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9"/>
  </p:notesMasterIdLst>
  <p:sldIdLst>
    <p:sldId id="256" r:id="rId2"/>
    <p:sldId id="257" r:id="rId3"/>
    <p:sldId id="258" r:id="rId4"/>
    <p:sldId id="259" r:id="rId5"/>
    <p:sldId id="438" r:id="rId6"/>
    <p:sldId id="260" r:id="rId7"/>
    <p:sldId id="439" r:id="rId8"/>
    <p:sldId id="262" r:id="rId9"/>
    <p:sldId id="263" r:id="rId10"/>
    <p:sldId id="266" r:id="rId11"/>
    <p:sldId id="264" r:id="rId12"/>
    <p:sldId id="267" r:id="rId13"/>
    <p:sldId id="307" r:id="rId14"/>
    <p:sldId id="308" r:id="rId15"/>
    <p:sldId id="310" r:id="rId16"/>
    <p:sldId id="311" r:id="rId17"/>
    <p:sldId id="309" r:id="rId18"/>
    <p:sldId id="268" r:id="rId19"/>
    <p:sldId id="269" r:id="rId20"/>
    <p:sldId id="316" r:id="rId21"/>
    <p:sldId id="315"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301" r:id="rId37"/>
    <p:sldId id="306" r:id="rId38"/>
    <p:sldId id="302" r:id="rId39"/>
    <p:sldId id="303" r:id="rId40"/>
    <p:sldId id="304" r:id="rId41"/>
    <p:sldId id="441" r:id="rId42"/>
    <p:sldId id="305" r:id="rId43"/>
    <p:sldId id="293" r:id="rId44"/>
    <p:sldId id="294" r:id="rId45"/>
    <p:sldId id="297" r:id="rId46"/>
    <p:sldId id="296" r:id="rId47"/>
    <p:sldId id="298" r:id="rId48"/>
    <p:sldId id="440" r:id="rId49"/>
    <p:sldId id="284" r:id="rId50"/>
    <p:sldId id="285" r:id="rId51"/>
    <p:sldId id="286" r:id="rId52"/>
    <p:sldId id="299" r:id="rId53"/>
    <p:sldId id="288" r:id="rId54"/>
    <p:sldId id="289" r:id="rId55"/>
    <p:sldId id="442" r:id="rId56"/>
    <p:sldId id="290" r:id="rId57"/>
    <p:sldId id="313" r:id="rId58"/>
    <p:sldId id="314" r:id="rId59"/>
    <p:sldId id="291" r:id="rId60"/>
    <p:sldId id="292" r:id="rId61"/>
    <p:sldId id="444" r:id="rId62"/>
    <p:sldId id="312" r:id="rId63"/>
    <p:sldId id="320" r:id="rId64"/>
    <p:sldId id="321" r:id="rId65"/>
    <p:sldId id="445" r:id="rId66"/>
    <p:sldId id="322" r:id="rId67"/>
    <p:sldId id="324" r:id="rId68"/>
    <p:sldId id="326" r:id="rId69"/>
    <p:sldId id="328" r:id="rId70"/>
    <p:sldId id="329" r:id="rId71"/>
    <p:sldId id="330" r:id="rId72"/>
    <p:sldId id="332" r:id="rId73"/>
    <p:sldId id="334" r:id="rId74"/>
    <p:sldId id="336" r:id="rId75"/>
    <p:sldId id="337" r:id="rId76"/>
    <p:sldId id="338" r:id="rId77"/>
    <p:sldId id="402" r:id="rId78"/>
    <p:sldId id="446" r:id="rId79"/>
    <p:sldId id="341" r:id="rId80"/>
    <p:sldId id="342" r:id="rId81"/>
    <p:sldId id="403" r:id="rId82"/>
    <p:sldId id="404" r:id="rId83"/>
    <p:sldId id="345" r:id="rId84"/>
    <p:sldId id="346" r:id="rId85"/>
    <p:sldId id="405" r:id="rId86"/>
    <p:sldId id="347" r:id="rId87"/>
    <p:sldId id="349" r:id="rId88"/>
    <p:sldId id="351" r:id="rId89"/>
    <p:sldId id="354" r:id="rId90"/>
    <p:sldId id="355" r:id="rId91"/>
    <p:sldId id="357" r:id="rId92"/>
    <p:sldId id="437" r:id="rId93"/>
    <p:sldId id="359" r:id="rId94"/>
    <p:sldId id="361" r:id="rId95"/>
    <p:sldId id="363" r:id="rId96"/>
    <p:sldId id="365" r:id="rId97"/>
    <p:sldId id="367" r:id="rId98"/>
    <p:sldId id="370" r:id="rId99"/>
    <p:sldId id="371" r:id="rId100"/>
    <p:sldId id="373" r:id="rId101"/>
    <p:sldId id="375" r:id="rId102"/>
    <p:sldId id="377" r:id="rId103"/>
    <p:sldId id="379" r:id="rId104"/>
    <p:sldId id="381" r:id="rId105"/>
    <p:sldId id="384" r:id="rId106"/>
    <p:sldId id="385" r:id="rId107"/>
    <p:sldId id="386" r:id="rId108"/>
    <p:sldId id="387" r:id="rId109"/>
    <p:sldId id="388" r:id="rId110"/>
    <p:sldId id="389" r:id="rId111"/>
    <p:sldId id="390" r:id="rId112"/>
    <p:sldId id="391" r:id="rId113"/>
    <p:sldId id="392" r:id="rId114"/>
    <p:sldId id="393" r:id="rId115"/>
    <p:sldId id="401" r:id="rId116"/>
    <p:sldId id="398" r:id="rId117"/>
    <p:sldId id="400" r:id="rId118"/>
    <p:sldId id="399" r:id="rId119"/>
    <p:sldId id="407"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 id="420" r:id="rId133"/>
    <p:sldId id="423" r:id="rId134"/>
    <p:sldId id="424" r:id="rId135"/>
    <p:sldId id="425" r:id="rId136"/>
    <p:sldId id="426" r:id="rId137"/>
    <p:sldId id="427" r:id="rId138"/>
    <p:sldId id="428" r:id="rId139"/>
    <p:sldId id="429" r:id="rId140"/>
    <p:sldId id="431" r:id="rId141"/>
    <p:sldId id="430" r:id="rId142"/>
    <p:sldId id="432" r:id="rId143"/>
    <p:sldId id="433" r:id="rId144"/>
    <p:sldId id="434" r:id="rId145"/>
    <p:sldId id="435" r:id="rId146"/>
    <p:sldId id="447" r:id="rId147"/>
    <p:sldId id="436" r:id="rId14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394" autoAdjust="0"/>
  </p:normalViewPr>
  <p:slideViewPr>
    <p:cSldViewPr snapToGrid="0">
      <p:cViewPr varScale="1">
        <p:scale>
          <a:sx n="85" d="100"/>
          <a:sy n="85" d="100"/>
        </p:scale>
        <p:origin x="590" y="53"/>
      </p:cViewPr>
      <p:guideLst/>
    </p:cSldViewPr>
  </p:slideViewPr>
  <p:outlineViewPr>
    <p:cViewPr>
      <p:scale>
        <a:sx n="33" d="100"/>
        <a:sy n="33" d="100"/>
      </p:scale>
      <p:origin x="0" y="-84437"/>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E939CD-D219-4B04-BD5D-367913EC9732}" type="datetimeFigureOut">
              <a:rPr lang="el-GR" smtClean="0"/>
              <a:t>18/2/2018</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477DA-9CB2-4787-83BA-0D34513EB0D0}" type="slidenum">
              <a:rPr lang="el-GR" smtClean="0"/>
              <a:t>‹#›</a:t>
            </a:fld>
            <a:endParaRPr lang="el-GR"/>
          </a:p>
        </p:txBody>
      </p:sp>
    </p:spTree>
    <p:extLst>
      <p:ext uri="{BB962C8B-B14F-4D97-AF65-F5344CB8AC3E}">
        <p14:creationId xmlns:p14="http://schemas.microsoft.com/office/powerpoint/2010/main" val="186905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18</a:t>
            </a:fld>
            <a:endParaRPr lang="en-US"/>
          </a:p>
        </p:txBody>
      </p:sp>
    </p:spTree>
    <p:extLst>
      <p:ext uri="{BB962C8B-B14F-4D97-AF65-F5344CB8AC3E}">
        <p14:creationId xmlns:p14="http://schemas.microsoft.com/office/powerpoint/2010/main" val="860526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29</a:t>
            </a:fld>
            <a:endParaRPr lang="en-US"/>
          </a:p>
        </p:txBody>
      </p:sp>
    </p:spTree>
    <p:extLst>
      <p:ext uri="{BB962C8B-B14F-4D97-AF65-F5344CB8AC3E}">
        <p14:creationId xmlns:p14="http://schemas.microsoft.com/office/powerpoint/2010/main" val="336628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30</a:t>
            </a:fld>
            <a:endParaRPr lang="en-US"/>
          </a:p>
        </p:txBody>
      </p:sp>
    </p:spTree>
    <p:extLst>
      <p:ext uri="{BB962C8B-B14F-4D97-AF65-F5344CB8AC3E}">
        <p14:creationId xmlns:p14="http://schemas.microsoft.com/office/powerpoint/2010/main" val="3116538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31</a:t>
            </a:fld>
            <a:endParaRPr lang="en-US"/>
          </a:p>
        </p:txBody>
      </p:sp>
    </p:spTree>
    <p:extLst>
      <p:ext uri="{BB962C8B-B14F-4D97-AF65-F5344CB8AC3E}">
        <p14:creationId xmlns:p14="http://schemas.microsoft.com/office/powerpoint/2010/main" val="3738630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32</a:t>
            </a:fld>
            <a:endParaRPr lang="en-US"/>
          </a:p>
        </p:txBody>
      </p:sp>
    </p:spTree>
    <p:extLst>
      <p:ext uri="{BB962C8B-B14F-4D97-AF65-F5344CB8AC3E}">
        <p14:creationId xmlns:p14="http://schemas.microsoft.com/office/powerpoint/2010/main" val="33737485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33</a:t>
            </a:fld>
            <a:endParaRPr lang="en-US"/>
          </a:p>
        </p:txBody>
      </p:sp>
    </p:spTree>
    <p:extLst>
      <p:ext uri="{BB962C8B-B14F-4D97-AF65-F5344CB8AC3E}">
        <p14:creationId xmlns:p14="http://schemas.microsoft.com/office/powerpoint/2010/main" val="2106143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34</a:t>
            </a:fld>
            <a:endParaRPr lang="en-US"/>
          </a:p>
        </p:txBody>
      </p:sp>
    </p:spTree>
    <p:extLst>
      <p:ext uri="{BB962C8B-B14F-4D97-AF65-F5344CB8AC3E}">
        <p14:creationId xmlns:p14="http://schemas.microsoft.com/office/powerpoint/2010/main" val="581564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35</a:t>
            </a:fld>
            <a:endParaRPr lang="en-US"/>
          </a:p>
        </p:txBody>
      </p:sp>
    </p:spTree>
    <p:extLst>
      <p:ext uri="{BB962C8B-B14F-4D97-AF65-F5344CB8AC3E}">
        <p14:creationId xmlns:p14="http://schemas.microsoft.com/office/powerpoint/2010/main" val="33089537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37</a:t>
            </a:fld>
            <a:endParaRPr lang="en-US"/>
          </a:p>
        </p:txBody>
      </p:sp>
    </p:spTree>
    <p:extLst>
      <p:ext uri="{BB962C8B-B14F-4D97-AF65-F5344CB8AC3E}">
        <p14:creationId xmlns:p14="http://schemas.microsoft.com/office/powerpoint/2010/main" val="1863410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49</a:t>
            </a:fld>
            <a:endParaRPr lang="en-US"/>
          </a:p>
        </p:txBody>
      </p:sp>
    </p:spTree>
    <p:extLst>
      <p:ext uri="{BB962C8B-B14F-4D97-AF65-F5344CB8AC3E}">
        <p14:creationId xmlns:p14="http://schemas.microsoft.com/office/powerpoint/2010/main" val="29886402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50</a:t>
            </a:fld>
            <a:endParaRPr lang="en-US"/>
          </a:p>
        </p:txBody>
      </p:sp>
    </p:spTree>
    <p:extLst>
      <p:ext uri="{BB962C8B-B14F-4D97-AF65-F5344CB8AC3E}">
        <p14:creationId xmlns:p14="http://schemas.microsoft.com/office/powerpoint/2010/main" val="690696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F123D2-294E-4B1D-BE44-A54697F14DC9}" type="slidenum">
              <a:rPr lang="en-US" smtClean="0"/>
              <a:pPr/>
              <a:t>19</a:t>
            </a:fld>
            <a:endParaRPr lang="en-US" dirty="0"/>
          </a:p>
        </p:txBody>
      </p:sp>
    </p:spTree>
    <p:extLst>
      <p:ext uri="{BB962C8B-B14F-4D97-AF65-F5344CB8AC3E}">
        <p14:creationId xmlns:p14="http://schemas.microsoft.com/office/powerpoint/2010/main" val="1169083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51</a:t>
            </a:fld>
            <a:endParaRPr lang="en-US"/>
          </a:p>
        </p:txBody>
      </p:sp>
    </p:spTree>
    <p:extLst>
      <p:ext uri="{BB962C8B-B14F-4D97-AF65-F5344CB8AC3E}">
        <p14:creationId xmlns:p14="http://schemas.microsoft.com/office/powerpoint/2010/main" val="2814377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53</a:t>
            </a:fld>
            <a:endParaRPr lang="en-US"/>
          </a:p>
        </p:txBody>
      </p:sp>
    </p:spTree>
    <p:extLst>
      <p:ext uri="{BB962C8B-B14F-4D97-AF65-F5344CB8AC3E}">
        <p14:creationId xmlns:p14="http://schemas.microsoft.com/office/powerpoint/2010/main" val="533474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54</a:t>
            </a:fld>
            <a:endParaRPr lang="en-US"/>
          </a:p>
        </p:txBody>
      </p:sp>
    </p:spTree>
    <p:extLst>
      <p:ext uri="{BB962C8B-B14F-4D97-AF65-F5344CB8AC3E}">
        <p14:creationId xmlns:p14="http://schemas.microsoft.com/office/powerpoint/2010/main" val="380754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56</a:t>
            </a:fld>
            <a:endParaRPr lang="en-US"/>
          </a:p>
        </p:txBody>
      </p:sp>
    </p:spTree>
    <p:extLst>
      <p:ext uri="{BB962C8B-B14F-4D97-AF65-F5344CB8AC3E}">
        <p14:creationId xmlns:p14="http://schemas.microsoft.com/office/powerpoint/2010/main" val="3647551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59</a:t>
            </a:fld>
            <a:endParaRPr lang="en-US"/>
          </a:p>
        </p:txBody>
      </p:sp>
    </p:spTree>
    <p:extLst>
      <p:ext uri="{BB962C8B-B14F-4D97-AF65-F5344CB8AC3E}">
        <p14:creationId xmlns:p14="http://schemas.microsoft.com/office/powerpoint/2010/main" val="3223900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60</a:t>
            </a:fld>
            <a:endParaRPr lang="en-US"/>
          </a:p>
        </p:txBody>
      </p:sp>
    </p:spTree>
    <p:extLst>
      <p:ext uri="{BB962C8B-B14F-4D97-AF65-F5344CB8AC3E}">
        <p14:creationId xmlns:p14="http://schemas.microsoft.com/office/powerpoint/2010/main" val="2642755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63</a:t>
            </a:fld>
            <a:endParaRPr lang="en-US"/>
          </a:p>
        </p:txBody>
      </p:sp>
    </p:spTree>
    <p:extLst>
      <p:ext uri="{BB962C8B-B14F-4D97-AF65-F5344CB8AC3E}">
        <p14:creationId xmlns:p14="http://schemas.microsoft.com/office/powerpoint/2010/main" val="513973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64</a:t>
            </a:fld>
            <a:endParaRPr lang="en-US"/>
          </a:p>
        </p:txBody>
      </p:sp>
    </p:spTree>
    <p:extLst>
      <p:ext uri="{BB962C8B-B14F-4D97-AF65-F5344CB8AC3E}">
        <p14:creationId xmlns:p14="http://schemas.microsoft.com/office/powerpoint/2010/main" val="16659183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66</a:t>
            </a:fld>
            <a:endParaRPr lang="en-US"/>
          </a:p>
        </p:txBody>
      </p:sp>
    </p:spTree>
    <p:extLst>
      <p:ext uri="{BB962C8B-B14F-4D97-AF65-F5344CB8AC3E}">
        <p14:creationId xmlns:p14="http://schemas.microsoft.com/office/powerpoint/2010/main" val="852115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67</a:t>
            </a:fld>
            <a:endParaRPr lang="en-US"/>
          </a:p>
        </p:txBody>
      </p:sp>
    </p:spTree>
    <p:extLst>
      <p:ext uri="{BB962C8B-B14F-4D97-AF65-F5344CB8AC3E}">
        <p14:creationId xmlns:p14="http://schemas.microsoft.com/office/powerpoint/2010/main" val="41627059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22</a:t>
            </a:fld>
            <a:endParaRPr lang="en-US"/>
          </a:p>
        </p:txBody>
      </p:sp>
    </p:spTree>
    <p:extLst>
      <p:ext uri="{BB962C8B-B14F-4D97-AF65-F5344CB8AC3E}">
        <p14:creationId xmlns:p14="http://schemas.microsoft.com/office/powerpoint/2010/main" val="21630860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68</a:t>
            </a:fld>
            <a:endParaRPr lang="en-US"/>
          </a:p>
        </p:txBody>
      </p:sp>
    </p:spTree>
    <p:extLst>
      <p:ext uri="{BB962C8B-B14F-4D97-AF65-F5344CB8AC3E}">
        <p14:creationId xmlns:p14="http://schemas.microsoft.com/office/powerpoint/2010/main" val="19684819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69</a:t>
            </a:fld>
            <a:endParaRPr lang="en-US"/>
          </a:p>
        </p:txBody>
      </p:sp>
    </p:spTree>
    <p:extLst>
      <p:ext uri="{BB962C8B-B14F-4D97-AF65-F5344CB8AC3E}">
        <p14:creationId xmlns:p14="http://schemas.microsoft.com/office/powerpoint/2010/main" val="27285498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71</a:t>
            </a:fld>
            <a:endParaRPr lang="en-US"/>
          </a:p>
        </p:txBody>
      </p:sp>
    </p:spTree>
    <p:extLst>
      <p:ext uri="{BB962C8B-B14F-4D97-AF65-F5344CB8AC3E}">
        <p14:creationId xmlns:p14="http://schemas.microsoft.com/office/powerpoint/2010/main" val="3593633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72</a:t>
            </a:fld>
            <a:endParaRPr lang="en-US"/>
          </a:p>
        </p:txBody>
      </p:sp>
    </p:spTree>
    <p:extLst>
      <p:ext uri="{BB962C8B-B14F-4D97-AF65-F5344CB8AC3E}">
        <p14:creationId xmlns:p14="http://schemas.microsoft.com/office/powerpoint/2010/main" val="9055896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73</a:t>
            </a:fld>
            <a:endParaRPr lang="en-US"/>
          </a:p>
        </p:txBody>
      </p:sp>
    </p:spTree>
    <p:extLst>
      <p:ext uri="{BB962C8B-B14F-4D97-AF65-F5344CB8AC3E}">
        <p14:creationId xmlns:p14="http://schemas.microsoft.com/office/powerpoint/2010/main" val="491188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74</a:t>
            </a:fld>
            <a:endParaRPr lang="en-US"/>
          </a:p>
        </p:txBody>
      </p:sp>
    </p:spTree>
    <p:extLst>
      <p:ext uri="{BB962C8B-B14F-4D97-AF65-F5344CB8AC3E}">
        <p14:creationId xmlns:p14="http://schemas.microsoft.com/office/powerpoint/2010/main" val="278778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76</a:t>
            </a:fld>
            <a:endParaRPr lang="en-US"/>
          </a:p>
        </p:txBody>
      </p:sp>
    </p:spTree>
    <p:extLst>
      <p:ext uri="{BB962C8B-B14F-4D97-AF65-F5344CB8AC3E}">
        <p14:creationId xmlns:p14="http://schemas.microsoft.com/office/powerpoint/2010/main" val="35827199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79</a:t>
            </a:fld>
            <a:endParaRPr lang="en-US"/>
          </a:p>
        </p:txBody>
      </p:sp>
    </p:spTree>
    <p:extLst>
      <p:ext uri="{BB962C8B-B14F-4D97-AF65-F5344CB8AC3E}">
        <p14:creationId xmlns:p14="http://schemas.microsoft.com/office/powerpoint/2010/main" val="3189920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80</a:t>
            </a:fld>
            <a:endParaRPr lang="en-US"/>
          </a:p>
        </p:txBody>
      </p:sp>
    </p:spTree>
    <p:extLst>
      <p:ext uri="{BB962C8B-B14F-4D97-AF65-F5344CB8AC3E}">
        <p14:creationId xmlns:p14="http://schemas.microsoft.com/office/powerpoint/2010/main" val="37241848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B8D477DA-9CB2-4787-83BA-0D34513EB0D0}" type="slidenum">
              <a:rPr lang="el-GR" smtClean="0"/>
              <a:t>81</a:t>
            </a:fld>
            <a:endParaRPr lang="el-GR"/>
          </a:p>
        </p:txBody>
      </p:sp>
    </p:spTree>
    <p:extLst>
      <p:ext uri="{BB962C8B-B14F-4D97-AF65-F5344CB8AC3E}">
        <p14:creationId xmlns:p14="http://schemas.microsoft.com/office/powerpoint/2010/main" val="3015721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23</a:t>
            </a:fld>
            <a:endParaRPr lang="en-US"/>
          </a:p>
        </p:txBody>
      </p:sp>
    </p:spTree>
    <p:extLst>
      <p:ext uri="{BB962C8B-B14F-4D97-AF65-F5344CB8AC3E}">
        <p14:creationId xmlns:p14="http://schemas.microsoft.com/office/powerpoint/2010/main" val="40674278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83</a:t>
            </a:fld>
            <a:endParaRPr lang="en-US"/>
          </a:p>
        </p:txBody>
      </p:sp>
    </p:spTree>
    <p:extLst>
      <p:ext uri="{BB962C8B-B14F-4D97-AF65-F5344CB8AC3E}">
        <p14:creationId xmlns:p14="http://schemas.microsoft.com/office/powerpoint/2010/main" val="37767045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84</a:t>
            </a:fld>
            <a:endParaRPr lang="en-US"/>
          </a:p>
        </p:txBody>
      </p:sp>
    </p:spTree>
    <p:extLst>
      <p:ext uri="{BB962C8B-B14F-4D97-AF65-F5344CB8AC3E}">
        <p14:creationId xmlns:p14="http://schemas.microsoft.com/office/powerpoint/2010/main" val="41113523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87</a:t>
            </a:fld>
            <a:endParaRPr lang="en-US"/>
          </a:p>
        </p:txBody>
      </p:sp>
    </p:spTree>
    <p:extLst>
      <p:ext uri="{BB962C8B-B14F-4D97-AF65-F5344CB8AC3E}">
        <p14:creationId xmlns:p14="http://schemas.microsoft.com/office/powerpoint/2010/main" val="42045549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88</a:t>
            </a:fld>
            <a:endParaRPr lang="en-US"/>
          </a:p>
        </p:txBody>
      </p:sp>
    </p:spTree>
    <p:extLst>
      <p:ext uri="{BB962C8B-B14F-4D97-AF65-F5344CB8AC3E}">
        <p14:creationId xmlns:p14="http://schemas.microsoft.com/office/powerpoint/2010/main" val="60728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89</a:t>
            </a:fld>
            <a:endParaRPr lang="en-US"/>
          </a:p>
        </p:txBody>
      </p:sp>
    </p:spTree>
    <p:extLst>
      <p:ext uri="{BB962C8B-B14F-4D97-AF65-F5344CB8AC3E}">
        <p14:creationId xmlns:p14="http://schemas.microsoft.com/office/powerpoint/2010/main" val="9702568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90</a:t>
            </a:fld>
            <a:endParaRPr lang="en-US"/>
          </a:p>
        </p:txBody>
      </p:sp>
    </p:spTree>
    <p:extLst>
      <p:ext uri="{BB962C8B-B14F-4D97-AF65-F5344CB8AC3E}">
        <p14:creationId xmlns:p14="http://schemas.microsoft.com/office/powerpoint/2010/main" val="35183395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91</a:t>
            </a:fld>
            <a:endParaRPr lang="en-US"/>
          </a:p>
        </p:txBody>
      </p:sp>
    </p:spTree>
    <p:extLst>
      <p:ext uri="{BB962C8B-B14F-4D97-AF65-F5344CB8AC3E}">
        <p14:creationId xmlns:p14="http://schemas.microsoft.com/office/powerpoint/2010/main" val="17340493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93</a:t>
            </a:fld>
            <a:endParaRPr lang="en-US"/>
          </a:p>
        </p:txBody>
      </p:sp>
    </p:spTree>
    <p:extLst>
      <p:ext uri="{BB962C8B-B14F-4D97-AF65-F5344CB8AC3E}">
        <p14:creationId xmlns:p14="http://schemas.microsoft.com/office/powerpoint/2010/main" val="34567684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94</a:t>
            </a:fld>
            <a:endParaRPr lang="en-US"/>
          </a:p>
        </p:txBody>
      </p:sp>
    </p:spTree>
    <p:extLst>
      <p:ext uri="{BB962C8B-B14F-4D97-AF65-F5344CB8AC3E}">
        <p14:creationId xmlns:p14="http://schemas.microsoft.com/office/powerpoint/2010/main" val="17606725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95</a:t>
            </a:fld>
            <a:endParaRPr lang="en-US"/>
          </a:p>
        </p:txBody>
      </p:sp>
    </p:spTree>
    <p:extLst>
      <p:ext uri="{BB962C8B-B14F-4D97-AF65-F5344CB8AC3E}">
        <p14:creationId xmlns:p14="http://schemas.microsoft.com/office/powerpoint/2010/main" val="261202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24</a:t>
            </a:fld>
            <a:endParaRPr lang="en-US"/>
          </a:p>
        </p:txBody>
      </p:sp>
    </p:spTree>
    <p:extLst>
      <p:ext uri="{BB962C8B-B14F-4D97-AF65-F5344CB8AC3E}">
        <p14:creationId xmlns:p14="http://schemas.microsoft.com/office/powerpoint/2010/main" val="19939815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96</a:t>
            </a:fld>
            <a:endParaRPr lang="en-US"/>
          </a:p>
        </p:txBody>
      </p:sp>
    </p:spTree>
    <p:extLst>
      <p:ext uri="{BB962C8B-B14F-4D97-AF65-F5344CB8AC3E}">
        <p14:creationId xmlns:p14="http://schemas.microsoft.com/office/powerpoint/2010/main" val="34056406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97</a:t>
            </a:fld>
            <a:endParaRPr lang="en-US"/>
          </a:p>
        </p:txBody>
      </p:sp>
    </p:spTree>
    <p:extLst>
      <p:ext uri="{BB962C8B-B14F-4D97-AF65-F5344CB8AC3E}">
        <p14:creationId xmlns:p14="http://schemas.microsoft.com/office/powerpoint/2010/main" val="35694958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98</a:t>
            </a:fld>
            <a:endParaRPr lang="en-US"/>
          </a:p>
        </p:txBody>
      </p:sp>
    </p:spTree>
    <p:extLst>
      <p:ext uri="{BB962C8B-B14F-4D97-AF65-F5344CB8AC3E}">
        <p14:creationId xmlns:p14="http://schemas.microsoft.com/office/powerpoint/2010/main" val="22969179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99</a:t>
            </a:fld>
            <a:endParaRPr lang="en-US"/>
          </a:p>
        </p:txBody>
      </p:sp>
    </p:spTree>
    <p:extLst>
      <p:ext uri="{BB962C8B-B14F-4D97-AF65-F5344CB8AC3E}">
        <p14:creationId xmlns:p14="http://schemas.microsoft.com/office/powerpoint/2010/main" val="334638876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56E40-978D-4B09-A1AF-84116EC6AD73}" type="slidenum">
              <a:rPr lang="en-US" smtClean="0"/>
              <a:pPr/>
              <a:t>100</a:t>
            </a:fld>
            <a:endParaRPr lang="en-US"/>
          </a:p>
        </p:txBody>
      </p:sp>
    </p:spTree>
    <p:extLst>
      <p:ext uri="{BB962C8B-B14F-4D97-AF65-F5344CB8AC3E}">
        <p14:creationId xmlns:p14="http://schemas.microsoft.com/office/powerpoint/2010/main" val="15702752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101</a:t>
            </a:fld>
            <a:endParaRPr lang="en-US"/>
          </a:p>
        </p:txBody>
      </p:sp>
    </p:spTree>
    <p:extLst>
      <p:ext uri="{BB962C8B-B14F-4D97-AF65-F5344CB8AC3E}">
        <p14:creationId xmlns:p14="http://schemas.microsoft.com/office/powerpoint/2010/main" val="35467348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102</a:t>
            </a:fld>
            <a:endParaRPr lang="en-US"/>
          </a:p>
        </p:txBody>
      </p:sp>
    </p:spTree>
    <p:extLst>
      <p:ext uri="{BB962C8B-B14F-4D97-AF65-F5344CB8AC3E}">
        <p14:creationId xmlns:p14="http://schemas.microsoft.com/office/powerpoint/2010/main" val="31160472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103</a:t>
            </a:fld>
            <a:endParaRPr lang="en-US"/>
          </a:p>
        </p:txBody>
      </p:sp>
    </p:spTree>
    <p:extLst>
      <p:ext uri="{BB962C8B-B14F-4D97-AF65-F5344CB8AC3E}">
        <p14:creationId xmlns:p14="http://schemas.microsoft.com/office/powerpoint/2010/main" val="14408451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104</a:t>
            </a:fld>
            <a:endParaRPr lang="en-US"/>
          </a:p>
        </p:txBody>
      </p:sp>
    </p:spTree>
    <p:extLst>
      <p:ext uri="{BB962C8B-B14F-4D97-AF65-F5344CB8AC3E}">
        <p14:creationId xmlns:p14="http://schemas.microsoft.com/office/powerpoint/2010/main" val="24891778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105</a:t>
            </a:fld>
            <a:endParaRPr lang="en-US"/>
          </a:p>
        </p:txBody>
      </p:sp>
    </p:spTree>
    <p:extLst>
      <p:ext uri="{BB962C8B-B14F-4D97-AF65-F5344CB8AC3E}">
        <p14:creationId xmlns:p14="http://schemas.microsoft.com/office/powerpoint/2010/main" val="2961095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25</a:t>
            </a:fld>
            <a:endParaRPr lang="en-US"/>
          </a:p>
        </p:txBody>
      </p:sp>
    </p:spTree>
    <p:extLst>
      <p:ext uri="{BB962C8B-B14F-4D97-AF65-F5344CB8AC3E}">
        <p14:creationId xmlns:p14="http://schemas.microsoft.com/office/powerpoint/2010/main" val="2993574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114</a:t>
            </a:fld>
            <a:endParaRPr lang="en-US"/>
          </a:p>
        </p:txBody>
      </p:sp>
    </p:spTree>
    <p:extLst>
      <p:ext uri="{BB962C8B-B14F-4D97-AF65-F5344CB8AC3E}">
        <p14:creationId xmlns:p14="http://schemas.microsoft.com/office/powerpoint/2010/main" val="28204888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118</a:t>
            </a:fld>
            <a:endParaRPr lang="en-US"/>
          </a:p>
        </p:txBody>
      </p:sp>
    </p:spTree>
    <p:extLst>
      <p:ext uri="{BB962C8B-B14F-4D97-AF65-F5344CB8AC3E}">
        <p14:creationId xmlns:p14="http://schemas.microsoft.com/office/powerpoint/2010/main" val="104032970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119</a:t>
            </a:fld>
            <a:endParaRPr lang="en-US"/>
          </a:p>
        </p:txBody>
      </p:sp>
    </p:spTree>
    <p:extLst>
      <p:ext uri="{BB962C8B-B14F-4D97-AF65-F5344CB8AC3E}">
        <p14:creationId xmlns:p14="http://schemas.microsoft.com/office/powerpoint/2010/main" val="28402096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120</a:t>
            </a:fld>
            <a:endParaRPr lang="en-US"/>
          </a:p>
        </p:txBody>
      </p:sp>
    </p:spTree>
    <p:extLst>
      <p:ext uri="{BB962C8B-B14F-4D97-AF65-F5344CB8AC3E}">
        <p14:creationId xmlns:p14="http://schemas.microsoft.com/office/powerpoint/2010/main" val="34728801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121</a:t>
            </a:fld>
            <a:endParaRPr lang="en-US"/>
          </a:p>
        </p:txBody>
      </p:sp>
    </p:spTree>
    <p:extLst>
      <p:ext uri="{BB962C8B-B14F-4D97-AF65-F5344CB8AC3E}">
        <p14:creationId xmlns:p14="http://schemas.microsoft.com/office/powerpoint/2010/main" val="410937158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122</a:t>
            </a:fld>
            <a:endParaRPr lang="en-US"/>
          </a:p>
        </p:txBody>
      </p:sp>
    </p:spTree>
    <p:extLst>
      <p:ext uri="{BB962C8B-B14F-4D97-AF65-F5344CB8AC3E}">
        <p14:creationId xmlns:p14="http://schemas.microsoft.com/office/powerpoint/2010/main" val="40858988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123</a:t>
            </a:fld>
            <a:endParaRPr lang="en-US"/>
          </a:p>
        </p:txBody>
      </p:sp>
    </p:spTree>
    <p:extLst>
      <p:ext uri="{BB962C8B-B14F-4D97-AF65-F5344CB8AC3E}">
        <p14:creationId xmlns:p14="http://schemas.microsoft.com/office/powerpoint/2010/main" val="25346915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124</a:t>
            </a:fld>
            <a:endParaRPr lang="en-US"/>
          </a:p>
        </p:txBody>
      </p:sp>
    </p:spTree>
    <p:extLst>
      <p:ext uri="{BB962C8B-B14F-4D97-AF65-F5344CB8AC3E}">
        <p14:creationId xmlns:p14="http://schemas.microsoft.com/office/powerpoint/2010/main" val="347719195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125</a:t>
            </a:fld>
            <a:endParaRPr lang="en-US"/>
          </a:p>
        </p:txBody>
      </p:sp>
    </p:spTree>
    <p:extLst>
      <p:ext uri="{BB962C8B-B14F-4D97-AF65-F5344CB8AC3E}">
        <p14:creationId xmlns:p14="http://schemas.microsoft.com/office/powerpoint/2010/main" val="3662383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126</a:t>
            </a:fld>
            <a:endParaRPr lang="en-US"/>
          </a:p>
        </p:txBody>
      </p:sp>
    </p:spTree>
    <p:extLst>
      <p:ext uri="{BB962C8B-B14F-4D97-AF65-F5344CB8AC3E}">
        <p14:creationId xmlns:p14="http://schemas.microsoft.com/office/powerpoint/2010/main" val="344820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26</a:t>
            </a:fld>
            <a:endParaRPr lang="en-US"/>
          </a:p>
        </p:txBody>
      </p:sp>
    </p:spTree>
    <p:extLst>
      <p:ext uri="{BB962C8B-B14F-4D97-AF65-F5344CB8AC3E}">
        <p14:creationId xmlns:p14="http://schemas.microsoft.com/office/powerpoint/2010/main" val="334205537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127</a:t>
            </a:fld>
            <a:endParaRPr lang="en-US"/>
          </a:p>
        </p:txBody>
      </p:sp>
    </p:spTree>
    <p:extLst>
      <p:ext uri="{BB962C8B-B14F-4D97-AF65-F5344CB8AC3E}">
        <p14:creationId xmlns:p14="http://schemas.microsoft.com/office/powerpoint/2010/main" val="421918501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128</a:t>
            </a:fld>
            <a:endParaRPr lang="en-US"/>
          </a:p>
        </p:txBody>
      </p:sp>
    </p:spTree>
    <p:extLst>
      <p:ext uri="{BB962C8B-B14F-4D97-AF65-F5344CB8AC3E}">
        <p14:creationId xmlns:p14="http://schemas.microsoft.com/office/powerpoint/2010/main" val="12616933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129</a:t>
            </a:fld>
            <a:endParaRPr lang="en-US"/>
          </a:p>
        </p:txBody>
      </p:sp>
    </p:spTree>
    <p:extLst>
      <p:ext uri="{BB962C8B-B14F-4D97-AF65-F5344CB8AC3E}">
        <p14:creationId xmlns:p14="http://schemas.microsoft.com/office/powerpoint/2010/main" val="41850227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130</a:t>
            </a:fld>
            <a:endParaRPr lang="en-US"/>
          </a:p>
        </p:txBody>
      </p:sp>
    </p:spTree>
    <p:extLst>
      <p:ext uri="{BB962C8B-B14F-4D97-AF65-F5344CB8AC3E}">
        <p14:creationId xmlns:p14="http://schemas.microsoft.com/office/powerpoint/2010/main" val="7063927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131</a:t>
            </a:fld>
            <a:endParaRPr lang="en-US"/>
          </a:p>
        </p:txBody>
      </p:sp>
    </p:spTree>
    <p:extLst>
      <p:ext uri="{BB962C8B-B14F-4D97-AF65-F5344CB8AC3E}">
        <p14:creationId xmlns:p14="http://schemas.microsoft.com/office/powerpoint/2010/main" val="8548431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132</a:t>
            </a:fld>
            <a:endParaRPr lang="en-US"/>
          </a:p>
        </p:txBody>
      </p:sp>
    </p:spTree>
    <p:extLst>
      <p:ext uri="{BB962C8B-B14F-4D97-AF65-F5344CB8AC3E}">
        <p14:creationId xmlns:p14="http://schemas.microsoft.com/office/powerpoint/2010/main" val="9571266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133</a:t>
            </a:fld>
            <a:endParaRPr lang="en-US"/>
          </a:p>
        </p:txBody>
      </p:sp>
    </p:spTree>
    <p:extLst>
      <p:ext uri="{BB962C8B-B14F-4D97-AF65-F5344CB8AC3E}">
        <p14:creationId xmlns:p14="http://schemas.microsoft.com/office/powerpoint/2010/main" val="18548526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134</a:t>
            </a:fld>
            <a:endParaRPr lang="en-US"/>
          </a:p>
        </p:txBody>
      </p:sp>
    </p:spTree>
    <p:extLst>
      <p:ext uri="{BB962C8B-B14F-4D97-AF65-F5344CB8AC3E}">
        <p14:creationId xmlns:p14="http://schemas.microsoft.com/office/powerpoint/2010/main" val="12024954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135</a:t>
            </a:fld>
            <a:endParaRPr lang="en-US"/>
          </a:p>
        </p:txBody>
      </p:sp>
    </p:spTree>
    <p:extLst>
      <p:ext uri="{BB962C8B-B14F-4D97-AF65-F5344CB8AC3E}">
        <p14:creationId xmlns:p14="http://schemas.microsoft.com/office/powerpoint/2010/main" val="572612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136</a:t>
            </a:fld>
            <a:endParaRPr lang="en-US"/>
          </a:p>
        </p:txBody>
      </p:sp>
    </p:spTree>
    <p:extLst>
      <p:ext uri="{BB962C8B-B14F-4D97-AF65-F5344CB8AC3E}">
        <p14:creationId xmlns:p14="http://schemas.microsoft.com/office/powerpoint/2010/main" val="163031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27</a:t>
            </a:fld>
            <a:endParaRPr lang="en-US"/>
          </a:p>
        </p:txBody>
      </p:sp>
    </p:spTree>
    <p:extLst>
      <p:ext uri="{BB962C8B-B14F-4D97-AF65-F5344CB8AC3E}">
        <p14:creationId xmlns:p14="http://schemas.microsoft.com/office/powerpoint/2010/main" val="40560275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C56E40-978D-4B09-A1AF-84116EC6AD73}" type="slidenum">
              <a:rPr lang="en-US" smtClean="0"/>
              <a:pPr/>
              <a:t>137</a:t>
            </a:fld>
            <a:endParaRPr lang="en-US"/>
          </a:p>
        </p:txBody>
      </p:sp>
    </p:spTree>
    <p:extLst>
      <p:ext uri="{BB962C8B-B14F-4D97-AF65-F5344CB8AC3E}">
        <p14:creationId xmlns:p14="http://schemas.microsoft.com/office/powerpoint/2010/main" val="35287141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138</a:t>
            </a:fld>
            <a:endParaRPr lang="en-US"/>
          </a:p>
        </p:txBody>
      </p:sp>
    </p:spTree>
    <p:extLst>
      <p:ext uri="{BB962C8B-B14F-4D97-AF65-F5344CB8AC3E}">
        <p14:creationId xmlns:p14="http://schemas.microsoft.com/office/powerpoint/2010/main" val="21809156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139</a:t>
            </a:fld>
            <a:endParaRPr lang="en-US"/>
          </a:p>
        </p:txBody>
      </p:sp>
    </p:spTree>
    <p:extLst>
      <p:ext uri="{BB962C8B-B14F-4D97-AF65-F5344CB8AC3E}">
        <p14:creationId xmlns:p14="http://schemas.microsoft.com/office/powerpoint/2010/main" val="88643964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140</a:t>
            </a:fld>
            <a:endParaRPr lang="en-US"/>
          </a:p>
        </p:txBody>
      </p:sp>
    </p:spTree>
    <p:extLst>
      <p:ext uri="{BB962C8B-B14F-4D97-AF65-F5344CB8AC3E}">
        <p14:creationId xmlns:p14="http://schemas.microsoft.com/office/powerpoint/2010/main" val="18680418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141</a:t>
            </a:fld>
            <a:endParaRPr lang="en-US"/>
          </a:p>
        </p:txBody>
      </p:sp>
    </p:spTree>
    <p:extLst>
      <p:ext uri="{BB962C8B-B14F-4D97-AF65-F5344CB8AC3E}">
        <p14:creationId xmlns:p14="http://schemas.microsoft.com/office/powerpoint/2010/main" val="37632335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142</a:t>
            </a:fld>
            <a:endParaRPr lang="en-US"/>
          </a:p>
        </p:txBody>
      </p:sp>
    </p:spTree>
    <p:extLst>
      <p:ext uri="{BB962C8B-B14F-4D97-AF65-F5344CB8AC3E}">
        <p14:creationId xmlns:p14="http://schemas.microsoft.com/office/powerpoint/2010/main" val="26047672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143</a:t>
            </a:fld>
            <a:endParaRPr lang="en-US"/>
          </a:p>
        </p:txBody>
      </p:sp>
    </p:spTree>
    <p:extLst>
      <p:ext uri="{BB962C8B-B14F-4D97-AF65-F5344CB8AC3E}">
        <p14:creationId xmlns:p14="http://schemas.microsoft.com/office/powerpoint/2010/main" val="357443398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144</a:t>
            </a:fld>
            <a:endParaRPr lang="en-US"/>
          </a:p>
        </p:txBody>
      </p:sp>
    </p:spTree>
    <p:extLst>
      <p:ext uri="{BB962C8B-B14F-4D97-AF65-F5344CB8AC3E}">
        <p14:creationId xmlns:p14="http://schemas.microsoft.com/office/powerpoint/2010/main" val="26788339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145</a:t>
            </a:fld>
            <a:endParaRPr lang="en-US"/>
          </a:p>
        </p:txBody>
      </p:sp>
    </p:spTree>
    <p:extLst>
      <p:ext uri="{BB962C8B-B14F-4D97-AF65-F5344CB8AC3E}">
        <p14:creationId xmlns:p14="http://schemas.microsoft.com/office/powerpoint/2010/main" val="2449760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C56E40-978D-4B09-A1AF-84116EC6AD73}" type="slidenum">
              <a:rPr lang="en-US" smtClean="0"/>
              <a:pPr/>
              <a:t>28</a:t>
            </a:fld>
            <a:endParaRPr lang="en-US"/>
          </a:p>
        </p:txBody>
      </p:sp>
    </p:spTree>
    <p:extLst>
      <p:ext uri="{BB962C8B-B14F-4D97-AF65-F5344CB8AC3E}">
        <p14:creationId xmlns:p14="http://schemas.microsoft.com/office/powerpoint/2010/main" val="78257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18/2/2018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205978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18/2/2018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88364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18/2/2018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937615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F613CCA-7CD5-4F7D-BBE7-9583482D1C6C}" type="datetimeFigureOut">
              <a:rPr lang="el-GR" smtClean="0"/>
              <a:t>18/2/2018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009844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4F613CCA-7CD5-4F7D-BBE7-9583482D1C6C}" type="datetimeFigureOut">
              <a:rPr lang="el-GR" smtClean="0"/>
              <a:t>18/2/2018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869002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F613CCA-7CD5-4F7D-BBE7-9583482D1C6C}" type="datetimeFigureOut">
              <a:rPr lang="el-GR" smtClean="0"/>
              <a:t>18/2/2018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3434213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smtClean="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4F613CCA-7CD5-4F7D-BBE7-9583482D1C6C}" type="datetimeFigureOut">
              <a:rPr lang="el-GR" smtClean="0"/>
              <a:t>18/2/2018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221490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4F613CCA-7CD5-4F7D-BBE7-9583482D1C6C}" type="datetimeFigureOut">
              <a:rPr lang="el-GR" smtClean="0"/>
              <a:t>18/2/2018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426224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613CCA-7CD5-4F7D-BBE7-9583482D1C6C}" type="datetimeFigureOut">
              <a:rPr lang="el-GR" smtClean="0"/>
              <a:t>18/2/2018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681801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F613CCA-7CD5-4F7D-BBE7-9583482D1C6C}" type="datetimeFigureOut">
              <a:rPr lang="el-GR" smtClean="0"/>
              <a:t>18/2/2018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1368468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F613CCA-7CD5-4F7D-BBE7-9583482D1C6C}" type="datetimeFigureOut">
              <a:rPr lang="el-GR" smtClean="0"/>
              <a:t>18/2/2018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B3808CC6-2C4B-4C17-8B07-FCD615CA875A}" type="slidenum">
              <a:rPr lang="el-GR" smtClean="0"/>
              <a:t>‹#›</a:t>
            </a:fld>
            <a:endParaRPr lang="el-GR"/>
          </a:p>
        </p:txBody>
      </p:sp>
    </p:spTree>
    <p:extLst>
      <p:ext uri="{BB962C8B-B14F-4D97-AF65-F5344CB8AC3E}">
        <p14:creationId xmlns:p14="http://schemas.microsoft.com/office/powerpoint/2010/main" val="415749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613CCA-7CD5-4F7D-BBE7-9583482D1C6C}" type="datetimeFigureOut">
              <a:rPr lang="el-GR" smtClean="0"/>
              <a:t>18/2/2018</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808CC6-2C4B-4C17-8B07-FCD615CA875A}" type="slidenum">
              <a:rPr lang="el-GR" smtClean="0"/>
              <a:t>‹#›</a:t>
            </a:fld>
            <a:endParaRPr lang="el-GR"/>
          </a:p>
        </p:txBody>
      </p:sp>
    </p:spTree>
    <p:extLst>
      <p:ext uri="{BB962C8B-B14F-4D97-AF65-F5344CB8AC3E}">
        <p14:creationId xmlns:p14="http://schemas.microsoft.com/office/powerpoint/2010/main" val="3535194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38.jpeg"/></Relationships>
</file>

<file path=ppt/slides/_rels/slide10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Τίτλος 1"/>
          <p:cNvSpPr>
            <a:spLocks noGrp="1"/>
          </p:cNvSpPr>
          <p:nvPr>
            <p:ph type="ctrTitle"/>
          </p:nvPr>
        </p:nvSpPr>
        <p:spPr>
          <a:solidFill>
            <a:srgbClr val="00B0F0"/>
          </a:solidFill>
        </p:spPr>
        <p:txBody>
          <a:bodyPr>
            <a:normAutofit fontScale="90000"/>
          </a:bodyPr>
          <a:lstStyle/>
          <a:p>
            <a:r>
              <a:rPr lang="el-GR" b="1" dirty="0" smtClean="0">
                <a:effectLst>
                  <a:outerShdw blurRad="38100" dist="38100" dir="2700000" algn="tl">
                    <a:srgbClr val="000000">
                      <a:alpha val="43137"/>
                    </a:srgbClr>
                  </a:outerShdw>
                </a:effectLst>
              </a:rPr>
              <a:t>ΣΤΟΙΧΕΙΑ ΝΑΥΤΙΚΩΝ</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ΜΗΧΑΝΩΝ</a:t>
            </a:r>
            <a:br>
              <a:rPr lang="el-GR" b="1" dirty="0" smtClean="0">
                <a:effectLst>
                  <a:outerShdw blurRad="38100" dist="38100" dir="2700000" algn="tl">
                    <a:srgbClr val="000000">
                      <a:alpha val="43137"/>
                    </a:srgbClr>
                  </a:outerShdw>
                </a:effectLst>
              </a:rPr>
            </a:br>
            <a:r>
              <a:rPr lang="el-GR" b="1" dirty="0" smtClean="0">
                <a:effectLst>
                  <a:outerShdw blurRad="38100" dist="38100" dir="2700000" algn="tl">
                    <a:srgbClr val="000000">
                      <a:alpha val="43137"/>
                    </a:srgbClr>
                  </a:outerShdw>
                </a:effectLst>
              </a:rPr>
              <a:t>Δ΄ΠΛΟΙΑΡΧΩΝ</a:t>
            </a:r>
            <a:endParaRPr lang="el-GR" b="1" dirty="0">
              <a:effectLst>
                <a:outerShdw blurRad="38100" dist="38100" dir="2700000" algn="tl">
                  <a:srgbClr val="000000">
                    <a:alpha val="43137"/>
                  </a:srgbClr>
                </a:outerShdw>
              </a:effectLst>
            </a:endParaRPr>
          </a:p>
        </p:txBody>
      </p:sp>
      <p:sp>
        <p:nvSpPr>
          <p:cNvPr id="3" name="Υπότιτλος 2"/>
          <p:cNvSpPr>
            <a:spLocks noGrp="1"/>
          </p:cNvSpPr>
          <p:nvPr>
            <p:ph type="subTitle" idx="1"/>
          </p:nvPr>
        </p:nvSpPr>
        <p:spPr>
          <a:xfrm>
            <a:off x="1685364" y="3673756"/>
            <a:ext cx="9144000" cy="1655762"/>
          </a:xfrm>
          <a:solidFill>
            <a:srgbClr val="92D050"/>
          </a:solidFill>
        </p:spPr>
        <p:txBody>
          <a:bodyPr>
            <a:normAutofit lnSpcReduction="10000"/>
          </a:bodyPr>
          <a:lstStyle/>
          <a:p>
            <a:r>
              <a:rPr lang="el-GR" dirty="0" smtClean="0"/>
              <a:t>ΠΑΡΟΥΣΙΑΣΗ   ΡΑΚΙΤΖΗΣ ΙΩΑΝΝΗΣ</a:t>
            </a:r>
          </a:p>
          <a:p>
            <a:r>
              <a:rPr lang="el-GR" dirty="0" smtClean="0"/>
              <a:t>ΒΙΒΛΙΟΓΡΑΦΙΑ-ΠΛΗΡΟΦΟΡΙΕΣ</a:t>
            </a:r>
          </a:p>
          <a:p>
            <a:r>
              <a:rPr lang="el-GR" dirty="0" smtClean="0"/>
              <a:t>ΣΤΟΙΧ</a:t>
            </a:r>
            <a:r>
              <a:rPr lang="en-US" dirty="0" smtClean="0"/>
              <a:t>E</a:t>
            </a:r>
            <a:r>
              <a:rPr lang="el-GR" dirty="0" smtClean="0"/>
              <a:t>ΙΑ </a:t>
            </a:r>
            <a:r>
              <a:rPr lang="el-GR" dirty="0" smtClean="0"/>
              <a:t>ΝΑΥΤΙΚΩΝ ΜΗΧΑΝΩΝ ΔΑΝΙΗΛ Γ.</a:t>
            </a:r>
          </a:p>
          <a:p>
            <a:r>
              <a:rPr lang="en-US" dirty="0" smtClean="0"/>
              <a:t>INTERNET</a:t>
            </a:r>
            <a:endParaRPr lang="el-GR" dirty="0" smtClean="0"/>
          </a:p>
          <a:p>
            <a:endParaRPr lang="el-GR" dirty="0"/>
          </a:p>
        </p:txBody>
      </p:sp>
    </p:spTree>
    <p:extLst>
      <p:ext uri="{BB962C8B-B14F-4D97-AF65-F5344CB8AC3E}">
        <p14:creationId xmlns:p14="http://schemas.microsoft.com/office/powerpoint/2010/main" val="28091899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
            </a:r>
            <a:br>
              <a:rPr lang="en-US" dirty="0" smtClean="0"/>
            </a:br>
            <a:endParaRPr lang="el-GR" dirty="0"/>
          </a:p>
        </p:txBody>
      </p:sp>
      <p:sp>
        <p:nvSpPr>
          <p:cNvPr id="3" name="Θέση περιεχομένου 2"/>
          <p:cNvSpPr>
            <a:spLocks noGrp="1"/>
          </p:cNvSpPr>
          <p:nvPr>
            <p:ph idx="1"/>
          </p:nvPr>
        </p:nvSpPr>
        <p:spPr>
          <a:xfrm>
            <a:off x="838200" y="931653"/>
            <a:ext cx="10515600" cy="5245310"/>
          </a:xfrm>
        </p:spPr>
        <p:txBody>
          <a:bodyPr>
            <a:normAutofit fontScale="92500"/>
          </a:bodyPr>
          <a:lstStyle/>
          <a:p>
            <a:pPr marL="0" indent="0">
              <a:buNone/>
            </a:pPr>
            <a:r>
              <a:rPr lang="el-GR" sz="5400" b="1" dirty="0" smtClean="0">
                <a:effectLst>
                  <a:outerShdw blurRad="38100" dist="38100" dir="2700000" algn="tl">
                    <a:srgbClr val="000000">
                      <a:alpha val="43137"/>
                    </a:srgbClr>
                  </a:outerShdw>
                </a:effectLst>
              </a:rPr>
              <a:t>         ΟΡΙΣΜΟΣ ΜΗΧΑΝΗΣ </a:t>
            </a:r>
            <a:endParaRPr lang="en-US" sz="5400" b="1" dirty="0" smtClean="0">
              <a:effectLst>
                <a:outerShdw blurRad="38100" dist="38100" dir="2700000" algn="tl">
                  <a:srgbClr val="000000">
                    <a:alpha val="43137"/>
                  </a:srgbClr>
                </a:outerShdw>
              </a:effectLst>
            </a:endParaRPr>
          </a:p>
          <a:p>
            <a:pPr marL="0" indent="0">
              <a:buNone/>
            </a:pPr>
            <a:endParaRPr lang="el-GR" sz="5400" b="1" dirty="0" smtClean="0">
              <a:effectLst>
                <a:outerShdw blurRad="38100" dist="38100" dir="2700000" algn="tl">
                  <a:srgbClr val="000000">
                    <a:alpha val="43137"/>
                  </a:srgbClr>
                </a:outerShdw>
              </a:effectLst>
            </a:endParaRPr>
          </a:p>
          <a:p>
            <a:pPr marL="0" indent="0">
              <a:buNone/>
            </a:pPr>
            <a:r>
              <a:rPr lang="el-GR" sz="5400" b="1" dirty="0" smtClean="0">
                <a:solidFill>
                  <a:srgbClr val="FF0000"/>
                </a:solidFill>
              </a:rPr>
              <a:t>ΟΠΟΙΑΔΗΠΟΤΕ ΣΥΣΚΕΥΗ ΠΟΥ ΧΡΗΣΙΜΟΠΟΙΕΙΤΑΙ ΓΙΑ ΤΗΝ ΠΑΡΑΓΩΓΗ ΕΡΓΟΥ ΕΙΤΕ ΜΕΤΑΔΙΔΟΝΤΑΣ ΕΙΤΕ ΜΕΤΑΤΡΕΠΟΝΤΑΣ ΣΕ ΑΛΛΗ ΜΟΡΦΗ ΕΝΕΡΓΕΙΑΣ.</a:t>
            </a:r>
            <a:endParaRPr lang="el-GR" sz="5400" b="1" dirty="0">
              <a:solidFill>
                <a:srgbClr val="FF0000"/>
              </a:solidFill>
            </a:endParaRPr>
          </a:p>
        </p:txBody>
      </p:sp>
    </p:spTree>
    <p:extLst>
      <p:ext uri="{BB962C8B-B14F-4D97-AF65-F5344CB8AC3E}">
        <p14:creationId xmlns:p14="http://schemas.microsoft.com/office/powerpoint/2010/main" val="416071974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a:bodyPr>
          <a:lstStyle/>
          <a:p>
            <a:pPr marL="457200" indent="-457200" algn="ctr">
              <a:buClr>
                <a:srgbClr val="FF0000"/>
              </a:buClr>
              <a:buNone/>
            </a:pPr>
            <a:r>
              <a:rPr lang="el-GR" sz="2600" b="1" u="sng" dirty="0">
                <a:latin typeface="Arial" pitchFamily="34" charset="0"/>
                <a:cs typeface="Arial" pitchFamily="34" charset="0"/>
              </a:rPr>
              <a:t>ΗΛΕΚΤΡΙΚΟ ΣΥΣΤΗΜΑ</a:t>
            </a:r>
          </a:p>
          <a:p>
            <a:pPr marL="0" indent="0">
              <a:buClr>
                <a:srgbClr val="FF0000"/>
              </a:buClr>
              <a:buNone/>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ΑΠΟΤΕΛΕΙΤΑΙ ΑΠΟ ΗΛΕΚΤΡΙΚΟΥΣ ΜΕΤΑΔΟΤΕΣ ΚΑΙ ΔΕΚΤΕΣ ΟΜΟΙΟΥΣ ΜΕ ΜΙΚΡΟΥΣ ΚΙΝΗΤΗΡΕΣ, ΟΠΟΥ </a:t>
            </a:r>
            <a:r>
              <a:rPr lang="el-GR" sz="2000" b="1" dirty="0" smtClean="0">
                <a:latin typeface="Arial" pitchFamily="34" charset="0"/>
                <a:cs typeface="Arial" pitchFamily="34" charset="0"/>
              </a:rPr>
              <a:t>ΣΥΝΔΕΟΝΤΑΙ </a:t>
            </a:r>
            <a:r>
              <a:rPr lang="el-GR" sz="2000" b="1" dirty="0">
                <a:latin typeface="Arial" pitchFamily="34" charset="0"/>
                <a:cs typeface="Arial" pitchFamily="34" charset="0"/>
              </a:rPr>
              <a:t>ΜΕ ΤΗΝ ΙΔΙΑ ΠΑΡΟΧΗ ΕΝΑΛΛΑΣΣΟΜΕΝΟΥ ΡΕΥΜΑΤΟΣ.</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ΣΤΗΝ ΓΕΦΥΡΑ ΕΙΝΑΙ Ο ΚΙΝΗΤΗΡΑΣ – ΜΕΤΑΔΟΣΗΣ, ΣΤΟ ΔΙΑΜΕΡΙΣΜΑ ΠΗΔΑΛΙΟΥ Ο ΚΙΝΗΤΗΡΑΣ – ΔΕΚΤΗΣ.</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 ΔΕΚΤΗΣ ΣΥΝΔΕΕΤΑΙ ΜΕ ΤΟΝ ΑΞΟΝΑ ΕΛΕΓΧΟΥ ΤΗΣ ΑΝΤΛΙΑΣ ΛΑΔΙΩΝ ΚΙΝΗΣΕΩΣ ΤΟΥ ΜΗΧΑΝΙΜΑΤΟΣ ΠΗΔΑΛΙΟΥ ΜΕΣΩ </a:t>
            </a:r>
            <a:r>
              <a:rPr lang="el-GR" sz="2000" b="1" dirty="0">
                <a:solidFill>
                  <a:srgbClr val="FF0000"/>
                </a:solidFill>
                <a:latin typeface="Arial" pitchFamily="34" charset="0"/>
                <a:cs typeface="Arial" pitchFamily="34" charset="0"/>
              </a:rPr>
              <a:t>ΔΙΑΦΟΡΙΚΟΥ</a:t>
            </a:r>
            <a:r>
              <a:rPr lang="el-GR" sz="2000" b="1" dirty="0">
                <a:latin typeface="Arial" pitchFamily="34" charset="0"/>
                <a:cs typeface="Arial" pitchFamily="34" charset="0"/>
              </a:rPr>
              <a:t>.</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ΤΟ ΔΙΑΦΟΡΙΚΟ ΕΠΑΝΑΦΕΡΕΙ ΣΤΗΝ ΟΥΔΕΤΕΡΗ ΘΕΣΗ ΤΟΝ ΑΞΟΝΑ ΕΛΕΓΧΟΥ ΤΗΣ ΑΝΤΛΙΑΣ ΤΟΥ ΜΗΧΑΝΗΜΑΤΟΣ ΠΗΔΑΛΙΟΥ.</a:t>
            </a: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9089379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800" b="1" dirty="0">
                <a:solidFill>
                  <a:schemeClr val="bg1"/>
                </a:solidFill>
                <a:latin typeface="Arial" pitchFamily="34" charset="0"/>
                <a:cs typeface="Arial" pitchFamily="34" charset="0"/>
              </a:rPr>
              <a:t>ΤΟ ΜΗΧΑΝΗΜΑ ΚΙΝΗΣΕΩΣ ΤΟΥ ΠΗΔΑΛΙΟΥ </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a:bodyPr>
          <a:lstStyle/>
          <a:p>
            <a:pPr marL="0" indent="0">
              <a:buClr>
                <a:srgbClr val="FF0000"/>
              </a:buClr>
              <a:buNone/>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ΤΟ ΚΥΡΙΟ ΣΤΟΙΧΕΙΟ ΤΟΥ ΜΗΧΑΝΗΜΑΤΟΣ ΤΟΥ </a:t>
            </a:r>
            <a:r>
              <a:rPr lang="el-GR" sz="2000" b="1" dirty="0" smtClean="0">
                <a:latin typeface="Arial" pitchFamily="34" charset="0"/>
                <a:cs typeface="Arial" pitchFamily="34" charset="0"/>
              </a:rPr>
              <a:t>ΗΛΕΚΤΡΟΥΔΡΑΥΛΙΚΟΥ </a:t>
            </a:r>
            <a:r>
              <a:rPr lang="el-GR" sz="2000" b="1" dirty="0">
                <a:latin typeface="Arial" pitchFamily="34" charset="0"/>
                <a:cs typeface="Arial" pitchFamily="34" charset="0"/>
              </a:rPr>
              <a:t>ΠΗΔΑΛΙΟΥ ΕΙΝΑΙ ΜΙΑ </a:t>
            </a:r>
            <a:r>
              <a:rPr lang="el-GR" sz="2000" b="1" dirty="0" smtClean="0">
                <a:latin typeface="Arial" pitchFamily="34" charset="0"/>
                <a:cs typeface="Arial" pitchFamily="34" charset="0"/>
              </a:rPr>
              <a:t>Ή </a:t>
            </a:r>
            <a:r>
              <a:rPr lang="el-GR" sz="2000" b="1" dirty="0">
                <a:latin typeface="Arial" pitchFamily="34" charset="0"/>
                <a:cs typeface="Arial" pitchFamily="34" charset="0"/>
              </a:rPr>
              <a:t>ΔΥΟ ΑΝΤΛΙΕΣ ΠΟΥ ΜΠΟΡΟΥΝ ΝΑ ΕΡΓΑΖΟΝΤΑΙ ΧΩΡΙΣΤΑ </a:t>
            </a:r>
            <a:r>
              <a:rPr lang="el-GR" sz="2000" b="1" dirty="0" smtClean="0">
                <a:latin typeface="Arial" pitchFamily="34" charset="0"/>
                <a:cs typeface="Arial" pitchFamily="34" charset="0"/>
              </a:rPr>
              <a:t>Ή </a:t>
            </a:r>
            <a:r>
              <a:rPr lang="el-GR" sz="2000" b="1" dirty="0" smtClean="0">
                <a:latin typeface="Arial" pitchFamily="34" charset="0"/>
                <a:cs typeface="Arial" pitchFamily="34" charset="0"/>
              </a:rPr>
              <a:t> </a:t>
            </a:r>
            <a:r>
              <a:rPr lang="el-GR" sz="2000" b="1" dirty="0">
                <a:latin typeface="Arial" pitchFamily="34" charset="0"/>
                <a:cs typeface="Arial" pitchFamily="34" charset="0"/>
              </a:rPr>
              <a:t>ΚΑΙ ΤΑΥΤΟΧΡΟΝΑ.</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ΟΙ ΑΝΤΛΙΕΣ ΕΙΝΑΙ ΤΟΥ ΤΥΠΟΥ ΜΕ ΠΕΡΙΣΤΡΕΦΟΜΕΝΟ ΣΩΜΑ ΚΥΛΙΝΔΡΩΝ ΚΑΙ ΕΜΒΟΛΩΝ.</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ΤΑ ΕΜΒΟΛΑ ΚΙΝΟΥΝΤΑΙ </a:t>
            </a:r>
            <a:r>
              <a:rPr lang="el-GR" sz="2000" b="1" dirty="0">
                <a:solidFill>
                  <a:srgbClr val="FF0000"/>
                </a:solidFill>
                <a:latin typeface="Arial" pitchFamily="34" charset="0"/>
                <a:cs typeface="Arial" pitchFamily="34" charset="0"/>
              </a:rPr>
              <a:t>ΑΞΟΝΙΚΑ</a:t>
            </a:r>
            <a:r>
              <a:rPr lang="el-GR" sz="2000" b="1" dirty="0">
                <a:latin typeface="Arial" pitchFamily="34" charset="0"/>
                <a:cs typeface="Arial" pitchFamily="34" charset="0"/>
              </a:rPr>
              <a:t> (</a:t>
            </a:r>
            <a:r>
              <a:rPr lang="en-US" sz="2000" b="1" dirty="0">
                <a:solidFill>
                  <a:srgbClr val="0070C0"/>
                </a:solidFill>
                <a:latin typeface="Arial" pitchFamily="34" charset="0"/>
                <a:cs typeface="Arial" pitchFamily="34" charset="0"/>
              </a:rPr>
              <a:t>WATERBURRY</a:t>
            </a:r>
            <a:r>
              <a:rPr lang="en-US" sz="2000" b="1" dirty="0">
                <a:latin typeface="Arial" pitchFamily="34" charset="0"/>
                <a:cs typeface="Arial" pitchFamily="34" charset="0"/>
              </a:rPr>
              <a:t>) </a:t>
            </a:r>
            <a:r>
              <a:rPr lang="el-GR" sz="2000" b="1" dirty="0">
                <a:latin typeface="Arial" pitchFamily="34" charset="0"/>
                <a:cs typeface="Arial" pitchFamily="34" charset="0"/>
              </a:rPr>
              <a:t>Ή</a:t>
            </a:r>
            <a:r>
              <a:rPr lang="el-GR" sz="2000" b="1" dirty="0" smtClean="0">
                <a:latin typeface="Arial" pitchFamily="34" charset="0"/>
                <a:cs typeface="Arial" pitchFamily="34" charset="0"/>
              </a:rPr>
              <a:t> </a:t>
            </a:r>
            <a:r>
              <a:rPr lang="el-GR" sz="2000" b="1" dirty="0">
                <a:solidFill>
                  <a:srgbClr val="FF0000"/>
                </a:solidFill>
                <a:latin typeface="Arial" pitchFamily="34" charset="0"/>
                <a:cs typeface="Arial" pitchFamily="34" charset="0"/>
              </a:rPr>
              <a:t>ΑΚΤΙΝΙΚΑ</a:t>
            </a:r>
            <a:r>
              <a:rPr lang="en-US" sz="2000" b="1" dirty="0">
                <a:latin typeface="Arial" pitchFamily="34" charset="0"/>
                <a:cs typeface="Arial" pitchFamily="34" charset="0"/>
              </a:rPr>
              <a:t> (</a:t>
            </a:r>
            <a:r>
              <a:rPr lang="en-US" sz="2000" b="1" dirty="0">
                <a:solidFill>
                  <a:srgbClr val="0070C0"/>
                </a:solidFill>
                <a:latin typeface="Arial" pitchFamily="34" charset="0"/>
                <a:cs typeface="Arial" pitchFamily="34" charset="0"/>
              </a:rPr>
              <a:t>HELE-SHAW</a:t>
            </a:r>
            <a:r>
              <a:rPr lang="en-US" sz="2000" b="1" dirty="0">
                <a:latin typeface="Arial" pitchFamily="34" charset="0"/>
                <a:cs typeface="Arial" pitchFamily="34" charset="0"/>
              </a:rPr>
              <a:t>)</a:t>
            </a:r>
            <a:r>
              <a:rPr lang="el-GR" sz="2000" b="1" dirty="0">
                <a:latin typeface="Arial" pitchFamily="34" charset="0"/>
                <a:cs typeface="Arial" pitchFamily="34" charset="0"/>
              </a:rPr>
              <a:t> </a:t>
            </a:r>
            <a:r>
              <a:rPr lang="en-US" sz="2000" b="1" dirty="0">
                <a:latin typeface="Arial" pitchFamily="34" charset="0"/>
                <a:cs typeface="Arial" pitchFamily="34" charset="0"/>
              </a:rPr>
              <a:t>.</a:t>
            </a:r>
            <a:endParaRPr lang="el-GR" sz="2000" b="1" dirty="0">
              <a:latin typeface="Arial" pitchFamily="34" charset="0"/>
              <a:cs typeface="Arial" pitchFamily="34" charset="0"/>
            </a:endParaRPr>
          </a:p>
          <a:p>
            <a:pPr marL="0" indent="0">
              <a:buClr>
                <a:srgbClr val="FF0000"/>
              </a:buClr>
              <a:buFont typeface="Wingdings" pitchFamily="2" charset="2"/>
              <a:buChar char="q"/>
            </a:pPr>
            <a:endParaRPr lang="en-US"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Η ΑΝΤΛΙΑ ΣΤΡΕΦΕΤΑΙ ΣΥΝΕΧΩΣ ΑΠΟ ΗΛΕΚΤΡΟΚΙΝΗΤΗΡΑ.</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Η ΑΝΤΛΙΑ ΣΥΝΔΕΕΤΑΙ ΜΕ ΤΟ ΜΗΧΑΝΙΣΜΟ ΣΤΡΕΨΕΩΣ ΤΟΥ ΠΗΔΑΛΙΟΥ ΜΕ ΔΥΟ ΣΩΛΗΝΕΣ, ΟΙ ΟΠΟΙΟΙ ΧΡΗΣΙΜΕΥΟΥΝ ΑΛΛΟΤΕ ΩΣ </a:t>
            </a:r>
            <a:r>
              <a:rPr lang="el-GR" sz="2000" b="1" dirty="0">
                <a:solidFill>
                  <a:srgbClr val="0070C0"/>
                </a:solidFill>
                <a:latin typeface="Arial" pitchFamily="34" charset="0"/>
                <a:cs typeface="Arial" pitchFamily="34" charset="0"/>
              </a:rPr>
              <a:t>ΑΝΑΡΡΟΦΗΤΙΚΟΙ </a:t>
            </a:r>
            <a:r>
              <a:rPr lang="el-GR" sz="2000" b="1" dirty="0">
                <a:latin typeface="Arial" pitchFamily="34" charset="0"/>
                <a:cs typeface="Arial" pitchFamily="34" charset="0"/>
              </a:rPr>
              <a:t>ΚΑΙ ΑΛΛΟΤΕ ΩΣ </a:t>
            </a:r>
            <a:r>
              <a:rPr lang="el-GR" sz="2000" b="1" dirty="0">
                <a:solidFill>
                  <a:srgbClr val="0070C0"/>
                </a:solidFill>
                <a:latin typeface="Arial" pitchFamily="34" charset="0"/>
                <a:cs typeface="Arial" pitchFamily="34" charset="0"/>
              </a:rPr>
              <a:t>ΚΑΤΑΘΛΙΠΤΙΚΟΙ</a:t>
            </a:r>
            <a:r>
              <a:rPr lang="el-GR" sz="2000" b="1" dirty="0">
                <a:latin typeface="Arial" pitchFamily="34" charset="0"/>
                <a:cs typeface="Arial" pitchFamily="34" charset="0"/>
              </a:rPr>
              <a:t>.</a:t>
            </a:r>
          </a:p>
          <a:p>
            <a:pPr marL="0" indent="0">
              <a:buClr>
                <a:srgbClr val="FF0000"/>
              </a:buClr>
              <a:buFont typeface="Wingdings" pitchFamily="2" charset="2"/>
              <a:buChar char="q"/>
            </a:pPr>
            <a:endParaRPr lang="el-GR" sz="2000" b="1" dirty="0">
              <a:latin typeface="Arial" pitchFamily="34" charset="0"/>
              <a:cs typeface="Arial" pitchFamily="34" charset="0"/>
            </a:endParaRPr>
          </a:p>
        </p:txBody>
      </p:sp>
    </p:spTree>
    <p:extLst>
      <p:ext uri="{BB962C8B-B14F-4D97-AF65-F5344CB8AC3E}">
        <p14:creationId xmlns:p14="http://schemas.microsoft.com/office/powerpoint/2010/main" val="315706372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800" b="1" dirty="0">
                <a:solidFill>
                  <a:schemeClr val="bg1"/>
                </a:solidFill>
                <a:latin typeface="Arial" pitchFamily="34" charset="0"/>
                <a:cs typeface="Arial" pitchFamily="34" charset="0"/>
              </a:rPr>
              <a:t>Ο ΜΗΧΑΝΙΣΜΟΣ ΣΤΡΕΨΕΩΣ ΤΟΥ ΠΗΔΑΛΙΟΥ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666844" y="857232"/>
            <a:ext cx="8858312" cy="5857916"/>
          </a:xfrm>
        </p:spPr>
        <p:txBody>
          <a:bodyPr>
            <a:normAutofit lnSpcReduction="10000"/>
          </a:bodyPr>
          <a:lstStyle/>
          <a:p>
            <a:pPr marL="0" indent="0">
              <a:buClr>
                <a:srgbClr val="FF0000"/>
              </a:buClr>
              <a:buNone/>
            </a:pPr>
            <a:r>
              <a:rPr lang="el-GR" sz="2000" b="1" u="sng" dirty="0">
                <a:latin typeface="Arial" pitchFamily="34" charset="0"/>
                <a:cs typeface="Arial" pitchFamily="34" charset="0"/>
              </a:rPr>
              <a:t>ΕΙΝΑΙ ΥΔΡΑΥΛΙΚΗΣ ΕΝΕΡΓΕΙΑΣ </a:t>
            </a:r>
            <a:r>
              <a:rPr lang="el-GR" sz="2000" b="1" u="sng" dirty="0">
                <a:solidFill>
                  <a:srgbClr val="FF0000"/>
                </a:solidFill>
                <a:latin typeface="Arial" pitchFamily="34" charset="0"/>
                <a:cs typeface="Arial" pitchFamily="34" charset="0"/>
              </a:rPr>
              <a:t>ΠΑΛΙΝΔΡΟΜΙΚΟΣ</a:t>
            </a:r>
            <a:r>
              <a:rPr lang="el-GR" sz="2000" b="1" u="sng" dirty="0">
                <a:latin typeface="Arial" pitchFamily="34" charset="0"/>
                <a:cs typeface="Arial" pitchFamily="34" charset="0"/>
              </a:rPr>
              <a:t> η </a:t>
            </a:r>
            <a:r>
              <a:rPr lang="el-GR" sz="2000" b="1" u="sng" dirty="0">
                <a:solidFill>
                  <a:srgbClr val="0070C0"/>
                </a:solidFill>
                <a:latin typeface="Arial" pitchFamily="34" charset="0"/>
                <a:cs typeface="Arial" pitchFamily="34" charset="0"/>
              </a:rPr>
              <a:t>ΠΕΡΙΣΤΡΟΦΙΚΟΣ</a:t>
            </a:r>
            <a:r>
              <a:rPr lang="el-GR" sz="2000" b="1" u="sng" dirty="0">
                <a:latin typeface="Arial" pitchFamily="34" charset="0"/>
                <a:cs typeface="Arial" pitchFamily="34" charset="0"/>
              </a:rPr>
              <a:t>:</a:t>
            </a:r>
          </a:p>
          <a:p>
            <a:pPr marL="0" indent="0">
              <a:buClr>
                <a:srgbClr val="FF0000"/>
              </a:buClr>
              <a:buNone/>
            </a:pPr>
            <a:endParaRPr lang="el-GR" sz="2000" b="1" u="sng" dirty="0">
              <a:latin typeface="Arial" pitchFamily="34" charset="0"/>
              <a:cs typeface="Arial" pitchFamily="34" charset="0"/>
            </a:endParaRPr>
          </a:p>
          <a:p>
            <a:pPr marL="0" indent="0">
              <a:buClr>
                <a:srgbClr val="FF0000"/>
              </a:buClr>
              <a:buNone/>
            </a:pPr>
            <a:r>
              <a:rPr lang="el-GR" sz="2000" b="1" u="sng" dirty="0">
                <a:solidFill>
                  <a:srgbClr val="FF0000"/>
                </a:solidFill>
                <a:latin typeface="Arial" pitchFamily="34" charset="0"/>
                <a:cs typeface="Arial" pitchFamily="34" charset="0"/>
              </a:rPr>
              <a:t>ΠΑΛΙΝΔΡΟΜΙΚΟΣ</a:t>
            </a:r>
            <a:endParaRPr lang="el-GR" sz="2000" b="1" u="sng" dirty="0">
              <a:latin typeface="Arial" pitchFamily="34" charset="0"/>
              <a:cs typeface="Arial" pitchFamily="34" charset="0"/>
            </a:endParaRPr>
          </a:p>
          <a:p>
            <a:pPr marL="0" indent="0">
              <a:buClr>
                <a:srgbClr val="FF0000"/>
              </a:buClr>
              <a:buFont typeface="Wingdings" pitchFamily="2" charset="2"/>
              <a:buChar char="q"/>
            </a:pPr>
            <a:r>
              <a:rPr lang="el-GR" sz="2000" b="1" dirty="0">
                <a:latin typeface="Arial" pitchFamily="34" charset="0"/>
                <a:cs typeface="Arial" pitchFamily="34" charset="0"/>
              </a:rPr>
              <a:t>Ο </a:t>
            </a:r>
            <a:r>
              <a:rPr lang="el-GR" sz="2000" b="1" dirty="0">
                <a:solidFill>
                  <a:srgbClr val="FF0000"/>
                </a:solidFill>
                <a:latin typeface="Arial" pitchFamily="34" charset="0"/>
                <a:cs typeface="Arial" pitchFamily="34" charset="0"/>
              </a:rPr>
              <a:t>ΠΑΛΙΝΔΡΟΜΙΚΟΣ</a:t>
            </a:r>
            <a:r>
              <a:rPr lang="el-GR" sz="2000" b="1" dirty="0">
                <a:latin typeface="Arial" pitchFamily="34" charset="0"/>
                <a:cs typeface="Arial" pitchFamily="34" charset="0"/>
              </a:rPr>
              <a:t> ΕΜΒΟΛΟΦΟΡΟΣ ΑΠΟΤΕΛΕΙΤΑΙ ΑΠΟ ΔΥΟ ΚΥΛΙΝΔΡΟΥΣ ΜΕ ΕΝΑ </a:t>
            </a:r>
            <a:r>
              <a:rPr lang="el-GR" sz="2000" b="1" dirty="0" smtClean="0">
                <a:latin typeface="Arial" pitchFamily="34" charset="0"/>
                <a:cs typeface="Arial" pitchFamily="34" charset="0"/>
              </a:rPr>
              <a:t>Ή </a:t>
            </a:r>
            <a:r>
              <a:rPr lang="el-GR" sz="2000" b="1" dirty="0">
                <a:latin typeface="Arial" pitchFamily="34" charset="0"/>
                <a:cs typeface="Arial" pitchFamily="34" charset="0"/>
              </a:rPr>
              <a:t>ΔΥΟ ΕΜΒΟΛΑ ΒΥΘΙΣΕΩΣ.</a:t>
            </a:r>
          </a:p>
          <a:p>
            <a:pPr marL="0" indent="0">
              <a:buClr>
                <a:srgbClr val="FF0000"/>
              </a:buClr>
              <a:buFont typeface="Wingdings" pitchFamily="2" charset="2"/>
              <a:buChar char="q"/>
            </a:pPr>
            <a:r>
              <a:rPr lang="el-GR" sz="2000" b="1" dirty="0">
                <a:latin typeface="Arial" pitchFamily="34" charset="0"/>
                <a:cs typeface="Arial" pitchFamily="34" charset="0"/>
              </a:rPr>
              <a:t>ΜΕΣΑ Σ</a:t>
            </a:r>
            <a:r>
              <a:rPr lang="en-US" sz="2000" b="1" dirty="0">
                <a:latin typeface="Arial" pitchFamily="34" charset="0"/>
                <a:cs typeface="Arial" pitchFamily="34" charset="0"/>
              </a:rPr>
              <a:t>’</a:t>
            </a:r>
            <a:r>
              <a:rPr lang="el-GR" sz="2000" b="1" dirty="0">
                <a:latin typeface="Arial" pitchFamily="34" charset="0"/>
                <a:cs typeface="Arial" pitchFamily="34" charset="0"/>
              </a:rPr>
              <a:t>ΑΥΤΑ ΕΠΕΝΕΡΓΕΙ Η ΑΝΑΡΡΟΦΗΣΗ ΚΑΙ Η ΚΑΤΑΘΛΙΨΗ ΤΗΣ ΑΝΤΛΙΑΣ.</a:t>
            </a:r>
          </a:p>
          <a:p>
            <a:pPr marL="0" indent="0">
              <a:buClr>
                <a:srgbClr val="FF0000"/>
              </a:buClr>
              <a:buFont typeface="Wingdings" pitchFamily="2" charset="2"/>
              <a:buChar char="q"/>
            </a:pPr>
            <a:r>
              <a:rPr lang="el-GR" sz="2000" b="1" dirty="0">
                <a:latin typeface="Arial" pitchFamily="34" charset="0"/>
                <a:cs typeface="Arial" pitchFamily="34" charset="0"/>
              </a:rPr>
              <a:t>Η ΜΕΤΑΚΙΝΗΣΗ ΤΩΝ ΕΜΒΟΛΩΝ ΜΕΣΩ ΒΡΑΧΙΟΝΩΝ </a:t>
            </a:r>
            <a:r>
              <a:rPr lang="el-GR" sz="2000" b="1" dirty="0" smtClean="0">
                <a:latin typeface="Arial" pitchFamily="34" charset="0"/>
                <a:cs typeface="Arial" pitchFamily="34" charset="0"/>
              </a:rPr>
              <a:t>Ή </a:t>
            </a:r>
            <a:r>
              <a:rPr lang="el-GR" sz="2000" b="1" dirty="0">
                <a:latin typeface="Arial" pitchFamily="34" charset="0"/>
                <a:cs typeface="Arial" pitchFamily="34" charset="0"/>
              </a:rPr>
              <a:t>ΖΥΓΩΜΑΤΟΣ ΜΕΤΑΔΙΔΕΤΑΙ ΣΤΟΝ ΚΟΡΜΟ ΤΟΥ ΠΗΔΑΛΙΟΥ ΚΑΙ ΤΟ ΣΤΡΕΦΕΙ.</a:t>
            </a:r>
          </a:p>
          <a:p>
            <a:pPr marL="0" indent="0">
              <a:buClr>
                <a:srgbClr val="FF0000"/>
              </a:buClr>
              <a:buFont typeface="Wingdings" pitchFamily="2" charset="2"/>
              <a:buChar char="q"/>
            </a:pPr>
            <a:endParaRPr lang="el-GR" sz="2000" b="1" dirty="0">
              <a:latin typeface="Arial" pitchFamily="34" charset="0"/>
              <a:cs typeface="Arial" pitchFamily="34" charset="0"/>
            </a:endParaRPr>
          </a:p>
          <a:p>
            <a:pPr marL="0" indent="0">
              <a:buClr>
                <a:srgbClr val="FF0000"/>
              </a:buClr>
              <a:buNone/>
            </a:pPr>
            <a:r>
              <a:rPr lang="el-GR" sz="2000" b="1" u="sng" dirty="0">
                <a:solidFill>
                  <a:srgbClr val="0070C0"/>
                </a:solidFill>
                <a:latin typeface="Arial" pitchFamily="34" charset="0"/>
                <a:cs typeface="Arial" pitchFamily="34" charset="0"/>
              </a:rPr>
              <a:t>ΠΕΡΙΣΤΡΟΦΙΚΟΣ</a:t>
            </a:r>
            <a:endParaRPr lang="el-GR" sz="2000" b="1" u="sng" dirty="0">
              <a:latin typeface="Arial" pitchFamily="34" charset="0"/>
              <a:cs typeface="Arial" pitchFamily="34" charset="0"/>
            </a:endParaRPr>
          </a:p>
          <a:p>
            <a:pPr marL="0" indent="0">
              <a:buClr>
                <a:srgbClr val="0070C0"/>
              </a:buClr>
              <a:buFont typeface="Wingdings" pitchFamily="2" charset="2"/>
              <a:buChar char="q"/>
            </a:pPr>
            <a:r>
              <a:rPr lang="el-GR" sz="2000" b="1" dirty="0">
                <a:latin typeface="Arial" pitchFamily="34" charset="0"/>
                <a:cs typeface="Arial" pitchFamily="34" charset="0"/>
              </a:rPr>
              <a:t>Ο </a:t>
            </a:r>
            <a:r>
              <a:rPr lang="el-GR" sz="2000" b="1" dirty="0">
                <a:solidFill>
                  <a:srgbClr val="0070C0"/>
                </a:solidFill>
                <a:latin typeface="Arial" pitchFamily="34" charset="0"/>
                <a:cs typeface="Arial" pitchFamily="34" charset="0"/>
              </a:rPr>
              <a:t>ΠΕΡΙΣΤΡΟΦΙΚΟΣ</a:t>
            </a:r>
            <a:r>
              <a:rPr lang="el-GR" sz="2000" b="1" dirty="0">
                <a:latin typeface="Arial" pitchFamily="34" charset="0"/>
                <a:cs typeface="Arial" pitchFamily="34" charset="0"/>
              </a:rPr>
              <a:t> ΑΠΟΤΕΛΕΙΤΑΙ ΑΠΟ ΚΥΛΙΝΔΡΙΚΟΥΣ ΔΑΧΤΥΛΙΟΕΙΔΕΙΣ ΤΟΜΕΙΣ, ΜΕΣΑ ΣΤΟΥΣ ΟΠΟΙΟΥΣ ΒΡΙΣΚΟΝΤΑΙ ΠΤΕΡΥΓΙΑ(</a:t>
            </a:r>
            <a:r>
              <a:rPr lang="el-GR" sz="2000" b="1" dirty="0">
                <a:solidFill>
                  <a:srgbClr val="0070C0"/>
                </a:solidFill>
                <a:latin typeface="Arial" pitchFamily="34" charset="0"/>
                <a:cs typeface="Arial" pitchFamily="34" charset="0"/>
              </a:rPr>
              <a:t>ΩΣ ΕΜΒΟΛΑ</a:t>
            </a:r>
            <a:r>
              <a:rPr lang="el-GR" sz="2000" b="1" dirty="0">
                <a:latin typeface="Arial" pitchFamily="34" charset="0"/>
                <a:cs typeface="Arial" pitchFamily="34" charset="0"/>
              </a:rPr>
              <a:t>).</a:t>
            </a:r>
          </a:p>
          <a:p>
            <a:pPr marL="0" indent="0">
              <a:buClr>
                <a:srgbClr val="0070C0"/>
              </a:buClr>
              <a:buFont typeface="Wingdings" pitchFamily="2" charset="2"/>
              <a:buChar char="q"/>
            </a:pPr>
            <a:r>
              <a:rPr lang="el-GR" sz="2000" b="1" dirty="0">
                <a:latin typeface="Arial" pitchFamily="34" charset="0"/>
                <a:cs typeface="Arial" pitchFamily="34" charset="0"/>
              </a:rPr>
              <a:t>ΑΥΤΑ ΜΕΤΑΚΙΝΟΥΝΤΑΙ ΓΩΝΙΑΚΑ </a:t>
            </a:r>
            <a:r>
              <a:rPr lang="el-GR" sz="2000" b="1" dirty="0" smtClean="0">
                <a:latin typeface="Arial" pitchFamily="34" charset="0"/>
                <a:cs typeface="Arial" pitchFamily="34" charset="0"/>
              </a:rPr>
              <a:t>Ή </a:t>
            </a:r>
            <a:r>
              <a:rPr lang="el-GR" sz="2000" b="1" dirty="0" smtClean="0">
                <a:latin typeface="Arial" pitchFamily="34" charset="0"/>
                <a:cs typeface="Arial" pitchFamily="34" charset="0"/>
              </a:rPr>
              <a:t>ΠΕΡΙΣΤΡΕΦΟΝΤΑΙ </a:t>
            </a:r>
            <a:r>
              <a:rPr lang="el-GR" sz="2000" b="1" dirty="0">
                <a:latin typeface="Arial" pitchFamily="34" charset="0"/>
                <a:cs typeface="Arial" pitchFamily="34" charset="0"/>
              </a:rPr>
              <a:t>ΛΟΓΩ ΤΗΣ ΕΝΕΡΓΕΙΑΣ ΑΝΑΡΡΟΦΗΣΕΩΣ ΚΑΙ ΚΑΤΑΘΛΙΨΕΩΣ ΠΟΥ ΑΣΚΕΙ Η ΑΝΤΛΙΑ.</a:t>
            </a:r>
          </a:p>
        </p:txBody>
      </p:sp>
    </p:spTree>
    <p:extLst>
      <p:ext uri="{BB962C8B-B14F-4D97-AF65-F5344CB8AC3E}">
        <p14:creationId xmlns:p14="http://schemas.microsoft.com/office/powerpoint/2010/main" val="3954210239"/>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C00000"/>
          </a:solidFill>
        </p:spPr>
        <p:txBody>
          <a:bodyPr vert="horz" lIns="91440" tIns="396000" rIns="91440" bIns="45720" rtlCol="0" anchor="ctr">
            <a:normAutofit fontScale="90000"/>
          </a:bodyPr>
          <a:lstStyle/>
          <a:p>
            <a:r>
              <a:rPr lang="el-GR" sz="2400" b="1" dirty="0">
                <a:solidFill>
                  <a:schemeClr val="bg1"/>
                </a:solidFill>
              </a:rPr>
              <a:t/>
            </a:r>
            <a:br>
              <a:rPr lang="el-GR" sz="2400" b="1" dirty="0">
                <a:solidFill>
                  <a:schemeClr val="bg1"/>
                </a:solidFill>
              </a:rPr>
            </a:br>
            <a:r>
              <a:rPr lang="el-GR" sz="2400" b="1" dirty="0">
                <a:solidFill>
                  <a:schemeClr val="bg1"/>
                </a:solidFill>
              </a:rPr>
              <a:t> ΠΑΛΙΝΔΡΟΜΙΚΟ ΗΛΕΚΤΡΟΥΔΡΑΥΛΙΚΟ ΠΗΔΑΛΙΟ ΜΕ ΕΜΒΟΛΑ ΒΥΘΙΣΕΩΣ</a:t>
            </a:r>
            <a:br>
              <a:rPr lang="el-GR" sz="2400" b="1" dirty="0">
                <a:solidFill>
                  <a:schemeClr val="bg1"/>
                </a:solidFill>
              </a:rPr>
            </a:br>
            <a:r>
              <a:rPr lang="en-US" sz="2400" b="1" dirty="0">
                <a:solidFill>
                  <a:srgbClr val="FFFF00"/>
                </a:solidFill>
              </a:rPr>
              <a:t>RAM (CYLINDER) ACTUATOR ELECTROHYDRAULIC STEERING GEAR </a:t>
            </a:r>
            <a:r>
              <a:rPr lang="en-US" sz="2400" b="1" dirty="0">
                <a:solidFill>
                  <a:srgbClr val="FF0000"/>
                </a:solidFill>
              </a:rPr>
              <a:t/>
            </a:r>
            <a:br>
              <a:rPr lang="en-US" sz="2400" b="1" dirty="0">
                <a:solidFill>
                  <a:srgbClr val="FF0000"/>
                </a:solidFill>
              </a:rPr>
            </a:b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4" name="Picture 5" descr="C:\My Documents\角田\ｶﾀﾛｸﾞ図\FE概略図01.JPG"/>
          <p:cNvPicPr>
            <a:picLocks noGrp="1" noChangeAspect="1" noChangeArrowheads="1"/>
          </p:cNvPicPr>
          <p:nvPr>
            <p:ph idx="1"/>
          </p:nvPr>
        </p:nvPicPr>
        <p:blipFill>
          <a:blip r:embed="rId3" cstate="print">
            <a:lum contrast="12000"/>
          </a:blip>
          <a:srcRect/>
          <a:stretch>
            <a:fillRect/>
          </a:stretch>
        </p:blipFill>
        <p:spPr bwMode="auto">
          <a:xfrm>
            <a:off x="2524101" y="1500174"/>
            <a:ext cx="7072362" cy="4143404"/>
          </a:xfrm>
          <a:prstGeom prst="rect">
            <a:avLst/>
          </a:prstGeom>
          <a:noFill/>
        </p:spPr>
      </p:pic>
      <p:sp>
        <p:nvSpPr>
          <p:cNvPr id="5" name="TextBox 4"/>
          <p:cNvSpPr txBox="1"/>
          <p:nvPr/>
        </p:nvSpPr>
        <p:spPr>
          <a:xfrm>
            <a:off x="1881158" y="5786455"/>
            <a:ext cx="8556510" cy="769441"/>
          </a:xfrm>
          <a:prstGeom prst="rect">
            <a:avLst/>
          </a:prstGeom>
          <a:noFill/>
        </p:spPr>
        <p:txBody>
          <a:bodyPr wrap="none" rtlCol="0">
            <a:spAutoFit/>
          </a:bodyPr>
          <a:lstStyle/>
          <a:p>
            <a:r>
              <a:rPr lang="el-GR" sz="2200" b="1" dirty="0"/>
              <a:t>ΠΑΛΙΝΔΡΟΜΙΚΟ ΗΛΕΚΤΡΟΥΔΡΑΥΛΙΚΟ ΠΗΔΑΛΙΟ ΜΕ ΕΜΒΟΛΑ ΒΥΘΙΣΕΩΣ</a:t>
            </a:r>
          </a:p>
          <a:p>
            <a:r>
              <a:rPr lang="en-US" sz="2200" b="1" dirty="0">
                <a:solidFill>
                  <a:srgbClr val="FF0000"/>
                </a:solidFill>
              </a:rPr>
              <a:t>RAM (CYLINDER) ACTUATOR ELECTROHYDRAULIC STEERING GEAR</a:t>
            </a:r>
          </a:p>
        </p:txBody>
      </p:sp>
    </p:spTree>
    <p:extLst>
      <p:ext uri="{BB962C8B-B14F-4D97-AF65-F5344CB8AC3E}">
        <p14:creationId xmlns:p14="http://schemas.microsoft.com/office/powerpoint/2010/main" val="100126561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FF0000"/>
          </a:solidFill>
        </p:spPr>
        <p:txBody>
          <a:bodyPr vert="horz" lIns="91440" tIns="396000" rIns="91440" bIns="45720" rtlCol="0" anchor="ctr">
            <a:normAutofit fontScale="90000"/>
          </a:bodyPr>
          <a:lstStyle/>
          <a:p>
            <a:r>
              <a:rPr lang="el-GR" sz="2400" b="1" dirty="0">
                <a:solidFill>
                  <a:schemeClr val="bg1"/>
                </a:solidFill>
              </a:rPr>
              <a:t>ΠΑΛΙΝΔΡΟΜΙΚΟ ΗΛΕΚΤΡΟΥΔΡΑΥΛΙΚΟ ΠΗΔΑΛΙΟ ΜΕ ΕΜΒΟΛΑ ΒΥΘΙΣΕΩΣ</a:t>
            </a:r>
            <a:br>
              <a:rPr lang="el-GR" sz="2400" b="1" dirty="0">
                <a:solidFill>
                  <a:schemeClr val="bg1"/>
                </a:solidFill>
              </a:rPr>
            </a:br>
            <a:r>
              <a:rPr lang="en-US" sz="2400" b="1" dirty="0">
                <a:solidFill>
                  <a:srgbClr val="FFFF00"/>
                </a:solidFill>
              </a:rPr>
              <a:t>RAM (CYLINDER) ACTUATOR ELECTROHYDRAULIC STEERING GEAR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4" name="Picture 5" descr="C:\My Documents\角田\ｶﾀﾛｸﾞ図\FE概略図01.JPG"/>
          <p:cNvPicPr>
            <a:picLocks noGrp="1" noChangeAspect="1" noChangeArrowheads="1"/>
          </p:cNvPicPr>
          <p:nvPr>
            <p:ph idx="1"/>
          </p:nvPr>
        </p:nvPicPr>
        <p:blipFill>
          <a:blip r:embed="rId3" cstate="print"/>
          <a:stretch>
            <a:fillRect/>
          </a:stretch>
        </p:blipFill>
        <p:spPr bwMode="auto">
          <a:xfrm>
            <a:off x="2238348" y="928670"/>
            <a:ext cx="7786742" cy="5572164"/>
          </a:xfrm>
          <a:prstGeom prst="rect">
            <a:avLst/>
          </a:prstGeom>
          <a:noFill/>
        </p:spPr>
      </p:pic>
      <p:sp>
        <p:nvSpPr>
          <p:cNvPr id="7" name="TextBox 6"/>
          <p:cNvSpPr txBox="1"/>
          <p:nvPr/>
        </p:nvSpPr>
        <p:spPr>
          <a:xfrm>
            <a:off x="4738679" y="928670"/>
            <a:ext cx="2748381" cy="369332"/>
          </a:xfrm>
          <a:prstGeom prst="rect">
            <a:avLst/>
          </a:prstGeom>
          <a:noFill/>
        </p:spPr>
        <p:txBody>
          <a:bodyPr wrap="none" rtlCol="0">
            <a:spAutoFit/>
          </a:bodyPr>
          <a:lstStyle/>
          <a:p>
            <a:r>
              <a:rPr lang="el-GR" b="1" dirty="0"/>
              <a:t>ΟΙΑΚΟΣΤΡΟΦΕΙΟ ΓΕΦΥΡΑΣ</a:t>
            </a:r>
            <a:endParaRPr lang="en-US" b="1" dirty="0"/>
          </a:p>
        </p:txBody>
      </p:sp>
      <p:sp>
        <p:nvSpPr>
          <p:cNvPr id="8" name="TextBox 7"/>
          <p:cNvSpPr txBox="1"/>
          <p:nvPr/>
        </p:nvSpPr>
        <p:spPr>
          <a:xfrm>
            <a:off x="3309919" y="6488668"/>
            <a:ext cx="5615961" cy="369332"/>
          </a:xfrm>
          <a:prstGeom prst="rect">
            <a:avLst/>
          </a:prstGeom>
          <a:noFill/>
        </p:spPr>
        <p:txBody>
          <a:bodyPr wrap="none" rtlCol="0">
            <a:spAutoFit/>
          </a:bodyPr>
          <a:lstStyle/>
          <a:p>
            <a:r>
              <a:rPr lang="el-GR" b="1" dirty="0"/>
              <a:t>ΜΗΧΑΝΙΣΜΟΣ ΣΤΡΕΨΕΩΣ ΜΕ ΥΔΡΑΥΛΙΚΟΥΣ ΚΥΛΙΝΔΡΟΥΣ</a:t>
            </a:r>
            <a:endParaRPr lang="en-US" b="1" dirty="0"/>
          </a:p>
        </p:txBody>
      </p:sp>
      <p:sp>
        <p:nvSpPr>
          <p:cNvPr id="9" name="TextBox 8"/>
          <p:cNvSpPr txBox="1"/>
          <p:nvPr/>
        </p:nvSpPr>
        <p:spPr>
          <a:xfrm>
            <a:off x="6310314" y="4214818"/>
            <a:ext cx="1702710" cy="738664"/>
          </a:xfrm>
          <a:prstGeom prst="rect">
            <a:avLst/>
          </a:prstGeom>
          <a:noFill/>
        </p:spPr>
        <p:txBody>
          <a:bodyPr wrap="none" rtlCol="0">
            <a:spAutoFit/>
          </a:bodyPr>
          <a:lstStyle/>
          <a:p>
            <a:r>
              <a:rPr lang="el-GR" sz="1400" b="1" dirty="0"/>
              <a:t>ΕΠΑΝΑΛΗΠΤΗΣ ΚΑΙ</a:t>
            </a:r>
          </a:p>
          <a:p>
            <a:r>
              <a:rPr lang="el-GR" sz="1400" b="1" dirty="0"/>
              <a:t> ΜΕΤΑΔΟΤΗΣ ΓΩΝΙΑ</a:t>
            </a:r>
          </a:p>
          <a:p>
            <a:r>
              <a:rPr lang="el-GR" sz="1400" b="1" dirty="0"/>
              <a:t> ΠΗΔΑΛΙΟΥ</a:t>
            </a:r>
            <a:endParaRPr lang="en-US" sz="1400" b="1" dirty="0"/>
          </a:p>
        </p:txBody>
      </p:sp>
      <p:sp>
        <p:nvSpPr>
          <p:cNvPr id="10" name="TextBox 9"/>
          <p:cNvSpPr txBox="1"/>
          <p:nvPr/>
        </p:nvSpPr>
        <p:spPr>
          <a:xfrm>
            <a:off x="4452926" y="4357694"/>
            <a:ext cx="1345240" cy="523220"/>
          </a:xfrm>
          <a:prstGeom prst="rect">
            <a:avLst/>
          </a:prstGeom>
          <a:noFill/>
        </p:spPr>
        <p:txBody>
          <a:bodyPr wrap="none" rtlCol="0">
            <a:spAutoFit/>
          </a:bodyPr>
          <a:lstStyle/>
          <a:p>
            <a:r>
              <a:rPr lang="el-GR" sz="1400" b="1" dirty="0"/>
              <a:t>ΕΠΑΝΑΛΗΠΤΗΣ</a:t>
            </a:r>
          </a:p>
          <a:p>
            <a:r>
              <a:rPr lang="el-GR" sz="1400" b="1" dirty="0"/>
              <a:t>ΠΗΔΑΛΙΟΥ</a:t>
            </a:r>
            <a:endParaRPr lang="en-US" sz="1400" dirty="0"/>
          </a:p>
        </p:txBody>
      </p:sp>
      <p:sp>
        <p:nvSpPr>
          <p:cNvPr id="11" name="TextBox 10"/>
          <p:cNvSpPr txBox="1"/>
          <p:nvPr/>
        </p:nvSpPr>
        <p:spPr>
          <a:xfrm>
            <a:off x="9096397" y="5000636"/>
            <a:ext cx="1472967" cy="523220"/>
          </a:xfrm>
          <a:prstGeom prst="rect">
            <a:avLst/>
          </a:prstGeom>
          <a:noFill/>
        </p:spPr>
        <p:txBody>
          <a:bodyPr wrap="none" rtlCol="0">
            <a:spAutoFit/>
          </a:bodyPr>
          <a:lstStyle/>
          <a:p>
            <a:r>
              <a:rPr lang="el-GR" sz="1400" b="1" dirty="0"/>
              <a:t>ΔΕΞΙΑ ΥΔΡΑΥΛΙΚΗ</a:t>
            </a:r>
          </a:p>
          <a:p>
            <a:r>
              <a:rPr lang="el-GR" sz="1400" b="1" dirty="0"/>
              <a:t> ΑΝΤΛΙΑ</a:t>
            </a:r>
            <a:endParaRPr lang="en-US" sz="1400" b="1" dirty="0"/>
          </a:p>
        </p:txBody>
      </p:sp>
      <p:sp>
        <p:nvSpPr>
          <p:cNvPr id="12" name="TextBox 11"/>
          <p:cNvSpPr txBox="1"/>
          <p:nvPr/>
        </p:nvSpPr>
        <p:spPr>
          <a:xfrm>
            <a:off x="1524001" y="4857760"/>
            <a:ext cx="1759905" cy="523220"/>
          </a:xfrm>
          <a:prstGeom prst="rect">
            <a:avLst/>
          </a:prstGeom>
          <a:noFill/>
        </p:spPr>
        <p:txBody>
          <a:bodyPr wrap="none" rtlCol="0">
            <a:spAutoFit/>
          </a:bodyPr>
          <a:lstStyle/>
          <a:p>
            <a:r>
              <a:rPr lang="el-GR" sz="1400" b="1" dirty="0"/>
              <a:t>ΑΡΙΣΤΕΡΗ ΥΔΡΑΥΛΙΚΗ</a:t>
            </a:r>
          </a:p>
          <a:p>
            <a:r>
              <a:rPr lang="el-GR" sz="1400" b="1" dirty="0"/>
              <a:t> ΑΝΤΛΙΑ</a:t>
            </a:r>
            <a:endParaRPr lang="en-US" sz="1400" b="1" dirty="0"/>
          </a:p>
        </p:txBody>
      </p:sp>
    </p:spTree>
    <p:extLst>
      <p:ext uri="{BB962C8B-B14F-4D97-AF65-F5344CB8AC3E}">
        <p14:creationId xmlns:p14="http://schemas.microsoft.com/office/powerpoint/2010/main" val="218542064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6063" y="0"/>
            <a:ext cx="8715436" cy="642942"/>
          </a:xfrm>
          <a:solidFill>
            <a:srgbClr val="FF0000"/>
          </a:solidFill>
        </p:spPr>
        <p:txBody>
          <a:bodyPr vert="horz" lIns="91440" tIns="396000" rIns="91440" bIns="45720" rtlCol="0" anchor="ctr">
            <a:normAutofit fontScale="90000"/>
          </a:bodyPr>
          <a:lstStyle/>
          <a:p>
            <a:r>
              <a:rPr lang="el-GR" sz="2400" b="1" u="sng" dirty="0">
                <a:solidFill>
                  <a:schemeClr val="bg1"/>
                </a:solidFill>
                <a:cs typeface="Arial" pitchFamily="34" charset="0"/>
              </a:rPr>
              <a:t>ΠΕΡΙΣΤΡΟΦΙΚΟ ΠΤΕΡΥΓΙΟΦΟΡΟ ΗΛΕΚΤΡΟΥΔΡΑΥΛΙΚΟ ΠΗΔΑΛΙΟ</a:t>
            </a:r>
            <a:br>
              <a:rPr lang="el-GR" sz="2400" b="1" u="sng" dirty="0">
                <a:solidFill>
                  <a:schemeClr val="bg1"/>
                </a:solidFill>
                <a:cs typeface="Arial" pitchFamily="34" charset="0"/>
              </a:rPr>
            </a:br>
            <a:r>
              <a:rPr lang="en-US" sz="2200" b="1" u="sng" dirty="0">
                <a:solidFill>
                  <a:srgbClr val="FFFF00"/>
                </a:solidFill>
                <a:cs typeface="Arial" pitchFamily="34" charset="0"/>
              </a:rPr>
              <a:t>ROTARY VANE ELECTROHYDRAULIC STEERING GEAR</a:t>
            </a:r>
            <a:r>
              <a:rPr lang="el-GR" sz="2400" b="1" u="sng" dirty="0">
                <a:solidFill>
                  <a:srgbClr val="FFFF00"/>
                </a:solidFill>
                <a:cs typeface="Arial" pitchFamily="34" charset="0"/>
              </a:rPr>
              <a:t> </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pic>
        <p:nvPicPr>
          <p:cNvPr id="7" name="Content Placeholder 6" descr="scan0020.jpg"/>
          <p:cNvPicPr>
            <a:picLocks noGrp="1" noChangeAspect="1"/>
          </p:cNvPicPr>
          <p:nvPr>
            <p:ph sz="half" idx="2"/>
          </p:nvPr>
        </p:nvPicPr>
        <p:blipFill>
          <a:blip r:embed="rId3" cstate="print">
            <a:lum bright="-7000" contrast="7000"/>
          </a:blip>
          <a:stretch>
            <a:fillRect/>
          </a:stretch>
        </p:blipFill>
        <p:spPr>
          <a:xfrm>
            <a:off x="5953124" y="1285860"/>
            <a:ext cx="4572032" cy="4357718"/>
          </a:xfrm>
        </p:spPr>
      </p:pic>
      <p:pic>
        <p:nvPicPr>
          <p:cNvPr id="9" name="Content Placeholder 8" descr="scan0021.jpg"/>
          <p:cNvPicPr>
            <a:picLocks noGrp="1" noChangeAspect="1"/>
          </p:cNvPicPr>
          <p:nvPr>
            <p:ph sz="half" idx="1"/>
          </p:nvPr>
        </p:nvPicPr>
        <p:blipFill>
          <a:blip r:embed="rId4" cstate="print">
            <a:lum bright="-13000" contrast="15000"/>
          </a:blip>
          <a:stretch>
            <a:fillRect/>
          </a:stretch>
        </p:blipFill>
        <p:spPr>
          <a:xfrm>
            <a:off x="1881158" y="1357298"/>
            <a:ext cx="3857652" cy="4572032"/>
          </a:xfrm>
        </p:spPr>
      </p:pic>
      <p:sp>
        <p:nvSpPr>
          <p:cNvPr id="13" name="TextBox 12"/>
          <p:cNvSpPr txBox="1"/>
          <p:nvPr/>
        </p:nvSpPr>
        <p:spPr>
          <a:xfrm>
            <a:off x="1619562" y="5715017"/>
            <a:ext cx="9048439" cy="769441"/>
          </a:xfrm>
          <a:prstGeom prst="rect">
            <a:avLst/>
          </a:prstGeom>
          <a:noFill/>
        </p:spPr>
        <p:txBody>
          <a:bodyPr wrap="none" rtlCol="0">
            <a:spAutoFit/>
          </a:bodyPr>
          <a:lstStyle/>
          <a:p>
            <a:r>
              <a:rPr lang="el-GR" sz="2000" b="1" dirty="0">
                <a:latin typeface="Arial" pitchFamily="34" charset="0"/>
                <a:cs typeface="Arial" pitchFamily="34" charset="0"/>
              </a:rPr>
              <a:t>ΠΕΡΙΣΤΡΟΦΙΚΟ ΠΤΕΡΥΓΙΟΦΟΡΟ ΗΛΕΚΤΡΟΥΔΡΑΥΛΙΚΟ ΠΗΔΑΛΙΟ Α.Ε.</a:t>
            </a:r>
            <a:r>
              <a:rPr lang="en-US" sz="2000" b="1" dirty="0">
                <a:latin typeface="Arial" pitchFamily="34" charset="0"/>
                <a:cs typeface="Arial" pitchFamily="34" charset="0"/>
              </a:rPr>
              <a:t>G.</a:t>
            </a:r>
            <a:endParaRPr lang="el-GR" sz="2000" b="1" dirty="0">
              <a:latin typeface="Arial" pitchFamily="34" charset="0"/>
              <a:cs typeface="Arial" pitchFamily="34" charset="0"/>
            </a:endParaRPr>
          </a:p>
          <a:p>
            <a:r>
              <a:rPr lang="en-US" sz="2400" b="1" dirty="0">
                <a:solidFill>
                  <a:srgbClr val="FF0000"/>
                </a:solidFill>
                <a:latin typeface="Arial" pitchFamily="34" charset="0"/>
                <a:cs typeface="Arial" pitchFamily="34" charset="0"/>
              </a:rPr>
              <a:t>ROTARY VANE ELECTROHYDRAULIC STEERING GEAR</a:t>
            </a:r>
          </a:p>
        </p:txBody>
      </p:sp>
    </p:spTree>
    <p:extLst>
      <p:ext uri="{BB962C8B-B14F-4D97-AF65-F5344CB8AC3E}">
        <p14:creationId xmlns:p14="http://schemas.microsoft.com/office/powerpoint/2010/main" val="20636830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Fadi\Pictures\2011-05-19\001.jpg"/>
          <p:cNvPicPr>
            <a:picLocks noChangeAspect="1" noChangeArrowheads="1"/>
          </p:cNvPicPr>
          <p:nvPr/>
        </p:nvPicPr>
        <p:blipFill>
          <a:blip r:embed="rId2" cstate="print">
            <a:lum bright="-19000" contrast="29000"/>
          </a:blip>
          <a:srcRect/>
          <a:stretch>
            <a:fillRect/>
          </a:stretch>
        </p:blipFill>
        <p:spPr bwMode="auto">
          <a:xfrm>
            <a:off x="2381224" y="0"/>
            <a:ext cx="7358114" cy="6858000"/>
          </a:xfrm>
          <a:prstGeom prst="rect">
            <a:avLst/>
          </a:prstGeom>
          <a:noFill/>
        </p:spPr>
      </p:pic>
    </p:spTree>
    <p:extLst>
      <p:ext uri="{BB962C8B-B14F-4D97-AF65-F5344CB8AC3E}">
        <p14:creationId xmlns:p14="http://schemas.microsoft.com/office/powerpoint/2010/main" val="178011785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adi\Pictures\2011-05-19\002.jpg"/>
          <p:cNvPicPr>
            <a:picLocks noChangeAspect="1" noChangeArrowheads="1"/>
          </p:cNvPicPr>
          <p:nvPr/>
        </p:nvPicPr>
        <p:blipFill>
          <a:blip r:embed="rId2" cstate="print">
            <a:lum bright="-17000" contrast="29000"/>
          </a:blip>
          <a:srcRect/>
          <a:stretch>
            <a:fillRect/>
          </a:stretch>
        </p:blipFill>
        <p:spPr bwMode="auto">
          <a:xfrm>
            <a:off x="2881291" y="0"/>
            <a:ext cx="6286544" cy="6858000"/>
          </a:xfrm>
          <a:prstGeom prst="rect">
            <a:avLst/>
          </a:prstGeom>
          <a:noFill/>
        </p:spPr>
      </p:pic>
    </p:spTree>
    <p:extLst>
      <p:ext uri="{BB962C8B-B14F-4D97-AF65-F5344CB8AC3E}">
        <p14:creationId xmlns:p14="http://schemas.microsoft.com/office/powerpoint/2010/main" val="485072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Fadi\Pictures\2011-05-19\003.jpg"/>
          <p:cNvPicPr>
            <a:picLocks noChangeAspect="1" noChangeArrowheads="1"/>
          </p:cNvPicPr>
          <p:nvPr/>
        </p:nvPicPr>
        <p:blipFill>
          <a:blip r:embed="rId2" cstate="print">
            <a:lum bright="-19000" contrast="29000"/>
          </a:blip>
          <a:srcRect/>
          <a:stretch>
            <a:fillRect/>
          </a:stretch>
        </p:blipFill>
        <p:spPr bwMode="auto">
          <a:xfrm rot="-60000">
            <a:off x="2952722" y="-724"/>
            <a:ext cx="6000792" cy="6858724"/>
          </a:xfrm>
          <a:prstGeom prst="rect">
            <a:avLst/>
          </a:prstGeom>
          <a:noFill/>
        </p:spPr>
      </p:pic>
    </p:spTree>
    <p:extLst>
      <p:ext uri="{BB962C8B-B14F-4D97-AF65-F5344CB8AC3E}">
        <p14:creationId xmlns:p14="http://schemas.microsoft.com/office/powerpoint/2010/main" val="56064763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adi\Pictures\2011-05-19\004.jpg"/>
          <p:cNvPicPr>
            <a:picLocks noChangeAspect="1" noChangeArrowheads="1"/>
          </p:cNvPicPr>
          <p:nvPr/>
        </p:nvPicPr>
        <p:blipFill>
          <a:blip r:embed="rId2" cstate="print">
            <a:lum bright="-20000" contrast="29000"/>
          </a:blip>
          <a:srcRect/>
          <a:stretch>
            <a:fillRect/>
          </a:stretch>
        </p:blipFill>
        <p:spPr bwMode="auto">
          <a:xfrm>
            <a:off x="3381356" y="0"/>
            <a:ext cx="5857916" cy="6858000"/>
          </a:xfrm>
          <a:prstGeom prst="rect">
            <a:avLst/>
          </a:prstGeom>
          <a:noFill/>
        </p:spPr>
      </p:pic>
    </p:spTree>
    <p:extLst>
      <p:ext uri="{BB962C8B-B14F-4D97-AF65-F5344CB8AC3E}">
        <p14:creationId xmlns:p14="http://schemas.microsoft.com/office/powerpoint/2010/main" val="2809899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sz="5400" b="1" u="sng" dirty="0" smtClean="0">
                <a:solidFill>
                  <a:srgbClr val="FF0000"/>
                </a:solidFill>
              </a:rPr>
              <a:t>KATATA</a:t>
            </a:r>
            <a:r>
              <a:rPr lang="el-GR" sz="5400" b="1" u="sng" dirty="0" smtClean="0">
                <a:solidFill>
                  <a:srgbClr val="FF0000"/>
                </a:solidFill>
              </a:rPr>
              <a:t>ΞΗ   ΘΕΡΜΙΚΩΝ    ΜΗΧΑΝΩΝ</a:t>
            </a:r>
            <a:endParaRPr lang="el-GR" sz="5400" b="1" u="sng" dirty="0">
              <a:solidFill>
                <a:srgbClr val="FF0000"/>
              </a:solidFill>
            </a:endParaRPr>
          </a:p>
        </p:txBody>
      </p:sp>
      <p:sp>
        <p:nvSpPr>
          <p:cNvPr id="3" name="Θέση περιεχομένου 2"/>
          <p:cNvSpPr>
            <a:spLocks noGrp="1"/>
          </p:cNvSpPr>
          <p:nvPr>
            <p:ph idx="1"/>
          </p:nvPr>
        </p:nvSpPr>
        <p:spPr>
          <a:xfrm>
            <a:off x="838200" y="1457864"/>
            <a:ext cx="10515600" cy="5313872"/>
          </a:xfrm>
        </p:spPr>
        <p:txBody>
          <a:bodyPr>
            <a:normAutofit/>
          </a:bodyPr>
          <a:lstStyle/>
          <a:p>
            <a:pPr marL="0" indent="0">
              <a:buNone/>
            </a:pPr>
            <a:r>
              <a:rPr lang="el-GR" dirty="0" smtClean="0"/>
              <a:t>  </a:t>
            </a:r>
            <a:r>
              <a:rPr lang="el-GR" sz="5400" u="sng" dirty="0" smtClean="0"/>
              <a:t>ΜΗΧΑΝΕΣ ΕΞΩΤΕΡΙΚΗΣ ΚΑΥΣΗΣ</a:t>
            </a:r>
          </a:p>
          <a:p>
            <a:pPr marL="0" indent="0">
              <a:buNone/>
            </a:pPr>
            <a:r>
              <a:rPr lang="el-GR" sz="4000" dirty="0" smtClean="0"/>
              <a:t>ΕΙΝΑΙ ΟΙ ΜΗΧΑΝΕΣ ΟΠΟΥ ΤΟ ΚΑΥΣΙΜΟ ΚΑΙΓΕΤΑΙ</a:t>
            </a:r>
          </a:p>
          <a:p>
            <a:pPr marL="0" indent="0">
              <a:buNone/>
            </a:pPr>
            <a:r>
              <a:rPr lang="el-GR" sz="4000" dirty="0" smtClean="0"/>
              <a:t>ΕΚΤΟΣ ΜΗΧΑΝΗΣ (ΑΤΜΟΣΤΡΟΒΙΛΟΙ).</a:t>
            </a:r>
          </a:p>
          <a:p>
            <a:pPr marL="0" indent="0">
              <a:buNone/>
            </a:pPr>
            <a:r>
              <a:rPr lang="el-GR" sz="4800" u="sng" dirty="0" smtClean="0"/>
              <a:t>ΜΗΧΑΝΕΣ ΕΣΩΤΕΡΙΚΗΣ ΚΑΥΣΗΣ  (Μ.Ε.Κ.)</a:t>
            </a:r>
          </a:p>
          <a:p>
            <a:pPr marL="0" indent="0">
              <a:buNone/>
            </a:pPr>
            <a:r>
              <a:rPr lang="el-GR" sz="4800" dirty="0" smtClean="0"/>
              <a:t>ΕΙΝΑΙ ΟΙ ΜΗΧΑΝΕΣ ΟΠΟΥ ΤΟ ΚΑΥΣΙΜΟ ΚΑΙΓΕΤΑΙ  ΕΝΤΟΣ ΤΗΣ ΜΗΧΑΝΗΣ</a:t>
            </a:r>
          </a:p>
          <a:p>
            <a:pPr marL="0" indent="0">
              <a:buNone/>
            </a:pPr>
            <a:r>
              <a:rPr lang="el-GR" sz="4800" dirty="0" smtClean="0"/>
              <a:t>  ΔΙΧΡΟΝΕΣ   Ή  ΤΕΤΡΑΧΡΟΝΕΣ</a:t>
            </a:r>
          </a:p>
          <a:p>
            <a:pPr marL="0" indent="0">
              <a:buNone/>
            </a:pPr>
            <a:endParaRPr lang="el-GR" sz="4000" dirty="0"/>
          </a:p>
        </p:txBody>
      </p:sp>
    </p:spTree>
    <p:extLst>
      <p:ext uri="{BB962C8B-B14F-4D97-AF65-F5344CB8AC3E}">
        <p14:creationId xmlns:p14="http://schemas.microsoft.com/office/powerpoint/2010/main" val="203968383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C:\Users\ΙΩΑΝΝΗΣ\Documents\ΑΕΝ\ΠΛΟΙΑΡΧΟΙ\index_ph001.jpg"/>
          <p:cNvPicPr/>
          <p:nvPr/>
        </p:nvPicPr>
        <p:blipFill>
          <a:blip r:embed="rId2">
            <a:extLst>
              <a:ext uri="{28A0092B-C50C-407E-A947-70E740481C1C}">
                <a14:useLocalDpi xmlns:a14="http://schemas.microsoft.com/office/drawing/2010/main" val="0"/>
              </a:ext>
            </a:extLst>
          </a:blip>
          <a:srcRect/>
          <a:stretch>
            <a:fillRect/>
          </a:stretch>
        </p:blipFill>
        <p:spPr bwMode="auto">
          <a:xfrm>
            <a:off x="1919536" y="404664"/>
            <a:ext cx="8136904" cy="5976664"/>
          </a:xfrm>
          <a:prstGeom prst="rect">
            <a:avLst/>
          </a:prstGeom>
          <a:noFill/>
          <a:ln>
            <a:noFill/>
          </a:ln>
        </p:spPr>
      </p:pic>
    </p:spTree>
    <p:extLst>
      <p:ext uri="{BB962C8B-B14F-4D97-AF65-F5344CB8AC3E}">
        <p14:creationId xmlns:p14="http://schemas.microsoft.com/office/powerpoint/2010/main" val="12709185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οτέλεσμα εικόνας για steering gear for ships"/>
          <p:cNvPicPr/>
          <p:nvPr/>
        </p:nvPicPr>
        <p:blipFill>
          <a:blip r:embed="rId2">
            <a:extLst>
              <a:ext uri="{28A0092B-C50C-407E-A947-70E740481C1C}">
                <a14:useLocalDpi xmlns:a14="http://schemas.microsoft.com/office/drawing/2010/main" val="0"/>
              </a:ext>
            </a:extLst>
          </a:blip>
          <a:srcRect/>
          <a:stretch>
            <a:fillRect/>
          </a:stretch>
        </p:blipFill>
        <p:spPr bwMode="auto">
          <a:xfrm>
            <a:off x="1919536" y="188640"/>
            <a:ext cx="8748464" cy="6120680"/>
          </a:xfrm>
          <a:prstGeom prst="rect">
            <a:avLst/>
          </a:prstGeom>
          <a:noFill/>
          <a:ln>
            <a:noFill/>
          </a:ln>
        </p:spPr>
      </p:pic>
    </p:spTree>
    <p:extLst>
      <p:ext uri="{BB962C8B-B14F-4D97-AF65-F5344CB8AC3E}">
        <p14:creationId xmlns:p14="http://schemas.microsoft.com/office/powerpoint/2010/main" val="349296251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Αποτέλεσμα εικόνας για steering gear for ships"/>
          <p:cNvPicPr/>
          <p:nvPr/>
        </p:nvPicPr>
        <p:blipFill>
          <a:blip r:embed="rId2">
            <a:extLst>
              <a:ext uri="{28A0092B-C50C-407E-A947-70E740481C1C}">
                <a14:useLocalDpi xmlns:a14="http://schemas.microsoft.com/office/drawing/2010/main" val="0"/>
              </a:ext>
            </a:extLst>
          </a:blip>
          <a:srcRect/>
          <a:stretch>
            <a:fillRect/>
          </a:stretch>
        </p:blipFill>
        <p:spPr bwMode="auto">
          <a:xfrm>
            <a:off x="1919536" y="0"/>
            <a:ext cx="8568952" cy="6741368"/>
          </a:xfrm>
          <a:prstGeom prst="rect">
            <a:avLst/>
          </a:prstGeom>
          <a:noFill/>
          <a:ln>
            <a:noFill/>
          </a:ln>
        </p:spPr>
      </p:pic>
    </p:spTree>
    <p:extLst>
      <p:ext uri="{BB962C8B-B14F-4D97-AF65-F5344CB8AC3E}">
        <p14:creationId xmlns:p14="http://schemas.microsoft.com/office/powerpoint/2010/main" val="417979826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p:cNvSpPr/>
          <p:nvPr/>
        </p:nvSpPr>
        <p:spPr>
          <a:xfrm>
            <a:off x="1631504" y="1028344"/>
            <a:ext cx="9036497" cy="5816977"/>
          </a:xfrm>
          <a:prstGeom prst="rect">
            <a:avLst/>
          </a:prstGeom>
        </p:spPr>
        <p:txBody>
          <a:bodyPr wrap="square">
            <a:spAutoFit/>
          </a:bodyPr>
          <a:lstStyle/>
          <a:p>
            <a:r>
              <a:rPr lang="el-GR" sz="3600" b="1" u="sng"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Η ισχύς και η δυναμικότητα ροπής </a:t>
            </a:r>
            <a:r>
              <a:rPr lang="el-GR" sz="2800"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πρέπει να είναι τέτοια ώστε το πηδάλιο να μπορεί να μετακινηθεί από 35 ° από τη μία πλευρά σε </a:t>
            </a:r>
          </a:p>
          <a:p>
            <a:r>
              <a:rPr lang="el-GR" sz="2800" dirty="0">
                <a:solidFill>
                  <a:srgbClr val="C00000"/>
                </a:solidFill>
                <a:latin typeface="Verdana" panose="020B0604030504040204" pitchFamily="34" charset="0"/>
                <a:ea typeface="Times New Roman" panose="02020603050405020304" pitchFamily="18" charset="0"/>
                <a:cs typeface="Times New Roman" panose="02020603050405020304" pitchFamily="18" charset="0"/>
              </a:rPr>
              <a:t>35 ° από την άλλη πλευρά με το πλοίο στη μέγιστη ταχύτητα και επίσης ο χρόνος να στρέψει από 35 ° μία πλευρά σε 30 ° η άλλη πλευρά δεν υπερβαίνει τα 28 δευτερόλεπτα. Το σύστημα πρέπει να προστατεύεται από τη φόρτιση και να έχει σωληνώσεις που είναι αποκλειστικές και να είναι κατασκευασμένες από εγκεκριμένα υλικά. Ο έλεγχος του μηχανισμού πηδαλιουχίας πρέπει να παρέχεται στο διαμέρισμα του μηχανισμού διεύθυνσης.</a:t>
            </a:r>
            <a:endParaRPr lang="el-GR" sz="2800" dirty="0">
              <a:solidFill>
                <a:srgbClr val="C00000"/>
              </a:solidFill>
            </a:endParaRPr>
          </a:p>
        </p:txBody>
      </p:sp>
    </p:spTree>
    <p:extLst>
      <p:ext uri="{BB962C8B-B14F-4D97-AF65-F5344CB8AC3E}">
        <p14:creationId xmlns:p14="http://schemas.microsoft.com/office/powerpoint/2010/main" val="303888909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n0026.jpg"/>
          <p:cNvPicPr>
            <a:picLocks noGrp="1" noChangeAspect="1"/>
          </p:cNvPicPr>
          <p:nvPr>
            <p:ph idx="1"/>
          </p:nvPr>
        </p:nvPicPr>
        <p:blipFill>
          <a:blip r:embed="rId3" cstate="print">
            <a:lum bright="-15000" contrast="32000"/>
          </a:blip>
          <a:stretch>
            <a:fillRect/>
          </a:stretch>
        </p:blipFill>
        <p:spPr>
          <a:xfrm>
            <a:off x="4667240" y="1000108"/>
            <a:ext cx="5857916" cy="5572164"/>
          </a:xfrm>
        </p:spPr>
      </p:pic>
      <p:sp>
        <p:nvSpPr>
          <p:cNvPr id="4" name="Text Placeholder 3"/>
          <p:cNvSpPr>
            <a:spLocks noGrp="1"/>
          </p:cNvSpPr>
          <p:nvPr>
            <p:ph type="body" sz="half" idx="2"/>
          </p:nvPr>
        </p:nvSpPr>
        <p:spPr>
          <a:xfrm>
            <a:off x="1738283" y="1071546"/>
            <a:ext cx="3000396" cy="5572164"/>
          </a:xfrm>
        </p:spPr>
        <p:txBody>
          <a:bodyPr>
            <a:normAutofit/>
          </a:bodyPr>
          <a:lstStyle/>
          <a:p>
            <a:r>
              <a:rPr lang="el-GR" sz="1800" b="1" u="sng" dirty="0">
                <a:solidFill>
                  <a:srgbClr val="FF0000"/>
                </a:solidFill>
                <a:latin typeface="Arial" pitchFamily="34" charset="0"/>
                <a:cs typeface="Arial" pitchFamily="34" charset="0"/>
              </a:rPr>
              <a:t>ΤΟ ΥΔΡΑΥΛΙΚΟ ΒΑΡΟΥΛΚΟ – ΕΡΓΑΤΗΣ (3)</a:t>
            </a:r>
          </a:p>
          <a:p>
            <a:endParaRPr lang="el-GR" b="1" u="sng" dirty="0" smtClean="0">
              <a:solidFill>
                <a:srgbClr val="FF0000"/>
              </a:solidFill>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ΥΠΑΡΧΟΥΝ ΔΙΑΦΟΡΕΤΙΚΑ ΣΥΣΤΗΜΑΤΑ ΛΕΙΤΟΥΡΓΙΑΣ ΑΝΑΛΟΓΑ ΤΟΝ ΚΑΤΑΣΚΕΥΑΣΤΗΣ ΑΛΛΑ Η ΓΕΝΙΚΗ ΙΔΕΑ η ΤΡΟΠΟΣ ΛΕΙΤΟΥΡΓΙΑΣ ΕΙΝΑΙ ΙΔΙΑ.</a:t>
            </a:r>
          </a:p>
          <a:p>
            <a:pPr>
              <a:buClr>
                <a:srgbClr val="FF0000"/>
              </a:buClr>
              <a:buFont typeface="Wingdings" pitchFamily="2" charset="2"/>
              <a:buChar char="§"/>
            </a:pPr>
            <a:endParaRPr lang="el-GR" sz="1800" b="1" dirty="0">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ΜΕ ΠΤΕΡΥΓΙΑ ΠΟΥ ΟΛΙΣΘΑΙΝΟΥΝ ΜΕΣΑ ΣΤΙΣ ΑΥΛΑΚΕΣ η ΠΟΥ ΜΕΤΑΚΙΝΟΥΝΤΑΙ ΑΚΤΙΝΙΚΑ ΜΕΣΩ ΡΑΒΔΟΥΣ η ΕΛΑΤΗΡΙΑ.</a:t>
            </a:r>
            <a:endParaRPr lang="en-US" sz="1800" b="1" dirty="0">
              <a:latin typeface="Arial" pitchFamily="34" charset="0"/>
              <a:cs typeface="Arial" pitchFamily="34" charset="0"/>
            </a:endParaRPr>
          </a:p>
        </p:txBody>
      </p:sp>
      <p:sp>
        <p:nvSpPr>
          <p:cNvPr id="5" name="Title 1"/>
          <p:cNvSpPr>
            <a:spLocks noGrp="1"/>
          </p:cNvSpPr>
          <p:nvPr>
            <p:ph type="title"/>
          </p:nvPr>
        </p:nvSpPr>
        <p:spPr>
          <a:xfrm>
            <a:off x="1738282" y="142852"/>
            <a:ext cx="8715436" cy="642942"/>
          </a:xfrm>
          <a:solidFill>
            <a:srgbClr val="00B0F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7" name="TextBox 6"/>
          <p:cNvSpPr txBox="1"/>
          <p:nvPr/>
        </p:nvSpPr>
        <p:spPr>
          <a:xfrm>
            <a:off x="5238745" y="1214423"/>
            <a:ext cx="184731" cy="461665"/>
          </a:xfrm>
          <a:prstGeom prst="rect">
            <a:avLst/>
          </a:prstGeom>
          <a:noFill/>
        </p:spPr>
        <p:txBody>
          <a:bodyPr wrap="none" rtlCol="0">
            <a:spAutoFit/>
          </a:bodyPr>
          <a:lstStyle/>
          <a:p>
            <a:endParaRPr lang="en-US" sz="2400" b="1" dirty="0"/>
          </a:p>
        </p:txBody>
      </p:sp>
    </p:spTree>
    <p:extLst>
      <p:ext uri="{BB962C8B-B14F-4D97-AF65-F5344CB8AC3E}">
        <p14:creationId xmlns:p14="http://schemas.microsoft.com/office/powerpoint/2010/main" val="110844007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2.bp.blogspot.com/-YXe5wfEgPGs/TyUqafz5tLI/AAAAAAAAA04/3Z75Lj3rGWg/s640/3+%281%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189781"/>
            <a:ext cx="12036426" cy="7470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9560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sz="6000" dirty="0">
                <a:solidFill>
                  <a:srgbClr val="FF0000"/>
                </a:solidFill>
              </a:rPr>
              <a:t> </a:t>
            </a:r>
            <a:r>
              <a:rPr lang="el-GR" sz="6000" dirty="0" smtClean="0">
                <a:solidFill>
                  <a:srgbClr val="FF0000"/>
                </a:solidFill>
              </a:rPr>
              <a:t>          </a:t>
            </a:r>
            <a:r>
              <a:rPr lang="en-US" sz="6000" b="1" u="sng" dirty="0" smtClean="0">
                <a:solidFill>
                  <a:srgbClr val="FF0000"/>
                </a:solidFill>
              </a:rPr>
              <a:t>META</a:t>
            </a:r>
            <a:r>
              <a:rPr lang="el-GR" sz="6000" b="1" u="sng" dirty="0" smtClean="0">
                <a:solidFill>
                  <a:srgbClr val="FF0000"/>
                </a:solidFill>
              </a:rPr>
              <a:t>ΔΟΣΗ   ΚΙΝΗΣΗΣ</a:t>
            </a:r>
            <a:endParaRPr lang="el-GR" sz="6000" b="1" u="sng" dirty="0">
              <a:solidFill>
                <a:srgbClr val="FF0000"/>
              </a:solidFill>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dirty="0" smtClean="0"/>
              <a:t>             </a:t>
            </a:r>
            <a:r>
              <a:rPr lang="el-GR" sz="3600" dirty="0" smtClean="0">
                <a:solidFill>
                  <a:srgbClr val="0070C0"/>
                </a:solidFill>
              </a:rPr>
              <a:t>Α) ΜΕ ΕΛΙΚΑ ΣΤΑΘΕΡΟΥ ΒΗΜΑΤΟΣ</a:t>
            </a:r>
          </a:p>
          <a:p>
            <a:pPr marL="0" indent="0">
              <a:buNone/>
            </a:pPr>
            <a:r>
              <a:rPr lang="el-GR" sz="3600" dirty="0">
                <a:solidFill>
                  <a:srgbClr val="0070C0"/>
                </a:solidFill>
              </a:rPr>
              <a:t> </a:t>
            </a:r>
            <a:r>
              <a:rPr lang="el-GR" sz="3600" dirty="0" smtClean="0">
                <a:solidFill>
                  <a:srgbClr val="0070C0"/>
                </a:solidFill>
              </a:rPr>
              <a:t>       </a:t>
            </a:r>
            <a:r>
              <a:rPr lang="el-GR" sz="3600" dirty="0" smtClean="0"/>
              <a:t>α)  ΑΜΕΣΗ Ή ΑΠΕΥΘΕΙΑΣ ΜΕΤΑΔΟΣΗ ΚΙΝΗΣΗΣ</a:t>
            </a:r>
          </a:p>
          <a:p>
            <a:pPr marL="0" indent="0">
              <a:buNone/>
            </a:pPr>
            <a:r>
              <a:rPr lang="el-GR" sz="3600" dirty="0"/>
              <a:t> </a:t>
            </a:r>
            <a:r>
              <a:rPr lang="el-GR" sz="3600" dirty="0" smtClean="0"/>
              <a:t>       β) </a:t>
            </a:r>
            <a:r>
              <a:rPr lang="el-GR" sz="3600" dirty="0" smtClean="0"/>
              <a:t>ΕΜΜΕΣΗ </a:t>
            </a:r>
            <a:r>
              <a:rPr lang="el-GR" sz="3600" dirty="0" smtClean="0"/>
              <a:t>ΜΕΤΑΔΟΣΗ  </a:t>
            </a:r>
          </a:p>
          <a:p>
            <a:pPr marL="0" indent="0">
              <a:buNone/>
            </a:pPr>
            <a:r>
              <a:rPr lang="el-GR" sz="3600" dirty="0"/>
              <a:t> </a:t>
            </a:r>
            <a:r>
              <a:rPr lang="el-GR" sz="3600" dirty="0" smtClean="0"/>
              <a:t>            -ΜΕ ΜΕΙΩΤΗΡΕΣ &amp; ΗΛΕΚΤΡΙΚΗ ΜΕΤΑΔΟΣΗ</a:t>
            </a:r>
          </a:p>
          <a:p>
            <a:pPr marL="0" indent="0">
              <a:buNone/>
            </a:pPr>
            <a:r>
              <a:rPr lang="el-GR" sz="3600" dirty="0"/>
              <a:t> </a:t>
            </a:r>
            <a:r>
              <a:rPr lang="el-GR" sz="3600" dirty="0" smtClean="0"/>
              <a:t>        </a:t>
            </a:r>
            <a:r>
              <a:rPr lang="el-GR" sz="3600" dirty="0" smtClean="0">
                <a:solidFill>
                  <a:srgbClr val="00B0F0"/>
                </a:solidFill>
              </a:rPr>
              <a:t>Β</a:t>
            </a:r>
            <a:r>
              <a:rPr lang="el-GR" sz="3600" dirty="0" smtClean="0">
                <a:solidFill>
                  <a:srgbClr val="0070C0"/>
                </a:solidFill>
              </a:rPr>
              <a:t>) ΜΕ ΕΛΙΚΑ ΕΛΕΓΧΟΜΕΝΟΥ   Ή  ΡΥΘΜΙΖΟΜΕΝΟΥ</a:t>
            </a:r>
          </a:p>
          <a:p>
            <a:pPr marL="0" indent="0">
              <a:buNone/>
            </a:pPr>
            <a:r>
              <a:rPr lang="el-GR" sz="3600" dirty="0">
                <a:solidFill>
                  <a:srgbClr val="0070C0"/>
                </a:solidFill>
              </a:rPr>
              <a:t> </a:t>
            </a:r>
            <a:r>
              <a:rPr lang="el-GR" sz="3600" dirty="0" smtClean="0">
                <a:solidFill>
                  <a:srgbClr val="0070C0"/>
                </a:solidFill>
              </a:rPr>
              <a:t>              ΒΗΜΑΤΟΣ    </a:t>
            </a:r>
            <a:r>
              <a:rPr lang="en-US" sz="3600" dirty="0">
                <a:solidFill>
                  <a:srgbClr val="FF0000"/>
                </a:solidFill>
              </a:rPr>
              <a:t>(</a:t>
            </a:r>
            <a:r>
              <a:rPr lang="en-US" sz="3600" dirty="0" smtClean="0">
                <a:solidFill>
                  <a:srgbClr val="FF0000"/>
                </a:solidFill>
              </a:rPr>
              <a:t>PITCH PROPELLER)</a:t>
            </a:r>
          </a:p>
          <a:p>
            <a:pPr marL="0" indent="0">
              <a:buNone/>
            </a:pPr>
            <a:r>
              <a:rPr lang="en-US" sz="3600" dirty="0" smtClean="0">
                <a:solidFill>
                  <a:srgbClr val="0070C0"/>
                </a:solidFill>
              </a:rPr>
              <a:t>                     </a:t>
            </a:r>
            <a:r>
              <a:rPr lang="en-US" sz="3600" b="1" u="sng" dirty="0" smtClean="0">
                <a:solidFill>
                  <a:srgbClr val="00B050"/>
                </a:solidFill>
                <a:effectLst>
                  <a:outerShdw blurRad="38100" dist="38100" dir="2700000" algn="tl">
                    <a:srgbClr val="000000">
                      <a:alpha val="43137"/>
                    </a:srgbClr>
                  </a:outerShdw>
                </a:effectLst>
              </a:rPr>
              <a:t> #     </a:t>
            </a:r>
            <a:r>
              <a:rPr lang="el-GR" sz="3600" b="1" u="sng" dirty="0" smtClean="0">
                <a:solidFill>
                  <a:srgbClr val="00B050"/>
                </a:solidFill>
                <a:effectLst>
                  <a:outerShdw blurRad="38100" dist="38100" dir="2700000" algn="tl">
                    <a:srgbClr val="000000">
                      <a:alpha val="43137"/>
                    </a:srgbClr>
                  </a:outerShdw>
                </a:effectLst>
              </a:rPr>
              <a:t>ΕΛΙΚΑ </a:t>
            </a:r>
            <a:r>
              <a:rPr lang="en-US" sz="3600" b="1" u="sng" dirty="0" smtClean="0">
                <a:solidFill>
                  <a:srgbClr val="00B050"/>
                </a:solidFill>
                <a:effectLst>
                  <a:outerShdw blurRad="38100" dist="38100" dir="2700000" algn="tl">
                    <a:srgbClr val="000000">
                      <a:alpha val="43137"/>
                    </a:srgbClr>
                  </a:outerShdw>
                </a:effectLst>
              </a:rPr>
              <a:t>ME</a:t>
            </a:r>
            <a:r>
              <a:rPr lang="el-GR" sz="3600" b="1" u="sng" dirty="0" smtClean="0">
                <a:solidFill>
                  <a:srgbClr val="00B050"/>
                </a:solidFill>
                <a:effectLst>
                  <a:outerShdw blurRad="38100" dist="38100" dir="2700000" algn="tl">
                    <a:srgbClr val="000000">
                      <a:alpha val="43137"/>
                    </a:srgbClr>
                  </a:outerShdw>
                </a:effectLst>
              </a:rPr>
              <a:t>ΤΑΒΛΗΤΟΥ ΒΗΜΑΤΟΣ  #</a:t>
            </a:r>
            <a:endParaRPr lang="en-US" sz="3600" b="1" u="sng" dirty="0" smtClean="0">
              <a:solidFill>
                <a:srgbClr val="00B050"/>
              </a:solidFill>
              <a:effectLst>
                <a:outerShdw blurRad="38100" dist="38100" dir="2700000" algn="tl">
                  <a:srgbClr val="000000">
                    <a:alpha val="43137"/>
                  </a:srgbClr>
                </a:outerShdw>
              </a:effectLst>
            </a:endParaRPr>
          </a:p>
          <a:p>
            <a:pPr marL="0" indent="0">
              <a:buNone/>
            </a:pPr>
            <a:r>
              <a:rPr lang="en-US" sz="3600" dirty="0">
                <a:solidFill>
                  <a:srgbClr val="FF0000"/>
                </a:solidFill>
              </a:rPr>
              <a:t> </a:t>
            </a:r>
            <a:r>
              <a:rPr lang="en-US" sz="3600" dirty="0" smtClean="0">
                <a:solidFill>
                  <a:srgbClr val="FF0000"/>
                </a:solidFill>
              </a:rPr>
              <a:t>                    </a:t>
            </a:r>
            <a:endParaRPr lang="el-GR" dirty="0"/>
          </a:p>
        </p:txBody>
      </p:sp>
    </p:spTree>
    <p:extLst>
      <p:ext uri="{BB962C8B-B14F-4D97-AF65-F5344CB8AC3E}">
        <p14:creationId xmlns:p14="http://schemas.microsoft.com/office/powerpoint/2010/main" val="2869075790"/>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solidFill>
                  <a:srgbClr val="FF0000"/>
                </a:solidFill>
              </a:rPr>
              <a:t>                  PITCH </a:t>
            </a:r>
            <a:r>
              <a:rPr lang="en-US" dirty="0">
                <a:solidFill>
                  <a:srgbClr val="FF0000"/>
                </a:solidFill>
              </a:rPr>
              <a:t>PROPELLER</a:t>
            </a:r>
            <a:endParaRPr lang="el-GR" dirty="0"/>
          </a:p>
        </p:txBody>
      </p:sp>
      <p:sp>
        <p:nvSpPr>
          <p:cNvPr id="3" name="Θέση περιεχομένου 2"/>
          <p:cNvSpPr>
            <a:spLocks noGrp="1"/>
          </p:cNvSpPr>
          <p:nvPr>
            <p:ph idx="1"/>
          </p:nvPr>
        </p:nvSpPr>
        <p:spPr/>
        <p:txBody>
          <a:bodyPr>
            <a:normAutofit/>
          </a:bodyPr>
          <a:lstStyle/>
          <a:p>
            <a:pPr marL="0" indent="0">
              <a:buNone/>
            </a:pPr>
            <a:r>
              <a:rPr lang="en-US" sz="3600" b="1" u="sng" dirty="0" smtClean="0"/>
              <a:t>H METABO</a:t>
            </a:r>
            <a:r>
              <a:rPr lang="el-GR" sz="3600" b="1" u="sng" dirty="0" smtClean="0"/>
              <a:t>ΛΗ ΤΟΥ </a:t>
            </a:r>
            <a:r>
              <a:rPr lang="en-US" sz="3600" b="1" u="sng" dirty="0" smtClean="0"/>
              <a:t>PITCH </a:t>
            </a:r>
            <a:r>
              <a:rPr lang="en-US" sz="3600" dirty="0" smtClean="0"/>
              <a:t> E</a:t>
            </a:r>
            <a:r>
              <a:rPr lang="el-GR" sz="3600" dirty="0" smtClean="0"/>
              <a:t>ΠΙΤΥΓΧΑΝΕΤΑΙ ΑΠΟ ΤΗΝ ΓΕΦΥΡΑ ΜΕ </a:t>
            </a:r>
            <a:r>
              <a:rPr lang="el-GR" sz="3600" dirty="0" smtClean="0"/>
              <a:t>ΑΡΘΡΩΤΟΥΣ </a:t>
            </a:r>
            <a:r>
              <a:rPr lang="el-GR" sz="3600" dirty="0" smtClean="0"/>
              <a:t>ΣΥΝΔΕΣΜΟΥΣ   Ή ΥΔΡΑΥΛΙΚΟ</a:t>
            </a:r>
          </a:p>
          <a:p>
            <a:pPr marL="0" indent="0">
              <a:buNone/>
            </a:pPr>
            <a:r>
              <a:rPr lang="el-GR" sz="3600" dirty="0" smtClean="0"/>
              <a:t>ΣΥΣΤΗΜΑ ΜΕΣΑ ΑΠΟ ΤΟ ΕΣΩΤΕΡΙΚΟ ΤΟΥ ΕΛΙΚΟΦΟΡΟΥ ΑΞΟΝΑ. </a:t>
            </a:r>
            <a:endParaRPr lang="el-GR" sz="3600" b="1" u="sng" dirty="0"/>
          </a:p>
        </p:txBody>
      </p:sp>
    </p:spTree>
    <p:extLst>
      <p:ext uri="{BB962C8B-B14F-4D97-AF65-F5344CB8AC3E}">
        <p14:creationId xmlns:p14="http://schemas.microsoft.com/office/powerpoint/2010/main" val="205943343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6" y="256709"/>
            <a:ext cx="11976847" cy="6226196"/>
          </a:xfrm>
          <a:solidFill>
            <a:srgbClr val="00B050"/>
          </a:solidFill>
        </p:spPr>
        <p:txBody>
          <a:bodyPr>
            <a:noAutofit/>
          </a:bodyPr>
          <a:lstStyle/>
          <a:p>
            <a:r>
              <a:rPr lang="en-US" sz="7200" dirty="0">
                <a:solidFill>
                  <a:srgbClr val="FFFF00"/>
                </a:solidFill>
                <a:latin typeface="Arial" pitchFamily="34" charset="0"/>
                <a:cs typeface="Arial" pitchFamily="34" charset="0"/>
              </a:rPr>
              <a:t> </a:t>
            </a:r>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ΟΛΙΣΘΗΣΗ</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117511380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Η ΕΛΙΚΑ, ΜΕΣΑ ΣΤΟ ΝΕΡΟ, ΣΤΡΕΦΕΤΑΙ ΟΠΩΣ ΕΝΑΣ ΚΟΧΛΙΑΣ ΣΤΟ ΠΕΡΙΚΟΧΛΙΟ ΤΟΥ. </a:t>
            </a:r>
          </a:p>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ΚΑΤΑ ΤΗΝ ΠΕΡΙΣΤΡΟΦΗ </a:t>
            </a:r>
            <a:r>
              <a:rPr lang="el-GR" sz="11200" b="1" dirty="0" smtClean="0">
                <a:latin typeface="Arial" pitchFamily="34" charset="0"/>
                <a:cs typeface="Arial" pitchFamily="34" charset="0"/>
              </a:rPr>
              <a:t>ΤΗΣ, </a:t>
            </a:r>
            <a:r>
              <a:rPr lang="el-GR" sz="11200" b="1" dirty="0">
                <a:latin typeface="Arial" pitchFamily="34" charset="0"/>
                <a:cs typeface="Arial" pitchFamily="34" charset="0"/>
              </a:rPr>
              <a:t>ΑΝΑΡΡΟΦΑ ΝΕΡΟ ΑΠΟ ΤΟ ΕΜΠΡΟΣΘΙΟ ΜΕΡΟΣ ΤΗΣ, ΚΑΙ ΤΟ ΚΑΤΑΘΛΙΒΕΙ ΠΡΟΣ ΤΑ ΠΙΣΩ, ΜΕ ΤΑΧΥΤΗΤΑ ΜΕΓΑΛΥΤΕΡΗ ΑΠΟ ΕΚΕΙΝΗ, ΜΕ ΤΗΝ ΟΠΟΙΑ ΤΟ ΑΝΑΡΡΟΦΗΣΕ. </a:t>
            </a:r>
          </a:p>
          <a:p>
            <a:pPr marL="216000" indent="-216000">
              <a:lnSpc>
                <a:spcPct val="120000"/>
              </a:lnSpc>
              <a:buClr>
                <a:srgbClr val="FF0000"/>
              </a:buClr>
              <a:buFont typeface="Wingdings" pitchFamily="2" charset="2"/>
              <a:buChar char="q"/>
            </a:pPr>
            <a:r>
              <a:rPr lang="el-GR" sz="11200" b="1" dirty="0">
                <a:latin typeface="Arial" pitchFamily="34" charset="0"/>
                <a:cs typeface="Arial" pitchFamily="34" charset="0"/>
              </a:rPr>
              <a:t>Η ΔΙΑΦΟΡΑ ΤΑΧΥΤΗΤΩΝ, ΠΟΥ ΔΗΜΙΟΥΡΓΕΙ ΕΤΣΙ Η ΕΛΙΚΑ, ΠΑΡΑΓΕΙ ΜΙΑ ΔΥΝΑΜΗ ΑΝΤΙΔΡΑΣΕΩΣ, Η ΟΠΟΙΑ ΠΡΟΚΑΛΕΙ ΤΗΝ </a:t>
            </a:r>
            <a:r>
              <a:rPr lang="el-GR" sz="11200" b="1" dirty="0">
                <a:solidFill>
                  <a:srgbClr val="FF0000"/>
                </a:solidFill>
                <a:latin typeface="Arial" pitchFamily="34" charset="0"/>
                <a:cs typeface="Arial" pitchFamily="34" charset="0"/>
              </a:rPr>
              <a:t>ΑΞΟΝΙΚΗ ΤΗΣ ΩΘΗΣΗ</a:t>
            </a:r>
            <a:r>
              <a:rPr lang="el-GR" sz="11200" b="1" dirty="0">
                <a:latin typeface="Arial" pitchFamily="34" charset="0"/>
                <a:cs typeface="Arial" pitchFamily="34" charset="0"/>
              </a:rPr>
              <a:t>. </a:t>
            </a:r>
          </a:p>
          <a:p>
            <a:pPr lvl="0">
              <a:lnSpc>
                <a:spcPct val="120000"/>
              </a:lnSpc>
              <a:buNone/>
            </a:pPr>
            <a:endParaRPr lang="el-GR" sz="31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999552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6000" b="1" u="sng" dirty="0" smtClean="0">
                <a:solidFill>
                  <a:srgbClr val="FF0000"/>
                </a:solidFill>
              </a:rPr>
              <a:t>ΝΑΥΤΙΚΕΣ ΜΗΧΑΝΕΣ</a:t>
            </a:r>
            <a:endParaRPr lang="el-GR" sz="6000" b="1" u="sng" dirty="0">
              <a:solidFill>
                <a:srgbClr val="FF0000"/>
              </a:solidFill>
            </a:endParaRPr>
          </a:p>
        </p:txBody>
      </p:sp>
      <p:sp>
        <p:nvSpPr>
          <p:cNvPr id="3" name="Θέση περιεχομένου 2"/>
          <p:cNvSpPr>
            <a:spLocks noGrp="1"/>
          </p:cNvSpPr>
          <p:nvPr>
            <p:ph idx="1"/>
          </p:nvPr>
        </p:nvSpPr>
        <p:spPr/>
        <p:txBody>
          <a:bodyPr>
            <a:normAutofit/>
          </a:bodyPr>
          <a:lstStyle/>
          <a:p>
            <a:pPr marL="0" indent="0">
              <a:buNone/>
            </a:pPr>
            <a:r>
              <a:rPr lang="el-GR" sz="5400" dirty="0" smtClean="0"/>
              <a:t> α) ΚΥΡΙΕΣ   Ή  ΠΡΟΩΣΤΗΡΙΕΣ</a:t>
            </a:r>
            <a:endParaRPr lang="el-GR" sz="5400" dirty="0"/>
          </a:p>
          <a:p>
            <a:pPr marL="0" indent="0">
              <a:buNone/>
            </a:pPr>
            <a:r>
              <a:rPr lang="el-GR" sz="5400" dirty="0" smtClean="0"/>
              <a:t> β) ΒΟΗΘΗΤΙΚΕΣ</a:t>
            </a:r>
            <a:endParaRPr lang="el-GR" sz="5400" dirty="0"/>
          </a:p>
        </p:txBody>
      </p:sp>
    </p:spTree>
    <p:extLst>
      <p:ext uri="{BB962C8B-B14F-4D97-AF65-F5344CB8AC3E}">
        <p14:creationId xmlns:p14="http://schemas.microsoft.com/office/powerpoint/2010/main" val="136590955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2922494"/>
            <a:ext cx="8501122" cy="3649778"/>
          </a:xfrm>
          <a:solidFill>
            <a:schemeClr val="bg1"/>
          </a:solidFill>
        </p:spPr>
        <p:txBody>
          <a:bodyPr>
            <a:normAutofit fontScale="25000" lnSpcReduction="20000"/>
          </a:bodyPr>
          <a:lstStyle/>
          <a:p>
            <a:pPr marL="216000" indent="-216000">
              <a:lnSpc>
                <a:spcPct val="120000"/>
              </a:lnSpc>
              <a:spcBef>
                <a:spcPts val="600"/>
              </a:spcBef>
              <a:buClr>
                <a:srgbClr val="FF0000"/>
              </a:buClr>
              <a:buFont typeface="Wingdings" pitchFamily="2" charset="2"/>
              <a:buChar char="q"/>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Η ΩΘΗΣΗ ΑΥΤΗ ΜΕΤΑΔΙΔΕΤΑΙ, ΜΕΣΩ ΤΗΣ ΕΛΙΚΟΦΟΡΟΥ ΚΑΙ ΤΗΣ ΕΝΔΙΑΜΕΣΗΣ ΑΤΡΑΚΤΟΥ, ΣΤΟΝ ΩΣΤΙΚΟ ΤΡΙΒΕΑ, ΚΑΙ ΑΠΟ ΑΥΤΟΝ ΣΤΟ ΣΚΑΦΟΣ, ΠΟΥ ΑΝΑΓΚΑΖΕΤΑΙ ΕΤΣΙ ΝΑ ΠΡΟΧΩΡΗΣΕΙ ΣΤΟ ΝΕΡΟ.</a:t>
            </a: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72717946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981200"/>
            <a:ext cx="8501122" cy="4591072"/>
          </a:xfrm>
          <a:solidFill>
            <a:schemeClr val="bg1"/>
          </a:solidFill>
        </p:spPr>
        <p:txBody>
          <a:bodyPr>
            <a:normAutofit fontScale="25000" lnSpcReduction="20000"/>
          </a:bodyPr>
          <a:lstStyle/>
          <a:p>
            <a:pPr marL="216000" indent="-216000">
              <a:lnSpc>
                <a:spcPct val="120000"/>
              </a:lnSpc>
              <a:spcBef>
                <a:spcPts val="600"/>
              </a:spcBef>
              <a:buClr>
                <a:srgbClr val="FF0000"/>
              </a:buClr>
              <a:buFont typeface="Wingdings" pitchFamily="2" charset="2"/>
              <a:buChar char="q"/>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ΟΠΩΣ ΚΑΙ ΤΟΝ ΚΟΧΛΙΑ, ΕΤΣΙ ΚΑΙ ΤΗΝ ΕΛΙΚΑ ΤΗ </a:t>
            </a:r>
            <a:r>
              <a:rPr lang="el-GR" sz="9600" b="1" dirty="0" smtClean="0">
                <a:latin typeface="Arial" pitchFamily="34" charset="0"/>
                <a:cs typeface="Arial" pitchFamily="34" charset="0"/>
              </a:rPr>
              <a:t>ΧΑΡΑΚΤΗΡΙΖΟΥΜΕ </a:t>
            </a:r>
            <a:r>
              <a:rPr lang="el-GR" sz="9600" b="1" dirty="0">
                <a:latin typeface="Arial" pitchFamily="34" charset="0"/>
                <a:cs typeface="Arial" pitchFamily="34" charset="0"/>
              </a:rPr>
              <a:t>ΑΠΟ ΤΟ </a:t>
            </a:r>
            <a:r>
              <a:rPr lang="el-GR" sz="9600" b="1" dirty="0">
                <a:solidFill>
                  <a:srgbClr val="FF0000"/>
                </a:solidFill>
                <a:latin typeface="Arial" pitchFamily="34" charset="0"/>
                <a:cs typeface="Arial" pitchFamily="34" charset="0"/>
              </a:rPr>
              <a:t>ΒΗΜΑ</a:t>
            </a:r>
            <a:r>
              <a:rPr lang="el-GR" sz="9600" b="1" dirty="0">
                <a:latin typeface="Arial" pitchFamily="34" charset="0"/>
                <a:cs typeface="Arial" pitchFamily="34" charset="0"/>
              </a:rPr>
              <a:t> ΤΗΣ.</a:t>
            </a:r>
          </a:p>
          <a:p>
            <a:pPr marL="216000" indent="-216000">
              <a:lnSpc>
                <a:spcPct val="120000"/>
              </a:lnSpc>
              <a:spcBef>
                <a:spcPts val="600"/>
              </a:spcBef>
              <a:buClr>
                <a:srgbClr val="FF0000"/>
              </a:buClr>
              <a:buNone/>
            </a:pPr>
            <a:endParaRPr lang="el-GR" sz="9600" b="1" dirty="0">
              <a:latin typeface="Arial" pitchFamily="34" charset="0"/>
              <a:cs typeface="Arial" pitchFamily="34" charset="0"/>
            </a:endParaRPr>
          </a:p>
          <a:p>
            <a:pPr marL="216000" indent="-216000">
              <a:lnSpc>
                <a:spcPct val="120000"/>
              </a:lnSpc>
              <a:spcBef>
                <a:spcPts val="600"/>
              </a:spcBef>
              <a:buClr>
                <a:srgbClr val="FF0000"/>
              </a:buClr>
              <a:buFont typeface="Wingdings" pitchFamily="2" charset="2"/>
              <a:buChar char="q"/>
            </a:pPr>
            <a:r>
              <a:rPr lang="el-GR" sz="9600" b="1" dirty="0">
                <a:latin typeface="Arial" pitchFamily="34" charset="0"/>
                <a:cs typeface="Arial" pitchFamily="34" charset="0"/>
              </a:rPr>
              <a:t>ΒΗΜΑ ΤΗΣ ΕΛΙΚΑΣ ΚΑΛΕΙΤΑΙ Η ΑΠΟΣΤΑΣΗ ΠΟΥ ΘΑ ΠΡΟΧΩΡΗΣΕΙ ΑΥΤΗ ΚΑΤΑ ΤΟΝ ΑΞΟΝΑ ΤΗΣ, ΑΝ ΠΕΡΙΣΤΡΑΦΕΙ ΚΑΤΑ 360° (ΔΗΛΑΔΗ ΜΙΑ ΠΛΗΡΗ ΠΕΡΙΣΤΡΟΦΗ) ΜΕΣΑ ΣΕ ΣΤΑΘΕΡΟ ΠΕΡΙΚΟΧΛΙΟ. ΑΥΤΟ ΕΙΝΑΙ ΤΟ ΘΕΩΡΗΤΙΚΟ, ΔΗΛΑΔΗ ΤΟ ΓΕΩΜΕΤΡΙΚΟ ΒΗΜΑ ΤΗΣ.</a:t>
            </a: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156414683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461247"/>
            <a:ext cx="8501122" cy="5119990"/>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r>
              <a:rPr lang="el-GR" sz="10400" b="1" dirty="0">
                <a:latin typeface="Arial" pitchFamily="34" charset="0"/>
                <a:cs typeface="Arial" pitchFamily="34" charset="0"/>
              </a:rPr>
              <a:t>Η ΕΛΙΚΑ ΟΜΩΣ, ΚΑΤΑ ΤΗΝ ΠΕΡΙΣΤΡΟΦΗ ΤΗΣ ΜΕΣΑ ΣΤΟ ΝΕΡΟ, ΔΕΝ ΠΡΟΧΩΡΕΙ ΣΕ ΚΑΘΕ ΣΤΡΟΦΗ ΑΠΟΣΤΑΣΗ ΙΣΗ ΜΕ ΤΟ ΘΕΩΡΗΤΙΚΟ ΒΗΜΑ ΤΗΣ, ΑΛΛΑ ΜΙΚΡΟΤΕΡΗ. ΑΥΤΟ ΟΦΕΙΛΕΤΑΙ ΣΤΟ ΟΤΙ ΤΟ ΥΔΑΤΙΝΟ ΠΕΡΙΒΑΛΛΟΝ ΤΗΣ ΕΛΙΚΑΣ, ΠΟΥ ΕΙΝΑΙ ΚΑΙ ΤΟ ΠΕΡΙΚΟΧΛΙΟ ΤΗΣ, ΔΕΝ ΕΙΝΑΙ ΣΤΑΘΕΡΟ, ΑΛΛΑ ΟΛΙΣΘΗΡΟ. ΥΠΟΧΩΡΕΙ ΔΗΛΑΔΗ ΚΑΤΑ ΤΗΝ ΑΝΑΠΤΥΞΗ ΤΗΣ ΑΝΤΙΔΡΑΣΕΩΣ, Η ΟΠΟΙΑ ΩΘΕΙ ΤΟ ΠΛΟΙΟ. ΜΕ ΑΛΛΑ ΛΟΓΙΑ, Η ΕΛΙΚΑ ΟΛΙΣΘΑΙΝΕΙ</a:t>
            </a:r>
          </a:p>
          <a:p>
            <a:pPr marL="216000" indent="-216000">
              <a:lnSpc>
                <a:spcPct val="120000"/>
              </a:lnSpc>
              <a:buClr>
                <a:srgbClr val="FF0000"/>
              </a:buClr>
              <a:buFont typeface="Wingdings" pitchFamily="2" charset="2"/>
              <a:buChar char="q"/>
            </a:pPr>
            <a:r>
              <a:rPr lang="el-GR" sz="10400" b="1" dirty="0">
                <a:latin typeface="Arial" pitchFamily="34" charset="0"/>
                <a:cs typeface="Arial" pitchFamily="34" charset="0"/>
              </a:rPr>
              <a:t>ΠΡΟΧΩΡΗΣΗ ΤΗΣ ΕΛΙΚΑΣ ΚΑΛΕΙΤΑΙ Η ΑΠΟΣΤΑΣΗ ΠΟΥ ΠΡΟΧΩΡΕΙ, ΟΤΑΝ ΠΕΡΙΣΤΡΑΦΕΙ ΚΑΤΑ ΜΙΑ ΣΤΡΟΦΗ ΜΕΣΑ ΣΤΟ ΝΕΡΟ.</a:t>
            </a:r>
          </a:p>
          <a:p>
            <a:pPr>
              <a:buClr>
                <a:srgbClr val="FF0000"/>
              </a:buClr>
              <a:buFont typeface="Wingdings" pitchFamily="2" charset="2"/>
              <a:buChar char="q"/>
            </a:pPr>
            <a:endParaRPr lang="el-GR" sz="6000" b="1" dirty="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xfrm>
            <a:off x="838200" y="365126"/>
            <a:ext cx="10515600" cy="791322"/>
          </a:xfrm>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432114053"/>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1158" y="1142984"/>
            <a:ext cx="8501122" cy="5429288"/>
          </a:xfrm>
          <a:solidFill>
            <a:schemeClr val="bg1"/>
          </a:solidFill>
        </p:spPr>
        <p:txBody>
          <a:bodyPr>
            <a:normAutofit fontScale="25000" lnSpcReduction="20000"/>
          </a:bodyPr>
          <a:lstStyle/>
          <a:p>
            <a:pPr marL="216000" indent="-216000">
              <a:lnSpc>
                <a:spcPct val="120000"/>
              </a:lnSpc>
              <a:buClr>
                <a:srgbClr val="FF0000"/>
              </a:buClr>
              <a:buFont typeface="Wingdings" pitchFamily="2" charset="2"/>
              <a:buChar char="q"/>
            </a:pPr>
            <a:endParaRPr lang="el-GR" sz="8000" b="1" dirty="0">
              <a:latin typeface="Arial" pitchFamily="34" charset="0"/>
              <a:cs typeface="Arial" pitchFamily="34" charset="0"/>
            </a:endParaRPr>
          </a:p>
          <a:p>
            <a:pPr marL="216000" indent="-216000">
              <a:lnSpc>
                <a:spcPct val="120000"/>
              </a:lnSpc>
              <a:buClr>
                <a:srgbClr val="FF0000"/>
              </a:buClr>
              <a:buFont typeface="Wingdings" pitchFamily="2" charset="2"/>
              <a:buChar char="q"/>
            </a:pPr>
            <a:endParaRPr lang="el-GR" sz="80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sz="12800" b="1" dirty="0">
                <a:latin typeface="Arial" pitchFamily="34" charset="0"/>
                <a:cs typeface="Arial" pitchFamily="34" charset="0"/>
              </a:rPr>
              <a:t>Η ΔΙΑΦΟΡΑ ΓΕΝΙΚΑ ΜΕΤΑΞΥ ΤΟΥ </a:t>
            </a:r>
            <a:r>
              <a:rPr lang="el-GR" sz="12800" b="1" dirty="0">
                <a:solidFill>
                  <a:srgbClr val="FF0000"/>
                </a:solidFill>
                <a:latin typeface="Arial" pitchFamily="34" charset="0"/>
                <a:cs typeface="Arial" pitchFamily="34" charset="0"/>
              </a:rPr>
              <a:t>ΘΕΩΡΗΤΙΚΟΥ ΒΗΜΑΤΟΣ </a:t>
            </a:r>
            <a:r>
              <a:rPr lang="el-GR" sz="12800" b="1" dirty="0">
                <a:latin typeface="Arial" pitchFamily="34" charset="0"/>
                <a:cs typeface="Arial" pitchFamily="34" charset="0"/>
              </a:rPr>
              <a:t>ΚΑΙ ΤΗΣ </a:t>
            </a:r>
            <a:r>
              <a:rPr lang="el-GR" sz="12800" b="1" dirty="0">
                <a:solidFill>
                  <a:srgbClr val="FF0000"/>
                </a:solidFill>
                <a:latin typeface="Arial" pitchFamily="34" charset="0"/>
                <a:cs typeface="Arial" pitchFamily="34" charset="0"/>
              </a:rPr>
              <a:t>ΠΡΟΧΩΡΗΣΕΩΣ ΤΗΣ ΕΛΙΚΑΣ </a:t>
            </a:r>
            <a:r>
              <a:rPr lang="el-GR" sz="12800" b="1" dirty="0">
                <a:latin typeface="Arial" pitchFamily="34" charset="0"/>
                <a:cs typeface="Arial" pitchFamily="34" charset="0"/>
              </a:rPr>
              <a:t>ΟΝΟΜΑΖΕΤΑΙ </a:t>
            </a:r>
            <a:r>
              <a:rPr lang="el-GR" sz="12800" b="1" dirty="0">
                <a:solidFill>
                  <a:srgbClr val="7030A0"/>
                </a:solidFill>
                <a:latin typeface="Arial" pitchFamily="34" charset="0"/>
                <a:cs typeface="Arial" pitchFamily="34" charset="0"/>
              </a:rPr>
              <a:t>ΟΛΙΣΘΗΣΗ</a:t>
            </a:r>
            <a:r>
              <a:rPr lang="el-GR" sz="12800" b="1" dirty="0">
                <a:latin typeface="Arial" pitchFamily="34" charset="0"/>
                <a:cs typeface="Arial" pitchFamily="34" charset="0"/>
              </a:rPr>
              <a:t>. ΠΑΡΙΣΤΑΝΕΙ ΤΗΝ ΑΠΩΛΕΙΑ ΤΗΣ ΕΛΙΚΑΣ ΚΑΤΑ ΤΗΝ ΚΙΝΗΣΗ ΤΗΣ ΜΕΣΑ ΣΤΟ ΝΕΡΟ.</a:t>
            </a:r>
          </a:p>
          <a:p>
            <a:pPr>
              <a:buClr>
                <a:srgbClr val="FF0000"/>
              </a:buClr>
              <a:buNone/>
            </a:pPr>
            <a:endParaRPr lang="el-GR" sz="6000" b="1" dirty="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
        <p:nvSpPr>
          <p:cNvPr id="5" name="Title 1"/>
          <p:cNvSpPr>
            <a:spLocks noGrp="1"/>
          </p:cNvSpPr>
          <p:nvPr>
            <p:ph type="title"/>
          </p:nvPr>
        </p:nvSpPr>
        <p:spPr>
          <a:solidFill>
            <a:srgbClr val="FF0000"/>
          </a:solidFill>
        </p:spPr>
        <p:txBody>
          <a:bodyPr>
            <a:noAutofit/>
          </a:bodyPr>
          <a:lstStyle/>
          <a:p>
            <a:r>
              <a:rPr lang="el-GR" sz="3200" dirty="0" smtClean="0">
                <a:solidFill>
                  <a:srgbClr val="FFFF00"/>
                </a:solidFill>
                <a:latin typeface="Arial" pitchFamily="34" charset="0"/>
                <a:cs typeface="Arial" pitchFamily="34" charset="0"/>
              </a:rPr>
              <a:t>                                   </a:t>
            </a:r>
            <a:r>
              <a:rPr lang="el-GR" sz="3200" b="1" u="sng" dirty="0" smtClean="0">
                <a:solidFill>
                  <a:srgbClr val="FFFF00"/>
                </a:solidFill>
                <a:latin typeface="Arial" pitchFamily="34" charset="0"/>
                <a:cs typeface="Arial" pitchFamily="34" charset="0"/>
              </a:rPr>
              <a:t>ΟΛΙΣΘΗΣΗ</a:t>
            </a:r>
            <a:endParaRPr lang="el-GR" sz="3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64961693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rgbClr val="FFFF00"/>
                </a:solidFill>
                <a:latin typeface="Arial" pitchFamily="34" charset="0"/>
                <a:cs typeface="Arial" pitchFamily="34" charset="0"/>
              </a:rPr>
              <a:t>Η ΘΕΩΡΗΤΙΚΗ ΤΑΧΥΤΗΤΑ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ΕΙΝΑΙ Η ΤΑΧΥΤΗΤΑ</a:t>
            </a:r>
            <a:r>
              <a:rPr lang="el-GR" b="1" cap="small" dirty="0" smtClean="0">
                <a:latin typeface="Arial" pitchFamily="34" charset="0"/>
                <a:cs typeface="Arial" pitchFamily="34" charset="0"/>
              </a:rPr>
              <a:t> ΠΟΥ</a:t>
            </a:r>
            <a:r>
              <a:rPr lang="el-GR" b="1" dirty="0" smtClean="0">
                <a:latin typeface="Arial" pitchFamily="34" charset="0"/>
                <a:cs typeface="Arial" pitchFamily="34" charset="0"/>
              </a:rPr>
              <a:t> ΘΑ ΕΙΧΕ ΤΟ ΠΛΟΙΟ, ΑΝ ΔΕΝ ΥΠΗΡΧΕ Η ΟΛΙΣΘΗΣΗ ΤΗΣ ΕΛΙΚΑΣ. </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Η ΘΕΩΡΗΤΙΚΗ ΤΑΧΥΤΗΤΑ ΥΠΟΛΟΓΙΖΕΤΑΙ ΜΕ ΒΑΣΗ ΤΟ ΒΗΜΑ ΚΑΙ ΤΟΝ ΑΡΙΘΜΟ ΣΤΡΟΦΩΝ ΤΗΣ ΕΛΙΚΑΣ.</a:t>
            </a:r>
            <a:r>
              <a:rPr lang="el-GR" dirty="0" smtClean="0"/>
              <a:t> </a:t>
            </a:r>
            <a:endParaRPr lang="el-GR" b="1" dirty="0" smtClean="0">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855554056"/>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rgbClr val="FFFF00"/>
                </a:solidFill>
                <a:latin typeface="Arial" pitchFamily="34" charset="0"/>
                <a:cs typeface="Arial" pitchFamily="34" charset="0"/>
              </a:rPr>
              <a:t>Η ΘΕΩΡΗΤΙΚΗ ΤΑΧΥΤΗΤΑ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gn="ctr">
              <a:lnSpc>
                <a:spcPct val="120000"/>
              </a:lnSpc>
              <a:spcBef>
                <a:spcPts val="0"/>
              </a:spcBef>
              <a:buClr>
                <a:srgbClr val="FF0000"/>
              </a:buClr>
              <a:buNone/>
            </a:pPr>
            <a:r>
              <a:rPr lang="en-US" sz="8000" b="1" dirty="0">
                <a:solidFill>
                  <a:srgbClr val="FF0000"/>
                </a:solidFill>
                <a:latin typeface="Arial" pitchFamily="34" charset="0"/>
                <a:cs typeface="Arial" pitchFamily="34" charset="0"/>
              </a:rPr>
              <a:t>V</a:t>
            </a:r>
            <a:r>
              <a:rPr lang="el-GR" sz="2000" b="1" dirty="0" smtClean="0">
                <a:solidFill>
                  <a:srgbClr val="FF0000"/>
                </a:solidFill>
                <a:latin typeface="Arial" pitchFamily="34" charset="0"/>
                <a:cs typeface="Arial" pitchFamily="34" charset="0"/>
              </a:rPr>
              <a:t>Θ</a:t>
            </a:r>
            <a:r>
              <a:rPr lang="en-US" sz="4400" b="1" dirty="0" smtClean="0">
                <a:latin typeface="Arial" pitchFamily="34" charset="0"/>
                <a:cs typeface="Arial" pitchFamily="34" charset="0"/>
              </a:rPr>
              <a:t>  =   </a:t>
            </a:r>
            <a:r>
              <a:rPr lang="el-GR" sz="4400" b="1" u="sng" dirty="0" smtClean="0">
                <a:latin typeface="Arial" pitchFamily="34" charset="0"/>
                <a:cs typeface="Arial" pitchFamily="34" charset="0"/>
              </a:rPr>
              <a:t>β </a:t>
            </a:r>
            <a:r>
              <a:rPr lang="el-GR" sz="4400" b="1" u="sng" dirty="0">
                <a:latin typeface="Arial" pitchFamily="34" charset="0"/>
                <a:cs typeface="Arial" pitchFamily="34" charset="0"/>
              </a:rPr>
              <a:t>. </a:t>
            </a:r>
            <a:r>
              <a:rPr lang="en-US" sz="4400" b="1" u="sng" dirty="0">
                <a:latin typeface="Arial" pitchFamily="34" charset="0"/>
                <a:cs typeface="Arial" pitchFamily="34" charset="0"/>
              </a:rPr>
              <a:t>n . 60</a:t>
            </a:r>
            <a:r>
              <a:rPr lang="en-US" sz="4400" b="1" dirty="0">
                <a:latin typeface="Arial" pitchFamily="34" charset="0"/>
                <a:cs typeface="Arial" pitchFamily="34" charset="0"/>
              </a:rPr>
              <a:t>   </a:t>
            </a:r>
            <a:r>
              <a:rPr lang="el-GR" sz="4400" b="1" dirty="0">
                <a:latin typeface="Arial" pitchFamily="34" charset="0"/>
                <a:cs typeface="Arial" pitchFamily="34" charset="0"/>
              </a:rPr>
              <a:t>  </a:t>
            </a:r>
          </a:p>
          <a:p>
            <a:pPr marL="216000" indent="-216000">
              <a:lnSpc>
                <a:spcPct val="120000"/>
              </a:lnSpc>
              <a:buClr>
                <a:srgbClr val="FF0000"/>
              </a:buClr>
              <a:buNone/>
            </a:pPr>
            <a:r>
              <a:rPr lang="en-US" sz="4400" b="1" dirty="0" smtClean="0">
                <a:latin typeface="Arial" pitchFamily="34" charset="0"/>
                <a:cs typeface="Arial" pitchFamily="34" charset="0"/>
              </a:rPr>
              <a:t>                            </a:t>
            </a:r>
            <a:r>
              <a:rPr lang="el-GR" sz="4400" b="1" dirty="0" smtClean="0">
                <a:latin typeface="Arial" pitchFamily="34" charset="0"/>
                <a:cs typeface="Arial" pitchFamily="34" charset="0"/>
              </a:rPr>
              <a:t> </a:t>
            </a:r>
            <a:r>
              <a:rPr lang="en-US" sz="4400" b="1" dirty="0">
                <a:latin typeface="Arial" pitchFamily="34" charset="0"/>
                <a:cs typeface="Arial" pitchFamily="34" charset="0"/>
              </a:rPr>
              <a:t>1852                        </a:t>
            </a:r>
            <a:r>
              <a:rPr lang="el-GR" sz="4400" b="1" dirty="0">
                <a:latin typeface="Arial" pitchFamily="34" charset="0"/>
                <a:cs typeface="Arial" pitchFamily="34" charset="0"/>
              </a:rPr>
              <a:t>   </a:t>
            </a:r>
            <a:r>
              <a:rPr lang="en-US" sz="4400" b="1" dirty="0" smtClean="0">
                <a:latin typeface="Arial" pitchFamily="34" charset="0"/>
                <a:cs typeface="Arial" pitchFamily="34" charset="0"/>
              </a:rPr>
              <a:t>                        </a:t>
            </a:r>
            <a:endParaRPr lang="el-GR" sz="4400" b="1" dirty="0" smtClean="0">
              <a:latin typeface="Arial" pitchFamily="34" charset="0"/>
              <a:cs typeface="Arial" pitchFamily="34" charset="0"/>
            </a:endParaRPr>
          </a:p>
          <a:p>
            <a:pPr marL="216000" indent="-216000">
              <a:lnSpc>
                <a:spcPct val="120000"/>
              </a:lnSpc>
              <a:buClr>
                <a:srgbClr val="FF0000"/>
              </a:buClr>
              <a:buNone/>
            </a:pPr>
            <a:r>
              <a:rPr lang="el-GR" sz="2400" b="1" dirty="0">
                <a:solidFill>
                  <a:srgbClr val="FF0000"/>
                </a:solidFill>
                <a:latin typeface="Arial" pitchFamily="34" charset="0"/>
                <a:cs typeface="Arial" pitchFamily="34" charset="0"/>
              </a:rPr>
              <a:t> </a:t>
            </a:r>
            <a:r>
              <a:rPr lang="el-GR" sz="2400" b="1" dirty="0" smtClean="0">
                <a:solidFill>
                  <a:srgbClr val="FF0000"/>
                </a:solidFill>
                <a:latin typeface="Arial" pitchFamily="34" charset="0"/>
                <a:cs typeface="Arial" pitchFamily="34" charset="0"/>
              </a:rPr>
              <a:t>          </a:t>
            </a:r>
            <a:r>
              <a:rPr lang="en-US" sz="4800" b="1" dirty="0" smtClean="0">
                <a:solidFill>
                  <a:srgbClr val="FF0000"/>
                </a:solidFill>
                <a:latin typeface="Arial" pitchFamily="34" charset="0"/>
                <a:cs typeface="Arial" pitchFamily="34" charset="0"/>
              </a:rPr>
              <a:t>v</a:t>
            </a:r>
            <a:r>
              <a:rPr lang="el-GR" sz="2400" b="1" dirty="0">
                <a:solidFill>
                  <a:srgbClr val="FF0000"/>
                </a:solidFill>
                <a:latin typeface="Arial" pitchFamily="34" charset="0"/>
                <a:cs typeface="Arial" pitchFamily="34" charset="0"/>
              </a:rPr>
              <a:t>Θ</a:t>
            </a:r>
            <a:r>
              <a:rPr lang="en-US" b="1" dirty="0" smtClean="0">
                <a:solidFill>
                  <a:srgbClr val="FF0000"/>
                </a:solidFill>
                <a:latin typeface="Arial" pitchFamily="34" charset="0"/>
                <a:cs typeface="Arial" pitchFamily="34" charset="0"/>
              </a:rPr>
              <a:t> </a:t>
            </a:r>
            <a:r>
              <a:rPr lang="el-GR" b="1" dirty="0" smtClean="0">
                <a:latin typeface="Arial" pitchFamily="34" charset="0"/>
                <a:cs typeface="Arial" pitchFamily="34" charset="0"/>
              </a:rPr>
              <a:t>δίνεται </a:t>
            </a:r>
            <a:r>
              <a:rPr lang="el-GR" b="1" dirty="0">
                <a:latin typeface="Arial" pitchFamily="34" charset="0"/>
                <a:cs typeface="Arial" pitchFamily="34" charset="0"/>
              </a:rPr>
              <a:t>σε </a:t>
            </a:r>
            <a:r>
              <a:rPr lang="en-US" b="1" dirty="0">
                <a:solidFill>
                  <a:srgbClr val="FF0000"/>
                </a:solidFill>
                <a:latin typeface="Arial" pitchFamily="34" charset="0"/>
                <a:cs typeface="Arial" pitchFamily="34" charset="0"/>
              </a:rPr>
              <a:t>m/sec</a:t>
            </a:r>
            <a:r>
              <a:rPr lang="en-US" b="1" dirty="0">
                <a:latin typeface="Arial" pitchFamily="34" charset="0"/>
                <a:cs typeface="Arial" pitchFamily="34" charset="0"/>
              </a:rPr>
              <a:t> </a:t>
            </a:r>
            <a:r>
              <a:rPr lang="el-GR" b="1" dirty="0" smtClean="0">
                <a:latin typeface="Arial" pitchFamily="34" charset="0"/>
                <a:cs typeface="Arial" pitchFamily="34" charset="0"/>
              </a:rPr>
              <a:t>Θεωρητική Ταχύτητα</a:t>
            </a:r>
            <a:r>
              <a:rPr lang="en-US" b="1" dirty="0" smtClean="0">
                <a:latin typeface="Arial" pitchFamily="34" charset="0"/>
                <a:cs typeface="Arial" pitchFamily="34" charset="0"/>
              </a:rPr>
              <a:t>   </a:t>
            </a:r>
            <a:endParaRPr lang="en-US" b="1" dirty="0">
              <a:latin typeface="Arial" pitchFamily="34" charset="0"/>
              <a:cs typeface="Arial" pitchFamily="34" charset="0"/>
            </a:endParaRPr>
          </a:p>
          <a:p>
            <a:pPr marL="216000" indent="-216000">
              <a:lnSpc>
                <a:spcPct val="120000"/>
              </a:lnSpc>
              <a:buClr>
                <a:srgbClr val="FF0000"/>
              </a:buClr>
              <a:buNone/>
            </a:pPr>
            <a:r>
              <a:rPr lang="en-US" b="1" dirty="0" smtClean="0">
                <a:latin typeface="Arial" pitchFamily="34" charset="0"/>
                <a:cs typeface="Arial" pitchFamily="34" charset="0"/>
              </a:rPr>
              <a:t>           </a:t>
            </a:r>
            <a:r>
              <a:rPr lang="el-GR" b="1" dirty="0" smtClean="0">
                <a:solidFill>
                  <a:srgbClr val="FF0000"/>
                </a:solidFill>
                <a:latin typeface="Arial" pitchFamily="34" charset="0"/>
                <a:cs typeface="Arial" pitchFamily="34" charset="0"/>
              </a:rPr>
              <a:t>β</a:t>
            </a:r>
            <a:r>
              <a:rPr lang="el-GR" b="1" dirty="0" smtClean="0">
                <a:latin typeface="Arial" pitchFamily="34" charset="0"/>
                <a:cs typeface="Arial" pitchFamily="34" charset="0"/>
              </a:rPr>
              <a:t> </a:t>
            </a:r>
            <a:r>
              <a:rPr lang="el-GR" b="1" dirty="0" smtClean="0">
                <a:latin typeface="Arial" pitchFamily="34" charset="0"/>
                <a:cs typeface="Arial" pitchFamily="34" charset="0"/>
              </a:rPr>
              <a:t>δίνεται </a:t>
            </a:r>
            <a:r>
              <a:rPr lang="el-GR" b="1" dirty="0">
                <a:latin typeface="Arial" pitchFamily="34" charset="0"/>
                <a:cs typeface="Arial" pitchFamily="34" charset="0"/>
              </a:rPr>
              <a:t>σε </a:t>
            </a:r>
            <a:r>
              <a:rPr lang="en-US" b="1" dirty="0">
                <a:solidFill>
                  <a:srgbClr val="FF0000"/>
                </a:solidFill>
                <a:latin typeface="Arial" pitchFamily="34" charset="0"/>
                <a:cs typeface="Arial" pitchFamily="34" charset="0"/>
              </a:rPr>
              <a:t>m </a:t>
            </a:r>
            <a:r>
              <a:rPr lang="en-US" sz="1600" b="1" dirty="0">
                <a:solidFill>
                  <a:srgbClr val="FF0000"/>
                </a:solidFill>
                <a:latin typeface="Arial" pitchFamily="34" charset="0"/>
                <a:cs typeface="Arial" pitchFamily="34" charset="0"/>
              </a:rPr>
              <a:t>(</a:t>
            </a:r>
            <a:r>
              <a:rPr lang="el-GR" sz="1600" b="1" dirty="0">
                <a:solidFill>
                  <a:srgbClr val="FF0000"/>
                </a:solidFill>
                <a:latin typeface="Arial" pitchFamily="34" charset="0"/>
                <a:cs typeface="Arial" pitchFamily="34" charset="0"/>
              </a:rPr>
              <a:t>το </a:t>
            </a:r>
            <a:r>
              <a:rPr lang="el-GR" sz="1600" b="1" dirty="0" smtClean="0">
                <a:solidFill>
                  <a:srgbClr val="FF0000"/>
                </a:solidFill>
                <a:latin typeface="Arial" pitchFamily="34" charset="0"/>
                <a:cs typeface="Arial" pitchFamily="34" charset="0"/>
              </a:rPr>
              <a:t>θεωρητικό βήμα</a:t>
            </a:r>
            <a:r>
              <a:rPr lang="el-GR" sz="1600" b="1" dirty="0">
                <a:solidFill>
                  <a:srgbClr val="FF0000"/>
                </a:solidFill>
                <a:latin typeface="Arial" pitchFamily="34" charset="0"/>
                <a:cs typeface="Arial" pitchFamily="34" charset="0"/>
              </a:rPr>
              <a:t>)</a:t>
            </a:r>
            <a:endParaRPr lang="en-US" sz="1600" b="1" dirty="0">
              <a:solidFill>
                <a:srgbClr val="FF0000"/>
              </a:solidFill>
              <a:latin typeface="Arial" pitchFamily="34" charset="0"/>
              <a:cs typeface="Arial" pitchFamily="34" charset="0"/>
            </a:endParaRPr>
          </a:p>
          <a:p>
            <a:pPr marL="216000" indent="-216000">
              <a:lnSpc>
                <a:spcPct val="120000"/>
              </a:lnSpc>
              <a:buClr>
                <a:srgbClr val="FF0000"/>
              </a:buClr>
              <a:buNone/>
            </a:pP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n</a:t>
            </a:r>
            <a:r>
              <a:rPr lang="el-GR" b="1" dirty="0" smtClean="0">
                <a:solidFill>
                  <a:srgbClr val="FF0000"/>
                </a:solidFill>
                <a:latin typeface="Arial" pitchFamily="34" charset="0"/>
                <a:cs typeface="Arial" pitchFamily="34" charset="0"/>
              </a:rPr>
              <a:t>  </a:t>
            </a:r>
            <a:r>
              <a:rPr lang="el-GR" b="1" dirty="0" smtClean="0">
                <a:latin typeface="Arial" pitchFamily="34" charset="0"/>
                <a:cs typeface="Arial" pitchFamily="34" charset="0"/>
              </a:rPr>
              <a:t>δίνεται </a:t>
            </a:r>
            <a:r>
              <a:rPr lang="el-GR" b="1" dirty="0">
                <a:latin typeface="Arial" pitchFamily="34" charset="0"/>
                <a:cs typeface="Arial" pitchFamily="34" charset="0"/>
              </a:rPr>
              <a:t>σε</a:t>
            </a: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rpm</a:t>
            </a:r>
            <a:r>
              <a:rPr lang="el-GR" b="1" dirty="0">
                <a:solidFill>
                  <a:srgbClr val="FF0000"/>
                </a:solidFill>
                <a:latin typeface="Arial" pitchFamily="34" charset="0"/>
                <a:cs typeface="Arial" pitchFamily="34" charset="0"/>
              </a:rPr>
              <a:t> </a:t>
            </a:r>
            <a:r>
              <a:rPr lang="el-GR" sz="1600" b="1" dirty="0">
                <a:solidFill>
                  <a:srgbClr val="FF0000"/>
                </a:solidFill>
                <a:latin typeface="Arial" pitchFamily="34" charset="0"/>
                <a:cs typeface="Arial" pitchFamily="34" charset="0"/>
              </a:rPr>
              <a:t>(</a:t>
            </a:r>
            <a:r>
              <a:rPr lang="el-GR" sz="1600" b="1" dirty="0" smtClean="0">
                <a:solidFill>
                  <a:srgbClr val="FF0000"/>
                </a:solidFill>
                <a:latin typeface="Arial" pitchFamily="34" charset="0"/>
                <a:cs typeface="Arial" pitchFamily="34" charset="0"/>
              </a:rPr>
              <a:t>αριθμός στροφών </a:t>
            </a:r>
            <a:r>
              <a:rPr lang="el-GR" sz="1600" b="1" dirty="0">
                <a:solidFill>
                  <a:srgbClr val="FF0000"/>
                </a:solidFill>
                <a:latin typeface="Arial" pitchFamily="34" charset="0"/>
                <a:cs typeface="Arial" pitchFamily="34" charset="0"/>
              </a:rPr>
              <a:t>της </a:t>
            </a:r>
            <a:r>
              <a:rPr lang="el-GR" sz="1600" b="1" dirty="0" smtClean="0">
                <a:solidFill>
                  <a:srgbClr val="FF0000"/>
                </a:solidFill>
                <a:latin typeface="Arial" pitchFamily="34" charset="0"/>
                <a:cs typeface="Arial" pitchFamily="34" charset="0"/>
              </a:rPr>
              <a:t>έλικας ανά </a:t>
            </a:r>
            <a:r>
              <a:rPr lang="el-GR" sz="1600" b="1" dirty="0" err="1" smtClean="0">
                <a:solidFill>
                  <a:srgbClr val="FF0000"/>
                </a:solidFill>
                <a:latin typeface="Arial" pitchFamily="34" charset="0"/>
                <a:cs typeface="Arial" pitchFamily="34" charset="0"/>
              </a:rPr>
              <a:t>λέπτο</a:t>
            </a:r>
            <a:r>
              <a:rPr lang="el-GR" sz="1600" b="1" dirty="0">
                <a:solidFill>
                  <a:srgbClr val="FF0000"/>
                </a:solidFill>
                <a:latin typeface="Arial" pitchFamily="34" charset="0"/>
                <a:cs typeface="Arial" pitchFamily="34" charset="0"/>
              </a:rPr>
              <a:t>)</a:t>
            </a:r>
          </a:p>
          <a:p>
            <a:pPr marL="216000" indent="-216000">
              <a:lnSpc>
                <a:spcPct val="120000"/>
              </a:lnSpc>
              <a:buClr>
                <a:srgbClr val="FF0000"/>
              </a:buClr>
              <a:buNone/>
            </a:pPr>
            <a:r>
              <a:rPr lang="en-US" sz="2400" b="1" dirty="0">
                <a:solidFill>
                  <a:srgbClr val="FF0000"/>
                </a:solidFill>
                <a:latin typeface="Arial" pitchFamily="34" charset="0"/>
                <a:cs typeface="Arial" pitchFamily="34" charset="0"/>
              </a:rPr>
              <a:t>     </a:t>
            </a:r>
            <a:r>
              <a:rPr lang="el-GR" sz="2400" b="1" dirty="0" smtClean="0">
                <a:solidFill>
                  <a:srgbClr val="FF0000"/>
                </a:solidFill>
                <a:latin typeface="Arial" pitchFamily="34" charset="0"/>
                <a:cs typeface="Arial" pitchFamily="34" charset="0"/>
              </a:rPr>
              <a:t>       </a:t>
            </a:r>
            <a:r>
              <a:rPr lang="el-GR" sz="2400" b="1" dirty="0" err="1" smtClean="0">
                <a:solidFill>
                  <a:srgbClr val="FF0000"/>
                </a:solidFill>
                <a:latin typeface="Arial" pitchFamily="34" charset="0"/>
                <a:cs typeface="Arial" pitchFamily="34" charset="0"/>
              </a:rPr>
              <a:t>Μθ</a:t>
            </a:r>
            <a:r>
              <a:rPr lang="el-GR" sz="2400" b="1" dirty="0" smtClean="0">
                <a:solidFill>
                  <a:srgbClr val="FF0000"/>
                </a:solidFill>
                <a:latin typeface="Arial" pitchFamily="34" charset="0"/>
                <a:cs typeface="Arial" pitchFamily="34" charset="0"/>
              </a:rPr>
              <a:t> </a:t>
            </a:r>
            <a:r>
              <a:rPr lang="el-GR" sz="2400" b="1" dirty="0" smtClean="0">
                <a:latin typeface="Arial" pitchFamily="34" charset="0"/>
                <a:cs typeface="Arial" pitchFamily="34" charset="0"/>
              </a:rPr>
              <a:t>Μίλια θεωρητικά</a:t>
            </a:r>
            <a:endParaRPr lang="el-GR" sz="2400" b="1" dirty="0">
              <a:solidFill>
                <a:srgbClr val="FF0000"/>
              </a:solidFill>
              <a:latin typeface="Arial" pitchFamily="34" charset="0"/>
              <a:cs typeface="Arial" pitchFamily="34" charset="0"/>
            </a:endParaRPr>
          </a:p>
          <a:p>
            <a:pPr marL="216000" indent="-216000">
              <a:lnSpc>
                <a:spcPct val="120000"/>
              </a:lnSpc>
              <a:buClr>
                <a:srgbClr val="FF0000"/>
              </a:buClr>
              <a:buNone/>
            </a:pP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138422989"/>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Η ΤΑΧΥΤΗΤΑ ΠΡΟΧΩΡΗΣΕΩΣ ΤΟΥ ΠΛΟΙΟΥ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ΛΕΓΕΤΑΙ ΚΑΙ </a:t>
            </a:r>
            <a:r>
              <a:rPr lang="el-GR" b="1" dirty="0" smtClean="0">
                <a:solidFill>
                  <a:srgbClr val="FF0000"/>
                </a:solidFill>
                <a:latin typeface="Arial" pitchFamily="34" charset="0"/>
                <a:cs typeface="Arial" pitchFamily="34" charset="0"/>
              </a:rPr>
              <a:t>ΑΠΟΛΥΤΗ ΤΑΧΥΤΗΤΑ</a:t>
            </a:r>
            <a:r>
              <a:rPr lang="el-GR" b="1" dirty="0" smtClean="0">
                <a:latin typeface="Arial" pitchFamily="34" charset="0"/>
                <a:cs typeface="Arial" pitchFamily="34" charset="0"/>
              </a:rPr>
              <a:t>.</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 ΕΙΝΑΙ Η ΤΑΧΥΤΗΤΑ, ΜΕ ΤΗΝ ΟΠΟΙΑ ΚΙΝΕΙΤΑΙ ΤΟ ΠΛΟΙΟ ΣΕ ΣΧΕΣΗ ΜΕ ΤΗΝ </a:t>
            </a:r>
            <a:r>
              <a:rPr lang="el-GR" b="1" dirty="0" smtClean="0">
                <a:solidFill>
                  <a:srgbClr val="FF0000"/>
                </a:solidFill>
                <a:latin typeface="Arial" pitchFamily="34" charset="0"/>
                <a:cs typeface="Arial" pitchFamily="34" charset="0"/>
              </a:rPr>
              <a:t>ΞΗΡΑ</a:t>
            </a:r>
            <a:r>
              <a:rPr lang="el-GR" b="1" dirty="0" smtClean="0">
                <a:latin typeface="Arial" pitchFamily="34" charset="0"/>
                <a:cs typeface="Arial" pitchFamily="34" charset="0"/>
              </a:rPr>
              <a:t>. </a:t>
            </a:r>
          </a:p>
          <a:p>
            <a:pPr marL="216000" indent="-216000">
              <a:lnSpc>
                <a:spcPct val="120000"/>
              </a:lnSpc>
              <a:buClr>
                <a:srgbClr val="FF0000"/>
              </a:buClr>
              <a:buFont typeface="Wingdings" pitchFamily="2" charset="2"/>
              <a:buChar char="q"/>
            </a:pPr>
            <a:r>
              <a:rPr lang="el-GR" b="1" dirty="0" smtClean="0">
                <a:latin typeface="Arial" pitchFamily="34" charset="0"/>
                <a:cs typeface="Arial" pitchFamily="34" charset="0"/>
              </a:rPr>
              <a:t>ΥΠΟΛΟΓΙΖΕΤΑΙ ΜΕ ΤΥΠΟΥΣ ΑΝΑΛΟΓΟΥΣ ΠΡΟΣ ΤΟΥΣ ΠΡΟΗΓΟΥΜΕΝΟΥΣ.</a:t>
            </a:r>
            <a:endParaRPr lang="el-GR" sz="3400" b="1" dirty="0">
              <a:latin typeface="Arial" pitchFamily="34" charset="0"/>
              <a:cs typeface="Arial" pitchFamily="34" charset="0"/>
            </a:endParaRPr>
          </a:p>
          <a:p>
            <a:pPr>
              <a:lnSpc>
                <a:spcPct val="120000"/>
              </a:lnSpc>
              <a:buNone/>
            </a:pPr>
            <a:endParaRPr lang="el-GR" sz="2600" b="1" dirty="0">
              <a:latin typeface="Arial" pitchFamily="34" charset="0"/>
              <a:cs typeface="Arial" pitchFamily="34" charset="0"/>
            </a:endParaRP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663654750"/>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sz="3600" b="1" dirty="0">
                <a:latin typeface="Arial" pitchFamily="34" charset="0"/>
                <a:cs typeface="Arial" pitchFamily="34" charset="0"/>
              </a:rPr>
              <a:t>ΟΛΙΣΘΗΣΗ ΕΙΝΑΙ Η ΔΙΑΦΟΡΑ ΜΕΤΑΞΥ ΘΕΩΡΗΤΙΚΟΥ ΒΗΜΑΤΟΣ ΚΑΙ ΠΡΟΧΩΡΗΣΕΩΣ. ΑΦΟΡΑ </a:t>
            </a:r>
            <a:r>
              <a:rPr lang="el-GR" sz="3600" b="1" dirty="0">
                <a:solidFill>
                  <a:srgbClr val="FF0000"/>
                </a:solidFill>
                <a:latin typeface="Arial" pitchFamily="34" charset="0"/>
                <a:cs typeface="Arial" pitchFamily="34" charset="0"/>
              </a:rPr>
              <a:t>ΤΗ ΜΙΑ ΣΤΡΟΦΗ ΤΗΣ ΕΛΙΚΑΣ</a:t>
            </a:r>
            <a:r>
              <a:rPr lang="el-GR" sz="3600" b="1" dirty="0">
                <a:latin typeface="Arial" pitchFamily="34" charset="0"/>
                <a:cs typeface="Arial" pitchFamily="34" charset="0"/>
              </a:rPr>
              <a:t>. </a:t>
            </a:r>
          </a:p>
          <a:p>
            <a:pPr lvl="0">
              <a:lnSpc>
                <a:spcPct val="120000"/>
              </a:lnSpc>
              <a:buNone/>
            </a:pPr>
            <a:endParaRPr lang="el-GR" sz="2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89866683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algn="ctr">
              <a:buNone/>
            </a:pPr>
            <a:r>
              <a:rPr lang="el-GR" sz="3600" b="1" dirty="0">
                <a:latin typeface="Arial" pitchFamily="34" charset="0"/>
                <a:cs typeface="Arial" pitchFamily="34" charset="0"/>
              </a:rPr>
              <a:t>ΕΠΟΜΕΝΩΣ ΕΙΝΑΙ:</a:t>
            </a:r>
          </a:p>
          <a:p>
            <a:pPr algn="ctr">
              <a:buNone/>
            </a:pPr>
            <a:endParaRPr lang="el-GR" sz="2000" b="1" dirty="0">
              <a:latin typeface="Arial" pitchFamily="34" charset="0"/>
              <a:cs typeface="Arial" pitchFamily="34" charset="0"/>
            </a:endParaRPr>
          </a:p>
          <a:p>
            <a:pPr algn="ctr">
              <a:buNone/>
            </a:pPr>
            <a:r>
              <a:rPr lang="el-GR" sz="3600" b="1" dirty="0">
                <a:latin typeface="Arial" pitchFamily="34" charset="0"/>
                <a:cs typeface="Arial" pitchFamily="34" charset="0"/>
              </a:rPr>
              <a:t>σ = β - π</a:t>
            </a:r>
          </a:p>
          <a:p>
            <a:pPr lvl="0">
              <a:lnSpc>
                <a:spcPct val="120000"/>
              </a:lnSpc>
              <a:buNone/>
            </a:pPr>
            <a:endParaRPr lang="el-GR" sz="2600" b="1" dirty="0">
              <a:latin typeface="Arial" pitchFamily="34" charset="0"/>
              <a:cs typeface="Arial" pitchFamily="34" charset="0"/>
            </a:endParaRPr>
          </a:p>
          <a:p>
            <a:pPr algn="ctr">
              <a:buNone/>
            </a:pPr>
            <a:r>
              <a:rPr lang="el-GR" sz="2400" b="1" dirty="0">
                <a:latin typeface="Arial" pitchFamily="34" charset="0"/>
                <a:cs typeface="Arial" pitchFamily="34" charset="0"/>
              </a:rPr>
              <a:t>ΟΠΟΥ</a:t>
            </a:r>
            <a:r>
              <a:rPr lang="el-GR" b="1" dirty="0">
                <a:latin typeface="Arial" pitchFamily="34" charset="0"/>
                <a:cs typeface="Arial" pitchFamily="34" charset="0"/>
              </a:rPr>
              <a:t> </a:t>
            </a:r>
            <a:r>
              <a:rPr lang="el-GR" b="1" dirty="0">
                <a:solidFill>
                  <a:srgbClr val="FF0000"/>
                </a:solidFill>
                <a:latin typeface="Arial" pitchFamily="34" charset="0"/>
                <a:cs typeface="Arial" pitchFamily="34" charset="0"/>
              </a:rPr>
              <a:t>σ</a:t>
            </a:r>
            <a:r>
              <a:rPr lang="el-GR" b="1" dirty="0">
                <a:latin typeface="Arial" pitchFamily="34" charset="0"/>
                <a:cs typeface="Arial" pitchFamily="34" charset="0"/>
              </a:rPr>
              <a:t> </a:t>
            </a:r>
            <a:r>
              <a:rPr lang="el-GR" sz="2400" b="1" dirty="0">
                <a:latin typeface="Arial" pitchFamily="34" charset="0"/>
                <a:cs typeface="Arial" pitchFamily="34" charset="0"/>
              </a:rPr>
              <a:t>ΕΙΝΑΙ Η ΟΛΙΣΘΗΣΗ ΤΗΣ ΜΙΑΣ ΣΤΡΟΦΗΣ.</a:t>
            </a: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7208772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95000"/>
              <a:lumOff val="5000"/>
            </a:schemeClr>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endParaRPr lang="en-US" b="1" dirty="0">
              <a:latin typeface="Arial" pitchFamily="34" charset="0"/>
              <a:cs typeface="Arial" pitchFamily="34" charset="0"/>
            </a:endParaRPr>
          </a:p>
          <a:p>
            <a:pPr marL="216000" indent="-216000">
              <a:lnSpc>
                <a:spcPct val="120000"/>
              </a:lnSpc>
              <a:buClr>
                <a:srgbClr val="FF0000"/>
              </a:buClr>
              <a:buFont typeface="Wingdings" pitchFamily="2" charset="2"/>
              <a:buChar char="q"/>
            </a:pPr>
            <a:r>
              <a:rPr lang="el-GR" b="1" dirty="0">
                <a:latin typeface="Arial" pitchFamily="34" charset="0"/>
                <a:cs typeface="Arial" pitchFamily="34" charset="0"/>
              </a:rPr>
              <a:t>ΚΑΤ' ΕΠΕΚΤΑΣΗ ΤΟΥ ΟΡΙΣΜΟΥ ΤΗΣ ΟΛΙΣΘΗΣΕΩΣ, ΕΧΟΥΜΕ ΚΑΙ ΤΟΝ ΟΡΟ </a:t>
            </a:r>
            <a:r>
              <a:rPr lang="el-GR" b="1" i="1" dirty="0">
                <a:solidFill>
                  <a:srgbClr val="FF0000"/>
                </a:solidFill>
                <a:latin typeface="Arial" pitchFamily="34" charset="0"/>
                <a:cs typeface="Arial" pitchFamily="34" charset="0"/>
              </a:rPr>
              <a:t>ΣΥΝΟΛΙΚΗ ΟΛΙΣΘΗΣΗ  Σ</a:t>
            </a:r>
            <a:r>
              <a:rPr lang="el-GR" b="1" dirty="0">
                <a:latin typeface="Arial" pitchFamily="34" charset="0"/>
                <a:cs typeface="Arial" pitchFamily="34" charset="0"/>
              </a:rPr>
              <a:t>.</a:t>
            </a:r>
            <a:endParaRPr lang="en-US" b="1" dirty="0">
              <a:latin typeface="Arial" pitchFamily="34" charset="0"/>
              <a:cs typeface="Arial" pitchFamily="34" charset="0"/>
            </a:endParaRPr>
          </a:p>
          <a:p>
            <a:pPr marL="216000" indent="-216000">
              <a:lnSpc>
                <a:spcPct val="120000"/>
              </a:lnSpc>
              <a:buClr>
                <a:srgbClr val="FF0000"/>
              </a:buClr>
              <a:buNone/>
            </a:pPr>
            <a:r>
              <a:rPr lang="el-GR" b="1" dirty="0">
                <a:latin typeface="Arial" pitchFamily="34" charset="0"/>
                <a:cs typeface="Arial" pitchFamily="34" charset="0"/>
              </a:rPr>
              <a:t> </a:t>
            </a:r>
          </a:p>
          <a:p>
            <a:pPr marL="216000" indent="-216000">
              <a:lnSpc>
                <a:spcPct val="120000"/>
              </a:lnSpc>
              <a:buClr>
                <a:srgbClr val="FF0000"/>
              </a:buClr>
              <a:buFont typeface="Wingdings" pitchFamily="2" charset="2"/>
              <a:buChar char="q"/>
            </a:pPr>
            <a:r>
              <a:rPr lang="el-GR" b="1" dirty="0">
                <a:latin typeface="Arial" pitchFamily="34" charset="0"/>
                <a:cs typeface="Arial" pitchFamily="34" charset="0"/>
              </a:rPr>
              <a:t>ΑΦΟΡΑ ΤΗ ΔΙΑΦΟΡΑ ΔΙΑΣΤΗΜΑΤΟΣ (σε μιλια), ΠΟΥ ΠΡΟΚΥΠΤΕΙ ΑΝ Η ΕΛΙΚΑ ΣΤΡΕΦΕΤΑΙ ΜΕΣΑ ΣΤΟ ΝΕΡΟ ΓΙΑ ΧΡΟΝΟ </a:t>
            </a:r>
            <a:r>
              <a:rPr lang="en-US" b="1" dirty="0">
                <a:solidFill>
                  <a:srgbClr val="FF0000"/>
                </a:solidFill>
                <a:latin typeface="Arial" pitchFamily="34" charset="0"/>
                <a:cs typeface="Arial" pitchFamily="34" charset="0"/>
              </a:rPr>
              <a:t>t</a:t>
            </a:r>
            <a:r>
              <a:rPr lang="el-GR" b="1" dirty="0">
                <a:latin typeface="Arial" pitchFamily="34" charset="0"/>
                <a:cs typeface="Arial" pitchFamily="34" charset="0"/>
              </a:rPr>
              <a:t> ΩΡΩΝ</a:t>
            </a:r>
            <a:r>
              <a:rPr lang="en-US" b="1" dirty="0">
                <a:latin typeface="Arial" pitchFamily="34" charset="0"/>
                <a:cs typeface="Arial" pitchFamily="34" charset="0"/>
              </a:rPr>
              <a:t>.</a:t>
            </a:r>
            <a:endParaRPr lang="el-GR" b="1" dirty="0">
              <a:latin typeface="Arial" pitchFamily="34" charset="0"/>
              <a:cs typeface="Arial" pitchFamily="34" charset="0"/>
            </a:endParaRPr>
          </a:p>
          <a:p>
            <a:pPr marL="216000" indent="-216000">
              <a:lnSpc>
                <a:spcPct val="120000"/>
              </a:lnSpc>
              <a:buClr>
                <a:srgbClr val="FF0000"/>
              </a:buClr>
              <a:buNone/>
            </a:pPr>
            <a:endParaRPr lang="el-GR" sz="1400" b="1" dirty="0">
              <a:latin typeface="Arial" pitchFamily="34" charset="0"/>
              <a:cs typeface="Arial" pitchFamily="34" charset="0"/>
            </a:endParaRP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21186545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0000"/>
          </a:solidFill>
        </p:spPr>
        <p:txBody>
          <a:bodyPr/>
          <a:lstStyle/>
          <a:p>
            <a:r>
              <a:rPr lang="el-GR" dirty="0" smtClean="0"/>
              <a:t>                      </a:t>
            </a:r>
            <a:r>
              <a:rPr lang="el-GR" b="1" u="sng" dirty="0" smtClean="0"/>
              <a:t>ΝΑΥΤΙΚΟΙ</a:t>
            </a:r>
            <a:r>
              <a:rPr lang="el-GR" dirty="0" smtClean="0"/>
              <a:t> </a:t>
            </a:r>
            <a:r>
              <a:rPr lang="el-GR" b="1" u="sng" dirty="0" smtClean="0">
                <a:effectLst>
                  <a:outerShdw blurRad="38100" dist="38100" dir="2700000" algn="tl">
                    <a:srgbClr val="000000">
                      <a:alpha val="43137"/>
                    </a:srgbClr>
                  </a:outerShdw>
                </a:effectLst>
              </a:rPr>
              <a:t>ΛΕΒΗΤΕΣ</a:t>
            </a:r>
            <a:endParaRPr lang="el-GR" dirty="0"/>
          </a:p>
        </p:txBody>
      </p:sp>
      <p:pic>
        <p:nvPicPr>
          <p:cNvPr id="3074" name="Picture 2" descr="Αποτέλεσμα εικόνας για BOILER 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25321" y="1825625"/>
            <a:ext cx="434135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005468"/>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ΟΛΙΣΘΗΣΗ</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r>
              <a:rPr lang="el-GR" sz="2000" b="1" dirty="0">
                <a:latin typeface="Arial" pitchFamily="34" charset="0"/>
                <a:cs typeface="Arial" pitchFamily="34" charset="0"/>
              </a:rPr>
              <a:t>ΤΑ ΜΙΛΙΑ ΠΟΥ ΘΕΩΡΗΤΙΚΑ ΔΙΑΝΥΕΙ ΤΟ ΠΛΟΙΟ ΤΑ </a:t>
            </a:r>
            <a:r>
              <a:rPr lang="el-GR" sz="2000" b="1" dirty="0" smtClean="0">
                <a:latin typeface="Arial" pitchFamily="34" charset="0"/>
                <a:cs typeface="Arial" pitchFamily="34" charset="0"/>
              </a:rPr>
              <a:t>ΒΡΙΣΚΟΥΜΕ </a:t>
            </a:r>
            <a:r>
              <a:rPr lang="el-GR" sz="2000" b="1" dirty="0">
                <a:latin typeface="Arial" pitchFamily="34" charset="0"/>
                <a:cs typeface="Arial" pitchFamily="34" charset="0"/>
              </a:rPr>
              <a:t>ΑΠΟ ΤΟΝ ΤΥΠΟ:</a:t>
            </a:r>
            <a:r>
              <a:rPr lang="en-US" sz="2000" b="1" dirty="0">
                <a:latin typeface="Arial" pitchFamily="34" charset="0"/>
                <a:cs typeface="Arial" pitchFamily="34" charset="0"/>
              </a:rPr>
              <a:t>  </a:t>
            </a:r>
            <a:endParaRPr lang="el-GR" sz="2000" b="1" dirty="0">
              <a:latin typeface="Arial" pitchFamily="34" charset="0"/>
              <a:cs typeface="Arial" pitchFamily="34" charset="0"/>
            </a:endParaRPr>
          </a:p>
          <a:p>
            <a:pPr marL="216000" indent="-216000" algn="ctr">
              <a:lnSpc>
                <a:spcPct val="120000"/>
              </a:lnSpc>
              <a:buClr>
                <a:srgbClr val="FF0000"/>
              </a:buClr>
              <a:buNone/>
            </a:pPr>
            <a:r>
              <a:rPr lang="en-US" b="1" dirty="0">
                <a:solidFill>
                  <a:srgbClr val="FF0000"/>
                </a:solidFill>
                <a:latin typeface="Arial" pitchFamily="34" charset="0"/>
                <a:cs typeface="Arial" pitchFamily="34" charset="0"/>
              </a:rPr>
              <a:t>M</a:t>
            </a:r>
            <a:r>
              <a:rPr lang="el-GR" sz="1600" b="1" dirty="0">
                <a:solidFill>
                  <a:srgbClr val="FF0000"/>
                </a:solidFill>
                <a:latin typeface="Arial" pitchFamily="34" charset="0"/>
                <a:cs typeface="Arial" pitchFamily="34" charset="0"/>
              </a:rPr>
              <a:t>Θ</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v</a:t>
            </a:r>
            <a:r>
              <a:rPr lang="el-GR" sz="1600" b="1" dirty="0">
                <a:solidFill>
                  <a:srgbClr val="FF0000"/>
                </a:solidFill>
                <a:latin typeface="Arial" pitchFamily="34" charset="0"/>
                <a:cs typeface="Arial" pitchFamily="34" charset="0"/>
              </a:rPr>
              <a:t>Θ</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t</a:t>
            </a:r>
            <a:endParaRPr lang="el-GR" b="1" dirty="0">
              <a:solidFill>
                <a:srgbClr val="FF0000"/>
              </a:solidFill>
              <a:latin typeface="Arial" pitchFamily="34" charset="0"/>
              <a:cs typeface="Arial" pitchFamily="34" charset="0"/>
            </a:endParaRPr>
          </a:p>
          <a:p>
            <a:pPr marL="216000" indent="-216000" algn="ctr">
              <a:lnSpc>
                <a:spcPct val="120000"/>
              </a:lnSpc>
              <a:buClr>
                <a:srgbClr val="FF0000"/>
              </a:buClr>
              <a:buNone/>
            </a:pPr>
            <a:endParaRPr lang="en-US" b="1" dirty="0">
              <a:solidFill>
                <a:srgbClr val="FF0000"/>
              </a:solidFill>
              <a:latin typeface="Arial" pitchFamily="34" charset="0"/>
              <a:cs typeface="Arial" pitchFamily="34" charset="0"/>
            </a:endParaRPr>
          </a:p>
          <a:p>
            <a:pPr marL="216000" indent="-216000">
              <a:lnSpc>
                <a:spcPct val="120000"/>
              </a:lnSpc>
              <a:buClr>
                <a:srgbClr val="FF0000"/>
              </a:buClr>
              <a:buNone/>
            </a:pPr>
            <a:r>
              <a:rPr lang="el-GR" sz="2000" b="1" dirty="0">
                <a:latin typeface="Arial" pitchFamily="34" charset="0"/>
                <a:cs typeface="Arial" pitchFamily="34" charset="0"/>
              </a:rPr>
              <a:t>ΚΑΙ ΤΑ ΜΙΛΙΑ ΣΕ ΣΧΕΣΗ ΜΕ ΤΗΝ ΞΗΡΑ ΑΠΟ ΤΟΝ ΤΥΠΟ:</a:t>
            </a:r>
          </a:p>
          <a:p>
            <a:pPr marL="216000" indent="-216000" algn="ctr">
              <a:lnSpc>
                <a:spcPct val="120000"/>
              </a:lnSpc>
              <a:buClr>
                <a:srgbClr val="FF0000"/>
              </a:buClr>
              <a:buNone/>
            </a:pPr>
            <a:r>
              <a:rPr lang="en-US" b="1" dirty="0">
                <a:solidFill>
                  <a:srgbClr val="FF0000"/>
                </a:solidFill>
                <a:latin typeface="Arial" pitchFamily="34" charset="0"/>
                <a:cs typeface="Arial" pitchFamily="34" charset="0"/>
              </a:rPr>
              <a:t>M </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v</a:t>
            </a:r>
            <a:r>
              <a:rPr lang="en-US" sz="1600" b="1" dirty="0">
                <a:solidFill>
                  <a:srgbClr val="FF0000"/>
                </a:solidFill>
                <a:latin typeface="Arial" pitchFamily="34" charset="0"/>
                <a:cs typeface="Arial" pitchFamily="34" charset="0"/>
              </a:rPr>
              <a:t> </a:t>
            </a:r>
            <a:r>
              <a:rPr lang="el-GR" b="1" dirty="0">
                <a:solidFill>
                  <a:srgbClr val="FF0000"/>
                </a:solidFill>
                <a:latin typeface="Arial" pitchFamily="34" charset="0"/>
                <a:cs typeface="Arial" pitchFamily="34" charset="0"/>
              </a:rPr>
              <a:t> . </a:t>
            </a:r>
            <a:r>
              <a:rPr lang="en-US" b="1" dirty="0">
                <a:solidFill>
                  <a:srgbClr val="FF0000"/>
                </a:solidFill>
                <a:latin typeface="Arial" pitchFamily="34" charset="0"/>
                <a:cs typeface="Arial" pitchFamily="34" charset="0"/>
              </a:rPr>
              <a:t>t</a:t>
            </a:r>
          </a:p>
          <a:p>
            <a:pPr marL="216000" indent="-216000">
              <a:lnSpc>
                <a:spcPct val="120000"/>
              </a:lnSpc>
              <a:buClr>
                <a:srgbClr val="FF0000"/>
              </a:buClr>
              <a:buNone/>
            </a:pPr>
            <a:endParaRPr lang="el-GR" sz="2000" b="1" dirty="0">
              <a:latin typeface="Arial" pitchFamily="34" charset="0"/>
              <a:cs typeface="Arial" pitchFamily="34" charset="0"/>
            </a:endParaRPr>
          </a:p>
          <a:p>
            <a:pPr marL="216000" indent="-216000">
              <a:lnSpc>
                <a:spcPct val="120000"/>
              </a:lnSpc>
              <a:buClr>
                <a:srgbClr val="FF0000"/>
              </a:buClr>
              <a:buNone/>
            </a:pPr>
            <a:r>
              <a:rPr lang="el-GR" sz="2000" b="1" dirty="0">
                <a:latin typeface="Arial" pitchFamily="34" charset="0"/>
                <a:cs typeface="Arial" pitchFamily="34" charset="0"/>
              </a:rPr>
              <a:t>ΟΠΟΤΕ</a:t>
            </a:r>
          </a:p>
          <a:p>
            <a:pPr marL="216000" indent="-216000" algn="ctr">
              <a:lnSpc>
                <a:spcPct val="120000"/>
              </a:lnSpc>
              <a:buClr>
                <a:srgbClr val="FF0000"/>
              </a:buClr>
              <a:buNone/>
            </a:pPr>
            <a:r>
              <a:rPr lang="el-GR" sz="2400" b="1" dirty="0">
                <a:solidFill>
                  <a:srgbClr val="FF0000"/>
                </a:solidFill>
                <a:latin typeface="Arial" pitchFamily="34" charset="0"/>
                <a:cs typeface="Arial" pitchFamily="34" charset="0"/>
              </a:rPr>
              <a:t>Σ = </a:t>
            </a:r>
            <a:r>
              <a:rPr lang="en-US" sz="2400" b="1" dirty="0">
                <a:solidFill>
                  <a:srgbClr val="FF0000"/>
                </a:solidFill>
                <a:latin typeface="Arial" pitchFamily="34" charset="0"/>
                <a:cs typeface="Arial" pitchFamily="34" charset="0"/>
              </a:rPr>
              <a:t>M</a:t>
            </a:r>
            <a:r>
              <a:rPr lang="el-GR" sz="1600" b="1" dirty="0">
                <a:solidFill>
                  <a:srgbClr val="FF0000"/>
                </a:solidFill>
                <a:latin typeface="Arial" pitchFamily="34" charset="0"/>
                <a:cs typeface="Arial" pitchFamily="34" charset="0"/>
              </a:rPr>
              <a:t>Θ</a:t>
            </a:r>
            <a:r>
              <a:rPr lang="el-GR" sz="2400" b="1" dirty="0">
                <a:solidFill>
                  <a:srgbClr val="FF0000"/>
                </a:solidFill>
                <a:latin typeface="Arial" pitchFamily="34" charset="0"/>
                <a:cs typeface="Arial" pitchFamily="34" charset="0"/>
              </a:rPr>
              <a:t> - </a:t>
            </a:r>
            <a:r>
              <a:rPr lang="en-US" sz="2400" b="1" dirty="0">
                <a:solidFill>
                  <a:srgbClr val="FF0000"/>
                </a:solidFill>
                <a:latin typeface="Arial" pitchFamily="34" charset="0"/>
                <a:cs typeface="Arial" pitchFamily="34" charset="0"/>
              </a:rPr>
              <a:t>M</a:t>
            </a:r>
            <a:endParaRPr lang="el-GR" sz="2400" b="1" dirty="0">
              <a:solidFill>
                <a:srgbClr val="FF0000"/>
              </a:solidFill>
              <a:latin typeface="Arial" pitchFamily="34" charset="0"/>
              <a:cs typeface="Arial" pitchFamily="34" charset="0"/>
            </a:endParaRPr>
          </a:p>
          <a:p>
            <a:pPr>
              <a:buNone/>
            </a:pPr>
            <a:endParaRPr lang="el-GR" sz="2000" b="1" dirty="0">
              <a:latin typeface="Arial" pitchFamily="34" charset="0"/>
              <a:cs typeface="Arial" pitchFamily="34" charset="0"/>
            </a:endParaRPr>
          </a:p>
          <a:p>
            <a:pPr>
              <a:buNone/>
            </a:pPr>
            <a:endParaRPr lang="el-GR" sz="9600" b="1" dirty="0">
              <a:latin typeface="Arial" pitchFamily="34" charset="0"/>
              <a:cs typeface="Arial" pitchFamily="34" charset="0"/>
            </a:endParaRPr>
          </a:p>
          <a:p>
            <a:pPr>
              <a:buNone/>
            </a:pPr>
            <a:endParaRPr lang="el-GR" b="1" dirty="0" smtClean="0">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91890776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19" y="193955"/>
            <a:ext cx="8229600" cy="725470"/>
          </a:xfrm>
          <a:solidFill>
            <a:srgbClr val="92D050"/>
          </a:solidFill>
        </p:spPr>
        <p:txBody>
          <a:bodyPr>
            <a:noAutofit/>
          </a:bodyPr>
          <a:lstStyle/>
          <a:p>
            <a:r>
              <a:rPr lang="el-GR" sz="2800" b="1" u="sng" dirty="0">
                <a:solidFill>
                  <a:srgbClr val="FFFF00"/>
                </a:solidFill>
                <a:latin typeface="Arial" pitchFamily="34" charset="0"/>
                <a:cs typeface="Arial" pitchFamily="34" charset="0"/>
              </a:rPr>
              <a:t>ΣΥΝΤΕΛΕΣΤΗΣ ΟΛΙΣΘΗΣΕΩΣ</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216000" indent="-216000">
              <a:lnSpc>
                <a:spcPct val="120000"/>
              </a:lnSpc>
              <a:buClr>
                <a:srgbClr val="FF0000"/>
              </a:buClr>
              <a:buNone/>
            </a:pPr>
            <a:r>
              <a:rPr lang="el-GR" sz="2400" b="1" dirty="0">
                <a:latin typeface="Arial" pitchFamily="34" charset="0"/>
                <a:cs typeface="Arial" pitchFamily="34" charset="0"/>
              </a:rPr>
              <a:t>ΣΥΝΤΕΛΕΣΤΗΣ ΟΛΙΣΘΗΣΕΩΣ </a:t>
            </a:r>
            <a:r>
              <a:rPr lang="en-US" sz="2400" b="1" dirty="0">
                <a:solidFill>
                  <a:srgbClr val="FF0000"/>
                </a:solidFill>
                <a:latin typeface="Arial" pitchFamily="34" charset="0"/>
                <a:cs typeface="Arial" pitchFamily="34" charset="0"/>
              </a:rPr>
              <a:t>S</a:t>
            </a:r>
            <a:r>
              <a:rPr lang="el-GR" sz="2400" b="1" dirty="0">
                <a:latin typeface="Arial" pitchFamily="34" charset="0"/>
                <a:cs typeface="Arial" pitchFamily="34" charset="0"/>
              </a:rPr>
              <a:t> ΚΑΛΕΙΤΑΙ ΤΟ ΠΗΛΙΚΟ ΤΗΣ ΟΛΙΣΘΗΣΕΩΣ ΠΡΟΣ ΤΟ ΒΗΜΑ ΤΗΣ ΕΛΙΚΑΣ</a:t>
            </a:r>
            <a:r>
              <a:rPr lang="en-US" sz="2400" b="1" dirty="0">
                <a:latin typeface="Arial" pitchFamily="34" charset="0"/>
                <a:cs typeface="Arial" pitchFamily="34" charset="0"/>
              </a:rPr>
              <a:t>:</a:t>
            </a:r>
            <a:endParaRPr lang="el-GR" sz="2400" b="1" dirty="0">
              <a:latin typeface="Arial" pitchFamily="34" charset="0"/>
              <a:cs typeface="Arial" pitchFamily="34" charset="0"/>
            </a:endParaRPr>
          </a:p>
          <a:p>
            <a:pPr algn="ctr">
              <a:buNone/>
            </a:pPr>
            <a:r>
              <a:rPr lang="en-US" b="1" dirty="0">
                <a:solidFill>
                  <a:srgbClr val="FF0000"/>
                </a:solidFill>
                <a:latin typeface="Arial" pitchFamily="34" charset="0"/>
                <a:cs typeface="Arial" pitchFamily="34" charset="0"/>
              </a:rPr>
              <a:t>S = </a:t>
            </a:r>
            <a:r>
              <a:rPr lang="el-GR" b="1" dirty="0">
                <a:solidFill>
                  <a:srgbClr val="FF0000"/>
                </a:solidFill>
                <a:latin typeface="Arial" pitchFamily="34" charset="0"/>
                <a:cs typeface="Arial" pitchFamily="34" charset="0"/>
              </a:rPr>
              <a:t>  </a:t>
            </a:r>
            <a:r>
              <a:rPr lang="el-GR" b="1" u="sng" dirty="0">
                <a:solidFill>
                  <a:srgbClr val="FF0000"/>
                </a:solidFill>
                <a:latin typeface="Arial" pitchFamily="34" charset="0"/>
                <a:cs typeface="Arial" pitchFamily="34" charset="0"/>
              </a:rPr>
              <a:t>σ</a:t>
            </a:r>
            <a:r>
              <a:rPr lang="el-GR" b="1" dirty="0">
                <a:solidFill>
                  <a:srgbClr val="FF0000"/>
                </a:solidFill>
                <a:latin typeface="Arial" pitchFamily="34" charset="0"/>
                <a:cs typeface="Arial" pitchFamily="34" charset="0"/>
              </a:rPr>
              <a:t>   η   </a:t>
            </a:r>
            <a:r>
              <a:rPr lang="el-GR" b="1" u="sng" dirty="0">
                <a:solidFill>
                  <a:srgbClr val="FF0000"/>
                </a:solidFill>
                <a:latin typeface="Arial" pitchFamily="34" charset="0"/>
                <a:cs typeface="Arial" pitchFamily="34" charset="0"/>
              </a:rPr>
              <a:t>β-π</a:t>
            </a:r>
          </a:p>
          <a:p>
            <a:pPr algn="ctr">
              <a:buNone/>
            </a:pPr>
            <a:r>
              <a:rPr lang="el-GR" b="1" dirty="0" smtClean="0">
                <a:solidFill>
                  <a:srgbClr val="FF0000"/>
                </a:solidFill>
                <a:latin typeface="Arial" pitchFamily="34" charset="0"/>
                <a:cs typeface="Arial" pitchFamily="34" charset="0"/>
              </a:rPr>
              <a:t>      β         β</a:t>
            </a:r>
          </a:p>
          <a:p>
            <a:pPr>
              <a:buNone/>
            </a:pPr>
            <a:r>
              <a:rPr lang="el-GR" sz="2400" b="1" dirty="0">
                <a:latin typeface="Arial" pitchFamily="34" charset="0"/>
                <a:cs typeface="Arial" pitchFamily="34" charset="0"/>
              </a:rPr>
              <a:t>ΒΡΙΣΚΕΤΑΙ ΚΑΙ ΑΠΟ ΤΗ ΔΙΑΦΟΡΑ ΤΩΝ </a:t>
            </a:r>
            <a:r>
              <a:rPr lang="el-GR" sz="2400" b="1" dirty="0" smtClean="0">
                <a:latin typeface="Arial" pitchFamily="34" charset="0"/>
                <a:cs typeface="Arial" pitchFamily="34" charset="0"/>
              </a:rPr>
              <a:t>ΤΑΧΥΤΗΤΩΝ</a:t>
            </a:r>
            <a:endParaRPr lang="el-GR" sz="2400" b="1" dirty="0">
              <a:latin typeface="Arial" pitchFamily="34" charset="0"/>
              <a:cs typeface="Arial" pitchFamily="34" charset="0"/>
            </a:endParaRPr>
          </a:p>
          <a:p>
            <a:pPr algn="ctr">
              <a:buNone/>
            </a:pPr>
            <a:r>
              <a:rPr lang="en-US" b="1" dirty="0" smtClean="0">
                <a:solidFill>
                  <a:srgbClr val="FF0000"/>
                </a:solidFill>
                <a:latin typeface="Arial" pitchFamily="34" charset="0"/>
                <a:cs typeface="Arial" pitchFamily="34" charset="0"/>
              </a:rPr>
              <a:t>S = </a:t>
            </a:r>
            <a:r>
              <a:rPr lang="en-US" b="1" u="sng" dirty="0" smtClean="0">
                <a:solidFill>
                  <a:srgbClr val="FF0000"/>
                </a:solidFill>
                <a:latin typeface="Arial" pitchFamily="34" charset="0"/>
                <a:cs typeface="Arial" pitchFamily="34" charset="0"/>
              </a:rPr>
              <a:t>v</a:t>
            </a:r>
            <a:r>
              <a:rPr lang="el-GR" sz="1400" b="1" u="sng" dirty="0">
                <a:solidFill>
                  <a:srgbClr val="FF0000"/>
                </a:solidFill>
                <a:latin typeface="Arial" pitchFamily="34" charset="0"/>
                <a:cs typeface="Arial" pitchFamily="34" charset="0"/>
              </a:rPr>
              <a:t>Θ</a:t>
            </a:r>
            <a:r>
              <a:rPr lang="en-US" b="1" u="sng" dirty="0" smtClean="0">
                <a:solidFill>
                  <a:srgbClr val="FF0000"/>
                </a:solidFill>
                <a:latin typeface="Arial" pitchFamily="34" charset="0"/>
                <a:cs typeface="Arial" pitchFamily="34" charset="0"/>
              </a:rPr>
              <a:t> </a:t>
            </a:r>
            <a:r>
              <a:rPr lang="el-GR" b="1" u="sng" dirty="0" smtClean="0">
                <a:solidFill>
                  <a:srgbClr val="FF0000"/>
                </a:solidFill>
                <a:latin typeface="Arial" pitchFamily="34" charset="0"/>
                <a:cs typeface="Arial" pitchFamily="34" charset="0"/>
              </a:rPr>
              <a:t>-</a:t>
            </a:r>
            <a:r>
              <a:rPr lang="en-US" b="1" u="sng" dirty="0" smtClean="0">
                <a:solidFill>
                  <a:srgbClr val="FF0000"/>
                </a:solidFill>
                <a:latin typeface="Arial" pitchFamily="34" charset="0"/>
                <a:cs typeface="Arial" pitchFamily="34" charset="0"/>
              </a:rPr>
              <a:t> v</a:t>
            </a:r>
            <a:r>
              <a:rPr lang="el-GR" dirty="0" smtClean="0"/>
              <a:t/>
            </a:r>
            <a:br>
              <a:rPr lang="el-GR" dirty="0" smtClean="0"/>
            </a:br>
            <a:r>
              <a:rPr lang="en-US" b="1" dirty="0" smtClean="0">
                <a:solidFill>
                  <a:srgbClr val="FF0000"/>
                </a:solidFill>
                <a:latin typeface="Arial" pitchFamily="34" charset="0"/>
                <a:cs typeface="Arial" pitchFamily="34" charset="0"/>
              </a:rPr>
              <a:t>    v</a:t>
            </a:r>
            <a:r>
              <a:rPr lang="el-GR" sz="1400" b="1" dirty="0">
                <a:solidFill>
                  <a:srgbClr val="FF0000"/>
                </a:solidFill>
                <a:latin typeface="Arial" pitchFamily="34" charset="0"/>
                <a:cs typeface="Arial" pitchFamily="34" charset="0"/>
              </a:rPr>
              <a:t>Θ</a:t>
            </a:r>
            <a:r>
              <a:rPr lang="en-US" b="1" dirty="0" smtClean="0">
                <a:solidFill>
                  <a:srgbClr val="FF0000"/>
                </a:solidFill>
                <a:latin typeface="Arial" pitchFamily="34" charset="0"/>
                <a:cs typeface="Arial" pitchFamily="34" charset="0"/>
              </a:rPr>
              <a:t> </a:t>
            </a:r>
          </a:p>
          <a:p>
            <a:pPr>
              <a:buNone/>
            </a:pPr>
            <a:r>
              <a:rPr lang="el-GR" sz="2400" b="1" dirty="0" smtClean="0">
                <a:latin typeface="Arial" pitchFamily="34" charset="0"/>
                <a:cs typeface="Arial" pitchFamily="34" charset="0"/>
              </a:rPr>
              <a:t> </a:t>
            </a:r>
            <a:r>
              <a:rPr lang="el-GR" sz="2400" b="1" dirty="0">
                <a:latin typeface="Arial" pitchFamily="34" charset="0"/>
                <a:cs typeface="Arial" pitchFamily="34" charset="0"/>
              </a:rPr>
              <a:t>ΚΑΙ ΤΩΝ </a:t>
            </a:r>
            <a:r>
              <a:rPr lang="el-GR" sz="2400" b="1" dirty="0" smtClean="0">
                <a:latin typeface="Arial" pitchFamily="34" charset="0"/>
                <a:cs typeface="Arial" pitchFamily="34" charset="0"/>
              </a:rPr>
              <a:t>ΜΙΛΙΩΝ</a:t>
            </a:r>
            <a:endParaRPr lang="el-GR" sz="2400" b="1" dirty="0">
              <a:latin typeface="Arial" pitchFamily="34" charset="0"/>
              <a:cs typeface="Arial" pitchFamily="34" charset="0"/>
            </a:endParaRPr>
          </a:p>
          <a:p>
            <a:pPr algn="ctr">
              <a:buNone/>
            </a:pPr>
            <a:r>
              <a:rPr lang="en-US" sz="2400" b="1" dirty="0">
                <a:solidFill>
                  <a:srgbClr val="FF0000"/>
                </a:solidFill>
                <a:latin typeface="Arial" pitchFamily="34" charset="0"/>
                <a:cs typeface="Arial" pitchFamily="34" charset="0"/>
              </a:rPr>
              <a:t>S = </a:t>
            </a:r>
            <a:r>
              <a:rPr lang="en-US" sz="2400" b="1" u="sng" dirty="0">
                <a:solidFill>
                  <a:srgbClr val="FF0000"/>
                </a:solidFill>
                <a:latin typeface="Arial" pitchFamily="34" charset="0"/>
                <a:cs typeface="Arial" pitchFamily="34" charset="0"/>
              </a:rPr>
              <a:t>M</a:t>
            </a:r>
            <a:r>
              <a:rPr lang="el-GR" sz="1100" b="1" u="sng" dirty="0">
                <a:solidFill>
                  <a:srgbClr val="FF0000"/>
                </a:solidFill>
                <a:latin typeface="Arial" pitchFamily="34" charset="0"/>
                <a:cs typeface="Arial" pitchFamily="34" charset="0"/>
              </a:rPr>
              <a:t>Θ</a:t>
            </a:r>
            <a:r>
              <a:rPr lang="en-US" sz="2400" b="1" u="sng" dirty="0">
                <a:solidFill>
                  <a:srgbClr val="FF0000"/>
                </a:solidFill>
                <a:latin typeface="Arial" pitchFamily="34" charset="0"/>
                <a:cs typeface="Arial" pitchFamily="34" charset="0"/>
              </a:rPr>
              <a:t> </a:t>
            </a:r>
            <a:r>
              <a:rPr lang="el-GR" sz="2400" b="1" u="sng" dirty="0">
                <a:solidFill>
                  <a:srgbClr val="FF0000"/>
                </a:solidFill>
                <a:latin typeface="Arial" pitchFamily="34" charset="0"/>
                <a:cs typeface="Arial" pitchFamily="34" charset="0"/>
              </a:rPr>
              <a:t>-</a:t>
            </a:r>
            <a:r>
              <a:rPr lang="en-US" sz="2400" b="1" u="sng" dirty="0">
                <a:solidFill>
                  <a:srgbClr val="FF0000"/>
                </a:solidFill>
                <a:latin typeface="Arial" pitchFamily="34" charset="0"/>
                <a:cs typeface="Arial" pitchFamily="34" charset="0"/>
              </a:rPr>
              <a:t> M</a:t>
            </a:r>
            <a:r>
              <a:rPr lang="el-GR" sz="2400" dirty="0"/>
              <a:t/>
            </a:r>
            <a:br>
              <a:rPr lang="el-GR" sz="2400" dirty="0"/>
            </a:br>
            <a:r>
              <a:rPr lang="en-US" sz="2400" b="1" dirty="0">
                <a:solidFill>
                  <a:srgbClr val="FF0000"/>
                </a:solidFill>
                <a:latin typeface="Arial" pitchFamily="34" charset="0"/>
                <a:cs typeface="Arial" pitchFamily="34" charset="0"/>
              </a:rPr>
              <a:t>    M</a:t>
            </a:r>
            <a:r>
              <a:rPr lang="el-GR" sz="1100" b="1" dirty="0">
                <a:solidFill>
                  <a:srgbClr val="FF0000"/>
                </a:solidFill>
                <a:latin typeface="Arial" pitchFamily="34" charset="0"/>
                <a:cs typeface="Arial" pitchFamily="34" charset="0"/>
              </a:rPr>
              <a:t>Θ</a:t>
            </a:r>
            <a:r>
              <a:rPr lang="en-US" sz="2400" b="1" dirty="0">
                <a:solidFill>
                  <a:srgbClr val="FF0000"/>
                </a:solidFill>
                <a:latin typeface="Arial" pitchFamily="34" charset="0"/>
                <a:cs typeface="Arial" pitchFamily="34" charset="0"/>
              </a:rPr>
              <a:t> </a:t>
            </a:r>
          </a:p>
          <a:p>
            <a:pPr algn="ctr">
              <a:buNone/>
            </a:pPr>
            <a:endParaRPr lang="el-GR" sz="2400" b="1" dirty="0">
              <a:latin typeface="Arial" pitchFamily="34" charset="0"/>
              <a:cs typeface="Arial" pitchFamily="34" charset="0"/>
            </a:endParaRPr>
          </a:p>
          <a:p>
            <a:pPr algn="ctr">
              <a:buNone/>
            </a:pPr>
            <a:endParaRPr lang="el-GR" b="1" dirty="0">
              <a:latin typeface="Arial" pitchFamily="34" charset="0"/>
              <a:cs typeface="Arial" pitchFamily="34" charset="0"/>
            </a:endParaRPr>
          </a:p>
        </p:txBody>
      </p:sp>
    </p:spTree>
    <p:extLst>
      <p:ext uri="{BB962C8B-B14F-4D97-AF65-F5344CB8AC3E}">
        <p14:creationId xmlns:p14="http://schemas.microsoft.com/office/powerpoint/2010/main" val="11508059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rgbClr val="FFFF00"/>
                </a:solidFill>
                <a:latin typeface="Arial" pitchFamily="34" charset="0"/>
                <a:cs typeface="Arial" pitchFamily="34" charset="0"/>
              </a:rPr>
              <a:t>ΣΥΝΤΕΛΕΣΤΗΣ ΟΛΙΣΘΗΣΕΩΣ</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buNone/>
            </a:pPr>
            <a:r>
              <a:rPr lang="el-GR" sz="2400" b="1" dirty="0">
                <a:latin typeface="Arial" pitchFamily="34" charset="0"/>
                <a:cs typeface="Arial" pitchFamily="34" charset="0"/>
              </a:rPr>
              <a:t>ΚΑΙ ΕΙΝΑΙ ΑΡΙΘΜΟΣ ΜΙΚΡΟΤΕΡΟΣ ΑΠΟ ΤΗ ΜΟΝΑΔΑ, ΠΟΥ ΔΙΝΕΤΑΙ ΣΕ ΠΟΣΟΣΤΟ ΕΠΙ ΤΟΙΣ ΕΚΑΤΟΝ (%). ΛΕΓΕΤΑΙ ΚΑΙ</a:t>
            </a:r>
            <a:r>
              <a:rPr lang="el-GR" sz="2400" b="1" i="1" dirty="0">
                <a:latin typeface="Arial" pitchFamily="34" charset="0"/>
                <a:cs typeface="Arial" pitchFamily="34" charset="0"/>
              </a:rPr>
              <a:t> </a:t>
            </a:r>
            <a:r>
              <a:rPr lang="el-GR" sz="2400" b="1" i="1" dirty="0">
                <a:solidFill>
                  <a:srgbClr val="FF0000"/>
                </a:solidFill>
                <a:latin typeface="Arial" pitchFamily="34" charset="0"/>
                <a:cs typeface="Arial" pitchFamily="34" charset="0"/>
              </a:rPr>
              <a:t>ΕΚΑΤΟΣΤΙΑΙΑ ΟΛΙΣΘΗΣΗ</a:t>
            </a:r>
            <a:r>
              <a:rPr lang="el-GR" sz="2400" b="1" i="1" dirty="0">
                <a:latin typeface="Arial" pitchFamily="34" charset="0"/>
                <a:cs typeface="Arial" pitchFamily="34" charset="0"/>
              </a:rPr>
              <a:t>.</a:t>
            </a:r>
            <a:endParaRPr lang="el-GR" sz="2400" b="1" dirty="0">
              <a:latin typeface="Arial" pitchFamily="34" charset="0"/>
              <a:cs typeface="Arial" pitchFamily="34" charset="0"/>
            </a:endParaRPr>
          </a:p>
          <a:p>
            <a:pPr algn="ctr">
              <a:buNone/>
            </a:pPr>
            <a:endParaRPr lang="el-GR" sz="2400" b="1" dirty="0">
              <a:latin typeface="Arial" pitchFamily="34" charset="0"/>
              <a:cs typeface="Arial" pitchFamily="34" charset="0"/>
            </a:endParaRPr>
          </a:p>
          <a:p>
            <a:pPr>
              <a:buNone/>
            </a:pPr>
            <a:r>
              <a:rPr lang="el-GR" sz="2400" b="1" dirty="0">
                <a:latin typeface="Arial" pitchFamily="34" charset="0"/>
                <a:cs typeface="Arial" pitchFamily="34" charset="0"/>
              </a:rPr>
              <a:t>ΑΠΟ ΤΙΣ ΠΑΡΑΠΑΝΩ ΣΧΕΣΕΙΣ, ΚΑΙ ΑΝ ΕΙΝΑΙ ΓΝΩΣΤΟΣ Ο ΣΥΝΤΕΛΕΣΤΗΣ  </a:t>
            </a:r>
            <a:r>
              <a:rPr lang="en-US" sz="2400" b="1" dirty="0">
                <a:solidFill>
                  <a:srgbClr val="FF0000"/>
                </a:solidFill>
                <a:latin typeface="Arial" pitchFamily="34" charset="0"/>
                <a:cs typeface="Arial" pitchFamily="34" charset="0"/>
              </a:rPr>
              <a:t>S</a:t>
            </a:r>
            <a:r>
              <a:rPr lang="el-GR" sz="2400" b="1" dirty="0">
                <a:latin typeface="Arial" pitchFamily="34" charset="0"/>
                <a:cs typeface="Arial" pitchFamily="34" charset="0"/>
              </a:rPr>
              <a:t>, </a:t>
            </a:r>
            <a:r>
              <a:rPr lang="el-GR" sz="2400" b="1" dirty="0" smtClean="0">
                <a:latin typeface="Arial" pitchFamily="34" charset="0"/>
                <a:cs typeface="Arial" pitchFamily="34" charset="0"/>
              </a:rPr>
              <a:t>ΒΡΙΣΚΟΥΜΕ </a:t>
            </a:r>
            <a:r>
              <a:rPr lang="el-GR" sz="2400" b="1" dirty="0">
                <a:latin typeface="Arial" pitchFamily="34" charset="0"/>
                <a:cs typeface="Arial" pitchFamily="34" charset="0"/>
              </a:rPr>
              <a:t>ΤΗΝ ΠΡΟΧΩΡΗΣΗ </a:t>
            </a:r>
            <a:r>
              <a:rPr lang="el-GR" sz="2400" b="1" dirty="0">
                <a:solidFill>
                  <a:srgbClr val="FF0000"/>
                </a:solidFill>
                <a:latin typeface="Arial" pitchFamily="34" charset="0"/>
                <a:cs typeface="Arial" pitchFamily="34" charset="0"/>
              </a:rPr>
              <a:t>π</a:t>
            </a:r>
            <a:r>
              <a:rPr lang="el-GR" sz="2400" b="1" dirty="0">
                <a:latin typeface="Arial" pitchFamily="34" charset="0"/>
                <a:cs typeface="Arial" pitchFamily="34" charset="0"/>
              </a:rPr>
              <a:t>, </a:t>
            </a:r>
            <a:r>
              <a:rPr lang="el-GR" sz="2400" b="1" dirty="0" smtClean="0">
                <a:latin typeface="Arial" pitchFamily="34" charset="0"/>
                <a:cs typeface="Arial" pitchFamily="34" charset="0"/>
              </a:rPr>
              <a:t>Ή </a:t>
            </a:r>
            <a:r>
              <a:rPr lang="el-GR" sz="2400" b="1" dirty="0">
                <a:latin typeface="Arial" pitchFamily="34" charset="0"/>
                <a:cs typeface="Arial" pitchFamily="34" charset="0"/>
              </a:rPr>
              <a:t>ΤΗΝ ΠΡΑΓΜΑΤΙΚΗ ΤΑΧΥΤΗΤΑ </a:t>
            </a:r>
            <a:r>
              <a:rPr lang="en-US" sz="2400" b="1" dirty="0">
                <a:solidFill>
                  <a:srgbClr val="FF0000"/>
                </a:solidFill>
                <a:latin typeface="Arial" pitchFamily="34" charset="0"/>
                <a:cs typeface="Arial" pitchFamily="34" charset="0"/>
              </a:rPr>
              <a:t>v</a:t>
            </a:r>
            <a:r>
              <a:rPr lang="el-GR" sz="2400" b="1" dirty="0">
                <a:latin typeface="Arial" pitchFamily="34" charset="0"/>
                <a:cs typeface="Arial" pitchFamily="34" charset="0"/>
              </a:rPr>
              <a:t>, </a:t>
            </a:r>
            <a:r>
              <a:rPr lang="el-GR" sz="2400" b="1" dirty="0" smtClean="0">
                <a:latin typeface="Arial" pitchFamily="34" charset="0"/>
                <a:cs typeface="Arial" pitchFamily="34" charset="0"/>
              </a:rPr>
              <a:t>Ή </a:t>
            </a:r>
            <a:r>
              <a:rPr lang="el-GR" sz="2400" b="1" dirty="0">
                <a:latin typeface="Arial" pitchFamily="34" charset="0"/>
                <a:cs typeface="Arial" pitchFamily="34" charset="0"/>
              </a:rPr>
              <a:t>ΤΑ </a:t>
            </a:r>
            <a:r>
              <a:rPr lang="el-GR" sz="2400" b="1" dirty="0" smtClean="0">
                <a:latin typeface="Arial" pitchFamily="34" charset="0"/>
                <a:cs typeface="Arial" pitchFamily="34" charset="0"/>
              </a:rPr>
              <a:t>ΠΡΑΓΜΑΤΙΚΑ </a:t>
            </a:r>
            <a:r>
              <a:rPr lang="el-GR" sz="2400" b="1" dirty="0">
                <a:latin typeface="Arial" pitchFamily="34" charset="0"/>
                <a:cs typeface="Arial" pitchFamily="34" charset="0"/>
              </a:rPr>
              <a:t>ΔΙΑΝΥΘΕΝΤΑ ΜΙΛΙΑ </a:t>
            </a:r>
            <a:r>
              <a:rPr lang="el-GR" sz="2400" b="1" dirty="0">
                <a:solidFill>
                  <a:srgbClr val="FF0000"/>
                </a:solidFill>
                <a:latin typeface="Arial" pitchFamily="34" charset="0"/>
                <a:cs typeface="Arial" pitchFamily="34" charset="0"/>
              </a:rPr>
              <a:t>Μ</a:t>
            </a:r>
            <a:r>
              <a:rPr lang="el-GR" sz="2400" b="1" dirty="0">
                <a:latin typeface="Arial" pitchFamily="34" charset="0"/>
                <a:cs typeface="Arial" pitchFamily="34" charset="0"/>
              </a:rPr>
              <a:t>, ΜΕ ΤΟΥΣ ΤΥΠΟΥΣ:</a:t>
            </a:r>
            <a:endParaRPr lang="en-US" sz="2400" b="1" dirty="0">
              <a:latin typeface="Arial" pitchFamily="34" charset="0"/>
              <a:cs typeface="Arial" pitchFamily="34" charset="0"/>
            </a:endParaRPr>
          </a:p>
          <a:p>
            <a:pPr>
              <a:buNone/>
            </a:pPr>
            <a:endParaRPr lang="en-US" dirty="0" smtClean="0"/>
          </a:p>
          <a:p>
            <a:pPr>
              <a:buNone/>
            </a:pPr>
            <a:r>
              <a:rPr lang="el-GR" b="1" dirty="0" smtClean="0">
                <a:solidFill>
                  <a:srgbClr val="FF0000"/>
                </a:solidFill>
                <a:latin typeface="Arial" pitchFamily="34" charset="0"/>
                <a:cs typeface="Arial" pitchFamily="34" charset="0"/>
              </a:rPr>
              <a:t> π</a:t>
            </a:r>
            <a:r>
              <a:rPr lang="en-US" b="1" dirty="0" smtClean="0">
                <a:solidFill>
                  <a:srgbClr val="FF0000"/>
                </a:solidFill>
                <a:latin typeface="Arial" pitchFamily="34" charset="0"/>
                <a:cs typeface="Arial" pitchFamily="34" charset="0"/>
              </a:rPr>
              <a:t> = </a:t>
            </a:r>
            <a:r>
              <a:rPr lang="el-GR" b="1" dirty="0" smtClean="0">
                <a:solidFill>
                  <a:srgbClr val="FF0000"/>
                </a:solidFill>
                <a:latin typeface="Arial" pitchFamily="34" charset="0"/>
                <a:cs typeface="Arial" pitchFamily="34" charset="0"/>
              </a:rPr>
              <a:t>β(1-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v</a:t>
            </a:r>
            <a:r>
              <a:rPr lang="el-GR" b="1" dirty="0" smtClean="0">
                <a:solidFill>
                  <a:srgbClr val="FF0000"/>
                </a:solidFill>
                <a:latin typeface="Arial" pitchFamily="34" charset="0"/>
                <a:cs typeface="Arial" pitchFamily="34" charset="0"/>
              </a:rPr>
              <a:t> = </a:t>
            </a:r>
            <a:r>
              <a:rPr lang="en-US" b="1" dirty="0" smtClean="0">
                <a:solidFill>
                  <a:srgbClr val="FF0000"/>
                </a:solidFill>
                <a:latin typeface="Arial" pitchFamily="34" charset="0"/>
                <a:cs typeface="Arial" pitchFamily="34" charset="0"/>
              </a:rPr>
              <a:t>v</a:t>
            </a:r>
            <a:r>
              <a:rPr lang="el-GR" sz="1400" b="1" dirty="0">
                <a:solidFill>
                  <a:srgbClr val="FF0000"/>
                </a:solidFill>
                <a:latin typeface="Arial" pitchFamily="34" charset="0"/>
                <a:cs typeface="Arial" pitchFamily="34" charset="0"/>
              </a:rPr>
              <a:t>Θ</a:t>
            </a:r>
            <a:r>
              <a:rPr lang="el-GR" b="1" dirty="0" smtClean="0">
                <a:solidFill>
                  <a:srgbClr val="FF0000"/>
                </a:solidFill>
                <a:latin typeface="Arial" pitchFamily="34" charset="0"/>
                <a:cs typeface="Arial" pitchFamily="34" charset="0"/>
              </a:rPr>
              <a:t>(1-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       Μ = </a:t>
            </a:r>
            <a:r>
              <a:rPr lang="en-US" b="1" dirty="0" smtClean="0">
                <a:solidFill>
                  <a:srgbClr val="FF0000"/>
                </a:solidFill>
                <a:latin typeface="Arial" pitchFamily="34" charset="0"/>
                <a:cs typeface="Arial" pitchFamily="34" charset="0"/>
              </a:rPr>
              <a:t>M</a:t>
            </a:r>
            <a:r>
              <a:rPr lang="el-GR" sz="1400" b="1" dirty="0">
                <a:solidFill>
                  <a:srgbClr val="FF0000"/>
                </a:solidFill>
                <a:latin typeface="Arial" pitchFamily="34" charset="0"/>
                <a:cs typeface="Arial" pitchFamily="34" charset="0"/>
              </a:rPr>
              <a:t>Θ</a:t>
            </a:r>
            <a:r>
              <a:rPr lang="el-GR" b="1" dirty="0" smtClean="0">
                <a:solidFill>
                  <a:srgbClr val="FF0000"/>
                </a:solidFill>
                <a:latin typeface="Arial" pitchFamily="34" charset="0"/>
                <a:cs typeface="Arial" pitchFamily="34" charset="0"/>
              </a:rPr>
              <a:t>(1-</a:t>
            </a:r>
            <a:r>
              <a:rPr lang="en-US" b="1" dirty="0" smtClean="0">
                <a:solidFill>
                  <a:srgbClr val="FF0000"/>
                </a:solidFill>
                <a:latin typeface="Arial" pitchFamily="34" charset="0"/>
                <a:cs typeface="Arial" pitchFamily="34" charset="0"/>
              </a:rPr>
              <a:t> S</a:t>
            </a:r>
            <a:r>
              <a:rPr lang="el-GR" b="1" dirty="0" smtClean="0">
                <a:solidFill>
                  <a:srgbClr val="FF0000"/>
                </a:solidFill>
                <a:latin typeface="Arial" pitchFamily="34" charset="0"/>
                <a:cs typeface="Arial" pitchFamily="34" charset="0"/>
              </a:rPr>
              <a:t>)</a:t>
            </a:r>
            <a:endParaRPr lang="el-GR" dirty="0" smtClean="0"/>
          </a:p>
          <a:p>
            <a:pPr algn="ctr">
              <a:buNone/>
            </a:pPr>
            <a:endParaRPr lang="el-GR" b="1" dirty="0">
              <a:latin typeface="Arial" pitchFamily="34" charset="0"/>
              <a:cs typeface="Arial" pitchFamily="34" charset="0"/>
            </a:endParaRPr>
          </a:p>
        </p:txBody>
      </p:sp>
    </p:spTree>
    <p:extLst>
      <p:ext uri="{BB962C8B-B14F-4D97-AF65-F5344CB8AC3E}">
        <p14:creationId xmlns:p14="http://schemas.microsoft.com/office/powerpoint/2010/main" val="53148607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ΠΑΡΑΔΕΙΓΜΑΤΑ</a:t>
            </a:r>
            <a:endParaRPr lang="el-GR"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r>
              <a:rPr lang="el-GR" sz="1800" b="1" dirty="0">
                <a:latin typeface="Arial" pitchFamily="34" charset="0"/>
                <a:cs typeface="Arial" pitchFamily="34" charset="0"/>
              </a:rPr>
              <a:t>Πλοίο με έλικα θεωρητικού βήματος β = 4</a:t>
            </a:r>
            <a:r>
              <a:rPr lang="en-US" sz="1800" b="1" dirty="0">
                <a:latin typeface="Arial" pitchFamily="34" charset="0"/>
                <a:cs typeface="Arial" pitchFamily="34" charset="0"/>
              </a:rPr>
              <a:t> m</a:t>
            </a:r>
            <a:r>
              <a:rPr lang="el-GR" sz="1800" b="1" dirty="0">
                <a:latin typeface="Arial" pitchFamily="34" charset="0"/>
                <a:cs typeface="Arial" pitchFamily="34" charset="0"/>
              </a:rPr>
              <a:t> και στροφές </a:t>
            </a:r>
            <a:r>
              <a:rPr lang="en-US" sz="1800" b="1" dirty="0">
                <a:latin typeface="Arial" pitchFamily="34" charset="0"/>
                <a:cs typeface="Arial" pitchFamily="34" charset="0"/>
              </a:rPr>
              <a:t>n</a:t>
            </a:r>
            <a:r>
              <a:rPr lang="el-GR" sz="1800" b="1" dirty="0">
                <a:latin typeface="Arial" pitchFamily="34" charset="0"/>
                <a:cs typeface="Arial" pitchFamily="34" charset="0"/>
              </a:rPr>
              <a:t> = 68 </a:t>
            </a:r>
            <a:r>
              <a:rPr lang="en-US" sz="1800" b="1" dirty="0" err="1">
                <a:latin typeface="Arial" pitchFamily="34" charset="0"/>
                <a:cs typeface="Arial" pitchFamily="34" charset="0"/>
              </a:rPr>
              <a:t>r.p.m</a:t>
            </a:r>
            <a:r>
              <a:rPr lang="el-GR" sz="1800" b="1" dirty="0">
                <a:latin typeface="Arial" pitchFamily="34" charset="0"/>
                <a:cs typeface="Arial" pitchFamily="34" charset="0"/>
              </a:rPr>
              <a:t>.</a:t>
            </a:r>
            <a:r>
              <a:rPr lang="en-US" sz="1800" b="1" dirty="0">
                <a:latin typeface="Arial" pitchFamily="34" charset="0"/>
                <a:cs typeface="Arial" pitchFamily="34" charset="0"/>
              </a:rPr>
              <a:t> </a:t>
            </a:r>
            <a:r>
              <a:rPr lang="el-GR" sz="1800" b="1" dirty="0">
                <a:latin typeface="Arial" pitchFamily="34" charset="0"/>
                <a:cs typeface="Arial" pitchFamily="34" charset="0"/>
              </a:rPr>
              <a:t>, σε διάστημα 10 ωρών διάνυσε απόσταση, που μετρήθηκε άπό τή γέφυρα, Μ = 80 μίλια. Πόσα είναι τα Θεωρητικά μίλια, που διάνυσε η έλικα, η συνολική ολίσθηση τών 10 ωρών, και ο συντελεστής </a:t>
            </a:r>
            <a:r>
              <a:rPr lang="en-US" sz="1800" b="1" dirty="0">
                <a:latin typeface="Arial" pitchFamily="34" charset="0"/>
                <a:cs typeface="Arial" pitchFamily="34" charset="0"/>
              </a:rPr>
              <a:t>S</a:t>
            </a:r>
            <a:r>
              <a:rPr lang="el-GR" sz="1800" b="1" dirty="0">
                <a:latin typeface="Arial" pitchFamily="34" charset="0"/>
                <a:cs typeface="Arial" pitchFamily="34" charset="0"/>
              </a:rPr>
              <a:t> τής φαινομενικής ολισθήσεως;</a:t>
            </a:r>
          </a:p>
          <a:p>
            <a:pPr algn="ctr">
              <a:buNone/>
            </a:pPr>
            <a:r>
              <a:rPr lang="el-GR" sz="1800" b="1" u="sng" dirty="0">
                <a:solidFill>
                  <a:srgbClr val="FF0000"/>
                </a:solidFill>
              </a:rPr>
              <a:t>ΛΥΣΗ</a:t>
            </a:r>
          </a:p>
          <a:p>
            <a:pPr>
              <a:buNone/>
            </a:pPr>
            <a:r>
              <a:rPr lang="el-GR" sz="1800" b="1" dirty="0"/>
              <a:t>ΙΣΧΥΟΥΝ ΟΙ ΤΥΠΟΙ: </a:t>
            </a:r>
            <a:r>
              <a:rPr lang="en-US" sz="1800" b="1" dirty="0">
                <a:solidFill>
                  <a:srgbClr val="FF0000"/>
                </a:solidFill>
                <a:latin typeface="Arial" pitchFamily="34" charset="0"/>
                <a:cs typeface="Arial" pitchFamily="34" charset="0"/>
              </a:rPr>
              <a:t>M</a:t>
            </a:r>
            <a:r>
              <a:rPr lang="el-GR" sz="1100" b="1" dirty="0">
                <a:solidFill>
                  <a:srgbClr val="FF0000"/>
                </a:solidFill>
                <a:latin typeface="Arial" pitchFamily="34" charset="0"/>
                <a:cs typeface="Arial" pitchFamily="34" charset="0"/>
              </a:rPr>
              <a:t>Θ</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V</a:t>
            </a:r>
            <a:r>
              <a:rPr lang="el-GR" sz="1100" b="1" dirty="0">
                <a:solidFill>
                  <a:srgbClr val="FF0000"/>
                </a:solidFill>
                <a:latin typeface="Arial" pitchFamily="34" charset="0"/>
                <a:cs typeface="Arial" pitchFamily="34" charset="0"/>
              </a:rPr>
              <a:t>Θ</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t</a:t>
            </a:r>
            <a:r>
              <a:rPr lang="el-GR" sz="1800" b="1" dirty="0">
                <a:solidFill>
                  <a:srgbClr val="FF0000"/>
                </a:solidFill>
                <a:latin typeface="Arial" pitchFamily="34" charset="0"/>
                <a:cs typeface="Arial" pitchFamily="34" charset="0"/>
              </a:rPr>
              <a:t>    ,   </a:t>
            </a:r>
            <a:r>
              <a:rPr lang="en-US" sz="1800" b="1" dirty="0">
                <a:solidFill>
                  <a:srgbClr val="FF0000"/>
                </a:solidFill>
                <a:latin typeface="Arial" pitchFamily="34" charset="0"/>
                <a:cs typeface="Arial" pitchFamily="34" charset="0"/>
              </a:rPr>
              <a:t>v</a:t>
            </a:r>
            <a:r>
              <a:rPr lang="el-GR" sz="1100" b="1" dirty="0">
                <a:solidFill>
                  <a:srgbClr val="FF0000"/>
                </a:solidFill>
                <a:latin typeface="Arial" pitchFamily="34" charset="0"/>
                <a:cs typeface="Arial" pitchFamily="34" charset="0"/>
              </a:rPr>
              <a:t>Θ</a:t>
            </a:r>
            <a:r>
              <a:rPr lang="en-US" sz="11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a:t>
            </a:r>
            <a:r>
              <a:rPr lang="en-US" sz="1800" b="1"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β . </a:t>
            </a:r>
            <a:r>
              <a:rPr lang="en-US" sz="1800" b="1" u="sng" dirty="0">
                <a:solidFill>
                  <a:srgbClr val="FF0000"/>
                </a:solidFill>
                <a:latin typeface="Arial" pitchFamily="34" charset="0"/>
                <a:cs typeface="Arial" pitchFamily="34" charset="0"/>
              </a:rPr>
              <a:t>n . 60</a:t>
            </a:r>
            <a:endParaRPr lang="el-GR" sz="1800" b="1" dirty="0">
              <a:solidFill>
                <a:srgbClr val="FF0000"/>
              </a:solidFill>
              <a:latin typeface="Arial" pitchFamily="34" charset="0"/>
              <a:cs typeface="Arial" pitchFamily="34" charset="0"/>
            </a:endParaRPr>
          </a:p>
          <a:p>
            <a:pPr>
              <a:buNone/>
            </a:pPr>
            <a:r>
              <a:rPr lang="el-GR" sz="1800" b="1" dirty="0"/>
              <a:t>                                                                               </a:t>
            </a:r>
            <a:r>
              <a:rPr lang="el-GR" sz="1800" b="1" dirty="0">
                <a:solidFill>
                  <a:srgbClr val="FF0000"/>
                </a:solidFill>
              </a:rPr>
              <a:t>1852</a:t>
            </a:r>
          </a:p>
          <a:p>
            <a:pPr>
              <a:buNone/>
            </a:pPr>
            <a:r>
              <a:rPr lang="el-GR" sz="1800" b="1" dirty="0">
                <a:solidFill>
                  <a:srgbClr val="FF0000"/>
                </a:solidFill>
              </a:rPr>
              <a:t>ΑΡΑ                </a:t>
            </a:r>
            <a:r>
              <a:rPr lang="en-US" sz="2000" b="1" dirty="0">
                <a:solidFill>
                  <a:srgbClr val="FF0000"/>
                </a:solidFill>
                <a:latin typeface="Arial" pitchFamily="34" charset="0"/>
                <a:cs typeface="Arial" pitchFamily="34" charset="0"/>
              </a:rPr>
              <a:t>M</a:t>
            </a:r>
            <a:r>
              <a:rPr lang="el-GR" sz="1100" b="1" dirty="0">
                <a:solidFill>
                  <a:srgbClr val="FF0000"/>
                </a:solidFill>
                <a:latin typeface="Arial" pitchFamily="34" charset="0"/>
                <a:cs typeface="Arial" pitchFamily="34" charset="0"/>
              </a:rPr>
              <a:t>Θ</a:t>
            </a:r>
            <a:r>
              <a:rPr lang="el-GR" sz="2000" b="1" dirty="0">
                <a:solidFill>
                  <a:srgbClr val="FF0000"/>
                </a:solidFill>
                <a:latin typeface="Arial" pitchFamily="34" charset="0"/>
                <a:cs typeface="Arial" pitchFamily="34" charset="0"/>
              </a:rPr>
              <a:t> = </a:t>
            </a:r>
            <a:r>
              <a:rPr lang="el-GR" sz="2000" b="1" u="sng" dirty="0">
                <a:solidFill>
                  <a:srgbClr val="FF0000"/>
                </a:solidFill>
                <a:latin typeface="Arial" pitchFamily="34" charset="0"/>
                <a:cs typeface="Arial" pitchFamily="34" charset="0"/>
              </a:rPr>
              <a:t>4</a:t>
            </a:r>
            <a:r>
              <a:rPr lang="el-GR" sz="2000" b="1" u="sng" dirty="0">
                <a:solidFill>
                  <a:srgbClr val="FF0000"/>
                </a:solidFill>
              </a:rPr>
              <a:t> Χ 68 Χ 60</a:t>
            </a:r>
            <a:r>
              <a:rPr lang="el-GR" sz="2000" b="1" dirty="0">
                <a:solidFill>
                  <a:srgbClr val="FF0000"/>
                </a:solidFill>
              </a:rPr>
              <a:t> Χ 10 = 88 μιλια.</a:t>
            </a:r>
          </a:p>
          <a:p>
            <a:pPr marL="0" indent="0">
              <a:buNone/>
            </a:pPr>
            <a:r>
              <a:rPr lang="el-GR" sz="1800" b="1" dirty="0">
                <a:latin typeface="Arial" pitchFamily="34" charset="0"/>
                <a:cs typeface="Arial" pitchFamily="34" charset="0"/>
              </a:rPr>
              <a:t>                                  </a:t>
            </a:r>
            <a:r>
              <a:rPr lang="el-GR" sz="1800" b="1" dirty="0">
                <a:solidFill>
                  <a:srgbClr val="FF0000"/>
                </a:solidFill>
                <a:latin typeface="Arial" pitchFamily="34" charset="0"/>
                <a:cs typeface="Arial" pitchFamily="34" charset="0"/>
              </a:rPr>
              <a:t>1852</a:t>
            </a:r>
          </a:p>
          <a:p>
            <a:pPr marL="0" indent="0">
              <a:buNone/>
            </a:pPr>
            <a:r>
              <a:rPr lang="el-GR" sz="1600" b="1" dirty="0">
                <a:latin typeface="Arial" pitchFamily="34" charset="0"/>
                <a:cs typeface="Arial" pitchFamily="34" charset="0"/>
              </a:rPr>
              <a:t>Η ΣΥΝΟΛΙΚΗ ΟΛΙΣΘΗΣΗ ΤΩΝ 10 ΩΡΩΝ ΘΑ ΕΙΝΑΙ </a:t>
            </a:r>
          </a:p>
          <a:p>
            <a:pPr marL="0" indent="0" algn="ctr">
              <a:buNone/>
            </a:pPr>
            <a:r>
              <a:rPr lang="el-GR" sz="2000" b="1" dirty="0">
                <a:solidFill>
                  <a:srgbClr val="FF0000"/>
                </a:solidFill>
                <a:latin typeface="Arial" pitchFamily="34" charset="0"/>
                <a:cs typeface="Arial" pitchFamily="34" charset="0"/>
              </a:rPr>
              <a:t>Σ = </a:t>
            </a:r>
            <a:r>
              <a:rPr lang="en-US" sz="2000" b="1" dirty="0">
                <a:solidFill>
                  <a:srgbClr val="FF0000"/>
                </a:solidFill>
                <a:latin typeface="Arial" pitchFamily="34" charset="0"/>
                <a:cs typeface="Arial" pitchFamily="34" charset="0"/>
              </a:rPr>
              <a:t>M</a:t>
            </a:r>
            <a:r>
              <a:rPr lang="el-GR" sz="1400" b="1" dirty="0">
                <a:solidFill>
                  <a:srgbClr val="FF0000"/>
                </a:solidFill>
                <a:latin typeface="Arial" pitchFamily="34" charset="0"/>
                <a:cs typeface="Arial" pitchFamily="34" charset="0"/>
              </a:rPr>
              <a:t>Θ</a:t>
            </a:r>
            <a:r>
              <a:rPr lang="el-GR" sz="2000" b="1" dirty="0">
                <a:solidFill>
                  <a:srgbClr val="FF0000"/>
                </a:solidFill>
                <a:latin typeface="Arial" pitchFamily="34" charset="0"/>
                <a:cs typeface="Arial" pitchFamily="34" charset="0"/>
              </a:rPr>
              <a:t> – </a:t>
            </a:r>
            <a:r>
              <a:rPr lang="en-US" sz="2000" b="1" dirty="0">
                <a:solidFill>
                  <a:srgbClr val="FF0000"/>
                </a:solidFill>
                <a:latin typeface="Arial" pitchFamily="34" charset="0"/>
                <a:cs typeface="Arial" pitchFamily="34" charset="0"/>
              </a:rPr>
              <a:t>M</a:t>
            </a:r>
            <a:endParaRPr lang="el-GR" sz="2000" b="1" dirty="0">
              <a:solidFill>
                <a:srgbClr val="FF0000"/>
              </a:solidFill>
              <a:latin typeface="Arial" pitchFamily="34" charset="0"/>
              <a:cs typeface="Arial" pitchFamily="34" charset="0"/>
            </a:endParaRPr>
          </a:p>
          <a:p>
            <a:pPr marL="0" indent="0" algn="ctr">
              <a:buNone/>
            </a:pPr>
            <a:r>
              <a:rPr lang="el-GR" sz="2000" b="1" dirty="0">
                <a:solidFill>
                  <a:srgbClr val="FF0000"/>
                </a:solidFill>
                <a:latin typeface="Arial" pitchFamily="34" charset="0"/>
                <a:cs typeface="Arial" pitchFamily="34" charset="0"/>
              </a:rPr>
              <a:t>Σ = 88 – 80 = 8 μιλια</a:t>
            </a:r>
          </a:p>
          <a:p>
            <a:pPr marL="0" indent="0">
              <a:buNone/>
            </a:pPr>
            <a:r>
              <a:rPr lang="el-GR" sz="1600" b="1" dirty="0">
                <a:latin typeface="Arial" pitchFamily="34" charset="0"/>
                <a:cs typeface="Arial" pitchFamily="34" charset="0"/>
              </a:rPr>
              <a:t>ΚΑΙ Ο ΣΥΝΤΕΛΕΣΤΗΣ ΦΑΙΝΟΜΕΝΙΚΗΣ ΟΛΙΣΘΗΣΕΩΣ</a:t>
            </a:r>
          </a:p>
          <a:p>
            <a:pPr marL="0" indent="0" algn="ctr">
              <a:buNone/>
            </a:pPr>
            <a:r>
              <a:rPr lang="en-US" sz="1800" b="1" dirty="0">
                <a:solidFill>
                  <a:srgbClr val="FF0000"/>
                </a:solidFill>
                <a:latin typeface="Arial" pitchFamily="34" charset="0"/>
                <a:cs typeface="Arial" pitchFamily="34" charset="0"/>
              </a:rPr>
              <a:t>S = </a:t>
            </a:r>
            <a:r>
              <a:rPr lang="en-US" sz="1800" b="1" u="sng" dirty="0">
                <a:solidFill>
                  <a:srgbClr val="FF0000"/>
                </a:solidFill>
                <a:latin typeface="Arial" pitchFamily="34" charset="0"/>
                <a:cs typeface="Arial" pitchFamily="34" charset="0"/>
              </a:rPr>
              <a:t>M</a:t>
            </a:r>
            <a:r>
              <a:rPr lang="el-GR" sz="1200" b="1" u="sng" dirty="0">
                <a:solidFill>
                  <a:srgbClr val="FF0000"/>
                </a:solidFill>
                <a:latin typeface="Arial" pitchFamily="34" charset="0"/>
                <a:cs typeface="Arial" pitchFamily="34" charset="0"/>
              </a:rPr>
              <a:t>Θ</a:t>
            </a:r>
            <a:r>
              <a:rPr lang="en-US" sz="1800" b="1" u="sng"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a:t>
            </a:r>
            <a:r>
              <a:rPr lang="en-US" sz="1800" b="1" u="sng" dirty="0">
                <a:solidFill>
                  <a:srgbClr val="FF0000"/>
                </a:solidFill>
                <a:latin typeface="Arial" pitchFamily="34" charset="0"/>
                <a:cs typeface="Arial" pitchFamily="34" charset="0"/>
              </a:rPr>
              <a:t> M</a:t>
            </a:r>
            <a:r>
              <a:rPr lang="el-GR" sz="1800" b="1" dirty="0">
                <a:solidFill>
                  <a:srgbClr val="FF0000"/>
                </a:solidFill>
                <a:latin typeface="Arial" pitchFamily="34" charset="0"/>
                <a:cs typeface="Arial" pitchFamily="34" charset="0"/>
              </a:rPr>
              <a:t> =  </a:t>
            </a:r>
            <a:r>
              <a:rPr lang="el-GR" sz="1800" b="1" u="sng" dirty="0">
                <a:solidFill>
                  <a:srgbClr val="FF0000"/>
                </a:solidFill>
                <a:latin typeface="Arial" pitchFamily="34" charset="0"/>
                <a:cs typeface="Arial" pitchFamily="34" charset="0"/>
              </a:rPr>
              <a:t> 8 </a:t>
            </a:r>
            <a:r>
              <a:rPr lang="el-GR" sz="1800" b="1" dirty="0">
                <a:solidFill>
                  <a:srgbClr val="FF0000"/>
                </a:solidFill>
                <a:latin typeface="Arial" pitchFamily="34" charset="0"/>
                <a:cs typeface="Arial" pitchFamily="34" charset="0"/>
              </a:rPr>
              <a:t> =  9 %</a:t>
            </a:r>
            <a:r>
              <a:rPr lang="el-GR" sz="1800" b="1" u="sng" dirty="0">
                <a:solidFill>
                  <a:srgbClr val="FF0000"/>
                </a:solidFill>
                <a:latin typeface="Arial" pitchFamily="34" charset="0"/>
                <a:cs typeface="Arial" pitchFamily="34" charset="0"/>
              </a:rPr>
              <a:t>                         </a:t>
            </a:r>
            <a:r>
              <a:rPr lang="el-GR" sz="1800" dirty="0"/>
              <a:t/>
            </a:r>
            <a:br>
              <a:rPr lang="el-GR" sz="1800" dirty="0"/>
            </a:br>
            <a:r>
              <a:rPr lang="en-US" sz="1800" b="1" dirty="0">
                <a:solidFill>
                  <a:srgbClr val="FF0000"/>
                </a:solidFill>
                <a:latin typeface="Arial" pitchFamily="34" charset="0"/>
                <a:cs typeface="Arial" pitchFamily="34" charset="0"/>
              </a:rPr>
              <a:t> M</a:t>
            </a:r>
            <a:r>
              <a:rPr lang="el-GR" sz="1200" b="1" dirty="0">
                <a:solidFill>
                  <a:srgbClr val="FF0000"/>
                </a:solidFill>
                <a:latin typeface="Arial" pitchFamily="34" charset="0"/>
                <a:cs typeface="Arial" pitchFamily="34" charset="0"/>
              </a:rPr>
              <a:t>Θ</a:t>
            </a:r>
            <a:r>
              <a:rPr lang="en-US" sz="18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      88</a:t>
            </a:r>
            <a:endParaRPr lang="en-US" sz="1800" b="1" dirty="0">
              <a:solidFill>
                <a:srgbClr val="FF0000"/>
              </a:solidFill>
              <a:latin typeface="Arial" pitchFamily="34" charset="0"/>
              <a:cs typeface="Arial" pitchFamily="34" charset="0"/>
            </a:endParaRPr>
          </a:p>
          <a:p>
            <a:pPr marL="0" indent="0" algn="ctr">
              <a:buNone/>
            </a:pPr>
            <a:endParaRPr lang="el-GR" sz="1600" b="1" dirty="0">
              <a:latin typeface="Arial" pitchFamily="34" charset="0"/>
              <a:cs typeface="Arial" pitchFamily="34" charset="0"/>
            </a:endParaRPr>
          </a:p>
          <a:p>
            <a:pPr marL="0" indent="0" algn="ctr">
              <a:buNone/>
            </a:pPr>
            <a:endParaRPr lang="el-GR" sz="2000" b="1" dirty="0">
              <a:solidFill>
                <a:srgbClr val="FF0000"/>
              </a:solidFill>
              <a:latin typeface="Arial" pitchFamily="34" charset="0"/>
              <a:cs typeface="Arial" pitchFamily="34" charset="0"/>
            </a:endParaRPr>
          </a:p>
          <a:p>
            <a:pPr marL="0" indent="0" algn="ctr">
              <a:buNone/>
            </a:pPr>
            <a:endParaRPr lang="el-GR" sz="1600" b="1" dirty="0">
              <a:latin typeface="Arial" pitchFamily="34" charset="0"/>
              <a:cs typeface="Arial" pitchFamily="34" charset="0"/>
            </a:endParaRPr>
          </a:p>
          <a:p>
            <a:pPr marL="0" indent="0" algn="ctr">
              <a:buNone/>
            </a:pPr>
            <a:endParaRPr lang="el-GR"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257111560"/>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7741" y="0"/>
            <a:ext cx="8229600" cy="725470"/>
          </a:xfrm>
          <a:solidFill>
            <a:schemeClr val="accent1">
              <a:lumMod val="75000"/>
            </a:schemeClr>
          </a:solidFill>
        </p:spPr>
        <p:txBody>
          <a:bodyPr>
            <a:noAutofit/>
          </a:bodyPr>
          <a:lstStyle/>
          <a:p>
            <a:r>
              <a:rPr lang="el-GR" sz="2800" b="1" u="sng" dirty="0">
                <a:solidFill>
                  <a:schemeClr val="bg1"/>
                </a:solidFill>
                <a:latin typeface="Arial" pitchFamily="34" charset="0"/>
                <a:cs typeface="Arial" pitchFamily="34" charset="0"/>
              </a:rPr>
              <a:t>ΠΑΡΑΔΕΙΓΜΑΤΑ</a:t>
            </a:r>
            <a:endParaRPr lang="el-GR"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738282" y="1142984"/>
            <a:ext cx="8786874" cy="5572164"/>
          </a:xfrm>
          <a:solidFill>
            <a:schemeClr val="bg1"/>
          </a:solidFill>
        </p:spPr>
        <p:txBody>
          <a:bodyPr>
            <a:noAutofit/>
          </a:bodyPr>
          <a:lstStyle/>
          <a:p>
            <a:pPr marL="0" indent="0">
              <a:buNone/>
            </a:pPr>
            <a:r>
              <a:rPr lang="el-GR" sz="1800" b="1" dirty="0">
                <a:latin typeface="Arial" pitchFamily="34" charset="0"/>
                <a:cs typeface="Arial" pitchFamily="34" charset="0"/>
              </a:rPr>
              <a:t>Δεξαμενόπλοιο μεσαίου μεγέθους αναπτύσσει απόλυτη ταχύτητα 17 κόμβους, με στροφές έλικας </a:t>
            </a:r>
            <a:r>
              <a:rPr lang="en-US" sz="1800" b="1" dirty="0">
                <a:latin typeface="Arial" pitchFamily="34" charset="0"/>
                <a:cs typeface="Arial" pitchFamily="34" charset="0"/>
              </a:rPr>
              <a:t>n</a:t>
            </a:r>
            <a:r>
              <a:rPr lang="el-GR" sz="1800" b="1" dirty="0">
                <a:latin typeface="Arial" pitchFamily="34" charset="0"/>
                <a:cs typeface="Arial" pitchFamily="34" charset="0"/>
              </a:rPr>
              <a:t> = 105 ανα λεπτό (</a:t>
            </a:r>
            <a:r>
              <a:rPr lang="en-US" sz="1800" b="1" dirty="0" err="1">
                <a:latin typeface="Arial" pitchFamily="34" charset="0"/>
                <a:cs typeface="Arial" pitchFamily="34" charset="0"/>
              </a:rPr>
              <a:t>r.p.m</a:t>
            </a:r>
            <a:r>
              <a:rPr lang="en-US" sz="1800" b="1" dirty="0">
                <a:latin typeface="Arial" pitchFamily="34" charset="0"/>
                <a:cs typeface="Arial" pitchFamily="34" charset="0"/>
              </a:rPr>
              <a:t>.</a:t>
            </a:r>
            <a:r>
              <a:rPr lang="el-GR" sz="1800" b="1" dirty="0">
                <a:latin typeface="Arial" pitchFamily="34" charset="0"/>
                <a:cs typeface="Arial" pitchFamily="34" charset="0"/>
              </a:rPr>
              <a:t>). Ποια είναι η φαινομενική ολίσθηση της έλικας, οταν το θεωρητικό βήμα της είναι β = 5,4 </a:t>
            </a:r>
            <a:r>
              <a:rPr lang="en-US" sz="1800" b="1" dirty="0">
                <a:latin typeface="Arial" pitchFamily="34" charset="0"/>
                <a:cs typeface="Arial" pitchFamily="34" charset="0"/>
              </a:rPr>
              <a:t>m</a:t>
            </a:r>
            <a:r>
              <a:rPr lang="el-GR" sz="1800" b="1" dirty="0">
                <a:latin typeface="Arial" pitchFamily="34" charset="0"/>
                <a:cs typeface="Arial" pitchFamily="34" charset="0"/>
              </a:rPr>
              <a:t>;</a:t>
            </a:r>
            <a:endParaRPr lang="en-US" sz="1800" b="1" dirty="0">
              <a:latin typeface="Arial" pitchFamily="34" charset="0"/>
              <a:cs typeface="Arial" pitchFamily="34" charset="0"/>
            </a:endParaRPr>
          </a:p>
          <a:p>
            <a:pPr marL="0" indent="0" algn="ctr">
              <a:buNone/>
            </a:pPr>
            <a:r>
              <a:rPr lang="el-GR" sz="2000" b="1" u="sng" dirty="0">
                <a:solidFill>
                  <a:srgbClr val="FF0000"/>
                </a:solidFill>
              </a:rPr>
              <a:t>ΛΥΣΗ</a:t>
            </a:r>
            <a:endParaRPr lang="en-US" sz="2000" b="1" u="sng" dirty="0">
              <a:solidFill>
                <a:srgbClr val="FF0000"/>
              </a:solidFill>
            </a:endParaRPr>
          </a:p>
          <a:p>
            <a:pPr marL="0" indent="0">
              <a:buNone/>
            </a:pPr>
            <a:r>
              <a:rPr lang="el-GR" sz="2000" b="1" dirty="0">
                <a:latin typeface="Arial" pitchFamily="34" charset="0"/>
                <a:cs typeface="Arial" pitchFamily="34" charset="0"/>
              </a:rPr>
              <a:t>Εχουμε</a:t>
            </a:r>
            <a:r>
              <a:rPr lang="el-GR" sz="2000" b="1" dirty="0"/>
              <a:t>      </a:t>
            </a:r>
            <a:r>
              <a:rPr lang="en-US" sz="2000" b="1" dirty="0">
                <a:solidFill>
                  <a:srgbClr val="FF0000"/>
                </a:solidFill>
                <a:latin typeface="Arial" pitchFamily="34" charset="0"/>
                <a:cs typeface="Arial" pitchFamily="34" charset="0"/>
              </a:rPr>
              <a:t>v</a:t>
            </a:r>
            <a:r>
              <a:rPr lang="el-GR" sz="1200" b="1" dirty="0">
                <a:solidFill>
                  <a:srgbClr val="FF0000"/>
                </a:solidFill>
                <a:latin typeface="Arial" pitchFamily="34" charset="0"/>
                <a:cs typeface="Arial" pitchFamily="34" charset="0"/>
              </a:rPr>
              <a:t>Θ</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a:t>
            </a:r>
            <a:r>
              <a:rPr lang="en-US" sz="2000" b="1" dirty="0">
                <a:solidFill>
                  <a:srgbClr val="FF0000"/>
                </a:solidFill>
                <a:latin typeface="Arial" pitchFamily="34" charset="0"/>
                <a:cs typeface="Arial" pitchFamily="34" charset="0"/>
              </a:rPr>
              <a:t> </a:t>
            </a:r>
            <a:r>
              <a:rPr lang="el-GR" sz="2000" b="1" u="sng" dirty="0">
                <a:solidFill>
                  <a:srgbClr val="FF0000"/>
                </a:solidFill>
                <a:latin typeface="Arial" pitchFamily="34" charset="0"/>
                <a:cs typeface="Arial" pitchFamily="34" charset="0"/>
              </a:rPr>
              <a:t>β . </a:t>
            </a:r>
            <a:r>
              <a:rPr lang="en-US" sz="2000" b="1" u="sng" dirty="0">
                <a:solidFill>
                  <a:srgbClr val="FF0000"/>
                </a:solidFill>
                <a:latin typeface="Arial" pitchFamily="34" charset="0"/>
                <a:cs typeface="Arial" pitchFamily="34" charset="0"/>
              </a:rPr>
              <a:t>n</a:t>
            </a:r>
            <a:r>
              <a:rPr lang="el-GR" sz="2000" b="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m/sec</a:t>
            </a:r>
          </a:p>
          <a:p>
            <a:pPr marL="0" indent="0">
              <a:buNone/>
            </a:pPr>
            <a:r>
              <a:rPr lang="el-GR" sz="2000" b="1" dirty="0"/>
              <a:t>                               </a:t>
            </a:r>
            <a:r>
              <a:rPr lang="el-GR" sz="2000" b="1" dirty="0">
                <a:solidFill>
                  <a:srgbClr val="FF0000"/>
                </a:solidFill>
                <a:latin typeface="Arial" pitchFamily="34" charset="0"/>
                <a:cs typeface="Arial" pitchFamily="34" charset="0"/>
              </a:rPr>
              <a:t>60</a:t>
            </a:r>
            <a:endParaRPr lang="en-US" sz="2000" b="1" dirty="0">
              <a:solidFill>
                <a:srgbClr val="FF0000"/>
              </a:solidFill>
              <a:latin typeface="Arial" pitchFamily="34" charset="0"/>
              <a:cs typeface="Arial" pitchFamily="34" charset="0"/>
            </a:endParaRPr>
          </a:p>
          <a:p>
            <a:pPr marL="0" indent="0">
              <a:buNone/>
            </a:pPr>
            <a:r>
              <a:rPr lang="el-GR" sz="2000" b="1" dirty="0">
                <a:latin typeface="Arial" pitchFamily="34" charset="0"/>
                <a:cs typeface="Arial" pitchFamily="34" charset="0"/>
              </a:rPr>
              <a:t>Αρα</a:t>
            </a:r>
            <a:r>
              <a:rPr lang="el-GR" sz="2000" b="1" dirty="0"/>
              <a:t>            </a:t>
            </a:r>
            <a:r>
              <a:rPr lang="en-US" sz="2000" b="1" dirty="0">
                <a:solidFill>
                  <a:srgbClr val="FF0000"/>
                </a:solidFill>
                <a:latin typeface="Arial" pitchFamily="34" charset="0"/>
                <a:cs typeface="Arial" pitchFamily="34" charset="0"/>
              </a:rPr>
              <a:t>v</a:t>
            </a:r>
            <a:r>
              <a:rPr lang="el-GR" sz="1200" b="1" dirty="0">
                <a:solidFill>
                  <a:srgbClr val="FF0000"/>
                </a:solidFill>
                <a:latin typeface="Arial" pitchFamily="34" charset="0"/>
                <a:cs typeface="Arial" pitchFamily="34" charset="0"/>
              </a:rPr>
              <a:t>Θ</a:t>
            </a:r>
            <a:r>
              <a:rPr lang="en-US" sz="2000" b="1" dirty="0">
                <a:solidFill>
                  <a:srgbClr val="FF0000"/>
                </a:solidFill>
                <a:latin typeface="Arial" pitchFamily="34" charset="0"/>
                <a:cs typeface="Arial" pitchFamily="34" charset="0"/>
              </a:rPr>
              <a:t> </a:t>
            </a:r>
            <a:r>
              <a:rPr lang="el-GR" sz="2000" b="1" dirty="0">
                <a:solidFill>
                  <a:srgbClr val="FF0000"/>
                </a:solidFill>
                <a:latin typeface="Arial" pitchFamily="34" charset="0"/>
                <a:cs typeface="Arial" pitchFamily="34" charset="0"/>
              </a:rPr>
              <a:t>=</a:t>
            </a:r>
            <a:r>
              <a:rPr lang="el-GR" sz="2000" b="1" dirty="0"/>
              <a:t> </a:t>
            </a:r>
            <a:r>
              <a:rPr lang="el-GR" sz="2000" b="1" u="sng" dirty="0">
                <a:solidFill>
                  <a:srgbClr val="FF0000"/>
                </a:solidFill>
                <a:latin typeface="Arial" pitchFamily="34" charset="0"/>
                <a:cs typeface="Arial" pitchFamily="34" charset="0"/>
              </a:rPr>
              <a:t>5,4 </a:t>
            </a:r>
            <a:r>
              <a:rPr lang="en-US" sz="2000" b="1" u="sng" dirty="0">
                <a:solidFill>
                  <a:srgbClr val="FF0000"/>
                </a:solidFill>
                <a:latin typeface="Arial" pitchFamily="34" charset="0"/>
                <a:cs typeface="Arial" pitchFamily="34" charset="0"/>
              </a:rPr>
              <a:t>x 105</a:t>
            </a:r>
            <a:r>
              <a:rPr lang="en-US" sz="2000" b="1" dirty="0">
                <a:solidFill>
                  <a:srgbClr val="FF0000"/>
                </a:solidFill>
                <a:latin typeface="Arial" pitchFamily="34" charset="0"/>
                <a:cs typeface="Arial" pitchFamily="34" charset="0"/>
              </a:rPr>
              <a:t>  </a:t>
            </a:r>
            <a:r>
              <a:rPr lang="en-US" sz="2000" b="1" dirty="0">
                <a:solidFill>
                  <a:srgbClr val="FF0000"/>
                </a:solidFill>
              </a:rPr>
              <a:t>=  </a:t>
            </a:r>
            <a:r>
              <a:rPr lang="en-US" sz="2000" b="1" dirty="0">
                <a:solidFill>
                  <a:srgbClr val="FF0000"/>
                </a:solidFill>
                <a:latin typeface="Arial" pitchFamily="34" charset="0"/>
                <a:cs typeface="Arial" pitchFamily="34" charset="0"/>
              </a:rPr>
              <a:t>9,45</a:t>
            </a:r>
            <a:r>
              <a:rPr lang="en-US" sz="2000" b="1" dirty="0">
                <a:solidFill>
                  <a:srgbClr val="FF0000"/>
                </a:solidFill>
              </a:rPr>
              <a:t> </a:t>
            </a:r>
            <a:r>
              <a:rPr lang="en-US" sz="2000" b="1" dirty="0">
                <a:solidFill>
                  <a:srgbClr val="FF0000"/>
                </a:solidFill>
                <a:latin typeface="Arial" pitchFamily="34" charset="0"/>
                <a:cs typeface="Arial" pitchFamily="34" charset="0"/>
              </a:rPr>
              <a:t>m/sec</a:t>
            </a:r>
            <a:endParaRPr lang="en-US" sz="2000" b="1" u="sng" dirty="0">
              <a:solidFill>
                <a:srgbClr val="FF0000"/>
              </a:solidFill>
            </a:endParaRPr>
          </a:p>
          <a:p>
            <a:pPr marL="0" indent="0">
              <a:buNone/>
            </a:pPr>
            <a:r>
              <a:rPr lang="en-US" sz="1800" b="1" dirty="0">
                <a:latin typeface="Arial" pitchFamily="34" charset="0"/>
                <a:cs typeface="Arial" pitchFamily="34" charset="0"/>
              </a:rPr>
              <a:t>                               </a:t>
            </a:r>
            <a:r>
              <a:rPr lang="en-US" sz="1800" b="1" dirty="0">
                <a:solidFill>
                  <a:srgbClr val="FF0000"/>
                </a:solidFill>
                <a:latin typeface="Arial" pitchFamily="34" charset="0"/>
                <a:cs typeface="Arial" pitchFamily="34" charset="0"/>
              </a:rPr>
              <a:t> </a:t>
            </a:r>
            <a:r>
              <a:rPr lang="en-US" sz="2000" b="1" dirty="0">
                <a:solidFill>
                  <a:srgbClr val="FF0000"/>
                </a:solidFill>
                <a:latin typeface="Arial" pitchFamily="34" charset="0"/>
                <a:cs typeface="Arial" pitchFamily="34" charset="0"/>
              </a:rPr>
              <a:t>60</a:t>
            </a:r>
          </a:p>
          <a:p>
            <a:pPr marL="0" indent="0">
              <a:buNone/>
            </a:pPr>
            <a:r>
              <a:rPr lang="en-US" sz="1800" b="1" dirty="0">
                <a:latin typeface="Arial" pitchFamily="34" charset="0"/>
                <a:cs typeface="Arial" pitchFamily="34" charset="0"/>
              </a:rPr>
              <a:t>H</a:t>
            </a:r>
            <a:r>
              <a:rPr lang="el-GR" sz="1800" b="1" dirty="0">
                <a:latin typeface="Arial" pitchFamily="34" charset="0"/>
                <a:cs typeface="Arial" pitchFamily="34" charset="0"/>
              </a:rPr>
              <a:t> ταχυτητα του πλοιου 17 κομβοι, αν ληφθει υπ’οψη οτι</a:t>
            </a:r>
            <a:r>
              <a:rPr lang="en-US" sz="1800" b="1" dirty="0">
                <a:latin typeface="Arial" pitchFamily="34" charset="0"/>
                <a:cs typeface="Arial" pitchFamily="34" charset="0"/>
              </a:rPr>
              <a:t>:</a:t>
            </a:r>
            <a:r>
              <a:rPr lang="el-GR" sz="1800" b="1" dirty="0">
                <a:latin typeface="Arial" pitchFamily="34" charset="0"/>
                <a:cs typeface="Arial" pitchFamily="34" charset="0"/>
              </a:rPr>
              <a:t>1 κομβος = 0,514 </a:t>
            </a:r>
            <a:r>
              <a:rPr lang="en-US" sz="1600" b="1" dirty="0">
                <a:latin typeface="Arial" pitchFamily="34" charset="0"/>
                <a:cs typeface="Arial" pitchFamily="34" charset="0"/>
              </a:rPr>
              <a:t>m/sec</a:t>
            </a:r>
            <a:endParaRPr lang="el-GR" sz="1600" b="1" dirty="0">
              <a:latin typeface="Arial" pitchFamily="34" charset="0"/>
              <a:cs typeface="Arial" pitchFamily="34" charset="0"/>
            </a:endParaRPr>
          </a:p>
          <a:p>
            <a:pPr marL="0" indent="0">
              <a:buNone/>
            </a:pPr>
            <a:r>
              <a:rPr lang="el-GR" sz="1800" b="1" dirty="0">
                <a:latin typeface="Arial" pitchFamily="34" charset="0"/>
                <a:cs typeface="Arial" pitchFamily="34" charset="0"/>
              </a:rPr>
              <a:t>Τοτε   </a:t>
            </a:r>
            <a:r>
              <a:rPr lang="en-US" sz="1800" b="1" dirty="0">
                <a:solidFill>
                  <a:srgbClr val="FF0000"/>
                </a:solidFill>
                <a:latin typeface="Arial" pitchFamily="34" charset="0"/>
                <a:cs typeface="Arial" pitchFamily="34" charset="0"/>
              </a:rPr>
              <a:t>v</a:t>
            </a:r>
            <a:r>
              <a:rPr lang="el-GR" sz="1800" b="1" dirty="0">
                <a:solidFill>
                  <a:srgbClr val="FF0000"/>
                </a:solidFill>
                <a:latin typeface="Arial" pitchFamily="34" charset="0"/>
                <a:cs typeface="Arial" pitchFamily="34" charset="0"/>
              </a:rPr>
              <a:t> = 17 χ 0,514 = 8,74 </a:t>
            </a:r>
            <a:r>
              <a:rPr lang="en-US" sz="1800" b="1" dirty="0">
                <a:solidFill>
                  <a:srgbClr val="FF0000"/>
                </a:solidFill>
                <a:latin typeface="Arial" pitchFamily="34" charset="0"/>
                <a:cs typeface="Arial" pitchFamily="34" charset="0"/>
              </a:rPr>
              <a:t>m/sec</a:t>
            </a:r>
            <a:endParaRPr lang="el-GR" sz="1800" b="1" dirty="0">
              <a:solidFill>
                <a:srgbClr val="FF0000"/>
              </a:solidFill>
              <a:latin typeface="Arial" pitchFamily="34" charset="0"/>
              <a:cs typeface="Arial" pitchFamily="34" charset="0"/>
            </a:endParaRPr>
          </a:p>
          <a:p>
            <a:pPr marL="0" indent="0">
              <a:buNone/>
            </a:pPr>
            <a:endParaRPr lang="el-GR" sz="1800" b="1" dirty="0">
              <a:solidFill>
                <a:srgbClr val="FF0000"/>
              </a:solidFill>
              <a:latin typeface="Arial" pitchFamily="34" charset="0"/>
              <a:cs typeface="Arial" pitchFamily="34" charset="0"/>
            </a:endParaRPr>
          </a:p>
          <a:p>
            <a:pPr marL="0" indent="0">
              <a:buNone/>
            </a:pPr>
            <a:r>
              <a:rPr lang="el-GR" sz="1800" b="1" dirty="0">
                <a:latin typeface="Arial" pitchFamily="34" charset="0"/>
                <a:cs typeface="Arial" pitchFamily="34" charset="0"/>
              </a:rPr>
              <a:t>Αρα ο συντελεστης ολισθησεως </a:t>
            </a:r>
            <a:r>
              <a:rPr lang="el-GR" sz="1800" b="1" dirty="0">
                <a:solidFill>
                  <a:srgbClr val="FF0000"/>
                </a:solidFill>
                <a:latin typeface="Arial" pitchFamily="34" charset="0"/>
                <a:cs typeface="Arial" pitchFamily="34" charset="0"/>
              </a:rPr>
              <a:t> </a:t>
            </a:r>
            <a:r>
              <a:rPr lang="el-GR" sz="1800" b="1" dirty="0">
                <a:latin typeface="Arial" pitchFamily="34" charset="0"/>
                <a:cs typeface="Arial" pitchFamily="34" charset="0"/>
              </a:rPr>
              <a:t> </a:t>
            </a:r>
            <a:r>
              <a:rPr lang="en-US" sz="1800" b="1" dirty="0">
                <a:solidFill>
                  <a:srgbClr val="FF0000"/>
                </a:solidFill>
                <a:latin typeface="Arial" pitchFamily="34" charset="0"/>
                <a:cs typeface="Arial" pitchFamily="34" charset="0"/>
              </a:rPr>
              <a:t>S = </a:t>
            </a:r>
            <a:r>
              <a:rPr lang="en-US" sz="1800" b="1" u="sng" dirty="0">
                <a:solidFill>
                  <a:srgbClr val="FF0000"/>
                </a:solidFill>
                <a:latin typeface="Arial" pitchFamily="34" charset="0"/>
                <a:cs typeface="Arial" pitchFamily="34" charset="0"/>
              </a:rPr>
              <a:t>v</a:t>
            </a:r>
            <a:r>
              <a:rPr lang="el-GR" sz="1000" b="1" u="sng" dirty="0">
                <a:solidFill>
                  <a:srgbClr val="FF0000"/>
                </a:solidFill>
                <a:latin typeface="Arial" pitchFamily="34" charset="0"/>
                <a:cs typeface="Arial" pitchFamily="34" charset="0"/>
              </a:rPr>
              <a:t>Θ</a:t>
            </a:r>
            <a:r>
              <a:rPr lang="en-US" sz="1800" b="1" u="sng"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a:t>
            </a:r>
            <a:r>
              <a:rPr lang="en-US" sz="1800" b="1" u="sng" dirty="0">
                <a:solidFill>
                  <a:srgbClr val="FF0000"/>
                </a:solidFill>
                <a:latin typeface="Arial" pitchFamily="34" charset="0"/>
                <a:cs typeface="Arial" pitchFamily="34" charset="0"/>
              </a:rPr>
              <a:t> v</a:t>
            </a:r>
            <a:r>
              <a:rPr lang="el-GR" sz="1800" dirty="0"/>
              <a:t/>
            </a:r>
            <a:br>
              <a:rPr lang="el-GR" sz="1800" dirty="0"/>
            </a:br>
            <a:r>
              <a:rPr lang="en-US" sz="1800" b="1" dirty="0">
                <a:solidFill>
                  <a:srgbClr val="FF0000"/>
                </a:solidFill>
                <a:latin typeface="Arial" pitchFamily="34" charset="0"/>
                <a:cs typeface="Arial" pitchFamily="34" charset="0"/>
              </a:rPr>
              <a:t>    </a:t>
            </a: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v</a:t>
            </a:r>
            <a:r>
              <a:rPr lang="el-GR" sz="1000" b="1" dirty="0">
                <a:solidFill>
                  <a:srgbClr val="FF0000"/>
                </a:solidFill>
                <a:latin typeface="Arial" pitchFamily="34" charset="0"/>
                <a:cs typeface="Arial" pitchFamily="34" charset="0"/>
              </a:rPr>
              <a:t>Θ</a:t>
            </a:r>
            <a:r>
              <a:rPr lang="en-US" sz="1800" b="1" dirty="0">
                <a:solidFill>
                  <a:srgbClr val="FF0000"/>
                </a:solidFill>
                <a:latin typeface="Arial" pitchFamily="34" charset="0"/>
                <a:cs typeface="Arial" pitchFamily="34" charset="0"/>
              </a:rPr>
              <a:t> </a:t>
            </a:r>
            <a:endParaRPr lang="el-GR" sz="1800" b="1" dirty="0">
              <a:solidFill>
                <a:srgbClr val="FF0000"/>
              </a:solidFill>
              <a:latin typeface="Arial" pitchFamily="34" charset="0"/>
              <a:cs typeface="Arial" pitchFamily="34" charset="0"/>
            </a:endParaRPr>
          </a:p>
          <a:p>
            <a:pPr marL="0" indent="0">
              <a:buNone/>
            </a:pP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S =</a:t>
            </a:r>
            <a:r>
              <a:rPr lang="el-GR" sz="1800" b="1" dirty="0">
                <a:solidFill>
                  <a:srgbClr val="FF0000"/>
                </a:solidFill>
                <a:latin typeface="Arial" pitchFamily="34" charset="0"/>
                <a:cs typeface="Arial" pitchFamily="34" charset="0"/>
              </a:rPr>
              <a:t> </a:t>
            </a:r>
            <a:r>
              <a:rPr lang="el-GR" sz="1800" b="1" u="sng" dirty="0">
                <a:solidFill>
                  <a:srgbClr val="FF0000"/>
                </a:solidFill>
                <a:latin typeface="Arial" pitchFamily="34" charset="0"/>
                <a:cs typeface="Arial" pitchFamily="34" charset="0"/>
              </a:rPr>
              <a:t>9,45 – 8,74</a:t>
            </a:r>
          </a:p>
          <a:p>
            <a:pPr marL="0" indent="0">
              <a:buNone/>
            </a:pPr>
            <a:r>
              <a:rPr lang="el-GR" sz="1800" b="1" dirty="0">
                <a:solidFill>
                  <a:srgbClr val="FF0000"/>
                </a:solidFill>
                <a:latin typeface="Arial" pitchFamily="34" charset="0"/>
                <a:cs typeface="Arial" pitchFamily="34" charset="0"/>
              </a:rPr>
              <a:t>                                                                     9,45</a:t>
            </a:r>
          </a:p>
          <a:p>
            <a:pPr marL="0" indent="0">
              <a:buNone/>
            </a:pPr>
            <a:r>
              <a:rPr lang="el-GR" sz="1800" b="1" dirty="0">
                <a:solidFill>
                  <a:srgbClr val="FF0000"/>
                </a:solidFill>
                <a:latin typeface="Arial" pitchFamily="34" charset="0"/>
                <a:cs typeface="Arial" pitchFamily="34" charset="0"/>
              </a:rPr>
              <a:t>                                                          </a:t>
            </a:r>
            <a:r>
              <a:rPr lang="en-US" sz="1800" b="1" dirty="0">
                <a:solidFill>
                  <a:srgbClr val="FF0000"/>
                </a:solidFill>
                <a:latin typeface="Arial" pitchFamily="34" charset="0"/>
                <a:cs typeface="Arial" pitchFamily="34" charset="0"/>
              </a:rPr>
              <a:t>S =</a:t>
            </a:r>
            <a:r>
              <a:rPr lang="el-GR" sz="1800" b="1" dirty="0">
                <a:solidFill>
                  <a:srgbClr val="FF0000"/>
                </a:solidFill>
                <a:latin typeface="Arial" pitchFamily="34" charset="0"/>
                <a:cs typeface="Arial" pitchFamily="34" charset="0"/>
              </a:rPr>
              <a:t> 7,5 %</a:t>
            </a:r>
          </a:p>
          <a:p>
            <a:pPr marL="0" indent="0">
              <a:buNone/>
            </a:pPr>
            <a:endParaRPr lang="en-US" sz="1800" b="1" u="sng" dirty="0">
              <a:solidFill>
                <a:srgbClr val="FF0000"/>
              </a:solidFill>
              <a:latin typeface="Arial" pitchFamily="34" charset="0"/>
              <a:cs typeface="Arial" pitchFamily="34" charset="0"/>
            </a:endParaRP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2248971573"/>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611" y="274638"/>
            <a:ext cx="11949953" cy="6226196"/>
          </a:xfrm>
          <a:solidFill>
            <a:srgbClr val="FF0000"/>
          </a:solidFill>
        </p:spPr>
        <p:txBody>
          <a:bodyPr>
            <a:noAutofit/>
          </a:bodyPr>
          <a:lstStyle/>
          <a:p>
            <a:r>
              <a:rPr lang="en-US" sz="7200" dirty="0">
                <a:solidFill>
                  <a:srgbClr val="FFFF00"/>
                </a:solidFill>
                <a:latin typeface="Arial" pitchFamily="34" charset="0"/>
                <a:cs typeface="Arial" pitchFamily="34" charset="0"/>
              </a:rPr>
              <a:t> </a:t>
            </a:r>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ΚΑΥΣΙΜΑ</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4032370845"/>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lgn="ctr">
              <a:buNone/>
            </a:pPr>
            <a:r>
              <a:rPr lang="el-GR" sz="1800" b="1" dirty="0"/>
              <a:t> </a:t>
            </a:r>
          </a:p>
          <a:p>
            <a:pPr algn="ctr">
              <a:buNone/>
            </a:pPr>
            <a:r>
              <a:rPr lang="el-GR" b="1" dirty="0" smtClean="0">
                <a:latin typeface="Arial" pitchFamily="34" charset="0"/>
                <a:cs typeface="Arial" pitchFamily="34" charset="0"/>
              </a:rPr>
              <a:t>ΤΑ </a:t>
            </a:r>
            <a:r>
              <a:rPr lang="el-GR" b="1" u="sng" dirty="0" smtClean="0">
                <a:solidFill>
                  <a:srgbClr val="FF0000"/>
                </a:solidFill>
                <a:latin typeface="Arial" pitchFamily="34" charset="0"/>
                <a:cs typeface="Arial" pitchFamily="34" charset="0"/>
              </a:rPr>
              <a:t>ΧΗΜΙΚΑ</a:t>
            </a:r>
            <a:r>
              <a:rPr lang="en-US" b="1" u="sng" dirty="0" smtClean="0">
                <a:solidFill>
                  <a:srgbClr val="FF0000"/>
                </a:solidFill>
                <a:latin typeface="Arial" pitchFamily="34" charset="0"/>
                <a:cs typeface="Arial" pitchFamily="34" charset="0"/>
              </a:rPr>
              <a:t> </a:t>
            </a:r>
            <a:r>
              <a:rPr lang="el-GR" b="1" u="sng" dirty="0" smtClean="0">
                <a:solidFill>
                  <a:srgbClr val="FF0000"/>
                </a:solidFill>
                <a:latin typeface="Arial" pitchFamily="34" charset="0"/>
                <a:cs typeface="Arial" pitchFamily="34" charset="0"/>
              </a:rPr>
              <a:t>ΧΑΡΑΚΤΗΡΙΣΤΙΚΑ</a:t>
            </a:r>
            <a:r>
              <a:rPr lang="el-GR" b="1" dirty="0" smtClean="0">
                <a:latin typeface="Arial" pitchFamily="34" charset="0"/>
                <a:cs typeface="Arial" pitchFamily="34" charset="0"/>
              </a:rPr>
              <a:t> ΕΙΝΑΙ:</a:t>
            </a:r>
          </a:p>
          <a:p>
            <a:pPr algn="ctr">
              <a:buNone/>
            </a:pPr>
            <a:endParaRPr lang="el-GR" b="1" dirty="0" smtClean="0">
              <a:latin typeface="Arial" pitchFamily="34" charset="0"/>
              <a:cs typeface="Arial" pitchFamily="34" charset="0"/>
            </a:endParaRPr>
          </a:p>
          <a:p>
            <a:pPr>
              <a:buNone/>
            </a:pPr>
            <a:r>
              <a:rPr lang="el-GR" b="1" dirty="0" smtClean="0">
                <a:latin typeface="Arial" pitchFamily="34" charset="0"/>
                <a:cs typeface="Arial" pitchFamily="34" charset="0"/>
              </a:rPr>
              <a:t>Α) Η ΧΗΜΙΚΗ ΣΥΝΘΕΣΗ (ΣΕ </a:t>
            </a:r>
            <a:r>
              <a:rPr lang="en-US" b="1" dirty="0" smtClean="0">
                <a:latin typeface="Arial" pitchFamily="34" charset="0"/>
                <a:cs typeface="Arial" pitchFamily="34" charset="0"/>
              </a:rPr>
              <a:t>C</a:t>
            </a:r>
            <a:r>
              <a:rPr lang="el-GR" b="1" dirty="0" smtClean="0">
                <a:latin typeface="Arial" pitchFamily="34" charset="0"/>
                <a:cs typeface="Arial" pitchFamily="34" charset="0"/>
              </a:rPr>
              <a:t>, Η, </a:t>
            </a:r>
            <a:r>
              <a:rPr lang="en-US" b="1" dirty="0" smtClean="0">
                <a:latin typeface="Arial" pitchFamily="34" charset="0"/>
                <a:cs typeface="Arial" pitchFamily="34" charset="0"/>
              </a:rPr>
              <a:t>S</a:t>
            </a:r>
            <a:r>
              <a:rPr lang="el-GR" b="1" dirty="0" smtClean="0">
                <a:latin typeface="Arial" pitchFamily="34" charset="0"/>
                <a:cs typeface="Arial" pitchFamily="34" charset="0"/>
              </a:rPr>
              <a:t>, Ο).</a:t>
            </a:r>
          </a:p>
          <a:p>
            <a:pPr>
              <a:buNone/>
            </a:pPr>
            <a:r>
              <a:rPr lang="el-GR" b="1" dirty="0" smtClean="0">
                <a:latin typeface="Arial" pitchFamily="34" charset="0"/>
                <a:cs typeface="Arial" pitchFamily="34" charset="0"/>
              </a:rPr>
              <a:t>Β) Η ΠΕΡΙΕΚΤΙΚΟΤΗΤΑ ΣΕ ΤΕΦΡΑ.</a:t>
            </a:r>
          </a:p>
          <a:p>
            <a:pPr>
              <a:buNone/>
            </a:pPr>
            <a:r>
              <a:rPr lang="el-GR" b="1" dirty="0" smtClean="0">
                <a:latin typeface="Arial" pitchFamily="34" charset="0"/>
                <a:cs typeface="Arial" pitchFamily="34" charset="0"/>
              </a:rPr>
              <a:t>Γ) Η ΠΕΡΙΕΚΤΙΚΟΤΗΤΑ ΣΕ ΑΣΦΑΛΤΟ ΚΑΙ ΠΑΡΑΦΙΝΕΣ.</a:t>
            </a:r>
          </a:p>
          <a:p>
            <a:pPr>
              <a:buNone/>
            </a:pPr>
            <a:r>
              <a:rPr lang="el-GR" b="1" dirty="0" smtClean="0">
                <a:latin typeface="Arial" pitchFamily="34" charset="0"/>
                <a:cs typeface="Arial" pitchFamily="34" charset="0"/>
              </a:rPr>
              <a:t>Δ) Η ΠΕΡΙΕΚΤΙΚΟΤΗΤΑ ΣΕ ΝΕΡΟ.</a:t>
            </a:r>
          </a:p>
          <a:p>
            <a:pPr>
              <a:buNone/>
            </a:pPr>
            <a:r>
              <a:rPr lang="el-GR" b="1" dirty="0" smtClean="0">
                <a:latin typeface="Arial" pitchFamily="34" charset="0"/>
                <a:cs typeface="Arial" pitchFamily="34" charset="0"/>
              </a:rPr>
              <a:t>Ε) Η ΠΕΡΙΕΚΤΙΚΟΤΗΤΑ ΣΕ ΟΞΕΑ.</a:t>
            </a:r>
          </a:p>
          <a:p>
            <a:pPr marL="0" indent="0" algn="ctr">
              <a:buNone/>
            </a:pPr>
            <a:endParaRPr lang="el-GR" sz="1800" b="1" dirty="0">
              <a:latin typeface="Arial" pitchFamily="34" charset="0"/>
              <a:cs typeface="Arial" pitchFamily="34" charset="0"/>
            </a:endParaRP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64356454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a:t>
            </a:r>
            <a:r>
              <a:rPr lang="el-GR" sz="1600" b="1" u="sng" dirty="0">
                <a:solidFill>
                  <a:srgbClr val="FF0000"/>
                </a:solidFill>
                <a:latin typeface="Arial" pitchFamily="34" charset="0"/>
                <a:cs typeface="Arial" pitchFamily="34" charset="0"/>
              </a:rPr>
              <a:t>ΦΥΣΙΚΑ ΧΑΡΑΚΤΗΡΙΣΤΙΚΑ </a:t>
            </a:r>
            <a:r>
              <a:rPr lang="el-GR" sz="1600" b="1" dirty="0">
                <a:latin typeface="Arial" pitchFamily="34" charset="0"/>
                <a:cs typeface="Arial" pitchFamily="34" charset="0"/>
              </a:rPr>
              <a:t>ΕΙΝΑΙ: </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Α)</a:t>
            </a:r>
            <a:r>
              <a:rPr lang="en-US" sz="1600" b="1" dirty="0">
                <a:latin typeface="Arial" pitchFamily="34" charset="0"/>
                <a:cs typeface="Arial" pitchFamily="34" charset="0"/>
              </a:rPr>
              <a:t> </a:t>
            </a:r>
            <a:r>
              <a:rPr lang="el-GR" sz="1600" b="1" dirty="0">
                <a:latin typeface="Arial" pitchFamily="34" charset="0"/>
                <a:cs typeface="Arial" pitchFamily="34" charset="0"/>
              </a:rPr>
              <a:t>ΤΟ </a:t>
            </a:r>
            <a:r>
              <a:rPr lang="el-GR" sz="1600" b="1" dirty="0">
                <a:solidFill>
                  <a:srgbClr val="FF0000"/>
                </a:solidFill>
                <a:latin typeface="Arial" pitchFamily="34" charset="0"/>
                <a:cs typeface="Arial" pitchFamily="34" charset="0"/>
              </a:rPr>
              <a:t>ΕΙΔΙΚΟ ΒΑΡΟΣ</a:t>
            </a:r>
            <a:r>
              <a:rPr lang="en-US" sz="1600" b="1" dirty="0">
                <a:latin typeface="Arial" pitchFamily="34" charset="0"/>
                <a:cs typeface="Arial" pitchFamily="34" charset="0"/>
              </a:rPr>
              <a:t>.</a:t>
            </a:r>
          </a:p>
          <a:p>
            <a:pPr>
              <a:buNone/>
            </a:pPr>
            <a:r>
              <a:rPr lang="el-GR" sz="1600" b="1" dirty="0">
                <a:latin typeface="Arial" pitchFamily="34" charset="0"/>
                <a:cs typeface="Arial" pitchFamily="34" charset="0"/>
              </a:rPr>
              <a:t>Β) Ο </a:t>
            </a:r>
            <a:r>
              <a:rPr lang="el-GR" sz="1600" b="1" dirty="0">
                <a:solidFill>
                  <a:srgbClr val="FF0000"/>
                </a:solidFill>
                <a:latin typeface="Arial" pitchFamily="34" charset="0"/>
                <a:cs typeface="Arial" pitchFamily="34" charset="0"/>
              </a:rPr>
              <a:t>ΣΥΝΤΕΛΕΣΤΗΣ ΘΕΡΜΙΚΗΣ ΔΙΑΣΤΟΛΗΣ</a:t>
            </a:r>
            <a:r>
              <a:rPr lang="en-US" sz="1600" b="1" dirty="0">
                <a:latin typeface="Arial" pitchFamily="34" charset="0"/>
                <a:cs typeface="Arial" pitchFamily="34" charset="0"/>
              </a:rPr>
              <a:t>.</a:t>
            </a:r>
            <a:r>
              <a:rPr lang="el-GR" sz="1600" b="1" dirty="0">
                <a:latin typeface="Arial" pitchFamily="34" charset="0"/>
                <a:cs typeface="Arial" pitchFamily="34" charset="0"/>
              </a:rPr>
              <a:t> </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Γ) Η </a:t>
            </a:r>
            <a:r>
              <a:rPr lang="el-GR" sz="1600" b="1" dirty="0">
                <a:solidFill>
                  <a:srgbClr val="FF0000"/>
                </a:solidFill>
                <a:latin typeface="Arial" pitchFamily="34" charset="0"/>
                <a:cs typeface="Arial" pitchFamily="34" charset="0"/>
              </a:rPr>
              <a:t>ΕΙΔΙΚΗ ΘΕΡΜΟΤΗΤΑ</a:t>
            </a:r>
            <a:r>
              <a:rPr lang="el-GR" sz="1600" b="1" dirty="0">
                <a:latin typeface="Arial" pitchFamily="34" charset="0"/>
                <a:cs typeface="Arial" pitchFamily="34" charset="0"/>
              </a:rPr>
              <a:t>.</a:t>
            </a:r>
          </a:p>
          <a:p>
            <a:pPr>
              <a:buNone/>
            </a:pPr>
            <a:r>
              <a:rPr lang="el-GR" sz="1600" b="1" dirty="0">
                <a:latin typeface="Arial" pitchFamily="34" charset="0"/>
                <a:cs typeface="Arial" pitchFamily="34" charset="0"/>
              </a:rPr>
              <a:t>Δ) Η </a:t>
            </a:r>
            <a:r>
              <a:rPr lang="el-GR" sz="1600" b="1" dirty="0">
                <a:solidFill>
                  <a:srgbClr val="FF0000"/>
                </a:solidFill>
                <a:latin typeface="Arial" pitchFamily="34" charset="0"/>
                <a:cs typeface="Arial" pitchFamily="34" charset="0"/>
              </a:rPr>
              <a:t>ΘΕΡΜΟΚΡΑΣΙΑ</a:t>
            </a:r>
            <a:r>
              <a:rPr lang="el-GR" sz="1600" b="1" dirty="0">
                <a:latin typeface="Arial" pitchFamily="34" charset="0"/>
                <a:cs typeface="Arial" pitchFamily="34" charset="0"/>
              </a:rPr>
              <a:t> </a:t>
            </a:r>
            <a:r>
              <a:rPr lang="en-US" sz="1600" b="1" dirty="0">
                <a:latin typeface="Arial" pitchFamily="34" charset="0"/>
                <a:cs typeface="Arial" pitchFamily="34" charset="0"/>
              </a:rPr>
              <a:t>TOY</a:t>
            </a:r>
            <a:r>
              <a:rPr lang="el-GR" sz="1600" b="1" dirty="0">
                <a:latin typeface="Arial" pitchFamily="34" charset="0"/>
                <a:cs typeface="Arial" pitchFamily="34" charset="0"/>
              </a:rPr>
              <a:t> </a:t>
            </a:r>
            <a:r>
              <a:rPr lang="el-GR" sz="1600" b="1" dirty="0">
                <a:solidFill>
                  <a:srgbClr val="FF0000"/>
                </a:solidFill>
                <a:latin typeface="Arial" pitchFamily="34" charset="0"/>
                <a:cs typeface="Arial" pitchFamily="34" charset="0"/>
              </a:rPr>
              <a:t>ΣΗΜΕΙΟ</a:t>
            </a:r>
            <a:r>
              <a:rPr lang="en-US" sz="1600" b="1" dirty="0">
                <a:solidFill>
                  <a:srgbClr val="FF0000"/>
                </a:solidFill>
                <a:latin typeface="Arial" pitchFamily="34" charset="0"/>
                <a:cs typeface="Arial" pitchFamily="34" charset="0"/>
              </a:rPr>
              <a:t>Y</a:t>
            </a:r>
            <a:r>
              <a:rPr lang="el-GR" sz="1600" b="1" dirty="0">
                <a:solidFill>
                  <a:srgbClr val="FF0000"/>
                </a:solidFill>
                <a:latin typeface="Arial" pitchFamily="34" charset="0"/>
                <a:cs typeface="Arial" pitchFamily="34" charset="0"/>
              </a:rPr>
              <a:t> ΑΝΑΦΛΕΞΕΩΣ</a:t>
            </a:r>
            <a:r>
              <a:rPr lang="el-GR" sz="1600" b="1" dirty="0">
                <a:latin typeface="Arial" pitchFamily="34" charset="0"/>
                <a:cs typeface="Arial" pitchFamily="34" charset="0"/>
              </a:rPr>
              <a:t>, ΔΗΛΑΔΗ Η ΘΕΡΜΟΚΡΑΣΙΑ ΕΚΕΙΝΗ, ΣΤΗΝ ΟΠΟΙΑ ΤΟ ΚΑΥΣΙΜΟ ΑΝΑΔΙΔΕΙ ΑΤΜΟΥΣ, ΠΟΥ ΑΝΑΦΛΕΓΟΝΤΑΙ, ΟΤΑΝ ΠΛΗΣΙΑΣΕΙ ΦΛΟΓΑ. ΜΕΤΡΑΤΑΙ ΜΕ ΤΗ ΣΥΣΚΕΥΗ </a:t>
            </a:r>
            <a:r>
              <a:rPr lang="el-GR" sz="1600" b="1" dirty="0">
                <a:solidFill>
                  <a:srgbClr val="FF0000"/>
                </a:solidFill>
                <a:latin typeface="Arial" pitchFamily="34" charset="0"/>
                <a:cs typeface="Arial" pitchFamily="34" charset="0"/>
              </a:rPr>
              <a:t>Ρ</a:t>
            </a:r>
            <a:r>
              <a:rPr lang="en-US" sz="1600" b="1" dirty="0" err="1">
                <a:solidFill>
                  <a:srgbClr val="FF0000"/>
                </a:solidFill>
                <a:latin typeface="Arial" pitchFamily="34" charset="0"/>
                <a:cs typeface="Arial" pitchFamily="34" charset="0"/>
              </a:rPr>
              <a:t>ensky</a:t>
            </a:r>
            <a:r>
              <a:rPr lang="en-US" sz="1600" b="1" dirty="0">
                <a:solidFill>
                  <a:srgbClr val="FF0000"/>
                </a:solidFill>
                <a:latin typeface="Arial" pitchFamily="34" charset="0"/>
                <a:cs typeface="Arial" pitchFamily="34" charset="0"/>
              </a:rPr>
              <a:t>-Martens</a:t>
            </a:r>
            <a:r>
              <a:rPr lang="el-GR" sz="1600" b="1" dirty="0">
                <a:solidFill>
                  <a:srgbClr val="FF0000"/>
                </a:solidFill>
                <a:latin typeface="Arial" pitchFamily="34" charset="0"/>
                <a:cs typeface="Arial" pitchFamily="34" charset="0"/>
              </a:rPr>
              <a:t> </a:t>
            </a:r>
            <a:r>
              <a:rPr lang="el-GR" sz="1600" b="1" dirty="0">
                <a:latin typeface="Arial" pitchFamily="34" charset="0"/>
                <a:cs typeface="Arial" pitchFamily="34" charset="0"/>
              </a:rPr>
              <a:t>ΚΑΙ ΔΙΑΚΡΙΝΕΤΑΙ ΣΕ ΣΗΜΕΙΟ ΑΝΑΦΛΕΞΕΩΣ </a:t>
            </a:r>
            <a:r>
              <a:rPr lang="el-GR" sz="1600" b="1" dirty="0">
                <a:solidFill>
                  <a:srgbClr val="FF0000"/>
                </a:solidFill>
                <a:latin typeface="Arial" pitchFamily="34" charset="0"/>
                <a:cs typeface="Arial" pitchFamily="34" charset="0"/>
              </a:rPr>
              <a:t>ΑΝΟΙΚΤΟΥ</a:t>
            </a:r>
            <a:r>
              <a:rPr lang="el-GR" sz="1600" b="1" dirty="0">
                <a:latin typeface="Arial" pitchFamily="34" charset="0"/>
                <a:cs typeface="Arial" pitchFamily="34" charset="0"/>
              </a:rPr>
              <a:t> ΔΟΧΕΙΟΥ ΚΑΙ </a:t>
            </a:r>
            <a:r>
              <a:rPr lang="el-GR" sz="1600" b="1" dirty="0">
                <a:solidFill>
                  <a:srgbClr val="FF0000"/>
                </a:solidFill>
                <a:latin typeface="Arial" pitchFamily="34" charset="0"/>
                <a:cs typeface="Arial" pitchFamily="34" charset="0"/>
              </a:rPr>
              <a:t>ΚΛΕΙΣΤΟΥ</a:t>
            </a:r>
            <a:r>
              <a:rPr lang="el-GR" sz="1600" b="1" dirty="0">
                <a:latin typeface="Arial" pitchFamily="34" charset="0"/>
                <a:cs typeface="Arial" pitchFamily="34" charset="0"/>
              </a:rPr>
              <a:t> ΔΟΧΕΙΟΥ. ΤΟ ΤΕΛΕΥΤΑΙΟ ΕΙΝΑΙ 10° ΩΣ 20°</a:t>
            </a:r>
            <a:r>
              <a:rPr lang="en-US" sz="1600" b="1" dirty="0">
                <a:latin typeface="Arial" pitchFamily="34" charset="0"/>
                <a:cs typeface="Arial" pitchFamily="34" charset="0"/>
              </a:rPr>
              <a:t>C</a:t>
            </a:r>
            <a:r>
              <a:rPr lang="el-GR" sz="1600" b="1" dirty="0">
                <a:latin typeface="Arial" pitchFamily="34" charset="0"/>
                <a:cs typeface="Arial" pitchFamily="34" charset="0"/>
              </a:rPr>
              <a:t> ΧΑΜΗΛΟΤΕΡΟ ΑΠΟ </a:t>
            </a:r>
            <a:r>
              <a:rPr lang="el-GR" sz="1600" b="1" dirty="0" smtClean="0">
                <a:latin typeface="Arial" pitchFamily="34" charset="0"/>
                <a:cs typeface="Arial" pitchFamily="34" charset="0"/>
              </a:rPr>
              <a:t>ΤΟΥ </a:t>
            </a:r>
            <a:r>
              <a:rPr lang="el-GR" sz="1600" b="1" dirty="0">
                <a:latin typeface="Arial" pitchFamily="34" charset="0"/>
                <a:cs typeface="Arial" pitchFamily="34" charset="0"/>
              </a:rPr>
              <a:t>ΑΝΟΙΚΤΟΥ ΔΟΧΕΙΟΥ, ΛΟΓΩ ΜΕΓΑΛΥΤΕΡΗΣ ΣΥΓΚΕΝΤΡΩΣΕΩΣ ΑΝΑΦΛΕΞΙΜΩΝ ΑΤΜΩΝ.</a:t>
            </a:r>
          </a:p>
          <a:p>
            <a:pPr>
              <a:buNone/>
            </a:pPr>
            <a:r>
              <a:rPr lang="el-GR" sz="1600" b="1" dirty="0">
                <a:latin typeface="Arial" pitchFamily="34" charset="0"/>
                <a:cs typeface="Arial" pitchFamily="34" charset="0"/>
              </a:rPr>
              <a:t>Ε) Η </a:t>
            </a:r>
            <a:r>
              <a:rPr lang="el-GR" sz="1600" b="1" dirty="0">
                <a:solidFill>
                  <a:srgbClr val="FF0000"/>
                </a:solidFill>
                <a:latin typeface="Arial" pitchFamily="34" charset="0"/>
                <a:cs typeface="Arial" pitchFamily="34" charset="0"/>
              </a:rPr>
              <a:t>ΘΕΡΜΟΚΡΑΣΙΑ</a:t>
            </a:r>
            <a:r>
              <a:rPr lang="el-GR" sz="1600" b="1" dirty="0">
                <a:latin typeface="Arial" pitchFamily="34" charset="0"/>
                <a:cs typeface="Arial" pitchFamily="34" charset="0"/>
              </a:rPr>
              <a:t> </a:t>
            </a:r>
            <a:r>
              <a:rPr lang="en-US" sz="1600" b="1" dirty="0">
                <a:latin typeface="Arial" pitchFamily="34" charset="0"/>
                <a:cs typeface="Arial" pitchFamily="34" charset="0"/>
              </a:rPr>
              <a:t>TOY</a:t>
            </a:r>
            <a:r>
              <a:rPr lang="el-GR" sz="1600" b="1" dirty="0">
                <a:latin typeface="Arial" pitchFamily="34" charset="0"/>
                <a:cs typeface="Arial" pitchFamily="34" charset="0"/>
              </a:rPr>
              <a:t> </a:t>
            </a:r>
            <a:r>
              <a:rPr lang="el-GR" sz="1600" b="1" dirty="0">
                <a:solidFill>
                  <a:srgbClr val="FF0000"/>
                </a:solidFill>
                <a:latin typeface="Arial" pitchFamily="34" charset="0"/>
                <a:cs typeface="Arial" pitchFamily="34" charset="0"/>
              </a:rPr>
              <a:t>ΣΗΜΕΙΟ</a:t>
            </a:r>
            <a:r>
              <a:rPr lang="en-US" sz="1600" b="1" dirty="0">
                <a:solidFill>
                  <a:srgbClr val="FF0000"/>
                </a:solidFill>
                <a:latin typeface="Arial" pitchFamily="34" charset="0"/>
                <a:cs typeface="Arial" pitchFamily="34" charset="0"/>
              </a:rPr>
              <a:t>Y</a:t>
            </a:r>
            <a:r>
              <a:rPr lang="el-GR" sz="1600" b="1" dirty="0">
                <a:solidFill>
                  <a:srgbClr val="FF0000"/>
                </a:solidFill>
                <a:latin typeface="Arial" pitchFamily="34" charset="0"/>
                <a:cs typeface="Arial" pitchFamily="34" charset="0"/>
              </a:rPr>
              <a:t> ΚΑΥΣΕΩΣ</a:t>
            </a:r>
            <a:r>
              <a:rPr lang="el-GR" sz="1600" b="1" dirty="0">
                <a:latin typeface="Arial" pitchFamily="34" charset="0"/>
                <a:cs typeface="Arial" pitchFamily="34" charset="0"/>
              </a:rPr>
              <a:t>, ΣΤΗΝ ΟΠΟΙΑ ΟΙ ΑΝΑΔΙΔΟΜΕΝΟΙ ΑΤΜΟΙ ΑΝΑΦΛΕΓΟΝΤΑΙ ΚΑΙ ΣΥΝΕΧΙΖΟΥΝ ΠΛΕΟΝ ΤΗΝ ΚΑΥΣΗ ΕΠΑΝΩ ΣΤΗΝ ΕΠΙΦΑΝΕΙΑ ΤΟΥ </a:t>
            </a:r>
            <a:r>
              <a:rPr lang="el-GR" sz="1600" b="1" dirty="0" smtClean="0">
                <a:latin typeface="Arial" pitchFamily="34" charset="0"/>
                <a:cs typeface="Arial" pitchFamily="34" charset="0"/>
              </a:rPr>
              <a:t>ΚΑΥΣΙΜΟΥ  </a:t>
            </a:r>
            <a:r>
              <a:rPr lang="el-GR" sz="1600" b="1" dirty="0">
                <a:latin typeface="Arial" pitchFamily="34" charset="0"/>
                <a:cs typeface="Arial" pitchFamily="34" charset="0"/>
              </a:rPr>
              <a:t>ΕΙΝΑΙ ΚΑΤΑ 30° ΩΣ 60°</a:t>
            </a:r>
            <a:r>
              <a:rPr lang="en-US" sz="1600" b="1" dirty="0">
                <a:latin typeface="Arial" pitchFamily="34" charset="0"/>
                <a:cs typeface="Arial" pitchFamily="34" charset="0"/>
              </a:rPr>
              <a:t>C</a:t>
            </a:r>
            <a:r>
              <a:rPr lang="el-GR" sz="1600" b="1" dirty="0">
                <a:latin typeface="Arial" pitchFamily="34" charset="0"/>
                <a:cs typeface="Arial" pitchFamily="34" charset="0"/>
              </a:rPr>
              <a:t> ΥΨΗΛΟΤΕΡΟ ΑΠΟ ΤΟ ΣΗΜΕΙΟ ΑΝΑΦΛΕΞΕΩΣ ΑΝΟΙΚΤΟ</a:t>
            </a:r>
            <a:r>
              <a:rPr lang="en-US" sz="1600" b="1" dirty="0">
                <a:latin typeface="Arial" pitchFamily="34" charset="0"/>
                <a:cs typeface="Arial" pitchFamily="34" charset="0"/>
              </a:rPr>
              <a:t>Y</a:t>
            </a:r>
            <a:r>
              <a:rPr lang="el-GR" sz="1600" b="1" dirty="0">
                <a:latin typeface="Arial" pitchFamily="34" charset="0"/>
                <a:cs typeface="Arial" pitchFamily="34" charset="0"/>
              </a:rPr>
              <a:t> ΔΟΧΕΙΟΥ.</a:t>
            </a:r>
          </a:p>
          <a:p>
            <a:pPr>
              <a:buNone/>
            </a:pPr>
            <a:r>
              <a:rPr lang="el-GR" sz="1600" b="1" dirty="0">
                <a:latin typeface="Arial" pitchFamily="34" charset="0"/>
                <a:cs typeface="Arial" pitchFamily="34" charset="0"/>
              </a:rPr>
              <a:t>ΣΤ) ΤΟ </a:t>
            </a:r>
            <a:r>
              <a:rPr lang="el-GR" sz="1600" b="1" dirty="0">
                <a:solidFill>
                  <a:srgbClr val="FF0000"/>
                </a:solidFill>
                <a:latin typeface="Arial" pitchFamily="34" charset="0"/>
                <a:cs typeface="Arial" pitchFamily="34" charset="0"/>
              </a:rPr>
              <a:t>ΙΞΩΔΕΣ</a:t>
            </a:r>
            <a:r>
              <a:rPr lang="el-GR" sz="1600" b="1" dirty="0">
                <a:latin typeface="Arial" pitchFamily="34" charset="0"/>
                <a:cs typeface="Arial" pitchFamily="34" charset="0"/>
              </a:rPr>
              <a:t>, ΤΟ ΟΠΟΙΟ ΑΠΟΤΕΛΕ</a:t>
            </a:r>
            <a:r>
              <a:rPr lang="en-US" sz="1600" b="1" dirty="0">
                <a:latin typeface="Arial" pitchFamily="34" charset="0"/>
                <a:cs typeface="Arial" pitchFamily="34" charset="0"/>
              </a:rPr>
              <a:t>I</a:t>
            </a:r>
            <a:r>
              <a:rPr lang="el-GR" sz="1600" b="1" dirty="0">
                <a:latin typeface="Arial" pitchFamily="34" charset="0"/>
                <a:cs typeface="Arial" pitchFamily="34" charset="0"/>
              </a:rPr>
              <a:t> ΤΟ ΜΕΤΡΟ ΤΗΣ ΡΕΥΣΤΟΤΗΤΑΣ ΤΟ</a:t>
            </a:r>
            <a:r>
              <a:rPr lang="en-US" sz="1600" b="1" dirty="0">
                <a:latin typeface="Arial" pitchFamily="34" charset="0"/>
                <a:cs typeface="Arial" pitchFamily="34" charset="0"/>
              </a:rPr>
              <a:t>Y</a:t>
            </a:r>
            <a:r>
              <a:rPr lang="el-GR" sz="1600" b="1" dirty="0">
                <a:latin typeface="Arial" pitchFamily="34" charset="0"/>
                <a:cs typeface="Arial" pitchFamily="34" charset="0"/>
              </a:rPr>
              <a:t> </a:t>
            </a:r>
            <a:r>
              <a:rPr lang="en-US" sz="1600" b="1" dirty="0">
                <a:latin typeface="Arial" pitchFamily="34" charset="0"/>
                <a:cs typeface="Arial" pitchFamily="34" charset="0"/>
              </a:rPr>
              <a:t>Y</a:t>
            </a:r>
            <a:r>
              <a:rPr lang="el-GR" sz="1600" b="1" dirty="0">
                <a:latin typeface="Arial" pitchFamily="34" charset="0"/>
                <a:cs typeface="Arial" pitchFamily="34" charset="0"/>
              </a:rPr>
              <a:t>ΓΡΟ</a:t>
            </a:r>
            <a:r>
              <a:rPr lang="en-US" sz="1600" b="1" dirty="0">
                <a:latin typeface="Arial" pitchFamily="34" charset="0"/>
                <a:cs typeface="Arial" pitchFamily="34" charset="0"/>
              </a:rPr>
              <a:t>Y</a:t>
            </a:r>
            <a:r>
              <a:rPr lang="el-GR" sz="1600" b="1" dirty="0">
                <a:latin typeface="Arial" pitchFamily="34" charset="0"/>
                <a:cs typeface="Arial" pitchFamily="34" charset="0"/>
              </a:rPr>
              <a:t> ΚΑΥΣΙΜΟΥ, ΜΕΤΡΑΤΑΙ ΣΕ ΒΑΘΜΟΥΣ Ε</a:t>
            </a:r>
            <a:r>
              <a:rPr lang="en-US" sz="1600" b="1" dirty="0" err="1">
                <a:latin typeface="Arial" pitchFamily="34" charset="0"/>
                <a:cs typeface="Arial" pitchFamily="34" charset="0"/>
              </a:rPr>
              <a:t>ngler</a:t>
            </a:r>
            <a:r>
              <a:rPr lang="el-GR" sz="1600" b="1" dirty="0">
                <a:latin typeface="Arial" pitchFamily="34" charset="0"/>
                <a:cs typeface="Arial" pitchFamily="34" charset="0"/>
              </a:rPr>
              <a:t> (ΣΤΗΝ ΕΥΡΩΠΗ), </a:t>
            </a:r>
            <a:r>
              <a:rPr lang="en-US" sz="1600" b="1" dirty="0">
                <a:latin typeface="Arial" pitchFamily="34" charset="0"/>
                <a:cs typeface="Arial" pitchFamily="34" charset="0"/>
              </a:rPr>
              <a:t>Redwood</a:t>
            </a:r>
            <a:r>
              <a:rPr lang="el-GR" sz="1600" b="1" dirty="0">
                <a:latin typeface="Arial" pitchFamily="34" charset="0"/>
                <a:cs typeface="Arial" pitchFamily="34" charset="0"/>
              </a:rPr>
              <a:t> (ΣΤΗΝ ΑΓΓΛΙΑ) ΚΑΙ </a:t>
            </a:r>
            <a:r>
              <a:rPr lang="en-US" sz="1600" b="1" dirty="0" err="1">
                <a:latin typeface="Arial" pitchFamily="34" charset="0"/>
                <a:cs typeface="Arial" pitchFamily="34" charset="0"/>
              </a:rPr>
              <a:t>Saybolt</a:t>
            </a:r>
            <a:r>
              <a:rPr lang="el-GR" sz="1600" b="1" dirty="0">
                <a:latin typeface="Arial" pitchFamily="34" charset="0"/>
                <a:cs typeface="Arial" pitchFamily="34" charset="0"/>
              </a:rPr>
              <a:t> (ΣΤΗΝ ΑΜΕΡΙΚΗ). ΤΟ ΟΡΓΑΝΟ ΜΕΤΡΗΣΕΩΣ ΤΗΣ ΛΕΓΕΤΑΙ </a:t>
            </a:r>
            <a:r>
              <a:rPr lang="el-GR" sz="1600" b="1" dirty="0" smtClean="0">
                <a:latin typeface="Arial" pitchFamily="34" charset="0"/>
                <a:cs typeface="Arial" pitchFamily="34" charset="0"/>
              </a:rPr>
              <a:t>ΙΞΟΔΟΜΕΤΡΟ</a:t>
            </a:r>
            <a:r>
              <a:rPr lang="el-GR" sz="1600" b="1" dirty="0">
                <a:latin typeface="Arial" pitchFamily="34" charset="0"/>
                <a:cs typeface="Arial" pitchFamily="34" charset="0"/>
              </a:rPr>
              <a:t>. ΜΕΤΡΑ ΤΟ ΧΡΟΝΟ ΡΟΗΣ ΤΟΥ ΥΓΡΟΥ ΑΠΟ ΤΡΥΠΑ ΟΡΙΣΜΕΝΗΣ ΔΙΑΤΟΜΗΣ, ΣΕ ΠΡΟΚΑΘΟΡΙΣΜΕΝΕΣ ΣΥΝΘΗΚΕΣ</a:t>
            </a:r>
            <a:r>
              <a:rPr lang="el-GR" sz="1800" b="1" dirty="0">
                <a:latin typeface="Arial" pitchFamily="34" charset="0"/>
                <a:cs typeface="Arial" pitchFamily="34" charset="0"/>
              </a:rPr>
              <a:t>.</a:t>
            </a:r>
          </a:p>
          <a:p>
            <a:pPr marL="0" indent="0">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8249062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ΦΥΣΙΚΑ ΕΙΝΑΙ: </a:t>
            </a:r>
            <a:endParaRPr lang="en-US" sz="1600" b="1" dirty="0">
              <a:latin typeface="Arial" pitchFamily="34" charset="0"/>
              <a:cs typeface="Arial" pitchFamily="34" charset="0"/>
            </a:endParaRPr>
          </a:p>
          <a:p>
            <a:pPr algn="ctr">
              <a:buNone/>
            </a:pPr>
            <a:endParaRPr lang="en-US" sz="1600" b="1" dirty="0">
              <a:latin typeface="Arial" pitchFamily="34" charset="0"/>
              <a:cs typeface="Arial" pitchFamily="34" charset="0"/>
            </a:endParaRPr>
          </a:p>
          <a:p>
            <a:pPr marL="0" indent="0">
              <a:buNone/>
            </a:pPr>
            <a:r>
              <a:rPr lang="el-GR" sz="1700" b="1" dirty="0">
                <a:latin typeface="Arial" pitchFamily="34" charset="0"/>
                <a:cs typeface="Arial" pitchFamily="34" charset="0"/>
              </a:rPr>
              <a:t>ΣΗΜΕΡΑ, ΔΙΕΘΝΩΣ ΕΧΕΙ ΕΠΙΚΡΑΤΗΣΕΙ Η ΡΕΥΣΤΟΤΗΤΑ ΝΑ ΥΠΟΛΟΓΙΖΕΤΑΙ ΣΕ </a:t>
            </a:r>
            <a:r>
              <a:rPr lang="en-US" sz="1700" b="1" dirty="0">
                <a:latin typeface="Arial" pitchFamily="34" charset="0"/>
                <a:cs typeface="Arial" pitchFamily="34" charset="0"/>
              </a:rPr>
              <a:t>Redwood</a:t>
            </a:r>
            <a:r>
              <a:rPr lang="el-GR" sz="1700" b="1" dirty="0">
                <a:latin typeface="Arial" pitchFamily="34" charset="0"/>
                <a:cs typeface="Arial" pitchFamily="34" charset="0"/>
              </a:rPr>
              <a:t>. ΣΕ </a:t>
            </a:r>
            <a:r>
              <a:rPr lang="en-US" sz="1700" b="1" dirty="0">
                <a:latin typeface="Arial" pitchFamily="34" charset="0"/>
                <a:cs typeface="Arial" pitchFamily="34" charset="0"/>
              </a:rPr>
              <a:t>Redwood</a:t>
            </a:r>
            <a:r>
              <a:rPr lang="el-GR" sz="1700" b="1" dirty="0">
                <a:latin typeface="Arial" pitchFamily="34" charset="0"/>
                <a:cs typeface="Arial" pitchFamily="34" charset="0"/>
              </a:rPr>
              <a:t> ΥΠΟΛΟΓΙΖΕΤΑΙ ΕΠΙΣΗΣ ΣΕ ΟΛΑ ΤΑ ΝΑΥΛΟ­ΣΥΜΦΩΝΑ (</a:t>
            </a:r>
            <a:r>
              <a:rPr lang="en-US" sz="1700" b="1" dirty="0">
                <a:latin typeface="Arial" pitchFamily="34" charset="0"/>
                <a:cs typeface="Arial" pitchFamily="34" charset="0"/>
              </a:rPr>
              <a:t>time charter</a:t>
            </a:r>
            <a:r>
              <a:rPr lang="el-GR" sz="1700" b="1" dirty="0">
                <a:latin typeface="Arial" pitchFamily="34" charset="0"/>
                <a:cs typeface="Arial" pitchFamily="34" charset="0"/>
              </a:rPr>
              <a:t>), ΣΤΑ ΟΠΟΙΑ ΟΙ ΝΑΥΛΩΤΕΣ ΠΡΟΜΗΘΕΥΟΥΝ ΤΟ ΠΕΤΡΕΛΑΙΟ ΣΤΟ ΝΑΥΛΩΜΕΝΟ ΠΛΟΙΟ ΚΑΙ ΕΚΕΙ </a:t>
            </a:r>
            <a:r>
              <a:rPr lang="el-GR" sz="1700" b="1" dirty="0" smtClean="0">
                <a:latin typeface="Arial" pitchFamily="34" charset="0"/>
                <a:cs typeface="Arial" pitchFamily="34" charset="0"/>
              </a:rPr>
              <a:t>ΕΠΕΙΣΕΡΧΕΤΑΙ </a:t>
            </a:r>
            <a:r>
              <a:rPr lang="el-GR" sz="1700" b="1" dirty="0">
                <a:latin typeface="Arial" pitchFamily="34" charset="0"/>
                <a:cs typeface="Arial" pitchFamily="34" charset="0"/>
              </a:rPr>
              <a:t>Η ΑΡΜΟΔΙΟΤΗΤΑ ΤΟΥ ΠΛΟΙΑΡΧΟΥ ΚΑΤΑ ΤΗΝ ΠΑΡΑΛΑΒΗ ΤΟ</a:t>
            </a:r>
            <a:r>
              <a:rPr lang="en-US" sz="1700" b="1" dirty="0">
                <a:latin typeface="Arial" pitchFamily="34" charset="0"/>
                <a:cs typeface="Arial" pitchFamily="34" charset="0"/>
              </a:rPr>
              <a:t>Y</a:t>
            </a:r>
            <a:r>
              <a:rPr lang="el-GR" sz="1700" b="1" dirty="0">
                <a:latin typeface="Arial" pitchFamily="34" charset="0"/>
                <a:cs typeface="Arial" pitchFamily="34" charset="0"/>
              </a:rPr>
              <a:t> ΠΕΤΡΕΛΑΙΟΥ.</a:t>
            </a:r>
            <a:endParaRPr lang="en-US" sz="1700" b="1" dirty="0">
              <a:latin typeface="Arial" pitchFamily="34" charset="0"/>
              <a:cs typeface="Arial" pitchFamily="34" charset="0"/>
            </a:endParaRPr>
          </a:p>
          <a:p>
            <a:pPr marL="0" indent="0">
              <a:buNone/>
            </a:pPr>
            <a:endParaRPr lang="el-GR" sz="1700" b="1" dirty="0">
              <a:latin typeface="Arial" pitchFamily="34" charset="0"/>
              <a:cs typeface="Arial" pitchFamily="34" charset="0"/>
            </a:endParaRPr>
          </a:p>
          <a:p>
            <a:pPr marL="0" indent="0">
              <a:buNone/>
            </a:pPr>
            <a:r>
              <a:rPr lang="el-GR" sz="1700" b="1" dirty="0">
                <a:latin typeface="Arial" pitchFamily="34" charset="0"/>
                <a:cs typeface="Arial" pitchFamily="34" charset="0"/>
              </a:rPr>
              <a:t>ΤΟ ΙΞΩΔΕΣ ΕΙΝΑΙ ΕΝΑ ΑΠΟ ΤΑ ΣΠΟΥΔΑΙΟΤΕΡΑ ΧΑΡΑΚΤΗΡΙΣΤΙΚΑ ΤΩΝ ΥΓΡΩΝ ΚΑΥΣΙΜΩΝ. ΜΕΤΑΒΑΛΛΕΤΑΙ ΜΕ ΤΗ ΘΕΡΜΟΚΡΑΣΙΑ. ΟΣΟ ΔΗΛΑΔΗ Η ΘΕΡΜΟΚΡΑΣΙΑ ΤΟ</a:t>
            </a:r>
            <a:r>
              <a:rPr lang="en-US" sz="1700" b="1" dirty="0">
                <a:latin typeface="Arial" pitchFamily="34" charset="0"/>
                <a:cs typeface="Arial" pitchFamily="34" charset="0"/>
              </a:rPr>
              <a:t>Y</a:t>
            </a:r>
            <a:r>
              <a:rPr lang="el-GR" sz="1700" b="1" dirty="0">
                <a:latin typeface="Arial" pitchFamily="34" charset="0"/>
                <a:cs typeface="Arial" pitchFamily="34" charset="0"/>
              </a:rPr>
              <a:t> ΥΓΡΟ</a:t>
            </a:r>
            <a:r>
              <a:rPr lang="en-US" sz="1700" b="1" dirty="0">
                <a:latin typeface="Arial" pitchFamily="34" charset="0"/>
                <a:cs typeface="Arial" pitchFamily="34" charset="0"/>
              </a:rPr>
              <a:t>Y</a:t>
            </a:r>
            <a:r>
              <a:rPr lang="el-GR" sz="1700" b="1" dirty="0">
                <a:latin typeface="Arial" pitchFamily="34" charset="0"/>
                <a:cs typeface="Arial" pitchFamily="34" charset="0"/>
              </a:rPr>
              <a:t> ΑΝΕΒΑΙΝΕΙ, ΤΟΣΟ ΑΥΤΟ ΓΙΝΕΤΑΙ ΠΙΟ ΛΕΠΤΟΡΕΥΣΤΟ. ΑΥΤΟ ΕΧΕΙ ΙΔΙΑΙΤΕΡΗ ΣΗΜΑΣΙΑ ΓΙΑ ΤΟ ΠΕΤΡΕΛΑΙΟ, ΠΟΥ ΠΡΕΠΕΙ ΝΑ ΠΡΟΘΕΡΜΑΝΘΕΙ ΤΟΣΟ, ΩΣΤΕ ΝΑ ΑΠΟΚΤΗΣΕΙ ΤΗΝ ΚΑΤΑΛΛΗΛΗ ΘΕΡΜΟΚΡΑΣΙΑ ΚΑΙ ΡΕΥΣΤΟΤΗΤΑ, ΓΙΑ ΝΑ ΨΕΚΑΖΕΤΑΙ ΤΕΛΕΙΩΣ ΑΠΟ ΤΟΝ ΚΑΥΣΤΗΡΑ, ΜΕ ΣΚΟΠΟ ΝΑ ΕΠΙΤΥΓΧΑΝΕΤΑΙ ΤΕΛΕΙΑ ΚΑΥΣΗ. ΓΙΑ ΤΑ ΠΟΛΥ ΛΕΠΤΟΡΕΥΣΤΑ ΥΓΡΑ ΧΡΗΣΙΜΟΠΟΙΕΙΤΑΙ ΤΟ ΚΙΝΗΜΑΤΙΚΟ ΙΞΩΔΕΣ (ΔΗΛΑΔΗ ΤΟ ΠΗΛΙΚΟ ΤΟ</a:t>
            </a:r>
            <a:r>
              <a:rPr lang="en-US" sz="1700" b="1" dirty="0">
                <a:latin typeface="Arial" pitchFamily="34" charset="0"/>
                <a:cs typeface="Arial" pitchFamily="34" charset="0"/>
              </a:rPr>
              <a:t>Y</a:t>
            </a:r>
            <a:r>
              <a:rPr lang="el-GR" sz="1700" b="1" dirty="0">
                <a:latin typeface="Arial" pitchFamily="34" charset="0"/>
                <a:cs typeface="Arial" pitchFamily="34" charset="0"/>
              </a:rPr>
              <a:t> ΑΠΟΛΥΤΟΥ ΙΞΩΔΟΥΣ ΔΙΑ ΤΗΣ ΠΥΚΝΟΤΗΤΑΣ ΤΟ</a:t>
            </a:r>
            <a:r>
              <a:rPr lang="en-US" sz="1700" b="1" dirty="0">
                <a:latin typeface="Arial" pitchFamily="34" charset="0"/>
                <a:cs typeface="Arial" pitchFamily="34" charset="0"/>
              </a:rPr>
              <a:t>Y</a:t>
            </a:r>
            <a:r>
              <a:rPr lang="el-GR" sz="1700" b="1" dirty="0">
                <a:latin typeface="Arial" pitchFamily="34" charset="0"/>
                <a:cs typeface="Arial" pitchFamily="34" charset="0"/>
              </a:rPr>
              <a:t> ΡΕΥΣΤΟΥ), ΣΕ ΜΟΝΑΔΕΣ </a:t>
            </a:r>
            <a:r>
              <a:rPr lang="en-US" sz="1700" b="1" dirty="0" err="1">
                <a:latin typeface="Arial" pitchFamily="34" charset="0"/>
                <a:cs typeface="Arial" pitchFamily="34" charset="0"/>
              </a:rPr>
              <a:t>Centistoke</a:t>
            </a:r>
            <a:r>
              <a:rPr lang="el-GR" sz="1700" b="1" dirty="0">
                <a:latin typeface="Arial" pitchFamily="34" charset="0"/>
                <a:cs typeface="Arial" pitchFamily="34" charset="0"/>
              </a:rPr>
              <a:t> (</a:t>
            </a:r>
            <a:r>
              <a:rPr lang="en-US" sz="1700" b="1" dirty="0">
                <a:latin typeface="Arial" pitchFamily="34" charset="0"/>
                <a:cs typeface="Arial" pitchFamily="34" charset="0"/>
              </a:rPr>
              <a:t>CS</a:t>
            </a:r>
            <a:r>
              <a:rPr lang="el-GR" sz="1700" b="1" dirty="0">
                <a:latin typeface="Arial" pitchFamily="34" charset="0"/>
                <a:cs typeface="Arial" pitchFamily="34" charset="0"/>
              </a:rPr>
              <a:t>), ΠΟΥ ΜΕΤΡΑ Η ΣΥΣΚΕΥΗ </a:t>
            </a:r>
            <a:r>
              <a:rPr lang="en-US" sz="1700" b="1" dirty="0">
                <a:latin typeface="Arial" pitchFamily="34" charset="0"/>
                <a:cs typeface="Arial" pitchFamily="34" charset="0"/>
              </a:rPr>
              <a:t>Cannon-</a:t>
            </a:r>
            <a:r>
              <a:rPr lang="en-US" sz="1700" b="1" dirty="0" err="1">
                <a:latin typeface="Arial" pitchFamily="34" charset="0"/>
                <a:cs typeface="Arial" pitchFamily="34" charset="0"/>
              </a:rPr>
              <a:t>Fenske</a:t>
            </a:r>
            <a:r>
              <a:rPr lang="el-GR" sz="1600" b="1" dirty="0">
                <a:latin typeface="Arial" pitchFamily="34" charset="0"/>
                <a:cs typeface="Arial" pitchFamily="34" charset="0"/>
              </a:rPr>
              <a:t>.</a:t>
            </a:r>
          </a:p>
          <a:p>
            <a:pPr>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217325566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400" b="1" u="sng" dirty="0">
                <a:solidFill>
                  <a:schemeClr val="bg1"/>
                </a:solidFill>
                <a:latin typeface="Arial" pitchFamily="34" charset="0"/>
                <a:cs typeface="Arial" pitchFamily="34" charset="0"/>
              </a:rPr>
              <a:t>ΓΕΝΙΚΑ ΧΑΡΑΚΤΗΡΙΣΤΙΚΑ ΤΩΝ ΥΓΡΩΝ ΚΑΥΣΙΜΩΝ</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algn="ctr">
              <a:buNone/>
            </a:pPr>
            <a:r>
              <a:rPr lang="el-GR" sz="1600" b="1" dirty="0">
                <a:latin typeface="Arial" pitchFamily="34" charset="0"/>
                <a:cs typeface="Arial" pitchFamily="34" charset="0"/>
              </a:rPr>
              <a:t>ΤΑ ΦΥΣΙΚΑ ΕΙΝΑΙ: </a:t>
            </a:r>
            <a:endParaRPr lang="en-US" sz="1600" b="1" dirty="0">
              <a:latin typeface="Arial" pitchFamily="34" charset="0"/>
              <a:cs typeface="Arial" pitchFamily="34" charset="0"/>
            </a:endParaRPr>
          </a:p>
          <a:p>
            <a:pPr algn="ctr">
              <a:buNone/>
            </a:pP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Ζ) Η </a:t>
            </a:r>
            <a:r>
              <a:rPr lang="el-GR" sz="1600" b="1" dirty="0">
                <a:solidFill>
                  <a:srgbClr val="FF0000"/>
                </a:solidFill>
                <a:latin typeface="Arial" pitchFamily="34" charset="0"/>
                <a:cs typeface="Arial" pitchFamily="34" charset="0"/>
              </a:rPr>
              <a:t>ΘΕΡΜΑΝΤΙΚΗ ΙΚΑΝΟΤΗΤΑ</a:t>
            </a:r>
            <a:r>
              <a:rPr lang="el-GR" sz="1600" b="1" dirty="0">
                <a:latin typeface="Arial" pitchFamily="34" charset="0"/>
                <a:cs typeface="Arial" pitchFamily="34" charset="0"/>
              </a:rPr>
              <a:t>, ΠΟΥ ΠΑΡΙΣΤΑΝΕΙ ΤΙΣ ΘΕΡΜΙΔΕΣ, ΤΙΣ ΟΠΟΙΕΣ ΔΙΝΕΙ ΜΕ ΤΗΝ ΤΕΛΕΙΑ ΚΑΥΣΗ ΤΗΣ Η ΜΟΝΑΔΑ ΒΑΡΟΥΣ ΤΟ</a:t>
            </a:r>
            <a:r>
              <a:rPr lang="en-US" sz="1600" b="1" dirty="0">
                <a:latin typeface="Arial" pitchFamily="34" charset="0"/>
                <a:cs typeface="Arial" pitchFamily="34" charset="0"/>
              </a:rPr>
              <a:t>Y</a:t>
            </a:r>
            <a:r>
              <a:rPr lang="el-GR" sz="1600" b="1" dirty="0">
                <a:latin typeface="Arial" pitchFamily="34" charset="0"/>
                <a:cs typeface="Arial" pitchFamily="34" charset="0"/>
              </a:rPr>
              <a:t> ΚΑΥΣΙΜΟΥ.</a:t>
            </a:r>
            <a:r>
              <a:rPr lang="en-US" sz="1600" b="1" dirty="0">
                <a:latin typeface="Arial" pitchFamily="34" charset="0"/>
                <a:cs typeface="Arial" pitchFamily="34" charset="0"/>
              </a:rPr>
              <a:t> </a:t>
            </a:r>
            <a:r>
              <a:rPr lang="en-US" sz="1600" b="1" dirty="0">
                <a:solidFill>
                  <a:srgbClr val="FF0000"/>
                </a:solidFill>
                <a:latin typeface="Arial" pitchFamily="34" charset="0"/>
                <a:cs typeface="Arial" pitchFamily="34" charset="0"/>
              </a:rPr>
              <a:t>Kcal/Kg</a:t>
            </a:r>
            <a:endParaRPr lang="el-GR" sz="1600" b="1" dirty="0">
              <a:solidFill>
                <a:srgbClr val="FF0000"/>
              </a:solidFill>
              <a:latin typeface="Arial" pitchFamily="34" charset="0"/>
              <a:cs typeface="Arial" pitchFamily="34" charset="0"/>
            </a:endParaRPr>
          </a:p>
          <a:p>
            <a:pPr>
              <a:buNone/>
            </a:pPr>
            <a:r>
              <a:rPr lang="el-GR" sz="1600" b="1" dirty="0">
                <a:latin typeface="Arial" pitchFamily="34" charset="0"/>
                <a:cs typeface="Arial" pitchFamily="34" charset="0"/>
              </a:rPr>
              <a:t>Η) ΤΟ </a:t>
            </a:r>
            <a:r>
              <a:rPr lang="el-GR" sz="1600" b="1" dirty="0">
                <a:solidFill>
                  <a:srgbClr val="FF0000"/>
                </a:solidFill>
                <a:latin typeface="Arial" pitchFamily="34" charset="0"/>
                <a:cs typeface="Arial" pitchFamily="34" charset="0"/>
              </a:rPr>
              <a:t>ΣΗΜΕΙΟ Η ΘΕΡΜΟΚΡΑΣΙΑ ΡΟΗΣ Η ΠΗΞΕΩΣ</a:t>
            </a:r>
            <a:r>
              <a:rPr lang="el-GR" sz="1600" b="1" dirty="0">
                <a:latin typeface="Arial" pitchFamily="34" charset="0"/>
                <a:cs typeface="Arial" pitchFamily="34" charset="0"/>
              </a:rPr>
              <a:t>, ΔΗΛΑΔΗ Η ΘΕΡΜΟΚΡΑΣΙΑ ΟΠΟΥ ΤΟ ΥΓΡΟ ΠΗΖΕΙ. ΤΟ ΣΗΜΕΙΟ ΑΥΤΟ ΠΡΕΠΕΙ ΝΑ ΕΙΝΑΙ ΧΑΜΗΛΟΤΕΡΟ ΑΠΟ ΤΟΥΣ 0°</a:t>
            </a:r>
            <a:r>
              <a:rPr lang="en-US" sz="1600" b="1" dirty="0">
                <a:latin typeface="Arial" pitchFamily="34" charset="0"/>
                <a:cs typeface="Arial" pitchFamily="34" charset="0"/>
              </a:rPr>
              <a:t>C</a:t>
            </a:r>
            <a:r>
              <a:rPr lang="el-GR" sz="1600" b="1" dirty="0">
                <a:latin typeface="Arial" pitchFamily="34" charset="0"/>
                <a:cs typeface="Arial" pitchFamily="34" charset="0"/>
              </a:rPr>
              <a:t> ΩΣΤΕ ΝΑ ΕΙΝΑΙ ΕΥΧΕΡΗΣ Η ΑΝΤΛΗΣΗ ΤΟΥ ΚΑΥΣΙΜΟΥ. ΔΙΑΦΟΡΕΤΙΚΑ ΑΠΑΙΤΕ</a:t>
            </a:r>
            <a:r>
              <a:rPr lang="en-US" sz="1600" b="1" dirty="0">
                <a:latin typeface="Arial" pitchFamily="34" charset="0"/>
                <a:cs typeface="Arial" pitchFamily="34" charset="0"/>
              </a:rPr>
              <a:t>I</a:t>
            </a:r>
            <a:r>
              <a:rPr lang="el-GR" sz="1600" b="1" dirty="0">
                <a:latin typeface="Arial" pitchFamily="34" charset="0"/>
                <a:cs typeface="Arial" pitchFamily="34" charset="0"/>
              </a:rPr>
              <a:t>ΤΑΙ ΑΝΑΛΟΓΗ ΘΕΡΜΑΝΣΗ.</a:t>
            </a:r>
          </a:p>
          <a:p>
            <a:pPr>
              <a:buNone/>
            </a:pPr>
            <a:r>
              <a:rPr lang="el-GR" sz="1600" b="1" dirty="0">
                <a:latin typeface="Arial" pitchFamily="34" charset="0"/>
                <a:cs typeface="Arial" pitchFamily="34" charset="0"/>
              </a:rPr>
              <a:t>Θ) ΤΟ </a:t>
            </a:r>
            <a:r>
              <a:rPr lang="el-GR" sz="1600" b="1" dirty="0">
                <a:solidFill>
                  <a:srgbClr val="FF0000"/>
                </a:solidFill>
                <a:latin typeface="Arial" pitchFamily="34" charset="0"/>
                <a:cs typeface="Arial" pitchFamily="34" charset="0"/>
              </a:rPr>
              <a:t>ΣΗΜΕΙΟ ΚΑΤΑΚΑΘΙΣΕΩΣ</a:t>
            </a:r>
            <a:r>
              <a:rPr lang="el-GR" sz="1600" b="1" dirty="0">
                <a:latin typeface="Arial" pitchFamily="34" charset="0"/>
                <a:cs typeface="Arial" pitchFamily="34" charset="0"/>
              </a:rPr>
              <a:t>, ΔΗΛΑΔΗ ΑΠΟΧΩΡΙΣΜΟ</a:t>
            </a:r>
            <a:r>
              <a:rPr lang="en-US" sz="1600" b="1" dirty="0">
                <a:latin typeface="Arial" pitchFamily="34" charset="0"/>
                <a:cs typeface="Arial" pitchFamily="34" charset="0"/>
              </a:rPr>
              <a:t>Y</a:t>
            </a:r>
            <a:r>
              <a:rPr lang="el-GR" sz="1600" b="1" dirty="0">
                <a:latin typeface="Arial" pitchFamily="34" charset="0"/>
                <a:cs typeface="Arial" pitchFamily="34" charset="0"/>
              </a:rPr>
              <a:t> ΤΩΝ ΞΕΝΩΝ ΥΛΩΝ (ΑΚΑΘΑΡΣΙΩΝ), ΕΛΕΓΧΕΤΑΙ ΕΡΓΑΣΤΗΡΙΑΚΑ ΜΕ ΦΥΓΟΚΕΝΤΡΙΣΗ ΔΕΙΓΜΑΤΟΣ 100 </a:t>
            </a:r>
            <a:r>
              <a:rPr lang="en-US" sz="1600" b="1" dirty="0">
                <a:latin typeface="Arial" pitchFamily="34" charset="0"/>
                <a:cs typeface="Arial" pitchFamily="34" charset="0"/>
              </a:rPr>
              <a:t>cm</a:t>
            </a:r>
            <a:r>
              <a:rPr lang="el-GR" sz="1600" b="1" baseline="30000" dirty="0">
                <a:latin typeface="Arial" pitchFamily="34" charset="0"/>
                <a:cs typeface="Arial" pitchFamily="34" charset="0"/>
              </a:rPr>
              <a:t>3</a:t>
            </a:r>
            <a:r>
              <a:rPr lang="el-GR" sz="1600" b="1" dirty="0">
                <a:latin typeface="Arial" pitchFamily="34" charset="0"/>
                <a:cs typeface="Arial" pitchFamily="34" charset="0"/>
              </a:rPr>
              <a:t>, ΟΠΟΤΕ, ΥΠΟ ΟΡΙΣΜΕΝΕΣ ΣΥΝΘΗΚΕΣ, ΠΡΟΣΔΙΟΡΙΖΕΤΑΙ Η ΠΕΡΙΕΚΤΙΚΟΤΗΤΑ ΣΕ ΑΚΑΘΑΡΤΕΣ ΥΛΕΣ, ΠΟΥ ΔΕΝ ΠΡΕΠΕΙ ΝΑ ΞΕΠΕΡΝΟΥΝ ΚΑΤ'ΟΓΚΟ ΠΟΣΟΣΤΟ 0,01 %. ΤΟ ΣΗΜΕΙΟ ΚΑΤΑΚΑΘΙΣΕΩΣ, ΜΕ ΑΛΛΑ ΛΟΓΙΑ, ΠΡΟΣΔΙΟΡΙΖΕΙ ΤΟ </a:t>
            </a:r>
            <a:r>
              <a:rPr lang="el-GR" sz="1600" b="1" dirty="0">
                <a:solidFill>
                  <a:srgbClr val="00B050"/>
                </a:solidFill>
                <a:latin typeface="Arial" pitchFamily="34" charset="0"/>
                <a:cs typeface="Arial" pitchFamily="34" charset="0"/>
              </a:rPr>
              <a:t>ΒΑΘΜΟ ΚΑΘΑΡΟΤΗΤΑΣ ΤΟΥ ΚΑΥΣΙΜΟΥ</a:t>
            </a:r>
            <a:r>
              <a:rPr lang="el-GR" sz="1600" b="1" dirty="0">
                <a:latin typeface="Arial" pitchFamily="34" charset="0"/>
                <a:cs typeface="Arial" pitchFamily="34" charset="0"/>
              </a:rPr>
              <a:t>.</a:t>
            </a:r>
          </a:p>
          <a:p>
            <a:pPr marL="0" indent="0">
              <a:buNone/>
            </a:pPr>
            <a:r>
              <a:rPr lang="el-GR" sz="1600" b="1" dirty="0">
                <a:latin typeface="Arial" pitchFamily="34" charset="0"/>
                <a:cs typeface="Arial" pitchFamily="34" charset="0"/>
              </a:rPr>
              <a:t>ΤΑ ΠΑΡΑΠΑΝΩ ΧΑΡΑΚΤΗΡΙΣΤΙΚΑ ΚΑΘΟΡΙΖΟΝΤΑΙ ΜΕΣΑ ΣΕ ΟΡΙΣΜΕΝΑ </a:t>
            </a:r>
            <a:r>
              <a:rPr lang="en-US" sz="1600" b="1" dirty="0">
                <a:latin typeface="Arial" pitchFamily="34" charset="0"/>
                <a:cs typeface="Arial" pitchFamily="34" charset="0"/>
              </a:rPr>
              <a:t>O</a:t>
            </a:r>
            <a:r>
              <a:rPr lang="el-GR" sz="1600" b="1" dirty="0">
                <a:latin typeface="Arial" pitchFamily="34" charset="0"/>
                <a:cs typeface="Arial" pitchFamily="34" charset="0"/>
              </a:rPr>
              <a:t>ΡΙΑ, ΑΠΟ ΤΙΣ ΔΙΑΦΟΡΕΣ ΠΡΟΔΙΑΓΡΑΦΕΣ. ΚΑΤΑ ΤΗΝ ΠΑΡΑΛΑΒΗ ΚΑΥΣΙΜΟΥ, Ο ΠΡΟΜΗΘΕΥΤΗΣ ΠΑΡΑΔΙΔΕΙ ΔΕΛΤΙΟ, ΟΠΟΥ ΑΝΑΦΕΡΟΝΤΑΙ ΤΑ ΒΑΣΙΚΑ ΣΤΟΙΧΕΙΑ, ΠΟΥ ΠΡΕΠΕΙ ΝΑ ΒΡΙΣΚΟΝΤΑΙ ΜΕΣΑ ΣΤΑ </a:t>
            </a:r>
            <a:r>
              <a:rPr lang="en-US" sz="1600" b="1" dirty="0">
                <a:latin typeface="Arial" pitchFamily="34" charset="0"/>
                <a:cs typeface="Arial" pitchFamily="34" charset="0"/>
              </a:rPr>
              <a:t>O</a:t>
            </a:r>
            <a:r>
              <a:rPr lang="el-GR" sz="1600" b="1" dirty="0">
                <a:latin typeface="Arial" pitchFamily="34" charset="0"/>
                <a:cs typeface="Arial" pitchFamily="34" charset="0"/>
              </a:rPr>
              <a:t>ΡΙΑ ΠΟΥ ΠΡΟΔΙΑΓΡΑΦΟΥΝ Ο</a:t>
            </a:r>
            <a:r>
              <a:rPr lang="en-US" sz="1600" b="1" dirty="0">
                <a:latin typeface="Arial" pitchFamily="34" charset="0"/>
                <a:cs typeface="Arial" pitchFamily="34" charset="0"/>
              </a:rPr>
              <a:t>I</a:t>
            </a:r>
            <a:r>
              <a:rPr lang="el-GR" sz="1600" b="1" dirty="0">
                <a:latin typeface="Arial" pitchFamily="34" charset="0"/>
                <a:cs typeface="Arial" pitchFamily="34" charset="0"/>
              </a:rPr>
              <a:t> ΚΑΝΟΝΙΣΜΟΙ </a:t>
            </a:r>
            <a:r>
              <a:rPr lang="el-GR" sz="1600" b="1" dirty="0" smtClean="0">
                <a:latin typeface="Arial" pitchFamily="34" charset="0"/>
                <a:cs typeface="Arial" pitchFamily="34" charset="0"/>
              </a:rPr>
              <a:t>Ή </a:t>
            </a:r>
            <a:r>
              <a:rPr lang="el-GR" sz="1600" b="1" dirty="0">
                <a:latin typeface="Arial" pitchFamily="34" charset="0"/>
                <a:cs typeface="Arial" pitchFamily="34" charset="0"/>
              </a:rPr>
              <a:t>ΟΙ ΑΠΑΙΤΗΣΕΙΣ ΤΗΣ ΠΛΟΙΟΚΤΗΤΡΙΑΣ ΕΤΑΙΡΕΙΑΣ.</a:t>
            </a:r>
          </a:p>
          <a:p>
            <a:pPr>
              <a:buNone/>
            </a:pPr>
            <a:endParaRPr lang="el-GR" sz="1800" b="1" dirty="0">
              <a:latin typeface="Arial" pitchFamily="34" charset="0"/>
              <a:cs typeface="Arial" pitchFamily="34" charset="0"/>
            </a:endParaRPr>
          </a:p>
        </p:txBody>
      </p:sp>
    </p:spTree>
    <p:extLst>
      <p:ext uri="{BB962C8B-B14F-4D97-AF65-F5344CB8AC3E}">
        <p14:creationId xmlns:p14="http://schemas.microsoft.com/office/powerpoint/2010/main" val="7605057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ΕΙΝΑΙ ΜΙΑ </a:t>
            </a:r>
            <a:r>
              <a:rPr lang="el-GR" dirty="0" smtClean="0"/>
              <a:t>ΜΕΤΑΛ</a:t>
            </a:r>
            <a:r>
              <a:rPr lang="el-GR" dirty="0"/>
              <a:t>Λ</a:t>
            </a:r>
            <a:r>
              <a:rPr lang="el-GR" dirty="0" smtClean="0"/>
              <a:t>ΙΚΗ </a:t>
            </a:r>
            <a:r>
              <a:rPr lang="el-GR" dirty="0" smtClean="0"/>
              <a:t>ΑΤΜΟΠΑΡΑΓΩΓΙΚΗ ΣΥΣΚΕΥΗ ΟΠΟΥ ΤΟ ΝΕΡΟ ΠΑΡΑΓΕΙ ΑΤΜΟ ΜΕ ΤΗ ΧΡΗΣΗ ΘΕΡΜΟΤΗΤΑΣ.</a:t>
            </a:r>
          </a:p>
          <a:p>
            <a:pPr marL="0" indent="0">
              <a:buNone/>
            </a:pPr>
            <a:r>
              <a:rPr lang="el-GR" dirty="0" smtClean="0"/>
              <a:t>ΟΙ ΜΟΡΦΕΣ ΤΟΥ ΑΤΜΟΥ Ε</a:t>
            </a:r>
            <a:r>
              <a:rPr lang="en-US" dirty="0" smtClean="0"/>
              <a:t>I</a:t>
            </a:r>
            <a:r>
              <a:rPr lang="el-GR" dirty="0" smtClean="0"/>
              <a:t>ΝΑΙ</a:t>
            </a:r>
            <a:r>
              <a:rPr lang="en-US" dirty="0" smtClean="0"/>
              <a:t>:</a:t>
            </a:r>
          </a:p>
          <a:p>
            <a:pPr marL="514350" indent="-514350">
              <a:buAutoNum type="alphaUcParenR"/>
            </a:pPr>
            <a:r>
              <a:rPr lang="el-GR" dirty="0" smtClean="0"/>
              <a:t>ΥΓΡΟΣ   Β) ΞΗΡΟΣ ΚΟΡΕΣΜΕΝΟΣ – ΥΠΕΡΘΕΡΜΟΣ</a:t>
            </a:r>
          </a:p>
          <a:p>
            <a:pPr marL="0" indent="0">
              <a:buNone/>
            </a:pPr>
            <a:r>
              <a:rPr lang="el-GR" dirty="0" smtClean="0">
                <a:solidFill>
                  <a:srgbClr val="FF0000"/>
                </a:solidFill>
              </a:rPr>
              <a:t>                                     ΤΥΠΟΙ ΛΕΒΗΤΩΝ</a:t>
            </a:r>
          </a:p>
          <a:p>
            <a:pPr marL="0" indent="0">
              <a:buNone/>
            </a:pPr>
            <a:r>
              <a:rPr lang="el-GR" dirty="0" smtClean="0"/>
              <a:t>               Α)  ΦΛΟΓΑΥΛΩΤΟΙ            Β)  ΥΔΡΑΥΛΩΤΟΙ</a:t>
            </a:r>
          </a:p>
          <a:p>
            <a:pPr marL="0" indent="0">
              <a:buNone/>
            </a:pPr>
            <a:r>
              <a:rPr lang="el-GR" dirty="0"/>
              <a:t> </a:t>
            </a:r>
            <a:r>
              <a:rPr lang="el-GR" dirty="0" smtClean="0"/>
              <a:t>                </a:t>
            </a:r>
            <a:r>
              <a:rPr lang="el-GR" dirty="0" smtClean="0">
                <a:solidFill>
                  <a:srgbClr val="FF0000"/>
                </a:solidFill>
              </a:rPr>
              <a:t>Η ΚΥΚΛΟΦΟΡΙΑ ΤΟΥ ΝΕΡΟΥ ΣΤΟ ΛΕΒΗΤΑ</a:t>
            </a:r>
          </a:p>
          <a:p>
            <a:pPr marL="0" indent="0">
              <a:buNone/>
            </a:pPr>
            <a:r>
              <a:rPr lang="el-GR" dirty="0" smtClean="0"/>
              <a:t>Α)  ΦΥΣΙΚΗ ΚΥΚΛΟΦΟΡΙΑ     Β)  ΤΕΧΝΗΤΗ  Ή  ΒΕΒΙΑΣΜΕΝΗ</a:t>
            </a:r>
            <a:endParaRPr lang="el-GR" dirty="0"/>
          </a:p>
        </p:txBody>
      </p:sp>
      <p:sp>
        <p:nvSpPr>
          <p:cNvPr id="4" name="Τίτλος 1"/>
          <p:cNvSpPr>
            <a:spLocks noGrp="1"/>
          </p:cNvSpPr>
          <p:nvPr>
            <p:ph type="title"/>
          </p:nvPr>
        </p:nvSpPr>
        <p:spPr>
          <a:xfrm>
            <a:off x="838200" y="356499"/>
            <a:ext cx="10515600" cy="1325563"/>
          </a:xfrm>
          <a:solidFill>
            <a:srgbClr val="FF0000"/>
          </a:solidFill>
        </p:spPr>
        <p:txBody>
          <a:bodyPr/>
          <a:lstStyle/>
          <a:p>
            <a:r>
              <a:rPr lang="el-GR" dirty="0" smtClean="0"/>
              <a:t>                       </a:t>
            </a:r>
            <a:r>
              <a:rPr lang="en-US" b="1" u="sng" dirty="0" smtClean="0">
                <a:effectLst>
                  <a:outerShdw blurRad="38100" dist="38100" dir="2700000" algn="tl">
                    <a:srgbClr val="000000">
                      <a:alpha val="43137"/>
                    </a:srgbClr>
                  </a:outerShdw>
                </a:effectLst>
              </a:rPr>
              <a:t>NAYTIKOI </a:t>
            </a:r>
            <a:r>
              <a:rPr lang="el-GR" b="1" u="sng" dirty="0" smtClean="0">
                <a:effectLst>
                  <a:outerShdw blurRad="38100" dist="38100" dir="2700000" algn="tl">
                    <a:srgbClr val="000000">
                      <a:alpha val="43137"/>
                    </a:srgbClr>
                  </a:outerShdw>
                </a:effectLst>
              </a:rPr>
              <a:t>ΛΕΒΗΤΕΣ</a:t>
            </a:r>
            <a:endParaRPr lang="el-GR" dirty="0"/>
          </a:p>
        </p:txBody>
      </p:sp>
    </p:spTree>
    <p:extLst>
      <p:ext uri="{BB962C8B-B14F-4D97-AF65-F5344CB8AC3E}">
        <p14:creationId xmlns:p14="http://schemas.microsoft.com/office/powerpoint/2010/main" val="489695902"/>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6226196"/>
          </a:xfrm>
          <a:solidFill>
            <a:srgbClr val="0070C0"/>
          </a:solidFill>
        </p:spPr>
        <p:txBody>
          <a:bodyPr>
            <a:noAutofit/>
          </a:bodyPr>
          <a:lstStyle/>
          <a:p>
            <a:r>
              <a:rPr lang="el-GR" sz="7200" b="1" u="sng" dirty="0">
                <a:solidFill>
                  <a:srgbClr val="FFFF00"/>
                </a:solidFill>
                <a:latin typeface="Arial" pitchFamily="34" charset="0"/>
                <a:cs typeface="Arial" pitchFamily="34" charset="0"/>
              </a:rPr>
              <a:t>ΤΗΛΕΚΙΝΗΣΗ - </a:t>
            </a:r>
            <a:r>
              <a:rPr lang="el-GR" sz="7200" b="1" u="sng" dirty="0" smtClean="0">
                <a:solidFill>
                  <a:srgbClr val="FFFF00"/>
                </a:solidFill>
                <a:latin typeface="Arial" pitchFamily="34" charset="0"/>
                <a:cs typeface="Arial" pitchFamily="34" charset="0"/>
              </a:rPr>
              <a:t>ΑΥΤΟΜΑΤΙΣΜΟΣ</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109531671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8094" y="256709"/>
            <a:ext cx="8229600" cy="725470"/>
          </a:xfrm>
          <a:solidFill>
            <a:srgbClr val="0070C0"/>
          </a:solidFill>
        </p:spPr>
        <p:txBody>
          <a:bodyPr>
            <a:noAutofit/>
          </a:bodyPr>
          <a:lstStyle/>
          <a:p>
            <a:r>
              <a:rPr lang="el-GR" sz="2800" b="1" u="sng" dirty="0">
                <a:solidFill>
                  <a:srgbClr val="FFFF00"/>
                </a:solidFill>
                <a:latin typeface="Arial" pitchFamily="34" charset="0"/>
                <a:cs typeface="Arial" pitchFamily="34" charset="0"/>
              </a:rPr>
              <a:t>ΤΑ ΣΥΣΤΗΜΑΤΑ ΑΥΤΟΜΑΤΟΥ ΕΛΕΓΧΟΥ</a:t>
            </a: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r>
              <a:rPr lang="el-GR" sz="2400" b="1" dirty="0">
                <a:latin typeface="Arial" pitchFamily="34" charset="0"/>
                <a:cs typeface="Arial" pitchFamily="34" charset="0"/>
              </a:rPr>
              <a:t>ΑΝΑΛΟΓΑ ΜΕ ΤΟ ΜΕΣΟ ΠΟΥ ΕΝΕΡΓΟΠΟΙΕΙ ΤΟΝ ΟΛΟ ΜΗΧΑΝΙΣΜΟ, ΤΑ ΣΥΣΤΗΜΑΤΑ ΑΥΤΑ ΔΙΑΚΡΙΝΟΝΤΑΙ ΣΤΑ ΑΚΟΛΟΥΘΑ:</a:t>
            </a:r>
          </a:p>
          <a:p>
            <a:pPr marL="0" indent="0">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Α) </a:t>
            </a:r>
            <a:r>
              <a:rPr lang="el-GR" sz="2400" b="1" dirty="0">
                <a:latin typeface="Arial" pitchFamily="34" charset="0"/>
                <a:cs typeface="Arial" pitchFamily="34" charset="0"/>
              </a:rPr>
              <a:t>ΜΕ ΠΕΠΙΕΣΜΕΝΟ ΑΕΡΑ, η ΠΝΕΥΜΑΤΙΚΑ.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Β) </a:t>
            </a:r>
            <a:r>
              <a:rPr lang="el-GR" sz="2400" b="1" dirty="0">
                <a:latin typeface="Arial" pitchFamily="34" charset="0"/>
                <a:cs typeface="Arial" pitchFamily="34" charset="0"/>
              </a:rPr>
              <a:t>ΥΔΡΑΥΛΙΚΑ.</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Γ) </a:t>
            </a:r>
            <a:r>
              <a:rPr lang="el-GR" sz="2400" b="1" dirty="0">
                <a:latin typeface="Arial" pitchFamily="34" charset="0"/>
                <a:cs typeface="Arial" pitchFamily="34" charset="0"/>
              </a:rPr>
              <a:t>ΗΛΕΚΤΡΙΚΑ η ΚΑΙ ΗΛΕΚΤΡΟΠΝΕΥΜΑΤΙΚΑ.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Δ) </a:t>
            </a:r>
            <a:r>
              <a:rPr lang="el-GR" sz="2400" b="1" dirty="0">
                <a:latin typeface="Arial" pitchFamily="34" charset="0"/>
                <a:cs typeface="Arial" pitchFamily="34" charset="0"/>
              </a:rPr>
              <a:t>ΗΛΕΚΤΡΟΝΙΚΑ. </a:t>
            </a:r>
          </a:p>
          <a:p>
            <a:pPr>
              <a:spcBef>
                <a:spcPts val="0"/>
              </a:spcBef>
              <a:buNone/>
            </a:pPr>
            <a:endParaRPr lang="el-GR" sz="2400" b="1" dirty="0">
              <a:latin typeface="Arial" pitchFamily="34" charset="0"/>
              <a:cs typeface="Arial" pitchFamily="34" charset="0"/>
            </a:endParaRPr>
          </a:p>
          <a:p>
            <a:pPr>
              <a:spcBef>
                <a:spcPts val="0"/>
              </a:spcBef>
              <a:buNone/>
            </a:pPr>
            <a:r>
              <a:rPr lang="el-GR" sz="2400" b="1" dirty="0">
                <a:solidFill>
                  <a:srgbClr val="FF0000"/>
                </a:solidFill>
                <a:latin typeface="Arial" pitchFamily="34" charset="0"/>
                <a:cs typeface="Arial" pitchFamily="34" charset="0"/>
              </a:rPr>
              <a:t>Ε) </a:t>
            </a:r>
            <a:r>
              <a:rPr lang="el-GR" sz="2400" b="1" dirty="0">
                <a:latin typeface="Arial" pitchFamily="34" charset="0"/>
                <a:cs typeface="Arial" pitchFamily="34" charset="0"/>
              </a:rPr>
              <a:t>ΥΔΡΑΥΛΙΚΟΛΟΓΙΚΑ.</a:t>
            </a:r>
          </a:p>
        </p:txBody>
      </p:sp>
    </p:spTree>
    <p:extLst>
      <p:ext uri="{BB962C8B-B14F-4D97-AF65-F5344CB8AC3E}">
        <p14:creationId xmlns:p14="http://schemas.microsoft.com/office/powerpoint/2010/main" val="79825145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6908"/>
          </a:xfrm>
          <a:solidFill>
            <a:srgbClr val="0070C0"/>
          </a:solidFill>
        </p:spPr>
        <p:txBody>
          <a:bodyPr>
            <a:noAutofit/>
          </a:bodyPr>
          <a:lstStyle/>
          <a:p>
            <a:r>
              <a:rPr lang="el-GR" sz="2800" dirty="0"/>
              <a:t> </a:t>
            </a:r>
            <a:r>
              <a:rPr lang="el-GR" sz="2400" b="1" u="sng" dirty="0">
                <a:solidFill>
                  <a:srgbClr val="FFFF00"/>
                </a:solidFill>
                <a:latin typeface="Arial" pitchFamily="34" charset="0"/>
                <a:cs typeface="Arial" pitchFamily="34" charset="0"/>
              </a:rPr>
              <a:t>Ο ΧΕΙΡΙΣΜΟΣ ΚΑΙ Η ΠΑΡΑΚΟΛΟΥΘΗΣΗ ΤΟΥ ΑΥΤΟΜΑΤΟΥ ΣΥΣΤΗΜΑΤΟΣ ΕΛΕΓΧΟΥ</a:t>
            </a:r>
            <a:endParaRPr lang="el-GR" sz="2400" dirty="0">
              <a:solidFill>
                <a:srgbClr val="FFFF00"/>
              </a:solidFill>
            </a:endParaRPr>
          </a:p>
        </p:txBody>
      </p:sp>
      <p:sp>
        <p:nvSpPr>
          <p:cNvPr id="3" name="Content Placeholder 2"/>
          <p:cNvSpPr>
            <a:spLocks noGrp="1"/>
          </p:cNvSpPr>
          <p:nvPr>
            <p:ph idx="1"/>
          </p:nvPr>
        </p:nvSpPr>
        <p:spPr>
          <a:xfrm>
            <a:off x="1881158" y="1142984"/>
            <a:ext cx="8501122" cy="5429288"/>
          </a:xfrm>
          <a:solidFill>
            <a:schemeClr val="bg1"/>
          </a:solidFill>
        </p:spPr>
        <p:txBody>
          <a:bodyPr>
            <a:noAutofit/>
          </a:bodyPr>
          <a:lstStyle/>
          <a:p>
            <a:pPr marL="0" indent="0">
              <a:buNone/>
            </a:pPr>
            <a:endParaRPr lang="el-GR" b="1" dirty="0">
              <a:latin typeface="Arial" pitchFamily="34" charset="0"/>
              <a:cs typeface="Arial" pitchFamily="34" charset="0"/>
            </a:endParaRPr>
          </a:p>
          <a:p>
            <a:pPr marL="0" indent="0">
              <a:buNone/>
            </a:pPr>
            <a:r>
              <a:rPr lang="el-GR" b="1" dirty="0">
                <a:latin typeface="Arial" pitchFamily="34" charset="0"/>
                <a:cs typeface="Arial" pitchFamily="34" charset="0"/>
              </a:rPr>
              <a:t>ΓΙΑ ΤΗΝ ΙΚΑΝΟΠΟΙΗΤΙΚΗ ΛΕΙΤΟΥΡΓΙΑ ΤΟΥ ΣΥΣΤΗΜΑΤΟΣ ΑΥΤΟΜΑΤΟΥ ΕΛΕΓΧΟΥ ΕΙΝΑΙ ΑΝΑΓΚΑΙΑ Η ΣΥΓΚΕΝΤΡΩΣΗ ΟΛΩΝ ΤΩΝ ΟΡΓΑΝΩΝ ΠΑΡΑΚΟΛΟΥΘΗΣΕΩΣ ΚΑΙ ΧΕΙΡΙΣΜΟΥ ΣΕ ΕΝΑ ΚΕΝΤΡΙΚΟ ΣΤΑΘΜΟ, ΠΟΥ ΤΟΠΟΘΕΤΕΙΤΑΙ ΚΟΝΤΑ ΣΤΟ ΜΗΧΑΝΟΣΤΑΣΙΟ ΚΑΙ ΛΕΓΕΤΑΙ </a:t>
            </a:r>
            <a:r>
              <a:rPr lang="el-GR" b="1" dirty="0">
                <a:solidFill>
                  <a:srgbClr val="7030A0"/>
                </a:solidFill>
                <a:latin typeface="Arial" pitchFamily="34" charset="0"/>
                <a:cs typeface="Arial" pitchFamily="34" charset="0"/>
              </a:rPr>
              <a:t>ΘΑΛΑΜΟΣ ΕΛΕΓΧΟΥ ΜΗΧΑΝΟΣΤΑΣΙΟΥ </a:t>
            </a:r>
            <a:r>
              <a:rPr lang="el-GR" b="1" dirty="0">
                <a:latin typeface="Arial" pitchFamily="34" charset="0"/>
                <a:cs typeface="Arial" pitchFamily="34" charset="0"/>
              </a:rPr>
              <a:t>(Θ.Ε.Μ.) </a:t>
            </a:r>
            <a:r>
              <a:rPr lang="en-US" b="1" dirty="0">
                <a:solidFill>
                  <a:srgbClr val="FF0000"/>
                </a:solidFill>
                <a:latin typeface="Arial" pitchFamily="34" charset="0"/>
                <a:cs typeface="Arial" pitchFamily="34" charset="0"/>
              </a:rPr>
              <a:t>(ENGINE CONTROL ROOM)</a:t>
            </a:r>
            <a:r>
              <a:rPr lang="el-GR" b="1" dirty="0">
                <a:latin typeface="Arial" pitchFamily="34" charset="0"/>
                <a:cs typeface="Arial" pitchFamily="34" charset="0"/>
              </a:rPr>
              <a:t>, Η ΚΑΙ ΣΤΗ ΓΕΦΥΡΑ, ΟΠΟΤΕ ΛΕΓΕΤΑΙ </a:t>
            </a:r>
            <a:r>
              <a:rPr lang="el-GR" b="1" dirty="0">
                <a:solidFill>
                  <a:srgbClr val="7030A0"/>
                </a:solidFill>
                <a:latin typeface="Arial" pitchFamily="34" charset="0"/>
                <a:cs typeface="Arial" pitchFamily="34" charset="0"/>
              </a:rPr>
              <a:t>ΘΑΛΑΜΟΣ ΕΛΕΓΧΟΥ ΓΕΦΥΡΑΣ</a:t>
            </a:r>
            <a:r>
              <a:rPr lang="el-GR" b="1" dirty="0">
                <a:latin typeface="Arial" pitchFamily="34" charset="0"/>
                <a:cs typeface="Arial" pitchFamily="34" charset="0"/>
              </a:rPr>
              <a:t> (Θ.Ε.Γ.)</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(BRIDGE CONTROL ROOM)</a:t>
            </a:r>
            <a:r>
              <a:rPr lang="el-GR" b="1" dirty="0">
                <a:latin typeface="Arial" pitchFamily="34" charset="0"/>
                <a:cs typeface="Arial" pitchFamily="34" charset="0"/>
              </a:rPr>
              <a:t>.</a:t>
            </a:r>
          </a:p>
          <a:p>
            <a:pPr>
              <a:buNone/>
            </a:pPr>
            <a:endParaRPr lang="el-GR" sz="2400" dirty="0"/>
          </a:p>
          <a:p>
            <a:pPr>
              <a:buNone/>
            </a:pPr>
            <a:r>
              <a:rPr lang="el-GR" sz="2400" dirty="0"/>
              <a:t/>
            </a:r>
            <a:br>
              <a:rPr lang="el-GR" sz="2400" dirty="0"/>
            </a:br>
            <a:endParaRPr lang="el-GR" sz="2400" b="1" dirty="0">
              <a:latin typeface="Arial" pitchFamily="34" charset="0"/>
              <a:cs typeface="Arial" pitchFamily="34" charset="0"/>
            </a:endParaRPr>
          </a:p>
        </p:txBody>
      </p:sp>
    </p:spTree>
    <p:extLst>
      <p:ext uri="{BB962C8B-B14F-4D97-AF65-F5344CB8AC3E}">
        <p14:creationId xmlns:p14="http://schemas.microsoft.com/office/powerpoint/2010/main" val="58296515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52596" y="571482"/>
            <a:ext cx="8358246" cy="2643205"/>
          </a:xfrm>
          <a:solidFill>
            <a:srgbClr val="FFFF00"/>
          </a:solidFill>
        </p:spPr>
        <p:txBody>
          <a:bodyPr>
            <a:normAutofit/>
          </a:bodyPr>
          <a:lstStyle/>
          <a:p>
            <a:r>
              <a:rPr lang="el-GR" b="1" u="sng" dirty="0">
                <a:latin typeface="Arial" pitchFamily="34" charset="0"/>
                <a:cs typeface="Arial" pitchFamily="34" charset="0"/>
              </a:rPr>
              <a:t>ΜΗΧΑΝΗΜΑΤΑ ΑΓΚΥΡΟΒΟΛΙΑΣ </a:t>
            </a:r>
            <a:r>
              <a:rPr lang="en-US" b="1" u="sng" dirty="0">
                <a:latin typeface="Arial" pitchFamily="34" charset="0"/>
                <a:cs typeface="Arial" pitchFamily="34" charset="0"/>
              </a:rPr>
              <a:t>&amp;</a:t>
            </a:r>
            <a:r>
              <a:rPr lang="el-GR" b="1" u="sng" dirty="0">
                <a:latin typeface="Arial" pitchFamily="34" charset="0"/>
                <a:cs typeface="Arial" pitchFamily="34" charset="0"/>
              </a:rPr>
              <a:t> ΠΡΟΣΔΕΣΕΩΣ</a:t>
            </a:r>
            <a:endParaRPr lang="en-US" b="1" u="sng" dirty="0">
              <a:latin typeface="Arial" pitchFamily="34" charset="0"/>
              <a:cs typeface="Arial" pitchFamily="34" charset="0"/>
            </a:endParaRPr>
          </a:p>
        </p:txBody>
      </p:sp>
      <p:sp>
        <p:nvSpPr>
          <p:cNvPr id="3" name="Subtitle 2"/>
          <p:cNvSpPr>
            <a:spLocks noGrp="1"/>
          </p:cNvSpPr>
          <p:nvPr>
            <p:ph type="subTitle" idx="1"/>
          </p:nvPr>
        </p:nvSpPr>
        <p:spPr>
          <a:xfrm>
            <a:off x="2024034" y="3643314"/>
            <a:ext cx="8286808" cy="2428892"/>
          </a:xfrm>
          <a:solidFill>
            <a:srgbClr val="FF0000"/>
          </a:solidFill>
        </p:spPr>
        <p:txBody>
          <a:bodyPr anchor="ctr"/>
          <a:lstStyle/>
          <a:p>
            <a:r>
              <a:rPr lang="en-US" sz="5400" b="1" u="sng" dirty="0">
                <a:solidFill>
                  <a:schemeClr val="bg1"/>
                </a:solidFill>
                <a:latin typeface="Arial" pitchFamily="34" charset="0"/>
                <a:cs typeface="Arial" pitchFamily="34" charset="0"/>
              </a:rPr>
              <a:t>WINDLASS &amp; MOORING WINCHES</a:t>
            </a:r>
            <a:endParaRPr lang="el-GR" sz="5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7197694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38283" y="928670"/>
            <a:ext cx="8643997" cy="5715040"/>
          </a:xfrm>
        </p:spPr>
        <p:txBody>
          <a:bodyPr>
            <a:normAutofit lnSpcReduction="10000"/>
          </a:bodyPr>
          <a:lstStyle/>
          <a:p>
            <a:pPr>
              <a:buClr>
                <a:srgbClr val="FF0000"/>
              </a:buClr>
              <a:buFont typeface="Wingdings" pitchFamily="2" charset="2"/>
              <a:buChar char="q"/>
            </a:pPr>
            <a:r>
              <a:rPr lang="el-GR" sz="2000" b="1" dirty="0">
                <a:latin typeface="Arial" pitchFamily="34" charset="0"/>
                <a:cs typeface="Arial" pitchFamily="34" charset="0"/>
              </a:rPr>
              <a:t>ΤΑ ΜΗΧΑΝΗΜΑΤΑ ΠΟΥ ΕΞΥΠΗΡΕΤΟΥΝ ΤΗΝ ΑΓΚΥΡΟΒΟΛΙΑ ΚΑΙ ΤΗΝ ΠΡΟΣΔΕΣΗ ΤΟΥ ΠΛΟΙΟΥ.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ΓΙΑ ΤΗΝ ΑΓΚΥΡΑ ΧΡΗΣΙΜΟΠΟΙΕΙΤΑΙ Ο </a:t>
            </a:r>
            <a:r>
              <a:rPr lang="el-GR" sz="2000" b="1" dirty="0">
                <a:solidFill>
                  <a:srgbClr val="0070C0"/>
                </a:solidFill>
                <a:latin typeface="Arial" pitchFamily="34" charset="0"/>
                <a:cs typeface="Arial" pitchFamily="34" charset="0"/>
              </a:rPr>
              <a:t>ΕΡΓΑΤΗΣ ΤΗΣ ΑΓΚΥΡΑΣ </a:t>
            </a:r>
            <a:r>
              <a:rPr lang="el-GR" sz="2000" b="1" dirty="0">
                <a:latin typeface="Arial" pitchFamily="34" charset="0"/>
                <a:cs typeface="Arial" pitchFamily="34" charset="0"/>
              </a:rPr>
              <a:t>(</a:t>
            </a:r>
            <a:r>
              <a:rPr lang="en-US" sz="2000" b="1" dirty="0">
                <a:solidFill>
                  <a:srgbClr val="FF0000"/>
                </a:solidFill>
                <a:latin typeface="Arial" pitchFamily="34" charset="0"/>
                <a:cs typeface="Arial" pitchFamily="34" charset="0"/>
              </a:rPr>
              <a:t>CAPSTAN</a:t>
            </a:r>
            <a:r>
              <a:rPr lang="en-US" sz="2000" b="1" dirty="0">
                <a:latin typeface="Arial" pitchFamily="34" charset="0"/>
                <a:cs typeface="Arial" pitchFamily="34" charset="0"/>
              </a:rPr>
              <a:t> </a:t>
            </a:r>
            <a:r>
              <a:rPr lang="el-GR" sz="2000" b="1" dirty="0">
                <a:latin typeface="Arial" pitchFamily="34" charset="0"/>
                <a:cs typeface="Arial" pitchFamily="34" charset="0"/>
              </a:rPr>
              <a:t>) η ΤΟ </a:t>
            </a:r>
            <a:r>
              <a:rPr lang="el-GR" sz="2000" b="1" dirty="0">
                <a:solidFill>
                  <a:srgbClr val="0070C0"/>
                </a:solidFill>
                <a:latin typeface="Arial" pitchFamily="34" charset="0"/>
                <a:cs typeface="Arial" pitchFamily="34" charset="0"/>
              </a:rPr>
              <a:t>ΒΑΡΟΥΛΚΟ ΑΓΚΥΡΑΣ</a:t>
            </a:r>
            <a:r>
              <a:rPr lang="el-GR"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ANCHOR  WINDLASS</a:t>
            </a:r>
            <a:r>
              <a:rPr lang="el-GR" sz="2000" b="1" dirty="0">
                <a:solidFill>
                  <a:srgbClr val="FF0000"/>
                </a:solidFill>
                <a:latin typeface="Arial" pitchFamily="34" charset="0"/>
                <a:cs typeface="Arial" pitchFamily="34" charset="0"/>
              </a:rPr>
              <a:t> </a:t>
            </a:r>
            <a:r>
              <a:rPr lang="el-GR" sz="2000" b="1" dirty="0">
                <a:latin typeface="Arial" pitchFamily="34" charset="0"/>
                <a:cs typeface="Arial" pitchFamily="34" charset="0"/>
              </a:rPr>
              <a:t>).</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ΓΙΑ ΤΗΝ ΠΡΟΣΔΕΣΗ ΤΟΥ ΠΛΟΙΟΥ ΧΡΗΣΙΜΟΠΟΙΕΙΤΑΙ ΤΟ </a:t>
            </a:r>
            <a:r>
              <a:rPr lang="el-GR" sz="2000" b="1" dirty="0">
                <a:solidFill>
                  <a:srgbClr val="0070C0"/>
                </a:solidFill>
                <a:latin typeface="Arial" pitchFamily="34" charset="0"/>
                <a:cs typeface="Arial" pitchFamily="34" charset="0"/>
              </a:rPr>
              <a:t>ΒΑΡΟΥΛΚΟ ΠΡΟΣΔΕΣΕΩΣ</a:t>
            </a:r>
            <a:r>
              <a:rPr lang="el-GR" sz="2000" b="1" dirty="0">
                <a:latin typeface="Arial" pitchFamily="34" charset="0"/>
                <a:cs typeface="Arial" pitchFamily="34" charset="0"/>
              </a:rPr>
              <a:t> (</a:t>
            </a:r>
            <a:r>
              <a:rPr lang="en-US" sz="2000" b="1" dirty="0">
                <a:solidFill>
                  <a:srgbClr val="FF0000"/>
                </a:solidFill>
                <a:latin typeface="Arial" pitchFamily="34" charset="0"/>
                <a:cs typeface="Arial" pitchFamily="34" charset="0"/>
              </a:rPr>
              <a:t>MOORING WINCH</a:t>
            </a:r>
            <a:r>
              <a:rPr lang="el-GR" sz="2000" b="1" dirty="0">
                <a:solidFill>
                  <a:srgbClr val="FF0000"/>
                </a:solidFill>
                <a:latin typeface="Arial" pitchFamily="34" charset="0"/>
                <a:cs typeface="Arial" pitchFamily="34" charset="0"/>
              </a:rPr>
              <a:t> </a:t>
            </a:r>
            <a:r>
              <a:rPr lang="el-GR" sz="2000" b="1" dirty="0">
                <a:latin typeface="Arial" pitchFamily="34" charset="0"/>
                <a:cs typeface="Arial" pitchFamily="34" charset="0"/>
              </a:rPr>
              <a:t>).</a:t>
            </a:r>
            <a:endParaRPr lang="en-US" sz="2000" b="1" dirty="0">
              <a:latin typeface="Arial" pitchFamily="34" charset="0"/>
              <a:cs typeface="Arial" pitchFamily="34" charset="0"/>
            </a:endParaRPr>
          </a:p>
          <a:p>
            <a:pPr>
              <a:buClr>
                <a:srgbClr val="FF0000"/>
              </a:buClr>
              <a:buFont typeface="Wingdings" pitchFamily="2" charset="2"/>
              <a:buChar char="q"/>
            </a:pPr>
            <a:endParaRPr lang="en-US"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Ο </a:t>
            </a:r>
            <a:r>
              <a:rPr lang="el-GR" sz="2000" b="1" dirty="0">
                <a:solidFill>
                  <a:srgbClr val="FF0000"/>
                </a:solidFill>
                <a:latin typeface="Arial" pitchFamily="34" charset="0"/>
                <a:cs typeface="Arial" pitchFamily="34" charset="0"/>
              </a:rPr>
              <a:t>ΕΡΓΑΤΗΣ</a:t>
            </a:r>
            <a:r>
              <a:rPr lang="el-GR" sz="2000" b="1" dirty="0">
                <a:latin typeface="Arial" pitchFamily="34" charset="0"/>
                <a:cs typeface="Arial" pitchFamily="34" charset="0"/>
              </a:rPr>
              <a:t> ΟΝΟΜΑΖΕΤΑΙ ΤΟ ΜΗΧΑΝΗΜΑ ΠΟΥ ΕΧΕΙ </a:t>
            </a:r>
            <a:r>
              <a:rPr lang="el-GR" sz="2000" b="1" dirty="0">
                <a:solidFill>
                  <a:srgbClr val="FF0000"/>
                </a:solidFill>
                <a:latin typeface="Arial" pitchFamily="34" charset="0"/>
                <a:cs typeface="Arial" pitchFamily="34" charset="0"/>
              </a:rPr>
              <a:t>ΚΑΤΑΚΟΡΥΦΟ</a:t>
            </a:r>
            <a:r>
              <a:rPr lang="el-GR" sz="2000" b="1" dirty="0">
                <a:latin typeface="Arial" pitchFamily="34" charset="0"/>
                <a:cs typeface="Arial" pitchFamily="34" charset="0"/>
              </a:rPr>
              <a:t> ΤΟΝ ΑΞΟΝΑ ΤΟΥ ΤΥΜΠΑΝΟΥ ΤΟΥ.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ΤΟ </a:t>
            </a:r>
            <a:r>
              <a:rPr lang="el-GR" sz="2000" b="1" dirty="0">
                <a:solidFill>
                  <a:srgbClr val="FF0000"/>
                </a:solidFill>
                <a:latin typeface="Arial" pitchFamily="34" charset="0"/>
                <a:cs typeface="Arial" pitchFamily="34" charset="0"/>
              </a:rPr>
              <a:t>ΒΑΡΟΥΛΚΟ</a:t>
            </a:r>
            <a:r>
              <a:rPr lang="el-GR" sz="2000" b="1" dirty="0">
                <a:latin typeface="Arial" pitchFamily="34" charset="0"/>
                <a:cs typeface="Arial" pitchFamily="34" charset="0"/>
              </a:rPr>
              <a:t> ΟΝΟΜΑΖΕΤΑΙ ΤΟ ΜΗΧΑΝΗΜΑ ΠΟΥ ΕΧΕΙ </a:t>
            </a:r>
            <a:r>
              <a:rPr lang="el-GR" sz="2000" b="1" dirty="0">
                <a:solidFill>
                  <a:srgbClr val="FF0000"/>
                </a:solidFill>
                <a:latin typeface="Arial" pitchFamily="34" charset="0"/>
                <a:cs typeface="Arial" pitchFamily="34" charset="0"/>
              </a:rPr>
              <a:t>ΟΡΙΖΟΝΤΙΟ</a:t>
            </a:r>
            <a:r>
              <a:rPr lang="el-GR" sz="2000" b="1" dirty="0">
                <a:latin typeface="Arial" pitchFamily="34" charset="0"/>
                <a:cs typeface="Arial" pitchFamily="34" charset="0"/>
              </a:rPr>
              <a:t> ΤΟΝ ΑΞΟΝΑ ΤΟΥ.</a:t>
            </a:r>
          </a:p>
          <a:p>
            <a:pPr>
              <a:buClr>
                <a:srgbClr val="FF0000"/>
              </a:buClr>
              <a:buFont typeface="Wingdings" pitchFamily="2" charset="2"/>
              <a:buChar char="q"/>
            </a:pPr>
            <a:endParaRPr lang="el-GR" sz="2000" b="1" dirty="0">
              <a:latin typeface="Arial" pitchFamily="34" charset="0"/>
              <a:cs typeface="Arial" pitchFamily="34" charset="0"/>
            </a:endParaRPr>
          </a:p>
          <a:p>
            <a:pPr>
              <a:buClr>
                <a:srgbClr val="FF0000"/>
              </a:buClr>
              <a:buFont typeface="Wingdings" pitchFamily="2" charset="2"/>
              <a:buChar char="q"/>
            </a:pPr>
            <a:r>
              <a:rPr lang="el-GR" sz="2000" b="1" dirty="0">
                <a:latin typeface="Arial" pitchFamily="34" charset="0"/>
                <a:cs typeface="Arial" pitchFamily="34" charset="0"/>
              </a:rPr>
              <a:t>ΣΤΗΝ ΠΡΑΞΗ ΟΜΩΣ ΚΑΙ ΤΑ ΔΥΟ ΟΝΟΜΑΖΟΝΤΑΙ ΕΡΓΑΤΕΣ.</a:t>
            </a:r>
          </a:p>
          <a:p>
            <a:endParaRPr lang="en-US" dirty="0"/>
          </a:p>
        </p:txBody>
      </p:sp>
      <p:sp>
        <p:nvSpPr>
          <p:cNvPr id="7" name="Content Placeholder 6"/>
          <p:cNvSpPr>
            <a:spLocks noGrp="1"/>
          </p:cNvSpPr>
          <p:nvPr>
            <p:ph idx="1"/>
          </p:nvPr>
        </p:nvSpPr>
        <p:spPr>
          <a:xfrm>
            <a:off x="10167966" y="2500306"/>
            <a:ext cx="285752" cy="785818"/>
          </a:xfrm>
        </p:spPr>
        <p:txBody>
          <a:bodyPr>
            <a:normAutofit/>
          </a:bodyPr>
          <a:lstStyle/>
          <a:p>
            <a:pPr>
              <a:buNone/>
            </a:pPr>
            <a:r>
              <a:rPr lang="el-GR" sz="800" dirty="0"/>
              <a:t>.</a:t>
            </a:r>
            <a:endParaRPr lang="en-US" sz="800" dirty="0"/>
          </a:p>
        </p:txBody>
      </p:sp>
      <p:sp>
        <p:nvSpPr>
          <p:cNvPr id="6" name="Title 1"/>
          <p:cNvSpPr>
            <a:spLocks noGrp="1"/>
          </p:cNvSpPr>
          <p:nvPr>
            <p:ph type="title"/>
          </p:nvPr>
        </p:nvSpPr>
        <p:spPr>
          <a:xfrm>
            <a:off x="839788" y="0"/>
            <a:ext cx="9120000" cy="851647"/>
          </a:xfrm>
          <a:solidFill>
            <a:srgbClr val="FF000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9965852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an0026.jpg"/>
          <p:cNvPicPr>
            <a:picLocks noGrp="1" noChangeAspect="1"/>
          </p:cNvPicPr>
          <p:nvPr>
            <p:ph idx="1"/>
          </p:nvPr>
        </p:nvPicPr>
        <p:blipFill>
          <a:blip r:embed="rId3" cstate="print">
            <a:lum bright="-15000" contrast="32000"/>
          </a:blip>
          <a:stretch>
            <a:fillRect/>
          </a:stretch>
        </p:blipFill>
        <p:spPr>
          <a:xfrm>
            <a:off x="4667240" y="1000108"/>
            <a:ext cx="5857916" cy="5572164"/>
          </a:xfrm>
        </p:spPr>
      </p:pic>
      <p:sp>
        <p:nvSpPr>
          <p:cNvPr id="4" name="Text Placeholder 3"/>
          <p:cNvSpPr>
            <a:spLocks noGrp="1"/>
          </p:cNvSpPr>
          <p:nvPr>
            <p:ph type="body" sz="half" idx="2"/>
          </p:nvPr>
        </p:nvSpPr>
        <p:spPr>
          <a:xfrm>
            <a:off x="1738283" y="1071546"/>
            <a:ext cx="3000396" cy="5572164"/>
          </a:xfrm>
        </p:spPr>
        <p:txBody>
          <a:bodyPr>
            <a:normAutofit/>
          </a:bodyPr>
          <a:lstStyle/>
          <a:p>
            <a:r>
              <a:rPr lang="el-GR" sz="1800" b="1" u="sng" dirty="0">
                <a:solidFill>
                  <a:srgbClr val="FF0000"/>
                </a:solidFill>
                <a:latin typeface="Arial" pitchFamily="34" charset="0"/>
                <a:cs typeface="Arial" pitchFamily="34" charset="0"/>
              </a:rPr>
              <a:t>ΤΟ ΥΔΡΑΥΛΙΚΟ ΒΑΡΟΥΛΚΟ – ΕΡΓΑΤΗΣ (3)</a:t>
            </a:r>
          </a:p>
          <a:p>
            <a:endParaRPr lang="el-GR" b="1" u="sng" dirty="0" smtClean="0">
              <a:solidFill>
                <a:srgbClr val="FF0000"/>
              </a:solidFill>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ΥΠΑΡΧΟΥΝ ΔΙΑΦΟΡΕΤΙΚΑ ΣΥΣΤΗΜΑΤΑ ΛΕΙΤΟΥΡΓΙΑΣ </a:t>
            </a:r>
            <a:r>
              <a:rPr lang="el-GR" sz="1800" b="1" dirty="0" smtClean="0">
                <a:latin typeface="Arial" pitchFamily="34" charset="0"/>
                <a:cs typeface="Arial" pitchFamily="34" charset="0"/>
              </a:rPr>
              <a:t>ΑΝΑΛΟΓΑ ΜΕ </a:t>
            </a:r>
            <a:r>
              <a:rPr lang="el-GR" sz="1800" b="1" dirty="0">
                <a:latin typeface="Arial" pitchFamily="34" charset="0"/>
                <a:cs typeface="Arial" pitchFamily="34" charset="0"/>
              </a:rPr>
              <a:t>ΤΟΝ </a:t>
            </a:r>
            <a:r>
              <a:rPr lang="el-GR" sz="1800" b="1" dirty="0" smtClean="0">
                <a:latin typeface="Arial" pitchFamily="34" charset="0"/>
                <a:cs typeface="Arial" pitchFamily="34" charset="0"/>
              </a:rPr>
              <a:t>ΚΑΤΑΣΚΕΥΑΣΤΗ </a:t>
            </a:r>
            <a:r>
              <a:rPr lang="el-GR" sz="1800" b="1" dirty="0">
                <a:latin typeface="Arial" pitchFamily="34" charset="0"/>
                <a:cs typeface="Arial" pitchFamily="34" charset="0"/>
              </a:rPr>
              <a:t>ΑΛΛΑ Η ΓΕΝΙΚΗ ΙΔΕΑ </a:t>
            </a:r>
            <a:r>
              <a:rPr lang="el-GR" sz="1800" b="1" dirty="0" smtClean="0">
                <a:latin typeface="Arial" pitchFamily="34" charset="0"/>
                <a:cs typeface="Arial" pitchFamily="34" charset="0"/>
              </a:rPr>
              <a:t>Ή </a:t>
            </a:r>
            <a:r>
              <a:rPr lang="el-GR" sz="1800" b="1" dirty="0">
                <a:latin typeface="Arial" pitchFamily="34" charset="0"/>
                <a:cs typeface="Arial" pitchFamily="34" charset="0"/>
              </a:rPr>
              <a:t>ΤΡΟΠΟΣ ΛΕΙΤΟΥΡΓΙΑΣ ΕΙΝΑΙ ΙΔΙΑ.</a:t>
            </a:r>
          </a:p>
          <a:p>
            <a:pPr>
              <a:buClr>
                <a:srgbClr val="FF0000"/>
              </a:buClr>
              <a:buFont typeface="Wingdings" pitchFamily="2" charset="2"/>
              <a:buChar char="§"/>
            </a:pPr>
            <a:endParaRPr lang="el-GR" sz="1800" b="1" dirty="0">
              <a:latin typeface="Arial" pitchFamily="34" charset="0"/>
              <a:cs typeface="Arial" pitchFamily="34" charset="0"/>
            </a:endParaRPr>
          </a:p>
          <a:p>
            <a:pPr>
              <a:buClr>
                <a:srgbClr val="FF0000"/>
              </a:buClr>
              <a:buFont typeface="Wingdings" pitchFamily="2" charset="2"/>
              <a:buChar char="§"/>
            </a:pPr>
            <a:r>
              <a:rPr lang="el-GR" sz="1800" b="1" dirty="0">
                <a:latin typeface="Arial" pitchFamily="34" charset="0"/>
                <a:cs typeface="Arial" pitchFamily="34" charset="0"/>
              </a:rPr>
              <a:t>ΜΕ ΠΤΕΡΥΓΙΑ ΠΟΥ ΟΛΙΣΘΑΙΝΟΥΝ ΜΕΣΑ ΣΤΙΣ ΑΥΛΑΚΕΣ </a:t>
            </a:r>
            <a:r>
              <a:rPr lang="el-GR" sz="1800" b="1" dirty="0" smtClean="0">
                <a:latin typeface="Arial" pitchFamily="34" charset="0"/>
                <a:cs typeface="Arial" pitchFamily="34" charset="0"/>
              </a:rPr>
              <a:t>Ή </a:t>
            </a:r>
            <a:r>
              <a:rPr lang="el-GR" sz="1800" b="1" dirty="0">
                <a:latin typeface="Arial" pitchFamily="34" charset="0"/>
                <a:cs typeface="Arial" pitchFamily="34" charset="0"/>
              </a:rPr>
              <a:t>ΠΟΥ ΜΕΤΑΚΙΝΟΥΝΤΑΙ ΑΚΤΙΝΙΚΑ ΜΕΣΩ ΡΑΒΔΟΥΣ </a:t>
            </a:r>
            <a:r>
              <a:rPr lang="el-GR" sz="1800" b="1" dirty="0" smtClean="0">
                <a:latin typeface="Arial" pitchFamily="34" charset="0"/>
                <a:cs typeface="Arial" pitchFamily="34" charset="0"/>
              </a:rPr>
              <a:t>Ή </a:t>
            </a:r>
            <a:r>
              <a:rPr lang="el-GR" sz="1800" b="1" dirty="0">
                <a:latin typeface="Arial" pitchFamily="34" charset="0"/>
                <a:cs typeface="Arial" pitchFamily="34" charset="0"/>
              </a:rPr>
              <a:t>ΕΛΑΤΗΡΙΑ.</a:t>
            </a:r>
            <a:endParaRPr lang="en-US" sz="1800" b="1" dirty="0">
              <a:latin typeface="Arial" pitchFamily="34" charset="0"/>
              <a:cs typeface="Arial" pitchFamily="34" charset="0"/>
            </a:endParaRPr>
          </a:p>
        </p:txBody>
      </p:sp>
      <p:sp>
        <p:nvSpPr>
          <p:cNvPr id="5" name="Title 1"/>
          <p:cNvSpPr>
            <a:spLocks noGrp="1"/>
          </p:cNvSpPr>
          <p:nvPr>
            <p:ph type="title"/>
          </p:nvPr>
        </p:nvSpPr>
        <p:spPr>
          <a:xfrm>
            <a:off x="1738282" y="142852"/>
            <a:ext cx="8715436" cy="642942"/>
          </a:xfrm>
          <a:solidFill>
            <a:srgbClr val="FF0000"/>
          </a:solidFill>
        </p:spPr>
        <p:txBody>
          <a:bodyPr vert="horz" lIns="91440" tIns="396000" rIns="91440" bIns="45720" rtlCol="0" anchor="ctr">
            <a:normAutofit fontScale="90000"/>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
        <p:nvSpPr>
          <p:cNvPr id="7" name="TextBox 6"/>
          <p:cNvSpPr txBox="1"/>
          <p:nvPr/>
        </p:nvSpPr>
        <p:spPr>
          <a:xfrm>
            <a:off x="5238745" y="1214423"/>
            <a:ext cx="184731" cy="461665"/>
          </a:xfrm>
          <a:prstGeom prst="rect">
            <a:avLst/>
          </a:prstGeom>
          <a:noFill/>
        </p:spPr>
        <p:txBody>
          <a:bodyPr wrap="none" rtlCol="0">
            <a:spAutoFit/>
          </a:bodyPr>
          <a:lstStyle/>
          <a:p>
            <a:endParaRPr lang="en-US" sz="2400" b="1" dirty="0"/>
          </a:p>
        </p:txBody>
      </p:sp>
    </p:spTree>
    <p:extLst>
      <p:ext uri="{BB962C8B-B14F-4D97-AF65-F5344CB8AC3E}">
        <p14:creationId xmlns:p14="http://schemas.microsoft.com/office/powerpoint/2010/main" val="393695428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Fadi\Pictures\2011-05-26\001.jpg"/>
          <p:cNvPicPr>
            <a:picLocks noChangeAspect="1" noChangeArrowheads="1"/>
          </p:cNvPicPr>
          <p:nvPr/>
        </p:nvPicPr>
        <p:blipFill>
          <a:blip r:embed="rId2" cstate="print"/>
          <a:srcRect/>
          <a:stretch>
            <a:fillRect/>
          </a:stretch>
        </p:blipFill>
        <p:spPr bwMode="auto">
          <a:xfrm>
            <a:off x="3381356" y="0"/>
            <a:ext cx="5857916" cy="6858000"/>
          </a:xfrm>
          <a:prstGeom prst="rect">
            <a:avLst/>
          </a:prstGeom>
          <a:noFill/>
        </p:spPr>
      </p:pic>
    </p:spTree>
    <p:extLst>
      <p:ext uri="{BB962C8B-B14F-4D97-AF65-F5344CB8AC3E}">
        <p14:creationId xmlns:p14="http://schemas.microsoft.com/office/powerpoint/2010/main" val="330176390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ΥΔΡΑΥΛΙΚΟ ΒΑΡΟΥΛΚΟ"/>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9153" y="2151529"/>
            <a:ext cx="7126941" cy="45313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solidFill>
            <a:srgbClr val="FF0000"/>
          </a:solidFill>
        </p:spPr>
        <p:txBody>
          <a:bodyPr vert="horz" lIns="91440" tIns="396000" rIns="91440" bIns="45720" rtlCol="0" anchor="ctr">
            <a:normAutofit/>
          </a:bodyPr>
          <a:lstStyle/>
          <a:p>
            <a:pPr algn="ctr"/>
            <a:r>
              <a:rPr lang="el-GR" sz="2800" b="1" u="sng" dirty="0">
                <a:solidFill>
                  <a:schemeClr val="bg1"/>
                </a:solidFill>
                <a:latin typeface="Arial" pitchFamily="34" charset="0"/>
                <a:cs typeface="Arial" pitchFamily="34" charset="0"/>
              </a:rPr>
              <a:t>ΤΟ ΥΔΡΑΥΛΙΚΟ ΒΑΡΟΥΛΚΟ - ΕΡΓΑΤΗΣ</a:t>
            </a:r>
            <a:r>
              <a:rPr lang="el-GR" sz="2400" b="1" u="sng" dirty="0">
                <a:solidFill>
                  <a:schemeClr val="bg1"/>
                </a:solidFill>
                <a:latin typeface="Arial" pitchFamily="34" charset="0"/>
                <a:cs typeface="Arial" pitchFamily="34" charset="0"/>
              </a:rPr>
              <a:t/>
            </a:r>
            <a:br>
              <a:rPr lang="el-GR" sz="2400" b="1" u="sng" dirty="0">
                <a:solidFill>
                  <a:schemeClr val="bg1"/>
                </a:solidFill>
                <a:latin typeface="Arial" pitchFamily="34" charset="0"/>
                <a:cs typeface="Arial" pitchFamily="34" charset="0"/>
              </a:rPr>
            </a:br>
            <a:endParaRPr lang="en-US" sz="24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164497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Αποτέλεσμα εικόνας για BOILER SHI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00480" y="1825625"/>
            <a:ext cx="7791040"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FF0000"/>
          </a:solidFill>
        </p:spPr>
        <p:txBody>
          <a:bodyPr/>
          <a:lstStyle/>
          <a:p>
            <a:r>
              <a:rPr lang="el-GR" dirty="0" smtClean="0"/>
              <a:t>                       </a:t>
            </a:r>
            <a:r>
              <a:rPr lang="en-US" b="1" u="sng" dirty="0" smtClean="0">
                <a:effectLst>
                  <a:outerShdw blurRad="38100" dist="38100" dir="2700000" algn="tl">
                    <a:srgbClr val="000000">
                      <a:alpha val="43137"/>
                    </a:srgbClr>
                  </a:outerShdw>
                </a:effectLst>
              </a:rPr>
              <a:t>NAYTIKOI </a:t>
            </a:r>
            <a:r>
              <a:rPr lang="el-GR" b="1" u="sng" dirty="0" smtClean="0">
                <a:effectLst>
                  <a:outerShdw blurRad="38100" dist="38100" dir="2700000" algn="tl">
                    <a:srgbClr val="000000">
                      <a:alpha val="43137"/>
                    </a:srgbClr>
                  </a:outerShdw>
                </a:effectLst>
              </a:rPr>
              <a:t>ΛΕΒΗΤΕΣ</a:t>
            </a:r>
            <a:endParaRPr lang="el-GR" dirty="0"/>
          </a:p>
        </p:txBody>
      </p:sp>
    </p:spTree>
    <p:extLst>
      <p:ext uri="{BB962C8B-B14F-4D97-AF65-F5344CB8AC3E}">
        <p14:creationId xmlns:p14="http://schemas.microsoft.com/office/powerpoint/2010/main" val="2302208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 </a:t>
            </a:r>
            <a:r>
              <a:rPr lang="en-US" b="1" dirty="0" smtClean="0"/>
              <a:t>                </a:t>
            </a:r>
            <a:r>
              <a:rPr lang="en-US" b="1" u="sng" dirty="0" smtClean="0">
                <a:solidFill>
                  <a:schemeClr val="accent5">
                    <a:lumMod val="75000"/>
                  </a:schemeClr>
                </a:solidFill>
                <a:effectLst>
                  <a:outerShdw blurRad="38100" dist="38100" dir="2700000" algn="tl">
                    <a:srgbClr val="000000">
                      <a:alpha val="43137"/>
                    </a:srgbClr>
                  </a:outerShdw>
                </a:effectLst>
              </a:rPr>
              <a:t>GAS BOILER</a:t>
            </a:r>
            <a:endParaRPr lang="el-GR" b="1" dirty="0"/>
          </a:p>
        </p:txBody>
      </p:sp>
      <p:pic>
        <p:nvPicPr>
          <p:cNvPr id="8196" name="Picture 4" descr="Αποτέλεσμα εικόνας για GAS BOILER FOR SHIP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10125" y="1962944"/>
            <a:ext cx="4057830" cy="40767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37426"/>
            <a:ext cx="2647950" cy="487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23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92D050"/>
          </a:solidFill>
        </p:spPr>
        <p:txBody>
          <a:bodyPr/>
          <a:lstStyle/>
          <a:p>
            <a:r>
              <a:rPr lang="el-GR"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ΕΚΑΠΝΙΣΜΟΣ</a:t>
            </a:r>
            <a:endParaRPr lang="el-GR" dirty="0">
              <a:solidFill>
                <a:srgbClr val="FF0000"/>
              </a:solidFill>
            </a:endParaRPr>
          </a:p>
        </p:txBody>
      </p:sp>
      <p:sp>
        <p:nvSpPr>
          <p:cNvPr id="3" name="Θέση περιεχομένου 2"/>
          <p:cNvSpPr>
            <a:spLocks noGrp="1"/>
          </p:cNvSpPr>
          <p:nvPr>
            <p:ph idx="1"/>
          </p:nvPr>
        </p:nvSpPr>
        <p:spPr/>
        <p:txBody>
          <a:bodyPr>
            <a:normAutofit/>
          </a:bodyPr>
          <a:lstStyle/>
          <a:p>
            <a:pPr marL="0" indent="0">
              <a:buNone/>
            </a:pPr>
            <a:r>
              <a:rPr lang="el-GR" sz="5400" dirty="0" smtClean="0">
                <a:solidFill>
                  <a:schemeClr val="accent5">
                    <a:lumMod val="75000"/>
                  </a:schemeClr>
                </a:solidFill>
              </a:rPr>
              <a:t>Η ΔΙΑΔΙΚΑΣΙΑ ΚΑΤΑ ΤΗΝ ΟΠΟΙΑ ΓΙΝΕΤΑΙ Ο ΚΑΘΑΡΙΣΜΟΣ</a:t>
            </a:r>
          </a:p>
          <a:p>
            <a:pPr marL="0" indent="0">
              <a:buNone/>
            </a:pPr>
            <a:r>
              <a:rPr lang="el-GR" sz="5400" dirty="0" smtClean="0">
                <a:solidFill>
                  <a:schemeClr val="accent5">
                    <a:lumMod val="75000"/>
                  </a:schemeClr>
                </a:solidFill>
              </a:rPr>
              <a:t>ΤΩΝ ΜΕΡΩΝ ΤΟΥ ΛΕΒΗΤΑ (ΤΟΥΜΠΑ) ΑΠΟ ΟΠΟΥ ΠΕΡΝΑΝΕ ΤΑ ΚΑΥΣΑΕΡΙΑ. </a:t>
            </a:r>
            <a:endParaRPr lang="el-GR" sz="5400" dirty="0">
              <a:solidFill>
                <a:schemeClr val="accent5">
                  <a:lumMod val="75000"/>
                </a:schemeClr>
              </a:solidFill>
            </a:endParaRPr>
          </a:p>
        </p:txBody>
      </p:sp>
    </p:spTree>
    <p:extLst>
      <p:ext uri="{BB962C8B-B14F-4D97-AF65-F5344CB8AC3E}">
        <p14:creationId xmlns:p14="http://schemas.microsoft.com/office/powerpoint/2010/main" val="10805226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2">
              <a:lumMod val="50000"/>
            </a:schemeClr>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fontScale="92500" lnSpcReduction="10000"/>
          </a:bodyPr>
          <a:lstStyle/>
          <a:p>
            <a:pPr>
              <a:buNone/>
            </a:pPr>
            <a:r>
              <a:rPr lang="el-GR" sz="1800" b="1" dirty="0">
                <a:latin typeface="Arial" pitchFamily="34" charset="0"/>
                <a:cs typeface="Arial" pitchFamily="34" charset="0"/>
              </a:rPr>
              <a:t>ΒΟΗΘΗΤΙΚΑ ΜΗΧΑΝΗΜΑΤΑ ΣΕ ΜΙΑ ΕΓΚΑΤΑΣΤΑΣΗ ΑΤΜΟΣΤΡΟΒΙΛΟ:</a:t>
            </a:r>
          </a:p>
          <a:p>
            <a:pPr>
              <a:buNone/>
            </a:pPr>
            <a:endParaRPr lang="el-GR" sz="1300" b="1" dirty="0">
              <a:latin typeface="Arial" pitchFamily="34" charset="0"/>
              <a:cs typeface="Arial" pitchFamily="34" charset="0"/>
            </a:endParaRPr>
          </a:p>
          <a:p>
            <a:r>
              <a:rPr lang="el-GR" sz="1800" b="1" dirty="0">
                <a:latin typeface="Arial" pitchFamily="34" charset="0"/>
                <a:cs typeface="Arial" pitchFamily="34" charset="0"/>
              </a:rPr>
              <a:t>ΚΥΡΙΟ ΨΥΓΕΙΟ. </a:t>
            </a:r>
          </a:p>
          <a:p>
            <a:r>
              <a:rPr lang="el-GR" sz="1800" b="1" dirty="0">
                <a:latin typeface="Arial" pitchFamily="34" charset="0"/>
                <a:cs typeface="Arial" pitchFamily="34" charset="0"/>
              </a:rPr>
              <a:t>ΑΝΤΛΙΑ ΣΥΜΠΥΚΝΩΜΑΤΟΣ.</a:t>
            </a:r>
          </a:p>
          <a:p>
            <a:r>
              <a:rPr lang="el-GR" sz="1800" b="1" dirty="0">
                <a:latin typeface="Arial" pitchFamily="34" charset="0"/>
                <a:cs typeface="Arial" pitchFamily="34" charset="0"/>
              </a:rPr>
              <a:t>ΕΚΧΥΤΗΡΕΣ ΚΕΝΟΥ.</a:t>
            </a:r>
          </a:p>
          <a:p>
            <a:r>
              <a:rPr lang="el-GR" sz="1800" b="1" dirty="0">
                <a:latin typeface="Arial" pitchFamily="34" charset="0"/>
                <a:cs typeface="Arial" pitchFamily="34" charset="0"/>
              </a:rPr>
              <a:t>ΕΞΑΕΡΙΣΤΙΚΗ ΤΡΟΦΟΔΟΤΙΚΗ ΔΕΞΑΜΕΝΗ </a:t>
            </a:r>
          </a:p>
          <a:p>
            <a:r>
              <a:rPr lang="el-GR" sz="1800" b="1" dirty="0">
                <a:latin typeface="Arial" pitchFamily="34" charset="0"/>
                <a:cs typeface="Arial" pitchFamily="34" charset="0"/>
              </a:rPr>
              <a:t>ΤΡΟΦΟΔΟΤΙΚΗ ΑΝΤΛΙΑ. </a:t>
            </a:r>
          </a:p>
          <a:p>
            <a:r>
              <a:rPr lang="el-GR" sz="1800" b="1" dirty="0">
                <a:latin typeface="Arial" pitchFamily="34" charset="0"/>
                <a:cs typeface="Arial" pitchFamily="34" charset="0"/>
              </a:rPr>
              <a:t>ΠΡΟΘΕΡΜΑΝΤΗΡΑΣ ΤΡΟΦΟΔΟΤΙΚΟΥ ΝΕΡΟ</a:t>
            </a:r>
            <a:r>
              <a:rPr lang="en-US" sz="1800" b="1" dirty="0">
                <a:latin typeface="Arial" pitchFamily="34" charset="0"/>
                <a:cs typeface="Arial" pitchFamily="34" charset="0"/>
              </a:rPr>
              <a:t>Y</a:t>
            </a:r>
            <a:r>
              <a:rPr lang="el-GR" sz="1800" b="1" dirty="0">
                <a:latin typeface="Arial" pitchFamily="34" charset="0"/>
                <a:cs typeface="Arial" pitchFamily="34" charset="0"/>
              </a:rPr>
              <a:t>. </a:t>
            </a:r>
          </a:p>
          <a:p>
            <a:r>
              <a:rPr lang="el-GR" sz="1800" b="1" dirty="0">
                <a:latin typeface="Arial" pitchFamily="34" charset="0"/>
                <a:cs typeface="Arial" pitchFamily="34" charset="0"/>
              </a:rPr>
              <a:t>ΑΦΥΠΕΡΘΕΡΜΑΝΤΗΡΑΣ ΑΤΜΟΥ. </a:t>
            </a:r>
          </a:p>
          <a:p>
            <a:r>
              <a:rPr lang="el-GR" sz="1800" b="1" dirty="0">
                <a:latin typeface="Arial" pitchFamily="34" charset="0"/>
                <a:cs typeface="Arial" pitchFamily="34" charset="0"/>
              </a:rPr>
              <a:t>ΑΝΑΘΕΡΜΑΝΤΗΡΑΣ ΑΤΜΟΥ. </a:t>
            </a:r>
          </a:p>
          <a:p>
            <a:r>
              <a:rPr lang="el-GR" sz="1800" b="1" dirty="0">
                <a:latin typeface="Arial" pitchFamily="34" charset="0"/>
                <a:cs typeface="Arial" pitchFamily="34" charset="0"/>
              </a:rPr>
              <a:t>ΑΝΤΛΙΑ ΚΥΚΛΟΦΟΡΙΑΣ. </a:t>
            </a:r>
          </a:p>
          <a:p>
            <a:r>
              <a:rPr lang="el-GR" sz="1800" b="1" dirty="0">
                <a:latin typeface="Arial" pitchFamily="34" charset="0"/>
                <a:cs typeface="Arial" pitchFamily="34" charset="0"/>
              </a:rPr>
              <a:t>ΑΝΕΜΙΣΤΗΡΕΣ ΤΕΧΝΗΤΟΥ ΕΛΚΥΣΜΟΥ. </a:t>
            </a:r>
          </a:p>
          <a:p>
            <a:r>
              <a:rPr lang="el-GR" sz="1800" b="1" dirty="0">
                <a:latin typeface="Arial" pitchFamily="34" charset="0"/>
                <a:cs typeface="Arial" pitchFamily="34" charset="0"/>
              </a:rPr>
              <a:t>ΠΡΟΘΕΡΜΑΝΤΗΡΑΣ ΑΕΡΑ. </a:t>
            </a:r>
          </a:p>
          <a:p>
            <a:r>
              <a:rPr lang="el-GR" sz="1800" b="1" dirty="0">
                <a:latin typeface="Arial" pitchFamily="34" charset="0"/>
                <a:cs typeface="Arial" pitchFamily="34" charset="0"/>
              </a:rPr>
              <a:t>ΜΗΧΑΝΗΜΑΤΑ ΔΙΑΚΙΝΗΣΕΩΣ ΠΕΤΡΕΛΑΙΟΥ. </a:t>
            </a:r>
          </a:p>
          <a:p>
            <a:r>
              <a:rPr lang="el-GR" sz="1800" b="1" dirty="0">
                <a:latin typeface="Arial" pitchFamily="34" charset="0"/>
                <a:cs typeface="Arial" pitchFamily="34" charset="0"/>
              </a:rPr>
              <a:t>ΑΝΤΛΙΕΣ ΕΛΑΙΟΥ ΛΙΠΑΝΣΕΩΣ. </a:t>
            </a:r>
          </a:p>
          <a:p>
            <a:r>
              <a:rPr lang="el-GR" sz="1800" b="1" dirty="0">
                <a:latin typeface="Arial" pitchFamily="34" charset="0"/>
                <a:cs typeface="Arial" pitchFamily="34" charset="0"/>
              </a:rPr>
              <a:t>ΨΥΓΕΙΑ ΛΑΔΙΟΥ. </a:t>
            </a:r>
          </a:p>
          <a:p>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343775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52596" y="285728"/>
            <a:ext cx="8286808" cy="714380"/>
          </a:xfrm>
          <a:solidFill>
            <a:srgbClr val="FF0000"/>
          </a:solidFill>
        </p:spPr>
        <p:txBody>
          <a:bodyPr>
            <a:norm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l-GR" sz="2800" b="1" u="sng" dirty="0">
              <a:solidFill>
                <a:schemeClr val="bg1"/>
              </a:solidFill>
              <a:latin typeface="Arial Black" pitchFamily="34" charset="0"/>
            </a:endParaRPr>
          </a:p>
        </p:txBody>
      </p:sp>
      <p:pic>
        <p:nvPicPr>
          <p:cNvPr id="7" name="Content Placeholder 6" descr="scan0002.jpg"/>
          <p:cNvPicPr>
            <a:picLocks noGrp="1" noChangeAspect="1"/>
          </p:cNvPicPr>
          <p:nvPr>
            <p:ph idx="1"/>
          </p:nvPr>
        </p:nvPicPr>
        <p:blipFill>
          <a:blip r:embed="rId3" cstate="print">
            <a:lum bright="-16000" contrast="46000"/>
          </a:blip>
          <a:stretch>
            <a:fillRect/>
          </a:stretch>
        </p:blipFill>
        <p:spPr>
          <a:xfrm rot="60000">
            <a:off x="3736054" y="1142119"/>
            <a:ext cx="6715172" cy="5573809"/>
          </a:xfrm>
        </p:spPr>
      </p:pic>
      <p:sp>
        <p:nvSpPr>
          <p:cNvPr id="5" name="TextBox 4"/>
          <p:cNvSpPr txBox="1"/>
          <p:nvPr/>
        </p:nvSpPr>
        <p:spPr>
          <a:xfrm>
            <a:off x="1524000" y="1071548"/>
            <a:ext cx="2500298" cy="5262979"/>
          </a:xfrm>
          <a:prstGeom prst="rect">
            <a:avLst/>
          </a:prstGeom>
          <a:noFill/>
        </p:spPr>
        <p:txBody>
          <a:bodyPr wrap="square" rtlCol="0">
            <a:spAutoFit/>
          </a:bodyPr>
          <a:lstStyle/>
          <a:p>
            <a:pPr marL="457200" indent="-457200">
              <a:buAutoNum type="arabicPeriod"/>
            </a:pPr>
            <a:r>
              <a:rPr lang="el-GR" sz="1200" b="1" dirty="0">
                <a:latin typeface="Arial Black" pitchFamily="34" charset="0"/>
              </a:rPr>
              <a:t>ΛΕΒΗΤΑΣ.</a:t>
            </a:r>
          </a:p>
          <a:p>
            <a:pPr marL="457200" indent="-457200">
              <a:buAutoNum type="arabicPeriod"/>
            </a:pPr>
            <a:r>
              <a:rPr lang="el-GR" sz="1200" b="1" dirty="0">
                <a:latin typeface="Arial Black" pitchFamily="34" charset="0"/>
              </a:rPr>
              <a:t>ΥΠΕΡΘΕΡΜΑΝΤΗΡΑ.</a:t>
            </a:r>
          </a:p>
          <a:p>
            <a:pPr marL="457200" indent="-457200">
              <a:buAutoNum type="arabicPeriod"/>
            </a:pPr>
            <a:r>
              <a:rPr lang="el-GR" sz="1200" b="1" dirty="0">
                <a:latin typeface="Arial Black" pitchFamily="34" charset="0"/>
              </a:rPr>
              <a:t>ΣΤΡΟΒ. ΥΨ.ΠΙΕΣ.</a:t>
            </a:r>
          </a:p>
          <a:p>
            <a:pPr marL="457200" indent="-457200">
              <a:buAutoNum type="arabicPeriod"/>
            </a:pPr>
            <a:r>
              <a:rPr lang="el-GR" sz="1200" b="1" dirty="0">
                <a:latin typeface="Arial Black" pitchFamily="34" charset="0"/>
              </a:rPr>
              <a:t>ΣΤΡΟΒ.ΧΑΜ.ΠΙΕΣ.</a:t>
            </a:r>
          </a:p>
          <a:p>
            <a:pPr marL="457200" indent="-457200">
              <a:buAutoNum type="arabicPeriod"/>
            </a:pPr>
            <a:r>
              <a:rPr lang="el-GR" sz="1200" b="1" dirty="0">
                <a:latin typeface="Arial Black" pitchFamily="34" charset="0"/>
              </a:rPr>
              <a:t>ΑΞΟΝΑ.</a:t>
            </a:r>
          </a:p>
          <a:p>
            <a:pPr marL="457200" indent="-457200">
              <a:buAutoNum type="arabicPeriod"/>
            </a:pPr>
            <a:r>
              <a:rPr lang="el-GR" sz="1200" b="1" dirty="0">
                <a:latin typeface="Arial Black" pitchFamily="34" charset="0"/>
              </a:rPr>
              <a:t>ΣΥΜΠΥΚΝΩΤΗ η ΨΥΓΕΙΟ.</a:t>
            </a:r>
          </a:p>
          <a:p>
            <a:pPr marL="457200" indent="-457200">
              <a:buAutoNum type="arabicPeriod"/>
            </a:pPr>
            <a:r>
              <a:rPr lang="el-GR" sz="1200" b="1" dirty="0">
                <a:latin typeface="Arial Black" pitchFamily="34" charset="0"/>
              </a:rPr>
              <a:t>ΑΝΤΛΙΑ ΚΥΚΛΟΦΟΡΙΑ.</a:t>
            </a:r>
          </a:p>
          <a:p>
            <a:pPr marL="457200" indent="-457200">
              <a:buAutoNum type="arabicPeriod"/>
            </a:pPr>
            <a:r>
              <a:rPr lang="el-GR" sz="1200" b="1" dirty="0">
                <a:latin typeface="Arial Black" pitchFamily="34" charset="0"/>
              </a:rPr>
              <a:t>ΑΝΤΛΙΑ ΣΥΜΠΥΚΝΩΜΑΤΟΣ.</a:t>
            </a:r>
          </a:p>
          <a:p>
            <a:pPr marL="457200" indent="-457200">
              <a:buAutoNum type="arabicPeriod"/>
            </a:pPr>
            <a:r>
              <a:rPr lang="el-GR" sz="1200" b="1" dirty="0">
                <a:latin typeface="Arial Black" pitchFamily="34" charset="0"/>
              </a:rPr>
              <a:t>ΨΥΚΤΗΡΑ.</a:t>
            </a:r>
          </a:p>
          <a:p>
            <a:pPr marL="457200" indent="-457200">
              <a:buAutoNum type="arabicPeriod"/>
            </a:pPr>
            <a:r>
              <a:rPr lang="el-GR" sz="1200" b="1" dirty="0">
                <a:latin typeface="Arial Black" pitchFamily="34" charset="0"/>
              </a:rPr>
              <a:t>ΕΚΧΥΤΗΡΑ ΚΕΝΟΥ.</a:t>
            </a:r>
          </a:p>
          <a:p>
            <a:pPr marL="457200" indent="-457200">
              <a:buAutoNum type="arabicPeriod"/>
            </a:pPr>
            <a:r>
              <a:rPr lang="el-GR" sz="1200" b="1" dirty="0">
                <a:latin typeface="Arial Black" pitchFamily="34" charset="0"/>
              </a:rPr>
              <a:t>ΣΩΛΗΝΑ.</a:t>
            </a:r>
          </a:p>
          <a:p>
            <a:pPr marL="457200" indent="-457200">
              <a:buAutoNum type="arabicPeriod"/>
            </a:pPr>
            <a:r>
              <a:rPr lang="el-GR" sz="1200" b="1" dirty="0">
                <a:latin typeface="Arial Black" pitchFamily="34" charset="0"/>
              </a:rPr>
              <a:t>ΕΞΑΕΡΙΣΤΙΚΟ.</a:t>
            </a:r>
          </a:p>
          <a:p>
            <a:pPr marL="457200" indent="-457200">
              <a:buAutoNum type="arabicPeriod"/>
            </a:pPr>
            <a:r>
              <a:rPr lang="el-GR" sz="1200" b="1" dirty="0">
                <a:latin typeface="Arial Black" pitchFamily="34" charset="0"/>
              </a:rPr>
              <a:t>ΕΞΑΕΡΙΣΤΙΚΗ ΤΡΟΦΟΔΟΤΙΚΗ ΔΕΞΑΜΕΝΗ.</a:t>
            </a:r>
          </a:p>
          <a:p>
            <a:pPr marL="457200" indent="-457200">
              <a:buAutoNum type="arabicPeriod"/>
            </a:pPr>
            <a:r>
              <a:rPr lang="el-GR" sz="1200" b="1" dirty="0">
                <a:latin typeface="Arial Black" pitchFamily="34" charset="0"/>
              </a:rPr>
              <a:t>ΕΞΑΕΡΙΣΤΙΚΟ.</a:t>
            </a:r>
          </a:p>
          <a:p>
            <a:pPr marL="457200" indent="-457200">
              <a:buAutoNum type="arabicPeriod"/>
            </a:pPr>
            <a:r>
              <a:rPr lang="el-GR" sz="1200" b="1" dirty="0">
                <a:latin typeface="Arial Black" pitchFamily="34" charset="0"/>
              </a:rPr>
              <a:t>ΕΝΙΣΧΥΤΙΚΗ ΑΝΤΛΙΑ ΤΡΟΦΟΔΟΤΗΣΕΩΣ.</a:t>
            </a:r>
          </a:p>
          <a:p>
            <a:pPr marL="457200" indent="-457200">
              <a:buAutoNum type="arabicPeriod"/>
            </a:pPr>
            <a:r>
              <a:rPr lang="el-GR" sz="1200" b="1" dirty="0">
                <a:latin typeface="Arial Black" pitchFamily="34" charset="0"/>
              </a:rPr>
              <a:t>ΚΥΡΙΑ ΑΝΤΛΙΑ ΤΡΟΦΟΔΟΤΗΣΕΩΣ.</a:t>
            </a:r>
          </a:p>
          <a:p>
            <a:pPr marL="457200" indent="-457200">
              <a:buAutoNum type="arabicPeriod"/>
            </a:pPr>
            <a:r>
              <a:rPr lang="el-GR" sz="1200" b="1" dirty="0">
                <a:latin typeface="Arial Black" pitchFamily="34" charset="0"/>
              </a:rPr>
              <a:t>ΟΙΚΟΝΟΜΗΤΗΡΑ.</a:t>
            </a:r>
          </a:p>
          <a:p>
            <a:pPr marL="457200" indent="-457200">
              <a:buAutoNum type="arabicPeriod"/>
            </a:pPr>
            <a:r>
              <a:rPr lang="el-GR" sz="1200" b="1" dirty="0">
                <a:latin typeface="Arial Black" pitchFamily="34" charset="0"/>
              </a:rPr>
              <a:t>ΕΠΙΣΤΟΜΙΟ.</a:t>
            </a:r>
          </a:p>
          <a:p>
            <a:pPr marL="457200" indent="-457200">
              <a:buAutoNum type="arabicPeriod"/>
            </a:pPr>
            <a:endParaRPr lang="el-GR" sz="1600" b="1" dirty="0">
              <a:latin typeface="Arial Black" pitchFamily="34" charset="0"/>
            </a:endParaRPr>
          </a:p>
          <a:p>
            <a:pPr marL="457200" indent="-457200">
              <a:buAutoNum type="arabicPeriod"/>
            </a:pPr>
            <a:endParaRPr lang="en-US" sz="2000" b="1" dirty="0">
              <a:latin typeface="Arial Black" pitchFamily="34" charset="0"/>
            </a:endParaRPr>
          </a:p>
        </p:txBody>
      </p:sp>
    </p:spTree>
    <p:extLst>
      <p:ext uri="{BB962C8B-B14F-4D97-AF65-F5344CB8AC3E}">
        <p14:creationId xmlns:p14="http://schemas.microsoft.com/office/powerpoint/2010/main" val="741554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838200" y="1825625"/>
                <a:ext cx="10515600" cy="4920232"/>
              </a:xfrm>
            </p:spPr>
            <p:txBody>
              <a:bodyPr>
                <a:normAutofit fontScale="77500" lnSpcReduction="20000"/>
              </a:bodyPr>
              <a:lstStyle/>
              <a:p>
                <a:pPr marL="0" indent="0">
                  <a:buNone/>
                </a:pPr>
                <a:r>
                  <a:rPr lang="el-GR" sz="5400" b="1" dirty="0" smtClean="0"/>
                  <a:t> ΠΙΕΣΗ  </a:t>
                </a:r>
                <a14:m>
                  <m:oMath xmlns:m="http://schemas.openxmlformats.org/officeDocument/2006/math">
                    <m:r>
                      <a:rPr lang="el-GR" sz="5400" b="1" i="1" smtClean="0">
                        <a:latin typeface="Cambria Math" panose="02040503050406030204" pitchFamily="18" charset="0"/>
                      </a:rPr>
                      <m:t>=</m:t>
                    </m:r>
                    <m:r>
                      <a:rPr lang="el-GR" sz="5400" b="1" i="0" smtClean="0">
                        <a:latin typeface="Cambria Math" panose="02040503050406030204" pitchFamily="18" charset="0"/>
                      </a:rPr>
                      <m:t>𝚫𝚼𝚴𝚨𝚳𝚮</m:t>
                    </m:r>
                    <m:r>
                      <a:rPr lang="el-GR" sz="5400" b="1" i="0" smtClean="0">
                        <a:latin typeface="Cambria Math" panose="02040503050406030204" pitchFamily="18" charset="0"/>
                      </a:rPr>
                      <m:t> /</m:t>
                    </m:r>
                    <m:r>
                      <a:rPr lang="el-GR" sz="5400" b="1" i="0" smtClean="0">
                        <a:latin typeface="Cambria Math" panose="02040503050406030204" pitchFamily="18" charset="0"/>
                      </a:rPr>
                      <m:t>𝚬𝚷𝚰𝚽𝚨𝚴𝚬𝚰𝚨</m:t>
                    </m:r>
                  </m:oMath>
                </a14:m>
                <a:endParaRPr lang="el-GR" sz="5400" b="1" dirty="0" smtClean="0"/>
              </a:p>
              <a:p>
                <a:pPr marL="0" indent="0">
                  <a:buNone/>
                </a:pPr>
                <a:endParaRPr lang="en-US" sz="5400" b="1" dirty="0" smtClean="0"/>
              </a:p>
              <a:p>
                <a:pPr marL="0" indent="0">
                  <a:buNone/>
                </a:pPr>
                <a:r>
                  <a:rPr lang="el-GR" sz="5400" b="1" dirty="0" smtClean="0"/>
                  <a:t> </a:t>
                </a:r>
                <a:r>
                  <a:rPr lang="en-US" sz="6600" b="1" dirty="0" smtClean="0"/>
                  <a:t>P =</a:t>
                </a:r>
                <a14:m>
                  <m:oMath xmlns:m="http://schemas.openxmlformats.org/officeDocument/2006/math">
                    <m:f>
                      <m:fPr>
                        <m:ctrlPr>
                          <a:rPr lang="en-US" sz="6600" b="1" i="1" smtClean="0">
                            <a:latin typeface="Cambria Math" panose="02040503050406030204" pitchFamily="18" charset="0"/>
                          </a:rPr>
                        </m:ctrlPr>
                      </m:fPr>
                      <m:num>
                        <m:r>
                          <a:rPr lang="en-US" sz="6600" b="1" i="1" smtClean="0">
                            <a:latin typeface="Cambria Math" panose="02040503050406030204" pitchFamily="18" charset="0"/>
                          </a:rPr>
                          <m:t>𝑭</m:t>
                        </m:r>
                      </m:num>
                      <m:den>
                        <m:r>
                          <a:rPr lang="en-US" sz="6600" b="1" i="1" smtClean="0">
                            <a:latin typeface="Cambria Math" panose="02040503050406030204" pitchFamily="18" charset="0"/>
                          </a:rPr>
                          <m:t>𝑺</m:t>
                        </m:r>
                      </m:den>
                    </m:f>
                  </m:oMath>
                </a14:m>
                <a:r>
                  <a:rPr lang="en-US" sz="5400" b="1" dirty="0" smtClean="0"/>
                  <a:t>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𝑲𝒈</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𝒄𝒎</m:t>
                            </m:r>
                          </m:e>
                          <m:sup>
                            <m:r>
                              <a:rPr lang="en-US" sz="5400" b="1" i="1" smtClean="0">
                                <a:latin typeface="Cambria Math" panose="02040503050406030204" pitchFamily="18" charset="0"/>
                              </a:rPr>
                              <m:t>𝟐</m:t>
                            </m:r>
                          </m:sup>
                        </m:sSup>
                      </m:den>
                    </m:f>
                  </m:oMath>
                </a14:m>
                <a:r>
                  <a:rPr lang="en-US" sz="5400" b="1" dirty="0" smtClean="0"/>
                  <a:t>  = 1at = 760mmHg =  </a:t>
                </a:r>
              </a:p>
              <a:p>
                <a:pPr marL="0" indent="0">
                  <a:buNone/>
                </a:pPr>
                <a:r>
                  <a:rPr lang="en-US" sz="5400" b="1" dirty="0"/>
                  <a:t> </a:t>
                </a:r>
                <a:r>
                  <a:rPr lang="en-US" sz="5400" b="1" dirty="0" smtClean="0"/>
                  <a:t>    </a:t>
                </a:r>
              </a:p>
              <a:p>
                <a:pPr marL="0" indent="0">
                  <a:buNone/>
                </a:pPr>
                <a:r>
                  <a:rPr lang="en-US" sz="5400" b="1" dirty="0" smtClean="0"/>
                  <a:t>   =10,33m (</a:t>
                </a:r>
                <a14:m>
                  <m:oMath xmlns:m="http://schemas.openxmlformats.org/officeDocument/2006/math">
                    <m:sSub>
                      <m:sSubPr>
                        <m:ctrlPr>
                          <a:rPr lang="en-US" sz="5400" b="1" i="1" smtClean="0">
                            <a:latin typeface="Cambria Math" panose="02040503050406030204" pitchFamily="18" charset="0"/>
                          </a:rPr>
                        </m:ctrlPr>
                      </m:sSubPr>
                      <m:e>
                        <m:r>
                          <a:rPr lang="en-US" sz="5400" b="1" i="1" smtClean="0">
                            <a:latin typeface="Cambria Math" panose="02040503050406030204" pitchFamily="18" charset="0"/>
                          </a:rPr>
                          <m:t>𝑯</m:t>
                        </m:r>
                      </m:e>
                      <m:sub>
                        <m:r>
                          <a:rPr lang="en-US" sz="5400" b="1" i="1" smtClean="0">
                            <a:latin typeface="Cambria Math" panose="02040503050406030204" pitchFamily="18" charset="0"/>
                          </a:rPr>
                          <m:t>𝟐</m:t>
                        </m:r>
                      </m:sub>
                    </m:sSub>
                    <m:r>
                      <a:rPr lang="en-US" sz="5400" b="1" i="0" smtClean="0">
                        <a:latin typeface="Cambria Math" panose="02040503050406030204" pitchFamily="18" charset="0"/>
                      </a:rPr>
                      <m:t>𝐎</m:t>
                    </m:r>
                  </m:oMath>
                </a14:m>
                <a:r>
                  <a:rPr lang="en-US" sz="5400" b="1" dirty="0" smtClean="0"/>
                  <a:t>) = 14,22 psi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𝒍𝒃</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𝒊𝒏</m:t>
                            </m:r>
                          </m:e>
                          <m:sup>
                            <m:r>
                              <a:rPr lang="en-US" sz="5400" b="1" i="1" smtClean="0">
                                <a:latin typeface="Cambria Math" panose="02040503050406030204" pitchFamily="18" charset="0"/>
                              </a:rPr>
                              <m:t>𝟐</m:t>
                            </m:r>
                          </m:sup>
                        </m:sSup>
                      </m:den>
                    </m:f>
                  </m:oMath>
                </a14:m>
                <a:r>
                  <a:rPr lang="en-US" sz="5400" b="1" dirty="0" smtClean="0"/>
                  <a:t>)</a:t>
                </a:r>
                <a:endParaRPr lang="en-US" sz="2400" b="1" dirty="0" smtClean="0"/>
              </a:p>
              <a:p>
                <a:pPr marL="0" indent="0">
                  <a:buNone/>
                </a:pPr>
                <a:r>
                  <a:rPr lang="en-US" sz="2400" b="1" dirty="0"/>
                  <a:t> </a:t>
                </a:r>
                <a:r>
                  <a:rPr lang="en-US" sz="2400" b="1" dirty="0" smtClean="0"/>
                  <a:t>             </a:t>
                </a:r>
              </a:p>
              <a:p>
                <a:pPr marL="0" indent="0">
                  <a:buNone/>
                </a:pPr>
                <a:r>
                  <a:rPr lang="en-US" sz="2400" b="1" dirty="0"/>
                  <a:t> </a:t>
                </a:r>
                <a:r>
                  <a:rPr lang="en-US" sz="2400" b="1" dirty="0" smtClean="0"/>
                  <a:t>           1lb = 0 , 453 Kg      1 in = 2 , 54 cm = 25 , 4 mm</a:t>
                </a:r>
                <a:endParaRPr lang="en-US" sz="5400" b="1" dirty="0" smtClean="0"/>
              </a:p>
              <a:p>
                <a:pPr marL="0" indent="0">
                  <a:buNone/>
                </a:pPr>
                <a:r>
                  <a:rPr lang="en-US" sz="5400" b="1" dirty="0"/>
                  <a:t> </a:t>
                </a:r>
                <a:r>
                  <a:rPr lang="en-US" sz="5400" b="1" dirty="0" smtClean="0"/>
                  <a:t>          </a:t>
                </a:r>
                <a:endParaRPr lang="el-GR" sz="5400" b="1" dirty="0" smtClean="0"/>
              </a:p>
              <a:p>
                <a:pPr marL="0" indent="0">
                  <a:buNone/>
                </a:pPr>
                <a:endParaRPr lang="el-GR" sz="32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838200" y="1825625"/>
                <a:ext cx="10515600" cy="4920232"/>
              </a:xfrm>
              <a:blipFill rotWithShape="0">
                <a:blip r:embed="rId2"/>
                <a:stretch>
                  <a:fillRect l="-1681" t="-5693"/>
                </a:stretch>
              </a:blipFill>
            </p:spPr>
            <p:txBody>
              <a:bodyPr/>
              <a:lstStyle/>
              <a:p>
                <a:r>
                  <a:rPr lang="el-GR">
                    <a:noFill/>
                  </a:rPr>
                  <a:t> </a:t>
                </a:r>
              </a:p>
            </p:txBody>
          </p:sp>
        </mc:Fallback>
      </mc:AlternateContent>
    </p:spTree>
    <p:extLst>
      <p:ext uri="{BB962C8B-B14F-4D97-AF65-F5344CB8AC3E}">
        <p14:creationId xmlns:p14="http://schemas.microsoft.com/office/powerpoint/2010/main" val="1016187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50343" y="-117954"/>
            <a:ext cx="10515600" cy="1325563"/>
          </a:xfrm>
        </p:spPr>
        <p:txBody>
          <a:bodyPr>
            <a:normAutofit fontScale="90000"/>
          </a:bodyPr>
          <a:lstStyle/>
          <a:p>
            <a:r>
              <a:rPr lang="el-GR" b="1" u="sng" dirty="0">
                <a:solidFill>
                  <a:schemeClr val="bg1"/>
                </a:solidFill>
                <a:latin typeface="Arial" pitchFamily="34" charset="0"/>
                <a:cs typeface="Arial" pitchFamily="34" charset="0"/>
              </a:rPr>
              <a:t>ΠΛΟΙΟ ΑΤΜΟΚΙΝΗΤΟ ΜΕ </a:t>
            </a:r>
            <a:r>
              <a:rPr lang="el-GR" b="1" u="sng" dirty="0" smtClean="0">
                <a:solidFill>
                  <a:schemeClr val="bg1"/>
                </a:solidFill>
                <a:latin typeface="Arial" pitchFamily="34" charset="0"/>
                <a:cs typeface="Arial" pitchFamily="34" charset="0"/>
              </a:rPr>
              <a:t>Α</a:t>
            </a:r>
            <a:r>
              <a:rPr lang="el-GR" b="1" u="sng" dirty="0">
                <a:solidFill>
                  <a:schemeClr val="bg1"/>
                </a:solidFill>
                <a:latin typeface="Arial" pitchFamily="34" charset="0"/>
                <a:cs typeface="Arial" pitchFamily="34" charset="0"/>
              </a:rPr>
              <a:t>ΠΛΟΙΟ ΑΤΜΟΚΙΝΗΤΟ ΜΕ ΑΤΜΟΣΤΡΟΒΙΛΟ</a:t>
            </a:r>
            <a:r>
              <a:rPr lang="el-GR" b="1" u="sng" dirty="0" smtClean="0">
                <a:solidFill>
                  <a:schemeClr val="bg1"/>
                </a:solidFill>
                <a:latin typeface="Arial" pitchFamily="34" charset="0"/>
                <a:cs typeface="Arial" pitchFamily="34" charset="0"/>
              </a:rPr>
              <a:t>ΤΜΟΣΤΡΟΒΙΛΟ</a:t>
            </a:r>
            <a:endParaRPr lang="el-GR" dirty="0"/>
          </a:p>
        </p:txBody>
      </p:sp>
      <p:pic>
        <p:nvPicPr>
          <p:cNvPr id="2050" name="Picture 2" descr="Αποτέλεσμα εικόνας για STEAM TURB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8136" y="1207608"/>
            <a:ext cx="9851366" cy="565039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952596" y="285728"/>
            <a:ext cx="8286808" cy="714380"/>
          </a:xfrm>
          <a:prstGeom prst="rect">
            <a:avLst/>
          </a:prstGeom>
          <a:solidFill>
            <a:srgbClr val="00B05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2800" b="1" u="sng" smtClean="0">
                <a:solidFill>
                  <a:schemeClr val="bg1"/>
                </a:solidFill>
                <a:latin typeface="Arial" pitchFamily="34" charset="0"/>
                <a:cs typeface="Arial" pitchFamily="34" charset="0"/>
              </a:rPr>
              <a:t>ΠΛΟΙΟ ΑΤΜΟΚΙΝΗΤΟ ΜΕ ΑΤΜΟΣΤΡΟΒΙΛΟ</a:t>
            </a:r>
            <a:endParaRPr lang="el-GR" sz="2800" b="1" u="sng" dirty="0">
              <a:solidFill>
                <a:schemeClr val="bg1"/>
              </a:solidFill>
              <a:latin typeface="Arial Black" pitchFamily="34" charset="0"/>
            </a:endParaRPr>
          </a:p>
        </p:txBody>
      </p:sp>
    </p:spTree>
    <p:extLst>
      <p:ext uri="{BB962C8B-B14F-4D97-AF65-F5344CB8AC3E}">
        <p14:creationId xmlns:p14="http://schemas.microsoft.com/office/powerpoint/2010/main" val="3794331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838200" y="1825624"/>
            <a:ext cx="10515600" cy="4790835"/>
          </a:xfrm>
        </p:spPr>
        <p:txBody>
          <a:bodyPr/>
          <a:lstStyle/>
          <a:p>
            <a:endParaRPr lang="el-GR" dirty="0"/>
          </a:p>
        </p:txBody>
      </p:sp>
      <p:pic>
        <p:nvPicPr>
          <p:cNvPr id="1026" name="Picture 2" descr="Αποτέλεσμα εικόνας για STEAM TURB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83" y="0"/>
            <a:ext cx="1154214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772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ΚΥΡΙΟ ΨΥΓΕΙΟ</a:t>
            </a:r>
          </a:p>
          <a:p>
            <a:pPr algn="ctr">
              <a:buNone/>
            </a:pPr>
            <a:endParaRPr lang="el-GR" b="1" dirty="0">
              <a:latin typeface="Arial" pitchFamily="34" charset="0"/>
              <a:cs typeface="Arial" pitchFamily="34" charset="0"/>
            </a:endParaRPr>
          </a:p>
          <a:p>
            <a:pPr marL="0" indent="0">
              <a:buNone/>
            </a:pPr>
            <a:r>
              <a:rPr lang="el-GR" b="1" dirty="0">
                <a:latin typeface="Arial" pitchFamily="34" charset="0"/>
                <a:cs typeface="Arial" pitchFamily="34" charset="0"/>
              </a:rPr>
              <a:t>ΧΡΗΣΙΜΕΥΕΙ ΓΙΑ ΤΗ ΣΥΜΠΥΚΝΩΣΗ ΤΩΝ ΕΞΑΤΜΙΣΕΩΝ ΤΩΝ ΑΤΜΟΣΤΡΟΒΙΛΩΝ ΠΡΟΩΣΕΩΣ ΜΟΝΟ. ΕΧΕΙ ΕΙΔΙΚΗ ΔΙΑΜΟΡΦΩΣΗ ΓΙΑ ΤΗΝ ΑΠΑΓΩΓΗ ΤΟΥ ΑΕΡΑ ΚΑΙ ΤΩΝ ΣΥΜΠΥΚΝΩΜΕΝΩΝ ΑΤΜΩΝ, ΩΣΤΕ ΝΑ ΕΠΙΤΥΓΧΑΝΕΤΑΙ ΤΟ ΑΠΑΡΑΙΤΗΤΟ ΓΙΑ ΤΗΝ ΑΠΟΔΟΤΙΚΗ ΛΕΙΤΟΥΡΓΙΑ ΤΩΝ ΣΤΡΟΒΙΛΩΝ ΥΨΗΛΟ ΚΕΝΟ.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906177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02920"/>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ΑΝΤΛΙΑ ΣΥΜΠΥΚΝΩΜΑΤΟΣ</a:t>
            </a:r>
          </a:p>
          <a:p>
            <a:pPr algn="ctr">
              <a:buNone/>
            </a:pPr>
            <a:endParaRPr lang="el-GR" b="1" u="sng" dirty="0">
              <a:latin typeface="Arial" pitchFamily="34" charset="0"/>
              <a:cs typeface="Arial" pitchFamily="34" charset="0"/>
            </a:endParaRPr>
          </a:p>
          <a:p>
            <a:pPr indent="0">
              <a:buNone/>
            </a:pPr>
            <a:r>
              <a:rPr lang="el-GR" b="1" dirty="0">
                <a:latin typeface="Arial" pitchFamily="34" charset="0"/>
                <a:cs typeface="Arial" pitchFamily="34" charset="0"/>
              </a:rPr>
              <a:t>ΕΙΝΑΙ ΣΤΡΟΒΙΛΟΚΙΝΗΤΗ </a:t>
            </a:r>
            <a:r>
              <a:rPr lang="el-GR" b="1" dirty="0" smtClean="0">
                <a:latin typeface="Arial" pitchFamily="34" charset="0"/>
                <a:cs typeface="Arial" pitchFamily="34" charset="0"/>
              </a:rPr>
              <a:t>Ή </a:t>
            </a:r>
            <a:r>
              <a:rPr lang="el-GR" b="1" dirty="0">
                <a:latin typeface="Arial" pitchFamily="34" charset="0"/>
                <a:cs typeface="Arial" pitchFamily="34" charset="0"/>
              </a:rPr>
              <a:t>ΗΛΕΚΤΡΟΚΙΝΗΤΗ. ΑΝΑΡΡΟΦΑ ΤΟ ΣΥΜΠΥΚΝΩΜΑ ΤΟΥ ΚΥΡΙΟΥ ΨΥΓΕΙΟΥ ΚΑΙ ΤΟ ΚΑΤΑΘΛΙΒΕΙ ΣΤΗΝ ΕΞΑΕΡΙΣΤΙΚΗ ΔΕΞΑΜΕΝΗ (</a:t>
            </a:r>
            <a:r>
              <a:rPr lang="en-US" b="1" dirty="0">
                <a:latin typeface="Arial" pitchFamily="34" charset="0"/>
                <a:cs typeface="Arial" pitchFamily="34" charset="0"/>
              </a:rPr>
              <a:t>DEAERATING FEED TANK</a:t>
            </a:r>
            <a:r>
              <a:rPr lang="el-GR" b="1" dirty="0">
                <a:latin typeface="Arial" pitchFamily="34" charset="0"/>
                <a:cs typeface="Arial" pitchFamily="34" charset="0"/>
              </a:rPr>
              <a:t>), ΟΠΟΥ ΚΑΙ ΣΥΝΤΕΛΕΙΤΑΙ Ο ΑΠΟΧΩΡΙΣΜΟΣ ΚΑΙ Η ΑΠΑΓΩΓΗ ΤΟΥ ΑΕΡΑ, ΠΟΥ ΒΡΙΣΚΕΤΑΙ ΑΝΑΜΙΓΜΕΝΟΣ ΣΤΟ ΤΡΟΦΟΔΟΤΙΚΟ ΝΕΡΟ.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8555037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a:latin typeface="Arial" pitchFamily="34" charset="0"/>
                <a:cs typeface="Arial" pitchFamily="34" charset="0"/>
              </a:rPr>
              <a:t>ΕΚΧΥΤΗΡΕΣ ΚΕΝΟΥ</a:t>
            </a:r>
          </a:p>
          <a:p>
            <a:pPr algn="ctr">
              <a:buNone/>
            </a:pPr>
            <a:endParaRPr lang="el-GR" b="1" u="sng" dirty="0">
              <a:latin typeface="Arial" pitchFamily="34" charset="0"/>
              <a:cs typeface="Arial" pitchFamily="34" charset="0"/>
            </a:endParaRPr>
          </a:p>
          <a:p>
            <a:pPr indent="0">
              <a:buNone/>
            </a:pPr>
            <a:r>
              <a:rPr lang="el-GR" b="1" dirty="0">
                <a:latin typeface="Arial" pitchFamily="34" charset="0"/>
                <a:cs typeface="Arial" pitchFamily="34" charset="0"/>
              </a:rPr>
              <a:t>ΣΥΣΚΕΥΗ, ΜΕ ΤΗΝ ΟΠΟΙΑ ΑΠΟΜΑΚΡΥΝΟΝΤΑΙ ΑΠΟ ΤΟ ΚΥΡΙΟ ΨΥΓΕΙΟ ΟΙ ΕΞΑΤΜΙΣΕΙΣ ΠΟΥ ΔΕΝ ΣΥΜΠΥΚΝΩΘΗΚΑΝ, ΚΑΙ ΚΥΡΙΩΣ Ο ΑΕΡΑΣ ΠΟΥ ΜΕ ΔΙΑΦΟΡΟΥΣ ΤΡΟΠΟΥΣ ΜΠΟΡΕΙ ΝΑ ΕΙΣΕΡΧΕΤΑΙ ΣΤΟ ΚΥΡΙΟ ΨΥΓΕΙΟ.</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094400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670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sz="2400" b="1" u="sng" dirty="0">
                <a:latin typeface="Arial" pitchFamily="34" charset="0"/>
                <a:cs typeface="Arial" pitchFamily="34" charset="0"/>
              </a:rPr>
              <a:t>ΕΞΑΕΡΙΣΤΗΣ η ΕΞΑΕΡΙΣΤΙΚΗ ΤΡΟΦΟΔΟΤΙΚΗ ΔΕΞΑΜΕΝΗ (</a:t>
            </a:r>
            <a:r>
              <a:rPr lang="en-US" sz="2400" b="1" u="sng" dirty="0">
                <a:latin typeface="Arial" pitchFamily="34" charset="0"/>
                <a:cs typeface="Arial" pitchFamily="34" charset="0"/>
              </a:rPr>
              <a:t>DEAERATING FEED TANK</a:t>
            </a:r>
            <a:r>
              <a:rPr lang="el-GR" sz="2400" b="1" u="sng" dirty="0">
                <a:latin typeface="Arial" pitchFamily="34" charset="0"/>
                <a:cs typeface="Arial" pitchFamily="34" charset="0"/>
              </a:rPr>
              <a:t>)</a:t>
            </a:r>
          </a:p>
          <a:p>
            <a:pPr indent="0">
              <a:buNone/>
            </a:pPr>
            <a:endParaRPr lang="el-GR" sz="2400" b="1" u="sng" dirty="0">
              <a:latin typeface="Arial" pitchFamily="34" charset="0"/>
              <a:cs typeface="Arial" pitchFamily="34" charset="0"/>
            </a:endParaRPr>
          </a:p>
          <a:p>
            <a:pPr indent="0">
              <a:buNone/>
            </a:pPr>
            <a:r>
              <a:rPr lang="el-GR" b="1" dirty="0">
                <a:latin typeface="Arial" pitchFamily="34" charset="0"/>
                <a:cs typeface="Arial" pitchFamily="34" charset="0"/>
              </a:rPr>
              <a:t>ΕΙΝΑΙ ΔΕΞΑΜΕΝΗ ΚΑΤΑΛΛΗΛΑ ΔΙΑΜΟΦΩΜΕΝΗ, ΣΤΗΝ ΟΠΟΙΑ ΤΟ ΤΡΟΦΟΔΟΤΙΚΟ ΝΕΡΟ, ΚΑΤΑΘΛΙΒΟΜΕΝΟ ΑΠΟ ΤΗΝ</a:t>
            </a:r>
            <a:r>
              <a:rPr lang="el-GR" b="1" baseline="30000" dirty="0">
                <a:latin typeface="Arial" pitchFamily="34" charset="0"/>
                <a:cs typeface="Arial" pitchFamily="34" charset="0"/>
              </a:rPr>
              <a:t> </a:t>
            </a:r>
            <a:r>
              <a:rPr lang="el-GR" b="1" dirty="0">
                <a:latin typeface="Arial" pitchFamily="34" charset="0"/>
                <a:cs typeface="Arial" pitchFamily="34" charset="0"/>
              </a:rPr>
              <a:t>ΑΝΤΛΙΑ ΣΥΜΠΥΚΝΩΜΑΤΟΣ, ΠΡΟΘΕΡΜΑΙΝΕΤΑΙ, ΜΕ </a:t>
            </a:r>
            <a:r>
              <a:rPr lang="el-GR" b="1" dirty="0" smtClean="0">
                <a:latin typeface="Arial" pitchFamily="34" charset="0"/>
                <a:cs typeface="Arial" pitchFamily="34" charset="0"/>
              </a:rPr>
              <a:t>ΑΝΑΜΕΙΞΗ </a:t>
            </a:r>
            <a:r>
              <a:rPr lang="el-GR" b="1" dirty="0">
                <a:latin typeface="Arial" pitchFamily="34" charset="0"/>
                <a:cs typeface="Arial" pitchFamily="34" charset="0"/>
              </a:rPr>
              <a:t>ΤΟΥ ΜΕ ΑΤΜΟ. ΣΥΓΧΡΟΝΩΣ ΜΕΣΑ Σ' ΑΥΤΗΝ ΑΠΟΧΩΡΙΖΕΤΑΙ ΚΑΙ ΑΠΟΜΑΚΡΥΝΕΤΑΙ Ο ΑΕΡΑΣ ΚΑΙ ΤΑ ΛΟΙΠΑ ΑΕΡΙΑ.</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5333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1885"/>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lnSpcReduction="10000"/>
          </a:bodyPr>
          <a:lstStyle/>
          <a:p>
            <a:pPr>
              <a:buNone/>
            </a:pPr>
            <a:endParaRPr lang="el-GR" sz="1300" b="1" dirty="0">
              <a:latin typeface="Arial" pitchFamily="34" charset="0"/>
              <a:cs typeface="Arial" pitchFamily="34" charset="0"/>
            </a:endParaRPr>
          </a:p>
          <a:p>
            <a:pPr indent="0" algn="ctr">
              <a:buNone/>
            </a:pPr>
            <a:r>
              <a:rPr lang="el-GR" sz="3000" b="1" u="sng" dirty="0">
                <a:latin typeface="Arial" pitchFamily="34" charset="0"/>
                <a:cs typeface="Arial" pitchFamily="34" charset="0"/>
              </a:rPr>
              <a:t>ΤΡΟΦΟΔΟΤΙΚΗ ΑΝΤΛΙΑ</a:t>
            </a:r>
          </a:p>
          <a:p>
            <a:pPr indent="0" algn="ctr">
              <a:buNone/>
            </a:pPr>
            <a:endParaRPr lang="el-GR" sz="2400" b="1" u="sng" dirty="0">
              <a:latin typeface="Arial" pitchFamily="34" charset="0"/>
              <a:cs typeface="Arial" pitchFamily="34" charset="0"/>
            </a:endParaRPr>
          </a:p>
          <a:p>
            <a:pPr indent="0">
              <a:buNone/>
            </a:pPr>
            <a:r>
              <a:rPr lang="el-GR" sz="2400" b="1" dirty="0">
                <a:latin typeface="Arial" pitchFamily="34" charset="0"/>
                <a:cs typeface="Arial" pitchFamily="34" charset="0"/>
              </a:rPr>
              <a:t>ΣΤΡΟΒΙΛΟΚΙΝΗΤΗ </a:t>
            </a:r>
            <a:r>
              <a:rPr lang="el-GR" sz="2400" b="1" dirty="0" smtClean="0">
                <a:latin typeface="Arial" pitchFamily="34" charset="0"/>
                <a:cs typeface="Arial" pitchFamily="34" charset="0"/>
              </a:rPr>
              <a:t>Ή </a:t>
            </a:r>
            <a:r>
              <a:rPr lang="el-GR" sz="2400" b="1" dirty="0">
                <a:latin typeface="Arial" pitchFamily="34" charset="0"/>
                <a:cs typeface="Arial" pitchFamily="34" charset="0"/>
              </a:rPr>
              <a:t>ΚΑΙ ΗΛΕΚΤΡΟΚΙΝΗΤΗ ΑΝΤΛΙΑ, ΠΟΥ ΑΝΑΡΡΟΦΑ ΘΕΡΜΟ ΤΡΟΦΟΔΟΤΙΚΟ ΝΕΡΟ ΑΠΟ ΤΟΝ ΕΞΑΕΡΙΣΤΗ ΚΑΙ ΤΟ ΚΑΤΑΘΛΙΒΕΙ ΜΕ ΑΡΚΕΤΗ ΠΙΕΣΗ ΣΤΟ ΛΕΒΗΤΑ, ΜΕΣΩ ΕΝΟΣ Η ΠΕΡΙΣΣΟΤΕΡΩΝ ΠΡΟΘΕΡΜΑΝΤΗΡΩΝ ΣΕ ΣΕΙΡΑ</a:t>
            </a:r>
            <a:r>
              <a:rPr lang="el-GR" sz="2400" b="1" dirty="0" smtClean="0">
                <a:latin typeface="Arial" pitchFamily="34" charset="0"/>
                <a:cs typeface="Arial" pitchFamily="34" charset="0"/>
              </a:rPr>
              <a:t>.  </a:t>
            </a:r>
            <a:r>
              <a:rPr lang="el-GR" sz="2400" b="1" dirty="0">
                <a:latin typeface="Arial" pitchFamily="34" charset="0"/>
                <a:cs typeface="Arial" pitchFamily="34" charset="0"/>
              </a:rPr>
              <a:t>ΣΕ ΜΕΡΙΚΕΣ ΕΓΚΑΤΑΣΤΑΣΕΙΣ ΜΕ ΛΕΒΗΤΕΣ ΥΨΗΛΗΣ ΠΙΕΣΕΩΣ, ΜΕΤΑΞΥ ΤΟΥ ΕΞΑΕΡΙΣΤΗ ΚΑΙ ΤΗΣ ΚΥΡΙΑΣ ΑΝΤΛΙΑΣ ΤΡΟΦΟΔΟΤΗΣΕΩΣ (</a:t>
            </a:r>
            <a:r>
              <a:rPr lang="en-US" sz="2400" b="1" dirty="0">
                <a:latin typeface="Arial" pitchFamily="34" charset="0"/>
                <a:cs typeface="Arial" pitchFamily="34" charset="0"/>
              </a:rPr>
              <a:t>MAIN FEED WATER PUMP</a:t>
            </a:r>
            <a:r>
              <a:rPr lang="el-GR" sz="2400" b="1" dirty="0">
                <a:latin typeface="Arial" pitchFamily="34" charset="0"/>
                <a:cs typeface="Arial" pitchFamily="34" charset="0"/>
              </a:rPr>
              <a:t>),</a:t>
            </a:r>
            <a:r>
              <a:rPr lang="en-US" sz="2400" b="1" dirty="0">
                <a:latin typeface="Arial" pitchFamily="34" charset="0"/>
                <a:cs typeface="Arial" pitchFamily="34" charset="0"/>
              </a:rPr>
              <a:t> </a:t>
            </a:r>
            <a:r>
              <a:rPr lang="el-GR" sz="2400" b="1" dirty="0">
                <a:latin typeface="Arial" pitchFamily="34" charset="0"/>
                <a:cs typeface="Arial" pitchFamily="34" charset="0"/>
              </a:rPr>
              <a:t>ΠΑΡΕΜΒΑΛΛΕΤΑΙ</a:t>
            </a:r>
            <a:r>
              <a:rPr lang="el-GR" sz="2400" b="1" cap="small" dirty="0">
                <a:latin typeface="Arial" pitchFamily="34" charset="0"/>
                <a:cs typeface="Arial" pitchFamily="34" charset="0"/>
              </a:rPr>
              <a:t> Η</a:t>
            </a:r>
            <a:r>
              <a:rPr lang="el-GR" sz="2400" b="1" dirty="0">
                <a:latin typeface="Arial" pitchFamily="34" charset="0"/>
                <a:cs typeface="Arial" pitchFamily="34" charset="0"/>
              </a:rPr>
              <a:t> ΕΝΙΣΧΥΤΙΚΗ ΑΝΤΛΙΑ ΤΡΟΦΟΔΟΤΗΣΕΩΣ</a:t>
            </a:r>
            <a:r>
              <a:rPr lang="el-GR" sz="2400" b="1" cap="small" dirty="0">
                <a:latin typeface="Arial" pitchFamily="34" charset="0"/>
                <a:cs typeface="Arial" pitchFamily="34" charset="0"/>
              </a:rPr>
              <a:t> (</a:t>
            </a:r>
            <a:r>
              <a:rPr lang="en-US" sz="2400" b="1" cap="small" dirty="0">
                <a:latin typeface="Arial" pitchFamily="34" charset="0"/>
                <a:cs typeface="Arial" pitchFamily="34" charset="0"/>
              </a:rPr>
              <a:t>BOOSTER FEED PUMP</a:t>
            </a:r>
            <a:r>
              <a:rPr lang="el-GR" sz="2400" b="1" dirty="0">
                <a:latin typeface="Arial" pitchFamily="34" charset="0"/>
                <a:cs typeface="Arial" pitchFamily="34" charset="0"/>
              </a:rPr>
              <a:t>). Η ΑΝΤΛΙΑ ΑΥΤΗ ΑΝΑΡΡΟΦΑ ΑΠΟ ΤΟΝ ΕΞΑΕΡΙΣΤΗ ΚΑ</a:t>
            </a:r>
            <a:r>
              <a:rPr lang="en-US" sz="2400" b="1" dirty="0">
                <a:latin typeface="Arial" pitchFamily="34" charset="0"/>
                <a:cs typeface="Arial" pitchFamily="34" charset="0"/>
              </a:rPr>
              <a:t>I</a:t>
            </a:r>
            <a:r>
              <a:rPr lang="el-GR" sz="2400" b="1" dirty="0">
                <a:latin typeface="Arial" pitchFamily="34" charset="0"/>
                <a:cs typeface="Arial" pitchFamily="34" charset="0"/>
              </a:rPr>
              <a:t> ΚΑΤΑΘΛΙΒΕΙ ΤΟ ΤΡΟΦΟΔΟΤΙΚΟ ΝΕΡΟ, ΜΕ ΠΙΕΣΗ, ΣΤΗΝ ΑΝΑΡΡΟΦΗΣΗ ΤΗΣ </a:t>
            </a:r>
            <a:r>
              <a:rPr lang="el-GR" sz="2400" b="1" dirty="0" smtClean="0">
                <a:latin typeface="Arial" pitchFamily="34" charset="0"/>
                <a:cs typeface="Arial" pitchFamily="34" charset="0"/>
              </a:rPr>
              <a:t>ΚΥΡΙΩΣ </a:t>
            </a:r>
            <a:r>
              <a:rPr lang="el-GR" sz="2400" b="1" dirty="0">
                <a:latin typeface="Arial" pitchFamily="34" charset="0"/>
                <a:cs typeface="Arial" pitchFamily="34" charset="0"/>
              </a:rPr>
              <a:t>ΤΡΟΦΟΔΟΤΙΚΗΣ ΑΝΤΛΙΑΣ.</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3151097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sz="2600" b="1" u="sng" dirty="0">
                <a:latin typeface="Arial" pitchFamily="34" charset="0"/>
                <a:cs typeface="Arial" pitchFamily="34" charset="0"/>
              </a:rPr>
              <a:t>ΠΡΟΘΕΡΜΑΝΤΗΡΑΣ ΤΡΟΦΟΔΟΤΙΚΟΥ ΝΕΡΟ</a:t>
            </a:r>
            <a:r>
              <a:rPr lang="en-US" sz="2600" b="1" u="sng" dirty="0">
                <a:latin typeface="Arial" pitchFamily="34" charset="0"/>
                <a:cs typeface="Arial" pitchFamily="34" charset="0"/>
              </a:rPr>
              <a:t>Y</a:t>
            </a:r>
          </a:p>
          <a:p>
            <a:pPr indent="0">
              <a:buNone/>
            </a:pPr>
            <a:endParaRPr lang="en-US" sz="2600" b="1" u="sng" dirty="0">
              <a:latin typeface="Arial" pitchFamily="34" charset="0"/>
              <a:cs typeface="Arial" pitchFamily="34" charset="0"/>
            </a:endParaRPr>
          </a:p>
          <a:p>
            <a:pPr indent="0">
              <a:buNone/>
            </a:pPr>
            <a:r>
              <a:rPr lang="el-GR" b="1" dirty="0">
                <a:latin typeface="Arial" pitchFamily="34" charset="0"/>
                <a:cs typeface="Arial" pitchFamily="34" charset="0"/>
              </a:rPr>
              <a:t>ΕΙΝΑΙ ΕΝΑΛΛΑΚΤΗΡΑΣ ΘΕΡΜΟΤΗΤΑΣ, ΠΟΥ ΘΕΡΜΑΙΝΕΙ ΑΚΟΜΑ ΠΕΡΙΣΣΟΤΕΡΟ ΤΟ ΝΕΡΟ ΠΟΥ ΠΕΡΝΑ ΑΠ' ΑΥΤΟΝ, ΗΔΗ ΘΕΡΜΟ ΑΠΟ ΤΟΝ ΕΞΑΕΡΙΣΤΗ, </a:t>
            </a:r>
            <a:r>
              <a:rPr lang="el-GR" b="1" dirty="0">
                <a:solidFill>
                  <a:srgbClr val="FF0000"/>
                </a:solidFill>
                <a:latin typeface="Arial" pitchFamily="34" charset="0"/>
                <a:cs typeface="Arial" pitchFamily="34" charset="0"/>
              </a:rPr>
              <a:t>ΠΡΙΝ ΑΥΤΟ ΚΑΤΑΘΛΙΒΕΙ ΠΡΟΣ ΤΟΝ ΟΙΚΟΝΟΜΗΤΗΡΑ</a:t>
            </a:r>
            <a:r>
              <a:rPr lang="el-GR" b="1" dirty="0">
                <a:latin typeface="Arial" pitchFamily="34" charset="0"/>
                <a:cs typeface="Arial" pitchFamily="34" charset="0"/>
              </a:rPr>
              <a:t>, </a:t>
            </a:r>
            <a:r>
              <a:rPr lang="en-US" b="1" dirty="0">
                <a:latin typeface="Arial" pitchFamily="34" charset="0"/>
                <a:cs typeface="Arial" pitchFamily="34" charset="0"/>
              </a:rPr>
              <a:t>O</a:t>
            </a:r>
            <a:r>
              <a:rPr lang="el-GR" b="1" dirty="0">
                <a:latin typeface="Arial" pitchFamily="34" charset="0"/>
                <a:cs typeface="Arial" pitchFamily="34" charset="0"/>
              </a:rPr>
              <a:t>ΠΟΥ ΘΕΡΜΑΙΝΕΤΑΙ ΑΠΟ ΤΑ ΚΑΥΣΑΕΡΙΑ ΣΤΗΝ ΤΕΛΙΚΗ ΘΕΡΜΟΚΡΑΣΙΑ ΠΡΟΘΕΡΜΑΝΣΕΩΣ ΤΟΥ, ΜΕ ΤΗΝ ΟΠΟΙΑ ΘΑ ΕΙΣΕΛΘΕΙ ΣΤΟ ΛΕΒΗΤΑ.</a:t>
            </a:r>
          </a:p>
          <a:p>
            <a:pPr>
              <a:buNone/>
            </a:pP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1269240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93956"/>
            <a:ext cx="8229600" cy="725470"/>
          </a:xfrm>
          <a:solidFill>
            <a:srgbClr val="FF000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a:latin typeface="Arial" pitchFamily="34" charset="0"/>
                <a:cs typeface="Arial" pitchFamily="34" charset="0"/>
              </a:rPr>
              <a:t>ΑΦΥΠΕΡΘΕΡΜΑΝΤΗΡΑΣ ΑΤΜΟΥ</a:t>
            </a:r>
            <a:endParaRPr lang="en-US" b="1" u="sng" dirty="0">
              <a:latin typeface="Arial" pitchFamily="34" charset="0"/>
              <a:cs typeface="Arial" pitchFamily="34" charset="0"/>
            </a:endParaRPr>
          </a:p>
          <a:p>
            <a:pPr indent="0" algn="ctr">
              <a:buNone/>
            </a:pPr>
            <a:endParaRPr lang="en-US" b="1" u="sng" dirty="0">
              <a:latin typeface="Arial" pitchFamily="34" charset="0"/>
              <a:cs typeface="Arial" pitchFamily="34" charset="0"/>
            </a:endParaRPr>
          </a:p>
          <a:p>
            <a:pPr indent="0">
              <a:buNone/>
            </a:pPr>
            <a:r>
              <a:rPr lang="el-GR" b="1" dirty="0">
                <a:latin typeface="Arial" pitchFamily="34" charset="0"/>
                <a:cs typeface="Arial" pitchFamily="34" charset="0"/>
              </a:rPr>
              <a:t>ΕΙΝΑΙ ΕΝΑΛΛΑΚΤΗΡΑΣ ΘΕΡΜΟΤΗΤΑΣ </a:t>
            </a:r>
            <a:r>
              <a:rPr lang="en-US" b="1" dirty="0">
                <a:latin typeface="Arial" pitchFamily="34" charset="0"/>
                <a:cs typeface="Arial" pitchFamily="34" charset="0"/>
              </a:rPr>
              <a:t>E</a:t>
            </a:r>
            <a:r>
              <a:rPr lang="el-GR" b="1" dirty="0">
                <a:latin typeface="Arial" pitchFamily="34" charset="0"/>
                <a:cs typeface="Arial" pitchFamily="34" charset="0"/>
              </a:rPr>
              <a:t>ΞΩ ΑΠΟ ΤΟ ΛΕΒΗΤΑ, ΚΑΙ ΧΡΗΣΙΜΕΥΕΙ ΓΙΑ Τ</a:t>
            </a:r>
            <a:r>
              <a:rPr lang="en-US" b="1" dirty="0">
                <a:latin typeface="Arial" pitchFamily="34" charset="0"/>
                <a:cs typeface="Arial" pitchFamily="34" charset="0"/>
              </a:rPr>
              <a:t>ON </a:t>
            </a:r>
            <a:r>
              <a:rPr lang="el-GR" b="1" dirty="0">
                <a:latin typeface="Arial" pitchFamily="34" charset="0"/>
                <a:cs typeface="Arial" pitchFamily="34" charset="0"/>
              </a:rPr>
              <a:t>ΥΠΟΒΙΒΑΣΜΟ ΤΗΣ ΘΕΡΜΟΚΡΑΣΙΑΣ ΤΟ</a:t>
            </a:r>
            <a:r>
              <a:rPr lang="en-US" b="1" dirty="0">
                <a:latin typeface="Arial" pitchFamily="34" charset="0"/>
                <a:cs typeface="Arial" pitchFamily="34" charset="0"/>
              </a:rPr>
              <a:t>Y</a:t>
            </a:r>
            <a:r>
              <a:rPr lang="el-GR" b="1" dirty="0">
                <a:latin typeface="Arial" pitchFamily="34" charset="0"/>
                <a:cs typeface="Arial" pitchFamily="34" charset="0"/>
              </a:rPr>
              <a:t> ΥΠΕΡΘΕΡΜΟΥ ΑΤΜΟ</a:t>
            </a:r>
            <a:r>
              <a:rPr lang="en-US" b="1" dirty="0">
                <a:latin typeface="Arial" pitchFamily="34" charset="0"/>
                <a:cs typeface="Arial" pitchFamily="34" charset="0"/>
              </a:rPr>
              <a:t>Y</a:t>
            </a:r>
            <a:r>
              <a:rPr lang="el-GR" b="1" dirty="0">
                <a:latin typeface="Arial" pitchFamily="34" charset="0"/>
                <a:cs typeface="Arial" pitchFamily="34" charset="0"/>
              </a:rPr>
              <a:t>. Η ΧΡΗΣΗ ΤΟΥ ΣΥΝΔΥΑΖΕΤΑΙ ΜΕΡΙΚΕΣ ΦΟΡΕΣ ΚΑ</a:t>
            </a:r>
            <a:r>
              <a:rPr lang="en-US" b="1" dirty="0">
                <a:latin typeface="Arial" pitchFamily="34" charset="0"/>
                <a:cs typeface="Arial" pitchFamily="34" charset="0"/>
              </a:rPr>
              <a:t>I</a:t>
            </a:r>
            <a:r>
              <a:rPr lang="el-GR" b="1" dirty="0">
                <a:latin typeface="Arial" pitchFamily="34" charset="0"/>
                <a:cs typeface="Arial" pitchFamily="34" charset="0"/>
              </a:rPr>
              <a:t> ΜΕ ΤΗΝ ΠΡΟΘΕΡΜΑΝΣΗ ΤΟ</a:t>
            </a:r>
            <a:r>
              <a:rPr lang="en-US" b="1" dirty="0">
                <a:latin typeface="Arial" pitchFamily="34" charset="0"/>
                <a:cs typeface="Arial" pitchFamily="34" charset="0"/>
              </a:rPr>
              <a:t>Y</a:t>
            </a:r>
            <a:r>
              <a:rPr lang="el-GR" b="1" dirty="0">
                <a:latin typeface="Arial" pitchFamily="34" charset="0"/>
                <a:cs typeface="Arial" pitchFamily="34" charset="0"/>
              </a:rPr>
              <a:t> ΤΡΟΦΟΔΟΤΙΚΟΥ </a:t>
            </a:r>
            <a:r>
              <a:rPr lang="el-GR" b="1" dirty="0" smtClean="0">
                <a:latin typeface="Arial" pitchFamily="34" charset="0"/>
                <a:cs typeface="Arial" pitchFamily="34" charset="0"/>
              </a:rPr>
              <a:t>ΝΕΡΟΥ Ή </a:t>
            </a:r>
            <a:r>
              <a:rPr lang="el-GR" b="1" dirty="0">
                <a:latin typeface="Arial" pitchFamily="34" charset="0"/>
                <a:cs typeface="Arial" pitchFamily="34" charset="0"/>
              </a:rPr>
              <a:t>ΚΑΙ ΤΟ ΚΑΥΣΙΓΟΝΟΥ ΑΕΡΑ.</a:t>
            </a:r>
            <a:endParaRPr lang="el-GR" sz="1200" dirty="0"/>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098187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7061"/>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algn="ctr">
              <a:buNone/>
            </a:pPr>
            <a:r>
              <a:rPr lang="el-GR" b="1" u="sng" dirty="0" smtClean="0">
                <a:latin typeface="Arial" pitchFamily="34" charset="0"/>
                <a:cs typeface="Arial" pitchFamily="34" charset="0"/>
              </a:rPr>
              <a:t>ΑΝΑΘΕΡΜΑΝΤΗΡΑΣ ΑΤΜΟΥ</a:t>
            </a:r>
          </a:p>
          <a:p>
            <a:pPr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ΕΝΑΛΛΑΚΤΗΡΑΣ ΘΕΡΜΟΤΗΤΑΣ, ΓΙΑ ΤΗΝ ΑΝΑΘΕΡΜΑΝΣΗ ΤΟΥ ΑΤΜΟΥ ΤΩΝ ΣΤΡΟΒΙΛΩΝ ΕΝΔΙΑΜΕΣΩΝ ΔΙΑΒΑΘΜΙΣΕΩΝ.</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692668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normAutofit/>
          </a:bodyPr>
          <a:lstStyle/>
          <a:p>
            <a:r>
              <a:rPr lang="el-GR" sz="6000" b="1" u="sng" dirty="0" smtClean="0"/>
              <a:t>ΑΠΟΛΥΤΗ ΠΙΕΣΗ</a:t>
            </a:r>
            <a:r>
              <a:rPr lang="el-GR" sz="6000" b="1" dirty="0" smtClean="0"/>
              <a:t>   </a:t>
            </a:r>
            <a:r>
              <a:rPr lang="en-US" sz="6000" b="1" dirty="0" smtClean="0"/>
              <a:t>P  </a:t>
            </a:r>
            <a:r>
              <a:rPr lang="el-GR" sz="6000" b="1" dirty="0" smtClean="0"/>
              <a:t>ΑΡΧΙΖΕΙ</a:t>
            </a:r>
          </a:p>
          <a:p>
            <a:pPr marL="0" indent="0">
              <a:buNone/>
            </a:pPr>
            <a:r>
              <a:rPr lang="el-GR" sz="6000" b="1" dirty="0" smtClean="0"/>
              <a:t>    ΑΠΟ  ΤΟ  ΤΕΛΕΙΟ  ΚΕΝΟ</a:t>
            </a:r>
          </a:p>
          <a:p>
            <a:pPr marL="0" indent="0">
              <a:buNone/>
            </a:pPr>
            <a:r>
              <a:rPr lang="el-GR" sz="6000" b="1" dirty="0" smtClean="0"/>
              <a:t>ΑΝ  1</a:t>
            </a:r>
            <a:r>
              <a:rPr lang="en-US" sz="6000" b="1" dirty="0" smtClean="0"/>
              <a:t>at = 0 </a:t>
            </a:r>
            <a:r>
              <a:rPr lang="el-GR" sz="6000" b="1" dirty="0" smtClean="0"/>
              <a:t> ΤΟΤΕ  ΟΝΟΜΑΖΕΤΑΙ</a:t>
            </a:r>
          </a:p>
          <a:p>
            <a:pPr marL="0" indent="0">
              <a:buNone/>
            </a:pPr>
            <a:r>
              <a:rPr lang="el-GR" sz="6000" b="1" dirty="0" smtClean="0"/>
              <a:t>ΜΑΝΟΜΕΤΡΙΚΗ  Ή ΠΡΑΓΜΑΤΙΚΗ</a:t>
            </a:r>
            <a:endParaRPr lang="el-GR" sz="6000" b="1" dirty="0"/>
          </a:p>
        </p:txBody>
      </p:sp>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73871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ΑΝΤΛΙΑ ΚΥΚΛΟΦΟΡΙΑΣ</a:t>
            </a:r>
          </a:p>
          <a:p>
            <a:pPr indent="0" algn="ctr">
              <a:buNone/>
            </a:pPr>
            <a:r>
              <a:rPr lang="el-GR" b="1" u="sng" dirty="0" smtClean="0">
                <a:latin typeface="Arial" pitchFamily="34" charset="0"/>
                <a:cs typeface="Arial" pitchFamily="34" charset="0"/>
              </a:rPr>
              <a:t> </a:t>
            </a:r>
          </a:p>
          <a:p>
            <a:pPr indent="0">
              <a:buNone/>
            </a:pPr>
            <a:r>
              <a:rPr lang="el-GR" b="1" dirty="0" smtClean="0">
                <a:latin typeface="Arial" pitchFamily="34" charset="0"/>
                <a:cs typeface="Arial" pitchFamily="34" charset="0"/>
              </a:rPr>
              <a:t>ΕΙΝΑΙ ΣΤΡΟΒΙΛΟΚΙΝΗΤΗ, ΑΛΛΑ ΣΥΝΗΘΕΣΤΕΡΑ ΗΛΕΚΤΡΟΚΙΝΗΤΗ, ΑΝΤΛΙΑ ΠΑΡΟΧΗΣ ΘΑΛΑΣΣΙΝΟΥ ΝΕΡΟΥ, ΠΟΥ ΧΡΗΣΙΜΟΠΟΙΕΙΤΑΙ ΩΣ ΨΥΚΤΙΚΟ ΜΕΣΟ ΤΟΥ ΚΥΡΙΟΥ ΨΥΓΕΙΟΥ.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453891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b="1" u="sng" dirty="0">
                <a:latin typeface="Arial" pitchFamily="34" charset="0"/>
                <a:cs typeface="Arial" pitchFamily="34" charset="0"/>
              </a:rPr>
              <a:t>ΑΝΕΜΙΣΤΗΡΕΣ ΤΕΧΝΗΤΟΥ ΕΛΚΥΣΜΟΥ </a:t>
            </a:r>
          </a:p>
          <a:p>
            <a:pPr indent="0">
              <a:buNone/>
            </a:pPr>
            <a:endParaRPr lang="el-GR" b="1" u="sng" dirty="0">
              <a:latin typeface="Arial" pitchFamily="34" charset="0"/>
              <a:cs typeface="Arial" pitchFamily="34" charset="0"/>
            </a:endParaRPr>
          </a:p>
          <a:p>
            <a:pPr indent="0">
              <a:buNone/>
            </a:pPr>
            <a:r>
              <a:rPr lang="el-GR" b="1" dirty="0" smtClean="0">
                <a:latin typeface="Arial" pitchFamily="34" charset="0"/>
                <a:cs typeface="Arial" pitchFamily="34" charset="0"/>
              </a:rPr>
              <a:t>ΕΙΝΑΙ ΗΛΕΚΤΡΟΚΙΝΗΤΟΙ ΑΝΕΜΙΣΤΗΡΕΣ, ΓΙΑ ΤΗΝ ΕΞΑΣΦΑΛΙΣΗ ΤΗΣ ΑΝΑΓΚΑΙΑΣ ΚΑΘΕ ΦΟΡΑ ΠΟΣΟΤΗΤΑΣ ΚΑΥΣΙΓΟΝΟΥ ΑΕΡΑ ΣΤΟΥΣ ΛΕΒΗΤΕΣ, ΜΕ ΣΩΣΤΗ ΚΑΘΕ ΦΟΡΑ ΕΝΤΑΣΗ ΤΕΧΝΗΤΟΥ ΕΛΚΥΣΜΟΥ.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243439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ΠΡΟΘΕΡΜΑΝΤΗΡΑΣ ΑΕΡΑ</a:t>
            </a:r>
          </a:p>
          <a:p>
            <a:pPr indent="0"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ΕΝΑΛΛΑΚΤΗΡΑΣ ΘΕΡΜΟΤΗΤΑΣ, ΑΠΟ ΤΟΝ ΟΠΟΙΟ Ο ΚΑΥΣΙΓΟΝΟΣ ΑΕΡΑΣ ΠΡΟΘΕΡΜΑΙΝΕΤΑΙ ΣΤΗΝ ΚΑΤΑΛΛΗΛΗ ΘΕΡΜΟΚΡΑΣΙΑ ΜΕ ΤΑ ΚΑΥΣΑΕΡΙΑ ΤΟΥ ΛΕΒΗΤΑ </a:t>
            </a:r>
            <a:r>
              <a:rPr lang="el-GR" b="1" dirty="0" smtClean="0">
                <a:latin typeface="Arial" pitchFamily="34" charset="0"/>
                <a:cs typeface="Arial" pitchFamily="34" charset="0"/>
              </a:rPr>
              <a:t>Ή </a:t>
            </a:r>
            <a:r>
              <a:rPr lang="el-GR" b="1" dirty="0" smtClean="0">
                <a:latin typeface="Arial" pitchFamily="34" charset="0"/>
                <a:cs typeface="Arial" pitchFamily="34" charset="0"/>
              </a:rPr>
              <a:t>ΚΑΙ ΜΕ ΑΤΜΟ ΧΑΜΗΛΗΣ ΠΙΕΣΗΣ.</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00063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50000"/>
            </a:schemeClr>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buNone/>
            </a:pPr>
            <a:r>
              <a:rPr lang="el-GR" b="1" u="sng" dirty="0">
                <a:latin typeface="Arial" pitchFamily="34" charset="0"/>
                <a:cs typeface="Arial" pitchFamily="34" charset="0"/>
              </a:rPr>
              <a:t>ΜΗΧΑΝΗΜΑΤΑ ΔΙΑΚΙΝΗΣΕΩΣ ΠΕΤΡΕΛΑΙΟΥ</a:t>
            </a:r>
          </a:p>
          <a:p>
            <a:pPr indent="0">
              <a:buNone/>
            </a:pPr>
            <a:endParaRPr lang="el-GR" b="1" u="sng" dirty="0">
              <a:latin typeface="Arial" pitchFamily="34" charset="0"/>
              <a:cs typeface="Arial" pitchFamily="34" charset="0"/>
            </a:endParaRPr>
          </a:p>
          <a:p>
            <a:pPr indent="0">
              <a:buNone/>
            </a:pPr>
            <a:r>
              <a:rPr lang="el-GR" b="1" dirty="0" smtClean="0">
                <a:latin typeface="Arial" pitchFamily="34" charset="0"/>
                <a:cs typeface="Arial" pitchFamily="34" charset="0"/>
              </a:rPr>
              <a:t>ΕΙΝΑΙ ΑΝΤΛΙΕΣ, ΠΡΟΘΕΡΜΑΝΤΗΡΕΣ, ΦΙΛΤΡΑ, ΡΥΘΜΙΣΤΕΣ, ΓΙΑ ΤΗΝ ΚΑΤΑΘΛΙΨΗ ΤΟΥ ΠΕΤΡΕΛΑΙΟΥ ΜΕΧΡΙ ΤΟΥΣ ΚΑΥΣΤΗΡΕΣ, ΜΕ ΚΑΤΑΛΛΗΛΗ ΠΙΕΣΗ ΚΑΙ ΘΕΡΜΟΚΡΑΣΙΑ.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8451066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C00000"/>
          </a:solidFill>
        </p:spPr>
        <p:txBody>
          <a:bodyPr>
            <a:noAutofit/>
          </a:bodyPr>
          <a:lstStyle/>
          <a:p>
            <a:r>
              <a:rPr lang="el-GR" sz="2800" b="1" u="sng" dirty="0">
                <a:solidFill>
                  <a:schemeClr val="bg1"/>
                </a:solidFill>
                <a:latin typeface="Arial" pitchFamily="34" charset="0"/>
                <a:cs typeface="Arial" pitchFamily="34" charset="0"/>
              </a:rPr>
              <a:t>ΠΛΟΙΟ ΑΤΜΟΚΙΝΗΤΟ ΜΕ ΑΤΜΟΣΤΡΟΒΙΛΟ</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p:spPr>
        <p:txBody>
          <a:bodyPr>
            <a:normAutofit/>
          </a:bodyPr>
          <a:lstStyle/>
          <a:p>
            <a:pPr>
              <a:buNone/>
            </a:pPr>
            <a:endParaRPr lang="el-GR" sz="1300" b="1" dirty="0">
              <a:latin typeface="Arial" pitchFamily="34" charset="0"/>
              <a:cs typeface="Arial" pitchFamily="34" charset="0"/>
            </a:endParaRPr>
          </a:p>
          <a:p>
            <a:pPr indent="0" algn="ctr">
              <a:buNone/>
            </a:pPr>
            <a:r>
              <a:rPr lang="el-GR" b="1" u="sng" dirty="0" smtClean="0">
                <a:latin typeface="Arial" pitchFamily="34" charset="0"/>
                <a:cs typeface="Arial" pitchFamily="34" charset="0"/>
              </a:rPr>
              <a:t>ΑΝΤΛΙΕΣ ΛΑΔΙΟΥ ΛΙΠΑΝΣΕΩΣ</a:t>
            </a:r>
          </a:p>
          <a:p>
            <a:pPr indent="0" algn="ctr">
              <a:buNone/>
            </a:pPr>
            <a:endParaRPr lang="el-GR" b="1" u="sng" dirty="0" smtClean="0">
              <a:latin typeface="Arial" pitchFamily="34" charset="0"/>
              <a:cs typeface="Arial" pitchFamily="34" charset="0"/>
            </a:endParaRPr>
          </a:p>
          <a:p>
            <a:pPr indent="0">
              <a:buNone/>
            </a:pPr>
            <a:r>
              <a:rPr lang="el-GR" b="1" dirty="0" smtClean="0">
                <a:latin typeface="Arial" pitchFamily="34" charset="0"/>
                <a:cs typeface="Arial" pitchFamily="34" charset="0"/>
              </a:rPr>
              <a:t>ΕΙΝΑΙ ΣΤΡΟΒΙΛΟΚΙΝΗΤΕΣ </a:t>
            </a:r>
            <a:r>
              <a:rPr lang="el-GR" b="1" dirty="0" smtClean="0">
                <a:latin typeface="Arial" pitchFamily="34" charset="0"/>
                <a:cs typeface="Arial" pitchFamily="34" charset="0"/>
              </a:rPr>
              <a:t>Ή </a:t>
            </a:r>
            <a:r>
              <a:rPr lang="el-GR" b="1" dirty="0" smtClean="0">
                <a:latin typeface="Arial" pitchFamily="34" charset="0"/>
                <a:cs typeface="Arial" pitchFamily="34" charset="0"/>
              </a:rPr>
              <a:t>ΗΛΕΚΤΡΟΚΙΝΗΤΕΣ ΑΝΤΛΙΕΣ, ΓΙΑ ΤΗΝ ΚΑΤΑΘΛΙΨΗ ΤΟΥ ΛΙΠΑΝΤΙΚΟΥ ΛΑΔΙΟΥ ΣΕ ΤΡΙΒΕΙΣ, ΜΕΙΩΤΗΡΕΣ ΚΑΙ ΩΣΤΙΚΟ ΤΡΙΒΕΑ.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6776533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838200" y="103518"/>
            <a:ext cx="10515600" cy="1112808"/>
          </a:xfrm>
          <a:solidFill>
            <a:srgbClr val="92D050"/>
          </a:solidFill>
        </p:spPr>
        <p:txBody>
          <a:bodyPr/>
          <a:lstStyle/>
          <a:p>
            <a:r>
              <a:rPr lang="el-GR" dirty="0" smtClean="0">
                <a:solidFill>
                  <a:srgbClr val="FF0000"/>
                </a:solidFill>
              </a:rPr>
              <a:t>ΜΗΧΑΝΕΣ ΕΣΩΤΕΡΙΚΗΣ ΚΑΥΣΕΩΣ</a:t>
            </a:r>
            <a:endParaRPr lang="el-GR" dirty="0">
              <a:solidFill>
                <a:srgbClr val="FF0000"/>
              </a:solidFill>
            </a:endParaRPr>
          </a:p>
        </p:txBody>
      </p:sp>
      <p:sp>
        <p:nvSpPr>
          <p:cNvPr id="3" name="Content Placeholder 2"/>
          <p:cNvSpPr>
            <a:spLocks noGrp="1"/>
          </p:cNvSpPr>
          <p:nvPr>
            <p:ph idx="1"/>
          </p:nvPr>
        </p:nvSpPr>
        <p:spPr>
          <a:xfrm>
            <a:off x="1981200" y="1344706"/>
            <a:ext cx="8229600" cy="5227566"/>
          </a:xfrm>
          <a:solidFill>
            <a:srgbClr val="FFFF00"/>
          </a:solidFill>
        </p:spPr>
        <p:txBody>
          <a:bodyPr>
            <a:normAutofit fontScale="92500" lnSpcReduction="20000"/>
          </a:bodyPr>
          <a:lstStyle/>
          <a:p>
            <a:pPr>
              <a:buNone/>
            </a:pPr>
            <a:endParaRPr lang="el-GR" sz="1300" b="1" dirty="0">
              <a:latin typeface="Arial" pitchFamily="34" charset="0"/>
              <a:cs typeface="Arial" pitchFamily="34" charset="0"/>
            </a:endParaRPr>
          </a:p>
          <a:p>
            <a:pPr>
              <a:buFont typeface="Wingdings" pitchFamily="2" charset="2"/>
              <a:buChar char="q"/>
            </a:pPr>
            <a:r>
              <a:rPr lang="el-GR" b="1" dirty="0" smtClean="0">
                <a:latin typeface="Arial" pitchFamily="34" charset="0"/>
                <a:cs typeface="Arial" pitchFamily="34" charset="0"/>
              </a:rPr>
              <a:t>ΥΠΑΡΧΕΙ ΜΕΓΑΛΗ ΠΟΙΚΙΛΙΑ ΕΓΚΑΤΑΣΤΑΣΕΩΝ ΠΡΟΩΣΕΩΣ ΣΕ ΠΛΟΙΑ Μ.Ε.Κ. ΤΑ ΒΟΗΘΗΤΙΚΑ ΤΟΥΣ ΜΗΧΑΝΗΜΑΤΑ ΠΑΛΑΙΟΤΕΡΑ ΗΤΑΝ ΑΤΜΟΚΙΝΗΤΑ ΚΑΙ ΥΠΗΡΧΑΝ ΣΥΝΗΘΩΣ ΔΥΟ ΒΟΗΘΗΤΙΚΟΙ ΑΤΜΟΛΕΒΗΤΕΣ, ΠΟΥ ΛΕΙΤΟΥΡΓΟΥΣΑΝ ΚΑΙ ΜΕ ΤΑ ΚΑΥΣΑΕΡΙΑ ΤΗΣ ΚΥΡΙΑΣ ΜΗΧΑΝΗΣ ΚΑΙ ΠΑΡΗΓΑΓΑΝ ΑΤΜΟ ΓΙΑ ΤΗΝ ΚΙΝΗΣΗ ΤΩΝ ΒΟΗΘΗΤΙΚΩΝ ΜΗΧΑΝΗΜΑΤΩΝ. ΤΟΤΕ Ο ΑΤΜΟΛΕΒΗΤΑΣ ΗΤΑΝ ΑΝΑΓΚΑΙΑ ΒΟΗΘΗΤΙΚΗ ΕΓΚΑΤΑΣΤΑΣΗ ΓΙΑ ΤΗΝ ΠΡΟΩΣΗ.</a:t>
            </a:r>
          </a:p>
          <a:p>
            <a:pPr>
              <a:buFont typeface="Wingdings" pitchFamily="2" charset="2"/>
              <a:buChar char="q"/>
            </a:pPr>
            <a:r>
              <a:rPr lang="el-GR" b="1" dirty="0" smtClean="0">
                <a:latin typeface="Arial" pitchFamily="34" charset="0"/>
                <a:cs typeface="Arial" pitchFamily="34" charset="0"/>
              </a:rPr>
              <a:t>ΣΕ ΠΛΟΙΑ ΝΕΩΤΕΡΗΣ ΚΑΤΑΣΚΕΥΗΣ, ΟΛΑ ΤΑ ΒΟΗΘΗΤΙΚΑ ΜΗΧΑΝΗΜΑΤΑ ΕΙΝΑΙ ΗΛΕΚΤΡΟΚΙΝΗΤΑ, ΕΝΩ ΠΑΡΑΛΛΗΛΑ ΥΠΑΡΧΕΙ ΚΑΙ ΒΟΗΘΗΤΙΚΟΣ ΑΤΜΟΛΕΒΗΣ ΑΝΕΞΑΡΤΗΤΟΣ </a:t>
            </a:r>
            <a:r>
              <a:rPr lang="el-GR" b="1" dirty="0" smtClean="0">
                <a:latin typeface="Arial" pitchFamily="34" charset="0"/>
                <a:cs typeface="Arial" pitchFamily="34" charset="0"/>
              </a:rPr>
              <a:t>Ή </a:t>
            </a:r>
            <a:r>
              <a:rPr lang="el-GR" b="1" dirty="0" smtClean="0">
                <a:latin typeface="Arial" pitchFamily="34" charset="0"/>
                <a:cs typeface="Arial" pitchFamily="34" charset="0"/>
              </a:rPr>
              <a:t>ΜΕ ΚΑΥΣΑΕΡΙΑ, ΓΙΑ ΤΙΣ ΛΟΙΠΕΣ ΧΡΗΣΕΙΣ ΑΤΜΟΥ ΣΤΟ ΠΛΟΙΟ.</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5227653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73751"/>
            <a:ext cx="10515600" cy="1325563"/>
          </a:xfrm>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
        <p:nvSpPr>
          <p:cNvPr id="3" name="Θέση περιεχομένου 2"/>
          <p:cNvSpPr>
            <a:spLocks noGrp="1"/>
          </p:cNvSpPr>
          <p:nvPr>
            <p:ph idx="1"/>
          </p:nvPr>
        </p:nvSpPr>
        <p:spPr/>
        <p:txBody>
          <a:bodyPr/>
          <a:lstStyle/>
          <a:p>
            <a:pPr marL="0" indent="0">
              <a:buNone/>
            </a:pPr>
            <a:r>
              <a:rPr lang="el-GR" b="1" u="sng" dirty="0" smtClean="0"/>
              <a:t>ΤΑ ΜΕΡΗ ΕΝΟΣ ΑΕΡΙΟΣΤΡΟΒΙΛΟΥ</a:t>
            </a:r>
          </a:p>
          <a:p>
            <a:pPr marL="0" indent="0">
              <a:buNone/>
            </a:pPr>
            <a:r>
              <a:rPr lang="el-GR" dirty="0" smtClean="0"/>
              <a:t>ΕΚΚΙΝΗΤΗΣ-ΣΥΜΠΙΕΣΤΗΣ-ΘΑΛΑΜΟΣ ΚΑΥΣΗΣ-ΣΤΡΟΒΙΛΟΣ </a:t>
            </a:r>
            <a:r>
              <a:rPr lang="el-GR" dirty="0" smtClean="0"/>
              <a:t>ΠΑΡΑΓΩΓΗΣ </a:t>
            </a:r>
            <a:r>
              <a:rPr lang="el-GR" dirty="0" smtClean="0"/>
              <a:t>ΕΡΓΟΥ –  ΑΝΑΘΕΡΜΑΝΤΗΡΑΣ -  ΑΝΤΛΙΑ ΚΑΥΣΗΜΟΥ- ΡΥΘΜΙΣΤΗΣ ΣΤΡΟΦΩΝ</a:t>
            </a:r>
          </a:p>
          <a:p>
            <a:pPr marL="0" indent="0">
              <a:buNone/>
            </a:pPr>
            <a:r>
              <a:rPr lang="el-GR" b="1" u="sng" dirty="0" smtClean="0"/>
              <a:t>ΣΕ ΛΕΙΤΟΥΡΓΕΙΑ ΜΕΡΗ</a:t>
            </a:r>
          </a:p>
          <a:p>
            <a:pPr marL="0" indent="0">
              <a:buNone/>
            </a:pPr>
            <a:r>
              <a:rPr lang="el-GR" dirty="0" smtClean="0"/>
              <a:t>Α) ΤΜΗΜΑ ΠΑΡΑΓΩΓΗΣ ΑΕΡΙΩΝ ΠΟΥ </a:t>
            </a:r>
            <a:r>
              <a:rPr lang="el-GR" dirty="0" smtClean="0"/>
              <a:t>ΑΠΟΤΕΛΕΙΤΑΙ </a:t>
            </a:r>
            <a:r>
              <a:rPr lang="el-GR" dirty="0" smtClean="0"/>
              <a:t>ΑΠΟ ΤΟΝ </a:t>
            </a:r>
            <a:r>
              <a:rPr lang="el-GR" dirty="0" smtClean="0"/>
              <a:t>ΣΥΜΠΙΕΣΤΗ  </a:t>
            </a:r>
            <a:r>
              <a:rPr lang="el-GR" dirty="0" smtClean="0"/>
              <a:t>&amp; ΤΟΝ ΘΑΛΑΜΟ ΚΑΥΣΗΣ</a:t>
            </a:r>
          </a:p>
          <a:p>
            <a:pPr marL="0" indent="0">
              <a:buNone/>
            </a:pPr>
            <a:r>
              <a:rPr lang="el-GR" dirty="0" smtClean="0"/>
              <a:t>Β) ΤΜΗΜΑ ΣΤΡΟΒΙΛΟΥ ΙΣΧΥΟΣ  Ή ΚΥΡΙΩΣ ΣΤΡΟΒΙΛΟ</a:t>
            </a:r>
            <a:endParaRPr lang="el-GR" dirty="0"/>
          </a:p>
        </p:txBody>
      </p:sp>
    </p:spTree>
    <p:extLst>
      <p:ext uri="{BB962C8B-B14F-4D97-AF65-F5344CB8AC3E}">
        <p14:creationId xmlns:p14="http://schemas.microsoft.com/office/powerpoint/2010/main" val="38125466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92D050"/>
          </a:solidFill>
        </p:spPr>
        <p:txBody>
          <a:bodyPr>
            <a:noAutofit/>
          </a:bodyPr>
          <a:lstStyle/>
          <a:p>
            <a:r>
              <a:rPr lang="el-GR" sz="2800" b="1" u="sng" dirty="0">
                <a:solidFill>
                  <a:schemeClr val="bg1"/>
                </a:solidFill>
                <a:latin typeface="Arial" pitchFamily="34" charset="0"/>
                <a:cs typeface="Arial" pitchFamily="34" charset="0"/>
              </a:rPr>
              <a:t>ΠΛΟΙΟ ΜΕ ΠΡΟΩΣΗ ΑΠΟ ΑΕΡΙΟΣΤΡΟΒΙΛΟΥΣ</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r>
              <a:rPr lang="en-US" b="1" dirty="0" smtClean="0">
                <a:latin typeface="Arial" pitchFamily="34" charset="0"/>
                <a:cs typeface="Arial" pitchFamily="34" charset="0"/>
              </a:rPr>
              <a:t> </a:t>
            </a:r>
            <a:r>
              <a:rPr lang="el-GR" b="1" dirty="0" smtClean="0">
                <a:latin typeface="Arial" pitchFamily="34" charset="0"/>
                <a:cs typeface="Arial" pitchFamily="34" charset="0"/>
              </a:rPr>
              <a:t>ΠΛΟΙΑ</a:t>
            </a:r>
            <a:r>
              <a:rPr lang="en-US" b="1" dirty="0" smtClean="0">
                <a:latin typeface="Arial" pitchFamily="34" charset="0"/>
                <a:cs typeface="Arial" pitchFamily="34" charset="0"/>
              </a:rPr>
              <a:t> </a:t>
            </a:r>
            <a:r>
              <a:rPr lang="el-GR" b="1" dirty="0" smtClean="0">
                <a:latin typeface="Arial" pitchFamily="34" charset="0"/>
                <a:cs typeface="Arial" pitchFamily="34" charset="0"/>
              </a:rPr>
              <a:t>ΠΟΥ ΠΡΟΩΘΟΥΝΤΑΙ ΜΕ ΑΕΡΙΟΣΤΡΟΒΙΛΟΥΣ ΥΠΑΡΧΟΥΝ ΠΟΛΥ ΛΙΓΑ. </a:t>
            </a:r>
          </a:p>
          <a:p>
            <a:pPr>
              <a:buNone/>
            </a:pPr>
            <a:r>
              <a:rPr lang="el-GR" b="1" dirty="0" smtClean="0">
                <a:latin typeface="Arial" pitchFamily="34" charset="0"/>
                <a:cs typeface="Arial" pitchFamily="34" charset="0"/>
              </a:rPr>
              <a:t>   ΜΟΝΟ ΜΕΡΙΚΑ ΜΙΚΡΑ ΠΟΛΕΜΙΚΑ ΠΛΟΙΑ ΧΡΗΣΙΜΟΠΟΙΟΥΝ ΑΕΡΙΟΣΤΡΟΒΙΛΟΥΣ, ΚΑΙ ΛΙΓΑ ΕΜΠΟΡΙΚΑ. </a:t>
            </a:r>
          </a:p>
          <a:p>
            <a:pPr>
              <a:buNone/>
            </a:pPr>
            <a:r>
              <a:rPr lang="el-GR" b="1" dirty="0" smtClean="0">
                <a:latin typeface="Arial" pitchFamily="34" charset="0"/>
                <a:cs typeface="Arial" pitchFamily="34" charset="0"/>
              </a:rPr>
              <a:t>   Σ</a:t>
            </a:r>
            <a:r>
              <a:rPr lang="en-US" b="1" dirty="0" smtClean="0">
                <a:latin typeface="Arial" pitchFamily="34" charset="0"/>
                <a:cs typeface="Arial" pitchFamily="34" charset="0"/>
              </a:rPr>
              <a:t>’</a:t>
            </a:r>
            <a:r>
              <a:rPr lang="el-GR" b="1" dirty="0" smtClean="0">
                <a:latin typeface="Arial" pitchFamily="34" charset="0"/>
                <a:cs typeface="Arial" pitchFamily="34" charset="0"/>
              </a:rPr>
              <a:t>ΑΥΤΑ, ΤΑ ΒΑΣΙΚΑ ΜΗΧΑΝΗΜΑΤΑ ΕΙΝΑΙ ΠΕΡΙΠΟΥ ΤΑ ΙΔΙΑ ΜΕ ΤΑ ΝΤΗΖΕΛΟΚΙΝΗΤΑ ΠΛΟΙΑ.</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2240358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Σχετική εικόν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36202" y="1825625"/>
            <a:ext cx="7719595"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Tree>
    <p:extLst>
      <p:ext uri="{BB962C8B-B14F-4D97-AF65-F5344CB8AC3E}">
        <p14:creationId xmlns:p14="http://schemas.microsoft.com/office/powerpoint/2010/main" val="13872880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Vietnam's Phu My Marks GE Power's 1st Gas Turbine Upgrade Order Since GE-Alstom Merg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9633" y="1825625"/>
            <a:ext cx="7852733" cy="4351338"/>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B0F0"/>
          </a:solidFill>
        </p:spPr>
        <p:txBody>
          <a:bodyPr>
            <a:normAutofit/>
          </a:bodyPr>
          <a:lstStyle/>
          <a:p>
            <a:r>
              <a:rPr lang="el-GR" sz="6600" b="1" u="sng" dirty="0" smtClean="0">
                <a:solidFill>
                  <a:srgbClr val="FF0000"/>
                </a:solidFill>
              </a:rPr>
              <a:t>ΑΕΡΙΟΣΤΡΟΒΙΛΟΙ</a:t>
            </a:r>
            <a:endParaRPr lang="el-GR" sz="6600" b="1" u="sng" dirty="0">
              <a:solidFill>
                <a:srgbClr val="FF0000"/>
              </a:solidFill>
            </a:endParaRPr>
          </a:p>
        </p:txBody>
      </p:sp>
    </p:spTree>
    <p:extLst>
      <p:ext uri="{BB962C8B-B14F-4D97-AF65-F5344CB8AC3E}">
        <p14:creationId xmlns:p14="http://schemas.microsoft.com/office/powerpoint/2010/main" val="41117531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n-US" sz="5400" u="sng" dirty="0" smtClean="0"/>
                  <a:t>PASCAL</a:t>
                </a:r>
                <a:r>
                  <a:rPr lang="en-US" sz="5400" dirty="0" smtClean="0"/>
                  <a:t>   Pa</a:t>
                </a:r>
                <a:r>
                  <a:rPr lang="en-US" sz="5400" b="1" dirty="0" smtClean="0"/>
                  <a:t>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𝟏</m:t>
                        </m:r>
                        <m:r>
                          <a:rPr lang="en-US" sz="5400" b="1" i="1" smtClean="0">
                            <a:latin typeface="Cambria Math" panose="02040503050406030204" pitchFamily="18" charset="0"/>
                          </a:rPr>
                          <m:t>𝑵</m:t>
                        </m:r>
                      </m:num>
                      <m:den>
                        <m:sSup>
                          <m:sSupPr>
                            <m:ctrlPr>
                              <a:rPr lang="en-US" sz="5400" b="1" i="1" smtClean="0">
                                <a:latin typeface="Cambria Math" panose="02040503050406030204" pitchFamily="18" charset="0"/>
                              </a:rPr>
                            </m:ctrlPr>
                          </m:sSupPr>
                          <m:e>
                            <m:r>
                              <a:rPr lang="en-US" sz="5400" b="1" i="1" smtClean="0">
                                <a:latin typeface="Cambria Math" panose="02040503050406030204" pitchFamily="18" charset="0"/>
                              </a:rPr>
                              <m:t>𝒎</m:t>
                            </m:r>
                          </m:e>
                          <m:sup>
                            <m:r>
                              <a:rPr lang="en-US" sz="5400" b="1" i="1" smtClean="0">
                                <a:latin typeface="Cambria Math" panose="02040503050406030204" pitchFamily="18" charset="0"/>
                              </a:rPr>
                              <m:t>𝟐</m:t>
                            </m:r>
                          </m:sup>
                        </m:sSup>
                      </m:den>
                    </m:f>
                  </m:oMath>
                </a14:m>
                <a:r>
                  <a:rPr lang="en-US" sz="5400" dirty="0" smtClean="0"/>
                  <a:t> </a:t>
                </a:r>
              </a:p>
              <a:p>
                <a:pPr marL="0" indent="0">
                  <a:buNone/>
                </a:pPr>
                <a:endParaRPr lang="en-US" sz="5400" dirty="0"/>
              </a:p>
              <a:p>
                <a:pPr marL="0" indent="0">
                  <a:buNone/>
                </a:pPr>
                <a:r>
                  <a:rPr lang="en-US" sz="5400" dirty="0" smtClean="0"/>
                  <a:t>1</a:t>
                </a:r>
                <a14:m>
                  <m:oMath xmlns:m="http://schemas.openxmlformats.org/officeDocument/2006/math">
                    <m:f>
                      <m:fPr>
                        <m:ctrlPr>
                          <a:rPr lang="en-US" sz="5400" i="1" smtClean="0">
                            <a:latin typeface="Cambria Math" panose="02040503050406030204" pitchFamily="18" charset="0"/>
                          </a:rPr>
                        </m:ctrlPr>
                      </m:fPr>
                      <m:num>
                        <m:r>
                          <a:rPr lang="en-US" sz="5400" b="0" i="1" smtClean="0">
                            <a:latin typeface="Cambria Math" panose="02040503050406030204" pitchFamily="18" charset="0"/>
                          </a:rPr>
                          <m:t>𝐾𝑔</m:t>
                        </m:r>
                      </m:num>
                      <m:den>
                        <m:sSup>
                          <m:sSupPr>
                            <m:ctrlPr>
                              <a:rPr lang="en-US" sz="5400" i="1" smtClean="0">
                                <a:latin typeface="Cambria Math" panose="02040503050406030204" pitchFamily="18" charset="0"/>
                              </a:rPr>
                            </m:ctrlPr>
                          </m:sSupPr>
                          <m:e>
                            <m:r>
                              <a:rPr lang="en-US" sz="5400" b="0" i="1" smtClean="0">
                                <a:latin typeface="Cambria Math" panose="02040503050406030204" pitchFamily="18" charset="0"/>
                              </a:rPr>
                              <m:t>𝑐𝑚</m:t>
                            </m:r>
                          </m:e>
                          <m:sup>
                            <m:r>
                              <a:rPr lang="en-US" sz="5400" b="0" i="1" smtClean="0">
                                <a:latin typeface="Cambria Math" panose="02040503050406030204" pitchFamily="18" charset="0"/>
                              </a:rPr>
                              <m:t>2</m:t>
                            </m:r>
                          </m:sup>
                        </m:sSup>
                      </m:den>
                    </m:f>
                  </m:oMath>
                </a14:m>
                <a:r>
                  <a:rPr lang="en-US" sz="5400" dirty="0" smtClean="0"/>
                  <a:t> = 1 bar = 100.000 Pa = 100 </a:t>
                </a:r>
                <a:r>
                  <a:rPr lang="en-US" sz="5400" dirty="0" err="1" smtClean="0"/>
                  <a:t>KPa</a:t>
                </a:r>
                <a:endParaRPr lang="el-GR" sz="54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3130" t="-1401" r="-290"/>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14960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fontScale="92500" lnSpcReduction="10000"/>
          </a:bodyPr>
          <a:lstStyle/>
          <a:p>
            <a:pPr marL="0" indent="0">
              <a:buNone/>
            </a:pPr>
            <a:r>
              <a:rPr lang="el-GR" sz="3200" dirty="0" smtClean="0"/>
              <a:t>ΣΤΙΣ ΕΓΚΑΤΑΣΤΑΣΕΙΣ ΤΑΧΥΣΤΡΟΦΩΝ ΜΗΧΑΝΩΝ </a:t>
            </a:r>
            <a:r>
              <a:rPr lang="el-GR" sz="3200" dirty="0" smtClean="0">
                <a:solidFill>
                  <a:srgbClr val="FF0000"/>
                </a:solidFill>
              </a:rPr>
              <a:t>ΣΤΡΟΒΙΛΩΝ  Ή</a:t>
            </a:r>
          </a:p>
          <a:p>
            <a:pPr marL="0" indent="0">
              <a:buNone/>
            </a:pPr>
            <a:r>
              <a:rPr lang="el-GR" sz="3200" dirty="0" smtClean="0">
                <a:solidFill>
                  <a:srgbClr val="FF0000"/>
                </a:solidFill>
              </a:rPr>
              <a:t>Μ.Ε.Κ. </a:t>
            </a:r>
            <a:r>
              <a:rPr lang="el-GR" sz="3200" dirty="0">
                <a:solidFill>
                  <a:srgbClr val="FF0000"/>
                </a:solidFill>
              </a:rPr>
              <a:t>4</a:t>
            </a:r>
            <a:r>
              <a:rPr lang="el-GR" sz="3200" dirty="0" smtClean="0">
                <a:solidFill>
                  <a:srgbClr val="FF0000"/>
                </a:solidFill>
              </a:rPr>
              <a:t>ΧΡΟΝΩΝ  </a:t>
            </a:r>
            <a:r>
              <a:rPr lang="el-GR" sz="3200" dirty="0" smtClean="0"/>
              <a:t>ΕΠΕΙΔΗ Η ΛΕΙΤΟΥΡΓΕΙΑ ΤΟΥΣ ΕΙΝΑΙ ΣΕ ΥΨΗΛΟ ΑΡΙΘΜΟ ΣΤΡΟΦΩΝ, </a:t>
            </a:r>
            <a:r>
              <a:rPr lang="el-GR" sz="3200" dirty="0" smtClean="0">
                <a:solidFill>
                  <a:srgbClr val="0070C0"/>
                </a:solidFill>
              </a:rPr>
              <a:t>ΕΝΩ Η ΑΠΟΔΟΣΗ ΤΗΣ ΠΡΟΠΕΛΑΣ</a:t>
            </a:r>
          </a:p>
          <a:p>
            <a:pPr marL="0" indent="0">
              <a:buNone/>
            </a:pPr>
            <a:r>
              <a:rPr lang="el-GR" sz="3200" dirty="0" smtClean="0"/>
              <a:t>ΕΙΝΑΙ ΤΟΣΟ ΜΕΓΑΛΥΤΕΡΗ ΟΣΟ ΜΙΚΡΟΤΕΡΟΣ ΕΙΝΑΙ Ο ΑΡΙΘΜΟΣ </a:t>
            </a:r>
            <a:r>
              <a:rPr lang="el-GR" sz="3200" dirty="0" smtClean="0"/>
              <a:t>ΣΤΡΟΦΩΝ, </a:t>
            </a:r>
            <a:r>
              <a:rPr lang="el-GR" sz="3200" dirty="0" smtClean="0"/>
              <a:t>ΕΙΝΑΙ ΑΝΑΓΚΑΙΑ Η ΠΑΡΕΜΒΟΛΗ </a:t>
            </a:r>
            <a:r>
              <a:rPr lang="el-GR" sz="3200" dirty="0" smtClean="0">
                <a:solidFill>
                  <a:srgbClr val="FF0000"/>
                </a:solidFill>
              </a:rPr>
              <a:t>ΣΥΣΤΗΜΑΤΟΣ ΜΕΙΩΣΕΩΣ ΤΩΝ ΣΤΡΟΦΩΝ </a:t>
            </a:r>
            <a:r>
              <a:rPr lang="el-GR" sz="3200" dirty="0" smtClean="0"/>
              <a:t>ΜΕΤΑΞΥ ΑΞΟΝΑ ΣΤΡΟΒΙΛΟΥ ΚΑΙ ΕΛΙΚΟΦΟΡΟΥ  ΩΣΤΕ Η ΑΠΟΔΟΣΗ ΚΑΙ ΤΩΝ ΔΥΟ</a:t>
            </a:r>
          </a:p>
          <a:p>
            <a:pPr marL="0" indent="0">
              <a:buNone/>
            </a:pPr>
            <a:r>
              <a:rPr lang="el-GR" sz="3200" dirty="0" smtClean="0"/>
              <a:t>ΔΗΛΑΔΗ ΣΤΡΟΒΙΛΟΥ ΚΑΙ ΕΛΙΚΑΣ ΝΑ ΕΙΝΑΙ ΥΨΗΛΗ. </a:t>
            </a:r>
          </a:p>
          <a:p>
            <a:pPr marL="0" indent="0">
              <a:buNone/>
            </a:pPr>
            <a:r>
              <a:rPr lang="el-GR" sz="3200" dirty="0" smtClean="0">
                <a:solidFill>
                  <a:srgbClr val="FF0000"/>
                </a:solidFill>
              </a:rPr>
              <a:t>ΦΥΣΙΚΑ ΟΙ ΜΕΙΩΤΗΡΕΣ ΔΕΝ ΧΡΕΙΑΖΟΝΤΑΙ ΣΤΙΣ 2ΧΡΟΝΕΣ ΑΡΓΟΣΤΡΟΦΕΣ ΜΗΧΑΝΕΣ. </a:t>
            </a:r>
            <a:endParaRPr lang="el-GR" sz="3200" dirty="0">
              <a:solidFill>
                <a:srgbClr val="FF0000"/>
              </a:solidFill>
            </a:endParaRPr>
          </a:p>
        </p:txBody>
      </p:sp>
    </p:spTree>
    <p:extLst>
      <p:ext uri="{BB962C8B-B14F-4D97-AF65-F5344CB8AC3E}">
        <p14:creationId xmlns:p14="http://schemas.microsoft.com/office/powerpoint/2010/main" val="1030380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Αποτέλεσμα εικόνας για turbine gearbox"/>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9176" y="1972468"/>
            <a:ext cx="8077200" cy="4885531"/>
          </a:xfrm>
          <a:prstGeom prst="rect">
            <a:avLst/>
          </a:prstGeom>
          <a:noFill/>
          <a:extLst>
            <a:ext uri="{909E8E84-426E-40DD-AFC4-6F175D3DCCD1}">
              <a14:hiddenFill xmlns:a14="http://schemas.microsoft.com/office/drawing/2010/main">
                <a:solidFill>
                  <a:srgbClr val="FFFFFF"/>
                </a:solidFill>
              </a14:hiddenFill>
            </a:ext>
          </a:extLst>
        </p:spPr>
      </p:pic>
      <p:sp>
        <p:nvSpPr>
          <p:cNvPr id="5"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0685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ΓΙΑ ΤΗΝ ΜΕΙΩΣΗ ΣΤΡΟΦΩΝ ΕΦΑΡΜΟΖΟΝΤΑΙ ΤΑ ΕΞΗΣ ΔΥΟ ΣΥΣΤΗΜΑΤΑ ΜΕΙΩΣΕΩΣ</a:t>
            </a:r>
            <a:r>
              <a:rPr lang="en-US" dirty="0" smtClean="0"/>
              <a:t>:</a:t>
            </a:r>
            <a:endParaRPr lang="el-GR" dirty="0" smtClean="0"/>
          </a:p>
          <a:p>
            <a:pPr marL="0" indent="0">
              <a:buNone/>
            </a:pPr>
            <a:endParaRPr lang="el-GR" dirty="0"/>
          </a:p>
          <a:p>
            <a:pPr marL="0" indent="0">
              <a:buNone/>
            </a:pPr>
            <a:endParaRPr lang="en-US" dirty="0" smtClean="0"/>
          </a:p>
          <a:p>
            <a:pPr marL="514350" indent="-514350">
              <a:buAutoNum type="alphaUcParenR"/>
            </a:pPr>
            <a:r>
              <a:rPr lang="en-US" dirty="0" smtClean="0">
                <a:solidFill>
                  <a:srgbClr val="0070C0"/>
                </a:solidFill>
              </a:rPr>
              <a:t>MHXANIKH</a:t>
            </a:r>
            <a:r>
              <a:rPr lang="el-GR" dirty="0" smtClean="0">
                <a:solidFill>
                  <a:srgbClr val="0070C0"/>
                </a:solidFill>
              </a:rPr>
              <a:t>Σ ΜΕΤΑΔΟΣΕΩΣ </a:t>
            </a:r>
            <a:r>
              <a:rPr lang="el-GR" dirty="0" smtClean="0"/>
              <a:t>ΜΕ ΟΔΟΝΤΟΤΟΥΣ ΤΡΟΧΟΥΣ</a:t>
            </a:r>
          </a:p>
          <a:p>
            <a:pPr marL="514350" indent="-514350">
              <a:buAutoNum type="alphaUcParenR"/>
            </a:pPr>
            <a:r>
              <a:rPr lang="el-GR" dirty="0" smtClean="0">
                <a:solidFill>
                  <a:srgbClr val="0070C0"/>
                </a:solidFill>
              </a:rPr>
              <a:t>ΗΛΕΚΤΡΙΚΗΣ ΜΕΤΑΔΟΣΕΩΣ </a:t>
            </a:r>
            <a:r>
              <a:rPr lang="el-GR" dirty="0" smtClean="0"/>
              <a:t>ΜΕ ΓΕΝΝΗΤΡΙΑ &amp; ΗΛΕΚΤΡΟΚΙΝΗΤΗΡΑ</a:t>
            </a:r>
            <a:endParaRPr lang="el-GR" dirty="0">
              <a:solidFill>
                <a:srgbClr val="0070C0"/>
              </a:solidFill>
            </a:endParaRPr>
          </a:p>
        </p:txBody>
      </p:sp>
      <p:sp>
        <p:nvSpPr>
          <p:cNvPr id="4" name="Τίτλος 1"/>
          <p:cNvSpPr>
            <a:spLocks noGrp="1"/>
          </p:cNvSpPr>
          <p:nvPr>
            <p:ph type="title"/>
          </p:nvPr>
        </p:nvSpPr>
        <p:spPr>
          <a:solidFill>
            <a:srgbClr val="0070C0"/>
          </a:solidFill>
        </p:spPr>
        <p:txBody>
          <a:bodyPr/>
          <a:lstStyle/>
          <a:p>
            <a:r>
              <a:rPr lang="el-GR" b="1" dirty="0" smtClean="0">
                <a:solidFill>
                  <a:srgbClr val="FF0000"/>
                </a:solidFill>
                <a:effectLst>
                  <a:outerShdw blurRad="38100" dist="38100" dir="2700000" algn="tl">
                    <a:srgbClr val="000000">
                      <a:alpha val="43137"/>
                    </a:srgbClr>
                  </a:outerShdw>
                </a:effectLst>
              </a:rPr>
              <a:t>                    ΜΕΙΩΤΗΡΕΣ ΣΤΡΟΦΩΝ </a:t>
            </a:r>
            <a:endParaRPr lang="el-GR"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71186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C00000"/>
                </a:solidFill>
              </a:rPr>
              <a:t>ΔΙΧΡΟΝΕΣ  Μ. Ε. Κ.</a:t>
            </a:r>
            <a:endParaRPr lang="el-GR" b="1" u="sng" dirty="0">
              <a:solidFill>
                <a:srgbClr val="C00000"/>
              </a:solidFill>
            </a:endParaRPr>
          </a:p>
        </p:txBody>
      </p:sp>
      <p:pic>
        <p:nvPicPr>
          <p:cNvPr id="1026" name="Picture 2" descr="Αποτέλεσμα εικόνας για marin 2 st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01950" y="2064544"/>
            <a:ext cx="6388100" cy="387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3490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ΤΕΤΡΑΧΡΟΝΕΣ  Μ. Ε. Κ. </a:t>
            </a:r>
            <a:endParaRPr lang="el-GR" b="1" u="sng" dirty="0">
              <a:solidFill>
                <a:srgbClr val="FF0000"/>
              </a:solidFill>
            </a:endParaRPr>
          </a:p>
        </p:txBody>
      </p:sp>
      <p:pic>
        <p:nvPicPr>
          <p:cNvPr id="2050" name="Picture 2" descr="Αποτέλεσμα εικόνας για marin 2 st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01950" y="2070894"/>
            <a:ext cx="6388100" cy="386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3941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ΤΑ ΜΕΡΗ ΚΑΙ ΤΑ ΕΞΑΡΤΗΜΑΤΑ ΜΙΑΣ Μ.Ε.Κ.</a:t>
            </a:r>
            <a:endParaRPr lang="el-GR" b="1" u="sng" dirty="0">
              <a:solidFill>
                <a:srgbClr val="FF0000"/>
              </a:solidFill>
            </a:endParaRPr>
          </a:p>
        </p:txBody>
      </p:sp>
      <p:pic>
        <p:nvPicPr>
          <p:cNvPr id="5" name="Picture 6" descr="Αποτέλεσμα εικόνας για BLOCK ENGIN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6289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a:solidFill>
                  <a:srgbClr val="FF0000"/>
                </a:solidFill>
              </a:rPr>
              <a:t>ΤΑ ΜΕΡΗ ΚΑΙ ΤΑ ΕΞΑΡΤΗΜΑΤΑ ΜΙΑΣ Μ.Ε.Κ.</a:t>
            </a:r>
            <a:endParaRPr lang="el-GR" dirty="0"/>
          </a:p>
        </p:txBody>
      </p:sp>
      <p:sp>
        <p:nvSpPr>
          <p:cNvPr id="3" name="Θέση περιεχομένου 2"/>
          <p:cNvSpPr>
            <a:spLocks noGrp="1"/>
          </p:cNvSpPr>
          <p:nvPr>
            <p:ph idx="1"/>
          </p:nvPr>
        </p:nvSpPr>
        <p:spPr/>
        <p:txBody>
          <a:bodyPr>
            <a:normAutofit fontScale="92500" lnSpcReduction="20000"/>
          </a:bodyPr>
          <a:lstStyle/>
          <a:p>
            <a:pPr marL="0" indent="0">
              <a:buNone/>
            </a:pPr>
            <a:r>
              <a:rPr lang="el-GR" sz="3600" dirty="0" smtClean="0"/>
              <a:t>ΤΟ ΜΠΛΟΚ ΤΗΣ ΜΗΧΑΝΗΣ - ΚΑΠΑΚΙ ΜΗΧΑΝΗΣ- ΚΑΥΣΤΗΡΑΣ - ΒΑΛΒΙΔΟΦΟΡΟΣ-ΒΑΛΒΙΔΑ (ΕΙΣ.-ΕΞ.)</a:t>
            </a:r>
          </a:p>
          <a:p>
            <a:pPr marL="0" indent="0">
              <a:buNone/>
            </a:pPr>
            <a:r>
              <a:rPr lang="el-GR" sz="3600" dirty="0" smtClean="0"/>
              <a:t>ΒΑΛΒΙΔΑ(ΠΡΟΚ.)- ΕΜΒΟΛΟ-ΕΛΑΤΗΡΙΑ(ΛΑΔΙΟΥ-ΣΥΜΠ.)-</a:t>
            </a:r>
          </a:p>
          <a:p>
            <a:pPr marL="0" indent="0">
              <a:buNone/>
            </a:pPr>
            <a:r>
              <a:rPr lang="el-GR" sz="3600" dirty="0" smtClean="0"/>
              <a:t>ΧΙΤΩΝΙΟ</a:t>
            </a:r>
            <a:r>
              <a:rPr lang="el-GR" sz="3600" dirty="0" smtClean="0">
                <a:solidFill>
                  <a:srgbClr val="0070C0"/>
                </a:solidFill>
              </a:rPr>
              <a:t>(ΜΕ ΘΥΡΙΔΕΣ</a:t>
            </a:r>
            <a:r>
              <a:rPr lang="el-GR" sz="3600" dirty="0">
                <a:solidFill>
                  <a:srgbClr val="0070C0"/>
                </a:solidFill>
              </a:rPr>
              <a:t> </a:t>
            </a:r>
            <a:r>
              <a:rPr lang="el-GR" sz="3600" dirty="0" smtClean="0">
                <a:solidFill>
                  <a:srgbClr val="0070C0"/>
                </a:solidFill>
              </a:rPr>
              <a:t>ΓΙΑ 2ΧΡΟΝΗ, ΧΩΡΙΣ ΕΛΑΤΗΡΙΑ ΛΑΔΙΟΥ, ΜΕ ΛΟΥΜΠΡΙΚΕΤΕΣ) </a:t>
            </a:r>
            <a:r>
              <a:rPr lang="el-GR" sz="3600" dirty="0" smtClean="0"/>
              <a:t>- ΒΑΚΤΡΟ ΜΕ ΣΤΥΠΙΟΘΛΗΠΤΗ </a:t>
            </a:r>
            <a:r>
              <a:rPr lang="en-US" sz="3600" dirty="0" smtClean="0"/>
              <a:t>(STAFFINGBOX)</a:t>
            </a:r>
            <a:r>
              <a:rPr lang="el-GR" sz="3600" dirty="0" smtClean="0"/>
              <a:t>, ΣΤΑΥΡΟΣ  Ή</a:t>
            </a:r>
            <a:r>
              <a:rPr lang="en-US" sz="3600" dirty="0" smtClean="0"/>
              <a:t> </a:t>
            </a:r>
            <a:r>
              <a:rPr lang="el-GR" sz="3600" dirty="0" smtClean="0"/>
              <a:t> ΖΥΓΩΜΑ-ΔΙΩΣΤΗΡΑΣ</a:t>
            </a:r>
            <a:r>
              <a:rPr lang="en-US" sz="3600" dirty="0" smtClean="0"/>
              <a:t> </a:t>
            </a:r>
            <a:r>
              <a:rPr lang="el-GR" sz="3600" dirty="0" smtClean="0"/>
              <a:t> Ή</a:t>
            </a:r>
            <a:r>
              <a:rPr lang="en-US" sz="3600" dirty="0" smtClean="0"/>
              <a:t> </a:t>
            </a:r>
            <a:r>
              <a:rPr lang="el-GR" sz="3600" dirty="0" smtClean="0"/>
              <a:t> ΜΠΙΕΛΑ – ΟΛΗΣΘΕΝΟΥΣΕΣ - ΣΤΡΟΦΑΛΟΦΟΡΟΣ ΜΕ ΣΤΡΟΦΑΛΑ - ΕΚΚΕΝΤΡΟΦΟΡΟΣ-</a:t>
            </a:r>
            <a:r>
              <a:rPr lang="en-US" sz="3600" dirty="0" smtClean="0"/>
              <a:t> KOYZINETA</a:t>
            </a:r>
            <a:r>
              <a:rPr lang="el-GR" sz="3600" dirty="0" smtClean="0"/>
              <a:t> –</a:t>
            </a:r>
            <a:r>
              <a:rPr lang="en-US" sz="3600" dirty="0" smtClean="0"/>
              <a:t> KOMBIA</a:t>
            </a:r>
            <a:r>
              <a:rPr lang="el-GR" sz="3600" dirty="0" smtClean="0"/>
              <a:t> </a:t>
            </a:r>
            <a:r>
              <a:rPr lang="en-US" sz="3600" dirty="0" smtClean="0"/>
              <a:t>(BA</a:t>
            </a:r>
            <a:r>
              <a:rPr lang="el-GR" sz="3600" dirty="0" smtClean="0"/>
              <a:t>ΣΕΩΣ,ΜΠΙΕΛΑΣ), ΣΤΡΒΙΛΟΣΥΜΠΙΕΣΤΗ – ΨΥΓΕΙΑ (ΑΕΡΑ-ΛΑΔΙΟΥ - ΝΕΡΟΥ )                                                                                              </a:t>
            </a:r>
            <a:endParaRPr lang="el-GR" sz="3600" dirty="0"/>
          </a:p>
        </p:txBody>
      </p:sp>
    </p:spTree>
    <p:extLst>
      <p:ext uri="{BB962C8B-B14F-4D97-AF65-F5344CB8AC3E}">
        <p14:creationId xmlns:p14="http://schemas.microsoft.com/office/powerpoint/2010/main" val="4121560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199" y="365126"/>
            <a:ext cx="10529047" cy="1302310"/>
          </a:xfrm>
        </p:spPr>
        <p:txBody>
          <a:bodyPr/>
          <a:lstStyle/>
          <a:p>
            <a:r>
              <a:rPr lang="el-GR" b="1" u="sng" dirty="0">
                <a:solidFill>
                  <a:srgbClr val="FF0000"/>
                </a:solidFill>
              </a:rPr>
              <a:t>ΤΑ ΜΕΡΗ ΚΑΙ ΤΑ ΕΞΑΡΤΗΜΑΤΑ ΜΙΑΣ Μ.Ε.Κ.</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sz="3200" dirty="0" smtClean="0"/>
              <a:t>ΑΝΤΛΙΕΣ (ΛΑΔΙΟΥ-ΝΕΡΟΥ- ΤΡΟΦΟΔΟΤΙΚΕΣ ΚΑΥΣΗΜΟΥ &amp;  ΥΨΗΛΗΣ ΠΙΕΣΕΩΣ ΟΓΚΟΜΕΤΡΙΚΟΥ ΤΥΠΟΥ ΓΙΑ ΤΟΥΣ ΕΓΧΥΤΗΡΕΣ) –ΠΡΟΘΕΡΜΑΝΤΗΡΕΣ – ΜΠΟΥΖΙ,(ΣΠΙΝΘΗΡΙΣΤΗΣ, ΠΟΛΛΑΠΛΑΣΙΑΣΤΗΣ, ΔΙΑΝΟΜΕΑΣ, ΕΦΟΣΟΝ ΠΡΟΚΕΙΤΑΙ ΓΙΑ ΒΕΝΖΙΝΟΜΗΧΑΝΕΣ)- ΟΡΓΑΝΑ ΕΛΕΝΧΟΥ (ΜΑΝΟΜΕΤΡΑ, ΘΛΙΒΟΜΕΤΡΑ, ΘΕΡΜΟΜΕΤΡΑ)- ΦΙΛΤΡΑ(ΑΕΡΟΣ, ΛΑΔΙΟΥ, ΝΕΡΟΥ)-ΠΟΛΑΠΛΗ ΕΙΣΑΓΩΓΗΣ ΕΞΑΓΩΓΗΣ  Ή  ΟΧΕΤΟΣ - ΧΩΡΟΣ </a:t>
            </a:r>
          </a:p>
          <a:p>
            <a:pPr marL="0" indent="0">
              <a:buNone/>
            </a:pPr>
            <a:r>
              <a:rPr lang="el-GR" sz="3200" dirty="0" smtClean="0"/>
              <a:t>ΣΑΡΩΣΕΩΣ –ΡΥΘΜΙΣΤΗΣ ΣΤΡΟΦΩΝ(</a:t>
            </a:r>
            <a:r>
              <a:rPr lang="en-US" sz="3200" dirty="0" smtClean="0"/>
              <a:t>GOVERNON)-</a:t>
            </a:r>
            <a:r>
              <a:rPr lang="el-GR" sz="3200" dirty="0" smtClean="0"/>
              <a:t>ΩΣΤΙΚΟΣ ΤΡΙΒΕΑΣ-ΒΟΛΑΝ-ΚΡΙΚΟΣ-ΣΥΣΤΗΜΑ ΠΡΟΚΚΙΝΗΣΕΩΣ (ΒΑΛΒΙΔΑ ΜΙΖΑ ΑΕΡΟΜΙΖΑ ), ΜΗΧΑΝΙΣΜΟΣ </a:t>
            </a:r>
            <a:r>
              <a:rPr lang="el-GR" sz="3200" dirty="0" smtClean="0"/>
              <a:t>ΥΠΕΡΠΛΗΡΩΣΗΣ </a:t>
            </a:r>
            <a:r>
              <a:rPr lang="el-GR" sz="3200" dirty="0" smtClean="0"/>
              <a:t>(Β</a:t>
            </a:r>
            <a:r>
              <a:rPr lang="en-US" sz="3200" dirty="0" smtClean="0"/>
              <a:t>LOWER)</a:t>
            </a:r>
            <a:endParaRPr lang="el-GR" sz="3200" dirty="0"/>
          </a:p>
        </p:txBody>
      </p:sp>
    </p:spTree>
    <p:extLst>
      <p:ext uri="{BB962C8B-B14F-4D97-AF65-F5344CB8AC3E}">
        <p14:creationId xmlns:p14="http://schemas.microsoft.com/office/powerpoint/2010/main" val="2301518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u="sng" dirty="0">
                <a:solidFill>
                  <a:srgbClr val="FF0000"/>
                </a:solidFill>
              </a:rPr>
              <a:t>ΤΑ ΜΕΡΗ ΚΑΙ ΤΑ ΕΞΑΡΤΗΜΑΤΑ ΜΙΑΣ Μ.Ε.Κ</a:t>
            </a:r>
            <a:r>
              <a:rPr lang="el-GR" b="1" u="sng" dirty="0" smtClean="0">
                <a:solidFill>
                  <a:srgbClr val="FF0000"/>
                </a:solidFill>
              </a:rPr>
              <a:t>.</a:t>
            </a:r>
            <a:r>
              <a:rPr lang="el-GR" dirty="0" smtClean="0">
                <a:solidFill>
                  <a:srgbClr val="FF0000"/>
                </a:solidFill>
              </a:rPr>
              <a:t> </a:t>
            </a:r>
            <a:br>
              <a:rPr lang="el-GR" dirty="0" smtClean="0">
                <a:solidFill>
                  <a:srgbClr val="FF0000"/>
                </a:solidFill>
              </a:rPr>
            </a:br>
            <a:r>
              <a:rPr lang="el-GR" dirty="0" smtClean="0"/>
              <a:t>Ο ΜΗΧΑΝΙΣΜΟΣ ΣΤΡΟΦΑΛΟΥ ΜΠΙΕΛΑΣ </a:t>
            </a:r>
            <a:r>
              <a:rPr lang="el-GR" dirty="0" smtClean="0"/>
              <a:t>ΜΕΤΕΤΡΕΠΟΥΝ </a:t>
            </a:r>
            <a:r>
              <a:rPr lang="el-GR" dirty="0" smtClean="0"/>
              <a:t>ΤΗΝ ΠΑΛΙΝΔΡΟΜΙΚΗ ΚΙΝΗΣΗ ΤΟΥ ΕΜΒΟΛΟΥ ΣΕ ΠΕΡΙΣΤΡΟΦΙΚΗ.</a:t>
            </a:r>
            <a:endParaRPr lang="el-GR" dirty="0"/>
          </a:p>
        </p:txBody>
      </p:sp>
      <p:pic>
        <p:nvPicPr>
          <p:cNvPr id="1026" name="Picture 2" descr="Αποτέλεσμα εικόνας για ΣΤΡΟΦΑΛΟ ΜΠΙΕΛ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146612" y="2963629"/>
            <a:ext cx="457200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251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sz="3600" dirty="0" smtClean="0">
                <a:solidFill>
                  <a:srgbClr val="C00000"/>
                </a:solidFill>
              </a:rPr>
              <a:t>ΒΟΗΘΗΤΙΚΑ ΜΗΧΑΝΗΜΑΤΑ ΚΥΡΙΑΣ ΜΗΧΑΝΗΣ ΠΛΟΙΟΥ</a:t>
            </a:r>
            <a:endParaRPr lang="el-GR" sz="3600" dirty="0">
              <a:solidFill>
                <a:srgbClr val="C00000"/>
              </a:solidFill>
            </a:endParaRPr>
          </a:p>
        </p:txBody>
      </p:sp>
      <p:sp>
        <p:nvSpPr>
          <p:cNvPr id="3" name="Content Placeholder 2"/>
          <p:cNvSpPr>
            <a:spLocks noGrp="1"/>
          </p:cNvSpPr>
          <p:nvPr>
            <p:ph idx="1"/>
          </p:nvPr>
        </p:nvSpPr>
        <p:spPr>
          <a:xfrm>
            <a:off x="1738282" y="1142984"/>
            <a:ext cx="8715436" cy="5429288"/>
          </a:xfrm>
        </p:spPr>
        <p:txBody>
          <a:bodyPr>
            <a:normAutofit/>
          </a:bodyPr>
          <a:lstStyle/>
          <a:p>
            <a:pPr>
              <a:buNone/>
            </a:pPr>
            <a:endParaRPr lang="el-GR" sz="1300" b="1" dirty="0">
              <a:latin typeface="Arial" pitchFamily="34" charset="0"/>
              <a:cs typeface="Arial" pitchFamily="34" charset="0"/>
            </a:endParaRPr>
          </a:p>
          <a:p>
            <a:pPr marL="180000" indent="-180000">
              <a:buFont typeface="Wingdings" pitchFamily="2" charset="2"/>
              <a:buChar char="§"/>
            </a:pPr>
            <a:r>
              <a:rPr lang="el-GR" sz="2000" b="1" dirty="0">
                <a:latin typeface="Arial" pitchFamily="34" charset="0"/>
                <a:cs typeface="Arial" pitchFamily="34" charset="0"/>
              </a:rPr>
              <a:t>ΜΗΧΑΝΗΜΑΤΑ ΕΠΕΞΕΡΓΑΣΙΑΣ ΒΑΡΕΩΝ ΠΕΤΡΕΛΑΙΩΝ</a:t>
            </a:r>
          </a:p>
          <a:p>
            <a:pPr marL="180000" indent="-180000">
              <a:buFont typeface="Wingdings" pitchFamily="2" charset="2"/>
              <a:buChar char="§"/>
            </a:pPr>
            <a:r>
              <a:rPr lang="el-GR" sz="2000" b="1" dirty="0">
                <a:latin typeface="Arial" pitchFamily="34" charset="0"/>
                <a:cs typeface="Arial" pitchFamily="34" charset="0"/>
              </a:rPr>
              <a:t>ΑΝΤΛΙΑ ΠΑΡΟΧΗΣ η ΤΡΟΦΟΔΟΤΗΣΕΩΣ ΠΕΤΡΕΛΑΙΟΥ</a:t>
            </a:r>
          </a:p>
          <a:p>
            <a:pPr marL="180000" indent="-180000">
              <a:buFont typeface="Wingdings" pitchFamily="2" charset="2"/>
              <a:buChar char="§"/>
            </a:pPr>
            <a:r>
              <a:rPr lang="el-GR" sz="2000" b="1" dirty="0">
                <a:latin typeface="Arial" pitchFamily="34" charset="0"/>
                <a:cs typeface="Arial" pitchFamily="34" charset="0"/>
              </a:rPr>
              <a:t>ΑΝΤΛΙΑ ΕΛΑΙΟΥ ΛΙΠΑΝΣΕΩΣ</a:t>
            </a:r>
            <a:endParaRPr lang="en-US" sz="2000" b="1" dirty="0">
              <a:latin typeface="Arial" pitchFamily="34" charset="0"/>
              <a:cs typeface="Arial" pitchFamily="34" charset="0"/>
            </a:endParaRPr>
          </a:p>
          <a:p>
            <a:pPr marL="180000" indent="-180000">
              <a:buFont typeface="Wingdings" pitchFamily="2" charset="2"/>
              <a:buChar char="§"/>
            </a:pPr>
            <a:r>
              <a:rPr lang="el-GR" sz="2000" b="1" dirty="0">
                <a:latin typeface="Arial" pitchFamily="34" charset="0"/>
                <a:cs typeface="Arial" pitchFamily="34" charset="0"/>
              </a:rPr>
              <a:t>ΨΥΓΕΙΑ ΕΛΑΙΟΥ</a:t>
            </a:r>
          </a:p>
          <a:p>
            <a:pPr marL="180000" indent="-180000">
              <a:buFont typeface="Wingdings" pitchFamily="2" charset="2"/>
              <a:buChar char="§"/>
            </a:pPr>
            <a:r>
              <a:rPr lang="el-GR" sz="2000" b="1" dirty="0">
                <a:latin typeface="Arial" pitchFamily="34" charset="0"/>
                <a:cs typeface="Arial" pitchFamily="34" charset="0"/>
              </a:rPr>
              <a:t>ΑΝΤΛΙΑ ΨΥΞΕΩΣ ΚΥΛΙΝΔΡΩΝ ΚΑΙ ΠΩΜΑΤΩΝ </a:t>
            </a:r>
          </a:p>
          <a:p>
            <a:pPr marL="180000" indent="-180000">
              <a:buFont typeface="Wingdings" pitchFamily="2" charset="2"/>
              <a:buChar char="§"/>
            </a:pPr>
            <a:r>
              <a:rPr lang="el-GR" sz="2000" b="1" dirty="0">
                <a:latin typeface="Arial" pitchFamily="34" charset="0"/>
                <a:cs typeface="Arial" pitchFamily="34" charset="0"/>
              </a:rPr>
              <a:t>ΨΥΓΕΙΟ ΥΔΑΤΟΣ ΨΥΞΕΩΣ ΚΥΡΙΑΣ ΜΗΧΑΝΗΣ</a:t>
            </a:r>
          </a:p>
          <a:p>
            <a:pPr marL="180000" indent="-180000">
              <a:buFont typeface="Wingdings" pitchFamily="2" charset="2"/>
              <a:buChar char="§"/>
            </a:pPr>
            <a:r>
              <a:rPr lang="el-GR" sz="2000" b="1" dirty="0">
                <a:latin typeface="Arial" pitchFamily="34" charset="0"/>
                <a:cs typeface="Arial" pitchFamily="34" charset="0"/>
              </a:rPr>
              <a:t>ΑΝΤΛΙΑ ΨΥΞΕΩΣ ΕΜΒΟΛΩΝ ΚΥΡΙΑΣ ΜΗΧΑΝΗΣ</a:t>
            </a:r>
          </a:p>
          <a:p>
            <a:pPr marL="180000" indent="-180000">
              <a:buFont typeface="Wingdings" pitchFamily="2" charset="2"/>
              <a:buChar char="§"/>
            </a:pPr>
            <a:r>
              <a:rPr lang="el-GR" sz="2000" b="1" dirty="0">
                <a:latin typeface="Arial" pitchFamily="34" charset="0"/>
                <a:cs typeface="Arial" pitchFamily="34" charset="0"/>
              </a:rPr>
              <a:t>ΨΥΓΕΙΟ ΨΥΞΕΩΣ ΤΟΥ Ψ</a:t>
            </a:r>
            <a:r>
              <a:rPr lang="en-US" sz="2000" b="1" dirty="0">
                <a:latin typeface="Arial" pitchFamily="34" charset="0"/>
                <a:cs typeface="Arial" pitchFamily="34" charset="0"/>
              </a:rPr>
              <a:t>Y</a:t>
            </a:r>
            <a:r>
              <a:rPr lang="el-GR" sz="2000" b="1" dirty="0">
                <a:latin typeface="Arial" pitchFamily="34" charset="0"/>
                <a:cs typeface="Arial" pitchFamily="34" charset="0"/>
              </a:rPr>
              <a:t>ΚΤΙΚΟΥ ΥΓΡΟΥ ΤΩΝ ΕΜΒΟΛΩΝ </a:t>
            </a:r>
          </a:p>
          <a:p>
            <a:pPr marL="180000" indent="-180000">
              <a:buFont typeface="Wingdings" pitchFamily="2" charset="2"/>
              <a:buChar char="§"/>
            </a:pPr>
            <a:r>
              <a:rPr lang="el-GR" sz="2000" b="1" dirty="0">
                <a:latin typeface="Arial" pitchFamily="34" charset="0"/>
                <a:cs typeface="Arial" pitchFamily="34" charset="0"/>
              </a:rPr>
              <a:t>ΑΝΤΛΙΑ ΚΥΚΛΟΦΟΡΙΑΣ</a:t>
            </a:r>
          </a:p>
          <a:p>
            <a:pPr marL="180000" indent="-180000">
              <a:buFont typeface="Wingdings" pitchFamily="2" charset="2"/>
              <a:buChar char="§"/>
            </a:pPr>
            <a:r>
              <a:rPr lang="el-GR" sz="2000" b="1" dirty="0">
                <a:latin typeface="Arial" pitchFamily="34" charset="0"/>
                <a:cs typeface="Arial" pitchFamily="34" charset="0"/>
              </a:rPr>
              <a:t>ΑΕΡΟΣΥΜΠΙΕΣΤΕΣ</a:t>
            </a:r>
          </a:p>
          <a:p>
            <a:pPr marL="180000" indent="-180000">
              <a:buFont typeface="Wingdings" pitchFamily="2" charset="2"/>
              <a:buChar char="§"/>
            </a:pPr>
            <a:r>
              <a:rPr lang="el-GR" sz="2000" b="1" dirty="0">
                <a:latin typeface="Arial" pitchFamily="34" charset="0"/>
                <a:cs typeface="Arial" pitchFamily="34" charset="0"/>
              </a:rPr>
              <a:t>ΦΙΑΛΕΣ ΠΕΠΙΕΣΜΕΝΟΥ ΑΕΡΑ (ΑΕΡΟΦΥΛΑΚΙΑ)</a:t>
            </a:r>
          </a:p>
          <a:p>
            <a:pPr indent="0">
              <a:buNone/>
            </a:pPr>
            <a:endParaRPr lang="el-GR" sz="1800" b="1" dirty="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1882107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sz="3600" dirty="0" smtClean="0"/>
                  <a:t>1α</a:t>
                </a:r>
                <a:r>
                  <a:rPr lang="en-US" sz="3600" dirty="0" smtClean="0"/>
                  <a:t>tm=1,033 kg/</a:t>
                </a:r>
                <a14:m>
                  <m:oMath xmlns:m="http://schemas.openxmlformats.org/officeDocument/2006/math">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𝑐𝑚</m:t>
                        </m:r>
                      </m:e>
                      <m:sup>
                        <m:r>
                          <a:rPr lang="en-US" sz="3600" b="0" i="1" smtClean="0">
                            <a:latin typeface="Cambria Math" panose="02040503050406030204" pitchFamily="18" charset="0"/>
                          </a:rPr>
                          <m:t>2</m:t>
                        </m:r>
                      </m:sup>
                    </m:sSup>
                  </m:oMath>
                </a14:m>
                <a:r>
                  <a:rPr lang="en-US" sz="3600" dirty="0" smtClean="0"/>
                  <a:t>   =      1 at = 1 </a:t>
                </a:r>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panose="02040503050406030204" pitchFamily="18" charset="0"/>
                          </a:rPr>
                          <m:t>𝑘𝑔</m:t>
                        </m:r>
                      </m:num>
                      <m:den>
                        <m:sSup>
                          <m:sSupPr>
                            <m:ctrlPr>
                              <a:rPr lang="en-US" sz="3600" i="1" smtClean="0">
                                <a:latin typeface="Cambria Math" panose="02040503050406030204" pitchFamily="18" charset="0"/>
                              </a:rPr>
                            </m:ctrlPr>
                          </m:sSupPr>
                          <m:e>
                            <m:r>
                              <a:rPr lang="en-US" sz="3600" b="0" i="1" smtClean="0">
                                <a:latin typeface="Cambria Math" panose="02040503050406030204" pitchFamily="18" charset="0"/>
                              </a:rPr>
                              <m:t>𝑐𝑚</m:t>
                            </m:r>
                          </m:e>
                          <m:sup>
                            <m:r>
                              <a:rPr lang="en-US" sz="3600" b="0" i="1" smtClean="0">
                                <a:latin typeface="Cambria Math" panose="02040503050406030204" pitchFamily="18" charset="0"/>
                              </a:rPr>
                              <m:t>2</m:t>
                            </m:r>
                          </m:sup>
                        </m:sSup>
                      </m:den>
                    </m:f>
                  </m:oMath>
                </a14:m>
                <a:endParaRPr lang="en-US" sz="3600" dirty="0" smtClean="0"/>
              </a:p>
              <a:p>
                <a:r>
                  <a:rPr lang="en-US" sz="3600" dirty="0" smtClean="0"/>
                  <a:t>1 </a:t>
                </a:r>
                <a:r>
                  <a:rPr lang="en-US" sz="3600" dirty="0" err="1" smtClean="0"/>
                  <a:t>atm</a:t>
                </a:r>
                <a:r>
                  <a:rPr lang="en-US" sz="3600" dirty="0" smtClean="0"/>
                  <a:t> = 14,7 psi                     1 at = 14,22 psi</a:t>
                </a:r>
                <a:endParaRPr lang="el-GR" sz="36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623" t="-420"/>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3551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solidFill>
            <a:srgbClr val="FF0000"/>
          </a:solidFill>
        </p:spPr>
        <p:txBody>
          <a:bodyPr>
            <a:normAutofit/>
          </a:bodyPr>
          <a:lstStyle/>
          <a:p>
            <a:r>
              <a:rPr lang="en-US" sz="2800" dirty="0" smtClean="0">
                <a:solidFill>
                  <a:srgbClr val="FFFF00"/>
                </a:solidFill>
              </a:rPr>
              <a:t/>
            </a:r>
            <a:br>
              <a:rPr lang="en-US" sz="2800" dirty="0" smtClean="0">
                <a:solidFill>
                  <a:srgbClr val="FFFF00"/>
                </a:solidFill>
              </a:rPr>
            </a:br>
            <a:r>
              <a:rPr lang="en-US" sz="2800" dirty="0" smtClean="0">
                <a:solidFill>
                  <a:srgbClr val="FFFF00"/>
                </a:solidFill>
              </a:rPr>
              <a:t>                                                                                       </a:t>
            </a:r>
            <a:endParaRPr lang="el-GR" sz="2800" dirty="0">
              <a:solidFill>
                <a:srgbClr val="FFFF00"/>
              </a:solidFill>
            </a:endParaRPr>
          </a:p>
        </p:txBody>
      </p:sp>
      <p:sp>
        <p:nvSpPr>
          <p:cNvPr id="3" name="Content Placeholder 2"/>
          <p:cNvSpPr>
            <a:spLocks noGrp="1"/>
          </p:cNvSpPr>
          <p:nvPr>
            <p:ph idx="1"/>
          </p:nvPr>
        </p:nvSpPr>
        <p:spPr>
          <a:xfrm>
            <a:off x="1738282" y="646981"/>
            <a:ext cx="8715436" cy="5925291"/>
          </a:xfrm>
        </p:spPr>
        <p:txBody>
          <a:bodyPr>
            <a:normAutofit/>
          </a:bodyPr>
          <a:lstStyle/>
          <a:p>
            <a:pPr>
              <a:buNone/>
            </a:pPr>
            <a:endParaRPr lang="el-GR" sz="1300" b="1" dirty="0">
              <a:latin typeface="Arial" pitchFamily="34" charset="0"/>
              <a:cs typeface="Arial" pitchFamily="34" charset="0"/>
            </a:endParaRPr>
          </a:p>
          <a:p>
            <a:pPr indent="0">
              <a:buNone/>
            </a:pPr>
            <a:r>
              <a:rPr lang="el-GR" sz="2600" b="1" u="sng" dirty="0">
                <a:solidFill>
                  <a:srgbClr val="00B050"/>
                </a:solidFill>
                <a:effectLst>
                  <a:outerShdw blurRad="38100" dist="38100" dir="2700000" algn="tl">
                    <a:srgbClr val="000000">
                      <a:alpha val="43137"/>
                    </a:srgbClr>
                  </a:outerShdw>
                </a:effectLst>
                <a:latin typeface="Arial" pitchFamily="34" charset="0"/>
                <a:cs typeface="Arial" pitchFamily="34" charset="0"/>
              </a:rPr>
              <a:t>ΜΗΧΑΝΗΜΑΤΑ ΕΠΕΞΕΡΓΑΣΙΑΣ ΒΑΡΕΩΝ ΠΕΤΡΕΛΑΙΩΝ</a:t>
            </a:r>
          </a:p>
          <a:p>
            <a:pPr indent="0" algn="ctr">
              <a:buNone/>
            </a:pPr>
            <a:r>
              <a:rPr lang="en-US" sz="2600" b="1" dirty="0">
                <a:solidFill>
                  <a:srgbClr val="FF0000"/>
                </a:solidFill>
                <a:latin typeface="Arial" pitchFamily="34" charset="0"/>
                <a:cs typeface="Arial" pitchFamily="34" charset="0"/>
              </a:rPr>
              <a:t>(FUEL OIL SEPARATOR)</a:t>
            </a:r>
            <a:endParaRPr lang="el-GR" sz="2600" b="1" dirty="0">
              <a:solidFill>
                <a:srgbClr val="FF0000"/>
              </a:solidFill>
              <a:latin typeface="Arial" pitchFamily="34" charset="0"/>
              <a:cs typeface="Arial" pitchFamily="34" charset="0"/>
            </a:endParaRPr>
          </a:p>
          <a:p>
            <a:pPr indent="0">
              <a:buNone/>
            </a:pPr>
            <a:r>
              <a:rPr lang="el-GR" b="1" dirty="0" smtClean="0">
                <a:latin typeface="Arial" pitchFamily="34" charset="0"/>
                <a:cs typeface="Arial" pitchFamily="34" charset="0"/>
              </a:rPr>
              <a:t>ΑΠΟΤΕΛΟΥΝ ΣΥΓΚΡΟΤΗΜΑ ΑΠΟ ΦΥΓΟΚΕΝΤΡΙΚΟΥΣ ΑΠΟΧΩΡΙΣΤΗΡΕΣ, ΜΕ ΤΙΣ ΑΝΤΛΙΕΣ ΤΟΥΣ, ΠΡΟΘΕΡΜΑΝΤΗΡΕΣ, ΦΙΛΤΡΑ ΚΑΙ ΡΥΘΜΙΣΤΕΣ. ΣΤΟ ΣΥΓΚΡΟΤΗΜΑ ΑΥΤΟ </a:t>
            </a:r>
            <a:r>
              <a:rPr lang="el-GR" b="1" dirty="0" smtClean="0">
                <a:latin typeface="Arial" pitchFamily="34" charset="0"/>
                <a:cs typeface="Arial" pitchFamily="34" charset="0"/>
              </a:rPr>
              <a:t>ΕΠΕΞΕΡΓΑΖΕΤΑΙ </a:t>
            </a:r>
            <a:r>
              <a:rPr lang="el-GR" b="1" dirty="0" smtClean="0">
                <a:latin typeface="Arial" pitchFamily="34" charset="0"/>
                <a:cs typeface="Arial" pitchFamily="34" charset="0"/>
              </a:rPr>
              <a:t>ΤΟ ΒΑΡΥ ΠΕΤΡΕΛΑΙΟ, ΓΙΑ ΝΑ ΑΠΟΚΤΗΣΕΙ ΚΑΤΑΛΛΗΛΟ ΙΞΩΔΕΣ ΚΑΙ ΚΑΘΑΡΟΤΗΤΑ, ΩΣΤΕ Η ΨΕΚΑΣΗ ΜΕΣΑ ΣΤΟΥΣ ΚΥΛΙΝΔΡΟΥΣ ΑΠΟ ΤΟΥΣ ΕΓΧΥΤΗΡΕΣ ΝΑ ΕΙΝΑΙ ΤΕΛΕΙΑ.</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2642936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bg2">
              <a:lumMod val="10000"/>
            </a:schemeClr>
          </a:solidFill>
        </p:spPr>
        <p:txBody>
          <a:bodyPr>
            <a:noAutofit/>
          </a:bodyPr>
          <a:lstStyle/>
          <a:p>
            <a:r>
              <a:rPr lang="el-GR" sz="2800" b="1" u="sng" dirty="0">
                <a:solidFill>
                  <a:srgbClr val="FFFF00"/>
                </a:solidFill>
                <a:latin typeface="Arial" pitchFamily="34" charset="0"/>
                <a:cs typeface="Arial" pitchFamily="34" charset="0"/>
              </a:rPr>
              <a:t>ΠΛΟΙΟ ΜΕ ΝΤΗΖΕΛΟ-ΗΛΕΚΤΡΙΚΗ ΠΡΟΩΣΗ</a:t>
            </a:r>
            <a:endParaRPr lang="en-US"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marL="180000" indent="-180000">
              <a:buNone/>
            </a:pPr>
            <a:r>
              <a:rPr lang="en-US" b="1" dirty="0" smtClean="0">
                <a:latin typeface="Arial" pitchFamily="34" charset="0"/>
                <a:cs typeface="Arial" pitchFamily="34" charset="0"/>
              </a:rPr>
              <a:t>  </a:t>
            </a:r>
            <a:r>
              <a:rPr lang="el-GR" b="1" dirty="0" smtClean="0">
                <a:latin typeface="Arial" pitchFamily="34" charset="0"/>
                <a:cs typeface="Arial" pitchFamily="34" charset="0"/>
              </a:rPr>
              <a:t>ΣΤΑ ΠΛΟΙΑ ΤΗΣ ΚΑΤΗΓΟΡΙΑΣ ΑΥΤΗΣ ΥΠΑΡΧΟΥΝ ΓΕΝΙΚΑ ΤΑ </a:t>
            </a:r>
            <a:r>
              <a:rPr lang="en-US" b="1" dirty="0" smtClean="0">
                <a:latin typeface="Arial" pitchFamily="34" charset="0"/>
                <a:cs typeface="Arial" pitchFamily="34" charset="0"/>
              </a:rPr>
              <a:t>I</a:t>
            </a:r>
            <a:r>
              <a:rPr lang="el-GR" b="1" dirty="0" smtClean="0">
                <a:latin typeface="Arial" pitchFamily="34" charset="0"/>
                <a:cs typeface="Arial" pitchFamily="34" charset="0"/>
              </a:rPr>
              <a:t>ΔΙΑ ΜΗΧΑΝΗΜΑΤΑ ΟΠΩΣ ΚΑΙ ΣΤΑ ΝΤΗΖΕΛΟΚΙΝΗΤΑ. </a:t>
            </a:r>
          </a:p>
          <a:p>
            <a:pPr marL="180000" indent="-180000">
              <a:buNone/>
            </a:pPr>
            <a:endParaRPr lang="en-US" b="1" dirty="0" smtClean="0">
              <a:latin typeface="Arial" pitchFamily="34" charset="0"/>
              <a:cs typeface="Arial" pitchFamily="34" charset="0"/>
            </a:endParaRPr>
          </a:p>
          <a:p>
            <a:pPr marL="180000" indent="-180000">
              <a:buNone/>
            </a:pPr>
            <a:r>
              <a:rPr lang="en-US" b="1" dirty="0" smtClean="0">
                <a:latin typeface="Arial" pitchFamily="34" charset="0"/>
                <a:cs typeface="Arial" pitchFamily="34" charset="0"/>
              </a:rPr>
              <a:t>  </a:t>
            </a:r>
            <a:r>
              <a:rPr lang="el-GR" b="1" dirty="0" smtClean="0">
                <a:latin typeface="Arial" pitchFamily="34" charset="0"/>
                <a:cs typeface="Arial" pitchFamily="34" charset="0"/>
              </a:rPr>
              <a:t>ΔΙΑΦΟΡΑ ΥΠΑΡΧΕΙ ΜΟΝΟ ΩΣ ΠΡΟΣ ΤΗ ΜΕΤΑΔΟΣΗ ΤΗΣ ΚΙΝΗΣΕΩΣ ΣΤΟΝ </a:t>
            </a:r>
            <a:r>
              <a:rPr lang="en-US" b="1" dirty="0" smtClean="0">
                <a:latin typeface="Arial" pitchFamily="34" charset="0"/>
                <a:cs typeface="Arial" pitchFamily="34" charset="0"/>
              </a:rPr>
              <a:t>  </a:t>
            </a:r>
            <a:r>
              <a:rPr lang="el-GR" b="1" dirty="0" smtClean="0">
                <a:latin typeface="Arial" pitchFamily="34" charset="0"/>
                <a:cs typeface="Arial" pitchFamily="34" charset="0"/>
              </a:rPr>
              <a:t>ΕΛΙΚΟΦΟΡΟ ΤΟΥ ΑΞΟΝΑ.</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9009585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rPr>
              <a:t>   ΟΙΚΟΝΟΜΙΚΗ ΤΑΧΥΤΗΤΑ ΠΛΟΙΟΥ</a:t>
            </a:r>
            <a:endParaRPr lang="el-GR" b="1" u="sng" dirty="0">
              <a:solidFill>
                <a:srgbClr val="FF0000"/>
              </a:solidFill>
            </a:endParaRPr>
          </a:p>
        </p:txBody>
      </p:sp>
      <p:sp>
        <p:nvSpPr>
          <p:cNvPr id="3" name="Θέση περιεχομένου 2"/>
          <p:cNvSpPr>
            <a:spLocks noGrp="1"/>
          </p:cNvSpPr>
          <p:nvPr>
            <p:ph idx="1"/>
          </p:nvPr>
        </p:nvSpPr>
        <p:spPr>
          <a:solidFill>
            <a:srgbClr val="FFFF00"/>
          </a:solidFill>
        </p:spPr>
        <p:txBody>
          <a:bodyPr>
            <a:normAutofit/>
          </a:bodyPr>
          <a:lstStyle/>
          <a:p>
            <a:pPr marL="0" indent="0">
              <a:buNone/>
            </a:pPr>
            <a:r>
              <a:rPr lang="el-GR" sz="3600" dirty="0" smtClean="0"/>
              <a:t>Ο ΟΡΟΣ </a:t>
            </a:r>
            <a:r>
              <a:rPr lang="el-GR" sz="3600" u="sng" dirty="0" smtClean="0"/>
              <a:t>ΟΙΚΟΝΟΜΙΚΗ ΤΑΧΥΤΗΤΑ </a:t>
            </a:r>
            <a:r>
              <a:rPr lang="el-GR" sz="3600" dirty="0" smtClean="0"/>
              <a:t>ΠΡΟΣΔΙΟΡΙΖΕΙ ΤΗΝ ΤΑΧΥΤΗΤΑ ΤΟΥ ΠΛΟΙΟΥ ΠΟΥ ΑΝΤΙΣΤΟΙΧΕΙ ΣΤΗΝ ΜΙΚΡΟΤΕΡΗ ΚΑΤΑΝΑΛΩΣΗ ΚΑΥΣΗΜΟΥ ΣΕ ΣΥΝΔΙΑΣΜΟ ΜΕ ΤΗΝ ΜΙΚΡΟΤΕΡΗ ΑΝΤΙΣΤΑΣΗ &amp; ΟΛΙΣΘΗΣΗ.</a:t>
            </a:r>
          </a:p>
          <a:p>
            <a:pPr marL="0" indent="0">
              <a:buNone/>
            </a:pPr>
            <a:r>
              <a:rPr lang="el-GR" sz="3600" b="1" u="sng" dirty="0" smtClean="0"/>
              <a:t>ΓΕΝΙΚΟΣ ΚΑΝΟΝΑΣ </a:t>
            </a:r>
            <a:r>
              <a:rPr lang="el-GR" sz="3600" dirty="0" smtClean="0"/>
              <a:t>ΤΟ ΠΙΟ ΚΑΛΟ ΣΗΜΕΙΟ ΕΡΓΑΣΙΑΣ ΓΙΑ ΜΙΑ ΜΗΧΑΝΗ ΕΣΩΤΕΡΙΚΗΣ ΚΑΥΣΗΣ ΕΙΝΑΙ ΠΕΡΙΠΟΥ ΣΤΑ ¾ ΤΟΥ ΦΟΡΤΙΟΥ ΤΗΣ.</a:t>
            </a:r>
            <a:endParaRPr lang="el-GR" sz="3600" dirty="0"/>
          </a:p>
        </p:txBody>
      </p:sp>
    </p:spTree>
    <p:extLst>
      <p:ext uri="{BB962C8B-B14F-4D97-AF65-F5344CB8AC3E}">
        <p14:creationId xmlns:p14="http://schemas.microsoft.com/office/powerpoint/2010/main" val="279309253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65673"/>
            <a:ext cx="8229600" cy="725470"/>
          </a:xfrm>
          <a:solidFill>
            <a:srgbClr val="00B0F0"/>
          </a:solidFill>
        </p:spPr>
        <p:txBody>
          <a:bodyPr>
            <a:noAutofit/>
          </a:bodyPr>
          <a:lstStyle/>
          <a:p>
            <a:r>
              <a:rPr lang="el-GR" sz="2800" b="1" u="sng" dirty="0">
                <a:solidFill>
                  <a:srgbClr val="FFFF00"/>
                </a:solidFill>
                <a:latin typeface="Arial" pitchFamily="34" charset="0"/>
                <a:cs typeface="Arial" pitchFamily="34" charset="0"/>
              </a:rPr>
              <a:t>ΗΛΕΚΤΡΟΜΗΧΑΝΕΣ</a:t>
            </a:r>
            <a:endParaRPr lang="en-US" sz="28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981200" y="1142984"/>
            <a:ext cx="8229600" cy="5429288"/>
          </a:xfrm>
          <a:solidFill>
            <a:srgbClr val="FFFF00"/>
          </a:solidFill>
        </p:spPr>
        <p:txBody>
          <a:bodyPr>
            <a:normAutofit/>
          </a:bodyPr>
          <a:lstStyle/>
          <a:p>
            <a:pPr>
              <a:buNone/>
            </a:pPr>
            <a:endParaRPr lang="el-GR" sz="1300" b="1" dirty="0">
              <a:latin typeface="Arial" pitchFamily="34" charset="0"/>
              <a:cs typeface="Arial" pitchFamily="34" charset="0"/>
            </a:endParaRPr>
          </a:p>
          <a:p>
            <a:pPr marL="514350" indent="-514350">
              <a:buClr>
                <a:srgbClr val="FF0000"/>
              </a:buClr>
              <a:buFont typeface="+mj-lt"/>
              <a:buAutoNum type="arabicPeriod"/>
            </a:pPr>
            <a:r>
              <a:rPr lang="el-GR" b="1" dirty="0" smtClean="0">
                <a:latin typeface="Arial" pitchFamily="34" charset="0"/>
                <a:cs typeface="Arial" pitchFamily="34" charset="0"/>
              </a:rPr>
              <a:t>ΕΞΥΠΗΡΕΤΟΥΝ ΤΗΝ ΗΛΕΚΤΡΙΚΗ ΕΓΚΑΤΑΣΤΑΣΗ ΤΟΥ ΠΛΟΙΟΥ, ΠΟΥ ΕΧΕΙ ΣΚΟΠΟ ΝΑ ΠΑΡΑΓΕΙ ΗΛΕΚΤΡΙΚΗ ΕΝΕΡΓΕΙΑ ΚΑΙ ΝΑ ΤΗΝ ΔΙΑΝΕΜΕΙ  ΗΛΕΚΤΡΟΦΩΤΙΣΜΟ ΤΟΥ ΠΛΟΙΟΥ ΚΑΙ ΚΙΝΗΣΗ  Ή  ΛΕΙΤΟΥΡΓΙΑ ΤΩΝ ΗΛΕΚΤΡΟΚΙΝΗΤΩΝ ΜΗΧΑΝΗΜΑΤΩΝ, ΣΥΣΚΕΥΩΝ </a:t>
            </a:r>
            <a:r>
              <a:rPr lang="el-GR" b="1" dirty="0" smtClean="0">
                <a:latin typeface="Arial" pitchFamily="34" charset="0"/>
                <a:cs typeface="Arial" pitchFamily="34" charset="0"/>
              </a:rPr>
              <a:t>Ή </a:t>
            </a:r>
            <a:r>
              <a:rPr lang="el-GR" b="1" dirty="0" smtClean="0">
                <a:latin typeface="Arial" pitchFamily="34" charset="0"/>
                <a:cs typeface="Arial" pitchFamily="34" charset="0"/>
              </a:rPr>
              <a:t>ΜΗΧΑΝΙΣΜΩΝ ΤΟΥ.</a:t>
            </a: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758967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4174" y="274638"/>
            <a:ext cx="8229600" cy="725470"/>
          </a:xfrm>
          <a:solidFill>
            <a:schemeClr val="bg1"/>
          </a:solidFill>
        </p:spPr>
        <p:txBody>
          <a:bodyPr>
            <a:noAutofit/>
          </a:bodyPr>
          <a:lstStyle/>
          <a:p>
            <a:r>
              <a:rPr lang="el-GR" b="1" u="sng" dirty="0">
                <a:solidFill>
                  <a:srgbClr val="FF0000"/>
                </a:solidFill>
              </a:rPr>
              <a:t>ΗΛΕΚΤΡΟΜΗΧΑΝΕΣ</a:t>
            </a:r>
            <a:endParaRPr lang="en-US" b="1" u="sng" dirty="0">
              <a:solidFill>
                <a:srgbClr val="FF0000"/>
              </a:solidFill>
            </a:endParaRPr>
          </a:p>
        </p:txBody>
      </p:sp>
      <p:sp>
        <p:nvSpPr>
          <p:cNvPr id="3" name="Content Placeholder 2"/>
          <p:cNvSpPr>
            <a:spLocks noGrp="1"/>
          </p:cNvSpPr>
          <p:nvPr>
            <p:ph idx="1"/>
          </p:nvPr>
        </p:nvSpPr>
        <p:spPr>
          <a:xfrm>
            <a:off x="1981200" y="1142984"/>
            <a:ext cx="8229600"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ΕΙΝΑΙ Η ΠΙΟ ΜΕΓΑΛΗ ΣΕ ΕΚΤΑΣΗ ΒΟΗΘΗΤΙΚΗ ΕΓΚΑΤΑΣΤΑΣΗ. ΑΠΟ ΑΥΤΗΝ ΕΞΑΡΤΩΝΤΑΙ ΟΙ ΠΕΡΙΣΣΟΤΕΡΕΣ ΑΠΟ ΤΙΣ ΒΟΗΘΗΤΙΚΕΣ ΛΕΙΤΟΥΡΓΙΕΣ ΤΟΥ ΠΛΟΙΟΥ, ΠΟΥ ΣΧΕΤΙΖΟΝΤΑΙ ΜΕ ΤΗΝ ΑΣΦΑΛΕΙΑ, ΤΟΥΣ ΧΕΙΡΙΣΜΟΥΣ ΚΑΙ ΤΟ ΦΟΡΤΙΟ. ΣΕ ΟΡΙΣΜΕΝΕΣ ΠΕΡΙΠΤΩΣΕΙΣ, ΕΞΑΡΤΑΤΑΙ ΑΚΟΜΗ ΚΑΙ Η ΛΕΙΤΟΥΡΓΙΑ ΤΗΣ ΕΓΚΑΤΑΣΤΑΣΕΩΣ ΠΡΟΩΣΕΩΣ.</a:t>
            </a:r>
          </a:p>
          <a:p>
            <a:pPr>
              <a:buNone/>
            </a:pPr>
            <a:endParaRPr lang="el-GR" b="1" dirty="0" smtClean="0">
              <a:latin typeface="Arial" pitchFamily="34" charset="0"/>
              <a:cs typeface="Arial" pitchFamily="34" charset="0"/>
            </a:endParaRPr>
          </a:p>
          <a:p>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321560660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Σχετική εικόνα"/>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9835" y="2384845"/>
            <a:ext cx="7612156" cy="405765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838200" y="374090"/>
            <a:ext cx="10515600" cy="1325563"/>
          </a:xfrm>
          <a:solidFill>
            <a:srgbClr val="FF0000"/>
          </a:solidFill>
        </p:spPr>
        <p:txBody>
          <a:bodyPr>
            <a:noAutofit/>
          </a:bodyPr>
          <a:lstStyle/>
          <a:p>
            <a:r>
              <a:rPr lang="el-GR" sz="2800" b="1" u="sng" dirty="0">
                <a:solidFill>
                  <a:schemeClr val="bg1"/>
                </a:solidFill>
                <a:latin typeface="Arial" pitchFamily="34" charset="0"/>
                <a:cs typeface="Arial" pitchFamily="34" charset="0"/>
              </a:rPr>
              <a:t>ΗΛΕΚΤΡΟΜΗΧΑΝΕΣ</a:t>
            </a:r>
            <a:endParaRPr lang="en-US" sz="2800" b="1" u="sng"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0225217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800" b="1" u="sng" dirty="0">
                <a:solidFill>
                  <a:schemeClr val="bg1"/>
                </a:solidFill>
                <a:latin typeface="Arial" pitchFamily="34" charset="0"/>
                <a:cs typeface="Arial" pitchFamily="34" charset="0"/>
              </a:rPr>
              <a:t>ΗΛΕΚΤΡΟΜΗΧΑΝΕΣ</a:t>
            </a:r>
            <a:endParaRPr lang="en-US" sz="28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fontScale="40000" lnSpcReduction="20000"/>
          </a:bodyPr>
          <a:lstStyle/>
          <a:p>
            <a:pPr>
              <a:buNone/>
            </a:pPr>
            <a:endParaRPr lang="el-GR" sz="1300" b="1" dirty="0">
              <a:latin typeface="Arial" pitchFamily="34" charset="0"/>
              <a:cs typeface="Arial" pitchFamily="34" charset="0"/>
            </a:endParaRPr>
          </a:p>
          <a:p>
            <a:pPr marL="180000" indent="-180000">
              <a:buClr>
                <a:srgbClr val="FF0000"/>
              </a:buClr>
              <a:buFont typeface="+mj-lt"/>
              <a:buAutoNum type="arabicPeriod" startAt="4"/>
            </a:pPr>
            <a:r>
              <a:rPr lang="el-GR" sz="3300" b="1" dirty="0" smtClean="0">
                <a:solidFill>
                  <a:srgbClr val="FF0000"/>
                </a:solidFill>
                <a:latin typeface="Arial" pitchFamily="34" charset="0"/>
                <a:cs typeface="Arial" pitchFamily="34" charset="0"/>
              </a:rPr>
              <a:t> </a:t>
            </a:r>
            <a:r>
              <a:rPr lang="el-GR" sz="3800" b="1" u="sng" dirty="0" smtClean="0">
                <a:solidFill>
                  <a:srgbClr val="00B050"/>
                </a:solidFill>
                <a:latin typeface="Arial" pitchFamily="34" charset="0"/>
                <a:cs typeface="Arial" pitchFamily="34" charset="0"/>
              </a:rPr>
              <a:t>ΚΑΝΟΝΙΣΜΟΣ</a:t>
            </a:r>
          </a:p>
          <a:p>
            <a:pPr>
              <a:lnSpc>
                <a:spcPct val="120000"/>
              </a:lnSpc>
              <a:buNone/>
            </a:pPr>
            <a:r>
              <a:rPr lang="el-GR" sz="3800" b="1" dirty="0" smtClean="0">
                <a:latin typeface="Arial" pitchFamily="34" charset="0"/>
                <a:cs typeface="Arial" pitchFamily="34" charset="0"/>
              </a:rPr>
              <a:t>     ΑΠΟ ΤΟΥΣ ΚΑΝΟΝΙΣΜΟΥΣ ΠΡΟΒΛΕΠΕΤΑΙ Η ΥΠΑΡΞΗ ΝΤΗΖΕΛΟΓΕΝΝΗΤΡΙΑΣ ΚΙΝΔΥΝΟΥ. Η ΓΕΝΝΗΤΡΙΑ ΑΥΤΗ ΕΚΚΙΝΕΙ ΑΥΤΟΜΑΤΑ, ΑΝ ΓΙΑ ΟΠΟΙΟΔΗΠΟΤΕ ΛΟΓΟ ΣΤΑΜΑΤΗΣΕΙ Η ΠΑΡΟΧΗ ΗΛΕΚΤΡΙΚΗΣ ΕΝΕΡΓΕΙΑΣ ΑΠΟ ΤΙΣ ΚΥΡΙΕΣ </a:t>
            </a:r>
            <a:r>
              <a:rPr lang="el-GR" sz="3800" b="1" dirty="0" smtClean="0">
                <a:latin typeface="Arial" pitchFamily="34" charset="0"/>
                <a:cs typeface="Arial" pitchFamily="34" charset="0"/>
              </a:rPr>
              <a:t>ΓΕΝΝΗΤΡΙΕΣ, </a:t>
            </a:r>
            <a:r>
              <a:rPr lang="el-GR" sz="3800" b="1" dirty="0" smtClean="0">
                <a:latin typeface="Arial" pitchFamily="34" charset="0"/>
                <a:cs typeface="Arial" pitchFamily="34" charset="0"/>
              </a:rPr>
              <a:t>ΑΠΟ ΑΥΤΗΝ ΤΟΤΕ ΤΡΟΦΟΔΟΤΟΥΝΤΑΙ ΤΑ ΖΩΤΙΚΑ ΚΑΙ ΟΥΣΙΩΔΗ ΜΟΝΟ ΚΥΚΛΩΜΑΤΑ ΤΟΥ ΠΛΟΙΟΥ, ΟΠΩΣ ΟΙ  ΦΑΝΟΙ, ΤΟ ΗΛΕΚΤΡΟΚΙΝΗΤΟ ΠΗΔΑΛΙΟ, Ο ΗΛΕΚΤΡΟΦΩΤΙΣΜΟΣ ΚΙΝΔΥΝΟΥ, Η ΔΙΑΤΑΞΗ ΚΛΕΙΣΙΜΑΤΟΣ ΤΩΝ ΣΤΕΓΑΝΩΝ ΘΥΡΩΝ ΤΟΥ ΠΛΟΙΟΥ, ΤΑ ΗΧΗΤΙΚΑ ΣΗΜΑΤΑ, ΟΙ ΔΙΑΦΟΡΟΙ ΕΝΔΕΙΚΤΕΣ Κ.ΛΠ. ΑΝΑΛΟΓΗ ΕΙΝΑΙ ΚΑΙ Η ΠΡΟΒΛΕΨΗ ΤΡΟΦΟΔΟΤΗΣΕΩΣ, ΕΠΙ ΟΡΙΣΜΕΝΟ ΧΡΟΝΟ, ΜΕΡΙΚΩΝ ΑΠΟ ΤΑ ΖΩΤΙΚΑ ΑΥΤΑ ΚΥΚΛΩΜΑΤΑ ΑΠΟ ΠΗΓΗ ΗΛΕΚΤΡΙΚΗΣ ΕΝΕΡΓΕΙΑΣ ΧΑΜΗΛΗΣ ΤΑΣΕΩΣ (ΣΥΣΣΩΡΕΥΤΕΣ).</a:t>
            </a:r>
          </a:p>
          <a:p>
            <a:pPr>
              <a:lnSpc>
                <a:spcPct val="120000"/>
              </a:lnSpc>
              <a:buNone/>
            </a:pPr>
            <a:r>
              <a:rPr lang="el-GR" sz="3800" b="1" dirty="0" smtClean="0">
                <a:latin typeface="Arial" pitchFamily="34" charset="0"/>
                <a:cs typeface="Arial" pitchFamily="34" charset="0"/>
              </a:rPr>
              <a:t>   </a:t>
            </a:r>
            <a:r>
              <a:rPr lang="el-GR" sz="3800" b="1" dirty="0" smtClean="0">
                <a:latin typeface="Arial" pitchFamily="34" charset="0"/>
                <a:cs typeface="Arial" pitchFamily="34" charset="0"/>
              </a:rPr>
              <a:t> </a:t>
            </a:r>
            <a:r>
              <a:rPr lang="el-GR" sz="3800" b="1" dirty="0" smtClean="0">
                <a:latin typeface="Arial" pitchFamily="34" charset="0"/>
                <a:cs typeface="Arial" pitchFamily="34" charset="0"/>
              </a:rPr>
              <a:t>Η ΤΟΠΟΘΕΤΗΣΗ ΚΑΙ ΤΩΝ ΝΤΗΖΕΛΟΓΕΝΝΗΤΡΙΩΝ ΚΙΝΔΥΝΟΥ ΚΑΙ ΤΗΣ ΠΗΓΗΣ ΧΑΜΗΛΗΣ </a:t>
            </a:r>
            <a:r>
              <a:rPr lang="el-GR" sz="3800" b="1" dirty="0" smtClean="0">
                <a:latin typeface="Arial" pitchFamily="34" charset="0"/>
                <a:cs typeface="Arial" pitchFamily="34" charset="0"/>
              </a:rPr>
              <a:t>ΤΑΣΗΣ, </a:t>
            </a:r>
            <a:r>
              <a:rPr lang="el-GR" sz="3800" b="1" dirty="0" smtClean="0">
                <a:latin typeface="Arial" pitchFamily="34" charset="0"/>
                <a:cs typeface="Arial" pitchFamily="34" charset="0"/>
              </a:rPr>
              <a:t>ΓΙΝΕΤΑΙ ΣΕ ΜΕΡΟΣ ΤΟΥ ΠΛΟΙΟΥ ΕΠΑΝΩ ΑΠΟ ΤΟ ΚΥΡΙΟ </a:t>
            </a:r>
            <a:r>
              <a:rPr lang="el-GR" sz="3800" b="1" dirty="0" smtClean="0">
                <a:latin typeface="Arial" pitchFamily="34" charset="0"/>
                <a:cs typeface="Arial" pitchFamily="34" charset="0"/>
              </a:rPr>
              <a:t>ΚΑΤΑΣΤΡΩΜΑ </a:t>
            </a:r>
            <a:r>
              <a:rPr lang="el-GR" sz="3800" b="1" dirty="0" smtClean="0">
                <a:latin typeface="Arial" pitchFamily="34" charset="0"/>
                <a:cs typeface="Arial" pitchFamily="34" charset="0"/>
              </a:rPr>
              <a:t>ΚΑΙ ΜΕ ΤΕΤΟΙΟ ΤΡΟΠΟ, ΩΣΤΕ ΝΑ ΕΞΑΣΦΑΛΙΖΕΤΑΙ </a:t>
            </a:r>
            <a:r>
              <a:rPr lang="el-GR" sz="3800" b="1" dirty="0" smtClean="0">
                <a:latin typeface="Arial" pitchFamily="34" charset="0"/>
                <a:cs typeface="Arial" pitchFamily="34" charset="0"/>
              </a:rPr>
              <a:t>ΟΠΟΙΑ ΠΥΡΚΑΓΙΑ</a:t>
            </a:r>
            <a:r>
              <a:rPr lang="el-GR" sz="3800" b="1" dirty="0" smtClean="0">
                <a:latin typeface="Arial" pitchFamily="34" charset="0"/>
                <a:cs typeface="Arial" pitchFamily="34" charset="0"/>
              </a:rPr>
              <a:t>, Η ΑΛΛΗ ΖΗΜΙΑ ΜΕΣΑ ΣΤΟ ΜΗΧΑΝΟΣΤΑΣΙΟ</a:t>
            </a:r>
            <a:r>
              <a:rPr lang="el-GR" sz="3300" b="1" dirty="0" smtClean="0">
                <a:latin typeface="Arial" pitchFamily="34" charset="0"/>
                <a:cs typeface="Arial" pitchFamily="34" charset="0"/>
              </a:rPr>
              <a:t>, ΔΕΝ ΘΑ ΕΠΙΔΡΑ ΣΤΗΝ ΤΡΟΦΟΔΟΤΗΣΗ </a:t>
            </a:r>
            <a:r>
              <a:rPr lang="el-GR" sz="3300" b="1" dirty="0" smtClean="0">
                <a:latin typeface="Arial" pitchFamily="34" charset="0"/>
                <a:cs typeface="Arial" pitchFamily="34" charset="0"/>
              </a:rPr>
              <a:t>Ή </a:t>
            </a:r>
            <a:r>
              <a:rPr lang="el-GR" sz="3300" b="1" dirty="0" smtClean="0">
                <a:latin typeface="Arial" pitchFamily="34" charset="0"/>
                <a:cs typeface="Arial" pitchFamily="34" charset="0"/>
              </a:rPr>
              <a:t>ΣΤΗ ΔΙΑΝΟΜΗ </a:t>
            </a:r>
            <a:r>
              <a:rPr lang="el-GR" sz="3300" b="1" dirty="0" smtClean="0">
                <a:latin typeface="Arial" pitchFamily="34" charset="0"/>
                <a:cs typeface="Arial" pitchFamily="34" charset="0"/>
              </a:rPr>
              <a:t>ΤΟΥ ΗΛΕΚΤΡΙΚΟΥ</a:t>
            </a:r>
            <a:r>
              <a:rPr lang="el-GR" b="1" dirty="0" smtClean="0">
                <a:latin typeface="Arial" pitchFamily="34" charset="0"/>
                <a:cs typeface="Arial" pitchFamily="34" charset="0"/>
              </a:rPr>
              <a:t>.</a:t>
            </a:r>
            <a:endParaRPr lang="el-GR" sz="1800" dirty="0"/>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41865344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chemeClr val="accent5">
                    <a:lumMod val="75000"/>
                  </a:schemeClr>
                </a:solidFill>
                <a:effectLst>
                  <a:outerShdw blurRad="38100" dist="38100" dir="2700000" algn="tl">
                    <a:srgbClr val="000000">
                      <a:alpha val="43137"/>
                    </a:srgbClr>
                  </a:outerShdw>
                </a:effectLst>
              </a:rPr>
              <a:t>    </a:t>
            </a:r>
            <a:r>
              <a:rPr lang="en-US" b="1" dirty="0" smtClean="0">
                <a:solidFill>
                  <a:schemeClr val="accent5">
                    <a:lumMod val="75000"/>
                  </a:schemeClr>
                </a:solidFill>
                <a:effectLst>
                  <a:outerShdw blurRad="38100" dist="38100" dir="2700000" algn="tl">
                    <a:srgbClr val="000000">
                      <a:alpha val="43137"/>
                    </a:srgbClr>
                  </a:outerShdw>
                </a:effectLst>
              </a:rPr>
              <a:t>NAYTIKE</a:t>
            </a:r>
            <a:r>
              <a:rPr lang="el-GR" b="1" dirty="0" smtClean="0">
                <a:solidFill>
                  <a:schemeClr val="accent5">
                    <a:lumMod val="75000"/>
                  </a:schemeClr>
                </a:solidFill>
                <a:effectLst>
                  <a:outerShdw blurRad="38100" dist="38100" dir="2700000" algn="tl">
                    <a:srgbClr val="000000">
                      <a:alpha val="43137"/>
                    </a:srgbClr>
                  </a:outerShdw>
                </a:effectLst>
              </a:rPr>
              <a:t>Σ ΜΗΧΑΝΕΣ ΔΙΠΛΟΥ ΚΑΥΣΙΜΟΥ</a:t>
            </a:r>
            <a:br>
              <a:rPr lang="el-GR" b="1" dirty="0" smtClean="0">
                <a:solidFill>
                  <a:schemeClr val="accent5">
                    <a:lumMod val="75000"/>
                  </a:schemeClr>
                </a:solidFill>
                <a:effectLst>
                  <a:outerShdw blurRad="38100" dist="38100" dir="2700000" algn="tl">
                    <a:srgbClr val="000000">
                      <a:alpha val="43137"/>
                    </a:srgbClr>
                  </a:outerShdw>
                </a:effectLst>
              </a:rPr>
            </a:br>
            <a:r>
              <a:rPr lang="el-GR" b="1" dirty="0">
                <a:solidFill>
                  <a:schemeClr val="accent5">
                    <a:lumMod val="75000"/>
                  </a:schemeClr>
                </a:solidFill>
                <a:effectLst>
                  <a:outerShdw blurRad="38100" dist="38100" dir="2700000" algn="tl">
                    <a:srgbClr val="000000">
                      <a:alpha val="43137"/>
                    </a:srgbClr>
                  </a:outerShdw>
                </a:effectLst>
              </a:rPr>
              <a:t> </a:t>
            </a:r>
            <a:r>
              <a:rPr lang="el-GR" b="1" dirty="0" smtClean="0">
                <a:solidFill>
                  <a:schemeClr val="accent5">
                    <a:lumMod val="75000"/>
                  </a:schemeClr>
                </a:solidFill>
                <a:effectLst>
                  <a:outerShdw blurRad="38100" dist="38100" dir="2700000" algn="tl">
                    <a:srgbClr val="000000">
                      <a:alpha val="43137"/>
                    </a:srgbClr>
                  </a:outerShdw>
                </a:effectLst>
              </a:rPr>
              <a:t>            </a:t>
            </a:r>
            <a:r>
              <a:rPr lang="en-US" b="1" u="sng" dirty="0" smtClean="0">
                <a:solidFill>
                  <a:srgbClr val="FF0000"/>
                </a:solidFill>
                <a:effectLst>
                  <a:outerShdw blurRad="38100" dist="38100" dir="2700000" algn="tl">
                    <a:srgbClr val="000000">
                      <a:alpha val="43137"/>
                    </a:srgbClr>
                  </a:outerShdw>
                </a:effectLst>
              </a:rPr>
              <a:t>DUAL FUEL ENGINE</a:t>
            </a:r>
            <a:r>
              <a:rPr lang="el-GR" b="1" dirty="0" smtClean="0">
                <a:solidFill>
                  <a:schemeClr val="accent5">
                    <a:lumMod val="75000"/>
                  </a:schemeClr>
                </a:solidFill>
                <a:effectLst>
                  <a:outerShdw blurRad="38100" dist="38100" dir="2700000" algn="tl">
                    <a:srgbClr val="000000">
                      <a:alpha val="43137"/>
                    </a:srgbClr>
                  </a:outerShdw>
                </a:effectLst>
              </a:rPr>
              <a:t>     </a:t>
            </a:r>
            <a:endParaRPr lang="el-GR" b="1" dirty="0">
              <a:solidFill>
                <a:schemeClr val="accent5">
                  <a:lumMod val="75000"/>
                </a:schemeClr>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pPr marL="0" indent="0">
              <a:buNone/>
            </a:pPr>
            <a:r>
              <a:rPr lang="en-US" sz="3600" dirty="0" smtClean="0"/>
              <a:t>EINAI OI MHXANE</a:t>
            </a:r>
            <a:r>
              <a:rPr lang="el-GR" sz="3600" dirty="0" smtClean="0"/>
              <a:t>Σ ΠΟΥ ΩΣ </a:t>
            </a:r>
            <a:r>
              <a:rPr lang="el-GR" sz="3600" dirty="0" smtClean="0"/>
              <a:t>ΚΥΡΙΟ </a:t>
            </a:r>
            <a:r>
              <a:rPr lang="el-GR" sz="3600" dirty="0" smtClean="0"/>
              <a:t>ΚΑΥΣΙΜΟ ΚΑΤΑ ΤΗΝ ΠΛΗΡΗ ΛΕΙΤΟΥΡΓΙΑ</a:t>
            </a:r>
            <a:r>
              <a:rPr lang="en-US" sz="3600" dirty="0" smtClean="0"/>
              <a:t> TOY</a:t>
            </a:r>
            <a:r>
              <a:rPr lang="el-GR" sz="3600" dirty="0" smtClean="0"/>
              <a:t>Σ ΧΡΗΣΙΜΟΠΟΙΟΥΝ ΦΥΣΙΚΟ ΑΕΡΙΟ, Η ΔΕ ΕΝΑΥΣΗ ΤΟΥ ΚΑΥΣΙΜΟΥ ΜΕΣΑ ΣΤΟΝ ΚΥΛΙΝΔΡΟ ΤΗΣ ΜΗΧΑΝΗΣ ΓΙΝΕΤΑΙ ΜΕ ΜΙΚΡΗ ΠΟΣΟΤΗΤΑ ΠΕΤΡΕΛΑΙΟΥ ΠΟΥ ΨΕΚΑΖΕΤΑΙ ΑΠΟ ΚΑΥΣΤΗΡΑ (</a:t>
            </a:r>
            <a:r>
              <a:rPr lang="en-US" sz="3600" dirty="0" smtClean="0"/>
              <a:t>PILOT)</a:t>
            </a:r>
            <a:endParaRPr lang="el-GR" sz="3600" dirty="0"/>
          </a:p>
        </p:txBody>
      </p:sp>
    </p:spTree>
    <p:extLst>
      <p:ext uri="{BB962C8B-B14F-4D97-AF65-F5344CB8AC3E}">
        <p14:creationId xmlns:p14="http://schemas.microsoft.com/office/powerpoint/2010/main" val="29449335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a:solidFill>
                  <a:schemeClr val="accent5">
                    <a:lumMod val="75000"/>
                  </a:schemeClr>
                </a:solidFill>
                <a:effectLst>
                  <a:outerShdw blurRad="38100" dist="38100" dir="2700000" algn="tl">
                    <a:srgbClr val="000000">
                      <a:alpha val="43137"/>
                    </a:srgbClr>
                  </a:outerShdw>
                </a:effectLst>
              </a:rPr>
              <a:t>NAYTIKE</a:t>
            </a:r>
            <a:r>
              <a:rPr lang="el-GR" b="1" dirty="0">
                <a:solidFill>
                  <a:schemeClr val="accent5">
                    <a:lumMod val="75000"/>
                  </a:schemeClr>
                </a:solidFill>
                <a:effectLst>
                  <a:outerShdw blurRad="38100" dist="38100" dir="2700000" algn="tl">
                    <a:srgbClr val="000000">
                      <a:alpha val="43137"/>
                    </a:srgbClr>
                  </a:outerShdw>
                </a:effectLst>
              </a:rPr>
              <a:t>Σ ΜΗΧΑΝΕΣ ΔΙΠΛΟΥ ΚΑΥΣΙΜΟΥ</a:t>
            </a:r>
            <a:br>
              <a:rPr lang="el-GR" b="1" dirty="0">
                <a:solidFill>
                  <a:schemeClr val="accent5">
                    <a:lumMod val="75000"/>
                  </a:schemeClr>
                </a:solidFill>
                <a:effectLst>
                  <a:outerShdw blurRad="38100" dist="38100" dir="2700000" algn="tl">
                    <a:srgbClr val="000000">
                      <a:alpha val="43137"/>
                    </a:srgbClr>
                  </a:outerShdw>
                </a:effectLst>
              </a:rPr>
            </a:br>
            <a:r>
              <a:rPr lang="el-GR" b="1" dirty="0">
                <a:solidFill>
                  <a:schemeClr val="accent5">
                    <a:lumMod val="75000"/>
                  </a:schemeClr>
                </a:solidFill>
                <a:effectLst>
                  <a:outerShdw blurRad="38100" dist="38100" dir="2700000" algn="tl">
                    <a:srgbClr val="000000">
                      <a:alpha val="43137"/>
                    </a:srgbClr>
                  </a:outerShdw>
                </a:effectLst>
              </a:rPr>
              <a:t>             </a:t>
            </a:r>
            <a:r>
              <a:rPr lang="en-US" b="1" u="sng" dirty="0">
                <a:solidFill>
                  <a:srgbClr val="FF0000"/>
                </a:solidFill>
                <a:effectLst>
                  <a:outerShdw blurRad="38100" dist="38100" dir="2700000" algn="tl">
                    <a:srgbClr val="000000">
                      <a:alpha val="43137"/>
                    </a:srgbClr>
                  </a:outerShdw>
                </a:effectLst>
              </a:rPr>
              <a:t>DUAL FUEL ENGINE</a:t>
            </a:r>
            <a:endParaRPr lang="el-GR" dirty="0"/>
          </a:p>
        </p:txBody>
      </p:sp>
      <p:sp>
        <p:nvSpPr>
          <p:cNvPr id="4" name="AutoShape 2" descr="Αποτέλεσμα εικόνας για dual fuel marine engi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9224" name="Picture 8" descr="Σχετική εικόνα"/>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28144" y="1825625"/>
            <a:ext cx="773571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5624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FF00"/>
          </a:solidFill>
        </p:spPr>
        <p:txBody>
          <a:bodyPr>
            <a:noAutofit/>
          </a:bodyPr>
          <a:lstStyle/>
          <a:p>
            <a:r>
              <a:rPr lang="el-GR" sz="2800" b="1" u="sng" dirty="0">
                <a:solidFill>
                  <a:srgbClr val="00B050"/>
                </a:solidFill>
                <a:latin typeface="Arial" pitchFamily="34" charset="0"/>
                <a:cs typeface="Arial" pitchFamily="34" charset="0"/>
              </a:rPr>
              <a:t>ΒΡΑΣΤΗΡΑΣ</a:t>
            </a:r>
            <a:endParaRPr lang="en-US" sz="2800" b="1" u="sng" dirty="0">
              <a:solidFill>
                <a:srgbClr val="00B05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r>
              <a:rPr lang="el-GR" b="1" dirty="0" smtClean="0">
                <a:solidFill>
                  <a:srgbClr val="FF0000"/>
                </a:solidFill>
                <a:latin typeface="Arial" pitchFamily="34" charset="0"/>
                <a:cs typeface="Arial" pitchFamily="34" charset="0"/>
              </a:rPr>
              <a:t>ΒΡΑΣΤΗΡΑΣ</a:t>
            </a:r>
            <a:r>
              <a:rPr lang="el-GR" b="1" dirty="0" smtClean="0">
                <a:latin typeface="Arial" pitchFamily="34" charset="0"/>
                <a:cs typeface="Arial" pitchFamily="34" charset="0"/>
              </a:rPr>
              <a:t>, </a:t>
            </a:r>
            <a:r>
              <a:rPr lang="el-GR" b="1" dirty="0" smtClean="0">
                <a:latin typeface="Arial" pitchFamily="34" charset="0"/>
                <a:cs typeface="Arial" pitchFamily="34" charset="0"/>
              </a:rPr>
              <a:t>Ή </a:t>
            </a:r>
            <a:r>
              <a:rPr lang="el-GR" b="1" dirty="0" smtClean="0">
                <a:latin typeface="Arial" pitchFamily="34" charset="0"/>
                <a:cs typeface="Arial" pitchFamily="34" charset="0"/>
              </a:rPr>
              <a:t>ΚΑΙ </a:t>
            </a:r>
            <a:r>
              <a:rPr lang="el-GR" b="1" dirty="0" smtClean="0">
                <a:solidFill>
                  <a:srgbClr val="FF0000"/>
                </a:solidFill>
                <a:latin typeface="Arial" pitchFamily="34" charset="0"/>
                <a:cs typeface="Arial" pitchFamily="34" charset="0"/>
              </a:rPr>
              <a:t>ΑΠΟΣΤΑΚΤΗΡΑΣ</a:t>
            </a:r>
            <a:r>
              <a:rPr lang="el-GR" b="1" dirty="0" smtClean="0">
                <a:latin typeface="Arial" pitchFamily="34" charset="0"/>
                <a:cs typeface="Arial" pitchFamily="34" charset="0"/>
              </a:rPr>
              <a:t>, ΟΝΟΜΑΖΕΤΑΙ Η ΕΓΚΑΤΑΣΤΑΣΗ </a:t>
            </a:r>
            <a:r>
              <a:rPr lang="el-GR" b="1" dirty="0" smtClean="0">
                <a:latin typeface="Arial" pitchFamily="34" charset="0"/>
                <a:cs typeface="Arial" pitchFamily="34" charset="0"/>
              </a:rPr>
              <a:t>Ή </a:t>
            </a:r>
            <a:r>
              <a:rPr lang="el-GR" b="1" dirty="0" smtClean="0">
                <a:latin typeface="Arial" pitchFamily="34" charset="0"/>
                <a:cs typeface="Arial" pitchFamily="34" charset="0"/>
              </a:rPr>
              <a:t>ΣΥΓΚΡΟΤΗΜΑ </a:t>
            </a:r>
            <a:r>
              <a:rPr lang="el-GR" b="1" dirty="0" smtClean="0">
                <a:latin typeface="Arial" pitchFamily="34" charset="0"/>
                <a:cs typeface="Arial" pitchFamily="34" charset="0"/>
              </a:rPr>
              <a:t>ΣΥΣΚΕΥΩΝ ΚΑΙ ΜΗΧΑΝΗΜΑΤΩΝ, ΜΕ ΤΑ ΟΠΟΙΑ ΕΠΙΤΥΓΧΑΝΕΤΑΙ Η ΜΕΤΑΤΡΟΠΗ ΤΟΥ ΘΑΛΑΣΣΙΝΟΥ ΝΕΡΟΥ ΣΕ ΑΠΟΣΤΑΓΜΕΝΟ, ΜΕ ΤΗ ΒΟΗΘΕΙΑ ΤΗΣ ΘΕΡΜΟΤΗΤΑΣ.</a:t>
            </a:r>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0309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5400" b="1" u="sng" dirty="0" smtClean="0"/>
              <a:t>ΘΕΡΜΟΚΡΑΣΙΑ</a:t>
            </a:r>
            <a:endParaRPr lang="el-GR" sz="5400" b="1" u="sng"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n-US" sz="5400" dirty="0" smtClean="0"/>
                  <a:t>       </a:t>
                </a:r>
                <a14:m>
                  <m:oMath xmlns:m="http://schemas.openxmlformats.org/officeDocument/2006/math">
                    <m:sSup>
                      <m:sSupPr>
                        <m:ctrlPr>
                          <a:rPr lang="en-US" sz="6000" i="1" smtClean="0">
                            <a:latin typeface="Cambria Math" panose="02040503050406030204" pitchFamily="18" charset="0"/>
                          </a:rPr>
                        </m:ctrlPr>
                      </m:sSupPr>
                      <m:e>
                        <m:r>
                          <a:rPr lang="el-GR" sz="6000" b="0" i="1" smtClean="0">
                            <a:latin typeface="Cambria Math" panose="02040503050406030204" pitchFamily="18" charset="0"/>
                          </a:rPr>
                          <m:t>0</m:t>
                        </m:r>
                      </m:e>
                      <m:sup>
                        <m:r>
                          <a:rPr lang="el-GR" sz="6000" b="0" i="1" smtClean="0">
                            <a:latin typeface="Cambria Math" panose="02040503050406030204" pitchFamily="18" charset="0"/>
                          </a:rPr>
                          <m:t>0</m:t>
                        </m:r>
                      </m:sup>
                    </m:sSup>
                  </m:oMath>
                </a14:m>
                <a:r>
                  <a:rPr lang="en-US" sz="6000" dirty="0" smtClean="0"/>
                  <a:t>C =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32</m:t>
                        </m:r>
                      </m:e>
                      <m:sup>
                        <m:r>
                          <a:rPr lang="en-US" sz="6000" b="0" i="1" smtClean="0">
                            <a:latin typeface="Cambria Math" panose="02040503050406030204" pitchFamily="18" charset="0"/>
                          </a:rPr>
                          <m:t>0</m:t>
                        </m:r>
                      </m:sup>
                    </m:sSup>
                  </m:oMath>
                </a14:m>
                <a:r>
                  <a:rPr lang="en-US" sz="6000" dirty="0" smtClean="0"/>
                  <a:t>F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100</m:t>
                        </m:r>
                      </m:e>
                      <m:sup>
                        <m:r>
                          <a:rPr lang="en-US" sz="6000" b="0" i="1" smtClean="0">
                            <a:latin typeface="Cambria Math" panose="02040503050406030204" pitchFamily="18" charset="0"/>
                          </a:rPr>
                          <m:t>0</m:t>
                        </m:r>
                      </m:sup>
                    </m:sSup>
                  </m:oMath>
                </a14:m>
                <a:r>
                  <a:rPr lang="en-US" sz="6000" dirty="0" smtClean="0"/>
                  <a:t>C = </a:t>
                </a:r>
                <a14:m>
                  <m:oMath xmlns:m="http://schemas.openxmlformats.org/officeDocument/2006/math">
                    <m:sSup>
                      <m:sSupPr>
                        <m:ctrlPr>
                          <a:rPr lang="en-US" sz="6000" i="1" smtClean="0">
                            <a:latin typeface="Cambria Math" panose="02040503050406030204" pitchFamily="18" charset="0"/>
                          </a:rPr>
                        </m:ctrlPr>
                      </m:sSupPr>
                      <m:e>
                        <m:r>
                          <a:rPr lang="en-US" sz="6000" b="0" i="1" smtClean="0">
                            <a:latin typeface="Cambria Math" panose="02040503050406030204" pitchFamily="18" charset="0"/>
                          </a:rPr>
                          <m:t>212</m:t>
                        </m:r>
                      </m:e>
                      <m:sup>
                        <m:r>
                          <a:rPr lang="en-US" sz="6000" b="0" i="1" smtClean="0">
                            <a:latin typeface="Cambria Math" panose="02040503050406030204" pitchFamily="18" charset="0"/>
                          </a:rPr>
                          <m:t>0</m:t>
                        </m:r>
                      </m:sup>
                    </m:sSup>
                  </m:oMath>
                </a14:m>
                <a:r>
                  <a:rPr lang="en-US" sz="6000" dirty="0" smtClean="0"/>
                  <a:t>F</a:t>
                </a:r>
              </a:p>
              <a:p>
                <a:pPr marL="0" indent="0">
                  <a:buNone/>
                </a:pPr>
                <a:endParaRPr lang="en-US" sz="5400" dirty="0" smtClean="0"/>
              </a:p>
              <a:p>
                <a:pPr marL="0" indent="0">
                  <a:buNone/>
                </a:pPr>
                <a:r>
                  <a:rPr lang="en-US" sz="5400" dirty="0"/>
                  <a:t> </a:t>
                </a:r>
                <a:r>
                  <a:rPr lang="en-US" sz="5400" dirty="0" smtClean="0"/>
                  <a:t>            </a:t>
                </a:r>
                <a14:m>
                  <m:oMath xmlns:m="http://schemas.openxmlformats.org/officeDocument/2006/math">
                    <m:sSup>
                      <m:sSupPr>
                        <m:ctrlPr>
                          <a:rPr lang="en-US" sz="8000" i="1" smtClean="0">
                            <a:latin typeface="Cambria Math" panose="02040503050406030204" pitchFamily="18" charset="0"/>
                          </a:rPr>
                        </m:ctrlPr>
                      </m:sSupPr>
                      <m:e>
                        <m:r>
                          <a:rPr lang="en-US" sz="8000" b="0" i="1" smtClean="0">
                            <a:latin typeface="Cambria Math" panose="02040503050406030204" pitchFamily="18" charset="0"/>
                          </a:rPr>
                          <m:t>1</m:t>
                        </m:r>
                      </m:e>
                      <m:sup>
                        <m:r>
                          <a:rPr lang="en-US" sz="8000" b="0" i="1" smtClean="0">
                            <a:latin typeface="Cambria Math" panose="02040503050406030204" pitchFamily="18" charset="0"/>
                          </a:rPr>
                          <m:t>0</m:t>
                        </m:r>
                      </m:sup>
                    </m:sSup>
                  </m:oMath>
                </a14:m>
                <a:r>
                  <a:rPr lang="en-US" sz="8000" dirty="0" smtClean="0"/>
                  <a:t>C = </a:t>
                </a:r>
                <a14:m>
                  <m:oMath xmlns:m="http://schemas.openxmlformats.org/officeDocument/2006/math">
                    <m:sSup>
                      <m:sSupPr>
                        <m:ctrlPr>
                          <a:rPr lang="en-US" sz="8000" i="1" smtClean="0">
                            <a:latin typeface="Cambria Math" panose="02040503050406030204" pitchFamily="18" charset="0"/>
                          </a:rPr>
                        </m:ctrlPr>
                      </m:sSupPr>
                      <m:e>
                        <m:r>
                          <a:rPr lang="en-US" sz="8000" b="0" i="1" smtClean="0">
                            <a:latin typeface="Cambria Math" panose="02040503050406030204" pitchFamily="18" charset="0"/>
                          </a:rPr>
                          <m:t>1,8</m:t>
                        </m:r>
                      </m:e>
                      <m:sup>
                        <m:r>
                          <a:rPr lang="en-US" sz="8000" b="0" i="1" smtClean="0">
                            <a:latin typeface="Cambria Math" panose="02040503050406030204" pitchFamily="18" charset="0"/>
                          </a:rPr>
                          <m:t>0</m:t>
                        </m:r>
                      </m:sup>
                    </m:sSup>
                  </m:oMath>
                </a14:m>
                <a:r>
                  <a:rPr lang="en-US" sz="8000" dirty="0" smtClean="0"/>
                  <a:t>F    </a:t>
                </a:r>
                <a:endParaRPr lang="el-GR" sz="8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t="-6162" r="-3246"/>
                </a:stretch>
              </a:blipFill>
            </p:spPr>
            <p:txBody>
              <a:bodyPr/>
              <a:lstStyle/>
              <a:p>
                <a:r>
                  <a:rPr lang="el-GR">
                    <a:noFill/>
                  </a:rPr>
                  <a:t> </a:t>
                </a:r>
              </a:p>
            </p:txBody>
          </p:sp>
        </mc:Fallback>
      </mc:AlternateContent>
    </p:spTree>
    <p:extLst>
      <p:ext uri="{BB962C8B-B14F-4D97-AF65-F5344CB8AC3E}">
        <p14:creationId xmlns:p14="http://schemas.microsoft.com/office/powerpoint/2010/main" val="1890418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FF00"/>
          </a:solidFill>
        </p:spPr>
        <p:txBody>
          <a:bodyPr>
            <a:noAutofit/>
          </a:bodyPr>
          <a:lstStyle/>
          <a:p>
            <a:r>
              <a:rPr lang="el-GR" sz="2800" b="1" u="sng" dirty="0">
                <a:solidFill>
                  <a:srgbClr val="FF0000"/>
                </a:solidFill>
                <a:latin typeface="Arial" pitchFamily="34" charset="0"/>
                <a:cs typeface="Arial" pitchFamily="34" charset="0"/>
              </a:rPr>
              <a:t>ΒΡΑΣΤΗΡΑΣ</a:t>
            </a:r>
            <a:endParaRPr lang="en-US" sz="2800" b="1" u="sng" dirty="0">
              <a:solidFill>
                <a:srgbClr val="FF0000"/>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ΤΟ ΑΠΟΣΤΑΓΜΕΝΟ ΝΕΡΟ ΧΡΗΣΙΜΟΠΟΙΕΙΤΑΙ ΣΤΑ ΠΛΟΙΑ ΚΥΡΙΩΣ ΓΙΑ ΤΗΝ ΤΡΟΦΟΔΟΤΗΣΗ ΤΩΝ ΛΕΒΗΤΩΝ, ΓΙΑ ΤΗΝ ΚΥΚΛΟΦΟΡΙΑ ΣΤΟ ΚΛΕΙΣΤΟ ΣΥΣΤΗΜΑ ΨΥΞΕΩΣ ΤΩΝ Μ.Ε.Κ., ΣΤΟΥΣ ΣΥΣΣΩΡΕΥΤΕΣ Κ.ΛΠ. </a:t>
            </a:r>
          </a:p>
          <a:p>
            <a:pPr>
              <a:buNone/>
            </a:pPr>
            <a:r>
              <a:rPr lang="el-GR" b="1" dirty="0" smtClean="0">
                <a:latin typeface="Arial" pitchFamily="34" charset="0"/>
                <a:cs typeface="Arial" pitchFamily="34" charset="0"/>
              </a:rPr>
              <a:t>   ΣΕ ΠΛΟΙΑ ΠΟΥ ΕΚΤΕΛΟΥΝ ΜΕΓΑΛΑ ΤΑΞΙΔΙΑ ΧΩΡΙΣ ΕΝΔΙΑΜΕΣΟΥΣ ΣΤΑΘΜΟΥΣ, ΧΡΗΣΙΜΟΠΟΙΕΙΤΑΙ ΜΕΡΙΚΕΣ ΦΟΡΕΣ ΚΑΙ ΓΙΑ ΤΗ ΣΥΜΠΛΗΡΩΣΗ ΤΩΝ ΔΕΞΑΜΕΝΩΝ ΤΟΥ ΠΟΣΙΜΟΥ ΝΕΡΟΥ.</a:t>
            </a:r>
          </a:p>
          <a:p>
            <a:pPr>
              <a:buNone/>
            </a:pP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29635597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Αποτέλεσμα εικόνας για fresh water generator alfa lav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1039" y="2494476"/>
            <a:ext cx="2552700" cy="3175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Σχετική εικόν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4824" y="2124635"/>
            <a:ext cx="2641599" cy="35448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Αποτέλεσμα εικόνας για fresh water generator alfa la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7508" y="2124635"/>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a:spLocks noGrp="1"/>
          </p:cNvSpPr>
          <p:nvPr>
            <p:ph type="title"/>
          </p:nvPr>
        </p:nvSpPr>
        <p:spPr>
          <a:solidFill>
            <a:srgbClr val="FFFF00"/>
          </a:solidFill>
        </p:spPr>
        <p:txBody>
          <a:bodyPr>
            <a:noAutofit/>
          </a:bodyPr>
          <a:lstStyle/>
          <a:p>
            <a:r>
              <a:rPr lang="el-GR" sz="2800" b="1" u="sng" dirty="0">
                <a:solidFill>
                  <a:srgbClr val="00B050"/>
                </a:solidFill>
                <a:latin typeface="Arial" pitchFamily="34" charset="0"/>
                <a:cs typeface="Arial" pitchFamily="34" charset="0"/>
              </a:rPr>
              <a:t>ΒΡΑΣΤΗΡΑΣ</a:t>
            </a:r>
            <a:endParaRPr lang="en-US" sz="2800" b="1" u="sng" dirty="0">
              <a:solidFill>
                <a:srgbClr val="00B050"/>
              </a:solidFill>
              <a:latin typeface="Arial" pitchFamily="34" charset="0"/>
              <a:cs typeface="Arial" pitchFamily="34" charset="0"/>
            </a:endParaRPr>
          </a:p>
        </p:txBody>
      </p:sp>
    </p:spTree>
    <p:extLst>
      <p:ext uri="{BB962C8B-B14F-4D97-AF65-F5344CB8AC3E}">
        <p14:creationId xmlns:p14="http://schemas.microsoft.com/office/powerpoint/2010/main" val="34184530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4" name="Title 1"/>
          <p:cNvSpPr>
            <a:spLocks noGrp="1"/>
          </p:cNvSpPr>
          <p:nvPr>
            <p:ph idx="1"/>
          </p:nvPr>
        </p:nvSpPr>
        <p:spPr>
          <a:xfrm>
            <a:off x="838200" y="365125"/>
            <a:ext cx="10515600" cy="5811838"/>
          </a:xfrm>
          <a:solidFill>
            <a:srgbClr val="FF0000"/>
          </a:solidFill>
        </p:spPr>
        <p:txBody>
          <a:bodyPr>
            <a:noAutofit/>
          </a:bodyPr>
          <a:lstStyle/>
          <a:p>
            <a:r>
              <a:rPr lang="en-US" sz="8000" dirty="0">
                <a:solidFill>
                  <a:srgbClr val="FFFF00"/>
                </a:solidFill>
                <a:latin typeface="Arial" pitchFamily="34" charset="0"/>
                <a:cs typeface="Arial" pitchFamily="34" charset="0"/>
              </a:rPr>
              <a:t> </a:t>
            </a:r>
            <a:r>
              <a:rPr lang="en-US" sz="8000" dirty="0" smtClean="0">
                <a:solidFill>
                  <a:srgbClr val="FFFF00"/>
                </a:solidFill>
                <a:latin typeface="Arial" pitchFamily="34" charset="0"/>
                <a:cs typeface="Arial" pitchFamily="34" charset="0"/>
              </a:rPr>
              <a:t>                              </a:t>
            </a:r>
          </a:p>
          <a:p>
            <a:pPr marL="0" indent="0">
              <a:buNone/>
            </a:pPr>
            <a:r>
              <a:rPr lang="en-US" sz="8000" dirty="0" smtClean="0">
                <a:solidFill>
                  <a:srgbClr val="FFFF00"/>
                </a:solidFill>
                <a:latin typeface="Arial" pitchFamily="34" charset="0"/>
                <a:cs typeface="Arial" pitchFamily="34" charset="0"/>
              </a:rPr>
              <a:t>         </a:t>
            </a:r>
            <a:r>
              <a:rPr lang="el-GR" sz="9600" b="1" u="sng" dirty="0" smtClean="0">
                <a:solidFill>
                  <a:srgbClr val="FFFF00"/>
                </a:solidFill>
                <a:latin typeface="Arial" pitchFamily="34" charset="0"/>
                <a:cs typeface="Arial" pitchFamily="34" charset="0"/>
              </a:rPr>
              <a:t>ΑΝΤΛΙΕΣ</a:t>
            </a:r>
            <a:endParaRPr lang="el-GR" sz="96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27785676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75000"/>
            </a:schemeClr>
          </a:solidFill>
        </p:spPr>
        <p:txBody>
          <a:bodyPr>
            <a:noAutofit/>
          </a:bodyPr>
          <a:lstStyle/>
          <a:p>
            <a:r>
              <a:rPr lang="el-GR" sz="3200" b="1" u="sng" dirty="0">
                <a:solidFill>
                  <a:srgbClr val="FFFF00"/>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endParaRPr lang="el-GR" sz="1300" b="1" dirty="0">
              <a:latin typeface="Arial" pitchFamily="34" charset="0"/>
              <a:cs typeface="Arial" pitchFamily="34" charset="0"/>
            </a:endParaRPr>
          </a:p>
          <a:p>
            <a:pPr>
              <a:buNone/>
            </a:pPr>
            <a:r>
              <a:rPr lang="el-GR" b="1" dirty="0" smtClean="0">
                <a:latin typeface="Arial" pitchFamily="34" charset="0"/>
                <a:cs typeface="Arial" pitchFamily="34" charset="0"/>
              </a:rPr>
              <a:t>   </a:t>
            </a:r>
          </a:p>
          <a:p>
            <a:pPr>
              <a:buNone/>
            </a:pPr>
            <a:r>
              <a:rPr lang="el-GR" b="1" dirty="0" smtClean="0">
                <a:latin typeface="Arial" pitchFamily="34" charset="0"/>
                <a:cs typeface="Arial" pitchFamily="34" charset="0"/>
              </a:rPr>
              <a:t>   </a:t>
            </a:r>
            <a:r>
              <a:rPr lang="el-GR" sz="3600" b="1" dirty="0">
                <a:solidFill>
                  <a:srgbClr val="FF0000"/>
                </a:solidFill>
                <a:latin typeface="Arial" pitchFamily="34" charset="0"/>
                <a:cs typeface="Arial" pitchFamily="34" charset="0"/>
              </a:rPr>
              <a:t>ΑΝΤΛΙΕΣ</a:t>
            </a:r>
            <a:r>
              <a:rPr lang="el-GR" sz="3600" b="1" dirty="0">
                <a:latin typeface="Arial" pitchFamily="34" charset="0"/>
                <a:cs typeface="Arial" pitchFamily="34" charset="0"/>
              </a:rPr>
              <a:t> ΟΝΟΜΑΖΟΝΤΑΙ ΤΑ ΜΗΧΑΝΗΜΑΤΑ ΤΑ ΟΠΟΙΑ ΑΝΑΡΡΟΦΟΥΝ (</a:t>
            </a:r>
            <a:r>
              <a:rPr lang="en-US" sz="3600" b="1" dirty="0">
                <a:solidFill>
                  <a:srgbClr val="FF0000"/>
                </a:solidFill>
                <a:latin typeface="Arial" pitchFamily="34" charset="0"/>
                <a:cs typeface="Arial" pitchFamily="34" charset="0"/>
              </a:rPr>
              <a:t>SUCTION</a:t>
            </a:r>
            <a:r>
              <a:rPr lang="el-GR" sz="3600" b="1" dirty="0">
                <a:latin typeface="Arial" pitchFamily="34" charset="0"/>
                <a:cs typeface="Arial" pitchFamily="34" charset="0"/>
              </a:rPr>
              <a:t>) ΥΓΡΟ Ή ΑΕΡΙΟ ΑΠΟ ΕΝΑΝ ΧΩΡΟ ΚΑΙ ΤΟΝ ΚΑΤΑΘΛΙΒΟΥΝ (</a:t>
            </a:r>
            <a:r>
              <a:rPr lang="en-US" sz="3600" b="1" dirty="0">
                <a:solidFill>
                  <a:srgbClr val="FF0000"/>
                </a:solidFill>
                <a:latin typeface="Arial" pitchFamily="34" charset="0"/>
                <a:cs typeface="Arial" pitchFamily="34" charset="0"/>
              </a:rPr>
              <a:t>DISCHARGE</a:t>
            </a:r>
            <a:r>
              <a:rPr lang="el-GR" sz="3600" b="1" dirty="0">
                <a:latin typeface="Arial" pitchFamily="34" charset="0"/>
                <a:cs typeface="Arial" pitchFamily="34" charset="0"/>
              </a:rPr>
              <a:t>) ΣΕ ΕΝΑΝ ΑΛΛΟ ΧΩΡΟ</a:t>
            </a:r>
            <a:r>
              <a:rPr lang="en-US" sz="3600" b="1" dirty="0">
                <a:latin typeface="Arial" pitchFamily="34" charset="0"/>
                <a:cs typeface="Arial" pitchFamily="34" charset="0"/>
              </a:rPr>
              <a:t> </a:t>
            </a:r>
            <a:r>
              <a:rPr lang="el-GR" sz="3600" b="1" dirty="0">
                <a:latin typeface="Arial" pitchFamily="34" charset="0"/>
                <a:cs typeface="Arial" pitchFamily="34" charset="0"/>
              </a:rPr>
              <a:t>ΜΕ ΠΙΕΣΗ Ή ΧΩΡΙΣ. </a:t>
            </a:r>
            <a:endParaRPr lang="en-US" sz="3600" b="1" dirty="0">
              <a:latin typeface="Arial Black" pitchFamily="34" charset="0"/>
              <a:cs typeface="Arial" pitchFamily="34" charset="0"/>
            </a:endParaRPr>
          </a:p>
        </p:txBody>
      </p:sp>
    </p:spTree>
    <p:extLst>
      <p:ext uri="{BB962C8B-B14F-4D97-AF65-F5344CB8AC3E}">
        <p14:creationId xmlns:p14="http://schemas.microsoft.com/office/powerpoint/2010/main" val="263142462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65000"/>
              <a:lumOff val="35000"/>
            </a:schemeClr>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endParaRPr lang="el-GR" sz="1300" b="1" dirty="0">
              <a:latin typeface="Arial" pitchFamily="34" charset="0"/>
              <a:cs typeface="Arial" pitchFamily="34" charset="0"/>
            </a:endParaRPr>
          </a:p>
          <a:p>
            <a:pPr>
              <a:buNone/>
            </a:pPr>
            <a:r>
              <a:rPr lang="en-US" sz="2000" b="1" dirty="0">
                <a:latin typeface="Arial" pitchFamily="34" charset="0"/>
                <a:cs typeface="Arial" pitchFamily="34" charset="0"/>
              </a:rPr>
              <a:t>     </a:t>
            </a:r>
            <a:endParaRPr lang="el-GR" sz="2000" b="1" dirty="0">
              <a:latin typeface="Arial" pitchFamily="34" charset="0"/>
              <a:cs typeface="Arial" pitchFamily="34" charset="0"/>
            </a:endParaRPr>
          </a:p>
          <a:p>
            <a:pPr>
              <a:buNone/>
            </a:pPr>
            <a:r>
              <a:rPr lang="el-GR" sz="2000" b="1" dirty="0">
                <a:latin typeface="Arial" pitchFamily="34" charset="0"/>
                <a:cs typeface="Arial" pitchFamily="34" charset="0"/>
              </a:rPr>
              <a:t>     </a:t>
            </a:r>
            <a:r>
              <a:rPr lang="el-GR" sz="3600" b="1" dirty="0">
                <a:latin typeface="Arial" pitchFamily="34" charset="0"/>
                <a:cs typeface="Arial" pitchFamily="34" charset="0"/>
              </a:rPr>
              <a:t>ΟΙ ΑΝΤΛΙΕΣ ΓΙΑ ΝΑ ΠΡΑΓΜΑΤΟΠΟΙΗΣΟΥΝ ΤΟ ΣΚΟΠΟ ΤΟΥΣ, ΚΑΤΑΝΑΛΩΝΟΥΝ </a:t>
            </a:r>
            <a:r>
              <a:rPr lang="el-GR" sz="3600" b="1" dirty="0">
                <a:solidFill>
                  <a:srgbClr val="FF0000"/>
                </a:solidFill>
                <a:latin typeface="Arial" pitchFamily="34" charset="0"/>
                <a:cs typeface="Arial" pitchFamily="34" charset="0"/>
              </a:rPr>
              <a:t>ΜΗΧΑΝΙΚΟ</a:t>
            </a:r>
            <a:r>
              <a:rPr lang="el-GR" sz="3600" b="1" dirty="0">
                <a:latin typeface="Arial" pitchFamily="34" charset="0"/>
                <a:cs typeface="Arial" pitchFamily="34" charset="0"/>
              </a:rPr>
              <a:t> ΕΡΓΟ ΚΑΙ </a:t>
            </a:r>
            <a:r>
              <a:rPr lang="el-GR" sz="3600" b="1" dirty="0" smtClean="0">
                <a:latin typeface="Arial" pitchFamily="34" charset="0"/>
                <a:cs typeface="Arial" pitchFamily="34" charset="0"/>
              </a:rPr>
              <a:t>ΠΡΟΣΔΙΔΟΥΝ </a:t>
            </a:r>
            <a:r>
              <a:rPr lang="el-GR" sz="3600" b="1" dirty="0">
                <a:solidFill>
                  <a:srgbClr val="FF0000"/>
                </a:solidFill>
                <a:latin typeface="Arial" pitchFamily="34" charset="0"/>
                <a:cs typeface="Arial" pitchFamily="34" charset="0"/>
              </a:rPr>
              <a:t>ΔΥΝΑΜΙΚΗ</a:t>
            </a:r>
            <a:r>
              <a:rPr lang="el-GR" sz="3600" b="1" dirty="0">
                <a:latin typeface="Arial" pitchFamily="34" charset="0"/>
                <a:cs typeface="Arial" pitchFamily="34" charset="0"/>
              </a:rPr>
              <a:t> ΚΑΙ </a:t>
            </a:r>
            <a:r>
              <a:rPr lang="el-GR" sz="3600" b="1" dirty="0">
                <a:solidFill>
                  <a:srgbClr val="FF0000"/>
                </a:solidFill>
                <a:latin typeface="Arial" pitchFamily="34" charset="0"/>
                <a:cs typeface="Arial" pitchFamily="34" charset="0"/>
              </a:rPr>
              <a:t>ΚΙΝΗΤΙΚΗ</a:t>
            </a:r>
            <a:r>
              <a:rPr lang="el-GR" sz="3600" b="1" dirty="0">
                <a:latin typeface="Arial" pitchFamily="34" charset="0"/>
                <a:cs typeface="Arial" pitchFamily="34" charset="0"/>
              </a:rPr>
              <a:t> ΕΝΕΡΓΕΙΑ ΣΤΟ ΥΓΡΟ.</a:t>
            </a:r>
            <a:endParaRPr lang="en-US" sz="1700" b="1" dirty="0">
              <a:latin typeface="Arial Black" pitchFamily="34" charset="0"/>
              <a:cs typeface="Arial" pitchFamily="34" charset="0"/>
            </a:endParaRPr>
          </a:p>
        </p:txBody>
      </p:sp>
    </p:spTree>
    <p:extLst>
      <p:ext uri="{BB962C8B-B14F-4D97-AF65-F5344CB8AC3E}">
        <p14:creationId xmlns:p14="http://schemas.microsoft.com/office/powerpoint/2010/main" val="1433044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descr="Αποτέλεσμα εικόνας για PU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50166"/>
            <a:ext cx="11430000" cy="6685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000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tx1">
              <a:lumMod val="95000"/>
              <a:lumOff val="5000"/>
            </a:schemeClr>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8501122" cy="5429288"/>
          </a:xfrm>
          <a:solidFill>
            <a:srgbClr val="00B0F0"/>
          </a:solidFill>
        </p:spPr>
        <p:txBody>
          <a:bodyPr>
            <a:normAutofit/>
          </a:bodyPr>
          <a:lstStyle/>
          <a:p>
            <a:pPr>
              <a:buNone/>
            </a:pPr>
            <a:endParaRPr lang="el-GR" sz="3200" b="1" dirty="0">
              <a:latin typeface="Arial" pitchFamily="34" charset="0"/>
              <a:cs typeface="Arial" pitchFamily="34" charset="0"/>
            </a:endParaRPr>
          </a:p>
          <a:p>
            <a:pPr>
              <a:buNone/>
            </a:pPr>
            <a:r>
              <a:rPr lang="el-GR" sz="3200" b="1" dirty="0">
                <a:latin typeface="Arial" pitchFamily="34" charset="0"/>
                <a:cs typeface="Arial" pitchFamily="34" charset="0"/>
              </a:rPr>
              <a:t>    ΤΑ ΧΑΡΑΚΤΗΡΙΣΤΙΚΑ ΤΩΝ ΑΝΤΛΙΩΝ ΕΙΝΑΙ: </a:t>
            </a:r>
          </a:p>
          <a:p>
            <a:pPr marL="742950" indent="-742950">
              <a:buClr>
                <a:srgbClr val="FF0000"/>
              </a:buClr>
              <a:buFont typeface="+mj-lt"/>
              <a:buAutoNum type="arabicPeriod"/>
            </a:pPr>
            <a:r>
              <a:rPr lang="el-GR" sz="3200" b="1" dirty="0">
                <a:latin typeface="Arial" pitchFamily="34" charset="0"/>
                <a:cs typeface="Arial" pitchFamily="34" charset="0"/>
              </a:rPr>
              <a:t>ΤΑ ΥΨΗ ΤΩΝ ΑΝΤΛΙΩΝ </a:t>
            </a:r>
            <a:r>
              <a:rPr lang="el-GR" sz="3200" b="1" dirty="0">
                <a:solidFill>
                  <a:srgbClr val="FF0000"/>
                </a:solidFill>
                <a:latin typeface="Arial" pitchFamily="34" charset="0"/>
                <a:cs typeface="Arial" pitchFamily="34" charset="0"/>
              </a:rPr>
              <a:t>(ΑΝΑΡΡΟΦΗΣΕΩΣ ΚΑΙ ΚΑΤΑΘΛΙΨΕΩΣ)</a:t>
            </a:r>
            <a:r>
              <a:rPr lang="el-GR" sz="3200" b="1" dirty="0">
                <a:latin typeface="Arial" pitchFamily="34" charset="0"/>
                <a:cs typeface="Arial" pitchFamily="34" charset="0"/>
              </a:rPr>
              <a:t> .</a:t>
            </a:r>
            <a:endParaRPr lang="el-GR" sz="3200" b="1" dirty="0">
              <a:solidFill>
                <a:srgbClr val="FF0000"/>
              </a:solidFill>
              <a:latin typeface="Arial" pitchFamily="34" charset="0"/>
              <a:cs typeface="Arial" pitchFamily="34" charset="0"/>
            </a:endParaRPr>
          </a:p>
          <a:p>
            <a:pPr marL="742950" indent="-742950">
              <a:buClr>
                <a:srgbClr val="FF0000"/>
              </a:buClr>
              <a:buFont typeface="+mj-lt"/>
              <a:buAutoNum type="arabicPeriod"/>
            </a:pPr>
            <a:r>
              <a:rPr lang="el-GR" sz="3200" b="1" dirty="0">
                <a:latin typeface="Arial" pitchFamily="34" charset="0"/>
                <a:cs typeface="Arial" pitchFamily="34" charset="0"/>
              </a:rPr>
              <a:t>Η ΠΑΡΟΧΗ ΤΟΥΣ .</a:t>
            </a:r>
          </a:p>
          <a:p>
            <a:pPr marL="742950" indent="-742950">
              <a:buClr>
                <a:srgbClr val="FF0000"/>
              </a:buClr>
              <a:buFont typeface="+mj-lt"/>
              <a:buAutoNum type="arabicPeriod"/>
            </a:pPr>
            <a:r>
              <a:rPr lang="el-GR" sz="3200" b="1" dirty="0">
                <a:latin typeface="Arial" pitchFamily="34" charset="0"/>
                <a:cs typeface="Arial" pitchFamily="34" charset="0"/>
              </a:rPr>
              <a:t>Ο ΒΑΘΜΟΣ ΑΠΟΔΟΣΗΣ .</a:t>
            </a:r>
          </a:p>
          <a:p>
            <a:pPr marL="742950" indent="-742950">
              <a:buClr>
                <a:srgbClr val="FF0000"/>
              </a:buClr>
              <a:buFont typeface="+mj-lt"/>
              <a:buAutoNum type="arabicPeriod"/>
            </a:pPr>
            <a:r>
              <a:rPr lang="el-GR" sz="3200" b="1" dirty="0">
                <a:latin typeface="Arial" pitchFamily="34" charset="0"/>
                <a:cs typeface="Arial" pitchFamily="34" charset="0"/>
              </a:rPr>
              <a:t>Η ΙΣΧΥΣ </a:t>
            </a:r>
            <a:r>
              <a:rPr lang="el-GR" sz="3200" b="1" dirty="0" smtClean="0">
                <a:latin typeface="Arial" pitchFamily="34" charset="0"/>
                <a:cs typeface="Arial" pitchFamily="34" charset="0"/>
              </a:rPr>
              <a:t> </a:t>
            </a:r>
            <a:r>
              <a:rPr lang="el-GR" sz="3200" b="1" dirty="0">
                <a:latin typeface="Arial" pitchFamily="34" charset="0"/>
                <a:cs typeface="Arial" pitchFamily="34" charset="0"/>
              </a:rPr>
              <a:t>Ή</a:t>
            </a:r>
            <a:r>
              <a:rPr lang="el-GR" sz="3200" b="1" dirty="0" smtClean="0">
                <a:latin typeface="Arial" pitchFamily="34" charset="0"/>
                <a:cs typeface="Arial" pitchFamily="34" charset="0"/>
              </a:rPr>
              <a:t> </a:t>
            </a:r>
            <a:r>
              <a:rPr lang="el-GR" sz="3200" b="1" dirty="0">
                <a:latin typeface="Arial" pitchFamily="34" charset="0"/>
                <a:cs typeface="Arial" pitchFamily="34" charset="0"/>
              </a:rPr>
              <a:t>ΙΠΠΟΔΥΝΑΜΗ ΠΟΥ ΑΠΑΙΤΕΙΤΑΙ ΓΙΑ ΤΗΝ ΚΙΝΗΣΗ ΤΟΥΣ .</a:t>
            </a:r>
            <a:r>
              <a:rPr lang="el-GR" sz="3200" dirty="0">
                <a:latin typeface="Arial" pitchFamily="34" charset="0"/>
                <a:cs typeface="Arial" pitchFamily="34" charset="0"/>
              </a:rPr>
              <a:t> </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2357176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ΣΤΑΤΙΚΟ ΥΨΟΣ ΑΝΑΡΡΟΦΗΣΕΩΣ</a:t>
            </a:r>
            <a:r>
              <a:rPr lang="el-GR" sz="1600" b="1" dirty="0">
                <a:latin typeface="Arial" pitchFamily="34" charset="0"/>
                <a:cs typeface="Arial" pitchFamily="34" charset="0"/>
              </a:rPr>
              <a:t> Η</a:t>
            </a:r>
            <a:r>
              <a:rPr lang="en-US" sz="1600" b="1" baseline="-25000" dirty="0">
                <a:latin typeface="Arial" pitchFamily="34" charset="0"/>
                <a:cs typeface="Arial" pitchFamily="34" charset="0"/>
              </a:rPr>
              <a:t>a</a:t>
            </a:r>
            <a:r>
              <a:rPr lang="el-GR" sz="1600" b="1" dirty="0">
                <a:latin typeface="Arial" pitchFamily="34" charset="0"/>
                <a:cs typeface="Arial" pitchFamily="34" charset="0"/>
              </a:rPr>
              <a:t> ΟΝΟΜΑΖΕΤΑΙ Η ΚΑΤΑΚΟΡΥΦΗ ΑΠΟΣΤΑΣΗ ΑΠΟ ΤΗ ΣΤΑΘΜΗ ΤΟΥ ΥΓΡΟΥ ΠΟΥ ΘΑ ΑΝΑΡΡΟΦΗΣΕΙ Η ΑΝΤΛΙΑ, ΩΣ ΤΟ ΘΑΛΑΜΟ ΑΝΑΡΡΟΦΗΣΕΩΣ ΤΗΣ. </a:t>
            </a:r>
            <a:endParaRPr lang="en-US" sz="1600" b="1" dirty="0">
              <a:latin typeface="Arial" pitchFamily="34" charset="0"/>
              <a:cs typeface="Arial" pitchFamily="34" charset="0"/>
            </a:endParaRPr>
          </a:p>
          <a:p>
            <a:pPr>
              <a:buNone/>
            </a:pPr>
            <a:endParaRPr lang="en-US" sz="1600" b="1" dirty="0">
              <a:latin typeface="Arial" pitchFamily="34" charset="0"/>
              <a:cs typeface="Arial" pitchFamily="34" charset="0"/>
            </a:endParaRPr>
          </a:p>
          <a:p>
            <a:pPr>
              <a:buNone/>
            </a:pPr>
            <a:r>
              <a:rPr lang="el-GR" sz="1600" b="1" u="sng" dirty="0">
                <a:latin typeface="Arial" pitchFamily="34" charset="0"/>
                <a:cs typeface="Arial" pitchFamily="34" charset="0"/>
              </a:rPr>
              <a:t>ΣΤΑΤΙΚΟ ΥΨΟΣ ΚΑΤΑΘΛΙΨΕΩΣ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Κ</a:t>
            </a:r>
            <a:r>
              <a:rPr lang="el-GR" sz="1600" b="1" dirty="0">
                <a:latin typeface="Arial" pitchFamily="34" charset="0"/>
                <a:cs typeface="Arial" pitchFamily="34" charset="0"/>
              </a:rPr>
              <a:t>, ΟΝΟΜΑΖΕΤΑΙ Η ΚΑΤΑΚΟΡΥΦΗ ΑΠΟΣΤΑΣΗ ΑΠΟ ΤΟ ΘΑΛΑΜΟ ΚΑΤΑΘΛΙΨΕΩΣ ΤΗΣ ΑΝΤΛΙΑΣ ΜΕΧΡΙ ΤΗ ΣΤΑΘΜΗ ΤΗΣ ΔΕΞΑΜΕΝΗΣ, ΣΤΗΝ ΟΠΟΙΑ ΚΑΤΑΘΛΙΒΕΤΑΙ ΤΟ ΥΓΡΟ.</a:t>
            </a: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26000" contrast="56000"/>
          </a:blip>
          <a:stretch>
            <a:fillRect/>
          </a:stretch>
        </p:blipFill>
        <p:spPr bwMode="auto">
          <a:xfrm rot="-60000">
            <a:off x="6238876" y="1714488"/>
            <a:ext cx="4214842" cy="4500594"/>
          </a:xfrm>
          <a:prstGeom prst="rect">
            <a:avLst/>
          </a:prstGeom>
          <a:noFill/>
          <a:ln w="9525">
            <a:noFill/>
            <a:miter lim="800000"/>
            <a:headEnd/>
            <a:tailEnd/>
          </a:ln>
        </p:spPr>
      </p:pic>
    </p:spTree>
    <p:extLst>
      <p:ext uri="{BB962C8B-B14F-4D97-AF65-F5344CB8AC3E}">
        <p14:creationId xmlns:p14="http://schemas.microsoft.com/office/powerpoint/2010/main" val="15164840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ΣΤΑΤΙΚΟ ΥΨΟΣ</a:t>
            </a:r>
            <a:r>
              <a:rPr lang="el-GR" sz="1600" b="1" dirty="0">
                <a:latin typeface="Arial" pitchFamily="34" charset="0"/>
                <a:cs typeface="Arial" pitchFamily="34" charset="0"/>
              </a:rPr>
              <a:t> Η</a:t>
            </a:r>
            <a:r>
              <a:rPr lang="el-GR" sz="1600" b="1" baseline="-25000" dirty="0">
                <a:latin typeface="Arial" pitchFamily="34" charset="0"/>
                <a:cs typeface="Arial" pitchFamily="34" charset="0"/>
              </a:rPr>
              <a:t>σ</a:t>
            </a:r>
            <a:endParaRPr lang="el-GR" sz="1600" b="1" dirty="0">
              <a:latin typeface="Arial" pitchFamily="34" charset="0"/>
              <a:cs typeface="Arial" pitchFamily="34" charset="0"/>
            </a:endParaRPr>
          </a:p>
          <a:p>
            <a:pPr marL="216000" indent="-216000">
              <a:buNone/>
            </a:pPr>
            <a:r>
              <a:rPr lang="el-GR" sz="1600" b="1" dirty="0">
                <a:latin typeface="Arial" pitchFamily="34" charset="0"/>
                <a:cs typeface="Arial" pitchFamily="34" charset="0"/>
              </a:rPr>
              <a:t>    ΟΝΟΜΑΖΕΤΑΙ ΤΟ ΑΛΓΕΒΡΙΚΟ ΑΘΡΟΙΣΜΑ ΤΩΝ ΔΥΟ ΠΡΟΗΓΟΥΜΕΝΩΝ, ΔΗΛΑΔΗ Η ΚΑΤΑΚΟΡΥΦΗ ΑΠΟΣΤΑΣΗ ΑΠΟ ΤΗ ΣΤΑΘΜΗ ΑΝΑΡΡΟΦΗΣΕΩΣ ΜΕΧΡΙ ΤΗ ΣΤΑΘΜΗ ΚΑΤΑΘΛΙΨΕΩΣ ΤΟΥ ΥΓΡΟΥ ΘΑ ΕΙΝΑΙ ΔΗΛΑΔΗ:</a:t>
            </a:r>
            <a:r>
              <a:rPr lang="en-US" sz="1600" b="1" dirty="0">
                <a:latin typeface="Arial" pitchFamily="34" charset="0"/>
                <a:cs typeface="Arial" pitchFamily="34" charset="0"/>
              </a:rPr>
              <a:t>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α</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κ</a:t>
            </a:r>
          </a:p>
          <a:p>
            <a:pPr marL="216000" indent="-216000">
              <a:buNone/>
            </a:pPr>
            <a:endParaRPr lang="el-GR" sz="1600" b="1" baseline="-25000" dirty="0">
              <a:latin typeface="Arial" pitchFamily="34" charset="0"/>
              <a:cs typeface="Arial" pitchFamily="34" charset="0"/>
            </a:endParaRPr>
          </a:p>
          <a:p>
            <a:pPr marL="216000" indent="-216000">
              <a:buNone/>
            </a:pPr>
            <a:r>
              <a:rPr lang="el-GR" sz="1600" b="1" u="sng" dirty="0">
                <a:latin typeface="Arial" pitchFamily="34" charset="0"/>
                <a:cs typeface="Arial" pitchFamily="34" charset="0"/>
              </a:rPr>
              <a:t>ΥΨΟΣ ΑΝΤΙΣΤΑΣΕΩΝ </a:t>
            </a:r>
            <a:r>
              <a:rPr lang="el-GR" sz="1600" b="1" dirty="0">
                <a:latin typeface="Arial" pitchFamily="34" charset="0"/>
                <a:cs typeface="Arial" pitchFamily="34" charset="0"/>
              </a:rPr>
              <a:t>Η</a:t>
            </a:r>
            <a:r>
              <a:rPr lang="en-US" sz="1600" b="1" baseline="-25000" dirty="0">
                <a:latin typeface="Arial" pitchFamily="34" charset="0"/>
                <a:cs typeface="Arial" pitchFamily="34" charset="0"/>
              </a:rPr>
              <a:t>r</a:t>
            </a:r>
            <a:r>
              <a:rPr lang="el-GR" sz="1600" b="1" dirty="0">
                <a:latin typeface="Arial" pitchFamily="34" charset="0"/>
                <a:cs typeface="Arial" pitchFamily="34" charset="0"/>
              </a:rPr>
              <a:t> </a:t>
            </a:r>
          </a:p>
          <a:p>
            <a:pPr marL="216000" indent="-216000">
              <a:buNone/>
            </a:pPr>
            <a:r>
              <a:rPr lang="el-GR" sz="1600" b="1" dirty="0">
                <a:latin typeface="Arial" pitchFamily="34" charset="0"/>
                <a:cs typeface="Arial" pitchFamily="34" charset="0"/>
              </a:rPr>
              <a:t>    ΟΝΟΜΑΖΕΤΑΙ ΤΟ ΣΥΝΟΛΟ ΤΩΝ ΑΝΤΙΣΤΑΣΕΩΝ ΠΟΥ ΑΠΟΤΕΛΟΥΝ ΕΜΠΟΔΙΟ ΣΤΗΝ ΚΙΝΗΣΗ ΤΗΣ ΦΛΕΒΑΣ ΤΟΥ ΥΓΡΟΥ, ΠΟΥ ΕΚΦΡΑΖΕΤΑΙ ΣΕ ΥΨΟΣ ΣΤΗΛΗΣ ΥΓΡΟΥ.</a:t>
            </a:r>
          </a:p>
          <a:p>
            <a:pPr>
              <a:buNone/>
            </a:pP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37000" contrast="57000"/>
          </a:blip>
          <a:stretch>
            <a:fillRect/>
          </a:stretch>
        </p:blipFill>
        <p:spPr bwMode="auto">
          <a:xfrm rot="-60000">
            <a:off x="6381752" y="1500174"/>
            <a:ext cx="4071966" cy="4786346"/>
          </a:xfrm>
          <a:prstGeom prst="rect">
            <a:avLst/>
          </a:prstGeom>
          <a:noFill/>
          <a:ln w="9525">
            <a:noFill/>
            <a:miter lim="800000"/>
            <a:headEnd/>
            <a:tailEnd/>
          </a:ln>
        </p:spPr>
      </p:pic>
    </p:spTree>
    <p:extLst>
      <p:ext uri="{BB962C8B-B14F-4D97-AF65-F5344CB8AC3E}">
        <p14:creationId xmlns:p14="http://schemas.microsoft.com/office/powerpoint/2010/main" val="3737008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3200" b="1" u="sng" dirty="0">
                <a:solidFill>
                  <a:schemeClr val="bg1"/>
                </a:solidFill>
                <a:latin typeface="Arial" pitchFamily="34" charset="0"/>
                <a:cs typeface="Arial" pitchFamily="34" charset="0"/>
              </a:rPr>
              <a:t>ΑΝΤΛΙΕΣ</a:t>
            </a:r>
          </a:p>
        </p:txBody>
      </p:sp>
      <p:sp>
        <p:nvSpPr>
          <p:cNvPr id="3" name="Content Placeholder 2"/>
          <p:cNvSpPr>
            <a:spLocks noGrp="1"/>
          </p:cNvSpPr>
          <p:nvPr>
            <p:ph idx="1"/>
          </p:nvPr>
        </p:nvSpPr>
        <p:spPr>
          <a:xfrm>
            <a:off x="1881158" y="1142984"/>
            <a:ext cx="4500594" cy="5429288"/>
          </a:xfrm>
          <a:solidFill>
            <a:schemeClr val="bg1"/>
          </a:solidFill>
        </p:spPr>
        <p:txBody>
          <a:bodyPr>
            <a:normAutofit/>
          </a:bodyPr>
          <a:lstStyle/>
          <a:p>
            <a:pPr>
              <a:buNone/>
            </a:pPr>
            <a:r>
              <a:rPr lang="el-GR" sz="1600" b="1" u="sng" dirty="0">
                <a:latin typeface="Arial" pitchFamily="34" charset="0"/>
                <a:cs typeface="Arial" pitchFamily="34" charset="0"/>
              </a:rPr>
              <a:t>ΤΑ ΥΨΗ ΤΩΝ ΑΝΤΛΙΩΝ </a:t>
            </a:r>
            <a:r>
              <a:rPr lang="el-GR" sz="1600" b="1" u="sng" dirty="0">
                <a:solidFill>
                  <a:srgbClr val="FF0000"/>
                </a:solidFill>
                <a:latin typeface="Arial" pitchFamily="34" charset="0"/>
                <a:cs typeface="Arial" pitchFamily="34" charset="0"/>
              </a:rPr>
              <a:t>(ΑΝΑΡΡΟΦΗΣΕΩΣ ΚΑΙ ΚΑΤΑΘΛΙΨΕΩΣ)</a:t>
            </a:r>
            <a:endParaRPr lang="en-US" sz="1600" b="1" u="sng" dirty="0">
              <a:solidFill>
                <a:srgbClr val="FF0000"/>
              </a:solidFill>
              <a:latin typeface="Arial" pitchFamily="34" charset="0"/>
              <a:cs typeface="Arial" pitchFamily="34" charset="0"/>
            </a:endParaRPr>
          </a:p>
          <a:p>
            <a:pPr>
              <a:buNone/>
            </a:pPr>
            <a:endParaRPr lang="en-US" sz="1600" b="1" u="sng" dirty="0">
              <a:solidFill>
                <a:srgbClr val="FF0000"/>
              </a:solidFill>
              <a:latin typeface="Arial" pitchFamily="34" charset="0"/>
              <a:cs typeface="Arial" pitchFamily="34" charset="0"/>
            </a:endParaRPr>
          </a:p>
          <a:p>
            <a:pPr>
              <a:buNone/>
            </a:pPr>
            <a:r>
              <a:rPr lang="el-GR" sz="1600" b="1" u="sng" dirty="0">
                <a:latin typeface="Arial" pitchFamily="34" charset="0"/>
                <a:cs typeface="Arial" pitchFamily="34" charset="0"/>
              </a:rPr>
              <a:t>ΟΛΙΚΟ ΥΨΟΣ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ολ</a:t>
            </a:r>
            <a:endParaRPr lang="en-US" sz="1600" b="1" dirty="0">
              <a:latin typeface="Arial" pitchFamily="34" charset="0"/>
              <a:cs typeface="Arial" pitchFamily="34" charset="0"/>
            </a:endParaRPr>
          </a:p>
          <a:p>
            <a:pPr>
              <a:buNone/>
            </a:pPr>
            <a:r>
              <a:rPr lang="el-GR" sz="1600" b="1" dirty="0">
                <a:latin typeface="Arial" pitchFamily="34" charset="0"/>
                <a:cs typeface="Arial" pitchFamily="34" charset="0"/>
              </a:rPr>
              <a:t>      ΟΝΟΜΑΖΕΤΑΙ ΣΥΜΦΩΝΑ ΜΕ ΤΑ ΠΑΡΑΠΑΝΩ ΤΟ ΑΘΡΟΙΣΜΑ ΤΟΥ ΣΤΑΤΙΚΟΥ ΥΨΟΥΣ ΤΗΣ ΑΝΤΛΙΑΣ 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ΚΑΙ ΤΟΥ ΥΨΟΥΣ ΑΝΤΙΣΤΑΣΕΩΝ Η</a:t>
            </a:r>
            <a:r>
              <a:rPr lang="en-US" sz="1600" b="1" baseline="-25000" dirty="0">
                <a:latin typeface="Arial" pitchFamily="34" charset="0"/>
                <a:cs typeface="Arial" pitchFamily="34" charset="0"/>
              </a:rPr>
              <a:t>r</a:t>
            </a:r>
            <a:r>
              <a:rPr lang="el-GR" sz="1600" b="1" dirty="0">
                <a:latin typeface="Arial" pitchFamily="34" charset="0"/>
                <a:cs typeface="Arial" pitchFamily="34" charset="0"/>
              </a:rPr>
              <a:t> ΔΗΛΑΔΗ:</a:t>
            </a:r>
          </a:p>
          <a:p>
            <a:pPr>
              <a:buNone/>
            </a:pPr>
            <a:r>
              <a:rPr lang="el-GR" sz="1600" b="1" dirty="0">
                <a:latin typeface="Arial" pitchFamily="34" charset="0"/>
                <a:cs typeface="Arial" pitchFamily="34" charset="0"/>
              </a:rPr>
              <a:t>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σ</a:t>
            </a:r>
            <a:r>
              <a:rPr lang="el-GR" sz="1600" b="1" dirty="0">
                <a:latin typeface="Arial" pitchFamily="34" charset="0"/>
                <a:cs typeface="Arial" pitchFamily="34" charset="0"/>
              </a:rPr>
              <a:t> + Η</a:t>
            </a:r>
            <a:r>
              <a:rPr lang="en-US" sz="1600" b="1" baseline="-25000" dirty="0">
                <a:latin typeface="Arial" pitchFamily="34" charset="0"/>
                <a:cs typeface="Arial" pitchFamily="34" charset="0"/>
              </a:rPr>
              <a:t>r</a:t>
            </a:r>
            <a:r>
              <a:rPr lang="el-GR" sz="1600" b="1" baseline="-25000" dirty="0">
                <a:latin typeface="Arial" pitchFamily="34" charset="0"/>
                <a:cs typeface="Arial" pitchFamily="34" charset="0"/>
              </a:rPr>
              <a:t> </a:t>
            </a:r>
          </a:p>
          <a:p>
            <a:pPr>
              <a:buNone/>
            </a:pPr>
            <a:r>
              <a:rPr lang="el-GR" sz="1600" b="1" dirty="0">
                <a:latin typeface="Arial" pitchFamily="34" charset="0"/>
                <a:cs typeface="Arial" pitchFamily="34" charset="0"/>
              </a:rPr>
              <a:t>    ΔΗΛΑΔΗ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α</a:t>
            </a:r>
            <a:r>
              <a:rPr lang="el-GR" sz="1600" b="1" dirty="0">
                <a:latin typeface="Arial" pitchFamily="34" charset="0"/>
                <a:cs typeface="Arial" pitchFamily="34" charset="0"/>
              </a:rPr>
              <a:t> + Η</a:t>
            </a:r>
            <a:r>
              <a:rPr lang="el-GR" sz="1600" b="1" baseline="-25000" dirty="0">
                <a:latin typeface="Arial" pitchFamily="34" charset="0"/>
                <a:cs typeface="Arial" pitchFamily="34" charset="0"/>
              </a:rPr>
              <a:t>κ</a:t>
            </a:r>
            <a:r>
              <a:rPr lang="el-GR" sz="1600" b="1" dirty="0">
                <a:latin typeface="Arial" pitchFamily="34" charset="0"/>
                <a:cs typeface="Arial" pitchFamily="34" charset="0"/>
              </a:rPr>
              <a:t> + Η</a:t>
            </a:r>
            <a:r>
              <a:rPr lang="en-US" sz="1600" b="1" baseline="-25000" dirty="0">
                <a:latin typeface="Arial" pitchFamily="34" charset="0"/>
                <a:cs typeface="Arial" pitchFamily="34" charset="0"/>
              </a:rPr>
              <a:t>r</a:t>
            </a:r>
            <a:r>
              <a:rPr lang="el-GR" sz="1600" b="1" baseline="-25000" dirty="0">
                <a:latin typeface="Arial" pitchFamily="34" charset="0"/>
                <a:cs typeface="Arial" pitchFamily="34" charset="0"/>
              </a:rPr>
              <a:t> </a:t>
            </a:r>
          </a:p>
          <a:p>
            <a:pPr>
              <a:buNone/>
            </a:pPr>
            <a:endParaRPr lang="el-GR" sz="1600" b="1" baseline="-25000" dirty="0">
              <a:latin typeface="Arial" pitchFamily="34" charset="0"/>
              <a:cs typeface="Arial" pitchFamily="34" charset="0"/>
            </a:endParaRPr>
          </a:p>
          <a:p>
            <a:pPr>
              <a:buNone/>
            </a:pPr>
            <a:r>
              <a:rPr lang="el-GR" sz="1600" b="1" u="sng" dirty="0">
                <a:latin typeface="Arial" pitchFamily="34" charset="0"/>
                <a:cs typeface="Arial" pitchFamily="34" charset="0"/>
              </a:rPr>
              <a:t>ΜΑΝΟΜΕΤΡΙΚΟ ΥΨΟΣ ΤΗΣ ΑΝΤΛΙΑΣ </a:t>
            </a:r>
            <a:r>
              <a:rPr lang="el-GR" sz="1600" b="1" dirty="0">
                <a:latin typeface="Arial" pitchFamily="34" charset="0"/>
                <a:cs typeface="Arial" pitchFamily="34" charset="0"/>
              </a:rPr>
              <a:t>Η</a:t>
            </a:r>
            <a:r>
              <a:rPr lang="el-GR" sz="1600" b="1" baseline="-25000" dirty="0">
                <a:latin typeface="Arial" pitchFamily="34" charset="0"/>
                <a:cs typeface="Arial" pitchFamily="34" charset="0"/>
              </a:rPr>
              <a:t>μ</a:t>
            </a:r>
            <a:r>
              <a:rPr lang="el-GR" sz="1600" b="1" dirty="0">
                <a:latin typeface="Arial" pitchFamily="34" charset="0"/>
                <a:cs typeface="Arial" pitchFamily="34" charset="0"/>
              </a:rPr>
              <a:t> </a:t>
            </a:r>
          </a:p>
          <a:p>
            <a:pPr>
              <a:buNone/>
            </a:pPr>
            <a:r>
              <a:rPr lang="el-GR" sz="1600" b="1" dirty="0">
                <a:latin typeface="Arial" pitchFamily="34" charset="0"/>
                <a:cs typeface="Arial" pitchFamily="34" charset="0"/>
              </a:rPr>
              <a:t>      ΚΑΛΕΙΤΑΙ ΤΟ ΠΡΟΗΓΟΥΜΕΝΟ ΟΛΙΚΟ Η</a:t>
            </a:r>
            <a:r>
              <a:rPr lang="el-GR" sz="1600" b="1" baseline="-25000" dirty="0">
                <a:latin typeface="Arial" pitchFamily="34" charset="0"/>
                <a:cs typeface="Arial" pitchFamily="34" charset="0"/>
              </a:rPr>
              <a:t>ολ</a:t>
            </a:r>
            <a:r>
              <a:rPr lang="el-GR" sz="1600" b="1" dirty="0">
                <a:latin typeface="Arial" pitchFamily="34" charset="0"/>
                <a:cs typeface="Arial" pitchFamily="34" charset="0"/>
              </a:rPr>
              <a:t>, ΑΝ ΑΠΟ ΑΥΤΟ </a:t>
            </a:r>
            <a:r>
              <a:rPr lang="el-GR" sz="1600" b="1" dirty="0" smtClean="0">
                <a:latin typeface="Arial" pitchFamily="34" charset="0"/>
                <a:cs typeface="Arial" pitchFamily="34" charset="0"/>
              </a:rPr>
              <a:t>ΑΦΑΙΡΕΣΟΥΜΕ </a:t>
            </a:r>
            <a:r>
              <a:rPr lang="el-GR" sz="1600" b="1" dirty="0">
                <a:latin typeface="Arial" pitchFamily="34" charset="0"/>
                <a:cs typeface="Arial" pitchFamily="34" charset="0"/>
              </a:rPr>
              <a:t>ΤΙΣ ΕΞΩΤΕΡΙΚΕΣ ΑΝΤΙΣΤΑΣΕΙΣ ΤΩΝ ΣΩΛΗΝΩΣΕΩΝ ΑΝΑΡΡΟΦΗΣΕΩΣ ΚΑΙ ΚΑΤΑΘΛΙΨΕΩΣ, ΔΗΛΑΔΗ ΕΚΕΙΝΕΣ, ΠΟΥ ΔΗΜΙΟΥΡΓΟΥΝΤΑΙ ΣΤΙΣ ΣΩΛΗΝΩΣΕΙΣ.</a:t>
            </a:r>
          </a:p>
          <a:p>
            <a:pPr>
              <a:buNone/>
            </a:pPr>
            <a:endParaRPr lang="el-GR" sz="1600" b="1" u="sng" dirty="0">
              <a:solidFill>
                <a:srgbClr val="FF0000"/>
              </a:solidFill>
              <a:latin typeface="Arial" pitchFamily="34" charset="0"/>
              <a:cs typeface="Arial" pitchFamily="34" charset="0"/>
            </a:endParaRPr>
          </a:p>
        </p:txBody>
      </p:sp>
      <p:pic>
        <p:nvPicPr>
          <p:cNvPr id="1026" name="Picture 2" descr="image1"/>
          <p:cNvPicPr>
            <a:picLocks noChangeAspect="1" noChangeArrowheads="1"/>
          </p:cNvPicPr>
          <p:nvPr/>
        </p:nvPicPr>
        <p:blipFill>
          <a:blip r:embed="rId3" cstate="print">
            <a:lum bright="-26000" contrast="66000"/>
          </a:blip>
          <a:stretch>
            <a:fillRect/>
          </a:stretch>
        </p:blipFill>
        <p:spPr bwMode="auto">
          <a:xfrm rot="-60000">
            <a:off x="6310314" y="1500174"/>
            <a:ext cx="4143404" cy="4572032"/>
          </a:xfrm>
          <a:prstGeom prst="rect">
            <a:avLst/>
          </a:prstGeom>
          <a:noFill/>
          <a:ln w="9525">
            <a:noFill/>
            <a:miter lim="800000"/>
            <a:headEnd/>
            <a:tailEnd/>
          </a:ln>
        </p:spPr>
      </p:pic>
    </p:spTree>
    <p:extLst>
      <p:ext uri="{BB962C8B-B14F-4D97-AF65-F5344CB8AC3E}">
        <p14:creationId xmlns:p14="http://schemas.microsoft.com/office/powerpoint/2010/main" val="2556592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lstStyle/>
              <a:p>
                <a:r>
                  <a:rPr lang="el-GR" b="1" u="sng" dirty="0" smtClean="0">
                    <a:solidFill>
                      <a:srgbClr val="FF0000"/>
                    </a:solidFill>
                    <a:effectLst>
                      <a:outerShdw blurRad="38100" dist="38100" dir="2700000" algn="tl">
                        <a:srgbClr val="000000">
                          <a:alpha val="43137"/>
                        </a:srgbClr>
                      </a:outerShdw>
                    </a:effectLst>
                  </a:rPr>
                  <a:t>ΕΙΔΙΚΟΣ ΟΓΚΟΣ</a:t>
                </a:r>
                <a:r>
                  <a:rPr lang="el-GR" b="1" dirty="0" smtClean="0">
                    <a:solidFill>
                      <a:srgbClr val="FF0000"/>
                    </a:solidFill>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 </a:t>
                </a:r>
                <a14:m>
                  <m:oMath xmlns:m="http://schemas.openxmlformats.org/officeDocument/2006/math">
                    <m:f>
                      <m:fPr>
                        <m:ctrlPr>
                          <a:rPr lang="el-GR" b="1" i="1" smtClean="0">
                            <a:effectLst>
                              <a:outerShdw blurRad="38100" dist="38100" dir="2700000" algn="tl">
                                <a:srgbClr val="000000">
                                  <a:alpha val="43137"/>
                                </a:srgbClr>
                              </a:outerShdw>
                            </a:effectLst>
                            <a:latin typeface="Cambria Math" panose="02040503050406030204" pitchFamily="18" charset="0"/>
                          </a:rPr>
                        </m:ctrlPr>
                      </m:fPr>
                      <m:num>
                        <m:r>
                          <a:rPr lang="el-GR" b="1" i="0" smtClean="0">
                            <a:effectLst>
                              <a:outerShdw blurRad="38100" dist="38100" dir="2700000" algn="tl">
                                <a:srgbClr val="000000">
                                  <a:alpha val="43137"/>
                                </a:srgbClr>
                              </a:outerShdw>
                            </a:effectLst>
                            <a:latin typeface="Cambria Math" panose="02040503050406030204" pitchFamily="18" charset="0"/>
                          </a:rPr>
                          <m:t>𝚶𝚪𝚱𝚶𝚺</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𝚺𝛀𝚳𝚨𝚻𝚶𝚺</m:t>
                        </m:r>
                        <m:r>
                          <a:rPr lang="el-GR" b="1" i="0" smtClean="0">
                            <a:effectLst>
                              <a:outerShdw blurRad="38100" dist="38100" dir="2700000" algn="tl">
                                <a:srgbClr val="000000">
                                  <a:alpha val="43137"/>
                                </a:srgbClr>
                              </a:outerShdw>
                            </a:effectLst>
                            <a:latin typeface="Cambria Math" panose="02040503050406030204" pitchFamily="18" charset="0"/>
                          </a:rPr>
                          <m:t>  (</m:t>
                        </m:r>
                        <m:sSup>
                          <m:sSupPr>
                            <m:ctrlPr>
                              <a:rPr lang="el-GR" b="1" i="1" smtClean="0">
                                <a:effectLst>
                                  <a:outerShdw blurRad="38100" dist="38100" dir="2700000" algn="tl">
                                    <a:srgbClr val="000000">
                                      <a:alpha val="43137"/>
                                    </a:srgbClr>
                                  </a:outerShdw>
                                </a:effectLst>
                                <a:latin typeface="Cambria Math" panose="02040503050406030204" pitchFamily="18" charset="0"/>
                              </a:rPr>
                            </m:ctrlPr>
                          </m:sSupPr>
                          <m:e>
                            <m:r>
                              <a:rPr lang="en-US" b="1" i="1" smtClean="0">
                                <a:effectLst>
                                  <a:outerShdw blurRad="38100" dist="38100" dir="2700000" algn="tl">
                                    <a:srgbClr val="000000">
                                      <a:alpha val="43137"/>
                                    </a:srgbClr>
                                  </a:outerShdw>
                                </a:effectLst>
                                <a:latin typeface="Cambria Math" panose="02040503050406030204" pitchFamily="18" charset="0"/>
                              </a:rPr>
                              <m:t>𝒎</m:t>
                            </m:r>
                          </m:e>
                          <m:sup>
                            <m:r>
                              <a:rPr lang="en-US" b="1" i="1" smtClean="0">
                                <a:effectLst>
                                  <a:outerShdw blurRad="38100" dist="38100" dir="2700000" algn="tl">
                                    <a:srgbClr val="000000">
                                      <a:alpha val="43137"/>
                                    </a:srgbClr>
                                  </a:outerShdw>
                                </a:effectLst>
                                <a:latin typeface="Cambria Math" panose="02040503050406030204" pitchFamily="18" charset="0"/>
                              </a:rPr>
                              <m:t>𝟑</m:t>
                            </m:r>
                          </m:sup>
                        </m:sSup>
                        <m:r>
                          <a:rPr lang="en-US" b="1" i="1" smtClean="0">
                            <a:effectLst>
                              <a:outerShdw blurRad="38100" dist="38100" dir="2700000" algn="tl">
                                <a:srgbClr val="000000">
                                  <a:alpha val="43137"/>
                                </a:srgbClr>
                              </a:outerShdw>
                            </a:effectLst>
                            <a:latin typeface="Cambria Math" panose="02040503050406030204" pitchFamily="18" charset="0"/>
                          </a:rPr>
                          <m:t>)</m:t>
                        </m:r>
                      </m:num>
                      <m:den>
                        <m:r>
                          <a:rPr lang="el-GR" b="1" i="0" smtClean="0">
                            <a:effectLst>
                              <a:outerShdw blurRad="38100" dist="38100" dir="2700000" algn="tl">
                                <a:srgbClr val="000000">
                                  <a:alpha val="43137"/>
                                </a:srgbClr>
                              </a:outerShdw>
                            </a:effectLst>
                            <a:latin typeface="Cambria Math" panose="02040503050406030204" pitchFamily="18" charset="0"/>
                          </a:rPr>
                          <m:t>𝚺𝚻𝚮</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𝚳𝚶𝚴𝚨𝚫𝚨</m:t>
                        </m:r>
                        <m:r>
                          <a:rPr lang="el-GR" b="1" i="0" smtClean="0">
                            <a:effectLst>
                              <a:outerShdw blurRad="38100" dist="38100" dir="2700000" algn="tl">
                                <a:srgbClr val="000000">
                                  <a:alpha val="43137"/>
                                </a:srgbClr>
                              </a:outerShdw>
                            </a:effectLst>
                            <a:latin typeface="Cambria Math" panose="02040503050406030204" pitchFamily="18" charset="0"/>
                          </a:rPr>
                          <m:t> </m:t>
                        </m:r>
                        <m:r>
                          <a:rPr lang="el-GR" b="1" i="0" smtClean="0">
                            <a:effectLst>
                              <a:outerShdw blurRad="38100" dist="38100" dir="2700000" algn="tl">
                                <a:srgbClr val="000000">
                                  <a:alpha val="43137"/>
                                </a:srgbClr>
                              </a:outerShdw>
                            </a:effectLst>
                            <a:latin typeface="Cambria Math" panose="02040503050406030204" pitchFamily="18" charset="0"/>
                          </a:rPr>
                          <m:t>𝚩𝚨𝚸𝚶𝚼𝚺</m:t>
                        </m:r>
                        <m:r>
                          <a:rPr lang="el-GR" b="1" i="0" smtClean="0">
                            <a:effectLst>
                              <a:outerShdw blurRad="38100" dist="38100" dir="2700000" algn="tl">
                                <a:srgbClr val="000000">
                                  <a:alpha val="43137"/>
                                </a:srgbClr>
                              </a:outerShdw>
                            </a:effectLst>
                            <a:latin typeface="Cambria Math" panose="02040503050406030204" pitchFamily="18" charset="0"/>
                          </a:rPr>
                          <m:t> (</m:t>
                        </m:r>
                        <m:r>
                          <a:rPr lang="en-US" b="1" i="0" smtClean="0">
                            <a:effectLst>
                              <a:outerShdw blurRad="38100" dist="38100" dir="2700000" algn="tl">
                                <a:srgbClr val="000000">
                                  <a:alpha val="43137"/>
                                </a:srgbClr>
                              </a:outerShdw>
                            </a:effectLst>
                            <a:latin typeface="Cambria Math" panose="02040503050406030204" pitchFamily="18" charset="0"/>
                          </a:rPr>
                          <m:t>𝐊</m:t>
                        </m:r>
                        <m:r>
                          <a:rPr lang="en-US" b="1" i="1" smtClean="0">
                            <a:effectLst>
                              <a:outerShdw blurRad="38100" dist="38100" dir="2700000" algn="tl">
                                <a:srgbClr val="000000">
                                  <a:alpha val="43137"/>
                                </a:srgbClr>
                              </a:outerShdw>
                            </a:effectLst>
                            <a:latin typeface="Cambria Math" panose="02040503050406030204" pitchFamily="18" charset="0"/>
                          </a:rPr>
                          <m:t>𝒈</m:t>
                        </m:r>
                        <m:r>
                          <a:rPr lang="en-US" b="1" i="1" smtClean="0">
                            <a:effectLst>
                              <a:outerShdw blurRad="38100" dist="38100" dir="2700000" algn="tl">
                                <a:srgbClr val="000000">
                                  <a:alpha val="43137"/>
                                </a:srgbClr>
                              </a:outerShdw>
                            </a:effectLst>
                            <a:latin typeface="Cambria Math" panose="02040503050406030204" pitchFamily="18" charset="0"/>
                          </a:rPr>
                          <m:t>)</m:t>
                        </m:r>
                      </m:den>
                    </m:f>
                  </m:oMath>
                </a14:m>
                <a:r>
                  <a:rPr lang="en-US" b="1" u="sng" dirty="0" smtClean="0">
                    <a:solidFill>
                      <a:srgbClr val="FF0000"/>
                    </a:solidFill>
                    <a:effectLst>
                      <a:outerShdw blurRad="38100" dist="38100" dir="2700000" algn="tl">
                        <a:srgbClr val="000000">
                          <a:alpha val="43137"/>
                        </a:srgbClr>
                      </a:outerShdw>
                    </a:effectLst>
                  </a:rPr>
                  <a:t>  </a:t>
                </a:r>
                <a:endParaRPr lang="en-US" b="1" dirty="0">
                  <a:solidFill>
                    <a:srgbClr val="FF0000"/>
                  </a:solidFill>
                </a:endParaRPr>
              </a:p>
              <a:p>
                <a:endParaRPr lang="en-US" b="1" u="sng" dirty="0" smtClean="0">
                  <a:solidFill>
                    <a:srgbClr val="FF0000"/>
                  </a:solidFill>
                  <a:effectLst>
                    <a:outerShdw blurRad="38100" dist="38100" dir="2700000" algn="tl">
                      <a:srgbClr val="000000">
                        <a:alpha val="43137"/>
                      </a:srgbClr>
                    </a:outerShdw>
                  </a:effectLst>
                </a:endParaRPr>
              </a:p>
              <a:p>
                <a:r>
                  <a:rPr lang="el-GR" b="1" u="sng" dirty="0" smtClean="0">
                    <a:solidFill>
                      <a:srgbClr val="FF0000"/>
                    </a:solidFill>
                    <a:effectLst>
                      <a:outerShdw blurRad="38100" dist="38100" dir="2700000" algn="tl">
                        <a:srgbClr val="000000">
                          <a:alpha val="43137"/>
                        </a:srgbClr>
                      </a:outerShdw>
                    </a:effectLst>
                  </a:rPr>
                  <a:t>ΕΙΔΙΚΟ ΒΑΡΟΣ</a:t>
                </a:r>
                <a:r>
                  <a:rPr lang="el-GR" dirty="0" smtClean="0">
                    <a:solidFill>
                      <a:srgbClr val="FF0000"/>
                    </a:solidFill>
                  </a:rPr>
                  <a:t>     =</a:t>
                </a:r>
                <a:r>
                  <a:rPr lang="el-GR" b="1" dirty="0" smtClean="0"/>
                  <a:t>  </a:t>
                </a:r>
                <a14:m>
                  <m:oMath xmlns:m="http://schemas.openxmlformats.org/officeDocument/2006/math">
                    <m:f>
                      <m:fPr>
                        <m:ctrlPr>
                          <a:rPr lang="el-GR" b="1" i="1" smtClean="0">
                            <a:latin typeface="Cambria Math" panose="02040503050406030204" pitchFamily="18" charset="0"/>
                          </a:rPr>
                        </m:ctrlPr>
                      </m:fPr>
                      <m:num>
                        <m:r>
                          <a:rPr lang="el-GR" b="1" i="0" smtClean="0">
                            <a:latin typeface="Cambria Math" panose="02040503050406030204" pitchFamily="18" charset="0"/>
                          </a:rPr>
                          <m:t>𝚻𝚶</m:t>
                        </m:r>
                        <m:r>
                          <a:rPr lang="el-GR" b="1" i="0" smtClean="0">
                            <a:latin typeface="Cambria Math" panose="02040503050406030204" pitchFamily="18" charset="0"/>
                          </a:rPr>
                          <m:t> </m:t>
                        </m:r>
                        <m:r>
                          <a:rPr lang="el-GR" b="1" i="0" smtClean="0">
                            <a:latin typeface="Cambria Math" panose="02040503050406030204" pitchFamily="18" charset="0"/>
                          </a:rPr>
                          <m:t>𝚩𝚨𝚸𝚶𝚺</m:t>
                        </m:r>
                        <m:r>
                          <a:rPr lang="el-GR" b="1" i="0" smtClean="0">
                            <a:latin typeface="Cambria Math" panose="02040503050406030204" pitchFamily="18" charset="0"/>
                          </a:rPr>
                          <m:t> </m:t>
                        </m:r>
                        <m:r>
                          <a:rPr lang="el-GR" b="1" i="0" smtClean="0">
                            <a:latin typeface="Cambria Math" panose="02040503050406030204" pitchFamily="18" charset="0"/>
                          </a:rPr>
                          <m:t>𝚻𝚶𝚼</m:t>
                        </m:r>
                        <m:r>
                          <a:rPr lang="el-GR" b="1" i="0" smtClean="0">
                            <a:latin typeface="Cambria Math" panose="02040503050406030204" pitchFamily="18" charset="0"/>
                          </a:rPr>
                          <m:t> </m:t>
                        </m:r>
                        <m:r>
                          <a:rPr lang="el-GR" b="1" i="0" smtClean="0">
                            <a:latin typeface="Cambria Math" panose="02040503050406030204" pitchFamily="18" charset="0"/>
                          </a:rPr>
                          <m:t>𝚺𝛀𝚳𝚨𝚻𝚶𝚺</m:t>
                        </m:r>
                        <m:r>
                          <a:rPr lang="el-GR" b="1" i="0" smtClean="0">
                            <a:latin typeface="Cambria Math" panose="02040503050406030204" pitchFamily="18" charset="0"/>
                          </a:rPr>
                          <m:t> (</m:t>
                        </m:r>
                        <m:r>
                          <a:rPr lang="el-GR" b="1" i="0" smtClean="0">
                            <a:latin typeface="Cambria Math" panose="02040503050406030204" pitchFamily="18" charset="0"/>
                          </a:rPr>
                          <m:t>𝚱</m:t>
                        </m:r>
                        <m:r>
                          <a:rPr lang="en-US" b="1" i="0" smtClean="0">
                            <a:latin typeface="Cambria Math" panose="02040503050406030204" pitchFamily="18" charset="0"/>
                          </a:rPr>
                          <m:t>𝐠</m:t>
                        </m:r>
                        <m:r>
                          <a:rPr lang="el-GR" b="1" i="0" smtClean="0">
                            <a:latin typeface="Cambria Math" panose="02040503050406030204" pitchFamily="18" charset="0"/>
                          </a:rPr>
                          <m:t>)</m:t>
                        </m:r>
                      </m:num>
                      <m:den>
                        <m:r>
                          <a:rPr lang="el-GR" b="1" i="0" smtClean="0">
                            <a:latin typeface="Cambria Math" panose="02040503050406030204" pitchFamily="18" charset="0"/>
                          </a:rPr>
                          <m:t>𝚺𝚻𝚮</m:t>
                        </m:r>
                        <m:r>
                          <a:rPr lang="el-GR" b="1" i="0" smtClean="0">
                            <a:latin typeface="Cambria Math" panose="02040503050406030204" pitchFamily="18" charset="0"/>
                          </a:rPr>
                          <m:t> </m:t>
                        </m:r>
                        <m:r>
                          <a:rPr lang="el-GR" b="1" i="0" smtClean="0">
                            <a:latin typeface="Cambria Math" panose="02040503050406030204" pitchFamily="18" charset="0"/>
                          </a:rPr>
                          <m:t>𝚳𝚶𝚴𝚨𝚫𝚨</m:t>
                        </m:r>
                        <m:r>
                          <a:rPr lang="el-GR" b="1" i="0" smtClean="0">
                            <a:latin typeface="Cambria Math" panose="02040503050406030204" pitchFamily="18" charset="0"/>
                          </a:rPr>
                          <m:t> </m:t>
                        </m:r>
                        <m:r>
                          <a:rPr lang="el-GR" b="1" i="0" smtClean="0">
                            <a:latin typeface="Cambria Math" panose="02040503050406030204" pitchFamily="18" charset="0"/>
                          </a:rPr>
                          <m:t>𝚻𝚶𝚼</m:t>
                        </m:r>
                        <m:r>
                          <a:rPr lang="el-GR" b="1" i="0" smtClean="0">
                            <a:latin typeface="Cambria Math" panose="02040503050406030204" pitchFamily="18" charset="0"/>
                          </a:rPr>
                          <m:t> </m:t>
                        </m:r>
                        <m:r>
                          <a:rPr lang="el-GR" b="1" i="0" smtClean="0">
                            <a:latin typeface="Cambria Math" panose="02040503050406030204" pitchFamily="18" charset="0"/>
                          </a:rPr>
                          <m:t>𝚶𝚪𝚱𝚶𝚼</m:t>
                        </m:r>
                        <m:r>
                          <a:rPr lang="el-GR" b="1" i="0" smtClean="0">
                            <a:latin typeface="Cambria Math" panose="02040503050406030204" pitchFamily="18" charset="0"/>
                          </a:rPr>
                          <m:t> (</m:t>
                        </m:r>
                        <m:sSup>
                          <m:sSupPr>
                            <m:ctrlPr>
                              <a:rPr lang="en-US" b="1" i="1" smtClean="0">
                                <a:latin typeface="Cambria Math" panose="02040503050406030204" pitchFamily="18" charset="0"/>
                              </a:rPr>
                            </m:ctrlPr>
                          </m:sSupPr>
                          <m:e>
                            <m:r>
                              <a:rPr lang="en-US" b="1" i="1" smtClean="0">
                                <a:latin typeface="Cambria Math" panose="02040503050406030204" pitchFamily="18" charset="0"/>
                              </a:rPr>
                              <m:t>𝒎</m:t>
                            </m:r>
                          </m:e>
                          <m:sup>
                            <m:r>
                              <a:rPr lang="en-US" b="1" i="1" smtClean="0">
                                <a:latin typeface="Cambria Math" panose="02040503050406030204" pitchFamily="18" charset="0"/>
                              </a:rPr>
                              <m:t>𝟑</m:t>
                            </m:r>
                          </m:sup>
                        </m:sSup>
                        <m:r>
                          <a:rPr lang="en-US" b="1" i="1" smtClean="0">
                            <a:latin typeface="Cambria Math" panose="02040503050406030204" pitchFamily="18" charset="0"/>
                          </a:rPr>
                          <m:t>)</m:t>
                        </m:r>
                      </m:den>
                    </m:f>
                  </m:oMath>
                </a14:m>
                <a:r>
                  <a:rPr lang="en-US" b="1" u="sng" dirty="0" smtClean="0">
                    <a:solidFill>
                      <a:srgbClr val="FF0000"/>
                    </a:solidFill>
                    <a:effectLst>
                      <a:outerShdw blurRad="38100" dist="38100" dir="2700000" algn="tl">
                        <a:srgbClr val="000000">
                          <a:alpha val="43137"/>
                        </a:srgbClr>
                      </a:outerShdw>
                    </a:effectLst>
                  </a:rPr>
                  <a:t> </a:t>
                </a:r>
                <a:endParaRPr lang="el-GR" b="1" u="sng" dirty="0">
                  <a:solidFill>
                    <a:srgbClr val="FF0000"/>
                  </a:solidFill>
                  <a:effectLst>
                    <a:outerShdw blurRad="38100" dist="38100" dir="2700000" algn="tl">
                      <a:srgbClr val="000000">
                        <a:alpha val="43137"/>
                      </a:srgbClr>
                    </a:outerShdw>
                  </a:effectLst>
                </a:endParaRP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1159"/>
                </a:stretch>
              </a:blipFill>
            </p:spPr>
            <p:txBody>
              <a:bodyPr/>
              <a:lstStyle/>
              <a:p>
                <a:r>
                  <a:rPr lang="el-GR">
                    <a:noFill/>
                  </a:rPr>
                  <a:t> </a:t>
                </a:r>
              </a:p>
            </p:txBody>
          </p:sp>
        </mc:Fallback>
      </mc:AlternateContent>
      <p:sp>
        <p:nvSpPr>
          <p:cNvPr id="4" name="Τίτλος 1"/>
          <p:cNvSpPr>
            <a:spLocks noGrp="1"/>
          </p:cNvSpPr>
          <p:nvPr>
            <p:ph type="title"/>
          </p:nvPr>
        </p:nvSpPr>
        <p:spPr>
          <a:solidFill>
            <a:srgbClr val="FFFF00"/>
          </a:solidFill>
        </p:spPr>
        <p:txBody>
          <a:bodyPr>
            <a:normAutofit/>
          </a:bodyPr>
          <a:lstStyle/>
          <a:p>
            <a:r>
              <a:rPr lang="el-GR" sz="6600" b="1" u="sng" dirty="0" smtClean="0">
                <a:effectLst>
                  <a:outerShdw blurRad="38100" dist="38100" dir="2700000" algn="tl">
                    <a:srgbClr val="000000">
                      <a:alpha val="43137"/>
                    </a:srgbClr>
                  </a:outerShdw>
                </a:effectLst>
              </a:rPr>
              <a:t>ΒΑΣΙΚΕΣ ΕΝΝΟΙΕΣ &amp; ΜΟΝΑΔΕΣ</a:t>
            </a:r>
            <a:endParaRPr lang="el-GR" sz="6600" b="1"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8088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l-GR" dirty="0" smtClean="0"/>
              <a:t>            </a:t>
            </a:r>
            <a:r>
              <a:rPr lang="el-GR" sz="5400" b="1" dirty="0" smtClean="0"/>
              <a:t>Α)   ΟΓΚΟΜΕΤΡΙΚΟΥ  ΤΥΠΟΥ</a:t>
            </a:r>
          </a:p>
          <a:p>
            <a:pPr marL="0" indent="0">
              <a:buNone/>
            </a:pPr>
            <a:endParaRPr lang="el-GR" sz="5400" b="1" dirty="0"/>
          </a:p>
          <a:p>
            <a:pPr marL="0" indent="0">
              <a:buNone/>
            </a:pPr>
            <a:r>
              <a:rPr lang="el-GR" sz="5400" b="1" dirty="0" smtClean="0"/>
              <a:t>Β)   ΦΥΓΟΚΕΝΤΡΕΣ  ΠΕΡΙΣΤΡΟΦΙΚΕΣ</a:t>
            </a:r>
            <a:endParaRPr lang="el-GR" dirty="0"/>
          </a:p>
        </p:txBody>
      </p:sp>
      <p:sp>
        <p:nvSpPr>
          <p:cNvPr id="4" name="Title 1"/>
          <p:cNvSpPr>
            <a:spLocks noGrp="1"/>
          </p:cNvSpPr>
          <p:nvPr>
            <p:ph type="title"/>
          </p:nvPr>
        </p:nvSpPr>
        <p:spPr>
          <a:solidFill>
            <a:schemeClr val="accent4"/>
          </a:solidFill>
        </p:spPr>
        <p:txBody>
          <a:bodyPr>
            <a:noAutofit/>
          </a:bodyPr>
          <a:lstStyle/>
          <a:p>
            <a:r>
              <a:rPr lang="en-US" sz="3200" b="1" u="sng" dirty="0" smtClean="0">
                <a:solidFill>
                  <a:srgbClr val="FF0000"/>
                </a:solidFill>
                <a:latin typeface="Arial" pitchFamily="34" charset="0"/>
                <a:cs typeface="Arial" pitchFamily="34" charset="0"/>
              </a:rPr>
              <a:t>KATATA</a:t>
            </a:r>
            <a:r>
              <a:rPr lang="el-GR" sz="3200" b="1" u="sng" dirty="0" smtClean="0">
                <a:solidFill>
                  <a:srgbClr val="FF0000"/>
                </a:solidFill>
                <a:latin typeface="Arial" pitchFamily="34" charset="0"/>
                <a:cs typeface="Arial" pitchFamily="34" charset="0"/>
              </a:rPr>
              <a:t>ΞΗ  </a:t>
            </a:r>
            <a:r>
              <a:rPr lang="el-GR" sz="3200" b="1" u="sng" dirty="0">
                <a:solidFill>
                  <a:srgbClr val="FF0000"/>
                </a:solidFill>
                <a:latin typeface="Arial" pitchFamily="34" charset="0"/>
                <a:cs typeface="Arial" pitchFamily="34" charset="0"/>
              </a:rPr>
              <a:t>ΑΝΤΛΙΩΝ</a:t>
            </a:r>
          </a:p>
        </p:txBody>
      </p:sp>
    </p:spTree>
    <p:extLst>
      <p:ext uri="{BB962C8B-B14F-4D97-AF65-F5344CB8AC3E}">
        <p14:creationId xmlns:p14="http://schemas.microsoft.com/office/powerpoint/2010/main" val="4721652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l-GR" sz="2400" b="1" dirty="0">
                <a:latin typeface="Arial" pitchFamily="34" charset="0"/>
                <a:cs typeface="Arial" pitchFamily="34" charset="0"/>
              </a:rPr>
              <a:t> </a:t>
            </a:r>
            <a:r>
              <a:rPr lang="en-US" sz="2400" dirty="0"/>
              <a:t>    </a:t>
            </a:r>
            <a:r>
              <a:rPr lang="el-GR" b="1" u="sng" dirty="0">
                <a:solidFill>
                  <a:srgbClr val="FF0000"/>
                </a:solidFill>
                <a:latin typeface="Arial" pitchFamily="34" charset="0"/>
                <a:cs typeface="Arial" pitchFamily="34" charset="0"/>
              </a:rPr>
              <a:t>ΠΕΡΙΣΤΡΟΦΙΚΕΣ</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a:latin typeface="Arial" pitchFamily="34" charset="0"/>
                <a:cs typeface="Arial" pitchFamily="34" charset="0"/>
              </a:rPr>
              <a:t>ΣΕ ΑΥΤΕΣ ΠΕΡΙΛΑΜΒΑΝΟΝΤΑΙ ΟΙ ΚΟΧΛΙΟΕΙΔΕΙΣ</a:t>
            </a:r>
            <a:r>
              <a:rPr lang="en-US" b="1" dirty="0">
                <a:latin typeface="Arial" pitchFamily="34" charset="0"/>
                <a:cs typeface="Arial" pitchFamily="34" charset="0"/>
              </a:rPr>
              <a:t> </a:t>
            </a:r>
            <a:r>
              <a:rPr lang="el-GR" b="1" dirty="0">
                <a:latin typeface="Arial" pitchFamily="34" charset="0"/>
                <a:cs typeface="Arial" pitchFamily="34" charset="0"/>
              </a:rPr>
              <a:t>(</a:t>
            </a:r>
            <a:r>
              <a:rPr lang="en-US" b="1" dirty="0">
                <a:solidFill>
                  <a:srgbClr val="FF0000"/>
                </a:solidFill>
                <a:latin typeface="Arial" pitchFamily="34" charset="0"/>
                <a:cs typeface="Arial" pitchFamily="34" charset="0"/>
              </a:rPr>
              <a:t>SCREW PUMPS</a:t>
            </a:r>
            <a:r>
              <a:rPr lang="el-GR" b="1" dirty="0">
                <a:latin typeface="Arial" pitchFamily="34" charset="0"/>
                <a:cs typeface="Arial" pitchFamily="34" charset="0"/>
              </a:rPr>
              <a:t>), ΑΝΤΛΙΕΣ ΜΕ ΟΔΟΝΤΩΤΟΥΣ ΤΡΟΧΟΥΣ </a:t>
            </a:r>
            <a:r>
              <a:rPr lang="el-GR" b="1" dirty="0" smtClean="0">
                <a:latin typeface="Arial" pitchFamily="34" charset="0"/>
                <a:cs typeface="Arial" pitchFamily="34" charset="0"/>
              </a:rPr>
              <a:t>Ή </a:t>
            </a:r>
            <a:r>
              <a:rPr lang="el-GR" b="1" dirty="0">
                <a:latin typeface="Arial" pitchFamily="34" charset="0"/>
                <a:cs typeface="Arial" pitchFamily="34" charset="0"/>
              </a:rPr>
              <a:t>ΓΡΑΝΑΖΙΑ</a:t>
            </a: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GEAR PUMPS</a:t>
            </a:r>
            <a:r>
              <a:rPr lang="el-GR" b="1" dirty="0">
                <a:latin typeface="Arial" pitchFamily="34" charset="0"/>
                <a:cs typeface="Arial" pitchFamily="34" charset="0"/>
              </a:rPr>
              <a:t>)</a:t>
            </a:r>
            <a:r>
              <a:rPr lang="en-US" b="1" dirty="0">
                <a:latin typeface="Arial" pitchFamily="34" charset="0"/>
                <a:cs typeface="Arial" pitchFamily="34" charset="0"/>
              </a:rPr>
              <a:t>, </a:t>
            </a:r>
            <a:r>
              <a:rPr lang="el-GR" b="1" dirty="0">
                <a:latin typeface="Arial" pitchFamily="34" charset="0"/>
                <a:cs typeface="Arial" pitchFamily="34" charset="0"/>
              </a:rPr>
              <a:t>ΟΙ ΠΤΕΡΥΓΙΟΦΟΡΕΣ</a:t>
            </a:r>
            <a:r>
              <a:rPr lang="en-US" b="1" dirty="0">
                <a:latin typeface="Arial" pitchFamily="34" charset="0"/>
                <a:cs typeface="Arial" pitchFamily="34" charset="0"/>
              </a:rPr>
              <a:t> </a:t>
            </a:r>
            <a:r>
              <a:rPr lang="el-GR" b="1" dirty="0">
                <a:latin typeface="Arial" pitchFamily="34" charset="0"/>
                <a:cs typeface="Arial" pitchFamily="34" charset="0"/>
              </a:rPr>
              <a:t>(</a:t>
            </a:r>
            <a:r>
              <a:rPr lang="en-US" b="1" dirty="0">
                <a:solidFill>
                  <a:srgbClr val="FF0000"/>
                </a:solidFill>
                <a:latin typeface="Arial" pitchFamily="34" charset="0"/>
                <a:cs typeface="Arial" pitchFamily="34" charset="0"/>
              </a:rPr>
              <a:t>ROTARY PUMPS</a:t>
            </a:r>
            <a:r>
              <a:rPr lang="el-GR" b="1" dirty="0">
                <a:latin typeface="Arial" pitchFamily="34" charset="0"/>
                <a:cs typeface="Arial" pitchFamily="34" charset="0"/>
              </a:rPr>
              <a:t>).</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a:latin typeface="Arial" pitchFamily="34" charset="0"/>
                <a:cs typeface="Arial" pitchFamily="34" charset="0"/>
              </a:rPr>
              <a:t>ΑΥΤΕΣ ΟΙ ΑΝΤΛΙΕΣ ΕΧΟΥΝ ΜΕΓΑΛΗ ΑΝΑΡΡΟΦΗΤΙΚΗ ΙΚΑΝΟΤΗΤΑ</a:t>
            </a:r>
            <a:r>
              <a:rPr lang="en-US" b="1" dirty="0">
                <a:latin typeface="Arial" pitchFamily="34" charset="0"/>
                <a:cs typeface="Arial" pitchFamily="34" charset="0"/>
              </a:rPr>
              <a:t>,</a:t>
            </a:r>
            <a:r>
              <a:rPr lang="el-GR" b="1" dirty="0">
                <a:latin typeface="Arial" pitchFamily="34" charset="0"/>
                <a:cs typeface="Arial" pitchFamily="34" charset="0"/>
              </a:rPr>
              <a:t> ΜΠΟΡΟΥΝ ΝΑ ΑΝΑΠΤΥΞΟΥΝ ΜΕΓΑΛΕΣ ΠΙΕΣΕΙΣ ΣΤΗΝ ΚΑΤΑΘΛΙΨΗ</a:t>
            </a:r>
            <a:r>
              <a:rPr lang="en-US" b="1" dirty="0">
                <a:latin typeface="Arial" pitchFamily="34" charset="0"/>
                <a:cs typeface="Arial" pitchFamily="34" charset="0"/>
              </a:rPr>
              <a:t>,</a:t>
            </a:r>
            <a:r>
              <a:rPr lang="el-GR" b="1" dirty="0">
                <a:latin typeface="Arial" pitchFamily="34" charset="0"/>
                <a:cs typeface="Arial" pitchFamily="34" charset="0"/>
              </a:rPr>
              <a:t> ΔΕΝ ΕΧΟΥΝ ΟΜΩΣ ΜΕΓΑΛΗ ΙΚΑΝΟΤΗΤΑ ΠΑΡΟΧΗΣ. ΧΡΗΣΙΜΟΠΟΙΟΥΝΤΑΙ ΣΥΝΗΘΩΣ ΣΕ ΥΔΡΑΥΛΙΚΑ ΣΥΣΤΗΜΑΤΑ.</a:t>
            </a:r>
            <a:endParaRPr lang="en-US" b="1" dirty="0">
              <a:latin typeface="Arial" pitchFamily="34" charset="0"/>
              <a:cs typeface="Arial" pitchFamily="34" charset="0"/>
            </a:endParaRPr>
          </a:p>
        </p:txBody>
      </p:sp>
    </p:spTree>
    <p:extLst>
      <p:ext uri="{BB962C8B-B14F-4D97-AF65-F5344CB8AC3E}">
        <p14:creationId xmlns:p14="http://schemas.microsoft.com/office/powerpoint/2010/main" val="69799021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C00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pic>
        <p:nvPicPr>
          <p:cNvPr id="4" name="Picture 3" descr="006.jpg"/>
          <p:cNvPicPr>
            <a:picLocks noChangeAspect="1"/>
          </p:cNvPicPr>
          <p:nvPr/>
        </p:nvPicPr>
        <p:blipFill>
          <a:blip r:embed="rId3" cstate="print">
            <a:lum bright="-24000" contrast="40000"/>
          </a:blip>
          <a:stretch>
            <a:fillRect/>
          </a:stretch>
        </p:blipFill>
        <p:spPr>
          <a:xfrm>
            <a:off x="1952596" y="2357430"/>
            <a:ext cx="4714908" cy="2571768"/>
          </a:xfrm>
          <a:prstGeom prst="rect">
            <a:avLst/>
          </a:prstGeom>
        </p:spPr>
      </p:pic>
      <p:pic>
        <p:nvPicPr>
          <p:cNvPr id="6" name="Content Placeholder 5" descr="004.jpg"/>
          <p:cNvPicPr>
            <a:picLocks noGrp="1" noChangeAspect="1"/>
          </p:cNvPicPr>
          <p:nvPr>
            <p:ph idx="1"/>
          </p:nvPr>
        </p:nvPicPr>
        <p:blipFill>
          <a:blip r:embed="rId4" cstate="print">
            <a:lum bright="-30000" contrast="49000"/>
          </a:blip>
          <a:stretch>
            <a:fillRect/>
          </a:stretch>
        </p:blipFill>
        <p:spPr>
          <a:xfrm rot="-60000">
            <a:off x="6810380" y="1928802"/>
            <a:ext cx="3429024" cy="3286148"/>
          </a:xfrm>
        </p:spPr>
      </p:pic>
    </p:spTree>
    <p:extLst>
      <p:ext uri="{BB962C8B-B14F-4D97-AF65-F5344CB8AC3E}">
        <p14:creationId xmlns:p14="http://schemas.microsoft.com/office/powerpoint/2010/main" val="32173372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chemeClr val="accent1">
              <a:lumMod val="50000"/>
            </a:schemeClr>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sz="2400" b="1" dirty="0">
                <a:latin typeface="Arial" pitchFamily="34" charset="0"/>
                <a:cs typeface="Arial" pitchFamily="34" charset="0"/>
              </a:rPr>
              <a:t>    </a:t>
            </a:r>
            <a:r>
              <a:rPr lang="el-GR" b="1" u="sng" dirty="0">
                <a:solidFill>
                  <a:srgbClr val="FF0000"/>
                </a:solidFill>
                <a:latin typeface="Arial" pitchFamily="34" charset="0"/>
                <a:cs typeface="Arial" pitchFamily="34" charset="0"/>
              </a:rPr>
              <a:t>ΦΥΓΟΚΕΝΤΡΙΚΕΣ ΑΝΤΛΙΕΣ</a:t>
            </a:r>
            <a:r>
              <a:rPr lang="en-US" b="1" dirty="0">
                <a:solidFill>
                  <a:srgbClr val="FF0000"/>
                </a:solidFill>
                <a:latin typeface="Arial" pitchFamily="34" charset="0"/>
                <a:cs typeface="Arial" pitchFamily="34" charset="0"/>
              </a:rPr>
              <a:t> (CENTRIFUGAL PUMPS)</a:t>
            </a:r>
          </a:p>
          <a:p>
            <a:pPr>
              <a:buNone/>
            </a:pPr>
            <a:endParaRPr lang="en-US" b="1" dirty="0">
              <a:solidFill>
                <a:srgbClr val="FF0000"/>
              </a:solidFill>
              <a:latin typeface="Arial" pitchFamily="34" charset="0"/>
              <a:cs typeface="Arial" pitchFamily="34" charset="0"/>
            </a:endParaRPr>
          </a:p>
          <a:p>
            <a:pPr>
              <a:lnSpc>
                <a:spcPct val="120000"/>
              </a:lnSpc>
              <a:buNone/>
            </a:pPr>
            <a:r>
              <a:rPr lang="en-US" sz="2400" dirty="0"/>
              <a:t>      </a:t>
            </a:r>
            <a:r>
              <a:rPr lang="el-GR" b="1" dirty="0" smtClean="0">
                <a:latin typeface="Arial" pitchFamily="34" charset="0"/>
                <a:cs typeface="Arial" pitchFamily="34" charset="0"/>
              </a:rPr>
              <a:t>ΑΠΟΤΕΛΟΥΝΤΑΙ ΚΑΤΑ ΚΑΝΟΝΑ ΑΠΟ ΔΥΟ ΜΕΡΗ</a:t>
            </a:r>
            <a:r>
              <a:rPr lang="en-US" b="1" dirty="0" smtClean="0">
                <a:latin typeface="Arial" pitchFamily="34" charset="0"/>
                <a:cs typeface="Arial" pitchFamily="34" charset="0"/>
              </a:rPr>
              <a:t>: </a:t>
            </a:r>
            <a:r>
              <a:rPr lang="el-GR" b="1" dirty="0" smtClean="0">
                <a:latin typeface="Arial" pitchFamily="34" charset="0"/>
                <a:cs typeface="Arial" pitchFamily="34" charset="0"/>
              </a:rPr>
              <a:t>ΤΟ ΚΙΝΗΤΟ ΠΟΥ ΟΝΟΜΑΖΕΤΑΙ </a:t>
            </a:r>
            <a:r>
              <a:rPr lang="el-GR" b="1" dirty="0" smtClean="0">
                <a:solidFill>
                  <a:srgbClr val="FF0000"/>
                </a:solidFill>
                <a:latin typeface="Arial" pitchFamily="34" charset="0"/>
                <a:cs typeface="Arial" pitchFamily="34" charset="0"/>
              </a:rPr>
              <a:t>ΣΤΡΟΦΕΙΟ </a:t>
            </a:r>
            <a:r>
              <a:rPr lang="el-GR" b="1" dirty="0" smtClean="0">
                <a:solidFill>
                  <a:srgbClr val="FF0000"/>
                </a:solidFill>
                <a:latin typeface="Arial" pitchFamily="34" charset="0"/>
                <a:cs typeface="Arial" pitchFamily="34" charset="0"/>
              </a:rPr>
              <a:t>Ή </a:t>
            </a:r>
            <a:r>
              <a:rPr lang="el-GR" b="1" dirty="0" smtClean="0">
                <a:solidFill>
                  <a:srgbClr val="FF0000"/>
                </a:solidFill>
                <a:latin typeface="Arial" pitchFamily="34" charset="0"/>
                <a:cs typeface="Arial" pitchFamily="34" charset="0"/>
              </a:rPr>
              <a:t>ΠΤΕΡΩΤΗ ΜΕ ΤΟΝ ΑΞΟΝΑ </a:t>
            </a:r>
            <a:r>
              <a:rPr lang="el-GR" b="1" dirty="0" smtClean="0">
                <a:latin typeface="Arial" pitchFamily="34" charset="0"/>
                <a:cs typeface="Arial" pitchFamily="34" charset="0"/>
              </a:rPr>
              <a:t>ΚΑΙ ΤΟ ΣΤΑΘΕΡΟ ΠΟΥ ΟΝΟΜΑΖΕΤΑΙ </a:t>
            </a:r>
            <a:r>
              <a:rPr lang="el-GR" b="1" dirty="0" smtClean="0">
                <a:solidFill>
                  <a:srgbClr val="FF0000"/>
                </a:solidFill>
                <a:latin typeface="Arial" pitchFamily="34" charset="0"/>
                <a:cs typeface="Arial" pitchFamily="34" charset="0"/>
              </a:rPr>
              <a:t>ΚΕΛΥΦΟΣ</a:t>
            </a:r>
            <a:r>
              <a:rPr lang="el-GR" b="1" dirty="0" smtClean="0">
                <a:latin typeface="Arial" pitchFamily="34" charset="0"/>
                <a:cs typeface="Arial" pitchFamily="34" charset="0"/>
              </a:rPr>
              <a:t>. </a:t>
            </a:r>
            <a:endParaRPr lang="en-US" b="1" dirty="0" smtClean="0">
              <a:latin typeface="Arial" pitchFamily="34" charset="0"/>
              <a:cs typeface="Arial" pitchFamily="34" charset="0"/>
            </a:endParaRPr>
          </a:p>
          <a:p>
            <a:pPr>
              <a:lnSpc>
                <a:spcPct val="120000"/>
              </a:lnSpc>
              <a:buNone/>
            </a:pPr>
            <a:r>
              <a:rPr lang="en-US" sz="2600" b="1" dirty="0"/>
              <a:t>       </a:t>
            </a:r>
            <a:endParaRPr lang="el-GR" sz="2600" b="1" dirty="0"/>
          </a:p>
        </p:txBody>
      </p:sp>
    </p:spTree>
    <p:extLst>
      <p:ext uri="{BB962C8B-B14F-4D97-AF65-F5344CB8AC3E}">
        <p14:creationId xmlns:p14="http://schemas.microsoft.com/office/powerpoint/2010/main" val="114476581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70C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572164"/>
          </a:xfrm>
          <a:solidFill>
            <a:schemeClr val="bg1"/>
          </a:solidFill>
        </p:spPr>
        <p:txBody>
          <a:bodyPr>
            <a:normAutofit fontScale="62500" lnSpcReduction="20000"/>
          </a:bodyPr>
          <a:lstStyle/>
          <a:p>
            <a:pPr>
              <a:buNone/>
            </a:pPr>
            <a:r>
              <a:rPr lang="en-US" sz="2400" b="1" dirty="0">
                <a:latin typeface="Arial" pitchFamily="34" charset="0"/>
                <a:cs typeface="Arial" pitchFamily="34" charset="0"/>
              </a:rPr>
              <a:t>    </a:t>
            </a:r>
            <a:r>
              <a:rPr lang="el-GR" sz="4000" b="1" u="sng" dirty="0">
                <a:solidFill>
                  <a:srgbClr val="FF0000"/>
                </a:solidFill>
                <a:latin typeface="Arial" pitchFamily="34" charset="0"/>
                <a:cs typeface="Arial" pitchFamily="34" charset="0"/>
              </a:rPr>
              <a:t>ΦΥΓΟΚΕΝΤΡΙΚΕΣ ΑΝΤΛΙΕΣ</a:t>
            </a:r>
            <a:r>
              <a:rPr lang="en-US" sz="4000" b="1" dirty="0">
                <a:solidFill>
                  <a:srgbClr val="FF0000"/>
                </a:solidFill>
                <a:latin typeface="Arial" pitchFamily="34" charset="0"/>
                <a:cs typeface="Arial" pitchFamily="34" charset="0"/>
              </a:rPr>
              <a:t> (CENTRIFUGAL PUMPS)</a:t>
            </a:r>
          </a:p>
          <a:p>
            <a:pPr>
              <a:lnSpc>
                <a:spcPct val="120000"/>
              </a:lnSpc>
              <a:buNone/>
            </a:pPr>
            <a:r>
              <a:rPr lang="en-US" sz="2400" dirty="0"/>
              <a:t>      </a:t>
            </a:r>
            <a:endParaRPr lang="en-US" sz="2600" b="1" dirty="0"/>
          </a:p>
          <a:p>
            <a:pPr>
              <a:lnSpc>
                <a:spcPct val="120000"/>
              </a:lnSpc>
              <a:buNone/>
            </a:pPr>
            <a:r>
              <a:rPr lang="en-US" sz="2600" b="1" dirty="0"/>
              <a:t>      </a:t>
            </a:r>
            <a:r>
              <a:rPr lang="el-GR" sz="3400" b="1" dirty="0">
                <a:latin typeface="Arial" pitchFamily="34" charset="0"/>
                <a:cs typeface="Arial" pitchFamily="34" charset="0"/>
              </a:rPr>
              <a:t>ΔΕΝ ΕΧΟΥΝ ΑΝΑΡΡΟΦΗΤΙΚΗ </a:t>
            </a:r>
            <a:r>
              <a:rPr lang="el-GR" sz="3400" b="1" dirty="0" smtClean="0">
                <a:latin typeface="Arial" pitchFamily="34" charset="0"/>
                <a:cs typeface="Arial" pitchFamily="34" charset="0"/>
              </a:rPr>
              <a:t>ΙΚΑΝΟΤΗΤΑ, </a:t>
            </a:r>
            <a:r>
              <a:rPr lang="el-GR" sz="3400" b="1" dirty="0">
                <a:latin typeface="Arial" pitchFamily="34" charset="0"/>
                <a:cs typeface="Arial" pitchFamily="34" charset="0"/>
              </a:rPr>
              <a:t>ΔΗΛΑΔΗ ΔΕΝ ΜΠΟΡΟΥΝ ΝΑ ΑΝΑΡΡΟΦΗΣΟΥΝ ΑΠΟ ΜΕΓΑΛΟ </a:t>
            </a:r>
            <a:r>
              <a:rPr lang="el-GR" sz="3400" b="1" dirty="0" smtClean="0">
                <a:latin typeface="Arial" pitchFamily="34" charset="0"/>
                <a:cs typeface="Arial" pitchFamily="34" charset="0"/>
              </a:rPr>
              <a:t>ΥΨΟΣ, </a:t>
            </a:r>
            <a:r>
              <a:rPr lang="el-GR" sz="3400" b="1" dirty="0">
                <a:latin typeface="Arial" pitchFamily="34" charset="0"/>
                <a:cs typeface="Arial" pitchFamily="34" charset="0"/>
              </a:rPr>
              <a:t>ΠΡΕΠΕΙ ΝΑ ΕΙΝΑΙ ΤΟΠΟΘΕΤΗΜΕΝΕΣ ΧΑΜΗΛΟΤΕΡΑ ΑΠΟ ΤΗΝ ΣΤΑΘΜΗ ΤΟΥ ΥΓΡΟΥ ΕΤΣΙ ΩΣΤΕ ΝΑ ΠΗΓΑΙΝΕΙ ΤΟ ΥΓΡΟ ΜΕ ΤΗΝ ΒΑΡΥΤΗΤΑ ΤΟΥ ΣΤΗΝ ΑΝΑΡΡΟΦΗΣΗ ΤΗΣ ΑΝΤΛΙΑΣ</a:t>
            </a:r>
            <a:r>
              <a:rPr lang="en-US" sz="3400" b="1" dirty="0">
                <a:latin typeface="Arial" pitchFamily="34" charset="0"/>
                <a:cs typeface="Arial" pitchFamily="34" charset="0"/>
              </a:rPr>
              <a:t> </a:t>
            </a:r>
            <a:r>
              <a:rPr lang="el-GR" sz="3400" b="1" dirty="0">
                <a:latin typeface="Arial" pitchFamily="34" charset="0"/>
                <a:cs typeface="Arial" pitchFamily="34" charset="0"/>
              </a:rPr>
              <a:t>(</a:t>
            </a:r>
            <a:r>
              <a:rPr lang="en-US" sz="3400" b="1" dirty="0">
                <a:solidFill>
                  <a:srgbClr val="FF0000"/>
                </a:solidFill>
                <a:latin typeface="Arial" pitchFamily="34" charset="0"/>
                <a:cs typeface="Arial" pitchFamily="34" charset="0"/>
              </a:rPr>
              <a:t>BY GRAVITY</a:t>
            </a:r>
            <a:r>
              <a:rPr lang="el-GR" sz="3400" b="1" dirty="0">
                <a:latin typeface="Arial" pitchFamily="34" charset="0"/>
                <a:cs typeface="Arial" pitchFamily="34" charset="0"/>
              </a:rPr>
              <a:t>),</a:t>
            </a:r>
            <a:r>
              <a:rPr lang="en-US" sz="3400" b="1" dirty="0">
                <a:latin typeface="Arial" pitchFamily="34" charset="0"/>
                <a:cs typeface="Arial" pitchFamily="34" charset="0"/>
              </a:rPr>
              <a:t> </a:t>
            </a:r>
            <a:r>
              <a:rPr lang="el-GR" sz="3400" b="1" dirty="0">
                <a:latin typeface="Arial" pitchFamily="34" charset="0"/>
                <a:cs typeface="Arial" pitchFamily="34" charset="0"/>
              </a:rPr>
              <a:t>ΔΕΝ ΜΠΟΡΟΥΝ ΝΑ ΑΝΑΠΤΥΞΟΥΝ ΜΕΓΑΛΕΣ ΠΙΕΣΕΙΣ ΣΤΗΝ </a:t>
            </a:r>
            <a:r>
              <a:rPr lang="el-GR" sz="3400" b="1" dirty="0" smtClean="0">
                <a:latin typeface="Arial" pitchFamily="34" charset="0"/>
                <a:cs typeface="Arial" pitchFamily="34" charset="0"/>
              </a:rPr>
              <a:t>ΚΑΤΑΘΛΙΨΗ, </a:t>
            </a:r>
            <a:r>
              <a:rPr lang="el-GR" sz="3400" b="1" dirty="0">
                <a:latin typeface="Arial" pitchFamily="34" charset="0"/>
                <a:cs typeface="Arial" pitchFamily="34" charset="0"/>
              </a:rPr>
              <a:t>ΕΧΟΥΝ ΟΜΩΣ ΜΕΓΑΛΗ ΙΚΑΝΟΤΗΤΑ </a:t>
            </a:r>
            <a:r>
              <a:rPr lang="el-GR" sz="3400" b="1" dirty="0" smtClean="0">
                <a:latin typeface="Arial" pitchFamily="34" charset="0"/>
                <a:cs typeface="Arial" pitchFamily="34" charset="0"/>
              </a:rPr>
              <a:t>ΠΑΡΟΧΗΣ, </a:t>
            </a:r>
            <a:r>
              <a:rPr lang="el-GR" sz="3400" b="1" dirty="0">
                <a:latin typeface="Arial" pitchFamily="34" charset="0"/>
                <a:cs typeface="Arial" pitchFamily="34" charset="0"/>
              </a:rPr>
              <a:t>ΔΗΛΑΔΗ ΜΕ ΑΥΤΕΣ ΜΠΟΡΟΥΜΕ ΝΑ ΞΕΦΟΡΤΩΣΟΥΜΕ ΕΝΑ ΠΕΤΡΕΛΑΙΟΦΟΡΟ</a:t>
            </a:r>
            <a:r>
              <a:rPr lang="en-US" sz="3400" b="1" dirty="0">
                <a:latin typeface="Arial" pitchFamily="34" charset="0"/>
                <a:cs typeface="Arial" pitchFamily="34" charset="0"/>
              </a:rPr>
              <a:t>,</a:t>
            </a:r>
            <a:r>
              <a:rPr lang="el-GR" sz="3400" b="1" dirty="0">
                <a:latin typeface="Arial" pitchFamily="34" charset="0"/>
                <a:cs typeface="Arial" pitchFamily="34" charset="0"/>
              </a:rPr>
              <a:t> ΝΑ ΣΑΒΟΥΡΩΣΟΥΜΕ </a:t>
            </a:r>
            <a:r>
              <a:rPr lang="el-GR" sz="3400" b="1" dirty="0" smtClean="0">
                <a:latin typeface="Arial" pitchFamily="34" charset="0"/>
                <a:cs typeface="Arial" pitchFamily="34" charset="0"/>
              </a:rPr>
              <a:t>Ή </a:t>
            </a:r>
            <a:r>
              <a:rPr lang="el-GR" sz="3400" b="1" dirty="0">
                <a:latin typeface="Arial" pitchFamily="34" charset="0"/>
                <a:cs typeface="Arial" pitchFamily="34" charset="0"/>
              </a:rPr>
              <a:t>ΝΑ ΞΕΣΑΒΟΥΡΩΣΟΥΜΕ ΕΝΑ ΠΛΟΙΟ</a:t>
            </a:r>
            <a:r>
              <a:rPr lang="en-US" sz="3400" b="1" dirty="0">
                <a:latin typeface="Arial" pitchFamily="34" charset="0"/>
                <a:cs typeface="Arial" pitchFamily="34" charset="0"/>
              </a:rPr>
              <a:t>.</a:t>
            </a:r>
            <a:endParaRPr lang="el-GR" sz="3400" b="1" dirty="0">
              <a:latin typeface="Arial" pitchFamily="34" charset="0"/>
              <a:cs typeface="Arial" pitchFamily="34" charset="0"/>
            </a:endParaRPr>
          </a:p>
        </p:txBody>
      </p:sp>
    </p:spTree>
    <p:extLst>
      <p:ext uri="{BB962C8B-B14F-4D97-AF65-F5344CB8AC3E}">
        <p14:creationId xmlns:p14="http://schemas.microsoft.com/office/powerpoint/2010/main" val="229257415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solidFill>
                  <a:srgbClr val="002060"/>
                </a:solidFill>
              </a:rPr>
              <a:t>    </a:t>
            </a:r>
            <a:r>
              <a:rPr lang="en-US" b="1" u="sng" dirty="0" smtClean="0">
                <a:solidFill>
                  <a:srgbClr val="002060"/>
                </a:solidFill>
                <a:effectLst>
                  <a:outerShdw blurRad="38100" dist="38100" dir="2700000" algn="tl">
                    <a:srgbClr val="000000">
                      <a:alpha val="43137"/>
                    </a:srgbClr>
                  </a:outerShdw>
                </a:effectLst>
              </a:rPr>
              <a:t>impeller</a:t>
            </a:r>
            <a:r>
              <a:rPr lang="en-US" dirty="0" smtClean="0">
                <a:solidFill>
                  <a:srgbClr val="002060"/>
                </a:solidFill>
              </a:rPr>
              <a:t>  </a:t>
            </a:r>
            <a:r>
              <a:rPr lang="el-GR" dirty="0" smtClean="0">
                <a:solidFill>
                  <a:srgbClr val="FF0000"/>
                </a:solidFill>
              </a:rPr>
              <a:t>ΑΝΑΡΡΟΦΑ ΑΠΟ ΤΟ ΚΕΝΤΡΟ ΚΑΙ ΚΑΤΑΘΛΙΒΕΙ ΣΤΗΝ </a:t>
            </a:r>
            <a:r>
              <a:rPr lang="el-GR" dirty="0" smtClean="0">
                <a:solidFill>
                  <a:srgbClr val="FF0000"/>
                </a:solidFill>
              </a:rPr>
              <a:t>ΠΕΡΙΦΕΡΕΙΑ </a:t>
            </a:r>
            <a:r>
              <a:rPr lang="el-GR" dirty="0" smtClean="0">
                <a:solidFill>
                  <a:srgbClr val="FF0000"/>
                </a:solidFill>
              </a:rPr>
              <a:t>ΣΤΟ ΕΛΙΚΟΦΡΑΓΜΑ</a:t>
            </a:r>
            <a:endParaRPr lang="el-GR" dirty="0">
              <a:solidFill>
                <a:srgbClr val="002060"/>
              </a:solidFill>
            </a:endParaRPr>
          </a:p>
        </p:txBody>
      </p:sp>
      <p:pic>
        <p:nvPicPr>
          <p:cNvPr id="4098" name="Picture 2" descr="Σχετική εικόν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234" y="2976282"/>
            <a:ext cx="2143125" cy="31313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Αποτέλεσμα εικόνας για IMPEL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791578" y="2435225"/>
            <a:ext cx="447176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13782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a:solidFill>
                  <a:schemeClr val="bg1"/>
                </a:solidFill>
                <a:latin typeface="Arial" pitchFamily="34" charset="0"/>
                <a:cs typeface="Arial" pitchFamily="34" charset="0"/>
              </a:rPr>
              <a:t>ΤΥΠΟΣ 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fontScale="85000" lnSpcReduction="20000"/>
          </a:bodyPr>
          <a:lstStyle/>
          <a:p>
            <a:pPr>
              <a:buNone/>
            </a:pPr>
            <a:r>
              <a:rPr lang="en-US" sz="2400" b="1" dirty="0">
                <a:latin typeface="Arial" pitchFamily="34" charset="0"/>
                <a:cs typeface="Arial" pitchFamily="34" charset="0"/>
              </a:rPr>
              <a:t>    </a:t>
            </a:r>
            <a:r>
              <a:rPr lang="el-GR" b="1" u="sng" dirty="0">
                <a:solidFill>
                  <a:srgbClr val="FF0000"/>
                </a:solidFill>
                <a:latin typeface="Arial" pitchFamily="34" charset="0"/>
                <a:cs typeface="Arial" pitchFamily="34" charset="0"/>
              </a:rPr>
              <a:t>ΦΥΓΟΚΕΝΤΡΙΚΕΣ ΑΝΤΛΙΕΣ</a:t>
            </a:r>
            <a:r>
              <a:rPr lang="en-US" b="1" dirty="0">
                <a:solidFill>
                  <a:srgbClr val="FF0000"/>
                </a:solidFill>
                <a:latin typeface="Arial" pitchFamily="34" charset="0"/>
                <a:cs typeface="Arial" pitchFamily="34" charset="0"/>
              </a:rPr>
              <a:t> (CENTRIFUGAL PUMPS)</a:t>
            </a:r>
          </a:p>
          <a:p>
            <a:pPr>
              <a:lnSpc>
                <a:spcPct val="120000"/>
              </a:lnSpc>
              <a:buNone/>
            </a:pPr>
            <a:r>
              <a:rPr lang="en-US" sz="2400" dirty="0"/>
              <a:t>      </a:t>
            </a:r>
            <a:endParaRPr lang="en-US" sz="2600" b="1" dirty="0"/>
          </a:p>
          <a:p>
            <a:pPr>
              <a:lnSpc>
                <a:spcPct val="120000"/>
              </a:lnSpc>
              <a:buNone/>
            </a:pPr>
            <a:r>
              <a:rPr lang="en-US" sz="2600" b="1" dirty="0"/>
              <a:t>      </a:t>
            </a:r>
            <a:r>
              <a:rPr lang="el-GR" sz="2600" b="1" dirty="0">
                <a:latin typeface="Arial" pitchFamily="34" charset="0"/>
                <a:cs typeface="Arial" pitchFamily="34" charset="0"/>
              </a:rPr>
              <a:t>Σ'ΑΥΤΕΣ ΤΙΣ ΑΝΤΛΙΕΣ ΠΡΟΣΕΧΟΥΜΕ Η ΑΝΑΡΡΟΦΗΣΗ ΤΟΥΣ ΝΑ ΕΙΝΑΙ ΠΑΝΤΑ </a:t>
            </a:r>
            <a:r>
              <a:rPr lang="el-GR" sz="2600" b="1" dirty="0" smtClean="0">
                <a:latin typeface="Arial" pitchFamily="34" charset="0"/>
                <a:cs typeface="Arial" pitchFamily="34" charset="0"/>
              </a:rPr>
              <a:t>ΓΕΜΑΤΗ, </a:t>
            </a:r>
            <a:r>
              <a:rPr lang="el-GR" sz="2600" b="1" dirty="0">
                <a:latin typeface="Arial" pitchFamily="34" charset="0"/>
                <a:cs typeface="Arial" pitchFamily="34" charset="0"/>
              </a:rPr>
              <a:t>ΔΙΟΤΙ ΟΤΑΝ ΞΕΠΙΑΝΟΥΝ</a:t>
            </a:r>
            <a:r>
              <a:rPr lang="en-US" sz="2600" b="1" dirty="0">
                <a:latin typeface="Arial" pitchFamily="34" charset="0"/>
                <a:cs typeface="Arial" pitchFamily="34" charset="0"/>
              </a:rPr>
              <a:t>,</a:t>
            </a:r>
            <a:r>
              <a:rPr lang="el-GR" sz="2600" b="1" dirty="0">
                <a:latin typeface="Arial" pitchFamily="34" charset="0"/>
                <a:cs typeface="Arial" pitchFamily="34" charset="0"/>
              </a:rPr>
              <a:t> Ο ΑΕΡΑΣ ΠΟΥ ΑΝΑΡΡΟΦΟΥΝ ΔΗΜΙΟΥΡΓΕΙ </a:t>
            </a:r>
            <a:r>
              <a:rPr lang="el-GR" sz="2600" b="1" dirty="0" smtClean="0">
                <a:latin typeface="Arial" pitchFamily="34" charset="0"/>
                <a:cs typeface="Arial" pitchFamily="34" charset="0"/>
              </a:rPr>
              <a:t>ΣΠΗΛΑΙΩΣΗ, </a:t>
            </a:r>
            <a:r>
              <a:rPr lang="el-GR" sz="2600" b="1" dirty="0">
                <a:latin typeface="Arial" pitchFamily="34" charset="0"/>
                <a:cs typeface="Arial" pitchFamily="34" charset="0"/>
              </a:rPr>
              <a:t>ΔΗΛΑΔΗ ΦΘΟΡΑ ΣΤΟ ΣΤΡΟΦΕΙΟ ΚΑΙ ΣΤΟ ΚΕΛΥΦΟΣ,ΕΝΑ ΑΛΛΟ ΠΟΥ ΠΡΕΠΕΙ ΝΑ ΠΡΟΣΕΧΟΥΜΕ ΕΙΝΑΙ ΟΤΑΝ ΚΟΝΤΕΥΟΥΝ ΣΤΑ ΤΕΛΕΙΩΜΑΤΑ ΘΑ ΠΡΕΠΕΙ ΣΤΑΔΙΑΚΑ ΝΑ ΠΕΡΙΟΡΙΖΟΥΜΕ ΤΟ ΕΠΙΣΤΟΜΙΟ ΤΗΣ ΚΑΤΑΘΛΙΨΗΣ ΕΤΣΙ ΩΣΤΕ ΝΑ ΠΑΡΑΜΕΝΕΙ ΓΕΜΑΤΗ ΠΑΝΤΑ Η ΑΝΑΡΡΟΦΗΣΗ. ΤΟ ΠΟΣΟ ΘΑ ΠΕΡΙΟΡΙΖΟΥΜΕ ΤΟ ΕΠΙΣΤΟΜΙΟ ΤΗΣ ΚΑΤΑΘΛΙΨΗΣ ΚΑΘΕ ΦΟΡΑ ΘΑ ΤΟ ΒΛΕΠΟΥΜΕ ΣΤΟ ΠΙΕΣΟΜΕΤΡΟ ΤΗΣ </a:t>
            </a:r>
            <a:r>
              <a:rPr lang="el-GR" sz="2600" b="1" dirty="0" smtClean="0">
                <a:latin typeface="Arial" pitchFamily="34" charset="0"/>
                <a:cs typeface="Arial" pitchFamily="34" charset="0"/>
              </a:rPr>
              <a:t>ΚΑΤΑΘΛΙΨΗΣ, </a:t>
            </a:r>
            <a:r>
              <a:rPr lang="el-GR" sz="2600" b="1" dirty="0">
                <a:latin typeface="Arial" pitchFamily="34" charset="0"/>
                <a:cs typeface="Arial" pitchFamily="34" charset="0"/>
              </a:rPr>
              <a:t>ΔΗΛΑΔΗ ΘΑ ΦΡΟΝΤΙΖΟΥΜΕ ΝΑ ΕΙΝΑΙ ΠΑΝΤΑ ΙΔΙΑ Η ΠΙΕΣΗ ΚΑΤΑΘΛΙΨΕΩΣ ΣΤΟ ΜΑΝΟΜΕΤΡΟ.</a:t>
            </a:r>
          </a:p>
        </p:txBody>
      </p:sp>
    </p:spTree>
    <p:extLst>
      <p:ext uri="{BB962C8B-B14F-4D97-AF65-F5344CB8AC3E}">
        <p14:creationId xmlns:p14="http://schemas.microsoft.com/office/powerpoint/2010/main" val="81928620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dirty="0" smtClean="0">
                <a:solidFill>
                  <a:srgbClr val="0070C0"/>
                </a:solidFill>
              </a:rPr>
              <a:t>ΠΛΕΟΝΕΚΤΗΜΑΤΑ ΚΑΙ </a:t>
            </a:r>
            <a:r>
              <a:rPr lang="el-GR" dirty="0" smtClean="0">
                <a:solidFill>
                  <a:srgbClr val="0070C0"/>
                </a:solidFill>
              </a:rPr>
              <a:t>ΜΕΙΟΝΕΚΤΗΜΑΤΑ </a:t>
            </a:r>
            <a:r>
              <a:rPr lang="el-GR" dirty="0" smtClean="0">
                <a:solidFill>
                  <a:srgbClr val="0070C0"/>
                </a:solidFill>
              </a:rPr>
              <a:t/>
            </a:r>
            <a:br>
              <a:rPr lang="el-GR" dirty="0" smtClean="0">
                <a:solidFill>
                  <a:srgbClr val="0070C0"/>
                </a:solidFill>
              </a:rPr>
            </a:br>
            <a:r>
              <a:rPr lang="el-GR" dirty="0" smtClean="0">
                <a:solidFill>
                  <a:srgbClr val="0070C0"/>
                </a:solidFill>
              </a:rPr>
              <a:t>ΦΥΓΟΚΕΝΤΡΙΚΩΝ ΑΝΤΛΙΩΝ </a:t>
            </a:r>
            <a:endParaRPr lang="el-GR" dirty="0">
              <a:solidFill>
                <a:srgbClr val="0070C0"/>
              </a:solidFill>
            </a:endParaRPr>
          </a:p>
        </p:txBody>
      </p:sp>
      <p:sp>
        <p:nvSpPr>
          <p:cNvPr id="3" name="Θέση περιεχομένου 2"/>
          <p:cNvSpPr>
            <a:spLocks noGrp="1"/>
          </p:cNvSpPr>
          <p:nvPr>
            <p:ph idx="1"/>
          </p:nvPr>
        </p:nvSpPr>
        <p:spPr/>
        <p:txBody>
          <a:bodyPr>
            <a:normAutofit/>
          </a:bodyPr>
          <a:lstStyle/>
          <a:p>
            <a:pPr marL="0" indent="0">
              <a:buNone/>
            </a:pPr>
            <a:r>
              <a:rPr lang="el-GR" sz="4000" dirty="0" smtClean="0">
                <a:solidFill>
                  <a:srgbClr val="C00000"/>
                </a:solidFill>
              </a:rPr>
              <a:t>ΟΙ ΦΥΓΟΚΕΝΤΡΙΚΕΣ ΑΝΤΛΙΕΣ ΕΧΟΥΝ ΜΕΓΑΛΗ ΠΑΡΟΧΗ ΔΕΝ ΕΧΟΥΝ </a:t>
            </a:r>
            <a:r>
              <a:rPr lang="el-GR" sz="4000" dirty="0" smtClean="0">
                <a:solidFill>
                  <a:srgbClr val="C00000"/>
                </a:solidFill>
              </a:rPr>
              <a:t>ΑΝΑΡΡΟΦΗΤΙΚΗ </a:t>
            </a:r>
            <a:r>
              <a:rPr lang="el-GR" sz="4000" dirty="0" smtClean="0">
                <a:solidFill>
                  <a:srgbClr val="C00000"/>
                </a:solidFill>
              </a:rPr>
              <a:t>ΚΑΙ ΚΑΤΑΘΛΙΠΤΙΚΗ </a:t>
            </a:r>
            <a:r>
              <a:rPr lang="el-GR" sz="4000" dirty="0" smtClean="0">
                <a:solidFill>
                  <a:srgbClr val="C00000"/>
                </a:solidFill>
              </a:rPr>
              <a:t>ΙΚΑΝΟΤΗΤΑ </a:t>
            </a:r>
            <a:r>
              <a:rPr lang="el-GR" sz="4000" dirty="0" smtClean="0">
                <a:solidFill>
                  <a:srgbClr val="C00000"/>
                </a:solidFill>
              </a:rPr>
              <a:t>ΑΠΛΑ ΕΧΟΥΝ ΤΗΝ ΔΥΝΑΤΟΤΗΤΑ ΝΑ ΜΕΤΑΦΕΡΟΥΝ ΜΕΓΑΛΕΣ ΠΟΣΟΤΗΤΕΣ ΥΓΡΟΥ ΜΕ ΜΙΚΡΗ ΙΣΧΥ ΗΛΕΚΤΡΟΚΙΝΗΤΗΡΑ.</a:t>
            </a:r>
            <a:endParaRPr lang="el-GR" sz="4000" dirty="0">
              <a:solidFill>
                <a:srgbClr val="C00000"/>
              </a:solidFill>
            </a:endParaRPr>
          </a:p>
        </p:txBody>
      </p:sp>
    </p:spTree>
    <p:extLst>
      <p:ext uri="{BB962C8B-B14F-4D97-AF65-F5344CB8AC3E}">
        <p14:creationId xmlns:p14="http://schemas.microsoft.com/office/powerpoint/2010/main" val="284310414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Αποτέλεσμα εικόνας για PUMP"/>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75648" y="1989614"/>
            <a:ext cx="5519172"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solidFill>
            <a:srgbClr val="00B05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Tree>
    <p:extLst>
      <p:ext uri="{BB962C8B-B14F-4D97-AF65-F5344CB8AC3E}">
        <p14:creationId xmlns:p14="http://schemas.microsoft.com/office/powerpoint/2010/main" val="114706101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3200" b="1" u="sng" dirty="0" smtClean="0">
                <a:solidFill>
                  <a:schemeClr val="bg1"/>
                </a:solidFill>
                <a:latin typeface="Arial" pitchFamily="34" charset="0"/>
                <a:cs typeface="Arial" pitchFamily="34" charset="0"/>
              </a:rPr>
              <a:t>ΤΥΠΟ</a:t>
            </a:r>
            <a:r>
              <a:rPr lang="en-US" sz="3200" b="1" u="sng" dirty="0" smtClean="0">
                <a:solidFill>
                  <a:schemeClr val="bg1"/>
                </a:solidFill>
                <a:latin typeface="Arial" pitchFamily="34" charset="0"/>
                <a:cs typeface="Arial" pitchFamily="34" charset="0"/>
              </a:rPr>
              <a:t>I</a:t>
            </a:r>
            <a:r>
              <a:rPr lang="el-GR" sz="3200" b="1" u="sng" dirty="0" smtClean="0">
                <a:solidFill>
                  <a:schemeClr val="bg1"/>
                </a:solidFill>
                <a:latin typeface="Arial" pitchFamily="34" charset="0"/>
                <a:cs typeface="Arial" pitchFamily="34" charset="0"/>
              </a:rPr>
              <a:t> </a:t>
            </a:r>
            <a:r>
              <a:rPr lang="el-GR" sz="3200" b="1" u="sng" dirty="0">
                <a:solidFill>
                  <a:schemeClr val="bg1"/>
                </a:solidFill>
                <a:latin typeface="Arial" pitchFamily="34" charset="0"/>
                <a:cs typeface="Arial" pitchFamily="34" charset="0"/>
              </a:rPr>
              <a:t>ΑΝΤΛΙΩΝ</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sz="2400" b="1" dirty="0">
                <a:latin typeface="Arial" pitchFamily="34" charset="0"/>
                <a:cs typeface="Arial" pitchFamily="34" charset="0"/>
              </a:rPr>
              <a:t>   </a:t>
            </a:r>
            <a:endParaRPr lang="el-GR" sz="2600" b="1" dirty="0">
              <a:latin typeface="Arial" pitchFamily="34" charset="0"/>
              <a:cs typeface="Arial" pitchFamily="34" charset="0"/>
            </a:endParaRPr>
          </a:p>
        </p:txBody>
      </p:sp>
      <p:pic>
        <p:nvPicPr>
          <p:cNvPr id="4" name="Picture 3" descr="006.jpg"/>
          <p:cNvPicPr>
            <a:picLocks noChangeAspect="1"/>
          </p:cNvPicPr>
          <p:nvPr/>
        </p:nvPicPr>
        <p:blipFill>
          <a:blip r:embed="rId3" cstate="print">
            <a:lum bright="-22000" contrast="45000"/>
          </a:blip>
          <a:stretch>
            <a:fillRect/>
          </a:stretch>
        </p:blipFill>
        <p:spPr>
          <a:xfrm>
            <a:off x="1952596" y="1428736"/>
            <a:ext cx="8143932" cy="4714908"/>
          </a:xfrm>
          <a:prstGeom prst="rect">
            <a:avLst/>
          </a:prstGeom>
        </p:spPr>
      </p:pic>
    </p:spTree>
    <p:extLst>
      <p:ext uri="{BB962C8B-B14F-4D97-AF65-F5344CB8AC3E}">
        <p14:creationId xmlns:p14="http://schemas.microsoft.com/office/powerpoint/2010/main" val="3756597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92D050"/>
          </a:solidFill>
        </p:spPr>
        <p:txBody>
          <a:bodyPr/>
          <a:lstStyle/>
          <a:p>
            <a:r>
              <a:rPr lang="en-US" dirty="0"/>
              <a:t> </a:t>
            </a:r>
            <a:r>
              <a:rPr lang="en-US" dirty="0" smtClean="0"/>
              <a:t>                 </a:t>
            </a:r>
            <a:r>
              <a:rPr lang="el-GR" sz="6000" b="1" u="sng" dirty="0" smtClean="0"/>
              <a:t>ΙΣΧΥΣ</a:t>
            </a:r>
            <a:r>
              <a:rPr lang="el-GR" sz="6000" b="1" dirty="0" smtClean="0"/>
              <a:t>   Ν</a:t>
            </a:r>
            <a:endParaRPr lang="el-GR"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pPr marL="0" indent="0">
                  <a:buNone/>
                </a:pPr>
                <a:r>
                  <a:rPr lang="el-GR" sz="5400" b="1" dirty="0" smtClean="0"/>
                  <a:t>ΤΟ ΕΡΓΟ (</a:t>
                </a:r>
                <a:r>
                  <a:rPr lang="en-US" sz="5400" b="1" dirty="0" smtClean="0"/>
                  <a:t>W)</a:t>
                </a:r>
                <a:r>
                  <a:rPr lang="el-GR" sz="5400" b="1" dirty="0" smtClean="0"/>
                  <a:t> ΠΟΥ ΠΑΡΑΓΕΤΑΙ ΣΤΗ ΜΟΝΑΔΑ ΤΟΥ ΧΡΟΝΟΥ</a:t>
                </a:r>
                <a:r>
                  <a:rPr lang="en-US" sz="5400" b="1" dirty="0" smtClean="0"/>
                  <a:t> (t)</a:t>
                </a:r>
              </a:p>
              <a:p>
                <a:pPr marL="0" indent="0">
                  <a:buNone/>
                </a:pPr>
                <a:r>
                  <a:rPr lang="en-US" sz="5400" b="1" dirty="0"/>
                  <a:t> </a:t>
                </a:r>
                <a:r>
                  <a:rPr lang="en-US" sz="5400" b="1" dirty="0" smtClean="0"/>
                  <a:t>              N = </a:t>
                </a:r>
                <a14:m>
                  <m:oMath xmlns:m="http://schemas.openxmlformats.org/officeDocument/2006/math">
                    <m:f>
                      <m:fPr>
                        <m:ctrlPr>
                          <a:rPr lang="en-US" sz="5400" b="1" i="1" smtClean="0">
                            <a:latin typeface="Cambria Math" panose="02040503050406030204" pitchFamily="18" charset="0"/>
                          </a:rPr>
                        </m:ctrlPr>
                      </m:fPr>
                      <m:num>
                        <m:r>
                          <a:rPr lang="en-US" sz="5400" b="1" i="1" smtClean="0">
                            <a:latin typeface="Cambria Math" panose="02040503050406030204" pitchFamily="18" charset="0"/>
                          </a:rPr>
                          <m:t>𝑾</m:t>
                        </m:r>
                      </m:num>
                      <m:den>
                        <m:r>
                          <a:rPr lang="en-US" sz="5400" b="1" i="1" smtClean="0">
                            <a:latin typeface="Cambria Math" panose="02040503050406030204" pitchFamily="18" charset="0"/>
                          </a:rPr>
                          <m:t>𝒕</m:t>
                        </m:r>
                      </m:den>
                    </m:f>
                  </m:oMath>
                </a14:m>
                <a:r>
                  <a:rPr lang="en-US" sz="5400" b="1" dirty="0" smtClean="0"/>
                  <a:t> </a:t>
                </a:r>
                <a14:m>
                  <m:oMath xmlns:m="http://schemas.openxmlformats.org/officeDocument/2006/math">
                    <m:f>
                      <m:fPr>
                        <m:ctrlPr>
                          <a:rPr lang="en-US" sz="5400" b="1" i="1" dirty="0" smtClean="0">
                            <a:latin typeface="Cambria Math" panose="02040503050406030204" pitchFamily="18" charset="0"/>
                          </a:rPr>
                        </m:ctrlPr>
                      </m:fPr>
                      <m:num>
                        <m:r>
                          <a:rPr lang="en-US" sz="5400" b="1" i="1" dirty="0" smtClean="0">
                            <a:latin typeface="Cambria Math" panose="02040503050406030204" pitchFamily="18" charset="0"/>
                          </a:rPr>
                          <m:t>𝑲𝒈𝒎</m:t>
                        </m:r>
                      </m:num>
                      <m:den>
                        <m:r>
                          <a:rPr lang="en-US" sz="5400" b="1" i="1" dirty="0" smtClean="0">
                            <a:latin typeface="Cambria Math" panose="02040503050406030204" pitchFamily="18" charset="0"/>
                          </a:rPr>
                          <m:t>𝒔𝒆𝒄</m:t>
                        </m:r>
                      </m:den>
                    </m:f>
                  </m:oMath>
                </a14:m>
                <a:r>
                  <a:rPr lang="en-US" sz="5400" b="1" dirty="0" smtClean="0"/>
                  <a:t>    </a:t>
                </a:r>
              </a:p>
              <a:p>
                <a:pPr marL="0" indent="0">
                  <a:buNone/>
                </a:pPr>
                <a:r>
                  <a:rPr lang="en-US" sz="5400" b="1" dirty="0" smtClean="0"/>
                  <a:t>            </a:t>
                </a:r>
                <a:endParaRPr lang="el-GR" sz="5400" b="1" dirty="0"/>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3130" t="-5742"/>
                </a:stretch>
              </a:blipFill>
            </p:spPr>
            <p:txBody>
              <a:bodyPr/>
              <a:lstStyle/>
              <a:p>
                <a:r>
                  <a:rPr lang="el-GR">
                    <a:noFill/>
                  </a:rPr>
                  <a:t> </a:t>
                </a:r>
              </a:p>
            </p:txBody>
          </p:sp>
        </mc:Fallback>
      </mc:AlternateContent>
    </p:spTree>
    <p:extLst>
      <p:ext uri="{BB962C8B-B14F-4D97-AF65-F5344CB8AC3E}">
        <p14:creationId xmlns:p14="http://schemas.microsoft.com/office/powerpoint/2010/main" val="152092116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1800" b="1" u="sng" dirty="0">
                <a:solidFill>
                  <a:srgbClr val="FFFF00"/>
                </a:solidFill>
                <a:latin typeface="Arial" pitchFamily="34" charset="0"/>
                <a:cs typeface="Arial" pitchFamily="34" charset="0"/>
              </a:rPr>
              <a:t>ΠΑΡΑΓΟΝΤΕΣ ΠΟΥ ΕΠΗΡΕΑΖΟΥΝ ΤΗΝ ΑΝΑΡΡΟΦΗΣΗ ΤΩΝ ΑΝΤΛΙΩΝ</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marL="457200" indent="-457200">
              <a:buClr>
                <a:srgbClr val="FF0000"/>
              </a:buClr>
              <a:buFont typeface="+mj-lt"/>
              <a:buAutoNum type="arabicPeriod"/>
            </a:pPr>
            <a:r>
              <a:rPr lang="el-GR" b="1" dirty="0">
                <a:latin typeface="Arial" pitchFamily="34" charset="0"/>
                <a:cs typeface="Arial" pitchFamily="34" charset="0"/>
              </a:rPr>
              <a:t>ΙΞΩΔΕΣ ΤΟΥ ΥΓΡΟΥ.</a:t>
            </a:r>
          </a:p>
          <a:p>
            <a:pPr marL="457200" indent="-457200">
              <a:buClr>
                <a:srgbClr val="FF0000"/>
              </a:buClr>
              <a:buFont typeface="+mj-lt"/>
              <a:buAutoNum type="arabicPeriod"/>
            </a:pPr>
            <a:r>
              <a:rPr lang="el-GR" b="1" dirty="0">
                <a:latin typeface="Arial" pitchFamily="34" charset="0"/>
                <a:cs typeface="Arial" pitchFamily="34" charset="0"/>
              </a:rPr>
              <a:t>Η	ΤΑΣΗ ΤΩΝ ΔΗΜΙΟΥΡΓΟΥΜΕΝΩΝ ΑΤΜΩΝ ΣΤΗΝ </a:t>
            </a:r>
            <a:r>
              <a:rPr lang="el-GR" b="1" dirty="0" smtClean="0">
                <a:latin typeface="Arial" pitchFamily="34" charset="0"/>
                <a:cs typeface="Arial" pitchFamily="34" charset="0"/>
              </a:rPr>
              <a:t>ΑΝΑΡΡΟΦΗΣΗ.</a:t>
            </a:r>
            <a:r>
              <a:rPr lang="en-US" b="1" dirty="0" smtClean="0">
                <a:latin typeface="Arial" pitchFamily="34" charset="0"/>
                <a:cs typeface="Arial" pitchFamily="34" charset="0"/>
              </a:rPr>
              <a:t>(</a:t>
            </a:r>
            <a:r>
              <a:rPr lang="el-GR" b="1" dirty="0" smtClean="0">
                <a:latin typeface="Arial" pitchFamily="34" charset="0"/>
                <a:cs typeface="Arial" pitchFamily="34" charset="0"/>
              </a:rPr>
              <a:t>ΠΤΗΤΙΚΟΤΗΤΑ ΥΓΡΟΥ)</a:t>
            </a:r>
            <a:endParaRPr lang="el-GR" b="1" dirty="0">
              <a:latin typeface="Arial" pitchFamily="34" charset="0"/>
              <a:cs typeface="Arial" pitchFamily="34" charset="0"/>
            </a:endParaRPr>
          </a:p>
          <a:p>
            <a:pPr marL="457200" indent="-457200">
              <a:buClr>
                <a:srgbClr val="FF0000"/>
              </a:buClr>
              <a:buFont typeface="+mj-lt"/>
              <a:buAutoNum type="arabicPeriod"/>
            </a:pPr>
            <a:r>
              <a:rPr lang="el-GR" b="1" dirty="0">
                <a:latin typeface="Arial" pitchFamily="34" charset="0"/>
                <a:cs typeface="Arial" pitchFamily="34" charset="0"/>
              </a:rPr>
              <a:t>Η ΠΟΣΟΤΗΤΑ ΤΟΥ ΕΓΚΛΩΒΙΣΜΕΝΟΥ ΑΕΡΑ.</a:t>
            </a:r>
          </a:p>
          <a:p>
            <a:pPr marL="457200" indent="-457200">
              <a:buClr>
                <a:srgbClr val="FF0000"/>
              </a:buClr>
              <a:buFont typeface="+mj-lt"/>
              <a:buAutoNum type="arabicPeriod"/>
            </a:pPr>
            <a:r>
              <a:rPr lang="el-GR" b="1" dirty="0">
                <a:latin typeface="Arial" pitchFamily="34" charset="0"/>
                <a:cs typeface="Arial" pitchFamily="34" charset="0"/>
              </a:rPr>
              <a:t>Η ΘΕΡΜΟΚΡΑΣΙΑ ΤΟΥ ΥΓΡΟΥ.</a:t>
            </a:r>
          </a:p>
          <a:p>
            <a:pPr marL="457200" indent="-457200">
              <a:buClr>
                <a:srgbClr val="FF0000"/>
              </a:buClr>
              <a:buFont typeface="+mj-lt"/>
              <a:buAutoNum type="arabicPeriod"/>
            </a:pPr>
            <a:r>
              <a:rPr lang="el-GR" b="1" dirty="0">
                <a:latin typeface="Arial" pitchFamily="34" charset="0"/>
                <a:cs typeface="Arial" pitchFamily="34" charset="0"/>
              </a:rPr>
              <a:t>ΦΡΑΓΜΕΝΟ ΦΙΛΤΡΟ.</a:t>
            </a:r>
          </a:p>
          <a:p>
            <a:pPr marL="457200" indent="-457200">
              <a:buClr>
                <a:srgbClr val="FF0000"/>
              </a:buClr>
              <a:buFont typeface="+mj-lt"/>
              <a:buAutoNum type="arabicPeriod"/>
            </a:pPr>
            <a:r>
              <a:rPr lang="el-GR" b="1" dirty="0">
                <a:latin typeface="Arial" pitchFamily="34" charset="0"/>
                <a:cs typeface="Arial" pitchFamily="34" charset="0"/>
              </a:rPr>
              <a:t>ΚΛΕΙΣΤΟ ΕΠΙΣΤΟΜΙΟ ΑΝΑΡΡΟΦΗΣΕΩΣ.</a:t>
            </a:r>
          </a:p>
          <a:p>
            <a:pPr marL="457200" indent="-457200">
              <a:buClr>
                <a:srgbClr val="FF0000"/>
              </a:buClr>
              <a:buFont typeface="+mj-lt"/>
              <a:buAutoNum type="arabicPeriod"/>
            </a:pPr>
            <a:r>
              <a:rPr lang="el-GR" b="1" dirty="0">
                <a:latin typeface="Arial" pitchFamily="34" charset="0"/>
                <a:cs typeface="Arial" pitchFamily="34" charset="0"/>
              </a:rPr>
              <a:t>ΝΑ ΑΝΑΡΡΟΦΑ ΑΕΡΑ ΑΠΟ ΤΟ ΤΜΗΜΑ ΤΗΣ ΑΝΑΡΡΟΦΗΣΗΣ (ΤΡΥΠΑ ΣΤΙΣ ΣΩΛΗΝΩΣΕΙΣ ΑΝΑΡΡΟΦΗΣΕΩΣ</a:t>
            </a:r>
            <a:r>
              <a:rPr lang="en-US" b="1" dirty="0">
                <a:latin typeface="Arial" pitchFamily="34" charset="0"/>
                <a:cs typeface="Arial" pitchFamily="34" charset="0"/>
              </a:rPr>
              <a:t>,</a:t>
            </a:r>
            <a:r>
              <a:rPr lang="el-GR" b="1" dirty="0">
                <a:latin typeface="Arial" pitchFamily="34" charset="0"/>
                <a:cs typeface="Arial" pitchFamily="34" charset="0"/>
              </a:rPr>
              <a:t> ΚΤΛ).</a:t>
            </a:r>
          </a:p>
        </p:txBody>
      </p:sp>
    </p:spTree>
    <p:extLst>
      <p:ext uri="{BB962C8B-B14F-4D97-AF65-F5344CB8AC3E}">
        <p14:creationId xmlns:p14="http://schemas.microsoft.com/office/powerpoint/2010/main" val="35296017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n-US"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ΑΝΤΛΙΕΣ ΤΥΠΟΥ </a:t>
            </a:r>
            <a:r>
              <a:rPr lang="en-US" b="1" u="sng" dirty="0" smtClean="0">
                <a:solidFill>
                  <a:srgbClr val="FF0000"/>
                </a:solidFill>
                <a:effectLst>
                  <a:outerShdw blurRad="38100" dist="38100" dir="2700000" algn="tl">
                    <a:srgbClr val="000000">
                      <a:alpha val="43137"/>
                    </a:srgbClr>
                  </a:outerShdw>
                </a:effectLst>
              </a:rPr>
              <a:t>FRAMO</a:t>
            </a:r>
            <a:endParaRPr lang="el-GR" b="1" u="sng" dirty="0">
              <a:solidFill>
                <a:srgbClr val="FF0000"/>
              </a:solidFill>
              <a:effectLst>
                <a:outerShdw blurRad="38100" dist="38100" dir="2700000" algn="tl">
                  <a:srgbClr val="000000">
                    <a:alpha val="43137"/>
                  </a:srgbClr>
                </a:outerShdw>
              </a:effectLst>
            </a:endParaRPr>
          </a:p>
        </p:txBody>
      </p:sp>
      <p:pic>
        <p:nvPicPr>
          <p:cNvPr id="1026" name="Picture 2" descr="Αποτέλεσμα εικόνας για FRAMO PUM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7623" y="1828800"/>
            <a:ext cx="2842434" cy="30420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Αποτέλεσμα εικόνας για FRAMO PU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6400" y="1968594"/>
            <a:ext cx="2038350" cy="5048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Σχετική εικόνα"/>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388" y="1968595"/>
            <a:ext cx="6705600" cy="4559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661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p:txBody>
          <a:bodyPr/>
          <a:lstStyle/>
          <a:p>
            <a:pPr marL="0" indent="0">
              <a:buNone/>
            </a:pPr>
            <a:r>
              <a:rPr lang="en-US" dirty="0" smtClean="0"/>
              <a:t> X</a:t>
            </a:r>
            <a:r>
              <a:rPr lang="el-GR" dirty="0" smtClean="0"/>
              <a:t>ΡΗΣΙΜΟΠΟΙΟΥΝΤΑΙ ΓΙΑ ΤΗΝ </a:t>
            </a:r>
            <a:r>
              <a:rPr lang="el-GR" dirty="0" smtClean="0"/>
              <a:t>ΕΚΦΟΡΤΩΣΗ </a:t>
            </a:r>
            <a:r>
              <a:rPr lang="el-GR" dirty="0" smtClean="0"/>
              <a:t>Δ/Ξ ΠΛΟΙΩΝ</a:t>
            </a:r>
          </a:p>
          <a:p>
            <a:pPr marL="0" indent="0">
              <a:buNone/>
            </a:pPr>
            <a:r>
              <a:rPr lang="el-GR" dirty="0" smtClean="0"/>
              <a:t>ΚΑΤΑΡΓΟΥΝ ΤΟΝ ΜΕΓΑΛΟ ΛΕΒΗΤΑ</a:t>
            </a:r>
            <a:r>
              <a:rPr lang="en-US" dirty="0" smtClean="0"/>
              <a:t> KAI </a:t>
            </a:r>
            <a:r>
              <a:rPr lang="el-GR" dirty="0" smtClean="0"/>
              <a:t>ΟΛΗ ΤΗΝ ΕΓΚΑΤΑΣΤΑΣΗ </a:t>
            </a:r>
            <a:r>
              <a:rPr lang="el-GR" dirty="0" smtClean="0"/>
              <a:t>ΒΟΗΘΗΤΙΚΩΝ </a:t>
            </a:r>
            <a:r>
              <a:rPr lang="el-GR" dirty="0" smtClean="0"/>
              <a:t>ΜΗΧΑΝΗΜΑΤΩΝ ΠΟΥ ΧΡΕΙΑΖΟΝΤΑΙ ΟΙ ΑΤΜΟΚΙΝΗΤΕΣ ΑΝΤΛΙΕΣ ΕΚΦΟΡΤΩΣΗΣ </a:t>
            </a:r>
            <a:r>
              <a:rPr lang="en-US" dirty="0" smtClean="0"/>
              <a:t>(STEAM TURBINE CARGO PUMPS)</a:t>
            </a:r>
            <a:endParaRPr lang="el-GR" dirty="0" smtClean="0"/>
          </a:p>
          <a:p>
            <a:pPr marL="0" indent="0">
              <a:buNone/>
            </a:pPr>
            <a:r>
              <a:rPr lang="el-GR" dirty="0" smtClean="0"/>
              <a:t>ΜΕΙΩΝΕΚΤΟΥΝ ΣΤΟ ΟΤΙ ΕΙΝΑΙ ΔΥΣΧΡΗΣΤΕΣ ΣΕ ΦΟΡΤΙΑ ΜΕ ΥΨΗΛΟ ΙΞΩΔΕΣ </a:t>
            </a:r>
            <a:r>
              <a:rPr lang="en-US" dirty="0" smtClean="0"/>
              <a:t>(GRUDE FUEL OIL) X</a:t>
            </a:r>
            <a:r>
              <a:rPr lang="el-GR" dirty="0" smtClean="0"/>
              <a:t>ΡΗΣΙΜΟΠΟΙΟΥΝΤΑΙ ΚΥΡΙΩΣ ΣΕ Δ/Ξ ΠΛΟΙΑ ΜΕ ΚΑΘΑΡΑ ΦΟΡΤΙΑ.</a:t>
            </a:r>
            <a:endParaRPr lang="el-GR" dirty="0"/>
          </a:p>
        </p:txBody>
      </p:sp>
      <p:sp>
        <p:nvSpPr>
          <p:cNvPr id="4" name="Τίτλος 1"/>
          <p:cNvSpPr>
            <a:spLocks noGrp="1"/>
          </p:cNvSpPr>
          <p:nvPr>
            <p:ph type="title"/>
          </p:nvPr>
        </p:nvSpPr>
        <p:spPr>
          <a:solidFill>
            <a:srgbClr val="FFFF00"/>
          </a:solidFill>
        </p:spPr>
        <p:txBody>
          <a:bodyPr/>
          <a:lstStyle/>
          <a:p>
            <a:r>
              <a:rPr lang="en-US" dirty="0" smtClean="0">
                <a:solidFill>
                  <a:srgbClr val="FF0000"/>
                </a:solidFill>
              </a:rPr>
              <a:t>                </a:t>
            </a:r>
            <a:r>
              <a:rPr lang="el-GR" b="1" u="sng" dirty="0" smtClean="0">
                <a:solidFill>
                  <a:srgbClr val="FF0000"/>
                </a:solidFill>
                <a:effectLst>
                  <a:outerShdw blurRad="38100" dist="38100" dir="2700000" algn="tl">
                    <a:srgbClr val="000000">
                      <a:alpha val="43137"/>
                    </a:srgbClr>
                  </a:outerShdw>
                </a:effectLst>
              </a:rPr>
              <a:t>ΑΝΤΛΙΕΣ ΤΥΠΟΥ </a:t>
            </a:r>
            <a:r>
              <a:rPr lang="en-US" b="1" u="sng" dirty="0" smtClean="0">
                <a:solidFill>
                  <a:srgbClr val="FF0000"/>
                </a:solidFill>
                <a:effectLst>
                  <a:outerShdw blurRad="38100" dist="38100" dir="2700000" algn="tl">
                    <a:srgbClr val="000000">
                      <a:alpha val="43137"/>
                    </a:srgbClr>
                  </a:outerShdw>
                </a:effectLst>
              </a:rPr>
              <a:t>FRAMO</a:t>
            </a:r>
            <a:endParaRPr lang="el-GR"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005406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400" b="1" u="sng" dirty="0">
                <a:solidFill>
                  <a:schemeClr val="bg1"/>
                </a:solidFill>
                <a:latin typeface="Arial" pitchFamily="34" charset="0"/>
                <a:cs typeface="Arial" pitchFamily="34" charset="0"/>
              </a:rPr>
              <a:t>ΕΚΧΥΤΗΡΕΣ (ΤΖΙΦΑΡΙΑ) η </a:t>
            </a:r>
            <a:r>
              <a:rPr lang="en-US" sz="2400" b="1" u="sng" dirty="0">
                <a:solidFill>
                  <a:schemeClr val="bg1"/>
                </a:solidFill>
                <a:latin typeface="Arial" pitchFamily="34" charset="0"/>
                <a:cs typeface="Arial" pitchFamily="34" charset="0"/>
              </a:rPr>
              <a:t>EDUCTORS</a:t>
            </a:r>
            <a:endParaRPr lang="el-GR"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1881158" y="1142984"/>
            <a:ext cx="8501122" cy="5429288"/>
          </a:xfrm>
          <a:solidFill>
            <a:schemeClr val="bg1"/>
          </a:solidFill>
        </p:spPr>
        <p:txBody>
          <a:bodyPr>
            <a:normAutofit lnSpcReduction="10000"/>
          </a:bodyPr>
          <a:lstStyle/>
          <a:p>
            <a:pPr>
              <a:buNone/>
            </a:pPr>
            <a:r>
              <a:rPr lang="el-GR" dirty="0"/>
              <a:t>    </a:t>
            </a:r>
          </a:p>
          <a:p>
            <a:pPr>
              <a:buNone/>
            </a:pPr>
            <a:r>
              <a:rPr lang="el-GR" dirty="0"/>
              <a:t>    </a:t>
            </a:r>
            <a:r>
              <a:rPr lang="el-GR" b="1" dirty="0">
                <a:latin typeface="Arial" pitchFamily="34" charset="0"/>
                <a:cs typeface="Arial" pitchFamily="34" charset="0"/>
              </a:rPr>
              <a:t>ΑΠΟΤΕΛΕΙΤΑΙ ΑΠΟ ΕΝΑ ΑΚΡΟΦΥΣΙΟ ΣΥΓΚΛΙΝΟΝ-ΑΠΟΚΛΙΝΟΝ ΜΕΣΑ ΑΠΟ ΤΟ ΟΠΟΙΟ ΠΕΡΝΑ ΤΟ ΡΕΥΣΤΟ η ΤΟ ΑΕΡΙΟ ΜΕ ΠΙΕΣΗ.</a:t>
            </a:r>
          </a:p>
          <a:p>
            <a:pPr>
              <a:buNone/>
            </a:pPr>
            <a:r>
              <a:rPr lang="el-GR" b="1" dirty="0">
                <a:latin typeface="Arial" pitchFamily="34" charset="0"/>
                <a:cs typeface="Arial" pitchFamily="34" charset="0"/>
              </a:rPr>
              <a:t>    ΠΕΡΝΩΝΤΑΣ ΠΕΦΤΕΙ Η ΠΙΕΣΗ ΚΑΙ ΑΥΞΑΝΕΙ Η ΤΑΧΥΤΗΤΑ ΕΤΣΙ ΣΤΗΝ ΠΕΡΙΟΧΗ ΓΥΡΩ ΑΠΟ ΤΟ ΑΚΡΟΦΥΣΙΟ ΔΗΜΙΟΥΡΓΕΙΤΑΙ ΚΕΝΟ ΛΟΓΩ ΤΟΥ ΡΕΥΜΑΤΟΣ ΑΠΟ ΤΟ ΔΙΕΡΧΟΜΕΝΟ ΥΓΡΟ </a:t>
            </a:r>
            <a:r>
              <a:rPr lang="el-GR" b="1" dirty="0" smtClean="0">
                <a:latin typeface="Arial" pitchFamily="34" charset="0"/>
                <a:cs typeface="Arial" pitchFamily="34" charset="0"/>
              </a:rPr>
              <a:t>Ή </a:t>
            </a:r>
            <a:r>
              <a:rPr lang="el-GR" b="1" dirty="0" smtClean="0">
                <a:latin typeface="Arial" pitchFamily="34" charset="0"/>
                <a:cs typeface="Arial" pitchFamily="34" charset="0"/>
              </a:rPr>
              <a:t>ΑΕΡΙΟ </a:t>
            </a:r>
            <a:r>
              <a:rPr lang="el-GR" b="1" dirty="0">
                <a:latin typeface="Arial" pitchFamily="34" charset="0"/>
                <a:cs typeface="Arial" pitchFamily="34" charset="0"/>
              </a:rPr>
              <a:t>ΚΑΙ ΕΤΣΙ ΕΧΟΥΜΕ ΤΗΝ ΑΝΑΡΡΟΦΗΣΗ ΥΓΡΟΥ ΑΠΟ ΜΙΑ ΔΕΞΑΜΕΝΗ.</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l-GR" b="1" dirty="0">
                <a:latin typeface="Arial" pitchFamily="34" charset="0"/>
                <a:cs typeface="Arial" pitchFamily="34" charset="0"/>
              </a:rPr>
              <a:t>ΧΡΗΣΙΜΟΠΟΙΟΥΝΤΑΙ ΕΥΡΕΩΣ ΣΕ ΟΛΑ ΤΑ ΠΛΟΙΑ.</a:t>
            </a:r>
          </a:p>
        </p:txBody>
      </p:sp>
    </p:spTree>
    <p:extLst>
      <p:ext uri="{BB962C8B-B14F-4D97-AF65-F5344CB8AC3E}">
        <p14:creationId xmlns:p14="http://schemas.microsoft.com/office/powerpoint/2010/main" val="21017047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2060"/>
          </a:solidFill>
        </p:spPr>
        <p:txBody>
          <a:bodyPr>
            <a:noAutofit/>
          </a:bodyPr>
          <a:lstStyle/>
          <a:p>
            <a:r>
              <a:rPr lang="el-GR" sz="2400" b="1" u="sng" dirty="0">
                <a:solidFill>
                  <a:schemeClr val="bg1"/>
                </a:solidFill>
                <a:latin typeface="Arial" pitchFamily="34" charset="0"/>
                <a:cs typeface="Arial" pitchFamily="34" charset="0"/>
              </a:rPr>
              <a:t>ΕΚΧΥΤΗΡΕΣ (ΤΖΙΦΑΡΙΑ) η </a:t>
            </a:r>
            <a:r>
              <a:rPr lang="en-US" sz="2400" b="1" u="sng" dirty="0">
                <a:solidFill>
                  <a:schemeClr val="bg1"/>
                </a:solidFill>
                <a:latin typeface="Arial" pitchFamily="34" charset="0"/>
                <a:cs typeface="Arial" pitchFamily="34" charset="0"/>
              </a:rPr>
              <a:t>EDUCTORS</a:t>
            </a:r>
            <a:endParaRPr lang="el-GR" sz="2400" b="1" u="sng" dirty="0">
              <a:solidFill>
                <a:schemeClr val="bg1"/>
              </a:solidFill>
              <a:latin typeface="Arial" pitchFamily="34" charset="0"/>
              <a:cs typeface="Arial" pitchFamily="34" charset="0"/>
            </a:endParaRPr>
          </a:p>
        </p:txBody>
      </p:sp>
      <p:sp>
        <p:nvSpPr>
          <p:cNvPr id="3" name="Content Placeholder 2"/>
          <p:cNvSpPr>
            <a:spLocks noGrp="1"/>
          </p:cNvSpPr>
          <p:nvPr>
            <p:ph idx="1"/>
          </p:nvPr>
        </p:nvSpPr>
        <p:spPr>
          <a:xfrm>
            <a:off x="2238348" y="5643578"/>
            <a:ext cx="4071966" cy="142876"/>
          </a:xfrm>
          <a:solidFill>
            <a:schemeClr val="bg1"/>
          </a:solidFill>
        </p:spPr>
        <p:txBody>
          <a:bodyPr>
            <a:normAutofit fontScale="25000" lnSpcReduction="20000"/>
          </a:bodyPr>
          <a:lstStyle/>
          <a:p>
            <a:pPr>
              <a:buNone/>
            </a:pPr>
            <a:r>
              <a:rPr lang="el-GR" dirty="0"/>
              <a:t>    </a:t>
            </a:r>
          </a:p>
        </p:txBody>
      </p:sp>
      <p:pic>
        <p:nvPicPr>
          <p:cNvPr id="4" name="Content Placeholder 3" descr="Eductor pump 1.png"/>
          <p:cNvPicPr>
            <a:picLocks noChangeAspect="1"/>
          </p:cNvPicPr>
          <p:nvPr/>
        </p:nvPicPr>
        <p:blipFill>
          <a:blip r:embed="rId3" cstate="print"/>
          <a:stretch>
            <a:fillRect/>
          </a:stretch>
        </p:blipFill>
        <p:spPr>
          <a:xfrm>
            <a:off x="6310314" y="1500174"/>
            <a:ext cx="4214842" cy="4786346"/>
          </a:xfrm>
          <a:prstGeom prst="rect">
            <a:avLst/>
          </a:prstGeom>
        </p:spPr>
      </p:pic>
      <p:pic>
        <p:nvPicPr>
          <p:cNvPr id="5" name="Picture 4" descr="001.jpg"/>
          <p:cNvPicPr>
            <a:picLocks noChangeAspect="1"/>
          </p:cNvPicPr>
          <p:nvPr/>
        </p:nvPicPr>
        <p:blipFill>
          <a:blip r:embed="rId4" cstate="print">
            <a:lum bright="-19000" contrast="37000"/>
          </a:blip>
          <a:stretch>
            <a:fillRect/>
          </a:stretch>
        </p:blipFill>
        <p:spPr>
          <a:xfrm>
            <a:off x="1738282" y="1428736"/>
            <a:ext cx="4643470" cy="4786346"/>
          </a:xfrm>
          <a:prstGeom prst="rect">
            <a:avLst/>
          </a:prstGeom>
        </p:spPr>
      </p:pic>
    </p:spTree>
    <p:extLst>
      <p:ext uri="{BB962C8B-B14F-4D97-AF65-F5344CB8AC3E}">
        <p14:creationId xmlns:p14="http://schemas.microsoft.com/office/powerpoint/2010/main" val="130046505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u="sng" dirty="0" smtClean="0">
                <a:solidFill>
                  <a:srgbClr val="FF0000"/>
                </a:solidFill>
                <a:effectLst>
                  <a:outerShdw blurRad="38100" dist="38100" dir="2700000" algn="tl">
                    <a:srgbClr val="000000">
                      <a:alpha val="43137"/>
                    </a:srgbClr>
                  </a:outerShdw>
                </a:effectLst>
              </a:rPr>
              <a:t>ΣΠΗΛΑΙΩΣΗ ΑΝΤΛΙΩΝ ΑΙΤΙΑ</a:t>
            </a:r>
            <a:r>
              <a:rPr lang="en-US" b="1" u="sng" dirty="0" smtClean="0">
                <a:solidFill>
                  <a:srgbClr val="FF0000"/>
                </a:solidFill>
                <a:effectLst>
                  <a:outerShdw blurRad="38100" dist="38100" dir="2700000" algn="tl">
                    <a:srgbClr val="000000">
                      <a:alpha val="43137"/>
                    </a:srgbClr>
                  </a:outerShdw>
                </a:effectLst>
              </a:rPr>
              <a:t>:</a:t>
            </a:r>
            <a:endParaRPr lang="el-GR" b="1" u="sng" dirty="0">
              <a:solidFill>
                <a:srgbClr val="FF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normAutofit/>
          </a:bodyPr>
          <a:lstStyle/>
          <a:p>
            <a:r>
              <a:rPr lang="el-GR" dirty="0" err="1"/>
              <a:t>Σπηλαίωση</a:t>
            </a:r>
            <a:r>
              <a:rPr lang="el-GR" dirty="0"/>
              <a:t> (</a:t>
            </a:r>
            <a:r>
              <a:rPr lang="el-GR" dirty="0" err="1"/>
              <a:t>cavitation</a:t>
            </a:r>
            <a:r>
              <a:rPr lang="el-GR" dirty="0"/>
              <a:t>) ονομάζεται ο σχηματισμός φυσαλίδων ατμού ενός υγρού που δημιουργούνται με </a:t>
            </a:r>
            <a:r>
              <a:rPr lang="el-GR" dirty="0" smtClean="0"/>
              <a:t>εξάτμιση </a:t>
            </a:r>
            <a:r>
              <a:rPr lang="el-GR" dirty="0"/>
              <a:t>στις περιοχές όπου η στατική πίεση του υγρού είναι μικρότερη από την πίεση ατμών του στη θερμοκρασία αναφοράς.</a:t>
            </a:r>
          </a:p>
          <a:p>
            <a:r>
              <a:rPr lang="el-GR" dirty="0"/>
              <a:t>Στις αντλίες, στην πλευρά της αναρρόφησης (που η πίεση μειώνεται δραματικά), είναι δυνατό </a:t>
            </a:r>
            <a:r>
              <a:rPr lang="el-GR" dirty="0" smtClean="0"/>
              <a:t>υπό </a:t>
            </a:r>
            <a:r>
              <a:rPr lang="el-GR" dirty="0"/>
              <a:t>προϋποθέσεις να εμφανιστεί το φαινόμενο της </a:t>
            </a:r>
            <a:r>
              <a:rPr lang="el-GR" dirty="0" err="1"/>
              <a:t>σπηλαίωσης</a:t>
            </a:r>
            <a:r>
              <a:rPr lang="el-GR" dirty="0"/>
              <a:t>.</a:t>
            </a:r>
          </a:p>
          <a:p>
            <a:r>
              <a:rPr lang="el-GR" dirty="0"/>
              <a:t>Το φαινόμενο γίνεται αντιληπτό από τον θόρυβο που προκαλούν οι </a:t>
            </a:r>
            <a:r>
              <a:rPr lang="el-GR" dirty="0" err="1"/>
              <a:t>φυσαλλίδες</a:t>
            </a:r>
            <a:r>
              <a:rPr lang="el-GR" dirty="0"/>
              <a:t> όταν έρχονται σε επαφή με την φτερωτή της αντλίας, και οδηγεί σε καταστροφή της φτερωτής.</a:t>
            </a:r>
          </a:p>
          <a:p>
            <a:endParaRPr lang="el-GR" dirty="0"/>
          </a:p>
          <a:p>
            <a:pPr marL="0" indent="0" fontAlgn="ctr">
              <a:buNone/>
            </a:pPr>
            <a:endParaRPr lang="el-GR" dirty="0"/>
          </a:p>
        </p:txBody>
      </p:sp>
    </p:spTree>
    <p:extLst>
      <p:ext uri="{BB962C8B-B14F-4D97-AF65-F5344CB8AC3E}">
        <p14:creationId xmlns:p14="http://schemas.microsoft.com/office/powerpoint/2010/main" val="14952653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
        <p:nvSpPr>
          <p:cNvPr id="4" name="Title 1"/>
          <p:cNvSpPr txBox="1">
            <a:spLocks/>
          </p:cNvSpPr>
          <p:nvPr/>
        </p:nvSpPr>
        <p:spPr>
          <a:xfrm>
            <a:off x="457200" y="274638"/>
            <a:ext cx="10896600" cy="6226196"/>
          </a:xfrm>
          <a:prstGeom prst="rect">
            <a:avLst/>
          </a:prstGeom>
          <a:solidFill>
            <a:srgbClr val="FF000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ΚΑΤΑΝΑΛΩΣΕΙΣ</a:t>
            </a:r>
            <a:endParaRPr lang="el-GR" sz="7200" b="1" u="sng"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45806887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FF0000"/>
          </a:solidFill>
        </p:spPr>
        <p:txBody>
          <a:bodyPr>
            <a:noAutofit/>
          </a:bodyPr>
          <a:lstStyle/>
          <a:p>
            <a:r>
              <a:rPr lang="el-GR" sz="2800" b="1" u="sng" dirty="0">
                <a:solidFill>
                  <a:srgbClr val="FFFF00"/>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lgn="ctr">
              <a:buNone/>
            </a:pPr>
            <a:r>
              <a:rPr lang="el-GR" b="1" u="sng" dirty="0" smtClean="0">
                <a:latin typeface="Arial" pitchFamily="34" charset="0"/>
                <a:cs typeface="Arial" pitchFamily="34" charset="0"/>
              </a:rPr>
              <a:t>ΟΡΙΣΜΟΣ ΚΑΙ ΤΙΜΕΣ ΤΗΣ ΕΙΔΙΚΗΣ ΑΝΑ ΙΠΠΟ ΚΑΙ ΩΡΑ ΚΑΤΑΝΑΛΩΣΕΩΣ</a:t>
            </a:r>
          </a:p>
          <a:p>
            <a:pPr>
              <a:buNone/>
            </a:pPr>
            <a:endParaRPr lang="el-GR" sz="2000" b="1" dirty="0">
              <a:latin typeface="Arial" pitchFamily="34" charset="0"/>
              <a:cs typeface="Arial" pitchFamily="34" charset="0"/>
            </a:endParaRPr>
          </a:p>
          <a:p>
            <a:pPr>
              <a:buClr>
                <a:srgbClr val="FF0000"/>
              </a:buClr>
              <a:buFont typeface="Wingdings" pitchFamily="2" charset="2"/>
              <a:buChar char="Ø"/>
            </a:pPr>
            <a:r>
              <a:rPr lang="el-GR" b="1" dirty="0" smtClean="0">
                <a:latin typeface="Arial" pitchFamily="34" charset="0"/>
                <a:cs typeface="Arial" pitchFamily="34" charset="0"/>
              </a:rPr>
              <a:t>ΣΕ ΟΛΕΣ ΤΙΣ ΚΑΤΗΓΟΡΙΕΣ ΜΗΧΑΝΩΝ ΕΝΔΙΑΦΕΡΕΙ Η ΚΑΤΑΝΑΛΩΣΗ ΤΟΥΣ ΣΕ ΚΑΥΣΙΜΑ.</a:t>
            </a:r>
          </a:p>
          <a:p>
            <a:pPr>
              <a:buClr>
                <a:srgbClr val="FF0000"/>
              </a:buClr>
              <a:buFont typeface="Wingdings" pitchFamily="2" charset="2"/>
              <a:buChar char="Ø"/>
            </a:pPr>
            <a:r>
              <a:rPr lang="el-GR" b="1" dirty="0" smtClean="0">
                <a:latin typeface="Arial" pitchFamily="34" charset="0"/>
                <a:cs typeface="Arial" pitchFamily="34" charset="0"/>
              </a:rPr>
              <a:t>ΧΡΗΣΙΜΟΠΟΙΟΥΜΕ ΤΟΥΣ ΟΡΟΥΣ</a:t>
            </a:r>
            <a:r>
              <a:rPr lang="en-US" b="1" dirty="0" smtClean="0">
                <a:latin typeface="Arial" pitchFamily="34" charset="0"/>
                <a:cs typeface="Arial" pitchFamily="34" charset="0"/>
              </a:rPr>
              <a:t>:</a:t>
            </a:r>
            <a:r>
              <a:rPr lang="el-GR" b="1" dirty="0" smtClean="0">
                <a:latin typeface="Arial" pitchFamily="34" charset="0"/>
                <a:cs typeface="Arial" pitchFamily="34" charset="0"/>
              </a:rPr>
              <a:t> </a:t>
            </a:r>
            <a:endParaRPr lang="en-US" b="1" dirty="0" smtClean="0">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ΕΙΔΙΚΗ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a:t>
            </a:r>
            <a:endParaRPr lang="en-US" b="1" dirty="0" smtClean="0">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ΩΡΙΑΙΑ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a:t>
            </a:r>
            <a:r>
              <a:rPr lang="el-GR" b="1" dirty="0" smtClean="0">
                <a:solidFill>
                  <a:srgbClr val="FF0000"/>
                </a:solidFill>
                <a:latin typeface="Arial" pitchFamily="34" charset="0"/>
                <a:cs typeface="Arial" pitchFamily="34" charset="0"/>
              </a:rPr>
              <a:t>ω </a:t>
            </a:r>
            <a:endParaRPr lang="en-US" b="1" dirty="0" smtClean="0">
              <a:solidFill>
                <a:srgbClr val="FF0000"/>
              </a:solidFill>
              <a:latin typeface="Arial" pitchFamily="34" charset="0"/>
              <a:cs typeface="Arial" pitchFamily="34" charset="0"/>
            </a:endParaRPr>
          </a:p>
          <a:p>
            <a:pPr>
              <a:buClr>
                <a:srgbClr val="FF0000"/>
              </a:buClr>
              <a:buNone/>
            </a:pPr>
            <a:r>
              <a:rPr lang="en-US" b="1" dirty="0" smtClean="0">
                <a:latin typeface="Arial" pitchFamily="34" charset="0"/>
                <a:cs typeface="Arial" pitchFamily="34" charset="0"/>
              </a:rPr>
              <a:t>    </a:t>
            </a:r>
            <a:r>
              <a:rPr lang="el-GR" b="1" u="sng" dirty="0" smtClean="0">
                <a:latin typeface="Arial" pitchFamily="34" charset="0"/>
                <a:cs typeface="Arial" pitchFamily="34" charset="0"/>
              </a:rPr>
              <a:t>ΣΥΝΟΛΙΚΗ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kt</a:t>
            </a:r>
            <a:endParaRPr lang="el-GR" b="1" dirty="0">
              <a:latin typeface="Arial" pitchFamily="34" charset="0"/>
              <a:cs typeface="Arial" pitchFamily="34" charset="0"/>
            </a:endParaRPr>
          </a:p>
        </p:txBody>
      </p:sp>
    </p:spTree>
    <p:extLst>
      <p:ext uri="{BB962C8B-B14F-4D97-AF65-F5344CB8AC3E}">
        <p14:creationId xmlns:p14="http://schemas.microsoft.com/office/powerpoint/2010/main" val="128222481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b="1" dirty="0" smtClean="0">
                <a:latin typeface="Arial" pitchFamily="34" charset="0"/>
                <a:cs typeface="Arial" pitchFamily="34" charset="0"/>
              </a:rPr>
              <a:t>   </a:t>
            </a:r>
          </a:p>
          <a:p>
            <a:pPr>
              <a:buNone/>
            </a:pPr>
            <a:endParaRPr lang="en-US" b="1" dirty="0" smtClean="0">
              <a:latin typeface="Arial" pitchFamily="34" charset="0"/>
              <a:cs typeface="Arial" pitchFamily="34" charset="0"/>
            </a:endParaRPr>
          </a:p>
          <a:p>
            <a:pPr>
              <a:buNone/>
            </a:pPr>
            <a:r>
              <a:rPr lang="en-US" b="1" dirty="0" smtClean="0">
                <a:latin typeface="Arial" pitchFamily="34" charset="0"/>
                <a:cs typeface="Arial" pitchFamily="34" charset="0"/>
              </a:rPr>
              <a:t>   </a:t>
            </a:r>
            <a:r>
              <a:rPr lang="el-GR" b="1" dirty="0" smtClean="0">
                <a:latin typeface="Arial" pitchFamily="34" charset="0"/>
                <a:cs typeface="Arial" pitchFamily="34" charset="0"/>
              </a:rPr>
              <a:t>Η </a:t>
            </a:r>
            <a:r>
              <a:rPr lang="el-GR" b="1" u="sng" dirty="0" smtClean="0">
                <a:latin typeface="Arial" pitchFamily="34" charset="0"/>
                <a:cs typeface="Arial" pitchFamily="34" charset="0"/>
              </a:rPr>
              <a:t>ΕΙΔΙΚΗ ΚΑΤΑΝΑΛΩΣΗ</a:t>
            </a:r>
            <a:r>
              <a:rPr lang="el-GR" b="1" dirty="0" smtClean="0">
                <a:latin typeface="Arial" pitchFamily="34" charset="0"/>
                <a:cs typeface="Arial" pitchFamily="34" charset="0"/>
              </a:rPr>
              <a:t> </a:t>
            </a:r>
            <a:r>
              <a:rPr lang="en-US" b="1" dirty="0" smtClean="0">
                <a:solidFill>
                  <a:srgbClr val="FF0000"/>
                </a:solidFill>
                <a:latin typeface="Arial" pitchFamily="34" charset="0"/>
                <a:cs typeface="Arial" pitchFamily="34" charset="0"/>
              </a:rPr>
              <a:t>k </a:t>
            </a:r>
          </a:p>
          <a:p>
            <a:pPr>
              <a:buNone/>
            </a:pPr>
            <a:r>
              <a:rPr lang="en-US" b="1" dirty="0" smtClean="0">
                <a:solidFill>
                  <a:srgbClr val="FF0000"/>
                </a:solidFill>
                <a:latin typeface="Arial" pitchFamily="34" charset="0"/>
                <a:cs typeface="Arial" pitchFamily="34" charset="0"/>
              </a:rPr>
              <a:t>   (sfoc - Specific Fuel Oil Consumption)</a:t>
            </a:r>
            <a:r>
              <a:rPr lang="el-GR" b="1" dirty="0" smtClean="0">
                <a:latin typeface="Arial" pitchFamily="34" charset="0"/>
                <a:cs typeface="Arial" pitchFamily="34" charset="0"/>
              </a:rPr>
              <a:t> ΠΟΥ ΑΠΟΤΕΛΕΙ ΜΕΤΡΟ ΣΥΓΚΡΙΣΕΩΣ ΜΕΤΑΞΥ ΔΙΑΦΟΡΩΝ ΜΗΧΑΝΩΝ, ΟΡΙΖΕΤΑΙ ΩΣ ΤΟ ΠΟΣΟ ΤΟΥ ΚΑΥΣΙΜΟΥ, ΣΕ ΓΡΑΜΜΑΡΙΑ, ΠΟΥ ΚΑΙΕΙ Η ΜΗΧΑΝΗ ΑΝΑ </a:t>
            </a:r>
            <a:r>
              <a:rPr lang="en-US" b="1" dirty="0" smtClean="0">
                <a:latin typeface="Arial" pitchFamily="34" charset="0"/>
                <a:cs typeface="Arial" pitchFamily="34" charset="0"/>
              </a:rPr>
              <a:t>I</a:t>
            </a:r>
            <a:r>
              <a:rPr lang="el-GR" b="1" dirty="0" smtClean="0">
                <a:latin typeface="Arial" pitchFamily="34" charset="0"/>
                <a:cs typeface="Arial" pitchFamily="34" charset="0"/>
              </a:rPr>
              <a:t>ΠΠΟ ΚΑΙ ΩΡΑ</a:t>
            </a:r>
            <a:r>
              <a:rPr lang="en-US" b="1" dirty="0" smtClean="0">
                <a:latin typeface="Arial" pitchFamily="34" charset="0"/>
                <a:cs typeface="Arial" pitchFamily="34" charset="0"/>
              </a:rPr>
              <a:t>.</a:t>
            </a:r>
            <a:endParaRPr lang="el-GR" b="1" dirty="0">
              <a:latin typeface="Arial" pitchFamily="34" charset="0"/>
              <a:cs typeface="Arial" pitchFamily="34" charset="0"/>
            </a:endParaRPr>
          </a:p>
        </p:txBody>
      </p:sp>
    </p:spTree>
    <p:extLst>
      <p:ext uri="{BB962C8B-B14F-4D97-AF65-F5344CB8AC3E}">
        <p14:creationId xmlns:p14="http://schemas.microsoft.com/office/powerpoint/2010/main" val="313548329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a:bodyPr>
          <a:lstStyle/>
          <a:p>
            <a:pPr>
              <a:buNone/>
            </a:pPr>
            <a:r>
              <a:rPr lang="en-US" b="1" dirty="0" smtClean="0">
                <a:latin typeface="Arial" pitchFamily="34" charset="0"/>
                <a:cs typeface="Arial" pitchFamily="34" charset="0"/>
              </a:rPr>
              <a:t> </a:t>
            </a:r>
          </a:p>
          <a:p>
            <a:pPr>
              <a:buNone/>
            </a:pPr>
            <a:r>
              <a:rPr lang="en-US" sz="1800" b="1" dirty="0">
                <a:latin typeface="Arial" pitchFamily="34" charset="0"/>
                <a:cs typeface="Arial" pitchFamily="34" charset="0"/>
              </a:rPr>
              <a:t>      </a:t>
            </a:r>
            <a:r>
              <a:rPr lang="el-GR" b="1" dirty="0">
                <a:latin typeface="Arial" pitchFamily="34" charset="0"/>
                <a:cs typeface="Arial" pitchFamily="34" charset="0"/>
              </a:rPr>
              <a:t>ΑΠΟ ΤΗΝ ΕΙΔΙΚΗ ΚΑΤΑΝΑΛΩΣΗ </a:t>
            </a:r>
            <a:r>
              <a:rPr lang="el-GR" b="1" dirty="0" smtClean="0">
                <a:latin typeface="Arial" pitchFamily="34" charset="0"/>
                <a:cs typeface="Arial" pitchFamily="34" charset="0"/>
              </a:rPr>
              <a:t>ΒΡΙΣΚΟΥΜΕ </a:t>
            </a:r>
            <a:r>
              <a:rPr lang="el-GR" b="1" dirty="0">
                <a:latin typeface="Arial" pitchFamily="34" charset="0"/>
                <a:cs typeface="Arial" pitchFamily="34" charset="0"/>
              </a:rPr>
              <a:t>ΤΗΝ ΩΡΙΑΙΑ ΚΑΤΑΝΑΛΩΣΗ </a:t>
            </a:r>
            <a:r>
              <a:rPr lang="en-US" b="1" dirty="0">
                <a:solidFill>
                  <a:srgbClr val="FF0000"/>
                </a:solidFill>
                <a:latin typeface="Arial" pitchFamily="34" charset="0"/>
                <a:cs typeface="Arial" pitchFamily="34" charset="0"/>
              </a:rPr>
              <a:t>k</a:t>
            </a:r>
            <a:r>
              <a:rPr lang="el-GR" b="1" dirty="0">
                <a:solidFill>
                  <a:srgbClr val="FF0000"/>
                </a:solidFill>
                <a:latin typeface="Arial" pitchFamily="34" charset="0"/>
                <a:cs typeface="Arial" pitchFamily="34" charset="0"/>
              </a:rPr>
              <a:t>ω </a:t>
            </a:r>
            <a:r>
              <a:rPr lang="el-GR" b="1" dirty="0">
                <a:latin typeface="Arial" pitchFamily="34" charset="0"/>
                <a:cs typeface="Arial" pitchFamily="34" charset="0"/>
              </a:rPr>
              <a:t>ΤΗΣ ΜΗΧΑΝΗΣ, ΠΟΛΛΑΠΛΑΣΙΑΖΟΝΤΑΣ ΤΗΝ ΜΕ ΤΗΝ ΑΝΤΙΣΤΟΙΧΗ ΙΠΠΟΔΥΝΑΜΗ ΤΗΣ </a:t>
            </a:r>
            <a:r>
              <a:rPr lang="el-GR" b="1" dirty="0">
                <a:solidFill>
                  <a:srgbClr val="FF0000"/>
                </a:solidFill>
                <a:latin typeface="Arial" pitchFamily="34" charset="0"/>
                <a:cs typeface="Arial" pitchFamily="34" charset="0"/>
              </a:rPr>
              <a:t>Ν</a:t>
            </a:r>
            <a:r>
              <a:rPr lang="el-GR" b="1" dirty="0">
                <a:latin typeface="Arial" pitchFamily="34" charset="0"/>
                <a:cs typeface="Arial" pitchFamily="34" charset="0"/>
              </a:rPr>
              <a:t>:</a:t>
            </a:r>
            <a:endParaRPr lang="en-US" b="1" dirty="0">
              <a:latin typeface="Arial" pitchFamily="34" charset="0"/>
              <a:cs typeface="Arial" pitchFamily="34" charset="0"/>
            </a:endParaRPr>
          </a:p>
          <a:p>
            <a:pPr>
              <a:buNone/>
            </a:pPr>
            <a:endParaRPr lang="el-GR" b="1" dirty="0">
              <a:latin typeface="Arial" pitchFamily="34" charset="0"/>
              <a:cs typeface="Arial" pitchFamily="34" charset="0"/>
            </a:endParaRPr>
          </a:p>
          <a:p>
            <a:pPr algn="ctr">
              <a:buNone/>
            </a:pPr>
            <a:r>
              <a:rPr lang="en-US" sz="4000" b="1" dirty="0">
                <a:solidFill>
                  <a:srgbClr val="FF0000"/>
                </a:solidFill>
                <a:latin typeface="Arial" pitchFamily="34" charset="0"/>
                <a:cs typeface="Arial" pitchFamily="34" charset="0"/>
              </a:rPr>
              <a:t>k</a:t>
            </a:r>
            <a:r>
              <a:rPr lang="el-GR" sz="4000" b="1" dirty="0">
                <a:solidFill>
                  <a:srgbClr val="FF0000"/>
                </a:solidFill>
                <a:latin typeface="Arial" pitchFamily="34" charset="0"/>
                <a:cs typeface="Arial" pitchFamily="34" charset="0"/>
              </a:rPr>
              <a:t>ω = </a:t>
            </a:r>
            <a:r>
              <a:rPr lang="en-US" sz="4000" b="1" dirty="0">
                <a:solidFill>
                  <a:srgbClr val="FF0000"/>
                </a:solidFill>
                <a:latin typeface="Arial" pitchFamily="34" charset="0"/>
                <a:cs typeface="Arial" pitchFamily="34" charset="0"/>
              </a:rPr>
              <a:t>k</a:t>
            </a:r>
            <a:r>
              <a:rPr lang="el-GR" sz="4000" b="1" dirty="0">
                <a:solidFill>
                  <a:srgbClr val="FF0000"/>
                </a:solidFill>
                <a:latin typeface="Arial" pitchFamily="34" charset="0"/>
                <a:cs typeface="Arial" pitchFamily="34" charset="0"/>
              </a:rPr>
              <a:t> · Ν</a:t>
            </a: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1480818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B0F0"/>
          </a:solidFill>
        </p:spPr>
        <p:txBody>
          <a:bodyPr>
            <a:normAutofit fontScale="90000"/>
          </a:bodyPr>
          <a:lstStyle/>
          <a:p>
            <a:r>
              <a:rPr lang="en-US" sz="8800" b="1" u="sng" dirty="0" smtClean="0"/>
              <a:t>    </a:t>
            </a:r>
            <a:r>
              <a:rPr lang="el-GR" sz="8800" b="1" u="sng" dirty="0" smtClean="0"/>
              <a:t>ΜΕΤΡΙΚΟΣ ΙΠΠΟΣ</a:t>
            </a:r>
            <a:r>
              <a:rPr lang="en-US" sz="8800" b="1" u="sng" dirty="0" smtClean="0"/>
              <a:t> </a:t>
            </a:r>
            <a:r>
              <a:rPr lang="el-GR" b="1" u="sng" dirty="0" smtClean="0"/>
              <a:t/>
            </a:r>
            <a:br>
              <a:rPr lang="el-GR" b="1" u="sng" dirty="0" smtClean="0"/>
            </a:br>
            <a:endParaRPr lang="el-GR" dirty="0"/>
          </a:p>
        </p:txBody>
      </p:sp>
      <p:sp>
        <p:nvSpPr>
          <p:cNvPr id="3" name="Θέση περιεχομένου 2"/>
          <p:cNvSpPr>
            <a:spLocks noGrp="1"/>
          </p:cNvSpPr>
          <p:nvPr>
            <p:ph idx="1"/>
          </p:nvPr>
        </p:nvSpPr>
        <p:spPr/>
        <p:txBody>
          <a:bodyPr>
            <a:normAutofit/>
          </a:bodyPr>
          <a:lstStyle/>
          <a:p>
            <a:pPr marL="0" indent="0">
              <a:buNone/>
            </a:pPr>
            <a:r>
              <a:rPr lang="en-US" sz="5400" b="1" dirty="0" smtClean="0"/>
              <a:t>     </a:t>
            </a:r>
            <a:r>
              <a:rPr lang="el-GR" sz="5400" b="1" dirty="0" smtClean="0"/>
              <a:t>1</a:t>
            </a:r>
            <a:r>
              <a:rPr lang="en-US" sz="5400" b="1" dirty="0" smtClean="0"/>
              <a:t>PS = 75Kgm/sec </a:t>
            </a:r>
          </a:p>
          <a:p>
            <a:pPr marL="0" indent="0">
              <a:buNone/>
            </a:pPr>
            <a:endParaRPr lang="en-US" sz="5400" b="1" dirty="0"/>
          </a:p>
          <a:p>
            <a:pPr marL="0" indent="0">
              <a:buNone/>
            </a:pPr>
            <a:r>
              <a:rPr lang="en-US" sz="5400" b="1" dirty="0" smtClean="0"/>
              <a:t>             1PS = 0,736 KW</a:t>
            </a:r>
          </a:p>
          <a:p>
            <a:pPr marL="0" indent="0">
              <a:buNone/>
            </a:pPr>
            <a:endParaRPr lang="en-US" sz="5400" b="1" dirty="0"/>
          </a:p>
          <a:p>
            <a:pPr marL="0" indent="0">
              <a:buNone/>
            </a:pPr>
            <a:r>
              <a:rPr lang="en-US" sz="5400" b="1" dirty="0" smtClean="0"/>
              <a:t>                      1KW = 1,36 PS</a:t>
            </a:r>
            <a:endParaRPr lang="el-GR" sz="5400" b="1" dirty="0" smtClean="0"/>
          </a:p>
          <a:p>
            <a:pPr marL="0" indent="0">
              <a:buNone/>
            </a:pPr>
            <a:endParaRPr lang="el-GR" sz="5400" dirty="0"/>
          </a:p>
        </p:txBody>
      </p:sp>
    </p:spTree>
    <p:extLst>
      <p:ext uri="{BB962C8B-B14F-4D97-AF65-F5344CB8AC3E}">
        <p14:creationId xmlns:p14="http://schemas.microsoft.com/office/powerpoint/2010/main" val="126828298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6919" y="229815"/>
            <a:ext cx="8229600" cy="725470"/>
          </a:xfrm>
          <a:solidFill>
            <a:srgbClr val="92D050"/>
          </a:solidFill>
        </p:spPr>
        <p:txBody>
          <a:bodyPr>
            <a:noAutofit/>
          </a:bodyPr>
          <a:lstStyle/>
          <a:p>
            <a:r>
              <a:rPr lang="el-GR" sz="2800" b="1" u="sng" dirty="0">
                <a:solidFill>
                  <a:schemeClr val="bg1"/>
                </a:solidFill>
                <a:latin typeface="Arial" pitchFamily="34" charset="0"/>
                <a:cs typeface="Arial" pitchFamily="34" charset="0"/>
              </a:rPr>
              <a:t>ΚΑΤΑΝΑΛΩΣΕΙΣ</a:t>
            </a:r>
          </a:p>
        </p:txBody>
      </p:sp>
      <p:sp>
        <p:nvSpPr>
          <p:cNvPr id="3" name="Content Placeholder 2"/>
          <p:cNvSpPr>
            <a:spLocks noGrp="1"/>
          </p:cNvSpPr>
          <p:nvPr>
            <p:ph idx="1"/>
          </p:nvPr>
        </p:nvSpPr>
        <p:spPr>
          <a:xfrm>
            <a:off x="1881158" y="1142984"/>
            <a:ext cx="8501122" cy="5429288"/>
          </a:xfrm>
          <a:solidFill>
            <a:schemeClr val="bg1"/>
          </a:solidFill>
        </p:spPr>
        <p:txBody>
          <a:bodyPr>
            <a:normAutofit fontScale="62500" lnSpcReduction="20000"/>
          </a:bodyPr>
          <a:lstStyle/>
          <a:p>
            <a:pPr>
              <a:buNone/>
            </a:pPr>
            <a:r>
              <a:rPr lang="en-US" b="1" dirty="0" smtClean="0">
                <a:latin typeface="Arial" pitchFamily="34" charset="0"/>
                <a:cs typeface="Arial" pitchFamily="34" charset="0"/>
              </a:rPr>
              <a:t> </a:t>
            </a:r>
          </a:p>
          <a:p>
            <a:pPr>
              <a:lnSpc>
                <a:spcPct val="120000"/>
              </a:lnSpc>
              <a:buNone/>
            </a:pPr>
            <a:r>
              <a:rPr lang="en-US" b="1" dirty="0">
                <a:latin typeface="Arial" pitchFamily="34" charset="0"/>
                <a:cs typeface="Arial" pitchFamily="34" charset="0"/>
              </a:rPr>
              <a:t>     </a:t>
            </a:r>
            <a:r>
              <a:rPr lang="el-GR" sz="4000" b="1" dirty="0">
                <a:latin typeface="Arial" pitchFamily="34" charset="0"/>
                <a:cs typeface="Arial" pitchFamily="34" charset="0"/>
              </a:rPr>
              <a:t>ΑΝ ΕΠΙΘΥΜΟΥΜΕ ΝΑ ΒΡΟΥΜΕ ΤΗ ΣΥΝΟΛΙΚΗ ΚΑΤΑΝΑΛΩΣΗ </a:t>
            </a:r>
            <a:r>
              <a:rPr lang="en-US" sz="4000" b="1" dirty="0">
                <a:solidFill>
                  <a:srgbClr val="FF0000"/>
                </a:solidFill>
                <a:latin typeface="Arial" pitchFamily="34" charset="0"/>
                <a:cs typeface="Arial" pitchFamily="34" charset="0"/>
              </a:rPr>
              <a:t>kt</a:t>
            </a:r>
            <a:r>
              <a:rPr lang="el-GR" sz="4000" b="1" dirty="0">
                <a:latin typeface="Arial" pitchFamily="34" charset="0"/>
                <a:cs typeface="Arial" pitchFamily="34" charset="0"/>
              </a:rPr>
              <a:t> ΤΗΣ ΜΗΧΑΝΗΣ ΣΕ ΟΡΙΣΜΕΝΟ ΧΡΟΝΟ ΠΛΟΥ, </a:t>
            </a:r>
            <a:r>
              <a:rPr lang="en-US" sz="4000" b="1" dirty="0">
                <a:solidFill>
                  <a:srgbClr val="FF0000"/>
                </a:solidFill>
                <a:latin typeface="Arial" pitchFamily="34" charset="0"/>
                <a:cs typeface="Arial" pitchFamily="34" charset="0"/>
              </a:rPr>
              <a:t>t</a:t>
            </a:r>
            <a:r>
              <a:rPr lang="el-GR" sz="4000" b="1" dirty="0">
                <a:latin typeface="Arial" pitchFamily="34" charset="0"/>
                <a:cs typeface="Arial" pitchFamily="34" charset="0"/>
              </a:rPr>
              <a:t> ΩΡΩΝ π.χ., ΧΡΗΣΙΜΟΠΟΙΟΥΜΕ ΤΟΝ ΤΥΠΟ:</a:t>
            </a:r>
            <a:endParaRPr lang="en-US" sz="4000" b="1" dirty="0">
              <a:latin typeface="Arial" pitchFamily="34" charset="0"/>
              <a:cs typeface="Arial" pitchFamily="34" charset="0"/>
            </a:endParaRPr>
          </a:p>
          <a:p>
            <a:pPr>
              <a:buNone/>
            </a:pPr>
            <a:endParaRPr lang="el-GR" sz="4000" b="1" dirty="0">
              <a:latin typeface="Arial" pitchFamily="34" charset="0"/>
              <a:cs typeface="Arial" pitchFamily="34" charset="0"/>
            </a:endParaRPr>
          </a:p>
          <a:p>
            <a:pPr algn="ctr">
              <a:buNone/>
            </a:pPr>
            <a:r>
              <a:rPr lang="en-US" sz="5800" b="1" dirty="0">
                <a:solidFill>
                  <a:srgbClr val="FF0000"/>
                </a:solidFill>
                <a:latin typeface="Arial" pitchFamily="34" charset="0"/>
                <a:cs typeface="Arial" pitchFamily="34" charset="0"/>
              </a:rPr>
              <a:t>kt</a:t>
            </a:r>
            <a:r>
              <a:rPr lang="el-GR" sz="5800" b="1" dirty="0">
                <a:solidFill>
                  <a:srgbClr val="FF0000"/>
                </a:solidFill>
                <a:latin typeface="Arial" pitchFamily="34" charset="0"/>
                <a:cs typeface="Arial" pitchFamily="34" charset="0"/>
              </a:rPr>
              <a:t> = </a:t>
            </a:r>
            <a:r>
              <a:rPr lang="en-US" sz="5800" b="1" dirty="0">
                <a:solidFill>
                  <a:srgbClr val="FF0000"/>
                </a:solidFill>
                <a:latin typeface="Arial" pitchFamily="34" charset="0"/>
                <a:cs typeface="Arial" pitchFamily="34" charset="0"/>
              </a:rPr>
              <a:t>k</a:t>
            </a:r>
            <a:r>
              <a:rPr lang="el-GR" sz="5800" b="1" dirty="0">
                <a:solidFill>
                  <a:srgbClr val="FF0000"/>
                </a:solidFill>
                <a:latin typeface="Arial" pitchFamily="34" charset="0"/>
                <a:cs typeface="Arial" pitchFamily="34" charset="0"/>
              </a:rPr>
              <a:t>ω · </a:t>
            </a:r>
            <a:r>
              <a:rPr lang="en-US" sz="5800" b="1" dirty="0">
                <a:solidFill>
                  <a:srgbClr val="FF0000"/>
                </a:solidFill>
                <a:latin typeface="Arial" pitchFamily="34" charset="0"/>
                <a:cs typeface="Arial" pitchFamily="34" charset="0"/>
              </a:rPr>
              <a:t>t</a:t>
            </a:r>
            <a:r>
              <a:rPr lang="el-GR" sz="5800" b="1" dirty="0">
                <a:solidFill>
                  <a:srgbClr val="FF0000"/>
                </a:solidFill>
                <a:latin typeface="Arial" pitchFamily="34" charset="0"/>
                <a:cs typeface="Arial" pitchFamily="34" charset="0"/>
              </a:rPr>
              <a:t>   η   </a:t>
            </a:r>
            <a:r>
              <a:rPr lang="en-US" sz="5800" b="1" dirty="0">
                <a:solidFill>
                  <a:srgbClr val="FF0000"/>
                </a:solidFill>
                <a:latin typeface="Arial" pitchFamily="34" charset="0"/>
                <a:cs typeface="Arial" pitchFamily="34" charset="0"/>
              </a:rPr>
              <a:t>kt</a:t>
            </a:r>
            <a:r>
              <a:rPr lang="el-GR" sz="5800" b="1" dirty="0">
                <a:solidFill>
                  <a:srgbClr val="FF0000"/>
                </a:solidFill>
                <a:latin typeface="Arial" pitchFamily="34" charset="0"/>
                <a:cs typeface="Arial" pitchFamily="34" charset="0"/>
              </a:rPr>
              <a:t> = </a:t>
            </a:r>
            <a:r>
              <a:rPr lang="en-US" sz="5800" b="1" dirty="0">
                <a:solidFill>
                  <a:srgbClr val="FF0000"/>
                </a:solidFill>
                <a:latin typeface="Arial" pitchFamily="34" charset="0"/>
                <a:cs typeface="Arial" pitchFamily="34" charset="0"/>
              </a:rPr>
              <a:t>k</a:t>
            </a:r>
            <a:r>
              <a:rPr lang="el-GR" sz="5800" b="1" dirty="0">
                <a:solidFill>
                  <a:srgbClr val="FF0000"/>
                </a:solidFill>
                <a:latin typeface="Arial" pitchFamily="34" charset="0"/>
                <a:cs typeface="Arial" pitchFamily="34" charset="0"/>
              </a:rPr>
              <a:t> · Ν · </a:t>
            </a:r>
            <a:r>
              <a:rPr lang="en-US" sz="5800" b="1" dirty="0">
                <a:solidFill>
                  <a:srgbClr val="FF0000"/>
                </a:solidFill>
                <a:latin typeface="Arial" pitchFamily="34" charset="0"/>
                <a:cs typeface="Arial" pitchFamily="34" charset="0"/>
              </a:rPr>
              <a:t>t</a:t>
            </a:r>
            <a:endParaRPr lang="el-GR" sz="5800" b="1" dirty="0">
              <a:solidFill>
                <a:srgbClr val="FF0000"/>
              </a:solidFill>
              <a:latin typeface="Arial" pitchFamily="34" charset="0"/>
              <a:cs typeface="Arial" pitchFamily="34" charset="0"/>
            </a:endParaRPr>
          </a:p>
          <a:p>
            <a:pPr algn="ctr">
              <a:buNone/>
            </a:pPr>
            <a:endParaRPr lang="el-GR" sz="4000" b="1" dirty="0">
              <a:solidFill>
                <a:srgbClr val="FF0000"/>
              </a:solidFill>
              <a:latin typeface="Arial" pitchFamily="34" charset="0"/>
              <a:cs typeface="Arial" pitchFamily="34" charset="0"/>
            </a:endParaRPr>
          </a:p>
          <a:p>
            <a:pPr>
              <a:lnSpc>
                <a:spcPct val="120000"/>
              </a:lnSpc>
              <a:buNone/>
            </a:pPr>
            <a:r>
              <a:rPr lang="el-GR" sz="4000" b="1" dirty="0">
                <a:latin typeface="Arial" pitchFamily="34" charset="0"/>
                <a:cs typeface="Arial" pitchFamily="34" charset="0"/>
              </a:rPr>
              <a:t>    ΟΛΕΣ ΟΙ ΠΑΡΑΠΑΝΩ ΚΑΤΑΝΑΛΩΣΕΙΣ ΥΠΟΛΟΓΙΖΟΝΤΑΙ ΣΕ ΓΡΑΜΜΑΡΙΑ. ΕΥΚΟΛΑ ΠΑΛΙ ΜΕΤΑΤΡΕΠΟΝΤΑΙ ΣΕ ΧΙΛΙΟΓΡΑΜΜΑ, </a:t>
            </a:r>
            <a:r>
              <a:rPr lang="el-GR" sz="4000" b="1" dirty="0" smtClean="0">
                <a:latin typeface="Arial" pitchFamily="34" charset="0"/>
                <a:cs typeface="Arial" pitchFamily="34" charset="0"/>
              </a:rPr>
              <a:t>ΤΟΝΟΥΣ </a:t>
            </a:r>
            <a:r>
              <a:rPr lang="el-GR" sz="4000" b="1" dirty="0">
                <a:latin typeface="Arial" pitchFamily="34" charset="0"/>
                <a:cs typeface="Arial" pitchFamily="34" charset="0"/>
              </a:rPr>
              <a:t>Ή</a:t>
            </a:r>
            <a:r>
              <a:rPr lang="el-GR" sz="4000" b="1" dirty="0" smtClean="0">
                <a:latin typeface="Arial" pitchFamily="34" charset="0"/>
                <a:cs typeface="Arial" pitchFamily="34" charset="0"/>
              </a:rPr>
              <a:t> </a:t>
            </a:r>
            <a:r>
              <a:rPr lang="el-GR" sz="4000" b="1" dirty="0">
                <a:latin typeface="Arial" pitchFamily="34" charset="0"/>
                <a:cs typeface="Arial" pitchFamily="34" charset="0"/>
              </a:rPr>
              <a:t>ΚΑΙ ΛΙΜΠΡΕΣ ΚΑΥΣΙΜΟΥ.</a:t>
            </a:r>
            <a:endParaRPr lang="el-GR" sz="4000" b="1" dirty="0">
              <a:solidFill>
                <a:srgbClr val="FF0000"/>
              </a:solidFill>
              <a:latin typeface="Arial" pitchFamily="34" charset="0"/>
              <a:cs typeface="Arial" pitchFamily="34" charset="0"/>
            </a:endParaRP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989300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25470"/>
          </a:xfrm>
          <a:solidFill>
            <a:srgbClr val="00B0F0"/>
          </a:solidFill>
        </p:spPr>
        <p:txBody>
          <a:bodyPr>
            <a:noAutofit/>
          </a:bodyPr>
          <a:lstStyle/>
          <a:p>
            <a:r>
              <a:rPr lang="el-GR" sz="2000" b="1" u="sng" dirty="0">
                <a:solidFill>
                  <a:srgbClr val="FFFF00"/>
                </a:solidFill>
                <a:latin typeface="Arial" pitchFamily="34" charset="0"/>
                <a:cs typeface="Arial" pitchFamily="34" charset="0"/>
              </a:rPr>
              <a:t>ΣΧΕΣΕΙΣ ΚΑΤΑΝΑΛΩΣΕΩΣ ΠΡΟΣ ΤΗΝ ΙΣΧΥ ΤΩΝ ΜΗΧΑΝΩΝ, ΤΟ ΧΡΟΝΟ ΚΑΙ ΤΗΝ ΤΑΧΥΤΗΤΑ ΤΟΥ ΠΛΟΙΟΥ</a:t>
            </a:r>
          </a:p>
        </p:txBody>
      </p:sp>
      <p:sp>
        <p:nvSpPr>
          <p:cNvPr id="3" name="Content Placeholder 2"/>
          <p:cNvSpPr>
            <a:spLocks noGrp="1"/>
          </p:cNvSpPr>
          <p:nvPr>
            <p:ph idx="1"/>
          </p:nvPr>
        </p:nvSpPr>
        <p:spPr>
          <a:xfrm>
            <a:off x="1881158" y="1142984"/>
            <a:ext cx="8501122" cy="5429288"/>
          </a:xfrm>
          <a:solidFill>
            <a:srgbClr val="FFFF00"/>
          </a:solidFill>
        </p:spPr>
        <p:txBody>
          <a:bodyPr>
            <a:normAutofit/>
          </a:bodyPr>
          <a:lstStyle/>
          <a:p>
            <a:pPr>
              <a:buNone/>
            </a:pPr>
            <a:r>
              <a:rPr lang="en-US" b="1" dirty="0" smtClean="0">
                <a:latin typeface="Arial" pitchFamily="34" charset="0"/>
                <a:cs typeface="Arial" pitchFamily="34" charset="0"/>
              </a:rPr>
              <a:t> </a:t>
            </a:r>
          </a:p>
          <a:p>
            <a:pPr>
              <a:buNone/>
            </a:pPr>
            <a:r>
              <a:rPr lang="en-US" b="1" dirty="0">
                <a:solidFill>
                  <a:srgbClr val="FF0000"/>
                </a:solidFill>
                <a:latin typeface="Arial" pitchFamily="34" charset="0"/>
                <a:cs typeface="Arial" pitchFamily="34" charset="0"/>
              </a:rPr>
              <a:t> </a:t>
            </a:r>
            <a:r>
              <a:rPr lang="el-GR" b="1" dirty="0">
                <a:solidFill>
                  <a:srgbClr val="FF0000"/>
                </a:solidFill>
                <a:latin typeface="Arial" pitchFamily="34" charset="0"/>
                <a:cs typeface="Arial" pitchFamily="34" charset="0"/>
              </a:rPr>
              <a:t>   </a:t>
            </a:r>
            <a:r>
              <a:rPr lang="el-GR" b="1" dirty="0">
                <a:solidFill>
                  <a:srgbClr val="FF0000"/>
                </a:solidFill>
                <a:latin typeface="Adobe Caslon Pro Bold" pitchFamily="18" charset="0"/>
                <a:cs typeface="Arial" pitchFamily="34" charset="0"/>
              </a:rPr>
              <a:t>I</a:t>
            </a: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 </a:t>
            </a:r>
            <a:r>
              <a:rPr lang="el-GR" b="1" dirty="0">
                <a:latin typeface="Arial" pitchFamily="34" charset="0"/>
                <a:cs typeface="Arial" pitchFamily="34" charset="0"/>
              </a:rPr>
              <a:t>Η ΙΣΧΥ ΤΗΣ ΜΗΧΑΝΗΣ ΣΕ ΗΡ</a:t>
            </a:r>
            <a:r>
              <a:rPr lang="en-US" b="1" dirty="0">
                <a:latin typeface="Arial" pitchFamily="34" charset="0"/>
                <a:cs typeface="Arial" pitchFamily="34" charset="0"/>
              </a:rPr>
              <a:t> </a:t>
            </a:r>
            <a:r>
              <a:rPr lang="el-GR" b="1" dirty="0">
                <a:latin typeface="Arial" pitchFamily="34" charset="0"/>
                <a:cs typeface="Arial" pitchFamily="34" charset="0"/>
              </a:rPr>
              <a:t>.</a:t>
            </a:r>
          </a:p>
          <a:p>
            <a:pPr>
              <a:buNone/>
            </a:pPr>
            <a:r>
              <a:rPr lang="el-GR" b="1" dirty="0">
                <a:solidFill>
                  <a:srgbClr val="FF0000"/>
                </a:solidFill>
                <a:latin typeface="Arial" pitchFamily="34" charset="0"/>
                <a:cs typeface="Arial" pitchFamily="34" charset="0"/>
              </a:rPr>
              <a:t>    </a:t>
            </a:r>
            <a:r>
              <a:rPr lang="en-US" b="1" dirty="0">
                <a:solidFill>
                  <a:srgbClr val="FF0000"/>
                </a:solidFill>
                <a:latin typeface="Arial" pitchFamily="34" charset="0"/>
                <a:cs typeface="Arial" pitchFamily="34" charset="0"/>
              </a:rPr>
              <a:t>t</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ΤΟ ΧΡΟΝΟ ΣΕ ΩΡΕΣ·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n-US" b="1" dirty="0">
                <a:solidFill>
                  <a:srgbClr val="FF0000"/>
                </a:solidFill>
                <a:latin typeface="Adobe Caslon Pro Bold" pitchFamily="18" charset="0"/>
                <a:cs typeface="Arial" pitchFamily="34" charset="0"/>
              </a:rPr>
              <a:t>v</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ΤΗΝ ΤΑΧΥΤΗΤΑ ΤΟΥ ΠΛΟΙΟΥ ΣΕ ΚΟΜΒΟΥΣ</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n</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ΤΟΝ ΑΡΙΘΜΟ ΣΤΡΟΦΩΝ ΑΝΑ ΛΕΠΤΟ ΤΗΣ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l-GR" b="1" dirty="0">
                <a:latin typeface="Arial" pitchFamily="34" charset="0"/>
                <a:cs typeface="Arial" pitchFamily="34" charset="0"/>
              </a:rPr>
              <a:t>ΜΗΧΑΝΗΣ (σ.α.λ. η  </a:t>
            </a:r>
            <a:r>
              <a:rPr lang="en-US" b="1" dirty="0">
                <a:latin typeface="Arial" pitchFamily="34" charset="0"/>
                <a:cs typeface="Arial" pitchFamily="34" charset="0"/>
              </a:rPr>
              <a:t>r</a:t>
            </a:r>
            <a:r>
              <a:rPr lang="el-GR" b="1" dirty="0">
                <a:latin typeface="Arial" pitchFamily="34" charset="0"/>
                <a:cs typeface="Arial" pitchFamily="34" charset="0"/>
              </a:rPr>
              <a:t>.</a:t>
            </a:r>
            <a:r>
              <a:rPr lang="en-US" b="1" dirty="0">
                <a:latin typeface="Arial" pitchFamily="34" charset="0"/>
                <a:cs typeface="Arial" pitchFamily="34" charset="0"/>
              </a:rPr>
              <a:t>p.m.</a:t>
            </a:r>
            <a:r>
              <a:rPr lang="el-GR" b="1" dirty="0">
                <a:latin typeface="Arial" pitchFamily="34" charset="0"/>
                <a:cs typeface="Arial" pitchFamily="34" charset="0"/>
              </a:rPr>
              <a:t>)</a:t>
            </a:r>
            <a:r>
              <a:rPr lang="en-US" b="1" dirty="0">
                <a:latin typeface="Arial" pitchFamily="34" charset="0"/>
                <a:cs typeface="Arial" pitchFamily="34" charset="0"/>
              </a:rPr>
              <a:t>.</a:t>
            </a:r>
            <a:r>
              <a:rPr lang="el-GR" b="1" dirty="0">
                <a:latin typeface="Arial" pitchFamily="34" charset="0"/>
                <a:cs typeface="Arial" pitchFamily="34" charset="0"/>
              </a:rPr>
              <a:t> </a:t>
            </a:r>
            <a:endParaRPr lang="en-US" b="1" dirty="0">
              <a:latin typeface="Arial" pitchFamily="34" charset="0"/>
              <a:cs typeface="Arial" pitchFamily="34" charset="0"/>
            </a:endParaRPr>
          </a:p>
          <a:p>
            <a:pPr>
              <a:buNone/>
            </a:pPr>
            <a:r>
              <a:rPr lang="en-US" b="1" dirty="0">
                <a:latin typeface="Arial" pitchFamily="34" charset="0"/>
                <a:cs typeface="Arial" pitchFamily="34" charset="0"/>
              </a:rPr>
              <a:t>    </a:t>
            </a:r>
            <a:r>
              <a:rPr lang="en-US" b="1" dirty="0">
                <a:solidFill>
                  <a:srgbClr val="FF0000"/>
                </a:solidFill>
                <a:latin typeface="Arial" pitchFamily="34" charset="0"/>
                <a:cs typeface="Arial" pitchFamily="34" charset="0"/>
              </a:rPr>
              <a:t>k</a:t>
            </a:r>
            <a:r>
              <a:rPr lang="el-GR" b="1" dirty="0">
                <a:latin typeface="Arial" pitchFamily="34" charset="0"/>
                <a:cs typeface="Arial" pitchFamily="34" charset="0"/>
              </a:rPr>
              <a:t> </a:t>
            </a:r>
            <a:r>
              <a:rPr lang="en-US" b="1" dirty="0">
                <a:latin typeface="Arial" pitchFamily="34" charset="0"/>
                <a:cs typeface="Arial" pitchFamily="34" charset="0"/>
              </a:rPr>
              <a:t> </a:t>
            </a:r>
            <a:r>
              <a:rPr lang="el-GR" b="1" dirty="0">
                <a:latin typeface="Arial" pitchFamily="34" charset="0"/>
                <a:cs typeface="Arial" pitchFamily="34" charset="0"/>
              </a:rPr>
              <a:t>ΤΗΝ ΚΑΤΑΝΑΛΩΣΗ ΤΗΣ ΜΗΧΑΝΗΣ ΣΕ</a:t>
            </a:r>
            <a:r>
              <a:rPr lang="en-US" b="1" dirty="0">
                <a:latin typeface="Arial" pitchFamily="34" charset="0"/>
                <a:cs typeface="Arial" pitchFamily="34" charset="0"/>
              </a:rPr>
              <a:t>  </a:t>
            </a:r>
          </a:p>
          <a:p>
            <a:pPr>
              <a:buNone/>
            </a:pPr>
            <a:r>
              <a:rPr lang="en-US" b="1" dirty="0">
                <a:latin typeface="Arial" pitchFamily="34" charset="0"/>
                <a:cs typeface="Arial" pitchFamily="34" charset="0"/>
              </a:rPr>
              <a:t>        </a:t>
            </a:r>
            <a:r>
              <a:rPr lang="el-GR" b="1" dirty="0" smtClean="0">
                <a:latin typeface="Arial" pitchFamily="34" charset="0"/>
                <a:cs typeface="Arial" pitchFamily="34" charset="0"/>
              </a:rPr>
              <a:t>ΤΟΝΟΥΣ</a:t>
            </a:r>
            <a:r>
              <a:rPr lang="el-GR" b="1" dirty="0">
                <a:latin typeface="Arial" pitchFamily="34" charset="0"/>
                <a:cs typeface="Arial" pitchFamily="34" charset="0"/>
              </a:rPr>
              <a:t>.</a:t>
            </a:r>
          </a:p>
          <a:p>
            <a:pPr>
              <a:buNone/>
            </a:pPr>
            <a:r>
              <a:rPr lang="el-GR" dirty="0" smtClean="0"/>
              <a:t/>
            </a:r>
            <a:br>
              <a:rPr lang="el-GR" dirty="0" smtClean="0"/>
            </a:br>
            <a:endParaRPr lang="el-GR" b="1" dirty="0">
              <a:latin typeface="Arial" pitchFamily="34" charset="0"/>
              <a:cs typeface="Arial" pitchFamily="34" charset="0"/>
            </a:endParaRPr>
          </a:p>
        </p:txBody>
      </p:sp>
    </p:spTree>
    <p:extLst>
      <p:ext uri="{BB962C8B-B14F-4D97-AF65-F5344CB8AC3E}">
        <p14:creationId xmlns:p14="http://schemas.microsoft.com/office/powerpoint/2010/main" val="389716814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FFFF00"/>
          </a:solidFill>
        </p:spPr>
        <p:txBody>
          <a:bodyPr/>
          <a:lstStyle/>
          <a:p>
            <a:r>
              <a:rPr lang="el-GR" b="1" dirty="0">
                <a:solidFill>
                  <a:srgbClr val="C00000"/>
                </a:solidFill>
                <a:effectLst>
                  <a:outerShdw blurRad="38100" dist="38100" dir="2700000" algn="tl">
                    <a:srgbClr val="000000">
                      <a:alpha val="43137"/>
                    </a:srgbClr>
                  </a:outerShdw>
                </a:effectLst>
              </a:rPr>
              <a:t> </a:t>
            </a:r>
            <a:r>
              <a:rPr lang="el-GR" b="1" dirty="0" smtClean="0">
                <a:solidFill>
                  <a:srgbClr val="C00000"/>
                </a:solidFill>
                <a:effectLst>
                  <a:outerShdw blurRad="38100" dist="38100" dir="2700000" algn="tl">
                    <a:srgbClr val="000000">
                      <a:alpha val="43137"/>
                    </a:srgbClr>
                  </a:outerShdw>
                </a:effectLst>
              </a:rPr>
              <a:t>               ΑΣΚΗΣΗ</a:t>
            </a:r>
            <a:endParaRPr lang="el-GR" b="1" dirty="0">
              <a:solidFill>
                <a:srgbClr val="C00000"/>
              </a:solidFill>
              <a:effectLst>
                <a:outerShdw blurRad="38100" dist="38100" dir="2700000" algn="tl">
                  <a:srgbClr val="000000">
                    <a:alpha val="43137"/>
                  </a:srgbClr>
                </a:outerShdw>
              </a:effectLst>
            </a:endParaRPr>
          </a:p>
        </p:txBody>
      </p:sp>
      <p:sp>
        <p:nvSpPr>
          <p:cNvPr id="3" name="Θέση περιεχομένου 2"/>
          <p:cNvSpPr>
            <a:spLocks noGrp="1"/>
          </p:cNvSpPr>
          <p:nvPr>
            <p:ph idx="1"/>
          </p:nvPr>
        </p:nvSpPr>
        <p:spPr/>
        <p:txBody>
          <a:bodyPr/>
          <a:lstStyle/>
          <a:p>
            <a:r>
              <a:rPr lang="el-GR" dirty="0"/>
              <a:t>Μηχανή με ειδική κατανάλωση </a:t>
            </a:r>
            <a:r>
              <a:rPr lang="en-US" dirty="0"/>
              <a:t>K</a:t>
            </a:r>
            <a:r>
              <a:rPr lang="el-GR" dirty="0"/>
              <a:t>=140</a:t>
            </a:r>
            <a:r>
              <a:rPr lang="en-US" dirty="0"/>
              <a:t>gr</a:t>
            </a:r>
            <a:r>
              <a:rPr lang="el-GR" dirty="0"/>
              <a:t>/</a:t>
            </a:r>
            <a:r>
              <a:rPr lang="en-US" dirty="0" err="1"/>
              <a:t>hp</a:t>
            </a:r>
            <a:r>
              <a:rPr lang="el-GR" dirty="0"/>
              <a:t>/</a:t>
            </a:r>
            <a:r>
              <a:rPr lang="en-US" dirty="0" err="1"/>
              <a:t>hr</a:t>
            </a:r>
            <a:r>
              <a:rPr lang="el-GR" dirty="0"/>
              <a:t> και ιπποδύναμη </a:t>
            </a:r>
            <a:r>
              <a:rPr lang="en-US" dirty="0"/>
              <a:t>N</a:t>
            </a:r>
            <a:r>
              <a:rPr lang="el-GR" dirty="0"/>
              <a:t>=12000 </a:t>
            </a:r>
            <a:r>
              <a:rPr lang="en-US" dirty="0" err="1" smtClean="0"/>
              <a:t>hp</a:t>
            </a:r>
            <a:r>
              <a:rPr lang="el-GR" dirty="0"/>
              <a:t> </a:t>
            </a:r>
            <a:r>
              <a:rPr lang="el-GR" dirty="0" smtClean="0"/>
              <a:t>ταξιδεύει,  </a:t>
            </a:r>
            <a:r>
              <a:rPr lang="el-GR" dirty="0"/>
              <a:t>t=40 </a:t>
            </a:r>
            <a:r>
              <a:rPr lang="el-GR" dirty="0" err="1"/>
              <a:t>hr</a:t>
            </a:r>
            <a:r>
              <a:rPr lang="el-GR" dirty="0" smtClean="0"/>
              <a:t>, πόση </a:t>
            </a:r>
            <a:r>
              <a:rPr lang="el-GR" dirty="0"/>
              <a:t>θα είναι η συνολική κατανάλωση σε τόνους </a:t>
            </a:r>
            <a:r>
              <a:rPr lang="el-GR" dirty="0" smtClean="0"/>
              <a:t>στο </a:t>
            </a:r>
            <a:r>
              <a:rPr lang="el-GR" dirty="0"/>
              <a:t>τέλος του ταξιδιού; </a:t>
            </a:r>
            <a:endParaRPr lang="el-GR" dirty="0" smtClean="0"/>
          </a:p>
          <a:p>
            <a:r>
              <a:rPr lang="el-GR" dirty="0"/>
              <a:t> </a:t>
            </a:r>
            <a:r>
              <a:rPr lang="el-GR" dirty="0" smtClean="0"/>
              <a:t>    </a:t>
            </a:r>
            <a:r>
              <a:rPr lang="el-GR" dirty="0" smtClean="0">
                <a:solidFill>
                  <a:srgbClr val="FF0000"/>
                </a:solidFill>
              </a:rPr>
              <a:t>ΛΥΣΗ</a:t>
            </a:r>
          </a:p>
          <a:p>
            <a:r>
              <a:rPr lang="el-GR" dirty="0"/>
              <a:t>.Κ</a:t>
            </a:r>
            <a:r>
              <a:rPr lang="en-US" dirty="0"/>
              <a:t>t</a:t>
            </a:r>
            <a:r>
              <a:rPr lang="el-GR" dirty="0"/>
              <a:t>=</a:t>
            </a:r>
            <a:r>
              <a:rPr lang="en-US" dirty="0"/>
              <a:t>K</a:t>
            </a:r>
            <a:r>
              <a:rPr lang="el-GR" dirty="0"/>
              <a:t>.</a:t>
            </a:r>
            <a:r>
              <a:rPr lang="en-US" dirty="0"/>
              <a:t>N</a:t>
            </a:r>
            <a:r>
              <a:rPr lang="el-GR" dirty="0"/>
              <a:t>.</a:t>
            </a:r>
            <a:r>
              <a:rPr lang="en-US" dirty="0"/>
              <a:t>t</a:t>
            </a:r>
            <a:r>
              <a:rPr lang="el-GR" dirty="0" smtClean="0"/>
              <a:t>=140 Χ 1200 Χ 40=6.720.000</a:t>
            </a:r>
            <a:r>
              <a:rPr lang="en-US" dirty="0"/>
              <a:t>gr</a:t>
            </a:r>
            <a:r>
              <a:rPr lang="el-GR" dirty="0" smtClean="0"/>
              <a:t>, επειδή </a:t>
            </a:r>
            <a:r>
              <a:rPr lang="el-GR" dirty="0"/>
              <a:t>η </a:t>
            </a:r>
            <a:r>
              <a:rPr lang="el-GR" dirty="0" err="1"/>
              <a:t>ασκηση</a:t>
            </a:r>
            <a:r>
              <a:rPr lang="el-GR" dirty="0"/>
              <a:t> ζητεί τόνους μετατρέπουμε τα γραμμάρια σε τόνους</a:t>
            </a:r>
            <a:r>
              <a:rPr lang="el-GR" dirty="0" smtClean="0"/>
              <a:t>, </a:t>
            </a:r>
            <a:r>
              <a:rPr lang="el-GR" dirty="0" err="1" smtClean="0"/>
              <a:t>αρα</a:t>
            </a:r>
            <a:r>
              <a:rPr lang="el-GR" dirty="0" smtClean="0"/>
              <a:t> </a:t>
            </a:r>
            <a:r>
              <a:rPr lang="el-GR" dirty="0"/>
              <a:t>6.720.000/1000000= 6,7 </a:t>
            </a:r>
            <a:r>
              <a:rPr lang="en-US" dirty="0"/>
              <a:t>tons</a:t>
            </a:r>
            <a:endParaRPr lang="el-GR" dirty="0"/>
          </a:p>
        </p:txBody>
      </p:sp>
    </p:spTree>
    <p:extLst>
      <p:ext uri="{BB962C8B-B14F-4D97-AF65-F5344CB8AC3E}">
        <p14:creationId xmlns:p14="http://schemas.microsoft.com/office/powerpoint/2010/main" val="7165359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770" y="274638"/>
            <a:ext cx="12312770" cy="6226196"/>
          </a:xfrm>
          <a:solidFill>
            <a:srgbClr val="FF0000"/>
          </a:solidFill>
        </p:spPr>
        <p:txBody>
          <a:bodyPr>
            <a:noAutofit/>
          </a:bodyPr>
          <a:lstStyle/>
          <a:p>
            <a:r>
              <a:rPr lang="en-US" sz="7200" dirty="0" smtClean="0">
                <a:solidFill>
                  <a:srgbClr val="FFFF00"/>
                </a:solidFill>
                <a:latin typeface="Arial" pitchFamily="34" charset="0"/>
                <a:cs typeface="Arial" pitchFamily="34" charset="0"/>
              </a:rPr>
              <a:t>            </a:t>
            </a:r>
            <a:r>
              <a:rPr lang="el-GR" sz="7200" b="1" u="sng" dirty="0" smtClean="0">
                <a:solidFill>
                  <a:srgbClr val="FFFF00"/>
                </a:solidFill>
                <a:latin typeface="Arial" pitchFamily="34" charset="0"/>
                <a:cs typeface="Arial" pitchFamily="34" charset="0"/>
              </a:rPr>
              <a:t>ΠΗΔΑΛΙΟ</a:t>
            </a:r>
            <a:endParaRPr lang="el-GR" sz="7200" b="1" u="sng" dirty="0">
              <a:solidFill>
                <a:srgbClr val="FFFF00"/>
              </a:solidFill>
              <a:latin typeface="Arial" pitchFamily="34" charset="0"/>
              <a:cs typeface="Arial" pitchFamily="34" charset="0"/>
            </a:endParaRPr>
          </a:p>
        </p:txBody>
      </p:sp>
      <p:sp>
        <p:nvSpPr>
          <p:cNvPr id="3" name="Content Placeholder 2"/>
          <p:cNvSpPr>
            <a:spLocks noGrp="1"/>
          </p:cNvSpPr>
          <p:nvPr>
            <p:ph idx="1"/>
          </p:nvPr>
        </p:nvSpPr>
        <p:spPr>
          <a:xfrm>
            <a:off x="1881158" y="6572272"/>
            <a:ext cx="8501122" cy="142876"/>
          </a:xfrm>
          <a:solidFill>
            <a:schemeClr val="bg1"/>
          </a:solidFill>
        </p:spPr>
        <p:txBody>
          <a:bodyPr>
            <a:normAutofit/>
          </a:bodyPr>
          <a:lstStyle/>
          <a:p>
            <a:pPr algn="ctr">
              <a:buNone/>
            </a:pPr>
            <a:r>
              <a:rPr lang="en-US" sz="200" b="1" dirty="0">
                <a:latin typeface="Arial" pitchFamily="34" charset="0"/>
                <a:cs typeface="Arial" pitchFamily="34" charset="0"/>
              </a:rPr>
              <a:t>.</a:t>
            </a:r>
            <a:endParaRPr lang="el-GR" sz="200" b="1" dirty="0">
              <a:latin typeface="Arial" pitchFamily="34" charset="0"/>
              <a:cs typeface="Arial" pitchFamily="34" charset="0"/>
            </a:endParaRPr>
          </a:p>
        </p:txBody>
      </p:sp>
    </p:spTree>
    <p:extLst>
      <p:ext uri="{BB962C8B-B14F-4D97-AF65-F5344CB8AC3E}">
        <p14:creationId xmlns:p14="http://schemas.microsoft.com/office/powerpoint/2010/main" val="27848603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200" b="1" u="sng" dirty="0">
                <a:solidFill>
                  <a:schemeClr val="bg1"/>
                </a:solidFill>
                <a:latin typeface="Arial" pitchFamily="34" charset="0"/>
                <a:cs typeface="Arial" pitchFamily="34" charset="0"/>
              </a:rPr>
              <a:t>ΤΟ ΗΛΕΚΤ</a:t>
            </a:r>
            <a:r>
              <a:rPr lang="en-US" sz="2200" b="1" u="sng" dirty="0">
                <a:solidFill>
                  <a:schemeClr val="bg1"/>
                </a:solidFill>
                <a:latin typeface="Arial" pitchFamily="34" charset="0"/>
                <a:cs typeface="Arial" pitchFamily="34" charset="0"/>
              </a:rPr>
              <a:t>P</a:t>
            </a:r>
            <a:r>
              <a:rPr lang="el-GR" sz="2200" b="1" u="sng" dirty="0">
                <a:solidFill>
                  <a:schemeClr val="bg1"/>
                </a:solidFill>
                <a:latin typeface="Arial" pitchFamily="34" charset="0"/>
                <a:cs typeface="Arial" pitchFamily="34" charset="0"/>
              </a:rPr>
              <a:t>ΟΥΔΡΑΥΛΙΚΟ ΠΗΔΑΛΙΟ</a:t>
            </a:r>
            <a:br>
              <a:rPr lang="el-GR" sz="2200" b="1" u="sng" dirty="0">
                <a:solidFill>
                  <a:schemeClr val="bg1"/>
                </a:solidFill>
                <a:latin typeface="Arial" pitchFamily="34" charset="0"/>
                <a:cs typeface="Arial" pitchFamily="34" charset="0"/>
              </a:rPr>
            </a:br>
            <a:r>
              <a:rPr lang="en-US" sz="2200" b="1" u="sng" dirty="0">
                <a:solidFill>
                  <a:schemeClr val="bg1"/>
                </a:solidFill>
                <a:latin typeface="Arial" pitchFamily="34" charset="0"/>
                <a:cs typeface="Arial" pitchFamily="34" charset="0"/>
              </a:rPr>
              <a:t>ELECTROHYDRAULIC STEERING GEAR</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0" indent="0">
              <a:buNone/>
            </a:pPr>
            <a:r>
              <a:rPr lang="el-GR" sz="2400" b="1" dirty="0">
                <a:latin typeface="Arial" pitchFamily="34" charset="0"/>
                <a:cs typeface="Arial" pitchFamily="34" charset="0"/>
              </a:rPr>
              <a:t>ΣΤΑ ΠΕΡΙΣΣΟΤΕΡΑ ΠΛΟΙΑ ΣΗΜΕΡΑ ΕΦΑΡΜΟΖΕΤΑΙ ΤΟ ΗΛΕΚΤΡΟΥΔΡΑΥΛΙΚΟ ΣΥΣΤΗΜΑ ΚΙΝΗΣΕΩΣ ΤΟΥ ΠΗΔΑΛΙΟΥ.</a:t>
            </a:r>
          </a:p>
          <a:p>
            <a:pPr marL="0" indent="0">
              <a:buNone/>
            </a:pPr>
            <a:r>
              <a:rPr lang="el-GR" sz="2400" b="1" dirty="0">
                <a:latin typeface="Arial" pitchFamily="34" charset="0"/>
                <a:cs typeface="Arial" pitchFamily="34" charset="0"/>
              </a:rPr>
              <a:t>ΤΑ ΚΥΡΙΑ ΜΕΡΗ ΠΟΥ ΑΠΟΤΕΛΕΙΤΑΙ Η ΕΓΚΑΤΑΣΤΑΣΗ ΕΙΝΑΙ:</a:t>
            </a:r>
          </a:p>
          <a:p>
            <a:pPr marL="457200" indent="-457200">
              <a:buClr>
                <a:srgbClr val="FF0000"/>
              </a:buClr>
              <a:buFont typeface="+mj-lt"/>
              <a:buAutoNum type="arabicPeriod"/>
            </a:pPr>
            <a:r>
              <a:rPr lang="el-GR" sz="2400" b="1" dirty="0">
                <a:latin typeface="Arial" pitchFamily="34" charset="0"/>
                <a:cs typeface="Arial" pitchFamily="34" charset="0"/>
              </a:rPr>
              <a:t>ΤΟ ΣΥΣΤΗΜΑ ΤΗΛΕΚΙΝΗΣΕΩΣ ( </a:t>
            </a:r>
            <a:r>
              <a:rPr lang="en-US" sz="2400" b="1" dirty="0">
                <a:solidFill>
                  <a:srgbClr val="FF0000"/>
                </a:solidFill>
                <a:latin typeface="Arial" pitchFamily="34" charset="0"/>
                <a:cs typeface="Arial" pitchFamily="34" charset="0"/>
              </a:rPr>
              <a:t>REMOTE CONTROL </a:t>
            </a:r>
            <a:r>
              <a:rPr lang="en-US" sz="2400" b="1" dirty="0">
                <a:latin typeface="Arial" pitchFamily="34" charset="0"/>
                <a:cs typeface="Arial" pitchFamily="34" charset="0"/>
              </a:rPr>
              <a:t>).</a:t>
            </a:r>
            <a:r>
              <a:rPr lang="el-GR" sz="2400" b="1" dirty="0">
                <a:latin typeface="Arial" pitchFamily="34" charset="0"/>
                <a:cs typeface="Arial" pitchFamily="34" charset="0"/>
              </a:rPr>
              <a:t> </a:t>
            </a:r>
            <a:r>
              <a:rPr lang="el-GR" sz="1800" b="1" dirty="0">
                <a:solidFill>
                  <a:schemeClr val="tx2"/>
                </a:solidFill>
                <a:latin typeface="Arial" pitchFamily="34" charset="0"/>
                <a:cs typeface="Arial" pitchFamily="34" charset="0"/>
              </a:rPr>
              <a:t>ΑΠΟ ΤΗ ΓΕΦΥΡΑ Η ΜΕΤΑΔΟΣΗ ΤΩΝ ΚΙΝΗΣΕΩΝ ΤΟΥ ΟΙΑΚΟΣΤΡΟΦΙΟΥ ΠΡΟΣ ΤΟ ΜΗΧΑΝΗΜΑ, ΔΗΛΑΔΗ Ο ΕΛΕΓΧΟΣ ΤΟΥ ΜΗΧΑΝΗΜΑΤΟΣ ΑΠΟ ΤΟΝ ΠΗΔΑΛΙΟΥΧΟ</a:t>
            </a:r>
            <a:r>
              <a:rPr lang="el-GR" sz="2400" b="1" dirty="0">
                <a:latin typeface="Arial" pitchFamily="34" charset="0"/>
                <a:cs typeface="Arial" pitchFamily="34" charset="0"/>
              </a:rPr>
              <a:t>.</a:t>
            </a:r>
          </a:p>
          <a:p>
            <a:pPr marL="457200" indent="-457200">
              <a:buClr>
                <a:srgbClr val="FF0000"/>
              </a:buClr>
              <a:buFont typeface="+mj-lt"/>
              <a:buAutoNum type="arabicPeriod"/>
            </a:pPr>
            <a:endParaRPr lang="en-US" sz="2400" b="1" dirty="0">
              <a:latin typeface="Arial" pitchFamily="34" charset="0"/>
              <a:cs typeface="Arial" pitchFamily="34" charset="0"/>
            </a:endParaRPr>
          </a:p>
          <a:p>
            <a:pPr marL="457200" indent="-457200">
              <a:buClr>
                <a:srgbClr val="FF0000"/>
              </a:buClr>
              <a:buFont typeface="+mj-lt"/>
              <a:buAutoNum type="arabicPeriod"/>
            </a:pPr>
            <a:r>
              <a:rPr lang="el-GR" sz="2400" b="1" dirty="0">
                <a:latin typeface="Arial" pitchFamily="34" charset="0"/>
                <a:cs typeface="Arial" pitchFamily="34" charset="0"/>
              </a:rPr>
              <a:t>ΤΟ ΜΗΧΑΝΗΜΑ ΚΙΝΗΣΕΩΣ ΤΟΥ ΠΗΔΑΛΙΟΥ. </a:t>
            </a:r>
            <a:r>
              <a:rPr lang="el-GR" sz="1800" b="1" dirty="0">
                <a:solidFill>
                  <a:schemeClr val="tx2"/>
                </a:solidFill>
                <a:latin typeface="Arial" pitchFamily="34" charset="0"/>
                <a:cs typeface="Arial" pitchFamily="34" charset="0"/>
              </a:rPr>
              <a:t>ΤΟ ΟΠΟΙΟ ΔΕΧΕΤΑΙ ΤΙΣ ΚΙΝΗΣΕΙΣ ΤΟΥ ΟΙΑΚΟΣΤΡΟΦΙΟΥ ΚΑΙ ΣΤΡΕΦΕΙ ΤΟΝ ΑΞΟΝΑ ΤΟΥ ΠΗΔΑΛΙΟΥ. </a:t>
            </a:r>
            <a:r>
              <a:rPr lang="el-GR" sz="1400" b="1" dirty="0">
                <a:solidFill>
                  <a:srgbClr val="FF0000"/>
                </a:solidFill>
                <a:latin typeface="Arial" pitchFamily="34" charset="0"/>
                <a:cs typeface="Arial" pitchFamily="34" charset="0"/>
              </a:rPr>
              <a:t>(ΧΡΗΣΙΜΟΠΟΙΟΝΤΑΣ ΑΝΤΛΙΑ ΛΑΔΙΟΥ </a:t>
            </a:r>
            <a:r>
              <a:rPr lang="en-US" sz="1400" b="1" dirty="0">
                <a:solidFill>
                  <a:srgbClr val="FF0000"/>
                </a:solidFill>
                <a:latin typeface="Arial" pitchFamily="34" charset="0"/>
                <a:cs typeface="Arial" pitchFamily="34" charset="0"/>
              </a:rPr>
              <a:t>WATERBURRY, HELESHAW)</a:t>
            </a:r>
            <a:endParaRPr lang="el-GR" sz="1400" b="1" dirty="0">
              <a:solidFill>
                <a:srgbClr val="FF0000"/>
              </a:solidFill>
              <a:latin typeface="Arial" pitchFamily="34" charset="0"/>
              <a:cs typeface="Arial" pitchFamily="34" charset="0"/>
            </a:endParaRPr>
          </a:p>
          <a:p>
            <a:pPr marL="457200" indent="-457200">
              <a:buClr>
                <a:srgbClr val="FF0000"/>
              </a:buClr>
              <a:buFont typeface="+mj-lt"/>
              <a:buAutoNum type="arabicPeriod"/>
            </a:pPr>
            <a:endParaRPr lang="el-GR" sz="1800" b="1" dirty="0">
              <a:solidFill>
                <a:schemeClr val="tx2"/>
              </a:solidFill>
              <a:latin typeface="Arial" pitchFamily="34" charset="0"/>
              <a:cs typeface="Arial" pitchFamily="34" charset="0"/>
            </a:endParaRPr>
          </a:p>
          <a:p>
            <a:pPr marL="457200" indent="-457200">
              <a:buClr>
                <a:srgbClr val="FF0000"/>
              </a:buClr>
              <a:buFont typeface="+mj-lt"/>
              <a:buAutoNum type="arabicPeriod"/>
            </a:pPr>
            <a:r>
              <a:rPr lang="el-GR" sz="2400" b="1" dirty="0">
                <a:latin typeface="Arial" pitchFamily="34" charset="0"/>
                <a:cs typeface="Arial" pitchFamily="34" charset="0"/>
              </a:rPr>
              <a:t>ΤΟ ΜΗΧΑΝΙΣΜΟ ΣΤΡΟΦΗΣ ΤΟΥ ΠΗΔΑΛΙΟΥ. </a:t>
            </a:r>
            <a:r>
              <a:rPr lang="el-GR" sz="1800" b="1" dirty="0">
                <a:solidFill>
                  <a:schemeClr val="tx2"/>
                </a:solidFill>
                <a:latin typeface="Arial" pitchFamily="34" charset="0"/>
                <a:cs typeface="Arial" pitchFamily="34" charset="0"/>
              </a:rPr>
              <a:t>ΑΠΟ ΤΟ ΜΗΧΑΝΗΜΑ.</a:t>
            </a:r>
          </a:p>
        </p:txBody>
      </p:sp>
    </p:spTree>
    <p:extLst>
      <p:ext uri="{BB962C8B-B14F-4D97-AF65-F5344CB8AC3E}">
        <p14:creationId xmlns:p14="http://schemas.microsoft.com/office/powerpoint/2010/main" val="393345244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457200" indent="-457200">
              <a:buNone/>
            </a:pPr>
            <a:r>
              <a:rPr lang="el-GR" sz="2400" b="1" dirty="0">
                <a:latin typeface="Arial" pitchFamily="34" charset="0"/>
                <a:cs typeface="Arial" pitchFamily="34" charset="0"/>
              </a:rPr>
              <a:t>ΜΠΟΡΕΙ ΝΑ ΕΙΝΑΙ:</a:t>
            </a:r>
          </a:p>
          <a:p>
            <a:pPr marL="457200" indent="-457200">
              <a:buClr>
                <a:srgbClr val="FF0000"/>
              </a:buClr>
              <a:buFont typeface="+mj-lt"/>
              <a:buAutoNum type="arabicPeriod"/>
            </a:pPr>
            <a:r>
              <a:rPr lang="el-GR" sz="2400" b="1" u="sng" dirty="0">
                <a:latin typeface="Arial" pitchFamily="34" charset="0"/>
                <a:cs typeface="Arial" pitchFamily="34" charset="0"/>
              </a:rPr>
              <a:t>ΜΗΧΑΝΙΚΟ</a:t>
            </a:r>
            <a:r>
              <a:rPr lang="el-GR" sz="2400" b="1" dirty="0">
                <a:latin typeface="Arial" pitchFamily="34" charset="0"/>
                <a:cs typeface="Arial" pitchFamily="34" charset="0"/>
              </a:rPr>
              <a:t>: ΜΕ ΣΥΣΤΗΜΑ </a:t>
            </a:r>
            <a:r>
              <a:rPr lang="el-GR" sz="2400" b="1" dirty="0">
                <a:solidFill>
                  <a:srgbClr val="0070C0"/>
                </a:solidFill>
                <a:latin typeface="Arial" pitchFamily="34" charset="0"/>
                <a:cs typeface="Arial" pitchFamily="34" charset="0"/>
              </a:rPr>
              <a:t>ΡΑΒΔΩΝ</a:t>
            </a:r>
            <a:r>
              <a:rPr lang="el-GR" sz="2400" b="1" dirty="0">
                <a:latin typeface="Arial" pitchFamily="34" charset="0"/>
                <a:cs typeface="Arial" pitchFamily="34" charset="0"/>
              </a:rPr>
              <a:t> ΚΑΙ </a:t>
            </a:r>
            <a:r>
              <a:rPr lang="el-GR" sz="2400" b="1" dirty="0">
                <a:solidFill>
                  <a:srgbClr val="0070C0"/>
                </a:solidFill>
                <a:latin typeface="Arial" pitchFamily="34" charset="0"/>
                <a:cs typeface="Arial" pitchFamily="34" charset="0"/>
              </a:rPr>
              <a:t>ΚΩΝΙΚΩΝ ΤΡΟΧΩΝ</a:t>
            </a:r>
            <a:r>
              <a:rPr lang="el-GR" sz="2400" b="1" dirty="0">
                <a:latin typeface="Arial" pitchFamily="34" charset="0"/>
                <a:cs typeface="Arial" pitchFamily="34" charset="0"/>
              </a:rPr>
              <a:t>.</a:t>
            </a:r>
          </a:p>
          <a:p>
            <a:pPr marL="457200" indent="-457200">
              <a:buClr>
                <a:srgbClr val="FF0000"/>
              </a:buClr>
              <a:buFont typeface="+mj-lt"/>
              <a:buAutoNum type="arabicPeriod"/>
            </a:pPr>
            <a:endParaRPr lang="el-GR" sz="2400" b="1" u="sng" dirty="0">
              <a:latin typeface="Arial" pitchFamily="34" charset="0"/>
              <a:cs typeface="Arial" pitchFamily="34" charset="0"/>
            </a:endParaRPr>
          </a:p>
          <a:p>
            <a:pPr marL="457200" indent="-457200">
              <a:buClr>
                <a:srgbClr val="FF0000"/>
              </a:buClr>
              <a:buFont typeface="+mj-lt"/>
              <a:buAutoNum type="arabicPeriod"/>
            </a:pPr>
            <a:r>
              <a:rPr lang="el-GR" sz="2400" b="1" u="sng" dirty="0">
                <a:latin typeface="Arial" pitchFamily="34" charset="0"/>
                <a:cs typeface="Arial" pitchFamily="34" charset="0"/>
              </a:rPr>
              <a:t>ΥΔΡΑΥΛΙΚΟ</a:t>
            </a:r>
            <a:r>
              <a:rPr lang="el-GR" sz="2400" b="1" dirty="0">
                <a:latin typeface="Arial" pitchFamily="34" charset="0"/>
                <a:cs typeface="Arial" pitchFamily="34" charset="0"/>
              </a:rPr>
              <a:t>: ΣΥΣΤΗΜΑ ΤΗΛΕΚΙΝΗΤΗΡΩΝ </a:t>
            </a:r>
            <a:r>
              <a:rPr lang="el-GR" sz="2400" b="1" dirty="0">
                <a:solidFill>
                  <a:srgbClr val="0070C0"/>
                </a:solidFill>
                <a:latin typeface="Arial" pitchFamily="34" charset="0"/>
                <a:cs typeface="Arial" pitchFamily="34" charset="0"/>
              </a:rPr>
              <a:t>ΜΕΤΑΔΟΣΗ – ΔΕΚΤΗ</a:t>
            </a:r>
            <a:r>
              <a:rPr lang="el-GR" sz="2400" b="1" dirty="0">
                <a:latin typeface="Arial" pitchFamily="34" charset="0"/>
                <a:cs typeface="Arial" pitchFamily="34" charset="0"/>
              </a:rPr>
              <a:t>.</a:t>
            </a:r>
            <a:endParaRPr lang="el-GR" sz="2400" b="1" dirty="0">
              <a:solidFill>
                <a:srgbClr val="0070C0"/>
              </a:solidFill>
              <a:latin typeface="Arial" pitchFamily="34" charset="0"/>
              <a:cs typeface="Arial" pitchFamily="34" charset="0"/>
            </a:endParaRPr>
          </a:p>
          <a:p>
            <a:pPr marL="457200" indent="-457200">
              <a:buClr>
                <a:srgbClr val="FF0000"/>
              </a:buClr>
              <a:buFont typeface="+mj-lt"/>
              <a:buAutoNum type="arabicPeriod"/>
            </a:pPr>
            <a:endParaRPr lang="el-GR" sz="2400" b="1" u="sng" dirty="0">
              <a:latin typeface="Arial" pitchFamily="34" charset="0"/>
              <a:cs typeface="Arial" pitchFamily="34" charset="0"/>
            </a:endParaRPr>
          </a:p>
          <a:p>
            <a:pPr marL="457200" indent="-457200">
              <a:buClr>
                <a:srgbClr val="FF0000"/>
              </a:buClr>
              <a:buFont typeface="+mj-lt"/>
              <a:buAutoNum type="arabicPeriod"/>
            </a:pPr>
            <a:r>
              <a:rPr lang="el-GR" sz="2400" b="1" u="sng" dirty="0">
                <a:latin typeface="Arial" pitchFamily="34" charset="0"/>
                <a:cs typeface="Arial" pitchFamily="34" charset="0"/>
              </a:rPr>
              <a:t>ΗΛΕΚΤΡΙΚΟ</a:t>
            </a:r>
            <a:r>
              <a:rPr lang="el-GR" sz="2400" b="1" dirty="0">
                <a:latin typeface="Arial" pitchFamily="34" charset="0"/>
                <a:cs typeface="Arial" pitchFamily="34" charset="0"/>
              </a:rPr>
              <a:t>: ΔΙΑΚΡΙΝΕΤΑΙ ΣΕ ΔΥΟ ΤΥΠΟΥΣ:</a:t>
            </a:r>
          </a:p>
          <a:p>
            <a:pPr marL="457200" indent="-457200">
              <a:buClr>
                <a:srgbClr val="FF0000"/>
              </a:buClr>
              <a:buNone/>
            </a:pPr>
            <a:endParaRPr lang="el-GR" sz="2400" b="1" dirty="0">
              <a:latin typeface="Arial" pitchFamily="34" charset="0"/>
              <a:cs typeface="Arial" pitchFamily="34" charset="0"/>
            </a:endParaRPr>
          </a:p>
          <a:p>
            <a:pPr marL="457200" indent="-457200">
              <a:buClr>
                <a:srgbClr val="FF0000"/>
              </a:buClr>
              <a:buFont typeface="Wingdings" pitchFamily="2" charset="2"/>
              <a:buChar char="q"/>
            </a:pPr>
            <a:r>
              <a:rPr lang="el-GR" sz="2000" b="1" dirty="0">
                <a:solidFill>
                  <a:srgbClr val="0070C0"/>
                </a:solidFill>
                <a:latin typeface="Arial" pitchFamily="34" charset="0"/>
                <a:cs typeface="Arial" pitchFamily="34" charset="0"/>
              </a:rPr>
              <a:t>ΤΥΠΟΣ  ΜΕ  ΟΔΗΓΟ  ΚΙΝΗΤΗΡΑ  ΣΥΝΕΧΟΥΣ  ΡΕΥΜΑΤΟΣ.  </a:t>
            </a:r>
          </a:p>
          <a:p>
            <a:pPr marL="457200" indent="-457200">
              <a:buClr>
                <a:srgbClr val="FF0000"/>
              </a:buClr>
              <a:buNone/>
            </a:pPr>
            <a:r>
              <a:rPr lang="el-GR" sz="2000" b="1" dirty="0">
                <a:latin typeface="Arial" pitchFamily="34" charset="0"/>
                <a:cs typeface="Arial" pitchFamily="34" charset="0"/>
              </a:rPr>
              <a:t> </a:t>
            </a:r>
          </a:p>
          <a:p>
            <a:pPr marL="457200" indent="-457200">
              <a:buClr>
                <a:srgbClr val="FF0000"/>
              </a:buClr>
              <a:buFont typeface="Wingdings" pitchFamily="2" charset="2"/>
              <a:buChar char="q"/>
            </a:pPr>
            <a:r>
              <a:rPr lang="el-GR" sz="2000" b="1" dirty="0">
                <a:solidFill>
                  <a:srgbClr val="0070C0"/>
                </a:solidFill>
                <a:latin typeface="Arial" pitchFamily="34" charset="0"/>
                <a:cs typeface="Arial" pitchFamily="34" charset="0"/>
              </a:rPr>
              <a:t>ΤΥΠΟΣ  ΜΕ  ΣΥΓΧΡΟΝΟΥΣ  ΚΙΝΗΤΗΡΕΣ  ΕΝΑΛΛΑΣΣΟΜΕΝΟΥ ΡΕΥΜΑΤΟΣ.</a:t>
            </a:r>
            <a:r>
              <a:rPr lang="el-GR" sz="2000" b="1" u="sng" dirty="0">
                <a:solidFill>
                  <a:srgbClr val="0070C0"/>
                </a:solidFill>
                <a:latin typeface="Arial" pitchFamily="34" charset="0"/>
                <a:cs typeface="Arial" pitchFamily="34" charset="0"/>
              </a:rPr>
              <a:t>    </a:t>
            </a:r>
            <a:endParaRPr lang="en-US" sz="2000" b="1" u="sng" dirty="0">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209178175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pic>
        <p:nvPicPr>
          <p:cNvPr id="4" name="Content Placeholder 3" descr="scan0003.jpg"/>
          <p:cNvPicPr>
            <a:picLocks noGrp="1" noChangeAspect="1"/>
          </p:cNvPicPr>
          <p:nvPr>
            <p:ph idx="1"/>
          </p:nvPr>
        </p:nvPicPr>
        <p:blipFill>
          <a:blip r:embed="rId3" cstate="print"/>
          <a:stretch>
            <a:fillRect/>
          </a:stretch>
        </p:blipFill>
        <p:spPr>
          <a:xfrm>
            <a:off x="1809720" y="1071546"/>
            <a:ext cx="8643998" cy="4929222"/>
          </a:xfrm>
        </p:spPr>
      </p:pic>
      <p:sp>
        <p:nvSpPr>
          <p:cNvPr id="5" name="TextBox 4"/>
          <p:cNvSpPr txBox="1"/>
          <p:nvPr/>
        </p:nvSpPr>
        <p:spPr>
          <a:xfrm>
            <a:off x="2524100" y="4714885"/>
            <a:ext cx="3857652" cy="984885"/>
          </a:xfrm>
          <a:prstGeom prst="rect">
            <a:avLst/>
          </a:prstGeom>
          <a:noFill/>
        </p:spPr>
        <p:txBody>
          <a:bodyPr wrap="square" rtlCol="0">
            <a:spAutoFit/>
          </a:bodyPr>
          <a:lstStyle/>
          <a:p>
            <a:pPr marL="342900" indent="-342900"/>
            <a:r>
              <a:rPr lang="el-GR" sz="2000" b="1" dirty="0"/>
              <a:t>1 </a:t>
            </a:r>
            <a:r>
              <a:rPr lang="en-US" sz="2000" b="1" dirty="0"/>
              <a:t>&amp; 2. </a:t>
            </a:r>
            <a:r>
              <a:rPr lang="el-GR" sz="2000" b="1" dirty="0"/>
              <a:t>ΡΑΒΔΟΣ ΚΙΝΗΣΕΩΣ.</a:t>
            </a:r>
            <a:endParaRPr lang="en-US" sz="2000" b="1" dirty="0"/>
          </a:p>
          <a:p>
            <a:pPr marL="342900" indent="-342900"/>
            <a:r>
              <a:rPr lang="en-US" sz="2000" b="1" dirty="0"/>
              <a:t>3 &amp; 5 &amp; 6. A</a:t>
            </a:r>
            <a:r>
              <a:rPr lang="el-GR" sz="2000" b="1" dirty="0"/>
              <a:t>ΤΕΡΜΟΝΑΣ ΤΡΟΧΟΣ</a:t>
            </a:r>
          </a:p>
          <a:p>
            <a:pPr marL="342900" indent="-342900"/>
            <a:endParaRPr lang="en-US" dirty="0"/>
          </a:p>
        </p:txBody>
      </p:sp>
      <p:sp>
        <p:nvSpPr>
          <p:cNvPr id="6" name="TextBox 5"/>
          <p:cNvSpPr txBox="1"/>
          <p:nvPr/>
        </p:nvSpPr>
        <p:spPr>
          <a:xfrm>
            <a:off x="5667373" y="1142985"/>
            <a:ext cx="1847301" cy="461665"/>
          </a:xfrm>
          <a:prstGeom prst="rect">
            <a:avLst/>
          </a:prstGeom>
          <a:noFill/>
        </p:spPr>
        <p:txBody>
          <a:bodyPr wrap="none" rtlCol="0">
            <a:spAutoFit/>
          </a:bodyPr>
          <a:lstStyle/>
          <a:p>
            <a:r>
              <a:rPr lang="el-GR" sz="2400" b="1" u="sng" dirty="0">
                <a:solidFill>
                  <a:srgbClr val="FF0000"/>
                </a:solidFill>
                <a:latin typeface="Arial" pitchFamily="34" charset="0"/>
                <a:cs typeface="Arial" pitchFamily="34" charset="0"/>
              </a:rPr>
              <a:t>ΜΗΧΑΝΙΚΟ</a:t>
            </a:r>
            <a:endParaRPr lang="en-US" sz="24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485297746"/>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pic>
        <p:nvPicPr>
          <p:cNvPr id="4" name="Content Placeholder 3" descr="scan0003.jpg"/>
          <p:cNvPicPr>
            <a:picLocks noGrp="1" noChangeAspect="1"/>
          </p:cNvPicPr>
          <p:nvPr>
            <p:ph idx="1"/>
          </p:nvPr>
        </p:nvPicPr>
        <p:blipFill>
          <a:blip r:embed="rId3" cstate="print"/>
          <a:stretch>
            <a:fillRect/>
          </a:stretch>
        </p:blipFill>
        <p:spPr>
          <a:xfrm>
            <a:off x="1809720" y="1000108"/>
            <a:ext cx="8643998" cy="5286412"/>
          </a:xfrm>
        </p:spPr>
      </p:pic>
      <p:sp>
        <p:nvSpPr>
          <p:cNvPr id="5" name="TextBox 4"/>
          <p:cNvSpPr txBox="1"/>
          <p:nvPr/>
        </p:nvSpPr>
        <p:spPr>
          <a:xfrm>
            <a:off x="1666844" y="3643314"/>
            <a:ext cx="4429156" cy="2831544"/>
          </a:xfrm>
          <a:prstGeom prst="rect">
            <a:avLst/>
          </a:prstGeom>
          <a:noFill/>
        </p:spPr>
        <p:txBody>
          <a:bodyPr wrap="square" rtlCol="0">
            <a:spAutoFit/>
          </a:bodyPr>
          <a:lstStyle/>
          <a:p>
            <a:pPr marL="342900" indent="-342900"/>
            <a:r>
              <a:rPr lang="el-GR" sz="2000" b="1" dirty="0"/>
              <a:t>1.ΕΛΑΙΟΚΥΛΙΝΔΡΟΣ.</a:t>
            </a:r>
          </a:p>
          <a:p>
            <a:pPr marL="342900" indent="-342900"/>
            <a:r>
              <a:rPr lang="el-GR" sz="2000" b="1" dirty="0"/>
              <a:t>5.ΒΑΛΒΙΔΑ ΒΡΑΧΥΚΥΚΛΩΣΗΣ.</a:t>
            </a:r>
          </a:p>
          <a:p>
            <a:pPr marL="342900" indent="-342900"/>
            <a:r>
              <a:rPr lang="el-GR" sz="2000" b="1" dirty="0"/>
              <a:t>7.ΟΙΑΚΟΣΤΡΟΦΙΟ.</a:t>
            </a:r>
          </a:p>
          <a:p>
            <a:pPr marL="342900" indent="-342900"/>
            <a:r>
              <a:rPr lang="el-GR" sz="2000" b="1" dirty="0"/>
              <a:t>8.ΗΛΕΚΤΡΟΚΙΝΗΤΟ ΔΕΚΤΗ (</a:t>
            </a:r>
            <a:r>
              <a:rPr lang="en-US" sz="2000" b="1" dirty="0"/>
              <a:t>RECEIVER).</a:t>
            </a:r>
            <a:endParaRPr lang="el-GR" sz="2000" b="1" dirty="0"/>
          </a:p>
          <a:p>
            <a:pPr marL="342900" indent="-342900"/>
            <a:r>
              <a:rPr lang="el-GR" sz="2000" b="1" dirty="0"/>
              <a:t>9.ΒΑΚΤΡΟ.</a:t>
            </a:r>
            <a:endParaRPr lang="en-US" sz="2000" b="1" dirty="0"/>
          </a:p>
          <a:p>
            <a:pPr marL="342900" indent="-342900"/>
            <a:r>
              <a:rPr lang="en-US" sz="2000" b="1" dirty="0"/>
              <a:t>10.</a:t>
            </a:r>
            <a:r>
              <a:rPr lang="el-GR" sz="2000" b="1" dirty="0"/>
              <a:t>ΕΛΑΤΗΡΙΟ.</a:t>
            </a:r>
          </a:p>
          <a:p>
            <a:pPr marL="342900" indent="-342900"/>
            <a:r>
              <a:rPr lang="el-GR" sz="2000" b="1" dirty="0"/>
              <a:t>11 </a:t>
            </a:r>
            <a:r>
              <a:rPr lang="en-US" sz="2000" b="1" dirty="0"/>
              <a:t>&amp; </a:t>
            </a:r>
            <a:r>
              <a:rPr lang="el-GR" sz="2000" b="1" dirty="0"/>
              <a:t>14 ΜΟΧΛΟΥΣ.</a:t>
            </a:r>
            <a:endParaRPr lang="en-US" sz="2000" b="1" dirty="0"/>
          </a:p>
          <a:p>
            <a:pPr marL="342900" indent="-342900"/>
            <a:endParaRPr lang="el-GR" sz="2000" b="1" dirty="0"/>
          </a:p>
          <a:p>
            <a:pPr marL="342900" indent="-342900"/>
            <a:endParaRPr lang="en-US" dirty="0"/>
          </a:p>
        </p:txBody>
      </p:sp>
      <p:sp>
        <p:nvSpPr>
          <p:cNvPr id="6" name="TextBox 5"/>
          <p:cNvSpPr txBox="1"/>
          <p:nvPr/>
        </p:nvSpPr>
        <p:spPr>
          <a:xfrm>
            <a:off x="5667373" y="1142985"/>
            <a:ext cx="1875257" cy="461665"/>
          </a:xfrm>
          <a:prstGeom prst="rect">
            <a:avLst/>
          </a:prstGeom>
          <a:noFill/>
        </p:spPr>
        <p:txBody>
          <a:bodyPr wrap="none" rtlCol="0">
            <a:spAutoFit/>
          </a:bodyPr>
          <a:lstStyle/>
          <a:p>
            <a:r>
              <a:rPr lang="el-GR" sz="2400" b="1" u="sng" dirty="0">
                <a:solidFill>
                  <a:srgbClr val="FF0000"/>
                </a:solidFill>
                <a:latin typeface="Arial" pitchFamily="34" charset="0"/>
                <a:cs typeface="Arial" pitchFamily="34" charset="0"/>
              </a:rPr>
              <a:t>ΥΔΡΑΥΛΙΚΟ</a:t>
            </a:r>
            <a:endParaRPr lang="en-US" sz="24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3535947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00B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857232"/>
            <a:ext cx="8786874" cy="5857916"/>
          </a:xfrm>
        </p:spPr>
        <p:txBody>
          <a:bodyPr>
            <a:normAutofit/>
          </a:bodyPr>
          <a:lstStyle/>
          <a:p>
            <a:pPr marL="457200" indent="-457200" algn="ctr">
              <a:buClr>
                <a:srgbClr val="FF0000"/>
              </a:buClr>
              <a:buNone/>
            </a:pPr>
            <a:r>
              <a:rPr lang="el-GR" sz="2400" b="1" u="sng" dirty="0">
                <a:latin typeface="Arial" pitchFamily="34" charset="0"/>
                <a:cs typeface="Arial" pitchFamily="34" charset="0"/>
              </a:rPr>
              <a:t>ΥΔΡΑΥΛΙΚΟ ΣΥΣΤΗΜΑ</a:t>
            </a:r>
          </a:p>
          <a:p>
            <a:pPr marL="457200" indent="-457200" algn="ctr">
              <a:buClr>
                <a:srgbClr val="FF0000"/>
              </a:buClr>
              <a:buNone/>
            </a:pPr>
            <a:endParaRPr lang="en-US" sz="2400" b="1" u="sng"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ΑΥΤΟ ΤΟ ΣΥΣΤΗΜΑ ΕΙΝΑΙ ΠΟΛΥ </a:t>
            </a:r>
            <a:r>
              <a:rPr lang="el-GR" sz="2400" b="1" dirty="0" smtClean="0">
                <a:latin typeface="Arial" pitchFamily="34" charset="0"/>
                <a:cs typeface="Arial" pitchFamily="34" charset="0"/>
              </a:rPr>
              <a:t>ΔΙΑΔΕΔΟΜΕΝΟ </a:t>
            </a:r>
            <a:r>
              <a:rPr lang="el-GR" sz="2400" b="1" dirty="0">
                <a:latin typeface="Arial" pitchFamily="34" charset="0"/>
                <a:cs typeface="Arial" pitchFamily="34" charset="0"/>
              </a:rPr>
              <a:t>ΚΑΙ ΑΠΛΟ.</a:t>
            </a:r>
          </a:p>
          <a:p>
            <a:pPr marL="0" indent="0">
              <a:buClr>
                <a:srgbClr val="FF0000"/>
              </a:buClr>
              <a:buFont typeface="Wingdings" pitchFamily="2" charset="2"/>
              <a:buChar char="q"/>
            </a:pPr>
            <a:endParaRPr lang="el-GR" sz="2400" b="1"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ΧΡΗΣΙΜΟΠΟΙΕΙΤΑΙ ΣΕ ΜΕΓΑΛΑ ΣΚΑΦΗ, ΟΤΑΝ Η ΑΠΟΣΤΑΣΗ ΑΠΟ ΤΗΝ ΓΕΦΥΡΑ ΜΕΧΡΙ ΤΟ ΔΙΑΜΕΡΙΣΜΑ ΤΟΥ ΠΗΔΑΛΙΟΥ.</a:t>
            </a:r>
          </a:p>
          <a:p>
            <a:pPr marL="0" indent="0">
              <a:buClr>
                <a:srgbClr val="FF0000"/>
              </a:buClr>
              <a:buFont typeface="Wingdings" pitchFamily="2" charset="2"/>
              <a:buChar char="q"/>
            </a:pPr>
            <a:endParaRPr lang="el-GR" sz="2400" b="1" dirty="0">
              <a:latin typeface="Arial" pitchFamily="34" charset="0"/>
              <a:cs typeface="Arial" pitchFamily="34" charset="0"/>
            </a:endParaRPr>
          </a:p>
          <a:p>
            <a:pPr marL="0" indent="0">
              <a:buClr>
                <a:srgbClr val="FF0000"/>
              </a:buClr>
              <a:buFont typeface="Wingdings" pitchFamily="2" charset="2"/>
              <a:buChar char="q"/>
            </a:pPr>
            <a:r>
              <a:rPr lang="el-GR" sz="2400" b="1" dirty="0">
                <a:latin typeface="Arial" pitchFamily="34" charset="0"/>
                <a:cs typeface="Arial" pitchFamily="34" charset="0"/>
              </a:rPr>
              <a:t>ΩΣ ΕΡΓΑΖΟΜΕΝΗ ΟΥΣΙΑ ΧΡΗΣΙΜΟΠΟΙΕΙΤΑΙ ΕΙΔΙΚΟ ΛΑΔΙ </a:t>
            </a:r>
            <a:r>
              <a:rPr lang="el-GR" sz="2400" b="1" dirty="0" smtClean="0">
                <a:latin typeface="Arial" pitchFamily="34" charset="0"/>
                <a:cs typeface="Arial" pitchFamily="34" charset="0"/>
              </a:rPr>
              <a:t>Ή </a:t>
            </a:r>
            <a:r>
              <a:rPr lang="el-GR" sz="2400" b="1" dirty="0">
                <a:latin typeface="Arial" pitchFamily="34" charset="0"/>
                <a:cs typeface="Arial" pitchFamily="34" charset="0"/>
              </a:rPr>
              <a:t>ΑΠΟΣΤΑΓΜΕΝΟ ΝΕΡΟ ΜΕ ΓΛΥΚΕΡΙΝΗ.</a:t>
            </a:r>
          </a:p>
          <a:p>
            <a:pPr marL="457200" indent="-457200">
              <a:buClr>
                <a:srgbClr val="FF0000"/>
              </a:buClr>
              <a:buNone/>
            </a:pPr>
            <a:endParaRPr lang="el-GR" sz="2400" b="1" dirty="0">
              <a:latin typeface="Arial" pitchFamily="34" charset="0"/>
              <a:cs typeface="Arial" pitchFamily="34" charset="0"/>
            </a:endParaRP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189258914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282" y="142852"/>
            <a:ext cx="8715436" cy="642942"/>
          </a:xfrm>
          <a:solidFill>
            <a:srgbClr val="92D050"/>
          </a:solidFill>
        </p:spPr>
        <p:txBody>
          <a:bodyPr vert="horz" lIns="91440" tIns="396000" rIns="91440" bIns="45720" rtlCol="0" anchor="ctr">
            <a:normAutofit fontScale="90000"/>
          </a:bodyPr>
          <a:lstStyle/>
          <a:p>
            <a:r>
              <a:rPr lang="el-GR" sz="2700" b="1" dirty="0">
                <a:solidFill>
                  <a:schemeClr val="bg1"/>
                </a:solidFill>
                <a:latin typeface="Arial" pitchFamily="34" charset="0"/>
                <a:cs typeface="Arial" pitchFamily="34" charset="0"/>
              </a:rPr>
              <a:t>ΤΟ ΣΥΣΤΗΜΑ ΤΗΛΕΚΙΝΗΣΕΩΣ (</a:t>
            </a:r>
            <a:r>
              <a:rPr lang="el-GR" sz="2700" b="1" dirty="0">
                <a:latin typeface="Arial" pitchFamily="34" charset="0"/>
                <a:cs typeface="Arial" pitchFamily="34" charset="0"/>
              </a:rPr>
              <a:t> </a:t>
            </a:r>
            <a:r>
              <a:rPr lang="en-US" sz="27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pitchFamily="34" charset="0"/>
                <a:cs typeface="Arial" pitchFamily="34" charset="0"/>
              </a:rPr>
              <a:t>REMOTE CONTROL </a:t>
            </a:r>
            <a:r>
              <a:rPr lang="en-US" sz="2700" b="1" dirty="0" smtClean="0">
                <a:solidFill>
                  <a:schemeClr val="bg1"/>
                </a:solidFill>
                <a:latin typeface="Arial" pitchFamily="34" charset="0"/>
                <a:cs typeface="Arial" pitchFamily="34" charset="0"/>
              </a:rPr>
              <a:t>)</a:t>
            </a:r>
            <a:r>
              <a:rPr lang="el-GR" sz="2400" b="1" u="sng" dirty="0">
                <a:latin typeface="Arial" pitchFamily="34" charset="0"/>
                <a:cs typeface="Arial" pitchFamily="34" charset="0"/>
              </a:rPr>
              <a:t/>
            </a:r>
            <a:br>
              <a:rPr lang="el-GR" sz="2400" b="1" u="sng" dirty="0">
                <a:latin typeface="Arial" pitchFamily="34" charset="0"/>
                <a:cs typeface="Arial" pitchFamily="34" charset="0"/>
              </a:rPr>
            </a:br>
            <a:endParaRPr lang="en-US" sz="2400" b="1" u="sng" dirty="0">
              <a:latin typeface="Arial" pitchFamily="34" charset="0"/>
              <a:cs typeface="Arial" pitchFamily="34" charset="0"/>
            </a:endParaRPr>
          </a:p>
        </p:txBody>
      </p:sp>
      <p:sp>
        <p:nvSpPr>
          <p:cNvPr id="3" name="Content Placeholder 2"/>
          <p:cNvSpPr>
            <a:spLocks noGrp="1"/>
          </p:cNvSpPr>
          <p:nvPr>
            <p:ph idx="1"/>
          </p:nvPr>
        </p:nvSpPr>
        <p:spPr>
          <a:xfrm>
            <a:off x="1666844" y="928670"/>
            <a:ext cx="8858312" cy="5786478"/>
          </a:xfrm>
        </p:spPr>
        <p:txBody>
          <a:bodyPr>
            <a:normAutofit fontScale="92500" lnSpcReduction="20000"/>
          </a:bodyPr>
          <a:lstStyle/>
          <a:p>
            <a:pPr marL="457200" indent="-457200" algn="ctr">
              <a:buClr>
                <a:srgbClr val="FF0000"/>
              </a:buClr>
              <a:buNone/>
            </a:pPr>
            <a:r>
              <a:rPr lang="el-GR" sz="2600" b="1" u="sng" dirty="0">
                <a:latin typeface="Arial" pitchFamily="34" charset="0"/>
                <a:cs typeface="Arial" pitchFamily="34" charset="0"/>
              </a:rPr>
              <a:t>ΥΔΡΑΥΛΙΚΟ ΣΥΣΤΗΜΑ</a:t>
            </a:r>
          </a:p>
          <a:p>
            <a:pPr marL="0" indent="0">
              <a:buClr>
                <a:srgbClr val="FF0000"/>
              </a:buClr>
              <a:buFont typeface="Wingdings" pitchFamily="2" charset="2"/>
              <a:buChar char="Ø"/>
            </a:pPr>
            <a:r>
              <a:rPr lang="el-GR" sz="2200" b="1" dirty="0">
                <a:latin typeface="Arial" pitchFamily="34" charset="0"/>
                <a:cs typeface="Arial" pitchFamily="34" charset="0"/>
              </a:rPr>
              <a:t>ΣΤΗΝ ΓΕΦΥΡΑ ΤΟΠΟΘΕΤΕΙΤΑΙ </a:t>
            </a:r>
            <a:r>
              <a:rPr lang="el-GR" sz="2200" b="1" dirty="0">
                <a:solidFill>
                  <a:srgbClr val="FF0000"/>
                </a:solidFill>
                <a:latin typeface="Arial" pitchFamily="34" charset="0"/>
                <a:cs typeface="Arial" pitchFamily="34" charset="0"/>
              </a:rPr>
              <a:t>Ο ΤΗΛΕΚΙΝΗΤΗΡΑΣ ΜΕΤΑΔΟΣΕΩΣ </a:t>
            </a:r>
            <a:r>
              <a:rPr lang="el-GR" sz="2200" b="1" dirty="0">
                <a:latin typeface="Arial" pitchFamily="34" charset="0"/>
                <a:cs typeface="Arial" pitchFamily="34" charset="0"/>
              </a:rPr>
              <a:t>η</a:t>
            </a:r>
            <a:r>
              <a:rPr lang="el-GR" sz="2200" b="1" dirty="0">
                <a:solidFill>
                  <a:srgbClr val="FF0000"/>
                </a:solidFill>
                <a:latin typeface="Arial" pitchFamily="34" charset="0"/>
                <a:cs typeface="Arial" pitchFamily="34" charset="0"/>
              </a:rPr>
              <a:t> ΠΟΜΠΟΣ</a:t>
            </a:r>
            <a:r>
              <a:rPr lang="el-GR" sz="2200" b="1" dirty="0">
                <a:latin typeface="Arial" pitchFamily="34" charset="0"/>
                <a:cs typeface="Arial" pitchFamily="34" charset="0"/>
              </a:rPr>
              <a:t> </a:t>
            </a:r>
            <a:r>
              <a:rPr lang="en-US" sz="2200" b="1" dirty="0">
                <a:solidFill>
                  <a:srgbClr val="0070C0"/>
                </a:solidFill>
                <a:latin typeface="Arial" pitchFamily="34" charset="0"/>
                <a:cs typeface="Arial" pitchFamily="34" charset="0"/>
              </a:rPr>
              <a:t>(TRANSMITTER) </a:t>
            </a:r>
            <a:r>
              <a:rPr lang="el-GR" sz="2200" b="1" dirty="0">
                <a:latin typeface="Arial" pitchFamily="34" charset="0"/>
                <a:cs typeface="Arial" pitchFamily="34" charset="0"/>
              </a:rPr>
              <a:t>ΠΟΥ ΕΙΝΑΙ ΕΝΑΣ ΕΛΑΙΟΚΥΛΙΝΔΡΟΣ ΜΕΣΑ Σ</a:t>
            </a:r>
            <a:r>
              <a:rPr lang="en-US" sz="2200" b="1" dirty="0">
                <a:latin typeface="Arial" pitchFamily="34" charset="0"/>
                <a:cs typeface="Arial" pitchFamily="34" charset="0"/>
              </a:rPr>
              <a:t>TON O</a:t>
            </a:r>
            <a:r>
              <a:rPr lang="el-GR" sz="2200" b="1" dirty="0">
                <a:latin typeface="Arial" pitchFamily="34" charset="0"/>
                <a:cs typeface="Arial" pitchFamily="34" charset="0"/>
              </a:rPr>
              <a:t>Π</a:t>
            </a:r>
            <a:r>
              <a:rPr lang="en-US" sz="2200" b="1" dirty="0">
                <a:latin typeface="Arial" pitchFamily="34" charset="0"/>
                <a:cs typeface="Arial" pitchFamily="34" charset="0"/>
              </a:rPr>
              <a:t>OIO</a:t>
            </a:r>
            <a:r>
              <a:rPr lang="el-GR" sz="2200" b="1" dirty="0">
                <a:latin typeface="Arial" pitchFamily="34" charset="0"/>
                <a:cs typeface="Arial" pitchFamily="34" charset="0"/>
              </a:rPr>
              <a:t> ΠΑΛΙΝΔΡΟΜΕΙ ΕΜΒΟΛΟ ΚΙΝΟΥΜΕΝΟ ΑΠΟ ΤΟ ΟΙΑΚΟΣΤΡΟΦΙΟ.</a:t>
            </a:r>
          </a:p>
          <a:p>
            <a:pPr marL="0" indent="0">
              <a:buClr>
                <a:srgbClr val="FF0000"/>
              </a:buClr>
              <a:buFont typeface="Wingdings" pitchFamily="2" charset="2"/>
              <a:buChar char="Ø"/>
            </a:pPr>
            <a:endParaRPr lang="el-GR"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ΤΟ ΛΑΔΙ ΕΙΣΕΡΧΕΤΑΙ ΣΤΟΝ </a:t>
            </a:r>
            <a:r>
              <a:rPr lang="el-GR" sz="2200" b="1" dirty="0">
                <a:solidFill>
                  <a:srgbClr val="FF0000"/>
                </a:solidFill>
                <a:latin typeface="Arial" pitchFamily="34" charset="0"/>
                <a:cs typeface="Arial" pitchFamily="34" charset="0"/>
              </a:rPr>
              <a:t>ΗΛΕΚΤΡΟΚΙΝΗΤΟ ΔΕΚΤΗ</a:t>
            </a:r>
            <a:r>
              <a:rPr lang="el-GR" sz="2200" b="1" dirty="0">
                <a:latin typeface="Arial" pitchFamily="34" charset="0"/>
                <a:cs typeface="Arial" pitchFamily="34" charset="0"/>
              </a:rPr>
              <a:t> </a:t>
            </a:r>
            <a:r>
              <a:rPr lang="en-US" sz="2200" b="1" dirty="0">
                <a:solidFill>
                  <a:srgbClr val="0070C0"/>
                </a:solidFill>
                <a:latin typeface="Arial" pitchFamily="34" charset="0"/>
                <a:cs typeface="Arial" pitchFamily="34" charset="0"/>
              </a:rPr>
              <a:t>(RECEIVER) </a:t>
            </a:r>
            <a:r>
              <a:rPr lang="el-GR" sz="2200" b="1" dirty="0">
                <a:latin typeface="Arial" pitchFamily="34" charset="0"/>
                <a:cs typeface="Arial" pitchFamily="34" charset="0"/>
              </a:rPr>
              <a:t>, Ο ΟΠΟΙΟΣ ΕΙΝΑΙ ΤΟΠΟΘΕΤΗΜΕΝΟΣ ΣΤΟ ΔΙΑΜΕΡΙΣΜΑ ΠΗΔΑΛΙΟΥ. ΜΕΣΑ ΤΟΥ ΠΑΛΙΝΔΡΟΜΕΙ ΕΜΒΟΛΟ, ΠΟΥ ΤΗΡΕΙΤΑΙ ΣΤΗ ΜΕΣΗ ΤΟΥ ΘΕΣΗ ΜΕ ΙΣΧΥΡΑ ΕΛΑΤΗΡΙΑ, ΡΥΘΜΙΣΜΕΝΑ ΕΤΣΙ, ΩΣΤΕ ΝΑ ΕΧΟΥΝ ΤΗΝ ΤΑΣΗ ΝΑ ΕΠΑΝΑΦΕΡΟΥΝ ΤΟ ΕΜΒΟΛΟ ΠΑΝΤΟΤΕ ΣΤΗ ΜΕΣΗ ΤΟΥ ΘΕΣΗ.</a:t>
            </a:r>
          </a:p>
          <a:p>
            <a:pPr marL="0" indent="0">
              <a:buClr>
                <a:srgbClr val="FF0000"/>
              </a:buClr>
              <a:buFont typeface="Wingdings" pitchFamily="2" charset="2"/>
              <a:buChar char="Ø"/>
            </a:pPr>
            <a:endParaRPr lang="en-US"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ΜΕ ΣΥΣΤΗΜΑ ΜΟΧΛΩΝ ΜΕ ΚΑΤΑΛΛΗΛΗ ΔΙΑΤΑΞΗ Η ΚΙΝΗΣΗ ΤΟΥ ΚΟΡΜΟΥ ΤΟΥ ΠΗΔΑΛΙΟΥ ΜΕΤΑΔΙΔΕΤΑΙ ΓΙΑ ΤΗΝ ΕΠΑΝΑΦΟΡΑ ΤΟΥ ΜΗΧΑΝΙΣΜΟΥ ΣΤΡΟΦΗΣ ΣΤΗΝ ΝΕΚΡΑ ΘΕΣΗ ΩΣΤΕ ΝΑ ΣΤΑΜΑΤΗΣΕΙ ΚΑΙ ΝΑ ΕΠΑΝΑΦΕΡΕΙ ΤΟ ΣΥΣΤΗΜΑ ΜΟΧΛΩΝ ΣΤΗΝ ΑΚΙΝΗΣΙΑ ΟΤΑΝ ΦΤΑΣΕΙ </a:t>
            </a:r>
            <a:r>
              <a:rPr lang="el-GR" sz="2200" b="1" dirty="0" smtClean="0">
                <a:latin typeface="Arial" pitchFamily="34" charset="0"/>
                <a:cs typeface="Arial" pitchFamily="34" charset="0"/>
              </a:rPr>
              <a:t>ΣΤΗΝ ΕΠΙΘΥΜΗΤΗ </a:t>
            </a:r>
            <a:r>
              <a:rPr lang="el-GR" sz="2200" b="1" dirty="0">
                <a:latin typeface="Arial" pitchFamily="34" charset="0"/>
                <a:cs typeface="Arial" pitchFamily="34" charset="0"/>
              </a:rPr>
              <a:t>ΓΩΝΙΑ ΤΟ ΠΗΔΑΛΙΟ.</a:t>
            </a:r>
          </a:p>
          <a:p>
            <a:pPr marL="0" indent="0">
              <a:buClr>
                <a:srgbClr val="FF0000"/>
              </a:buClr>
              <a:buFont typeface="Wingdings" pitchFamily="2" charset="2"/>
              <a:buChar char="Ø"/>
            </a:pPr>
            <a:endParaRPr lang="el-GR" sz="2200" b="1" dirty="0">
              <a:latin typeface="Arial" pitchFamily="34" charset="0"/>
              <a:cs typeface="Arial" pitchFamily="34" charset="0"/>
            </a:endParaRPr>
          </a:p>
          <a:p>
            <a:pPr marL="0" indent="0">
              <a:buClr>
                <a:srgbClr val="FF0000"/>
              </a:buClr>
              <a:buFont typeface="Wingdings" pitchFamily="2" charset="2"/>
              <a:buChar char="Ø"/>
            </a:pPr>
            <a:r>
              <a:rPr lang="el-GR" sz="2200" b="1" dirty="0">
                <a:latin typeface="Arial" pitchFamily="34" charset="0"/>
                <a:cs typeface="Arial" pitchFamily="34" charset="0"/>
              </a:rPr>
              <a:t>ΤΟ ΣΥΣΤΗΜΑ ΑΠΟΤΕΛΕΙΤΑΙ ΑΠΟ: </a:t>
            </a:r>
            <a:r>
              <a:rPr lang="el-GR" sz="2200" b="1" dirty="0">
                <a:solidFill>
                  <a:srgbClr val="FF0000"/>
                </a:solidFill>
                <a:latin typeface="Arial" pitchFamily="34" charset="0"/>
                <a:cs typeface="Arial" pitchFamily="34" charset="0"/>
              </a:rPr>
              <a:t>ΟΙΑΚΟΣΤΡΟΦΕΙΟ,ΤΗΛΕΚΙΝΗΤΗΡΕΣ, ΜΕΤΑΔΟΤΗΣ – ΔΕΚΤΗΣ, ΔΙΑΦΟΡΙΚΟΣ ΣΥΡΤΗΣ ΚΑΙ ΠΗΔΑΛΙΟ</a:t>
            </a:r>
            <a:r>
              <a:rPr lang="el-GR" sz="2200" b="1" dirty="0">
                <a:latin typeface="Arial" pitchFamily="34" charset="0"/>
                <a:cs typeface="Arial" pitchFamily="34" charset="0"/>
              </a:rPr>
              <a:t>.  </a:t>
            </a:r>
          </a:p>
          <a:p>
            <a:pPr marL="0" indent="0">
              <a:buClr>
                <a:srgbClr val="FF0000"/>
              </a:buClr>
              <a:buNone/>
            </a:pPr>
            <a:endParaRPr lang="el-GR" sz="2000" b="1" dirty="0">
              <a:latin typeface="Arial" pitchFamily="34" charset="0"/>
              <a:cs typeface="Arial" pitchFamily="34" charset="0"/>
            </a:endParaRPr>
          </a:p>
          <a:p>
            <a:pPr marL="0" indent="0">
              <a:buClr>
                <a:srgbClr val="FF0000"/>
              </a:buClr>
              <a:buNone/>
            </a:pPr>
            <a:endParaRPr lang="el-GR" sz="2000" b="1" dirty="0">
              <a:solidFill>
                <a:srgbClr val="0070C0"/>
              </a:solidFill>
              <a:latin typeface="Arial" pitchFamily="34" charset="0"/>
              <a:cs typeface="Arial" pitchFamily="34" charset="0"/>
            </a:endParaRPr>
          </a:p>
          <a:p>
            <a:pPr marL="457200" indent="-457200">
              <a:buClr>
                <a:srgbClr val="FF0000"/>
              </a:buClr>
              <a:buNone/>
            </a:pPr>
            <a:endParaRPr lang="el-GR" sz="2400" b="1" u="sng" dirty="0">
              <a:latin typeface="Arial" pitchFamily="34" charset="0"/>
              <a:cs typeface="Arial" pitchFamily="34" charset="0"/>
            </a:endParaRPr>
          </a:p>
        </p:txBody>
      </p:sp>
    </p:spTree>
    <p:extLst>
      <p:ext uri="{BB962C8B-B14F-4D97-AF65-F5344CB8AC3E}">
        <p14:creationId xmlns:p14="http://schemas.microsoft.com/office/powerpoint/2010/main" val="1894080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Θέμα του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Θέμα του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1303</TotalTime>
  <Words>5956</Words>
  <Application>Microsoft Office PowerPoint</Application>
  <PresentationFormat>Ευρεία οθόνη</PresentationFormat>
  <Paragraphs>879</Paragraphs>
  <Slides>147</Slides>
  <Notes>88</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147</vt:i4>
      </vt:variant>
    </vt:vector>
  </HeadingPairs>
  <TitlesOfParts>
    <vt:vector size="157" baseType="lpstr">
      <vt:lpstr>Adobe Caslon Pro Bold</vt:lpstr>
      <vt:lpstr>Arial</vt:lpstr>
      <vt:lpstr>Arial Black</vt:lpstr>
      <vt:lpstr>Calibri</vt:lpstr>
      <vt:lpstr>Calibri Light</vt:lpstr>
      <vt:lpstr>Cambria Math</vt:lpstr>
      <vt:lpstr>Times New Roman</vt:lpstr>
      <vt:lpstr>Verdana</vt:lpstr>
      <vt:lpstr>Wingdings</vt:lpstr>
      <vt:lpstr>Office Theme</vt:lpstr>
      <vt:lpstr>ΣΤΟΙΧΕΙΑ ΝΑΥΤΙΚΩΝ ΜΗΧΑΝΩΝ Δ΄ΠΛΟΙΑΡΧΩΝ</vt:lpstr>
      <vt:lpstr>ΒΑΣΙΚΕΣ ΕΝΝΟΙΕΣ &amp; ΜΟΝΑΔΕΣ</vt:lpstr>
      <vt:lpstr>ΒΑΣΙΚΕΣ ΕΝΝΟΙΕΣ &amp; ΜΟΝΑΔΕΣ</vt:lpstr>
      <vt:lpstr>ΒΑΣΙΚΕΣ ΕΝΝΟΙΕΣ &amp; ΜΟΝΑΔΕΣ</vt:lpstr>
      <vt:lpstr>ΒΑΣΙΚΕΣ ΕΝΝΟΙΕΣ &amp; ΜΟΝΑΔΕΣ</vt:lpstr>
      <vt:lpstr>ΘΕΡΜΟΚΡΑΣΙΑ</vt:lpstr>
      <vt:lpstr>ΒΑΣΙΚΕΣ ΕΝΝΟΙΕΣ &amp; ΜΟΝΑΔΕΣ</vt:lpstr>
      <vt:lpstr>                  ΙΣΧΥΣ   Ν</vt:lpstr>
      <vt:lpstr>    ΜΕΤΡΙΚΟΣ ΙΠΠΟΣ  </vt:lpstr>
      <vt:lpstr> </vt:lpstr>
      <vt:lpstr>KATATAΞΗ   ΘΕΡΜΙΚΩΝ    ΜΗΧΑΝΩΝ</vt:lpstr>
      <vt:lpstr>ΝΑΥΤΙΚΕΣ ΜΗΧΑΝΕΣ</vt:lpstr>
      <vt:lpstr>                      ΝΑΥΤΙΚΟΙ ΛΕΒΗΤΕΣ</vt:lpstr>
      <vt:lpstr>                       NAYTIKOI ΛΕΒΗΤΕΣ</vt:lpstr>
      <vt:lpstr>                       NAYTIKOI ΛΕΒΗΤΕΣ</vt:lpstr>
      <vt:lpstr>                 GAS BOILER</vt:lpstr>
      <vt:lpstr>                           ΕΚΑΠΝΙΣΜΟΣ</vt:lpstr>
      <vt:lpstr>ΠΛΟΙΟ ΑΤΜΟΚΙΝΗΤΟ ΜΕ ΑΤΜΟΣΤΡΟΒΙΛΟ</vt:lpstr>
      <vt:lpstr>ΠΛΟΙΟ ΑΤΜΟΚΙΝΗΤΟ ΜΕ ΑΤΜΟΣΤΡΟΒΙΛΟ</vt:lpstr>
      <vt:lpstr>ΠΛΟΙΟ ΑΤΜΟΚΙΝΗΤΟ ΜΕ ΑΠΛΟΙΟ ΑΤΜΟΚΙΝΗΤΟ ΜΕ ΑΤΜΟΣΤΡΟΒΙΛΟΤΜΟΣΤΡΟΒΙΛΟ</vt:lpstr>
      <vt:lpstr>Παρουσίαση του PowerPoint</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ΠΛΟΙΟ ΑΤΜΟΚΙΝΗΤΟ ΜΕ ΑΤΜΟΣΤΡΟΒΙΛΟ</vt:lpstr>
      <vt:lpstr>ΜΗΧΑΝΕΣ ΕΣΩΤΕΡΙΚΗΣ ΚΑΥΣΕΩΣ</vt:lpstr>
      <vt:lpstr>ΑΕΡΙΟΣΤΡΟΒΙΛΟΙ</vt:lpstr>
      <vt:lpstr>ΠΛΟΙΟ ΜΕ ΠΡΟΩΣΗ ΑΠΟ ΑΕΡΙΟΣΤΡΟΒΙΛΟΥΣ</vt:lpstr>
      <vt:lpstr>ΑΕΡΙΟΣΤΡΟΒΙΛΟΙ</vt:lpstr>
      <vt:lpstr>ΑΕΡΙΟΣΤΡΟΒΙΛΟΙ</vt:lpstr>
      <vt:lpstr>                    ΜΕΙΩΤΗΡΕΣ ΣΤΡΟΦΩΝ </vt:lpstr>
      <vt:lpstr>                    ΜΕΙΩΤΗΡΕΣ ΣΤΡΟΦΩΝ </vt:lpstr>
      <vt:lpstr>                    ΜΕΙΩΤΗΡΕΣ ΣΤΡΟΦΩΝ </vt:lpstr>
      <vt:lpstr>ΔΙΧΡΟΝΕΣ  Μ. Ε. Κ.</vt:lpstr>
      <vt:lpstr>ΤΕΤΡΑΧΡΟΝΕΣ  Μ. Ε. Κ. </vt:lpstr>
      <vt:lpstr>ΤΑ ΜΕΡΗ ΚΑΙ ΤΑ ΕΞΑΡΤΗΜΑΤΑ ΜΙΑΣ Μ.Ε.Κ.</vt:lpstr>
      <vt:lpstr>ΤΑ ΜΕΡΗ ΚΑΙ ΤΑ ΕΞΑΡΤΗΜΑΤΑ ΜΙΑΣ Μ.Ε.Κ.</vt:lpstr>
      <vt:lpstr>ΤΑ ΜΕΡΗ ΚΑΙ ΤΑ ΕΞΑΡΤΗΜΑΤΑ ΜΙΑΣ Μ.Ε.Κ.</vt:lpstr>
      <vt:lpstr>ΤΑ ΜΕΡΗ ΚΑΙ ΤΑ ΕΞΑΡΤΗΜΑΤΑ ΜΙΑΣ Μ.Ε.Κ.  Ο ΜΗΧΑΝΙΣΜΟΣ ΣΤΡΟΦΑΛΟΥ ΜΠΙΕΛΑΣ ΜΕΤΕΤΡΕΠΟΥΝ ΤΗΝ ΠΑΛΙΝΔΡΟΜΙΚΗ ΚΙΝΗΣΗ ΤΟΥ ΕΜΒΟΛΟΥ ΣΕ ΠΕΡΙΣΤΡΟΦΙΚΗ.</vt:lpstr>
      <vt:lpstr>ΒΟΗΘΗΤΙΚΑ ΜΗΧΑΝΗΜΑΤΑ ΚΥΡΙΑΣ ΜΗΧΑΝΗΣ ΠΛΟΙΟΥ</vt:lpstr>
      <vt:lpstr>                                                                                        </vt:lpstr>
      <vt:lpstr>ΠΛΟΙΟ ΜΕ ΝΤΗΖΕΛΟ-ΗΛΕΚΤΡΙΚΗ ΠΡΟΩΣΗ</vt:lpstr>
      <vt:lpstr>   ΟΙΚΟΝΟΜΙΚΗ ΤΑΧΥΤΗΤΑ ΠΛΟΙΟΥ</vt:lpstr>
      <vt:lpstr>ΗΛΕΚΤΡΟΜΗΧΑΝΕΣ</vt:lpstr>
      <vt:lpstr>ΗΛΕΚΤΡΟΜΗΧΑΝΕΣ</vt:lpstr>
      <vt:lpstr>ΗΛΕΚΤΡΟΜΗΧΑΝΕΣ</vt:lpstr>
      <vt:lpstr>ΗΛΕΚΤΡΟΜΗΧΑΝΕΣ</vt:lpstr>
      <vt:lpstr>    NAYTIKEΣ ΜΗΧΑΝΕΣ ΔΙΠΛΟΥ ΚΑΥΣΙΜΟΥ              DUAL FUEL ENGINE     </vt:lpstr>
      <vt:lpstr>NAYTIKEΣ ΜΗΧΑΝΕΣ ΔΙΠΛΟΥ ΚΑΥΣΙΜΟΥ              DUAL FUEL ENGINE</vt:lpstr>
      <vt:lpstr>ΒΡΑΣΤΗΡΑΣ</vt:lpstr>
      <vt:lpstr>ΒΡΑΣΤΗΡΑΣ</vt:lpstr>
      <vt:lpstr>ΒΡΑΣΤΗΡΑΣ</vt:lpstr>
      <vt:lpstr>Παρουσίαση του PowerPoint</vt:lpstr>
      <vt:lpstr>ΑΝΤΛΙΕΣ</vt:lpstr>
      <vt:lpstr>ΑΝΤΛΙΕΣ</vt:lpstr>
      <vt:lpstr>Παρουσίαση του PowerPoint</vt:lpstr>
      <vt:lpstr>ΑΝΤΛΙΕΣ</vt:lpstr>
      <vt:lpstr>ΑΝΤΛΙΕΣ</vt:lpstr>
      <vt:lpstr>ΑΝΤΛΙΕΣ</vt:lpstr>
      <vt:lpstr>ΑΝΤΛΙΕΣ</vt:lpstr>
      <vt:lpstr>KATATAΞΗ  ΑΝΤΛΙΩΝ</vt:lpstr>
      <vt:lpstr>ΤΥΠΟI ΑΝΤΛΙΩΝ</vt:lpstr>
      <vt:lpstr>ΤΥΠΟI ΑΝΤΛΙΩΝ</vt:lpstr>
      <vt:lpstr>ΤΥΠΟI ΑΝΤΛΙΩΝ</vt:lpstr>
      <vt:lpstr>ΤΥΠΟI ΑΝΤΛΙΩΝ</vt:lpstr>
      <vt:lpstr>    impeller  ΑΝΑΡΡΟΦΑ ΑΠΟ ΤΟ ΚΕΝΤΡΟ ΚΑΙ ΚΑΤΑΘΛΙΒΕΙ ΣΤΗΝ ΠΕΡΙΦΕΡΕΙΑ ΣΤΟ ΕΛΙΚΟΦΡΑΓΜΑ</vt:lpstr>
      <vt:lpstr>ΤΥΠΟΣ ΑΝΤΛΙΩΝ</vt:lpstr>
      <vt:lpstr>ΠΛΕΟΝΕΚΤΗΜΑΤΑ ΚΑΙ ΜΕΙΟΝΕΚΤΗΜΑΤΑ  ΦΥΓΟΚΕΝΤΡΙΚΩΝ ΑΝΤΛΙΩΝ </vt:lpstr>
      <vt:lpstr>ΤΥΠΟI ΑΝΤΛΙΩΝ</vt:lpstr>
      <vt:lpstr>ΤΥΠΟI ΑΝΤΛΙΩΝ</vt:lpstr>
      <vt:lpstr>ΠΑΡΑΓΟΝΤΕΣ ΠΟΥ ΕΠΗΡΕΑΖΟΥΝ ΤΗΝ ΑΝΑΡΡΟΦΗΣΗ ΤΩΝ ΑΝΤΛΙΩΝ</vt:lpstr>
      <vt:lpstr>                ΑΝΤΛΙΕΣ ΤΥΠΟΥ FRAMO</vt:lpstr>
      <vt:lpstr>                ΑΝΤΛΙΕΣ ΤΥΠΟΥ FRAMO</vt:lpstr>
      <vt:lpstr>ΕΚΧΥΤΗΡΕΣ (ΤΖΙΦΑΡΙΑ) η EDUCTORS</vt:lpstr>
      <vt:lpstr>ΕΚΧΥΤΗΡΕΣ (ΤΖΙΦΑΡΙΑ) η EDUCTORS</vt:lpstr>
      <vt:lpstr>ΣΠΗΛΑΙΩΣΗ ΑΝΤΛΙΩΝ ΑΙΤΙΑ:</vt:lpstr>
      <vt:lpstr>Παρουσίαση του PowerPoint</vt:lpstr>
      <vt:lpstr>ΚΑΤΑΝΑΛΩΣΕΙΣ</vt:lpstr>
      <vt:lpstr>ΚΑΤΑΝΑΛΩΣΕΙΣ</vt:lpstr>
      <vt:lpstr>ΚΑΤΑΝΑΛΩΣΕΙΣ</vt:lpstr>
      <vt:lpstr>ΚΑΤΑΝΑΛΩΣΕΙΣ</vt:lpstr>
      <vt:lpstr>ΣΧΕΣΕΙΣ ΚΑΤΑΝΑΛΩΣΕΩΣ ΠΡΟΣ ΤΗΝ ΙΣΧΥ ΤΩΝ ΜΗΧΑΝΩΝ, ΤΟ ΧΡΟΝΟ ΚΑΙ ΤΗΝ ΤΑΧΥΤΗΤΑ ΤΟΥ ΠΛΟΙΟΥ</vt:lpstr>
      <vt:lpstr>                ΑΣΚΗΣΗ</vt:lpstr>
      <vt:lpstr>            ΠΗΔΑΛΙΟ</vt:lpstr>
      <vt:lpstr>ΤΟ ΗΛΕΚΤPΟΥΔΡΑΥΛΙΚΟ ΠΗΔΑΛΙΟ ELECTROHYDRAULIC STEERING GEAR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ΣΥΣΤΗΜΑ ΤΗΛΕΚΙΝΗΣΕΩΣ ( REMOTE CONTROL ) </vt:lpstr>
      <vt:lpstr>ΤΟ ΜΗΧΑΝΗΜΑ ΚΙΝΗΣΕΩΣ ΤΟΥ ΠΗΔΑΛΙΟΥ  </vt:lpstr>
      <vt:lpstr>Ο ΜΗΧΑΝΙΣΜΟΣ ΣΤΡΕΨΕΩΣ ΤΟΥ ΠΗΔΑΛΙΟΥ  </vt:lpstr>
      <vt:lpstr>  ΠΑΛΙΝΔΡΟΜΙΚΟ ΗΛΕΚΤΡΟΥΔΡΑΥΛΙΚΟ ΠΗΔΑΛΙΟ ΜΕ ΕΜΒΟΛΑ ΒΥΘΙΣΕΩΣ RAM (CYLINDER) ACTUATOR ELECTROHYDRAULIC STEERING GEAR   </vt:lpstr>
      <vt:lpstr>ΠΑΛΙΝΔΡΟΜΙΚΟ ΗΛΕΚΤΡΟΥΔΡΑΥΛΙΚΟ ΠΗΔΑΛΙΟ ΜΕ ΕΜΒΟΛΑ ΒΥΘΙΣΕΩΣ RAM (CYLINDER) ACTUATOR ELECTROHYDRAULIC STEERING GEAR  </vt:lpstr>
      <vt:lpstr>ΠΕΡΙΣΤΡΟΦΙΚΟ ΠΤΕΡΥΓΙΟΦΟΡΟ ΗΛΕΚΤΡΟΥΔΡΑΥΛΙΚΟ ΠΗΔΑΛΙΟ ROTARY VANE ELECTROHYDRAULIC STEERING GEAR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ΤΟ ΥΔΡΑΥΛΙΚΟ ΒΑΡΟΥΛΚΟ - ΕΡΓΑΤΗΣ </vt:lpstr>
      <vt:lpstr>Παρουσίαση του PowerPoint</vt:lpstr>
      <vt:lpstr>           METAΔΟΣΗ   ΚΙΝΗΣΗΣ</vt:lpstr>
      <vt:lpstr>                  PITCH PROPELLER</vt:lpstr>
      <vt:lpstr>                ΟΛΙΣΘΗΣΗ</vt:lpstr>
      <vt:lpstr>                       ΟΛΙΣΘΗΣΗ</vt:lpstr>
      <vt:lpstr>                       ΟΛΙΣΘΗΣΗ</vt:lpstr>
      <vt:lpstr>                       ΟΛΙΣΘΗΣΗ</vt:lpstr>
      <vt:lpstr>                       ΟΛΙΣΘΗΣΗ</vt:lpstr>
      <vt:lpstr>                                   ΟΛΙΣΘΗΣΗ</vt:lpstr>
      <vt:lpstr>Η ΘΕΩΡΗΤΙΚΗ ΤΑΧΥΤΗΤΑ ΤΟΥ ΠΛΟΙΟΥ</vt:lpstr>
      <vt:lpstr>Η ΘΕΩΡΗΤΙΚΗ ΤΑΧΥΤΗΤΑ ΤΟΥ ΠΛΟΙΟΥ</vt:lpstr>
      <vt:lpstr>Η ΤΑΧΥΤΗΤΑ ΠΡΟΧΩΡΗΣΕΩΣ ΤΟΥ ΠΛΟΙΟΥ</vt:lpstr>
      <vt:lpstr>ΟΛΙΣΘΗΣΗ</vt:lpstr>
      <vt:lpstr>ΟΛΙΣΘΗΣΗ</vt:lpstr>
      <vt:lpstr>ΟΛΙΣΘΗΣΗ</vt:lpstr>
      <vt:lpstr>ΟΛΙΣΘΗΣΗ</vt:lpstr>
      <vt:lpstr>ΣΥΝΤΕΛΕΣΤΗΣ ΟΛΙΣΘΗΣΕΩΣ</vt:lpstr>
      <vt:lpstr>ΣΥΝΤΕΛΕΣΤΗΣ ΟΛΙΣΘΗΣΕΩΣ</vt:lpstr>
      <vt:lpstr>ΠΑΡΑΔΕΙΓΜΑΤΑ</vt:lpstr>
      <vt:lpstr>ΠΑΡΑΔΕΙΓΜΑΤΑ</vt:lpstr>
      <vt:lpstr>                ΚΑΥΣΙΜΑ</vt:lpstr>
      <vt:lpstr>ΓΕΝΙΚΑ ΧΑΡΑΚΤΗΡΙΣΤΙΚΑ ΤΩΝ ΥΓΡΩΝ ΚΑΥΣΙΜΩΝ</vt:lpstr>
      <vt:lpstr>ΓΕΝΙΚΑ ΧΑΡΑΚΤΗΡΙΣΤΙΚΑ ΤΩΝ ΥΓΡΩΝ ΚΑΥΣΙΜΩΝ</vt:lpstr>
      <vt:lpstr>ΓΕΝΙΚΑ ΧΑΡΑΚΤΗΡΙΣΤΙΚΑ ΤΩΝ ΥΓΡΩΝ ΚΑΥΣΙΜΩΝ</vt:lpstr>
      <vt:lpstr>ΓΕΝΙΚΑ ΧΑΡΑΚΤΗΡΙΣΤΙΚΑ ΤΩΝ ΥΓΡΩΝ ΚΑΥΣΙΜΩΝ</vt:lpstr>
      <vt:lpstr>ΤΗΛΕΚΙΝΗΣΗ - ΑΥΤΟΜΑΤΙΣΜΟΣ</vt:lpstr>
      <vt:lpstr>ΤΑ ΣΥΣΤΗΜΑΤΑ ΑΥΤΟΜΑΤΟΥ ΕΛΕΓΧΟΥ</vt:lpstr>
      <vt:lpstr> Ο ΧΕΙΡΙΣΜΟΣ ΚΑΙ Η ΠΑΡΑΚΟΛΟΥΘΗΣΗ ΤΟΥ ΑΥΤΟΜΑΤΟΥ ΣΥΣΤΗΜΑΤΟΣ ΕΛΕΓΧΟΥ</vt:lpstr>
      <vt:lpstr>ΜΗΧΑΝΗΜΑΤΑ ΑΓΚΥΡΟΒΟΛΙΑΣ &amp; ΠΡΟΣΔΕΣΕΩΣ</vt:lpstr>
      <vt:lpstr>ΤΟ ΥΔΡΑΥΛΙΚΟ ΒΑΡΟΥΛΚΟ - ΕΡΓΑΤΗΣ </vt:lpstr>
      <vt:lpstr>ΤΟ ΥΔΡΑΥΛΙΚΟ ΒΑΡΟΥΛΚΟ - ΕΡΓΑΤΗΣ </vt:lpstr>
      <vt:lpstr>Παρουσίαση του PowerPoint</vt:lpstr>
      <vt:lpstr>ΤΟ ΥΔΡΑΥΛΙΚΟ ΒΑΡΟΥΛΚΟ - ΕΡΓΑΤΗΣ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ΣΤΟΙΧΕΙΑ ΝΑΥΤΙΚΩΝ ΜΗΧΑΝΩΝ Δ΄ΠΛΟΙΑΡΧΩΝ</dc:title>
  <dc:creator>ΙΩΑΝΝΗΣ ΡΑΚΙΤΖΗΣ</dc:creator>
  <cp:lastModifiedBy>ΙΩΑΝΝΗΣ ΡΑΚΙΤΖΗΣ</cp:lastModifiedBy>
  <cp:revision>124</cp:revision>
  <dcterms:created xsi:type="dcterms:W3CDTF">2018-02-12T18:04:29Z</dcterms:created>
  <dcterms:modified xsi:type="dcterms:W3CDTF">2018-02-18T20:57:23Z</dcterms:modified>
</cp:coreProperties>
</file>