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833F6-4CC5-4DAE-9A57-22E4EB522095}" v="31" dt="2022-10-10T14:01:24.223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mi Mytika" userId="0f53d355390d8876" providerId="LiveId" clId="{CDAF210E-7000-44D5-9E45-795F7AE468AB}"/>
    <pc:docChg chg="custSel addSld delSld modSld">
      <pc:chgData name="Themi Mytika" userId="0f53d355390d8876" providerId="LiveId" clId="{CDAF210E-7000-44D5-9E45-795F7AE468AB}" dt="2021-10-02T18:15:39.738" v="39" actId="2696"/>
      <pc:docMkLst>
        <pc:docMk/>
      </pc:docMkLst>
      <pc:sldChg chg="del">
        <pc:chgData name="Themi Mytika" userId="0f53d355390d8876" providerId="LiveId" clId="{CDAF210E-7000-44D5-9E45-795F7AE468AB}" dt="2021-10-02T17:51:41.527" v="0" actId="2696"/>
        <pc:sldMkLst>
          <pc:docMk/>
          <pc:sldMk cId="833507040" sldId="260"/>
        </pc:sldMkLst>
      </pc:sldChg>
      <pc:sldChg chg="del">
        <pc:chgData name="Themi Mytika" userId="0f53d355390d8876" providerId="LiveId" clId="{CDAF210E-7000-44D5-9E45-795F7AE468AB}" dt="2021-10-02T17:51:46.794" v="1" actId="2696"/>
        <pc:sldMkLst>
          <pc:docMk/>
          <pc:sldMk cId="6974034" sldId="261"/>
        </pc:sldMkLst>
      </pc:sldChg>
      <pc:sldChg chg="del">
        <pc:chgData name="Themi Mytika" userId="0f53d355390d8876" providerId="LiveId" clId="{CDAF210E-7000-44D5-9E45-795F7AE468AB}" dt="2021-10-02T17:51:51.261" v="2" actId="2696"/>
        <pc:sldMkLst>
          <pc:docMk/>
          <pc:sldMk cId="3759276815" sldId="262"/>
        </pc:sldMkLst>
      </pc:sldChg>
      <pc:sldChg chg="del">
        <pc:chgData name="Themi Mytika" userId="0f53d355390d8876" providerId="LiveId" clId="{CDAF210E-7000-44D5-9E45-795F7AE468AB}" dt="2021-10-02T17:51:55.094" v="3" actId="2696"/>
        <pc:sldMkLst>
          <pc:docMk/>
          <pc:sldMk cId="2535459350" sldId="263"/>
        </pc:sldMkLst>
      </pc:sldChg>
      <pc:sldChg chg="modSp mod">
        <pc:chgData name="Themi Mytika" userId="0f53d355390d8876" providerId="LiveId" clId="{CDAF210E-7000-44D5-9E45-795F7AE468AB}" dt="2021-10-02T18:15:31.211" v="38" actId="207"/>
        <pc:sldMkLst>
          <pc:docMk/>
          <pc:sldMk cId="2173502344" sldId="265"/>
        </pc:sldMkLst>
        <pc:spChg chg="mod">
          <ac:chgData name="Themi Mytika" userId="0f53d355390d8876" providerId="LiveId" clId="{CDAF210E-7000-44D5-9E45-795F7AE468AB}" dt="2021-10-02T18:15:31.211" v="38" actId="207"/>
          <ac:spMkLst>
            <pc:docMk/>
            <pc:sldMk cId="2173502344" sldId="265"/>
            <ac:spMk id="7" creationId="{0392624B-8E1C-4225-BA64-8FC8FF31A927}"/>
          </ac:spMkLst>
        </pc:spChg>
      </pc:sldChg>
      <pc:sldChg chg="modSp new del mod">
        <pc:chgData name="Themi Mytika" userId="0f53d355390d8876" providerId="LiveId" clId="{CDAF210E-7000-44D5-9E45-795F7AE468AB}" dt="2021-10-02T18:15:39.738" v="39" actId="2696"/>
        <pc:sldMkLst>
          <pc:docMk/>
          <pc:sldMk cId="2479140897" sldId="274"/>
        </pc:sldMkLst>
        <pc:spChg chg="mod">
          <ac:chgData name="Themi Mytika" userId="0f53d355390d8876" providerId="LiveId" clId="{CDAF210E-7000-44D5-9E45-795F7AE468AB}" dt="2021-10-02T18:06:35.330" v="25" actId="20577"/>
          <ac:spMkLst>
            <pc:docMk/>
            <pc:sldMk cId="2479140897" sldId="274"/>
            <ac:spMk id="2" creationId="{5207052E-AB5C-48F9-B52A-B5DD9E760485}"/>
          </ac:spMkLst>
        </pc:spChg>
        <pc:spChg chg="mod">
          <ac:chgData name="Themi Mytika" userId="0f53d355390d8876" providerId="LiveId" clId="{CDAF210E-7000-44D5-9E45-795F7AE468AB}" dt="2021-10-02T18:07:23.227" v="26"/>
          <ac:spMkLst>
            <pc:docMk/>
            <pc:sldMk cId="2479140897" sldId="274"/>
            <ac:spMk id="3" creationId="{7B3BBC53-6CEF-4031-9695-C48E62EF1BFD}"/>
          </ac:spMkLst>
        </pc:spChg>
      </pc:sldChg>
      <pc:sldChg chg="modSp new mod">
        <pc:chgData name="Themi Mytika" userId="0f53d355390d8876" providerId="LiveId" clId="{CDAF210E-7000-44D5-9E45-795F7AE468AB}" dt="2021-10-02T18:08:31.474" v="37"/>
        <pc:sldMkLst>
          <pc:docMk/>
          <pc:sldMk cId="6956915" sldId="275"/>
        </pc:sldMkLst>
        <pc:spChg chg="mod">
          <ac:chgData name="Themi Mytika" userId="0f53d355390d8876" providerId="LiveId" clId="{CDAF210E-7000-44D5-9E45-795F7AE468AB}" dt="2021-10-02T18:08:26.045" v="36" actId="20577"/>
          <ac:spMkLst>
            <pc:docMk/>
            <pc:sldMk cId="6956915" sldId="275"/>
            <ac:spMk id="2" creationId="{E88332BC-9AD4-4448-9FE8-4C88609A390C}"/>
          </ac:spMkLst>
        </pc:spChg>
        <pc:spChg chg="mod">
          <ac:chgData name="Themi Mytika" userId="0f53d355390d8876" providerId="LiveId" clId="{CDAF210E-7000-44D5-9E45-795F7AE468AB}" dt="2021-10-02T18:08:31.474" v="37"/>
          <ac:spMkLst>
            <pc:docMk/>
            <pc:sldMk cId="6956915" sldId="275"/>
            <ac:spMk id="3" creationId="{937FF21F-3417-4A9B-A27D-706A43F08398}"/>
          </ac:spMkLst>
        </pc:spChg>
      </pc:sldChg>
    </pc:docChg>
  </pc:docChgLst>
  <pc:docChgLst>
    <pc:chgData name="Themi Mytika" userId="0f53d355390d8876" providerId="Windows Live" clId="Web-{431833F6-4CC5-4DAE-9A57-22E4EB522095}"/>
    <pc:docChg chg="modSld">
      <pc:chgData name="Themi Mytika" userId="0f53d355390d8876" providerId="Windows Live" clId="Web-{431833F6-4CC5-4DAE-9A57-22E4EB522095}" dt="2022-10-10T14:01:12.348" v="12" actId="20577"/>
      <pc:docMkLst>
        <pc:docMk/>
      </pc:docMkLst>
      <pc:sldChg chg="modSp">
        <pc:chgData name="Themi Mytika" userId="0f53d355390d8876" providerId="Windows Live" clId="Web-{431833F6-4CC5-4DAE-9A57-22E4EB522095}" dt="2022-10-10T13:55:49.309" v="7" actId="20577"/>
        <pc:sldMkLst>
          <pc:docMk/>
          <pc:sldMk cId="205212026" sldId="264"/>
        </pc:sldMkLst>
        <pc:spChg chg="mod">
          <ac:chgData name="Themi Mytika" userId="0f53d355390d8876" providerId="Windows Live" clId="Web-{431833F6-4CC5-4DAE-9A57-22E4EB522095}" dt="2022-10-10T13:55:49.309" v="7" actId="20577"/>
          <ac:spMkLst>
            <pc:docMk/>
            <pc:sldMk cId="205212026" sldId="264"/>
            <ac:spMk id="3" creationId="{5FAF6A70-CBF9-4DC1-85DD-4741A08D5911}"/>
          </ac:spMkLst>
        </pc:spChg>
      </pc:sldChg>
      <pc:sldChg chg="modSp">
        <pc:chgData name="Themi Mytika" userId="0f53d355390d8876" providerId="Windows Live" clId="Web-{431833F6-4CC5-4DAE-9A57-22E4EB522095}" dt="2022-10-10T13:57:29.624" v="9" actId="20577"/>
        <pc:sldMkLst>
          <pc:docMk/>
          <pc:sldMk cId="2173502344" sldId="265"/>
        </pc:sldMkLst>
        <pc:spChg chg="mod">
          <ac:chgData name="Themi Mytika" userId="0f53d355390d8876" providerId="Windows Live" clId="Web-{431833F6-4CC5-4DAE-9A57-22E4EB522095}" dt="2022-10-10T13:57:29.624" v="9" actId="20577"/>
          <ac:spMkLst>
            <pc:docMk/>
            <pc:sldMk cId="2173502344" sldId="265"/>
            <ac:spMk id="3" creationId="{B2334657-BC55-4295-BB11-EF7DAA01EFBC}"/>
          </ac:spMkLst>
        </pc:spChg>
      </pc:sldChg>
      <pc:sldChg chg="modSp">
        <pc:chgData name="Themi Mytika" userId="0f53d355390d8876" providerId="Windows Live" clId="Web-{431833F6-4CC5-4DAE-9A57-22E4EB522095}" dt="2022-10-10T13:58:23.141" v="10" actId="20577"/>
        <pc:sldMkLst>
          <pc:docMk/>
          <pc:sldMk cId="1464218591" sldId="266"/>
        </pc:sldMkLst>
        <pc:spChg chg="mod">
          <ac:chgData name="Themi Mytika" userId="0f53d355390d8876" providerId="Windows Live" clId="Web-{431833F6-4CC5-4DAE-9A57-22E4EB522095}" dt="2022-10-10T13:58:23.141" v="10" actId="20577"/>
          <ac:spMkLst>
            <pc:docMk/>
            <pc:sldMk cId="1464218591" sldId="266"/>
            <ac:spMk id="3" creationId="{A0316C3C-3CE8-407B-BC6C-E89D7EBCD665}"/>
          </ac:spMkLst>
        </pc:spChg>
      </pc:sldChg>
      <pc:sldChg chg="modSp">
        <pc:chgData name="Themi Mytika" userId="0f53d355390d8876" providerId="Windows Live" clId="Web-{431833F6-4CC5-4DAE-9A57-22E4EB522095}" dt="2022-10-10T14:01:02.223" v="11" actId="20577"/>
        <pc:sldMkLst>
          <pc:docMk/>
          <pc:sldMk cId="4220500037" sldId="271"/>
        </pc:sldMkLst>
        <pc:spChg chg="mod">
          <ac:chgData name="Themi Mytika" userId="0f53d355390d8876" providerId="Windows Live" clId="Web-{431833F6-4CC5-4DAE-9A57-22E4EB522095}" dt="2022-10-10T14:01:02.223" v="11" actId="20577"/>
          <ac:spMkLst>
            <pc:docMk/>
            <pc:sldMk cId="4220500037" sldId="271"/>
            <ac:spMk id="19" creationId="{AFCB578A-DD58-4C12-B971-E0EC2663298F}"/>
          </ac:spMkLst>
        </pc:spChg>
      </pc:sldChg>
      <pc:sldChg chg="modSp">
        <pc:chgData name="Themi Mytika" userId="0f53d355390d8876" providerId="Windows Live" clId="Web-{431833F6-4CC5-4DAE-9A57-22E4EB522095}" dt="2022-10-10T14:01:12.348" v="12" actId="20577"/>
        <pc:sldMkLst>
          <pc:docMk/>
          <pc:sldMk cId="2907285560" sldId="272"/>
        </pc:sldMkLst>
        <pc:spChg chg="mod">
          <ac:chgData name="Themi Mytika" userId="0f53d355390d8876" providerId="Windows Live" clId="Web-{431833F6-4CC5-4DAE-9A57-22E4EB522095}" dt="2022-10-10T14:01:12.348" v="12" actId="20577"/>
          <ac:spMkLst>
            <pc:docMk/>
            <pc:sldMk cId="2907285560" sldId="272"/>
            <ac:spMk id="3" creationId="{FFA9983C-3AE7-4C70-AE9B-D56C9C3D42B2}"/>
          </ac:spMkLst>
        </pc:spChg>
      </pc:sldChg>
    </pc:docChg>
  </pc:docChgLst>
  <pc:docChgLst>
    <pc:chgData name="Themi Mytika" userId="0f53d355390d8876" providerId="LiveId" clId="{4D17399E-EB51-40BE-B921-36C999409372}"/>
    <pc:docChg chg="custSel modSld">
      <pc:chgData name="Themi Mytika" userId="0f53d355390d8876" providerId="LiveId" clId="{4D17399E-EB51-40BE-B921-36C999409372}" dt="2021-10-05T12:29:05.901" v="381" actId="20577"/>
      <pc:docMkLst>
        <pc:docMk/>
      </pc:docMkLst>
      <pc:sldChg chg="modSp mod">
        <pc:chgData name="Themi Mytika" userId="0f53d355390d8876" providerId="LiveId" clId="{4D17399E-EB51-40BE-B921-36C999409372}" dt="2021-10-05T12:28:05.643" v="329" actId="20577"/>
        <pc:sldMkLst>
          <pc:docMk/>
          <pc:sldMk cId="205212026" sldId="264"/>
        </pc:sldMkLst>
        <pc:spChg chg="mod">
          <ac:chgData name="Themi Mytika" userId="0f53d355390d8876" providerId="LiveId" clId="{4D17399E-EB51-40BE-B921-36C999409372}" dt="2021-10-05T12:28:05.643" v="329" actId="20577"/>
          <ac:spMkLst>
            <pc:docMk/>
            <pc:sldMk cId="205212026" sldId="264"/>
            <ac:spMk id="3" creationId="{5FAF6A70-CBF9-4DC1-85DD-4741A08D5911}"/>
          </ac:spMkLst>
        </pc:spChg>
      </pc:sldChg>
      <pc:sldChg chg="modSp mod">
        <pc:chgData name="Themi Mytika" userId="0f53d355390d8876" providerId="LiveId" clId="{4D17399E-EB51-40BE-B921-36C999409372}" dt="2021-10-02T19:25:16.155" v="227" actId="1076"/>
        <pc:sldMkLst>
          <pc:docMk/>
          <pc:sldMk cId="2173502344" sldId="265"/>
        </pc:sldMkLst>
        <pc:spChg chg="mod">
          <ac:chgData name="Themi Mytika" userId="0f53d355390d8876" providerId="LiveId" clId="{4D17399E-EB51-40BE-B921-36C999409372}" dt="2021-10-02T19:25:16.155" v="227" actId="1076"/>
          <ac:spMkLst>
            <pc:docMk/>
            <pc:sldMk cId="2173502344" sldId="265"/>
            <ac:spMk id="3" creationId="{B2334657-BC55-4295-BB11-EF7DAA01EFBC}"/>
          </ac:spMkLst>
        </pc:spChg>
      </pc:sldChg>
      <pc:sldChg chg="modSp mod">
        <pc:chgData name="Themi Mytika" userId="0f53d355390d8876" providerId="LiveId" clId="{4D17399E-EB51-40BE-B921-36C999409372}" dt="2021-10-02T19:30:03.308" v="276" actId="20577"/>
        <pc:sldMkLst>
          <pc:docMk/>
          <pc:sldMk cId="2553732475" sldId="269"/>
        </pc:sldMkLst>
        <pc:spChg chg="mod">
          <ac:chgData name="Themi Mytika" userId="0f53d355390d8876" providerId="LiveId" clId="{4D17399E-EB51-40BE-B921-36C999409372}" dt="2021-10-02T19:30:03.308" v="276" actId="20577"/>
          <ac:spMkLst>
            <pc:docMk/>
            <pc:sldMk cId="2553732475" sldId="269"/>
            <ac:spMk id="3" creationId="{8605884E-C62B-4EB1-BDF0-1D67B7157AF3}"/>
          </ac:spMkLst>
        </pc:spChg>
      </pc:sldChg>
      <pc:sldChg chg="modSp mod">
        <pc:chgData name="Themi Mytika" userId="0f53d355390d8876" providerId="LiveId" clId="{4D17399E-EB51-40BE-B921-36C999409372}" dt="2021-10-02T19:32:55.782" v="306" actId="20577"/>
        <pc:sldMkLst>
          <pc:docMk/>
          <pc:sldMk cId="1544038747" sldId="270"/>
        </pc:sldMkLst>
        <pc:spChg chg="mod">
          <ac:chgData name="Themi Mytika" userId="0f53d355390d8876" providerId="LiveId" clId="{4D17399E-EB51-40BE-B921-36C999409372}" dt="2021-10-02T19:32:55.782" v="306" actId="20577"/>
          <ac:spMkLst>
            <pc:docMk/>
            <pc:sldMk cId="1544038747" sldId="270"/>
            <ac:spMk id="3" creationId="{D9A942D3-DEE0-4E41-A245-03B44BD679A7}"/>
          </ac:spMkLst>
        </pc:spChg>
      </pc:sldChg>
      <pc:sldChg chg="modSp mod">
        <pc:chgData name="Themi Mytika" userId="0f53d355390d8876" providerId="LiveId" clId="{4D17399E-EB51-40BE-B921-36C999409372}" dt="2021-10-05T12:29:05.901" v="381" actId="20577"/>
        <pc:sldMkLst>
          <pc:docMk/>
          <pc:sldMk cId="2907285560" sldId="272"/>
        </pc:sldMkLst>
        <pc:spChg chg="mod">
          <ac:chgData name="Themi Mytika" userId="0f53d355390d8876" providerId="LiveId" clId="{4D17399E-EB51-40BE-B921-36C999409372}" dt="2021-10-05T12:29:05.901" v="381" actId="20577"/>
          <ac:spMkLst>
            <pc:docMk/>
            <pc:sldMk cId="2907285560" sldId="272"/>
            <ac:spMk id="3" creationId="{FFA9983C-3AE7-4C70-AE9B-D56C9C3D42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5ED103-55AF-498C-8226-BC820C36097B}" type="datetime1">
              <a:rPr lang="el-GR" smtClean="0"/>
              <a:t>10/10/2022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2C1C-24E4-4D32-8F46-7596F6A417C2}" type="datetime1">
              <a:rPr lang="el-GR" smtClean="0"/>
              <a:pPr/>
              <a:t>10/10/2022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 rtlCol="0"/>
          <a:lstStyle>
            <a:lvl1pPr algn="ctr">
              <a:lnSpc>
                <a:spcPts val="4800"/>
              </a:lnSpc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38EF51-4730-48AD-B914-384EB15EE9CD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A0034-D78A-494C-A0C3-43CF00FEA90B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D76FA-6A77-42AB-8B31-E3906F2774F1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8" name="Σύμβολο κράτησης θέσης περιεχομένου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84084-6BF7-4C51-A8BF-B667D5BA9B6A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rtlCol="0" anchor="t"/>
          <a:lstStyle>
            <a:lvl1pPr algn="l">
              <a:defRPr sz="4000" b="1" i="0" cap="all" baseline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E0B67-B803-466C-88FB-3A4BFB6F239A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pPr rtl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3" name="Σύμβολο κράτησης θέσης περιεχομένου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0FE9B9-AFB4-4BFC-9D21-18C40FC25B76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11" name="Σύμβολο κράτησης θέσης περιεχομένου 10"/>
          <p:cNvSpPr>
            <a:spLocks noGrp="1"/>
          </p:cNvSpPr>
          <p:nvPr>
            <p:ph sz="quarter" idx="13" hasCustomPrompt="1"/>
          </p:nvPr>
        </p:nvSpPr>
        <p:spPr>
          <a:xfrm>
            <a:off x="812800" y="2209800"/>
            <a:ext cx="4978400" cy="3505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1600200"/>
            <a:ext cx="4978400" cy="574675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13" name="Σύμβολο κράτησης θέσης περιεχομένου 12"/>
          <p:cNvSpPr>
            <a:spLocks noGrp="1"/>
          </p:cNvSpPr>
          <p:nvPr>
            <p:ph sz="quarter" idx="14" hasCustomPrompt="1"/>
          </p:nvPr>
        </p:nvSpPr>
        <p:spPr>
          <a:xfrm>
            <a:off x="6400800" y="2209800"/>
            <a:ext cx="4978400" cy="3505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C2173-0C21-4EBD-9BF4-A4B8EE78B4AE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43843-FD73-4F29-AAE1-58A66F05B8B0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26FA-D219-4866-8684-A2FE9F949972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6864" y="1447800"/>
            <a:ext cx="3962400" cy="1097280"/>
          </a:xfrm>
        </p:spPr>
        <p:txBody>
          <a:bodyPr rtlCol="0" anchor="b"/>
          <a:lstStyle>
            <a:lvl1pPr algn="l" rtl="0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9" name="Σύμβολο κράτησης θέσης περιεχομένου 8"/>
          <p:cNvSpPr>
            <a:spLocks noGrp="1"/>
          </p:cNvSpPr>
          <p:nvPr>
            <p:ph sz="quarter" idx="13" hasCustomPrompt="1"/>
          </p:nvPr>
        </p:nvSpPr>
        <p:spPr>
          <a:xfrm>
            <a:off x="5283200" y="1447800"/>
            <a:ext cx="6197600" cy="4267200"/>
          </a:xfrm>
        </p:spPr>
        <p:txBody>
          <a:bodyPr rtlCol="0"/>
          <a:lstStyle>
            <a:lvl1pPr rtl="0"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1C234-2BEB-4B75-97B2-BB321594AE16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12800" y="1447800"/>
            <a:ext cx="3962400" cy="1097280"/>
          </a:xfrm>
        </p:spPr>
        <p:txBody>
          <a:bodyPr rtlCol="0" anchor="b"/>
          <a:lstStyle>
            <a:lvl1pPr algn="l" rtl="0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0" name="Σύμβολο κράτησης θέσης εικόνας 9" descr="Ένα κενό σύμβολ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FD528-6F7E-43DE-9FF4-1D8108B690FE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39BE7BE1-B8F1-4387-9AE4-427EE663A87A}" type="datetime1">
              <a:rPr lang="el-GR" noProof="0" smtClean="0"/>
              <a:t>10/10/2022</a:t>
            </a:fld>
            <a:endParaRPr lang="el-GR" noProof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l-GR" noProof="0" smtClean="0"/>
              <a:pPr rtl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4440" y="-709128"/>
            <a:ext cx="10465837" cy="1418255"/>
          </a:xfrm>
        </p:spPr>
        <p:txBody>
          <a:bodyPr rtlCol="0"/>
          <a:lstStyle/>
          <a:p>
            <a:pPr rtl="0"/>
            <a:r>
              <a:rPr lang="el-GR" sz="2400" err="1"/>
              <a:t>Εμπορικα</a:t>
            </a:r>
            <a:r>
              <a:rPr lang="el-GR" sz="2400"/>
              <a:t> </a:t>
            </a:r>
            <a:r>
              <a:rPr lang="el-GR" sz="2400" err="1"/>
              <a:t>πλοια</a:t>
            </a:r>
            <a:r>
              <a:rPr lang="el-GR" sz="2400"/>
              <a:t> και </a:t>
            </a:r>
            <a:r>
              <a:rPr lang="el-GR" sz="2400" err="1"/>
              <a:t>κατηγοριεσ</a:t>
            </a:r>
            <a:r>
              <a:rPr lang="el-GR" sz="2400"/>
              <a:t> </a:t>
            </a:r>
            <a:r>
              <a:rPr lang="el-GR" sz="2400" err="1"/>
              <a:t>αυτων</a:t>
            </a:r>
            <a:endParaRPr lang="el-GR" sz="240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01690" y="744116"/>
            <a:ext cx="11588620" cy="5369767"/>
          </a:xfrm>
        </p:spPr>
        <p:txBody>
          <a:bodyPr rtlCol="0">
            <a:normAutofit fontScale="25000" lnSpcReduction="20000"/>
          </a:bodyPr>
          <a:lstStyle/>
          <a:p>
            <a:pPr algn="just">
              <a:lnSpc>
                <a:spcPct val="170000"/>
              </a:lnSpc>
              <a:spcAft>
                <a:spcPts val="1000"/>
              </a:spcAft>
            </a:pPr>
            <a:r>
              <a:rPr lang="el-GR" sz="7200" kern="150">
                <a:effectLst/>
                <a:ea typeface="SimSun" panose="02010600030101010101" pitchFamily="2" charset="-122"/>
                <a:cs typeface="F"/>
              </a:rPr>
              <a:t>Εμπορικά πλοία θεωρούνται αυτά που χρησιμοποιούνται για: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Την εκτέλεση μεταφοράς πραγμάτων ή προσώπων στη θάλασσα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 Την αλιεία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Τη ρυμούλκηση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Την επιθαλάσσια αρωγή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Την αναψυχή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Τις επιστημονικές έρευνες</a:t>
            </a:r>
          </a:p>
          <a:p>
            <a:pPr marL="342900" lvl="0" indent="-342900" algn="just">
              <a:lnSpc>
                <a:spcPct val="17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l-GR" sz="7200" kern="150">
                <a:effectLst/>
                <a:ea typeface="Times New Roman" panose="02020603050405020304" pitchFamily="18" charset="0"/>
                <a:cs typeface="F"/>
              </a:rPr>
              <a:t>Άλλους σκοπούς</a:t>
            </a:r>
          </a:p>
          <a:p>
            <a:pPr algn="just">
              <a:lnSpc>
                <a:spcPct val="170000"/>
              </a:lnSpc>
              <a:spcAft>
                <a:spcPts val="1000"/>
              </a:spcAft>
            </a:pPr>
            <a:r>
              <a:rPr lang="el-GR" sz="7200" kern="150">
                <a:effectLst/>
                <a:ea typeface="SimSun" panose="02010600030101010101" pitchFamily="2" charset="-122"/>
                <a:cs typeface="F"/>
              </a:rPr>
              <a:t>Για τον χαρακτηρισμό ενός πλοίου ως εμπορικού δεν απαιτείται η ενέργεια “επί </a:t>
            </a:r>
            <a:r>
              <a:rPr lang="el-GR" sz="7200" kern="150" err="1">
                <a:effectLst/>
                <a:ea typeface="SimSun" panose="02010600030101010101" pitchFamily="2" charset="-122"/>
                <a:cs typeface="F"/>
              </a:rPr>
              <a:t>κέρδει</a:t>
            </a:r>
            <a:r>
              <a:rPr lang="el-GR" sz="7200" kern="150">
                <a:effectLst/>
                <a:ea typeface="SimSun" panose="02010600030101010101" pitchFamily="2" charset="-122"/>
                <a:cs typeface="F"/>
              </a:rPr>
              <a:t> εργασιών” και συνεπώς θεωρούνται εμπορικά και τα σκάφη αναψυχής ή τα εκπαιδευτικά, όπως και τα πλοία που ανήκουν στο δημόσιο αλλά δεν χρησιμοποιούνται για καθαρά κρατικούς σκοπούς.</a:t>
            </a:r>
          </a:p>
          <a:p>
            <a:pPr algn="just" rtl="0"/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A9983C-3AE7-4C70-AE9B-D56C9C3D42B2}"/>
              </a:ext>
            </a:extLst>
          </p:cNvPr>
          <p:cNvSpPr txBox="1"/>
          <p:nvPr/>
        </p:nvSpPr>
        <p:spPr>
          <a:xfrm>
            <a:off x="-1" y="174490"/>
            <a:ext cx="12066309" cy="29495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l-GR"/>
              <a:t>Δ) ΠΛΟΙΑ ΒΟΗΘΗΤΙΚΗΣ ΝΑΥΤΙΛΙΑΣ (</a:t>
            </a:r>
            <a:r>
              <a:rPr lang="en-US"/>
              <a:t>auxiliary ships) :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l-GR"/>
              <a:t>Τα πλοία βοηθητικής ναυτιλίας είναι πλοία τα οποία δεν μεταφέρουν φορτία ή ανθρώπους αλλά βοηθούν τα υπόλοιπα πλοία για την ασφαλή και ομαλή διέλευση τους.</a:t>
            </a:r>
          </a:p>
          <a:p>
            <a:pPr>
              <a:lnSpc>
                <a:spcPct val="150000"/>
              </a:lnSpc>
            </a:pPr>
            <a:r>
              <a:rPr lang="el-GR"/>
              <a:t>Τέτοια πλοία είναι τα παγοθραυστικά (</a:t>
            </a:r>
            <a:r>
              <a:rPr lang="en-US"/>
              <a:t>Icebreakers), </a:t>
            </a:r>
            <a:r>
              <a:rPr lang="el-GR"/>
              <a:t>τα ρυμουλκά (</a:t>
            </a:r>
            <a:r>
              <a:rPr lang="en-US"/>
              <a:t>Tug boats) , </a:t>
            </a:r>
            <a:r>
              <a:rPr lang="el-GR"/>
              <a:t>οι βυθοκόροι (</a:t>
            </a:r>
            <a:r>
              <a:rPr lang="en-US"/>
              <a:t>Dredges), </a:t>
            </a:r>
            <a:r>
              <a:rPr lang="el-GR"/>
              <a:t>οι πλοηγίδες (</a:t>
            </a:r>
            <a:r>
              <a:rPr lang="en-US"/>
              <a:t>Pilot boats), </a:t>
            </a:r>
            <a:r>
              <a:rPr lang="el-GR"/>
              <a:t>τα φαρόπλοια (</a:t>
            </a:r>
            <a:r>
              <a:rPr lang="en-US"/>
              <a:t>Light vessels), </a:t>
            </a:r>
            <a:r>
              <a:rPr lang="el-GR"/>
              <a:t>οι πλωτοί γερανοί (</a:t>
            </a:r>
            <a:r>
              <a:rPr lang="en-US"/>
              <a:t>Floating Derricks), </a:t>
            </a:r>
            <a:r>
              <a:rPr lang="el-GR"/>
              <a:t>οι πλωτές δεξαμενές(</a:t>
            </a:r>
            <a:r>
              <a:rPr lang="en-GB"/>
              <a:t>floating docks),</a:t>
            </a:r>
            <a:r>
              <a:rPr lang="en-US"/>
              <a:t>  </a:t>
            </a:r>
            <a:r>
              <a:rPr lang="el-GR"/>
              <a:t>τα ναυαγοσωστικά (</a:t>
            </a:r>
            <a:r>
              <a:rPr lang="en-US"/>
              <a:t>Salvage Boats).</a:t>
            </a:r>
            <a:endParaRPr lang="el-GR"/>
          </a:p>
        </p:txBody>
      </p:sp>
      <p:pic>
        <p:nvPicPr>
          <p:cNvPr id="5" name="Εικόνα 4" descr="Εικόνα που περιέχει βάρκα, νερό, ουρανό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C7A034D1-E73D-41DB-AA1F-BB31C97A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197"/>
            <a:ext cx="3836709" cy="2952749"/>
          </a:xfrm>
          <a:prstGeom prst="rect">
            <a:avLst/>
          </a:prstGeom>
        </p:spPr>
      </p:pic>
      <p:pic>
        <p:nvPicPr>
          <p:cNvPr id="7" name="Εικόνα 6" descr="Εικόνα που περιέχει ουρανός, υπαίθριος, βάρκα, κόκκ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538E069-007C-48DB-86A4-7A3FF9379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61" y="3146197"/>
            <a:ext cx="4008169" cy="2966342"/>
          </a:xfrm>
          <a:prstGeom prst="rect">
            <a:avLst/>
          </a:prstGeom>
        </p:spPr>
      </p:pic>
      <p:pic>
        <p:nvPicPr>
          <p:cNvPr id="9" name="Εικόνα 8" descr="Εικόνα που περιέχει βάρκα, υπαίθριος, νερό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8E85C85-05AB-45AA-9F23-6DE9A565F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82" y="3146197"/>
            <a:ext cx="4008169" cy="2952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ECC82-1BF1-4F85-9AAD-E725253B1852}"/>
              </a:ext>
            </a:extLst>
          </p:cNvPr>
          <p:cNvSpPr txBox="1"/>
          <p:nvPr/>
        </p:nvSpPr>
        <p:spPr>
          <a:xfrm>
            <a:off x="530257" y="6148633"/>
            <a:ext cx="2776193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Φαρόπλοιο (</a:t>
            </a:r>
            <a:r>
              <a:rPr lang="en-US"/>
              <a:t>Light vessel)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2B700-61CF-4920-99EA-A9FFA7AE2C75}"/>
              </a:ext>
            </a:extLst>
          </p:cNvPr>
          <p:cNvSpPr txBox="1"/>
          <p:nvPr/>
        </p:nvSpPr>
        <p:spPr>
          <a:xfrm>
            <a:off x="4271810" y="6148633"/>
            <a:ext cx="343607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Ναυαγοσωστικό (</a:t>
            </a:r>
            <a:r>
              <a:rPr lang="en-US"/>
              <a:t>Salvage Boat)</a:t>
            </a:r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192455-0D81-49D0-BD5D-F59EE920F1A3}"/>
              </a:ext>
            </a:extLst>
          </p:cNvPr>
          <p:cNvSpPr txBox="1"/>
          <p:nvPr/>
        </p:nvSpPr>
        <p:spPr>
          <a:xfrm>
            <a:off x="8297055" y="6148633"/>
            <a:ext cx="370002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Πλωτός γερανός (</a:t>
            </a:r>
            <a:r>
              <a:rPr lang="en-US"/>
              <a:t>Floating Derrick)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2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νερό, υπαίθριος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6F910379-085E-4519-9675-148058F9B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" y="103500"/>
            <a:ext cx="5052505" cy="2903652"/>
          </a:xfrm>
          <a:prstGeom prst="rect">
            <a:avLst/>
          </a:prstGeom>
        </p:spPr>
      </p:pic>
      <p:pic>
        <p:nvPicPr>
          <p:cNvPr id="5" name="Εικόνα 4" descr="Εικόνα που περιέχει νερό, ουρανός, βάρκα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75CC6C2-9737-459E-81B6-D519B6FB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13" y="103500"/>
            <a:ext cx="5052505" cy="2903652"/>
          </a:xfrm>
          <a:prstGeom prst="rect">
            <a:avLst/>
          </a:prstGeom>
        </p:spPr>
      </p:pic>
      <p:pic>
        <p:nvPicPr>
          <p:cNvPr id="7" name="Εικόνα 6" descr="Εικόνα που περιέχει βάρκα, νερό, ουρανό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B213646-FDB2-4489-ABD4-75174D1A1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" y="3511484"/>
            <a:ext cx="5052505" cy="3042865"/>
          </a:xfrm>
          <a:prstGeom prst="rect">
            <a:avLst/>
          </a:prstGeom>
        </p:spPr>
      </p:pic>
      <p:pic>
        <p:nvPicPr>
          <p:cNvPr id="9" name="Εικόνα 8" descr="Εικόνα που περιέχει βάρκα, νερό, ουρανός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5E1DC5F3-2B0C-4675-B4B3-A949D8009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13" y="3511483"/>
            <a:ext cx="5052505" cy="3002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691C3-A07D-40D2-9723-8CF4CA641024}"/>
              </a:ext>
            </a:extLst>
          </p:cNvPr>
          <p:cNvSpPr txBox="1"/>
          <p:nvPr/>
        </p:nvSpPr>
        <p:spPr>
          <a:xfrm>
            <a:off x="1401189" y="3059668"/>
            <a:ext cx="240147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Πλοηγίδα (</a:t>
            </a:r>
            <a:r>
              <a:rPr lang="en-US"/>
              <a:t>Pilot boat)</a:t>
            </a:r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90724-82CA-4B19-BB7D-1716ABBF4AF6}"/>
              </a:ext>
            </a:extLst>
          </p:cNvPr>
          <p:cNvSpPr txBox="1"/>
          <p:nvPr/>
        </p:nvSpPr>
        <p:spPr>
          <a:xfrm>
            <a:off x="7902594" y="3040988"/>
            <a:ext cx="3127342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Βυθοκόρος (</a:t>
            </a:r>
            <a:r>
              <a:rPr lang="en-US"/>
              <a:t>Dredge vessel)</a:t>
            </a:r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F147F-B2CC-4398-B942-225BCA76933B}"/>
              </a:ext>
            </a:extLst>
          </p:cNvPr>
          <p:cNvSpPr txBox="1"/>
          <p:nvPr/>
        </p:nvSpPr>
        <p:spPr>
          <a:xfrm>
            <a:off x="1401189" y="6500652"/>
            <a:ext cx="240147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Ρυμουλκό (</a:t>
            </a:r>
            <a:r>
              <a:rPr lang="en-US"/>
              <a:t>Tug boat)</a:t>
            </a:r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33B9B7-BAE4-49DF-95F4-9E195E865D7D}"/>
              </a:ext>
            </a:extLst>
          </p:cNvPr>
          <p:cNvSpPr txBox="1"/>
          <p:nvPr/>
        </p:nvSpPr>
        <p:spPr>
          <a:xfrm>
            <a:off x="7902594" y="6430447"/>
            <a:ext cx="3127342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Παγοθραυστικό (</a:t>
            </a:r>
            <a:r>
              <a:rPr lang="en-US"/>
              <a:t>Icebreaker)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0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8332BC-9AD4-4448-9FE8-4C88609A3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err="1"/>
              <a:t>Τελοσ</a:t>
            </a:r>
            <a:r>
              <a:rPr lang="el-GR"/>
              <a:t>!!!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37FF21F-3417-4A9B-A27D-706A43F08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https://e-nautilia.gr/katigories-kai-eidi-ploiwn/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F6A70-CBF9-4DC1-85DD-4741A08D5911}"/>
              </a:ext>
            </a:extLst>
          </p:cNvPr>
          <p:cNvSpPr txBox="1"/>
          <p:nvPr/>
        </p:nvSpPr>
        <p:spPr>
          <a:xfrm>
            <a:off x="-123372" y="634484"/>
            <a:ext cx="12511314" cy="539634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2000" b="1" u="sng" kern="150">
                <a:effectLst/>
                <a:ea typeface="SimSun" panose="02010600030101010101" pitchFamily="2" charset="-122"/>
                <a:cs typeface="F"/>
              </a:rPr>
              <a:t>Τα εμπορικά πλοία διακρίνονται στις εξής κατηγορίες: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800" b="1" kern="150">
                <a:effectLst/>
                <a:ea typeface="SimSun" panose="02010600030101010101" pitchFamily="2" charset="-122"/>
                <a:cs typeface="F"/>
              </a:rPr>
              <a:t>α) Ανάλογα με τις μεταφορές που εκτελούν, σε:</a:t>
            </a:r>
            <a:r>
              <a:rPr lang="en-GB" kern="150">
                <a:ea typeface="SimSun" panose="02010600030101010101" pitchFamily="2" charset="-122"/>
                <a:cs typeface="F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Φορτηγά</a:t>
            </a:r>
            <a:r>
              <a:rPr lang="en-GB" kern="150">
                <a:ea typeface="SimSun" panose="02010600030101010101" pitchFamily="2" charset="-122"/>
                <a:cs typeface="Times New Roman" panose="02020603050405020304" pitchFamily="18" charset="0"/>
              </a:rPr>
              <a:t>, 2)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επιβατικά (επιβατηγά)</a:t>
            </a:r>
            <a:r>
              <a:rPr lang="en-GB" kern="150">
                <a:ea typeface="SimSun" panose="02010600030101010101" pitchFamily="2" charset="-122"/>
                <a:cs typeface="Times New Roman" panose="02020603050405020304" pitchFamily="18" charset="0"/>
              </a:rPr>
              <a:t>, 3)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πλοία ειδικού προορισμού</a:t>
            </a:r>
            <a:r>
              <a:rPr lang="en-GB" kern="150">
                <a:ea typeface="SimSun" panose="02010600030101010101" pitchFamily="2" charset="-122"/>
                <a:cs typeface="Times New Roman" panose="02020603050405020304" pitchFamily="18" charset="0"/>
              </a:rPr>
              <a:t>, 4)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πλοία βοηθητικής ναυτιλίας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800" b="1" kern="150">
                <a:effectLst/>
                <a:ea typeface="SimSun" panose="02010600030101010101" pitchFamily="2" charset="-122"/>
                <a:cs typeface="F"/>
              </a:rPr>
              <a:t>β) ανάλογα με την περιοχή που απασχολούνται, σε:</a:t>
            </a:r>
            <a:endParaRPr lang="el-GR" sz="1800" kern="150">
              <a:effectLst/>
              <a:ea typeface="SimSun" panose="02010600030101010101" pitchFamily="2" charset="-122"/>
              <a:cs typeface="F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GB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1) </a:t>
            </a:r>
            <a:r>
              <a:rPr lang="el-GR" sz="1800" kern="15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ωκεανοπόρα</a:t>
            </a:r>
            <a:r>
              <a:rPr lang="en-GB" kern="150">
                <a:ea typeface="SimSun" panose="02010600030101010101" pitchFamily="2" charset="-122"/>
                <a:cs typeface="Times New Roman" panose="02020603050405020304" pitchFamily="18" charset="0"/>
              </a:rPr>
              <a:t>, 2)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πλοία μικρότερης ακτίνας δράσεως (π.χ. μεσογειακά)</a:t>
            </a:r>
            <a:r>
              <a:rPr lang="en-GB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3)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ακτοπλοϊκά</a:t>
            </a:r>
            <a:r>
              <a:rPr lang="en-GB" kern="15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kern="150">
                <a:ea typeface="SimSun" panose="02010600030101010101" pitchFamily="2" charset="-122"/>
                <a:cs typeface="Times New Roman" panose="02020603050405020304" pitchFamily="18" charset="0"/>
              </a:rPr>
              <a:t>και 4)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πλοία εσωτερικών υδάτων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kern="150">
                <a:ea typeface="SimSun"/>
                <a:cs typeface="Times New Roman"/>
              </a:rPr>
              <a:t>(λίμνες, ποτάμια)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800" b="1" kern="150">
                <a:effectLst/>
                <a:ea typeface="SimSun" panose="02010600030101010101" pitchFamily="2" charset="-122"/>
                <a:cs typeface="F"/>
              </a:rPr>
              <a:t>γ)  Ανάλογα με το υλικό κατασκευής, σε:</a:t>
            </a:r>
            <a:endParaRPr lang="el-GR" sz="1800" kern="150">
              <a:effectLst/>
              <a:ea typeface="SimSun" panose="02010600030101010101" pitchFamily="2" charset="-122"/>
              <a:cs typeface="F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1) μεταλλικά</a:t>
            </a:r>
            <a:r>
              <a:rPr lang="el-GR" kern="150">
                <a:ea typeface="SimSun" panose="02010600030101010101" pitchFamily="2" charset="-122"/>
                <a:cs typeface="Times New Roman" panose="02020603050405020304" pitchFamily="18" charset="0"/>
              </a:rPr>
              <a:t>, 2)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ξύλινα</a:t>
            </a:r>
            <a:r>
              <a:rPr lang="el-GR" kern="150">
                <a:ea typeface="SimSun" panose="02010600030101010101" pitchFamily="2" charset="-122"/>
                <a:cs typeface="Times New Roman" panose="02020603050405020304" pitchFamily="18" charset="0"/>
              </a:rPr>
              <a:t>, 3) </a:t>
            </a: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μεικτής κατασκευής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l-GR" sz="1800" b="1" kern="150">
                <a:effectLst/>
                <a:ea typeface="SimSun" panose="02010600030101010101" pitchFamily="2" charset="-122"/>
                <a:cs typeface="F"/>
              </a:rPr>
              <a:t>δ) Ανάλογα με τα μέσα προώσεως, σε:</a:t>
            </a:r>
            <a:endParaRPr lang="el-GR" sz="1800" kern="150">
              <a:effectLst/>
              <a:ea typeface="SimSun" panose="02010600030101010101" pitchFamily="2" charset="-122"/>
              <a:cs typeface="F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l-GR" sz="1800" kern="15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1) Ιστιοφόρα και 2) μηχανοκίνητα: </a:t>
            </a:r>
            <a:r>
              <a:rPr lang="el-GR" sz="1800" kern="150">
                <a:effectLst/>
                <a:ea typeface="Times New Roman" panose="02020603050405020304" pitchFamily="18" charset="0"/>
                <a:cs typeface="F"/>
              </a:rPr>
              <a:t>ατμόπλοια, </a:t>
            </a:r>
            <a:r>
              <a:rPr lang="el-GR" sz="1800" kern="150" err="1">
                <a:effectLst/>
                <a:ea typeface="Times New Roman" panose="02020603050405020304" pitchFamily="18" charset="0"/>
                <a:cs typeface="F"/>
              </a:rPr>
              <a:t>ντιζελόπλοια</a:t>
            </a:r>
            <a:r>
              <a:rPr lang="el-GR" sz="1800" kern="150">
                <a:effectLst/>
                <a:ea typeface="Times New Roman" panose="02020603050405020304" pitchFamily="18" charset="0"/>
                <a:cs typeface="F"/>
              </a:rPr>
              <a:t>, ηλεκτροκίνητα, </a:t>
            </a:r>
            <a:r>
              <a:rPr lang="el-GR" sz="1800" kern="150" err="1">
                <a:effectLst/>
                <a:ea typeface="Times New Roman" panose="02020603050405020304" pitchFamily="18" charset="0"/>
                <a:cs typeface="F"/>
              </a:rPr>
              <a:t>πυρηνοκίνητα</a:t>
            </a:r>
            <a:endParaRPr lang="el-GR" sz="1800" kern="150">
              <a:effectLst/>
              <a:ea typeface="Times New Roman" panose="02020603050405020304" pitchFamily="18" charset="0"/>
              <a:cs typeface="F"/>
            </a:endParaRPr>
          </a:p>
        </p:txBody>
      </p:sp>
    </p:spTree>
    <p:extLst>
      <p:ext uri="{BB962C8B-B14F-4D97-AF65-F5344CB8AC3E}">
        <p14:creationId xmlns:p14="http://schemas.microsoft.com/office/powerpoint/2010/main" val="20521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334657-BC55-4295-BB11-EF7DAA01EFBC}"/>
              </a:ext>
            </a:extLst>
          </p:cNvPr>
          <p:cNvSpPr txBox="1"/>
          <p:nvPr/>
        </p:nvSpPr>
        <p:spPr>
          <a:xfrm>
            <a:off x="91751" y="-102637"/>
            <a:ext cx="11803224" cy="37846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A) </a:t>
            </a:r>
            <a:r>
              <a:rPr lang="el-GR" b="1" i="0" u="sng">
                <a:solidFill>
                  <a:srgbClr val="444444"/>
                </a:solidFill>
                <a:effectLst/>
                <a:latin typeface="Roboto"/>
              </a:rPr>
              <a:t>ΦΟΡΤΗΓΑ ΠΛΟΙΑ (</a:t>
            </a:r>
            <a:r>
              <a:rPr lang="el-GR" b="1" i="0" u="sng" err="1">
                <a:solidFill>
                  <a:srgbClr val="444444"/>
                </a:solidFill>
                <a:effectLst/>
                <a:latin typeface="Roboto"/>
              </a:rPr>
              <a:t>cargo</a:t>
            </a:r>
            <a:r>
              <a:rPr lang="el-GR" b="1" i="0" u="sng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 u="sng" err="1">
                <a:solidFill>
                  <a:srgbClr val="444444"/>
                </a:solidFill>
                <a:effectLst/>
                <a:latin typeface="Roboto"/>
              </a:rPr>
              <a:t>Ships</a:t>
            </a:r>
            <a:r>
              <a:rPr lang="el-GR" b="1" i="0" u="sng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 :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φορτηγά χαρακτηρίζονται τα πλοία που μεταφέρουν κάθε είδος φορτίου και διαχωρίζονται ανάλογα με τον τρόπο λειτουργίας τους 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σε ελεύθερα φορτηγά (</a:t>
            </a:r>
            <a:r>
              <a:rPr lang="en-GB" b="1" i="0">
                <a:solidFill>
                  <a:srgbClr val="444444"/>
                </a:solidFill>
                <a:effectLst/>
                <a:latin typeface="Roboto"/>
              </a:rPr>
              <a:t>tramps) 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και σε 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φορτηγά τακτικών γραμμών (</a:t>
            </a:r>
            <a:r>
              <a:rPr lang="en-GB" b="1" i="0">
                <a:solidFill>
                  <a:srgbClr val="444444"/>
                </a:solidFill>
                <a:effectLst/>
                <a:latin typeface="Roboto"/>
              </a:rPr>
              <a:t>cargo liners)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και ανάλογα με το μεταφερόμενο φορτίο σε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φορτηγά πλοία ξηρών φορτίων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, σε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 φορτηγά πλοία υγρών φορτίων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και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φορτηγά πλοία συνδυασμένων μεταφορών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1) Φορτηγά πλοία </a:t>
            </a:r>
            <a:r>
              <a:rPr lang="el-GR" b="1">
                <a:solidFill>
                  <a:srgbClr val="444444"/>
                </a:solidFill>
                <a:latin typeface="Roboto"/>
              </a:rPr>
              <a:t>ξηρών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φορτίων:</a:t>
            </a:r>
            <a:endParaRPr lang="el-GR" b="0" i="0">
              <a:solidFill>
                <a:srgbClr val="444444"/>
              </a:solidFill>
              <a:effectLst/>
              <a:latin typeface="Roboto"/>
            </a:endParaRPr>
          </a:p>
          <a:p>
            <a:pPr algn="l">
              <a:lnSpc>
                <a:spcPct val="150000"/>
              </a:lnSpc>
            </a:pP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Διακρίνονται σε πλοία που μεταφέρουν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χύμα ομοειδή φορτία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bulk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carrier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και σε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πλοία μεταφοράς γενικών φορτίων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general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cargo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.</a:t>
            </a:r>
            <a:endParaRPr lang="el-GR" b="1" i="0">
              <a:solidFill>
                <a:srgbClr val="444444"/>
              </a:solidFill>
              <a:effectLst/>
              <a:latin typeface="Roboto"/>
            </a:endParaRPr>
          </a:p>
          <a:p>
            <a:pPr algn="l">
              <a:lnSpc>
                <a:spcPct val="150000"/>
              </a:lnSpc>
            </a:pP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-Χύμα ομοειδή φορτία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είναι η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ζάχαρη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, το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στάρι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, το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κάρβουνο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κ.τ.λ.</a:t>
            </a:r>
          </a:p>
        </p:txBody>
      </p:sp>
      <p:pic>
        <p:nvPicPr>
          <p:cNvPr id="5" name="Εικόνα 4" descr="Εικόνα που περιέχει νερό, υπαίθριος, πλοίο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A73084EC-02DB-4780-AACA-8507C696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780521"/>
            <a:ext cx="5905500" cy="2937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2624B-8E1C-4225-BA64-8FC8FF31A927}"/>
              </a:ext>
            </a:extLst>
          </p:cNvPr>
          <p:cNvSpPr txBox="1"/>
          <p:nvPr/>
        </p:nvSpPr>
        <p:spPr>
          <a:xfrm>
            <a:off x="6342483" y="4879948"/>
            <a:ext cx="6097554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0" i="0">
                <a:effectLst/>
                <a:latin typeface="Roboto"/>
              </a:rPr>
              <a:t>Πλοίο μεταφοράς χύμα ομοειδή φορτίου (</a:t>
            </a:r>
            <a:r>
              <a:rPr lang="el-GR" b="0" i="0" err="1">
                <a:effectLst/>
                <a:latin typeface="Roboto"/>
              </a:rPr>
              <a:t>bulk</a:t>
            </a:r>
            <a:r>
              <a:rPr lang="el-GR" b="0" i="0">
                <a:effectLst/>
                <a:latin typeface="Roboto"/>
              </a:rPr>
              <a:t> </a:t>
            </a:r>
            <a:r>
              <a:rPr lang="el-GR" b="0" i="0" err="1">
                <a:effectLst/>
                <a:latin typeface="Roboto"/>
              </a:rPr>
              <a:t>carrier</a:t>
            </a:r>
            <a:r>
              <a:rPr lang="el-GR" b="0" i="0">
                <a:effectLst/>
                <a:latin typeface="Roboto"/>
              </a:rPr>
              <a:t>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50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16C3C-3CE8-407B-BC6C-E89D7EBCD665}"/>
              </a:ext>
            </a:extLst>
          </p:cNvPr>
          <p:cNvSpPr txBox="1"/>
          <p:nvPr/>
        </p:nvSpPr>
        <p:spPr>
          <a:xfrm>
            <a:off x="29546" y="0"/>
            <a:ext cx="12192000" cy="21226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-Τα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γενικά φορτία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στην σημερινή εποχή μεταφέρονται με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πλοία μεταφοράς εμπορευματοκιβωτίων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containership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. Τέτοια φορτία μπορεί να είναι ηλεκτρικά είδη, ηλεκτρονικά είδη, ρούχα και γενικότερα οτιδήποτε μπορεί να στοιβαχτεί μέσα σε ένα εμπορευματοκιβώτιο. Ακόμα, πλοία γενικού φορτίου είναι και τα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πλοία μεταφοράς οχημάτων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Roll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-On/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Roll-Off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τα οποία οχήματα μπορούν να </a:t>
            </a:r>
            <a:r>
              <a:rPr lang="el-GR">
                <a:solidFill>
                  <a:srgbClr val="444444"/>
                </a:solidFill>
                <a:latin typeface="Roboto"/>
              </a:rPr>
              <a:t>μπουν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 μέσα στο πλοίο και να ξεφορτώσουν και φορτίο.</a:t>
            </a:r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E35700-18E4-41FD-A712-3491B706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" y="2089012"/>
            <a:ext cx="4655976" cy="3119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A98A46-CB83-4CE1-B1DC-6FB994E462EF}"/>
              </a:ext>
            </a:extLst>
          </p:cNvPr>
          <p:cNvSpPr txBox="1"/>
          <p:nvPr/>
        </p:nvSpPr>
        <p:spPr>
          <a:xfrm>
            <a:off x="0" y="5801695"/>
            <a:ext cx="6125546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0" i="0">
                <a:effectLst/>
                <a:latin typeface="Roboto"/>
              </a:rPr>
              <a:t>Πλοίο μεταφοράς οχημάτων (</a:t>
            </a:r>
            <a:r>
              <a:rPr lang="el-GR" b="0" i="0" err="1">
                <a:effectLst/>
                <a:latin typeface="Roboto"/>
              </a:rPr>
              <a:t>Roll</a:t>
            </a:r>
            <a:r>
              <a:rPr lang="el-GR" b="0" i="0">
                <a:effectLst/>
                <a:latin typeface="Roboto"/>
              </a:rPr>
              <a:t>-On/</a:t>
            </a:r>
            <a:r>
              <a:rPr lang="el-GR" b="0" i="0" err="1">
                <a:effectLst/>
                <a:latin typeface="Roboto"/>
              </a:rPr>
              <a:t>Roll-Off</a:t>
            </a:r>
            <a:r>
              <a:rPr lang="el-GR" b="0" i="0">
                <a:effectLst/>
                <a:latin typeface="Roboto"/>
              </a:rPr>
              <a:t>)</a:t>
            </a:r>
            <a:endParaRPr lang="el-GR"/>
          </a:p>
        </p:txBody>
      </p:sp>
      <p:pic>
        <p:nvPicPr>
          <p:cNvPr id="9" name="Εικόνα 8" descr="Εικόνα που περιέχει σκά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92BF9E2-5003-4FCD-9985-F9B1C7D6E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94" y="2071968"/>
            <a:ext cx="5585927" cy="3136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3FAD08-9520-4D9D-A2EF-21A0F2409453}"/>
              </a:ext>
            </a:extLst>
          </p:cNvPr>
          <p:cNvSpPr txBox="1"/>
          <p:nvPr/>
        </p:nvSpPr>
        <p:spPr>
          <a:xfrm>
            <a:off x="5899281" y="5801695"/>
            <a:ext cx="6125546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Πλοίο μεταφοράς εμπορευματοκιβωτίων ( </a:t>
            </a:r>
            <a:r>
              <a:rPr lang="en-US"/>
              <a:t>containership)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21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29795-D195-469A-B27B-1430CA97CB5D}"/>
              </a:ext>
            </a:extLst>
          </p:cNvPr>
          <p:cNvSpPr txBox="1"/>
          <p:nvPr/>
        </p:nvSpPr>
        <p:spPr>
          <a:xfrm>
            <a:off x="93306" y="203442"/>
            <a:ext cx="12192000" cy="253402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2) Φορτηγά πλοία υγρών φορτίων:</a:t>
            </a:r>
            <a:endParaRPr lang="el-GR" b="0" i="0">
              <a:solidFill>
                <a:srgbClr val="444444"/>
              </a:solidFill>
              <a:effectLst/>
              <a:latin typeface="Roboto"/>
            </a:endParaRPr>
          </a:p>
          <a:p>
            <a:pPr algn="l">
              <a:lnSpc>
                <a:spcPct val="150000"/>
              </a:lnSpc>
            </a:pPr>
            <a:endParaRPr lang="el-GR" b="0" i="0">
              <a:solidFill>
                <a:srgbClr val="444444"/>
              </a:solidFill>
              <a:effectLst/>
              <a:latin typeface="Roboto"/>
            </a:endParaRPr>
          </a:p>
          <a:p>
            <a:pPr algn="l">
              <a:lnSpc>
                <a:spcPct val="150000"/>
              </a:lnSpc>
            </a:pP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Είναι τα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 δεξαμενόπλοια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Tanker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τα οποία διαθέτουν δεξαμενές στις οποίες, ανάλογα και με τον τύπο τους, φορτώνουν αργό πετρέλαιο, βενζίνη, νάφθα κ.τ.λ. Στα δεξαμενόπλοια συμπεριλαμβάνονται και τα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πλοία που μεταφέρουν υγροποιημένο αέριο πετρελαίου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Liquefied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Petroleum 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Gases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και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υγροποιημένο φυσικό αέριο (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Liquefied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Natural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 err="1">
                <a:solidFill>
                  <a:srgbClr val="444444"/>
                </a:solidFill>
                <a:effectLst/>
                <a:latin typeface="Roboto"/>
              </a:rPr>
              <a:t>Gases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).</a:t>
            </a:r>
            <a:endParaRPr lang="el-GR" b="0" i="0">
              <a:solidFill>
                <a:srgbClr val="444444"/>
              </a:solidFill>
              <a:effectLst/>
              <a:latin typeface="Roboto"/>
            </a:endParaRPr>
          </a:p>
        </p:txBody>
      </p:sp>
      <p:pic>
        <p:nvPicPr>
          <p:cNvPr id="13" name="Εικόνα 12" descr="Εικόνα που περιέχει νερό, υπαίθριος, βάρκα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0FE085C1-E72C-49E0-A34C-06F2B4D2F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" y="2914501"/>
            <a:ext cx="3965511" cy="24120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44B532-30E6-4FB4-8C4E-0E4EF0AA1F81}"/>
              </a:ext>
            </a:extLst>
          </p:cNvPr>
          <p:cNvSpPr txBox="1"/>
          <p:nvPr/>
        </p:nvSpPr>
        <p:spPr>
          <a:xfrm>
            <a:off x="93306" y="5822016"/>
            <a:ext cx="4145968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Πλοίο μεταφοράς υγροποιημένου αερίου πετρελαίου (</a:t>
            </a:r>
            <a:r>
              <a:rPr lang="el-GR" err="1"/>
              <a:t>Liquefied</a:t>
            </a:r>
            <a:r>
              <a:rPr lang="el-GR"/>
              <a:t> Petroleum </a:t>
            </a:r>
            <a:r>
              <a:rPr lang="el-GR" err="1"/>
              <a:t>Gases</a:t>
            </a:r>
            <a:r>
              <a:rPr lang="el-GR"/>
              <a:t>)</a:t>
            </a:r>
          </a:p>
        </p:txBody>
      </p:sp>
      <p:pic>
        <p:nvPicPr>
          <p:cNvPr id="17" name="Εικόνα 16" descr="Εικόνα που περιέχει νερό, βάρκα, υπαίθριος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01134EE-84D3-4110-8D34-16AB7CD0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44" y="2914500"/>
            <a:ext cx="3965511" cy="2406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DCC3D1-C884-4471-A5A8-CC3D036EA360}"/>
              </a:ext>
            </a:extLst>
          </p:cNvPr>
          <p:cNvSpPr txBox="1"/>
          <p:nvPr/>
        </p:nvSpPr>
        <p:spPr>
          <a:xfrm>
            <a:off x="4239274" y="5822015"/>
            <a:ext cx="6148872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Δεξαμενόπλοιο (</a:t>
            </a:r>
            <a:r>
              <a:rPr lang="en-US"/>
              <a:t>Tanker)</a:t>
            </a:r>
            <a:endParaRPr lang="el-GR"/>
          </a:p>
        </p:txBody>
      </p:sp>
      <p:pic>
        <p:nvPicPr>
          <p:cNvPr id="21" name="Εικόνα 20" descr="Εικόνα που περιέχει νερό, βάρκα, υπαίθριος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5BABD688-2F48-4208-B8BC-E31FCA67C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21" y="2914500"/>
            <a:ext cx="3965512" cy="24063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B4D1A1-5029-40AF-A42F-C2504F8424AB}"/>
              </a:ext>
            </a:extLst>
          </p:cNvPr>
          <p:cNvSpPr txBox="1"/>
          <p:nvPr/>
        </p:nvSpPr>
        <p:spPr>
          <a:xfrm>
            <a:off x="8226488" y="5822015"/>
            <a:ext cx="4058818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Πλοίο μεταφοράς υγροποιημένου φυσικού αερίου (</a:t>
            </a:r>
            <a:r>
              <a:rPr lang="el-GR" err="1"/>
              <a:t>Liquefied</a:t>
            </a:r>
            <a:r>
              <a:rPr lang="el-GR"/>
              <a:t> </a:t>
            </a:r>
            <a:r>
              <a:rPr lang="el-GR" err="1"/>
              <a:t>Natural</a:t>
            </a:r>
            <a:r>
              <a:rPr lang="el-GR"/>
              <a:t> </a:t>
            </a:r>
            <a:r>
              <a:rPr lang="el-GR" err="1"/>
              <a:t>Gases</a:t>
            </a:r>
            <a:r>
              <a:rPr lang="el-GR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740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E177DB-3DD4-487F-8F0A-3CD06248913C}"/>
              </a:ext>
            </a:extLst>
          </p:cNvPr>
          <p:cNvSpPr txBox="1"/>
          <p:nvPr/>
        </p:nvSpPr>
        <p:spPr>
          <a:xfrm>
            <a:off x="5489575" y="5095875"/>
            <a:ext cx="6197600" cy="1038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i="0" kern="1200" cap="none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Φορτηγό πλοίο συνδυασμένων μεταφορών (O.B.O.)</a:t>
            </a:r>
          </a:p>
        </p:txBody>
      </p:sp>
      <p:pic>
        <p:nvPicPr>
          <p:cNvPr id="7" name="Εικόνα 6" descr="Εικόνα που περιέχει ουρανός, υπαίθριος, βάρκα, αποβάθρα&#10;&#10;Περιγραφή που δημιουργήθηκε αυτόματα">
            <a:extLst>
              <a:ext uri="{FF2B5EF4-FFF2-40B4-BE49-F238E27FC236}">
                <a16:creationId xmlns:a16="http://schemas.microsoft.com/office/drawing/2014/main" id="{8BAA0526-D213-47D3-8983-F483256C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/>
        </p:blipFill>
        <p:spPr>
          <a:xfrm>
            <a:off x="5321300" y="1131071"/>
            <a:ext cx="6197600" cy="42672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B12D6-1173-4660-81B7-486E1D7F4F00}"/>
              </a:ext>
            </a:extLst>
          </p:cNvPr>
          <p:cNvSpPr txBox="1"/>
          <p:nvPr/>
        </p:nvSpPr>
        <p:spPr>
          <a:xfrm>
            <a:off x="483489" y="1131071"/>
            <a:ext cx="3962400" cy="3717155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3) Φορτηγά πλοία συνδυασμένων μεταφορών: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endParaRPr lang="el-GR" b="0" i="0" kern="1200" spc="30" baseline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Είναι πλοία που μεταφέρουν εναλλακτικά υγρά και ξηρά χύμα φορτία. Διακρίνονται σε δύο κατηγορίες, τα 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ore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bulk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oil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carriers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- O.B.O (μεταλλεύματα/χύμα ξηρό φορτίο/πετρέλαιο)</a:t>
            </a: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και τα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Ore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oil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carriers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(μεταλλεύματα/πετρέλαιο).</a:t>
            </a:r>
            <a:endParaRPr lang="el-GR" b="0" i="0" kern="1200" spc="30" baseline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5884E-C62B-4EB1-BDF0-1D67B7157AF3}"/>
              </a:ext>
            </a:extLst>
          </p:cNvPr>
          <p:cNvSpPr txBox="1"/>
          <p:nvPr/>
        </p:nvSpPr>
        <p:spPr>
          <a:xfrm>
            <a:off x="102636" y="180401"/>
            <a:ext cx="9146332" cy="21185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Β) </a:t>
            </a:r>
            <a:r>
              <a:rPr lang="el-GR" b="1" i="0" u="sng">
                <a:solidFill>
                  <a:srgbClr val="444444"/>
                </a:solidFill>
                <a:effectLst/>
                <a:latin typeface="Roboto"/>
              </a:rPr>
              <a:t>ΕΠΙΒΑΤΗΓΑ ΠΛΟΙΑ (</a:t>
            </a:r>
            <a:r>
              <a:rPr lang="el-GR" b="1" i="0" u="sng" err="1">
                <a:solidFill>
                  <a:srgbClr val="444444"/>
                </a:solidFill>
                <a:effectLst/>
                <a:latin typeface="Roboto"/>
              </a:rPr>
              <a:t>passenger</a:t>
            </a:r>
            <a:r>
              <a:rPr lang="el-GR" b="1" i="0" u="sng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 u="sng" err="1">
                <a:solidFill>
                  <a:srgbClr val="444444"/>
                </a:solidFill>
                <a:effectLst/>
                <a:latin typeface="Roboto"/>
              </a:rPr>
              <a:t>ships</a:t>
            </a:r>
            <a:r>
              <a:rPr lang="el-GR" b="1" i="0" u="sng">
                <a:solidFill>
                  <a:srgbClr val="444444"/>
                </a:solidFill>
                <a:effectLst/>
                <a:latin typeface="Roboto"/>
              </a:rPr>
              <a:t>)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: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</a:t>
            </a:r>
          </a:p>
          <a:p>
            <a:pPr>
              <a:lnSpc>
                <a:spcPct val="150000"/>
              </a:lnSpc>
            </a:pPr>
            <a:endParaRPr lang="el-GR">
              <a:solidFill>
                <a:srgbClr val="444444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Χαρακτηρίζονται τα πλοία που μεταφέρουν επιβάτες και υπό προϋποθέσεις φορτία και οχήματα. Τέτοια πλοία είναι τα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επιβατηγά της ακτοπλοΐας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, 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τα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 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εκτελούντα πλόες περιορισμένης εκτάσεως, τα κρουαζιερόπλοια</a:t>
            </a:r>
            <a:r>
              <a:rPr lang="el-GR" b="0" i="0">
                <a:solidFill>
                  <a:srgbClr val="444444"/>
                </a:solidFill>
                <a:effectLst/>
                <a:latin typeface="Roboto"/>
              </a:rPr>
              <a:t> και τα </a:t>
            </a:r>
            <a:r>
              <a:rPr lang="el-GR" b="1" i="0">
                <a:solidFill>
                  <a:srgbClr val="444444"/>
                </a:solidFill>
                <a:effectLst/>
                <a:latin typeface="Roboto"/>
              </a:rPr>
              <a:t>υπερωκεάνια πλοία.</a:t>
            </a:r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66FD179-98C6-4A18-A6FF-324AD42AC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533"/>
            <a:ext cx="3890865" cy="3082695"/>
          </a:xfrm>
          <a:prstGeom prst="rect">
            <a:avLst/>
          </a:prstGeom>
        </p:spPr>
      </p:pic>
      <p:pic>
        <p:nvPicPr>
          <p:cNvPr id="13" name="Εικόνα 12" descr="Εικόνα που περιέχει νερό, βάρκα, υπαίθριος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20F3B15E-4EDA-4228-BF0B-A11BC7FD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93" y="2513532"/>
            <a:ext cx="3890865" cy="3151976"/>
          </a:xfrm>
          <a:prstGeom prst="rect">
            <a:avLst/>
          </a:prstGeom>
        </p:spPr>
      </p:pic>
      <p:pic>
        <p:nvPicPr>
          <p:cNvPr id="15" name="Εικόνα 14" descr="Εικόνα που περιέχει ουρανός, νερό, υπαίθριος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38DF7A9B-3F81-47D1-BC96-E497D5FB1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87" y="2513533"/>
            <a:ext cx="3754562" cy="3151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DDD968-EE8A-4018-842B-4825383C87BA}"/>
              </a:ext>
            </a:extLst>
          </p:cNvPr>
          <p:cNvSpPr txBox="1"/>
          <p:nvPr/>
        </p:nvSpPr>
        <p:spPr>
          <a:xfrm>
            <a:off x="9096698" y="5880111"/>
            <a:ext cx="2071539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Κρουαζιερόπλοιο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507FEB-7B7F-4607-A237-31CDBB391FD7}"/>
              </a:ext>
            </a:extLst>
          </p:cNvPr>
          <p:cNvSpPr txBox="1"/>
          <p:nvPr/>
        </p:nvSpPr>
        <p:spPr>
          <a:xfrm>
            <a:off x="4800993" y="5880111"/>
            <a:ext cx="2590014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Επιβατηγό ακτοπλοΐας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907E98-FDD6-4DCA-8756-7FCE32B63633}"/>
              </a:ext>
            </a:extLst>
          </p:cNvPr>
          <p:cNvSpPr txBox="1"/>
          <p:nvPr/>
        </p:nvSpPr>
        <p:spPr>
          <a:xfrm>
            <a:off x="824821" y="5880111"/>
            <a:ext cx="2241222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Υπερωκεάνιο πλοίο</a:t>
            </a:r>
          </a:p>
        </p:txBody>
      </p:sp>
    </p:spTree>
    <p:extLst>
      <p:ext uri="{BB962C8B-B14F-4D97-AF65-F5344CB8AC3E}">
        <p14:creationId xmlns:p14="http://schemas.microsoft.com/office/powerpoint/2010/main" val="255373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βάρκα, νερό, ουρανός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3B1DF90-30FC-4076-82B6-84844EAA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853819"/>
            <a:ext cx="6197600" cy="345516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942D3-DEE0-4E41-A245-03B44BD679A7}"/>
              </a:ext>
            </a:extLst>
          </p:cNvPr>
          <p:cNvSpPr txBox="1"/>
          <p:nvPr/>
        </p:nvSpPr>
        <p:spPr>
          <a:xfrm>
            <a:off x="207389" y="351446"/>
            <a:ext cx="4826523" cy="4310108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Γ) </a:t>
            </a:r>
            <a:r>
              <a:rPr lang="el-GR" b="1" i="0" u="sng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ΠΛΟΙΑ ΕΙΔΙΚΟΥ ΠΡΟΟΡΙΣΜΟΥ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 :</a:t>
            </a:r>
            <a:endParaRPr lang="el-GR" b="0" i="0" kern="1200" spc="30" baseline="0">
              <a:solidFill>
                <a:schemeClr val="tx2">
                  <a:lumMod val="50000"/>
                </a:schemeClr>
              </a:solidFill>
              <a:effectLst/>
              <a:latin typeface="Roboto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endParaRPr lang="el-GR" b="0" i="0" kern="1200" spc="30" baseline="0">
              <a:solidFill>
                <a:schemeClr val="tx2">
                  <a:lumMod val="50000"/>
                </a:schemeClr>
              </a:solidFill>
              <a:effectLst/>
              <a:latin typeface="Roboto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Πλοία ειδικού προορισμού είναι πλοία τα οποία δημιουργήθηκαν λόγω ανάγκης για γρήγορες μεταφορές ή λόγω της εξέλιξης της τεχνολογίας η οποία μας υποχρέωσε στην κατασκευή των πλοίων αυτών. Πλοία ειδικού προορισμού είναι τα 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πλοία ψυγεία (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Refrigerated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ship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)</a:t>
            </a: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, τα 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αλιευτικά (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Fishing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boat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)</a:t>
            </a: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, τα 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ωκεανογραφικά (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Oceanographic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ships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)</a:t>
            </a: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, τα 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πλοία τοποθέτησης καλωδίων (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Cable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ships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)</a:t>
            </a: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, τα 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εκπαιδευτικά (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Training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ships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)</a:t>
            </a:r>
            <a:r>
              <a:rPr lang="el-GR" b="0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, 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μετεωρολογικά (Meteorological </a:t>
            </a:r>
            <a:r>
              <a:rPr lang="el-GR" b="1" i="0" kern="1200" spc="30" baseline="0" err="1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ships</a:t>
            </a:r>
            <a:r>
              <a:rPr lang="el-GR" b="1" i="0" kern="1200" spc="30" baseline="0">
                <a:solidFill>
                  <a:schemeClr val="tx2">
                    <a:lumMod val="50000"/>
                  </a:schemeClr>
                </a:solidFill>
                <a:effectLst/>
                <a:latin typeface="Roboto"/>
              </a:rPr>
              <a:t>).</a:t>
            </a:r>
            <a:endParaRPr lang="el-GR" b="0" i="0" kern="1200" spc="30" baseline="0">
              <a:solidFill>
                <a:schemeClr val="tx2">
                  <a:lumMod val="50000"/>
                </a:schemeClr>
              </a:solidFill>
              <a:effectLst/>
              <a:latin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2AB43-CB87-447D-AFEE-DD673315CEA8}"/>
              </a:ext>
            </a:extLst>
          </p:cNvPr>
          <p:cNvSpPr txBox="1"/>
          <p:nvPr/>
        </p:nvSpPr>
        <p:spPr>
          <a:xfrm>
            <a:off x="6097572" y="5834349"/>
            <a:ext cx="609442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Μετεωρολογικό πλοίο (</a:t>
            </a:r>
            <a:r>
              <a:rPr lang="en-US"/>
              <a:t>Meteorological ship)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03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κάφος, μεταφορά, ιστιοφόρο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DF2E3833-F3C0-4F86-8251-3CE8FA04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294132"/>
            <a:ext cx="3602736" cy="2388108"/>
          </a:xfrm>
          <a:prstGeom prst="rect">
            <a:avLst/>
          </a:prstGeom>
        </p:spPr>
      </p:pic>
      <p:pic>
        <p:nvPicPr>
          <p:cNvPr id="5" name="Εικόνα 4" descr="Εικόνα που περιέχει νερό, υπαίθριος, ουρανός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27671D0E-3E23-4361-A40D-B86C7AEEF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77" y="2125980"/>
            <a:ext cx="3779520" cy="2606040"/>
          </a:xfrm>
          <a:prstGeom prst="rect">
            <a:avLst/>
          </a:prstGeom>
        </p:spPr>
      </p:pic>
      <p:pic>
        <p:nvPicPr>
          <p:cNvPr id="7" name="Εικόνα 6" descr="Εικόνα που περιέχει νερό, υπαίθριος, βάρκα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20D7606-0400-4FDB-A13F-2464DAA14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294132"/>
            <a:ext cx="3779520" cy="2378964"/>
          </a:xfrm>
          <a:prstGeom prst="rect">
            <a:avLst/>
          </a:prstGeom>
        </p:spPr>
      </p:pic>
      <p:pic>
        <p:nvPicPr>
          <p:cNvPr id="9" name="Εικόνα 8" descr="Εικόνα που περιέχει νερό, βάρκα, υπαίθριος, πλοίο&#10;&#10;Περιγραφή που δημιουργήθηκε αυτόματα">
            <a:extLst>
              <a:ext uri="{FF2B5EF4-FFF2-40B4-BE49-F238E27FC236}">
                <a16:creationId xmlns:a16="http://schemas.microsoft.com/office/drawing/2014/main" id="{C472E4A8-1AB8-4CFA-99A4-A002CB22D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881848"/>
            <a:ext cx="3602736" cy="2388108"/>
          </a:xfrm>
          <a:prstGeom prst="rect">
            <a:avLst/>
          </a:prstGeom>
        </p:spPr>
      </p:pic>
      <p:pic>
        <p:nvPicPr>
          <p:cNvPr id="11" name="Εικόνα 10" descr="Εικόνα που περιέχει βάρκα, νερό, πλοίο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680B822-3436-4A0C-B20E-1C8BA85EE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3" y="3881848"/>
            <a:ext cx="3779520" cy="2388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FAE3AB-019D-4935-9A37-448F39A1ABF5}"/>
              </a:ext>
            </a:extLst>
          </p:cNvPr>
          <p:cNvSpPr txBox="1"/>
          <p:nvPr/>
        </p:nvSpPr>
        <p:spPr>
          <a:xfrm>
            <a:off x="271885" y="2881884"/>
            <a:ext cx="369295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Εκπαιδευτικό πλοίο (</a:t>
            </a:r>
            <a:r>
              <a:rPr lang="en-US"/>
              <a:t>Training ship)</a:t>
            </a:r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D5B6D-1D94-432F-B9F3-76C87FD7937C}"/>
              </a:ext>
            </a:extLst>
          </p:cNvPr>
          <p:cNvSpPr txBox="1"/>
          <p:nvPr/>
        </p:nvSpPr>
        <p:spPr>
          <a:xfrm>
            <a:off x="4019778" y="5175724"/>
            <a:ext cx="4081806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Πλοίο τοποθέτησης καλωδίων (</a:t>
            </a:r>
            <a:r>
              <a:rPr lang="el-GR" err="1"/>
              <a:t>Cable</a:t>
            </a:r>
            <a:r>
              <a:rPr lang="el-GR"/>
              <a:t> </a:t>
            </a:r>
            <a:r>
              <a:rPr lang="el-GR" err="1"/>
              <a:t>ship</a:t>
            </a:r>
            <a:r>
              <a:rPr lang="el-GR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9D730-7269-4EDC-A58F-15E9D8A5A2C0}"/>
              </a:ext>
            </a:extLst>
          </p:cNvPr>
          <p:cNvSpPr txBox="1"/>
          <p:nvPr/>
        </p:nvSpPr>
        <p:spPr>
          <a:xfrm>
            <a:off x="8682135" y="2881884"/>
            <a:ext cx="2759696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Αλιευτικό (</a:t>
            </a:r>
            <a:r>
              <a:rPr lang="en-US"/>
              <a:t>Fishing boat)</a:t>
            </a:r>
            <a:endParaRPr lang="el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CB578A-DD58-4C12-B971-E0EC2663298F}"/>
              </a:ext>
            </a:extLst>
          </p:cNvPr>
          <p:cNvSpPr txBox="1"/>
          <p:nvPr/>
        </p:nvSpPr>
        <p:spPr>
          <a:xfrm>
            <a:off x="0" y="6344328"/>
            <a:ext cx="470161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l-GR"/>
              <a:t>Ωκεανογραφικό πλοίο (</a:t>
            </a:r>
            <a:r>
              <a:rPr lang="en-US"/>
              <a:t>Oceanographic ship)</a:t>
            </a:r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EC3E5F-9B55-438A-93E6-78A16421D555}"/>
              </a:ext>
            </a:extLst>
          </p:cNvPr>
          <p:cNvSpPr txBox="1"/>
          <p:nvPr/>
        </p:nvSpPr>
        <p:spPr>
          <a:xfrm>
            <a:off x="8189976" y="6344328"/>
            <a:ext cx="3602736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/>
              <a:t>Πλοίο ψυγείο (</a:t>
            </a:r>
            <a:r>
              <a:rPr lang="en-US"/>
              <a:t>Refrigerated ship)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50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ρότυπο σχεδίασης θάλασσα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1906_TF03460535" id="{A18DCE81-50BF-4232-9881-7C5035E9A074}" vid="{9B12E702-CD29-435C-ACF8-BC78F1148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C6412-8CE7-4C8A-96E9-2669F16D17E8}">
  <ds:schemaRefs>
    <ds:schemaRef ds:uri="40262f94-9f35-4ac3-9a90-690165a166b7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Πρότυπο σχεδίασης θάλασσας</vt:lpstr>
      <vt:lpstr>Εμπορικα πλοια και κατηγοριεσ αυτων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Τελοσ!!!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Εμπορικα πλοια και κατηγοριεσ αυτων</dc:title>
  <dc:creator>Themi Mytika</dc:creator>
  <cp:revision>1</cp:revision>
  <dcterms:created xsi:type="dcterms:W3CDTF">2021-10-02T17:05:07Z</dcterms:created>
  <dcterms:modified xsi:type="dcterms:W3CDTF">2022-10-10T14:01:49Z</dcterms:modified>
</cp:coreProperties>
</file>