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62" r:id="rId3"/>
    <p:sldId id="548" r:id="rId4"/>
    <p:sldId id="549" r:id="rId5"/>
    <p:sldId id="550" r:id="rId6"/>
    <p:sldId id="551" r:id="rId7"/>
    <p:sldId id="552" r:id="rId8"/>
    <p:sldId id="261" r:id="rId9"/>
    <p:sldId id="289" r:id="rId10"/>
    <p:sldId id="257" r:id="rId11"/>
    <p:sldId id="258" r:id="rId12"/>
    <p:sldId id="259" r:id="rId13"/>
    <p:sldId id="541" r:id="rId14"/>
    <p:sldId id="542" r:id="rId15"/>
    <p:sldId id="543" r:id="rId16"/>
    <p:sldId id="544" r:id="rId17"/>
    <p:sldId id="545" r:id="rId18"/>
    <p:sldId id="546" r:id="rId19"/>
    <p:sldId id="547" r:id="rId20"/>
    <p:sldId id="359" r:id="rId21"/>
    <p:sldId id="536" r:id="rId22"/>
    <p:sldId id="361" r:id="rId23"/>
    <p:sldId id="452" r:id="rId24"/>
    <p:sldId id="479" r:id="rId25"/>
    <p:sldId id="301" r:id="rId26"/>
    <p:sldId id="460" r:id="rId27"/>
    <p:sldId id="302" r:id="rId28"/>
    <p:sldId id="461" r:id="rId29"/>
    <p:sldId id="304" r:id="rId30"/>
    <p:sldId id="462" r:id="rId31"/>
    <p:sldId id="463" r:id="rId32"/>
    <p:sldId id="465" r:id="rId33"/>
    <p:sldId id="466" r:id="rId34"/>
    <p:sldId id="467" r:id="rId35"/>
    <p:sldId id="474" r:id="rId36"/>
    <p:sldId id="475" r:id="rId37"/>
    <p:sldId id="476" r:id="rId38"/>
    <p:sldId id="320" r:id="rId39"/>
    <p:sldId id="555" r:id="rId40"/>
    <p:sldId id="553" r:id="rId41"/>
    <p:sldId id="554" r:id="rId42"/>
    <p:sldId id="559" r:id="rId43"/>
    <p:sldId id="556" r:id="rId44"/>
    <p:sldId id="557" r:id="rId45"/>
    <p:sldId id="558" r:id="rId46"/>
    <p:sldId id="560" r:id="rId47"/>
    <p:sldId id="561" r:id="rId48"/>
    <p:sldId id="562" r:id="rId49"/>
    <p:sldId id="563" r:id="rId50"/>
    <p:sldId id="56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5F68D48D-1A26-4330-82F4-849370565362}">
          <p14:sldIdLst>
            <p14:sldId id="256"/>
            <p14:sldId id="262"/>
            <p14:sldId id="548"/>
            <p14:sldId id="549"/>
            <p14:sldId id="550"/>
            <p14:sldId id="551"/>
            <p14:sldId id="552"/>
            <p14:sldId id="261"/>
            <p14:sldId id="289"/>
            <p14:sldId id="257"/>
          </p14:sldIdLst>
        </p14:section>
        <p14:section name="ΧΑΡΤΙ ΣΧΕΔΙΑΣΗΣ" id="{F61943DC-B449-4216-AFC1-DC69F43C90A9}">
          <p14:sldIdLst>
            <p14:sldId id="258"/>
            <p14:sldId id="259"/>
          </p14:sldIdLst>
        </p14:section>
        <p14:section name="ΟΡΘΟΓΡΑΦΙΚΗ ΠΡΟΒΟΛΗ" id="{C2BB3CF8-FBD7-4CD4-83C1-F726BA1B24CB}">
          <p14:sldIdLst>
            <p14:sldId id="541"/>
            <p14:sldId id="542"/>
            <p14:sldId id="543"/>
            <p14:sldId id="544"/>
            <p14:sldId id="545"/>
            <p14:sldId id="546"/>
            <p14:sldId id="547"/>
            <p14:sldId id="359"/>
            <p14:sldId id="536"/>
            <p14:sldId id="361"/>
          </p14:sldIdLst>
        </p14:section>
        <p14:section name="ΕΙΔΗ ΣΧΕΔΙΩΝ" id="{772AE19B-0B59-4C48-B43A-D8E8E04CDDEC}">
          <p14:sldIdLst>
            <p14:sldId id="452"/>
          </p14:sldIdLst>
        </p14:section>
        <p14:section name="ΕΙΔΗ ΓΡΑΜΜΩΝ" id="{3BE8B9EB-F3D9-4BFA-95E8-BB8BFDCB81C1}">
          <p14:sldIdLst>
            <p14:sldId id="479"/>
            <p14:sldId id="301"/>
            <p14:sldId id="460"/>
            <p14:sldId id="302"/>
            <p14:sldId id="461"/>
            <p14:sldId id="304"/>
            <p14:sldId id="462"/>
            <p14:sldId id="463"/>
            <p14:sldId id="465"/>
            <p14:sldId id="466"/>
            <p14:sldId id="467"/>
            <p14:sldId id="474"/>
            <p14:sldId id="475"/>
            <p14:sldId id="476"/>
            <p14:sldId id="320"/>
          </p14:sldIdLst>
        </p14:section>
        <p14:section name="ΥΠΟΜΝΗΜΑ" id="{47BE5E69-8285-4754-B175-6EAC90C6C64F}">
          <p14:sldIdLst>
            <p14:sldId id="555"/>
            <p14:sldId id="553"/>
            <p14:sldId id="554"/>
          </p14:sldIdLst>
        </p14:section>
        <p14:section name="ΚΛΙΜΑΚΕΣ" id="{9E15FDF6-FF81-4FCA-A5ED-886E3EC43C7C}">
          <p14:sldIdLst>
            <p14:sldId id="559"/>
            <p14:sldId id="556"/>
          </p14:sldIdLst>
        </p14:section>
        <p14:section name="ΔΙΑΣΤΑΣΕΙΣ" id="{DFC0FEFC-933E-44E7-A057-66B4153F4AA8}">
          <p14:sldIdLst>
            <p14:sldId id="557"/>
            <p14:sldId id="558"/>
            <p14:sldId id="560"/>
            <p14:sldId id="561"/>
            <p14:sldId id="562"/>
            <p14:sldId id="563"/>
            <p14:sldId id="5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Sadler" initials="RVS" lastIdx="4" clrIdx="0">
    <p:extLst>
      <p:ext uri="{19B8F6BF-5375-455C-9EA6-DF929625EA0E}">
        <p15:presenceInfo xmlns:p15="http://schemas.microsoft.com/office/powerpoint/2012/main" userId="Richard Sad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1F2B2-469B-4C9F-A30F-7148190D22F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771BF-30EF-4D45-9647-15561570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7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romanUcPeriod" startAt="2"/>
            </a:pPr>
            <a:r>
              <a:rPr lang="en-US" dirty="0"/>
              <a:t>Drawing Overview</a:t>
            </a:r>
          </a:p>
          <a:p>
            <a:pPr marL="470662" lvl="1" indent="-232904">
              <a:buSzPct val="100000"/>
              <a:buFont typeface="+mj-lt"/>
              <a:buAutoNum type="alphaUcPeriod" startAt="2"/>
            </a:pPr>
            <a:r>
              <a:rPr lang="en-US" dirty="0"/>
              <a:t>Engineering Drawings (cont.)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5CDE-BD1C-438B-A2E7-FFC4F58CD6B0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Student Handout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208353ILT00 F16 Assembly Drawings</a:t>
            </a:r>
          </a:p>
          <a:p>
            <a:r>
              <a:rPr lang="en-US" dirty="0"/>
              <a:t>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407701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romanUcPeriod" startAt="4"/>
            </a:pPr>
            <a:r>
              <a:rPr lang="en-US" dirty="0"/>
              <a:t>Drafting Line Types</a:t>
            </a:r>
          </a:p>
          <a:p>
            <a:pPr marL="470662" lvl="1" indent="-232904">
              <a:buFont typeface="+mj-lt"/>
              <a:buAutoNum type="alphaUcPeriod" startAt="4"/>
            </a:pPr>
            <a:r>
              <a:rPr lang="en-US" dirty="0"/>
              <a:t>Center 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5CDE-BD1C-438B-A2E7-FFC4F58CD6B0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Student Handout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208353ILT00 F16 Assembly Drawings</a:t>
            </a:r>
          </a:p>
          <a:p>
            <a:r>
              <a:rPr lang="en-US" dirty="0"/>
              <a:t>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4200292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romanUcPeriod" startAt="4"/>
            </a:pPr>
            <a:r>
              <a:rPr lang="en-US" dirty="0"/>
              <a:t>Drafting Line Types</a:t>
            </a:r>
          </a:p>
          <a:p>
            <a:pPr marL="470662" lvl="1" indent="-232904">
              <a:buFont typeface="+mj-lt"/>
              <a:buAutoNum type="alphaUcPeriod" startAt="4"/>
            </a:pPr>
            <a:r>
              <a:rPr lang="en-US" dirty="0"/>
              <a:t>Center Line (cont.)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5CDE-BD1C-438B-A2E7-FFC4F58CD6B0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Student Handout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208353ILT00 F16 Assembly Drawings</a:t>
            </a:r>
          </a:p>
          <a:p>
            <a:r>
              <a:rPr lang="en-US" dirty="0"/>
              <a:t>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286522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romanUcPeriod" startAt="4"/>
            </a:pPr>
            <a:r>
              <a:rPr lang="en-US" dirty="0"/>
              <a:t>Drafting Line Types</a:t>
            </a:r>
          </a:p>
          <a:p>
            <a:pPr marL="470662" lvl="1" indent="-232904">
              <a:buFont typeface="+mj-lt"/>
              <a:buAutoNum type="alphaUcPeriod" startAt="5"/>
            </a:pPr>
            <a:r>
              <a:rPr lang="en-US" dirty="0"/>
              <a:t>Phantom 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5CDE-BD1C-438B-A2E7-FFC4F58CD6B0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Student Handout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208353ILT00 F16 Assembly Drawings</a:t>
            </a:r>
          </a:p>
          <a:p>
            <a:r>
              <a:rPr lang="en-US" dirty="0"/>
              <a:t>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673867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romanUcPeriod" startAt="4"/>
            </a:pPr>
            <a:r>
              <a:rPr lang="en-US" dirty="0"/>
              <a:t>Drafting Line Types</a:t>
            </a:r>
          </a:p>
          <a:p>
            <a:pPr marL="470662" lvl="1" indent="-232904">
              <a:buFont typeface="+mj-lt"/>
              <a:buAutoNum type="alphaUcPeriod" startAt="5"/>
            </a:pPr>
            <a:r>
              <a:rPr lang="en-US" dirty="0"/>
              <a:t>Phantom Line (cont.)</a:t>
            </a:r>
          </a:p>
          <a:p>
            <a:pPr marL="696087" lvl="2" indent="-232904"/>
            <a:r>
              <a:rPr lang="en-US" dirty="0"/>
              <a:t>Alternate Position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5CDE-BD1C-438B-A2E7-FFC4F58CD6B0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Student Handout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208353ILT00 F16 Assembly Drawings</a:t>
            </a:r>
          </a:p>
          <a:p>
            <a:r>
              <a:rPr lang="en-US" dirty="0"/>
              <a:t>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756368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romanUcPeriod" startAt="4"/>
            </a:pPr>
            <a:r>
              <a:rPr lang="en-US" dirty="0"/>
              <a:t>Drafting Line Types</a:t>
            </a:r>
          </a:p>
          <a:p>
            <a:pPr marL="470662" lvl="1" indent="-232904">
              <a:buFont typeface="+mj-lt"/>
              <a:buAutoNum type="alphaUcPeriod" startAt="5"/>
            </a:pPr>
            <a:r>
              <a:rPr lang="en-US" dirty="0"/>
              <a:t>Phantom Line (cont.)</a:t>
            </a:r>
          </a:p>
          <a:p>
            <a:pPr marL="696087" lvl="2" indent="-232904">
              <a:buFont typeface="+mj-lt"/>
              <a:buAutoNum type="arabicPeriod" startAt="3"/>
            </a:pPr>
            <a:r>
              <a:rPr lang="en-US" dirty="0"/>
              <a:t>Contours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5CDE-BD1C-438B-A2E7-FFC4F58CD6B0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Student Handout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208353ILT00 F16 Assembly Drawings</a:t>
            </a:r>
          </a:p>
          <a:p>
            <a:r>
              <a:rPr lang="en-US" dirty="0"/>
              <a:t>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4218565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romanUcPeriod" startAt="4"/>
            </a:pPr>
            <a:r>
              <a:rPr lang="en-US" dirty="0"/>
              <a:t>Drafting Line Types</a:t>
            </a:r>
          </a:p>
          <a:p>
            <a:pPr marL="470662" lvl="1" indent="-232904">
              <a:buFont typeface="+mj-lt"/>
              <a:buAutoNum type="alphaUcPeriod" startAt="5"/>
            </a:pPr>
            <a:r>
              <a:rPr lang="en-US" dirty="0"/>
              <a:t>Phantom Line (cont.)</a:t>
            </a:r>
          </a:p>
          <a:p>
            <a:pPr marL="696087" lvl="2" indent="-232904">
              <a:buFont typeface="+mj-lt"/>
              <a:buAutoNum type="arabicPeriod" startAt="4"/>
            </a:pPr>
            <a:r>
              <a:rPr lang="en-US" dirty="0"/>
              <a:t>Datum 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5CDE-BD1C-438B-A2E7-FFC4F58CD6B0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Student Handout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208353ILT00 F16 Assembly Drawings</a:t>
            </a:r>
          </a:p>
          <a:p>
            <a:r>
              <a:rPr lang="en-US" dirty="0"/>
              <a:t>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979762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romanUcPeriod" startAt="4"/>
            </a:pPr>
            <a:r>
              <a:rPr lang="en-US" dirty="0"/>
              <a:t>Drafting Line Types</a:t>
            </a:r>
          </a:p>
          <a:p>
            <a:pPr marL="470662" lvl="1" indent="-232904">
              <a:buFont typeface="+mj-lt"/>
              <a:buAutoNum type="alphaUcPeriod" startAt="5"/>
            </a:pPr>
            <a:r>
              <a:rPr lang="en-US" dirty="0"/>
              <a:t>Phantom Line (cont.)</a:t>
            </a:r>
          </a:p>
          <a:p>
            <a:pPr marL="696087" lvl="2" indent="-232904">
              <a:buFont typeface="+mj-lt"/>
              <a:buAutoNum type="arabicPeriod" startAt="5"/>
            </a:pPr>
            <a:r>
              <a:rPr lang="en-US" dirty="0"/>
              <a:t>Repeated Details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5CDE-BD1C-438B-A2E7-FFC4F58CD6B0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Student Handout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208353ILT00 F16 Assembly Drawings</a:t>
            </a:r>
          </a:p>
          <a:p>
            <a:r>
              <a:rPr lang="en-US" dirty="0"/>
              <a:t>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01034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romanUcPeriod" startAt="4"/>
            </a:pPr>
            <a:r>
              <a:rPr lang="en-US" dirty="0"/>
              <a:t>Drafting Line Types</a:t>
            </a:r>
          </a:p>
          <a:p>
            <a:pPr marL="470662" lvl="1" indent="-232904">
              <a:buFont typeface="+mj-lt"/>
              <a:buAutoNum type="alphaUcPeriod" startAt="5"/>
            </a:pPr>
            <a:r>
              <a:rPr lang="en-US" dirty="0"/>
              <a:t>Phantom Line (cont.)</a:t>
            </a:r>
          </a:p>
          <a:p>
            <a:pPr marL="696087" lvl="2" indent="-232904">
              <a:buFont typeface="+mj-lt"/>
              <a:buAutoNum type="arabicPeriod" startAt="11"/>
            </a:pPr>
            <a:r>
              <a:rPr lang="en-US" dirty="0"/>
              <a:t>Break 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5CDE-BD1C-438B-A2E7-FFC4F58CD6B0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Student Handout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67360" y="8625118"/>
            <a:ext cx="3138684" cy="466433"/>
          </a:xfrm>
        </p:spPr>
        <p:txBody>
          <a:bodyPr/>
          <a:lstStyle/>
          <a:p>
            <a:r>
              <a:rPr lang="en-US" dirty="0"/>
              <a:t>208353ILT00 F16 Assembly Drawings</a:t>
            </a:r>
          </a:p>
          <a:p>
            <a:r>
              <a:rPr lang="en-US" dirty="0"/>
              <a:t>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386241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romanUcPeriod" startAt="4"/>
            </a:pPr>
            <a:r>
              <a:rPr lang="en-US" dirty="0"/>
              <a:t>Drafting Line Types</a:t>
            </a:r>
          </a:p>
          <a:p>
            <a:pPr marL="470662" lvl="1" indent="-232904">
              <a:buFont typeface="+mj-lt"/>
              <a:buAutoNum type="alphaUcPeriod" startAt="7"/>
            </a:pPr>
            <a:r>
              <a:rPr lang="en-US" dirty="0"/>
              <a:t>Dimension and Extension 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5CDE-BD1C-438B-A2E7-FFC4F58CD6B0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Student Handout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67360" y="8625118"/>
            <a:ext cx="3138684" cy="466433"/>
          </a:xfrm>
        </p:spPr>
        <p:txBody>
          <a:bodyPr/>
          <a:lstStyle/>
          <a:p>
            <a:r>
              <a:rPr lang="en-US" dirty="0"/>
              <a:t>208353ILT00 F16 Assembly Drawings</a:t>
            </a:r>
          </a:p>
          <a:p>
            <a:r>
              <a:rPr lang="en-US" dirty="0"/>
              <a:t>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979879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romanUcPeriod" startAt="4"/>
            </a:pPr>
            <a:r>
              <a:rPr lang="en-US" dirty="0"/>
              <a:t>Drafting Line Types</a:t>
            </a:r>
          </a:p>
          <a:p>
            <a:pPr marL="470662" lvl="1" indent="-232904">
              <a:buFont typeface="+mj-lt"/>
              <a:buAutoNum type="alphaUcPeriod" startAt="8"/>
            </a:pPr>
            <a:r>
              <a:rPr lang="en-US" dirty="0"/>
              <a:t>Leader 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5CDE-BD1C-438B-A2E7-FFC4F58CD6B0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Student Handout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67360" y="8625118"/>
            <a:ext cx="3138684" cy="466433"/>
          </a:xfrm>
        </p:spPr>
        <p:txBody>
          <a:bodyPr/>
          <a:lstStyle/>
          <a:p>
            <a:r>
              <a:rPr lang="en-US" dirty="0"/>
              <a:t>208353ILT00 F16 Assembly Drawings</a:t>
            </a:r>
          </a:p>
          <a:p>
            <a:r>
              <a:rPr lang="en-US" dirty="0"/>
              <a:t>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575978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romanUcPeriod" startAt="7"/>
            </a:pPr>
            <a:r>
              <a:rPr lang="en-US" dirty="0"/>
              <a:t>Standard Drafting Practices</a:t>
            </a:r>
          </a:p>
          <a:p>
            <a:pPr marL="470662" lvl="1" indent="-232904">
              <a:buFont typeface="+mj-lt"/>
              <a:buAutoNum type="alphaUcPeriod" startAt="5"/>
            </a:pPr>
            <a:r>
              <a:rPr lang="en-US" dirty="0"/>
              <a:t>Orthographic Projection (cont.)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5CDE-BD1C-438B-A2E7-FFC4F58CD6B0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Student Handout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208353ILT00 F16 Assembly Drawings</a:t>
            </a:r>
          </a:p>
          <a:p>
            <a:r>
              <a:rPr lang="en-US" dirty="0"/>
              <a:t>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991103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romanUcPeriod" startAt="4"/>
            </a:pPr>
            <a:r>
              <a:rPr lang="en-US" dirty="0"/>
              <a:t>Drafting Line Types</a:t>
            </a:r>
          </a:p>
          <a:p>
            <a:pPr marL="470662" lvl="1" indent="-232904">
              <a:buFont typeface="+mj-lt"/>
              <a:buAutoNum type="alphaUcPeriod" startAt="9"/>
            </a:pPr>
            <a:r>
              <a:rPr lang="en-US" dirty="0"/>
              <a:t>Knowledge Check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5CDE-BD1C-438B-A2E7-FFC4F58CD6B0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Student Handout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67360" y="8625118"/>
            <a:ext cx="3138684" cy="466433"/>
          </a:xfrm>
        </p:spPr>
        <p:txBody>
          <a:bodyPr/>
          <a:lstStyle/>
          <a:p>
            <a:r>
              <a:rPr lang="en-US" dirty="0"/>
              <a:t>208353ILT00 F16 Assembly Drawings</a:t>
            </a:r>
          </a:p>
          <a:p>
            <a:r>
              <a:rPr lang="en-US" dirty="0"/>
              <a:t>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4247234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romanUcPeriod" startAt="7"/>
            </a:pPr>
            <a:r>
              <a:rPr lang="en-US" dirty="0"/>
              <a:t>Standard Drafting Practices</a:t>
            </a:r>
          </a:p>
          <a:p>
            <a:pPr marL="470662" lvl="1" indent="-232904">
              <a:buFont typeface="+mj-lt"/>
              <a:buAutoNum type="alphaUcPeriod" startAt="5"/>
            </a:pPr>
            <a:r>
              <a:rPr lang="en-US" dirty="0"/>
              <a:t>Orthographic Projection (cont.)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5CDE-BD1C-438B-A2E7-FFC4F58CD6B0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Student Handout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208353ILT00 F16 Assembly Drawings</a:t>
            </a:r>
          </a:p>
          <a:p>
            <a:r>
              <a:rPr lang="en-US" dirty="0"/>
              <a:t>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316691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romanUcPeriod" startAt="7"/>
            </a:pPr>
            <a:r>
              <a:rPr lang="en-US" dirty="0"/>
              <a:t>Standard Drafting Practices</a:t>
            </a:r>
          </a:p>
          <a:p>
            <a:pPr marL="470662" lvl="1" indent="-232904">
              <a:buFont typeface="+mj-lt"/>
              <a:buAutoNum type="alphaUcPeriod" startAt="5"/>
            </a:pPr>
            <a:r>
              <a:rPr lang="en-US" dirty="0"/>
              <a:t>Orthographic Projection (cont.)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5CDE-BD1C-438B-A2E7-FFC4F58CD6B0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Student Handout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208353ILT00 F16 Assembly Drawings</a:t>
            </a:r>
          </a:p>
          <a:p>
            <a:r>
              <a:rPr lang="en-US" dirty="0"/>
              <a:t>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499435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romanUcPeriod" startAt="3"/>
            </a:pPr>
            <a:r>
              <a:rPr lang="en-US" dirty="0"/>
              <a:t>Types of Drawings</a:t>
            </a:r>
          </a:p>
          <a:p>
            <a:pPr marL="470662" lvl="1" indent="-232904">
              <a:buFont typeface="+mj-lt"/>
              <a:buAutoNum type="alphaUcPeriod" startAt="2"/>
            </a:pPr>
            <a:r>
              <a:rPr lang="en-US" dirty="0"/>
              <a:t>Production Drawings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5CDE-BD1C-438B-A2E7-FFC4F58CD6B0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Student Handout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208353ILT00 F16 Assembly Drawings</a:t>
            </a:r>
          </a:p>
          <a:p>
            <a:r>
              <a:rPr lang="en-US" dirty="0"/>
              <a:t>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49550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romanUcPeriod" startAt="4"/>
            </a:pPr>
            <a:r>
              <a:rPr lang="en-US" dirty="0"/>
              <a:t>Drafting Line Types</a:t>
            </a:r>
          </a:p>
          <a:p>
            <a:pPr marL="470662" lvl="1" indent="-232904"/>
            <a:r>
              <a:rPr lang="en-US" dirty="0"/>
              <a:t>Section IV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5CDE-BD1C-438B-A2E7-FFC4F58CD6B0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Student Handout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208353ILT00 F16 Assembly Drawings</a:t>
            </a:r>
          </a:p>
          <a:p>
            <a:r>
              <a:rPr lang="en-US" dirty="0"/>
              <a:t>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586010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romanUcPeriod" startAt="4"/>
            </a:pPr>
            <a:r>
              <a:rPr lang="en-US" dirty="0"/>
              <a:t>Drafting Line Types</a:t>
            </a:r>
          </a:p>
          <a:p>
            <a:pPr marL="470662" lvl="1" indent="-232904">
              <a:buFont typeface="+mj-lt"/>
              <a:buAutoNum type="alphaUcPeriod" startAt="2"/>
            </a:pPr>
            <a:r>
              <a:rPr lang="en-US" dirty="0"/>
              <a:t>Visible 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5CDE-BD1C-438B-A2E7-FFC4F58CD6B0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Student Handout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208353ILT00 F16 Assembly Drawings</a:t>
            </a:r>
          </a:p>
          <a:p>
            <a:r>
              <a:rPr lang="en-US" dirty="0"/>
              <a:t>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079378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romanUcPeriod" startAt="4"/>
            </a:pPr>
            <a:r>
              <a:rPr lang="en-US" dirty="0"/>
              <a:t>Drafting Line Types</a:t>
            </a:r>
          </a:p>
          <a:p>
            <a:pPr marL="470662" lvl="1" indent="-232904">
              <a:buFont typeface="+mj-lt"/>
              <a:buAutoNum type="alphaUcPeriod" startAt="3"/>
            </a:pPr>
            <a:r>
              <a:rPr lang="en-US" dirty="0"/>
              <a:t>Hidden 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5CDE-BD1C-438B-A2E7-FFC4F58CD6B0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Student Handout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208353ILT00 F16 Assembly Drawings</a:t>
            </a:r>
          </a:p>
          <a:p>
            <a:r>
              <a:rPr lang="en-US" dirty="0"/>
              <a:t>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174722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romanUcPeriod" startAt="4"/>
            </a:pPr>
            <a:r>
              <a:rPr lang="en-US" dirty="0"/>
              <a:t>Drafting Line Types</a:t>
            </a:r>
          </a:p>
          <a:p>
            <a:pPr marL="470662" lvl="1" indent="-232904">
              <a:buFont typeface="+mj-lt"/>
              <a:buAutoNum type="alphaUcPeriod" startAt="3"/>
            </a:pPr>
            <a:r>
              <a:rPr lang="en-US" dirty="0"/>
              <a:t>Hidden Line (cont.)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5CDE-BD1C-438B-A2E7-FFC4F58CD6B0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Student Handout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67360" y="8625118"/>
            <a:ext cx="3138684" cy="466433"/>
          </a:xfrm>
        </p:spPr>
        <p:txBody>
          <a:bodyPr/>
          <a:lstStyle/>
          <a:p>
            <a:r>
              <a:rPr lang="en-US" dirty="0"/>
              <a:t>208353ILT00 F16 Assembly Drawings</a:t>
            </a:r>
          </a:p>
          <a:p>
            <a:r>
              <a:rPr lang="en-US" dirty="0"/>
              <a:t>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67448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77BA65-294C-49F9-A054-84516D126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14A0B60-BC0E-4B3F-90D9-C9BBC31F4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89F8C61-A73C-4976-8742-DFF114A8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A07-5714-423A-8E91-05D2A640253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49FB5CF-6300-488A-A711-5E09848EA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C7E52C1-CFD7-444D-B979-1B0790A3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6744-CA76-4600-AB8D-1008202A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5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E7F792-863B-4A58-A50A-7ED066C09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F0053E2-7450-42D2-A2DF-1B6632C30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95D9C59-E98B-4E10-8196-3B0BE33D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A07-5714-423A-8E91-05D2A640253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78420A6-E5C5-4F10-B685-6098F2AF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38BADEB-66F4-4C0F-95B2-C5885357D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6744-CA76-4600-AB8D-1008202A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2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F163628-AB65-429F-963A-992B90792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BB93DD2-7BB4-4537-841C-1ECE58B9C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9D77D67-69D3-4035-ADB9-D689BE7FD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A07-5714-423A-8E91-05D2A640253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FC4F685-135A-4B11-9C37-14FC2F969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D043286-7E1E-4A06-AFAD-F7F9B3C0A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6744-CA76-4600-AB8D-1008202A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66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6833" y="228600"/>
            <a:ext cx="8661400" cy="7302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alt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1074400" cy="5250561"/>
          </a:xfrm>
        </p:spPr>
        <p:txBody>
          <a:bodyPr/>
          <a:lstStyle>
            <a:lvl1pPr marL="220663" indent="-220663">
              <a:buFont typeface="Arial" pitchFamily="34" charset="0"/>
              <a:buChar char="●"/>
              <a:defRPr sz="1800"/>
            </a:lvl1pPr>
            <a:lvl2pPr marL="457200" indent="-222250">
              <a:buSzPct val="90000"/>
              <a:buFont typeface="Arial" pitchFamily="34" charset="0"/>
              <a:buChar char="–"/>
              <a:defRPr sz="1800"/>
            </a:lvl2pPr>
            <a:lvl3pPr marL="692150" indent="-234950">
              <a:buFont typeface="Arial" pitchFamily="34" charset="0"/>
              <a:buChar char="-"/>
              <a:defRPr sz="1800"/>
            </a:lvl3pPr>
            <a:lvl4pPr marL="914400" indent="-222250">
              <a:buSzPct val="90000"/>
              <a:buFont typeface="Arial" pitchFamily="34" charset="0"/>
              <a:buChar char="•"/>
              <a:defRPr sz="1800" i="0"/>
            </a:lvl4pPr>
            <a:lvl5pPr marL="1150938" indent="-228600">
              <a:buFont typeface="Arial" pitchFamily="34" charset="0"/>
              <a:buChar char="♦"/>
              <a:tabLst/>
              <a:defRPr sz="1600"/>
            </a:lvl5pPr>
            <a:lvl6pPr marL="1374775" indent="-228600">
              <a:tabLst/>
              <a:defRPr sz="1600"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78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54F827-F006-4169-B6B2-BE389481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4098A7-9A54-4F1E-B406-DB1C4CD0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995DA2-BB44-48F5-9481-347625D6F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A07-5714-423A-8E91-05D2A640253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180B79F-B150-4A5D-B3D7-797D02FA0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DA242B9-2600-4146-95C3-7651B555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6744-CA76-4600-AB8D-1008202A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7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50D31C-344E-4FA3-BF79-660D3076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9852594-4AE6-4E15-AA90-A22ABB21B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D1FF217-0DBB-4ECF-94E6-20011C9C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A07-5714-423A-8E91-05D2A640253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21CC351-C8D3-46A5-B0C3-843EED54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1C072C-8C4F-4E06-8497-4EF2F51FC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6744-CA76-4600-AB8D-1008202A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7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4A5EC7-CF5C-4ABD-89AD-473C0AE6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F9F8AD-86EA-4FDD-A525-738617090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052EE07-2C8A-46D9-B38A-DD19E53AB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D7803D4-B879-4016-8DB7-69F95F36D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A07-5714-423A-8E91-05D2A640253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02B43E7-E7F9-494E-A5A7-5C4C0AA2D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5A7EA5D-01F9-4EC1-8B8F-966D2145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6744-CA76-4600-AB8D-1008202A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6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7ED6C2-CAE3-49EF-8C4E-60E25386B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268648D-622C-4399-B03B-AEA05D7E2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AC3C3C4-0A90-402D-AF27-999F1D8A3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C13024B-B1C6-4177-B55A-3FD73BDC0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A4A254B-1D40-48CC-B70C-60C298BE1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9188977-1A2D-410E-9EC3-99343C75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A07-5714-423A-8E91-05D2A640253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9E32BCF-81AF-46EE-AB98-E53A0799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28533D7-8A39-444D-AA93-190CDC12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6744-CA76-4600-AB8D-1008202A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5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DA90C2-C02C-4C3A-9CE1-ADBB1956B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FCA9054-ADBC-4460-A040-74B55CF38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A07-5714-423A-8E91-05D2A640253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CE78C12-91A2-4C7C-A9DD-0D48ED1E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87B5598-ACB8-4DDA-BBA5-C5ADF8FB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6744-CA76-4600-AB8D-1008202A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5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2C64B88-3DCC-4B7D-809E-67BFD9A1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A07-5714-423A-8E91-05D2A640253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F137D9B-76F9-4092-B38A-A2E228E94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29E25DD-F5AD-4DCD-8411-9FEE2DEE7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6744-CA76-4600-AB8D-1008202A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908A45-217D-4462-A267-DB1859A3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6F7D5D-6067-428D-A6DD-88BC12F7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2162032-4479-413B-8625-A494FED58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F810544-7DC7-4502-8F85-215E452A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A07-5714-423A-8E91-05D2A640253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73C2177-BC0E-45F5-8E93-BD1064E1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294331C-F26B-462C-9A61-E72563E1F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6744-CA76-4600-AB8D-1008202A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3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988211-5484-4D92-996D-D48EB2C79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DB4788B-9F0D-49F0-9293-A01FE685F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CF6FC48-2C9F-44AB-B35C-160C0469C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1871BF2-835D-46D6-9794-2717452E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A07-5714-423A-8E91-05D2A640253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660957-39C5-4EBB-941F-6172F083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2281EC8-5904-4A96-A1C3-14C9027C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6744-CA76-4600-AB8D-1008202A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3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6D6CCAF-5B30-4BB7-AE73-12248915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691E407-6890-4C14-82EB-8AC22EEAE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3232BE1-21F8-486D-BFEE-356E4C0E1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41A07-5714-423A-8E91-05D2A640253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6547CBB-0DD4-469C-8944-6FC704082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86C67B7-1AE6-4171-85BB-D1128156C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86744-CA76-4600-AB8D-1008202A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1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2/Zeichenmaschine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91D7AF-50C3-4585-852E-765A29B69F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Μηχανολογικό και </a:t>
            </a:r>
            <a:r>
              <a:rPr lang="el-GR" dirty="0" err="1"/>
              <a:t>Ναυπηγικό</a:t>
            </a:r>
            <a:r>
              <a:rPr lang="el-GR" dirty="0"/>
              <a:t> Σχέδιο</a:t>
            </a: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2354B61-908D-456A-8BFD-BD54649605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Διδάσκων: </a:t>
            </a:r>
            <a:r>
              <a:rPr lang="el-GR" dirty="0" err="1"/>
              <a:t>Καρακαλπακίδης</a:t>
            </a:r>
            <a:r>
              <a:rPr lang="el-GR" dirty="0"/>
              <a:t> Κυριάκος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0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DBE20A-AC4C-46FC-8867-3C7A38A6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Υλικά – Όργανα σχεδίασης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0C6ED1-35E0-4601-B1B4-DC0AB0236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77100" cy="43513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/>
              <a:t>Κόλλες </a:t>
            </a:r>
            <a:r>
              <a:rPr lang="en-US" sz="2400" dirty="0"/>
              <a:t>Sellers A3</a:t>
            </a:r>
            <a:r>
              <a:rPr lang="el-GR" sz="2400" dirty="0"/>
              <a:t> Τετράδιο σχεδίασης Α3 καρέ 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2 μηχανικά μολύβια για τα δύο βασικά είδη γραμμών, τη χοντρή (έντονη)0.7 πάχος και τη λεπτή (αχνή) 0,5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err="1"/>
              <a:t>Σελοτέιπ</a:t>
            </a:r>
            <a:r>
              <a:rPr lang="el-GR" sz="2400" dirty="0"/>
              <a:t> σχεδίου (άσπρο που ξεκολλάει εύκολα)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Ταυ (κανόνας για ευθείες γραμμές)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Γόμα σχεδίου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2 Τρίγωνα: ένα ισοσκελές και ένα σκαληνό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Για κύκλους υπάρχουν 2 εναλλακτικές επιλογές:</a:t>
            </a:r>
          </a:p>
          <a:p>
            <a:pPr lvl="1"/>
            <a:r>
              <a:rPr lang="el-GR" dirty="0"/>
              <a:t>Επιλογή 1: Διαβήτης</a:t>
            </a:r>
          </a:p>
          <a:p>
            <a:pPr lvl="1"/>
            <a:r>
              <a:rPr lang="el-GR" dirty="0"/>
              <a:t>Επιλογή 2: </a:t>
            </a:r>
            <a:r>
              <a:rPr lang="el-GR" dirty="0" err="1"/>
              <a:t>Στένσιλ</a:t>
            </a:r>
            <a:r>
              <a:rPr lang="el-GR" dirty="0"/>
              <a:t> κύκλων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EF59663-C883-4FF3-97AB-32BF90F581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2" t="34722" r="64922" b="41528"/>
          <a:stretch/>
        </p:blipFill>
        <p:spPr>
          <a:xfrm>
            <a:off x="8686800" y="5038725"/>
            <a:ext cx="2867025" cy="162877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81E98D2-0E95-49F7-877F-A04B62971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56" t="29305" r="32656" b="20001"/>
          <a:stretch/>
        </p:blipFill>
        <p:spPr>
          <a:xfrm>
            <a:off x="8310562" y="885031"/>
            <a:ext cx="36195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64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2481B2-EFB3-4763-8654-651140F0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Διαστάσεις χαρτιού σχεδίασης</a:t>
            </a:r>
            <a:endParaRPr lang="en-US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AAF17CA-7E8F-4449-865D-493F711A34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09" t="23333" r="10079" b="16389"/>
          <a:stretch/>
        </p:blipFill>
        <p:spPr>
          <a:xfrm>
            <a:off x="1605422" y="1590675"/>
            <a:ext cx="898115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92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1B61640-9426-4E10-AA05-F6FECDDF0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83" t="22401" r="17863" b="5362"/>
          <a:stretch/>
        </p:blipFill>
        <p:spPr>
          <a:xfrm>
            <a:off x="1537768" y="5077"/>
            <a:ext cx="9116464" cy="6852923"/>
          </a:xfrm>
        </p:spPr>
      </p:pic>
    </p:spTree>
    <p:extLst>
      <p:ext uri="{BB962C8B-B14F-4D97-AF65-F5344CB8AC3E}">
        <p14:creationId xmlns:p14="http://schemas.microsoft.com/office/powerpoint/2010/main" val="1993399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A3B97A25-427B-4BCA-8429-E4A158C3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Ορθογραφική προβολή</a:t>
            </a:r>
            <a:endParaRPr lang="en-US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4D474986-677F-4D9E-9C56-002620126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0672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Είναι το σύστημα στο οποίο παρουσιάζονται οι όψεις του αντικειμένου με όλες τις πραγματικές τους διαστάσεις. (μήκος, πλάτος, ύψος)</a:t>
            </a:r>
          </a:p>
          <a:p>
            <a:pPr marL="0" indent="0">
              <a:buNone/>
            </a:pPr>
            <a:r>
              <a:rPr lang="el-GR" dirty="0"/>
              <a:t>Εφαρμόζονται 2 μέθοδοι ορθογραφικής προβολής η ευρωπαϊκή και αμερικάνικη (αγγλοσαξονική).</a:t>
            </a:r>
          </a:p>
          <a:p>
            <a:pPr marL="0" indent="0">
              <a:buNone/>
            </a:pPr>
            <a:r>
              <a:rPr lang="el-GR" dirty="0"/>
              <a:t>Στην ευρωπαϊκή μέθοδο το αντικείμενο βρίσκεται στην 1</a:t>
            </a:r>
            <a:r>
              <a:rPr lang="el-GR" baseline="30000" dirty="0"/>
              <a:t>η</a:t>
            </a:r>
            <a:r>
              <a:rPr lang="el-GR" dirty="0"/>
              <a:t> δίεδρη γωνία</a:t>
            </a:r>
            <a:endParaRPr lang="en-US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5776D9C4-5476-480A-AFD7-DF90B2D2C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12" t="28178" r="23729" b="26436"/>
          <a:stretch/>
        </p:blipFill>
        <p:spPr>
          <a:xfrm>
            <a:off x="7305368" y="1316729"/>
            <a:ext cx="4770581" cy="486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72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254C0E-934B-4708-B86F-AACF76F4E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71683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Στην αγγλοσαξονική βρίσκεται στην 3</a:t>
            </a:r>
            <a:r>
              <a:rPr lang="el-GR" baseline="30000" dirty="0"/>
              <a:t>η</a:t>
            </a:r>
            <a:r>
              <a:rPr lang="el-GR" dirty="0"/>
              <a:t> δίεδρη γωνία</a:t>
            </a:r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9A0F18E-C5CD-49DD-8729-2541964A6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68" t="26620" r="24919" b="30322"/>
          <a:stretch/>
        </p:blipFill>
        <p:spPr>
          <a:xfrm>
            <a:off x="5535561" y="204564"/>
            <a:ext cx="6420465" cy="64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05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5DF695-C985-4313-B12B-FDCD7DA15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1258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Η πλήρες κατανόηση της μορφής και των διαστάσεων ενός αντικειμένου απαιτεί να σχεδιαστεί και στα 3 επίπεδα.</a:t>
            </a:r>
          </a:p>
          <a:p>
            <a:pPr marL="0" indent="0">
              <a:buNone/>
            </a:pPr>
            <a:r>
              <a:rPr lang="el-GR" dirty="0"/>
              <a:t>Ο.Ε (οριζόντιο επίπεδο)</a:t>
            </a:r>
          </a:p>
          <a:p>
            <a:pPr marL="0" indent="0">
              <a:buNone/>
            </a:pPr>
            <a:r>
              <a:rPr lang="el-GR" dirty="0"/>
              <a:t>Κ.Ε (κάθετο επίπεδο)</a:t>
            </a:r>
          </a:p>
          <a:p>
            <a:pPr marL="0" indent="0">
              <a:buNone/>
            </a:pPr>
            <a:r>
              <a:rPr lang="el-GR" dirty="0"/>
              <a:t>Π.Ε (πλάγιο επίπεδο) δεξιά ή αριστερά </a:t>
            </a:r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914E165-0D19-443C-9D0F-384C8B6DA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97" t="29247" r="24516" b="29892"/>
          <a:stretch/>
        </p:blipFill>
        <p:spPr>
          <a:xfrm>
            <a:off x="6323556" y="852949"/>
            <a:ext cx="5868444" cy="47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94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AC4F17-DEF0-4ABC-885B-DB4AB85F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</a:t>
            </a:r>
            <a:r>
              <a:rPr lang="el-GR" baseline="30000" dirty="0"/>
              <a:t>η</a:t>
            </a:r>
            <a:r>
              <a:rPr lang="el-GR" dirty="0"/>
              <a:t> δίεδρη γωνία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DD4ECA-EACE-47D7-9202-9DAF1B2C8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2937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Το αντικείμενο βρίσκεται στην 1</a:t>
            </a:r>
            <a:r>
              <a:rPr lang="el-GR" baseline="30000" dirty="0"/>
              <a:t>η</a:t>
            </a:r>
            <a:r>
              <a:rPr lang="el-GR" dirty="0"/>
              <a:t> δίεδρη γωνία που σχηματίζεται από τα 3 βασικά επίπεδα:  </a:t>
            </a:r>
          </a:p>
          <a:p>
            <a:pPr marL="0" indent="0">
              <a:buNone/>
            </a:pPr>
            <a:r>
              <a:rPr lang="el-GR" dirty="0"/>
              <a:t>1. Ο.Ε     2. Κ.Ε.     3. Π.Ε</a:t>
            </a:r>
          </a:p>
          <a:p>
            <a:pPr marL="0" indent="0">
              <a:buNone/>
            </a:pPr>
            <a:r>
              <a:rPr lang="el-GR" dirty="0"/>
              <a:t>Στο κατακόρυφο προβολικό επίπεδο προβάλλεται η </a:t>
            </a:r>
            <a:r>
              <a:rPr lang="el-GR" dirty="0" err="1"/>
              <a:t>πρόοψη</a:t>
            </a:r>
            <a:r>
              <a:rPr lang="el-GR" dirty="0"/>
              <a:t> παρατηρώντας από την θέση Α</a:t>
            </a:r>
          </a:p>
          <a:p>
            <a:pPr marL="0" indent="0">
              <a:buNone/>
            </a:pPr>
            <a:r>
              <a:rPr lang="el-GR" dirty="0"/>
              <a:t>Στο οριζόντιο προβολικό επίπεδο προβάλλεται η κάτοψη παρατηρώντας από την θέση Β</a:t>
            </a:r>
          </a:p>
          <a:p>
            <a:pPr marL="0" indent="0">
              <a:buNone/>
            </a:pPr>
            <a:r>
              <a:rPr lang="el-GR" dirty="0"/>
              <a:t>Στο πλάγιο προβολικό επίπεδο προβάλλεται η πλάγια όψη του αντικειμένου παρατηρώντας από την θέση Γ.</a:t>
            </a:r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30C68C7-714B-4CF5-BC0B-E2BA53638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83" t="25430" r="24141" b="25957"/>
          <a:stretch/>
        </p:blipFill>
        <p:spPr>
          <a:xfrm>
            <a:off x="7439024" y="774701"/>
            <a:ext cx="4735067" cy="531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84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E8AAEF-2A36-45C5-9D79-762AE9BBC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δίεδρη γωνία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F2D312-DC33-4112-8E7B-A0978925E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4449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Το αντικείμενο σε αυτήν την περίπτωση βρίσκεται στην 3</a:t>
            </a:r>
            <a:r>
              <a:rPr lang="el-GR" baseline="30000" dirty="0"/>
              <a:t>η</a:t>
            </a:r>
            <a:r>
              <a:rPr lang="el-GR" dirty="0"/>
              <a:t> δίεδρη γωνία. Παρατηρώντας το αντικείμενο από τις θέσεις Α, Β, Γ προβάλλονται οι όψεις στα αντίστοιχα επίπεδα. </a:t>
            </a:r>
          </a:p>
          <a:p>
            <a:pPr marL="0" indent="0">
              <a:buNone/>
            </a:pPr>
            <a:r>
              <a:rPr lang="el-GR" dirty="0"/>
              <a:t>Παρατηρούμε ότι το αμερικάνικο σύστημα διαφέρει από το ευρωπαϊκό στη διάταξη των όψεων.</a:t>
            </a:r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FA2D46C-EC96-4083-88C9-E9CB2891F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75" t="25555" r="24532" b="25972"/>
          <a:stretch/>
        </p:blipFill>
        <p:spPr>
          <a:xfrm>
            <a:off x="6600825" y="677069"/>
            <a:ext cx="5459492" cy="570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62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90E023-E8C9-404B-AF9D-473A12904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86499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Η κάτοψη σχεδιάζεται στο άνω μέρος στο Ο.Ε, η </a:t>
            </a:r>
            <a:r>
              <a:rPr lang="el-GR" dirty="0" err="1"/>
              <a:t>πρόοψη</a:t>
            </a:r>
            <a:r>
              <a:rPr lang="el-GR" dirty="0"/>
              <a:t> ακριβώς στο κάτω και στο κατακόρυφο επίπεδο και η πλάγια όψη στα αριστερά της πρόσοψης.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Στην Κύπρο και γενικά στην Ευρώπη χρησιμοποιείται η ευρωπαϊκή μέθοδος.</a:t>
            </a:r>
            <a:endParaRPr lang="en-US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65D5725-19E9-45B5-901F-DE0E66EB3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88" t="24653" r="25000" b="29063"/>
          <a:stretch/>
        </p:blipFill>
        <p:spPr>
          <a:xfrm>
            <a:off x="7124699" y="906932"/>
            <a:ext cx="4992557" cy="513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16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50C306-F4DE-44BE-8302-74606753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Σύγκριση μεθόδων</a:t>
            </a:r>
            <a:endParaRPr lang="en-US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14B1537-A738-4859-8AD6-8EFB0E8A8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05" t="23495" r="23774" b="20905"/>
          <a:stretch/>
        </p:blipFill>
        <p:spPr>
          <a:xfrm>
            <a:off x="1864500" y="1690688"/>
            <a:ext cx="8462999" cy="5167312"/>
          </a:xfrm>
        </p:spPr>
      </p:pic>
    </p:spTree>
    <p:extLst>
      <p:ext uri="{BB962C8B-B14F-4D97-AF65-F5344CB8AC3E}">
        <p14:creationId xmlns:p14="http://schemas.microsoft.com/office/powerpoint/2010/main" val="288659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43F554-5AE2-4FD8-84C4-AB31F276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 του Μαθήματος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726399-1496-41FD-B192-832FBFC99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285999"/>
            <a:ext cx="11220450" cy="3890963"/>
          </a:xfrm>
        </p:spPr>
        <p:txBody>
          <a:bodyPr/>
          <a:lstStyle/>
          <a:p>
            <a:r>
              <a:rPr lang="el-GR" dirty="0"/>
              <a:t>Να αποκτήσει ο σπουδαστής τη δυνατότητα να μετατρέπει τις σκέψεις του σε σχέδια, να γίνεται κατανοητός από τους συνεργάτες και συναδέλφους του και να διαβάζει με ευκολία οποιοδήποτε σχέδιο.</a:t>
            </a:r>
          </a:p>
          <a:p>
            <a:r>
              <a:rPr lang="el-GR" dirty="0"/>
              <a:t>Γνώση των βασικών αρχών, Μηχανολογικού και </a:t>
            </a:r>
            <a:r>
              <a:rPr lang="el-GR" dirty="0" err="1"/>
              <a:t>Ναυπηγικού</a:t>
            </a:r>
            <a:r>
              <a:rPr lang="el-GR" dirty="0"/>
              <a:t> σχεδίου και ικανότητα εφαρμογής τους στην πράξη.</a:t>
            </a:r>
          </a:p>
          <a:p>
            <a:r>
              <a:rPr lang="el-GR" dirty="0"/>
              <a:t>Γνώση των κύριων τρόπων σχεδιαστικής απεικόνισης του αντικειμένου.</a:t>
            </a:r>
          </a:p>
          <a:p>
            <a:r>
              <a:rPr lang="el-GR" dirty="0"/>
              <a:t>Γνώση των εργαλείων και υλικών σχεδίασης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24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6"/>
          <p:cNvSpPr txBox="1">
            <a:spLocks/>
          </p:cNvSpPr>
          <p:nvPr/>
        </p:nvSpPr>
        <p:spPr bwMode="auto">
          <a:xfrm>
            <a:off x="612648" y="1523999"/>
            <a:ext cx="11074400" cy="478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228600" indent="-228600" eaLnBrk="0" hangingPunct="0"/>
            <a:r>
              <a:rPr lang="el-GR" dirty="0" err="1">
                <a:solidFill>
                  <a:schemeClr val="accent4">
                    <a:lumMod val="10000"/>
                  </a:schemeClr>
                </a:solidFill>
              </a:rPr>
              <a:t>Πρόοψη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marL="145097" indent="0" eaLnBrk="0" hangingPunct="0">
              <a:buNone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endParaRPr lang="en-US" kern="0" dirty="0">
              <a:solidFill>
                <a:schemeClr val="accent4">
                  <a:lumMod val="10000"/>
                </a:schemeClr>
              </a:solidFill>
            </a:endParaRPr>
          </a:p>
          <a:p>
            <a:pPr lvl="1"/>
            <a:endParaRPr lang="en-US" kern="0" dirty="0"/>
          </a:p>
          <a:p>
            <a:pPr marL="0" indent="0">
              <a:buFont typeface="Arial" pitchFamily="34" charset="0"/>
              <a:buNone/>
              <a:defRPr/>
            </a:pPr>
            <a:endParaRPr lang="en-US" kern="0" dirty="0">
              <a:solidFill>
                <a:schemeClr val="accent4">
                  <a:lumMod val="10000"/>
                </a:schemeClr>
              </a:solidFill>
            </a:endParaRPr>
          </a:p>
          <a:p>
            <a:pPr marL="228600" indent="-228600">
              <a:defRPr/>
            </a:pPr>
            <a:endParaRPr lang="en-US" kern="0" dirty="0">
              <a:solidFill>
                <a:schemeClr val="accent4">
                  <a:lumMod val="1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55473" y="3487165"/>
            <a:ext cx="4427035" cy="2826327"/>
            <a:chOff x="6222380" y="2648186"/>
            <a:chExt cx="4427035" cy="2826327"/>
          </a:xfrm>
        </p:grpSpPr>
        <p:sp>
          <p:nvSpPr>
            <p:cNvPr id="37" name="Rectangle 36"/>
            <p:cNvSpPr/>
            <p:nvPr/>
          </p:nvSpPr>
          <p:spPr bwMode="auto">
            <a:xfrm>
              <a:off x="6222380" y="2648186"/>
              <a:ext cx="4427035" cy="282632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14" name="Group 02"/>
            <p:cNvGrpSpPr>
              <a:grpSpLocks/>
            </p:cNvGrpSpPr>
            <p:nvPr/>
          </p:nvGrpSpPr>
          <p:grpSpPr bwMode="auto">
            <a:xfrm>
              <a:off x="6410343" y="2740025"/>
              <a:ext cx="4041322" cy="2649994"/>
              <a:chOff x="2797" y="2106"/>
              <a:chExt cx="2700" cy="1805"/>
            </a:xfrm>
            <a:solidFill>
              <a:schemeClr val="bg1"/>
            </a:solidFill>
          </p:grpSpPr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>
                <a:off x="2797" y="3901"/>
                <a:ext cx="22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 flipV="1">
                <a:off x="5058" y="3615"/>
                <a:ext cx="432" cy="2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 rot="16200000">
                <a:off x="4673" y="3527"/>
                <a:ext cx="765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1" name="Line 24"/>
              <p:cNvSpPr>
                <a:spLocks noChangeShapeType="1"/>
              </p:cNvSpPr>
              <p:nvPr/>
            </p:nvSpPr>
            <p:spPr bwMode="auto">
              <a:xfrm rot="16200000">
                <a:off x="2424" y="3527"/>
                <a:ext cx="7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4296" y="3155"/>
                <a:ext cx="7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2798" y="3155"/>
                <a:ext cx="7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0" name="Line 21"/>
              <p:cNvSpPr>
                <a:spLocks noChangeShapeType="1"/>
              </p:cNvSpPr>
              <p:nvPr/>
            </p:nvSpPr>
            <p:spPr bwMode="auto">
              <a:xfrm>
                <a:off x="5488" y="2855"/>
                <a:ext cx="0" cy="76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7" name="Line 20"/>
              <p:cNvSpPr>
                <a:spLocks noChangeShapeType="1"/>
              </p:cNvSpPr>
              <p:nvPr/>
            </p:nvSpPr>
            <p:spPr bwMode="auto">
              <a:xfrm flipV="1">
                <a:off x="5053" y="2865"/>
                <a:ext cx="432" cy="2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6" name="Line 19"/>
              <p:cNvSpPr>
                <a:spLocks noChangeShapeType="1"/>
              </p:cNvSpPr>
              <p:nvPr/>
            </p:nvSpPr>
            <p:spPr bwMode="auto">
              <a:xfrm flipV="1">
                <a:off x="4304" y="2865"/>
                <a:ext cx="432" cy="2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flipV="1">
                <a:off x="2805" y="2862"/>
                <a:ext cx="432" cy="2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1" name="Line 17"/>
              <p:cNvSpPr>
                <a:spLocks noChangeShapeType="1"/>
              </p:cNvSpPr>
              <p:nvPr/>
            </p:nvSpPr>
            <p:spPr bwMode="auto">
              <a:xfrm>
                <a:off x="4729" y="2865"/>
                <a:ext cx="7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>
                <a:off x="3230" y="2865"/>
                <a:ext cx="336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rot="16200000">
                <a:off x="3922" y="2779"/>
                <a:ext cx="7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 rot="16200000">
                <a:off x="3172" y="2779"/>
                <a:ext cx="7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3548" y="2403"/>
                <a:ext cx="7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>
                <a:off x="4738" y="2106"/>
                <a:ext cx="0" cy="76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5" name="Line 11"/>
              <p:cNvSpPr>
                <a:spLocks noChangeShapeType="1"/>
              </p:cNvSpPr>
              <p:nvPr/>
            </p:nvSpPr>
            <p:spPr bwMode="auto">
              <a:xfrm flipV="1">
                <a:off x="4310" y="2112"/>
                <a:ext cx="432" cy="2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 flipV="1">
                <a:off x="3555" y="2112"/>
                <a:ext cx="432" cy="2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2" name="Line 09"/>
              <p:cNvSpPr>
                <a:spLocks noChangeShapeType="1"/>
              </p:cNvSpPr>
              <p:nvPr/>
            </p:nvSpPr>
            <p:spPr bwMode="auto">
              <a:xfrm>
                <a:off x="3980" y="2115"/>
                <a:ext cx="7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4" name="Text Box 03"/>
              <p:cNvSpPr txBox="1">
                <a:spLocks noChangeArrowheads="1"/>
              </p:cNvSpPr>
              <p:nvPr/>
            </p:nvSpPr>
            <p:spPr bwMode="auto">
              <a:xfrm>
                <a:off x="3535" y="3438"/>
                <a:ext cx="773" cy="187"/>
              </a:xfrm>
              <a:prstGeom prst="rect">
                <a:avLst/>
              </a:prstGeom>
              <a:grp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 anchorCtr="1">
                <a:noAutofit/>
              </a:bodyPr>
              <a:lstStyle/>
              <a:p>
                <a:pPr marL="228600" indent="-228600" eaLnBrk="0" hangingPunct="0"/>
                <a:r>
                  <a:rPr lang="el-GR" dirty="0" err="1">
                    <a:solidFill>
                      <a:schemeClr val="accent4">
                        <a:lumMod val="10000"/>
                      </a:schemeClr>
                    </a:solidFill>
                  </a:rPr>
                  <a:t>Πρόοψη</a:t>
                </a:r>
                <a:endParaRPr lang="en-US" dirty="0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532027" y="3491240"/>
            <a:ext cx="4425696" cy="2827822"/>
            <a:chOff x="1598934" y="2646691"/>
            <a:chExt cx="4425696" cy="2827822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598934" y="2646691"/>
              <a:ext cx="4425696" cy="282782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4" name="Group 01"/>
            <p:cNvGrpSpPr>
              <a:grpSpLocks/>
            </p:cNvGrpSpPr>
            <p:nvPr/>
          </p:nvGrpSpPr>
          <p:grpSpPr bwMode="auto">
            <a:xfrm>
              <a:off x="1984248" y="2967842"/>
              <a:ext cx="3485931" cy="2422177"/>
              <a:chOff x="586" y="1104"/>
              <a:chExt cx="2266" cy="1519"/>
            </a:xfrm>
            <a:solidFill>
              <a:schemeClr val="bg1"/>
            </a:solidFill>
          </p:grpSpPr>
          <p:sp>
            <p:nvSpPr>
              <p:cNvPr id="8" name="Line 08"/>
              <p:cNvSpPr>
                <a:spLocks noChangeShapeType="1"/>
              </p:cNvSpPr>
              <p:nvPr/>
            </p:nvSpPr>
            <p:spPr bwMode="auto">
              <a:xfrm>
                <a:off x="586" y="2615"/>
                <a:ext cx="2266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2" name="Line 07"/>
              <p:cNvSpPr>
                <a:spLocks noChangeShapeType="1"/>
              </p:cNvSpPr>
              <p:nvPr/>
            </p:nvSpPr>
            <p:spPr bwMode="auto">
              <a:xfrm rot="16200000">
                <a:off x="2459" y="2239"/>
                <a:ext cx="7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1" name="Line 06"/>
              <p:cNvSpPr>
                <a:spLocks noChangeShapeType="1"/>
              </p:cNvSpPr>
              <p:nvPr/>
            </p:nvSpPr>
            <p:spPr bwMode="auto">
              <a:xfrm rot="16200000">
                <a:off x="211" y="2239"/>
                <a:ext cx="7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" name="Line 05"/>
              <p:cNvSpPr>
                <a:spLocks noChangeShapeType="1"/>
              </p:cNvSpPr>
              <p:nvPr/>
            </p:nvSpPr>
            <p:spPr bwMode="auto">
              <a:xfrm>
                <a:off x="2084" y="1863"/>
                <a:ext cx="7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" name="Line 04"/>
              <p:cNvSpPr>
                <a:spLocks noChangeShapeType="1"/>
              </p:cNvSpPr>
              <p:nvPr/>
            </p:nvSpPr>
            <p:spPr bwMode="auto">
              <a:xfrm>
                <a:off x="586" y="1863"/>
                <a:ext cx="7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0" name="Line 03"/>
              <p:cNvSpPr>
                <a:spLocks noChangeShapeType="1"/>
              </p:cNvSpPr>
              <p:nvPr/>
            </p:nvSpPr>
            <p:spPr bwMode="auto">
              <a:xfrm rot="16200000">
                <a:off x="1709" y="1488"/>
                <a:ext cx="7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9" name="Line 02"/>
              <p:cNvSpPr>
                <a:spLocks noChangeShapeType="1"/>
              </p:cNvSpPr>
              <p:nvPr/>
            </p:nvSpPr>
            <p:spPr bwMode="auto">
              <a:xfrm rot="16200000">
                <a:off x="960" y="1488"/>
                <a:ext cx="7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" name="Line 01"/>
              <p:cNvSpPr>
                <a:spLocks noChangeShapeType="1"/>
              </p:cNvSpPr>
              <p:nvPr/>
            </p:nvSpPr>
            <p:spPr bwMode="auto">
              <a:xfrm>
                <a:off x="1335" y="1112"/>
                <a:ext cx="7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3" name="Text Box 02"/>
              <p:cNvSpPr txBox="1">
                <a:spLocks noChangeArrowheads="1"/>
              </p:cNvSpPr>
              <p:nvPr/>
            </p:nvSpPr>
            <p:spPr bwMode="auto">
              <a:xfrm>
                <a:off x="1365" y="2180"/>
                <a:ext cx="719" cy="172"/>
              </a:xfrm>
              <a:prstGeom prst="rect">
                <a:avLst/>
              </a:prstGeom>
              <a:grp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 anchorCtr="1">
                <a:noAutofit/>
              </a:bodyPr>
              <a:lstStyle/>
              <a:p>
                <a:pPr algn="ctr" eaLnBrk="0" hangingPunct="0"/>
                <a:endParaRPr lang="el-GR" dirty="0">
                  <a:solidFill>
                    <a:schemeClr val="accent4">
                      <a:lumMod val="10000"/>
                    </a:schemeClr>
                  </a:solidFill>
                </a:endParaRPr>
              </a:p>
              <a:p>
                <a:pPr algn="ctr" eaLnBrk="0" hangingPunct="0"/>
                <a:r>
                  <a:rPr lang="el-GR" dirty="0" err="1">
                    <a:solidFill>
                      <a:schemeClr val="accent4">
                        <a:lumMod val="10000"/>
                      </a:schemeClr>
                    </a:solidFill>
                  </a:rPr>
                  <a:t>Πρόοψη</a:t>
                </a:r>
                <a:endParaRPr lang="en-US" dirty="0">
                  <a:solidFill>
                    <a:schemeClr val="accent4">
                      <a:lumMod val="10000"/>
                    </a:schemeClr>
                  </a:solidFill>
                </a:endParaRPr>
              </a:p>
              <a:p>
                <a:pPr algn="ctr" eaLnBrk="0" hangingPunct="0"/>
                <a:endParaRPr lang="en-US" b="1" dirty="0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  <p:sp>
        <p:nvSpPr>
          <p:cNvPr id="38" name="Text Placeholder 1"/>
          <p:cNvSpPr txBox="1">
            <a:spLocks/>
          </p:cNvSpPr>
          <p:nvPr/>
        </p:nvSpPr>
        <p:spPr bwMode="auto">
          <a:xfrm>
            <a:off x="586463" y="1078992"/>
            <a:ext cx="11028219" cy="40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0" indent="0">
              <a:buNone/>
            </a:pPr>
            <a:r>
              <a:rPr lang="el-GR" sz="2000" kern="0" dirty="0"/>
              <a:t>Ορθογραφική προβολή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971580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6"/>
          <p:cNvSpPr txBox="1">
            <a:spLocks/>
          </p:cNvSpPr>
          <p:nvPr/>
        </p:nvSpPr>
        <p:spPr bwMode="auto">
          <a:xfrm>
            <a:off x="612648" y="1523999"/>
            <a:ext cx="11074400" cy="478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228600" indent="-228600" eaLnBrk="0" hangingPunct="0"/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Κάτοψη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marL="145097" indent="0" eaLnBrk="0" hangingPunct="0">
              <a:buNone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endParaRPr lang="en-US" kern="0" dirty="0">
              <a:solidFill>
                <a:schemeClr val="accent4">
                  <a:lumMod val="10000"/>
                </a:schemeClr>
              </a:solidFill>
            </a:endParaRPr>
          </a:p>
          <a:p>
            <a:pPr lvl="1"/>
            <a:endParaRPr lang="en-US" kern="0" dirty="0"/>
          </a:p>
          <a:p>
            <a:pPr marL="0" indent="0">
              <a:buFont typeface="Arial" pitchFamily="34" charset="0"/>
              <a:buNone/>
              <a:defRPr/>
            </a:pPr>
            <a:endParaRPr lang="en-US" kern="0" dirty="0">
              <a:solidFill>
                <a:schemeClr val="accent4">
                  <a:lumMod val="10000"/>
                </a:schemeClr>
              </a:solidFill>
            </a:endParaRPr>
          </a:p>
          <a:p>
            <a:pPr marL="228600" indent="-228600">
              <a:defRPr/>
            </a:pPr>
            <a:endParaRPr lang="en-US" kern="0" dirty="0">
              <a:solidFill>
                <a:schemeClr val="accent4">
                  <a:lumMod val="1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55473" y="3487165"/>
            <a:ext cx="4427035" cy="2826327"/>
            <a:chOff x="6222380" y="2648186"/>
            <a:chExt cx="4427035" cy="2826327"/>
          </a:xfrm>
        </p:grpSpPr>
        <p:sp>
          <p:nvSpPr>
            <p:cNvPr id="37" name="Rectangle 36"/>
            <p:cNvSpPr/>
            <p:nvPr/>
          </p:nvSpPr>
          <p:spPr bwMode="auto">
            <a:xfrm>
              <a:off x="6222380" y="2648186"/>
              <a:ext cx="4427035" cy="282632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14" name="Group 02"/>
            <p:cNvGrpSpPr>
              <a:grpSpLocks/>
            </p:cNvGrpSpPr>
            <p:nvPr/>
          </p:nvGrpSpPr>
          <p:grpSpPr bwMode="auto">
            <a:xfrm>
              <a:off x="6410343" y="2740025"/>
              <a:ext cx="4041322" cy="2649994"/>
              <a:chOff x="2797" y="2106"/>
              <a:chExt cx="2700" cy="1805"/>
            </a:xfrm>
            <a:solidFill>
              <a:schemeClr val="bg1"/>
            </a:solidFill>
          </p:grpSpPr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>
                <a:off x="2797" y="3901"/>
                <a:ext cx="22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 flipV="1">
                <a:off x="5058" y="3615"/>
                <a:ext cx="432" cy="2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 rot="16200000">
                <a:off x="4673" y="3527"/>
                <a:ext cx="765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1" name="Line 24"/>
              <p:cNvSpPr>
                <a:spLocks noChangeShapeType="1"/>
              </p:cNvSpPr>
              <p:nvPr/>
            </p:nvSpPr>
            <p:spPr bwMode="auto">
              <a:xfrm rot="16200000">
                <a:off x="2424" y="3527"/>
                <a:ext cx="7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4296" y="3155"/>
                <a:ext cx="7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2798" y="3155"/>
                <a:ext cx="7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0" name="Line 21"/>
              <p:cNvSpPr>
                <a:spLocks noChangeShapeType="1"/>
              </p:cNvSpPr>
              <p:nvPr/>
            </p:nvSpPr>
            <p:spPr bwMode="auto">
              <a:xfrm>
                <a:off x="5488" y="2855"/>
                <a:ext cx="0" cy="76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7" name="Line 20"/>
              <p:cNvSpPr>
                <a:spLocks noChangeShapeType="1"/>
              </p:cNvSpPr>
              <p:nvPr/>
            </p:nvSpPr>
            <p:spPr bwMode="auto">
              <a:xfrm flipV="1">
                <a:off x="5053" y="2865"/>
                <a:ext cx="432" cy="2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6" name="Line 19"/>
              <p:cNvSpPr>
                <a:spLocks noChangeShapeType="1"/>
              </p:cNvSpPr>
              <p:nvPr/>
            </p:nvSpPr>
            <p:spPr bwMode="auto">
              <a:xfrm flipV="1">
                <a:off x="4304" y="2865"/>
                <a:ext cx="432" cy="2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flipV="1">
                <a:off x="2805" y="2862"/>
                <a:ext cx="432" cy="2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1" name="Line 17"/>
              <p:cNvSpPr>
                <a:spLocks noChangeShapeType="1"/>
              </p:cNvSpPr>
              <p:nvPr/>
            </p:nvSpPr>
            <p:spPr bwMode="auto">
              <a:xfrm>
                <a:off x="4729" y="2865"/>
                <a:ext cx="7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>
                <a:off x="3230" y="2865"/>
                <a:ext cx="336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rot="16200000">
                <a:off x="3922" y="2779"/>
                <a:ext cx="7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 rot="16200000">
                <a:off x="3172" y="2779"/>
                <a:ext cx="7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3548" y="2403"/>
                <a:ext cx="7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>
                <a:off x="4738" y="2106"/>
                <a:ext cx="0" cy="76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5" name="Line 11"/>
              <p:cNvSpPr>
                <a:spLocks noChangeShapeType="1"/>
              </p:cNvSpPr>
              <p:nvPr/>
            </p:nvSpPr>
            <p:spPr bwMode="auto">
              <a:xfrm flipV="1">
                <a:off x="4310" y="2112"/>
                <a:ext cx="432" cy="2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 flipV="1">
                <a:off x="3555" y="2112"/>
                <a:ext cx="432" cy="288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2" name="Line 09"/>
              <p:cNvSpPr>
                <a:spLocks noChangeShapeType="1"/>
              </p:cNvSpPr>
              <p:nvPr/>
            </p:nvSpPr>
            <p:spPr bwMode="auto">
              <a:xfrm>
                <a:off x="3980" y="2115"/>
                <a:ext cx="768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pPr>
                  <a:defRPr/>
                </a:pPr>
                <a:endParaRPr lang="en-US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4" name="Text Box 03"/>
              <p:cNvSpPr txBox="1">
                <a:spLocks noChangeArrowheads="1"/>
              </p:cNvSpPr>
              <p:nvPr/>
            </p:nvSpPr>
            <p:spPr bwMode="auto">
              <a:xfrm>
                <a:off x="3535" y="3438"/>
                <a:ext cx="773" cy="187"/>
              </a:xfrm>
              <a:prstGeom prst="rect">
                <a:avLst/>
              </a:prstGeom>
              <a:grp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 anchorCtr="1">
                <a:noAutofit/>
              </a:bodyPr>
              <a:lstStyle/>
              <a:p>
                <a:pPr algn="ctr" eaLnBrk="0" hangingPunct="0"/>
                <a:r>
                  <a:rPr lang="el-GR" b="1" dirty="0" err="1">
                    <a:solidFill>
                      <a:schemeClr val="accent4">
                        <a:lumMod val="10000"/>
                      </a:schemeClr>
                    </a:solidFill>
                  </a:rPr>
                  <a:t>Πρόοψη</a:t>
                </a:r>
                <a:endParaRPr lang="en-US" b="1" dirty="0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  <p:sp>
        <p:nvSpPr>
          <p:cNvPr id="39" name="Rectangle 38"/>
          <p:cNvSpPr/>
          <p:nvPr/>
        </p:nvSpPr>
        <p:spPr bwMode="auto">
          <a:xfrm>
            <a:off x="1532027" y="1929161"/>
            <a:ext cx="4425696" cy="438990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oup 01"/>
          <p:cNvGrpSpPr>
            <a:grpSpLocks/>
          </p:cNvGrpSpPr>
          <p:nvPr/>
        </p:nvGrpSpPr>
        <p:grpSpPr bwMode="auto">
          <a:xfrm>
            <a:off x="1917341" y="3812391"/>
            <a:ext cx="3485931" cy="2422177"/>
            <a:chOff x="586" y="1104"/>
            <a:chExt cx="2266" cy="1519"/>
          </a:xfrm>
          <a:solidFill>
            <a:schemeClr val="bg1"/>
          </a:solidFill>
        </p:grpSpPr>
        <p:sp>
          <p:nvSpPr>
            <p:cNvPr id="8" name="Line 08"/>
            <p:cNvSpPr>
              <a:spLocks noChangeShapeType="1"/>
            </p:cNvSpPr>
            <p:nvPr/>
          </p:nvSpPr>
          <p:spPr bwMode="auto">
            <a:xfrm>
              <a:off x="586" y="2615"/>
              <a:ext cx="2266" cy="0"/>
            </a:xfrm>
            <a:prstGeom prst="line">
              <a:avLst/>
            </a:prstGeom>
            <a:grp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2" name="Line 07"/>
            <p:cNvSpPr>
              <a:spLocks noChangeShapeType="1"/>
            </p:cNvSpPr>
            <p:nvPr/>
          </p:nvSpPr>
          <p:spPr bwMode="auto">
            <a:xfrm rot="16200000">
              <a:off x="2459" y="2239"/>
              <a:ext cx="768" cy="0"/>
            </a:xfrm>
            <a:prstGeom prst="line">
              <a:avLst/>
            </a:prstGeom>
            <a:grp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1" name="Line 06"/>
            <p:cNvSpPr>
              <a:spLocks noChangeShapeType="1"/>
            </p:cNvSpPr>
            <p:nvPr/>
          </p:nvSpPr>
          <p:spPr bwMode="auto">
            <a:xfrm rot="16200000">
              <a:off x="211" y="2239"/>
              <a:ext cx="768" cy="0"/>
            </a:xfrm>
            <a:prstGeom prst="line">
              <a:avLst/>
            </a:prstGeom>
            <a:grp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6" name="Line 05"/>
            <p:cNvSpPr>
              <a:spLocks noChangeShapeType="1"/>
            </p:cNvSpPr>
            <p:nvPr/>
          </p:nvSpPr>
          <p:spPr bwMode="auto">
            <a:xfrm>
              <a:off x="2084" y="1863"/>
              <a:ext cx="768" cy="0"/>
            </a:xfrm>
            <a:prstGeom prst="line">
              <a:avLst/>
            </a:prstGeom>
            <a:grp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7" name="Line 04"/>
            <p:cNvSpPr>
              <a:spLocks noChangeShapeType="1"/>
            </p:cNvSpPr>
            <p:nvPr/>
          </p:nvSpPr>
          <p:spPr bwMode="auto">
            <a:xfrm>
              <a:off x="586" y="1863"/>
              <a:ext cx="768" cy="0"/>
            </a:xfrm>
            <a:prstGeom prst="line">
              <a:avLst/>
            </a:prstGeom>
            <a:grp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0" name="Line 03"/>
            <p:cNvSpPr>
              <a:spLocks noChangeShapeType="1"/>
            </p:cNvSpPr>
            <p:nvPr/>
          </p:nvSpPr>
          <p:spPr bwMode="auto">
            <a:xfrm rot="16200000">
              <a:off x="1709" y="1488"/>
              <a:ext cx="768" cy="0"/>
            </a:xfrm>
            <a:prstGeom prst="line">
              <a:avLst/>
            </a:prstGeom>
            <a:grp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9" name="Line 02"/>
            <p:cNvSpPr>
              <a:spLocks noChangeShapeType="1"/>
            </p:cNvSpPr>
            <p:nvPr/>
          </p:nvSpPr>
          <p:spPr bwMode="auto">
            <a:xfrm rot="16200000">
              <a:off x="960" y="1488"/>
              <a:ext cx="768" cy="0"/>
            </a:xfrm>
            <a:prstGeom prst="line">
              <a:avLst/>
            </a:prstGeom>
            <a:grp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5" name="Line 01"/>
            <p:cNvSpPr>
              <a:spLocks noChangeShapeType="1"/>
            </p:cNvSpPr>
            <p:nvPr/>
          </p:nvSpPr>
          <p:spPr bwMode="auto">
            <a:xfrm>
              <a:off x="1335" y="1112"/>
              <a:ext cx="768" cy="0"/>
            </a:xfrm>
            <a:prstGeom prst="line">
              <a:avLst/>
            </a:prstGeom>
            <a:grp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3" name="Text Box 02"/>
            <p:cNvSpPr txBox="1">
              <a:spLocks noChangeArrowheads="1"/>
            </p:cNvSpPr>
            <p:nvPr/>
          </p:nvSpPr>
          <p:spPr bwMode="auto">
            <a:xfrm>
              <a:off x="1371" y="2161"/>
              <a:ext cx="719" cy="172"/>
            </a:xfrm>
            <a:prstGeom prst="rect">
              <a:avLst/>
            </a:prstGeom>
            <a:grp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</p:spPr>
          <p:txBody>
            <a:bodyPr wrap="none" anchor="ctr" anchorCtr="1">
              <a:noAutofit/>
            </a:bodyPr>
            <a:lstStyle/>
            <a:p>
              <a:pPr algn="ctr" eaLnBrk="0" hangingPunct="0"/>
              <a:r>
                <a:rPr lang="el-GR" b="1" dirty="0" err="1">
                  <a:solidFill>
                    <a:schemeClr val="accent4">
                      <a:lumMod val="10000"/>
                    </a:schemeClr>
                  </a:solidFill>
                </a:rPr>
                <a:t>Πρόοψη</a:t>
              </a:r>
              <a:endParaRPr lang="en-US" b="1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sp>
        <p:nvSpPr>
          <p:cNvPr id="41" name="Text Box 06"/>
          <p:cNvSpPr txBox="1">
            <a:spLocks noChangeArrowheads="1"/>
          </p:cNvSpPr>
          <p:nvPr/>
        </p:nvSpPr>
        <p:spPr bwMode="auto">
          <a:xfrm rot="1183188">
            <a:off x="9412593" y="4791840"/>
            <a:ext cx="201168" cy="228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 anchorCtr="1">
            <a:noAutofit/>
          </a:bodyPr>
          <a:lstStyle/>
          <a:p>
            <a:pPr algn="ctr" eaLnBrk="0" hangingPunct="0"/>
            <a:r>
              <a:rPr lang="el-GR" dirty="0" err="1">
                <a:solidFill>
                  <a:schemeClr val="accent4">
                    <a:lumMod val="10000"/>
                  </a:schemeClr>
                </a:solidFill>
                <a:latin typeface="+mj-lt"/>
              </a:rPr>
              <a:t>ψη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2" name="Text Box 05"/>
          <p:cNvSpPr txBox="1">
            <a:spLocks noChangeArrowheads="1"/>
          </p:cNvSpPr>
          <p:nvPr/>
        </p:nvSpPr>
        <p:spPr bwMode="auto">
          <a:xfrm rot="1040982">
            <a:off x="7075742" y="4762745"/>
            <a:ext cx="248059" cy="225304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 anchorCtr="1">
            <a:noAutofit/>
          </a:bodyPr>
          <a:lstStyle/>
          <a:p>
            <a:pPr algn="ctr" eaLnBrk="0" hangingPunct="0"/>
            <a:r>
              <a:rPr lang="el-GR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Κα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3" name="Text Box 04"/>
          <p:cNvSpPr txBox="1">
            <a:spLocks noChangeArrowheads="1"/>
          </p:cNvSpPr>
          <p:nvPr/>
        </p:nvSpPr>
        <p:spPr bwMode="auto">
          <a:xfrm rot="846509">
            <a:off x="8289229" y="3691793"/>
            <a:ext cx="201168" cy="18288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 anchorCtr="1">
            <a:noAutofit/>
          </a:bodyPr>
          <a:lstStyle/>
          <a:p>
            <a:pPr algn="ctr" eaLnBrk="0" hangingPunct="0"/>
            <a:r>
              <a:rPr lang="el-GR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το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4" name="Line 06"/>
          <p:cNvSpPr>
            <a:spLocks noChangeShapeType="1"/>
          </p:cNvSpPr>
          <p:nvPr/>
        </p:nvSpPr>
        <p:spPr bwMode="auto">
          <a:xfrm flipH="1">
            <a:off x="5382529" y="3143253"/>
            <a:ext cx="16789" cy="186110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accent4">
                <a:lumMod val="10000"/>
              </a:schemeClr>
            </a:solidFill>
            <a:prstDash val="dash"/>
            <a:miter lim="800000"/>
            <a:headEnd type="triangle" w="med" len="med"/>
            <a:tailEnd/>
          </a:ln>
          <a:effectLst/>
        </p:spPr>
        <p:txBody>
          <a:bodyPr wrap="none" anchor="t" anchorCtr="0">
            <a:noAutofit/>
          </a:bodyPr>
          <a:lstStyle/>
          <a:p>
            <a:pPr>
              <a:defRPr/>
            </a:pPr>
            <a:endParaRPr lang="en-US">
              <a:solidFill>
                <a:schemeClr val="accent4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5" name="Line 05"/>
          <p:cNvSpPr>
            <a:spLocks noChangeShapeType="1"/>
          </p:cNvSpPr>
          <p:nvPr/>
        </p:nvSpPr>
        <p:spPr bwMode="auto">
          <a:xfrm>
            <a:off x="4221103" y="3154407"/>
            <a:ext cx="0" cy="642399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accent4">
                <a:lumMod val="10000"/>
              </a:schemeClr>
            </a:solidFill>
            <a:prstDash val="dash"/>
            <a:miter lim="800000"/>
            <a:headEnd type="triangle" w="med" len="med"/>
            <a:tailEnd/>
          </a:ln>
          <a:effectLst/>
        </p:spPr>
        <p:txBody>
          <a:bodyPr wrap="none" anchor="t" anchorCtr="0">
            <a:noAutofit/>
          </a:bodyPr>
          <a:lstStyle/>
          <a:p>
            <a:pPr>
              <a:defRPr/>
            </a:pPr>
            <a:endParaRPr lang="en-US">
              <a:solidFill>
                <a:schemeClr val="accent4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6" name="Line 04"/>
          <p:cNvSpPr>
            <a:spLocks noChangeShapeType="1"/>
          </p:cNvSpPr>
          <p:nvPr/>
        </p:nvSpPr>
        <p:spPr bwMode="auto">
          <a:xfrm>
            <a:off x="3102938" y="3154406"/>
            <a:ext cx="0" cy="640495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accent4">
                <a:lumMod val="10000"/>
              </a:schemeClr>
            </a:solidFill>
            <a:prstDash val="dash"/>
            <a:miter lim="800000"/>
            <a:headEnd type="triangle" w="med" len="med"/>
            <a:tailEnd/>
          </a:ln>
          <a:effectLst/>
        </p:spPr>
        <p:txBody>
          <a:bodyPr wrap="none" anchor="t" anchorCtr="0">
            <a:noAutofit/>
          </a:bodyPr>
          <a:lstStyle/>
          <a:p>
            <a:pPr>
              <a:defRPr/>
            </a:pPr>
            <a:endParaRPr lang="en-US">
              <a:solidFill>
                <a:schemeClr val="accent4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7" name="Line 03"/>
          <p:cNvSpPr>
            <a:spLocks noChangeShapeType="1"/>
          </p:cNvSpPr>
          <p:nvPr/>
        </p:nvSpPr>
        <p:spPr bwMode="auto">
          <a:xfrm flipH="1">
            <a:off x="1926725" y="3150397"/>
            <a:ext cx="12184" cy="1853956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accent4">
                <a:lumMod val="10000"/>
              </a:schemeClr>
            </a:solidFill>
            <a:prstDash val="dash"/>
            <a:miter lim="800000"/>
            <a:headEnd type="triangle" w="med" len="med"/>
            <a:tailEnd/>
          </a:ln>
          <a:effectLst/>
        </p:spPr>
        <p:txBody>
          <a:bodyPr wrap="none" anchor="t" anchorCtr="0">
            <a:noAutofit/>
          </a:bodyPr>
          <a:lstStyle/>
          <a:p>
            <a:pPr>
              <a:defRPr/>
            </a:pPr>
            <a:endParaRPr lang="en-US">
              <a:solidFill>
                <a:schemeClr val="accent4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8" name="Rectangle 01"/>
          <p:cNvSpPr/>
          <p:nvPr/>
        </p:nvSpPr>
        <p:spPr bwMode="auto">
          <a:xfrm>
            <a:off x="1938909" y="2045034"/>
            <a:ext cx="3443619" cy="112471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4">
                <a:lumMod val="1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8450" tIns="44225" rIns="88450" bIns="44225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dirty="0">
              <a:solidFill>
                <a:schemeClr val="accent4">
                  <a:lumMod val="10000"/>
                </a:schemeClr>
              </a:solidFill>
              <a:latin typeface="+mj-lt"/>
              <a:sym typeface="Symbol" pitchFamily="18" charset="2"/>
            </a:endParaRPr>
          </a:p>
        </p:txBody>
      </p:sp>
      <p:sp>
        <p:nvSpPr>
          <p:cNvPr id="49" name="Text Box 02"/>
          <p:cNvSpPr txBox="1">
            <a:spLocks noChangeArrowheads="1"/>
          </p:cNvSpPr>
          <p:nvPr/>
        </p:nvSpPr>
        <p:spPr bwMode="auto">
          <a:xfrm>
            <a:off x="2072755" y="2441125"/>
            <a:ext cx="3169227" cy="301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 anchorCtr="1"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 </a:t>
            </a:r>
            <a:r>
              <a:rPr lang="el-GR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Κάτοψη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50" name="Line 02"/>
          <p:cNvSpPr>
            <a:spLocks noChangeShapeType="1"/>
          </p:cNvSpPr>
          <p:nvPr/>
        </p:nvSpPr>
        <p:spPr bwMode="auto">
          <a:xfrm>
            <a:off x="4219752" y="2031472"/>
            <a:ext cx="0" cy="1152001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>
            <a:noAutofit/>
          </a:bodyPr>
          <a:lstStyle/>
          <a:p>
            <a:pPr>
              <a:defRPr/>
            </a:pPr>
            <a:endParaRPr lang="en-US">
              <a:solidFill>
                <a:schemeClr val="accent4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51" name="Line 01"/>
          <p:cNvSpPr>
            <a:spLocks noChangeShapeType="1"/>
          </p:cNvSpPr>
          <p:nvPr/>
        </p:nvSpPr>
        <p:spPr bwMode="auto">
          <a:xfrm>
            <a:off x="3103683" y="2031472"/>
            <a:ext cx="0" cy="1152001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>
            <a:noAutofit/>
          </a:bodyPr>
          <a:lstStyle/>
          <a:p>
            <a:pPr>
              <a:defRPr/>
            </a:pPr>
            <a:endParaRPr lang="en-US">
              <a:solidFill>
                <a:schemeClr val="accent4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0446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6"/>
          <p:cNvSpPr txBox="1">
            <a:spLocks/>
          </p:cNvSpPr>
          <p:nvPr/>
        </p:nvSpPr>
        <p:spPr bwMode="auto">
          <a:xfrm>
            <a:off x="612648" y="1523999"/>
            <a:ext cx="11074400" cy="478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228600" indent="-228600" eaLnBrk="0" hangingPunct="0"/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Πλάγια αριστερή όψη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marL="145097" indent="0" eaLnBrk="0" hangingPunct="0">
              <a:buNone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endParaRPr lang="en-US" kern="0" dirty="0">
              <a:solidFill>
                <a:schemeClr val="accent4">
                  <a:lumMod val="10000"/>
                </a:schemeClr>
              </a:solidFill>
            </a:endParaRPr>
          </a:p>
          <a:p>
            <a:pPr lvl="1"/>
            <a:endParaRPr lang="en-US" kern="0" dirty="0"/>
          </a:p>
          <a:p>
            <a:pPr marL="0" indent="0">
              <a:buFont typeface="Arial" pitchFamily="34" charset="0"/>
              <a:buNone/>
              <a:defRPr/>
            </a:pPr>
            <a:endParaRPr lang="en-US" kern="0" dirty="0">
              <a:solidFill>
                <a:schemeClr val="accent4">
                  <a:lumMod val="10000"/>
                </a:schemeClr>
              </a:solidFill>
            </a:endParaRPr>
          </a:p>
          <a:p>
            <a:pPr marL="228600" indent="-228600">
              <a:defRPr/>
            </a:pPr>
            <a:endParaRPr lang="en-US" kern="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075043" y="2439015"/>
            <a:ext cx="5458435" cy="28575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80630" y="2489995"/>
            <a:ext cx="4299988" cy="28575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67" name="Group 02"/>
          <p:cNvGrpSpPr/>
          <p:nvPr/>
        </p:nvGrpSpPr>
        <p:grpSpPr>
          <a:xfrm>
            <a:off x="7005051" y="2580588"/>
            <a:ext cx="4036907" cy="2647573"/>
            <a:chOff x="2477305" y="3751366"/>
            <a:chExt cx="3669915" cy="2647573"/>
          </a:xfrm>
        </p:grpSpPr>
        <p:sp>
          <p:nvSpPr>
            <p:cNvPr id="99" name="Text Box 05"/>
            <p:cNvSpPr txBox="1">
              <a:spLocks noChangeArrowheads="1"/>
            </p:cNvSpPr>
            <p:nvPr/>
          </p:nvSpPr>
          <p:spPr bwMode="auto">
            <a:xfrm rot="19450282">
              <a:off x="5600470" y="5591383"/>
              <a:ext cx="457200" cy="18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noAutofit/>
            </a:bodyPr>
            <a:lstStyle/>
            <a:p>
              <a:pPr algn="ctr" eaLnBrk="0" hangingPunct="0"/>
              <a:r>
                <a:rPr lang="el-GR" dirty="0" err="1">
                  <a:solidFill>
                    <a:schemeClr val="accent4">
                      <a:lumMod val="10000"/>
                    </a:schemeClr>
                  </a:solidFill>
                </a:rPr>
                <a:t>Οψη</a:t>
              </a:r>
              <a:endParaRPr lang="en-US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4" name="Line 30"/>
            <p:cNvSpPr>
              <a:spLocks noChangeShapeType="1"/>
            </p:cNvSpPr>
            <p:nvPr/>
          </p:nvSpPr>
          <p:spPr bwMode="auto">
            <a:xfrm>
              <a:off x="2477305" y="6386163"/>
              <a:ext cx="3081122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 flipV="1">
              <a:off x="5550342" y="5964369"/>
              <a:ext cx="587829" cy="422825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 rot="16200000">
              <a:off x="4983146" y="5836426"/>
              <a:ext cx="1123915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7" name="Text Box 05"/>
            <p:cNvSpPr txBox="1">
              <a:spLocks noChangeArrowheads="1"/>
            </p:cNvSpPr>
            <p:nvPr/>
          </p:nvSpPr>
          <p:spPr bwMode="auto">
            <a:xfrm>
              <a:off x="3528777" y="5656674"/>
              <a:ext cx="1005840" cy="274320"/>
            </a:xfrm>
            <a:prstGeom prst="rect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</p:spPr>
          <p:txBody>
            <a:bodyPr wrap="none" anchor="ctr" anchorCtr="1">
              <a:noAutofit/>
            </a:bodyPr>
            <a:lstStyle/>
            <a:p>
              <a:pPr algn="ctr" eaLnBrk="0" hangingPunct="0"/>
              <a:r>
                <a:rPr lang="el-GR" b="1" dirty="0" err="1">
                  <a:solidFill>
                    <a:schemeClr val="accent4">
                      <a:lumMod val="10000"/>
                    </a:schemeClr>
                  </a:solidFill>
                </a:rPr>
                <a:t>Πρόοψη</a:t>
              </a:r>
              <a:endParaRPr lang="en-US" b="1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 rot="16200000">
              <a:off x="1927146" y="5835173"/>
              <a:ext cx="1127532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9" name="Line 26"/>
            <p:cNvSpPr>
              <a:spLocks noChangeShapeType="1"/>
            </p:cNvSpPr>
            <p:nvPr/>
          </p:nvSpPr>
          <p:spPr bwMode="auto">
            <a:xfrm>
              <a:off x="4514363" y="5286009"/>
              <a:ext cx="1045029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50" name="Line 25"/>
            <p:cNvSpPr>
              <a:spLocks noChangeShapeType="1"/>
            </p:cNvSpPr>
            <p:nvPr/>
          </p:nvSpPr>
          <p:spPr bwMode="auto">
            <a:xfrm>
              <a:off x="2477305" y="5286088"/>
              <a:ext cx="1045029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51" name="Line 24"/>
            <p:cNvSpPr>
              <a:spLocks noChangeShapeType="1"/>
            </p:cNvSpPr>
            <p:nvPr/>
          </p:nvSpPr>
          <p:spPr bwMode="auto">
            <a:xfrm>
              <a:off x="6134633" y="4852392"/>
              <a:ext cx="0" cy="1127532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52" name="Line 23"/>
            <p:cNvSpPr>
              <a:spLocks noChangeShapeType="1"/>
            </p:cNvSpPr>
            <p:nvPr/>
          </p:nvSpPr>
          <p:spPr bwMode="auto">
            <a:xfrm flipV="1">
              <a:off x="5550342" y="4864732"/>
              <a:ext cx="587829" cy="422825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54" name="Line 22"/>
            <p:cNvSpPr>
              <a:spLocks noChangeShapeType="1"/>
            </p:cNvSpPr>
            <p:nvPr/>
          </p:nvSpPr>
          <p:spPr bwMode="auto">
            <a:xfrm flipV="1">
              <a:off x="4528446" y="4860883"/>
              <a:ext cx="587829" cy="422825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56" name="Line 22"/>
            <p:cNvSpPr>
              <a:spLocks noChangeShapeType="1"/>
            </p:cNvSpPr>
            <p:nvPr/>
          </p:nvSpPr>
          <p:spPr bwMode="auto">
            <a:xfrm flipV="1">
              <a:off x="2486354" y="4858859"/>
              <a:ext cx="587829" cy="422825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57" name="Line 21"/>
            <p:cNvSpPr>
              <a:spLocks noChangeShapeType="1"/>
            </p:cNvSpPr>
            <p:nvPr/>
          </p:nvSpPr>
          <p:spPr bwMode="auto">
            <a:xfrm>
              <a:off x="5102191" y="4865169"/>
              <a:ext cx="1045029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58" name="Line 20"/>
            <p:cNvSpPr>
              <a:spLocks noChangeShapeType="1"/>
            </p:cNvSpPr>
            <p:nvPr/>
          </p:nvSpPr>
          <p:spPr bwMode="auto">
            <a:xfrm>
              <a:off x="3065134" y="4862232"/>
              <a:ext cx="457200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98" name="Text Box 04"/>
            <p:cNvSpPr txBox="1">
              <a:spLocks noChangeArrowheads="1"/>
            </p:cNvSpPr>
            <p:nvPr/>
          </p:nvSpPr>
          <p:spPr bwMode="auto">
            <a:xfrm rot="19504202">
              <a:off x="4502368" y="4455097"/>
              <a:ext cx="640080" cy="20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noAutofit/>
            </a:bodyPr>
            <a:lstStyle/>
            <a:p>
              <a:pPr algn="ctr" eaLnBrk="0" hangingPunct="0"/>
              <a:r>
                <a:rPr lang="el-GR" dirty="0">
                  <a:solidFill>
                    <a:schemeClr val="accent4">
                      <a:lumMod val="10000"/>
                    </a:schemeClr>
                  </a:solidFill>
                </a:rPr>
                <a:t>Αριστερή</a:t>
              </a:r>
              <a:endParaRPr lang="en-US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59" name="Line 19"/>
            <p:cNvSpPr>
              <a:spLocks noChangeShapeType="1"/>
            </p:cNvSpPr>
            <p:nvPr/>
          </p:nvSpPr>
          <p:spPr bwMode="auto">
            <a:xfrm rot="16200000">
              <a:off x="3964204" y="4736924"/>
              <a:ext cx="1127532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60" name="Line 18"/>
            <p:cNvSpPr>
              <a:spLocks noChangeShapeType="1"/>
            </p:cNvSpPr>
            <p:nvPr/>
          </p:nvSpPr>
          <p:spPr bwMode="auto">
            <a:xfrm rot="16200000">
              <a:off x="2945505" y="4737004"/>
              <a:ext cx="1127532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>
              <a:off x="3496004" y="4187840"/>
              <a:ext cx="1045029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>
              <a:off x="5115798" y="3751366"/>
              <a:ext cx="0" cy="1127532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63" name="Line 15"/>
            <p:cNvSpPr>
              <a:spLocks noChangeShapeType="1"/>
            </p:cNvSpPr>
            <p:nvPr/>
          </p:nvSpPr>
          <p:spPr bwMode="auto">
            <a:xfrm flipV="1">
              <a:off x="4531167" y="3761603"/>
              <a:ext cx="587829" cy="422825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3505189" y="3761603"/>
              <a:ext cx="587829" cy="422825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66" name="Line 13"/>
            <p:cNvSpPr>
              <a:spLocks noChangeShapeType="1"/>
            </p:cNvSpPr>
            <p:nvPr/>
          </p:nvSpPr>
          <p:spPr bwMode="auto">
            <a:xfrm>
              <a:off x="4083833" y="3764539"/>
              <a:ext cx="1045029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grpSp>
        <p:nvGrpSpPr>
          <p:cNvPr id="108" name="Group 01"/>
          <p:cNvGrpSpPr>
            <a:grpSpLocks/>
          </p:cNvGrpSpPr>
          <p:nvPr/>
        </p:nvGrpSpPr>
        <p:grpSpPr bwMode="auto">
          <a:xfrm>
            <a:off x="1163407" y="3024710"/>
            <a:ext cx="5212557" cy="2220914"/>
            <a:chOff x="384" y="1348"/>
            <a:chExt cx="2985" cy="1399"/>
          </a:xfrm>
        </p:grpSpPr>
        <p:sp>
          <p:nvSpPr>
            <p:cNvPr id="123" name="Line 12"/>
            <p:cNvSpPr>
              <a:spLocks noChangeShapeType="1"/>
            </p:cNvSpPr>
            <p:nvPr/>
          </p:nvSpPr>
          <p:spPr bwMode="auto">
            <a:xfrm>
              <a:off x="2338" y="2736"/>
              <a:ext cx="240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 wrap="none" anchor="t" anchorCtr="0">
              <a:noAutofit/>
            </a:bodyPr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15" name="Line 11"/>
            <p:cNvSpPr>
              <a:spLocks noChangeShapeType="1"/>
            </p:cNvSpPr>
            <p:nvPr/>
          </p:nvSpPr>
          <p:spPr bwMode="auto">
            <a:xfrm>
              <a:off x="384" y="2740"/>
              <a:ext cx="1937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>
              <a:noAutofit/>
            </a:bodyPr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19" name="Line 10"/>
            <p:cNvSpPr>
              <a:spLocks noChangeShapeType="1"/>
            </p:cNvSpPr>
            <p:nvPr/>
          </p:nvSpPr>
          <p:spPr bwMode="auto">
            <a:xfrm rot="16200000">
              <a:off x="1958" y="2393"/>
              <a:ext cx="708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>
              <a:noAutofit/>
            </a:bodyPr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20" name="Text Box 03"/>
            <p:cNvSpPr txBox="1">
              <a:spLocks noChangeArrowheads="1"/>
            </p:cNvSpPr>
            <p:nvPr/>
          </p:nvSpPr>
          <p:spPr bwMode="auto">
            <a:xfrm>
              <a:off x="1038" y="2285"/>
              <a:ext cx="634" cy="173"/>
            </a:xfrm>
            <a:prstGeom prst="rect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</p:spPr>
          <p:txBody>
            <a:bodyPr wrap="none" anchor="ctr" anchorCtr="1">
              <a:noAutofit/>
            </a:bodyPr>
            <a:lstStyle/>
            <a:p>
              <a:pPr algn="ctr" eaLnBrk="0" hangingPunct="0"/>
              <a:r>
                <a:rPr lang="el-GR" b="1" dirty="0" err="1">
                  <a:solidFill>
                    <a:schemeClr val="accent4">
                      <a:lumMod val="10000"/>
                    </a:schemeClr>
                  </a:solidFill>
                </a:rPr>
                <a:t>Πρόοψη</a:t>
              </a:r>
              <a:endParaRPr lang="en-US" b="1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18" name="Line 09"/>
            <p:cNvSpPr>
              <a:spLocks noChangeShapeType="1"/>
            </p:cNvSpPr>
            <p:nvPr/>
          </p:nvSpPr>
          <p:spPr bwMode="auto">
            <a:xfrm rot="16200000">
              <a:off x="38" y="2393"/>
              <a:ext cx="708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>
              <a:noAutofit/>
            </a:bodyPr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11" name="Text Box 02"/>
            <p:cNvSpPr txBox="1">
              <a:spLocks noChangeArrowheads="1"/>
            </p:cNvSpPr>
            <p:nvPr/>
          </p:nvSpPr>
          <p:spPr bwMode="auto">
            <a:xfrm>
              <a:off x="2704" y="1602"/>
              <a:ext cx="57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noAutofit/>
            </a:bodyPr>
            <a:lstStyle/>
            <a:p>
              <a:pPr algn="ctr" eaLnBrk="0" hangingPunct="0">
                <a:spcAft>
                  <a:spcPts val="6000"/>
                </a:spcAft>
              </a:pPr>
              <a:r>
                <a:rPr lang="el-GR" dirty="0">
                  <a:solidFill>
                    <a:schemeClr val="accent4">
                      <a:lumMod val="10000"/>
                    </a:schemeClr>
                  </a:solidFill>
                </a:rPr>
                <a:t>Αριστερή</a:t>
              </a:r>
              <a:endParaRPr lang="en-US" dirty="0">
                <a:solidFill>
                  <a:schemeClr val="accent4">
                    <a:lumMod val="10000"/>
                  </a:schemeClr>
                </a:solidFill>
              </a:endParaRPr>
            </a:p>
            <a:p>
              <a:pPr algn="ctr" eaLnBrk="0" hangingPunct="0"/>
              <a:r>
                <a:rPr lang="el-GR" dirty="0">
                  <a:solidFill>
                    <a:schemeClr val="accent4">
                      <a:lumMod val="10000"/>
                    </a:schemeClr>
                  </a:solidFill>
                </a:rPr>
                <a:t>Όψη</a:t>
              </a:r>
              <a:endParaRPr lang="en-US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09" name="Rectangle 01"/>
            <p:cNvSpPr>
              <a:spLocks noChangeArrowheads="1"/>
            </p:cNvSpPr>
            <p:nvPr/>
          </p:nvSpPr>
          <p:spPr bwMode="auto">
            <a:xfrm>
              <a:off x="2601" y="1357"/>
              <a:ext cx="768" cy="1379"/>
            </a:xfrm>
            <a:prstGeom prst="rect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>
              <a:noAutofit/>
            </a:bodyPr>
            <a:lstStyle/>
            <a:p>
              <a:pPr>
                <a:defRPr/>
              </a:pPr>
              <a:endParaRPr lang="en-US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10" name="Line 08"/>
            <p:cNvSpPr>
              <a:spLocks noChangeShapeType="1"/>
            </p:cNvSpPr>
            <p:nvPr/>
          </p:nvSpPr>
          <p:spPr bwMode="auto">
            <a:xfrm>
              <a:off x="2601" y="2046"/>
              <a:ext cx="768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>
              <a:noAutofit/>
            </a:bodyPr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22" name="Line 07"/>
            <p:cNvSpPr>
              <a:spLocks noChangeShapeType="1"/>
            </p:cNvSpPr>
            <p:nvPr/>
          </p:nvSpPr>
          <p:spPr bwMode="auto">
            <a:xfrm>
              <a:off x="2338" y="2046"/>
              <a:ext cx="240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 wrap="none" anchor="t" anchorCtr="0">
              <a:noAutofit/>
            </a:bodyPr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13" name="Line 06"/>
            <p:cNvSpPr>
              <a:spLocks noChangeShapeType="1"/>
            </p:cNvSpPr>
            <p:nvPr/>
          </p:nvSpPr>
          <p:spPr bwMode="auto">
            <a:xfrm>
              <a:off x="1663" y="2048"/>
              <a:ext cx="657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>
              <a:noAutofit/>
            </a:bodyPr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14" name="Line 05"/>
            <p:cNvSpPr>
              <a:spLocks noChangeShapeType="1"/>
            </p:cNvSpPr>
            <p:nvPr/>
          </p:nvSpPr>
          <p:spPr bwMode="auto">
            <a:xfrm>
              <a:off x="384" y="2048"/>
              <a:ext cx="657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>
              <a:noAutofit/>
            </a:bodyPr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17" name="Line 04"/>
            <p:cNvSpPr>
              <a:spLocks noChangeShapeType="1"/>
            </p:cNvSpPr>
            <p:nvPr/>
          </p:nvSpPr>
          <p:spPr bwMode="auto">
            <a:xfrm rot="16200000">
              <a:off x="1317" y="1702"/>
              <a:ext cx="708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>
              <a:noAutofit/>
            </a:bodyPr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16" name="Line 03"/>
            <p:cNvSpPr>
              <a:spLocks noChangeShapeType="1"/>
            </p:cNvSpPr>
            <p:nvPr/>
          </p:nvSpPr>
          <p:spPr bwMode="auto">
            <a:xfrm rot="16200000">
              <a:off x="679" y="1702"/>
              <a:ext cx="708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>
              <a:noAutofit/>
            </a:bodyPr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21" name="Line 02"/>
            <p:cNvSpPr>
              <a:spLocks noChangeShapeType="1"/>
            </p:cNvSpPr>
            <p:nvPr/>
          </p:nvSpPr>
          <p:spPr bwMode="auto">
            <a:xfrm>
              <a:off x="1709" y="1356"/>
              <a:ext cx="864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 wrap="none" anchor="t" anchorCtr="0">
              <a:noAutofit/>
            </a:bodyPr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12" name="Line 01"/>
            <p:cNvSpPr>
              <a:spLocks noChangeShapeType="1"/>
            </p:cNvSpPr>
            <p:nvPr/>
          </p:nvSpPr>
          <p:spPr bwMode="auto">
            <a:xfrm>
              <a:off x="1024" y="1357"/>
              <a:ext cx="657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>
              <a:noAutofit/>
            </a:bodyPr>
            <a:lstStyle/>
            <a:p>
              <a:pPr>
                <a:defRPr/>
              </a:pPr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0437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05"/>
          <p:cNvSpPr>
            <a:spLocks noGrp="1"/>
          </p:cNvSpPr>
          <p:nvPr>
            <p:ph type="title"/>
          </p:nvPr>
        </p:nvSpPr>
        <p:spPr>
          <a:xfrm>
            <a:off x="1984248" y="301752"/>
            <a:ext cx="8229600" cy="640080"/>
          </a:xfrm>
        </p:spPr>
        <p:txBody>
          <a:bodyPr vert="horz" wrap="square" lIns="88450" tIns="9144" rIns="88450" bIns="9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ΤΥΠΟΙ ΣΧΕΔΙΩΝ</a:t>
            </a:r>
            <a:endParaRPr lang="en-US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 bwMode="auto">
          <a:xfrm>
            <a:off x="572655" y="1077914"/>
            <a:ext cx="11028219" cy="40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0" indent="0">
              <a:buNone/>
            </a:pPr>
            <a:r>
              <a:rPr lang="el-GR" sz="2000" kern="0" dirty="0">
                <a:solidFill>
                  <a:schemeClr val="accent4">
                    <a:lumMod val="10000"/>
                  </a:schemeClr>
                </a:solidFill>
              </a:rPr>
              <a:t>ΣΧΕΔΙΑ ΠΑΡΑΓΩΓΗΣ</a:t>
            </a:r>
            <a:endParaRPr lang="en-US" sz="2000" kern="0" dirty="0"/>
          </a:p>
        </p:txBody>
      </p:sp>
      <p:sp>
        <p:nvSpPr>
          <p:cNvPr id="8" name="Content Placeholder 6"/>
          <p:cNvSpPr>
            <a:spLocks noGrp="1"/>
          </p:cNvSpPr>
          <p:nvPr>
            <p:ph idx="4294967295"/>
          </p:nvPr>
        </p:nvSpPr>
        <p:spPr>
          <a:xfrm>
            <a:off x="609600" y="1524001"/>
            <a:ext cx="11074400" cy="47894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defRPr/>
            </a:pPr>
            <a:r>
              <a:rPr lang="el-GR" sz="2400" dirty="0">
                <a:solidFill>
                  <a:schemeClr val="accent4">
                    <a:lumMod val="10000"/>
                  </a:schemeClr>
                </a:solidFill>
              </a:rPr>
              <a:t>Σχέδια που χρησιμοποιούνται για κατασκευή, επιθεώρηση και αναγνώριση όλων των εξαρτημάτων στο πλοίο.</a:t>
            </a:r>
          </a:p>
          <a:p>
            <a:pPr marL="228600" indent="-228600">
              <a:defRPr/>
            </a:pPr>
            <a:r>
              <a:rPr lang="el-GR" sz="2400" dirty="0">
                <a:solidFill>
                  <a:schemeClr val="accent4">
                    <a:lumMod val="10000"/>
                  </a:schemeClr>
                </a:solidFill>
              </a:rPr>
              <a:t>Οι 3 μεγάλες κατηγορίες είναι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:</a:t>
            </a:r>
          </a:p>
          <a:p>
            <a:pPr lvl="1"/>
            <a:r>
              <a:rPr lang="el-GR" b="1" dirty="0"/>
              <a:t>Λεπτομερή Σχέδια</a:t>
            </a:r>
            <a:endParaRPr lang="en-US" sz="2400" b="1" dirty="0"/>
          </a:p>
          <a:p>
            <a:pPr lvl="2" indent="-228600"/>
            <a:r>
              <a:rPr lang="el-GR" sz="2400" dirty="0"/>
              <a:t>Παρέχουν όλες τις πληροφορίες για την κατασκευή ενός εξαρτήματος</a:t>
            </a:r>
            <a:endParaRPr lang="en-US" sz="2400" dirty="0"/>
          </a:p>
          <a:p>
            <a:pPr lvl="1" indent="-228600"/>
            <a:r>
              <a:rPr lang="el-GR" sz="2400" b="1" dirty="0">
                <a:solidFill>
                  <a:schemeClr val="accent4">
                    <a:lumMod val="10000"/>
                  </a:schemeClr>
                </a:solidFill>
              </a:rPr>
              <a:t>Σχέδια Συναρμολόγησης</a:t>
            </a:r>
            <a:endParaRPr lang="en-US" sz="2400" b="1" dirty="0">
              <a:solidFill>
                <a:schemeClr val="accent4">
                  <a:lumMod val="10000"/>
                </a:schemeClr>
              </a:solidFill>
            </a:endParaRPr>
          </a:p>
          <a:p>
            <a:pPr lvl="2"/>
            <a:r>
              <a:rPr lang="el-GR" sz="2400" dirty="0">
                <a:solidFill>
                  <a:schemeClr val="accent4">
                    <a:lumMod val="10000"/>
                  </a:schemeClr>
                </a:solidFill>
              </a:rPr>
              <a:t>Απεικονίζει την σχέση συναρμολόγησης μεταξύ 2 περισσοτέρων λεπτομερή σχεδίων ή συναρμολόγησης.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lvl="1" indent="-228600"/>
            <a:r>
              <a:rPr lang="el-GR" sz="2400" b="1" dirty="0">
                <a:solidFill>
                  <a:schemeClr val="accent4">
                    <a:lumMod val="10000"/>
                  </a:schemeClr>
                </a:solidFill>
              </a:rPr>
              <a:t>Σχέδια εγκατάστασης</a:t>
            </a:r>
            <a:endParaRPr lang="en-US" sz="2400" b="1" dirty="0">
              <a:solidFill>
                <a:schemeClr val="accent4">
                  <a:lumMod val="10000"/>
                </a:schemeClr>
              </a:solidFill>
            </a:endParaRPr>
          </a:p>
          <a:p>
            <a:pPr lvl="2" indent="-228600"/>
            <a:r>
              <a:rPr lang="el-GR" sz="2400" dirty="0"/>
              <a:t>Μας πληροφορούν για γενικές ρυθμίσεις, με τι συνδέονται και την ακριβή τοποθεσία με βάση σταθερά σημεία.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lvl="1"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48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0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Γραμμών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defRPr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Ορατή γραμμή -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Visible Lines</a:t>
            </a:r>
          </a:p>
          <a:p>
            <a:pPr marL="228600" indent="-228600">
              <a:defRPr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Διακεκομμένη Γραμμή -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Hidden Lines</a:t>
            </a:r>
          </a:p>
          <a:p>
            <a:pPr marL="228600" indent="-228600">
              <a:defRPr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Αξονική Γραμμή -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Center Lines</a:t>
            </a:r>
          </a:p>
          <a:p>
            <a:pPr marL="228600" indent="-228600">
              <a:defRPr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Γραμμή φάντασμα -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Phantom Lines</a:t>
            </a:r>
          </a:p>
          <a:p>
            <a:pPr marL="228600" indent="-228600">
              <a:defRPr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Γραμμές διακοπής -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Break Lines</a:t>
            </a:r>
          </a:p>
          <a:p>
            <a:pPr marL="228600" indent="-228600">
              <a:defRPr/>
            </a:pPr>
            <a:r>
              <a:rPr lang="el-GR" sz="2400" dirty="0"/>
              <a:t>Γραμμές διαστάσεων - </a:t>
            </a:r>
            <a:r>
              <a:rPr lang="en-US" sz="2400" dirty="0"/>
              <a:t>Dimension and Extension Lines</a:t>
            </a:r>
          </a:p>
          <a:p>
            <a:pPr marL="228600" indent="-228600">
              <a:defRPr/>
            </a:pPr>
            <a:r>
              <a:rPr lang="el-GR" sz="2400" dirty="0"/>
              <a:t>Γραμμές οδηγοί - </a:t>
            </a:r>
            <a:r>
              <a:rPr lang="en-US" sz="2400" dirty="0"/>
              <a:t>Leader Lines</a:t>
            </a:r>
          </a:p>
          <a:p>
            <a:pPr marL="347472"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marL="347472"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572655" y="1077914"/>
            <a:ext cx="11028219" cy="40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0" indent="0"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60477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idx="4294967295"/>
          </p:nvPr>
        </p:nvSpPr>
        <p:spPr>
          <a:xfrm>
            <a:off x="609600" y="1524001"/>
            <a:ext cx="11074400" cy="4789493"/>
          </a:xfrm>
          <a:prstGeom prst="rect">
            <a:avLst/>
          </a:prstGeom>
        </p:spPr>
        <p:txBody>
          <a:bodyPr/>
          <a:lstStyle/>
          <a:p>
            <a:pPr eaLnBrk="0" hangingPunct="0"/>
            <a:r>
              <a:rPr lang="el-GR" sz="2400" dirty="0">
                <a:solidFill>
                  <a:schemeClr val="accent4">
                    <a:lumMod val="10000"/>
                  </a:schemeClr>
                </a:solidFill>
              </a:rPr>
              <a:t>Μέτρια συμπαγής γραμμή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eaLnBrk="0" hangingPunct="0"/>
            <a:r>
              <a:rPr lang="el-GR" sz="2400" dirty="0">
                <a:solidFill>
                  <a:schemeClr val="accent4">
                    <a:lumMod val="10000"/>
                  </a:schemeClr>
                </a:solidFill>
              </a:rPr>
              <a:t>Υποδεικνύει ακμές και χαρακτηριστικά ενός αντικειμένου.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lvl="1" eaLnBrk="0" hangingPunct="0"/>
            <a:r>
              <a:rPr lang="el-GR" sz="2400" dirty="0">
                <a:solidFill>
                  <a:schemeClr val="accent4">
                    <a:lumMod val="10000"/>
                  </a:schemeClr>
                </a:solidFill>
              </a:rPr>
              <a:t>Δείχνουν ότι κοιτάμε το αντικείμενο από την ίδια κατεύθυνση με αυτή που φαίνεται στο σχήμα.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 eaLnBrk="0" hangingPunct="0"/>
            <a:r>
              <a:rPr lang="el-GR" sz="2400" dirty="0">
                <a:solidFill>
                  <a:schemeClr val="accent4">
                    <a:lumMod val="10000"/>
                  </a:schemeClr>
                </a:solidFill>
              </a:rPr>
              <a:t>Οι ορατές γραμμές προηγούνται στην κυριότητα από όλες τις άλλες γραμμές.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 marL="228600" indent="-228600"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sz="2400" dirty="0"/>
          </a:p>
          <a:p>
            <a:pPr marL="347472"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marL="347472"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572655" y="1077914"/>
            <a:ext cx="11028219" cy="40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0" indent="0">
              <a:buNone/>
            </a:pPr>
            <a:r>
              <a:rPr lang="el-GR" sz="2000" b="1" dirty="0">
                <a:solidFill>
                  <a:schemeClr val="accent4">
                    <a:lumMod val="10000"/>
                  </a:schemeClr>
                </a:solidFill>
              </a:rPr>
              <a:t>Ορατή Γραμμή</a:t>
            </a:r>
            <a:endParaRPr lang="en-US" sz="2000" b="1" kern="0" dirty="0"/>
          </a:p>
        </p:txBody>
      </p:sp>
      <p:sp>
        <p:nvSpPr>
          <p:cNvPr id="4" name="Line 01"/>
          <p:cNvSpPr>
            <a:spLocks noChangeShapeType="1"/>
          </p:cNvSpPr>
          <p:nvPr/>
        </p:nvSpPr>
        <p:spPr bwMode="auto">
          <a:xfrm>
            <a:off x="2438850" y="1304752"/>
            <a:ext cx="6035040" cy="0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80232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idx="4294967295"/>
          </p:nvPr>
        </p:nvSpPr>
        <p:spPr>
          <a:xfrm>
            <a:off x="609600" y="1524001"/>
            <a:ext cx="11074400" cy="4789493"/>
          </a:xfrm>
          <a:prstGeom prst="rect">
            <a:avLst/>
          </a:prstGeom>
        </p:spPr>
        <p:txBody>
          <a:bodyPr/>
          <a:lstStyle/>
          <a:p>
            <a:r>
              <a:rPr lang="el-GR" sz="2400" dirty="0">
                <a:solidFill>
                  <a:schemeClr val="accent4">
                    <a:lumMod val="10000"/>
                  </a:schemeClr>
                </a:solidFill>
              </a:rPr>
              <a:t>Μεσαία και διακοπτόμενη γραμμή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l-GR" sz="2400" dirty="0">
                <a:solidFill>
                  <a:schemeClr val="accent4">
                    <a:lumMod val="10000"/>
                  </a:schemeClr>
                </a:solidFill>
              </a:rPr>
              <a:t>Υποδεικνύει ακμές και χαρακτηριστικά του σχεδίου τα οποία δε φαίνονται από την όψη που τα κοιτάμε.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sz="2400" dirty="0"/>
          </a:p>
          <a:p>
            <a:pPr marL="347472"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marL="347472"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572655" y="1077914"/>
            <a:ext cx="11028219" cy="40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0" indent="0">
              <a:buNone/>
            </a:pPr>
            <a:r>
              <a:rPr lang="el-GR" sz="2000" b="1" dirty="0">
                <a:solidFill>
                  <a:schemeClr val="accent4">
                    <a:lumMod val="10000"/>
                  </a:schemeClr>
                </a:solidFill>
              </a:rPr>
              <a:t>Διακεκομμένη Γραμμή</a:t>
            </a:r>
            <a:endParaRPr lang="en-US" sz="2000" b="1" kern="0" dirty="0"/>
          </a:p>
        </p:txBody>
      </p:sp>
      <p:sp>
        <p:nvSpPr>
          <p:cNvPr id="6" name="Line 02"/>
          <p:cNvSpPr>
            <a:spLocks noChangeShapeType="1"/>
          </p:cNvSpPr>
          <p:nvPr/>
        </p:nvSpPr>
        <p:spPr bwMode="auto">
          <a:xfrm>
            <a:off x="3309955" y="1278588"/>
            <a:ext cx="6035040" cy="1587"/>
          </a:xfrm>
          <a:prstGeom prst="line">
            <a:avLst/>
          </a:prstGeom>
          <a:noFill/>
          <a:ln w="28575">
            <a:solidFill>
              <a:schemeClr val="accent4">
                <a:lumMod val="10000"/>
              </a:schemeClr>
            </a:solidFill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 dirty="0"/>
          </a:p>
        </p:txBody>
      </p:sp>
      <p:sp>
        <p:nvSpPr>
          <p:cNvPr id="7" name="Title 07"/>
          <p:cNvSpPr>
            <a:spLocks noGrp="1"/>
          </p:cNvSpPr>
          <p:nvPr>
            <p:ph type="title"/>
          </p:nvPr>
        </p:nvSpPr>
        <p:spPr>
          <a:xfrm>
            <a:off x="1984248" y="301752"/>
            <a:ext cx="8229600" cy="640080"/>
          </a:xfrm>
        </p:spPr>
        <p:txBody>
          <a:bodyPr/>
          <a:lstStyle/>
          <a:p>
            <a:r>
              <a:rPr lang="en-US" dirty="0"/>
              <a:t>Drafting Line Types</a:t>
            </a:r>
          </a:p>
        </p:txBody>
      </p:sp>
    </p:spTree>
    <p:extLst>
      <p:ext uri="{BB962C8B-B14F-4D97-AF65-F5344CB8AC3E}">
        <p14:creationId xmlns:p14="http://schemas.microsoft.com/office/powerpoint/2010/main" val="1226618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"/>
          <p:cNvSpPr txBox="1">
            <a:spLocks/>
          </p:cNvSpPr>
          <p:nvPr/>
        </p:nvSpPr>
        <p:spPr bwMode="auto">
          <a:xfrm>
            <a:off x="572655" y="1077914"/>
            <a:ext cx="11028219" cy="40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0" indent="0">
              <a:buNone/>
            </a:pPr>
            <a:r>
              <a:rPr lang="el-GR" sz="2000" b="1" dirty="0">
                <a:solidFill>
                  <a:schemeClr val="accent4">
                    <a:lumMod val="10000"/>
                  </a:schemeClr>
                </a:solidFill>
              </a:rPr>
              <a:t>Διακεκομμένη Γραμμή</a:t>
            </a:r>
            <a:endParaRPr lang="en-US" sz="2000" kern="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714687" y="1524001"/>
            <a:ext cx="3925604" cy="478949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714500" y="2109355"/>
            <a:ext cx="4530436" cy="319000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4" name="Content Placeholder 6"/>
          <p:cNvSpPr>
            <a:spLocks noGrp="1"/>
          </p:cNvSpPr>
          <p:nvPr>
            <p:ph idx="4294967295"/>
          </p:nvPr>
        </p:nvSpPr>
        <p:spPr>
          <a:xfrm>
            <a:off x="609600" y="1524001"/>
            <a:ext cx="11074400" cy="4789493"/>
          </a:xfrm>
          <a:prstGeom prst="rect">
            <a:avLst/>
          </a:prstGeom>
        </p:spPr>
        <p:txBody>
          <a:bodyPr/>
          <a:lstStyle/>
          <a:p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Κάτοψη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marL="228600" indent="-228600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  <a:p>
            <a:pPr marL="347472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marL="347472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grpSp>
        <p:nvGrpSpPr>
          <p:cNvPr id="41" name="Group 02"/>
          <p:cNvGrpSpPr/>
          <p:nvPr/>
        </p:nvGrpSpPr>
        <p:grpSpPr>
          <a:xfrm>
            <a:off x="6784009" y="1605573"/>
            <a:ext cx="3744685" cy="4615527"/>
            <a:chOff x="4996791" y="1352772"/>
            <a:chExt cx="3404259" cy="4615527"/>
          </a:xfrm>
        </p:grpSpPr>
        <p:sp>
          <p:nvSpPr>
            <p:cNvPr id="32" name="Text Box 05"/>
            <p:cNvSpPr txBox="1">
              <a:spLocks noChangeArrowheads="1"/>
            </p:cNvSpPr>
            <p:nvPr/>
          </p:nvSpPr>
          <p:spPr bwMode="auto">
            <a:xfrm>
              <a:off x="6240286" y="5261595"/>
              <a:ext cx="914400" cy="228600"/>
            </a:xfrm>
            <a:prstGeom prst="rect">
              <a:avLst/>
            </a:prstGeom>
            <a:noFill/>
            <a:ln w="28575" cap="flat">
              <a:noFill/>
              <a:miter lim="800000"/>
              <a:headEnd/>
              <a:tailEnd/>
            </a:ln>
          </p:spPr>
          <p:txBody>
            <a:bodyPr wrap="none" anchor="ctr" anchorCtr="1">
              <a:noAutofit/>
            </a:bodyPr>
            <a:lstStyle/>
            <a:p>
              <a:pPr algn="ctr" eaLnBrk="0" hangingPunct="0"/>
              <a:r>
                <a:rPr lang="el-GR" dirty="0">
                  <a:solidFill>
                    <a:schemeClr val="accent4">
                      <a:lumMod val="10000"/>
                    </a:schemeClr>
                  </a:solidFill>
                </a:rPr>
                <a:t>Κάτοψη</a:t>
              </a:r>
              <a:endParaRPr lang="en-US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60" name="Line 29"/>
            <p:cNvSpPr>
              <a:spLocks noChangeShapeType="1"/>
            </p:cNvSpPr>
            <p:nvPr/>
          </p:nvSpPr>
          <p:spPr bwMode="auto">
            <a:xfrm rot="16200000">
              <a:off x="6658499" y="5364447"/>
              <a:ext cx="1207705" cy="0"/>
            </a:xfrm>
            <a:prstGeom prst="line">
              <a:avLst/>
            </a:prstGeom>
            <a:noFill/>
            <a:ln w="28575" cap="flat">
              <a:solidFill>
                <a:schemeClr val="accent4">
                  <a:lumMod val="1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 dirty="0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 rot="16200000">
              <a:off x="5535820" y="5367452"/>
              <a:ext cx="1200379" cy="0"/>
            </a:xfrm>
            <a:prstGeom prst="line">
              <a:avLst/>
            </a:prstGeom>
            <a:noFill/>
            <a:ln w="28575" cap="flat">
              <a:solidFill>
                <a:schemeClr val="accent4">
                  <a:lumMod val="1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 dirty="0"/>
            </a:p>
          </p:txBody>
        </p:sp>
        <p:sp>
          <p:nvSpPr>
            <p:cNvPr id="58" name="Rectangle 01"/>
            <p:cNvSpPr/>
            <p:nvPr/>
          </p:nvSpPr>
          <p:spPr bwMode="auto">
            <a:xfrm>
              <a:off x="5009690" y="4772025"/>
              <a:ext cx="3374691" cy="1190625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1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88450" tIns="44225" rIns="88450" bIns="44225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800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>
              <a:off x="8384833" y="3912601"/>
              <a:ext cx="0" cy="685800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5012982" y="3926682"/>
              <a:ext cx="0" cy="685800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  <p:sp>
          <p:nvSpPr>
            <p:cNvPr id="40" name="Text Box 04"/>
            <p:cNvSpPr txBox="1">
              <a:spLocks noChangeArrowheads="1"/>
            </p:cNvSpPr>
            <p:nvPr/>
          </p:nvSpPr>
          <p:spPr bwMode="auto">
            <a:xfrm>
              <a:off x="6297305" y="3042480"/>
              <a:ext cx="822960" cy="228600"/>
            </a:xfrm>
            <a:prstGeom prst="rect">
              <a:avLst/>
            </a:prstGeom>
            <a:noFill/>
            <a:ln w="28575" cap="flat">
              <a:noFill/>
              <a:miter lim="800000"/>
              <a:headEnd/>
              <a:tailEnd/>
            </a:ln>
          </p:spPr>
          <p:txBody>
            <a:bodyPr wrap="none" anchor="ctr" anchorCtr="1">
              <a:noAutofit/>
            </a:bodyPr>
            <a:lstStyle/>
            <a:p>
              <a:pPr algn="ctr" eaLnBrk="0" hangingPunct="0"/>
              <a:r>
                <a:rPr lang="el-GR" dirty="0" err="1">
                  <a:solidFill>
                    <a:schemeClr val="accent4">
                      <a:lumMod val="10000"/>
                    </a:schemeClr>
                  </a:solidFill>
                </a:rPr>
                <a:t>Πρόοψη</a:t>
              </a:r>
              <a:endParaRPr lang="en-US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36" name="Line 25"/>
            <p:cNvSpPr>
              <a:spLocks noChangeShapeType="1"/>
            </p:cNvSpPr>
            <p:nvPr/>
          </p:nvSpPr>
          <p:spPr bwMode="auto">
            <a:xfrm>
              <a:off x="7262807" y="2553905"/>
              <a:ext cx="0" cy="2052385"/>
            </a:xfrm>
            <a:prstGeom prst="line">
              <a:avLst/>
            </a:prstGeom>
            <a:noFill/>
            <a:ln w="28575" cap="flat">
              <a:solidFill>
                <a:schemeClr val="accent4">
                  <a:lumMod val="10000"/>
                </a:schemeClr>
              </a:solidFill>
              <a:prstDash val="sysDot"/>
              <a:miter lim="800000"/>
              <a:headEnd/>
              <a:tailEnd type="triangle" w="med" len="med"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  <p:sp>
          <p:nvSpPr>
            <p:cNvPr id="35" name="Line 24"/>
            <p:cNvSpPr>
              <a:spLocks noChangeShapeType="1"/>
            </p:cNvSpPr>
            <p:nvPr/>
          </p:nvSpPr>
          <p:spPr bwMode="auto">
            <a:xfrm>
              <a:off x="6136914" y="2555796"/>
              <a:ext cx="0" cy="2057401"/>
            </a:xfrm>
            <a:prstGeom prst="line">
              <a:avLst/>
            </a:prstGeom>
            <a:noFill/>
            <a:ln w="28575" cap="flat">
              <a:solidFill>
                <a:schemeClr val="accent4">
                  <a:lumMod val="10000"/>
                </a:schemeClr>
              </a:solidFill>
              <a:prstDash val="sysDot"/>
              <a:miter lim="800000"/>
              <a:headEnd/>
              <a:tailEnd type="triangle" w="med" len="med"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4996798" y="3750221"/>
              <a:ext cx="3404252" cy="0"/>
            </a:xfrm>
            <a:prstGeom prst="line">
              <a:avLst/>
            </a:prstGeom>
            <a:noFill/>
            <a:ln w="28575" cap="flat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  <p:sp>
          <p:nvSpPr>
            <p:cNvPr id="54" name="Line 22"/>
            <p:cNvSpPr>
              <a:spLocks noChangeShapeType="1"/>
            </p:cNvSpPr>
            <p:nvPr/>
          </p:nvSpPr>
          <p:spPr bwMode="auto">
            <a:xfrm rot="16200000">
              <a:off x="7779067" y="3154909"/>
              <a:ext cx="1219201" cy="0"/>
            </a:xfrm>
            <a:prstGeom prst="line">
              <a:avLst/>
            </a:prstGeom>
            <a:noFill/>
            <a:ln w="28575" cap="flat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  <p:sp>
          <p:nvSpPr>
            <p:cNvPr id="53" name="Line 21"/>
            <p:cNvSpPr>
              <a:spLocks noChangeShapeType="1"/>
            </p:cNvSpPr>
            <p:nvPr/>
          </p:nvSpPr>
          <p:spPr bwMode="auto">
            <a:xfrm rot="16200000">
              <a:off x="4401477" y="3154907"/>
              <a:ext cx="1219201" cy="0"/>
            </a:xfrm>
            <a:prstGeom prst="line">
              <a:avLst/>
            </a:prstGeom>
            <a:noFill/>
            <a:ln w="28575" cap="flat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 dirty="0"/>
            </a:p>
          </p:txBody>
        </p:sp>
        <p:sp>
          <p:nvSpPr>
            <p:cNvPr id="48" name="Line 20"/>
            <p:cNvSpPr>
              <a:spLocks noChangeShapeType="1"/>
            </p:cNvSpPr>
            <p:nvPr/>
          </p:nvSpPr>
          <p:spPr bwMode="auto">
            <a:xfrm>
              <a:off x="7248515" y="2557690"/>
              <a:ext cx="1152144" cy="0"/>
            </a:xfrm>
            <a:prstGeom prst="line">
              <a:avLst/>
            </a:prstGeom>
            <a:noFill/>
            <a:ln w="28575" cap="flat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  <p:sp>
          <p:nvSpPr>
            <p:cNvPr id="49" name="Line 19"/>
            <p:cNvSpPr>
              <a:spLocks noChangeShapeType="1"/>
            </p:cNvSpPr>
            <p:nvPr/>
          </p:nvSpPr>
          <p:spPr bwMode="auto">
            <a:xfrm>
              <a:off x="4996791" y="2557688"/>
              <a:ext cx="1152144" cy="0"/>
            </a:xfrm>
            <a:prstGeom prst="line">
              <a:avLst/>
            </a:prstGeom>
            <a:noFill/>
            <a:ln w="28575" cap="flat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 dirty="0"/>
            </a:p>
          </p:txBody>
        </p:sp>
        <p:sp>
          <p:nvSpPr>
            <p:cNvPr id="52" name="Line 18"/>
            <p:cNvSpPr>
              <a:spLocks noChangeShapeType="1"/>
            </p:cNvSpPr>
            <p:nvPr/>
          </p:nvSpPr>
          <p:spPr bwMode="auto">
            <a:xfrm rot="16200000">
              <a:off x="6653203" y="1962377"/>
              <a:ext cx="1219201" cy="0"/>
            </a:xfrm>
            <a:prstGeom prst="line">
              <a:avLst/>
            </a:prstGeom>
            <a:noFill/>
            <a:ln w="28575" cap="flat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 rot="16200000">
              <a:off x="5527342" y="1962373"/>
              <a:ext cx="1219201" cy="0"/>
            </a:xfrm>
            <a:prstGeom prst="line">
              <a:avLst/>
            </a:prstGeom>
            <a:noFill/>
            <a:ln w="28575" cap="flat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  <p:sp>
          <p:nvSpPr>
            <p:cNvPr id="47" name="Line 16"/>
            <p:cNvSpPr>
              <a:spLocks noChangeShapeType="1"/>
            </p:cNvSpPr>
            <p:nvPr/>
          </p:nvSpPr>
          <p:spPr bwMode="auto">
            <a:xfrm>
              <a:off x="6122653" y="1365159"/>
              <a:ext cx="1152144" cy="0"/>
            </a:xfrm>
            <a:prstGeom prst="line">
              <a:avLst/>
            </a:prstGeom>
            <a:noFill/>
            <a:ln w="28575" cap="flat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</p:grpSp>
      <p:grpSp>
        <p:nvGrpSpPr>
          <p:cNvPr id="63" name="Group 01"/>
          <p:cNvGrpSpPr/>
          <p:nvPr/>
        </p:nvGrpSpPr>
        <p:grpSpPr>
          <a:xfrm>
            <a:off x="1824626" y="2238372"/>
            <a:ext cx="4322524" cy="2943228"/>
            <a:chOff x="688932" y="2238372"/>
            <a:chExt cx="3929567" cy="2943228"/>
          </a:xfrm>
        </p:grpSpPr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22808" y="5167314"/>
              <a:ext cx="3393960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  <p:sp>
          <p:nvSpPr>
            <p:cNvPr id="18" name="Text Box 03"/>
            <p:cNvSpPr txBox="1">
              <a:spLocks noChangeArrowheads="1"/>
            </p:cNvSpPr>
            <p:nvPr/>
          </p:nvSpPr>
          <p:spPr bwMode="auto">
            <a:xfrm flipH="1">
              <a:off x="1988366" y="4799162"/>
              <a:ext cx="1280160" cy="2286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 anchorCtr="1">
              <a:noAutofit/>
            </a:bodyPr>
            <a:lstStyle/>
            <a:p>
              <a:pPr algn="ctr" eaLnBrk="0" hangingPunct="0"/>
              <a:r>
                <a:rPr lang="el-GR" dirty="0">
                  <a:solidFill>
                    <a:schemeClr val="accent4">
                      <a:lumMod val="10000"/>
                    </a:schemeClr>
                  </a:solidFill>
                </a:rPr>
                <a:t>Κάτοψη</a:t>
              </a:r>
              <a:endParaRPr lang="en-US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4077956" y="4638676"/>
              <a:ext cx="533400" cy="53340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698932" y="4638676"/>
              <a:ext cx="533400" cy="53340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692742" y="4633914"/>
              <a:ext cx="3396341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  <p:sp>
          <p:nvSpPr>
            <p:cNvPr id="12" name="Text Box 02"/>
            <p:cNvSpPr txBox="1">
              <a:spLocks noChangeArrowheads="1"/>
            </p:cNvSpPr>
            <p:nvPr/>
          </p:nvSpPr>
          <p:spPr bwMode="auto">
            <a:xfrm>
              <a:off x="1877349" y="3913337"/>
              <a:ext cx="100584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noAutofit/>
            </a:bodyPr>
            <a:lstStyle/>
            <a:p>
              <a:pPr algn="ctr" eaLnBrk="0" hangingPunct="0"/>
              <a:r>
                <a:rPr lang="el-GR" dirty="0" err="1">
                  <a:solidFill>
                    <a:schemeClr val="accent4">
                      <a:lumMod val="10000"/>
                    </a:schemeClr>
                  </a:solidFill>
                </a:rPr>
                <a:t>Πρόοψη</a:t>
              </a:r>
              <a:endParaRPr lang="en-US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4613737" y="3964305"/>
              <a:ext cx="0" cy="1217295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4085099" y="3440429"/>
              <a:ext cx="533400" cy="53340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  <p:sp>
          <p:nvSpPr>
            <p:cNvPr id="11" name="Line 09"/>
            <p:cNvSpPr>
              <a:spLocks noChangeShapeType="1"/>
            </p:cNvSpPr>
            <p:nvPr/>
          </p:nvSpPr>
          <p:spPr bwMode="auto">
            <a:xfrm rot="16200000">
              <a:off x="3471689" y="4039553"/>
              <a:ext cx="1217295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  <p:sp>
          <p:nvSpPr>
            <p:cNvPr id="10" name="Line 08"/>
            <p:cNvSpPr>
              <a:spLocks noChangeShapeType="1"/>
            </p:cNvSpPr>
            <p:nvPr/>
          </p:nvSpPr>
          <p:spPr bwMode="auto">
            <a:xfrm rot="16200000">
              <a:off x="93618" y="4038600"/>
              <a:ext cx="1219200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  <p:sp>
          <p:nvSpPr>
            <p:cNvPr id="6" name="Line 07"/>
            <p:cNvSpPr>
              <a:spLocks noChangeShapeType="1"/>
            </p:cNvSpPr>
            <p:nvPr/>
          </p:nvSpPr>
          <p:spPr bwMode="auto">
            <a:xfrm>
              <a:off x="2942069" y="3443288"/>
              <a:ext cx="1152525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  <p:sp>
          <p:nvSpPr>
            <p:cNvPr id="7" name="Line 06"/>
            <p:cNvSpPr>
              <a:spLocks noChangeShapeType="1"/>
            </p:cNvSpPr>
            <p:nvPr/>
          </p:nvSpPr>
          <p:spPr bwMode="auto">
            <a:xfrm>
              <a:off x="688932" y="3445191"/>
              <a:ext cx="1152525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  <p:sp>
          <p:nvSpPr>
            <p:cNvPr id="17" name="Line 05"/>
            <p:cNvSpPr>
              <a:spLocks noChangeShapeType="1"/>
            </p:cNvSpPr>
            <p:nvPr/>
          </p:nvSpPr>
          <p:spPr bwMode="auto">
            <a:xfrm>
              <a:off x="3487850" y="2771774"/>
              <a:ext cx="0" cy="68580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  <p:sp>
          <p:nvSpPr>
            <p:cNvPr id="15" name="Line 04"/>
            <p:cNvSpPr>
              <a:spLocks noChangeShapeType="1"/>
            </p:cNvSpPr>
            <p:nvPr/>
          </p:nvSpPr>
          <p:spPr bwMode="auto">
            <a:xfrm>
              <a:off x="2959234" y="2247896"/>
              <a:ext cx="533400" cy="53340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  <p:sp>
          <p:nvSpPr>
            <p:cNvPr id="9" name="Line 03"/>
            <p:cNvSpPr>
              <a:spLocks noChangeShapeType="1"/>
            </p:cNvSpPr>
            <p:nvPr/>
          </p:nvSpPr>
          <p:spPr bwMode="auto">
            <a:xfrm rot="16200000">
              <a:off x="2344872" y="2847972"/>
              <a:ext cx="1219200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  <p:sp>
          <p:nvSpPr>
            <p:cNvPr id="8" name="Line 02"/>
            <p:cNvSpPr>
              <a:spLocks noChangeShapeType="1"/>
            </p:cNvSpPr>
            <p:nvPr/>
          </p:nvSpPr>
          <p:spPr bwMode="auto">
            <a:xfrm rot="16200000">
              <a:off x="1219483" y="2847972"/>
              <a:ext cx="1219200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  <p:sp>
          <p:nvSpPr>
            <p:cNvPr id="5" name="Line 01"/>
            <p:cNvSpPr>
              <a:spLocks noChangeShapeType="1"/>
            </p:cNvSpPr>
            <p:nvPr/>
          </p:nvSpPr>
          <p:spPr bwMode="auto">
            <a:xfrm>
              <a:off x="1816226" y="2252658"/>
              <a:ext cx="1152525" cy="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/>
            </a:p>
          </p:txBody>
        </p:sp>
      </p:grpSp>
      <p:sp>
        <p:nvSpPr>
          <p:cNvPr id="45" name="Line 02"/>
          <p:cNvSpPr>
            <a:spLocks noChangeShapeType="1"/>
          </p:cNvSpPr>
          <p:nvPr/>
        </p:nvSpPr>
        <p:spPr bwMode="auto">
          <a:xfrm>
            <a:off x="3227416" y="1277219"/>
            <a:ext cx="6035040" cy="1587"/>
          </a:xfrm>
          <a:prstGeom prst="line">
            <a:avLst/>
          </a:prstGeom>
          <a:noFill/>
          <a:ln w="28575">
            <a:solidFill>
              <a:schemeClr val="accent4">
                <a:lumMod val="10000"/>
              </a:schemeClr>
            </a:solidFill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14297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idx="4294967295"/>
          </p:nvPr>
        </p:nvSpPr>
        <p:spPr>
          <a:xfrm>
            <a:off x="609600" y="1524001"/>
            <a:ext cx="11074400" cy="478949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schemeClr val="accent4">
                    <a:lumMod val="10000"/>
                  </a:schemeClr>
                </a:solidFill>
              </a:rPr>
              <a:t>Ελαφριά διακοπτόμενη γραμμή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schemeClr val="accent4">
                    <a:lumMod val="10000"/>
                  </a:schemeClr>
                </a:solidFill>
              </a:rPr>
              <a:t>Χρησιμοποιείται για να εκφράσει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schemeClr val="accent4">
                    <a:lumMod val="10000"/>
                  </a:schemeClr>
                </a:solidFill>
              </a:rPr>
              <a:t>Κέντρο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schemeClr val="accent4">
                    <a:lumMod val="10000"/>
                  </a:schemeClr>
                </a:solidFill>
              </a:rPr>
              <a:t>Κέντρο οπής, βίδας κλπ.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schemeClr val="accent4">
                    <a:lumMod val="10000"/>
                  </a:schemeClr>
                </a:solidFill>
              </a:rPr>
              <a:t>Συμμετρία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schemeClr val="accent4">
                    <a:lumMod val="10000"/>
                  </a:schemeClr>
                </a:solidFill>
              </a:rPr>
              <a:t>Την μέση ενός εξαρτήματος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schemeClr val="accent4">
                    <a:lumMod val="10000"/>
                  </a:schemeClr>
                </a:solidFill>
              </a:rPr>
              <a:t>Επίπεδα αναφοράς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marL="228600" indent="-228600"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sz="2400" dirty="0"/>
          </a:p>
          <a:p>
            <a:pPr marL="347472"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marL="347472"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572655" y="1077914"/>
            <a:ext cx="11028219" cy="40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0" indent="0">
              <a:buNone/>
            </a:pPr>
            <a:r>
              <a:rPr lang="el-GR" sz="2000" dirty="0">
                <a:solidFill>
                  <a:schemeClr val="accent4">
                    <a:lumMod val="10000"/>
                  </a:schemeClr>
                </a:solidFill>
              </a:rPr>
              <a:t>Αξονική Γραμμή</a:t>
            </a:r>
            <a:endParaRPr lang="en-US" sz="2000" kern="0" dirty="0"/>
          </a:p>
        </p:txBody>
      </p:sp>
      <p:grpSp>
        <p:nvGrpSpPr>
          <p:cNvPr id="10" name="Group 01"/>
          <p:cNvGrpSpPr>
            <a:grpSpLocks/>
          </p:cNvGrpSpPr>
          <p:nvPr/>
        </p:nvGrpSpPr>
        <p:grpSpPr bwMode="auto">
          <a:xfrm flipV="1">
            <a:off x="2477816" y="1301238"/>
            <a:ext cx="6394938" cy="0"/>
            <a:chOff x="852" y="1440"/>
            <a:chExt cx="4390" cy="0"/>
          </a:xfrm>
        </p:grpSpPr>
        <p:sp>
          <p:nvSpPr>
            <p:cNvPr id="11" name="Line 07"/>
            <p:cNvSpPr>
              <a:spLocks noChangeShapeType="1"/>
            </p:cNvSpPr>
            <p:nvPr/>
          </p:nvSpPr>
          <p:spPr bwMode="auto">
            <a:xfrm>
              <a:off x="4690" y="1440"/>
              <a:ext cx="552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12" name="Line 06"/>
            <p:cNvSpPr>
              <a:spLocks noChangeShapeType="1"/>
            </p:cNvSpPr>
            <p:nvPr/>
          </p:nvSpPr>
          <p:spPr bwMode="auto">
            <a:xfrm>
              <a:off x="4208" y="1440"/>
              <a:ext cx="242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13" name="Line 05"/>
            <p:cNvSpPr>
              <a:spLocks noChangeShapeType="1"/>
            </p:cNvSpPr>
            <p:nvPr/>
          </p:nvSpPr>
          <p:spPr bwMode="auto">
            <a:xfrm>
              <a:off x="3412" y="1440"/>
              <a:ext cx="552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14" name="Line 04"/>
            <p:cNvSpPr>
              <a:spLocks noChangeShapeType="1"/>
            </p:cNvSpPr>
            <p:nvPr/>
          </p:nvSpPr>
          <p:spPr bwMode="auto">
            <a:xfrm>
              <a:off x="2928" y="1440"/>
              <a:ext cx="242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15" name="Line 03"/>
            <p:cNvSpPr>
              <a:spLocks noChangeShapeType="1"/>
            </p:cNvSpPr>
            <p:nvPr/>
          </p:nvSpPr>
          <p:spPr bwMode="auto">
            <a:xfrm>
              <a:off x="2132" y="1440"/>
              <a:ext cx="552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16" name="Line 02"/>
            <p:cNvSpPr>
              <a:spLocks noChangeShapeType="1"/>
            </p:cNvSpPr>
            <p:nvPr/>
          </p:nvSpPr>
          <p:spPr bwMode="auto">
            <a:xfrm>
              <a:off x="1648" y="1440"/>
              <a:ext cx="242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17" name="Line 01"/>
            <p:cNvSpPr>
              <a:spLocks noChangeShapeType="1"/>
            </p:cNvSpPr>
            <p:nvPr/>
          </p:nvSpPr>
          <p:spPr bwMode="auto">
            <a:xfrm>
              <a:off x="852" y="1440"/>
              <a:ext cx="552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</p:grp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9756659-0A83-4140-978E-003E6FE84C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90" t="34305" r="19453" b="18974"/>
          <a:stretch/>
        </p:blipFill>
        <p:spPr>
          <a:xfrm>
            <a:off x="5525612" y="2750881"/>
            <a:ext cx="6666388" cy="410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31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735282" y="2644140"/>
            <a:ext cx="8666018" cy="217724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0" name="Line 32"/>
          <p:cNvSpPr>
            <a:spLocks noChangeShapeType="1"/>
          </p:cNvSpPr>
          <p:nvPr/>
        </p:nvSpPr>
        <p:spPr bwMode="auto">
          <a:xfrm>
            <a:off x="9810258" y="4522022"/>
            <a:ext cx="504462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>
            <a:off x="9811170" y="4431344"/>
            <a:ext cx="500816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 flipH="1">
            <a:off x="9326112" y="4522022"/>
            <a:ext cx="487533" cy="103632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63" name="Line 29"/>
          <p:cNvSpPr>
            <a:spLocks noChangeShapeType="1"/>
          </p:cNvSpPr>
          <p:nvPr/>
        </p:nvSpPr>
        <p:spPr bwMode="auto">
          <a:xfrm flipH="1">
            <a:off x="9327804" y="4431344"/>
            <a:ext cx="487533" cy="103632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64" name="Line 28"/>
          <p:cNvSpPr>
            <a:spLocks noChangeShapeType="1"/>
          </p:cNvSpPr>
          <p:nvPr/>
        </p:nvSpPr>
        <p:spPr bwMode="auto">
          <a:xfrm>
            <a:off x="6735680" y="4625654"/>
            <a:ext cx="2594582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65" name="Line 27"/>
          <p:cNvSpPr>
            <a:spLocks noChangeShapeType="1"/>
          </p:cNvSpPr>
          <p:nvPr/>
        </p:nvSpPr>
        <p:spPr bwMode="auto">
          <a:xfrm>
            <a:off x="6735161" y="4534976"/>
            <a:ext cx="2594582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66" name="Line 26"/>
          <p:cNvSpPr>
            <a:spLocks noChangeShapeType="1"/>
          </p:cNvSpPr>
          <p:nvPr/>
        </p:nvSpPr>
        <p:spPr bwMode="auto">
          <a:xfrm flipV="1">
            <a:off x="6139286" y="4623495"/>
            <a:ext cx="602646" cy="8636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 dirty="0"/>
          </a:p>
        </p:txBody>
      </p:sp>
      <p:sp>
        <p:nvSpPr>
          <p:cNvPr id="67" name="Line 25"/>
          <p:cNvSpPr>
            <a:spLocks noChangeShapeType="1"/>
          </p:cNvSpPr>
          <p:nvPr/>
        </p:nvSpPr>
        <p:spPr bwMode="auto">
          <a:xfrm flipV="1">
            <a:off x="6134207" y="4534976"/>
            <a:ext cx="602646" cy="8636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 dirty="0"/>
          </a:p>
        </p:txBody>
      </p:sp>
      <p:sp>
        <p:nvSpPr>
          <p:cNvPr id="68" name="Line 24"/>
          <p:cNvSpPr>
            <a:spLocks noChangeShapeType="1"/>
          </p:cNvSpPr>
          <p:nvPr/>
        </p:nvSpPr>
        <p:spPr bwMode="auto">
          <a:xfrm>
            <a:off x="2737659" y="4709855"/>
            <a:ext cx="3405940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69" name="Line 23"/>
          <p:cNvSpPr>
            <a:spLocks noChangeShapeType="1"/>
          </p:cNvSpPr>
          <p:nvPr/>
        </p:nvSpPr>
        <p:spPr bwMode="auto">
          <a:xfrm>
            <a:off x="2734249" y="4621336"/>
            <a:ext cx="3405940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2250100" y="4502815"/>
            <a:ext cx="492612" cy="209423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71" name="Line 21"/>
          <p:cNvSpPr>
            <a:spLocks noChangeShapeType="1"/>
          </p:cNvSpPr>
          <p:nvPr/>
        </p:nvSpPr>
        <p:spPr bwMode="auto">
          <a:xfrm>
            <a:off x="2251794" y="4416453"/>
            <a:ext cx="487533" cy="207264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72" name="Line 20"/>
          <p:cNvSpPr>
            <a:spLocks noChangeShapeType="1"/>
          </p:cNvSpPr>
          <p:nvPr/>
        </p:nvSpPr>
        <p:spPr bwMode="auto">
          <a:xfrm>
            <a:off x="1853979" y="4504972"/>
            <a:ext cx="402486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73" name="Line 19"/>
          <p:cNvSpPr>
            <a:spLocks noChangeShapeType="1"/>
          </p:cNvSpPr>
          <p:nvPr/>
        </p:nvSpPr>
        <p:spPr bwMode="auto">
          <a:xfrm>
            <a:off x="1854549" y="4418612"/>
            <a:ext cx="402323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grpSp>
        <p:nvGrpSpPr>
          <p:cNvPr id="74" name="Group 02"/>
          <p:cNvGrpSpPr/>
          <p:nvPr/>
        </p:nvGrpSpPr>
        <p:grpSpPr>
          <a:xfrm>
            <a:off x="8370670" y="3086236"/>
            <a:ext cx="1772586" cy="1086914"/>
            <a:chOff x="6377178" y="3391030"/>
            <a:chExt cx="1611442" cy="1086914"/>
          </a:xfrm>
        </p:grpSpPr>
        <p:sp>
          <p:nvSpPr>
            <p:cNvPr id="95" name="Line 14"/>
            <p:cNvSpPr>
              <a:spLocks noChangeShapeType="1"/>
            </p:cNvSpPr>
            <p:nvPr/>
          </p:nvSpPr>
          <p:spPr bwMode="auto">
            <a:xfrm rot="16200000">
              <a:off x="6864403" y="3935187"/>
              <a:ext cx="118311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91" name="Line 18"/>
            <p:cNvSpPr>
              <a:spLocks noChangeShapeType="1"/>
            </p:cNvSpPr>
            <p:nvPr/>
          </p:nvSpPr>
          <p:spPr bwMode="auto">
            <a:xfrm rot="16200000" flipH="1">
              <a:off x="6742462" y="4299232"/>
              <a:ext cx="357424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92" name="Line 17"/>
            <p:cNvSpPr>
              <a:spLocks noChangeShapeType="1"/>
            </p:cNvSpPr>
            <p:nvPr/>
          </p:nvSpPr>
          <p:spPr bwMode="auto">
            <a:xfrm>
              <a:off x="7111071" y="3934048"/>
              <a:ext cx="356616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93" name="Line 16"/>
            <p:cNvSpPr>
              <a:spLocks noChangeShapeType="1"/>
            </p:cNvSpPr>
            <p:nvPr/>
          </p:nvSpPr>
          <p:spPr bwMode="auto">
            <a:xfrm>
              <a:off x="6863960" y="3935128"/>
              <a:ext cx="118516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94" name="Line 15"/>
            <p:cNvSpPr>
              <a:spLocks noChangeShapeType="1"/>
            </p:cNvSpPr>
            <p:nvPr/>
          </p:nvSpPr>
          <p:spPr bwMode="auto">
            <a:xfrm flipH="1">
              <a:off x="6377178" y="3934048"/>
              <a:ext cx="356616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96" name="Oval 02"/>
            <p:cNvSpPr>
              <a:spLocks noChangeArrowheads="1"/>
            </p:cNvSpPr>
            <p:nvPr/>
          </p:nvSpPr>
          <p:spPr bwMode="auto">
            <a:xfrm>
              <a:off x="6816560" y="3830416"/>
              <a:ext cx="210834" cy="207264"/>
            </a:xfrm>
            <a:prstGeom prst="ellips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97" name="Text Box 03"/>
            <p:cNvSpPr txBox="1">
              <a:spLocks noChangeArrowheads="1"/>
            </p:cNvSpPr>
            <p:nvPr/>
          </p:nvSpPr>
          <p:spPr bwMode="auto">
            <a:xfrm>
              <a:off x="7119940" y="3684362"/>
              <a:ext cx="868680" cy="1828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 anchorCtr="1">
              <a:noAutofit/>
            </a:bodyPr>
            <a:lstStyle/>
            <a:p>
              <a:pPr algn="ctr" eaLnBrk="0" hangingPunct="0"/>
              <a:r>
                <a:rPr lang="en-US" sz="1600" dirty="0">
                  <a:solidFill>
                    <a:schemeClr val="accent4">
                      <a:lumMod val="10000"/>
                    </a:schemeClr>
                  </a:solidFill>
                  <a:latin typeface="Arial" charset="0"/>
                </a:rPr>
                <a:t>WL 79.23</a:t>
              </a:r>
              <a:endPara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endParaRPr>
            </a:p>
          </p:txBody>
        </p:sp>
        <p:sp>
          <p:nvSpPr>
            <p:cNvPr id="98" name="Line 13"/>
            <p:cNvSpPr>
              <a:spLocks noChangeShapeType="1"/>
            </p:cNvSpPr>
            <p:nvPr/>
          </p:nvSpPr>
          <p:spPr bwMode="auto">
            <a:xfrm rot="16200000" flipH="1">
              <a:off x="6744033" y="3569742"/>
              <a:ext cx="357424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grpSp>
        <p:nvGrpSpPr>
          <p:cNvPr id="75" name="Group 01"/>
          <p:cNvGrpSpPr/>
          <p:nvPr/>
        </p:nvGrpSpPr>
        <p:grpSpPr>
          <a:xfrm>
            <a:off x="2083338" y="3201873"/>
            <a:ext cx="1766482" cy="1090960"/>
            <a:chOff x="908159" y="3506667"/>
            <a:chExt cx="1605893" cy="1090960"/>
          </a:xfrm>
        </p:grpSpPr>
        <p:sp>
          <p:nvSpPr>
            <p:cNvPr id="87" name="Line 08"/>
            <p:cNvSpPr>
              <a:spLocks noChangeShapeType="1"/>
            </p:cNvSpPr>
            <p:nvPr/>
          </p:nvSpPr>
          <p:spPr bwMode="auto">
            <a:xfrm rot="5400000" flipH="1">
              <a:off x="1910246" y="4050957"/>
              <a:ext cx="118484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83" name="Line 12"/>
            <p:cNvSpPr>
              <a:spLocks noChangeShapeType="1"/>
            </p:cNvSpPr>
            <p:nvPr/>
          </p:nvSpPr>
          <p:spPr bwMode="auto">
            <a:xfrm rot="5400000">
              <a:off x="1788280" y="4417407"/>
              <a:ext cx="360441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84" name="Line 11"/>
            <p:cNvSpPr>
              <a:spLocks noChangeShapeType="1"/>
            </p:cNvSpPr>
            <p:nvPr/>
          </p:nvSpPr>
          <p:spPr bwMode="auto">
            <a:xfrm>
              <a:off x="2157969" y="4049433"/>
              <a:ext cx="356083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85" name="Line 10"/>
            <p:cNvSpPr>
              <a:spLocks noChangeShapeType="1"/>
            </p:cNvSpPr>
            <p:nvPr/>
          </p:nvSpPr>
          <p:spPr bwMode="auto">
            <a:xfrm flipH="1">
              <a:off x="1910831" y="4051814"/>
              <a:ext cx="118451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86" name="Line 09"/>
            <p:cNvSpPr>
              <a:spLocks noChangeShapeType="1"/>
            </p:cNvSpPr>
            <p:nvPr/>
          </p:nvSpPr>
          <p:spPr bwMode="auto">
            <a:xfrm flipH="1">
              <a:off x="1427130" y="4050326"/>
              <a:ext cx="353889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88" name="Oval 01"/>
            <p:cNvSpPr>
              <a:spLocks noChangeArrowheads="1"/>
            </p:cNvSpPr>
            <p:nvPr/>
          </p:nvSpPr>
          <p:spPr bwMode="auto">
            <a:xfrm flipH="1">
              <a:off x="1863083" y="3948626"/>
              <a:ext cx="210834" cy="207264"/>
            </a:xfrm>
            <a:prstGeom prst="ellips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89" name="Text Box 02"/>
            <p:cNvSpPr txBox="1">
              <a:spLocks noChangeArrowheads="1"/>
            </p:cNvSpPr>
            <p:nvPr/>
          </p:nvSpPr>
          <p:spPr bwMode="auto">
            <a:xfrm>
              <a:off x="908159" y="3824514"/>
              <a:ext cx="868680" cy="1828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 anchorCtr="1">
              <a:noAutofit/>
            </a:bodyPr>
            <a:lstStyle/>
            <a:p>
              <a:pPr algn="ctr" eaLnBrk="0" hangingPunct="0"/>
              <a:r>
                <a:rPr lang="en-US" sz="1600" dirty="0">
                  <a:solidFill>
                    <a:schemeClr val="accent4">
                      <a:lumMod val="10000"/>
                    </a:schemeClr>
                  </a:solidFill>
                  <a:latin typeface="Arial" charset="0"/>
                </a:rPr>
                <a:t>WL 79.00</a:t>
              </a:r>
            </a:p>
          </p:txBody>
        </p:sp>
        <p:sp>
          <p:nvSpPr>
            <p:cNvPr id="90" name="Line 07"/>
            <p:cNvSpPr>
              <a:spLocks noChangeShapeType="1"/>
            </p:cNvSpPr>
            <p:nvPr/>
          </p:nvSpPr>
          <p:spPr bwMode="auto">
            <a:xfrm rot="5400000">
              <a:off x="1788585" y="3686264"/>
              <a:ext cx="359194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pPr>
                <a:defRPr/>
              </a:pPr>
              <a:endParaRPr lang="en-US" sz="80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sp>
        <p:nvSpPr>
          <p:cNvPr id="76" name="Line 06"/>
          <p:cNvSpPr>
            <a:spLocks noChangeShapeType="1"/>
          </p:cNvSpPr>
          <p:nvPr/>
        </p:nvSpPr>
        <p:spPr bwMode="auto">
          <a:xfrm>
            <a:off x="10299324" y="2869407"/>
            <a:ext cx="0" cy="1666875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 dirty="0"/>
          </a:p>
        </p:txBody>
      </p:sp>
      <p:sp>
        <p:nvSpPr>
          <p:cNvPr id="77" name="Line 05"/>
          <p:cNvSpPr>
            <a:spLocks noChangeShapeType="1"/>
          </p:cNvSpPr>
          <p:nvPr/>
        </p:nvSpPr>
        <p:spPr bwMode="auto">
          <a:xfrm>
            <a:off x="1869374" y="2870167"/>
            <a:ext cx="0" cy="1638681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 dirty="0"/>
          </a:p>
        </p:txBody>
      </p:sp>
      <p:sp>
        <p:nvSpPr>
          <p:cNvPr id="78" name="Line 04"/>
          <p:cNvSpPr>
            <a:spLocks noChangeShapeType="1"/>
          </p:cNvSpPr>
          <p:nvPr/>
        </p:nvSpPr>
        <p:spPr bwMode="auto">
          <a:xfrm>
            <a:off x="1855353" y="2972082"/>
            <a:ext cx="8450584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79" name="Line 03"/>
          <p:cNvSpPr>
            <a:spLocks noChangeShapeType="1"/>
          </p:cNvSpPr>
          <p:nvPr/>
        </p:nvSpPr>
        <p:spPr bwMode="auto">
          <a:xfrm>
            <a:off x="1853660" y="2883341"/>
            <a:ext cx="8450584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13" name="Line 02"/>
          <p:cNvSpPr>
            <a:spLocks noChangeShapeType="1"/>
          </p:cNvSpPr>
          <p:nvPr/>
        </p:nvSpPr>
        <p:spPr bwMode="auto">
          <a:xfrm>
            <a:off x="6833010" y="2401175"/>
            <a:ext cx="2010692" cy="1140314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t" anchorCtr="0"/>
          <a:lstStyle/>
          <a:p>
            <a:endParaRPr lang="en-US" sz="800" dirty="0"/>
          </a:p>
        </p:txBody>
      </p:sp>
      <p:sp>
        <p:nvSpPr>
          <p:cNvPr id="12" name="Line 01"/>
          <p:cNvSpPr>
            <a:spLocks noChangeShapeType="1"/>
          </p:cNvSpPr>
          <p:nvPr/>
        </p:nvSpPr>
        <p:spPr bwMode="auto">
          <a:xfrm flipH="1">
            <a:off x="3384421" y="2401174"/>
            <a:ext cx="1903754" cy="1237376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t" anchorCtr="0"/>
          <a:lstStyle/>
          <a:p>
            <a:endParaRPr lang="en-US" sz="800" dirty="0"/>
          </a:p>
        </p:txBody>
      </p:sp>
      <p:sp>
        <p:nvSpPr>
          <p:cNvPr id="42" name="Text Placeholder 1"/>
          <p:cNvSpPr txBox="1">
            <a:spLocks/>
          </p:cNvSpPr>
          <p:nvPr/>
        </p:nvSpPr>
        <p:spPr bwMode="auto">
          <a:xfrm>
            <a:off x="572655" y="1077914"/>
            <a:ext cx="11028219" cy="40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0" indent="0">
              <a:buNone/>
            </a:pPr>
            <a:r>
              <a:rPr lang="el-GR" sz="2000" dirty="0">
                <a:solidFill>
                  <a:schemeClr val="accent4">
                    <a:lumMod val="10000"/>
                  </a:schemeClr>
                </a:solidFill>
              </a:rPr>
              <a:t>Αξονική Γραμμή</a:t>
            </a:r>
            <a:endParaRPr lang="en-US" sz="2000" kern="0" dirty="0"/>
          </a:p>
        </p:txBody>
      </p:sp>
      <p:grpSp>
        <p:nvGrpSpPr>
          <p:cNvPr id="43" name="Group 01"/>
          <p:cNvGrpSpPr>
            <a:grpSpLocks/>
          </p:cNvGrpSpPr>
          <p:nvPr/>
        </p:nvGrpSpPr>
        <p:grpSpPr bwMode="auto">
          <a:xfrm flipV="1">
            <a:off x="2931174" y="1311629"/>
            <a:ext cx="6394938" cy="0"/>
            <a:chOff x="852" y="1440"/>
            <a:chExt cx="4390" cy="0"/>
          </a:xfrm>
        </p:grpSpPr>
        <p:sp>
          <p:nvSpPr>
            <p:cNvPr id="44" name="Line 07"/>
            <p:cNvSpPr>
              <a:spLocks noChangeShapeType="1"/>
            </p:cNvSpPr>
            <p:nvPr/>
          </p:nvSpPr>
          <p:spPr bwMode="auto">
            <a:xfrm>
              <a:off x="4690" y="1440"/>
              <a:ext cx="552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46" name="Line 06"/>
            <p:cNvSpPr>
              <a:spLocks noChangeShapeType="1"/>
            </p:cNvSpPr>
            <p:nvPr/>
          </p:nvSpPr>
          <p:spPr bwMode="auto">
            <a:xfrm>
              <a:off x="4208" y="1440"/>
              <a:ext cx="242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47" name="Line 05"/>
            <p:cNvSpPr>
              <a:spLocks noChangeShapeType="1"/>
            </p:cNvSpPr>
            <p:nvPr/>
          </p:nvSpPr>
          <p:spPr bwMode="auto">
            <a:xfrm>
              <a:off x="3412" y="1440"/>
              <a:ext cx="552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48" name="Line 04"/>
            <p:cNvSpPr>
              <a:spLocks noChangeShapeType="1"/>
            </p:cNvSpPr>
            <p:nvPr/>
          </p:nvSpPr>
          <p:spPr bwMode="auto">
            <a:xfrm>
              <a:off x="2928" y="1440"/>
              <a:ext cx="242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49" name="Line 03"/>
            <p:cNvSpPr>
              <a:spLocks noChangeShapeType="1"/>
            </p:cNvSpPr>
            <p:nvPr/>
          </p:nvSpPr>
          <p:spPr bwMode="auto">
            <a:xfrm>
              <a:off x="2132" y="1440"/>
              <a:ext cx="552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50" name="Line 02"/>
            <p:cNvSpPr>
              <a:spLocks noChangeShapeType="1"/>
            </p:cNvSpPr>
            <p:nvPr/>
          </p:nvSpPr>
          <p:spPr bwMode="auto">
            <a:xfrm>
              <a:off x="1648" y="1440"/>
              <a:ext cx="242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51" name="Line 01"/>
            <p:cNvSpPr>
              <a:spLocks noChangeShapeType="1"/>
            </p:cNvSpPr>
            <p:nvPr/>
          </p:nvSpPr>
          <p:spPr bwMode="auto">
            <a:xfrm>
              <a:off x="852" y="1440"/>
              <a:ext cx="552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</p:grpSp>
      <p:sp>
        <p:nvSpPr>
          <p:cNvPr id="53" name="Text Placeholder 1"/>
          <p:cNvSpPr txBox="1">
            <a:spLocks/>
          </p:cNvSpPr>
          <p:nvPr/>
        </p:nvSpPr>
        <p:spPr bwMode="auto">
          <a:xfrm>
            <a:off x="5303571" y="2252677"/>
            <a:ext cx="1529439" cy="29582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88450" tIns="44225" rIns="88450" bIns="44225" numCol="1" anchor="t" anchorCtr="1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accent4">
                    <a:lumMod val="10000"/>
                  </a:schemeClr>
                </a:solidFill>
              </a:rPr>
              <a:t>CENTER LINES</a:t>
            </a:r>
          </a:p>
        </p:txBody>
      </p:sp>
    </p:spTree>
    <p:extLst>
      <p:ext uri="{BB962C8B-B14F-4D97-AF65-F5344CB8AC3E}">
        <p14:creationId xmlns:p14="http://schemas.microsoft.com/office/powerpoint/2010/main" val="53289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9D45933-DA59-4A66-9969-E670E4630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29" t="20430" r="9614" b="4706"/>
          <a:stretch/>
        </p:blipFill>
        <p:spPr>
          <a:xfrm>
            <a:off x="1042987" y="340"/>
            <a:ext cx="10106025" cy="6857660"/>
          </a:xfrm>
        </p:spPr>
      </p:pic>
    </p:spTree>
    <p:extLst>
      <p:ext uri="{BB962C8B-B14F-4D97-AF65-F5344CB8AC3E}">
        <p14:creationId xmlns:p14="http://schemas.microsoft.com/office/powerpoint/2010/main" val="597085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idx="4294967295"/>
          </p:nvPr>
        </p:nvSpPr>
        <p:spPr>
          <a:xfrm>
            <a:off x="609600" y="1524001"/>
            <a:ext cx="11074400" cy="4789493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schemeClr val="accent4">
                    <a:lumMod val="10000"/>
                  </a:schemeClr>
                </a:solidFill>
              </a:rPr>
              <a:t>Ελαφριά διακεκομμένη γραμμή σαν διπλή αξονική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lvl="1" eaLnBrk="0" hangingPunct="0"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schemeClr val="accent4">
                    <a:lumMod val="10000"/>
                  </a:schemeClr>
                </a:solidFill>
              </a:rPr>
              <a:t>ΠΡΟΣΟΧΗ ΜΗΝ ΜΠΕΡΔΕΥΤΕΙ ΜΕ ΑΞΟΝΙΚΗ ΓΡΑΜΜΗ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schemeClr val="accent4">
                    <a:lumMod val="10000"/>
                  </a:schemeClr>
                </a:solidFill>
              </a:rPr>
              <a:t>Δείχνει λεπτομέρειες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:</a:t>
            </a:r>
          </a:p>
          <a:p>
            <a:pPr lvl="1" eaLnBrk="0" hangingPunct="0">
              <a:spcBef>
                <a:spcPts val="0"/>
              </a:spcBef>
              <a:spcAft>
                <a:spcPts val="600"/>
              </a:spcAft>
            </a:pPr>
            <a:r>
              <a:rPr lang="el-GR" sz="2400" dirty="0" err="1">
                <a:solidFill>
                  <a:schemeClr val="accent4">
                    <a:lumMod val="10000"/>
                  </a:schemeClr>
                </a:solidFill>
              </a:rPr>
              <a:t>Εναλλακτή</a:t>
            </a:r>
            <a:r>
              <a:rPr lang="el-GR" sz="2400" dirty="0">
                <a:solidFill>
                  <a:schemeClr val="accent4">
                    <a:lumMod val="10000"/>
                  </a:schemeClr>
                </a:solidFill>
              </a:rPr>
              <a:t> θέση</a:t>
            </a:r>
            <a:r>
              <a:rPr lang="en-US" sz="2400" dirty="0"/>
              <a:t>, </a:t>
            </a:r>
            <a:r>
              <a:rPr lang="el-GR" sz="2400" dirty="0"/>
              <a:t>Επίπεδα αναφοράς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lvl="1" eaLnBrk="0" hangingPunct="0"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Κυρτότητα</a:t>
            </a:r>
            <a:r>
              <a:rPr lang="en-US" sz="2400" dirty="0"/>
              <a:t>, </a:t>
            </a:r>
            <a:r>
              <a:rPr lang="el-GR" sz="2400" dirty="0"/>
              <a:t>Γραμμές αναφοράς</a:t>
            </a:r>
            <a:endParaRPr lang="en-US" sz="2400" dirty="0"/>
          </a:p>
          <a:p>
            <a:pPr lvl="1" eaLnBrk="0" hangingPunct="0"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schemeClr val="accent4">
                    <a:lumMod val="10000"/>
                  </a:schemeClr>
                </a:solidFill>
              </a:rPr>
              <a:t>Επαναλαμβανόμενες λεπτομέρειες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lvl="1" eaLnBrk="0" hangingPunct="0"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schemeClr val="accent4">
                    <a:lumMod val="10000"/>
                  </a:schemeClr>
                </a:solidFill>
              </a:rPr>
              <a:t>Γραμμές διακοπής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sz="2400" dirty="0"/>
          </a:p>
          <a:p>
            <a:pPr marL="347472"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marL="347472"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572655" y="1077914"/>
            <a:ext cx="11028219" cy="40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Phantom Line</a:t>
            </a:r>
            <a:endParaRPr lang="en-US" sz="2800" b="1" kern="0" dirty="0"/>
          </a:p>
        </p:txBody>
      </p:sp>
      <p:sp>
        <p:nvSpPr>
          <p:cNvPr id="7" name="Title 07"/>
          <p:cNvSpPr>
            <a:spLocks noGrp="1"/>
          </p:cNvSpPr>
          <p:nvPr>
            <p:ph type="title"/>
          </p:nvPr>
        </p:nvSpPr>
        <p:spPr>
          <a:xfrm>
            <a:off x="1984248" y="301752"/>
            <a:ext cx="8229600" cy="640080"/>
          </a:xfrm>
        </p:spPr>
        <p:txBody>
          <a:bodyPr/>
          <a:lstStyle/>
          <a:p>
            <a:r>
              <a:rPr lang="el-GR" dirty="0"/>
              <a:t>Διπλή αξονική γραμμή – Γραμμή φάντασμα</a:t>
            </a:r>
            <a:endParaRPr lang="en-US" dirty="0"/>
          </a:p>
        </p:txBody>
      </p:sp>
      <p:sp>
        <p:nvSpPr>
          <p:cNvPr id="22" name="Line 08"/>
          <p:cNvSpPr>
            <a:spLocks noChangeShapeType="1"/>
          </p:cNvSpPr>
          <p:nvPr/>
        </p:nvSpPr>
        <p:spPr bwMode="auto">
          <a:xfrm flipV="1">
            <a:off x="5289070" y="1309255"/>
            <a:ext cx="915035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23" name="Line 08"/>
          <p:cNvSpPr>
            <a:spLocks noChangeShapeType="1"/>
          </p:cNvSpPr>
          <p:nvPr/>
        </p:nvSpPr>
        <p:spPr bwMode="auto">
          <a:xfrm flipV="1">
            <a:off x="7439901" y="1309255"/>
            <a:ext cx="915035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24" name="Line 04"/>
          <p:cNvSpPr>
            <a:spLocks noChangeShapeType="1"/>
          </p:cNvSpPr>
          <p:nvPr/>
        </p:nvSpPr>
        <p:spPr bwMode="auto">
          <a:xfrm>
            <a:off x="4249603" y="1309255"/>
            <a:ext cx="335360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25" name="Line 04"/>
          <p:cNvSpPr>
            <a:spLocks noChangeShapeType="1"/>
          </p:cNvSpPr>
          <p:nvPr/>
        </p:nvSpPr>
        <p:spPr bwMode="auto">
          <a:xfrm>
            <a:off x="4752491" y="1309255"/>
            <a:ext cx="335360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26" name="Line 04"/>
          <p:cNvSpPr>
            <a:spLocks noChangeShapeType="1"/>
          </p:cNvSpPr>
          <p:nvPr/>
        </p:nvSpPr>
        <p:spPr bwMode="auto">
          <a:xfrm>
            <a:off x="6417839" y="1309255"/>
            <a:ext cx="335360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27" name="Line 04"/>
          <p:cNvSpPr>
            <a:spLocks noChangeShapeType="1"/>
          </p:cNvSpPr>
          <p:nvPr/>
        </p:nvSpPr>
        <p:spPr bwMode="auto">
          <a:xfrm>
            <a:off x="6920727" y="1309255"/>
            <a:ext cx="335360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28" name="Line 08"/>
          <p:cNvSpPr>
            <a:spLocks noChangeShapeType="1"/>
          </p:cNvSpPr>
          <p:nvPr/>
        </p:nvSpPr>
        <p:spPr bwMode="auto">
          <a:xfrm flipV="1">
            <a:off x="3106258" y="1309523"/>
            <a:ext cx="915035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91020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563939" y="2198688"/>
            <a:ext cx="4086225" cy="4114800"/>
            <a:chOff x="2245" y="1385"/>
            <a:chExt cx="2574" cy="2592"/>
          </a:xfrm>
        </p:grpSpPr>
        <p:sp>
          <p:nvSpPr>
            <p:cNvPr id="3" name="AutoShape 3"/>
            <p:cNvSpPr>
              <a:spLocks noChangeAspect="1" noTextEdit="1"/>
            </p:cNvSpPr>
            <p:nvPr/>
          </p:nvSpPr>
          <p:spPr bwMode="auto">
            <a:xfrm>
              <a:off x="2245" y="1385"/>
              <a:ext cx="2574" cy="2592"/>
            </a:xfrm>
            <a:prstGeom prst="rect">
              <a:avLst/>
            </a:prstGeom>
            <a:solidFill>
              <a:srgbClr val="F2F2F2"/>
            </a:solidFill>
            <a:ln w="19050" cap="flat" cmpd="sng" algn="ctr">
              <a:solidFill>
                <a:srgbClr val="161616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>
              <a:off x="3794" y="2752"/>
              <a:ext cx="72" cy="65"/>
            </a:xfrm>
            <a:custGeom>
              <a:avLst/>
              <a:gdLst>
                <a:gd name="T0" fmla="*/ 117 w 144"/>
                <a:gd name="T1" fmla="*/ 0 h 129"/>
                <a:gd name="T2" fmla="*/ 144 w 144"/>
                <a:gd name="T3" fmla="*/ 129 h 129"/>
                <a:gd name="T4" fmla="*/ 0 w 144"/>
                <a:gd name="T5" fmla="*/ 84 h 129"/>
                <a:gd name="T6" fmla="*/ 117 w 144"/>
                <a:gd name="T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29">
                  <a:moveTo>
                    <a:pt x="117" y="0"/>
                  </a:moveTo>
                  <a:lnTo>
                    <a:pt x="144" y="129"/>
                  </a:lnTo>
                  <a:lnTo>
                    <a:pt x="0" y="8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6"/>
            <p:cNvSpPr>
              <a:spLocks/>
            </p:cNvSpPr>
            <p:nvPr/>
          </p:nvSpPr>
          <p:spPr bwMode="auto">
            <a:xfrm>
              <a:off x="2797" y="2355"/>
              <a:ext cx="1068" cy="460"/>
            </a:xfrm>
            <a:custGeom>
              <a:avLst/>
              <a:gdLst>
                <a:gd name="T0" fmla="*/ 2126 w 2137"/>
                <a:gd name="T1" fmla="*/ 921 h 921"/>
                <a:gd name="T2" fmla="*/ 2040 w 2137"/>
                <a:gd name="T3" fmla="*/ 827 h 921"/>
                <a:gd name="T4" fmla="*/ 1950 w 2137"/>
                <a:gd name="T5" fmla="*/ 739 h 921"/>
                <a:gd name="T6" fmla="*/ 1853 w 2137"/>
                <a:gd name="T7" fmla="*/ 653 h 921"/>
                <a:gd name="T8" fmla="*/ 1752 w 2137"/>
                <a:gd name="T9" fmla="*/ 573 h 921"/>
                <a:gd name="T10" fmla="*/ 1645 w 2137"/>
                <a:gd name="T11" fmla="*/ 497 h 921"/>
                <a:gd name="T12" fmla="*/ 1534 w 2137"/>
                <a:gd name="T13" fmla="*/ 426 h 921"/>
                <a:gd name="T14" fmla="*/ 1419 w 2137"/>
                <a:gd name="T15" fmla="*/ 360 h 921"/>
                <a:gd name="T16" fmla="*/ 1300 w 2137"/>
                <a:gd name="T17" fmla="*/ 299 h 921"/>
                <a:gd name="T18" fmla="*/ 1178 w 2137"/>
                <a:gd name="T19" fmla="*/ 244 h 921"/>
                <a:gd name="T20" fmla="*/ 1051 w 2137"/>
                <a:gd name="T21" fmla="*/ 194 h 921"/>
                <a:gd name="T22" fmla="*/ 923 w 2137"/>
                <a:gd name="T23" fmla="*/ 151 h 921"/>
                <a:gd name="T24" fmla="*/ 793 w 2137"/>
                <a:gd name="T25" fmla="*/ 113 h 921"/>
                <a:gd name="T26" fmla="*/ 659 w 2137"/>
                <a:gd name="T27" fmla="*/ 80 h 921"/>
                <a:gd name="T28" fmla="*/ 523 w 2137"/>
                <a:gd name="T29" fmla="*/ 54 h 921"/>
                <a:gd name="T30" fmla="*/ 387 w 2137"/>
                <a:gd name="T31" fmla="*/ 34 h 921"/>
                <a:gd name="T32" fmla="*/ 251 w 2137"/>
                <a:gd name="T33" fmla="*/ 20 h 921"/>
                <a:gd name="T34" fmla="*/ 111 w 2137"/>
                <a:gd name="T35" fmla="*/ 12 h 921"/>
                <a:gd name="T36" fmla="*/ 0 w 2137"/>
                <a:gd name="T37" fmla="*/ 9 h 921"/>
                <a:gd name="T38" fmla="*/ 2 w 2137"/>
                <a:gd name="T39" fmla="*/ 0 h 921"/>
                <a:gd name="T40" fmla="*/ 113 w 2137"/>
                <a:gd name="T41" fmla="*/ 1 h 921"/>
                <a:gd name="T42" fmla="*/ 251 w 2137"/>
                <a:gd name="T43" fmla="*/ 9 h 921"/>
                <a:gd name="T44" fmla="*/ 390 w 2137"/>
                <a:gd name="T45" fmla="*/ 23 h 921"/>
                <a:gd name="T46" fmla="*/ 526 w 2137"/>
                <a:gd name="T47" fmla="*/ 43 h 921"/>
                <a:gd name="T48" fmla="*/ 663 w 2137"/>
                <a:gd name="T49" fmla="*/ 69 h 921"/>
                <a:gd name="T50" fmla="*/ 796 w 2137"/>
                <a:gd name="T51" fmla="*/ 102 h 921"/>
                <a:gd name="T52" fmla="*/ 927 w 2137"/>
                <a:gd name="T53" fmla="*/ 140 h 921"/>
                <a:gd name="T54" fmla="*/ 1057 w 2137"/>
                <a:gd name="T55" fmla="*/ 185 h 921"/>
                <a:gd name="T56" fmla="*/ 1183 w 2137"/>
                <a:gd name="T57" fmla="*/ 235 h 921"/>
                <a:gd name="T58" fmla="*/ 1306 w 2137"/>
                <a:gd name="T59" fmla="*/ 289 h 921"/>
                <a:gd name="T60" fmla="*/ 1425 w 2137"/>
                <a:gd name="T61" fmla="*/ 350 h 921"/>
                <a:gd name="T62" fmla="*/ 1541 w 2137"/>
                <a:gd name="T63" fmla="*/ 417 h 921"/>
                <a:gd name="T64" fmla="*/ 1653 w 2137"/>
                <a:gd name="T65" fmla="*/ 489 h 921"/>
                <a:gd name="T66" fmla="*/ 1759 w 2137"/>
                <a:gd name="T67" fmla="*/ 565 h 921"/>
                <a:gd name="T68" fmla="*/ 1861 w 2137"/>
                <a:gd name="T69" fmla="*/ 645 h 921"/>
                <a:gd name="T70" fmla="*/ 1959 w 2137"/>
                <a:gd name="T71" fmla="*/ 731 h 921"/>
                <a:gd name="T72" fmla="*/ 2050 w 2137"/>
                <a:gd name="T73" fmla="*/ 820 h 921"/>
                <a:gd name="T74" fmla="*/ 2137 w 2137"/>
                <a:gd name="T75" fmla="*/ 914 h 921"/>
                <a:gd name="T76" fmla="*/ 2126 w 2137"/>
                <a:gd name="T77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37" h="921">
                  <a:moveTo>
                    <a:pt x="2126" y="921"/>
                  </a:moveTo>
                  <a:lnTo>
                    <a:pt x="2040" y="827"/>
                  </a:lnTo>
                  <a:lnTo>
                    <a:pt x="1950" y="739"/>
                  </a:lnTo>
                  <a:lnTo>
                    <a:pt x="1853" y="653"/>
                  </a:lnTo>
                  <a:lnTo>
                    <a:pt x="1752" y="573"/>
                  </a:lnTo>
                  <a:lnTo>
                    <a:pt x="1645" y="497"/>
                  </a:lnTo>
                  <a:lnTo>
                    <a:pt x="1534" y="426"/>
                  </a:lnTo>
                  <a:lnTo>
                    <a:pt x="1419" y="360"/>
                  </a:lnTo>
                  <a:lnTo>
                    <a:pt x="1300" y="299"/>
                  </a:lnTo>
                  <a:lnTo>
                    <a:pt x="1178" y="244"/>
                  </a:lnTo>
                  <a:lnTo>
                    <a:pt x="1051" y="194"/>
                  </a:lnTo>
                  <a:lnTo>
                    <a:pt x="923" y="151"/>
                  </a:lnTo>
                  <a:lnTo>
                    <a:pt x="793" y="113"/>
                  </a:lnTo>
                  <a:lnTo>
                    <a:pt x="659" y="80"/>
                  </a:lnTo>
                  <a:lnTo>
                    <a:pt x="523" y="54"/>
                  </a:lnTo>
                  <a:lnTo>
                    <a:pt x="387" y="34"/>
                  </a:lnTo>
                  <a:lnTo>
                    <a:pt x="251" y="20"/>
                  </a:lnTo>
                  <a:lnTo>
                    <a:pt x="111" y="12"/>
                  </a:lnTo>
                  <a:lnTo>
                    <a:pt x="0" y="9"/>
                  </a:lnTo>
                  <a:lnTo>
                    <a:pt x="2" y="0"/>
                  </a:lnTo>
                  <a:lnTo>
                    <a:pt x="113" y="1"/>
                  </a:lnTo>
                  <a:lnTo>
                    <a:pt x="251" y="9"/>
                  </a:lnTo>
                  <a:lnTo>
                    <a:pt x="390" y="23"/>
                  </a:lnTo>
                  <a:lnTo>
                    <a:pt x="526" y="43"/>
                  </a:lnTo>
                  <a:lnTo>
                    <a:pt x="663" y="69"/>
                  </a:lnTo>
                  <a:lnTo>
                    <a:pt x="796" y="102"/>
                  </a:lnTo>
                  <a:lnTo>
                    <a:pt x="927" y="140"/>
                  </a:lnTo>
                  <a:lnTo>
                    <a:pt x="1057" y="185"/>
                  </a:lnTo>
                  <a:lnTo>
                    <a:pt x="1183" y="235"/>
                  </a:lnTo>
                  <a:lnTo>
                    <a:pt x="1306" y="289"/>
                  </a:lnTo>
                  <a:lnTo>
                    <a:pt x="1425" y="350"/>
                  </a:lnTo>
                  <a:lnTo>
                    <a:pt x="1541" y="417"/>
                  </a:lnTo>
                  <a:lnTo>
                    <a:pt x="1653" y="489"/>
                  </a:lnTo>
                  <a:lnTo>
                    <a:pt x="1759" y="565"/>
                  </a:lnTo>
                  <a:lnTo>
                    <a:pt x="1861" y="645"/>
                  </a:lnTo>
                  <a:lnTo>
                    <a:pt x="1959" y="731"/>
                  </a:lnTo>
                  <a:lnTo>
                    <a:pt x="2050" y="820"/>
                  </a:lnTo>
                  <a:lnTo>
                    <a:pt x="2137" y="914"/>
                  </a:lnTo>
                  <a:lnTo>
                    <a:pt x="2126" y="92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34"/>
            <p:cNvSpPr>
              <a:spLocks noChangeArrowheads="1"/>
            </p:cNvSpPr>
            <p:nvPr/>
          </p:nvSpPr>
          <p:spPr bwMode="auto">
            <a:xfrm>
              <a:off x="2829" y="2354"/>
              <a:ext cx="17" cy="6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796" y="2324"/>
              <a:ext cx="66" cy="66"/>
            </a:xfrm>
            <a:custGeom>
              <a:avLst/>
              <a:gdLst>
                <a:gd name="T0" fmla="*/ 133 w 133"/>
                <a:gd name="T1" fmla="*/ 132 h 132"/>
                <a:gd name="T2" fmla="*/ 0 w 133"/>
                <a:gd name="T3" fmla="*/ 65 h 132"/>
                <a:gd name="T4" fmla="*/ 133 w 133"/>
                <a:gd name="T5" fmla="*/ 0 h 132"/>
                <a:gd name="T6" fmla="*/ 133 w 133"/>
                <a:gd name="T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32">
                  <a:moveTo>
                    <a:pt x="133" y="132"/>
                  </a:moveTo>
                  <a:lnTo>
                    <a:pt x="0" y="65"/>
                  </a:lnTo>
                  <a:lnTo>
                    <a:pt x="133" y="0"/>
                  </a:lnTo>
                  <a:lnTo>
                    <a:pt x="133" y="13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3843" y="2794"/>
              <a:ext cx="17" cy="16"/>
            </a:xfrm>
            <a:custGeom>
              <a:avLst/>
              <a:gdLst>
                <a:gd name="T0" fmla="*/ 26 w 35"/>
                <a:gd name="T1" fmla="*/ 32 h 32"/>
                <a:gd name="T2" fmla="*/ 0 w 35"/>
                <a:gd name="T3" fmla="*/ 6 h 32"/>
                <a:gd name="T4" fmla="*/ 10 w 35"/>
                <a:gd name="T5" fmla="*/ 0 h 32"/>
                <a:gd name="T6" fmla="*/ 35 w 35"/>
                <a:gd name="T7" fmla="*/ 25 h 32"/>
                <a:gd name="T8" fmla="*/ 26 w 3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26" y="32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35" y="25"/>
                  </a:lnTo>
                  <a:lnTo>
                    <a:pt x="26" y="3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38"/>
            <p:cNvSpPr>
              <a:spLocks noChangeArrowheads="1"/>
            </p:cNvSpPr>
            <p:nvPr/>
          </p:nvSpPr>
          <p:spPr bwMode="auto">
            <a:xfrm rot="2100000">
              <a:off x="3420" y="2411"/>
              <a:ext cx="24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59°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2620" y="1825"/>
              <a:ext cx="169" cy="0"/>
            </a:xfrm>
            <a:custGeom>
              <a:avLst/>
              <a:gdLst>
                <a:gd name="T0" fmla="*/ 0 w 339"/>
                <a:gd name="T1" fmla="*/ 337 w 339"/>
                <a:gd name="T2" fmla="*/ 339 w 3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39">
                  <a:moveTo>
                    <a:pt x="0" y="0"/>
                  </a:moveTo>
                  <a:lnTo>
                    <a:pt x="337" y="0"/>
                  </a:lnTo>
                  <a:lnTo>
                    <a:pt x="33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auto">
            <a:xfrm>
              <a:off x="2976" y="3500"/>
              <a:ext cx="1" cy="0"/>
            </a:xfrm>
            <a:custGeom>
              <a:avLst/>
              <a:gdLst>
                <a:gd name="T0" fmla="*/ 0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54"/>
            <p:cNvSpPr>
              <a:spLocks noChangeArrowheads="1"/>
            </p:cNvSpPr>
            <p:nvPr/>
          </p:nvSpPr>
          <p:spPr bwMode="auto">
            <a:xfrm>
              <a:off x="2443" y="1818"/>
              <a:ext cx="708" cy="14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55"/>
            <p:cNvSpPr>
              <a:spLocks noChangeArrowheads="1"/>
            </p:cNvSpPr>
            <p:nvPr/>
          </p:nvSpPr>
          <p:spPr bwMode="auto">
            <a:xfrm>
              <a:off x="2443" y="1666"/>
              <a:ext cx="708" cy="14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75"/>
            <p:cNvSpPr>
              <a:spLocks noChangeArrowheads="1"/>
            </p:cNvSpPr>
            <p:nvPr/>
          </p:nvSpPr>
          <p:spPr bwMode="auto">
            <a:xfrm>
              <a:off x="2696" y="1834"/>
              <a:ext cx="17" cy="1139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76"/>
            <p:cNvSpPr>
              <a:spLocks noChangeArrowheads="1"/>
            </p:cNvSpPr>
            <p:nvPr/>
          </p:nvSpPr>
          <p:spPr bwMode="auto">
            <a:xfrm>
              <a:off x="2878" y="1826"/>
              <a:ext cx="17" cy="1139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2"/>
            <p:cNvSpPr>
              <a:spLocks/>
            </p:cNvSpPr>
            <p:nvPr/>
          </p:nvSpPr>
          <p:spPr bwMode="auto">
            <a:xfrm>
              <a:off x="2344" y="2957"/>
              <a:ext cx="907" cy="778"/>
            </a:xfrm>
            <a:custGeom>
              <a:avLst/>
              <a:gdLst>
                <a:gd name="T0" fmla="*/ 1764 w 1813"/>
                <a:gd name="T1" fmla="*/ 661 h 1555"/>
                <a:gd name="T2" fmla="*/ 1717 w 1813"/>
                <a:gd name="T3" fmla="*/ 511 h 1555"/>
                <a:gd name="T4" fmla="*/ 1634 w 1813"/>
                <a:gd name="T5" fmla="*/ 372 h 1555"/>
                <a:gd name="T6" fmla="*/ 1520 w 1813"/>
                <a:gd name="T7" fmla="*/ 251 h 1555"/>
                <a:gd name="T8" fmla="*/ 1379 w 1813"/>
                <a:gd name="T9" fmla="*/ 153 h 1555"/>
                <a:gd name="T10" fmla="*/ 1217 w 1813"/>
                <a:gd name="T11" fmla="*/ 83 h 1555"/>
                <a:gd name="T12" fmla="*/ 1041 w 1813"/>
                <a:gd name="T13" fmla="*/ 42 h 1555"/>
                <a:gd name="T14" fmla="*/ 861 w 1813"/>
                <a:gd name="T15" fmla="*/ 34 h 1555"/>
                <a:gd name="T16" fmla="*/ 682 w 1813"/>
                <a:gd name="T17" fmla="*/ 58 h 1555"/>
                <a:gd name="T18" fmla="*/ 512 w 1813"/>
                <a:gd name="T19" fmla="*/ 114 h 1555"/>
                <a:gd name="T20" fmla="*/ 360 w 1813"/>
                <a:gd name="T21" fmla="*/ 200 h 1555"/>
                <a:gd name="T22" fmla="*/ 232 w 1813"/>
                <a:gd name="T23" fmla="*/ 310 h 1555"/>
                <a:gd name="T24" fmla="*/ 132 w 1813"/>
                <a:gd name="T25" fmla="*/ 440 h 1555"/>
                <a:gd name="T26" fmla="*/ 67 w 1813"/>
                <a:gd name="T27" fmla="*/ 585 h 1555"/>
                <a:gd name="T28" fmla="*/ 38 w 1813"/>
                <a:gd name="T29" fmla="*/ 739 h 1555"/>
                <a:gd name="T30" fmla="*/ 48 w 1813"/>
                <a:gd name="T31" fmla="*/ 894 h 1555"/>
                <a:gd name="T32" fmla="*/ 95 w 1813"/>
                <a:gd name="T33" fmla="*/ 1045 h 1555"/>
                <a:gd name="T34" fmla="*/ 178 w 1813"/>
                <a:gd name="T35" fmla="*/ 1183 h 1555"/>
                <a:gd name="T36" fmla="*/ 292 w 1813"/>
                <a:gd name="T37" fmla="*/ 1304 h 1555"/>
                <a:gd name="T38" fmla="*/ 433 w 1813"/>
                <a:gd name="T39" fmla="*/ 1402 h 1555"/>
                <a:gd name="T40" fmla="*/ 594 w 1813"/>
                <a:gd name="T41" fmla="*/ 1473 h 1555"/>
                <a:gd name="T42" fmla="*/ 770 w 1813"/>
                <a:gd name="T43" fmla="*/ 1513 h 1555"/>
                <a:gd name="T44" fmla="*/ 951 w 1813"/>
                <a:gd name="T45" fmla="*/ 1521 h 1555"/>
                <a:gd name="T46" fmla="*/ 1130 w 1813"/>
                <a:gd name="T47" fmla="*/ 1497 h 1555"/>
                <a:gd name="T48" fmla="*/ 1300 w 1813"/>
                <a:gd name="T49" fmla="*/ 1441 h 1555"/>
                <a:gd name="T50" fmla="*/ 1452 w 1813"/>
                <a:gd name="T51" fmla="*/ 1356 h 1555"/>
                <a:gd name="T52" fmla="*/ 1580 w 1813"/>
                <a:gd name="T53" fmla="*/ 1246 h 1555"/>
                <a:gd name="T54" fmla="*/ 1680 w 1813"/>
                <a:gd name="T55" fmla="*/ 1115 h 1555"/>
                <a:gd name="T56" fmla="*/ 1745 w 1813"/>
                <a:gd name="T57" fmla="*/ 970 h 1555"/>
                <a:gd name="T58" fmla="*/ 1774 w 1813"/>
                <a:gd name="T59" fmla="*/ 816 h 1555"/>
                <a:gd name="T60" fmla="*/ 1807 w 1813"/>
                <a:gd name="T61" fmla="*/ 858 h 1555"/>
                <a:gd name="T62" fmla="*/ 1769 w 1813"/>
                <a:gd name="T63" fmla="*/ 1017 h 1555"/>
                <a:gd name="T64" fmla="*/ 1691 w 1813"/>
                <a:gd name="T65" fmla="*/ 1167 h 1555"/>
                <a:gd name="T66" fmla="*/ 1580 w 1813"/>
                <a:gd name="T67" fmla="*/ 1297 h 1555"/>
                <a:gd name="T68" fmla="*/ 1439 w 1813"/>
                <a:gd name="T69" fmla="*/ 1406 h 1555"/>
                <a:gd name="T70" fmla="*/ 1274 w 1813"/>
                <a:gd name="T71" fmla="*/ 1487 h 1555"/>
                <a:gd name="T72" fmla="*/ 1094 w 1813"/>
                <a:gd name="T73" fmla="*/ 1538 h 1555"/>
                <a:gd name="T74" fmla="*/ 907 w 1813"/>
                <a:gd name="T75" fmla="*/ 1555 h 1555"/>
                <a:gd name="T76" fmla="*/ 718 w 1813"/>
                <a:gd name="T77" fmla="*/ 1538 h 1555"/>
                <a:gd name="T78" fmla="*/ 537 w 1813"/>
                <a:gd name="T79" fmla="*/ 1487 h 1555"/>
                <a:gd name="T80" fmla="*/ 373 w 1813"/>
                <a:gd name="T81" fmla="*/ 1406 h 1555"/>
                <a:gd name="T82" fmla="*/ 232 w 1813"/>
                <a:gd name="T83" fmla="*/ 1297 h 1555"/>
                <a:gd name="T84" fmla="*/ 121 w 1813"/>
                <a:gd name="T85" fmla="*/ 1167 h 1555"/>
                <a:gd name="T86" fmla="*/ 45 w 1813"/>
                <a:gd name="T87" fmla="*/ 1017 h 1555"/>
                <a:gd name="T88" fmla="*/ 5 w 1813"/>
                <a:gd name="T89" fmla="*/ 858 h 1555"/>
                <a:gd name="T90" fmla="*/ 5 w 1813"/>
                <a:gd name="T91" fmla="*/ 697 h 1555"/>
                <a:gd name="T92" fmla="*/ 45 w 1813"/>
                <a:gd name="T93" fmla="*/ 538 h 1555"/>
                <a:gd name="T94" fmla="*/ 121 w 1813"/>
                <a:gd name="T95" fmla="*/ 388 h 1555"/>
                <a:gd name="T96" fmla="*/ 232 w 1813"/>
                <a:gd name="T97" fmla="*/ 258 h 1555"/>
                <a:gd name="T98" fmla="*/ 373 w 1813"/>
                <a:gd name="T99" fmla="*/ 149 h 1555"/>
                <a:gd name="T100" fmla="*/ 537 w 1813"/>
                <a:gd name="T101" fmla="*/ 68 h 1555"/>
                <a:gd name="T102" fmla="*/ 718 w 1813"/>
                <a:gd name="T103" fmla="*/ 18 h 1555"/>
                <a:gd name="T104" fmla="*/ 907 w 1813"/>
                <a:gd name="T105" fmla="*/ 0 h 1555"/>
                <a:gd name="T106" fmla="*/ 1094 w 1813"/>
                <a:gd name="T107" fmla="*/ 18 h 1555"/>
                <a:gd name="T108" fmla="*/ 1274 w 1813"/>
                <a:gd name="T109" fmla="*/ 68 h 1555"/>
                <a:gd name="T110" fmla="*/ 1439 w 1813"/>
                <a:gd name="T111" fmla="*/ 149 h 1555"/>
                <a:gd name="T112" fmla="*/ 1580 w 1813"/>
                <a:gd name="T113" fmla="*/ 258 h 1555"/>
                <a:gd name="T114" fmla="*/ 1691 w 1813"/>
                <a:gd name="T115" fmla="*/ 388 h 1555"/>
                <a:gd name="T116" fmla="*/ 1769 w 1813"/>
                <a:gd name="T117" fmla="*/ 538 h 1555"/>
                <a:gd name="T118" fmla="*/ 1807 w 1813"/>
                <a:gd name="T119" fmla="*/ 697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3" h="1555">
                  <a:moveTo>
                    <a:pt x="1775" y="777"/>
                  </a:moveTo>
                  <a:lnTo>
                    <a:pt x="1774" y="739"/>
                  </a:lnTo>
                  <a:lnTo>
                    <a:pt x="1771" y="700"/>
                  </a:lnTo>
                  <a:lnTo>
                    <a:pt x="1764" y="661"/>
                  </a:lnTo>
                  <a:lnTo>
                    <a:pt x="1756" y="623"/>
                  </a:lnTo>
                  <a:lnTo>
                    <a:pt x="1745" y="585"/>
                  </a:lnTo>
                  <a:lnTo>
                    <a:pt x="1733" y="547"/>
                  </a:lnTo>
                  <a:lnTo>
                    <a:pt x="1717" y="511"/>
                  </a:lnTo>
                  <a:lnTo>
                    <a:pt x="1699" y="475"/>
                  </a:lnTo>
                  <a:lnTo>
                    <a:pt x="1680" y="440"/>
                  </a:lnTo>
                  <a:lnTo>
                    <a:pt x="1658" y="406"/>
                  </a:lnTo>
                  <a:lnTo>
                    <a:pt x="1634" y="372"/>
                  </a:lnTo>
                  <a:lnTo>
                    <a:pt x="1609" y="340"/>
                  </a:lnTo>
                  <a:lnTo>
                    <a:pt x="1580" y="310"/>
                  </a:lnTo>
                  <a:lnTo>
                    <a:pt x="1552" y="280"/>
                  </a:lnTo>
                  <a:lnTo>
                    <a:pt x="1520" y="251"/>
                  </a:lnTo>
                  <a:lnTo>
                    <a:pt x="1487" y="224"/>
                  </a:lnTo>
                  <a:lnTo>
                    <a:pt x="1452" y="200"/>
                  </a:lnTo>
                  <a:lnTo>
                    <a:pt x="1417" y="175"/>
                  </a:lnTo>
                  <a:lnTo>
                    <a:pt x="1379" y="153"/>
                  </a:lnTo>
                  <a:lnTo>
                    <a:pt x="1341" y="133"/>
                  </a:lnTo>
                  <a:lnTo>
                    <a:pt x="1300" y="114"/>
                  </a:lnTo>
                  <a:lnTo>
                    <a:pt x="1259" y="98"/>
                  </a:lnTo>
                  <a:lnTo>
                    <a:pt x="1217" y="83"/>
                  </a:lnTo>
                  <a:lnTo>
                    <a:pt x="1175" y="69"/>
                  </a:lnTo>
                  <a:lnTo>
                    <a:pt x="1130" y="58"/>
                  </a:lnTo>
                  <a:lnTo>
                    <a:pt x="1086" y="49"/>
                  </a:lnTo>
                  <a:lnTo>
                    <a:pt x="1041" y="42"/>
                  </a:lnTo>
                  <a:lnTo>
                    <a:pt x="997" y="38"/>
                  </a:lnTo>
                  <a:lnTo>
                    <a:pt x="951" y="34"/>
                  </a:lnTo>
                  <a:lnTo>
                    <a:pt x="907" y="34"/>
                  </a:lnTo>
                  <a:lnTo>
                    <a:pt x="861" y="34"/>
                  </a:lnTo>
                  <a:lnTo>
                    <a:pt x="815" y="38"/>
                  </a:lnTo>
                  <a:lnTo>
                    <a:pt x="770" y="42"/>
                  </a:lnTo>
                  <a:lnTo>
                    <a:pt x="726" y="49"/>
                  </a:lnTo>
                  <a:lnTo>
                    <a:pt x="682" y="58"/>
                  </a:lnTo>
                  <a:lnTo>
                    <a:pt x="637" y="69"/>
                  </a:lnTo>
                  <a:lnTo>
                    <a:pt x="594" y="83"/>
                  </a:lnTo>
                  <a:lnTo>
                    <a:pt x="553" y="98"/>
                  </a:lnTo>
                  <a:lnTo>
                    <a:pt x="512" y="114"/>
                  </a:lnTo>
                  <a:lnTo>
                    <a:pt x="472" y="133"/>
                  </a:lnTo>
                  <a:lnTo>
                    <a:pt x="433" y="153"/>
                  </a:lnTo>
                  <a:lnTo>
                    <a:pt x="395" y="175"/>
                  </a:lnTo>
                  <a:lnTo>
                    <a:pt x="360" y="200"/>
                  </a:lnTo>
                  <a:lnTo>
                    <a:pt x="325" y="224"/>
                  </a:lnTo>
                  <a:lnTo>
                    <a:pt x="292" y="251"/>
                  </a:lnTo>
                  <a:lnTo>
                    <a:pt x="260" y="280"/>
                  </a:lnTo>
                  <a:lnTo>
                    <a:pt x="232" y="310"/>
                  </a:lnTo>
                  <a:lnTo>
                    <a:pt x="203" y="340"/>
                  </a:lnTo>
                  <a:lnTo>
                    <a:pt x="178" y="372"/>
                  </a:lnTo>
                  <a:lnTo>
                    <a:pt x="154" y="406"/>
                  </a:lnTo>
                  <a:lnTo>
                    <a:pt x="132" y="440"/>
                  </a:lnTo>
                  <a:lnTo>
                    <a:pt x="113" y="475"/>
                  </a:lnTo>
                  <a:lnTo>
                    <a:pt x="95" y="511"/>
                  </a:lnTo>
                  <a:lnTo>
                    <a:pt x="79" y="547"/>
                  </a:lnTo>
                  <a:lnTo>
                    <a:pt x="67" y="585"/>
                  </a:lnTo>
                  <a:lnTo>
                    <a:pt x="56" y="623"/>
                  </a:lnTo>
                  <a:lnTo>
                    <a:pt x="48" y="661"/>
                  </a:lnTo>
                  <a:lnTo>
                    <a:pt x="43" y="700"/>
                  </a:lnTo>
                  <a:lnTo>
                    <a:pt x="38" y="739"/>
                  </a:lnTo>
                  <a:lnTo>
                    <a:pt x="38" y="777"/>
                  </a:lnTo>
                  <a:lnTo>
                    <a:pt x="38" y="816"/>
                  </a:lnTo>
                  <a:lnTo>
                    <a:pt x="43" y="856"/>
                  </a:lnTo>
                  <a:lnTo>
                    <a:pt x="48" y="894"/>
                  </a:lnTo>
                  <a:lnTo>
                    <a:pt x="56" y="932"/>
                  </a:lnTo>
                  <a:lnTo>
                    <a:pt x="67" y="970"/>
                  </a:lnTo>
                  <a:lnTo>
                    <a:pt x="79" y="1008"/>
                  </a:lnTo>
                  <a:lnTo>
                    <a:pt x="95" y="1045"/>
                  </a:lnTo>
                  <a:lnTo>
                    <a:pt x="113" y="1080"/>
                  </a:lnTo>
                  <a:lnTo>
                    <a:pt x="132" y="1115"/>
                  </a:lnTo>
                  <a:lnTo>
                    <a:pt x="154" y="1149"/>
                  </a:lnTo>
                  <a:lnTo>
                    <a:pt x="178" y="1183"/>
                  </a:lnTo>
                  <a:lnTo>
                    <a:pt x="203" y="1216"/>
                  </a:lnTo>
                  <a:lnTo>
                    <a:pt x="232" y="1246"/>
                  </a:lnTo>
                  <a:lnTo>
                    <a:pt x="260" y="1276"/>
                  </a:lnTo>
                  <a:lnTo>
                    <a:pt x="292" y="1304"/>
                  </a:lnTo>
                  <a:lnTo>
                    <a:pt x="325" y="1331"/>
                  </a:lnTo>
                  <a:lnTo>
                    <a:pt x="360" y="1356"/>
                  </a:lnTo>
                  <a:lnTo>
                    <a:pt x="395" y="1380"/>
                  </a:lnTo>
                  <a:lnTo>
                    <a:pt x="433" y="1402"/>
                  </a:lnTo>
                  <a:lnTo>
                    <a:pt x="472" y="1422"/>
                  </a:lnTo>
                  <a:lnTo>
                    <a:pt x="512" y="1441"/>
                  </a:lnTo>
                  <a:lnTo>
                    <a:pt x="553" y="1458"/>
                  </a:lnTo>
                  <a:lnTo>
                    <a:pt x="594" y="1473"/>
                  </a:lnTo>
                  <a:lnTo>
                    <a:pt x="637" y="1486"/>
                  </a:lnTo>
                  <a:lnTo>
                    <a:pt x="682" y="1497"/>
                  </a:lnTo>
                  <a:lnTo>
                    <a:pt x="726" y="1506"/>
                  </a:lnTo>
                  <a:lnTo>
                    <a:pt x="770" y="1513"/>
                  </a:lnTo>
                  <a:lnTo>
                    <a:pt x="815" y="1517"/>
                  </a:lnTo>
                  <a:lnTo>
                    <a:pt x="861" y="1521"/>
                  </a:lnTo>
                  <a:lnTo>
                    <a:pt x="907" y="1521"/>
                  </a:lnTo>
                  <a:lnTo>
                    <a:pt x="951" y="1521"/>
                  </a:lnTo>
                  <a:lnTo>
                    <a:pt x="997" y="1517"/>
                  </a:lnTo>
                  <a:lnTo>
                    <a:pt x="1041" y="1513"/>
                  </a:lnTo>
                  <a:lnTo>
                    <a:pt x="1086" y="1506"/>
                  </a:lnTo>
                  <a:lnTo>
                    <a:pt x="1130" y="1497"/>
                  </a:lnTo>
                  <a:lnTo>
                    <a:pt x="1175" y="1486"/>
                  </a:lnTo>
                  <a:lnTo>
                    <a:pt x="1217" y="1473"/>
                  </a:lnTo>
                  <a:lnTo>
                    <a:pt x="1259" y="1458"/>
                  </a:lnTo>
                  <a:lnTo>
                    <a:pt x="1300" y="1441"/>
                  </a:lnTo>
                  <a:lnTo>
                    <a:pt x="1341" y="1422"/>
                  </a:lnTo>
                  <a:lnTo>
                    <a:pt x="1379" y="1402"/>
                  </a:lnTo>
                  <a:lnTo>
                    <a:pt x="1417" y="1380"/>
                  </a:lnTo>
                  <a:lnTo>
                    <a:pt x="1452" y="1356"/>
                  </a:lnTo>
                  <a:lnTo>
                    <a:pt x="1487" y="1331"/>
                  </a:lnTo>
                  <a:lnTo>
                    <a:pt x="1520" y="1304"/>
                  </a:lnTo>
                  <a:lnTo>
                    <a:pt x="1552" y="1276"/>
                  </a:lnTo>
                  <a:lnTo>
                    <a:pt x="1580" y="1246"/>
                  </a:lnTo>
                  <a:lnTo>
                    <a:pt x="1609" y="1216"/>
                  </a:lnTo>
                  <a:lnTo>
                    <a:pt x="1634" y="1183"/>
                  </a:lnTo>
                  <a:lnTo>
                    <a:pt x="1658" y="1149"/>
                  </a:lnTo>
                  <a:lnTo>
                    <a:pt x="1680" y="1115"/>
                  </a:lnTo>
                  <a:lnTo>
                    <a:pt x="1699" y="1080"/>
                  </a:lnTo>
                  <a:lnTo>
                    <a:pt x="1717" y="1045"/>
                  </a:lnTo>
                  <a:lnTo>
                    <a:pt x="1733" y="1008"/>
                  </a:lnTo>
                  <a:lnTo>
                    <a:pt x="1745" y="970"/>
                  </a:lnTo>
                  <a:lnTo>
                    <a:pt x="1756" y="932"/>
                  </a:lnTo>
                  <a:lnTo>
                    <a:pt x="1764" y="894"/>
                  </a:lnTo>
                  <a:lnTo>
                    <a:pt x="1771" y="856"/>
                  </a:lnTo>
                  <a:lnTo>
                    <a:pt x="1774" y="816"/>
                  </a:lnTo>
                  <a:lnTo>
                    <a:pt x="1775" y="777"/>
                  </a:lnTo>
                  <a:lnTo>
                    <a:pt x="1813" y="778"/>
                  </a:lnTo>
                  <a:lnTo>
                    <a:pt x="1812" y="818"/>
                  </a:lnTo>
                  <a:lnTo>
                    <a:pt x="1807" y="858"/>
                  </a:lnTo>
                  <a:lnTo>
                    <a:pt x="1801" y="899"/>
                  </a:lnTo>
                  <a:lnTo>
                    <a:pt x="1793" y="939"/>
                  </a:lnTo>
                  <a:lnTo>
                    <a:pt x="1782" y="979"/>
                  </a:lnTo>
                  <a:lnTo>
                    <a:pt x="1769" y="1017"/>
                  </a:lnTo>
                  <a:lnTo>
                    <a:pt x="1753" y="1055"/>
                  </a:lnTo>
                  <a:lnTo>
                    <a:pt x="1734" y="1093"/>
                  </a:lnTo>
                  <a:lnTo>
                    <a:pt x="1713" y="1130"/>
                  </a:lnTo>
                  <a:lnTo>
                    <a:pt x="1691" y="1167"/>
                  </a:lnTo>
                  <a:lnTo>
                    <a:pt x="1666" y="1201"/>
                  </a:lnTo>
                  <a:lnTo>
                    <a:pt x="1639" y="1235"/>
                  </a:lnTo>
                  <a:lnTo>
                    <a:pt x="1610" y="1266"/>
                  </a:lnTo>
                  <a:lnTo>
                    <a:pt x="1580" y="1297"/>
                  </a:lnTo>
                  <a:lnTo>
                    <a:pt x="1547" y="1327"/>
                  </a:lnTo>
                  <a:lnTo>
                    <a:pt x="1512" y="1356"/>
                  </a:lnTo>
                  <a:lnTo>
                    <a:pt x="1476" y="1381"/>
                  </a:lnTo>
                  <a:lnTo>
                    <a:pt x="1439" y="1406"/>
                  </a:lnTo>
                  <a:lnTo>
                    <a:pt x="1400" y="1429"/>
                  </a:lnTo>
                  <a:lnTo>
                    <a:pt x="1360" y="1451"/>
                  </a:lnTo>
                  <a:lnTo>
                    <a:pt x="1317" y="1470"/>
                  </a:lnTo>
                  <a:lnTo>
                    <a:pt x="1274" y="1487"/>
                  </a:lnTo>
                  <a:lnTo>
                    <a:pt x="1232" y="1504"/>
                  </a:lnTo>
                  <a:lnTo>
                    <a:pt x="1186" y="1517"/>
                  </a:lnTo>
                  <a:lnTo>
                    <a:pt x="1141" y="1528"/>
                  </a:lnTo>
                  <a:lnTo>
                    <a:pt x="1094" y="1538"/>
                  </a:lnTo>
                  <a:lnTo>
                    <a:pt x="1048" y="1545"/>
                  </a:lnTo>
                  <a:lnTo>
                    <a:pt x="1000" y="1550"/>
                  </a:lnTo>
                  <a:lnTo>
                    <a:pt x="953" y="1554"/>
                  </a:lnTo>
                  <a:lnTo>
                    <a:pt x="907" y="1555"/>
                  </a:lnTo>
                  <a:lnTo>
                    <a:pt x="859" y="1554"/>
                  </a:lnTo>
                  <a:lnTo>
                    <a:pt x="812" y="1550"/>
                  </a:lnTo>
                  <a:lnTo>
                    <a:pt x="764" y="1545"/>
                  </a:lnTo>
                  <a:lnTo>
                    <a:pt x="718" y="1538"/>
                  </a:lnTo>
                  <a:lnTo>
                    <a:pt x="671" y="1528"/>
                  </a:lnTo>
                  <a:lnTo>
                    <a:pt x="626" y="1517"/>
                  </a:lnTo>
                  <a:lnTo>
                    <a:pt x="582" y="1504"/>
                  </a:lnTo>
                  <a:lnTo>
                    <a:pt x="537" y="1487"/>
                  </a:lnTo>
                  <a:lnTo>
                    <a:pt x="495" y="1470"/>
                  </a:lnTo>
                  <a:lnTo>
                    <a:pt x="453" y="1451"/>
                  </a:lnTo>
                  <a:lnTo>
                    <a:pt x="412" y="1429"/>
                  </a:lnTo>
                  <a:lnTo>
                    <a:pt x="373" y="1406"/>
                  </a:lnTo>
                  <a:lnTo>
                    <a:pt x="336" y="1381"/>
                  </a:lnTo>
                  <a:lnTo>
                    <a:pt x="300" y="1356"/>
                  </a:lnTo>
                  <a:lnTo>
                    <a:pt x="265" y="1327"/>
                  </a:lnTo>
                  <a:lnTo>
                    <a:pt x="232" y="1297"/>
                  </a:lnTo>
                  <a:lnTo>
                    <a:pt x="201" y="1266"/>
                  </a:lnTo>
                  <a:lnTo>
                    <a:pt x="173" y="1235"/>
                  </a:lnTo>
                  <a:lnTo>
                    <a:pt x="146" y="1201"/>
                  </a:lnTo>
                  <a:lnTo>
                    <a:pt x="121" y="1167"/>
                  </a:lnTo>
                  <a:lnTo>
                    <a:pt x="98" y="1130"/>
                  </a:lnTo>
                  <a:lnTo>
                    <a:pt x="78" y="1093"/>
                  </a:lnTo>
                  <a:lnTo>
                    <a:pt x="60" y="1055"/>
                  </a:lnTo>
                  <a:lnTo>
                    <a:pt x="45" y="1017"/>
                  </a:lnTo>
                  <a:lnTo>
                    <a:pt x="30" y="979"/>
                  </a:lnTo>
                  <a:lnTo>
                    <a:pt x="19" y="939"/>
                  </a:lnTo>
                  <a:lnTo>
                    <a:pt x="11" y="899"/>
                  </a:lnTo>
                  <a:lnTo>
                    <a:pt x="5" y="858"/>
                  </a:lnTo>
                  <a:lnTo>
                    <a:pt x="0" y="818"/>
                  </a:lnTo>
                  <a:lnTo>
                    <a:pt x="0" y="778"/>
                  </a:lnTo>
                  <a:lnTo>
                    <a:pt x="0" y="738"/>
                  </a:lnTo>
                  <a:lnTo>
                    <a:pt x="5" y="697"/>
                  </a:lnTo>
                  <a:lnTo>
                    <a:pt x="11" y="656"/>
                  </a:lnTo>
                  <a:lnTo>
                    <a:pt x="19" y="617"/>
                  </a:lnTo>
                  <a:lnTo>
                    <a:pt x="30" y="576"/>
                  </a:lnTo>
                  <a:lnTo>
                    <a:pt x="45" y="538"/>
                  </a:lnTo>
                  <a:lnTo>
                    <a:pt x="60" y="500"/>
                  </a:lnTo>
                  <a:lnTo>
                    <a:pt x="78" y="462"/>
                  </a:lnTo>
                  <a:lnTo>
                    <a:pt x="98" y="425"/>
                  </a:lnTo>
                  <a:lnTo>
                    <a:pt x="121" y="388"/>
                  </a:lnTo>
                  <a:lnTo>
                    <a:pt x="146" y="354"/>
                  </a:lnTo>
                  <a:lnTo>
                    <a:pt x="173" y="321"/>
                  </a:lnTo>
                  <a:lnTo>
                    <a:pt x="201" y="289"/>
                  </a:lnTo>
                  <a:lnTo>
                    <a:pt x="232" y="258"/>
                  </a:lnTo>
                  <a:lnTo>
                    <a:pt x="265" y="228"/>
                  </a:lnTo>
                  <a:lnTo>
                    <a:pt x="300" y="200"/>
                  </a:lnTo>
                  <a:lnTo>
                    <a:pt x="336" y="174"/>
                  </a:lnTo>
                  <a:lnTo>
                    <a:pt x="373" y="149"/>
                  </a:lnTo>
                  <a:lnTo>
                    <a:pt x="412" y="126"/>
                  </a:lnTo>
                  <a:lnTo>
                    <a:pt x="453" y="105"/>
                  </a:lnTo>
                  <a:lnTo>
                    <a:pt x="495" y="85"/>
                  </a:lnTo>
                  <a:lnTo>
                    <a:pt x="537" y="68"/>
                  </a:lnTo>
                  <a:lnTo>
                    <a:pt x="582" y="52"/>
                  </a:lnTo>
                  <a:lnTo>
                    <a:pt x="626" y="38"/>
                  </a:lnTo>
                  <a:lnTo>
                    <a:pt x="671" y="27"/>
                  </a:lnTo>
                  <a:lnTo>
                    <a:pt x="718" y="18"/>
                  </a:lnTo>
                  <a:lnTo>
                    <a:pt x="764" y="11"/>
                  </a:lnTo>
                  <a:lnTo>
                    <a:pt x="812" y="5"/>
                  </a:lnTo>
                  <a:lnTo>
                    <a:pt x="859" y="1"/>
                  </a:lnTo>
                  <a:lnTo>
                    <a:pt x="907" y="0"/>
                  </a:lnTo>
                  <a:lnTo>
                    <a:pt x="953" y="1"/>
                  </a:lnTo>
                  <a:lnTo>
                    <a:pt x="1000" y="5"/>
                  </a:lnTo>
                  <a:lnTo>
                    <a:pt x="1048" y="11"/>
                  </a:lnTo>
                  <a:lnTo>
                    <a:pt x="1094" y="18"/>
                  </a:lnTo>
                  <a:lnTo>
                    <a:pt x="1141" y="27"/>
                  </a:lnTo>
                  <a:lnTo>
                    <a:pt x="1186" y="38"/>
                  </a:lnTo>
                  <a:lnTo>
                    <a:pt x="1232" y="52"/>
                  </a:lnTo>
                  <a:lnTo>
                    <a:pt x="1274" y="68"/>
                  </a:lnTo>
                  <a:lnTo>
                    <a:pt x="1317" y="85"/>
                  </a:lnTo>
                  <a:lnTo>
                    <a:pt x="1360" y="105"/>
                  </a:lnTo>
                  <a:lnTo>
                    <a:pt x="1400" y="126"/>
                  </a:lnTo>
                  <a:lnTo>
                    <a:pt x="1439" y="149"/>
                  </a:lnTo>
                  <a:lnTo>
                    <a:pt x="1476" y="174"/>
                  </a:lnTo>
                  <a:lnTo>
                    <a:pt x="1512" y="200"/>
                  </a:lnTo>
                  <a:lnTo>
                    <a:pt x="1547" y="228"/>
                  </a:lnTo>
                  <a:lnTo>
                    <a:pt x="1580" y="258"/>
                  </a:lnTo>
                  <a:lnTo>
                    <a:pt x="1610" y="289"/>
                  </a:lnTo>
                  <a:lnTo>
                    <a:pt x="1639" y="321"/>
                  </a:lnTo>
                  <a:lnTo>
                    <a:pt x="1666" y="354"/>
                  </a:lnTo>
                  <a:lnTo>
                    <a:pt x="1691" y="388"/>
                  </a:lnTo>
                  <a:lnTo>
                    <a:pt x="1713" y="425"/>
                  </a:lnTo>
                  <a:lnTo>
                    <a:pt x="1734" y="462"/>
                  </a:lnTo>
                  <a:lnTo>
                    <a:pt x="1753" y="500"/>
                  </a:lnTo>
                  <a:lnTo>
                    <a:pt x="1769" y="538"/>
                  </a:lnTo>
                  <a:lnTo>
                    <a:pt x="1782" y="576"/>
                  </a:lnTo>
                  <a:lnTo>
                    <a:pt x="1793" y="617"/>
                  </a:lnTo>
                  <a:lnTo>
                    <a:pt x="1801" y="656"/>
                  </a:lnTo>
                  <a:lnTo>
                    <a:pt x="1807" y="697"/>
                  </a:lnTo>
                  <a:lnTo>
                    <a:pt x="1812" y="738"/>
                  </a:lnTo>
                  <a:lnTo>
                    <a:pt x="1813" y="778"/>
                  </a:lnTo>
                  <a:lnTo>
                    <a:pt x="1775" y="77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3"/>
            <p:cNvSpPr>
              <a:spLocks/>
            </p:cNvSpPr>
            <p:nvPr/>
          </p:nvSpPr>
          <p:spPr bwMode="auto">
            <a:xfrm>
              <a:off x="3152" y="1665"/>
              <a:ext cx="99" cy="168"/>
            </a:xfrm>
            <a:custGeom>
              <a:avLst/>
              <a:gdLst>
                <a:gd name="T0" fmla="*/ 10 w 198"/>
                <a:gd name="T1" fmla="*/ 303 h 335"/>
                <a:gd name="T2" fmla="*/ 26 w 198"/>
                <a:gd name="T3" fmla="*/ 301 h 335"/>
                <a:gd name="T4" fmla="*/ 41 w 198"/>
                <a:gd name="T5" fmla="*/ 299 h 335"/>
                <a:gd name="T6" fmla="*/ 57 w 198"/>
                <a:gd name="T7" fmla="*/ 294 h 335"/>
                <a:gd name="T8" fmla="*/ 73 w 198"/>
                <a:gd name="T9" fmla="*/ 289 h 335"/>
                <a:gd name="T10" fmla="*/ 87 w 198"/>
                <a:gd name="T11" fmla="*/ 281 h 335"/>
                <a:gd name="T12" fmla="*/ 100 w 198"/>
                <a:gd name="T13" fmla="*/ 273 h 335"/>
                <a:gd name="T14" fmla="*/ 113 w 198"/>
                <a:gd name="T15" fmla="*/ 263 h 335"/>
                <a:gd name="T16" fmla="*/ 124 w 198"/>
                <a:gd name="T17" fmla="*/ 252 h 335"/>
                <a:gd name="T18" fmla="*/ 133 w 198"/>
                <a:gd name="T19" fmla="*/ 242 h 335"/>
                <a:gd name="T20" fmla="*/ 143 w 198"/>
                <a:gd name="T21" fmla="*/ 229 h 335"/>
                <a:gd name="T22" fmla="*/ 149 w 198"/>
                <a:gd name="T23" fmla="*/ 216 h 335"/>
                <a:gd name="T24" fmla="*/ 154 w 198"/>
                <a:gd name="T25" fmla="*/ 202 h 335"/>
                <a:gd name="T26" fmla="*/ 157 w 198"/>
                <a:gd name="T27" fmla="*/ 189 h 335"/>
                <a:gd name="T28" fmla="*/ 159 w 198"/>
                <a:gd name="T29" fmla="*/ 175 h 335"/>
                <a:gd name="T30" fmla="*/ 159 w 198"/>
                <a:gd name="T31" fmla="*/ 160 h 335"/>
                <a:gd name="T32" fmla="*/ 157 w 198"/>
                <a:gd name="T33" fmla="*/ 146 h 335"/>
                <a:gd name="T34" fmla="*/ 154 w 198"/>
                <a:gd name="T35" fmla="*/ 133 h 335"/>
                <a:gd name="T36" fmla="*/ 149 w 198"/>
                <a:gd name="T37" fmla="*/ 119 h 335"/>
                <a:gd name="T38" fmla="*/ 143 w 198"/>
                <a:gd name="T39" fmla="*/ 106 h 335"/>
                <a:gd name="T40" fmla="*/ 133 w 198"/>
                <a:gd name="T41" fmla="*/ 93 h 335"/>
                <a:gd name="T42" fmla="*/ 124 w 198"/>
                <a:gd name="T43" fmla="*/ 83 h 335"/>
                <a:gd name="T44" fmla="*/ 113 w 198"/>
                <a:gd name="T45" fmla="*/ 72 h 335"/>
                <a:gd name="T46" fmla="*/ 100 w 198"/>
                <a:gd name="T47" fmla="*/ 62 h 335"/>
                <a:gd name="T48" fmla="*/ 87 w 198"/>
                <a:gd name="T49" fmla="*/ 54 h 335"/>
                <a:gd name="T50" fmla="*/ 73 w 198"/>
                <a:gd name="T51" fmla="*/ 46 h 335"/>
                <a:gd name="T52" fmla="*/ 57 w 198"/>
                <a:gd name="T53" fmla="*/ 40 h 335"/>
                <a:gd name="T54" fmla="*/ 41 w 198"/>
                <a:gd name="T55" fmla="*/ 36 h 335"/>
                <a:gd name="T56" fmla="*/ 26 w 198"/>
                <a:gd name="T57" fmla="*/ 34 h 335"/>
                <a:gd name="T58" fmla="*/ 10 w 198"/>
                <a:gd name="T59" fmla="*/ 32 h 335"/>
                <a:gd name="T60" fmla="*/ 2 w 198"/>
                <a:gd name="T61" fmla="*/ 0 h 335"/>
                <a:gd name="T62" fmla="*/ 21 w 198"/>
                <a:gd name="T63" fmla="*/ 0 h 335"/>
                <a:gd name="T64" fmla="*/ 41 w 198"/>
                <a:gd name="T65" fmla="*/ 2 h 335"/>
                <a:gd name="T66" fmla="*/ 62 w 198"/>
                <a:gd name="T67" fmla="*/ 8 h 335"/>
                <a:gd name="T68" fmla="*/ 81 w 198"/>
                <a:gd name="T69" fmla="*/ 13 h 335"/>
                <a:gd name="T70" fmla="*/ 100 w 198"/>
                <a:gd name="T71" fmla="*/ 21 h 335"/>
                <a:gd name="T72" fmla="*/ 116 w 198"/>
                <a:gd name="T73" fmla="*/ 31 h 335"/>
                <a:gd name="T74" fmla="*/ 132 w 198"/>
                <a:gd name="T75" fmla="*/ 42 h 335"/>
                <a:gd name="T76" fmla="*/ 148 w 198"/>
                <a:gd name="T77" fmla="*/ 55 h 335"/>
                <a:gd name="T78" fmla="*/ 160 w 198"/>
                <a:gd name="T79" fmla="*/ 69 h 335"/>
                <a:gd name="T80" fmla="*/ 171 w 198"/>
                <a:gd name="T81" fmla="*/ 83 h 335"/>
                <a:gd name="T82" fmla="*/ 181 w 198"/>
                <a:gd name="T83" fmla="*/ 99 h 335"/>
                <a:gd name="T84" fmla="*/ 187 w 198"/>
                <a:gd name="T85" fmla="*/ 115 h 335"/>
                <a:gd name="T86" fmla="*/ 194 w 198"/>
                <a:gd name="T87" fmla="*/ 133 h 335"/>
                <a:gd name="T88" fmla="*/ 197 w 198"/>
                <a:gd name="T89" fmla="*/ 150 h 335"/>
                <a:gd name="T90" fmla="*/ 198 w 198"/>
                <a:gd name="T91" fmla="*/ 168 h 335"/>
                <a:gd name="T92" fmla="*/ 197 w 198"/>
                <a:gd name="T93" fmla="*/ 184 h 335"/>
                <a:gd name="T94" fmla="*/ 194 w 198"/>
                <a:gd name="T95" fmla="*/ 202 h 335"/>
                <a:gd name="T96" fmla="*/ 187 w 198"/>
                <a:gd name="T97" fmla="*/ 220 h 335"/>
                <a:gd name="T98" fmla="*/ 181 w 198"/>
                <a:gd name="T99" fmla="*/ 236 h 335"/>
                <a:gd name="T100" fmla="*/ 171 w 198"/>
                <a:gd name="T101" fmla="*/ 252 h 335"/>
                <a:gd name="T102" fmla="*/ 160 w 198"/>
                <a:gd name="T103" fmla="*/ 266 h 335"/>
                <a:gd name="T104" fmla="*/ 148 w 198"/>
                <a:gd name="T105" fmla="*/ 280 h 335"/>
                <a:gd name="T106" fmla="*/ 132 w 198"/>
                <a:gd name="T107" fmla="*/ 293 h 335"/>
                <a:gd name="T108" fmla="*/ 116 w 198"/>
                <a:gd name="T109" fmla="*/ 304 h 335"/>
                <a:gd name="T110" fmla="*/ 100 w 198"/>
                <a:gd name="T111" fmla="*/ 314 h 335"/>
                <a:gd name="T112" fmla="*/ 81 w 198"/>
                <a:gd name="T113" fmla="*/ 322 h 335"/>
                <a:gd name="T114" fmla="*/ 62 w 198"/>
                <a:gd name="T115" fmla="*/ 327 h 335"/>
                <a:gd name="T116" fmla="*/ 41 w 198"/>
                <a:gd name="T117" fmla="*/ 333 h 335"/>
                <a:gd name="T118" fmla="*/ 21 w 198"/>
                <a:gd name="T119" fmla="*/ 335 h 335"/>
                <a:gd name="T120" fmla="*/ 2 w 198"/>
                <a:gd name="T12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8" h="335">
                  <a:moveTo>
                    <a:pt x="0" y="304"/>
                  </a:moveTo>
                  <a:lnTo>
                    <a:pt x="10" y="303"/>
                  </a:lnTo>
                  <a:lnTo>
                    <a:pt x="18" y="303"/>
                  </a:lnTo>
                  <a:lnTo>
                    <a:pt x="26" y="301"/>
                  </a:lnTo>
                  <a:lnTo>
                    <a:pt x="33" y="300"/>
                  </a:lnTo>
                  <a:lnTo>
                    <a:pt x="41" y="299"/>
                  </a:lnTo>
                  <a:lnTo>
                    <a:pt x="49" y="297"/>
                  </a:lnTo>
                  <a:lnTo>
                    <a:pt x="57" y="294"/>
                  </a:lnTo>
                  <a:lnTo>
                    <a:pt x="65" y="292"/>
                  </a:lnTo>
                  <a:lnTo>
                    <a:pt x="73" y="289"/>
                  </a:lnTo>
                  <a:lnTo>
                    <a:pt x="81" y="285"/>
                  </a:lnTo>
                  <a:lnTo>
                    <a:pt x="87" y="281"/>
                  </a:lnTo>
                  <a:lnTo>
                    <a:pt x="94" y="277"/>
                  </a:lnTo>
                  <a:lnTo>
                    <a:pt x="100" y="273"/>
                  </a:lnTo>
                  <a:lnTo>
                    <a:pt x="106" y="269"/>
                  </a:lnTo>
                  <a:lnTo>
                    <a:pt x="113" y="263"/>
                  </a:lnTo>
                  <a:lnTo>
                    <a:pt x="119" y="258"/>
                  </a:lnTo>
                  <a:lnTo>
                    <a:pt x="124" y="252"/>
                  </a:lnTo>
                  <a:lnTo>
                    <a:pt x="129" y="247"/>
                  </a:lnTo>
                  <a:lnTo>
                    <a:pt x="133" y="242"/>
                  </a:lnTo>
                  <a:lnTo>
                    <a:pt x="138" y="235"/>
                  </a:lnTo>
                  <a:lnTo>
                    <a:pt x="143" y="229"/>
                  </a:lnTo>
                  <a:lnTo>
                    <a:pt x="146" y="222"/>
                  </a:lnTo>
                  <a:lnTo>
                    <a:pt x="149" y="216"/>
                  </a:lnTo>
                  <a:lnTo>
                    <a:pt x="152" y="209"/>
                  </a:lnTo>
                  <a:lnTo>
                    <a:pt x="154" y="202"/>
                  </a:lnTo>
                  <a:lnTo>
                    <a:pt x="156" y="195"/>
                  </a:lnTo>
                  <a:lnTo>
                    <a:pt x="157" y="189"/>
                  </a:lnTo>
                  <a:lnTo>
                    <a:pt x="159" y="182"/>
                  </a:lnTo>
                  <a:lnTo>
                    <a:pt x="159" y="175"/>
                  </a:lnTo>
                  <a:lnTo>
                    <a:pt x="160" y="167"/>
                  </a:lnTo>
                  <a:lnTo>
                    <a:pt x="159" y="160"/>
                  </a:lnTo>
                  <a:lnTo>
                    <a:pt x="159" y="153"/>
                  </a:lnTo>
                  <a:lnTo>
                    <a:pt x="157" y="146"/>
                  </a:lnTo>
                  <a:lnTo>
                    <a:pt x="156" y="140"/>
                  </a:lnTo>
                  <a:lnTo>
                    <a:pt x="154" y="133"/>
                  </a:lnTo>
                  <a:lnTo>
                    <a:pt x="152" y="126"/>
                  </a:lnTo>
                  <a:lnTo>
                    <a:pt x="149" y="119"/>
                  </a:lnTo>
                  <a:lnTo>
                    <a:pt x="146" y="112"/>
                  </a:lnTo>
                  <a:lnTo>
                    <a:pt x="143" y="106"/>
                  </a:lnTo>
                  <a:lnTo>
                    <a:pt x="138" y="100"/>
                  </a:lnTo>
                  <a:lnTo>
                    <a:pt x="133" y="93"/>
                  </a:lnTo>
                  <a:lnTo>
                    <a:pt x="129" y="88"/>
                  </a:lnTo>
                  <a:lnTo>
                    <a:pt x="124" y="83"/>
                  </a:lnTo>
                  <a:lnTo>
                    <a:pt x="119" y="77"/>
                  </a:lnTo>
                  <a:lnTo>
                    <a:pt x="113" y="72"/>
                  </a:lnTo>
                  <a:lnTo>
                    <a:pt x="106" y="66"/>
                  </a:lnTo>
                  <a:lnTo>
                    <a:pt x="100" y="62"/>
                  </a:lnTo>
                  <a:lnTo>
                    <a:pt x="94" y="58"/>
                  </a:lnTo>
                  <a:lnTo>
                    <a:pt x="87" y="54"/>
                  </a:lnTo>
                  <a:lnTo>
                    <a:pt x="81" y="50"/>
                  </a:lnTo>
                  <a:lnTo>
                    <a:pt x="73" y="46"/>
                  </a:lnTo>
                  <a:lnTo>
                    <a:pt x="65" y="43"/>
                  </a:lnTo>
                  <a:lnTo>
                    <a:pt x="57" y="40"/>
                  </a:lnTo>
                  <a:lnTo>
                    <a:pt x="49" y="38"/>
                  </a:lnTo>
                  <a:lnTo>
                    <a:pt x="41" y="36"/>
                  </a:lnTo>
                  <a:lnTo>
                    <a:pt x="33" y="35"/>
                  </a:lnTo>
                  <a:lnTo>
                    <a:pt x="26" y="34"/>
                  </a:lnTo>
                  <a:lnTo>
                    <a:pt x="18" y="32"/>
                  </a:lnTo>
                  <a:lnTo>
                    <a:pt x="10" y="32"/>
                  </a:lnTo>
                  <a:lnTo>
                    <a:pt x="0" y="31"/>
                  </a:lnTo>
                  <a:lnTo>
                    <a:pt x="2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1"/>
                  </a:lnTo>
                  <a:lnTo>
                    <a:pt x="41" y="2"/>
                  </a:lnTo>
                  <a:lnTo>
                    <a:pt x="53" y="5"/>
                  </a:lnTo>
                  <a:lnTo>
                    <a:pt x="62" y="8"/>
                  </a:lnTo>
                  <a:lnTo>
                    <a:pt x="72" y="11"/>
                  </a:lnTo>
                  <a:lnTo>
                    <a:pt x="81" y="13"/>
                  </a:lnTo>
                  <a:lnTo>
                    <a:pt x="91" y="17"/>
                  </a:lnTo>
                  <a:lnTo>
                    <a:pt x="100" y="21"/>
                  </a:lnTo>
                  <a:lnTo>
                    <a:pt x="108" y="27"/>
                  </a:lnTo>
                  <a:lnTo>
                    <a:pt x="116" y="31"/>
                  </a:lnTo>
                  <a:lnTo>
                    <a:pt x="125" y="36"/>
                  </a:lnTo>
                  <a:lnTo>
                    <a:pt x="132" y="42"/>
                  </a:lnTo>
                  <a:lnTo>
                    <a:pt x="140" y="49"/>
                  </a:lnTo>
                  <a:lnTo>
                    <a:pt x="148" y="55"/>
                  </a:lnTo>
                  <a:lnTo>
                    <a:pt x="154" y="61"/>
                  </a:lnTo>
                  <a:lnTo>
                    <a:pt x="160" y="69"/>
                  </a:lnTo>
                  <a:lnTo>
                    <a:pt x="167" y="76"/>
                  </a:lnTo>
                  <a:lnTo>
                    <a:pt x="171" y="83"/>
                  </a:lnTo>
                  <a:lnTo>
                    <a:pt x="176" y="91"/>
                  </a:lnTo>
                  <a:lnTo>
                    <a:pt x="181" y="99"/>
                  </a:lnTo>
                  <a:lnTo>
                    <a:pt x="184" y="107"/>
                  </a:lnTo>
                  <a:lnTo>
                    <a:pt x="187" y="115"/>
                  </a:lnTo>
                  <a:lnTo>
                    <a:pt x="190" y="123"/>
                  </a:lnTo>
                  <a:lnTo>
                    <a:pt x="194" y="133"/>
                  </a:lnTo>
                  <a:lnTo>
                    <a:pt x="195" y="141"/>
                  </a:lnTo>
                  <a:lnTo>
                    <a:pt x="197" y="150"/>
                  </a:lnTo>
                  <a:lnTo>
                    <a:pt x="197" y="159"/>
                  </a:lnTo>
                  <a:lnTo>
                    <a:pt x="198" y="168"/>
                  </a:lnTo>
                  <a:lnTo>
                    <a:pt x="197" y="176"/>
                  </a:lnTo>
                  <a:lnTo>
                    <a:pt x="197" y="184"/>
                  </a:lnTo>
                  <a:lnTo>
                    <a:pt x="195" y="194"/>
                  </a:lnTo>
                  <a:lnTo>
                    <a:pt x="194" y="202"/>
                  </a:lnTo>
                  <a:lnTo>
                    <a:pt x="190" y="212"/>
                  </a:lnTo>
                  <a:lnTo>
                    <a:pt x="187" y="220"/>
                  </a:lnTo>
                  <a:lnTo>
                    <a:pt x="184" y="228"/>
                  </a:lnTo>
                  <a:lnTo>
                    <a:pt x="181" y="236"/>
                  </a:lnTo>
                  <a:lnTo>
                    <a:pt x="176" y="244"/>
                  </a:lnTo>
                  <a:lnTo>
                    <a:pt x="171" y="252"/>
                  </a:lnTo>
                  <a:lnTo>
                    <a:pt x="167" y="259"/>
                  </a:lnTo>
                  <a:lnTo>
                    <a:pt x="160" y="266"/>
                  </a:lnTo>
                  <a:lnTo>
                    <a:pt x="154" y="274"/>
                  </a:lnTo>
                  <a:lnTo>
                    <a:pt x="148" y="280"/>
                  </a:lnTo>
                  <a:lnTo>
                    <a:pt x="140" y="286"/>
                  </a:lnTo>
                  <a:lnTo>
                    <a:pt x="132" y="293"/>
                  </a:lnTo>
                  <a:lnTo>
                    <a:pt x="125" y="299"/>
                  </a:lnTo>
                  <a:lnTo>
                    <a:pt x="116" y="304"/>
                  </a:lnTo>
                  <a:lnTo>
                    <a:pt x="108" y="308"/>
                  </a:lnTo>
                  <a:lnTo>
                    <a:pt x="100" y="314"/>
                  </a:lnTo>
                  <a:lnTo>
                    <a:pt x="91" y="318"/>
                  </a:lnTo>
                  <a:lnTo>
                    <a:pt x="81" y="322"/>
                  </a:lnTo>
                  <a:lnTo>
                    <a:pt x="72" y="324"/>
                  </a:lnTo>
                  <a:lnTo>
                    <a:pt x="62" y="327"/>
                  </a:lnTo>
                  <a:lnTo>
                    <a:pt x="53" y="330"/>
                  </a:lnTo>
                  <a:lnTo>
                    <a:pt x="41" y="333"/>
                  </a:lnTo>
                  <a:lnTo>
                    <a:pt x="32" y="334"/>
                  </a:lnTo>
                  <a:lnTo>
                    <a:pt x="21" y="335"/>
                  </a:lnTo>
                  <a:lnTo>
                    <a:pt x="11" y="335"/>
                  </a:lnTo>
                  <a:lnTo>
                    <a:pt x="2" y="335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4"/>
            <p:cNvSpPr>
              <a:spLocks/>
            </p:cNvSpPr>
            <p:nvPr/>
          </p:nvSpPr>
          <p:spPr bwMode="auto">
            <a:xfrm>
              <a:off x="2344" y="1665"/>
              <a:ext cx="98" cy="168"/>
            </a:xfrm>
            <a:custGeom>
              <a:avLst/>
              <a:gdLst>
                <a:gd name="T0" fmla="*/ 187 w 197"/>
                <a:gd name="T1" fmla="*/ 32 h 335"/>
                <a:gd name="T2" fmla="*/ 171 w 197"/>
                <a:gd name="T3" fmla="*/ 34 h 335"/>
                <a:gd name="T4" fmla="*/ 155 w 197"/>
                <a:gd name="T5" fmla="*/ 36 h 335"/>
                <a:gd name="T6" fmla="*/ 140 w 197"/>
                <a:gd name="T7" fmla="*/ 40 h 335"/>
                <a:gd name="T8" fmla="*/ 124 w 197"/>
                <a:gd name="T9" fmla="*/ 46 h 335"/>
                <a:gd name="T10" fmla="*/ 109 w 197"/>
                <a:gd name="T11" fmla="*/ 54 h 335"/>
                <a:gd name="T12" fmla="*/ 97 w 197"/>
                <a:gd name="T13" fmla="*/ 62 h 335"/>
                <a:gd name="T14" fmla="*/ 84 w 197"/>
                <a:gd name="T15" fmla="*/ 72 h 335"/>
                <a:gd name="T16" fmla="*/ 73 w 197"/>
                <a:gd name="T17" fmla="*/ 83 h 335"/>
                <a:gd name="T18" fmla="*/ 64 w 197"/>
                <a:gd name="T19" fmla="*/ 93 h 335"/>
                <a:gd name="T20" fmla="*/ 54 w 197"/>
                <a:gd name="T21" fmla="*/ 106 h 335"/>
                <a:gd name="T22" fmla="*/ 48 w 197"/>
                <a:gd name="T23" fmla="*/ 119 h 335"/>
                <a:gd name="T24" fmla="*/ 43 w 197"/>
                <a:gd name="T25" fmla="*/ 133 h 335"/>
                <a:gd name="T26" fmla="*/ 40 w 197"/>
                <a:gd name="T27" fmla="*/ 146 h 335"/>
                <a:gd name="T28" fmla="*/ 38 w 197"/>
                <a:gd name="T29" fmla="*/ 160 h 335"/>
                <a:gd name="T30" fmla="*/ 38 w 197"/>
                <a:gd name="T31" fmla="*/ 175 h 335"/>
                <a:gd name="T32" fmla="*/ 40 w 197"/>
                <a:gd name="T33" fmla="*/ 189 h 335"/>
                <a:gd name="T34" fmla="*/ 43 w 197"/>
                <a:gd name="T35" fmla="*/ 202 h 335"/>
                <a:gd name="T36" fmla="*/ 48 w 197"/>
                <a:gd name="T37" fmla="*/ 216 h 335"/>
                <a:gd name="T38" fmla="*/ 54 w 197"/>
                <a:gd name="T39" fmla="*/ 229 h 335"/>
                <a:gd name="T40" fmla="*/ 64 w 197"/>
                <a:gd name="T41" fmla="*/ 242 h 335"/>
                <a:gd name="T42" fmla="*/ 73 w 197"/>
                <a:gd name="T43" fmla="*/ 252 h 335"/>
                <a:gd name="T44" fmla="*/ 84 w 197"/>
                <a:gd name="T45" fmla="*/ 263 h 335"/>
                <a:gd name="T46" fmla="*/ 97 w 197"/>
                <a:gd name="T47" fmla="*/ 273 h 335"/>
                <a:gd name="T48" fmla="*/ 109 w 197"/>
                <a:gd name="T49" fmla="*/ 281 h 335"/>
                <a:gd name="T50" fmla="*/ 124 w 197"/>
                <a:gd name="T51" fmla="*/ 289 h 335"/>
                <a:gd name="T52" fmla="*/ 140 w 197"/>
                <a:gd name="T53" fmla="*/ 294 h 335"/>
                <a:gd name="T54" fmla="*/ 155 w 197"/>
                <a:gd name="T55" fmla="*/ 299 h 335"/>
                <a:gd name="T56" fmla="*/ 171 w 197"/>
                <a:gd name="T57" fmla="*/ 301 h 335"/>
                <a:gd name="T58" fmla="*/ 187 w 197"/>
                <a:gd name="T59" fmla="*/ 303 h 335"/>
                <a:gd name="T60" fmla="*/ 195 w 197"/>
                <a:gd name="T61" fmla="*/ 335 h 335"/>
                <a:gd name="T62" fmla="*/ 176 w 197"/>
                <a:gd name="T63" fmla="*/ 335 h 335"/>
                <a:gd name="T64" fmla="*/ 155 w 197"/>
                <a:gd name="T65" fmla="*/ 333 h 335"/>
                <a:gd name="T66" fmla="*/ 135 w 197"/>
                <a:gd name="T67" fmla="*/ 327 h 335"/>
                <a:gd name="T68" fmla="*/ 116 w 197"/>
                <a:gd name="T69" fmla="*/ 322 h 335"/>
                <a:gd name="T70" fmla="*/ 98 w 197"/>
                <a:gd name="T71" fmla="*/ 314 h 335"/>
                <a:gd name="T72" fmla="*/ 81 w 197"/>
                <a:gd name="T73" fmla="*/ 304 h 335"/>
                <a:gd name="T74" fmla="*/ 65 w 197"/>
                <a:gd name="T75" fmla="*/ 293 h 335"/>
                <a:gd name="T76" fmla="*/ 49 w 197"/>
                <a:gd name="T77" fmla="*/ 280 h 335"/>
                <a:gd name="T78" fmla="*/ 37 w 197"/>
                <a:gd name="T79" fmla="*/ 266 h 335"/>
                <a:gd name="T80" fmla="*/ 25 w 197"/>
                <a:gd name="T81" fmla="*/ 252 h 335"/>
                <a:gd name="T82" fmla="*/ 16 w 197"/>
                <a:gd name="T83" fmla="*/ 236 h 335"/>
                <a:gd name="T84" fmla="*/ 10 w 197"/>
                <a:gd name="T85" fmla="*/ 220 h 335"/>
                <a:gd name="T86" fmla="*/ 3 w 197"/>
                <a:gd name="T87" fmla="*/ 202 h 335"/>
                <a:gd name="T88" fmla="*/ 0 w 197"/>
                <a:gd name="T89" fmla="*/ 184 h 335"/>
                <a:gd name="T90" fmla="*/ 0 w 197"/>
                <a:gd name="T91" fmla="*/ 168 h 335"/>
                <a:gd name="T92" fmla="*/ 0 w 197"/>
                <a:gd name="T93" fmla="*/ 150 h 335"/>
                <a:gd name="T94" fmla="*/ 3 w 197"/>
                <a:gd name="T95" fmla="*/ 133 h 335"/>
                <a:gd name="T96" fmla="*/ 10 w 197"/>
                <a:gd name="T97" fmla="*/ 115 h 335"/>
                <a:gd name="T98" fmla="*/ 16 w 197"/>
                <a:gd name="T99" fmla="*/ 99 h 335"/>
                <a:gd name="T100" fmla="*/ 25 w 197"/>
                <a:gd name="T101" fmla="*/ 83 h 335"/>
                <a:gd name="T102" fmla="*/ 37 w 197"/>
                <a:gd name="T103" fmla="*/ 69 h 335"/>
                <a:gd name="T104" fmla="*/ 49 w 197"/>
                <a:gd name="T105" fmla="*/ 55 h 335"/>
                <a:gd name="T106" fmla="*/ 65 w 197"/>
                <a:gd name="T107" fmla="*/ 42 h 335"/>
                <a:gd name="T108" fmla="*/ 81 w 197"/>
                <a:gd name="T109" fmla="*/ 31 h 335"/>
                <a:gd name="T110" fmla="*/ 98 w 197"/>
                <a:gd name="T111" fmla="*/ 21 h 335"/>
                <a:gd name="T112" fmla="*/ 116 w 197"/>
                <a:gd name="T113" fmla="*/ 13 h 335"/>
                <a:gd name="T114" fmla="*/ 135 w 197"/>
                <a:gd name="T115" fmla="*/ 8 h 335"/>
                <a:gd name="T116" fmla="*/ 155 w 197"/>
                <a:gd name="T117" fmla="*/ 2 h 335"/>
                <a:gd name="T118" fmla="*/ 176 w 197"/>
                <a:gd name="T119" fmla="*/ 0 h 335"/>
                <a:gd name="T120" fmla="*/ 195 w 197"/>
                <a:gd name="T12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7" h="335">
                  <a:moveTo>
                    <a:pt x="197" y="31"/>
                  </a:moveTo>
                  <a:lnTo>
                    <a:pt x="187" y="32"/>
                  </a:lnTo>
                  <a:lnTo>
                    <a:pt x="179" y="32"/>
                  </a:lnTo>
                  <a:lnTo>
                    <a:pt x="171" y="34"/>
                  </a:lnTo>
                  <a:lnTo>
                    <a:pt x="163" y="35"/>
                  </a:lnTo>
                  <a:lnTo>
                    <a:pt x="155" y="36"/>
                  </a:lnTo>
                  <a:lnTo>
                    <a:pt x="148" y="38"/>
                  </a:lnTo>
                  <a:lnTo>
                    <a:pt x="140" y="40"/>
                  </a:lnTo>
                  <a:lnTo>
                    <a:pt x="132" y="43"/>
                  </a:lnTo>
                  <a:lnTo>
                    <a:pt x="124" y="46"/>
                  </a:lnTo>
                  <a:lnTo>
                    <a:pt x="117" y="50"/>
                  </a:lnTo>
                  <a:lnTo>
                    <a:pt x="109" y="54"/>
                  </a:lnTo>
                  <a:lnTo>
                    <a:pt x="103" y="58"/>
                  </a:lnTo>
                  <a:lnTo>
                    <a:pt x="97" y="62"/>
                  </a:lnTo>
                  <a:lnTo>
                    <a:pt x="90" y="66"/>
                  </a:lnTo>
                  <a:lnTo>
                    <a:pt x="84" y="72"/>
                  </a:lnTo>
                  <a:lnTo>
                    <a:pt x="78" y="77"/>
                  </a:lnTo>
                  <a:lnTo>
                    <a:pt x="73" y="83"/>
                  </a:lnTo>
                  <a:lnTo>
                    <a:pt x="68" y="88"/>
                  </a:lnTo>
                  <a:lnTo>
                    <a:pt x="64" y="93"/>
                  </a:lnTo>
                  <a:lnTo>
                    <a:pt x="59" y="100"/>
                  </a:lnTo>
                  <a:lnTo>
                    <a:pt x="54" y="106"/>
                  </a:lnTo>
                  <a:lnTo>
                    <a:pt x="51" y="112"/>
                  </a:lnTo>
                  <a:lnTo>
                    <a:pt x="48" y="119"/>
                  </a:lnTo>
                  <a:lnTo>
                    <a:pt x="45" y="126"/>
                  </a:lnTo>
                  <a:lnTo>
                    <a:pt x="43" y="133"/>
                  </a:lnTo>
                  <a:lnTo>
                    <a:pt x="41" y="140"/>
                  </a:lnTo>
                  <a:lnTo>
                    <a:pt x="40" y="146"/>
                  </a:lnTo>
                  <a:lnTo>
                    <a:pt x="38" y="153"/>
                  </a:lnTo>
                  <a:lnTo>
                    <a:pt x="38" y="160"/>
                  </a:lnTo>
                  <a:lnTo>
                    <a:pt x="38" y="168"/>
                  </a:lnTo>
                  <a:lnTo>
                    <a:pt x="38" y="175"/>
                  </a:lnTo>
                  <a:lnTo>
                    <a:pt x="38" y="182"/>
                  </a:lnTo>
                  <a:lnTo>
                    <a:pt x="40" y="189"/>
                  </a:lnTo>
                  <a:lnTo>
                    <a:pt x="41" y="195"/>
                  </a:lnTo>
                  <a:lnTo>
                    <a:pt x="43" y="202"/>
                  </a:lnTo>
                  <a:lnTo>
                    <a:pt x="45" y="209"/>
                  </a:lnTo>
                  <a:lnTo>
                    <a:pt x="48" y="216"/>
                  </a:lnTo>
                  <a:lnTo>
                    <a:pt x="51" y="222"/>
                  </a:lnTo>
                  <a:lnTo>
                    <a:pt x="54" y="229"/>
                  </a:lnTo>
                  <a:lnTo>
                    <a:pt x="59" y="235"/>
                  </a:lnTo>
                  <a:lnTo>
                    <a:pt x="64" y="242"/>
                  </a:lnTo>
                  <a:lnTo>
                    <a:pt x="68" y="247"/>
                  </a:lnTo>
                  <a:lnTo>
                    <a:pt x="73" y="252"/>
                  </a:lnTo>
                  <a:lnTo>
                    <a:pt x="78" y="258"/>
                  </a:lnTo>
                  <a:lnTo>
                    <a:pt x="84" y="263"/>
                  </a:lnTo>
                  <a:lnTo>
                    <a:pt x="90" y="269"/>
                  </a:lnTo>
                  <a:lnTo>
                    <a:pt x="97" y="273"/>
                  </a:lnTo>
                  <a:lnTo>
                    <a:pt x="103" y="277"/>
                  </a:lnTo>
                  <a:lnTo>
                    <a:pt x="109" y="281"/>
                  </a:lnTo>
                  <a:lnTo>
                    <a:pt x="117" y="285"/>
                  </a:lnTo>
                  <a:lnTo>
                    <a:pt x="124" y="289"/>
                  </a:lnTo>
                  <a:lnTo>
                    <a:pt x="132" y="292"/>
                  </a:lnTo>
                  <a:lnTo>
                    <a:pt x="140" y="294"/>
                  </a:lnTo>
                  <a:lnTo>
                    <a:pt x="148" y="297"/>
                  </a:lnTo>
                  <a:lnTo>
                    <a:pt x="155" y="299"/>
                  </a:lnTo>
                  <a:lnTo>
                    <a:pt x="163" y="300"/>
                  </a:lnTo>
                  <a:lnTo>
                    <a:pt x="171" y="301"/>
                  </a:lnTo>
                  <a:lnTo>
                    <a:pt x="179" y="303"/>
                  </a:lnTo>
                  <a:lnTo>
                    <a:pt x="187" y="303"/>
                  </a:lnTo>
                  <a:lnTo>
                    <a:pt x="197" y="304"/>
                  </a:lnTo>
                  <a:lnTo>
                    <a:pt x="195" y="335"/>
                  </a:lnTo>
                  <a:lnTo>
                    <a:pt x="186" y="335"/>
                  </a:lnTo>
                  <a:lnTo>
                    <a:pt x="176" y="335"/>
                  </a:lnTo>
                  <a:lnTo>
                    <a:pt x="165" y="334"/>
                  </a:lnTo>
                  <a:lnTo>
                    <a:pt x="155" y="333"/>
                  </a:lnTo>
                  <a:lnTo>
                    <a:pt x="144" y="330"/>
                  </a:lnTo>
                  <a:lnTo>
                    <a:pt x="135" y="327"/>
                  </a:lnTo>
                  <a:lnTo>
                    <a:pt x="125" y="324"/>
                  </a:lnTo>
                  <a:lnTo>
                    <a:pt x="116" y="322"/>
                  </a:lnTo>
                  <a:lnTo>
                    <a:pt x="106" y="318"/>
                  </a:lnTo>
                  <a:lnTo>
                    <a:pt x="98" y="314"/>
                  </a:lnTo>
                  <a:lnTo>
                    <a:pt x="89" y="308"/>
                  </a:lnTo>
                  <a:lnTo>
                    <a:pt x="81" y="304"/>
                  </a:lnTo>
                  <a:lnTo>
                    <a:pt x="71" y="299"/>
                  </a:lnTo>
                  <a:lnTo>
                    <a:pt x="65" y="293"/>
                  </a:lnTo>
                  <a:lnTo>
                    <a:pt x="57" y="286"/>
                  </a:lnTo>
                  <a:lnTo>
                    <a:pt x="49" y="280"/>
                  </a:lnTo>
                  <a:lnTo>
                    <a:pt x="43" y="274"/>
                  </a:lnTo>
                  <a:lnTo>
                    <a:pt x="37" y="266"/>
                  </a:lnTo>
                  <a:lnTo>
                    <a:pt x="32" y="259"/>
                  </a:lnTo>
                  <a:lnTo>
                    <a:pt x="25" y="252"/>
                  </a:lnTo>
                  <a:lnTo>
                    <a:pt x="21" y="244"/>
                  </a:lnTo>
                  <a:lnTo>
                    <a:pt x="16" y="236"/>
                  </a:lnTo>
                  <a:lnTo>
                    <a:pt x="13" y="228"/>
                  </a:lnTo>
                  <a:lnTo>
                    <a:pt x="10" y="220"/>
                  </a:lnTo>
                  <a:lnTo>
                    <a:pt x="6" y="212"/>
                  </a:lnTo>
                  <a:lnTo>
                    <a:pt x="3" y="202"/>
                  </a:lnTo>
                  <a:lnTo>
                    <a:pt x="2" y="194"/>
                  </a:lnTo>
                  <a:lnTo>
                    <a:pt x="0" y="184"/>
                  </a:lnTo>
                  <a:lnTo>
                    <a:pt x="0" y="176"/>
                  </a:lnTo>
                  <a:lnTo>
                    <a:pt x="0" y="168"/>
                  </a:lnTo>
                  <a:lnTo>
                    <a:pt x="0" y="159"/>
                  </a:lnTo>
                  <a:lnTo>
                    <a:pt x="0" y="150"/>
                  </a:lnTo>
                  <a:lnTo>
                    <a:pt x="2" y="141"/>
                  </a:lnTo>
                  <a:lnTo>
                    <a:pt x="3" y="133"/>
                  </a:lnTo>
                  <a:lnTo>
                    <a:pt x="6" y="123"/>
                  </a:lnTo>
                  <a:lnTo>
                    <a:pt x="10" y="115"/>
                  </a:lnTo>
                  <a:lnTo>
                    <a:pt x="13" y="107"/>
                  </a:lnTo>
                  <a:lnTo>
                    <a:pt x="16" y="99"/>
                  </a:lnTo>
                  <a:lnTo>
                    <a:pt x="21" y="91"/>
                  </a:lnTo>
                  <a:lnTo>
                    <a:pt x="25" y="83"/>
                  </a:lnTo>
                  <a:lnTo>
                    <a:pt x="32" y="76"/>
                  </a:lnTo>
                  <a:lnTo>
                    <a:pt x="37" y="69"/>
                  </a:lnTo>
                  <a:lnTo>
                    <a:pt x="43" y="61"/>
                  </a:lnTo>
                  <a:lnTo>
                    <a:pt x="49" y="55"/>
                  </a:lnTo>
                  <a:lnTo>
                    <a:pt x="57" y="49"/>
                  </a:lnTo>
                  <a:lnTo>
                    <a:pt x="65" y="42"/>
                  </a:lnTo>
                  <a:lnTo>
                    <a:pt x="71" y="36"/>
                  </a:lnTo>
                  <a:lnTo>
                    <a:pt x="81" y="31"/>
                  </a:lnTo>
                  <a:lnTo>
                    <a:pt x="89" y="27"/>
                  </a:lnTo>
                  <a:lnTo>
                    <a:pt x="98" y="21"/>
                  </a:lnTo>
                  <a:lnTo>
                    <a:pt x="106" y="17"/>
                  </a:lnTo>
                  <a:lnTo>
                    <a:pt x="116" y="13"/>
                  </a:lnTo>
                  <a:lnTo>
                    <a:pt x="125" y="11"/>
                  </a:lnTo>
                  <a:lnTo>
                    <a:pt x="135" y="8"/>
                  </a:lnTo>
                  <a:lnTo>
                    <a:pt x="144" y="5"/>
                  </a:lnTo>
                  <a:lnTo>
                    <a:pt x="155" y="2"/>
                  </a:lnTo>
                  <a:lnTo>
                    <a:pt x="165" y="1"/>
                  </a:lnTo>
                  <a:lnTo>
                    <a:pt x="176" y="0"/>
                  </a:lnTo>
                  <a:lnTo>
                    <a:pt x="186" y="0"/>
                  </a:lnTo>
                  <a:lnTo>
                    <a:pt x="195" y="0"/>
                  </a:lnTo>
                  <a:lnTo>
                    <a:pt x="197" y="31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5"/>
            <p:cNvSpPr>
              <a:spLocks/>
            </p:cNvSpPr>
            <p:nvPr/>
          </p:nvSpPr>
          <p:spPr bwMode="auto">
            <a:xfrm>
              <a:off x="2724" y="3284"/>
              <a:ext cx="145" cy="124"/>
            </a:xfrm>
            <a:custGeom>
              <a:avLst/>
              <a:gdLst>
                <a:gd name="T0" fmla="*/ 250 w 290"/>
                <a:gd name="T1" fmla="*/ 110 h 249"/>
                <a:gd name="T2" fmla="*/ 244 w 290"/>
                <a:gd name="T3" fmla="*/ 91 h 249"/>
                <a:gd name="T4" fmla="*/ 234 w 290"/>
                <a:gd name="T5" fmla="*/ 75 h 249"/>
                <a:gd name="T6" fmla="*/ 220 w 290"/>
                <a:gd name="T7" fmla="*/ 60 h 249"/>
                <a:gd name="T8" fmla="*/ 203 w 290"/>
                <a:gd name="T9" fmla="*/ 48 h 249"/>
                <a:gd name="T10" fmla="*/ 184 w 290"/>
                <a:gd name="T11" fmla="*/ 40 h 249"/>
                <a:gd name="T12" fmla="*/ 162 w 290"/>
                <a:gd name="T13" fmla="*/ 34 h 249"/>
                <a:gd name="T14" fmla="*/ 139 w 290"/>
                <a:gd name="T15" fmla="*/ 33 h 249"/>
                <a:gd name="T16" fmla="*/ 117 w 290"/>
                <a:gd name="T17" fmla="*/ 37 h 249"/>
                <a:gd name="T18" fmla="*/ 97 w 290"/>
                <a:gd name="T19" fmla="*/ 44 h 249"/>
                <a:gd name="T20" fmla="*/ 78 w 290"/>
                <a:gd name="T21" fmla="*/ 53 h 249"/>
                <a:gd name="T22" fmla="*/ 62 w 290"/>
                <a:gd name="T23" fmla="*/ 67 h 249"/>
                <a:gd name="T24" fmla="*/ 51 w 290"/>
                <a:gd name="T25" fmla="*/ 83 h 249"/>
                <a:gd name="T26" fmla="*/ 43 w 290"/>
                <a:gd name="T27" fmla="*/ 101 h 249"/>
                <a:gd name="T28" fmla="*/ 38 w 290"/>
                <a:gd name="T29" fmla="*/ 120 h 249"/>
                <a:gd name="T30" fmla="*/ 40 w 290"/>
                <a:gd name="T31" fmla="*/ 139 h 249"/>
                <a:gd name="T32" fmla="*/ 46 w 290"/>
                <a:gd name="T33" fmla="*/ 158 h 249"/>
                <a:gd name="T34" fmla="*/ 55 w 290"/>
                <a:gd name="T35" fmla="*/ 174 h 249"/>
                <a:gd name="T36" fmla="*/ 70 w 290"/>
                <a:gd name="T37" fmla="*/ 189 h 249"/>
                <a:gd name="T38" fmla="*/ 87 w 290"/>
                <a:gd name="T39" fmla="*/ 201 h 249"/>
                <a:gd name="T40" fmla="*/ 106 w 290"/>
                <a:gd name="T41" fmla="*/ 210 h 249"/>
                <a:gd name="T42" fmla="*/ 128 w 290"/>
                <a:gd name="T43" fmla="*/ 215 h 249"/>
                <a:gd name="T44" fmla="*/ 150 w 290"/>
                <a:gd name="T45" fmla="*/ 216 h 249"/>
                <a:gd name="T46" fmla="*/ 173 w 290"/>
                <a:gd name="T47" fmla="*/ 212 h 249"/>
                <a:gd name="T48" fmla="*/ 193 w 290"/>
                <a:gd name="T49" fmla="*/ 205 h 249"/>
                <a:gd name="T50" fmla="*/ 212 w 290"/>
                <a:gd name="T51" fmla="*/ 196 h 249"/>
                <a:gd name="T52" fmla="*/ 228 w 290"/>
                <a:gd name="T53" fmla="*/ 182 h 249"/>
                <a:gd name="T54" fmla="*/ 239 w 290"/>
                <a:gd name="T55" fmla="*/ 166 h 249"/>
                <a:gd name="T56" fmla="*/ 247 w 290"/>
                <a:gd name="T57" fmla="*/ 148 h 249"/>
                <a:gd name="T58" fmla="*/ 252 w 290"/>
                <a:gd name="T59" fmla="*/ 129 h 249"/>
                <a:gd name="T60" fmla="*/ 288 w 290"/>
                <a:gd name="T61" fmla="*/ 138 h 249"/>
                <a:gd name="T62" fmla="*/ 282 w 290"/>
                <a:gd name="T63" fmla="*/ 163 h 249"/>
                <a:gd name="T64" fmla="*/ 271 w 290"/>
                <a:gd name="T65" fmla="*/ 186 h 249"/>
                <a:gd name="T66" fmla="*/ 252 w 290"/>
                <a:gd name="T67" fmla="*/ 208 h 249"/>
                <a:gd name="T68" fmla="*/ 230 w 290"/>
                <a:gd name="T69" fmla="*/ 224 h 249"/>
                <a:gd name="T70" fmla="*/ 204 w 290"/>
                <a:gd name="T71" fmla="*/ 238 h 249"/>
                <a:gd name="T72" fmla="*/ 174 w 290"/>
                <a:gd name="T73" fmla="*/ 246 h 249"/>
                <a:gd name="T74" fmla="*/ 146 w 290"/>
                <a:gd name="T75" fmla="*/ 249 h 249"/>
                <a:gd name="T76" fmla="*/ 116 w 290"/>
                <a:gd name="T77" fmla="*/ 246 h 249"/>
                <a:gd name="T78" fmla="*/ 85 w 290"/>
                <a:gd name="T79" fmla="*/ 238 h 249"/>
                <a:gd name="T80" fmla="*/ 60 w 290"/>
                <a:gd name="T81" fmla="*/ 224 h 249"/>
                <a:gd name="T82" fmla="*/ 38 w 290"/>
                <a:gd name="T83" fmla="*/ 208 h 249"/>
                <a:gd name="T84" fmla="*/ 21 w 290"/>
                <a:gd name="T85" fmla="*/ 186 h 249"/>
                <a:gd name="T86" fmla="*/ 8 w 290"/>
                <a:gd name="T87" fmla="*/ 163 h 249"/>
                <a:gd name="T88" fmla="*/ 1 w 290"/>
                <a:gd name="T89" fmla="*/ 138 h 249"/>
                <a:gd name="T90" fmla="*/ 1 w 290"/>
                <a:gd name="T91" fmla="*/ 112 h 249"/>
                <a:gd name="T92" fmla="*/ 8 w 290"/>
                <a:gd name="T93" fmla="*/ 86 h 249"/>
                <a:gd name="T94" fmla="*/ 21 w 290"/>
                <a:gd name="T95" fmla="*/ 63 h 249"/>
                <a:gd name="T96" fmla="*/ 38 w 290"/>
                <a:gd name="T97" fmla="*/ 41 h 249"/>
                <a:gd name="T98" fmla="*/ 60 w 290"/>
                <a:gd name="T99" fmla="*/ 25 h 249"/>
                <a:gd name="T100" fmla="*/ 85 w 290"/>
                <a:gd name="T101" fmla="*/ 11 h 249"/>
                <a:gd name="T102" fmla="*/ 116 w 290"/>
                <a:gd name="T103" fmla="*/ 3 h 249"/>
                <a:gd name="T104" fmla="*/ 146 w 290"/>
                <a:gd name="T105" fmla="*/ 0 h 249"/>
                <a:gd name="T106" fmla="*/ 174 w 290"/>
                <a:gd name="T107" fmla="*/ 3 h 249"/>
                <a:gd name="T108" fmla="*/ 204 w 290"/>
                <a:gd name="T109" fmla="*/ 11 h 249"/>
                <a:gd name="T110" fmla="*/ 230 w 290"/>
                <a:gd name="T111" fmla="*/ 25 h 249"/>
                <a:gd name="T112" fmla="*/ 252 w 290"/>
                <a:gd name="T113" fmla="*/ 41 h 249"/>
                <a:gd name="T114" fmla="*/ 271 w 290"/>
                <a:gd name="T115" fmla="*/ 63 h 249"/>
                <a:gd name="T116" fmla="*/ 282 w 290"/>
                <a:gd name="T117" fmla="*/ 86 h 249"/>
                <a:gd name="T118" fmla="*/ 288 w 290"/>
                <a:gd name="T119" fmla="*/ 1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0" h="249">
                  <a:moveTo>
                    <a:pt x="252" y="124"/>
                  </a:moveTo>
                  <a:lnTo>
                    <a:pt x="252" y="120"/>
                  </a:lnTo>
                  <a:lnTo>
                    <a:pt x="250" y="114"/>
                  </a:lnTo>
                  <a:lnTo>
                    <a:pt x="250" y="110"/>
                  </a:lnTo>
                  <a:lnTo>
                    <a:pt x="249" y="106"/>
                  </a:lnTo>
                  <a:lnTo>
                    <a:pt x="247" y="101"/>
                  </a:lnTo>
                  <a:lnTo>
                    <a:pt x="246" y="97"/>
                  </a:lnTo>
                  <a:lnTo>
                    <a:pt x="244" y="91"/>
                  </a:lnTo>
                  <a:lnTo>
                    <a:pt x="242" y="87"/>
                  </a:lnTo>
                  <a:lnTo>
                    <a:pt x="239" y="83"/>
                  </a:lnTo>
                  <a:lnTo>
                    <a:pt x="238" y="79"/>
                  </a:lnTo>
                  <a:lnTo>
                    <a:pt x="234" y="75"/>
                  </a:lnTo>
                  <a:lnTo>
                    <a:pt x="231" y="71"/>
                  </a:lnTo>
                  <a:lnTo>
                    <a:pt x="228" y="67"/>
                  </a:lnTo>
                  <a:lnTo>
                    <a:pt x="223" y="64"/>
                  </a:lnTo>
                  <a:lnTo>
                    <a:pt x="220" y="60"/>
                  </a:lnTo>
                  <a:lnTo>
                    <a:pt x="215" y="57"/>
                  </a:lnTo>
                  <a:lnTo>
                    <a:pt x="212" y="53"/>
                  </a:lnTo>
                  <a:lnTo>
                    <a:pt x="208" y="51"/>
                  </a:lnTo>
                  <a:lnTo>
                    <a:pt x="203" y="48"/>
                  </a:lnTo>
                  <a:lnTo>
                    <a:pt x="198" y="45"/>
                  </a:lnTo>
                  <a:lnTo>
                    <a:pt x="193" y="44"/>
                  </a:lnTo>
                  <a:lnTo>
                    <a:pt x="189" y="41"/>
                  </a:lnTo>
                  <a:lnTo>
                    <a:pt x="184" y="40"/>
                  </a:lnTo>
                  <a:lnTo>
                    <a:pt x="177" y="38"/>
                  </a:lnTo>
                  <a:lnTo>
                    <a:pt x="173" y="37"/>
                  </a:lnTo>
                  <a:lnTo>
                    <a:pt x="166" y="36"/>
                  </a:lnTo>
                  <a:lnTo>
                    <a:pt x="162" y="34"/>
                  </a:lnTo>
                  <a:lnTo>
                    <a:pt x="157" y="34"/>
                  </a:lnTo>
                  <a:lnTo>
                    <a:pt x="150" y="33"/>
                  </a:lnTo>
                  <a:lnTo>
                    <a:pt x="146" y="33"/>
                  </a:lnTo>
                  <a:lnTo>
                    <a:pt x="139" y="33"/>
                  </a:lnTo>
                  <a:lnTo>
                    <a:pt x="133" y="34"/>
                  </a:lnTo>
                  <a:lnTo>
                    <a:pt x="128" y="34"/>
                  </a:lnTo>
                  <a:lnTo>
                    <a:pt x="124" y="36"/>
                  </a:lnTo>
                  <a:lnTo>
                    <a:pt x="117" y="37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1" y="41"/>
                  </a:lnTo>
                  <a:lnTo>
                    <a:pt x="97" y="44"/>
                  </a:lnTo>
                  <a:lnTo>
                    <a:pt x="92" y="45"/>
                  </a:lnTo>
                  <a:lnTo>
                    <a:pt x="87" y="48"/>
                  </a:lnTo>
                  <a:lnTo>
                    <a:pt x="82" y="51"/>
                  </a:lnTo>
                  <a:lnTo>
                    <a:pt x="78" y="53"/>
                  </a:lnTo>
                  <a:lnTo>
                    <a:pt x="74" y="57"/>
                  </a:lnTo>
                  <a:lnTo>
                    <a:pt x="70" y="60"/>
                  </a:lnTo>
                  <a:lnTo>
                    <a:pt x="66" y="64"/>
                  </a:lnTo>
                  <a:lnTo>
                    <a:pt x="62" y="67"/>
                  </a:lnTo>
                  <a:lnTo>
                    <a:pt x="59" y="71"/>
                  </a:lnTo>
                  <a:lnTo>
                    <a:pt x="55" y="75"/>
                  </a:lnTo>
                  <a:lnTo>
                    <a:pt x="52" y="79"/>
                  </a:lnTo>
                  <a:lnTo>
                    <a:pt x="51" y="83"/>
                  </a:lnTo>
                  <a:lnTo>
                    <a:pt x="47" y="87"/>
                  </a:lnTo>
                  <a:lnTo>
                    <a:pt x="46" y="91"/>
                  </a:lnTo>
                  <a:lnTo>
                    <a:pt x="44" y="97"/>
                  </a:lnTo>
                  <a:lnTo>
                    <a:pt x="43" y="101"/>
                  </a:lnTo>
                  <a:lnTo>
                    <a:pt x="41" y="106"/>
                  </a:lnTo>
                  <a:lnTo>
                    <a:pt x="40" y="110"/>
                  </a:lnTo>
                  <a:lnTo>
                    <a:pt x="40" y="114"/>
                  </a:lnTo>
                  <a:lnTo>
                    <a:pt x="38" y="120"/>
                  </a:lnTo>
                  <a:lnTo>
                    <a:pt x="38" y="125"/>
                  </a:lnTo>
                  <a:lnTo>
                    <a:pt x="38" y="129"/>
                  </a:lnTo>
                  <a:lnTo>
                    <a:pt x="40" y="135"/>
                  </a:lnTo>
                  <a:lnTo>
                    <a:pt x="40" y="139"/>
                  </a:lnTo>
                  <a:lnTo>
                    <a:pt x="41" y="143"/>
                  </a:lnTo>
                  <a:lnTo>
                    <a:pt x="43" y="148"/>
                  </a:lnTo>
                  <a:lnTo>
                    <a:pt x="44" y="152"/>
                  </a:lnTo>
                  <a:lnTo>
                    <a:pt x="46" y="158"/>
                  </a:lnTo>
                  <a:lnTo>
                    <a:pt x="47" y="162"/>
                  </a:lnTo>
                  <a:lnTo>
                    <a:pt x="51" y="166"/>
                  </a:lnTo>
                  <a:lnTo>
                    <a:pt x="52" y="170"/>
                  </a:lnTo>
                  <a:lnTo>
                    <a:pt x="55" y="174"/>
                  </a:lnTo>
                  <a:lnTo>
                    <a:pt x="59" y="178"/>
                  </a:lnTo>
                  <a:lnTo>
                    <a:pt x="62" y="182"/>
                  </a:lnTo>
                  <a:lnTo>
                    <a:pt x="66" y="185"/>
                  </a:lnTo>
                  <a:lnTo>
                    <a:pt x="70" y="189"/>
                  </a:lnTo>
                  <a:lnTo>
                    <a:pt x="74" y="192"/>
                  </a:lnTo>
                  <a:lnTo>
                    <a:pt x="78" y="196"/>
                  </a:lnTo>
                  <a:lnTo>
                    <a:pt x="82" y="199"/>
                  </a:lnTo>
                  <a:lnTo>
                    <a:pt x="87" y="201"/>
                  </a:lnTo>
                  <a:lnTo>
                    <a:pt x="92" y="204"/>
                  </a:lnTo>
                  <a:lnTo>
                    <a:pt x="97" y="205"/>
                  </a:lnTo>
                  <a:lnTo>
                    <a:pt x="101" y="208"/>
                  </a:lnTo>
                  <a:lnTo>
                    <a:pt x="106" y="210"/>
                  </a:lnTo>
                  <a:lnTo>
                    <a:pt x="112" y="211"/>
                  </a:lnTo>
                  <a:lnTo>
                    <a:pt x="117" y="212"/>
                  </a:lnTo>
                  <a:lnTo>
                    <a:pt x="124" y="214"/>
                  </a:lnTo>
                  <a:lnTo>
                    <a:pt x="128" y="215"/>
                  </a:lnTo>
                  <a:lnTo>
                    <a:pt x="133" y="215"/>
                  </a:lnTo>
                  <a:lnTo>
                    <a:pt x="139" y="216"/>
                  </a:lnTo>
                  <a:lnTo>
                    <a:pt x="146" y="216"/>
                  </a:lnTo>
                  <a:lnTo>
                    <a:pt x="150" y="216"/>
                  </a:lnTo>
                  <a:lnTo>
                    <a:pt x="157" y="215"/>
                  </a:lnTo>
                  <a:lnTo>
                    <a:pt x="162" y="215"/>
                  </a:lnTo>
                  <a:lnTo>
                    <a:pt x="166" y="214"/>
                  </a:lnTo>
                  <a:lnTo>
                    <a:pt x="173" y="212"/>
                  </a:lnTo>
                  <a:lnTo>
                    <a:pt x="177" y="211"/>
                  </a:lnTo>
                  <a:lnTo>
                    <a:pt x="184" y="210"/>
                  </a:lnTo>
                  <a:lnTo>
                    <a:pt x="189" y="208"/>
                  </a:lnTo>
                  <a:lnTo>
                    <a:pt x="193" y="205"/>
                  </a:lnTo>
                  <a:lnTo>
                    <a:pt x="198" y="204"/>
                  </a:lnTo>
                  <a:lnTo>
                    <a:pt x="203" y="201"/>
                  </a:lnTo>
                  <a:lnTo>
                    <a:pt x="208" y="199"/>
                  </a:lnTo>
                  <a:lnTo>
                    <a:pt x="212" y="196"/>
                  </a:lnTo>
                  <a:lnTo>
                    <a:pt x="215" y="192"/>
                  </a:lnTo>
                  <a:lnTo>
                    <a:pt x="220" y="189"/>
                  </a:lnTo>
                  <a:lnTo>
                    <a:pt x="223" y="185"/>
                  </a:lnTo>
                  <a:lnTo>
                    <a:pt x="228" y="182"/>
                  </a:lnTo>
                  <a:lnTo>
                    <a:pt x="231" y="178"/>
                  </a:lnTo>
                  <a:lnTo>
                    <a:pt x="234" y="174"/>
                  </a:lnTo>
                  <a:lnTo>
                    <a:pt x="238" y="170"/>
                  </a:lnTo>
                  <a:lnTo>
                    <a:pt x="239" y="166"/>
                  </a:lnTo>
                  <a:lnTo>
                    <a:pt x="242" y="162"/>
                  </a:lnTo>
                  <a:lnTo>
                    <a:pt x="244" y="158"/>
                  </a:lnTo>
                  <a:lnTo>
                    <a:pt x="246" y="152"/>
                  </a:lnTo>
                  <a:lnTo>
                    <a:pt x="247" y="148"/>
                  </a:lnTo>
                  <a:lnTo>
                    <a:pt x="249" y="143"/>
                  </a:lnTo>
                  <a:lnTo>
                    <a:pt x="250" y="139"/>
                  </a:lnTo>
                  <a:lnTo>
                    <a:pt x="250" y="135"/>
                  </a:lnTo>
                  <a:lnTo>
                    <a:pt x="252" y="129"/>
                  </a:lnTo>
                  <a:lnTo>
                    <a:pt x="252" y="124"/>
                  </a:lnTo>
                  <a:lnTo>
                    <a:pt x="290" y="125"/>
                  </a:lnTo>
                  <a:lnTo>
                    <a:pt x="290" y="131"/>
                  </a:lnTo>
                  <a:lnTo>
                    <a:pt x="288" y="138"/>
                  </a:lnTo>
                  <a:lnTo>
                    <a:pt x="288" y="144"/>
                  </a:lnTo>
                  <a:lnTo>
                    <a:pt x="287" y="150"/>
                  </a:lnTo>
                  <a:lnTo>
                    <a:pt x="285" y="157"/>
                  </a:lnTo>
                  <a:lnTo>
                    <a:pt x="282" y="163"/>
                  </a:lnTo>
                  <a:lnTo>
                    <a:pt x="280" y="169"/>
                  </a:lnTo>
                  <a:lnTo>
                    <a:pt x="277" y="176"/>
                  </a:lnTo>
                  <a:lnTo>
                    <a:pt x="274" y="181"/>
                  </a:lnTo>
                  <a:lnTo>
                    <a:pt x="271" y="186"/>
                  </a:lnTo>
                  <a:lnTo>
                    <a:pt x="266" y="192"/>
                  </a:lnTo>
                  <a:lnTo>
                    <a:pt x="261" y="197"/>
                  </a:lnTo>
                  <a:lnTo>
                    <a:pt x="257" y="203"/>
                  </a:lnTo>
                  <a:lnTo>
                    <a:pt x="252" y="208"/>
                  </a:lnTo>
                  <a:lnTo>
                    <a:pt x="247" y="212"/>
                  </a:lnTo>
                  <a:lnTo>
                    <a:pt x="242" y="216"/>
                  </a:lnTo>
                  <a:lnTo>
                    <a:pt x="236" y="220"/>
                  </a:lnTo>
                  <a:lnTo>
                    <a:pt x="230" y="224"/>
                  </a:lnTo>
                  <a:lnTo>
                    <a:pt x="223" y="229"/>
                  </a:lnTo>
                  <a:lnTo>
                    <a:pt x="217" y="231"/>
                  </a:lnTo>
                  <a:lnTo>
                    <a:pt x="211" y="235"/>
                  </a:lnTo>
                  <a:lnTo>
                    <a:pt x="204" y="238"/>
                  </a:lnTo>
                  <a:lnTo>
                    <a:pt x="196" y="241"/>
                  </a:lnTo>
                  <a:lnTo>
                    <a:pt x="190" y="242"/>
                  </a:lnTo>
                  <a:lnTo>
                    <a:pt x="182" y="245"/>
                  </a:lnTo>
                  <a:lnTo>
                    <a:pt x="174" y="246"/>
                  </a:lnTo>
                  <a:lnTo>
                    <a:pt x="168" y="248"/>
                  </a:lnTo>
                  <a:lnTo>
                    <a:pt x="160" y="248"/>
                  </a:lnTo>
                  <a:lnTo>
                    <a:pt x="152" y="249"/>
                  </a:lnTo>
                  <a:lnTo>
                    <a:pt x="146" y="249"/>
                  </a:lnTo>
                  <a:lnTo>
                    <a:pt x="138" y="249"/>
                  </a:lnTo>
                  <a:lnTo>
                    <a:pt x="130" y="248"/>
                  </a:lnTo>
                  <a:lnTo>
                    <a:pt x="122" y="248"/>
                  </a:lnTo>
                  <a:lnTo>
                    <a:pt x="116" y="246"/>
                  </a:lnTo>
                  <a:lnTo>
                    <a:pt x="108" y="245"/>
                  </a:lnTo>
                  <a:lnTo>
                    <a:pt x="100" y="242"/>
                  </a:lnTo>
                  <a:lnTo>
                    <a:pt x="93" y="241"/>
                  </a:lnTo>
                  <a:lnTo>
                    <a:pt x="85" y="238"/>
                  </a:lnTo>
                  <a:lnTo>
                    <a:pt x="79" y="235"/>
                  </a:lnTo>
                  <a:lnTo>
                    <a:pt x="73" y="231"/>
                  </a:lnTo>
                  <a:lnTo>
                    <a:pt x="66" y="229"/>
                  </a:lnTo>
                  <a:lnTo>
                    <a:pt x="60" y="224"/>
                  </a:lnTo>
                  <a:lnTo>
                    <a:pt x="54" y="220"/>
                  </a:lnTo>
                  <a:lnTo>
                    <a:pt x="47" y="216"/>
                  </a:lnTo>
                  <a:lnTo>
                    <a:pt x="43" y="212"/>
                  </a:lnTo>
                  <a:lnTo>
                    <a:pt x="38" y="208"/>
                  </a:lnTo>
                  <a:lnTo>
                    <a:pt x="33" y="203"/>
                  </a:lnTo>
                  <a:lnTo>
                    <a:pt x="28" y="197"/>
                  </a:lnTo>
                  <a:lnTo>
                    <a:pt x="24" y="192"/>
                  </a:lnTo>
                  <a:lnTo>
                    <a:pt x="21" y="186"/>
                  </a:lnTo>
                  <a:lnTo>
                    <a:pt x="16" y="181"/>
                  </a:lnTo>
                  <a:lnTo>
                    <a:pt x="13" y="176"/>
                  </a:lnTo>
                  <a:lnTo>
                    <a:pt x="9" y="169"/>
                  </a:lnTo>
                  <a:lnTo>
                    <a:pt x="8" y="163"/>
                  </a:lnTo>
                  <a:lnTo>
                    <a:pt x="5" y="157"/>
                  </a:lnTo>
                  <a:lnTo>
                    <a:pt x="3" y="150"/>
                  </a:lnTo>
                  <a:lnTo>
                    <a:pt x="1" y="144"/>
                  </a:lnTo>
                  <a:lnTo>
                    <a:pt x="1" y="138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1" y="112"/>
                  </a:lnTo>
                  <a:lnTo>
                    <a:pt x="1" y="105"/>
                  </a:lnTo>
                  <a:lnTo>
                    <a:pt x="3" y="100"/>
                  </a:lnTo>
                  <a:lnTo>
                    <a:pt x="5" y="93"/>
                  </a:lnTo>
                  <a:lnTo>
                    <a:pt x="8" y="86"/>
                  </a:lnTo>
                  <a:lnTo>
                    <a:pt x="9" y="80"/>
                  </a:lnTo>
                  <a:lnTo>
                    <a:pt x="13" y="74"/>
                  </a:lnTo>
                  <a:lnTo>
                    <a:pt x="16" y="68"/>
                  </a:lnTo>
                  <a:lnTo>
                    <a:pt x="21" y="63"/>
                  </a:lnTo>
                  <a:lnTo>
                    <a:pt x="24" y="57"/>
                  </a:lnTo>
                  <a:lnTo>
                    <a:pt x="28" y="52"/>
                  </a:lnTo>
                  <a:lnTo>
                    <a:pt x="33" y="47"/>
                  </a:lnTo>
                  <a:lnTo>
                    <a:pt x="38" y="41"/>
                  </a:lnTo>
                  <a:lnTo>
                    <a:pt x="43" y="37"/>
                  </a:lnTo>
                  <a:lnTo>
                    <a:pt x="47" y="33"/>
                  </a:lnTo>
                  <a:lnTo>
                    <a:pt x="54" y="29"/>
                  </a:lnTo>
                  <a:lnTo>
                    <a:pt x="60" y="25"/>
                  </a:lnTo>
                  <a:lnTo>
                    <a:pt x="66" y="21"/>
                  </a:lnTo>
                  <a:lnTo>
                    <a:pt x="73" y="18"/>
                  </a:lnTo>
                  <a:lnTo>
                    <a:pt x="79" y="14"/>
                  </a:lnTo>
                  <a:lnTo>
                    <a:pt x="85" y="11"/>
                  </a:lnTo>
                  <a:lnTo>
                    <a:pt x="93" y="8"/>
                  </a:lnTo>
                  <a:lnTo>
                    <a:pt x="100" y="7"/>
                  </a:lnTo>
                  <a:lnTo>
                    <a:pt x="108" y="4"/>
                  </a:lnTo>
                  <a:lnTo>
                    <a:pt x="116" y="3"/>
                  </a:lnTo>
                  <a:lnTo>
                    <a:pt x="122" y="2"/>
                  </a:lnTo>
                  <a:lnTo>
                    <a:pt x="130" y="2"/>
                  </a:lnTo>
                  <a:lnTo>
                    <a:pt x="138" y="0"/>
                  </a:lnTo>
                  <a:lnTo>
                    <a:pt x="146" y="0"/>
                  </a:lnTo>
                  <a:lnTo>
                    <a:pt x="152" y="0"/>
                  </a:lnTo>
                  <a:lnTo>
                    <a:pt x="160" y="2"/>
                  </a:lnTo>
                  <a:lnTo>
                    <a:pt x="168" y="2"/>
                  </a:lnTo>
                  <a:lnTo>
                    <a:pt x="174" y="3"/>
                  </a:lnTo>
                  <a:lnTo>
                    <a:pt x="182" y="4"/>
                  </a:lnTo>
                  <a:lnTo>
                    <a:pt x="190" y="7"/>
                  </a:lnTo>
                  <a:lnTo>
                    <a:pt x="196" y="8"/>
                  </a:lnTo>
                  <a:lnTo>
                    <a:pt x="204" y="11"/>
                  </a:lnTo>
                  <a:lnTo>
                    <a:pt x="211" y="14"/>
                  </a:lnTo>
                  <a:lnTo>
                    <a:pt x="217" y="18"/>
                  </a:lnTo>
                  <a:lnTo>
                    <a:pt x="223" y="21"/>
                  </a:lnTo>
                  <a:lnTo>
                    <a:pt x="230" y="25"/>
                  </a:lnTo>
                  <a:lnTo>
                    <a:pt x="236" y="29"/>
                  </a:lnTo>
                  <a:lnTo>
                    <a:pt x="242" y="33"/>
                  </a:lnTo>
                  <a:lnTo>
                    <a:pt x="247" y="37"/>
                  </a:lnTo>
                  <a:lnTo>
                    <a:pt x="252" y="41"/>
                  </a:lnTo>
                  <a:lnTo>
                    <a:pt x="257" y="47"/>
                  </a:lnTo>
                  <a:lnTo>
                    <a:pt x="261" y="52"/>
                  </a:lnTo>
                  <a:lnTo>
                    <a:pt x="266" y="57"/>
                  </a:lnTo>
                  <a:lnTo>
                    <a:pt x="271" y="63"/>
                  </a:lnTo>
                  <a:lnTo>
                    <a:pt x="274" y="68"/>
                  </a:lnTo>
                  <a:lnTo>
                    <a:pt x="277" y="74"/>
                  </a:lnTo>
                  <a:lnTo>
                    <a:pt x="280" y="80"/>
                  </a:lnTo>
                  <a:lnTo>
                    <a:pt x="282" y="86"/>
                  </a:lnTo>
                  <a:lnTo>
                    <a:pt x="285" y="93"/>
                  </a:lnTo>
                  <a:lnTo>
                    <a:pt x="287" y="100"/>
                  </a:lnTo>
                  <a:lnTo>
                    <a:pt x="288" y="105"/>
                  </a:lnTo>
                  <a:lnTo>
                    <a:pt x="288" y="112"/>
                  </a:lnTo>
                  <a:lnTo>
                    <a:pt x="290" y="119"/>
                  </a:lnTo>
                  <a:lnTo>
                    <a:pt x="290" y="125"/>
                  </a:lnTo>
                  <a:lnTo>
                    <a:pt x="252" y="12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92" name="Straight Connector 191"/>
          <p:cNvCxnSpPr>
            <a:stCxn id="117" idx="58"/>
          </p:cNvCxnSpPr>
          <p:nvPr/>
        </p:nvCxnSpPr>
        <p:spPr bwMode="auto">
          <a:xfrm flipV="1">
            <a:off x="5126020" y="4231482"/>
            <a:ext cx="1836756" cy="9052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lgDashDotDot"/>
            <a:round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3" name="Straight Connector 192"/>
          <p:cNvCxnSpPr/>
          <p:nvPr/>
        </p:nvCxnSpPr>
        <p:spPr bwMode="auto">
          <a:xfrm flipV="1">
            <a:off x="4987916" y="4007835"/>
            <a:ext cx="1836756" cy="9052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lgDashDotDot"/>
            <a:round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5" name="Straight Connector 124"/>
          <p:cNvCxnSpPr/>
          <p:nvPr/>
        </p:nvCxnSpPr>
        <p:spPr bwMode="auto">
          <a:xfrm flipH="1">
            <a:off x="3636819" y="3927476"/>
            <a:ext cx="3619268" cy="1787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>
                <a:lumMod val="10000"/>
              </a:schemeClr>
            </a:solidFill>
            <a:prstDash val="dashDot"/>
            <a:round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" name="Content Placeholder 6"/>
          <p:cNvSpPr>
            <a:spLocks noGrp="1"/>
          </p:cNvSpPr>
          <p:nvPr>
            <p:ph idx="4294967295"/>
          </p:nvPr>
        </p:nvSpPr>
        <p:spPr>
          <a:xfrm>
            <a:off x="609600" y="1524001"/>
            <a:ext cx="11074400" cy="478949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dirty="0" err="1">
                <a:solidFill>
                  <a:schemeClr val="accent4">
                    <a:lumMod val="10000"/>
                  </a:schemeClr>
                </a:solidFill>
              </a:rPr>
              <a:t>Εναλλακτή</a:t>
            </a:r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 θέση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marL="228600" indent="-228600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  <a:p>
            <a:pPr marL="347472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marL="347472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3" name="Text Placeholder 1"/>
          <p:cNvSpPr txBox="1">
            <a:spLocks/>
          </p:cNvSpPr>
          <p:nvPr/>
        </p:nvSpPr>
        <p:spPr bwMode="auto">
          <a:xfrm>
            <a:off x="572655" y="1077914"/>
            <a:ext cx="11028219" cy="40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Phantom Line</a:t>
            </a:r>
            <a:endParaRPr lang="en-US" sz="2000" kern="0" dirty="0"/>
          </a:p>
        </p:txBody>
      </p:sp>
      <p:sp>
        <p:nvSpPr>
          <p:cNvPr id="11" name="Line 08"/>
          <p:cNvSpPr>
            <a:spLocks noChangeShapeType="1"/>
          </p:cNvSpPr>
          <p:nvPr/>
        </p:nvSpPr>
        <p:spPr bwMode="auto">
          <a:xfrm flipV="1">
            <a:off x="5289070" y="1309255"/>
            <a:ext cx="915035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12" name="Line 08"/>
          <p:cNvSpPr>
            <a:spLocks noChangeShapeType="1"/>
          </p:cNvSpPr>
          <p:nvPr/>
        </p:nvSpPr>
        <p:spPr bwMode="auto">
          <a:xfrm flipV="1">
            <a:off x="7439901" y="1309255"/>
            <a:ext cx="915035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13" name="Line 04"/>
          <p:cNvSpPr>
            <a:spLocks noChangeShapeType="1"/>
          </p:cNvSpPr>
          <p:nvPr/>
        </p:nvSpPr>
        <p:spPr bwMode="auto">
          <a:xfrm>
            <a:off x="4249603" y="1309255"/>
            <a:ext cx="335360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14" name="Line 04"/>
          <p:cNvSpPr>
            <a:spLocks noChangeShapeType="1"/>
          </p:cNvSpPr>
          <p:nvPr/>
        </p:nvSpPr>
        <p:spPr bwMode="auto">
          <a:xfrm>
            <a:off x="4752491" y="1309255"/>
            <a:ext cx="335360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15" name="Line 04"/>
          <p:cNvSpPr>
            <a:spLocks noChangeShapeType="1"/>
          </p:cNvSpPr>
          <p:nvPr/>
        </p:nvSpPr>
        <p:spPr bwMode="auto">
          <a:xfrm>
            <a:off x="6417839" y="1309255"/>
            <a:ext cx="335360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16" name="Line 04"/>
          <p:cNvSpPr>
            <a:spLocks noChangeShapeType="1"/>
          </p:cNvSpPr>
          <p:nvPr/>
        </p:nvSpPr>
        <p:spPr bwMode="auto">
          <a:xfrm>
            <a:off x="6920727" y="1309255"/>
            <a:ext cx="335360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24" name="Line 08"/>
          <p:cNvSpPr>
            <a:spLocks noChangeShapeType="1"/>
          </p:cNvSpPr>
          <p:nvPr/>
        </p:nvSpPr>
        <p:spPr bwMode="auto">
          <a:xfrm flipV="1">
            <a:off x="3106258" y="1309523"/>
            <a:ext cx="915035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cxnSp>
        <p:nvCxnSpPr>
          <p:cNvPr id="123" name="Straight Connector 122"/>
          <p:cNvCxnSpPr/>
          <p:nvPr/>
        </p:nvCxnSpPr>
        <p:spPr bwMode="auto">
          <a:xfrm>
            <a:off x="4434840" y="2462645"/>
            <a:ext cx="0" cy="373033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>
                <a:lumMod val="10000"/>
              </a:schemeClr>
            </a:solidFill>
            <a:prstDash val="dashDot"/>
            <a:round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0" name="Flowchart: Terminator 189"/>
          <p:cNvSpPr/>
          <p:nvPr/>
        </p:nvSpPr>
        <p:spPr bwMode="auto">
          <a:xfrm rot="3600000">
            <a:off x="6371587" y="3853193"/>
            <a:ext cx="1284670" cy="310489"/>
          </a:xfrm>
          <a:prstGeom prst="flowChartTerminator">
            <a:avLst/>
          </a:prstGeom>
          <a:noFill/>
          <a:ln w="28575" cap="flat" cmpd="sng" algn="ctr">
            <a:solidFill>
              <a:srgbClr val="FF0000"/>
            </a:solidFill>
            <a:prstDash val="lgDashDot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686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idx="4294967295"/>
          </p:nvPr>
        </p:nvSpPr>
        <p:spPr>
          <a:xfrm>
            <a:off x="609600" y="1524001"/>
            <a:ext cx="11074400" cy="478949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Κυρτότητα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marL="228600" indent="-228600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  <a:p>
            <a:pPr marL="347472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marL="347472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615493" y="2198694"/>
            <a:ext cx="7894509" cy="4114800"/>
            <a:chOff x="1980303" y="1970094"/>
            <a:chExt cx="8333093" cy="4343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/>
          </p:nvSpPr>
          <p:spPr bwMode="auto">
            <a:xfrm>
              <a:off x="1980303" y="1970094"/>
              <a:ext cx="8333093" cy="4343400"/>
            </a:xfrm>
            <a:prstGeom prst="rect">
              <a:avLst/>
            </a:prstGeom>
            <a:solidFill>
              <a:schemeClr val="accent3"/>
            </a:solidFill>
            <a:ln w="190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22" name="Group 01"/>
            <p:cNvGrpSpPr/>
            <p:nvPr/>
          </p:nvGrpSpPr>
          <p:grpSpPr>
            <a:xfrm>
              <a:off x="2128285" y="2148058"/>
              <a:ext cx="8046720" cy="3962400"/>
              <a:chOff x="874488" y="1527636"/>
              <a:chExt cx="7315200" cy="3962400"/>
            </a:xfrm>
            <a:noFill/>
          </p:grpSpPr>
          <p:sp>
            <p:nvSpPr>
              <p:cNvPr id="23" name="Line 12"/>
              <p:cNvSpPr>
                <a:spLocks noChangeShapeType="1"/>
              </p:cNvSpPr>
              <p:nvPr/>
            </p:nvSpPr>
            <p:spPr bwMode="auto">
              <a:xfrm>
                <a:off x="7212423" y="5395692"/>
                <a:ext cx="0" cy="76200"/>
              </a:xfrm>
              <a:prstGeom prst="line">
                <a:avLst/>
              </a:prstGeom>
              <a:grp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24" name="Arc 04"/>
              <p:cNvSpPr>
                <a:spLocks/>
              </p:cNvSpPr>
              <p:nvPr/>
            </p:nvSpPr>
            <p:spPr bwMode="auto">
              <a:xfrm flipV="1">
                <a:off x="7199088" y="3947892"/>
                <a:ext cx="457200" cy="15240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25" name="Arc 03"/>
              <p:cNvSpPr>
                <a:spLocks/>
              </p:cNvSpPr>
              <p:nvPr/>
            </p:nvSpPr>
            <p:spPr bwMode="auto">
              <a:xfrm flipV="1">
                <a:off x="7199088" y="3947892"/>
                <a:ext cx="381000" cy="14478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>
                <a:off x="7540170" y="3966036"/>
                <a:ext cx="649518" cy="0"/>
              </a:xfrm>
              <a:prstGeom prst="line">
                <a:avLst/>
              </a:prstGeom>
              <a:grp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27" name="Arc 02"/>
              <p:cNvSpPr>
                <a:spLocks/>
              </p:cNvSpPr>
              <p:nvPr/>
            </p:nvSpPr>
            <p:spPr bwMode="auto">
              <a:xfrm>
                <a:off x="7199088" y="2500092"/>
                <a:ext cx="381000" cy="14478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28" name="Line 10"/>
              <p:cNvSpPr>
                <a:spLocks noChangeShapeType="1"/>
              </p:cNvSpPr>
              <p:nvPr/>
            </p:nvSpPr>
            <p:spPr bwMode="auto">
              <a:xfrm>
                <a:off x="7212423" y="2423892"/>
                <a:ext cx="0" cy="76200"/>
              </a:xfrm>
              <a:prstGeom prst="line">
                <a:avLst/>
              </a:prstGeom>
              <a:grp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29" name="Arc 01"/>
              <p:cNvSpPr>
                <a:spLocks/>
              </p:cNvSpPr>
              <p:nvPr/>
            </p:nvSpPr>
            <p:spPr bwMode="auto">
              <a:xfrm>
                <a:off x="7199088" y="2423892"/>
                <a:ext cx="457200" cy="15240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31" name="Line 08"/>
              <p:cNvSpPr>
                <a:spLocks noChangeShapeType="1"/>
              </p:cNvSpPr>
              <p:nvPr/>
            </p:nvSpPr>
            <p:spPr bwMode="auto">
              <a:xfrm>
                <a:off x="5496973" y="3966036"/>
                <a:ext cx="228600" cy="0"/>
              </a:xfrm>
              <a:prstGeom prst="line">
                <a:avLst/>
              </a:prstGeom>
              <a:grp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32" name="Line 07"/>
              <p:cNvSpPr>
                <a:spLocks noChangeShapeType="1"/>
              </p:cNvSpPr>
              <p:nvPr/>
            </p:nvSpPr>
            <p:spPr bwMode="auto">
              <a:xfrm>
                <a:off x="4201573" y="3966036"/>
                <a:ext cx="1066800" cy="0"/>
              </a:xfrm>
              <a:prstGeom prst="line">
                <a:avLst/>
              </a:prstGeom>
              <a:grp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34" name="Line 05"/>
              <p:cNvSpPr>
                <a:spLocks noChangeShapeType="1"/>
              </p:cNvSpPr>
              <p:nvPr/>
            </p:nvSpPr>
            <p:spPr bwMode="auto">
              <a:xfrm>
                <a:off x="3742414" y="3966036"/>
                <a:ext cx="228600" cy="0"/>
              </a:xfrm>
              <a:prstGeom prst="line">
                <a:avLst/>
              </a:prstGeom>
              <a:grp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35" name="Line 04"/>
              <p:cNvSpPr>
                <a:spLocks noChangeShapeType="1"/>
              </p:cNvSpPr>
              <p:nvPr/>
            </p:nvSpPr>
            <p:spPr bwMode="auto">
              <a:xfrm>
                <a:off x="2523214" y="3966036"/>
                <a:ext cx="1066800" cy="0"/>
              </a:xfrm>
              <a:prstGeom prst="line">
                <a:avLst/>
              </a:prstGeom>
              <a:grp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37" name="Line 02"/>
              <p:cNvSpPr>
                <a:spLocks noChangeShapeType="1"/>
              </p:cNvSpPr>
              <p:nvPr/>
            </p:nvSpPr>
            <p:spPr bwMode="auto">
              <a:xfrm>
                <a:off x="2093688" y="3966036"/>
                <a:ext cx="228600" cy="0"/>
              </a:xfrm>
              <a:prstGeom prst="line">
                <a:avLst/>
              </a:prstGeom>
              <a:grp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38" name="Line 01"/>
              <p:cNvSpPr>
                <a:spLocks noChangeShapeType="1"/>
              </p:cNvSpPr>
              <p:nvPr/>
            </p:nvSpPr>
            <p:spPr bwMode="auto">
              <a:xfrm>
                <a:off x="874488" y="3966036"/>
                <a:ext cx="1066800" cy="0"/>
              </a:xfrm>
              <a:prstGeom prst="line">
                <a:avLst/>
              </a:prstGeom>
              <a:grp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39" name="Rectangle 02"/>
              <p:cNvSpPr>
                <a:spLocks noChangeArrowheads="1"/>
              </p:cNvSpPr>
              <p:nvPr/>
            </p:nvSpPr>
            <p:spPr bwMode="auto">
              <a:xfrm>
                <a:off x="1636488" y="2442036"/>
                <a:ext cx="3810000" cy="3048000"/>
              </a:xfrm>
              <a:prstGeom prst="rect">
                <a:avLst/>
              </a:prstGeom>
              <a:grp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40" name="Rectangle 01"/>
              <p:cNvSpPr>
                <a:spLocks noChangeArrowheads="1"/>
              </p:cNvSpPr>
              <p:nvPr/>
            </p:nvSpPr>
            <p:spPr bwMode="auto">
              <a:xfrm>
                <a:off x="1636488" y="1527636"/>
                <a:ext cx="3810000" cy="457200"/>
              </a:xfrm>
              <a:prstGeom prst="rect">
                <a:avLst/>
              </a:prstGeom>
              <a:grp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</p:grpSp>
      </p:grpSp>
      <p:sp>
        <p:nvSpPr>
          <p:cNvPr id="53" name="Text Placeholder 1"/>
          <p:cNvSpPr txBox="1">
            <a:spLocks/>
          </p:cNvSpPr>
          <p:nvPr/>
        </p:nvSpPr>
        <p:spPr bwMode="auto">
          <a:xfrm>
            <a:off x="572655" y="1077914"/>
            <a:ext cx="11028219" cy="40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Phantom Line (cont.)</a:t>
            </a:r>
            <a:endParaRPr lang="en-US" sz="2000" kern="0" dirty="0"/>
          </a:p>
        </p:txBody>
      </p:sp>
      <p:sp>
        <p:nvSpPr>
          <p:cNvPr id="5" name="Arc 4"/>
          <p:cNvSpPr/>
          <p:nvPr/>
        </p:nvSpPr>
        <p:spPr bwMode="auto">
          <a:xfrm>
            <a:off x="8624455" y="3054379"/>
            <a:ext cx="1310111" cy="3049575"/>
          </a:xfrm>
          <a:prstGeom prst="arc">
            <a:avLst/>
          </a:prstGeom>
          <a:noFill/>
          <a:ln w="28575" cap="flat" cmpd="sng" algn="ctr">
            <a:solidFill>
              <a:srgbClr val="FF0000"/>
            </a:solidFill>
            <a:prstDash val="lgDashDotDot"/>
            <a:round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 bwMode="auto">
          <a:xfrm flipV="1">
            <a:off x="8636311" y="3049125"/>
            <a:ext cx="1306157" cy="3222079"/>
          </a:xfrm>
          <a:prstGeom prst="arc">
            <a:avLst/>
          </a:prstGeom>
          <a:noFill/>
          <a:ln w="28575" cap="flat" cmpd="sng" algn="ctr">
            <a:solidFill>
              <a:srgbClr val="FF0000"/>
            </a:solidFill>
            <a:prstDash val="lgDashDotDot"/>
            <a:round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ine 05"/>
          <p:cNvSpPr>
            <a:spLocks noChangeShapeType="1"/>
          </p:cNvSpPr>
          <p:nvPr/>
        </p:nvSpPr>
        <p:spPr bwMode="auto">
          <a:xfrm>
            <a:off x="9304985" y="4677354"/>
            <a:ext cx="238225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endParaRPr lang="en-US" sz="800"/>
          </a:p>
        </p:txBody>
      </p:sp>
      <p:sp>
        <p:nvSpPr>
          <p:cNvPr id="48" name="Line 04"/>
          <p:cNvSpPr>
            <a:spLocks noChangeShapeType="1"/>
          </p:cNvSpPr>
          <p:nvPr/>
        </p:nvSpPr>
        <p:spPr bwMode="auto">
          <a:xfrm>
            <a:off x="8034450" y="4677354"/>
            <a:ext cx="1111718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endParaRPr lang="en-US" sz="80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9944540" y="4561450"/>
            <a:ext cx="0" cy="1974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3" name="Line 08"/>
          <p:cNvSpPr>
            <a:spLocks noChangeShapeType="1"/>
          </p:cNvSpPr>
          <p:nvPr/>
        </p:nvSpPr>
        <p:spPr bwMode="auto">
          <a:xfrm flipV="1">
            <a:off x="5289070" y="1309255"/>
            <a:ext cx="915035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36" name="Line 08"/>
          <p:cNvSpPr>
            <a:spLocks noChangeShapeType="1"/>
          </p:cNvSpPr>
          <p:nvPr/>
        </p:nvSpPr>
        <p:spPr bwMode="auto">
          <a:xfrm flipV="1">
            <a:off x="7439901" y="1309255"/>
            <a:ext cx="915035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49" name="Line 04"/>
          <p:cNvSpPr>
            <a:spLocks noChangeShapeType="1"/>
          </p:cNvSpPr>
          <p:nvPr/>
        </p:nvSpPr>
        <p:spPr bwMode="auto">
          <a:xfrm>
            <a:off x="4249603" y="1309255"/>
            <a:ext cx="335360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50" name="Line 04"/>
          <p:cNvSpPr>
            <a:spLocks noChangeShapeType="1"/>
          </p:cNvSpPr>
          <p:nvPr/>
        </p:nvSpPr>
        <p:spPr bwMode="auto">
          <a:xfrm>
            <a:off x="4752491" y="1309255"/>
            <a:ext cx="335360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51" name="Line 04"/>
          <p:cNvSpPr>
            <a:spLocks noChangeShapeType="1"/>
          </p:cNvSpPr>
          <p:nvPr/>
        </p:nvSpPr>
        <p:spPr bwMode="auto">
          <a:xfrm>
            <a:off x="6417839" y="1309255"/>
            <a:ext cx="335360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52" name="Line 04"/>
          <p:cNvSpPr>
            <a:spLocks noChangeShapeType="1"/>
          </p:cNvSpPr>
          <p:nvPr/>
        </p:nvSpPr>
        <p:spPr bwMode="auto">
          <a:xfrm>
            <a:off x="6920727" y="1309255"/>
            <a:ext cx="335360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54" name="Line 08"/>
          <p:cNvSpPr>
            <a:spLocks noChangeShapeType="1"/>
          </p:cNvSpPr>
          <p:nvPr/>
        </p:nvSpPr>
        <p:spPr bwMode="auto">
          <a:xfrm flipV="1">
            <a:off x="3106258" y="1309523"/>
            <a:ext cx="915035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547260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idx="4294967295"/>
          </p:nvPr>
        </p:nvSpPr>
        <p:spPr>
          <a:xfrm>
            <a:off x="609600" y="1524001"/>
            <a:ext cx="11074400" cy="478949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Γραμμές αναφοράς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marL="228600" indent="-228600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  <a:p>
            <a:pPr marL="347472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marL="347472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682300" y="2125580"/>
            <a:ext cx="7806438" cy="4476420"/>
            <a:chOff x="3645856" y="1837074"/>
            <a:chExt cx="7806438" cy="4476420"/>
          </a:xfrm>
        </p:grpSpPr>
        <p:sp>
          <p:nvSpPr>
            <p:cNvPr id="2" name="Rectangle 1"/>
            <p:cNvSpPr>
              <a:spLocks noChangeAspect="1"/>
            </p:cNvSpPr>
            <p:nvPr/>
          </p:nvSpPr>
          <p:spPr bwMode="auto">
            <a:xfrm>
              <a:off x="3645856" y="1837074"/>
              <a:ext cx="7806438" cy="447642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22" name="Group 02"/>
            <p:cNvGrpSpPr/>
            <p:nvPr/>
          </p:nvGrpSpPr>
          <p:grpSpPr>
            <a:xfrm>
              <a:off x="3770774" y="2531587"/>
              <a:ext cx="7415839" cy="2597380"/>
              <a:chOff x="671280" y="2133600"/>
              <a:chExt cx="7699375" cy="2966357"/>
            </a:xfrm>
          </p:grpSpPr>
          <p:sp>
            <p:nvSpPr>
              <p:cNvPr id="23" name="Line 31"/>
              <p:cNvSpPr>
                <a:spLocks noChangeShapeType="1"/>
              </p:cNvSpPr>
              <p:nvPr/>
            </p:nvSpPr>
            <p:spPr bwMode="auto">
              <a:xfrm rot="5400000">
                <a:off x="7849994" y="4579295"/>
                <a:ext cx="0" cy="104132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24" name="Line 30"/>
              <p:cNvSpPr>
                <a:spLocks noChangeShapeType="1"/>
              </p:cNvSpPr>
              <p:nvPr/>
            </p:nvSpPr>
            <p:spPr bwMode="auto">
              <a:xfrm>
                <a:off x="7529280" y="3595686"/>
                <a:ext cx="0" cy="1490472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 type="triangle" w="med" len="med"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25" name="Line 29"/>
              <p:cNvSpPr>
                <a:spLocks noChangeShapeType="1"/>
              </p:cNvSpPr>
              <p:nvPr/>
            </p:nvSpPr>
            <p:spPr bwMode="auto">
              <a:xfrm rot="5400000">
                <a:off x="6883051" y="4951196"/>
                <a:ext cx="0" cy="29752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>
                <a:off x="6767280" y="4171947"/>
                <a:ext cx="0" cy="91440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 type="triangle" w="med" len="med"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 rot="5400000">
                <a:off x="6288010" y="4951196"/>
                <a:ext cx="0" cy="29752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 flipV="1">
                <a:off x="6310080" y="4445795"/>
                <a:ext cx="0" cy="64008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 type="triangle" w="med" len="med"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 rot="5400000">
                <a:off x="5321068" y="4579295"/>
                <a:ext cx="0" cy="104132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30" name="Line 24"/>
              <p:cNvSpPr>
                <a:spLocks noChangeShapeType="1"/>
              </p:cNvSpPr>
              <p:nvPr/>
            </p:nvSpPr>
            <p:spPr bwMode="auto">
              <a:xfrm>
                <a:off x="5776680" y="4781544"/>
                <a:ext cx="0" cy="30480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 type="triangle" w="med" len="med"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31" name="Line 23"/>
              <p:cNvSpPr>
                <a:spLocks noChangeShapeType="1"/>
              </p:cNvSpPr>
              <p:nvPr/>
            </p:nvSpPr>
            <p:spPr bwMode="auto">
              <a:xfrm rot="5400000">
                <a:off x="4354125" y="4951196"/>
                <a:ext cx="0" cy="29752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32" name="Line 22"/>
              <p:cNvSpPr>
                <a:spLocks noChangeShapeType="1"/>
              </p:cNvSpPr>
              <p:nvPr/>
            </p:nvSpPr>
            <p:spPr bwMode="auto">
              <a:xfrm rot="5400000">
                <a:off x="3759084" y="4951196"/>
                <a:ext cx="0" cy="29752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33" name="Line 21"/>
              <p:cNvSpPr>
                <a:spLocks noChangeShapeType="1"/>
              </p:cNvSpPr>
              <p:nvPr/>
            </p:nvSpPr>
            <p:spPr bwMode="auto">
              <a:xfrm rot="5400000">
                <a:off x="2792142" y="4579295"/>
                <a:ext cx="0" cy="104132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34" name="Line 20"/>
              <p:cNvSpPr>
                <a:spLocks noChangeShapeType="1"/>
              </p:cNvSpPr>
              <p:nvPr/>
            </p:nvSpPr>
            <p:spPr bwMode="auto">
              <a:xfrm flipH="1">
                <a:off x="1890480" y="5087256"/>
                <a:ext cx="2286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35" name="Line 19"/>
              <p:cNvSpPr>
                <a:spLocks noChangeShapeType="1"/>
              </p:cNvSpPr>
              <p:nvPr/>
            </p:nvSpPr>
            <p:spPr bwMode="auto">
              <a:xfrm flipH="1">
                <a:off x="1509480" y="5087256"/>
                <a:ext cx="2286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36" name="Line 18"/>
              <p:cNvSpPr>
                <a:spLocks noChangeShapeType="1"/>
              </p:cNvSpPr>
              <p:nvPr/>
            </p:nvSpPr>
            <p:spPr bwMode="auto">
              <a:xfrm flipH="1">
                <a:off x="671280" y="5087256"/>
                <a:ext cx="685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37" name="Rectangle 01"/>
              <p:cNvSpPr>
                <a:spLocks noChangeArrowheads="1"/>
              </p:cNvSpPr>
              <p:nvPr/>
            </p:nvSpPr>
            <p:spPr bwMode="auto">
              <a:xfrm>
                <a:off x="2576280" y="2133600"/>
                <a:ext cx="5410200" cy="2743200"/>
              </a:xfrm>
              <a:prstGeom prst="rect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 dirty="0"/>
              </a:p>
            </p:txBody>
          </p:sp>
        </p:grpSp>
        <p:grpSp>
          <p:nvGrpSpPr>
            <p:cNvPr id="38" name="Group 01"/>
            <p:cNvGrpSpPr/>
            <p:nvPr/>
          </p:nvGrpSpPr>
          <p:grpSpPr>
            <a:xfrm>
              <a:off x="5018469" y="1997813"/>
              <a:ext cx="1981634" cy="4212997"/>
              <a:chOff x="1966680" y="1524000"/>
              <a:chExt cx="2057400" cy="4811484"/>
            </a:xfrm>
          </p:grpSpPr>
          <p:sp>
            <p:nvSpPr>
              <p:cNvPr id="39" name="Line 17"/>
              <p:cNvSpPr>
                <a:spLocks noChangeShapeType="1"/>
              </p:cNvSpPr>
              <p:nvPr/>
            </p:nvSpPr>
            <p:spPr bwMode="auto">
              <a:xfrm>
                <a:off x="2423880" y="5802084"/>
                <a:ext cx="0" cy="5334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40" name="Line 16"/>
              <p:cNvSpPr>
                <a:spLocks noChangeShapeType="1"/>
              </p:cNvSpPr>
              <p:nvPr/>
            </p:nvSpPr>
            <p:spPr bwMode="auto">
              <a:xfrm>
                <a:off x="2423880" y="5497284"/>
                <a:ext cx="0" cy="1524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41" name="Line 15"/>
              <p:cNvSpPr>
                <a:spLocks noChangeShapeType="1"/>
              </p:cNvSpPr>
              <p:nvPr/>
            </p:nvSpPr>
            <p:spPr bwMode="auto">
              <a:xfrm>
                <a:off x="2423880" y="5192484"/>
                <a:ext cx="0" cy="1524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42" name="Line 14"/>
              <p:cNvSpPr>
                <a:spLocks noChangeShapeType="1"/>
              </p:cNvSpPr>
              <p:nvPr/>
            </p:nvSpPr>
            <p:spPr bwMode="auto">
              <a:xfrm flipH="1">
                <a:off x="2423880" y="4630056"/>
                <a:ext cx="16002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 type="triangle" w="med" len="med"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43" name="Line 13"/>
              <p:cNvSpPr>
                <a:spLocks noChangeShapeType="1"/>
              </p:cNvSpPr>
              <p:nvPr/>
            </p:nvSpPr>
            <p:spPr bwMode="auto">
              <a:xfrm>
                <a:off x="2423880" y="4370466"/>
                <a:ext cx="0" cy="5857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>
                <a:off x="2423880" y="4035774"/>
                <a:ext cx="0" cy="16734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45" name="Line 11"/>
              <p:cNvSpPr>
                <a:spLocks noChangeShapeType="1"/>
              </p:cNvSpPr>
              <p:nvPr/>
            </p:nvSpPr>
            <p:spPr bwMode="auto">
              <a:xfrm flipH="1">
                <a:off x="2423880" y="3886200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 type="triangle" w="med" len="med"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46" name="Line 10"/>
              <p:cNvSpPr>
                <a:spLocks noChangeShapeType="1"/>
              </p:cNvSpPr>
              <p:nvPr/>
            </p:nvSpPr>
            <p:spPr bwMode="auto">
              <a:xfrm>
                <a:off x="2423880" y="3701083"/>
                <a:ext cx="0" cy="16734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47" name="Line 09"/>
              <p:cNvSpPr>
                <a:spLocks noChangeShapeType="1"/>
              </p:cNvSpPr>
              <p:nvPr/>
            </p:nvSpPr>
            <p:spPr bwMode="auto">
              <a:xfrm flipH="1">
                <a:off x="2423880" y="3048000"/>
                <a:ext cx="4572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 type="triangle" w="med" len="med"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48" name="Line 08"/>
              <p:cNvSpPr>
                <a:spLocks noChangeShapeType="1"/>
              </p:cNvSpPr>
              <p:nvPr/>
            </p:nvSpPr>
            <p:spPr bwMode="auto">
              <a:xfrm>
                <a:off x="2423880" y="2948027"/>
                <a:ext cx="0" cy="5857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49" name="Line 07"/>
              <p:cNvSpPr>
                <a:spLocks noChangeShapeType="1"/>
              </p:cNvSpPr>
              <p:nvPr/>
            </p:nvSpPr>
            <p:spPr bwMode="auto">
              <a:xfrm>
                <a:off x="2423880" y="2613335"/>
                <a:ext cx="0" cy="16734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50" name="Line 06"/>
              <p:cNvSpPr>
                <a:spLocks noChangeShapeType="1"/>
              </p:cNvSpPr>
              <p:nvPr/>
            </p:nvSpPr>
            <p:spPr bwMode="auto">
              <a:xfrm flipH="1">
                <a:off x="2423880" y="2438400"/>
                <a:ext cx="7620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 type="triangle" w="med" len="med"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51" name="Line 05"/>
              <p:cNvSpPr>
                <a:spLocks noChangeShapeType="1"/>
              </p:cNvSpPr>
              <p:nvPr/>
            </p:nvSpPr>
            <p:spPr bwMode="auto">
              <a:xfrm>
                <a:off x="2423880" y="2278644"/>
                <a:ext cx="0" cy="16734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52" name="Line 04"/>
              <p:cNvSpPr>
                <a:spLocks noChangeShapeType="1"/>
              </p:cNvSpPr>
              <p:nvPr/>
            </p:nvSpPr>
            <p:spPr bwMode="auto">
              <a:xfrm flipH="1">
                <a:off x="2576280" y="1808275"/>
                <a:ext cx="4572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 type="triangle" w="med" len="med"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53" name="Line 03"/>
              <p:cNvSpPr>
                <a:spLocks noChangeShapeType="1"/>
              </p:cNvSpPr>
              <p:nvPr/>
            </p:nvSpPr>
            <p:spPr bwMode="auto">
              <a:xfrm>
                <a:off x="2576280" y="1524000"/>
                <a:ext cx="0" cy="45720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54" name="Line 02"/>
              <p:cNvSpPr>
                <a:spLocks noChangeShapeType="1"/>
              </p:cNvSpPr>
              <p:nvPr/>
            </p:nvSpPr>
            <p:spPr bwMode="auto">
              <a:xfrm>
                <a:off x="1966680" y="1808275"/>
                <a:ext cx="4572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 type="triangle" w="med" len="med"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55" name="Line 01"/>
              <p:cNvSpPr>
                <a:spLocks noChangeShapeType="1"/>
              </p:cNvSpPr>
              <p:nvPr/>
            </p:nvSpPr>
            <p:spPr bwMode="auto">
              <a:xfrm>
                <a:off x="2423880" y="1525588"/>
                <a:ext cx="0" cy="5857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</p:grpSp>
        <p:grpSp>
          <p:nvGrpSpPr>
            <p:cNvPr id="57" name="Group 06"/>
            <p:cNvGrpSpPr/>
            <p:nvPr/>
          </p:nvGrpSpPr>
          <p:grpSpPr>
            <a:xfrm>
              <a:off x="6119377" y="3932742"/>
              <a:ext cx="2642179" cy="867382"/>
              <a:chOff x="3109680" y="3733800"/>
              <a:chExt cx="2743200" cy="990600"/>
            </a:xfrm>
          </p:grpSpPr>
          <p:sp>
            <p:nvSpPr>
              <p:cNvPr id="58" name="Line 70"/>
              <p:cNvSpPr>
                <a:spLocks noChangeShapeType="1"/>
              </p:cNvSpPr>
              <p:nvPr/>
            </p:nvSpPr>
            <p:spPr bwMode="auto">
              <a:xfrm>
                <a:off x="4862280" y="4630056"/>
                <a:ext cx="5334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 type="triangle" w="med" len="med"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59" name="Line 69"/>
              <p:cNvSpPr>
                <a:spLocks noChangeShapeType="1"/>
              </p:cNvSpPr>
              <p:nvPr/>
            </p:nvSpPr>
            <p:spPr bwMode="auto">
              <a:xfrm rot="16200000">
                <a:off x="3376380" y="4381500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60" name="Line 68"/>
              <p:cNvSpPr>
                <a:spLocks noChangeShapeType="1"/>
              </p:cNvSpPr>
              <p:nvPr/>
            </p:nvSpPr>
            <p:spPr bwMode="auto">
              <a:xfrm>
                <a:off x="5776680" y="4114800"/>
                <a:ext cx="0" cy="30480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 type="triangle" w="med" len="med"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61" name="Line 67"/>
              <p:cNvSpPr>
                <a:spLocks noChangeShapeType="1"/>
              </p:cNvSpPr>
              <p:nvPr/>
            </p:nvSpPr>
            <p:spPr bwMode="auto">
              <a:xfrm>
                <a:off x="5395680" y="4114800"/>
                <a:ext cx="0" cy="60960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62" name="Line 66"/>
              <p:cNvSpPr>
                <a:spLocks noChangeShapeType="1"/>
              </p:cNvSpPr>
              <p:nvPr/>
            </p:nvSpPr>
            <p:spPr bwMode="auto">
              <a:xfrm>
                <a:off x="5471880" y="4114800"/>
                <a:ext cx="3810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63" name="Line 65"/>
              <p:cNvSpPr>
                <a:spLocks noChangeShapeType="1"/>
              </p:cNvSpPr>
              <p:nvPr/>
            </p:nvSpPr>
            <p:spPr bwMode="auto">
              <a:xfrm>
                <a:off x="3947880" y="4114800"/>
                <a:ext cx="13716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64" name="Line 64"/>
              <p:cNvSpPr>
                <a:spLocks noChangeShapeType="1"/>
              </p:cNvSpPr>
              <p:nvPr/>
            </p:nvSpPr>
            <p:spPr bwMode="auto">
              <a:xfrm>
                <a:off x="3643080" y="4114800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65" name="Line 63"/>
              <p:cNvSpPr>
                <a:spLocks noChangeShapeType="1"/>
              </p:cNvSpPr>
              <p:nvPr/>
            </p:nvSpPr>
            <p:spPr bwMode="auto">
              <a:xfrm>
                <a:off x="3109680" y="4114800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66" name="Line 62"/>
              <p:cNvSpPr>
                <a:spLocks noChangeShapeType="1"/>
              </p:cNvSpPr>
              <p:nvPr/>
            </p:nvSpPr>
            <p:spPr bwMode="auto">
              <a:xfrm rot="16200000">
                <a:off x="3490680" y="4038600"/>
                <a:ext cx="0" cy="15240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67" name="Line 61"/>
              <p:cNvSpPr>
                <a:spLocks noChangeShapeType="1"/>
              </p:cNvSpPr>
              <p:nvPr/>
            </p:nvSpPr>
            <p:spPr bwMode="auto">
              <a:xfrm>
                <a:off x="3490680" y="4038600"/>
                <a:ext cx="0" cy="15240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68" name="Oval 04"/>
              <p:cNvSpPr>
                <a:spLocks noChangeArrowheads="1"/>
              </p:cNvSpPr>
              <p:nvPr/>
            </p:nvSpPr>
            <p:spPr bwMode="auto">
              <a:xfrm>
                <a:off x="3374793" y="4000500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69" name="Line 60"/>
              <p:cNvSpPr>
                <a:spLocks noChangeShapeType="1"/>
              </p:cNvSpPr>
              <p:nvPr/>
            </p:nvSpPr>
            <p:spPr bwMode="auto">
              <a:xfrm rot="16200000">
                <a:off x="3376380" y="3848100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70" name="Line 59"/>
              <p:cNvSpPr>
                <a:spLocks noChangeShapeType="1"/>
              </p:cNvSpPr>
              <p:nvPr/>
            </p:nvSpPr>
            <p:spPr bwMode="auto">
              <a:xfrm>
                <a:off x="3262080" y="3886200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 type="triangle" w="med" len="med"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</p:grpSp>
        <p:grpSp>
          <p:nvGrpSpPr>
            <p:cNvPr id="71" name="Group 04"/>
            <p:cNvGrpSpPr/>
            <p:nvPr/>
          </p:nvGrpSpPr>
          <p:grpSpPr>
            <a:xfrm>
              <a:off x="6633134" y="3198804"/>
              <a:ext cx="880726" cy="667217"/>
              <a:chOff x="3643080" y="2895600"/>
              <a:chExt cx="914400" cy="762000"/>
            </a:xfrm>
          </p:grpSpPr>
          <p:sp>
            <p:nvSpPr>
              <p:cNvPr id="72" name="Line 47"/>
              <p:cNvSpPr>
                <a:spLocks noChangeShapeType="1"/>
              </p:cNvSpPr>
              <p:nvPr/>
            </p:nvSpPr>
            <p:spPr bwMode="auto">
              <a:xfrm rot="16200000">
                <a:off x="4062180" y="3543300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73" name="Line 46"/>
              <p:cNvSpPr>
                <a:spLocks noChangeShapeType="1"/>
              </p:cNvSpPr>
              <p:nvPr/>
            </p:nvSpPr>
            <p:spPr bwMode="auto">
              <a:xfrm>
                <a:off x="4328880" y="3276600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74" name="Line 45"/>
              <p:cNvSpPr>
                <a:spLocks noChangeShapeType="1"/>
              </p:cNvSpPr>
              <p:nvPr/>
            </p:nvSpPr>
            <p:spPr bwMode="auto">
              <a:xfrm>
                <a:off x="3795480" y="3276600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75" name="Line 44"/>
              <p:cNvSpPr>
                <a:spLocks noChangeShapeType="1"/>
              </p:cNvSpPr>
              <p:nvPr/>
            </p:nvSpPr>
            <p:spPr bwMode="auto">
              <a:xfrm rot="16200000">
                <a:off x="4176480" y="3200400"/>
                <a:ext cx="0" cy="15240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76" name="Line 43"/>
              <p:cNvSpPr>
                <a:spLocks noChangeShapeType="1"/>
              </p:cNvSpPr>
              <p:nvPr/>
            </p:nvSpPr>
            <p:spPr bwMode="auto">
              <a:xfrm>
                <a:off x="4176480" y="3200400"/>
                <a:ext cx="0" cy="15240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77" name="Oval 02"/>
              <p:cNvSpPr>
                <a:spLocks noChangeArrowheads="1"/>
              </p:cNvSpPr>
              <p:nvPr/>
            </p:nvSpPr>
            <p:spPr bwMode="auto">
              <a:xfrm>
                <a:off x="4060593" y="3162300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78" name="Line 42"/>
              <p:cNvSpPr>
                <a:spLocks noChangeShapeType="1"/>
              </p:cNvSpPr>
              <p:nvPr/>
            </p:nvSpPr>
            <p:spPr bwMode="auto">
              <a:xfrm rot="16200000">
                <a:off x="4062180" y="3009900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79" name="Line 41"/>
              <p:cNvSpPr>
                <a:spLocks noChangeShapeType="1"/>
              </p:cNvSpPr>
              <p:nvPr/>
            </p:nvSpPr>
            <p:spPr bwMode="auto">
              <a:xfrm>
                <a:off x="3643080" y="3048000"/>
                <a:ext cx="5334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 type="triangle" w="med" len="med"/>
              </a:ln>
            </p:spPr>
            <p:txBody>
              <a:bodyPr wrap="none" anchor="t" anchorCtr="0"/>
              <a:lstStyle/>
              <a:p>
                <a:endParaRPr lang="en-US" sz="800" dirty="0"/>
              </a:p>
            </p:txBody>
          </p:sp>
        </p:grpSp>
        <p:grpSp>
          <p:nvGrpSpPr>
            <p:cNvPr id="80" name="Group 03"/>
            <p:cNvGrpSpPr/>
            <p:nvPr/>
          </p:nvGrpSpPr>
          <p:grpSpPr>
            <a:xfrm>
              <a:off x="7000103" y="2665030"/>
              <a:ext cx="3596299" cy="667217"/>
              <a:chOff x="4024080" y="2286000"/>
              <a:chExt cx="3733800" cy="762000"/>
            </a:xfrm>
          </p:grpSpPr>
          <p:sp>
            <p:nvSpPr>
              <p:cNvPr id="81" name="Line 40"/>
              <p:cNvSpPr>
                <a:spLocks noChangeShapeType="1"/>
              </p:cNvSpPr>
              <p:nvPr/>
            </p:nvSpPr>
            <p:spPr bwMode="auto">
              <a:xfrm flipV="1">
                <a:off x="7529280" y="2666999"/>
                <a:ext cx="0" cy="366713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 type="triangle" w="med" len="med"/>
              </a:ln>
            </p:spPr>
            <p:txBody>
              <a:bodyPr wrap="none" anchor="t" anchorCtr="0"/>
              <a:lstStyle/>
              <a:p>
                <a:endParaRPr lang="en-US" sz="800" dirty="0"/>
              </a:p>
            </p:txBody>
          </p:sp>
          <p:sp>
            <p:nvSpPr>
              <p:cNvPr id="82" name="Line 39"/>
              <p:cNvSpPr>
                <a:spLocks noChangeShapeType="1"/>
              </p:cNvSpPr>
              <p:nvPr/>
            </p:nvSpPr>
            <p:spPr bwMode="auto">
              <a:xfrm rot="16200000">
                <a:off x="4900380" y="2933700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83" name="Line 38"/>
              <p:cNvSpPr>
                <a:spLocks noChangeShapeType="1"/>
              </p:cNvSpPr>
              <p:nvPr/>
            </p:nvSpPr>
            <p:spPr bwMode="auto">
              <a:xfrm>
                <a:off x="5548080" y="2667000"/>
                <a:ext cx="22098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84" name="Line 37"/>
              <p:cNvSpPr>
                <a:spLocks noChangeShapeType="1"/>
              </p:cNvSpPr>
              <p:nvPr/>
            </p:nvSpPr>
            <p:spPr bwMode="auto">
              <a:xfrm>
                <a:off x="5167080" y="2667000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85" name="Line 36"/>
              <p:cNvSpPr>
                <a:spLocks noChangeShapeType="1"/>
              </p:cNvSpPr>
              <p:nvPr/>
            </p:nvSpPr>
            <p:spPr bwMode="auto">
              <a:xfrm>
                <a:off x="4633680" y="2667000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86" name="Line 35"/>
              <p:cNvSpPr>
                <a:spLocks noChangeShapeType="1"/>
              </p:cNvSpPr>
              <p:nvPr/>
            </p:nvSpPr>
            <p:spPr bwMode="auto">
              <a:xfrm rot="16200000">
                <a:off x="5014680" y="2590800"/>
                <a:ext cx="0" cy="15240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87" name="Line 34"/>
              <p:cNvSpPr>
                <a:spLocks noChangeShapeType="1"/>
              </p:cNvSpPr>
              <p:nvPr/>
            </p:nvSpPr>
            <p:spPr bwMode="auto">
              <a:xfrm>
                <a:off x="5014680" y="2590800"/>
                <a:ext cx="0" cy="15240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88" name="Oval 01"/>
              <p:cNvSpPr>
                <a:spLocks noChangeArrowheads="1"/>
              </p:cNvSpPr>
              <p:nvPr/>
            </p:nvSpPr>
            <p:spPr bwMode="auto">
              <a:xfrm>
                <a:off x="4898793" y="2552700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89" name="Line 33"/>
              <p:cNvSpPr>
                <a:spLocks noChangeShapeType="1"/>
              </p:cNvSpPr>
              <p:nvPr/>
            </p:nvSpPr>
            <p:spPr bwMode="auto">
              <a:xfrm rot="16200000">
                <a:off x="4900380" y="2400300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90" name="Line 32"/>
              <p:cNvSpPr>
                <a:spLocks noChangeShapeType="1"/>
              </p:cNvSpPr>
              <p:nvPr/>
            </p:nvSpPr>
            <p:spPr bwMode="auto">
              <a:xfrm>
                <a:off x="4024080" y="2438400"/>
                <a:ext cx="9906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 type="triangle" w="med" len="med"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</p:grpSp>
        <p:grpSp>
          <p:nvGrpSpPr>
            <p:cNvPr id="92" name="Group 05"/>
            <p:cNvGrpSpPr/>
            <p:nvPr/>
          </p:nvGrpSpPr>
          <p:grpSpPr>
            <a:xfrm>
              <a:off x="7660648" y="3465690"/>
              <a:ext cx="2275210" cy="667217"/>
              <a:chOff x="4709880" y="3200400"/>
              <a:chExt cx="2362200" cy="762000"/>
            </a:xfrm>
          </p:grpSpPr>
          <p:sp>
            <p:nvSpPr>
              <p:cNvPr id="93" name="Line 58"/>
              <p:cNvSpPr>
                <a:spLocks noChangeShapeType="1"/>
              </p:cNvSpPr>
              <p:nvPr/>
            </p:nvSpPr>
            <p:spPr bwMode="auto">
              <a:xfrm rot="16200000">
                <a:off x="5281380" y="3848100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94" name="Line 57"/>
              <p:cNvSpPr>
                <a:spLocks noChangeShapeType="1"/>
              </p:cNvSpPr>
              <p:nvPr/>
            </p:nvSpPr>
            <p:spPr bwMode="auto">
              <a:xfrm>
                <a:off x="6310080" y="3581399"/>
                <a:ext cx="0" cy="309563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 type="triangle" w="med" len="med"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95" name="Line 56"/>
              <p:cNvSpPr>
                <a:spLocks noChangeShapeType="1"/>
              </p:cNvSpPr>
              <p:nvPr/>
            </p:nvSpPr>
            <p:spPr bwMode="auto">
              <a:xfrm>
                <a:off x="5929080" y="3581400"/>
                <a:ext cx="5334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96" name="Line 55"/>
              <p:cNvSpPr>
                <a:spLocks noChangeShapeType="1"/>
              </p:cNvSpPr>
              <p:nvPr/>
            </p:nvSpPr>
            <p:spPr bwMode="auto">
              <a:xfrm>
                <a:off x="5548080" y="3581400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97" name="Line 54"/>
              <p:cNvSpPr>
                <a:spLocks noChangeShapeType="1"/>
              </p:cNvSpPr>
              <p:nvPr/>
            </p:nvSpPr>
            <p:spPr bwMode="auto">
              <a:xfrm>
                <a:off x="5014680" y="3581400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98" name="Line 53"/>
              <p:cNvSpPr>
                <a:spLocks noChangeShapeType="1"/>
              </p:cNvSpPr>
              <p:nvPr/>
            </p:nvSpPr>
            <p:spPr bwMode="auto">
              <a:xfrm rot="16200000">
                <a:off x="5395680" y="3505200"/>
                <a:ext cx="0" cy="15240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99" name="Line 52"/>
              <p:cNvSpPr>
                <a:spLocks noChangeShapeType="1"/>
              </p:cNvSpPr>
              <p:nvPr/>
            </p:nvSpPr>
            <p:spPr bwMode="auto">
              <a:xfrm>
                <a:off x="5395680" y="3505200"/>
                <a:ext cx="0" cy="15240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100" name="Oval 03"/>
              <p:cNvSpPr>
                <a:spLocks noChangeArrowheads="1"/>
              </p:cNvSpPr>
              <p:nvPr/>
            </p:nvSpPr>
            <p:spPr bwMode="auto">
              <a:xfrm>
                <a:off x="5279793" y="3467100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101" name="Line 51"/>
              <p:cNvSpPr>
                <a:spLocks noChangeShapeType="1"/>
              </p:cNvSpPr>
              <p:nvPr/>
            </p:nvSpPr>
            <p:spPr bwMode="auto">
              <a:xfrm flipV="1">
                <a:off x="6767280" y="3276600"/>
                <a:ext cx="0" cy="354806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 type="triangle" w="med" len="med"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102" name="Line 50"/>
              <p:cNvSpPr>
                <a:spLocks noChangeShapeType="1"/>
              </p:cNvSpPr>
              <p:nvPr/>
            </p:nvSpPr>
            <p:spPr bwMode="auto">
              <a:xfrm>
                <a:off x="5471880" y="3276600"/>
                <a:ext cx="16002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103" name="Line 49"/>
              <p:cNvSpPr>
                <a:spLocks noChangeShapeType="1"/>
              </p:cNvSpPr>
              <p:nvPr/>
            </p:nvSpPr>
            <p:spPr bwMode="auto">
              <a:xfrm rot="16200000">
                <a:off x="5281380" y="3314700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  <p:sp>
            <p:nvSpPr>
              <p:cNvPr id="104" name="Line 48"/>
              <p:cNvSpPr>
                <a:spLocks noChangeShapeType="1"/>
              </p:cNvSpPr>
              <p:nvPr/>
            </p:nvSpPr>
            <p:spPr bwMode="auto">
              <a:xfrm>
                <a:off x="4709880" y="3276600"/>
                <a:ext cx="609600" cy="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/>
              </a:p>
            </p:txBody>
          </p:sp>
        </p:grpSp>
      </p:grpSp>
      <p:sp>
        <p:nvSpPr>
          <p:cNvPr id="117" name="Text Placeholder 1"/>
          <p:cNvSpPr txBox="1">
            <a:spLocks/>
          </p:cNvSpPr>
          <p:nvPr/>
        </p:nvSpPr>
        <p:spPr bwMode="auto">
          <a:xfrm>
            <a:off x="572655" y="1077914"/>
            <a:ext cx="11028219" cy="40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Phantom Line (cont.)</a:t>
            </a:r>
            <a:endParaRPr lang="en-US" sz="200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5016887" y="2044754"/>
            <a:ext cx="119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.020 TYP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277400" y="2611833"/>
            <a:ext cx="66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3.15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949386" y="3150463"/>
            <a:ext cx="66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2.75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686526" y="3881519"/>
            <a:ext cx="64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2.25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9074262" y="3375754"/>
            <a:ext cx="66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3.10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377940" y="3904095"/>
            <a:ext cx="66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2.67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880836" y="4128092"/>
            <a:ext cx="66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1.35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083940" y="4526569"/>
            <a:ext cx="66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3.25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444805" y="4516664"/>
            <a:ext cx="54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.78</a:t>
            </a:r>
          </a:p>
        </p:txBody>
      </p:sp>
      <p:sp>
        <p:nvSpPr>
          <p:cNvPr id="111" name="Line 08"/>
          <p:cNvSpPr>
            <a:spLocks noChangeShapeType="1"/>
          </p:cNvSpPr>
          <p:nvPr/>
        </p:nvSpPr>
        <p:spPr bwMode="auto">
          <a:xfrm flipV="1">
            <a:off x="5289070" y="1309255"/>
            <a:ext cx="915035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118" name="Line 08"/>
          <p:cNvSpPr>
            <a:spLocks noChangeShapeType="1"/>
          </p:cNvSpPr>
          <p:nvPr/>
        </p:nvSpPr>
        <p:spPr bwMode="auto">
          <a:xfrm flipV="1">
            <a:off x="7439901" y="1309255"/>
            <a:ext cx="915035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119" name="Line 04"/>
          <p:cNvSpPr>
            <a:spLocks noChangeShapeType="1"/>
          </p:cNvSpPr>
          <p:nvPr/>
        </p:nvSpPr>
        <p:spPr bwMode="auto">
          <a:xfrm>
            <a:off x="4249603" y="1309255"/>
            <a:ext cx="335360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120" name="Line 04"/>
          <p:cNvSpPr>
            <a:spLocks noChangeShapeType="1"/>
          </p:cNvSpPr>
          <p:nvPr/>
        </p:nvSpPr>
        <p:spPr bwMode="auto">
          <a:xfrm>
            <a:off x="4752491" y="1309255"/>
            <a:ext cx="335360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121" name="Line 04"/>
          <p:cNvSpPr>
            <a:spLocks noChangeShapeType="1"/>
          </p:cNvSpPr>
          <p:nvPr/>
        </p:nvSpPr>
        <p:spPr bwMode="auto">
          <a:xfrm>
            <a:off x="6417839" y="1309255"/>
            <a:ext cx="335360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122" name="Line 04"/>
          <p:cNvSpPr>
            <a:spLocks noChangeShapeType="1"/>
          </p:cNvSpPr>
          <p:nvPr/>
        </p:nvSpPr>
        <p:spPr bwMode="auto">
          <a:xfrm>
            <a:off x="6920727" y="1309255"/>
            <a:ext cx="335360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123" name="Line 08"/>
          <p:cNvSpPr>
            <a:spLocks noChangeShapeType="1"/>
          </p:cNvSpPr>
          <p:nvPr/>
        </p:nvSpPr>
        <p:spPr bwMode="auto">
          <a:xfrm flipV="1">
            <a:off x="3106258" y="1309523"/>
            <a:ext cx="915035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613648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idx="4294967295"/>
          </p:nvPr>
        </p:nvSpPr>
        <p:spPr>
          <a:xfrm>
            <a:off x="609600" y="1524001"/>
            <a:ext cx="11074400" cy="478949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Επαναλαμβανόμενες λεπτομέρειες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marL="228600" indent="-228600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  <a:p>
            <a:pPr marL="347472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marL="347472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30793" y="2996474"/>
            <a:ext cx="6936509" cy="1844546"/>
            <a:chOff x="2477427" y="2102542"/>
            <a:chExt cx="6936509" cy="18445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5" name="Text Box 01"/>
            <p:cNvSpPr txBox="1">
              <a:spLocks noChangeArrowheads="1"/>
            </p:cNvSpPr>
            <p:nvPr/>
          </p:nvSpPr>
          <p:spPr bwMode="auto">
            <a:xfrm>
              <a:off x="2477427" y="2102542"/>
              <a:ext cx="6936509" cy="18445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</p:spPr>
          <p:txBody>
            <a:bodyPr wrap="none" anchor="ctr" anchorCtr="1">
              <a:noAutofit/>
            </a:bodyPr>
            <a:lstStyle/>
            <a:p>
              <a:pPr defTabSz="346075">
                <a:spcAft>
                  <a:spcPts val="13200"/>
                </a:spcAft>
              </a:pPr>
              <a:endParaRPr lang="en-US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grpSp>
          <p:nvGrpSpPr>
            <p:cNvPr id="184" name="Group 01"/>
            <p:cNvGrpSpPr/>
            <p:nvPr/>
          </p:nvGrpSpPr>
          <p:grpSpPr>
            <a:xfrm>
              <a:off x="2495843" y="2152470"/>
              <a:ext cx="6677660" cy="1691640"/>
              <a:chOff x="1292225" y="1437816"/>
              <a:chExt cx="6070600" cy="1691640"/>
            </a:xfrm>
            <a:noFill/>
          </p:grpSpPr>
          <p:sp>
            <p:nvSpPr>
              <p:cNvPr id="185" name="Line 97"/>
              <p:cNvSpPr>
                <a:spLocks noChangeShapeType="1"/>
              </p:cNvSpPr>
              <p:nvPr/>
            </p:nvSpPr>
            <p:spPr bwMode="auto">
              <a:xfrm flipH="1">
                <a:off x="7137988" y="2394203"/>
                <a:ext cx="0" cy="731520"/>
              </a:xfrm>
              <a:prstGeom prst="line">
                <a:avLst/>
              </a:prstGeom>
              <a:grp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 dirty="0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86" name="Line 96"/>
              <p:cNvSpPr>
                <a:spLocks noChangeShapeType="1"/>
              </p:cNvSpPr>
              <p:nvPr/>
            </p:nvSpPr>
            <p:spPr bwMode="auto">
              <a:xfrm>
                <a:off x="4792267" y="3045575"/>
                <a:ext cx="2331720" cy="0"/>
              </a:xfrm>
              <a:prstGeom prst="line">
                <a:avLst/>
              </a:prstGeom>
              <a:grp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 type="triangle" w="med" len="med"/>
              </a:ln>
            </p:spPr>
            <p:txBody>
              <a:bodyPr wrap="none" anchor="t" anchorCtr="0"/>
              <a:lstStyle/>
              <a:p>
                <a:endParaRPr lang="en-US" sz="800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87" name="Line 95"/>
              <p:cNvSpPr>
                <a:spLocks noChangeShapeType="1"/>
              </p:cNvSpPr>
              <p:nvPr/>
            </p:nvSpPr>
            <p:spPr bwMode="auto">
              <a:xfrm flipH="1">
                <a:off x="1499228" y="3045574"/>
                <a:ext cx="2329740" cy="2102"/>
              </a:xfrm>
              <a:prstGeom prst="line">
                <a:avLst/>
              </a:prstGeom>
              <a:grp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 type="triangle" w="med" len="med"/>
              </a:ln>
            </p:spPr>
            <p:txBody>
              <a:bodyPr wrap="none" anchor="t" anchorCtr="0"/>
              <a:lstStyle/>
              <a:p>
                <a:endParaRPr lang="en-US" sz="800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88" name="Line 94"/>
              <p:cNvSpPr>
                <a:spLocks noChangeShapeType="1"/>
              </p:cNvSpPr>
              <p:nvPr/>
            </p:nvSpPr>
            <p:spPr bwMode="auto">
              <a:xfrm flipH="1">
                <a:off x="1484942" y="2382875"/>
                <a:ext cx="0" cy="731520"/>
              </a:xfrm>
              <a:prstGeom prst="line">
                <a:avLst/>
              </a:prstGeom>
              <a:grpFill/>
              <a:ln w="19050">
                <a:solidFill>
                  <a:schemeClr val="accent4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t" anchorCtr="0"/>
              <a:lstStyle/>
              <a:p>
                <a:endParaRPr lang="en-US" sz="800" dirty="0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cxnSp>
            <p:nvCxnSpPr>
              <p:cNvPr id="189" name="Line 93"/>
              <p:cNvCxnSpPr>
                <a:cxnSpLocks noChangeShapeType="1"/>
              </p:cNvCxnSpPr>
              <p:nvPr/>
            </p:nvCxnSpPr>
            <p:spPr bwMode="auto">
              <a:xfrm flipV="1">
                <a:off x="2600571" y="2345409"/>
                <a:ext cx="3473833" cy="0"/>
              </a:xfrm>
              <a:prstGeom prst="line">
                <a:avLst/>
              </a:prstGeom>
              <a:grpFill/>
              <a:ln w="19050" algn="ctr">
                <a:solidFill>
                  <a:srgbClr val="FF0000"/>
                </a:solidFill>
                <a:prstDash val="lgDashDotDot"/>
                <a:miter lim="800000"/>
                <a:headEnd/>
                <a:tailEnd/>
              </a:ln>
            </p:spPr>
          </p:cxnSp>
          <p:cxnSp>
            <p:nvCxnSpPr>
              <p:cNvPr id="190" name="Line 92"/>
              <p:cNvCxnSpPr>
                <a:cxnSpLocks noChangeShapeType="1"/>
              </p:cNvCxnSpPr>
              <p:nvPr/>
            </p:nvCxnSpPr>
            <p:spPr bwMode="auto">
              <a:xfrm flipV="1">
                <a:off x="1292225" y="2025856"/>
                <a:ext cx="6070600" cy="0"/>
              </a:xfrm>
              <a:prstGeom prst="line">
                <a:avLst/>
              </a:prstGeom>
              <a:grpFill/>
              <a:ln w="19050" algn="ctr">
                <a:solidFill>
                  <a:schemeClr val="accent4">
                    <a:lumMod val="10000"/>
                  </a:schemeClr>
                </a:solidFill>
                <a:prstDash val="dashDot"/>
                <a:miter lim="800000"/>
                <a:headEnd/>
                <a:tailEnd/>
              </a:ln>
            </p:spPr>
          </p:cxnSp>
          <p:grpSp>
            <p:nvGrpSpPr>
              <p:cNvPr id="191" name="Group 02"/>
              <p:cNvGrpSpPr/>
              <p:nvPr/>
            </p:nvGrpSpPr>
            <p:grpSpPr>
              <a:xfrm>
                <a:off x="5984829" y="1723081"/>
                <a:ext cx="1174139" cy="622342"/>
                <a:chOff x="5984829" y="1723081"/>
                <a:chExt cx="1174139" cy="622342"/>
              </a:xfrm>
              <a:grpFill/>
            </p:grpSpPr>
            <p:sp>
              <p:nvSpPr>
                <p:cNvPr id="240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7077007" y="2288846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41" name="Line 90"/>
                <p:cNvSpPr>
                  <a:spLocks noChangeShapeType="1"/>
                </p:cNvSpPr>
                <p:nvPr/>
              </p:nvSpPr>
              <p:spPr bwMode="auto">
                <a:xfrm flipH="1" flipV="1">
                  <a:off x="6997427" y="2288846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42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6915470" y="2288846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43" name="Line 88"/>
                <p:cNvSpPr>
                  <a:spLocks noChangeShapeType="1"/>
                </p:cNvSpPr>
                <p:nvPr/>
              </p:nvSpPr>
              <p:spPr bwMode="auto">
                <a:xfrm flipH="1" flipV="1">
                  <a:off x="6836071" y="2288846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44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6753928" y="2288846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45" name="Line 86"/>
                <p:cNvSpPr>
                  <a:spLocks noChangeShapeType="1"/>
                </p:cNvSpPr>
                <p:nvPr/>
              </p:nvSpPr>
              <p:spPr bwMode="auto">
                <a:xfrm flipH="1" flipV="1">
                  <a:off x="6674348" y="2288846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46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6590008" y="2288846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47" name="Line 84"/>
                <p:cNvSpPr>
                  <a:spLocks noChangeShapeType="1"/>
                </p:cNvSpPr>
                <p:nvPr/>
              </p:nvSpPr>
              <p:spPr bwMode="auto">
                <a:xfrm flipH="1" flipV="1">
                  <a:off x="6510428" y="2288846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48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6428468" y="2286465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49" name="Line 82"/>
                <p:cNvSpPr>
                  <a:spLocks noChangeShapeType="1"/>
                </p:cNvSpPr>
                <p:nvPr/>
              </p:nvSpPr>
              <p:spPr bwMode="auto">
                <a:xfrm flipH="1" flipV="1">
                  <a:off x="6348888" y="2286465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50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6266929" y="2286465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51" name="Line 80"/>
                <p:cNvSpPr>
                  <a:spLocks noChangeShapeType="1"/>
                </p:cNvSpPr>
                <p:nvPr/>
              </p:nvSpPr>
              <p:spPr bwMode="auto">
                <a:xfrm flipH="1" flipV="1">
                  <a:off x="6184968" y="2286465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52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6105389" y="2286465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53" name="Line 78"/>
                <p:cNvSpPr>
                  <a:spLocks noChangeShapeType="1"/>
                </p:cNvSpPr>
                <p:nvPr/>
              </p:nvSpPr>
              <p:spPr bwMode="auto">
                <a:xfrm flipH="1" flipV="1">
                  <a:off x="6023428" y="2286465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54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7156586" y="1804987"/>
                  <a:ext cx="0" cy="491002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55" name="Line 76"/>
                <p:cNvSpPr>
                  <a:spLocks noChangeShapeType="1"/>
                </p:cNvSpPr>
                <p:nvPr/>
              </p:nvSpPr>
              <p:spPr bwMode="auto">
                <a:xfrm>
                  <a:off x="7115606" y="1777277"/>
                  <a:ext cx="40980" cy="509189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56" name="Line 75"/>
                <p:cNvSpPr>
                  <a:spLocks noChangeShapeType="1"/>
                </p:cNvSpPr>
                <p:nvPr/>
              </p:nvSpPr>
              <p:spPr bwMode="auto">
                <a:xfrm>
                  <a:off x="7036027" y="1723081"/>
                  <a:ext cx="40980" cy="622342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57" name="Line 74"/>
                <p:cNvSpPr>
                  <a:spLocks noChangeShapeType="1"/>
                </p:cNvSpPr>
                <p:nvPr/>
              </p:nvSpPr>
              <p:spPr bwMode="auto">
                <a:xfrm>
                  <a:off x="6954066" y="1779658"/>
                  <a:ext cx="40980" cy="509189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58" name="Line 73"/>
                <p:cNvSpPr>
                  <a:spLocks noChangeShapeType="1"/>
                </p:cNvSpPr>
                <p:nvPr/>
              </p:nvSpPr>
              <p:spPr bwMode="auto">
                <a:xfrm>
                  <a:off x="6874487" y="1723081"/>
                  <a:ext cx="40980" cy="622342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59" name="Line 72"/>
                <p:cNvSpPr>
                  <a:spLocks noChangeShapeType="1"/>
                </p:cNvSpPr>
                <p:nvPr/>
              </p:nvSpPr>
              <p:spPr bwMode="auto">
                <a:xfrm>
                  <a:off x="6792527" y="1779658"/>
                  <a:ext cx="40980" cy="509189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60" name="Line 71"/>
                <p:cNvSpPr>
                  <a:spLocks noChangeShapeType="1"/>
                </p:cNvSpPr>
                <p:nvPr/>
              </p:nvSpPr>
              <p:spPr bwMode="auto">
                <a:xfrm>
                  <a:off x="6712947" y="1723081"/>
                  <a:ext cx="40980" cy="622342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61" name="Line 70"/>
                <p:cNvSpPr>
                  <a:spLocks noChangeShapeType="1"/>
                </p:cNvSpPr>
                <p:nvPr/>
              </p:nvSpPr>
              <p:spPr bwMode="auto">
                <a:xfrm>
                  <a:off x="6630987" y="1779658"/>
                  <a:ext cx="40980" cy="509189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62" name="Line 69"/>
                <p:cNvSpPr>
                  <a:spLocks noChangeShapeType="1"/>
                </p:cNvSpPr>
                <p:nvPr/>
              </p:nvSpPr>
              <p:spPr bwMode="auto">
                <a:xfrm>
                  <a:off x="6549027" y="1723081"/>
                  <a:ext cx="40980" cy="622342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63" name="Line 68"/>
                <p:cNvSpPr>
                  <a:spLocks noChangeShapeType="1"/>
                </p:cNvSpPr>
                <p:nvPr/>
              </p:nvSpPr>
              <p:spPr bwMode="auto">
                <a:xfrm>
                  <a:off x="6469448" y="1779658"/>
                  <a:ext cx="40980" cy="509189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64" name="Line 67"/>
                <p:cNvSpPr>
                  <a:spLocks noChangeShapeType="1"/>
                </p:cNvSpPr>
                <p:nvPr/>
              </p:nvSpPr>
              <p:spPr bwMode="auto">
                <a:xfrm>
                  <a:off x="6387487" y="1723081"/>
                  <a:ext cx="40980" cy="622342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65" name="Line 66"/>
                <p:cNvSpPr>
                  <a:spLocks noChangeShapeType="1"/>
                </p:cNvSpPr>
                <p:nvPr/>
              </p:nvSpPr>
              <p:spPr bwMode="auto">
                <a:xfrm>
                  <a:off x="6307908" y="1779658"/>
                  <a:ext cx="40980" cy="509189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66" name="Line 65"/>
                <p:cNvSpPr>
                  <a:spLocks noChangeShapeType="1"/>
                </p:cNvSpPr>
                <p:nvPr/>
              </p:nvSpPr>
              <p:spPr bwMode="auto">
                <a:xfrm>
                  <a:off x="6225948" y="1723081"/>
                  <a:ext cx="40980" cy="622342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67" name="Line 64"/>
                <p:cNvSpPr>
                  <a:spLocks noChangeShapeType="1"/>
                </p:cNvSpPr>
                <p:nvPr/>
              </p:nvSpPr>
              <p:spPr bwMode="auto">
                <a:xfrm>
                  <a:off x="6146369" y="1779658"/>
                  <a:ext cx="40980" cy="509189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68" name="Line 63"/>
                <p:cNvSpPr>
                  <a:spLocks noChangeShapeType="1"/>
                </p:cNvSpPr>
                <p:nvPr/>
              </p:nvSpPr>
              <p:spPr bwMode="auto">
                <a:xfrm>
                  <a:off x="6064408" y="1723081"/>
                  <a:ext cx="40980" cy="622342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69" name="Line 62"/>
                <p:cNvSpPr>
                  <a:spLocks noChangeShapeType="1"/>
                </p:cNvSpPr>
                <p:nvPr/>
              </p:nvSpPr>
              <p:spPr bwMode="auto">
                <a:xfrm>
                  <a:off x="5984829" y="1779658"/>
                  <a:ext cx="40980" cy="509189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70" name="Line 61"/>
                <p:cNvSpPr>
                  <a:spLocks noChangeShapeType="1"/>
                </p:cNvSpPr>
                <p:nvPr/>
              </p:nvSpPr>
              <p:spPr bwMode="auto">
                <a:xfrm flipH="1" flipV="1">
                  <a:off x="7074626" y="1750403"/>
                  <a:ext cx="81960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71" name="Line 60"/>
                <p:cNvSpPr>
                  <a:spLocks noChangeShapeType="1"/>
                </p:cNvSpPr>
                <p:nvPr/>
              </p:nvSpPr>
              <p:spPr bwMode="auto">
                <a:xfrm>
                  <a:off x="7033646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72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6954066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73" name="Line 58"/>
                <p:cNvSpPr>
                  <a:spLocks noChangeShapeType="1"/>
                </p:cNvSpPr>
                <p:nvPr/>
              </p:nvSpPr>
              <p:spPr bwMode="auto">
                <a:xfrm>
                  <a:off x="6872107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74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6792527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75" name="Line 56"/>
                <p:cNvSpPr>
                  <a:spLocks noChangeShapeType="1"/>
                </p:cNvSpPr>
                <p:nvPr/>
              </p:nvSpPr>
              <p:spPr bwMode="auto">
                <a:xfrm>
                  <a:off x="6710567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76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6630987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77" name="Line 54"/>
                <p:cNvSpPr>
                  <a:spLocks noChangeShapeType="1"/>
                </p:cNvSpPr>
                <p:nvPr/>
              </p:nvSpPr>
              <p:spPr bwMode="auto">
                <a:xfrm>
                  <a:off x="6549028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78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6469448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79" name="Line 52"/>
                <p:cNvSpPr>
                  <a:spLocks noChangeShapeType="1"/>
                </p:cNvSpPr>
                <p:nvPr/>
              </p:nvSpPr>
              <p:spPr bwMode="auto">
                <a:xfrm>
                  <a:off x="6387488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80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6307908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81" name="Line 50"/>
                <p:cNvSpPr>
                  <a:spLocks noChangeShapeType="1"/>
                </p:cNvSpPr>
                <p:nvPr/>
              </p:nvSpPr>
              <p:spPr bwMode="auto">
                <a:xfrm>
                  <a:off x="6225949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82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6146369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83" name="Line 48"/>
                <p:cNvSpPr>
                  <a:spLocks noChangeShapeType="1"/>
                </p:cNvSpPr>
                <p:nvPr/>
              </p:nvSpPr>
              <p:spPr bwMode="auto">
                <a:xfrm>
                  <a:off x="6064409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8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984829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</p:grpSp>
          <p:grpSp>
            <p:nvGrpSpPr>
              <p:cNvPr id="192" name="Group 01"/>
              <p:cNvGrpSpPr/>
              <p:nvPr/>
            </p:nvGrpSpPr>
            <p:grpSpPr>
              <a:xfrm>
                <a:off x="1471202" y="1720700"/>
                <a:ext cx="1172110" cy="624723"/>
                <a:chOff x="1471202" y="1720700"/>
                <a:chExt cx="1172110" cy="624723"/>
              </a:xfrm>
              <a:grpFill/>
            </p:grpSpPr>
            <p:sp>
              <p:nvSpPr>
                <p:cNvPr id="195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560995" y="2288846"/>
                  <a:ext cx="81960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196" name="Line 45"/>
                <p:cNvSpPr>
                  <a:spLocks noChangeShapeType="1"/>
                </p:cNvSpPr>
                <p:nvPr/>
              </p:nvSpPr>
              <p:spPr bwMode="auto">
                <a:xfrm flipH="1" flipV="1">
                  <a:off x="2481596" y="2288846"/>
                  <a:ext cx="81960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197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397074" y="2288846"/>
                  <a:ext cx="81960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198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2317675" y="2288846"/>
                  <a:ext cx="81960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199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235534" y="2288846"/>
                  <a:ext cx="81960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00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2156135" y="2288846"/>
                  <a:ext cx="81960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01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2076376" y="2288846"/>
                  <a:ext cx="81960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02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1996977" y="2288846"/>
                  <a:ext cx="81960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03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917217" y="2286465"/>
                  <a:ext cx="81960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04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835437" y="2288846"/>
                  <a:ext cx="81960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05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750916" y="2288846"/>
                  <a:ext cx="81960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06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1671517" y="2286465"/>
                  <a:ext cx="81960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07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589376" y="2288846"/>
                  <a:ext cx="81960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08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1509977" y="2288846"/>
                  <a:ext cx="81960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09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642954" y="1802605"/>
                  <a:ext cx="0" cy="486241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10" name="Line 31"/>
                <p:cNvSpPr>
                  <a:spLocks noChangeShapeType="1"/>
                </p:cNvSpPr>
                <p:nvPr/>
              </p:nvSpPr>
              <p:spPr bwMode="auto">
                <a:xfrm>
                  <a:off x="2606736" y="1782039"/>
                  <a:ext cx="36576" cy="509189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11" name="Line 30"/>
                <p:cNvSpPr>
                  <a:spLocks noChangeShapeType="1"/>
                </p:cNvSpPr>
                <p:nvPr/>
              </p:nvSpPr>
              <p:spPr bwMode="auto">
                <a:xfrm>
                  <a:off x="2524776" y="1723081"/>
                  <a:ext cx="40980" cy="622342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12" name="Line 29"/>
                <p:cNvSpPr>
                  <a:spLocks noChangeShapeType="1"/>
                </p:cNvSpPr>
                <p:nvPr/>
              </p:nvSpPr>
              <p:spPr bwMode="auto">
                <a:xfrm>
                  <a:off x="2442815" y="1779658"/>
                  <a:ext cx="36576" cy="509189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13" name="Line 28"/>
                <p:cNvSpPr>
                  <a:spLocks noChangeShapeType="1"/>
                </p:cNvSpPr>
                <p:nvPr/>
              </p:nvSpPr>
              <p:spPr bwMode="auto">
                <a:xfrm>
                  <a:off x="2360855" y="1723081"/>
                  <a:ext cx="40980" cy="622342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14" name="Line 27"/>
                <p:cNvSpPr>
                  <a:spLocks noChangeShapeType="1"/>
                </p:cNvSpPr>
                <p:nvPr/>
              </p:nvSpPr>
              <p:spPr bwMode="auto">
                <a:xfrm>
                  <a:off x="2281276" y="1779658"/>
                  <a:ext cx="36576" cy="509189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15" name="Line 26"/>
                <p:cNvSpPr>
                  <a:spLocks noChangeShapeType="1"/>
                </p:cNvSpPr>
                <p:nvPr/>
              </p:nvSpPr>
              <p:spPr bwMode="auto">
                <a:xfrm>
                  <a:off x="2196934" y="1723081"/>
                  <a:ext cx="40980" cy="622342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16" name="Line 25"/>
                <p:cNvSpPr>
                  <a:spLocks noChangeShapeType="1"/>
                </p:cNvSpPr>
                <p:nvPr/>
              </p:nvSpPr>
              <p:spPr bwMode="auto">
                <a:xfrm>
                  <a:off x="2114974" y="1779658"/>
                  <a:ext cx="36576" cy="509189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17" name="Line 24"/>
                <p:cNvSpPr>
                  <a:spLocks noChangeShapeType="1"/>
                </p:cNvSpPr>
                <p:nvPr/>
              </p:nvSpPr>
              <p:spPr bwMode="auto">
                <a:xfrm>
                  <a:off x="2035395" y="1723081"/>
                  <a:ext cx="40980" cy="622342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18" name="Line 23"/>
                <p:cNvSpPr>
                  <a:spLocks noChangeShapeType="1"/>
                </p:cNvSpPr>
                <p:nvPr/>
              </p:nvSpPr>
              <p:spPr bwMode="auto">
                <a:xfrm>
                  <a:off x="1955816" y="1779658"/>
                  <a:ext cx="36576" cy="509189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19" name="Line 22"/>
                <p:cNvSpPr>
                  <a:spLocks noChangeShapeType="1"/>
                </p:cNvSpPr>
                <p:nvPr/>
              </p:nvSpPr>
              <p:spPr bwMode="auto">
                <a:xfrm>
                  <a:off x="1873855" y="1723081"/>
                  <a:ext cx="40980" cy="622342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20" name="Line 21"/>
                <p:cNvSpPr>
                  <a:spLocks noChangeShapeType="1"/>
                </p:cNvSpPr>
                <p:nvPr/>
              </p:nvSpPr>
              <p:spPr bwMode="auto">
                <a:xfrm>
                  <a:off x="1796657" y="1779658"/>
                  <a:ext cx="36576" cy="509189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21" name="Line 20"/>
                <p:cNvSpPr>
                  <a:spLocks noChangeShapeType="1"/>
                </p:cNvSpPr>
                <p:nvPr/>
              </p:nvSpPr>
              <p:spPr bwMode="auto">
                <a:xfrm>
                  <a:off x="1714697" y="1720700"/>
                  <a:ext cx="40980" cy="622342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22" name="Line 19"/>
                <p:cNvSpPr>
                  <a:spLocks noChangeShapeType="1"/>
                </p:cNvSpPr>
                <p:nvPr/>
              </p:nvSpPr>
              <p:spPr bwMode="auto">
                <a:xfrm>
                  <a:off x="1635118" y="1779658"/>
                  <a:ext cx="36576" cy="509189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23" name="Line 18"/>
                <p:cNvSpPr>
                  <a:spLocks noChangeShapeType="1"/>
                </p:cNvSpPr>
                <p:nvPr/>
              </p:nvSpPr>
              <p:spPr bwMode="auto">
                <a:xfrm>
                  <a:off x="1550776" y="1720700"/>
                  <a:ext cx="40980" cy="622342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24" name="Line 17"/>
                <p:cNvSpPr>
                  <a:spLocks noChangeShapeType="1"/>
                </p:cNvSpPr>
                <p:nvPr/>
              </p:nvSpPr>
              <p:spPr bwMode="auto">
                <a:xfrm>
                  <a:off x="1473125" y="1776413"/>
                  <a:ext cx="36576" cy="514815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25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2560994" y="1747951"/>
                  <a:ext cx="81960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26" name="Line 15"/>
                <p:cNvSpPr>
                  <a:spLocks noChangeShapeType="1"/>
                </p:cNvSpPr>
                <p:nvPr/>
              </p:nvSpPr>
              <p:spPr bwMode="auto">
                <a:xfrm>
                  <a:off x="2524784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27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2445204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28" name="Line 13"/>
                <p:cNvSpPr>
                  <a:spLocks noChangeShapeType="1"/>
                </p:cNvSpPr>
                <p:nvPr/>
              </p:nvSpPr>
              <p:spPr bwMode="auto">
                <a:xfrm>
                  <a:off x="2360863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29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2281283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30" name="Line 11"/>
                <p:cNvSpPr>
                  <a:spLocks noChangeShapeType="1"/>
                </p:cNvSpPr>
                <p:nvPr/>
              </p:nvSpPr>
              <p:spPr bwMode="auto">
                <a:xfrm>
                  <a:off x="2196942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31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117362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32" name="Line 09"/>
                <p:cNvSpPr>
                  <a:spLocks noChangeShapeType="1"/>
                </p:cNvSpPr>
                <p:nvPr/>
              </p:nvSpPr>
              <p:spPr bwMode="auto">
                <a:xfrm>
                  <a:off x="2033021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33" name="Line 08"/>
                <p:cNvSpPr>
                  <a:spLocks noChangeShapeType="1"/>
                </p:cNvSpPr>
                <p:nvPr/>
              </p:nvSpPr>
              <p:spPr bwMode="auto">
                <a:xfrm flipH="1">
                  <a:off x="1953441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34" name="Line 07"/>
                <p:cNvSpPr>
                  <a:spLocks noChangeShapeType="1"/>
                </p:cNvSpPr>
                <p:nvPr/>
              </p:nvSpPr>
              <p:spPr bwMode="auto">
                <a:xfrm>
                  <a:off x="1873862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35" name="Line 06"/>
                <p:cNvSpPr>
                  <a:spLocks noChangeShapeType="1"/>
                </p:cNvSpPr>
                <p:nvPr/>
              </p:nvSpPr>
              <p:spPr bwMode="auto">
                <a:xfrm flipH="1">
                  <a:off x="1794282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36" name="Line 05"/>
                <p:cNvSpPr>
                  <a:spLocks noChangeShapeType="1"/>
                </p:cNvSpPr>
                <p:nvPr/>
              </p:nvSpPr>
              <p:spPr bwMode="auto">
                <a:xfrm>
                  <a:off x="1714703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37" name="Line 04"/>
                <p:cNvSpPr>
                  <a:spLocks noChangeShapeType="1"/>
                </p:cNvSpPr>
                <p:nvPr/>
              </p:nvSpPr>
              <p:spPr bwMode="auto">
                <a:xfrm flipH="1">
                  <a:off x="1635123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38" name="Line 03"/>
                <p:cNvSpPr>
                  <a:spLocks noChangeShapeType="1"/>
                </p:cNvSpPr>
                <p:nvPr/>
              </p:nvSpPr>
              <p:spPr bwMode="auto">
                <a:xfrm>
                  <a:off x="1550782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39" name="Line 02"/>
                <p:cNvSpPr>
                  <a:spLocks noChangeShapeType="1"/>
                </p:cNvSpPr>
                <p:nvPr/>
              </p:nvSpPr>
              <p:spPr bwMode="auto">
                <a:xfrm flipH="1">
                  <a:off x="1471202" y="1723081"/>
                  <a:ext cx="81961" cy="56577"/>
                </a:xfrm>
                <a:prstGeom prst="line">
                  <a:avLst/>
                </a:prstGeom>
                <a:grpFill/>
                <a:ln w="6350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t" anchorCtr="0"/>
                <a:lstStyle/>
                <a:p>
                  <a:endParaRPr lang="en-US" sz="800">
                    <a:solidFill>
                      <a:schemeClr val="accent4">
                        <a:lumMod val="10000"/>
                      </a:schemeClr>
                    </a:solidFill>
                  </a:endParaRPr>
                </a:p>
              </p:txBody>
            </p:sp>
          </p:grpSp>
          <p:cxnSp>
            <p:nvCxnSpPr>
              <p:cNvPr id="193" name="Line 01"/>
              <p:cNvCxnSpPr>
                <a:cxnSpLocks noChangeShapeType="1"/>
                <a:endCxn id="284" idx="0"/>
              </p:cNvCxnSpPr>
              <p:nvPr/>
            </p:nvCxnSpPr>
            <p:spPr bwMode="auto">
              <a:xfrm flipV="1">
                <a:off x="2592956" y="1723094"/>
                <a:ext cx="3473833" cy="0"/>
              </a:xfrm>
              <a:prstGeom prst="line">
                <a:avLst/>
              </a:prstGeom>
              <a:grpFill/>
              <a:ln w="19050" algn="ctr">
                <a:solidFill>
                  <a:srgbClr val="FF0000"/>
                </a:solidFill>
                <a:prstDash val="lgDashDotDot"/>
                <a:miter lim="800000"/>
                <a:headEnd/>
                <a:tailEnd/>
              </a:ln>
            </p:spPr>
          </p:cxnSp>
          <p:sp>
            <p:nvSpPr>
              <p:cNvPr id="194" name="Text Box 02"/>
              <p:cNvSpPr txBox="1">
                <a:spLocks noChangeArrowheads="1"/>
              </p:cNvSpPr>
              <p:nvPr/>
            </p:nvSpPr>
            <p:spPr bwMode="auto">
              <a:xfrm>
                <a:off x="3693345" y="1437816"/>
                <a:ext cx="1255472" cy="169164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 anchorCtr="1">
                <a:noAutofit/>
              </a:bodyPr>
              <a:lstStyle/>
              <a:p>
                <a:pPr algn="ctr">
                  <a:spcAft>
                    <a:spcPts val="9600"/>
                  </a:spcAft>
                </a:pPr>
                <a:r>
                  <a:rPr lang="en-US" sz="1600" b="1" dirty="0">
                    <a:solidFill>
                      <a:schemeClr val="accent4">
                        <a:lumMod val="10000"/>
                      </a:schemeClr>
                    </a:solidFill>
                  </a:rPr>
                  <a:t>SCALE  1/1</a:t>
                </a:r>
              </a:p>
              <a:p>
                <a:pPr algn="ctr"/>
                <a:r>
                  <a:rPr lang="en-US" sz="1600" b="1" dirty="0">
                    <a:solidFill>
                      <a:schemeClr val="accent4">
                        <a:lumMod val="10000"/>
                      </a:schemeClr>
                    </a:solidFill>
                  </a:rPr>
                  <a:t>4.78</a:t>
                </a:r>
              </a:p>
            </p:txBody>
          </p:sp>
        </p:grpSp>
      </p:grpSp>
      <p:sp>
        <p:nvSpPr>
          <p:cNvPr id="286" name="Text Placeholder 1"/>
          <p:cNvSpPr txBox="1">
            <a:spLocks/>
          </p:cNvSpPr>
          <p:nvPr/>
        </p:nvSpPr>
        <p:spPr bwMode="auto">
          <a:xfrm>
            <a:off x="5275756" y="5010541"/>
            <a:ext cx="1621170" cy="51627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CONTINUOUSLY THREADED ROD</a:t>
            </a:r>
          </a:p>
        </p:txBody>
      </p:sp>
      <p:sp>
        <p:nvSpPr>
          <p:cNvPr id="132" name="Text Placeholder 1"/>
          <p:cNvSpPr txBox="1">
            <a:spLocks/>
          </p:cNvSpPr>
          <p:nvPr/>
        </p:nvSpPr>
        <p:spPr bwMode="auto">
          <a:xfrm>
            <a:off x="572655" y="1077914"/>
            <a:ext cx="11028219" cy="40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Phantom Line (cont.)</a:t>
            </a:r>
            <a:endParaRPr lang="en-US" sz="2000" kern="0" dirty="0"/>
          </a:p>
        </p:txBody>
      </p:sp>
      <p:sp>
        <p:nvSpPr>
          <p:cNvPr id="114" name="Line 08"/>
          <p:cNvSpPr>
            <a:spLocks noChangeShapeType="1"/>
          </p:cNvSpPr>
          <p:nvPr/>
        </p:nvSpPr>
        <p:spPr bwMode="auto">
          <a:xfrm flipV="1">
            <a:off x="5289070" y="1309255"/>
            <a:ext cx="915035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115" name="Line 08"/>
          <p:cNvSpPr>
            <a:spLocks noChangeShapeType="1"/>
          </p:cNvSpPr>
          <p:nvPr/>
        </p:nvSpPr>
        <p:spPr bwMode="auto">
          <a:xfrm flipV="1">
            <a:off x="7439901" y="1309255"/>
            <a:ext cx="915035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116" name="Line 04"/>
          <p:cNvSpPr>
            <a:spLocks noChangeShapeType="1"/>
          </p:cNvSpPr>
          <p:nvPr/>
        </p:nvSpPr>
        <p:spPr bwMode="auto">
          <a:xfrm>
            <a:off x="4249603" y="1309255"/>
            <a:ext cx="335360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117" name="Line 04"/>
          <p:cNvSpPr>
            <a:spLocks noChangeShapeType="1"/>
          </p:cNvSpPr>
          <p:nvPr/>
        </p:nvSpPr>
        <p:spPr bwMode="auto">
          <a:xfrm>
            <a:off x="4752491" y="1309255"/>
            <a:ext cx="335360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118" name="Line 04"/>
          <p:cNvSpPr>
            <a:spLocks noChangeShapeType="1"/>
          </p:cNvSpPr>
          <p:nvPr/>
        </p:nvSpPr>
        <p:spPr bwMode="auto">
          <a:xfrm>
            <a:off x="6417839" y="1309255"/>
            <a:ext cx="335360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119" name="Line 04"/>
          <p:cNvSpPr>
            <a:spLocks noChangeShapeType="1"/>
          </p:cNvSpPr>
          <p:nvPr/>
        </p:nvSpPr>
        <p:spPr bwMode="auto">
          <a:xfrm>
            <a:off x="6920727" y="1309255"/>
            <a:ext cx="335360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  <p:sp>
        <p:nvSpPr>
          <p:cNvPr id="120" name="Line 08"/>
          <p:cNvSpPr>
            <a:spLocks noChangeShapeType="1"/>
          </p:cNvSpPr>
          <p:nvPr/>
        </p:nvSpPr>
        <p:spPr bwMode="auto">
          <a:xfrm flipV="1">
            <a:off x="3106258" y="1309523"/>
            <a:ext cx="915035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130005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idx="4294967295"/>
          </p:nvPr>
        </p:nvSpPr>
        <p:spPr>
          <a:xfrm>
            <a:off x="609600" y="1524001"/>
            <a:ext cx="11074400" cy="478949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Υποδηλώνουν ότι ένα αντικείμενο είναι μεγαλύτερο από αυτό που απεικονίζετε. 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dirty="0"/>
              <a:t>Κάνουμε οικονομία στην περιοχή σχεδίασης</a:t>
            </a:r>
            <a:r>
              <a:rPr lang="en-US" dirty="0"/>
              <a:t>.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  <a:p>
            <a:pPr marL="347472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marL="347472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34661" y="4718172"/>
            <a:ext cx="5221587" cy="2123828"/>
            <a:chOff x="3313534" y="4453617"/>
            <a:chExt cx="5221587" cy="21238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/>
          </p:nvSpPr>
          <p:spPr bwMode="auto">
            <a:xfrm>
              <a:off x="3313534" y="4453617"/>
              <a:ext cx="5221587" cy="212382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Text Box 02"/>
            <p:cNvSpPr txBox="1">
              <a:spLocks noChangeArrowheads="1"/>
            </p:cNvSpPr>
            <p:nvPr/>
          </p:nvSpPr>
          <p:spPr bwMode="auto">
            <a:xfrm>
              <a:off x="4004293" y="4527460"/>
              <a:ext cx="3973068" cy="196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accent4">
                      <a:lumMod val="10000"/>
                    </a:schemeClr>
                  </a:solidFill>
                </a:rPr>
                <a:t>SCALE  1/1</a:t>
              </a:r>
            </a:p>
            <a:p>
              <a:pPr>
                <a:spcAft>
                  <a:spcPts val="10200"/>
                </a:spcAft>
              </a:pPr>
              <a:r>
                <a:rPr lang="en-US" sz="1600" b="1" dirty="0">
                  <a:solidFill>
                    <a:schemeClr val="accent4">
                      <a:lumMod val="10000"/>
                    </a:schemeClr>
                  </a:solidFill>
                </a:rPr>
                <a:t>2.00			         2.00</a:t>
              </a:r>
            </a:p>
            <a:p>
              <a:pPr algn="ctr"/>
              <a:r>
                <a:rPr lang="en-US" sz="1600" b="1" dirty="0">
                  <a:solidFill>
                    <a:schemeClr val="accent4">
                      <a:lumMod val="10000"/>
                    </a:schemeClr>
                  </a:solidFill>
                </a:rPr>
                <a:t>88.00</a:t>
              </a:r>
            </a:p>
          </p:txBody>
        </p:sp>
        <p:cxnSp>
          <p:nvCxnSpPr>
            <p:cNvPr id="82" name="Line 19"/>
            <p:cNvCxnSpPr/>
            <p:nvPr/>
          </p:nvCxnSpPr>
          <p:spPr bwMode="auto">
            <a:xfrm rot="16200000">
              <a:off x="8087349" y="6343276"/>
              <a:ext cx="320040" cy="0"/>
            </a:xfrm>
            <a:prstGeom prst="line">
              <a:avLst/>
            </a:prstGeom>
            <a:noFill/>
            <a:ln w="6350" cap="flat" cmpd="sng" algn="ctr">
              <a:solidFill>
                <a:schemeClr val="accent4">
                  <a:lumMod val="1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Line 18"/>
            <p:cNvCxnSpPr/>
            <p:nvPr/>
          </p:nvCxnSpPr>
          <p:spPr bwMode="auto">
            <a:xfrm>
              <a:off x="6492184" y="6369752"/>
              <a:ext cx="1750162" cy="0"/>
            </a:xfrm>
            <a:prstGeom prst="line">
              <a:avLst/>
            </a:prstGeom>
            <a:noFill/>
            <a:ln w="6350" cap="flat" cmpd="sng" algn="ctr">
              <a:solidFill>
                <a:schemeClr val="accent4">
                  <a:lumMod val="10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84" name="Line 17"/>
            <p:cNvCxnSpPr/>
            <p:nvPr/>
          </p:nvCxnSpPr>
          <p:spPr bwMode="auto">
            <a:xfrm>
              <a:off x="3697306" y="6369755"/>
              <a:ext cx="1677003" cy="0"/>
            </a:xfrm>
            <a:prstGeom prst="line">
              <a:avLst/>
            </a:prstGeom>
            <a:noFill/>
            <a:ln w="6350" cap="flat" cmpd="sng" algn="ctr">
              <a:solidFill>
                <a:schemeClr val="accent4">
                  <a:lumMod val="10000"/>
                </a:schemeClr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cxnSp>
          <p:nvCxnSpPr>
            <p:cNvPr id="85" name="Line 16"/>
            <p:cNvCxnSpPr/>
            <p:nvPr/>
          </p:nvCxnSpPr>
          <p:spPr bwMode="auto">
            <a:xfrm rot="16200000">
              <a:off x="3534874" y="6343273"/>
              <a:ext cx="320040" cy="0"/>
            </a:xfrm>
            <a:prstGeom prst="line">
              <a:avLst/>
            </a:prstGeom>
            <a:noFill/>
            <a:ln w="6350" cap="flat" cmpd="sng" algn="ctr">
              <a:solidFill>
                <a:schemeClr val="accent4">
                  <a:lumMod val="1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Line 15"/>
            <p:cNvCxnSpPr/>
            <p:nvPr/>
          </p:nvCxnSpPr>
          <p:spPr bwMode="auto">
            <a:xfrm>
              <a:off x="6167377" y="6042387"/>
              <a:ext cx="1227125" cy="0"/>
            </a:xfrm>
            <a:prstGeom prst="line">
              <a:avLst/>
            </a:prstGeom>
            <a:noFill/>
            <a:ln w="6350" cap="flat" cmpd="sng" algn="ctr">
              <a:solidFill>
                <a:schemeClr val="accent4">
                  <a:lumMod val="1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87" name="Freeform 56"/>
            <p:cNvSpPr>
              <a:spLocks/>
            </p:cNvSpPr>
            <p:nvPr/>
          </p:nvSpPr>
          <p:spPr bwMode="auto">
            <a:xfrm>
              <a:off x="6055623" y="5656792"/>
              <a:ext cx="330042" cy="499896"/>
            </a:xfrm>
            <a:custGeom>
              <a:avLst/>
              <a:gdLst>
                <a:gd name="T0" fmla="*/ 1269218643 w 2072"/>
                <a:gd name="T1" fmla="*/ 2147483647 h 3706"/>
                <a:gd name="T2" fmla="*/ 2147483647 w 2072"/>
                <a:gd name="T3" fmla="*/ 2147483647 h 3706"/>
                <a:gd name="T4" fmla="*/ 0 w 2072"/>
                <a:gd name="T5" fmla="*/ 2147483647 h 3706"/>
                <a:gd name="T6" fmla="*/ 3040491 w 2072"/>
                <a:gd name="T7" fmla="*/ 2147483647 h 3706"/>
                <a:gd name="T8" fmla="*/ 2147483647 w 2072"/>
                <a:gd name="T9" fmla="*/ 2147483647 h 3706"/>
                <a:gd name="T10" fmla="*/ 2147483647 w 2072"/>
                <a:gd name="T11" fmla="*/ 1982436344 h 3706"/>
                <a:gd name="T12" fmla="*/ 2147483647 w 2072"/>
                <a:gd name="T13" fmla="*/ 0 h 3706"/>
                <a:gd name="T14" fmla="*/ 2147483647 w 2072"/>
                <a:gd name="T15" fmla="*/ 6022441 h 3706"/>
                <a:gd name="T16" fmla="*/ 2147483647 w 2072"/>
                <a:gd name="T17" fmla="*/ 1970411965 h 3706"/>
                <a:gd name="T18" fmla="*/ 2147483647 w 2072"/>
                <a:gd name="T19" fmla="*/ 2147483647 h 3706"/>
                <a:gd name="T20" fmla="*/ 2147483647 w 2072"/>
                <a:gd name="T21" fmla="*/ 2147483647 h 3706"/>
                <a:gd name="T22" fmla="*/ 63766027 w 2072"/>
                <a:gd name="T23" fmla="*/ 2147483647 h 3706"/>
                <a:gd name="T24" fmla="*/ 2147483647 w 2072"/>
                <a:gd name="T25" fmla="*/ 2147483647 h 3706"/>
                <a:gd name="T26" fmla="*/ 1293499699 w 2072"/>
                <a:gd name="T27" fmla="*/ 2147483647 h 3706"/>
                <a:gd name="T28" fmla="*/ 1269218643 w 2072"/>
                <a:gd name="T29" fmla="*/ 2147483647 h 37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72"/>
                <a:gd name="T46" fmla="*/ 0 h 3706"/>
                <a:gd name="T47" fmla="*/ 2072 w 2072"/>
                <a:gd name="T48" fmla="*/ 3706 h 37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72" h="3706">
                  <a:moveTo>
                    <a:pt x="418" y="3704"/>
                  </a:moveTo>
                  <a:lnTo>
                    <a:pt x="864" y="1971"/>
                  </a:lnTo>
                  <a:lnTo>
                    <a:pt x="0" y="1378"/>
                  </a:lnTo>
                  <a:lnTo>
                    <a:pt x="1" y="1373"/>
                  </a:lnTo>
                  <a:lnTo>
                    <a:pt x="2053" y="1245"/>
                  </a:lnTo>
                  <a:lnTo>
                    <a:pt x="1201" y="659"/>
                  </a:lnTo>
                  <a:lnTo>
                    <a:pt x="1370" y="0"/>
                  </a:lnTo>
                  <a:lnTo>
                    <a:pt x="1378" y="2"/>
                  </a:lnTo>
                  <a:lnTo>
                    <a:pt x="1210" y="655"/>
                  </a:lnTo>
                  <a:lnTo>
                    <a:pt x="2072" y="1249"/>
                  </a:lnTo>
                  <a:lnTo>
                    <a:pt x="2071" y="1252"/>
                  </a:lnTo>
                  <a:lnTo>
                    <a:pt x="21" y="1381"/>
                  </a:lnTo>
                  <a:lnTo>
                    <a:pt x="873" y="1968"/>
                  </a:lnTo>
                  <a:lnTo>
                    <a:pt x="426" y="3706"/>
                  </a:lnTo>
                  <a:lnTo>
                    <a:pt x="418" y="370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wrap="none"/>
            <a:lstStyle/>
            <a:p>
              <a:endParaRPr lang="en-US" sz="800" dirty="0"/>
            </a:p>
          </p:txBody>
        </p:sp>
        <p:sp>
          <p:nvSpPr>
            <p:cNvPr id="88" name="Freeform 55"/>
            <p:cNvSpPr>
              <a:spLocks/>
            </p:cNvSpPr>
            <p:nvPr/>
          </p:nvSpPr>
          <p:spPr bwMode="auto">
            <a:xfrm>
              <a:off x="5549260" y="5650443"/>
              <a:ext cx="330042" cy="508047"/>
            </a:xfrm>
            <a:custGeom>
              <a:avLst/>
              <a:gdLst>
                <a:gd name="T0" fmla="*/ 1405850555 w 2072"/>
                <a:gd name="T1" fmla="*/ 2147483647 h 3525"/>
                <a:gd name="T2" fmla="*/ 2147483647 w 2072"/>
                <a:gd name="T3" fmla="*/ 2147483647 h 3525"/>
                <a:gd name="T4" fmla="*/ 0 w 2072"/>
                <a:gd name="T5" fmla="*/ 2147483647 h 3525"/>
                <a:gd name="T6" fmla="*/ 3040491 w 2072"/>
                <a:gd name="T7" fmla="*/ 2147483647 h 3525"/>
                <a:gd name="T8" fmla="*/ 2147483647 w 2072"/>
                <a:gd name="T9" fmla="*/ 2147483647 h 3525"/>
                <a:gd name="T10" fmla="*/ 2147483647 w 2072"/>
                <a:gd name="T11" fmla="*/ 1972423519 h 3525"/>
                <a:gd name="T12" fmla="*/ 2147483647 w 2072"/>
                <a:gd name="T13" fmla="*/ 0 h 3525"/>
                <a:gd name="T14" fmla="*/ 2147483647 w 2072"/>
                <a:gd name="T15" fmla="*/ 5981430 h 3525"/>
                <a:gd name="T16" fmla="*/ 2147483647 w 2072"/>
                <a:gd name="T17" fmla="*/ 1960440199 h 3525"/>
                <a:gd name="T18" fmla="*/ 2147483647 w 2072"/>
                <a:gd name="T19" fmla="*/ 2147483647 h 3525"/>
                <a:gd name="T20" fmla="*/ 2147483647 w 2072"/>
                <a:gd name="T21" fmla="*/ 2147483647 h 3525"/>
                <a:gd name="T22" fmla="*/ 60725538 w 2072"/>
                <a:gd name="T23" fmla="*/ 2147483647 h 3525"/>
                <a:gd name="T24" fmla="*/ 2147483647 w 2072"/>
                <a:gd name="T25" fmla="*/ 2147483647 h 3525"/>
                <a:gd name="T26" fmla="*/ 1430153622 w 2072"/>
                <a:gd name="T27" fmla="*/ 2147483647 h 3525"/>
                <a:gd name="T28" fmla="*/ 1405850555 w 2072"/>
                <a:gd name="T29" fmla="*/ 2147483647 h 35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72"/>
                <a:gd name="T46" fmla="*/ 0 h 3525"/>
                <a:gd name="T47" fmla="*/ 2072 w 2072"/>
                <a:gd name="T48" fmla="*/ 3525 h 35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72" h="3525">
                  <a:moveTo>
                    <a:pt x="463" y="3523"/>
                  </a:moveTo>
                  <a:lnTo>
                    <a:pt x="862" y="1971"/>
                  </a:lnTo>
                  <a:lnTo>
                    <a:pt x="0" y="1378"/>
                  </a:lnTo>
                  <a:lnTo>
                    <a:pt x="1" y="1374"/>
                  </a:lnTo>
                  <a:lnTo>
                    <a:pt x="2051" y="1245"/>
                  </a:lnTo>
                  <a:lnTo>
                    <a:pt x="1200" y="659"/>
                  </a:lnTo>
                  <a:lnTo>
                    <a:pt x="1369" y="0"/>
                  </a:lnTo>
                  <a:lnTo>
                    <a:pt x="1377" y="2"/>
                  </a:lnTo>
                  <a:lnTo>
                    <a:pt x="1209" y="655"/>
                  </a:lnTo>
                  <a:lnTo>
                    <a:pt x="2072" y="1250"/>
                  </a:lnTo>
                  <a:lnTo>
                    <a:pt x="2071" y="1253"/>
                  </a:lnTo>
                  <a:lnTo>
                    <a:pt x="20" y="1381"/>
                  </a:lnTo>
                  <a:lnTo>
                    <a:pt x="871" y="1968"/>
                  </a:lnTo>
                  <a:lnTo>
                    <a:pt x="471" y="3525"/>
                  </a:lnTo>
                  <a:lnTo>
                    <a:pt x="463" y="3523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wrap="none"/>
            <a:lstStyle/>
            <a:p>
              <a:endParaRPr lang="en-US" sz="800"/>
            </a:p>
          </p:txBody>
        </p:sp>
        <p:cxnSp>
          <p:nvCxnSpPr>
            <p:cNvPr id="89" name="Line 14"/>
            <p:cNvCxnSpPr/>
            <p:nvPr/>
          </p:nvCxnSpPr>
          <p:spPr bwMode="auto">
            <a:xfrm>
              <a:off x="4650757" y="6042389"/>
              <a:ext cx="1005840" cy="0"/>
            </a:xfrm>
            <a:prstGeom prst="line">
              <a:avLst/>
            </a:prstGeom>
            <a:noFill/>
            <a:ln w="6350" cap="flat" cmpd="sng" algn="ctr">
              <a:solidFill>
                <a:schemeClr val="accent4">
                  <a:lumMod val="1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Line 13"/>
            <p:cNvCxnSpPr>
              <a:cxnSpLocks noChangeShapeType="1"/>
            </p:cNvCxnSpPr>
            <p:nvPr/>
          </p:nvCxnSpPr>
          <p:spPr bwMode="auto">
            <a:xfrm rot="10800000" flipH="1">
              <a:off x="3425005" y="5526657"/>
              <a:ext cx="5100797" cy="0"/>
            </a:xfrm>
            <a:prstGeom prst="line">
              <a:avLst/>
            </a:prstGeom>
            <a:noFill/>
            <a:ln w="19050" algn="ctr">
              <a:solidFill>
                <a:schemeClr val="accent4">
                  <a:lumMod val="10000"/>
                </a:schemeClr>
              </a:solidFill>
              <a:prstDash val="lgDashDot"/>
              <a:miter lim="800000"/>
              <a:headEnd/>
              <a:tailEnd/>
            </a:ln>
          </p:spPr>
        </p:cxnSp>
        <p:grpSp>
          <p:nvGrpSpPr>
            <p:cNvPr id="91" name="Group 02"/>
            <p:cNvGrpSpPr/>
            <p:nvPr/>
          </p:nvGrpSpPr>
          <p:grpSpPr>
            <a:xfrm>
              <a:off x="7262280" y="5056661"/>
              <a:ext cx="986632" cy="987515"/>
              <a:chOff x="5562600" y="5015024"/>
              <a:chExt cx="896938" cy="987515"/>
            </a:xfrm>
          </p:grpSpPr>
          <p:sp>
            <p:nvSpPr>
              <p:cNvPr id="135" name="Freeform 54"/>
              <p:cNvSpPr>
                <a:spLocks/>
              </p:cNvSpPr>
              <p:nvPr/>
            </p:nvSpPr>
            <p:spPr bwMode="auto">
              <a:xfrm>
                <a:off x="6432550" y="5924744"/>
                <a:ext cx="26988" cy="74620"/>
              </a:xfrm>
              <a:custGeom>
                <a:avLst/>
                <a:gdLst>
                  <a:gd name="T0" fmla="*/ 0 w 190"/>
                  <a:gd name="T1" fmla="*/ 1521156696 h 518"/>
                  <a:gd name="T2" fmla="*/ 467133864 w 190"/>
                  <a:gd name="T3" fmla="*/ 0 h 518"/>
                  <a:gd name="T4" fmla="*/ 544508719 w 190"/>
                  <a:gd name="T5" fmla="*/ 23901365 h 518"/>
                  <a:gd name="T6" fmla="*/ 77374749 w 190"/>
                  <a:gd name="T7" fmla="*/ 1548046172 h 518"/>
                  <a:gd name="T8" fmla="*/ 0 w 190"/>
                  <a:gd name="T9" fmla="*/ 1521156696 h 5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518"/>
                  <a:gd name="T17" fmla="*/ 190 w 190"/>
                  <a:gd name="T18" fmla="*/ 518 h 5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518">
                    <a:moveTo>
                      <a:pt x="0" y="509"/>
                    </a:moveTo>
                    <a:lnTo>
                      <a:pt x="163" y="0"/>
                    </a:lnTo>
                    <a:lnTo>
                      <a:pt x="190" y="8"/>
                    </a:lnTo>
                    <a:lnTo>
                      <a:pt x="27" y="518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36" name="Freeform 53"/>
              <p:cNvSpPr>
                <a:spLocks/>
              </p:cNvSpPr>
              <p:nvPr/>
            </p:nvSpPr>
            <p:spPr bwMode="auto">
              <a:xfrm>
                <a:off x="5680075" y="5921569"/>
                <a:ext cx="755650" cy="80970"/>
              </a:xfrm>
              <a:custGeom>
                <a:avLst/>
                <a:gdLst>
                  <a:gd name="T0" fmla="*/ 0 w 5236"/>
                  <a:gd name="T1" fmla="*/ 1584093371 h 561"/>
                  <a:gd name="T2" fmla="*/ 1012956529 w 5236"/>
                  <a:gd name="T3" fmla="*/ 0 h 561"/>
                  <a:gd name="T4" fmla="*/ 1992859588 w 5236"/>
                  <a:gd name="T5" fmla="*/ 1529981824 h 561"/>
                  <a:gd name="T6" fmla="*/ 2147483647 w 5236"/>
                  <a:gd name="T7" fmla="*/ 0 h 561"/>
                  <a:gd name="T8" fmla="*/ 2147483647 w 5236"/>
                  <a:gd name="T9" fmla="*/ 0 h 561"/>
                  <a:gd name="T10" fmla="*/ 2147483647 w 5236"/>
                  <a:gd name="T11" fmla="*/ 1529981824 h 561"/>
                  <a:gd name="T12" fmla="*/ 2147483647 w 5236"/>
                  <a:gd name="T13" fmla="*/ 0 h 561"/>
                  <a:gd name="T14" fmla="*/ 2147483647 w 5236"/>
                  <a:gd name="T15" fmla="*/ 1529981824 h 561"/>
                  <a:gd name="T16" fmla="*/ 2147483647 w 5236"/>
                  <a:gd name="T17" fmla="*/ 0 h 561"/>
                  <a:gd name="T18" fmla="*/ 2147483647 w 5236"/>
                  <a:gd name="T19" fmla="*/ 1529981824 h 561"/>
                  <a:gd name="T20" fmla="*/ 2147483647 w 5236"/>
                  <a:gd name="T21" fmla="*/ 0 h 561"/>
                  <a:gd name="T22" fmla="*/ 2147483647 w 5236"/>
                  <a:gd name="T23" fmla="*/ 0 h 561"/>
                  <a:gd name="T24" fmla="*/ 2147483647 w 5236"/>
                  <a:gd name="T25" fmla="*/ 1529981824 h 561"/>
                  <a:gd name="T26" fmla="*/ 2147483647 w 5236"/>
                  <a:gd name="T27" fmla="*/ 0 h 561"/>
                  <a:gd name="T28" fmla="*/ 2147483647 w 5236"/>
                  <a:gd name="T29" fmla="*/ 1529981824 h 561"/>
                  <a:gd name="T30" fmla="*/ 2147483647 w 5236"/>
                  <a:gd name="T31" fmla="*/ 0 h 561"/>
                  <a:gd name="T32" fmla="*/ 2147483647 w 5236"/>
                  <a:gd name="T33" fmla="*/ 0 h 561"/>
                  <a:gd name="T34" fmla="*/ 2147483647 w 5236"/>
                  <a:gd name="T35" fmla="*/ 1529981824 h 561"/>
                  <a:gd name="T36" fmla="*/ 2147483647 w 5236"/>
                  <a:gd name="T37" fmla="*/ 0 h 561"/>
                  <a:gd name="T38" fmla="*/ 2147483647 w 5236"/>
                  <a:gd name="T39" fmla="*/ 0 h 561"/>
                  <a:gd name="T40" fmla="*/ 2147483647 w 5236"/>
                  <a:gd name="T41" fmla="*/ 1584093371 h 561"/>
                  <a:gd name="T42" fmla="*/ 2147483647 w 5236"/>
                  <a:gd name="T43" fmla="*/ 1632185083 h 561"/>
                  <a:gd name="T44" fmla="*/ 2147483647 w 5236"/>
                  <a:gd name="T45" fmla="*/ 156314013 h 561"/>
                  <a:gd name="T46" fmla="*/ 2147483647 w 5236"/>
                  <a:gd name="T47" fmla="*/ 1686296630 h 561"/>
                  <a:gd name="T48" fmla="*/ 2147483647 w 5236"/>
                  <a:gd name="T49" fmla="*/ 156314013 h 561"/>
                  <a:gd name="T50" fmla="*/ 2147483647 w 5236"/>
                  <a:gd name="T51" fmla="*/ 1686296630 h 561"/>
                  <a:gd name="T52" fmla="*/ 2147483647 w 5236"/>
                  <a:gd name="T53" fmla="*/ 156314013 h 561"/>
                  <a:gd name="T54" fmla="*/ 2147483647 w 5236"/>
                  <a:gd name="T55" fmla="*/ 1686296630 h 561"/>
                  <a:gd name="T56" fmla="*/ 2147483647 w 5236"/>
                  <a:gd name="T57" fmla="*/ 156314013 h 561"/>
                  <a:gd name="T58" fmla="*/ 2147483647 w 5236"/>
                  <a:gd name="T59" fmla="*/ 1686296630 h 561"/>
                  <a:gd name="T60" fmla="*/ 2147483647 w 5236"/>
                  <a:gd name="T61" fmla="*/ 156314013 h 561"/>
                  <a:gd name="T62" fmla="*/ 2147483647 w 5236"/>
                  <a:gd name="T63" fmla="*/ 1686296630 h 561"/>
                  <a:gd name="T64" fmla="*/ 2147483647 w 5236"/>
                  <a:gd name="T65" fmla="*/ 156314013 h 561"/>
                  <a:gd name="T66" fmla="*/ 2147483647 w 5236"/>
                  <a:gd name="T67" fmla="*/ 1686296630 h 561"/>
                  <a:gd name="T68" fmla="*/ 2147483647 w 5236"/>
                  <a:gd name="T69" fmla="*/ 156314013 h 561"/>
                  <a:gd name="T70" fmla="*/ 1992859588 w 5236"/>
                  <a:gd name="T71" fmla="*/ 1686296630 h 561"/>
                  <a:gd name="T72" fmla="*/ 1992859588 w 5236"/>
                  <a:gd name="T73" fmla="*/ 1686296630 h 561"/>
                  <a:gd name="T74" fmla="*/ 1012956529 w 5236"/>
                  <a:gd name="T75" fmla="*/ 156314013 h 561"/>
                  <a:gd name="T76" fmla="*/ 69127247 w 5236"/>
                  <a:gd name="T77" fmla="*/ 1632185083 h 561"/>
                  <a:gd name="T78" fmla="*/ 0 w 5236"/>
                  <a:gd name="T79" fmla="*/ 1584093371 h 5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236"/>
                  <a:gd name="T121" fmla="*/ 0 h 561"/>
                  <a:gd name="T122" fmla="*/ 5236 w 5236"/>
                  <a:gd name="T123" fmla="*/ 561 h 5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236" h="561">
                    <a:moveTo>
                      <a:pt x="0" y="527"/>
                    </a:moveTo>
                    <a:lnTo>
                      <a:pt x="337" y="0"/>
                    </a:lnTo>
                    <a:lnTo>
                      <a:pt x="663" y="509"/>
                    </a:lnTo>
                    <a:lnTo>
                      <a:pt x="989" y="0"/>
                    </a:lnTo>
                    <a:lnTo>
                      <a:pt x="1315" y="509"/>
                    </a:lnTo>
                    <a:lnTo>
                      <a:pt x="1641" y="0"/>
                    </a:lnTo>
                    <a:lnTo>
                      <a:pt x="1966" y="509"/>
                    </a:lnTo>
                    <a:lnTo>
                      <a:pt x="2292" y="0"/>
                    </a:lnTo>
                    <a:lnTo>
                      <a:pt x="2618" y="509"/>
                    </a:lnTo>
                    <a:lnTo>
                      <a:pt x="2944" y="0"/>
                    </a:lnTo>
                    <a:lnTo>
                      <a:pt x="3270" y="509"/>
                    </a:lnTo>
                    <a:lnTo>
                      <a:pt x="3595" y="0"/>
                    </a:lnTo>
                    <a:lnTo>
                      <a:pt x="3921" y="509"/>
                    </a:lnTo>
                    <a:lnTo>
                      <a:pt x="4247" y="0"/>
                    </a:lnTo>
                    <a:lnTo>
                      <a:pt x="4573" y="509"/>
                    </a:lnTo>
                    <a:lnTo>
                      <a:pt x="4899" y="0"/>
                    </a:lnTo>
                    <a:lnTo>
                      <a:pt x="5236" y="527"/>
                    </a:lnTo>
                    <a:lnTo>
                      <a:pt x="5213" y="543"/>
                    </a:lnTo>
                    <a:lnTo>
                      <a:pt x="4899" y="52"/>
                    </a:lnTo>
                    <a:lnTo>
                      <a:pt x="4573" y="561"/>
                    </a:lnTo>
                    <a:lnTo>
                      <a:pt x="4247" y="52"/>
                    </a:lnTo>
                    <a:lnTo>
                      <a:pt x="3921" y="561"/>
                    </a:lnTo>
                    <a:lnTo>
                      <a:pt x="3595" y="52"/>
                    </a:lnTo>
                    <a:lnTo>
                      <a:pt x="3270" y="561"/>
                    </a:lnTo>
                    <a:lnTo>
                      <a:pt x="2944" y="52"/>
                    </a:lnTo>
                    <a:lnTo>
                      <a:pt x="2618" y="561"/>
                    </a:lnTo>
                    <a:lnTo>
                      <a:pt x="2292" y="52"/>
                    </a:lnTo>
                    <a:lnTo>
                      <a:pt x="1966" y="561"/>
                    </a:lnTo>
                    <a:lnTo>
                      <a:pt x="1641" y="52"/>
                    </a:lnTo>
                    <a:lnTo>
                      <a:pt x="1315" y="561"/>
                    </a:lnTo>
                    <a:lnTo>
                      <a:pt x="989" y="52"/>
                    </a:lnTo>
                    <a:lnTo>
                      <a:pt x="663" y="561"/>
                    </a:lnTo>
                    <a:lnTo>
                      <a:pt x="337" y="52"/>
                    </a:lnTo>
                    <a:lnTo>
                      <a:pt x="23" y="543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cxnSp>
            <p:nvCxnSpPr>
              <p:cNvPr id="137" name="Line 12"/>
              <p:cNvCxnSpPr/>
              <p:nvPr/>
            </p:nvCxnSpPr>
            <p:spPr bwMode="auto">
              <a:xfrm rot="16200000">
                <a:off x="6042082" y="5508690"/>
                <a:ext cx="832104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8" name="Freeform 52"/>
              <p:cNvSpPr>
                <a:spLocks/>
              </p:cNvSpPr>
              <p:nvPr/>
            </p:nvSpPr>
            <p:spPr bwMode="auto">
              <a:xfrm>
                <a:off x="6384925" y="5092818"/>
                <a:ext cx="74613" cy="833514"/>
              </a:xfrm>
              <a:custGeom>
                <a:avLst/>
                <a:gdLst>
                  <a:gd name="T0" fmla="*/ 1469874251 w 517"/>
                  <a:gd name="T1" fmla="*/ 2147483647 h 5776"/>
                  <a:gd name="T2" fmla="*/ 0 w 517"/>
                  <a:gd name="T3" fmla="*/ 6017174 h 5776"/>
                  <a:gd name="T4" fmla="*/ 84166058 w 517"/>
                  <a:gd name="T5" fmla="*/ 0 h 5776"/>
                  <a:gd name="T6" fmla="*/ 1554039985 w 517"/>
                  <a:gd name="T7" fmla="*/ 2147483647 h 5776"/>
                  <a:gd name="T8" fmla="*/ 1469874251 w 517"/>
                  <a:gd name="T9" fmla="*/ 2147483647 h 57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7"/>
                  <a:gd name="T16" fmla="*/ 0 h 5776"/>
                  <a:gd name="T17" fmla="*/ 517 w 517"/>
                  <a:gd name="T18" fmla="*/ 5776 h 57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7" h="5776">
                    <a:moveTo>
                      <a:pt x="489" y="5776"/>
                    </a:moveTo>
                    <a:lnTo>
                      <a:pt x="0" y="2"/>
                    </a:lnTo>
                    <a:lnTo>
                      <a:pt x="28" y="0"/>
                    </a:lnTo>
                    <a:lnTo>
                      <a:pt x="517" y="5774"/>
                    </a:lnTo>
                    <a:lnTo>
                      <a:pt x="489" y="5776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 dirty="0"/>
              </a:p>
            </p:txBody>
          </p:sp>
          <p:sp>
            <p:nvSpPr>
              <p:cNvPr id="139" name="Freeform 51"/>
              <p:cNvSpPr>
                <a:spLocks/>
              </p:cNvSpPr>
              <p:nvPr/>
            </p:nvSpPr>
            <p:spPr bwMode="auto">
              <a:xfrm>
                <a:off x="6338888" y="5018199"/>
                <a:ext cx="98425" cy="981165"/>
              </a:xfrm>
              <a:custGeom>
                <a:avLst/>
                <a:gdLst>
                  <a:gd name="T0" fmla="*/ 1982835417 w 679"/>
                  <a:gd name="T1" fmla="*/ 2147483647 h 6796"/>
                  <a:gd name="T2" fmla="*/ 0 w 679"/>
                  <a:gd name="T3" fmla="*/ 9023695 h 6796"/>
                  <a:gd name="T4" fmla="*/ 82241704 w 679"/>
                  <a:gd name="T5" fmla="*/ 0 h 6796"/>
                  <a:gd name="T6" fmla="*/ 2068123911 w 679"/>
                  <a:gd name="T7" fmla="*/ 2147483647 h 6796"/>
                  <a:gd name="T8" fmla="*/ 1982835417 w 679"/>
                  <a:gd name="T9" fmla="*/ 2147483647 h 67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6796"/>
                  <a:gd name="T17" fmla="*/ 679 w 679"/>
                  <a:gd name="T18" fmla="*/ 6796 h 67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6796">
                    <a:moveTo>
                      <a:pt x="651" y="6796"/>
                    </a:moveTo>
                    <a:lnTo>
                      <a:pt x="0" y="3"/>
                    </a:lnTo>
                    <a:lnTo>
                      <a:pt x="27" y="0"/>
                    </a:lnTo>
                    <a:lnTo>
                      <a:pt x="679" y="6793"/>
                    </a:lnTo>
                    <a:lnTo>
                      <a:pt x="651" y="6796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40" name="Freeform 50"/>
              <p:cNvSpPr>
                <a:spLocks/>
              </p:cNvSpPr>
              <p:nvPr/>
            </p:nvSpPr>
            <p:spPr bwMode="auto">
              <a:xfrm>
                <a:off x="6291263" y="5092818"/>
                <a:ext cx="98425" cy="833514"/>
              </a:xfrm>
              <a:custGeom>
                <a:avLst/>
                <a:gdLst>
                  <a:gd name="T0" fmla="*/ 82241704 w 679"/>
                  <a:gd name="T1" fmla="*/ 0 h 5777"/>
                  <a:gd name="T2" fmla="*/ 2068123911 w 679"/>
                  <a:gd name="T3" fmla="*/ 2147483647 h 5777"/>
                  <a:gd name="T4" fmla="*/ 1982835417 w 679"/>
                  <a:gd name="T5" fmla="*/ 2147483647 h 5777"/>
                  <a:gd name="T6" fmla="*/ 0 w 679"/>
                  <a:gd name="T7" fmla="*/ 9012152 h 5777"/>
                  <a:gd name="T8" fmla="*/ 82241704 w 679"/>
                  <a:gd name="T9" fmla="*/ 0 h 57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5777"/>
                  <a:gd name="T17" fmla="*/ 679 w 679"/>
                  <a:gd name="T18" fmla="*/ 5777 h 57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5777">
                    <a:moveTo>
                      <a:pt x="27" y="0"/>
                    </a:moveTo>
                    <a:lnTo>
                      <a:pt x="679" y="5774"/>
                    </a:lnTo>
                    <a:lnTo>
                      <a:pt x="651" y="5777"/>
                    </a:lnTo>
                    <a:lnTo>
                      <a:pt x="0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41" name="Freeform 49"/>
              <p:cNvSpPr>
                <a:spLocks/>
              </p:cNvSpPr>
              <p:nvPr/>
            </p:nvSpPr>
            <p:spPr bwMode="auto">
              <a:xfrm>
                <a:off x="6245225" y="5018199"/>
                <a:ext cx="96838" cy="981165"/>
              </a:xfrm>
              <a:custGeom>
                <a:avLst/>
                <a:gdLst>
                  <a:gd name="T0" fmla="*/ 1891359270 w 679"/>
                  <a:gd name="T1" fmla="*/ 2147483647 h 6796"/>
                  <a:gd name="T2" fmla="*/ 0 w 679"/>
                  <a:gd name="T3" fmla="*/ 9023695 h 6796"/>
                  <a:gd name="T4" fmla="*/ 78329542 w 679"/>
                  <a:gd name="T5" fmla="*/ 0 h 6796"/>
                  <a:gd name="T6" fmla="*/ 1969688776 w 679"/>
                  <a:gd name="T7" fmla="*/ 2147483647 h 6796"/>
                  <a:gd name="T8" fmla="*/ 1891359270 w 679"/>
                  <a:gd name="T9" fmla="*/ 2147483647 h 67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6796"/>
                  <a:gd name="T17" fmla="*/ 679 w 679"/>
                  <a:gd name="T18" fmla="*/ 6796 h 67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6796">
                    <a:moveTo>
                      <a:pt x="652" y="6796"/>
                    </a:moveTo>
                    <a:lnTo>
                      <a:pt x="0" y="3"/>
                    </a:lnTo>
                    <a:lnTo>
                      <a:pt x="27" y="0"/>
                    </a:lnTo>
                    <a:lnTo>
                      <a:pt x="679" y="6793"/>
                    </a:lnTo>
                    <a:lnTo>
                      <a:pt x="652" y="6796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6197600" y="5092818"/>
                <a:ext cx="98425" cy="833514"/>
              </a:xfrm>
              <a:custGeom>
                <a:avLst/>
                <a:gdLst>
                  <a:gd name="T0" fmla="*/ 85288530 w 679"/>
                  <a:gd name="T1" fmla="*/ 0 h 5777"/>
                  <a:gd name="T2" fmla="*/ 2068123911 w 679"/>
                  <a:gd name="T3" fmla="*/ 2147483647 h 5777"/>
                  <a:gd name="T4" fmla="*/ 1985881808 w 679"/>
                  <a:gd name="T5" fmla="*/ 2147483647 h 5777"/>
                  <a:gd name="T6" fmla="*/ 0 w 679"/>
                  <a:gd name="T7" fmla="*/ 9012152 h 5777"/>
                  <a:gd name="T8" fmla="*/ 85288530 w 679"/>
                  <a:gd name="T9" fmla="*/ 0 h 57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5777"/>
                  <a:gd name="T17" fmla="*/ 679 w 679"/>
                  <a:gd name="T18" fmla="*/ 5777 h 57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5777">
                    <a:moveTo>
                      <a:pt x="28" y="0"/>
                    </a:moveTo>
                    <a:lnTo>
                      <a:pt x="679" y="5774"/>
                    </a:lnTo>
                    <a:lnTo>
                      <a:pt x="652" y="5777"/>
                    </a:lnTo>
                    <a:lnTo>
                      <a:pt x="0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43" name="Freeform 47"/>
              <p:cNvSpPr>
                <a:spLocks/>
              </p:cNvSpPr>
              <p:nvPr/>
            </p:nvSpPr>
            <p:spPr bwMode="auto">
              <a:xfrm>
                <a:off x="6149975" y="5018199"/>
                <a:ext cx="98425" cy="981165"/>
              </a:xfrm>
              <a:custGeom>
                <a:avLst/>
                <a:gdLst>
                  <a:gd name="T0" fmla="*/ 85288530 w 679"/>
                  <a:gd name="T1" fmla="*/ 0 h 6796"/>
                  <a:gd name="T2" fmla="*/ 2068123911 w 679"/>
                  <a:gd name="T3" fmla="*/ 2147483647 h 6796"/>
                  <a:gd name="T4" fmla="*/ 1985881808 w 679"/>
                  <a:gd name="T5" fmla="*/ 2147483647 h 6796"/>
                  <a:gd name="T6" fmla="*/ 0 w 679"/>
                  <a:gd name="T7" fmla="*/ 9023695 h 6796"/>
                  <a:gd name="T8" fmla="*/ 85288530 w 679"/>
                  <a:gd name="T9" fmla="*/ 0 h 67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6796"/>
                  <a:gd name="T17" fmla="*/ 679 w 679"/>
                  <a:gd name="T18" fmla="*/ 6796 h 67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6796">
                    <a:moveTo>
                      <a:pt x="28" y="0"/>
                    </a:moveTo>
                    <a:lnTo>
                      <a:pt x="679" y="6793"/>
                    </a:lnTo>
                    <a:lnTo>
                      <a:pt x="652" y="6796"/>
                    </a:lnTo>
                    <a:lnTo>
                      <a:pt x="0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44" name="Freeform 46"/>
              <p:cNvSpPr>
                <a:spLocks/>
              </p:cNvSpPr>
              <p:nvPr/>
            </p:nvSpPr>
            <p:spPr bwMode="auto">
              <a:xfrm>
                <a:off x="6103938" y="5092818"/>
                <a:ext cx="96838" cy="833514"/>
              </a:xfrm>
              <a:custGeom>
                <a:avLst/>
                <a:gdLst>
                  <a:gd name="T0" fmla="*/ 78329542 w 679"/>
                  <a:gd name="T1" fmla="*/ 0 h 5777"/>
                  <a:gd name="T2" fmla="*/ 1969688776 w 679"/>
                  <a:gd name="T3" fmla="*/ 2147483647 h 5777"/>
                  <a:gd name="T4" fmla="*/ 1888471530 w 679"/>
                  <a:gd name="T5" fmla="*/ 2147483647 h 5777"/>
                  <a:gd name="T6" fmla="*/ 0 w 679"/>
                  <a:gd name="T7" fmla="*/ 9012152 h 5777"/>
                  <a:gd name="T8" fmla="*/ 78329542 w 679"/>
                  <a:gd name="T9" fmla="*/ 0 h 57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5777"/>
                  <a:gd name="T17" fmla="*/ 679 w 679"/>
                  <a:gd name="T18" fmla="*/ 5777 h 57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5777">
                    <a:moveTo>
                      <a:pt x="27" y="0"/>
                    </a:moveTo>
                    <a:lnTo>
                      <a:pt x="679" y="5774"/>
                    </a:lnTo>
                    <a:lnTo>
                      <a:pt x="651" y="5777"/>
                    </a:lnTo>
                    <a:lnTo>
                      <a:pt x="0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45" name="Freeform 45"/>
              <p:cNvSpPr>
                <a:spLocks/>
              </p:cNvSpPr>
              <p:nvPr/>
            </p:nvSpPr>
            <p:spPr bwMode="auto">
              <a:xfrm>
                <a:off x="6056313" y="5018199"/>
                <a:ext cx="98425" cy="981165"/>
              </a:xfrm>
              <a:custGeom>
                <a:avLst/>
                <a:gdLst>
                  <a:gd name="T0" fmla="*/ 82241704 w 679"/>
                  <a:gd name="T1" fmla="*/ 0 h 6796"/>
                  <a:gd name="T2" fmla="*/ 2068123911 w 679"/>
                  <a:gd name="T3" fmla="*/ 2147483647 h 6796"/>
                  <a:gd name="T4" fmla="*/ 1982835417 w 679"/>
                  <a:gd name="T5" fmla="*/ 2147483647 h 6796"/>
                  <a:gd name="T6" fmla="*/ 0 w 679"/>
                  <a:gd name="T7" fmla="*/ 9023695 h 6796"/>
                  <a:gd name="T8" fmla="*/ 82241704 w 679"/>
                  <a:gd name="T9" fmla="*/ 0 h 67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6796"/>
                  <a:gd name="T17" fmla="*/ 679 w 679"/>
                  <a:gd name="T18" fmla="*/ 6796 h 67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6796">
                    <a:moveTo>
                      <a:pt x="27" y="0"/>
                    </a:moveTo>
                    <a:lnTo>
                      <a:pt x="679" y="6793"/>
                    </a:lnTo>
                    <a:lnTo>
                      <a:pt x="651" y="6796"/>
                    </a:lnTo>
                    <a:lnTo>
                      <a:pt x="0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46" name="Freeform 44"/>
              <p:cNvSpPr>
                <a:spLocks/>
              </p:cNvSpPr>
              <p:nvPr/>
            </p:nvSpPr>
            <p:spPr bwMode="auto">
              <a:xfrm>
                <a:off x="6008688" y="5092818"/>
                <a:ext cx="98425" cy="833514"/>
              </a:xfrm>
              <a:custGeom>
                <a:avLst/>
                <a:gdLst>
                  <a:gd name="T0" fmla="*/ 82241704 w 679"/>
                  <a:gd name="T1" fmla="*/ 0 h 5777"/>
                  <a:gd name="T2" fmla="*/ 2068123911 w 679"/>
                  <a:gd name="T3" fmla="*/ 2147483647 h 5777"/>
                  <a:gd name="T4" fmla="*/ 1985881808 w 679"/>
                  <a:gd name="T5" fmla="*/ 2147483647 h 5777"/>
                  <a:gd name="T6" fmla="*/ 0 w 679"/>
                  <a:gd name="T7" fmla="*/ 9012152 h 5777"/>
                  <a:gd name="T8" fmla="*/ 82241704 w 679"/>
                  <a:gd name="T9" fmla="*/ 0 h 57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5777"/>
                  <a:gd name="T17" fmla="*/ 679 w 679"/>
                  <a:gd name="T18" fmla="*/ 5777 h 57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5777">
                    <a:moveTo>
                      <a:pt x="27" y="0"/>
                    </a:moveTo>
                    <a:lnTo>
                      <a:pt x="679" y="5774"/>
                    </a:lnTo>
                    <a:lnTo>
                      <a:pt x="652" y="5777"/>
                    </a:lnTo>
                    <a:lnTo>
                      <a:pt x="0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47" name="Freeform 43"/>
              <p:cNvSpPr>
                <a:spLocks/>
              </p:cNvSpPr>
              <p:nvPr/>
            </p:nvSpPr>
            <p:spPr bwMode="auto">
              <a:xfrm>
                <a:off x="5962650" y="5018199"/>
                <a:ext cx="98425" cy="981165"/>
              </a:xfrm>
              <a:custGeom>
                <a:avLst/>
                <a:gdLst>
                  <a:gd name="T0" fmla="*/ 84537542 w 681"/>
                  <a:gd name="T1" fmla="*/ 0 h 6795"/>
                  <a:gd name="T2" fmla="*/ 2055993740 w 681"/>
                  <a:gd name="T3" fmla="*/ 2147483647 h 6795"/>
                  <a:gd name="T4" fmla="*/ 1974485729 w 681"/>
                  <a:gd name="T5" fmla="*/ 2147483647 h 6795"/>
                  <a:gd name="T6" fmla="*/ 0 w 681"/>
                  <a:gd name="T7" fmla="*/ 9026323 h 6795"/>
                  <a:gd name="T8" fmla="*/ 84537542 w 681"/>
                  <a:gd name="T9" fmla="*/ 0 h 67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1"/>
                  <a:gd name="T16" fmla="*/ 0 h 6795"/>
                  <a:gd name="T17" fmla="*/ 681 w 681"/>
                  <a:gd name="T18" fmla="*/ 6795 h 67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1" h="6795">
                    <a:moveTo>
                      <a:pt x="28" y="0"/>
                    </a:moveTo>
                    <a:lnTo>
                      <a:pt x="681" y="6791"/>
                    </a:lnTo>
                    <a:lnTo>
                      <a:pt x="654" y="6795"/>
                    </a:lnTo>
                    <a:lnTo>
                      <a:pt x="0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48" name="Freeform 42"/>
              <p:cNvSpPr>
                <a:spLocks/>
              </p:cNvSpPr>
              <p:nvPr/>
            </p:nvSpPr>
            <p:spPr bwMode="auto">
              <a:xfrm>
                <a:off x="5915025" y="5092818"/>
                <a:ext cx="98425" cy="833514"/>
              </a:xfrm>
              <a:custGeom>
                <a:avLst/>
                <a:gdLst>
                  <a:gd name="T0" fmla="*/ 85288530 w 679"/>
                  <a:gd name="T1" fmla="*/ 0 h 5777"/>
                  <a:gd name="T2" fmla="*/ 2068123911 w 679"/>
                  <a:gd name="T3" fmla="*/ 2147483647 h 5777"/>
                  <a:gd name="T4" fmla="*/ 1985881808 w 679"/>
                  <a:gd name="T5" fmla="*/ 2147483647 h 5777"/>
                  <a:gd name="T6" fmla="*/ 0 w 679"/>
                  <a:gd name="T7" fmla="*/ 9012152 h 5777"/>
                  <a:gd name="T8" fmla="*/ 85288530 w 679"/>
                  <a:gd name="T9" fmla="*/ 0 h 57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5777"/>
                  <a:gd name="T17" fmla="*/ 679 w 679"/>
                  <a:gd name="T18" fmla="*/ 5777 h 57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5777">
                    <a:moveTo>
                      <a:pt x="28" y="0"/>
                    </a:moveTo>
                    <a:lnTo>
                      <a:pt x="679" y="5774"/>
                    </a:lnTo>
                    <a:lnTo>
                      <a:pt x="652" y="5777"/>
                    </a:lnTo>
                    <a:lnTo>
                      <a:pt x="0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49" name="Freeform 41"/>
              <p:cNvSpPr>
                <a:spLocks/>
              </p:cNvSpPr>
              <p:nvPr/>
            </p:nvSpPr>
            <p:spPr bwMode="auto">
              <a:xfrm>
                <a:off x="5868988" y="5018199"/>
                <a:ext cx="96838" cy="981165"/>
              </a:xfrm>
              <a:custGeom>
                <a:avLst/>
                <a:gdLst>
                  <a:gd name="T0" fmla="*/ 80857458 w 680"/>
                  <a:gd name="T1" fmla="*/ 0 h 6796"/>
                  <a:gd name="T2" fmla="*/ 1963900708 w 680"/>
                  <a:gd name="T3" fmla="*/ 2147483647 h 6796"/>
                  <a:gd name="T4" fmla="*/ 1883043285 w 680"/>
                  <a:gd name="T5" fmla="*/ 2147483647 h 6796"/>
                  <a:gd name="T6" fmla="*/ 0 w 680"/>
                  <a:gd name="T7" fmla="*/ 9023695 h 6796"/>
                  <a:gd name="T8" fmla="*/ 80857458 w 680"/>
                  <a:gd name="T9" fmla="*/ 0 h 67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0"/>
                  <a:gd name="T16" fmla="*/ 0 h 6796"/>
                  <a:gd name="T17" fmla="*/ 680 w 680"/>
                  <a:gd name="T18" fmla="*/ 6796 h 67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0" h="6796">
                    <a:moveTo>
                      <a:pt x="28" y="0"/>
                    </a:moveTo>
                    <a:lnTo>
                      <a:pt x="680" y="6793"/>
                    </a:lnTo>
                    <a:lnTo>
                      <a:pt x="652" y="6796"/>
                    </a:lnTo>
                    <a:lnTo>
                      <a:pt x="0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50" name="Freeform 40"/>
              <p:cNvSpPr>
                <a:spLocks/>
              </p:cNvSpPr>
              <p:nvPr/>
            </p:nvSpPr>
            <p:spPr bwMode="auto">
              <a:xfrm>
                <a:off x="5821363" y="5092818"/>
                <a:ext cx="98425" cy="833514"/>
              </a:xfrm>
              <a:custGeom>
                <a:avLst/>
                <a:gdLst>
                  <a:gd name="T0" fmla="*/ 82241704 w 679"/>
                  <a:gd name="T1" fmla="*/ 0 h 5777"/>
                  <a:gd name="T2" fmla="*/ 2068123911 w 679"/>
                  <a:gd name="T3" fmla="*/ 2147483647 h 5777"/>
                  <a:gd name="T4" fmla="*/ 1982835417 w 679"/>
                  <a:gd name="T5" fmla="*/ 2147483647 h 5777"/>
                  <a:gd name="T6" fmla="*/ 0 w 679"/>
                  <a:gd name="T7" fmla="*/ 9012152 h 5777"/>
                  <a:gd name="T8" fmla="*/ 82241704 w 679"/>
                  <a:gd name="T9" fmla="*/ 0 h 57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5777"/>
                  <a:gd name="T17" fmla="*/ 679 w 679"/>
                  <a:gd name="T18" fmla="*/ 5777 h 57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5777">
                    <a:moveTo>
                      <a:pt x="27" y="0"/>
                    </a:moveTo>
                    <a:lnTo>
                      <a:pt x="679" y="5774"/>
                    </a:lnTo>
                    <a:lnTo>
                      <a:pt x="651" y="5777"/>
                    </a:lnTo>
                    <a:lnTo>
                      <a:pt x="0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51" name="Freeform 39"/>
              <p:cNvSpPr>
                <a:spLocks/>
              </p:cNvSpPr>
              <p:nvPr/>
            </p:nvSpPr>
            <p:spPr bwMode="auto">
              <a:xfrm>
                <a:off x="5773738" y="5018199"/>
                <a:ext cx="98425" cy="981165"/>
              </a:xfrm>
              <a:custGeom>
                <a:avLst/>
                <a:gdLst>
                  <a:gd name="T0" fmla="*/ 82241704 w 679"/>
                  <a:gd name="T1" fmla="*/ 0 h 6796"/>
                  <a:gd name="T2" fmla="*/ 2068123911 w 679"/>
                  <a:gd name="T3" fmla="*/ 2147483647 h 6796"/>
                  <a:gd name="T4" fmla="*/ 1982835417 w 679"/>
                  <a:gd name="T5" fmla="*/ 2147483647 h 6796"/>
                  <a:gd name="T6" fmla="*/ 0 w 679"/>
                  <a:gd name="T7" fmla="*/ 9023695 h 6796"/>
                  <a:gd name="T8" fmla="*/ 82241704 w 679"/>
                  <a:gd name="T9" fmla="*/ 0 h 67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6796"/>
                  <a:gd name="T17" fmla="*/ 679 w 679"/>
                  <a:gd name="T18" fmla="*/ 6796 h 67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6796">
                    <a:moveTo>
                      <a:pt x="27" y="0"/>
                    </a:moveTo>
                    <a:lnTo>
                      <a:pt x="679" y="6793"/>
                    </a:lnTo>
                    <a:lnTo>
                      <a:pt x="651" y="6796"/>
                    </a:lnTo>
                    <a:lnTo>
                      <a:pt x="0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52" name="Freeform 38"/>
              <p:cNvSpPr>
                <a:spLocks/>
              </p:cNvSpPr>
              <p:nvPr/>
            </p:nvSpPr>
            <p:spPr bwMode="auto">
              <a:xfrm>
                <a:off x="5727700" y="5092818"/>
                <a:ext cx="96838" cy="833514"/>
              </a:xfrm>
              <a:custGeom>
                <a:avLst/>
                <a:gdLst>
                  <a:gd name="T0" fmla="*/ 81217852 w 679"/>
                  <a:gd name="T1" fmla="*/ 0 h 5777"/>
                  <a:gd name="T2" fmla="*/ 1969688776 w 679"/>
                  <a:gd name="T3" fmla="*/ 2147483647 h 5777"/>
                  <a:gd name="T4" fmla="*/ 1891359270 w 679"/>
                  <a:gd name="T5" fmla="*/ 2147483647 h 5777"/>
                  <a:gd name="T6" fmla="*/ 0 w 679"/>
                  <a:gd name="T7" fmla="*/ 9012152 h 5777"/>
                  <a:gd name="T8" fmla="*/ 81217852 w 679"/>
                  <a:gd name="T9" fmla="*/ 0 h 57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5777"/>
                  <a:gd name="T17" fmla="*/ 679 w 679"/>
                  <a:gd name="T18" fmla="*/ 5777 h 57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5777">
                    <a:moveTo>
                      <a:pt x="28" y="0"/>
                    </a:moveTo>
                    <a:lnTo>
                      <a:pt x="679" y="5774"/>
                    </a:lnTo>
                    <a:lnTo>
                      <a:pt x="652" y="5777"/>
                    </a:lnTo>
                    <a:lnTo>
                      <a:pt x="0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53" name="Freeform 37"/>
              <p:cNvSpPr>
                <a:spLocks/>
              </p:cNvSpPr>
              <p:nvPr/>
            </p:nvSpPr>
            <p:spPr bwMode="auto">
              <a:xfrm>
                <a:off x="5680075" y="5018199"/>
                <a:ext cx="98425" cy="981165"/>
              </a:xfrm>
              <a:custGeom>
                <a:avLst/>
                <a:gdLst>
                  <a:gd name="T0" fmla="*/ 85288530 w 679"/>
                  <a:gd name="T1" fmla="*/ 0 h 6796"/>
                  <a:gd name="T2" fmla="*/ 2068123911 w 679"/>
                  <a:gd name="T3" fmla="*/ 2147483647 h 6796"/>
                  <a:gd name="T4" fmla="*/ 1985881808 w 679"/>
                  <a:gd name="T5" fmla="*/ 2147483647 h 6796"/>
                  <a:gd name="T6" fmla="*/ 0 w 679"/>
                  <a:gd name="T7" fmla="*/ 9023695 h 6796"/>
                  <a:gd name="T8" fmla="*/ 85288530 w 679"/>
                  <a:gd name="T9" fmla="*/ 0 h 67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6796"/>
                  <a:gd name="T17" fmla="*/ 679 w 679"/>
                  <a:gd name="T18" fmla="*/ 6796 h 67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6796">
                    <a:moveTo>
                      <a:pt x="28" y="0"/>
                    </a:moveTo>
                    <a:lnTo>
                      <a:pt x="679" y="6793"/>
                    </a:lnTo>
                    <a:lnTo>
                      <a:pt x="652" y="6796"/>
                    </a:lnTo>
                    <a:lnTo>
                      <a:pt x="0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54" name="Freeform 36"/>
              <p:cNvSpPr>
                <a:spLocks/>
              </p:cNvSpPr>
              <p:nvPr/>
            </p:nvSpPr>
            <p:spPr bwMode="auto">
              <a:xfrm>
                <a:off x="5632450" y="5092818"/>
                <a:ext cx="98425" cy="833514"/>
              </a:xfrm>
              <a:custGeom>
                <a:avLst/>
                <a:gdLst>
                  <a:gd name="T0" fmla="*/ 84912122 w 680"/>
                  <a:gd name="T1" fmla="*/ 0 h 5777"/>
                  <a:gd name="T2" fmla="*/ 2062045275 w 680"/>
                  <a:gd name="T3" fmla="*/ 2147483647 h 5777"/>
                  <a:gd name="T4" fmla="*/ 1977133479 w 680"/>
                  <a:gd name="T5" fmla="*/ 2147483647 h 5777"/>
                  <a:gd name="T6" fmla="*/ 0 w 680"/>
                  <a:gd name="T7" fmla="*/ 9012152 h 5777"/>
                  <a:gd name="T8" fmla="*/ 84912122 w 680"/>
                  <a:gd name="T9" fmla="*/ 0 h 57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0"/>
                  <a:gd name="T16" fmla="*/ 0 h 5777"/>
                  <a:gd name="T17" fmla="*/ 680 w 680"/>
                  <a:gd name="T18" fmla="*/ 5777 h 57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0" h="5777">
                    <a:moveTo>
                      <a:pt x="28" y="0"/>
                    </a:moveTo>
                    <a:lnTo>
                      <a:pt x="680" y="5774"/>
                    </a:lnTo>
                    <a:lnTo>
                      <a:pt x="652" y="5777"/>
                    </a:lnTo>
                    <a:lnTo>
                      <a:pt x="0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55" name="Freeform 35"/>
              <p:cNvSpPr>
                <a:spLocks/>
              </p:cNvSpPr>
              <p:nvPr/>
            </p:nvSpPr>
            <p:spPr bwMode="auto">
              <a:xfrm>
                <a:off x="5562600" y="5018199"/>
                <a:ext cx="122238" cy="981165"/>
              </a:xfrm>
              <a:custGeom>
                <a:avLst/>
                <a:gdLst>
                  <a:gd name="T0" fmla="*/ 2147483647 w 842"/>
                  <a:gd name="T1" fmla="*/ 2147483647 h 6798"/>
                  <a:gd name="T2" fmla="*/ 0 w 842"/>
                  <a:gd name="T3" fmla="*/ 15037666 h 6798"/>
                  <a:gd name="T4" fmla="*/ 82617947 w 842"/>
                  <a:gd name="T5" fmla="*/ 0 h 6798"/>
                  <a:gd name="T6" fmla="*/ 2147483647 w 842"/>
                  <a:gd name="T7" fmla="*/ 2147483647 h 6798"/>
                  <a:gd name="T8" fmla="*/ 2147483647 w 842"/>
                  <a:gd name="T9" fmla="*/ 2147483647 h 67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2"/>
                  <a:gd name="T16" fmla="*/ 0 h 6798"/>
                  <a:gd name="T17" fmla="*/ 842 w 842"/>
                  <a:gd name="T18" fmla="*/ 6798 h 67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2" h="6798">
                    <a:moveTo>
                      <a:pt x="814" y="6798"/>
                    </a:moveTo>
                    <a:lnTo>
                      <a:pt x="0" y="5"/>
                    </a:lnTo>
                    <a:lnTo>
                      <a:pt x="27" y="0"/>
                    </a:lnTo>
                    <a:lnTo>
                      <a:pt x="842" y="6793"/>
                    </a:lnTo>
                    <a:lnTo>
                      <a:pt x="814" y="6798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 dirty="0"/>
              </a:p>
            </p:txBody>
          </p:sp>
          <p:sp>
            <p:nvSpPr>
              <p:cNvPr id="156" name="Freeform 34"/>
              <p:cNvSpPr>
                <a:spLocks/>
              </p:cNvSpPr>
              <p:nvPr/>
            </p:nvSpPr>
            <p:spPr bwMode="auto">
              <a:xfrm>
                <a:off x="6432550" y="5018199"/>
                <a:ext cx="26988" cy="74620"/>
              </a:xfrm>
              <a:custGeom>
                <a:avLst/>
                <a:gdLst>
                  <a:gd name="T0" fmla="*/ 467133864 w 190"/>
                  <a:gd name="T1" fmla="*/ 1566133372 h 515"/>
                  <a:gd name="T2" fmla="*/ 0 w 190"/>
                  <a:gd name="T3" fmla="*/ 27371087 h 515"/>
                  <a:gd name="T4" fmla="*/ 77374749 w 190"/>
                  <a:gd name="T5" fmla="*/ 0 h 515"/>
                  <a:gd name="T6" fmla="*/ 544508719 w 190"/>
                  <a:gd name="T7" fmla="*/ 1541806358 h 515"/>
                  <a:gd name="T8" fmla="*/ 467133864 w 190"/>
                  <a:gd name="T9" fmla="*/ 1566133372 h 5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515"/>
                  <a:gd name="T17" fmla="*/ 190 w 190"/>
                  <a:gd name="T18" fmla="*/ 515 h 5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515">
                    <a:moveTo>
                      <a:pt x="163" y="515"/>
                    </a:moveTo>
                    <a:lnTo>
                      <a:pt x="0" y="9"/>
                    </a:lnTo>
                    <a:lnTo>
                      <a:pt x="27" y="0"/>
                    </a:lnTo>
                    <a:lnTo>
                      <a:pt x="190" y="507"/>
                    </a:lnTo>
                    <a:lnTo>
                      <a:pt x="163" y="515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57" name="Freeform 33"/>
              <p:cNvSpPr>
                <a:spLocks/>
              </p:cNvSpPr>
              <p:nvPr/>
            </p:nvSpPr>
            <p:spPr bwMode="auto">
              <a:xfrm>
                <a:off x="6386513" y="5018199"/>
                <a:ext cx="49213" cy="74620"/>
              </a:xfrm>
              <a:custGeom>
                <a:avLst/>
                <a:gdLst>
                  <a:gd name="T0" fmla="*/ 0 w 350"/>
                  <a:gd name="T1" fmla="*/ 1463976871 h 525"/>
                  <a:gd name="T2" fmla="*/ 906252579 w 350"/>
                  <a:gd name="T3" fmla="*/ 0 h 525"/>
                  <a:gd name="T4" fmla="*/ 972978635 w 350"/>
                  <a:gd name="T5" fmla="*/ 45930480 h 525"/>
                  <a:gd name="T6" fmla="*/ 66726354 w 350"/>
                  <a:gd name="T7" fmla="*/ 1507039211 h 525"/>
                  <a:gd name="T8" fmla="*/ 0 w 350"/>
                  <a:gd name="T9" fmla="*/ 1463976871 h 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0"/>
                  <a:gd name="T16" fmla="*/ 0 h 525"/>
                  <a:gd name="T17" fmla="*/ 350 w 350"/>
                  <a:gd name="T18" fmla="*/ 525 h 5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0" h="525">
                    <a:moveTo>
                      <a:pt x="0" y="510"/>
                    </a:moveTo>
                    <a:lnTo>
                      <a:pt x="326" y="0"/>
                    </a:lnTo>
                    <a:lnTo>
                      <a:pt x="350" y="16"/>
                    </a:lnTo>
                    <a:lnTo>
                      <a:pt x="24" y="525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58" name="Freeform 32"/>
              <p:cNvSpPr>
                <a:spLocks/>
              </p:cNvSpPr>
              <p:nvPr/>
            </p:nvSpPr>
            <p:spPr bwMode="auto">
              <a:xfrm>
                <a:off x="5634038" y="5015024"/>
                <a:ext cx="755650" cy="80970"/>
              </a:xfrm>
              <a:custGeom>
                <a:avLst/>
                <a:gdLst>
                  <a:gd name="T0" fmla="*/ 0 w 5237"/>
                  <a:gd name="T1" fmla="*/ 1587092897 h 561"/>
                  <a:gd name="T2" fmla="*/ 1015380537 w 5237"/>
                  <a:gd name="T3" fmla="*/ 0 h 561"/>
                  <a:gd name="T4" fmla="*/ 1994721907 w 5237"/>
                  <a:gd name="T5" fmla="*/ 1529981824 h 561"/>
                  <a:gd name="T6" fmla="*/ 2147483647 w 5237"/>
                  <a:gd name="T7" fmla="*/ 0 h 561"/>
                  <a:gd name="T8" fmla="*/ 2147483647 w 5237"/>
                  <a:gd name="T9" fmla="*/ 0 h 561"/>
                  <a:gd name="T10" fmla="*/ 2147483647 w 5237"/>
                  <a:gd name="T11" fmla="*/ 1529981824 h 561"/>
                  <a:gd name="T12" fmla="*/ 2147483647 w 5237"/>
                  <a:gd name="T13" fmla="*/ 0 h 561"/>
                  <a:gd name="T14" fmla="*/ 2147483647 w 5237"/>
                  <a:gd name="T15" fmla="*/ 1529981824 h 561"/>
                  <a:gd name="T16" fmla="*/ 2147483647 w 5237"/>
                  <a:gd name="T17" fmla="*/ 0 h 561"/>
                  <a:gd name="T18" fmla="*/ 2147483647 w 5237"/>
                  <a:gd name="T19" fmla="*/ 1529981824 h 561"/>
                  <a:gd name="T20" fmla="*/ 2147483647 w 5237"/>
                  <a:gd name="T21" fmla="*/ 0 h 561"/>
                  <a:gd name="T22" fmla="*/ 2147483647 w 5237"/>
                  <a:gd name="T23" fmla="*/ 0 h 561"/>
                  <a:gd name="T24" fmla="*/ 2147483647 w 5237"/>
                  <a:gd name="T25" fmla="*/ 1529981824 h 561"/>
                  <a:gd name="T26" fmla="*/ 2147483647 w 5237"/>
                  <a:gd name="T27" fmla="*/ 0 h 561"/>
                  <a:gd name="T28" fmla="*/ 2147483647 w 5237"/>
                  <a:gd name="T29" fmla="*/ 1529981824 h 561"/>
                  <a:gd name="T30" fmla="*/ 2147483647 w 5237"/>
                  <a:gd name="T31" fmla="*/ 0 h 561"/>
                  <a:gd name="T32" fmla="*/ 2147483647 w 5237"/>
                  <a:gd name="T33" fmla="*/ 1529981824 h 561"/>
                  <a:gd name="T34" fmla="*/ 2147483647 w 5237"/>
                  <a:gd name="T35" fmla="*/ 0 h 561"/>
                  <a:gd name="T36" fmla="*/ 2147483647 w 5237"/>
                  <a:gd name="T37" fmla="*/ 1587092897 h 561"/>
                  <a:gd name="T38" fmla="*/ 2147483647 w 5237"/>
                  <a:gd name="T39" fmla="*/ 1632185083 h 561"/>
                  <a:gd name="T40" fmla="*/ 2147483647 w 5237"/>
                  <a:gd name="T41" fmla="*/ 156314013 h 561"/>
                  <a:gd name="T42" fmla="*/ 2147483647 w 5237"/>
                  <a:gd name="T43" fmla="*/ 1686296630 h 561"/>
                  <a:gd name="T44" fmla="*/ 2147483647 w 5237"/>
                  <a:gd name="T45" fmla="*/ 1686296630 h 561"/>
                  <a:gd name="T46" fmla="*/ 2147483647 w 5237"/>
                  <a:gd name="T47" fmla="*/ 156314013 h 561"/>
                  <a:gd name="T48" fmla="*/ 2147483647 w 5237"/>
                  <a:gd name="T49" fmla="*/ 1686296630 h 561"/>
                  <a:gd name="T50" fmla="*/ 2147483647 w 5237"/>
                  <a:gd name="T51" fmla="*/ 1686296630 h 561"/>
                  <a:gd name="T52" fmla="*/ 2147483647 w 5237"/>
                  <a:gd name="T53" fmla="*/ 156314013 h 561"/>
                  <a:gd name="T54" fmla="*/ 2147483647 w 5237"/>
                  <a:gd name="T55" fmla="*/ 1686296630 h 561"/>
                  <a:gd name="T56" fmla="*/ 2147483647 w 5237"/>
                  <a:gd name="T57" fmla="*/ 1686296630 h 561"/>
                  <a:gd name="T58" fmla="*/ 2147483647 w 5237"/>
                  <a:gd name="T59" fmla="*/ 156314013 h 561"/>
                  <a:gd name="T60" fmla="*/ 2147483647 w 5237"/>
                  <a:gd name="T61" fmla="*/ 1686296630 h 561"/>
                  <a:gd name="T62" fmla="*/ 2147483647 w 5237"/>
                  <a:gd name="T63" fmla="*/ 1686296630 h 561"/>
                  <a:gd name="T64" fmla="*/ 2147483647 w 5237"/>
                  <a:gd name="T65" fmla="*/ 156314013 h 561"/>
                  <a:gd name="T66" fmla="*/ 2147483647 w 5237"/>
                  <a:gd name="T67" fmla="*/ 1686296630 h 561"/>
                  <a:gd name="T68" fmla="*/ 2147483647 w 5237"/>
                  <a:gd name="T69" fmla="*/ 1686296630 h 561"/>
                  <a:gd name="T70" fmla="*/ 2147483647 w 5237"/>
                  <a:gd name="T71" fmla="*/ 156314013 h 561"/>
                  <a:gd name="T72" fmla="*/ 2147483647 w 5237"/>
                  <a:gd name="T73" fmla="*/ 1686296630 h 561"/>
                  <a:gd name="T74" fmla="*/ 2147483647 w 5237"/>
                  <a:gd name="T75" fmla="*/ 1686296630 h 561"/>
                  <a:gd name="T76" fmla="*/ 2147483647 w 5237"/>
                  <a:gd name="T77" fmla="*/ 156314013 h 561"/>
                  <a:gd name="T78" fmla="*/ 1994721907 w 5237"/>
                  <a:gd name="T79" fmla="*/ 1686296630 h 561"/>
                  <a:gd name="T80" fmla="*/ 1994721907 w 5237"/>
                  <a:gd name="T81" fmla="*/ 1686296630 h 561"/>
                  <a:gd name="T82" fmla="*/ 1015380537 w 5237"/>
                  <a:gd name="T83" fmla="*/ 156314013 h 561"/>
                  <a:gd name="T84" fmla="*/ 72098842 w 5237"/>
                  <a:gd name="T85" fmla="*/ 1632185083 h 561"/>
                  <a:gd name="T86" fmla="*/ 0 w 5237"/>
                  <a:gd name="T87" fmla="*/ 1587092897 h 5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237"/>
                  <a:gd name="T133" fmla="*/ 0 h 561"/>
                  <a:gd name="T134" fmla="*/ 5237 w 5237"/>
                  <a:gd name="T135" fmla="*/ 561 h 56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237" h="561">
                    <a:moveTo>
                      <a:pt x="0" y="528"/>
                    </a:moveTo>
                    <a:lnTo>
                      <a:pt x="338" y="0"/>
                    </a:lnTo>
                    <a:lnTo>
                      <a:pt x="664" y="509"/>
                    </a:lnTo>
                    <a:lnTo>
                      <a:pt x="990" y="0"/>
                    </a:lnTo>
                    <a:lnTo>
                      <a:pt x="1316" y="509"/>
                    </a:lnTo>
                    <a:lnTo>
                      <a:pt x="1642" y="0"/>
                    </a:lnTo>
                    <a:lnTo>
                      <a:pt x="1968" y="509"/>
                    </a:lnTo>
                    <a:lnTo>
                      <a:pt x="2293" y="0"/>
                    </a:lnTo>
                    <a:lnTo>
                      <a:pt x="2619" y="509"/>
                    </a:lnTo>
                    <a:lnTo>
                      <a:pt x="2945" y="0"/>
                    </a:lnTo>
                    <a:lnTo>
                      <a:pt x="3271" y="509"/>
                    </a:lnTo>
                    <a:lnTo>
                      <a:pt x="3597" y="0"/>
                    </a:lnTo>
                    <a:lnTo>
                      <a:pt x="3922" y="509"/>
                    </a:lnTo>
                    <a:lnTo>
                      <a:pt x="4248" y="0"/>
                    </a:lnTo>
                    <a:lnTo>
                      <a:pt x="4574" y="509"/>
                    </a:lnTo>
                    <a:lnTo>
                      <a:pt x="4900" y="0"/>
                    </a:lnTo>
                    <a:lnTo>
                      <a:pt x="5237" y="528"/>
                    </a:lnTo>
                    <a:lnTo>
                      <a:pt x="5213" y="543"/>
                    </a:lnTo>
                    <a:lnTo>
                      <a:pt x="4900" y="52"/>
                    </a:lnTo>
                    <a:lnTo>
                      <a:pt x="4574" y="561"/>
                    </a:lnTo>
                    <a:lnTo>
                      <a:pt x="4248" y="52"/>
                    </a:lnTo>
                    <a:lnTo>
                      <a:pt x="3922" y="561"/>
                    </a:lnTo>
                    <a:lnTo>
                      <a:pt x="3597" y="52"/>
                    </a:lnTo>
                    <a:lnTo>
                      <a:pt x="3271" y="561"/>
                    </a:lnTo>
                    <a:lnTo>
                      <a:pt x="2945" y="52"/>
                    </a:lnTo>
                    <a:lnTo>
                      <a:pt x="2619" y="561"/>
                    </a:lnTo>
                    <a:lnTo>
                      <a:pt x="2293" y="52"/>
                    </a:lnTo>
                    <a:lnTo>
                      <a:pt x="1968" y="561"/>
                    </a:lnTo>
                    <a:lnTo>
                      <a:pt x="1642" y="52"/>
                    </a:lnTo>
                    <a:lnTo>
                      <a:pt x="1316" y="561"/>
                    </a:lnTo>
                    <a:lnTo>
                      <a:pt x="990" y="52"/>
                    </a:lnTo>
                    <a:lnTo>
                      <a:pt x="664" y="561"/>
                    </a:lnTo>
                    <a:lnTo>
                      <a:pt x="338" y="52"/>
                    </a:lnTo>
                    <a:lnTo>
                      <a:pt x="24" y="543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59" name="Freeform 31"/>
              <p:cNvSpPr>
                <a:spLocks/>
              </p:cNvSpPr>
              <p:nvPr/>
            </p:nvSpPr>
            <p:spPr bwMode="auto">
              <a:xfrm>
                <a:off x="5562600" y="5016611"/>
                <a:ext cx="74613" cy="77795"/>
              </a:xfrm>
              <a:custGeom>
                <a:avLst/>
                <a:gdLst>
                  <a:gd name="T0" fmla="*/ 1546213053 w 508"/>
                  <a:gd name="T1" fmla="*/ 1675660184 h 530"/>
                  <a:gd name="T2" fmla="*/ 0 w 508"/>
                  <a:gd name="T3" fmla="*/ 63223874 h 530"/>
                  <a:gd name="T4" fmla="*/ 60209023 w 508"/>
                  <a:gd name="T5" fmla="*/ 0 h 530"/>
                  <a:gd name="T6" fmla="*/ 1609592962 w 508"/>
                  <a:gd name="T7" fmla="*/ 1609269771 h 530"/>
                  <a:gd name="T8" fmla="*/ 1546213053 w 508"/>
                  <a:gd name="T9" fmla="*/ 1675660184 h 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8"/>
                  <a:gd name="T16" fmla="*/ 0 h 530"/>
                  <a:gd name="T17" fmla="*/ 508 w 508"/>
                  <a:gd name="T18" fmla="*/ 530 h 5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8" h="530">
                    <a:moveTo>
                      <a:pt x="488" y="530"/>
                    </a:moveTo>
                    <a:lnTo>
                      <a:pt x="0" y="20"/>
                    </a:lnTo>
                    <a:lnTo>
                      <a:pt x="19" y="0"/>
                    </a:lnTo>
                    <a:lnTo>
                      <a:pt x="508" y="509"/>
                    </a:lnTo>
                    <a:lnTo>
                      <a:pt x="488" y="53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</p:grpSp>
        <p:cxnSp>
          <p:nvCxnSpPr>
            <p:cNvPr id="92" name="Line 11"/>
            <p:cNvCxnSpPr/>
            <p:nvPr/>
          </p:nvCxnSpPr>
          <p:spPr bwMode="auto">
            <a:xfrm>
              <a:off x="6439793" y="5061313"/>
              <a:ext cx="824789" cy="0"/>
            </a:xfrm>
            <a:prstGeom prst="line">
              <a:avLst/>
            </a:prstGeom>
            <a:noFill/>
            <a:ln w="6350" cap="flat" cmpd="sng" algn="ctr">
              <a:solidFill>
                <a:schemeClr val="accent4">
                  <a:lumMod val="1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93" name="Freeform 30"/>
            <p:cNvSpPr>
              <a:spLocks/>
            </p:cNvSpPr>
            <p:nvPr/>
          </p:nvSpPr>
          <p:spPr bwMode="auto">
            <a:xfrm>
              <a:off x="6225882" y="5055073"/>
              <a:ext cx="330042" cy="616006"/>
            </a:xfrm>
            <a:custGeom>
              <a:avLst/>
              <a:gdLst>
                <a:gd name="T0" fmla="*/ 830136518 w 2071"/>
                <a:gd name="T1" fmla="*/ 2147483647 h 4266"/>
                <a:gd name="T2" fmla="*/ 2147483647 w 2071"/>
                <a:gd name="T3" fmla="*/ 2147483647 h 4266"/>
                <a:gd name="T4" fmla="*/ 0 w 2071"/>
                <a:gd name="T5" fmla="*/ 2147483647 h 4266"/>
                <a:gd name="T6" fmla="*/ 3043408 w 2071"/>
                <a:gd name="T7" fmla="*/ 2147483647 h 4266"/>
                <a:gd name="T8" fmla="*/ 2147483647 w 2071"/>
                <a:gd name="T9" fmla="*/ 2147483647 h 4266"/>
                <a:gd name="T10" fmla="*/ 2147483647 w 2071"/>
                <a:gd name="T11" fmla="*/ 1983616254 h 4266"/>
                <a:gd name="T12" fmla="*/ 2147483647 w 2071"/>
                <a:gd name="T13" fmla="*/ 0 h 4266"/>
                <a:gd name="T14" fmla="*/ 2147483647 w 2071"/>
                <a:gd name="T15" fmla="*/ 6024932 h 4266"/>
                <a:gd name="T16" fmla="*/ 2147483647 w 2071"/>
                <a:gd name="T17" fmla="*/ 1968565480 h 4266"/>
                <a:gd name="T18" fmla="*/ 2147483647 w 2071"/>
                <a:gd name="T19" fmla="*/ 2147483647 h 4266"/>
                <a:gd name="T20" fmla="*/ 2147483647 w 2071"/>
                <a:gd name="T21" fmla="*/ 2147483647 h 4266"/>
                <a:gd name="T22" fmla="*/ 57782732 w 2071"/>
                <a:gd name="T23" fmla="*/ 2147483647 h 4266"/>
                <a:gd name="T24" fmla="*/ 2147483647 w 2071"/>
                <a:gd name="T25" fmla="*/ 2147483647 h 4266"/>
                <a:gd name="T26" fmla="*/ 854462910 w 2071"/>
                <a:gd name="T27" fmla="*/ 2147483647 h 4266"/>
                <a:gd name="T28" fmla="*/ 830136518 w 2071"/>
                <a:gd name="T29" fmla="*/ 2147483647 h 42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71"/>
                <a:gd name="T46" fmla="*/ 0 h 4266"/>
                <a:gd name="T47" fmla="*/ 2071 w 2071"/>
                <a:gd name="T48" fmla="*/ 4266 h 42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71" h="4266">
                  <a:moveTo>
                    <a:pt x="273" y="4264"/>
                  </a:moveTo>
                  <a:lnTo>
                    <a:pt x="862" y="1971"/>
                  </a:lnTo>
                  <a:lnTo>
                    <a:pt x="0" y="1377"/>
                  </a:lnTo>
                  <a:lnTo>
                    <a:pt x="1" y="1373"/>
                  </a:lnTo>
                  <a:lnTo>
                    <a:pt x="2052" y="1245"/>
                  </a:lnTo>
                  <a:lnTo>
                    <a:pt x="1199" y="659"/>
                  </a:lnTo>
                  <a:lnTo>
                    <a:pt x="1369" y="0"/>
                  </a:lnTo>
                  <a:lnTo>
                    <a:pt x="1377" y="2"/>
                  </a:lnTo>
                  <a:lnTo>
                    <a:pt x="1209" y="654"/>
                  </a:lnTo>
                  <a:lnTo>
                    <a:pt x="2071" y="1248"/>
                  </a:lnTo>
                  <a:lnTo>
                    <a:pt x="2070" y="1252"/>
                  </a:lnTo>
                  <a:lnTo>
                    <a:pt x="19" y="1380"/>
                  </a:lnTo>
                  <a:lnTo>
                    <a:pt x="872" y="1967"/>
                  </a:lnTo>
                  <a:lnTo>
                    <a:pt x="281" y="4266"/>
                  </a:lnTo>
                  <a:lnTo>
                    <a:pt x="273" y="426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wrap="none"/>
            <a:lstStyle/>
            <a:p>
              <a:endParaRPr lang="en-US" sz="800" dirty="0"/>
            </a:p>
          </p:txBody>
        </p:sp>
        <p:sp>
          <p:nvSpPr>
            <p:cNvPr id="94" name="Freeform 29"/>
            <p:cNvSpPr>
              <a:spLocks/>
            </p:cNvSpPr>
            <p:nvPr/>
          </p:nvSpPr>
          <p:spPr bwMode="auto">
            <a:xfrm>
              <a:off x="6441544" y="4780411"/>
              <a:ext cx="78582" cy="274663"/>
            </a:xfrm>
            <a:custGeom>
              <a:avLst/>
              <a:gdLst>
                <a:gd name="T0" fmla="*/ 0 w 497"/>
                <a:gd name="T1" fmla="*/ 2147483647 h 1908"/>
                <a:gd name="T2" fmla="*/ 1452202231 w 497"/>
                <a:gd name="T3" fmla="*/ 0 h 1908"/>
                <a:gd name="T4" fmla="*/ 1475961613 w 497"/>
                <a:gd name="T5" fmla="*/ 5967044 h 1908"/>
                <a:gd name="T6" fmla="*/ 23759822 w 497"/>
                <a:gd name="T7" fmla="*/ 2147483647 h 1908"/>
                <a:gd name="T8" fmla="*/ 0 w 497"/>
                <a:gd name="T9" fmla="*/ 2147483647 h 1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7"/>
                <a:gd name="T16" fmla="*/ 0 h 1908"/>
                <a:gd name="T17" fmla="*/ 497 w 497"/>
                <a:gd name="T18" fmla="*/ 1908 h 19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7" h="1908">
                  <a:moveTo>
                    <a:pt x="0" y="1906"/>
                  </a:moveTo>
                  <a:lnTo>
                    <a:pt x="489" y="0"/>
                  </a:lnTo>
                  <a:lnTo>
                    <a:pt x="497" y="2"/>
                  </a:lnTo>
                  <a:lnTo>
                    <a:pt x="8" y="1908"/>
                  </a:lnTo>
                  <a:lnTo>
                    <a:pt x="0" y="1906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wrap="none"/>
            <a:lstStyle/>
            <a:p>
              <a:endParaRPr lang="en-US" sz="800" dirty="0"/>
            </a:p>
          </p:txBody>
        </p:sp>
        <p:sp>
          <p:nvSpPr>
            <p:cNvPr id="95" name="Freeform 28"/>
            <p:cNvSpPr>
              <a:spLocks/>
            </p:cNvSpPr>
            <p:nvPr/>
          </p:nvSpPr>
          <p:spPr bwMode="auto">
            <a:xfrm>
              <a:off x="5722138" y="5043963"/>
              <a:ext cx="330042" cy="616006"/>
            </a:xfrm>
            <a:custGeom>
              <a:avLst/>
              <a:gdLst>
                <a:gd name="T0" fmla="*/ 830136518 w 2071"/>
                <a:gd name="T1" fmla="*/ 2147483647 h 4267"/>
                <a:gd name="T2" fmla="*/ 2147483647 w 2071"/>
                <a:gd name="T3" fmla="*/ 2147483647 h 4267"/>
                <a:gd name="T4" fmla="*/ 0 w 2071"/>
                <a:gd name="T5" fmla="*/ 2147483647 h 4267"/>
                <a:gd name="T6" fmla="*/ 3043408 w 2071"/>
                <a:gd name="T7" fmla="*/ 2147483647 h 4267"/>
                <a:gd name="T8" fmla="*/ 2147483647 w 2071"/>
                <a:gd name="T9" fmla="*/ 2147483647 h 4267"/>
                <a:gd name="T10" fmla="*/ 2147483647 w 2071"/>
                <a:gd name="T11" fmla="*/ 1982228683 h 4267"/>
                <a:gd name="T12" fmla="*/ 2147483647 w 2071"/>
                <a:gd name="T13" fmla="*/ 0 h 4267"/>
                <a:gd name="T14" fmla="*/ 2147483647 w 2071"/>
                <a:gd name="T15" fmla="*/ 6022076 h 4267"/>
                <a:gd name="T16" fmla="*/ 2147483647 w 2071"/>
                <a:gd name="T17" fmla="*/ 1970205898 h 4267"/>
                <a:gd name="T18" fmla="*/ 2147483647 w 2071"/>
                <a:gd name="T19" fmla="*/ 2147483647 h 4267"/>
                <a:gd name="T20" fmla="*/ 2147483647 w 2071"/>
                <a:gd name="T21" fmla="*/ 2147483647 h 4267"/>
                <a:gd name="T22" fmla="*/ 60826138 w 2071"/>
                <a:gd name="T23" fmla="*/ 2147483647 h 4267"/>
                <a:gd name="T24" fmla="*/ 2147483647 w 2071"/>
                <a:gd name="T25" fmla="*/ 2147483647 h 4267"/>
                <a:gd name="T26" fmla="*/ 854462910 w 2071"/>
                <a:gd name="T27" fmla="*/ 2147483647 h 4267"/>
                <a:gd name="T28" fmla="*/ 830136518 w 2071"/>
                <a:gd name="T29" fmla="*/ 2147483647 h 42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71"/>
                <a:gd name="T46" fmla="*/ 0 h 4267"/>
                <a:gd name="T47" fmla="*/ 2071 w 2071"/>
                <a:gd name="T48" fmla="*/ 4267 h 42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71" h="4267">
                  <a:moveTo>
                    <a:pt x="273" y="4265"/>
                  </a:moveTo>
                  <a:lnTo>
                    <a:pt x="863" y="1971"/>
                  </a:lnTo>
                  <a:lnTo>
                    <a:pt x="0" y="1378"/>
                  </a:lnTo>
                  <a:lnTo>
                    <a:pt x="1" y="1373"/>
                  </a:lnTo>
                  <a:lnTo>
                    <a:pt x="2052" y="1245"/>
                  </a:lnTo>
                  <a:lnTo>
                    <a:pt x="1200" y="659"/>
                  </a:lnTo>
                  <a:lnTo>
                    <a:pt x="1369" y="0"/>
                  </a:lnTo>
                  <a:lnTo>
                    <a:pt x="1377" y="2"/>
                  </a:lnTo>
                  <a:lnTo>
                    <a:pt x="1209" y="655"/>
                  </a:lnTo>
                  <a:lnTo>
                    <a:pt x="2071" y="1249"/>
                  </a:lnTo>
                  <a:lnTo>
                    <a:pt x="2070" y="1252"/>
                  </a:lnTo>
                  <a:lnTo>
                    <a:pt x="20" y="1381"/>
                  </a:lnTo>
                  <a:lnTo>
                    <a:pt x="872" y="1968"/>
                  </a:lnTo>
                  <a:lnTo>
                    <a:pt x="281" y="4267"/>
                  </a:lnTo>
                  <a:lnTo>
                    <a:pt x="273" y="4265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wrap="none"/>
            <a:lstStyle/>
            <a:p>
              <a:endParaRPr lang="en-US" sz="800"/>
            </a:p>
          </p:txBody>
        </p:sp>
        <p:sp>
          <p:nvSpPr>
            <p:cNvPr id="96" name="Freeform 27"/>
            <p:cNvSpPr>
              <a:spLocks/>
            </p:cNvSpPr>
            <p:nvPr/>
          </p:nvSpPr>
          <p:spPr bwMode="auto">
            <a:xfrm>
              <a:off x="5929893" y="4807400"/>
              <a:ext cx="78582" cy="274663"/>
            </a:xfrm>
            <a:custGeom>
              <a:avLst/>
              <a:gdLst>
                <a:gd name="T0" fmla="*/ 0 w 498"/>
                <a:gd name="T1" fmla="*/ 2147483647 h 1907"/>
                <a:gd name="T2" fmla="*/ 1446417168 w 498"/>
                <a:gd name="T3" fmla="*/ 0 h 1907"/>
                <a:gd name="T4" fmla="*/ 1470040475 w 498"/>
                <a:gd name="T5" fmla="*/ 5973341 h 1907"/>
                <a:gd name="T6" fmla="*/ 23623316 w 498"/>
                <a:gd name="T7" fmla="*/ 2147483647 h 1907"/>
                <a:gd name="T8" fmla="*/ 0 w 498"/>
                <a:gd name="T9" fmla="*/ 2147483647 h 19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"/>
                <a:gd name="T16" fmla="*/ 0 h 1907"/>
                <a:gd name="T17" fmla="*/ 498 w 498"/>
                <a:gd name="T18" fmla="*/ 1907 h 19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" h="1907">
                  <a:moveTo>
                    <a:pt x="0" y="1905"/>
                  </a:moveTo>
                  <a:lnTo>
                    <a:pt x="490" y="0"/>
                  </a:lnTo>
                  <a:lnTo>
                    <a:pt x="498" y="2"/>
                  </a:lnTo>
                  <a:lnTo>
                    <a:pt x="8" y="1907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wrap="none"/>
            <a:lstStyle/>
            <a:p>
              <a:endParaRPr lang="en-US" sz="800" dirty="0"/>
            </a:p>
          </p:txBody>
        </p:sp>
        <p:cxnSp>
          <p:nvCxnSpPr>
            <p:cNvPr id="97" name="Line 10"/>
            <p:cNvCxnSpPr/>
            <p:nvPr/>
          </p:nvCxnSpPr>
          <p:spPr bwMode="auto">
            <a:xfrm>
              <a:off x="4684810" y="5058932"/>
              <a:ext cx="1247242" cy="0"/>
            </a:xfrm>
            <a:prstGeom prst="line">
              <a:avLst/>
            </a:prstGeom>
            <a:noFill/>
            <a:ln w="6350" cap="flat" cmpd="sng" algn="ctr">
              <a:solidFill>
                <a:schemeClr val="accent4">
                  <a:lumMod val="1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98" name="Group 01"/>
            <p:cNvGrpSpPr/>
            <p:nvPr/>
          </p:nvGrpSpPr>
          <p:grpSpPr>
            <a:xfrm>
              <a:off x="3698186" y="5056661"/>
              <a:ext cx="986632" cy="987515"/>
              <a:chOff x="2322513" y="5015024"/>
              <a:chExt cx="896938" cy="987515"/>
            </a:xfrm>
          </p:grpSpPr>
          <p:sp>
            <p:nvSpPr>
              <p:cNvPr id="108" name="Freeform 26"/>
              <p:cNvSpPr>
                <a:spLocks/>
              </p:cNvSpPr>
              <p:nvPr/>
            </p:nvSpPr>
            <p:spPr bwMode="auto">
              <a:xfrm>
                <a:off x="3095625" y="5921569"/>
                <a:ext cx="96838" cy="79382"/>
              </a:xfrm>
              <a:custGeom>
                <a:avLst/>
                <a:gdLst>
                  <a:gd name="T0" fmla="*/ 0 w 674"/>
                  <a:gd name="T1" fmla="*/ 1646119817 h 543"/>
                  <a:gd name="T2" fmla="*/ 999510612 w 674"/>
                  <a:gd name="T3" fmla="*/ 0 h 543"/>
                  <a:gd name="T4" fmla="*/ 999510612 w 674"/>
                  <a:gd name="T5" fmla="*/ 0 h 543"/>
                  <a:gd name="T6" fmla="*/ 1999021225 w 674"/>
                  <a:gd name="T7" fmla="*/ 1646119817 h 543"/>
                  <a:gd name="T8" fmla="*/ 1930796723 w 674"/>
                  <a:gd name="T9" fmla="*/ 1696100025 h 543"/>
                  <a:gd name="T10" fmla="*/ 999510612 w 674"/>
                  <a:gd name="T11" fmla="*/ 162419669 h 543"/>
                  <a:gd name="T12" fmla="*/ 65252427 w 674"/>
                  <a:gd name="T13" fmla="*/ 1696100025 h 543"/>
                  <a:gd name="T14" fmla="*/ 0 w 674"/>
                  <a:gd name="T15" fmla="*/ 1646119817 h 5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4"/>
                  <a:gd name="T25" fmla="*/ 0 h 543"/>
                  <a:gd name="T26" fmla="*/ 674 w 674"/>
                  <a:gd name="T27" fmla="*/ 543 h 5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4" h="543">
                    <a:moveTo>
                      <a:pt x="0" y="527"/>
                    </a:moveTo>
                    <a:lnTo>
                      <a:pt x="337" y="0"/>
                    </a:lnTo>
                    <a:lnTo>
                      <a:pt x="674" y="527"/>
                    </a:lnTo>
                    <a:lnTo>
                      <a:pt x="651" y="543"/>
                    </a:lnTo>
                    <a:lnTo>
                      <a:pt x="337" y="52"/>
                    </a:lnTo>
                    <a:lnTo>
                      <a:pt x="22" y="543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 dirty="0"/>
              </a:p>
            </p:txBody>
          </p:sp>
          <p:sp>
            <p:nvSpPr>
              <p:cNvPr id="109" name="Freeform 25"/>
              <p:cNvSpPr>
                <a:spLocks/>
              </p:cNvSpPr>
              <p:nvPr/>
            </p:nvSpPr>
            <p:spPr bwMode="auto">
              <a:xfrm>
                <a:off x="2346325" y="5921569"/>
                <a:ext cx="755650" cy="80970"/>
              </a:xfrm>
              <a:custGeom>
                <a:avLst/>
                <a:gdLst>
                  <a:gd name="T0" fmla="*/ 2147483647 w 5237"/>
                  <a:gd name="T1" fmla="*/ 1626486034 h 562"/>
                  <a:gd name="T2" fmla="*/ 2147483647 w 5237"/>
                  <a:gd name="T3" fmla="*/ 155467693 h 562"/>
                  <a:gd name="T4" fmla="*/ 2147483647 w 5237"/>
                  <a:gd name="T5" fmla="*/ 1680300762 h 562"/>
                  <a:gd name="T6" fmla="*/ 2147483647 w 5237"/>
                  <a:gd name="T7" fmla="*/ 1680300762 h 562"/>
                  <a:gd name="T8" fmla="*/ 2147483647 w 5237"/>
                  <a:gd name="T9" fmla="*/ 155467693 h 562"/>
                  <a:gd name="T10" fmla="*/ 2147483647 w 5237"/>
                  <a:gd name="T11" fmla="*/ 1680300762 h 562"/>
                  <a:gd name="T12" fmla="*/ 2147483647 w 5237"/>
                  <a:gd name="T13" fmla="*/ 155467693 h 562"/>
                  <a:gd name="T14" fmla="*/ 2147483647 w 5237"/>
                  <a:gd name="T15" fmla="*/ 1680300762 h 562"/>
                  <a:gd name="T16" fmla="*/ 2147483647 w 5237"/>
                  <a:gd name="T17" fmla="*/ 155467693 h 562"/>
                  <a:gd name="T18" fmla="*/ 2147483647 w 5237"/>
                  <a:gd name="T19" fmla="*/ 1680300762 h 562"/>
                  <a:gd name="T20" fmla="*/ 2147483647 w 5237"/>
                  <a:gd name="T21" fmla="*/ 155467693 h 562"/>
                  <a:gd name="T22" fmla="*/ 2147483647 w 5237"/>
                  <a:gd name="T23" fmla="*/ 1680300762 h 562"/>
                  <a:gd name="T24" fmla="*/ 2147483647 w 5237"/>
                  <a:gd name="T25" fmla="*/ 155467693 h 562"/>
                  <a:gd name="T26" fmla="*/ 2147483647 w 5237"/>
                  <a:gd name="T27" fmla="*/ 1680300762 h 562"/>
                  <a:gd name="T28" fmla="*/ 2147483647 w 5237"/>
                  <a:gd name="T29" fmla="*/ 155467693 h 562"/>
                  <a:gd name="T30" fmla="*/ 1991724126 w 5237"/>
                  <a:gd name="T31" fmla="*/ 1680300762 h 562"/>
                  <a:gd name="T32" fmla="*/ 1991724126 w 5237"/>
                  <a:gd name="T33" fmla="*/ 1680300762 h 562"/>
                  <a:gd name="T34" fmla="*/ 1012382756 w 5237"/>
                  <a:gd name="T35" fmla="*/ 155467693 h 562"/>
                  <a:gd name="T36" fmla="*/ 72098842 w 5237"/>
                  <a:gd name="T37" fmla="*/ 1626486034 h 562"/>
                  <a:gd name="T38" fmla="*/ 0 w 5237"/>
                  <a:gd name="T39" fmla="*/ 1578648158 h 562"/>
                  <a:gd name="T40" fmla="*/ 1012382756 w 5237"/>
                  <a:gd name="T41" fmla="*/ 0 h 562"/>
                  <a:gd name="T42" fmla="*/ 1012382756 w 5237"/>
                  <a:gd name="T43" fmla="*/ 0 h 562"/>
                  <a:gd name="T44" fmla="*/ 1991724126 w 5237"/>
                  <a:gd name="T45" fmla="*/ 1524833430 h 562"/>
                  <a:gd name="T46" fmla="*/ 2147483647 w 5237"/>
                  <a:gd name="T47" fmla="*/ 0 h 562"/>
                  <a:gd name="T48" fmla="*/ 2147483647 w 5237"/>
                  <a:gd name="T49" fmla="*/ 1524833430 h 562"/>
                  <a:gd name="T50" fmla="*/ 2147483647 w 5237"/>
                  <a:gd name="T51" fmla="*/ 0 h 562"/>
                  <a:gd name="T52" fmla="*/ 2147483647 w 5237"/>
                  <a:gd name="T53" fmla="*/ 0 h 562"/>
                  <a:gd name="T54" fmla="*/ 2147483647 w 5237"/>
                  <a:gd name="T55" fmla="*/ 1524833430 h 562"/>
                  <a:gd name="T56" fmla="*/ 2147483647 w 5237"/>
                  <a:gd name="T57" fmla="*/ 0 h 562"/>
                  <a:gd name="T58" fmla="*/ 2147483647 w 5237"/>
                  <a:gd name="T59" fmla="*/ 1524833430 h 562"/>
                  <a:gd name="T60" fmla="*/ 2147483647 w 5237"/>
                  <a:gd name="T61" fmla="*/ 0 h 562"/>
                  <a:gd name="T62" fmla="*/ 2147483647 w 5237"/>
                  <a:gd name="T63" fmla="*/ 1524833430 h 562"/>
                  <a:gd name="T64" fmla="*/ 2147483647 w 5237"/>
                  <a:gd name="T65" fmla="*/ 0 h 562"/>
                  <a:gd name="T66" fmla="*/ 2147483647 w 5237"/>
                  <a:gd name="T67" fmla="*/ 1524833430 h 562"/>
                  <a:gd name="T68" fmla="*/ 2147483647 w 5237"/>
                  <a:gd name="T69" fmla="*/ 0 h 562"/>
                  <a:gd name="T70" fmla="*/ 2147483647 w 5237"/>
                  <a:gd name="T71" fmla="*/ 1524833430 h 562"/>
                  <a:gd name="T72" fmla="*/ 2147483647 w 5237"/>
                  <a:gd name="T73" fmla="*/ 0 h 562"/>
                  <a:gd name="T74" fmla="*/ 2147483647 w 5237"/>
                  <a:gd name="T75" fmla="*/ 1578648158 h 562"/>
                  <a:gd name="T76" fmla="*/ 2147483647 w 5237"/>
                  <a:gd name="T77" fmla="*/ 1626486034 h 56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237"/>
                  <a:gd name="T118" fmla="*/ 0 h 562"/>
                  <a:gd name="T119" fmla="*/ 5237 w 5237"/>
                  <a:gd name="T120" fmla="*/ 562 h 56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237" h="562">
                    <a:moveTo>
                      <a:pt x="5213" y="544"/>
                    </a:moveTo>
                    <a:lnTo>
                      <a:pt x="4899" y="52"/>
                    </a:lnTo>
                    <a:lnTo>
                      <a:pt x="4573" y="562"/>
                    </a:lnTo>
                    <a:lnTo>
                      <a:pt x="4247" y="52"/>
                    </a:lnTo>
                    <a:lnTo>
                      <a:pt x="3921" y="562"/>
                    </a:lnTo>
                    <a:lnTo>
                      <a:pt x="3595" y="52"/>
                    </a:lnTo>
                    <a:lnTo>
                      <a:pt x="3270" y="562"/>
                    </a:lnTo>
                    <a:lnTo>
                      <a:pt x="2944" y="52"/>
                    </a:lnTo>
                    <a:lnTo>
                      <a:pt x="2618" y="562"/>
                    </a:lnTo>
                    <a:lnTo>
                      <a:pt x="2292" y="52"/>
                    </a:lnTo>
                    <a:lnTo>
                      <a:pt x="1966" y="562"/>
                    </a:lnTo>
                    <a:lnTo>
                      <a:pt x="1641" y="52"/>
                    </a:lnTo>
                    <a:lnTo>
                      <a:pt x="1315" y="562"/>
                    </a:lnTo>
                    <a:lnTo>
                      <a:pt x="989" y="52"/>
                    </a:lnTo>
                    <a:lnTo>
                      <a:pt x="663" y="562"/>
                    </a:lnTo>
                    <a:lnTo>
                      <a:pt x="337" y="52"/>
                    </a:lnTo>
                    <a:lnTo>
                      <a:pt x="24" y="544"/>
                    </a:lnTo>
                    <a:lnTo>
                      <a:pt x="0" y="528"/>
                    </a:lnTo>
                    <a:lnTo>
                      <a:pt x="337" y="0"/>
                    </a:lnTo>
                    <a:lnTo>
                      <a:pt x="663" y="510"/>
                    </a:lnTo>
                    <a:lnTo>
                      <a:pt x="989" y="0"/>
                    </a:lnTo>
                    <a:lnTo>
                      <a:pt x="1315" y="510"/>
                    </a:lnTo>
                    <a:lnTo>
                      <a:pt x="1641" y="0"/>
                    </a:lnTo>
                    <a:lnTo>
                      <a:pt x="1966" y="510"/>
                    </a:lnTo>
                    <a:lnTo>
                      <a:pt x="2292" y="0"/>
                    </a:lnTo>
                    <a:lnTo>
                      <a:pt x="2618" y="510"/>
                    </a:lnTo>
                    <a:lnTo>
                      <a:pt x="2944" y="0"/>
                    </a:lnTo>
                    <a:lnTo>
                      <a:pt x="3270" y="510"/>
                    </a:lnTo>
                    <a:lnTo>
                      <a:pt x="3595" y="0"/>
                    </a:lnTo>
                    <a:lnTo>
                      <a:pt x="3921" y="510"/>
                    </a:lnTo>
                    <a:lnTo>
                      <a:pt x="4247" y="0"/>
                    </a:lnTo>
                    <a:lnTo>
                      <a:pt x="4573" y="510"/>
                    </a:lnTo>
                    <a:lnTo>
                      <a:pt x="4899" y="0"/>
                    </a:lnTo>
                    <a:lnTo>
                      <a:pt x="5237" y="528"/>
                    </a:lnTo>
                    <a:lnTo>
                      <a:pt x="5213" y="544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 dirty="0"/>
              </a:p>
            </p:txBody>
          </p:sp>
          <p:sp>
            <p:nvSpPr>
              <p:cNvPr id="110" name="Freeform 24"/>
              <p:cNvSpPr>
                <a:spLocks/>
              </p:cNvSpPr>
              <p:nvPr/>
            </p:nvSpPr>
            <p:spPr bwMode="auto">
              <a:xfrm>
                <a:off x="2322513" y="5924744"/>
                <a:ext cx="26988" cy="74620"/>
              </a:xfrm>
              <a:custGeom>
                <a:avLst/>
                <a:gdLst>
                  <a:gd name="T0" fmla="*/ 467133864 w 190"/>
                  <a:gd name="T1" fmla="*/ 1548046172 h 518"/>
                  <a:gd name="T2" fmla="*/ 0 w 190"/>
                  <a:gd name="T3" fmla="*/ 23901365 h 518"/>
                  <a:gd name="T4" fmla="*/ 77374749 w 190"/>
                  <a:gd name="T5" fmla="*/ 0 h 518"/>
                  <a:gd name="T6" fmla="*/ 544508719 w 190"/>
                  <a:gd name="T7" fmla="*/ 1521156696 h 518"/>
                  <a:gd name="T8" fmla="*/ 467133864 w 190"/>
                  <a:gd name="T9" fmla="*/ 1548046172 h 5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518"/>
                  <a:gd name="T17" fmla="*/ 190 w 190"/>
                  <a:gd name="T18" fmla="*/ 518 h 5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518">
                    <a:moveTo>
                      <a:pt x="163" y="518"/>
                    </a:moveTo>
                    <a:lnTo>
                      <a:pt x="0" y="8"/>
                    </a:lnTo>
                    <a:lnTo>
                      <a:pt x="27" y="0"/>
                    </a:lnTo>
                    <a:lnTo>
                      <a:pt x="190" y="509"/>
                    </a:lnTo>
                    <a:lnTo>
                      <a:pt x="163" y="518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 dirty="0"/>
              </a:p>
            </p:txBody>
          </p:sp>
          <p:sp>
            <p:nvSpPr>
              <p:cNvPr id="111" name="Freeform 23"/>
              <p:cNvSpPr>
                <a:spLocks/>
              </p:cNvSpPr>
              <p:nvPr/>
            </p:nvSpPr>
            <p:spPr bwMode="auto">
              <a:xfrm>
                <a:off x="3143250" y="5511957"/>
                <a:ext cx="71438" cy="412788"/>
              </a:xfrm>
              <a:custGeom>
                <a:avLst/>
                <a:gdLst>
                  <a:gd name="T0" fmla="*/ 0 w 496"/>
                  <a:gd name="T1" fmla="*/ 2147483647 h 2867"/>
                  <a:gd name="T2" fmla="*/ 1401245079 w 496"/>
                  <a:gd name="T3" fmla="*/ 0 h 2867"/>
                  <a:gd name="T4" fmla="*/ 1481919301 w 496"/>
                  <a:gd name="T5" fmla="*/ 14922776 h 2867"/>
                  <a:gd name="T6" fmla="*/ 80673970 w 496"/>
                  <a:gd name="T7" fmla="*/ 2147483647 h 2867"/>
                  <a:gd name="T8" fmla="*/ 0 w 496"/>
                  <a:gd name="T9" fmla="*/ 2147483647 h 28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6"/>
                  <a:gd name="T16" fmla="*/ 0 h 2867"/>
                  <a:gd name="T17" fmla="*/ 496 w 496"/>
                  <a:gd name="T18" fmla="*/ 2867 h 28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6" h="2867">
                    <a:moveTo>
                      <a:pt x="0" y="2863"/>
                    </a:moveTo>
                    <a:lnTo>
                      <a:pt x="469" y="0"/>
                    </a:lnTo>
                    <a:lnTo>
                      <a:pt x="496" y="5"/>
                    </a:lnTo>
                    <a:lnTo>
                      <a:pt x="27" y="2867"/>
                    </a:lnTo>
                    <a:lnTo>
                      <a:pt x="0" y="2863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 dirty="0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3097213" y="5020580"/>
                <a:ext cx="122238" cy="976403"/>
              </a:xfrm>
              <a:custGeom>
                <a:avLst/>
                <a:gdLst>
                  <a:gd name="T0" fmla="*/ 0 w 847"/>
                  <a:gd name="T1" fmla="*/ 2147483647 h 6769"/>
                  <a:gd name="T2" fmla="*/ 2147483647 w 847"/>
                  <a:gd name="T3" fmla="*/ 0 h 6769"/>
                  <a:gd name="T4" fmla="*/ 2147483647 w 847"/>
                  <a:gd name="T5" fmla="*/ 14999076 h 6769"/>
                  <a:gd name="T6" fmla="*/ 84165565 w 847"/>
                  <a:gd name="T7" fmla="*/ 2147483647 h 6769"/>
                  <a:gd name="T8" fmla="*/ 0 w 847"/>
                  <a:gd name="T9" fmla="*/ 2147483647 h 67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7"/>
                  <a:gd name="T16" fmla="*/ 0 h 6769"/>
                  <a:gd name="T17" fmla="*/ 847 w 847"/>
                  <a:gd name="T18" fmla="*/ 6769 h 67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7" h="6769">
                    <a:moveTo>
                      <a:pt x="0" y="6765"/>
                    </a:moveTo>
                    <a:lnTo>
                      <a:pt x="820" y="0"/>
                    </a:lnTo>
                    <a:lnTo>
                      <a:pt x="847" y="5"/>
                    </a:lnTo>
                    <a:lnTo>
                      <a:pt x="28" y="6769"/>
                    </a:lnTo>
                    <a:lnTo>
                      <a:pt x="0" y="6765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13" name="Freeform 21"/>
              <p:cNvSpPr>
                <a:spLocks/>
              </p:cNvSpPr>
              <p:nvPr/>
            </p:nvSpPr>
            <p:spPr bwMode="auto">
              <a:xfrm>
                <a:off x="3051175" y="5091231"/>
                <a:ext cx="98425" cy="835102"/>
              </a:xfrm>
              <a:custGeom>
                <a:avLst/>
                <a:gdLst>
                  <a:gd name="T0" fmla="*/ 2068123911 w 679"/>
                  <a:gd name="T1" fmla="*/ 9067472 h 5777"/>
                  <a:gd name="T2" fmla="*/ 85288530 w 679"/>
                  <a:gd name="T3" fmla="*/ 2147483647 h 5777"/>
                  <a:gd name="T4" fmla="*/ 0 w 679"/>
                  <a:gd name="T5" fmla="*/ 2147483647 h 5777"/>
                  <a:gd name="T6" fmla="*/ 1985881808 w 679"/>
                  <a:gd name="T7" fmla="*/ 0 h 5777"/>
                  <a:gd name="T8" fmla="*/ 2068123911 w 679"/>
                  <a:gd name="T9" fmla="*/ 9067472 h 57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5777"/>
                  <a:gd name="T17" fmla="*/ 679 w 679"/>
                  <a:gd name="T18" fmla="*/ 5777 h 57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5777">
                    <a:moveTo>
                      <a:pt x="679" y="3"/>
                    </a:moveTo>
                    <a:lnTo>
                      <a:pt x="28" y="5777"/>
                    </a:lnTo>
                    <a:lnTo>
                      <a:pt x="0" y="5774"/>
                    </a:lnTo>
                    <a:lnTo>
                      <a:pt x="652" y="0"/>
                    </a:lnTo>
                    <a:lnTo>
                      <a:pt x="679" y="3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14" name="Freeform 20"/>
              <p:cNvSpPr>
                <a:spLocks/>
              </p:cNvSpPr>
              <p:nvPr/>
            </p:nvSpPr>
            <p:spPr bwMode="auto">
              <a:xfrm>
                <a:off x="3005138" y="5018199"/>
                <a:ext cx="96838" cy="981165"/>
              </a:xfrm>
              <a:custGeom>
                <a:avLst/>
                <a:gdLst>
                  <a:gd name="T0" fmla="*/ 1969688776 w 679"/>
                  <a:gd name="T1" fmla="*/ 6024480 h 6795"/>
                  <a:gd name="T2" fmla="*/ 78329542 w 679"/>
                  <a:gd name="T3" fmla="*/ 2147483647 h 6795"/>
                  <a:gd name="T4" fmla="*/ 0 w 679"/>
                  <a:gd name="T5" fmla="*/ 2147483647 h 6795"/>
                  <a:gd name="T6" fmla="*/ 1888471530 w 679"/>
                  <a:gd name="T7" fmla="*/ 0 h 6795"/>
                  <a:gd name="T8" fmla="*/ 1969688776 w 679"/>
                  <a:gd name="T9" fmla="*/ 6024480 h 67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6795"/>
                  <a:gd name="T17" fmla="*/ 679 w 679"/>
                  <a:gd name="T18" fmla="*/ 6795 h 67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6795">
                    <a:moveTo>
                      <a:pt x="679" y="2"/>
                    </a:moveTo>
                    <a:lnTo>
                      <a:pt x="27" y="6795"/>
                    </a:lnTo>
                    <a:lnTo>
                      <a:pt x="0" y="6793"/>
                    </a:lnTo>
                    <a:lnTo>
                      <a:pt x="651" y="0"/>
                    </a:lnTo>
                    <a:lnTo>
                      <a:pt x="679" y="2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15" name="Freeform 19"/>
              <p:cNvSpPr>
                <a:spLocks/>
              </p:cNvSpPr>
              <p:nvPr/>
            </p:nvSpPr>
            <p:spPr bwMode="auto">
              <a:xfrm>
                <a:off x="2957513" y="5091231"/>
                <a:ext cx="98425" cy="835102"/>
              </a:xfrm>
              <a:custGeom>
                <a:avLst/>
                <a:gdLst>
                  <a:gd name="T0" fmla="*/ 2068123911 w 679"/>
                  <a:gd name="T1" fmla="*/ 9067472 h 5777"/>
                  <a:gd name="T2" fmla="*/ 82241704 w 679"/>
                  <a:gd name="T3" fmla="*/ 2147483647 h 5777"/>
                  <a:gd name="T4" fmla="*/ 0 w 679"/>
                  <a:gd name="T5" fmla="*/ 2147483647 h 5777"/>
                  <a:gd name="T6" fmla="*/ 1982835417 w 679"/>
                  <a:gd name="T7" fmla="*/ 0 h 5777"/>
                  <a:gd name="T8" fmla="*/ 2068123911 w 679"/>
                  <a:gd name="T9" fmla="*/ 9067472 h 57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5777"/>
                  <a:gd name="T17" fmla="*/ 679 w 679"/>
                  <a:gd name="T18" fmla="*/ 5777 h 57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5777">
                    <a:moveTo>
                      <a:pt x="679" y="3"/>
                    </a:moveTo>
                    <a:lnTo>
                      <a:pt x="27" y="5777"/>
                    </a:lnTo>
                    <a:lnTo>
                      <a:pt x="0" y="5774"/>
                    </a:lnTo>
                    <a:lnTo>
                      <a:pt x="651" y="0"/>
                    </a:lnTo>
                    <a:lnTo>
                      <a:pt x="679" y="3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2909888" y="5018199"/>
                <a:ext cx="98425" cy="981165"/>
              </a:xfrm>
              <a:custGeom>
                <a:avLst/>
                <a:gdLst>
                  <a:gd name="T0" fmla="*/ 2068123911 w 679"/>
                  <a:gd name="T1" fmla="*/ 6024480 h 6795"/>
                  <a:gd name="T2" fmla="*/ 82241704 w 679"/>
                  <a:gd name="T3" fmla="*/ 2147483647 h 6795"/>
                  <a:gd name="T4" fmla="*/ 0 w 679"/>
                  <a:gd name="T5" fmla="*/ 2147483647 h 6795"/>
                  <a:gd name="T6" fmla="*/ 1985881808 w 679"/>
                  <a:gd name="T7" fmla="*/ 0 h 6795"/>
                  <a:gd name="T8" fmla="*/ 2068123911 w 679"/>
                  <a:gd name="T9" fmla="*/ 6024480 h 67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6795"/>
                  <a:gd name="T17" fmla="*/ 679 w 679"/>
                  <a:gd name="T18" fmla="*/ 6795 h 67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6795">
                    <a:moveTo>
                      <a:pt x="679" y="2"/>
                    </a:moveTo>
                    <a:lnTo>
                      <a:pt x="27" y="6795"/>
                    </a:lnTo>
                    <a:lnTo>
                      <a:pt x="0" y="6793"/>
                    </a:lnTo>
                    <a:lnTo>
                      <a:pt x="652" y="0"/>
                    </a:lnTo>
                    <a:lnTo>
                      <a:pt x="679" y="2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17" name="Freeform 17"/>
              <p:cNvSpPr>
                <a:spLocks/>
              </p:cNvSpPr>
              <p:nvPr/>
            </p:nvSpPr>
            <p:spPr bwMode="auto">
              <a:xfrm>
                <a:off x="2863850" y="5091231"/>
                <a:ext cx="96838" cy="835102"/>
              </a:xfrm>
              <a:custGeom>
                <a:avLst/>
                <a:gdLst>
                  <a:gd name="T0" fmla="*/ 1969688776 w 679"/>
                  <a:gd name="T1" fmla="*/ 9067472 h 5777"/>
                  <a:gd name="T2" fmla="*/ 81217852 w 679"/>
                  <a:gd name="T3" fmla="*/ 2147483647 h 5777"/>
                  <a:gd name="T4" fmla="*/ 0 w 679"/>
                  <a:gd name="T5" fmla="*/ 2147483647 h 5777"/>
                  <a:gd name="T6" fmla="*/ 1891359270 w 679"/>
                  <a:gd name="T7" fmla="*/ 0 h 5777"/>
                  <a:gd name="T8" fmla="*/ 1969688776 w 679"/>
                  <a:gd name="T9" fmla="*/ 9067472 h 57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5777"/>
                  <a:gd name="T17" fmla="*/ 679 w 679"/>
                  <a:gd name="T18" fmla="*/ 5777 h 57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5777">
                    <a:moveTo>
                      <a:pt x="679" y="3"/>
                    </a:moveTo>
                    <a:lnTo>
                      <a:pt x="28" y="5777"/>
                    </a:lnTo>
                    <a:lnTo>
                      <a:pt x="0" y="5774"/>
                    </a:lnTo>
                    <a:lnTo>
                      <a:pt x="652" y="0"/>
                    </a:lnTo>
                    <a:lnTo>
                      <a:pt x="679" y="3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18" name="Freeform 16"/>
              <p:cNvSpPr>
                <a:spLocks/>
              </p:cNvSpPr>
              <p:nvPr/>
            </p:nvSpPr>
            <p:spPr bwMode="auto">
              <a:xfrm>
                <a:off x="2816225" y="5018199"/>
                <a:ext cx="98425" cy="981165"/>
              </a:xfrm>
              <a:custGeom>
                <a:avLst/>
                <a:gdLst>
                  <a:gd name="T0" fmla="*/ 2068123911 w 679"/>
                  <a:gd name="T1" fmla="*/ 6024480 h 6795"/>
                  <a:gd name="T2" fmla="*/ 85288530 w 679"/>
                  <a:gd name="T3" fmla="*/ 2147483647 h 6795"/>
                  <a:gd name="T4" fmla="*/ 0 w 679"/>
                  <a:gd name="T5" fmla="*/ 2147483647 h 6795"/>
                  <a:gd name="T6" fmla="*/ 1985881808 w 679"/>
                  <a:gd name="T7" fmla="*/ 0 h 6795"/>
                  <a:gd name="T8" fmla="*/ 2068123911 w 679"/>
                  <a:gd name="T9" fmla="*/ 6024480 h 67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6795"/>
                  <a:gd name="T17" fmla="*/ 679 w 679"/>
                  <a:gd name="T18" fmla="*/ 6795 h 67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6795">
                    <a:moveTo>
                      <a:pt x="679" y="2"/>
                    </a:moveTo>
                    <a:lnTo>
                      <a:pt x="28" y="6795"/>
                    </a:lnTo>
                    <a:lnTo>
                      <a:pt x="0" y="6793"/>
                    </a:lnTo>
                    <a:lnTo>
                      <a:pt x="652" y="0"/>
                    </a:lnTo>
                    <a:lnTo>
                      <a:pt x="679" y="2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19" name="Freeform 15"/>
              <p:cNvSpPr>
                <a:spLocks/>
              </p:cNvSpPr>
              <p:nvPr/>
            </p:nvSpPr>
            <p:spPr bwMode="auto">
              <a:xfrm>
                <a:off x="2770188" y="5091231"/>
                <a:ext cx="96838" cy="835102"/>
              </a:xfrm>
              <a:custGeom>
                <a:avLst/>
                <a:gdLst>
                  <a:gd name="T0" fmla="*/ 1969688776 w 679"/>
                  <a:gd name="T1" fmla="*/ 9067472 h 5777"/>
                  <a:gd name="T2" fmla="*/ 78329542 w 679"/>
                  <a:gd name="T3" fmla="*/ 2147483647 h 5777"/>
                  <a:gd name="T4" fmla="*/ 0 w 679"/>
                  <a:gd name="T5" fmla="*/ 2147483647 h 5777"/>
                  <a:gd name="T6" fmla="*/ 1888471530 w 679"/>
                  <a:gd name="T7" fmla="*/ 0 h 5777"/>
                  <a:gd name="T8" fmla="*/ 1969688776 w 679"/>
                  <a:gd name="T9" fmla="*/ 9067472 h 57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5777"/>
                  <a:gd name="T17" fmla="*/ 679 w 679"/>
                  <a:gd name="T18" fmla="*/ 5777 h 57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5777">
                    <a:moveTo>
                      <a:pt x="679" y="3"/>
                    </a:moveTo>
                    <a:lnTo>
                      <a:pt x="27" y="5777"/>
                    </a:lnTo>
                    <a:lnTo>
                      <a:pt x="0" y="5774"/>
                    </a:lnTo>
                    <a:lnTo>
                      <a:pt x="651" y="0"/>
                    </a:lnTo>
                    <a:lnTo>
                      <a:pt x="679" y="3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20" name="Freeform 14"/>
              <p:cNvSpPr>
                <a:spLocks/>
              </p:cNvSpPr>
              <p:nvPr/>
            </p:nvSpPr>
            <p:spPr bwMode="auto">
              <a:xfrm>
                <a:off x="2722563" y="5018199"/>
                <a:ext cx="98425" cy="981165"/>
              </a:xfrm>
              <a:custGeom>
                <a:avLst/>
                <a:gdLst>
                  <a:gd name="T0" fmla="*/ 2062045275 w 680"/>
                  <a:gd name="T1" fmla="*/ 6026377 h 6794"/>
                  <a:gd name="T2" fmla="*/ 81874264 w 680"/>
                  <a:gd name="T3" fmla="*/ 2147483647 h 6794"/>
                  <a:gd name="T4" fmla="*/ 0 w 680"/>
                  <a:gd name="T5" fmla="*/ 2147483647 h 6794"/>
                  <a:gd name="T6" fmla="*/ 1977133479 w 680"/>
                  <a:gd name="T7" fmla="*/ 0 h 6794"/>
                  <a:gd name="T8" fmla="*/ 2062045275 w 680"/>
                  <a:gd name="T9" fmla="*/ 6026377 h 67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0"/>
                  <a:gd name="T16" fmla="*/ 0 h 6794"/>
                  <a:gd name="T17" fmla="*/ 680 w 680"/>
                  <a:gd name="T18" fmla="*/ 6794 h 67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0" h="6794">
                    <a:moveTo>
                      <a:pt x="680" y="2"/>
                    </a:moveTo>
                    <a:lnTo>
                      <a:pt x="27" y="6794"/>
                    </a:lnTo>
                    <a:lnTo>
                      <a:pt x="0" y="6791"/>
                    </a:lnTo>
                    <a:lnTo>
                      <a:pt x="652" y="0"/>
                    </a:lnTo>
                    <a:lnTo>
                      <a:pt x="680" y="2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21" name="Freeform 13"/>
              <p:cNvSpPr>
                <a:spLocks/>
              </p:cNvSpPr>
              <p:nvPr/>
            </p:nvSpPr>
            <p:spPr bwMode="auto">
              <a:xfrm>
                <a:off x="2674938" y="5091231"/>
                <a:ext cx="98425" cy="835102"/>
              </a:xfrm>
              <a:custGeom>
                <a:avLst/>
                <a:gdLst>
                  <a:gd name="T0" fmla="*/ 2068123911 w 679"/>
                  <a:gd name="T1" fmla="*/ 9067472 h 5777"/>
                  <a:gd name="T2" fmla="*/ 82241704 w 679"/>
                  <a:gd name="T3" fmla="*/ 2147483647 h 5777"/>
                  <a:gd name="T4" fmla="*/ 0 w 679"/>
                  <a:gd name="T5" fmla="*/ 2147483647 h 5777"/>
                  <a:gd name="T6" fmla="*/ 1985881808 w 679"/>
                  <a:gd name="T7" fmla="*/ 0 h 5777"/>
                  <a:gd name="T8" fmla="*/ 2068123911 w 679"/>
                  <a:gd name="T9" fmla="*/ 9067472 h 57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5777"/>
                  <a:gd name="T17" fmla="*/ 679 w 679"/>
                  <a:gd name="T18" fmla="*/ 5777 h 57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5777">
                    <a:moveTo>
                      <a:pt x="679" y="3"/>
                    </a:moveTo>
                    <a:lnTo>
                      <a:pt x="27" y="5777"/>
                    </a:lnTo>
                    <a:lnTo>
                      <a:pt x="0" y="5774"/>
                    </a:lnTo>
                    <a:lnTo>
                      <a:pt x="652" y="0"/>
                    </a:lnTo>
                    <a:lnTo>
                      <a:pt x="679" y="3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22" name="Freeform 12"/>
              <p:cNvSpPr>
                <a:spLocks/>
              </p:cNvSpPr>
              <p:nvPr/>
            </p:nvSpPr>
            <p:spPr bwMode="auto">
              <a:xfrm>
                <a:off x="2628900" y="5018199"/>
                <a:ext cx="96838" cy="981165"/>
              </a:xfrm>
              <a:custGeom>
                <a:avLst/>
                <a:gdLst>
                  <a:gd name="T0" fmla="*/ 1969688776 w 679"/>
                  <a:gd name="T1" fmla="*/ 6024480 h 6795"/>
                  <a:gd name="T2" fmla="*/ 81217852 w 679"/>
                  <a:gd name="T3" fmla="*/ 2147483647 h 6795"/>
                  <a:gd name="T4" fmla="*/ 0 w 679"/>
                  <a:gd name="T5" fmla="*/ 2147483647 h 6795"/>
                  <a:gd name="T6" fmla="*/ 1891359270 w 679"/>
                  <a:gd name="T7" fmla="*/ 0 h 6795"/>
                  <a:gd name="T8" fmla="*/ 1969688776 w 679"/>
                  <a:gd name="T9" fmla="*/ 6024480 h 67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6795"/>
                  <a:gd name="T17" fmla="*/ 679 w 679"/>
                  <a:gd name="T18" fmla="*/ 6795 h 67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6795">
                    <a:moveTo>
                      <a:pt x="679" y="2"/>
                    </a:moveTo>
                    <a:lnTo>
                      <a:pt x="28" y="6795"/>
                    </a:lnTo>
                    <a:lnTo>
                      <a:pt x="0" y="6793"/>
                    </a:lnTo>
                    <a:lnTo>
                      <a:pt x="652" y="0"/>
                    </a:lnTo>
                    <a:lnTo>
                      <a:pt x="679" y="2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23" name="Freeform 11"/>
              <p:cNvSpPr>
                <a:spLocks/>
              </p:cNvSpPr>
              <p:nvPr/>
            </p:nvSpPr>
            <p:spPr bwMode="auto">
              <a:xfrm>
                <a:off x="2581275" y="5091231"/>
                <a:ext cx="98425" cy="835102"/>
              </a:xfrm>
              <a:custGeom>
                <a:avLst/>
                <a:gdLst>
                  <a:gd name="T0" fmla="*/ 2068123911 w 679"/>
                  <a:gd name="T1" fmla="*/ 9067472 h 5777"/>
                  <a:gd name="T2" fmla="*/ 85288530 w 679"/>
                  <a:gd name="T3" fmla="*/ 2147483647 h 5777"/>
                  <a:gd name="T4" fmla="*/ 0 w 679"/>
                  <a:gd name="T5" fmla="*/ 2147483647 h 5777"/>
                  <a:gd name="T6" fmla="*/ 1985881808 w 679"/>
                  <a:gd name="T7" fmla="*/ 0 h 5777"/>
                  <a:gd name="T8" fmla="*/ 2068123911 w 679"/>
                  <a:gd name="T9" fmla="*/ 9067472 h 57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5777"/>
                  <a:gd name="T17" fmla="*/ 679 w 679"/>
                  <a:gd name="T18" fmla="*/ 5777 h 57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5777">
                    <a:moveTo>
                      <a:pt x="679" y="3"/>
                    </a:moveTo>
                    <a:lnTo>
                      <a:pt x="28" y="5777"/>
                    </a:lnTo>
                    <a:lnTo>
                      <a:pt x="0" y="5774"/>
                    </a:lnTo>
                    <a:lnTo>
                      <a:pt x="652" y="0"/>
                    </a:lnTo>
                    <a:lnTo>
                      <a:pt x="679" y="3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24" name="Freeform 10"/>
              <p:cNvSpPr>
                <a:spLocks/>
              </p:cNvSpPr>
              <p:nvPr/>
            </p:nvSpPr>
            <p:spPr bwMode="auto">
              <a:xfrm>
                <a:off x="2533650" y="5018199"/>
                <a:ext cx="98425" cy="981165"/>
              </a:xfrm>
              <a:custGeom>
                <a:avLst/>
                <a:gdLst>
                  <a:gd name="T0" fmla="*/ 2062045275 w 680"/>
                  <a:gd name="T1" fmla="*/ 6024480 h 6795"/>
                  <a:gd name="T2" fmla="*/ 84912122 w 680"/>
                  <a:gd name="T3" fmla="*/ 2147483647 h 6795"/>
                  <a:gd name="T4" fmla="*/ 0 w 680"/>
                  <a:gd name="T5" fmla="*/ 2147483647 h 6795"/>
                  <a:gd name="T6" fmla="*/ 1977133479 w 680"/>
                  <a:gd name="T7" fmla="*/ 0 h 6795"/>
                  <a:gd name="T8" fmla="*/ 2062045275 w 680"/>
                  <a:gd name="T9" fmla="*/ 6024480 h 67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0"/>
                  <a:gd name="T16" fmla="*/ 0 h 6795"/>
                  <a:gd name="T17" fmla="*/ 680 w 680"/>
                  <a:gd name="T18" fmla="*/ 6795 h 67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0" h="6795">
                    <a:moveTo>
                      <a:pt x="680" y="2"/>
                    </a:moveTo>
                    <a:lnTo>
                      <a:pt x="28" y="6795"/>
                    </a:lnTo>
                    <a:lnTo>
                      <a:pt x="0" y="6793"/>
                    </a:lnTo>
                    <a:lnTo>
                      <a:pt x="652" y="0"/>
                    </a:lnTo>
                    <a:lnTo>
                      <a:pt x="680" y="2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25" name="Freeform 09"/>
              <p:cNvSpPr>
                <a:spLocks/>
              </p:cNvSpPr>
              <p:nvPr/>
            </p:nvSpPr>
            <p:spPr bwMode="auto">
              <a:xfrm>
                <a:off x="2487613" y="5091231"/>
                <a:ext cx="98425" cy="835102"/>
              </a:xfrm>
              <a:custGeom>
                <a:avLst/>
                <a:gdLst>
                  <a:gd name="T0" fmla="*/ 2068123911 w 679"/>
                  <a:gd name="T1" fmla="*/ 9067472 h 5777"/>
                  <a:gd name="T2" fmla="*/ 82241704 w 679"/>
                  <a:gd name="T3" fmla="*/ 2147483647 h 5777"/>
                  <a:gd name="T4" fmla="*/ 0 w 679"/>
                  <a:gd name="T5" fmla="*/ 2147483647 h 5777"/>
                  <a:gd name="T6" fmla="*/ 1982835417 w 679"/>
                  <a:gd name="T7" fmla="*/ 0 h 5777"/>
                  <a:gd name="T8" fmla="*/ 2068123911 w 679"/>
                  <a:gd name="T9" fmla="*/ 9067472 h 57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5777"/>
                  <a:gd name="T17" fmla="*/ 679 w 679"/>
                  <a:gd name="T18" fmla="*/ 5777 h 57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5777">
                    <a:moveTo>
                      <a:pt x="679" y="3"/>
                    </a:moveTo>
                    <a:lnTo>
                      <a:pt x="27" y="5777"/>
                    </a:lnTo>
                    <a:lnTo>
                      <a:pt x="0" y="5774"/>
                    </a:lnTo>
                    <a:lnTo>
                      <a:pt x="651" y="0"/>
                    </a:lnTo>
                    <a:lnTo>
                      <a:pt x="679" y="3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26" name="Freeform 08"/>
              <p:cNvSpPr>
                <a:spLocks/>
              </p:cNvSpPr>
              <p:nvPr/>
            </p:nvSpPr>
            <p:spPr bwMode="auto">
              <a:xfrm>
                <a:off x="2439988" y="5018199"/>
                <a:ext cx="98425" cy="981165"/>
              </a:xfrm>
              <a:custGeom>
                <a:avLst/>
                <a:gdLst>
                  <a:gd name="T0" fmla="*/ 0 w 679"/>
                  <a:gd name="T1" fmla="*/ 2147483647 h 6795"/>
                  <a:gd name="T2" fmla="*/ 1982835417 w 679"/>
                  <a:gd name="T3" fmla="*/ 0 h 6795"/>
                  <a:gd name="T4" fmla="*/ 2068123911 w 679"/>
                  <a:gd name="T5" fmla="*/ 6024480 h 6795"/>
                  <a:gd name="T6" fmla="*/ 82241704 w 679"/>
                  <a:gd name="T7" fmla="*/ 2147483647 h 6795"/>
                  <a:gd name="T8" fmla="*/ 0 w 679"/>
                  <a:gd name="T9" fmla="*/ 2147483647 h 67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6795"/>
                  <a:gd name="T17" fmla="*/ 679 w 679"/>
                  <a:gd name="T18" fmla="*/ 6795 h 67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6795">
                    <a:moveTo>
                      <a:pt x="0" y="6793"/>
                    </a:moveTo>
                    <a:lnTo>
                      <a:pt x="651" y="0"/>
                    </a:lnTo>
                    <a:lnTo>
                      <a:pt x="679" y="2"/>
                    </a:lnTo>
                    <a:lnTo>
                      <a:pt x="27" y="6795"/>
                    </a:lnTo>
                    <a:lnTo>
                      <a:pt x="0" y="6793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27" name="Freeform 07"/>
              <p:cNvSpPr>
                <a:spLocks/>
              </p:cNvSpPr>
              <p:nvPr/>
            </p:nvSpPr>
            <p:spPr bwMode="auto">
              <a:xfrm>
                <a:off x="2393950" y="5091231"/>
                <a:ext cx="96838" cy="835102"/>
              </a:xfrm>
              <a:custGeom>
                <a:avLst/>
                <a:gdLst>
                  <a:gd name="T0" fmla="*/ 1969688776 w 679"/>
                  <a:gd name="T1" fmla="*/ 9067472 h 5777"/>
                  <a:gd name="T2" fmla="*/ 81217852 w 679"/>
                  <a:gd name="T3" fmla="*/ 2147483647 h 5777"/>
                  <a:gd name="T4" fmla="*/ 0 w 679"/>
                  <a:gd name="T5" fmla="*/ 2147483647 h 5777"/>
                  <a:gd name="T6" fmla="*/ 1891359270 w 679"/>
                  <a:gd name="T7" fmla="*/ 0 h 5777"/>
                  <a:gd name="T8" fmla="*/ 1969688776 w 679"/>
                  <a:gd name="T9" fmla="*/ 9067472 h 57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5777"/>
                  <a:gd name="T17" fmla="*/ 679 w 679"/>
                  <a:gd name="T18" fmla="*/ 5777 h 57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5777">
                    <a:moveTo>
                      <a:pt x="679" y="3"/>
                    </a:moveTo>
                    <a:lnTo>
                      <a:pt x="28" y="5777"/>
                    </a:lnTo>
                    <a:lnTo>
                      <a:pt x="0" y="5774"/>
                    </a:lnTo>
                    <a:lnTo>
                      <a:pt x="652" y="0"/>
                    </a:lnTo>
                    <a:lnTo>
                      <a:pt x="679" y="3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28" name="Freeform 06"/>
              <p:cNvSpPr>
                <a:spLocks/>
              </p:cNvSpPr>
              <p:nvPr/>
            </p:nvSpPr>
            <p:spPr bwMode="auto">
              <a:xfrm>
                <a:off x="2346325" y="5018199"/>
                <a:ext cx="98425" cy="981165"/>
              </a:xfrm>
              <a:custGeom>
                <a:avLst/>
                <a:gdLst>
                  <a:gd name="T0" fmla="*/ 0 w 679"/>
                  <a:gd name="T1" fmla="*/ 2147483647 h 6795"/>
                  <a:gd name="T2" fmla="*/ 1985881808 w 679"/>
                  <a:gd name="T3" fmla="*/ 0 h 6795"/>
                  <a:gd name="T4" fmla="*/ 2068123911 w 679"/>
                  <a:gd name="T5" fmla="*/ 6024480 h 6795"/>
                  <a:gd name="T6" fmla="*/ 85288530 w 679"/>
                  <a:gd name="T7" fmla="*/ 2147483647 h 6795"/>
                  <a:gd name="T8" fmla="*/ 0 w 679"/>
                  <a:gd name="T9" fmla="*/ 2147483647 h 67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6795"/>
                  <a:gd name="T17" fmla="*/ 679 w 679"/>
                  <a:gd name="T18" fmla="*/ 6795 h 67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6795">
                    <a:moveTo>
                      <a:pt x="0" y="6793"/>
                    </a:moveTo>
                    <a:lnTo>
                      <a:pt x="652" y="0"/>
                    </a:lnTo>
                    <a:lnTo>
                      <a:pt x="679" y="2"/>
                    </a:lnTo>
                    <a:lnTo>
                      <a:pt x="28" y="6795"/>
                    </a:lnTo>
                    <a:lnTo>
                      <a:pt x="0" y="6793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29" name="Freeform 05"/>
              <p:cNvSpPr>
                <a:spLocks/>
              </p:cNvSpPr>
              <p:nvPr/>
            </p:nvSpPr>
            <p:spPr bwMode="auto">
              <a:xfrm>
                <a:off x="2322513" y="5091231"/>
                <a:ext cx="74613" cy="835102"/>
              </a:xfrm>
              <a:custGeom>
                <a:avLst/>
                <a:gdLst>
                  <a:gd name="T0" fmla="*/ 0 w 517"/>
                  <a:gd name="T1" fmla="*/ 2147483647 h 5776"/>
                  <a:gd name="T2" fmla="*/ 1469874251 w 517"/>
                  <a:gd name="T3" fmla="*/ 0 h 5776"/>
                  <a:gd name="T4" fmla="*/ 1554039985 w 517"/>
                  <a:gd name="T5" fmla="*/ 6040053 h 5776"/>
                  <a:gd name="T6" fmla="*/ 84166058 w 517"/>
                  <a:gd name="T7" fmla="*/ 2147483647 h 5776"/>
                  <a:gd name="T8" fmla="*/ 0 w 517"/>
                  <a:gd name="T9" fmla="*/ 2147483647 h 57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7"/>
                  <a:gd name="T16" fmla="*/ 0 h 5776"/>
                  <a:gd name="T17" fmla="*/ 517 w 517"/>
                  <a:gd name="T18" fmla="*/ 5776 h 57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7" h="5776">
                    <a:moveTo>
                      <a:pt x="0" y="5774"/>
                    </a:moveTo>
                    <a:lnTo>
                      <a:pt x="489" y="0"/>
                    </a:lnTo>
                    <a:lnTo>
                      <a:pt x="517" y="2"/>
                    </a:lnTo>
                    <a:lnTo>
                      <a:pt x="28" y="5776"/>
                    </a:lnTo>
                    <a:lnTo>
                      <a:pt x="0" y="5774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cxnSp>
            <p:nvCxnSpPr>
              <p:cNvPr id="130" name="Line 09"/>
              <p:cNvCxnSpPr/>
              <p:nvPr/>
            </p:nvCxnSpPr>
            <p:spPr bwMode="auto">
              <a:xfrm rot="5400000">
                <a:off x="1908043" y="5504785"/>
                <a:ext cx="832104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1" name="Freeform 04"/>
              <p:cNvSpPr>
                <a:spLocks/>
              </p:cNvSpPr>
              <p:nvPr/>
            </p:nvSpPr>
            <p:spPr bwMode="auto">
              <a:xfrm>
                <a:off x="3146425" y="5016611"/>
                <a:ext cx="73025" cy="77795"/>
              </a:xfrm>
              <a:custGeom>
                <a:avLst/>
                <a:gdLst>
                  <a:gd name="T0" fmla="*/ 0 w 508"/>
                  <a:gd name="T1" fmla="*/ 1600188371 h 531"/>
                  <a:gd name="T2" fmla="*/ 1452559476 w 508"/>
                  <a:gd name="T3" fmla="*/ 0 h 531"/>
                  <a:gd name="T4" fmla="*/ 1508993412 w 508"/>
                  <a:gd name="T5" fmla="*/ 66011969 h 531"/>
                  <a:gd name="T6" fmla="*/ 56433523 w 508"/>
                  <a:gd name="T7" fmla="*/ 1669354323 h 531"/>
                  <a:gd name="T8" fmla="*/ 0 w 508"/>
                  <a:gd name="T9" fmla="*/ 1600188371 h 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8"/>
                  <a:gd name="T16" fmla="*/ 0 h 531"/>
                  <a:gd name="T17" fmla="*/ 508 w 508"/>
                  <a:gd name="T18" fmla="*/ 531 h 5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8" h="531">
                    <a:moveTo>
                      <a:pt x="0" y="509"/>
                    </a:moveTo>
                    <a:lnTo>
                      <a:pt x="489" y="0"/>
                    </a:lnTo>
                    <a:lnTo>
                      <a:pt x="508" y="21"/>
                    </a:lnTo>
                    <a:lnTo>
                      <a:pt x="19" y="531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 dirty="0"/>
              </a:p>
            </p:txBody>
          </p:sp>
          <p:sp>
            <p:nvSpPr>
              <p:cNvPr id="132" name="Freeform 03"/>
              <p:cNvSpPr>
                <a:spLocks/>
              </p:cNvSpPr>
              <p:nvPr/>
            </p:nvSpPr>
            <p:spPr bwMode="auto">
              <a:xfrm>
                <a:off x="2393950" y="5015024"/>
                <a:ext cx="755650" cy="80970"/>
              </a:xfrm>
              <a:custGeom>
                <a:avLst/>
                <a:gdLst>
                  <a:gd name="T0" fmla="*/ 2147483647 w 5236"/>
                  <a:gd name="T1" fmla="*/ 1632185083 h 561"/>
                  <a:gd name="T2" fmla="*/ 2147483647 w 5236"/>
                  <a:gd name="T3" fmla="*/ 156314013 h 561"/>
                  <a:gd name="T4" fmla="*/ 2147483647 w 5236"/>
                  <a:gd name="T5" fmla="*/ 1686296630 h 561"/>
                  <a:gd name="T6" fmla="*/ 2147483647 w 5236"/>
                  <a:gd name="T7" fmla="*/ 1686296630 h 561"/>
                  <a:gd name="T8" fmla="*/ 2147483647 w 5236"/>
                  <a:gd name="T9" fmla="*/ 156314013 h 561"/>
                  <a:gd name="T10" fmla="*/ 2147483647 w 5236"/>
                  <a:gd name="T11" fmla="*/ 1686296630 h 561"/>
                  <a:gd name="T12" fmla="*/ 2147483647 w 5236"/>
                  <a:gd name="T13" fmla="*/ 156314013 h 561"/>
                  <a:gd name="T14" fmla="*/ 2147483647 w 5236"/>
                  <a:gd name="T15" fmla="*/ 1686296630 h 561"/>
                  <a:gd name="T16" fmla="*/ 2147483647 w 5236"/>
                  <a:gd name="T17" fmla="*/ 156314013 h 561"/>
                  <a:gd name="T18" fmla="*/ 2147483647 w 5236"/>
                  <a:gd name="T19" fmla="*/ 1686296630 h 561"/>
                  <a:gd name="T20" fmla="*/ 2147483647 w 5236"/>
                  <a:gd name="T21" fmla="*/ 156314013 h 561"/>
                  <a:gd name="T22" fmla="*/ 2147483647 w 5236"/>
                  <a:gd name="T23" fmla="*/ 1686296630 h 561"/>
                  <a:gd name="T24" fmla="*/ 2147483647 w 5236"/>
                  <a:gd name="T25" fmla="*/ 156314013 h 561"/>
                  <a:gd name="T26" fmla="*/ 2147483647 w 5236"/>
                  <a:gd name="T27" fmla="*/ 1686296630 h 561"/>
                  <a:gd name="T28" fmla="*/ 2147483647 w 5236"/>
                  <a:gd name="T29" fmla="*/ 156314013 h 561"/>
                  <a:gd name="T30" fmla="*/ 1995859096 w 5236"/>
                  <a:gd name="T31" fmla="*/ 1686296630 h 561"/>
                  <a:gd name="T32" fmla="*/ 1015976819 w 5236"/>
                  <a:gd name="T33" fmla="*/ 156314013 h 561"/>
                  <a:gd name="T34" fmla="*/ 69127247 w 5236"/>
                  <a:gd name="T35" fmla="*/ 1632185083 h 561"/>
                  <a:gd name="T36" fmla="*/ 0 w 5236"/>
                  <a:gd name="T37" fmla="*/ 1584093371 h 561"/>
                  <a:gd name="T38" fmla="*/ 1015976819 w 5236"/>
                  <a:gd name="T39" fmla="*/ 0 h 561"/>
                  <a:gd name="T40" fmla="*/ 1995859096 w 5236"/>
                  <a:gd name="T41" fmla="*/ 1529981824 h 561"/>
                  <a:gd name="T42" fmla="*/ 2147483647 w 5236"/>
                  <a:gd name="T43" fmla="*/ 0 h 561"/>
                  <a:gd name="T44" fmla="*/ 2147483647 w 5236"/>
                  <a:gd name="T45" fmla="*/ 1529981824 h 561"/>
                  <a:gd name="T46" fmla="*/ 2147483647 w 5236"/>
                  <a:gd name="T47" fmla="*/ 0 h 561"/>
                  <a:gd name="T48" fmla="*/ 2147483647 w 5236"/>
                  <a:gd name="T49" fmla="*/ 0 h 561"/>
                  <a:gd name="T50" fmla="*/ 2147483647 w 5236"/>
                  <a:gd name="T51" fmla="*/ 1529981824 h 561"/>
                  <a:gd name="T52" fmla="*/ 2147483647 w 5236"/>
                  <a:gd name="T53" fmla="*/ 0 h 561"/>
                  <a:gd name="T54" fmla="*/ 2147483647 w 5236"/>
                  <a:gd name="T55" fmla="*/ 1529981824 h 561"/>
                  <a:gd name="T56" fmla="*/ 2147483647 w 5236"/>
                  <a:gd name="T57" fmla="*/ 0 h 561"/>
                  <a:gd name="T58" fmla="*/ 2147483647 w 5236"/>
                  <a:gd name="T59" fmla="*/ 0 h 561"/>
                  <a:gd name="T60" fmla="*/ 2147483647 w 5236"/>
                  <a:gd name="T61" fmla="*/ 1529981824 h 561"/>
                  <a:gd name="T62" fmla="*/ 2147483647 w 5236"/>
                  <a:gd name="T63" fmla="*/ 0 h 561"/>
                  <a:gd name="T64" fmla="*/ 2147483647 w 5236"/>
                  <a:gd name="T65" fmla="*/ 1529981824 h 561"/>
                  <a:gd name="T66" fmla="*/ 2147483647 w 5236"/>
                  <a:gd name="T67" fmla="*/ 0 h 561"/>
                  <a:gd name="T68" fmla="*/ 2147483647 w 5236"/>
                  <a:gd name="T69" fmla="*/ 0 h 561"/>
                  <a:gd name="T70" fmla="*/ 2147483647 w 5236"/>
                  <a:gd name="T71" fmla="*/ 1529981824 h 561"/>
                  <a:gd name="T72" fmla="*/ 2147483647 w 5236"/>
                  <a:gd name="T73" fmla="*/ 0 h 561"/>
                  <a:gd name="T74" fmla="*/ 2147483647 w 5236"/>
                  <a:gd name="T75" fmla="*/ 1584093371 h 561"/>
                  <a:gd name="T76" fmla="*/ 2147483647 w 5236"/>
                  <a:gd name="T77" fmla="*/ 1632185083 h 56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236"/>
                  <a:gd name="T118" fmla="*/ 0 h 561"/>
                  <a:gd name="T119" fmla="*/ 5236 w 5236"/>
                  <a:gd name="T120" fmla="*/ 561 h 56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236" h="561">
                    <a:moveTo>
                      <a:pt x="5213" y="543"/>
                    </a:moveTo>
                    <a:lnTo>
                      <a:pt x="4899" y="52"/>
                    </a:lnTo>
                    <a:lnTo>
                      <a:pt x="4574" y="561"/>
                    </a:lnTo>
                    <a:lnTo>
                      <a:pt x="4248" y="52"/>
                    </a:lnTo>
                    <a:lnTo>
                      <a:pt x="3922" y="561"/>
                    </a:lnTo>
                    <a:lnTo>
                      <a:pt x="3596" y="52"/>
                    </a:lnTo>
                    <a:lnTo>
                      <a:pt x="3270" y="561"/>
                    </a:lnTo>
                    <a:lnTo>
                      <a:pt x="2945" y="52"/>
                    </a:lnTo>
                    <a:lnTo>
                      <a:pt x="2619" y="561"/>
                    </a:lnTo>
                    <a:lnTo>
                      <a:pt x="2293" y="52"/>
                    </a:lnTo>
                    <a:lnTo>
                      <a:pt x="1967" y="561"/>
                    </a:lnTo>
                    <a:lnTo>
                      <a:pt x="1641" y="52"/>
                    </a:lnTo>
                    <a:lnTo>
                      <a:pt x="1316" y="561"/>
                    </a:lnTo>
                    <a:lnTo>
                      <a:pt x="990" y="52"/>
                    </a:lnTo>
                    <a:lnTo>
                      <a:pt x="664" y="561"/>
                    </a:lnTo>
                    <a:lnTo>
                      <a:pt x="338" y="52"/>
                    </a:lnTo>
                    <a:lnTo>
                      <a:pt x="23" y="543"/>
                    </a:lnTo>
                    <a:lnTo>
                      <a:pt x="0" y="527"/>
                    </a:lnTo>
                    <a:lnTo>
                      <a:pt x="338" y="0"/>
                    </a:lnTo>
                    <a:lnTo>
                      <a:pt x="664" y="509"/>
                    </a:lnTo>
                    <a:lnTo>
                      <a:pt x="990" y="0"/>
                    </a:lnTo>
                    <a:lnTo>
                      <a:pt x="1316" y="509"/>
                    </a:lnTo>
                    <a:lnTo>
                      <a:pt x="1641" y="0"/>
                    </a:lnTo>
                    <a:lnTo>
                      <a:pt x="1967" y="509"/>
                    </a:lnTo>
                    <a:lnTo>
                      <a:pt x="2293" y="0"/>
                    </a:lnTo>
                    <a:lnTo>
                      <a:pt x="2619" y="509"/>
                    </a:lnTo>
                    <a:lnTo>
                      <a:pt x="2945" y="0"/>
                    </a:lnTo>
                    <a:lnTo>
                      <a:pt x="3270" y="509"/>
                    </a:lnTo>
                    <a:lnTo>
                      <a:pt x="3596" y="0"/>
                    </a:lnTo>
                    <a:lnTo>
                      <a:pt x="3922" y="509"/>
                    </a:lnTo>
                    <a:lnTo>
                      <a:pt x="4248" y="0"/>
                    </a:lnTo>
                    <a:lnTo>
                      <a:pt x="4574" y="509"/>
                    </a:lnTo>
                    <a:lnTo>
                      <a:pt x="4899" y="0"/>
                    </a:lnTo>
                    <a:lnTo>
                      <a:pt x="5236" y="527"/>
                    </a:lnTo>
                    <a:lnTo>
                      <a:pt x="5213" y="543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33" name="Freeform 02"/>
              <p:cNvSpPr>
                <a:spLocks/>
              </p:cNvSpPr>
              <p:nvPr/>
            </p:nvSpPr>
            <p:spPr bwMode="auto">
              <a:xfrm>
                <a:off x="2346325" y="5018199"/>
                <a:ext cx="50800" cy="74620"/>
              </a:xfrm>
              <a:custGeom>
                <a:avLst/>
                <a:gdLst>
                  <a:gd name="T0" fmla="*/ 1005381721 w 349"/>
                  <a:gd name="T1" fmla="*/ 1507039211 h 525"/>
                  <a:gd name="T2" fmla="*/ 0 w 349"/>
                  <a:gd name="T3" fmla="*/ 45930480 h 525"/>
                  <a:gd name="T4" fmla="*/ 74007441 w 349"/>
                  <a:gd name="T5" fmla="*/ 0 h 525"/>
                  <a:gd name="T6" fmla="*/ 1076317127 w 349"/>
                  <a:gd name="T7" fmla="*/ 1461109459 h 525"/>
                  <a:gd name="T8" fmla="*/ 1005381721 w 349"/>
                  <a:gd name="T9" fmla="*/ 1507039211 h 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9"/>
                  <a:gd name="T16" fmla="*/ 0 h 525"/>
                  <a:gd name="T17" fmla="*/ 349 w 349"/>
                  <a:gd name="T18" fmla="*/ 525 h 5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9" h="525">
                    <a:moveTo>
                      <a:pt x="326" y="525"/>
                    </a:moveTo>
                    <a:lnTo>
                      <a:pt x="0" y="16"/>
                    </a:lnTo>
                    <a:lnTo>
                      <a:pt x="24" y="0"/>
                    </a:lnTo>
                    <a:lnTo>
                      <a:pt x="349" y="509"/>
                    </a:lnTo>
                    <a:lnTo>
                      <a:pt x="326" y="525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  <p:sp>
            <p:nvSpPr>
              <p:cNvPr id="134" name="Freeform 01"/>
              <p:cNvSpPr>
                <a:spLocks/>
              </p:cNvSpPr>
              <p:nvPr/>
            </p:nvSpPr>
            <p:spPr bwMode="auto">
              <a:xfrm>
                <a:off x="2322513" y="5018199"/>
                <a:ext cx="26988" cy="74620"/>
              </a:xfrm>
              <a:custGeom>
                <a:avLst/>
                <a:gdLst>
                  <a:gd name="T0" fmla="*/ 0 w 190"/>
                  <a:gd name="T1" fmla="*/ 1529834730 h 516"/>
                  <a:gd name="T2" fmla="*/ 467133864 w 190"/>
                  <a:gd name="T3" fmla="*/ 0 h 516"/>
                  <a:gd name="T4" fmla="*/ 544508719 w 190"/>
                  <a:gd name="T5" fmla="*/ 27202363 h 516"/>
                  <a:gd name="T6" fmla="*/ 77374749 w 190"/>
                  <a:gd name="T7" fmla="*/ 1560069754 h 516"/>
                  <a:gd name="T8" fmla="*/ 0 w 190"/>
                  <a:gd name="T9" fmla="*/ 1529834730 h 5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516"/>
                  <a:gd name="T17" fmla="*/ 190 w 190"/>
                  <a:gd name="T18" fmla="*/ 516 h 5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516">
                    <a:moveTo>
                      <a:pt x="0" y="506"/>
                    </a:moveTo>
                    <a:lnTo>
                      <a:pt x="163" y="0"/>
                    </a:lnTo>
                    <a:lnTo>
                      <a:pt x="190" y="9"/>
                    </a:lnTo>
                    <a:lnTo>
                      <a:pt x="27" y="516"/>
                    </a:lnTo>
                    <a:lnTo>
                      <a:pt x="0" y="506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sz="800"/>
              </a:p>
            </p:txBody>
          </p:sp>
        </p:grpSp>
        <p:cxnSp>
          <p:nvCxnSpPr>
            <p:cNvPr id="99" name="Line 08"/>
            <p:cNvCxnSpPr/>
            <p:nvPr/>
          </p:nvCxnSpPr>
          <p:spPr bwMode="auto">
            <a:xfrm rot="5400000">
              <a:off x="8106189" y="4854158"/>
              <a:ext cx="323850" cy="0"/>
            </a:xfrm>
            <a:prstGeom prst="line">
              <a:avLst/>
            </a:prstGeom>
            <a:noFill/>
            <a:ln w="28575" cap="flat" cmpd="sng" algn="ctr">
              <a:solidFill>
                <a:schemeClr val="accent4">
                  <a:lumMod val="1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Line 07"/>
            <p:cNvCxnSpPr/>
            <p:nvPr/>
          </p:nvCxnSpPr>
          <p:spPr bwMode="auto">
            <a:xfrm>
              <a:off x="8092613" y="4870795"/>
              <a:ext cx="160934" cy="0"/>
            </a:xfrm>
            <a:prstGeom prst="line">
              <a:avLst/>
            </a:prstGeom>
            <a:noFill/>
            <a:ln w="28575" cap="flat" cmpd="sng" algn="ctr">
              <a:solidFill>
                <a:schemeClr val="accent4">
                  <a:lumMod val="10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101" name="Line 06"/>
            <p:cNvCxnSpPr/>
            <p:nvPr/>
          </p:nvCxnSpPr>
          <p:spPr bwMode="auto">
            <a:xfrm>
              <a:off x="7264894" y="4870794"/>
              <a:ext cx="160934" cy="0"/>
            </a:xfrm>
            <a:prstGeom prst="line">
              <a:avLst/>
            </a:prstGeom>
            <a:noFill/>
            <a:ln w="28575" cap="flat" cmpd="sng" algn="ctr">
              <a:solidFill>
                <a:schemeClr val="accent4">
                  <a:lumMod val="10000"/>
                </a:schemeClr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cxnSp>
          <p:nvCxnSpPr>
            <p:cNvPr id="102" name="Line 05"/>
            <p:cNvCxnSpPr/>
            <p:nvPr/>
          </p:nvCxnSpPr>
          <p:spPr bwMode="auto">
            <a:xfrm rot="5400000">
              <a:off x="7087253" y="4854149"/>
              <a:ext cx="323850" cy="0"/>
            </a:xfrm>
            <a:prstGeom prst="line">
              <a:avLst/>
            </a:prstGeom>
            <a:noFill/>
            <a:ln w="28575" cap="flat" cmpd="sng" algn="ctr">
              <a:solidFill>
                <a:schemeClr val="accent4">
                  <a:lumMod val="1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Line 04"/>
            <p:cNvCxnSpPr/>
            <p:nvPr/>
          </p:nvCxnSpPr>
          <p:spPr bwMode="auto">
            <a:xfrm rot="5400000">
              <a:off x="4541221" y="4854148"/>
              <a:ext cx="323850" cy="0"/>
            </a:xfrm>
            <a:prstGeom prst="line">
              <a:avLst/>
            </a:prstGeom>
            <a:noFill/>
            <a:ln w="28575" cap="flat" cmpd="sng" algn="ctr">
              <a:solidFill>
                <a:schemeClr val="accent4">
                  <a:lumMod val="1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Line 03"/>
            <p:cNvCxnSpPr/>
            <p:nvPr/>
          </p:nvCxnSpPr>
          <p:spPr bwMode="auto">
            <a:xfrm>
              <a:off x="4527648" y="4870795"/>
              <a:ext cx="160934" cy="0"/>
            </a:xfrm>
            <a:prstGeom prst="line">
              <a:avLst/>
            </a:prstGeom>
            <a:noFill/>
            <a:ln w="28575" cap="flat" cmpd="sng" algn="ctr">
              <a:solidFill>
                <a:schemeClr val="accent4">
                  <a:lumMod val="10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105" name="Line 02"/>
            <p:cNvCxnSpPr/>
            <p:nvPr/>
          </p:nvCxnSpPr>
          <p:spPr bwMode="auto">
            <a:xfrm>
              <a:off x="3699926" y="4870795"/>
              <a:ext cx="162407" cy="0"/>
            </a:xfrm>
            <a:prstGeom prst="line">
              <a:avLst/>
            </a:prstGeom>
            <a:noFill/>
            <a:ln w="28575" cap="flat" cmpd="sng" algn="ctr">
              <a:solidFill>
                <a:schemeClr val="accent4">
                  <a:lumMod val="10000"/>
                </a:schemeClr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cxnSp>
          <p:nvCxnSpPr>
            <p:cNvPr id="106" name="Line 01"/>
            <p:cNvCxnSpPr/>
            <p:nvPr/>
          </p:nvCxnSpPr>
          <p:spPr bwMode="auto">
            <a:xfrm rot="5400000">
              <a:off x="3519666" y="4854144"/>
              <a:ext cx="323850" cy="0"/>
            </a:xfrm>
            <a:prstGeom prst="line">
              <a:avLst/>
            </a:prstGeom>
            <a:noFill/>
            <a:ln w="28575" cap="flat" cmpd="sng" algn="ctr">
              <a:solidFill>
                <a:schemeClr val="accent4">
                  <a:lumMod val="1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65" name="Text Placeholder 1"/>
          <p:cNvSpPr txBox="1">
            <a:spLocks/>
          </p:cNvSpPr>
          <p:nvPr/>
        </p:nvSpPr>
        <p:spPr bwMode="auto">
          <a:xfrm>
            <a:off x="5103048" y="6330520"/>
            <a:ext cx="1792313" cy="4944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8450" tIns="44225" rIns="88450" bIns="44225" numCol="1" anchor="ctr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ROD WITH THREADED ENDS</a:t>
            </a:r>
          </a:p>
        </p:txBody>
      </p:sp>
      <p:sp>
        <p:nvSpPr>
          <p:cNvPr id="174" name="Text Placeholder 1"/>
          <p:cNvSpPr txBox="1">
            <a:spLocks/>
          </p:cNvSpPr>
          <p:nvPr/>
        </p:nvSpPr>
        <p:spPr bwMode="auto">
          <a:xfrm>
            <a:off x="685521" y="1009927"/>
            <a:ext cx="11028219" cy="40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0" indent="0">
              <a:buNone/>
            </a:pPr>
            <a:r>
              <a:rPr lang="el-GR" sz="2000" kern="0" dirty="0">
                <a:solidFill>
                  <a:schemeClr val="accent4">
                    <a:lumMod val="10000"/>
                  </a:schemeClr>
                </a:solidFill>
              </a:rPr>
              <a:t>Γραμμές διακοπής</a:t>
            </a:r>
            <a:endParaRPr lang="en-US" sz="200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77" y="3716309"/>
            <a:ext cx="5362575" cy="2219325"/>
          </a:xfrm>
          <a:prstGeom prst="rect">
            <a:avLst/>
          </a:prstGeom>
          <a:ln w="19050">
            <a:solidFill>
              <a:schemeClr val="accent4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90739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572655" y="1077914"/>
            <a:ext cx="11028219" cy="40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>
                <a:solidFill>
                  <a:schemeClr val="accent4">
                    <a:lumMod val="10000"/>
                  </a:schemeClr>
                </a:solidFill>
              </a:rPr>
              <a:t>Γραμμές διαστάσεων</a:t>
            </a:r>
            <a:endParaRPr lang="en-US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768878" y="1792490"/>
            <a:ext cx="6334648" cy="378926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61" name="Group 01"/>
          <p:cNvGrpSpPr/>
          <p:nvPr/>
        </p:nvGrpSpPr>
        <p:grpSpPr>
          <a:xfrm>
            <a:off x="2895429" y="1922164"/>
            <a:ext cx="6035225" cy="3844263"/>
            <a:chOff x="1781006" y="2217288"/>
            <a:chExt cx="5486569" cy="3844263"/>
          </a:xfrm>
        </p:grpSpPr>
        <p:sp>
          <p:nvSpPr>
            <p:cNvPr id="163" name="Line 22"/>
            <p:cNvSpPr>
              <a:spLocks noChangeShapeType="1"/>
            </p:cNvSpPr>
            <p:nvPr/>
          </p:nvSpPr>
          <p:spPr bwMode="auto">
            <a:xfrm flipV="1">
              <a:off x="3680882" y="5674514"/>
              <a:ext cx="424432" cy="3870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164" name="Line 21"/>
            <p:cNvSpPr>
              <a:spLocks noChangeShapeType="1"/>
            </p:cNvSpPr>
            <p:nvPr/>
          </p:nvSpPr>
          <p:spPr bwMode="auto">
            <a:xfrm rot="16200000" flipV="1">
              <a:off x="3190988" y="5676771"/>
              <a:ext cx="396558" cy="37299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165" name="Line 20"/>
            <p:cNvSpPr>
              <a:spLocks noChangeShapeType="1"/>
            </p:cNvSpPr>
            <p:nvPr/>
          </p:nvSpPr>
          <p:spPr bwMode="auto">
            <a:xfrm flipH="1" flipV="1">
              <a:off x="5588611" y="5600466"/>
              <a:ext cx="327061" cy="4610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t" anchorCtr="0"/>
            <a:lstStyle/>
            <a:p>
              <a:endParaRPr lang="en-US" sz="800" dirty="0"/>
            </a:p>
          </p:txBody>
        </p:sp>
        <p:sp>
          <p:nvSpPr>
            <p:cNvPr id="166" name="Line 19"/>
            <p:cNvSpPr>
              <a:spLocks noChangeShapeType="1"/>
            </p:cNvSpPr>
            <p:nvPr/>
          </p:nvSpPr>
          <p:spPr bwMode="auto">
            <a:xfrm rot="5400000" flipV="1">
              <a:off x="4816609" y="4870285"/>
              <a:ext cx="0" cy="146304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167" name="Line 18"/>
            <p:cNvSpPr>
              <a:spLocks noChangeShapeType="1"/>
            </p:cNvSpPr>
            <p:nvPr/>
          </p:nvSpPr>
          <p:spPr bwMode="auto">
            <a:xfrm rot="5400000">
              <a:off x="2525576" y="4874890"/>
              <a:ext cx="0" cy="146304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169" name="Line 16"/>
            <p:cNvSpPr>
              <a:spLocks noChangeShapeType="1"/>
            </p:cNvSpPr>
            <p:nvPr/>
          </p:nvSpPr>
          <p:spPr bwMode="auto">
            <a:xfrm rot="5400000" flipH="1">
              <a:off x="5673874" y="4703613"/>
              <a:ext cx="300470" cy="4753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t" anchorCtr="0"/>
            <a:lstStyle/>
            <a:p>
              <a:endParaRPr lang="en-US" sz="800" dirty="0"/>
            </a:p>
          </p:txBody>
        </p:sp>
        <p:sp>
          <p:nvSpPr>
            <p:cNvPr id="170" name="Line 15"/>
            <p:cNvSpPr>
              <a:spLocks noChangeShapeType="1"/>
            </p:cNvSpPr>
            <p:nvPr/>
          </p:nvSpPr>
          <p:spPr bwMode="auto">
            <a:xfrm rot="5400000">
              <a:off x="5099191" y="5298321"/>
              <a:ext cx="914400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171" name="Line 14"/>
            <p:cNvSpPr>
              <a:spLocks noChangeShapeType="1"/>
            </p:cNvSpPr>
            <p:nvPr/>
          </p:nvSpPr>
          <p:spPr bwMode="auto">
            <a:xfrm rot="16200000" flipH="1">
              <a:off x="3700174" y="5116494"/>
              <a:ext cx="548640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172" name="Line 13"/>
            <p:cNvSpPr>
              <a:spLocks noChangeShapeType="1"/>
            </p:cNvSpPr>
            <p:nvPr/>
          </p:nvSpPr>
          <p:spPr bwMode="auto">
            <a:xfrm rot="5400000">
              <a:off x="1326703" y="5297780"/>
              <a:ext cx="914400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173" name="Line 12"/>
            <p:cNvSpPr>
              <a:spLocks noChangeShapeType="1"/>
            </p:cNvSpPr>
            <p:nvPr/>
          </p:nvSpPr>
          <p:spPr bwMode="auto">
            <a:xfrm>
              <a:off x="5962875" y="4719507"/>
              <a:ext cx="1304700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174" name="Line 11"/>
            <p:cNvSpPr>
              <a:spLocks noChangeShapeType="1"/>
            </p:cNvSpPr>
            <p:nvPr/>
          </p:nvSpPr>
          <p:spPr bwMode="auto">
            <a:xfrm>
              <a:off x="4378865" y="4719504"/>
              <a:ext cx="1180204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175" name="Line 10"/>
            <p:cNvSpPr>
              <a:spLocks noChangeShapeType="1"/>
            </p:cNvSpPr>
            <p:nvPr/>
          </p:nvSpPr>
          <p:spPr bwMode="auto">
            <a:xfrm>
              <a:off x="1781402" y="4719504"/>
              <a:ext cx="2194560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176" name="Line 09"/>
            <p:cNvSpPr>
              <a:spLocks noChangeShapeType="1"/>
            </p:cNvSpPr>
            <p:nvPr/>
          </p:nvSpPr>
          <p:spPr bwMode="auto">
            <a:xfrm>
              <a:off x="5976212" y="3360290"/>
              <a:ext cx="0" cy="137160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177" name="Line 08"/>
            <p:cNvSpPr>
              <a:spLocks noChangeShapeType="1"/>
            </p:cNvSpPr>
            <p:nvPr/>
          </p:nvSpPr>
          <p:spPr bwMode="auto">
            <a:xfrm>
              <a:off x="5545688" y="3360290"/>
              <a:ext cx="0" cy="137160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178" name="Line 07"/>
            <p:cNvSpPr>
              <a:spLocks noChangeShapeType="1"/>
            </p:cNvSpPr>
            <p:nvPr/>
          </p:nvSpPr>
          <p:spPr bwMode="auto">
            <a:xfrm>
              <a:off x="4393161" y="3360287"/>
              <a:ext cx="0" cy="137160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179" name="Line 06"/>
            <p:cNvSpPr>
              <a:spLocks noChangeShapeType="1"/>
            </p:cNvSpPr>
            <p:nvPr/>
          </p:nvSpPr>
          <p:spPr bwMode="auto">
            <a:xfrm>
              <a:off x="3962627" y="3360286"/>
              <a:ext cx="0" cy="137160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180" name="Line 05"/>
            <p:cNvSpPr>
              <a:spLocks noChangeShapeType="1"/>
            </p:cNvSpPr>
            <p:nvPr/>
          </p:nvSpPr>
          <p:spPr bwMode="auto">
            <a:xfrm>
              <a:off x="5531394" y="3374576"/>
              <a:ext cx="457200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181" name="Line 04"/>
            <p:cNvSpPr>
              <a:spLocks noChangeShapeType="1"/>
            </p:cNvSpPr>
            <p:nvPr/>
          </p:nvSpPr>
          <p:spPr bwMode="auto">
            <a:xfrm>
              <a:off x="3948297" y="3374574"/>
              <a:ext cx="457200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182" name="Line 03"/>
            <p:cNvSpPr>
              <a:spLocks noChangeShapeType="1"/>
            </p:cNvSpPr>
            <p:nvPr/>
          </p:nvSpPr>
          <p:spPr bwMode="auto">
            <a:xfrm>
              <a:off x="7253514" y="2217288"/>
              <a:ext cx="0" cy="251460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183" name="Line 02"/>
            <p:cNvSpPr>
              <a:spLocks noChangeShapeType="1"/>
            </p:cNvSpPr>
            <p:nvPr/>
          </p:nvSpPr>
          <p:spPr bwMode="auto">
            <a:xfrm>
              <a:off x="1793785" y="2217290"/>
              <a:ext cx="0" cy="251460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  <p:sp>
          <p:nvSpPr>
            <p:cNvPr id="184" name="Line 01"/>
            <p:cNvSpPr>
              <a:spLocks noChangeShapeType="1"/>
            </p:cNvSpPr>
            <p:nvPr/>
          </p:nvSpPr>
          <p:spPr bwMode="auto">
            <a:xfrm>
              <a:off x="1781006" y="2231574"/>
              <a:ext cx="5486400" cy="0"/>
            </a:xfrm>
            <a:prstGeom prst="line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t" anchorCtr="0"/>
            <a:lstStyle/>
            <a:p>
              <a:endParaRPr lang="en-US" sz="800"/>
            </a:p>
          </p:txBody>
        </p:sp>
      </p:grpSp>
      <p:sp>
        <p:nvSpPr>
          <p:cNvPr id="185" name="Text Placeholder 1"/>
          <p:cNvSpPr txBox="1">
            <a:spLocks/>
          </p:cNvSpPr>
          <p:nvPr/>
        </p:nvSpPr>
        <p:spPr bwMode="auto">
          <a:xfrm>
            <a:off x="3987004" y="5766428"/>
            <a:ext cx="1766070" cy="28026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8450" tIns="44225" rIns="88450" bIns="44225" numCol="1" anchor="ctr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DIMENSION LINES</a:t>
            </a:r>
          </a:p>
        </p:txBody>
      </p:sp>
      <p:sp>
        <p:nvSpPr>
          <p:cNvPr id="186" name="Text Placeholder 1"/>
          <p:cNvSpPr txBox="1">
            <a:spLocks/>
          </p:cNvSpPr>
          <p:nvPr/>
        </p:nvSpPr>
        <p:spPr bwMode="auto">
          <a:xfrm>
            <a:off x="6488302" y="5766428"/>
            <a:ext cx="1851368" cy="28026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8450" tIns="44225" rIns="88450" bIns="44225" numCol="1" anchor="ctr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EXTENSION LINES</a:t>
            </a: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rot="5400000">
            <a:off x="3335647" y="4504946"/>
            <a:ext cx="0" cy="851725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 wrap="none" anchor="t" anchorCtr="0"/>
          <a:lstStyle/>
          <a:p>
            <a:endParaRPr lang="en-US" sz="800"/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 rot="5400000" flipV="1">
            <a:off x="4913697" y="4536240"/>
            <a:ext cx="0" cy="789138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 wrap="none" anchor="t" anchorCtr="0"/>
          <a:lstStyle/>
          <a:p>
            <a:endParaRPr lang="en-US" sz="800"/>
          </a:p>
        </p:txBody>
      </p:sp>
      <p:sp>
        <p:nvSpPr>
          <p:cNvPr id="33" name="TextBox 32"/>
          <p:cNvSpPr txBox="1"/>
          <p:nvPr/>
        </p:nvSpPr>
        <p:spPr>
          <a:xfrm>
            <a:off x="3751082" y="4745205"/>
            <a:ext cx="77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3.994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87969" y="5130552"/>
            <a:ext cx="77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6.500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37331" y="4611757"/>
            <a:ext cx="70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1675041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idx="4294967295"/>
          </p:nvPr>
        </p:nvSpPr>
        <p:spPr>
          <a:xfrm>
            <a:off x="609600" y="1524001"/>
            <a:ext cx="11074400" cy="478949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schemeClr val="accent4">
                    <a:lumMod val="10000"/>
                  </a:schemeClr>
                </a:solidFill>
              </a:rPr>
              <a:t>Απεικονίζονται με συμπαγή γραμμή 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schemeClr val="accent4">
                    <a:lumMod val="10000"/>
                  </a:schemeClr>
                </a:solidFill>
              </a:rPr>
              <a:t>Χρησιμοποιούνται με κάποια σημείωση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Will be on an angle or have an angle in them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marL="228600" indent="-228600"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marL="347472"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marL="347472"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53862" y="2155848"/>
            <a:ext cx="4751549" cy="4157646"/>
            <a:chOff x="5451008" y="2015164"/>
            <a:chExt cx="4751549" cy="41576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5" name="Picture 16" descr="untitl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9508" y="2408839"/>
              <a:ext cx="4053049" cy="3763971"/>
            </a:xfrm>
            <a:prstGeom prst="rect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  <a:miter lim="800000"/>
            </a:ln>
          </p:spPr>
        </p:pic>
        <p:sp>
          <p:nvSpPr>
            <p:cNvPr id="43" name="Line 02"/>
            <p:cNvSpPr>
              <a:spLocks noChangeShapeType="1"/>
            </p:cNvSpPr>
            <p:nvPr/>
          </p:nvSpPr>
          <p:spPr bwMode="auto">
            <a:xfrm flipV="1">
              <a:off x="5451008" y="3223229"/>
              <a:ext cx="1473836" cy="511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t" anchorCtr="0"/>
            <a:lstStyle/>
            <a:p>
              <a:endParaRPr lang="en-US" sz="800" dirty="0"/>
            </a:p>
          </p:txBody>
        </p:sp>
        <p:sp>
          <p:nvSpPr>
            <p:cNvPr id="44" name="Line 01"/>
            <p:cNvSpPr>
              <a:spLocks noChangeShapeType="1"/>
            </p:cNvSpPr>
            <p:nvPr/>
          </p:nvSpPr>
          <p:spPr bwMode="auto">
            <a:xfrm>
              <a:off x="8433428" y="2015164"/>
              <a:ext cx="10654" cy="11620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t" anchorCtr="0"/>
            <a:lstStyle/>
            <a:p>
              <a:endParaRPr lang="en-US" sz="800" dirty="0"/>
            </a:p>
          </p:txBody>
        </p:sp>
      </p:grpSp>
      <p:sp>
        <p:nvSpPr>
          <p:cNvPr id="48" name="Text Placeholder 1"/>
          <p:cNvSpPr txBox="1">
            <a:spLocks/>
          </p:cNvSpPr>
          <p:nvPr/>
        </p:nvSpPr>
        <p:spPr bwMode="auto">
          <a:xfrm>
            <a:off x="5374888" y="3727475"/>
            <a:ext cx="1378974" cy="29522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8450" tIns="44225" rIns="88450" bIns="44225" numCol="1" anchor="ctr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LEADER LINE</a:t>
            </a:r>
          </a:p>
        </p:txBody>
      </p:sp>
      <p:sp>
        <p:nvSpPr>
          <p:cNvPr id="49" name="Text Placeholder 1"/>
          <p:cNvSpPr txBox="1">
            <a:spLocks/>
          </p:cNvSpPr>
          <p:nvPr/>
        </p:nvSpPr>
        <p:spPr bwMode="auto">
          <a:xfrm>
            <a:off x="8999035" y="1865025"/>
            <a:ext cx="1425574" cy="29082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8450" tIns="44225" rIns="88450" bIns="44225" numCol="1" anchor="ctr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LEADER LINE</a:t>
            </a:r>
          </a:p>
        </p:txBody>
      </p:sp>
      <p:sp>
        <p:nvSpPr>
          <p:cNvPr id="51" name="Text Placeholder 1"/>
          <p:cNvSpPr txBox="1">
            <a:spLocks/>
          </p:cNvSpPr>
          <p:nvPr/>
        </p:nvSpPr>
        <p:spPr bwMode="auto">
          <a:xfrm>
            <a:off x="1163781" y="1053307"/>
            <a:ext cx="11028219" cy="40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●"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–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2pPr>
            <a:lvl3pPr marL="692150" indent="-2349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-"/>
              <a:tabLst/>
              <a:defRPr sz="18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3pPr>
            <a:lvl4pPr marL="914400" indent="-222250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tabLst/>
              <a:defRPr sz="1800" b="0" i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4pPr>
            <a:lvl5pPr marL="1150938" indent="-2286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♦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5pPr>
            <a:lvl6pPr marL="1374775" indent="-228600" algn="l" rtl="0" eaLnBrk="1" fontAlgn="base" hangingPunct="1">
              <a:spcBef>
                <a:spcPts val="600"/>
              </a:spcBef>
              <a:spcAft>
                <a:spcPts val="0"/>
              </a:spcAft>
              <a:buChar char="»"/>
              <a:tabLst/>
              <a:defRPr sz="1600" b="0">
                <a:solidFill>
                  <a:schemeClr val="accent4">
                    <a:lumMod val="10000"/>
                  </a:schemeClr>
                </a:solidFill>
                <a:latin typeface="+mn-lt"/>
                <a:sym typeface="Symbol" pitchFamily="18" charset="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768475" algn="l"/>
              </a:tabLst>
              <a:defRPr sz="2000">
                <a:solidFill>
                  <a:schemeClr val="bg1"/>
                </a:solidFill>
                <a:latin typeface="+mn-lt"/>
                <a:sym typeface="Symbol" pitchFamily="18" charset="2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b="1" dirty="0">
                <a:solidFill>
                  <a:schemeClr val="accent4">
                    <a:lumMod val="10000"/>
                  </a:schemeClr>
                </a:solidFill>
              </a:rPr>
              <a:t>Γραμμές οδηγοί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3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927783" y="1599574"/>
            <a:ext cx="8499348" cy="3501736"/>
            <a:chOff x="1855598" y="1405131"/>
            <a:chExt cx="8499348" cy="35017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ectangle 3"/>
            <p:cNvSpPr/>
            <p:nvPr/>
          </p:nvSpPr>
          <p:spPr bwMode="auto">
            <a:xfrm>
              <a:off x="1855598" y="1405131"/>
              <a:ext cx="8499348" cy="350173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916002" y="1482437"/>
              <a:ext cx="8354759" cy="3345703"/>
              <a:chOff x="1915477" y="1331912"/>
              <a:chExt cx="8354759" cy="3345703"/>
            </a:xfrm>
          </p:grpSpPr>
          <p:grpSp>
            <p:nvGrpSpPr>
              <p:cNvPr id="128" name="Group 02"/>
              <p:cNvGrpSpPr/>
              <p:nvPr/>
            </p:nvGrpSpPr>
            <p:grpSpPr>
              <a:xfrm>
                <a:off x="1915477" y="2507341"/>
                <a:ext cx="8348998" cy="2170274"/>
                <a:chOff x="687705" y="2507341"/>
                <a:chExt cx="7589998" cy="2170274"/>
              </a:xfrm>
            </p:grpSpPr>
            <p:sp>
              <p:nvSpPr>
                <p:cNvPr id="12" name="AutoShape 07"/>
                <p:cNvSpPr>
                  <a:spLocks noChangeArrowheads="1"/>
                </p:cNvSpPr>
                <p:nvPr/>
              </p:nvSpPr>
              <p:spPr bwMode="auto">
                <a:xfrm>
                  <a:off x="4263901" y="4220415"/>
                  <a:ext cx="457200" cy="457200"/>
                </a:xfrm>
                <a:prstGeom prst="star8">
                  <a:avLst>
                    <a:gd name="adj" fmla="val 38250"/>
                  </a:avLst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1"/>
                <a:lstStyle/>
                <a:p>
                  <a:pPr algn="ctr"/>
                  <a:r>
                    <a:rPr lang="en-US" sz="2400" dirty="0">
                      <a:solidFill>
                        <a:srgbClr val="FF0000"/>
                      </a:solidFill>
                    </a:rPr>
                    <a:t>G</a:t>
                  </a:r>
                </a:p>
              </p:txBody>
            </p:sp>
            <p:sp>
              <p:nvSpPr>
                <p:cNvPr id="11" name="AutoShape 06"/>
                <p:cNvSpPr>
                  <a:spLocks noChangeArrowheads="1"/>
                </p:cNvSpPr>
                <p:nvPr/>
              </p:nvSpPr>
              <p:spPr bwMode="auto">
                <a:xfrm>
                  <a:off x="7574280" y="4220399"/>
                  <a:ext cx="457200" cy="457200"/>
                </a:xfrm>
                <a:prstGeom prst="star8">
                  <a:avLst>
                    <a:gd name="adj" fmla="val 38250"/>
                  </a:avLst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1"/>
                <a:lstStyle/>
                <a:p>
                  <a:pPr algn="ctr"/>
                  <a:r>
                    <a:rPr lang="en-US" sz="2400" dirty="0">
                      <a:solidFill>
                        <a:srgbClr val="FF0000"/>
                      </a:solidFill>
                    </a:rPr>
                    <a:t>F</a:t>
                  </a:r>
                </a:p>
              </p:txBody>
            </p:sp>
            <p:sp>
              <p:nvSpPr>
                <p:cNvPr id="26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7462862" y="4102770"/>
                  <a:ext cx="180193" cy="180193"/>
                </a:xfrm>
                <a:prstGeom prst="line">
                  <a:avLst/>
                </a:prstGeom>
                <a:noFill/>
                <a:ln w="31750" cap="flat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 wrap="none" anchor="t" anchorCtr="0"/>
                <a:lstStyle/>
                <a:p>
                  <a:endParaRPr lang="en-US" sz="800" dirty="0"/>
                </a:p>
              </p:txBody>
            </p:sp>
            <p:sp>
              <p:nvSpPr>
                <p:cNvPr id="23" name="Line 64"/>
                <p:cNvSpPr>
                  <a:spLocks noChangeShapeType="1"/>
                </p:cNvSpPr>
                <p:nvPr/>
              </p:nvSpPr>
              <p:spPr bwMode="auto">
                <a:xfrm>
                  <a:off x="7167617" y="4093246"/>
                  <a:ext cx="1097280" cy="0"/>
                </a:xfrm>
                <a:prstGeom prst="line">
                  <a:avLst/>
                </a:prstGeom>
                <a:noFill/>
                <a:ln w="19050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24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5257800" y="4093246"/>
                  <a:ext cx="1097280" cy="0"/>
                </a:xfrm>
                <a:prstGeom prst="line">
                  <a:avLst/>
                </a:prstGeom>
                <a:noFill/>
                <a:ln w="19050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25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4672013" y="4032932"/>
                  <a:ext cx="566737" cy="242887"/>
                </a:xfrm>
                <a:prstGeom prst="line">
                  <a:avLst/>
                </a:prstGeom>
                <a:noFill/>
                <a:ln w="31750" cap="flat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21" name="Line 61"/>
                <p:cNvSpPr>
                  <a:spLocks noChangeShapeType="1"/>
                </p:cNvSpPr>
                <p:nvPr/>
              </p:nvSpPr>
              <p:spPr bwMode="auto">
                <a:xfrm>
                  <a:off x="8272497" y="3824171"/>
                  <a:ext cx="0" cy="458791"/>
                </a:xfrm>
                <a:prstGeom prst="line">
                  <a:avLst/>
                </a:prstGeom>
                <a:noFill/>
                <a:ln w="19050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20" name="Line 60"/>
                <p:cNvSpPr>
                  <a:spLocks noChangeShapeType="1"/>
                </p:cNvSpPr>
                <p:nvPr/>
              </p:nvSpPr>
              <p:spPr bwMode="auto">
                <a:xfrm>
                  <a:off x="5250656" y="3905134"/>
                  <a:ext cx="0" cy="381000"/>
                </a:xfrm>
                <a:prstGeom prst="line">
                  <a:avLst/>
                </a:prstGeom>
                <a:noFill/>
                <a:ln w="19050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100" name="Line 59"/>
                <p:cNvSpPr>
                  <a:spLocks noChangeShapeType="1"/>
                </p:cNvSpPr>
                <p:nvPr/>
              </p:nvSpPr>
              <p:spPr bwMode="auto">
                <a:xfrm>
                  <a:off x="1498283" y="3864337"/>
                  <a:ext cx="3000375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102" name="Line 58"/>
                <p:cNvSpPr>
                  <a:spLocks noChangeShapeType="1"/>
                </p:cNvSpPr>
                <p:nvPr/>
              </p:nvSpPr>
              <p:spPr bwMode="auto">
                <a:xfrm>
                  <a:off x="5064905" y="3792104"/>
                  <a:ext cx="2286000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99" name="Line 57"/>
                <p:cNvSpPr>
                  <a:spLocks noChangeShapeType="1"/>
                </p:cNvSpPr>
                <p:nvPr/>
              </p:nvSpPr>
              <p:spPr bwMode="auto">
                <a:xfrm>
                  <a:off x="1496900" y="3805124"/>
                  <a:ext cx="2999232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94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4497071" y="3792105"/>
                  <a:ext cx="576072" cy="73152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101" name="Line 55"/>
                <p:cNvSpPr>
                  <a:spLocks noChangeShapeType="1"/>
                </p:cNvSpPr>
                <p:nvPr/>
              </p:nvSpPr>
              <p:spPr bwMode="auto">
                <a:xfrm>
                  <a:off x="5066912" y="3732414"/>
                  <a:ext cx="2286000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93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4492625" y="3731304"/>
                  <a:ext cx="576072" cy="73152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98" name="Line 53"/>
                <p:cNvSpPr>
                  <a:spLocks noChangeShapeType="1"/>
                </p:cNvSpPr>
                <p:nvPr/>
              </p:nvSpPr>
              <p:spPr bwMode="auto">
                <a:xfrm>
                  <a:off x="7801451" y="3713047"/>
                  <a:ext cx="475774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96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7347427" y="3711144"/>
                  <a:ext cx="457200" cy="82296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92" name="Line 51"/>
                <p:cNvSpPr>
                  <a:spLocks noChangeShapeType="1"/>
                </p:cNvSpPr>
                <p:nvPr/>
              </p:nvSpPr>
              <p:spPr bwMode="auto">
                <a:xfrm>
                  <a:off x="1062832" y="3710349"/>
                  <a:ext cx="442913" cy="153988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104" name="Line 50"/>
                <p:cNvSpPr>
                  <a:spLocks noChangeShapeType="1"/>
                </p:cNvSpPr>
                <p:nvPr/>
              </p:nvSpPr>
              <p:spPr bwMode="auto">
                <a:xfrm>
                  <a:off x="687705" y="3713365"/>
                  <a:ext cx="380314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95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7348539" y="3649866"/>
                  <a:ext cx="457200" cy="82296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91" name="Line 48"/>
                <p:cNvSpPr>
                  <a:spLocks noChangeShapeType="1"/>
                </p:cNvSpPr>
                <p:nvPr/>
              </p:nvSpPr>
              <p:spPr bwMode="auto">
                <a:xfrm>
                  <a:off x="1064419" y="3652722"/>
                  <a:ext cx="438912" cy="15240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97" name="Line 47"/>
                <p:cNvSpPr>
                  <a:spLocks noChangeShapeType="1"/>
                </p:cNvSpPr>
                <p:nvPr/>
              </p:nvSpPr>
              <p:spPr bwMode="auto">
                <a:xfrm>
                  <a:off x="7803729" y="3649071"/>
                  <a:ext cx="470639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103" name="Line 46"/>
                <p:cNvSpPr>
                  <a:spLocks noChangeShapeType="1"/>
                </p:cNvSpPr>
                <p:nvPr/>
              </p:nvSpPr>
              <p:spPr bwMode="auto">
                <a:xfrm>
                  <a:off x="690772" y="3654627"/>
                  <a:ext cx="380314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19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245518" y="2840831"/>
                  <a:ext cx="402432" cy="299922"/>
                </a:xfrm>
                <a:prstGeom prst="line">
                  <a:avLst/>
                </a:prstGeom>
                <a:noFill/>
                <a:ln w="31750" cap="flat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 wrap="none" anchor="t" anchorCtr="0"/>
                <a:lstStyle/>
                <a:p>
                  <a:endParaRPr lang="en-US" sz="800" dirty="0"/>
                </a:p>
              </p:txBody>
            </p:sp>
            <p:sp>
              <p:nvSpPr>
                <p:cNvPr id="10" name="AutoShape 05"/>
                <p:cNvSpPr>
                  <a:spLocks noChangeArrowheads="1"/>
                </p:cNvSpPr>
                <p:nvPr/>
              </p:nvSpPr>
              <p:spPr bwMode="auto">
                <a:xfrm>
                  <a:off x="2667000" y="2612112"/>
                  <a:ext cx="457200" cy="457200"/>
                </a:xfrm>
                <a:prstGeom prst="star8">
                  <a:avLst>
                    <a:gd name="adj" fmla="val 38250"/>
                  </a:avLst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1"/>
                <a:lstStyle/>
                <a:p>
                  <a:pPr algn="ctr"/>
                  <a:r>
                    <a:rPr lang="en-US" sz="2400" dirty="0">
                      <a:solidFill>
                        <a:srgbClr val="FF0000"/>
                      </a:solidFill>
                    </a:rPr>
                    <a:t>E</a:t>
                  </a:r>
                </a:p>
              </p:txBody>
            </p:sp>
            <p:grpSp>
              <p:nvGrpSpPr>
                <p:cNvPr id="119" name="Group 02"/>
                <p:cNvGrpSpPr/>
                <p:nvPr/>
              </p:nvGrpSpPr>
              <p:grpSpPr>
                <a:xfrm>
                  <a:off x="5982494" y="2786018"/>
                  <a:ext cx="1003300" cy="787322"/>
                  <a:chOff x="5982494" y="2767882"/>
                  <a:chExt cx="1003300" cy="787322"/>
                </a:xfrm>
              </p:grpSpPr>
              <p:sp>
                <p:nvSpPr>
                  <p:cNvPr id="79" name="Line 44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6264879" y="3445476"/>
                    <a:ext cx="219456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chemeClr val="accent4">
                        <a:lumMod val="1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t" anchorCtr="0"/>
                  <a:lstStyle/>
                  <a:p>
                    <a:endParaRPr lang="en-US" sz="800"/>
                  </a:p>
                </p:txBody>
              </p:sp>
              <p:sp>
                <p:nvSpPr>
                  <p:cNvPr id="82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6547644" y="3159122"/>
                    <a:ext cx="43815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chemeClr val="accent4">
                        <a:lumMod val="1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t" anchorCtr="0"/>
                  <a:lstStyle/>
                  <a:p>
                    <a:endParaRPr lang="en-US" sz="800"/>
                  </a:p>
                </p:txBody>
              </p:sp>
              <p:sp>
                <p:nvSpPr>
                  <p:cNvPr id="8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6326980" y="3159122"/>
                    <a:ext cx="100584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chemeClr val="accent4">
                        <a:lumMod val="1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t" anchorCtr="0"/>
                  <a:lstStyle/>
                  <a:p>
                    <a:endParaRPr lang="en-US" sz="800"/>
                  </a:p>
                </p:txBody>
              </p:sp>
              <p:sp>
                <p:nvSpPr>
                  <p:cNvPr id="83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82494" y="3159122"/>
                    <a:ext cx="219075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chemeClr val="accent4">
                        <a:lumMod val="1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t" anchorCtr="0"/>
                  <a:lstStyle/>
                  <a:p>
                    <a:endParaRPr lang="en-US" sz="800"/>
                  </a:p>
                </p:txBody>
              </p:sp>
              <p:sp>
                <p:nvSpPr>
                  <p:cNvPr id="78" name="Line 40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6326695" y="3161135"/>
                    <a:ext cx="100584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chemeClr val="accent4">
                        <a:lumMod val="1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t" anchorCtr="0"/>
                  <a:lstStyle/>
                  <a:p>
                    <a:endParaRPr lang="en-US" sz="800"/>
                  </a:p>
                </p:txBody>
              </p:sp>
              <p:sp>
                <p:nvSpPr>
                  <p:cNvPr id="75" name="Oval 02"/>
                  <p:cNvSpPr>
                    <a:spLocks noChangeArrowheads="1"/>
                  </p:cNvSpPr>
                  <p:nvPr/>
                </p:nvSpPr>
                <p:spPr bwMode="auto">
                  <a:xfrm>
                    <a:off x="6292851" y="3078158"/>
                    <a:ext cx="164592" cy="164592"/>
                  </a:xfrm>
                  <a:prstGeom prst="ellipse">
                    <a:avLst/>
                  </a:prstGeom>
                  <a:noFill/>
                  <a:ln w="19050" cap="flat">
                    <a:solidFill>
                      <a:schemeClr val="accent4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t" anchorCtr="0"/>
                  <a:lstStyle/>
                  <a:p>
                    <a:endParaRPr lang="en-US" sz="800"/>
                  </a:p>
                </p:txBody>
              </p:sp>
              <p:sp>
                <p:nvSpPr>
                  <p:cNvPr id="80" name="Line 39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6264878" y="2877610"/>
                    <a:ext cx="219456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chemeClr val="accent4">
                        <a:lumMod val="1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t" anchorCtr="0"/>
                  <a:lstStyle/>
                  <a:p>
                    <a:endParaRPr lang="en-US" sz="800"/>
                  </a:p>
                </p:txBody>
              </p:sp>
            </p:grpSp>
            <p:grpSp>
              <p:nvGrpSpPr>
                <p:cNvPr id="115" name="Group 01"/>
                <p:cNvGrpSpPr/>
                <p:nvPr/>
              </p:nvGrpSpPr>
              <p:grpSpPr>
                <a:xfrm>
                  <a:off x="1379549" y="2789924"/>
                  <a:ext cx="1005672" cy="787310"/>
                  <a:chOff x="1379549" y="2847980"/>
                  <a:chExt cx="1005672" cy="787310"/>
                </a:xfrm>
              </p:grpSpPr>
              <p:sp>
                <p:nvSpPr>
                  <p:cNvPr id="69" name="Line 3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883380" y="3525562"/>
                    <a:ext cx="219456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chemeClr val="accent4">
                        <a:lumMod val="1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t" anchorCtr="0"/>
                  <a:lstStyle/>
                  <a:p>
                    <a:endParaRPr lang="en-US" sz="800"/>
                  </a:p>
                </p:txBody>
              </p:sp>
              <p:sp>
                <p:nvSpPr>
                  <p:cNvPr id="73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166146" y="3235322"/>
                    <a:ext cx="219075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chemeClr val="accent4">
                        <a:lumMod val="1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t" anchorCtr="0"/>
                  <a:lstStyle/>
                  <a:p>
                    <a:endParaRPr lang="en-US" sz="800"/>
                  </a:p>
                </p:txBody>
              </p:sp>
              <p:sp>
                <p:nvSpPr>
                  <p:cNvPr id="71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102" y="3235322"/>
                    <a:ext cx="100584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chemeClr val="accent4">
                        <a:lumMod val="1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t" anchorCtr="0"/>
                  <a:lstStyle/>
                  <a:p>
                    <a:endParaRPr lang="en-US" sz="800"/>
                  </a:p>
                </p:txBody>
              </p:sp>
              <p:sp>
                <p:nvSpPr>
                  <p:cNvPr id="72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79549" y="3235322"/>
                    <a:ext cx="43815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chemeClr val="accent4">
                        <a:lumMod val="1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t" anchorCtr="0"/>
                  <a:lstStyle/>
                  <a:p>
                    <a:endParaRPr lang="en-US" sz="800"/>
                  </a:p>
                </p:txBody>
              </p:sp>
              <p:sp>
                <p:nvSpPr>
                  <p:cNvPr id="68" name="Line 34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942815" y="3237278"/>
                    <a:ext cx="100584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chemeClr val="accent4">
                        <a:lumMod val="1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t" anchorCtr="0"/>
                  <a:lstStyle/>
                  <a:p>
                    <a:endParaRPr lang="en-US" sz="800"/>
                  </a:p>
                </p:txBody>
              </p:sp>
              <p:sp>
                <p:nvSpPr>
                  <p:cNvPr id="65" name="Oval 0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910559" y="3156739"/>
                    <a:ext cx="164592" cy="164592"/>
                  </a:xfrm>
                  <a:prstGeom prst="ellipse">
                    <a:avLst/>
                  </a:prstGeom>
                  <a:noFill/>
                  <a:ln w="19050" cap="flat">
                    <a:solidFill>
                      <a:schemeClr val="accent4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t" anchorCtr="0"/>
                  <a:lstStyle/>
                  <a:p>
                    <a:endParaRPr lang="en-US" sz="800"/>
                  </a:p>
                </p:txBody>
              </p:sp>
              <p:sp>
                <p:nvSpPr>
                  <p:cNvPr id="70" name="Line 3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883380" y="2957708"/>
                    <a:ext cx="219456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chemeClr val="accent4">
                        <a:lumMod val="1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t" anchorCtr="0"/>
                  <a:lstStyle/>
                  <a:p>
                    <a:endParaRPr lang="en-US" sz="800"/>
                  </a:p>
                </p:txBody>
              </p:sp>
            </p:grpSp>
            <p:sp>
              <p:nvSpPr>
                <p:cNvPr id="106" name="Line 32"/>
                <p:cNvSpPr>
                  <a:spLocks noChangeShapeType="1"/>
                </p:cNvSpPr>
                <p:nvPr/>
              </p:nvSpPr>
              <p:spPr bwMode="auto">
                <a:xfrm>
                  <a:off x="687705" y="2575603"/>
                  <a:ext cx="7589520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87" name="Line 31"/>
                <p:cNvSpPr>
                  <a:spLocks noChangeShapeType="1"/>
                </p:cNvSpPr>
                <p:nvPr/>
              </p:nvSpPr>
              <p:spPr bwMode="auto">
                <a:xfrm>
                  <a:off x="8262938" y="2507341"/>
                  <a:ext cx="0" cy="121920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 dirty="0"/>
                </a:p>
              </p:txBody>
            </p:sp>
            <p:sp>
              <p:nvSpPr>
                <p:cNvPr id="86" name="Line 30"/>
                <p:cNvSpPr>
                  <a:spLocks noChangeShapeType="1"/>
                </p:cNvSpPr>
                <p:nvPr/>
              </p:nvSpPr>
              <p:spPr bwMode="auto">
                <a:xfrm>
                  <a:off x="701039" y="2507341"/>
                  <a:ext cx="0" cy="121920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105" name="Line 29"/>
                <p:cNvSpPr>
                  <a:spLocks noChangeShapeType="1"/>
                </p:cNvSpPr>
                <p:nvPr/>
              </p:nvSpPr>
              <p:spPr bwMode="auto">
                <a:xfrm>
                  <a:off x="688183" y="2519722"/>
                  <a:ext cx="7589520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</p:grpSp>
          <p:grpSp>
            <p:nvGrpSpPr>
              <p:cNvPr id="126" name="Group 01"/>
              <p:cNvGrpSpPr/>
              <p:nvPr/>
            </p:nvGrpSpPr>
            <p:grpSpPr>
              <a:xfrm>
                <a:off x="1921764" y="1331912"/>
                <a:ext cx="8348472" cy="1116801"/>
                <a:chOff x="685800" y="1331910"/>
                <a:chExt cx="7589520" cy="1116801"/>
              </a:xfrm>
            </p:grpSpPr>
            <p:sp>
              <p:nvSpPr>
                <p:cNvPr id="9" name="AutoShape 04"/>
                <p:cNvSpPr>
                  <a:spLocks noChangeArrowheads="1"/>
                </p:cNvSpPr>
                <p:nvPr/>
              </p:nvSpPr>
              <p:spPr bwMode="auto">
                <a:xfrm>
                  <a:off x="6469746" y="1991394"/>
                  <a:ext cx="457200" cy="457200"/>
                </a:xfrm>
                <a:prstGeom prst="star8">
                  <a:avLst>
                    <a:gd name="adj" fmla="val 38250"/>
                  </a:avLst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1"/>
                <a:lstStyle/>
                <a:p>
                  <a:pPr algn="ctr"/>
                  <a:r>
                    <a:rPr lang="en-US" sz="2400" dirty="0">
                      <a:solidFill>
                        <a:srgbClr val="FF0000"/>
                      </a:solidFill>
                    </a:rPr>
                    <a:t>D</a:t>
                  </a:r>
                </a:p>
              </p:txBody>
            </p:sp>
            <p:sp>
              <p:nvSpPr>
                <p:cNvPr id="8" name="AutoShape 03"/>
                <p:cNvSpPr>
                  <a:spLocks noChangeArrowheads="1"/>
                </p:cNvSpPr>
                <p:nvPr/>
              </p:nvSpPr>
              <p:spPr bwMode="auto">
                <a:xfrm>
                  <a:off x="4495800" y="1991511"/>
                  <a:ext cx="457200" cy="457200"/>
                </a:xfrm>
                <a:prstGeom prst="star8">
                  <a:avLst>
                    <a:gd name="adj" fmla="val 38250"/>
                  </a:avLst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1"/>
                <a:lstStyle/>
                <a:p>
                  <a:pPr algn="ctr"/>
                  <a:r>
                    <a:rPr lang="en-US" sz="2400" dirty="0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7" name="AutoShape 02"/>
                <p:cNvSpPr>
                  <a:spLocks noChangeArrowheads="1"/>
                </p:cNvSpPr>
                <p:nvPr/>
              </p:nvSpPr>
              <p:spPr bwMode="auto">
                <a:xfrm>
                  <a:off x="3124200" y="1991495"/>
                  <a:ext cx="457200" cy="457200"/>
                </a:xfrm>
                <a:prstGeom prst="star8">
                  <a:avLst>
                    <a:gd name="adj" fmla="val 38250"/>
                  </a:avLst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1"/>
                <a:lstStyle/>
                <a:p>
                  <a:pPr algn="ctr"/>
                  <a:r>
                    <a:rPr lang="en-US" sz="2400" dirty="0">
                      <a:solidFill>
                        <a:srgbClr val="FF0000"/>
                      </a:solidFill>
                    </a:rPr>
                    <a:t>B</a:t>
                  </a:r>
                </a:p>
              </p:txBody>
            </p:sp>
            <p:sp>
              <p:nvSpPr>
                <p:cNvPr id="6" name="AutoShape 01"/>
                <p:cNvSpPr>
                  <a:spLocks noChangeArrowheads="1"/>
                </p:cNvSpPr>
                <p:nvPr/>
              </p:nvSpPr>
              <p:spPr bwMode="auto">
                <a:xfrm>
                  <a:off x="838200" y="1991511"/>
                  <a:ext cx="457200" cy="457200"/>
                </a:xfrm>
                <a:prstGeom prst="star8">
                  <a:avLst>
                    <a:gd name="adj" fmla="val 38250"/>
                  </a:avLst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1"/>
                <a:lstStyle/>
                <a:p>
                  <a:pPr algn="ctr"/>
                  <a:r>
                    <a:rPr lang="en-US" sz="2400" dirty="0">
                      <a:solidFill>
                        <a:srgbClr val="FF0000"/>
                      </a:solidFill>
                    </a:rPr>
                    <a:t>A</a:t>
                  </a:r>
                </a:p>
              </p:txBody>
            </p:sp>
            <p:sp>
              <p:nvSpPr>
                <p:cNvPr id="1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6698345" y="1569953"/>
                  <a:ext cx="460043" cy="385878"/>
                </a:xfrm>
                <a:prstGeom prst="line">
                  <a:avLst/>
                </a:prstGeom>
                <a:noFill/>
                <a:ln w="31750" cap="flat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1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4724400" y="1738313"/>
                  <a:ext cx="0" cy="248436"/>
                </a:xfrm>
                <a:prstGeom prst="line">
                  <a:avLst/>
                </a:prstGeom>
                <a:noFill/>
                <a:ln w="31750" cap="flat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 wrap="none" anchor="t" anchorCtr="0"/>
                <a:lstStyle/>
                <a:p>
                  <a:endParaRPr lang="en-US" sz="800" dirty="0"/>
                </a:p>
              </p:txBody>
            </p:sp>
            <p:sp>
              <p:nvSpPr>
                <p:cNvPr id="14" name="Line 26"/>
                <p:cNvSpPr>
                  <a:spLocks noChangeShapeType="1"/>
                </p:cNvSpPr>
                <p:nvPr/>
              </p:nvSpPr>
              <p:spPr bwMode="auto">
                <a:xfrm>
                  <a:off x="1601152" y="2165348"/>
                  <a:ext cx="381000" cy="0"/>
                </a:xfrm>
                <a:prstGeom prst="line">
                  <a:avLst/>
                </a:prstGeom>
                <a:noFill/>
                <a:ln w="19050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3" name="Line 25"/>
                <p:cNvSpPr>
                  <a:spLocks noChangeShapeType="1"/>
                </p:cNvSpPr>
                <p:nvPr/>
              </p:nvSpPr>
              <p:spPr bwMode="auto">
                <a:xfrm>
                  <a:off x="1354455" y="1832134"/>
                  <a:ext cx="255268" cy="340357"/>
                </a:xfrm>
                <a:prstGeom prst="line">
                  <a:avLst/>
                </a:prstGeom>
                <a:noFill/>
                <a:ln w="19050" cap="flat">
                  <a:solidFill>
                    <a:schemeClr val="accent4">
                      <a:lumMod val="10000"/>
                    </a:schemeClr>
                  </a:solidFill>
                  <a:miter lim="800000"/>
                  <a:headEnd type="triangle" w="med" len="med"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4" name="Line 24"/>
                <p:cNvSpPr>
                  <a:spLocks noChangeShapeType="1"/>
                </p:cNvSpPr>
                <p:nvPr/>
              </p:nvSpPr>
              <p:spPr bwMode="auto">
                <a:xfrm>
                  <a:off x="7703344" y="1955797"/>
                  <a:ext cx="571173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t" anchorCtr="0"/>
                <a:lstStyle/>
                <a:p>
                  <a:endParaRPr lang="en-US" sz="800" dirty="0"/>
                </a:p>
              </p:txBody>
            </p:sp>
            <p:sp>
              <p:nvSpPr>
                <p:cNvPr id="33" name="Line 23"/>
                <p:cNvSpPr>
                  <a:spLocks noChangeShapeType="1"/>
                </p:cNvSpPr>
                <p:nvPr/>
              </p:nvSpPr>
              <p:spPr bwMode="auto">
                <a:xfrm>
                  <a:off x="685800" y="1958178"/>
                  <a:ext cx="576072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44" name="Line 22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7627663" y="1866710"/>
                  <a:ext cx="179761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56" name="Line 21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157254" y="1866710"/>
                  <a:ext cx="179761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36" name="Arc 02"/>
                <p:cNvSpPr>
                  <a:spLocks/>
                </p:cNvSpPr>
                <p:nvPr/>
              </p:nvSpPr>
              <p:spPr bwMode="auto">
                <a:xfrm>
                  <a:off x="7326359" y="1728308"/>
                  <a:ext cx="390089" cy="228600"/>
                </a:xfrm>
                <a:custGeom>
                  <a:avLst/>
                  <a:gdLst>
                    <a:gd name="G0" fmla="+- 90 0 0"/>
                    <a:gd name="G1" fmla="+- 21600 0 0"/>
                    <a:gd name="G2" fmla="+- 21600 0 0"/>
                    <a:gd name="T0" fmla="*/ 0 w 21690"/>
                    <a:gd name="T1" fmla="*/ 0 h 21600"/>
                    <a:gd name="T2" fmla="*/ 21690 w 21690"/>
                    <a:gd name="T3" fmla="*/ 21600 h 21600"/>
                    <a:gd name="T4" fmla="*/ 90 w 2169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90" h="21600" fill="none" extrusionOk="0">
                      <a:moveTo>
                        <a:pt x="0" y="0"/>
                      </a:moveTo>
                      <a:cubicBezTo>
                        <a:pt x="30" y="0"/>
                        <a:pt x="60" y="-1"/>
                        <a:pt x="90" y="0"/>
                      </a:cubicBezTo>
                      <a:cubicBezTo>
                        <a:pt x="12019" y="0"/>
                        <a:pt x="21690" y="9670"/>
                        <a:pt x="21690" y="21600"/>
                      </a:cubicBezTo>
                    </a:path>
                    <a:path w="21690" h="21600" stroke="0" extrusionOk="0">
                      <a:moveTo>
                        <a:pt x="0" y="0"/>
                      </a:moveTo>
                      <a:cubicBezTo>
                        <a:pt x="30" y="0"/>
                        <a:pt x="60" y="-1"/>
                        <a:pt x="90" y="0"/>
                      </a:cubicBezTo>
                      <a:cubicBezTo>
                        <a:pt x="12019" y="0"/>
                        <a:pt x="21690" y="9670"/>
                        <a:pt x="21690" y="21600"/>
                      </a:cubicBezTo>
                      <a:lnTo>
                        <a:pt x="90" y="21600"/>
                      </a:lnTo>
                      <a:close/>
                    </a:path>
                  </a:pathLst>
                </a:cu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t" anchorCtr="0"/>
                <a:lstStyle/>
                <a:p>
                  <a:endParaRPr lang="en-US" sz="800" dirty="0"/>
                </a:p>
              </p:txBody>
            </p:sp>
            <p:sp>
              <p:nvSpPr>
                <p:cNvPr id="35" name="Arc 01"/>
                <p:cNvSpPr>
                  <a:spLocks/>
                </p:cNvSpPr>
                <p:nvPr/>
              </p:nvSpPr>
              <p:spPr bwMode="auto">
                <a:xfrm>
                  <a:off x="1247944" y="1728307"/>
                  <a:ext cx="310776" cy="230985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488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714"/>
                        <a:pt x="9602" y="61"/>
                        <a:pt x="21488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714"/>
                        <a:pt x="9602" y="61"/>
                        <a:pt x="21488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auto">
                <a:xfrm>
                  <a:off x="685800" y="1727197"/>
                  <a:ext cx="7589520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43" name="Line 1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7681592" y="1704925"/>
                  <a:ext cx="71904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42" name="Line 18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7681592" y="1597069"/>
                  <a:ext cx="71904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41" name="Line 1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7627663" y="1435284"/>
                  <a:ext cx="179761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48" name="Line 16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7130084" y="1674437"/>
                  <a:ext cx="113460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47" name="Line 15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7164122" y="1572323"/>
                  <a:ext cx="45384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46" name="Line 14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7164122" y="1504247"/>
                  <a:ext cx="45384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45" name="Line 13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7130084" y="1402133"/>
                  <a:ext cx="113460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52" name="Line 12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723216" y="1677611"/>
                  <a:ext cx="113460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51" name="Line 11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757254" y="1575497"/>
                  <a:ext cx="45384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50" name="Line 10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757254" y="1507421"/>
                  <a:ext cx="45384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49" name="Line 0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723216" y="1405307"/>
                  <a:ext cx="113460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55" name="Line 08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211183" y="1704925"/>
                  <a:ext cx="71904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54" name="Line 0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211183" y="1597069"/>
                  <a:ext cx="71904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16" name="Line 06"/>
                <p:cNvSpPr>
                  <a:spLocks noChangeShapeType="1"/>
                </p:cNvSpPr>
                <p:nvPr/>
              </p:nvSpPr>
              <p:spPr bwMode="auto">
                <a:xfrm>
                  <a:off x="3352800" y="1407319"/>
                  <a:ext cx="0" cy="569119"/>
                </a:xfrm>
                <a:prstGeom prst="line">
                  <a:avLst/>
                </a:prstGeom>
                <a:noFill/>
                <a:ln w="31750" cap="flat">
                  <a:solidFill>
                    <a:srgbClr val="FF0000"/>
                  </a:solidFill>
                  <a:miter lim="800000"/>
                  <a:headEnd type="triangle" w="med" len="med"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 dirty="0"/>
                </a:p>
              </p:txBody>
            </p:sp>
            <p:sp>
              <p:nvSpPr>
                <p:cNvPr id="53" name="Line 05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157254" y="1435284"/>
                  <a:ext cx="179761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58" name="Line 04"/>
                <p:cNvSpPr>
                  <a:spLocks noChangeShapeType="1"/>
                </p:cNvSpPr>
                <p:nvPr/>
              </p:nvSpPr>
              <p:spPr bwMode="auto">
                <a:xfrm>
                  <a:off x="725804" y="1393822"/>
                  <a:ext cx="7520941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prstDash val="dash"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31" name="Line 03"/>
                <p:cNvSpPr>
                  <a:spLocks noChangeShapeType="1"/>
                </p:cNvSpPr>
                <p:nvPr/>
              </p:nvSpPr>
              <p:spPr bwMode="auto">
                <a:xfrm>
                  <a:off x="8262498" y="1331910"/>
                  <a:ext cx="0" cy="637383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t" anchorCtr="0"/>
                <a:lstStyle/>
                <a:p>
                  <a:endParaRPr lang="en-US" sz="800" dirty="0"/>
                </a:p>
              </p:txBody>
            </p:sp>
            <p:sp>
              <p:nvSpPr>
                <p:cNvPr id="30" name="Line 02"/>
                <p:cNvSpPr>
                  <a:spLocks noChangeShapeType="1"/>
                </p:cNvSpPr>
                <p:nvPr/>
              </p:nvSpPr>
              <p:spPr bwMode="auto">
                <a:xfrm>
                  <a:off x="700086" y="1331911"/>
                  <a:ext cx="0" cy="64008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  <p:sp>
              <p:nvSpPr>
                <p:cNvPr id="57" name="Line 01"/>
                <p:cNvSpPr>
                  <a:spLocks noChangeShapeType="1"/>
                </p:cNvSpPr>
                <p:nvPr/>
              </p:nvSpPr>
              <p:spPr bwMode="auto">
                <a:xfrm>
                  <a:off x="685800" y="1344292"/>
                  <a:ext cx="7589520" cy="0"/>
                </a:xfrm>
                <a:prstGeom prst="line">
                  <a:avLst/>
                </a:prstGeom>
                <a:noFill/>
                <a:ln w="28575" cap="flat">
                  <a:solidFill>
                    <a:schemeClr val="accent4">
                      <a:lumMod val="10000"/>
                    </a:schemeClr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t" anchorCtr="0"/>
                <a:lstStyle/>
                <a:p>
                  <a:endParaRPr lang="en-US" sz="800"/>
                </a:p>
              </p:txBody>
            </p:sp>
          </p:grpSp>
        </p:grpSp>
        <p:sp>
          <p:nvSpPr>
            <p:cNvPr id="5" name="TextBox 4"/>
            <p:cNvSpPr txBox="1"/>
            <p:nvPr/>
          </p:nvSpPr>
          <p:spPr>
            <a:xfrm>
              <a:off x="3396769" y="2135953"/>
              <a:ext cx="805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10000"/>
                    </a:schemeClr>
                  </a:solidFill>
                </a:rPr>
                <a:t>.25 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0566" y="3004304"/>
              <a:ext cx="1168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10000"/>
                    </a:schemeClr>
                  </a:solidFill>
                </a:rPr>
                <a:t>WL 79.00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73135" y="3009109"/>
              <a:ext cx="1168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10000"/>
                    </a:schemeClr>
                  </a:solidFill>
                </a:rPr>
                <a:t>WL 79.23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61020" y="4054947"/>
              <a:ext cx="636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4">
                      <a:lumMod val="10000"/>
                    </a:schemeClr>
                  </a:solidFill>
                </a:rPr>
                <a:t>3.75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846486" y="5219848"/>
            <a:ext cx="8661943" cy="100027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What letter best illustrates the type of Drafting Line?</a:t>
            </a:r>
          </a:p>
          <a:p>
            <a:pPr marL="182880"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1. ___ </a:t>
            </a:r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Αξονική Γραμμή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		3. ___ </a:t>
            </a:r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Γραμμή οδηγός          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	</a:t>
            </a:r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5. </a:t>
            </a:r>
            <a:r>
              <a:rPr lang="en-US" u="sng" dirty="0">
                <a:solidFill>
                  <a:schemeClr val="accent4">
                    <a:lumMod val="10000"/>
                  </a:schemeClr>
                </a:solidFill>
              </a:rPr>
              <a:t>    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Διακεκομμένη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marL="182880"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2. ___ </a:t>
            </a:r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Ορατή Γραμμή           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	4. ___ </a:t>
            </a:r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Προέκτασης   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	6. </a:t>
            </a:r>
            <a:r>
              <a:rPr lang="en-US" u="sng" dirty="0">
                <a:solidFill>
                  <a:schemeClr val="accent4">
                    <a:lumMod val="10000"/>
                  </a:schemeClr>
                </a:solidFill>
              </a:rPr>
              <a:t>    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Phantom Line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91850" y="5477072"/>
            <a:ext cx="39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76826" y="5846404"/>
            <a:ext cx="45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86391" y="5858767"/>
            <a:ext cx="34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574630" y="5472686"/>
            <a:ext cx="39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388905" y="5854306"/>
            <a:ext cx="39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889336" y="5484974"/>
            <a:ext cx="39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1" name="Line 62"/>
          <p:cNvSpPr>
            <a:spLocks noChangeShapeType="1"/>
          </p:cNvSpPr>
          <p:nvPr/>
        </p:nvSpPr>
        <p:spPr bwMode="auto">
          <a:xfrm flipV="1">
            <a:off x="2713527" y="2472713"/>
            <a:ext cx="214640" cy="86841"/>
          </a:xfrm>
          <a:prstGeom prst="line">
            <a:avLst/>
          </a:prstGeom>
          <a:noFill/>
          <a:ln w="31750" cap="flat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 anchor="t" anchorCtr="0"/>
          <a:lstStyle/>
          <a:p>
            <a:endParaRPr lang="en-US" sz="800"/>
          </a:p>
        </p:txBody>
      </p:sp>
      <p:sp>
        <p:nvSpPr>
          <p:cNvPr id="62" name="Oval 61"/>
          <p:cNvSpPr/>
          <p:nvPr/>
        </p:nvSpPr>
        <p:spPr bwMode="auto">
          <a:xfrm>
            <a:off x="2473684" y="2774685"/>
            <a:ext cx="2476347" cy="123792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5816722" y="1914923"/>
            <a:ext cx="1234440" cy="93119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1993627" y="1978469"/>
            <a:ext cx="1486137" cy="98194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5722593" y="4095999"/>
            <a:ext cx="1644562" cy="102290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4295187" y="1618519"/>
            <a:ext cx="1234440" cy="123379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8129248" y="1656218"/>
            <a:ext cx="1434171" cy="123379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8940520" y="4077924"/>
            <a:ext cx="1655179" cy="103717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76847" y="4461394"/>
            <a:ext cx="1361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Dimension Line</a:t>
            </a:r>
          </a:p>
        </p:txBody>
      </p:sp>
      <p:sp>
        <p:nvSpPr>
          <p:cNvPr id="107" name="Right Arrow 106"/>
          <p:cNvSpPr/>
          <p:nvPr/>
        </p:nvSpPr>
        <p:spPr bwMode="auto">
          <a:xfrm>
            <a:off x="1498982" y="5527030"/>
            <a:ext cx="539496" cy="28254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2" name="Right Arrow 121"/>
          <p:cNvSpPr/>
          <p:nvPr/>
        </p:nvSpPr>
        <p:spPr bwMode="auto">
          <a:xfrm>
            <a:off x="1498982" y="5873576"/>
            <a:ext cx="539496" cy="28254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3" name="Right Arrow 122"/>
          <p:cNvSpPr/>
          <p:nvPr/>
        </p:nvSpPr>
        <p:spPr bwMode="auto">
          <a:xfrm>
            <a:off x="4990131" y="5527030"/>
            <a:ext cx="539496" cy="28254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4" name="Right Arrow 123"/>
          <p:cNvSpPr/>
          <p:nvPr/>
        </p:nvSpPr>
        <p:spPr bwMode="auto">
          <a:xfrm>
            <a:off x="4990131" y="5873576"/>
            <a:ext cx="539496" cy="28254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5" name="Right Arrow 124"/>
          <p:cNvSpPr/>
          <p:nvPr/>
        </p:nvSpPr>
        <p:spPr bwMode="auto">
          <a:xfrm>
            <a:off x="7762536" y="5521576"/>
            <a:ext cx="539496" cy="28254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7" name="Right Arrow 126"/>
          <p:cNvSpPr/>
          <p:nvPr/>
        </p:nvSpPr>
        <p:spPr bwMode="auto">
          <a:xfrm>
            <a:off x="7762536" y="5868122"/>
            <a:ext cx="539496" cy="28254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9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108" grpId="0"/>
      <p:bldP spid="109" grpId="0"/>
      <p:bldP spid="110" grpId="0"/>
      <p:bldP spid="62" grpId="0" animBg="1"/>
      <p:bldP spid="62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0" grpId="0"/>
      <p:bldP spid="107" grpId="0" animBg="1"/>
      <p:bldP spid="107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7" grpId="0" animBg="1"/>
      <p:bldP spid="12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A5A62470-CDAA-46FF-9BDA-F6D69232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Υπόμνημα</a:t>
            </a:r>
            <a:endParaRPr lang="en-US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64C7124A-FD94-4D87-8DD3-5B8C33903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Το υπόμνημα στο τεχνικό σχέδιο τοποθετείται πάντοτε στο κάτω δεξιό μέρος του χαρτιού σχεδίασης. </a:t>
            </a:r>
          </a:p>
          <a:p>
            <a:pPr marL="0" indent="0">
              <a:buNone/>
            </a:pPr>
            <a:r>
              <a:rPr lang="el-GR" dirty="0"/>
              <a:t>Συνιστάται όμως το υπόμνημα να περιλαμβάνει πάντοτε: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τον τίτλο της βιομηχανίας ή του εκπαιδευτικού ιδρύματος,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την ονομασία του μηχανήματος ή γενικά του αντικειμένου που παριστάνεται στο σχέδιο,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την ημερομηνία αποπεράτωσης του σχεδίου,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τις υπογραφές του σχεδιαστή και εκείνου που θεώρησε το σχέδιο,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την κλίμακα, με την οποία έχει σχεδιασθεί το αντικείμενο,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τον αριθμό του σχεδίου και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ό,τι άλλο κρίνεται σκόπιμο και που έχει σχέση με το είδος του υλικού, την ποιότητα και το βάρος του αντικειμένου και με την αρχειοθέτηση γενικότερα.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4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FD7594E-122F-4F20-8014-C0D6C4AC9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03" t="18889" r="9609" b="7917"/>
          <a:stretch/>
        </p:blipFill>
        <p:spPr>
          <a:xfrm>
            <a:off x="916713" y="0"/>
            <a:ext cx="10358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09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DEF17C29-15CF-435B-B9D2-D89B09689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624" t="20650" r="15646" b="4487"/>
          <a:stretch/>
        </p:blipFill>
        <p:spPr>
          <a:xfrm>
            <a:off x="2031249" y="109723"/>
            <a:ext cx="8129502" cy="6748277"/>
          </a:xfrm>
        </p:spPr>
      </p:pic>
    </p:spTree>
    <p:extLst>
      <p:ext uri="{BB962C8B-B14F-4D97-AF65-F5344CB8AC3E}">
        <p14:creationId xmlns:p14="http://schemas.microsoft.com/office/powerpoint/2010/main" val="5186542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Θέση περιεχομένου 10">
            <a:extLst>
              <a:ext uri="{FF2B5EF4-FFF2-40B4-BE49-F238E27FC236}">
                <a16:creationId xmlns:a16="http://schemas.microsoft.com/office/drawing/2014/main" id="{CF1B4860-5EFB-4DA9-8FD3-64DBB3FF3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F615EC3D-71E5-4926-9D08-BF37B0D05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266825"/>
            <a:ext cx="120777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82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814A7E-460B-4EC0-9AAD-741EDE89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Κλίμακες σχεδίασης</a:t>
            </a:r>
            <a:br>
              <a:rPr lang="el-GR" dirty="0"/>
            </a:b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363B3A-7BC7-4257-AFE0-BD8A1D518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Είναι πάντοτε επιθυμητό και σκόπιμο στο μηχανολογικό σχέδιο να σχεδιάζεται ένα αντικείμενο σε φυσικό μέγεθος, κλίμακα 1:1, γιατί έτσι παρουσιάζεται η αληθινή μορφή και το πραγματικό του μέγεθος. </a:t>
            </a:r>
          </a:p>
          <a:p>
            <a:pPr marL="0" indent="0">
              <a:buNone/>
            </a:pPr>
            <a:r>
              <a:rPr lang="el-GR" dirty="0"/>
              <a:t>Συχνά όμως έχουμε μεγάλα αντικείμενα, τα οποία δεν μπορούν να σχεδιασθούν στο χαρτί σχεδίασης, οπότε τα αντικείμενα αυτά τα σχεδιάζουμε μικρότερα (υπό σμίκρυνση). </a:t>
            </a:r>
          </a:p>
          <a:p>
            <a:pPr marL="0" indent="0">
              <a:buNone/>
            </a:pPr>
            <a:r>
              <a:rPr lang="el-GR" dirty="0"/>
              <a:t>Το αντίθετο συμβαίνει, όταν τα αντικείμενα είναι μικρά όπως στην ωρολογοποιία, στα διάφορα όργανα μέτρησης και ελέγχου κ.α.. οπότε τα σχεδιάζουμε μεγαλύτερα από το φυσικό τους μέγεθος (υπό μεγέθυνση).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77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0D9EC3-7EB6-4942-BA41-7AAEDBEB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ΚΛΙΜΑΚΕΣ ΣΧΕΔΙΑΣΗΣ</a:t>
            </a:r>
            <a:endParaRPr lang="en-US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92B2F24-285C-4586-9083-940B7F3AA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32" t="40818" r="34116" b="7990"/>
          <a:stretch/>
        </p:blipFill>
        <p:spPr>
          <a:xfrm>
            <a:off x="1407091" y="1375221"/>
            <a:ext cx="9377818" cy="5482779"/>
          </a:xfrm>
        </p:spPr>
      </p:pic>
    </p:spTree>
    <p:extLst>
      <p:ext uri="{BB962C8B-B14F-4D97-AF65-F5344CB8AC3E}">
        <p14:creationId xmlns:p14="http://schemas.microsoft.com/office/powerpoint/2010/main" val="4219802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AFB0EE-5FA4-43B5-9BC7-2765A7EA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Διαστάσεις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5BC563-8F5C-4B04-80D1-ECF3405F1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l-GR" dirty="0">
                <a:solidFill>
                  <a:srgbClr val="FF0000"/>
                </a:solidFill>
              </a:rPr>
              <a:t>Κάθε διάσταση καταχωρείται μια και μόνο φορά σε κάποια όψη    </a:t>
            </a:r>
            <a:r>
              <a:rPr lang="el-GR" dirty="0"/>
              <a:t>(ή στην </a:t>
            </a:r>
            <a:r>
              <a:rPr lang="el-GR" dirty="0" err="1"/>
              <a:t>πρόοψη</a:t>
            </a:r>
            <a:r>
              <a:rPr lang="el-GR" dirty="0"/>
              <a:t>, ή στην κάτοψη, ή στις πλάγιες όψεις ή στις τομές). </a:t>
            </a:r>
          </a:p>
          <a:p>
            <a:pPr marL="0" indent="0" algn="l">
              <a:buNone/>
            </a:pPr>
            <a:r>
              <a:rPr lang="el-GR" dirty="0"/>
              <a:t>Ο λόγος είναι για να μειωθεί η πιθανότητα δημιουργίας λάθους, εάν αλλάξει η διάσταση σε μία όψη και ξεχαστεί η ίδια,  σε περίπτωση που είναι τοποθετημένη και σε άλλη όψη.</a:t>
            </a:r>
          </a:p>
          <a:p>
            <a:pPr marL="0" indent="0" algn="l">
              <a:buNone/>
            </a:pPr>
            <a:endParaRPr lang="el-GR" dirty="0"/>
          </a:p>
          <a:p>
            <a:pPr marL="0" indent="0" algn="l">
              <a:buNone/>
            </a:pPr>
            <a:r>
              <a:rPr lang="el-GR" dirty="0"/>
              <a:t>Πρώτα καταχωρούνται οι κύριες διαστάσεις του εξαρτήματος (μήκος, πλάτος, ύψος) και μετά των λεπτομερειών.</a:t>
            </a:r>
          </a:p>
          <a:p>
            <a:pPr marL="0" indent="0" algn="l">
              <a:buNone/>
            </a:pPr>
            <a:endParaRPr lang="el-GR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098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4724EC-59DF-4575-B469-546714B55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352549"/>
            <a:ext cx="10582275" cy="4824413"/>
          </a:xfrm>
        </p:spPr>
        <p:txBody>
          <a:bodyPr>
            <a:normAutofit fontScale="85000" lnSpcReduction="20000"/>
          </a:bodyPr>
          <a:lstStyle/>
          <a:p>
            <a:r>
              <a:rPr lang="el-GR" b="0" i="0" dirty="0">
                <a:effectLst/>
                <a:latin typeface="Arial" panose="020B0604020202020204" pitchFamily="34" charset="0"/>
              </a:rPr>
              <a:t>Οι διαστάσεις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δίδονται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περίπου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ίσα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καταμερισμένα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σε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όλες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τις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όψεις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του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αντικειμένου. Αποφεύγεται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η καταχώρηση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σε μια από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αυτές μεγάλου αριθμού διαστάσεων, γιατί έτσι δυσκολεύεται χωρίς λόγο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η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κατανόηση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της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όψης.</a:t>
            </a:r>
          </a:p>
          <a:p>
            <a:pPr marL="0" indent="0">
              <a:buNone/>
            </a:pPr>
            <a:endParaRPr lang="el-GR" b="0" i="0" dirty="0">
              <a:effectLst/>
              <a:latin typeface="Arial" panose="020B0604020202020204" pitchFamily="34" charset="0"/>
            </a:endParaRPr>
          </a:p>
          <a:p>
            <a:r>
              <a:rPr lang="el-GR" b="0" i="0" dirty="0">
                <a:effectLst/>
                <a:latin typeface="Arial" panose="020B0604020202020204" pitchFamily="34" charset="0"/>
              </a:rPr>
              <a:t>Διαστάσεις μιας λεπτομέρειας καταχωρούνται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στην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ίδια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όψη.</a:t>
            </a:r>
          </a:p>
          <a:p>
            <a:pPr marL="0" indent="0">
              <a:buNone/>
            </a:pPr>
            <a:endParaRPr lang="el-GR" b="0" i="0" dirty="0">
              <a:effectLst/>
              <a:latin typeface="Arial" panose="020B0604020202020204" pitchFamily="34" charset="0"/>
            </a:endParaRPr>
          </a:p>
          <a:p>
            <a:r>
              <a:rPr lang="el-GR" b="0" i="0" dirty="0">
                <a:effectLst/>
                <a:latin typeface="Arial" panose="020B0604020202020204" pitchFamily="34" charset="0"/>
              </a:rPr>
              <a:t>Διαστάσεις μπαίνουν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σε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συνεχής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γραμμές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(ορατές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ακμές),  αξονικές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γραμμές, 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κέντρα κύκλων και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τόξων, 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λεπτές συνεχής γραμμές σπειρωμάτων, τόσο σε όψεις όσο και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σε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τομές.</a:t>
            </a:r>
          </a:p>
          <a:p>
            <a:pPr marL="0" indent="0">
              <a:buNone/>
            </a:pPr>
            <a:endParaRPr lang="el-GR" b="0" i="0" dirty="0">
              <a:effectLst/>
              <a:latin typeface="Arial" panose="020B0604020202020204" pitchFamily="34" charset="0"/>
            </a:endParaRPr>
          </a:p>
          <a:p>
            <a:r>
              <a:rPr lang="el-GR" b="0" i="0" dirty="0">
                <a:effectLst/>
                <a:latin typeface="Arial" panose="020B0604020202020204" pitchFamily="34" charset="0"/>
              </a:rPr>
              <a:t>Διαστάσεις δεν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μπαίνουν σε διακεκομμένες γραμμές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(μη ορατές γραμμές).</a:t>
            </a:r>
          </a:p>
          <a:p>
            <a:pPr marL="0" indent="0">
              <a:buNone/>
            </a:pPr>
            <a:br>
              <a:rPr lang="el-GR" dirty="0"/>
            </a:br>
            <a:endParaRPr lang="el-GR" b="0" i="0" dirty="0"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el-GR" b="0" i="0" dirty="0"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el-GR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2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F3D72F2-ECE3-497B-AF29-7D2973616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493" t="29187" r="34239" b="16526"/>
          <a:stretch/>
        </p:blipFill>
        <p:spPr>
          <a:xfrm>
            <a:off x="675967" y="0"/>
            <a:ext cx="10840065" cy="6858000"/>
          </a:xfrm>
        </p:spPr>
      </p:pic>
    </p:spTree>
    <p:extLst>
      <p:ext uri="{BB962C8B-B14F-4D97-AF65-F5344CB8AC3E}">
        <p14:creationId xmlns:p14="http://schemas.microsoft.com/office/powerpoint/2010/main" val="4354239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BF29CFF-37EF-4D53-877D-730F14A9F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22" t="21528" r="33594" b="26667"/>
          <a:stretch/>
        </p:blipFill>
        <p:spPr>
          <a:xfrm>
            <a:off x="331970" y="0"/>
            <a:ext cx="11528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62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F69D5B5-BF11-4DF9-8E88-32E45E316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493" t="26559" r="34732" b="21343"/>
          <a:stretch/>
        </p:blipFill>
        <p:spPr>
          <a:xfrm>
            <a:off x="505865" y="0"/>
            <a:ext cx="11180269" cy="6858000"/>
          </a:xfrm>
        </p:spPr>
      </p:pic>
    </p:spTree>
    <p:extLst>
      <p:ext uri="{BB962C8B-B14F-4D97-AF65-F5344CB8AC3E}">
        <p14:creationId xmlns:p14="http://schemas.microsoft.com/office/powerpoint/2010/main" val="11242327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3F4223D-88B1-493E-86C9-C3F58DF5C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78" t="21088" r="33993" b="25939"/>
          <a:stretch/>
        </p:blipFill>
        <p:spPr>
          <a:xfrm>
            <a:off x="626603" y="0"/>
            <a:ext cx="10938793" cy="6858000"/>
          </a:xfrm>
        </p:spPr>
      </p:pic>
    </p:spTree>
    <p:extLst>
      <p:ext uri="{BB962C8B-B14F-4D97-AF65-F5344CB8AC3E}">
        <p14:creationId xmlns:p14="http://schemas.microsoft.com/office/powerpoint/2010/main" val="186596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85AA08C-E693-4D93-8347-A555FEA8B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44" t="21389" r="12422" b="5416"/>
          <a:stretch/>
        </p:blipFill>
        <p:spPr>
          <a:xfrm>
            <a:off x="1287592" y="0"/>
            <a:ext cx="9616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981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7D662C2-7FE8-4860-9DF3-6400F87CA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86" t="28092" r="33747" b="20467"/>
          <a:stretch/>
        </p:blipFill>
        <p:spPr>
          <a:xfrm>
            <a:off x="173882" y="0"/>
            <a:ext cx="11844236" cy="6872581"/>
          </a:xfrm>
        </p:spPr>
      </p:pic>
    </p:spTree>
    <p:extLst>
      <p:ext uri="{BB962C8B-B14F-4D97-AF65-F5344CB8AC3E}">
        <p14:creationId xmlns:p14="http://schemas.microsoft.com/office/powerpoint/2010/main" val="332386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B832708-C362-4124-B4C4-535DF756E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60" t="19166" r="9609" b="4861"/>
          <a:stretch/>
        </p:blipFill>
        <p:spPr>
          <a:xfrm>
            <a:off x="1118621" y="0"/>
            <a:ext cx="9954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6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D0CD61-97D7-4962-9899-244CC1EE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Κανονισμοί σχεδίασης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7034C3-FC07-4A67-BFE4-C27CEB30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Οι κανονισμοί σχεδίασης είναι σύνολο κανόνων που καθορίζουν τον τρόπο με τον οποίο απεικονίζονται τα τεχνικά σχέδια. 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Οι κανονισμοί σχεδίασης χρησιμοποιούνται έτσι ώστε τα σχέδια να μεταφέρουν το ίδιο νόημα σε οποιονδήποτε τα διαβάζει.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4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81CCDE-47C4-42D1-8C65-552432D0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Τεχνικό σχέδιο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7F2940-8E75-40C2-A171-09BB5A82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Το τεχνικό σχέδιο είναι:</a:t>
            </a:r>
          </a:p>
          <a:p>
            <a:pPr marL="0" indent="0">
              <a:buNone/>
            </a:pPr>
            <a:r>
              <a:rPr lang="el-GR" dirty="0"/>
              <a:t>Η γραφική παράσταση ενός αντικειμένου και το αποτέλεσμα της δημιουργικής φαντασίας του τεχνικού και γι’ αυτόν το λόγο έχει καθιερωθεί ως </a:t>
            </a:r>
            <a:r>
              <a:rPr lang="el-GR" b="1" dirty="0">
                <a:solidFill>
                  <a:srgbClr val="FF0000"/>
                </a:solidFill>
              </a:rPr>
              <a:t>μια διεθνής γλώσσα των τεχνικών σε όλο τον κόσμο </a:t>
            </a:r>
            <a:r>
              <a:rPr lang="el-GR" dirty="0"/>
              <a:t>με ορισμένες μικροδιαφορές ή παραλλαγές από χώρα σε χώρα.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Τι είναι το μηχανολογικό σχέδιο; </a:t>
            </a:r>
          </a:p>
          <a:p>
            <a:pPr marL="0" indent="0">
              <a:buNone/>
            </a:pPr>
            <a:r>
              <a:rPr lang="el-GR" dirty="0"/>
              <a:t>Μια διεθνής τεχνική γλώσσα η οποία επιτρέπει την επικοινωνία μεταξύ των ανθρώπων </a:t>
            </a:r>
            <a:r>
              <a:rPr lang="el-GR" dirty="0">
                <a:solidFill>
                  <a:srgbClr val="FF0000"/>
                </a:solidFill>
              </a:rPr>
              <a:t>για την κατασκευή, τον ποιοτικό έλεγχο και τη συναρμολόγηση προϊόντων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7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1" descr="File:Zeichenmaschi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93" y="2913961"/>
            <a:ext cx="3816707" cy="2616209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Straight Arrow Connector 13"/>
          <p:cNvCxnSpPr/>
          <p:nvPr/>
        </p:nvCxnSpPr>
        <p:spPr>
          <a:xfrm>
            <a:off x="5372100" y="4211673"/>
            <a:ext cx="987136" cy="10391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6"/>
          <p:cNvSpPr>
            <a:spLocks noGrp="1"/>
          </p:cNvSpPr>
          <p:nvPr>
            <p:ph idx="4294967295"/>
          </p:nvPr>
        </p:nvSpPr>
        <p:spPr>
          <a:xfrm>
            <a:off x="609600" y="695325"/>
            <a:ext cx="11074400" cy="56181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dirty="0"/>
              <a:t>Τα σχέδια δημιουργήθηκαν χειρογράφως σε σχεδιαστήρια με την χρήση διαφανούς χαρτιού </a:t>
            </a:r>
            <a:r>
              <a:rPr lang="en-US" sz="2000" dirty="0"/>
              <a:t>Mylar </a:t>
            </a:r>
            <a:r>
              <a:rPr lang="el-GR" sz="2000" dirty="0"/>
              <a:t>ή </a:t>
            </a:r>
            <a:r>
              <a:rPr lang="en-US" sz="2000" dirty="0"/>
              <a:t>Vellum.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dirty="0"/>
              <a:t>Το διαφανές υλικό με τις μαύρες γραμμές τοποθετούνταν πάνω σε φωτοευαίσθητο χαρτί και στην συνέχεια το εξέθεταν σε ατμό αμμωνίας και μετασχηματιζόταν σε λευκή γραμμή με </a:t>
            </a:r>
            <a:r>
              <a:rPr lang="el-GR" sz="2000" dirty="0" err="1"/>
              <a:t>μπλέ</a:t>
            </a:r>
            <a:r>
              <a:rPr lang="el-GR" sz="2000" dirty="0"/>
              <a:t> </a:t>
            </a:r>
            <a:r>
              <a:rPr lang="en-US" sz="2000" dirty="0"/>
              <a:t>background.</a:t>
            </a:r>
            <a:endParaRPr lang="el-GR" sz="2000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dirty="0"/>
              <a:t>Αυτή η μέθοδος χρησιμοποιούταν για πάνω από έναν αιώνα με την έννοια </a:t>
            </a:r>
            <a:r>
              <a:rPr lang="en-US" sz="2000" dirty="0"/>
              <a:t>“</a:t>
            </a:r>
            <a:r>
              <a:rPr lang="en-US" sz="2000" b="1" dirty="0"/>
              <a:t>Blueprint</a:t>
            </a:r>
            <a:r>
              <a:rPr lang="en-US" sz="2000" dirty="0"/>
              <a:t>”.</a:t>
            </a:r>
          </a:p>
          <a:p>
            <a:pPr>
              <a:defRPr/>
            </a:pPr>
            <a:endParaRPr lang="en-US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3" name="Picture 12" descr="http://www.frankaviation.ch/wp-content/gallery/Blueprints/p-51-engineering_plan.jpg"/>
          <p:cNvPicPr>
            <a:picLocks noChangeAspect="1" noChangeArrowheads="1"/>
          </p:cNvPicPr>
          <p:nvPr/>
        </p:nvPicPr>
        <p:blipFill>
          <a:blip r:embed="rId5" cstate="print"/>
          <a:srcRect l="2778" t="8596" r="3704" b="7904"/>
          <a:stretch>
            <a:fillRect/>
          </a:stretch>
        </p:blipFill>
        <p:spPr bwMode="auto">
          <a:xfrm>
            <a:off x="6359236" y="2691526"/>
            <a:ext cx="4546599" cy="3061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234159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1771</Words>
  <Application>Microsoft Office PowerPoint</Application>
  <PresentationFormat>Ευρεία οθόνη</PresentationFormat>
  <Paragraphs>380</Paragraphs>
  <Slides>50</Slides>
  <Notes>20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Θέμα του Office</vt:lpstr>
      <vt:lpstr>Μηχανολογικό και Ναυπηγικό Σχέδιο</vt:lpstr>
      <vt:lpstr>Σκοπός του Μαθήματος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Κανονισμοί σχεδίασης</vt:lpstr>
      <vt:lpstr>Τεχνικό σχέδιο</vt:lpstr>
      <vt:lpstr>Παρουσίαση του PowerPoint</vt:lpstr>
      <vt:lpstr>Υλικά – Όργανα σχεδίασης</vt:lpstr>
      <vt:lpstr>Διαστάσεις χαρτιού σχεδίασης</vt:lpstr>
      <vt:lpstr>Παρουσίαση του PowerPoint</vt:lpstr>
      <vt:lpstr>Ορθογραφική προβολή</vt:lpstr>
      <vt:lpstr>Παρουσίαση του PowerPoint</vt:lpstr>
      <vt:lpstr>Παρουσίαση του PowerPoint</vt:lpstr>
      <vt:lpstr>1η δίεδρη γωνία</vt:lpstr>
      <vt:lpstr>3η δίεδρη γωνία</vt:lpstr>
      <vt:lpstr>Παρουσίαση του PowerPoint</vt:lpstr>
      <vt:lpstr>Σύγκριση μεθόδων</vt:lpstr>
      <vt:lpstr>Παρουσίαση του PowerPoint</vt:lpstr>
      <vt:lpstr>Παρουσίαση του PowerPoint</vt:lpstr>
      <vt:lpstr>Παρουσίαση του PowerPoint</vt:lpstr>
      <vt:lpstr>ΤΥΠΟΙ ΣΧΕΔΙΩΝ</vt:lpstr>
      <vt:lpstr>Είδη Γραμμών</vt:lpstr>
      <vt:lpstr>Παρουσίαση του PowerPoint</vt:lpstr>
      <vt:lpstr>Drafting Line Types</vt:lpstr>
      <vt:lpstr>Παρουσίαση του PowerPoint</vt:lpstr>
      <vt:lpstr>Παρουσίαση του PowerPoint</vt:lpstr>
      <vt:lpstr>Παρουσίαση του PowerPoint</vt:lpstr>
      <vt:lpstr>Διπλή αξονική γραμμή – Γραμμή φάντασμα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Υπόμνημα</vt:lpstr>
      <vt:lpstr>Παρουσίαση του PowerPoint</vt:lpstr>
      <vt:lpstr>Παρουσίαση του PowerPoint</vt:lpstr>
      <vt:lpstr>Κλίμακες σχεδίασης </vt:lpstr>
      <vt:lpstr>ΚΛΙΜΑΚΕΣ ΣΧΕΔΙΑΣΗΣ</vt:lpstr>
      <vt:lpstr>Διαστάσεις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kiriakos kiriakos</dc:creator>
  <cp:lastModifiedBy>kiriakos kiriakos</cp:lastModifiedBy>
  <cp:revision>6</cp:revision>
  <dcterms:created xsi:type="dcterms:W3CDTF">2022-02-19T10:06:40Z</dcterms:created>
  <dcterms:modified xsi:type="dcterms:W3CDTF">2022-03-05T09:39:10Z</dcterms:modified>
</cp:coreProperties>
</file>