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66" r:id="rId6"/>
    <p:sldId id="267" r:id="rId7"/>
    <p:sldId id="268" r:id="rId8"/>
    <p:sldId id="269" r:id="rId9"/>
    <p:sldId id="270" r:id="rId10"/>
    <p:sldId id="271" r:id="rId11"/>
    <p:sldId id="272" r:id="rId12"/>
    <p:sldId id="258" r:id="rId13"/>
    <p:sldId id="257" r:id="rId14"/>
    <p:sldId id="260" r:id="rId15"/>
    <p:sldId id="261" r:id="rId16"/>
    <p:sldId id="262" r:id="rId17"/>
    <p:sldId id="263" r:id="rId18"/>
    <p:sldId id="264"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24" autoAdjust="0"/>
    <p:restoredTop sz="94660"/>
  </p:normalViewPr>
  <p:slideViewPr>
    <p:cSldViewPr snapToGrid="0">
      <p:cViewPr varScale="1">
        <p:scale>
          <a:sx n="80" d="100"/>
          <a:sy n="80" d="100"/>
        </p:scale>
        <p:origin x="53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6F7C38-657B-4653-8FF5-4DD8708D128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D279EB9C-3884-4532-BB2C-4A2D1B0EEB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DF879AB5-AF05-4D8A-8E08-8726862C8E47}"/>
              </a:ext>
            </a:extLst>
          </p:cNvPr>
          <p:cNvSpPr>
            <a:spLocks noGrp="1"/>
          </p:cNvSpPr>
          <p:nvPr>
            <p:ph type="dt" sz="half" idx="10"/>
          </p:nvPr>
        </p:nvSpPr>
        <p:spPr/>
        <p:txBody>
          <a:bodyPr/>
          <a:lstStyle/>
          <a:p>
            <a:fld id="{989C53D7-44E7-436E-A92B-88976AFD7591}" type="datetimeFigureOut">
              <a:rPr lang="en-US" smtClean="0"/>
              <a:t>3/28/2022</a:t>
            </a:fld>
            <a:endParaRPr lang="en-US"/>
          </a:p>
        </p:txBody>
      </p:sp>
      <p:sp>
        <p:nvSpPr>
          <p:cNvPr id="5" name="Θέση υποσέλιδου 4">
            <a:extLst>
              <a:ext uri="{FF2B5EF4-FFF2-40B4-BE49-F238E27FC236}">
                <a16:creationId xmlns:a16="http://schemas.microsoft.com/office/drawing/2014/main" id="{8529C0EC-20FC-4453-AB37-17DC62FF7D7E}"/>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BCCA7821-779B-4B35-A9DD-3F8C24F2415F}"/>
              </a:ext>
            </a:extLst>
          </p:cNvPr>
          <p:cNvSpPr>
            <a:spLocks noGrp="1"/>
          </p:cNvSpPr>
          <p:nvPr>
            <p:ph type="sldNum" sz="quarter" idx="12"/>
          </p:nvPr>
        </p:nvSpPr>
        <p:spPr/>
        <p:txBody>
          <a:bodyPr/>
          <a:lstStyle/>
          <a:p>
            <a:fld id="{93427096-5A38-4AE3-94B7-EF79EF75CD2C}" type="slidenum">
              <a:rPr lang="en-US" smtClean="0"/>
              <a:t>‹#›</a:t>
            </a:fld>
            <a:endParaRPr lang="en-US"/>
          </a:p>
        </p:txBody>
      </p:sp>
    </p:spTree>
    <p:extLst>
      <p:ext uri="{BB962C8B-B14F-4D97-AF65-F5344CB8AC3E}">
        <p14:creationId xmlns:p14="http://schemas.microsoft.com/office/powerpoint/2010/main" val="3870847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B9BBB1-F327-4B32-AB1E-D58F03336D4B}"/>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46B6D192-4775-43AC-AF63-8935CDB47F6D}"/>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BC1D1CCE-91B2-4E04-BDC2-02F2E8849839}"/>
              </a:ext>
            </a:extLst>
          </p:cNvPr>
          <p:cNvSpPr>
            <a:spLocks noGrp="1"/>
          </p:cNvSpPr>
          <p:nvPr>
            <p:ph type="dt" sz="half" idx="10"/>
          </p:nvPr>
        </p:nvSpPr>
        <p:spPr/>
        <p:txBody>
          <a:bodyPr/>
          <a:lstStyle/>
          <a:p>
            <a:fld id="{989C53D7-44E7-436E-A92B-88976AFD7591}" type="datetimeFigureOut">
              <a:rPr lang="en-US" smtClean="0"/>
              <a:t>3/28/2022</a:t>
            </a:fld>
            <a:endParaRPr lang="en-US"/>
          </a:p>
        </p:txBody>
      </p:sp>
      <p:sp>
        <p:nvSpPr>
          <p:cNvPr id="5" name="Θέση υποσέλιδου 4">
            <a:extLst>
              <a:ext uri="{FF2B5EF4-FFF2-40B4-BE49-F238E27FC236}">
                <a16:creationId xmlns:a16="http://schemas.microsoft.com/office/drawing/2014/main" id="{F6B43E9B-2151-4607-ADA6-E644200AD725}"/>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B4CBAC96-4A85-487F-BCD5-49E5B503B752}"/>
              </a:ext>
            </a:extLst>
          </p:cNvPr>
          <p:cNvSpPr>
            <a:spLocks noGrp="1"/>
          </p:cNvSpPr>
          <p:nvPr>
            <p:ph type="sldNum" sz="quarter" idx="12"/>
          </p:nvPr>
        </p:nvSpPr>
        <p:spPr/>
        <p:txBody>
          <a:bodyPr/>
          <a:lstStyle/>
          <a:p>
            <a:fld id="{93427096-5A38-4AE3-94B7-EF79EF75CD2C}" type="slidenum">
              <a:rPr lang="en-US" smtClean="0"/>
              <a:t>‹#›</a:t>
            </a:fld>
            <a:endParaRPr lang="en-US"/>
          </a:p>
        </p:txBody>
      </p:sp>
    </p:spTree>
    <p:extLst>
      <p:ext uri="{BB962C8B-B14F-4D97-AF65-F5344CB8AC3E}">
        <p14:creationId xmlns:p14="http://schemas.microsoft.com/office/powerpoint/2010/main" val="3126256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C1BE952-3421-4A80-ACC5-E2D1C93BD64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4C8A64F6-101F-49CA-AD9D-3E24574DF5CD}"/>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2603F022-AF89-49CE-A4D3-B2F10358999C}"/>
              </a:ext>
            </a:extLst>
          </p:cNvPr>
          <p:cNvSpPr>
            <a:spLocks noGrp="1"/>
          </p:cNvSpPr>
          <p:nvPr>
            <p:ph type="dt" sz="half" idx="10"/>
          </p:nvPr>
        </p:nvSpPr>
        <p:spPr/>
        <p:txBody>
          <a:bodyPr/>
          <a:lstStyle/>
          <a:p>
            <a:fld id="{989C53D7-44E7-436E-A92B-88976AFD7591}" type="datetimeFigureOut">
              <a:rPr lang="en-US" smtClean="0"/>
              <a:t>3/28/2022</a:t>
            </a:fld>
            <a:endParaRPr lang="en-US"/>
          </a:p>
        </p:txBody>
      </p:sp>
      <p:sp>
        <p:nvSpPr>
          <p:cNvPr id="5" name="Θέση υποσέλιδου 4">
            <a:extLst>
              <a:ext uri="{FF2B5EF4-FFF2-40B4-BE49-F238E27FC236}">
                <a16:creationId xmlns:a16="http://schemas.microsoft.com/office/drawing/2014/main" id="{70F1AE3F-85D8-49DB-9811-A3A97E92AF57}"/>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D63CDC3F-3E18-4099-8A8F-AD453101190B}"/>
              </a:ext>
            </a:extLst>
          </p:cNvPr>
          <p:cNvSpPr>
            <a:spLocks noGrp="1"/>
          </p:cNvSpPr>
          <p:nvPr>
            <p:ph type="sldNum" sz="quarter" idx="12"/>
          </p:nvPr>
        </p:nvSpPr>
        <p:spPr/>
        <p:txBody>
          <a:bodyPr/>
          <a:lstStyle/>
          <a:p>
            <a:fld id="{93427096-5A38-4AE3-94B7-EF79EF75CD2C}" type="slidenum">
              <a:rPr lang="en-US" smtClean="0"/>
              <a:t>‹#›</a:t>
            </a:fld>
            <a:endParaRPr lang="en-US"/>
          </a:p>
        </p:txBody>
      </p:sp>
    </p:spTree>
    <p:extLst>
      <p:ext uri="{BB962C8B-B14F-4D97-AF65-F5344CB8AC3E}">
        <p14:creationId xmlns:p14="http://schemas.microsoft.com/office/powerpoint/2010/main" val="276429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24DB48-E0AD-4A3E-9104-E50F3F7BF64E}"/>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8F207716-17F3-4E4F-A474-B916252CCCB6}"/>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CB2F6821-C80A-4FA7-9C16-D357987E03D7}"/>
              </a:ext>
            </a:extLst>
          </p:cNvPr>
          <p:cNvSpPr>
            <a:spLocks noGrp="1"/>
          </p:cNvSpPr>
          <p:nvPr>
            <p:ph type="dt" sz="half" idx="10"/>
          </p:nvPr>
        </p:nvSpPr>
        <p:spPr/>
        <p:txBody>
          <a:bodyPr/>
          <a:lstStyle/>
          <a:p>
            <a:fld id="{989C53D7-44E7-436E-A92B-88976AFD7591}" type="datetimeFigureOut">
              <a:rPr lang="en-US" smtClean="0"/>
              <a:t>3/28/2022</a:t>
            </a:fld>
            <a:endParaRPr lang="en-US"/>
          </a:p>
        </p:txBody>
      </p:sp>
      <p:sp>
        <p:nvSpPr>
          <p:cNvPr id="5" name="Θέση υποσέλιδου 4">
            <a:extLst>
              <a:ext uri="{FF2B5EF4-FFF2-40B4-BE49-F238E27FC236}">
                <a16:creationId xmlns:a16="http://schemas.microsoft.com/office/drawing/2014/main" id="{C14AF297-CADF-4A11-8E98-FD855D202B4D}"/>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C84CFE04-1454-47BB-A0CB-00658C904130}"/>
              </a:ext>
            </a:extLst>
          </p:cNvPr>
          <p:cNvSpPr>
            <a:spLocks noGrp="1"/>
          </p:cNvSpPr>
          <p:nvPr>
            <p:ph type="sldNum" sz="quarter" idx="12"/>
          </p:nvPr>
        </p:nvSpPr>
        <p:spPr/>
        <p:txBody>
          <a:bodyPr/>
          <a:lstStyle/>
          <a:p>
            <a:fld id="{93427096-5A38-4AE3-94B7-EF79EF75CD2C}" type="slidenum">
              <a:rPr lang="en-US" smtClean="0"/>
              <a:t>‹#›</a:t>
            </a:fld>
            <a:endParaRPr lang="en-US"/>
          </a:p>
        </p:txBody>
      </p:sp>
    </p:spTree>
    <p:extLst>
      <p:ext uri="{BB962C8B-B14F-4D97-AF65-F5344CB8AC3E}">
        <p14:creationId xmlns:p14="http://schemas.microsoft.com/office/powerpoint/2010/main" val="409917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8577DD-4CF2-4473-BC88-26F89ED2D4E8}"/>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D1D9F4C2-B5F4-4D83-9B25-50EBED3A6E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E9028648-38FC-4431-92A7-72AA7DDF2D06}"/>
              </a:ext>
            </a:extLst>
          </p:cNvPr>
          <p:cNvSpPr>
            <a:spLocks noGrp="1"/>
          </p:cNvSpPr>
          <p:nvPr>
            <p:ph type="dt" sz="half" idx="10"/>
          </p:nvPr>
        </p:nvSpPr>
        <p:spPr/>
        <p:txBody>
          <a:bodyPr/>
          <a:lstStyle/>
          <a:p>
            <a:fld id="{989C53D7-44E7-436E-A92B-88976AFD7591}" type="datetimeFigureOut">
              <a:rPr lang="en-US" smtClean="0"/>
              <a:t>3/28/2022</a:t>
            </a:fld>
            <a:endParaRPr lang="en-US"/>
          </a:p>
        </p:txBody>
      </p:sp>
      <p:sp>
        <p:nvSpPr>
          <p:cNvPr id="5" name="Θέση υποσέλιδου 4">
            <a:extLst>
              <a:ext uri="{FF2B5EF4-FFF2-40B4-BE49-F238E27FC236}">
                <a16:creationId xmlns:a16="http://schemas.microsoft.com/office/drawing/2014/main" id="{23B5D3AE-E9C2-49A6-AEA8-558CA7FD0638}"/>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E061C6DB-B360-40A8-A7D9-3D81A91BB3C2}"/>
              </a:ext>
            </a:extLst>
          </p:cNvPr>
          <p:cNvSpPr>
            <a:spLocks noGrp="1"/>
          </p:cNvSpPr>
          <p:nvPr>
            <p:ph type="sldNum" sz="quarter" idx="12"/>
          </p:nvPr>
        </p:nvSpPr>
        <p:spPr/>
        <p:txBody>
          <a:bodyPr/>
          <a:lstStyle/>
          <a:p>
            <a:fld id="{93427096-5A38-4AE3-94B7-EF79EF75CD2C}" type="slidenum">
              <a:rPr lang="en-US" smtClean="0"/>
              <a:t>‹#›</a:t>
            </a:fld>
            <a:endParaRPr lang="en-US"/>
          </a:p>
        </p:txBody>
      </p:sp>
    </p:spTree>
    <p:extLst>
      <p:ext uri="{BB962C8B-B14F-4D97-AF65-F5344CB8AC3E}">
        <p14:creationId xmlns:p14="http://schemas.microsoft.com/office/powerpoint/2010/main" val="82296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9A7ACF-BE80-485B-8B93-70CF658C27F9}"/>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0DD75BC2-817F-4E00-9281-B2CA6DCBF28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ABDE47B9-FB21-48D1-A5B1-6FFF8CDCAB4F}"/>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DA5A11E5-9134-4A94-A48E-777A05236D29}"/>
              </a:ext>
            </a:extLst>
          </p:cNvPr>
          <p:cNvSpPr>
            <a:spLocks noGrp="1"/>
          </p:cNvSpPr>
          <p:nvPr>
            <p:ph type="dt" sz="half" idx="10"/>
          </p:nvPr>
        </p:nvSpPr>
        <p:spPr/>
        <p:txBody>
          <a:bodyPr/>
          <a:lstStyle/>
          <a:p>
            <a:fld id="{989C53D7-44E7-436E-A92B-88976AFD7591}" type="datetimeFigureOut">
              <a:rPr lang="en-US" smtClean="0"/>
              <a:t>3/28/2022</a:t>
            </a:fld>
            <a:endParaRPr lang="en-US"/>
          </a:p>
        </p:txBody>
      </p:sp>
      <p:sp>
        <p:nvSpPr>
          <p:cNvPr id="6" name="Θέση υποσέλιδου 5">
            <a:extLst>
              <a:ext uri="{FF2B5EF4-FFF2-40B4-BE49-F238E27FC236}">
                <a16:creationId xmlns:a16="http://schemas.microsoft.com/office/drawing/2014/main" id="{A1B90C91-0F54-4AC0-8030-6F5FBDD40A7A}"/>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945B24AF-6B4C-4A22-8C1C-8386D148E383}"/>
              </a:ext>
            </a:extLst>
          </p:cNvPr>
          <p:cNvSpPr>
            <a:spLocks noGrp="1"/>
          </p:cNvSpPr>
          <p:nvPr>
            <p:ph type="sldNum" sz="quarter" idx="12"/>
          </p:nvPr>
        </p:nvSpPr>
        <p:spPr/>
        <p:txBody>
          <a:bodyPr/>
          <a:lstStyle/>
          <a:p>
            <a:fld id="{93427096-5A38-4AE3-94B7-EF79EF75CD2C}" type="slidenum">
              <a:rPr lang="en-US" smtClean="0"/>
              <a:t>‹#›</a:t>
            </a:fld>
            <a:endParaRPr lang="en-US"/>
          </a:p>
        </p:txBody>
      </p:sp>
    </p:spTree>
    <p:extLst>
      <p:ext uri="{BB962C8B-B14F-4D97-AF65-F5344CB8AC3E}">
        <p14:creationId xmlns:p14="http://schemas.microsoft.com/office/powerpoint/2010/main" val="2598299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8012B5-8165-4D95-A560-E9C9D875A04B}"/>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1DB149CD-C5D1-402D-9F04-3161A06F55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A370994-8470-410F-B6D8-0ECF0271A0B1}"/>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ABC35091-D177-4F58-931E-94F6DC2449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7262BD0-6A59-4EE3-88C4-5FFEC78ADC3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D3D957B0-6227-4271-A52F-6A3A29F182C5}"/>
              </a:ext>
            </a:extLst>
          </p:cNvPr>
          <p:cNvSpPr>
            <a:spLocks noGrp="1"/>
          </p:cNvSpPr>
          <p:nvPr>
            <p:ph type="dt" sz="half" idx="10"/>
          </p:nvPr>
        </p:nvSpPr>
        <p:spPr/>
        <p:txBody>
          <a:bodyPr/>
          <a:lstStyle/>
          <a:p>
            <a:fld id="{989C53D7-44E7-436E-A92B-88976AFD7591}" type="datetimeFigureOut">
              <a:rPr lang="en-US" smtClean="0"/>
              <a:t>3/28/2022</a:t>
            </a:fld>
            <a:endParaRPr lang="en-US"/>
          </a:p>
        </p:txBody>
      </p:sp>
      <p:sp>
        <p:nvSpPr>
          <p:cNvPr id="8" name="Θέση υποσέλιδου 7">
            <a:extLst>
              <a:ext uri="{FF2B5EF4-FFF2-40B4-BE49-F238E27FC236}">
                <a16:creationId xmlns:a16="http://schemas.microsoft.com/office/drawing/2014/main" id="{118C85F0-19D3-4FDC-93B5-738B51CCFD03}"/>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720D23F6-FF89-4601-89DF-640CD4ED0EF6}"/>
              </a:ext>
            </a:extLst>
          </p:cNvPr>
          <p:cNvSpPr>
            <a:spLocks noGrp="1"/>
          </p:cNvSpPr>
          <p:nvPr>
            <p:ph type="sldNum" sz="quarter" idx="12"/>
          </p:nvPr>
        </p:nvSpPr>
        <p:spPr/>
        <p:txBody>
          <a:bodyPr/>
          <a:lstStyle/>
          <a:p>
            <a:fld id="{93427096-5A38-4AE3-94B7-EF79EF75CD2C}" type="slidenum">
              <a:rPr lang="en-US" smtClean="0"/>
              <a:t>‹#›</a:t>
            </a:fld>
            <a:endParaRPr lang="en-US"/>
          </a:p>
        </p:txBody>
      </p:sp>
    </p:spTree>
    <p:extLst>
      <p:ext uri="{BB962C8B-B14F-4D97-AF65-F5344CB8AC3E}">
        <p14:creationId xmlns:p14="http://schemas.microsoft.com/office/powerpoint/2010/main" val="2962764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C2F12E-1CB1-4873-83AC-24CE4C07ABB1}"/>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CCCC6DB7-3C90-48EB-9E8F-B41A6D093E6B}"/>
              </a:ext>
            </a:extLst>
          </p:cNvPr>
          <p:cNvSpPr>
            <a:spLocks noGrp="1"/>
          </p:cNvSpPr>
          <p:nvPr>
            <p:ph type="dt" sz="half" idx="10"/>
          </p:nvPr>
        </p:nvSpPr>
        <p:spPr/>
        <p:txBody>
          <a:bodyPr/>
          <a:lstStyle/>
          <a:p>
            <a:fld id="{989C53D7-44E7-436E-A92B-88976AFD7591}" type="datetimeFigureOut">
              <a:rPr lang="en-US" smtClean="0"/>
              <a:t>3/28/2022</a:t>
            </a:fld>
            <a:endParaRPr lang="en-US"/>
          </a:p>
        </p:txBody>
      </p:sp>
      <p:sp>
        <p:nvSpPr>
          <p:cNvPr id="4" name="Θέση υποσέλιδου 3">
            <a:extLst>
              <a:ext uri="{FF2B5EF4-FFF2-40B4-BE49-F238E27FC236}">
                <a16:creationId xmlns:a16="http://schemas.microsoft.com/office/drawing/2014/main" id="{0B5A0831-7CF7-4A25-801E-45ABB037AF12}"/>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DC41C337-4857-411E-8B93-4706B4442A80}"/>
              </a:ext>
            </a:extLst>
          </p:cNvPr>
          <p:cNvSpPr>
            <a:spLocks noGrp="1"/>
          </p:cNvSpPr>
          <p:nvPr>
            <p:ph type="sldNum" sz="quarter" idx="12"/>
          </p:nvPr>
        </p:nvSpPr>
        <p:spPr/>
        <p:txBody>
          <a:bodyPr/>
          <a:lstStyle/>
          <a:p>
            <a:fld id="{93427096-5A38-4AE3-94B7-EF79EF75CD2C}" type="slidenum">
              <a:rPr lang="en-US" smtClean="0"/>
              <a:t>‹#›</a:t>
            </a:fld>
            <a:endParaRPr lang="en-US"/>
          </a:p>
        </p:txBody>
      </p:sp>
    </p:spTree>
    <p:extLst>
      <p:ext uri="{BB962C8B-B14F-4D97-AF65-F5344CB8AC3E}">
        <p14:creationId xmlns:p14="http://schemas.microsoft.com/office/powerpoint/2010/main" val="415508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74DE202-8325-4930-BEFF-879D79340538}"/>
              </a:ext>
            </a:extLst>
          </p:cNvPr>
          <p:cNvSpPr>
            <a:spLocks noGrp="1"/>
          </p:cNvSpPr>
          <p:nvPr>
            <p:ph type="dt" sz="half" idx="10"/>
          </p:nvPr>
        </p:nvSpPr>
        <p:spPr/>
        <p:txBody>
          <a:bodyPr/>
          <a:lstStyle/>
          <a:p>
            <a:fld id="{989C53D7-44E7-436E-A92B-88976AFD7591}" type="datetimeFigureOut">
              <a:rPr lang="en-US" smtClean="0"/>
              <a:t>3/28/2022</a:t>
            </a:fld>
            <a:endParaRPr lang="en-US"/>
          </a:p>
        </p:txBody>
      </p:sp>
      <p:sp>
        <p:nvSpPr>
          <p:cNvPr id="3" name="Θέση υποσέλιδου 2">
            <a:extLst>
              <a:ext uri="{FF2B5EF4-FFF2-40B4-BE49-F238E27FC236}">
                <a16:creationId xmlns:a16="http://schemas.microsoft.com/office/drawing/2014/main" id="{8FA7AC7D-C996-48DC-BCD3-5A5D1882BFB0}"/>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082370B6-9C7F-4E1E-A564-A3733ADFBA3F}"/>
              </a:ext>
            </a:extLst>
          </p:cNvPr>
          <p:cNvSpPr>
            <a:spLocks noGrp="1"/>
          </p:cNvSpPr>
          <p:nvPr>
            <p:ph type="sldNum" sz="quarter" idx="12"/>
          </p:nvPr>
        </p:nvSpPr>
        <p:spPr/>
        <p:txBody>
          <a:bodyPr/>
          <a:lstStyle/>
          <a:p>
            <a:fld id="{93427096-5A38-4AE3-94B7-EF79EF75CD2C}" type="slidenum">
              <a:rPr lang="en-US" smtClean="0"/>
              <a:t>‹#›</a:t>
            </a:fld>
            <a:endParaRPr lang="en-US"/>
          </a:p>
        </p:txBody>
      </p:sp>
    </p:spTree>
    <p:extLst>
      <p:ext uri="{BB962C8B-B14F-4D97-AF65-F5344CB8AC3E}">
        <p14:creationId xmlns:p14="http://schemas.microsoft.com/office/powerpoint/2010/main" val="418002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5844BA-828A-42AF-932D-7ECBB6E6C78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AE26B30F-77E7-4D27-9933-2C8EB1371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F3525108-0DD3-41B2-B179-51BA45DEF3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EAE8578-6DEE-437C-A18B-5B86AA2AF0FF}"/>
              </a:ext>
            </a:extLst>
          </p:cNvPr>
          <p:cNvSpPr>
            <a:spLocks noGrp="1"/>
          </p:cNvSpPr>
          <p:nvPr>
            <p:ph type="dt" sz="half" idx="10"/>
          </p:nvPr>
        </p:nvSpPr>
        <p:spPr/>
        <p:txBody>
          <a:bodyPr/>
          <a:lstStyle/>
          <a:p>
            <a:fld id="{989C53D7-44E7-436E-A92B-88976AFD7591}" type="datetimeFigureOut">
              <a:rPr lang="en-US" smtClean="0"/>
              <a:t>3/28/2022</a:t>
            </a:fld>
            <a:endParaRPr lang="en-US"/>
          </a:p>
        </p:txBody>
      </p:sp>
      <p:sp>
        <p:nvSpPr>
          <p:cNvPr id="6" name="Θέση υποσέλιδου 5">
            <a:extLst>
              <a:ext uri="{FF2B5EF4-FFF2-40B4-BE49-F238E27FC236}">
                <a16:creationId xmlns:a16="http://schemas.microsoft.com/office/drawing/2014/main" id="{D34DEC9B-3936-469C-8157-AF8302F6710B}"/>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3B3D7FB1-F182-478F-B2AA-E35B9B075F37}"/>
              </a:ext>
            </a:extLst>
          </p:cNvPr>
          <p:cNvSpPr>
            <a:spLocks noGrp="1"/>
          </p:cNvSpPr>
          <p:nvPr>
            <p:ph type="sldNum" sz="quarter" idx="12"/>
          </p:nvPr>
        </p:nvSpPr>
        <p:spPr/>
        <p:txBody>
          <a:bodyPr/>
          <a:lstStyle/>
          <a:p>
            <a:fld id="{93427096-5A38-4AE3-94B7-EF79EF75CD2C}" type="slidenum">
              <a:rPr lang="en-US" smtClean="0"/>
              <a:t>‹#›</a:t>
            </a:fld>
            <a:endParaRPr lang="en-US"/>
          </a:p>
        </p:txBody>
      </p:sp>
    </p:spTree>
    <p:extLst>
      <p:ext uri="{BB962C8B-B14F-4D97-AF65-F5344CB8AC3E}">
        <p14:creationId xmlns:p14="http://schemas.microsoft.com/office/powerpoint/2010/main" val="3017661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286BA0-0A58-41E2-A5C7-F7610D04FC8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EE48F0FF-B327-45CA-A9CC-01D65CFF67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4A601F68-7731-43EB-966C-813876AA80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A8DCD54-DBD3-481B-B976-AD247FB0A006}"/>
              </a:ext>
            </a:extLst>
          </p:cNvPr>
          <p:cNvSpPr>
            <a:spLocks noGrp="1"/>
          </p:cNvSpPr>
          <p:nvPr>
            <p:ph type="dt" sz="half" idx="10"/>
          </p:nvPr>
        </p:nvSpPr>
        <p:spPr/>
        <p:txBody>
          <a:bodyPr/>
          <a:lstStyle/>
          <a:p>
            <a:fld id="{989C53D7-44E7-436E-A92B-88976AFD7591}" type="datetimeFigureOut">
              <a:rPr lang="en-US" smtClean="0"/>
              <a:t>3/28/2022</a:t>
            </a:fld>
            <a:endParaRPr lang="en-US"/>
          </a:p>
        </p:txBody>
      </p:sp>
      <p:sp>
        <p:nvSpPr>
          <p:cNvPr id="6" name="Θέση υποσέλιδου 5">
            <a:extLst>
              <a:ext uri="{FF2B5EF4-FFF2-40B4-BE49-F238E27FC236}">
                <a16:creationId xmlns:a16="http://schemas.microsoft.com/office/drawing/2014/main" id="{5CF39047-52F4-4AD2-A984-1AB64F98397D}"/>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88D2B94F-B3BD-473C-85B2-BCFD14A71820}"/>
              </a:ext>
            </a:extLst>
          </p:cNvPr>
          <p:cNvSpPr>
            <a:spLocks noGrp="1"/>
          </p:cNvSpPr>
          <p:nvPr>
            <p:ph type="sldNum" sz="quarter" idx="12"/>
          </p:nvPr>
        </p:nvSpPr>
        <p:spPr/>
        <p:txBody>
          <a:bodyPr/>
          <a:lstStyle/>
          <a:p>
            <a:fld id="{93427096-5A38-4AE3-94B7-EF79EF75CD2C}" type="slidenum">
              <a:rPr lang="en-US" smtClean="0"/>
              <a:t>‹#›</a:t>
            </a:fld>
            <a:endParaRPr lang="en-US"/>
          </a:p>
        </p:txBody>
      </p:sp>
    </p:spTree>
    <p:extLst>
      <p:ext uri="{BB962C8B-B14F-4D97-AF65-F5344CB8AC3E}">
        <p14:creationId xmlns:p14="http://schemas.microsoft.com/office/powerpoint/2010/main" val="2712055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0B0AE3A-753C-4333-9559-D4A41D1499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99F6D163-8B5F-4A4D-A10C-9B87969D58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48024126-F8B5-4D54-8E62-8F23B87BA9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C53D7-44E7-436E-A92B-88976AFD7591}" type="datetimeFigureOut">
              <a:rPr lang="en-US" smtClean="0"/>
              <a:t>3/28/2022</a:t>
            </a:fld>
            <a:endParaRPr lang="en-US"/>
          </a:p>
        </p:txBody>
      </p:sp>
      <p:sp>
        <p:nvSpPr>
          <p:cNvPr id="5" name="Θέση υποσέλιδου 4">
            <a:extLst>
              <a:ext uri="{FF2B5EF4-FFF2-40B4-BE49-F238E27FC236}">
                <a16:creationId xmlns:a16="http://schemas.microsoft.com/office/drawing/2014/main" id="{1945E5D4-664F-4D44-A61B-E2F88C389C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4956F881-18A9-4755-8239-F42F4CE3C3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27096-5A38-4AE3-94B7-EF79EF75CD2C}" type="slidenum">
              <a:rPr lang="en-US" smtClean="0"/>
              <a:t>‹#›</a:t>
            </a:fld>
            <a:endParaRPr lang="en-US"/>
          </a:p>
        </p:txBody>
      </p:sp>
    </p:spTree>
    <p:extLst>
      <p:ext uri="{BB962C8B-B14F-4D97-AF65-F5344CB8AC3E}">
        <p14:creationId xmlns:p14="http://schemas.microsoft.com/office/powerpoint/2010/main" val="2412136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0433A0-F5C8-4749-8D87-76A3502FF3E7}"/>
              </a:ext>
            </a:extLst>
          </p:cNvPr>
          <p:cNvSpPr>
            <a:spLocks noGrp="1"/>
          </p:cNvSpPr>
          <p:nvPr>
            <p:ph type="ctrTitle"/>
          </p:nvPr>
        </p:nvSpPr>
        <p:spPr/>
        <p:txBody>
          <a:bodyPr/>
          <a:lstStyle/>
          <a:p>
            <a:r>
              <a:rPr lang="el-GR" dirty="0"/>
              <a:t>Εξοπλισμός πρόσδεσης </a:t>
            </a:r>
            <a:endParaRPr lang="en-US" dirty="0"/>
          </a:p>
        </p:txBody>
      </p:sp>
      <p:sp>
        <p:nvSpPr>
          <p:cNvPr id="3" name="Υπότιτλος 2">
            <a:extLst>
              <a:ext uri="{FF2B5EF4-FFF2-40B4-BE49-F238E27FC236}">
                <a16:creationId xmlns:a16="http://schemas.microsoft.com/office/drawing/2014/main" id="{9A715C3E-46C4-4285-9914-F6166E1A6035}"/>
              </a:ext>
            </a:extLst>
          </p:cNvPr>
          <p:cNvSpPr>
            <a:spLocks noGrp="1"/>
          </p:cNvSpPr>
          <p:nvPr>
            <p:ph type="subTitle" idx="1"/>
          </p:nvPr>
        </p:nvSpPr>
        <p:spPr/>
        <p:txBody>
          <a:bodyPr/>
          <a:lstStyle/>
          <a:p>
            <a:endParaRPr lang="el-GR" dirty="0"/>
          </a:p>
          <a:p>
            <a:endParaRPr lang="el-GR" dirty="0"/>
          </a:p>
          <a:p>
            <a:r>
              <a:rPr lang="el-GR" dirty="0"/>
              <a:t>Διδάσκων: </a:t>
            </a:r>
            <a:r>
              <a:rPr lang="el-GR" dirty="0" err="1"/>
              <a:t>Καρακαλπακίδης</a:t>
            </a:r>
            <a:r>
              <a:rPr lang="el-GR" dirty="0"/>
              <a:t> Κυριάκος</a:t>
            </a:r>
            <a:endParaRPr lang="en-US" dirty="0"/>
          </a:p>
        </p:txBody>
      </p:sp>
    </p:spTree>
    <p:extLst>
      <p:ext uri="{BB962C8B-B14F-4D97-AF65-F5344CB8AC3E}">
        <p14:creationId xmlns:p14="http://schemas.microsoft.com/office/powerpoint/2010/main" val="3145003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AD4BB92F-68D2-408C-A77B-576516769FAC}"/>
              </a:ext>
            </a:extLst>
          </p:cNvPr>
          <p:cNvPicPr>
            <a:picLocks noChangeAspect="1"/>
          </p:cNvPicPr>
          <p:nvPr/>
        </p:nvPicPr>
        <p:blipFill rotWithShape="1">
          <a:blip r:embed="rId2"/>
          <a:srcRect l="37969" t="26620" r="36719" b="30000"/>
          <a:stretch/>
        </p:blipFill>
        <p:spPr>
          <a:xfrm>
            <a:off x="2538086" y="0"/>
            <a:ext cx="7115827" cy="6859598"/>
          </a:xfrm>
          <a:prstGeom prst="rect">
            <a:avLst/>
          </a:prstGeom>
        </p:spPr>
      </p:pic>
    </p:spTree>
    <p:extLst>
      <p:ext uri="{BB962C8B-B14F-4D97-AF65-F5344CB8AC3E}">
        <p14:creationId xmlns:p14="http://schemas.microsoft.com/office/powerpoint/2010/main" val="3745595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47B18DE-4FA6-4C37-AD95-AA316CF9DAF6}"/>
              </a:ext>
            </a:extLst>
          </p:cNvPr>
          <p:cNvSpPr>
            <a:spLocks noGrp="1"/>
          </p:cNvSpPr>
          <p:nvPr>
            <p:ph idx="1"/>
          </p:nvPr>
        </p:nvSpPr>
        <p:spPr>
          <a:xfrm>
            <a:off x="752475" y="952500"/>
            <a:ext cx="10601325" cy="5224463"/>
          </a:xfrm>
        </p:spPr>
        <p:txBody>
          <a:bodyPr>
            <a:normAutofit/>
          </a:bodyPr>
          <a:lstStyle/>
          <a:p>
            <a:pPr marL="0" indent="0">
              <a:buNone/>
            </a:pPr>
            <a:r>
              <a:rPr lang="el-GR" dirty="0"/>
              <a:t>Στην πλευρά του πλοίου υπάρχουν ανοίγματα ή οδηγοί από τους οποίους περνούν </a:t>
            </a:r>
            <a:r>
              <a:rPr lang="el-GR" dirty="0" err="1"/>
              <a:t>oι</a:t>
            </a:r>
            <a:r>
              <a:rPr lang="el-GR" dirty="0"/>
              <a:t> κάβοι πρόσδεσης του πλοίου. Στην περίπτωση του πλοίου του σχήματος 12.18 έχουμε οδηγούς με περιστρεφόμενους κυλίνδρους, τοποθετημένους πάνω στην κουπαστή. </a:t>
            </a:r>
          </a:p>
          <a:p>
            <a:pPr marL="0" indent="0">
              <a:buNone/>
            </a:pPr>
            <a:r>
              <a:rPr lang="el-GR" dirty="0"/>
              <a:t>Σε άλλα πλοία για τον ίδιο σκοπό χρησιμοποιούνται ειδικά ενισχυμένες ελλειπτικές οπές στο παραπέτο. Οι κάβοι πρόσδεσης μέσω ειδικών οδηγών (συνήθως περιστρεφόμενων κυλίνδρων) οδηγούνται στα τύμπανα του εργάτη. </a:t>
            </a:r>
          </a:p>
          <a:p>
            <a:pPr marL="0" indent="0">
              <a:buNone/>
            </a:pPr>
            <a:r>
              <a:rPr lang="el-GR" dirty="0"/>
              <a:t>Στο κατάστρωμα υπάρχουν ακόμη οι απαραίτητοι κίονες πρόσδεσης (</a:t>
            </a:r>
            <a:r>
              <a:rPr lang="el-GR" dirty="0" err="1"/>
              <a:t>μπίντες</a:t>
            </a:r>
            <a:r>
              <a:rPr lang="el-GR" dirty="0"/>
              <a:t>), το πρωραίο </a:t>
            </a:r>
            <a:r>
              <a:rPr lang="el-GR" dirty="0" err="1"/>
              <a:t>στυλίδιο</a:t>
            </a:r>
            <a:r>
              <a:rPr lang="el-GR" dirty="0"/>
              <a:t> και μία ή δύο οπές κατάπλωρα, </a:t>
            </a:r>
            <a:r>
              <a:rPr lang="el-GR" dirty="0" err="1"/>
              <a:t>oι</a:t>
            </a:r>
            <a:r>
              <a:rPr lang="el-GR" dirty="0"/>
              <a:t> οποίες χρησιμοποιούνται για τον κάβο ρυμούλκησης του πλοίου από άλλο πλοίο.</a:t>
            </a:r>
            <a:endParaRPr lang="en-US" dirty="0"/>
          </a:p>
        </p:txBody>
      </p:sp>
    </p:spTree>
    <p:extLst>
      <p:ext uri="{BB962C8B-B14F-4D97-AF65-F5344CB8AC3E}">
        <p14:creationId xmlns:p14="http://schemas.microsoft.com/office/powerpoint/2010/main" val="3416917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53C2C4CD-4FE2-4810-BEC9-DFCFDA29B160}"/>
              </a:ext>
            </a:extLst>
          </p:cNvPr>
          <p:cNvPicPr>
            <a:picLocks noGrp="1" noChangeAspect="1"/>
          </p:cNvPicPr>
          <p:nvPr>
            <p:ph idx="1"/>
          </p:nvPr>
        </p:nvPicPr>
        <p:blipFill rotWithShape="1">
          <a:blip r:embed="rId2"/>
          <a:srcRect l="36825" t="39000" r="35594" b="30536"/>
          <a:stretch/>
        </p:blipFill>
        <p:spPr>
          <a:xfrm>
            <a:off x="576749" y="0"/>
            <a:ext cx="11038501" cy="6858000"/>
          </a:xfrm>
        </p:spPr>
      </p:pic>
    </p:spTree>
    <p:extLst>
      <p:ext uri="{BB962C8B-B14F-4D97-AF65-F5344CB8AC3E}">
        <p14:creationId xmlns:p14="http://schemas.microsoft.com/office/powerpoint/2010/main" val="2586481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28691BE-F852-49E6-9EB9-DD3CEE04BA18}"/>
              </a:ext>
            </a:extLst>
          </p:cNvPr>
          <p:cNvSpPr>
            <a:spLocks noGrp="1"/>
          </p:cNvSpPr>
          <p:nvPr>
            <p:ph idx="1"/>
          </p:nvPr>
        </p:nvSpPr>
        <p:spPr>
          <a:xfrm>
            <a:off x="552450" y="1419225"/>
            <a:ext cx="2867025" cy="4757738"/>
          </a:xfrm>
        </p:spPr>
        <p:txBody>
          <a:bodyPr/>
          <a:lstStyle/>
          <a:p>
            <a:pPr marL="0" indent="0">
              <a:buNone/>
            </a:pPr>
            <a:r>
              <a:rPr lang="el-GR" dirty="0"/>
              <a:t>Μια τυπική διάταξη των μόνιμα εγκατεστημένων στοιχείων του εξοπλισμού του πλοίου, που χρησιμοποιούνται για την πρόσδεσή του</a:t>
            </a:r>
            <a:endParaRPr lang="en-US" dirty="0"/>
          </a:p>
        </p:txBody>
      </p:sp>
      <p:pic>
        <p:nvPicPr>
          <p:cNvPr id="5" name="Εικόνα 4">
            <a:extLst>
              <a:ext uri="{FF2B5EF4-FFF2-40B4-BE49-F238E27FC236}">
                <a16:creationId xmlns:a16="http://schemas.microsoft.com/office/drawing/2014/main" id="{9FF95BE1-59B0-4E6A-A1EA-840F82A34E02}"/>
              </a:ext>
            </a:extLst>
          </p:cNvPr>
          <p:cNvPicPr>
            <a:picLocks noChangeAspect="1"/>
          </p:cNvPicPr>
          <p:nvPr/>
        </p:nvPicPr>
        <p:blipFill rotWithShape="1">
          <a:blip r:embed="rId2"/>
          <a:srcRect l="38750" t="35138" r="37138" b="42778"/>
          <a:stretch/>
        </p:blipFill>
        <p:spPr>
          <a:xfrm>
            <a:off x="3419476" y="1173955"/>
            <a:ext cx="8814538" cy="4541045"/>
          </a:xfrm>
          <a:prstGeom prst="rect">
            <a:avLst/>
          </a:prstGeom>
        </p:spPr>
      </p:pic>
    </p:spTree>
    <p:extLst>
      <p:ext uri="{BB962C8B-B14F-4D97-AF65-F5344CB8AC3E}">
        <p14:creationId xmlns:p14="http://schemas.microsoft.com/office/powerpoint/2010/main" val="1669613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560E04-0BA5-471C-B1E8-067566DDFDCA}"/>
              </a:ext>
            </a:extLst>
          </p:cNvPr>
          <p:cNvSpPr>
            <a:spLocks noGrp="1"/>
          </p:cNvSpPr>
          <p:nvPr>
            <p:ph type="title"/>
          </p:nvPr>
        </p:nvSpPr>
        <p:spPr/>
        <p:txBody>
          <a:bodyPr/>
          <a:lstStyle/>
          <a:p>
            <a:r>
              <a:rPr lang="el-GR" dirty="0"/>
              <a:t>Δεκάλογος πρόσδεσης πλοίου</a:t>
            </a:r>
            <a:endParaRPr lang="en-US" dirty="0"/>
          </a:p>
        </p:txBody>
      </p:sp>
      <p:sp>
        <p:nvSpPr>
          <p:cNvPr id="3" name="Θέση περιεχομένου 2">
            <a:extLst>
              <a:ext uri="{FF2B5EF4-FFF2-40B4-BE49-F238E27FC236}">
                <a16:creationId xmlns:a16="http://schemas.microsoft.com/office/drawing/2014/main" id="{CFA6E776-EB1D-4B88-9041-636584D4ABD6}"/>
              </a:ext>
            </a:extLst>
          </p:cNvPr>
          <p:cNvSpPr>
            <a:spLocks noGrp="1"/>
          </p:cNvSpPr>
          <p:nvPr>
            <p:ph idx="1"/>
          </p:nvPr>
        </p:nvSpPr>
        <p:spPr/>
        <p:txBody>
          <a:bodyPr/>
          <a:lstStyle/>
          <a:p>
            <a:pPr marL="0" indent="0">
              <a:buNone/>
            </a:pPr>
            <a:r>
              <a:rPr lang="el-GR" dirty="0"/>
              <a:t>Παρά την εφαρμογή μέτρων σχετικά με την ασφάλεια του πληρώματος κατά τους χειρισμούς κυρίως της πρόσδεσης και δευτερευόντως της </a:t>
            </a:r>
            <a:r>
              <a:rPr lang="el-GR" dirty="0" err="1"/>
              <a:t>απόδεσης</a:t>
            </a:r>
            <a:r>
              <a:rPr lang="el-GR" dirty="0"/>
              <a:t>, τα ατυχήματα συνεχίζουν να συμβαίνουν και τα όποια διορθωτικά μέτρα δεν φαίνονται αρκετά ούτως ώστε να περιοριστεί το φαινόμενο.</a:t>
            </a:r>
            <a:endParaRPr lang="en-US" dirty="0"/>
          </a:p>
        </p:txBody>
      </p:sp>
    </p:spTree>
    <p:extLst>
      <p:ext uri="{BB962C8B-B14F-4D97-AF65-F5344CB8AC3E}">
        <p14:creationId xmlns:p14="http://schemas.microsoft.com/office/powerpoint/2010/main" val="243473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C9F3625-4054-42BF-B3CC-F1EE0621E342}"/>
              </a:ext>
            </a:extLst>
          </p:cNvPr>
          <p:cNvSpPr>
            <a:spLocks noGrp="1"/>
          </p:cNvSpPr>
          <p:nvPr>
            <p:ph idx="1"/>
          </p:nvPr>
        </p:nvSpPr>
        <p:spPr>
          <a:xfrm>
            <a:off x="790575" y="1666875"/>
            <a:ext cx="10563225" cy="4510088"/>
          </a:xfrm>
        </p:spPr>
        <p:txBody>
          <a:bodyPr/>
          <a:lstStyle/>
          <a:p>
            <a:pPr marL="0" indent="0">
              <a:buNone/>
            </a:pPr>
            <a:r>
              <a:rPr lang="el-GR" dirty="0"/>
              <a:t>Μετά την αποτυχία της σήμανσης με ειδικό χρώμα των περιοχών στους χώρους πρόσδεσης των πλοίων, όπου οι ναυτικοί διατρέχουν τον κίνδυνο σοβαρού ή και μοιραίου τραυματισμού κατά τον χειρισμό των σχοινιών πρόσδεσης, έρχεται τώρα η θεωρία κατά την οποία η συνολική επιφάνεια των χώρων πρόσδεσης θεωρείται επικίνδυνη και μόνο μετά τη λήψη μέτρων με ανάλογη ανάληψη κινδύνου (</a:t>
            </a:r>
            <a:r>
              <a:rPr lang="el-GR" dirty="0" err="1"/>
              <a:t>risk</a:t>
            </a:r>
            <a:r>
              <a:rPr lang="el-GR" dirty="0"/>
              <a:t> </a:t>
            </a:r>
            <a:r>
              <a:rPr lang="el-GR" dirty="0" err="1"/>
              <a:t>assessment</a:t>
            </a:r>
            <a:r>
              <a:rPr lang="el-GR" dirty="0"/>
              <a:t>) από τους υπεύθυνους αξιωματικούς μπορούν τα μέλη του πληρώματος να φέρουν εις πέρας μια τέτοια επιχείρηση πρόσδεσης.</a:t>
            </a:r>
            <a:endParaRPr lang="en-US" dirty="0"/>
          </a:p>
        </p:txBody>
      </p:sp>
    </p:spTree>
    <p:extLst>
      <p:ext uri="{BB962C8B-B14F-4D97-AF65-F5344CB8AC3E}">
        <p14:creationId xmlns:p14="http://schemas.microsoft.com/office/powerpoint/2010/main" val="2526747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54F8606-EDA1-475F-B269-2758C60BB463}"/>
              </a:ext>
            </a:extLst>
          </p:cNvPr>
          <p:cNvSpPr>
            <a:spLocks noGrp="1"/>
          </p:cNvSpPr>
          <p:nvPr>
            <p:ph idx="1"/>
          </p:nvPr>
        </p:nvSpPr>
        <p:spPr>
          <a:xfrm>
            <a:off x="752475" y="1247775"/>
            <a:ext cx="10601325" cy="4929188"/>
          </a:xfrm>
        </p:spPr>
        <p:txBody>
          <a:bodyPr>
            <a:normAutofit/>
          </a:bodyPr>
          <a:lstStyle/>
          <a:p>
            <a:pPr marL="0" indent="0" algn="l" fontAlgn="base">
              <a:buNone/>
            </a:pPr>
            <a:r>
              <a:rPr lang="el-GR" dirty="0"/>
              <a:t>I. Ο χειρισμός πρόσδεσης του πλοίου απαιτεί έμπειρους αξιωματικούς, με επαγγελματική επάρκεια και εξοικείωση με τις όποιες ιδιαιτερότητες του συστήματος πρόσδεσης του πλοίου (</a:t>
            </a:r>
            <a:r>
              <a:rPr lang="el-GR" dirty="0" err="1"/>
              <a:t>mooring</a:t>
            </a:r>
            <a:r>
              <a:rPr lang="el-GR" dirty="0"/>
              <a:t> </a:t>
            </a:r>
            <a:r>
              <a:rPr lang="el-GR" dirty="0" err="1"/>
              <a:t>arrangement</a:t>
            </a:r>
            <a:r>
              <a:rPr lang="el-GR" dirty="0"/>
              <a:t>).</a:t>
            </a:r>
          </a:p>
          <a:p>
            <a:pPr marL="0" indent="0" algn="l" fontAlgn="base">
              <a:buNone/>
            </a:pPr>
            <a:r>
              <a:rPr lang="el-GR" dirty="0"/>
              <a:t>II. Η προετοιμασία ξεκινάει από τη σύγκλιση της συνάντησης με τον πλοίαρχο και τον πλοηγό για την πλήρη αποσαφήνιση του σχεδίου πρόσδεσης. Πάντα υπάρχει χρόνος για τη συνάντηση αυτή (εκμετάλλευση κενού χρόνου από την πρόσδεση ρυμουλκών έως την έναρξη του χειρισμού πρόσδεσης).</a:t>
            </a:r>
          </a:p>
          <a:p>
            <a:pPr marL="0" indent="0" algn="l" fontAlgn="base">
              <a:buNone/>
            </a:pPr>
            <a:r>
              <a:rPr lang="el-GR" dirty="0"/>
              <a:t>III. Οι όποιες εντολές δίνονται από τη γέφυρα για τυχόν αλλαγές του σχεδίου πρόσδεσης πρέπει να δίνονται με απλό και κατανοητό τρόπο.</a:t>
            </a:r>
          </a:p>
          <a:p>
            <a:endParaRPr lang="en-US" dirty="0"/>
          </a:p>
        </p:txBody>
      </p:sp>
    </p:spTree>
    <p:extLst>
      <p:ext uri="{BB962C8B-B14F-4D97-AF65-F5344CB8AC3E}">
        <p14:creationId xmlns:p14="http://schemas.microsoft.com/office/powerpoint/2010/main" val="664173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EF01863-AD79-4409-AB88-324DE1F55BC6}"/>
              </a:ext>
            </a:extLst>
          </p:cNvPr>
          <p:cNvSpPr>
            <a:spLocks noGrp="1"/>
          </p:cNvSpPr>
          <p:nvPr>
            <p:ph idx="1"/>
          </p:nvPr>
        </p:nvSpPr>
        <p:spPr/>
        <p:txBody>
          <a:bodyPr/>
          <a:lstStyle/>
          <a:p>
            <a:pPr marL="0" indent="0">
              <a:buNone/>
            </a:pPr>
            <a:r>
              <a:rPr lang="el-GR" dirty="0"/>
              <a:t>IV. Οι όποιες εμπορικές πιέσεις δεν μπορεί να γίνονται αποδεκτές και να επιφέρουν σύγχυση στις ομοχειρίες πρόσδεσης (π.χ. το ρυμουλκό σφυρίζει και πρέπει να το αμολήσουμε τώρα ή διαμαρτύρεται ο πλοηγός για καθυστέρηση).</a:t>
            </a:r>
          </a:p>
          <a:p>
            <a:pPr marL="0" indent="0" algn="l" fontAlgn="base">
              <a:buNone/>
            </a:pPr>
            <a:r>
              <a:rPr lang="el-GR" dirty="0"/>
              <a:t>V. Ο φόρτος εργασίας πρέπει να είναι καταμερισμένος στα μέλη της ομοχειρίας.</a:t>
            </a:r>
          </a:p>
          <a:p>
            <a:pPr marL="0" indent="0" algn="l" fontAlgn="base">
              <a:buNone/>
            </a:pPr>
            <a:r>
              <a:rPr lang="el-GR" dirty="0"/>
              <a:t>VI. Μέλη του πληρώματος χωρίς σχετική εμπειρία δεν πρέπει να εμπλέκονται στη διαδικασία (π.χ. δόκιμοι).</a:t>
            </a:r>
          </a:p>
          <a:p>
            <a:pPr marL="0" indent="0">
              <a:buNone/>
            </a:pPr>
            <a:endParaRPr lang="en-US" dirty="0"/>
          </a:p>
        </p:txBody>
      </p:sp>
    </p:spTree>
    <p:extLst>
      <p:ext uri="{BB962C8B-B14F-4D97-AF65-F5344CB8AC3E}">
        <p14:creationId xmlns:p14="http://schemas.microsoft.com/office/powerpoint/2010/main" val="3275666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1A72C5D-ACCC-4784-A7FA-DFB9039F23C3}"/>
              </a:ext>
            </a:extLst>
          </p:cNvPr>
          <p:cNvSpPr>
            <a:spLocks noGrp="1"/>
          </p:cNvSpPr>
          <p:nvPr>
            <p:ph idx="1"/>
          </p:nvPr>
        </p:nvSpPr>
        <p:spPr>
          <a:xfrm>
            <a:off x="771525" y="1371600"/>
            <a:ext cx="10725150" cy="5029199"/>
          </a:xfrm>
        </p:spPr>
        <p:txBody>
          <a:bodyPr>
            <a:normAutofit/>
          </a:bodyPr>
          <a:lstStyle/>
          <a:p>
            <a:pPr marL="0" indent="0" algn="l" fontAlgn="base">
              <a:buNone/>
            </a:pPr>
            <a:r>
              <a:rPr lang="el-GR" sz="3300" dirty="0"/>
              <a:t>VII. Επανάληψη εκπαίδευσης και προσομοίωση διαδικασίας χωρίς τις δυνάμεις στα σχοινιά/συρματόσχοινα και από τις δύο πλευρές του πλοίου πριν από τη διαδικασία πρόσδεσης (ειδικά σε πλοία που εκτελούν μακροσκελή ταξίδια).</a:t>
            </a:r>
          </a:p>
          <a:p>
            <a:pPr marL="0" indent="0" algn="l" fontAlgn="base">
              <a:buNone/>
            </a:pPr>
            <a:endParaRPr lang="el-GR" sz="3300" dirty="0"/>
          </a:p>
          <a:p>
            <a:pPr marL="0" indent="0" algn="l" fontAlgn="base">
              <a:buNone/>
            </a:pPr>
            <a:r>
              <a:rPr lang="el-GR" sz="3300" dirty="0"/>
              <a:t>VIII. Απόλυτη γνώση του συστήματος εμπλοκής και απεμπλοκής που αφορά τις ανέμες των βιντσιών από τους χρήστες, οι οποίοι είναι εκπαιδευμένοι και έχουν αναπτύξει αποτελεσματικό κώδικα επικοινωνίας με τον υπεύθυνο αξιωματικό.</a:t>
            </a:r>
          </a:p>
          <a:p>
            <a:pPr marL="0" indent="0">
              <a:buNone/>
            </a:pPr>
            <a:endParaRPr lang="en-US" dirty="0"/>
          </a:p>
        </p:txBody>
      </p:sp>
    </p:spTree>
    <p:extLst>
      <p:ext uri="{BB962C8B-B14F-4D97-AF65-F5344CB8AC3E}">
        <p14:creationId xmlns:p14="http://schemas.microsoft.com/office/powerpoint/2010/main" val="1463382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522328A-EFEF-4CC6-AFAB-05144B8C41E8}"/>
              </a:ext>
            </a:extLst>
          </p:cNvPr>
          <p:cNvSpPr>
            <a:spLocks noGrp="1"/>
          </p:cNvSpPr>
          <p:nvPr>
            <p:ph idx="1"/>
          </p:nvPr>
        </p:nvSpPr>
        <p:spPr/>
        <p:txBody>
          <a:bodyPr/>
          <a:lstStyle/>
          <a:p>
            <a:pPr marL="0" indent="0" algn="l" fontAlgn="base">
              <a:buNone/>
            </a:pPr>
            <a:r>
              <a:rPr lang="el-GR" sz="3200" dirty="0"/>
              <a:t>IX. Συνεχής έλεγχος από τον αξιωματικό για τις θέσεις των μελών του πληρώματος κατά τη διάρκεια των χειρισμών.</a:t>
            </a:r>
          </a:p>
          <a:p>
            <a:pPr marL="0" indent="0" algn="l" fontAlgn="base">
              <a:buNone/>
            </a:pPr>
            <a:endParaRPr lang="el-GR" sz="3200" dirty="0"/>
          </a:p>
          <a:p>
            <a:pPr marL="0" indent="0" algn="l" fontAlgn="base">
              <a:buNone/>
            </a:pPr>
            <a:r>
              <a:rPr lang="el-GR" sz="3200" dirty="0"/>
              <a:t>X. Τέλος, η ηγετική φυσιογνωμία του πλοιάρχου, η ηρεμία της φωνής του και η εμπιστοσύνη που εμπνέει στο πλήρωμά του είναι ο μεγαλύτερος συντελεστής εγγύησης του αποτελεσματικού και ασφαλούς χειρισμού πρόσδεσης.</a:t>
            </a:r>
          </a:p>
          <a:p>
            <a:pPr marL="0" indent="0">
              <a:buNone/>
            </a:pPr>
            <a:endParaRPr lang="en-US" dirty="0"/>
          </a:p>
        </p:txBody>
      </p:sp>
    </p:spTree>
    <p:extLst>
      <p:ext uri="{BB962C8B-B14F-4D97-AF65-F5344CB8AC3E}">
        <p14:creationId xmlns:p14="http://schemas.microsoft.com/office/powerpoint/2010/main" val="3886570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0DD499B-D8A7-40CC-9F70-3C6FA5E9D5CA}"/>
              </a:ext>
            </a:extLst>
          </p:cNvPr>
          <p:cNvSpPr>
            <a:spLocks noGrp="1"/>
          </p:cNvSpPr>
          <p:nvPr>
            <p:ph idx="1"/>
          </p:nvPr>
        </p:nvSpPr>
        <p:spPr>
          <a:xfrm>
            <a:off x="885824" y="1390650"/>
            <a:ext cx="10467975" cy="4786313"/>
          </a:xfrm>
        </p:spPr>
        <p:txBody>
          <a:bodyPr>
            <a:normAutofit/>
          </a:bodyPr>
          <a:lstStyle/>
          <a:p>
            <a:pPr marL="0" indent="0">
              <a:buNone/>
            </a:pPr>
            <a:r>
              <a:rPr lang="el-GR" dirty="0"/>
              <a:t>Με την άφιξη του πλοίου στο λιμάνι, απαιτείται μεγάλος αριθμός από τα μέλη του πληρώματος να βρίσκεται κατά μήκος του, από την πλώρη έως την πρύμνη, για τις εργασίες προσδέσεως. </a:t>
            </a:r>
          </a:p>
          <a:p>
            <a:pPr marL="0" indent="0">
              <a:buNone/>
            </a:pPr>
            <a:r>
              <a:rPr lang="el-GR" dirty="0"/>
              <a:t>Κατά την παραμονή του πλοίου στο λιμάνι, είναι απαραίτητη η επίβλεψη των προσδέσεων, ώστε να διατηρείται η σωστή θέση του πλοίου ως προς τις αλλαγές που προκύπτουν, άλλοτε:</a:t>
            </a:r>
          </a:p>
          <a:p>
            <a:r>
              <a:rPr lang="el-GR" dirty="0"/>
              <a:t>από τα θαλάσσια ρεύματα και άλλοτε </a:t>
            </a:r>
          </a:p>
          <a:p>
            <a:r>
              <a:rPr lang="el-GR" dirty="0"/>
              <a:t>από τη μεταβολή του ύψους εξάλων του πλοίου σε σχέση με τις εγκαταστάσεις ξηράς κατά τη φόρτωση ή την εκφόρτωση.</a:t>
            </a:r>
            <a:endParaRPr lang="en-US" dirty="0"/>
          </a:p>
        </p:txBody>
      </p:sp>
    </p:spTree>
    <p:extLst>
      <p:ext uri="{BB962C8B-B14F-4D97-AF65-F5344CB8AC3E}">
        <p14:creationId xmlns:p14="http://schemas.microsoft.com/office/powerpoint/2010/main" val="213677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4D68513-37D4-4843-BF7D-6F700E1D4CC3}"/>
              </a:ext>
            </a:extLst>
          </p:cNvPr>
          <p:cNvSpPr>
            <a:spLocks noGrp="1"/>
          </p:cNvSpPr>
          <p:nvPr>
            <p:ph idx="1"/>
          </p:nvPr>
        </p:nvSpPr>
        <p:spPr>
          <a:xfrm>
            <a:off x="838200" y="1724025"/>
            <a:ext cx="10515600" cy="4452938"/>
          </a:xfrm>
        </p:spPr>
        <p:txBody>
          <a:bodyPr/>
          <a:lstStyle/>
          <a:p>
            <a:pPr marL="0" indent="0">
              <a:buNone/>
            </a:pPr>
            <a:r>
              <a:rPr lang="el-GR" dirty="0"/>
              <a:t>Επίσης, είτε στην πόντιση ή στην ανέλκυση της άγκυρας είτε στη φορτοεκφόρτωση για τον χειρισμό φορτωτήρων και την ανύψωση και κατάβαση βαρών, διενεργούνται απαραίτητες εργασίες και χειρισμοί, που πραγματοποιούνται με την ανάπτυξη μεγάλων ελκτικών δυνάμεων.</a:t>
            </a:r>
          </a:p>
          <a:p>
            <a:pPr marL="0" indent="0">
              <a:buNone/>
            </a:pPr>
            <a:r>
              <a:rPr lang="el-GR" dirty="0"/>
              <a:t>Η </a:t>
            </a:r>
            <a:r>
              <a:rPr lang="el-GR" dirty="0" err="1"/>
              <a:t>αγκυροβολία</a:t>
            </a:r>
            <a:r>
              <a:rPr lang="el-GR" dirty="0"/>
              <a:t>, η πρόσδεση, ο έλεγχος των προσδέσεων και ο χειρισμός φορτωτήρων, επιτυγχάνεται με τη χρήση των βαρούλκων, που βρίσκονται στο κατάστρωμα του πλοίου.</a:t>
            </a:r>
            <a:endParaRPr lang="en-US" dirty="0"/>
          </a:p>
        </p:txBody>
      </p:sp>
    </p:spTree>
    <p:extLst>
      <p:ext uri="{BB962C8B-B14F-4D97-AF65-F5344CB8AC3E}">
        <p14:creationId xmlns:p14="http://schemas.microsoft.com/office/powerpoint/2010/main" val="1822556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FA154D1-84A8-479E-96D7-B36D464B3911}"/>
              </a:ext>
            </a:extLst>
          </p:cNvPr>
          <p:cNvSpPr>
            <a:spLocks noGrp="1"/>
          </p:cNvSpPr>
          <p:nvPr>
            <p:ph idx="1"/>
          </p:nvPr>
        </p:nvSpPr>
        <p:spPr>
          <a:xfrm>
            <a:off x="847724" y="2257425"/>
            <a:ext cx="10506075" cy="3919538"/>
          </a:xfrm>
        </p:spPr>
        <p:txBody>
          <a:bodyPr>
            <a:normAutofit/>
          </a:bodyPr>
          <a:lstStyle/>
          <a:p>
            <a:pPr marL="0" indent="0">
              <a:buNone/>
            </a:pPr>
            <a:r>
              <a:rPr lang="el-GR" dirty="0"/>
              <a:t>Για να πραγματοποιηθούν οι εργασίες ανυψώσεως και προσδέσεως, χρησιμοποιούνται και βοηθητικά μέσα όπως είναι οι αλυσίδες, τα συρματόσχοινα και τα σχοινιά. </a:t>
            </a:r>
          </a:p>
          <a:p>
            <a:pPr marL="0" indent="0">
              <a:buNone/>
            </a:pPr>
            <a:r>
              <a:rPr lang="el-GR" dirty="0"/>
              <a:t>Ο χειρισμός τους επιτυγχάνεται από τα </a:t>
            </a:r>
            <a:r>
              <a:rPr lang="el-GR" dirty="0" err="1"/>
              <a:t>αλυσέλικτρα</a:t>
            </a:r>
            <a:r>
              <a:rPr lang="el-GR" dirty="0"/>
              <a:t> και τα κατάλληλα διαμορφωμένα τύμπανα των βαρούλκων. </a:t>
            </a:r>
          </a:p>
        </p:txBody>
      </p:sp>
    </p:spTree>
    <p:extLst>
      <p:ext uri="{BB962C8B-B14F-4D97-AF65-F5344CB8AC3E}">
        <p14:creationId xmlns:p14="http://schemas.microsoft.com/office/powerpoint/2010/main" val="2285354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C4CF66-ECA6-4FD2-93EF-7D0FC935E797}"/>
              </a:ext>
            </a:extLst>
          </p:cNvPr>
          <p:cNvSpPr>
            <a:spLocks noGrp="1"/>
          </p:cNvSpPr>
          <p:nvPr>
            <p:ph type="title"/>
          </p:nvPr>
        </p:nvSpPr>
        <p:spPr/>
        <p:txBody>
          <a:bodyPr/>
          <a:lstStyle/>
          <a:p>
            <a:r>
              <a:rPr lang="el-GR" dirty="0"/>
              <a:t> Πρόσδεση πλοίου (</a:t>
            </a:r>
            <a:r>
              <a:rPr lang="el-GR" dirty="0" err="1"/>
              <a:t>ρεμεντζάρισμα</a:t>
            </a:r>
            <a:r>
              <a:rPr lang="el-GR" dirty="0"/>
              <a:t>)</a:t>
            </a:r>
            <a:endParaRPr lang="en-US" dirty="0"/>
          </a:p>
        </p:txBody>
      </p:sp>
      <p:sp>
        <p:nvSpPr>
          <p:cNvPr id="3" name="Θέση περιεχομένου 2">
            <a:extLst>
              <a:ext uri="{FF2B5EF4-FFF2-40B4-BE49-F238E27FC236}">
                <a16:creationId xmlns:a16="http://schemas.microsoft.com/office/drawing/2014/main" id="{09217BA2-A4E3-4864-8B66-1EDCCF133FEF}"/>
              </a:ext>
            </a:extLst>
          </p:cNvPr>
          <p:cNvSpPr>
            <a:spLocks noGrp="1"/>
          </p:cNvSpPr>
          <p:nvPr>
            <p:ph idx="1"/>
          </p:nvPr>
        </p:nvSpPr>
        <p:spPr/>
        <p:txBody>
          <a:bodyPr>
            <a:normAutofit/>
          </a:bodyPr>
          <a:lstStyle/>
          <a:p>
            <a:pPr marL="0" indent="0">
              <a:buNone/>
            </a:pPr>
            <a:r>
              <a:rPr lang="el-GR" dirty="0"/>
              <a:t>Η σωστή και ασφαλής πρόσδεση του πλοίου το προφυλάσσει από το να απομακρυνθεί από τη θέση πλευρίσεως. </a:t>
            </a:r>
          </a:p>
          <a:p>
            <a:pPr marL="0" indent="0">
              <a:buNone/>
            </a:pPr>
            <a:r>
              <a:rPr lang="el-GR" dirty="0"/>
              <a:t>Για να παραμείνει το πλοίο στη θέση του, θα πρέπει να αντισταθεί σε μερικές δυνάμεις που τείνουν να το μετακινήσουν όπως: </a:t>
            </a:r>
          </a:p>
          <a:p>
            <a:r>
              <a:rPr lang="el-GR" dirty="0"/>
              <a:t>ο άνεμος, </a:t>
            </a:r>
          </a:p>
          <a:p>
            <a:r>
              <a:rPr lang="el-GR" dirty="0"/>
              <a:t>το ρεύμα, </a:t>
            </a:r>
          </a:p>
          <a:p>
            <a:r>
              <a:rPr lang="el-GR" dirty="0"/>
              <a:t>δυνάμεις που προκαλούνται από τη διέλευση άλλων πλοίων και κύματα ή κυματισμό.</a:t>
            </a:r>
          </a:p>
          <a:p>
            <a:pPr marL="0" indent="0">
              <a:buNone/>
            </a:pPr>
            <a:r>
              <a:rPr lang="el-GR" dirty="0"/>
              <a:t>Οι μεγαλύτερες δυνάμεις δημιουργούνται από τον άνεμο ή το ρεύμα</a:t>
            </a:r>
            <a:endParaRPr lang="en-US" dirty="0"/>
          </a:p>
        </p:txBody>
      </p:sp>
    </p:spTree>
    <p:extLst>
      <p:ext uri="{BB962C8B-B14F-4D97-AF65-F5344CB8AC3E}">
        <p14:creationId xmlns:p14="http://schemas.microsoft.com/office/powerpoint/2010/main" val="3744643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AD3885-5CE7-4B12-9DCE-B56E602876EE}"/>
              </a:ext>
            </a:extLst>
          </p:cNvPr>
          <p:cNvSpPr>
            <a:spLocks noGrp="1"/>
          </p:cNvSpPr>
          <p:nvPr>
            <p:ph type="title"/>
          </p:nvPr>
        </p:nvSpPr>
        <p:spPr/>
        <p:txBody>
          <a:bodyPr/>
          <a:lstStyle/>
          <a:p>
            <a:r>
              <a:rPr lang="el-GR" dirty="0"/>
              <a:t> Μέσα προσδέσεως</a:t>
            </a:r>
            <a:endParaRPr lang="en-US" dirty="0"/>
          </a:p>
        </p:txBody>
      </p:sp>
      <p:sp>
        <p:nvSpPr>
          <p:cNvPr id="3" name="Θέση περιεχομένου 2">
            <a:extLst>
              <a:ext uri="{FF2B5EF4-FFF2-40B4-BE49-F238E27FC236}">
                <a16:creationId xmlns:a16="http://schemas.microsoft.com/office/drawing/2014/main" id="{6B52BE0A-E68E-4847-A3C3-46E28C7FEFC0}"/>
              </a:ext>
            </a:extLst>
          </p:cNvPr>
          <p:cNvSpPr>
            <a:spLocks noGrp="1"/>
          </p:cNvSpPr>
          <p:nvPr>
            <p:ph idx="1"/>
          </p:nvPr>
        </p:nvSpPr>
        <p:spPr/>
        <p:txBody>
          <a:bodyPr>
            <a:normAutofit/>
          </a:bodyPr>
          <a:lstStyle/>
          <a:p>
            <a:pPr marL="0" indent="0">
              <a:buNone/>
            </a:pPr>
            <a:r>
              <a:rPr lang="el-GR" dirty="0"/>
              <a:t>Τα μέσα προσδέσεως ενός πλοίου είναι τα σχοινιά από φυτικές ή συνθετικές ίνες και τα συρματόσχοινα. </a:t>
            </a:r>
            <a:endParaRPr lang="en-US" dirty="0"/>
          </a:p>
          <a:p>
            <a:pPr marL="0" indent="0">
              <a:buNone/>
            </a:pPr>
            <a:r>
              <a:rPr lang="el-GR" dirty="0"/>
              <a:t>Οι κύριοι παράγοντες που προσδιορίζουν την εκλογή του ενός μέσου ή του άλλου είναι η </a:t>
            </a:r>
            <a:r>
              <a:rPr lang="el-GR" dirty="0">
                <a:solidFill>
                  <a:srgbClr val="FF0000"/>
                </a:solidFill>
              </a:rPr>
              <a:t>αντοχή και ελαστικότητα.</a:t>
            </a:r>
          </a:p>
          <a:p>
            <a:pPr marL="0" indent="0">
              <a:buNone/>
            </a:pPr>
            <a:r>
              <a:rPr lang="el-GR" dirty="0"/>
              <a:t>Τα συνθετικά σχοινιά έχουν αρκετή αντοχή και λογικό μέγεθος για την πρόσδεση μικρού μέχρι μετρίου μεγέθους πλοίων, αλλά για μεγάλου μεγέθους πλοία τα σχοινιά πρέπει να έχουν πολύ μεγάλο μέγεθος και έτσι είναι δύσκολο να μεταχειριστούν.</a:t>
            </a:r>
            <a:endParaRPr lang="en-US" dirty="0"/>
          </a:p>
        </p:txBody>
      </p:sp>
    </p:spTree>
    <p:extLst>
      <p:ext uri="{BB962C8B-B14F-4D97-AF65-F5344CB8AC3E}">
        <p14:creationId xmlns:p14="http://schemas.microsoft.com/office/powerpoint/2010/main" val="2370512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23F9863-2DD4-4E14-AC25-F203BE5F394A}"/>
              </a:ext>
            </a:extLst>
          </p:cNvPr>
          <p:cNvSpPr>
            <a:spLocks noGrp="1"/>
          </p:cNvSpPr>
          <p:nvPr>
            <p:ph idx="1"/>
          </p:nvPr>
        </p:nvSpPr>
        <p:spPr/>
        <p:txBody>
          <a:bodyPr/>
          <a:lstStyle/>
          <a:p>
            <a:pPr marL="0" indent="0">
              <a:buNone/>
            </a:pPr>
            <a:r>
              <a:rPr lang="el-GR" dirty="0"/>
              <a:t>Η ελαστικότητα των μέσων προσδέσεως έχει μεγάλη σημασία, γιατί προσδιορίζει την κατανομή του συνολικού φορτίου μεταξύ ενός αριθμού μέσων (σχοινιών ή </a:t>
            </a:r>
            <a:r>
              <a:rPr lang="el-GR" dirty="0" err="1"/>
              <a:t>συρματοσχοίνων</a:t>
            </a:r>
            <a:r>
              <a:rPr lang="el-GR" dirty="0"/>
              <a:t>). </a:t>
            </a:r>
          </a:p>
          <a:p>
            <a:pPr marL="0" indent="0">
              <a:buNone/>
            </a:pPr>
            <a:r>
              <a:rPr lang="el-GR" dirty="0"/>
              <a:t>Όπως είναι γνωστό, ένα σχοινί νάιλον επιμηκύνεται περίπου 25% του μήκους του, ενώ ένα συρματόσχοινο μόνο 1-2%.</a:t>
            </a:r>
            <a:endParaRPr lang="en-US" dirty="0"/>
          </a:p>
        </p:txBody>
      </p:sp>
    </p:spTree>
    <p:extLst>
      <p:ext uri="{BB962C8B-B14F-4D97-AF65-F5344CB8AC3E}">
        <p14:creationId xmlns:p14="http://schemas.microsoft.com/office/powerpoint/2010/main" val="1405777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DB41296-A19E-4EE6-AF17-DD744943C502}"/>
              </a:ext>
            </a:extLst>
          </p:cNvPr>
          <p:cNvSpPr>
            <a:spLocks noGrp="1"/>
          </p:cNvSpPr>
          <p:nvPr>
            <p:ph idx="1"/>
          </p:nvPr>
        </p:nvSpPr>
        <p:spPr/>
        <p:txBody>
          <a:bodyPr>
            <a:normAutofit/>
          </a:bodyPr>
          <a:lstStyle/>
          <a:p>
            <a:pPr marL="0" indent="0">
              <a:buNone/>
            </a:pPr>
            <a:r>
              <a:rPr lang="el-GR" dirty="0"/>
              <a:t>Επειδή τα μέσα προσδέσεως ενός μεγάλου πλοίου μπορεί να φθάσουν σε μήκος 70 μέχρι 100 m (απόσταση σημείων προσδέσεως πλοίου και ξηράς), είναι φανερό ότι ένα σύστημα προσδέσεως με συνθετικά σχοινιά </a:t>
            </a:r>
            <a:r>
              <a:rPr lang="el-GR" dirty="0">
                <a:solidFill>
                  <a:srgbClr val="FF0000"/>
                </a:solidFill>
              </a:rPr>
              <a:t>δεν μπορεί να εξασφαλίσει την ακριβή τήρηση της θέσεως</a:t>
            </a:r>
            <a:r>
              <a:rPr lang="el-GR" dirty="0"/>
              <a:t>, όπως απαιτείται για τους βραχίονες φορτοεκφορτώσεως ενός δεξαμενοπλοίου, τις γερανογέφυρες, τους μηχανοκίνητους ιμάντες μεταφοράς φορτίων κ.λπ..</a:t>
            </a:r>
            <a:endParaRPr lang="en-US" dirty="0"/>
          </a:p>
        </p:txBody>
      </p:sp>
    </p:spTree>
    <p:extLst>
      <p:ext uri="{BB962C8B-B14F-4D97-AF65-F5344CB8AC3E}">
        <p14:creationId xmlns:p14="http://schemas.microsoft.com/office/powerpoint/2010/main" val="3590342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26413FF-61FA-4C23-9A0D-9D1D5913A65B}"/>
              </a:ext>
            </a:extLst>
          </p:cNvPr>
          <p:cNvSpPr>
            <a:spLocks noGrp="1"/>
          </p:cNvSpPr>
          <p:nvPr>
            <p:ph idx="1"/>
          </p:nvPr>
        </p:nvSpPr>
        <p:spPr/>
        <p:txBody>
          <a:bodyPr/>
          <a:lstStyle/>
          <a:p>
            <a:pPr marL="0" indent="0">
              <a:buNone/>
            </a:pPr>
            <a:r>
              <a:rPr lang="el-GR" dirty="0"/>
              <a:t>Τα σύγχρονα πλοία μεγάλης χωρητικότητας φέρουν ως εξοπλισμό για την πρόσδεσή τους </a:t>
            </a:r>
            <a:r>
              <a:rPr lang="el-GR" dirty="0" err="1"/>
              <a:t>αυτοεντεινόμενα</a:t>
            </a:r>
            <a:r>
              <a:rPr lang="el-GR" dirty="0"/>
              <a:t> βαρούλκα με συρματόσχοινα. </a:t>
            </a:r>
          </a:p>
          <a:p>
            <a:pPr marL="0" indent="0">
              <a:buNone/>
            </a:pPr>
            <a:r>
              <a:rPr lang="el-GR" dirty="0"/>
              <a:t>Επίσης συνηθίζεται να υπάρχει ακόμα ένα </a:t>
            </a:r>
            <a:r>
              <a:rPr lang="el-GR" dirty="0" err="1"/>
              <a:t>αυτοεντεινόμενο</a:t>
            </a:r>
            <a:r>
              <a:rPr lang="el-GR" dirty="0"/>
              <a:t> βαρούλκο με συνθετικό σχοινί σε κάθε άκρο και μέση του πλοίου. Αυτό το σχοινί συνήθως χρησιμοποιείται σαν πρώτο σχοινί στην ξηρά, για να βοηθήσει στους χειρισμούς πλευρίσεως.</a:t>
            </a:r>
            <a:endParaRPr lang="en-US" dirty="0"/>
          </a:p>
        </p:txBody>
      </p:sp>
    </p:spTree>
    <p:extLst>
      <p:ext uri="{BB962C8B-B14F-4D97-AF65-F5344CB8AC3E}">
        <p14:creationId xmlns:p14="http://schemas.microsoft.com/office/powerpoint/2010/main" val="193780868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1065</Words>
  <Application>Microsoft Office PowerPoint</Application>
  <PresentationFormat>Ευρεία οθόνη</PresentationFormat>
  <Paragraphs>47</Paragraphs>
  <Slides>19</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19</vt:i4>
      </vt:variant>
    </vt:vector>
  </HeadingPairs>
  <TitlesOfParts>
    <vt:vector size="23" baseType="lpstr">
      <vt:lpstr>Arial</vt:lpstr>
      <vt:lpstr>Calibri</vt:lpstr>
      <vt:lpstr>Calibri Light</vt:lpstr>
      <vt:lpstr>Θέμα του Office</vt:lpstr>
      <vt:lpstr>Εξοπλισμός πρόσδεσης </vt:lpstr>
      <vt:lpstr>Παρουσίαση του PowerPoint</vt:lpstr>
      <vt:lpstr>Παρουσίαση του PowerPoint</vt:lpstr>
      <vt:lpstr>Παρουσίαση του PowerPoint</vt:lpstr>
      <vt:lpstr> Πρόσδεση πλοίου (ρεμεντζάρισμα)</vt:lpstr>
      <vt:lpstr> Μέσα προσδέσεως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Δεκάλογος πρόσδεσης πλοίου</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Εξοπλισμός πρόσδεσης </dc:title>
  <dc:creator>kiriakos kiriakos</dc:creator>
  <cp:lastModifiedBy>kiriakos kiriakos</cp:lastModifiedBy>
  <cp:revision>8</cp:revision>
  <dcterms:created xsi:type="dcterms:W3CDTF">2022-02-06T08:45:07Z</dcterms:created>
  <dcterms:modified xsi:type="dcterms:W3CDTF">2022-03-28T12:00:31Z</dcterms:modified>
</cp:coreProperties>
</file>