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9" r:id="rId4"/>
    <p:sldId id="290" r:id="rId5"/>
    <p:sldId id="291" r:id="rId6"/>
    <p:sldId id="257" r:id="rId7"/>
    <p:sldId id="258" r:id="rId8"/>
    <p:sldId id="259" r:id="rId9"/>
    <p:sldId id="260" r:id="rId10"/>
    <p:sldId id="261" r:id="rId11"/>
    <p:sldId id="278" r:id="rId12"/>
    <p:sldId id="277" r:id="rId13"/>
    <p:sldId id="279" r:id="rId14"/>
    <p:sldId id="280" r:id="rId15"/>
    <p:sldId id="281" r:id="rId16"/>
    <p:sldId id="282" r:id="rId17"/>
    <p:sldId id="283" r:id="rId18"/>
    <p:sldId id="284" r:id="rId19"/>
    <p:sldId id="285" r:id="rId20"/>
    <p:sldId id="286" r:id="rId21"/>
    <p:sldId id="287" r:id="rId22"/>
    <p:sldId id="262" r:id="rId23"/>
    <p:sldId id="263" r:id="rId24"/>
    <p:sldId id="264" r:id="rId25"/>
    <p:sldId id="265" r:id="rId26"/>
    <p:sldId id="266" r:id="rId27"/>
    <p:sldId id="268" r:id="rId28"/>
    <p:sldId id="269" r:id="rId29"/>
    <p:sldId id="270" r:id="rId30"/>
    <p:sldId id="271" r:id="rId31"/>
    <p:sldId id="272" r:id="rId32"/>
    <p:sldId id="27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28D9F9-AF59-4298-9D32-E4E9439DEC23}"/>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FE671185-34BB-4F8D-BCCE-844E64D6B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0607FAE6-FAA1-4623-B2CC-3612740F30A9}"/>
              </a:ext>
            </a:extLst>
          </p:cNvPr>
          <p:cNvSpPr>
            <a:spLocks noGrp="1"/>
          </p:cNvSpPr>
          <p:nvPr>
            <p:ph type="dt" sz="half" idx="10"/>
          </p:nvPr>
        </p:nvSpPr>
        <p:spPr/>
        <p:txBody>
          <a:bodyPr/>
          <a:lstStyle/>
          <a:p>
            <a:fld id="{8E17A113-811C-45CF-9995-303BE8BA0B7C}" type="datetimeFigureOut">
              <a:rPr lang="en-US" smtClean="0"/>
              <a:t>3/25/2024</a:t>
            </a:fld>
            <a:endParaRPr lang="en-US"/>
          </a:p>
        </p:txBody>
      </p:sp>
      <p:sp>
        <p:nvSpPr>
          <p:cNvPr id="5" name="Θέση υποσέλιδου 4">
            <a:extLst>
              <a:ext uri="{FF2B5EF4-FFF2-40B4-BE49-F238E27FC236}">
                <a16:creationId xmlns:a16="http://schemas.microsoft.com/office/drawing/2014/main" id="{837E434E-ECF0-4174-9A87-5BE410B57D04}"/>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69138410-4A52-4B58-8F72-01866AC4516B}"/>
              </a:ext>
            </a:extLst>
          </p:cNvPr>
          <p:cNvSpPr>
            <a:spLocks noGrp="1"/>
          </p:cNvSpPr>
          <p:nvPr>
            <p:ph type="sldNum" sz="quarter" idx="12"/>
          </p:nvPr>
        </p:nvSpPr>
        <p:spPr/>
        <p:txBody>
          <a:bodyPr/>
          <a:lstStyle/>
          <a:p>
            <a:fld id="{96FDB915-98BA-48D2-AA24-8AE65BAA8B06}" type="slidenum">
              <a:rPr lang="en-US" smtClean="0"/>
              <a:t>‹#›</a:t>
            </a:fld>
            <a:endParaRPr lang="en-US"/>
          </a:p>
        </p:txBody>
      </p:sp>
    </p:spTree>
    <p:extLst>
      <p:ext uri="{BB962C8B-B14F-4D97-AF65-F5344CB8AC3E}">
        <p14:creationId xmlns:p14="http://schemas.microsoft.com/office/powerpoint/2010/main" val="3820727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D900DA-FE2A-42A4-8D86-B1657996996F}"/>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EABAC5B1-DAF8-4BC8-AFC6-3B564E34E3E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0A401CFC-7879-420D-87EE-2D5F5DA0CF95}"/>
              </a:ext>
            </a:extLst>
          </p:cNvPr>
          <p:cNvSpPr>
            <a:spLocks noGrp="1"/>
          </p:cNvSpPr>
          <p:nvPr>
            <p:ph type="dt" sz="half" idx="10"/>
          </p:nvPr>
        </p:nvSpPr>
        <p:spPr/>
        <p:txBody>
          <a:bodyPr/>
          <a:lstStyle/>
          <a:p>
            <a:fld id="{8E17A113-811C-45CF-9995-303BE8BA0B7C}" type="datetimeFigureOut">
              <a:rPr lang="en-US" smtClean="0"/>
              <a:t>3/25/2024</a:t>
            </a:fld>
            <a:endParaRPr lang="en-US"/>
          </a:p>
        </p:txBody>
      </p:sp>
      <p:sp>
        <p:nvSpPr>
          <p:cNvPr id="5" name="Θέση υποσέλιδου 4">
            <a:extLst>
              <a:ext uri="{FF2B5EF4-FFF2-40B4-BE49-F238E27FC236}">
                <a16:creationId xmlns:a16="http://schemas.microsoft.com/office/drawing/2014/main" id="{179A8C1A-ED34-43DC-8259-AE2AE46F99BF}"/>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D15DF693-7DCC-4969-9F08-271318E8F489}"/>
              </a:ext>
            </a:extLst>
          </p:cNvPr>
          <p:cNvSpPr>
            <a:spLocks noGrp="1"/>
          </p:cNvSpPr>
          <p:nvPr>
            <p:ph type="sldNum" sz="quarter" idx="12"/>
          </p:nvPr>
        </p:nvSpPr>
        <p:spPr/>
        <p:txBody>
          <a:bodyPr/>
          <a:lstStyle/>
          <a:p>
            <a:fld id="{96FDB915-98BA-48D2-AA24-8AE65BAA8B06}" type="slidenum">
              <a:rPr lang="en-US" smtClean="0"/>
              <a:t>‹#›</a:t>
            </a:fld>
            <a:endParaRPr lang="en-US"/>
          </a:p>
        </p:txBody>
      </p:sp>
    </p:spTree>
    <p:extLst>
      <p:ext uri="{BB962C8B-B14F-4D97-AF65-F5344CB8AC3E}">
        <p14:creationId xmlns:p14="http://schemas.microsoft.com/office/powerpoint/2010/main" val="1448507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B930031-3852-4E5D-9181-DDBD3995A84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6B819E3F-C2A2-41E4-99DC-AD8D1E2D6249}"/>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ADDABBC1-4178-4739-875F-78FF598D47E3}"/>
              </a:ext>
            </a:extLst>
          </p:cNvPr>
          <p:cNvSpPr>
            <a:spLocks noGrp="1"/>
          </p:cNvSpPr>
          <p:nvPr>
            <p:ph type="dt" sz="half" idx="10"/>
          </p:nvPr>
        </p:nvSpPr>
        <p:spPr/>
        <p:txBody>
          <a:bodyPr/>
          <a:lstStyle/>
          <a:p>
            <a:fld id="{8E17A113-811C-45CF-9995-303BE8BA0B7C}" type="datetimeFigureOut">
              <a:rPr lang="en-US" smtClean="0"/>
              <a:t>3/25/2024</a:t>
            </a:fld>
            <a:endParaRPr lang="en-US"/>
          </a:p>
        </p:txBody>
      </p:sp>
      <p:sp>
        <p:nvSpPr>
          <p:cNvPr id="5" name="Θέση υποσέλιδου 4">
            <a:extLst>
              <a:ext uri="{FF2B5EF4-FFF2-40B4-BE49-F238E27FC236}">
                <a16:creationId xmlns:a16="http://schemas.microsoft.com/office/drawing/2014/main" id="{68636AF5-8587-4F31-8A88-532E70B9A815}"/>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304F7B0B-A1CC-4E53-B6B6-B71824414DB2}"/>
              </a:ext>
            </a:extLst>
          </p:cNvPr>
          <p:cNvSpPr>
            <a:spLocks noGrp="1"/>
          </p:cNvSpPr>
          <p:nvPr>
            <p:ph type="sldNum" sz="quarter" idx="12"/>
          </p:nvPr>
        </p:nvSpPr>
        <p:spPr/>
        <p:txBody>
          <a:bodyPr/>
          <a:lstStyle/>
          <a:p>
            <a:fld id="{96FDB915-98BA-48D2-AA24-8AE65BAA8B06}" type="slidenum">
              <a:rPr lang="en-US" smtClean="0"/>
              <a:t>‹#›</a:t>
            </a:fld>
            <a:endParaRPr lang="en-US"/>
          </a:p>
        </p:txBody>
      </p:sp>
    </p:spTree>
    <p:extLst>
      <p:ext uri="{BB962C8B-B14F-4D97-AF65-F5344CB8AC3E}">
        <p14:creationId xmlns:p14="http://schemas.microsoft.com/office/powerpoint/2010/main" val="638089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49F3EA-0B0A-451F-A292-BA53669FCF51}"/>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F9ACEC85-88B8-41FA-812C-C4DE4FB32078}"/>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AB2FCC9D-BE7F-4140-ADC8-14634EBCC1AC}"/>
              </a:ext>
            </a:extLst>
          </p:cNvPr>
          <p:cNvSpPr>
            <a:spLocks noGrp="1"/>
          </p:cNvSpPr>
          <p:nvPr>
            <p:ph type="dt" sz="half" idx="10"/>
          </p:nvPr>
        </p:nvSpPr>
        <p:spPr/>
        <p:txBody>
          <a:bodyPr/>
          <a:lstStyle/>
          <a:p>
            <a:fld id="{8E17A113-811C-45CF-9995-303BE8BA0B7C}" type="datetimeFigureOut">
              <a:rPr lang="en-US" smtClean="0"/>
              <a:t>3/25/2024</a:t>
            </a:fld>
            <a:endParaRPr lang="en-US"/>
          </a:p>
        </p:txBody>
      </p:sp>
      <p:sp>
        <p:nvSpPr>
          <p:cNvPr id="5" name="Θέση υποσέλιδου 4">
            <a:extLst>
              <a:ext uri="{FF2B5EF4-FFF2-40B4-BE49-F238E27FC236}">
                <a16:creationId xmlns:a16="http://schemas.microsoft.com/office/drawing/2014/main" id="{8A3F33FA-71B2-47F3-9ECC-9149B378ACED}"/>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D16E8C04-F3A0-433B-9E13-5DE770265047}"/>
              </a:ext>
            </a:extLst>
          </p:cNvPr>
          <p:cNvSpPr>
            <a:spLocks noGrp="1"/>
          </p:cNvSpPr>
          <p:nvPr>
            <p:ph type="sldNum" sz="quarter" idx="12"/>
          </p:nvPr>
        </p:nvSpPr>
        <p:spPr/>
        <p:txBody>
          <a:bodyPr/>
          <a:lstStyle/>
          <a:p>
            <a:fld id="{96FDB915-98BA-48D2-AA24-8AE65BAA8B06}" type="slidenum">
              <a:rPr lang="en-US" smtClean="0"/>
              <a:t>‹#›</a:t>
            </a:fld>
            <a:endParaRPr lang="en-US"/>
          </a:p>
        </p:txBody>
      </p:sp>
    </p:spTree>
    <p:extLst>
      <p:ext uri="{BB962C8B-B14F-4D97-AF65-F5344CB8AC3E}">
        <p14:creationId xmlns:p14="http://schemas.microsoft.com/office/powerpoint/2010/main" val="2895218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526BDE-DAF4-4A27-AC8C-B1BC0AF6300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F4707100-5D8D-4569-9C37-B733C58316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DEE4EF1D-28C2-4763-B238-412060CD492D}"/>
              </a:ext>
            </a:extLst>
          </p:cNvPr>
          <p:cNvSpPr>
            <a:spLocks noGrp="1"/>
          </p:cNvSpPr>
          <p:nvPr>
            <p:ph type="dt" sz="half" idx="10"/>
          </p:nvPr>
        </p:nvSpPr>
        <p:spPr/>
        <p:txBody>
          <a:bodyPr/>
          <a:lstStyle/>
          <a:p>
            <a:fld id="{8E17A113-811C-45CF-9995-303BE8BA0B7C}" type="datetimeFigureOut">
              <a:rPr lang="en-US" smtClean="0"/>
              <a:t>3/25/2024</a:t>
            </a:fld>
            <a:endParaRPr lang="en-US"/>
          </a:p>
        </p:txBody>
      </p:sp>
      <p:sp>
        <p:nvSpPr>
          <p:cNvPr id="5" name="Θέση υποσέλιδου 4">
            <a:extLst>
              <a:ext uri="{FF2B5EF4-FFF2-40B4-BE49-F238E27FC236}">
                <a16:creationId xmlns:a16="http://schemas.microsoft.com/office/drawing/2014/main" id="{F3759D18-098E-479B-A8D4-442DACBE041D}"/>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D186D2FC-6DE5-44E5-8E80-C13B24F7AA49}"/>
              </a:ext>
            </a:extLst>
          </p:cNvPr>
          <p:cNvSpPr>
            <a:spLocks noGrp="1"/>
          </p:cNvSpPr>
          <p:nvPr>
            <p:ph type="sldNum" sz="quarter" idx="12"/>
          </p:nvPr>
        </p:nvSpPr>
        <p:spPr/>
        <p:txBody>
          <a:bodyPr/>
          <a:lstStyle/>
          <a:p>
            <a:fld id="{96FDB915-98BA-48D2-AA24-8AE65BAA8B06}" type="slidenum">
              <a:rPr lang="en-US" smtClean="0"/>
              <a:t>‹#›</a:t>
            </a:fld>
            <a:endParaRPr lang="en-US"/>
          </a:p>
        </p:txBody>
      </p:sp>
    </p:spTree>
    <p:extLst>
      <p:ext uri="{BB962C8B-B14F-4D97-AF65-F5344CB8AC3E}">
        <p14:creationId xmlns:p14="http://schemas.microsoft.com/office/powerpoint/2010/main" val="2911074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A6AF3B-E1E7-4B4A-B6F9-37FE7B5A153C}"/>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7BF26F87-18E8-4D2D-BD9E-D1A9417CC2D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669A0AC7-D781-430B-BD46-889A11F6DF25}"/>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75285C6D-6C95-4146-A531-0765CA5D2F3E}"/>
              </a:ext>
            </a:extLst>
          </p:cNvPr>
          <p:cNvSpPr>
            <a:spLocks noGrp="1"/>
          </p:cNvSpPr>
          <p:nvPr>
            <p:ph type="dt" sz="half" idx="10"/>
          </p:nvPr>
        </p:nvSpPr>
        <p:spPr/>
        <p:txBody>
          <a:bodyPr/>
          <a:lstStyle/>
          <a:p>
            <a:fld id="{8E17A113-811C-45CF-9995-303BE8BA0B7C}" type="datetimeFigureOut">
              <a:rPr lang="en-US" smtClean="0"/>
              <a:t>3/25/2024</a:t>
            </a:fld>
            <a:endParaRPr lang="en-US"/>
          </a:p>
        </p:txBody>
      </p:sp>
      <p:sp>
        <p:nvSpPr>
          <p:cNvPr id="6" name="Θέση υποσέλιδου 5">
            <a:extLst>
              <a:ext uri="{FF2B5EF4-FFF2-40B4-BE49-F238E27FC236}">
                <a16:creationId xmlns:a16="http://schemas.microsoft.com/office/drawing/2014/main" id="{2AAE73B1-6017-417F-8767-CF49E86BB05E}"/>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3E65C511-EFAF-498B-8E47-1CF4B33FFDC7}"/>
              </a:ext>
            </a:extLst>
          </p:cNvPr>
          <p:cNvSpPr>
            <a:spLocks noGrp="1"/>
          </p:cNvSpPr>
          <p:nvPr>
            <p:ph type="sldNum" sz="quarter" idx="12"/>
          </p:nvPr>
        </p:nvSpPr>
        <p:spPr/>
        <p:txBody>
          <a:bodyPr/>
          <a:lstStyle/>
          <a:p>
            <a:fld id="{96FDB915-98BA-48D2-AA24-8AE65BAA8B06}" type="slidenum">
              <a:rPr lang="en-US" smtClean="0"/>
              <a:t>‹#›</a:t>
            </a:fld>
            <a:endParaRPr lang="en-US"/>
          </a:p>
        </p:txBody>
      </p:sp>
    </p:spTree>
    <p:extLst>
      <p:ext uri="{BB962C8B-B14F-4D97-AF65-F5344CB8AC3E}">
        <p14:creationId xmlns:p14="http://schemas.microsoft.com/office/powerpoint/2010/main" val="4109480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4AC88E-62DE-4410-BCF1-38F09EDB8F15}"/>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9C530D94-323D-42F4-87EE-ADC96F3821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8AB0009-6C9F-4EF7-B6AF-EDC50F52312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6ECDA2DD-F908-43FF-A501-EE9E1B1408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C3A8188-EB58-4418-8B81-82154133745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21A87BAD-6205-4077-BF51-CFD2176AB68A}"/>
              </a:ext>
            </a:extLst>
          </p:cNvPr>
          <p:cNvSpPr>
            <a:spLocks noGrp="1"/>
          </p:cNvSpPr>
          <p:nvPr>
            <p:ph type="dt" sz="half" idx="10"/>
          </p:nvPr>
        </p:nvSpPr>
        <p:spPr/>
        <p:txBody>
          <a:bodyPr/>
          <a:lstStyle/>
          <a:p>
            <a:fld id="{8E17A113-811C-45CF-9995-303BE8BA0B7C}" type="datetimeFigureOut">
              <a:rPr lang="en-US" smtClean="0"/>
              <a:t>3/25/2024</a:t>
            </a:fld>
            <a:endParaRPr lang="en-US"/>
          </a:p>
        </p:txBody>
      </p:sp>
      <p:sp>
        <p:nvSpPr>
          <p:cNvPr id="8" name="Θέση υποσέλιδου 7">
            <a:extLst>
              <a:ext uri="{FF2B5EF4-FFF2-40B4-BE49-F238E27FC236}">
                <a16:creationId xmlns:a16="http://schemas.microsoft.com/office/drawing/2014/main" id="{2851F8FA-0CF4-4043-98B1-4957C643B6E3}"/>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CDAD39EC-17A0-49DE-A327-E66CC8F9ED18}"/>
              </a:ext>
            </a:extLst>
          </p:cNvPr>
          <p:cNvSpPr>
            <a:spLocks noGrp="1"/>
          </p:cNvSpPr>
          <p:nvPr>
            <p:ph type="sldNum" sz="quarter" idx="12"/>
          </p:nvPr>
        </p:nvSpPr>
        <p:spPr/>
        <p:txBody>
          <a:bodyPr/>
          <a:lstStyle/>
          <a:p>
            <a:fld id="{96FDB915-98BA-48D2-AA24-8AE65BAA8B06}" type="slidenum">
              <a:rPr lang="en-US" smtClean="0"/>
              <a:t>‹#›</a:t>
            </a:fld>
            <a:endParaRPr lang="en-US"/>
          </a:p>
        </p:txBody>
      </p:sp>
    </p:spTree>
    <p:extLst>
      <p:ext uri="{BB962C8B-B14F-4D97-AF65-F5344CB8AC3E}">
        <p14:creationId xmlns:p14="http://schemas.microsoft.com/office/powerpoint/2010/main" val="148501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1D0937-26F8-4956-A553-5A688B31479E}"/>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A3496190-432B-46CF-A136-5EC1E810AA9C}"/>
              </a:ext>
            </a:extLst>
          </p:cNvPr>
          <p:cNvSpPr>
            <a:spLocks noGrp="1"/>
          </p:cNvSpPr>
          <p:nvPr>
            <p:ph type="dt" sz="half" idx="10"/>
          </p:nvPr>
        </p:nvSpPr>
        <p:spPr/>
        <p:txBody>
          <a:bodyPr/>
          <a:lstStyle/>
          <a:p>
            <a:fld id="{8E17A113-811C-45CF-9995-303BE8BA0B7C}" type="datetimeFigureOut">
              <a:rPr lang="en-US" smtClean="0"/>
              <a:t>3/25/2024</a:t>
            </a:fld>
            <a:endParaRPr lang="en-US"/>
          </a:p>
        </p:txBody>
      </p:sp>
      <p:sp>
        <p:nvSpPr>
          <p:cNvPr id="4" name="Θέση υποσέλιδου 3">
            <a:extLst>
              <a:ext uri="{FF2B5EF4-FFF2-40B4-BE49-F238E27FC236}">
                <a16:creationId xmlns:a16="http://schemas.microsoft.com/office/drawing/2014/main" id="{53E00459-2F61-4DD1-AB05-A7207A358401}"/>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E3C73492-15DC-417F-B92F-0A6336BD959B}"/>
              </a:ext>
            </a:extLst>
          </p:cNvPr>
          <p:cNvSpPr>
            <a:spLocks noGrp="1"/>
          </p:cNvSpPr>
          <p:nvPr>
            <p:ph type="sldNum" sz="quarter" idx="12"/>
          </p:nvPr>
        </p:nvSpPr>
        <p:spPr/>
        <p:txBody>
          <a:bodyPr/>
          <a:lstStyle/>
          <a:p>
            <a:fld id="{96FDB915-98BA-48D2-AA24-8AE65BAA8B06}" type="slidenum">
              <a:rPr lang="en-US" smtClean="0"/>
              <a:t>‹#›</a:t>
            </a:fld>
            <a:endParaRPr lang="en-US"/>
          </a:p>
        </p:txBody>
      </p:sp>
    </p:spTree>
    <p:extLst>
      <p:ext uri="{BB962C8B-B14F-4D97-AF65-F5344CB8AC3E}">
        <p14:creationId xmlns:p14="http://schemas.microsoft.com/office/powerpoint/2010/main" val="4079813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92408C2-C178-405A-8A93-A0247CE7C56E}"/>
              </a:ext>
            </a:extLst>
          </p:cNvPr>
          <p:cNvSpPr>
            <a:spLocks noGrp="1"/>
          </p:cNvSpPr>
          <p:nvPr>
            <p:ph type="dt" sz="half" idx="10"/>
          </p:nvPr>
        </p:nvSpPr>
        <p:spPr/>
        <p:txBody>
          <a:bodyPr/>
          <a:lstStyle/>
          <a:p>
            <a:fld id="{8E17A113-811C-45CF-9995-303BE8BA0B7C}" type="datetimeFigureOut">
              <a:rPr lang="en-US" smtClean="0"/>
              <a:t>3/25/2024</a:t>
            </a:fld>
            <a:endParaRPr lang="en-US"/>
          </a:p>
        </p:txBody>
      </p:sp>
      <p:sp>
        <p:nvSpPr>
          <p:cNvPr id="3" name="Θέση υποσέλιδου 2">
            <a:extLst>
              <a:ext uri="{FF2B5EF4-FFF2-40B4-BE49-F238E27FC236}">
                <a16:creationId xmlns:a16="http://schemas.microsoft.com/office/drawing/2014/main" id="{A31E67F0-2DA5-4AFF-B697-DEB9BFE4FD86}"/>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D4839B52-6B8E-4E13-8E6E-3BB27352435A}"/>
              </a:ext>
            </a:extLst>
          </p:cNvPr>
          <p:cNvSpPr>
            <a:spLocks noGrp="1"/>
          </p:cNvSpPr>
          <p:nvPr>
            <p:ph type="sldNum" sz="quarter" idx="12"/>
          </p:nvPr>
        </p:nvSpPr>
        <p:spPr/>
        <p:txBody>
          <a:bodyPr/>
          <a:lstStyle/>
          <a:p>
            <a:fld id="{96FDB915-98BA-48D2-AA24-8AE65BAA8B06}" type="slidenum">
              <a:rPr lang="en-US" smtClean="0"/>
              <a:t>‹#›</a:t>
            </a:fld>
            <a:endParaRPr lang="en-US"/>
          </a:p>
        </p:txBody>
      </p:sp>
    </p:spTree>
    <p:extLst>
      <p:ext uri="{BB962C8B-B14F-4D97-AF65-F5344CB8AC3E}">
        <p14:creationId xmlns:p14="http://schemas.microsoft.com/office/powerpoint/2010/main" val="402051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5BD226-24F5-4370-91CC-16CB95C91B7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6A1A04AF-4E18-495C-8D67-0444DD2458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57D000DB-61C8-4B7C-BD03-3ED8D0ED4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67C73A0-C8CF-459A-A6F2-8842B6DD0E3F}"/>
              </a:ext>
            </a:extLst>
          </p:cNvPr>
          <p:cNvSpPr>
            <a:spLocks noGrp="1"/>
          </p:cNvSpPr>
          <p:nvPr>
            <p:ph type="dt" sz="half" idx="10"/>
          </p:nvPr>
        </p:nvSpPr>
        <p:spPr/>
        <p:txBody>
          <a:bodyPr/>
          <a:lstStyle/>
          <a:p>
            <a:fld id="{8E17A113-811C-45CF-9995-303BE8BA0B7C}" type="datetimeFigureOut">
              <a:rPr lang="en-US" smtClean="0"/>
              <a:t>3/25/2024</a:t>
            </a:fld>
            <a:endParaRPr lang="en-US"/>
          </a:p>
        </p:txBody>
      </p:sp>
      <p:sp>
        <p:nvSpPr>
          <p:cNvPr id="6" name="Θέση υποσέλιδου 5">
            <a:extLst>
              <a:ext uri="{FF2B5EF4-FFF2-40B4-BE49-F238E27FC236}">
                <a16:creationId xmlns:a16="http://schemas.microsoft.com/office/drawing/2014/main" id="{B89F91EC-2A6C-441F-8CAB-7C4D618843F4}"/>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2AED1D36-E56E-4DA3-A5A4-4A6CA6DA6764}"/>
              </a:ext>
            </a:extLst>
          </p:cNvPr>
          <p:cNvSpPr>
            <a:spLocks noGrp="1"/>
          </p:cNvSpPr>
          <p:nvPr>
            <p:ph type="sldNum" sz="quarter" idx="12"/>
          </p:nvPr>
        </p:nvSpPr>
        <p:spPr/>
        <p:txBody>
          <a:bodyPr/>
          <a:lstStyle/>
          <a:p>
            <a:fld id="{96FDB915-98BA-48D2-AA24-8AE65BAA8B06}" type="slidenum">
              <a:rPr lang="en-US" smtClean="0"/>
              <a:t>‹#›</a:t>
            </a:fld>
            <a:endParaRPr lang="en-US"/>
          </a:p>
        </p:txBody>
      </p:sp>
    </p:spTree>
    <p:extLst>
      <p:ext uri="{BB962C8B-B14F-4D97-AF65-F5344CB8AC3E}">
        <p14:creationId xmlns:p14="http://schemas.microsoft.com/office/powerpoint/2010/main" val="1812258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321C40-4DAC-438E-A036-36B334179FF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A61C60AA-8C50-4769-9D14-C422EA6601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BF885D5D-E393-44E9-AE74-FA8AC4A22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0242155-9A02-462B-A4AC-5F564AECDC05}"/>
              </a:ext>
            </a:extLst>
          </p:cNvPr>
          <p:cNvSpPr>
            <a:spLocks noGrp="1"/>
          </p:cNvSpPr>
          <p:nvPr>
            <p:ph type="dt" sz="half" idx="10"/>
          </p:nvPr>
        </p:nvSpPr>
        <p:spPr/>
        <p:txBody>
          <a:bodyPr/>
          <a:lstStyle/>
          <a:p>
            <a:fld id="{8E17A113-811C-45CF-9995-303BE8BA0B7C}" type="datetimeFigureOut">
              <a:rPr lang="en-US" smtClean="0"/>
              <a:t>3/25/2024</a:t>
            </a:fld>
            <a:endParaRPr lang="en-US"/>
          </a:p>
        </p:txBody>
      </p:sp>
      <p:sp>
        <p:nvSpPr>
          <p:cNvPr id="6" name="Θέση υποσέλιδου 5">
            <a:extLst>
              <a:ext uri="{FF2B5EF4-FFF2-40B4-BE49-F238E27FC236}">
                <a16:creationId xmlns:a16="http://schemas.microsoft.com/office/drawing/2014/main" id="{EF53FF9D-1398-4041-8A91-D4E92230674F}"/>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F10BE2FB-FC93-4E5D-89FF-0E3EB3D98B57}"/>
              </a:ext>
            </a:extLst>
          </p:cNvPr>
          <p:cNvSpPr>
            <a:spLocks noGrp="1"/>
          </p:cNvSpPr>
          <p:nvPr>
            <p:ph type="sldNum" sz="quarter" idx="12"/>
          </p:nvPr>
        </p:nvSpPr>
        <p:spPr/>
        <p:txBody>
          <a:bodyPr/>
          <a:lstStyle/>
          <a:p>
            <a:fld id="{96FDB915-98BA-48D2-AA24-8AE65BAA8B06}" type="slidenum">
              <a:rPr lang="en-US" smtClean="0"/>
              <a:t>‹#›</a:t>
            </a:fld>
            <a:endParaRPr lang="en-US"/>
          </a:p>
        </p:txBody>
      </p:sp>
    </p:spTree>
    <p:extLst>
      <p:ext uri="{BB962C8B-B14F-4D97-AF65-F5344CB8AC3E}">
        <p14:creationId xmlns:p14="http://schemas.microsoft.com/office/powerpoint/2010/main" val="333090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2E4D540-E51C-430B-9788-F06783A9F9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2BD3DCD0-CA3F-4D95-A36F-529492FC51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7807745F-D0EA-4C6B-B191-A50282A0A6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7A113-811C-45CF-9995-303BE8BA0B7C}" type="datetimeFigureOut">
              <a:rPr lang="en-US" smtClean="0"/>
              <a:t>3/25/2024</a:t>
            </a:fld>
            <a:endParaRPr lang="en-US"/>
          </a:p>
        </p:txBody>
      </p:sp>
      <p:sp>
        <p:nvSpPr>
          <p:cNvPr id="5" name="Θέση υποσέλιδου 4">
            <a:extLst>
              <a:ext uri="{FF2B5EF4-FFF2-40B4-BE49-F238E27FC236}">
                <a16:creationId xmlns:a16="http://schemas.microsoft.com/office/drawing/2014/main" id="{FEAF0AE6-D6B7-481E-AC67-642CE724F7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BFB079F0-8A11-4FFE-8C93-3503E0CA44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DB915-98BA-48D2-AA24-8AE65BAA8B06}" type="slidenum">
              <a:rPr lang="en-US" smtClean="0"/>
              <a:t>‹#›</a:t>
            </a:fld>
            <a:endParaRPr lang="en-US"/>
          </a:p>
        </p:txBody>
      </p:sp>
    </p:spTree>
    <p:extLst>
      <p:ext uri="{BB962C8B-B14F-4D97-AF65-F5344CB8AC3E}">
        <p14:creationId xmlns:p14="http://schemas.microsoft.com/office/powerpoint/2010/main" val="1055557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157ED4-226A-4A52-84FD-B0BEBFD23025}"/>
              </a:ext>
            </a:extLst>
          </p:cNvPr>
          <p:cNvSpPr>
            <a:spLocks noGrp="1"/>
          </p:cNvSpPr>
          <p:nvPr>
            <p:ph type="ctrTitle"/>
          </p:nvPr>
        </p:nvSpPr>
        <p:spPr/>
        <p:txBody>
          <a:bodyPr/>
          <a:lstStyle/>
          <a:p>
            <a:r>
              <a:rPr lang="el-GR" dirty="0"/>
              <a:t>Κύρια μέρη συστήματος </a:t>
            </a:r>
            <a:r>
              <a:rPr lang="el-GR" dirty="0" err="1"/>
              <a:t>αγκυροβολίας</a:t>
            </a:r>
            <a:endParaRPr lang="en-US" dirty="0"/>
          </a:p>
        </p:txBody>
      </p:sp>
      <p:sp>
        <p:nvSpPr>
          <p:cNvPr id="3" name="Υπότιτλος 2">
            <a:extLst>
              <a:ext uri="{FF2B5EF4-FFF2-40B4-BE49-F238E27FC236}">
                <a16:creationId xmlns:a16="http://schemas.microsoft.com/office/drawing/2014/main" id="{DFEB3892-227A-4C04-A011-86252CC4D48C}"/>
              </a:ext>
            </a:extLst>
          </p:cNvPr>
          <p:cNvSpPr>
            <a:spLocks noGrp="1"/>
          </p:cNvSpPr>
          <p:nvPr>
            <p:ph type="subTitle" idx="1"/>
          </p:nvPr>
        </p:nvSpPr>
        <p:spPr/>
        <p:txBody>
          <a:bodyPr>
            <a:normAutofit lnSpcReduction="10000"/>
          </a:bodyPr>
          <a:lstStyle/>
          <a:p>
            <a:endParaRPr lang="el-GR" dirty="0"/>
          </a:p>
          <a:p>
            <a:endParaRPr lang="el-GR" dirty="0"/>
          </a:p>
          <a:p>
            <a:endParaRPr lang="el-GR" dirty="0"/>
          </a:p>
          <a:p>
            <a:r>
              <a:rPr lang="el-GR" dirty="0"/>
              <a:t>Διδάσκων: </a:t>
            </a:r>
            <a:r>
              <a:rPr lang="el-GR" dirty="0" err="1"/>
              <a:t>Καρακαλπακίδης</a:t>
            </a:r>
            <a:r>
              <a:rPr lang="el-GR" dirty="0"/>
              <a:t> Κυριάκος</a:t>
            </a:r>
            <a:endParaRPr lang="en-US" dirty="0"/>
          </a:p>
        </p:txBody>
      </p:sp>
    </p:spTree>
    <p:extLst>
      <p:ext uri="{BB962C8B-B14F-4D97-AF65-F5344CB8AC3E}">
        <p14:creationId xmlns:p14="http://schemas.microsoft.com/office/powerpoint/2010/main" val="372677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7527BCB6-738E-4064-ACAF-C2ECADE4DCF9}"/>
              </a:ext>
            </a:extLst>
          </p:cNvPr>
          <p:cNvPicPr>
            <a:picLocks noChangeAspect="1"/>
          </p:cNvPicPr>
          <p:nvPr/>
        </p:nvPicPr>
        <p:blipFill rotWithShape="1">
          <a:blip r:embed="rId2"/>
          <a:srcRect l="56625" t="34889" r="21625" b="25778"/>
          <a:stretch/>
        </p:blipFill>
        <p:spPr>
          <a:xfrm>
            <a:off x="2735321" y="0"/>
            <a:ext cx="6721357" cy="6837242"/>
          </a:xfrm>
          <a:prstGeom prst="rect">
            <a:avLst/>
          </a:prstGeom>
        </p:spPr>
      </p:pic>
    </p:spTree>
    <p:extLst>
      <p:ext uri="{BB962C8B-B14F-4D97-AF65-F5344CB8AC3E}">
        <p14:creationId xmlns:p14="http://schemas.microsoft.com/office/powerpoint/2010/main" val="2116695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34B7875D-DAC3-42F2-A3C3-8E68AAFF94A0}"/>
              </a:ext>
            </a:extLst>
          </p:cNvPr>
          <p:cNvSpPr>
            <a:spLocks noGrp="1"/>
          </p:cNvSpPr>
          <p:nvPr>
            <p:ph type="title"/>
          </p:nvPr>
        </p:nvSpPr>
        <p:spPr/>
        <p:txBody>
          <a:bodyPr/>
          <a:lstStyle/>
          <a:p>
            <a:r>
              <a:rPr lang="el-GR" dirty="0"/>
              <a:t>Τύπος αγκυρών</a:t>
            </a:r>
            <a:endParaRPr lang="en-US" dirty="0"/>
          </a:p>
        </p:txBody>
      </p:sp>
      <p:sp>
        <p:nvSpPr>
          <p:cNvPr id="8" name="Θέση περιεχομένου 7">
            <a:extLst>
              <a:ext uri="{FF2B5EF4-FFF2-40B4-BE49-F238E27FC236}">
                <a16:creationId xmlns:a16="http://schemas.microsoft.com/office/drawing/2014/main" id="{42427A40-DC52-452E-AD2F-BFD01D5F4B76}"/>
              </a:ext>
            </a:extLst>
          </p:cNvPr>
          <p:cNvSpPr>
            <a:spLocks noGrp="1"/>
          </p:cNvSpPr>
          <p:nvPr>
            <p:ph idx="1"/>
          </p:nvPr>
        </p:nvSpPr>
        <p:spPr/>
        <p:txBody>
          <a:bodyPr/>
          <a:lstStyle/>
          <a:p>
            <a:pPr marL="0" indent="0">
              <a:buNone/>
            </a:pPr>
            <a:r>
              <a:rPr lang="el-GR" dirty="0"/>
              <a:t>Από τους διάφορους τύπους αγκυρών που υπάρχουν, </a:t>
            </a:r>
            <a:r>
              <a:rPr lang="el-GR" dirty="0" err="1"/>
              <a:t>oι</a:t>
            </a:r>
            <a:r>
              <a:rPr lang="el-GR" dirty="0"/>
              <a:t> πιο συνηθισμένοι είναι:</a:t>
            </a:r>
          </a:p>
          <a:p>
            <a:pPr marL="0" indent="0">
              <a:buNone/>
            </a:pPr>
            <a:endParaRPr lang="el-GR" dirty="0"/>
          </a:p>
          <a:p>
            <a:r>
              <a:rPr lang="el-GR" dirty="0"/>
              <a:t>Η άγκυρα χωρίς </a:t>
            </a:r>
            <a:r>
              <a:rPr lang="el-GR" dirty="0" err="1"/>
              <a:t>στύπο</a:t>
            </a:r>
            <a:r>
              <a:rPr lang="el-GR" dirty="0"/>
              <a:t> (</a:t>
            </a:r>
            <a:r>
              <a:rPr lang="el-GR" dirty="0" err="1"/>
              <a:t>Stockless</a:t>
            </a:r>
            <a:r>
              <a:rPr lang="el-GR" dirty="0"/>
              <a:t>)</a:t>
            </a:r>
          </a:p>
          <a:p>
            <a:r>
              <a:rPr lang="el-GR" dirty="0"/>
              <a:t>Η άγκυρα με </a:t>
            </a:r>
            <a:r>
              <a:rPr lang="el-GR" dirty="0" err="1"/>
              <a:t>στύπο</a:t>
            </a:r>
            <a:r>
              <a:rPr lang="el-GR" dirty="0"/>
              <a:t> (</a:t>
            </a:r>
            <a:r>
              <a:rPr lang="el-GR" dirty="0" err="1"/>
              <a:t>Stock</a:t>
            </a:r>
            <a:r>
              <a:rPr lang="el-GR" dirty="0"/>
              <a:t> </a:t>
            </a:r>
            <a:r>
              <a:rPr lang="el-GR" dirty="0" err="1"/>
              <a:t>anchor</a:t>
            </a:r>
            <a:r>
              <a:rPr lang="el-GR" dirty="0"/>
              <a:t>)</a:t>
            </a:r>
          </a:p>
          <a:p>
            <a:r>
              <a:rPr lang="el-GR" dirty="0"/>
              <a:t>Ελαφριά άγκυρα ή τύπου </a:t>
            </a:r>
            <a:r>
              <a:rPr lang="el-GR" dirty="0" err="1"/>
              <a:t>Danforth</a:t>
            </a:r>
            <a:r>
              <a:rPr lang="el-GR" dirty="0"/>
              <a:t> </a:t>
            </a:r>
            <a:endParaRPr lang="en-US" dirty="0"/>
          </a:p>
        </p:txBody>
      </p:sp>
    </p:spTree>
    <p:extLst>
      <p:ext uri="{BB962C8B-B14F-4D97-AF65-F5344CB8AC3E}">
        <p14:creationId xmlns:p14="http://schemas.microsoft.com/office/powerpoint/2010/main" val="30844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73F1F9B4-04A1-44C8-BE12-BBE39993883D}"/>
              </a:ext>
            </a:extLst>
          </p:cNvPr>
          <p:cNvSpPr>
            <a:spLocks noGrp="1"/>
          </p:cNvSpPr>
          <p:nvPr>
            <p:ph type="title"/>
          </p:nvPr>
        </p:nvSpPr>
        <p:spPr/>
        <p:txBody>
          <a:bodyPr/>
          <a:lstStyle/>
          <a:p>
            <a:r>
              <a:rPr lang="el-GR" dirty="0"/>
              <a:t>Η άγκυρα χωρίς </a:t>
            </a:r>
            <a:r>
              <a:rPr lang="el-GR" dirty="0" err="1"/>
              <a:t>στύπο</a:t>
            </a:r>
            <a:r>
              <a:rPr lang="el-GR" dirty="0"/>
              <a:t> (</a:t>
            </a:r>
            <a:r>
              <a:rPr lang="el-GR" dirty="0" err="1"/>
              <a:t>Stockless</a:t>
            </a:r>
            <a:r>
              <a:rPr lang="el-GR" dirty="0"/>
              <a:t>)</a:t>
            </a:r>
            <a:endParaRPr lang="en-US" dirty="0"/>
          </a:p>
        </p:txBody>
      </p:sp>
      <p:sp>
        <p:nvSpPr>
          <p:cNvPr id="8" name="Θέση περιεχομένου 7">
            <a:extLst>
              <a:ext uri="{FF2B5EF4-FFF2-40B4-BE49-F238E27FC236}">
                <a16:creationId xmlns:a16="http://schemas.microsoft.com/office/drawing/2014/main" id="{6C3C13CD-B997-4F06-A603-4E909A50160D}"/>
              </a:ext>
            </a:extLst>
          </p:cNvPr>
          <p:cNvSpPr>
            <a:spLocks noGrp="1"/>
          </p:cNvSpPr>
          <p:nvPr>
            <p:ph idx="1"/>
          </p:nvPr>
        </p:nvSpPr>
        <p:spPr/>
        <p:txBody>
          <a:bodyPr>
            <a:normAutofit/>
          </a:bodyPr>
          <a:lstStyle/>
          <a:p>
            <a:pPr marL="0" indent="0">
              <a:buNone/>
            </a:pPr>
            <a:r>
              <a:rPr lang="el-GR" dirty="0"/>
              <a:t>Η άγκυρα αυτού του τύπου είναι κατασκευασμένη από χυτοχάλυβα ή σφυρήλατο χάλυβα και είναι πλέον χρησιμοποιούμενη. </a:t>
            </a:r>
          </a:p>
          <a:p>
            <a:pPr marL="0" indent="0">
              <a:buNone/>
            </a:pPr>
            <a:r>
              <a:rPr lang="el-GR" dirty="0"/>
              <a:t>Το κομμάτι με τους όνυχες μπορεί να περιστρέφει γύρω από τη ράβδο σε γωνία 45° προς κάθε πλευρά με μια ειδική χαλαρή σύνδεση. </a:t>
            </a:r>
          </a:p>
          <a:p>
            <a:pPr marL="0" indent="0">
              <a:buNone/>
            </a:pPr>
            <a:r>
              <a:rPr lang="el-GR" dirty="0"/>
              <a:t>Η άγκυρα αυτού του τύπου έχει καλή τιμή του λόγου δύναμη συγκράτησης/βάρος άγκυρας (ένδειξη αποδοτικότητας μιας άγκυρας) και </a:t>
            </a:r>
            <a:r>
              <a:rPr lang="el-GR" dirty="0" err="1"/>
              <a:t>μασχαλίζει</a:t>
            </a:r>
            <a:r>
              <a:rPr lang="el-GR" dirty="0"/>
              <a:t> εύκολα στο πλοίο. </a:t>
            </a:r>
          </a:p>
          <a:p>
            <a:pPr marL="0" indent="0">
              <a:buNone/>
            </a:pPr>
            <a:r>
              <a:rPr lang="el-GR" dirty="0"/>
              <a:t>Μία παραλλαγή αυτής της άγκυρας για πολεμικά πλοία διαφέρει μόνο στη μορφή των ονύχων.</a:t>
            </a:r>
            <a:endParaRPr lang="en-US" dirty="0"/>
          </a:p>
        </p:txBody>
      </p:sp>
    </p:spTree>
    <p:extLst>
      <p:ext uri="{BB962C8B-B14F-4D97-AF65-F5344CB8AC3E}">
        <p14:creationId xmlns:p14="http://schemas.microsoft.com/office/powerpoint/2010/main" val="1020345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63B5C611-C10F-4F83-85B4-19543DF71F36}"/>
              </a:ext>
            </a:extLst>
          </p:cNvPr>
          <p:cNvPicPr>
            <a:picLocks noChangeAspect="1"/>
          </p:cNvPicPr>
          <p:nvPr/>
        </p:nvPicPr>
        <p:blipFill rotWithShape="1">
          <a:blip r:embed="rId2"/>
          <a:srcRect l="40860" t="45000" r="50781" b="35139"/>
          <a:stretch/>
        </p:blipFill>
        <p:spPr>
          <a:xfrm>
            <a:off x="3538537" y="22159"/>
            <a:ext cx="5114925" cy="6835841"/>
          </a:xfrm>
          <a:prstGeom prst="rect">
            <a:avLst/>
          </a:prstGeom>
        </p:spPr>
      </p:pic>
    </p:spTree>
    <p:extLst>
      <p:ext uri="{BB962C8B-B14F-4D97-AF65-F5344CB8AC3E}">
        <p14:creationId xmlns:p14="http://schemas.microsoft.com/office/powerpoint/2010/main" val="993868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DAB9EB-EDD4-40A6-88B4-9F4892272E59}"/>
              </a:ext>
            </a:extLst>
          </p:cNvPr>
          <p:cNvSpPr>
            <a:spLocks noGrp="1"/>
          </p:cNvSpPr>
          <p:nvPr>
            <p:ph type="title"/>
          </p:nvPr>
        </p:nvSpPr>
        <p:spPr/>
        <p:txBody>
          <a:bodyPr/>
          <a:lstStyle/>
          <a:p>
            <a:r>
              <a:rPr lang="el-GR" dirty="0"/>
              <a:t>Η άγκυρα με </a:t>
            </a:r>
            <a:r>
              <a:rPr lang="el-GR" dirty="0" err="1"/>
              <a:t>στύπο</a:t>
            </a:r>
            <a:r>
              <a:rPr lang="el-GR" dirty="0"/>
              <a:t> (</a:t>
            </a:r>
            <a:r>
              <a:rPr lang="el-GR" dirty="0" err="1"/>
              <a:t>Stock</a:t>
            </a:r>
            <a:r>
              <a:rPr lang="el-GR" dirty="0"/>
              <a:t> </a:t>
            </a:r>
            <a:r>
              <a:rPr lang="el-GR" dirty="0" err="1"/>
              <a:t>anchor</a:t>
            </a:r>
            <a:r>
              <a:rPr lang="el-GR" dirty="0"/>
              <a:t>)</a:t>
            </a:r>
            <a:endParaRPr lang="en-US" dirty="0"/>
          </a:p>
        </p:txBody>
      </p:sp>
      <p:sp>
        <p:nvSpPr>
          <p:cNvPr id="3" name="Θέση περιεχομένου 2">
            <a:extLst>
              <a:ext uri="{FF2B5EF4-FFF2-40B4-BE49-F238E27FC236}">
                <a16:creationId xmlns:a16="http://schemas.microsoft.com/office/drawing/2014/main" id="{ADC5A318-A44D-4073-B3EA-0FF245A81F69}"/>
              </a:ext>
            </a:extLst>
          </p:cNvPr>
          <p:cNvSpPr>
            <a:spLocks noGrp="1"/>
          </p:cNvSpPr>
          <p:nvPr>
            <p:ph idx="1"/>
          </p:nvPr>
        </p:nvSpPr>
        <p:spPr/>
        <p:txBody>
          <a:bodyPr>
            <a:normAutofit/>
          </a:bodyPr>
          <a:lstStyle/>
          <a:p>
            <a:pPr marL="0" indent="0">
              <a:buNone/>
            </a:pPr>
            <a:r>
              <a:rPr lang="el-GR" dirty="0"/>
              <a:t>Οι άγκυρες αυτές είναι παλαιού τύπου και φέρουν στο επάνω μέρος τους μία ράβδο (</a:t>
            </a:r>
            <a:r>
              <a:rPr lang="el-GR" dirty="0" err="1"/>
              <a:t>στύπος</a:t>
            </a:r>
            <a:r>
              <a:rPr lang="el-GR" dirty="0"/>
              <a:t>) που συντελεί στην καλύτερη αγκίστρωσή τους όταν έχουν τάση να συρθούν στο βυθό. </a:t>
            </a:r>
          </a:p>
          <a:p>
            <a:pPr marL="0" indent="0">
              <a:buNone/>
            </a:pPr>
            <a:r>
              <a:rPr lang="el-GR" dirty="0"/>
              <a:t>Λόγω του σχήματός της η άγκυρα αυτή παρουσιάζει ιδιαίτερες δυσκολίες για να ανασυρθεί στο πλοίο (δεν μπορεί να </a:t>
            </a:r>
            <a:r>
              <a:rPr lang="el-GR" dirty="0" err="1"/>
              <a:t>μασχαλίσει</a:t>
            </a:r>
            <a:r>
              <a:rPr lang="el-GR" dirty="0"/>
              <a:t>). </a:t>
            </a:r>
          </a:p>
          <a:p>
            <a:pPr marL="0" indent="0">
              <a:buNone/>
            </a:pPr>
            <a:r>
              <a:rPr lang="el-GR" dirty="0"/>
              <a:t>Για τον λόγο αυτό </a:t>
            </a:r>
            <a:r>
              <a:rPr lang="el-GR" dirty="0" err="1"/>
              <a:t>oι</a:t>
            </a:r>
            <a:r>
              <a:rPr lang="el-GR" dirty="0"/>
              <a:t> άγκυρες αυτού του τύπου έχουν εγκαταλειφθεί, παρά το γεγονός ότι έχουν πολύ καλή αναλογία δύναμης συγκράτησης προς βάρος.</a:t>
            </a:r>
            <a:endParaRPr lang="en-US" dirty="0"/>
          </a:p>
        </p:txBody>
      </p:sp>
    </p:spTree>
    <p:extLst>
      <p:ext uri="{BB962C8B-B14F-4D97-AF65-F5344CB8AC3E}">
        <p14:creationId xmlns:p14="http://schemas.microsoft.com/office/powerpoint/2010/main" val="1919260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84A60515-4BC4-4C86-ACDE-49D7FCF1E5F7}"/>
              </a:ext>
            </a:extLst>
          </p:cNvPr>
          <p:cNvPicPr>
            <a:picLocks noChangeAspect="1"/>
          </p:cNvPicPr>
          <p:nvPr/>
        </p:nvPicPr>
        <p:blipFill rotWithShape="1">
          <a:blip r:embed="rId2"/>
          <a:srcRect l="50000" t="46945" r="37031" b="34027"/>
          <a:stretch/>
        </p:blipFill>
        <p:spPr>
          <a:xfrm>
            <a:off x="1941154" y="0"/>
            <a:ext cx="8309692" cy="6858000"/>
          </a:xfrm>
          <a:prstGeom prst="rect">
            <a:avLst/>
          </a:prstGeom>
        </p:spPr>
      </p:pic>
    </p:spTree>
    <p:extLst>
      <p:ext uri="{BB962C8B-B14F-4D97-AF65-F5344CB8AC3E}">
        <p14:creationId xmlns:p14="http://schemas.microsoft.com/office/powerpoint/2010/main" val="3818494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714222-8436-4919-8E8A-4D27959016ED}"/>
              </a:ext>
            </a:extLst>
          </p:cNvPr>
          <p:cNvSpPr>
            <a:spLocks noGrp="1"/>
          </p:cNvSpPr>
          <p:nvPr>
            <p:ph type="title"/>
          </p:nvPr>
        </p:nvSpPr>
        <p:spPr/>
        <p:txBody>
          <a:bodyPr/>
          <a:lstStyle/>
          <a:p>
            <a:r>
              <a:rPr lang="el-GR" dirty="0"/>
              <a:t>Ελαφριά άγκυρα ή τύπου </a:t>
            </a:r>
            <a:r>
              <a:rPr lang="el-GR" dirty="0" err="1"/>
              <a:t>Danforth</a:t>
            </a:r>
            <a:endParaRPr lang="en-US" dirty="0"/>
          </a:p>
        </p:txBody>
      </p:sp>
      <p:sp>
        <p:nvSpPr>
          <p:cNvPr id="3" name="Θέση περιεχομένου 2">
            <a:extLst>
              <a:ext uri="{FF2B5EF4-FFF2-40B4-BE49-F238E27FC236}">
                <a16:creationId xmlns:a16="http://schemas.microsoft.com/office/drawing/2014/main" id="{B84AFBCB-2CC7-42C8-9B39-373C67DF4EA3}"/>
              </a:ext>
            </a:extLst>
          </p:cNvPr>
          <p:cNvSpPr>
            <a:spLocks noGrp="1"/>
          </p:cNvSpPr>
          <p:nvPr>
            <p:ph idx="1"/>
          </p:nvPr>
        </p:nvSpPr>
        <p:spPr/>
        <p:txBody>
          <a:bodyPr>
            <a:normAutofit/>
          </a:bodyPr>
          <a:lstStyle/>
          <a:p>
            <a:pPr marL="0" indent="0">
              <a:buNone/>
            </a:pPr>
            <a:r>
              <a:rPr lang="el-GR" dirty="0"/>
              <a:t>Η ράβδος του προηγούμενου τύπου όταν μεταφερθεί στο κατώτερο μέρος της άγκυρας (τύπος </a:t>
            </a:r>
            <a:r>
              <a:rPr lang="el-GR" dirty="0" err="1"/>
              <a:t>Danforth</a:t>
            </a:r>
            <a:r>
              <a:rPr lang="el-GR" dirty="0"/>
              <a:t>) επιτρέπει το </a:t>
            </a:r>
            <a:r>
              <a:rPr lang="el-GR" dirty="0" err="1"/>
              <a:t>μασχάλισμα</a:t>
            </a:r>
            <a:r>
              <a:rPr lang="el-GR" dirty="0"/>
              <a:t> της άγκυρας. </a:t>
            </a:r>
          </a:p>
          <a:p>
            <a:pPr marL="0" indent="0">
              <a:buNone/>
            </a:pPr>
            <a:r>
              <a:rPr lang="el-GR" dirty="0"/>
              <a:t>Κατά τα λοιπά η άγκυρα τύπου </a:t>
            </a:r>
            <a:r>
              <a:rPr lang="el-GR" dirty="0" err="1"/>
              <a:t>Danforth</a:t>
            </a:r>
            <a:r>
              <a:rPr lang="el-GR" dirty="0"/>
              <a:t> μοιάζει με την άγκυρα χωρίς </a:t>
            </a:r>
            <a:r>
              <a:rPr lang="el-GR" dirty="0" err="1"/>
              <a:t>στύπο</a:t>
            </a:r>
            <a:r>
              <a:rPr lang="el-GR" dirty="0"/>
              <a:t> (με γωνία περιστροφής των ονύχων 30° αντί για 45°). </a:t>
            </a:r>
          </a:p>
          <a:p>
            <a:pPr marL="0" indent="0">
              <a:buNone/>
            </a:pPr>
            <a:r>
              <a:rPr lang="el-GR" dirty="0"/>
              <a:t>Η άγκυρα </a:t>
            </a:r>
            <a:r>
              <a:rPr lang="el-GR" dirty="0" err="1"/>
              <a:t>Danforth</a:t>
            </a:r>
            <a:r>
              <a:rPr lang="el-GR" dirty="0"/>
              <a:t> </a:t>
            </a:r>
            <a:r>
              <a:rPr lang="el-GR" dirty="0" err="1"/>
              <a:t>αγκυρώνει</a:t>
            </a:r>
            <a:r>
              <a:rPr lang="el-GR" dirty="0"/>
              <a:t> εύκολα και έχει μεγαλύτερη αναλογία δύναμης συγκράτησης προς βάρος από ό,τι η άγκυρα χωρίς </a:t>
            </a:r>
            <a:r>
              <a:rPr lang="el-GR" dirty="0" err="1"/>
              <a:t>στύπο</a:t>
            </a:r>
            <a:r>
              <a:rPr lang="el-GR" dirty="0"/>
              <a:t>.</a:t>
            </a:r>
          </a:p>
          <a:p>
            <a:pPr marL="0" indent="0">
              <a:buNone/>
            </a:pPr>
            <a:r>
              <a:rPr lang="el-GR" dirty="0"/>
              <a:t>Υπάρχουν και άλλοι τύποι αγκυρών που χρησιμοποιούνται σε ειδικές περιπτώσεις, όπως οι άγκυρες για </a:t>
            </a:r>
            <a:r>
              <a:rPr lang="el-GR" dirty="0" err="1"/>
              <a:t>αγκυροβολία</a:t>
            </a:r>
            <a:r>
              <a:rPr lang="el-GR" dirty="0"/>
              <a:t> σε πολύ βαθιά νερά</a:t>
            </a:r>
            <a:endParaRPr lang="en-US" dirty="0"/>
          </a:p>
        </p:txBody>
      </p:sp>
    </p:spTree>
    <p:extLst>
      <p:ext uri="{BB962C8B-B14F-4D97-AF65-F5344CB8AC3E}">
        <p14:creationId xmlns:p14="http://schemas.microsoft.com/office/powerpoint/2010/main" val="1294781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0931704-8AAD-493C-856A-27B2BB2670A6}"/>
              </a:ext>
            </a:extLst>
          </p:cNvPr>
          <p:cNvSpPr>
            <a:spLocks noGrp="1"/>
          </p:cNvSpPr>
          <p:nvPr>
            <p:ph idx="1"/>
          </p:nvPr>
        </p:nvSpPr>
        <p:spPr/>
        <p:txBody>
          <a:bodyPr/>
          <a:lstStyle/>
          <a:p>
            <a:pPr marL="0" indent="0">
              <a:buNone/>
            </a:pPr>
            <a:r>
              <a:rPr lang="el-GR" dirty="0"/>
              <a:t>Οι κανονισμοί των νηογνωμόνων επιτρέπουν τη χρησιμοποίηση αλυσίδας από υλικό:</a:t>
            </a:r>
          </a:p>
          <a:p>
            <a:pPr marL="0" indent="0">
              <a:buNone/>
            </a:pPr>
            <a:r>
              <a:rPr lang="el-GR" dirty="0"/>
              <a:t>1) Συνηθισμένης αντοχής.</a:t>
            </a:r>
          </a:p>
          <a:p>
            <a:pPr marL="0" indent="0">
              <a:buNone/>
            </a:pPr>
            <a:r>
              <a:rPr lang="el-GR" dirty="0"/>
              <a:t>2) Υψηλής αντοχής.</a:t>
            </a:r>
          </a:p>
          <a:p>
            <a:pPr marL="0" indent="0">
              <a:buNone/>
            </a:pPr>
            <a:r>
              <a:rPr lang="el-GR" dirty="0"/>
              <a:t>3) Εξαιρετικά υψηλής αντοχής.</a:t>
            </a:r>
            <a:endParaRPr lang="en-US" dirty="0"/>
          </a:p>
        </p:txBody>
      </p:sp>
    </p:spTree>
    <p:extLst>
      <p:ext uri="{BB962C8B-B14F-4D97-AF65-F5344CB8AC3E}">
        <p14:creationId xmlns:p14="http://schemas.microsoft.com/office/powerpoint/2010/main" val="591586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DA59D35-FB56-4C98-A78A-FBF7DF6FD4B9}"/>
              </a:ext>
            </a:extLst>
          </p:cNvPr>
          <p:cNvSpPr>
            <a:spLocks noGrp="1"/>
          </p:cNvSpPr>
          <p:nvPr>
            <p:ph idx="1"/>
          </p:nvPr>
        </p:nvSpPr>
        <p:spPr/>
        <p:txBody>
          <a:bodyPr/>
          <a:lstStyle/>
          <a:p>
            <a:pPr marL="0" indent="0">
              <a:buNone/>
            </a:pPr>
            <a:r>
              <a:rPr lang="el-GR" dirty="0"/>
              <a:t>Στην περίπτωση χρησιμοποίησης αλυσίδας υψηλής αντοχής ή εξαιρετικά υψηλής αντοχής, οι κανονισμοί επιτρέπουν αντίστοιχες μειώσεις του μεγέθους τους. </a:t>
            </a:r>
          </a:p>
          <a:p>
            <a:pPr marL="0" indent="0">
              <a:buNone/>
            </a:pPr>
            <a:r>
              <a:rPr lang="el-GR" dirty="0"/>
              <a:t>Το μέγεθος του κρίκου μιας αλυσίδας χαρακτηρίζεται από τη διάμετρο της σιδερένιας κυκλικής ράβδου από την οποία είναι κατασκευασμένος. </a:t>
            </a:r>
          </a:p>
          <a:p>
            <a:pPr marL="0" indent="0">
              <a:buNone/>
            </a:pPr>
            <a:r>
              <a:rPr lang="el-GR" dirty="0"/>
              <a:t>Όλες οι άλλες διαστάσεις του κρίκου καθορίζονται με βάση την παραπάνω διάμετρο.</a:t>
            </a:r>
          </a:p>
          <a:p>
            <a:pPr marL="0" indent="0">
              <a:buNone/>
            </a:pPr>
            <a:endParaRPr lang="en-US" dirty="0"/>
          </a:p>
        </p:txBody>
      </p:sp>
    </p:spTree>
    <p:extLst>
      <p:ext uri="{BB962C8B-B14F-4D97-AF65-F5344CB8AC3E}">
        <p14:creationId xmlns:p14="http://schemas.microsoft.com/office/powerpoint/2010/main" val="2753543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D7E1F48-CAF4-4268-8529-687C47313EEE}"/>
              </a:ext>
            </a:extLst>
          </p:cNvPr>
          <p:cNvPicPr>
            <a:picLocks noChangeAspect="1"/>
          </p:cNvPicPr>
          <p:nvPr/>
        </p:nvPicPr>
        <p:blipFill rotWithShape="1">
          <a:blip r:embed="rId2"/>
          <a:srcRect l="46562" t="56667" r="43171" b="23453"/>
          <a:stretch/>
        </p:blipFill>
        <p:spPr>
          <a:xfrm>
            <a:off x="2947836" y="0"/>
            <a:ext cx="6296327" cy="6858000"/>
          </a:xfrm>
          <a:prstGeom prst="rect">
            <a:avLst/>
          </a:prstGeom>
        </p:spPr>
      </p:pic>
    </p:spTree>
    <p:extLst>
      <p:ext uri="{BB962C8B-B14F-4D97-AF65-F5344CB8AC3E}">
        <p14:creationId xmlns:p14="http://schemas.microsoft.com/office/powerpoint/2010/main" val="2862129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BF95254-D351-B2C8-44DE-B6202AB63649}"/>
              </a:ext>
            </a:extLst>
          </p:cNvPr>
          <p:cNvSpPr>
            <a:spLocks noGrp="1"/>
          </p:cNvSpPr>
          <p:nvPr>
            <p:ph idx="1"/>
          </p:nvPr>
        </p:nvSpPr>
        <p:spPr>
          <a:xfrm>
            <a:off x="296334" y="1037431"/>
            <a:ext cx="7704667" cy="4351338"/>
          </a:xfrm>
        </p:spPr>
        <p:txBody>
          <a:bodyPr/>
          <a:lstStyle/>
          <a:p>
            <a:pPr marL="0" indent="0">
              <a:buNone/>
            </a:pPr>
            <a:r>
              <a:rPr lang="el-GR" dirty="0"/>
              <a:t>Για την </a:t>
            </a:r>
            <a:r>
              <a:rPr lang="el-GR" dirty="0" err="1"/>
              <a:t>αγκυροβολία</a:t>
            </a:r>
            <a:r>
              <a:rPr lang="el-GR" dirty="0"/>
              <a:t> του πλοίου χρησιμοποιούνται τα βαρούλκα άγκυρας </a:t>
            </a:r>
            <a:r>
              <a:rPr lang="en-GB" dirty="0"/>
              <a:t>(windlass)</a:t>
            </a:r>
            <a:r>
              <a:rPr lang="en-US" dirty="0"/>
              <a:t> </a:t>
            </a:r>
            <a:r>
              <a:rPr lang="el-GR" dirty="0"/>
              <a:t>ή οι εργάτες άγκυρας </a:t>
            </a:r>
            <a:r>
              <a:rPr lang="en-GB" dirty="0"/>
              <a:t>(Capstan).</a:t>
            </a:r>
          </a:p>
          <a:p>
            <a:pPr marL="0" indent="0">
              <a:buNone/>
            </a:pPr>
            <a:r>
              <a:rPr lang="el-GR" dirty="0"/>
              <a:t>Σκοπός της λειτουργίας των μηχανημάτων αυτών είναι η ανύψωση και η ελεγχόμενη </a:t>
            </a:r>
            <a:r>
              <a:rPr lang="el-GR" dirty="0" err="1"/>
              <a:t>καθύψωση</a:t>
            </a:r>
            <a:r>
              <a:rPr lang="el-GR" dirty="0"/>
              <a:t> της άγκυρας.</a:t>
            </a:r>
          </a:p>
          <a:p>
            <a:pPr marL="0" indent="0">
              <a:buNone/>
            </a:pPr>
            <a:r>
              <a:rPr lang="el-GR" dirty="0"/>
              <a:t>Για τον λόγο αυτό η ελκτική δύναμη που απαιτείται από τα βαρούλκα είναι μεγάλη και επίσης λόγω της μεγάλης σημασίας της </a:t>
            </a:r>
            <a:r>
              <a:rPr lang="el-GR" dirty="0" err="1"/>
              <a:t>αγκυροβολίας</a:t>
            </a:r>
            <a:r>
              <a:rPr lang="el-GR" dirty="0"/>
              <a:t> θα πρέπει να είναι αξιόπιστα.</a:t>
            </a:r>
          </a:p>
        </p:txBody>
      </p:sp>
      <p:pic>
        <p:nvPicPr>
          <p:cNvPr id="4" name="Εικόνα 3">
            <a:extLst>
              <a:ext uri="{FF2B5EF4-FFF2-40B4-BE49-F238E27FC236}">
                <a16:creationId xmlns:a16="http://schemas.microsoft.com/office/drawing/2014/main" id="{A32F4627-8EDC-9DC1-182B-23212379F01B}"/>
              </a:ext>
            </a:extLst>
          </p:cNvPr>
          <p:cNvPicPr>
            <a:picLocks noChangeAspect="1"/>
          </p:cNvPicPr>
          <p:nvPr/>
        </p:nvPicPr>
        <p:blipFill rotWithShape="1">
          <a:blip r:embed="rId2"/>
          <a:srcRect l="79500" t="29111" r="1125" b="28666"/>
          <a:stretch/>
        </p:blipFill>
        <p:spPr>
          <a:xfrm>
            <a:off x="8289535" y="821267"/>
            <a:ext cx="3902465" cy="4783667"/>
          </a:xfrm>
          <a:prstGeom prst="rect">
            <a:avLst/>
          </a:prstGeom>
        </p:spPr>
      </p:pic>
    </p:spTree>
    <p:extLst>
      <p:ext uri="{BB962C8B-B14F-4D97-AF65-F5344CB8AC3E}">
        <p14:creationId xmlns:p14="http://schemas.microsoft.com/office/powerpoint/2010/main" val="868903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F4364A-862C-4408-A4D0-2620CC1F63AA}"/>
              </a:ext>
            </a:extLst>
          </p:cNvPr>
          <p:cNvSpPr>
            <a:spLocks noGrp="1"/>
          </p:cNvSpPr>
          <p:nvPr>
            <p:ph type="title"/>
          </p:nvPr>
        </p:nvSpPr>
        <p:spPr/>
        <p:txBody>
          <a:bodyPr/>
          <a:lstStyle/>
          <a:p>
            <a:r>
              <a:rPr lang="el-GR" dirty="0"/>
              <a:t>Μέγεθος άγκυρας και αλυσίδας</a:t>
            </a:r>
            <a:endParaRPr lang="en-US" dirty="0"/>
          </a:p>
        </p:txBody>
      </p:sp>
      <p:sp>
        <p:nvSpPr>
          <p:cNvPr id="3" name="Θέση περιεχομένου 2">
            <a:extLst>
              <a:ext uri="{FF2B5EF4-FFF2-40B4-BE49-F238E27FC236}">
                <a16:creationId xmlns:a16="http://schemas.microsoft.com/office/drawing/2014/main" id="{9937F75F-B511-4D0A-B21B-06F9D7FC0B2F}"/>
              </a:ext>
            </a:extLst>
          </p:cNvPr>
          <p:cNvSpPr>
            <a:spLocks noGrp="1"/>
          </p:cNvSpPr>
          <p:nvPr>
            <p:ph idx="1"/>
          </p:nvPr>
        </p:nvSpPr>
        <p:spPr/>
        <p:txBody>
          <a:bodyPr>
            <a:normAutofit/>
          </a:bodyPr>
          <a:lstStyle/>
          <a:p>
            <a:pPr marL="0" indent="0">
              <a:buNone/>
            </a:pPr>
            <a:r>
              <a:rPr lang="el-GR" dirty="0"/>
              <a:t>Κάθε πλοίο είναι εξοπλισμένο με δύο άγκυρες οι οποίες φέρουν αντίστοιχες αλυσίδες. </a:t>
            </a:r>
          </a:p>
          <a:p>
            <a:pPr marL="0" indent="0">
              <a:buNone/>
            </a:pPr>
            <a:r>
              <a:rPr lang="el-GR" dirty="0"/>
              <a:t>Κάθε μία από τις άγκυρες είναι υπολογισμένη να μπορεί να </a:t>
            </a:r>
            <a:r>
              <a:rPr lang="el-GR" dirty="0" err="1"/>
              <a:t>κράτησει</a:t>
            </a:r>
            <a:r>
              <a:rPr lang="el-GR" dirty="0"/>
              <a:t> το πλοίο. </a:t>
            </a:r>
          </a:p>
          <a:p>
            <a:pPr marL="0" indent="0">
              <a:buNone/>
            </a:pPr>
            <a:r>
              <a:rPr lang="el-GR" dirty="0"/>
              <a:t>Για πλοία που θα αγκυροβολούν σε μη προστατευμένες περιοχές με σχετικά μεγάλα βάθη, θεωρούμε ότι για τη σχεδίαση του συστήματος </a:t>
            </a:r>
            <a:r>
              <a:rPr lang="el-GR" dirty="0" err="1"/>
              <a:t>αγκυροβολίας</a:t>
            </a:r>
            <a:r>
              <a:rPr lang="el-GR" dirty="0"/>
              <a:t> επενεργεί πάνω στο πλοίο ταυτόχρονα άνεμος με ταχύτητα 70 </a:t>
            </a:r>
            <a:r>
              <a:rPr lang="el-GR" dirty="0" err="1"/>
              <a:t>knots</a:t>
            </a:r>
            <a:r>
              <a:rPr lang="el-GR" dirty="0"/>
              <a:t> και ρεύμα με ταχύτητα 4 </a:t>
            </a:r>
            <a:r>
              <a:rPr lang="el-GR" dirty="0" err="1"/>
              <a:t>knots</a:t>
            </a:r>
            <a:r>
              <a:rPr lang="el-GR" dirty="0"/>
              <a:t>.</a:t>
            </a:r>
            <a:endParaRPr lang="en-US" dirty="0"/>
          </a:p>
        </p:txBody>
      </p:sp>
    </p:spTree>
    <p:extLst>
      <p:ext uri="{BB962C8B-B14F-4D97-AF65-F5344CB8AC3E}">
        <p14:creationId xmlns:p14="http://schemas.microsoft.com/office/powerpoint/2010/main" val="1674031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FD5862E-EB1E-4A05-8C64-38DF776814B1}"/>
              </a:ext>
            </a:extLst>
          </p:cNvPr>
          <p:cNvSpPr>
            <a:spLocks noGrp="1"/>
          </p:cNvSpPr>
          <p:nvPr>
            <p:ph idx="1"/>
          </p:nvPr>
        </p:nvSpPr>
        <p:spPr>
          <a:xfrm>
            <a:off x="704850" y="1495425"/>
            <a:ext cx="10648950" cy="4681537"/>
          </a:xfrm>
        </p:spPr>
        <p:txBody>
          <a:bodyPr>
            <a:normAutofit/>
          </a:bodyPr>
          <a:lstStyle/>
          <a:p>
            <a:pPr marL="0" indent="0">
              <a:buNone/>
            </a:pPr>
            <a:r>
              <a:rPr lang="el-GR" dirty="0"/>
              <a:t>Για να εξασφαλίζεται η δημιουργία της απαραίτητης δύναμης συγκράτησης του πλοίου από την άγκυρα, η αλυσίδα στον βυθό θα πρέπει να καταλήγει στην άγκυρα οριζόντια. </a:t>
            </a:r>
          </a:p>
          <a:p>
            <a:pPr marL="0" indent="0">
              <a:buNone/>
            </a:pPr>
            <a:r>
              <a:rPr lang="el-GR" dirty="0"/>
              <a:t>Δηλαδή η αλυσίδα θα πρέπει να έχει το σχήμα μιας αλυσοειδούς καμπύλης, που αρχίζει από το πλοίο και καταλήγει οριζόντια στην άγκυρα (στον βυθό). </a:t>
            </a:r>
          </a:p>
          <a:p>
            <a:pPr marL="0" indent="0">
              <a:buNone/>
            </a:pPr>
            <a:r>
              <a:rPr lang="el-GR" dirty="0"/>
              <a:t>Λόγω αυτής της ανάγκης </a:t>
            </a:r>
            <a:r>
              <a:rPr lang="el-GR" dirty="0" err="1"/>
              <a:t>oι</a:t>
            </a:r>
            <a:r>
              <a:rPr lang="el-GR" dirty="0"/>
              <a:t> αλυσίδες εκλέγονται συνήθως βαρύτερες από ό,τι </a:t>
            </a:r>
            <a:r>
              <a:rPr lang="el-GR" dirty="0" err="1"/>
              <a:t>άπαιτείται</a:t>
            </a:r>
            <a:r>
              <a:rPr lang="el-GR" dirty="0"/>
              <a:t> για την αντοχή τους.</a:t>
            </a:r>
          </a:p>
        </p:txBody>
      </p:sp>
    </p:spTree>
    <p:extLst>
      <p:ext uri="{BB962C8B-B14F-4D97-AF65-F5344CB8AC3E}">
        <p14:creationId xmlns:p14="http://schemas.microsoft.com/office/powerpoint/2010/main" val="157937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296D38-B628-4B32-96A3-D6D5E9D871AF}"/>
              </a:ext>
            </a:extLst>
          </p:cNvPr>
          <p:cNvSpPr>
            <a:spLocks noGrp="1"/>
          </p:cNvSpPr>
          <p:nvPr>
            <p:ph type="title"/>
          </p:nvPr>
        </p:nvSpPr>
        <p:spPr/>
        <p:txBody>
          <a:bodyPr/>
          <a:lstStyle/>
          <a:p>
            <a:r>
              <a:rPr lang="el-GR" dirty="0"/>
              <a:t>Αλυσίδες – Καδένες (</a:t>
            </a:r>
            <a:r>
              <a:rPr lang="en-US" dirty="0"/>
              <a:t>Anchor Chain)</a:t>
            </a:r>
          </a:p>
        </p:txBody>
      </p:sp>
      <p:sp>
        <p:nvSpPr>
          <p:cNvPr id="3" name="Θέση περιεχομένου 2">
            <a:extLst>
              <a:ext uri="{FF2B5EF4-FFF2-40B4-BE49-F238E27FC236}">
                <a16:creationId xmlns:a16="http://schemas.microsoft.com/office/drawing/2014/main" id="{0A34AFCF-4282-4AAA-80A2-207916F39588}"/>
              </a:ext>
            </a:extLst>
          </p:cNvPr>
          <p:cNvSpPr>
            <a:spLocks noGrp="1"/>
          </p:cNvSpPr>
          <p:nvPr>
            <p:ph idx="1"/>
          </p:nvPr>
        </p:nvSpPr>
        <p:spPr/>
        <p:txBody>
          <a:bodyPr>
            <a:normAutofit lnSpcReduction="10000"/>
          </a:bodyPr>
          <a:lstStyle/>
          <a:p>
            <a:pPr marL="0" indent="0">
              <a:buNone/>
            </a:pPr>
            <a:r>
              <a:rPr lang="el-GR" dirty="0"/>
              <a:t>Οι αλυσίδες (καδένες) κατασκευάζονται από σιδερένιους ή χαλύβδινους κρίκους (</a:t>
            </a:r>
            <a:r>
              <a:rPr lang="en-US" dirty="0"/>
              <a:t>links). </a:t>
            </a:r>
            <a:endParaRPr lang="el-GR" dirty="0"/>
          </a:p>
          <a:p>
            <a:pPr marL="0" indent="0">
              <a:buNone/>
            </a:pPr>
            <a:r>
              <a:rPr lang="el-GR" dirty="0"/>
              <a:t>Οι κρίκοι διακρίνονται σε κοινούς (</a:t>
            </a:r>
            <a:r>
              <a:rPr lang="en-US" dirty="0"/>
              <a:t>common) </a:t>
            </a:r>
            <a:r>
              <a:rPr lang="el-GR" dirty="0"/>
              <a:t>και </a:t>
            </a:r>
            <a:r>
              <a:rPr lang="el-GR" dirty="0" err="1"/>
              <a:t>διάδετους</a:t>
            </a:r>
            <a:r>
              <a:rPr lang="el-GR" dirty="0"/>
              <a:t> ή κοινώς θήτα (</a:t>
            </a:r>
            <a:r>
              <a:rPr lang="en-US" dirty="0"/>
              <a:t>studded).</a:t>
            </a:r>
          </a:p>
          <a:p>
            <a:pPr marL="0" indent="0">
              <a:buNone/>
            </a:pPr>
            <a:r>
              <a:rPr lang="el-GR" dirty="0"/>
              <a:t>Οι κοινοί κρίκοι έχουν σχήμα ελλειψοειδές, ενώ οι </a:t>
            </a:r>
            <a:r>
              <a:rPr lang="el-GR" dirty="0" err="1"/>
              <a:t>διάδετοι</a:t>
            </a:r>
            <a:r>
              <a:rPr lang="el-GR" dirty="0"/>
              <a:t> έχουν το ίδιο σχήμα με τους κοινούς αλλά στη μέση φέρουν </a:t>
            </a:r>
            <a:r>
              <a:rPr lang="el-GR" dirty="0" err="1"/>
              <a:t>διάπηγα</a:t>
            </a:r>
            <a:r>
              <a:rPr lang="el-GR" dirty="0"/>
              <a:t> (</a:t>
            </a:r>
            <a:r>
              <a:rPr lang="en-US" dirty="0"/>
              <a:t>stud), </a:t>
            </a:r>
            <a:r>
              <a:rPr lang="el-GR" dirty="0"/>
              <a:t>δηλαδή ένα συμπαγές τεμάχιο που έχει </a:t>
            </a:r>
            <a:r>
              <a:rPr lang="el-GR" dirty="0" err="1"/>
              <a:t>συγκολληθεί</a:t>
            </a:r>
            <a:r>
              <a:rPr lang="el-GR" dirty="0"/>
              <a:t> στο μέσο του κρίκου.</a:t>
            </a:r>
          </a:p>
          <a:p>
            <a:pPr marL="0" indent="0">
              <a:buNone/>
            </a:pPr>
            <a:r>
              <a:rPr lang="el-GR" dirty="0"/>
              <a:t>Ο </a:t>
            </a:r>
            <a:r>
              <a:rPr lang="el-GR" dirty="0" err="1"/>
              <a:t>διάπηγας</a:t>
            </a:r>
            <a:r>
              <a:rPr lang="el-GR" dirty="0"/>
              <a:t> εμποδίζει τις συστροφές της αλυσίδας και αυξάνει την αντοχή του κρίκου ώστε να μην παραμορφώνεται από τις έλξεις της άγκυρας.</a:t>
            </a:r>
            <a:endParaRPr lang="en-US" dirty="0"/>
          </a:p>
        </p:txBody>
      </p:sp>
    </p:spTree>
    <p:extLst>
      <p:ext uri="{BB962C8B-B14F-4D97-AF65-F5344CB8AC3E}">
        <p14:creationId xmlns:p14="http://schemas.microsoft.com/office/powerpoint/2010/main" val="1760306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981C34D0-0BAF-4705-BC37-73A0EF52CD0A}"/>
              </a:ext>
            </a:extLst>
          </p:cNvPr>
          <p:cNvPicPr>
            <a:picLocks noChangeAspect="1"/>
          </p:cNvPicPr>
          <p:nvPr/>
        </p:nvPicPr>
        <p:blipFill rotWithShape="1">
          <a:blip r:embed="rId2"/>
          <a:srcRect l="52125" t="45778" r="11125" b="24222"/>
          <a:stretch/>
        </p:blipFill>
        <p:spPr>
          <a:xfrm>
            <a:off x="0" y="629816"/>
            <a:ext cx="12192000" cy="5598367"/>
          </a:xfrm>
          <a:prstGeom prst="rect">
            <a:avLst/>
          </a:prstGeom>
        </p:spPr>
      </p:pic>
    </p:spTree>
    <p:extLst>
      <p:ext uri="{BB962C8B-B14F-4D97-AF65-F5344CB8AC3E}">
        <p14:creationId xmlns:p14="http://schemas.microsoft.com/office/powerpoint/2010/main" val="887942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FE0988-B500-428D-A736-86452C43F18A}"/>
              </a:ext>
            </a:extLst>
          </p:cNvPr>
          <p:cNvSpPr>
            <a:spLocks noGrp="1"/>
          </p:cNvSpPr>
          <p:nvPr>
            <p:ph type="title"/>
          </p:nvPr>
        </p:nvSpPr>
        <p:spPr/>
        <p:txBody>
          <a:bodyPr/>
          <a:lstStyle/>
          <a:p>
            <a:r>
              <a:rPr lang="el-GR" dirty="0" err="1"/>
              <a:t>Άμμα</a:t>
            </a:r>
            <a:r>
              <a:rPr lang="el-GR" dirty="0"/>
              <a:t> - κλειδί</a:t>
            </a:r>
            <a:endParaRPr lang="en-US" dirty="0"/>
          </a:p>
        </p:txBody>
      </p:sp>
      <p:sp>
        <p:nvSpPr>
          <p:cNvPr id="3" name="Θέση περιεχομένου 2">
            <a:extLst>
              <a:ext uri="{FF2B5EF4-FFF2-40B4-BE49-F238E27FC236}">
                <a16:creationId xmlns:a16="http://schemas.microsoft.com/office/drawing/2014/main" id="{239BAC02-EEF7-4B45-8F16-A3FDC3EE123F}"/>
              </a:ext>
            </a:extLst>
          </p:cNvPr>
          <p:cNvSpPr>
            <a:spLocks noGrp="1"/>
          </p:cNvSpPr>
          <p:nvPr>
            <p:ph idx="1"/>
          </p:nvPr>
        </p:nvSpPr>
        <p:spPr>
          <a:xfrm>
            <a:off x="838200" y="1825625"/>
            <a:ext cx="6644640" cy="4351338"/>
          </a:xfrm>
        </p:spPr>
        <p:txBody>
          <a:bodyPr>
            <a:normAutofit fontScale="92500"/>
          </a:bodyPr>
          <a:lstStyle/>
          <a:p>
            <a:pPr marL="0" indent="0">
              <a:buNone/>
            </a:pPr>
            <a:r>
              <a:rPr lang="el-GR" dirty="0"/>
              <a:t>Οι αλυσίδες της άγκυρας χωρίζονται σε τμήματα με μήκος 27,5 μέτρα. Τα τμήματα αυτά ονομάζονται </a:t>
            </a:r>
            <a:r>
              <a:rPr lang="el-GR" dirty="0" err="1"/>
              <a:t>άμματα</a:t>
            </a:r>
            <a:r>
              <a:rPr lang="el-GR" dirty="0"/>
              <a:t> (κλειδιά, </a:t>
            </a:r>
            <a:r>
              <a:rPr lang="en-US" dirty="0"/>
              <a:t>shackles).</a:t>
            </a:r>
            <a:endParaRPr lang="el-GR" dirty="0"/>
          </a:p>
          <a:p>
            <a:pPr marL="0" indent="0">
              <a:buNone/>
            </a:pPr>
            <a:r>
              <a:rPr lang="el-GR" dirty="0"/>
              <a:t>Το συνολικό μήκος της καδένας και για τις 2 άγκυρες εξαρτάται από το δείκτη εξαρτισμού (υπολογισμός αλυσίδων) του πλοίου και κυμαίνεται από 8 – 28 </a:t>
            </a:r>
            <a:r>
              <a:rPr lang="el-GR" dirty="0" err="1"/>
              <a:t>άμματα</a:t>
            </a:r>
            <a:r>
              <a:rPr lang="el-GR" dirty="0"/>
              <a:t> (220 – 770 μέτρα).</a:t>
            </a:r>
          </a:p>
          <a:p>
            <a:pPr marL="0" indent="0">
              <a:buNone/>
            </a:pPr>
            <a:r>
              <a:rPr lang="el-GR" dirty="0"/>
              <a:t>Τα </a:t>
            </a:r>
            <a:r>
              <a:rPr lang="el-GR" dirty="0" err="1"/>
              <a:t>άμματα</a:t>
            </a:r>
            <a:r>
              <a:rPr lang="el-GR" dirty="0"/>
              <a:t> συνδέονται μεταξύ τους με ειδικά αγκύλια τα οποία ονομάζονται </a:t>
            </a:r>
            <a:r>
              <a:rPr lang="el-GR" dirty="0" err="1"/>
              <a:t>λυόμενα</a:t>
            </a:r>
            <a:r>
              <a:rPr lang="el-GR" dirty="0"/>
              <a:t>.</a:t>
            </a:r>
            <a:endParaRPr lang="en-US" dirty="0"/>
          </a:p>
        </p:txBody>
      </p:sp>
      <p:pic>
        <p:nvPicPr>
          <p:cNvPr id="5" name="Εικόνα 4">
            <a:extLst>
              <a:ext uri="{FF2B5EF4-FFF2-40B4-BE49-F238E27FC236}">
                <a16:creationId xmlns:a16="http://schemas.microsoft.com/office/drawing/2014/main" id="{4BF4D0E8-E122-4FE3-A554-33451E6D9352}"/>
              </a:ext>
            </a:extLst>
          </p:cNvPr>
          <p:cNvPicPr>
            <a:picLocks noChangeAspect="1"/>
          </p:cNvPicPr>
          <p:nvPr/>
        </p:nvPicPr>
        <p:blipFill rotWithShape="1">
          <a:blip r:embed="rId2"/>
          <a:srcRect l="54625" t="33333" r="22906" b="35303"/>
          <a:stretch/>
        </p:blipFill>
        <p:spPr>
          <a:xfrm>
            <a:off x="7637145" y="4428839"/>
            <a:ext cx="3093719" cy="2429161"/>
          </a:xfrm>
          <a:prstGeom prst="rect">
            <a:avLst/>
          </a:prstGeom>
        </p:spPr>
      </p:pic>
      <p:pic>
        <p:nvPicPr>
          <p:cNvPr id="7" name="Εικόνα 6">
            <a:extLst>
              <a:ext uri="{FF2B5EF4-FFF2-40B4-BE49-F238E27FC236}">
                <a16:creationId xmlns:a16="http://schemas.microsoft.com/office/drawing/2014/main" id="{A7E08948-80F9-4167-9991-E79A78986C03}"/>
              </a:ext>
            </a:extLst>
          </p:cNvPr>
          <p:cNvPicPr>
            <a:picLocks noChangeAspect="1"/>
          </p:cNvPicPr>
          <p:nvPr/>
        </p:nvPicPr>
        <p:blipFill rotWithShape="1">
          <a:blip r:embed="rId2"/>
          <a:srcRect l="77500" t="32049" r="7750" b="40889"/>
          <a:stretch/>
        </p:blipFill>
        <p:spPr>
          <a:xfrm>
            <a:off x="8534399" y="487680"/>
            <a:ext cx="3425966" cy="3535680"/>
          </a:xfrm>
          <a:prstGeom prst="rect">
            <a:avLst/>
          </a:prstGeom>
        </p:spPr>
      </p:pic>
    </p:spTree>
    <p:extLst>
      <p:ext uri="{BB962C8B-B14F-4D97-AF65-F5344CB8AC3E}">
        <p14:creationId xmlns:p14="http://schemas.microsoft.com/office/powerpoint/2010/main" val="141191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FBA5E6-CFCC-4B1B-BFBF-735A2CCAD18A}"/>
              </a:ext>
            </a:extLst>
          </p:cNvPr>
          <p:cNvSpPr>
            <a:spLocks noGrp="1"/>
          </p:cNvSpPr>
          <p:nvPr>
            <p:ph type="title"/>
          </p:nvPr>
        </p:nvSpPr>
        <p:spPr/>
        <p:txBody>
          <a:bodyPr/>
          <a:lstStyle/>
          <a:p>
            <a:r>
              <a:rPr lang="el-GR" dirty="0"/>
              <a:t>Στρεπτήρας (</a:t>
            </a:r>
            <a:r>
              <a:rPr lang="en-US" dirty="0"/>
              <a:t>swivel link)</a:t>
            </a:r>
          </a:p>
        </p:txBody>
      </p:sp>
      <p:sp>
        <p:nvSpPr>
          <p:cNvPr id="3" name="Θέση περιεχομένου 2">
            <a:extLst>
              <a:ext uri="{FF2B5EF4-FFF2-40B4-BE49-F238E27FC236}">
                <a16:creationId xmlns:a16="http://schemas.microsoft.com/office/drawing/2014/main" id="{9F7A9218-D20F-494D-B3A1-4B1E43FAD5E7}"/>
              </a:ext>
            </a:extLst>
          </p:cNvPr>
          <p:cNvSpPr>
            <a:spLocks noGrp="1"/>
          </p:cNvSpPr>
          <p:nvPr>
            <p:ph idx="1"/>
          </p:nvPr>
        </p:nvSpPr>
        <p:spPr/>
        <p:txBody>
          <a:bodyPr/>
          <a:lstStyle/>
          <a:p>
            <a:pPr marL="0" indent="0">
              <a:buNone/>
            </a:pPr>
            <a:r>
              <a:rPr lang="el-GR" dirty="0"/>
              <a:t>Η σύνδεση της άγκυρας με την αλυσίδα γίνεται με τον στρεπτήρα.</a:t>
            </a:r>
            <a:r>
              <a:rPr lang="en-US" dirty="0"/>
              <a:t> </a:t>
            </a:r>
            <a:r>
              <a:rPr lang="el-GR" dirty="0"/>
              <a:t>Τοποθετείται ανάμεσα από τον κοινό κρίκο και το </a:t>
            </a:r>
            <a:r>
              <a:rPr lang="el-GR" dirty="0" err="1"/>
              <a:t>αγκύλιο</a:t>
            </a:r>
            <a:r>
              <a:rPr lang="el-GR" dirty="0"/>
              <a:t> της άγκυρας.</a:t>
            </a:r>
          </a:p>
          <a:p>
            <a:pPr marL="0" indent="0">
              <a:buNone/>
            </a:pPr>
            <a:r>
              <a:rPr lang="el-GR" dirty="0"/>
              <a:t>Πολλές φορές όταν η άγκυρα μετά την άπαρση έρχεται αντίθετα, είναι αδύνατο η άτρακτος να εισέλθει στο </a:t>
            </a:r>
            <a:r>
              <a:rPr lang="el-GR" dirty="0" err="1"/>
              <a:t>στορέα</a:t>
            </a:r>
            <a:r>
              <a:rPr lang="el-GR" dirty="0"/>
              <a:t>. Με την βοήθεια του στρεπτήρα μπορούμε να τη στρέψουμε, ώστε να εισέλθει κανονικά.</a:t>
            </a:r>
          </a:p>
          <a:p>
            <a:pPr marL="0" indent="0">
              <a:buNone/>
            </a:pPr>
            <a:r>
              <a:rPr lang="el-GR" dirty="0"/>
              <a:t>Επίσης χρησιμοποιείται για την εξάλειψη των συστροφών της καδένας και της εμπλοκής της αλυσίδας με την άγκυρα όταν γίνονται διάφορες εργασίες.</a:t>
            </a:r>
            <a:endParaRPr lang="en-US" dirty="0"/>
          </a:p>
        </p:txBody>
      </p:sp>
    </p:spTree>
    <p:extLst>
      <p:ext uri="{BB962C8B-B14F-4D97-AF65-F5344CB8AC3E}">
        <p14:creationId xmlns:p14="http://schemas.microsoft.com/office/powerpoint/2010/main" val="2548416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40A58EAB-C52E-4FFA-AE55-888D611F3354}"/>
              </a:ext>
            </a:extLst>
          </p:cNvPr>
          <p:cNvPicPr>
            <a:picLocks noChangeAspect="1"/>
          </p:cNvPicPr>
          <p:nvPr/>
        </p:nvPicPr>
        <p:blipFill rotWithShape="1">
          <a:blip r:embed="rId2"/>
          <a:srcRect l="63500" t="48000" r="5000" b="15333"/>
          <a:stretch/>
        </p:blipFill>
        <p:spPr>
          <a:xfrm>
            <a:off x="0" y="0"/>
            <a:ext cx="6680108" cy="4373880"/>
          </a:xfrm>
          <a:prstGeom prst="rect">
            <a:avLst/>
          </a:prstGeom>
        </p:spPr>
      </p:pic>
      <p:pic>
        <p:nvPicPr>
          <p:cNvPr id="7" name="Εικόνα 6">
            <a:extLst>
              <a:ext uri="{FF2B5EF4-FFF2-40B4-BE49-F238E27FC236}">
                <a16:creationId xmlns:a16="http://schemas.microsoft.com/office/drawing/2014/main" id="{C1FFF58D-4E1E-437C-8BC8-103F5A70EE8A}"/>
              </a:ext>
            </a:extLst>
          </p:cNvPr>
          <p:cNvPicPr>
            <a:picLocks noChangeAspect="1"/>
          </p:cNvPicPr>
          <p:nvPr/>
        </p:nvPicPr>
        <p:blipFill rotWithShape="1">
          <a:blip r:embed="rId3"/>
          <a:srcRect l="61625" t="28889" r="6625" b="29778"/>
          <a:stretch/>
        </p:blipFill>
        <p:spPr>
          <a:xfrm>
            <a:off x="6696988" y="2834093"/>
            <a:ext cx="5495012" cy="4023907"/>
          </a:xfrm>
          <a:prstGeom prst="rect">
            <a:avLst/>
          </a:prstGeom>
        </p:spPr>
      </p:pic>
    </p:spTree>
    <p:extLst>
      <p:ext uri="{BB962C8B-B14F-4D97-AF65-F5344CB8AC3E}">
        <p14:creationId xmlns:p14="http://schemas.microsoft.com/office/powerpoint/2010/main" val="2584860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B7E23C-347B-4E74-A1D4-D508CB0D487E}"/>
              </a:ext>
            </a:extLst>
          </p:cNvPr>
          <p:cNvSpPr>
            <a:spLocks noGrp="1"/>
          </p:cNvSpPr>
          <p:nvPr>
            <p:ph type="title"/>
          </p:nvPr>
        </p:nvSpPr>
        <p:spPr/>
        <p:txBody>
          <a:bodyPr/>
          <a:lstStyle/>
          <a:p>
            <a:r>
              <a:rPr lang="el-GR" dirty="0" err="1"/>
              <a:t>Αλυσοδέτες</a:t>
            </a:r>
            <a:endParaRPr lang="en-US" dirty="0"/>
          </a:p>
        </p:txBody>
      </p:sp>
      <p:sp>
        <p:nvSpPr>
          <p:cNvPr id="3" name="Θέση περιεχομένου 2">
            <a:extLst>
              <a:ext uri="{FF2B5EF4-FFF2-40B4-BE49-F238E27FC236}">
                <a16:creationId xmlns:a16="http://schemas.microsoft.com/office/drawing/2014/main" id="{2174A048-3FDD-40F1-960F-9511004326DD}"/>
              </a:ext>
            </a:extLst>
          </p:cNvPr>
          <p:cNvSpPr>
            <a:spLocks noGrp="1"/>
          </p:cNvSpPr>
          <p:nvPr>
            <p:ph idx="1"/>
          </p:nvPr>
        </p:nvSpPr>
        <p:spPr/>
        <p:txBody>
          <a:bodyPr/>
          <a:lstStyle/>
          <a:p>
            <a:pPr marL="0" indent="0">
              <a:buNone/>
            </a:pPr>
            <a:r>
              <a:rPr lang="el-GR" dirty="0"/>
              <a:t>Μετά την άπαρση και πριν το πλοίο αναχωρήσει από το λιμάνι, για την αποφυγή δημιουργίας επικίνδυνων καταστάσεων για την ασφάλεια του πλοίου, οι άγκυρες και οι αλυσίδες πρέπει να ασφαλίζονται με διάφορα εξαρτήματα, τα οποία ονομάζονται </a:t>
            </a:r>
            <a:r>
              <a:rPr lang="el-GR" dirty="0" err="1"/>
              <a:t>αλυσοδέτες</a:t>
            </a:r>
            <a:r>
              <a:rPr lang="el-GR" dirty="0"/>
              <a:t>. </a:t>
            </a:r>
          </a:p>
          <a:p>
            <a:pPr marL="0" indent="0">
              <a:buNone/>
            </a:pPr>
            <a:r>
              <a:rPr lang="el-GR" dirty="0"/>
              <a:t>Οι </a:t>
            </a:r>
            <a:r>
              <a:rPr lang="el-GR" dirty="0" err="1"/>
              <a:t>αλυσοδέτες</a:t>
            </a:r>
            <a:r>
              <a:rPr lang="el-GR" dirty="0"/>
              <a:t> στερεώνονται στο κατάστρωμα με ισχυρό κλειδί που κλειδώνεται σε πόρπη και εντείνεται με σφικτήρα (γρύλο).</a:t>
            </a:r>
          </a:p>
          <a:p>
            <a:pPr marL="0" indent="0">
              <a:buNone/>
            </a:pPr>
            <a:r>
              <a:rPr lang="el-GR" dirty="0"/>
              <a:t>Όταν δεν υπάρχουν αρκετοί </a:t>
            </a:r>
            <a:r>
              <a:rPr lang="el-GR" dirty="0" err="1"/>
              <a:t>αλυσοδέτες</a:t>
            </a:r>
            <a:r>
              <a:rPr lang="el-GR" dirty="0"/>
              <a:t> και θέλουμε να αυξήσουμε την ασφάλεια των αγκυρών, χρησιμοποιούμε συρμάτινα σαμπάνια τα οποία τα περνάμε από τον κρίκο της καδένας και τα συνδέουμε με </a:t>
            </a:r>
            <a:r>
              <a:rPr lang="el-GR" dirty="0" err="1"/>
              <a:t>εντατήρες</a:t>
            </a:r>
            <a:r>
              <a:rPr lang="el-GR" dirty="0"/>
              <a:t> του καταστρώματος.</a:t>
            </a:r>
            <a:endParaRPr lang="en-US" dirty="0"/>
          </a:p>
        </p:txBody>
      </p:sp>
    </p:spTree>
    <p:extLst>
      <p:ext uri="{BB962C8B-B14F-4D97-AF65-F5344CB8AC3E}">
        <p14:creationId xmlns:p14="http://schemas.microsoft.com/office/powerpoint/2010/main" val="2582751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F55F038D-6D9B-47F3-B935-63BF84FFED5B}"/>
              </a:ext>
            </a:extLst>
          </p:cNvPr>
          <p:cNvPicPr>
            <a:picLocks noChangeAspect="1"/>
          </p:cNvPicPr>
          <p:nvPr/>
        </p:nvPicPr>
        <p:blipFill rotWithShape="1">
          <a:blip r:embed="rId2"/>
          <a:srcRect l="55156" t="37917" r="8515" b="16528"/>
          <a:stretch/>
        </p:blipFill>
        <p:spPr>
          <a:xfrm>
            <a:off x="2576512" y="-2602"/>
            <a:ext cx="7038975" cy="4965126"/>
          </a:xfrm>
          <a:prstGeom prst="rect">
            <a:avLst/>
          </a:prstGeom>
        </p:spPr>
      </p:pic>
      <p:pic>
        <p:nvPicPr>
          <p:cNvPr id="7" name="Εικόνα 6">
            <a:extLst>
              <a:ext uri="{FF2B5EF4-FFF2-40B4-BE49-F238E27FC236}">
                <a16:creationId xmlns:a16="http://schemas.microsoft.com/office/drawing/2014/main" id="{66E5D2C2-F030-42FE-A522-B78C0813E3B0}"/>
              </a:ext>
            </a:extLst>
          </p:cNvPr>
          <p:cNvPicPr>
            <a:picLocks noChangeAspect="1"/>
          </p:cNvPicPr>
          <p:nvPr/>
        </p:nvPicPr>
        <p:blipFill rotWithShape="1">
          <a:blip r:embed="rId3"/>
          <a:srcRect l="60312" t="44583" r="1953" b="41389"/>
          <a:stretch/>
        </p:blipFill>
        <p:spPr>
          <a:xfrm>
            <a:off x="1723174" y="4962524"/>
            <a:ext cx="8745652" cy="1828801"/>
          </a:xfrm>
          <a:prstGeom prst="rect">
            <a:avLst/>
          </a:prstGeom>
        </p:spPr>
      </p:pic>
    </p:spTree>
    <p:extLst>
      <p:ext uri="{BB962C8B-B14F-4D97-AF65-F5344CB8AC3E}">
        <p14:creationId xmlns:p14="http://schemas.microsoft.com/office/powerpoint/2010/main" val="1554299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25E668-C54C-4BF8-9B1A-660D2AA259E3}"/>
              </a:ext>
            </a:extLst>
          </p:cNvPr>
          <p:cNvSpPr>
            <a:spLocks noGrp="1"/>
          </p:cNvSpPr>
          <p:nvPr>
            <p:ph type="title"/>
          </p:nvPr>
        </p:nvSpPr>
        <p:spPr/>
        <p:txBody>
          <a:bodyPr/>
          <a:lstStyle/>
          <a:p>
            <a:r>
              <a:rPr lang="el-GR" dirty="0"/>
              <a:t>Εργάτης άγκυρας (</a:t>
            </a:r>
            <a:r>
              <a:rPr lang="en-US" dirty="0"/>
              <a:t>capstan)</a:t>
            </a:r>
          </a:p>
        </p:txBody>
      </p:sp>
      <p:sp>
        <p:nvSpPr>
          <p:cNvPr id="3" name="Θέση περιεχομένου 2">
            <a:extLst>
              <a:ext uri="{FF2B5EF4-FFF2-40B4-BE49-F238E27FC236}">
                <a16:creationId xmlns:a16="http://schemas.microsoft.com/office/drawing/2014/main" id="{C54E9D33-DF9A-4AEC-9B2F-870531C7F497}"/>
              </a:ext>
            </a:extLst>
          </p:cNvPr>
          <p:cNvSpPr>
            <a:spLocks noGrp="1"/>
          </p:cNvSpPr>
          <p:nvPr>
            <p:ph idx="1"/>
          </p:nvPr>
        </p:nvSpPr>
        <p:spPr>
          <a:xfrm>
            <a:off x="838200" y="1825625"/>
            <a:ext cx="6217920" cy="4351338"/>
          </a:xfrm>
        </p:spPr>
        <p:txBody>
          <a:bodyPr/>
          <a:lstStyle/>
          <a:p>
            <a:pPr marL="0" indent="0">
              <a:buNone/>
            </a:pPr>
            <a:r>
              <a:rPr lang="el-GR" dirty="0"/>
              <a:t>Εργάτης άγκυρας εννοούμε ένα </a:t>
            </a:r>
            <a:r>
              <a:rPr lang="el-GR" dirty="0" err="1"/>
              <a:t>αλυσέλικτρο</a:t>
            </a:r>
            <a:r>
              <a:rPr lang="el-GR" dirty="0"/>
              <a:t> που περιστρέφεται γύρω από κατακόρυφο άξονα για τον χειρισμό της αλυσίδας.</a:t>
            </a:r>
          </a:p>
          <a:p>
            <a:pPr marL="0" indent="0">
              <a:buNone/>
            </a:pPr>
            <a:r>
              <a:rPr lang="el-GR" dirty="0"/>
              <a:t>Συνηθίζεται στο ίδιο κατακόρυφο άξονα και πάνω από το </a:t>
            </a:r>
            <a:r>
              <a:rPr lang="el-GR" dirty="0" err="1"/>
              <a:t>αλυσέλικτρο</a:t>
            </a:r>
            <a:r>
              <a:rPr lang="el-GR" dirty="0"/>
              <a:t> να διαθέτει τύμπανο για το χειρισμό σχοινιών και συρματόσχοινων κατά την πρόσδεση του πλοίου. Χρησιμοποιείται συνήθως σε μικρά πλοία.</a:t>
            </a:r>
            <a:endParaRPr lang="en-US" dirty="0"/>
          </a:p>
        </p:txBody>
      </p:sp>
      <p:pic>
        <p:nvPicPr>
          <p:cNvPr id="5" name="Εικόνα 4">
            <a:extLst>
              <a:ext uri="{FF2B5EF4-FFF2-40B4-BE49-F238E27FC236}">
                <a16:creationId xmlns:a16="http://schemas.microsoft.com/office/drawing/2014/main" id="{93D01CAA-0ADD-409C-817D-7AEE62B2AF2F}"/>
              </a:ext>
            </a:extLst>
          </p:cNvPr>
          <p:cNvPicPr>
            <a:picLocks noChangeAspect="1"/>
          </p:cNvPicPr>
          <p:nvPr/>
        </p:nvPicPr>
        <p:blipFill rotWithShape="1">
          <a:blip r:embed="rId2"/>
          <a:srcRect l="79500" t="29111" r="1125" b="28666"/>
          <a:stretch/>
        </p:blipFill>
        <p:spPr>
          <a:xfrm>
            <a:off x="7272813" y="828029"/>
            <a:ext cx="4919187" cy="6029971"/>
          </a:xfrm>
          <a:prstGeom prst="rect">
            <a:avLst/>
          </a:prstGeom>
        </p:spPr>
      </p:pic>
    </p:spTree>
    <p:extLst>
      <p:ext uri="{BB962C8B-B14F-4D97-AF65-F5344CB8AC3E}">
        <p14:creationId xmlns:p14="http://schemas.microsoft.com/office/powerpoint/2010/main" val="879707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38D9372-07D3-D387-E24C-DDEA50A628D5}"/>
              </a:ext>
            </a:extLst>
          </p:cNvPr>
          <p:cNvSpPr>
            <a:spLocks noGrp="1"/>
          </p:cNvSpPr>
          <p:nvPr>
            <p:ph idx="1"/>
          </p:nvPr>
        </p:nvSpPr>
        <p:spPr/>
        <p:txBody>
          <a:bodyPr/>
          <a:lstStyle/>
          <a:p>
            <a:pPr marL="0" indent="0">
              <a:buNone/>
            </a:pPr>
            <a:r>
              <a:rPr lang="el-GR" dirty="0"/>
              <a:t>Επίσης αν αναλογιστούμε ότι λειτουργούν σε ένα περιβάλλον με δύσκολες συνθήκες η αξιοπιστία τους είναι ζωτικής σημασίας.</a:t>
            </a:r>
          </a:p>
          <a:p>
            <a:pPr marL="0" indent="0">
              <a:buNone/>
            </a:pPr>
            <a:endParaRPr lang="el-GR" dirty="0"/>
          </a:p>
          <a:p>
            <a:pPr marL="0" indent="0">
              <a:buNone/>
            </a:pPr>
            <a:r>
              <a:rPr lang="el-GR" dirty="0"/>
              <a:t>Τα βαρούλκα άγκυρας μπορεί να είναι:</a:t>
            </a:r>
          </a:p>
          <a:p>
            <a:pPr marL="514350" indent="-514350">
              <a:buFont typeface="+mj-lt"/>
              <a:buAutoNum type="arabicPeriod"/>
            </a:pPr>
            <a:r>
              <a:rPr lang="el-GR" dirty="0"/>
              <a:t>Ατμοκίνητα</a:t>
            </a:r>
          </a:p>
          <a:p>
            <a:pPr marL="514350" indent="-514350">
              <a:buFont typeface="+mj-lt"/>
              <a:buAutoNum type="arabicPeriod"/>
            </a:pPr>
            <a:r>
              <a:rPr lang="el-GR" dirty="0"/>
              <a:t>Υδραυλικά </a:t>
            </a:r>
          </a:p>
          <a:p>
            <a:pPr marL="514350" indent="-514350">
              <a:buFont typeface="+mj-lt"/>
              <a:buAutoNum type="arabicPeriod"/>
            </a:pPr>
            <a:r>
              <a:rPr lang="el-GR" dirty="0"/>
              <a:t>ηλεκτρικά</a:t>
            </a:r>
          </a:p>
        </p:txBody>
      </p:sp>
    </p:spTree>
    <p:extLst>
      <p:ext uri="{BB962C8B-B14F-4D97-AF65-F5344CB8AC3E}">
        <p14:creationId xmlns:p14="http://schemas.microsoft.com/office/powerpoint/2010/main" val="440403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9325D3-D989-4323-8A4E-12DAA40C72D2}"/>
              </a:ext>
            </a:extLst>
          </p:cNvPr>
          <p:cNvSpPr>
            <a:spLocks noGrp="1"/>
          </p:cNvSpPr>
          <p:nvPr>
            <p:ph type="title"/>
          </p:nvPr>
        </p:nvSpPr>
        <p:spPr/>
        <p:txBody>
          <a:bodyPr/>
          <a:lstStyle/>
          <a:p>
            <a:r>
              <a:rPr lang="el-GR" dirty="0"/>
              <a:t>Βαρούλκο άγκυρας (</a:t>
            </a:r>
            <a:r>
              <a:rPr lang="en-US" dirty="0"/>
              <a:t>anchor windlass)</a:t>
            </a:r>
          </a:p>
        </p:txBody>
      </p:sp>
      <p:sp>
        <p:nvSpPr>
          <p:cNvPr id="3" name="Θέση περιεχομένου 2">
            <a:extLst>
              <a:ext uri="{FF2B5EF4-FFF2-40B4-BE49-F238E27FC236}">
                <a16:creationId xmlns:a16="http://schemas.microsoft.com/office/drawing/2014/main" id="{837F9A7F-E70D-4B3C-A557-02D580FEF416}"/>
              </a:ext>
            </a:extLst>
          </p:cNvPr>
          <p:cNvSpPr>
            <a:spLocks noGrp="1"/>
          </p:cNvSpPr>
          <p:nvPr>
            <p:ph idx="1"/>
          </p:nvPr>
        </p:nvSpPr>
        <p:spPr/>
        <p:txBody>
          <a:bodyPr/>
          <a:lstStyle/>
          <a:p>
            <a:pPr marL="0" indent="0">
              <a:buNone/>
            </a:pPr>
            <a:r>
              <a:rPr lang="el-GR" dirty="0"/>
              <a:t>Το βαρούλκο άγκυρας (μπόμπα) χρησιμοποιείται :</a:t>
            </a:r>
          </a:p>
          <a:p>
            <a:r>
              <a:rPr lang="el-GR" dirty="0"/>
              <a:t>Για την </a:t>
            </a:r>
            <a:r>
              <a:rPr lang="el-GR" dirty="0" err="1"/>
              <a:t>εισολκή</a:t>
            </a:r>
            <a:r>
              <a:rPr lang="el-GR" dirty="0"/>
              <a:t> και </a:t>
            </a:r>
            <a:r>
              <a:rPr lang="el-GR" dirty="0" err="1"/>
              <a:t>πορέαση</a:t>
            </a:r>
            <a:r>
              <a:rPr lang="el-GR" dirty="0"/>
              <a:t> της αλυσίδας κατά την </a:t>
            </a:r>
            <a:r>
              <a:rPr lang="el-GR" dirty="0" err="1"/>
              <a:t>αγκυροβολία</a:t>
            </a:r>
            <a:r>
              <a:rPr lang="el-GR" dirty="0"/>
              <a:t>.</a:t>
            </a:r>
          </a:p>
          <a:p>
            <a:r>
              <a:rPr lang="el-GR" dirty="0"/>
              <a:t>Για το χειρισμό των </a:t>
            </a:r>
            <a:r>
              <a:rPr lang="el-GR" dirty="0" err="1"/>
              <a:t>σχοινίων</a:t>
            </a:r>
            <a:r>
              <a:rPr lang="el-GR" dirty="0"/>
              <a:t> και των </a:t>
            </a:r>
            <a:r>
              <a:rPr lang="el-GR" dirty="0" err="1"/>
              <a:t>συρματοσχοίνων</a:t>
            </a:r>
            <a:r>
              <a:rPr lang="el-GR" dirty="0"/>
              <a:t> κατά την πρόσδεση του πλοίου. </a:t>
            </a:r>
          </a:p>
          <a:p>
            <a:pPr marL="0" indent="0">
              <a:buNone/>
            </a:pPr>
            <a:endParaRPr lang="el-GR" dirty="0"/>
          </a:p>
          <a:p>
            <a:pPr marL="0" indent="0">
              <a:buNone/>
            </a:pPr>
            <a:r>
              <a:rPr lang="el-GR" dirty="0"/>
              <a:t>Βρίσκεται καλά στερεωμένο στο κατάστρωμα του πρόστεγου πάνω από φρεάτιο αλυσίδων.</a:t>
            </a:r>
            <a:endParaRPr lang="en-US" dirty="0"/>
          </a:p>
        </p:txBody>
      </p:sp>
    </p:spTree>
    <p:extLst>
      <p:ext uri="{BB962C8B-B14F-4D97-AF65-F5344CB8AC3E}">
        <p14:creationId xmlns:p14="http://schemas.microsoft.com/office/powerpoint/2010/main" val="1090909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C64FAEC-5DF5-422D-BFCC-B441540CE69D}"/>
              </a:ext>
            </a:extLst>
          </p:cNvPr>
          <p:cNvSpPr>
            <a:spLocks noGrp="1"/>
          </p:cNvSpPr>
          <p:nvPr>
            <p:ph idx="1"/>
          </p:nvPr>
        </p:nvSpPr>
        <p:spPr/>
        <p:txBody>
          <a:bodyPr/>
          <a:lstStyle/>
          <a:p>
            <a:pPr marL="0" indent="0">
              <a:buNone/>
            </a:pPr>
            <a:r>
              <a:rPr lang="el-GR" dirty="0"/>
              <a:t>Το βαρούλκο αποτελείται από έναν οριζόντιο άξονα που μπορεί να περιστρέφεται και από τις 2 πλευρές συνήθως με ηλεκτρική ενέργεια ή υδραυλική. </a:t>
            </a:r>
          </a:p>
          <a:p>
            <a:pPr marL="0" indent="0">
              <a:buNone/>
            </a:pPr>
            <a:endParaRPr lang="el-GR" dirty="0"/>
          </a:p>
          <a:p>
            <a:pPr marL="0" indent="0">
              <a:buNone/>
            </a:pPr>
            <a:r>
              <a:rPr lang="el-GR" dirty="0"/>
              <a:t>Ο άξονας του χωρίζεται σε 2 μέρη που συνδέονται και αποσυνδέονται για να μπορούμε να χειριζόμαστε τις άγκυρες είτε ξεχωριστά είτε μαζί.</a:t>
            </a:r>
            <a:endParaRPr lang="en-US" dirty="0"/>
          </a:p>
        </p:txBody>
      </p:sp>
    </p:spTree>
    <p:extLst>
      <p:ext uri="{BB962C8B-B14F-4D97-AF65-F5344CB8AC3E}">
        <p14:creationId xmlns:p14="http://schemas.microsoft.com/office/powerpoint/2010/main" val="3887883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F938D832-BE00-4A68-9A55-62BDE8A3FBD4}"/>
              </a:ext>
            </a:extLst>
          </p:cNvPr>
          <p:cNvPicPr>
            <a:picLocks noChangeAspect="1"/>
          </p:cNvPicPr>
          <p:nvPr/>
        </p:nvPicPr>
        <p:blipFill rotWithShape="1">
          <a:blip r:embed="rId2"/>
          <a:srcRect l="54844" t="27916" r="10547" b="19028"/>
          <a:stretch/>
        </p:blipFill>
        <p:spPr>
          <a:xfrm>
            <a:off x="2114550" y="-8429"/>
            <a:ext cx="7962900" cy="6866429"/>
          </a:xfrm>
          <a:prstGeom prst="rect">
            <a:avLst/>
          </a:prstGeom>
        </p:spPr>
      </p:pic>
    </p:spTree>
    <p:extLst>
      <p:ext uri="{BB962C8B-B14F-4D97-AF65-F5344CB8AC3E}">
        <p14:creationId xmlns:p14="http://schemas.microsoft.com/office/powerpoint/2010/main" val="290808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911A1B7-ABC0-5691-75BF-F4E81E664FD9}"/>
              </a:ext>
            </a:extLst>
          </p:cNvPr>
          <p:cNvSpPr>
            <a:spLocks noGrp="1"/>
          </p:cNvSpPr>
          <p:nvPr>
            <p:ph idx="1"/>
          </p:nvPr>
        </p:nvSpPr>
        <p:spPr>
          <a:xfrm>
            <a:off x="838200" y="846667"/>
            <a:ext cx="10515600" cy="5330296"/>
          </a:xfrm>
        </p:spPr>
        <p:txBody>
          <a:bodyPr/>
          <a:lstStyle/>
          <a:p>
            <a:pPr marL="0" indent="0">
              <a:buNone/>
            </a:pPr>
            <a:r>
              <a:rPr lang="el-GR" dirty="0"/>
              <a:t>Το βαρούλκο αποτελείται από:</a:t>
            </a:r>
          </a:p>
          <a:p>
            <a:pPr marL="514350" indent="-514350">
              <a:buFont typeface="+mj-lt"/>
              <a:buAutoNum type="arabicPeriod"/>
            </a:pPr>
            <a:r>
              <a:rPr lang="el-GR" dirty="0"/>
              <a:t>Τον κινητήρα (ατμού, υδραυλικό ή ηλεκτρικό)</a:t>
            </a:r>
          </a:p>
          <a:p>
            <a:pPr marL="514350" indent="-514350">
              <a:buFont typeface="+mj-lt"/>
              <a:buAutoNum type="arabicPeriod"/>
            </a:pPr>
            <a:r>
              <a:rPr lang="el-GR" dirty="0"/>
              <a:t>Τον άξονα μεταφοράς κίνησης</a:t>
            </a:r>
          </a:p>
          <a:p>
            <a:pPr marL="514350" indent="-514350">
              <a:buFont typeface="+mj-lt"/>
              <a:buAutoNum type="arabicPeriod"/>
            </a:pPr>
            <a:r>
              <a:rPr lang="el-GR" dirty="0"/>
              <a:t>Το </a:t>
            </a:r>
            <a:r>
              <a:rPr lang="el-GR" dirty="0" err="1"/>
              <a:t>αλυσέλικτρο</a:t>
            </a:r>
            <a:endParaRPr lang="el-GR" dirty="0"/>
          </a:p>
          <a:p>
            <a:pPr marL="514350" indent="-514350">
              <a:buFont typeface="+mj-lt"/>
              <a:buAutoNum type="arabicPeriod"/>
            </a:pPr>
            <a:r>
              <a:rPr lang="el-GR" dirty="0"/>
              <a:t>Το φρένο</a:t>
            </a:r>
          </a:p>
          <a:p>
            <a:pPr marL="514350" indent="-514350">
              <a:buFont typeface="+mj-lt"/>
              <a:buAutoNum type="arabicPeriod"/>
            </a:pPr>
            <a:r>
              <a:rPr lang="el-GR" dirty="0"/>
              <a:t>Το τύμπανο έλξης πρόσδεσης (αν υπάρχει)</a:t>
            </a:r>
          </a:p>
          <a:p>
            <a:pPr marL="0" indent="0">
              <a:buNone/>
            </a:pPr>
            <a:endParaRPr lang="el-GR" dirty="0"/>
          </a:p>
          <a:p>
            <a:pPr marL="0" indent="0">
              <a:buNone/>
            </a:pPr>
            <a:r>
              <a:rPr lang="el-GR" dirty="0"/>
              <a:t>Σε κάποιο σημείο αναλόγως τον τύπο του βαρούλκου, υπάρχει και το χειριστήριο λειτουργίας.</a:t>
            </a:r>
          </a:p>
          <a:p>
            <a:pPr marL="0" indent="0">
              <a:buNone/>
            </a:pPr>
            <a:r>
              <a:rPr lang="el-GR" dirty="0"/>
              <a:t>Τις περισσότερες φορές το βαρούλκο είναι ένα και για τις 2 άγκυρες.</a:t>
            </a:r>
          </a:p>
        </p:txBody>
      </p:sp>
    </p:spTree>
    <p:extLst>
      <p:ext uri="{BB962C8B-B14F-4D97-AF65-F5344CB8AC3E}">
        <p14:creationId xmlns:p14="http://schemas.microsoft.com/office/powerpoint/2010/main" val="2284135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F938D832-BE00-4A68-9A55-62BDE8A3FBD4}"/>
              </a:ext>
            </a:extLst>
          </p:cNvPr>
          <p:cNvPicPr>
            <a:picLocks noChangeAspect="1"/>
          </p:cNvPicPr>
          <p:nvPr/>
        </p:nvPicPr>
        <p:blipFill rotWithShape="1">
          <a:blip r:embed="rId2"/>
          <a:srcRect l="54844" t="27916" r="10547" b="19028"/>
          <a:stretch/>
        </p:blipFill>
        <p:spPr>
          <a:xfrm>
            <a:off x="2114550" y="-8429"/>
            <a:ext cx="7962900" cy="6866429"/>
          </a:xfrm>
          <a:prstGeom prst="rect">
            <a:avLst/>
          </a:prstGeom>
        </p:spPr>
      </p:pic>
    </p:spTree>
    <p:extLst>
      <p:ext uri="{BB962C8B-B14F-4D97-AF65-F5344CB8AC3E}">
        <p14:creationId xmlns:p14="http://schemas.microsoft.com/office/powerpoint/2010/main" val="231453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0ED5078-2D06-439B-91CA-2221C77BE82B}"/>
              </a:ext>
            </a:extLst>
          </p:cNvPr>
          <p:cNvSpPr>
            <a:spLocks noGrp="1"/>
          </p:cNvSpPr>
          <p:nvPr>
            <p:ph idx="1"/>
          </p:nvPr>
        </p:nvSpPr>
        <p:spPr>
          <a:xfrm>
            <a:off x="800100" y="1038225"/>
            <a:ext cx="10553700" cy="5138738"/>
          </a:xfrm>
        </p:spPr>
        <p:txBody>
          <a:bodyPr/>
          <a:lstStyle/>
          <a:p>
            <a:pPr marL="0" indent="0">
              <a:buNone/>
            </a:pPr>
            <a:r>
              <a:rPr lang="el-GR" dirty="0"/>
              <a:t>Με τον όρο μέσα </a:t>
            </a:r>
            <a:r>
              <a:rPr lang="el-GR" dirty="0" err="1"/>
              <a:t>αγκυροβολίας</a:t>
            </a:r>
            <a:r>
              <a:rPr lang="el-GR" dirty="0"/>
              <a:t> εννοούμε το σύνολο του εξοπλισμού που χρησιμοποιείται για την </a:t>
            </a:r>
            <a:r>
              <a:rPr lang="el-GR" dirty="0" err="1"/>
              <a:t>αγκυροβολία</a:t>
            </a:r>
            <a:r>
              <a:rPr lang="el-GR" dirty="0"/>
              <a:t> του πλοίου. Ο εξοπλισμός αυτός περιλαμβάνει:</a:t>
            </a:r>
          </a:p>
          <a:p>
            <a:r>
              <a:rPr lang="el-GR" dirty="0"/>
              <a:t>Τις άγκυρες</a:t>
            </a:r>
          </a:p>
          <a:p>
            <a:r>
              <a:rPr lang="el-GR" dirty="0"/>
              <a:t>Τις αλυσίδες των αγκυρών και κάθε εξάρτημα σύνδεσης τους,</a:t>
            </a:r>
          </a:p>
          <a:p>
            <a:r>
              <a:rPr lang="el-GR" dirty="0"/>
              <a:t>Τον εργάτη άγκυρας (ανέλκυση και πόντιση των αγκυρών)</a:t>
            </a:r>
          </a:p>
          <a:p>
            <a:r>
              <a:rPr lang="el-GR" dirty="0"/>
              <a:t>Βοηθητικά εξαρτήματα για την ασφάλιση της άγκυρας και των αλυσίδων</a:t>
            </a:r>
            <a:endParaRPr lang="en-US" dirty="0"/>
          </a:p>
        </p:txBody>
      </p:sp>
    </p:spTree>
    <p:extLst>
      <p:ext uri="{BB962C8B-B14F-4D97-AF65-F5344CB8AC3E}">
        <p14:creationId xmlns:p14="http://schemas.microsoft.com/office/powerpoint/2010/main" val="59658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B203E2F-29AC-4877-B684-F6FAF628428D}"/>
              </a:ext>
            </a:extLst>
          </p:cNvPr>
          <p:cNvSpPr>
            <a:spLocks noGrp="1"/>
          </p:cNvSpPr>
          <p:nvPr>
            <p:ph idx="1"/>
          </p:nvPr>
        </p:nvSpPr>
        <p:spPr/>
        <p:txBody>
          <a:bodyPr/>
          <a:lstStyle/>
          <a:p>
            <a:pPr marL="0" indent="0">
              <a:buNone/>
            </a:pPr>
            <a:r>
              <a:rPr lang="el-GR" dirty="0"/>
              <a:t>Τα μέσα </a:t>
            </a:r>
            <a:r>
              <a:rPr lang="el-GR" dirty="0" err="1"/>
              <a:t>αγκυροβολίας</a:t>
            </a:r>
            <a:r>
              <a:rPr lang="el-GR" dirty="0"/>
              <a:t> είναι απαραίτητα για την ασφάλεια του πλοίου. Για το λόγο αυτό επιβάλλεται η τήρηση των κανονισμών για:</a:t>
            </a:r>
          </a:p>
          <a:p>
            <a:r>
              <a:rPr lang="el-GR" dirty="0"/>
              <a:t>την επιθεώρηση, </a:t>
            </a:r>
          </a:p>
          <a:p>
            <a:r>
              <a:rPr lang="el-GR" dirty="0"/>
              <a:t>την συντήρηση και </a:t>
            </a:r>
          </a:p>
          <a:p>
            <a:r>
              <a:rPr lang="el-GR" dirty="0"/>
              <a:t>την σωστή λειτουργία τους </a:t>
            </a:r>
          </a:p>
          <a:p>
            <a:pPr marL="0" indent="0">
              <a:buNone/>
            </a:pPr>
            <a:r>
              <a:rPr lang="el-GR" dirty="0"/>
              <a:t>γιατί πολλές φορές σώζουν το πλοίο σε δύσκολες καταστάσεις.</a:t>
            </a:r>
            <a:endParaRPr lang="en-US" dirty="0"/>
          </a:p>
        </p:txBody>
      </p:sp>
    </p:spTree>
    <p:extLst>
      <p:ext uri="{BB962C8B-B14F-4D97-AF65-F5344CB8AC3E}">
        <p14:creationId xmlns:p14="http://schemas.microsoft.com/office/powerpoint/2010/main" val="3099080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282483-447D-4BFF-BFA0-6B0D51DA2030}"/>
              </a:ext>
            </a:extLst>
          </p:cNvPr>
          <p:cNvSpPr>
            <a:spLocks noGrp="1"/>
          </p:cNvSpPr>
          <p:nvPr>
            <p:ph type="title"/>
          </p:nvPr>
        </p:nvSpPr>
        <p:spPr/>
        <p:txBody>
          <a:bodyPr/>
          <a:lstStyle/>
          <a:p>
            <a:r>
              <a:rPr lang="el-GR" dirty="0"/>
              <a:t>Κύρια μέρη συστήματος </a:t>
            </a:r>
            <a:r>
              <a:rPr lang="el-GR" dirty="0" err="1"/>
              <a:t>αγκυροβολίας</a:t>
            </a:r>
            <a:endParaRPr lang="en-US" dirty="0"/>
          </a:p>
        </p:txBody>
      </p:sp>
      <p:sp>
        <p:nvSpPr>
          <p:cNvPr id="3" name="Θέση περιεχομένου 2">
            <a:extLst>
              <a:ext uri="{FF2B5EF4-FFF2-40B4-BE49-F238E27FC236}">
                <a16:creationId xmlns:a16="http://schemas.microsoft.com/office/drawing/2014/main" id="{5411236E-ED2A-4F56-AF94-BE9AAC68891F}"/>
              </a:ext>
            </a:extLst>
          </p:cNvPr>
          <p:cNvSpPr>
            <a:spLocks noGrp="1"/>
          </p:cNvSpPr>
          <p:nvPr>
            <p:ph sz="half" idx="2"/>
          </p:nvPr>
        </p:nvSpPr>
        <p:spPr/>
        <p:txBody>
          <a:bodyPr>
            <a:normAutofit/>
          </a:bodyPr>
          <a:lstStyle/>
          <a:p>
            <a:r>
              <a:rPr lang="el-GR" dirty="0"/>
              <a:t>Άγκυρα</a:t>
            </a:r>
          </a:p>
          <a:p>
            <a:r>
              <a:rPr lang="el-GR" dirty="0" err="1"/>
              <a:t>Αγκύλιο</a:t>
            </a:r>
            <a:r>
              <a:rPr lang="el-GR" dirty="0"/>
              <a:t> </a:t>
            </a:r>
            <a:endParaRPr lang="en-US" dirty="0"/>
          </a:p>
          <a:p>
            <a:r>
              <a:rPr lang="el-GR" dirty="0"/>
              <a:t>Εργάτης άγκυρας</a:t>
            </a:r>
          </a:p>
          <a:p>
            <a:r>
              <a:rPr lang="el-GR" dirty="0"/>
              <a:t>Βαρούλκο άγκυρας</a:t>
            </a:r>
          </a:p>
          <a:p>
            <a:r>
              <a:rPr lang="el-GR" dirty="0"/>
              <a:t>Φρεάτιο αλυσίδας </a:t>
            </a:r>
          </a:p>
        </p:txBody>
      </p:sp>
      <p:sp>
        <p:nvSpPr>
          <p:cNvPr id="6" name="Θέση περιεχομένου 5">
            <a:extLst>
              <a:ext uri="{FF2B5EF4-FFF2-40B4-BE49-F238E27FC236}">
                <a16:creationId xmlns:a16="http://schemas.microsoft.com/office/drawing/2014/main" id="{0376CED3-D2D6-44B4-B5A5-B4B62FE4472F}"/>
              </a:ext>
            </a:extLst>
          </p:cNvPr>
          <p:cNvSpPr>
            <a:spLocks noGrp="1"/>
          </p:cNvSpPr>
          <p:nvPr>
            <p:ph sz="quarter" idx="4"/>
          </p:nvPr>
        </p:nvSpPr>
        <p:spPr/>
        <p:txBody>
          <a:bodyPr>
            <a:normAutofit/>
          </a:bodyPr>
          <a:lstStyle/>
          <a:p>
            <a:r>
              <a:rPr lang="el-GR" dirty="0"/>
              <a:t>Στρεπτήρας</a:t>
            </a:r>
          </a:p>
          <a:p>
            <a:r>
              <a:rPr lang="el-GR" dirty="0" err="1"/>
              <a:t>Άμμα</a:t>
            </a:r>
            <a:r>
              <a:rPr lang="en-US" dirty="0"/>
              <a:t> – </a:t>
            </a:r>
            <a:r>
              <a:rPr lang="el-GR" dirty="0"/>
              <a:t>Κλειδί</a:t>
            </a:r>
          </a:p>
          <a:p>
            <a:r>
              <a:rPr lang="el-GR" dirty="0" err="1"/>
              <a:t>Αλυσοδέτες</a:t>
            </a:r>
            <a:endParaRPr lang="el-GR" dirty="0"/>
          </a:p>
          <a:p>
            <a:r>
              <a:rPr lang="el-GR" dirty="0"/>
              <a:t>Αλυσίδα - Καδένα</a:t>
            </a:r>
          </a:p>
          <a:p>
            <a:r>
              <a:rPr lang="el-GR" dirty="0"/>
              <a:t>Κοινός και </a:t>
            </a:r>
            <a:r>
              <a:rPr lang="el-GR" dirty="0" err="1"/>
              <a:t>διάδετος</a:t>
            </a:r>
            <a:r>
              <a:rPr lang="el-GR" dirty="0"/>
              <a:t> κρίκος</a:t>
            </a:r>
            <a:endParaRPr lang="en-US" dirty="0"/>
          </a:p>
          <a:p>
            <a:endParaRPr lang="en-US" dirty="0"/>
          </a:p>
        </p:txBody>
      </p:sp>
    </p:spTree>
    <p:extLst>
      <p:ext uri="{BB962C8B-B14F-4D97-AF65-F5344CB8AC3E}">
        <p14:creationId xmlns:p14="http://schemas.microsoft.com/office/powerpoint/2010/main" val="142681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B49011-BC82-4AE2-A3FC-358CD21F3DA7}"/>
              </a:ext>
            </a:extLst>
          </p:cNvPr>
          <p:cNvSpPr>
            <a:spLocks noGrp="1"/>
          </p:cNvSpPr>
          <p:nvPr>
            <p:ph type="title"/>
          </p:nvPr>
        </p:nvSpPr>
        <p:spPr/>
        <p:txBody>
          <a:bodyPr/>
          <a:lstStyle/>
          <a:p>
            <a:r>
              <a:rPr lang="el-GR" dirty="0"/>
              <a:t>Άγκυρα – </a:t>
            </a:r>
            <a:r>
              <a:rPr lang="el-GR" dirty="0" err="1"/>
              <a:t>Αγκύλιο</a:t>
            </a:r>
            <a:r>
              <a:rPr lang="el-GR" dirty="0"/>
              <a:t> -</a:t>
            </a:r>
            <a:r>
              <a:rPr lang="en-US" dirty="0"/>
              <a:t> </a:t>
            </a:r>
            <a:r>
              <a:rPr lang="el-GR" dirty="0"/>
              <a:t>Κλειδί </a:t>
            </a:r>
            <a:endParaRPr lang="en-US" dirty="0"/>
          </a:p>
        </p:txBody>
      </p:sp>
      <p:sp>
        <p:nvSpPr>
          <p:cNvPr id="3" name="Θέση περιεχομένου 2">
            <a:extLst>
              <a:ext uri="{FF2B5EF4-FFF2-40B4-BE49-F238E27FC236}">
                <a16:creationId xmlns:a16="http://schemas.microsoft.com/office/drawing/2014/main" id="{5F9FECA8-415C-468F-A1B5-8B92CB83B053}"/>
              </a:ext>
            </a:extLst>
          </p:cNvPr>
          <p:cNvSpPr>
            <a:spLocks noGrp="1"/>
          </p:cNvSpPr>
          <p:nvPr>
            <p:ph idx="1"/>
          </p:nvPr>
        </p:nvSpPr>
        <p:spPr/>
        <p:txBody>
          <a:bodyPr/>
          <a:lstStyle/>
          <a:p>
            <a:pPr marL="0" indent="0">
              <a:buNone/>
            </a:pPr>
            <a:r>
              <a:rPr lang="el-GR" dirty="0"/>
              <a:t>Η άγκυρα συνδέεται με την αλυσίδα μέσω ενός ισχυρού κρίκου ή ενός </a:t>
            </a:r>
            <a:r>
              <a:rPr lang="el-GR" dirty="0" err="1">
                <a:solidFill>
                  <a:srgbClr val="FF0000"/>
                </a:solidFill>
              </a:rPr>
              <a:t>αγκυλίου</a:t>
            </a:r>
            <a:r>
              <a:rPr lang="el-GR" dirty="0"/>
              <a:t> – κλειδιού στο πάνω μέρος της ατράκτου. (1)</a:t>
            </a:r>
          </a:p>
          <a:p>
            <a:pPr marL="0" indent="0">
              <a:buNone/>
            </a:pPr>
            <a:r>
              <a:rPr lang="el-GR" dirty="0"/>
              <a:t>Η άτρακτος </a:t>
            </a:r>
            <a:r>
              <a:rPr lang="en-US" dirty="0"/>
              <a:t>(shank) (2)</a:t>
            </a:r>
            <a:r>
              <a:rPr lang="el-GR" dirty="0"/>
              <a:t> αποτελεί τον κύριο κορμό της άγκυρας.</a:t>
            </a:r>
          </a:p>
          <a:p>
            <a:pPr marL="0" indent="0">
              <a:buNone/>
            </a:pPr>
            <a:r>
              <a:rPr lang="el-GR" dirty="0"/>
              <a:t>Το κάτω μέρος της ατράκτου ονομάζεται αγκώνας (</a:t>
            </a:r>
            <a:r>
              <a:rPr lang="en-US" dirty="0"/>
              <a:t>crown) (3).</a:t>
            </a:r>
          </a:p>
          <a:p>
            <a:pPr marL="0" indent="0">
              <a:buNone/>
            </a:pPr>
            <a:r>
              <a:rPr lang="el-GR" dirty="0"/>
              <a:t>Δεξιά και αριστερά εκτείνονται οι βραχίονες </a:t>
            </a:r>
            <a:r>
              <a:rPr lang="en-US" dirty="0"/>
              <a:t>(arms) (4) </a:t>
            </a:r>
            <a:r>
              <a:rPr lang="el-GR" dirty="0"/>
              <a:t>οι οποίοι καταλήγουν στα νύχια </a:t>
            </a:r>
            <a:r>
              <a:rPr lang="en-US" dirty="0"/>
              <a:t>(palms) (5) </a:t>
            </a:r>
            <a:r>
              <a:rPr lang="el-GR" dirty="0"/>
              <a:t>και τα </a:t>
            </a:r>
            <a:r>
              <a:rPr lang="el-GR" dirty="0" err="1"/>
              <a:t>ακρόνυχα</a:t>
            </a:r>
            <a:r>
              <a:rPr lang="el-GR" dirty="0"/>
              <a:t> (</a:t>
            </a:r>
            <a:r>
              <a:rPr lang="en-US" dirty="0"/>
              <a:t>pea or bill) </a:t>
            </a:r>
            <a:r>
              <a:rPr lang="el-GR" dirty="0"/>
              <a:t>(6).</a:t>
            </a:r>
          </a:p>
          <a:p>
            <a:pPr marL="0" indent="0">
              <a:buNone/>
            </a:pPr>
            <a:r>
              <a:rPr lang="el-GR" dirty="0"/>
              <a:t>Το βασικό στοιχείο διαχωρισμού των τύπων αγκυρών είναι ο </a:t>
            </a:r>
            <a:r>
              <a:rPr lang="el-GR" dirty="0" err="1"/>
              <a:t>στύπος</a:t>
            </a:r>
            <a:r>
              <a:rPr lang="el-GR" dirty="0"/>
              <a:t> </a:t>
            </a:r>
            <a:r>
              <a:rPr lang="en-US" dirty="0"/>
              <a:t>(stock) (7).</a:t>
            </a:r>
          </a:p>
        </p:txBody>
      </p:sp>
    </p:spTree>
    <p:extLst>
      <p:ext uri="{BB962C8B-B14F-4D97-AF65-F5344CB8AC3E}">
        <p14:creationId xmlns:p14="http://schemas.microsoft.com/office/powerpoint/2010/main" val="224867500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1413</Words>
  <Application>Microsoft Office PowerPoint</Application>
  <PresentationFormat>Ευρεία οθόνη</PresentationFormat>
  <Paragraphs>113</Paragraphs>
  <Slides>32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32</vt:i4>
      </vt:variant>
    </vt:vector>
  </HeadingPairs>
  <TitlesOfParts>
    <vt:vector size="36" baseType="lpstr">
      <vt:lpstr>Arial</vt:lpstr>
      <vt:lpstr>Calibri</vt:lpstr>
      <vt:lpstr>Calibri Light</vt:lpstr>
      <vt:lpstr>Θέμα του Office</vt:lpstr>
      <vt:lpstr>Κύρια μέρη συστήματος αγκυροβολίας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Κύρια μέρη συστήματος αγκυροβολίας</vt:lpstr>
      <vt:lpstr>Άγκυρα – Αγκύλιο - Κλειδί </vt:lpstr>
      <vt:lpstr>Παρουσίαση του PowerPoint</vt:lpstr>
      <vt:lpstr>Τύπος αγκυρών</vt:lpstr>
      <vt:lpstr>Η άγκυρα χωρίς στύπο (Stockless)</vt:lpstr>
      <vt:lpstr>Παρουσίαση του PowerPoint</vt:lpstr>
      <vt:lpstr>Η άγκυρα με στύπο (Stock anchor)</vt:lpstr>
      <vt:lpstr>Παρουσίαση του PowerPoint</vt:lpstr>
      <vt:lpstr>Ελαφριά άγκυρα ή τύπου Danforth</vt:lpstr>
      <vt:lpstr>Παρουσίαση του PowerPoint</vt:lpstr>
      <vt:lpstr>Παρουσίαση του PowerPoint</vt:lpstr>
      <vt:lpstr>Παρουσίαση του PowerPoint</vt:lpstr>
      <vt:lpstr>Μέγεθος άγκυρας και αλυσίδας</vt:lpstr>
      <vt:lpstr>Παρουσίαση του PowerPoint</vt:lpstr>
      <vt:lpstr>Αλυσίδες – Καδένες (Anchor Chain)</vt:lpstr>
      <vt:lpstr>Παρουσίαση του PowerPoint</vt:lpstr>
      <vt:lpstr>Άμμα - κλειδί</vt:lpstr>
      <vt:lpstr>Στρεπτήρας (swivel link)</vt:lpstr>
      <vt:lpstr>Παρουσίαση του PowerPoint</vt:lpstr>
      <vt:lpstr>Αλυσοδέτες</vt:lpstr>
      <vt:lpstr>Παρουσίαση του PowerPoint</vt:lpstr>
      <vt:lpstr>Εργάτης άγκυρας (capstan)</vt:lpstr>
      <vt:lpstr>Βαρούλκο άγκυρας (anchor windlass)</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Κύρια μέρη συστήματος αγκυροβολίας</dc:title>
  <dc:creator>kiriakos kiriakos</dc:creator>
  <cp:lastModifiedBy>Κυριάκος Καρακαλπακίδης</cp:lastModifiedBy>
  <cp:revision>10</cp:revision>
  <dcterms:created xsi:type="dcterms:W3CDTF">2022-02-04T21:02:48Z</dcterms:created>
  <dcterms:modified xsi:type="dcterms:W3CDTF">2024-03-25T08:58:52Z</dcterms:modified>
</cp:coreProperties>
</file>