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87" r:id="rId24"/>
    <p:sldId id="288" r:id="rId25"/>
    <p:sldId id="278" r:id="rId26"/>
    <p:sldId id="279" r:id="rId27"/>
    <p:sldId id="289" r:id="rId28"/>
    <p:sldId id="280" r:id="rId29"/>
    <p:sldId id="281" r:id="rId30"/>
    <p:sldId id="290" r:id="rId31"/>
    <p:sldId id="282"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F6BCF2-CE50-6AAD-639D-E6381236CB9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2112E2B-3259-D323-B9F2-5A07C45EE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0338C2A-07A4-DD9C-E9E4-94887C34EAF9}"/>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5" name="Θέση υποσέλιδου 4">
            <a:extLst>
              <a:ext uri="{FF2B5EF4-FFF2-40B4-BE49-F238E27FC236}">
                <a16:creationId xmlns:a16="http://schemas.microsoft.com/office/drawing/2014/main" id="{6C8DED60-22DD-1C92-4804-01043EE161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0D861B1-FC8F-9937-F2B7-AFD00B9F66DE}"/>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135854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3A45F-7C99-0A5E-DE33-F26841CF166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EB97A15-4D71-29A8-6CD4-4A252AE5B63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0F49CB-8201-0860-BC95-83FB6B13617D}"/>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5" name="Θέση υποσέλιδου 4">
            <a:extLst>
              <a:ext uri="{FF2B5EF4-FFF2-40B4-BE49-F238E27FC236}">
                <a16:creationId xmlns:a16="http://schemas.microsoft.com/office/drawing/2014/main" id="{BC9BA11B-A8C5-3425-BED6-F92209F009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57B3C0-EC42-0620-82A3-E7A8965FB5DC}"/>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250445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A787F1D-126B-BAA1-CD9F-54D3198AB1E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E6333EA-DE05-37A7-67F1-05F36B5CB26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33997B6-06F1-A44E-D304-8CC7099C59B3}"/>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5" name="Θέση υποσέλιδου 4">
            <a:extLst>
              <a:ext uri="{FF2B5EF4-FFF2-40B4-BE49-F238E27FC236}">
                <a16:creationId xmlns:a16="http://schemas.microsoft.com/office/drawing/2014/main" id="{3D4580C2-5FFE-0721-D558-CA691452483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A169B6D-789B-12EC-691A-696FC1EE4AFF}"/>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25869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63684-1767-6FB4-D732-BD29F7C126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818949E-9C39-F2D6-A253-BDB0C4C2983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C0A72D-A816-96B1-2922-73CB96669BEC}"/>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5" name="Θέση υποσέλιδου 4">
            <a:extLst>
              <a:ext uri="{FF2B5EF4-FFF2-40B4-BE49-F238E27FC236}">
                <a16:creationId xmlns:a16="http://schemas.microsoft.com/office/drawing/2014/main" id="{15D29727-9CB1-E526-E58E-94C2B411FC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2AE5CDF-5DCA-7F14-7EA6-6677605FFF54}"/>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113600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1EF3B9-7E84-E700-B5D0-F813723D903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0732546-8641-DF70-AFC5-25E03A158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5F1368F-A378-01FE-ABF3-DFC6DD7B19D7}"/>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5" name="Θέση υποσέλιδου 4">
            <a:extLst>
              <a:ext uri="{FF2B5EF4-FFF2-40B4-BE49-F238E27FC236}">
                <a16:creationId xmlns:a16="http://schemas.microsoft.com/office/drawing/2014/main" id="{7DC362AA-089F-FE05-8BD0-AC803591444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A0EF0A3-EE5A-9464-5B0F-9E41B85C45D4}"/>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362877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C28609-5B94-866D-8699-120260D8942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1BC65AC-C732-3754-1056-FD8AEAD6F69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67145E4-304C-92E7-98D3-51ADD268597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0F95522-1DA7-65A1-18B7-6BBA7704A3FD}"/>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6" name="Θέση υποσέλιδου 5">
            <a:extLst>
              <a:ext uri="{FF2B5EF4-FFF2-40B4-BE49-F238E27FC236}">
                <a16:creationId xmlns:a16="http://schemas.microsoft.com/office/drawing/2014/main" id="{B2C96643-0B3E-DDD3-EC74-2EB9DCCC14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35D1C5-327A-9D2D-019D-A49CAD6D441A}"/>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10224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5611F8-D2C9-5C1D-FD79-E845376CD4F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DAD7836-BB2A-B11C-738B-73676F685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F14A4A5-55ED-DD34-C027-61A577471D2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9219669-2AD7-DEE2-F3EF-16EA47DA8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AD5B4D4-14AB-9B55-258B-BAC640EF2C1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30BCF7D-C576-99B5-9EBA-4BD9AD38184F}"/>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8" name="Θέση υποσέλιδου 7">
            <a:extLst>
              <a:ext uri="{FF2B5EF4-FFF2-40B4-BE49-F238E27FC236}">
                <a16:creationId xmlns:a16="http://schemas.microsoft.com/office/drawing/2014/main" id="{A3517D5B-A294-2058-BECE-EF0AE7A07A6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A437ABE-45FF-5E36-FFC7-878A3A70675D}"/>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339248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D67F39-AE60-2553-A16B-322823C43BB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FDC84D2-ADF3-FA15-CA52-7879522795AF}"/>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4" name="Θέση υποσέλιδου 3">
            <a:extLst>
              <a:ext uri="{FF2B5EF4-FFF2-40B4-BE49-F238E27FC236}">
                <a16:creationId xmlns:a16="http://schemas.microsoft.com/office/drawing/2014/main" id="{0C66FDC7-B645-312A-47BA-600777F1858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8DEB05B-B187-1347-5367-5A7A459D03DA}"/>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244247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B313FDA-5DAB-6E06-4DF7-AF3B62F6C9ED}"/>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3" name="Θέση υποσέλιδου 2">
            <a:extLst>
              <a:ext uri="{FF2B5EF4-FFF2-40B4-BE49-F238E27FC236}">
                <a16:creationId xmlns:a16="http://schemas.microsoft.com/office/drawing/2014/main" id="{1071DD03-460C-7D70-E8D3-A5F5510763B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18A8B1-8F45-724F-4711-C7DA41C11BC5}"/>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374473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FB3905-5C8F-78B0-53D6-9AA3AC1FF67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43F362D-DCAC-E710-3F53-3D2DC77B9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39F5BF3-3A8F-B8C1-F312-16C68E561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6F6A1AC-1352-5A1D-F52B-950DAC5B4EE5}"/>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6" name="Θέση υποσέλιδου 5">
            <a:extLst>
              <a:ext uri="{FF2B5EF4-FFF2-40B4-BE49-F238E27FC236}">
                <a16:creationId xmlns:a16="http://schemas.microsoft.com/office/drawing/2014/main" id="{8EEB383C-D308-82F1-A1D5-552EDE856E7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532F370-CC7A-0ACE-0E7E-3FFF0571B608}"/>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344262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2529E5-D392-985D-0E5C-3D53570E377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6E3765A-2FD8-B63B-D632-6AC590801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EEF94FE-7E91-7540-456C-9CF0679F2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7D1DD4-73A9-52D4-64FA-96F6A3DAC630}"/>
              </a:ext>
            </a:extLst>
          </p:cNvPr>
          <p:cNvSpPr>
            <a:spLocks noGrp="1"/>
          </p:cNvSpPr>
          <p:nvPr>
            <p:ph type="dt" sz="half" idx="10"/>
          </p:nvPr>
        </p:nvSpPr>
        <p:spPr/>
        <p:txBody>
          <a:bodyPr/>
          <a:lstStyle/>
          <a:p>
            <a:fld id="{17F379F4-5C84-4AB8-8D6B-573D56C5CB47}" type="datetimeFigureOut">
              <a:rPr lang="el-GR" smtClean="0"/>
              <a:t>20/5/2024</a:t>
            </a:fld>
            <a:endParaRPr lang="el-GR"/>
          </a:p>
        </p:txBody>
      </p:sp>
      <p:sp>
        <p:nvSpPr>
          <p:cNvPr id="6" name="Θέση υποσέλιδου 5">
            <a:extLst>
              <a:ext uri="{FF2B5EF4-FFF2-40B4-BE49-F238E27FC236}">
                <a16:creationId xmlns:a16="http://schemas.microsoft.com/office/drawing/2014/main" id="{FDF6AAEB-18EB-C2D2-25AF-E33A5735D90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09953DF-08DF-C7D6-008C-51356A52C545}"/>
              </a:ext>
            </a:extLst>
          </p:cNvPr>
          <p:cNvSpPr>
            <a:spLocks noGrp="1"/>
          </p:cNvSpPr>
          <p:nvPr>
            <p:ph type="sldNum" sz="quarter" idx="12"/>
          </p:nvPr>
        </p:nvSpPr>
        <p:spPr/>
        <p:txBody>
          <a:bodyPr/>
          <a:lstStyle/>
          <a:p>
            <a:fld id="{3C5CE0F1-5241-482B-A5CE-280DF92BC8A7}" type="slidenum">
              <a:rPr lang="el-GR" smtClean="0"/>
              <a:t>‹#›</a:t>
            </a:fld>
            <a:endParaRPr lang="el-GR"/>
          </a:p>
        </p:txBody>
      </p:sp>
    </p:spTree>
    <p:extLst>
      <p:ext uri="{BB962C8B-B14F-4D97-AF65-F5344CB8AC3E}">
        <p14:creationId xmlns:p14="http://schemas.microsoft.com/office/powerpoint/2010/main" val="138853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E891359-0579-39BA-977A-AC7524801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022E110-445A-331F-941D-5524C57C5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A3A108D-785B-C328-3DCB-EA7839B0A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379F4-5C84-4AB8-8D6B-573D56C5CB47}" type="datetimeFigureOut">
              <a:rPr lang="el-GR" smtClean="0"/>
              <a:t>20/5/2024</a:t>
            </a:fld>
            <a:endParaRPr lang="el-GR"/>
          </a:p>
        </p:txBody>
      </p:sp>
      <p:sp>
        <p:nvSpPr>
          <p:cNvPr id="5" name="Θέση υποσέλιδου 4">
            <a:extLst>
              <a:ext uri="{FF2B5EF4-FFF2-40B4-BE49-F238E27FC236}">
                <a16:creationId xmlns:a16="http://schemas.microsoft.com/office/drawing/2014/main" id="{62E442F3-7DEF-1293-14CF-C1D1834144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983CE19-784F-F3E6-4AD1-ACB4191E5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CE0F1-5241-482B-A5CE-280DF92BC8A7}" type="slidenum">
              <a:rPr lang="el-GR" smtClean="0"/>
              <a:t>‹#›</a:t>
            </a:fld>
            <a:endParaRPr lang="el-GR"/>
          </a:p>
        </p:txBody>
      </p:sp>
    </p:spTree>
    <p:extLst>
      <p:ext uri="{BB962C8B-B14F-4D97-AF65-F5344CB8AC3E}">
        <p14:creationId xmlns:p14="http://schemas.microsoft.com/office/powerpoint/2010/main" val="437580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39FEF9-8788-47D7-43A0-33C440C2C9DD}"/>
              </a:ext>
            </a:extLst>
          </p:cNvPr>
          <p:cNvSpPr>
            <a:spLocks noGrp="1"/>
          </p:cNvSpPr>
          <p:nvPr>
            <p:ph type="ctrTitle"/>
          </p:nvPr>
        </p:nvSpPr>
        <p:spPr>
          <a:xfrm>
            <a:off x="1524000" y="1122363"/>
            <a:ext cx="9144000" cy="1862884"/>
          </a:xfrm>
        </p:spPr>
        <p:txBody>
          <a:bodyPr/>
          <a:lstStyle/>
          <a:p>
            <a:r>
              <a:rPr lang="el-GR" dirty="0"/>
              <a:t>Κατασκευή στην πρύμνη</a:t>
            </a:r>
          </a:p>
        </p:txBody>
      </p:sp>
      <p:sp>
        <p:nvSpPr>
          <p:cNvPr id="3" name="Υπότιτλος 2">
            <a:extLst>
              <a:ext uri="{FF2B5EF4-FFF2-40B4-BE49-F238E27FC236}">
                <a16:creationId xmlns:a16="http://schemas.microsoft.com/office/drawing/2014/main" id="{3C9A03CA-F848-B0AD-E7CF-9A65A35E323F}"/>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312265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6593F7-260E-2A67-4E3E-698340A50E21}"/>
              </a:ext>
            </a:extLst>
          </p:cNvPr>
          <p:cNvSpPr>
            <a:spLocks noGrp="1"/>
          </p:cNvSpPr>
          <p:nvPr>
            <p:ph idx="1"/>
          </p:nvPr>
        </p:nvSpPr>
        <p:spPr/>
        <p:txBody>
          <a:bodyPr/>
          <a:lstStyle/>
          <a:p>
            <a:pPr marL="0" indent="0">
              <a:buNone/>
            </a:pPr>
            <a:r>
              <a:rPr lang="el-GR" dirty="0"/>
              <a:t>Η πρύμνη εκτός των κραδασμών δέχεται και τις παρακάτω δυνάμεις:</a:t>
            </a:r>
          </a:p>
          <a:p>
            <a:pPr marL="0" indent="0">
              <a:buNone/>
            </a:pPr>
            <a:endParaRPr lang="el-GR" dirty="0"/>
          </a:p>
          <a:p>
            <a:r>
              <a:rPr lang="el-GR" dirty="0"/>
              <a:t>Την πίεση του νερού από την ροή γύρο από την γάστρα</a:t>
            </a:r>
          </a:p>
          <a:p>
            <a:r>
              <a:rPr lang="el-GR" dirty="0"/>
              <a:t>Τις δυνάμεις από έντονες κινήσεις του πλοίου</a:t>
            </a:r>
          </a:p>
          <a:p>
            <a:r>
              <a:rPr lang="el-GR" dirty="0"/>
              <a:t>Το βάρος της μεταλλικής κατασκευής και του εξοπλισμού (πηδάλιο, φορτίο)</a:t>
            </a:r>
          </a:p>
          <a:p>
            <a:r>
              <a:rPr lang="el-GR" dirty="0"/>
              <a:t>Τους κραδασμούς από την λειτουργία των μηχανημάτων </a:t>
            </a:r>
          </a:p>
        </p:txBody>
      </p:sp>
    </p:spTree>
    <p:extLst>
      <p:ext uri="{BB962C8B-B14F-4D97-AF65-F5344CB8AC3E}">
        <p14:creationId xmlns:p14="http://schemas.microsoft.com/office/powerpoint/2010/main" val="370860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4F397E-9CDD-AEFB-D992-FFA94E5099A1}"/>
              </a:ext>
            </a:extLst>
          </p:cNvPr>
          <p:cNvSpPr>
            <a:spLocks noGrp="1"/>
          </p:cNvSpPr>
          <p:nvPr>
            <p:ph type="title"/>
          </p:nvPr>
        </p:nvSpPr>
        <p:spPr/>
        <p:txBody>
          <a:bodyPr/>
          <a:lstStyle/>
          <a:p>
            <a:r>
              <a:rPr lang="el-GR" dirty="0"/>
              <a:t>Χυτά και σύνθετα πρυμναία ποδοστήματα και αναγνώριση τους στα σχέδια του πλοίου</a:t>
            </a:r>
          </a:p>
        </p:txBody>
      </p:sp>
      <p:sp>
        <p:nvSpPr>
          <p:cNvPr id="3" name="Θέση περιεχομένου 2">
            <a:extLst>
              <a:ext uri="{FF2B5EF4-FFF2-40B4-BE49-F238E27FC236}">
                <a16:creationId xmlns:a16="http://schemas.microsoft.com/office/drawing/2014/main" id="{2BB68C00-5A3D-BBF7-7907-27C678833095}"/>
              </a:ext>
            </a:extLst>
          </p:cNvPr>
          <p:cNvSpPr>
            <a:spLocks noGrp="1"/>
          </p:cNvSpPr>
          <p:nvPr>
            <p:ph idx="1"/>
          </p:nvPr>
        </p:nvSpPr>
        <p:spPr/>
        <p:txBody>
          <a:bodyPr/>
          <a:lstStyle/>
          <a:p>
            <a:pPr marL="0" indent="0">
              <a:buNone/>
            </a:pPr>
            <a:endParaRPr lang="el-GR" dirty="0"/>
          </a:p>
          <a:p>
            <a:pPr marL="0" indent="0">
              <a:buNone/>
            </a:pPr>
            <a:r>
              <a:rPr lang="el-GR" dirty="0"/>
              <a:t>Το ποδόστημα θα πρέπει να έχει μεγάλη αντοχή λόγω της θέσης που βρίσκεται. Ανάλογα με το μέγεθος και τον σχεδιασμό του πλοίου το ποδόστημα μπορεί να είναι φτιαγμένο από: </a:t>
            </a:r>
          </a:p>
          <a:p>
            <a:r>
              <a:rPr lang="el-GR" dirty="0"/>
              <a:t>λυγισμένα ελάσματα χάλυβα που έχουν </a:t>
            </a:r>
            <a:r>
              <a:rPr lang="el-GR" dirty="0" err="1"/>
              <a:t>συγκολληθεί</a:t>
            </a:r>
            <a:r>
              <a:rPr lang="el-GR" dirty="0"/>
              <a:t> (σύνθετο) ή </a:t>
            </a:r>
          </a:p>
          <a:p>
            <a:r>
              <a:rPr lang="el-GR" dirty="0"/>
              <a:t>από χυτό και </a:t>
            </a:r>
            <a:r>
              <a:rPr lang="el-GR" dirty="0" err="1"/>
              <a:t>σφυρηλατημένο</a:t>
            </a:r>
            <a:r>
              <a:rPr lang="el-GR" dirty="0"/>
              <a:t> χάλυβα.</a:t>
            </a:r>
          </a:p>
        </p:txBody>
      </p:sp>
    </p:spTree>
    <p:extLst>
      <p:ext uri="{BB962C8B-B14F-4D97-AF65-F5344CB8AC3E}">
        <p14:creationId xmlns:p14="http://schemas.microsoft.com/office/powerpoint/2010/main" val="14335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6476864-12EE-C332-05C2-A7FD1286F0A8}"/>
              </a:ext>
            </a:extLst>
          </p:cNvPr>
          <p:cNvPicPr>
            <a:picLocks noChangeAspect="1"/>
          </p:cNvPicPr>
          <p:nvPr/>
        </p:nvPicPr>
        <p:blipFill rotWithShape="1">
          <a:blip r:embed="rId2"/>
          <a:srcRect l="39265" t="15425" r="43823" b="35163"/>
          <a:stretch/>
        </p:blipFill>
        <p:spPr>
          <a:xfrm rot="16200000">
            <a:off x="2665482" y="-2207464"/>
            <a:ext cx="6861036" cy="11275965"/>
          </a:xfrm>
          <a:prstGeom prst="rect">
            <a:avLst/>
          </a:prstGeom>
        </p:spPr>
      </p:pic>
    </p:spTree>
    <p:extLst>
      <p:ext uri="{BB962C8B-B14F-4D97-AF65-F5344CB8AC3E}">
        <p14:creationId xmlns:p14="http://schemas.microsoft.com/office/powerpoint/2010/main" val="27091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8849D8-2933-B257-B211-10A47FDEAAC1}"/>
              </a:ext>
            </a:extLst>
          </p:cNvPr>
          <p:cNvSpPr>
            <a:spLocks noGrp="1"/>
          </p:cNvSpPr>
          <p:nvPr>
            <p:ph type="title"/>
          </p:nvPr>
        </p:nvSpPr>
        <p:spPr/>
        <p:txBody>
          <a:bodyPr>
            <a:noAutofit/>
          </a:bodyPr>
          <a:lstStyle/>
          <a:p>
            <a:r>
              <a:rPr lang="el-GR" sz="3600" dirty="0"/>
              <a:t>Περιγραφική ανάπτυξη του σύνθετου πρυμναίου ποδοστήματος </a:t>
            </a:r>
            <a:r>
              <a:rPr lang="el-GR" sz="3600" dirty="0" err="1"/>
              <a:t>μονέλικου</a:t>
            </a:r>
            <a:r>
              <a:rPr lang="el-GR" sz="3600" dirty="0"/>
              <a:t> πλοίου και των συνδέσεων του</a:t>
            </a:r>
          </a:p>
        </p:txBody>
      </p:sp>
      <p:sp>
        <p:nvSpPr>
          <p:cNvPr id="3" name="Θέση περιεχομένου 2">
            <a:extLst>
              <a:ext uri="{FF2B5EF4-FFF2-40B4-BE49-F238E27FC236}">
                <a16:creationId xmlns:a16="http://schemas.microsoft.com/office/drawing/2014/main" id="{961A0DD8-1AEA-6AC1-22F0-FCA7C38D5BC3}"/>
              </a:ext>
            </a:extLst>
          </p:cNvPr>
          <p:cNvSpPr>
            <a:spLocks noGrp="1"/>
          </p:cNvSpPr>
          <p:nvPr>
            <p:ph idx="1"/>
          </p:nvPr>
        </p:nvSpPr>
        <p:spPr>
          <a:xfrm>
            <a:off x="838199" y="1825625"/>
            <a:ext cx="5831541" cy="4351338"/>
          </a:xfrm>
        </p:spPr>
        <p:txBody>
          <a:bodyPr>
            <a:normAutofit fontScale="92500"/>
          </a:bodyPr>
          <a:lstStyle/>
          <a:p>
            <a:pPr marL="0" indent="0">
              <a:buNone/>
            </a:pPr>
            <a:r>
              <a:rPr lang="el-GR" dirty="0"/>
              <a:t>Στις περισσότερες περιπτώσεις συναντάμε </a:t>
            </a:r>
            <a:r>
              <a:rPr lang="el-GR" dirty="0">
                <a:solidFill>
                  <a:srgbClr val="FF0000"/>
                </a:solidFill>
              </a:rPr>
              <a:t>σύνθετα ποδοστήματα</a:t>
            </a:r>
            <a:r>
              <a:rPr lang="el-GR" dirty="0"/>
              <a:t>, επειδή είναι πιο απλά στην κατασκευή τους όταν το πλοίο είναι μεγάλο.</a:t>
            </a:r>
          </a:p>
          <a:p>
            <a:pPr marL="0" indent="0">
              <a:buNone/>
            </a:pPr>
            <a:r>
              <a:rPr lang="el-GR" dirty="0"/>
              <a:t>Παρατηρούμε ότι η άκρη του ποδοστήματος (τομή χ – χ΄) είναι από συμπαγές υλικό και τα ελάσματα έχουν μεγαλύτερο πάχος από το κέλυφος. </a:t>
            </a:r>
          </a:p>
          <a:p>
            <a:pPr marL="0" indent="0">
              <a:buNone/>
            </a:pPr>
            <a:r>
              <a:rPr lang="el-GR" dirty="0"/>
              <a:t>Η κατασκευή ενισχύεται με οριζόντιο ενισχυτικό και υποστηρίζεται από την έδρα του νομέα.</a:t>
            </a:r>
          </a:p>
          <a:p>
            <a:pPr marL="0" indent="0">
              <a:buNone/>
            </a:pPr>
            <a:endParaRPr lang="el-GR" dirty="0"/>
          </a:p>
        </p:txBody>
      </p:sp>
      <p:pic>
        <p:nvPicPr>
          <p:cNvPr id="6" name="Εικόνα 5">
            <a:extLst>
              <a:ext uri="{FF2B5EF4-FFF2-40B4-BE49-F238E27FC236}">
                <a16:creationId xmlns:a16="http://schemas.microsoft.com/office/drawing/2014/main" id="{6785D411-DD70-22E0-EB5F-DC4CAE363708}"/>
              </a:ext>
            </a:extLst>
          </p:cNvPr>
          <p:cNvPicPr>
            <a:picLocks noChangeAspect="1"/>
          </p:cNvPicPr>
          <p:nvPr/>
        </p:nvPicPr>
        <p:blipFill rotWithShape="1">
          <a:blip r:embed="rId2"/>
          <a:srcRect l="39265" t="37303" r="44723" b="35163"/>
          <a:stretch/>
        </p:blipFill>
        <p:spPr>
          <a:xfrm rot="16200000">
            <a:off x="6770559" y="1489411"/>
            <a:ext cx="5346704" cy="5171820"/>
          </a:xfrm>
          <a:prstGeom prst="rect">
            <a:avLst/>
          </a:prstGeom>
        </p:spPr>
      </p:pic>
      <p:cxnSp>
        <p:nvCxnSpPr>
          <p:cNvPr id="8" name="Ευθύγραμμο βέλος σύνδεσης 7">
            <a:extLst>
              <a:ext uri="{FF2B5EF4-FFF2-40B4-BE49-F238E27FC236}">
                <a16:creationId xmlns:a16="http://schemas.microsoft.com/office/drawing/2014/main" id="{D9677D35-EB84-6972-75FB-DFB5438E7080}"/>
              </a:ext>
            </a:extLst>
          </p:cNvPr>
          <p:cNvCxnSpPr>
            <a:cxnSpLocks/>
          </p:cNvCxnSpPr>
          <p:nvPr/>
        </p:nvCxnSpPr>
        <p:spPr>
          <a:xfrm flipV="1">
            <a:off x="5809129" y="2232212"/>
            <a:ext cx="4078942" cy="157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60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89FB575-0CF0-DAD8-CD11-2146B3F198E3}"/>
              </a:ext>
            </a:extLst>
          </p:cNvPr>
          <p:cNvSpPr>
            <a:spLocks noGrp="1"/>
          </p:cNvSpPr>
          <p:nvPr>
            <p:ph idx="1"/>
          </p:nvPr>
        </p:nvSpPr>
        <p:spPr>
          <a:xfrm>
            <a:off x="838200" y="510988"/>
            <a:ext cx="4621306" cy="5665975"/>
          </a:xfrm>
        </p:spPr>
        <p:txBody>
          <a:bodyPr>
            <a:normAutofit fontScale="92500" lnSpcReduction="10000"/>
          </a:bodyPr>
          <a:lstStyle/>
          <a:p>
            <a:pPr marL="0" indent="0">
              <a:buNone/>
            </a:pPr>
            <a:r>
              <a:rPr lang="el-GR" dirty="0"/>
              <a:t>Αντίστοιχη μορφή έχουμε και στην τομή Υ – Υ΄, όπου το ποδόστημα είναι στο ανώτερο μέρος της πρύμνης. Το ποδόστημα έχει την κατάλληλη μορφή έτσι ώστε να υποστηρίζει το πηδάλιο. </a:t>
            </a:r>
          </a:p>
          <a:p>
            <a:pPr marL="0" indent="0">
              <a:buNone/>
            </a:pPr>
            <a:endParaRPr lang="el-GR" dirty="0"/>
          </a:p>
          <a:p>
            <a:pPr marL="0" indent="0">
              <a:buNone/>
            </a:pPr>
            <a:r>
              <a:rPr lang="el-GR" dirty="0"/>
              <a:t>Στο σχήμα υπάρχει και ελικόστημα το οποίο στηρίζει καλυτέρα το πηδάλιο. Στα σύγχρονα πλοία δε το συναντάμε γενικά γιατί συμβάλει αρνητικά στην ροή του νερού γύρο από έλικα και δημιουργεί κραδασμούς.</a:t>
            </a:r>
          </a:p>
        </p:txBody>
      </p:sp>
      <p:pic>
        <p:nvPicPr>
          <p:cNvPr id="4" name="Εικόνα 3">
            <a:extLst>
              <a:ext uri="{FF2B5EF4-FFF2-40B4-BE49-F238E27FC236}">
                <a16:creationId xmlns:a16="http://schemas.microsoft.com/office/drawing/2014/main" id="{608B6542-0874-A226-313F-C472C23D4378}"/>
              </a:ext>
            </a:extLst>
          </p:cNvPr>
          <p:cNvPicPr>
            <a:picLocks noChangeAspect="1"/>
          </p:cNvPicPr>
          <p:nvPr/>
        </p:nvPicPr>
        <p:blipFill rotWithShape="1">
          <a:blip r:embed="rId2"/>
          <a:srcRect l="39265" t="37303" r="44723" b="35163"/>
          <a:stretch/>
        </p:blipFill>
        <p:spPr>
          <a:xfrm rot="16200000">
            <a:off x="6788489" y="758065"/>
            <a:ext cx="5346704" cy="5171820"/>
          </a:xfrm>
          <a:prstGeom prst="rect">
            <a:avLst/>
          </a:prstGeom>
        </p:spPr>
      </p:pic>
      <p:cxnSp>
        <p:nvCxnSpPr>
          <p:cNvPr id="6" name="Ευθύγραμμο βέλος σύνδεσης 5">
            <a:extLst>
              <a:ext uri="{FF2B5EF4-FFF2-40B4-BE49-F238E27FC236}">
                <a16:creationId xmlns:a16="http://schemas.microsoft.com/office/drawing/2014/main" id="{FCE2AEA8-58C2-731A-1BC5-E76DE4DFF866}"/>
              </a:ext>
            </a:extLst>
          </p:cNvPr>
          <p:cNvCxnSpPr/>
          <p:nvPr/>
        </p:nvCxnSpPr>
        <p:spPr>
          <a:xfrm>
            <a:off x="5136776" y="4796118"/>
            <a:ext cx="2931459"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83CFE9DD-53E3-7500-0393-F25576F37949}"/>
              </a:ext>
            </a:extLst>
          </p:cNvPr>
          <p:cNvCxnSpPr/>
          <p:nvPr/>
        </p:nvCxnSpPr>
        <p:spPr>
          <a:xfrm flipV="1">
            <a:off x="5522259" y="2017059"/>
            <a:ext cx="3334870" cy="80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31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01BC3F-F5B5-FD0B-2117-7A4160AD9FFF}"/>
              </a:ext>
            </a:extLst>
          </p:cNvPr>
          <p:cNvSpPr>
            <a:spLocks noGrp="1"/>
          </p:cNvSpPr>
          <p:nvPr>
            <p:ph type="title"/>
          </p:nvPr>
        </p:nvSpPr>
        <p:spPr/>
        <p:txBody>
          <a:bodyPr/>
          <a:lstStyle/>
          <a:p>
            <a:r>
              <a:rPr lang="el-GR" dirty="0"/>
              <a:t>Κύριες διαφορές της διάταξης ποδοστήματος </a:t>
            </a:r>
            <a:r>
              <a:rPr lang="el-GR" dirty="0" err="1"/>
              <a:t>διπλέλικου</a:t>
            </a:r>
            <a:r>
              <a:rPr lang="el-GR" dirty="0"/>
              <a:t> πλοίου</a:t>
            </a:r>
          </a:p>
        </p:txBody>
      </p:sp>
      <p:sp>
        <p:nvSpPr>
          <p:cNvPr id="3" name="Θέση περιεχομένου 2">
            <a:extLst>
              <a:ext uri="{FF2B5EF4-FFF2-40B4-BE49-F238E27FC236}">
                <a16:creationId xmlns:a16="http://schemas.microsoft.com/office/drawing/2014/main" id="{1AB1925A-E96D-7554-7604-CE7718CD1030}"/>
              </a:ext>
            </a:extLst>
          </p:cNvPr>
          <p:cNvSpPr>
            <a:spLocks noGrp="1"/>
          </p:cNvSpPr>
          <p:nvPr>
            <p:ph idx="1"/>
          </p:nvPr>
        </p:nvSpPr>
        <p:spPr>
          <a:xfrm>
            <a:off x="838200" y="1825625"/>
            <a:ext cx="4567518" cy="4351338"/>
          </a:xfrm>
        </p:spPr>
        <p:txBody>
          <a:bodyPr>
            <a:normAutofit fontScale="92500" lnSpcReduction="10000"/>
          </a:bodyPr>
          <a:lstStyle/>
          <a:p>
            <a:pPr marL="0" indent="0">
              <a:buNone/>
            </a:pPr>
            <a:r>
              <a:rPr lang="el-GR" dirty="0"/>
              <a:t>Σε πολλές περιπτώσεις τα πλοία έχουν 2 έλικες. </a:t>
            </a:r>
          </a:p>
          <a:p>
            <a:pPr marL="0" indent="0">
              <a:buNone/>
            </a:pPr>
            <a:r>
              <a:rPr lang="el-GR" dirty="0"/>
              <a:t>Αυτό μπορεί να γίνεται: </a:t>
            </a:r>
          </a:p>
          <a:p>
            <a:pPr marL="514350" indent="-514350">
              <a:buFont typeface="+mj-lt"/>
              <a:buAutoNum type="arabicPeriod"/>
            </a:pPr>
            <a:r>
              <a:rPr lang="el-GR" dirty="0"/>
              <a:t>λόγω ειδικών απαιτήσεων ασφάλειας του φορτίου, ειδικά στα επιβατηγά πλοία, </a:t>
            </a:r>
          </a:p>
          <a:p>
            <a:pPr marL="514350" indent="-514350">
              <a:buFont typeface="+mj-lt"/>
              <a:buAutoNum type="arabicPeriod"/>
            </a:pPr>
            <a:r>
              <a:rPr lang="el-GR" dirty="0"/>
              <a:t>αλλά και λόγω ανάγκης για μεγαλύτερη ώση από το </a:t>
            </a:r>
            <a:r>
              <a:rPr lang="el-GR" dirty="0" err="1"/>
              <a:t>προωστήριο</a:t>
            </a:r>
            <a:r>
              <a:rPr lang="el-GR" dirty="0"/>
              <a:t> σύστημα, το οποίο δε μπορεί να γίνει από μια έλικα.</a:t>
            </a:r>
          </a:p>
        </p:txBody>
      </p:sp>
      <p:pic>
        <p:nvPicPr>
          <p:cNvPr id="5" name="Εικόνα 4">
            <a:extLst>
              <a:ext uri="{FF2B5EF4-FFF2-40B4-BE49-F238E27FC236}">
                <a16:creationId xmlns:a16="http://schemas.microsoft.com/office/drawing/2014/main" id="{6295ACD7-B3AC-EA15-D852-5458A804D581}"/>
              </a:ext>
            </a:extLst>
          </p:cNvPr>
          <p:cNvPicPr>
            <a:picLocks noChangeAspect="1"/>
          </p:cNvPicPr>
          <p:nvPr/>
        </p:nvPicPr>
        <p:blipFill rotWithShape="1">
          <a:blip r:embed="rId2"/>
          <a:srcRect l="39853" t="24653" r="44338" b="40000"/>
          <a:stretch/>
        </p:blipFill>
        <p:spPr>
          <a:xfrm rot="16200000">
            <a:off x="6578090" y="1049896"/>
            <a:ext cx="4973118" cy="6254702"/>
          </a:xfrm>
          <a:prstGeom prst="rect">
            <a:avLst/>
          </a:prstGeom>
        </p:spPr>
      </p:pic>
    </p:spTree>
    <p:extLst>
      <p:ext uri="{BB962C8B-B14F-4D97-AF65-F5344CB8AC3E}">
        <p14:creationId xmlns:p14="http://schemas.microsoft.com/office/powerpoint/2010/main" val="303180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B06B1C8-9BEC-B207-49C7-264AB7CEF22A}"/>
              </a:ext>
            </a:extLst>
          </p:cNvPr>
          <p:cNvSpPr>
            <a:spLocks noGrp="1"/>
          </p:cNvSpPr>
          <p:nvPr>
            <p:ph idx="1"/>
          </p:nvPr>
        </p:nvSpPr>
        <p:spPr>
          <a:xfrm>
            <a:off x="838201" y="815787"/>
            <a:ext cx="5715000" cy="5361175"/>
          </a:xfrm>
        </p:spPr>
        <p:txBody>
          <a:bodyPr/>
          <a:lstStyle/>
          <a:p>
            <a:pPr marL="0" indent="0">
              <a:buNone/>
            </a:pPr>
            <a:r>
              <a:rPr lang="el-GR" dirty="0"/>
              <a:t>Η μορφή της πρύμνης και του ποδοστήματος διαφέρει αρκετά από το </a:t>
            </a:r>
            <a:r>
              <a:rPr lang="el-GR" dirty="0" err="1"/>
              <a:t>μονέλικο</a:t>
            </a:r>
            <a:r>
              <a:rPr lang="el-GR" dirty="0"/>
              <a:t> πλοίο.</a:t>
            </a:r>
          </a:p>
          <a:p>
            <a:pPr marL="0" indent="0">
              <a:buNone/>
            </a:pPr>
            <a:r>
              <a:rPr lang="el-GR" dirty="0"/>
              <a:t>Στις περισσότερες περιπτώσεις υπάρχουν στηρίξεις των ατράκτων και η άτρακτος της έλικας βγαίνει από την γάστρα του πλοίου μέσω του στορέα αρκετά πιο μπροστά από ότι στα </a:t>
            </a:r>
            <a:r>
              <a:rPr lang="el-GR" dirty="0" err="1"/>
              <a:t>μονέλικα</a:t>
            </a:r>
            <a:r>
              <a:rPr lang="el-GR" dirty="0"/>
              <a:t> πλοία. </a:t>
            </a:r>
          </a:p>
          <a:p>
            <a:pPr marL="0" indent="0">
              <a:buNone/>
            </a:pPr>
            <a:r>
              <a:rPr lang="el-GR" dirty="0"/>
              <a:t>Η μορφή των στηρίξεων αυτών είναι σχήματος Α και </a:t>
            </a:r>
            <a:r>
              <a:rPr lang="el-GR" dirty="0" err="1"/>
              <a:t>συγκολλείται</a:t>
            </a:r>
            <a:r>
              <a:rPr lang="el-GR" dirty="0"/>
              <a:t> πάνω στην γάστρα.</a:t>
            </a:r>
          </a:p>
        </p:txBody>
      </p:sp>
      <p:pic>
        <p:nvPicPr>
          <p:cNvPr id="5" name="Εικόνα 4">
            <a:extLst>
              <a:ext uri="{FF2B5EF4-FFF2-40B4-BE49-F238E27FC236}">
                <a16:creationId xmlns:a16="http://schemas.microsoft.com/office/drawing/2014/main" id="{648D0D53-22F4-AF8D-90A6-6ADE7D340884}"/>
              </a:ext>
            </a:extLst>
          </p:cNvPr>
          <p:cNvPicPr>
            <a:picLocks noChangeAspect="1"/>
          </p:cNvPicPr>
          <p:nvPr/>
        </p:nvPicPr>
        <p:blipFill rotWithShape="1">
          <a:blip r:embed="rId2"/>
          <a:srcRect l="40956" t="31895" r="49338" b="38431"/>
          <a:stretch/>
        </p:blipFill>
        <p:spPr>
          <a:xfrm rot="16200000">
            <a:off x="7737119" y="295255"/>
            <a:ext cx="3290049" cy="5657887"/>
          </a:xfrm>
          <a:prstGeom prst="rect">
            <a:avLst/>
          </a:prstGeom>
        </p:spPr>
      </p:pic>
    </p:spTree>
    <p:extLst>
      <p:ext uri="{BB962C8B-B14F-4D97-AF65-F5344CB8AC3E}">
        <p14:creationId xmlns:p14="http://schemas.microsoft.com/office/powerpoint/2010/main" val="307545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2E9FB8-DC2D-69C5-A973-DA69D0CA2BDD}"/>
              </a:ext>
            </a:extLst>
          </p:cNvPr>
          <p:cNvSpPr>
            <a:spLocks noGrp="1"/>
          </p:cNvSpPr>
          <p:nvPr>
            <p:ph idx="1"/>
          </p:nvPr>
        </p:nvSpPr>
        <p:spPr>
          <a:xfrm>
            <a:off x="389965" y="439272"/>
            <a:ext cx="7481047" cy="5737692"/>
          </a:xfrm>
        </p:spPr>
        <p:txBody>
          <a:bodyPr>
            <a:normAutofit/>
          </a:bodyPr>
          <a:lstStyle/>
          <a:p>
            <a:pPr marL="0" indent="0">
              <a:buNone/>
            </a:pPr>
            <a:r>
              <a:rPr lang="el-GR" dirty="0"/>
              <a:t>Επίσης και η μορφή της γάστρας στο πίσω μέρος διαφέρει για να επιτυγχάνεται καλύτερη τροφοδότηση των ελίκων με νερό.</a:t>
            </a:r>
          </a:p>
          <a:p>
            <a:pPr marL="0" indent="0">
              <a:buNone/>
            </a:pPr>
            <a:endParaRPr lang="el-GR" dirty="0"/>
          </a:p>
          <a:p>
            <a:pPr marL="0" indent="0">
              <a:buNone/>
            </a:pPr>
            <a:r>
              <a:rPr lang="el-GR" dirty="0"/>
              <a:t>Στη μέση της πρύμνης, στο ποδόστημα διακρίνουμε την αρκετά απλή μορφή του, επειδή οι απαιτήσεις για αντοχή είναι μικρότερες</a:t>
            </a:r>
            <a:r>
              <a:rPr lang="en-US" dirty="0"/>
              <a:t> (</a:t>
            </a:r>
            <a:r>
              <a:rPr lang="el-GR" dirty="0"/>
              <a:t>μικρότερες προπέλες - βάρος). Αυτό συμβαίνει γιατί δεν υποστηρίζει το πηδάλιο και τον στορέα και η μορφή συνεισφέρει υδροδυναμικά.</a:t>
            </a:r>
          </a:p>
          <a:p>
            <a:pPr marL="0" indent="0">
              <a:buNone/>
            </a:pPr>
            <a:endParaRPr lang="el-GR" dirty="0"/>
          </a:p>
          <a:p>
            <a:pPr marL="0" indent="0">
              <a:buNone/>
            </a:pPr>
            <a:r>
              <a:rPr lang="el-GR" dirty="0"/>
              <a:t>Τα πηδάλια δε στηρίζονται από κάτω με ελικόστημα και στηρίζονται πάνω στην πρύμνη.</a:t>
            </a:r>
          </a:p>
        </p:txBody>
      </p:sp>
      <p:pic>
        <p:nvPicPr>
          <p:cNvPr id="4" name="Εικόνα 3">
            <a:extLst>
              <a:ext uri="{FF2B5EF4-FFF2-40B4-BE49-F238E27FC236}">
                <a16:creationId xmlns:a16="http://schemas.microsoft.com/office/drawing/2014/main" id="{928B0291-43D7-5717-90C1-AB18E1531EBC}"/>
              </a:ext>
            </a:extLst>
          </p:cNvPr>
          <p:cNvPicPr>
            <a:picLocks noChangeAspect="1"/>
          </p:cNvPicPr>
          <p:nvPr/>
        </p:nvPicPr>
        <p:blipFill rotWithShape="1">
          <a:blip r:embed="rId2"/>
          <a:srcRect l="39853" t="24653" r="44338" b="40000"/>
          <a:stretch/>
        </p:blipFill>
        <p:spPr>
          <a:xfrm rot="16200000">
            <a:off x="8241161" y="-450963"/>
            <a:ext cx="3499876" cy="4401802"/>
          </a:xfrm>
          <a:prstGeom prst="rect">
            <a:avLst/>
          </a:prstGeom>
        </p:spPr>
      </p:pic>
      <p:pic>
        <p:nvPicPr>
          <p:cNvPr id="5" name="Εικόνα 4">
            <a:extLst>
              <a:ext uri="{FF2B5EF4-FFF2-40B4-BE49-F238E27FC236}">
                <a16:creationId xmlns:a16="http://schemas.microsoft.com/office/drawing/2014/main" id="{505D3232-ED8C-C270-8CE4-B9E831EE7935}"/>
              </a:ext>
            </a:extLst>
          </p:cNvPr>
          <p:cNvPicPr>
            <a:picLocks noChangeAspect="1"/>
          </p:cNvPicPr>
          <p:nvPr/>
        </p:nvPicPr>
        <p:blipFill rotWithShape="1">
          <a:blip r:embed="rId3"/>
          <a:srcRect l="21397" t="29281" r="55294" b="45098"/>
          <a:stretch/>
        </p:blipFill>
        <p:spPr>
          <a:xfrm>
            <a:off x="7826208" y="3741640"/>
            <a:ext cx="4329781" cy="2677088"/>
          </a:xfrm>
          <a:prstGeom prst="rect">
            <a:avLst/>
          </a:prstGeom>
        </p:spPr>
      </p:pic>
    </p:spTree>
    <p:extLst>
      <p:ext uri="{BB962C8B-B14F-4D97-AF65-F5344CB8AC3E}">
        <p14:creationId xmlns:p14="http://schemas.microsoft.com/office/powerpoint/2010/main" val="181137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CBB515E-DE24-2702-8882-175D8A19B742}"/>
              </a:ext>
            </a:extLst>
          </p:cNvPr>
          <p:cNvSpPr>
            <a:spLocks noGrp="1"/>
          </p:cNvSpPr>
          <p:nvPr>
            <p:ph idx="1"/>
          </p:nvPr>
        </p:nvSpPr>
        <p:spPr>
          <a:xfrm>
            <a:off x="838200" y="1685365"/>
            <a:ext cx="10515600" cy="4491598"/>
          </a:xfrm>
        </p:spPr>
        <p:txBody>
          <a:bodyPr/>
          <a:lstStyle/>
          <a:p>
            <a:pPr marL="0" indent="0">
              <a:buNone/>
            </a:pPr>
            <a:r>
              <a:rPr lang="el-GR" dirty="0"/>
              <a:t>Σε κάθε περίπτωση η μορφή της πρύμνης ενός </a:t>
            </a:r>
            <a:r>
              <a:rPr lang="el-GR" dirty="0" err="1"/>
              <a:t>διπλέλικου</a:t>
            </a:r>
            <a:r>
              <a:rPr lang="el-GR" dirty="0"/>
              <a:t> πλοίου δημιουργεί πρόσθετη αντίσταση που μπορεί να υπερβεί το 5 – 7% σε σχέση με ένα </a:t>
            </a:r>
            <a:r>
              <a:rPr lang="el-GR" dirty="0" err="1"/>
              <a:t>μονέλικο</a:t>
            </a:r>
            <a:r>
              <a:rPr lang="el-GR" dirty="0"/>
              <a:t> πλοίο. (υδροδυναμική)</a:t>
            </a:r>
          </a:p>
          <a:p>
            <a:pPr marL="0" indent="0">
              <a:buNone/>
            </a:pPr>
            <a:endParaRPr lang="el-GR" dirty="0"/>
          </a:p>
          <a:p>
            <a:pPr marL="0" indent="0">
              <a:buNone/>
            </a:pPr>
            <a:r>
              <a:rPr lang="el-GR" dirty="0"/>
              <a:t>Όταν το πλοίο έχει 2 έλικες τότε η δεξιά περιστρέφεται δεξιόστροφα και η αριστερή αριστερόστροφα, έτσι ώστε να μην επηρεάζει η λειτουργία της μιας έλικας την άλλη στην ομαλή </a:t>
            </a:r>
            <a:r>
              <a:rPr lang="el-GR" dirty="0" err="1"/>
              <a:t>ρόή</a:t>
            </a:r>
            <a:r>
              <a:rPr lang="el-GR" dirty="0"/>
              <a:t> στην πρύμνη.</a:t>
            </a:r>
          </a:p>
        </p:txBody>
      </p:sp>
    </p:spTree>
    <p:extLst>
      <p:ext uri="{BB962C8B-B14F-4D97-AF65-F5344CB8AC3E}">
        <p14:creationId xmlns:p14="http://schemas.microsoft.com/office/powerpoint/2010/main" val="126750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2F0D862-E891-39DC-DF23-98825F4802B0}"/>
              </a:ext>
            </a:extLst>
          </p:cNvPr>
          <p:cNvSpPr>
            <a:spLocks noGrp="1"/>
          </p:cNvSpPr>
          <p:nvPr>
            <p:ph idx="1"/>
          </p:nvPr>
        </p:nvSpPr>
        <p:spPr>
          <a:xfrm>
            <a:off x="838200" y="968187"/>
            <a:ext cx="7068671" cy="5208775"/>
          </a:xfrm>
        </p:spPr>
        <p:txBody>
          <a:bodyPr/>
          <a:lstStyle/>
          <a:p>
            <a:pPr marL="0" indent="0">
              <a:buNone/>
            </a:pPr>
            <a:r>
              <a:rPr lang="el-GR" dirty="0"/>
              <a:t>Επίσης αν οι έλικες ήταν και οι 2 με την ίδια φορά περιστροφής θα είχαμε έντονο φαινόμενο εκπεσμού της πορείας του πλοίου.</a:t>
            </a:r>
          </a:p>
          <a:p>
            <a:pPr marL="0" indent="0">
              <a:buNone/>
            </a:pPr>
            <a:endParaRPr lang="el-GR" dirty="0"/>
          </a:p>
          <a:p>
            <a:pPr marL="0" indent="0">
              <a:buNone/>
            </a:pPr>
            <a:r>
              <a:rPr lang="el-GR" dirty="0"/>
              <a:t>Ο εκπεσμός της πορείας του πλοίου οφείλεται στην περιστροφή της έλικας του πλοίου που δημιουργεί κωνική περιστροφή του νερού που προσκρούει στα ύφαλα του πλοίου. Αυτό δημιουργεί δύναμη στην πρύμνη που τείνει να στρίψει το πλοίο.</a:t>
            </a:r>
          </a:p>
        </p:txBody>
      </p:sp>
      <p:pic>
        <p:nvPicPr>
          <p:cNvPr id="4" name="Εικόνα 3">
            <a:extLst>
              <a:ext uri="{FF2B5EF4-FFF2-40B4-BE49-F238E27FC236}">
                <a16:creationId xmlns:a16="http://schemas.microsoft.com/office/drawing/2014/main" id="{4A9159F8-E276-5370-FEEE-D2764A0FECF1}"/>
              </a:ext>
            </a:extLst>
          </p:cNvPr>
          <p:cNvPicPr>
            <a:picLocks noChangeAspect="1"/>
          </p:cNvPicPr>
          <p:nvPr/>
        </p:nvPicPr>
        <p:blipFill rotWithShape="1">
          <a:blip r:embed="rId2"/>
          <a:srcRect l="37578" t="69444" r="50000" b="12778"/>
          <a:stretch/>
        </p:blipFill>
        <p:spPr>
          <a:xfrm>
            <a:off x="8383120" y="1613647"/>
            <a:ext cx="3808880" cy="3066267"/>
          </a:xfrm>
          <a:prstGeom prst="rect">
            <a:avLst/>
          </a:prstGeom>
        </p:spPr>
      </p:pic>
    </p:spTree>
    <p:extLst>
      <p:ext uri="{BB962C8B-B14F-4D97-AF65-F5344CB8AC3E}">
        <p14:creationId xmlns:p14="http://schemas.microsoft.com/office/powerpoint/2010/main" val="251754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5C6905-BA8E-A2F8-3785-68CFC9166941}"/>
              </a:ext>
            </a:extLst>
          </p:cNvPr>
          <p:cNvSpPr>
            <a:spLocks noGrp="1"/>
          </p:cNvSpPr>
          <p:nvPr>
            <p:ph type="title"/>
          </p:nvPr>
        </p:nvSpPr>
        <p:spPr/>
        <p:txBody>
          <a:bodyPr>
            <a:normAutofit fontScale="90000"/>
          </a:bodyPr>
          <a:lstStyle/>
          <a:p>
            <a:r>
              <a:rPr lang="el-GR" dirty="0"/>
              <a:t>Προσδιορισμός του πρυμναίου ποδοστήματος και τάσεις που αναπτύσσονται στην περιοχή του</a:t>
            </a:r>
          </a:p>
        </p:txBody>
      </p:sp>
      <p:sp>
        <p:nvSpPr>
          <p:cNvPr id="3" name="Θέση περιεχομένου 2">
            <a:extLst>
              <a:ext uri="{FF2B5EF4-FFF2-40B4-BE49-F238E27FC236}">
                <a16:creationId xmlns:a16="http://schemas.microsoft.com/office/drawing/2014/main" id="{E0EA842A-3B9C-B591-A730-600F6CE5FDEA}"/>
              </a:ext>
            </a:extLst>
          </p:cNvPr>
          <p:cNvSpPr>
            <a:spLocks noGrp="1"/>
          </p:cNvSpPr>
          <p:nvPr>
            <p:ph idx="1"/>
          </p:nvPr>
        </p:nvSpPr>
        <p:spPr/>
        <p:txBody>
          <a:bodyPr>
            <a:normAutofit/>
          </a:bodyPr>
          <a:lstStyle/>
          <a:p>
            <a:pPr marL="0" indent="0">
              <a:buNone/>
            </a:pPr>
            <a:r>
              <a:rPr lang="el-GR" dirty="0"/>
              <a:t>Η μορφή του σχήματος του ποδοστήματος της πρύμνης εξαρτάται από:</a:t>
            </a:r>
          </a:p>
          <a:p>
            <a:r>
              <a:rPr lang="el-GR" dirty="0"/>
              <a:t>Τον τύπο του πλοίου</a:t>
            </a:r>
          </a:p>
          <a:p>
            <a:r>
              <a:rPr lang="el-GR" dirty="0"/>
              <a:t>Τον τύπο του φορτίου</a:t>
            </a:r>
          </a:p>
          <a:p>
            <a:r>
              <a:rPr lang="el-GR" dirty="0"/>
              <a:t>Τον αριθμό ελίκων και </a:t>
            </a:r>
          </a:p>
          <a:p>
            <a:r>
              <a:rPr lang="el-GR" dirty="0"/>
              <a:t>Την χρήση του</a:t>
            </a:r>
          </a:p>
          <a:p>
            <a:endParaRPr lang="el-GR" dirty="0"/>
          </a:p>
          <a:p>
            <a:pPr marL="0" indent="0">
              <a:buNone/>
            </a:pPr>
            <a:r>
              <a:rPr lang="el-GR" dirty="0"/>
              <a:t>Το μέγεθος της έλικας που επιλέγεται ουσιαστικά ορίζει την μορφή στο κατώτερο μέρος του ποδοστήματος.</a:t>
            </a:r>
          </a:p>
        </p:txBody>
      </p:sp>
    </p:spTree>
    <p:extLst>
      <p:ext uri="{BB962C8B-B14F-4D97-AF65-F5344CB8AC3E}">
        <p14:creationId xmlns:p14="http://schemas.microsoft.com/office/powerpoint/2010/main" val="219144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8B313C-A872-3E53-CB44-A8737F702620}"/>
              </a:ext>
            </a:extLst>
          </p:cNvPr>
          <p:cNvSpPr>
            <a:spLocks noGrp="1"/>
          </p:cNvSpPr>
          <p:nvPr>
            <p:ph type="title"/>
          </p:nvPr>
        </p:nvSpPr>
        <p:spPr/>
        <p:txBody>
          <a:bodyPr/>
          <a:lstStyle/>
          <a:p>
            <a:r>
              <a:rPr lang="el-GR" dirty="0"/>
              <a:t>Σκοπός του στορέα (χωνιού) της έλικας</a:t>
            </a:r>
          </a:p>
        </p:txBody>
      </p:sp>
      <p:sp>
        <p:nvSpPr>
          <p:cNvPr id="3" name="Θέση περιεχομένου 2">
            <a:extLst>
              <a:ext uri="{FF2B5EF4-FFF2-40B4-BE49-F238E27FC236}">
                <a16:creationId xmlns:a16="http://schemas.microsoft.com/office/drawing/2014/main" id="{15D0FEF3-9B13-0D9C-8F61-45FFFD637BDD}"/>
              </a:ext>
            </a:extLst>
          </p:cNvPr>
          <p:cNvSpPr>
            <a:spLocks noGrp="1"/>
          </p:cNvSpPr>
          <p:nvPr>
            <p:ph idx="1"/>
          </p:nvPr>
        </p:nvSpPr>
        <p:spPr/>
        <p:txBody>
          <a:bodyPr/>
          <a:lstStyle/>
          <a:p>
            <a:pPr marL="0" indent="0">
              <a:buNone/>
            </a:pPr>
            <a:endParaRPr lang="el-GR" dirty="0"/>
          </a:p>
          <a:p>
            <a:pPr marL="0" indent="0">
              <a:buNone/>
            </a:pPr>
            <a:r>
              <a:rPr lang="el-GR" dirty="0" err="1"/>
              <a:t>Στορέας</a:t>
            </a:r>
            <a:r>
              <a:rPr lang="el-GR" dirty="0"/>
              <a:t> της έλικας ή χοάνη (</a:t>
            </a:r>
            <a:r>
              <a:rPr lang="en-US" dirty="0"/>
              <a:t>stern tube) </a:t>
            </a:r>
            <a:r>
              <a:rPr lang="el-GR" dirty="0"/>
              <a:t>ονομάζεται το σημείο που η άτρακτος της έλικας διαπερνά την κατασκευή του πλοίου.</a:t>
            </a:r>
          </a:p>
          <a:p>
            <a:pPr marL="0" indent="0">
              <a:buNone/>
            </a:pPr>
            <a:endParaRPr lang="el-GR" dirty="0"/>
          </a:p>
          <a:p>
            <a:pPr marL="0" indent="0">
              <a:buNone/>
            </a:pPr>
            <a:r>
              <a:rPr lang="el-GR" dirty="0"/>
              <a:t>Ο ρόλος του στορέα είναι σημαντικός, γιατί πρέπει να επιτρέπει την περιστροφή του άξονα χωρίς τριβές, ενώ παράλληλα να μην επιτρέπει την διέλευση νερού εσωτερικά της κατασκευής.</a:t>
            </a:r>
          </a:p>
        </p:txBody>
      </p:sp>
    </p:spTree>
    <p:extLst>
      <p:ext uri="{BB962C8B-B14F-4D97-AF65-F5344CB8AC3E}">
        <p14:creationId xmlns:p14="http://schemas.microsoft.com/office/powerpoint/2010/main" val="319240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444930-4D5E-EBEE-D27B-2284F98EB246}"/>
              </a:ext>
            </a:extLst>
          </p:cNvPr>
          <p:cNvSpPr>
            <a:spLocks noGrp="1"/>
          </p:cNvSpPr>
          <p:nvPr>
            <p:ph type="title"/>
          </p:nvPr>
        </p:nvSpPr>
        <p:spPr/>
        <p:txBody>
          <a:bodyPr/>
          <a:lstStyle/>
          <a:p>
            <a:r>
              <a:rPr lang="el-GR" dirty="0"/>
              <a:t>Τύποι </a:t>
            </a:r>
            <a:r>
              <a:rPr lang="el-GR" dirty="0" err="1"/>
              <a:t>στορέων</a:t>
            </a:r>
            <a:r>
              <a:rPr lang="el-GR" dirty="0"/>
              <a:t> ως προς λίπανση και στεγανοποίηση</a:t>
            </a:r>
          </a:p>
        </p:txBody>
      </p:sp>
      <p:sp>
        <p:nvSpPr>
          <p:cNvPr id="3" name="Θέση περιεχομένου 2">
            <a:extLst>
              <a:ext uri="{FF2B5EF4-FFF2-40B4-BE49-F238E27FC236}">
                <a16:creationId xmlns:a16="http://schemas.microsoft.com/office/drawing/2014/main" id="{353479A6-20B5-63B5-C998-E91F2BB40762}"/>
              </a:ext>
            </a:extLst>
          </p:cNvPr>
          <p:cNvSpPr>
            <a:spLocks noGrp="1"/>
          </p:cNvSpPr>
          <p:nvPr>
            <p:ph idx="1"/>
          </p:nvPr>
        </p:nvSpPr>
        <p:spPr/>
        <p:txBody>
          <a:bodyPr/>
          <a:lstStyle/>
          <a:p>
            <a:pPr marL="0" indent="0">
              <a:buNone/>
            </a:pPr>
            <a:endParaRPr lang="el-GR" dirty="0"/>
          </a:p>
          <a:p>
            <a:pPr marL="514350" indent="-514350">
              <a:buFont typeface="+mj-lt"/>
              <a:buAutoNum type="arabicPeriod"/>
            </a:pPr>
            <a:r>
              <a:rPr lang="el-GR" dirty="0"/>
              <a:t>Υδρολιπαινόμενοι στορείς</a:t>
            </a:r>
          </a:p>
          <a:p>
            <a:pPr marL="514350" indent="-514350">
              <a:buFont typeface="+mj-lt"/>
              <a:buAutoNum type="arabicPeriod"/>
            </a:pPr>
            <a:r>
              <a:rPr lang="el-GR" dirty="0"/>
              <a:t>Ελαιολιπαινόμενοι στορείς</a:t>
            </a:r>
          </a:p>
          <a:p>
            <a:pPr marL="514350" indent="-514350">
              <a:buFont typeface="+mj-lt"/>
              <a:buAutoNum type="arabicPeriod"/>
            </a:pPr>
            <a:r>
              <a:rPr lang="el-GR" dirty="0"/>
              <a:t>Στορείς που χρησιμοποιούν λάδι, νερό και αέρα</a:t>
            </a:r>
          </a:p>
        </p:txBody>
      </p:sp>
    </p:spTree>
    <p:extLst>
      <p:ext uri="{BB962C8B-B14F-4D97-AF65-F5344CB8AC3E}">
        <p14:creationId xmlns:p14="http://schemas.microsoft.com/office/powerpoint/2010/main" val="44390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3BD86F-AD76-C633-B207-CC24B53C896A}"/>
              </a:ext>
            </a:extLst>
          </p:cNvPr>
          <p:cNvSpPr>
            <a:spLocks noGrp="1"/>
          </p:cNvSpPr>
          <p:nvPr>
            <p:ph type="title"/>
          </p:nvPr>
        </p:nvSpPr>
        <p:spPr/>
        <p:txBody>
          <a:bodyPr/>
          <a:lstStyle/>
          <a:p>
            <a:r>
              <a:rPr lang="el-GR" dirty="0"/>
              <a:t>1. Υδρολιπαινόμενοι στορείς</a:t>
            </a:r>
          </a:p>
        </p:txBody>
      </p:sp>
      <p:sp>
        <p:nvSpPr>
          <p:cNvPr id="3" name="Θέση περιεχομένου 2">
            <a:extLst>
              <a:ext uri="{FF2B5EF4-FFF2-40B4-BE49-F238E27FC236}">
                <a16:creationId xmlns:a16="http://schemas.microsoft.com/office/drawing/2014/main" id="{B2CBAD42-E166-7A86-3765-781020186543}"/>
              </a:ext>
            </a:extLst>
          </p:cNvPr>
          <p:cNvSpPr>
            <a:spLocks noGrp="1"/>
          </p:cNvSpPr>
          <p:nvPr>
            <p:ph idx="1"/>
          </p:nvPr>
        </p:nvSpPr>
        <p:spPr/>
        <p:txBody>
          <a:bodyPr/>
          <a:lstStyle/>
          <a:p>
            <a:pPr marL="0" indent="0">
              <a:buNone/>
            </a:pPr>
            <a:endParaRPr lang="el-GR" dirty="0"/>
          </a:p>
          <a:p>
            <a:pPr marL="0" indent="0">
              <a:buNone/>
            </a:pPr>
            <a:r>
              <a:rPr lang="el-GR" dirty="0"/>
              <a:t>Η λίπανση γίνεται με νερό. </a:t>
            </a:r>
          </a:p>
          <a:p>
            <a:pPr marL="0" indent="0">
              <a:buNone/>
            </a:pPr>
            <a:r>
              <a:rPr lang="el-GR" dirty="0"/>
              <a:t>Το νερό τροφοδοτείται στον στορέα από την εσωτερική πλευρά και αυτό διατρέχει όλο το μήκος του και εξέρχεται από την πίσω πλευρά στην θάλασσα. </a:t>
            </a:r>
          </a:p>
          <a:p>
            <a:pPr marL="0" indent="0">
              <a:buNone/>
            </a:pPr>
            <a:r>
              <a:rPr lang="el-GR" dirty="0"/>
              <a:t>Το νερό είναι θαλασσινό και φιλτράρεται ώστε να περιορίζονται άλατα και άλλες προσμίξεις.</a:t>
            </a:r>
          </a:p>
        </p:txBody>
      </p:sp>
    </p:spTree>
    <p:extLst>
      <p:ext uri="{BB962C8B-B14F-4D97-AF65-F5344CB8AC3E}">
        <p14:creationId xmlns:p14="http://schemas.microsoft.com/office/powerpoint/2010/main" val="322185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0C7210-AEAD-0687-FC10-243285A4DBE0}"/>
              </a:ext>
            </a:extLst>
          </p:cNvPr>
          <p:cNvSpPr>
            <a:spLocks noGrp="1"/>
          </p:cNvSpPr>
          <p:nvPr>
            <p:ph idx="1"/>
          </p:nvPr>
        </p:nvSpPr>
        <p:spPr>
          <a:xfrm>
            <a:off x="838200" y="1308847"/>
            <a:ext cx="10515600" cy="4868116"/>
          </a:xfrm>
        </p:spPr>
        <p:txBody>
          <a:bodyPr/>
          <a:lstStyle/>
          <a:p>
            <a:pPr marL="0" indent="0">
              <a:buNone/>
            </a:pPr>
            <a:r>
              <a:rPr lang="el-GR" dirty="0"/>
              <a:t>Εσωτερικά του στορέα υπάρχει στεγανοποίηση με ειδικά υλικά ώστε να μην εισέρχεται νερό στο πλοίο και να μην παρουσιάζεται μεγάλη τριβή στον άξονα. </a:t>
            </a:r>
          </a:p>
          <a:p>
            <a:pPr marL="0" indent="0">
              <a:buNone/>
            </a:pPr>
            <a:endParaRPr lang="el-GR" dirty="0"/>
          </a:p>
          <a:p>
            <a:pPr marL="0" indent="0">
              <a:buNone/>
            </a:pPr>
            <a:r>
              <a:rPr lang="el-GR" dirty="0"/>
              <a:t>Ο άξονας μέσα στον στορέα δεν έρχεται σε επαφή με το υλικό του τριβέα αφού λιπαίνεται με το νερό που παρεμβάλλεται. </a:t>
            </a:r>
          </a:p>
          <a:p>
            <a:pPr marL="0" indent="0">
              <a:buNone/>
            </a:pPr>
            <a:endParaRPr lang="el-GR" dirty="0"/>
          </a:p>
          <a:p>
            <a:pPr marL="0" indent="0">
              <a:buNone/>
            </a:pPr>
            <a:r>
              <a:rPr lang="el-GR" dirty="0"/>
              <a:t>Το υλικό αυτό είναι ειδικό, έτσι ώστε να αντέχει στην λειτουργία του άξονα για αρκετό καιρό και αντικαθίσταται σε κάθε αξονική επιθεώρηση. </a:t>
            </a:r>
          </a:p>
        </p:txBody>
      </p:sp>
    </p:spTree>
    <p:extLst>
      <p:ext uri="{BB962C8B-B14F-4D97-AF65-F5344CB8AC3E}">
        <p14:creationId xmlns:p14="http://schemas.microsoft.com/office/powerpoint/2010/main" val="38022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F3A6894-4767-C1F4-4448-D9773C98D4A7}"/>
              </a:ext>
            </a:extLst>
          </p:cNvPr>
          <p:cNvPicPr>
            <a:picLocks noChangeAspect="1"/>
          </p:cNvPicPr>
          <p:nvPr/>
        </p:nvPicPr>
        <p:blipFill rotWithShape="1">
          <a:blip r:embed="rId2"/>
          <a:srcRect l="40809" t="19608" r="46471" b="12026"/>
          <a:stretch/>
        </p:blipFill>
        <p:spPr>
          <a:xfrm rot="16200000">
            <a:off x="4079541" y="-2667000"/>
            <a:ext cx="4032918" cy="12192000"/>
          </a:xfrm>
          <a:prstGeom prst="rect">
            <a:avLst/>
          </a:prstGeom>
        </p:spPr>
      </p:pic>
    </p:spTree>
    <p:extLst>
      <p:ext uri="{BB962C8B-B14F-4D97-AF65-F5344CB8AC3E}">
        <p14:creationId xmlns:p14="http://schemas.microsoft.com/office/powerpoint/2010/main" val="192138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03DDBF3-1633-4831-05AE-EC08F06AA54E}"/>
              </a:ext>
            </a:extLst>
          </p:cNvPr>
          <p:cNvSpPr>
            <a:spLocks noGrp="1"/>
          </p:cNvSpPr>
          <p:nvPr>
            <p:ph idx="1"/>
          </p:nvPr>
        </p:nvSpPr>
        <p:spPr/>
        <p:txBody>
          <a:bodyPr/>
          <a:lstStyle/>
          <a:p>
            <a:pPr marL="0" indent="0">
              <a:buNone/>
            </a:pPr>
            <a:r>
              <a:rPr lang="el-GR" dirty="0"/>
              <a:t>Οι </a:t>
            </a:r>
            <a:r>
              <a:rPr lang="el-GR" dirty="0" err="1"/>
              <a:t>υδρολιπαινόμενοι</a:t>
            </a:r>
            <a:r>
              <a:rPr lang="el-GR" dirty="0"/>
              <a:t> στορείς χρησιμοποιούνται πολύ και ειδικά στα μικρότερα πλοία.</a:t>
            </a:r>
          </a:p>
          <a:p>
            <a:pPr marL="0" indent="0">
              <a:buNone/>
            </a:pPr>
            <a:endParaRPr lang="el-GR" dirty="0"/>
          </a:p>
          <a:p>
            <a:pPr marL="0" indent="0">
              <a:buNone/>
            </a:pPr>
            <a:r>
              <a:rPr lang="el-GR" dirty="0"/>
              <a:t>Πλεονεκτούν στην απλότητα της κατασκευής τους και στην ευκολότερη συντήρηση τους.</a:t>
            </a:r>
          </a:p>
        </p:txBody>
      </p:sp>
    </p:spTree>
    <p:extLst>
      <p:ext uri="{BB962C8B-B14F-4D97-AF65-F5344CB8AC3E}">
        <p14:creationId xmlns:p14="http://schemas.microsoft.com/office/powerpoint/2010/main" val="279578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14EA0E-A6C2-0DA0-BB88-132A37B36951}"/>
              </a:ext>
            </a:extLst>
          </p:cNvPr>
          <p:cNvSpPr>
            <a:spLocks noGrp="1"/>
          </p:cNvSpPr>
          <p:nvPr>
            <p:ph type="title"/>
          </p:nvPr>
        </p:nvSpPr>
        <p:spPr/>
        <p:txBody>
          <a:bodyPr/>
          <a:lstStyle/>
          <a:p>
            <a:r>
              <a:rPr lang="el-GR" dirty="0"/>
              <a:t>2. Ελαιολιπαινόμενοι στορείς</a:t>
            </a:r>
          </a:p>
        </p:txBody>
      </p:sp>
      <p:sp>
        <p:nvSpPr>
          <p:cNvPr id="3" name="Θέση περιεχομένου 2">
            <a:extLst>
              <a:ext uri="{FF2B5EF4-FFF2-40B4-BE49-F238E27FC236}">
                <a16:creationId xmlns:a16="http://schemas.microsoft.com/office/drawing/2014/main" id="{42B7F461-1538-AD2F-0229-683C184C8D7E}"/>
              </a:ext>
            </a:extLst>
          </p:cNvPr>
          <p:cNvSpPr>
            <a:spLocks noGrp="1"/>
          </p:cNvSpPr>
          <p:nvPr>
            <p:ph idx="1"/>
          </p:nvPr>
        </p:nvSpPr>
        <p:spPr/>
        <p:txBody>
          <a:bodyPr/>
          <a:lstStyle/>
          <a:p>
            <a:pPr marL="0" indent="0">
              <a:buNone/>
            </a:pPr>
            <a:endParaRPr lang="el-GR" dirty="0"/>
          </a:p>
          <a:p>
            <a:pPr marL="0" indent="0">
              <a:buNone/>
            </a:pPr>
            <a:r>
              <a:rPr lang="el-GR" dirty="0"/>
              <a:t>Η λίπανση γίνεται με το λάδι. </a:t>
            </a:r>
          </a:p>
          <a:p>
            <a:pPr marL="0" indent="0">
              <a:buNone/>
            </a:pPr>
            <a:endParaRPr lang="el-GR" dirty="0"/>
          </a:p>
          <a:p>
            <a:pPr marL="0" indent="0">
              <a:buNone/>
            </a:pPr>
            <a:r>
              <a:rPr lang="el-GR" dirty="0"/>
              <a:t>Το λάδι κυκλοφορεί εσωτερικά του στορέα, λιπαίνει και ψύχει την περιστροφή του άξονα, ενώ στις 2 πλευρές του στορέα υπάρχει υλικό στεγανοποίησης ώστε το λάδι να μην ρυπαίνει την θάλασσα και να μην εισέρχεται στο πλοίο.</a:t>
            </a:r>
          </a:p>
          <a:p>
            <a:pPr marL="0" indent="0">
              <a:buNone/>
            </a:pPr>
            <a:endParaRPr lang="el-GR" dirty="0"/>
          </a:p>
        </p:txBody>
      </p:sp>
    </p:spTree>
    <p:extLst>
      <p:ext uri="{BB962C8B-B14F-4D97-AF65-F5344CB8AC3E}">
        <p14:creationId xmlns:p14="http://schemas.microsoft.com/office/powerpoint/2010/main" val="106174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F34DC21-F1E1-459D-F127-1B13D9C44579}"/>
              </a:ext>
            </a:extLst>
          </p:cNvPr>
          <p:cNvPicPr>
            <a:picLocks noChangeAspect="1"/>
          </p:cNvPicPr>
          <p:nvPr/>
        </p:nvPicPr>
        <p:blipFill rotWithShape="1">
          <a:blip r:embed="rId2"/>
          <a:srcRect l="43309" t="19869" r="47500" b="27712"/>
          <a:stretch/>
        </p:blipFill>
        <p:spPr>
          <a:xfrm rot="16200000">
            <a:off x="4195750" y="-2667000"/>
            <a:ext cx="3800498" cy="12191999"/>
          </a:xfrm>
          <a:prstGeom prst="rect">
            <a:avLst/>
          </a:prstGeom>
        </p:spPr>
      </p:pic>
    </p:spTree>
    <p:extLst>
      <p:ext uri="{BB962C8B-B14F-4D97-AF65-F5344CB8AC3E}">
        <p14:creationId xmlns:p14="http://schemas.microsoft.com/office/powerpoint/2010/main" val="297955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AEA3CFE-6A92-A549-6B22-25C0403AE00D}"/>
              </a:ext>
            </a:extLst>
          </p:cNvPr>
          <p:cNvSpPr>
            <a:spLocks noGrp="1"/>
          </p:cNvSpPr>
          <p:nvPr>
            <p:ph idx="1"/>
          </p:nvPr>
        </p:nvSpPr>
        <p:spPr/>
        <p:txBody>
          <a:bodyPr/>
          <a:lstStyle/>
          <a:p>
            <a:pPr marL="0" indent="0">
              <a:buNone/>
            </a:pPr>
            <a:r>
              <a:rPr lang="el-GR" dirty="0"/>
              <a:t>Το ελαιολιπαινόμενο σύστημα υπερτερεί σε στον τομέα τριβής αλλά χρειάζεται περισσότερο συντήρηση και πάντα υπάρχει μια μικρή διαρροή λιπαντικού στην θάλασσα.</a:t>
            </a:r>
          </a:p>
          <a:p>
            <a:pPr marL="0" indent="0">
              <a:buNone/>
            </a:pPr>
            <a:r>
              <a:rPr lang="el-GR" dirty="0"/>
              <a:t>Τα σύγχρονα λάδια είναι βιοδιασπώμενα για να περιορίζεται η ρύπανση. </a:t>
            </a:r>
          </a:p>
          <a:p>
            <a:pPr marL="0" indent="0">
              <a:buNone/>
            </a:pPr>
            <a:r>
              <a:rPr lang="el-GR" dirty="0"/>
              <a:t>Επίσης αν δεν υπάρχει καλή στεγανοποίηση στην πλευρά της θάλασσας υπάρχει κίνδυνος εισροής θαλασσινού νερού και άμμου στον στορέα.</a:t>
            </a:r>
          </a:p>
        </p:txBody>
      </p:sp>
    </p:spTree>
    <p:extLst>
      <p:ext uri="{BB962C8B-B14F-4D97-AF65-F5344CB8AC3E}">
        <p14:creationId xmlns:p14="http://schemas.microsoft.com/office/powerpoint/2010/main" val="80388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F87645-4ADC-0308-0B35-E5AD0B09B669}"/>
              </a:ext>
            </a:extLst>
          </p:cNvPr>
          <p:cNvSpPr>
            <a:spLocks noGrp="1"/>
          </p:cNvSpPr>
          <p:nvPr>
            <p:ph type="title"/>
          </p:nvPr>
        </p:nvSpPr>
        <p:spPr/>
        <p:txBody>
          <a:bodyPr/>
          <a:lstStyle/>
          <a:p>
            <a:r>
              <a:rPr lang="el-GR" dirty="0"/>
              <a:t>3. Οι στορείς που χρησιμοποιούν λάδι, νερό και αέρα</a:t>
            </a:r>
          </a:p>
        </p:txBody>
      </p:sp>
      <p:sp>
        <p:nvSpPr>
          <p:cNvPr id="3" name="Θέση περιεχομένου 2">
            <a:extLst>
              <a:ext uri="{FF2B5EF4-FFF2-40B4-BE49-F238E27FC236}">
                <a16:creationId xmlns:a16="http://schemas.microsoft.com/office/drawing/2014/main" id="{75A291C9-9E63-F509-00C4-B69D6D43D408}"/>
              </a:ext>
            </a:extLst>
          </p:cNvPr>
          <p:cNvSpPr>
            <a:spLocks noGrp="1"/>
          </p:cNvSpPr>
          <p:nvPr>
            <p:ph idx="1"/>
          </p:nvPr>
        </p:nvSpPr>
        <p:spPr/>
        <p:txBody>
          <a:bodyPr/>
          <a:lstStyle/>
          <a:p>
            <a:pPr marL="0" indent="0">
              <a:buNone/>
            </a:pPr>
            <a:endParaRPr lang="el-GR" dirty="0"/>
          </a:p>
          <a:p>
            <a:pPr marL="0" indent="0">
              <a:buNone/>
            </a:pPr>
            <a:r>
              <a:rPr lang="el-GR" dirty="0"/>
              <a:t>Η λίπανση γίνεται βασικά με το λάδι, το οποίο λιπαίνει τον άξονα έως την πίσω άκρη. Εκεί υπάρχει αέρας υπό πίεση που δεν επιτρέπει την διαρροή λαδιού προς τα έξω.</a:t>
            </a:r>
          </a:p>
          <a:p>
            <a:pPr marL="0" indent="0">
              <a:buNone/>
            </a:pPr>
            <a:endParaRPr lang="el-GR" dirty="0"/>
          </a:p>
          <a:p>
            <a:pPr marL="0" indent="0">
              <a:buNone/>
            </a:pPr>
            <a:r>
              <a:rPr lang="el-GR" dirty="0"/>
              <a:t>Μετά την διάταξη του αέρα υπάρχει θαλασσινό νερό, το οποίο δεν εισέρχεται στην περιοχή του λαδιού, επειδή </a:t>
            </a:r>
            <a:r>
              <a:rPr lang="el-GR" dirty="0" err="1"/>
              <a:t>παρεμβάλεται</a:t>
            </a:r>
            <a:r>
              <a:rPr lang="el-GR" dirty="0"/>
              <a:t> η διάταξη του πιεσμένου αέρα.</a:t>
            </a:r>
          </a:p>
          <a:p>
            <a:pPr marL="0" indent="0">
              <a:buNone/>
            </a:pPr>
            <a:endParaRPr lang="el-GR" dirty="0"/>
          </a:p>
        </p:txBody>
      </p:sp>
    </p:spTree>
    <p:extLst>
      <p:ext uri="{BB962C8B-B14F-4D97-AF65-F5344CB8AC3E}">
        <p14:creationId xmlns:p14="http://schemas.microsoft.com/office/powerpoint/2010/main" val="266681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15A74D2-F36B-2CF6-60A5-A2CEDC45FDA7}"/>
              </a:ext>
            </a:extLst>
          </p:cNvPr>
          <p:cNvSpPr>
            <a:spLocks noGrp="1"/>
          </p:cNvSpPr>
          <p:nvPr>
            <p:ph idx="1"/>
          </p:nvPr>
        </p:nvSpPr>
        <p:spPr>
          <a:xfrm>
            <a:off x="838200" y="779929"/>
            <a:ext cx="5257800" cy="5397034"/>
          </a:xfrm>
        </p:spPr>
        <p:txBody>
          <a:bodyPr>
            <a:normAutofit/>
          </a:bodyPr>
          <a:lstStyle/>
          <a:p>
            <a:pPr marL="0" indent="0">
              <a:buNone/>
            </a:pPr>
            <a:r>
              <a:rPr lang="el-GR" dirty="0"/>
              <a:t>Παλαιότερα η συνηθέστερη μορφή πρύμνης ήταν η πρύμνη καταδρομικού, διότι χρησιμοποιούνταν σε πολεμικά πλοία.</a:t>
            </a:r>
          </a:p>
          <a:p>
            <a:pPr marL="0" indent="0">
              <a:buNone/>
            </a:pPr>
            <a:endParaRPr lang="el-GR" dirty="0"/>
          </a:p>
          <a:p>
            <a:pPr marL="0" indent="0">
              <a:buNone/>
            </a:pPr>
            <a:r>
              <a:rPr lang="el-GR" dirty="0"/>
              <a:t>Με την πρύμνη καταδρομικού επιτυγχάνεται μακρότερη και λεπτότερη γραμμή ισάλου, με αποτέλεσμα την μείωση της αντίστασης πρόωσης.</a:t>
            </a:r>
          </a:p>
        </p:txBody>
      </p:sp>
      <p:pic>
        <p:nvPicPr>
          <p:cNvPr id="5" name="Εικόνα 4">
            <a:extLst>
              <a:ext uri="{FF2B5EF4-FFF2-40B4-BE49-F238E27FC236}">
                <a16:creationId xmlns:a16="http://schemas.microsoft.com/office/drawing/2014/main" id="{080DD41A-B8CD-9456-1289-563444C6E1FB}"/>
              </a:ext>
            </a:extLst>
          </p:cNvPr>
          <p:cNvPicPr>
            <a:picLocks noChangeAspect="1"/>
          </p:cNvPicPr>
          <p:nvPr/>
        </p:nvPicPr>
        <p:blipFill rotWithShape="1">
          <a:blip r:embed="rId2"/>
          <a:srcRect l="39559" t="26928" r="44853" b="27712"/>
          <a:stretch/>
        </p:blipFill>
        <p:spPr>
          <a:xfrm>
            <a:off x="6714565" y="0"/>
            <a:ext cx="4186517" cy="6852464"/>
          </a:xfrm>
          <a:prstGeom prst="rect">
            <a:avLst/>
          </a:prstGeom>
        </p:spPr>
      </p:pic>
    </p:spTree>
    <p:extLst>
      <p:ext uri="{BB962C8B-B14F-4D97-AF65-F5344CB8AC3E}">
        <p14:creationId xmlns:p14="http://schemas.microsoft.com/office/powerpoint/2010/main" val="2299094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47F87B9-94E3-8E72-1C80-3B4461072D42}"/>
              </a:ext>
            </a:extLst>
          </p:cNvPr>
          <p:cNvPicPr>
            <a:picLocks noChangeAspect="1"/>
          </p:cNvPicPr>
          <p:nvPr/>
        </p:nvPicPr>
        <p:blipFill rotWithShape="1">
          <a:blip r:embed="rId2"/>
          <a:srcRect l="40809" t="22353" r="44559" b="23530"/>
          <a:stretch/>
        </p:blipFill>
        <p:spPr>
          <a:xfrm rot="16200000">
            <a:off x="3165797" y="-2667000"/>
            <a:ext cx="5860405" cy="12192000"/>
          </a:xfrm>
          <a:prstGeom prst="rect">
            <a:avLst/>
          </a:prstGeom>
        </p:spPr>
      </p:pic>
    </p:spTree>
    <p:extLst>
      <p:ext uri="{BB962C8B-B14F-4D97-AF65-F5344CB8AC3E}">
        <p14:creationId xmlns:p14="http://schemas.microsoft.com/office/powerpoint/2010/main" val="286024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665CFB6-2761-39BA-5F17-C23E6D885047}"/>
              </a:ext>
            </a:extLst>
          </p:cNvPr>
          <p:cNvSpPr>
            <a:spLocks noGrp="1"/>
          </p:cNvSpPr>
          <p:nvPr>
            <p:ph idx="1"/>
          </p:nvPr>
        </p:nvSpPr>
        <p:spPr/>
        <p:txBody>
          <a:bodyPr/>
          <a:lstStyle/>
          <a:p>
            <a:pPr marL="0" indent="0">
              <a:buNone/>
            </a:pPr>
            <a:endParaRPr lang="el-GR" dirty="0"/>
          </a:p>
          <a:p>
            <a:pPr marL="0" indent="0">
              <a:buNone/>
            </a:pPr>
            <a:r>
              <a:rPr lang="el-GR" dirty="0"/>
              <a:t>Η πίεση του αέρα είναι μεγαλύτερη από την πίεση του νερού και του λαδιού και αν υπάρξει διαρροή νερού ή λαδιού αυτή θα είναι προς τον αέρα ο οποίος φιλτράρεται και ξηραίνεται,</a:t>
            </a:r>
          </a:p>
          <a:p>
            <a:pPr marL="0" indent="0">
              <a:buNone/>
            </a:pPr>
            <a:endParaRPr lang="el-GR" dirty="0"/>
          </a:p>
          <a:p>
            <a:pPr marL="0" indent="0">
              <a:buNone/>
            </a:pPr>
            <a:r>
              <a:rPr lang="el-GR" dirty="0"/>
              <a:t>Μεταξύ κάθε ρευστού υπάρχει υλικό στεγανοποίησης.</a:t>
            </a:r>
          </a:p>
        </p:txBody>
      </p:sp>
    </p:spTree>
    <p:extLst>
      <p:ext uri="{BB962C8B-B14F-4D97-AF65-F5344CB8AC3E}">
        <p14:creationId xmlns:p14="http://schemas.microsoft.com/office/powerpoint/2010/main" val="427258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CDCE00-DBAF-33B4-47E2-2C4AFC1ACE6A}"/>
              </a:ext>
            </a:extLst>
          </p:cNvPr>
          <p:cNvSpPr>
            <a:spLocks noGrp="1"/>
          </p:cNvSpPr>
          <p:nvPr>
            <p:ph idx="1"/>
          </p:nvPr>
        </p:nvSpPr>
        <p:spPr>
          <a:xfrm>
            <a:off x="838200" y="1183341"/>
            <a:ext cx="6046694" cy="4993622"/>
          </a:xfrm>
        </p:spPr>
        <p:txBody>
          <a:bodyPr/>
          <a:lstStyle/>
          <a:p>
            <a:pPr marL="0" indent="0">
              <a:buNone/>
            </a:pPr>
            <a:r>
              <a:rPr lang="el-GR" dirty="0"/>
              <a:t>Σήμερα τα σύγχρονα πλοία κατασκευάζονται σχεδόν αποκλειστικά με μορφή πρύμνης </a:t>
            </a:r>
            <a:r>
              <a:rPr lang="el-GR" dirty="0" err="1"/>
              <a:t>άβακος</a:t>
            </a:r>
            <a:r>
              <a:rPr lang="el-GR" dirty="0"/>
              <a:t> (παπαδιά), επειδή: </a:t>
            </a:r>
          </a:p>
          <a:p>
            <a:pPr marL="0" indent="0">
              <a:buNone/>
            </a:pPr>
            <a:endParaRPr lang="el-GR" dirty="0"/>
          </a:p>
          <a:p>
            <a:r>
              <a:rPr lang="el-GR" dirty="0"/>
              <a:t>προσφέρει μεγαλύτερη επιφάνεια για φόρτωση στο κατάστρωμα, </a:t>
            </a:r>
          </a:p>
          <a:p>
            <a:r>
              <a:rPr lang="el-GR" dirty="0"/>
              <a:t>είναι πιο εύκολη στην κατασκευή και </a:t>
            </a:r>
          </a:p>
          <a:p>
            <a:r>
              <a:rPr lang="el-GR" dirty="0"/>
              <a:t>επιτυγχάνεται καλύτερη υδροδυναμική στην περιοχή της πρύμνης. </a:t>
            </a:r>
          </a:p>
          <a:p>
            <a:pPr marL="0" indent="0">
              <a:buNone/>
            </a:pPr>
            <a:endParaRPr lang="el-GR" dirty="0"/>
          </a:p>
        </p:txBody>
      </p:sp>
      <p:pic>
        <p:nvPicPr>
          <p:cNvPr id="5" name="Εικόνα 4">
            <a:extLst>
              <a:ext uri="{FF2B5EF4-FFF2-40B4-BE49-F238E27FC236}">
                <a16:creationId xmlns:a16="http://schemas.microsoft.com/office/drawing/2014/main" id="{54B8AE9E-F155-45E5-98DA-B288F151A291}"/>
              </a:ext>
            </a:extLst>
          </p:cNvPr>
          <p:cNvPicPr>
            <a:picLocks noChangeAspect="1"/>
          </p:cNvPicPr>
          <p:nvPr/>
        </p:nvPicPr>
        <p:blipFill rotWithShape="1">
          <a:blip r:embed="rId2"/>
          <a:srcRect l="40588" t="32810" r="45074" b="33333"/>
          <a:stretch/>
        </p:blipFill>
        <p:spPr>
          <a:xfrm>
            <a:off x="7019365" y="-12323"/>
            <a:ext cx="5172635" cy="6870323"/>
          </a:xfrm>
          <a:prstGeom prst="rect">
            <a:avLst/>
          </a:prstGeom>
        </p:spPr>
      </p:pic>
    </p:spTree>
    <p:extLst>
      <p:ext uri="{BB962C8B-B14F-4D97-AF65-F5344CB8AC3E}">
        <p14:creationId xmlns:p14="http://schemas.microsoft.com/office/powerpoint/2010/main" val="352595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AA6840A-4A4A-F5E3-B2CF-5F1272B647FF}"/>
              </a:ext>
            </a:extLst>
          </p:cNvPr>
          <p:cNvSpPr>
            <a:spLocks noGrp="1"/>
          </p:cNvSpPr>
          <p:nvPr>
            <p:ph idx="1"/>
          </p:nvPr>
        </p:nvSpPr>
        <p:spPr>
          <a:xfrm>
            <a:off x="838200" y="905435"/>
            <a:ext cx="10515600" cy="5271528"/>
          </a:xfrm>
        </p:spPr>
        <p:txBody>
          <a:bodyPr/>
          <a:lstStyle/>
          <a:p>
            <a:pPr marL="0" indent="0">
              <a:buNone/>
            </a:pPr>
            <a:r>
              <a:rPr lang="el-GR" dirty="0"/>
              <a:t>Επίσης με την χρήση της σφήνας στο σημείο της ισάλου: </a:t>
            </a:r>
          </a:p>
          <a:p>
            <a:r>
              <a:rPr lang="el-GR" dirty="0"/>
              <a:t>μπορούμε να πετύχουμε καλύτερη διαγωγή, </a:t>
            </a:r>
          </a:p>
          <a:p>
            <a:r>
              <a:rPr lang="el-GR" dirty="0"/>
              <a:t>μειώνοντας παράλληλα και τον κυματισμό που μπορεί να δημιουργεί η μορφή της πρύμνης, με αποτέλεσμα την ελάττωση της αντίστασης του πλοίου.</a:t>
            </a:r>
          </a:p>
          <a:p>
            <a:pPr marL="0" indent="0">
              <a:buNone/>
            </a:pPr>
            <a:endParaRPr lang="el-GR" dirty="0"/>
          </a:p>
        </p:txBody>
      </p:sp>
      <p:pic>
        <p:nvPicPr>
          <p:cNvPr id="7" name="Εικόνα 6">
            <a:extLst>
              <a:ext uri="{FF2B5EF4-FFF2-40B4-BE49-F238E27FC236}">
                <a16:creationId xmlns:a16="http://schemas.microsoft.com/office/drawing/2014/main" id="{BEDE8364-6CB1-94C4-D6C8-6663149C2A61}"/>
              </a:ext>
            </a:extLst>
          </p:cNvPr>
          <p:cNvPicPr>
            <a:picLocks noChangeAspect="1"/>
          </p:cNvPicPr>
          <p:nvPr/>
        </p:nvPicPr>
        <p:blipFill rotWithShape="1">
          <a:blip r:embed="rId2"/>
          <a:srcRect l="28382" t="52419" r="29044" b="12287"/>
          <a:stretch/>
        </p:blipFill>
        <p:spPr>
          <a:xfrm>
            <a:off x="2654673" y="3429000"/>
            <a:ext cx="6882653" cy="3209528"/>
          </a:xfrm>
          <a:prstGeom prst="rect">
            <a:avLst/>
          </a:prstGeom>
        </p:spPr>
      </p:pic>
    </p:spTree>
    <p:extLst>
      <p:ext uri="{BB962C8B-B14F-4D97-AF65-F5344CB8AC3E}">
        <p14:creationId xmlns:p14="http://schemas.microsoft.com/office/powerpoint/2010/main" val="267801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3D1A454-E279-6CB6-5338-A551ABAC99BB}"/>
              </a:ext>
            </a:extLst>
          </p:cNvPr>
          <p:cNvSpPr>
            <a:spLocks noGrp="1"/>
          </p:cNvSpPr>
          <p:nvPr>
            <p:ph idx="1"/>
          </p:nvPr>
        </p:nvSpPr>
        <p:spPr>
          <a:xfrm>
            <a:off x="838200" y="1057835"/>
            <a:ext cx="10515600" cy="5119128"/>
          </a:xfrm>
        </p:spPr>
        <p:txBody>
          <a:bodyPr/>
          <a:lstStyle/>
          <a:p>
            <a:pPr marL="0" indent="0">
              <a:buNone/>
            </a:pPr>
            <a:r>
              <a:rPr lang="el-GR" dirty="0"/>
              <a:t>Σε κάθε περίπτωση η πρύμνη θα πρέπει να εξασφαλίζει:</a:t>
            </a:r>
          </a:p>
          <a:p>
            <a:pPr marL="0" indent="0">
              <a:buNone/>
            </a:pPr>
            <a:endParaRPr lang="el-GR" dirty="0"/>
          </a:p>
          <a:p>
            <a:r>
              <a:rPr lang="el-GR" dirty="0"/>
              <a:t>Την ομαλή ροή του νερού στην περιοχή της πρύμνης</a:t>
            </a:r>
          </a:p>
          <a:p>
            <a:r>
              <a:rPr lang="el-GR" dirty="0"/>
              <a:t>Την ομοιόμορφη μορφή του ύδατος στην περιοχή της έλικας</a:t>
            </a:r>
          </a:p>
          <a:p>
            <a:r>
              <a:rPr lang="el-GR" dirty="0"/>
              <a:t>Τις επαρκείς ανοχές της έλικας για την αποφυγή κραδασμών</a:t>
            </a:r>
          </a:p>
          <a:p>
            <a:endParaRPr lang="el-GR" dirty="0"/>
          </a:p>
          <a:p>
            <a:pPr marL="0" indent="0">
              <a:buNone/>
            </a:pPr>
            <a:r>
              <a:rPr lang="el-GR" dirty="0"/>
              <a:t>Το τελευταίο πρέπει να προσεχθεί ιδιαίτερα, γιατί η λειτουργία της έλικας στον χώρο της πρύμνης θα πρέπει να είναι ομαλή χωρίς κραδασμούς.</a:t>
            </a:r>
          </a:p>
        </p:txBody>
      </p:sp>
    </p:spTree>
    <p:extLst>
      <p:ext uri="{BB962C8B-B14F-4D97-AF65-F5344CB8AC3E}">
        <p14:creationId xmlns:p14="http://schemas.microsoft.com/office/powerpoint/2010/main" val="80943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89A58CA-C7F1-A4BA-8F40-2B4AC84E9CF3}"/>
              </a:ext>
            </a:extLst>
          </p:cNvPr>
          <p:cNvSpPr>
            <a:spLocks noGrp="1"/>
          </p:cNvSpPr>
          <p:nvPr>
            <p:ph type="title"/>
          </p:nvPr>
        </p:nvSpPr>
        <p:spPr/>
        <p:txBody>
          <a:bodyPr/>
          <a:lstStyle/>
          <a:p>
            <a:r>
              <a:rPr lang="el-GR" dirty="0"/>
              <a:t>Έλικα</a:t>
            </a:r>
          </a:p>
        </p:txBody>
      </p:sp>
      <p:sp>
        <p:nvSpPr>
          <p:cNvPr id="3" name="Θέση περιεχομένου 2">
            <a:extLst>
              <a:ext uri="{FF2B5EF4-FFF2-40B4-BE49-F238E27FC236}">
                <a16:creationId xmlns:a16="http://schemas.microsoft.com/office/drawing/2014/main" id="{D87D4CAC-2B16-6617-9A70-27305CE2171A}"/>
              </a:ext>
            </a:extLst>
          </p:cNvPr>
          <p:cNvSpPr>
            <a:spLocks noGrp="1"/>
          </p:cNvSpPr>
          <p:nvPr>
            <p:ph idx="1"/>
          </p:nvPr>
        </p:nvSpPr>
        <p:spPr/>
        <p:txBody>
          <a:bodyPr/>
          <a:lstStyle/>
          <a:p>
            <a:pPr marL="0" indent="0">
              <a:buNone/>
            </a:pPr>
            <a:endParaRPr lang="el-GR" dirty="0">
              <a:solidFill>
                <a:srgbClr val="FF0000"/>
              </a:solidFill>
            </a:endParaRPr>
          </a:p>
          <a:p>
            <a:pPr marL="0" indent="0">
              <a:buNone/>
            </a:pPr>
            <a:r>
              <a:rPr lang="el-GR" dirty="0">
                <a:solidFill>
                  <a:srgbClr val="FF0000"/>
                </a:solidFill>
              </a:rPr>
              <a:t>Στην σύγχρονη σχεδίαση της έλικας επιλέγεται πάντα η έλικα με την μεγαλύτερη διάμετρο, έτσι ώστε να έχει χαμηλότερες στροφές και τον καλύτερο βαθμό απόδοσης.</a:t>
            </a:r>
          </a:p>
          <a:p>
            <a:pPr marL="0" indent="0">
              <a:buNone/>
            </a:pPr>
            <a:endParaRPr lang="el-GR" dirty="0"/>
          </a:p>
          <a:p>
            <a:pPr marL="0" indent="0">
              <a:buNone/>
            </a:pPr>
            <a:r>
              <a:rPr lang="el-GR" dirty="0"/>
              <a:t>Η διάμετρος της έλικας έχει διάσταση που δεν ξεπερνά το 70% του πρυμναίου μέγιστου βυθίσματος, έτσι ώστε να λειτουργεί αποδοτικά μέσα στο νερό.</a:t>
            </a:r>
          </a:p>
        </p:txBody>
      </p:sp>
    </p:spTree>
    <p:extLst>
      <p:ext uri="{BB962C8B-B14F-4D97-AF65-F5344CB8AC3E}">
        <p14:creationId xmlns:p14="http://schemas.microsoft.com/office/powerpoint/2010/main" val="273529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CBB466-8952-AAD8-9B1B-5862831CD34E}"/>
              </a:ext>
            </a:extLst>
          </p:cNvPr>
          <p:cNvSpPr>
            <a:spLocks noGrp="1"/>
          </p:cNvSpPr>
          <p:nvPr>
            <p:ph idx="1"/>
          </p:nvPr>
        </p:nvSpPr>
        <p:spPr>
          <a:xfrm>
            <a:off x="838200" y="493059"/>
            <a:ext cx="5257800" cy="5683904"/>
          </a:xfrm>
        </p:spPr>
        <p:txBody>
          <a:bodyPr>
            <a:normAutofit lnSpcReduction="10000"/>
          </a:bodyPr>
          <a:lstStyle/>
          <a:p>
            <a:pPr marL="0" indent="0">
              <a:buNone/>
            </a:pPr>
            <a:r>
              <a:rPr lang="el-GR" dirty="0"/>
              <a:t>Η διάμετρος αυτή επηρεάζει την μορφή του ποδοστήματος και για να γίνεται η λειτουργία της χωρίς κραδασμούς θα πρέπει να έχει και συγκεκριμένες αποστάσεις σε σχέση με το πηδάλιο και το πλοίο στην περιοχή της πρύμνης. </a:t>
            </a:r>
          </a:p>
          <a:p>
            <a:pPr marL="0" indent="0">
              <a:buNone/>
            </a:pPr>
            <a:endParaRPr lang="el-GR" dirty="0"/>
          </a:p>
          <a:p>
            <a:pPr marL="0" indent="0">
              <a:buNone/>
            </a:pPr>
            <a:r>
              <a:rPr lang="en-US" dirty="0"/>
              <a:t>S = </a:t>
            </a:r>
            <a:r>
              <a:rPr lang="el-GR" dirty="0"/>
              <a:t>20 – 25% της διαμέτρου </a:t>
            </a:r>
            <a:r>
              <a:rPr lang="en-US" dirty="0"/>
              <a:t>D</a:t>
            </a:r>
          </a:p>
          <a:p>
            <a:pPr marL="0" indent="0">
              <a:buNone/>
            </a:pPr>
            <a:r>
              <a:rPr lang="el-GR" dirty="0"/>
              <a:t>(αν η έλικα έχει λοξά πτερύγια </a:t>
            </a:r>
            <a:r>
              <a:rPr lang="en-US" dirty="0"/>
              <a:t>s = 15 - 20% </a:t>
            </a:r>
            <a:r>
              <a:rPr lang="el-GR" dirty="0"/>
              <a:t>του </a:t>
            </a:r>
            <a:r>
              <a:rPr lang="en-US" dirty="0"/>
              <a:t>D</a:t>
            </a:r>
            <a:r>
              <a:rPr lang="el-GR" dirty="0"/>
              <a:t>)</a:t>
            </a:r>
          </a:p>
          <a:p>
            <a:pPr marL="0" indent="0">
              <a:buNone/>
            </a:pPr>
            <a:r>
              <a:rPr lang="el-GR" dirty="0"/>
              <a:t>Αν είναι κρουαζιερόπλοιο ή επιβατηγό οχηματαγωγό </a:t>
            </a:r>
            <a:r>
              <a:rPr lang="en-US" dirty="0"/>
              <a:t>s = 25 – 30% </a:t>
            </a:r>
            <a:r>
              <a:rPr lang="el-GR" dirty="0"/>
              <a:t>του </a:t>
            </a:r>
            <a:r>
              <a:rPr lang="en-US" dirty="0"/>
              <a:t>D</a:t>
            </a:r>
            <a:r>
              <a:rPr lang="el-GR" dirty="0"/>
              <a:t>.</a:t>
            </a:r>
            <a:r>
              <a:rPr lang="en-US" dirty="0"/>
              <a:t> </a:t>
            </a:r>
            <a:endParaRPr lang="el-GR" dirty="0"/>
          </a:p>
          <a:p>
            <a:pPr marL="0" indent="0">
              <a:buNone/>
            </a:pPr>
            <a:endParaRPr lang="el-GR" dirty="0"/>
          </a:p>
        </p:txBody>
      </p:sp>
      <p:pic>
        <p:nvPicPr>
          <p:cNvPr id="5" name="Εικόνα 4">
            <a:extLst>
              <a:ext uri="{FF2B5EF4-FFF2-40B4-BE49-F238E27FC236}">
                <a16:creationId xmlns:a16="http://schemas.microsoft.com/office/drawing/2014/main" id="{1418A155-6D34-04CB-9FA7-3C5976721EAC}"/>
              </a:ext>
            </a:extLst>
          </p:cNvPr>
          <p:cNvPicPr>
            <a:picLocks noChangeAspect="1"/>
          </p:cNvPicPr>
          <p:nvPr/>
        </p:nvPicPr>
        <p:blipFill rotWithShape="1">
          <a:blip r:embed="rId2"/>
          <a:srcRect l="39633" t="30850" r="41470" b="38692"/>
          <a:stretch/>
        </p:blipFill>
        <p:spPr>
          <a:xfrm>
            <a:off x="6158753" y="493059"/>
            <a:ext cx="5962531" cy="5405716"/>
          </a:xfrm>
          <a:prstGeom prst="rect">
            <a:avLst/>
          </a:prstGeom>
        </p:spPr>
      </p:pic>
    </p:spTree>
    <p:extLst>
      <p:ext uri="{BB962C8B-B14F-4D97-AF65-F5344CB8AC3E}">
        <p14:creationId xmlns:p14="http://schemas.microsoft.com/office/powerpoint/2010/main" val="24886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4BB5C0-17EC-4EF7-CF04-4B1D259FE5E4}"/>
              </a:ext>
            </a:extLst>
          </p:cNvPr>
          <p:cNvSpPr>
            <a:spLocks noGrp="1"/>
          </p:cNvSpPr>
          <p:nvPr>
            <p:ph idx="1"/>
          </p:nvPr>
        </p:nvSpPr>
        <p:spPr>
          <a:xfrm>
            <a:off x="936812" y="1640541"/>
            <a:ext cx="4074459" cy="5558398"/>
          </a:xfrm>
        </p:spPr>
        <p:txBody>
          <a:bodyPr/>
          <a:lstStyle/>
          <a:p>
            <a:pPr marL="0" indent="0">
              <a:buNone/>
            </a:pPr>
            <a:r>
              <a:rPr lang="el-GR" dirty="0"/>
              <a:t>Το διάκενο μεταξύ έλικας και τρόπιδας </a:t>
            </a:r>
            <a:r>
              <a:rPr lang="en-US" dirty="0"/>
              <a:t>w (baseline clearance) </a:t>
            </a:r>
            <a:r>
              <a:rPr lang="el-GR" dirty="0"/>
              <a:t>θα πρέπει να είναι στα 50 – 100 </a:t>
            </a:r>
            <a:r>
              <a:rPr lang="en-US" dirty="0"/>
              <a:t>mm</a:t>
            </a:r>
            <a:r>
              <a:rPr lang="el-GR" dirty="0"/>
              <a:t>. </a:t>
            </a:r>
          </a:p>
          <a:p>
            <a:pPr marL="0" indent="0">
              <a:buNone/>
            </a:pPr>
            <a:endParaRPr lang="el-GR" dirty="0"/>
          </a:p>
          <a:p>
            <a:pPr marL="0" indent="0">
              <a:buNone/>
            </a:pPr>
            <a:r>
              <a:rPr lang="el-GR" dirty="0"/>
              <a:t>Επίσης να ορίζονται διάκενα μεταξύ έλικας και πηδαλίου.</a:t>
            </a:r>
          </a:p>
        </p:txBody>
      </p:sp>
      <p:pic>
        <p:nvPicPr>
          <p:cNvPr id="4" name="Εικόνα 3">
            <a:extLst>
              <a:ext uri="{FF2B5EF4-FFF2-40B4-BE49-F238E27FC236}">
                <a16:creationId xmlns:a16="http://schemas.microsoft.com/office/drawing/2014/main" id="{72C6979E-B412-3B52-CC4D-895EF8D21079}"/>
              </a:ext>
            </a:extLst>
          </p:cNvPr>
          <p:cNvPicPr>
            <a:picLocks noChangeAspect="1"/>
          </p:cNvPicPr>
          <p:nvPr/>
        </p:nvPicPr>
        <p:blipFill rotWithShape="1">
          <a:blip r:embed="rId2"/>
          <a:srcRect l="39633" t="30850" r="41470" b="38692"/>
          <a:stretch/>
        </p:blipFill>
        <p:spPr>
          <a:xfrm>
            <a:off x="6158753" y="493059"/>
            <a:ext cx="5962531" cy="5405716"/>
          </a:xfrm>
          <a:prstGeom prst="rect">
            <a:avLst/>
          </a:prstGeom>
        </p:spPr>
      </p:pic>
      <p:cxnSp>
        <p:nvCxnSpPr>
          <p:cNvPr id="6" name="Ευθύγραμμο βέλος σύνδεσης 5">
            <a:extLst>
              <a:ext uri="{FF2B5EF4-FFF2-40B4-BE49-F238E27FC236}">
                <a16:creationId xmlns:a16="http://schemas.microsoft.com/office/drawing/2014/main" id="{CA09D5EE-BA54-A800-3E1B-613C160045F6}"/>
              </a:ext>
            </a:extLst>
          </p:cNvPr>
          <p:cNvCxnSpPr/>
          <p:nvPr/>
        </p:nvCxnSpPr>
        <p:spPr>
          <a:xfrm>
            <a:off x="4867835" y="2339788"/>
            <a:ext cx="2420471" cy="20439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179575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1394</Words>
  <Application>Microsoft Office PowerPoint</Application>
  <PresentationFormat>Ευρεία οθόνη</PresentationFormat>
  <Paragraphs>121</Paragraphs>
  <Slides>31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Calibri</vt:lpstr>
      <vt:lpstr>Calibri Light</vt:lpstr>
      <vt:lpstr>Θέμα του Office</vt:lpstr>
      <vt:lpstr>Κατασκευή στην πρύμνη</vt:lpstr>
      <vt:lpstr>Προσδιορισμός του πρυμναίου ποδοστήματος και τάσεις που αναπτύσσονται στην περιοχή του</vt:lpstr>
      <vt:lpstr>Παρουσίαση του PowerPoint</vt:lpstr>
      <vt:lpstr>Παρουσίαση του PowerPoint</vt:lpstr>
      <vt:lpstr>Παρουσίαση του PowerPoint</vt:lpstr>
      <vt:lpstr>Παρουσίαση του PowerPoint</vt:lpstr>
      <vt:lpstr>Έλικα</vt:lpstr>
      <vt:lpstr>Παρουσίαση του PowerPoint</vt:lpstr>
      <vt:lpstr>Παρουσίαση του PowerPoint</vt:lpstr>
      <vt:lpstr>Παρουσίαση του PowerPoint</vt:lpstr>
      <vt:lpstr>Χυτά και σύνθετα πρυμναία ποδοστήματα και αναγνώριση τους στα σχέδια του πλοίου</vt:lpstr>
      <vt:lpstr>Παρουσίαση του PowerPoint</vt:lpstr>
      <vt:lpstr>Περιγραφική ανάπτυξη του σύνθετου πρυμναίου ποδοστήματος μονέλικου πλοίου και των συνδέσεων του</vt:lpstr>
      <vt:lpstr>Παρουσίαση του PowerPoint</vt:lpstr>
      <vt:lpstr>Κύριες διαφορές της διάταξης ποδοστήματος διπλέλικου πλοίου</vt:lpstr>
      <vt:lpstr>Παρουσίαση του PowerPoint</vt:lpstr>
      <vt:lpstr>Παρουσίαση του PowerPoint</vt:lpstr>
      <vt:lpstr>Παρουσίαση του PowerPoint</vt:lpstr>
      <vt:lpstr>Παρουσίαση του PowerPoint</vt:lpstr>
      <vt:lpstr>Σκοπός του στορέα (χωνιού) της έλικας</vt:lpstr>
      <vt:lpstr>Τύποι στορέων ως προς λίπανση και στεγανοποίηση</vt:lpstr>
      <vt:lpstr>1. Υδρολιπαινόμενοι στορείς</vt:lpstr>
      <vt:lpstr>Παρουσίαση του PowerPoint</vt:lpstr>
      <vt:lpstr>Παρουσίαση του PowerPoint</vt:lpstr>
      <vt:lpstr>Παρουσίαση του PowerPoint</vt:lpstr>
      <vt:lpstr>2. Ελαιολιπαινόμενοι στορείς</vt:lpstr>
      <vt:lpstr>Παρουσίαση του PowerPoint</vt:lpstr>
      <vt:lpstr>Παρουσίαση του PowerPoint</vt:lpstr>
      <vt:lpstr>3. Οι στορείς που χρησιμοποιούν λάδι, νερό και αέρα</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Κατασκευή στην πρύμνη</dc:title>
  <dc:creator>Κυριάκος Καρακαλπακίδης</dc:creator>
  <cp:lastModifiedBy>Κυριάκος Καρακαλπακίδης</cp:lastModifiedBy>
  <cp:revision>10</cp:revision>
  <dcterms:created xsi:type="dcterms:W3CDTF">2024-05-03T07:53:01Z</dcterms:created>
  <dcterms:modified xsi:type="dcterms:W3CDTF">2024-05-20T07:39:32Z</dcterms:modified>
</cp:coreProperties>
</file>