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207B4C-0BB1-ABE6-9308-A5FA4CBE1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9BF4B7-042B-A554-C186-0A0C44E96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019AF2-6379-55F8-4915-04AB6BE7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10DB47-3F79-BF52-EC39-7A2A24D1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8AAEC6-6057-E93C-118E-0F1C4A52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89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280AE2-7B45-1EB7-D18D-3A4EC7D5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2027530-647F-552F-5F3F-8E2AB96BD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79D668-2903-BD84-736D-37D7FE2A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4A3725-843D-18BB-8F80-CCE7DD25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A20F994-25DB-48D3-1272-2F156419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88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61923F9-BDE0-E401-7DDC-3C2D83F84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EF270B6-44EA-780C-6909-CDBD17BAA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6E4544-3C3A-58E7-73FF-5675AC39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63702B-B8B3-7F1A-F275-F23B697E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7A1695-F088-6C4F-AE30-DA11D859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18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2B06DF-0441-3C42-9F05-B0D59F59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FCCD07-2135-12DA-02D1-06690096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ED254B-927D-55F2-BF37-89FDDA82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350FEA-3E4F-50BB-825F-DD74FB56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6F257F-F71B-587C-8A95-FADB0887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2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10E11B-97FB-BD43-E9A9-E1D24413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A3FE07-D1B4-447E-B85C-94E72B4F2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4429AB-0D74-1DCE-5A17-95DF3411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731102-F769-B364-FC54-EE041790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B159BF-7C18-727A-3432-94A0B61C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41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BEB5D6-BBD8-569F-6F06-E057AB4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573ABC-2316-C378-D48C-46967DE62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E6C2774-290C-7412-4B0A-88A534E78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EC083C7-9A0C-5300-8252-BF3D15B1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5B2C1C-7C99-D97E-F665-B30D9EB1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6F309D-91B2-7794-375D-16B6F86E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07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9BDD64-6C35-7C54-E6B5-FECA3D41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A02C6A-A3CB-4039-CE1A-8F899AB36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3A983B7-802C-1306-F272-632E261EE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25D05AC-28FF-D847-5901-F02B3E957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0D98743-F9DD-D107-2FAA-70CEBCD5F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3BC665A-A1D2-5128-76B6-F6540A54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4CF3C52-D44C-F9FD-FE29-7581DE68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105043A-7C1C-C11A-C8A6-F18A6F72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345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DB8F2E-8842-C7F6-5071-F69A088B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BC19B44-4C49-244A-7BB9-F97D07EB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5616D75-6028-3287-8AAC-A28DAF24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CDCF3C1-0898-F6D2-6BC3-655FF84B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4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D9D7F75-062B-FCC1-942E-2ED82EB6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0E218EA-A0ED-9EA7-A2AC-CBA29D62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8E445C-4D60-C3D2-ABD5-C2AC11EE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640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486AAD-25F3-6489-C3DD-CF31A684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7E1BE9-5AA4-5680-A170-75667748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EF1C7D9-58C1-BC50-56F5-AEEA7E17E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262C81-F5B4-EF20-400D-DCFDDD32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D01963-CDED-D905-F2B3-4F5259A9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64387A-382F-5741-0403-68D75F2A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89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8C1A76-7F27-C5F0-8992-29AC710B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6981575-B10B-8559-4EF3-B1A18A434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D2BBE3C-116C-97E9-1B0B-BCF5DEA86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BD5FFF0-4532-780C-D7A9-66AE4BC3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462E06-2694-06E6-E461-7308868F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091BADA-69E6-EA99-F6E1-7C77E606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9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75EFAE6-C784-BD9A-0307-358FD374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F0CB980-00FB-85E2-0F81-FF33D9554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0C69F0-3D75-5DB7-9C65-4B62CD493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31C2-0B6E-4942-812F-BFC70BD471F3}" type="datetimeFigureOut">
              <a:rPr lang="el-GR" smtClean="0"/>
              <a:t>19/4/2024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BE584D-B9B3-2F90-939B-C83D8C5CE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E26695-FF78-A920-1070-40AF8FDE9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612C8-6277-4906-92BA-1E946E8C51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43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rxetvYXG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WyEl6GlUf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969156-8D03-423F-7F32-055C62A1B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Κατασκευαστική αντιστάθμιση για αντιμετώπιση </a:t>
            </a:r>
            <a:r>
              <a:rPr lang="el-GR" dirty="0" err="1"/>
              <a:t>σφυροκρούσεων</a:t>
            </a:r>
            <a:r>
              <a:rPr lang="el-GR" dirty="0"/>
              <a:t>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6A3C5CC-DD8E-C23E-6B02-A4123569F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Διδάσκων: Καρακαλπακίδης Κυριάκος</a:t>
            </a:r>
          </a:p>
        </p:txBody>
      </p:sp>
    </p:spTree>
    <p:extLst>
      <p:ext uri="{BB962C8B-B14F-4D97-AF65-F5344CB8AC3E}">
        <p14:creationId xmlns:p14="http://schemas.microsoft.com/office/powerpoint/2010/main" val="201389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6DA4F5-E5BC-BF69-F412-578BEEE5F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8" y="1253331"/>
            <a:ext cx="4235824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ύπαρξη βολβού στην πλώρη επιδεινώνει την σφυρόκρουση, καθώς η μεγάλη επιφάνεια του στο επίπεδο της τρόπιδας αναγκάζει το πλοίο να χτυπά έντονα στα κύματα.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D3894B-18AC-D2D0-BEED-8FFA515E4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90" t="48366" r="43383" b="32157"/>
          <a:stretch/>
        </p:blipFill>
        <p:spPr>
          <a:xfrm>
            <a:off x="4874227" y="1004046"/>
            <a:ext cx="7317773" cy="46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7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26A1B6-6EE6-0F42-5BE6-4AB0E497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Γωνία συνάντησης των κυματισμών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FF9ABD-50A6-53DF-E7BF-7DEDBEAF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177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Η δυσμενέστερη κατάσταση είναι όταν το πλοίο συναντά κυματισμούς κάθετα στην πορεία του μετωπικά (</a:t>
            </a:r>
            <a:r>
              <a:rPr lang="en-GB" dirty="0">
                <a:solidFill>
                  <a:srgbClr val="FF0000"/>
                </a:solidFill>
              </a:rPr>
              <a:t>head seas). </a:t>
            </a:r>
          </a:p>
          <a:p>
            <a:pPr marL="0" indent="0">
              <a:buNone/>
            </a:pPr>
            <a:r>
              <a:rPr lang="el-GR" dirty="0"/>
              <a:t>Εάν η πορεία του πλοίου μεταβληθεί και η γωνία συνάντησης είναι διαφορετική τότε το φαινόμενο της </a:t>
            </a:r>
            <a:r>
              <a:rPr lang="el-GR" dirty="0" err="1"/>
              <a:t>σφυρόκρουσης</a:t>
            </a:r>
            <a:r>
              <a:rPr lang="el-GR" dirty="0"/>
              <a:t> μειώνεται.</a:t>
            </a:r>
          </a:p>
          <a:p>
            <a:pPr marL="0" indent="0">
              <a:buNone/>
            </a:pPr>
            <a:r>
              <a:rPr lang="el-GR" dirty="0"/>
              <a:t>Η μεταβολή της πορείας του πλοίου στη μάσκα (</a:t>
            </a:r>
            <a:r>
              <a:rPr lang="en-GB" dirty="0"/>
              <a:t>bow seas) </a:t>
            </a:r>
            <a:r>
              <a:rPr lang="el-GR" dirty="0"/>
              <a:t>προκειμένου να μειωθεί η σφυρόκρουση είναι ο πιο συνηθισμένος τρόπος αντιμετώπισης της κατάστασης από το πλήρωμα.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F262629-E887-861B-CE34-018095EE9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41" t="27581" r="42243" b="40131"/>
          <a:stretch/>
        </p:blipFill>
        <p:spPr>
          <a:xfrm>
            <a:off x="7879976" y="1787012"/>
            <a:ext cx="4312024" cy="45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4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B1E5B3-81ED-E691-2643-B83ED6DA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Η ταχύτητα του πλοίου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994849-A38E-F120-8A0D-1C5943637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3529"/>
            <a:ext cx="10515600" cy="326343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αυξημένη ταχύτητα αναγκάζει το πλοίο να χτυπά πιο έντονα στο νερό. Στις περιπτώσεις υψηλών κυμάτων, τα πλοία συνήθως κινούνται με χαμηλές ταχύτητες για μείωση της </a:t>
            </a:r>
            <a:r>
              <a:rPr lang="el-GR" dirty="0" err="1"/>
              <a:t>σφυρόκρουσης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65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515958-E05F-B416-84E9-33CAEDC1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Το βύθισμα στην πλώρη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511EAB-A142-31BE-011D-796AF439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953"/>
            <a:ext cx="10515600" cy="413301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Όσο πιο μικρό το βύθισμα τόσο πιο δυνατή η σφυρόκρουση αφού το πλοίο είναι πιο ελαφρύ.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πλοίο για την αντιμετώπιση του φαινομένου της </a:t>
            </a:r>
            <a:r>
              <a:rPr lang="el-GR" dirty="0" err="1"/>
              <a:t>σφυρόκρουσης</a:t>
            </a:r>
            <a:r>
              <a:rPr lang="el-GR" dirty="0"/>
              <a:t> πρέπει να έχει το ελάχιστο πρωραίο βύθισμα αντίστοιχα με το 4% του μήκους του.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ελάχιστο αυτό βύθισμα το πετυχαίνουμε χρησιμοποιώντας την πρωραία δεξαμενή ζυγοστάθμισης.</a:t>
            </a:r>
          </a:p>
        </p:txBody>
      </p:sp>
    </p:spTree>
    <p:extLst>
      <p:ext uri="{BB962C8B-B14F-4D97-AF65-F5344CB8AC3E}">
        <p14:creationId xmlns:p14="http://schemas.microsoft.com/office/powerpoint/2010/main" val="312698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87B336-A752-3E33-29BC-1541C84F6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4070"/>
            <a:ext cx="4890247" cy="565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Το φαινόμενο της </a:t>
            </a:r>
            <a:r>
              <a:rPr lang="el-GR" dirty="0" err="1"/>
              <a:t>σφυρόκρουσης</a:t>
            </a:r>
            <a:r>
              <a:rPr lang="el-GR" dirty="0"/>
              <a:t> καταπονεί αρκετά μεγάλο μέρος της πλώρης, για αυτό η ενίσχυση του πλοίου εκτείνεται και πέραν της πρωραίας </a:t>
            </a:r>
            <a:r>
              <a:rPr lang="el-GR" dirty="0" err="1"/>
              <a:t>φρακτής</a:t>
            </a:r>
            <a:r>
              <a:rPr lang="el-GR" dirty="0"/>
              <a:t> σύγκρουσης.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Στα πλοία ενισχύεται ειδικά για σφυρόκρουση το πρωραίο τμήμα του πλοίου που μπορεί να εκτείνεται στο 30%.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05A68A-7868-282A-52E8-2561ADCB8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31" t="31111" r="43530" b="39216"/>
          <a:stretch/>
        </p:blipFill>
        <p:spPr>
          <a:xfrm>
            <a:off x="6221505" y="528917"/>
            <a:ext cx="5923618" cy="58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5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84A924-6956-3B3F-5DBE-8F72F1B5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επιπλέον ενισχυτικά χαρακτηριστικά εκτός της αρχικής κατασκευής είναι: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FEF058-82D2-0C41-2B13-D1785C46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093"/>
            <a:ext cx="10515600" cy="340686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Μικρότερη </a:t>
            </a:r>
            <a:r>
              <a:rPr lang="el-GR" dirty="0" err="1"/>
              <a:t>ισαπόσταση</a:t>
            </a:r>
            <a:r>
              <a:rPr lang="el-GR" dirty="0"/>
              <a:t> νομέων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Μεγαλύτερο πάχος ελασμάτων και ενισχυτικών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Μεγαλύτερο μέγεθος εδρών νομέων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Περισσότερους λώρους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Ύπαρξη ενισχυμένης </a:t>
            </a:r>
            <a:r>
              <a:rPr lang="el-GR" dirty="0" err="1"/>
              <a:t>φρακτής</a:t>
            </a:r>
            <a:r>
              <a:rPr lang="el-GR" dirty="0"/>
              <a:t> σύγκρουσης</a:t>
            </a:r>
          </a:p>
        </p:txBody>
      </p:sp>
    </p:spTree>
    <p:extLst>
      <p:ext uri="{BB962C8B-B14F-4D97-AF65-F5344CB8AC3E}">
        <p14:creationId xmlns:p14="http://schemas.microsoft.com/office/powerpoint/2010/main" val="420414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EC0A14-FE08-64A5-2445-0576D796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Σχέδια των διατάξεων των νομέων, εδρών και λώρων για την αντιμετώπιση των τάσεων που προέρχονται από σφυρόκρουση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44BDFC-2DC3-2791-FD50-1182ABA6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5165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σημείο που καταπονείται περισσότερο από την σφυρόκρουση είναι ο πυθμένας της πλώρης για αυτό βλέπουμε πυκνότερους και μεγαλύτερων διαστάσεων νομείς και έδρες νομέων.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5008608-9FF8-2689-51C1-E395F3A4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14" t="29281" r="42574" b="42484"/>
          <a:stretch/>
        </p:blipFill>
        <p:spPr>
          <a:xfrm rot="16200000">
            <a:off x="5585013" y="1744473"/>
            <a:ext cx="5620868" cy="4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7ABC34-DF16-C2C7-14A5-05F3EA99E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Κατά το διαμήκες έχουμε και μια κεντρική διάτρητη φρακτή, που ενισχύει ακόμα περισσότερο την κατασκευή υποστηρίζοντας και τις 2 πλευρές των εξωτερικών ελασμάτων με τις έδρες του πυθμένα και περιορίζει το </a:t>
            </a:r>
            <a:r>
              <a:rPr lang="en-GB" dirty="0"/>
              <a:t>sloshing </a:t>
            </a:r>
            <a:r>
              <a:rPr lang="el-GR" dirty="0"/>
              <a:t>εάν υπάρχει πρωραία δεξαμενή ζυγοστάθμισης.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Επίσης διακρίνουμε κοντά στον πυθμένα ύπαρξη λώρων που δεν έχουμε σε τόσο μικρή απόσταση στην υπόλοιπη κατασκευή του πλοίου.</a:t>
            </a:r>
          </a:p>
        </p:txBody>
      </p:sp>
    </p:spTree>
    <p:extLst>
      <p:ext uri="{BB962C8B-B14F-4D97-AF65-F5344CB8AC3E}">
        <p14:creationId xmlns:p14="http://schemas.microsoft.com/office/powerpoint/2010/main" val="86958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6B3C2F-0FB2-05FF-B721-73964DD9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Βολβός πλώρης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49352F-E337-B588-F19D-CE356E7C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Η μορφή της πλώρης μπορεί να διαφέρει από πλοίο σε πλοίο ιδίως όταν το πλοίο έχει βολβό.</a:t>
            </a:r>
          </a:p>
          <a:p>
            <a:pPr marL="0" indent="0">
              <a:buNone/>
            </a:pPr>
            <a:r>
              <a:rPr lang="el-GR" dirty="0"/>
              <a:t>Η ύπαρξη του βολβού στην πλώρη μειώνει την αντίσταση του πλοίου κατά την κίνηση του στο νερό. </a:t>
            </a:r>
          </a:p>
        </p:txBody>
      </p:sp>
    </p:spTree>
    <p:extLst>
      <p:ext uri="{BB962C8B-B14F-4D97-AF65-F5344CB8AC3E}">
        <p14:creationId xmlns:p14="http://schemas.microsoft.com/office/powerpoint/2010/main" val="318511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E2A89D-725A-9879-59D3-A549F536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βασικές συνιστώσες της αντίστασης στα συμβατικά πλοία είναι: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E303A1-1A62-3109-75ED-A30CA7C4A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αντίσταση τριβής (</a:t>
            </a:r>
            <a:r>
              <a:rPr lang="en-GB" dirty="0"/>
              <a:t>friction resistance) </a:t>
            </a:r>
            <a:r>
              <a:rPr lang="el-GR" dirty="0"/>
              <a:t>που εξαρτάται από την </a:t>
            </a:r>
            <a:r>
              <a:rPr lang="el-GR" dirty="0" err="1"/>
              <a:t>βρεχόμενη</a:t>
            </a:r>
            <a:r>
              <a:rPr lang="el-GR" dirty="0"/>
              <a:t> επιφάνεια της γάστρας και την ταχύτητα του πλοίου (το εμβαδό και την τραχύτητα της επιφάνειας).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υπόλοιπη αντίσταση, η οποία εξαρτάται από την δημιουργία κυματισμών (</a:t>
            </a:r>
            <a:r>
              <a:rPr lang="en-GB" dirty="0"/>
              <a:t>wave making resistance)</a:t>
            </a:r>
            <a:r>
              <a:rPr lang="el-GR" dirty="0"/>
              <a:t> την μορφή της γάστρας και την δημιουργία δινών από την κίνηση του πλοίου στο νερό</a:t>
            </a:r>
          </a:p>
          <a:p>
            <a:pPr marL="0" indent="0">
              <a:buNone/>
            </a:pPr>
            <a:r>
              <a:rPr lang="el-GR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4089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CDE48A-CD44-C21D-73D9-06AA867E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Περιοχές που απαιτούν ενίσχυση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3BC182-EE8C-4917-B029-419133A9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Εκτός από τις καταπονήσεις που αναφέραμε υπάρχουν και σημεία του πλοίου που απαιτούν επιπλέον ενίσχυση λόγω τοπικών καταπονήσεων.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/>
              <a:t>Ένα τέτοιο σημείο είναι η περιοχή της πλώρης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7490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2B00BB-0EA3-1B56-50C3-D1EBDF093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61248"/>
            <a:ext cx="5257800" cy="51101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δημιουργία των κυματισμών μπορεί να μειωθεί από την ύπαρξη        βολβού είναι σημαντική στην μείωση της αντίστασης του πλοίου.</a:t>
            </a:r>
          </a:p>
          <a:p>
            <a:pPr marL="0" indent="0">
              <a:buNone/>
            </a:pPr>
            <a:r>
              <a:rPr lang="el-GR" dirty="0"/>
              <a:t>Ο βολβός έχει μεγαλύτερη επίδραση σε πλοία με σχετικά    μεγαλύτερη ταχύτητα.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C0A592-3916-9634-C578-18E06F95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94" t="36862" r="44485" b="38301"/>
          <a:stretch/>
        </p:blipFill>
        <p:spPr>
          <a:xfrm>
            <a:off x="5486400" y="681037"/>
            <a:ext cx="6670000" cy="61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0757E5-AE04-A8E3-F275-922A8C4DB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3035"/>
            <a:ext cx="6826624" cy="542392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l-GR" dirty="0"/>
              <a:t>Η αντίσταση που οφείλεται στον αέρα δεν θεωρείται σημαντική και υπολογίζεται με μικρό ποσοστό αύξησης των 2 άλλων συνιστωσών (1 – 2%).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Η κατασκευή του βολβού δεν είναι εύκολη, καθώς η γεωμετρία της μπορεί να μοιάζει με ημισφαίριο, το οποίο εξομαλύνεται στα ελάσματα των πλευρών. </a:t>
            </a:r>
          </a:p>
          <a:p>
            <a:pPr marL="0" indent="0">
              <a:buNone/>
            </a:pPr>
            <a:r>
              <a:rPr lang="el-GR" dirty="0"/>
              <a:t>Επίσης ως κατασκευή μπορεί να δημιουργεί και προβλήματα πρόσκρουσης όταν ο βολβός της πλώρης είναι μακρύς.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23FD2B-B382-203F-3B92-45638EC2D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03" t="32941" r="40074" b="33072"/>
          <a:stretch/>
        </p:blipFill>
        <p:spPr>
          <a:xfrm>
            <a:off x="7560349" y="753034"/>
            <a:ext cx="4629581" cy="41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86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215EFB-A96E-6B17-A05B-06F2D9F23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541"/>
            <a:ext cx="10515600" cy="377442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Στην περίπτωση που το πλοίο διαθέτει βολβοειδή πλώρη η επιφάνεια του πυθμένα είναι μεγαλύτερη και η ενίσχυση έναντι της </a:t>
            </a:r>
            <a:r>
              <a:rPr lang="el-GR" dirty="0" err="1"/>
              <a:t>σφυρόκρουσης</a:t>
            </a:r>
            <a:r>
              <a:rPr lang="el-GR" dirty="0"/>
              <a:t> πρέπει να προσεχθεί ιδιαίτερα.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49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0B400B-01EE-99D1-62D5-CA9D6E1E6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0" y="286870"/>
            <a:ext cx="6602505" cy="63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Διακρίνουμε τις έδρες των νομέων (3), τις κεντρικές σταθμίδες (4) και τον κατώτερο λώρο (6), που είναι σε πολύ χαμηλότερο ύψος σε σχέση με τον πυθμένα.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Επίσης διακρίνουμε ότι οι έδρες νομέων (3) εκεί που υπάρχουν ενισχυμένοι νομείς (7) ενισχύονται με αγκώνες (9), που είναι τοποθετημένοι κατά το διαμήκες.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Μπροστά στο βολβό διακρίνουμε ενισχυτικά ελάσματα (13), τα οποία τοποθετούνται σε όλο το ύψος της στείρας ανά κάποια μικρά διαστήματα.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6FC65DB-243B-1ACD-7924-DF1C20226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17647" r="47427" b="46013"/>
          <a:stretch/>
        </p:blipFill>
        <p:spPr>
          <a:xfrm>
            <a:off x="7732058" y="-1"/>
            <a:ext cx="4226860" cy="68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7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FF94BF-EDC5-D541-63BA-21BBD848D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518"/>
            <a:ext cx="5356412" cy="503844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να εξετάσουμε τις καταπονήσεις της πλώρης πρέπει να πρώτα να αναλύσουμε τις κινήσεις του πλοίου στο νερό.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πλοίο είναι στέρεο σώμα το οποίο κατά την πλεύση του μπορεί να κινείται στους άξονες </a:t>
            </a:r>
            <a:r>
              <a:rPr lang="en-GB" dirty="0"/>
              <a:t>x, y, z. </a:t>
            </a:r>
            <a:r>
              <a:rPr lang="el-GR" dirty="0"/>
              <a:t>Επίσης μπορεί να περιστρέφεται σύμφωνα με τους 3 άξονες.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AC16390-4575-4994-E163-83019716F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88" t="42091" r="41691" b="32026"/>
          <a:stretch/>
        </p:blipFill>
        <p:spPr>
          <a:xfrm>
            <a:off x="6517976" y="1098176"/>
            <a:ext cx="5674024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0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B2AC32-A486-C6AD-5511-827D87B5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πιο έντονες και σημαντικές από τις παραπάνω κινήσεις είναι: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AE0153-0A2A-D1D3-E698-753DE17D6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29" y="1861484"/>
            <a:ext cx="6119047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l-GR" dirty="0"/>
              <a:t>Η περιστροφική περί τον διαμήκη άξονα, η οποία καλείται </a:t>
            </a:r>
            <a:r>
              <a:rPr lang="el-GR" b="1" dirty="0" err="1"/>
              <a:t>διατοιχισμός</a:t>
            </a:r>
            <a:r>
              <a:rPr lang="el-GR" dirty="0"/>
              <a:t> (</a:t>
            </a:r>
            <a:r>
              <a:rPr lang="en-GB" dirty="0"/>
              <a:t>roll)</a:t>
            </a:r>
            <a:r>
              <a:rPr lang="el-GR" dirty="0"/>
              <a:t>.</a:t>
            </a:r>
          </a:p>
          <a:p>
            <a:pPr marL="514350" indent="-514350">
              <a:buAutoNum type="arabicPeriod"/>
            </a:pPr>
            <a:r>
              <a:rPr lang="el-GR" dirty="0"/>
              <a:t>Η περιστροφική περί τον εγκάρσιο άξονα, η οποία καλείται </a:t>
            </a:r>
            <a:r>
              <a:rPr lang="el-GR" b="1" dirty="0" err="1"/>
              <a:t>προνευστασμός</a:t>
            </a:r>
            <a:r>
              <a:rPr lang="el-GR" dirty="0"/>
              <a:t> (</a:t>
            </a:r>
            <a:r>
              <a:rPr lang="en-GB" dirty="0"/>
              <a:t>pitch).</a:t>
            </a:r>
          </a:p>
          <a:p>
            <a:pPr marL="514350" indent="-514350">
              <a:buAutoNum type="arabicPeriod"/>
            </a:pPr>
            <a:r>
              <a:rPr lang="el-GR" dirty="0"/>
              <a:t>Η κατακόρυφη μεταφορική ταλάντωση, η οποία καλείται </a:t>
            </a:r>
            <a:r>
              <a:rPr lang="el-GR" b="1" dirty="0"/>
              <a:t>ανύψωση</a:t>
            </a:r>
            <a:r>
              <a:rPr lang="en-GB" b="1" dirty="0"/>
              <a:t> </a:t>
            </a:r>
            <a:r>
              <a:rPr lang="el-GR" dirty="0"/>
              <a:t>(</a:t>
            </a:r>
            <a:r>
              <a:rPr lang="en-GB" dirty="0"/>
              <a:t>heave). 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5937640-3054-8815-AC96-64DDB1436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88" t="42091" r="41691" b="32026"/>
          <a:stretch/>
        </p:blipFill>
        <p:spPr>
          <a:xfrm>
            <a:off x="6517976" y="1098176"/>
            <a:ext cx="5674024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4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F8DC3C-B78F-0FB9-FF70-11B3D0BD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Διατοιχισμός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2C442A-020B-789B-D904-F3DC597F9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 </a:t>
            </a:r>
            <a:r>
              <a:rPr lang="el-GR" dirty="0" err="1"/>
              <a:t>διατοιχισμός</a:t>
            </a:r>
            <a:r>
              <a:rPr lang="el-GR" dirty="0"/>
              <a:t> δεν καταπονεί την κατασκευή του πλοίου καθώς αυτό περιστρέφεται χωρίς να πιέζεται έντονα από τα κύματα.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 </a:t>
            </a:r>
            <a:r>
              <a:rPr lang="el-GR" dirty="0" err="1"/>
              <a:t>διατοιχισμός</a:t>
            </a:r>
            <a:r>
              <a:rPr lang="el-GR" dirty="0"/>
              <a:t> θεωρείται περιστροφή που μπορεί να προκαλέσει προβλήματα ευστάθειας του πλοίου αλλά και όχι στην αντοχή.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Massive Rolling | Rough Sea</a:t>
            </a:r>
            <a:r>
              <a:rPr lang="el-GR" dirty="0">
                <a:hlinkClick r:id="rId2"/>
              </a:rPr>
              <a:t>😱| </a:t>
            </a:r>
            <a:r>
              <a:rPr lang="en-GB" dirty="0">
                <a:hlinkClick r:id="rId2"/>
              </a:rPr>
              <a:t>Tanker Ship | Horrible (youtube.com)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665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2D8BE8-F866-896A-F327-2BD12914E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376"/>
            <a:ext cx="10515600" cy="5002587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Η σημαντικότερη καταπόνηση της πλώρης είναι η σφυρόκρουση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Σφυρόκρουση (</a:t>
            </a:r>
            <a:r>
              <a:rPr lang="en-GB" dirty="0"/>
              <a:t>slamming)</a:t>
            </a:r>
            <a:r>
              <a:rPr lang="el-GR" dirty="0"/>
              <a:t> ονομάζεται η έντονη ανάδυση και βύθιση της πλώρης, όταν το πλοίο συναντά κυματισμούς.</a:t>
            </a:r>
          </a:p>
          <a:p>
            <a:pPr marL="0" indent="0">
              <a:buNone/>
            </a:pPr>
            <a:r>
              <a:rPr lang="el-GR" dirty="0"/>
              <a:t>Δηλαδή η συνδυασμένη έντονη κίνηση </a:t>
            </a:r>
            <a:r>
              <a:rPr lang="el-GR" dirty="0" err="1"/>
              <a:t>προνευστασμού</a:t>
            </a:r>
            <a:r>
              <a:rPr lang="el-GR" dirty="0"/>
              <a:t> και ανύψωσης.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Η έντονη ανάδυση και βύθιση αναγκάζει το πλοίο να χτυπά την πλώρη του πάνω στα κύματα.</a:t>
            </a:r>
            <a:endParaRPr lang="en-GB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Slamming analysis of a ship in waves (youtube.com)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06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46AF92-8A74-57DB-1D8B-CD1F7980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8482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καταπόνηση αυτή είναι κρουστική, οπότε και μπορεί να προκαλέσει έντονα τοπικά προβλήματα στην πλώρη.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EF1912A-E13C-0FE2-BCE4-4785D5D66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5" t="29150" r="43677" b="23137"/>
          <a:stretch/>
        </p:blipFill>
        <p:spPr>
          <a:xfrm>
            <a:off x="5791199" y="0"/>
            <a:ext cx="3980329" cy="68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4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42F835-905C-B92B-44EF-103726602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σφυρόκρουση εξαρτάται από πολλούς παράγοντες όπως:</a:t>
            </a:r>
          </a:p>
          <a:p>
            <a:pPr marL="0" indent="0">
              <a:buNone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μορφή της πλώρης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γωνία συνάντησης των κυματισμών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ταχύτητα του πλοίου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Το βύθισμα στην πλώρη</a:t>
            </a:r>
          </a:p>
        </p:txBody>
      </p:sp>
    </p:spTree>
    <p:extLst>
      <p:ext uri="{BB962C8B-B14F-4D97-AF65-F5344CB8AC3E}">
        <p14:creationId xmlns:p14="http://schemas.microsoft.com/office/powerpoint/2010/main" val="125188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D02C60-C8B4-4432-50F3-9134C835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Μορφή της πλώρης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2AF7FD-290B-F620-1B6E-5BBABC6F1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Εάν το πλοίο έχει πλώρη στενής διατομής, την πλώρη με μικρή γωνία </a:t>
            </a:r>
            <a:r>
              <a:rPr lang="en-GB" dirty="0"/>
              <a:t>V, </a:t>
            </a:r>
            <a:r>
              <a:rPr lang="el-GR" dirty="0"/>
              <a:t>τότε η βύθιση και η ανάδυση είναι έντονη και δεν αποφεύγεται η έντονη σφυρόκρουση.</a:t>
            </a:r>
          </a:p>
          <a:p>
            <a:r>
              <a:rPr lang="el-GR" dirty="0"/>
              <a:t>Εάν το πλοίο διαθέτει πλώρη με διατομή μεγαλύτερης γωνίας, η ανάδυση και η βύθιση δεν είναι τόσο έντονες.</a:t>
            </a:r>
          </a:p>
          <a:p>
            <a:r>
              <a:rPr lang="el-GR" dirty="0"/>
              <a:t>Συνήθως στις κατασκευές της πλώρης προτιμάται η σταδιακή αύξηση του πλάτους της πλώρης  από το ύψος ισάλου και πάνω με αποτέλεσμα την μικρή σφυρόκρουση αφού το πλοίο δεν βυθίζεται έντονα.</a:t>
            </a:r>
          </a:p>
        </p:txBody>
      </p:sp>
    </p:spTree>
    <p:extLst>
      <p:ext uri="{BB962C8B-B14F-4D97-AF65-F5344CB8AC3E}">
        <p14:creationId xmlns:p14="http://schemas.microsoft.com/office/powerpoint/2010/main" val="8407963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1079</Words>
  <Application>Microsoft Office PowerPoint</Application>
  <PresentationFormat>Ευρεία οθόνη</PresentationFormat>
  <Paragraphs>88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Θέμα του Office</vt:lpstr>
      <vt:lpstr>Κατασκευαστική αντιστάθμιση για αντιμετώπιση σφυροκρούσεων </vt:lpstr>
      <vt:lpstr>Περιοχές που απαιτούν ενίσχυση</vt:lpstr>
      <vt:lpstr>Παρουσίαση του PowerPoint</vt:lpstr>
      <vt:lpstr>Οι πιο έντονες και σημαντικές από τις παραπάνω κινήσεις είναι:</vt:lpstr>
      <vt:lpstr>Διατοιχισμός</vt:lpstr>
      <vt:lpstr>Παρουσίαση του PowerPoint</vt:lpstr>
      <vt:lpstr>Παρουσίαση του PowerPoint</vt:lpstr>
      <vt:lpstr>Παρουσίαση του PowerPoint</vt:lpstr>
      <vt:lpstr>1. Μορφή της πλώρης</vt:lpstr>
      <vt:lpstr>Παρουσίαση του PowerPoint</vt:lpstr>
      <vt:lpstr>2. Γωνία συνάντησης των κυματισμών</vt:lpstr>
      <vt:lpstr>3. Η ταχύτητα του πλοίου</vt:lpstr>
      <vt:lpstr>4. Το βύθισμα στην πλώρη</vt:lpstr>
      <vt:lpstr>Παρουσίαση του PowerPoint</vt:lpstr>
      <vt:lpstr>Τα επιπλέον ενισχυτικά χαρακτηριστικά εκτός της αρχικής κατασκευής είναι:</vt:lpstr>
      <vt:lpstr>Σχέδια των διατάξεων των νομέων, εδρών και λώρων για την αντιμετώπιση των τάσεων που προέρχονται από σφυρόκρουση</vt:lpstr>
      <vt:lpstr>Παρουσίαση του PowerPoint</vt:lpstr>
      <vt:lpstr>Βολβός πλώρης</vt:lpstr>
      <vt:lpstr>Οι βασικές συνιστώσες της αντίστασης στα συμβατικά πλοία είναι: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Κατασκευαστική αντιστάθμιση για αντιμετώπιση σφυροκρούσεων </dc:title>
  <dc:creator>Κυριάκος Καρακαλπακίδης</dc:creator>
  <cp:lastModifiedBy>Κυριάκος Καρακαλπακίδης</cp:lastModifiedBy>
  <cp:revision>4</cp:revision>
  <dcterms:created xsi:type="dcterms:W3CDTF">2024-04-17T15:07:43Z</dcterms:created>
  <dcterms:modified xsi:type="dcterms:W3CDTF">2024-04-19T15:03:34Z</dcterms:modified>
</cp:coreProperties>
</file>