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6" r:id="rId6"/>
    <p:sldId id="297" r:id="rId7"/>
    <p:sldId id="298" r:id="rId8"/>
    <p:sldId id="299" r:id="rId9"/>
    <p:sldId id="300" r:id="rId10"/>
    <p:sldId id="301" r:id="rId11"/>
    <p:sldId id="302" r:id="rId12"/>
    <p:sldId id="303" r:id="rId13"/>
    <p:sldId id="304" r:id="rId14"/>
    <p:sldId id="305"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19" autoAdjust="0"/>
  </p:normalViewPr>
  <p:slideViewPr>
    <p:cSldViewPr snapToGrid="0">
      <p:cViewPr varScale="1">
        <p:scale>
          <a:sx n="75" d="100"/>
          <a:sy n="75" d="100"/>
        </p:scale>
        <p:origin x="68" y="1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1/16/2024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1/16/2024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1/16/2024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1/16/2024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1/16/2024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el.wikipedia.org/wiki/%CE%93%CE%B9%CF%8E%CF%81%CE%B3%CE%BF%CF%82_%CE%91%CE%BD%CE%B5%CE%BC%CE%BF%CE%B3%CE%B9%CE%AC%CE%BD%CE%BD%CE%B7%CF%82_(%CE%B1%CE%B3%CF%89%CE%BD%CE%B9%CF%83%CF%84%CE%AE%CF%82_1821)"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en.wikipedia.org/wiki/Paris_Commune_(1789%E2%80%931795)"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0"/>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977467" y="2355457"/>
            <a:ext cx="4910666" cy="1844009"/>
          </a:xfrm>
        </p:spPr>
        <p:txBody>
          <a:bodyPr>
            <a:normAutofit/>
          </a:bodyPr>
          <a:lstStyle/>
          <a:p>
            <a:r>
              <a:rPr lang="el-GR" sz="4400" dirty="0">
                <a:solidFill>
                  <a:schemeClr val="tx1"/>
                </a:solidFill>
              </a:rPr>
              <a:t>Η ΕΛΛΗΝΙΚΗ ΝΑΥΤΙΛΙΑ ΤΟΝ 19</a:t>
            </a:r>
            <a:r>
              <a:rPr lang="el-GR" sz="4400" baseline="30000" dirty="0">
                <a:solidFill>
                  <a:schemeClr val="tx1"/>
                </a:solidFill>
              </a:rPr>
              <a:t>Ο</a:t>
            </a:r>
            <a:r>
              <a:rPr lang="el-GR" sz="4400" dirty="0">
                <a:solidFill>
                  <a:schemeClr val="tx1"/>
                </a:solidFill>
              </a:rPr>
              <a:t> ΑΙΩΝΑ</a:t>
            </a:r>
            <a:endParaRPr lang="en-US" sz="4400" dirty="0">
              <a:solidFill>
                <a:schemeClr val="tx1"/>
              </a:solidFill>
            </a:endParaRP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5FB8-7CFD-561D-87B8-893FDE7419CC}"/>
              </a:ext>
            </a:extLst>
          </p:cNvPr>
          <p:cNvSpPr>
            <a:spLocks noGrp="1"/>
          </p:cNvSpPr>
          <p:nvPr>
            <p:ph type="title"/>
          </p:nvPr>
        </p:nvSpPr>
        <p:spPr>
          <a:xfrm>
            <a:off x="8305800" y="457201"/>
            <a:ext cx="3539067" cy="888999"/>
          </a:xfrm>
        </p:spPr>
        <p:txBody>
          <a:bodyPr>
            <a:normAutofit/>
          </a:bodyPr>
          <a:lstStyle/>
          <a:p>
            <a:pPr algn="ctr"/>
            <a:r>
              <a:rPr lang="el-GR" sz="1600" b="1" dirty="0">
                <a:latin typeface="Verdana" panose="020B0604030504040204" pitchFamily="34" charset="0"/>
                <a:ea typeface="Verdana" panose="020B0604030504040204" pitchFamily="34" charset="0"/>
              </a:rPr>
              <a:t>Το Λονδίνο ως κέντρο της Ελληνικής Εμπορικής Δραστηριότητας</a:t>
            </a:r>
            <a:endParaRPr lang="en-US" sz="1600" b="1" dirty="0">
              <a:latin typeface="Verdana" panose="020B0604030504040204" pitchFamily="34" charset="0"/>
              <a:ea typeface="Verdana" panose="020B0604030504040204" pitchFamily="34" charset="0"/>
            </a:endParaRPr>
          </a:p>
        </p:txBody>
      </p:sp>
      <p:sp>
        <p:nvSpPr>
          <p:cNvPr id="4" name="Text Placeholder 3">
            <a:extLst>
              <a:ext uri="{FF2B5EF4-FFF2-40B4-BE49-F238E27FC236}">
                <a16:creationId xmlns:a16="http://schemas.microsoft.com/office/drawing/2014/main" id="{A96FB9C7-DA69-5B2C-E5D3-F61900574F6C}"/>
              </a:ext>
            </a:extLst>
          </p:cNvPr>
          <p:cNvSpPr>
            <a:spLocks noGrp="1"/>
          </p:cNvSpPr>
          <p:nvPr>
            <p:ph type="body" sz="half" idx="2"/>
          </p:nvPr>
        </p:nvSpPr>
        <p:spPr>
          <a:xfrm>
            <a:off x="8458200" y="1346201"/>
            <a:ext cx="3161963" cy="5156200"/>
          </a:xfrm>
        </p:spPr>
        <p:txBody>
          <a:bodyPr>
            <a:normAutofit fontScale="85000" lnSpcReduction="20000"/>
          </a:bodyPr>
          <a:lstStyle/>
          <a:p>
            <a:r>
              <a:rPr lang="el-GR" sz="1800" dirty="0">
                <a:effectLst/>
                <a:latin typeface="Times New Roman" panose="02020603050405020304" pitchFamily="18" charset="0"/>
                <a:ea typeface="Times New Roman" panose="02020603050405020304" pitchFamily="18" charset="0"/>
              </a:rPr>
              <a:t>Οι πρώτοι Έλληνες ήλθαν στο Λονδίνο στις αρχές του 19</a:t>
            </a:r>
            <a:r>
              <a:rPr lang="el-GR" sz="1800" baseline="30000" dirty="0">
                <a:effectLst/>
                <a:latin typeface="Times New Roman" panose="02020603050405020304" pitchFamily="18" charset="0"/>
                <a:ea typeface="Times New Roman" panose="02020603050405020304" pitchFamily="18" charset="0"/>
              </a:rPr>
              <a:t>ου</a:t>
            </a:r>
            <a:r>
              <a:rPr lang="el-GR" sz="1800" dirty="0">
                <a:effectLst/>
                <a:latin typeface="Times New Roman" panose="02020603050405020304" pitchFamily="18" charset="0"/>
                <a:ea typeface="Times New Roman" panose="02020603050405020304" pitchFamily="18" charset="0"/>
              </a:rPr>
              <a:t> αιώνα από το νησί της Χίου,</a:t>
            </a:r>
            <a:endParaRPr lang="en-US" sz="1800" dirty="0">
              <a:effectLst/>
              <a:latin typeface="Times New Roman" panose="02020603050405020304" pitchFamily="18" charset="0"/>
              <a:ea typeface="Times New Roman" panose="02020603050405020304" pitchFamily="18" charset="0"/>
            </a:endParaRPr>
          </a:p>
          <a:p>
            <a:r>
              <a:rPr lang="el-GR" sz="1800" dirty="0">
                <a:effectLst/>
                <a:latin typeface="Times New Roman" panose="02020603050405020304" pitchFamily="18" charset="0"/>
                <a:ea typeface="Times New Roman" panose="02020603050405020304" pitchFamily="18" charset="0"/>
              </a:rPr>
              <a:t> Ήταν συχνά και έμποροι και πλοιοκτήτες και ανακατευθύναν στην εξαγωγή του σιταριού από τη ρωσική Μαύρη Θάλασσα στην Ευρώπη. Ήταν πολύ επιτυχημένοι και οι επιχειρήσεις τους ευημέρησαν. Μέλος της οικογένειας Ράλλη ήταν ένας από τους ιδρυτές του περίφημου «</a:t>
            </a:r>
            <a:r>
              <a:rPr lang="en-GB" sz="1800" dirty="0">
                <a:effectLst/>
                <a:latin typeface="Times New Roman" panose="02020603050405020304" pitchFamily="18" charset="0"/>
                <a:ea typeface="Times New Roman" panose="02020603050405020304" pitchFamily="18" charset="0"/>
              </a:rPr>
              <a:t>Baltic Exchange</a:t>
            </a:r>
            <a:r>
              <a:rPr lang="el-GR" sz="1800" dirty="0">
                <a:effectLst/>
                <a:latin typeface="Times New Roman" panose="02020603050405020304" pitchFamily="18" charset="0"/>
                <a:ea typeface="Times New Roman" panose="02020603050405020304" pitchFamily="18" charset="0"/>
              </a:rPr>
              <a:t>» στα μέσα του 19</a:t>
            </a:r>
            <a:r>
              <a:rPr lang="el-GR" sz="1800" baseline="30000" dirty="0">
                <a:effectLst/>
                <a:latin typeface="Times New Roman" panose="02020603050405020304" pitchFamily="18" charset="0"/>
                <a:ea typeface="Times New Roman" panose="02020603050405020304" pitchFamily="18" charset="0"/>
              </a:rPr>
              <a:t>ου</a:t>
            </a:r>
            <a:r>
              <a:rPr lang="el-GR" sz="1800" dirty="0">
                <a:effectLst/>
                <a:latin typeface="Times New Roman" panose="02020603050405020304" pitchFamily="18" charset="0"/>
                <a:ea typeface="Times New Roman" panose="02020603050405020304" pitchFamily="18" charset="0"/>
              </a:rPr>
              <a:t> αιώνα. Με το ξέσπασμα του πολέμου της Κριμαίας, το εμπόριο σιταριού με τη Ρωσία δεν ήταν πλέον βιώσιμο, οπότε και άλλες ελληνικές οικογένειες ήρθαν στο Λονδίνο, εξειδικευμένες πλέον στο εμπόριο σιταριού από τις παραδουνάβιες χώρες. Αυτές οι οικογένειες είχαν διασυνδέσεις με τη Ρουμανία και ανέπτυξαν το εμπόριο μεταξύ εκείνης της χώρας, της Μεγάλης Βρετανίας και άλλων ευρωπαϊκών χωρών.</a:t>
            </a: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956BA00-298F-7082-C723-892075DCD944}"/>
              </a:ext>
            </a:extLst>
          </p:cNvPr>
          <p:cNvSpPr txBox="1"/>
          <p:nvPr/>
        </p:nvSpPr>
        <p:spPr>
          <a:xfrm>
            <a:off x="942094" y="5300133"/>
            <a:ext cx="6000573" cy="369332"/>
          </a:xfrm>
          <a:prstGeom prst="rect">
            <a:avLst/>
          </a:prstGeom>
          <a:noFill/>
        </p:spPr>
        <p:txBody>
          <a:bodyPr wrap="square" rtlCol="0">
            <a:spAutoFit/>
          </a:bodyPr>
          <a:lstStyle/>
          <a:p>
            <a:r>
              <a:rPr lang="el-GR" sz="1800" dirty="0">
                <a:effectLst/>
                <a:latin typeface="Times New Roman" panose="02020603050405020304" pitchFamily="18" charset="0"/>
                <a:ea typeface="Times New Roman" panose="02020603050405020304" pitchFamily="18" charset="0"/>
              </a:rPr>
              <a:t>Το ατμόπλοιο «Αχιλλεύς», στα 1900</a:t>
            </a:r>
            <a:endParaRPr lang="en-US" sz="1400" dirty="0"/>
          </a:p>
        </p:txBody>
      </p:sp>
      <p:pic>
        <p:nvPicPr>
          <p:cNvPr id="1029" name="Picture 5">
            <a:extLst>
              <a:ext uri="{FF2B5EF4-FFF2-40B4-BE49-F238E27FC236}">
                <a16:creationId xmlns:a16="http://schemas.microsoft.com/office/drawing/2014/main" id="{071A0C00-F445-8DE8-AE14-0A2EEFB15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33" y="931333"/>
            <a:ext cx="7635110" cy="40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7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5FB8-7CFD-561D-87B8-893FDE7419CC}"/>
              </a:ext>
            </a:extLst>
          </p:cNvPr>
          <p:cNvSpPr>
            <a:spLocks noGrp="1"/>
          </p:cNvSpPr>
          <p:nvPr>
            <p:ph type="title"/>
          </p:nvPr>
        </p:nvSpPr>
        <p:spPr>
          <a:xfrm>
            <a:off x="8305800" y="457201"/>
            <a:ext cx="3539067" cy="888999"/>
          </a:xfrm>
        </p:spPr>
        <p:txBody>
          <a:bodyPr>
            <a:normAutofit fontScale="90000"/>
          </a:bodyPr>
          <a:lstStyle/>
          <a:p>
            <a:pPr algn="ctr"/>
            <a:r>
              <a:rPr lang="el-GR" sz="1600" b="1" dirty="0" err="1">
                <a:latin typeface="Verdana" panose="020B0604030504040204" pitchFamily="34" charset="0"/>
                <a:ea typeface="Verdana" panose="020B0604030504040204" pitchFamily="34" charset="0"/>
              </a:rPr>
              <a:t>Οργανωσιακά</a:t>
            </a:r>
            <a:r>
              <a:rPr lang="el-GR" sz="1600" b="1" dirty="0">
                <a:latin typeface="Verdana" panose="020B0604030504040204" pitchFamily="34" charset="0"/>
                <a:ea typeface="Verdana" panose="020B0604030504040204" pitchFamily="34" charset="0"/>
              </a:rPr>
              <a:t> χαρακτηριστικά της Ελληνικής ναυτιλίας του 19</a:t>
            </a:r>
            <a:r>
              <a:rPr lang="el-GR" sz="1600" b="1" baseline="30000" dirty="0">
                <a:latin typeface="Verdana" panose="020B0604030504040204" pitchFamily="34" charset="0"/>
                <a:ea typeface="Verdana" panose="020B0604030504040204" pitchFamily="34" charset="0"/>
              </a:rPr>
              <a:t>ου</a:t>
            </a:r>
            <a:r>
              <a:rPr lang="el-GR" sz="1600" b="1" dirty="0">
                <a:latin typeface="Verdana" panose="020B0604030504040204" pitchFamily="34" charset="0"/>
                <a:ea typeface="Verdana" panose="020B0604030504040204" pitchFamily="34" charset="0"/>
              </a:rPr>
              <a:t> Αιώνα.</a:t>
            </a:r>
            <a:endParaRPr lang="en-US" sz="1600" b="1" dirty="0">
              <a:latin typeface="Verdana" panose="020B0604030504040204" pitchFamily="34" charset="0"/>
              <a:ea typeface="Verdana" panose="020B0604030504040204" pitchFamily="34" charset="0"/>
            </a:endParaRPr>
          </a:p>
        </p:txBody>
      </p:sp>
      <p:sp>
        <p:nvSpPr>
          <p:cNvPr id="4" name="Text Placeholder 3">
            <a:extLst>
              <a:ext uri="{FF2B5EF4-FFF2-40B4-BE49-F238E27FC236}">
                <a16:creationId xmlns:a16="http://schemas.microsoft.com/office/drawing/2014/main" id="{A96FB9C7-DA69-5B2C-E5D3-F61900574F6C}"/>
              </a:ext>
            </a:extLst>
          </p:cNvPr>
          <p:cNvSpPr>
            <a:spLocks noGrp="1"/>
          </p:cNvSpPr>
          <p:nvPr>
            <p:ph type="body" sz="half" idx="2"/>
          </p:nvPr>
        </p:nvSpPr>
        <p:spPr>
          <a:xfrm>
            <a:off x="8458200" y="1346201"/>
            <a:ext cx="3161963" cy="5156200"/>
          </a:xfrm>
        </p:spPr>
        <p:txBody>
          <a:bodyPr>
            <a:normAutofit fontScale="85000" lnSpcReduction="10000"/>
          </a:bodyPr>
          <a:lstStyle/>
          <a:p>
            <a:r>
              <a:rPr lang="el-GR" sz="1800" dirty="0">
                <a:effectLst/>
                <a:latin typeface="Times New Roman" panose="02020603050405020304" pitchFamily="18" charset="0"/>
                <a:ea typeface="Times New Roman" panose="02020603050405020304" pitchFamily="18" charset="0"/>
              </a:rPr>
              <a:t>η μεγάλη και τόσο επιτυχημένη πορεία των Ελλήνων θαλασσοπόρων και επιχειρηματιών διακρίνεται σε δύο φάσεις: η πρώτη φάση είναι η λεγόμενη «Χιώτικη» και η οποία διήρκεσε από το 1830 έως τη δεκαετία του 1860. Ονομάσθηκε έτσι επειδή χαρακτηριζόταν από την πρωτοκαθεδρία ενός αριθμού ναυτιλιακών οικογενειών με καταγωγή από τη Χίο.</a:t>
            </a:r>
          </a:p>
          <a:p>
            <a:r>
              <a:rPr lang="el-GR" sz="1800" dirty="0">
                <a:effectLst/>
                <a:latin typeface="Times New Roman" panose="02020603050405020304" pitchFamily="18" charset="0"/>
                <a:ea typeface="Times New Roman" panose="02020603050405020304" pitchFamily="18" charset="0"/>
              </a:rPr>
              <a:t>Οι πρωτοπόροι εκείνου του «Χιώτικου» κοινωνικού δικτύου ήταν άτομα γνωστά ως «</a:t>
            </a:r>
            <a:r>
              <a:rPr lang="el-GR" sz="1800" dirty="0" err="1">
                <a:effectLst/>
                <a:latin typeface="Times New Roman" panose="02020603050405020304" pitchFamily="18" charset="0"/>
                <a:ea typeface="Times New Roman" panose="02020603050405020304" pitchFamily="18" charset="0"/>
              </a:rPr>
              <a:t>Αγγλο</a:t>
            </a:r>
            <a:r>
              <a:rPr lang="el-GR" sz="1800" dirty="0">
                <a:effectLst/>
                <a:latin typeface="Times New Roman" panose="02020603050405020304" pitchFamily="18" charset="0"/>
                <a:ea typeface="Times New Roman" panose="02020603050405020304" pitchFamily="18" charset="0"/>
              </a:rPr>
              <a:t> - Χιώτες» ή «</a:t>
            </a:r>
            <a:r>
              <a:rPr lang="el-GR" sz="1800" dirty="0" err="1">
                <a:effectLst/>
                <a:latin typeface="Times New Roman" panose="02020603050405020304" pitchFamily="18" charset="0"/>
                <a:ea typeface="Times New Roman" panose="02020603050405020304" pitchFamily="18" charset="0"/>
              </a:rPr>
              <a:t>Αγγλο</a:t>
            </a:r>
            <a:r>
              <a:rPr lang="el-GR" sz="1800" dirty="0">
                <a:effectLst/>
                <a:latin typeface="Times New Roman" panose="02020603050405020304" pitchFamily="18" charset="0"/>
                <a:ea typeface="Times New Roman" panose="02020603050405020304" pitchFamily="18" charset="0"/>
              </a:rPr>
              <a:t> – Έλληνες», δηλαδή Έλληνες προερχόμενοι από τη Χίο και εγκατεστημένοι στο Λονδίνο, το Μάντσεστερ, ή το Λίβερπουλ. Να σημειωθεί ότι τα κριτήρια για να μπεις στον «κύκλο αυτών των εμπόρων ήταν ιδιαίτερα αυστηρά.</a:t>
            </a: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956BA00-298F-7082-C723-892075DCD944}"/>
              </a:ext>
            </a:extLst>
          </p:cNvPr>
          <p:cNvSpPr txBox="1"/>
          <p:nvPr/>
        </p:nvSpPr>
        <p:spPr>
          <a:xfrm>
            <a:off x="279400" y="5886898"/>
            <a:ext cx="7882467" cy="738664"/>
          </a:xfrm>
          <a:prstGeom prst="rect">
            <a:avLst/>
          </a:prstGeom>
          <a:noFill/>
        </p:spPr>
        <p:txBody>
          <a:bodyPr wrap="square" rtlCol="0">
            <a:spAutoFit/>
          </a:bodyPr>
          <a:lstStyle/>
          <a:p>
            <a:r>
              <a:rPr lang="el-GR" sz="1400" dirty="0"/>
              <a:t>Ο ιδρυτής μίας από παλαιότερες εφοπλιστικές οικογένειες της Χίου, ο </a:t>
            </a:r>
            <a:r>
              <a:rPr lang="el-GR" sz="1400" b="1" dirty="0" err="1"/>
              <a:t>παπα</a:t>
            </a:r>
            <a:r>
              <a:rPr lang="el-GR" sz="1400" b="1" dirty="0"/>
              <a:t>-Λαιμός</a:t>
            </a:r>
            <a:r>
              <a:rPr lang="el-GR" sz="1400" dirty="0"/>
              <a:t>, κατά </a:t>
            </a:r>
            <a:r>
              <a:rPr lang="el-GR" sz="1400" dirty="0" err="1"/>
              <a:t>κόσμον</a:t>
            </a:r>
            <a:r>
              <a:rPr lang="el-GR" sz="1400" dirty="0"/>
              <a:t> Γεώργιος Kωνσταντή Λαιμός, γεννήθηκε το 1812 στις Οινούσσες.  Ναυτικός και καραβοκύρης, ασπάστηκε και την ιεροσύνη.</a:t>
            </a:r>
            <a:endParaRPr lang="en-US" sz="1400" dirty="0"/>
          </a:p>
        </p:txBody>
      </p:sp>
      <p:pic>
        <p:nvPicPr>
          <p:cNvPr id="5" name="Picture 4">
            <a:extLst>
              <a:ext uri="{FF2B5EF4-FFF2-40B4-BE49-F238E27FC236}">
                <a16:creationId xmlns:a16="http://schemas.microsoft.com/office/drawing/2014/main" id="{2A3CE3DB-EF64-9F6F-1F22-C340A7471364}"/>
              </a:ext>
            </a:extLst>
          </p:cNvPr>
          <p:cNvPicPr>
            <a:picLocks noChangeAspect="1"/>
          </p:cNvPicPr>
          <p:nvPr/>
        </p:nvPicPr>
        <p:blipFill>
          <a:blip r:embed="rId2"/>
          <a:stretch>
            <a:fillRect/>
          </a:stretch>
        </p:blipFill>
        <p:spPr>
          <a:xfrm>
            <a:off x="1671009" y="223970"/>
            <a:ext cx="3950858" cy="5666803"/>
          </a:xfrm>
          <a:prstGeom prst="rect">
            <a:avLst/>
          </a:prstGeom>
        </p:spPr>
      </p:pic>
    </p:spTree>
    <p:extLst>
      <p:ext uri="{BB962C8B-B14F-4D97-AF65-F5344CB8AC3E}">
        <p14:creationId xmlns:p14="http://schemas.microsoft.com/office/powerpoint/2010/main" val="164554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5FB8-7CFD-561D-87B8-893FDE7419CC}"/>
              </a:ext>
            </a:extLst>
          </p:cNvPr>
          <p:cNvSpPr>
            <a:spLocks noGrp="1"/>
          </p:cNvSpPr>
          <p:nvPr>
            <p:ph type="title"/>
          </p:nvPr>
        </p:nvSpPr>
        <p:spPr>
          <a:xfrm>
            <a:off x="8305800" y="457201"/>
            <a:ext cx="3539067" cy="888999"/>
          </a:xfrm>
        </p:spPr>
        <p:txBody>
          <a:bodyPr>
            <a:normAutofit fontScale="90000"/>
          </a:bodyPr>
          <a:lstStyle/>
          <a:p>
            <a:pPr algn="ctr"/>
            <a:r>
              <a:rPr lang="el-GR" sz="1600" b="1" dirty="0" err="1">
                <a:latin typeface="Verdana" panose="020B0604030504040204" pitchFamily="34" charset="0"/>
                <a:ea typeface="Verdana" panose="020B0604030504040204" pitchFamily="34" charset="0"/>
              </a:rPr>
              <a:t>Οργανωσιακά</a:t>
            </a:r>
            <a:r>
              <a:rPr lang="el-GR" sz="1600" b="1" dirty="0">
                <a:latin typeface="Verdana" panose="020B0604030504040204" pitchFamily="34" charset="0"/>
                <a:ea typeface="Verdana" panose="020B0604030504040204" pitchFamily="34" charset="0"/>
              </a:rPr>
              <a:t> χαρακτηριστικά της Ελληνικής ναυτιλίας του 19</a:t>
            </a:r>
            <a:r>
              <a:rPr lang="el-GR" sz="1600" b="1" baseline="30000" dirty="0">
                <a:latin typeface="Verdana" panose="020B0604030504040204" pitchFamily="34" charset="0"/>
                <a:ea typeface="Verdana" panose="020B0604030504040204" pitchFamily="34" charset="0"/>
              </a:rPr>
              <a:t>ου</a:t>
            </a:r>
            <a:r>
              <a:rPr lang="el-GR" sz="1600" b="1" dirty="0">
                <a:latin typeface="Verdana" panose="020B0604030504040204" pitchFamily="34" charset="0"/>
                <a:ea typeface="Verdana" panose="020B0604030504040204" pitchFamily="34" charset="0"/>
              </a:rPr>
              <a:t> Αιώνα.</a:t>
            </a:r>
            <a:endParaRPr lang="en-US" sz="1600" b="1" dirty="0">
              <a:latin typeface="Verdana" panose="020B0604030504040204" pitchFamily="34" charset="0"/>
              <a:ea typeface="Verdana" panose="020B0604030504040204" pitchFamily="34" charset="0"/>
            </a:endParaRPr>
          </a:p>
        </p:txBody>
      </p:sp>
      <p:sp>
        <p:nvSpPr>
          <p:cNvPr id="4" name="Text Placeholder 3">
            <a:extLst>
              <a:ext uri="{FF2B5EF4-FFF2-40B4-BE49-F238E27FC236}">
                <a16:creationId xmlns:a16="http://schemas.microsoft.com/office/drawing/2014/main" id="{A96FB9C7-DA69-5B2C-E5D3-F61900574F6C}"/>
              </a:ext>
            </a:extLst>
          </p:cNvPr>
          <p:cNvSpPr>
            <a:spLocks noGrp="1"/>
          </p:cNvSpPr>
          <p:nvPr>
            <p:ph type="body" sz="half" idx="2"/>
          </p:nvPr>
        </p:nvSpPr>
        <p:spPr>
          <a:xfrm>
            <a:off x="8458200" y="1346201"/>
            <a:ext cx="3161963" cy="5156200"/>
          </a:xfrm>
        </p:spPr>
        <p:txBody>
          <a:bodyPr>
            <a:normAutofit/>
          </a:bodyPr>
          <a:lstStyle/>
          <a:p>
            <a:r>
              <a:rPr lang="el-GR" sz="1800" dirty="0">
                <a:effectLst/>
                <a:latin typeface="Times New Roman" panose="02020603050405020304" pitchFamily="18" charset="0"/>
                <a:ea typeface="Times New Roman" panose="02020603050405020304" pitchFamily="18" charset="0"/>
              </a:rPr>
              <a:t>Η δεύτερη φάση, η οποία καλύπτει την περίοδο από τη δεκαετία του 1870 έως το 1900, ονομάσθηκε «Ιόνιος» και χρησιμοποιεί τα ίδια κριτήρια όπως και στην «Χιώτικη» φάση.</a:t>
            </a:r>
          </a:p>
          <a:p>
            <a:r>
              <a:rPr lang="el-GR" dirty="0">
                <a:latin typeface="Times New Roman" panose="02020603050405020304" pitchFamily="18" charset="0"/>
                <a:ea typeface="Times New Roman" panose="02020603050405020304" pitchFamily="18" charset="0"/>
              </a:rPr>
              <a:t>Κ</a:t>
            </a:r>
            <a:r>
              <a:rPr lang="el-GR" sz="1800" dirty="0">
                <a:effectLst/>
                <a:latin typeface="Times New Roman" panose="02020603050405020304" pitchFamily="18" charset="0"/>
                <a:ea typeface="Times New Roman" panose="02020603050405020304" pitchFamily="18" charset="0"/>
              </a:rPr>
              <a:t>ατά τη διάρκειά της κυριάρχησε ένα δίκτυο περίπου 140  ναυτιλιακών οικογενειών με –επί το πλείστων- καταγωγή από τα νησιά του Ιονίου πελάγους απ’ όπου </a:t>
            </a:r>
            <a:r>
              <a:rPr lang="el-GR" dirty="0">
                <a:latin typeface="Times New Roman" panose="02020603050405020304" pitchFamily="18" charset="0"/>
                <a:ea typeface="Times New Roman" panose="02020603050405020304" pitchFamily="18" charset="0"/>
              </a:rPr>
              <a:t>και προέρχοντα</a:t>
            </a:r>
            <a:r>
              <a:rPr lang="el-GR" sz="1800" dirty="0">
                <a:effectLst/>
                <a:latin typeface="Times New Roman" panose="02020603050405020304" pitchFamily="18" charset="0"/>
                <a:ea typeface="Times New Roman" panose="02020603050405020304" pitchFamily="18" charset="0"/>
              </a:rPr>
              <a:t>ν οι πλουσιότερες και ισχυρότερες των οικογενειών που το συνέθεταν. </a:t>
            </a: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956BA00-298F-7082-C723-892075DCD944}"/>
              </a:ext>
            </a:extLst>
          </p:cNvPr>
          <p:cNvSpPr txBox="1"/>
          <p:nvPr/>
        </p:nvSpPr>
        <p:spPr>
          <a:xfrm>
            <a:off x="160866" y="5488965"/>
            <a:ext cx="7882467" cy="738664"/>
          </a:xfrm>
          <a:prstGeom prst="rect">
            <a:avLst/>
          </a:prstGeom>
          <a:noFill/>
        </p:spPr>
        <p:txBody>
          <a:bodyPr wrap="square" rtlCol="0">
            <a:spAutoFit/>
          </a:bodyPr>
          <a:lstStyle/>
          <a:p>
            <a:r>
              <a:rPr lang="el-GR" sz="1400" dirty="0">
                <a:solidFill>
                  <a:srgbClr val="002060"/>
                </a:solidFill>
                <a:hlinkClick r:id="rId2">
                  <a:extLst>
                    <a:ext uri="{A12FA001-AC4F-418D-AE19-62706E023703}">
                      <ahyp:hlinkClr xmlns:ahyp="http://schemas.microsoft.com/office/drawing/2018/hyperlinkcolor" val="tx"/>
                    </a:ext>
                  </a:extLst>
                </a:hlinkClick>
              </a:rPr>
              <a:t>ο 23χρονος </a:t>
            </a:r>
            <a:r>
              <a:rPr lang="el-GR" sz="1400" dirty="0" err="1">
                <a:solidFill>
                  <a:srgbClr val="002060"/>
                </a:solidFill>
                <a:hlinkClick r:id="rId2">
                  <a:extLst>
                    <a:ext uri="{A12FA001-AC4F-418D-AE19-62706E023703}">
                      <ahyp:hlinkClr xmlns:ahyp="http://schemas.microsoft.com/office/drawing/2018/hyperlinkcolor" val="tx"/>
                    </a:ext>
                  </a:extLst>
                </a:hlinkClick>
              </a:rPr>
              <a:t>Παξινός</a:t>
            </a:r>
            <a:r>
              <a:rPr lang="el-GR" sz="1400" dirty="0">
                <a:solidFill>
                  <a:srgbClr val="002060"/>
                </a:solidFill>
                <a:hlinkClick r:id="rId2">
                  <a:extLst>
                    <a:ext uri="{A12FA001-AC4F-418D-AE19-62706E023703}">
                      <ahyp:hlinkClr xmlns:ahyp="http://schemas.microsoft.com/office/drawing/2018/hyperlinkcolor" val="tx"/>
                    </a:ext>
                  </a:extLst>
                </a:hlinkClick>
              </a:rPr>
              <a:t> ναύτης σε εμπορικό – πολεμικό πλοίο της </a:t>
            </a:r>
            <a:r>
              <a:rPr lang="el-GR" sz="1400" dirty="0" err="1">
                <a:solidFill>
                  <a:srgbClr val="002060"/>
                </a:solidFill>
                <a:hlinkClick r:id="rId2">
                  <a:extLst>
                    <a:ext uri="{A12FA001-AC4F-418D-AE19-62706E023703}">
                      <ahyp:hlinkClr xmlns:ahyp="http://schemas.microsoft.com/office/drawing/2018/hyperlinkcolor" val="tx"/>
                    </a:ext>
                  </a:extLst>
                </a:hlinkClick>
              </a:rPr>
              <a:t>Μπουμπουλίνας</a:t>
            </a:r>
            <a:r>
              <a:rPr lang="en-US" sz="1400" dirty="0">
                <a:solidFill>
                  <a:srgbClr val="002060"/>
                </a:solidFill>
                <a:hlinkClick r:id="rId2">
                  <a:extLst>
                    <a:ext uri="{A12FA001-AC4F-418D-AE19-62706E023703}">
                      <ahyp:hlinkClr xmlns:ahyp="http://schemas.microsoft.com/office/drawing/2018/hyperlinkcolor" val="tx"/>
                    </a:ext>
                  </a:extLst>
                </a:hlinkClick>
              </a:rPr>
              <a:t>,</a:t>
            </a:r>
            <a:r>
              <a:rPr lang="el-GR" sz="1400" dirty="0">
                <a:solidFill>
                  <a:srgbClr val="002060"/>
                </a:solidFill>
                <a:hlinkClick r:id="rId2">
                  <a:extLst>
                    <a:ext uri="{A12FA001-AC4F-418D-AE19-62706E023703}">
                      <ahyp:hlinkClr xmlns:ahyp="http://schemas.microsoft.com/office/drawing/2018/hyperlinkcolor" val="tx"/>
                    </a:ext>
                  </a:extLst>
                </a:hlinkClick>
              </a:rPr>
              <a:t> Γιώργος </a:t>
            </a:r>
            <a:r>
              <a:rPr lang="el-GR" sz="1400" dirty="0" err="1">
                <a:solidFill>
                  <a:srgbClr val="002060"/>
                </a:solidFill>
                <a:hlinkClick r:id="rId2">
                  <a:extLst>
                    <a:ext uri="{A12FA001-AC4F-418D-AE19-62706E023703}">
                      <ahyp:hlinkClr xmlns:ahyp="http://schemas.microsoft.com/office/drawing/2018/hyperlinkcolor" val="tx"/>
                    </a:ext>
                  </a:extLst>
                </a:hlinkClick>
              </a:rPr>
              <a:t>Ανεμογιάννης</a:t>
            </a:r>
            <a:r>
              <a:rPr lang="el-GR" sz="1400" dirty="0">
                <a:solidFill>
                  <a:srgbClr val="002060"/>
                </a:solidFill>
                <a:hlinkClick r:id="rId2">
                  <a:extLst>
                    <a:ext uri="{A12FA001-AC4F-418D-AE19-62706E023703}">
                      <ahyp:hlinkClr xmlns:ahyp="http://schemas.microsoft.com/office/drawing/2018/hyperlinkcolor" val="tx"/>
                    </a:ext>
                  </a:extLst>
                </a:hlinkClick>
              </a:rPr>
              <a:t>, ο μπουρλοτιέρης-πυρπολητής που άφησε ηρωικά την τελευταία πνοή του στη Ναύπακτο 10 Ιουνίου 1821.</a:t>
            </a:r>
            <a:endParaRPr lang="en-US" sz="1400" dirty="0">
              <a:solidFill>
                <a:srgbClr val="002060"/>
              </a:solidFill>
            </a:endParaRPr>
          </a:p>
        </p:txBody>
      </p:sp>
      <p:pic>
        <p:nvPicPr>
          <p:cNvPr id="6" name="Picture 5">
            <a:extLst>
              <a:ext uri="{FF2B5EF4-FFF2-40B4-BE49-F238E27FC236}">
                <a16:creationId xmlns:a16="http://schemas.microsoft.com/office/drawing/2014/main" id="{67A6029C-C4FA-2224-C239-FCD0F087D9AA}"/>
              </a:ext>
            </a:extLst>
          </p:cNvPr>
          <p:cNvPicPr>
            <a:picLocks noChangeAspect="1"/>
          </p:cNvPicPr>
          <p:nvPr/>
        </p:nvPicPr>
        <p:blipFill>
          <a:blip r:embed="rId3"/>
          <a:stretch>
            <a:fillRect/>
          </a:stretch>
        </p:blipFill>
        <p:spPr>
          <a:xfrm>
            <a:off x="1930398" y="365655"/>
            <a:ext cx="3284333" cy="5002211"/>
          </a:xfrm>
          <a:prstGeom prst="rect">
            <a:avLst/>
          </a:prstGeom>
        </p:spPr>
      </p:pic>
    </p:spTree>
    <p:extLst>
      <p:ext uri="{BB962C8B-B14F-4D97-AF65-F5344CB8AC3E}">
        <p14:creationId xmlns:p14="http://schemas.microsoft.com/office/powerpoint/2010/main" val="756546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08566F-A727-7D97-B1A1-4A5E39B81B93}"/>
              </a:ext>
            </a:extLst>
          </p:cNvPr>
          <p:cNvSpPr>
            <a:spLocks noGrp="1"/>
          </p:cNvSpPr>
          <p:nvPr>
            <p:ph type="body" sz="half" idx="2"/>
          </p:nvPr>
        </p:nvSpPr>
        <p:spPr>
          <a:xfrm>
            <a:off x="8458200" y="426989"/>
            <a:ext cx="3161963" cy="5516611"/>
          </a:xfrm>
        </p:spPr>
        <p:txBody>
          <a:bodyPr>
            <a:normAutofit fontScale="92500" lnSpcReduction="20000"/>
          </a:bodyPr>
          <a:lstStyle/>
          <a:p>
            <a:r>
              <a:rPr lang="el-GR" dirty="0">
                <a:latin typeface="Verdana" panose="020B0604030504040204" pitchFamily="34" charset="0"/>
                <a:ea typeface="Verdana" panose="020B0604030504040204" pitchFamily="34" charset="0"/>
              </a:rPr>
              <a:t>Όπως προαναφέραμε κατά την διάρκεια του 18</a:t>
            </a:r>
            <a:r>
              <a:rPr lang="el-GR" baseline="30000" dirty="0">
                <a:latin typeface="Verdana" panose="020B0604030504040204" pitchFamily="34" charset="0"/>
                <a:ea typeface="Verdana" panose="020B0604030504040204" pitchFamily="34" charset="0"/>
              </a:rPr>
              <a:t>ου</a:t>
            </a:r>
            <a:r>
              <a:rPr lang="el-GR" dirty="0">
                <a:latin typeface="Verdana" panose="020B0604030504040204" pitchFamily="34" charset="0"/>
                <a:ea typeface="Verdana" panose="020B0604030504040204" pitchFamily="34" charset="0"/>
              </a:rPr>
              <a:t> αιώνα ανερχόμενες δυνάμεις ήταν η Αγγλία, η Γαλλία και δευτερευόντως η Ρωσία και η Αυστρία.</a:t>
            </a:r>
          </a:p>
          <a:p>
            <a:r>
              <a:rPr lang="el-GR" dirty="0">
                <a:latin typeface="Verdana" panose="020B0604030504040204" pitchFamily="34" charset="0"/>
                <a:ea typeface="Verdana" panose="020B0604030504040204" pitchFamily="34" charset="0"/>
              </a:rPr>
              <a:t>Η Οθωμανική αυτοκρατορία πλέον βρίσκεται σε πτώση ενώ η Βενετία που μέχρι τότε αποτελούσε ένα ανεξάρτητο και οικονομικά ισχυρό κράτος  εξαφανίζεται.</a:t>
            </a:r>
          </a:p>
          <a:p>
            <a:r>
              <a:rPr lang="el-GR" dirty="0">
                <a:latin typeface="Verdana" panose="020B0604030504040204" pitchFamily="34" charset="0"/>
                <a:ea typeface="Verdana" panose="020B0604030504040204" pitchFamily="34" charset="0"/>
              </a:rPr>
              <a:t>Οι εξελίξεις ωφελούν τους Έλληνες πλοιοκτήτες  οι οποίοι αναπτύσσουν τον στόλο τους, αρχικά στα Ιόνια νησιά και στην συνέχεια στην επικράτεια του Αιγαίου (από το 1770 και μετά) </a:t>
            </a:r>
            <a:r>
              <a:rPr lang="en-US" dirty="0">
                <a:latin typeface="Verdana" panose="020B0604030504040204" pitchFamily="34" charset="0"/>
                <a:ea typeface="Verdana" panose="020B0604030504040204" pitchFamily="34" charset="0"/>
              </a:rPr>
              <a:t>.</a:t>
            </a:r>
          </a:p>
        </p:txBody>
      </p:sp>
      <p:pic>
        <p:nvPicPr>
          <p:cNvPr id="12" name="Content Placeholder 11">
            <a:extLst>
              <a:ext uri="{FF2B5EF4-FFF2-40B4-BE49-F238E27FC236}">
                <a16:creationId xmlns:a16="http://schemas.microsoft.com/office/drawing/2014/main" id="{77D115C6-3029-6649-0CFE-273D4973DDEF}"/>
              </a:ext>
            </a:extLst>
          </p:cNvPr>
          <p:cNvPicPr>
            <a:picLocks noGrp="1" noChangeAspect="1"/>
          </p:cNvPicPr>
          <p:nvPr>
            <p:ph idx="1"/>
          </p:nvPr>
        </p:nvPicPr>
        <p:blipFill>
          <a:blip r:embed="rId2"/>
          <a:stretch>
            <a:fillRect/>
          </a:stretch>
        </p:blipFill>
        <p:spPr>
          <a:xfrm>
            <a:off x="273347" y="809667"/>
            <a:ext cx="7533411" cy="4837861"/>
          </a:xfrm>
        </p:spPr>
      </p:pic>
    </p:spTree>
    <p:extLst>
      <p:ext uri="{BB962C8B-B14F-4D97-AF65-F5344CB8AC3E}">
        <p14:creationId xmlns:p14="http://schemas.microsoft.com/office/powerpoint/2010/main" val="189355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08566F-A727-7D97-B1A1-4A5E39B81B93}"/>
              </a:ext>
            </a:extLst>
          </p:cNvPr>
          <p:cNvSpPr>
            <a:spLocks noGrp="1"/>
          </p:cNvSpPr>
          <p:nvPr>
            <p:ph type="body" sz="half" idx="2"/>
          </p:nvPr>
        </p:nvSpPr>
        <p:spPr>
          <a:xfrm>
            <a:off x="8330306" y="426989"/>
            <a:ext cx="3289858" cy="5516611"/>
          </a:xfrm>
        </p:spPr>
        <p:txBody>
          <a:bodyPr>
            <a:normAutofit fontScale="70000" lnSpcReduction="20000"/>
          </a:bodyPr>
          <a:lstStyle/>
          <a:p>
            <a:r>
              <a:rPr lang="el-GR" dirty="0">
                <a:latin typeface="Verdana" panose="020B0604030504040204" pitchFamily="34" charset="0"/>
                <a:ea typeface="Verdana" panose="020B0604030504040204" pitchFamily="34" charset="0"/>
              </a:rPr>
              <a:t>Μπαίνοντας στον 19</a:t>
            </a:r>
            <a:r>
              <a:rPr lang="el-GR" baseline="30000" dirty="0">
                <a:latin typeface="Verdana" panose="020B0604030504040204" pitchFamily="34" charset="0"/>
                <a:ea typeface="Verdana" panose="020B0604030504040204" pitchFamily="34" charset="0"/>
              </a:rPr>
              <a:t>ο</a:t>
            </a:r>
            <a:r>
              <a:rPr lang="el-GR" dirty="0">
                <a:latin typeface="Verdana" panose="020B0604030504040204" pitchFamily="34" charset="0"/>
                <a:ea typeface="Verdana" panose="020B0604030504040204" pitchFamily="34" charset="0"/>
              </a:rPr>
              <a:t> αιώνα βρίσκουμε τους Έλληνες πλοιοκτήτες να πρωτοστατούν στο  εμπόριο σιτηρών με το οποίο σύμφωνα με τους ιστορικούς η ανάπτυξη της σύγχρονης εμπορικής ναυτιλίας συνδέθηκε άρρηκτα.</a:t>
            </a:r>
          </a:p>
          <a:p>
            <a:r>
              <a:rPr lang="el-GR" dirty="0">
                <a:latin typeface="Verdana" panose="020B0604030504040204" pitchFamily="34" charset="0"/>
                <a:ea typeface="Verdana" panose="020B0604030504040204" pitchFamily="34" charset="0"/>
              </a:rPr>
              <a:t>Οι Έλληνες έμποροι έχουν </a:t>
            </a:r>
            <a:r>
              <a:rPr lang="el-GR" dirty="0" err="1">
                <a:latin typeface="Verdana" panose="020B0604030504040204" pitchFamily="34" charset="0"/>
                <a:ea typeface="Verdana" panose="020B0604030504040204" pitchFamily="34" charset="0"/>
              </a:rPr>
              <a:t>έυκολη</a:t>
            </a:r>
            <a:r>
              <a:rPr lang="el-GR" dirty="0">
                <a:latin typeface="Verdana" panose="020B0604030504040204" pitchFamily="34" charset="0"/>
                <a:ea typeface="Verdana" panose="020B0604030504040204" pitchFamily="34" charset="0"/>
              </a:rPr>
              <a:t> πρόσβαση στα λιμάνια της Μαύρης Θάλασσας άρα και στα σιτηρά της Ουκρανίας. </a:t>
            </a:r>
          </a:p>
          <a:p>
            <a:r>
              <a:rPr lang="el-GR" dirty="0">
                <a:latin typeface="Verdana" panose="020B0604030504040204" pitchFamily="34" charset="0"/>
                <a:ea typeface="Verdana" panose="020B0604030504040204" pitchFamily="34" charset="0"/>
              </a:rPr>
              <a:t>Εκείνα τα σιτηρά μεταφέρουν έπειτα στους διάφορους λιμένες της κεντρικής και Δυτικής Μεσογείου.</a:t>
            </a:r>
          </a:p>
          <a:p>
            <a:r>
              <a:rPr lang="el-GR" dirty="0">
                <a:latin typeface="Verdana" panose="020B0604030504040204" pitchFamily="34" charset="0"/>
                <a:ea typeface="Verdana" panose="020B0604030504040204" pitchFamily="34" charset="0"/>
              </a:rPr>
              <a:t>Η Γαλλική επανάσταση και συνεπακόλουθη αστάθεια εφοδιασμού στα τέλη του 18</a:t>
            </a:r>
            <a:r>
              <a:rPr lang="el-GR" baseline="30000" dirty="0">
                <a:latin typeface="Verdana" panose="020B0604030504040204" pitchFamily="34" charset="0"/>
                <a:ea typeface="Verdana" panose="020B0604030504040204" pitchFamily="34" charset="0"/>
              </a:rPr>
              <a:t>ου</a:t>
            </a:r>
            <a:r>
              <a:rPr lang="el-GR" dirty="0">
                <a:latin typeface="Verdana" panose="020B0604030504040204" pitchFamily="34" charset="0"/>
                <a:ea typeface="Verdana" panose="020B0604030504040204" pitchFamily="34" charset="0"/>
              </a:rPr>
              <a:t> αιώνα καθώς και οι μετέπειτα  Ναπολεόντειοι πόλεμοι κάνουν την Γαλλία τον σημαντικότερο εισαγωγέα σιτηρών από το 1790 έως και τη δεύτερη δεκαετία του 19</a:t>
            </a:r>
            <a:r>
              <a:rPr lang="el-GR" baseline="30000" dirty="0">
                <a:latin typeface="Verdana" panose="020B0604030504040204" pitchFamily="34" charset="0"/>
                <a:ea typeface="Verdana" panose="020B0604030504040204" pitchFamily="34" charset="0"/>
              </a:rPr>
              <a:t>ου</a:t>
            </a:r>
            <a:r>
              <a:rPr lang="el-GR" dirty="0">
                <a:latin typeface="Verdana" panose="020B0604030504040204" pitchFamily="34" charset="0"/>
                <a:ea typeface="Verdana" panose="020B0604030504040204" pitchFamily="34" charset="0"/>
              </a:rPr>
              <a:t> αιώνα, πράγμα που ευνοεί τους Έλληνες καραβοκύρηδες οι οποίοι διαπραγματεύονται υψηλές τιμές των προϊόντων τους στα Γαλλικά λιμάνια της Μασσαλίας της Τουλόν και της Νίκαιας </a:t>
            </a:r>
            <a:endParaRPr lang="en-US" dirty="0">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4270FDE9-2850-5F1A-CC37-149229C1F83C}"/>
              </a:ext>
            </a:extLst>
          </p:cNvPr>
          <p:cNvSpPr txBox="1"/>
          <p:nvPr/>
        </p:nvSpPr>
        <p:spPr>
          <a:xfrm>
            <a:off x="817892" y="5943600"/>
            <a:ext cx="6292039" cy="369332"/>
          </a:xfrm>
          <a:prstGeom prst="rect">
            <a:avLst/>
          </a:prstGeom>
          <a:noFill/>
        </p:spPr>
        <p:txBody>
          <a:bodyPr wrap="square" rtlCol="0">
            <a:spAutoFit/>
          </a:bodyPr>
          <a:lstStyle/>
          <a:p>
            <a:r>
              <a:rPr lang="el-GR" dirty="0"/>
              <a:t>Οι εχθροπραξίες και </a:t>
            </a:r>
            <a:r>
              <a:rPr lang="el-GR" dirty="0">
                <a:hlinkClick r:id="rId2"/>
              </a:rPr>
              <a:t>η καταστολή της παρισινής κομμούνας</a:t>
            </a:r>
            <a:r>
              <a:rPr lang="el-GR" dirty="0"/>
              <a:t> </a:t>
            </a:r>
            <a:endParaRPr lang="en-US" dirty="0"/>
          </a:p>
        </p:txBody>
      </p:sp>
      <p:pic>
        <p:nvPicPr>
          <p:cNvPr id="12" name="Content Placeholder 11">
            <a:extLst>
              <a:ext uri="{FF2B5EF4-FFF2-40B4-BE49-F238E27FC236}">
                <a16:creationId xmlns:a16="http://schemas.microsoft.com/office/drawing/2014/main" id="{BD30FD04-0CE9-71C2-EFE2-9276136D7D4D}"/>
              </a:ext>
            </a:extLst>
          </p:cNvPr>
          <p:cNvPicPr>
            <a:picLocks noGrp="1" noChangeAspect="1"/>
          </p:cNvPicPr>
          <p:nvPr>
            <p:ph idx="1"/>
          </p:nvPr>
        </p:nvPicPr>
        <p:blipFill>
          <a:blip r:embed="rId3"/>
          <a:stretch>
            <a:fillRect/>
          </a:stretch>
        </p:blipFill>
        <p:spPr>
          <a:xfrm>
            <a:off x="348145" y="277945"/>
            <a:ext cx="7116714" cy="5665655"/>
          </a:xfrm>
        </p:spPr>
      </p:pic>
    </p:spTree>
    <p:extLst>
      <p:ext uri="{BB962C8B-B14F-4D97-AF65-F5344CB8AC3E}">
        <p14:creationId xmlns:p14="http://schemas.microsoft.com/office/powerpoint/2010/main" val="206501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D090-6016-D5C5-4110-4B272AAAE3B1}"/>
              </a:ext>
            </a:extLst>
          </p:cNvPr>
          <p:cNvSpPr>
            <a:spLocks noGrp="1"/>
          </p:cNvSpPr>
          <p:nvPr>
            <p:ph type="title"/>
          </p:nvPr>
        </p:nvSpPr>
        <p:spPr>
          <a:xfrm>
            <a:off x="8273910" y="607392"/>
            <a:ext cx="3532726" cy="1645920"/>
          </a:xfrm>
        </p:spPr>
        <p:txBody>
          <a:bodyPr>
            <a:normAutofit fontScale="90000"/>
          </a:bodyPr>
          <a:lstStyle/>
          <a:p>
            <a:pPr algn="ctr"/>
            <a:r>
              <a:rPr lang="el-GR" dirty="0">
                <a:latin typeface="Verdana" panose="020B0604030504040204" pitchFamily="34" charset="0"/>
                <a:ea typeface="Verdana" panose="020B0604030504040204" pitchFamily="34" charset="0"/>
              </a:rPr>
              <a:t>Σπάζοντας άλλον ένα ναυτικό αποκλεισμό</a:t>
            </a:r>
            <a:endParaRPr lang="en-US" dirty="0">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603A408F-BBE6-1FD2-632A-1BFEA86C25BC}"/>
              </a:ext>
            </a:extLst>
          </p:cNvPr>
          <p:cNvPicPr>
            <a:picLocks noGrp="1" noChangeAspect="1"/>
          </p:cNvPicPr>
          <p:nvPr>
            <p:ph idx="1"/>
          </p:nvPr>
        </p:nvPicPr>
        <p:blipFill>
          <a:blip r:embed="rId2"/>
          <a:stretch>
            <a:fillRect/>
          </a:stretch>
        </p:blipFill>
        <p:spPr>
          <a:xfrm>
            <a:off x="227282" y="966766"/>
            <a:ext cx="7735490" cy="4596169"/>
          </a:xfrm>
        </p:spPr>
      </p:pic>
      <p:sp>
        <p:nvSpPr>
          <p:cNvPr id="4" name="Text Placeholder 3">
            <a:extLst>
              <a:ext uri="{FF2B5EF4-FFF2-40B4-BE49-F238E27FC236}">
                <a16:creationId xmlns:a16="http://schemas.microsoft.com/office/drawing/2014/main" id="{D6AE73A2-1387-1755-A61A-07300B5CCCD2}"/>
              </a:ext>
            </a:extLst>
          </p:cNvPr>
          <p:cNvSpPr>
            <a:spLocks noGrp="1"/>
          </p:cNvSpPr>
          <p:nvPr>
            <p:ph type="body" sz="half" idx="2"/>
          </p:nvPr>
        </p:nvSpPr>
        <p:spPr>
          <a:xfrm>
            <a:off x="8390468" y="2336799"/>
            <a:ext cx="3229696" cy="4140201"/>
          </a:xfrm>
        </p:spPr>
        <p:txBody>
          <a:bodyPr>
            <a:normAutofit fontScale="85000" lnSpcReduction="10000"/>
          </a:bodyPr>
          <a:lstStyle/>
          <a:p>
            <a:r>
              <a:rPr lang="el-GR" dirty="0">
                <a:latin typeface="Verdana" panose="020B0604030504040204" pitchFamily="34" charset="0"/>
                <a:ea typeface="Verdana" panose="020B0604030504040204" pitchFamily="34" charset="0"/>
              </a:rPr>
              <a:t>Το 1806 ο Ναπολέων Βοναπάρτης κηρύσσει «ηπειρωτικό αποκλεισμό» στη Μεγάλη Βρετανία απαγορεύοντας την εισαγωγή βρετανικών προϊόντων στη Γαλλία. Οι Βρετανοί αντέδρασαν επιβάλλοντας θαλάσσιο αποκλεισμό σε όλα τα προϊόντα που προορίζονταν για τη Γαλλία.</a:t>
            </a:r>
          </a:p>
          <a:p>
            <a:r>
              <a:rPr lang="el-GR" dirty="0">
                <a:latin typeface="Verdana" panose="020B0604030504040204" pitchFamily="34" charset="0"/>
                <a:ea typeface="Verdana" panose="020B0604030504040204" pitchFamily="34" charset="0"/>
              </a:rPr>
              <a:t>Πεδίο δόξης λαμπρό για τους Έλληνες </a:t>
            </a:r>
            <a:r>
              <a:rPr lang="el-GR" dirty="0" err="1">
                <a:latin typeface="Verdana" panose="020B0604030504040204" pitchFamily="34" charset="0"/>
                <a:ea typeface="Verdana" panose="020B0604030504040204" pitchFamily="34" charset="0"/>
              </a:rPr>
              <a:t>καραβοκαπετάνιους</a:t>
            </a:r>
            <a:r>
              <a:rPr lang="el-GR" dirty="0">
                <a:latin typeface="Verdana" panose="020B0604030504040204" pitchFamily="34" charset="0"/>
                <a:ea typeface="Verdana" panose="020B0604030504040204" pitchFamily="34" charset="0"/>
              </a:rPr>
              <a:t> οι οποίοι σπάζουν τον αποκλεισμό και προμηθεύουν σιτηρά  τους Γάλλους με τεράστια περιθώρια κέρδους.</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8033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3A408F-BBE6-1FD2-632A-1BFEA86C25BC}"/>
              </a:ext>
            </a:extLst>
          </p:cNvPr>
          <p:cNvPicPr>
            <a:picLocks noGrp="1" noChangeAspect="1"/>
          </p:cNvPicPr>
          <p:nvPr>
            <p:ph idx="1"/>
          </p:nvPr>
        </p:nvPicPr>
        <p:blipFill>
          <a:blip r:embed="rId2"/>
          <a:stretch>
            <a:fillRect/>
          </a:stretch>
        </p:blipFill>
        <p:spPr>
          <a:xfrm>
            <a:off x="227282" y="966766"/>
            <a:ext cx="7735490" cy="4596169"/>
          </a:xfrm>
        </p:spPr>
      </p:pic>
      <p:sp>
        <p:nvSpPr>
          <p:cNvPr id="4" name="Text Placeholder 3">
            <a:extLst>
              <a:ext uri="{FF2B5EF4-FFF2-40B4-BE49-F238E27FC236}">
                <a16:creationId xmlns:a16="http://schemas.microsoft.com/office/drawing/2014/main" id="{D6AE73A2-1387-1755-A61A-07300B5CCCD2}"/>
              </a:ext>
            </a:extLst>
          </p:cNvPr>
          <p:cNvSpPr>
            <a:spLocks noGrp="1"/>
          </p:cNvSpPr>
          <p:nvPr>
            <p:ph type="body" sz="half" idx="2"/>
          </p:nvPr>
        </p:nvSpPr>
        <p:spPr>
          <a:xfrm>
            <a:off x="8294051" y="471299"/>
            <a:ext cx="3480359" cy="5949642"/>
          </a:xfrm>
        </p:spPr>
        <p:txBody>
          <a:bodyPr>
            <a:normAutofit fontScale="85000" lnSpcReduction="10000"/>
          </a:bodyPr>
          <a:lstStyle/>
          <a:p>
            <a:r>
              <a:rPr lang="en-US" dirty="0">
                <a:latin typeface="Verdana" panose="020B0604030504040204" pitchFamily="34" charset="0"/>
                <a:ea typeface="Verdana" panose="020B0604030504040204" pitchFamily="34" charset="0"/>
              </a:rPr>
              <a:t>T</a:t>
            </a:r>
            <a:r>
              <a:rPr lang="el-GR" dirty="0">
                <a:latin typeface="Verdana" panose="020B0604030504040204" pitchFamily="34" charset="0"/>
                <a:ea typeface="Verdana" panose="020B0604030504040204" pitchFamily="34" charset="0"/>
              </a:rPr>
              <a:t>ο εμπόριο σιτηρών συνεχίζει να είναι μία σημαντική κι επικερδής δραστηριότητα των Ελλήνων καπεταναίων του 19</a:t>
            </a:r>
            <a:r>
              <a:rPr lang="el-GR" baseline="30000" dirty="0">
                <a:latin typeface="Verdana" panose="020B0604030504040204" pitchFamily="34" charset="0"/>
                <a:ea typeface="Verdana" panose="020B0604030504040204" pitchFamily="34" charset="0"/>
              </a:rPr>
              <a:t>ου</a:t>
            </a:r>
            <a:r>
              <a:rPr lang="el-GR" dirty="0">
                <a:latin typeface="Verdana" panose="020B0604030504040204" pitchFamily="34" charset="0"/>
                <a:ea typeface="Verdana" panose="020B0604030504040204" pitchFamily="34" charset="0"/>
              </a:rPr>
              <a:t> αιώνα, ενώ στην συνέχεια προστέθηκαν το εμπόριο βαμβακιού και  του κάρβουνου.</a:t>
            </a:r>
          </a:p>
          <a:p>
            <a:r>
              <a:rPr lang="el-GR" sz="1800" dirty="0">
                <a:effectLst/>
                <a:latin typeface="Verdana" panose="020B0604030504040204" pitchFamily="34" charset="0"/>
                <a:ea typeface="Verdana" panose="020B0604030504040204" pitchFamily="34" charset="0"/>
              </a:rPr>
              <a:t>Κατά τη διάρκεια του 19ου αιώνα, το εμπόριο και η ναυτιλία οργανώθηκαν βάσει των διεθνών εμπορικών και θαλάσσιων δικτύων που συμμετείχαν στη διαδικασία της τότε «παγκοσμιοποίησης» της παγκόσμιας οικονομίας. Μέσα σε αυτό το πλαίσιο της γρήγορης οικονομικής και εμπορικής ανάπτυξης, ένας ιδιαίτερος τύπος θαλάσσιας μεταφοράς έγινε προσοδοφόρο αντικείμενο εξειδίκευσης της ελληνόκτητης ναυτιλίας, το φορτίο «χύδην» (</a:t>
            </a:r>
            <a:r>
              <a:rPr lang="en-GB" sz="1800" dirty="0">
                <a:effectLst/>
                <a:latin typeface="Verdana" panose="020B0604030504040204" pitchFamily="34" charset="0"/>
                <a:ea typeface="Verdana" panose="020B0604030504040204" pitchFamily="34" charset="0"/>
              </a:rPr>
              <a:t>in bulk</a:t>
            </a:r>
            <a:r>
              <a:rPr lang="el-GR" sz="1800" dirty="0">
                <a:effectLst/>
                <a:latin typeface="Verdana" panose="020B0604030504040204" pitchFamily="34" charset="0"/>
                <a:ea typeface="Verdana" panose="020B0604030504040204" pitchFamily="34" charset="0"/>
              </a:rPr>
              <a:t>) που μεταφερόταν με τα </a:t>
            </a:r>
            <a:r>
              <a:rPr lang="el-GR" sz="1800" i="1" dirty="0">
                <a:effectLst/>
                <a:latin typeface="Verdana" panose="020B0604030504040204" pitchFamily="34" charset="0"/>
                <a:ea typeface="Verdana" panose="020B0604030504040204" pitchFamily="34" charset="0"/>
              </a:rPr>
              <a:t>ελεύθερα φορτηγά</a:t>
            </a:r>
            <a:r>
              <a:rPr lang="el-GR" sz="1800" dirty="0">
                <a:effectLst/>
                <a:latin typeface="Verdana" panose="020B0604030504040204" pitchFamily="34" charset="0"/>
                <a:ea typeface="Verdana" panose="020B0604030504040204" pitchFamily="34" charset="0"/>
              </a:rPr>
              <a:t> σκάφη (</a:t>
            </a:r>
            <a:r>
              <a:rPr lang="en-US" sz="1800" dirty="0">
                <a:effectLst/>
                <a:latin typeface="Verdana" panose="020B0604030504040204" pitchFamily="34" charset="0"/>
                <a:ea typeface="Verdana" panose="020B0604030504040204" pitchFamily="34" charset="0"/>
              </a:rPr>
              <a:t>tramps</a:t>
            </a:r>
            <a:r>
              <a:rPr lang="el-GR" sz="1800" dirty="0">
                <a:effectLst/>
                <a:latin typeface="Verdana" panose="020B0604030504040204" pitchFamily="34" charset="0"/>
                <a:ea typeface="Verdana" panose="020B0604030504040204" pitchFamily="34" charset="0"/>
              </a:rPr>
              <a:t>) .</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4704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AE73A2-1387-1755-A61A-07300B5CCCD2}"/>
              </a:ext>
            </a:extLst>
          </p:cNvPr>
          <p:cNvSpPr>
            <a:spLocks noGrp="1"/>
          </p:cNvSpPr>
          <p:nvPr>
            <p:ph type="body" sz="half" idx="2"/>
          </p:nvPr>
        </p:nvSpPr>
        <p:spPr>
          <a:xfrm>
            <a:off x="8294051" y="471299"/>
            <a:ext cx="3480359" cy="5949642"/>
          </a:xfrm>
        </p:spPr>
        <p:txBody>
          <a:bodyPr>
            <a:normAutofit fontScale="92500" lnSpcReduction="10000"/>
          </a:bodyPr>
          <a:lstStyle/>
          <a:p>
            <a:r>
              <a:rPr lang="el-GR" sz="1800" dirty="0">
                <a:effectLst/>
                <a:latin typeface="Verdana" panose="020B0604030504040204" pitchFamily="34" charset="0"/>
                <a:ea typeface="Verdana" panose="020B0604030504040204" pitchFamily="34" charset="0"/>
              </a:rPr>
              <a:t>η γρήγορη ανάπτυξη της ελληνικής ναυτιλίας ελεύθερων φορτηγών ήταν στενά συνδεδεμένη με την ύπαρξη και το δυναμισμό ενός μεγάλου αριθμού ελληνικών κοινοτήτων της Διασποράς. Από το 18ο αιώνα έως την αρχή του 20</a:t>
            </a:r>
            <a:r>
              <a:rPr lang="el-GR" sz="1800" baseline="30000" dirty="0">
                <a:effectLst/>
                <a:latin typeface="Verdana" panose="020B0604030504040204" pitchFamily="34" charset="0"/>
                <a:ea typeface="Verdana" panose="020B0604030504040204" pitchFamily="34" charset="0"/>
              </a:rPr>
              <a:t>ου</a:t>
            </a:r>
            <a:r>
              <a:rPr lang="el-GR" sz="1800" dirty="0">
                <a:effectLst/>
                <a:latin typeface="Verdana" panose="020B0604030504040204" pitchFamily="34" charset="0"/>
                <a:ea typeface="Verdana" panose="020B0604030504040204" pitchFamily="34" charset="0"/>
              </a:rPr>
              <a:t> αιώνα, η ελληνική Διασπορά ήταν παρούσα σχεδόν σε όλους τους σημαντικούς λιμένες της ανατολικής Μεσογείου και της Μαύρης Θάλασσας, στη Μασσαλία της Γαλλίας και ακόμη και πέρα από το Γιβραλτάρ, στους λιμένες των βόρειων θαλασσών όπως το Λονδίνο, το Λίβερπουλ, το Αμβούργο, η Αμβέρσα, το Άμστερνταμ, και το Ρότερνταμ.</a:t>
            </a:r>
            <a:endParaRPr lang="en-US" sz="1800" dirty="0">
              <a:effectLst/>
              <a:latin typeface="Verdana" panose="020B0604030504040204" pitchFamily="34" charset="0"/>
              <a:ea typeface="Verdana" panose="020B0604030504040204" pitchFamily="34" charset="0"/>
            </a:endParaRPr>
          </a:p>
        </p:txBody>
      </p:sp>
      <p:pic>
        <p:nvPicPr>
          <p:cNvPr id="7" name="Content Placeholder 6">
            <a:extLst>
              <a:ext uri="{FF2B5EF4-FFF2-40B4-BE49-F238E27FC236}">
                <a16:creationId xmlns:a16="http://schemas.microsoft.com/office/drawing/2014/main" id="{11A858ED-454E-6636-1E24-B2C5C206FFAE}"/>
              </a:ext>
            </a:extLst>
          </p:cNvPr>
          <p:cNvPicPr>
            <a:picLocks noGrp="1" noChangeAspect="1"/>
          </p:cNvPicPr>
          <p:nvPr>
            <p:ph idx="1"/>
          </p:nvPr>
        </p:nvPicPr>
        <p:blipFill>
          <a:blip r:embed="rId2"/>
          <a:stretch>
            <a:fillRect/>
          </a:stretch>
        </p:blipFill>
        <p:spPr>
          <a:xfrm>
            <a:off x="1057275" y="657225"/>
            <a:ext cx="6115050" cy="5238750"/>
          </a:xfrm>
        </p:spPr>
      </p:pic>
    </p:spTree>
    <p:extLst>
      <p:ext uri="{BB962C8B-B14F-4D97-AF65-F5344CB8AC3E}">
        <p14:creationId xmlns:p14="http://schemas.microsoft.com/office/powerpoint/2010/main" val="218799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AE73A2-1387-1755-A61A-07300B5CCCD2}"/>
              </a:ext>
            </a:extLst>
          </p:cNvPr>
          <p:cNvSpPr>
            <a:spLocks noGrp="1"/>
          </p:cNvSpPr>
          <p:nvPr>
            <p:ph type="body" sz="half" idx="2"/>
          </p:nvPr>
        </p:nvSpPr>
        <p:spPr>
          <a:xfrm>
            <a:off x="8294051" y="471299"/>
            <a:ext cx="3480359" cy="5949642"/>
          </a:xfrm>
        </p:spPr>
        <p:txBody>
          <a:bodyPr>
            <a:normAutofit fontScale="85000" lnSpcReduction="20000"/>
          </a:bodyPr>
          <a:lstStyle/>
          <a:p>
            <a:r>
              <a:rPr lang="el-GR" sz="1800" dirty="0">
                <a:effectLst/>
                <a:latin typeface="Times New Roman" panose="02020603050405020304" pitchFamily="18" charset="0"/>
                <a:ea typeface="Times New Roman" panose="02020603050405020304" pitchFamily="18" charset="0"/>
              </a:rPr>
              <a:t>Πριν από τον πόλεμο της Κριμαίας (1853 – 1856), η Ρωσία ήταν ένας από τους σημαντικότερους προμηθευτές σιτηρών για τη Μεγάλη Βρετανία. Μετά από τον πόλεμο, η Βρετανία προσπάθησε να </a:t>
            </a:r>
            <a:r>
              <a:rPr lang="el-GR" sz="1800" dirty="0" err="1">
                <a:effectLst/>
                <a:latin typeface="Times New Roman" panose="02020603050405020304" pitchFamily="18" charset="0"/>
                <a:ea typeface="Times New Roman" panose="02020603050405020304" pitchFamily="18" charset="0"/>
              </a:rPr>
              <a:t>βρεί</a:t>
            </a:r>
            <a:r>
              <a:rPr lang="el-GR" sz="1800" dirty="0">
                <a:effectLst/>
                <a:latin typeface="Times New Roman" panose="02020603050405020304" pitchFamily="18" charset="0"/>
                <a:ea typeface="Times New Roman" panose="02020603050405020304" pitchFamily="18" charset="0"/>
              </a:rPr>
              <a:t> ένα υποκατάστατο της Ρωσίας στον ανεφοδιασμό με τέτοια προϊόντα. Για αυτό το λόγο η Βρετανία εφάρμοσε μια σειρά πολιτικών που προωθούσαν </a:t>
            </a:r>
            <a:r>
              <a:rPr lang="el-GR" sz="1800" dirty="0" err="1">
                <a:effectLst/>
                <a:latin typeface="Times New Roman" panose="02020603050405020304" pitchFamily="18" charset="0"/>
                <a:ea typeface="Times New Roman" panose="02020603050405020304" pitchFamily="18" charset="0"/>
              </a:rPr>
              <a:t>πιό</a:t>
            </a:r>
            <a:r>
              <a:rPr lang="el-GR" sz="1800" dirty="0">
                <a:effectLst/>
                <a:latin typeface="Times New Roman" panose="02020603050405020304" pitchFamily="18" charset="0"/>
                <a:ea typeface="Times New Roman" panose="02020603050405020304" pitchFamily="18" charset="0"/>
              </a:rPr>
              <a:t> στενούς οικονομικούς δεσμούς με την Οθωμανική Αυτοκρατορία, αλλά και που ενθάρρυναν μια όσο το δυνατόν μεγαλύτερη παραγωγή σιταριού στα παραδουνάβια εδάφη. Σε αυτό το εμπόριο σιτηρών από τις </a:t>
            </a:r>
            <a:r>
              <a:rPr lang="el-GR" sz="1800" dirty="0" err="1">
                <a:effectLst/>
                <a:latin typeface="Times New Roman" panose="02020603050405020304" pitchFamily="18" charset="0"/>
                <a:ea typeface="Times New Roman" panose="02020603050405020304" pitchFamily="18" charset="0"/>
              </a:rPr>
              <a:t>παρευξείνειες</a:t>
            </a:r>
            <a:r>
              <a:rPr lang="el-GR" sz="1800" dirty="0">
                <a:effectLst/>
                <a:latin typeface="Times New Roman" panose="02020603050405020304" pitchFamily="18" charset="0"/>
                <a:ea typeface="Times New Roman" panose="02020603050405020304" pitchFamily="18" charset="0"/>
              </a:rPr>
              <a:t> περιοχές προς τη Βρετανία αναμείχθηκαν ενεργά οι Έλληνες έμποροι και πλοιοκτήτες, αποκομίζοντας σημαντικότατα κέρδη. Είναι επίσης ενδιαφέρον το ότι, σύμφωνα με τους μελετητές, το 80%-90% των Ελλήνων που αναμίχθηκαν στις εμπορικές δραστηριότητες στην παραδουνάβια περιοχή κατά τη διάρκεια του 19ου αιώνα αποτελούνταν από </a:t>
            </a:r>
            <a:r>
              <a:rPr lang="el-GR" sz="1800" b="1" dirty="0">
                <a:effectLst/>
                <a:latin typeface="Times New Roman" panose="02020603050405020304" pitchFamily="18" charset="0"/>
                <a:ea typeface="Times New Roman" panose="02020603050405020304" pitchFamily="18" charset="0"/>
              </a:rPr>
              <a:t>ελληνικής καταγωγής βρετανούς υπηκόους, ντόπιους των Επτανήσων.</a:t>
            </a:r>
            <a:endParaRPr lang="en-US" sz="1800" b="1" dirty="0">
              <a:effectLst/>
              <a:latin typeface="Times New Roman" panose="02020603050405020304" pitchFamily="18" charset="0"/>
              <a:ea typeface="Times New Roman" panose="02020603050405020304" pitchFamily="18" charset="0"/>
            </a:endParaRPr>
          </a:p>
          <a:p>
            <a:endParaRPr lang="en-US" sz="1800" dirty="0">
              <a:effectLst/>
              <a:latin typeface="Verdana" panose="020B0604030504040204" pitchFamily="34" charset="0"/>
              <a:ea typeface="Verdana" panose="020B0604030504040204" pitchFamily="34" charset="0"/>
            </a:endParaRPr>
          </a:p>
        </p:txBody>
      </p:sp>
      <p:sp>
        <p:nvSpPr>
          <p:cNvPr id="9" name="Content Placeholder 8">
            <a:extLst>
              <a:ext uri="{FF2B5EF4-FFF2-40B4-BE49-F238E27FC236}">
                <a16:creationId xmlns:a16="http://schemas.microsoft.com/office/drawing/2014/main" id="{BFA5C960-3708-710D-0CAC-F780C66EF595}"/>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C0BC0AFF-5DC8-F9F6-A0AF-D2B690DE37F0}"/>
              </a:ext>
            </a:extLst>
          </p:cNvPr>
          <p:cNvPicPr>
            <a:picLocks noChangeAspect="1"/>
          </p:cNvPicPr>
          <p:nvPr/>
        </p:nvPicPr>
        <p:blipFill>
          <a:blip r:embed="rId2"/>
          <a:stretch>
            <a:fillRect/>
          </a:stretch>
        </p:blipFill>
        <p:spPr>
          <a:xfrm>
            <a:off x="79801" y="431799"/>
            <a:ext cx="8018425" cy="5949641"/>
          </a:xfrm>
          <a:prstGeom prst="rect">
            <a:avLst/>
          </a:prstGeom>
        </p:spPr>
      </p:pic>
    </p:spTree>
    <p:extLst>
      <p:ext uri="{BB962C8B-B14F-4D97-AF65-F5344CB8AC3E}">
        <p14:creationId xmlns:p14="http://schemas.microsoft.com/office/powerpoint/2010/main" val="246740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AE73A2-1387-1755-A61A-07300B5CCCD2}"/>
              </a:ext>
            </a:extLst>
          </p:cNvPr>
          <p:cNvSpPr>
            <a:spLocks noGrp="1"/>
          </p:cNvSpPr>
          <p:nvPr>
            <p:ph type="body" sz="half" idx="2"/>
          </p:nvPr>
        </p:nvSpPr>
        <p:spPr>
          <a:xfrm>
            <a:off x="8294051" y="471299"/>
            <a:ext cx="3480359" cy="5949642"/>
          </a:xfrm>
        </p:spPr>
        <p:txBody>
          <a:bodyPr>
            <a:normAutofit fontScale="92500" lnSpcReduction="20000"/>
          </a:bodyPr>
          <a:lstStyle/>
          <a:p>
            <a:r>
              <a:rPr lang="el-GR" sz="1800" dirty="0">
                <a:effectLst/>
                <a:latin typeface="Times New Roman" panose="02020603050405020304" pitchFamily="18" charset="0"/>
                <a:ea typeface="Times New Roman" panose="02020603050405020304" pitchFamily="18" charset="0"/>
              </a:rPr>
              <a:t>Επιπροσθέτως, ένας σημαντικότερος παράγοντας της επιτυχούς σύμπραξης μεταξύ των ελληνικών και βρετανικών οικονομικών συμφερόντων κατά τη διάρκεια του 19ου αιώνα μπορεί να εντοπισθεί στην ύπαρξη δύο </a:t>
            </a:r>
            <a:r>
              <a:rPr lang="el-GR" sz="1800" dirty="0" err="1">
                <a:effectLst/>
                <a:latin typeface="Times New Roman" panose="02020603050405020304" pitchFamily="18" charset="0"/>
                <a:ea typeface="Times New Roman" panose="02020603050405020304" pitchFamily="18" charset="0"/>
              </a:rPr>
              <a:t>πυκνοκατοικημένων</a:t>
            </a:r>
            <a:r>
              <a:rPr lang="el-GR" sz="1800" dirty="0">
                <a:effectLst/>
                <a:latin typeface="Times New Roman" panose="02020603050405020304" pitchFamily="18" charset="0"/>
                <a:ea typeface="Times New Roman" panose="02020603050405020304" pitchFamily="18" charset="0"/>
              </a:rPr>
              <a:t> και αναπτυγμένων ελληνικών κοινοτήτων στην Αγγλία, στο Λονδίνο και το Λίβερπουλ. Οι ελληνικές κοινότητες της Διασποράς, που βρέθηκαν στρατηγικά στα δύο ακραία σημεία ενός σημαντικού εμπορικού δρόμου, διασφάλιζαν μια συνεχή ροή ανθρώπων, κεφαλαίων και πληροφοριών προς τις </a:t>
            </a:r>
            <a:r>
              <a:rPr lang="el-GR" sz="1800" dirty="0" err="1">
                <a:effectLst/>
                <a:latin typeface="Times New Roman" panose="02020603050405020304" pitchFamily="18" charset="0"/>
                <a:ea typeface="Times New Roman" panose="02020603050405020304" pitchFamily="18" charset="0"/>
              </a:rPr>
              <a:t>ελληνόκτητες</a:t>
            </a:r>
            <a:r>
              <a:rPr lang="el-GR" sz="1800" dirty="0">
                <a:effectLst/>
                <a:latin typeface="Times New Roman" panose="02020603050405020304" pitchFamily="18" charset="0"/>
                <a:ea typeface="Times New Roman" panose="02020603050405020304" pitchFamily="18" charset="0"/>
              </a:rPr>
              <a:t> ναυτιλιακές επιχειρήσεις. Οι ελληνικές κοινότητες στην Αγγλία, χώρα που αποτελούσε τον ισχυρό πόλο εκείνου του εμπορικού δρόμου, έγιναν βαθμιαία προεξέχουσες, εάν όχι κυρίαρχες, μέσα στο παγκόσμιο πλέον ελληνικό ναυτιλιακό δίκτυο.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Verdana" panose="020B0604030504040204" pitchFamily="34" charset="0"/>
              <a:ea typeface="Verdana" panose="020B0604030504040204" pitchFamily="34" charset="0"/>
            </a:endParaRPr>
          </a:p>
        </p:txBody>
      </p:sp>
      <p:pic>
        <p:nvPicPr>
          <p:cNvPr id="3" name="Content Placeholder 2">
            <a:extLst>
              <a:ext uri="{FF2B5EF4-FFF2-40B4-BE49-F238E27FC236}">
                <a16:creationId xmlns:a16="http://schemas.microsoft.com/office/drawing/2014/main" id="{D8394A0F-396D-66A8-C79E-B9F4AB9EA41D}"/>
              </a:ext>
            </a:extLst>
          </p:cNvPr>
          <p:cNvPicPr>
            <a:picLocks noGrp="1" noChangeAspect="1"/>
          </p:cNvPicPr>
          <p:nvPr>
            <p:ph idx="1"/>
          </p:nvPr>
        </p:nvPicPr>
        <p:blipFill>
          <a:blip r:embed="rId2"/>
          <a:stretch>
            <a:fillRect/>
          </a:stretch>
        </p:blipFill>
        <p:spPr>
          <a:xfrm>
            <a:off x="211667" y="471300"/>
            <a:ext cx="7754675" cy="5949641"/>
          </a:xfrm>
        </p:spPr>
      </p:pic>
    </p:spTree>
    <p:extLst>
      <p:ext uri="{BB962C8B-B14F-4D97-AF65-F5344CB8AC3E}">
        <p14:creationId xmlns:p14="http://schemas.microsoft.com/office/powerpoint/2010/main" val="344516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5FB8-7CFD-561D-87B8-893FDE7419CC}"/>
              </a:ext>
            </a:extLst>
          </p:cNvPr>
          <p:cNvSpPr>
            <a:spLocks noGrp="1"/>
          </p:cNvSpPr>
          <p:nvPr>
            <p:ph type="title"/>
          </p:nvPr>
        </p:nvSpPr>
        <p:spPr>
          <a:xfrm>
            <a:off x="8305800" y="457200"/>
            <a:ext cx="3539067" cy="1227667"/>
          </a:xfrm>
        </p:spPr>
        <p:txBody>
          <a:bodyPr>
            <a:normAutofit/>
          </a:bodyPr>
          <a:lstStyle/>
          <a:p>
            <a:pPr algn="ctr"/>
            <a:r>
              <a:rPr lang="el-GR" sz="2400" b="1" dirty="0">
                <a:latin typeface="Verdana" panose="020B0604030504040204" pitchFamily="34" charset="0"/>
                <a:ea typeface="Verdana" panose="020B0604030504040204" pitchFamily="34" charset="0"/>
              </a:rPr>
              <a:t>Οι Έλληνες περνούν από τα ιστία στον ατμό.</a:t>
            </a:r>
            <a:endParaRPr lang="en-US" sz="2400" b="1" dirty="0">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8F50D6D3-9744-3B18-F917-6B53B1ED44F4}"/>
              </a:ext>
            </a:extLst>
          </p:cNvPr>
          <p:cNvPicPr>
            <a:picLocks noGrp="1" noChangeAspect="1"/>
          </p:cNvPicPr>
          <p:nvPr>
            <p:ph idx="1"/>
          </p:nvPr>
        </p:nvPicPr>
        <p:blipFill>
          <a:blip r:embed="rId2"/>
          <a:stretch>
            <a:fillRect/>
          </a:stretch>
        </p:blipFill>
        <p:spPr>
          <a:xfrm>
            <a:off x="239361" y="607392"/>
            <a:ext cx="7747671" cy="5336208"/>
          </a:xfrm>
        </p:spPr>
      </p:pic>
      <p:sp>
        <p:nvSpPr>
          <p:cNvPr id="4" name="Text Placeholder 3">
            <a:extLst>
              <a:ext uri="{FF2B5EF4-FFF2-40B4-BE49-F238E27FC236}">
                <a16:creationId xmlns:a16="http://schemas.microsoft.com/office/drawing/2014/main" id="{A96FB9C7-DA69-5B2C-E5D3-F61900574F6C}"/>
              </a:ext>
            </a:extLst>
          </p:cNvPr>
          <p:cNvSpPr>
            <a:spLocks noGrp="1"/>
          </p:cNvSpPr>
          <p:nvPr>
            <p:ph type="body" sz="half" idx="2"/>
          </p:nvPr>
        </p:nvSpPr>
        <p:spPr>
          <a:xfrm>
            <a:off x="8458200" y="1684867"/>
            <a:ext cx="3161963" cy="4817533"/>
          </a:xfrm>
        </p:spPr>
        <p:txBody>
          <a:bodyPr>
            <a:normAutofit fontScale="85000" lnSpcReduction="20000"/>
          </a:bodyPr>
          <a:lstStyle/>
          <a:p>
            <a:r>
              <a:rPr lang="el-GR" dirty="0">
                <a:latin typeface="Verdana" panose="020B0604030504040204" pitchFamily="34" charset="0"/>
                <a:ea typeface="Verdana" panose="020B0604030504040204" pitchFamily="34" charset="0"/>
              </a:rPr>
              <a:t>Αν και ήδη από το 1802 τα ατμόπλοια αρχίζουν να χρησιμοποιούνται για το θαλάσσιο εμπόριο, οι Έλληνες πλοιοκτήτες εμφανίζονται να </a:t>
            </a:r>
            <a:r>
              <a:rPr lang="el-GR" sz="1800" dirty="0">
                <a:effectLst/>
                <a:latin typeface="Verdana" panose="020B0604030504040204" pitchFamily="34" charset="0"/>
                <a:ea typeface="Verdana" panose="020B0604030504040204" pitchFamily="34" charset="0"/>
              </a:rPr>
              <a:t>υιοθετούν τον ατμό από το 1880 και μετά.</a:t>
            </a:r>
          </a:p>
          <a:p>
            <a:r>
              <a:rPr lang="el-GR" sz="1800" dirty="0">
                <a:effectLst/>
                <a:latin typeface="Verdana" panose="020B0604030504040204" pitchFamily="34" charset="0"/>
                <a:ea typeface="Verdana" panose="020B0604030504040204" pitchFamily="34" charset="0"/>
              </a:rPr>
              <a:t>Όσον αφορά τη συγκεκριμένη περίοδο, δηλαδή την εποχή του περάσματος από τα ιστιοφόρα στα ατμόπλοια, είναι ενδιαφέρον να σημειωθεί ότι μέχρι το 1880 τα </a:t>
            </a:r>
            <a:r>
              <a:rPr lang="el-GR" sz="1800" dirty="0" err="1">
                <a:effectLst/>
                <a:latin typeface="Verdana" panose="020B0604030504040204" pitchFamily="34" charset="0"/>
                <a:ea typeface="Verdana" panose="020B0604030504040204" pitchFamily="34" charset="0"/>
              </a:rPr>
              <a:t>ελληνόκτητα</a:t>
            </a:r>
            <a:r>
              <a:rPr lang="el-GR" sz="1800" dirty="0">
                <a:effectLst/>
                <a:latin typeface="Verdana" panose="020B0604030504040204" pitchFamily="34" charset="0"/>
                <a:ea typeface="Verdana" panose="020B0604030504040204" pitchFamily="34" charset="0"/>
              </a:rPr>
              <a:t> σκάφη μεταφέρανε είτε γενικό φορτίο είτε σιτηρά χύδην σε μεγάλες ποσότητες από τη Μαύρη Θάλασσα στους αγγλικούς λιμένες, ενώ κατά την επιστροφή τους στη Μεσόγειο φόρτωναν νήματα, κλωστοϋφαντουργικά προϊόντα, ή άνθρακα.</a:t>
            </a: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6956BA00-298F-7082-C723-892075DCD944}"/>
              </a:ext>
            </a:extLst>
          </p:cNvPr>
          <p:cNvSpPr txBox="1"/>
          <p:nvPr/>
        </p:nvSpPr>
        <p:spPr>
          <a:xfrm>
            <a:off x="992894" y="5943600"/>
            <a:ext cx="6000573" cy="307777"/>
          </a:xfrm>
          <a:prstGeom prst="rect">
            <a:avLst/>
          </a:prstGeom>
          <a:noFill/>
        </p:spPr>
        <p:txBody>
          <a:bodyPr wrap="square" rtlCol="0">
            <a:spAutoFit/>
          </a:bodyPr>
          <a:lstStyle/>
          <a:p>
            <a:r>
              <a:rPr lang="el-GR" sz="1400" dirty="0"/>
              <a:t>Το πρώτο Ελληνικό ατμόπλοιο «Ιθάκη» κατασκευασμένο στην Αγγλία το 1873</a:t>
            </a:r>
            <a:endParaRPr lang="en-US" sz="1400" dirty="0"/>
          </a:p>
        </p:txBody>
      </p:sp>
    </p:spTree>
    <p:extLst>
      <p:ext uri="{BB962C8B-B14F-4D97-AF65-F5344CB8AC3E}">
        <p14:creationId xmlns:p14="http://schemas.microsoft.com/office/powerpoint/2010/main" val="17966841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294F055B-D391-44D3-A87A-BCD07BD5A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{ED826F6D-1759-49CD-BC31-EBBC1A1A3E0C}tf56219246_win32</Template>
  <TotalTime>184</TotalTime>
  <Words>1262</Words>
  <Application>Microsoft Office PowerPoint</Application>
  <PresentationFormat>Widescreen</PresentationFormat>
  <Paragraphs>33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Avenir Next LT Pro</vt:lpstr>
      <vt:lpstr>Avenir Next LT Pro Light</vt:lpstr>
      <vt:lpstr>Garamond</vt:lpstr>
      <vt:lpstr>Times New Roman</vt:lpstr>
      <vt:lpstr>Verdana</vt:lpstr>
      <vt:lpstr>SavonVTI</vt:lpstr>
      <vt:lpstr>Η ΕΛΛΗΝΙΚΗ ΝΑΥΤΙΛΙΑ ΤΟΝ 19Ο ΑΙΩΝΑ</vt:lpstr>
      <vt:lpstr>PowerPoint Presentation</vt:lpstr>
      <vt:lpstr>PowerPoint Presentation</vt:lpstr>
      <vt:lpstr>Σπάζοντας άλλον ένα ναυτικό αποκλεισμό</vt:lpstr>
      <vt:lpstr>PowerPoint Presentation</vt:lpstr>
      <vt:lpstr>PowerPoint Presentation</vt:lpstr>
      <vt:lpstr>PowerPoint Presentation</vt:lpstr>
      <vt:lpstr>PowerPoint Presentation</vt:lpstr>
      <vt:lpstr>Οι Έλληνες περνούν από τα ιστία στον ατμό.</vt:lpstr>
      <vt:lpstr>Το Λονδίνο ως κέντρο της Ελληνικής Εμπορικής Δραστηριότητας</vt:lpstr>
      <vt:lpstr>Οργανωσιακά χαρακτηριστικά της Ελληνικής ναυτιλίας του 19ου Αιώνα.</vt:lpstr>
      <vt:lpstr>Οργανωσιακά χαρακτηριστικά της Ελληνικής ναυτιλίας του 19ου Αιώνα.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ΕΛΛΗΝΙΚΗ ΝΑΥΤΙΛΙΑ ΑΠΟ ΤΟΝ 19Ο ΑΙΩΝΑ ΜΕΧΡΙ ΣΗΜΕΡΑ</dc:title>
  <dc:creator>Θρασύβουλος Κοτσιφάκης</dc:creator>
  <cp:lastModifiedBy>Θρασύβουλος Κοτσιφάκης</cp:lastModifiedBy>
  <cp:revision>2</cp:revision>
  <dcterms:created xsi:type="dcterms:W3CDTF">2024-01-16T15:46:07Z</dcterms:created>
  <dcterms:modified xsi:type="dcterms:W3CDTF">2024-01-16T18:50:43Z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