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A08D3-4812-4D34-AB71-1E7BA4B61C6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B6822FA-DDB2-4D53-9739-2FF3B3D8ED48}">
      <dgm:prSet/>
      <dgm:spPr/>
      <dgm:t>
        <a:bodyPr/>
        <a:lstStyle/>
        <a:p>
          <a:r>
            <a:rPr lang="el-GR"/>
            <a:t>Η ορατότητα ενός παρατηρητή που βρίσκεται στην επιφάνεια της Γης δεν είναι απεριόριστη, αλλά καθορίζεται από τον ορίζοντα, ο οποίος σε επίπεδες περιοχές ή στη θάλασσα έχει κυκλικό σχήμα.</a:t>
          </a:r>
          <a:endParaRPr lang="en-US"/>
        </a:p>
      </dgm:t>
    </dgm:pt>
    <dgm:pt modelId="{BF2AADE0-8F7A-45C9-B2F8-850EF1D5C1ED}" type="parTrans" cxnId="{86A5D82F-0A13-46EA-8250-FABA3D0A0FBE}">
      <dgm:prSet/>
      <dgm:spPr/>
      <dgm:t>
        <a:bodyPr/>
        <a:lstStyle/>
        <a:p>
          <a:endParaRPr lang="en-US"/>
        </a:p>
      </dgm:t>
    </dgm:pt>
    <dgm:pt modelId="{5ACCA7A8-A245-428C-B8ED-E8E411F2D262}" type="sibTrans" cxnId="{86A5D82F-0A13-46EA-8250-FABA3D0A0FBE}">
      <dgm:prSet/>
      <dgm:spPr/>
      <dgm:t>
        <a:bodyPr/>
        <a:lstStyle/>
        <a:p>
          <a:endParaRPr lang="en-US"/>
        </a:p>
      </dgm:t>
    </dgm:pt>
    <dgm:pt modelId="{C2D5D42E-2579-462B-B0D4-FA17E7B11190}">
      <dgm:prSet/>
      <dgm:spPr/>
      <dgm:t>
        <a:bodyPr/>
        <a:lstStyle/>
        <a:p>
          <a:r>
            <a:rPr lang="el-GR" dirty="0"/>
            <a:t>Ένα ταξίδι γύρω από τη Γη με σταθερή διεύθυνση οδηγεί ξανά στο σημείο αναχωρήσεως.</a:t>
          </a:r>
          <a:endParaRPr lang="en-US" dirty="0"/>
        </a:p>
      </dgm:t>
    </dgm:pt>
    <dgm:pt modelId="{B657DFBF-C18D-4894-89AB-56903C14C159}" type="parTrans" cxnId="{BBB84C4B-DE42-4CEF-82EA-16B9BA86B873}">
      <dgm:prSet/>
      <dgm:spPr/>
      <dgm:t>
        <a:bodyPr/>
        <a:lstStyle/>
        <a:p>
          <a:endParaRPr lang="en-US"/>
        </a:p>
      </dgm:t>
    </dgm:pt>
    <dgm:pt modelId="{E8F566C3-FABA-45E9-9769-6254A9E75FEB}" type="sibTrans" cxnId="{BBB84C4B-DE42-4CEF-82EA-16B9BA86B873}">
      <dgm:prSet/>
      <dgm:spPr/>
      <dgm:t>
        <a:bodyPr/>
        <a:lstStyle/>
        <a:p>
          <a:endParaRPr lang="en-US"/>
        </a:p>
      </dgm:t>
    </dgm:pt>
    <dgm:pt modelId="{3D73981E-3543-4097-9F92-11B9EC3C5BE4}">
      <dgm:prSet/>
      <dgm:spPr/>
      <dgm:t>
        <a:bodyPr/>
        <a:lstStyle/>
        <a:p>
          <a:r>
            <a:rPr lang="el-GR" dirty="0"/>
            <a:t>Για έναν παρατηρητή που βρίσκεται στο Βόρειο Πόλο της Γης, ο Πολικός αστέρας βρίσκεται κατακόρυφα πάνω απ′ αυτόν. Όσο όμως ο παρατηρητής απομακρύνεται από τον Βόρειο Πόλο, τόσο ο πολικός αστέρας φαίνεται να πλησιάζει τον ορίζοντα και στον ισημερινό μόλις θα διακρίνεται στο ύψος του ορίζοντα. Όπως ξέρουμε όμως η θέση του πολικού αστέρα είναι σταθερή. Κατά συνέπεια αυτή η φαινομενική μεταβολή της θέσης του οφείλεται στο γεγονός ότι το τμήμα της Γης μεταξύ του Βόρειο Πόλο και του ισημερινού δεν είναι επίπεδο, αλλά σφαιρικό.</a:t>
          </a:r>
          <a:endParaRPr lang="en-US" dirty="0"/>
        </a:p>
      </dgm:t>
    </dgm:pt>
    <dgm:pt modelId="{AA13AAC7-3BAA-4F59-8AD1-845ADFE48BB6}" type="parTrans" cxnId="{3FF9A630-42D1-4614-8B5D-45C51B4801DF}">
      <dgm:prSet/>
      <dgm:spPr/>
      <dgm:t>
        <a:bodyPr/>
        <a:lstStyle/>
        <a:p>
          <a:endParaRPr lang="en-US"/>
        </a:p>
      </dgm:t>
    </dgm:pt>
    <dgm:pt modelId="{C3D614D0-5F87-4FE0-846E-0F54009558FC}" type="sibTrans" cxnId="{3FF9A630-42D1-4614-8B5D-45C51B4801DF}">
      <dgm:prSet/>
      <dgm:spPr/>
      <dgm:t>
        <a:bodyPr/>
        <a:lstStyle/>
        <a:p>
          <a:endParaRPr lang="en-US"/>
        </a:p>
      </dgm:t>
    </dgm:pt>
    <dgm:pt modelId="{CD3E7236-9300-446E-AFC6-2FEA320D50C8}">
      <dgm:prSet/>
      <dgm:spPr/>
      <dgm:t>
        <a:bodyPr/>
        <a:lstStyle/>
        <a:p>
          <a:r>
            <a:rPr lang="el-GR"/>
            <a:t>Εάν η Γη ήταν επίπεδη θα βλέπαμε από κάθε σημείο του πλανήτη τους ίδιους αστερισμούς τη νύχτα. Κάποιος όμως που βρίσκεται στο νότιο πόλο δεν θα μπορέσει ποτέ να δει τον Βόρειο Πολικό Αστέρα.</a:t>
          </a:r>
          <a:endParaRPr lang="en-US"/>
        </a:p>
      </dgm:t>
    </dgm:pt>
    <dgm:pt modelId="{86A0F25F-09E4-4225-AAF4-516BF65E2594}" type="parTrans" cxnId="{9A12E268-D629-4DD2-B330-85E3C0D9D6AC}">
      <dgm:prSet/>
      <dgm:spPr/>
      <dgm:t>
        <a:bodyPr/>
        <a:lstStyle/>
        <a:p>
          <a:endParaRPr lang="en-US"/>
        </a:p>
      </dgm:t>
    </dgm:pt>
    <dgm:pt modelId="{BD708C00-7FE0-4AAC-9696-E11A584B4006}" type="sibTrans" cxnId="{9A12E268-D629-4DD2-B330-85E3C0D9D6AC}">
      <dgm:prSet/>
      <dgm:spPr/>
      <dgm:t>
        <a:bodyPr/>
        <a:lstStyle/>
        <a:p>
          <a:endParaRPr lang="en-US"/>
        </a:p>
      </dgm:t>
    </dgm:pt>
    <dgm:pt modelId="{582AA190-A170-4BDA-AFDD-30136B0A5614}">
      <dgm:prSet/>
      <dgm:spPr/>
      <dgm:t>
        <a:bodyPr/>
        <a:lstStyle/>
        <a:p>
          <a:r>
            <a:rPr lang="el-GR"/>
            <a:t>Στην περίπτωση που ο Ήλιος περιστρεφόταν κυκλικά από πάνω μας δεν θα υπήρχαν οι διαφορετικές ζώνες ώρας.</a:t>
          </a:r>
          <a:endParaRPr lang="en-US"/>
        </a:p>
      </dgm:t>
    </dgm:pt>
    <dgm:pt modelId="{5463A7A7-6727-4FBA-9C3C-D82C67C6963A}" type="parTrans" cxnId="{A879103F-7AD8-4ACE-A4B9-54738B4646F9}">
      <dgm:prSet/>
      <dgm:spPr/>
      <dgm:t>
        <a:bodyPr/>
        <a:lstStyle/>
        <a:p>
          <a:endParaRPr lang="en-US"/>
        </a:p>
      </dgm:t>
    </dgm:pt>
    <dgm:pt modelId="{F2ECC493-6BC6-4F1B-8DEE-5E56B169F1CB}" type="sibTrans" cxnId="{A879103F-7AD8-4ACE-A4B9-54738B4646F9}">
      <dgm:prSet/>
      <dgm:spPr/>
      <dgm:t>
        <a:bodyPr/>
        <a:lstStyle/>
        <a:p>
          <a:endParaRPr lang="en-US"/>
        </a:p>
      </dgm:t>
    </dgm:pt>
    <dgm:pt modelId="{A75EA163-5D9B-4BB9-9814-F3E0668BB126}" type="pres">
      <dgm:prSet presAssocID="{FF2A08D3-4812-4D34-AB71-1E7BA4B61C68}" presName="linear" presStyleCnt="0">
        <dgm:presLayoutVars>
          <dgm:animLvl val="lvl"/>
          <dgm:resizeHandles val="exact"/>
        </dgm:presLayoutVars>
      </dgm:prSet>
      <dgm:spPr/>
    </dgm:pt>
    <dgm:pt modelId="{5378DB68-8C5B-4EA0-8D77-A03F38430E57}" type="pres">
      <dgm:prSet presAssocID="{FB6822FA-DDB2-4D53-9739-2FF3B3D8ED48}" presName="parentText" presStyleLbl="node1" presStyleIdx="0" presStyleCnt="5">
        <dgm:presLayoutVars>
          <dgm:chMax val="0"/>
          <dgm:bulletEnabled val="1"/>
        </dgm:presLayoutVars>
      </dgm:prSet>
      <dgm:spPr/>
    </dgm:pt>
    <dgm:pt modelId="{5C668B06-6D68-4CC8-9212-57C2F57CBE2B}" type="pres">
      <dgm:prSet presAssocID="{5ACCA7A8-A245-428C-B8ED-E8E411F2D262}" presName="spacer" presStyleCnt="0"/>
      <dgm:spPr/>
    </dgm:pt>
    <dgm:pt modelId="{95C65AD2-29D7-489C-A766-C0CE607DB152}" type="pres">
      <dgm:prSet presAssocID="{C2D5D42E-2579-462B-B0D4-FA17E7B11190}" presName="parentText" presStyleLbl="node1" presStyleIdx="1" presStyleCnt="5">
        <dgm:presLayoutVars>
          <dgm:chMax val="0"/>
          <dgm:bulletEnabled val="1"/>
        </dgm:presLayoutVars>
      </dgm:prSet>
      <dgm:spPr/>
    </dgm:pt>
    <dgm:pt modelId="{DCA73374-DCF1-4E85-9D8F-36970412B449}" type="pres">
      <dgm:prSet presAssocID="{E8F566C3-FABA-45E9-9769-6254A9E75FEB}" presName="spacer" presStyleCnt="0"/>
      <dgm:spPr/>
    </dgm:pt>
    <dgm:pt modelId="{4C84AA15-F696-47D2-8F4D-ECE53A5DB9FA}" type="pres">
      <dgm:prSet presAssocID="{3D73981E-3543-4097-9F92-11B9EC3C5BE4}" presName="parentText" presStyleLbl="node1" presStyleIdx="2" presStyleCnt="5">
        <dgm:presLayoutVars>
          <dgm:chMax val="0"/>
          <dgm:bulletEnabled val="1"/>
        </dgm:presLayoutVars>
      </dgm:prSet>
      <dgm:spPr/>
    </dgm:pt>
    <dgm:pt modelId="{C6FE15A2-E91A-4D65-BAB7-38053992D357}" type="pres">
      <dgm:prSet presAssocID="{C3D614D0-5F87-4FE0-846E-0F54009558FC}" presName="spacer" presStyleCnt="0"/>
      <dgm:spPr/>
    </dgm:pt>
    <dgm:pt modelId="{8F78AA0C-921B-45FE-A511-43A6E3EBC962}" type="pres">
      <dgm:prSet presAssocID="{CD3E7236-9300-446E-AFC6-2FEA320D50C8}" presName="parentText" presStyleLbl="node1" presStyleIdx="3" presStyleCnt="5">
        <dgm:presLayoutVars>
          <dgm:chMax val="0"/>
          <dgm:bulletEnabled val="1"/>
        </dgm:presLayoutVars>
      </dgm:prSet>
      <dgm:spPr/>
    </dgm:pt>
    <dgm:pt modelId="{F706A960-1A5B-4E9E-B875-019215F27F5B}" type="pres">
      <dgm:prSet presAssocID="{BD708C00-7FE0-4AAC-9696-E11A584B4006}" presName="spacer" presStyleCnt="0"/>
      <dgm:spPr/>
    </dgm:pt>
    <dgm:pt modelId="{9068A241-18A7-4434-86F8-947207F0D578}" type="pres">
      <dgm:prSet presAssocID="{582AA190-A170-4BDA-AFDD-30136B0A5614}" presName="parentText" presStyleLbl="node1" presStyleIdx="4" presStyleCnt="5">
        <dgm:presLayoutVars>
          <dgm:chMax val="0"/>
          <dgm:bulletEnabled val="1"/>
        </dgm:presLayoutVars>
      </dgm:prSet>
      <dgm:spPr/>
    </dgm:pt>
  </dgm:ptLst>
  <dgm:cxnLst>
    <dgm:cxn modelId="{8EE7DB16-3CB5-4DB6-AD70-1B955AC8080D}" type="presOf" srcId="{FB6822FA-DDB2-4D53-9739-2FF3B3D8ED48}" destId="{5378DB68-8C5B-4EA0-8D77-A03F38430E57}" srcOrd="0" destOrd="0" presId="urn:microsoft.com/office/officeart/2005/8/layout/vList2"/>
    <dgm:cxn modelId="{86A5D82F-0A13-46EA-8250-FABA3D0A0FBE}" srcId="{FF2A08D3-4812-4D34-AB71-1E7BA4B61C68}" destId="{FB6822FA-DDB2-4D53-9739-2FF3B3D8ED48}" srcOrd="0" destOrd="0" parTransId="{BF2AADE0-8F7A-45C9-B2F8-850EF1D5C1ED}" sibTransId="{5ACCA7A8-A245-428C-B8ED-E8E411F2D262}"/>
    <dgm:cxn modelId="{3FF9A630-42D1-4614-8B5D-45C51B4801DF}" srcId="{FF2A08D3-4812-4D34-AB71-1E7BA4B61C68}" destId="{3D73981E-3543-4097-9F92-11B9EC3C5BE4}" srcOrd="2" destOrd="0" parTransId="{AA13AAC7-3BAA-4F59-8AD1-845ADFE48BB6}" sibTransId="{C3D614D0-5F87-4FE0-846E-0F54009558FC}"/>
    <dgm:cxn modelId="{C2472F35-6DE0-43CC-90A6-246CB1735FA1}" type="presOf" srcId="{FF2A08D3-4812-4D34-AB71-1E7BA4B61C68}" destId="{A75EA163-5D9B-4BB9-9814-F3E0668BB126}" srcOrd="0" destOrd="0" presId="urn:microsoft.com/office/officeart/2005/8/layout/vList2"/>
    <dgm:cxn modelId="{A879103F-7AD8-4ACE-A4B9-54738B4646F9}" srcId="{FF2A08D3-4812-4D34-AB71-1E7BA4B61C68}" destId="{582AA190-A170-4BDA-AFDD-30136B0A5614}" srcOrd="4" destOrd="0" parTransId="{5463A7A7-6727-4FBA-9C3C-D82C67C6963A}" sibTransId="{F2ECC493-6BC6-4F1B-8DEE-5E56B169F1CB}"/>
    <dgm:cxn modelId="{9A12E268-D629-4DD2-B330-85E3C0D9D6AC}" srcId="{FF2A08D3-4812-4D34-AB71-1E7BA4B61C68}" destId="{CD3E7236-9300-446E-AFC6-2FEA320D50C8}" srcOrd="3" destOrd="0" parTransId="{86A0F25F-09E4-4225-AAF4-516BF65E2594}" sibTransId="{BD708C00-7FE0-4AAC-9696-E11A584B4006}"/>
    <dgm:cxn modelId="{BBB84C4B-DE42-4CEF-82EA-16B9BA86B873}" srcId="{FF2A08D3-4812-4D34-AB71-1E7BA4B61C68}" destId="{C2D5D42E-2579-462B-B0D4-FA17E7B11190}" srcOrd="1" destOrd="0" parTransId="{B657DFBF-C18D-4894-89AB-56903C14C159}" sibTransId="{E8F566C3-FABA-45E9-9769-6254A9E75FEB}"/>
    <dgm:cxn modelId="{6BAB8C59-9D52-4B32-8404-4C8F651BBA04}" type="presOf" srcId="{CD3E7236-9300-446E-AFC6-2FEA320D50C8}" destId="{8F78AA0C-921B-45FE-A511-43A6E3EBC962}" srcOrd="0" destOrd="0" presId="urn:microsoft.com/office/officeart/2005/8/layout/vList2"/>
    <dgm:cxn modelId="{8672A596-9E9A-4350-AD18-04A3DC7939C9}" type="presOf" srcId="{582AA190-A170-4BDA-AFDD-30136B0A5614}" destId="{9068A241-18A7-4434-86F8-947207F0D578}" srcOrd="0" destOrd="0" presId="urn:microsoft.com/office/officeart/2005/8/layout/vList2"/>
    <dgm:cxn modelId="{2F397CE7-618E-4C48-86FA-0D133C3E7192}" type="presOf" srcId="{3D73981E-3543-4097-9F92-11B9EC3C5BE4}" destId="{4C84AA15-F696-47D2-8F4D-ECE53A5DB9FA}" srcOrd="0" destOrd="0" presId="urn:microsoft.com/office/officeart/2005/8/layout/vList2"/>
    <dgm:cxn modelId="{79F871EC-63FE-48EC-AD09-1DFDD29757F0}" type="presOf" srcId="{C2D5D42E-2579-462B-B0D4-FA17E7B11190}" destId="{95C65AD2-29D7-489C-A766-C0CE607DB152}" srcOrd="0" destOrd="0" presId="urn:microsoft.com/office/officeart/2005/8/layout/vList2"/>
    <dgm:cxn modelId="{80276CD7-F627-4916-9792-2D0682C0BEEA}" type="presParOf" srcId="{A75EA163-5D9B-4BB9-9814-F3E0668BB126}" destId="{5378DB68-8C5B-4EA0-8D77-A03F38430E57}" srcOrd="0" destOrd="0" presId="urn:microsoft.com/office/officeart/2005/8/layout/vList2"/>
    <dgm:cxn modelId="{9E1A4C61-3DC2-4144-A4FE-C62B3D5C0BB8}" type="presParOf" srcId="{A75EA163-5D9B-4BB9-9814-F3E0668BB126}" destId="{5C668B06-6D68-4CC8-9212-57C2F57CBE2B}" srcOrd="1" destOrd="0" presId="urn:microsoft.com/office/officeart/2005/8/layout/vList2"/>
    <dgm:cxn modelId="{94AB0354-822C-4B46-8975-A6D974CB791D}" type="presParOf" srcId="{A75EA163-5D9B-4BB9-9814-F3E0668BB126}" destId="{95C65AD2-29D7-489C-A766-C0CE607DB152}" srcOrd="2" destOrd="0" presId="urn:microsoft.com/office/officeart/2005/8/layout/vList2"/>
    <dgm:cxn modelId="{9777660C-FF5B-4686-A23D-ACC1700BB486}" type="presParOf" srcId="{A75EA163-5D9B-4BB9-9814-F3E0668BB126}" destId="{DCA73374-DCF1-4E85-9D8F-36970412B449}" srcOrd="3" destOrd="0" presId="urn:microsoft.com/office/officeart/2005/8/layout/vList2"/>
    <dgm:cxn modelId="{520000B9-001F-469E-A4C5-E9A93579ACFB}" type="presParOf" srcId="{A75EA163-5D9B-4BB9-9814-F3E0668BB126}" destId="{4C84AA15-F696-47D2-8F4D-ECE53A5DB9FA}" srcOrd="4" destOrd="0" presId="urn:microsoft.com/office/officeart/2005/8/layout/vList2"/>
    <dgm:cxn modelId="{7E793B5C-767F-416A-9745-6ABE5C329408}" type="presParOf" srcId="{A75EA163-5D9B-4BB9-9814-F3E0668BB126}" destId="{C6FE15A2-E91A-4D65-BAB7-38053992D357}" srcOrd="5" destOrd="0" presId="urn:microsoft.com/office/officeart/2005/8/layout/vList2"/>
    <dgm:cxn modelId="{EDE4F298-07BF-4CEB-810D-B7634110E878}" type="presParOf" srcId="{A75EA163-5D9B-4BB9-9814-F3E0668BB126}" destId="{8F78AA0C-921B-45FE-A511-43A6E3EBC962}" srcOrd="6" destOrd="0" presId="urn:microsoft.com/office/officeart/2005/8/layout/vList2"/>
    <dgm:cxn modelId="{C18DB928-E366-43FF-9776-C57D9C82AF82}" type="presParOf" srcId="{A75EA163-5D9B-4BB9-9814-F3E0668BB126}" destId="{F706A960-1A5B-4E9E-B875-019215F27F5B}" srcOrd="7" destOrd="0" presId="urn:microsoft.com/office/officeart/2005/8/layout/vList2"/>
    <dgm:cxn modelId="{1B3A4925-3E96-48E5-A493-8E67AF6834AE}" type="presParOf" srcId="{A75EA163-5D9B-4BB9-9814-F3E0668BB126}" destId="{9068A241-18A7-4434-86F8-947207F0D57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78DB68-8C5B-4EA0-8D77-A03F38430E57}">
      <dsp:nvSpPr>
        <dsp:cNvPr id="0" name=""/>
        <dsp:cNvSpPr/>
      </dsp:nvSpPr>
      <dsp:spPr>
        <a:xfrm>
          <a:off x="0" y="226803"/>
          <a:ext cx="7343775" cy="104422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Η ορατότητα ενός παρατηρητή που βρίσκεται στην επιφάνεια της Γης δεν είναι απεριόριστη, αλλά καθορίζεται από τον ορίζοντα, ο οποίος σε επίπεδες περιοχές ή στη θάλασσα έχει κυκλικό σχήμα.</a:t>
          </a:r>
          <a:endParaRPr lang="en-US" sz="1200" kern="1200"/>
        </a:p>
      </dsp:txBody>
      <dsp:txXfrm>
        <a:off x="50975" y="277778"/>
        <a:ext cx="7241825" cy="942274"/>
      </dsp:txXfrm>
    </dsp:sp>
    <dsp:sp modelId="{95C65AD2-29D7-489C-A766-C0CE607DB152}">
      <dsp:nvSpPr>
        <dsp:cNvPr id="0" name=""/>
        <dsp:cNvSpPr/>
      </dsp:nvSpPr>
      <dsp:spPr>
        <a:xfrm>
          <a:off x="0" y="1305588"/>
          <a:ext cx="7343775" cy="104422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Ένα ταξίδι γύρω από τη Γη με σταθερή διεύθυνση οδηγεί ξανά στο σημείο αναχωρήσεως.</a:t>
          </a:r>
          <a:endParaRPr lang="en-US" sz="1200" kern="1200" dirty="0"/>
        </a:p>
      </dsp:txBody>
      <dsp:txXfrm>
        <a:off x="50975" y="1356563"/>
        <a:ext cx="7241825" cy="942274"/>
      </dsp:txXfrm>
    </dsp:sp>
    <dsp:sp modelId="{4C84AA15-F696-47D2-8F4D-ECE53A5DB9FA}">
      <dsp:nvSpPr>
        <dsp:cNvPr id="0" name=""/>
        <dsp:cNvSpPr/>
      </dsp:nvSpPr>
      <dsp:spPr>
        <a:xfrm>
          <a:off x="0" y="2384373"/>
          <a:ext cx="7343775" cy="104422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Για έναν παρατηρητή που βρίσκεται στο Βόρειο Πόλο της Γης, ο Πολικός αστέρας βρίσκεται κατακόρυφα πάνω απ′ αυτόν. Όσο όμως ο παρατηρητής απομακρύνεται από τον Βόρειο Πόλο, τόσο ο πολικός αστέρας φαίνεται να πλησιάζει τον ορίζοντα και στον ισημερινό μόλις θα διακρίνεται στο ύψος του ορίζοντα. Όπως ξέρουμε όμως η θέση του πολικού αστέρα είναι σταθερή. Κατά συνέπεια αυτή η φαινομενική μεταβολή της θέσης του οφείλεται στο γεγονός ότι το τμήμα της Γης μεταξύ του Βόρειο Πόλο και του ισημερινού δεν είναι επίπεδο, αλλά σφαιρικό.</a:t>
          </a:r>
          <a:endParaRPr lang="en-US" sz="1200" kern="1200" dirty="0"/>
        </a:p>
      </dsp:txBody>
      <dsp:txXfrm>
        <a:off x="50975" y="2435348"/>
        <a:ext cx="7241825" cy="942274"/>
      </dsp:txXfrm>
    </dsp:sp>
    <dsp:sp modelId="{8F78AA0C-921B-45FE-A511-43A6E3EBC962}">
      <dsp:nvSpPr>
        <dsp:cNvPr id="0" name=""/>
        <dsp:cNvSpPr/>
      </dsp:nvSpPr>
      <dsp:spPr>
        <a:xfrm>
          <a:off x="0" y="3463158"/>
          <a:ext cx="7343775" cy="104422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Εάν η Γη ήταν επίπεδη θα βλέπαμε από κάθε σημείο του πλανήτη τους ίδιους αστερισμούς τη νύχτα. Κάποιος όμως που βρίσκεται στο νότιο πόλο δεν θα μπορέσει ποτέ να δει τον Βόρειο Πολικό Αστέρα.</a:t>
          </a:r>
          <a:endParaRPr lang="en-US" sz="1200" kern="1200"/>
        </a:p>
      </dsp:txBody>
      <dsp:txXfrm>
        <a:off x="50975" y="3514133"/>
        <a:ext cx="7241825" cy="942274"/>
      </dsp:txXfrm>
    </dsp:sp>
    <dsp:sp modelId="{9068A241-18A7-4434-86F8-947207F0D578}">
      <dsp:nvSpPr>
        <dsp:cNvPr id="0" name=""/>
        <dsp:cNvSpPr/>
      </dsp:nvSpPr>
      <dsp:spPr>
        <a:xfrm>
          <a:off x="0" y="4541943"/>
          <a:ext cx="7343775" cy="104422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Στην περίπτωση που ο Ήλιος περιστρεφόταν κυκλικά από πάνω μας δεν θα υπήρχαν οι διαφορετικές ζώνες ώρας.</a:t>
          </a:r>
          <a:endParaRPr lang="en-US" sz="1200" kern="1200"/>
        </a:p>
      </dsp:txBody>
      <dsp:txXfrm>
        <a:off x="50975" y="4592918"/>
        <a:ext cx="7241825" cy="9422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B274A9-C49B-61C7-4575-A13BFED8605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8F5AB33D-E21D-7939-F76A-4A43B046EC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E68BB8B-9ADD-A3E9-F45F-855AF3C4ED35}"/>
              </a:ext>
            </a:extLst>
          </p:cNvPr>
          <p:cNvSpPr>
            <a:spLocks noGrp="1"/>
          </p:cNvSpPr>
          <p:nvPr>
            <p:ph type="dt" sz="half" idx="10"/>
          </p:nvPr>
        </p:nvSpPr>
        <p:spPr/>
        <p:txBody>
          <a:bodyPr/>
          <a:lstStyle/>
          <a:p>
            <a:fld id="{226A7348-FA30-46E1-9B42-69669AEB18DD}" type="datetimeFigureOut">
              <a:rPr lang="el-GR" smtClean="0"/>
              <a:t>22/2/2024</a:t>
            </a:fld>
            <a:endParaRPr lang="el-GR"/>
          </a:p>
        </p:txBody>
      </p:sp>
      <p:sp>
        <p:nvSpPr>
          <p:cNvPr id="5" name="Θέση υποσέλιδου 4">
            <a:extLst>
              <a:ext uri="{FF2B5EF4-FFF2-40B4-BE49-F238E27FC236}">
                <a16:creationId xmlns:a16="http://schemas.microsoft.com/office/drawing/2014/main" id="{CDFC59FD-9161-E792-15B3-0B24743A5BA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F150023-98AE-6B79-8567-A5363290C21F}"/>
              </a:ext>
            </a:extLst>
          </p:cNvPr>
          <p:cNvSpPr>
            <a:spLocks noGrp="1"/>
          </p:cNvSpPr>
          <p:nvPr>
            <p:ph type="sldNum" sz="quarter" idx="12"/>
          </p:nvPr>
        </p:nvSpPr>
        <p:spPr/>
        <p:txBody>
          <a:bodyPr/>
          <a:lstStyle/>
          <a:p>
            <a:fld id="{BC2FC275-4187-4028-AA40-CD5B2F15BE19}" type="slidenum">
              <a:rPr lang="el-GR" smtClean="0"/>
              <a:t>‹#›</a:t>
            </a:fld>
            <a:endParaRPr lang="el-GR"/>
          </a:p>
        </p:txBody>
      </p:sp>
    </p:spTree>
    <p:extLst>
      <p:ext uri="{BB962C8B-B14F-4D97-AF65-F5344CB8AC3E}">
        <p14:creationId xmlns:p14="http://schemas.microsoft.com/office/powerpoint/2010/main" val="145610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7B8B187-C2D5-649C-E0C6-2DFFB8444DB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5B92B5D-6BB5-88EF-C74E-4F5CAE69591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2E8140B-C8E1-9377-19EF-FD47F42E493E}"/>
              </a:ext>
            </a:extLst>
          </p:cNvPr>
          <p:cNvSpPr>
            <a:spLocks noGrp="1"/>
          </p:cNvSpPr>
          <p:nvPr>
            <p:ph type="dt" sz="half" idx="10"/>
          </p:nvPr>
        </p:nvSpPr>
        <p:spPr/>
        <p:txBody>
          <a:bodyPr/>
          <a:lstStyle/>
          <a:p>
            <a:fld id="{226A7348-FA30-46E1-9B42-69669AEB18DD}" type="datetimeFigureOut">
              <a:rPr lang="el-GR" smtClean="0"/>
              <a:t>22/2/2024</a:t>
            </a:fld>
            <a:endParaRPr lang="el-GR"/>
          </a:p>
        </p:txBody>
      </p:sp>
      <p:sp>
        <p:nvSpPr>
          <p:cNvPr id="5" name="Θέση υποσέλιδου 4">
            <a:extLst>
              <a:ext uri="{FF2B5EF4-FFF2-40B4-BE49-F238E27FC236}">
                <a16:creationId xmlns:a16="http://schemas.microsoft.com/office/drawing/2014/main" id="{50181469-7110-2ADF-1577-75F1454EF7F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FD1D8BA-3C4D-24B0-C3B6-BD891CFBD772}"/>
              </a:ext>
            </a:extLst>
          </p:cNvPr>
          <p:cNvSpPr>
            <a:spLocks noGrp="1"/>
          </p:cNvSpPr>
          <p:nvPr>
            <p:ph type="sldNum" sz="quarter" idx="12"/>
          </p:nvPr>
        </p:nvSpPr>
        <p:spPr/>
        <p:txBody>
          <a:bodyPr/>
          <a:lstStyle/>
          <a:p>
            <a:fld id="{BC2FC275-4187-4028-AA40-CD5B2F15BE19}" type="slidenum">
              <a:rPr lang="el-GR" smtClean="0"/>
              <a:t>‹#›</a:t>
            </a:fld>
            <a:endParaRPr lang="el-GR"/>
          </a:p>
        </p:txBody>
      </p:sp>
    </p:spTree>
    <p:extLst>
      <p:ext uri="{BB962C8B-B14F-4D97-AF65-F5344CB8AC3E}">
        <p14:creationId xmlns:p14="http://schemas.microsoft.com/office/powerpoint/2010/main" val="53947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CB6FCA6-A710-67F9-F807-F10A795FEC8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72C4131-0186-727B-9478-9AB8EFDFC03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87F4A5F-D4C1-E08A-3E94-450F63C2D4F2}"/>
              </a:ext>
            </a:extLst>
          </p:cNvPr>
          <p:cNvSpPr>
            <a:spLocks noGrp="1"/>
          </p:cNvSpPr>
          <p:nvPr>
            <p:ph type="dt" sz="half" idx="10"/>
          </p:nvPr>
        </p:nvSpPr>
        <p:spPr/>
        <p:txBody>
          <a:bodyPr/>
          <a:lstStyle/>
          <a:p>
            <a:fld id="{226A7348-FA30-46E1-9B42-69669AEB18DD}" type="datetimeFigureOut">
              <a:rPr lang="el-GR" smtClean="0"/>
              <a:t>22/2/2024</a:t>
            </a:fld>
            <a:endParaRPr lang="el-GR"/>
          </a:p>
        </p:txBody>
      </p:sp>
      <p:sp>
        <p:nvSpPr>
          <p:cNvPr id="5" name="Θέση υποσέλιδου 4">
            <a:extLst>
              <a:ext uri="{FF2B5EF4-FFF2-40B4-BE49-F238E27FC236}">
                <a16:creationId xmlns:a16="http://schemas.microsoft.com/office/drawing/2014/main" id="{9D53BCFD-1C4E-1BE1-8BE5-465AF791E1D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0C15D59-3B0A-0AA2-E6F0-5885531F7BDD}"/>
              </a:ext>
            </a:extLst>
          </p:cNvPr>
          <p:cNvSpPr>
            <a:spLocks noGrp="1"/>
          </p:cNvSpPr>
          <p:nvPr>
            <p:ph type="sldNum" sz="quarter" idx="12"/>
          </p:nvPr>
        </p:nvSpPr>
        <p:spPr/>
        <p:txBody>
          <a:bodyPr/>
          <a:lstStyle/>
          <a:p>
            <a:fld id="{BC2FC275-4187-4028-AA40-CD5B2F15BE19}" type="slidenum">
              <a:rPr lang="el-GR" smtClean="0"/>
              <a:t>‹#›</a:t>
            </a:fld>
            <a:endParaRPr lang="el-GR"/>
          </a:p>
        </p:txBody>
      </p:sp>
    </p:spTree>
    <p:extLst>
      <p:ext uri="{BB962C8B-B14F-4D97-AF65-F5344CB8AC3E}">
        <p14:creationId xmlns:p14="http://schemas.microsoft.com/office/powerpoint/2010/main" val="422649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6148A3-1DF7-5E3E-6BE7-03DC27C1538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3889DE4-E605-793A-99C3-7A411CF1A7A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ECD044A-2C95-C625-5C89-F20AA9AE6AE1}"/>
              </a:ext>
            </a:extLst>
          </p:cNvPr>
          <p:cNvSpPr>
            <a:spLocks noGrp="1"/>
          </p:cNvSpPr>
          <p:nvPr>
            <p:ph type="dt" sz="half" idx="10"/>
          </p:nvPr>
        </p:nvSpPr>
        <p:spPr/>
        <p:txBody>
          <a:bodyPr/>
          <a:lstStyle/>
          <a:p>
            <a:fld id="{226A7348-FA30-46E1-9B42-69669AEB18DD}" type="datetimeFigureOut">
              <a:rPr lang="el-GR" smtClean="0"/>
              <a:t>22/2/2024</a:t>
            </a:fld>
            <a:endParaRPr lang="el-GR"/>
          </a:p>
        </p:txBody>
      </p:sp>
      <p:sp>
        <p:nvSpPr>
          <p:cNvPr id="5" name="Θέση υποσέλιδου 4">
            <a:extLst>
              <a:ext uri="{FF2B5EF4-FFF2-40B4-BE49-F238E27FC236}">
                <a16:creationId xmlns:a16="http://schemas.microsoft.com/office/drawing/2014/main" id="{A4957C0F-8578-6FBB-D9A0-3775376B3B6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A0863AB-8C31-12AB-49D5-98690D2964E2}"/>
              </a:ext>
            </a:extLst>
          </p:cNvPr>
          <p:cNvSpPr>
            <a:spLocks noGrp="1"/>
          </p:cNvSpPr>
          <p:nvPr>
            <p:ph type="sldNum" sz="quarter" idx="12"/>
          </p:nvPr>
        </p:nvSpPr>
        <p:spPr/>
        <p:txBody>
          <a:bodyPr/>
          <a:lstStyle/>
          <a:p>
            <a:fld id="{BC2FC275-4187-4028-AA40-CD5B2F15BE19}" type="slidenum">
              <a:rPr lang="el-GR" smtClean="0"/>
              <a:t>‹#›</a:t>
            </a:fld>
            <a:endParaRPr lang="el-GR"/>
          </a:p>
        </p:txBody>
      </p:sp>
    </p:spTree>
    <p:extLst>
      <p:ext uri="{BB962C8B-B14F-4D97-AF65-F5344CB8AC3E}">
        <p14:creationId xmlns:p14="http://schemas.microsoft.com/office/powerpoint/2010/main" val="215063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E08206-32A0-229B-DE77-7AA507E7CFC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0BA5785-E48E-A5B1-A5C1-B5B7B0A267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121CAFF-C160-3FE0-6709-E2BCD4271F99}"/>
              </a:ext>
            </a:extLst>
          </p:cNvPr>
          <p:cNvSpPr>
            <a:spLocks noGrp="1"/>
          </p:cNvSpPr>
          <p:nvPr>
            <p:ph type="dt" sz="half" idx="10"/>
          </p:nvPr>
        </p:nvSpPr>
        <p:spPr/>
        <p:txBody>
          <a:bodyPr/>
          <a:lstStyle/>
          <a:p>
            <a:fld id="{226A7348-FA30-46E1-9B42-69669AEB18DD}" type="datetimeFigureOut">
              <a:rPr lang="el-GR" smtClean="0"/>
              <a:t>22/2/2024</a:t>
            </a:fld>
            <a:endParaRPr lang="el-GR"/>
          </a:p>
        </p:txBody>
      </p:sp>
      <p:sp>
        <p:nvSpPr>
          <p:cNvPr id="5" name="Θέση υποσέλιδου 4">
            <a:extLst>
              <a:ext uri="{FF2B5EF4-FFF2-40B4-BE49-F238E27FC236}">
                <a16:creationId xmlns:a16="http://schemas.microsoft.com/office/drawing/2014/main" id="{033FBA67-C325-D828-81A0-A9354622261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1BE4758-FAC7-CCC2-EFB7-D5799D4CA681}"/>
              </a:ext>
            </a:extLst>
          </p:cNvPr>
          <p:cNvSpPr>
            <a:spLocks noGrp="1"/>
          </p:cNvSpPr>
          <p:nvPr>
            <p:ph type="sldNum" sz="quarter" idx="12"/>
          </p:nvPr>
        </p:nvSpPr>
        <p:spPr/>
        <p:txBody>
          <a:bodyPr/>
          <a:lstStyle/>
          <a:p>
            <a:fld id="{BC2FC275-4187-4028-AA40-CD5B2F15BE19}" type="slidenum">
              <a:rPr lang="el-GR" smtClean="0"/>
              <a:t>‹#›</a:t>
            </a:fld>
            <a:endParaRPr lang="el-GR"/>
          </a:p>
        </p:txBody>
      </p:sp>
    </p:spTree>
    <p:extLst>
      <p:ext uri="{BB962C8B-B14F-4D97-AF65-F5344CB8AC3E}">
        <p14:creationId xmlns:p14="http://schemas.microsoft.com/office/powerpoint/2010/main" val="123862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976FC2-4115-FE86-0CF9-FE4C6AD8ABE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DA87969-4683-6BB7-F6A0-7AA400D7B2E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E5316DF-A82C-BC33-85F4-38B40C512EE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468E9EC-1EE3-1348-85A3-C10238256C11}"/>
              </a:ext>
            </a:extLst>
          </p:cNvPr>
          <p:cNvSpPr>
            <a:spLocks noGrp="1"/>
          </p:cNvSpPr>
          <p:nvPr>
            <p:ph type="dt" sz="half" idx="10"/>
          </p:nvPr>
        </p:nvSpPr>
        <p:spPr/>
        <p:txBody>
          <a:bodyPr/>
          <a:lstStyle/>
          <a:p>
            <a:fld id="{226A7348-FA30-46E1-9B42-69669AEB18DD}" type="datetimeFigureOut">
              <a:rPr lang="el-GR" smtClean="0"/>
              <a:t>22/2/2024</a:t>
            </a:fld>
            <a:endParaRPr lang="el-GR"/>
          </a:p>
        </p:txBody>
      </p:sp>
      <p:sp>
        <p:nvSpPr>
          <p:cNvPr id="6" name="Θέση υποσέλιδου 5">
            <a:extLst>
              <a:ext uri="{FF2B5EF4-FFF2-40B4-BE49-F238E27FC236}">
                <a16:creationId xmlns:a16="http://schemas.microsoft.com/office/drawing/2014/main" id="{C55E3A5F-C5D4-2F21-D02A-625B2DA3075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66385D5-AAD1-143A-1AA1-437FFFB9B958}"/>
              </a:ext>
            </a:extLst>
          </p:cNvPr>
          <p:cNvSpPr>
            <a:spLocks noGrp="1"/>
          </p:cNvSpPr>
          <p:nvPr>
            <p:ph type="sldNum" sz="quarter" idx="12"/>
          </p:nvPr>
        </p:nvSpPr>
        <p:spPr/>
        <p:txBody>
          <a:bodyPr/>
          <a:lstStyle/>
          <a:p>
            <a:fld id="{BC2FC275-4187-4028-AA40-CD5B2F15BE19}" type="slidenum">
              <a:rPr lang="el-GR" smtClean="0"/>
              <a:t>‹#›</a:t>
            </a:fld>
            <a:endParaRPr lang="el-GR"/>
          </a:p>
        </p:txBody>
      </p:sp>
    </p:spTree>
    <p:extLst>
      <p:ext uri="{BB962C8B-B14F-4D97-AF65-F5344CB8AC3E}">
        <p14:creationId xmlns:p14="http://schemas.microsoft.com/office/powerpoint/2010/main" val="350803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C0388B-AB0C-331C-3C1F-5030330CA2C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049E883-C253-F931-FCD5-786097F41B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2D3F4D7-4413-4A33-3DB9-2E9D4552482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E6BF89CE-1973-A802-92D6-3FF206F34F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36F6C19-EABF-3D6B-D603-F10AEB741BE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001FE94-7404-B342-D7AF-F139C5EAA939}"/>
              </a:ext>
            </a:extLst>
          </p:cNvPr>
          <p:cNvSpPr>
            <a:spLocks noGrp="1"/>
          </p:cNvSpPr>
          <p:nvPr>
            <p:ph type="dt" sz="half" idx="10"/>
          </p:nvPr>
        </p:nvSpPr>
        <p:spPr/>
        <p:txBody>
          <a:bodyPr/>
          <a:lstStyle/>
          <a:p>
            <a:fld id="{226A7348-FA30-46E1-9B42-69669AEB18DD}" type="datetimeFigureOut">
              <a:rPr lang="el-GR" smtClean="0"/>
              <a:t>22/2/2024</a:t>
            </a:fld>
            <a:endParaRPr lang="el-GR"/>
          </a:p>
        </p:txBody>
      </p:sp>
      <p:sp>
        <p:nvSpPr>
          <p:cNvPr id="8" name="Θέση υποσέλιδου 7">
            <a:extLst>
              <a:ext uri="{FF2B5EF4-FFF2-40B4-BE49-F238E27FC236}">
                <a16:creationId xmlns:a16="http://schemas.microsoft.com/office/drawing/2014/main" id="{44A238B2-E585-CB96-2D1A-7ED0F4C9FAA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970A758-E57C-7BAB-4833-984127BB462A}"/>
              </a:ext>
            </a:extLst>
          </p:cNvPr>
          <p:cNvSpPr>
            <a:spLocks noGrp="1"/>
          </p:cNvSpPr>
          <p:nvPr>
            <p:ph type="sldNum" sz="quarter" idx="12"/>
          </p:nvPr>
        </p:nvSpPr>
        <p:spPr/>
        <p:txBody>
          <a:bodyPr/>
          <a:lstStyle/>
          <a:p>
            <a:fld id="{BC2FC275-4187-4028-AA40-CD5B2F15BE19}" type="slidenum">
              <a:rPr lang="el-GR" smtClean="0"/>
              <a:t>‹#›</a:t>
            </a:fld>
            <a:endParaRPr lang="el-GR"/>
          </a:p>
        </p:txBody>
      </p:sp>
    </p:spTree>
    <p:extLst>
      <p:ext uri="{BB962C8B-B14F-4D97-AF65-F5344CB8AC3E}">
        <p14:creationId xmlns:p14="http://schemas.microsoft.com/office/powerpoint/2010/main" val="1210707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A21A0E-9428-F2F1-74CC-12CB963B99B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546CE7B4-C391-8C54-3F06-860021980AF8}"/>
              </a:ext>
            </a:extLst>
          </p:cNvPr>
          <p:cNvSpPr>
            <a:spLocks noGrp="1"/>
          </p:cNvSpPr>
          <p:nvPr>
            <p:ph type="dt" sz="half" idx="10"/>
          </p:nvPr>
        </p:nvSpPr>
        <p:spPr/>
        <p:txBody>
          <a:bodyPr/>
          <a:lstStyle/>
          <a:p>
            <a:fld id="{226A7348-FA30-46E1-9B42-69669AEB18DD}" type="datetimeFigureOut">
              <a:rPr lang="el-GR" smtClean="0"/>
              <a:t>22/2/2024</a:t>
            </a:fld>
            <a:endParaRPr lang="el-GR"/>
          </a:p>
        </p:txBody>
      </p:sp>
      <p:sp>
        <p:nvSpPr>
          <p:cNvPr id="4" name="Θέση υποσέλιδου 3">
            <a:extLst>
              <a:ext uri="{FF2B5EF4-FFF2-40B4-BE49-F238E27FC236}">
                <a16:creationId xmlns:a16="http://schemas.microsoft.com/office/drawing/2014/main" id="{75776CD3-447D-989F-7BFF-E19B1D28602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882C8ED-FD1A-B816-CD87-309ED374A856}"/>
              </a:ext>
            </a:extLst>
          </p:cNvPr>
          <p:cNvSpPr>
            <a:spLocks noGrp="1"/>
          </p:cNvSpPr>
          <p:nvPr>
            <p:ph type="sldNum" sz="quarter" idx="12"/>
          </p:nvPr>
        </p:nvSpPr>
        <p:spPr/>
        <p:txBody>
          <a:bodyPr/>
          <a:lstStyle/>
          <a:p>
            <a:fld id="{BC2FC275-4187-4028-AA40-CD5B2F15BE19}" type="slidenum">
              <a:rPr lang="el-GR" smtClean="0"/>
              <a:t>‹#›</a:t>
            </a:fld>
            <a:endParaRPr lang="el-GR"/>
          </a:p>
        </p:txBody>
      </p:sp>
    </p:spTree>
    <p:extLst>
      <p:ext uri="{BB962C8B-B14F-4D97-AF65-F5344CB8AC3E}">
        <p14:creationId xmlns:p14="http://schemas.microsoft.com/office/powerpoint/2010/main" val="5059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DE9EC84-D31F-A1D5-2671-624547205282}"/>
              </a:ext>
            </a:extLst>
          </p:cNvPr>
          <p:cNvSpPr>
            <a:spLocks noGrp="1"/>
          </p:cNvSpPr>
          <p:nvPr>
            <p:ph type="dt" sz="half" idx="10"/>
          </p:nvPr>
        </p:nvSpPr>
        <p:spPr/>
        <p:txBody>
          <a:bodyPr/>
          <a:lstStyle/>
          <a:p>
            <a:fld id="{226A7348-FA30-46E1-9B42-69669AEB18DD}" type="datetimeFigureOut">
              <a:rPr lang="el-GR" smtClean="0"/>
              <a:t>22/2/2024</a:t>
            </a:fld>
            <a:endParaRPr lang="el-GR"/>
          </a:p>
        </p:txBody>
      </p:sp>
      <p:sp>
        <p:nvSpPr>
          <p:cNvPr id="3" name="Θέση υποσέλιδου 2">
            <a:extLst>
              <a:ext uri="{FF2B5EF4-FFF2-40B4-BE49-F238E27FC236}">
                <a16:creationId xmlns:a16="http://schemas.microsoft.com/office/drawing/2014/main" id="{4D8F9009-A9EF-0782-BC79-84C33341BEF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C8EB1794-29C4-B829-A5D0-94F0D949F0B3}"/>
              </a:ext>
            </a:extLst>
          </p:cNvPr>
          <p:cNvSpPr>
            <a:spLocks noGrp="1"/>
          </p:cNvSpPr>
          <p:nvPr>
            <p:ph type="sldNum" sz="quarter" idx="12"/>
          </p:nvPr>
        </p:nvSpPr>
        <p:spPr/>
        <p:txBody>
          <a:bodyPr/>
          <a:lstStyle/>
          <a:p>
            <a:fld id="{BC2FC275-4187-4028-AA40-CD5B2F15BE19}" type="slidenum">
              <a:rPr lang="el-GR" smtClean="0"/>
              <a:t>‹#›</a:t>
            </a:fld>
            <a:endParaRPr lang="el-GR"/>
          </a:p>
        </p:txBody>
      </p:sp>
    </p:spTree>
    <p:extLst>
      <p:ext uri="{BB962C8B-B14F-4D97-AF65-F5344CB8AC3E}">
        <p14:creationId xmlns:p14="http://schemas.microsoft.com/office/powerpoint/2010/main" val="130777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AC92D1-C524-DA43-773A-C212E854B83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C28EC54-3802-BCF5-2D50-DAE3352951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CDD7DA1E-CFDD-CCAA-C758-884C1A688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1528D81-C543-92C6-4C27-AE33A1AC1950}"/>
              </a:ext>
            </a:extLst>
          </p:cNvPr>
          <p:cNvSpPr>
            <a:spLocks noGrp="1"/>
          </p:cNvSpPr>
          <p:nvPr>
            <p:ph type="dt" sz="half" idx="10"/>
          </p:nvPr>
        </p:nvSpPr>
        <p:spPr/>
        <p:txBody>
          <a:bodyPr/>
          <a:lstStyle/>
          <a:p>
            <a:fld id="{226A7348-FA30-46E1-9B42-69669AEB18DD}" type="datetimeFigureOut">
              <a:rPr lang="el-GR" smtClean="0"/>
              <a:t>22/2/2024</a:t>
            </a:fld>
            <a:endParaRPr lang="el-GR"/>
          </a:p>
        </p:txBody>
      </p:sp>
      <p:sp>
        <p:nvSpPr>
          <p:cNvPr id="6" name="Θέση υποσέλιδου 5">
            <a:extLst>
              <a:ext uri="{FF2B5EF4-FFF2-40B4-BE49-F238E27FC236}">
                <a16:creationId xmlns:a16="http://schemas.microsoft.com/office/drawing/2014/main" id="{70C53397-A4A8-7F29-C9B8-6D9B667BB2D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3DAF060-6371-7E51-D517-36E671FD414E}"/>
              </a:ext>
            </a:extLst>
          </p:cNvPr>
          <p:cNvSpPr>
            <a:spLocks noGrp="1"/>
          </p:cNvSpPr>
          <p:nvPr>
            <p:ph type="sldNum" sz="quarter" idx="12"/>
          </p:nvPr>
        </p:nvSpPr>
        <p:spPr/>
        <p:txBody>
          <a:bodyPr/>
          <a:lstStyle/>
          <a:p>
            <a:fld id="{BC2FC275-4187-4028-AA40-CD5B2F15BE19}" type="slidenum">
              <a:rPr lang="el-GR" smtClean="0"/>
              <a:t>‹#›</a:t>
            </a:fld>
            <a:endParaRPr lang="el-GR"/>
          </a:p>
        </p:txBody>
      </p:sp>
    </p:spTree>
    <p:extLst>
      <p:ext uri="{BB962C8B-B14F-4D97-AF65-F5344CB8AC3E}">
        <p14:creationId xmlns:p14="http://schemas.microsoft.com/office/powerpoint/2010/main" val="241307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2E2725-CFD6-5C6B-8105-6FA4BB071B8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D188328-DDB1-C655-2A27-85B8AB59CE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548CDD61-9CFC-A5C6-8357-B41B7D783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D8CC12B-6FE0-6D18-D4A8-7FD1C668D3E7}"/>
              </a:ext>
            </a:extLst>
          </p:cNvPr>
          <p:cNvSpPr>
            <a:spLocks noGrp="1"/>
          </p:cNvSpPr>
          <p:nvPr>
            <p:ph type="dt" sz="half" idx="10"/>
          </p:nvPr>
        </p:nvSpPr>
        <p:spPr/>
        <p:txBody>
          <a:bodyPr/>
          <a:lstStyle/>
          <a:p>
            <a:fld id="{226A7348-FA30-46E1-9B42-69669AEB18DD}" type="datetimeFigureOut">
              <a:rPr lang="el-GR" smtClean="0"/>
              <a:t>22/2/2024</a:t>
            </a:fld>
            <a:endParaRPr lang="el-GR"/>
          </a:p>
        </p:txBody>
      </p:sp>
      <p:sp>
        <p:nvSpPr>
          <p:cNvPr id="6" name="Θέση υποσέλιδου 5">
            <a:extLst>
              <a:ext uri="{FF2B5EF4-FFF2-40B4-BE49-F238E27FC236}">
                <a16:creationId xmlns:a16="http://schemas.microsoft.com/office/drawing/2014/main" id="{8D3DE43E-ECB3-1016-F65E-A06C57B0921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DF5F4B0-7EF3-C2D3-D7F7-3B762F3CA2F9}"/>
              </a:ext>
            </a:extLst>
          </p:cNvPr>
          <p:cNvSpPr>
            <a:spLocks noGrp="1"/>
          </p:cNvSpPr>
          <p:nvPr>
            <p:ph type="sldNum" sz="quarter" idx="12"/>
          </p:nvPr>
        </p:nvSpPr>
        <p:spPr/>
        <p:txBody>
          <a:bodyPr/>
          <a:lstStyle/>
          <a:p>
            <a:fld id="{BC2FC275-4187-4028-AA40-CD5B2F15BE19}" type="slidenum">
              <a:rPr lang="el-GR" smtClean="0"/>
              <a:t>‹#›</a:t>
            </a:fld>
            <a:endParaRPr lang="el-GR"/>
          </a:p>
        </p:txBody>
      </p:sp>
    </p:spTree>
    <p:extLst>
      <p:ext uri="{BB962C8B-B14F-4D97-AF65-F5344CB8AC3E}">
        <p14:creationId xmlns:p14="http://schemas.microsoft.com/office/powerpoint/2010/main" val="398216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003B7FC-994E-D768-9AF6-C9D3F556D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C3A62F8-5B3F-C4AE-20AB-611F61DE77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FEBECE4-1D0B-D371-F7E7-DCAFB766A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A7348-FA30-46E1-9B42-69669AEB18DD}" type="datetimeFigureOut">
              <a:rPr lang="el-GR" smtClean="0"/>
              <a:t>22/2/2024</a:t>
            </a:fld>
            <a:endParaRPr lang="el-GR"/>
          </a:p>
        </p:txBody>
      </p:sp>
      <p:sp>
        <p:nvSpPr>
          <p:cNvPr id="5" name="Θέση υποσέλιδου 4">
            <a:extLst>
              <a:ext uri="{FF2B5EF4-FFF2-40B4-BE49-F238E27FC236}">
                <a16:creationId xmlns:a16="http://schemas.microsoft.com/office/drawing/2014/main" id="{3F487311-5BA8-AEBB-5782-2834B21D8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51D7D1A-2314-10FC-D7ED-217ADBC4C0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FC275-4187-4028-AA40-CD5B2F15BE19}" type="slidenum">
              <a:rPr lang="el-GR" smtClean="0"/>
              <a:t>‹#›</a:t>
            </a:fld>
            <a:endParaRPr lang="el-GR"/>
          </a:p>
        </p:txBody>
      </p:sp>
    </p:spTree>
    <p:extLst>
      <p:ext uri="{BB962C8B-B14F-4D97-AF65-F5344CB8AC3E}">
        <p14:creationId xmlns:p14="http://schemas.microsoft.com/office/powerpoint/2010/main" val="56888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jG6SZShbGC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6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Κόσμος/Παγκόσμιο, Γη, πλανήτης, χώρος&#10;&#10;Περιγραφή που δημιουργήθηκε αυτόματα">
            <a:extLst>
              <a:ext uri="{FF2B5EF4-FFF2-40B4-BE49-F238E27FC236}">
                <a16:creationId xmlns:a16="http://schemas.microsoft.com/office/drawing/2014/main" id="{A846F0E7-4E57-DDE4-88D5-0DA6A1CF9D35}"/>
              </a:ext>
            </a:extLst>
          </p:cNvPr>
          <p:cNvPicPr>
            <a:picLocks noChangeAspect="1"/>
          </p:cNvPicPr>
          <p:nvPr/>
        </p:nvPicPr>
        <p:blipFill rotWithShape="1">
          <a:blip r:embed="rId2">
            <a:extLst>
              <a:ext uri="{28A0092B-C50C-407E-A947-70E740481C1C}">
                <a14:useLocalDpi xmlns:a14="http://schemas.microsoft.com/office/drawing/2010/main" val="0"/>
              </a:ext>
            </a:extLst>
          </a:blip>
          <a:srcRect r="19631"/>
          <a:stretch/>
        </p:blipFill>
        <p:spPr>
          <a:xfrm>
            <a:off x="2522356" y="10"/>
            <a:ext cx="9669642" cy="6857990"/>
          </a:xfrm>
          <a:prstGeom prst="rect">
            <a:avLst/>
          </a:prstGeom>
        </p:spPr>
      </p:pic>
      <p:sp>
        <p:nvSpPr>
          <p:cNvPr id="73" name="Rectangle 6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461074F4-6F40-E002-189E-83B3CAFD24EA}"/>
              </a:ext>
            </a:extLst>
          </p:cNvPr>
          <p:cNvSpPr>
            <a:spLocks noGrp="1"/>
          </p:cNvSpPr>
          <p:nvPr>
            <p:ph type="ctrTitle"/>
          </p:nvPr>
        </p:nvSpPr>
        <p:spPr>
          <a:xfrm>
            <a:off x="838200" y="365125"/>
            <a:ext cx="3822189" cy="1899912"/>
          </a:xfrm>
        </p:spPr>
        <p:txBody>
          <a:bodyPr vert="horz" lIns="91440" tIns="45720" rIns="91440" bIns="45720" rtlCol="0" anchor="ctr">
            <a:normAutofit/>
          </a:bodyPr>
          <a:lstStyle/>
          <a:p>
            <a:pPr algn="l"/>
            <a:r>
              <a:rPr lang="en-US" sz="3100" b="1"/>
              <a:t>Καταρρίπτοντας τους Flat Earthers και την θεωρία τους περί ύπαρξης επίπεδης Γης</a:t>
            </a:r>
          </a:p>
        </p:txBody>
      </p:sp>
      <p:sp>
        <p:nvSpPr>
          <p:cNvPr id="3" name="Υπότιτλος 2">
            <a:extLst>
              <a:ext uri="{FF2B5EF4-FFF2-40B4-BE49-F238E27FC236}">
                <a16:creationId xmlns:a16="http://schemas.microsoft.com/office/drawing/2014/main" id="{2A5C90E5-E902-E2DE-E6AA-CA225357FC14}"/>
              </a:ext>
            </a:extLst>
          </p:cNvPr>
          <p:cNvSpPr>
            <a:spLocks noGrp="1"/>
          </p:cNvSpPr>
          <p:nvPr>
            <p:ph type="subTitle" idx="1"/>
          </p:nvPr>
        </p:nvSpPr>
        <p:spPr>
          <a:xfrm>
            <a:off x="838200" y="2434201"/>
            <a:ext cx="3822189" cy="3742762"/>
          </a:xfrm>
        </p:spPr>
        <p:txBody>
          <a:bodyPr vert="horz" lIns="91440" tIns="45720" rIns="91440" bIns="45720" rtlCol="0">
            <a:normAutofit/>
          </a:bodyPr>
          <a:lstStyle/>
          <a:p>
            <a:pPr indent="-228600" algn="l">
              <a:buFont typeface="Arial" panose="020B0604020202020204" pitchFamily="34" charset="0"/>
              <a:buChar char="•"/>
            </a:pPr>
            <a:r>
              <a:rPr lang="en-US" sz="2000" dirty="0"/>
              <a:t>ΑΕΝ ΚΡΗΤΗΣ</a:t>
            </a:r>
          </a:p>
          <a:p>
            <a:pPr indent="-228600" algn="l">
              <a:buFont typeface="Arial" panose="020B0604020202020204" pitchFamily="34" charset="0"/>
              <a:buChar char="•"/>
            </a:pPr>
            <a:r>
              <a:rPr lang="en-US" sz="2000" dirty="0"/>
              <a:t>ΣΧΟΛΗ ΠΛΟΙΑΡΧΩΝ</a:t>
            </a:r>
          </a:p>
          <a:p>
            <a:pPr indent="-228600" algn="l">
              <a:buFont typeface="Arial" panose="020B0604020202020204" pitchFamily="34" charset="0"/>
              <a:buChar char="•"/>
            </a:pPr>
            <a:r>
              <a:rPr lang="en-US" sz="2000" dirty="0"/>
              <a:t>ΤΜΗΜΑ: Β2</a:t>
            </a:r>
          </a:p>
          <a:p>
            <a:pPr indent="-228600" algn="l">
              <a:buFont typeface="Arial" panose="020B0604020202020204" pitchFamily="34" charset="0"/>
              <a:buChar char="•"/>
            </a:pPr>
            <a:r>
              <a:rPr lang="en-US" sz="2000" dirty="0"/>
              <a:t>ΜΑΘΗΜΑ: ΝΑΥΤΙΛΙΑ 2</a:t>
            </a:r>
          </a:p>
          <a:p>
            <a:pPr indent="-228600" algn="l">
              <a:buFont typeface="Arial" panose="020B0604020202020204" pitchFamily="34" charset="0"/>
              <a:buChar char="•"/>
            </a:pPr>
            <a:r>
              <a:rPr lang="en-US" sz="2000" dirty="0"/>
              <a:t>ΚΑΘΗΓΗΤΗΣ: Cpt. </a:t>
            </a:r>
            <a:r>
              <a:rPr lang="en-US" sz="2000" dirty="0" err="1"/>
              <a:t>Θρ</a:t>
            </a:r>
            <a:r>
              <a:rPr lang="en-US" sz="2000" dirty="0"/>
              <a:t>ασύβουλος Κοτσιφάκης</a:t>
            </a:r>
          </a:p>
          <a:p>
            <a:pPr indent="-228600" algn="l">
              <a:buFont typeface="Arial" panose="020B0604020202020204" pitchFamily="34" charset="0"/>
              <a:buChar char="•"/>
            </a:pPr>
            <a:r>
              <a:rPr lang="en-US" sz="2000" dirty="0"/>
              <a:t>ΣΠΟΥΔΑΣΤΗΣ: Πανα</a:t>
            </a:r>
            <a:r>
              <a:rPr lang="en-US" sz="2000" dirty="0" err="1"/>
              <a:t>γιώτης</a:t>
            </a:r>
            <a:r>
              <a:rPr lang="en-US" sz="2000" dirty="0"/>
              <a:t> Παπα</a:t>
            </a:r>
            <a:r>
              <a:rPr lang="en-US" sz="2000" dirty="0" err="1"/>
              <a:t>δό</a:t>
            </a:r>
            <a:r>
              <a:rPr lang="en-US" sz="2000" dirty="0"/>
              <a:t>πουλος</a:t>
            </a:r>
          </a:p>
        </p:txBody>
      </p:sp>
    </p:spTree>
    <p:extLst>
      <p:ext uri="{BB962C8B-B14F-4D97-AF65-F5344CB8AC3E}">
        <p14:creationId xmlns:p14="http://schemas.microsoft.com/office/powerpoint/2010/main" val="277624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5818AC-C788-3AA4-AD50-DC3D00CE6D85}"/>
              </a:ext>
            </a:extLst>
          </p:cNvPr>
          <p:cNvSpPr>
            <a:spLocks noGrp="1"/>
          </p:cNvSpPr>
          <p:nvPr>
            <p:ph type="title"/>
          </p:nvPr>
        </p:nvSpPr>
        <p:spPr/>
        <p:txBody>
          <a:bodyPr>
            <a:normAutofit/>
          </a:bodyPr>
          <a:lstStyle/>
          <a:p>
            <a:pPr algn="ctr"/>
            <a:r>
              <a:rPr lang="el-GR" sz="2800" dirty="0">
                <a:effectLst/>
                <a:latin typeface="Book Antiqua" panose="02040602050305030304" pitchFamily="18" charset="0"/>
                <a:ea typeface="Calibri" panose="020F0502020204030204" pitchFamily="34" charset="0"/>
                <a:cs typeface="Times New Roman" panose="02020603050405020304" pitchFamily="18" charset="0"/>
              </a:rPr>
              <a:t>Πηγές</a:t>
            </a:r>
            <a:endParaRPr lang="el-GR" sz="2800" dirty="0">
              <a:latin typeface="Book Antiqua" panose="02040602050305030304" pitchFamily="18" charset="0"/>
            </a:endParaRPr>
          </a:p>
        </p:txBody>
      </p:sp>
      <p:sp>
        <p:nvSpPr>
          <p:cNvPr id="3" name="Θέση περιεχομένου 2">
            <a:extLst>
              <a:ext uri="{FF2B5EF4-FFF2-40B4-BE49-F238E27FC236}">
                <a16:creationId xmlns:a16="http://schemas.microsoft.com/office/drawing/2014/main" id="{483CA7EA-EE06-267E-0A58-8253BBBB1E72}"/>
              </a:ext>
            </a:extLst>
          </p:cNvPr>
          <p:cNvSpPr>
            <a:spLocks noGrp="1"/>
          </p:cNvSpPr>
          <p:nvPr>
            <p:ph idx="1"/>
          </p:nvPr>
        </p:nvSpPr>
        <p:spPr/>
        <p:txBody>
          <a:bodyPr>
            <a:normAutofit fontScale="85000" lnSpcReduction="20000"/>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Schooltime.gr</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Αριστοτέλειο Πανεπιστήμιο Θεσσαλονίκης, Τμήμα Γεωγραφίας</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GRDiSCOVERY.com</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Parallaximag.gr</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Huffingtonpost.gr</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Alithia.gr</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Google Maps</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μηχανή του χρόνου</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Wikipedia</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YouTube</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878893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7142BD9-7455-C1E8-29A7-B3A10B11ED23}"/>
              </a:ext>
            </a:extLst>
          </p:cNvPr>
          <p:cNvSpPr>
            <a:spLocks noGrp="1"/>
          </p:cNvSpPr>
          <p:nvPr>
            <p:ph type="title"/>
          </p:nvPr>
        </p:nvSpPr>
        <p:spPr>
          <a:xfrm>
            <a:off x="630936" y="639520"/>
            <a:ext cx="3429000" cy="1719072"/>
          </a:xfrm>
        </p:spPr>
        <p:txBody>
          <a:bodyPr anchor="b">
            <a:normAutofit/>
          </a:bodyPr>
          <a:lstStyle/>
          <a:p>
            <a:r>
              <a:rPr lang="el-GR" sz="4200" dirty="0"/>
              <a:t>Το φαινόμενο «</a:t>
            </a:r>
            <a:r>
              <a:rPr lang="en-US" sz="4200" dirty="0"/>
              <a:t>Flat Earthers</a:t>
            </a:r>
            <a:r>
              <a:rPr lang="el-GR" sz="4200" dirty="0"/>
              <a:t>»</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E6FF0444-DC1E-25C7-4BFC-F66B8BD5DC6A}"/>
              </a:ext>
            </a:extLst>
          </p:cNvPr>
          <p:cNvSpPr>
            <a:spLocks noGrp="1"/>
          </p:cNvSpPr>
          <p:nvPr>
            <p:ph idx="1"/>
          </p:nvPr>
        </p:nvSpPr>
        <p:spPr>
          <a:xfrm>
            <a:off x="630936" y="2807208"/>
            <a:ext cx="3429000" cy="3410712"/>
          </a:xfrm>
        </p:spPr>
        <p:txBody>
          <a:bodyPr anchor="t">
            <a:normAutofit/>
          </a:bodyPr>
          <a:lstStyle/>
          <a:p>
            <a:r>
              <a:rPr lang="el-GR" sz="2200" dirty="0">
                <a:effectLst/>
                <a:latin typeface="ProximaNova"/>
                <a:ea typeface="Times New Roman" panose="02020603050405020304" pitchFamily="18" charset="0"/>
              </a:rPr>
              <a:t>Εν έτη 2024, με την ραγδαία εξέλιξη της τεχνολογίας δεν μπορούμε να αμφισβητήσουμε διεθνής έρευνες, μελέτες καθώς και τις τεκμηριωμένες απόψεις των αρχαίων φιλόσοφων όσον αναφορά το γεωειδές σχήμα της γης. </a:t>
            </a:r>
            <a:endParaRPr lang="el-GR" sz="2200" dirty="0">
              <a:effectLst/>
              <a:latin typeface="Times New Roman" panose="02020603050405020304" pitchFamily="18" charset="0"/>
              <a:ea typeface="Times New Roman" panose="02020603050405020304" pitchFamily="18" charset="0"/>
            </a:endParaRPr>
          </a:p>
          <a:p>
            <a:endParaRPr lang="el-GR" sz="2200" dirty="0"/>
          </a:p>
        </p:txBody>
      </p:sp>
      <p:pic>
        <p:nvPicPr>
          <p:cNvPr id="5" name="Εικόνα 4" descr="Εικόνα που περιέχει άγαλμα, εξωτερικός χώρος/ύπαιθρος, σκίτσο/σχέδιο, τέχνη&#10;&#10;Περιγραφή που δημιουργήθηκε αυτόματα">
            <a:extLst>
              <a:ext uri="{FF2B5EF4-FFF2-40B4-BE49-F238E27FC236}">
                <a16:creationId xmlns:a16="http://schemas.microsoft.com/office/drawing/2014/main" id="{804A75FA-A1AA-F69C-E354-76655947D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209947"/>
            <a:ext cx="6903720" cy="443810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7812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A1DA4A33-0C91-8A0C-C491-CDCB5265203B}"/>
              </a:ext>
            </a:extLst>
          </p:cNvPr>
          <p:cNvSpPr>
            <a:spLocks noGrp="1"/>
          </p:cNvSpPr>
          <p:nvPr>
            <p:ph type="title"/>
          </p:nvPr>
        </p:nvSpPr>
        <p:spPr>
          <a:xfrm>
            <a:off x="6096000" y="514350"/>
            <a:ext cx="5257800" cy="1276350"/>
          </a:xfrm>
        </p:spPr>
        <p:txBody>
          <a:bodyPr>
            <a:normAutofit fontScale="90000"/>
          </a:bodyPr>
          <a:lstStyle/>
          <a:p>
            <a:r>
              <a:rPr lang="el-GR" dirty="0"/>
              <a:t>Το φαινόμενο «</a:t>
            </a:r>
            <a:r>
              <a:rPr lang="en-US" dirty="0"/>
              <a:t>Flat Earthers</a:t>
            </a:r>
            <a:r>
              <a:rPr lang="el-GR" dirty="0"/>
              <a:t>»</a:t>
            </a:r>
          </a:p>
        </p:txBody>
      </p:sp>
      <p:sp>
        <p:nvSpPr>
          <p:cNvPr id="18" name="Freeform: Shape 1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Εικόνα 5">
            <a:extLst>
              <a:ext uri="{FF2B5EF4-FFF2-40B4-BE49-F238E27FC236}">
                <a16:creationId xmlns:a16="http://schemas.microsoft.com/office/drawing/2014/main" id="{5C22506B-E772-6DA7-2ACD-4B1A9DFEC7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859" y="2272572"/>
            <a:ext cx="4777381" cy="246035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3" name="Θέση περιεχομένου 2">
            <a:extLst>
              <a:ext uri="{FF2B5EF4-FFF2-40B4-BE49-F238E27FC236}">
                <a16:creationId xmlns:a16="http://schemas.microsoft.com/office/drawing/2014/main" id="{9B286638-0774-BA1F-345F-02C4C2325CAA}"/>
              </a:ext>
            </a:extLst>
          </p:cNvPr>
          <p:cNvSpPr>
            <a:spLocks noGrp="1"/>
          </p:cNvSpPr>
          <p:nvPr>
            <p:ph idx="1"/>
          </p:nvPr>
        </p:nvSpPr>
        <p:spPr>
          <a:xfrm>
            <a:off x="5894962" y="1984443"/>
            <a:ext cx="5458838" cy="4192520"/>
          </a:xfrm>
        </p:spPr>
        <p:txBody>
          <a:bodyPr>
            <a:normAutofit/>
          </a:bodyPr>
          <a:lstStyle/>
          <a:p>
            <a:r>
              <a:rPr lang="el-GR" sz="2400" dirty="0">
                <a:effectLst/>
                <a:latin typeface="ProximaNova"/>
                <a:ea typeface="Times New Roman" panose="02020603050405020304" pitchFamily="18" charset="0"/>
              </a:rPr>
              <a:t>Τα τελευταία χρόνια έχει παρατηρηθεί ότι ολοένα και αυξάνεται ο πληθυσμός αυτών που θεωρούν ότι η Γη δεν είναι στρογγυλή, και είναι επίπεδη. Εν μέρη, οι αυτοαποκαλούμενοι “</a:t>
            </a:r>
            <a:r>
              <a:rPr lang="el-GR" sz="2400" dirty="0" err="1">
                <a:effectLst/>
                <a:latin typeface="ProximaNova"/>
                <a:ea typeface="Times New Roman" panose="02020603050405020304" pitchFamily="18" charset="0"/>
              </a:rPr>
              <a:t>flat</a:t>
            </a:r>
            <a:r>
              <a:rPr lang="el-GR" sz="2400" dirty="0">
                <a:effectLst/>
                <a:latin typeface="ProximaNova"/>
                <a:ea typeface="Times New Roman" panose="02020603050405020304" pitchFamily="18" charset="0"/>
              </a:rPr>
              <a:t> </a:t>
            </a:r>
            <a:r>
              <a:rPr lang="el-GR" sz="2400" dirty="0" err="1">
                <a:effectLst/>
                <a:latin typeface="ProximaNova"/>
                <a:ea typeface="Times New Roman" panose="02020603050405020304" pitchFamily="18" charset="0"/>
              </a:rPr>
              <a:t>earthers</a:t>
            </a:r>
            <a:r>
              <a:rPr lang="el-GR" sz="2400" dirty="0">
                <a:effectLst/>
                <a:latin typeface="ProximaNova"/>
                <a:ea typeface="Times New Roman" panose="02020603050405020304" pitchFamily="18" charset="0"/>
              </a:rPr>
              <a:t>” ή “οπαδοί της επίπεδης γης” δεν έχουν άδικο, τουλάχιστον όσον αφορά το σχήμα της Γης. Για την απόρριψη αυτών των απόψεων μερίμνησαν πριν χιλιάδες χρόνια, πρωτοπόροι της αστρονομίας και αστροφυσικής.</a:t>
            </a:r>
            <a:endParaRPr lang="el-GR" sz="2400" dirty="0">
              <a:effectLst/>
              <a:latin typeface="Times New Roman" panose="02020603050405020304" pitchFamily="18" charset="0"/>
              <a:ea typeface="Times New Roman" panose="02020603050405020304" pitchFamily="18" charset="0"/>
            </a:endParaRPr>
          </a:p>
          <a:p>
            <a:endParaRPr lang="el-GR" sz="2400" dirty="0"/>
          </a:p>
        </p:txBody>
      </p:sp>
      <p:sp>
        <p:nvSpPr>
          <p:cNvPr id="8" name="TextBox 7">
            <a:extLst>
              <a:ext uri="{FF2B5EF4-FFF2-40B4-BE49-F238E27FC236}">
                <a16:creationId xmlns:a16="http://schemas.microsoft.com/office/drawing/2014/main" id="{36B79A32-1595-549E-9C26-A9F54D8566E6}"/>
              </a:ext>
            </a:extLst>
          </p:cNvPr>
          <p:cNvSpPr txBox="1"/>
          <p:nvPr/>
        </p:nvSpPr>
        <p:spPr>
          <a:xfrm>
            <a:off x="323800" y="4732923"/>
            <a:ext cx="5247363" cy="276999"/>
          </a:xfrm>
          <a:prstGeom prst="rect">
            <a:avLst/>
          </a:prstGeom>
          <a:noFill/>
        </p:spPr>
        <p:txBody>
          <a:bodyPr wrap="square">
            <a:spAutoFit/>
          </a:bodyPr>
          <a:lstStyle/>
          <a:p>
            <a:pPr algn="ctr"/>
            <a:r>
              <a:rPr lang="en-US" sz="1200" dirty="0">
                <a:solidFill>
                  <a:srgbClr val="000000"/>
                </a:solidFill>
                <a:effectLst/>
                <a:latin typeface="ProximaNova"/>
                <a:ea typeface="Times New Roman" panose="02020603050405020304" pitchFamily="18" charset="0"/>
              </a:rPr>
              <a:t>Flat Earther – </a:t>
            </a:r>
            <a:r>
              <a:rPr lang="el-GR" sz="1200" dirty="0">
                <a:solidFill>
                  <a:srgbClr val="000000"/>
                </a:solidFill>
                <a:effectLst/>
                <a:latin typeface="ProximaNova"/>
                <a:ea typeface="Times New Roman" panose="02020603050405020304" pitchFamily="18" charset="0"/>
              </a:rPr>
              <a:t>Ντίνος</a:t>
            </a:r>
            <a:r>
              <a:rPr lang="en-US" sz="1200" dirty="0">
                <a:solidFill>
                  <a:srgbClr val="000000"/>
                </a:solidFill>
                <a:effectLst/>
                <a:latin typeface="ProximaNova"/>
                <a:ea typeface="Times New Roman" panose="02020603050405020304" pitchFamily="18" charset="0"/>
              </a:rPr>
              <a:t> (Interviewed by VICE’s journalist)</a:t>
            </a:r>
            <a:endParaRPr lang="el-G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57586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1EA538-343F-2E53-D7DD-3BF36798D59D}"/>
              </a:ext>
            </a:extLst>
          </p:cNvPr>
          <p:cNvSpPr>
            <a:spLocks noGrp="1"/>
          </p:cNvSpPr>
          <p:nvPr>
            <p:ph type="title"/>
          </p:nvPr>
        </p:nvSpPr>
        <p:spPr>
          <a:xfrm>
            <a:off x="481013" y="3752849"/>
            <a:ext cx="3290887" cy="2452687"/>
          </a:xfrm>
        </p:spPr>
        <p:txBody>
          <a:bodyPr anchor="ctr">
            <a:normAutofit/>
          </a:bodyPr>
          <a:lstStyle/>
          <a:p>
            <a:r>
              <a:rPr lang="el-GR" sz="3600"/>
              <a:t>Το σχήμα της Γης, και η διαπίστωση από τον Πυθαγόρα</a:t>
            </a:r>
          </a:p>
        </p:txBody>
      </p:sp>
      <p:pic>
        <p:nvPicPr>
          <p:cNvPr id="5" name="Εικόνα 4" descr="Εικόνα που περιέχει πλανήτης, σφαίρα, διάστημα, χώρος&#10;&#10;Περιγραφή που δημιουργήθηκε αυτόματα">
            <a:extLst>
              <a:ext uri="{FF2B5EF4-FFF2-40B4-BE49-F238E27FC236}">
                <a16:creationId xmlns:a16="http://schemas.microsoft.com/office/drawing/2014/main" id="{98F365B2-7297-3198-D9BE-FE3E94C3C91D}"/>
              </a:ext>
            </a:extLst>
          </p:cNvPr>
          <p:cNvPicPr>
            <a:picLocks noChangeAspect="1"/>
          </p:cNvPicPr>
          <p:nvPr/>
        </p:nvPicPr>
        <p:blipFill rotWithShape="1">
          <a:blip r:embed="rId2">
            <a:extLst>
              <a:ext uri="{28A0092B-C50C-407E-A947-70E740481C1C}">
                <a14:useLocalDpi xmlns:a14="http://schemas.microsoft.com/office/drawing/2010/main" val="0"/>
              </a:ext>
            </a:extLst>
          </a:blip>
          <a:srcRect t="20318" b="3408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Θέση περιεχομένου 2">
            <a:extLst>
              <a:ext uri="{FF2B5EF4-FFF2-40B4-BE49-F238E27FC236}">
                <a16:creationId xmlns:a16="http://schemas.microsoft.com/office/drawing/2014/main" id="{17CBF4A5-96C1-B107-D8AE-273A0BB87639}"/>
              </a:ext>
            </a:extLst>
          </p:cNvPr>
          <p:cNvSpPr>
            <a:spLocks noGrp="1"/>
          </p:cNvSpPr>
          <p:nvPr>
            <p:ph idx="1"/>
          </p:nvPr>
        </p:nvSpPr>
        <p:spPr>
          <a:xfrm>
            <a:off x="4223982" y="3752850"/>
            <a:ext cx="7485413" cy="2452687"/>
          </a:xfrm>
        </p:spPr>
        <p:txBody>
          <a:bodyPr anchor="ctr">
            <a:normAutofit/>
          </a:bodyPr>
          <a:lstStyle/>
          <a:p>
            <a:r>
              <a:rPr lang="el-GR" sz="1800">
                <a:effectLst/>
                <a:latin typeface="ProximaNova"/>
                <a:ea typeface="Times New Roman" panose="02020603050405020304" pitchFamily="18" charset="0"/>
              </a:rPr>
              <a:t>Η γη δεν είναι στρόγγυλη. Έχει ελλειψοειδές σχήμα, συμπιεσμένο στους πόλους και πεπλατυσμένο στον ισημερινό. Ο πρώτος, ωστόσο, που έκανε τη διαπίστωση ότι η Γη έχει σχήμα σφαιρικό, ήταν ο Πυθαγόρας. Κατέληξε σε αυτή τη σκέψη παρατηρώντας ότι κατά τη διάρκεια έκλειψης, η Γη δημιουργούσε μια κυκλική σκιά στο φεγγάρι, σε συνδυασμό με το ότι και άλλα ουράνια σώματα (όπως ο Ήλιος) ήταν και αυτά σφαιρικά. </a:t>
            </a:r>
            <a:endParaRPr lang="el-GR" sz="1800">
              <a:effectLst/>
              <a:latin typeface="Times New Roman" panose="02020603050405020304" pitchFamily="18" charset="0"/>
              <a:ea typeface="Times New Roman" panose="02020603050405020304" pitchFamily="18" charset="0"/>
            </a:endParaRPr>
          </a:p>
          <a:p>
            <a:endParaRPr lang="el-GR" sz="1800"/>
          </a:p>
        </p:txBody>
      </p:sp>
    </p:spTree>
    <p:extLst>
      <p:ext uri="{BB962C8B-B14F-4D97-AF65-F5344CB8AC3E}">
        <p14:creationId xmlns:p14="http://schemas.microsoft.com/office/powerpoint/2010/main" val="366201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5">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Τίτλος 1">
            <a:extLst>
              <a:ext uri="{FF2B5EF4-FFF2-40B4-BE49-F238E27FC236}">
                <a16:creationId xmlns:a16="http://schemas.microsoft.com/office/drawing/2014/main" id="{7FB3BE64-DEB5-36E8-5250-975A1DA0A106}"/>
              </a:ext>
            </a:extLst>
          </p:cNvPr>
          <p:cNvSpPr>
            <a:spLocks noGrp="1"/>
          </p:cNvSpPr>
          <p:nvPr>
            <p:ph type="title"/>
          </p:nvPr>
        </p:nvSpPr>
        <p:spPr>
          <a:xfrm>
            <a:off x="838200" y="365125"/>
            <a:ext cx="5393361" cy="1325563"/>
          </a:xfrm>
        </p:spPr>
        <p:txBody>
          <a:bodyPr>
            <a:normAutofit/>
          </a:bodyPr>
          <a:lstStyle/>
          <a:p>
            <a:r>
              <a:rPr lang="el-GR" sz="3600" dirty="0">
                <a:effectLst/>
                <a:latin typeface="ProximaNova"/>
                <a:ea typeface="Calibri" panose="020F0502020204030204" pitchFamily="34" charset="0"/>
                <a:cs typeface="Times New Roman" panose="02020603050405020304" pitchFamily="18" charset="0"/>
              </a:rPr>
              <a:t>Το πείραμα του Ερατοσθένη του </a:t>
            </a:r>
            <a:r>
              <a:rPr lang="el-GR" sz="3600" dirty="0" err="1">
                <a:effectLst/>
                <a:latin typeface="ProximaNova"/>
                <a:ea typeface="Calibri" panose="020F0502020204030204" pitchFamily="34" charset="0"/>
                <a:cs typeface="Times New Roman" panose="02020603050405020304" pitchFamily="18" charset="0"/>
              </a:rPr>
              <a:t>Κυρηναίο</a:t>
            </a:r>
            <a:r>
              <a:rPr lang="el-GR" sz="3600" dirty="0" err="1">
                <a:latin typeface="ProximaNova"/>
                <a:ea typeface="Calibri" panose="020F0502020204030204" pitchFamily="34" charset="0"/>
                <a:cs typeface="Times New Roman" panose="02020603050405020304" pitchFamily="18" charset="0"/>
              </a:rPr>
              <a:t>υ</a:t>
            </a:r>
            <a:endParaRPr lang="el-GR" sz="3600" dirty="0"/>
          </a:p>
        </p:txBody>
      </p:sp>
      <p:sp>
        <p:nvSpPr>
          <p:cNvPr id="33" name="Θέση περιεχομένου 2">
            <a:extLst>
              <a:ext uri="{FF2B5EF4-FFF2-40B4-BE49-F238E27FC236}">
                <a16:creationId xmlns:a16="http://schemas.microsoft.com/office/drawing/2014/main" id="{277C5ED6-E70C-50FD-19A0-1C4AF9B4BFE3}"/>
              </a:ext>
            </a:extLst>
          </p:cNvPr>
          <p:cNvSpPr>
            <a:spLocks noGrp="1"/>
          </p:cNvSpPr>
          <p:nvPr>
            <p:ph idx="1"/>
          </p:nvPr>
        </p:nvSpPr>
        <p:spPr>
          <a:xfrm>
            <a:off x="152361" y="1706775"/>
            <a:ext cx="9906039" cy="4758804"/>
          </a:xfrm>
        </p:spPr>
        <p:txBody>
          <a:bodyPr>
            <a:normAutofit/>
          </a:bodyPr>
          <a:lstStyle/>
          <a:p>
            <a:pPr marL="0" indent="0">
              <a:buNone/>
            </a:pPr>
            <a:r>
              <a:rPr lang="el-GR" sz="1600" dirty="0">
                <a:effectLst/>
                <a:latin typeface="ProximaNova"/>
                <a:ea typeface="Times New Roman" panose="02020603050405020304" pitchFamily="18" charset="0"/>
              </a:rPr>
              <a:t>Αυτός που πειραματικά επιβεβαίωσε τη διαπίστωση του Πυθαγόρα, ήταν ο Ερατοσθένης ο </a:t>
            </a:r>
            <a:r>
              <a:rPr lang="el-GR" sz="1600" dirty="0" err="1">
                <a:effectLst/>
                <a:latin typeface="ProximaNova"/>
                <a:ea typeface="Times New Roman" panose="02020603050405020304" pitchFamily="18" charset="0"/>
              </a:rPr>
              <a:t>Κυρηναίος</a:t>
            </a:r>
            <a:r>
              <a:rPr lang="el-GR" sz="1600" dirty="0">
                <a:effectLst/>
                <a:latin typeface="ProximaNova"/>
                <a:ea typeface="Times New Roman" panose="02020603050405020304" pitchFamily="18" charset="0"/>
              </a:rPr>
              <a:t>, με μέτρηση τμήματος της περιφέρειας της Γης και βρίσκοντας έτσι το συνολικό μήκος τόξου της περιφέρειάς.</a:t>
            </a:r>
            <a:endParaRPr lang="el-GR" sz="1600" dirty="0">
              <a:effectLst/>
              <a:latin typeface="Times New Roman" panose="02020603050405020304" pitchFamily="18" charset="0"/>
              <a:ea typeface="Times New Roman" panose="02020603050405020304" pitchFamily="18" charset="0"/>
            </a:endParaRPr>
          </a:p>
          <a:p>
            <a:pPr marL="0" indent="0" fontAlgn="base">
              <a:spcAft>
                <a:spcPts val="800"/>
              </a:spcAft>
              <a:buNone/>
            </a:pPr>
            <a:r>
              <a:rPr lang="el-GR" sz="1600" kern="0" dirty="0">
                <a:effectLst/>
                <a:latin typeface="Open Sans" panose="020B0606030504020204" pitchFamily="34" charset="0"/>
                <a:ea typeface="Times New Roman" panose="02020603050405020304" pitchFamily="18" charset="0"/>
                <a:cs typeface="Times New Roman" panose="02020603050405020304" pitchFamily="18" charset="0"/>
              </a:rPr>
              <a:t>Ο Ερατοσθένης εδώ και 3.000 χρόνια γνωρίζει πως δύο άνθρωποι που βρίσκονται σε διαφορετικά μέρη πάνω στη Γη θα έχουν διαφορετικά μήκη στις σκιές τους. Αν η Γη ήταν επίπεδη θα έπρεπε να έχουν ίδιο.</a:t>
            </a:r>
            <a:endParaRPr lang="el-GR" sz="1600" dirty="0">
              <a:effectLst/>
              <a:latin typeface="Times New Roman" panose="02020603050405020304" pitchFamily="18" charset="0"/>
              <a:ea typeface="Times New Roman" panose="02020603050405020304" pitchFamily="18" charset="0"/>
            </a:endParaRPr>
          </a:p>
          <a:p>
            <a:pPr marL="0" indent="0">
              <a:buNone/>
            </a:pPr>
            <a:r>
              <a:rPr lang="el-GR" sz="1600" dirty="0">
                <a:effectLst/>
                <a:latin typeface="ProximaNova"/>
                <a:ea typeface="Times New Roman" panose="02020603050405020304" pitchFamily="18" charset="0"/>
              </a:rPr>
              <a:t>Πραγματοποίησε την πρώτη ιστορικά διαπιστωμένη μέτρηση της Γης, υπολογίζοντας με απλά μέσα τη διαφορά του γεωγραφικού πλάτους μεταξύ των πόλεων Συήνης και Αλεξάνδρειας με αστρονομικές μεθόδους. Η Συήνη (το σημερινό Ασσουάν) και η Αλεξάνδρεια βρίσκονται περίπου στον ίδιο μεσημβρινό. Επίσης υπολόγισε την απόσταση των δύο πόλεων (το τόξο πάνω στη Γη) με απ′ ευθείας μετρήσεις. Συγκεκριμένα ο Ερατοσθένης είχε παρατηρήσει ότι στο Ασσουάν κάθε χρόνο, τη μεσημβρία της 21ης Ιουνίου (θερινό ηλιοστάσιο), ο Ήλιος φώτιζε τον πυθμένα ενός πηγαδιού. Άρα ο Ήλιος βρισκόταν στο Ζενίθ. Την ίδια ημέρα και ώρα με τη βοήθεια της σκιάς ενός οβελίσκου μέτρησε το ύψος του Ήλιου στην Αλεξάνδρεια και υπολόγισε επίσης, ότι οι ηλιακές ακτίνες σχημάτιζαν με την κατακόρυφο στην Αλεξάνδρεια γωνία ίση με 7° 12′.</a:t>
            </a:r>
            <a:endParaRPr lang="el-GR" sz="1600" dirty="0">
              <a:effectLst/>
              <a:latin typeface="Times New Roman" panose="02020603050405020304" pitchFamily="18" charset="0"/>
              <a:ea typeface="Times New Roman" panose="02020603050405020304" pitchFamily="18" charset="0"/>
            </a:endParaRPr>
          </a:p>
          <a:p>
            <a:pPr marL="0" indent="0">
              <a:buNone/>
            </a:pPr>
            <a:r>
              <a:rPr lang="el-GR" sz="1600" dirty="0">
                <a:effectLst/>
                <a:latin typeface="ProximaNova"/>
                <a:ea typeface="Times New Roman" panose="02020603050405020304" pitchFamily="18" charset="0"/>
              </a:rPr>
              <a:t>Όπως φαίνεται και στο σχήμα η γωνία γ είναι ίση με την επίκεντρη γωνία φ. Άρα και το τόξο που καθορίζεται από το Ασσουάν και την Αλεξάνδρεια είναι 7°12′. Την απόσταση μεταξύ των δύο πόλεων την υπολόγισε σε 5.000 στάδια από τον χρόνο που έκαναν στα ταξίδια τους τα καραβάνια των καμηλών.</a:t>
            </a:r>
            <a:endParaRPr lang="el-GR" sz="1600" dirty="0">
              <a:effectLst/>
              <a:latin typeface="Times New Roman" panose="02020603050405020304" pitchFamily="18" charset="0"/>
              <a:ea typeface="Times New Roman" panose="02020603050405020304" pitchFamily="18" charset="0"/>
            </a:endParaRPr>
          </a:p>
          <a:p>
            <a:endParaRPr lang="el-GR" sz="1600" dirty="0"/>
          </a:p>
        </p:txBody>
      </p:sp>
      <p:pic>
        <p:nvPicPr>
          <p:cNvPr id="4" name="Εικόνα 3" descr="Εικόνα που περιέχει διάγραμμα, κύκλος, γραμμή, σχεδίαση&#10;&#10;Περιγραφή που δημιουργήθηκε αυτόματα">
            <a:extLst>
              <a:ext uri="{FF2B5EF4-FFF2-40B4-BE49-F238E27FC236}">
                <a16:creationId xmlns:a16="http://schemas.microsoft.com/office/drawing/2014/main" id="{C9C8463A-CA9E-0A2F-2D8D-0EF5D51CFA7B}"/>
              </a:ext>
            </a:extLst>
          </p:cNvPr>
          <p:cNvPicPr>
            <a:picLocks noChangeAspect="1"/>
          </p:cNvPicPr>
          <p:nvPr/>
        </p:nvPicPr>
        <p:blipFill rotWithShape="1">
          <a:blip r:embed="rId2"/>
          <a:srcRect l="18877" r="8520" b="-1"/>
          <a:stretch/>
        </p:blipFill>
        <p:spPr>
          <a:xfrm>
            <a:off x="9708074" y="1115536"/>
            <a:ext cx="2483926" cy="2483926"/>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087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Εικόνα 4" descr="Εικόνα που περιέχει κείμενο, χάρτης, στιγμιότυπο οθόνης, Άτλας&#10;&#10;Περιγραφή που δημιουργήθηκε αυτόματα">
            <a:extLst>
              <a:ext uri="{FF2B5EF4-FFF2-40B4-BE49-F238E27FC236}">
                <a16:creationId xmlns:a16="http://schemas.microsoft.com/office/drawing/2014/main" id="{EA94912E-41FD-164F-487B-7C0D8E56EC38}"/>
              </a:ext>
            </a:extLst>
          </p:cNvPr>
          <p:cNvPicPr>
            <a:picLocks noChangeAspect="1"/>
          </p:cNvPicPr>
          <p:nvPr/>
        </p:nvPicPr>
        <p:blipFill rotWithShape="1">
          <a:blip r:embed="rId2">
            <a:extLst>
              <a:ext uri="{28A0092B-C50C-407E-A947-70E740481C1C}">
                <a14:useLocalDpi xmlns:a14="http://schemas.microsoft.com/office/drawing/2010/main" val="0"/>
              </a:ext>
            </a:extLst>
          </a:blip>
          <a:srcRect r="976"/>
          <a:stretch/>
        </p:blipFill>
        <p:spPr>
          <a:xfrm>
            <a:off x="-7366" y="9"/>
            <a:ext cx="4868615" cy="6876385"/>
          </a:xfrm>
          <a:custGeom>
            <a:avLst/>
            <a:gdLst/>
            <a:ahLst/>
            <a:cxnLst/>
            <a:rect l="l" t="t" r="r" b="b"/>
            <a:pathLst>
              <a:path w="4636517" h="6858000">
                <a:moveTo>
                  <a:pt x="0" y="0"/>
                </a:moveTo>
                <a:lnTo>
                  <a:pt x="4636517" y="0"/>
                </a:lnTo>
                <a:lnTo>
                  <a:pt x="4636517" y="6858000"/>
                </a:lnTo>
                <a:lnTo>
                  <a:pt x="0" y="6858000"/>
                </a:lnTo>
                <a:close/>
              </a:path>
            </a:pathLst>
          </a:custGeom>
        </p:spPr>
      </p:pic>
      <p:sp>
        <p:nvSpPr>
          <p:cNvPr id="17"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58D849C7-A23B-F3A4-55F3-3C6382C04E94}"/>
              </a:ext>
            </a:extLst>
          </p:cNvPr>
          <p:cNvSpPr>
            <a:spLocks noGrp="1"/>
          </p:cNvSpPr>
          <p:nvPr>
            <p:ph type="title"/>
          </p:nvPr>
        </p:nvSpPr>
        <p:spPr>
          <a:xfrm>
            <a:off x="5827048" y="407987"/>
            <a:ext cx="5721484" cy="1325563"/>
          </a:xfrm>
        </p:spPr>
        <p:txBody>
          <a:bodyPr>
            <a:normAutofit/>
          </a:bodyPr>
          <a:lstStyle/>
          <a:p>
            <a:r>
              <a:rPr lang="el-GR" sz="3600" dirty="0">
                <a:effectLst/>
                <a:latin typeface="ProximaNova"/>
                <a:ea typeface="Calibri" panose="020F0502020204030204" pitchFamily="34" charset="0"/>
                <a:cs typeface="Times New Roman" panose="02020603050405020304" pitchFamily="18" charset="0"/>
              </a:rPr>
              <a:t>Το πείραμα του Ερατοσθένη του </a:t>
            </a:r>
            <a:r>
              <a:rPr lang="el-GR" sz="3600" dirty="0" err="1">
                <a:effectLst/>
                <a:latin typeface="ProximaNova"/>
                <a:ea typeface="Calibri" panose="020F0502020204030204" pitchFamily="34" charset="0"/>
                <a:cs typeface="Times New Roman" panose="02020603050405020304" pitchFamily="18" charset="0"/>
              </a:rPr>
              <a:t>Κυρηναίο</a:t>
            </a:r>
            <a:r>
              <a:rPr lang="el-GR" sz="3600" dirty="0" err="1">
                <a:latin typeface="ProximaNova"/>
                <a:ea typeface="Calibri" panose="020F0502020204030204" pitchFamily="34" charset="0"/>
                <a:cs typeface="Times New Roman" panose="02020603050405020304" pitchFamily="18" charset="0"/>
              </a:rPr>
              <a:t>υ</a:t>
            </a:r>
            <a:endParaRPr lang="el-GR" sz="3600" dirty="0"/>
          </a:p>
        </p:txBody>
      </p:sp>
      <p:sp>
        <p:nvSpPr>
          <p:cNvPr id="3" name="Θέση περιεχομένου 2">
            <a:extLst>
              <a:ext uri="{FF2B5EF4-FFF2-40B4-BE49-F238E27FC236}">
                <a16:creationId xmlns:a16="http://schemas.microsoft.com/office/drawing/2014/main" id="{E34523D6-6024-EA58-7006-EB2B0084B9F5}"/>
              </a:ext>
            </a:extLst>
          </p:cNvPr>
          <p:cNvSpPr>
            <a:spLocks noGrp="1"/>
          </p:cNvSpPr>
          <p:nvPr>
            <p:ph idx="1"/>
          </p:nvPr>
        </p:nvSpPr>
        <p:spPr>
          <a:xfrm>
            <a:off x="5827048" y="1868487"/>
            <a:ext cx="5721484" cy="4351338"/>
          </a:xfrm>
        </p:spPr>
        <p:txBody>
          <a:bodyPr>
            <a:normAutofit/>
          </a:bodyPr>
          <a:lstStyle/>
          <a:p>
            <a:r>
              <a:rPr lang="el-GR" sz="2200" kern="100" dirty="0">
                <a:effectLst/>
                <a:latin typeface="ProximaNova"/>
                <a:ea typeface="Calibri" panose="020F0502020204030204" pitchFamily="34" charset="0"/>
                <a:cs typeface="Times New Roman" panose="02020603050405020304" pitchFamily="18" charset="0"/>
              </a:rPr>
              <a:t>Αφού λοιπόν 7°12′ αντιστοιχούν με 5.000 στάδια η περίμετρος της Γης (360°) αντιστοιχεί με 250.000 στάδια. Ένα στάδιο αντιστοιχεί με 157,5 m. Υπάρχουν διάφορες απόψεις σχετικά με το μήκος ενός σταδίου. Αν μετατραπούν τα στάδια σε m, τότε το μήκος της περιμέτρου της Γης υπολογίζεται σε 39.375.000 m ή 39.375 </a:t>
            </a:r>
            <a:r>
              <a:rPr lang="el-GR" sz="2200" kern="100" dirty="0" err="1">
                <a:effectLst/>
                <a:latin typeface="ProximaNova"/>
                <a:ea typeface="Calibri" panose="020F0502020204030204" pitchFamily="34" charset="0"/>
                <a:cs typeface="Times New Roman" panose="02020603050405020304" pitchFamily="18" charset="0"/>
              </a:rPr>
              <a:t>Km</a:t>
            </a:r>
            <a:r>
              <a:rPr lang="el-GR" sz="2200" kern="100" dirty="0">
                <a:effectLst/>
                <a:latin typeface="ProximaNova"/>
                <a:ea typeface="Calibri" panose="020F0502020204030204" pitchFamily="34" charset="0"/>
                <a:cs typeface="Times New Roman" panose="02020603050405020304" pitchFamily="18" charset="0"/>
              </a:rPr>
              <a:t>. Αν ληφθεί υπόψη ότι σήμερα η περίμετρος της Γης υπολογίζεται σε 40.000 </a:t>
            </a:r>
            <a:r>
              <a:rPr lang="el-GR" sz="2200" kern="100" dirty="0" err="1">
                <a:effectLst/>
                <a:latin typeface="ProximaNova"/>
                <a:ea typeface="Calibri" panose="020F0502020204030204" pitchFamily="34" charset="0"/>
                <a:cs typeface="Times New Roman" panose="02020603050405020304" pitchFamily="18" charset="0"/>
              </a:rPr>
              <a:t>Km</a:t>
            </a:r>
            <a:r>
              <a:rPr lang="el-GR" sz="2200" kern="100" dirty="0">
                <a:effectLst/>
                <a:latin typeface="ProximaNova"/>
                <a:ea typeface="Calibri" panose="020F0502020204030204" pitchFamily="34" charset="0"/>
                <a:cs typeface="Times New Roman" panose="02020603050405020304" pitchFamily="18" charset="0"/>
              </a:rPr>
              <a:t> περίπου, μπορεί να φανταστεί κανείς την ακρίβεια της μεθόδου του Ερατοσθένη.</a:t>
            </a:r>
            <a:endParaRPr lang="el-GR"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2200" dirty="0"/>
          </a:p>
        </p:txBody>
      </p:sp>
    </p:spTree>
    <p:extLst>
      <p:ext uri="{BB962C8B-B14F-4D97-AF65-F5344CB8AC3E}">
        <p14:creationId xmlns:p14="http://schemas.microsoft.com/office/powerpoint/2010/main" val="968322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E140DFF5-21FA-F282-57B5-FCC6E834AD95}"/>
              </a:ext>
            </a:extLst>
          </p:cNvPr>
          <p:cNvPicPr>
            <a:picLocks noChangeAspect="1"/>
          </p:cNvPicPr>
          <p:nvPr/>
        </p:nvPicPr>
        <p:blipFill rotWithShape="1">
          <a:blip r:embed="rId2"/>
          <a:srcRect l="36296" r="16443"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1778258C-494F-AA47-9409-6B3E5FC36DF7}"/>
              </a:ext>
            </a:extLst>
          </p:cNvPr>
          <p:cNvSpPr>
            <a:spLocks noGrp="1"/>
          </p:cNvSpPr>
          <p:nvPr>
            <p:ph type="title"/>
          </p:nvPr>
        </p:nvSpPr>
        <p:spPr>
          <a:xfrm>
            <a:off x="5282219" y="16101"/>
            <a:ext cx="6772932" cy="1784707"/>
          </a:xfrm>
        </p:spPr>
        <p:txBody>
          <a:bodyPr>
            <a:normAutofit/>
          </a:bodyPr>
          <a:lstStyle/>
          <a:p>
            <a:r>
              <a:rPr lang="el-GR" sz="2100" dirty="0">
                <a:effectLst/>
                <a:latin typeface="ProximaNova"/>
                <a:ea typeface="Times New Roman" panose="02020603050405020304" pitchFamily="18" charset="0"/>
              </a:rPr>
              <a:t>Επιπρόσθετα, η άποψη περί σφαιροειδούς σχήματος γης επιβεβαιώνεται και με τις παρακάτω παρατηρήσεις:</a:t>
            </a:r>
            <a:br>
              <a:rPr lang="el-GR" sz="2100" dirty="0">
                <a:effectLst/>
                <a:latin typeface="Times New Roman" panose="02020603050405020304" pitchFamily="18" charset="0"/>
                <a:ea typeface="Times New Roman" panose="02020603050405020304" pitchFamily="18" charset="0"/>
              </a:rPr>
            </a:br>
            <a:endParaRPr lang="el-GR" sz="2100" dirty="0"/>
          </a:p>
        </p:txBody>
      </p:sp>
      <p:graphicFrame>
        <p:nvGraphicFramePr>
          <p:cNvPr id="5" name="Θέση περιεχομένου 2">
            <a:extLst>
              <a:ext uri="{FF2B5EF4-FFF2-40B4-BE49-F238E27FC236}">
                <a16:creationId xmlns:a16="http://schemas.microsoft.com/office/drawing/2014/main" id="{96E1C540-E349-8FCF-AFCC-2B021918072D}"/>
              </a:ext>
            </a:extLst>
          </p:cNvPr>
          <p:cNvGraphicFramePr>
            <a:graphicFrameLocks noGrp="1"/>
          </p:cNvGraphicFramePr>
          <p:nvPr>
            <p:ph idx="1"/>
            <p:extLst>
              <p:ext uri="{D42A27DB-BD31-4B8C-83A1-F6EECF244321}">
                <p14:modId xmlns:p14="http://schemas.microsoft.com/office/powerpoint/2010/main" val="1294926556"/>
              </p:ext>
            </p:extLst>
          </p:nvPr>
        </p:nvGraphicFramePr>
        <p:xfrm>
          <a:off x="4848225" y="1147665"/>
          <a:ext cx="7343775" cy="58129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6577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B51FE9-760C-DCA2-E93A-9E9A302F9672}"/>
              </a:ext>
            </a:extLst>
          </p:cNvPr>
          <p:cNvSpPr>
            <a:spLocks noGrp="1"/>
          </p:cNvSpPr>
          <p:nvPr>
            <p:ph type="title"/>
          </p:nvPr>
        </p:nvSpPr>
        <p:spPr/>
        <p:txBody>
          <a:bodyPr>
            <a:noAutofit/>
          </a:bodyPr>
          <a:lstStyle/>
          <a:p>
            <a:r>
              <a:rPr lang="el-GR" sz="3200" dirty="0">
                <a:effectLst/>
                <a:latin typeface="ProximaNova"/>
                <a:ea typeface="Times New Roman" panose="02020603050405020304" pitchFamily="18" charset="0"/>
              </a:rPr>
              <a:t>Επιπρόσθετα, η άποψη περί σφαιροειδούς σχήματος γης επιβεβαιώνεται και με τις παρακάτω παρατηρήσεις:</a:t>
            </a:r>
            <a:br>
              <a:rPr lang="el-GR" sz="3200" dirty="0">
                <a:effectLst/>
                <a:latin typeface="Times New Roman" panose="02020603050405020304" pitchFamily="18" charset="0"/>
                <a:ea typeface="Times New Roman" panose="02020603050405020304" pitchFamily="18" charset="0"/>
              </a:rPr>
            </a:br>
            <a:endParaRPr lang="el-GR" sz="3200" dirty="0"/>
          </a:p>
        </p:txBody>
      </p:sp>
      <p:sp>
        <p:nvSpPr>
          <p:cNvPr id="3" name="Θέση περιεχομένου 2">
            <a:extLst>
              <a:ext uri="{FF2B5EF4-FFF2-40B4-BE49-F238E27FC236}">
                <a16:creationId xmlns:a16="http://schemas.microsoft.com/office/drawing/2014/main" id="{E92B4AED-6B28-21A3-C646-4EC636D434E0}"/>
              </a:ext>
            </a:extLst>
          </p:cNvPr>
          <p:cNvSpPr>
            <a:spLocks noGrp="1"/>
          </p:cNvSpPr>
          <p:nvPr>
            <p:ph idx="1"/>
          </p:nvPr>
        </p:nvSpPr>
        <p:spPr/>
        <p:txBody>
          <a:bodyPr/>
          <a:lstStyle/>
          <a:p>
            <a:r>
              <a:rPr lang="el-GR" sz="1800" dirty="0">
                <a:solidFill>
                  <a:srgbClr val="000000"/>
                </a:solidFill>
                <a:effectLst/>
                <a:latin typeface="ProximaNova"/>
                <a:ea typeface="Times New Roman" panose="02020603050405020304" pitchFamily="18" charset="0"/>
              </a:rPr>
              <a:t>Εάν η Γη είχε σχήμα δίσκου τότε θα έπρεπε όλοι οι τόποι να είχαν μια ταυτόχρονη ανατολή και δύση. Αλλά η ανατολή και η δύση ακολουθούν ορισμένες μαθηματικές σχέσεις. Σε τόπους που βρίσκονται 1° ανατολικότερα από άλλους, ο ήλιος ανατέλλει 4′ νωρίτερα και δύει 4′ νωρίτερα. Το γεγονός αυτό αποδεικνύει ότι η Γη είναι σφαιρική κατά τη διεύθυνση Ανατολή - Δύση.</a:t>
            </a:r>
            <a:endParaRPr lang="el-GR" sz="1800" dirty="0">
              <a:effectLst/>
              <a:latin typeface="Times New Roman" panose="02020603050405020304" pitchFamily="18" charset="0"/>
              <a:ea typeface="Times New Roman" panose="02020603050405020304" pitchFamily="18" charset="0"/>
            </a:endParaRPr>
          </a:p>
          <a:p>
            <a:r>
              <a:rPr lang="el-GR" sz="1800" dirty="0">
                <a:solidFill>
                  <a:srgbClr val="000000"/>
                </a:solidFill>
                <a:effectLst/>
                <a:latin typeface="ProximaNova"/>
                <a:ea typeface="Times New Roman" panose="02020603050405020304" pitchFamily="18" charset="0"/>
              </a:rPr>
              <a:t>Ακριβείς μετρήσεις 1° σε διάφορα γεωγραφικά πλάτη απέδειξαν επίσης την καμπυλότητα της γήινης επιφάνειας σε οποιαδήποτε κατεύθυνση.</a:t>
            </a:r>
            <a:endParaRPr lang="el-GR" sz="1800" dirty="0">
              <a:effectLst/>
              <a:latin typeface="Times New Roman" panose="02020603050405020304" pitchFamily="18" charset="0"/>
              <a:ea typeface="Times New Roman" panose="02020603050405020304" pitchFamily="18" charset="0"/>
            </a:endParaRPr>
          </a:p>
          <a:p>
            <a:r>
              <a:rPr lang="el-GR" sz="1800" dirty="0">
                <a:solidFill>
                  <a:srgbClr val="000000"/>
                </a:solidFill>
                <a:effectLst/>
                <a:latin typeface="ProximaNova"/>
                <a:ea typeface="Times New Roman" panose="02020603050405020304" pitchFamily="18" charset="0"/>
              </a:rPr>
              <a:t>Τα διάφορα μέρη ενός πλοίου που προσεγγίζει την ακτή δεν φαίνονται ταυτόχρονα από έναν παρατηρητή. Πρώτα θα δει το ψηλότερο τμήμα του σκάφους και όταν πλησιάσει αρκετά δημιουργείται η εντύπωση στον παρατηρητή ότι αυτό αναδύεται από την θάλασσα.</a:t>
            </a:r>
            <a:endParaRPr lang="el-GR" sz="1800" dirty="0">
              <a:effectLst/>
              <a:latin typeface="Times New Roman" panose="02020603050405020304" pitchFamily="18" charset="0"/>
              <a:ea typeface="Times New Roman" panose="02020603050405020304" pitchFamily="18" charset="0"/>
            </a:endParaRPr>
          </a:p>
          <a:p>
            <a:endParaRPr lang="el-GR" dirty="0"/>
          </a:p>
        </p:txBody>
      </p:sp>
      <p:pic>
        <p:nvPicPr>
          <p:cNvPr id="4" name="Εικόνα 3">
            <a:extLst>
              <a:ext uri="{FF2B5EF4-FFF2-40B4-BE49-F238E27FC236}">
                <a16:creationId xmlns:a16="http://schemas.microsoft.com/office/drawing/2014/main" id="{ABB0B30D-C1B8-BD11-0F11-FACA19D9ACDD}"/>
              </a:ext>
            </a:extLst>
          </p:cNvPr>
          <p:cNvPicPr>
            <a:picLocks noChangeAspect="1"/>
          </p:cNvPicPr>
          <p:nvPr/>
        </p:nvPicPr>
        <p:blipFill>
          <a:blip r:embed="rId2"/>
          <a:stretch>
            <a:fillRect/>
          </a:stretch>
        </p:blipFill>
        <p:spPr>
          <a:xfrm>
            <a:off x="2485890" y="4383405"/>
            <a:ext cx="7220220" cy="1793558"/>
          </a:xfrm>
          <a:prstGeom prst="rect">
            <a:avLst/>
          </a:prstGeom>
        </p:spPr>
      </p:pic>
    </p:spTree>
    <p:extLst>
      <p:ext uri="{BB962C8B-B14F-4D97-AF65-F5344CB8AC3E}">
        <p14:creationId xmlns:p14="http://schemas.microsoft.com/office/powerpoint/2010/main" val="3003788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756038-F0C6-5610-E4F1-D22D3E5BBD7D}"/>
              </a:ext>
            </a:extLst>
          </p:cNvPr>
          <p:cNvSpPr>
            <a:spLocks noGrp="1"/>
          </p:cNvSpPr>
          <p:nvPr>
            <p:ph type="title"/>
          </p:nvPr>
        </p:nvSpPr>
        <p:spPr/>
        <p:txBody>
          <a:bodyPr/>
          <a:lstStyle/>
          <a:p>
            <a:pPr lvl="0" fontAlgn="base">
              <a:lnSpc>
                <a:spcPct val="107000"/>
              </a:lnSpc>
              <a:spcAft>
                <a:spcPts val="800"/>
              </a:spcAft>
            </a:pPr>
            <a:r>
              <a:rPr lang="el-GR" sz="1800" kern="0" dirty="0">
                <a:solidFill>
                  <a:srgbClr val="000000"/>
                </a:solidFill>
                <a:effectLst/>
                <a:latin typeface="Open Sans" panose="020B0606030504020204" pitchFamily="34" charset="0"/>
                <a:ea typeface="Times New Roman" panose="02020603050405020304" pitchFamily="18" charset="0"/>
                <a:cs typeface="Times New Roman" panose="02020603050405020304" pitchFamily="18" charset="0"/>
              </a:rPr>
              <a:t>Το πείραμα του Φουκώ το 1850 είναι μία τρανή απόδειξη πως η Γη περιστρέφεται. Εάν παρακολουθήσετε ένα εκκρεμές για μεγάλο χρονικό διάστημα θα παρατηρήσετε πως αλλάζει κατεύθυνση μέσα στον χρόνο.</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082EF9C4-2B58-53C1-A96D-E082DEC4F531}"/>
              </a:ext>
            </a:extLst>
          </p:cNvPr>
          <p:cNvSpPr>
            <a:spLocks noGrp="1"/>
          </p:cNvSpPr>
          <p:nvPr>
            <p:ph idx="1"/>
          </p:nvPr>
        </p:nvSpPr>
        <p:spPr/>
        <p:txBody>
          <a:bodyPr>
            <a:normAutofit/>
          </a:bodyPr>
          <a:lstStyle/>
          <a:p>
            <a:r>
              <a:rPr lang="el-GR" sz="1800" dirty="0">
                <a:solidFill>
                  <a:srgbClr val="000000"/>
                </a:solidFill>
                <a:effectLst/>
                <a:latin typeface="ProximaNova"/>
                <a:ea typeface="Times New Roman" panose="02020603050405020304" pitchFamily="18" charset="0"/>
              </a:rPr>
              <a:t>Αναλυτικότερα για το πείραμα του Φουκώ:</a:t>
            </a:r>
            <a:endParaRPr lang="el-GR" sz="1800" dirty="0">
              <a:effectLst/>
              <a:latin typeface="Times New Roman" panose="02020603050405020304" pitchFamily="18" charset="0"/>
              <a:ea typeface="Times New Roman" panose="02020603050405020304" pitchFamily="18" charset="0"/>
            </a:endParaRPr>
          </a:p>
          <a:p>
            <a:endParaRPr lang="el-GR" sz="1800" dirty="0">
              <a:effectLst/>
              <a:latin typeface="Times New Roman" panose="02020603050405020304" pitchFamily="18" charset="0"/>
              <a:ea typeface="Times New Roman" panose="02020603050405020304" pitchFamily="18" charset="0"/>
            </a:endParaRPr>
          </a:p>
          <a:p>
            <a:r>
              <a:rPr lang="el-GR" sz="1800" dirty="0">
                <a:solidFill>
                  <a:srgbClr val="000000"/>
                </a:solidFill>
                <a:effectLst/>
                <a:latin typeface="ProximaNova"/>
                <a:ea typeface="Times New Roman" panose="02020603050405020304" pitchFamily="18" charset="0"/>
              </a:rPr>
              <a:t>Τον Φεβρουάριο του 1851, ο Φουκώ παρουσίασε στην Μεσημβρινή Αίθουσα του Αστεροσκοπείου του Παρισιού, το πείραμα που αποδείκνυε την κίνηση της Γης γύρω από τον άξονά της.</a:t>
            </a:r>
            <a:endParaRPr lang="el-GR" sz="1800" dirty="0">
              <a:effectLst/>
              <a:latin typeface="Times New Roman" panose="02020603050405020304" pitchFamily="18" charset="0"/>
              <a:ea typeface="Times New Roman" panose="02020603050405020304" pitchFamily="18" charset="0"/>
            </a:endParaRPr>
          </a:p>
          <a:p>
            <a:r>
              <a:rPr lang="el-GR" sz="1800" dirty="0">
                <a:solidFill>
                  <a:srgbClr val="000000"/>
                </a:solidFill>
                <a:effectLst/>
                <a:latin typeface="ProximaNova"/>
                <a:ea typeface="Times New Roman" panose="02020603050405020304" pitchFamily="18" charset="0"/>
              </a:rPr>
              <a:t>Η κατασκευή ήταν απλή. Μία μεταλλική σφαίρα κρεμόταν από ένα σκοινί πολλών μέτρων. Σε αδρανή κατάσταση, η μεταλλική μπάλα κρεμόταν κατακόρυφα. Η μπάλα σε κίνηση, περιστρεφόταν γύρω από την θέση ηρεμίας της σε συγκεκριμένες κατευθύνσεις....</a:t>
            </a:r>
            <a:br>
              <a:rPr lang="el-GR" sz="1800" dirty="0">
                <a:effectLst/>
                <a:latin typeface="Times New Roman" panose="02020603050405020304" pitchFamily="18" charset="0"/>
                <a:ea typeface="Times New Roman" panose="02020603050405020304" pitchFamily="18" charset="0"/>
              </a:rPr>
            </a:br>
            <a:r>
              <a:rPr lang="el-GR" sz="1800" dirty="0">
                <a:effectLst/>
                <a:latin typeface="Times New Roman" panose="02020603050405020304" pitchFamily="18" charset="0"/>
                <a:ea typeface="Times New Roman" panose="02020603050405020304" pitchFamily="18" charset="0"/>
              </a:rPr>
              <a:t>Εάν η Γη δεν περιστρεφόταν, η σφαίρα θα κινούταν στην πάντα στην ίδια θέση. Με αυτό τον τρόπο ο </a:t>
            </a:r>
            <a:r>
              <a:rPr lang="el-GR" sz="1800" dirty="0" err="1">
                <a:effectLst/>
                <a:latin typeface="Times New Roman" panose="02020603050405020304" pitchFamily="18" charset="0"/>
                <a:ea typeface="Times New Roman" panose="02020603050405020304" pitchFamily="18" charset="0"/>
              </a:rPr>
              <a:t>Φουκό</a:t>
            </a:r>
            <a:r>
              <a:rPr lang="el-GR" sz="1800" dirty="0">
                <a:effectLst/>
                <a:latin typeface="Times New Roman" panose="02020603050405020304" pitchFamily="18" charset="0"/>
                <a:ea typeface="Times New Roman" panose="02020603050405020304" pitchFamily="18" charset="0"/>
              </a:rPr>
              <a:t> έδειξε και απτά πλέον ότι η Γη κινείται. Εξαιτίας της κίνησης της Γης, το εκκρεμές ταλαντώνεται συνέχεια σε συγκεκριμένες κατευθύνσεις....</a:t>
            </a:r>
          </a:p>
          <a:p>
            <a:pPr marL="0" indent="0">
              <a:buNone/>
            </a:pPr>
            <a:r>
              <a:rPr lang="el-GR" sz="1800" dirty="0">
                <a:solidFill>
                  <a:srgbClr val="000000"/>
                </a:solidFill>
                <a:effectLst/>
                <a:latin typeface="ProximaNova"/>
                <a:ea typeface="Times New Roman" panose="02020603050405020304" pitchFamily="18" charset="0"/>
              </a:rPr>
              <a:t>	</a:t>
            </a:r>
            <a:r>
              <a:rPr lang="en-US" sz="1800" dirty="0">
                <a:solidFill>
                  <a:srgbClr val="000000"/>
                </a:solidFill>
                <a:effectLst/>
                <a:latin typeface="ProximaNova"/>
                <a:ea typeface="Times New Roman" panose="02020603050405020304" pitchFamily="18" charset="0"/>
              </a:rPr>
              <a:t>YouTube link </a:t>
            </a:r>
            <a:r>
              <a:rPr lang="el-GR" sz="1800" dirty="0">
                <a:solidFill>
                  <a:srgbClr val="000000"/>
                </a:solidFill>
                <a:effectLst/>
                <a:latin typeface="ProximaNova"/>
                <a:ea typeface="Times New Roman" panose="02020603050405020304" pitchFamily="18" charset="0"/>
              </a:rPr>
              <a:t>για το πείραμα του Φουκώ στον αστεροσκοπείο του Παρισιού: 	</a:t>
            </a:r>
            <a:r>
              <a:rPr lang="el-GR" sz="1800" u="sng" dirty="0">
                <a:solidFill>
                  <a:srgbClr val="000000"/>
                </a:solidFill>
                <a:effectLst/>
                <a:latin typeface="ProximaNova"/>
                <a:ea typeface="Times New Roman" panose="02020603050405020304" pitchFamily="18" charset="0"/>
                <a:hlinkClick r:id="rId2"/>
              </a:rPr>
              <a:t>https://www.youtube.com/watch?v=jG6SZShbGCc</a:t>
            </a:r>
            <a:endParaRPr lang="el-GR" sz="1800" dirty="0">
              <a:effectLst/>
              <a:latin typeface="Times New Roman" panose="02020603050405020304" pitchFamily="18" charset="0"/>
              <a:ea typeface="Times New Roman" panose="02020603050405020304" pitchFamily="18" charset="0"/>
            </a:endParaRPr>
          </a:p>
          <a:p>
            <a:pPr marL="0" indent="0">
              <a:buNone/>
            </a:pPr>
            <a:r>
              <a:rPr lang="el-GR" sz="1800" dirty="0">
                <a:solidFill>
                  <a:srgbClr val="000000"/>
                </a:solidFill>
                <a:effectLst/>
                <a:latin typeface="ProximaNova"/>
                <a:ea typeface="Times New Roman" panose="02020603050405020304" pitchFamily="18" charset="0"/>
              </a:rPr>
              <a:t>	</a:t>
            </a:r>
            <a:r>
              <a:rPr lang="en-US" sz="1800" dirty="0">
                <a:solidFill>
                  <a:srgbClr val="000000"/>
                </a:solidFill>
                <a:effectLst/>
                <a:latin typeface="ProximaNova"/>
                <a:ea typeface="Times New Roman" panose="02020603050405020304" pitchFamily="18" charset="0"/>
              </a:rPr>
              <a:t>YouTube link </a:t>
            </a:r>
            <a:r>
              <a:rPr lang="el-GR" sz="1800" dirty="0">
                <a:solidFill>
                  <a:srgbClr val="000000"/>
                </a:solidFill>
                <a:effectLst/>
                <a:latin typeface="ProximaNova"/>
                <a:ea typeface="Times New Roman" panose="02020603050405020304" pitchFamily="18" charset="0"/>
              </a:rPr>
              <a:t>για το πείραμα του Φουκώ από τους καθηγητές κ. Π. </a:t>
            </a:r>
            <a:r>
              <a:rPr lang="el-GR" sz="1800" dirty="0" err="1">
                <a:solidFill>
                  <a:srgbClr val="000000"/>
                </a:solidFill>
                <a:effectLst/>
                <a:latin typeface="ProximaNova"/>
                <a:ea typeface="Times New Roman" panose="02020603050405020304" pitchFamily="18" charset="0"/>
              </a:rPr>
              <a:t>Κουμαρά</a:t>
            </a:r>
            <a:r>
              <a:rPr lang="el-GR" sz="1800" dirty="0">
                <a:solidFill>
                  <a:srgbClr val="000000"/>
                </a:solidFill>
                <a:effectLst/>
                <a:latin typeface="ProximaNova"/>
                <a:ea typeface="Times New Roman" panose="02020603050405020304" pitchFamily="18" charset="0"/>
              </a:rPr>
              <a:t> – Θ. </a:t>
            </a:r>
            <a:r>
              <a:rPr lang="el-GR" sz="1800" dirty="0" err="1">
                <a:solidFill>
                  <a:srgbClr val="000000"/>
                </a:solidFill>
                <a:effectLst/>
                <a:latin typeface="ProximaNova"/>
                <a:ea typeface="Times New Roman" panose="02020603050405020304" pitchFamily="18" charset="0"/>
              </a:rPr>
              <a:t>Πιερράτου</a:t>
            </a:r>
            <a:r>
              <a:rPr lang="el-GR" sz="1800" dirty="0">
                <a:solidFill>
                  <a:srgbClr val="000000"/>
                </a:solidFill>
                <a:effectLst/>
                <a:latin typeface="ProximaNova"/>
                <a:ea typeface="Times New Roman" panose="02020603050405020304" pitchFamily="18" charset="0"/>
              </a:rPr>
              <a:t>: 	https://www.youtube.com/watch?v=gPsH-hdvOCU</a:t>
            </a:r>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75880504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1210</Words>
  <Application>Microsoft Office PowerPoint</Application>
  <PresentationFormat>Ευρεία οθόνη</PresentationFormat>
  <Paragraphs>49</Paragraphs>
  <Slides>10</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10</vt:i4>
      </vt:variant>
    </vt:vector>
  </HeadingPairs>
  <TitlesOfParts>
    <vt:vector size="18" baseType="lpstr">
      <vt:lpstr>Arial</vt:lpstr>
      <vt:lpstr>Book Antiqua</vt:lpstr>
      <vt:lpstr>Calibri</vt:lpstr>
      <vt:lpstr>Calibri Light</vt:lpstr>
      <vt:lpstr>Open Sans</vt:lpstr>
      <vt:lpstr>ProximaNova</vt:lpstr>
      <vt:lpstr>Times New Roman</vt:lpstr>
      <vt:lpstr>Θέμα του Office</vt:lpstr>
      <vt:lpstr>Καταρρίπτοντας τους Flat Earthers και την θεωρία τους περί ύπαρξης επίπεδης Γης</vt:lpstr>
      <vt:lpstr>Το φαινόμενο «Flat Earthers»</vt:lpstr>
      <vt:lpstr>Το φαινόμενο «Flat Earthers»</vt:lpstr>
      <vt:lpstr>Το σχήμα της Γης, και η διαπίστωση από τον Πυθαγόρα</vt:lpstr>
      <vt:lpstr>Το πείραμα του Ερατοσθένη του Κυρηναίου</vt:lpstr>
      <vt:lpstr>Το πείραμα του Ερατοσθένη του Κυρηναίου</vt:lpstr>
      <vt:lpstr>Επιπρόσθετα, η άποψη περί σφαιροειδούς σχήματος γης επιβεβαιώνεται και με τις παρακάτω παρατηρήσεις: </vt:lpstr>
      <vt:lpstr>Επιπρόσθετα, η άποψη περί σφαιροειδούς σχήματος γης επιβεβαιώνεται και με τις παρακάτω παρατηρήσεις: </vt:lpstr>
      <vt:lpstr>Το πείραμα του Φουκώ το 1850 είναι μία τρανή απόδειξη πως η Γη περιστρέφεται. Εάν παρακολουθήσετε ένα εκκρεμές για μεγάλο χρονικό διάστημα θα παρατηρήσετε πως αλλάζει κατεύθυνση μέσα στον χρόνο.</vt:lpstr>
      <vt:lpstr>Πηγές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Καταρρίπτοντας τους Flat Earthers και την θεωρία τους περί ύπαρξης επίπεδης Γης</dc:title>
  <dc:creator>panos papadopoulos</dc:creator>
  <cp:lastModifiedBy>panos papadopoulos</cp:lastModifiedBy>
  <cp:revision>4</cp:revision>
  <dcterms:created xsi:type="dcterms:W3CDTF">2024-02-22T19:15:22Z</dcterms:created>
  <dcterms:modified xsi:type="dcterms:W3CDTF">2024-02-22T19:54:53Z</dcterms:modified>
</cp:coreProperties>
</file>