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61" r:id="rId5"/>
    <p:sldId id="259" r:id="rId6"/>
    <p:sldId id="260" r:id="rId7"/>
    <p:sldId id="263" r:id="rId8"/>
    <p:sldId id="264" r:id="rId9"/>
    <p:sldId id="262"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9" r:id="rId23"/>
    <p:sldId id="278" r:id="rId24"/>
    <p:sldId id="280" r:id="rId25"/>
    <p:sldId id="281" r:id="rId26"/>
    <p:sldId id="282" r:id="rId27"/>
    <p:sldId id="283"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8" autoAdjust="0"/>
    <p:restoredTop sz="94660"/>
  </p:normalViewPr>
  <p:slideViewPr>
    <p:cSldViewPr snapToGrid="0">
      <p:cViewPr varScale="1">
        <p:scale>
          <a:sx n="122" d="100"/>
          <a:sy n="122" d="100"/>
        </p:scale>
        <p:origin x="104" y="6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17:57:40.227"/>
    </inkml:context>
    <inkml:brush xml:id="br0">
      <inkml:brushProperty name="width" value="0.035" units="cm"/>
      <inkml:brushProperty name="height" value="0.035" units="cm"/>
      <inkml:brushProperty name="color" value="#FF0066"/>
    </inkml:brush>
  </inkml:definitions>
  <inkml:trace contextRef="#ctx0" brushRef="#br0">2582 86 24575,'-306'0'0,"300"0"0,1-1 0,-1 1 0,0-1 0,0-1 0,0 1 0,1-1 0,-1 0 0,0-1 0,-7-4 0,-13-4 0,11 6 0,0 0 0,-24-3 0,10 2 0,-73-14 0,72 15 0,-1 1 0,0 2 0,0 1 0,-34 4 0,-4-2 0,31-2 0,22 0 0,0 1 0,0 0 0,0 1 0,-21 4 0,31-3 0,1 1 0,-1-1 0,1 1 0,-1 0 0,1 0 0,0 1 0,0-1 0,0 1 0,-6 7 0,7-7 0,-1 0 0,1 0 0,-1 0 0,1-1 0,-1 1 0,0-1 0,0 0 0,0-1 0,-1 1 0,1-1 0,-9 2 0,-16-1 0,0-1 0,0-1 0,-30-4 0,-13 0 0,55 3 0,-9 1 0,1-2 0,0-1 0,-47-8 0,55 7 0,1 0 0,-1 1 0,-32 2 0,33 1 0,0-2 0,0 1 0,0-2 0,-20-4 0,20 2 0,0 1 0,-1 0 0,1 2 0,-1 0 0,1 1 0,-1 1 0,0 0 0,1 1 0,0 1 0,-1 1 0,1 0 0,-18 8 0,16-6 0,-40 7 0,21-6 0,-2-2 0,33-5 0,0 1 0,0-1 0,0 2 0,0-1 0,0 1 0,1 0 0,-12 5 0,2 0 0,0-1 0,0-1 0,-1 0 0,1-1 0,-20 3 0,22-5 0,-1 0 0,1 2 0,0 0 0,-1 0 0,2 1 0,-1 1 0,-16 9 0,25-11 0,0 1 0,0 0 0,0 0 0,1 1 0,-1-1 0,1 1 0,-3 6 0,-16 19 0,18-23 0,-1 0 0,1 0 0,0 0 0,1 0 0,0 1 0,0 0 0,1 0 0,-5 18 0,3-8 0,-9 16 0,9-22 0,1-1 0,0 1 0,0-1 0,-2 16 0,6-25 0,0 0 0,-1 0 0,1 0 0,0 0 0,1 0 0,-1 0 0,0 0 0,1 0 0,0 0 0,0 0 0,0 0 0,0 0 0,0 0 0,0-1 0,1 1 0,-1 0 0,1-1 0,0 1 0,0-1 0,0 0 0,0 0 0,0 0 0,3 3 0,108 87 0,-105-88 0,-1-1 0,0 0 0,1-1 0,0 1 0,-1-2 0,1 1 0,0-1 0,0 0 0,0 0 0,0-1 0,12-1 0,-6 1 0,0 0 0,19 4 0,72 9 0,-6-1 0,-55-3 0,-16-3 0,0-1 0,54 3 0,468-9 0,-535 2 0,0 0 0,28 8 0,-27-6 0,0 0 0,21 1 0,24-5 0,24 1 0,-77 0 0,1 1 0,0 1 0,-1 0 0,1 0 0,-1 0 0,1 1 0,9 5 0,-9-3 0,1-2 0,-1 1 0,1-1 0,0-1 0,-1 1 0,1-2 0,14 2 0,74-4 0,-44-1 0,515 2 0,-549 1 0,0 1 0,25 6 0,-24-4 0,36 2 0,-54-6 0,86-1 0,-78 0 0,-1 0 0,0-1 0,0-1 0,0 0 0,0 0 0,14-7 0,-15 6 0,-1 1 0,1 0 0,0 1 0,0 0 0,1 1 0,-1-1 0,10 1 0,-5 0 0,0 0 0,15-5 0,89-19 0,-102 22 0,1 1 0,0 1 0,25 0 0,-26 1 0,0 0 0,0-1 0,31-6 0,50-18 0,-76 21 0,0 1 0,0 1 0,0 1 0,37 3 0,-27 0 0,32-4 0,-13-8 0,3 0 0,12 0 0,-46 6 0,38-2 0,49 7 0,52-2 0,-103-9 0,-40 6 0,0 1 0,22-1 0,311 3 0,-167 3 0,-175-2 0,0 0 0,0 1 0,0 0 0,0 1 0,0-1 0,-1 1 0,1 0 0,0 0 0,7 5 0,12 5 0,-9-7 0,-1 0 0,23 3 0,-8-2 0,92 14 0,-99-15 0,-1 1 0,41 17 0,-34-12 0,0-1 0,1-1 0,0-2 0,0-1 0,52 4 0,18-10 0,3 2 0,-48 8 0,-40-7 0,-1 0 0,24 1 0,8-3 0,-16-1 0,49 6 0,-63-5 0,-1 0 0,0-1 0,0-1 0,17-2 0,20-2 0,-27 4 0,1 1 0,-1 1 0,0 2 0,30 6 0,-23-4 0,1-1 0,0-2 0,0-1 0,37-4 0,5 1 0,-73 2 0,26 1 0,-1-2 0,0-1 0,39-8 0,-48 8 0,0-1 0,0 2 0,27 1 0,-32 1 0,-1-1 0,0 0 0,0 0 0,0-2 0,1 1 0,-1-1 0,0-1 0,-1 0 0,18-8 0,-9 2 0,0 0 0,0 2 0,0 0 0,38-7 0,88-4 0,-80 10 0,-38 3 0,40 0 0,12 6 0,63-2 0,-88-9 92,-40 6-577,0 1-1,22-1 0,-20 4-6340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17:57:51.055"/>
    </inkml:context>
    <inkml:brush xml:id="br0">
      <inkml:brushProperty name="width" value="0.035" units="cm"/>
      <inkml:brushProperty name="height" value="0.035" units="cm"/>
      <inkml:brushProperty name="color" value="#FF0066"/>
    </inkml:brush>
  </inkml:definitions>
  <inkml:trace contextRef="#ctx0" brushRef="#br0">0 144 24575,'14'0'0,"18"1"0,-1-2 0,0-1 0,0-1 0,47-11 0,17-16 0,62-15 0,-139 42 0,1 1 0,0 0 0,29 3 0,-33 0 0,1-1 0,-1 0 0,1-1 0,-1-1 0,27-6 0,-8-5 0,-26 9 0,1 1 0,0 0 0,0 0 0,0 1 0,16-2 0,148 3 0,-83 2 0,-75 0 0,0 1 0,28 6 0,-27-5 0,0 0 0,21 1 0,6-3 0,-18-1 0,-1 1 0,1 1 0,29 6 0,-35-5 0,-1-1 0,0-1 0,27 0 0,-28-2 0,-1 1 0,1 1 0,-1 1 0,26 5 0,-17-2 0,1 0 0,0-2 0,0-1 0,0-1 0,0-1 0,29-4 0,-1-6 0,-39 6 0,0 1 0,23-1 0,-14 3 0,44 1 0,-61 0 0,-1 1 0,1 0 0,-1 1 0,0-1 0,1 1 0,-1 0 0,0 1 0,6 3 0,-2-2 0,-1 1 0,1-1 0,-1-1 0,1 0 0,0 0 0,0-1 0,1 0 0,11 0 0,88-3 0,-48-1 0,0 1 0,78 2 0,-85 9 0,-39-7 0,-1 0 0,21 1 0,-23-4 0,10 1 0,1 0 0,-1 1 0,25 6 0,-30-5 0,0 0 0,0-2 0,29 0 0,-29-2 0,-1 1 0,0 1 0,0 1 0,20 4 0,-15-1 0,1-1 0,25 0 0,-23-2 0,35 8 0,-38-7 0,0 0 0,-1-1 0,43-3 0,23 2 0,-32 9 0,-40-6 0,-1-2 0,24 3 0,-12-5 0,0-1 0,0-1 0,38-8 0,-50 7 0,1 0 0,-1 2 0,1-1 0,17 2 0,-27 0 0,0 1 0,1 0 0,-1 0 0,0 0 0,0 1 0,0-1 0,0 1 0,0 0 0,0 1 0,-1-1 0,1 1 0,-1 0 0,1 0 0,5 7 0,-1-3 0,0 0 0,1-1 0,-1 0 0,1 0 0,0-1 0,1 0 0,20 6 0,-20-7 0,0 0 0,0 0 0,0 1 0,-1 1 0,0 0 0,0 0 0,11 9 0,-20-13 0,1-1 0,-1 0 0,1 1 0,-1-1 0,0 0 0,0 1 0,1 0 0,-1-1 0,0 1 0,0 0 0,-1 0 0,1-1 0,0 1 0,-1 0 0,1 0 0,-1 0 0,1 0 0,-1 0 0,0 0 0,0 0 0,0 0 0,0 0 0,0 0 0,0 0 0,-1 3 0,-2 0 0,0 1 0,1 0 0,-2-1 0,1 0 0,0 0 0,-8 8 0,3-4 0,-37 63 0,37-61 0,0 1 0,-7 15 0,-11 17 0,13-22 0,11-19 0,1 0 0,-1 0 0,1-1 0,-1 1 0,0 0 0,0-1 0,0 1 0,-1-1 0,1 0 0,0 0 0,-1 1 0,-4 1 0,4-2 6,1 0-1,-1 0 1,1-1-1,-1 2 1,1-1-1,0 0 1,0 0-1,0 1 1,0-1-1,0 1 1,1-1 0,-1 1-1,1 0 1,0-1-1,0 1 1,0 0-1,0 0 1,-1 4-1,0 4-269,1 1-1,1-1 0,0 19 0,0-23-146,1 6-6415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1:33:36.281"/>
    </inkml:context>
    <inkml:brush xml:id="br0">
      <inkml:brushProperty name="width" value="0.035" units="cm"/>
      <inkml:brushProperty name="height" value="0.035" units="cm"/>
      <inkml:brushProperty name="color" value="#FF0066"/>
    </inkml:brush>
  </inkml:definitions>
  <inkml:trace contextRef="#ctx0" brushRef="#br0">972 142 24575,'-9'1'0,"0"-1"0,0 0 0,0-1 0,0 0 0,0 0 0,0-1 0,1 0 0,-1 0 0,0-1 0,1 0 0,-12-7 0,6 4 0,0 0 0,0 1 0,-1 0 0,-29-5 0,-15-4 0,-1-2 0,35 11 0,-32-13 0,46 14 0,-5-3 0,1 2 0,-1 0 0,-28-5 0,40 9 0,0 1 0,-1-1 0,1 1 0,-1 0 0,1 1 0,-1-1 0,1 1 0,-1 0 0,1 0 0,0 0 0,0 1 0,-1-1 0,1 1 0,0 0 0,0 0 0,1 1 0,-1-1 0,-5 5 0,-47 42 0,-64 42 0,-17 4 0,131-90 0,0 0 0,0 0 0,1 0 0,-1 0 0,2 1 0,-8 10 0,11-15 0,0 1 0,0-1 0,0 1 0,1 0 0,-1 0 0,1-1 0,-1 1 0,1 0 0,-1 0 0,1 0 0,0 0 0,0-1 0,0 1 0,0 0 0,0 0 0,0 0 0,1 0 0,-1 0 0,1-1 0,-1 1 0,1 0 0,-1 0 0,1-1 0,0 1 0,0 0 0,0-1 0,0 1 0,0-1 0,1 1 0,-1-1 0,2 2 0,16 14 0,-14-13 0,-1 0 0,0-1 0,0 1 0,0 0 0,0 1 0,-1-1 0,0 1 0,0 0 0,3 6 0,-5-7 0,1-1 0,-1 0 0,0 1 0,1-1 0,0 0 0,0 0 0,0 0 0,0 0 0,0-1 0,0 1 0,1 0 0,-1-1 0,1 1 0,0-1 0,0 0 0,0 0 0,0 0 0,0-1 0,0 1 0,1-1 0,-1 1 0,0-1 0,1 0 0,-1 0 0,1-1 0,-1 1 0,1-1 0,-1 0 0,5 0 0,1 1 0,6-1 0,0 1 0,0 1 0,26 6 0,-37-7 0,0 0 0,0 1 0,0 0 0,0 0 0,0 0 0,0 0 0,-1 1 0,1-1 0,-1 1 0,1 0 0,-1 0 0,0 0 0,0 0 0,-1 1 0,1 0 0,0-1 0,1 6 0,-2-5 0,-1-1 0,1 0 0,0 1 0,0-1 0,0 0 0,0 0 0,0 0 0,1 0 0,-1 0 0,1-1 0,0 1 0,0-1 0,0 0 0,0 0 0,0 0 0,1 0 0,-1 0 0,0-1 0,1 1 0,-1-1 0,1 0 0,0 0 0,-1 0 0,1-1 0,0 1 0,0-1 0,4 0 0,28 1 0,-22-1 0,0 0 0,0 0 0,-1 2 0,1 0 0,-1 0 0,1 1 0,17 7 0,19 7 0,-37-13 0,1 1 0,-1 0 0,15 8 0,-18-9 0,-1 0 0,1 0 0,17 4 0,-16-6 0,0 2 0,17 7 0,-16-6 0,1-1 0,-1 0 0,1-1 0,-1 0 0,23 1 0,-20-2 0,0 0 0,0 1 0,25 9 0,-22-6 0,0-1 0,32 5 0,-22-5 0,-26-5 0,1 1 0,-1-1 0,1 0 0,-1 0 0,1 0 0,-1-1 0,1 1 0,-1-1 0,1 1 0,-1-1 0,0 0 0,1 0 0,-1 0 0,0 0 0,0 0 0,1 0 0,-1-1 0,0 1 0,0-1 0,-1 1 0,1-1 0,0 0 0,0 0 0,-1 0 0,3-2 0,3-8 0,0 0 0,-1 0 0,9-21 0,1-3 0,-6 19 0,-4 5 0,0 0 0,1 1 0,1 0 0,11-13 0,-14 18 0,1-1 0,-1 0 0,-1-1 0,7-14 0,-7 14 0,0 0 0,1 1 0,0-1 0,8-10 0,-2 6 0,-1 0 0,0-1 0,0-1 0,-2 0 0,0 0 0,8-18 0,-16 31 0,0 0 0,1 0 0,-1 0 0,0-1 0,0 1 0,1 0 0,-1 0 0,0 0 0,0-1 0,-1 1 0,1 0 0,0 0 0,0 0 0,0 0 0,-1-1 0,1 1 0,-1 0 0,1 0 0,-1 0 0,1 0 0,-1 0 0,0 0 0,1 0 0,-1 0 0,0 0 0,0 0 0,0 0 0,0 1 0,0-1 0,0 0 0,0 1 0,-1-2 0,-6-2 0,0 0 0,-1 0 0,-14-4 0,-6-3 0,9 1 0,-34-13 0,14 6 0,26 12 0,1 1 0,-1 0 0,-22-3 0,25 6 0,0-1 0,0 0 0,0-1 0,1 0 0,-1-1 0,1 0 0,-11-7 0,-35-16-1365,45 21-5461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1:33:45.688"/>
    </inkml:context>
    <inkml:brush xml:id="br0">
      <inkml:brushProperty name="width" value="0.035" units="cm"/>
      <inkml:brushProperty name="height" value="0.035" units="cm"/>
      <inkml:brushProperty name="color" value="#FF0066"/>
    </inkml:brush>
  </inkml:definitions>
  <inkml:trace contextRef="#ctx0" brushRef="#br0">1 14 24575,'28'0'0,"2"-1"0,0 2 0,0 1 0,43 8 0,-53-7 0,0 0 0,30 0 0,-36-4 0,0 2 0,0 0 0,0 0 0,0 2 0,0 0 0,24 8 0,-25-6 0,1-1 0,-1 0 0,1-1 0,0-1 0,27 2 0,-26-3 0,39 8 0,-36-6 0,33 3 0,269-5 0,-152-2 0,-150 0 0,0-1 0,30-7 0,-10 1 0,0 0 0,-31 5 0,0 1 0,1 1 0,-1-1 0,0 1 0,0 1 0,1-1 0,-1 1 0,1 0 0,-1 1 0,0 0 0,9 2 0,9 2 0,0-1 0,0-1 0,0-1 0,1-1 0,28-3 0,58 3 0,-57 8 0,-39-5 0,-1-1 0,21 0 0,231-2 0,-127-2 0,-125 2 0,0 0 0,28 7 0,-27-4 0,0-1 0,21 1 0,228-4 0,-250-1 0,-1-1 0,29-6 0,-27 4 0,1 1 0,19-1 0,12 5 0,-32 0 0,0-1 0,0-1 0,1 0 0,25-6 0,-3-3 0,0 2 0,1 1 0,54-1 0,-68 7 0,-3 2 0,0-2 0,0-1 0,32-7 0,119-27 0,-161 34 0,0 0 0,1 1 0,-1 1 0,0 0 0,0 1 0,1 0 0,22 6 0,-3-2 0,14 3 0,-30-4 0,0-1 0,24 1 0,-24-3-341,-1 0 0,0 1-1,25 7 1,-27-6-6485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1:34:01.889"/>
    </inkml:context>
    <inkml:brush xml:id="br0">
      <inkml:brushProperty name="width" value="0.035" units="cm"/>
      <inkml:brushProperty name="height" value="0.035" units="cm"/>
      <inkml:brushProperty name="color" value="#FF0066"/>
    </inkml:brush>
  </inkml:definitions>
  <inkml:trace contextRef="#ctx0" brushRef="#br0">1 489 24575,'0'-5'0,"1"0"0,0 0 0,1 0 0,-1 1 0,1-1 0,0 0 0,0 1 0,1 0 0,-1-1 0,1 1 0,5-6 0,-3 4 0,-1 0 0,0-1 0,-1 1 0,5-11 0,-7 15 0,-1 0 0,1 0 0,-1 0 0,1 0 0,-1 0 0,0 0 0,0-1 0,0 1 0,0 0 0,0 0 0,-1 0 0,1-1 0,-1 1 0,1 0 0,-1 0 0,0 0 0,1 0 0,-1 0 0,-2-2 0,-1-4 0,0 0 0,0-1 0,1 1 0,0-1 0,0 0 0,1 0 0,-2-18 0,3 9 0,0-1 0,4-35 0,18-49 0,-21 101 0,1 0 0,-1 0 0,1 0 0,-1 0 0,1 0 0,-1 0 0,1 1 0,0-1 0,0 0 0,0 0 0,0 1 0,0-1 0,0 0 0,0 1 0,1-1 0,-1 1 0,1 0 0,-1-1 0,1 1 0,-1 0 0,1 0 0,0 0 0,0 0 0,-1 0 0,4 0 0,1-1 0,1 1 0,0 0 0,0 1 0,0-1 0,0 2 0,6 0 0,1-1 0,13 3 0,46 9 0,-28-3 0,-3 0 0,-26-5 0,1-1 0,29 2 0,244-5 0,-132-1 0,-135 0 0,1-2 0,29-6 0,-12 1 0,1-1 0,-29 6 0,1 0 0,20-2 0,32-5 0,-47 6 0,37-2 0,-33 7 0,-1 1 0,0 1 0,0 1 0,35 11 0,2 0 0,-28-8 0,-15-2 0,1-2 0,-1 0 0,24 1 0,73-6 0,59 4 0,-147 2 0,46 13 0,-65-16 0,37 16 0,-34-13 0,-1 0 0,1-1 0,0 0 0,16 3 0,29 3 0,-29-4 0,1-1 0,29 0 0,9-6 0,55 3 0,-61 10 0,-48-9 0,0 1 0,1-1 0,-1-1 0,1 0 0,-1-1 0,1 1 0,-1-2 0,12-1 0,39-13 0,-35 8 0,-1 1 0,47-4 0,-53 8 0,29-6 0,-29 4 0,-1 1 0,19-1 0,3 4 0,-16 0 0,0-1 0,0-1 0,35-7 0,-32 4 0,-1 2 0,1 0 0,0 2 0,0 1 0,34 4 0,-59-3 0,0-1 0,0 0 0,0 1 0,0-1 0,0 1 0,0 0 0,0 0 0,0 0 0,0 0 0,-1 0 0,1 0 0,0 0 0,-1 1 0,1-1 0,-1 1 0,1-1 0,-1 1 0,1-1 0,-1 1 0,0 0 0,0 0 0,0-1 0,0 1 0,0 0 0,-1 0 0,1 0 0,0 0 0,-1 0 0,1 0 0,-1 3 0,1 7 0,0 0 0,0 0 0,-1 1 0,-3 13 0,2-4 0,-1 242-22,2-165-1321,0-86-5483</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5/27/2024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5/27/2024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5/27/2024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5/27/2024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5/27/2024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5/27/2024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5/27/2024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5/27/2024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5/27/2024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5/27/2024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5/27/2024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5/27/2024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5/27/2024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5/27/2024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5/27/2024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5/27/2024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5/27/2024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5/27/2024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customXml" Target="../ink/ink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s://www.ngdc.noaa.gov/geomag/calculators/magcalc.shtml#declination" TargetMode="External"/><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7.png"/><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BBE2A-2B52-7DF3-7C35-2B9A0A7D7F52}"/>
              </a:ext>
            </a:extLst>
          </p:cNvPr>
          <p:cNvSpPr>
            <a:spLocks noGrp="1"/>
          </p:cNvSpPr>
          <p:nvPr>
            <p:ph type="ctrTitle"/>
          </p:nvPr>
        </p:nvSpPr>
        <p:spPr/>
        <p:txBody>
          <a:bodyPr/>
          <a:lstStyle/>
          <a:p>
            <a:r>
              <a:rPr lang="en-US" dirty="0"/>
              <a:t>COMPASS ERROR</a:t>
            </a:r>
          </a:p>
        </p:txBody>
      </p:sp>
      <p:sp>
        <p:nvSpPr>
          <p:cNvPr id="3" name="Subtitle 2">
            <a:extLst>
              <a:ext uri="{FF2B5EF4-FFF2-40B4-BE49-F238E27FC236}">
                <a16:creationId xmlns:a16="http://schemas.microsoft.com/office/drawing/2014/main" id="{891CA325-9322-5E73-5D85-312BFCFE916C}"/>
              </a:ext>
            </a:extLst>
          </p:cNvPr>
          <p:cNvSpPr>
            <a:spLocks noGrp="1"/>
          </p:cNvSpPr>
          <p:nvPr>
            <p:ph type="subTitle" idx="1"/>
          </p:nvPr>
        </p:nvSpPr>
        <p:spPr/>
        <p:txBody>
          <a:bodyPr/>
          <a:lstStyle/>
          <a:p>
            <a:r>
              <a:rPr lang="el-GR" dirty="0"/>
              <a:t>ΜΕ ΠΑΡΑΤΗΡΗΣΕΙΣ ΟΥΡΑΝΙΩΝ ΣΩΜΑΤΩΝ</a:t>
            </a:r>
            <a:endParaRPr lang="en-US" dirty="0"/>
          </a:p>
        </p:txBody>
      </p:sp>
    </p:spTree>
    <p:extLst>
      <p:ext uri="{BB962C8B-B14F-4D97-AF65-F5344CB8AC3E}">
        <p14:creationId xmlns:p14="http://schemas.microsoft.com/office/powerpoint/2010/main" val="1408967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A777-19D5-8B7E-94A7-961AAFB1B3B8}"/>
              </a:ext>
            </a:extLst>
          </p:cNvPr>
          <p:cNvSpPr>
            <a:spLocks noGrp="1"/>
          </p:cNvSpPr>
          <p:nvPr>
            <p:ph type="title"/>
          </p:nvPr>
        </p:nvSpPr>
        <p:spPr>
          <a:xfrm>
            <a:off x="73152" y="753228"/>
            <a:ext cx="10277855" cy="1080938"/>
          </a:xfrm>
        </p:spPr>
        <p:txBody>
          <a:bodyPr>
            <a:normAutofit/>
          </a:bodyPr>
          <a:lstStyle/>
          <a:p>
            <a:r>
              <a:rPr lang="el-GR" sz="3400" dirty="0"/>
              <a:t>ΜΑΓΝΗΤΙΚΗ ΠΑΡΕΚΤΡΟΠΗ (</a:t>
            </a:r>
            <a:r>
              <a:rPr lang="en-US" sz="3400" dirty="0"/>
              <a:t>MAGNETIC DEVIATION)</a:t>
            </a:r>
          </a:p>
        </p:txBody>
      </p:sp>
      <p:sp>
        <p:nvSpPr>
          <p:cNvPr id="3" name="Content Placeholder 2">
            <a:extLst>
              <a:ext uri="{FF2B5EF4-FFF2-40B4-BE49-F238E27FC236}">
                <a16:creationId xmlns:a16="http://schemas.microsoft.com/office/drawing/2014/main" id="{1C2D41AB-E528-10F7-7D42-1A9D51BB3C78}"/>
              </a:ext>
            </a:extLst>
          </p:cNvPr>
          <p:cNvSpPr>
            <a:spLocks noGrp="1"/>
          </p:cNvSpPr>
          <p:nvPr>
            <p:ph sz="half" idx="1"/>
          </p:nvPr>
        </p:nvSpPr>
        <p:spPr>
          <a:xfrm>
            <a:off x="73152" y="2336872"/>
            <a:ext cx="5305526" cy="3990775"/>
          </a:xfrm>
        </p:spPr>
        <p:txBody>
          <a:bodyPr>
            <a:normAutofit fontScale="92500" lnSpcReduction="20000"/>
          </a:bodyPr>
          <a:lstStyle/>
          <a:p>
            <a:r>
              <a:rPr lang="el-GR" dirty="0"/>
              <a:t>Η μαγνητική Παρεκτροπή υπολογίζεται κατά την τοποθέτηση της μαγνητικής πυξίδας στο πλοίο</a:t>
            </a:r>
            <a:r>
              <a:rPr lang="en-US" dirty="0"/>
              <a:t>,</a:t>
            </a:r>
            <a:r>
              <a:rPr lang="el-GR" dirty="0"/>
              <a:t> στο στάδιο της κατασκευής του και αναθεωρείται ή επιβεβαιώνεται τουλάχιστον κατ’ έτος ή όποτε υπάρξουν μεταβολές στις κατασκευές του πλοίου η μεταβολές στα ηλεκτρικά φορτία λόγω προσθήκης ή αφαίρεσης ηλεκτρικών μηχανημάτων πλησίον της πυξίδας (οι προϋποθέσεις όπως τις περιγράφουμε εδώ</a:t>
            </a:r>
            <a:r>
              <a:rPr lang="en-US" dirty="0"/>
              <a:t>,</a:t>
            </a:r>
            <a:r>
              <a:rPr lang="el-GR" dirty="0"/>
              <a:t> είναι απλουστευμένες</a:t>
            </a:r>
            <a:r>
              <a:rPr lang="en-US" dirty="0"/>
              <a:t> </a:t>
            </a:r>
            <a:r>
              <a:rPr lang="el-GR" dirty="0"/>
              <a:t>και μόνο ως εισαγωγή, αφού διέπονται από συγκεκριμένο </a:t>
            </a:r>
            <a:r>
              <a:rPr lang="en-US" dirty="0"/>
              <a:t>ISO specification </a:t>
            </a:r>
            <a:r>
              <a:rPr lang="el-GR" dirty="0"/>
              <a:t>το οποίο θα αναλύσουμε σε μεγαλύτερο εξάμηνο).</a:t>
            </a:r>
            <a:endParaRPr lang="en-US" dirty="0"/>
          </a:p>
        </p:txBody>
      </p:sp>
      <p:pic>
        <p:nvPicPr>
          <p:cNvPr id="7" name="swing_compass">
            <a:hlinkClick r:id="" action="ppaction://media"/>
            <a:extLst>
              <a:ext uri="{FF2B5EF4-FFF2-40B4-BE49-F238E27FC236}">
                <a16:creationId xmlns:a16="http://schemas.microsoft.com/office/drawing/2014/main" id="{42229658-7F69-C2BC-E773-07009BA259CB}"/>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5433416" y="2279040"/>
            <a:ext cx="6649578" cy="3741370"/>
          </a:xfrm>
        </p:spPr>
      </p:pic>
    </p:spTree>
    <p:extLst>
      <p:ext uri="{BB962C8B-B14F-4D97-AF65-F5344CB8AC3E}">
        <p14:creationId xmlns:p14="http://schemas.microsoft.com/office/powerpoint/2010/main" val="414337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2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A777-19D5-8B7E-94A7-961AAFB1B3B8}"/>
              </a:ext>
            </a:extLst>
          </p:cNvPr>
          <p:cNvSpPr>
            <a:spLocks noGrp="1"/>
          </p:cNvSpPr>
          <p:nvPr>
            <p:ph type="title"/>
          </p:nvPr>
        </p:nvSpPr>
        <p:spPr>
          <a:xfrm>
            <a:off x="73152" y="753228"/>
            <a:ext cx="10277855" cy="1080938"/>
          </a:xfrm>
        </p:spPr>
        <p:txBody>
          <a:bodyPr>
            <a:normAutofit/>
          </a:bodyPr>
          <a:lstStyle/>
          <a:p>
            <a:r>
              <a:rPr lang="el-GR" sz="3400" dirty="0"/>
              <a:t>ΜΑΓΝΗΤΙΚΗ ΠΑΡΕΚΤΡΟΠΗ </a:t>
            </a:r>
            <a:br>
              <a:rPr lang="en-US" sz="3400" dirty="0"/>
            </a:br>
            <a:r>
              <a:rPr lang="el-GR" sz="3400" dirty="0"/>
              <a:t>(</a:t>
            </a:r>
            <a:r>
              <a:rPr lang="en-US" sz="3400" dirty="0"/>
              <a:t>MAGNETIC DEVIATION)</a:t>
            </a:r>
          </a:p>
        </p:txBody>
      </p:sp>
      <p:sp>
        <p:nvSpPr>
          <p:cNvPr id="3" name="Content Placeholder 2">
            <a:extLst>
              <a:ext uri="{FF2B5EF4-FFF2-40B4-BE49-F238E27FC236}">
                <a16:creationId xmlns:a16="http://schemas.microsoft.com/office/drawing/2014/main" id="{1C2D41AB-E528-10F7-7D42-1A9D51BB3C78}"/>
              </a:ext>
            </a:extLst>
          </p:cNvPr>
          <p:cNvSpPr>
            <a:spLocks noGrp="1"/>
          </p:cNvSpPr>
          <p:nvPr>
            <p:ph sz="half" idx="1"/>
          </p:nvPr>
        </p:nvSpPr>
        <p:spPr>
          <a:xfrm>
            <a:off x="0" y="2018995"/>
            <a:ext cx="7290491" cy="4747565"/>
          </a:xfrm>
        </p:spPr>
        <p:txBody>
          <a:bodyPr>
            <a:normAutofit/>
          </a:bodyPr>
          <a:lstStyle/>
          <a:p>
            <a:r>
              <a:rPr lang="el-GR" dirty="0"/>
              <a:t>Η παρεκτροπή υπολογίζεται με μία διαδικασία όπου το πλοίο διαγράφει δύο κύκλους σταματώντας και λαμβάνοντας τιμές στις διευθύνσεις 000˚, 045˚</a:t>
            </a:r>
            <a:r>
              <a:rPr lang="en-US" dirty="0"/>
              <a:t>, 090</a:t>
            </a:r>
            <a:r>
              <a:rPr lang="el-GR" dirty="0"/>
              <a:t>˚</a:t>
            </a:r>
            <a:r>
              <a:rPr lang="en-US" dirty="0"/>
              <a:t>, 135</a:t>
            </a:r>
            <a:r>
              <a:rPr lang="el-GR" dirty="0"/>
              <a:t>˚</a:t>
            </a:r>
            <a:r>
              <a:rPr lang="en-US" dirty="0"/>
              <a:t>, 180</a:t>
            </a:r>
            <a:r>
              <a:rPr lang="el-GR" dirty="0"/>
              <a:t>˚</a:t>
            </a:r>
            <a:r>
              <a:rPr lang="en-US" dirty="0"/>
              <a:t>, 225</a:t>
            </a:r>
            <a:r>
              <a:rPr lang="el-GR" dirty="0"/>
              <a:t>˚</a:t>
            </a:r>
            <a:r>
              <a:rPr lang="en-US" dirty="0"/>
              <a:t>, 270</a:t>
            </a:r>
            <a:r>
              <a:rPr lang="el-GR" dirty="0"/>
              <a:t>˚</a:t>
            </a:r>
            <a:r>
              <a:rPr lang="en-US" dirty="0"/>
              <a:t>, 315</a:t>
            </a:r>
            <a:r>
              <a:rPr lang="el-GR" dirty="0"/>
              <a:t>˚, κατόπιν υπολογίζεται η παρεκτροπή και συμπληρώνεται το πινακίδιο παρεκτροπών το οποίο και ελέγχουμε για την ορθότητα του καθημερινά τουλάχιστον μία φορά σε κάθε φυλακή (βάρδια) γεφύρας και κατόπιν κάθε μεγάλης αλλαγής πορείας.</a:t>
            </a:r>
            <a:endParaRPr lang="en-US" dirty="0"/>
          </a:p>
        </p:txBody>
      </p:sp>
      <p:pic>
        <p:nvPicPr>
          <p:cNvPr id="8" name="Content Placeholder 7">
            <a:extLst>
              <a:ext uri="{FF2B5EF4-FFF2-40B4-BE49-F238E27FC236}">
                <a16:creationId xmlns:a16="http://schemas.microsoft.com/office/drawing/2014/main" id="{D7B30759-7DA2-CF89-841E-5F5F2C428A06}"/>
              </a:ext>
            </a:extLst>
          </p:cNvPr>
          <p:cNvPicPr>
            <a:picLocks noGrp="1" noChangeAspect="1"/>
          </p:cNvPicPr>
          <p:nvPr>
            <p:ph sz="half" idx="2"/>
          </p:nvPr>
        </p:nvPicPr>
        <p:blipFill>
          <a:blip r:embed="rId2"/>
          <a:stretch>
            <a:fillRect/>
          </a:stretch>
        </p:blipFill>
        <p:spPr>
          <a:xfrm>
            <a:off x="7290491" y="0"/>
            <a:ext cx="4388925" cy="6858000"/>
          </a:xfrm>
        </p:spPr>
      </p:pic>
    </p:spTree>
    <p:extLst>
      <p:ext uri="{BB962C8B-B14F-4D97-AF65-F5344CB8AC3E}">
        <p14:creationId xmlns:p14="http://schemas.microsoft.com/office/powerpoint/2010/main" val="4259818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D337-2C7A-3443-1749-2893BE35A6E7}"/>
              </a:ext>
            </a:extLst>
          </p:cNvPr>
          <p:cNvSpPr>
            <a:spLocks noGrp="1"/>
          </p:cNvSpPr>
          <p:nvPr>
            <p:ph type="title"/>
          </p:nvPr>
        </p:nvSpPr>
        <p:spPr/>
        <p:txBody>
          <a:bodyPr/>
          <a:lstStyle/>
          <a:p>
            <a:r>
              <a:rPr lang="el-GR" dirty="0"/>
              <a:t>Αλγεβρικές Σχέσεις μεταξύ Μαγνητικής Απόκλισης, Μαγνητικής Παρεκτροπής</a:t>
            </a:r>
            <a:endParaRPr lang="en-US" dirty="0"/>
          </a:p>
        </p:txBody>
      </p:sp>
      <p:sp>
        <p:nvSpPr>
          <p:cNvPr id="3" name="Content Placeholder 2">
            <a:extLst>
              <a:ext uri="{FF2B5EF4-FFF2-40B4-BE49-F238E27FC236}">
                <a16:creationId xmlns:a16="http://schemas.microsoft.com/office/drawing/2014/main" id="{CB47C60A-8543-696A-826D-65599CC83783}"/>
              </a:ext>
            </a:extLst>
          </p:cNvPr>
          <p:cNvSpPr>
            <a:spLocks noGrp="1"/>
          </p:cNvSpPr>
          <p:nvPr>
            <p:ph sz="half" idx="1"/>
          </p:nvPr>
        </p:nvSpPr>
        <p:spPr>
          <a:xfrm>
            <a:off x="117043" y="2055571"/>
            <a:ext cx="5261635" cy="4703674"/>
          </a:xfrm>
        </p:spPr>
        <p:txBody>
          <a:bodyPr>
            <a:normAutofit lnSpcReduction="10000"/>
          </a:bodyPr>
          <a:lstStyle/>
          <a:p>
            <a:r>
              <a:rPr lang="el-GR" dirty="0"/>
              <a:t>Η Παραλλαγή της Μαγνητικής Πυξίδας υπολογίζεται από τις παρακάτω αλγεβρικές σχέσεις</a:t>
            </a:r>
            <a:r>
              <a:rPr lang="en-US" dirty="0"/>
              <a:t> </a:t>
            </a:r>
            <a:r>
              <a:rPr lang="el-GR" dirty="0"/>
              <a:t>θεωρώντας Ανατολικές τιμές ως (+) και Δυτικές τιμές </a:t>
            </a:r>
            <a:r>
              <a:rPr lang="el-GR" dirty="0" err="1"/>
              <a:t>ώς</a:t>
            </a:r>
            <a:r>
              <a:rPr lang="el-GR" dirty="0"/>
              <a:t> (-) :</a:t>
            </a:r>
          </a:p>
          <a:p>
            <a:pPr algn="ctr"/>
            <a:r>
              <a:rPr lang="el-GR" b="1" dirty="0" err="1"/>
              <a:t>Πρ</a:t>
            </a:r>
            <a:r>
              <a:rPr lang="el-GR" b="1" dirty="0"/>
              <a:t> = </a:t>
            </a:r>
            <a:r>
              <a:rPr lang="el-GR" b="1" dirty="0" err="1"/>
              <a:t>Απ±Τρ</a:t>
            </a:r>
            <a:r>
              <a:rPr lang="el-GR" b="1" dirty="0"/>
              <a:t> </a:t>
            </a:r>
            <a:endParaRPr lang="en-US" b="1" dirty="0"/>
          </a:p>
          <a:p>
            <a:r>
              <a:rPr lang="el-GR" dirty="0"/>
              <a:t>Πρακτικά:</a:t>
            </a:r>
          </a:p>
          <a:p>
            <a:pPr algn="ctr"/>
            <a:r>
              <a:rPr lang="el-GR" dirty="0"/>
              <a:t>Όταν </a:t>
            </a:r>
            <a:r>
              <a:rPr lang="el-GR" dirty="0" err="1"/>
              <a:t>Απ</a:t>
            </a:r>
            <a:r>
              <a:rPr lang="el-GR" dirty="0"/>
              <a:t> και Τρ είναι </a:t>
            </a:r>
            <a:r>
              <a:rPr lang="el-GR" b="1" dirty="0"/>
              <a:t>ομώνυμες </a:t>
            </a:r>
            <a:r>
              <a:rPr lang="el-GR" dirty="0"/>
              <a:t>προστίθενται και διατηρείται το πρόσημο τους.</a:t>
            </a:r>
          </a:p>
          <a:p>
            <a:pPr algn="ctr"/>
            <a:r>
              <a:rPr lang="el-GR" dirty="0"/>
              <a:t>Όταν </a:t>
            </a:r>
            <a:r>
              <a:rPr lang="el-GR" dirty="0" err="1"/>
              <a:t>Απ</a:t>
            </a:r>
            <a:r>
              <a:rPr lang="el-GR" dirty="0"/>
              <a:t> και Τρ είναι ετερώνυμες αφαιρούνται και η </a:t>
            </a:r>
            <a:r>
              <a:rPr lang="el-GR" dirty="0" err="1"/>
              <a:t>Πρ</a:t>
            </a:r>
            <a:r>
              <a:rPr lang="el-GR" dirty="0"/>
              <a:t> παίρνει το όνομα του μεγαλυτέρου.</a:t>
            </a:r>
          </a:p>
          <a:p>
            <a:endParaRPr lang="el-GR" dirty="0"/>
          </a:p>
        </p:txBody>
      </p:sp>
      <p:pic>
        <p:nvPicPr>
          <p:cNvPr id="6" name="Content Placeholder 5">
            <a:extLst>
              <a:ext uri="{FF2B5EF4-FFF2-40B4-BE49-F238E27FC236}">
                <a16:creationId xmlns:a16="http://schemas.microsoft.com/office/drawing/2014/main" id="{DDB1923E-37BB-93EC-0306-864A63A459C3}"/>
              </a:ext>
            </a:extLst>
          </p:cNvPr>
          <p:cNvPicPr>
            <a:picLocks noGrp="1" noChangeAspect="1"/>
          </p:cNvPicPr>
          <p:nvPr>
            <p:ph sz="half" idx="2"/>
          </p:nvPr>
        </p:nvPicPr>
        <p:blipFill>
          <a:blip r:embed="rId2"/>
          <a:stretch>
            <a:fillRect/>
          </a:stretch>
        </p:blipFill>
        <p:spPr>
          <a:xfrm>
            <a:off x="5279797" y="2468496"/>
            <a:ext cx="6732094" cy="2995957"/>
          </a:xfrm>
        </p:spPr>
      </p:pic>
    </p:spTree>
    <p:extLst>
      <p:ext uri="{BB962C8B-B14F-4D97-AF65-F5344CB8AC3E}">
        <p14:creationId xmlns:p14="http://schemas.microsoft.com/office/powerpoint/2010/main" val="2133291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D337-2C7A-3443-1749-2893BE35A6E7}"/>
              </a:ext>
            </a:extLst>
          </p:cNvPr>
          <p:cNvSpPr>
            <a:spLocks noGrp="1"/>
          </p:cNvSpPr>
          <p:nvPr>
            <p:ph type="title"/>
          </p:nvPr>
        </p:nvSpPr>
        <p:spPr>
          <a:xfrm>
            <a:off x="117043" y="753228"/>
            <a:ext cx="10285171" cy="1080938"/>
          </a:xfrm>
        </p:spPr>
        <p:txBody>
          <a:bodyPr>
            <a:normAutofit/>
          </a:bodyPr>
          <a:lstStyle/>
          <a:p>
            <a:r>
              <a:rPr lang="el-GR" dirty="0"/>
              <a:t>Παραλλαγή πυξίδας με λήψη παρατήρησης ουρανίου σώματος.</a:t>
            </a:r>
            <a:endParaRPr lang="en-US" dirty="0"/>
          </a:p>
        </p:txBody>
      </p:sp>
      <p:sp>
        <p:nvSpPr>
          <p:cNvPr id="3" name="Content Placeholder 2">
            <a:extLst>
              <a:ext uri="{FF2B5EF4-FFF2-40B4-BE49-F238E27FC236}">
                <a16:creationId xmlns:a16="http://schemas.microsoft.com/office/drawing/2014/main" id="{CB47C60A-8543-696A-826D-65599CC83783}"/>
              </a:ext>
            </a:extLst>
          </p:cNvPr>
          <p:cNvSpPr>
            <a:spLocks noGrp="1"/>
          </p:cNvSpPr>
          <p:nvPr>
            <p:ph sz="half" idx="1"/>
          </p:nvPr>
        </p:nvSpPr>
        <p:spPr>
          <a:xfrm>
            <a:off x="117043" y="2055571"/>
            <a:ext cx="5261635" cy="4703674"/>
          </a:xfrm>
        </p:spPr>
        <p:txBody>
          <a:bodyPr>
            <a:normAutofit/>
          </a:bodyPr>
          <a:lstStyle/>
          <a:p>
            <a:r>
              <a:rPr lang="el-GR" dirty="0"/>
              <a:t>Σε κάθε φυλακή (βάρδια) οι αξιωματικοί είναι υποχρεωμένοι να υπολογίσουν το σφάλμα των πυξίδων του πλοίου (μαγνητικής και γυροσκοπικής) και να ελέγξουν την ορθότητα του πινακιδίου παρεκτροπής.</a:t>
            </a:r>
          </a:p>
          <a:p>
            <a:r>
              <a:rPr lang="el-GR" dirty="0"/>
              <a:t>Αυτό γίνεται είτε μέσω παρατηρήσεων σε σταθερά σημεία στην ξηρά είτε με εύρεση της αληθούς διόπτευσης ενός ουρανίου σώματος.</a:t>
            </a:r>
          </a:p>
        </p:txBody>
      </p:sp>
      <p:pic>
        <p:nvPicPr>
          <p:cNvPr id="8" name="Content Placeholder 7">
            <a:extLst>
              <a:ext uri="{FF2B5EF4-FFF2-40B4-BE49-F238E27FC236}">
                <a16:creationId xmlns:a16="http://schemas.microsoft.com/office/drawing/2014/main" id="{F1976B47-82D0-590D-7502-D67F288FFC6D}"/>
              </a:ext>
            </a:extLst>
          </p:cNvPr>
          <p:cNvPicPr>
            <a:picLocks noGrp="1" noChangeAspect="1"/>
          </p:cNvPicPr>
          <p:nvPr>
            <p:ph sz="half" idx="2"/>
          </p:nvPr>
        </p:nvPicPr>
        <p:blipFill>
          <a:blip r:embed="rId2"/>
          <a:stretch>
            <a:fillRect/>
          </a:stretch>
        </p:blipFill>
        <p:spPr>
          <a:xfrm>
            <a:off x="5462676" y="2503274"/>
            <a:ext cx="6686335" cy="3875579"/>
          </a:xfrm>
        </p:spPr>
      </p:pic>
    </p:spTree>
    <p:extLst>
      <p:ext uri="{BB962C8B-B14F-4D97-AF65-F5344CB8AC3E}">
        <p14:creationId xmlns:p14="http://schemas.microsoft.com/office/powerpoint/2010/main" val="1398867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D337-2C7A-3443-1749-2893BE35A6E7}"/>
              </a:ext>
            </a:extLst>
          </p:cNvPr>
          <p:cNvSpPr>
            <a:spLocks noGrp="1"/>
          </p:cNvSpPr>
          <p:nvPr>
            <p:ph type="title"/>
          </p:nvPr>
        </p:nvSpPr>
        <p:spPr>
          <a:xfrm>
            <a:off x="117043" y="753228"/>
            <a:ext cx="10285171" cy="1080938"/>
          </a:xfrm>
        </p:spPr>
        <p:txBody>
          <a:bodyPr>
            <a:normAutofit/>
          </a:bodyPr>
          <a:lstStyle/>
          <a:p>
            <a:r>
              <a:rPr lang="el-GR" dirty="0"/>
              <a:t>Παραλλαγή πυξίδας κατά την Αληθή Ανατολή και Δύση Ηλίου</a:t>
            </a:r>
            <a:endParaRPr lang="en-US" dirty="0"/>
          </a:p>
        </p:txBody>
      </p:sp>
      <p:sp>
        <p:nvSpPr>
          <p:cNvPr id="3" name="Content Placeholder 2">
            <a:extLst>
              <a:ext uri="{FF2B5EF4-FFF2-40B4-BE49-F238E27FC236}">
                <a16:creationId xmlns:a16="http://schemas.microsoft.com/office/drawing/2014/main" id="{CB47C60A-8543-696A-826D-65599CC83783}"/>
              </a:ext>
            </a:extLst>
          </p:cNvPr>
          <p:cNvSpPr>
            <a:spLocks noGrp="1"/>
          </p:cNvSpPr>
          <p:nvPr>
            <p:ph sz="half" idx="1"/>
          </p:nvPr>
        </p:nvSpPr>
        <p:spPr>
          <a:xfrm>
            <a:off x="117043" y="2055571"/>
            <a:ext cx="6576365" cy="4703674"/>
          </a:xfrm>
        </p:spPr>
        <p:txBody>
          <a:bodyPr>
            <a:normAutofit/>
          </a:bodyPr>
          <a:lstStyle/>
          <a:p>
            <a:r>
              <a:rPr lang="el-GR" dirty="0"/>
              <a:t>Η ευκολότερη στην λήψη παρατήρηση για τον νέο αξιωματικό γεφύρας παρατήρηση είναι αυτή της εύρεση του </a:t>
            </a:r>
            <a:r>
              <a:rPr lang="en-US" dirty="0"/>
              <a:t>Azimuth </a:t>
            </a:r>
            <a:r>
              <a:rPr lang="el-GR" dirty="0"/>
              <a:t>του κέντρου του ηλίου κατά την Αληθή Ανατολή και Αληθή Δύση του ηλίου.</a:t>
            </a:r>
          </a:p>
          <a:p>
            <a:endParaRPr lang="el-GR" dirty="0"/>
          </a:p>
          <a:p>
            <a:r>
              <a:rPr lang="el-GR" dirty="0"/>
              <a:t>Η παρατήρηση αυτή είναι εύκολη και η επίλυση της μπορεί να υπολογιστεί με δύο μεθόδους</a:t>
            </a:r>
          </a:p>
          <a:p>
            <a:r>
              <a:rPr lang="en-US" dirty="0"/>
              <a:t>ABC </a:t>
            </a:r>
            <a:r>
              <a:rPr lang="el-GR" dirty="0"/>
              <a:t>και με εύρεση της τιμής του εύρους.</a:t>
            </a:r>
          </a:p>
        </p:txBody>
      </p:sp>
      <p:pic>
        <p:nvPicPr>
          <p:cNvPr id="7" name="Content Placeholder 6">
            <a:extLst>
              <a:ext uri="{FF2B5EF4-FFF2-40B4-BE49-F238E27FC236}">
                <a16:creationId xmlns:a16="http://schemas.microsoft.com/office/drawing/2014/main" id="{2C0BA022-EF7E-59C6-BA7E-2F29C72064FA}"/>
              </a:ext>
            </a:extLst>
          </p:cNvPr>
          <p:cNvPicPr>
            <a:picLocks noGrp="1" noChangeAspect="1"/>
          </p:cNvPicPr>
          <p:nvPr>
            <p:ph sz="half" idx="2"/>
          </p:nvPr>
        </p:nvPicPr>
        <p:blipFill>
          <a:blip r:embed="rId2"/>
          <a:stretch>
            <a:fillRect/>
          </a:stretch>
        </p:blipFill>
        <p:spPr>
          <a:xfrm>
            <a:off x="6993588" y="2322169"/>
            <a:ext cx="4927662" cy="4243186"/>
          </a:xfrm>
        </p:spPr>
      </p:pic>
    </p:spTree>
    <p:extLst>
      <p:ext uri="{BB962C8B-B14F-4D97-AF65-F5344CB8AC3E}">
        <p14:creationId xmlns:p14="http://schemas.microsoft.com/office/powerpoint/2010/main" val="662098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D337-2C7A-3443-1749-2893BE35A6E7}"/>
              </a:ext>
            </a:extLst>
          </p:cNvPr>
          <p:cNvSpPr>
            <a:spLocks noGrp="1"/>
          </p:cNvSpPr>
          <p:nvPr>
            <p:ph type="title"/>
          </p:nvPr>
        </p:nvSpPr>
        <p:spPr>
          <a:xfrm>
            <a:off x="117043" y="753228"/>
            <a:ext cx="10285171" cy="1080938"/>
          </a:xfrm>
        </p:spPr>
        <p:txBody>
          <a:bodyPr>
            <a:normAutofit/>
          </a:bodyPr>
          <a:lstStyle/>
          <a:p>
            <a:r>
              <a:rPr lang="el-GR" dirty="0"/>
              <a:t>Αληθής Ανατολή και Δύση Ηλίου</a:t>
            </a:r>
            <a:endParaRPr lang="en-US" dirty="0"/>
          </a:p>
        </p:txBody>
      </p:sp>
      <p:sp>
        <p:nvSpPr>
          <p:cNvPr id="3" name="Content Placeholder 2">
            <a:extLst>
              <a:ext uri="{FF2B5EF4-FFF2-40B4-BE49-F238E27FC236}">
                <a16:creationId xmlns:a16="http://schemas.microsoft.com/office/drawing/2014/main" id="{CB47C60A-8543-696A-826D-65599CC83783}"/>
              </a:ext>
            </a:extLst>
          </p:cNvPr>
          <p:cNvSpPr>
            <a:spLocks noGrp="1"/>
          </p:cNvSpPr>
          <p:nvPr>
            <p:ph sz="half" idx="1"/>
          </p:nvPr>
        </p:nvSpPr>
        <p:spPr>
          <a:xfrm>
            <a:off x="117043" y="2055571"/>
            <a:ext cx="6576365" cy="4703674"/>
          </a:xfrm>
        </p:spPr>
        <p:txBody>
          <a:bodyPr>
            <a:normAutofit/>
          </a:bodyPr>
          <a:lstStyle/>
          <a:p>
            <a:pPr marL="0" indent="0">
              <a:buNone/>
            </a:pPr>
            <a:r>
              <a:rPr lang="el-GR" dirty="0"/>
              <a:t>Όταν ο δίσκος του ήλιου βρίσκεται περίπου στο ήμισυ της διαμέτρου του πάνω από τον ορίζοντα τότε στην πραγματικότητα είναι βυθισμένος με το ήμισυ του  κάτω από τον ορίζοντα (το γεγονός ότι το βλέπουμε ψηλότερα οφείλεται στην Ατμοσφαιρική Διάθλαση).</a:t>
            </a:r>
          </a:p>
          <a:p>
            <a:pPr marL="0" indent="0">
              <a:buNone/>
            </a:pPr>
            <a:r>
              <a:rPr lang="el-GR" dirty="0"/>
              <a:t>Εκείνες τις στιγμές λαμβάνουμε τις παρατηρήσεις Αληθούς Ανατολής κ Αληθούς Δύσης οι οποίες είναι αρκετά ακριβείς κι εύκολες αφού για μερικές στιγμές ο ήλιος φαίνεται σταματημένος πάνω από τον ορίζοντα.</a:t>
            </a:r>
          </a:p>
        </p:txBody>
      </p:sp>
      <p:pic>
        <p:nvPicPr>
          <p:cNvPr id="13" name="Content Placeholder 12">
            <a:extLst>
              <a:ext uri="{FF2B5EF4-FFF2-40B4-BE49-F238E27FC236}">
                <a16:creationId xmlns:a16="http://schemas.microsoft.com/office/drawing/2014/main" id="{60ADCFB3-BBC1-04B8-B0BE-D6DF7420E786}"/>
              </a:ext>
            </a:extLst>
          </p:cNvPr>
          <p:cNvPicPr>
            <a:picLocks noGrp="1" noChangeAspect="1"/>
          </p:cNvPicPr>
          <p:nvPr>
            <p:ph sz="half" idx="2"/>
          </p:nvPr>
        </p:nvPicPr>
        <p:blipFill>
          <a:blip r:embed="rId2"/>
          <a:stretch>
            <a:fillRect/>
          </a:stretch>
        </p:blipFill>
        <p:spPr>
          <a:xfrm>
            <a:off x="7019881" y="2039233"/>
            <a:ext cx="5055076" cy="4708644"/>
          </a:xfrm>
        </p:spPr>
      </p:pic>
    </p:spTree>
    <p:extLst>
      <p:ext uri="{BB962C8B-B14F-4D97-AF65-F5344CB8AC3E}">
        <p14:creationId xmlns:p14="http://schemas.microsoft.com/office/powerpoint/2010/main" val="413924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D337-2C7A-3443-1749-2893BE35A6E7}"/>
              </a:ext>
            </a:extLst>
          </p:cNvPr>
          <p:cNvSpPr>
            <a:spLocks noGrp="1"/>
          </p:cNvSpPr>
          <p:nvPr>
            <p:ph type="title"/>
          </p:nvPr>
        </p:nvSpPr>
        <p:spPr>
          <a:xfrm>
            <a:off x="117043" y="753228"/>
            <a:ext cx="10285171" cy="1080938"/>
          </a:xfrm>
        </p:spPr>
        <p:txBody>
          <a:bodyPr>
            <a:normAutofit/>
          </a:bodyPr>
          <a:lstStyle/>
          <a:p>
            <a:r>
              <a:rPr lang="el-GR" dirty="0"/>
              <a:t>Εύρεση Αληθούς Ανατολής και Δύσης Ηλίου από </a:t>
            </a:r>
            <a:r>
              <a:rPr lang="en-US" dirty="0"/>
              <a:t>Almanac</a:t>
            </a:r>
          </a:p>
        </p:txBody>
      </p:sp>
      <p:sp>
        <p:nvSpPr>
          <p:cNvPr id="3" name="Content Placeholder 2">
            <a:extLst>
              <a:ext uri="{FF2B5EF4-FFF2-40B4-BE49-F238E27FC236}">
                <a16:creationId xmlns:a16="http://schemas.microsoft.com/office/drawing/2014/main" id="{CB47C60A-8543-696A-826D-65599CC83783}"/>
              </a:ext>
            </a:extLst>
          </p:cNvPr>
          <p:cNvSpPr>
            <a:spLocks noGrp="1"/>
          </p:cNvSpPr>
          <p:nvPr>
            <p:ph sz="half" idx="1"/>
          </p:nvPr>
        </p:nvSpPr>
        <p:spPr>
          <a:xfrm>
            <a:off x="117043" y="2055571"/>
            <a:ext cx="6576365" cy="4703674"/>
          </a:xfrm>
        </p:spPr>
        <p:txBody>
          <a:bodyPr>
            <a:normAutofit/>
          </a:bodyPr>
          <a:lstStyle/>
          <a:p>
            <a:pPr marL="0" indent="0">
              <a:buNone/>
            </a:pPr>
            <a:r>
              <a:rPr lang="el-GR" dirty="0"/>
              <a:t>Ο χρόνος </a:t>
            </a:r>
            <a:r>
              <a:rPr lang="en-US" dirty="0"/>
              <a:t>UTC </a:t>
            </a:r>
            <a:r>
              <a:rPr lang="el-GR" dirty="0"/>
              <a:t>που ο ήλιος Δύει ή </a:t>
            </a:r>
            <a:r>
              <a:rPr lang="el-GR" dirty="0" err="1"/>
              <a:t>Ανατέλει</a:t>
            </a:r>
            <a:r>
              <a:rPr lang="el-GR" dirty="0"/>
              <a:t> σε διαφορετικά πλάτη βρίσκεται στις ημερήσιες σελίδες του </a:t>
            </a:r>
            <a:r>
              <a:rPr lang="en-US" dirty="0"/>
              <a:t>Almanac </a:t>
            </a:r>
            <a:r>
              <a:rPr lang="el-GR" dirty="0"/>
              <a:t>στην στήλη </a:t>
            </a:r>
            <a:r>
              <a:rPr lang="en-US" dirty="0"/>
              <a:t>Sunrise </a:t>
            </a:r>
            <a:r>
              <a:rPr lang="el-GR" dirty="0"/>
              <a:t>και </a:t>
            </a:r>
            <a:r>
              <a:rPr lang="en-US" dirty="0"/>
              <a:t>Sunset </a:t>
            </a:r>
            <a:r>
              <a:rPr lang="el-GR" dirty="0"/>
              <a:t>για σταθερά πλάτη με διαφορές 10˚ για πλάτη 0˚–30˚, 5˚ για πλάτη 30˚– 50˚ και 2˚ για πλάτη από 50˚– 72˚ (</a:t>
            </a:r>
            <a:r>
              <a:rPr lang="en-US" dirty="0"/>
              <a:t>N/S)</a:t>
            </a:r>
          </a:p>
          <a:p>
            <a:pPr marL="0" indent="0">
              <a:buNone/>
            </a:pPr>
            <a:r>
              <a:rPr lang="el-GR" dirty="0"/>
              <a:t>(</a:t>
            </a:r>
            <a:r>
              <a:rPr lang="el-GR" sz="1400" dirty="0"/>
              <a:t>δίπλα εικόνα από 30/31 Μα</a:t>
            </a:r>
            <a:r>
              <a:rPr lang="en-US" sz="1400" dirty="0"/>
              <a:t>y</a:t>
            </a:r>
            <a:r>
              <a:rPr lang="el-GR" sz="1400" dirty="0"/>
              <a:t>/</a:t>
            </a:r>
            <a:r>
              <a:rPr lang="en-US" sz="1400" dirty="0"/>
              <a:t> </a:t>
            </a:r>
            <a:r>
              <a:rPr lang="el-GR" sz="1400" dirty="0"/>
              <a:t>01 </a:t>
            </a:r>
            <a:r>
              <a:rPr lang="en-US" sz="1400" dirty="0"/>
              <a:t>June</a:t>
            </a:r>
            <a:r>
              <a:rPr lang="el-GR" sz="1400" dirty="0"/>
              <a:t> 2024</a:t>
            </a:r>
            <a:r>
              <a:rPr lang="en-US" dirty="0"/>
              <a:t>)</a:t>
            </a:r>
          </a:p>
          <a:p>
            <a:pPr marL="0" indent="0">
              <a:buNone/>
            </a:pPr>
            <a:r>
              <a:rPr lang="el-GR" dirty="0"/>
              <a:t>Παραδείγματα: </a:t>
            </a:r>
            <a:endParaRPr lang="en-US" dirty="0"/>
          </a:p>
          <a:p>
            <a:pPr marL="0" indent="0">
              <a:buNone/>
            </a:pPr>
            <a:r>
              <a:rPr lang="el-GR" dirty="0"/>
              <a:t>Η ώρες </a:t>
            </a:r>
            <a:r>
              <a:rPr lang="en-US" dirty="0"/>
              <a:t>UTC </a:t>
            </a:r>
            <a:r>
              <a:rPr lang="el-GR" dirty="0"/>
              <a:t>Ανατολής και Δύσης Ηλίου για την 1η Ιούνη στο </a:t>
            </a:r>
            <a:r>
              <a:rPr lang="en-US" dirty="0"/>
              <a:t>35 00 North </a:t>
            </a:r>
            <a:r>
              <a:rPr lang="el-GR" dirty="0"/>
              <a:t>είναι 04</a:t>
            </a:r>
            <a:r>
              <a:rPr lang="en-US" dirty="0"/>
              <a:t>:</a:t>
            </a:r>
            <a:r>
              <a:rPr lang="el-GR" dirty="0"/>
              <a:t>47</a:t>
            </a:r>
            <a:r>
              <a:rPr lang="en-US" dirty="0"/>
              <a:t>Z </a:t>
            </a:r>
            <a:r>
              <a:rPr lang="el-GR" dirty="0"/>
              <a:t>και 19</a:t>
            </a:r>
            <a:r>
              <a:rPr lang="en-US" dirty="0"/>
              <a:t>:</a:t>
            </a:r>
            <a:r>
              <a:rPr lang="el-GR" dirty="0"/>
              <a:t>08Ζ </a:t>
            </a:r>
            <a:endParaRPr lang="en-US" dirty="0"/>
          </a:p>
          <a:p>
            <a:pPr marL="0" indent="0">
              <a:buNone/>
            </a:pPr>
            <a:endParaRPr lang="en-US" dirty="0"/>
          </a:p>
          <a:p>
            <a:pPr marL="0" indent="0">
              <a:buNone/>
            </a:pPr>
            <a:endParaRPr lang="el-GR" dirty="0"/>
          </a:p>
        </p:txBody>
      </p:sp>
      <p:pic>
        <p:nvPicPr>
          <p:cNvPr id="7" name="Content Placeholder 6">
            <a:extLst>
              <a:ext uri="{FF2B5EF4-FFF2-40B4-BE49-F238E27FC236}">
                <a16:creationId xmlns:a16="http://schemas.microsoft.com/office/drawing/2014/main" id="{FA86C7C5-7BEF-DF55-5D0A-D807EE96525E}"/>
              </a:ext>
            </a:extLst>
          </p:cNvPr>
          <p:cNvPicPr>
            <a:picLocks noGrp="1" noChangeAspect="1"/>
          </p:cNvPicPr>
          <p:nvPr>
            <p:ph sz="half" idx="2"/>
          </p:nvPr>
        </p:nvPicPr>
        <p:blipFill>
          <a:blip r:embed="rId2"/>
          <a:stretch>
            <a:fillRect/>
          </a:stretch>
        </p:blipFill>
        <p:spPr>
          <a:xfrm>
            <a:off x="7495943" y="1368302"/>
            <a:ext cx="4515615" cy="5489698"/>
          </a:xfrm>
        </p:spPr>
      </p:pic>
      <p:cxnSp>
        <p:nvCxnSpPr>
          <p:cNvPr id="9" name="Straight Connector 8">
            <a:extLst>
              <a:ext uri="{FF2B5EF4-FFF2-40B4-BE49-F238E27FC236}">
                <a16:creationId xmlns:a16="http://schemas.microsoft.com/office/drawing/2014/main" id="{9980B0BE-89D0-FC33-772A-E54B49D1FB59}"/>
              </a:ext>
            </a:extLst>
          </p:cNvPr>
          <p:cNvCxnSpPr>
            <a:cxnSpLocks/>
          </p:cNvCxnSpPr>
          <p:nvPr/>
        </p:nvCxnSpPr>
        <p:spPr>
          <a:xfrm>
            <a:off x="9443921" y="4264762"/>
            <a:ext cx="11996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3">
            <p14:nvContentPartPr>
              <p14:cNvPr id="11" name="Ink 10">
                <a:extLst>
                  <a:ext uri="{FF2B5EF4-FFF2-40B4-BE49-F238E27FC236}">
                    <a16:creationId xmlns:a16="http://schemas.microsoft.com/office/drawing/2014/main" id="{0857B9AB-782A-BB79-628A-E97E1B751D7E}"/>
                  </a:ext>
                </a:extLst>
              </p14:cNvPr>
              <p14:cNvContentPartPr/>
              <p14:nvPr/>
            </p14:nvContentPartPr>
            <p14:xfrm>
              <a:off x="7660051" y="4045435"/>
              <a:ext cx="500040" cy="281520"/>
            </p14:xfrm>
          </p:contentPart>
        </mc:Choice>
        <mc:Fallback>
          <p:pic>
            <p:nvPicPr>
              <p:cNvPr id="11" name="Ink 10">
                <a:extLst>
                  <a:ext uri="{FF2B5EF4-FFF2-40B4-BE49-F238E27FC236}">
                    <a16:creationId xmlns:a16="http://schemas.microsoft.com/office/drawing/2014/main" id="{0857B9AB-782A-BB79-628A-E97E1B751D7E}"/>
                  </a:ext>
                </a:extLst>
              </p:cNvPr>
              <p:cNvPicPr/>
              <p:nvPr/>
            </p:nvPicPr>
            <p:blipFill>
              <a:blip r:embed="rId4"/>
              <a:stretch>
                <a:fillRect/>
              </a:stretch>
            </p:blipFill>
            <p:spPr>
              <a:xfrm>
                <a:off x="7653931" y="4039315"/>
                <a:ext cx="512280" cy="2937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2919BBCB-1ECD-CE8E-3FE1-6DD4D01AAF63}"/>
                  </a:ext>
                </a:extLst>
              </p14:cNvPr>
              <p14:cNvContentPartPr/>
              <p14:nvPr/>
            </p14:nvContentPartPr>
            <p14:xfrm>
              <a:off x="8068651" y="4252435"/>
              <a:ext cx="1383480" cy="41760"/>
            </p14:xfrm>
          </p:contentPart>
        </mc:Choice>
        <mc:Fallback>
          <p:pic>
            <p:nvPicPr>
              <p:cNvPr id="12" name="Ink 11">
                <a:extLst>
                  <a:ext uri="{FF2B5EF4-FFF2-40B4-BE49-F238E27FC236}">
                    <a16:creationId xmlns:a16="http://schemas.microsoft.com/office/drawing/2014/main" id="{2919BBCB-1ECD-CE8E-3FE1-6DD4D01AAF63}"/>
                  </a:ext>
                </a:extLst>
              </p:cNvPr>
              <p:cNvPicPr/>
              <p:nvPr/>
            </p:nvPicPr>
            <p:blipFill>
              <a:blip r:embed="rId6"/>
              <a:stretch>
                <a:fillRect/>
              </a:stretch>
            </p:blipFill>
            <p:spPr>
              <a:xfrm>
                <a:off x="8062531" y="4246315"/>
                <a:ext cx="139572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4" name="Ink 13">
                <a:extLst>
                  <a:ext uri="{FF2B5EF4-FFF2-40B4-BE49-F238E27FC236}">
                    <a16:creationId xmlns:a16="http://schemas.microsoft.com/office/drawing/2014/main" id="{F9BC4F87-6088-2F84-C3A4-25CE6C097564}"/>
                  </a:ext>
                </a:extLst>
              </p14:cNvPr>
              <p14:cNvContentPartPr/>
              <p14:nvPr/>
            </p14:nvContentPartPr>
            <p14:xfrm>
              <a:off x="9487411" y="4074235"/>
              <a:ext cx="1187640" cy="216360"/>
            </p14:xfrm>
          </p:contentPart>
        </mc:Choice>
        <mc:Fallback>
          <p:pic>
            <p:nvPicPr>
              <p:cNvPr id="14" name="Ink 13">
                <a:extLst>
                  <a:ext uri="{FF2B5EF4-FFF2-40B4-BE49-F238E27FC236}">
                    <a16:creationId xmlns:a16="http://schemas.microsoft.com/office/drawing/2014/main" id="{F9BC4F87-6088-2F84-C3A4-25CE6C097564}"/>
                  </a:ext>
                </a:extLst>
              </p:cNvPr>
              <p:cNvPicPr/>
              <p:nvPr/>
            </p:nvPicPr>
            <p:blipFill>
              <a:blip r:embed="rId8"/>
              <a:stretch>
                <a:fillRect/>
              </a:stretch>
            </p:blipFill>
            <p:spPr>
              <a:xfrm>
                <a:off x="9481291" y="4068115"/>
                <a:ext cx="1199880" cy="228600"/>
              </a:xfrm>
              <a:prstGeom prst="rect">
                <a:avLst/>
              </a:prstGeom>
            </p:spPr>
          </p:pic>
        </mc:Fallback>
      </mc:AlternateContent>
    </p:spTree>
    <p:extLst>
      <p:ext uri="{BB962C8B-B14F-4D97-AF65-F5344CB8AC3E}">
        <p14:creationId xmlns:p14="http://schemas.microsoft.com/office/powerpoint/2010/main" val="1124617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D337-2C7A-3443-1749-2893BE35A6E7}"/>
              </a:ext>
            </a:extLst>
          </p:cNvPr>
          <p:cNvSpPr>
            <a:spLocks noGrp="1"/>
          </p:cNvSpPr>
          <p:nvPr>
            <p:ph type="title"/>
          </p:nvPr>
        </p:nvSpPr>
        <p:spPr>
          <a:xfrm>
            <a:off x="117043" y="753228"/>
            <a:ext cx="10285171" cy="1080938"/>
          </a:xfrm>
        </p:spPr>
        <p:txBody>
          <a:bodyPr>
            <a:normAutofit/>
          </a:bodyPr>
          <a:lstStyle/>
          <a:p>
            <a:r>
              <a:rPr lang="el-GR" dirty="0"/>
              <a:t>Εύρεση Αληθούς Ανατολής και Δύσης Ηλίου από </a:t>
            </a:r>
            <a:r>
              <a:rPr lang="en-US" dirty="0"/>
              <a:t>Almanac</a:t>
            </a:r>
          </a:p>
        </p:txBody>
      </p:sp>
      <p:sp>
        <p:nvSpPr>
          <p:cNvPr id="3" name="Content Placeholder 2">
            <a:extLst>
              <a:ext uri="{FF2B5EF4-FFF2-40B4-BE49-F238E27FC236}">
                <a16:creationId xmlns:a16="http://schemas.microsoft.com/office/drawing/2014/main" id="{CB47C60A-8543-696A-826D-65599CC83783}"/>
              </a:ext>
            </a:extLst>
          </p:cNvPr>
          <p:cNvSpPr>
            <a:spLocks noGrp="1"/>
          </p:cNvSpPr>
          <p:nvPr>
            <p:ph sz="half" idx="1"/>
          </p:nvPr>
        </p:nvSpPr>
        <p:spPr>
          <a:xfrm>
            <a:off x="117043" y="2055571"/>
            <a:ext cx="6576365" cy="4703674"/>
          </a:xfrm>
        </p:spPr>
        <p:txBody>
          <a:bodyPr>
            <a:normAutofit fontScale="85000" lnSpcReduction="20000"/>
          </a:bodyPr>
          <a:lstStyle/>
          <a:p>
            <a:pPr marL="0" indent="0">
              <a:buNone/>
            </a:pPr>
            <a:r>
              <a:rPr lang="el-GR" dirty="0"/>
              <a:t>Για ενδιάμεσα πλάτη επιπρόσθετα θα πρέπει να χρησιμοποιηθεί και ο πίνακας «</a:t>
            </a:r>
            <a:r>
              <a:rPr lang="en-US" dirty="0"/>
              <a:t>TABLES FOR INTERPOLATING SUNRISE, MOONRISE, ETC</a:t>
            </a:r>
            <a:r>
              <a:rPr lang="el-GR" dirty="0"/>
              <a:t>»</a:t>
            </a:r>
          </a:p>
          <a:p>
            <a:pPr marL="0" indent="0">
              <a:buNone/>
            </a:pPr>
            <a:r>
              <a:rPr lang="el-GR" dirty="0"/>
              <a:t>Στον πίνακα μπαίνουμε με κάθετο στοιχείο εισόδου (α) την</a:t>
            </a:r>
            <a:r>
              <a:rPr lang="el-GR" b="1" dirty="0"/>
              <a:t> διαφοράς των πλησιέστερων άνω και κάτω πλατών του πίνακα (</a:t>
            </a:r>
            <a:r>
              <a:rPr lang="en-US" b="1" dirty="0"/>
              <a:t>sunrise-sunset)</a:t>
            </a:r>
            <a:r>
              <a:rPr lang="el-GR" dirty="0"/>
              <a:t> και (β)</a:t>
            </a:r>
            <a:r>
              <a:rPr lang="el-GR" b="1" dirty="0"/>
              <a:t> την διαφορά πλάτους μεταξύ του πλάτους μας και του αμέσως πλησιέστερου πλάτους πίνακα</a:t>
            </a:r>
            <a:r>
              <a:rPr lang="el-GR" dirty="0"/>
              <a:t>.</a:t>
            </a:r>
          </a:p>
          <a:p>
            <a:pPr marL="0" indent="0">
              <a:buNone/>
            </a:pPr>
            <a:r>
              <a:rPr lang="el-GR" dirty="0"/>
              <a:t>Π.χ.</a:t>
            </a:r>
          </a:p>
          <a:p>
            <a:pPr marL="0" indent="0">
              <a:buNone/>
            </a:pPr>
            <a:r>
              <a:rPr lang="el-GR" b="1" dirty="0">
                <a:solidFill>
                  <a:srgbClr val="C00000"/>
                </a:solidFill>
              </a:rPr>
              <a:t>Για πλάτος 12˚30Ν θα χρησιμοποιήσουμε την στήλη 10˚ φθάνοντας στο 2˚30’ (Από ημερήσιο πίνακα </a:t>
            </a:r>
            <a:r>
              <a:rPr lang="en-US" b="1" dirty="0">
                <a:solidFill>
                  <a:srgbClr val="C00000"/>
                </a:solidFill>
              </a:rPr>
              <a:t>sunrise sunset </a:t>
            </a:r>
            <a:r>
              <a:rPr lang="el-GR" b="1" dirty="0">
                <a:solidFill>
                  <a:srgbClr val="C00000"/>
                </a:solidFill>
              </a:rPr>
              <a:t>διαφορά</a:t>
            </a:r>
            <a:r>
              <a:rPr lang="en-US" b="1" dirty="0">
                <a:solidFill>
                  <a:srgbClr val="C00000"/>
                </a:solidFill>
              </a:rPr>
              <a:t> 20˚ – 10˚ = 10˚ </a:t>
            </a:r>
            <a:r>
              <a:rPr lang="el-GR" b="1" dirty="0">
                <a:solidFill>
                  <a:srgbClr val="C00000"/>
                </a:solidFill>
              </a:rPr>
              <a:t>και διαφορά 10</a:t>
            </a:r>
            <a:r>
              <a:rPr lang="en-US" b="1" dirty="0">
                <a:solidFill>
                  <a:srgbClr val="C00000"/>
                </a:solidFill>
              </a:rPr>
              <a:t>˚</a:t>
            </a:r>
            <a:r>
              <a:rPr lang="el-GR" b="1" dirty="0">
                <a:solidFill>
                  <a:srgbClr val="C00000"/>
                </a:solidFill>
              </a:rPr>
              <a:t> - 12</a:t>
            </a:r>
            <a:r>
              <a:rPr lang="en-US" b="1" dirty="0">
                <a:solidFill>
                  <a:srgbClr val="C00000"/>
                </a:solidFill>
              </a:rPr>
              <a:t>˚</a:t>
            </a:r>
            <a:r>
              <a:rPr lang="el-GR" b="1" dirty="0">
                <a:solidFill>
                  <a:srgbClr val="C00000"/>
                </a:solidFill>
              </a:rPr>
              <a:t> 20’ = 2</a:t>
            </a:r>
            <a:r>
              <a:rPr lang="en-US" b="1" dirty="0">
                <a:solidFill>
                  <a:srgbClr val="C00000"/>
                </a:solidFill>
              </a:rPr>
              <a:t>˚</a:t>
            </a:r>
            <a:r>
              <a:rPr lang="el-GR" b="1" dirty="0">
                <a:solidFill>
                  <a:srgbClr val="C00000"/>
                </a:solidFill>
              </a:rPr>
              <a:t>30’ ) </a:t>
            </a:r>
          </a:p>
          <a:p>
            <a:pPr marL="0" indent="0">
              <a:buNone/>
            </a:pPr>
            <a:endParaRPr lang="el-GR" b="1" dirty="0">
              <a:solidFill>
                <a:schemeClr val="accent6">
                  <a:lumMod val="50000"/>
                </a:schemeClr>
              </a:solidFill>
            </a:endParaRPr>
          </a:p>
          <a:p>
            <a:pPr marL="0" indent="0">
              <a:buNone/>
            </a:pPr>
            <a:r>
              <a:rPr lang="el-GR" b="1" dirty="0">
                <a:solidFill>
                  <a:schemeClr val="accent6">
                    <a:lumMod val="50000"/>
                  </a:schemeClr>
                </a:solidFill>
              </a:rPr>
              <a:t>Για πλάτος 53˚ 10’</a:t>
            </a:r>
            <a:r>
              <a:rPr lang="en-US" b="1" dirty="0">
                <a:solidFill>
                  <a:schemeClr val="accent6">
                    <a:lumMod val="50000"/>
                  </a:schemeClr>
                </a:solidFill>
              </a:rPr>
              <a:t>S </a:t>
            </a:r>
            <a:r>
              <a:rPr lang="el-GR" b="1" dirty="0">
                <a:solidFill>
                  <a:schemeClr val="accent6">
                    <a:lumMod val="50000"/>
                  </a:schemeClr>
                </a:solidFill>
              </a:rPr>
              <a:t>θα χρησιμοποιήσουμε την στήλη 2˚ φθάνοντας στο 1˚12’ (Από ημερήσιο πίνακα </a:t>
            </a:r>
            <a:r>
              <a:rPr lang="en-US" b="1" dirty="0">
                <a:solidFill>
                  <a:schemeClr val="accent6">
                    <a:lumMod val="50000"/>
                  </a:schemeClr>
                </a:solidFill>
              </a:rPr>
              <a:t>sunrise sunset </a:t>
            </a:r>
            <a:r>
              <a:rPr lang="el-GR" b="1" dirty="0">
                <a:solidFill>
                  <a:schemeClr val="accent6">
                    <a:lumMod val="50000"/>
                  </a:schemeClr>
                </a:solidFill>
              </a:rPr>
              <a:t>διαφορά 52˚ – 54 ˚ = 2 ˚ και διαφορά     52˚ – 53˚ 10’ = 1˚ 10’</a:t>
            </a:r>
          </a:p>
          <a:p>
            <a:pPr marL="0" indent="0">
              <a:buNone/>
            </a:pPr>
            <a:endParaRPr lang="en-US" dirty="0"/>
          </a:p>
          <a:p>
            <a:pPr marL="0" indent="0">
              <a:buNone/>
            </a:pPr>
            <a:endParaRPr lang="el-GR" dirty="0"/>
          </a:p>
        </p:txBody>
      </p:sp>
      <p:pic>
        <p:nvPicPr>
          <p:cNvPr id="8" name="Content Placeholder 7">
            <a:extLst>
              <a:ext uri="{FF2B5EF4-FFF2-40B4-BE49-F238E27FC236}">
                <a16:creationId xmlns:a16="http://schemas.microsoft.com/office/drawing/2014/main" id="{C066F11C-A1AB-F46B-BF4B-7D395EA61202}"/>
              </a:ext>
            </a:extLst>
          </p:cNvPr>
          <p:cNvPicPr>
            <a:picLocks noGrp="1" noChangeAspect="1"/>
          </p:cNvPicPr>
          <p:nvPr>
            <p:ph sz="half" idx="2"/>
          </p:nvPr>
        </p:nvPicPr>
        <p:blipFill>
          <a:blip r:embed="rId2"/>
          <a:stretch>
            <a:fillRect/>
          </a:stretch>
        </p:blipFill>
        <p:spPr>
          <a:xfrm>
            <a:off x="6617901" y="1293697"/>
            <a:ext cx="5413903" cy="5465548"/>
          </a:xfrm>
        </p:spPr>
      </p:pic>
      <p:sp>
        <p:nvSpPr>
          <p:cNvPr id="10" name="Rectangle 9">
            <a:extLst>
              <a:ext uri="{FF2B5EF4-FFF2-40B4-BE49-F238E27FC236}">
                <a16:creationId xmlns:a16="http://schemas.microsoft.com/office/drawing/2014/main" id="{F454620D-ABEE-5B95-A74E-FAF5ACCE2A97}"/>
              </a:ext>
            </a:extLst>
          </p:cNvPr>
          <p:cNvSpPr/>
          <p:nvPr/>
        </p:nvSpPr>
        <p:spPr>
          <a:xfrm>
            <a:off x="6680550" y="2159982"/>
            <a:ext cx="409651" cy="263347"/>
          </a:xfrm>
          <a:prstGeom prst="rect">
            <a:avLst/>
          </a:prstGeom>
          <a:solidFill>
            <a:srgbClr val="FF000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B4A775-7B7D-116D-8398-40FCF0F8BD2B}"/>
              </a:ext>
            </a:extLst>
          </p:cNvPr>
          <p:cNvSpPr/>
          <p:nvPr/>
        </p:nvSpPr>
        <p:spPr>
          <a:xfrm>
            <a:off x="6634378" y="3429000"/>
            <a:ext cx="409651" cy="263347"/>
          </a:xfrm>
          <a:prstGeom prst="rect">
            <a:avLst/>
          </a:prstGeom>
          <a:solidFill>
            <a:srgbClr val="FF000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BD5C573-6610-4454-1467-2E30F777B05E}"/>
              </a:ext>
            </a:extLst>
          </p:cNvPr>
          <p:cNvCxnSpPr/>
          <p:nvPr/>
        </p:nvCxnSpPr>
        <p:spPr>
          <a:xfrm>
            <a:off x="6839203" y="2499909"/>
            <a:ext cx="0" cy="8436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558EE1C-EAAB-B8EC-1295-4C129672FB51}"/>
              </a:ext>
            </a:extLst>
          </p:cNvPr>
          <p:cNvSpPr/>
          <p:nvPr/>
        </p:nvSpPr>
        <p:spPr>
          <a:xfrm>
            <a:off x="7648708" y="2132125"/>
            <a:ext cx="478922" cy="367784"/>
          </a:xfrm>
          <a:prstGeom prst="ellipse">
            <a:avLst/>
          </a:prstGeom>
          <a:solidFill>
            <a:schemeClr val="accent6">
              <a:lumMod val="5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4C09B12-733B-1659-222A-4A58AEC6AAB7}"/>
              </a:ext>
            </a:extLst>
          </p:cNvPr>
          <p:cNvSpPr/>
          <p:nvPr/>
        </p:nvSpPr>
        <p:spPr>
          <a:xfrm>
            <a:off x="7648707" y="4839943"/>
            <a:ext cx="478922" cy="367784"/>
          </a:xfrm>
          <a:prstGeom prst="ellipse">
            <a:avLst/>
          </a:prstGeom>
          <a:solidFill>
            <a:schemeClr val="accent6">
              <a:lumMod val="5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E8FFA7CE-5099-8E78-3603-88E7BEDDF418}"/>
              </a:ext>
            </a:extLst>
          </p:cNvPr>
          <p:cNvCxnSpPr/>
          <p:nvPr/>
        </p:nvCxnSpPr>
        <p:spPr>
          <a:xfrm>
            <a:off x="7887855" y="2576946"/>
            <a:ext cx="0" cy="2179782"/>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075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D337-2C7A-3443-1749-2893BE35A6E7}"/>
              </a:ext>
            </a:extLst>
          </p:cNvPr>
          <p:cNvSpPr>
            <a:spLocks noGrp="1"/>
          </p:cNvSpPr>
          <p:nvPr>
            <p:ph type="title"/>
          </p:nvPr>
        </p:nvSpPr>
        <p:spPr>
          <a:xfrm>
            <a:off x="117043" y="753228"/>
            <a:ext cx="10285171" cy="1080938"/>
          </a:xfrm>
        </p:spPr>
        <p:txBody>
          <a:bodyPr>
            <a:normAutofit/>
          </a:bodyPr>
          <a:lstStyle/>
          <a:p>
            <a:r>
              <a:rPr lang="el-GR" dirty="0"/>
              <a:t>Εύρεση Αληθούς Ανατολής και Δύσης Ηλίου από </a:t>
            </a:r>
            <a:r>
              <a:rPr lang="en-US" dirty="0"/>
              <a:t>Almanac</a:t>
            </a:r>
          </a:p>
        </p:txBody>
      </p:sp>
      <p:sp>
        <p:nvSpPr>
          <p:cNvPr id="3" name="Content Placeholder 2">
            <a:extLst>
              <a:ext uri="{FF2B5EF4-FFF2-40B4-BE49-F238E27FC236}">
                <a16:creationId xmlns:a16="http://schemas.microsoft.com/office/drawing/2014/main" id="{CB47C60A-8543-696A-826D-65599CC83783}"/>
              </a:ext>
            </a:extLst>
          </p:cNvPr>
          <p:cNvSpPr>
            <a:spLocks noGrp="1"/>
          </p:cNvSpPr>
          <p:nvPr>
            <p:ph sz="half" idx="1"/>
          </p:nvPr>
        </p:nvSpPr>
        <p:spPr>
          <a:xfrm>
            <a:off x="117043" y="2055571"/>
            <a:ext cx="6576365" cy="4703674"/>
          </a:xfrm>
        </p:spPr>
        <p:txBody>
          <a:bodyPr>
            <a:normAutofit lnSpcReduction="10000"/>
          </a:bodyPr>
          <a:lstStyle/>
          <a:p>
            <a:pPr marL="0" indent="0">
              <a:buNone/>
            </a:pPr>
            <a:r>
              <a:rPr lang="el-GR" dirty="0"/>
              <a:t>Και με οριζόντιο στοιχείο την πλησιέστερη τιμή της διαφοράς χρόνου μεταξύ των δύο (άνω και κάτω) πλατών.</a:t>
            </a:r>
          </a:p>
          <a:p>
            <a:pPr marL="0" indent="0">
              <a:buNone/>
            </a:pPr>
            <a:r>
              <a:rPr lang="el-GR" dirty="0"/>
              <a:t>Π.χ. </a:t>
            </a:r>
          </a:p>
          <a:p>
            <a:pPr marL="0" indent="0">
              <a:buNone/>
            </a:pPr>
            <a:r>
              <a:rPr lang="el-GR" b="1" dirty="0">
                <a:solidFill>
                  <a:srgbClr val="C00000"/>
                </a:solidFill>
              </a:rPr>
              <a:t>Για πλάτος 12˚30Ν  για </a:t>
            </a:r>
            <a:r>
              <a:rPr lang="en-US" b="1" dirty="0">
                <a:solidFill>
                  <a:srgbClr val="C00000"/>
                </a:solidFill>
              </a:rPr>
              <a:t>Sunrise, </a:t>
            </a:r>
            <a:r>
              <a:rPr lang="el-GR" b="1" dirty="0">
                <a:solidFill>
                  <a:srgbClr val="C00000"/>
                </a:solidFill>
              </a:rPr>
              <a:t>οριζόντια θα εισέλθουμε με διαφορά </a:t>
            </a:r>
            <a:r>
              <a:rPr lang="en-US" b="1" dirty="0">
                <a:solidFill>
                  <a:srgbClr val="C00000"/>
                </a:solidFill>
              </a:rPr>
              <a:t> </a:t>
            </a:r>
            <a:r>
              <a:rPr lang="en-US" b="1" u="sng" dirty="0">
                <a:solidFill>
                  <a:srgbClr val="C00000"/>
                </a:solidFill>
              </a:rPr>
              <a:t>20m</a:t>
            </a:r>
            <a:r>
              <a:rPr lang="en-US" b="1" dirty="0">
                <a:solidFill>
                  <a:srgbClr val="C00000"/>
                </a:solidFill>
              </a:rPr>
              <a:t> </a:t>
            </a:r>
            <a:r>
              <a:rPr lang="el-GR" b="1" dirty="0">
                <a:solidFill>
                  <a:srgbClr val="C00000"/>
                </a:solidFill>
              </a:rPr>
              <a:t>αφού δ</a:t>
            </a:r>
            <a:r>
              <a:rPr lang="en-US" b="1" dirty="0">
                <a:solidFill>
                  <a:srgbClr val="C00000"/>
                </a:solidFill>
              </a:rPr>
              <a:t>Sunrise10N</a:t>
            </a:r>
            <a:r>
              <a:rPr lang="el-GR" b="1" dirty="0">
                <a:solidFill>
                  <a:srgbClr val="C00000"/>
                </a:solidFill>
              </a:rPr>
              <a:t>/</a:t>
            </a:r>
            <a:r>
              <a:rPr lang="en-US" b="1" dirty="0">
                <a:solidFill>
                  <a:srgbClr val="C00000"/>
                </a:solidFill>
              </a:rPr>
              <a:t> 20N 05:38 - 05:20 = 18m </a:t>
            </a:r>
            <a:r>
              <a:rPr lang="en-US" b="1" dirty="0">
                <a:solidFill>
                  <a:srgbClr val="C00000"/>
                </a:solidFill>
                <a:sym typeface="Symbol" panose="05050102010706020507" pitchFamily="18" charset="2"/>
              </a:rPr>
              <a:t> 20m</a:t>
            </a:r>
            <a:r>
              <a:rPr lang="el-GR" b="1" dirty="0">
                <a:solidFill>
                  <a:srgbClr val="C00000"/>
                </a:solidFill>
                <a:sym typeface="Symbol" panose="05050102010706020507" pitchFamily="18" charset="2"/>
              </a:rPr>
              <a:t> </a:t>
            </a:r>
            <a:r>
              <a:rPr lang="el-GR" b="1" u="sng" dirty="0">
                <a:solidFill>
                  <a:srgbClr val="C00000"/>
                </a:solidFill>
                <a:sym typeface="Symbol" panose="05050102010706020507" pitchFamily="18" charset="2"/>
              </a:rPr>
              <a:t>ΛΑΜΒΑΝΟΝΤΑΣ ΔΙΟΡΘΩΣΗ 5 ΜΙΝ.</a:t>
            </a:r>
            <a:endParaRPr lang="el-GR" b="1" u="sng" dirty="0">
              <a:solidFill>
                <a:srgbClr val="C00000"/>
              </a:solidFill>
            </a:endParaRPr>
          </a:p>
          <a:p>
            <a:pPr marL="0" indent="0">
              <a:buNone/>
            </a:pPr>
            <a:endParaRPr lang="el-GR" b="1" dirty="0">
              <a:solidFill>
                <a:schemeClr val="accent6">
                  <a:lumMod val="50000"/>
                </a:schemeClr>
              </a:solidFill>
            </a:endParaRPr>
          </a:p>
          <a:p>
            <a:pPr marL="0" indent="0">
              <a:buNone/>
            </a:pPr>
            <a:r>
              <a:rPr lang="el-GR" b="1" dirty="0">
                <a:solidFill>
                  <a:schemeClr val="accent6">
                    <a:lumMod val="50000"/>
                  </a:schemeClr>
                </a:solidFill>
              </a:rPr>
              <a:t>Για πλάτος 53˚ 10’</a:t>
            </a:r>
            <a:r>
              <a:rPr lang="en-US" b="1" dirty="0">
                <a:solidFill>
                  <a:schemeClr val="accent6">
                    <a:lumMod val="50000"/>
                  </a:schemeClr>
                </a:solidFill>
              </a:rPr>
              <a:t>S </a:t>
            </a:r>
            <a:r>
              <a:rPr lang="el-GR" b="1" dirty="0">
                <a:solidFill>
                  <a:schemeClr val="accent6">
                    <a:lumMod val="50000"/>
                  </a:schemeClr>
                </a:solidFill>
              </a:rPr>
              <a:t>για </a:t>
            </a:r>
            <a:r>
              <a:rPr lang="en-US" b="1" dirty="0">
                <a:solidFill>
                  <a:schemeClr val="accent6">
                    <a:lumMod val="50000"/>
                  </a:schemeClr>
                </a:solidFill>
              </a:rPr>
              <a:t>Sunrise, </a:t>
            </a:r>
            <a:r>
              <a:rPr lang="el-GR" b="1" dirty="0">
                <a:solidFill>
                  <a:schemeClr val="accent6">
                    <a:lumMod val="50000"/>
                  </a:schemeClr>
                </a:solidFill>
              </a:rPr>
              <a:t>οριζόντια θα εισέλθουμε με διαφορά </a:t>
            </a:r>
            <a:r>
              <a:rPr lang="en-US" b="1" dirty="0">
                <a:solidFill>
                  <a:schemeClr val="accent6">
                    <a:lumMod val="50000"/>
                  </a:schemeClr>
                </a:solidFill>
              </a:rPr>
              <a:t> </a:t>
            </a:r>
            <a:r>
              <a:rPr lang="el-GR" b="1" u="sng" dirty="0">
                <a:solidFill>
                  <a:schemeClr val="accent6">
                    <a:lumMod val="50000"/>
                  </a:schemeClr>
                </a:solidFill>
              </a:rPr>
              <a:t>1</a:t>
            </a:r>
            <a:r>
              <a:rPr lang="en-US" b="1" u="sng" dirty="0">
                <a:solidFill>
                  <a:schemeClr val="accent6">
                    <a:lumMod val="50000"/>
                  </a:schemeClr>
                </a:solidFill>
              </a:rPr>
              <a:t>0m</a:t>
            </a:r>
            <a:r>
              <a:rPr lang="en-US" b="1" dirty="0">
                <a:solidFill>
                  <a:schemeClr val="accent6">
                    <a:lumMod val="50000"/>
                  </a:schemeClr>
                </a:solidFill>
              </a:rPr>
              <a:t> </a:t>
            </a:r>
            <a:r>
              <a:rPr lang="el-GR" b="1" dirty="0">
                <a:solidFill>
                  <a:schemeClr val="accent6">
                    <a:lumMod val="50000"/>
                  </a:schemeClr>
                </a:solidFill>
              </a:rPr>
              <a:t>αφού δ</a:t>
            </a:r>
            <a:r>
              <a:rPr lang="en-US" b="1" dirty="0">
                <a:solidFill>
                  <a:schemeClr val="accent6">
                    <a:lumMod val="50000"/>
                  </a:schemeClr>
                </a:solidFill>
              </a:rPr>
              <a:t>Sunrise</a:t>
            </a:r>
            <a:r>
              <a:rPr lang="el-GR" b="1" dirty="0">
                <a:solidFill>
                  <a:schemeClr val="accent6">
                    <a:lumMod val="50000"/>
                  </a:schemeClr>
                </a:solidFill>
              </a:rPr>
              <a:t> 52</a:t>
            </a:r>
            <a:r>
              <a:rPr lang="en-US" b="1" dirty="0">
                <a:solidFill>
                  <a:schemeClr val="accent6">
                    <a:lumMod val="50000"/>
                  </a:schemeClr>
                </a:solidFill>
              </a:rPr>
              <a:t>N</a:t>
            </a:r>
            <a:r>
              <a:rPr lang="el-GR" b="1" dirty="0">
                <a:solidFill>
                  <a:schemeClr val="accent6">
                    <a:lumMod val="50000"/>
                  </a:schemeClr>
                </a:solidFill>
              </a:rPr>
              <a:t>/</a:t>
            </a:r>
            <a:r>
              <a:rPr lang="en-US" b="1" dirty="0">
                <a:solidFill>
                  <a:schemeClr val="accent6">
                    <a:lumMod val="50000"/>
                  </a:schemeClr>
                </a:solidFill>
              </a:rPr>
              <a:t> </a:t>
            </a:r>
            <a:r>
              <a:rPr lang="el-GR" b="1" dirty="0">
                <a:solidFill>
                  <a:schemeClr val="accent6">
                    <a:lumMod val="50000"/>
                  </a:schemeClr>
                </a:solidFill>
              </a:rPr>
              <a:t>54</a:t>
            </a:r>
            <a:r>
              <a:rPr lang="en-US" b="1" dirty="0">
                <a:solidFill>
                  <a:schemeClr val="accent6">
                    <a:lumMod val="50000"/>
                  </a:schemeClr>
                </a:solidFill>
              </a:rPr>
              <a:t>N 0</a:t>
            </a:r>
            <a:r>
              <a:rPr lang="el-GR" b="1" dirty="0">
                <a:solidFill>
                  <a:schemeClr val="accent6">
                    <a:lumMod val="50000"/>
                  </a:schemeClr>
                </a:solidFill>
              </a:rPr>
              <a:t>7</a:t>
            </a:r>
            <a:r>
              <a:rPr lang="en-US" b="1" dirty="0">
                <a:solidFill>
                  <a:schemeClr val="accent6">
                    <a:lumMod val="50000"/>
                  </a:schemeClr>
                </a:solidFill>
              </a:rPr>
              <a:t>:</a:t>
            </a:r>
            <a:r>
              <a:rPr lang="el-GR" b="1" dirty="0">
                <a:solidFill>
                  <a:schemeClr val="accent6">
                    <a:lumMod val="50000"/>
                  </a:schemeClr>
                </a:solidFill>
              </a:rPr>
              <a:t>56</a:t>
            </a:r>
            <a:r>
              <a:rPr lang="en-US" b="1" dirty="0">
                <a:solidFill>
                  <a:schemeClr val="accent6">
                    <a:lumMod val="50000"/>
                  </a:schemeClr>
                </a:solidFill>
              </a:rPr>
              <a:t> - 0</a:t>
            </a:r>
            <a:r>
              <a:rPr lang="el-GR" b="1" dirty="0">
                <a:solidFill>
                  <a:schemeClr val="accent6">
                    <a:lumMod val="50000"/>
                  </a:schemeClr>
                </a:solidFill>
              </a:rPr>
              <a:t>8</a:t>
            </a:r>
            <a:r>
              <a:rPr lang="en-US" b="1" dirty="0">
                <a:solidFill>
                  <a:schemeClr val="accent6">
                    <a:lumMod val="50000"/>
                  </a:schemeClr>
                </a:solidFill>
              </a:rPr>
              <a:t>:</a:t>
            </a:r>
            <a:r>
              <a:rPr lang="el-GR" b="1" dirty="0">
                <a:solidFill>
                  <a:schemeClr val="accent6">
                    <a:lumMod val="50000"/>
                  </a:schemeClr>
                </a:solidFill>
              </a:rPr>
              <a:t>06 </a:t>
            </a:r>
            <a:r>
              <a:rPr lang="en-US" b="1" dirty="0">
                <a:solidFill>
                  <a:schemeClr val="accent6">
                    <a:lumMod val="50000"/>
                  </a:schemeClr>
                </a:solidFill>
              </a:rPr>
              <a:t>= 1</a:t>
            </a:r>
            <a:r>
              <a:rPr lang="el-GR" b="1" dirty="0">
                <a:solidFill>
                  <a:schemeClr val="accent6">
                    <a:lumMod val="50000"/>
                  </a:schemeClr>
                </a:solidFill>
              </a:rPr>
              <a:t>0</a:t>
            </a:r>
            <a:r>
              <a:rPr lang="en-US" b="1" dirty="0">
                <a:solidFill>
                  <a:schemeClr val="accent6">
                    <a:lumMod val="50000"/>
                  </a:schemeClr>
                </a:solidFill>
              </a:rPr>
              <a:t>m </a:t>
            </a:r>
            <a:r>
              <a:rPr lang="el-GR" b="1" u="sng" dirty="0">
                <a:solidFill>
                  <a:schemeClr val="accent6">
                    <a:lumMod val="50000"/>
                  </a:schemeClr>
                </a:solidFill>
                <a:sym typeface="Symbol" panose="05050102010706020507" pitchFamily="18" charset="2"/>
              </a:rPr>
              <a:t>ΛΑΜΒΑΝΟΝΤΑΣ ΔΙΟΡΘΩΣΗ 6 ΜΙΝ.</a:t>
            </a:r>
            <a:endParaRPr lang="el-GR" b="1" u="sng" dirty="0">
              <a:solidFill>
                <a:schemeClr val="accent6">
                  <a:lumMod val="50000"/>
                </a:schemeClr>
              </a:solidFill>
            </a:endParaRPr>
          </a:p>
          <a:p>
            <a:pPr marL="0" indent="0">
              <a:buNone/>
            </a:pPr>
            <a:endParaRPr lang="en-US" dirty="0">
              <a:solidFill>
                <a:schemeClr val="accent6">
                  <a:lumMod val="50000"/>
                </a:schemeClr>
              </a:solidFill>
            </a:endParaRPr>
          </a:p>
          <a:p>
            <a:pPr marL="0" indent="0">
              <a:buNone/>
            </a:pPr>
            <a:endParaRPr lang="el-GR" dirty="0"/>
          </a:p>
        </p:txBody>
      </p:sp>
      <p:pic>
        <p:nvPicPr>
          <p:cNvPr id="8" name="Content Placeholder 7">
            <a:extLst>
              <a:ext uri="{FF2B5EF4-FFF2-40B4-BE49-F238E27FC236}">
                <a16:creationId xmlns:a16="http://schemas.microsoft.com/office/drawing/2014/main" id="{C066F11C-A1AB-F46B-BF4B-7D395EA61202}"/>
              </a:ext>
            </a:extLst>
          </p:cNvPr>
          <p:cNvPicPr>
            <a:picLocks noGrp="1" noChangeAspect="1"/>
          </p:cNvPicPr>
          <p:nvPr>
            <p:ph sz="half" idx="2"/>
          </p:nvPr>
        </p:nvPicPr>
        <p:blipFill>
          <a:blip r:embed="rId2"/>
          <a:stretch>
            <a:fillRect/>
          </a:stretch>
        </p:blipFill>
        <p:spPr>
          <a:xfrm>
            <a:off x="6617901" y="1293697"/>
            <a:ext cx="5413903" cy="5465548"/>
          </a:xfrm>
        </p:spPr>
      </p:pic>
      <p:sp>
        <p:nvSpPr>
          <p:cNvPr id="10" name="Rectangle 9">
            <a:extLst>
              <a:ext uri="{FF2B5EF4-FFF2-40B4-BE49-F238E27FC236}">
                <a16:creationId xmlns:a16="http://schemas.microsoft.com/office/drawing/2014/main" id="{F454620D-ABEE-5B95-A74E-FAF5ACCE2A97}"/>
              </a:ext>
            </a:extLst>
          </p:cNvPr>
          <p:cNvSpPr/>
          <p:nvPr/>
        </p:nvSpPr>
        <p:spPr>
          <a:xfrm>
            <a:off x="6680550" y="2159982"/>
            <a:ext cx="409651" cy="263347"/>
          </a:xfrm>
          <a:prstGeom prst="rect">
            <a:avLst/>
          </a:prstGeom>
          <a:solidFill>
            <a:srgbClr val="FF000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B4A775-7B7D-116D-8398-40FCF0F8BD2B}"/>
              </a:ext>
            </a:extLst>
          </p:cNvPr>
          <p:cNvSpPr/>
          <p:nvPr/>
        </p:nvSpPr>
        <p:spPr>
          <a:xfrm>
            <a:off x="6634378" y="3429000"/>
            <a:ext cx="409651" cy="263347"/>
          </a:xfrm>
          <a:prstGeom prst="rect">
            <a:avLst/>
          </a:prstGeom>
          <a:solidFill>
            <a:srgbClr val="FF000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BD5C573-6610-4454-1467-2E30F777B05E}"/>
              </a:ext>
            </a:extLst>
          </p:cNvPr>
          <p:cNvCxnSpPr/>
          <p:nvPr/>
        </p:nvCxnSpPr>
        <p:spPr>
          <a:xfrm>
            <a:off x="6839203" y="2499909"/>
            <a:ext cx="0" cy="8436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558EE1C-EAAB-B8EC-1295-4C129672FB51}"/>
              </a:ext>
            </a:extLst>
          </p:cNvPr>
          <p:cNvSpPr/>
          <p:nvPr/>
        </p:nvSpPr>
        <p:spPr>
          <a:xfrm>
            <a:off x="7648708" y="2132125"/>
            <a:ext cx="478922" cy="367784"/>
          </a:xfrm>
          <a:prstGeom prst="ellipse">
            <a:avLst/>
          </a:prstGeom>
          <a:solidFill>
            <a:schemeClr val="accent6">
              <a:lumMod val="5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4C09B12-733B-1659-222A-4A58AEC6AAB7}"/>
              </a:ext>
            </a:extLst>
          </p:cNvPr>
          <p:cNvSpPr/>
          <p:nvPr/>
        </p:nvSpPr>
        <p:spPr>
          <a:xfrm>
            <a:off x="7648707" y="4839943"/>
            <a:ext cx="478922" cy="367784"/>
          </a:xfrm>
          <a:prstGeom prst="ellipse">
            <a:avLst/>
          </a:prstGeom>
          <a:solidFill>
            <a:schemeClr val="accent6">
              <a:lumMod val="5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E8FFA7CE-5099-8E78-3603-88E7BEDDF418}"/>
              </a:ext>
            </a:extLst>
          </p:cNvPr>
          <p:cNvCxnSpPr/>
          <p:nvPr/>
        </p:nvCxnSpPr>
        <p:spPr>
          <a:xfrm>
            <a:off x="7887855" y="2576946"/>
            <a:ext cx="0" cy="2179782"/>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Isosceles Triangle 3">
            <a:extLst>
              <a:ext uri="{FF2B5EF4-FFF2-40B4-BE49-F238E27FC236}">
                <a16:creationId xmlns:a16="http://schemas.microsoft.com/office/drawing/2014/main" id="{9CB1C6DE-0B8B-E55F-FF20-4BB30EC721BC}"/>
              </a:ext>
            </a:extLst>
          </p:cNvPr>
          <p:cNvSpPr/>
          <p:nvPr/>
        </p:nvSpPr>
        <p:spPr>
          <a:xfrm>
            <a:off x="9177879" y="2055571"/>
            <a:ext cx="369454" cy="367784"/>
          </a:xfrm>
          <a:prstGeom prst="triangle">
            <a:avLst/>
          </a:prstGeom>
          <a:solidFill>
            <a:srgbClr val="FF0000">
              <a:alpha val="4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67B14BC-98BD-315B-D535-C976FBC783F4}"/>
              </a:ext>
            </a:extLst>
          </p:cNvPr>
          <p:cNvCxnSpPr>
            <a:cxnSpLocks/>
          </p:cNvCxnSpPr>
          <p:nvPr/>
        </p:nvCxnSpPr>
        <p:spPr>
          <a:xfrm>
            <a:off x="7105904" y="3560673"/>
            <a:ext cx="2256702"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2ABF4C1-F9B9-B76B-5BB0-298B17576D4F}"/>
              </a:ext>
            </a:extLst>
          </p:cNvPr>
          <p:cNvCxnSpPr>
            <a:cxnSpLocks/>
          </p:cNvCxnSpPr>
          <p:nvPr/>
        </p:nvCxnSpPr>
        <p:spPr>
          <a:xfrm>
            <a:off x="9362606" y="2423329"/>
            <a:ext cx="0" cy="100567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Star: 5 Points 14">
            <a:extLst>
              <a:ext uri="{FF2B5EF4-FFF2-40B4-BE49-F238E27FC236}">
                <a16:creationId xmlns:a16="http://schemas.microsoft.com/office/drawing/2014/main" id="{804E5C24-7FE5-B02C-A04E-4DFC72F06822}"/>
              </a:ext>
            </a:extLst>
          </p:cNvPr>
          <p:cNvSpPr/>
          <p:nvPr/>
        </p:nvSpPr>
        <p:spPr>
          <a:xfrm>
            <a:off x="9136621" y="3284738"/>
            <a:ext cx="575720" cy="459509"/>
          </a:xfrm>
          <a:prstGeom prst="star5">
            <a:avLst/>
          </a:prstGeom>
          <a:solidFill>
            <a:srgbClr val="FF0000">
              <a:alpha val="47000"/>
            </a:srgbClr>
          </a:solidFill>
          <a:ln>
            <a:solidFill>
              <a:srgbClr val="FF0000">
                <a:alpha val="32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entagon 18">
            <a:extLst>
              <a:ext uri="{FF2B5EF4-FFF2-40B4-BE49-F238E27FC236}">
                <a16:creationId xmlns:a16="http://schemas.microsoft.com/office/drawing/2014/main" id="{BEFD186C-88F7-69EF-E457-12A89D9D60BC}"/>
              </a:ext>
            </a:extLst>
          </p:cNvPr>
          <p:cNvSpPr/>
          <p:nvPr/>
        </p:nvSpPr>
        <p:spPr>
          <a:xfrm>
            <a:off x="8460509" y="2132125"/>
            <a:ext cx="367629" cy="367777"/>
          </a:xfrm>
          <a:prstGeom prst="pentagon">
            <a:avLst/>
          </a:prstGeom>
          <a:solidFill>
            <a:schemeClr val="accent6">
              <a:lumMod val="50000"/>
              <a:alpha val="54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n 20">
            <a:extLst>
              <a:ext uri="{FF2B5EF4-FFF2-40B4-BE49-F238E27FC236}">
                <a16:creationId xmlns:a16="http://schemas.microsoft.com/office/drawing/2014/main" id="{38C792D3-49CF-FDC9-517A-9ABF841B1F72}"/>
              </a:ext>
            </a:extLst>
          </p:cNvPr>
          <p:cNvSpPr/>
          <p:nvPr/>
        </p:nvSpPr>
        <p:spPr>
          <a:xfrm>
            <a:off x="8440427" y="4802999"/>
            <a:ext cx="478922" cy="447233"/>
          </a:xfrm>
          <a:prstGeom prst="sun">
            <a:avLst/>
          </a:prstGeom>
          <a:solidFill>
            <a:srgbClr val="7030A0">
              <a:alpha val="5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5DA4F6CA-C69F-0B53-BF4F-8552A0C5D6B8}"/>
              </a:ext>
            </a:extLst>
          </p:cNvPr>
          <p:cNvCxnSpPr/>
          <p:nvPr/>
        </p:nvCxnSpPr>
        <p:spPr>
          <a:xfrm>
            <a:off x="8127629" y="5052291"/>
            <a:ext cx="434480" cy="0"/>
          </a:xfrm>
          <a:prstGeom prst="straightConnector1">
            <a:avLst/>
          </a:prstGeom>
          <a:ln w="349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F5AD789-6363-6CCA-EEAB-2F29801B1B76}"/>
              </a:ext>
            </a:extLst>
          </p:cNvPr>
          <p:cNvCxnSpPr/>
          <p:nvPr/>
        </p:nvCxnSpPr>
        <p:spPr>
          <a:xfrm>
            <a:off x="8562109" y="2576946"/>
            <a:ext cx="0" cy="2262997"/>
          </a:xfrm>
          <a:prstGeom prst="straightConnector1">
            <a:avLst/>
          </a:prstGeom>
          <a:ln w="444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50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D337-2C7A-3443-1749-2893BE35A6E7}"/>
              </a:ext>
            </a:extLst>
          </p:cNvPr>
          <p:cNvSpPr>
            <a:spLocks noGrp="1"/>
          </p:cNvSpPr>
          <p:nvPr>
            <p:ph type="title"/>
          </p:nvPr>
        </p:nvSpPr>
        <p:spPr>
          <a:xfrm>
            <a:off x="117043" y="753228"/>
            <a:ext cx="10285171" cy="1080938"/>
          </a:xfrm>
        </p:spPr>
        <p:txBody>
          <a:bodyPr>
            <a:normAutofit/>
          </a:bodyPr>
          <a:lstStyle/>
          <a:p>
            <a:r>
              <a:rPr lang="el-GR" dirty="0"/>
              <a:t>Εύρεση Αληθούς Ανατολής και Δύσης Ηλίου από </a:t>
            </a:r>
            <a:r>
              <a:rPr lang="en-US" dirty="0"/>
              <a:t>Almanac</a:t>
            </a:r>
          </a:p>
        </p:txBody>
      </p:sp>
      <p:sp>
        <p:nvSpPr>
          <p:cNvPr id="3" name="Content Placeholder 2">
            <a:extLst>
              <a:ext uri="{FF2B5EF4-FFF2-40B4-BE49-F238E27FC236}">
                <a16:creationId xmlns:a16="http://schemas.microsoft.com/office/drawing/2014/main" id="{CB47C60A-8543-696A-826D-65599CC83783}"/>
              </a:ext>
            </a:extLst>
          </p:cNvPr>
          <p:cNvSpPr>
            <a:spLocks noGrp="1"/>
          </p:cNvSpPr>
          <p:nvPr>
            <p:ph sz="half" idx="1"/>
          </p:nvPr>
        </p:nvSpPr>
        <p:spPr>
          <a:xfrm>
            <a:off x="117043" y="2055571"/>
            <a:ext cx="7378900" cy="4703674"/>
          </a:xfrm>
        </p:spPr>
        <p:txBody>
          <a:bodyPr>
            <a:normAutofit lnSpcReduction="10000"/>
          </a:bodyPr>
          <a:lstStyle/>
          <a:p>
            <a:pPr marL="0" indent="0">
              <a:buNone/>
            </a:pPr>
            <a:r>
              <a:rPr lang="el-GR" dirty="0"/>
              <a:t>Οι διορθώσεις που λαμβάνουμε θα προστεθούν ή θα αφαιρεθούν στον χρόνο του πλησιέστερου από το </a:t>
            </a:r>
            <a:r>
              <a:rPr lang="en-US" dirty="0"/>
              <a:t>Sunrise </a:t>
            </a:r>
            <a:r>
              <a:rPr lang="el-GR" dirty="0"/>
              <a:t>/ </a:t>
            </a:r>
            <a:r>
              <a:rPr lang="en-US" dirty="0"/>
              <a:t>Sunset </a:t>
            </a:r>
            <a:r>
              <a:rPr lang="el-GR" dirty="0"/>
              <a:t>του μικρότερου ακέραιου πλάτους του πίνακα</a:t>
            </a:r>
          </a:p>
          <a:p>
            <a:pPr marL="0" indent="0">
              <a:buNone/>
            </a:pPr>
            <a:r>
              <a:rPr lang="el-GR" dirty="0"/>
              <a:t> Από τα προηγούμενα:</a:t>
            </a:r>
          </a:p>
          <a:p>
            <a:pPr marL="0" indent="0">
              <a:buNone/>
            </a:pPr>
            <a:r>
              <a:rPr lang="el-GR" b="1" dirty="0"/>
              <a:t>Για 12˚ 30 Ν η διόρθωση είναι 5 </a:t>
            </a:r>
            <a:r>
              <a:rPr lang="en-US" b="1" dirty="0"/>
              <a:t>min ( - ) </a:t>
            </a:r>
            <a:r>
              <a:rPr lang="el-GR" b="1" dirty="0"/>
              <a:t>άρα η ώρα </a:t>
            </a:r>
            <a:r>
              <a:rPr lang="en-US" b="1" dirty="0"/>
              <a:t>UTC </a:t>
            </a:r>
            <a:r>
              <a:rPr lang="el-GR" b="1" dirty="0"/>
              <a:t>που θα ανατείλει ο ήλιος είναι :</a:t>
            </a:r>
          </a:p>
          <a:p>
            <a:pPr marL="0" indent="0">
              <a:buNone/>
            </a:pPr>
            <a:r>
              <a:rPr lang="el-GR" b="1" dirty="0"/>
              <a:t>05:38 – 00:05 = 05:33 </a:t>
            </a:r>
            <a:r>
              <a:rPr lang="en-US" b="1" dirty="0"/>
              <a:t>UTC</a:t>
            </a:r>
          </a:p>
          <a:p>
            <a:pPr marL="0" indent="0">
              <a:buNone/>
            </a:pPr>
            <a:endParaRPr lang="en-US" b="1" dirty="0"/>
          </a:p>
          <a:p>
            <a:pPr marL="0" indent="0">
              <a:buNone/>
            </a:pPr>
            <a:r>
              <a:rPr lang="el-GR" b="1" dirty="0"/>
              <a:t>Για 53˚ 10</a:t>
            </a:r>
            <a:r>
              <a:rPr lang="en-US" b="1" dirty="0"/>
              <a:t>S </a:t>
            </a:r>
            <a:r>
              <a:rPr lang="el-GR" b="1" dirty="0"/>
              <a:t>η διόρθωση είναι </a:t>
            </a:r>
            <a:r>
              <a:rPr lang="en-US" b="1" dirty="0"/>
              <a:t>6</a:t>
            </a:r>
            <a:r>
              <a:rPr lang="el-GR" b="1" dirty="0"/>
              <a:t> </a:t>
            </a:r>
            <a:r>
              <a:rPr lang="en-US" b="1" dirty="0"/>
              <a:t>min ( + ) </a:t>
            </a:r>
            <a:r>
              <a:rPr lang="el-GR" b="1" dirty="0"/>
              <a:t>άρα η ώρα </a:t>
            </a:r>
            <a:r>
              <a:rPr lang="en-US" b="1" dirty="0"/>
              <a:t>UTC </a:t>
            </a:r>
            <a:r>
              <a:rPr lang="el-GR" b="1" dirty="0"/>
              <a:t>που θα ανατείλει ο ήλιος είναι :</a:t>
            </a:r>
            <a:endParaRPr lang="en-US" b="1" dirty="0"/>
          </a:p>
          <a:p>
            <a:pPr marL="0" indent="0">
              <a:buNone/>
            </a:pPr>
            <a:r>
              <a:rPr lang="en-US" b="1" dirty="0"/>
              <a:t>07:56 + 00:06 = 08:02 UTC</a:t>
            </a:r>
            <a:endParaRPr lang="el-GR" b="1" dirty="0"/>
          </a:p>
          <a:p>
            <a:pPr marL="0" indent="0">
              <a:buNone/>
            </a:pPr>
            <a:endParaRPr lang="en-US" dirty="0"/>
          </a:p>
          <a:p>
            <a:pPr marL="0" indent="0">
              <a:buNone/>
            </a:pPr>
            <a:endParaRPr lang="el-GR" dirty="0"/>
          </a:p>
        </p:txBody>
      </p:sp>
      <p:pic>
        <p:nvPicPr>
          <p:cNvPr id="7" name="Content Placeholder 6">
            <a:extLst>
              <a:ext uri="{FF2B5EF4-FFF2-40B4-BE49-F238E27FC236}">
                <a16:creationId xmlns:a16="http://schemas.microsoft.com/office/drawing/2014/main" id="{FA86C7C5-7BEF-DF55-5D0A-D807EE96525E}"/>
              </a:ext>
            </a:extLst>
          </p:cNvPr>
          <p:cNvPicPr>
            <a:picLocks noGrp="1" noChangeAspect="1"/>
          </p:cNvPicPr>
          <p:nvPr>
            <p:ph sz="half" idx="2"/>
          </p:nvPr>
        </p:nvPicPr>
        <p:blipFill>
          <a:blip r:embed="rId2"/>
          <a:stretch>
            <a:fillRect/>
          </a:stretch>
        </p:blipFill>
        <p:spPr>
          <a:xfrm>
            <a:off x="7495943" y="1368302"/>
            <a:ext cx="4515615" cy="5489698"/>
          </a:xfrm>
        </p:spPr>
      </p:pic>
    </p:spTree>
    <p:extLst>
      <p:ext uri="{BB962C8B-B14F-4D97-AF65-F5344CB8AC3E}">
        <p14:creationId xmlns:p14="http://schemas.microsoft.com/office/powerpoint/2010/main" val="1862498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9D3E9-2D4A-0BD1-7205-3480CC13EAD6}"/>
              </a:ext>
            </a:extLst>
          </p:cNvPr>
          <p:cNvSpPr>
            <a:spLocks noGrp="1"/>
          </p:cNvSpPr>
          <p:nvPr>
            <p:ph type="title"/>
          </p:nvPr>
        </p:nvSpPr>
        <p:spPr/>
        <p:txBody>
          <a:bodyPr/>
          <a:lstStyle/>
          <a:p>
            <a:r>
              <a:rPr lang="el-GR" dirty="0"/>
              <a:t>ΣΦΑΛΜΑ ΠΥΞΙΔΑΣ (Ή ΠΑΡΑΛΛΑΓΗ ΠΥΞΙΔΑΣ)</a:t>
            </a:r>
            <a:endParaRPr lang="en-US" dirty="0"/>
          </a:p>
        </p:txBody>
      </p:sp>
      <p:sp>
        <p:nvSpPr>
          <p:cNvPr id="3" name="Content Placeholder 2">
            <a:extLst>
              <a:ext uri="{FF2B5EF4-FFF2-40B4-BE49-F238E27FC236}">
                <a16:creationId xmlns:a16="http://schemas.microsoft.com/office/drawing/2014/main" id="{68FCEC11-7CF6-239D-148A-15FCD407BC47}"/>
              </a:ext>
            </a:extLst>
          </p:cNvPr>
          <p:cNvSpPr>
            <a:spLocks noGrp="1"/>
          </p:cNvSpPr>
          <p:nvPr>
            <p:ph idx="1"/>
          </p:nvPr>
        </p:nvSpPr>
        <p:spPr/>
        <p:txBody>
          <a:bodyPr/>
          <a:lstStyle/>
          <a:p>
            <a:r>
              <a:rPr lang="el-GR" dirty="0"/>
              <a:t>ΤΙ ΕΙΝΑΙ ΤΟ ΣΦΑΛΜΑ ΠΥΞΙΔΑΣ.</a:t>
            </a:r>
          </a:p>
          <a:p>
            <a:r>
              <a:rPr lang="el-GR" dirty="0"/>
              <a:t>ΑΠΟ ΠΟΣΑ ΥΠΟΣΦΑΛΜΑΤΑ ΑΠΟΤΕΛΕΙΤΑΙ.</a:t>
            </a:r>
          </a:p>
          <a:p>
            <a:r>
              <a:rPr lang="el-GR" dirty="0"/>
              <a:t>ΤΡΟΠΟΙ ΕΠΙΛΥΣΗΣ ΤΟΥ ΣΦΑΛΜΑΤΟΣ ΠΥΞΙΔΑΣ ΜΕ ΠΑΡΑΤΗΡΗΣΕΙΣ ΟΥΡΑΝΙΩΝ ΣΩΜΑΤΩΝ</a:t>
            </a:r>
          </a:p>
          <a:p>
            <a:r>
              <a:rPr lang="el-GR" dirty="0"/>
              <a:t>ΣΥΜΠΛΗΡΩΣΗ ΗΜΕΡΟΛΟΓΙΟΥ ΠΥΞΙΔΑΣ (</a:t>
            </a:r>
            <a:r>
              <a:rPr lang="en-US" dirty="0"/>
              <a:t>COMPASS ERROR LOGBOOK)</a:t>
            </a:r>
          </a:p>
        </p:txBody>
      </p:sp>
    </p:spTree>
    <p:extLst>
      <p:ext uri="{BB962C8B-B14F-4D97-AF65-F5344CB8AC3E}">
        <p14:creationId xmlns:p14="http://schemas.microsoft.com/office/powerpoint/2010/main" val="334510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D337-2C7A-3443-1749-2893BE35A6E7}"/>
              </a:ext>
            </a:extLst>
          </p:cNvPr>
          <p:cNvSpPr>
            <a:spLocks noGrp="1"/>
          </p:cNvSpPr>
          <p:nvPr>
            <p:ph type="title"/>
          </p:nvPr>
        </p:nvSpPr>
        <p:spPr>
          <a:xfrm>
            <a:off x="117043" y="753228"/>
            <a:ext cx="10285171" cy="1080938"/>
          </a:xfrm>
        </p:spPr>
        <p:txBody>
          <a:bodyPr>
            <a:normAutofit/>
          </a:bodyPr>
          <a:lstStyle/>
          <a:p>
            <a:r>
              <a:rPr lang="el-GR" dirty="0"/>
              <a:t>Εύρεση Αληθούς Ανατολής και Δύσης Ηλίου από </a:t>
            </a:r>
            <a:r>
              <a:rPr lang="en-US" dirty="0"/>
              <a:t>Almanac</a:t>
            </a:r>
          </a:p>
        </p:txBody>
      </p:sp>
      <p:sp>
        <p:nvSpPr>
          <p:cNvPr id="3" name="Content Placeholder 2">
            <a:extLst>
              <a:ext uri="{FF2B5EF4-FFF2-40B4-BE49-F238E27FC236}">
                <a16:creationId xmlns:a16="http://schemas.microsoft.com/office/drawing/2014/main" id="{CB47C60A-8543-696A-826D-65599CC83783}"/>
              </a:ext>
            </a:extLst>
          </p:cNvPr>
          <p:cNvSpPr>
            <a:spLocks noGrp="1"/>
          </p:cNvSpPr>
          <p:nvPr>
            <p:ph sz="half" idx="1"/>
          </p:nvPr>
        </p:nvSpPr>
        <p:spPr>
          <a:xfrm>
            <a:off x="117043" y="2055571"/>
            <a:ext cx="6967248" cy="4703674"/>
          </a:xfrm>
        </p:spPr>
        <p:txBody>
          <a:bodyPr>
            <a:normAutofit/>
          </a:bodyPr>
          <a:lstStyle/>
          <a:p>
            <a:pPr marL="0" indent="0">
              <a:buNone/>
            </a:pPr>
            <a:r>
              <a:rPr lang="el-GR" dirty="0"/>
              <a:t>Για να βρούμε τώρα την ώρα </a:t>
            </a:r>
            <a:r>
              <a:rPr lang="en-US" dirty="0"/>
              <a:t>UTC </a:t>
            </a:r>
            <a:r>
              <a:rPr lang="el-GR" dirty="0"/>
              <a:t>της Αληθούς Δύσης και ανατολής στο γεωγραφικό μας μήκος, μετατρέπουμε το μήκος μας σε ώρα με τον πίνακα </a:t>
            </a:r>
            <a:r>
              <a:rPr lang="en-US" dirty="0"/>
              <a:t>CONVERSION OF ARC TO TIME </a:t>
            </a:r>
            <a:r>
              <a:rPr lang="el-GR" dirty="0"/>
              <a:t>και προσθέτουμε για λ Δυτικό ή αφαιρούμε για λ Ανατολικό.</a:t>
            </a:r>
          </a:p>
          <a:p>
            <a:pPr marL="0" indent="0">
              <a:buNone/>
            </a:pPr>
            <a:endParaRPr lang="el-GR" dirty="0"/>
          </a:p>
          <a:p>
            <a:pPr marL="0" indent="0">
              <a:buNone/>
            </a:pPr>
            <a:r>
              <a:rPr lang="el-GR" dirty="0"/>
              <a:t>Π.χ.</a:t>
            </a:r>
          </a:p>
          <a:p>
            <a:pPr marL="0" indent="0">
              <a:buNone/>
            </a:pPr>
            <a:r>
              <a:rPr lang="el-GR" dirty="0"/>
              <a:t>Για </a:t>
            </a:r>
            <a:r>
              <a:rPr lang="en-US" dirty="0"/>
              <a:t>Sunrise </a:t>
            </a:r>
            <a:r>
              <a:rPr lang="el-GR" dirty="0"/>
              <a:t>στο 12˚ 30</a:t>
            </a:r>
            <a:r>
              <a:rPr lang="en-US" dirty="0"/>
              <a:t>’N – 066</a:t>
            </a:r>
            <a:r>
              <a:rPr lang="el-GR" dirty="0"/>
              <a:t>˚ </a:t>
            </a:r>
            <a:r>
              <a:rPr lang="en-US" dirty="0"/>
              <a:t>15’W </a:t>
            </a:r>
            <a:r>
              <a:rPr lang="el-GR" dirty="0"/>
              <a:t>η ώρα </a:t>
            </a:r>
            <a:r>
              <a:rPr lang="en-US" dirty="0"/>
              <a:t>UTC </a:t>
            </a:r>
            <a:r>
              <a:rPr lang="el-GR" dirty="0"/>
              <a:t>θα είναι </a:t>
            </a:r>
            <a:r>
              <a:rPr lang="en-US" dirty="0"/>
              <a:t>05:33 + 04:25 = 09:38Z</a:t>
            </a:r>
          </a:p>
          <a:p>
            <a:pPr marL="0" indent="0">
              <a:buNone/>
            </a:pPr>
            <a:r>
              <a:rPr lang="el-GR" dirty="0"/>
              <a:t>Για </a:t>
            </a:r>
            <a:r>
              <a:rPr lang="en-US" dirty="0"/>
              <a:t>Sunrise </a:t>
            </a:r>
            <a:r>
              <a:rPr lang="el-GR" dirty="0"/>
              <a:t>στο 53˚ 10</a:t>
            </a:r>
            <a:r>
              <a:rPr lang="en-US" dirty="0"/>
              <a:t>’S – 077˚ 16’E </a:t>
            </a:r>
            <a:r>
              <a:rPr lang="el-GR" dirty="0"/>
              <a:t>η ώρα </a:t>
            </a:r>
            <a:r>
              <a:rPr lang="en-US" dirty="0"/>
              <a:t>UTC </a:t>
            </a:r>
            <a:r>
              <a:rPr lang="el-GR" dirty="0"/>
              <a:t>θα είναι 08:02 – 05:09:04 = 02:52:56</a:t>
            </a:r>
            <a:endParaRPr lang="en-US" dirty="0"/>
          </a:p>
          <a:p>
            <a:pPr marL="0" indent="0">
              <a:buNone/>
            </a:pPr>
            <a:endParaRPr lang="el-GR" dirty="0"/>
          </a:p>
        </p:txBody>
      </p:sp>
      <p:pic>
        <p:nvPicPr>
          <p:cNvPr id="8" name="Content Placeholder 7">
            <a:extLst>
              <a:ext uri="{FF2B5EF4-FFF2-40B4-BE49-F238E27FC236}">
                <a16:creationId xmlns:a16="http://schemas.microsoft.com/office/drawing/2014/main" id="{1FE3E48D-4520-47FD-A62A-A560C31982E7}"/>
              </a:ext>
            </a:extLst>
          </p:cNvPr>
          <p:cNvPicPr>
            <a:picLocks noGrp="1" noChangeAspect="1"/>
          </p:cNvPicPr>
          <p:nvPr>
            <p:ph sz="half" idx="2"/>
          </p:nvPr>
        </p:nvPicPr>
        <p:blipFill>
          <a:blip r:embed="rId2"/>
          <a:stretch>
            <a:fillRect/>
          </a:stretch>
        </p:blipFill>
        <p:spPr>
          <a:xfrm>
            <a:off x="7555346" y="1963304"/>
            <a:ext cx="2676086" cy="4703674"/>
          </a:xfrm>
        </p:spPr>
      </p:pic>
      <p:pic>
        <p:nvPicPr>
          <p:cNvPr id="10" name="Picture 9">
            <a:extLst>
              <a:ext uri="{FF2B5EF4-FFF2-40B4-BE49-F238E27FC236}">
                <a16:creationId xmlns:a16="http://schemas.microsoft.com/office/drawing/2014/main" id="{D2017395-5E4C-D83F-9B39-D3E915A23FEC}"/>
              </a:ext>
            </a:extLst>
          </p:cNvPr>
          <p:cNvPicPr>
            <a:picLocks noChangeAspect="1"/>
          </p:cNvPicPr>
          <p:nvPr/>
        </p:nvPicPr>
        <p:blipFill>
          <a:blip r:embed="rId3"/>
          <a:stretch>
            <a:fillRect/>
          </a:stretch>
        </p:blipFill>
        <p:spPr>
          <a:xfrm>
            <a:off x="10402214" y="1560865"/>
            <a:ext cx="1305107" cy="5106113"/>
          </a:xfrm>
          <a:prstGeom prst="rect">
            <a:avLst/>
          </a:prstGeom>
        </p:spPr>
      </p:pic>
    </p:spTree>
    <p:extLst>
      <p:ext uri="{BB962C8B-B14F-4D97-AF65-F5344CB8AC3E}">
        <p14:creationId xmlns:p14="http://schemas.microsoft.com/office/powerpoint/2010/main" val="2543016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A8F9-7673-0F68-7F95-8134E206A298}"/>
              </a:ext>
            </a:extLst>
          </p:cNvPr>
          <p:cNvSpPr>
            <a:spLocks noGrp="1"/>
          </p:cNvSpPr>
          <p:nvPr>
            <p:ph type="ctrTitle"/>
          </p:nvPr>
        </p:nvSpPr>
        <p:spPr>
          <a:xfrm>
            <a:off x="83127" y="2733709"/>
            <a:ext cx="8820727" cy="1373070"/>
          </a:xfrm>
        </p:spPr>
        <p:txBody>
          <a:bodyPr/>
          <a:lstStyle/>
          <a:p>
            <a:r>
              <a:rPr lang="el-GR" sz="3600" dirty="0"/>
              <a:t>ΕΥΡΕΣΗ ΑΛΗΘΟΥΣ ΔΙΟΠΤΕΥΣΗΣ ΗΛΙΟΥ* ΜΕ ΜΕΘΟΔΟ </a:t>
            </a:r>
            <a:r>
              <a:rPr lang="en-US" sz="3600" dirty="0"/>
              <a:t>ABC</a:t>
            </a:r>
            <a:r>
              <a:rPr lang="el-GR" sz="3600" dirty="0"/>
              <a:t> </a:t>
            </a:r>
            <a:endParaRPr lang="en-US" sz="3600" dirty="0"/>
          </a:p>
        </p:txBody>
      </p:sp>
      <p:sp>
        <p:nvSpPr>
          <p:cNvPr id="3" name="Subtitle 2">
            <a:extLst>
              <a:ext uri="{FF2B5EF4-FFF2-40B4-BE49-F238E27FC236}">
                <a16:creationId xmlns:a16="http://schemas.microsoft.com/office/drawing/2014/main" id="{E48EB4BB-5870-F64C-FFD1-9F4F07778F4A}"/>
              </a:ext>
            </a:extLst>
          </p:cNvPr>
          <p:cNvSpPr>
            <a:spLocks noGrp="1"/>
          </p:cNvSpPr>
          <p:nvPr>
            <p:ph type="subTitle" idx="1"/>
          </p:nvPr>
        </p:nvSpPr>
        <p:spPr/>
        <p:txBody>
          <a:bodyPr/>
          <a:lstStyle/>
          <a:p>
            <a:r>
              <a:rPr lang="en-US" dirty="0"/>
              <a:t>(</a:t>
            </a:r>
            <a:r>
              <a:rPr lang="el-GR" dirty="0"/>
              <a:t>*ΚΑΙ ΟΠΟΙΟΥΔΗΠΟΤΕ ΑΛΛΟΥ ΣΩΜΑΤΟΣ)</a:t>
            </a:r>
            <a:endParaRPr lang="en-US" dirty="0"/>
          </a:p>
        </p:txBody>
      </p:sp>
    </p:spTree>
    <p:extLst>
      <p:ext uri="{BB962C8B-B14F-4D97-AF65-F5344CB8AC3E}">
        <p14:creationId xmlns:p14="http://schemas.microsoft.com/office/powerpoint/2010/main" val="2925560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6520-EEAA-FB55-AFB3-54F821C7F452}"/>
              </a:ext>
            </a:extLst>
          </p:cNvPr>
          <p:cNvSpPr>
            <a:spLocks noGrp="1"/>
          </p:cNvSpPr>
          <p:nvPr>
            <p:ph type="title"/>
          </p:nvPr>
        </p:nvSpPr>
        <p:spPr/>
        <p:txBody>
          <a:bodyPr/>
          <a:lstStyle/>
          <a:p>
            <a:r>
              <a:rPr lang="el-GR" dirty="0"/>
              <a:t>Αληθές </a:t>
            </a:r>
            <a:r>
              <a:rPr lang="el-GR" dirty="0" err="1"/>
              <a:t>Άζιμουθ</a:t>
            </a:r>
            <a:endParaRPr lang="en-US" dirty="0"/>
          </a:p>
        </p:txBody>
      </p:sp>
      <p:sp>
        <p:nvSpPr>
          <p:cNvPr id="3" name="Content Placeholder 2">
            <a:extLst>
              <a:ext uri="{FF2B5EF4-FFF2-40B4-BE49-F238E27FC236}">
                <a16:creationId xmlns:a16="http://schemas.microsoft.com/office/drawing/2014/main" id="{3FCAB5E7-B519-E1A3-2B67-828A9E6A083E}"/>
              </a:ext>
            </a:extLst>
          </p:cNvPr>
          <p:cNvSpPr>
            <a:spLocks noGrp="1"/>
          </p:cNvSpPr>
          <p:nvPr>
            <p:ph sz="half" idx="1"/>
          </p:nvPr>
        </p:nvSpPr>
        <p:spPr>
          <a:xfrm>
            <a:off x="680320" y="2336872"/>
            <a:ext cx="5512900" cy="4276363"/>
          </a:xfrm>
        </p:spPr>
        <p:txBody>
          <a:bodyPr/>
          <a:lstStyle/>
          <a:p>
            <a:r>
              <a:rPr lang="el-GR" dirty="0"/>
              <a:t>Για να βρούμε το αληθές </a:t>
            </a:r>
            <a:r>
              <a:rPr lang="en-US" dirty="0" err="1"/>
              <a:t>Azimouth</a:t>
            </a:r>
            <a:r>
              <a:rPr lang="en-US" dirty="0"/>
              <a:t> </a:t>
            </a:r>
            <a:r>
              <a:rPr lang="el-GR" dirty="0"/>
              <a:t>ενός σώματος για μία δεδομένη ώρα και στίγμα, με την μέθοδο </a:t>
            </a:r>
            <a:r>
              <a:rPr lang="en-US" dirty="0"/>
              <a:t>ABC </a:t>
            </a:r>
            <a:r>
              <a:rPr lang="el-GR" dirty="0"/>
              <a:t>χρειαζόμαστε να γνωρίζουμε τα παρακάτω:</a:t>
            </a:r>
          </a:p>
          <a:p>
            <a:endParaRPr lang="el-GR" dirty="0"/>
          </a:p>
          <a:p>
            <a:r>
              <a:rPr lang="el-GR" dirty="0"/>
              <a:t>Το στίγμα μας (φ και λ)</a:t>
            </a:r>
          </a:p>
          <a:p>
            <a:r>
              <a:rPr lang="el-GR" dirty="0"/>
              <a:t>Την </a:t>
            </a:r>
            <a:r>
              <a:rPr lang="en-US" dirty="0"/>
              <a:t>LHA </a:t>
            </a:r>
            <a:r>
              <a:rPr lang="el-GR" dirty="0"/>
              <a:t>του σώματος και</a:t>
            </a:r>
          </a:p>
          <a:p>
            <a:r>
              <a:rPr lang="el-GR" dirty="0"/>
              <a:t>Το </a:t>
            </a:r>
            <a:r>
              <a:rPr lang="en-US" dirty="0"/>
              <a:t>Declination </a:t>
            </a:r>
            <a:r>
              <a:rPr lang="el-GR" dirty="0"/>
              <a:t>του σώματος.</a:t>
            </a:r>
            <a:endParaRPr lang="en-US" dirty="0"/>
          </a:p>
        </p:txBody>
      </p:sp>
      <p:pic>
        <p:nvPicPr>
          <p:cNvPr id="6" name="Content Placeholder 5">
            <a:extLst>
              <a:ext uri="{FF2B5EF4-FFF2-40B4-BE49-F238E27FC236}">
                <a16:creationId xmlns:a16="http://schemas.microsoft.com/office/drawing/2014/main" id="{51AB0C81-440C-493D-72BF-E768EBEEE104}"/>
              </a:ext>
            </a:extLst>
          </p:cNvPr>
          <p:cNvPicPr>
            <a:picLocks noGrp="1" noChangeAspect="1"/>
          </p:cNvPicPr>
          <p:nvPr>
            <p:ph sz="half" idx="2"/>
          </p:nvPr>
        </p:nvPicPr>
        <p:blipFill>
          <a:blip r:embed="rId2"/>
          <a:stretch>
            <a:fillRect/>
          </a:stretch>
        </p:blipFill>
        <p:spPr>
          <a:xfrm>
            <a:off x="6324023" y="2646960"/>
            <a:ext cx="5512900" cy="2691657"/>
          </a:xfrm>
        </p:spPr>
      </p:pic>
    </p:spTree>
    <p:extLst>
      <p:ext uri="{BB962C8B-B14F-4D97-AF65-F5344CB8AC3E}">
        <p14:creationId xmlns:p14="http://schemas.microsoft.com/office/powerpoint/2010/main" val="3613908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F41C09-247D-21A5-3739-1C0F2C2F6ECB}"/>
              </a:ext>
            </a:extLst>
          </p:cNvPr>
          <p:cNvSpPr>
            <a:spLocks noGrp="1"/>
          </p:cNvSpPr>
          <p:nvPr>
            <p:ph idx="1"/>
          </p:nvPr>
        </p:nvSpPr>
        <p:spPr/>
        <p:txBody>
          <a:bodyPr/>
          <a:lstStyle/>
          <a:p>
            <a:r>
              <a:rPr lang="el-GR" dirty="0"/>
              <a:t>Π.χ.</a:t>
            </a:r>
          </a:p>
          <a:p>
            <a:r>
              <a:rPr lang="el-GR" dirty="0"/>
              <a:t>Για </a:t>
            </a:r>
            <a:r>
              <a:rPr lang="en-US" dirty="0"/>
              <a:t>Sunrise </a:t>
            </a:r>
            <a:r>
              <a:rPr lang="en-US" dirty="0">
                <a:latin typeface="Astronomicon" panose="02000503000000000000" pitchFamily="2" charset="0"/>
              </a:rPr>
              <a:t>Q</a:t>
            </a:r>
            <a:r>
              <a:rPr lang="el-GR" dirty="0">
                <a:latin typeface="Astronomicon" panose="02000503000000000000" pitchFamily="2" charset="0"/>
              </a:rPr>
              <a:t> </a:t>
            </a:r>
            <a:r>
              <a:rPr lang="el-GR" dirty="0"/>
              <a:t>στο 12˚ 30</a:t>
            </a:r>
            <a:r>
              <a:rPr lang="en-US" dirty="0"/>
              <a:t>’N – 066</a:t>
            </a:r>
            <a:r>
              <a:rPr lang="el-GR" dirty="0"/>
              <a:t>˚ </a:t>
            </a:r>
            <a:r>
              <a:rPr lang="en-US" dirty="0"/>
              <a:t>15’W </a:t>
            </a:r>
            <a:r>
              <a:rPr lang="el-GR" dirty="0"/>
              <a:t>σε ώρα </a:t>
            </a:r>
            <a:r>
              <a:rPr lang="en-US" dirty="0"/>
              <a:t>UTC 09:38Z</a:t>
            </a:r>
            <a:r>
              <a:rPr lang="el-GR" dirty="0"/>
              <a:t> στις 31 ΜΑΥ 2024 θα προχωρήσουμε σε εύρεση της </a:t>
            </a:r>
            <a:r>
              <a:rPr lang="en-US" dirty="0"/>
              <a:t>LHA – Declination </a:t>
            </a:r>
            <a:r>
              <a:rPr lang="el-GR" dirty="0"/>
              <a:t>όπως ήδη γνωρίζουμε:</a:t>
            </a:r>
          </a:p>
          <a:p>
            <a:endParaRPr lang="el-GR" dirty="0"/>
          </a:p>
          <a:p>
            <a:endParaRPr lang="en-US" dirty="0"/>
          </a:p>
          <a:p>
            <a:r>
              <a:rPr lang="el-GR" dirty="0"/>
              <a:t> </a:t>
            </a:r>
            <a:endParaRPr lang="en-US" dirty="0"/>
          </a:p>
        </p:txBody>
      </p:sp>
      <p:sp>
        <p:nvSpPr>
          <p:cNvPr id="4" name="Title 1">
            <a:extLst>
              <a:ext uri="{FF2B5EF4-FFF2-40B4-BE49-F238E27FC236}">
                <a16:creationId xmlns:a16="http://schemas.microsoft.com/office/drawing/2014/main" id="{C31AB5CA-859F-1FCA-FBF7-4AB6D83074DC}"/>
              </a:ext>
            </a:extLst>
          </p:cNvPr>
          <p:cNvSpPr>
            <a:spLocks noGrp="1"/>
          </p:cNvSpPr>
          <p:nvPr>
            <p:ph type="title"/>
          </p:nvPr>
        </p:nvSpPr>
        <p:spPr>
          <a:xfrm>
            <a:off x="681038" y="752475"/>
            <a:ext cx="9613900" cy="1081088"/>
          </a:xfrm>
        </p:spPr>
        <p:txBody>
          <a:bodyPr/>
          <a:lstStyle/>
          <a:p>
            <a:r>
              <a:rPr lang="el-GR" dirty="0"/>
              <a:t>Αληθές </a:t>
            </a:r>
            <a:r>
              <a:rPr lang="el-GR" dirty="0" err="1"/>
              <a:t>Άζιμουθ</a:t>
            </a:r>
            <a:endParaRPr lang="en-US" dirty="0"/>
          </a:p>
        </p:txBody>
      </p:sp>
    </p:spTree>
    <p:extLst>
      <p:ext uri="{BB962C8B-B14F-4D97-AF65-F5344CB8AC3E}">
        <p14:creationId xmlns:p14="http://schemas.microsoft.com/office/powerpoint/2010/main" val="1622838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6DC3-0415-46CA-D71A-4943D9F841D1}"/>
              </a:ext>
            </a:extLst>
          </p:cNvPr>
          <p:cNvSpPr>
            <a:spLocks noGrp="1"/>
          </p:cNvSpPr>
          <p:nvPr>
            <p:ph type="title"/>
          </p:nvPr>
        </p:nvSpPr>
        <p:spPr>
          <a:xfrm>
            <a:off x="66031" y="753228"/>
            <a:ext cx="7286113" cy="1080938"/>
          </a:xfrm>
        </p:spPr>
        <p:txBody>
          <a:bodyPr>
            <a:normAutofit fontScale="90000"/>
          </a:bodyPr>
          <a:lstStyle/>
          <a:p>
            <a:r>
              <a:rPr lang="el-GR" dirty="0"/>
              <a:t>Να βρεθεί η Α</a:t>
            </a:r>
            <a:r>
              <a:rPr lang="en-US" dirty="0"/>
              <a:t>z</a:t>
            </a:r>
            <a:r>
              <a:rPr lang="el-GR" dirty="0"/>
              <a:t>λ για </a:t>
            </a:r>
            <a:r>
              <a:rPr lang="en-US" dirty="0"/>
              <a:t>Sunrise </a:t>
            </a:r>
            <a:r>
              <a:rPr lang="en-US" dirty="0">
                <a:latin typeface="Astronomicon" panose="02000503000000000000" pitchFamily="2" charset="0"/>
              </a:rPr>
              <a:t>Q</a:t>
            </a:r>
            <a:r>
              <a:rPr lang="el-GR" dirty="0">
                <a:latin typeface="Astronomicon" panose="02000503000000000000" pitchFamily="2" charset="0"/>
              </a:rPr>
              <a:t> </a:t>
            </a:r>
            <a:r>
              <a:rPr lang="el-GR" dirty="0"/>
              <a:t>στο 12˚ 30</a:t>
            </a:r>
            <a:r>
              <a:rPr lang="en-US" dirty="0"/>
              <a:t>’N – 066</a:t>
            </a:r>
            <a:r>
              <a:rPr lang="el-GR" dirty="0"/>
              <a:t>˚ </a:t>
            </a:r>
            <a:r>
              <a:rPr lang="en-US" dirty="0"/>
              <a:t>15’W </a:t>
            </a:r>
            <a:r>
              <a:rPr lang="el-GR" dirty="0"/>
              <a:t>σε ώρα </a:t>
            </a:r>
            <a:r>
              <a:rPr lang="en-US" dirty="0"/>
              <a:t>UTC 09:38Z</a:t>
            </a:r>
            <a:r>
              <a:rPr lang="el-GR" dirty="0"/>
              <a:t> στις 31 ΜΑΥ 2024</a:t>
            </a:r>
            <a:endParaRPr lang="en-US" dirty="0"/>
          </a:p>
        </p:txBody>
      </p:sp>
      <p:sp>
        <p:nvSpPr>
          <p:cNvPr id="3" name="Content Placeholder 2">
            <a:extLst>
              <a:ext uri="{FF2B5EF4-FFF2-40B4-BE49-F238E27FC236}">
                <a16:creationId xmlns:a16="http://schemas.microsoft.com/office/drawing/2014/main" id="{38658CE6-05EA-E88A-FE75-F2A87C40BC02}"/>
              </a:ext>
            </a:extLst>
          </p:cNvPr>
          <p:cNvSpPr>
            <a:spLocks noGrp="1"/>
          </p:cNvSpPr>
          <p:nvPr>
            <p:ph sz="half" idx="1"/>
          </p:nvPr>
        </p:nvSpPr>
        <p:spPr>
          <a:xfrm>
            <a:off x="66031" y="2211772"/>
            <a:ext cx="5645452" cy="4559477"/>
          </a:xfrm>
        </p:spPr>
        <p:txBody>
          <a:bodyPr/>
          <a:lstStyle/>
          <a:p>
            <a:r>
              <a:rPr lang="el-GR" dirty="0"/>
              <a:t>Αρχικά βρίσκουμε το </a:t>
            </a:r>
            <a:r>
              <a:rPr lang="en-US" dirty="0"/>
              <a:t>GHA </a:t>
            </a:r>
            <a:r>
              <a:rPr lang="el-GR" dirty="0"/>
              <a:t>και </a:t>
            </a:r>
            <a:r>
              <a:rPr lang="en-US" dirty="0"/>
              <a:t>Declination </a:t>
            </a:r>
            <a:r>
              <a:rPr lang="en-US" dirty="0">
                <a:latin typeface="Astronomicon" panose="02000503000000000000" pitchFamily="2" charset="0"/>
              </a:rPr>
              <a:t>Q </a:t>
            </a:r>
          </a:p>
          <a:p>
            <a:endParaRPr lang="en-US" dirty="0"/>
          </a:p>
          <a:p>
            <a:pPr marL="0" indent="0">
              <a:buNone/>
            </a:pPr>
            <a:r>
              <a:rPr lang="en-US" dirty="0"/>
              <a:t>GHA@09:00 = 315˚ 33’.8</a:t>
            </a:r>
          </a:p>
          <a:p>
            <a:pPr marL="0" indent="0">
              <a:buNone/>
            </a:pPr>
            <a:r>
              <a:rPr lang="en-US" dirty="0"/>
              <a:t>I&amp;C@38min =     9˚ 30’.0</a:t>
            </a:r>
          </a:p>
          <a:p>
            <a:pPr marL="0" indent="0">
              <a:buNone/>
            </a:pPr>
            <a:r>
              <a:rPr lang="en-US" dirty="0"/>
              <a:t>GHA</a:t>
            </a:r>
            <a:r>
              <a:rPr lang="en-US" baseline="-25000" dirty="0"/>
              <a:t>09:38Z       </a:t>
            </a:r>
            <a:r>
              <a:rPr lang="en-US" dirty="0"/>
              <a:t>=  325˚ 03’.8</a:t>
            </a:r>
          </a:p>
          <a:p>
            <a:pPr marL="0" indent="0">
              <a:buNone/>
            </a:pPr>
            <a:endParaRPr lang="en-US" dirty="0"/>
          </a:p>
          <a:p>
            <a:pPr marL="0" indent="0">
              <a:buNone/>
            </a:pPr>
            <a:r>
              <a:rPr lang="en-US" dirty="0"/>
              <a:t>Dec = N22˚ 00’.4 </a:t>
            </a:r>
            <a:r>
              <a:rPr lang="en-US" dirty="0">
                <a:sym typeface="Symbol" panose="05050102010706020507" pitchFamily="18" charset="2"/>
              </a:rPr>
              <a:t>     d 0.4</a:t>
            </a:r>
          </a:p>
          <a:p>
            <a:pPr marL="0" indent="0">
              <a:buNone/>
            </a:pPr>
            <a:r>
              <a:rPr lang="en-US" dirty="0" err="1">
                <a:sym typeface="Symbol" panose="05050102010706020507" pitchFamily="18" charset="2"/>
              </a:rPr>
              <a:t>dcorr</a:t>
            </a:r>
            <a:r>
              <a:rPr lang="en-US" dirty="0">
                <a:sym typeface="Symbol" panose="05050102010706020507" pitchFamily="18" charset="2"/>
              </a:rPr>
              <a:t>= 00   00’.0 (+)</a:t>
            </a:r>
          </a:p>
          <a:p>
            <a:pPr marL="0" indent="0">
              <a:buNone/>
            </a:pPr>
            <a:r>
              <a:rPr lang="en-US" dirty="0"/>
              <a:t>Dec = N22˚ 00’.4</a:t>
            </a:r>
          </a:p>
        </p:txBody>
      </p:sp>
      <p:pic>
        <p:nvPicPr>
          <p:cNvPr id="6" name="Content Placeholder 5">
            <a:extLst>
              <a:ext uri="{FF2B5EF4-FFF2-40B4-BE49-F238E27FC236}">
                <a16:creationId xmlns:a16="http://schemas.microsoft.com/office/drawing/2014/main" id="{00F53430-2689-C225-31A9-84F1714190C1}"/>
              </a:ext>
            </a:extLst>
          </p:cNvPr>
          <p:cNvPicPr>
            <a:picLocks noGrp="1" noChangeAspect="1"/>
          </p:cNvPicPr>
          <p:nvPr>
            <p:ph sz="half" idx="2"/>
          </p:nvPr>
        </p:nvPicPr>
        <p:blipFill rotWithShape="1">
          <a:blip r:embed="rId2"/>
          <a:srcRect l="3990" t="2897"/>
          <a:stretch/>
        </p:blipFill>
        <p:spPr>
          <a:xfrm>
            <a:off x="7423052" y="154744"/>
            <a:ext cx="4318400" cy="3690425"/>
          </a:xfrm>
        </p:spPr>
      </p:pic>
      <p:pic>
        <p:nvPicPr>
          <p:cNvPr id="8" name="Picture 7">
            <a:extLst>
              <a:ext uri="{FF2B5EF4-FFF2-40B4-BE49-F238E27FC236}">
                <a16:creationId xmlns:a16="http://schemas.microsoft.com/office/drawing/2014/main" id="{7BED6E96-24DE-4087-BDEF-CC493317CCC5}"/>
              </a:ext>
            </a:extLst>
          </p:cNvPr>
          <p:cNvPicPr>
            <a:picLocks noChangeAspect="1"/>
          </p:cNvPicPr>
          <p:nvPr/>
        </p:nvPicPr>
        <p:blipFill rotWithShape="1">
          <a:blip r:embed="rId3"/>
          <a:srcRect t="8958"/>
          <a:stretch/>
        </p:blipFill>
        <p:spPr>
          <a:xfrm>
            <a:off x="5852159" y="4443653"/>
            <a:ext cx="2632365" cy="1834865"/>
          </a:xfrm>
          <a:prstGeom prst="rect">
            <a:avLst/>
          </a:prstGeom>
        </p:spPr>
      </p:pic>
      <p:cxnSp>
        <p:nvCxnSpPr>
          <p:cNvPr id="10" name="Straight Connector 9">
            <a:extLst>
              <a:ext uri="{FF2B5EF4-FFF2-40B4-BE49-F238E27FC236}">
                <a16:creationId xmlns:a16="http://schemas.microsoft.com/office/drawing/2014/main" id="{19819B45-1E8C-FC8E-54F7-4275588FBED2}"/>
              </a:ext>
            </a:extLst>
          </p:cNvPr>
          <p:cNvCxnSpPr/>
          <p:nvPr/>
        </p:nvCxnSpPr>
        <p:spPr>
          <a:xfrm>
            <a:off x="66031" y="4318782"/>
            <a:ext cx="369511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6CD448F-AF10-452A-7C47-08291EE386F4}"/>
              </a:ext>
            </a:extLst>
          </p:cNvPr>
          <p:cNvPicPr>
            <a:picLocks noChangeAspect="1"/>
          </p:cNvPicPr>
          <p:nvPr/>
        </p:nvPicPr>
        <p:blipFill rotWithShape="1">
          <a:blip r:embed="rId4"/>
          <a:srcRect r="3453"/>
          <a:stretch/>
        </p:blipFill>
        <p:spPr>
          <a:xfrm>
            <a:off x="7423053" y="3852740"/>
            <a:ext cx="4318400" cy="447286"/>
          </a:xfrm>
          <a:prstGeom prst="rect">
            <a:avLst/>
          </a:prstGeom>
        </p:spPr>
      </p:pic>
      <p:pic>
        <p:nvPicPr>
          <p:cNvPr id="14" name="Picture 13">
            <a:extLst>
              <a:ext uri="{FF2B5EF4-FFF2-40B4-BE49-F238E27FC236}">
                <a16:creationId xmlns:a16="http://schemas.microsoft.com/office/drawing/2014/main" id="{94984098-800B-F230-D120-4F2CB7DBA740}"/>
              </a:ext>
            </a:extLst>
          </p:cNvPr>
          <p:cNvPicPr>
            <a:picLocks noChangeAspect="1"/>
          </p:cNvPicPr>
          <p:nvPr/>
        </p:nvPicPr>
        <p:blipFill>
          <a:blip r:embed="rId5"/>
          <a:stretch>
            <a:fillRect/>
          </a:stretch>
        </p:blipFill>
        <p:spPr>
          <a:xfrm>
            <a:off x="8537598" y="4443653"/>
            <a:ext cx="3602320" cy="1614833"/>
          </a:xfrm>
          <a:prstGeom prst="rect">
            <a:avLst/>
          </a:prstGeom>
        </p:spPr>
      </p:pic>
      <p:cxnSp>
        <p:nvCxnSpPr>
          <p:cNvPr id="17" name="Straight Connector 16">
            <a:extLst>
              <a:ext uri="{FF2B5EF4-FFF2-40B4-BE49-F238E27FC236}">
                <a16:creationId xmlns:a16="http://schemas.microsoft.com/office/drawing/2014/main" id="{8BB7B0CF-05C8-F56F-63F8-55D62FEAFB46}"/>
              </a:ext>
            </a:extLst>
          </p:cNvPr>
          <p:cNvCxnSpPr/>
          <p:nvPr/>
        </p:nvCxnSpPr>
        <p:spPr>
          <a:xfrm>
            <a:off x="26174" y="6173359"/>
            <a:ext cx="369511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7597170-0C5B-2990-8780-5F59BE9A7188}"/>
              </a:ext>
            </a:extLst>
          </p:cNvPr>
          <p:cNvSpPr/>
          <p:nvPr/>
        </p:nvSpPr>
        <p:spPr>
          <a:xfrm>
            <a:off x="66031" y="3429000"/>
            <a:ext cx="3695114" cy="1400908"/>
          </a:xfrm>
          <a:prstGeom prst="roundRect">
            <a:avLst/>
          </a:prstGeom>
          <a:solidFill>
            <a:schemeClr val="accent6">
              <a:lumMod val="50000"/>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38A0314-37C8-40BE-0BA0-ED5CB3306027}"/>
              </a:ext>
            </a:extLst>
          </p:cNvPr>
          <p:cNvSpPr/>
          <p:nvPr/>
        </p:nvSpPr>
        <p:spPr>
          <a:xfrm>
            <a:off x="9378" y="5207514"/>
            <a:ext cx="4126523" cy="1460564"/>
          </a:xfrm>
          <a:prstGeom prst="roundRect">
            <a:avLst/>
          </a:prstGeom>
          <a:solidFill>
            <a:schemeClr val="accent6">
              <a:lumMod val="50000"/>
              <a:alpha val="11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199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07ED0AF-55F8-8C65-92F6-751124382DDC}"/>
              </a:ext>
            </a:extLst>
          </p:cNvPr>
          <p:cNvSpPr/>
          <p:nvPr/>
        </p:nvSpPr>
        <p:spPr>
          <a:xfrm>
            <a:off x="5584874" y="2271223"/>
            <a:ext cx="4473526" cy="1531743"/>
          </a:xfrm>
          <a:prstGeom prst="rect">
            <a:avLst/>
          </a:prstGeom>
          <a:solidFill>
            <a:srgbClr val="FF0000">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38A0314-37C8-40BE-0BA0-ED5CB3306027}"/>
              </a:ext>
            </a:extLst>
          </p:cNvPr>
          <p:cNvSpPr/>
          <p:nvPr/>
        </p:nvSpPr>
        <p:spPr>
          <a:xfrm>
            <a:off x="9378" y="5207514"/>
            <a:ext cx="4126523" cy="1460564"/>
          </a:xfrm>
          <a:prstGeom prst="roundRect">
            <a:avLst/>
          </a:prstGeom>
          <a:solidFill>
            <a:schemeClr val="accent6">
              <a:lumMod val="50000"/>
              <a:alpha val="11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7597170-0C5B-2990-8780-5F59BE9A7188}"/>
              </a:ext>
            </a:extLst>
          </p:cNvPr>
          <p:cNvSpPr/>
          <p:nvPr/>
        </p:nvSpPr>
        <p:spPr>
          <a:xfrm>
            <a:off x="66031" y="3429000"/>
            <a:ext cx="3695114" cy="1400908"/>
          </a:xfrm>
          <a:prstGeom prst="roundRect">
            <a:avLst/>
          </a:prstGeom>
          <a:solidFill>
            <a:schemeClr val="accent6">
              <a:lumMod val="50000"/>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16DC3-0415-46CA-D71A-4943D9F841D1}"/>
              </a:ext>
            </a:extLst>
          </p:cNvPr>
          <p:cNvSpPr>
            <a:spLocks noGrp="1"/>
          </p:cNvSpPr>
          <p:nvPr>
            <p:ph type="title"/>
          </p:nvPr>
        </p:nvSpPr>
        <p:spPr>
          <a:xfrm>
            <a:off x="66031" y="753228"/>
            <a:ext cx="10287933" cy="1080938"/>
          </a:xfrm>
        </p:spPr>
        <p:txBody>
          <a:bodyPr>
            <a:normAutofit/>
          </a:bodyPr>
          <a:lstStyle/>
          <a:p>
            <a:r>
              <a:rPr lang="el-GR" dirty="0"/>
              <a:t>Να βρεθεί η Α</a:t>
            </a:r>
            <a:r>
              <a:rPr lang="en-US" dirty="0"/>
              <a:t>z</a:t>
            </a:r>
            <a:r>
              <a:rPr lang="el-GR" dirty="0"/>
              <a:t>λ για </a:t>
            </a:r>
            <a:r>
              <a:rPr lang="en-US" dirty="0"/>
              <a:t>Sunrise </a:t>
            </a:r>
            <a:r>
              <a:rPr lang="en-US" dirty="0">
                <a:latin typeface="Astronomicon" panose="02000503000000000000" pitchFamily="2" charset="0"/>
              </a:rPr>
              <a:t>Q</a:t>
            </a:r>
            <a:r>
              <a:rPr lang="el-GR" dirty="0">
                <a:latin typeface="Astronomicon" panose="02000503000000000000" pitchFamily="2" charset="0"/>
              </a:rPr>
              <a:t> </a:t>
            </a:r>
            <a:r>
              <a:rPr lang="el-GR" dirty="0"/>
              <a:t>στο 12˚ 30</a:t>
            </a:r>
            <a:r>
              <a:rPr lang="en-US" dirty="0"/>
              <a:t>’N – 066</a:t>
            </a:r>
            <a:r>
              <a:rPr lang="el-GR" dirty="0"/>
              <a:t>˚ </a:t>
            </a:r>
            <a:r>
              <a:rPr lang="en-US" dirty="0"/>
              <a:t>15’W </a:t>
            </a:r>
            <a:r>
              <a:rPr lang="el-GR" dirty="0"/>
              <a:t>σε ώρα </a:t>
            </a:r>
            <a:r>
              <a:rPr lang="en-US" dirty="0"/>
              <a:t>UTC 09:38Z</a:t>
            </a:r>
            <a:r>
              <a:rPr lang="el-GR" dirty="0"/>
              <a:t> στις 31 ΜΑΥ 2024</a:t>
            </a:r>
            <a:endParaRPr lang="en-US" dirty="0"/>
          </a:p>
        </p:txBody>
      </p:sp>
      <p:sp>
        <p:nvSpPr>
          <p:cNvPr id="3" name="Content Placeholder 2">
            <a:extLst>
              <a:ext uri="{FF2B5EF4-FFF2-40B4-BE49-F238E27FC236}">
                <a16:creationId xmlns:a16="http://schemas.microsoft.com/office/drawing/2014/main" id="{38658CE6-05EA-E88A-FE75-F2A87C40BC02}"/>
              </a:ext>
            </a:extLst>
          </p:cNvPr>
          <p:cNvSpPr>
            <a:spLocks noGrp="1"/>
          </p:cNvSpPr>
          <p:nvPr>
            <p:ph sz="half" idx="1"/>
          </p:nvPr>
        </p:nvSpPr>
        <p:spPr>
          <a:xfrm>
            <a:off x="66031" y="2211772"/>
            <a:ext cx="5645452" cy="4559477"/>
          </a:xfrm>
        </p:spPr>
        <p:txBody>
          <a:bodyPr/>
          <a:lstStyle/>
          <a:p>
            <a:r>
              <a:rPr lang="el-GR" dirty="0"/>
              <a:t>Από την </a:t>
            </a:r>
            <a:r>
              <a:rPr lang="en-US" dirty="0"/>
              <a:t>GHA </a:t>
            </a:r>
            <a:r>
              <a:rPr lang="el-GR" dirty="0"/>
              <a:t>υπολογίζουμε και την </a:t>
            </a:r>
            <a:r>
              <a:rPr lang="en-US" dirty="0"/>
              <a:t>LHA (LHA = GHA </a:t>
            </a:r>
            <a:r>
              <a:rPr lang="el-GR" dirty="0"/>
              <a:t>-</a:t>
            </a:r>
            <a:r>
              <a:rPr lang="en-US" dirty="0"/>
              <a:t> </a:t>
            </a:r>
            <a:r>
              <a:rPr lang="el-GR" dirty="0"/>
              <a:t>λ(</a:t>
            </a:r>
            <a:r>
              <a:rPr lang="en-US" dirty="0"/>
              <a:t>W</a:t>
            </a:r>
            <a:r>
              <a:rPr lang="el-GR" dirty="0"/>
              <a:t>) </a:t>
            </a:r>
            <a:r>
              <a:rPr lang="en-US" dirty="0">
                <a:latin typeface="Astronomicon" panose="02000503000000000000" pitchFamily="2" charset="0"/>
              </a:rPr>
              <a:t> </a:t>
            </a:r>
          </a:p>
          <a:p>
            <a:endParaRPr lang="en-US" dirty="0"/>
          </a:p>
          <a:p>
            <a:pPr marL="0" indent="0">
              <a:buNone/>
            </a:pPr>
            <a:r>
              <a:rPr lang="en-US" dirty="0"/>
              <a:t>GHA@09:00 = 315˚ 33’.8</a:t>
            </a:r>
          </a:p>
          <a:p>
            <a:pPr marL="0" indent="0">
              <a:buNone/>
            </a:pPr>
            <a:r>
              <a:rPr lang="en-US" dirty="0"/>
              <a:t>I&amp;C@38min =     9˚ 30’.0</a:t>
            </a:r>
          </a:p>
          <a:p>
            <a:pPr marL="0" indent="0">
              <a:buNone/>
            </a:pPr>
            <a:r>
              <a:rPr lang="en-US" dirty="0"/>
              <a:t>GHA</a:t>
            </a:r>
            <a:r>
              <a:rPr lang="en-US" baseline="-25000" dirty="0"/>
              <a:t>09:38Z       </a:t>
            </a:r>
            <a:r>
              <a:rPr lang="en-US" dirty="0"/>
              <a:t>=  325˚ 03’.8</a:t>
            </a:r>
          </a:p>
          <a:p>
            <a:pPr marL="0" indent="0">
              <a:buNone/>
            </a:pPr>
            <a:endParaRPr lang="en-US" dirty="0"/>
          </a:p>
          <a:p>
            <a:pPr marL="0" indent="0">
              <a:buNone/>
            </a:pPr>
            <a:r>
              <a:rPr lang="en-US" dirty="0"/>
              <a:t>Dec = N22˚ 00’.4 </a:t>
            </a:r>
            <a:r>
              <a:rPr lang="en-US" dirty="0">
                <a:sym typeface="Symbol" panose="05050102010706020507" pitchFamily="18" charset="2"/>
              </a:rPr>
              <a:t>     d 0.4</a:t>
            </a:r>
          </a:p>
          <a:p>
            <a:pPr marL="0" indent="0">
              <a:buNone/>
            </a:pPr>
            <a:r>
              <a:rPr lang="en-US" dirty="0" err="1">
                <a:sym typeface="Symbol" panose="05050102010706020507" pitchFamily="18" charset="2"/>
              </a:rPr>
              <a:t>dcorr</a:t>
            </a:r>
            <a:r>
              <a:rPr lang="en-US" dirty="0">
                <a:sym typeface="Symbol" panose="05050102010706020507" pitchFamily="18" charset="2"/>
              </a:rPr>
              <a:t>= 00   00’.0 (+)</a:t>
            </a:r>
          </a:p>
          <a:p>
            <a:pPr marL="0" indent="0">
              <a:buNone/>
            </a:pPr>
            <a:r>
              <a:rPr lang="en-US" dirty="0"/>
              <a:t>Dec = N22˚ 00’.4</a:t>
            </a:r>
          </a:p>
        </p:txBody>
      </p:sp>
      <p:cxnSp>
        <p:nvCxnSpPr>
          <p:cNvPr id="10" name="Straight Connector 9">
            <a:extLst>
              <a:ext uri="{FF2B5EF4-FFF2-40B4-BE49-F238E27FC236}">
                <a16:creationId xmlns:a16="http://schemas.microsoft.com/office/drawing/2014/main" id="{19819B45-1E8C-FC8E-54F7-4275588FBED2}"/>
              </a:ext>
            </a:extLst>
          </p:cNvPr>
          <p:cNvCxnSpPr/>
          <p:nvPr/>
        </p:nvCxnSpPr>
        <p:spPr>
          <a:xfrm>
            <a:off x="66031" y="4318782"/>
            <a:ext cx="369511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B7B0CF-05C8-F56F-63F8-55D62FEAFB46}"/>
              </a:ext>
            </a:extLst>
          </p:cNvPr>
          <p:cNvCxnSpPr/>
          <p:nvPr/>
        </p:nvCxnSpPr>
        <p:spPr>
          <a:xfrm>
            <a:off x="26174" y="6173359"/>
            <a:ext cx="369511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4375D1B5-C0D6-AAE8-DFD0-E8778C7B7905}"/>
              </a:ext>
            </a:extLst>
          </p:cNvPr>
          <p:cNvSpPr>
            <a:spLocks noGrp="1"/>
          </p:cNvSpPr>
          <p:nvPr>
            <p:ph sz="half" idx="2"/>
          </p:nvPr>
        </p:nvSpPr>
        <p:spPr>
          <a:xfrm>
            <a:off x="5650524" y="2271223"/>
            <a:ext cx="5824023" cy="3902135"/>
          </a:xfrm>
        </p:spPr>
        <p:txBody>
          <a:bodyPr/>
          <a:lstStyle/>
          <a:p>
            <a:r>
              <a:rPr lang="en-US" dirty="0"/>
              <a:t>GHA</a:t>
            </a:r>
            <a:r>
              <a:rPr lang="en-US" baseline="-25000" dirty="0"/>
              <a:t>09:38</a:t>
            </a:r>
            <a:r>
              <a:rPr lang="en-US" dirty="0"/>
              <a:t>  =  325˚ 03’.8</a:t>
            </a:r>
          </a:p>
          <a:p>
            <a:r>
              <a:rPr lang="en-US" dirty="0"/>
              <a:t>Long          =  066˚15’.0W (-)</a:t>
            </a:r>
          </a:p>
          <a:p>
            <a:r>
              <a:rPr lang="en-US" dirty="0"/>
              <a:t>LHA</a:t>
            </a:r>
            <a:r>
              <a:rPr lang="en-US" baseline="-25000" dirty="0">
                <a:latin typeface="Astronomicon" panose="02000503000000000000" pitchFamily="2" charset="0"/>
              </a:rPr>
              <a:t>Q</a:t>
            </a:r>
            <a:r>
              <a:rPr lang="en-US" dirty="0"/>
              <a:t>         =  258˚ 48’.8</a:t>
            </a:r>
          </a:p>
          <a:p>
            <a:endParaRPr lang="en-US" dirty="0"/>
          </a:p>
        </p:txBody>
      </p:sp>
      <p:sp>
        <p:nvSpPr>
          <p:cNvPr id="7" name="Arrow: Right 6">
            <a:extLst>
              <a:ext uri="{FF2B5EF4-FFF2-40B4-BE49-F238E27FC236}">
                <a16:creationId xmlns:a16="http://schemas.microsoft.com/office/drawing/2014/main" id="{F323F268-4C4A-EE27-154F-A0D17830E0BA}"/>
              </a:ext>
            </a:extLst>
          </p:cNvPr>
          <p:cNvSpPr/>
          <p:nvPr/>
        </p:nvSpPr>
        <p:spPr>
          <a:xfrm>
            <a:off x="4046806" y="2719754"/>
            <a:ext cx="1458351" cy="351692"/>
          </a:xfrm>
          <a:prstGeom prst="right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ADEA465-DD92-9535-C0AE-EA05B5520793}"/>
              </a:ext>
            </a:extLst>
          </p:cNvPr>
          <p:cNvCxnSpPr>
            <a:cxnSpLocks/>
          </p:cNvCxnSpPr>
          <p:nvPr/>
        </p:nvCxnSpPr>
        <p:spPr>
          <a:xfrm>
            <a:off x="5711483" y="3172265"/>
            <a:ext cx="4046806"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813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6DC3-0415-46CA-D71A-4943D9F841D1}"/>
              </a:ext>
            </a:extLst>
          </p:cNvPr>
          <p:cNvSpPr>
            <a:spLocks noGrp="1"/>
          </p:cNvSpPr>
          <p:nvPr>
            <p:ph type="title"/>
          </p:nvPr>
        </p:nvSpPr>
        <p:spPr>
          <a:xfrm>
            <a:off x="66031" y="753228"/>
            <a:ext cx="10228151" cy="1080938"/>
          </a:xfrm>
        </p:spPr>
        <p:txBody>
          <a:bodyPr>
            <a:normAutofit/>
          </a:bodyPr>
          <a:lstStyle/>
          <a:p>
            <a:r>
              <a:rPr lang="el-GR" dirty="0"/>
              <a:t>Να βρεθεί η Α</a:t>
            </a:r>
            <a:r>
              <a:rPr lang="en-US" dirty="0"/>
              <a:t>z</a:t>
            </a:r>
            <a:r>
              <a:rPr lang="el-GR" dirty="0"/>
              <a:t>λ για </a:t>
            </a:r>
            <a:r>
              <a:rPr lang="en-US" dirty="0"/>
              <a:t>Sunrise </a:t>
            </a:r>
            <a:r>
              <a:rPr lang="en-US" dirty="0">
                <a:latin typeface="Astronomicon" panose="02000503000000000000" pitchFamily="2" charset="0"/>
              </a:rPr>
              <a:t>Q</a:t>
            </a:r>
            <a:r>
              <a:rPr lang="el-GR" dirty="0">
                <a:latin typeface="Astronomicon" panose="02000503000000000000" pitchFamily="2" charset="0"/>
              </a:rPr>
              <a:t> </a:t>
            </a:r>
            <a:r>
              <a:rPr lang="el-GR" dirty="0"/>
              <a:t>στο 12˚ 30</a:t>
            </a:r>
            <a:r>
              <a:rPr lang="en-US" dirty="0"/>
              <a:t>’N – 066</a:t>
            </a:r>
            <a:r>
              <a:rPr lang="el-GR" dirty="0"/>
              <a:t>˚ </a:t>
            </a:r>
            <a:r>
              <a:rPr lang="en-US" dirty="0"/>
              <a:t>15’W </a:t>
            </a:r>
            <a:r>
              <a:rPr lang="el-GR" dirty="0"/>
              <a:t>σε ώρα </a:t>
            </a:r>
            <a:r>
              <a:rPr lang="en-US" dirty="0"/>
              <a:t>UTC 09:38Z</a:t>
            </a:r>
            <a:r>
              <a:rPr lang="el-GR" dirty="0"/>
              <a:t> στις 31 ΜΑΥ 2024</a:t>
            </a:r>
            <a:endParaRPr lang="en-US" dirty="0"/>
          </a:p>
        </p:txBody>
      </p:sp>
      <p:sp>
        <p:nvSpPr>
          <p:cNvPr id="3" name="Content Placeholder 2">
            <a:extLst>
              <a:ext uri="{FF2B5EF4-FFF2-40B4-BE49-F238E27FC236}">
                <a16:creationId xmlns:a16="http://schemas.microsoft.com/office/drawing/2014/main" id="{38658CE6-05EA-E88A-FE75-F2A87C40BC02}"/>
              </a:ext>
            </a:extLst>
          </p:cNvPr>
          <p:cNvSpPr>
            <a:spLocks noGrp="1"/>
          </p:cNvSpPr>
          <p:nvPr>
            <p:ph sz="half" idx="1"/>
          </p:nvPr>
        </p:nvSpPr>
        <p:spPr>
          <a:xfrm>
            <a:off x="66031" y="2211772"/>
            <a:ext cx="3536151" cy="4559477"/>
          </a:xfrm>
        </p:spPr>
        <p:txBody>
          <a:bodyPr>
            <a:normAutofit/>
          </a:bodyPr>
          <a:lstStyle/>
          <a:p>
            <a:r>
              <a:rPr lang="el-GR" dirty="0"/>
              <a:t>Με στοιχεία</a:t>
            </a:r>
            <a:r>
              <a:rPr lang="en-US" dirty="0"/>
              <a:t>:</a:t>
            </a:r>
          </a:p>
          <a:p>
            <a:r>
              <a:rPr lang="en-US" dirty="0"/>
              <a:t>LHA</a:t>
            </a:r>
            <a:r>
              <a:rPr lang="en-US" baseline="-25000" dirty="0">
                <a:latin typeface="Astronomicon" panose="02000503000000000000" pitchFamily="2" charset="0"/>
              </a:rPr>
              <a:t>Q</a:t>
            </a:r>
            <a:r>
              <a:rPr lang="en-US" dirty="0"/>
              <a:t> =  258˚ 48’.8</a:t>
            </a:r>
          </a:p>
          <a:p>
            <a:r>
              <a:rPr lang="en-US" dirty="0"/>
              <a:t>Lat    = 12˚30’.0N</a:t>
            </a:r>
            <a:r>
              <a:rPr lang="en-US" dirty="0">
                <a:latin typeface="Astronomicon" panose="02000503000000000000" pitchFamily="2" charset="0"/>
              </a:rPr>
              <a:t> </a:t>
            </a:r>
          </a:p>
          <a:p>
            <a:r>
              <a:rPr lang="en-US" dirty="0"/>
              <a:t>Dec   = N22˚ 00’.4</a:t>
            </a:r>
          </a:p>
          <a:p>
            <a:endParaRPr lang="en-US" dirty="0"/>
          </a:p>
          <a:p>
            <a:r>
              <a:rPr lang="el-GR" dirty="0"/>
              <a:t>Επιλύουμε τις απέναντι σχέσεις: </a:t>
            </a:r>
            <a:endParaRPr lang="en-US" dirty="0"/>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4375D1B5-C0D6-AAE8-DFD0-E8778C7B7905}"/>
                  </a:ext>
                </a:extLst>
              </p:cNvPr>
              <p:cNvSpPr>
                <a:spLocks noGrp="1"/>
              </p:cNvSpPr>
              <p:nvPr>
                <p:ph sz="half" idx="2"/>
              </p:nvPr>
            </p:nvSpPr>
            <p:spPr>
              <a:xfrm>
                <a:off x="3934691" y="2059709"/>
                <a:ext cx="8044873" cy="4711540"/>
              </a:xfrm>
            </p:spPr>
            <p:txBody>
              <a:bodyPr>
                <a:normAutofit/>
              </a:bodyPr>
              <a:lstStyle/>
              <a:p>
                <a:pPr/>
                <a14:m>
                  <m:oMath xmlns:m="http://schemas.openxmlformats.org/officeDocument/2006/math">
                    <m:r>
                      <a:rPr lang="el-GR" sz="2800" b="1" i="0" smtClean="0">
                        <a:latin typeface="Cambria Math" panose="02040503050406030204" pitchFamily="18" charset="0"/>
                      </a:rPr>
                      <m:t>𝚨</m:t>
                    </m:r>
                    <m:r>
                      <a:rPr lang="el-GR" sz="2800" b="1" i="0" smtClean="0">
                        <a:latin typeface="Cambria Math" panose="02040503050406030204" pitchFamily="18" charset="0"/>
                      </a:rPr>
                      <m:t>=</m:t>
                    </m:r>
                    <m:f>
                      <m:fPr>
                        <m:ctrlPr>
                          <a:rPr lang="en-US" sz="2800" b="1" i="0" smtClean="0">
                            <a:latin typeface="Cambria Math" panose="02040503050406030204" pitchFamily="18" charset="0"/>
                          </a:rPr>
                        </m:ctrlPr>
                      </m:fPr>
                      <m:num>
                        <m:r>
                          <a:rPr lang="en-US" sz="2800" b="1" i="0" smtClean="0">
                            <a:latin typeface="Cambria Math" panose="02040503050406030204" pitchFamily="18" charset="0"/>
                          </a:rPr>
                          <m:t>𝐭𝐚𝐧</m:t>
                        </m:r>
                        <m:d>
                          <m:dPr>
                            <m:ctrlPr>
                              <a:rPr lang="en-US" sz="2800" b="1" i="0" smtClean="0">
                                <a:latin typeface="Cambria Math" panose="02040503050406030204" pitchFamily="18" charset="0"/>
                              </a:rPr>
                            </m:ctrlPr>
                          </m:dPr>
                          <m:e>
                            <m:r>
                              <a:rPr lang="en-US" sz="2800" b="1" i="0" smtClean="0">
                                <a:latin typeface="Cambria Math" panose="02040503050406030204" pitchFamily="18" charset="0"/>
                              </a:rPr>
                              <m:t>𝐥𝐚𝐭</m:t>
                            </m:r>
                          </m:e>
                        </m:d>
                      </m:num>
                      <m:den>
                        <m:r>
                          <a:rPr lang="en-US" sz="2800" b="1" i="0" smtClean="0">
                            <a:latin typeface="Cambria Math" panose="02040503050406030204" pitchFamily="18" charset="0"/>
                          </a:rPr>
                          <m:t>𝐭𝐚𝐧</m:t>
                        </m:r>
                        <m:d>
                          <m:dPr>
                            <m:ctrlPr>
                              <a:rPr lang="en-US" sz="2800" b="1" i="0" smtClean="0">
                                <a:latin typeface="Cambria Math" panose="02040503050406030204" pitchFamily="18" charset="0"/>
                              </a:rPr>
                            </m:ctrlPr>
                          </m:dPr>
                          <m:e>
                            <m:r>
                              <a:rPr lang="en-US" sz="2800" b="1" i="0" smtClean="0">
                                <a:latin typeface="Cambria Math" panose="02040503050406030204" pitchFamily="18" charset="0"/>
                              </a:rPr>
                              <m:t>𝐋𝐇𝐀</m:t>
                            </m:r>
                          </m:e>
                        </m:d>
                      </m:den>
                    </m:f>
                  </m:oMath>
                </a14:m>
                <a:r>
                  <a:rPr lang="el-GR" sz="2800" b="1" dirty="0"/>
                  <a:t>  = </a:t>
                </a:r>
                <a:r>
                  <a:rPr lang="en-US" dirty="0"/>
                  <a:t>tan12.5 : tan258.81= </a:t>
                </a:r>
                <a:r>
                  <a:rPr lang="en-US" sz="2800" b="1" u="sng" dirty="0"/>
                  <a:t>0.043856 N</a:t>
                </a:r>
              </a:p>
              <a:p>
                <a:r>
                  <a:rPr lang="el-GR" b="0" dirty="0"/>
                  <a:t>Ο αριθμός Α θα πάρει ονομασία αντίθετη του πλάτους εκτός αν </a:t>
                </a:r>
                <a:r>
                  <a:rPr lang="en-US" b="0" dirty="0"/>
                  <a:t>LHA </a:t>
                </a:r>
                <a:r>
                  <a:rPr lang="el-GR" b="0" dirty="0"/>
                  <a:t>μεταξύ 90 και 270</a:t>
                </a:r>
                <a:endParaRPr lang="en-US" b="0" dirty="0"/>
              </a:p>
              <a:p>
                <a14:m>
                  <m:oMath xmlns:m="http://schemas.openxmlformats.org/officeDocument/2006/math">
                    <m:r>
                      <a:rPr lang="en-US" sz="2800" b="1" i="1" smtClean="0">
                        <a:latin typeface="Cambria Math" panose="02040503050406030204" pitchFamily="18" charset="0"/>
                      </a:rPr>
                      <m:t>𝑩</m:t>
                    </m:r>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func>
                          <m:funcPr>
                            <m:ctrlPr>
                              <a:rPr lang="en-US" sz="2800" b="1" i="1" smtClean="0">
                                <a:latin typeface="Cambria Math" panose="02040503050406030204" pitchFamily="18" charset="0"/>
                              </a:rPr>
                            </m:ctrlPr>
                          </m:funcPr>
                          <m:fName>
                            <m:r>
                              <a:rPr lang="en-US" sz="2800" b="1" i="0" smtClean="0">
                                <a:latin typeface="Cambria Math" panose="02040503050406030204" pitchFamily="18" charset="0"/>
                              </a:rPr>
                              <m:t>𝐭𝐚𝐧</m:t>
                            </m:r>
                          </m:fName>
                          <m:e>
                            <m:d>
                              <m:dPr>
                                <m:ctrlPr>
                                  <a:rPr lang="en-US" sz="2800" b="1" i="1" smtClean="0">
                                    <a:latin typeface="Cambria Math" panose="02040503050406030204" pitchFamily="18" charset="0"/>
                                  </a:rPr>
                                </m:ctrlPr>
                              </m:dPr>
                              <m:e>
                                <m:r>
                                  <a:rPr lang="en-US" sz="2800" b="1" i="1" smtClean="0">
                                    <a:latin typeface="Cambria Math" panose="02040503050406030204" pitchFamily="18" charset="0"/>
                                  </a:rPr>
                                  <m:t>𝒅𝒆𝒄</m:t>
                                </m:r>
                              </m:e>
                            </m:d>
                          </m:e>
                        </m:func>
                      </m:num>
                      <m:den>
                        <m:func>
                          <m:funcPr>
                            <m:ctrlPr>
                              <a:rPr lang="en-US" sz="2800" b="1" i="1" smtClean="0">
                                <a:latin typeface="Cambria Math" panose="02040503050406030204" pitchFamily="18" charset="0"/>
                              </a:rPr>
                            </m:ctrlPr>
                          </m:funcPr>
                          <m:fName>
                            <m:r>
                              <a:rPr lang="en-US" sz="2800" b="1" i="0" smtClean="0">
                                <a:latin typeface="Cambria Math" panose="02040503050406030204" pitchFamily="18" charset="0"/>
                              </a:rPr>
                              <m:t>𝐬𝐢𝐧</m:t>
                            </m:r>
                          </m:fName>
                          <m:e>
                            <m:d>
                              <m:dPr>
                                <m:ctrlPr>
                                  <a:rPr lang="en-US" sz="2800" b="1" i="1" smtClean="0">
                                    <a:latin typeface="Cambria Math" panose="02040503050406030204" pitchFamily="18" charset="0"/>
                                  </a:rPr>
                                </m:ctrlPr>
                              </m:dPr>
                              <m:e>
                                <m:r>
                                  <a:rPr lang="en-US" sz="2800" b="1" i="1" smtClean="0">
                                    <a:latin typeface="Cambria Math" panose="02040503050406030204" pitchFamily="18" charset="0"/>
                                  </a:rPr>
                                  <m:t>𝑳𝑯𝑨</m:t>
                                </m:r>
                              </m:e>
                            </m:d>
                          </m:e>
                        </m:func>
                      </m:den>
                    </m:f>
                  </m:oMath>
                </a14:m>
                <a:r>
                  <a:rPr lang="en-US" sz="2800" b="1" dirty="0"/>
                  <a:t> = </a:t>
                </a:r>
                <a:r>
                  <a:rPr lang="en-US" dirty="0"/>
                  <a:t>tan22 : sin258.81 =</a:t>
                </a:r>
                <a:r>
                  <a:rPr lang="en-US" u="sng" dirty="0"/>
                  <a:t> </a:t>
                </a:r>
                <a:r>
                  <a:rPr lang="en-US" sz="2800" b="1" u="sng" dirty="0"/>
                  <a:t>0.41185 N</a:t>
                </a:r>
              </a:p>
              <a:p>
                <a:r>
                  <a:rPr lang="el-GR" dirty="0"/>
                  <a:t>Ο αριθμός Β παίρνει την ονομασία του </a:t>
                </a:r>
                <a:r>
                  <a:rPr lang="en-US" dirty="0"/>
                  <a:t>Declination</a:t>
                </a:r>
              </a:p>
              <a:p>
                <a:endParaRPr lang="en-US" dirty="0"/>
              </a:p>
              <a:p>
                <a:r>
                  <a:rPr lang="en-US" dirty="0"/>
                  <a:t>C=A+B (</a:t>
                </a:r>
                <a:r>
                  <a:rPr lang="el-GR" dirty="0"/>
                  <a:t>Αλγεβρικά με το </a:t>
                </a:r>
                <a:r>
                  <a:rPr lang="en-US" dirty="0"/>
                  <a:t>C </a:t>
                </a:r>
                <a:r>
                  <a:rPr lang="el-GR" dirty="0"/>
                  <a:t>να παίρνει την ονομασία του από την μεγαλύτερη τιμή Α ή Β</a:t>
                </a:r>
                <a:endParaRPr lang="en-US" dirty="0"/>
              </a:p>
              <a:p>
                <a:r>
                  <a:rPr lang="en-US" dirty="0"/>
                  <a:t>C = </a:t>
                </a:r>
                <a:r>
                  <a:rPr lang="en-US" sz="2800" b="1" dirty="0"/>
                  <a:t>0.455706 N</a:t>
                </a:r>
              </a:p>
            </p:txBody>
          </p:sp>
        </mc:Choice>
        <mc:Fallback>
          <p:sp>
            <p:nvSpPr>
              <p:cNvPr id="5" name="Content Placeholder 4">
                <a:extLst>
                  <a:ext uri="{FF2B5EF4-FFF2-40B4-BE49-F238E27FC236}">
                    <a16:creationId xmlns:a16="http://schemas.microsoft.com/office/drawing/2014/main" id="{4375D1B5-C0D6-AAE8-DFD0-E8778C7B7905}"/>
                  </a:ext>
                </a:extLst>
              </p:cNvPr>
              <p:cNvSpPr>
                <a:spLocks noGrp="1" noRot="1" noChangeAspect="1" noMove="1" noResize="1" noEditPoints="1" noAdjustHandles="1" noChangeArrowheads="1" noChangeShapeType="1" noTextEdit="1"/>
              </p:cNvSpPr>
              <p:nvPr>
                <p:ph sz="half" idx="2"/>
              </p:nvPr>
            </p:nvSpPr>
            <p:spPr>
              <a:xfrm>
                <a:off x="3934691" y="2059709"/>
                <a:ext cx="8044873" cy="4711540"/>
              </a:xfrm>
              <a:blipFill>
                <a:blip r:embed="rId2"/>
                <a:stretch>
                  <a:fillRect l="-985" t="-129" r="-1136"/>
                </a:stretch>
              </a:blipFill>
            </p:spPr>
            <p:txBody>
              <a:bodyPr/>
              <a:lstStyle/>
              <a:p>
                <a:r>
                  <a:rPr lang="en-US">
                    <a:noFill/>
                  </a:rPr>
                  <a:t> </a:t>
                </a:r>
              </a:p>
            </p:txBody>
          </p:sp>
        </mc:Fallback>
      </mc:AlternateContent>
    </p:spTree>
    <p:extLst>
      <p:ext uri="{BB962C8B-B14F-4D97-AF65-F5344CB8AC3E}">
        <p14:creationId xmlns:p14="http://schemas.microsoft.com/office/powerpoint/2010/main" val="4191997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6DC3-0415-46CA-D71A-4943D9F841D1}"/>
              </a:ext>
            </a:extLst>
          </p:cNvPr>
          <p:cNvSpPr>
            <a:spLocks noGrp="1"/>
          </p:cNvSpPr>
          <p:nvPr>
            <p:ph type="title"/>
          </p:nvPr>
        </p:nvSpPr>
        <p:spPr>
          <a:xfrm>
            <a:off x="83127" y="753228"/>
            <a:ext cx="10211055" cy="1080938"/>
          </a:xfrm>
        </p:spPr>
        <p:txBody>
          <a:bodyPr>
            <a:normAutofit/>
          </a:bodyPr>
          <a:lstStyle/>
          <a:p>
            <a:r>
              <a:rPr lang="el-GR" dirty="0"/>
              <a:t>Να βρεθεί η Α</a:t>
            </a:r>
            <a:r>
              <a:rPr lang="en-US" dirty="0"/>
              <a:t>z</a:t>
            </a:r>
            <a:r>
              <a:rPr lang="el-GR" dirty="0"/>
              <a:t>λ για </a:t>
            </a:r>
            <a:r>
              <a:rPr lang="en-US" dirty="0"/>
              <a:t>Sunrise </a:t>
            </a:r>
            <a:r>
              <a:rPr lang="en-US" dirty="0">
                <a:latin typeface="Astronomicon" panose="02000503000000000000" pitchFamily="2" charset="0"/>
              </a:rPr>
              <a:t>Q</a:t>
            </a:r>
            <a:r>
              <a:rPr lang="el-GR" dirty="0">
                <a:latin typeface="Astronomicon" panose="02000503000000000000" pitchFamily="2" charset="0"/>
              </a:rPr>
              <a:t> </a:t>
            </a:r>
            <a:r>
              <a:rPr lang="el-GR" dirty="0"/>
              <a:t>στο 12˚ 30</a:t>
            </a:r>
            <a:r>
              <a:rPr lang="en-US" dirty="0"/>
              <a:t>’N – 066</a:t>
            </a:r>
            <a:r>
              <a:rPr lang="el-GR" dirty="0"/>
              <a:t>˚ </a:t>
            </a:r>
            <a:r>
              <a:rPr lang="en-US" dirty="0"/>
              <a:t>15’W </a:t>
            </a:r>
            <a:r>
              <a:rPr lang="el-GR" dirty="0"/>
              <a:t>σε ώρα </a:t>
            </a:r>
            <a:r>
              <a:rPr lang="en-US" dirty="0"/>
              <a:t>UTC 09:38Z</a:t>
            </a:r>
            <a:r>
              <a:rPr lang="el-GR" dirty="0"/>
              <a:t> στις 31 ΜΑΥ 2024</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8658CE6-05EA-E88A-FE75-F2A87C40BC02}"/>
                  </a:ext>
                </a:extLst>
              </p:cNvPr>
              <p:cNvSpPr>
                <a:spLocks noGrp="1"/>
              </p:cNvSpPr>
              <p:nvPr>
                <p:ph sz="half" idx="1"/>
              </p:nvPr>
            </p:nvSpPr>
            <p:spPr>
              <a:xfrm>
                <a:off x="3223491" y="2059709"/>
                <a:ext cx="8839200" cy="4655127"/>
              </a:xfrm>
            </p:spPr>
            <p:txBody>
              <a:bodyPr>
                <a:normAutofit fontScale="77500" lnSpcReduction="20000"/>
              </a:bodyPr>
              <a:lstStyle/>
              <a:p>
                <a:r>
                  <a:rPr lang="el-GR" dirty="0"/>
                  <a:t>Βρίσκουμε το τεταρτοκυκλικό </a:t>
                </a:r>
                <a:r>
                  <a:rPr lang="en-US" dirty="0"/>
                  <a:t>Azimuth </a:t>
                </a:r>
                <a:r>
                  <a:rPr lang="el-GR" dirty="0"/>
                  <a:t>εφαρμόζοντας την σχέση :</a:t>
                </a:r>
              </a:p>
              <a:p>
                <a14:m>
                  <m:oMath xmlns:m="http://schemas.openxmlformats.org/officeDocument/2006/math">
                    <m:func>
                      <m:funcPr>
                        <m:ctrlPr>
                          <a:rPr lang="en-US" sz="2800" b="1" i="1" smtClean="0">
                            <a:latin typeface="Cambria Math" panose="02040503050406030204" pitchFamily="18" charset="0"/>
                          </a:rPr>
                        </m:ctrlPr>
                      </m:funcPr>
                      <m:fName>
                        <m:r>
                          <a:rPr lang="en-US" sz="2800" b="1" i="0" smtClean="0">
                            <a:latin typeface="Cambria Math" panose="02040503050406030204" pitchFamily="18" charset="0"/>
                          </a:rPr>
                          <m:t>𝐭𝐚𝐧</m:t>
                        </m:r>
                      </m:fName>
                      <m:e>
                        <m:d>
                          <m:dPr>
                            <m:ctrlPr>
                              <a:rPr lang="en-US" sz="2800" b="1" i="1" smtClean="0">
                                <a:latin typeface="Cambria Math" panose="02040503050406030204" pitchFamily="18" charset="0"/>
                              </a:rPr>
                            </m:ctrlPr>
                          </m:dPr>
                          <m:e>
                            <m:r>
                              <a:rPr lang="en-US" sz="2800" b="1" i="1" smtClean="0">
                                <a:latin typeface="Cambria Math" panose="02040503050406030204" pitchFamily="18" charset="0"/>
                              </a:rPr>
                              <m:t>𝑨𝒛</m:t>
                            </m:r>
                          </m:e>
                        </m:d>
                      </m:e>
                    </m:func>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𝟏</m:t>
                        </m:r>
                      </m:num>
                      <m:den>
                        <m:r>
                          <a:rPr lang="en-US" sz="2800" b="1" i="1" smtClean="0">
                            <a:latin typeface="Cambria Math" panose="02040503050406030204" pitchFamily="18" charset="0"/>
                          </a:rPr>
                          <m:t>𝑪</m:t>
                        </m:r>
                      </m:den>
                    </m:f>
                    <m:r>
                      <a:rPr lang="en-US" sz="2800" b="1" i="1" smtClean="0">
                        <a:latin typeface="Cambria Math" panose="02040503050406030204" pitchFamily="18" charset="0"/>
                      </a:rPr>
                      <m:t>∗</m:t>
                    </m:r>
                    <m:r>
                      <a:rPr lang="en-US" sz="2800" b="1" i="0" smtClean="0">
                        <a:latin typeface="Cambria Math" panose="02040503050406030204" pitchFamily="18" charset="0"/>
                      </a:rPr>
                      <m:t>𝐜𝐨𝐬</m:t>
                    </m:r>
                    <m:r>
                      <a:rPr lang="en-US" sz="2800" b="1" i="1" smtClean="0">
                        <a:latin typeface="Cambria Math" panose="02040503050406030204" pitchFamily="18" charset="0"/>
                      </a:rPr>
                      <m:t>⁡(</m:t>
                    </m:r>
                    <m:r>
                      <a:rPr lang="en-US" sz="2800" b="1" i="1" smtClean="0">
                        <a:latin typeface="Cambria Math" panose="02040503050406030204" pitchFamily="18" charset="0"/>
                      </a:rPr>
                      <m:t>𝑳𝒂𝒕</m:t>
                    </m:r>
                    <m:r>
                      <a:rPr lang="en-US" sz="2800" b="1" i="1" smtClean="0">
                        <a:latin typeface="Cambria Math" panose="02040503050406030204" pitchFamily="18" charset="0"/>
                      </a:rPr>
                      <m:t>)</m:t>
                    </m:r>
                  </m:oMath>
                </a14:m>
                <a:endParaRPr lang="el-GR" sz="2800" b="1" dirty="0"/>
              </a:p>
              <a:p>
                <a:endParaRPr lang="en-US" sz="2800" b="1" dirty="0"/>
              </a:p>
              <a:p>
                <a:r>
                  <a:rPr lang="en-US" sz="2800" b="1" dirty="0"/>
                  <a:t>tan(Az)= 1:0.455706 x cos 12.5˚ = tan(2.142381) =&gt; 64.98˚</a:t>
                </a:r>
              </a:p>
              <a:p>
                <a:r>
                  <a:rPr lang="el-GR" sz="2800" b="1" dirty="0"/>
                  <a:t>Η οποία παίρνει πρώτη ονομασία την ονομασία του </a:t>
                </a:r>
                <a:r>
                  <a:rPr lang="en-US" sz="2800" b="1" dirty="0"/>
                  <a:t>C </a:t>
                </a:r>
                <a:r>
                  <a:rPr lang="el-GR" sz="2800" b="1" dirty="0"/>
                  <a:t>δεύτερη </a:t>
                </a:r>
                <a:r>
                  <a:rPr lang="en-US" sz="2800" b="1" dirty="0"/>
                  <a:t>W </a:t>
                </a:r>
                <a:r>
                  <a:rPr lang="el-GR" sz="2800" b="1" dirty="0"/>
                  <a:t>αν </a:t>
                </a:r>
                <a:r>
                  <a:rPr lang="en-US" sz="2800" b="1" dirty="0"/>
                  <a:t>LHA 0-180 / E </a:t>
                </a:r>
                <a:r>
                  <a:rPr lang="el-GR" sz="2800" b="1" dirty="0"/>
                  <a:t>αν </a:t>
                </a:r>
                <a:r>
                  <a:rPr lang="en-US" sz="2800" b="1" dirty="0"/>
                  <a:t>LHA 180-360 </a:t>
                </a:r>
              </a:p>
              <a:p>
                <a:endParaRPr lang="el-GR" sz="2800" b="1" dirty="0"/>
              </a:p>
              <a:p>
                <a:r>
                  <a:rPr lang="en-US" sz="2800" b="1" dirty="0"/>
                  <a:t>Az</a:t>
                </a:r>
                <a:r>
                  <a:rPr lang="el-GR" sz="2800" b="1" dirty="0"/>
                  <a:t>λ = Ν064.98˚ </a:t>
                </a:r>
                <a:r>
                  <a:rPr lang="en-US" sz="2800" b="1" dirty="0"/>
                  <a:t>E    =&gt; Az</a:t>
                </a:r>
                <a:r>
                  <a:rPr lang="el-GR" sz="2800" b="1" dirty="0"/>
                  <a:t>λ =</a:t>
                </a:r>
                <a:r>
                  <a:rPr lang="en-US" sz="2800" b="1" dirty="0"/>
                  <a:t> 06</a:t>
                </a:r>
                <a:r>
                  <a:rPr lang="el-GR" sz="2800" b="1" dirty="0"/>
                  <a:t>5˚ (χρειαζόμαστε ακρίβεια πρώτου δεκαδικού ψηφίου)</a:t>
                </a:r>
                <a:endParaRPr lang="en-US" sz="2800" b="1" dirty="0"/>
              </a:p>
              <a:p>
                <a:endParaRPr lang="en-US" sz="2800" b="1" dirty="0"/>
              </a:p>
            </p:txBody>
          </p:sp>
        </mc:Choice>
        <mc:Fallback>
          <p:sp>
            <p:nvSpPr>
              <p:cNvPr id="3" name="Content Placeholder 2">
                <a:extLst>
                  <a:ext uri="{FF2B5EF4-FFF2-40B4-BE49-F238E27FC236}">
                    <a16:creationId xmlns:a16="http://schemas.microsoft.com/office/drawing/2014/main" id="{38658CE6-05EA-E88A-FE75-F2A87C40BC02}"/>
                  </a:ext>
                </a:extLst>
              </p:cNvPr>
              <p:cNvSpPr>
                <a:spLocks noGrp="1" noRot="1" noChangeAspect="1" noMove="1" noResize="1" noEditPoints="1" noAdjustHandles="1" noChangeArrowheads="1" noChangeShapeType="1" noTextEdit="1"/>
              </p:cNvSpPr>
              <p:nvPr>
                <p:ph sz="half" idx="1"/>
              </p:nvPr>
            </p:nvSpPr>
            <p:spPr>
              <a:xfrm>
                <a:off x="3223491" y="2059709"/>
                <a:ext cx="8839200" cy="4655127"/>
              </a:xfrm>
              <a:blipFill>
                <a:blip r:embed="rId2"/>
                <a:stretch>
                  <a:fillRect l="-828" t="-2487" r="-2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4375D1B5-C0D6-AAE8-DFD0-E8778C7B7905}"/>
                  </a:ext>
                </a:extLst>
              </p:cNvPr>
              <p:cNvSpPr>
                <a:spLocks noGrp="1"/>
              </p:cNvSpPr>
              <p:nvPr>
                <p:ph sz="half" idx="2"/>
              </p:nvPr>
            </p:nvSpPr>
            <p:spPr>
              <a:xfrm>
                <a:off x="1" y="2059709"/>
                <a:ext cx="3140364" cy="2964126"/>
              </a:xfrm>
            </p:spPr>
            <p:txBody>
              <a:bodyPr>
                <a:normAutofit fontScale="77500" lnSpcReduction="20000"/>
              </a:bodyPr>
              <a:lstStyle/>
              <a:p>
                <a14:m>
                  <m:oMath xmlns:m="http://schemas.openxmlformats.org/officeDocument/2006/math">
                    <m:r>
                      <a:rPr lang="el-GR" sz="2800" b="1" i="0" smtClean="0">
                        <a:latin typeface="Cambria Math" panose="02040503050406030204" pitchFamily="18" charset="0"/>
                      </a:rPr>
                      <m:t>𝚨</m:t>
                    </m:r>
                    <m:r>
                      <a:rPr lang="el-GR" sz="2800" b="1" i="0" smtClean="0">
                        <a:latin typeface="Cambria Math" panose="02040503050406030204" pitchFamily="18" charset="0"/>
                      </a:rPr>
                      <m:t>=</m:t>
                    </m:r>
                  </m:oMath>
                </a14:m>
                <a:r>
                  <a:rPr lang="en-US" sz="2800" b="1" u="sng" dirty="0"/>
                  <a:t>0.043856 N</a:t>
                </a:r>
              </a:p>
              <a:p>
                <a:pPr marL="0" indent="0">
                  <a:buNone/>
                </a:pPr>
                <a14:m>
                  <m:oMath xmlns:m="http://schemas.openxmlformats.org/officeDocument/2006/math">
                    <m:r>
                      <a:rPr lang="en-US" sz="2800" b="1" i="1" smtClean="0">
                        <a:latin typeface="Cambria Math" panose="02040503050406030204" pitchFamily="18" charset="0"/>
                      </a:rPr>
                      <m:t>   </m:t>
                    </m:r>
                    <m:r>
                      <a:rPr lang="en-US" sz="2800" b="1" i="1" smtClean="0">
                        <a:latin typeface="Cambria Math" panose="02040503050406030204" pitchFamily="18" charset="0"/>
                      </a:rPr>
                      <m:t>𝑩</m:t>
                    </m:r>
                  </m:oMath>
                </a14:m>
                <a:r>
                  <a:rPr lang="en-US" dirty="0"/>
                  <a:t> =</a:t>
                </a:r>
                <a:r>
                  <a:rPr lang="en-US" u="sng" dirty="0"/>
                  <a:t> </a:t>
                </a:r>
                <a:r>
                  <a:rPr lang="en-US" sz="2800" b="1" u="sng" dirty="0"/>
                  <a:t>0.41185 N</a:t>
                </a:r>
              </a:p>
              <a:p>
                <a:r>
                  <a:rPr lang="en-US" dirty="0"/>
                  <a:t>C = </a:t>
                </a:r>
                <a:r>
                  <a:rPr lang="en-US" sz="2800" b="1" dirty="0"/>
                  <a:t>0.455706 N</a:t>
                </a:r>
                <a:endParaRPr lang="el-GR" sz="2800" b="1" dirty="0"/>
              </a:p>
              <a:p>
                <a:endParaRPr lang="el-GR" sz="2800" b="1" dirty="0"/>
              </a:p>
              <a:p>
                <a:endParaRPr lang="el-GR" sz="2800" b="1" dirty="0"/>
              </a:p>
              <a:p>
                <a:r>
                  <a:rPr lang="en-US" sz="2800" dirty="0"/>
                  <a:t>LHA</a:t>
                </a:r>
                <a:r>
                  <a:rPr lang="en-US" sz="2800" baseline="-25000" dirty="0">
                    <a:latin typeface="Astronomicon" panose="02000503000000000000" pitchFamily="2" charset="0"/>
                  </a:rPr>
                  <a:t>Q</a:t>
                </a:r>
                <a:r>
                  <a:rPr lang="en-US" sz="2800" dirty="0"/>
                  <a:t> =  258˚ 48’.8</a:t>
                </a:r>
              </a:p>
              <a:p>
                <a:r>
                  <a:rPr lang="en-US" sz="2800" dirty="0"/>
                  <a:t>Lat    = 12˚30’.0N</a:t>
                </a:r>
                <a:r>
                  <a:rPr lang="en-US" sz="2800" dirty="0">
                    <a:latin typeface="Astronomicon" panose="02000503000000000000" pitchFamily="2" charset="0"/>
                  </a:rPr>
                  <a:t> </a:t>
                </a:r>
              </a:p>
              <a:p>
                <a:r>
                  <a:rPr lang="en-US" sz="2800" dirty="0"/>
                  <a:t>Dec   = N22˚ 00’.4</a:t>
                </a:r>
              </a:p>
              <a:p>
                <a:endParaRPr lang="en-US" sz="2800" b="1" dirty="0"/>
              </a:p>
            </p:txBody>
          </p:sp>
        </mc:Choice>
        <mc:Fallback>
          <p:sp>
            <p:nvSpPr>
              <p:cNvPr id="5" name="Content Placeholder 4">
                <a:extLst>
                  <a:ext uri="{FF2B5EF4-FFF2-40B4-BE49-F238E27FC236}">
                    <a16:creationId xmlns:a16="http://schemas.microsoft.com/office/drawing/2014/main" id="{4375D1B5-C0D6-AAE8-DFD0-E8778C7B7905}"/>
                  </a:ext>
                </a:extLst>
              </p:cNvPr>
              <p:cNvSpPr>
                <a:spLocks noGrp="1" noRot="1" noChangeAspect="1" noMove="1" noResize="1" noEditPoints="1" noAdjustHandles="1" noChangeArrowheads="1" noChangeShapeType="1" noTextEdit="1"/>
              </p:cNvSpPr>
              <p:nvPr>
                <p:ph sz="half" idx="2"/>
              </p:nvPr>
            </p:nvSpPr>
            <p:spPr>
              <a:xfrm>
                <a:off x="1" y="2059709"/>
                <a:ext cx="3140364" cy="2964126"/>
              </a:xfrm>
              <a:blipFill>
                <a:blip r:embed="rId3"/>
                <a:stretch>
                  <a:fillRect l="-2136" t="-4733" b="-617"/>
                </a:stretch>
              </a:blipFill>
            </p:spPr>
            <p:txBody>
              <a:bodyPr/>
              <a:lstStyle/>
              <a:p>
                <a:r>
                  <a:rPr lang="en-US">
                    <a:noFill/>
                  </a:rPr>
                  <a:t> </a:t>
                </a:r>
              </a:p>
            </p:txBody>
          </p:sp>
        </mc:Fallback>
      </mc:AlternateContent>
    </p:spTree>
    <p:extLst>
      <p:ext uri="{BB962C8B-B14F-4D97-AF65-F5344CB8AC3E}">
        <p14:creationId xmlns:p14="http://schemas.microsoft.com/office/powerpoint/2010/main" val="4007003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F725-8444-6365-D8A1-8FD5266A33B1}"/>
              </a:ext>
            </a:extLst>
          </p:cNvPr>
          <p:cNvSpPr>
            <a:spLocks noGrp="1"/>
          </p:cNvSpPr>
          <p:nvPr>
            <p:ph type="title"/>
          </p:nvPr>
        </p:nvSpPr>
        <p:spPr>
          <a:xfrm>
            <a:off x="129309" y="753228"/>
            <a:ext cx="10164873" cy="1080938"/>
          </a:xfrm>
        </p:spPr>
        <p:txBody>
          <a:bodyPr/>
          <a:lstStyle/>
          <a:p>
            <a:r>
              <a:rPr lang="el-GR" dirty="0"/>
              <a:t>Σφάλμα πυξίδας</a:t>
            </a:r>
            <a:endParaRPr lang="en-US" dirty="0"/>
          </a:p>
        </p:txBody>
      </p:sp>
      <p:sp>
        <p:nvSpPr>
          <p:cNvPr id="3" name="Content Placeholder 2">
            <a:extLst>
              <a:ext uri="{FF2B5EF4-FFF2-40B4-BE49-F238E27FC236}">
                <a16:creationId xmlns:a16="http://schemas.microsoft.com/office/drawing/2014/main" id="{92582DA9-5BFF-8094-11EC-2EA23C7AAB8F}"/>
              </a:ext>
            </a:extLst>
          </p:cNvPr>
          <p:cNvSpPr>
            <a:spLocks noGrp="1"/>
          </p:cNvSpPr>
          <p:nvPr>
            <p:ph sz="half" idx="1"/>
          </p:nvPr>
        </p:nvSpPr>
        <p:spPr>
          <a:xfrm>
            <a:off x="129309" y="2161308"/>
            <a:ext cx="4553528" cy="4331855"/>
          </a:xfrm>
        </p:spPr>
        <p:txBody>
          <a:bodyPr>
            <a:normAutofit fontScale="92500" lnSpcReduction="20000"/>
          </a:bodyPr>
          <a:lstStyle/>
          <a:p>
            <a:r>
              <a:rPr lang="el-GR" dirty="0"/>
              <a:t>Αν στην προηγούμενη άσκηση είχαμε λάβει διόπτευση ηλίου με την μαγνητική μας πυξίδα </a:t>
            </a:r>
            <a:r>
              <a:rPr lang="en-US" dirty="0"/>
              <a:t>Az</a:t>
            </a:r>
            <a:r>
              <a:rPr lang="el-GR" dirty="0"/>
              <a:t>π</a:t>
            </a:r>
            <a:r>
              <a:rPr lang="en-US" dirty="0"/>
              <a:t> =</a:t>
            </a:r>
            <a:r>
              <a:rPr lang="el-GR" dirty="0"/>
              <a:t> 077˚ με </a:t>
            </a:r>
            <a:r>
              <a:rPr lang="en-US" dirty="0"/>
              <a:t>Variation 1˚E to 20</a:t>
            </a:r>
            <a:r>
              <a:rPr lang="el-GR" dirty="0"/>
              <a:t>1</a:t>
            </a:r>
            <a:r>
              <a:rPr lang="en-US" dirty="0"/>
              <a:t>4 increasing 2’ Annually </a:t>
            </a:r>
          </a:p>
          <a:p>
            <a:r>
              <a:rPr lang="el-GR" dirty="0"/>
              <a:t>και </a:t>
            </a:r>
            <a:r>
              <a:rPr lang="en-US" dirty="0"/>
              <a:t>Azgyro = </a:t>
            </a:r>
            <a:r>
              <a:rPr lang="el-GR" dirty="0"/>
              <a:t> </a:t>
            </a:r>
            <a:r>
              <a:rPr lang="en-US" dirty="0"/>
              <a:t>066˚ </a:t>
            </a:r>
            <a:r>
              <a:rPr lang="el-GR" dirty="0"/>
              <a:t>τα σφάλματα για τις δύο πυξίδες είναι:</a:t>
            </a:r>
          </a:p>
          <a:p>
            <a:endParaRPr lang="el-GR" dirty="0"/>
          </a:p>
          <a:p>
            <a:r>
              <a:rPr lang="en-US" dirty="0"/>
              <a:t>Az</a:t>
            </a:r>
            <a:r>
              <a:rPr lang="en-US" baseline="-25000" dirty="0"/>
              <a:t>gyro</a:t>
            </a:r>
            <a:r>
              <a:rPr lang="en-US" dirty="0"/>
              <a:t> = </a:t>
            </a:r>
            <a:r>
              <a:rPr lang="el-GR" dirty="0"/>
              <a:t> </a:t>
            </a:r>
            <a:r>
              <a:rPr lang="en-US" dirty="0"/>
              <a:t>   066</a:t>
            </a:r>
            <a:r>
              <a:rPr lang="el-GR" dirty="0"/>
              <a:t>.0˚</a:t>
            </a:r>
          </a:p>
          <a:p>
            <a:r>
              <a:rPr lang="el-GR" dirty="0"/>
              <a:t>Α</a:t>
            </a:r>
            <a:r>
              <a:rPr lang="en-US" dirty="0"/>
              <a:t>z</a:t>
            </a:r>
            <a:r>
              <a:rPr lang="el-GR" dirty="0"/>
              <a:t>λ    =  </a:t>
            </a:r>
            <a:r>
              <a:rPr lang="en-US" dirty="0"/>
              <a:t>  </a:t>
            </a:r>
            <a:r>
              <a:rPr lang="el-GR" dirty="0"/>
              <a:t>065.0˚</a:t>
            </a:r>
            <a:r>
              <a:rPr lang="en-US" dirty="0"/>
              <a:t> (-)</a:t>
            </a:r>
            <a:endParaRPr lang="el-GR" dirty="0"/>
          </a:p>
          <a:p>
            <a:r>
              <a:rPr lang="el-GR" dirty="0" err="1"/>
              <a:t>Σφ</a:t>
            </a:r>
            <a:r>
              <a:rPr lang="en-US" baseline="-25000" dirty="0"/>
              <a:t>gyro</a:t>
            </a:r>
            <a:r>
              <a:rPr lang="en-US" dirty="0"/>
              <a:t> )=  01.0˚ W           </a:t>
            </a:r>
          </a:p>
          <a:p>
            <a:r>
              <a:rPr lang="en-US" b="1" dirty="0">
                <a:solidFill>
                  <a:schemeClr val="accent6">
                    <a:lumMod val="50000"/>
                  </a:schemeClr>
                </a:solidFill>
              </a:rPr>
              <a:t>Compass BEST Error WEST / Compass  LEAST Error EAST</a:t>
            </a:r>
          </a:p>
        </p:txBody>
      </p:sp>
      <p:sp>
        <p:nvSpPr>
          <p:cNvPr id="4" name="Content Placeholder 3">
            <a:extLst>
              <a:ext uri="{FF2B5EF4-FFF2-40B4-BE49-F238E27FC236}">
                <a16:creationId xmlns:a16="http://schemas.microsoft.com/office/drawing/2014/main" id="{413923DF-D720-BA61-1DE9-BFDC61055815}"/>
              </a:ext>
            </a:extLst>
          </p:cNvPr>
          <p:cNvSpPr>
            <a:spLocks noGrp="1"/>
          </p:cNvSpPr>
          <p:nvPr>
            <p:ph sz="half" idx="2"/>
          </p:nvPr>
        </p:nvSpPr>
        <p:spPr>
          <a:xfrm>
            <a:off x="4990011" y="1996004"/>
            <a:ext cx="7072680" cy="4686953"/>
          </a:xfrm>
        </p:spPr>
        <p:txBody>
          <a:bodyPr>
            <a:normAutofit fontScale="92500" lnSpcReduction="20000"/>
          </a:bodyPr>
          <a:lstStyle/>
          <a:p>
            <a:r>
              <a:rPr lang="el-GR" dirty="0"/>
              <a:t>Για την Μαγνητική θα έχουμε</a:t>
            </a:r>
            <a:r>
              <a:rPr lang="en-US" dirty="0"/>
              <a:t>:</a:t>
            </a:r>
          </a:p>
          <a:p>
            <a:r>
              <a:rPr lang="en-US" dirty="0"/>
              <a:t>Az</a:t>
            </a:r>
            <a:r>
              <a:rPr lang="el-GR" dirty="0"/>
              <a:t>π = 077.0˚ </a:t>
            </a:r>
          </a:p>
          <a:p>
            <a:r>
              <a:rPr lang="el-GR" dirty="0"/>
              <a:t>Α</a:t>
            </a:r>
            <a:r>
              <a:rPr lang="en-US" dirty="0"/>
              <a:t>z</a:t>
            </a:r>
            <a:r>
              <a:rPr lang="el-GR" dirty="0"/>
              <a:t>λ</a:t>
            </a:r>
            <a:r>
              <a:rPr lang="en-US" dirty="0"/>
              <a:t> </a:t>
            </a:r>
            <a:r>
              <a:rPr lang="el-GR" dirty="0"/>
              <a:t>= 065.0˚(-)</a:t>
            </a:r>
          </a:p>
          <a:p>
            <a:r>
              <a:rPr lang="el-GR" dirty="0" err="1"/>
              <a:t>Πρ</a:t>
            </a:r>
            <a:r>
              <a:rPr lang="el-GR" dirty="0"/>
              <a:t>  = 012.0˚ </a:t>
            </a:r>
            <a:r>
              <a:rPr lang="en-US" dirty="0"/>
              <a:t>W</a:t>
            </a:r>
          </a:p>
          <a:p>
            <a:r>
              <a:rPr lang="el-GR" dirty="0"/>
              <a:t>Υπολογίζουμε το </a:t>
            </a:r>
            <a:r>
              <a:rPr lang="en-US" dirty="0"/>
              <a:t>Variation </a:t>
            </a:r>
            <a:r>
              <a:rPr lang="el-GR" dirty="0"/>
              <a:t>για το έτος 2024 (2014-2024 = 10 έτη διαφορά)</a:t>
            </a:r>
          </a:p>
          <a:p>
            <a:r>
              <a:rPr lang="el-GR" dirty="0"/>
              <a:t>2’ Χ 10 = 20’ =&gt; </a:t>
            </a:r>
            <a:r>
              <a:rPr lang="en-US" dirty="0"/>
              <a:t>Variation = 1.3</a:t>
            </a:r>
            <a:r>
              <a:rPr lang="el-GR" dirty="0"/>
              <a:t>˚ </a:t>
            </a:r>
            <a:r>
              <a:rPr lang="en-US" dirty="0"/>
              <a:t>E</a:t>
            </a:r>
          </a:p>
          <a:p>
            <a:endParaRPr lang="en-US" dirty="0"/>
          </a:p>
          <a:p>
            <a:r>
              <a:rPr lang="el-GR" dirty="0"/>
              <a:t>Άρα Τρ = </a:t>
            </a:r>
            <a:r>
              <a:rPr lang="el-GR" dirty="0" err="1"/>
              <a:t>Πρ</a:t>
            </a:r>
            <a:r>
              <a:rPr lang="el-GR" dirty="0"/>
              <a:t> – </a:t>
            </a:r>
            <a:r>
              <a:rPr lang="el-GR" dirty="0" err="1"/>
              <a:t>Απ</a:t>
            </a:r>
            <a:r>
              <a:rPr lang="en-US" dirty="0"/>
              <a:t> </a:t>
            </a:r>
            <a:r>
              <a:rPr lang="el-GR"/>
              <a:t>(Αλγεβρικά) </a:t>
            </a:r>
            <a:endParaRPr lang="el-GR" dirty="0"/>
          </a:p>
          <a:p>
            <a:r>
              <a:rPr lang="el-GR" dirty="0"/>
              <a:t>=&gt; </a:t>
            </a:r>
            <a:r>
              <a:rPr lang="el-GR" dirty="0" err="1"/>
              <a:t>Πρ</a:t>
            </a:r>
            <a:r>
              <a:rPr lang="en-US" dirty="0"/>
              <a:t> </a:t>
            </a:r>
            <a:r>
              <a:rPr lang="el-GR" dirty="0"/>
              <a:t>= 012.0˚</a:t>
            </a:r>
            <a:r>
              <a:rPr lang="en-US" dirty="0"/>
              <a:t>W</a:t>
            </a:r>
            <a:r>
              <a:rPr lang="el-GR" dirty="0"/>
              <a:t> </a:t>
            </a:r>
            <a:endParaRPr lang="en-US" dirty="0"/>
          </a:p>
          <a:p>
            <a:r>
              <a:rPr lang="en-US" dirty="0"/>
              <a:t>    Var =</a:t>
            </a:r>
            <a:r>
              <a:rPr lang="el-GR" dirty="0"/>
              <a:t> 00</a:t>
            </a:r>
            <a:r>
              <a:rPr lang="en-US" dirty="0"/>
              <a:t>1.3</a:t>
            </a:r>
            <a:r>
              <a:rPr lang="el-GR" dirty="0"/>
              <a:t>˚</a:t>
            </a:r>
            <a:r>
              <a:rPr lang="en-US" dirty="0"/>
              <a:t>E</a:t>
            </a:r>
            <a:r>
              <a:rPr lang="el-GR" dirty="0"/>
              <a:t>  </a:t>
            </a:r>
          </a:p>
          <a:p>
            <a:r>
              <a:rPr lang="el-GR" dirty="0"/>
              <a:t>    Τρ = </a:t>
            </a:r>
            <a:r>
              <a:rPr lang="en-US" dirty="0"/>
              <a:t> </a:t>
            </a:r>
            <a:r>
              <a:rPr lang="el-GR" dirty="0"/>
              <a:t>013.3˚</a:t>
            </a:r>
            <a:r>
              <a:rPr lang="en-US" dirty="0"/>
              <a:t>W</a:t>
            </a:r>
            <a:endParaRPr lang="el-GR" dirty="0"/>
          </a:p>
          <a:p>
            <a:endParaRPr lang="en-US" dirty="0"/>
          </a:p>
          <a:p>
            <a:endParaRPr lang="en-US" dirty="0"/>
          </a:p>
          <a:p>
            <a:endParaRPr lang="en-US" dirty="0"/>
          </a:p>
        </p:txBody>
      </p:sp>
      <p:cxnSp>
        <p:nvCxnSpPr>
          <p:cNvPr id="6" name="Straight Connector 5">
            <a:extLst>
              <a:ext uri="{FF2B5EF4-FFF2-40B4-BE49-F238E27FC236}">
                <a16:creationId xmlns:a16="http://schemas.microsoft.com/office/drawing/2014/main" id="{F85172AA-A2B0-9E6C-4E06-6F99F5B6406B}"/>
              </a:ext>
            </a:extLst>
          </p:cNvPr>
          <p:cNvCxnSpPr/>
          <p:nvPr/>
        </p:nvCxnSpPr>
        <p:spPr>
          <a:xfrm>
            <a:off x="229695" y="5101534"/>
            <a:ext cx="2835564" cy="0"/>
          </a:xfrm>
          <a:prstGeom prst="line">
            <a:avLst/>
          </a:prstGeom>
          <a:ln w="508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97FE1A3-D006-96A7-C7D8-C4CFD55FB850}"/>
              </a:ext>
            </a:extLst>
          </p:cNvPr>
          <p:cNvCxnSpPr>
            <a:cxnSpLocks/>
          </p:cNvCxnSpPr>
          <p:nvPr/>
        </p:nvCxnSpPr>
        <p:spPr>
          <a:xfrm>
            <a:off x="5184001" y="3022798"/>
            <a:ext cx="2423807" cy="0"/>
          </a:xfrm>
          <a:prstGeom prst="line">
            <a:avLst/>
          </a:prstGeom>
          <a:ln w="508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55F562-AE0B-BE0F-98DD-0E7E4F5F980E}"/>
              </a:ext>
            </a:extLst>
          </p:cNvPr>
          <p:cNvCxnSpPr/>
          <p:nvPr/>
        </p:nvCxnSpPr>
        <p:spPr>
          <a:xfrm>
            <a:off x="5298294" y="5784233"/>
            <a:ext cx="2565546" cy="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84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FFEB-DED6-3042-355C-0AB0D5BDAC81}"/>
              </a:ext>
            </a:extLst>
          </p:cNvPr>
          <p:cNvSpPr>
            <a:spLocks noGrp="1"/>
          </p:cNvSpPr>
          <p:nvPr>
            <p:ph type="title"/>
          </p:nvPr>
        </p:nvSpPr>
        <p:spPr/>
        <p:txBody>
          <a:bodyPr/>
          <a:lstStyle/>
          <a:p>
            <a:r>
              <a:rPr lang="el-GR" dirty="0"/>
              <a:t>ΤΙ ΕΙΝΑΙ ΤΟ ΣΦΑΛΜΑ ΠΥΞΙΔΑΣ</a:t>
            </a:r>
            <a:endParaRPr lang="en-US" dirty="0"/>
          </a:p>
        </p:txBody>
      </p:sp>
      <p:sp>
        <p:nvSpPr>
          <p:cNvPr id="4" name="Content Placeholder 3">
            <a:extLst>
              <a:ext uri="{FF2B5EF4-FFF2-40B4-BE49-F238E27FC236}">
                <a16:creationId xmlns:a16="http://schemas.microsoft.com/office/drawing/2014/main" id="{66BB0ECA-92D0-5502-B988-2A2B076B5986}"/>
              </a:ext>
            </a:extLst>
          </p:cNvPr>
          <p:cNvSpPr>
            <a:spLocks noGrp="1"/>
          </p:cNvSpPr>
          <p:nvPr>
            <p:ph sz="half" idx="2"/>
          </p:nvPr>
        </p:nvSpPr>
        <p:spPr>
          <a:xfrm>
            <a:off x="248718" y="2070202"/>
            <a:ext cx="5129960" cy="4535424"/>
          </a:xfrm>
        </p:spPr>
        <p:txBody>
          <a:bodyPr>
            <a:normAutofit fontScale="92500" lnSpcReduction="10000"/>
          </a:bodyPr>
          <a:lstStyle/>
          <a:p>
            <a:r>
              <a:rPr lang="el-GR" dirty="0"/>
              <a:t>Σαν γενικό όρο μπορούμε να πούμε ότι το σφάλμα μιας οποιασδήποτε πυξίδας είναι η διαφορά (που εκφράζεται σε γωνία ) μεταξύ της ένδειξης του Βορρά της πυξίδας και του πραγματικού βορρά.</a:t>
            </a:r>
          </a:p>
          <a:p>
            <a:r>
              <a:rPr lang="el-GR" dirty="0"/>
              <a:t>Στις γυροσκοπικές πυξίδες εκφράζεται σαν μία τιμή ενώ στις Μαγνητικές πυξίδες σαν δύο διαφορετικές τιμές οι οποίες έχουν διαφορετικές αιτίες γέννησης, των οποίων το αλγεβρικό σύνολο –που είναι και το συνολικό σφάλμα της μαγνητικής πυξίδας το ονομάζουμε </a:t>
            </a:r>
            <a:r>
              <a:rPr lang="el-GR" b="1" dirty="0"/>
              <a:t>Παραλλαγή (</a:t>
            </a:r>
            <a:r>
              <a:rPr lang="el-GR" b="1" dirty="0" err="1"/>
              <a:t>Πρ</a:t>
            </a:r>
            <a:r>
              <a:rPr lang="el-GR" b="1" dirty="0"/>
              <a:t>)</a:t>
            </a:r>
            <a:r>
              <a:rPr lang="el-GR" dirty="0"/>
              <a:t>.</a:t>
            </a:r>
            <a:endParaRPr lang="en-US" dirty="0"/>
          </a:p>
        </p:txBody>
      </p:sp>
      <p:pic>
        <p:nvPicPr>
          <p:cNvPr id="8" name="Content Placeholder 7">
            <a:extLst>
              <a:ext uri="{FF2B5EF4-FFF2-40B4-BE49-F238E27FC236}">
                <a16:creationId xmlns:a16="http://schemas.microsoft.com/office/drawing/2014/main" id="{8259E9E9-CA6A-5B68-16B1-0E79EBFE7D16}"/>
              </a:ext>
            </a:extLst>
          </p:cNvPr>
          <p:cNvPicPr>
            <a:picLocks noGrp="1" noChangeAspect="1"/>
          </p:cNvPicPr>
          <p:nvPr>
            <p:ph sz="quarter" idx="4"/>
          </p:nvPr>
        </p:nvPicPr>
        <p:blipFill>
          <a:blip r:embed="rId2"/>
          <a:stretch>
            <a:fillRect/>
          </a:stretch>
        </p:blipFill>
        <p:spPr>
          <a:xfrm>
            <a:off x="5558868" y="2121408"/>
            <a:ext cx="6209774" cy="4162349"/>
          </a:xfrm>
        </p:spPr>
      </p:pic>
    </p:spTree>
    <p:extLst>
      <p:ext uri="{BB962C8B-B14F-4D97-AF65-F5344CB8AC3E}">
        <p14:creationId xmlns:p14="http://schemas.microsoft.com/office/powerpoint/2010/main" val="2817996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9D3E9-2D4A-0BD1-7205-3480CC13EAD6}"/>
              </a:ext>
            </a:extLst>
          </p:cNvPr>
          <p:cNvSpPr>
            <a:spLocks noGrp="1"/>
          </p:cNvSpPr>
          <p:nvPr>
            <p:ph type="title"/>
          </p:nvPr>
        </p:nvSpPr>
        <p:spPr/>
        <p:txBody>
          <a:bodyPr/>
          <a:lstStyle/>
          <a:p>
            <a:r>
              <a:rPr lang="el-GR" dirty="0"/>
              <a:t>ΣΦΑΛΜΑΤΑ ΜΑΓΝΗΤΙΚΗΣ ΠΥΞΙΔΑΣ </a:t>
            </a:r>
            <a:endParaRPr lang="en-US" dirty="0"/>
          </a:p>
        </p:txBody>
      </p:sp>
      <p:sp>
        <p:nvSpPr>
          <p:cNvPr id="3" name="Content Placeholder 2">
            <a:extLst>
              <a:ext uri="{FF2B5EF4-FFF2-40B4-BE49-F238E27FC236}">
                <a16:creationId xmlns:a16="http://schemas.microsoft.com/office/drawing/2014/main" id="{68FCEC11-7CF6-239D-148A-15FCD407BC47}"/>
              </a:ext>
            </a:extLst>
          </p:cNvPr>
          <p:cNvSpPr>
            <a:spLocks noGrp="1"/>
          </p:cNvSpPr>
          <p:nvPr>
            <p:ph idx="1"/>
          </p:nvPr>
        </p:nvSpPr>
        <p:spPr>
          <a:xfrm>
            <a:off x="175565" y="2336873"/>
            <a:ext cx="11770157" cy="2686962"/>
          </a:xfrm>
        </p:spPr>
        <p:txBody>
          <a:bodyPr/>
          <a:lstStyle/>
          <a:p>
            <a:r>
              <a:rPr lang="el-GR" dirty="0"/>
              <a:t>ΜΑΓΝΗΤΙΚΗ ΑΠΟΚΛΙΣΗ (</a:t>
            </a:r>
            <a:r>
              <a:rPr lang="en-US" dirty="0"/>
              <a:t>MAGNETIC DECLINATION </a:t>
            </a:r>
            <a:r>
              <a:rPr lang="el-GR" dirty="0"/>
              <a:t>Η </a:t>
            </a:r>
            <a:r>
              <a:rPr lang="en-US" dirty="0"/>
              <a:t>MAGNETIC VARIATION</a:t>
            </a:r>
            <a:r>
              <a:rPr lang="el-GR" dirty="0"/>
              <a:t> –</a:t>
            </a:r>
            <a:r>
              <a:rPr lang="el-GR" dirty="0" err="1"/>
              <a:t>Απ</a:t>
            </a:r>
            <a:r>
              <a:rPr lang="el-GR" dirty="0"/>
              <a:t> -</a:t>
            </a:r>
            <a:r>
              <a:rPr lang="en-US" dirty="0"/>
              <a:t>)</a:t>
            </a:r>
          </a:p>
          <a:p>
            <a:endParaRPr lang="en-US" dirty="0"/>
          </a:p>
          <a:p>
            <a:endParaRPr lang="en-US" dirty="0"/>
          </a:p>
          <a:p>
            <a:r>
              <a:rPr lang="el-GR" dirty="0"/>
              <a:t>ΜΑΓΝΗΤΙΚΗ ΠΑΡΕΚΤΡΟΠΗ (</a:t>
            </a:r>
            <a:r>
              <a:rPr lang="en-US" dirty="0"/>
              <a:t> MAGNETIC DEVIATION –</a:t>
            </a:r>
            <a:r>
              <a:rPr lang="el-GR" dirty="0"/>
              <a:t> </a:t>
            </a:r>
            <a:r>
              <a:rPr lang="el-GR" dirty="0" err="1"/>
              <a:t>Πρ</a:t>
            </a:r>
            <a:r>
              <a:rPr lang="el-GR" dirty="0"/>
              <a:t> -</a:t>
            </a:r>
            <a:r>
              <a:rPr lang="en-US" dirty="0"/>
              <a:t>)</a:t>
            </a:r>
          </a:p>
        </p:txBody>
      </p:sp>
    </p:spTree>
    <p:extLst>
      <p:ext uri="{BB962C8B-B14F-4D97-AF65-F5344CB8AC3E}">
        <p14:creationId xmlns:p14="http://schemas.microsoft.com/office/powerpoint/2010/main" val="2915553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3EB7-F791-6571-779E-CADD7D9F2DD7}"/>
              </a:ext>
            </a:extLst>
          </p:cNvPr>
          <p:cNvSpPr>
            <a:spLocks noGrp="1"/>
          </p:cNvSpPr>
          <p:nvPr>
            <p:ph type="title"/>
          </p:nvPr>
        </p:nvSpPr>
        <p:spPr/>
        <p:txBody>
          <a:bodyPr/>
          <a:lstStyle/>
          <a:p>
            <a:r>
              <a:rPr lang="el-GR" dirty="0"/>
              <a:t>Απόκλιση</a:t>
            </a:r>
            <a:r>
              <a:rPr lang="en-US" dirty="0"/>
              <a:t> (</a:t>
            </a:r>
            <a:r>
              <a:rPr lang="el-GR" dirty="0" err="1"/>
              <a:t>Απ</a:t>
            </a:r>
            <a:r>
              <a:rPr lang="el-GR" dirty="0"/>
              <a:t>): (</a:t>
            </a:r>
            <a:r>
              <a:rPr lang="el-GR" b="1" dirty="0"/>
              <a:t>Μ</a:t>
            </a:r>
            <a:r>
              <a:rPr lang="en-US" b="1" dirty="0" err="1"/>
              <a:t>agnetic</a:t>
            </a:r>
            <a:r>
              <a:rPr lang="en-US" b="1" dirty="0"/>
              <a:t> Declination </a:t>
            </a:r>
            <a:r>
              <a:rPr lang="el-GR" b="1" dirty="0"/>
              <a:t>ή </a:t>
            </a:r>
            <a:r>
              <a:rPr lang="en-US" b="1" dirty="0"/>
              <a:t>Magnetic Variation</a:t>
            </a:r>
            <a:endParaRPr lang="el-GR" b="1" dirty="0"/>
          </a:p>
        </p:txBody>
      </p:sp>
      <p:sp>
        <p:nvSpPr>
          <p:cNvPr id="3" name="Content Placeholder 2">
            <a:extLst>
              <a:ext uri="{FF2B5EF4-FFF2-40B4-BE49-F238E27FC236}">
                <a16:creationId xmlns:a16="http://schemas.microsoft.com/office/drawing/2014/main" id="{9B5C0069-3AEA-DF2F-743E-C1B7AE5555FE}"/>
              </a:ext>
            </a:extLst>
          </p:cNvPr>
          <p:cNvSpPr>
            <a:spLocks noGrp="1"/>
          </p:cNvSpPr>
          <p:nvPr>
            <p:ph sz="half" idx="1"/>
          </p:nvPr>
        </p:nvSpPr>
        <p:spPr>
          <a:xfrm>
            <a:off x="65837" y="2336872"/>
            <a:ext cx="5742431" cy="4195602"/>
          </a:xfrm>
        </p:spPr>
        <p:txBody>
          <a:bodyPr>
            <a:normAutofit lnSpcReduction="10000"/>
          </a:bodyPr>
          <a:lstStyle/>
          <a:p>
            <a:endParaRPr lang="el-GR" dirty="0"/>
          </a:p>
          <a:p>
            <a:r>
              <a:rPr lang="el-GR" dirty="0"/>
              <a:t>Ο μαγνητικός Βορράς δεν συμπίπτει με τον Αληθή Βορρά (τον άξονα περιστροφής της γης δηλαδή). </a:t>
            </a:r>
            <a:r>
              <a:rPr lang="en-US" dirty="0"/>
              <a:t>            </a:t>
            </a:r>
            <a:r>
              <a:rPr lang="el-GR" dirty="0"/>
              <a:t>Η γωνία που σχηματίζεται μεταξύ Μαγνητικού Βορρά και Αληθούς Βορρά λόγω αυτής της διαφοράς, ονομάζεται Απόκλιση (</a:t>
            </a:r>
            <a:r>
              <a:rPr lang="en-US" dirty="0"/>
              <a:t>Magnetic Variation </a:t>
            </a:r>
            <a:r>
              <a:rPr lang="el-GR" dirty="0"/>
              <a:t>ή </a:t>
            </a:r>
            <a:r>
              <a:rPr lang="en-US" dirty="0"/>
              <a:t>Magnetic Declination</a:t>
            </a:r>
            <a:r>
              <a:rPr lang="el-GR" dirty="0"/>
              <a:t> </a:t>
            </a:r>
            <a:r>
              <a:rPr lang="en-US" dirty="0"/>
              <a:t>)</a:t>
            </a:r>
            <a:endParaRPr lang="el-GR" dirty="0"/>
          </a:p>
          <a:p>
            <a:r>
              <a:rPr lang="el-GR" dirty="0"/>
              <a:t>Η Μαγνητική Απόκλιση υπολογίζεται ετήσια και για όλους τους τόπους της γης και δεν είναι σταθερή αφού ο Μαγνητικός Βορράς μετακινείται.</a:t>
            </a:r>
          </a:p>
          <a:p>
            <a:endParaRPr lang="en-US" dirty="0"/>
          </a:p>
        </p:txBody>
      </p:sp>
      <p:pic>
        <p:nvPicPr>
          <p:cNvPr id="6" name="Content Placeholder 5">
            <a:extLst>
              <a:ext uri="{FF2B5EF4-FFF2-40B4-BE49-F238E27FC236}">
                <a16:creationId xmlns:a16="http://schemas.microsoft.com/office/drawing/2014/main" id="{4A875A64-87CE-9B22-8FA5-AD7BB1D70DDC}"/>
              </a:ext>
            </a:extLst>
          </p:cNvPr>
          <p:cNvPicPr>
            <a:picLocks noGrp="1" noChangeAspect="1"/>
          </p:cNvPicPr>
          <p:nvPr>
            <p:ph sz="half" idx="2"/>
          </p:nvPr>
        </p:nvPicPr>
        <p:blipFill>
          <a:blip r:embed="rId2"/>
          <a:stretch>
            <a:fillRect/>
          </a:stretch>
        </p:blipFill>
        <p:spPr>
          <a:xfrm>
            <a:off x="5934176" y="2336873"/>
            <a:ext cx="6073946" cy="4049297"/>
          </a:xfrm>
        </p:spPr>
      </p:pic>
    </p:spTree>
    <p:extLst>
      <p:ext uri="{BB962C8B-B14F-4D97-AF65-F5344CB8AC3E}">
        <p14:creationId xmlns:p14="http://schemas.microsoft.com/office/powerpoint/2010/main" val="2060959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3EB7-F791-6571-779E-CADD7D9F2DD7}"/>
              </a:ext>
            </a:extLst>
          </p:cNvPr>
          <p:cNvSpPr>
            <a:spLocks noGrp="1"/>
          </p:cNvSpPr>
          <p:nvPr>
            <p:ph type="title"/>
          </p:nvPr>
        </p:nvSpPr>
        <p:spPr/>
        <p:txBody>
          <a:bodyPr/>
          <a:lstStyle/>
          <a:p>
            <a:r>
              <a:rPr lang="el-GR" dirty="0"/>
              <a:t>Απόκλιση</a:t>
            </a:r>
            <a:r>
              <a:rPr lang="en-US" dirty="0"/>
              <a:t> (</a:t>
            </a:r>
            <a:r>
              <a:rPr lang="el-GR" dirty="0" err="1"/>
              <a:t>Απ</a:t>
            </a:r>
            <a:r>
              <a:rPr lang="el-GR" dirty="0"/>
              <a:t>): (</a:t>
            </a:r>
            <a:r>
              <a:rPr lang="el-GR" b="1" dirty="0"/>
              <a:t>Μ</a:t>
            </a:r>
            <a:r>
              <a:rPr lang="en-US" b="1" dirty="0" err="1"/>
              <a:t>agnetic</a:t>
            </a:r>
            <a:r>
              <a:rPr lang="en-US" b="1" dirty="0"/>
              <a:t> Declination </a:t>
            </a:r>
            <a:r>
              <a:rPr lang="el-GR" b="1" dirty="0"/>
              <a:t>ή </a:t>
            </a:r>
            <a:r>
              <a:rPr lang="en-US" b="1" dirty="0"/>
              <a:t>Magnetic Variation</a:t>
            </a:r>
            <a:endParaRPr lang="el-GR" b="1" dirty="0"/>
          </a:p>
        </p:txBody>
      </p:sp>
      <p:sp>
        <p:nvSpPr>
          <p:cNvPr id="3" name="Content Placeholder 2">
            <a:extLst>
              <a:ext uri="{FF2B5EF4-FFF2-40B4-BE49-F238E27FC236}">
                <a16:creationId xmlns:a16="http://schemas.microsoft.com/office/drawing/2014/main" id="{9B5C0069-3AEA-DF2F-743E-C1B7AE5555FE}"/>
              </a:ext>
            </a:extLst>
          </p:cNvPr>
          <p:cNvSpPr>
            <a:spLocks noGrp="1"/>
          </p:cNvSpPr>
          <p:nvPr>
            <p:ph sz="half" idx="1"/>
          </p:nvPr>
        </p:nvSpPr>
        <p:spPr>
          <a:xfrm>
            <a:off x="65837" y="2018995"/>
            <a:ext cx="5868339" cy="4839005"/>
          </a:xfrm>
        </p:spPr>
        <p:txBody>
          <a:bodyPr>
            <a:normAutofit/>
          </a:bodyPr>
          <a:lstStyle/>
          <a:p>
            <a:endParaRPr lang="el-GR" dirty="0"/>
          </a:p>
          <a:p>
            <a:r>
              <a:rPr lang="el-GR" dirty="0"/>
              <a:t>Τις τιμές της τις βρίσκουμε είτε στους χάρτες, είτε σε υπηρεσίες όπως η </a:t>
            </a:r>
            <a:r>
              <a:rPr lang="en-US" dirty="0"/>
              <a:t>U.S. NOAA (</a:t>
            </a:r>
            <a:r>
              <a:rPr lang="el-GR" dirty="0"/>
              <a:t>Εθνική Υδρογραφικής Υπηρεσίας των Η.Π.Α.) η οποία προσφέρει έναν </a:t>
            </a:r>
            <a:r>
              <a:rPr lang="el-GR" dirty="0">
                <a:solidFill>
                  <a:schemeClr val="bg2">
                    <a:lumMod val="50000"/>
                  </a:schemeClr>
                </a:solidFill>
                <a:hlinkClick r:id="rId2">
                  <a:extLst>
                    <a:ext uri="{A12FA001-AC4F-418D-AE19-62706E023703}">
                      <ahyp:hlinkClr xmlns:ahyp="http://schemas.microsoft.com/office/drawing/2018/hyperlinkcolor" val="tx"/>
                    </a:ext>
                  </a:extLst>
                </a:hlinkClick>
              </a:rPr>
              <a:t>υπολογιστή Μαγνητικής Απόκλισης</a:t>
            </a:r>
            <a:r>
              <a:rPr lang="el-GR" dirty="0">
                <a:solidFill>
                  <a:schemeClr val="bg2">
                    <a:lumMod val="50000"/>
                  </a:schemeClr>
                </a:solidFill>
              </a:rPr>
              <a:t> </a:t>
            </a:r>
            <a:r>
              <a:rPr lang="el-GR" dirty="0"/>
              <a:t>στον οποίο εισερχόμενοι με ημερομηνία, πλάτος (</a:t>
            </a:r>
            <a:r>
              <a:rPr lang="en-US" dirty="0"/>
              <a:t>Latitude) </a:t>
            </a:r>
            <a:r>
              <a:rPr lang="el-GR" dirty="0"/>
              <a:t>και μήκος </a:t>
            </a:r>
            <a:r>
              <a:rPr lang="en-US" dirty="0"/>
              <a:t>(Longitude)</a:t>
            </a:r>
            <a:r>
              <a:rPr lang="el-GR" dirty="0"/>
              <a:t> λαμβάνουμε την τιμή της απόκλισης για τον τόπο και την ημερομηνία που μας ενδιαφέρει. </a:t>
            </a:r>
            <a:endParaRPr lang="en-US" dirty="0"/>
          </a:p>
        </p:txBody>
      </p:sp>
      <p:pic>
        <p:nvPicPr>
          <p:cNvPr id="12" name="Content Placeholder 11">
            <a:extLst>
              <a:ext uri="{FF2B5EF4-FFF2-40B4-BE49-F238E27FC236}">
                <a16:creationId xmlns:a16="http://schemas.microsoft.com/office/drawing/2014/main" id="{A1280F53-21FE-358F-113C-B8EEC43A4A7F}"/>
              </a:ext>
            </a:extLst>
          </p:cNvPr>
          <p:cNvPicPr>
            <a:picLocks noGrp="1" noChangeAspect="1"/>
          </p:cNvPicPr>
          <p:nvPr>
            <p:ph sz="half" idx="2"/>
          </p:nvPr>
        </p:nvPicPr>
        <p:blipFill>
          <a:blip r:embed="rId3"/>
          <a:stretch>
            <a:fillRect/>
          </a:stretch>
        </p:blipFill>
        <p:spPr>
          <a:xfrm>
            <a:off x="5934176" y="2421975"/>
            <a:ext cx="6182772" cy="3912988"/>
          </a:xfrm>
        </p:spPr>
      </p:pic>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C2E8057A-47E2-3DB3-A88A-4B79FD58521C}"/>
                  </a:ext>
                </a:extLst>
              </p14:cNvPr>
              <p14:cNvContentPartPr/>
              <p14:nvPr/>
            </p14:nvContentPartPr>
            <p14:xfrm>
              <a:off x="9026222" y="3268195"/>
              <a:ext cx="2735640" cy="303480"/>
            </p14:xfrm>
          </p:contentPart>
        </mc:Choice>
        <mc:Fallback>
          <p:pic>
            <p:nvPicPr>
              <p:cNvPr id="13" name="Ink 12">
                <a:extLst>
                  <a:ext uri="{FF2B5EF4-FFF2-40B4-BE49-F238E27FC236}">
                    <a16:creationId xmlns:a16="http://schemas.microsoft.com/office/drawing/2014/main" id="{C2E8057A-47E2-3DB3-A88A-4B79FD58521C}"/>
                  </a:ext>
                </a:extLst>
              </p:cNvPr>
              <p:cNvPicPr/>
              <p:nvPr/>
            </p:nvPicPr>
            <p:blipFill>
              <a:blip r:embed="rId5"/>
              <a:stretch>
                <a:fillRect/>
              </a:stretch>
            </p:blipFill>
            <p:spPr>
              <a:xfrm>
                <a:off x="9020102" y="3262075"/>
                <a:ext cx="2747880" cy="3157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4" name="Ink 13">
                <a:extLst>
                  <a:ext uri="{FF2B5EF4-FFF2-40B4-BE49-F238E27FC236}">
                    <a16:creationId xmlns:a16="http://schemas.microsoft.com/office/drawing/2014/main" id="{B9CBE865-BE77-A1E4-2991-0CE226AA6732}"/>
                  </a:ext>
                </a:extLst>
              </p14:cNvPr>
              <p14:cNvContentPartPr/>
              <p14:nvPr/>
            </p14:nvContentPartPr>
            <p14:xfrm>
              <a:off x="10365422" y="3254515"/>
              <a:ext cx="1454760" cy="274680"/>
            </p14:xfrm>
          </p:contentPart>
        </mc:Choice>
        <mc:Fallback>
          <p:pic>
            <p:nvPicPr>
              <p:cNvPr id="14" name="Ink 13">
                <a:extLst>
                  <a:ext uri="{FF2B5EF4-FFF2-40B4-BE49-F238E27FC236}">
                    <a16:creationId xmlns:a16="http://schemas.microsoft.com/office/drawing/2014/main" id="{B9CBE865-BE77-A1E4-2991-0CE226AA6732}"/>
                  </a:ext>
                </a:extLst>
              </p:cNvPr>
              <p:cNvPicPr/>
              <p:nvPr/>
            </p:nvPicPr>
            <p:blipFill>
              <a:blip r:embed="rId7"/>
              <a:stretch>
                <a:fillRect/>
              </a:stretch>
            </p:blipFill>
            <p:spPr>
              <a:xfrm>
                <a:off x="10359302" y="3248395"/>
                <a:ext cx="1467000" cy="286920"/>
              </a:xfrm>
              <a:prstGeom prst="rect">
                <a:avLst/>
              </a:prstGeom>
            </p:spPr>
          </p:pic>
        </mc:Fallback>
      </mc:AlternateContent>
    </p:spTree>
    <p:extLst>
      <p:ext uri="{BB962C8B-B14F-4D97-AF65-F5344CB8AC3E}">
        <p14:creationId xmlns:p14="http://schemas.microsoft.com/office/powerpoint/2010/main" val="53531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3EB7-F791-6571-779E-CADD7D9F2DD7}"/>
              </a:ext>
            </a:extLst>
          </p:cNvPr>
          <p:cNvSpPr>
            <a:spLocks noGrp="1"/>
          </p:cNvSpPr>
          <p:nvPr>
            <p:ph type="title"/>
          </p:nvPr>
        </p:nvSpPr>
        <p:spPr/>
        <p:txBody>
          <a:bodyPr/>
          <a:lstStyle/>
          <a:p>
            <a:r>
              <a:rPr lang="el-GR" dirty="0"/>
              <a:t>Απόκλιση</a:t>
            </a:r>
            <a:r>
              <a:rPr lang="en-US" dirty="0"/>
              <a:t> (</a:t>
            </a:r>
            <a:r>
              <a:rPr lang="el-GR" dirty="0" err="1"/>
              <a:t>Απ</a:t>
            </a:r>
            <a:r>
              <a:rPr lang="el-GR" dirty="0"/>
              <a:t>): (</a:t>
            </a:r>
            <a:r>
              <a:rPr lang="el-GR" b="1" dirty="0"/>
              <a:t>Μ</a:t>
            </a:r>
            <a:r>
              <a:rPr lang="en-US" b="1" dirty="0" err="1"/>
              <a:t>agnetic</a:t>
            </a:r>
            <a:r>
              <a:rPr lang="en-US" b="1" dirty="0"/>
              <a:t> Declination </a:t>
            </a:r>
            <a:r>
              <a:rPr lang="el-GR" b="1" dirty="0"/>
              <a:t>ή </a:t>
            </a:r>
            <a:r>
              <a:rPr lang="en-US" b="1" dirty="0"/>
              <a:t>Magnetic Variation</a:t>
            </a:r>
            <a:endParaRPr lang="el-GR" b="1" dirty="0"/>
          </a:p>
        </p:txBody>
      </p:sp>
      <p:sp>
        <p:nvSpPr>
          <p:cNvPr id="3" name="Content Placeholder 2">
            <a:extLst>
              <a:ext uri="{FF2B5EF4-FFF2-40B4-BE49-F238E27FC236}">
                <a16:creationId xmlns:a16="http://schemas.microsoft.com/office/drawing/2014/main" id="{9B5C0069-3AEA-DF2F-743E-C1B7AE5555FE}"/>
              </a:ext>
            </a:extLst>
          </p:cNvPr>
          <p:cNvSpPr>
            <a:spLocks noGrp="1"/>
          </p:cNvSpPr>
          <p:nvPr>
            <p:ph sz="half" idx="1"/>
          </p:nvPr>
        </p:nvSpPr>
        <p:spPr>
          <a:xfrm>
            <a:off x="65837" y="2018995"/>
            <a:ext cx="6386169" cy="4839005"/>
          </a:xfrm>
        </p:spPr>
        <p:txBody>
          <a:bodyPr>
            <a:normAutofit fontScale="92500" lnSpcReduction="10000"/>
          </a:bodyPr>
          <a:lstStyle/>
          <a:p>
            <a:r>
              <a:rPr lang="el-GR" dirty="0"/>
              <a:t>Στους </a:t>
            </a:r>
            <a:r>
              <a:rPr lang="en-US" dirty="0"/>
              <a:t>Paper Charts </a:t>
            </a:r>
            <a:r>
              <a:rPr lang="el-GR" dirty="0"/>
              <a:t>η τιμή της Απόκλισης αναγράφεται για ένα συγκεκριμένο έτος μαζί με την ετήσια μεταβολή της και μετά γίνεται υπολογισμός με το παρόν έτος.</a:t>
            </a:r>
          </a:p>
          <a:p>
            <a:endParaRPr lang="el-GR" dirty="0"/>
          </a:p>
          <a:p>
            <a:r>
              <a:rPr lang="el-GR" dirty="0"/>
              <a:t>π.χ. στον διπλανό χάρτη </a:t>
            </a:r>
            <a:r>
              <a:rPr lang="el-GR" dirty="0" err="1"/>
              <a:t>Απ</a:t>
            </a:r>
            <a:r>
              <a:rPr lang="el-GR" dirty="0"/>
              <a:t> = 19˚ 08’Ε για το έτος 1984 με ετήσια αύξουσα μεταβολή 4’ </a:t>
            </a:r>
          </a:p>
          <a:p>
            <a:r>
              <a:rPr lang="el-GR" dirty="0"/>
              <a:t>Για το έτος 2024 (2024 – 1984 = </a:t>
            </a:r>
            <a:r>
              <a:rPr lang="en-US" dirty="0"/>
              <a:t>40 </a:t>
            </a:r>
            <a:r>
              <a:rPr lang="el-GR" dirty="0"/>
              <a:t>έτη) η μεταβολή είναι 4’ χ 40’ = 160’ =&gt; 2˚ 40’ (+)</a:t>
            </a:r>
          </a:p>
          <a:p>
            <a:r>
              <a:rPr lang="el-GR" dirty="0"/>
              <a:t>Άρα η Απόκλιση για το 2024 είναι:</a:t>
            </a:r>
          </a:p>
          <a:p>
            <a:pPr marL="0" indent="0" algn="ctr">
              <a:buNone/>
            </a:pPr>
            <a:r>
              <a:rPr lang="el-GR" dirty="0"/>
              <a:t>19˚ 08’Ε</a:t>
            </a:r>
          </a:p>
          <a:p>
            <a:pPr marL="0" indent="0" algn="ctr">
              <a:buNone/>
            </a:pPr>
            <a:r>
              <a:rPr lang="el-GR" dirty="0"/>
              <a:t>     2˚ 40’ (+)</a:t>
            </a:r>
          </a:p>
          <a:p>
            <a:pPr marL="0" indent="0" algn="ctr">
              <a:buNone/>
            </a:pPr>
            <a:r>
              <a:rPr lang="el-GR" dirty="0"/>
              <a:t>21˚  48 Ε</a:t>
            </a:r>
          </a:p>
        </p:txBody>
      </p:sp>
      <p:pic>
        <p:nvPicPr>
          <p:cNvPr id="7" name="Content Placeholder 6">
            <a:extLst>
              <a:ext uri="{FF2B5EF4-FFF2-40B4-BE49-F238E27FC236}">
                <a16:creationId xmlns:a16="http://schemas.microsoft.com/office/drawing/2014/main" id="{EFC751C2-50F7-C550-3E9C-9724E0D559B9}"/>
              </a:ext>
            </a:extLst>
          </p:cNvPr>
          <p:cNvPicPr>
            <a:picLocks noGrp="1" noChangeAspect="1"/>
          </p:cNvPicPr>
          <p:nvPr>
            <p:ph sz="half" idx="2"/>
          </p:nvPr>
        </p:nvPicPr>
        <p:blipFill rotWithShape="1">
          <a:blip r:embed="rId2"/>
          <a:srcRect t="8346" b="1583"/>
          <a:stretch/>
        </p:blipFill>
        <p:spPr>
          <a:xfrm>
            <a:off x="6503212" y="2075495"/>
            <a:ext cx="5376671" cy="4725367"/>
          </a:xfrm>
        </p:spPr>
      </p:pic>
      <p:cxnSp>
        <p:nvCxnSpPr>
          <p:cNvPr id="11" name="Straight Connector 10">
            <a:extLst>
              <a:ext uri="{FF2B5EF4-FFF2-40B4-BE49-F238E27FC236}">
                <a16:creationId xmlns:a16="http://schemas.microsoft.com/office/drawing/2014/main" id="{A7FEE69E-348A-9EF2-FC44-F617AB6185B0}"/>
              </a:ext>
            </a:extLst>
          </p:cNvPr>
          <p:cNvCxnSpPr/>
          <p:nvPr/>
        </p:nvCxnSpPr>
        <p:spPr>
          <a:xfrm>
            <a:off x="2494483" y="6104772"/>
            <a:ext cx="1602029" cy="0"/>
          </a:xfrm>
          <a:prstGeom prst="line">
            <a:avLst/>
          </a:prstGeom>
          <a:ln w="12700">
            <a:solidFill>
              <a:schemeClr val="bg1">
                <a:lumMod val="95000"/>
                <a:lumOff val="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71015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BAF5-5C28-DD2C-DBDE-9A58E0C9619B}"/>
              </a:ext>
            </a:extLst>
          </p:cNvPr>
          <p:cNvSpPr>
            <a:spLocks noGrp="1"/>
          </p:cNvSpPr>
          <p:nvPr>
            <p:ph type="title"/>
          </p:nvPr>
        </p:nvSpPr>
        <p:spPr>
          <a:xfrm>
            <a:off x="109728" y="753228"/>
            <a:ext cx="10277855" cy="1080938"/>
          </a:xfrm>
        </p:spPr>
        <p:txBody>
          <a:bodyPr/>
          <a:lstStyle/>
          <a:p>
            <a:r>
              <a:rPr lang="el-GR" dirty="0"/>
              <a:t>Απόκλιση</a:t>
            </a:r>
            <a:r>
              <a:rPr lang="en-US" dirty="0"/>
              <a:t> (</a:t>
            </a:r>
            <a:r>
              <a:rPr lang="el-GR" dirty="0" err="1"/>
              <a:t>Απ</a:t>
            </a:r>
            <a:r>
              <a:rPr lang="el-GR" dirty="0"/>
              <a:t>): (</a:t>
            </a:r>
            <a:r>
              <a:rPr lang="el-GR" b="1" dirty="0"/>
              <a:t>Μ</a:t>
            </a:r>
            <a:r>
              <a:rPr lang="en-US" b="1" dirty="0" err="1"/>
              <a:t>agnetic</a:t>
            </a:r>
            <a:r>
              <a:rPr lang="en-US" b="1" dirty="0"/>
              <a:t> Declination </a:t>
            </a:r>
            <a:r>
              <a:rPr lang="el-GR" b="1" dirty="0"/>
              <a:t>ή </a:t>
            </a:r>
            <a:r>
              <a:rPr lang="en-US" b="1" dirty="0"/>
              <a:t>Magnetic Variation</a:t>
            </a:r>
            <a:endParaRPr lang="en-US" dirty="0"/>
          </a:p>
        </p:txBody>
      </p:sp>
      <p:sp>
        <p:nvSpPr>
          <p:cNvPr id="3" name="Content Placeholder 2">
            <a:extLst>
              <a:ext uri="{FF2B5EF4-FFF2-40B4-BE49-F238E27FC236}">
                <a16:creationId xmlns:a16="http://schemas.microsoft.com/office/drawing/2014/main" id="{09275EC3-7291-CAE8-1C11-0BB29D23EB41}"/>
              </a:ext>
            </a:extLst>
          </p:cNvPr>
          <p:cNvSpPr>
            <a:spLocks noGrp="1"/>
          </p:cNvSpPr>
          <p:nvPr>
            <p:ph sz="half" idx="1"/>
          </p:nvPr>
        </p:nvSpPr>
        <p:spPr>
          <a:xfrm>
            <a:off x="51206" y="2106778"/>
            <a:ext cx="5384838" cy="4535424"/>
          </a:xfrm>
        </p:spPr>
        <p:txBody>
          <a:bodyPr/>
          <a:lstStyle/>
          <a:p>
            <a:r>
              <a:rPr lang="el-GR" dirty="0"/>
              <a:t>Στους ηλεκτρονικούς χάρτες</a:t>
            </a:r>
            <a:r>
              <a:rPr lang="en-US" dirty="0"/>
              <a:t> (</a:t>
            </a:r>
            <a:r>
              <a:rPr lang="en-US" dirty="0" err="1"/>
              <a:t>eNC</a:t>
            </a:r>
            <a:r>
              <a:rPr lang="en-US" dirty="0"/>
              <a:t>)</a:t>
            </a:r>
            <a:r>
              <a:rPr lang="el-GR" dirty="0"/>
              <a:t> με την επιλογή </a:t>
            </a:r>
            <a:r>
              <a:rPr lang="en-US" dirty="0"/>
              <a:t>pick report </a:t>
            </a:r>
            <a:r>
              <a:rPr lang="el-GR" dirty="0"/>
              <a:t>στο σημείο του χάρτη που έχει το σύμβολο της μαγνητικής απόκλισης (</a:t>
            </a:r>
            <a:r>
              <a:rPr lang="en-US" dirty="0"/>
              <a:t>magenta </a:t>
            </a:r>
            <a:r>
              <a:rPr lang="el-GR" dirty="0"/>
              <a:t>βέλος)</a:t>
            </a:r>
            <a:r>
              <a:rPr lang="en-US" dirty="0"/>
              <a:t> </a:t>
            </a:r>
            <a:r>
              <a:rPr lang="el-GR" dirty="0"/>
              <a:t>μπορούμε να διαβάσουμε την τιμή της Απόκλισης ως αλγεβρικό μέγεθος με το σύμβολο (+) να εννοεί Ανατολική (Ε) Απόκλιση και το (-) να δεικνύει Δυτική </a:t>
            </a:r>
            <a:r>
              <a:rPr lang="en-US" dirty="0"/>
              <a:t>(W) </a:t>
            </a:r>
            <a:r>
              <a:rPr lang="el-GR" dirty="0"/>
              <a:t>Απόκλιση.</a:t>
            </a:r>
          </a:p>
          <a:p>
            <a:r>
              <a:rPr lang="el-GR" dirty="0"/>
              <a:t>Ο υπολογισμός είναι όμοιος με αυτόν των </a:t>
            </a:r>
            <a:r>
              <a:rPr lang="en-US" dirty="0"/>
              <a:t>paper charts.</a:t>
            </a:r>
            <a:r>
              <a:rPr lang="el-GR" dirty="0"/>
              <a:t> </a:t>
            </a:r>
            <a:endParaRPr lang="en-US" dirty="0"/>
          </a:p>
        </p:txBody>
      </p:sp>
      <p:pic>
        <p:nvPicPr>
          <p:cNvPr id="6" name="Content Placeholder 5">
            <a:extLst>
              <a:ext uri="{FF2B5EF4-FFF2-40B4-BE49-F238E27FC236}">
                <a16:creationId xmlns:a16="http://schemas.microsoft.com/office/drawing/2014/main" id="{DAFBE671-1098-66F5-F5F2-630E6DC1FDB9}"/>
              </a:ext>
            </a:extLst>
          </p:cNvPr>
          <p:cNvPicPr>
            <a:picLocks noGrp="1" noChangeAspect="1"/>
          </p:cNvPicPr>
          <p:nvPr>
            <p:ph sz="half" idx="2"/>
          </p:nvPr>
        </p:nvPicPr>
        <p:blipFill>
          <a:blip r:embed="rId2"/>
          <a:stretch>
            <a:fillRect/>
          </a:stretch>
        </p:blipFill>
        <p:spPr>
          <a:xfrm>
            <a:off x="5436044" y="2399148"/>
            <a:ext cx="6511001" cy="3749827"/>
          </a:xfrm>
        </p:spPr>
      </p:pic>
      <p:pic>
        <p:nvPicPr>
          <p:cNvPr id="8" name="Picture 7">
            <a:extLst>
              <a:ext uri="{FF2B5EF4-FFF2-40B4-BE49-F238E27FC236}">
                <a16:creationId xmlns:a16="http://schemas.microsoft.com/office/drawing/2014/main" id="{19CF4751-1550-D0DD-71B9-884FAD78D695}"/>
              </a:ext>
            </a:extLst>
          </p:cNvPr>
          <p:cNvPicPr>
            <a:picLocks noChangeAspect="1"/>
          </p:cNvPicPr>
          <p:nvPr/>
        </p:nvPicPr>
        <p:blipFill>
          <a:blip r:embed="rId3"/>
          <a:stretch>
            <a:fillRect/>
          </a:stretch>
        </p:blipFill>
        <p:spPr>
          <a:xfrm>
            <a:off x="5436044" y="4785282"/>
            <a:ext cx="1512687" cy="1928675"/>
          </a:xfrm>
          <a:prstGeom prst="rect">
            <a:avLst/>
          </a:prstGeom>
        </p:spPr>
      </p:pic>
    </p:spTree>
    <p:extLst>
      <p:ext uri="{BB962C8B-B14F-4D97-AF65-F5344CB8AC3E}">
        <p14:creationId xmlns:p14="http://schemas.microsoft.com/office/powerpoint/2010/main" val="316081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A777-19D5-8B7E-94A7-961AAFB1B3B8}"/>
              </a:ext>
            </a:extLst>
          </p:cNvPr>
          <p:cNvSpPr>
            <a:spLocks noGrp="1"/>
          </p:cNvSpPr>
          <p:nvPr>
            <p:ph type="title"/>
          </p:nvPr>
        </p:nvSpPr>
        <p:spPr>
          <a:xfrm>
            <a:off x="73152" y="753228"/>
            <a:ext cx="10277855" cy="1080938"/>
          </a:xfrm>
        </p:spPr>
        <p:txBody>
          <a:bodyPr>
            <a:normAutofit/>
          </a:bodyPr>
          <a:lstStyle/>
          <a:p>
            <a:r>
              <a:rPr lang="el-GR" sz="3400" dirty="0"/>
              <a:t>ΜΑΓΝΗΤΙΚΗ ΠΑΡΕΚΤΡΟΠΗ (</a:t>
            </a:r>
            <a:r>
              <a:rPr lang="en-US" sz="3400" dirty="0"/>
              <a:t>MAGNETIC DEVIATION)</a:t>
            </a:r>
          </a:p>
        </p:txBody>
      </p:sp>
      <p:sp>
        <p:nvSpPr>
          <p:cNvPr id="3" name="Content Placeholder 2">
            <a:extLst>
              <a:ext uri="{FF2B5EF4-FFF2-40B4-BE49-F238E27FC236}">
                <a16:creationId xmlns:a16="http://schemas.microsoft.com/office/drawing/2014/main" id="{1C2D41AB-E528-10F7-7D42-1A9D51BB3C78}"/>
              </a:ext>
            </a:extLst>
          </p:cNvPr>
          <p:cNvSpPr>
            <a:spLocks noGrp="1"/>
          </p:cNvSpPr>
          <p:nvPr>
            <p:ph sz="half" idx="1"/>
          </p:nvPr>
        </p:nvSpPr>
        <p:spPr>
          <a:xfrm>
            <a:off x="73152" y="2336873"/>
            <a:ext cx="5305526" cy="3599316"/>
          </a:xfrm>
        </p:spPr>
        <p:txBody>
          <a:bodyPr/>
          <a:lstStyle/>
          <a:p>
            <a:r>
              <a:rPr lang="el-GR" dirty="0"/>
              <a:t>Είναι το σφάλμα που δημιουργείται στην μαγνητική πυξίδα εξαιτίας της επιρροής των σιδερένιων κατασκευών του πλοίου και των ηλεκτρομαγνητικών πεδίων εξαιτίας των διαφόρων μηχανημάτων επί του πλοίου.</a:t>
            </a:r>
            <a:endParaRPr lang="en-US" dirty="0"/>
          </a:p>
        </p:txBody>
      </p:sp>
      <p:pic>
        <p:nvPicPr>
          <p:cNvPr id="5" name="MAgDev">
            <a:hlinkClick r:id="" action="ppaction://media"/>
            <a:extLst>
              <a:ext uri="{FF2B5EF4-FFF2-40B4-BE49-F238E27FC236}">
                <a16:creationId xmlns:a16="http://schemas.microsoft.com/office/drawing/2014/main" id="{9C54B9AB-5C12-C283-A4D8-0619E1244C1D}"/>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5378678" y="2336873"/>
            <a:ext cx="6397104" cy="3599316"/>
          </a:xfrm>
        </p:spPr>
      </p:pic>
    </p:spTree>
    <p:extLst>
      <p:ext uri="{BB962C8B-B14F-4D97-AF65-F5344CB8AC3E}">
        <p14:creationId xmlns:p14="http://schemas.microsoft.com/office/powerpoint/2010/main" val="37567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docProps/app.xml><?xml version="1.0" encoding="utf-8"?>
<Properties xmlns="http://schemas.openxmlformats.org/officeDocument/2006/extended-properties" xmlns:vt="http://schemas.openxmlformats.org/officeDocument/2006/docPropsVTypes">
  <Template>TM04033917[[fn=Berlin]]</Template>
  <TotalTime>523</TotalTime>
  <Words>2237</Words>
  <Application>Microsoft Office PowerPoint</Application>
  <PresentationFormat>Widescreen</PresentationFormat>
  <Paragraphs>176</Paragraphs>
  <Slides>28</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Astronomicon</vt:lpstr>
      <vt:lpstr>Cambria Math</vt:lpstr>
      <vt:lpstr>Symbol</vt:lpstr>
      <vt:lpstr>Trebuchet MS</vt:lpstr>
      <vt:lpstr>Berlin</vt:lpstr>
      <vt:lpstr>COMPASS ERROR</vt:lpstr>
      <vt:lpstr>ΣΦΑΛΜΑ ΠΥΞΙΔΑΣ (Ή ΠΑΡΑΛΛΑΓΗ ΠΥΞΙΔΑΣ)</vt:lpstr>
      <vt:lpstr>ΤΙ ΕΙΝΑΙ ΤΟ ΣΦΑΛΜΑ ΠΥΞΙΔΑΣ</vt:lpstr>
      <vt:lpstr>ΣΦΑΛΜΑΤΑ ΜΑΓΝΗΤΙΚΗΣ ΠΥΞΙΔΑΣ </vt:lpstr>
      <vt:lpstr>Απόκλιση (Απ): (Μagnetic Declination ή Magnetic Variation</vt:lpstr>
      <vt:lpstr>Απόκλιση (Απ): (Μagnetic Declination ή Magnetic Variation</vt:lpstr>
      <vt:lpstr>Απόκλιση (Απ): (Μagnetic Declination ή Magnetic Variation</vt:lpstr>
      <vt:lpstr>Απόκλιση (Απ): (Μagnetic Declination ή Magnetic Variation</vt:lpstr>
      <vt:lpstr>ΜΑΓΝΗΤΙΚΗ ΠΑΡΕΚΤΡΟΠΗ (MAGNETIC DEVIATION)</vt:lpstr>
      <vt:lpstr>ΜΑΓΝΗΤΙΚΗ ΠΑΡΕΚΤΡΟΠΗ (MAGNETIC DEVIATION)</vt:lpstr>
      <vt:lpstr>ΜΑΓΝΗΤΙΚΗ ΠΑΡΕΚΤΡΟΠΗ  (MAGNETIC DEVIATION)</vt:lpstr>
      <vt:lpstr>Αλγεβρικές Σχέσεις μεταξύ Μαγνητικής Απόκλισης, Μαγνητικής Παρεκτροπής</vt:lpstr>
      <vt:lpstr>Παραλλαγή πυξίδας με λήψη παρατήρησης ουρανίου σώματος.</vt:lpstr>
      <vt:lpstr>Παραλλαγή πυξίδας κατά την Αληθή Ανατολή και Δύση Ηλίου</vt:lpstr>
      <vt:lpstr>Αληθής Ανατολή και Δύση Ηλίου</vt:lpstr>
      <vt:lpstr>Εύρεση Αληθούς Ανατολής και Δύσης Ηλίου από Almanac</vt:lpstr>
      <vt:lpstr>Εύρεση Αληθούς Ανατολής και Δύσης Ηλίου από Almanac</vt:lpstr>
      <vt:lpstr>Εύρεση Αληθούς Ανατολής και Δύσης Ηλίου από Almanac</vt:lpstr>
      <vt:lpstr>Εύρεση Αληθούς Ανατολής και Δύσης Ηλίου από Almanac</vt:lpstr>
      <vt:lpstr>Εύρεση Αληθούς Ανατολής και Δύσης Ηλίου από Almanac</vt:lpstr>
      <vt:lpstr>ΕΥΡΕΣΗ ΑΛΗΘΟΥΣ ΔΙΟΠΤΕΥΣΗΣ ΗΛΙΟΥ* ΜΕ ΜΕΘΟΔΟ ABC </vt:lpstr>
      <vt:lpstr>Αληθές Άζιμουθ</vt:lpstr>
      <vt:lpstr>Αληθές Άζιμουθ</vt:lpstr>
      <vt:lpstr>Να βρεθεί η Αzλ για Sunrise Q στο 12˚ 30’N – 066˚ 15’W σε ώρα UTC 09:38Z στις 31 ΜΑΥ 2024</vt:lpstr>
      <vt:lpstr>Να βρεθεί η Αzλ για Sunrise Q στο 12˚ 30’N – 066˚ 15’W σε ώρα UTC 09:38Z στις 31 ΜΑΥ 2024</vt:lpstr>
      <vt:lpstr>Να βρεθεί η Αzλ για Sunrise Q στο 12˚ 30’N – 066˚ 15’W σε ώρα UTC 09:38Z στις 31 ΜΑΥ 2024</vt:lpstr>
      <vt:lpstr>Να βρεθεί η Αzλ για Sunrise Q στο 12˚ 30’N – 066˚ 15’W σε ώρα UTC 09:38Z στις 31 ΜΑΥ 2024</vt:lpstr>
      <vt:lpstr>Σφάλμα πυξίδας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COMPASS ERROR</dc:title>
  <dc:creator>Θρασύβουλος Κοτσιφάκης</dc:creator>
  <cp:lastModifiedBy>Θρασύβουλος Κοτσιφάκης</cp:lastModifiedBy>
  <cp:revision>4</cp:revision>
  <dcterms:created xsi:type="dcterms:W3CDTF">2024-05-27T17:15:04Z</dcterms:created>
  <dcterms:modified xsi:type="dcterms:W3CDTF">2024-05-28T01:58:42Z</dcterms:modified>
</cp:coreProperties>
</file>