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2" r:id="rId4"/>
    <p:sldId id="260" r:id="rId5"/>
    <p:sldId id="259" r:id="rId6"/>
    <p:sldId id="261" r:id="rId7"/>
    <p:sldId id="263" r:id="rId8"/>
    <p:sldId id="264" r:id="rId9"/>
    <p:sldId id="265" r:id="rId10"/>
    <p:sldId id="266" r:id="rId11"/>
    <p:sldId id="267" r:id="rId12"/>
    <p:sldId id="268" r:id="rId13"/>
    <p:sldId id="258" r:id="rId14"/>
    <p:sldId id="269" r:id="rId15"/>
    <p:sldId id="270" r:id="rId16"/>
    <p:sldId id="271" r:id="rId17"/>
    <p:sldId id="272" r:id="rId18"/>
    <p:sldId id="273" r:id="rId19"/>
    <p:sldId id="275" r:id="rId20"/>
    <p:sldId id="27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2" d="100"/>
          <a:sy n="92" d="100"/>
        </p:scale>
        <p:origin x="60" y="12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60B4F-CF77-114C-33D0-AC3290E3DF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FABE09E-BF3D-CBC5-DE34-5FD5C1E68A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B6C43B2-A442-71D5-6142-FA5C624C6287}"/>
              </a:ext>
            </a:extLst>
          </p:cNvPr>
          <p:cNvSpPr>
            <a:spLocks noGrp="1"/>
          </p:cNvSpPr>
          <p:nvPr>
            <p:ph type="dt" sz="half" idx="10"/>
          </p:nvPr>
        </p:nvSpPr>
        <p:spPr/>
        <p:txBody>
          <a:bodyPr/>
          <a:lstStyle/>
          <a:p>
            <a:fld id="{1834BC56-04B0-4454-8047-77E0F9CE9C31}" type="datetimeFigureOut">
              <a:rPr lang="en-US" smtClean="0"/>
              <a:t>5/20/2024</a:t>
            </a:fld>
            <a:endParaRPr lang="en-US"/>
          </a:p>
        </p:txBody>
      </p:sp>
      <p:sp>
        <p:nvSpPr>
          <p:cNvPr id="5" name="Footer Placeholder 4">
            <a:extLst>
              <a:ext uri="{FF2B5EF4-FFF2-40B4-BE49-F238E27FC236}">
                <a16:creationId xmlns:a16="http://schemas.microsoft.com/office/drawing/2014/main" id="{749F0268-C8E9-96C3-08A8-E5DEAF0D48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630FD9-DD21-0D0D-AC26-60D15F32ED4D}"/>
              </a:ext>
            </a:extLst>
          </p:cNvPr>
          <p:cNvSpPr>
            <a:spLocks noGrp="1"/>
          </p:cNvSpPr>
          <p:nvPr>
            <p:ph type="sldNum" sz="quarter" idx="12"/>
          </p:nvPr>
        </p:nvSpPr>
        <p:spPr/>
        <p:txBody>
          <a:bodyPr/>
          <a:lstStyle/>
          <a:p>
            <a:fld id="{AB983F50-CC56-46C6-A081-17D87E1DA80A}" type="slidenum">
              <a:rPr lang="en-US" smtClean="0"/>
              <a:t>‹#›</a:t>
            </a:fld>
            <a:endParaRPr lang="en-US"/>
          </a:p>
        </p:txBody>
      </p:sp>
    </p:spTree>
    <p:extLst>
      <p:ext uri="{BB962C8B-B14F-4D97-AF65-F5344CB8AC3E}">
        <p14:creationId xmlns:p14="http://schemas.microsoft.com/office/powerpoint/2010/main" val="2317614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44AAA-BC71-5902-02AA-251E3FE5C203}"/>
              </a:ext>
            </a:extLst>
          </p:cNvPr>
          <p:cNvSpPr>
            <a:spLocks noGrp="1"/>
          </p:cNvSpPr>
          <p:nvPr>
            <p:ph type="title"/>
          </p:nvPr>
        </p:nvSpPr>
        <p:spPr/>
        <p:txBody>
          <a:bodyPr/>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1D55D21D-545E-69C8-76A2-F8893770FD0E}"/>
              </a:ext>
            </a:extLst>
          </p:cNvPr>
          <p:cNvSpPr>
            <a:spLocks noGrp="1"/>
          </p:cNvSpPr>
          <p:nvPr>
            <p:ph type="body" orient="vert" idx="1"/>
          </p:nvPr>
        </p:nvSpPr>
        <p:spPr/>
        <p:txBody>
          <a:bodyPr vert="eaVert"/>
          <a:lstStyle>
            <a:lvl1pPr>
              <a:defRPr>
                <a:latin typeface="Verdana" panose="020B0604030504040204" pitchFamily="34" charset="0"/>
                <a:ea typeface="Verdana" panose="020B0604030504040204" pitchFamily="34" charset="0"/>
              </a:defRPr>
            </a:lvl1pPr>
            <a:lvl2pPr>
              <a:defRPr>
                <a:latin typeface="Verdana" panose="020B0604030504040204" pitchFamily="34" charset="0"/>
                <a:ea typeface="Verdana" panose="020B0604030504040204" pitchFamily="34" charset="0"/>
              </a:defRPr>
            </a:lvl2pPr>
            <a:lvl3pPr>
              <a:defRPr>
                <a:latin typeface="Verdana" panose="020B0604030504040204" pitchFamily="34" charset="0"/>
                <a:ea typeface="Verdana" panose="020B0604030504040204" pitchFamily="34" charset="0"/>
              </a:defRPr>
            </a:lvl3pPr>
            <a:lvl4pPr>
              <a:defRPr>
                <a:latin typeface="Verdana" panose="020B0604030504040204" pitchFamily="34" charset="0"/>
                <a:ea typeface="Verdana" panose="020B0604030504040204" pitchFamily="34" charset="0"/>
              </a:defRPr>
            </a:lvl4pPr>
            <a:lvl5pPr>
              <a:defRPr>
                <a:latin typeface="Verdana" panose="020B0604030504040204" pitchFamily="34" charset="0"/>
                <a:ea typeface="Verdan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1861168-34E4-A77F-BB7A-3D95F236E3F6}"/>
              </a:ext>
            </a:extLst>
          </p:cNvPr>
          <p:cNvSpPr>
            <a:spLocks noGrp="1"/>
          </p:cNvSpPr>
          <p:nvPr>
            <p:ph type="dt" sz="half" idx="10"/>
          </p:nvPr>
        </p:nvSpPr>
        <p:spPr/>
        <p:txBody>
          <a:bodyPr/>
          <a:lstStyle/>
          <a:p>
            <a:fld id="{1834BC56-04B0-4454-8047-77E0F9CE9C31}" type="datetimeFigureOut">
              <a:rPr lang="en-US" smtClean="0"/>
              <a:t>5/20/2024</a:t>
            </a:fld>
            <a:endParaRPr lang="en-US"/>
          </a:p>
        </p:txBody>
      </p:sp>
      <p:sp>
        <p:nvSpPr>
          <p:cNvPr id="5" name="Footer Placeholder 4">
            <a:extLst>
              <a:ext uri="{FF2B5EF4-FFF2-40B4-BE49-F238E27FC236}">
                <a16:creationId xmlns:a16="http://schemas.microsoft.com/office/drawing/2014/main" id="{1F99C9EC-3914-1E20-FFED-D5D4CBEEC6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2520B3-1CC3-3320-2660-B1B0B2BB1216}"/>
              </a:ext>
            </a:extLst>
          </p:cNvPr>
          <p:cNvSpPr>
            <a:spLocks noGrp="1"/>
          </p:cNvSpPr>
          <p:nvPr>
            <p:ph type="sldNum" sz="quarter" idx="12"/>
          </p:nvPr>
        </p:nvSpPr>
        <p:spPr/>
        <p:txBody>
          <a:bodyPr/>
          <a:lstStyle/>
          <a:p>
            <a:fld id="{AB983F50-CC56-46C6-A081-17D87E1DA80A}" type="slidenum">
              <a:rPr lang="en-US" smtClean="0"/>
              <a:t>‹#›</a:t>
            </a:fld>
            <a:endParaRPr lang="en-US"/>
          </a:p>
        </p:txBody>
      </p:sp>
    </p:spTree>
    <p:extLst>
      <p:ext uri="{BB962C8B-B14F-4D97-AF65-F5344CB8AC3E}">
        <p14:creationId xmlns:p14="http://schemas.microsoft.com/office/powerpoint/2010/main" val="9208421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8D98A1-4F83-1F83-798D-9D754207F2E7}"/>
              </a:ext>
            </a:extLst>
          </p:cNvPr>
          <p:cNvSpPr>
            <a:spLocks noGrp="1"/>
          </p:cNvSpPr>
          <p:nvPr>
            <p:ph type="title" orient="vert"/>
          </p:nvPr>
        </p:nvSpPr>
        <p:spPr>
          <a:xfrm>
            <a:off x="8724900" y="365125"/>
            <a:ext cx="2628900" cy="5811838"/>
          </a:xfrm>
        </p:spPr>
        <p:txBody>
          <a:bodyPr vert="eaVert"/>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B0BC28E7-BB48-AD7F-70D1-0539B6E32213}"/>
              </a:ext>
            </a:extLst>
          </p:cNvPr>
          <p:cNvSpPr>
            <a:spLocks noGrp="1"/>
          </p:cNvSpPr>
          <p:nvPr>
            <p:ph type="body" orient="vert" idx="1"/>
          </p:nvPr>
        </p:nvSpPr>
        <p:spPr>
          <a:xfrm>
            <a:off x="838200" y="365125"/>
            <a:ext cx="7734300" cy="5811838"/>
          </a:xfrm>
        </p:spPr>
        <p:txBody>
          <a:bodyPr vert="eaVert"/>
          <a:lstStyle>
            <a:lvl1pPr>
              <a:defRPr>
                <a:latin typeface="Verdana" panose="020B0604030504040204" pitchFamily="34" charset="0"/>
                <a:ea typeface="Verdana" panose="020B0604030504040204" pitchFamily="34" charset="0"/>
              </a:defRPr>
            </a:lvl1pPr>
            <a:lvl2pPr>
              <a:defRPr>
                <a:latin typeface="Verdana" panose="020B0604030504040204" pitchFamily="34" charset="0"/>
                <a:ea typeface="Verdana" panose="020B0604030504040204" pitchFamily="34" charset="0"/>
              </a:defRPr>
            </a:lvl2pPr>
            <a:lvl3pPr>
              <a:defRPr>
                <a:latin typeface="Verdana" panose="020B0604030504040204" pitchFamily="34" charset="0"/>
                <a:ea typeface="Verdana" panose="020B0604030504040204" pitchFamily="34" charset="0"/>
              </a:defRPr>
            </a:lvl3pPr>
            <a:lvl4pPr>
              <a:defRPr>
                <a:latin typeface="Verdana" panose="020B0604030504040204" pitchFamily="34" charset="0"/>
                <a:ea typeface="Verdana" panose="020B0604030504040204" pitchFamily="34" charset="0"/>
              </a:defRPr>
            </a:lvl4pPr>
            <a:lvl5pPr>
              <a:defRPr>
                <a:latin typeface="Verdana" panose="020B0604030504040204" pitchFamily="34" charset="0"/>
                <a:ea typeface="Verdan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FD7AF92-02EC-DD37-F236-0DA86B23571B}"/>
              </a:ext>
            </a:extLst>
          </p:cNvPr>
          <p:cNvSpPr>
            <a:spLocks noGrp="1"/>
          </p:cNvSpPr>
          <p:nvPr>
            <p:ph type="dt" sz="half" idx="10"/>
          </p:nvPr>
        </p:nvSpPr>
        <p:spPr/>
        <p:txBody>
          <a:bodyPr/>
          <a:lstStyle/>
          <a:p>
            <a:fld id="{1834BC56-04B0-4454-8047-77E0F9CE9C31}" type="datetimeFigureOut">
              <a:rPr lang="en-US" smtClean="0"/>
              <a:t>5/20/2024</a:t>
            </a:fld>
            <a:endParaRPr lang="en-US"/>
          </a:p>
        </p:txBody>
      </p:sp>
      <p:sp>
        <p:nvSpPr>
          <p:cNvPr id="5" name="Footer Placeholder 4">
            <a:extLst>
              <a:ext uri="{FF2B5EF4-FFF2-40B4-BE49-F238E27FC236}">
                <a16:creationId xmlns:a16="http://schemas.microsoft.com/office/drawing/2014/main" id="{375D825F-1EEA-639B-0FEB-6A0EDB6A5C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0BD246-07BE-6E1F-0091-48E67FA08D21}"/>
              </a:ext>
            </a:extLst>
          </p:cNvPr>
          <p:cNvSpPr>
            <a:spLocks noGrp="1"/>
          </p:cNvSpPr>
          <p:nvPr>
            <p:ph type="sldNum" sz="quarter" idx="12"/>
          </p:nvPr>
        </p:nvSpPr>
        <p:spPr/>
        <p:txBody>
          <a:bodyPr/>
          <a:lstStyle/>
          <a:p>
            <a:fld id="{AB983F50-CC56-46C6-A081-17D87E1DA80A}" type="slidenum">
              <a:rPr lang="en-US" smtClean="0"/>
              <a:t>‹#›</a:t>
            </a:fld>
            <a:endParaRPr lang="en-US"/>
          </a:p>
        </p:txBody>
      </p:sp>
    </p:spTree>
    <p:extLst>
      <p:ext uri="{BB962C8B-B14F-4D97-AF65-F5344CB8AC3E}">
        <p14:creationId xmlns:p14="http://schemas.microsoft.com/office/powerpoint/2010/main" val="379757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EF280-08D4-379D-3DEA-9EFAA7642412}"/>
              </a:ext>
            </a:extLst>
          </p:cNvPr>
          <p:cNvSpPr>
            <a:spLocks noGrp="1"/>
          </p:cNvSpPr>
          <p:nvPr>
            <p:ph type="title"/>
          </p:nvPr>
        </p:nvSpPr>
        <p:spPr/>
        <p:txBody>
          <a:bodyPr/>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E1377EB8-6030-E1E4-FD54-DFB9CA49B26D}"/>
              </a:ext>
            </a:extLst>
          </p:cNvPr>
          <p:cNvSpPr>
            <a:spLocks noGrp="1"/>
          </p:cNvSpPr>
          <p:nvPr>
            <p:ph idx="1"/>
          </p:nvPr>
        </p:nvSpPr>
        <p:spPr/>
        <p:txBody>
          <a:bodyPr/>
          <a:lstStyle>
            <a:lvl1pPr>
              <a:defRPr>
                <a:latin typeface="Verdana" panose="020B0604030504040204" pitchFamily="34" charset="0"/>
                <a:ea typeface="Verdana" panose="020B0604030504040204" pitchFamily="34" charset="0"/>
              </a:defRPr>
            </a:lvl1pPr>
            <a:lvl2pPr>
              <a:defRPr>
                <a:latin typeface="Verdana" panose="020B0604030504040204" pitchFamily="34" charset="0"/>
                <a:ea typeface="Verdana" panose="020B0604030504040204" pitchFamily="34" charset="0"/>
              </a:defRPr>
            </a:lvl2pPr>
            <a:lvl3pPr>
              <a:defRPr>
                <a:latin typeface="Verdana" panose="020B0604030504040204" pitchFamily="34" charset="0"/>
                <a:ea typeface="Verdana" panose="020B0604030504040204" pitchFamily="34" charset="0"/>
              </a:defRPr>
            </a:lvl3pPr>
            <a:lvl4pPr>
              <a:defRPr>
                <a:latin typeface="Verdana" panose="020B0604030504040204" pitchFamily="34" charset="0"/>
                <a:ea typeface="Verdana" panose="020B0604030504040204" pitchFamily="34" charset="0"/>
              </a:defRPr>
            </a:lvl4pPr>
            <a:lvl5pPr>
              <a:defRPr>
                <a:latin typeface="Verdana" panose="020B0604030504040204" pitchFamily="34" charset="0"/>
                <a:ea typeface="Verdan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6498842-D225-5004-2EC0-1139E7EA03B6}"/>
              </a:ext>
            </a:extLst>
          </p:cNvPr>
          <p:cNvSpPr>
            <a:spLocks noGrp="1"/>
          </p:cNvSpPr>
          <p:nvPr>
            <p:ph type="dt" sz="half" idx="10"/>
          </p:nvPr>
        </p:nvSpPr>
        <p:spPr/>
        <p:txBody>
          <a:bodyPr/>
          <a:lstStyle/>
          <a:p>
            <a:fld id="{1834BC56-04B0-4454-8047-77E0F9CE9C31}" type="datetimeFigureOut">
              <a:rPr lang="en-US" smtClean="0"/>
              <a:t>5/20/2024</a:t>
            </a:fld>
            <a:endParaRPr lang="en-US"/>
          </a:p>
        </p:txBody>
      </p:sp>
      <p:sp>
        <p:nvSpPr>
          <p:cNvPr id="5" name="Footer Placeholder 4">
            <a:extLst>
              <a:ext uri="{FF2B5EF4-FFF2-40B4-BE49-F238E27FC236}">
                <a16:creationId xmlns:a16="http://schemas.microsoft.com/office/drawing/2014/main" id="{644A3E7F-1677-32C9-44E2-D5F0DBAED8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C9B6D1-EC9F-0E2B-8D95-448F2DCE7C27}"/>
              </a:ext>
            </a:extLst>
          </p:cNvPr>
          <p:cNvSpPr>
            <a:spLocks noGrp="1"/>
          </p:cNvSpPr>
          <p:nvPr>
            <p:ph type="sldNum" sz="quarter" idx="12"/>
          </p:nvPr>
        </p:nvSpPr>
        <p:spPr/>
        <p:txBody>
          <a:bodyPr/>
          <a:lstStyle/>
          <a:p>
            <a:fld id="{AB983F50-CC56-46C6-A081-17D87E1DA80A}" type="slidenum">
              <a:rPr lang="en-US" smtClean="0"/>
              <a:t>‹#›</a:t>
            </a:fld>
            <a:endParaRPr lang="en-US"/>
          </a:p>
        </p:txBody>
      </p:sp>
    </p:spTree>
    <p:extLst>
      <p:ext uri="{BB962C8B-B14F-4D97-AF65-F5344CB8AC3E}">
        <p14:creationId xmlns:p14="http://schemas.microsoft.com/office/powerpoint/2010/main" val="29010742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240BC-6661-1863-DF9C-DB0FFFB1DB10}"/>
              </a:ext>
            </a:extLst>
          </p:cNvPr>
          <p:cNvSpPr>
            <a:spLocks noGrp="1"/>
          </p:cNvSpPr>
          <p:nvPr>
            <p:ph type="title"/>
          </p:nvPr>
        </p:nvSpPr>
        <p:spPr>
          <a:xfrm>
            <a:off x="831850" y="1709738"/>
            <a:ext cx="10515600" cy="2852737"/>
          </a:xfrm>
        </p:spPr>
        <p:txBody>
          <a:bodyPr anchor="b"/>
          <a:lstStyle>
            <a:lvl1pPr>
              <a:defRPr sz="6000">
                <a:latin typeface="Verdana" panose="020B0604030504040204" pitchFamily="34" charset="0"/>
                <a:ea typeface="Verdana" panose="020B060403050404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F26AE346-5A4A-2518-4BCE-F04BABFCA6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Verdana" panose="020B0604030504040204" pitchFamily="34" charset="0"/>
                <a:ea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A2E8A427-FE62-8F96-805E-1761DD1C94C6}"/>
              </a:ext>
            </a:extLst>
          </p:cNvPr>
          <p:cNvSpPr>
            <a:spLocks noGrp="1"/>
          </p:cNvSpPr>
          <p:nvPr>
            <p:ph type="dt" sz="half" idx="10"/>
          </p:nvPr>
        </p:nvSpPr>
        <p:spPr/>
        <p:txBody>
          <a:bodyPr/>
          <a:lstStyle/>
          <a:p>
            <a:fld id="{1834BC56-04B0-4454-8047-77E0F9CE9C31}" type="datetimeFigureOut">
              <a:rPr lang="en-US" smtClean="0"/>
              <a:t>5/20/2024</a:t>
            </a:fld>
            <a:endParaRPr lang="en-US"/>
          </a:p>
        </p:txBody>
      </p:sp>
      <p:sp>
        <p:nvSpPr>
          <p:cNvPr id="5" name="Footer Placeholder 4">
            <a:extLst>
              <a:ext uri="{FF2B5EF4-FFF2-40B4-BE49-F238E27FC236}">
                <a16:creationId xmlns:a16="http://schemas.microsoft.com/office/drawing/2014/main" id="{C09435C7-252D-323A-F1B0-3B12B4EDEB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71DF57-AE22-9360-D618-EB9C0BFCC554}"/>
              </a:ext>
            </a:extLst>
          </p:cNvPr>
          <p:cNvSpPr>
            <a:spLocks noGrp="1"/>
          </p:cNvSpPr>
          <p:nvPr>
            <p:ph type="sldNum" sz="quarter" idx="12"/>
          </p:nvPr>
        </p:nvSpPr>
        <p:spPr/>
        <p:txBody>
          <a:bodyPr/>
          <a:lstStyle/>
          <a:p>
            <a:fld id="{AB983F50-CC56-46C6-A081-17D87E1DA80A}" type="slidenum">
              <a:rPr lang="en-US" smtClean="0"/>
              <a:t>‹#›</a:t>
            </a:fld>
            <a:endParaRPr lang="en-US"/>
          </a:p>
        </p:txBody>
      </p:sp>
    </p:spTree>
    <p:extLst>
      <p:ext uri="{BB962C8B-B14F-4D97-AF65-F5344CB8AC3E}">
        <p14:creationId xmlns:p14="http://schemas.microsoft.com/office/powerpoint/2010/main" val="556708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8EAB2-955D-85DE-DD4E-D146E9F868C2}"/>
              </a:ext>
            </a:extLst>
          </p:cNvPr>
          <p:cNvSpPr>
            <a:spLocks noGrp="1"/>
          </p:cNvSpPr>
          <p:nvPr>
            <p:ph type="title"/>
          </p:nvPr>
        </p:nvSpPr>
        <p:spPr/>
        <p:txBody>
          <a:bodyPr/>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6AF24A5-9F24-9769-599D-607C9FD8A30D}"/>
              </a:ext>
            </a:extLst>
          </p:cNvPr>
          <p:cNvSpPr>
            <a:spLocks noGrp="1"/>
          </p:cNvSpPr>
          <p:nvPr>
            <p:ph sz="half" idx="1"/>
          </p:nvPr>
        </p:nvSpPr>
        <p:spPr>
          <a:xfrm>
            <a:off x="838200" y="1825625"/>
            <a:ext cx="5181600" cy="4351338"/>
          </a:xfrm>
        </p:spPr>
        <p:txBody>
          <a:bodyPr/>
          <a:lstStyle>
            <a:lvl1pPr>
              <a:defRPr>
                <a:latin typeface="Verdana" panose="020B0604030504040204" pitchFamily="34" charset="0"/>
                <a:ea typeface="Verdana" panose="020B0604030504040204" pitchFamily="34" charset="0"/>
              </a:defRPr>
            </a:lvl1pPr>
            <a:lvl2pPr>
              <a:defRPr>
                <a:latin typeface="Verdana" panose="020B0604030504040204" pitchFamily="34" charset="0"/>
                <a:ea typeface="Verdana" panose="020B0604030504040204" pitchFamily="34" charset="0"/>
              </a:defRPr>
            </a:lvl2pPr>
            <a:lvl3pPr>
              <a:defRPr>
                <a:latin typeface="Verdana" panose="020B0604030504040204" pitchFamily="34" charset="0"/>
                <a:ea typeface="Verdana" panose="020B0604030504040204" pitchFamily="34" charset="0"/>
              </a:defRPr>
            </a:lvl3pPr>
            <a:lvl4pPr>
              <a:defRPr>
                <a:latin typeface="Verdana" panose="020B0604030504040204" pitchFamily="34" charset="0"/>
                <a:ea typeface="Verdana" panose="020B0604030504040204" pitchFamily="34" charset="0"/>
              </a:defRPr>
            </a:lvl4pPr>
            <a:lvl5pPr>
              <a:defRPr>
                <a:latin typeface="Verdana" panose="020B0604030504040204" pitchFamily="34" charset="0"/>
                <a:ea typeface="Verdan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845ECC8-9116-484B-E49E-0EF2FB5FD508}"/>
              </a:ext>
            </a:extLst>
          </p:cNvPr>
          <p:cNvSpPr>
            <a:spLocks noGrp="1"/>
          </p:cNvSpPr>
          <p:nvPr>
            <p:ph sz="half" idx="2"/>
          </p:nvPr>
        </p:nvSpPr>
        <p:spPr>
          <a:xfrm>
            <a:off x="6172200" y="1825625"/>
            <a:ext cx="5181600" cy="4351338"/>
          </a:xfrm>
        </p:spPr>
        <p:txBody>
          <a:bodyPr/>
          <a:lstStyle>
            <a:lvl1pPr>
              <a:defRPr>
                <a:latin typeface="Verdana" panose="020B0604030504040204" pitchFamily="34" charset="0"/>
                <a:ea typeface="Verdana" panose="020B0604030504040204" pitchFamily="34" charset="0"/>
              </a:defRPr>
            </a:lvl1pPr>
            <a:lvl2pPr>
              <a:defRPr>
                <a:latin typeface="Verdana" panose="020B0604030504040204" pitchFamily="34" charset="0"/>
                <a:ea typeface="Verdana" panose="020B0604030504040204" pitchFamily="34" charset="0"/>
              </a:defRPr>
            </a:lvl2pPr>
            <a:lvl3pPr>
              <a:defRPr>
                <a:latin typeface="Verdana" panose="020B0604030504040204" pitchFamily="34" charset="0"/>
                <a:ea typeface="Verdana" panose="020B0604030504040204" pitchFamily="34" charset="0"/>
              </a:defRPr>
            </a:lvl3pPr>
            <a:lvl4pPr>
              <a:defRPr>
                <a:latin typeface="Verdana" panose="020B0604030504040204" pitchFamily="34" charset="0"/>
                <a:ea typeface="Verdana" panose="020B0604030504040204" pitchFamily="34" charset="0"/>
              </a:defRPr>
            </a:lvl4pPr>
            <a:lvl5pPr>
              <a:defRPr>
                <a:latin typeface="Verdana" panose="020B0604030504040204" pitchFamily="34" charset="0"/>
                <a:ea typeface="Verdan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28B952B-1F01-A886-3CC9-9CB82BB9AD06}"/>
              </a:ext>
            </a:extLst>
          </p:cNvPr>
          <p:cNvSpPr>
            <a:spLocks noGrp="1"/>
          </p:cNvSpPr>
          <p:nvPr>
            <p:ph type="dt" sz="half" idx="10"/>
          </p:nvPr>
        </p:nvSpPr>
        <p:spPr/>
        <p:txBody>
          <a:bodyPr/>
          <a:lstStyle/>
          <a:p>
            <a:fld id="{1834BC56-04B0-4454-8047-77E0F9CE9C31}" type="datetimeFigureOut">
              <a:rPr lang="en-US" smtClean="0"/>
              <a:t>5/20/2024</a:t>
            </a:fld>
            <a:endParaRPr lang="en-US"/>
          </a:p>
        </p:txBody>
      </p:sp>
      <p:sp>
        <p:nvSpPr>
          <p:cNvPr id="6" name="Footer Placeholder 5">
            <a:extLst>
              <a:ext uri="{FF2B5EF4-FFF2-40B4-BE49-F238E27FC236}">
                <a16:creationId xmlns:a16="http://schemas.microsoft.com/office/drawing/2014/main" id="{1F0B3B56-8F4B-DDA7-17F3-E5DF796E87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9F9979-5D02-1272-7CA2-FEA315B2693C}"/>
              </a:ext>
            </a:extLst>
          </p:cNvPr>
          <p:cNvSpPr>
            <a:spLocks noGrp="1"/>
          </p:cNvSpPr>
          <p:nvPr>
            <p:ph type="sldNum" sz="quarter" idx="12"/>
          </p:nvPr>
        </p:nvSpPr>
        <p:spPr/>
        <p:txBody>
          <a:bodyPr/>
          <a:lstStyle/>
          <a:p>
            <a:fld id="{AB983F50-CC56-46C6-A081-17D87E1DA80A}" type="slidenum">
              <a:rPr lang="en-US" smtClean="0"/>
              <a:t>‹#›</a:t>
            </a:fld>
            <a:endParaRPr lang="en-US"/>
          </a:p>
        </p:txBody>
      </p:sp>
    </p:spTree>
    <p:extLst>
      <p:ext uri="{BB962C8B-B14F-4D97-AF65-F5344CB8AC3E}">
        <p14:creationId xmlns:p14="http://schemas.microsoft.com/office/powerpoint/2010/main" val="891663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B368E-C898-51B6-85AF-6F05651A3033}"/>
              </a:ext>
            </a:extLst>
          </p:cNvPr>
          <p:cNvSpPr>
            <a:spLocks noGrp="1"/>
          </p:cNvSpPr>
          <p:nvPr>
            <p:ph type="title"/>
          </p:nvPr>
        </p:nvSpPr>
        <p:spPr>
          <a:xfrm>
            <a:off x="839788" y="365125"/>
            <a:ext cx="10515600" cy="1325563"/>
          </a:xfrm>
        </p:spPr>
        <p:txBody>
          <a:bodyPr/>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49CBEBFA-19D9-F5AA-554E-902499904C6C}"/>
              </a:ext>
            </a:extLst>
          </p:cNvPr>
          <p:cNvSpPr>
            <a:spLocks noGrp="1"/>
          </p:cNvSpPr>
          <p:nvPr>
            <p:ph type="body" idx="1"/>
          </p:nvPr>
        </p:nvSpPr>
        <p:spPr>
          <a:xfrm>
            <a:off x="839788" y="1681163"/>
            <a:ext cx="5157787" cy="823912"/>
          </a:xfrm>
        </p:spPr>
        <p:txBody>
          <a:bodyPr anchor="b"/>
          <a:lstStyle>
            <a:lvl1pPr marL="0" indent="0">
              <a:buNone/>
              <a:defRPr sz="2400" b="1">
                <a:latin typeface="Verdana" panose="020B0604030504040204" pitchFamily="34" charset="0"/>
                <a:ea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495D624A-E459-AA5D-D074-F822764460C7}"/>
              </a:ext>
            </a:extLst>
          </p:cNvPr>
          <p:cNvSpPr>
            <a:spLocks noGrp="1"/>
          </p:cNvSpPr>
          <p:nvPr>
            <p:ph sz="half" idx="2"/>
          </p:nvPr>
        </p:nvSpPr>
        <p:spPr>
          <a:xfrm>
            <a:off x="839788" y="2505075"/>
            <a:ext cx="5157787" cy="3684588"/>
          </a:xfrm>
        </p:spPr>
        <p:txBody>
          <a:bodyPr/>
          <a:lstStyle>
            <a:lvl1pPr>
              <a:defRPr>
                <a:latin typeface="Verdana" panose="020B0604030504040204" pitchFamily="34" charset="0"/>
                <a:ea typeface="Verdana" panose="020B0604030504040204" pitchFamily="34" charset="0"/>
              </a:defRPr>
            </a:lvl1pPr>
            <a:lvl2pPr>
              <a:defRPr>
                <a:latin typeface="Verdana" panose="020B0604030504040204" pitchFamily="34" charset="0"/>
                <a:ea typeface="Verdana" panose="020B0604030504040204" pitchFamily="34" charset="0"/>
              </a:defRPr>
            </a:lvl2pPr>
            <a:lvl3pPr>
              <a:defRPr>
                <a:latin typeface="Verdana" panose="020B0604030504040204" pitchFamily="34" charset="0"/>
                <a:ea typeface="Verdana" panose="020B0604030504040204" pitchFamily="34" charset="0"/>
              </a:defRPr>
            </a:lvl3pPr>
            <a:lvl4pPr>
              <a:defRPr>
                <a:latin typeface="Verdana" panose="020B0604030504040204" pitchFamily="34" charset="0"/>
                <a:ea typeface="Verdana" panose="020B0604030504040204" pitchFamily="34" charset="0"/>
              </a:defRPr>
            </a:lvl4pPr>
            <a:lvl5pPr>
              <a:defRPr>
                <a:latin typeface="Verdana" panose="020B0604030504040204" pitchFamily="34" charset="0"/>
                <a:ea typeface="Verdan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712124D-D13E-9891-DA5E-5D577C85C007}"/>
              </a:ext>
            </a:extLst>
          </p:cNvPr>
          <p:cNvSpPr>
            <a:spLocks noGrp="1"/>
          </p:cNvSpPr>
          <p:nvPr>
            <p:ph type="body" sz="quarter" idx="3"/>
          </p:nvPr>
        </p:nvSpPr>
        <p:spPr>
          <a:xfrm>
            <a:off x="6172200" y="1681163"/>
            <a:ext cx="5183188" cy="823912"/>
          </a:xfrm>
        </p:spPr>
        <p:txBody>
          <a:bodyPr anchor="b"/>
          <a:lstStyle>
            <a:lvl1pPr marL="0" indent="0">
              <a:buNone/>
              <a:defRPr sz="2400" b="1">
                <a:latin typeface="Verdana" panose="020B0604030504040204" pitchFamily="34" charset="0"/>
                <a:ea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91CE22B1-1063-4E24-5927-8DB7E25D251B}"/>
              </a:ext>
            </a:extLst>
          </p:cNvPr>
          <p:cNvSpPr>
            <a:spLocks noGrp="1"/>
          </p:cNvSpPr>
          <p:nvPr>
            <p:ph sz="quarter" idx="4"/>
          </p:nvPr>
        </p:nvSpPr>
        <p:spPr>
          <a:xfrm>
            <a:off x="6172200" y="2505075"/>
            <a:ext cx="5183188" cy="3684588"/>
          </a:xfrm>
        </p:spPr>
        <p:txBody>
          <a:bodyPr/>
          <a:lstStyle>
            <a:lvl1pPr>
              <a:defRPr>
                <a:latin typeface="Verdana" panose="020B0604030504040204" pitchFamily="34" charset="0"/>
                <a:ea typeface="Verdana" panose="020B0604030504040204" pitchFamily="34" charset="0"/>
              </a:defRPr>
            </a:lvl1pPr>
            <a:lvl2pPr>
              <a:defRPr>
                <a:latin typeface="Verdana" panose="020B0604030504040204" pitchFamily="34" charset="0"/>
                <a:ea typeface="Verdana" panose="020B0604030504040204" pitchFamily="34" charset="0"/>
              </a:defRPr>
            </a:lvl2pPr>
            <a:lvl3pPr>
              <a:defRPr>
                <a:latin typeface="Verdana" panose="020B0604030504040204" pitchFamily="34" charset="0"/>
                <a:ea typeface="Verdana" panose="020B0604030504040204" pitchFamily="34" charset="0"/>
              </a:defRPr>
            </a:lvl3pPr>
            <a:lvl4pPr>
              <a:defRPr>
                <a:latin typeface="Verdana" panose="020B0604030504040204" pitchFamily="34" charset="0"/>
                <a:ea typeface="Verdana" panose="020B0604030504040204" pitchFamily="34" charset="0"/>
              </a:defRPr>
            </a:lvl4pPr>
            <a:lvl5pPr>
              <a:defRPr>
                <a:latin typeface="Verdana" panose="020B0604030504040204" pitchFamily="34" charset="0"/>
                <a:ea typeface="Verdan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BD0AC05E-C5FD-6A23-9A41-FB2BDFFBB551}"/>
              </a:ext>
            </a:extLst>
          </p:cNvPr>
          <p:cNvSpPr>
            <a:spLocks noGrp="1"/>
          </p:cNvSpPr>
          <p:nvPr>
            <p:ph type="dt" sz="half" idx="10"/>
          </p:nvPr>
        </p:nvSpPr>
        <p:spPr/>
        <p:txBody>
          <a:bodyPr/>
          <a:lstStyle/>
          <a:p>
            <a:fld id="{1834BC56-04B0-4454-8047-77E0F9CE9C31}" type="datetimeFigureOut">
              <a:rPr lang="en-US" smtClean="0"/>
              <a:t>5/20/2024</a:t>
            </a:fld>
            <a:endParaRPr lang="en-US"/>
          </a:p>
        </p:txBody>
      </p:sp>
      <p:sp>
        <p:nvSpPr>
          <p:cNvPr id="8" name="Footer Placeholder 7">
            <a:extLst>
              <a:ext uri="{FF2B5EF4-FFF2-40B4-BE49-F238E27FC236}">
                <a16:creationId xmlns:a16="http://schemas.microsoft.com/office/drawing/2014/main" id="{A874363C-2A38-B5F4-730F-1F55BF4E80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8A7A88-EA2E-B0EC-B6AF-31091BBDDC9A}"/>
              </a:ext>
            </a:extLst>
          </p:cNvPr>
          <p:cNvSpPr>
            <a:spLocks noGrp="1"/>
          </p:cNvSpPr>
          <p:nvPr>
            <p:ph type="sldNum" sz="quarter" idx="12"/>
          </p:nvPr>
        </p:nvSpPr>
        <p:spPr/>
        <p:txBody>
          <a:bodyPr/>
          <a:lstStyle/>
          <a:p>
            <a:fld id="{AB983F50-CC56-46C6-A081-17D87E1DA80A}" type="slidenum">
              <a:rPr lang="en-US" smtClean="0"/>
              <a:t>‹#›</a:t>
            </a:fld>
            <a:endParaRPr lang="en-US"/>
          </a:p>
        </p:txBody>
      </p:sp>
    </p:spTree>
    <p:extLst>
      <p:ext uri="{BB962C8B-B14F-4D97-AF65-F5344CB8AC3E}">
        <p14:creationId xmlns:p14="http://schemas.microsoft.com/office/powerpoint/2010/main" val="1934215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6DD9D-49E5-AD33-DB9C-F39311805462}"/>
              </a:ext>
            </a:extLst>
          </p:cNvPr>
          <p:cNvSpPr>
            <a:spLocks noGrp="1"/>
          </p:cNvSpPr>
          <p:nvPr>
            <p:ph type="title"/>
          </p:nvPr>
        </p:nvSpPr>
        <p:spPr/>
        <p:txBody>
          <a:bodyPr/>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C2E29334-4085-6A51-F6EB-EF71C3AF657A}"/>
              </a:ext>
            </a:extLst>
          </p:cNvPr>
          <p:cNvSpPr>
            <a:spLocks noGrp="1"/>
          </p:cNvSpPr>
          <p:nvPr>
            <p:ph type="dt" sz="half" idx="10"/>
          </p:nvPr>
        </p:nvSpPr>
        <p:spPr/>
        <p:txBody>
          <a:bodyPr/>
          <a:lstStyle/>
          <a:p>
            <a:fld id="{1834BC56-04B0-4454-8047-77E0F9CE9C31}" type="datetimeFigureOut">
              <a:rPr lang="en-US" smtClean="0"/>
              <a:t>5/20/2024</a:t>
            </a:fld>
            <a:endParaRPr lang="en-US"/>
          </a:p>
        </p:txBody>
      </p:sp>
      <p:sp>
        <p:nvSpPr>
          <p:cNvPr id="4" name="Footer Placeholder 3">
            <a:extLst>
              <a:ext uri="{FF2B5EF4-FFF2-40B4-BE49-F238E27FC236}">
                <a16:creationId xmlns:a16="http://schemas.microsoft.com/office/drawing/2014/main" id="{5A127571-899E-671C-5B5A-05841C74CF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0AAAEB5-4B65-CB02-0E84-FDB89952B77E}"/>
              </a:ext>
            </a:extLst>
          </p:cNvPr>
          <p:cNvSpPr>
            <a:spLocks noGrp="1"/>
          </p:cNvSpPr>
          <p:nvPr>
            <p:ph type="sldNum" sz="quarter" idx="12"/>
          </p:nvPr>
        </p:nvSpPr>
        <p:spPr/>
        <p:txBody>
          <a:bodyPr/>
          <a:lstStyle/>
          <a:p>
            <a:fld id="{AB983F50-CC56-46C6-A081-17D87E1DA80A}" type="slidenum">
              <a:rPr lang="en-US" smtClean="0"/>
              <a:t>‹#›</a:t>
            </a:fld>
            <a:endParaRPr lang="en-US"/>
          </a:p>
        </p:txBody>
      </p:sp>
    </p:spTree>
    <p:extLst>
      <p:ext uri="{BB962C8B-B14F-4D97-AF65-F5344CB8AC3E}">
        <p14:creationId xmlns:p14="http://schemas.microsoft.com/office/powerpoint/2010/main" val="3237701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F27EB7-099A-3F0A-0568-0774254062D5}"/>
              </a:ext>
            </a:extLst>
          </p:cNvPr>
          <p:cNvSpPr>
            <a:spLocks noGrp="1"/>
          </p:cNvSpPr>
          <p:nvPr>
            <p:ph type="dt" sz="half" idx="10"/>
          </p:nvPr>
        </p:nvSpPr>
        <p:spPr/>
        <p:txBody>
          <a:bodyPr/>
          <a:lstStyle/>
          <a:p>
            <a:fld id="{1834BC56-04B0-4454-8047-77E0F9CE9C31}" type="datetimeFigureOut">
              <a:rPr lang="en-US" smtClean="0"/>
              <a:t>5/20/2024</a:t>
            </a:fld>
            <a:endParaRPr lang="en-US"/>
          </a:p>
        </p:txBody>
      </p:sp>
      <p:sp>
        <p:nvSpPr>
          <p:cNvPr id="3" name="Footer Placeholder 2">
            <a:extLst>
              <a:ext uri="{FF2B5EF4-FFF2-40B4-BE49-F238E27FC236}">
                <a16:creationId xmlns:a16="http://schemas.microsoft.com/office/drawing/2014/main" id="{C8AE4CA9-BEAC-4FD6-F683-B9D544363D3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3671FCF-7D22-2398-7449-130A0A55BC27}"/>
              </a:ext>
            </a:extLst>
          </p:cNvPr>
          <p:cNvSpPr>
            <a:spLocks noGrp="1"/>
          </p:cNvSpPr>
          <p:nvPr>
            <p:ph type="sldNum" sz="quarter" idx="12"/>
          </p:nvPr>
        </p:nvSpPr>
        <p:spPr/>
        <p:txBody>
          <a:bodyPr/>
          <a:lstStyle/>
          <a:p>
            <a:fld id="{AB983F50-CC56-46C6-A081-17D87E1DA80A}" type="slidenum">
              <a:rPr lang="en-US" smtClean="0"/>
              <a:t>‹#›</a:t>
            </a:fld>
            <a:endParaRPr lang="en-US"/>
          </a:p>
        </p:txBody>
      </p:sp>
    </p:spTree>
    <p:extLst>
      <p:ext uri="{BB962C8B-B14F-4D97-AF65-F5344CB8AC3E}">
        <p14:creationId xmlns:p14="http://schemas.microsoft.com/office/powerpoint/2010/main" val="2096247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F1343-8707-EA78-32A5-2ADE5146B29C}"/>
              </a:ext>
            </a:extLst>
          </p:cNvPr>
          <p:cNvSpPr>
            <a:spLocks noGrp="1"/>
          </p:cNvSpPr>
          <p:nvPr>
            <p:ph type="title"/>
          </p:nvPr>
        </p:nvSpPr>
        <p:spPr>
          <a:xfrm>
            <a:off x="839788" y="457200"/>
            <a:ext cx="3932237" cy="1600200"/>
          </a:xfrm>
        </p:spPr>
        <p:txBody>
          <a:bodyPr anchor="b"/>
          <a:lstStyle>
            <a:lvl1pPr>
              <a:defRPr sz="3200">
                <a:latin typeface="Verdana" panose="020B0604030504040204" pitchFamily="34" charset="0"/>
                <a:ea typeface="Verdana" panose="020B060403050404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5707614F-57C6-3BFB-7BD5-BA1EBEA4E172}"/>
              </a:ext>
            </a:extLst>
          </p:cNvPr>
          <p:cNvSpPr>
            <a:spLocks noGrp="1"/>
          </p:cNvSpPr>
          <p:nvPr>
            <p:ph idx="1"/>
          </p:nvPr>
        </p:nvSpPr>
        <p:spPr>
          <a:xfrm>
            <a:off x="5183188" y="987425"/>
            <a:ext cx="6172200" cy="4873625"/>
          </a:xfrm>
        </p:spPr>
        <p:txBody>
          <a:bodyPr/>
          <a:lstStyle>
            <a:lvl1pPr>
              <a:defRPr sz="3200">
                <a:latin typeface="Verdana" panose="020B0604030504040204" pitchFamily="34" charset="0"/>
                <a:ea typeface="Verdana" panose="020B0604030504040204" pitchFamily="34" charset="0"/>
              </a:defRPr>
            </a:lvl1pPr>
            <a:lvl2pPr>
              <a:defRPr sz="2800">
                <a:latin typeface="Verdana" panose="020B0604030504040204" pitchFamily="34" charset="0"/>
                <a:ea typeface="Verdana" panose="020B0604030504040204" pitchFamily="34" charset="0"/>
              </a:defRPr>
            </a:lvl2pPr>
            <a:lvl3pPr>
              <a:defRPr sz="2400">
                <a:latin typeface="Verdana" panose="020B0604030504040204" pitchFamily="34" charset="0"/>
                <a:ea typeface="Verdana" panose="020B0604030504040204" pitchFamily="34" charset="0"/>
              </a:defRPr>
            </a:lvl3pPr>
            <a:lvl4pPr>
              <a:defRPr sz="2000">
                <a:latin typeface="Verdana" panose="020B0604030504040204" pitchFamily="34" charset="0"/>
                <a:ea typeface="Verdana" panose="020B0604030504040204" pitchFamily="34" charset="0"/>
              </a:defRPr>
            </a:lvl4pPr>
            <a:lvl5pPr>
              <a:defRPr sz="20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D06EEB03-C3E8-6CEB-6375-9932ACA45075}"/>
              </a:ext>
            </a:extLst>
          </p:cNvPr>
          <p:cNvSpPr>
            <a:spLocks noGrp="1"/>
          </p:cNvSpPr>
          <p:nvPr>
            <p:ph type="body" sz="half" idx="2"/>
          </p:nvPr>
        </p:nvSpPr>
        <p:spPr>
          <a:xfrm>
            <a:off x="839788" y="2057400"/>
            <a:ext cx="3932237" cy="3811588"/>
          </a:xfrm>
        </p:spPr>
        <p:txBody>
          <a:bodyPr/>
          <a:lstStyle>
            <a:lvl1pPr marL="0" indent="0">
              <a:buNone/>
              <a:defRPr sz="16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C80AA77A-0966-EE25-6AC2-5203890CBFBA}"/>
              </a:ext>
            </a:extLst>
          </p:cNvPr>
          <p:cNvSpPr>
            <a:spLocks noGrp="1"/>
          </p:cNvSpPr>
          <p:nvPr>
            <p:ph type="dt" sz="half" idx="10"/>
          </p:nvPr>
        </p:nvSpPr>
        <p:spPr/>
        <p:txBody>
          <a:bodyPr/>
          <a:lstStyle/>
          <a:p>
            <a:fld id="{1834BC56-04B0-4454-8047-77E0F9CE9C31}" type="datetimeFigureOut">
              <a:rPr lang="en-US" smtClean="0"/>
              <a:t>5/20/2024</a:t>
            </a:fld>
            <a:endParaRPr lang="en-US"/>
          </a:p>
        </p:txBody>
      </p:sp>
      <p:sp>
        <p:nvSpPr>
          <p:cNvPr id="6" name="Footer Placeholder 5">
            <a:extLst>
              <a:ext uri="{FF2B5EF4-FFF2-40B4-BE49-F238E27FC236}">
                <a16:creationId xmlns:a16="http://schemas.microsoft.com/office/drawing/2014/main" id="{81F150AC-83B9-E987-B498-091D487AFD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67ABBA-42FA-D179-1AE4-DCF84A8C7920}"/>
              </a:ext>
            </a:extLst>
          </p:cNvPr>
          <p:cNvSpPr>
            <a:spLocks noGrp="1"/>
          </p:cNvSpPr>
          <p:nvPr>
            <p:ph type="sldNum" sz="quarter" idx="12"/>
          </p:nvPr>
        </p:nvSpPr>
        <p:spPr/>
        <p:txBody>
          <a:bodyPr/>
          <a:lstStyle/>
          <a:p>
            <a:fld id="{AB983F50-CC56-46C6-A081-17D87E1DA80A}" type="slidenum">
              <a:rPr lang="en-US" smtClean="0"/>
              <a:t>‹#›</a:t>
            </a:fld>
            <a:endParaRPr lang="en-US"/>
          </a:p>
        </p:txBody>
      </p:sp>
    </p:spTree>
    <p:extLst>
      <p:ext uri="{BB962C8B-B14F-4D97-AF65-F5344CB8AC3E}">
        <p14:creationId xmlns:p14="http://schemas.microsoft.com/office/powerpoint/2010/main" val="5149406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8FD53-B129-334B-322E-E007C05C4C27}"/>
              </a:ext>
            </a:extLst>
          </p:cNvPr>
          <p:cNvSpPr>
            <a:spLocks noGrp="1"/>
          </p:cNvSpPr>
          <p:nvPr>
            <p:ph type="title"/>
          </p:nvPr>
        </p:nvSpPr>
        <p:spPr>
          <a:xfrm>
            <a:off x="839788" y="457200"/>
            <a:ext cx="3932237" cy="1600200"/>
          </a:xfrm>
        </p:spPr>
        <p:txBody>
          <a:bodyPr anchor="b"/>
          <a:lstStyle>
            <a:lvl1pPr>
              <a:defRPr sz="3200">
                <a:latin typeface="Verdana" panose="020B0604030504040204" pitchFamily="34" charset="0"/>
                <a:ea typeface="Verdana" panose="020B0604030504040204" pitchFamily="34" charset="0"/>
              </a:defRPr>
            </a:lvl1pPr>
          </a:lstStyle>
          <a:p>
            <a:r>
              <a:rPr lang="en-US" dirty="0"/>
              <a:t>Click to edit Master title style</a:t>
            </a:r>
          </a:p>
        </p:txBody>
      </p:sp>
      <p:sp>
        <p:nvSpPr>
          <p:cNvPr id="3" name="Picture Placeholder 2">
            <a:extLst>
              <a:ext uri="{FF2B5EF4-FFF2-40B4-BE49-F238E27FC236}">
                <a16:creationId xmlns:a16="http://schemas.microsoft.com/office/drawing/2014/main" id="{62EAE718-CB16-3C50-5105-0FD06FC8E6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A53EF9F-D2D4-6F4F-5D57-466BC8D20851}"/>
              </a:ext>
            </a:extLst>
          </p:cNvPr>
          <p:cNvSpPr>
            <a:spLocks noGrp="1"/>
          </p:cNvSpPr>
          <p:nvPr>
            <p:ph type="body" sz="half" idx="2"/>
          </p:nvPr>
        </p:nvSpPr>
        <p:spPr>
          <a:xfrm>
            <a:off x="839788" y="2057400"/>
            <a:ext cx="3932237" cy="3811588"/>
          </a:xfrm>
        </p:spPr>
        <p:txBody>
          <a:bodyPr/>
          <a:lstStyle>
            <a:lvl1pPr marL="0" indent="0">
              <a:buNone/>
              <a:defRPr sz="16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523DF026-E7AE-C181-B5FD-3D6159D625F7}"/>
              </a:ext>
            </a:extLst>
          </p:cNvPr>
          <p:cNvSpPr>
            <a:spLocks noGrp="1"/>
          </p:cNvSpPr>
          <p:nvPr>
            <p:ph type="dt" sz="half" idx="10"/>
          </p:nvPr>
        </p:nvSpPr>
        <p:spPr/>
        <p:txBody>
          <a:bodyPr/>
          <a:lstStyle/>
          <a:p>
            <a:fld id="{1834BC56-04B0-4454-8047-77E0F9CE9C31}" type="datetimeFigureOut">
              <a:rPr lang="en-US" smtClean="0"/>
              <a:t>5/20/2024</a:t>
            </a:fld>
            <a:endParaRPr lang="en-US"/>
          </a:p>
        </p:txBody>
      </p:sp>
      <p:sp>
        <p:nvSpPr>
          <p:cNvPr id="6" name="Footer Placeholder 5">
            <a:extLst>
              <a:ext uri="{FF2B5EF4-FFF2-40B4-BE49-F238E27FC236}">
                <a16:creationId xmlns:a16="http://schemas.microsoft.com/office/drawing/2014/main" id="{83C77890-F738-F3C6-0A9B-3DB1E12F65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10883E-E889-3DEC-A4A1-665D602EB48F}"/>
              </a:ext>
            </a:extLst>
          </p:cNvPr>
          <p:cNvSpPr>
            <a:spLocks noGrp="1"/>
          </p:cNvSpPr>
          <p:nvPr>
            <p:ph type="sldNum" sz="quarter" idx="12"/>
          </p:nvPr>
        </p:nvSpPr>
        <p:spPr/>
        <p:txBody>
          <a:bodyPr/>
          <a:lstStyle/>
          <a:p>
            <a:fld id="{AB983F50-CC56-46C6-A081-17D87E1DA80A}" type="slidenum">
              <a:rPr lang="en-US" smtClean="0"/>
              <a:t>‹#›</a:t>
            </a:fld>
            <a:endParaRPr lang="en-US"/>
          </a:p>
        </p:txBody>
      </p:sp>
    </p:spTree>
    <p:extLst>
      <p:ext uri="{BB962C8B-B14F-4D97-AF65-F5344CB8AC3E}">
        <p14:creationId xmlns:p14="http://schemas.microsoft.com/office/powerpoint/2010/main" val="33241692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3B39C6-BEA0-06D7-4AFE-4AE637E903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364C7AD-D6D2-B5A3-9AD0-12915556E4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2D765C-9A59-FBAF-38EC-791F58F7CF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34BC56-04B0-4454-8047-77E0F9CE9C31}" type="datetimeFigureOut">
              <a:rPr lang="en-US" smtClean="0"/>
              <a:t>5/20/2024</a:t>
            </a:fld>
            <a:endParaRPr lang="en-US"/>
          </a:p>
        </p:txBody>
      </p:sp>
      <p:sp>
        <p:nvSpPr>
          <p:cNvPr id="5" name="Footer Placeholder 4">
            <a:extLst>
              <a:ext uri="{FF2B5EF4-FFF2-40B4-BE49-F238E27FC236}">
                <a16:creationId xmlns:a16="http://schemas.microsoft.com/office/drawing/2014/main" id="{77B9B30D-E084-643C-81F6-1A2A0435EB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1952104-AC2A-1B4C-4DD7-BAF3CE982A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983F50-CC56-46C6-A081-17D87E1DA80A}" type="slidenum">
              <a:rPr lang="en-US" smtClean="0"/>
              <a:t>‹#›</a:t>
            </a:fld>
            <a:endParaRPr lang="en-US"/>
          </a:p>
        </p:txBody>
      </p:sp>
    </p:spTree>
    <p:extLst>
      <p:ext uri="{BB962C8B-B14F-4D97-AF65-F5344CB8AC3E}">
        <p14:creationId xmlns:p14="http://schemas.microsoft.com/office/powerpoint/2010/main" val="5029762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hyperlink" Target="https://en.wikipedia.org/wiki/Guglielmo_Marconi"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A1FC243-53DA-AE4C-B630-76E15DCBB3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40117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CA91148-44D6-25D8-6A05-4D60CEF9516C}"/>
              </a:ext>
            </a:extLst>
          </p:cNvPr>
          <p:cNvSpPr>
            <a:spLocks noGrp="1"/>
          </p:cNvSpPr>
          <p:nvPr>
            <p:ph type="ctrTitle"/>
          </p:nvPr>
        </p:nvSpPr>
        <p:spPr>
          <a:xfrm>
            <a:off x="3476461" y="3704626"/>
            <a:ext cx="8715539" cy="1233133"/>
          </a:xfrm>
        </p:spPr>
        <p:txBody>
          <a:bodyPr>
            <a:normAutofit fontScale="90000"/>
          </a:bodyPr>
          <a:lstStyle/>
          <a:p>
            <a:r>
              <a:rPr lang="el-GR" b="1"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ΡΑΔΙΟΕΠΙΚΟΙΝΩΝΙΕΣ</a:t>
            </a:r>
            <a:endParaRPr lang="en-US" b="1"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p:txBody>
      </p:sp>
      <p:sp>
        <p:nvSpPr>
          <p:cNvPr id="3" name="Subtitle 2">
            <a:extLst>
              <a:ext uri="{FF2B5EF4-FFF2-40B4-BE49-F238E27FC236}">
                <a16:creationId xmlns:a16="http://schemas.microsoft.com/office/drawing/2014/main" id="{90E042FF-EACB-7D0F-4AF6-FFFBC39989E9}"/>
              </a:ext>
            </a:extLst>
          </p:cNvPr>
          <p:cNvSpPr>
            <a:spLocks noGrp="1"/>
          </p:cNvSpPr>
          <p:nvPr>
            <p:ph type="subTitle" idx="1"/>
          </p:nvPr>
        </p:nvSpPr>
        <p:spPr>
          <a:xfrm>
            <a:off x="9117875" y="4937759"/>
            <a:ext cx="2999232" cy="1432995"/>
          </a:xfrm>
        </p:spPr>
        <p:txBody>
          <a:bodyPr>
            <a:normAutofit/>
          </a:bodyPr>
          <a:lstStyle/>
          <a:p>
            <a:r>
              <a:rPr lang="el-GR" sz="2000" b="1"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ΓΕΝΙΚΕΣ ΑΡΧΕΣ – ΒΑΣΙΚΗ ΘΕΩΡΙΑ</a:t>
            </a:r>
            <a:endParaRPr lang="en-US" sz="2000" b="1"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2525006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E9DD9-6525-EF43-6CAD-5ABC01E93B5E}"/>
              </a:ext>
            </a:extLst>
          </p:cNvPr>
          <p:cNvSpPr>
            <a:spLocks noGrp="1"/>
          </p:cNvSpPr>
          <p:nvPr>
            <p:ph type="title"/>
          </p:nvPr>
        </p:nvSpPr>
        <p:spPr>
          <a:xfrm>
            <a:off x="839788" y="457200"/>
            <a:ext cx="5484812" cy="863600"/>
          </a:xfrm>
        </p:spPr>
        <p:txBody>
          <a:bodyPr/>
          <a:lstStyle/>
          <a:p>
            <a:r>
              <a:rPr lang="el-GR" dirty="0"/>
              <a:t>Συχνότητα σήματος</a:t>
            </a:r>
            <a:endParaRPr lang="en-US" dirty="0"/>
          </a:p>
        </p:txBody>
      </p:sp>
      <p:sp>
        <p:nvSpPr>
          <p:cNvPr id="4" name="Text Placeholder 3">
            <a:extLst>
              <a:ext uri="{FF2B5EF4-FFF2-40B4-BE49-F238E27FC236}">
                <a16:creationId xmlns:a16="http://schemas.microsoft.com/office/drawing/2014/main" id="{598434EE-424C-95DF-7FE2-E4CF9FCB6FEB}"/>
              </a:ext>
            </a:extLst>
          </p:cNvPr>
          <p:cNvSpPr>
            <a:spLocks noGrp="1"/>
          </p:cNvSpPr>
          <p:nvPr>
            <p:ph type="body" sz="half" idx="2"/>
          </p:nvPr>
        </p:nvSpPr>
        <p:spPr>
          <a:xfrm>
            <a:off x="358445" y="1479550"/>
            <a:ext cx="6334963" cy="4679950"/>
          </a:xfrm>
        </p:spPr>
        <p:txBody>
          <a:bodyPr/>
          <a:lstStyle/>
          <a:p>
            <a:r>
              <a:rPr lang="el-GR" dirty="0"/>
              <a:t>Εάν</a:t>
            </a:r>
            <a:r>
              <a:rPr lang="en-US" dirty="0"/>
              <a:t> </a:t>
            </a:r>
            <a:r>
              <a:rPr lang="el-GR" dirty="0"/>
              <a:t>σε μία συσκευή παραγωγής ηλεκτρομαγνητικών κυμάτων συνδέσουμε ένα ηχείο, τα σήματα κάτω των 20 </a:t>
            </a:r>
            <a:r>
              <a:rPr lang="el-GR" dirty="0" err="1"/>
              <a:t>kHz</a:t>
            </a:r>
            <a:r>
              <a:rPr lang="el-GR" dirty="0"/>
              <a:t> θα </a:t>
            </a:r>
            <a:r>
              <a:rPr lang="el-GR" dirty="0" err="1"/>
              <a:t>παράξουν</a:t>
            </a:r>
            <a:r>
              <a:rPr lang="el-GR" dirty="0"/>
              <a:t> ηχητικά, ακουστικά κύματα μέσα στο φάσμα της ακοής των ανθρώπων τα οποία ονομάζουμε ηχητικά σήματα ή (</a:t>
            </a:r>
            <a:r>
              <a:rPr lang="en-US" dirty="0"/>
              <a:t>audio frequency signals </a:t>
            </a:r>
            <a:r>
              <a:rPr lang="el-GR" dirty="0"/>
              <a:t>ή AF.) </a:t>
            </a:r>
          </a:p>
          <a:p>
            <a:r>
              <a:rPr lang="el-GR" dirty="0"/>
              <a:t>Τα σήματα που έχουν συχνότητα μεγαλύτερη από 20.000 </a:t>
            </a:r>
            <a:r>
              <a:rPr lang="el-GR" dirty="0" err="1"/>
              <a:t>Hz</a:t>
            </a:r>
            <a:r>
              <a:rPr lang="el-GR" dirty="0"/>
              <a:t> (ή 20 </a:t>
            </a:r>
            <a:r>
              <a:rPr lang="el-GR" dirty="0" err="1"/>
              <a:t>kHz</a:t>
            </a:r>
            <a:r>
              <a:rPr lang="el-GR" dirty="0"/>
              <a:t>) είναι σήματα </a:t>
            </a:r>
            <a:r>
              <a:rPr lang="el-GR" dirty="0" err="1"/>
              <a:t>ραδιοσυχνότητων</a:t>
            </a:r>
            <a:r>
              <a:rPr lang="el-GR" dirty="0"/>
              <a:t> ή RF (</a:t>
            </a:r>
            <a:r>
              <a:rPr lang="en-US" dirty="0"/>
              <a:t>Radio Frequencies)</a:t>
            </a:r>
            <a:r>
              <a:rPr lang="el-GR" dirty="0"/>
              <a:t>. </a:t>
            </a:r>
            <a:endParaRPr lang="en-US" dirty="0"/>
          </a:p>
          <a:p>
            <a:r>
              <a:rPr lang="el-GR" dirty="0"/>
              <a:t>Το εύρος των συχνοτήτων των σημάτων RF ονομάζεται </a:t>
            </a:r>
            <a:r>
              <a:rPr lang="el-GR" dirty="0" err="1"/>
              <a:t>ραδιοφάσμα</a:t>
            </a:r>
            <a:r>
              <a:rPr lang="en-US" dirty="0"/>
              <a:t> (radio frequency spectrum</a:t>
            </a:r>
            <a:r>
              <a:rPr lang="el-GR" dirty="0"/>
              <a:t>. </a:t>
            </a:r>
            <a:endParaRPr lang="en-US" dirty="0"/>
          </a:p>
          <a:p>
            <a:r>
              <a:rPr lang="el-GR" dirty="0"/>
              <a:t>Ξεκινά από τα 20 </a:t>
            </a:r>
            <a:r>
              <a:rPr lang="el-GR" dirty="0" err="1"/>
              <a:t>kHz</a:t>
            </a:r>
            <a:r>
              <a:rPr lang="el-GR" dirty="0"/>
              <a:t> και συνεχίζει σε αρκετές εκατοντάδες </a:t>
            </a:r>
            <a:r>
              <a:rPr lang="el-GR" dirty="0" err="1"/>
              <a:t>GHz</a:t>
            </a:r>
            <a:r>
              <a:rPr lang="el-GR" dirty="0"/>
              <a:t>, </a:t>
            </a:r>
            <a:endParaRPr lang="en-US" dirty="0"/>
          </a:p>
        </p:txBody>
      </p:sp>
      <p:pic>
        <p:nvPicPr>
          <p:cNvPr id="7" name="sweep">
            <a:hlinkClick r:id="" action="ppaction://media"/>
            <a:extLst>
              <a:ext uri="{FF2B5EF4-FFF2-40B4-BE49-F238E27FC236}">
                <a16:creationId xmlns:a16="http://schemas.microsoft.com/office/drawing/2014/main" id="{152B7622-FCE7-34A8-9851-2FC3E8D7FDA8}"/>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8785224" y="1220787"/>
            <a:ext cx="863600" cy="863600"/>
          </a:xfrm>
        </p:spPr>
      </p:pic>
      <p:sp>
        <p:nvSpPr>
          <p:cNvPr id="8" name="TextBox 7">
            <a:extLst>
              <a:ext uri="{FF2B5EF4-FFF2-40B4-BE49-F238E27FC236}">
                <a16:creationId xmlns:a16="http://schemas.microsoft.com/office/drawing/2014/main" id="{F62958D7-B768-4104-97CD-2C450D2B05EF}"/>
              </a:ext>
            </a:extLst>
          </p:cNvPr>
          <p:cNvSpPr txBox="1"/>
          <p:nvPr/>
        </p:nvSpPr>
        <p:spPr>
          <a:xfrm>
            <a:off x="8604250" y="2692400"/>
            <a:ext cx="2882649" cy="2492990"/>
          </a:xfrm>
          <a:prstGeom prst="rect">
            <a:avLst/>
          </a:prstGeom>
          <a:noFill/>
        </p:spPr>
        <p:txBody>
          <a:bodyPr wrap="none" rtlCol="0">
            <a:spAutoFit/>
          </a:bodyPr>
          <a:lstStyle/>
          <a:p>
            <a:r>
              <a:rPr lang="el-GR" sz="1200" dirty="0"/>
              <a:t>Σάρωση συχνοτήτων από 20</a:t>
            </a:r>
            <a:r>
              <a:rPr lang="en-US" sz="1200" dirty="0" err="1"/>
              <a:t>Khz</a:t>
            </a:r>
            <a:r>
              <a:rPr lang="el-GR" sz="1200" dirty="0"/>
              <a:t>  έως 20 </a:t>
            </a:r>
            <a:r>
              <a:rPr lang="en-US" sz="1200" dirty="0"/>
              <a:t>Hz</a:t>
            </a:r>
          </a:p>
          <a:p>
            <a:r>
              <a:rPr lang="en-US" sz="1200" dirty="0"/>
              <a:t>Time ----Freq </a:t>
            </a:r>
            <a:br>
              <a:rPr lang="en-US" sz="1200" dirty="0"/>
            </a:br>
            <a:r>
              <a:rPr lang="en-US" sz="1200" dirty="0"/>
              <a:t>0 ------20K </a:t>
            </a:r>
            <a:br>
              <a:rPr lang="en-US" sz="1200" dirty="0"/>
            </a:br>
            <a:r>
              <a:rPr lang="en-US" sz="1200" dirty="0"/>
              <a:t>5 ------10K </a:t>
            </a:r>
            <a:br>
              <a:rPr lang="en-US" sz="1200" dirty="0"/>
            </a:br>
            <a:r>
              <a:rPr lang="en-US" sz="1200" dirty="0"/>
              <a:t>10-------5K </a:t>
            </a:r>
            <a:br>
              <a:rPr lang="en-US" sz="1200" dirty="0"/>
            </a:br>
            <a:r>
              <a:rPr lang="en-US" sz="1200" dirty="0"/>
              <a:t>15-------2.5K </a:t>
            </a:r>
            <a:br>
              <a:rPr lang="en-US" sz="1200" dirty="0"/>
            </a:br>
            <a:r>
              <a:rPr lang="en-US" sz="1200" dirty="0"/>
              <a:t>20 ------1.25K </a:t>
            </a:r>
            <a:br>
              <a:rPr lang="en-US" sz="1200" dirty="0"/>
            </a:br>
            <a:r>
              <a:rPr lang="en-US" sz="1200" dirty="0"/>
              <a:t>25 ------640 </a:t>
            </a:r>
            <a:br>
              <a:rPr lang="en-US" sz="1200" dirty="0"/>
            </a:br>
            <a:r>
              <a:rPr lang="en-US" sz="1200" dirty="0"/>
              <a:t>30 ------320 </a:t>
            </a:r>
            <a:br>
              <a:rPr lang="en-US" sz="1200" dirty="0"/>
            </a:br>
            <a:r>
              <a:rPr lang="en-US" sz="1200" dirty="0"/>
              <a:t>35 ------160 </a:t>
            </a:r>
            <a:br>
              <a:rPr lang="en-US" sz="1200" dirty="0"/>
            </a:br>
            <a:r>
              <a:rPr lang="en-US" sz="1200" dirty="0"/>
              <a:t>40 ------ 80 </a:t>
            </a:r>
            <a:br>
              <a:rPr lang="en-US" sz="1200" dirty="0"/>
            </a:br>
            <a:r>
              <a:rPr lang="en-US" sz="1200" dirty="0"/>
              <a:t>45 ------ 40 </a:t>
            </a:r>
            <a:br>
              <a:rPr lang="en-US" sz="1200" dirty="0"/>
            </a:br>
            <a:r>
              <a:rPr lang="en-US" sz="1200" dirty="0"/>
              <a:t>50 ------ 20</a:t>
            </a:r>
          </a:p>
        </p:txBody>
      </p:sp>
    </p:spTree>
    <p:extLst>
      <p:ext uri="{BB962C8B-B14F-4D97-AF65-F5344CB8AC3E}">
        <p14:creationId xmlns:p14="http://schemas.microsoft.com/office/powerpoint/2010/main" val="3510787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E9DD9-6525-EF43-6CAD-5ABC01E93B5E}"/>
              </a:ext>
            </a:extLst>
          </p:cNvPr>
          <p:cNvSpPr>
            <a:spLocks noGrp="1"/>
          </p:cNvSpPr>
          <p:nvPr>
            <p:ph type="title"/>
          </p:nvPr>
        </p:nvSpPr>
        <p:spPr>
          <a:xfrm>
            <a:off x="839788" y="457200"/>
            <a:ext cx="6157912" cy="863600"/>
          </a:xfrm>
        </p:spPr>
        <p:txBody>
          <a:bodyPr>
            <a:normAutofit/>
          </a:bodyPr>
          <a:lstStyle/>
          <a:p>
            <a:r>
              <a:rPr lang="el-GR" dirty="0"/>
              <a:t>Πλάτος </a:t>
            </a:r>
            <a:r>
              <a:rPr lang="en-US" dirty="0"/>
              <a:t>(Amplitude) </a:t>
            </a:r>
            <a:r>
              <a:rPr lang="el-GR" dirty="0"/>
              <a:t>σήματος</a:t>
            </a:r>
            <a:endParaRPr lang="en-US" dirty="0"/>
          </a:p>
        </p:txBody>
      </p:sp>
      <p:sp>
        <p:nvSpPr>
          <p:cNvPr id="4" name="Text Placeholder 3">
            <a:extLst>
              <a:ext uri="{FF2B5EF4-FFF2-40B4-BE49-F238E27FC236}">
                <a16:creationId xmlns:a16="http://schemas.microsoft.com/office/drawing/2014/main" id="{598434EE-424C-95DF-7FE2-E4CF9FCB6FEB}"/>
              </a:ext>
            </a:extLst>
          </p:cNvPr>
          <p:cNvSpPr>
            <a:spLocks noGrp="1"/>
          </p:cNvSpPr>
          <p:nvPr>
            <p:ph type="body" sz="half" idx="2"/>
          </p:nvPr>
        </p:nvSpPr>
        <p:spPr>
          <a:xfrm>
            <a:off x="152400" y="1479550"/>
            <a:ext cx="5842000" cy="4679950"/>
          </a:xfrm>
        </p:spPr>
        <p:txBody>
          <a:bodyPr/>
          <a:lstStyle/>
          <a:p>
            <a:r>
              <a:rPr lang="el-GR" dirty="0"/>
              <a:t>Το πλάτος είναι το ύψος του κύματος και σχετίζεται με την ισχύ του.</a:t>
            </a:r>
          </a:p>
          <a:p>
            <a:pPr marL="0" indent="0">
              <a:buNone/>
            </a:pPr>
            <a:endParaRPr lang="el-GR" dirty="0"/>
          </a:p>
          <a:p>
            <a:r>
              <a:rPr lang="el-GR" dirty="0"/>
              <a:t>Με απλά λόγια:</a:t>
            </a:r>
          </a:p>
          <a:p>
            <a:r>
              <a:rPr lang="el-GR" sz="1000" b="1" dirty="0">
                <a:latin typeface="Arial Narrow" panose="020B0606020202030204" pitchFamily="34" charset="0"/>
              </a:rPr>
              <a:t>Υψηλό ηλεκτρικό πεδίο = Υψηλό μαγνητικό πεδίο = Υψηλό πλάτος = Υψηλή ισχύς</a:t>
            </a:r>
            <a:endParaRPr lang="en-US" sz="1000" b="1" dirty="0">
              <a:latin typeface="Arial Narrow" panose="020B0606020202030204" pitchFamily="34" charset="0"/>
            </a:endParaRPr>
          </a:p>
        </p:txBody>
      </p:sp>
      <p:pic>
        <p:nvPicPr>
          <p:cNvPr id="9" name="Content Placeholder 5">
            <a:extLst>
              <a:ext uri="{FF2B5EF4-FFF2-40B4-BE49-F238E27FC236}">
                <a16:creationId xmlns:a16="http://schemas.microsoft.com/office/drawing/2014/main" id="{0C322AAC-7D9E-3D84-50AB-F3004344A7B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7744"/>
          <a:stretch/>
        </p:blipFill>
        <p:spPr>
          <a:xfrm>
            <a:off x="5239936" y="1761806"/>
            <a:ext cx="6327644" cy="4397694"/>
          </a:xfrm>
          <a:prstGeom prst="rect">
            <a:avLst/>
          </a:prstGeom>
        </p:spPr>
      </p:pic>
    </p:spTree>
    <p:extLst>
      <p:ext uri="{BB962C8B-B14F-4D97-AF65-F5344CB8AC3E}">
        <p14:creationId xmlns:p14="http://schemas.microsoft.com/office/powerpoint/2010/main" val="38456968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E9DD9-6525-EF43-6CAD-5ABC01E93B5E}"/>
              </a:ext>
            </a:extLst>
          </p:cNvPr>
          <p:cNvSpPr>
            <a:spLocks noGrp="1"/>
          </p:cNvSpPr>
          <p:nvPr>
            <p:ph type="title"/>
          </p:nvPr>
        </p:nvSpPr>
        <p:spPr>
          <a:xfrm>
            <a:off x="260350" y="260350"/>
            <a:ext cx="6629400" cy="590550"/>
          </a:xfrm>
        </p:spPr>
        <p:txBody>
          <a:bodyPr>
            <a:normAutofit/>
          </a:bodyPr>
          <a:lstStyle/>
          <a:p>
            <a:r>
              <a:rPr lang="el-GR" dirty="0"/>
              <a:t>Μήκος κύματος σήματος</a:t>
            </a:r>
            <a:endParaRPr lang="en-US" dirty="0"/>
          </a:p>
        </p:txBody>
      </p:sp>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598434EE-424C-95DF-7FE2-E4CF9FCB6FEB}"/>
                  </a:ext>
                </a:extLst>
              </p:cNvPr>
              <p:cNvSpPr>
                <a:spLocks noGrp="1"/>
              </p:cNvSpPr>
              <p:nvPr>
                <p:ph type="body" sz="half" idx="2"/>
              </p:nvPr>
            </p:nvSpPr>
            <p:spPr>
              <a:xfrm>
                <a:off x="152400" y="933450"/>
                <a:ext cx="5842000" cy="5848350"/>
              </a:xfrm>
            </p:spPr>
            <p:txBody>
              <a:bodyPr/>
              <a:lstStyle/>
              <a:p>
                <a:r>
                  <a:rPr lang="el-GR" dirty="0"/>
                  <a:t>Μήκος κύματος </a:t>
                </a:r>
                <a:r>
                  <a:rPr lang="en-US" dirty="0"/>
                  <a:t>(</a:t>
                </a:r>
                <a:r>
                  <a:rPr lang="el-GR" dirty="0"/>
                  <a:t>λ) ενός ηλεκτρομαγνητικού κύματος είναι το μήκος του από ένα σημείο του κύματος έως το ίδιο σημείο στο επόμενο κύμα και εκφράζεται σε μονάδα μήκους (</a:t>
                </a:r>
                <a:r>
                  <a:rPr lang="en-US" dirty="0"/>
                  <a:t>mm, cm, m </a:t>
                </a:r>
                <a:r>
                  <a:rPr lang="el-GR" dirty="0" err="1"/>
                  <a:t>κλπ</a:t>
                </a:r>
                <a:r>
                  <a:rPr lang="el-GR" dirty="0"/>
                  <a:t>).</a:t>
                </a:r>
              </a:p>
              <a:p>
                <a:r>
                  <a:rPr lang="el-GR" dirty="0"/>
                  <a:t>Για να βρούμε το μήκος κύματος εφαρμόζουμε τον παρακάτω τύπο:</a:t>
                </a:r>
              </a:p>
              <a:p>
                <a:pPr marL="0" indent="0">
                  <a:buNone/>
                </a:pPr>
                <a:endParaRPr lang="el-GR" dirty="0"/>
              </a:p>
              <a:p>
                <a:pPr marL="0" indent="0">
                  <a:buNone/>
                </a:pPr>
                <a14:m>
                  <m:oMathPara xmlns:m="http://schemas.openxmlformats.org/officeDocument/2006/math">
                    <m:oMathParaPr>
                      <m:jc m:val="centerGroup"/>
                    </m:oMathParaPr>
                    <m:oMath xmlns:m="http://schemas.openxmlformats.org/officeDocument/2006/math">
                      <m:r>
                        <a:rPr lang="el-GR" b="1" i="1" smtClean="0">
                          <a:latin typeface="Cambria Math" panose="02040503050406030204" pitchFamily="18" charset="0"/>
                        </a:rPr>
                        <m:t>𝝀</m:t>
                      </m:r>
                      <m:r>
                        <a:rPr lang="el-GR" b="1" i="1" smtClean="0">
                          <a:latin typeface="Cambria Math" panose="02040503050406030204" pitchFamily="18" charset="0"/>
                        </a:rPr>
                        <m:t>=</m:t>
                      </m:r>
                      <m:f>
                        <m:fPr>
                          <m:ctrlPr>
                            <a:rPr lang="en-US" b="1" i="1" smtClean="0">
                              <a:latin typeface="Cambria Math" panose="02040503050406030204" pitchFamily="18" charset="0"/>
                            </a:rPr>
                          </m:ctrlPr>
                        </m:fPr>
                        <m:num>
                          <m:r>
                            <a:rPr lang="en-US" b="1" i="1" smtClean="0">
                              <a:latin typeface="Cambria Math" panose="02040503050406030204" pitchFamily="18" charset="0"/>
                            </a:rPr>
                            <m:t>𝒄</m:t>
                          </m:r>
                        </m:num>
                        <m:den>
                          <m:r>
                            <a:rPr lang="en-US" b="1" i="1" smtClean="0">
                              <a:latin typeface="Cambria Math" panose="02040503050406030204" pitchFamily="18" charset="0"/>
                            </a:rPr>
                            <m:t>𝒇</m:t>
                          </m:r>
                        </m:den>
                      </m:f>
                    </m:oMath>
                  </m:oMathPara>
                </a14:m>
                <a:endParaRPr lang="en-US" b="1" dirty="0"/>
              </a:p>
              <a:p>
                <a:pPr marL="0" indent="0">
                  <a:buNone/>
                </a:pPr>
                <a:r>
                  <a:rPr lang="el-GR" sz="1400" b="1" dirty="0"/>
                  <a:t>Όπου</a:t>
                </a:r>
                <a:r>
                  <a:rPr lang="en-US" sz="1400" b="1" dirty="0"/>
                  <a:t>:</a:t>
                </a:r>
              </a:p>
              <a:p>
                <a:pPr marL="0" indent="0">
                  <a:buNone/>
                </a:pPr>
                <a:r>
                  <a:rPr lang="en-US" sz="1400" b="1" dirty="0"/>
                  <a:t>c </a:t>
                </a:r>
                <a:r>
                  <a:rPr lang="el-GR" sz="1400" dirty="0"/>
                  <a:t>η ταχύτητα διάδοσης των </a:t>
                </a:r>
                <a:r>
                  <a:rPr lang="el-GR" sz="1400" dirty="0" err="1"/>
                  <a:t>ηλ</a:t>
                </a:r>
                <a:r>
                  <a:rPr lang="el-GR" sz="1400" dirty="0"/>
                  <a:t>/μαγνητικών κυμάτων = με την ταχύτητα του φωτός (300000</a:t>
                </a:r>
                <a:r>
                  <a:rPr lang="en-US" sz="1400" dirty="0"/>
                  <a:t> km/sec)</a:t>
                </a:r>
                <a:r>
                  <a:rPr lang="el-GR" sz="1400" dirty="0"/>
                  <a:t> </a:t>
                </a:r>
                <a:endParaRPr lang="en-US" sz="1400" dirty="0"/>
              </a:p>
              <a:p>
                <a:pPr marL="0" indent="0">
                  <a:buNone/>
                </a:pPr>
                <a:r>
                  <a:rPr lang="en-US" sz="1400" b="1" dirty="0"/>
                  <a:t>f </a:t>
                </a:r>
                <a:r>
                  <a:rPr lang="el-GR" sz="1400" dirty="0"/>
                  <a:t>η συχνότητα του ηλεκτρομαγνητικού κύματος.</a:t>
                </a:r>
              </a:p>
              <a:p>
                <a:pPr marL="0" indent="0">
                  <a:buNone/>
                </a:pPr>
                <a:r>
                  <a:rPr lang="el-GR" sz="1400" b="1" dirty="0">
                    <a:latin typeface="Arial Narrow" panose="020B0606020202030204" pitchFamily="34" charset="0"/>
                  </a:rPr>
                  <a:t>Π.χ.</a:t>
                </a:r>
              </a:p>
              <a:p>
                <a:pPr marL="0" indent="0">
                  <a:buNone/>
                </a:pPr>
                <a:r>
                  <a:rPr lang="el-GR" sz="1400" b="1" dirty="0">
                    <a:latin typeface="Arial Narrow" panose="020B0606020202030204" pitchFamily="34" charset="0"/>
                  </a:rPr>
                  <a:t>Για ένα σήμα 30 </a:t>
                </a:r>
                <a:r>
                  <a:rPr lang="en-US" sz="1400" b="1" dirty="0" err="1">
                    <a:latin typeface="Arial Narrow" panose="020B0606020202030204" pitchFamily="34" charset="0"/>
                  </a:rPr>
                  <a:t>Khz</a:t>
                </a:r>
                <a:endParaRPr lang="en-US" sz="1400" b="1" dirty="0">
                  <a:latin typeface="Arial Narrow" panose="020B0606020202030204" pitchFamily="34" charset="0"/>
                </a:endParaRPr>
              </a:p>
              <a:p>
                <a:pPr marL="0" indent="0">
                  <a:buNone/>
                </a:pPr>
                <a:r>
                  <a:rPr lang="el-GR" sz="1400" b="1" dirty="0">
                    <a:latin typeface="Arial Narrow" panose="020B0606020202030204" pitchFamily="34" charset="0"/>
                  </a:rPr>
                  <a:t>  </a:t>
                </a:r>
                <a:r>
                  <a:rPr lang="en-US" sz="1400" b="1" dirty="0">
                    <a:latin typeface="Arial Narrow" panose="020B0606020202030204" pitchFamily="34" charset="0"/>
                  </a:rPr>
                  <a:t>                </a:t>
                </a:r>
                <a:r>
                  <a:rPr lang="el-GR" sz="1400" b="1" dirty="0">
                    <a:latin typeface="Arial Narrow" panose="020B0606020202030204" pitchFamily="34" charset="0"/>
                  </a:rPr>
                  <a:t>λ = 300.000.000 </a:t>
                </a:r>
                <a:r>
                  <a:rPr lang="en-US" sz="1400" b="1" dirty="0">
                    <a:latin typeface="Arial Narrow" panose="020B0606020202030204" pitchFamily="34" charset="0"/>
                  </a:rPr>
                  <a:t>m/sec  :   30.000 Hz = </a:t>
                </a:r>
                <a:r>
                  <a:rPr lang="el-GR" sz="1400" b="1" dirty="0">
                    <a:latin typeface="Arial Narrow" panose="020B0606020202030204" pitchFamily="34" charset="0"/>
                  </a:rPr>
                  <a:t> </a:t>
                </a:r>
                <a:r>
                  <a:rPr lang="en-US" sz="1400" b="1" dirty="0">
                    <a:latin typeface="Arial Narrow" panose="020B0606020202030204" pitchFamily="34" charset="0"/>
                  </a:rPr>
                  <a:t>10.000 m</a:t>
                </a:r>
              </a:p>
              <a:p>
                <a:pPr marL="0" indent="0">
                  <a:buNone/>
                </a:pPr>
                <a:r>
                  <a:rPr lang="el-GR" sz="1400" b="1" dirty="0">
                    <a:latin typeface="Arial Narrow" panose="020B0606020202030204" pitchFamily="34" charset="0"/>
                  </a:rPr>
                  <a:t>Για ένα σήμα 30 </a:t>
                </a:r>
                <a:r>
                  <a:rPr lang="en-US" sz="1400" b="1" dirty="0" err="1">
                    <a:latin typeface="Arial Narrow" panose="020B0606020202030204" pitchFamily="34" charset="0"/>
                  </a:rPr>
                  <a:t>Mhz</a:t>
                </a:r>
                <a:endParaRPr lang="en-US" sz="1400" b="1" dirty="0">
                  <a:latin typeface="Arial Narrow" panose="020B0606020202030204" pitchFamily="34" charset="0"/>
                </a:endParaRPr>
              </a:p>
              <a:p>
                <a:pPr marL="0" indent="0">
                  <a:buNone/>
                </a:pPr>
                <a:r>
                  <a:rPr lang="en-US" sz="1400" b="1" dirty="0">
                    <a:latin typeface="Arial Narrow" panose="020B0606020202030204" pitchFamily="34" charset="0"/>
                  </a:rPr>
                  <a:t>                 </a:t>
                </a:r>
                <a:r>
                  <a:rPr lang="el-GR" sz="1400" b="1" dirty="0">
                    <a:latin typeface="Arial Narrow" panose="020B0606020202030204" pitchFamily="34" charset="0"/>
                  </a:rPr>
                  <a:t>λ = 300.000.000 </a:t>
                </a:r>
                <a:r>
                  <a:rPr lang="en-US" sz="1400" b="1" dirty="0">
                    <a:latin typeface="Arial Narrow" panose="020B0606020202030204" pitchFamily="34" charset="0"/>
                  </a:rPr>
                  <a:t>m/sec  : </a:t>
                </a:r>
                <a:r>
                  <a:rPr lang="el-GR" sz="1400" b="1" dirty="0">
                    <a:latin typeface="Arial Narrow" panose="020B0606020202030204" pitchFamily="34" charset="0"/>
                  </a:rPr>
                  <a:t> 300.000.000 </a:t>
                </a:r>
                <a:r>
                  <a:rPr lang="en-US" sz="1400" b="1" dirty="0">
                    <a:latin typeface="Arial Narrow" panose="020B0606020202030204" pitchFamily="34" charset="0"/>
                  </a:rPr>
                  <a:t>Hz = 1.0 m</a:t>
                </a:r>
              </a:p>
              <a:p>
                <a:pPr marL="0" indent="0">
                  <a:buNone/>
                </a:pPr>
                <a:endParaRPr lang="en-US" sz="1000" b="1" dirty="0">
                  <a:latin typeface="Arial Narrow" panose="020B0606020202030204" pitchFamily="34" charset="0"/>
                </a:endParaRPr>
              </a:p>
            </p:txBody>
          </p:sp>
        </mc:Choice>
        <mc:Fallback xmlns="">
          <p:sp>
            <p:nvSpPr>
              <p:cNvPr id="4" name="Text Placeholder 3">
                <a:extLst>
                  <a:ext uri="{FF2B5EF4-FFF2-40B4-BE49-F238E27FC236}">
                    <a16:creationId xmlns:a16="http://schemas.microsoft.com/office/drawing/2014/main" id="{598434EE-424C-95DF-7FE2-E4CF9FCB6FEB}"/>
                  </a:ext>
                </a:extLst>
              </p:cNvPr>
              <p:cNvSpPr>
                <a:spLocks noGrp="1" noRot="1" noChangeAspect="1" noMove="1" noResize="1" noEditPoints="1" noAdjustHandles="1" noChangeArrowheads="1" noChangeShapeType="1" noTextEdit="1"/>
              </p:cNvSpPr>
              <p:nvPr>
                <p:ph type="body" sz="half" idx="2"/>
              </p:nvPr>
            </p:nvSpPr>
            <p:spPr>
              <a:xfrm>
                <a:off x="152400" y="933450"/>
                <a:ext cx="5842000" cy="5848350"/>
              </a:xfrm>
              <a:blipFill>
                <a:blip r:embed="rId2"/>
                <a:stretch>
                  <a:fillRect l="-522" t="-729"/>
                </a:stretch>
              </a:blipFill>
            </p:spPr>
            <p:txBody>
              <a:bodyPr/>
              <a:lstStyle/>
              <a:p>
                <a:r>
                  <a:rPr lang="en-US">
                    <a:noFill/>
                  </a:rPr>
                  <a:t> </a:t>
                </a:r>
              </a:p>
            </p:txBody>
          </p:sp>
        </mc:Fallback>
      </mc:AlternateContent>
      <p:pic>
        <p:nvPicPr>
          <p:cNvPr id="6" name="Picture 6">
            <a:extLst>
              <a:ext uri="{FF2B5EF4-FFF2-40B4-BE49-F238E27FC236}">
                <a16:creationId xmlns:a16="http://schemas.microsoft.com/office/drawing/2014/main" id="{3C323624-F400-ED47-B225-C941416986AF}"/>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504" t="3137" r="3153" b="2343"/>
          <a:stretch/>
        </p:blipFill>
        <p:spPr bwMode="auto">
          <a:xfrm>
            <a:off x="5994400" y="1979599"/>
            <a:ext cx="6172200" cy="3316301"/>
          </a:xfrm>
          <a:prstGeom prst="rect">
            <a:avLst/>
          </a:prstGeom>
          <a:noFill/>
          <a:effectLst>
            <a:outerShdw blurRad="101600" dist="152400" dir="6840000" algn="ctr" rotWithShape="0">
              <a:schemeClr val="tx1">
                <a:alpha val="87000"/>
              </a:schemeClr>
            </a:outerShdw>
          </a:effectLst>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383C7D18-C51C-0DA3-F8C9-1CCD23BCCD52}"/>
              </a:ext>
            </a:extLst>
          </p:cNvPr>
          <p:cNvSpPr/>
          <p:nvPr/>
        </p:nvSpPr>
        <p:spPr>
          <a:xfrm>
            <a:off x="2508250" y="2527300"/>
            <a:ext cx="1327150" cy="901700"/>
          </a:xfrm>
          <a:prstGeom prst="roundRect">
            <a:avLst/>
          </a:prstGeom>
          <a:solidFill>
            <a:srgbClr val="C00000">
              <a:alpha val="2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12448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B9292-0A2A-0B89-9958-2DAA2C36543C}"/>
              </a:ext>
            </a:extLst>
          </p:cNvPr>
          <p:cNvSpPr>
            <a:spLocks noGrp="1"/>
          </p:cNvSpPr>
          <p:nvPr>
            <p:ph type="title"/>
          </p:nvPr>
        </p:nvSpPr>
        <p:spPr>
          <a:xfrm>
            <a:off x="386661" y="365125"/>
            <a:ext cx="11505764" cy="1325563"/>
          </a:xfrm>
        </p:spPr>
        <p:txBody>
          <a:bodyPr/>
          <a:lstStyle/>
          <a:p>
            <a:r>
              <a:rPr lang="el-GR" dirty="0"/>
              <a:t>Η κατανομή του </a:t>
            </a:r>
            <a:r>
              <a:rPr lang="el-GR" dirty="0" err="1"/>
              <a:t>ραδιοσημάτων</a:t>
            </a:r>
            <a:r>
              <a:rPr lang="el-GR" dirty="0"/>
              <a:t> ανά μήκος κύματος</a:t>
            </a:r>
            <a:endParaRPr lang="en-US" dirty="0"/>
          </a:p>
        </p:txBody>
      </p:sp>
      <p:pic>
        <p:nvPicPr>
          <p:cNvPr id="4" name="Picture 3">
            <a:extLst>
              <a:ext uri="{FF2B5EF4-FFF2-40B4-BE49-F238E27FC236}">
                <a16:creationId xmlns:a16="http://schemas.microsoft.com/office/drawing/2014/main" id="{0E64B9B6-57BD-489B-1A12-02D852AB0E11}"/>
              </a:ext>
            </a:extLst>
          </p:cNvPr>
          <p:cNvPicPr>
            <a:picLocks noChangeAspect="1"/>
          </p:cNvPicPr>
          <p:nvPr/>
        </p:nvPicPr>
        <p:blipFill>
          <a:blip r:embed="rId2"/>
          <a:stretch>
            <a:fillRect/>
          </a:stretch>
        </p:blipFill>
        <p:spPr>
          <a:xfrm>
            <a:off x="0" y="1690688"/>
            <a:ext cx="12192000" cy="4623822"/>
          </a:xfrm>
          <a:prstGeom prst="rect">
            <a:avLst/>
          </a:prstGeom>
        </p:spPr>
      </p:pic>
    </p:spTree>
    <p:extLst>
      <p:ext uri="{BB962C8B-B14F-4D97-AF65-F5344CB8AC3E}">
        <p14:creationId xmlns:p14="http://schemas.microsoft.com/office/powerpoint/2010/main" val="31236341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E9DD9-6525-EF43-6CAD-5ABC01E93B5E}"/>
              </a:ext>
            </a:extLst>
          </p:cNvPr>
          <p:cNvSpPr>
            <a:spLocks noGrp="1"/>
          </p:cNvSpPr>
          <p:nvPr>
            <p:ph type="title"/>
          </p:nvPr>
        </p:nvSpPr>
        <p:spPr>
          <a:xfrm>
            <a:off x="260350" y="260350"/>
            <a:ext cx="6629400" cy="590550"/>
          </a:xfrm>
        </p:spPr>
        <p:txBody>
          <a:bodyPr>
            <a:normAutofit/>
          </a:bodyPr>
          <a:lstStyle/>
          <a:p>
            <a:r>
              <a:rPr lang="el-GR" dirty="0"/>
              <a:t>Μήκος κύματος σήματος</a:t>
            </a:r>
            <a:endParaRPr lang="en-US" dirty="0"/>
          </a:p>
        </p:txBody>
      </p:sp>
      <p:sp>
        <p:nvSpPr>
          <p:cNvPr id="4" name="Text Placeholder 3">
            <a:extLst>
              <a:ext uri="{FF2B5EF4-FFF2-40B4-BE49-F238E27FC236}">
                <a16:creationId xmlns:a16="http://schemas.microsoft.com/office/drawing/2014/main" id="{598434EE-424C-95DF-7FE2-E4CF9FCB6FEB}"/>
              </a:ext>
            </a:extLst>
          </p:cNvPr>
          <p:cNvSpPr>
            <a:spLocks noGrp="1"/>
          </p:cNvSpPr>
          <p:nvPr>
            <p:ph type="body" sz="half" idx="2"/>
          </p:nvPr>
        </p:nvSpPr>
        <p:spPr>
          <a:xfrm>
            <a:off x="152400" y="1638604"/>
            <a:ext cx="5842000" cy="5143195"/>
          </a:xfrm>
        </p:spPr>
        <p:txBody>
          <a:bodyPr/>
          <a:lstStyle/>
          <a:p>
            <a:r>
              <a:rPr lang="el-GR" dirty="0"/>
              <a:t>Πολλές φορές όταν αναφερόμαστε σε κάποιο εύρος συχνοτήτων το καλούμε με το μήκος της μέσης συχνότητας του</a:t>
            </a:r>
          </a:p>
          <a:p>
            <a:pPr marL="0" indent="0">
              <a:buNone/>
            </a:pPr>
            <a:endParaRPr lang="el-GR" dirty="0"/>
          </a:p>
          <a:p>
            <a:pPr marL="0" indent="0">
              <a:buNone/>
            </a:pPr>
            <a:r>
              <a:rPr lang="el-GR" sz="1100" dirty="0"/>
              <a:t>Π.χ. </a:t>
            </a:r>
          </a:p>
          <a:p>
            <a:pPr marL="0" indent="0">
              <a:buNone/>
            </a:pPr>
            <a:r>
              <a:rPr lang="el-GR" sz="1100" dirty="0"/>
              <a:t>Το εύρος της ραδιοφωνικής μπάντας </a:t>
            </a:r>
            <a:r>
              <a:rPr lang="en-US" sz="1100" dirty="0"/>
              <a:t>MF </a:t>
            </a:r>
            <a:r>
              <a:rPr lang="el-GR" sz="1100" dirty="0"/>
              <a:t>μεταξύ </a:t>
            </a:r>
            <a:r>
              <a:rPr lang="en-US" sz="1100" dirty="0"/>
              <a:t>472–479 kHz</a:t>
            </a:r>
            <a:r>
              <a:rPr lang="el-GR" sz="1100" dirty="0"/>
              <a:t> (με</a:t>
            </a:r>
            <a:r>
              <a:rPr lang="en-US" sz="1100" dirty="0"/>
              <a:t> </a:t>
            </a:r>
            <a:r>
              <a:rPr lang="el-GR" sz="1100" dirty="0"/>
              <a:t>ενδιάμεση συχνότητα 4</a:t>
            </a:r>
            <a:r>
              <a:rPr lang="en-US" sz="1100" dirty="0"/>
              <a:t>76khz) </a:t>
            </a:r>
            <a:r>
              <a:rPr lang="el-GR" sz="1100" dirty="0"/>
              <a:t>ονομάζεται μπάντα των 630 μέτρων</a:t>
            </a:r>
          </a:p>
          <a:p>
            <a:pPr marL="0" indent="0">
              <a:buNone/>
            </a:pPr>
            <a:r>
              <a:rPr lang="el-GR" sz="1100" dirty="0"/>
              <a:t>Οι συχνότητες του οικιακού ραδιοφώνου </a:t>
            </a:r>
            <a:r>
              <a:rPr lang="en-US" sz="1100" dirty="0"/>
              <a:t>FM 8</a:t>
            </a:r>
            <a:r>
              <a:rPr lang="el-GR" sz="1100" dirty="0"/>
              <a:t>8</a:t>
            </a:r>
            <a:r>
              <a:rPr lang="en-US" sz="1100" dirty="0"/>
              <a:t> – 108 </a:t>
            </a:r>
            <a:r>
              <a:rPr lang="el-GR" sz="1100" dirty="0"/>
              <a:t>Μ</a:t>
            </a:r>
            <a:r>
              <a:rPr lang="en-US" sz="1100" dirty="0" err="1"/>
              <a:t>hz</a:t>
            </a:r>
            <a:r>
              <a:rPr lang="el-GR" sz="1100" dirty="0"/>
              <a:t> (με</a:t>
            </a:r>
            <a:r>
              <a:rPr lang="en-US" sz="1100" dirty="0"/>
              <a:t> </a:t>
            </a:r>
            <a:r>
              <a:rPr lang="el-GR" sz="1100" dirty="0"/>
              <a:t>ενδιάμεση συχνότητα 98</a:t>
            </a:r>
            <a:r>
              <a:rPr lang="en-US" sz="1100" dirty="0" err="1"/>
              <a:t>Mhz</a:t>
            </a:r>
            <a:r>
              <a:rPr lang="en-US" sz="1100" dirty="0"/>
              <a:t>)</a:t>
            </a:r>
            <a:r>
              <a:rPr lang="el-GR" sz="1100" dirty="0"/>
              <a:t> χαρακτηρίζονται ως μπάντα των 3 μέτρων.</a:t>
            </a:r>
            <a:endParaRPr lang="en-US" sz="1100" dirty="0"/>
          </a:p>
          <a:p>
            <a:pPr marL="0" indent="0">
              <a:buNone/>
            </a:pPr>
            <a:endParaRPr lang="en-US" sz="1100" dirty="0"/>
          </a:p>
          <a:p>
            <a:pPr marL="0" indent="0">
              <a:buNone/>
            </a:pPr>
            <a:endParaRPr lang="en-US" sz="1100" dirty="0"/>
          </a:p>
          <a:p>
            <a:pPr marL="0" indent="0">
              <a:buNone/>
            </a:pPr>
            <a:r>
              <a:rPr lang="el-GR" dirty="0"/>
              <a:t>Το μήκος κύματος μας ενδιαφέρει να το γνωρίζουμε για να κατανοήσουμε και τις διάφορες κατασκευές κεραιών εκπομπής και λήψης που χρησιμοποιούμε, αφού αυτές τις χρησιμοποιούν σχέσεις μεταξύ του μήκους κύματος (λ, λ/2, λ/4) για να ταλαντώσουν στις συχνότητες εκπομπής / λήψης.</a:t>
            </a:r>
          </a:p>
          <a:p>
            <a:pPr marL="0" indent="0">
              <a:buNone/>
            </a:pPr>
            <a:endParaRPr lang="en-US" sz="1000" b="1" dirty="0">
              <a:latin typeface="Arial Narrow" panose="020B0606020202030204" pitchFamily="34" charset="0"/>
            </a:endParaRPr>
          </a:p>
        </p:txBody>
      </p:sp>
      <p:pic>
        <p:nvPicPr>
          <p:cNvPr id="2050" name="Picture 2">
            <a:extLst>
              <a:ext uri="{FF2B5EF4-FFF2-40B4-BE49-F238E27FC236}">
                <a16:creationId xmlns:a16="http://schemas.microsoft.com/office/drawing/2014/main" id="{3D62E711-DB85-D709-5F7B-1E7C2E4974F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312144" y="1721367"/>
            <a:ext cx="5290618" cy="1707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30744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5FF35-47C2-ECE5-C381-DAB247CC5902}"/>
              </a:ext>
            </a:extLst>
          </p:cNvPr>
          <p:cNvSpPr>
            <a:spLocks noGrp="1"/>
          </p:cNvSpPr>
          <p:nvPr>
            <p:ph type="title"/>
          </p:nvPr>
        </p:nvSpPr>
        <p:spPr>
          <a:xfrm>
            <a:off x="263347" y="457200"/>
            <a:ext cx="4864607" cy="1100938"/>
          </a:xfrm>
        </p:spPr>
        <p:txBody>
          <a:bodyPr/>
          <a:lstStyle/>
          <a:p>
            <a:r>
              <a:rPr lang="el-GR" dirty="0"/>
              <a:t>Διαμόρφωση Ραδιοφωνικού σήματος</a:t>
            </a:r>
            <a:endParaRPr lang="en-US" dirty="0"/>
          </a:p>
        </p:txBody>
      </p:sp>
      <p:sp>
        <p:nvSpPr>
          <p:cNvPr id="4" name="Text Placeholder 3">
            <a:extLst>
              <a:ext uri="{FF2B5EF4-FFF2-40B4-BE49-F238E27FC236}">
                <a16:creationId xmlns:a16="http://schemas.microsoft.com/office/drawing/2014/main" id="{EA1A2104-29C0-2391-2899-4D2E3463A2E9}"/>
              </a:ext>
            </a:extLst>
          </p:cNvPr>
          <p:cNvSpPr>
            <a:spLocks noGrp="1"/>
          </p:cNvSpPr>
          <p:nvPr>
            <p:ph type="body" sz="half" idx="2"/>
          </p:nvPr>
        </p:nvSpPr>
        <p:spPr>
          <a:xfrm>
            <a:off x="208113" y="1558138"/>
            <a:ext cx="5746459" cy="4988966"/>
          </a:xfrm>
        </p:spPr>
        <p:txBody>
          <a:bodyPr/>
          <a:lstStyle/>
          <a:p>
            <a:endParaRPr lang="en-US" dirty="0"/>
          </a:p>
          <a:p>
            <a:r>
              <a:rPr lang="el-GR" dirty="0"/>
              <a:t>Ένα απλό ραδιοφωνικό σήμα που απλώς κάθεται εκεί στο </a:t>
            </a:r>
            <a:r>
              <a:rPr lang="el-GR" dirty="0" err="1"/>
              <a:t>ραδιοφάσμα</a:t>
            </a:r>
            <a:r>
              <a:rPr lang="el-GR" dirty="0"/>
              <a:t> χωρίς να κάνει τίποτα δεν είναι πολύ χρήσιμο.</a:t>
            </a:r>
          </a:p>
          <a:p>
            <a:endParaRPr lang="en-US" dirty="0"/>
          </a:p>
          <a:p>
            <a:r>
              <a:rPr lang="el-GR" dirty="0"/>
              <a:t>Για την επικοινωνία, πρέπει να προστεθούν πληροφορίες στο ραδιοφωνικό σήμα. </a:t>
            </a:r>
          </a:p>
          <a:p>
            <a:endParaRPr lang="en-US" dirty="0"/>
          </a:p>
          <a:p>
            <a:r>
              <a:rPr lang="el-GR" dirty="0"/>
              <a:t>Πληροφορίες όπως η φωνή μας, ηλεκτρικά σήματα από ένα κλειδί μορσικών σημάτων, η τα ηλεκτρικά σήματα από ένα πληκτρολόγιο </a:t>
            </a:r>
          </a:p>
          <a:p>
            <a:r>
              <a:rPr lang="el-GR" dirty="0"/>
              <a:t>Πώς γίνεται αυτό;</a:t>
            </a:r>
            <a:endParaRPr lang="en-US" dirty="0"/>
          </a:p>
        </p:txBody>
      </p:sp>
      <p:pic>
        <p:nvPicPr>
          <p:cNvPr id="3074" name="Picture 2">
            <a:extLst>
              <a:ext uri="{FF2B5EF4-FFF2-40B4-BE49-F238E27FC236}">
                <a16:creationId xmlns:a16="http://schemas.microsoft.com/office/drawing/2014/main" id="{79E7AD68-F4E0-A57B-C850-A5E6945FD4D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0" y="1726609"/>
            <a:ext cx="5276850" cy="2771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23766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5FF35-47C2-ECE5-C381-DAB247CC5902}"/>
              </a:ext>
            </a:extLst>
          </p:cNvPr>
          <p:cNvSpPr>
            <a:spLocks noGrp="1"/>
          </p:cNvSpPr>
          <p:nvPr>
            <p:ph type="title"/>
          </p:nvPr>
        </p:nvSpPr>
        <p:spPr>
          <a:xfrm>
            <a:off x="263347" y="457200"/>
            <a:ext cx="4864607" cy="1100938"/>
          </a:xfrm>
        </p:spPr>
        <p:txBody>
          <a:bodyPr/>
          <a:lstStyle/>
          <a:p>
            <a:r>
              <a:rPr lang="el-GR" dirty="0"/>
              <a:t>Διαμόρφωση Ραδιοφωνικού σήματος</a:t>
            </a:r>
            <a:endParaRPr lang="en-US" dirty="0"/>
          </a:p>
        </p:txBody>
      </p:sp>
      <p:sp>
        <p:nvSpPr>
          <p:cNvPr id="4" name="Text Placeholder 3">
            <a:extLst>
              <a:ext uri="{FF2B5EF4-FFF2-40B4-BE49-F238E27FC236}">
                <a16:creationId xmlns:a16="http://schemas.microsoft.com/office/drawing/2014/main" id="{EA1A2104-29C0-2391-2899-4D2E3463A2E9}"/>
              </a:ext>
            </a:extLst>
          </p:cNvPr>
          <p:cNvSpPr>
            <a:spLocks noGrp="1"/>
          </p:cNvSpPr>
          <p:nvPr>
            <p:ph type="body" sz="half" idx="2"/>
          </p:nvPr>
        </p:nvSpPr>
        <p:spPr>
          <a:xfrm>
            <a:off x="208114" y="1558138"/>
            <a:ext cx="5548948" cy="4988966"/>
          </a:xfrm>
        </p:spPr>
        <p:txBody>
          <a:bodyPr/>
          <a:lstStyle/>
          <a:p>
            <a:r>
              <a:rPr lang="el-GR" dirty="0"/>
              <a:t>Η προσθήκη πληροφοριών σε ένα σήμα τροποποιώντας το με κάποιο τρόπο ονομάζεται διαμόρφωση </a:t>
            </a:r>
            <a:r>
              <a:rPr lang="en-US" dirty="0"/>
              <a:t>(</a:t>
            </a:r>
            <a:r>
              <a:rPr lang="en-US" b="1" dirty="0"/>
              <a:t>modulation</a:t>
            </a:r>
            <a:r>
              <a:rPr lang="en-US" dirty="0"/>
              <a:t>)</a:t>
            </a:r>
            <a:r>
              <a:rPr lang="el-GR" dirty="0"/>
              <a:t>. </a:t>
            </a:r>
          </a:p>
          <a:p>
            <a:r>
              <a:rPr lang="el-GR" dirty="0"/>
              <a:t>Η διαμόρφωση είναι αυτό που μας δίνει τη δυνατότητα να επικοινωνούμε πληροφορίες χρησιμοποιώντας </a:t>
            </a:r>
            <a:r>
              <a:rPr lang="el-GR" dirty="0" err="1"/>
              <a:t>ραδιοσήματα</a:t>
            </a:r>
            <a:r>
              <a:rPr lang="el-GR" dirty="0"/>
              <a:t>. </a:t>
            </a:r>
            <a:endParaRPr lang="en-US" dirty="0"/>
          </a:p>
          <a:p>
            <a:r>
              <a:rPr lang="el-GR" dirty="0"/>
              <a:t>Ένα σήμα που δεν φέρει καμία πληροφορία ονομάζεται μη διαμορφωμένο. </a:t>
            </a:r>
            <a:endParaRPr lang="en-US" dirty="0"/>
          </a:p>
          <a:p>
            <a:r>
              <a:rPr lang="el-GR" dirty="0"/>
              <a:t>Η ανάκτηση των πληροφοριών από ένα διαμορφωμένο σήμα ονομάζεται </a:t>
            </a:r>
            <a:r>
              <a:rPr lang="el-GR" dirty="0" err="1"/>
              <a:t>αποδιαμόρφωση</a:t>
            </a:r>
            <a:r>
              <a:rPr lang="en-US" dirty="0"/>
              <a:t> (demodulation)</a:t>
            </a:r>
            <a:r>
              <a:rPr lang="el-GR" dirty="0"/>
              <a:t>.</a:t>
            </a:r>
            <a:endParaRPr lang="en-US" dirty="0"/>
          </a:p>
          <a:p>
            <a:r>
              <a:rPr lang="el-GR" dirty="0"/>
              <a:t>Η κατανόηση της διαμόρφωσης είναι πολύ σημαντική για την κατανόηση των διαφόρων τεχνικών που χρησιμοποιούν οι</a:t>
            </a:r>
            <a:r>
              <a:rPr lang="en-US" dirty="0"/>
              <a:t> </a:t>
            </a:r>
            <a:r>
              <a:rPr lang="el-GR" dirty="0"/>
              <a:t>πομποί για να επικοινωνήσουν.</a:t>
            </a:r>
            <a:endParaRPr lang="en-US" dirty="0"/>
          </a:p>
        </p:txBody>
      </p:sp>
      <p:pic>
        <p:nvPicPr>
          <p:cNvPr id="4098" name="Picture 2" descr="Graphical Representation of Frequency Modulated Wave">
            <a:extLst>
              <a:ext uri="{FF2B5EF4-FFF2-40B4-BE49-F238E27FC236}">
                <a16:creationId xmlns:a16="http://schemas.microsoft.com/office/drawing/2014/main" id="{6CB886E2-1279-4766-1A83-7D91DB8CBBBE}"/>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5345"/>
          <a:stretch/>
        </p:blipFill>
        <p:spPr bwMode="auto">
          <a:xfrm>
            <a:off x="6319998" y="709573"/>
            <a:ext cx="5080573" cy="5507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96191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5FF35-47C2-ECE5-C381-DAB247CC5902}"/>
              </a:ext>
            </a:extLst>
          </p:cNvPr>
          <p:cNvSpPr>
            <a:spLocks noGrp="1"/>
          </p:cNvSpPr>
          <p:nvPr>
            <p:ph type="title"/>
          </p:nvPr>
        </p:nvSpPr>
        <p:spPr>
          <a:xfrm>
            <a:off x="263347" y="457200"/>
            <a:ext cx="4864607" cy="1100938"/>
          </a:xfrm>
        </p:spPr>
        <p:txBody>
          <a:bodyPr/>
          <a:lstStyle/>
          <a:p>
            <a:r>
              <a:rPr lang="el-GR" dirty="0"/>
              <a:t>Διαμόρφωση Ραδιοφωνικού σήματος</a:t>
            </a:r>
            <a:endParaRPr lang="en-US" dirty="0"/>
          </a:p>
        </p:txBody>
      </p:sp>
      <p:sp>
        <p:nvSpPr>
          <p:cNvPr id="4" name="Text Placeholder 3">
            <a:extLst>
              <a:ext uri="{FF2B5EF4-FFF2-40B4-BE49-F238E27FC236}">
                <a16:creationId xmlns:a16="http://schemas.microsoft.com/office/drawing/2014/main" id="{EA1A2104-29C0-2391-2899-4D2E3463A2E9}"/>
              </a:ext>
            </a:extLst>
          </p:cNvPr>
          <p:cNvSpPr>
            <a:spLocks noGrp="1"/>
          </p:cNvSpPr>
          <p:nvPr>
            <p:ph type="body" sz="half" idx="2"/>
          </p:nvPr>
        </p:nvSpPr>
        <p:spPr>
          <a:xfrm>
            <a:off x="208114" y="1558138"/>
            <a:ext cx="4864607" cy="4988966"/>
          </a:xfrm>
        </p:spPr>
        <p:txBody>
          <a:bodyPr/>
          <a:lstStyle/>
          <a:p>
            <a:r>
              <a:rPr lang="el-GR" dirty="0"/>
              <a:t>Υπάρχουν τρεις βασικές μέθοδοι διαμόρφωσης ενός σήματος.</a:t>
            </a:r>
          </a:p>
          <a:p>
            <a:r>
              <a:rPr lang="el-GR" dirty="0"/>
              <a:t>Είτε αλλάζοντας το πλάτος του (</a:t>
            </a:r>
            <a:r>
              <a:rPr lang="en-US" dirty="0"/>
              <a:t>AM)</a:t>
            </a:r>
            <a:r>
              <a:rPr lang="el-GR" dirty="0"/>
              <a:t>, είτε αλλάζοντας την φάση του</a:t>
            </a:r>
            <a:r>
              <a:rPr lang="en-US" dirty="0"/>
              <a:t> (PM)</a:t>
            </a:r>
            <a:r>
              <a:rPr lang="el-GR" dirty="0"/>
              <a:t>, είτε αλλάζοντας την συχνότητα του</a:t>
            </a:r>
            <a:r>
              <a:rPr lang="en-US" dirty="0"/>
              <a:t> (FM)</a:t>
            </a:r>
            <a:r>
              <a:rPr lang="el-GR" dirty="0"/>
              <a:t>.</a:t>
            </a:r>
            <a:endParaRPr lang="en-US" dirty="0"/>
          </a:p>
          <a:p>
            <a:endParaRPr lang="en-US" dirty="0"/>
          </a:p>
          <a:p>
            <a:r>
              <a:rPr lang="el-GR" dirty="0"/>
              <a:t>Θα κάνουμε αναφορά μόνο στην τελευταία </a:t>
            </a:r>
            <a:r>
              <a:rPr lang="en-US" dirty="0"/>
              <a:t>FM </a:t>
            </a:r>
            <a:r>
              <a:rPr lang="el-GR" dirty="0"/>
              <a:t>ή </a:t>
            </a:r>
            <a:r>
              <a:rPr lang="en-US" dirty="0"/>
              <a:t>Frequency Modulation</a:t>
            </a:r>
            <a:r>
              <a:rPr lang="el-GR" dirty="0"/>
              <a:t> που χρησιμοποιείται στα </a:t>
            </a:r>
            <a:r>
              <a:rPr lang="en-US" dirty="0"/>
              <a:t>Marine VHF </a:t>
            </a:r>
            <a:r>
              <a:rPr lang="el-GR" dirty="0"/>
              <a:t>που είναι το αντικείμενο του εξαμήνου. </a:t>
            </a:r>
            <a:endParaRPr lang="en-US" dirty="0"/>
          </a:p>
        </p:txBody>
      </p:sp>
      <p:pic>
        <p:nvPicPr>
          <p:cNvPr id="7" name="Content Placeholder 6">
            <a:extLst>
              <a:ext uri="{FF2B5EF4-FFF2-40B4-BE49-F238E27FC236}">
                <a16:creationId xmlns:a16="http://schemas.microsoft.com/office/drawing/2014/main" id="{BEB18ECD-7DF8-9846-F5C1-EA0F37F25774}"/>
              </a:ext>
            </a:extLst>
          </p:cNvPr>
          <p:cNvPicPr>
            <a:picLocks noGrp="1" noChangeAspect="1"/>
          </p:cNvPicPr>
          <p:nvPr>
            <p:ph idx="1"/>
          </p:nvPr>
        </p:nvPicPr>
        <p:blipFill>
          <a:blip r:embed="rId2"/>
          <a:stretch>
            <a:fillRect/>
          </a:stretch>
        </p:blipFill>
        <p:spPr>
          <a:xfrm>
            <a:off x="5885448" y="1343565"/>
            <a:ext cx="6172200" cy="2844609"/>
          </a:xfrm>
          <a:prstGeom prst="rect">
            <a:avLst/>
          </a:prstGeom>
        </p:spPr>
      </p:pic>
    </p:spTree>
    <p:extLst>
      <p:ext uri="{BB962C8B-B14F-4D97-AF65-F5344CB8AC3E}">
        <p14:creationId xmlns:p14="http://schemas.microsoft.com/office/powerpoint/2010/main" val="35576010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5FF35-47C2-ECE5-C381-DAB247CC5902}"/>
              </a:ext>
            </a:extLst>
          </p:cNvPr>
          <p:cNvSpPr>
            <a:spLocks noGrp="1"/>
          </p:cNvSpPr>
          <p:nvPr>
            <p:ph type="title"/>
          </p:nvPr>
        </p:nvSpPr>
        <p:spPr>
          <a:xfrm>
            <a:off x="208114" y="179222"/>
            <a:ext cx="5783035" cy="1225296"/>
          </a:xfrm>
        </p:spPr>
        <p:txBody>
          <a:bodyPr>
            <a:normAutofit/>
          </a:bodyPr>
          <a:lstStyle/>
          <a:p>
            <a:r>
              <a:rPr lang="en-US" dirty="0"/>
              <a:t>Frequency Modulation</a:t>
            </a:r>
            <a:br>
              <a:rPr lang="el-GR" dirty="0"/>
            </a:br>
            <a:r>
              <a:rPr lang="el-GR" dirty="0"/>
              <a:t>(Διαμόρφωση Συχνότητας</a:t>
            </a:r>
            <a:endParaRPr lang="en-US" dirty="0"/>
          </a:p>
        </p:txBody>
      </p:sp>
      <p:sp>
        <p:nvSpPr>
          <p:cNvPr id="4" name="Text Placeholder 3">
            <a:extLst>
              <a:ext uri="{FF2B5EF4-FFF2-40B4-BE49-F238E27FC236}">
                <a16:creationId xmlns:a16="http://schemas.microsoft.com/office/drawing/2014/main" id="{EA1A2104-29C0-2391-2899-4D2E3463A2E9}"/>
              </a:ext>
            </a:extLst>
          </p:cNvPr>
          <p:cNvSpPr>
            <a:spLocks noGrp="1"/>
          </p:cNvSpPr>
          <p:nvPr>
            <p:ph type="body" sz="half" idx="2"/>
          </p:nvPr>
        </p:nvSpPr>
        <p:spPr>
          <a:xfrm>
            <a:off x="65837" y="1558138"/>
            <a:ext cx="6481267" cy="5120640"/>
          </a:xfrm>
        </p:spPr>
        <p:txBody>
          <a:bodyPr>
            <a:normAutofit/>
          </a:bodyPr>
          <a:lstStyle/>
          <a:p>
            <a:r>
              <a:rPr lang="el-GR" dirty="0"/>
              <a:t>Η Διαμόρφωση Συχνότητας είναι μια διαδικασία κωδικοποίησης πληροφοριών σε ένα φέρον κύμα (</a:t>
            </a:r>
            <a:r>
              <a:rPr lang="en-US" dirty="0"/>
              <a:t>carrier signal) </a:t>
            </a:r>
            <a:r>
              <a:rPr lang="el-GR" dirty="0"/>
              <a:t>το οποίο καλείται και κεντρική συχνότητα (η συχνότητα που συντονίζουμε τον πομπό και τον δέκτη μας) αλλάζοντας τη συχνότητά του.</a:t>
            </a:r>
            <a:endParaRPr lang="en-US" dirty="0"/>
          </a:p>
          <a:p>
            <a:endParaRPr lang="el-GR" dirty="0"/>
          </a:p>
          <a:p>
            <a:r>
              <a:rPr lang="el-GR" dirty="0"/>
              <a:t>Η συχνότητα του φέροντος κύματος αλλάζει ανάλογα με τη συχνότητα του σήματος διαμόρφωσης (</a:t>
            </a:r>
            <a:r>
              <a:rPr lang="en-US" dirty="0"/>
              <a:t>modulation signal)</a:t>
            </a:r>
            <a:r>
              <a:rPr lang="el-GR" dirty="0"/>
              <a:t> το οποίο συνήθως είναι κάποιο ηχητικό κύμα (φωνή, συνδυασμός ακουστικών συχνοτήτων </a:t>
            </a:r>
            <a:r>
              <a:rPr lang="el-GR" dirty="0" err="1"/>
              <a:t>κλπ</a:t>
            </a:r>
            <a:r>
              <a:rPr lang="el-GR" dirty="0"/>
              <a:t>).</a:t>
            </a:r>
            <a:endParaRPr lang="en-US" dirty="0"/>
          </a:p>
          <a:p>
            <a:r>
              <a:rPr lang="el-GR" dirty="0"/>
              <a:t>Η Απόκλιση Διαμόρφωσης Συχνότητας αναφέρεται στον βαθμό στον οποίο η συχνότητα ενός φέροντος κύματος αλλάζει ή αποκλίνει από την κεντρική του συχνότητα ως απόκριση στην αλλαγή του πλάτους του σήματος διαμόρφωσης.</a:t>
            </a:r>
            <a:endParaRPr lang="en-US" dirty="0"/>
          </a:p>
          <a:p>
            <a:r>
              <a:rPr lang="el-GR" dirty="0"/>
              <a:t>Π.χ. Στο κανάλι </a:t>
            </a:r>
            <a:r>
              <a:rPr lang="en-US" dirty="0"/>
              <a:t>VHF </a:t>
            </a:r>
            <a:r>
              <a:rPr lang="el-GR" dirty="0"/>
              <a:t>16</a:t>
            </a:r>
            <a:r>
              <a:rPr lang="en-US" dirty="0"/>
              <a:t> </a:t>
            </a:r>
            <a:r>
              <a:rPr lang="el-GR" dirty="0"/>
              <a:t>η κεντρική συχνότητα είναι 156.8 Μ</a:t>
            </a:r>
            <a:r>
              <a:rPr lang="en-US" dirty="0" err="1"/>
              <a:t>hz</a:t>
            </a:r>
            <a:r>
              <a:rPr lang="en-US" dirty="0"/>
              <a:t>, </a:t>
            </a:r>
            <a:r>
              <a:rPr lang="el-GR" dirty="0"/>
              <a:t>η απόκλιση διαμόρφωσης μπορεί να είναι μέχρι 25 </a:t>
            </a:r>
            <a:r>
              <a:rPr lang="en-US" dirty="0" err="1"/>
              <a:t>khz</a:t>
            </a:r>
            <a:r>
              <a:rPr lang="en-US" dirty="0"/>
              <a:t> ± </a:t>
            </a:r>
            <a:r>
              <a:rPr lang="el-GR" dirty="0"/>
              <a:t>από το κεντρικό σήμα των 156.8 </a:t>
            </a:r>
            <a:r>
              <a:rPr lang="en-US" dirty="0" err="1"/>
              <a:t>Mhz</a:t>
            </a:r>
            <a:r>
              <a:rPr lang="en-US" dirty="0"/>
              <a:t> </a:t>
            </a:r>
            <a:r>
              <a:rPr lang="el-GR" dirty="0"/>
              <a:t>αφού οι διαφορές από τις αμέσως επόμενη και προηγούμενη</a:t>
            </a:r>
            <a:r>
              <a:rPr lang="en-US" dirty="0"/>
              <a:t> </a:t>
            </a:r>
            <a:r>
              <a:rPr lang="el-GR" dirty="0"/>
              <a:t>συχνότητες</a:t>
            </a:r>
            <a:r>
              <a:rPr lang="en-US" dirty="0"/>
              <a:t> </a:t>
            </a:r>
            <a:r>
              <a:rPr lang="el-GR" dirty="0"/>
              <a:t>είναι </a:t>
            </a:r>
            <a:r>
              <a:rPr lang="en-US" dirty="0"/>
              <a:t>50khz</a:t>
            </a:r>
            <a:r>
              <a:rPr lang="el-GR" dirty="0"/>
              <a:t>   </a:t>
            </a:r>
            <a:endParaRPr lang="en-US" dirty="0"/>
          </a:p>
        </p:txBody>
      </p:sp>
      <p:pic>
        <p:nvPicPr>
          <p:cNvPr id="7" name="Content Placeholder 6">
            <a:extLst>
              <a:ext uri="{FF2B5EF4-FFF2-40B4-BE49-F238E27FC236}">
                <a16:creationId xmlns:a16="http://schemas.microsoft.com/office/drawing/2014/main" id="{BEB18ECD-7DF8-9846-F5C1-EA0F37F25774}"/>
              </a:ext>
            </a:extLst>
          </p:cNvPr>
          <p:cNvPicPr>
            <a:picLocks noGrp="1" noChangeAspect="1"/>
          </p:cNvPicPr>
          <p:nvPr>
            <p:ph idx="1"/>
          </p:nvPr>
        </p:nvPicPr>
        <p:blipFill>
          <a:blip r:embed="rId2"/>
          <a:stretch>
            <a:fillRect/>
          </a:stretch>
        </p:blipFill>
        <p:spPr>
          <a:xfrm>
            <a:off x="6481146" y="1343565"/>
            <a:ext cx="5576502" cy="2570067"/>
          </a:xfrm>
          <a:prstGeom prst="rect">
            <a:avLst/>
          </a:prstGeom>
        </p:spPr>
      </p:pic>
    </p:spTree>
    <p:extLst>
      <p:ext uri="{BB962C8B-B14F-4D97-AF65-F5344CB8AC3E}">
        <p14:creationId xmlns:p14="http://schemas.microsoft.com/office/powerpoint/2010/main" val="1690633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5FF35-47C2-ECE5-C381-DAB247CC5902}"/>
              </a:ext>
            </a:extLst>
          </p:cNvPr>
          <p:cNvSpPr>
            <a:spLocks noGrp="1"/>
          </p:cNvSpPr>
          <p:nvPr>
            <p:ph type="title"/>
          </p:nvPr>
        </p:nvSpPr>
        <p:spPr>
          <a:xfrm>
            <a:off x="263532" y="1871195"/>
            <a:ext cx="11796850" cy="1225296"/>
          </a:xfrm>
        </p:spPr>
        <p:txBody>
          <a:bodyPr>
            <a:normAutofit/>
          </a:bodyPr>
          <a:lstStyle/>
          <a:p>
            <a:r>
              <a:rPr lang="el-GR" dirty="0"/>
              <a:t>Κατανομή των συχνοτήτων στο </a:t>
            </a:r>
            <a:r>
              <a:rPr lang="en-US" dirty="0"/>
              <a:t>VHF</a:t>
            </a:r>
          </a:p>
        </p:txBody>
      </p:sp>
      <p:sp>
        <p:nvSpPr>
          <p:cNvPr id="4" name="Text Placeholder 3">
            <a:extLst>
              <a:ext uri="{FF2B5EF4-FFF2-40B4-BE49-F238E27FC236}">
                <a16:creationId xmlns:a16="http://schemas.microsoft.com/office/drawing/2014/main" id="{EA1A2104-29C0-2391-2899-4D2E3463A2E9}"/>
              </a:ext>
            </a:extLst>
          </p:cNvPr>
          <p:cNvSpPr>
            <a:spLocks noGrp="1"/>
          </p:cNvSpPr>
          <p:nvPr>
            <p:ph type="body" sz="half" idx="2"/>
          </p:nvPr>
        </p:nvSpPr>
        <p:spPr>
          <a:xfrm>
            <a:off x="65836" y="3761508"/>
            <a:ext cx="11745163" cy="2917269"/>
          </a:xfrm>
        </p:spPr>
        <p:txBody>
          <a:bodyPr>
            <a:normAutofit/>
          </a:bodyPr>
          <a:lstStyle/>
          <a:p>
            <a:r>
              <a:rPr lang="el-GR" dirty="0"/>
              <a:t>Στον παρακάτω πίνακα (επόμενη διαφάνεια) παρουσιάζεται η κατανομή των συχνοτήτων όπως διαμορφώθηκε από την Διεθνή Ένωση Τηλεπικοινωνιών (</a:t>
            </a:r>
            <a:r>
              <a:rPr lang="en-US" dirty="0"/>
              <a:t>ITU International Telecommunications Union) </a:t>
            </a:r>
            <a:r>
              <a:rPr lang="el-GR" dirty="0"/>
              <a:t>για ναυτιλιακή χρήση.</a:t>
            </a:r>
          </a:p>
          <a:p>
            <a:endParaRPr lang="el-GR" dirty="0"/>
          </a:p>
        </p:txBody>
      </p:sp>
    </p:spTree>
    <p:extLst>
      <p:ext uri="{BB962C8B-B14F-4D97-AF65-F5344CB8AC3E}">
        <p14:creationId xmlns:p14="http://schemas.microsoft.com/office/powerpoint/2010/main" val="19375006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15ECA-5FA2-6DF9-5ABF-8F676E7BA47E}"/>
              </a:ext>
            </a:extLst>
          </p:cNvPr>
          <p:cNvSpPr>
            <a:spLocks noGrp="1"/>
          </p:cNvSpPr>
          <p:nvPr>
            <p:ph type="title"/>
          </p:nvPr>
        </p:nvSpPr>
        <p:spPr/>
        <p:txBody>
          <a:bodyPr/>
          <a:lstStyle/>
          <a:p>
            <a:r>
              <a:rPr lang="el-GR" dirty="0"/>
              <a:t>Οι ραδιοεπικοινωνίες στα πλοία.</a:t>
            </a:r>
            <a:endParaRPr lang="en-US" dirty="0"/>
          </a:p>
        </p:txBody>
      </p:sp>
      <p:sp>
        <p:nvSpPr>
          <p:cNvPr id="3" name="Content Placeholder 2">
            <a:extLst>
              <a:ext uri="{FF2B5EF4-FFF2-40B4-BE49-F238E27FC236}">
                <a16:creationId xmlns:a16="http://schemas.microsoft.com/office/drawing/2014/main" id="{F73A3130-76D2-911E-3063-CE720A59D09C}"/>
              </a:ext>
            </a:extLst>
          </p:cNvPr>
          <p:cNvSpPr>
            <a:spLocks noGrp="1"/>
          </p:cNvSpPr>
          <p:nvPr>
            <p:ph idx="1"/>
          </p:nvPr>
        </p:nvSpPr>
        <p:spPr>
          <a:xfrm>
            <a:off x="454587" y="1536192"/>
            <a:ext cx="10899213" cy="4640771"/>
          </a:xfrm>
        </p:spPr>
        <p:txBody>
          <a:bodyPr>
            <a:normAutofit/>
          </a:bodyPr>
          <a:lstStyle/>
          <a:p>
            <a:r>
              <a:rPr lang="el-GR" dirty="0"/>
              <a:t>Από τα πρώτα χρόνια της εμπορικής ναυτιλίας δημιουργήθηκε και η ανάγκη για επικοινωνία μεγάλων αποστάσεων.</a:t>
            </a:r>
          </a:p>
          <a:p>
            <a:endParaRPr lang="el-GR" dirty="0"/>
          </a:p>
          <a:p>
            <a:r>
              <a:rPr lang="el-GR" dirty="0"/>
              <a:t>Η ανάγκη καλύφθηκε με την ανακάλυψη των ραδιοσυχνοτήτων και την εφεύρεση</a:t>
            </a:r>
            <a:r>
              <a:rPr lang="en-US" dirty="0"/>
              <a:t>, </a:t>
            </a:r>
            <a:r>
              <a:rPr lang="el-GR" dirty="0"/>
              <a:t>από τον </a:t>
            </a:r>
            <a:r>
              <a:rPr lang="en-US" dirty="0">
                <a:hlinkClick r:id="rId2" tooltip="Guglielmo Marconi"/>
              </a:rPr>
              <a:t>Guglielmo Marconi</a:t>
            </a:r>
            <a:r>
              <a:rPr lang="el-GR" dirty="0"/>
              <a:t> του πρώτου ασύρματου στα 1900, ο οποίος μπορούσε να μεταδώσει μορσικά σήματα.</a:t>
            </a:r>
            <a:endParaRPr lang="en-US" dirty="0"/>
          </a:p>
          <a:p>
            <a:endParaRPr lang="en-US" dirty="0"/>
          </a:p>
          <a:p>
            <a:pPr marL="0" indent="0">
              <a:buNone/>
            </a:pPr>
            <a:r>
              <a:rPr lang="en-US" dirty="0"/>
              <a:t>          </a:t>
            </a:r>
            <a:endParaRPr lang="el-GR" dirty="0"/>
          </a:p>
        </p:txBody>
      </p:sp>
    </p:spTree>
    <p:extLst>
      <p:ext uri="{BB962C8B-B14F-4D97-AF65-F5344CB8AC3E}">
        <p14:creationId xmlns:p14="http://schemas.microsoft.com/office/powerpoint/2010/main" val="15779717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1A2104-29C0-2391-2899-4D2E3463A2E9}"/>
              </a:ext>
            </a:extLst>
          </p:cNvPr>
          <p:cNvSpPr>
            <a:spLocks noGrp="1"/>
          </p:cNvSpPr>
          <p:nvPr>
            <p:ph type="body" sz="half" idx="2"/>
          </p:nvPr>
        </p:nvSpPr>
        <p:spPr>
          <a:xfrm>
            <a:off x="65837" y="1558138"/>
            <a:ext cx="6481267" cy="5120640"/>
          </a:xfrm>
        </p:spPr>
        <p:txBody>
          <a:bodyPr>
            <a:normAutofit/>
          </a:bodyPr>
          <a:lstStyle/>
          <a:p>
            <a:endParaRPr lang="en-US" dirty="0"/>
          </a:p>
        </p:txBody>
      </p:sp>
      <p:pic>
        <p:nvPicPr>
          <p:cNvPr id="5" name="Picture 4">
            <a:extLst>
              <a:ext uri="{FF2B5EF4-FFF2-40B4-BE49-F238E27FC236}">
                <a16:creationId xmlns:a16="http://schemas.microsoft.com/office/drawing/2014/main" id="{1FA0FCB1-9AF0-6FDF-5688-B43CE73385C5}"/>
              </a:ext>
            </a:extLst>
          </p:cNvPr>
          <p:cNvPicPr>
            <a:picLocks noChangeAspect="1"/>
          </p:cNvPicPr>
          <p:nvPr/>
        </p:nvPicPr>
        <p:blipFill>
          <a:blip r:embed="rId2"/>
          <a:stretch>
            <a:fillRect/>
          </a:stretch>
        </p:blipFill>
        <p:spPr>
          <a:xfrm>
            <a:off x="24275" y="307754"/>
            <a:ext cx="4267134" cy="5705119"/>
          </a:xfrm>
          <a:prstGeom prst="rect">
            <a:avLst/>
          </a:prstGeom>
        </p:spPr>
      </p:pic>
      <p:pic>
        <p:nvPicPr>
          <p:cNvPr id="12" name="Content Placeholder 11">
            <a:extLst>
              <a:ext uri="{FF2B5EF4-FFF2-40B4-BE49-F238E27FC236}">
                <a16:creationId xmlns:a16="http://schemas.microsoft.com/office/drawing/2014/main" id="{BC40D49F-2EDC-BA50-7FEA-518B6AAA40F5}"/>
              </a:ext>
            </a:extLst>
          </p:cNvPr>
          <p:cNvPicPr>
            <a:picLocks noGrp="1" noChangeAspect="1"/>
          </p:cNvPicPr>
          <p:nvPr>
            <p:ph idx="1"/>
          </p:nvPr>
        </p:nvPicPr>
        <p:blipFill>
          <a:blip r:embed="rId3"/>
          <a:stretch>
            <a:fillRect/>
          </a:stretch>
        </p:blipFill>
        <p:spPr>
          <a:xfrm>
            <a:off x="4291409" y="179222"/>
            <a:ext cx="4006330" cy="6020687"/>
          </a:xfrm>
        </p:spPr>
      </p:pic>
      <p:pic>
        <p:nvPicPr>
          <p:cNvPr id="14" name="Picture 13">
            <a:extLst>
              <a:ext uri="{FF2B5EF4-FFF2-40B4-BE49-F238E27FC236}">
                <a16:creationId xmlns:a16="http://schemas.microsoft.com/office/drawing/2014/main" id="{9199865E-D768-44E8-BD82-448249E10809}"/>
              </a:ext>
            </a:extLst>
          </p:cNvPr>
          <p:cNvPicPr>
            <a:picLocks noChangeAspect="1"/>
          </p:cNvPicPr>
          <p:nvPr/>
        </p:nvPicPr>
        <p:blipFill>
          <a:blip r:embed="rId4"/>
          <a:stretch>
            <a:fillRect/>
          </a:stretch>
        </p:blipFill>
        <p:spPr>
          <a:xfrm>
            <a:off x="8319205" y="179222"/>
            <a:ext cx="3852014" cy="6444347"/>
          </a:xfrm>
          <a:prstGeom prst="rect">
            <a:avLst/>
          </a:prstGeom>
        </p:spPr>
      </p:pic>
    </p:spTree>
    <p:extLst>
      <p:ext uri="{BB962C8B-B14F-4D97-AF65-F5344CB8AC3E}">
        <p14:creationId xmlns:p14="http://schemas.microsoft.com/office/powerpoint/2010/main" val="33905456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3A3130-76D2-911E-3063-CE720A59D09C}"/>
              </a:ext>
            </a:extLst>
          </p:cNvPr>
          <p:cNvSpPr>
            <a:spLocks noGrp="1"/>
          </p:cNvSpPr>
          <p:nvPr>
            <p:ph idx="1"/>
          </p:nvPr>
        </p:nvSpPr>
        <p:spPr>
          <a:xfrm>
            <a:off x="454587" y="1536192"/>
            <a:ext cx="10899213" cy="4640771"/>
          </a:xfrm>
        </p:spPr>
        <p:txBody>
          <a:bodyPr>
            <a:normAutofit/>
          </a:bodyPr>
          <a:lstStyle/>
          <a:p>
            <a:endParaRPr lang="en-US" dirty="0"/>
          </a:p>
          <a:p>
            <a:pPr marL="0" indent="0">
              <a:buNone/>
            </a:pPr>
            <a:r>
              <a:rPr lang="en-US" dirty="0"/>
              <a:t>          </a:t>
            </a:r>
            <a:endParaRPr lang="el-GR" dirty="0"/>
          </a:p>
          <a:p>
            <a:pPr marL="0" indent="0">
              <a:buNone/>
            </a:pPr>
            <a:r>
              <a:rPr lang="el-GR" sz="1100" dirty="0"/>
              <a:t>                              </a:t>
            </a:r>
            <a:endParaRPr lang="en-US" sz="1100" dirty="0"/>
          </a:p>
          <a:p>
            <a:pPr marL="0" indent="0">
              <a:buNone/>
            </a:pPr>
            <a:endParaRPr lang="en-US" sz="1100" dirty="0"/>
          </a:p>
          <a:p>
            <a:pPr marL="0" indent="0">
              <a:buNone/>
            </a:pPr>
            <a:endParaRPr lang="en-US" sz="1100" dirty="0"/>
          </a:p>
          <a:p>
            <a:pPr marL="0" indent="0">
              <a:buNone/>
            </a:pPr>
            <a:endParaRPr lang="en-US" sz="1100" dirty="0"/>
          </a:p>
          <a:p>
            <a:pPr marL="0" indent="0">
              <a:buNone/>
            </a:pPr>
            <a:endParaRPr lang="en-US" sz="1100" dirty="0"/>
          </a:p>
          <a:p>
            <a:pPr marL="0" indent="0">
              <a:buNone/>
            </a:pPr>
            <a:endParaRPr lang="en-US" sz="1100" dirty="0"/>
          </a:p>
          <a:p>
            <a:pPr marL="0" indent="0">
              <a:buNone/>
            </a:pPr>
            <a:endParaRPr lang="en-US" sz="1100" dirty="0"/>
          </a:p>
          <a:p>
            <a:pPr marL="0" indent="0">
              <a:buNone/>
            </a:pPr>
            <a:endParaRPr lang="en-US" sz="1100" dirty="0"/>
          </a:p>
          <a:p>
            <a:pPr marL="0" indent="0">
              <a:buNone/>
            </a:pPr>
            <a:endParaRPr lang="en-US" sz="1100" dirty="0"/>
          </a:p>
          <a:p>
            <a:pPr marL="0" indent="0">
              <a:buNone/>
            </a:pPr>
            <a:endParaRPr lang="en-US" sz="1100" dirty="0"/>
          </a:p>
          <a:p>
            <a:pPr marL="0" indent="0">
              <a:buNone/>
            </a:pPr>
            <a:r>
              <a:rPr lang="en-US" sz="1100" dirty="0"/>
              <a:t>                                               </a:t>
            </a:r>
            <a:r>
              <a:rPr lang="el-GR" sz="1100" b="1" dirty="0"/>
              <a:t>Σταθμός ασυρμάτου πλοίου από το 1914</a:t>
            </a:r>
            <a:endParaRPr lang="en-US" sz="1100" b="1" dirty="0"/>
          </a:p>
          <a:p>
            <a:pPr marL="0" indent="0">
              <a:buNone/>
            </a:pPr>
            <a:endParaRPr lang="en-US" sz="1100" dirty="0"/>
          </a:p>
          <a:p>
            <a:pPr marL="0" indent="0">
              <a:buNone/>
            </a:pPr>
            <a:r>
              <a:rPr lang="en-US" sz="1100" dirty="0"/>
              <a:t>                              (</a:t>
            </a:r>
            <a:r>
              <a:rPr lang="el-GR" sz="1100" dirty="0"/>
              <a:t>έτσι ακουγόταν οι πρώτες μεταδόσεις μορσικού κώδικα)</a:t>
            </a:r>
            <a:endParaRPr lang="en-US" sz="1100" dirty="0"/>
          </a:p>
        </p:txBody>
      </p:sp>
      <p:pic>
        <p:nvPicPr>
          <p:cNvPr id="4" name="first_morse_transm">
            <a:hlinkClick r:id="" action="ppaction://media"/>
            <a:extLst>
              <a:ext uri="{FF2B5EF4-FFF2-40B4-BE49-F238E27FC236}">
                <a16:creationId xmlns:a16="http://schemas.microsoft.com/office/drawing/2014/main" id="{03563B84-8DE5-C740-1414-9E36D13C156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69412" y="5321908"/>
            <a:ext cx="921367" cy="921367"/>
          </a:xfrm>
          <a:prstGeom prst="rect">
            <a:avLst/>
          </a:prstGeom>
        </p:spPr>
      </p:pic>
      <p:pic>
        <p:nvPicPr>
          <p:cNvPr id="6" name="Picture 5">
            <a:extLst>
              <a:ext uri="{FF2B5EF4-FFF2-40B4-BE49-F238E27FC236}">
                <a16:creationId xmlns:a16="http://schemas.microsoft.com/office/drawing/2014/main" id="{6837E9F0-D521-3CF5-76BB-63882BDE72F3}"/>
              </a:ext>
            </a:extLst>
          </p:cNvPr>
          <p:cNvPicPr>
            <a:picLocks noChangeAspect="1"/>
          </p:cNvPicPr>
          <p:nvPr/>
        </p:nvPicPr>
        <p:blipFill>
          <a:blip r:embed="rId5"/>
          <a:stretch>
            <a:fillRect/>
          </a:stretch>
        </p:blipFill>
        <p:spPr>
          <a:xfrm>
            <a:off x="323958" y="188848"/>
            <a:ext cx="10499137" cy="5066748"/>
          </a:xfrm>
          <a:prstGeom prst="rect">
            <a:avLst/>
          </a:prstGeom>
        </p:spPr>
      </p:pic>
    </p:spTree>
    <p:extLst>
      <p:ext uri="{BB962C8B-B14F-4D97-AF65-F5344CB8AC3E}">
        <p14:creationId xmlns:p14="http://schemas.microsoft.com/office/powerpoint/2010/main" val="3640665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6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15ECA-5FA2-6DF9-5ABF-8F676E7BA47E}"/>
              </a:ext>
            </a:extLst>
          </p:cNvPr>
          <p:cNvSpPr>
            <a:spLocks noGrp="1"/>
          </p:cNvSpPr>
          <p:nvPr>
            <p:ph type="title"/>
          </p:nvPr>
        </p:nvSpPr>
        <p:spPr>
          <a:xfrm>
            <a:off x="838199" y="365125"/>
            <a:ext cx="10899213" cy="622427"/>
          </a:xfrm>
        </p:spPr>
        <p:txBody>
          <a:bodyPr>
            <a:normAutofit fontScale="90000"/>
          </a:bodyPr>
          <a:lstStyle/>
          <a:p>
            <a:r>
              <a:rPr lang="el-GR" dirty="0"/>
              <a:t>Η αρχή των ραδιοεπικοινωνιών στα πλοία</a:t>
            </a:r>
            <a:endParaRPr lang="en-US" dirty="0"/>
          </a:p>
        </p:txBody>
      </p:sp>
      <p:sp>
        <p:nvSpPr>
          <p:cNvPr id="3" name="Content Placeholder 2">
            <a:extLst>
              <a:ext uri="{FF2B5EF4-FFF2-40B4-BE49-F238E27FC236}">
                <a16:creationId xmlns:a16="http://schemas.microsoft.com/office/drawing/2014/main" id="{F73A3130-76D2-911E-3063-CE720A59D09C}"/>
              </a:ext>
            </a:extLst>
          </p:cNvPr>
          <p:cNvSpPr>
            <a:spLocks noGrp="1"/>
          </p:cNvSpPr>
          <p:nvPr>
            <p:ph idx="1"/>
          </p:nvPr>
        </p:nvSpPr>
        <p:spPr>
          <a:xfrm>
            <a:off x="53318" y="1243584"/>
            <a:ext cx="4889667" cy="4933380"/>
          </a:xfrm>
        </p:spPr>
        <p:txBody>
          <a:bodyPr>
            <a:normAutofit/>
          </a:bodyPr>
          <a:lstStyle/>
          <a:p>
            <a:r>
              <a:rPr lang="el-GR" dirty="0"/>
              <a:t>Ο πρώτος ασύρματος πλοίου εγκαταστάθηκε το 1912 στο μοιραίο κρουαζιερόπλοιο «Τιτανικό» του οποίου η βύθιση έδωσε το έναυσμα να δημιουργηθεί η σύμβαση </a:t>
            </a:r>
            <a:r>
              <a:rPr lang="en-US" dirty="0"/>
              <a:t>SOLAS </a:t>
            </a:r>
            <a:r>
              <a:rPr lang="el-GR" dirty="0"/>
              <a:t>αλλά και να θεσμοθετηθούν κανονισμοί επικοινωνιών για τα πλοία.</a:t>
            </a:r>
          </a:p>
          <a:p>
            <a:endParaRPr lang="el-GR" dirty="0"/>
          </a:p>
        </p:txBody>
      </p:sp>
      <p:pic>
        <p:nvPicPr>
          <p:cNvPr id="5" name="Picture 4">
            <a:extLst>
              <a:ext uri="{FF2B5EF4-FFF2-40B4-BE49-F238E27FC236}">
                <a16:creationId xmlns:a16="http://schemas.microsoft.com/office/drawing/2014/main" id="{48E2C0C9-2210-AD24-8A28-60533CA86C3E}"/>
              </a:ext>
            </a:extLst>
          </p:cNvPr>
          <p:cNvPicPr>
            <a:picLocks noChangeAspect="1"/>
          </p:cNvPicPr>
          <p:nvPr/>
        </p:nvPicPr>
        <p:blipFill rotWithShape="1">
          <a:blip r:embed="rId2"/>
          <a:srcRect l="1772"/>
          <a:stretch/>
        </p:blipFill>
        <p:spPr>
          <a:xfrm>
            <a:off x="4995236" y="1094152"/>
            <a:ext cx="7143446" cy="5082812"/>
          </a:xfrm>
          <a:prstGeom prst="rect">
            <a:avLst/>
          </a:prstGeom>
        </p:spPr>
      </p:pic>
    </p:spTree>
    <p:extLst>
      <p:ext uri="{BB962C8B-B14F-4D97-AF65-F5344CB8AC3E}">
        <p14:creationId xmlns:p14="http://schemas.microsoft.com/office/powerpoint/2010/main" val="33472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15ECA-5FA2-6DF9-5ABF-8F676E7BA47E}"/>
              </a:ext>
            </a:extLst>
          </p:cNvPr>
          <p:cNvSpPr>
            <a:spLocks noGrp="1"/>
          </p:cNvSpPr>
          <p:nvPr>
            <p:ph type="title"/>
          </p:nvPr>
        </p:nvSpPr>
        <p:spPr/>
        <p:txBody>
          <a:bodyPr/>
          <a:lstStyle/>
          <a:p>
            <a:r>
              <a:rPr lang="el-GR" dirty="0"/>
              <a:t>Οι ραδιοεπικοινωνίες στα πλοία.</a:t>
            </a:r>
            <a:endParaRPr lang="en-US" dirty="0"/>
          </a:p>
        </p:txBody>
      </p:sp>
      <p:sp>
        <p:nvSpPr>
          <p:cNvPr id="3" name="Content Placeholder 2">
            <a:extLst>
              <a:ext uri="{FF2B5EF4-FFF2-40B4-BE49-F238E27FC236}">
                <a16:creationId xmlns:a16="http://schemas.microsoft.com/office/drawing/2014/main" id="{F73A3130-76D2-911E-3063-CE720A59D09C}"/>
              </a:ext>
            </a:extLst>
          </p:cNvPr>
          <p:cNvSpPr>
            <a:spLocks noGrp="1"/>
          </p:cNvSpPr>
          <p:nvPr>
            <p:ph idx="1"/>
          </p:nvPr>
        </p:nvSpPr>
        <p:spPr>
          <a:xfrm>
            <a:off x="454587" y="2022130"/>
            <a:ext cx="10899213" cy="2696174"/>
          </a:xfrm>
        </p:spPr>
        <p:txBody>
          <a:bodyPr/>
          <a:lstStyle/>
          <a:p>
            <a:r>
              <a:rPr lang="el-GR" dirty="0"/>
              <a:t>Από τον πρώτο ασύρματο μέχρι σήμερα η τεχνολογική εξέλιξη έχει δημιουργήσει συσκευές επικοινωνιών ιδιαίτερα εξελιγμένες οι οποίες εκτός από τον ταπεινό μορσικό κώδικα μπορούν να μεταφέρουν μέσω ραδιοκυμάτων από την φωνή μας, απλό κείμενο, έως κινούμενη εικόνα και μεγάλους όγκους ψηφιακών δεδομένων.</a:t>
            </a:r>
          </a:p>
          <a:p>
            <a:endParaRPr lang="el-GR" dirty="0"/>
          </a:p>
        </p:txBody>
      </p:sp>
    </p:spTree>
    <p:extLst>
      <p:ext uri="{BB962C8B-B14F-4D97-AF65-F5344CB8AC3E}">
        <p14:creationId xmlns:p14="http://schemas.microsoft.com/office/powerpoint/2010/main" val="17349608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15ECA-5FA2-6DF9-5ABF-8F676E7BA47E}"/>
              </a:ext>
            </a:extLst>
          </p:cNvPr>
          <p:cNvSpPr>
            <a:spLocks noGrp="1"/>
          </p:cNvSpPr>
          <p:nvPr>
            <p:ph type="title"/>
          </p:nvPr>
        </p:nvSpPr>
        <p:spPr>
          <a:xfrm>
            <a:off x="209006" y="365125"/>
            <a:ext cx="11144794" cy="1325563"/>
          </a:xfrm>
        </p:spPr>
        <p:txBody>
          <a:bodyPr>
            <a:normAutofit/>
          </a:bodyPr>
          <a:lstStyle/>
          <a:p>
            <a:r>
              <a:rPr lang="el-GR" sz="2400" dirty="0"/>
              <a:t>Ένας σύγχρονος σταθμός ασυρμάτου (ραδιοεπικοινωνιών) </a:t>
            </a:r>
            <a:r>
              <a:rPr lang="en-US" sz="2400" dirty="0"/>
              <a:t>GMDSS </a:t>
            </a:r>
            <a:r>
              <a:rPr lang="el-GR" sz="2400" dirty="0"/>
              <a:t>για θαλάσσιες περιοχές Α3.</a:t>
            </a:r>
            <a:endParaRPr lang="en-US" sz="2400" dirty="0"/>
          </a:p>
        </p:txBody>
      </p:sp>
      <p:pic>
        <p:nvPicPr>
          <p:cNvPr id="5" name="Content Placeholder 4">
            <a:extLst>
              <a:ext uri="{FF2B5EF4-FFF2-40B4-BE49-F238E27FC236}">
                <a16:creationId xmlns:a16="http://schemas.microsoft.com/office/drawing/2014/main" id="{34757AD3-DDA6-AAEC-E41D-3490BCBB6B8E}"/>
              </a:ext>
            </a:extLst>
          </p:cNvPr>
          <p:cNvPicPr>
            <a:picLocks noGrp="1" noChangeAspect="1"/>
          </p:cNvPicPr>
          <p:nvPr>
            <p:ph idx="1"/>
          </p:nvPr>
        </p:nvPicPr>
        <p:blipFill>
          <a:blip r:embed="rId2"/>
          <a:stretch>
            <a:fillRect/>
          </a:stretch>
        </p:blipFill>
        <p:spPr>
          <a:xfrm>
            <a:off x="269723" y="1463384"/>
            <a:ext cx="11652554" cy="5191201"/>
          </a:xfrm>
        </p:spPr>
      </p:pic>
    </p:spTree>
    <p:extLst>
      <p:ext uri="{BB962C8B-B14F-4D97-AF65-F5344CB8AC3E}">
        <p14:creationId xmlns:p14="http://schemas.microsoft.com/office/powerpoint/2010/main" val="2474211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3A3130-76D2-911E-3063-CE720A59D09C}"/>
              </a:ext>
            </a:extLst>
          </p:cNvPr>
          <p:cNvSpPr>
            <a:spLocks noGrp="1"/>
          </p:cNvSpPr>
          <p:nvPr>
            <p:ph idx="1"/>
          </p:nvPr>
        </p:nvSpPr>
        <p:spPr>
          <a:xfrm>
            <a:off x="454587" y="1282700"/>
            <a:ext cx="10899213" cy="4070350"/>
          </a:xfrm>
        </p:spPr>
        <p:txBody>
          <a:bodyPr>
            <a:normAutofit fontScale="92500" lnSpcReduction="10000"/>
          </a:bodyPr>
          <a:lstStyle/>
          <a:p>
            <a:r>
              <a:rPr lang="el-GR" dirty="0"/>
              <a:t>Όλος ο </a:t>
            </a:r>
            <a:r>
              <a:rPr lang="el-GR" dirty="0" err="1"/>
              <a:t>ραδιοεξοπλισμός</a:t>
            </a:r>
            <a:r>
              <a:rPr lang="el-GR" dirty="0"/>
              <a:t> έχει σχεδιαστεί για να παράγει ή να λαμβάνει </a:t>
            </a:r>
            <a:r>
              <a:rPr lang="el-GR" dirty="0" err="1"/>
              <a:t>ραδιοσήματα</a:t>
            </a:r>
            <a:r>
              <a:rPr lang="el-GR" dirty="0"/>
              <a:t> (πολλές φορές κάνει και τα δύο). </a:t>
            </a:r>
          </a:p>
          <a:p>
            <a:endParaRPr lang="el-GR" dirty="0"/>
          </a:p>
          <a:p>
            <a:r>
              <a:rPr lang="el-GR" dirty="0"/>
              <a:t>Ένα </a:t>
            </a:r>
            <a:r>
              <a:rPr lang="el-GR" dirty="0" err="1"/>
              <a:t>ραδιοσήμα</a:t>
            </a:r>
            <a:r>
              <a:rPr lang="el-GR" dirty="0"/>
              <a:t> με απλά λόγια είναι ένα ηλεκτρομαγνητικό κύμα.</a:t>
            </a:r>
          </a:p>
          <a:p>
            <a:endParaRPr lang="el-GR" dirty="0"/>
          </a:p>
          <a:p>
            <a:r>
              <a:rPr lang="el-GR" dirty="0"/>
              <a:t>Ανεξάρτητα από το πώς επικοινωνείτε μέσω </a:t>
            </a:r>
            <a:r>
              <a:rPr lang="el-GR" dirty="0" err="1"/>
              <a:t>ραδιοσυσκευών</a:t>
            </a:r>
            <a:r>
              <a:rPr lang="el-GR" dirty="0"/>
              <a:t> - με φωνή, κώδικα Μορς ή με υπολογιστή- αυτές μεταδίδουν και λαμβάνουν ηλεκτρομαγνητικά κύματα τα οποία τα ονομάζουμε και ραδιοφωνικά σήματα, ή απλά </a:t>
            </a:r>
            <a:r>
              <a:rPr lang="el-GR" u="sng" dirty="0"/>
              <a:t>σήματα</a:t>
            </a:r>
            <a:r>
              <a:rPr lang="el-GR" dirty="0"/>
              <a:t>.</a:t>
            </a:r>
          </a:p>
        </p:txBody>
      </p:sp>
    </p:spTree>
    <p:extLst>
      <p:ext uri="{BB962C8B-B14F-4D97-AF65-F5344CB8AC3E}">
        <p14:creationId xmlns:p14="http://schemas.microsoft.com/office/powerpoint/2010/main" val="25540052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15ECA-5FA2-6DF9-5ABF-8F676E7BA47E}"/>
              </a:ext>
            </a:extLst>
          </p:cNvPr>
          <p:cNvSpPr>
            <a:spLocks noGrp="1"/>
          </p:cNvSpPr>
          <p:nvPr>
            <p:ph type="title"/>
          </p:nvPr>
        </p:nvSpPr>
        <p:spPr/>
        <p:txBody>
          <a:bodyPr/>
          <a:lstStyle/>
          <a:p>
            <a:r>
              <a:rPr lang="el-GR" dirty="0"/>
              <a:t>Ραδιοσυχνότητες.</a:t>
            </a:r>
            <a:endParaRPr lang="en-US" dirty="0"/>
          </a:p>
        </p:txBody>
      </p:sp>
      <p:sp>
        <p:nvSpPr>
          <p:cNvPr id="3" name="Content Placeholder 2">
            <a:extLst>
              <a:ext uri="{FF2B5EF4-FFF2-40B4-BE49-F238E27FC236}">
                <a16:creationId xmlns:a16="http://schemas.microsoft.com/office/drawing/2014/main" id="{F73A3130-76D2-911E-3063-CE720A59D09C}"/>
              </a:ext>
            </a:extLst>
          </p:cNvPr>
          <p:cNvSpPr>
            <a:spLocks noGrp="1"/>
          </p:cNvSpPr>
          <p:nvPr>
            <p:ph idx="1"/>
          </p:nvPr>
        </p:nvSpPr>
        <p:spPr>
          <a:xfrm>
            <a:off x="454587" y="1690689"/>
            <a:ext cx="11477063" cy="4802186"/>
          </a:xfrm>
        </p:spPr>
        <p:txBody>
          <a:bodyPr>
            <a:normAutofit fontScale="70000" lnSpcReduction="20000"/>
          </a:bodyPr>
          <a:lstStyle/>
          <a:p>
            <a:r>
              <a:rPr lang="el-GR" dirty="0"/>
              <a:t>Από την φυσική γνωρίζουμε ότι ένα ηλεκτρομαγνητικό κύμα (δηλαδή για τις επικοινωνίες ένα ραδιοφωνικό σήμα) έχει κάποια χαρακτηριστικά.</a:t>
            </a:r>
            <a:endParaRPr lang="en-US" dirty="0"/>
          </a:p>
          <a:p>
            <a:pPr marL="0" indent="0">
              <a:buNone/>
            </a:pPr>
            <a:endParaRPr lang="el-GR" dirty="0"/>
          </a:p>
          <a:p>
            <a:pPr marL="0" indent="0">
              <a:buNone/>
            </a:pPr>
            <a:r>
              <a:rPr lang="el-GR" dirty="0"/>
              <a:t>  Αυτά που αρχικά ενδιαφέρουν τους χειριστές επικοινωνιών είναι:</a:t>
            </a:r>
          </a:p>
          <a:p>
            <a:pPr marL="0" indent="0">
              <a:buNone/>
            </a:pPr>
            <a:endParaRPr lang="el-GR" dirty="0"/>
          </a:p>
          <a:p>
            <a:pPr marL="514350" indent="-514350">
              <a:buFont typeface="+mj-lt"/>
              <a:buAutoNum type="arabicPeriod"/>
            </a:pPr>
            <a:r>
              <a:rPr lang="el-GR" b="1" dirty="0"/>
              <a:t>Τα ηλεκτρομαγνητικά κύματα χαρακτηρίζονται από την συχνότητα τους.</a:t>
            </a:r>
          </a:p>
          <a:p>
            <a:pPr marL="514350" indent="-514350">
              <a:buFont typeface="+mj-lt"/>
              <a:buAutoNum type="arabicPeriod"/>
            </a:pPr>
            <a:endParaRPr lang="el-GR" b="1" dirty="0"/>
          </a:p>
          <a:p>
            <a:pPr marL="514350" indent="-514350">
              <a:buFont typeface="+mj-lt"/>
              <a:buAutoNum type="arabicPeriod"/>
            </a:pPr>
            <a:r>
              <a:rPr lang="el-GR" b="1" dirty="0"/>
              <a:t>Τα ηλεκτρομαγνητικά κύματα ταξιδεύουν με την ταχύτητα του φωτός.</a:t>
            </a:r>
          </a:p>
          <a:p>
            <a:pPr marL="514350" indent="-514350">
              <a:buFont typeface="+mj-lt"/>
              <a:buAutoNum type="arabicPeriod"/>
            </a:pPr>
            <a:endParaRPr lang="el-GR" b="1" dirty="0"/>
          </a:p>
          <a:p>
            <a:pPr marL="514350" indent="-514350">
              <a:buFont typeface="+mj-lt"/>
              <a:buAutoNum type="arabicPeriod"/>
            </a:pPr>
            <a:r>
              <a:rPr lang="el-GR" b="1" dirty="0"/>
              <a:t>Έχουν συγκεκριμένο μήκος το οποίο εξαρτάται από την συχνότητα τους (όσο μεγαλύτερη η συχνότητα, τόσο μικρότερο το μήκος κύματος)</a:t>
            </a:r>
          </a:p>
          <a:p>
            <a:pPr marL="514350" indent="-514350">
              <a:buFont typeface="+mj-lt"/>
              <a:buAutoNum type="arabicPeriod"/>
            </a:pPr>
            <a:endParaRPr lang="el-GR" b="1" dirty="0"/>
          </a:p>
          <a:p>
            <a:pPr marL="514350" indent="-514350">
              <a:buFont typeface="+mj-lt"/>
              <a:buAutoNum type="arabicPeriod"/>
            </a:pPr>
            <a:r>
              <a:rPr lang="el-GR" b="1" dirty="0"/>
              <a:t>Το πλάτος (</a:t>
            </a:r>
            <a:r>
              <a:rPr lang="en-US" b="1" dirty="0"/>
              <a:t>amplitude)</a:t>
            </a:r>
            <a:r>
              <a:rPr lang="el-GR" b="1" dirty="0"/>
              <a:t> του κύματος δηλώνει και την ισχύ του. </a:t>
            </a:r>
          </a:p>
          <a:p>
            <a:pPr marL="0" indent="0">
              <a:buNone/>
            </a:pPr>
            <a:endParaRPr lang="el-GR" dirty="0"/>
          </a:p>
        </p:txBody>
      </p:sp>
    </p:spTree>
    <p:extLst>
      <p:ext uri="{BB962C8B-B14F-4D97-AF65-F5344CB8AC3E}">
        <p14:creationId xmlns:p14="http://schemas.microsoft.com/office/powerpoint/2010/main" val="38577307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E9DD9-6525-EF43-6CAD-5ABC01E93B5E}"/>
              </a:ext>
            </a:extLst>
          </p:cNvPr>
          <p:cNvSpPr>
            <a:spLocks noGrp="1"/>
          </p:cNvSpPr>
          <p:nvPr>
            <p:ph type="title"/>
          </p:nvPr>
        </p:nvSpPr>
        <p:spPr>
          <a:xfrm>
            <a:off x="839788" y="457200"/>
            <a:ext cx="5484812" cy="863600"/>
          </a:xfrm>
        </p:spPr>
        <p:txBody>
          <a:bodyPr/>
          <a:lstStyle/>
          <a:p>
            <a:r>
              <a:rPr lang="el-GR" dirty="0"/>
              <a:t>Συχνότητα σήματος</a:t>
            </a:r>
            <a:endParaRPr lang="en-US" dirty="0"/>
          </a:p>
        </p:txBody>
      </p:sp>
      <p:pic>
        <p:nvPicPr>
          <p:cNvPr id="6" name="Content Placeholder 5">
            <a:extLst>
              <a:ext uri="{FF2B5EF4-FFF2-40B4-BE49-F238E27FC236}">
                <a16:creationId xmlns:a16="http://schemas.microsoft.com/office/drawing/2014/main" id="{479D300D-3D58-30AD-5E02-8A831C58CF2C}"/>
              </a:ext>
            </a:extLst>
          </p:cNvPr>
          <p:cNvPicPr>
            <a:picLocks noGrp="1" noChangeAspect="1"/>
          </p:cNvPicPr>
          <p:nvPr>
            <p:ph idx="1"/>
          </p:nvPr>
        </p:nvPicPr>
        <p:blipFill>
          <a:blip r:embed="rId2"/>
          <a:stretch>
            <a:fillRect/>
          </a:stretch>
        </p:blipFill>
        <p:spPr>
          <a:xfrm>
            <a:off x="7936921" y="0"/>
            <a:ext cx="3874079" cy="6858472"/>
          </a:xfrm>
        </p:spPr>
      </p:pic>
      <p:sp>
        <p:nvSpPr>
          <p:cNvPr id="4" name="Text Placeholder 3">
            <a:extLst>
              <a:ext uri="{FF2B5EF4-FFF2-40B4-BE49-F238E27FC236}">
                <a16:creationId xmlns:a16="http://schemas.microsoft.com/office/drawing/2014/main" id="{598434EE-424C-95DF-7FE2-E4CF9FCB6FEB}"/>
              </a:ext>
            </a:extLst>
          </p:cNvPr>
          <p:cNvSpPr>
            <a:spLocks noGrp="1"/>
          </p:cNvSpPr>
          <p:nvPr>
            <p:ph type="body" sz="half" idx="2"/>
          </p:nvPr>
        </p:nvSpPr>
        <p:spPr>
          <a:xfrm>
            <a:off x="152400" y="1479550"/>
            <a:ext cx="5842000" cy="4679950"/>
          </a:xfrm>
        </p:spPr>
        <p:txBody>
          <a:bodyPr/>
          <a:lstStyle/>
          <a:p>
            <a:r>
              <a:rPr lang="el-GR" dirty="0"/>
              <a:t>Καθώς το σήμα (ηλεκτρομαγνητικό κύμα) ταλαντώνεται, κάθε πλήρης αλληλουχία μπρος-πίσω ονομάζεται κύκλος. Ο αριθμός των κύκλων ανά δευτερόλεπτο είναι η συχνότητα του σήματος, που συμβολίζεται με </a:t>
            </a:r>
            <a:r>
              <a:rPr lang="el-GR" b="1" dirty="0"/>
              <a:t>f</a:t>
            </a:r>
            <a:r>
              <a:rPr lang="el-GR" dirty="0"/>
              <a:t>. </a:t>
            </a:r>
          </a:p>
          <a:p>
            <a:r>
              <a:rPr lang="el-GR" dirty="0"/>
              <a:t>Η μονάδα μέτρησης της συχνότητας είναι το </a:t>
            </a:r>
            <a:r>
              <a:rPr lang="el-GR" dirty="0" err="1"/>
              <a:t>Hertz</a:t>
            </a:r>
            <a:r>
              <a:rPr lang="el-GR" dirty="0"/>
              <a:t>, σε συντομογραφία </a:t>
            </a:r>
            <a:r>
              <a:rPr lang="el-GR" dirty="0" err="1"/>
              <a:t>Hz</a:t>
            </a:r>
            <a:r>
              <a:rPr lang="el-GR" dirty="0"/>
              <a:t>. </a:t>
            </a:r>
          </a:p>
          <a:p>
            <a:r>
              <a:rPr lang="el-GR" dirty="0"/>
              <a:t>Ένας κύκλος ανά δευτερόλεπτο είναι ένα </a:t>
            </a:r>
            <a:r>
              <a:rPr lang="el-GR" dirty="0" err="1"/>
              <a:t>hertz</a:t>
            </a:r>
            <a:r>
              <a:rPr lang="el-GR" dirty="0"/>
              <a:t> ή 1 </a:t>
            </a:r>
            <a:r>
              <a:rPr lang="el-GR" dirty="0" err="1"/>
              <a:t>Hz</a:t>
            </a:r>
            <a:r>
              <a:rPr lang="el-GR" dirty="0"/>
              <a:t>. </a:t>
            </a:r>
          </a:p>
          <a:p>
            <a:r>
              <a:rPr lang="el-GR" dirty="0"/>
              <a:t>Καθώς αυξάνεται η συχνότητα, γίνεται ευκολότερη η χρήση των μονάδων </a:t>
            </a:r>
            <a:r>
              <a:rPr lang="el-GR" dirty="0" err="1"/>
              <a:t>kilohertz</a:t>
            </a:r>
            <a:r>
              <a:rPr lang="el-GR" dirty="0"/>
              <a:t> (1 </a:t>
            </a:r>
            <a:r>
              <a:rPr lang="el-GR" dirty="0" err="1"/>
              <a:t>kHz</a:t>
            </a:r>
            <a:r>
              <a:rPr lang="el-GR" dirty="0"/>
              <a:t> = 1000 </a:t>
            </a:r>
            <a:r>
              <a:rPr lang="el-GR" dirty="0" err="1"/>
              <a:t>Hz</a:t>
            </a:r>
            <a:r>
              <a:rPr lang="el-GR" dirty="0"/>
              <a:t>), </a:t>
            </a:r>
          </a:p>
          <a:p>
            <a:r>
              <a:rPr lang="en-US" dirty="0"/>
              <a:t>M</a:t>
            </a:r>
            <a:r>
              <a:rPr lang="el-GR" dirty="0" err="1"/>
              <a:t>egahertz</a:t>
            </a:r>
            <a:r>
              <a:rPr lang="el-GR" dirty="0"/>
              <a:t> (1 </a:t>
            </a:r>
            <a:r>
              <a:rPr lang="el-GR" dirty="0" err="1"/>
              <a:t>MHz</a:t>
            </a:r>
            <a:r>
              <a:rPr lang="el-GR" dirty="0"/>
              <a:t> = 1000 </a:t>
            </a:r>
            <a:r>
              <a:rPr lang="el-GR" dirty="0" err="1"/>
              <a:t>kHz</a:t>
            </a:r>
            <a:r>
              <a:rPr lang="el-GR" dirty="0"/>
              <a:t> = 1.000.000 </a:t>
            </a:r>
            <a:r>
              <a:rPr lang="el-GR" dirty="0" err="1"/>
              <a:t>Hz</a:t>
            </a:r>
            <a:r>
              <a:rPr lang="el-GR" dirty="0"/>
              <a:t>) και </a:t>
            </a:r>
          </a:p>
          <a:p>
            <a:r>
              <a:rPr lang="en-US" dirty="0"/>
              <a:t>G</a:t>
            </a:r>
            <a:r>
              <a:rPr lang="el-GR" dirty="0" err="1"/>
              <a:t>igahertz</a:t>
            </a:r>
            <a:r>
              <a:rPr lang="el-GR" dirty="0"/>
              <a:t> (1 </a:t>
            </a:r>
            <a:r>
              <a:rPr lang="el-GR" dirty="0" err="1"/>
              <a:t>GHz</a:t>
            </a:r>
            <a:r>
              <a:rPr lang="el-GR" dirty="0"/>
              <a:t> = 1000 </a:t>
            </a:r>
            <a:r>
              <a:rPr lang="el-GR" dirty="0" err="1"/>
              <a:t>MHz</a:t>
            </a:r>
            <a:r>
              <a:rPr lang="el-GR" dirty="0"/>
              <a:t> = 1.000.000</a:t>
            </a:r>
            <a:r>
              <a:rPr lang="en-US"/>
              <a:t>.000</a:t>
            </a:r>
            <a:r>
              <a:rPr lang="el-GR"/>
              <a:t> </a:t>
            </a:r>
            <a:r>
              <a:rPr lang="el-GR" dirty="0" err="1"/>
              <a:t>Hz</a:t>
            </a:r>
            <a:r>
              <a:rPr lang="el-GR" dirty="0"/>
              <a:t>).</a:t>
            </a:r>
            <a:endParaRPr lang="en-US" dirty="0"/>
          </a:p>
        </p:txBody>
      </p:sp>
      <p:pic>
        <p:nvPicPr>
          <p:cNvPr id="8" name="Picture 7">
            <a:extLst>
              <a:ext uri="{FF2B5EF4-FFF2-40B4-BE49-F238E27FC236}">
                <a16:creationId xmlns:a16="http://schemas.microsoft.com/office/drawing/2014/main" id="{FD90074F-E566-3E31-22C5-985311D85E49}"/>
              </a:ext>
            </a:extLst>
          </p:cNvPr>
          <p:cNvPicPr>
            <a:picLocks noChangeAspect="1"/>
          </p:cNvPicPr>
          <p:nvPr/>
        </p:nvPicPr>
        <p:blipFill>
          <a:blip r:embed="rId3"/>
          <a:stretch>
            <a:fillRect/>
          </a:stretch>
        </p:blipFill>
        <p:spPr>
          <a:xfrm>
            <a:off x="6379404" y="2606115"/>
            <a:ext cx="5660196" cy="4251885"/>
          </a:xfrm>
          <a:prstGeom prst="rect">
            <a:avLst/>
          </a:prstGeom>
        </p:spPr>
      </p:pic>
    </p:spTree>
    <p:extLst>
      <p:ext uri="{BB962C8B-B14F-4D97-AF65-F5344CB8AC3E}">
        <p14:creationId xmlns:p14="http://schemas.microsoft.com/office/powerpoint/2010/main" val="37417444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397</TotalTime>
  <Words>1263</Words>
  <Application>Microsoft Office PowerPoint</Application>
  <PresentationFormat>Widescreen</PresentationFormat>
  <Paragraphs>114</Paragraphs>
  <Slides>20</Slides>
  <Notes>0</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Arial Narrow</vt:lpstr>
      <vt:lpstr>Calibri</vt:lpstr>
      <vt:lpstr>Calibri Light</vt:lpstr>
      <vt:lpstr>Cambria Math</vt:lpstr>
      <vt:lpstr>Verdana</vt:lpstr>
      <vt:lpstr>Office Theme</vt:lpstr>
      <vt:lpstr>ΡΑΔΙΟΕΠΙΚΟΙΝΩΝΙΕΣ</vt:lpstr>
      <vt:lpstr>Οι ραδιοεπικοινωνίες στα πλοία.</vt:lpstr>
      <vt:lpstr>PowerPoint Presentation</vt:lpstr>
      <vt:lpstr>Η αρχή των ραδιοεπικοινωνιών στα πλοία</vt:lpstr>
      <vt:lpstr>Οι ραδιοεπικοινωνίες στα πλοία.</vt:lpstr>
      <vt:lpstr>Ένας σύγχρονος σταθμός ασυρμάτου (ραδιοεπικοινωνιών) GMDSS για θαλάσσιες περιοχές Α3.</vt:lpstr>
      <vt:lpstr>PowerPoint Presentation</vt:lpstr>
      <vt:lpstr>Ραδιοσυχνότητες.</vt:lpstr>
      <vt:lpstr>Συχνότητα σήματος</vt:lpstr>
      <vt:lpstr>Συχνότητα σήματος</vt:lpstr>
      <vt:lpstr>Πλάτος (Amplitude) σήματος</vt:lpstr>
      <vt:lpstr>Μήκος κύματος σήματος</vt:lpstr>
      <vt:lpstr>Η κατανομή του ραδιοσημάτων ανά μήκος κύματος</vt:lpstr>
      <vt:lpstr>Μήκος κύματος σήματος</vt:lpstr>
      <vt:lpstr>Διαμόρφωση Ραδιοφωνικού σήματος</vt:lpstr>
      <vt:lpstr>Διαμόρφωση Ραδιοφωνικού σήματος</vt:lpstr>
      <vt:lpstr>Διαμόρφωση Ραδιοφωνικού σήματος</vt:lpstr>
      <vt:lpstr>Frequency Modulation (Διαμόρφωση Συχνότητας</vt:lpstr>
      <vt:lpstr>Κατανομή των συχνοτήτων στο VHF</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ΡΑΔΙΟΕΠΙΚΟΙΝΩΝΙΕΣ</dc:title>
  <dc:creator>Θρασύβουλος Κοτσιφάκης</dc:creator>
  <cp:lastModifiedBy>Θρασύβουλος Κοτσιφάκης</cp:lastModifiedBy>
  <cp:revision>5</cp:revision>
  <dcterms:created xsi:type="dcterms:W3CDTF">2024-04-09T19:02:54Z</dcterms:created>
  <dcterms:modified xsi:type="dcterms:W3CDTF">2024-05-20T04:16:40Z</dcterms:modified>
</cp:coreProperties>
</file>