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2708D-8A95-F0DE-04A4-D7BADCE51F7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" y="0"/>
            <a:ext cx="716691" cy="25075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879B-B507-F6AC-9489-47807780D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ECDIS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6E363-2C34-DF22-6BA6-EDA923076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ΘΕΩΡΗΤΙΚΗ ΠΑΡΟΥΣΙΑΣΗ </a:t>
            </a:r>
            <a:r>
              <a:rPr lang="en-US" dirty="0"/>
              <a:t>modes </a:t>
            </a:r>
            <a:r>
              <a:rPr lang="el-GR" dirty="0" err="1"/>
              <a:t>λειτουργιασ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CB56-2499-DF91-C805-A339C37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09601"/>
            <a:ext cx="4499340" cy="1371600"/>
          </a:xfrm>
        </p:spPr>
        <p:txBody>
          <a:bodyPr/>
          <a:lstStyle/>
          <a:p>
            <a:r>
              <a:rPr lang="el-GR" dirty="0" err="1"/>
              <a:t>Τυπικη</a:t>
            </a:r>
            <a:r>
              <a:rPr lang="el-GR" dirty="0"/>
              <a:t> </a:t>
            </a:r>
            <a:r>
              <a:rPr lang="el-GR" dirty="0" err="1"/>
              <a:t>Απεικονιση</a:t>
            </a:r>
            <a:r>
              <a:rPr lang="en-US" dirty="0"/>
              <a:t> standard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EB0A6-ABFB-533E-1207-A2BA9729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8" y="2514599"/>
            <a:ext cx="4499340" cy="3329248"/>
          </a:xfrm>
        </p:spPr>
        <p:txBody>
          <a:bodyPr/>
          <a:lstStyle/>
          <a:p>
            <a:r>
              <a:rPr lang="el-GR" dirty="0"/>
              <a:t>Η ΤΥΠΙΚΗ ΠΡΟΒΟΛΗ ΕΊΝΑΙ ΑΥΤΗ Η ΛΕΙΤΟΥΡΓΙΑ ΠΡΟΒΟΛΗΣ ΠΟΥ ΠΡΟΟΡΙΖΕΤΑΙ ΝΑ ΧΡΗΣΙΜΟΠΟΙΗΘΕΙ ΩΣ ΕΛΑΧΙΣΤΗ ΚΑΤΑ ΤΟΝ ΣΧΕΔΙΑΣΜΟ ΤΑΞΙΔΙΟΥ</a:t>
            </a:r>
            <a:r>
              <a:rPr lang="en-US" dirty="0"/>
              <a:t> (ROUTE PLANNING)</a:t>
            </a:r>
            <a:r>
              <a:rPr lang="el-GR" dirty="0"/>
              <a:t> ΚΑΙ ΤΗΝ ΠΑΡΑΚΟΛΟΥΘΗΣΗ ΤΑΞΙΔΙΟΥ (</a:t>
            </a:r>
            <a:r>
              <a:rPr lang="en-US" dirty="0"/>
              <a:t>ROUTE MONITORING)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B8A51-909E-882B-05EB-710643C5A4D2}"/>
              </a:ext>
            </a:extLst>
          </p:cNvPr>
          <p:cNvSpPr txBox="1"/>
          <p:nvPr/>
        </p:nvSpPr>
        <p:spPr>
          <a:xfrm>
            <a:off x="4389542" y="5314695"/>
            <a:ext cx="7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Standard Display      (source: OCIMF Recommendations on Usage of ECDIS and Preventing Incidents)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DC2841-6698-26C9-FC72-DB8A8B487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2371" y="1014153"/>
            <a:ext cx="7394246" cy="4172989"/>
          </a:xfrm>
        </p:spPr>
      </p:pic>
    </p:spTree>
    <p:extLst>
      <p:ext uri="{BB962C8B-B14F-4D97-AF65-F5344CB8AC3E}">
        <p14:creationId xmlns:p14="http://schemas.microsoft.com/office/powerpoint/2010/main" val="353998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CB56-2499-DF91-C805-A339C37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09601"/>
            <a:ext cx="4499340" cy="1371600"/>
          </a:xfrm>
        </p:spPr>
        <p:txBody>
          <a:bodyPr/>
          <a:lstStyle/>
          <a:p>
            <a:r>
              <a:rPr lang="el-GR" dirty="0" err="1"/>
              <a:t>Τυπικη</a:t>
            </a:r>
            <a:r>
              <a:rPr lang="el-GR" dirty="0"/>
              <a:t> </a:t>
            </a:r>
            <a:r>
              <a:rPr lang="el-GR" dirty="0" err="1"/>
              <a:t>Απεικονιση</a:t>
            </a:r>
            <a:r>
              <a:rPr lang="en-US" dirty="0"/>
              <a:t> standard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EB0A6-ABFB-533E-1207-A2BA9729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8" y="1981201"/>
            <a:ext cx="4499340" cy="461910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ΣΥΜΦΩΝΑ ΜΕ ΤΗΝ </a:t>
            </a:r>
            <a:r>
              <a:rPr lang="en-US" dirty="0"/>
              <a:t>MSC 530(106) </a:t>
            </a:r>
            <a:r>
              <a:rPr lang="el-GR" dirty="0"/>
              <a:t>ΠΑΡΑΡΤΗΜΑ 2 ΣΤΗΝ ΤΥΠΙΚΗ ΟΘΟΝΗ ΘΑ ΠΡΕΠΕΙ ΝΑ ΠΑΡΟΥΣΙΑΖΟΝΤΑΙ ΜΟΝΙΜΑ:</a:t>
            </a:r>
          </a:p>
          <a:p>
            <a:endParaRPr lang="en-US" dirty="0"/>
          </a:p>
          <a:p>
            <a:r>
              <a:rPr lang="el-GR" dirty="0"/>
              <a:t>1. ΟΛΕΣ ΟΙ ΠΛΗΡΟΦΟΡΙΕΣ ΤΗΣ ΑΠΕΙΚΟΝΙΣΗΣ ΒΑΣΗΣ</a:t>
            </a:r>
          </a:p>
          <a:p>
            <a:r>
              <a:rPr lang="el-GR" dirty="0"/>
              <a:t>2. Ο ΒΥΘΟΣ ΠΟΥ ΑΠΟΚΑΛΥΠΤΕΤΑΙ ΚΑΤΑ ΤΗΝ ΚΑΤΩΤΑΤΗ ΡΗΧΙΑ</a:t>
            </a:r>
          </a:p>
          <a:p>
            <a:r>
              <a:rPr lang="el-GR" dirty="0"/>
              <a:t>3. ΣΗΜΑΔΟΥΡΕΣ, ΦΑΡΟΙ, ΑΛΛΑ ΒΟΗΘΗΜΑΤΑ ΝΑΥΣΙΠΛΟΪΑΣ ΚΑΙ ΣΤΑΘΕΡΕΣ ΚΑΤΑΣΚΕΥΕΣ.</a:t>
            </a:r>
          </a:p>
          <a:p>
            <a:r>
              <a:rPr lang="el-GR" dirty="0"/>
              <a:t>4. ΟΡΙΑ ΔΙΑΔΡΟΜΩΝ, ΚΑΝΑΛΙΩΝ Κ.ΛΠ.</a:t>
            </a:r>
          </a:p>
          <a:p>
            <a:r>
              <a:rPr lang="el-GR" dirty="0"/>
              <a:t>5. ΚΑΤΑΦΑΝΗ ΟΠΤΙΚΑ ΚΑΙ ΡΑΝΤΑΡ ΧΑΡΑΚΤΗΡΙΣΤΙΚΑ.</a:t>
            </a:r>
          </a:p>
          <a:p>
            <a:r>
              <a:rPr lang="el-GR" dirty="0"/>
              <a:t>6. ΑΠΑΓΟΡΕΥΜΕΝΕΣ ΠΕΡΙΟΧΕΣ.</a:t>
            </a:r>
          </a:p>
          <a:p>
            <a:r>
              <a:rPr lang="el-GR" dirty="0"/>
              <a:t>7. ΟΡΙΑ ΚΛΙΜΑΚΑΣ ΧΑΡΤΗ.</a:t>
            </a:r>
          </a:p>
          <a:p>
            <a:r>
              <a:rPr lang="el-GR" dirty="0"/>
              <a:t>8. ΠΡΟΕΙΔΟΠΟΙΗΤΙΚΕΣ ΣΗΜΕΙΩΣΕΙΣ.</a:t>
            </a:r>
          </a:p>
          <a:p>
            <a:r>
              <a:rPr lang="el-GR" dirty="0"/>
              <a:t>9. ΣΥΣΤΗΜΑΤΑ ΚΥΚΛΟΦΟΡΙΑΣ ΠΛΟΙΩΝ ΚΑΙ ΔΙΑΔΡΟΜΕΣ ΕΠΙΒΑΤΗΓΩΝ.</a:t>
            </a:r>
          </a:p>
          <a:p>
            <a:r>
              <a:rPr lang="el-GR" dirty="0"/>
              <a:t>10. ΑΡΧΙΠΕΛΑΓΙΚΟΙ ΘΑΛΑΣΣΙΟΙ ΔΙΑΔΡΟΜΟΙ.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24BBB5-18B1-F55F-6502-2769386C5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2" y="1050984"/>
            <a:ext cx="7051903" cy="510043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DD909-6021-54CE-7BD2-DC1FC35D9DC5}"/>
              </a:ext>
            </a:extLst>
          </p:cNvPr>
          <p:cNvSpPr txBox="1"/>
          <p:nvPr/>
        </p:nvSpPr>
        <p:spPr>
          <a:xfrm>
            <a:off x="4773660" y="6151417"/>
            <a:ext cx="7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                                  </a:t>
            </a:r>
            <a:r>
              <a:rPr lang="en-US" sz="1200" dirty="0"/>
              <a:t>Standard Display            (source: MSC 530(106) Annex 2)</a:t>
            </a:r>
          </a:p>
        </p:txBody>
      </p:sp>
    </p:spTree>
    <p:extLst>
      <p:ext uri="{BB962C8B-B14F-4D97-AF65-F5344CB8AC3E}">
        <p14:creationId xmlns:p14="http://schemas.microsoft.com/office/powerpoint/2010/main" val="30505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12D4-F8DD-B979-833B-BA00BF90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609600"/>
            <a:ext cx="5595861" cy="2125287"/>
          </a:xfrm>
        </p:spPr>
        <p:txBody>
          <a:bodyPr>
            <a:normAutofit fontScale="90000"/>
          </a:bodyPr>
          <a:lstStyle/>
          <a:p>
            <a:r>
              <a:rPr lang="el-GR" b="1" dirty="0" err="1"/>
              <a:t>Ολεσ</a:t>
            </a:r>
            <a:r>
              <a:rPr lang="el-GR" b="1" dirty="0"/>
              <a:t> οι </a:t>
            </a:r>
            <a:r>
              <a:rPr lang="el-GR" b="1" dirty="0" err="1"/>
              <a:t>υπολοιπεσ</a:t>
            </a:r>
            <a:r>
              <a:rPr lang="el-GR" b="1" dirty="0"/>
              <a:t> </a:t>
            </a:r>
            <a:r>
              <a:rPr lang="el-GR" b="1" dirty="0" err="1"/>
              <a:t>πληροφοριεσ</a:t>
            </a:r>
            <a:r>
              <a:rPr lang="el-GR" b="1" dirty="0"/>
              <a:t> </a:t>
            </a:r>
            <a:r>
              <a:rPr lang="el-GR" b="1" dirty="0" err="1"/>
              <a:t>μπορουν</a:t>
            </a:r>
            <a:r>
              <a:rPr lang="el-GR" b="1" dirty="0"/>
              <a:t> </a:t>
            </a:r>
            <a:r>
              <a:rPr lang="el-GR" b="1" dirty="0" err="1"/>
              <a:t>δυνητικα</a:t>
            </a:r>
            <a:r>
              <a:rPr lang="el-GR" b="1" dirty="0"/>
              <a:t> να </a:t>
            </a:r>
            <a:r>
              <a:rPr lang="el-GR" b="1" dirty="0" err="1"/>
              <a:t>εμφανιστουν</a:t>
            </a:r>
            <a:r>
              <a:rPr lang="el-GR" b="1" dirty="0"/>
              <a:t> ή να </a:t>
            </a:r>
            <a:r>
              <a:rPr lang="el-GR" b="1" dirty="0" err="1"/>
              <a:t>αποκρυπτουν</a:t>
            </a:r>
            <a:r>
              <a:rPr lang="el-GR" b="1" dirty="0"/>
              <a:t> </a:t>
            </a:r>
            <a:r>
              <a:rPr lang="el-GR" b="1" dirty="0" err="1"/>
              <a:t>απΟ</a:t>
            </a:r>
            <a:r>
              <a:rPr lang="el-GR" b="1" dirty="0"/>
              <a:t> τον </a:t>
            </a:r>
            <a:r>
              <a:rPr lang="el-GR" b="1" dirty="0" err="1"/>
              <a:t>χρηστη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EA84D-FD80-579E-26A2-5D1D0C918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8988" y="106679"/>
            <a:ext cx="6166647" cy="6660839"/>
          </a:xfrm>
        </p:spPr>
      </p:pic>
    </p:spTree>
    <p:extLst>
      <p:ext uri="{BB962C8B-B14F-4D97-AF65-F5344CB8AC3E}">
        <p14:creationId xmlns:p14="http://schemas.microsoft.com/office/powerpoint/2010/main" val="270857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F2F22-3E9F-CCA9-CC21-36D5E73B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75472"/>
            <a:ext cx="11991884" cy="67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8ACC-FA0E-9C32-2D8D-7C14C3DD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2" y="609600"/>
            <a:ext cx="10889469" cy="1526771"/>
          </a:xfrm>
        </p:spPr>
        <p:txBody>
          <a:bodyPr/>
          <a:lstStyle/>
          <a:p>
            <a:r>
              <a:rPr lang="el-GR" dirty="0" err="1"/>
              <a:t>Επιλογη</a:t>
            </a:r>
            <a:r>
              <a:rPr lang="el-GR" dirty="0"/>
              <a:t> </a:t>
            </a:r>
            <a:r>
              <a:rPr lang="el-GR" dirty="0" err="1"/>
              <a:t>μεθοδου</a:t>
            </a:r>
            <a:r>
              <a:rPr lang="el-GR" dirty="0"/>
              <a:t> </a:t>
            </a:r>
            <a:r>
              <a:rPr lang="el-GR" dirty="0" err="1"/>
              <a:t>θεσησ</a:t>
            </a:r>
            <a:r>
              <a:rPr lang="el-GR" dirty="0"/>
              <a:t> του </a:t>
            </a:r>
            <a:r>
              <a:rPr lang="el-GR" dirty="0" err="1"/>
              <a:t>πλοιου</a:t>
            </a:r>
            <a:r>
              <a:rPr lang="el-GR" dirty="0"/>
              <a:t> (</a:t>
            </a:r>
            <a:r>
              <a:rPr lang="en-US" dirty="0"/>
              <a:t>position fixing)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46E39-B145-37D5-EF87-4A6D6788A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8649" y="1974273"/>
            <a:ext cx="6225409" cy="3733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A6C6A-753D-4E65-52A9-5A00A832D1D9}"/>
              </a:ext>
            </a:extLst>
          </p:cNvPr>
          <p:cNvSpPr txBox="1"/>
          <p:nvPr/>
        </p:nvSpPr>
        <p:spPr>
          <a:xfrm>
            <a:off x="0" y="1845022"/>
            <a:ext cx="5954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Στα</a:t>
            </a:r>
            <a:r>
              <a:rPr lang="en-US" dirty="0"/>
              <a:t> GNSS</a:t>
            </a:r>
            <a:r>
              <a:rPr lang="el-GR" dirty="0"/>
              <a:t> που βρίσκονται διασυνδεδεμένα με τα </a:t>
            </a:r>
            <a:r>
              <a:rPr lang="en-US" dirty="0"/>
              <a:t>ECDIS</a:t>
            </a:r>
            <a:r>
              <a:rPr lang="el-GR" dirty="0"/>
              <a:t> μπορεί να επιλεγεί οποιοδήποτε αναγνωρισμένο (</a:t>
            </a:r>
            <a:r>
              <a:rPr lang="en-US" dirty="0"/>
              <a:t>approved)</a:t>
            </a:r>
            <a:r>
              <a:rPr lang="el-GR" dirty="0"/>
              <a:t> σύστημα εύρεσης θέσης (</a:t>
            </a:r>
            <a:r>
              <a:rPr lang="en-US" dirty="0"/>
              <a:t>GPS, GALILEO, GLONASS, COMPASS </a:t>
            </a:r>
            <a:r>
              <a:rPr lang="en-US" dirty="0" err="1"/>
              <a:t>NavIC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 err="1"/>
              <a:t>BeiDou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l-GR" dirty="0"/>
              <a:t>Είναι πολύ βασικό να ελέγχουμε την ποιότητα του στίγματος που λαμβάνουμε από το </a:t>
            </a:r>
            <a:r>
              <a:rPr lang="en-US" dirty="0"/>
              <a:t>GNSS </a:t>
            </a:r>
            <a:r>
              <a:rPr lang="el-GR" dirty="0"/>
              <a:t>είτε ελέγχοντας το κατ’ ευθείαν από τον δέκτη </a:t>
            </a:r>
            <a:r>
              <a:rPr lang="en-US" dirty="0"/>
              <a:t>GNSS, </a:t>
            </a:r>
            <a:r>
              <a:rPr lang="el-GR" dirty="0"/>
              <a:t>είτε από το </a:t>
            </a:r>
            <a:r>
              <a:rPr lang="en-US" dirty="0"/>
              <a:t>ECDIS </a:t>
            </a:r>
            <a:r>
              <a:rPr lang="el-GR" dirty="0"/>
              <a:t>αφού μας παρέχει αυτήν την ευκολία στο μενού των </a:t>
            </a:r>
            <a:r>
              <a:rPr lang="en-US" dirty="0"/>
              <a:t>sensor data </a:t>
            </a:r>
            <a:r>
              <a:rPr lang="el-GR" dirty="0"/>
              <a:t>π.χ.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Sensor Selection/Status</a:t>
            </a:r>
            <a:r>
              <a:rPr lang="en-US" dirty="0"/>
              <a:t>] </a:t>
            </a:r>
            <a:r>
              <a:rPr lang="el-GR" dirty="0"/>
              <a:t>για </a:t>
            </a:r>
            <a:r>
              <a:rPr lang="en-US" dirty="0"/>
              <a:t>JRC</a:t>
            </a:r>
          </a:p>
          <a:p>
            <a:r>
              <a:rPr lang="en-US" dirty="0"/>
              <a:t>[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Sensor Data/Status</a:t>
            </a:r>
            <a:r>
              <a:rPr lang="en-US" dirty="0"/>
              <a:t>] </a:t>
            </a:r>
            <a:r>
              <a:rPr lang="el-GR" dirty="0"/>
              <a:t>για </a:t>
            </a:r>
            <a:r>
              <a:rPr lang="en-US" dirty="0" err="1"/>
              <a:t>Transas</a:t>
            </a:r>
            <a:endParaRPr lang="en-US" dirty="0"/>
          </a:p>
          <a:p>
            <a:r>
              <a:rPr lang="en-US" dirty="0"/>
              <a:t>[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Sensor/Other Sensor Settings/Filter Status</a:t>
            </a:r>
            <a:r>
              <a:rPr lang="en-US" dirty="0"/>
              <a:t>] </a:t>
            </a:r>
            <a:r>
              <a:rPr lang="el-GR" dirty="0"/>
              <a:t>για </a:t>
            </a:r>
            <a:r>
              <a:rPr lang="en-US" dirty="0"/>
              <a:t>Furuno FMD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F417E-AED8-BE93-A102-B86109BD8D0B}"/>
              </a:ext>
            </a:extLst>
          </p:cNvPr>
          <p:cNvSpPr txBox="1"/>
          <p:nvPr/>
        </p:nvSpPr>
        <p:spPr>
          <a:xfrm>
            <a:off x="5954886" y="5868785"/>
            <a:ext cx="607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Επεξήγηση της εσωτερικής διαδικασίας επιβεβαίωσης των </a:t>
            </a:r>
            <a:r>
              <a:rPr lang="en-US" sz="1400" dirty="0"/>
              <a:t>sensors </a:t>
            </a:r>
            <a:r>
              <a:rPr lang="el-GR" sz="1400" dirty="0"/>
              <a:t>όπως παρουσιάζεται στο </a:t>
            </a:r>
            <a:r>
              <a:rPr lang="en-US" sz="1400" dirty="0"/>
              <a:t>manual </a:t>
            </a:r>
            <a:r>
              <a:rPr lang="el-GR" sz="1400" dirty="0"/>
              <a:t>του </a:t>
            </a:r>
            <a:r>
              <a:rPr lang="en-US" sz="1400" dirty="0"/>
              <a:t>Furuno.</a:t>
            </a:r>
          </a:p>
        </p:txBody>
      </p:sp>
    </p:spTree>
    <p:extLst>
      <p:ext uri="{BB962C8B-B14F-4D97-AF65-F5344CB8AC3E}">
        <p14:creationId xmlns:p14="http://schemas.microsoft.com/office/powerpoint/2010/main" val="277516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762C-AF16-B102-1039-7B87F53E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0" y="354576"/>
            <a:ext cx="9905998" cy="853440"/>
          </a:xfrm>
        </p:spPr>
        <p:txBody>
          <a:bodyPr/>
          <a:lstStyle/>
          <a:p>
            <a:r>
              <a:rPr lang="en-US" dirty="0" err="1"/>
              <a:t>Ecdis</a:t>
            </a:r>
            <a:r>
              <a:rPr lang="en-US" dirty="0"/>
              <a:t> and interconnects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0B9C1B-2B66-2E58-6BF8-87D4A30BB4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1979" y="1318364"/>
            <a:ext cx="5339337" cy="51850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9FC0B-63B9-AEAD-42E9-BC79C5E91E4E}"/>
              </a:ext>
            </a:extLst>
          </p:cNvPr>
          <p:cNvSpPr txBox="1"/>
          <p:nvPr/>
        </p:nvSpPr>
        <p:spPr>
          <a:xfrm>
            <a:off x="537155" y="1648736"/>
            <a:ext cx="55390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διπλανό σχήμα βλέπουμε μια τυπική διάταξη </a:t>
            </a:r>
            <a:r>
              <a:rPr lang="el-GR" dirty="0" err="1"/>
              <a:t>σιασυνδεσιμότητας</a:t>
            </a:r>
            <a:r>
              <a:rPr lang="el-GR" dirty="0"/>
              <a:t> ενός συμβατικού συστήματος </a:t>
            </a:r>
            <a:r>
              <a:rPr lang="en-US" dirty="0"/>
              <a:t>ECDIS</a:t>
            </a:r>
            <a:r>
              <a:rPr lang="el-GR" dirty="0"/>
              <a:t> –αλλά όχι </a:t>
            </a:r>
            <a:r>
              <a:rPr lang="en-US" dirty="0"/>
              <a:t>IBS</a:t>
            </a:r>
            <a:r>
              <a:rPr lang="el-GR" dirty="0"/>
              <a:t> (</a:t>
            </a:r>
            <a:r>
              <a:rPr lang="en-US" dirty="0" err="1"/>
              <a:t>Intergrated</a:t>
            </a:r>
            <a:r>
              <a:rPr lang="en-US" dirty="0"/>
              <a:t> Bridge System)</a:t>
            </a:r>
            <a:r>
              <a:rPr lang="el-GR" dirty="0"/>
              <a:t>-εικόνα βιβλίου σελίδα 68-.</a:t>
            </a:r>
          </a:p>
          <a:p>
            <a:endParaRPr lang="el-GR" dirty="0"/>
          </a:p>
          <a:p>
            <a:r>
              <a:rPr lang="el-GR" dirty="0"/>
              <a:t>Παρατηρούμε ότι για να έχουμε ένα πλήρως λειτουργικό σύστημα </a:t>
            </a:r>
            <a:r>
              <a:rPr lang="en-US" b="1" dirty="0"/>
              <a:t>ECDIS</a:t>
            </a:r>
            <a:r>
              <a:rPr lang="en-US" dirty="0"/>
              <a:t> </a:t>
            </a:r>
            <a:r>
              <a:rPr lang="el-GR" dirty="0"/>
              <a:t>γέφυρας, σύμφωνα με τα </a:t>
            </a:r>
            <a:r>
              <a:rPr lang="en-US" dirty="0"/>
              <a:t>ECDIS performance standards, </a:t>
            </a:r>
            <a:r>
              <a:rPr lang="el-GR" dirty="0"/>
              <a:t>τόσο το </a:t>
            </a:r>
            <a:r>
              <a:rPr lang="en-US" dirty="0"/>
              <a:t>ECDIS </a:t>
            </a:r>
            <a:r>
              <a:rPr lang="el-GR" dirty="0"/>
              <a:t>όσο και το </a:t>
            </a:r>
            <a:r>
              <a:rPr lang="en-US" dirty="0"/>
              <a:t>GNSS (Global Navigation Satellite System) </a:t>
            </a:r>
            <a:r>
              <a:rPr lang="el-GR" dirty="0"/>
              <a:t>θα πρέπει να είναι διπλές συσκευές (</a:t>
            </a:r>
            <a:r>
              <a:rPr lang="en-US" dirty="0"/>
              <a:t>main </a:t>
            </a:r>
            <a:r>
              <a:rPr lang="el-GR" dirty="0"/>
              <a:t>και</a:t>
            </a:r>
            <a:r>
              <a:rPr lang="en-US" dirty="0"/>
              <a:t> backup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έτσι ώστε, ακόμη και σε περίπτωση βλάβης των βασικών μονάδων, να καλύπτεται η απαίτηση για διαρκή απεικόνιση και υποτύπωση της ακριβούς θέσης του πλοίου.</a:t>
            </a:r>
          </a:p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5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762C-AF16-B102-1039-7B87F53E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0" y="354576"/>
            <a:ext cx="9905998" cy="853440"/>
          </a:xfrm>
        </p:spPr>
        <p:txBody>
          <a:bodyPr/>
          <a:lstStyle/>
          <a:p>
            <a:r>
              <a:rPr lang="en-US" dirty="0" err="1"/>
              <a:t>Ecdis</a:t>
            </a:r>
            <a:r>
              <a:rPr lang="en-US" dirty="0"/>
              <a:t> and interconnects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0B9C1B-2B66-2E58-6BF8-87D4A30BB4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1453" y="694910"/>
            <a:ext cx="5339337" cy="51850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9FC0B-63B9-AEAD-42E9-BC79C5E91E4E}"/>
              </a:ext>
            </a:extLst>
          </p:cNvPr>
          <p:cNvSpPr txBox="1"/>
          <p:nvPr/>
        </p:nvSpPr>
        <p:spPr>
          <a:xfrm>
            <a:off x="551210" y="956239"/>
            <a:ext cx="5539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 </a:t>
            </a:r>
            <a:r>
              <a:rPr lang="el-GR" dirty="0"/>
              <a:t>περισσότερα νέα </a:t>
            </a:r>
            <a:r>
              <a:rPr lang="en-US" dirty="0"/>
              <a:t>ECDIS </a:t>
            </a:r>
            <a:r>
              <a:rPr lang="el-GR" dirty="0"/>
              <a:t>χρησιμοποιούν σαν λειτουργικό σύστημα</a:t>
            </a:r>
            <a:r>
              <a:rPr lang="en-US" dirty="0"/>
              <a:t> </a:t>
            </a:r>
            <a:r>
              <a:rPr lang="el-GR" dirty="0"/>
              <a:t>τα </a:t>
            </a:r>
            <a:r>
              <a:rPr lang="en-US" dirty="0"/>
              <a:t>windows </a:t>
            </a:r>
            <a:r>
              <a:rPr lang="el-GR" dirty="0"/>
              <a:t>, πάνω στα οποία τρέχει η εφαρμογή </a:t>
            </a:r>
            <a:r>
              <a:rPr lang="en-US" dirty="0"/>
              <a:t>(</a:t>
            </a:r>
            <a:r>
              <a:rPr lang="el-GR" dirty="0"/>
              <a:t>π.χ. </a:t>
            </a:r>
            <a:r>
              <a:rPr lang="en-US" dirty="0"/>
              <a:t>JRC JAN </a:t>
            </a:r>
            <a:r>
              <a:rPr lang="en-US" dirty="0" err="1"/>
              <a:t>ecdis</a:t>
            </a:r>
            <a:r>
              <a:rPr lang="el-GR" dirty="0"/>
              <a:t>, </a:t>
            </a:r>
            <a:r>
              <a:rPr lang="en-US" dirty="0"/>
              <a:t>Furuno FMD </a:t>
            </a:r>
            <a:r>
              <a:rPr lang="el-GR" dirty="0"/>
              <a:t>μετά το 2019)</a:t>
            </a:r>
            <a:r>
              <a:rPr lang="en-US" dirty="0"/>
              <a:t> </a:t>
            </a:r>
            <a:r>
              <a:rPr lang="el-GR" dirty="0"/>
              <a:t>ή σε παλαιότερα </a:t>
            </a:r>
            <a:r>
              <a:rPr lang="en-US" dirty="0"/>
              <a:t>ECDIS </a:t>
            </a:r>
            <a:r>
              <a:rPr lang="el-GR" dirty="0"/>
              <a:t>μπορεί να συναντήσουμε και κάποια τροποποιημένη διανομή </a:t>
            </a:r>
            <a:r>
              <a:rPr lang="en-US" dirty="0"/>
              <a:t>Linux (</a:t>
            </a:r>
            <a:r>
              <a:rPr lang="el-GR" dirty="0"/>
              <a:t>π.χ. </a:t>
            </a:r>
            <a:r>
              <a:rPr lang="en-US" dirty="0"/>
              <a:t>Furuno FMD </a:t>
            </a:r>
            <a:r>
              <a:rPr lang="el-GR" dirty="0"/>
              <a:t>πριν το 2019</a:t>
            </a:r>
            <a:r>
              <a:rPr lang="en-US" dirty="0"/>
              <a:t>)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Μας ενδιαφέρει να γνωρίζουμε το λειτουργικό σύστημα της συσκευής μας γιατί σε περίπτωση σοβαρής βλάβης μπορεί και να χρειαστεί να εργαστούμε σε </a:t>
            </a:r>
            <a:r>
              <a:rPr lang="en-US" dirty="0"/>
              <a:t>low level </a:t>
            </a:r>
            <a:r>
              <a:rPr lang="el-GR" dirty="0"/>
              <a:t>επίπεδο επάνω στο λειτουργικό.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7694-1528-FE6A-3780-087FD83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" y="609600"/>
            <a:ext cx="11903826" cy="1905000"/>
          </a:xfrm>
        </p:spPr>
        <p:txBody>
          <a:bodyPr/>
          <a:lstStyle/>
          <a:p>
            <a:r>
              <a:rPr lang="en-US" dirty="0" err="1"/>
              <a:t>ibs</a:t>
            </a:r>
            <a:r>
              <a:rPr lang="en-US" dirty="0"/>
              <a:t> </a:t>
            </a:r>
            <a:r>
              <a:rPr lang="el-GR" dirty="0" err="1"/>
              <a:t>γεφυρα</a:t>
            </a:r>
            <a:r>
              <a:rPr lang="el-GR" dirty="0"/>
              <a:t>. Ποια </a:t>
            </a:r>
            <a:r>
              <a:rPr lang="el-GR" dirty="0" err="1"/>
              <a:t>ειναι</a:t>
            </a:r>
            <a:r>
              <a:rPr lang="el-GR" dirty="0"/>
              <a:t> τα </a:t>
            </a:r>
            <a:r>
              <a:rPr lang="el-GR" dirty="0" err="1"/>
              <a:t>βασικα</a:t>
            </a:r>
            <a:r>
              <a:rPr lang="el-GR" dirty="0"/>
              <a:t> </a:t>
            </a:r>
            <a:r>
              <a:rPr lang="el-GR" dirty="0" err="1"/>
              <a:t>στοιχεια</a:t>
            </a:r>
            <a:r>
              <a:rPr lang="el-GR" dirty="0"/>
              <a:t> </a:t>
            </a:r>
            <a:r>
              <a:rPr lang="el-GR" dirty="0" err="1"/>
              <a:t>μιασ</a:t>
            </a:r>
            <a:r>
              <a:rPr lang="el-GR" dirty="0"/>
              <a:t> </a:t>
            </a:r>
            <a:r>
              <a:rPr lang="el-GR" dirty="0" err="1"/>
              <a:t>πληρουσ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7A974F-085A-AC8A-68A8-44F00675E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148" y="2091449"/>
            <a:ext cx="7017258" cy="4325976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93F02A-11F9-0573-6571-3A3BA5BC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304" y="2650374"/>
            <a:ext cx="4876800" cy="3124201"/>
          </a:xfrm>
        </p:spPr>
        <p:txBody>
          <a:bodyPr>
            <a:normAutofit fontScale="85000" lnSpcReduction="20000"/>
          </a:bodyPr>
          <a:lstStyle/>
          <a:p>
            <a:pPr marL="0" indent="0" rtl="0">
              <a:buNone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πληρωσ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γεφυρα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μπορουμε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έχουμε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προσθετωντασ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κι έναν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ενδεικτη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για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παρακολουθηση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λειτουργιων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κυριασ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μηχανησ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rtl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αθε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γεφυρα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αποτελειται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τεσσερα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βασικα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στοιχεια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rtl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-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τεχνικο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στοιχειο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οποιο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ecdis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thmata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επικοινωνιασ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αυτοματοσ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πηδαλιουχοσ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radar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οι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γυροσκοπικεσ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πυξιδεσ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rtl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 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διεπαφη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χειριστη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rtl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 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διεπαφη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κυριασ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μηχανησ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</a:t>
            </a:r>
          </a:p>
          <a:p>
            <a:pPr marL="0" indent="0" rtl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τισ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οδηγιεσ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λειτουργιασ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en-US" dirty="0"/>
              <a:t>RESOLUTION MSC.64(67)</a:t>
            </a:r>
            <a:endParaRPr lang="el-GR" dirty="0"/>
          </a:p>
          <a:p>
            <a:pPr marL="0" indent="0" rtl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397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1A57-6AB9-EEA9-96C4-9741FE2C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609600"/>
            <a:ext cx="11604567" cy="1526771"/>
          </a:xfrm>
        </p:spPr>
        <p:txBody>
          <a:bodyPr>
            <a:normAutofit/>
          </a:bodyPr>
          <a:lstStyle/>
          <a:p>
            <a:r>
              <a:rPr lang="el-GR" sz="2400" cap="none" dirty="0"/>
              <a:t>ΟΤΑΝ ΓΙΝΕΤΑΙ ΟΡΘΗ ΧΡΗΣΗ, ΤΟ ECDIS ΒΕΛΤΙΩΝΕΙ ΤΗΝ ΝΑΥΣΙΠΛΟΙΑ, ΒΕΛΤΙΩΝΕΙ ΤΗΝ ΕΠΙΓΝΩΣΗ ΤΗΣ ΚΑΤΑΣΤΑΣΗΣ ΚΑΙ ΤΟΥ ΧΩΡΟΥ ΣΕ ΣΥΓΚΡΙΣΗ ΜΕ ΤΗΝ ΝΑΥΣΙΠΛΟΙΑ ΜΕ ΧΡΗΣΗ ΣΥΜΒΑΤΙΚΩΝ ΧΑΡΤΩΝ.</a:t>
            </a:r>
            <a:endParaRPr lang="en-US" sz="2400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5ED9D-7003-482E-CC6D-C5841ADC2ADA}"/>
              </a:ext>
            </a:extLst>
          </p:cNvPr>
          <p:cNvSpPr txBox="1"/>
          <p:nvPr/>
        </p:nvSpPr>
        <p:spPr>
          <a:xfrm>
            <a:off x="332508" y="2074026"/>
            <a:ext cx="112471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…μπορεί να εμφανίσει την προηγούμενη, την παρούσα και την μελλοντική θέση ενός πλοίου χρησιμοποιώντας όλες τις διαθέσιμες πληροφορίες από τους συνδεδεμένους </a:t>
            </a:r>
            <a:r>
              <a:rPr lang="en-US" dirty="0"/>
              <a:t>sensors </a:t>
            </a:r>
            <a:r>
              <a:rPr lang="el-GR" dirty="0"/>
              <a:t>.              </a:t>
            </a:r>
          </a:p>
          <a:p>
            <a:r>
              <a:rPr lang="el-GR" dirty="0"/>
              <a:t>Ωστόσο, οι τεχνικές που απαιτούνται για τη χρήση του ECDIS διαφέρουν εν μέρει από αυτές που  χρησιμοποιούνται στους συμβατικούς (</a:t>
            </a:r>
            <a:r>
              <a:rPr lang="en-US" dirty="0"/>
              <a:t>paper charts).</a:t>
            </a:r>
          </a:p>
          <a:p>
            <a:endParaRPr lang="el-GR" dirty="0"/>
          </a:p>
          <a:p>
            <a:r>
              <a:rPr lang="el-GR" dirty="0"/>
              <a:t>Οι ελάχιστες προϋποθέσεις των κανονισμών για ασφαλή χρήση του ECDIS απαιτούν: 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l-GR" dirty="0"/>
              <a:t>Όλοι οι χειριστές ECDIS να έχουν ολοκληρώσει γενική και ειδική εκπαίδευση στο ECDIS 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l-GR" dirty="0"/>
              <a:t>Πρέπει να χρησιμοποιούνται επίσημοι και ενημερωμένοι ENC 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l-GR" dirty="0"/>
              <a:t>Όλοι οι διαθέσιμοι αισθητήρες (</a:t>
            </a:r>
            <a:r>
              <a:rPr lang="en-US" dirty="0"/>
              <a:t>sensors)</a:t>
            </a:r>
            <a:r>
              <a:rPr lang="el-GR" dirty="0"/>
              <a:t> και τα βοηθήματα πλοήγησης για την υποστήριξη ασφαλούς</a:t>
            </a:r>
            <a:r>
              <a:rPr lang="en-US" dirty="0"/>
              <a:t> </a:t>
            </a:r>
            <a:r>
              <a:rPr lang="el-GR" dirty="0"/>
              <a:t>και με ακρίβεια, ναυσιπλοΐας πρέπει, να χρησιμοποιούνται ώστε να προλαμβάνεται η </a:t>
            </a:r>
            <a:r>
              <a:rPr lang="el-GR" dirty="0" err="1"/>
              <a:t>υπερ</a:t>
            </a:r>
            <a:r>
              <a:rPr lang="el-GR" dirty="0"/>
              <a:t>-εξάρτηση (</a:t>
            </a:r>
            <a:r>
              <a:rPr lang="en-US" dirty="0"/>
              <a:t>over-reliance)</a:t>
            </a:r>
            <a:r>
              <a:rPr lang="el-GR" dirty="0"/>
              <a:t> από έναν μεμονωμένο αισθητήρα.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l-GR" dirty="0"/>
              <a:t>Πρέπει να χρησιμοποιούνται όλες οι τεχνικές και ο εξοπλισμός για την επιβεβαίωση και τον έλεγχο θέσης που προέρχονται από το GNSS.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l-GR" dirty="0"/>
              <a:t>Πρέπει να έχουν γίνει οι κατάλληλες ρυθμίσεις και να είναι κατανοητές όλες οι ρυθμίσεις ασφαλείας. 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l-GR" dirty="0"/>
              <a:t>θα πρέπει να χρησιμοποιείται η αναμέτρηση(DR) και η εκτιμώμενη θέση (EP) σε περίπτωση βλάβης του εξοπλισμού GNSS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1A57-6AB9-EEA9-96C4-9741FE2C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609600"/>
            <a:ext cx="11604567" cy="1526771"/>
          </a:xfrm>
        </p:spPr>
        <p:txBody>
          <a:bodyPr>
            <a:normAutofit/>
          </a:bodyPr>
          <a:lstStyle/>
          <a:p>
            <a:r>
              <a:rPr lang="el-GR" sz="2400" cap="none" dirty="0"/>
              <a:t>ΟΙ ΤΕΧΝΙΚΕΣ ΚΑΙ ΟΙ ΜΕΘΟΔΟΙ ΝΑΥΣΙΠΛΟΙΑΣ ΚΑΙ ΕΥΡΕΣΗΣ ΘΕΣΗΣ ΣΤΟ ECDIS ΠΟΙΚΙΛΛΟΥΝ, ΑΝΑΛΟΓΑ ΜΕ ΤΗΝ ΠΕΡΙΟΧΗ ΠΛΟΗΓΗΣΗΣ:</a:t>
            </a:r>
            <a:endParaRPr lang="en-US" sz="2400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5ED9D-7003-482E-CC6D-C5841ADC2ADA}"/>
              </a:ext>
            </a:extLst>
          </p:cNvPr>
          <p:cNvSpPr txBox="1"/>
          <p:nvPr/>
        </p:nvSpPr>
        <p:spPr>
          <a:xfrm>
            <a:off x="332508" y="2074026"/>
            <a:ext cx="11247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 Πλοηγό και σε περιορισμένα νερά: Κατά τη διάρκεια της εισόδου σε λιμένες και της πλοήγησης σε περιορισμένα ύδατα, θα πρέπει να χρησιμοποιείται το ECDIS σε συνδυασμό με </a:t>
            </a:r>
            <a:r>
              <a:rPr lang="en-US" dirty="0"/>
              <a:t>Radar Overlay Information (</a:t>
            </a:r>
            <a:r>
              <a:rPr lang="el-GR" dirty="0"/>
              <a:t>RIO), εάν υπάρχει, για διπλή επιβεβαίωση θέσεων GNSS. Ο χειριστής ECDIS θα πρέπει να διασφαλίζει ότι χρησιμοποιούνται πρόσθετες μέθοδοι λήψης στίγματος, όπως οπτικές και ραντάρ για την επιβεβαίωση θέσεων GNSS.                                                                                                                                  Κατά τη διάρκεια περιορισμένης ορατότητας, ο χειριστής ECDIS θα πρέπει να χρησιμοποιεί το ECDIS μαζί με το ραντάρ.</a:t>
            </a:r>
          </a:p>
          <a:p>
            <a:endParaRPr lang="el-GR" dirty="0"/>
          </a:p>
          <a:p>
            <a:r>
              <a:rPr lang="el-GR" dirty="0"/>
              <a:t>Ακτοπλοΐα, προσέγγιση πριν από πλοηγό: Ενώ λειτουργεί σε παράκτια ύδατα, ο χειριστής ECDIS θα πρέπει να παρακολουθεί την ακτογραμμή του ραντάρ ως επιπλέον </a:t>
            </a:r>
            <a:r>
              <a:rPr lang="en-US" dirty="0"/>
              <a:t>layer</a:t>
            </a:r>
            <a:r>
              <a:rPr lang="el-GR" dirty="0"/>
              <a:t> στο</a:t>
            </a:r>
            <a:r>
              <a:rPr lang="en-US" dirty="0"/>
              <a:t>n</a:t>
            </a:r>
            <a:r>
              <a:rPr lang="el-GR" dirty="0"/>
              <a:t> χάρτη</a:t>
            </a:r>
            <a:r>
              <a:rPr lang="en-US" dirty="0"/>
              <a:t> x</a:t>
            </a:r>
            <a:r>
              <a:rPr lang="el-GR" dirty="0" err="1"/>
              <a:t>ρησιμοποιώντας</a:t>
            </a:r>
            <a:r>
              <a:rPr lang="el-GR" dirty="0"/>
              <a:t> το RIO, όπου είναι πρακτικό, και να επιβεβαιώνει τη θέση του πλοίου χρησιμοποιώντας διοπτεύσεις / αποστάσεις ή ραντάρ για να ελέγχει την ακρίβεια του GNSS.</a:t>
            </a:r>
          </a:p>
          <a:p>
            <a:endParaRPr lang="el-GR" dirty="0"/>
          </a:p>
          <a:p>
            <a:r>
              <a:rPr lang="el-GR" dirty="0"/>
              <a:t>Ωκεανοπλοΐα: Η κύρια πηγή πληροφοριών θέσης θα είναι το GNSS, το οποίο θα πρέπει να ελέγχεται περιοδικά χρησιμοποιώντας αστρονομική ναυτιλία όταν είναι δυνατόν.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D063-62A7-3C2C-D302-022AA4BF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ECDIS DISPLAYS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6C9558E-6676-19E9-ECCF-90634AC40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84" y="1918854"/>
            <a:ext cx="7539643" cy="4712277"/>
          </a:xfrm>
        </p:spPr>
      </p:pic>
    </p:spTree>
    <p:extLst>
      <p:ext uri="{BB962C8B-B14F-4D97-AF65-F5344CB8AC3E}">
        <p14:creationId xmlns:p14="http://schemas.microsoft.com/office/powerpoint/2010/main" val="129612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CB56-2499-DF91-C805-A339C37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09601"/>
            <a:ext cx="4499340" cy="1371600"/>
          </a:xfrm>
        </p:spPr>
        <p:txBody>
          <a:bodyPr/>
          <a:lstStyle/>
          <a:p>
            <a:r>
              <a:rPr lang="el-GR" dirty="0" err="1"/>
              <a:t>Απεικονιση</a:t>
            </a:r>
            <a:r>
              <a:rPr lang="en-US" dirty="0"/>
              <a:t> </a:t>
            </a:r>
            <a:r>
              <a:rPr lang="el-GR" dirty="0" err="1"/>
              <a:t>βασησ</a:t>
            </a:r>
            <a:r>
              <a:rPr lang="el-GR" dirty="0"/>
              <a:t> (</a:t>
            </a:r>
            <a:r>
              <a:rPr lang="el-GR" dirty="0" err="1"/>
              <a:t>βασικη</a:t>
            </a:r>
            <a:r>
              <a:rPr lang="el-GR" dirty="0"/>
              <a:t>)  </a:t>
            </a:r>
            <a:r>
              <a:rPr lang="en-US" dirty="0"/>
              <a:t>bas</a:t>
            </a:r>
            <a:r>
              <a:rPr lang="el-GR" dirty="0"/>
              <a:t>ε</a:t>
            </a:r>
            <a:r>
              <a:rPr lang="en-US" dirty="0"/>
              <a:t> display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79CF5D-9F2F-6307-1C05-E9379683A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906" y="1052921"/>
            <a:ext cx="7357774" cy="42672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EB0A6-ABFB-533E-1207-A2BA9729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8" y="2514599"/>
            <a:ext cx="4499340" cy="3329248"/>
          </a:xfrm>
        </p:spPr>
        <p:txBody>
          <a:bodyPr/>
          <a:lstStyle/>
          <a:p>
            <a:r>
              <a:rPr lang="el-GR" dirty="0"/>
              <a:t>Στο </a:t>
            </a:r>
            <a:r>
              <a:rPr lang="en-US" dirty="0"/>
              <a:t>display base </a:t>
            </a:r>
            <a:r>
              <a:rPr lang="el-GR" dirty="0" err="1"/>
              <a:t>παρουσιαζεται</a:t>
            </a:r>
            <a:r>
              <a:rPr lang="el-GR" dirty="0"/>
              <a:t> το </a:t>
            </a:r>
            <a:r>
              <a:rPr lang="el-GR" dirty="0" err="1"/>
              <a:t>επιπεδο</a:t>
            </a:r>
            <a:r>
              <a:rPr lang="el-GR" dirty="0"/>
              <a:t> </a:t>
            </a:r>
            <a:r>
              <a:rPr lang="el-GR" dirty="0" err="1"/>
              <a:t>πληροφοριασ</a:t>
            </a:r>
            <a:r>
              <a:rPr lang="el-GR" dirty="0"/>
              <a:t> των </a:t>
            </a:r>
            <a:r>
              <a:rPr lang="el-GR" dirty="0" err="1"/>
              <a:t>χαρτων</a:t>
            </a:r>
            <a:r>
              <a:rPr lang="el-GR" dirty="0"/>
              <a:t> SENC που δεν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αφαιρεθει</a:t>
            </a:r>
            <a:r>
              <a:rPr lang="el-GR" dirty="0"/>
              <a:t> από την </a:t>
            </a:r>
            <a:r>
              <a:rPr lang="el-GR" dirty="0" err="1"/>
              <a:t>οθονη</a:t>
            </a:r>
            <a:r>
              <a:rPr lang="el-GR" dirty="0"/>
              <a:t>, και που </a:t>
            </a:r>
            <a:r>
              <a:rPr lang="el-GR" dirty="0" err="1"/>
              <a:t>αποτελειαι</a:t>
            </a:r>
            <a:r>
              <a:rPr lang="el-GR" dirty="0"/>
              <a:t> από </a:t>
            </a:r>
            <a:r>
              <a:rPr lang="el-GR" dirty="0" err="1"/>
              <a:t>πληροφοριες</a:t>
            </a:r>
            <a:r>
              <a:rPr lang="el-GR" dirty="0"/>
              <a:t> που </a:t>
            </a:r>
            <a:r>
              <a:rPr lang="el-GR" dirty="0" err="1"/>
              <a:t>απαιτουνται</a:t>
            </a:r>
            <a:r>
              <a:rPr lang="el-GR" dirty="0"/>
              <a:t> </a:t>
            </a:r>
            <a:r>
              <a:rPr lang="el-GR" dirty="0" err="1"/>
              <a:t>ανα</a:t>
            </a:r>
            <a:r>
              <a:rPr lang="el-GR" dirty="0"/>
              <a:t> </a:t>
            </a:r>
            <a:r>
              <a:rPr lang="el-GR" dirty="0" err="1"/>
              <a:t>πασα</a:t>
            </a:r>
            <a:r>
              <a:rPr lang="el-GR" dirty="0"/>
              <a:t> </a:t>
            </a:r>
            <a:r>
              <a:rPr lang="el-GR" dirty="0" err="1"/>
              <a:t>στιγμη</a:t>
            </a:r>
            <a:r>
              <a:rPr lang="el-GR" dirty="0"/>
              <a:t> σε </a:t>
            </a:r>
            <a:r>
              <a:rPr lang="el-GR" dirty="0" err="1"/>
              <a:t>ολες</a:t>
            </a:r>
            <a:r>
              <a:rPr lang="el-GR" dirty="0"/>
              <a:t> τις </a:t>
            </a:r>
            <a:r>
              <a:rPr lang="el-GR" dirty="0" err="1"/>
              <a:t>γεωγραφικες</a:t>
            </a:r>
            <a:r>
              <a:rPr lang="el-GR" dirty="0"/>
              <a:t> </a:t>
            </a:r>
            <a:r>
              <a:rPr lang="el-GR" dirty="0" err="1"/>
              <a:t>περιοχες</a:t>
            </a:r>
            <a:r>
              <a:rPr lang="el-GR" dirty="0"/>
              <a:t> και </a:t>
            </a:r>
            <a:r>
              <a:rPr lang="el-GR" dirty="0" err="1"/>
              <a:t>ολες</a:t>
            </a:r>
            <a:r>
              <a:rPr lang="el-GR" dirty="0"/>
              <a:t> τις </a:t>
            </a:r>
            <a:r>
              <a:rPr lang="el-GR" dirty="0" err="1"/>
              <a:t>περιστασεις</a:t>
            </a:r>
            <a:r>
              <a:rPr lang="el-GR" dirty="0"/>
              <a:t>. Δεν </a:t>
            </a:r>
            <a:r>
              <a:rPr lang="el-GR" dirty="0" err="1"/>
              <a:t>προοριζεται</a:t>
            </a:r>
            <a:r>
              <a:rPr lang="el-GR" dirty="0"/>
              <a:t> να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επαρκες</a:t>
            </a:r>
            <a:r>
              <a:rPr lang="el-GR" dirty="0"/>
              <a:t> για </a:t>
            </a:r>
            <a:r>
              <a:rPr lang="el-GR" dirty="0" err="1"/>
              <a:t>ασφαλη</a:t>
            </a:r>
            <a:r>
              <a:rPr lang="el-GR" dirty="0"/>
              <a:t> </a:t>
            </a:r>
            <a:r>
              <a:rPr lang="el-GR" dirty="0" err="1"/>
              <a:t>πλοηγηση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B8A51-909E-882B-05EB-710643C5A4D2}"/>
              </a:ext>
            </a:extLst>
          </p:cNvPr>
          <p:cNvSpPr txBox="1"/>
          <p:nvPr/>
        </p:nvSpPr>
        <p:spPr>
          <a:xfrm>
            <a:off x="4422371" y="5478087"/>
            <a:ext cx="7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Display Base            (source: OCIMF Recommendations on Usage of ECDIS and Preventing Incidents)</a:t>
            </a:r>
          </a:p>
        </p:txBody>
      </p:sp>
    </p:spTree>
    <p:extLst>
      <p:ext uri="{BB962C8B-B14F-4D97-AF65-F5344CB8AC3E}">
        <p14:creationId xmlns:p14="http://schemas.microsoft.com/office/powerpoint/2010/main" val="320087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CB56-2499-DF91-C805-A339C37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09601"/>
            <a:ext cx="4499340" cy="1371600"/>
          </a:xfrm>
        </p:spPr>
        <p:txBody>
          <a:bodyPr/>
          <a:lstStyle/>
          <a:p>
            <a:r>
              <a:rPr lang="el-GR" dirty="0" err="1"/>
              <a:t>βαση</a:t>
            </a:r>
            <a:r>
              <a:rPr lang="el-GR" dirty="0"/>
              <a:t> </a:t>
            </a:r>
            <a:r>
              <a:rPr lang="el-GR" dirty="0" err="1"/>
              <a:t>Απεικονισησ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 err="1"/>
              <a:t>βασικη</a:t>
            </a:r>
            <a:r>
              <a:rPr lang="el-GR" dirty="0"/>
              <a:t>) </a:t>
            </a:r>
            <a:r>
              <a:rPr lang="en-US" b="1" dirty="0"/>
              <a:t>display bas</a:t>
            </a:r>
            <a:r>
              <a:rPr lang="el-GR" b="1" dirty="0"/>
              <a:t>ε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EB0A6-ABFB-533E-1207-A2BA9729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8" y="1981201"/>
            <a:ext cx="4499340" cy="443622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ΣΤΟ </a:t>
            </a:r>
            <a:r>
              <a:rPr lang="en-US" dirty="0"/>
              <a:t>DISPLAY BASE </a:t>
            </a:r>
            <a:r>
              <a:rPr lang="el-GR" dirty="0"/>
              <a:t>ΣΥΜΦΩΝΑ ΜΕ ΤΗΝ </a:t>
            </a:r>
            <a:r>
              <a:rPr lang="en-US" dirty="0"/>
              <a:t>MSC 530(106) </a:t>
            </a:r>
            <a:r>
              <a:rPr lang="el-GR" dirty="0"/>
              <a:t>ΣΤΟ ΠΑΡΑΡΤΗΜΑ 2 ΘΑ ΠΡΕΠΕΙ ΝΑ ΠΑΡΟΥΣΙΑΖΟΝΤΑΙ ΜΟΝΙΜΑ:</a:t>
            </a:r>
          </a:p>
          <a:p>
            <a:r>
              <a:rPr lang="en-US" dirty="0"/>
              <a:t>1. </a:t>
            </a:r>
            <a:r>
              <a:rPr lang="el-GR" dirty="0"/>
              <a:t>Η ΑΚΤΟΓΡΑΜΜΗ (ΣΤΟ </a:t>
            </a:r>
            <a:r>
              <a:rPr lang="en-US" dirty="0"/>
              <a:t>HIGH WATER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2</a:t>
            </a:r>
            <a:r>
              <a:rPr lang="en-US" dirty="0"/>
              <a:t>. H SAFETY CONTOUR </a:t>
            </a:r>
            <a:r>
              <a:rPr lang="el-GR" dirty="0"/>
              <a:t>ΠΟΥ ΟΡΙΣΑΜΕ</a:t>
            </a:r>
          </a:p>
          <a:p>
            <a:r>
              <a:rPr lang="el-GR" dirty="0"/>
              <a:t>3. ΜΕΜΟΝΩΜΕΝΟΙ ΚΙΝΔΥΝΟΙ ΓΙΑ ΒΑΘΗ ΜΙΚΡΟΤΕΡΑ ΤΟ</a:t>
            </a:r>
            <a:r>
              <a:rPr lang="en-US" dirty="0"/>
              <a:t>Y SAFETY CONTOUR</a:t>
            </a:r>
            <a:r>
              <a:rPr lang="el-GR" dirty="0"/>
              <a:t> ΠΟΥ ΝΑ ΒΡΙΣΚΟΝΤΑΙ ΕΝΤΟΣ ΤΩΝ ΑΣΦΑΛΩΝ ΥΔΑΤΩΝ ΠΟΥ ΟΡΙΖΟΝΤΑΙ ΑΠΟ ΑΥΤΗΝ</a:t>
            </a:r>
          </a:p>
          <a:p>
            <a:r>
              <a:rPr lang="el-GR" dirty="0"/>
              <a:t>4. ΜΕΜΟΝΩΜΕΝΟΙ ΚΙΝΔΥΝΟΙ ΠΟΥ ΒΡΙΣΚΟΝΤΑΙ ΣΤΟ ΑΣΦΑΛΕΣ ΝΕΡΟ ΠΟΥ ΟΡΙΖΕΤΑΙ ΑΠΟ ΑΥΤΗΝ ΟΠΩΣ ΣΤΑΘΕΡΕΣ ΚΑΤΑΣΚΕΥΕΣ, ΕΝΑΕΡΙΑ ΚΑΛΩΔΙΑ Κ.ΛΠ.</a:t>
            </a:r>
          </a:p>
          <a:p>
            <a:r>
              <a:rPr lang="el-GR" dirty="0"/>
              <a:t>5. ΚΛΙΜΑΚΑ ΤΟΥ ΧΑΡΤΗ, ΕΜΒΕΛΕΙΑ ΚΑΙ ΒΟΡΕΙΟ.ΒΕΛΟΣ                                                       6. ΟΙ ΜΟΝΑΔΕΣ ΜΕΤΡΗΣΗΣ ΒΑΘΟΥΣ ΚΑΙ ΥΨΟΥΣ ΚΑΙ                                                                                    7. ΤΟ </a:t>
            </a:r>
            <a:r>
              <a:rPr lang="en-US" dirty="0"/>
              <a:t>MODE </a:t>
            </a:r>
            <a:r>
              <a:rPr lang="el-GR" dirty="0"/>
              <a:t>ΑΠΕΙΚΟΝΙΣΗΣ.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B8A51-909E-882B-05EB-710643C5A4D2}"/>
              </a:ext>
            </a:extLst>
          </p:cNvPr>
          <p:cNvSpPr txBox="1"/>
          <p:nvPr/>
        </p:nvSpPr>
        <p:spPr>
          <a:xfrm>
            <a:off x="4946073" y="4962698"/>
            <a:ext cx="7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                                  </a:t>
            </a:r>
            <a:r>
              <a:rPr lang="en-US" sz="1200" dirty="0"/>
              <a:t>Display Base            (source: MSC 530(106) Annex 2)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81237D-4DB2-5E08-0570-BD0A5DB18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863" y="1295401"/>
            <a:ext cx="7360499" cy="3581399"/>
          </a:xfrm>
        </p:spPr>
      </p:pic>
    </p:spTree>
    <p:extLst>
      <p:ext uri="{BB962C8B-B14F-4D97-AF65-F5344CB8AC3E}">
        <p14:creationId xmlns:p14="http://schemas.microsoft.com/office/powerpoint/2010/main" val="2151284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348</TotalTime>
  <Words>1190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Mesh</vt:lpstr>
      <vt:lpstr>ECDIS</vt:lpstr>
      <vt:lpstr>Ecdis and interconnects</vt:lpstr>
      <vt:lpstr>Ecdis and interconnects</vt:lpstr>
      <vt:lpstr>ibs γεφυρα. Ποια ειναι τα βασικα στοιχεια μιασ πληρουσ;</vt:lpstr>
      <vt:lpstr>ΟΤΑΝ ΓΙΝΕΤΑΙ ΟΡΘΗ ΧΡΗΣΗ, ΤΟ ECDIS ΒΕΛΤΙΩΝΕΙ ΤΗΝ ΝΑΥΣΙΠΛΟΙΑ, ΒΕΛΤΙΩΝΕΙ ΤΗΝ ΕΠΙΓΝΩΣΗ ΤΗΣ ΚΑΤΑΣΤΑΣΗΣ ΚΑΙ ΤΟΥ ΧΩΡΟΥ ΣΕ ΣΥΓΚΡΙΣΗ ΜΕ ΤΗΝ ΝΑΥΣΙΠΛΟΙΑ ΜΕ ΧΡΗΣΗ ΣΥΜΒΑΤΙΚΩΝ ΧΑΡΤΩΝ.</vt:lpstr>
      <vt:lpstr>ΟΙ ΤΕΧΝΙΚΕΣ ΚΑΙ ΟΙ ΜΕΘΟΔΟΙ ΝΑΥΣΙΠΛΟΙΑΣ ΚΑΙ ΕΥΡΕΣΗΣ ΘΕΣΗΣ ΣΤΟ ECDIS ΠΟΙΚΙΛΛΟΥΝ, ΑΝΑΛΟΓΑ ΜΕ ΤΗΝ ΠΕΡΙΟΧΗ ΠΛΟΗΓΗΣΗΣ:</vt:lpstr>
      <vt:lpstr>ECDIS DISPLAYS</vt:lpstr>
      <vt:lpstr>Απεικονιση βασησ (βασικη)  basε display</vt:lpstr>
      <vt:lpstr>βαση Απεικονισησ (βασικη) display basε</vt:lpstr>
      <vt:lpstr>Τυπικη Απεικονιση standard display</vt:lpstr>
      <vt:lpstr>Τυπικη Απεικονιση standard display</vt:lpstr>
      <vt:lpstr>Ολεσ οι υπολοιπεσ πληροφοριεσ μπορουν δυνητικα να εμφανιστουν ή να αποκρυπτουν απΟ τον χρηστη</vt:lpstr>
      <vt:lpstr>PowerPoint Presentation</vt:lpstr>
      <vt:lpstr>Επιλογη μεθοδου θεσησ του πλοιου (position fixing)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ECDIS</dc:title>
  <dc:creator>Θρασύβουλος Κοτσιφάκης</dc:creator>
  <cp:lastModifiedBy>Θρασύβουλος Κοτσιφάκης</cp:lastModifiedBy>
  <cp:revision>6</cp:revision>
  <dcterms:created xsi:type="dcterms:W3CDTF">2023-11-01T14:20:07Z</dcterms:created>
  <dcterms:modified xsi:type="dcterms:W3CDTF">2023-11-02T00:03:52Z</dcterms:modified>
</cp:coreProperties>
</file>