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2" d="100"/>
          <a:sy n="92" d="100"/>
        </p:scale>
        <p:origin x="2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11/21/2023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creativecommons.org/licenses/by-nc-sa/4.0/?ref=chooser-v1"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11/21/2023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pic>
        <p:nvPicPr>
          <p:cNvPr id="10" name="Picture 9">
            <a:hlinkClick r:id="rId19"/>
            <a:extLst>
              <a:ext uri="{FF2B5EF4-FFF2-40B4-BE49-F238E27FC236}">
                <a16:creationId xmlns:a16="http://schemas.microsoft.com/office/drawing/2014/main" id="{3D547AFC-375D-EEB7-3000-E62CB14B47CE}"/>
              </a:ext>
            </a:extLst>
          </p:cNvPr>
          <p:cNvPicPr>
            <a:picLocks noChangeAspect="1"/>
          </p:cNvPicPr>
          <p:nvPr userDrawn="1"/>
        </p:nvPicPr>
        <p:blipFill>
          <a:blip r:embed="rId20"/>
          <a:stretch>
            <a:fillRect/>
          </a:stretch>
        </p:blipFill>
        <p:spPr>
          <a:xfrm>
            <a:off x="0" y="0"/>
            <a:ext cx="1227411" cy="429442"/>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legacy.iho.int/mtg_docs/com_wg/NCWG/NCWG4/NCWG4-10.4_KeaTrader.pdf"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ssets.publishing.service.gov.uk/media/60acb4bd8fa8f520bde56d16/2021-07-Kaami.pdf"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ssets.publishing.service.gov.uk/media/59e601e7ed915d6aadcdaf18/MAIBInvReport22_2017.pdf"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iho.int/uploads/user/Services%20and%20Standards/HSSC/HSSC12/S-67%20Ed%20100%20Mariners%20Guide%20to%20Accuracy%20of%20Depth%20Information%20in%20ENC.pdf"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iho.int/uploads/user/pubs/standards/s-4/S4_V4-9-0_March_2021.pdf"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68D5-02F4-9656-0B64-3E0C69A5553D}"/>
              </a:ext>
            </a:extLst>
          </p:cNvPr>
          <p:cNvSpPr>
            <a:spLocks noGrp="1"/>
          </p:cNvSpPr>
          <p:nvPr>
            <p:ph type="ctrTitle"/>
          </p:nvPr>
        </p:nvSpPr>
        <p:spPr>
          <a:xfrm>
            <a:off x="1751012" y="609599"/>
            <a:ext cx="8676222" cy="4319847"/>
          </a:xfrm>
        </p:spPr>
        <p:txBody>
          <a:bodyPr/>
          <a:lstStyle/>
          <a:p>
            <a:br>
              <a:rPr lang="en-US" dirty="0"/>
            </a:br>
            <a:r>
              <a:rPr lang="en-US" dirty="0"/>
              <a:t>ECDIS SAFETY SETTINGS</a:t>
            </a:r>
          </a:p>
        </p:txBody>
      </p:sp>
      <p:sp>
        <p:nvSpPr>
          <p:cNvPr id="3" name="Subtitle 2">
            <a:extLst>
              <a:ext uri="{FF2B5EF4-FFF2-40B4-BE49-F238E27FC236}">
                <a16:creationId xmlns:a16="http://schemas.microsoft.com/office/drawing/2014/main" id="{C632704D-2124-71E6-1E9D-B5BD3B49DBD2}"/>
              </a:ext>
            </a:extLst>
          </p:cNvPr>
          <p:cNvSpPr>
            <a:spLocks noGrp="1"/>
          </p:cNvSpPr>
          <p:nvPr>
            <p:ph type="subTitle" idx="1"/>
          </p:nvPr>
        </p:nvSpPr>
        <p:spPr>
          <a:xfrm>
            <a:off x="1757889" y="4929447"/>
            <a:ext cx="8676222" cy="1601586"/>
          </a:xfrm>
        </p:spPr>
        <p:txBody>
          <a:bodyPr/>
          <a:lstStyle/>
          <a:p>
            <a:r>
              <a:rPr lang="el-GR" dirty="0" err="1"/>
              <a:t>Ρυθμισεισ</a:t>
            </a:r>
            <a:r>
              <a:rPr lang="el-GR" dirty="0"/>
              <a:t> </a:t>
            </a:r>
            <a:r>
              <a:rPr lang="el-GR" dirty="0" err="1"/>
              <a:t>ασφαλειασ</a:t>
            </a:r>
            <a:r>
              <a:rPr lang="el-GR" dirty="0"/>
              <a:t> του </a:t>
            </a:r>
            <a:r>
              <a:rPr lang="en-US" dirty="0" err="1"/>
              <a:t>ecdis</a:t>
            </a:r>
            <a:r>
              <a:rPr lang="en-US" dirty="0"/>
              <a:t> </a:t>
            </a:r>
            <a:r>
              <a:rPr lang="el-GR" dirty="0"/>
              <a:t>και </a:t>
            </a:r>
            <a:r>
              <a:rPr lang="el-GR" dirty="0" err="1"/>
              <a:t>σημασια</a:t>
            </a:r>
            <a:r>
              <a:rPr lang="el-GR" dirty="0"/>
              <a:t> </a:t>
            </a:r>
            <a:r>
              <a:rPr lang="el-GR" dirty="0" err="1"/>
              <a:t>τουσ</a:t>
            </a:r>
            <a:endParaRPr lang="en-US" dirty="0"/>
          </a:p>
        </p:txBody>
      </p:sp>
      <p:pic>
        <p:nvPicPr>
          <p:cNvPr id="5" name="Picture 4">
            <a:extLst>
              <a:ext uri="{FF2B5EF4-FFF2-40B4-BE49-F238E27FC236}">
                <a16:creationId xmlns:a16="http://schemas.microsoft.com/office/drawing/2014/main" id="{5F3CF69C-3E11-FA47-1CE8-55C2E296780B}"/>
              </a:ext>
            </a:extLst>
          </p:cNvPr>
          <p:cNvPicPr>
            <a:picLocks noChangeAspect="1"/>
          </p:cNvPicPr>
          <p:nvPr/>
        </p:nvPicPr>
        <p:blipFill>
          <a:blip r:embed="rId2"/>
          <a:stretch>
            <a:fillRect/>
          </a:stretch>
        </p:blipFill>
        <p:spPr>
          <a:xfrm>
            <a:off x="2749868" y="157942"/>
            <a:ext cx="6601949" cy="4045810"/>
          </a:xfrm>
          <a:prstGeom prst="rect">
            <a:avLst/>
          </a:prstGeom>
        </p:spPr>
      </p:pic>
      <p:sp>
        <p:nvSpPr>
          <p:cNvPr id="6" name="TextBox 5">
            <a:extLst>
              <a:ext uri="{FF2B5EF4-FFF2-40B4-BE49-F238E27FC236}">
                <a16:creationId xmlns:a16="http://schemas.microsoft.com/office/drawing/2014/main" id="{0689233B-FBA2-4E68-B6AC-3821C43F746A}"/>
              </a:ext>
            </a:extLst>
          </p:cNvPr>
          <p:cNvSpPr txBox="1"/>
          <p:nvPr/>
        </p:nvSpPr>
        <p:spPr>
          <a:xfrm>
            <a:off x="3782292" y="6346367"/>
            <a:ext cx="8188036" cy="400110"/>
          </a:xfrm>
          <a:prstGeom prst="rect">
            <a:avLst/>
          </a:prstGeom>
          <a:noFill/>
        </p:spPr>
        <p:txBody>
          <a:bodyPr wrap="square" rtlCol="0">
            <a:spAutoFit/>
          </a:bodyPr>
          <a:lstStyle/>
          <a:p>
            <a:r>
              <a:rPr lang="el-GR" sz="1000" dirty="0"/>
              <a:t>Οι πληροφορίες και οι ρυθμίσεις που περιέχονται εδώ, δεν υποκαθιστούν τη σωστή τήρηση του συστήματος ασφαλούς διαχείρισης (SMS) της εταιρείας που θα εργαστείτε τα οποία το πιθανότερο είναι αυστηρότερα από τις ελάχιστες απαιτήσεις των κανονισμών.</a:t>
            </a:r>
            <a:endParaRPr lang="en-US" sz="1000" dirty="0"/>
          </a:p>
        </p:txBody>
      </p:sp>
    </p:spTree>
    <p:extLst>
      <p:ext uri="{BB962C8B-B14F-4D97-AF65-F5344CB8AC3E}">
        <p14:creationId xmlns:p14="http://schemas.microsoft.com/office/powerpoint/2010/main" val="3833896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3A2E91-67C4-3968-712E-05A9ACF3FDDB}"/>
              </a:ext>
            </a:extLst>
          </p:cNvPr>
          <p:cNvPicPr>
            <a:picLocks noChangeAspect="1"/>
          </p:cNvPicPr>
          <p:nvPr/>
        </p:nvPicPr>
        <p:blipFill>
          <a:blip r:embed="rId2"/>
          <a:stretch>
            <a:fillRect/>
          </a:stretch>
        </p:blipFill>
        <p:spPr>
          <a:xfrm>
            <a:off x="11597452" y="1341783"/>
            <a:ext cx="435522" cy="4174434"/>
          </a:xfrm>
          <a:prstGeom prst="rect">
            <a:avLst/>
          </a:prstGeom>
        </p:spPr>
      </p:pic>
      <p:sp>
        <p:nvSpPr>
          <p:cNvPr id="2" name="Title 1">
            <a:extLst>
              <a:ext uri="{FF2B5EF4-FFF2-40B4-BE49-F238E27FC236}">
                <a16:creationId xmlns:a16="http://schemas.microsoft.com/office/drawing/2014/main" id="{FF1BB7F0-D2F9-DEA6-8755-6C27E971E347}"/>
              </a:ext>
            </a:extLst>
          </p:cNvPr>
          <p:cNvSpPr>
            <a:spLocks noGrp="1"/>
          </p:cNvSpPr>
          <p:nvPr>
            <p:ph type="title"/>
          </p:nvPr>
        </p:nvSpPr>
        <p:spPr>
          <a:xfrm>
            <a:off x="159026" y="609600"/>
            <a:ext cx="12032974" cy="732183"/>
          </a:xfrm>
        </p:spPr>
        <p:txBody>
          <a:bodyPr/>
          <a:lstStyle/>
          <a:p>
            <a:r>
              <a:rPr lang="el-GR" dirty="0"/>
              <a:t>Πως </a:t>
            </a:r>
            <a:r>
              <a:rPr lang="el-GR" dirty="0" err="1"/>
              <a:t>χρησιμοποιουμε</a:t>
            </a:r>
            <a:r>
              <a:rPr lang="el-GR" dirty="0"/>
              <a:t> το </a:t>
            </a:r>
            <a:r>
              <a:rPr lang="en-US" dirty="0" err="1"/>
              <a:t>catzoc</a:t>
            </a:r>
            <a:r>
              <a:rPr lang="en-US" dirty="0"/>
              <a:t> </a:t>
            </a:r>
            <a:r>
              <a:rPr lang="el-GR" dirty="0"/>
              <a:t>στο </a:t>
            </a:r>
            <a:r>
              <a:rPr lang="en-US" dirty="0"/>
              <a:t>passage plan</a:t>
            </a:r>
          </a:p>
        </p:txBody>
      </p:sp>
      <p:pic>
        <p:nvPicPr>
          <p:cNvPr id="7" name="Content Placeholder 6">
            <a:extLst>
              <a:ext uri="{FF2B5EF4-FFF2-40B4-BE49-F238E27FC236}">
                <a16:creationId xmlns:a16="http://schemas.microsoft.com/office/drawing/2014/main" id="{F9B9038F-E42C-772F-A87B-67CE7061185C}"/>
              </a:ext>
            </a:extLst>
          </p:cNvPr>
          <p:cNvPicPr>
            <a:picLocks noGrp="1" noChangeAspect="1"/>
          </p:cNvPicPr>
          <p:nvPr>
            <p:ph sz="half" idx="2"/>
          </p:nvPr>
        </p:nvPicPr>
        <p:blipFill>
          <a:blip r:embed="rId3"/>
          <a:stretch>
            <a:fillRect/>
          </a:stretch>
        </p:blipFill>
        <p:spPr>
          <a:xfrm>
            <a:off x="5150546" y="1341783"/>
            <a:ext cx="6446906" cy="4174434"/>
          </a:xfrm>
        </p:spPr>
      </p:pic>
      <p:sp>
        <p:nvSpPr>
          <p:cNvPr id="5" name="TextBox 4">
            <a:extLst>
              <a:ext uri="{FF2B5EF4-FFF2-40B4-BE49-F238E27FC236}">
                <a16:creationId xmlns:a16="http://schemas.microsoft.com/office/drawing/2014/main" id="{892637AE-7E5C-B5A1-EE39-2678B8F78F85}"/>
              </a:ext>
            </a:extLst>
          </p:cNvPr>
          <p:cNvSpPr txBox="1"/>
          <p:nvPr/>
        </p:nvSpPr>
        <p:spPr>
          <a:xfrm>
            <a:off x="79513" y="1341782"/>
            <a:ext cx="4830417" cy="5355312"/>
          </a:xfrm>
          <a:prstGeom prst="rect">
            <a:avLst/>
          </a:prstGeom>
          <a:noFill/>
        </p:spPr>
        <p:txBody>
          <a:bodyPr wrap="square" rtlCol="0">
            <a:spAutoFit/>
          </a:bodyPr>
          <a:lstStyle/>
          <a:p>
            <a:r>
              <a:rPr lang="el-GR" dirty="0"/>
              <a:t>Μετά την αξιολόγηση της ακρίβειας των περιοχών του χάρτη</a:t>
            </a:r>
            <a:r>
              <a:rPr lang="en-US" dirty="0"/>
              <a:t> </a:t>
            </a:r>
            <a:r>
              <a:rPr lang="el-GR" dirty="0"/>
              <a:t>στις περιοχές πλου μας, ο αξιωματικός μπορεί να προσδιορίσει εάν υπάρχει πρόσθετο περιθώριο ασφαλείας που θα πρέπει να συμπεριληφθεί: </a:t>
            </a:r>
          </a:p>
          <a:p>
            <a:endParaRPr lang="el-GR" dirty="0"/>
          </a:p>
          <a:p>
            <a:r>
              <a:rPr lang="el-GR" dirty="0"/>
              <a:t>• Όταν η πορεία μας περνάει πάνω από μια χαμηλή τιμή CATZOC, ο αξιωματικός θα πρέπει να προσαρμόσει τις τιμές ασφαλείας UKC ανάλογα.</a:t>
            </a:r>
          </a:p>
          <a:p>
            <a:endParaRPr lang="el-GR" dirty="0"/>
          </a:p>
          <a:p>
            <a:r>
              <a:rPr lang="el-GR" dirty="0"/>
              <a:t>Όταν η πορεία μας περνάει κοντά σε κινδύνους που έχουν χαρτογραφηθεί με χαμηλή τιμή CATZOC, η πορεία πρέπει να τροποποιείται για να αποφευχθεί ο κίνδυνος, κατά απόσταση αποφυγής μεγαλύτερη από το περιθώριο σφάλματος.</a:t>
            </a:r>
            <a:endParaRPr lang="en-US" dirty="0"/>
          </a:p>
        </p:txBody>
      </p:sp>
    </p:spTree>
    <p:extLst>
      <p:ext uri="{BB962C8B-B14F-4D97-AF65-F5344CB8AC3E}">
        <p14:creationId xmlns:p14="http://schemas.microsoft.com/office/powerpoint/2010/main" val="3359436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FF5D-4096-6D59-CBC9-150ACD045605}"/>
              </a:ext>
            </a:extLst>
          </p:cNvPr>
          <p:cNvSpPr>
            <a:spLocks noGrp="1"/>
          </p:cNvSpPr>
          <p:nvPr>
            <p:ph type="title"/>
          </p:nvPr>
        </p:nvSpPr>
        <p:spPr>
          <a:xfrm>
            <a:off x="1858617" y="150421"/>
            <a:ext cx="10231336" cy="459179"/>
          </a:xfrm>
        </p:spPr>
        <p:txBody>
          <a:bodyPr>
            <a:normAutofit fontScale="90000"/>
          </a:bodyPr>
          <a:lstStyle/>
          <a:p>
            <a:r>
              <a:rPr lang="el-GR" dirty="0"/>
              <a:t>ΠΑΡΑΔΕΙΓΜΑ ΧΡΗΣΗΣ στις ΒΥΘΟΜΕΤΡΗΣΕΙΣ</a:t>
            </a:r>
            <a:endParaRPr lang="en-US" dirty="0"/>
          </a:p>
        </p:txBody>
      </p:sp>
      <p:pic>
        <p:nvPicPr>
          <p:cNvPr id="7" name="Content Placeholder 6">
            <a:extLst>
              <a:ext uri="{FF2B5EF4-FFF2-40B4-BE49-F238E27FC236}">
                <a16:creationId xmlns:a16="http://schemas.microsoft.com/office/drawing/2014/main" id="{7DAD0773-DA77-304F-62C8-0E36E9889EF8}"/>
              </a:ext>
            </a:extLst>
          </p:cNvPr>
          <p:cNvPicPr>
            <a:picLocks noGrp="1" noChangeAspect="1"/>
          </p:cNvPicPr>
          <p:nvPr>
            <p:ph sz="half" idx="2"/>
          </p:nvPr>
        </p:nvPicPr>
        <p:blipFill>
          <a:blip r:embed="rId2"/>
          <a:stretch>
            <a:fillRect/>
          </a:stretch>
        </p:blipFill>
        <p:spPr>
          <a:xfrm>
            <a:off x="5620326" y="2792896"/>
            <a:ext cx="6469627" cy="3455504"/>
          </a:xfrm>
        </p:spPr>
      </p:pic>
      <p:sp>
        <p:nvSpPr>
          <p:cNvPr id="5" name="TextBox 4">
            <a:extLst>
              <a:ext uri="{FF2B5EF4-FFF2-40B4-BE49-F238E27FC236}">
                <a16:creationId xmlns:a16="http://schemas.microsoft.com/office/drawing/2014/main" id="{164DE358-38BF-9DF1-88CE-62AE65F862F1}"/>
              </a:ext>
            </a:extLst>
          </p:cNvPr>
          <p:cNvSpPr txBox="1"/>
          <p:nvPr/>
        </p:nvSpPr>
        <p:spPr>
          <a:xfrm>
            <a:off x="1" y="705678"/>
            <a:ext cx="5569646" cy="5078313"/>
          </a:xfrm>
          <a:prstGeom prst="rect">
            <a:avLst/>
          </a:prstGeom>
          <a:noFill/>
        </p:spPr>
        <p:txBody>
          <a:bodyPr wrap="square" rtlCol="0">
            <a:spAutoFit/>
          </a:bodyPr>
          <a:lstStyle/>
          <a:p>
            <a:r>
              <a:rPr lang="en-US" dirty="0"/>
              <a:t>E</a:t>
            </a:r>
            <a:r>
              <a:rPr lang="el-GR" dirty="0" err="1"/>
              <a:t>άν</a:t>
            </a:r>
            <a:r>
              <a:rPr lang="el-GR" dirty="0"/>
              <a:t> σε έναν </a:t>
            </a:r>
            <a:r>
              <a:rPr lang="en-US" dirty="0"/>
              <a:t>ENC  </a:t>
            </a:r>
            <a:r>
              <a:rPr lang="el-GR" dirty="0"/>
              <a:t>η πορεία μας περνάει από σημεία με εύρος </a:t>
            </a:r>
            <a:r>
              <a:rPr lang="el-GR" b="1" dirty="0"/>
              <a:t>βάθους 10</a:t>
            </a:r>
            <a:r>
              <a:rPr lang="en-US" b="1" dirty="0"/>
              <a:t>m – 30m</a:t>
            </a:r>
            <a:r>
              <a:rPr lang="en-US" dirty="0"/>
              <a:t> </a:t>
            </a:r>
            <a:r>
              <a:rPr lang="el-GR" dirty="0"/>
              <a:t>που έχει </a:t>
            </a:r>
            <a:r>
              <a:rPr lang="el-GR" b="1" dirty="0"/>
              <a:t>CATZOC</a:t>
            </a:r>
            <a:r>
              <a:rPr lang="en-US" b="1" dirty="0"/>
              <a:t> </a:t>
            </a:r>
            <a:r>
              <a:rPr lang="el-GR" b="1" dirty="0"/>
              <a:t>ποιότητας 'C'</a:t>
            </a:r>
            <a:r>
              <a:rPr lang="el-GR" dirty="0"/>
              <a:t>, γνωρίζουμε από τον πίνακα ότι</a:t>
            </a:r>
            <a:r>
              <a:rPr lang="en-US" dirty="0"/>
              <a:t> </a:t>
            </a:r>
            <a:r>
              <a:rPr lang="el-GR" dirty="0"/>
              <a:t>στα 10</a:t>
            </a:r>
            <a:r>
              <a:rPr lang="en-US" dirty="0"/>
              <a:t>m </a:t>
            </a:r>
            <a:r>
              <a:rPr lang="el-GR" dirty="0"/>
              <a:t>έχει </a:t>
            </a:r>
            <a:r>
              <a:rPr lang="el-GR" b="1" dirty="0"/>
              <a:t>ακρίβεια</a:t>
            </a:r>
            <a:r>
              <a:rPr lang="el-GR" dirty="0"/>
              <a:t> βυθομετρήσεων  </a:t>
            </a:r>
            <a:r>
              <a:rPr lang="el-GR" b="1" dirty="0"/>
              <a:t>± 2.5 m</a:t>
            </a:r>
            <a:r>
              <a:rPr lang="el-GR" dirty="0"/>
              <a:t>, τότε το μικρότερο βάθος θα πρέπει να θεωρηθεί </a:t>
            </a:r>
            <a:r>
              <a:rPr lang="en-US" b="1" dirty="0"/>
              <a:t>7</a:t>
            </a:r>
            <a:r>
              <a:rPr lang="el-GR" b="1" dirty="0"/>
              <a:t>.5</a:t>
            </a:r>
            <a:r>
              <a:rPr lang="en-US" b="1" dirty="0"/>
              <a:t>m</a:t>
            </a:r>
            <a:r>
              <a:rPr lang="en-US" dirty="0"/>
              <a:t> </a:t>
            </a:r>
            <a:r>
              <a:rPr lang="el-GR" dirty="0"/>
              <a:t>ενώ στο </a:t>
            </a:r>
            <a:r>
              <a:rPr lang="el-GR" b="1" dirty="0"/>
              <a:t>μέγιστο βάθος</a:t>
            </a:r>
            <a:r>
              <a:rPr lang="el-GR" dirty="0"/>
              <a:t> των </a:t>
            </a:r>
            <a:r>
              <a:rPr lang="el-GR" b="1" dirty="0"/>
              <a:t>30</a:t>
            </a:r>
            <a:r>
              <a:rPr lang="en-US" b="1" dirty="0"/>
              <a:t>m</a:t>
            </a:r>
            <a:r>
              <a:rPr lang="en-US" dirty="0"/>
              <a:t> </a:t>
            </a:r>
            <a:r>
              <a:rPr lang="el-GR" dirty="0"/>
              <a:t>έχει </a:t>
            </a:r>
            <a:r>
              <a:rPr lang="el-GR" b="1" dirty="0"/>
              <a:t>ακρίβεια 3.5</a:t>
            </a:r>
            <a:r>
              <a:rPr lang="en-US" b="1" dirty="0"/>
              <a:t>m</a:t>
            </a:r>
            <a:r>
              <a:rPr lang="en-US" dirty="0"/>
              <a:t> </a:t>
            </a:r>
            <a:r>
              <a:rPr lang="el-GR" dirty="0"/>
              <a:t>και θα πρέπει να θεωρηθεί ότι το βάθος είναι </a:t>
            </a:r>
            <a:r>
              <a:rPr lang="en-US" b="1" dirty="0"/>
              <a:t>26</a:t>
            </a:r>
            <a:r>
              <a:rPr lang="el-GR" b="1" dirty="0"/>
              <a:t>,5 m</a:t>
            </a:r>
            <a:r>
              <a:rPr lang="el-GR"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l-GR" dirty="0"/>
          </a:p>
        </p:txBody>
      </p:sp>
      <p:grpSp>
        <p:nvGrpSpPr>
          <p:cNvPr id="14" name="Group 13">
            <a:extLst>
              <a:ext uri="{FF2B5EF4-FFF2-40B4-BE49-F238E27FC236}">
                <a16:creationId xmlns:a16="http://schemas.microsoft.com/office/drawing/2014/main" id="{2C57A65E-664B-7671-BB3E-7FFA3E5F91F2}"/>
              </a:ext>
            </a:extLst>
          </p:cNvPr>
          <p:cNvGrpSpPr/>
          <p:nvPr/>
        </p:nvGrpSpPr>
        <p:grpSpPr>
          <a:xfrm>
            <a:off x="8012833" y="1438809"/>
            <a:ext cx="3860088" cy="1247944"/>
            <a:chOff x="8012833" y="1438809"/>
            <a:chExt cx="3860088" cy="1247944"/>
          </a:xfrm>
        </p:grpSpPr>
        <p:pic>
          <p:nvPicPr>
            <p:cNvPr id="13" name="Picture 12">
              <a:extLst>
                <a:ext uri="{FF2B5EF4-FFF2-40B4-BE49-F238E27FC236}">
                  <a16:creationId xmlns:a16="http://schemas.microsoft.com/office/drawing/2014/main" id="{5FB80E9D-5269-1E79-CB5B-55253D7C351B}"/>
                </a:ext>
              </a:extLst>
            </p:cNvPr>
            <p:cNvPicPr>
              <a:picLocks noChangeAspect="1"/>
            </p:cNvPicPr>
            <p:nvPr/>
          </p:nvPicPr>
          <p:blipFill>
            <a:blip r:embed="rId3"/>
            <a:stretch>
              <a:fillRect/>
            </a:stretch>
          </p:blipFill>
          <p:spPr>
            <a:xfrm>
              <a:off x="8012833" y="1438809"/>
              <a:ext cx="1058256" cy="1247944"/>
            </a:xfrm>
            <a:prstGeom prst="rect">
              <a:avLst/>
            </a:prstGeom>
          </p:spPr>
        </p:pic>
        <p:pic>
          <p:nvPicPr>
            <p:cNvPr id="9" name="Picture 8">
              <a:extLst>
                <a:ext uri="{FF2B5EF4-FFF2-40B4-BE49-F238E27FC236}">
                  <a16:creationId xmlns:a16="http://schemas.microsoft.com/office/drawing/2014/main" id="{86787858-C990-0301-ACDB-A6A74B119663}"/>
                </a:ext>
              </a:extLst>
            </p:cNvPr>
            <p:cNvPicPr>
              <a:picLocks noChangeAspect="1"/>
            </p:cNvPicPr>
            <p:nvPr/>
          </p:nvPicPr>
          <p:blipFill>
            <a:blip r:embed="rId4"/>
            <a:stretch>
              <a:fillRect/>
            </a:stretch>
          </p:blipFill>
          <p:spPr>
            <a:xfrm>
              <a:off x="8855139" y="1438809"/>
              <a:ext cx="3017782" cy="1242168"/>
            </a:xfrm>
            <a:prstGeom prst="rect">
              <a:avLst/>
            </a:prstGeom>
          </p:spPr>
        </p:pic>
      </p:grpSp>
      <p:sp>
        <p:nvSpPr>
          <p:cNvPr id="10" name="Oval 9">
            <a:extLst>
              <a:ext uri="{FF2B5EF4-FFF2-40B4-BE49-F238E27FC236}">
                <a16:creationId xmlns:a16="http://schemas.microsoft.com/office/drawing/2014/main" id="{8327FE1D-3F08-B642-F2AD-F0643BA5908C}"/>
              </a:ext>
            </a:extLst>
          </p:cNvPr>
          <p:cNvSpPr/>
          <p:nvPr/>
        </p:nvSpPr>
        <p:spPr>
          <a:xfrm>
            <a:off x="10058401" y="1741102"/>
            <a:ext cx="1712422" cy="70331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583C23A-3798-8CE9-A36A-71891FD59BEF}"/>
              </a:ext>
            </a:extLst>
          </p:cNvPr>
          <p:cNvSpPr/>
          <p:nvPr/>
        </p:nvSpPr>
        <p:spPr>
          <a:xfrm>
            <a:off x="8855139" y="1870364"/>
            <a:ext cx="446803" cy="37407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91C34F-0112-C18E-04E2-23E025983C25}"/>
              </a:ext>
            </a:extLst>
          </p:cNvPr>
          <p:cNvSpPr txBox="1"/>
          <p:nvPr/>
        </p:nvSpPr>
        <p:spPr>
          <a:xfrm>
            <a:off x="77739" y="3429000"/>
            <a:ext cx="5414170" cy="3139321"/>
          </a:xfrm>
          <a:prstGeom prst="rect">
            <a:avLst/>
          </a:prstGeom>
          <a:solidFill>
            <a:srgbClr val="FF0000"/>
          </a:solidFill>
        </p:spPr>
        <p:txBody>
          <a:bodyPr wrap="square" rtlCol="0">
            <a:spAutoFit/>
          </a:bodyPr>
          <a:lstStyle/>
          <a:p>
            <a:r>
              <a:rPr lang="el-GR" dirty="0"/>
              <a:t>Για τα ενδιάμεσα βάθη του χάρτη χρησιμοποιούμε τον τύπο που βρίσκεται </a:t>
            </a:r>
            <a:r>
              <a:rPr lang="el-GR" b="1" dirty="0"/>
              <a:t>πάνω από τις στήλες </a:t>
            </a:r>
            <a:r>
              <a:rPr lang="en-US" b="1" dirty="0"/>
              <a:t>Depth </a:t>
            </a:r>
            <a:r>
              <a:rPr lang="el-GR" b="1" dirty="0"/>
              <a:t>και </a:t>
            </a:r>
            <a:r>
              <a:rPr lang="en-US" b="1" dirty="0"/>
              <a:t>Accuracy</a:t>
            </a:r>
            <a:r>
              <a:rPr lang="el-GR" b="1" dirty="0"/>
              <a:t>. </a:t>
            </a:r>
          </a:p>
          <a:p>
            <a:endParaRPr lang="el-GR" dirty="0"/>
          </a:p>
          <a:p>
            <a:r>
              <a:rPr lang="el-GR" dirty="0"/>
              <a:t>π.χ. Για βύθισμα χάρτη </a:t>
            </a:r>
            <a:r>
              <a:rPr lang="el-GR" b="1" dirty="0"/>
              <a:t>2</a:t>
            </a:r>
            <a:r>
              <a:rPr lang="en-US" b="1" dirty="0"/>
              <a:t>0m </a:t>
            </a:r>
            <a:r>
              <a:rPr lang="el-GR" dirty="0"/>
              <a:t>έχουμε</a:t>
            </a:r>
            <a:r>
              <a:rPr lang="el-GR" b="1" dirty="0"/>
              <a:t>:</a:t>
            </a:r>
          </a:p>
          <a:p>
            <a:endParaRPr lang="el-GR" b="1" dirty="0"/>
          </a:p>
          <a:p>
            <a:r>
              <a:rPr lang="en-US" b="1" dirty="0"/>
              <a:t>ZOC=2.00+(0.05*20)=3.00m</a:t>
            </a:r>
          </a:p>
          <a:p>
            <a:endParaRPr lang="el-GR" b="1" dirty="0"/>
          </a:p>
          <a:p>
            <a:r>
              <a:rPr lang="el-GR" b="1" dirty="0"/>
              <a:t>Άρα το βύθισμα των 2</a:t>
            </a:r>
            <a:r>
              <a:rPr lang="en-US" b="1" dirty="0"/>
              <a:t>0m</a:t>
            </a:r>
            <a:r>
              <a:rPr lang="el-GR" b="1" dirty="0"/>
              <a:t> μπορεί να είναι </a:t>
            </a:r>
            <a:r>
              <a:rPr lang="en-US" b="1" dirty="0"/>
              <a:t>minimum 20m</a:t>
            </a:r>
            <a:r>
              <a:rPr lang="el-GR" b="1" dirty="0"/>
              <a:t> </a:t>
            </a:r>
            <a:r>
              <a:rPr lang="en-US" b="1" dirty="0"/>
              <a:t>-</a:t>
            </a:r>
            <a:r>
              <a:rPr lang="el-GR" b="1" dirty="0"/>
              <a:t> </a:t>
            </a:r>
            <a:r>
              <a:rPr lang="en-US" b="1" dirty="0"/>
              <a:t>3.00m=17.00m</a:t>
            </a:r>
            <a:endParaRPr lang="el-GR" b="1" dirty="0"/>
          </a:p>
          <a:p>
            <a:endParaRPr lang="en-US" dirty="0"/>
          </a:p>
        </p:txBody>
      </p:sp>
    </p:spTree>
    <p:extLst>
      <p:ext uri="{BB962C8B-B14F-4D97-AF65-F5344CB8AC3E}">
        <p14:creationId xmlns:p14="http://schemas.microsoft.com/office/powerpoint/2010/main" val="413766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FF5D-4096-6D59-CBC9-150ACD045605}"/>
              </a:ext>
            </a:extLst>
          </p:cNvPr>
          <p:cNvSpPr>
            <a:spLocks noGrp="1"/>
          </p:cNvSpPr>
          <p:nvPr>
            <p:ph type="title"/>
          </p:nvPr>
        </p:nvSpPr>
        <p:spPr>
          <a:xfrm>
            <a:off x="319080" y="457201"/>
            <a:ext cx="11627756" cy="852400"/>
          </a:xfrm>
        </p:spPr>
        <p:txBody>
          <a:bodyPr/>
          <a:lstStyle/>
          <a:p>
            <a:r>
              <a:rPr lang="el-GR" dirty="0"/>
              <a:t>ΠΑΡΑΔΕΙΓΜΑ ΧΡΗΣΗΣ στο </a:t>
            </a:r>
            <a:r>
              <a:rPr lang="en-US" dirty="0"/>
              <a:t>CROSS-TRACK</a:t>
            </a:r>
          </a:p>
        </p:txBody>
      </p:sp>
      <p:sp>
        <p:nvSpPr>
          <p:cNvPr id="5" name="TextBox 4">
            <a:extLst>
              <a:ext uri="{FF2B5EF4-FFF2-40B4-BE49-F238E27FC236}">
                <a16:creationId xmlns:a16="http://schemas.microsoft.com/office/drawing/2014/main" id="{164DE358-38BF-9DF1-88CE-62AE65F862F1}"/>
              </a:ext>
            </a:extLst>
          </p:cNvPr>
          <p:cNvSpPr txBox="1"/>
          <p:nvPr/>
        </p:nvSpPr>
        <p:spPr>
          <a:xfrm>
            <a:off x="0" y="2539808"/>
            <a:ext cx="5441249" cy="4247317"/>
          </a:xfrm>
          <a:prstGeom prst="rect">
            <a:avLst/>
          </a:prstGeom>
          <a:noFill/>
        </p:spPr>
        <p:txBody>
          <a:bodyPr wrap="square" rtlCol="0">
            <a:spAutoFit/>
          </a:bodyPr>
          <a:lstStyle/>
          <a:p>
            <a:r>
              <a:rPr lang="el-GR" dirty="0"/>
              <a:t>Εάν σε έναν </a:t>
            </a:r>
            <a:r>
              <a:rPr lang="en-US" dirty="0"/>
              <a:t>ENC  </a:t>
            </a:r>
            <a:r>
              <a:rPr lang="el-GR" dirty="0"/>
              <a:t>η πορεία μας περνάει από CATZOC ‘C’, το σφάλμα τοποθέτησης των συμβόλων είναι ± 500 m. Επομένως, τα πλοία πρέπει να περάσουν τουλάχιστον 500 μέτρα από τέτοιους κινδύνους και το XTD πρέπει να αυξηθεί (στην πραγματικότητα να μειωθεί γιατί τα </a:t>
            </a:r>
            <a:r>
              <a:rPr lang="en-US" dirty="0"/>
              <a:t>ECDIS </a:t>
            </a:r>
            <a:r>
              <a:rPr lang="el-GR" dirty="0"/>
              <a:t>μετρούν το </a:t>
            </a:r>
            <a:r>
              <a:rPr lang="en-US" dirty="0"/>
              <a:t>XTD </a:t>
            </a:r>
            <a:r>
              <a:rPr lang="el-GR" dirty="0"/>
              <a:t>από την πορεία μας) κατά αυτό το ποσό σε αυτόν τον τομέα.</a:t>
            </a:r>
            <a:endParaRPr lang="en-US" dirty="0"/>
          </a:p>
          <a:p>
            <a:endParaRPr lang="en-US" dirty="0"/>
          </a:p>
          <a:p>
            <a:r>
              <a:rPr lang="el-GR" dirty="0"/>
              <a:t>Στην απέναντι εικόνα έχει χαραχθεί ένας κύκλος ακτίνας 500</a:t>
            </a:r>
            <a:r>
              <a:rPr lang="en-US" dirty="0"/>
              <a:t>m </a:t>
            </a:r>
            <a:r>
              <a:rPr lang="el-GR" dirty="0"/>
              <a:t>που είναι η μικρότερη απόσταση που μπορούμε να περάσουμε από το αποτυπωμένο ναυάγιο.</a:t>
            </a:r>
          </a:p>
          <a:p>
            <a:endParaRPr lang="el-GR" dirty="0"/>
          </a:p>
          <a:p>
            <a:endParaRPr lang="en-US" dirty="0"/>
          </a:p>
        </p:txBody>
      </p:sp>
      <p:grpSp>
        <p:nvGrpSpPr>
          <p:cNvPr id="3" name="Group 2">
            <a:extLst>
              <a:ext uri="{FF2B5EF4-FFF2-40B4-BE49-F238E27FC236}">
                <a16:creationId xmlns:a16="http://schemas.microsoft.com/office/drawing/2014/main" id="{501DBD24-0FB1-D1AA-D061-B8BBCE508725}"/>
              </a:ext>
            </a:extLst>
          </p:cNvPr>
          <p:cNvGrpSpPr/>
          <p:nvPr/>
        </p:nvGrpSpPr>
        <p:grpSpPr>
          <a:xfrm>
            <a:off x="7969111" y="1309600"/>
            <a:ext cx="3903810" cy="1247944"/>
            <a:chOff x="7969111" y="1438809"/>
            <a:chExt cx="3903810" cy="1247944"/>
          </a:xfrm>
        </p:grpSpPr>
        <p:grpSp>
          <p:nvGrpSpPr>
            <p:cNvPr id="14" name="Group 13">
              <a:extLst>
                <a:ext uri="{FF2B5EF4-FFF2-40B4-BE49-F238E27FC236}">
                  <a16:creationId xmlns:a16="http://schemas.microsoft.com/office/drawing/2014/main" id="{2C57A65E-664B-7671-BB3E-7FFA3E5F91F2}"/>
                </a:ext>
              </a:extLst>
            </p:cNvPr>
            <p:cNvGrpSpPr/>
            <p:nvPr/>
          </p:nvGrpSpPr>
          <p:grpSpPr>
            <a:xfrm>
              <a:off x="8012833" y="1438809"/>
              <a:ext cx="3860088" cy="1247944"/>
              <a:chOff x="8012833" y="1438809"/>
              <a:chExt cx="3860088" cy="1247944"/>
            </a:xfrm>
          </p:grpSpPr>
          <p:pic>
            <p:nvPicPr>
              <p:cNvPr id="13" name="Picture 12">
                <a:extLst>
                  <a:ext uri="{FF2B5EF4-FFF2-40B4-BE49-F238E27FC236}">
                    <a16:creationId xmlns:a16="http://schemas.microsoft.com/office/drawing/2014/main" id="{5FB80E9D-5269-1E79-CB5B-55253D7C351B}"/>
                  </a:ext>
                </a:extLst>
              </p:cNvPr>
              <p:cNvPicPr>
                <a:picLocks noChangeAspect="1"/>
              </p:cNvPicPr>
              <p:nvPr/>
            </p:nvPicPr>
            <p:blipFill>
              <a:blip r:embed="rId2"/>
              <a:stretch>
                <a:fillRect/>
              </a:stretch>
            </p:blipFill>
            <p:spPr>
              <a:xfrm>
                <a:off x="8012833" y="1438809"/>
                <a:ext cx="1058256" cy="1247944"/>
              </a:xfrm>
              <a:prstGeom prst="rect">
                <a:avLst/>
              </a:prstGeom>
            </p:spPr>
          </p:pic>
          <p:pic>
            <p:nvPicPr>
              <p:cNvPr id="9" name="Picture 8">
                <a:extLst>
                  <a:ext uri="{FF2B5EF4-FFF2-40B4-BE49-F238E27FC236}">
                    <a16:creationId xmlns:a16="http://schemas.microsoft.com/office/drawing/2014/main" id="{86787858-C990-0301-ACDB-A6A74B119663}"/>
                  </a:ext>
                </a:extLst>
              </p:cNvPr>
              <p:cNvPicPr>
                <a:picLocks noChangeAspect="1"/>
              </p:cNvPicPr>
              <p:nvPr/>
            </p:nvPicPr>
            <p:blipFill>
              <a:blip r:embed="rId3"/>
              <a:stretch>
                <a:fillRect/>
              </a:stretch>
            </p:blipFill>
            <p:spPr>
              <a:xfrm>
                <a:off x="8855139" y="1438809"/>
                <a:ext cx="3017782" cy="1242168"/>
              </a:xfrm>
              <a:prstGeom prst="rect">
                <a:avLst/>
              </a:prstGeom>
            </p:spPr>
          </p:pic>
        </p:grpSp>
        <p:sp>
          <p:nvSpPr>
            <p:cNvPr id="10" name="Oval 9">
              <a:extLst>
                <a:ext uri="{FF2B5EF4-FFF2-40B4-BE49-F238E27FC236}">
                  <a16:creationId xmlns:a16="http://schemas.microsoft.com/office/drawing/2014/main" id="{8327FE1D-3F08-B642-F2AD-F0643BA5908C}"/>
                </a:ext>
              </a:extLst>
            </p:cNvPr>
            <p:cNvSpPr/>
            <p:nvPr/>
          </p:nvSpPr>
          <p:spPr>
            <a:xfrm>
              <a:off x="7969111" y="1615206"/>
              <a:ext cx="2109168" cy="82920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Content Placeholder 17">
            <a:extLst>
              <a:ext uri="{FF2B5EF4-FFF2-40B4-BE49-F238E27FC236}">
                <a16:creationId xmlns:a16="http://schemas.microsoft.com/office/drawing/2014/main" id="{1600B333-94A7-453B-4931-A0089CCA705A}"/>
              </a:ext>
            </a:extLst>
          </p:cNvPr>
          <p:cNvPicPr>
            <a:picLocks noGrp="1" noChangeAspect="1"/>
          </p:cNvPicPr>
          <p:nvPr>
            <p:ph sz="half" idx="2"/>
          </p:nvPr>
        </p:nvPicPr>
        <p:blipFill rotWithShape="1">
          <a:blip r:embed="rId4"/>
          <a:srcRect r="33445"/>
          <a:stretch/>
        </p:blipFill>
        <p:spPr>
          <a:xfrm>
            <a:off x="5634400" y="2551768"/>
            <a:ext cx="6431672" cy="4097510"/>
          </a:xfrm>
        </p:spPr>
      </p:pic>
    </p:spTree>
    <p:extLst>
      <p:ext uri="{BB962C8B-B14F-4D97-AF65-F5344CB8AC3E}">
        <p14:creationId xmlns:p14="http://schemas.microsoft.com/office/powerpoint/2010/main" val="2500038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5A95-720B-3BEE-E7B2-9D9DE59D3A29}"/>
              </a:ext>
            </a:extLst>
          </p:cNvPr>
          <p:cNvSpPr>
            <a:spLocks noGrp="1"/>
          </p:cNvSpPr>
          <p:nvPr>
            <p:ph type="title"/>
          </p:nvPr>
        </p:nvSpPr>
        <p:spPr>
          <a:xfrm>
            <a:off x="1302027" y="261731"/>
            <a:ext cx="10779054" cy="891209"/>
          </a:xfrm>
        </p:spPr>
        <p:txBody>
          <a:bodyPr/>
          <a:lstStyle/>
          <a:p>
            <a:r>
              <a:rPr lang="el-GR" dirty="0"/>
              <a:t>ΤΙ ΣΥΜΒΑΙΝΕΙ ΟΤΑΝ ΤΟ </a:t>
            </a:r>
            <a:r>
              <a:rPr lang="en-US" dirty="0"/>
              <a:t>CATZOC </a:t>
            </a:r>
            <a:r>
              <a:rPr lang="el-GR" dirty="0"/>
              <a:t>ΕΙΝΑΙ </a:t>
            </a:r>
            <a:r>
              <a:rPr lang="en-US" b="1" dirty="0"/>
              <a:t>“U”</a:t>
            </a:r>
          </a:p>
        </p:txBody>
      </p:sp>
      <p:pic>
        <p:nvPicPr>
          <p:cNvPr id="9" name="Content Placeholder 8">
            <a:extLst>
              <a:ext uri="{FF2B5EF4-FFF2-40B4-BE49-F238E27FC236}">
                <a16:creationId xmlns:a16="http://schemas.microsoft.com/office/drawing/2014/main" id="{AC29200D-7736-E793-2AB0-5F0867836CD9}"/>
              </a:ext>
            </a:extLst>
          </p:cNvPr>
          <p:cNvPicPr>
            <a:picLocks noGrp="1" noChangeAspect="1"/>
          </p:cNvPicPr>
          <p:nvPr>
            <p:ph sz="half" idx="2"/>
          </p:nvPr>
        </p:nvPicPr>
        <p:blipFill rotWithShape="1">
          <a:blip r:embed="rId2"/>
          <a:srcRect l="1193" t="2858" r="36030" b="2491"/>
          <a:stretch/>
        </p:blipFill>
        <p:spPr>
          <a:xfrm>
            <a:off x="6170612" y="1152939"/>
            <a:ext cx="5891316" cy="5098773"/>
          </a:xfrm>
        </p:spPr>
      </p:pic>
      <p:sp>
        <p:nvSpPr>
          <p:cNvPr id="7" name="TextBox 6">
            <a:extLst>
              <a:ext uri="{FF2B5EF4-FFF2-40B4-BE49-F238E27FC236}">
                <a16:creationId xmlns:a16="http://schemas.microsoft.com/office/drawing/2014/main" id="{831A7CF8-076E-F428-4EFB-68B0372D0A1C}"/>
              </a:ext>
            </a:extLst>
          </p:cNvPr>
          <p:cNvSpPr txBox="1"/>
          <p:nvPr/>
        </p:nvSpPr>
        <p:spPr>
          <a:xfrm>
            <a:off x="154125" y="963958"/>
            <a:ext cx="6016487" cy="5632311"/>
          </a:xfrm>
          <a:prstGeom prst="rect">
            <a:avLst/>
          </a:prstGeom>
          <a:noFill/>
        </p:spPr>
        <p:txBody>
          <a:bodyPr wrap="square" rtlCol="0">
            <a:spAutoFit/>
          </a:bodyPr>
          <a:lstStyle/>
          <a:p>
            <a:r>
              <a:rPr lang="el-GR" dirty="0"/>
              <a:t>Όπου η ποιότητα CATZOC χαρακτηρίζεται ως «</a:t>
            </a:r>
            <a:r>
              <a:rPr lang="el-GR" b="1" dirty="0"/>
              <a:t>U</a:t>
            </a:r>
            <a:r>
              <a:rPr lang="el-GR" dirty="0"/>
              <a:t>» (</a:t>
            </a:r>
            <a:r>
              <a:rPr lang="en-US" dirty="0"/>
              <a:t>U </a:t>
            </a:r>
            <a:r>
              <a:rPr lang="el-GR" dirty="0"/>
              <a:t>σημαίνει </a:t>
            </a:r>
            <a:r>
              <a:rPr lang="en-US" b="1" dirty="0"/>
              <a:t>U</a:t>
            </a:r>
            <a:r>
              <a:rPr lang="en-US" dirty="0"/>
              <a:t>nassessed </a:t>
            </a:r>
            <a:r>
              <a:rPr lang="el-GR" dirty="0"/>
              <a:t>δηλαδή </a:t>
            </a:r>
            <a:r>
              <a:rPr lang="en-US" dirty="0"/>
              <a:t>“</a:t>
            </a:r>
            <a:r>
              <a:rPr lang="el-GR" dirty="0"/>
              <a:t>Μη αξιολογημένη</a:t>
            </a:r>
            <a:r>
              <a:rPr lang="en-US" dirty="0"/>
              <a:t>”)</a:t>
            </a:r>
            <a:r>
              <a:rPr lang="el-GR" dirty="0"/>
              <a:t>, ο πλους στην περιοχή θα πρέπει να διερευνηθεί περαιτέρω. </a:t>
            </a:r>
          </a:p>
          <a:p>
            <a:endParaRPr lang="el-GR" dirty="0"/>
          </a:p>
          <a:p>
            <a:r>
              <a:rPr lang="el-GR" dirty="0"/>
              <a:t>Πολλοί χάρτες ENC απλά δεν έχουν αξιολογηθεί για το CATZOC επειδή το Υδρογραφικό Γραφείο που παράγει τον ENC δεν μπόρεσε να ολοκληρώσει την εργασία βυθομέτρησης / αξιολόγησης, και το «</a:t>
            </a:r>
            <a:r>
              <a:rPr lang="en-US" b="1" dirty="0"/>
              <a:t>U</a:t>
            </a:r>
            <a:r>
              <a:rPr lang="en-US" dirty="0"/>
              <a:t>nassessed</a:t>
            </a:r>
            <a:r>
              <a:rPr lang="el-GR" dirty="0"/>
              <a:t>» μπορεί να μην σημαίνει απαραίτητα ότι το ENC είναι χαμηλής ακρίβειας.</a:t>
            </a:r>
          </a:p>
          <a:p>
            <a:endParaRPr lang="el-GR" dirty="0"/>
          </a:p>
          <a:p>
            <a:r>
              <a:rPr lang="el-GR" dirty="0"/>
              <a:t>Σε αυτές τις περιπτώσεις, Τα ENC μπορεί να εξακολουθούν να χρησιμοποιούνται, αλλά μπορεί να είναι απαραίτητη ένα τεκμηριωμένο </a:t>
            </a:r>
            <a:r>
              <a:rPr lang="en-US" dirty="0"/>
              <a:t>Risk Assessment </a:t>
            </a:r>
            <a:r>
              <a:rPr lang="el-GR" dirty="0"/>
              <a:t>αφού ληφθούν πληροφορίες κι από άλλες πηγές πλην του χάρτη (πληροφορίες από πλοηγούς, πράκτορες, άλλα πλοία που έχουν ταξιδέψει στην περιοχή, εμπειρίες και έγγραφες μαρτυρίες του πλοίαρχου και των αξιωματικών</a:t>
            </a:r>
            <a:endParaRPr lang="en-US" dirty="0"/>
          </a:p>
        </p:txBody>
      </p:sp>
    </p:spTree>
    <p:extLst>
      <p:ext uri="{BB962C8B-B14F-4D97-AF65-F5344CB8AC3E}">
        <p14:creationId xmlns:p14="http://schemas.microsoft.com/office/powerpoint/2010/main" val="105825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9299-9662-B7D5-8301-03B759100653}"/>
              </a:ext>
            </a:extLst>
          </p:cNvPr>
          <p:cNvSpPr>
            <a:spLocks noGrp="1"/>
          </p:cNvSpPr>
          <p:nvPr>
            <p:ph type="title"/>
          </p:nvPr>
        </p:nvSpPr>
        <p:spPr>
          <a:xfrm>
            <a:off x="1141413" y="609600"/>
            <a:ext cx="9905998" cy="960783"/>
          </a:xfrm>
        </p:spPr>
        <p:txBody>
          <a:bodyPr/>
          <a:lstStyle/>
          <a:p>
            <a:r>
              <a:rPr lang="el-GR" dirty="0" err="1"/>
              <a:t>ΑσκΗσεις</a:t>
            </a:r>
            <a:r>
              <a:rPr lang="el-GR" dirty="0"/>
              <a:t> </a:t>
            </a:r>
            <a:r>
              <a:rPr lang="el-GR" dirty="0" err="1"/>
              <a:t>εξοικεΙωσης</a:t>
            </a:r>
            <a:r>
              <a:rPr lang="el-GR" dirty="0"/>
              <a:t>:</a:t>
            </a:r>
            <a:endParaRPr lang="en-US" dirty="0"/>
          </a:p>
        </p:txBody>
      </p:sp>
      <p:pic>
        <p:nvPicPr>
          <p:cNvPr id="6" name="Content Placeholder 5">
            <a:extLst>
              <a:ext uri="{FF2B5EF4-FFF2-40B4-BE49-F238E27FC236}">
                <a16:creationId xmlns:a16="http://schemas.microsoft.com/office/drawing/2014/main" id="{A5462C14-CE96-D75E-F3B9-C4BF34206100}"/>
              </a:ext>
            </a:extLst>
          </p:cNvPr>
          <p:cNvPicPr>
            <a:picLocks noGrp="1" noChangeAspect="1"/>
          </p:cNvPicPr>
          <p:nvPr>
            <p:ph sz="half" idx="2"/>
          </p:nvPr>
        </p:nvPicPr>
        <p:blipFill>
          <a:blip r:embed="rId2"/>
          <a:stretch>
            <a:fillRect/>
          </a:stretch>
        </p:blipFill>
        <p:spPr>
          <a:xfrm>
            <a:off x="7041633" y="23282"/>
            <a:ext cx="5150367" cy="6834718"/>
          </a:xfrm>
        </p:spPr>
      </p:pic>
      <p:sp>
        <p:nvSpPr>
          <p:cNvPr id="7" name="TextBox 6">
            <a:extLst>
              <a:ext uri="{FF2B5EF4-FFF2-40B4-BE49-F238E27FC236}">
                <a16:creationId xmlns:a16="http://schemas.microsoft.com/office/drawing/2014/main" id="{75A9BD6D-7E1B-52C7-B4E9-48073FA24997}"/>
              </a:ext>
            </a:extLst>
          </p:cNvPr>
          <p:cNvSpPr txBox="1"/>
          <p:nvPr/>
        </p:nvSpPr>
        <p:spPr>
          <a:xfrm>
            <a:off x="89452" y="1451112"/>
            <a:ext cx="6828183" cy="5078313"/>
          </a:xfrm>
          <a:prstGeom prst="rect">
            <a:avLst/>
          </a:prstGeom>
          <a:noFill/>
        </p:spPr>
        <p:txBody>
          <a:bodyPr wrap="square" rtlCol="0">
            <a:spAutoFit/>
          </a:bodyPr>
          <a:lstStyle/>
          <a:p>
            <a:r>
              <a:rPr lang="el-GR" dirty="0"/>
              <a:t>Με </a:t>
            </a:r>
            <a:r>
              <a:rPr lang="en-US" dirty="0"/>
              <a:t>CATZOC </a:t>
            </a:r>
            <a:r>
              <a:rPr lang="en-US" b="1" dirty="0"/>
              <a:t>A2</a:t>
            </a:r>
            <a:r>
              <a:rPr lang="en-US" dirty="0"/>
              <a:t> </a:t>
            </a:r>
            <a:r>
              <a:rPr lang="el-GR" dirty="0"/>
              <a:t>και βυθίσματα χάρτη </a:t>
            </a:r>
            <a:r>
              <a:rPr lang="el-GR" b="1" dirty="0"/>
              <a:t>10</a:t>
            </a:r>
            <a:r>
              <a:rPr lang="en-US" b="1" dirty="0"/>
              <a:t>m</a:t>
            </a:r>
            <a:r>
              <a:rPr lang="el-GR" b="1" dirty="0"/>
              <a:t>, 15</a:t>
            </a:r>
            <a:r>
              <a:rPr lang="en-US" b="1" dirty="0"/>
              <a:t>m</a:t>
            </a:r>
            <a:r>
              <a:rPr lang="el-GR" b="1" dirty="0"/>
              <a:t>,</a:t>
            </a:r>
            <a:r>
              <a:rPr lang="en-US" b="1" dirty="0"/>
              <a:t> </a:t>
            </a:r>
            <a:r>
              <a:rPr lang="el-GR" b="1" dirty="0"/>
              <a:t> 27</a:t>
            </a:r>
            <a:r>
              <a:rPr lang="en-US" b="1" dirty="0"/>
              <a:t>m</a:t>
            </a:r>
            <a:r>
              <a:rPr lang="el-GR" b="1" dirty="0"/>
              <a:t>, 32</a:t>
            </a:r>
            <a:r>
              <a:rPr lang="en-US" b="1" dirty="0"/>
              <a:t> m</a:t>
            </a:r>
            <a:r>
              <a:rPr lang="en-US" dirty="0"/>
              <a:t> </a:t>
            </a:r>
            <a:r>
              <a:rPr lang="el-GR" dirty="0"/>
              <a:t>πόσο είναι το </a:t>
            </a:r>
            <a:r>
              <a:rPr lang="en-US" dirty="0"/>
              <a:t>safety margin;</a:t>
            </a:r>
          </a:p>
          <a:p>
            <a:r>
              <a:rPr lang="el-GR" dirty="0"/>
              <a:t>Με τα ίδια στοιχεία πόση είναι η ελάχιστη απόσταση που μπορούμε να περάσουμε από ένα επικίνδυνο ναυάγιο;</a:t>
            </a:r>
          </a:p>
          <a:p>
            <a:endParaRPr lang="el-GR" dirty="0"/>
          </a:p>
          <a:p>
            <a:r>
              <a:rPr lang="el-GR" dirty="0"/>
              <a:t>Με </a:t>
            </a:r>
            <a:r>
              <a:rPr lang="en-US" b="1" dirty="0"/>
              <a:t>CATZOC </a:t>
            </a:r>
            <a:r>
              <a:rPr lang="el-GR" b="1" dirty="0"/>
              <a:t>Β</a:t>
            </a:r>
            <a:r>
              <a:rPr lang="el-GR" dirty="0"/>
              <a:t> και βυθίσματα χάρτη </a:t>
            </a:r>
            <a:r>
              <a:rPr lang="el-GR" b="1" dirty="0"/>
              <a:t>10</a:t>
            </a:r>
            <a:r>
              <a:rPr lang="en-US" b="1" dirty="0"/>
              <a:t>m</a:t>
            </a:r>
            <a:r>
              <a:rPr lang="el-GR" b="1" dirty="0"/>
              <a:t> 32</a:t>
            </a:r>
            <a:r>
              <a:rPr lang="en-US" b="1" dirty="0"/>
              <a:t>m </a:t>
            </a:r>
            <a:r>
              <a:rPr lang="el-GR" b="1" dirty="0"/>
              <a:t>98</a:t>
            </a:r>
            <a:r>
              <a:rPr lang="en-US" b="1" dirty="0"/>
              <a:t>m </a:t>
            </a:r>
            <a:r>
              <a:rPr lang="el-GR" b="1" dirty="0"/>
              <a:t>και 110</a:t>
            </a:r>
            <a:r>
              <a:rPr lang="en-US" b="1" dirty="0"/>
              <a:t>m</a:t>
            </a:r>
            <a:r>
              <a:rPr lang="el-GR" dirty="0"/>
              <a:t> πόσο είναι το </a:t>
            </a:r>
            <a:r>
              <a:rPr lang="en-US" dirty="0"/>
              <a:t>safety margin;</a:t>
            </a:r>
          </a:p>
          <a:p>
            <a:r>
              <a:rPr lang="el-GR" dirty="0"/>
              <a:t>Με τα ίδια στοιχεία πόση είναι η ελάχιστη απόσταση που μπορούμε να περάσουμε από ένα επικίνδυνο ναυάγιο;</a:t>
            </a:r>
          </a:p>
          <a:p>
            <a:endParaRPr lang="en-US" dirty="0"/>
          </a:p>
          <a:p>
            <a:r>
              <a:rPr lang="el-GR" dirty="0"/>
              <a:t>Με </a:t>
            </a:r>
            <a:r>
              <a:rPr lang="en-US" b="1" dirty="0"/>
              <a:t>CATZOC C</a:t>
            </a:r>
            <a:r>
              <a:rPr lang="el-GR" dirty="0"/>
              <a:t> και βυθίσματα χάρτη </a:t>
            </a:r>
            <a:r>
              <a:rPr lang="el-GR" b="1" dirty="0"/>
              <a:t>10</a:t>
            </a:r>
            <a:r>
              <a:rPr lang="en-US" b="1" dirty="0"/>
              <a:t>m</a:t>
            </a:r>
            <a:r>
              <a:rPr lang="el-GR" b="1" dirty="0"/>
              <a:t> 32</a:t>
            </a:r>
            <a:r>
              <a:rPr lang="en-US" b="1" dirty="0"/>
              <a:t>m </a:t>
            </a:r>
            <a:r>
              <a:rPr lang="el-GR" b="1" dirty="0"/>
              <a:t>98</a:t>
            </a:r>
            <a:r>
              <a:rPr lang="en-US" b="1" dirty="0"/>
              <a:t>m </a:t>
            </a:r>
            <a:r>
              <a:rPr lang="el-GR" b="1" dirty="0"/>
              <a:t>και 110</a:t>
            </a:r>
            <a:r>
              <a:rPr lang="en-US" b="1" dirty="0"/>
              <a:t>m</a:t>
            </a:r>
            <a:r>
              <a:rPr lang="el-GR" dirty="0"/>
              <a:t> πόσο είναι το </a:t>
            </a:r>
            <a:r>
              <a:rPr lang="en-US" dirty="0"/>
              <a:t>safety margin;</a:t>
            </a:r>
          </a:p>
          <a:p>
            <a:r>
              <a:rPr lang="el-GR" dirty="0"/>
              <a:t>Με τα ίδια στοιχεία πόση είναι η ελάχιστη απόσταση που μπορούμε να περάσουμε από ένα επικίνδυνο ναυάγιο;</a:t>
            </a:r>
            <a:endParaRPr lang="en-US" dirty="0"/>
          </a:p>
          <a:p>
            <a:endParaRPr lang="en-US" dirty="0"/>
          </a:p>
          <a:p>
            <a:endParaRPr lang="en-US" dirty="0"/>
          </a:p>
          <a:p>
            <a:r>
              <a:rPr lang="en-US" b="1" dirty="0">
                <a:hlinkClick r:id="rId3"/>
              </a:rPr>
              <a:t>MUST READ: THE KEA TRADER GROUNDING CASE STUDY</a:t>
            </a:r>
            <a:endParaRPr lang="el-GR" b="1" dirty="0"/>
          </a:p>
          <a:p>
            <a:endParaRPr lang="en-US" dirty="0"/>
          </a:p>
        </p:txBody>
      </p:sp>
    </p:spTree>
    <p:extLst>
      <p:ext uri="{BB962C8B-B14F-4D97-AF65-F5344CB8AC3E}">
        <p14:creationId xmlns:p14="http://schemas.microsoft.com/office/powerpoint/2010/main" val="145669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7ADF-A2EA-73B2-DB10-D96144A205FF}"/>
              </a:ext>
            </a:extLst>
          </p:cNvPr>
          <p:cNvSpPr>
            <a:spLocks noGrp="1"/>
          </p:cNvSpPr>
          <p:nvPr>
            <p:ph type="title"/>
          </p:nvPr>
        </p:nvSpPr>
        <p:spPr/>
        <p:txBody>
          <a:bodyPr/>
          <a:lstStyle/>
          <a:p>
            <a:r>
              <a:rPr lang="en-US" dirty="0"/>
              <a:t>SAFETY CONTOUR</a:t>
            </a:r>
          </a:p>
        </p:txBody>
      </p:sp>
      <p:pic>
        <p:nvPicPr>
          <p:cNvPr id="7" name="Content Placeholder 6">
            <a:extLst>
              <a:ext uri="{FF2B5EF4-FFF2-40B4-BE49-F238E27FC236}">
                <a16:creationId xmlns:a16="http://schemas.microsoft.com/office/drawing/2014/main" id="{203DFA49-BDC0-6746-0A2C-4FD9A741A99D}"/>
              </a:ext>
            </a:extLst>
          </p:cNvPr>
          <p:cNvPicPr>
            <a:picLocks noGrp="1" noChangeAspect="1"/>
          </p:cNvPicPr>
          <p:nvPr>
            <p:ph idx="1"/>
          </p:nvPr>
        </p:nvPicPr>
        <p:blipFill>
          <a:blip r:embed="rId2"/>
          <a:stretch>
            <a:fillRect/>
          </a:stretch>
        </p:blipFill>
        <p:spPr>
          <a:xfrm>
            <a:off x="1610139" y="1834558"/>
            <a:ext cx="8020879" cy="4773067"/>
          </a:xfrm>
        </p:spPr>
      </p:pic>
    </p:spTree>
    <p:extLst>
      <p:ext uri="{BB962C8B-B14F-4D97-AF65-F5344CB8AC3E}">
        <p14:creationId xmlns:p14="http://schemas.microsoft.com/office/powerpoint/2010/main" val="81555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C3BC069-D363-70F8-EBDE-FD4457415FB0}"/>
              </a:ext>
            </a:extLst>
          </p:cNvPr>
          <p:cNvPicPr>
            <a:picLocks noGrp="1" noChangeAspect="1"/>
          </p:cNvPicPr>
          <p:nvPr>
            <p:ph sz="half" idx="2"/>
          </p:nvPr>
        </p:nvPicPr>
        <p:blipFill>
          <a:blip r:embed="rId2"/>
          <a:stretch>
            <a:fillRect/>
          </a:stretch>
        </p:blipFill>
        <p:spPr>
          <a:xfrm>
            <a:off x="5932072" y="884583"/>
            <a:ext cx="6124093" cy="3771911"/>
          </a:xfrm>
        </p:spPr>
      </p:pic>
      <p:sp>
        <p:nvSpPr>
          <p:cNvPr id="7" name="TextBox 6">
            <a:extLst>
              <a:ext uri="{FF2B5EF4-FFF2-40B4-BE49-F238E27FC236}">
                <a16:creationId xmlns:a16="http://schemas.microsoft.com/office/drawing/2014/main" id="{36D21C1F-E338-38A7-43FC-2AD3D7C1419F}"/>
              </a:ext>
            </a:extLst>
          </p:cNvPr>
          <p:cNvSpPr txBox="1"/>
          <p:nvPr/>
        </p:nvSpPr>
        <p:spPr>
          <a:xfrm>
            <a:off x="0" y="606287"/>
            <a:ext cx="5744817" cy="4801314"/>
          </a:xfrm>
          <a:prstGeom prst="rect">
            <a:avLst/>
          </a:prstGeom>
          <a:noFill/>
        </p:spPr>
        <p:txBody>
          <a:bodyPr wrap="square" rtlCol="0">
            <a:spAutoFit/>
          </a:bodyPr>
          <a:lstStyle/>
          <a:p>
            <a:r>
              <a:rPr lang="el-GR" dirty="0"/>
              <a:t>Το </a:t>
            </a:r>
            <a:r>
              <a:rPr lang="en-US" dirty="0"/>
              <a:t>SAFETY CONTOUR </a:t>
            </a:r>
            <a:r>
              <a:rPr lang="el-GR" dirty="0"/>
              <a:t>κάνει </a:t>
            </a:r>
            <a:r>
              <a:rPr lang="el-GR" dirty="0" err="1"/>
              <a:t>διάκριτά</a:t>
            </a:r>
            <a:r>
              <a:rPr lang="el-GR" dirty="0"/>
              <a:t> τα όρια μεταξύ ασφαλούς (πλεύσιμου) και μη ασφαλούς (μη πλεύσιμου) νερού. </a:t>
            </a:r>
          </a:p>
          <a:p>
            <a:endParaRPr lang="el-GR" dirty="0"/>
          </a:p>
          <a:p>
            <a:r>
              <a:rPr lang="el-GR" dirty="0"/>
              <a:t>Το </a:t>
            </a:r>
            <a:r>
              <a:rPr lang="en-US" dirty="0"/>
              <a:t>SAFETY CONTOUR </a:t>
            </a:r>
            <a:r>
              <a:rPr lang="el-GR" dirty="0"/>
              <a:t>ορίζεται από τον αξιωματικό ώστε</a:t>
            </a:r>
            <a:r>
              <a:rPr lang="en-US" dirty="0"/>
              <a:t> </a:t>
            </a:r>
            <a:r>
              <a:rPr lang="el-GR" dirty="0"/>
              <a:t>να επισημάνει ένα διαθέσιμο περίγραμμα βάθους στο ENC ως το όριο για την ασφαλή ναυσιπλοΐα. </a:t>
            </a:r>
          </a:p>
          <a:p>
            <a:r>
              <a:rPr lang="el-GR" dirty="0"/>
              <a:t>Το </a:t>
            </a:r>
            <a:r>
              <a:rPr lang="en-US" dirty="0"/>
              <a:t>SAFETY CONTOUR</a:t>
            </a:r>
            <a:r>
              <a:rPr lang="el-GR" dirty="0"/>
              <a:t> τονίζεται οπτικά πάνω από άλλα περιγράμματα, συνήθως ως μία παχιά συνεχής μαύρη γραμμή (στη λειτουργία ημέρας).</a:t>
            </a:r>
          </a:p>
          <a:p>
            <a:endParaRPr lang="el-GR" dirty="0"/>
          </a:p>
          <a:p>
            <a:r>
              <a:rPr lang="el-GR" dirty="0"/>
              <a:t>Εάν η επιλεγμένη τιμή του περιγράμματος ασφαλείας δεν ταιριάζει με ένα διαθέσιμο περίγραμμα στον χάρτη ENC, το ECDIS θα επιλέξει αυτόματα το επόμενο βαθύτερο περίγραμμα που είναι διαθέσιμο για κάθε ENC*.</a:t>
            </a:r>
            <a:endParaRPr lang="en-US" dirty="0"/>
          </a:p>
        </p:txBody>
      </p:sp>
      <p:sp>
        <p:nvSpPr>
          <p:cNvPr id="10" name="TextBox 9">
            <a:extLst>
              <a:ext uri="{FF2B5EF4-FFF2-40B4-BE49-F238E27FC236}">
                <a16:creationId xmlns:a16="http://schemas.microsoft.com/office/drawing/2014/main" id="{ECE36D8D-F725-06AE-DBFA-7B49EB8BB139}"/>
              </a:ext>
            </a:extLst>
          </p:cNvPr>
          <p:cNvSpPr txBox="1"/>
          <p:nvPr/>
        </p:nvSpPr>
        <p:spPr>
          <a:xfrm>
            <a:off x="139148" y="5651548"/>
            <a:ext cx="11827565" cy="923330"/>
          </a:xfrm>
          <a:prstGeom prst="rect">
            <a:avLst/>
          </a:prstGeom>
          <a:noFill/>
        </p:spPr>
        <p:txBody>
          <a:bodyPr wrap="square" rtlCol="0">
            <a:spAutoFit/>
          </a:bodyPr>
          <a:lstStyle/>
          <a:p>
            <a:r>
              <a:rPr lang="en-US" i="1" dirty="0">
                <a:solidFill>
                  <a:srgbClr val="FF0000"/>
                </a:solidFill>
              </a:rPr>
              <a:t>* </a:t>
            </a:r>
            <a:r>
              <a:rPr lang="el-GR" i="1" dirty="0">
                <a:solidFill>
                  <a:srgbClr val="FF0000"/>
                </a:solidFill>
              </a:rPr>
              <a:t>Τα </a:t>
            </a:r>
            <a:r>
              <a:rPr lang="en-US" i="1" dirty="0">
                <a:solidFill>
                  <a:srgbClr val="FF0000"/>
                </a:solidFill>
              </a:rPr>
              <a:t>contours</a:t>
            </a:r>
            <a:r>
              <a:rPr lang="el-GR" i="1" dirty="0">
                <a:solidFill>
                  <a:srgbClr val="FF0000"/>
                </a:solidFill>
              </a:rPr>
              <a:t> δίνονται σε κάθε ENC κατά την παραγωγή του και διαφορετικά ENC έχουν διαφορετικά περιγράμματα, ανάλογα με τον τρόπο παραγωγής τους. Για παράδειγμα, ένα ENC μπορεί να έχει περίγραμμα 5 m, 10 m, 15 m και 20 m, αλλά ένα άλλο ENC μπορεί να έχει μόνο περίγραμμα 10 m και 20 m</a:t>
            </a:r>
            <a:endParaRPr lang="en-US" i="1" dirty="0">
              <a:solidFill>
                <a:srgbClr val="FF0000"/>
              </a:solidFill>
            </a:endParaRPr>
          </a:p>
        </p:txBody>
      </p:sp>
    </p:spTree>
    <p:extLst>
      <p:ext uri="{BB962C8B-B14F-4D97-AF65-F5344CB8AC3E}">
        <p14:creationId xmlns:p14="http://schemas.microsoft.com/office/powerpoint/2010/main" val="91445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1F4CF7-A946-00F0-08BE-C28C3B13D54C}"/>
              </a:ext>
            </a:extLst>
          </p:cNvPr>
          <p:cNvSpPr txBox="1"/>
          <p:nvPr/>
        </p:nvSpPr>
        <p:spPr>
          <a:xfrm>
            <a:off x="69574" y="490330"/>
            <a:ext cx="6026426" cy="5909310"/>
          </a:xfrm>
          <a:prstGeom prst="rect">
            <a:avLst/>
          </a:prstGeom>
          <a:noFill/>
        </p:spPr>
        <p:txBody>
          <a:bodyPr wrap="square" rtlCol="0">
            <a:spAutoFit/>
          </a:bodyPr>
          <a:lstStyle/>
          <a:p>
            <a:r>
              <a:rPr lang="el-GR" dirty="0"/>
              <a:t>• Εάν δεν έχει γίνει εισαγωγή τιμής για το </a:t>
            </a:r>
            <a:r>
              <a:rPr lang="el-GR" dirty="0" err="1"/>
              <a:t>Safety</a:t>
            </a:r>
            <a:r>
              <a:rPr lang="el-GR" dirty="0"/>
              <a:t> </a:t>
            </a:r>
            <a:r>
              <a:rPr lang="el-GR" dirty="0" err="1"/>
              <a:t>Contour</a:t>
            </a:r>
            <a:r>
              <a:rPr lang="el-GR" dirty="0"/>
              <a:t> από τον χειριστή, το ECDIS θα χρησιμοποιήσει την </a:t>
            </a:r>
            <a:r>
              <a:rPr lang="el-GR" b="1" dirty="0"/>
              <a:t>προεπιλεγμένη</a:t>
            </a:r>
            <a:r>
              <a:rPr lang="el-GR" dirty="0"/>
              <a:t> ρύθμιση </a:t>
            </a:r>
            <a:r>
              <a:rPr lang="el-GR" dirty="0" err="1"/>
              <a:t>Safety</a:t>
            </a:r>
            <a:r>
              <a:rPr lang="el-GR" dirty="0"/>
              <a:t> </a:t>
            </a:r>
            <a:r>
              <a:rPr lang="el-GR" dirty="0" err="1"/>
              <a:t>Contour</a:t>
            </a:r>
            <a:r>
              <a:rPr lang="el-GR" dirty="0"/>
              <a:t> των </a:t>
            </a:r>
            <a:r>
              <a:rPr lang="el-GR" b="1" dirty="0"/>
              <a:t>30 m</a:t>
            </a:r>
            <a:r>
              <a:rPr lang="el-GR" dirty="0"/>
              <a:t> </a:t>
            </a:r>
          </a:p>
          <a:p>
            <a:r>
              <a:rPr lang="el-GR" dirty="0"/>
              <a:t>• Στην πράξη, ο χειριστής του ECDIS θα πρέπει πάντα </a:t>
            </a:r>
            <a:r>
              <a:rPr lang="el-GR" b="1" dirty="0"/>
              <a:t>να επιλέγει την κατάλληλη τιμή </a:t>
            </a:r>
            <a:r>
              <a:rPr lang="el-GR" dirty="0" err="1"/>
              <a:t>Safety</a:t>
            </a:r>
            <a:r>
              <a:rPr lang="el-GR" dirty="0"/>
              <a:t> </a:t>
            </a:r>
            <a:r>
              <a:rPr lang="el-GR" dirty="0" err="1"/>
              <a:t>Contour</a:t>
            </a:r>
            <a:r>
              <a:rPr lang="el-GR" dirty="0"/>
              <a:t> </a:t>
            </a:r>
          </a:p>
          <a:p>
            <a:r>
              <a:rPr lang="el-GR" dirty="0"/>
              <a:t>• Έχουν συμβεί αρκετές προσαράξεις όπου το </a:t>
            </a:r>
            <a:r>
              <a:rPr lang="en-US" dirty="0"/>
              <a:t>Safety Contour</a:t>
            </a:r>
            <a:r>
              <a:rPr lang="el-GR" dirty="0"/>
              <a:t> είχε μείνει στην προεπιλογή των 30 μέτρων. Συνήθως οι προσαράξεις </a:t>
            </a:r>
            <a:r>
              <a:rPr lang="el-GR" dirty="0" err="1"/>
              <a:t>συνέβαιναν</a:t>
            </a:r>
            <a:r>
              <a:rPr lang="el-GR" dirty="0"/>
              <a:t> εκεί όπου το βάθος ήταν γενικά μικρότερο από 30 μέτρα και το ECDIS ήταν σε </a:t>
            </a:r>
            <a:r>
              <a:rPr lang="el-GR" b="1" dirty="0"/>
              <a:t>συνεχές </a:t>
            </a:r>
            <a:r>
              <a:rPr lang="en-US" b="1" dirty="0"/>
              <a:t>Alarm </a:t>
            </a:r>
            <a:r>
              <a:rPr lang="el-GR" dirty="0"/>
              <a:t>,το οποίο οι αξιωματικοί είχαν θέσει σε σίγαση (</a:t>
            </a:r>
            <a:r>
              <a:rPr lang="en-US" b="1" dirty="0"/>
              <a:t>mute</a:t>
            </a:r>
            <a:r>
              <a:rPr lang="en-US" dirty="0"/>
              <a:t>)</a:t>
            </a:r>
            <a:r>
              <a:rPr lang="el-GR" dirty="0"/>
              <a:t>, για αρκετές ώρες πριν την προσάραξη</a:t>
            </a:r>
          </a:p>
          <a:p>
            <a:r>
              <a:rPr lang="el-GR" dirty="0"/>
              <a:t>• Η επαφή και </a:t>
            </a:r>
            <a:r>
              <a:rPr lang="el-GR" b="1" dirty="0"/>
              <a:t>παραβίαση του </a:t>
            </a:r>
            <a:r>
              <a:rPr lang="el-GR" b="1" dirty="0" err="1"/>
              <a:t>Safety</a:t>
            </a:r>
            <a:r>
              <a:rPr lang="el-GR" b="1" dirty="0"/>
              <a:t> </a:t>
            </a:r>
            <a:r>
              <a:rPr lang="el-GR" b="1" dirty="0" err="1"/>
              <a:t>Contour</a:t>
            </a:r>
            <a:r>
              <a:rPr lang="el-GR" dirty="0"/>
              <a:t> θα </a:t>
            </a:r>
            <a:r>
              <a:rPr lang="el-GR" b="1" dirty="0"/>
              <a:t>ενεργοποιεί πάντα το </a:t>
            </a:r>
            <a:r>
              <a:rPr lang="en-US" b="1" dirty="0"/>
              <a:t>Alarm </a:t>
            </a:r>
            <a:r>
              <a:rPr lang="el-GR" dirty="0"/>
              <a:t>στο ECDIS. </a:t>
            </a:r>
          </a:p>
          <a:p>
            <a:r>
              <a:rPr lang="el-GR" dirty="0"/>
              <a:t>Θα πρέπει επίσης να γνωρίζουμε ότι </a:t>
            </a:r>
            <a:r>
              <a:rPr lang="el-GR" b="1" dirty="0"/>
              <a:t>χαρτογραφημένα αντικείμενα, εντός των ασφαλών νερών, με βάθη μικρότερα από την τιμή της </a:t>
            </a:r>
            <a:r>
              <a:rPr lang="el-GR" b="1" dirty="0" err="1"/>
              <a:t>Safety</a:t>
            </a:r>
            <a:r>
              <a:rPr lang="el-GR" b="1" dirty="0"/>
              <a:t> </a:t>
            </a:r>
            <a:r>
              <a:rPr lang="el-GR" b="1" dirty="0" err="1"/>
              <a:t>Contour</a:t>
            </a:r>
            <a:r>
              <a:rPr lang="el-GR" b="1" dirty="0"/>
              <a:t> θα επισημαίνονται ως Μεμονωμένοι Κίνδυνοι</a:t>
            </a:r>
            <a:r>
              <a:rPr lang="en-US" b="1" dirty="0"/>
              <a:t> </a:t>
            </a:r>
            <a:r>
              <a:rPr lang="el-GR" b="1" dirty="0"/>
              <a:t>(</a:t>
            </a:r>
            <a:r>
              <a:rPr lang="en-US" b="1" dirty="0"/>
              <a:t>Isolated </a:t>
            </a:r>
            <a:r>
              <a:rPr lang="en-US" b="1" dirty="0" err="1"/>
              <a:t>Danders</a:t>
            </a:r>
            <a:r>
              <a:rPr lang="en-US" b="1" dirty="0"/>
              <a:t>)</a:t>
            </a:r>
            <a:r>
              <a:rPr lang="el-GR" b="1" dirty="0"/>
              <a:t>.                                      </a:t>
            </a:r>
            <a:r>
              <a:rPr lang="el-GR" dirty="0"/>
              <a:t>Αυτή η λειτουργία δεν μπορεί να απενεργοποιηθεί.</a:t>
            </a:r>
            <a:endParaRPr lang="en-US" dirty="0"/>
          </a:p>
        </p:txBody>
      </p:sp>
      <p:pic>
        <p:nvPicPr>
          <p:cNvPr id="11" name="Content Placeholder 10">
            <a:extLst>
              <a:ext uri="{FF2B5EF4-FFF2-40B4-BE49-F238E27FC236}">
                <a16:creationId xmlns:a16="http://schemas.microsoft.com/office/drawing/2014/main" id="{BA8504AF-7423-BD51-8F4A-0E72276DE289}"/>
              </a:ext>
            </a:extLst>
          </p:cNvPr>
          <p:cNvPicPr>
            <a:picLocks noGrp="1" noChangeAspect="1"/>
          </p:cNvPicPr>
          <p:nvPr>
            <p:ph sz="half" idx="2"/>
          </p:nvPr>
        </p:nvPicPr>
        <p:blipFill rotWithShape="1">
          <a:blip r:embed="rId2"/>
          <a:srcRect r="79179" b="18054"/>
          <a:stretch/>
        </p:blipFill>
        <p:spPr>
          <a:xfrm>
            <a:off x="6311613" y="490330"/>
            <a:ext cx="4852484" cy="5909310"/>
          </a:xfrm>
        </p:spPr>
      </p:pic>
    </p:spTree>
    <p:extLst>
      <p:ext uri="{BB962C8B-B14F-4D97-AF65-F5344CB8AC3E}">
        <p14:creationId xmlns:p14="http://schemas.microsoft.com/office/powerpoint/2010/main" val="350441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CEC3204-C404-5E43-45BA-9FF921A3C7DE}"/>
              </a:ext>
            </a:extLst>
          </p:cNvPr>
          <p:cNvPicPr>
            <a:picLocks noGrp="1" noChangeAspect="1"/>
          </p:cNvPicPr>
          <p:nvPr>
            <p:ph sz="half" idx="2"/>
          </p:nvPr>
        </p:nvPicPr>
        <p:blipFill>
          <a:blip r:embed="rId2"/>
          <a:stretch>
            <a:fillRect/>
          </a:stretch>
        </p:blipFill>
        <p:spPr>
          <a:xfrm>
            <a:off x="6170612" y="2132593"/>
            <a:ext cx="5855329" cy="4459357"/>
          </a:xfrm>
        </p:spPr>
      </p:pic>
      <p:sp>
        <p:nvSpPr>
          <p:cNvPr id="4" name="TextBox 3">
            <a:extLst>
              <a:ext uri="{FF2B5EF4-FFF2-40B4-BE49-F238E27FC236}">
                <a16:creationId xmlns:a16="http://schemas.microsoft.com/office/drawing/2014/main" id="{2B57BCD3-7F4B-A50E-BB10-1AF1EA2B8EE1}"/>
              </a:ext>
            </a:extLst>
          </p:cNvPr>
          <p:cNvSpPr txBox="1"/>
          <p:nvPr/>
        </p:nvSpPr>
        <p:spPr>
          <a:xfrm>
            <a:off x="1560443" y="149087"/>
            <a:ext cx="6361044" cy="523220"/>
          </a:xfrm>
          <a:prstGeom prst="rect">
            <a:avLst/>
          </a:prstGeom>
          <a:noFill/>
        </p:spPr>
        <p:txBody>
          <a:bodyPr wrap="square" rtlCol="0">
            <a:spAutoFit/>
          </a:bodyPr>
          <a:lstStyle/>
          <a:p>
            <a:r>
              <a:rPr lang="el-GR" sz="2800" b="1" dirty="0">
                <a:solidFill>
                  <a:srgbClr val="FFC000"/>
                </a:solidFill>
              </a:rPr>
              <a:t>ΥΠΟΛΟΓΙΣΜΟΣ </a:t>
            </a:r>
            <a:r>
              <a:rPr lang="en-US" sz="2800" b="1" dirty="0">
                <a:solidFill>
                  <a:srgbClr val="FFC000"/>
                </a:solidFill>
              </a:rPr>
              <a:t>SAFETY CONTOUR</a:t>
            </a:r>
          </a:p>
        </p:txBody>
      </p:sp>
      <p:sp>
        <p:nvSpPr>
          <p:cNvPr id="8" name="TextBox 7">
            <a:extLst>
              <a:ext uri="{FF2B5EF4-FFF2-40B4-BE49-F238E27FC236}">
                <a16:creationId xmlns:a16="http://schemas.microsoft.com/office/drawing/2014/main" id="{61A06D4D-E88B-5C1E-E6A0-D7E17C7B43E0}"/>
              </a:ext>
            </a:extLst>
          </p:cNvPr>
          <p:cNvSpPr txBox="1"/>
          <p:nvPr/>
        </p:nvSpPr>
        <p:spPr>
          <a:xfrm>
            <a:off x="208722" y="3031435"/>
            <a:ext cx="5486400" cy="3416320"/>
          </a:xfrm>
          <a:prstGeom prst="rect">
            <a:avLst/>
          </a:prstGeom>
          <a:noFill/>
        </p:spPr>
        <p:txBody>
          <a:bodyPr wrap="square" rtlCol="0">
            <a:spAutoFit/>
          </a:bodyPr>
          <a:lstStyle/>
          <a:p>
            <a:r>
              <a:rPr lang="el-GR" dirty="0"/>
              <a:t>Πριν από την αναχώρηση, κατά τη διάρκεια του ταξιδιού και πριν από την άφιξη, θα πρέπει να ελέγχεται ότι παραμένουν οι προγραμματισμένες ρυθμίσεις ασφαλείας κατάλληλες.                         Τα </a:t>
            </a:r>
            <a:r>
              <a:rPr lang="en-US" dirty="0"/>
              <a:t>passage plans</a:t>
            </a:r>
            <a:r>
              <a:rPr lang="el-GR" dirty="0"/>
              <a:t> μπορούν να επηρεαστούν από καθυστερήσεις απόπλου, παλιρροιακούς περιορισμούς, καιρικές συνθήκες ή άλλους παράγοντες, όπως και από αλλαγές στο βύθισμα.</a:t>
            </a:r>
          </a:p>
          <a:p>
            <a:r>
              <a:rPr lang="el-GR" dirty="0"/>
              <a:t> Όπου έχει αλλάξει το </a:t>
            </a:r>
            <a:r>
              <a:rPr lang="en-US" dirty="0"/>
              <a:t>Safety Contour</a:t>
            </a:r>
            <a:r>
              <a:rPr lang="el-GR" dirty="0"/>
              <a:t>, το </a:t>
            </a:r>
            <a:r>
              <a:rPr lang="en-US" dirty="0"/>
              <a:t>passage plan </a:t>
            </a:r>
            <a:r>
              <a:rPr lang="el-GR" dirty="0"/>
              <a:t>και τα </a:t>
            </a:r>
            <a:r>
              <a:rPr lang="en-US" dirty="0"/>
              <a:t>safety settings </a:t>
            </a:r>
            <a:r>
              <a:rPr lang="el-GR" dirty="0"/>
              <a:t>θα πρέπει να ελέγχονται ξανά.</a:t>
            </a:r>
            <a:endParaRPr lang="en-US" dirty="0"/>
          </a:p>
        </p:txBody>
      </p:sp>
      <p:sp>
        <p:nvSpPr>
          <p:cNvPr id="5" name="TextBox 4">
            <a:extLst>
              <a:ext uri="{FF2B5EF4-FFF2-40B4-BE49-F238E27FC236}">
                <a16:creationId xmlns:a16="http://schemas.microsoft.com/office/drawing/2014/main" id="{7A1F4CF7-A946-00F0-08BE-C28C3B13D54C}"/>
              </a:ext>
            </a:extLst>
          </p:cNvPr>
          <p:cNvSpPr txBox="1"/>
          <p:nvPr/>
        </p:nvSpPr>
        <p:spPr>
          <a:xfrm>
            <a:off x="69573" y="935577"/>
            <a:ext cx="7414592" cy="1323439"/>
          </a:xfrm>
          <a:prstGeom prst="rect">
            <a:avLst/>
          </a:prstGeom>
          <a:solidFill>
            <a:srgbClr val="92D050"/>
          </a:solidFill>
        </p:spPr>
        <p:txBody>
          <a:bodyPr wrap="square" rtlCol="0">
            <a:spAutoFit/>
          </a:bodyPr>
          <a:lstStyle/>
          <a:p>
            <a:r>
              <a:rPr lang="en-US" sz="2000" b="1" dirty="0"/>
              <a:t>Safety Contour input value = draught + UKC</a:t>
            </a:r>
            <a:r>
              <a:rPr lang="en-US" sz="2000" b="1" baseline="30000" dirty="0"/>
              <a:t>1</a:t>
            </a:r>
            <a:r>
              <a:rPr lang="en-US" sz="2000" b="1" dirty="0"/>
              <a:t>– HoT</a:t>
            </a:r>
            <a:r>
              <a:rPr lang="en-US" sz="2000" b="1" baseline="30000" dirty="0"/>
              <a:t>2</a:t>
            </a:r>
            <a:r>
              <a:rPr lang="el-GR" sz="2000" b="1" baseline="30000" dirty="0"/>
              <a:t>                                     </a:t>
            </a:r>
            <a:r>
              <a:rPr lang="en-US" sz="2000" b="1" baseline="30000" dirty="0"/>
              <a:t>1</a:t>
            </a:r>
            <a:r>
              <a:rPr lang="en-US" sz="2000" b="1" dirty="0"/>
              <a:t>UKC = under keel clearance</a:t>
            </a:r>
            <a:endParaRPr lang="el-GR" sz="2000" b="1" dirty="0"/>
          </a:p>
          <a:p>
            <a:r>
              <a:rPr lang="en-US" sz="2000" b="1" dirty="0"/>
              <a:t>(including squat and a safety margin as a minimum)</a:t>
            </a:r>
            <a:endParaRPr lang="el-GR" sz="2000" b="1" dirty="0"/>
          </a:p>
          <a:p>
            <a:r>
              <a:rPr lang="en-US" sz="2000" b="1" baseline="30000" dirty="0"/>
              <a:t>2</a:t>
            </a:r>
            <a:r>
              <a:rPr lang="en-US" sz="2000" b="1" dirty="0"/>
              <a:t>HoT = height of tide (as applicable)</a:t>
            </a:r>
          </a:p>
        </p:txBody>
      </p:sp>
    </p:spTree>
    <p:extLst>
      <p:ext uri="{BB962C8B-B14F-4D97-AF65-F5344CB8AC3E}">
        <p14:creationId xmlns:p14="http://schemas.microsoft.com/office/powerpoint/2010/main" val="1691709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7ADF-A2EA-73B2-DB10-D96144A205FF}"/>
              </a:ext>
            </a:extLst>
          </p:cNvPr>
          <p:cNvSpPr>
            <a:spLocks noGrp="1"/>
          </p:cNvSpPr>
          <p:nvPr>
            <p:ph type="title"/>
          </p:nvPr>
        </p:nvSpPr>
        <p:spPr/>
        <p:txBody>
          <a:bodyPr/>
          <a:lstStyle/>
          <a:p>
            <a:r>
              <a:rPr lang="en-US" dirty="0"/>
              <a:t>SAFETY depth</a:t>
            </a:r>
          </a:p>
        </p:txBody>
      </p:sp>
      <p:sp>
        <p:nvSpPr>
          <p:cNvPr id="4" name="Content Placeholder 3">
            <a:extLst>
              <a:ext uri="{FF2B5EF4-FFF2-40B4-BE49-F238E27FC236}">
                <a16:creationId xmlns:a16="http://schemas.microsoft.com/office/drawing/2014/main" id="{5D99B1D8-6EFC-0A9D-E263-C683DEDDD0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02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1E05CEF-7420-EFA3-DD81-FDECE1ABB83C}"/>
              </a:ext>
            </a:extLst>
          </p:cNvPr>
          <p:cNvPicPr>
            <a:picLocks noGrp="1" noChangeAspect="1"/>
          </p:cNvPicPr>
          <p:nvPr>
            <p:ph sz="half" idx="2"/>
          </p:nvPr>
        </p:nvPicPr>
        <p:blipFill>
          <a:blip r:embed="rId2"/>
          <a:stretch>
            <a:fillRect/>
          </a:stretch>
        </p:blipFill>
        <p:spPr>
          <a:xfrm rot="20963274">
            <a:off x="5045075" y="1136766"/>
            <a:ext cx="4165600" cy="3124200"/>
          </a:xfrm>
        </p:spPr>
      </p:pic>
      <p:sp>
        <p:nvSpPr>
          <p:cNvPr id="2" name="Title 1">
            <a:extLst>
              <a:ext uri="{FF2B5EF4-FFF2-40B4-BE49-F238E27FC236}">
                <a16:creationId xmlns:a16="http://schemas.microsoft.com/office/drawing/2014/main" id="{CD49B1CC-FE54-839A-F50F-86F0C463A83B}"/>
              </a:ext>
            </a:extLst>
          </p:cNvPr>
          <p:cNvSpPr>
            <a:spLocks noGrp="1"/>
          </p:cNvSpPr>
          <p:nvPr>
            <p:ph type="title"/>
          </p:nvPr>
        </p:nvSpPr>
        <p:spPr>
          <a:xfrm>
            <a:off x="307570" y="609600"/>
            <a:ext cx="11377353" cy="1077884"/>
          </a:xfrm>
        </p:spPr>
        <p:txBody>
          <a:bodyPr/>
          <a:lstStyle/>
          <a:p>
            <a:r>
              <a:rPr lang="el-GR" dirty="0" err="1"/>
              <a:t>Γιατι</a:t>
            </a:r>
            <a:r>
              <a:rPr lang="el-GR" dirty="0"/>
              <a:t> μας </a:t>
            </a:r>
            <a:r>
              <a:rPr lang="el-GR" dirty="0" err="1"/>
              <a:t>ενδιαφερει</a:t>
            </a:r>
            <a:r>
              <a:rPr lang="el-GR" dirty="0"/>
              <a:t> να </a:t>
            </a:r>
            <a:r>
              <a:rPr lang="el-GR" dirty="0" err="1"/>
              <a:t>ρυθμιζουμε</a:t>
            </a:r>
            <a:r>
              <a:rPr lang="el-GR" dirty="0"/>
              <a:t> </a:t>
            </a:r>
            <a:r>
              <a:rPr lang="el-GR" dirty="0" err="1"/>
              <a:t>σωστα</a:t>
            </a:r>
            <a:r>
              <a:rPr lang="el-GR" dirty="0"/>
              <a:t> το </a:t>
            </a:r>
            <a:r>
              <a:rPr lang="en-US" dirty="0" err="1"/>
              <a:t>ecdis</a:t>
            </a:r>
            <a:r>
              <a:rPr lang="en-US" dirty="0"/>
              <a:t>.</a:t>
            </a:r>
          </a:p>
        </p:txBody>
      </p:sp>
      <p:sp>
        <p:nvSpPr>
          <p:cNvPr id="5" name="TextBox 4">
            <a:extLst>
              <a:ext uri="{FF2B5EF4-FFF2-40B4-BE49-F238E27FC236}">
                <a16:creationId xmlns:a16="http://schemas.microsoft.com/office/drawing/2014/main" id="{7585F5EE-97FB-5FEC-0923-D5C1BB26745F}"/>
              </a:ext>
            </a:extLst>
          </p:cNvPr>
          <p:cNvSpPr txBox="1"/>
          <p:nvPr/>
        </p:nvSpPr>
        <p:spPr>
          <a:xfrm>
            <a:off x="307570" y="1620982"/>
            <a:ext cx="5076306" cy="5078313"/>
          </a:xfrm>
          <a:prstGeom prst="rect">
            <a:avLst/>
          </a:prstGeom>
          <a:noFill/>
        </p:spPr>
        <p:txBody>
          <a:bodyPr wrap="square" rtlCol="0">
            <a:spAutoFit/>
          </a:bodyPr>
          <a:lstStyle/>
          <a:p>
            <a:r>
              <a:rPr lang="el-GR" dirty="0"/>
              <a:t>Οι ρυθμίσεις ασφαλείας του ECDIS θα πρέπει να σχεδιάζονται και να διαμορφώνονται σωστά και εκ των προτέρων ώστε:</a:t>
            </a:r>
          </a:p>
          <a:p>
            <a:endParaRPr lang="el-GR" dirty="0"/>
          </a:p>
          <a:p>
            <a:pPr marL="285750" indent="-285750">
              <a:buFont typeface="Wingdings" panose="05000000000000000000" pitchFamily="2" charset="2"/>
              <a:buChar char="q"/>
            </a:pPr>
            <a:r>
              <a:rPr lang="el-GR" dirty="0"/>
              <a:t>Να διασφαλίζονται επαρκή ελεύθερα πλεύσιμα νερά κάτω από την τρόπιδα του πλοίου</a:t>
            </a:r>
            <a:r>
              <a:rPr lang="en-US" dirty="0"/>
              <a:t> </a:t>
            </a:r>
            <a:r>
              <a:rPr lang="el-GR" dirty="0"/>
              <a:t>(UKC),</a:t>
            </a:r>
          </a:p>
          <a:p>
            <a:pPr marL="285750" indent="-285750">
              <a:buFont typeface="Wingdings" panose="05000000000000000000" pitchFamily="2" charset="2"/>
              <a:buChar char="q"/>
            </a:pPr>
            <a:endParaRPr lang="el-GR" dirty="0"/>
          </a:p>
          <a:p>
            <a:pPr marL="285750" indent="-285750">
              <a:buFont typeface="Wingdings" panose="05000000000000000000" pitchFamily="2" charset="2"/>
              <a:buChar char="q"/>
            </a:pPr>
            <a:r>
              <a:rPr lang="el-GR" dirty="0"/>
              <a:t>να  διασφαλίζεται ότι ανά πάσα στιγμή κατά την διάρκεια του πλου τα χαρτογραφημένα αντικείμενα στον ηλεκτρονικό χάρτη (ENC) αναγνωρίζονται σωστά από το ECDIS ως κίνδυνοι, και</a:t>
            </a:r>
          </a:p>
          <a:p>
            <a:pPr marL="285750" indent="-285750">
              <a:buFont typeface="Wingdings" panose="05000000000000000000" pitchFamily="2" charset="2"/>
              <a:buChar char="q"/>
            </a:pPr>
            <a:endParaRPr lang="el-GR" dirty="0"/>
          </a:p>
          <a:p>
            <a:pPr marL="285750" indent="-285750">
              <a:buFont typeface="Wingdings" panose="05000000000000000000" pitchFamily="2" charset="2"/>
              <a:buChar char="q"/>
            </a:pPr>
            <a:r>
              <a:rPr lang="el-GR" dirty="0"/>
              <a:t>Παρουσιάζονται όλες οι κατάλληλες πληροφορίες και τα σύμβολα για την σωστή ερμηνεία του ENC.</a:t>
            </a:r>
            <a:endParaRPr lang="en-US" dirty="0"/>
          </a:p>
        </p:txBody>
      </p:sp>
      <p:pic>
        <p:nvPicPr>
          <p:cNvPr id="4" name="Picture 3">
            <a:extLst>
              <a:ext uri="{FF2B5EF4-FFF2-40B4-BE49-F238E27FC236}">
                <a16:creationId xmlns:a16="http://schemas.microsoft.com/office/drawing/2014/main" id="{B6B61B6A-62DB-3A1A-723A-4C9DE4826725}"/>
              </a:ext>
            </a:extLst>
          </p:cNvPr>
          <p:cNvPicPr>
            <a:picLocks noChangeAspect="1"/>
          </p:cNvPicPr>
          <p:nvPr/>
        </p:nvPicPr>
        <p:blipFill>
          <a:blip r:embed="rId3"/>
          <a:stretch>
            <a:fillRect/>
          </a:stretch>
        </p:blipFill>
        <p:spPr>
          <a:xfrm rot="1749744">
            <a:off x="8554729" y="3078868"/>
            <a:ext cx="3303557" cy="2229043"/>
          </a:xfrm>
          <a:prstGeom prst="rect">
            <a:avLst/>
          </a:prstGeom>
        </p:spPr>
      </p:pic>
      <p:pic>
        <p:nvPicPr>
          <p:cNvPr id="11" name="Picture 10">
            <a:extLst>
              <a:ext uri="{FF2B5EF4-FFF2-40B4-BE49-F238E27FC236}">
                <a16:creationId xmlns:a16="http://schemas.microsoft.com/office/drawing/2014/main" id="{311FE01F-D440-3D02-FADF-0E861BEE4951}"/>
              </a:ext>
            </a:extLst>
          </p:cNvPr>
          <p:cNvPicPr>
            <a:picLocks noChangeAspect="1"/>
          </p:cNvPicPr>
          <p:nvPr/>
        </p:nvPicPr>
        <p:blipFill>
          <a:blip r:embed="rId4"/>
          <a:stretch>
            <a:fillRect/>
          </a:stretch>
        </p:blipFill>
        <p:spPr>
          <a:xfrm rot="425631">
            <a:off x="5923333" y="3938729"/>
            <a:ext cx="3804002" cy="2535382"/>
          </a:xfrm>
          <a:prstGeom prst="rect">
            <a:avLst/>
          </a:prstGeom>
        </p:spPr>
      </p:pic>
    </p:spTree>
    <p:extLst>
      <p:ext uri="{BB962C8B-B14F-4D97-AF65-F5344CB8AC3E}">
        <p14:creationId xmlns:p14="http://schemas.microsoft.com/office/powerpoint/2010/main" val="1946780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DD392CD-EE2F-03D2-5A07-ADE37E114BD1}"/>
              </a:ext>
            </a:extLst>
          </p:cNvPr>
          <p:cNvPicPr>
            <a:picLocks noGrp="1" noChangeAspect="1"/>
          </p:cNvPicPr>
          <p:nvPr>
            <p:ph sz="half" idx="2"/>
          </p:nvPr>
        </p:nvPicPr>
        <p:blipFill>
          <a:blip r:embed="rId2"/>
          <a:stretch>
            <a:fillRect/>
          </a:stretch>
        </p:blipFill>
        <p:spPr>
          <a:xfrm>
            <a:off x="5913781" y="1595967"/>
            <a:ext cx="5758393" cy="2252826"/>
          </a:xfrm>
        </p:spPr>
      </p:pic>
      <p:sp>
        <p:nvSpPr>
          <p:cNvPr id="5" name="TextBox 4">
            <a:extLst>
              <a:ext uri="{FF2B5EF4-FFF2-40B4-BE49-F238E27FC236}">
                <a16:creationId xmlns:a16="http://schemas.microsoft.com/office/drawing/2014/main" id="{2A77A641-6620-CB3A-A609-E196052AFABB}"/>
              </a:ext>
            </a:extLst>
          </p:cNvPr>
          <p:cNvSpPr txBox="1"/>
          <p:nvPr/>
        </p:nvSpPr>
        <p:spPr>
          <a:xfrm>
            <a:off x="79511" y="596349"/>
            <a:ext cx="5834271" cy="6186309"/>
          </a:xfrm>
          <a:prstGeom prst="rect">
            <a:avLst/>
          </a:prstGeom>
          <a:noFill/>
        </p:spPr>
        <p:txBody>
          <a:bodyPr wrap="square" rtlCol="0">
            <a:spAutoFit/>
          </a:bodyPr>
          <a:lstStyle/>
          <a:p>
            <a:r>
              <a:rPr lang="el-GR" dirty="0"/>
              <a:t>Το </a:t>
            </a:r>
            <a:r>
              <a:rPr lang="en-US" dirty="0"/>
              <a:t>Safety Depth </a:t>
            </a:r>
            <a:r>
              <a:rPr lang="el-GR" dirty="0"/>
              <a:t>προσδιορίζει σημειακά βάθη και μεμονωμένους κινδύνους που είναι μικρότεροι ή ίσοι με το βάθος ασφαλείας τονίζοντας αυτά τα βάθη με έντονο μαύρο χρώμα. </a:t>
            </a:r>
            <a:endParaRPr lang="en-US" dirty="0"/>
          </a:p>
          <a:p>
            <a:r>
              <a:rPr lang="el-GR" dirty="0"/>
              <a:t>Η τιμή του </a:t>
            </a:r>
            <a:r>
              <a:rPr lang="el-GR" dirty="0" err="1"/>
              <a:t>Safety</a:t>
            </a:r>
            <a:r>
              <a:rPr lang="el-GR" dirty="0"/>
              <a:t> </a:t>
            </a:r>
            <a:r>
              <a:rPr lang="el-GR" dirty="0" err="1"/>
              <a:t>Depth</a:t>
            </a:r>
            <a:r>
              <a:rPr lang="el-GR" dirty="0"/>
              <a:t> υπολογίζεται από τον χειριστή ECDIS κατά το </a:t>
            </a:r>
            <a:r>
              <a:rPr lang="en-US" dirty="0"/>
              <a:t>passage planning</a:t>
            </a:r>
            <a:r>
              <a:rPr lang="el-GR" dirty="0"/>
              <a:t> και είναι συνήθως η ίδια τιμή με την </a:t>
            </a:r>
            <a:r>
              <a:rPr lang="el-GR" dirty="0" err="1"/>
              <a:t>Safety</a:t>
            </a:r>
            <a:r>
              <a:rPr lang="el-GR" dirty="0"/>
              <a:t> </a:t>
            </a:r>
            <a:r>
              <a:rPr lang="el-GR" dirty="0" err="1"/>
              <a:t>Contour</a:t>
            </a:r>
            <a:r>
              <a:rPr lang="el-GR" dirty="0"/>
              <a:t>. </a:t>
            </a:r>
          </a:p>
          <a:p>
            <a:r>
              <a:rPr lang="el-GR" dirty="0"/>
              <a:t>Βάθη ίσα ή μικρότερα από το επιλεγμένο Βάθος Ασφαλείας εμφανίζονται με έντονη γραφή εάν είναι ενεργοποιημένα τα </a:t>
            </a:r>
            <a:r>
              <a:rPr lang="en-US" dirty="0"/>
              <a:t>spot soundings</a:t>
            </a:r>
            <a:r>
              <a:rPr lang="el-GR" dirty="0"/>
              <a:t>. Αυτό κάνει</a:t>
            </a:r>
            <a:r>
              <a:rPr lang="en-US" dirty="0"/>
              <a:t> </a:t>
            </a:r>
            <a:r>
              <a:rPr lang="el-GR" dirty="0"/>
              <a:t>τα συγκεκριμένα βάθη ελαφρώς πιο ευδιάκριτα.</a:t>
            </a:r>
          </a:p>
          <a:p>
            <a:r>
              <a:rPr lang="el-GR" dirty="0"/>
              <a:t> Αυτό είναι σημαντικό γιατί το </a:t>
            </a:r>
            <a:r>
              <a:rPr lang="en-US" dirty="0"/>
              <a:t>Safety Depth</a:t>
            </a:r>
            <a:r>
              <a:rPr lang="el-GR" dirty="0"/>
              <a:t> προορίζεται ως βοήθημα ακόμα και όταν δεν υπάρχει διαθέσιμο κατάλληλο </a:t>
            </a:r>
            <a:r>
              <a:rPr lang="en-US" dirty="0"/>
              <a:t>Safety Contour</a:t>
            </a:r>
            <a:r>
              <a:rPr lang="el-GR" dirty="0"/>
              <a:t> στο ENC.</a:t>
            </a:r>
            <a:endParaRPr lang="en-US" dirty="0"/>
          </a:p>
          <a:p>
            <a:r>
              <a:rPr lang="el-GR" dirty="0"/>
              <a:t>Π</a:t>
            </a:r>
            <a:r>
              <a:rPr lang="en-US" dirty="0"/>
              <a:t>.x</a:t>
            </a:r>
            <a:r>
              <a:rPr lang="el-GR" dirty="0"/>
              <a:t>, σε περιπτώσεις όπου το </a:t>
            </a:r>
            <a:r>
              <a:rPr lang="en-US" dirty="0"/>
              <a:t>Safety Contour</a:t>
            </a:r>
            <a:r>
              <a:rPr lang="el-GR" dirty="0"/>
              <a:t> είναι προεπιλεγμένο σε μια τιμή μεγαλύτερη από αυτή που προτιμάμε, μπορεί αυτό να μην αντιπροσωπεύει το όριο του πλεύσιμου νερού. Το όριο του πλεύσιμου νερού θα μπορεί να  καθοριστεί με </a:t>
            </a:r>
            <a:r>
              <a:rPr lang="en-US" dirty="0"/>
              <a:t>custom contours </a:t>
            </a:r>
            <a:r>
              <a:rPr lang="el-GR" dirty="0"/>
              <a:t>από τ</a:t>
            </a:r>
            <a:r>
              <a:rPr lang="en-US" dirty="0"/>
              <a:t>a</a:t>
            </a:r>
            <a:r>
              <a:rPr lang="el-GR" dirty="0"/>
              <a:t> σημειακά βάθη τονισμένα με έντονους χαρακτήρες.</a:t>
            </a:r>
            <a:endParaRPr lang="en-US" dirty="0"/>
          </a:p>
        </p:txBody>
      </p:sp>
      <p:sp>
        <p:nvSpPr>
          <p:cNvPr id="6" name="TextBox 5">
            <a:extLst>
              <a:ext uri="{FF2B5EF4-FFF2-40B4-BE49-F238E27FC236}">
                <a16:creationId xmlns:a16="http://schemas.microsoft.com/office/drawing/2014/main" id="{C850A712-B8C7-DBC2-984D-A04EBFFCDEAF}"/>
              </a:ext>
            </a:extLst>
          </p:cNvPr>
          <p:cNvSpPr txBox="1"/>
          <p:nvPr/>
        </p:nvSpPr>
        <p:spPr>
          <a:xfrm>
            <a:off x="5913781" y="3906982"/>
            <a:ext cx="5633918" cy="430887"/>
          </a:xfrm>
          <a:prstGeom prst="rect">
            <a:avLst/>
          </a:prstGeom>
          <a:noFill/>
        </p:spPr>
        <p:txBody>
          <a:bodyPr wrap="square" rtlCol="0">
            <a:spAutoFit/>
          </a:bodyPr>
          <a:lstStyle/>
          <a:p>
            <a:r>
              <a:rPr lang="en-US" sz="1100" dirty="0"/>
              <a:t>Safety Depth </a:t>
            </a:r>
            <a:r>
              <a:rPr lang="el-GR" sz="1100" dirty="0"/>
              <a:t>ορισμένο στα 12 </a:t>
            </a:r>
            <a:r>
              <a:rPr lang="en-US" sz="1100" dirty="0"/>
              <a:t>m – </a:t>
            </a:r>
            <a:r>
              <a:rPr lang="el-GR" sz="1100" dirty="0"/>
              <a:t>οποιοδήποτε μεμονωμένο Βάθος</a:t>
            </a:r>
            <a:r>
              <a:rPr lang="en-US" sz="1100" dirty="0"/>
              <a:t> </a:t>
            </a:r>
            <a:r>
              <a:rPr lang="el-GR" sz="1100" dirty="0"/>
              <a:t>κάτω από τα 12</a:t>
            </a:r>
            <a:r>
              <a:rPr lang="en-US" sz="1100" dirty="0"/>
              <a:t>m</a:t>
            </a:r>
            <a:r>
              <a:rPr lang="el-GR" sz="1100" dirty="0"/>
              <a:t> εμφανίζεται</a:t>
            </a:r>
            <a:r>
              <a:rPr lang="en-US" sz="1100" dirty="0"/>
              <a:t> </a:t>
            </a:r>
            <a:r>
              <a:rPr lang="el-GR" sz="1100" dirty="0"/>
              <a:t>με</a:t>
            </a:r>
            <a:r>
              <a:rPr lang="en-US" sz="1100" dirty="0"/>
              <a:t> bold</a:t>
            </a:r>
            <a:r>
              <a:rPr lang="el-GR" sz="1100" dirty="0"/>
              <a:t>. </a:t>
            </a:r>
            <a:r>
              <a:rPr lang="el-GR" sz="1100" b="1" dirty="0">
                <a:solidFill>
                  <a:srgbClr val="FF0000"/>
                </a:solidFill>
              </a:rPr>
              <a:t>ΠΡΟΣΟΧΗ το </a:t>
            </a:r>
            <a:r>
              <a:rPr lang="en-US" sz="1100" b="1" dirty="0">
                <a:solidFill>
                  <a:srgbClr val="FF0000"/>
                </a:solidFill>
              </a:rPr>
              <a:t>Safety Depth </a:t>
            </a:r>
            <a:r>
              <a:rPr lang="el-GR" sz="1100" b="1" dirty="0">
                <a:solidFill>
                  <a:srgbClr val="FF0000"/>
                </a:solidFill>
              </a:rPr>
              <a:t>ΔΕΝ ΕΝΕΡΓΟΠΟΙΕΙ </a:t>
            </a:r>
            <a:r>
              <a:rPr lang="en-US" sz="1100" b="1" dirty="0">
                <a:solidFill>
                  <a:srgbClr val="FF0000"/>
                </a:solidFill>
              </a:rPr>
              <a:t>ALERT !</a:t>
            </a:r>
          </a:p>
        </p:txBody>
      </p:sp>
      <p:pic>
        <p:nvPicPr>
          <p:cNvPr id="8" name="Picture 7">
            <a:extLst>
              <a:ext uri="{FF2B5EF4-FFF2-40B4-BE49-F238E27FC236}">
                <a16:creationId xmlns:a16="http://schemas.microsoft.com/office/drawing/2014/main" id="{2AFB738B-65F4-8DA9-2646-AB2D96775F5D}"/>
              </a:ext>
            </a:extLst>
          </p:cNvPr>
          <p:cNvPicPr>
            <a:picLocks noChangeAspect="1"/>
          </p:cNvPicPr>
          <p:nvPr/>
        </p:nvPicPr>
        <p:blipFill rotWithShape="1">
          <a:blip r:embed="rId3"/>
          <a:srcRect b="9162"/>
          <a:stretch/>
        </p:blipFill>
        <p:spPr>
          <a:xfrm>
            <a:off x="6001212" y="4493646"/>
            <a:ext cx="5326842" cy="893001"/>
          </a:xfrm>
          <a:prstGeom prst="rect">
            <a:avLst/>
          </a:prstGeom>
        </p:spPr>
      </p:pic>
      <p:sp>
        <p:nvSpPr>
          <p:cNvPr id="9" name="TextBox 8">
            <a:extLst>
              <a:ext uri="{FF2B5EF4-FFF2-40B4-BE49-F238E27FC236}">
                <a16:creationId xmlns:a16="http://schemas.microsoft.com/office/drawing/2014/main" id="{E2548259-D27C-D6E5-0450-DEF4088EC0BD}"/>
              </a:ext>
            </a:extLst>
          </p:cNvPr>
          <p:cNvSpPr txBox="1"/>
          <p:nvPr/>
        </p:nvSpPr>
        <p:spPr>
          <a:xfrm>
            <a:off x="5913781" y="5507009"/>
            <a:ext cx="5633918" cy="430887"/>
          </a:xfrm>
          <a:prstGeom prst="rect">
            <a:avLst/>
          </a:prstGeom>
          <a:noFill/>
        </p:spPr>
        <p:txBody>
          <a:bodyPr wrap="square" rtlCol="0">
            <a:spAutoFit/>
          </a:bodyPr>
          <a:lstStyle/>
          <a:p>
            <a:r>
              <a:rPr lang="el-GR" sz="1100" dirty="0"/>
              <a:t>Τρόπος υπολογισμού / ρύθμισης </a:t>
            </a:r>
            <a:r>
              <a:rPr lang="en-US" sz="1100" dirty="0"/>
              <a:t>Safety Depth </a:t>
            </a:r>
            <a:r>
              <a:rPr lang="el-GR" sz="1100" dirty="0"/>
              <a:t>. Είναι πανομοιότυπος με τον υπολογισμό </a:t>
            </a:r>
            <a:r>
              <a:rPr lang="en-US" sz="1100"/>
              <a:t>Safety Contour.</a:t>
            </a:r>
            <a:endParaRPr lang="en-US" sz="1100" b="1" dirty="0">
              <a:solidFill>
                <a:srgbClr val="FF0000"/>
              </a:solidFill>
            </a:endParaRPr>
          </a:p>
        </p:txBody>
      </p:sp>
    </p:spTree>
    <p:extLst>
      <p:ext uri="{BB962C8B-B14F-4D97-AF65-F5344CB8AC3E}">
        <p14:creationId xmlns:p14="http://schemas.microsoft.com/office/powerpoint/2010/main" val="3487388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BA5F8-75D0-8E57-870D-A7546F202A83}"/>
              </a:ext>
            </a:extLst>
          </p:cNvPr>
          <p:cNvPicPr>
            <a:picLocks noChangeAspect="1"/>
          </p:cNvPicPr>
          <p:nvPr/>
        </p:nvPicPr>
        <p:blipFill>
          <a:blip r:embed="rId2"/>
          <a:stretch>
            <a:fillRect/>
          </a:stretch>
        </p:blipFill>
        <p:spPr>
          <a:xfrm>
            <a:off x="1780125" y="771988"/>
            <a:ext cx="8631749" cy="4882527"/>
          </a:xfrm>
          <a:prstGeom prst="rect">
            <a:avLst/>
          </a:prstGeom>
        </p:spPr>
      </p:pic>
      <p:sp>
        <p:nvSpPr>
          <p:cNvPr id="4" name="TextBox 3">
            <a:extLst>
              <a:ext uri="{FF2B5EF4-FFF2-40B4-BE49-F238E27FC236}">
                <a16:creationId xmlns:a16="http://schemas.microsoft.com/office/drawing/2014/main" id="{CBFF88B9-F1A7-92FE-02AC-1477014AB385}"/>
              </a:ext>
            </a:extLst>
          </p:cNvPr>
          <p:cNvSpPr txBox="1"/>
          <p:nvPr/>
        </p:nvSpPr>
        <p:spPr>
          <a:xfrm>
            <a:off x="839585" y="402656"/>
            <a:ext cx="11352415" cy="369332"/>
          </a:xfrm>
          <a:prstGeom prst="rect">
            <a:avLst/>
          </a:prstGeom>
          <a:noFill/>
        </p:spPr>
        <p:txBody>
          <a:bodyPr wrap="square" rtlCol="0">
            <a:spAutoFit/>
          </a:bodyPr>
          <a:lstStyle/>
          <a:p>
            <a:r>
              <a:rPr lang="el-GR" b="1" dirty="0">
                <a:solidFill>
                  <a:schemeClr val="accent2">
                    <a:lumMod val="60000"/>
                    <a:lumOff val="40000"/>
                  </a:schemeClr>
                </a:solidFill>
              </a:rPr>
              <a:t>ΛΕΙΤΟΥΡΓΙΚΟ ΠΑΡΑΔΕΙΓΜΑ ΧΡΗΣΗΣ </a:t>
            </a:r>
            <a:r>
              <a:rPr lang="en-US" b="1" dirty="0">
                <a:solidFill>
                  <a:schemeClr val="accent2">
                    <a:lumMod val="60000"/>
                    <a:lumOff val="40000"/>
                  </a:schemeClr>
                </a:solidFill>
              </a:rPr>
              <a:t>SAFETY DEPTH – SAFETY CONTOUR </a:t>
            </a:r>
            <a:r>
              <a:rPr lang="el-GR" b="1" dirty="0">
                <a:solidFill>
                  <a:schemeClr val="accent2">
                    <a:lumMod val="60000"/>
                    <a:lumOff val="40000"/>
                  </a:schemeClr>
                </a:solidFill>
              </a:rPr>
              <a:t>ΚΑΙ </a:t>
            </a:r>
            <a:r>
              <a:rPr lang="en-US" b="1" dirty="0">
                <a:solidFill>
                  <a:schemeClr val="accent2">
                    <a:lumMod val="60000"/>
                    <a:lumOff val="40000"/>
                  </a:schemeClr>
                </a:solidFill>
              </a:rPr>
              <a:t>CUSTOM SAFETY CONTOURS</a:t>
            </a:r>
          </a:p>
        </p:txBody>
      </p:sp>
      <p:sp>
        <p:nvSpPr>
          <p:cNvPr id="5" name="TextBox 4">
            <a:extLst>
              <a:ext uri="{FF2B5EF4-FFF2-40B4-BE49-F238E27FC236}">
                <a16:creationId xmlns:a16="http://schemas.microsoft.com/office/drawing/2014/main" id="{6A391489-E5A8-F240-AB1A-9B63A2E7D1C2}"/>
              </a:ext>
            </a:extLst>
          </p:cNvPr>
          <p:cNvSpPr txBox="1"/>
          <p:nvPr/>
        </p:nvSpPr>
        <p:spPr>
          <a:xfrm>
            <a:off x="468736" y="5654515"/>
            <a:ext cx="11520536" cy="1169551"/>
          </a:xfrm>
          <a:prstGeom prst="rect">
            <a:avLst/>
          </a:prstGeom>
          <a:noFill/>
        </p:spPr>
        <p:txBody>
          <a:bodyPr wrap="square" rtlCol="0">
            <a:spAutoFit/>
          </a:bodyPr>
          <a:lstStyle/>
          <a:p>
            <a:r>
              <a:rPr lang="el-GR" sz="1400" dirty="0"/>
              <a:t>Το πλοίο έχει </a:t>
            </a:r>
            <a:r>
              <a:rPr lang="en-US" sz="1400" dirty="0"/>
              <a:t>Safety Depth</a:t>
            </a:r>
            <a:r>
              <a:rPr lang="el-GR" sz="1400" dirty="0"/>
              <a:t> 10,3 m, αν και έχουν εισαχθεί τα 11 m, καθώς το ECDIS υποστηρίζει μόνο ακέραιους αριθμούς. Με </a:t>
            </a:r>
            <a:r>
              <a:rPr lang="en-US" sz="1400" dirty="0"/>
              <a:t>Safety Contour</a:t>
            </a:r>
            <a:r>
              <a:rPr lang="el-GR" sz="1400" dirty="0"/>
              <a:t> 11 m η πιθανή πορεία εμφανίζεται ως μη ασφαλή ρηχά νερά. </a:t>
            </a:r>
            <a:r>
              <a:rPr lang="en-US" sz="1400" dirty="0"/>
              <a:t>M</a:t>
            </a:r>
            <a:r>
              <a:rPr lang="el-GR" sz="1400" dirty="0"/>
              <a:t>ε μια πιο προσεκτική επιθεώρηση, η </a:t>
            </a:r>
            <a:r>
              <a:rPr lang="en-US" sz="1400" dirty="0"/>
              <a:t>Safety Contour</a:t>
            </a:r>
            <a:r>
              <a:rPr lang="el-GR" sz="1400" dirty="0"/>
              <a:t> στο ENC έχει προσδιοριστεί στα 15 m (θυμηθείτε αυτά που είπαμε για την κατασκευή των </a:t>
            </a:r>
            <a:r>
              <a:rPr lang="en-US" sz="1400" dirty="0"/>
              <a:t>ENC </a:t>
            </a:r>
            <a:r>
              <a:rPr lang="el-GR" sz="1400" dirty="0"/>
              <a:t>χαρτών  -</a:t>
            </a:r>
            <a:r>
              <a:rPr lang="el-GR" sz="1400" u="sng" dirty="0"/>
              <a:t>διαφάνεια 16 με κόκκινα γράμματα-</a:t>
            </a:r>
            <a:r>
              <a:rPr lang="el-GR" sz="1400" dirty="0"/>
              <a:t> )και το πραγματικό  </a:t>
            </a:r>
            <a:r>
              <a:rPr lang="en-US" sz="1400" dirty="0"/>
              <a:t>Safety Depth </a:t>
            </a:r>
            <a:r>
              <a:rPr lang="el-GR" sz="1400" dirty="0"/>
              <a:t>των 10,3 m</a:t>
            </a:r>
            <a:r>
              <a:rPr lang="en-US" sz="1400" dirty="0"/>
              <a:t> (</a:t>
            </a:r>
            <a:r>
              <a:rPr lang="el-GR" sz="1400" dirty="0"/>
              <a:t>πραγματικά 11</a:t>
            </a:r>
            <a:r>
              <a:rPr lang="en-US" sz="1400" dirty="0"/>
              <a:t>m)</a:t>
            </a:r>
            <a:r>
              <a:rPr lang="el-GR" sz="1400" dirty="0"/>
              <a:t> μπορεί να ληφθεί σε αυτήν την περιοχή. Το </a:t>
            </a:r>
            <a:r>
              <a:rPr lang="en-US" sz="1400" dirty="0"/>
              <a:t>passage plan </a:t>
            </a:r>
            <a:r>
              <a:rPr lang="el-GR" sz="1400" dirty="0"/>
              <a:t>θα πρέπει να προσαρμοστεί ώστε να επιτρέπεται η διέλευση από την </a:t>
            </a:r>
            <a:r>
              <a:rPr lang="en-US" sz="1400" dirty="0"/>
              <a:t>Safety Contour </a:t>
            </a:r>
            <a:r>
              <a:rPr lang="el-GR" sz="1400" dirty="0"/>
              <a:t>των 15 m</a:t>
            </a:r>
            <a:r>
              <a:rPr lang="en-US" sz="1400" dirty="0"/>
              <a:t> </a:t>
            </a:r>
            <a:r>
              <a:rPr lang="el-GR" sz="1400" dirty="0"/>
              <a:t>αφού νερά υπάρχουν.</a:t>
            </a:r>
          </a:p>
        </p:txBody>
      </p:sp>
    </p:spTree>
    <p:extLst>
      <p:ext uri="{BB962C8B-B14F-4D97-AF65-F5344CB8AC3E}">
        <p14:creationId xmlns:p14="http://schemas.microsoft.com/office/powerpoint/2010/main" val="404839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391489-E5A8-F240-AB1A-9B63A2E7D1C2}"/>
              </a:ext>
            </a:extLst>
          </p:cNvPr>
          <p:cNvSpPr txBox="1"/>
          <p:nvPr/>
        </p:nvSpPr>
        <p:spPr>
          <a:xfrm>
            <a:off x="468736" y="5654515"/>
            <a:ext cx="11520536" cy="738664"/>
          </a:xfrm>
          <a:prstGeom prst="rect">
            <a:avLst/>
          </a:prstGeom>
          <a:noFill/>
        </p:spPr>
        <p:txBody>
          <a:bodyPr wrap="square" rtlCol="0">
            <a:spAutoFit/>
          </a:bodyPr>
          <a:lstStyle/>
          <a:p>
            <a:r>
              <a:rPr lang="el-GR" sz="1400" dirty="0"/>
              <a:t>Με τις τρέχουσες ρυθμίσεις ασφαλείας λοιπόν, η λειτουργία </a:t>
            </a:r>
            <a:r>
              <a:rPr lang="en-US" sz="1400" dirty="0"/>
              <a:t>route check </a:t>
            </a:r>
            <a:r>
              <a:rPr lang="el-GR" sz="1400" dirty="0"/>
              <a:t>του </a:t>
            </a:r>
            <a:r>
              <a:rPr lang="en-US" sz="1400" dirty="0"/>
              <a:t>ECDIS</a:t>
            </a:r>
            <a:r>
              <a:rPr lang="el-GR" sz="1400" dirty="0"/>
              <a:t> θα δείξει ότι η προγραμματισμένη διαδρομή είναι επικίνδυνη, παρά το γεγονός ότι το </a:t>
            </a:r>
            <a:r>
              <a:rPr lang="en-US" sz="1400" dirty="0"/>
              <a:t>safety corridor</a:t>
            </a:r>
            <a:r>
              <a:rPr lang="el-GR" sz="1400" dirty="0"/>
              <a:t> που επισημαίνεται με το XTD δεν περνά πάνω από κανένα </a:t>
            </a:r>
            <a:r>
              <a:rPr lang="en-US" sz="1400" dirty="0"/>
              <a:t> </a:t>
            </a:r>
            <a:r>
              <a:rPr lang="el-GR" sz="1400" dirty="0"/>
              <a:t>χαρτογραφημένο </a:t>
            </a:r>
            <a:r>
              <a:rPr lang="el-GR" sz="1400" dirty="0" err="1"/>
              <a:t>βάθός</a:t>
            </a:r>
            <a:r>
              <a:rPr lang="el-GR" sz="1400" dirty="0"/>
              <a:t> 11 m ή λιγότερο.</a:t>
            </a:r>
          </a:p>
        </p:txBody>
      </p:sp>
      <p:pic>
        <p:nvPicPr>
          <p:cNvPr id="6" name="Picture 5">
            <a:extLst>
              <a:ext uri="{FF2B5EF4-FFF2-40B4-BE49-F238E27FC236}">
                <a16:creationId xmlns:a16="http://schemas.microsoft.com/office/drawing/2014/main" id="{8B79926D-0043-7524-49A8-0136E89A3649}"/>
              </a:ext>
            </a:extLst>
          </p:cNvPr>
          <p:cNvPicPr>
            <a:picLocks noChangeAspect="1"/>
          </p:cNvPicPr>
          <p:nvPr/>
        </p:nvPicPr>
        <p:blipFill>
          <a:blip r:embed="rId2"/>
          <a:stretch>
            <a:fillRect/>
          </a:stretch>
        </p:blipFill>
        <p:spPr>
          <a:xfrm>
            <a:off x="1235808" y="94697"/>
            <a:ext cx="9845057" cy="5561876"/>
          </a:xfrm>
          <a:prstGeom prst="rect">
            <a:avLst/>
          </a:prstGeom>
        </p:spPr>
      </p:pic>
    </p:spTree>
    <p:extLst>
      <p:ext uri="{BB962C8B-B14F-4D97-AF65-F5344CB8AC3E}">
        <p14:creationId xmlns:p14="http://schemas.microsoft.com/office/powerpoint/2010/main" val="111325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391489-E5A8-F240-AB1A-9B63A2E7D1C2}"/>
              </a:ext>
            </a:extLst>
          </p:cNvPr>
          <p:cNvSpPr txBox="1"/>
          <p:nvPr/>
        </p:nvSpPr>
        <p:spPr>
          <a:xfrm>
            <a:off x="0" y="5799323"/>
            <a:ext cx="11989272" cy="954107"/>
          </a:xfrm>
          <a:prstGeom prst="rect">
            <a:avLst/>
          </a:prstGeom>
          <a:noFill/>
        </p:spPr>
        <p:txBody>
          <a:bodyPr wrap="square" rtlCol="0">
            <a:spAutoFit/>
          </a:bodyPr>
          <a:lstStyle/>
          <a:p>
            <a:r>
              <a:rPr lang="el-GR" sz="1400" dirty="0"/>
              <a:t>Εδώ έχει προστεθεί ένα </a:t>
            </a:r>
            <a:r>
              <a:rPr lang="en-US" sz="1400" dirty="0"/>
              <a:t>Safety Contour</a:t>
            </a:r>
            <a:r>
              <a:rPr lang="el-GR" sz="1400" dirty="0"/>
              <a:t> για να υποδείξει τ</a:t>
            </a:r>
            <a:r>
              <a:rPr lang="en-US" sz="1400" dirty="0"/>
              <a:t>a</a:t>
            </a:r>
            <a:r>
              <a:rPr lang="el-GR" sz="1400" dirty="0"/>
              <a:t> όρια των μικρότερων βαθών από το Βάθος ασφαλείας 10,3 m. Η γραμμή σχεδιάζεται ώστε να αφήνει ένα περιθώριο από τις επόμενες διαθέσιμες βυθομετρήσεις βάθους δίπλα σε βάθη μικρότερα από 10,3 m. Ένας κύκλος προστίθεται για να τονίσει τυχόν απομονωμένα επικίνδυνα βάθη. Αυτές οι γραμμές και οι κύκλοι πρέπει να έχουν ενεργοποιημένο το Χαρακτηριστικό </a:t>
            </a:r>
            <a:r>
              <a:rPr lang="en-US" sz="1400" dirty="0"/>
              <a:t>Danger </a:t>
            </a:r>
            <a:r>
              <a:rPr lang="el-GR" sz="1400" dirty="0"/>
              <a:t> Κινδύνου στο μενού </a:t>
            </a:r>
            <a:r>
              <a:rPr lang="el-GR" sz="1400" dirty="0" err="1"/>
              <a:t>Mariner</a:t>
            </a:r>
            <a:r>
              <a:rPr lang="el-GR" sz="1400" dirty="0"/>
              <a:t> </a:t>
            </a:r>
            <a:r>
              <a:rPr lang="el-GR" sz="1400" dirty="0" err="1"/>
              <a:t>Added</a:t>
            </a:r>
            <a:r>
              <a:rPr lang="el-GR" sz="1400" dirty="0"/>
              <a:t> Objects για να διασφαλιστεί ότι θα παράγουν ειδοποίηση</a:t>
            </a:r>
          </a:p>
        </p:txBody>
      </p:sp>
      <p:pic>
        <p:nvPicPr>
          <p:cNvPr id="3" name="Picture 2">
            <a:extLst>
              <a:ext uri="{FF2B5EF4-FFF2-40B4-BE49-F238E27FC236}">
                <a16:creationId xmlns:a16="http://schemas.microsoft.com/office/drawing/2014/main" id="{22387EE0-180F-8833-C5C1-0AC0A1449C11}"/>
              </a:ext>
            </a:extLst>
          </p:cNvPr>
          <p:cNvPicPr>
            <a:picLocks noChangeAspect="1"/>
          </p:cNvPicPr>
          <p:nvPr/>
        </p:nvPicPr>
        <p:blipFill>
          <a:blip r:embed="rId2"/>
          <a:stretch>
            <a:fillRect/>
          </a:stretch>
        </p:blipFill>
        <p:spPr>
          <a:xfrm>
            <a:off x="1268629" y="0"/>
            <a:ext cx="10303133" cy="5799323"/>
          </a:xfrm>
          <a:prstGeom prst="rect">
            <a:avLst/>
          </a:prstGeom>
        </p:spPr>
      </p:pic>
    </p:spTree>
    <p:extLst>
      <p:ext uri="{BB962C8B-B14F-4D97-AF65-F5344CB8AC3E}">
        <p14:creationId xmlns:p14="http://schemas.microsoft.com/office/powerpoint/2010/main" val="237478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391489-E5A8-F240-AB1A-9B63A2E7D1C2}"/>
              </a:ext>
            </a:extLst>
          </p:cNvPr>
          <p:cNvSpPr txBox="1"/>
          <p:nvPr/>
        </p:nvSpPr>
        <p:spPr>
          <a:xfrm>
            <a:off x="0" y="5691254"/>
            <a:ext cx="11989272" cy="1169551"/>
          </a:xfrm>
          <a:prstGeom prst="rect">
            <a:avLst/>
          </a:prstGeom>
          <a:noFill/>
        </p:spPr>
        <p:txBody>
          <a:bodyPr wrap="square" rtlCol="0">
            <a:spAutoFit/>
          </a:bodyPr>
          <a:lstStyle/>
          <a:p>
            <a:r>
              <a:rPr lang="el-GR" sz="1400" dirty="0"/>
              <a:t>Εδώ έχει προστεθεί από τον χειριστή, ένα </a:t>
            </a:r>
            <a:r>
              <a:rPr lang="en-US" sz="1400" dirty="0"/>
              <a:t>Custom Safety Contour (</a:t>
            </a:r>
            <a:r>
              <a:rPr lang="el-GR" sz="1400" dirty="0"/>
              <a:t>σε </a:t>
            </a:r>
            <a:r>
              <a:rPr lang="en-US" sz="1400" dirty="0"/>
              <a:t>User Map)</a:t>
            </a:r>
            <a:r>
              <a:rPr lang="el-GR" sz="1400" dirty="0"/>
              <a:t> για να υποδείξει τ</a:t>
            </a:r>
            <a:r>
              <a:rPr lang="en-US" sz="1400" dirty="0"/>
              <a:t>a</a:t>
            </a:r>
            <a:r>
              <a:rPr lang="el-GR" sz="1400" dirty="0"/>
              <a:t> όρια των μικρότερων βαθών από το Βάθος ασφαλείας 10,3 m. Η γραμμή σχεδιάζεται ώστε να αφήνει ένα περιθώριο από τις επόμενες διαθέσιμες βυθομετρήσεις δίπλα σε βάθη μικρότερα από 10,3 m. Ένας κύκλος προστίθεται για να τονίσει </a:t>
            </a:r>
            <a:r>
              <a:rPr lang="en-US" sz="1400" dirty="0"/>
              <a:t>isolated danger</a:t>
            </a:r>
            <a:r>
              <a:rPr lang="el-GR" sz="1400" dirty="0"/>
              <a:t> βάθη. Αυτές οι γραμμές και οι κύκλοι πρέπει να έχουν ενεργοποιημένο το Χαρακτηριστικό </a:t>
            </a:r>
            <a:r>
              <a:rPr lang="en-US" sz="1400" dirty="0"/>
              <a:t>“Danger” </a:t>
            </a:r>
            <a:r>
              <a:rPr lang="el-GR" sz="1400" dirty="0"/>
              <a:t>στα </a:t>
            </a:r>
            <a:r>
              <a:rPr lang="en-US" sz="1400" dirty="0"/>
              <a:t>Attributes</a:t>
            </a:r>
            <a:r>
              <a:rPr lang="el-GR" sz="1400" dirty="0"/>
              <a:t> του μενού </a:t>
            </a:r>
            <a:r>
              <a:rPr lang="el-GR" sz="1400" dirty="0" err="1"/>
              <a:t>Mariner</a:t>
            </a:r>
            <a:r>
              <a:rPr lang="el-GR" sz="1400" dirty="0"/>
              <a:t> </a:t>
            </a:r>
            <a:r>
              <a:rPr lang="el-GR" sz="1400" dirty="0" err="1"/>
              <a:t>Added</a:t>
            </a:r>
            <a:r>
              <a:rPr lang="el-GR" sz="1400" dirty="0"/>
              <a:t> Objects για να διασφαλιστεί ότι θα υπάρξει </a:t>
            </a:r>
            <a:r>
              <a:rPr lang="en-US" sz="1400" dirty="0"/>
              <a:t>Alert </a:t>
            </a:r>
            <a:r>
              <a:rPr lang="el-GR" sz="1400" dirty="0"/>
              <a:t>αν παραβιαστούν.</a:t>
            </a:r>
          </a:p>
        </p:txBody>
      </p:sp>
      <p:pic>
        <p:nvPicPr>
          <p:cNvPr id="3" name="Picture 2">
            <a:extLst>
              <a:ext uri="{FF2B5EF4-FFF2-40B4-BE49-F238E27FC236}">
                <a16:creationId xmlns:a16="http://schemas.microsoft.com/office/drawing/2014/main" id="{22387EE0-180F-8833-C5C1-0AC0A1449C11}"/>
              </a:ext>
            </a:extLst>
          </p:cNvPr>
          <p:cNvPicPr>
            <a:picLocks noChangeAspect="1"/>
          </p:cNvPicPr>
          <p:nvPr/>
        </p:nvPicPr>
        <p:blipFill>
          <a:blip r:embed="rId2"/>
          <a:stretch>
            <a:fillRect/>
          </a:stretch>
        </p:blipFill>
        <p:spPr>
          <a:xfrm>
            <a:off x="1268630" y="0"/>
            <a:ext cx="10169684" cy="5724209"/>
          </a:xfrm>
          <a:prstGeom prst="rect">
            <a:avLst/>
          </a:prstGeom>
        </p:spPr>
      </p:pic>
      <p:pic>
        <p:nvPicPr>
          <p:cNvPr id="4" name="Picture 3">
            <a:extLst>
              <a:ext uri="{FF2B5EF4-FFF2-40B4-BE49-F238E27FC236}">
                <a16:creationId xmlns:a16="http://schemas.microsoft.com/office/drawing/2014/main" id="{A5A227F3-651F-72C9-C339-BF450693856A}"/>
              </a:ext>
            </a:extLst>
          </p:cNvPr>
          <p:cNvPicPr>
            <a:picLocks noChangeAspect="1"/>
          </p:cNvPicPr>
          <p:nvPr/>
        </p:nvPicPr>
        <p:blipFill rotWithShape="1">
          <a:blip r:embed="rId3"/>
          <a:srcRect l="1183" t="5046" r="3604" b="4621"/>
          <a:stretch/>
        </p:blipFill>
        <p:spPr>
          <a:xfrm>
            <a:off x="58189" y="640080"/>
            <a:ext cx="4680066" cy="1762298"/>
          </a:xfrm>
          <a:prstGeom prst="rect">
            <a:avLst/>
          </a:prstGeom>
        </p:spPr>
      </p:pic>
      <p:sp>
        <p:nvSpPr>
          <p:cNvPr id="6" name="Oval 5">
            <a:extLst>
              <a:ext uri="{FF2B5EF4-FFF2-40B4-BE49-F238E27FC236}">
                <a16:creationId xmlns:a16="http://schemas.microsoft.com/office/drawing/2014/main" id="{C024F77C-47B8-8596-33D6-A0AE59BF3B16}"/>
              </a:ext>
            </a:extLst>
          </p:cNvPr>
          <p:cNvSpPr/>
          <p:nvPr/>
        </p:nvSpPr>
        <p:spPr>
          <a:xfrm>
            <a:off x="3424844" y="1953492"/>
            <a:ext cx="881149" cy="324196"/>
          </a:xfrm>
          <a:custGeom>
            <a:avLst/>
            <a:gdLst>
              <a:gd name="connsiteX0" fmla="*/ 0 w 881149"/>
              <a:gd name="connsiteY0" fmla="*/ 162098 h 324196"/>
              <a:gd name="connsiteX1" fmla="*/ 440575 w 881149"/>
              <a:gd name="connsiteY1" fmla="*/ 0 h 324196"/>
              <a:gd name="connsiteX2" fmla="*/ 881150 w 881149"/>
              <a:gd name="connsiteY2" fmla="*/ 162098 h 324196"/>
              <a:gd name="connsiteX3" fmla="*/ 440575 w 881149"/>
              <a:gd name="connsiteY3" fmla="*/ 324196 h 324196"/>
              <a:gd name="connsiteX4" fmla="*/ 0 w 881149"/>
              <a:gd name="connsiteY4" fmla="*/ 162098 h 3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149" h="324196" extrusionOk="0">
                <a:moveTo>
                  <a:pt x="0" y="162098"/>
                </a:moveTo>
                <a:cubicBezTo>
                  <a:pt x="-24205" y="44111"/>
                  <a:pt x="222532" y="-9179"/>
                  <a:pt x="440575" y="0"/>
                </a:cubicBezTo>
                <a:cubicBezTo>
                  <a:pt x="677599" y="3539"/>
                  <a:pt x="901215" y="66587"/>
                  <a:pt x="881150" y="162098"/>
                </a:cubicBezTo>
                <a:cubicBezTo>
                  <a:pt x="855164" y="199814"/>
                  <a:pt x="670652" y="365411"/>
                  <a:pt x="440575" y="324196"/>
                </a:cubicBezTo>
                <a:cubicBezTo>
                  <a:pt x="202587" y="316837"/>
                  <a:pt x="13325" y="250525"/>
                  <a:pt x="0" y="162098"/>
                </a:cubicBezTo>
                <a:close/>
              </a:path>
            </a:pathLst>
          </a:custGeom>
          <a:noFill/>
          <a:ln w="38100">
            <a:solidFill>
              <a:srgbClr val="FFC000"/>
            </a:solidFill>
            <a:prstDash val="sysDash"/>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2775DAB-BA30-386F-8FF4-F1639D6228C6}"/>
              </a:ext>
            </a:extLst>
          </p:cNvPr>
          <p:cNvCxnSpPr>
            <a:cxnSpLocks/>
          </p:cNvCxnSpPr>
          <p:nvPr/>
        </p:nvCxnSpPr>
        <p:spPr>
          <a:xfrm>
            <a:off x="2506738" y="1662545"/>
            <a:ext cx="1076047" cy="450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20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391489-E5A8-F240-AB1A-9B63A2E7D1C2}"/>
              </a:ext>
            </a:extLst>
          </p:cNvPr>
          <p:cNvSpPr txBox="1"/>
          <p:nvPr/>
        </p:nvSpPr>
        <p:spPr>
          <a:xfrm>
            <a:off x="0" y="5691254"/>
            <a:ext cx="11989272" cy="954107"/>
          </a:xfrm>
          <a:prstGeom prst="rect">
            <a:avLst/>
          </a:prstGeom>
          <a:noFill/>
        </p:spPr>
        <p:txBody>
          <a:bodyPr wrap="square" rtlCol="0">
            <a:spAutoFit/>
          </a:bodyPr>
          <a:lstStyle/>
          <a:p>
            <a:r>
              <a:rPr lang="el-GR" sz="1400" dirty="0"/>
              <a:t>Εδώ πλέον η πορεία έχει επιβεβαιωθεί ότι περνά μακριά από όλα τα βάθη που είναι μικρότερα από 10,3 μέτρα. Τα επικίνδυνα βάθη υποδεικνύονται τώρα με σαφήνεια σε </a:t>
            </a:r>
            <a:r>
              <a:rPr lang="en-US" sz="1400" dirty="0"/>
              <a:t>User Map </a:t>
            </a:r>
            <a:r>
              <a:rPr lang="el-GR" sz="1400" dirty="0"/>
              <a:t>με Objects τα οποία έχουν ενεργοποιημένο το </a:t>
            </a:r>
            <a:r>
              <a:rPr lang="en-US" sz="1400" dirty="0"/>
              <a:t>Attribute</a:t>
            </a:r>
            <a:r>
              <a:rPr lang="el-GR" sz="1400" dirty="0"/>
              <a:t> Danger. Πριν ο χειριστής μειώσει την τιμή του </a:t>
            </a:r>
            <a:r>
              <a:rPr lang="en-US" sz="1400" dirty="0"/>
              <a:t>Safety Contour </a:t>
            </a:r>
            <a:r>
              <a:rPr lang="el-GR" sz="1400" dirty="0"/>
              <a:t>σε 10</a:t>
            </a:r>
            <a:r>
              <a:rPr lang="en-US" sz="1400" dirty="0"/>
              <a:t>m </a:t>
            </a:r>
            <a:r>
              <a:rPr lang="el-GR" sz="1400" dirty="0"/>
              <a:t>π.χ., η αλλαγές των ρυθμίσεων ασφαλείας θα πρέπει να καταγραφούν με σαφήνεια στο </a:t>
            </a:r>
            <a:r>
              <a:rPr lang="en-US" sz="1400" dirty="0"/>
              <a:t>passage plan</a:t>
            </a:r>
            <a:r>
              <a:rPr lang="el-GR" sz="1400" dirty="0"/>
              <a:t> και θα πρέπει να ολοκληρωθούν τυχόν διαδικασίες </a:t>
            </a:r>
            <a:r>
              <a:rPr lang="en-US" sz="1400" dirty="0"/>
              <a:t>Risk Assessment</a:t>
            </a:r>
            <a:r>
              <a:rPr lang="el-GR" sz="1400" dirty="0"/>
              <a:t> που απαιτούνται από τον πλοίαρχο ή από το SMS της εταιρίας.</a:t>
            </a:r>
          </a:p>
        </p:txBody>
      </p:sp>
      <p:pic>
        <p:nvPicPr>
          <p:cNvPr id="7" name="Picture 6">
            <a:extLst>
              <a:ext uri="{FF2B5EF4-FFF2-40B4-BE49-F238E27FC236}">
                <a16:creationId xmlns:a16="http://schemas.microsoft.com/office/drawing/2014/main" id="{64BB6F32-A32A-63E4-BEFD-FD407CB28E67}"/>
              </a:ext>
            </a:extLst>
          </p:cNvPr>
          <p:cNvPicPr>
            <a:picLocks noChangeAspect="1"/>
          </p:cNvPicPr>
          <p:nvPr/>
        </p:nvPicPr>
        <p:blipFill>
          <a:blip r:embed="rId2"/>
          <a:stretch>
            <a:fillRect/>
          </a:stretch>
        </p:blipFill>
        <p:spPr>
          <a:xfrm>
            <a:off x="1456012" y="0"/>
            <a:ext cx="10048803" cy="5666841"/>
          </a:xfrm>
          <a:prstGeom prst="rect">
            <a:avLst/>
          </a:prstGeom>
        </p:spPr>
      </p:pic>
    </p:spTree>
    <p:extLst>
      <p:ext uri="{BB962C8B-B14F-4D97-AF65-F5344CB8AC3E}">
        <p14:creationId xmlns:p14="http://schemas.microsoft.com/office/powerpoint/2010/main" val="88266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DA83CD-C694-E59B-E37B-AF29E98F2EC3}"/>
              </a:ext>
            </a:extLst>
          </p:cNvPr>
          <p:cNvPicPr>
            <a:picLocks noChangeAspect="1"/>
          </p:cNvPicPr>
          <p:nvPr/>
        </p:nvPicPr>
        <p:blipFill>
          <a:blip r:embed="rId2"/>
          <a:stretch>
            <a:fillRect/>
          </a:stretch>
        </p:blipFill>
        <p:spPr>
          <a:xfrm>
            <a:off x="2011285" y="0"/>
            <a:ext cx="7456911" cy="6259862"/>
          </a:xfrm>
          <a:prstGeom prst="rect">
            <a:avLst/>
          </a:prstGeom>
        </p:spPr>
      </p:pic>
      <p:sp>
        <p:nvSpPr>
          <p:cNvPr id="4" name="TextBox 3">
            <a:extLst>
              <a:ext uri="{FF2B5EF4-FFF2-40B4-BE49-F238E27FC236}">
                <a16:creationId xmlns:a16="http://schemas.microsoft.com/office/drawing/2014/main" id="{9FDA9E4B-E2CF-D04D-B9AA-160D577877FA}"/>
              </a:ext>
            </a:extLst>
          </p:cNvPr>
          <p:cNvSpPr txBox="1"/>
          <p:nvPr/>
        </p:nvSpPr>
        <p:spPr>
          <a:xfrm>
            <a:off x="2103120" y="6350924"/>
            <a:ext cx="8133958" cy="369332"/>
          </a:xfrm>
          <a:prstGeom prst="rect">
            <a:avLst/>
          </a:prstGeom>
          <a:noFill/>
        </p:spPr>
        <p:txBody>
          <a:bodyPr wrap="none" rtlCol="0">
            <a:spAutoFit/>
          </a:bodyPr>
          <a:lstStyle/>
          <a:p>
            <a:r>
              <a:rPr lang="el-GR" dirty="0"/>
              <a:t>ΔΙΑΔΙΚΑΣΙΑ </a:t>
            </a:r>
            <a:r>
              <a:rPr lang="en-US" dirty="0"/>
              <a:t>USER MAP </a:t>
            </a:r>
            <a:r>
              <a:rPr lang="el-GR" dirty="0"/>
              <a:t>ΚΑΙ </a:t>
            </a:r>
            <a:r>
              <a:rPr lang="en-US" dirty="0"/>
              <a:t>CUSTOM SAFETY CONTOUR </a:t>
            </a:r>
            <a:r>
              <a:rPr lang="el-GR" dirty="0"/>
              <a:t>ΓΙΑ </a:t>
            </a:r>
            <a:r>
              <a:rPr lang="en-US" dirty="0"/>
              <a:t>TRANSAS 4000</a:t>
            </a:r>
          </a:p>
        </p:txBody>
      </p:sp>
    </p:spTree>
    <p:extLst>
      <p:ext uri="{BB962C8B-B14F-4D97-AF65-F5344CB8AC3E}">
        <p14:creationId xmlns:p14="http://schemas.microsoft.com/office/powerpoint/2010/main" val="2612671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C591D-FDF4-5EB9-6752-7FB6553278C9}"/>
              </a:ext>
            </a:extLst>
          </p:cNvPr>
          <p:cNvPicPr>
            <a:picLocks noChangeAspect="1"/>
          </p:cNvPicPr>
          <p:nvPr/>
        </p:nvPicPr>
        <p:blipFill>
          <a:blip r:embed="rId2"/>
          <a:stretch>
            <a:fillRect/>
          </a:stretch>
        </p:blipFill>
        <p:spPr>
          <a:xfrm>
            <a:off x="1911761" y="-1"/>
            <a:ext cx="7697752" cy="6308337"/>
          </a:xfrm>
          <a:prstGeom prst="rect">
            <a:avLst/>
          </a:prstGeom>
        </p:spPr>
      </p:pic>
      <p:sp>
        <p:nvSpPr>
          <p:cNvPr id="4" name="TextBox 3">
            <a:extLst>
              <a:ext uri="{FF2B5EF4-FFF2-40B4-BE49-F238E27FC236}">
                <a16:creationId xmlns:a16="http://schemas.microsoft.com/office/drawing/2014/main" id="{3A6A6732-BCBE-9725-B19E-9EAED9E94126}"/>
              </a:ext>
            </a:extLst>
          </p:cNvPr>
          <p:cNvSpPr txBox="1"/>
          <p:nvPr/>
        </p:nvSpPr>
        <p:spPr>
          <a:xfrm>
            <a:off x="2103120" y="6350924"/>
            <a:ext cx="8058616" cy="369332"/>
          </a:xfrm>
          <a:prstGeom prst="rect">
            <a:avLst/>
          </a:prstGeom>
          <a:noFill/>
        </p:spPr>
        <p:txBody>
          <a:bodyPr wrap="none" rtlCol="0">
            <a:spAutoFit/>
          </a:bodyPr>
          <a:lstStyle/>
          <a:p>
            <a:r>
              <a:rPr lang="el-GR" dirty="0"/>
              <a:t>ΔΙΑΔΙΚΑΣΙΑ </a:t>
            </a:r>
            <a:r>
              <a:rPr lang="en-US" dirty="0"/>
              <a:t>USER MAP </a:t>
            </a:r>
            <a:r>
              <a:rPr lang="el-GR" dirty="0"/>
              <a:t>ΚΑΙ </a:t>
            </a:r>
            <a:r>
              <a:rPr lang="en-US" dirty="0"/>
              <a:t>CUSTOM SAFETY CONTOUR </a:t>
            </a:r>
            <a:r>
              <a:rPr lang="el-GR" dirty="0"/>
              <a:t>ΓΙΑ </a:t>
            </a:r>
            <a:r>
              <a:rPr lang="en-US" dirty="0"/>
              <a:t>FURUNO FMD</a:t>
            </a:r>
          </a:p>
        </p:txBody>
      </p:sp>
    </p:spTree>
    <p:extLst>
      <p:ext uri="{BB962C8B-B14F-4D97-AF65-F5344CB8AC3E}">
        <p14:creationId xmlns:p14="http://schemas.microsoft.com/office/powerpoint/2010/main" val="564040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A6732-BCBE-9725-B19E-9EAED9E94126}"/>
              </a:ext>
            </a:extLst>
          </p:cNvPr>
          <p:cNvSpPr txBox="1"/>
          <p:nvPr/>
        </p:nvSpPr>
        <p:spPr>
          <a:xfrm>
            <a:off x="2103120" y="6350924"/>
            <a:ext cx="8464177" cy="369332"/>
          </a:xfrm>
          <a:prstGeom prst="rect">
            <a:avLst/>
          </a:prstGeom>
          <a:noFill/>
        </p:spPr>
        <p:txBody>
          <a:bodyPr wrap="none" rtlCol="0">
            <a:spAutoFit/>
          </a:bodyPr>
          <a:lstStyle/>
          <a:p>
            <a:r>
              <a:rPr lang="el-GR" dirty="0"/>
              <a:t>ΔΙΑΔΙΚΑΣΙΑ </a:t>
            </a:r>
            <a:r>
              <a:rPr lang="en-US" dirty="0"/>
              <a:t>USER MAP </a:t>
            </a:r>
            <a:r>
              <a:rPr lang="el-GR" dirty="0"/>
              <a:t>ΚΑΙ </a:t>
            </a:r>
            <a:r>
              <a:rPr lang="en-US" dirty="0"/>
              <a:t>CUSTOM SAFETY CONTOUR </a:t>
            </a:r>
            <a:r>
              <a:rPr lang="el-GR" dirty="0"/>
              <a:t>ΓΙΑ </a:t>
            </a:r>
            <a:r>
              <a:rPr lang="en-US" dirty="0"/>
              <a:t>JRC JAN 701/901</a:t>
            </a:r>
          </a:p>
        </p:txBody>
      </p:sp>
      <p:pic>
        <p:nvPicPr>
          <p:cNvPr id="5" name="Picture 4">
            <a:extLst>
              <a:ext uri="{FF2B5EF4-FFF2-40B4-BE49-F238E27FC236}">
                <a16:creationId xmlns:a16="http://schemas.microsoft.com/office/drawing/2014/main" id="{E23DC0C3-4757-6358-0A17-3B74ABCFECE1}"/>
              </a:ext>
            </a:extLst>
          </p:cNvPr>
          <p:cNvPicPr>
            <a:picLocks noChangeAspect="1"/>
          </p:cNvPicPr>
          <p:nvPr/>
        </p:nvPicPr>
        <p:blipFill>
          <a:blip r:embed="rId2"/>
          <a:stretch>
            <a:fillRect/>
          </a:stretch>
        </p:blipFill>
        <p:spPr>
          <a:xfrm>
            <a:off x="1972507" y="137744"/>
            <a:ext cx="8382381" cy="6206745"/>
          </a:xfrm>
          <a:prstGeom prst="rect">
            <a:avLst/>
          </a:prstGeom>
        </p:spPr>
      </p:pic>
    </p:spTree>
    <p:extLst>
      <p:ext uri="{BB962C8B-B14F-4D97-AF65-F5344CB8AC3E}">
        <p14:creationId xmlns:p14="http://schemas.microsoft.com/office/powerpoint/2010/main" val="284279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A6732-BCBE-9725-B19E-9EAED9E94126}"/>
              </a:ext>
            </a:extLst>
          </p:cNvPr>
          <p:cNvSpPr txBox="1"/>
          <p:nvPr/>
        </p:nvSpPr>
        <p:spPr>
          <a:xfrm>
            <a:off x="1704108" y="6392489"/>
            <a:ext cx="8720657" cy="369332"/>
          </a:xfrm>
          <a:prstGeom prst="rect">
            <a:avLst/>
          </a:prstGeom>
          <a:noFill/>
        </p:spPr>
        <p:txBody>
          <a:bodyPr wrap="none" rtlCol="0">
            <a:spAutoFit/>
          </a:bodyPr>
          <a:lstStyle/>
          <a:p>
            <a:r>
              <a:rPr lang="el-GR" dirty="0"/>
              <a:t>ΔΙΑΔΙΚΑΣΙΑ </a:t>
            </a:r>
            <a:r>
              <a:rPr lang="en-US" dirty="0"/>
              <a:t>USER MAP </a:t>
            </a:r>
            <a:r>
              <a:rPr lang="el-GR" dirty="0"/>
              <a:t>ΚΑΙ </a:t>
            </a:r>
            <a:r>
              <a:rPr lang="en-US" dirty="0"/>
              <a:t>CUSTOM SAFETY CONTOUR </a:t>
            </a:r>
            <a:r>
              <a:rPr lang="el-GR" dirty="0"/>
              <a:t>ΓΙΑ </a:t>
            </a:r>
            <a:r>
              <a:rPr lang="en-US" dirty="0"/>
              <a:t>JRC JAN 7201/9201</a:t>
            </a:r>
          </a:p>
        </p:txBody>
      </p:sp>
      <p:pic>
        <p:nvPicPr>
          <p:cNvPr id="3" name="Picture 2">
            <a:extLst>
              <a:ext uri="{FF2B5EF4-FFF2-40B4-BE49-F238E27FC236}">
                <a16:creationId xmlns:a16="http://schemas.microsoft.com/office/drawing/2014/main" id="{CCECC3CC-2CA8-CAA7-8377-3829B086D528}"/>
              </a:ext>
            </a:extLst>
          </p:cNvPr>
          <p:cNvPicPr>
            <a:picLocks noChangeAspect="1"/>
          </p:cNvPicPr>
          <p:nvPr/>
        </p:nvPicPr>
        <p:blipFill>
          <a:blip r:embed="rId2"/>
          <a:stretch>
            <a:fillRect/>
          </a:stretch>
        </p:blipFill>
        <p:spPr>
          <a:xfrm>
            <a:off x="1767465" y="49237"/>
            <a:ext cx="8124680" cy="6343831"/>
          </a:xfrm>
          <a:prstGeom prst="rect">
            <a:avLst/>
          </a:prstGeom>
        </p:spPr>
      </p:pic>
    </p:spTree>
    <p:extLst>
      <p:ext uri="{BB962C8B-B14F-4D97-AF65-F5344CB8AC3E}">
        <p14:creationId xmlns:p14="http://schemas.microsoft.com/office/powerpoint/2010/main" val="109907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C72C30-8DAF-4C16-5C9E-7191E4074095}"/>
              </a:ext>
            </a:extLst>
          </p:cNvPr>
          <p:cNvSpPr txBox="1"/>
          <p:nvPr/>
        </p:nvSpPr>
        <p:spPr>
          <a:xfrm>
            <a:off x="232603" y="1060311"/>
            <a:ext cx="6076604" cy="4194674"/>
          </a:xfrm>
          <a:prstGeom prst="rect">
            <a:avLst/>
          </a:prstGeom>
          <a:noFill/>
        </p:spPr>
        <p:txBody>
          <a:bodyPr wrap="square" rtlCol="0">
            <a:spAutoFit/>
          </a:bodyPr>
          <a:lstStyle/>
          <a:p>
            <a:r>
              <a:rPr lang="el-GR" dirty="0"/>
              <a:t>Οι βασικές ρυθμίσεις ασφαλείας του ECDIS που πρέπει να κατανοήσουμε ως χρήστες  περιλαμβάνουν: </a:t>
            </a:r>
          </a:p>
          <a:p>
            <a:pPr marL="285750" indent="-285750">
              <a:lnSpc>
                <a:spcPct val="150000"/>
              </a:lnSpc>
              <a:buFont typeface="Wingdings" panose="05000000000000000000" pitchFamily="2" charset="2"/>
              <a:buChar char="Ø"/>
            </a:pPr>
            <a:r>
              <a:rPr lang="el-GR" dirty="0"/>
              <a:t>Ρυθμίσεις απεικόνισης οθόνης </a:t>
            </a:r>
          </a:p>
          <a:p>
            <a:pPr marL="285750" indent="-285750">
              <a:lnSpc>
                <a:spcPct val="150000"/>
              </a:lnSpc>
              <a:buFont typeface="Wingdings" panose="05000000000000000000" pitchFamily="2" charset="2"/>
              <a:buChar char="Ø"/>
            </a:pPr>
            <a:r>
              <a:rPr lang="en-US" dirty="0"/>
              <a:t>Safety Contour</a:t>
            </a:r>
          </a:p>
          <a:p>
            <a:pPr marL="285750" indent="-285750">
              <a:lnSpc>
                <a:spcPct val="150000"/>
              </a:lnSpc>
              <a:buFont typeface="Wingdings" panose="05000000000000000000" pitchFamily="2" charset="2"/>
              <a:buChar char="Ø"/>
            </a:pPr>
            <a:r>
              <a:rPr lang="en-US" dirty="0"/>
              <a:t>Safety Depth</a:t>
            </a:r>
          </a:p>
          <a:p>
            <a:pPr marL="285750" indent="-285750">
              <a:lnSpc>
                <a:spcPct val="150000"/>
              </a:lnSpc>
              <a:buFont typeface="Wingdings" panose="05000000000000000000" pitchFamily="2" charset="2"/>
              <a:buChar char="Ø"/>
            </a:pPr>
            <a:r>
              <a:rPr lang="en-US" dirty="0"/>
              <a:t>Shallow Contour</a:t>
            </a:r>
          </a:p>
          <a:p>
            <a:pPr marL="285750" indent="-285750">
              <a:lnSpc>
                <a:spcPct val="150000"/>
              </a:lnSpc>
              <a:buFont typeface="Wingdings" panose="05000000000000000000" pitchFamily="2" charset="2"/>
              <a:buChar char="Ø"/>
            </a:pPr>
            <a:r>
              <a:rPr lang="en-US" dirty="0"/>
              <a:t>Deep Contour</a:t>
            </a:r>
          </a:p>
          <a:p>
            <a:pPr marL="285750" indent="-285750">
              <a:lnSpc>
                <a:spcPct val="150000"/>
              </a:lnSpc>
              <a:buFont typeface="Wingdings" panose="05000000000000000000" pitchFamily="2" charset="2"/>
              <a:buChar char="Ø"/>
            </a:pPr>
            <a:r>
              <a:rPr lang="en-US" dirty="0"/>
              <a:t>Vertical Clearances </a:t>
            </a:r>
            <a:r>
              <a:rPr lang="el-GR" dirty="0"/>
              <a:t> </a:t>
            </a:r>
          </a:p>
          <a:p>
            <a:pPr marL="285750" indent="-285750">
              <a:lnSpc>
                <a:spcPct val="150000"/>
              </a:lnSpc>
              <a:buFont typeface="Wingdings" panose="05000000000000000000" pitchFamily="2" charset="2"/>
              <a:buChar char="Ø"/>
            </a:pPr>
            <a:r>
              <a:rPr lang="en-US" dirty="0"/>
              <a:t>Detection Area/Safety Frame</a:t>
            </a:r>
          </a:p>
          <a:p>
            <a:pPr marL="285750" indent="-285750">
              <a:lnSpc>
                <a:spcPct val="150000"/>
              </a:lnSpc>
              <a:buFont typeface="Wingdings" panose="05000000000000000000" pitchFamily="2" charset="2"/>
              <a:buChar char="Ø"/>
            </a:pPr>
            <a:r>
              <a:rPr lang="en-US" dirty="0"/>
              <a:t>Route Check/Cross Track Distance (XTD).</a:t>
            </a:r>
          </a:p>
        </p:txBody>
      </p:sp>
      <p:pic>
        <p:nvPicPr>
          <p:cNvPr id="10" name="Picture 9">
            <a:hlinkClick r:id="rId2"/>
            <a:extLst>
              <a:ext uri="{FF2B5EF4-FFF2-40B4-BE49-F238E27FC236}">
                <a16:creationId xmlns:a16="http://schemas.microsoft.com/office/drawing/2014/main" id="{0B9A83FD-1431-924A-A91A-AC555B4DAA23}"/>
              </a:ext>
            </a:extLst>
          </p:cNvPr>
          <p:cNvPicPr>
            <a:picLocks noChangeAspect="1"/>
          </p:cNvPicPr>
          <p:nvPr/>
        </p:nvPicPr>
        <p:blipFill>
          <a:blip r:embed="rId3"/>
          <a:stretch>
            <a:fillRect/>
          </a:stretch>
        </p:blipFill>
        <p:spPr>
          <a:xfrm>
            <a:off x="6763919" y="1060311"/>
            <a:ext cx="4267069" cy="4737378"/>
          </a:xfrm>
          <a:prstGeom prst="rect">
            <a:avLst/>
          </a:prstGeom>
        </p:spPr>
      </p:pic>
      <p:sp>
        <p:nvSpPr>
          <p:cNvPr id="11" name="TextBox 10">
            <a:extLst>
              <a:ext uri="{FF2B5EF4-FFF2-40B4-BE49-F238E27FC236}">
                <a16:creationId xmlns:a16="http://schemas.microsoft.com/office/drawing/2014/main" id="{183E86B2-1CB7-E73D-6939-E258DB36D4FF}"/>
              </a:ext>
            </a:extLst>
          </p:cNvPr>
          <p:cNvSpPr txBox="1"/>
          <p:nvPr/>
        </p:nvSpPr>
        <p:spPr>
          <a:xfrm>
            <a:off x="6763919" y="5948318"/>
            <a:ext cx="4499825" cy="600164"/>
          </a:xfrm>
          <a:prstGeom prst="rect">
            <a:avLst/>
          </a:prstGeom>
          <a:noFill/>
        </p:spPr>
        <p:txBody>
          <a:bodyPr wrap="square" rtlCol="0">
            <a:spAutoFit/>
          </a:bodyPr>
          <a:lstStyle/>
          <a:p>
            <a:r>
              <a:rPr lang="en-US" sz="1100" dirty="0">
                <a:hlinkClick r:id="rId2"/>
              </a:rPr>
              <a:t>Report on the investigation of the grounding of the general cargo vessel </a:t>
            </a:r>
            <a:r>
              <a:rPr lang="en-US" sz="1100" dirty="0" err="1">
                <a:hlinkClick r:id="rId2"/>
              </a:rPr>
              <a:t>Kaami</a:t>
            </a:r>
            <a:r>
              <a:rPr lang="en-US" sz="1100" dirty="0">
                <a:hlinkClick r:id="rId2"/>
              </a:rPr>
              <a:t> on </a:t>
            </a:r>
            <a:r>
              <a:rPr lang="en-US" sz="1100" dirty="0" err="1">
                <a:hlinkClick r:id="rId2"/>
              </a:rPr>
              <a:t>Sgeir</a:t>
            </a:r>
            <a:r>
              <a:rPr lang="en-US" sz="1100" dirty="0">
                <a:hlinkClick r:id="rId2"/>
              </a:rPr>
              <a:t> </a:t>
            </a:r>
            <a:r>
              <a:rPr lang="en-US" sz="1100" dirty="0" err="1">
                <a:hlinkClick r:id="rId2"/>
              </a:rPr>
              <a:t>Graidach</a:t>
            </a:r>
            <a:r>
              <a:rPr lang="en-US" sz="1100" dirty="0">
                <a:hlinkClick r:id="rId2"/>
              </a:rPr>
              <a:t>, the Little Minch, on 23 March 2020</a:t>
            </a:r>
            <a:endParaRPr lang="en-US" sz="1100" dirty="0"/>
          </a:p>
        </p:txBody>
      </p:sp>
    </p:spTree>
    <p:extLst>
      <p:ext uri="{BB962C8B-B14F-4D97-AF65-F5344CB8AC3E}">
        <p14:creationId xmlns:p14="http://schemas.microsoft.com/office/powerpoint/2010/main" val="1347548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178E-22BD-B4E6-3FA6-7023FBB57A53}"/>
              </a:ext>
            </a:extLst>
          </p:cNvPr>
          <p:cNvSpPr>
            <a:spLocks noGrp="1"/>
          </p:cNvSpPr>
          <p:nvPr>
            <p:ph type="title"/>
          </p:nvPr>
        </p:nvSpPr>
        <p:spPr>
          <a:xfrm>
            <a:off x="1623551" y="144083"/>
            <a:ext cx="9848012" cy="1335578"/>
          </a:xfrm>
        </p:spPr>
        <p:txBody>
          <a:bodyPr/>
          <a:lstStyle/>
          <a:p>
            <a:r>
              <a:rPr lang="en-US" dirty="0"/>
              <a:t>SHALLOW CONTOUR </a:t>
            </a:r>
            <a:r>
              <a:rPr lang="el-GR" dirty="0"/>
              <a:t>ΚΑΙ </a:t>
            </a:r>
            <a:r>
              <a:rPr lang="en-US" dirty="0"/>
              <a:t>DEEP CONTOUR</a:t>
            </a:r>
          </a:p>
        </p:txBody>
      </p:sp>
      <p:pic>
        <p:nvPicPr>
          <p:cNvPr id="4" name="Picture 3">
            <a:extLst>
              <a:ext uri="{FF2B5EF4-FFF2-40B4-BE49-F238E27FC236}">
                <a16:creationId xmlns:a16="http://schemas.microsoft.com/office/drawing/2014/main" id="{F9710B28-3CC9-B447-E407-79D133AF4EC0}"/>
              </a:ext>
            </a:extLst>
          </p:cNvPr>
          <p:cNvPicPr>
            <a:picLocks noChangeAspect="1"/>
          </p:cNvPicPr>
          <p:nvPr/>
        </p:nvPicPr>
        <p:blipFill rotWithShape="1">
          <a:blip r:embed="rId2"/>
          <a:srcRect t="20117" b="4125"/>
          <a:stretch/>
        </p:blipFill>
        <p:spPr>
          <a:xfrm>
            <a:off x="1903615" y="1215215"/>
            <a:ext cx="7398327" cy="5458135"/>
          </a:xfrm>
          <a:prstGeom prst="rect">
            <a:avLst/>
          </a:prstGeom>
        </p:spPr>
      </p:pic>
    </p:spTree>
    <p:extLst>
      <p:ext uri="{BB962C8B-B14F-4D97-AF65-F5344CB8AC3E}">
        <p14:creationId xmlns:p14="http://schemas.microsoft.com/office/powerpoint/2010/main" val="2339320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9A98-5334-DA53-0D4F-0B7C0EC39606}"/>
              </a:ext>
            </a:extLst>
          </p:cNvPr>
          <p:cNvSpPr>
            <a:spLocks noGrp="1"/>
          </p:cNvSpPr>
          <p:nvPr>
            <p:ph type="title"/>
          </p:nvPr>
        </p:nvSpPr>
        <p:spPr>
          <a:xfrm>
            <a:off x="1956061" y="0"/>
            <a:ext cx="9905998" cy="628997"/>
          </a:xfrm>
        </p:spPr>
        <p:txBody>
          <a:bodyPr/>
          <a:lstStyle/>
          <a:p>
            <a:r>
              <a:rPr lang="el-GR" dirty="0"/>
              <a:t>ΤΙ ΕΙΝΑΙ ΤΟ </a:t>
            </a:r>
            <a:r>
              <a:rPr lang="en-US" dirty="0"/>
              <a:t>SHALLOW CONTOUR</a:t>
            </a:r>
            <a:r>
              <a:rPr lang="el-GR" dirty="0"/>
              <a:t>;</a:t>
            </a:r>
            <a:endParaRPr lang="en-US" dirty="0"/>
          </a:p>
        </p:txBody>
      </p:sp>
      <p:pic>
        <p:nvPicPr>
          <p:cNvPr id="6" name="Content Placeholder 5">
            <a:extLst>
              <a:ext uri="{FF2B5EF4-FFF2-40B4-BE49-F238E27FC236}">
                <a16:creationId xmlns:a16="http://schemas.microsoft.com/office/drawing/2014/main" id="{7738776C-F4D5-4E5C-781C-06D66E96F60D}"/>
              </a:ext>
            </a:extLst>
          </p:cNvPr>
          <p:cNvPicPr>
            <a:picLocks noGrp="1" noChangeAspect="1"/>
          </p:cNvPicPr>
          <p:nvPr>
            <p:ph sz="half" idx="2"/>
          </p:nvPr>
        </p:nvPicPr>
        <p:blipFill>
          <a:blip r:embed="rId2"/>
          <a:stretch>
            <a:fillRect/>
          </a:stretch>
        </p:blipFill>
        <p:spPr>
          <a:xfrm>
            <a:off x="6536575" y="2409306"/>
            <a:ext cx="5516373" cy="3581400"/>
          </a:xfrm>
        </p:spPr>
      </p:pic>
      <p:sp>
        <p:nvSpPr>
          <p:cNvPr id="7" name="TextBox 6">
            <a:extLst>
              <a:ext uri="{FF2B5EF4-FFF2-40B4-BE49-F238E27FC236}">
                <a16:creationId xmlns:a16="http://schemas.microsoft.com/office/drawing/2014/main" id="{ACF55F7E-B095-70CE-ED0C-71D8C969FE86}"/>
              </a:ext>
            </a:extLst>
          </p:cNvPr>
          <p:cNvSpPr txBox="1"/>
          <p:nvPr/>
        </p:nvSpPr>
        <p:spPr>
          <a:xfrm>
            <a:off x="139051" y="628997"/>
            <a:ext cx="6397523" cy="6186309"/>
          </a:xfrm>
          <a:prstGeom prst="rect">
            <a:avLst/>
          </a:prstGeom>
          <a:noFill/>
        </p:spPr>
        <p:txBody>
          <a:bodyPr wrap="square" rtlCol="0">
            <a:spAutoFit/>
          </a:bodyPr>
          <a:lstStyle/>
          <a:p>
            <a:r>
              <a:rPr lang="el-GR" dirty="0"/>
              <a:t>Το </a:t>
            </a:r>
            <a:r>
              <a:rPr lang="en-US" dirty="0"/>
              <a:t>Shallow Contour</a:t>
            </a:r>
            <a:r>
              <a:rPr lang="el-GR" dirty="0"/>
              <a:t> επιλέγεται ως οπτική ένδειξη που περιγράφει τις περιοχές ρηχών υδάτων εντός του μη ασφαλούς/μη πλεύσιμου νερού.</a:t>
            </a:r>
          </a:p>
          <a:p>
            <a:endParaRPr lang="el-GR" sz="800" dirty="0"/>
          </a:p>
          <a:p>
            <a:r>
              <a:rPr lang="el-GR" dirty="0"/>
              <a:t>Υπάρχουν δύο κύριες προσεγγίσεις για τον προσδιορισμό του </a:t>
            </a:r>
            <a:r>
              <a:rPr lang="en-US" dirty="0"/>
              <a:t>Shallow Contour </a:t>
            </a:r>
            <a:r>
              <a:rPr lang="el-GR" dirty="0"/>
              <a:t>:</a:t>
            </a:r>
          </a:p>
          <a:p>
            <a:r>
              <a:rPr lang="el-GR" dirty="0"/>
              <a:t> </a:t>
            </a:r>
          </a:p>
          <a:p>
            <a:pPr marL="342900" indent="-342900">
              <a:buAutoNum type="arabicPeriod"/>
            </a:pPr>
            <a:r>
              <a:rPr lang="el-GR" dirty="0"/>
              <a:t>Μπορεί να χρησιμοποιηθεί για να τονίσει  οπτικά την κλίση (προς τα ρηχά) του βυθού δίπλα στο περίγραμμα ασφαλείας. Σε αυτήν την περίπτωση</a:t>
            </a:r>
            <a:r>
              <a:rPr lang="en-US" dirty="0"/>
              <a:t> </a:t>
            </a:r>
            <a:r>
              <a:rPr lang="el-GR" dirty="0"/>
              <a:t>ρυθμίζεται να είναι το επόμενο </a:t>
            </a:r>
            <a:r>
              <a:rPr lang="en-US" dirty="0"/>
              <a:t>contour </a:t>
            </a:r>
            <a:r>
              <a:rPr lang="el-GR" dirty="0"/>
              <a:t>πιο ρηχό από το </a:t>
            </a:r>
            <a:r>
              <a:rPr lang="en-US" dirty="0"/>
              <a:t>Safety Contour (</a:t>
            </a:r>
            <a:r>
              <a:rPr lang="el-GR" dirty="0"/>
              <a:t>π.χ. αν η </a:t>
            </a:r>
            <a:r>
              <a:rPr lang="en-US" dirty="0"/>
              <a:t>Safety Contour </a:t>
            </a:r>
            <a:r>
              <a:rPr lang="el-GR" dirty="0"/>
              <a:t>είναι ρυθμισμένη στα </a:t>
            </a:r>
            <a:r>
              <a:rPr lang="en-US" dirty="0"/>
              <a:t>20m Shallow Contour </a:t>
            </a:r>
            <a:r>
              <a:rPr lang="el-GR" dirty="0"/>
              <a:t>θα ρυθμιστεί είτε στα 15</a:t>
            </a:r>
            <a:r>
              <a:rPr lang="en-US" dirty="0"/>
              <a:t>m</a:t>
            </a:r>
            <a:r>
              <a:rPr lang="el-GR" dirty="0"/>
              <a:t> ή 10</a:t>
            </a:r>
            <a:r>
              <a:rPr lang="en-US" dirty="0"/>
              <a:t>m</a:t>
            </a:r>
            <a:r>
              <a:rPr lang="el-GR" dirty="0"/>
              <a:t> ανάλογα την κατασκευή του </a:t>
            </a:r>
            <a:r>
              <a:rPr lang="en-US" dirty="0"/>
              <a:t>ENC</a:t>
            </a:r>
            <a:r>
              <a:rPr lang="el-GR" dirty="0"/>
              <a:t>. </a:t>
            </a:r>
          </a:p>
          <a:p>
            <a:pPr marL="342900" indent="-342900">
              <a:buAutoNum type="arabicPeriod"/>
            </a:pPr>
            <a:endParaRPr lang="en-US" dirty="0"/>
          </a:p>
          <a:p>
            <a:pPr marL="342900" indent="-342900">
              <a:buAutoNum type="arabicPeriod"/>
            </a:pPr>
            <a:r>
              <a:rPr lang="el-GR" dirty="0"/>
              <a:t>Δείχνει το βάθος στο οποίο ένα πλοίο μπορεί να προσαράξει, με βάση το μέγιστο βύθισμά του. Σε αυτήν την περίπτωση, το </a:t>
            </a:r>
            <a:r>
              <a:rPr lang="el-GR" dirty="0" err="1"/>
              <a:t>Shallow</a:t>
            </a:r>
            <a:r>
              <a:rPr lang="el-GR" dirty="0"/>
              <a:t> </a:t>
            </a:r>
            <a:r>
              <a:rPr lang="el-GR" dirty="0" err="1"/>
              <a:t>Contour</a:t>
            </a:r>
            <a:r>
              <a:rPr lang="el-GR" dirty="0"/>
              <a:t> ρυθμίζεται στο στατικό βύθισμα του πλοίου.</a:t>
            </a:r>
          </a:p>
          <a:p>
            <a:endParaRPr lang="el-GR" dirty="0"/>
          </a:p>
          <a:p>
            <a:r>
              <a:rPr lang="el-GR" dirty="0"/>
              <a:t> Ο χειριστής του ECDIS θα πρέπει να γνωρίζει ποια προσέγγιση καθορίζεται στο SMS.</a:t>
            </a:r>
            <a:endParaRPr lang="en-US" dirty="0"/>
          </a:p>
        </p:txBody>
      </p:sp>
      <p:sp>
        <p:nvSpPr>
          <p:cNvPr id="8" name="TextBox 7">
            <a:extLst>
              <a:ext uri="{FF2B5EF4-FFF2-40B4-BE49-F238E27FC236}">
                <a16:creationId xmlns:a16="http://schemas.microsoft.com/office/drawing/2014/main" id="{22EAE3FC-4FBB-A604-CD0A-32DA208B79B2}"/>
              </a:ext>
            </a:extLst>
          </p:cNvPr>
          <p:cNvSpPr txBox="1"/>
          <p:nvPr/>
        </p:nvSpPr>
        <p:spPr>
          <a:xfrm>
            <a:off x="7539643" y="5990706"/>
            <a:ext cx="2961067" cy="276999"/>
          </a:xfrm>
          <a:prstGeom prst="rect">
            <a:avLst/>
          </a:prstGeom>
          <a:noFill/>
        </p:spPr>
        <p:txBody>
          <a:bodyPr wrap="none" rtlCol="0">
            <a:spAutoFit/>
          </a:bodyPr>
          <a:lstStyle/>
          <a:p>
            <a:r>
              <a:rPr lang="en-US" sz="1200" dirty="0"/>
              <a:t>Shallow Contour </a:t>
            </a:r>
            <a:r>
              <a:rPr lang="el-GR" sz="1200" dirty="0"/>
              <a:t>ρυθμισμένη στα 5 </a:t>
            </a:r>
            <a:r>
              <a:rPr lang="en-US" sz="1200" dirty="0"/>
              <a:t>m</a:t>
            </a:r>
          </a:p>
        </p:txBody>
      </p:sp>
    </p:spTree>
    <p:extLst>
      <p:ext uri="{BB962C8B-B14F-4D97-AF65-F5344CB8AC3E}">
        <p14:creationId xmlns:p14="http://schemas.microsoft.com/office/powerpoint/2010/main" val="356185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9A98-5334-DA53-0D4F-0B7C0EC39606}"/>
              </a:ext>
            </a:extLst>
          </p:cNvPr>
          <p:cNvSpPr>
            <a:spLocks noGrp="1"/>
          </p:cNvSpPr>
          <p:nvPr>
            <p:ph type="title"/>
          </p:nvPr>
        </p:nvSpPr>
        <p:spPr>
          <a:xfrm>
            <a:off x="1424047" y="573572"/>
            <a:ext cx="9905998" cy="628997"/>
          </a:xfrm>
        </p:spPr>
        <p:txBody>
          <a:bodyPr/>
          <a:lstStyle/>
          <a:p>
            <a:r>
              <a:rPr lang="el-GR" dirty="0"/>
              <a:t>ΤΙ ΕΙΝΑΙ ΤΟ </a:t>
            </a:r>
            <a:r>
              <a:rPr lang="en-US" dirty="0"/>
              <a:t>DEEP CONTOUR</a:t>
            </a:r>
            <a:r>
              <a:rPr lang="el-GR" dirty="0"/>
              <a:t>;</a:t>
            </a:r>
            <a:endParaRPr lang="en-US" dirty="0"/>
          </a:p>
        </p:txBody>
      </p:sp>
      <p:sp>
        <p:nvSpPr>
          <p:cNvPr id="7" name="TextBox 6">
            <a:extLst>
              <a:ext uri="{FF2B5EF4-FFF2-40B4-BE49-F238E27FC236}">
                <a16:creationId xmlns:a16="http://schemas.microsoft.com/office/drawing/2014/main" id="{ACF55F7E-B095-70CE-ED0C-71D8C969FE86}"/>
              </a:ext>
            </a:extLst>
          </p:cNvPr>
          <p:cNvSpPr txBox="1"/>
          <p:nvPr/>
        </p:nvSpPr>
        <p:spPr>
          <a:xfrm>
            <a:off x="64238" y="2050474"/>
            <a:ext cx="5704796" cy="3693319"/>
          </a:xfrm>
          <a:prstGeom prst="rect">
            <a:avLst/>
          </a:prstGeom>
          <a:noFill/>
        </p:spPr>
        <p:txBody>
          <a:bodyPr wrap="square" rtlCol="0">
            <a:spAutoFit/>
          </a:bodyPr>
          <a:lstStyle/>
          <a:p>
            <a:r>
              <a:rPr lang="el-GR" dirty="0"/>
              <a:t>Το </a:t>
            </a:r>
            <a:r>
              <a:rPr lang="el-GR" dirty="0" err="1"/>
              <a:t>Deep</a:t>
            </a:r>
            <a:r>
              <a:rPr lang="el-GR" dirty="0"/>
              <a:t> </a:t>
            </a:r>
            <a:r>
              <a:rPr lang="el-GR" dirty="0" err="1"/>
              <a:t>Contour</a:t>
            </a:r>
            <a:r>
              <a:rPr lang="el-GR" dirty="0"/>
              <a:t> σκιαγραφεί τις περιοχές </a:t>
            </a:r>
            <a:r>
              <a:rPr lang="el-GR" dirty="0" err="1"/>
              <a:t>βαθέων</a:t>
            </a:r>
            <a:r>
              <a:rPr lang="el-GR" dirty="0"/>
              <a:t> υδάτων εντός του ασφαλούς νερού/πλεύσιμου νερού. Σε πολλές περιπτώσεις το </a:t>
            </a:r>
            <a:r>
              <a:rPr lang="el-GR" dirty="0" err="1"/>
              <a:t>Deep</a:t>
            </a:r>
            <a:r>
              <a:rPr lang="el-GR" dirty="0"/>
              <a:t> </a:t>
            </a:r>
            <a:r>
              <a:rPr lang="en-US" dirty="0"/>
              <a:t>Contour</a:t>
            </a:r>
            <a:r>
              <a:rPr lang="el-GR" dirty="0"/>
              <a:t> επιλέγεται συνήθως για να υποδείξει τις περιοχές όπου το πλοίο μπορεί να παρουσιάσει σημαντικό </a:t>
            </a:r>
            <a:r>
              <a:rPr lang="en-US" dirty="0"/>
              <a:t>squat</a:t>
            </a:r>
            <a:r>
              <a:rPr lang="el-GR" dirty="0"/>
              <a:t>.</a:t>
            </a:r>
            <a:endParaRPr lang="en-US" dirty="0"/>
          </a:p>
          <a:p>
            <a:endParaRPr lang="en-US" dirty="0"/>
          </a:p>
          <a:p>
            <a:r>
              <a:rPr lang="el-GR" dirty="0"/>
              <a:t>Το </a:t>
            </a:r>
            <a:r>
              <a:rPr lang="el-GR" dirty="0" err="1"/>
              <a:t>Deep</a:t>
            </a:r>
            <a:r>
              <a:rPr lang="el-GR" dirty="0"/>
              <a:t> </a:t>
            </a:r>
            <a:r>
              <a:rPr lang="el-GR" dirty="0" err="1"/>
              <a:t>Contour</a:t>
            </a:r>
            <a:r>
              <a:rPr lang="el-GR" dirty="0"/>
              <a:t> είναι συνήθως διπλάσιο από το βύθισμα του πλοίου, αλλά μπορεί να είναι και μεγαλύτερο.</a:t>
            </a:r>
            <a:r>
              <a:rPr lang="en-US" dirty="0"/>
              <a:t> </a:t>
            </a:r>
            <a:endParaRPr lang="el-GR" dirty="0"/>
          </a:p>
          <a:p>
            <a:r>
              <a:rPr lang="en-US" dirty="0"/>
              <a:t>K</a:t>
            </a:r>
            <a:r>
              <a:rPr lang="el-GR" dirty="0"/>
              <a:t>αι πάλι για την ρύθμιση του ο χειριστής θα πρέπει να συμβουλευτεί το </a:t>
            </a:r>
            <a:r>
              <a:rPr lang="en-US" dirty="0"/>
              <a:t>SMS </a:t>
            </a:r>
            <a:r>
              <a:rPr lang="el-GR" dirty="0"/>
              <a:t>της εταιρίας του για να βεβαιώσει την ακριβή απαίτηση ρύθμισης του. </a:t>
            </a:r>
            <a:endParaRPr lang="en-US" dirty="0"/>
          </a:p>
        </p:txBody>
      </p:sp>
      <p:sp>
        <p:nvSpPr>
          <p:cNvPr id="8" name="TextBox 7">
            <a:extLst>
              <a:ext uri="{FF2B5EF4-FFF2-40B4-BE49-F238E27FC236}">
                <a16:creationId xmlns:a16="http://schemas.microsoft.com/office/drawing/2014/main" id="{22EAE3FC-4FBB-A604-CD0A-32DA208B79B2}"/>
              </a:ext>
            </a:extLst>
          </p:cNvPr>
          <p:cNvSpPr txBox="1"/>
          <p:nvPr/>
        </p:nvSpPr>
        <p:spPr>
          <a:xfrm>
            <a:off x="7589085" y="5605293"/>
            <a:ext cx="2895344" cy="276999"/>
          </a:xfrm>
          <a:prstGeom prst="rect">
            <a:avLst/>
          </a:prstGeom>
          <a:noFill/>
        </p:spPr>
        <p:txBody>
          <a:bodyPr wrap="none" rtlCol="0">
            <a:spAutoFit/>
          </a:bodyPr>
          <a:lstStyle/>
          <a:p>
            <a:r>
              <a:rPr lang="en-US" sz="1200" dirty="0"/>
              <a:t>Deep Contour </a:t>
            </a:r>
            <a:r>
              <a:rPr lang="el-GR" sz="1200" dirty="0"/>
              <a:t>ρυθμισμένη στα </a:t>
            </a:r>
            <a:r>
              <a:rPr lang="en-US" sz="1200" dirty="0"/>
              <a:t>20</a:t>
            </a:r>
            <a:r>
              <a:rPr lang="el-GR" sz="1200" dirty="0"/>
              <a:t> </a:t>
            </a:r>
            <a:r>
              <a:rPr lang="en-US" sz="1200" dirty="0"/>
              <a:t>m</a:t>
            </a:r>
          </a:p>
        </p:txBody>
      </p:sp>
      <p:pic>
        <p:nvPicPr>
          <p:cNvPr id="9" name="Content Placeholder 8">
            <a:extLst>
              <a:ext uri="{FF2B5EF4-FFF2-40B4-BE49-F238E27FC236}">
                <a16:creationId xmlns:a16="http://schemas.microsoft.com/office/drawing/2014/main" id="{48B0A7B2-0970-0383-150D-B56B8AF32767}"/>
              </a:ext>
            </a:extLst>
          </p:cNvPr>
          <p:cNvPicPr>
            <a:picLocks noGrp="1" noChangeAspect="1"/>
          </p:cNvPicPr>
          <p:nvPr>
            <p:ph sz="half" idx="2"/>
          </p:nvPr>
        </p:nvPicPr>
        <p:blipFill>
          <a:blip r:embed="rId2"/>
          <a:stretch>
            <a:fillRect/>
          </a:stretch>
        </p:blipFill>
        <p:spPr>
          <a:xfrm>
            <a:off x="5854730" y="2746495"/>
            <a:ext cx="6364054" cy="2806407"/>
          </a:xfrm>
        </p:spPr>
      </p:pic>
    </p:spTree>
    <p:extLst>
      <p:ext uri="{BB962C8B-B14F-4D97-AF65-F5344CB8AC3E}">
        <p14:creationId xmlns:p14="http://schemas.microsoft.com/office/powerpoint/2010/main" val="576211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E1270-420D-40EE-99CD-07BD06FF23C3}"/>
              </a:ext>
            </a:extLst>
          </p:cNvPr>
          <p:cNvPicPr>
            <a:picLocks noChangeAspect="1"/>
          </p:cNvPicPr>
          <p:nvPr/>
        </p:nvPicPr>
        <p:blipFill>
          <a:blip r:embed="rId2"/>
          <a:stretch>
            <a:fillRect/>
          </a:stretch>
        </p:blipFill>
        <p:spPr>
          <a:xfrm>
            <a:off x="472708" y="1390122"/>
            <a:ext cx="10724855" cy="4553477"/>
          </a:xfrm>
          <a:prstGeom prst="rect">
            <a:avLst/>
          </a:prstGeom>
        </p:spPr>
      </p:pic>
      <p:sp>
        <p:nvSpPr>
          <p:cNvPr id="4" name="TextBox 3">
            <a:extLst>
              <a:ext uri="{FF2B5EF4-FFF2-40B4-BE49-F238E27FC236}">
                <a16:creationId xmlns:a16="http://schemas.microsoft.com/office/drawing/2014/main" id="{1BED64E8-714F-134C-F9E3-17545BD3DFC8}"/>
              </a:ext>
            </a:extLst>
          </p:cNvPr>
          <p:cNvSpPr txBox="1"/>
          <p:nvPr/>
        </p:nvSpPr>
        <p:spPr>
          <a:xfrm>
            <a:off x="723526" y="5943599"/>
            <a:ext cx="10474037" cy="369332"/>
          </a:xfrm>
          <a:prstGeom prst="rect">
            <a:avLst/>
          </a:prstGeom>
          <a:noFill/>
        </p:spPr>
        <p:txBody>
          <a:bodyPr wrap="square" rtlCol="0">
            <a:spAutoFit/>
          </a:bodyPr>
          <a:lstStyle/>
          <a:p>
            <a:r>
              <a:rPr lang="el-GR" dirty="0"/>
              <a:t>Παράδειγμα οδηγιών ρυθμίσεων </a:t>
            </a:r>
            <a:r>
              <a:rPr lang="en-US" dirty="0"/>
              <a:t>Safety Settings </a:t>
            </a:r>
            <a:r>
              <a:rPr lang="el-GR" dirty="0"/>
              <a:t>από </a:t>
            </a:r>
            <a:r>
              <a:rPr lang="en-US" dirty="0"/>
              <a:t>SMS</a:t>
            </a:r>
            <a:r>
              <a:rPr lang="el-GR" dirty="0"/>
              <a:t>.</a:t>
            </a:r>
            <a:endParaRPr lang="en-US" dirty="0"/>
          </a:p>
        </p:txBody>
      </p:sp>
    </p:spTree>
    <p:extLst>
      <p:ext uri="{BB962C8B-B14F-4D97-AF65-F5344CB8AC3E}">
        <p14:creationId xmlns:p14="http://schemas.microsoft.com/office/powerpoint/2010/main" val="3767109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178E-22BD-B4E6-3FA6-7023FBB57A53}"/>
              </a:ext>
            </a:extLst>
          </p:cNvPr>
          <p:cNvSpPr>
            <a:spLocks noGrp="1"/>
          </p:cNvSpPr>
          <p:nvPr>
            <p:ph type="title"/>
          </p:nvPr>
        </p:nvSpPr>
        <p:spPr>
          <a:xfrm>
            <a:off x="1623551" y="144083"/>
            <a:ext cx="9848012" cy="1152702"/>
          </a:xfrm>
        </p:spPr>
        <p:txBody>
          <a:bodyPr/>
          <a:lstStyle/>
          <a:p>
            <a:r>
              <a:rPr lang="en-US" dirty="0"/>
              <a:t>ISOLATED DANGERS</a:t>
            </a:r>
          </a:p>
        </p:txBody>
      </p:sp>
      <p:pic>
        <p:nvPicPr>
          <p:cNvPr id="5" name="Picture 4">
            <a:extLst>
              <a:ext uri="{FF2B5EF4-FFF2-40B4-BE49-F238E27FC236}">
                <a16:creationId xmlns:a16="http://schemas.microsoft.com/office/drawing/2014/main" id="{9E5A7AED-8D2C-E0C6-F77F-0EB61E723E4E}"/>
              </a:ext>
            </a:extLst>
          </p:cNvPr>
          <p:cNvPicPr>
            <a:picLocks noChangeAspect="1"/>
          </p:cNvPicPr>
          <p:nvPr/>
        </p:nvPicPr>
        <p:blipFill rotWithShape="1">
          <a:blip r:embed="rId2"/>
          <a:srcRect l="43497" t="2714" r="35147" b="17287"/>
          <a:stretch/>
        </p:blipFill>
        <p:spPr>
          <a:xfrm>
            <a:off x="2144682" y="1105586"/>
            <a:ext cx="4779820" cy="5540009"/>
          </a:xfrm>
          <a:prstGeom prst="rect">
            <a:avLst/>
          </a:prstGeom>
        </p:spPr>
      </p:pic>
    </p:spTree>
    <p:extLst>
      <p:ext uri="{BB962C8B-B14F-4D97-AF65-F5344CB8AC3E}">
        <p14:creationId xmlns:p14="http://schemas.microsoft.com/office/powerpoint/2010/main" val="2827075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E6BB-0BA9-78D7-37A4-AC13190C5768}"/>
              </a:ext>
            </a:extLst>
          </p:cNvPr>
          <p:cNvSpPr>
            <a:spLocks noGrp="1"/>
          </p:cNvSpPr>
          <p:nvPr>
            <p:ph type="title"/>
          </p:nvPr>
        </p:nvSpPr>
        <p:spPr>
          <a:xfrm>
            <a:off x="374073" y="609600"/>
            <a:ext cx="10673338" cy="1410393"/>
          </a:xfrm>
        </p:spPr>
        <p:txBody>
          <a:bodyPr/>
          <a:lstStyle/>
          <a:p>
            <a:r>
              <a:rPr lang="en-US" dirty="0"/>
              <a:t>ISOLATED DANGER </a:t>
            </a:r>
            <a:r>
              <a:rPr lang="el-GR" dirty="0"/>
              <a:t>(ΜΕΜΟΝΩΜΕΝΟΣ ΚΙΝΔΥΝΟΣ)</a:t>
            </a:r>
            <a:endParaRPr lang="en-US" dirty="0"/>
          </a:p>
        </p:txBody>
      </p:sp>
      <p:pic>
        <p:nvPicPr>
          <p:cNvPr id="7" name="Content Placeholder 6">
            <a:extLst>
              <a:ext uri="{FF2B5EF4-FFF2-40B4-BE49-F238E27FC236}">
                <a16:creationId xmlns:a16="http://schemas.microsoft.com/office/drawing/2014/main" id="{7DAF6707-F259-8107-C162-B67FA6CDF55C}"/>
              </a:ext>
            </a:extLst>
          </p:cNvPr>
          <p:cNvPicPr>
            <a:picLocks noGrp="1" noChangeAspect="1"/>
          </p:cNvPicPr>
          <p:nvPr>
            <p:ph sz="half" idx="2"/>
          </p:nvPr>
        </p:nvPicPr>
        <p:blipFill>
          <a:blip r:embed="rId2"/>
          <a:stretch>
            <a:fillRect/>
          </a:stretch>
        </p:blipFill>
        <p:spPr>
          <a:xfrm>
            <a:off x="5977914" y="2475806"/>
            <a:ext cx="5069497" cy="3970317"/>
          </a:xfrm>
        </p:spPr>
      </p:pic>
      <p:sp>
        <p:nvSpPr>
          <p:cNvPr id="5" name="TextBox 4">
            <a:extLst>
              <a:ext uri="{FF2B5EF4-FFF2-40B4-BE49-F238E27FC236}">
                <a16:creationId xmlns:a16="http://schemas.microsoft.com/office/drawing/2014/main" id="{07B5C445-9825-205E-B7F7-031085384AC1}"/>
              </a:ext>
            </a:extLst>
          </p:cNvPr>
          <p:cNvSpPr txBox="1"/>
          <p:nvPr/>
        </p:nvSpPr>
        <p:spPr>
          <a:xfrm>
            <a:off x="515389" y="1778924"/>
            <a:ext cx="5178829" cy="3970318"/>
          </a:xfrm>
          <a:prstGeom prst="rect">
            <a:avLst/>
          </a:prstGeom>
          <a:noFill/>
        </p:spPr>
        <p:txBody>
          <a:bodyPr wrap="square" rtlCol="0">
            <a:spAutoFit/>
          </a:bodyPr>
          <a:lstStyle/>
          <a:p>
            <a:r>
              <a:rPr lang="el-GR" dirty="0"/>
              <a:t>Η κατανόηση και η εκτίμηση των </a:t>
            </a:r>
            <a:r>
              <a:rPr lang="en-US" dirty="0"/>
              <a:t>Isolated Dangers (</a:t>
            </a:r>
            <a:r>
              <a:rPr lang="el-GR" dirty="0"/>
              <a:t>Μεμονωμένων Κινδύνων</a:t>
            </a:r>
            <a:r>
              <a:rPr lang="en-US" dirty="0"/>
              <a:t>)</a:t>
            </a:r>
            <a:r>
              <a:rPr lang="el-GR" dirty="0"/>
              <a:t> είναι ζωτικής σημασίας, καθώς το σύμβολο του φαίνεται </a:t>
            </a:r>
            <a:r>
              <a:rPr lang="el-GR" b="1" dirty="0"/>
              <a:t>πάντα το ίδιο παρά τις παραλλαγές στον τύπο του κινδύνου</a:t>
            </a:r>
            <a:r>
              <a:rPr lang="el-GR" dirty="0"/>
              <a:t>, π.χ. ναυάγια, βράχοι ή εμπόδια. </a:t>
            </a:r>
            <a:endParaRPr lang="en-US" dirty="0"/>
          </a:p>
          <a:p>
            <a:r>
              <a:rPr lang="el-GR" dirty="0"/>
              <a:t>Επομένως, ο χειριστής ECDIS πρέπει να διερευνήσει</a:t>
            </a:r>
            <a:r>
              <a:rPr lang="en-US" dirty="0"/>
              <a:t> (interrogate)</a:t>
            </a:r>
            <a:r>
              <a:rPr lang="el-GR" dirty="0"/>
              <a:t> τις ιδιότητες του αντικειμένου χρησιμοποιώντας το </a:t>
            </a:r>
            <a:r>
              <a:rPr lang="en-US" dirty="0"/>
              <a:t>pick report</a:t>
            </a:r>
            <a:r>
              <a:rPr lang="el-GR" dirty="0"/>
              <a:t> προκειμένου να εκτιμήσει τον κίνδυνο. Οι </a:t>
            </a:r>
            <a:r>
              <a:rPr lang="en-US" dirty="0"/>
              <a:t>Isolated Dangers </a:t>
            </a:r>
            <a:r>
              <a:rPr lang="el-GR" dirty="0"/>
              <a:t>θεωρούνται επικίνδυνα για την ναυτιλία αντικείμενα και εμφανίζονται μόνιμα σε ασφαλές νερό, όπως ορίζεται από το περίγραμμα ασφαλείας.</a:t>
            </a:r>
            <a:endParaRPr lang="en-US" dirty="0"/>
          </a:p>
        </p:txBody>
      </p:sp>
      <p:pic>
        <p:nvPicPr>
          <p:cNvPr id="9" name="Picture 8">
            <a:extLst>
              <a:ext uri="{FF2B5EF4-FFF2-40B4-BE49-F238E27FC236}">
                <a16:creationId xmlns:a16="http://schemas.microsoft.com/office/drawing/2014/main" id="{D8E24E29-EE52-C354-8FFB-F21239139630}"/>
              </a:ext>
            </a:extLst>
          </p:cNvPr>
          <p:cNvPicPr>
            <a:picLocks noChangeAspect="1"/>
          </p:cNvPicPr>
          <p:nvPr/>
        </p:nvPicPr>
        <p:blipFill>
          <a:blip r:embed="rId3"/>
          <a:stretch>
            <a:fillRect/>
          </a:stretch>
        </p:blipFill>
        <p:spPr>
          <a:xfrm>
            <a:off x="5585142" y="1708941"/>
            <a:ext cx="6086603" cy="427430"/>
          </a:xfrm>
          <a:prstGeom prst="rect">
            <a:avLst/>
          </a:prstGeom>
        </p:spPr>
      </p:pic>
      <p:sp>
        <p:nvSpPr>
          <p:cNvPr id="10" name="TextBox 9">
            <a:extLst>
              <a:ext uri="{FF2B5EF4-FFF2-40B4-BE49-F238E27FC236}">
                <a16:creationId xmlns:a16="http://schemas.microsoft.com/office/drawing/2014/main" id="{9B29A74B-9414-922D-7356-76180934B504}"/>
              </a:ext>
            </a:extLst>
          </p:cNvPr>
          <p:cNvSpPr txBox="1"/>
          <p:nvPr/>
        </p:nvSpPr>
        <p:spPr>
          <a:xfrm>
            <a:off x="7022875" y="6446123"/>
            <a:ext cx="3211135" cy="369332"/>
          </a:xfrm>
          <a:prstGeom prst="rect">
            <a:avLst/>
          </a:prstGeom>
          <a:noFill/>
        </p:spPr>
        <p:txBody>
          <a:bodyPr wrap="none" rtlCol="0">
            <a:spAutoFit/>
          </a:bodyPr>
          <a:lstStyle/>
          <a:p>
            <a:r>
              <a:rPr lang="en-US" dirty="0"/>
              <a:t>Pick Report </a:t>
            </a:r>
            <a:r>
              <a:rPr lang="el-GR" dirty="0"/>
              <a:t>σε </a:t>
            </a:r>
            <a:r>
              <a:rPr lang="en-US" dirty="0" err="1"/>
              <a:t>Transas</a:t>
            </a:r>
            <a:r>
              <a:rPr lang="en-US" dirty="0"/>
              <a:t> 4000</a:t>
            </a:r>
          </a:p>
        </p:txBody>
      </p:sp>
    </p:spTree>
    <p:extLst>
      <p:ext uri="{BB962C8B-B14F-4D97-AF65-F5344CB8AC3E}">
        <p14:creationId xmlns:p14="http://schemas.microsoft.com/office/powerpoint/2010/main" val="1304933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CA904A-6FDA-20B9-F77C-D9C8796F2A0B}"/>
              </a:ext>
            </a:extLst>
          </p:cNvPr>
          <p:cNvPicPr>
            <a:picLocks noGrp="1" noChangeAspect="1"/>
          </p:cNvPicPr>
          <p:nvPr>
            <p:ph sz="half" idx="1"/>
          </p:nvPr>
        </p:nvPicPr>
        <p:blipFill>
          <a:blip r:embed="rId2"/>
          <a:stretch>
            <a:fillRect/>
          </a:stretch>
        </p:blipFill>
        <p:spPr>
          <a:xfrm>
            <a:off x="124691" y="1378527"/>
            <a:ext cx="5641082" cy="3941618"/>
          </a:xfrm>
        </p:spPr>
      </p:pic>
      <p:pic>
        <p:nvPicPr>
          <p:cNvPr id="9" name="Content Placeholder 8">
            <a:extLst>
              <a:ext uri="{FF2B5EF4-FFF2-40B4-BE49-F238E27FC236}">
                <a16:creationId xmlns:a16="http://schemas.microsoft.com/office/drawing/2014/main" id="{FFE970C8-9C7D-44F8-9652-0BA88A4030D8}"/>
              </a:ext>
            </a:extLst>
          </p:cNvPr>
          <p:cNvPicPr>
            <a:picLocks noGrp="1" noChangeAspect="1"/>
          </p:cNvPicPr>
          <p:nvPr>
            <p:ph sz="half" idx="2"/>
          </p:nvPr>
        </p:nvPicPr>
        <p:blipFill>
          <a:blip r:embed="rId3"/>
          <a:stretch>
            <a:fillRect/>
          </a:stretch>
        </p:blipFill>
        <p:spPr>
          <a:xfrm>
            <a:off x="5911063" y="1364508"/>
            <a:ext cx="5832049" cy="4462850"/>
          </a:xfrm>
        </p:spPr>
      </p:pic>
      <p:sp>
        <p:nvSpPr>
          <p:cNvPr id="7" name="TextBox 6">
            <a:extLst>
              <a:ext uri="{FF2B5EF4-FFF2-40B4-BE49-F238E27FC236}">
                <a16:creationId xmlns:a16="http://schemas.microsoft.com/office/drawing/2014/main" id="{341803E9-9C00-499C-DBAA-98BA5F336C56}"/>
              </a:ext>
            </a:extLst>
          </p:cNvPr>
          <p:cNvSpPr txBox="1"/>
          <p:nvPr/>
        </p:nvSpPr>
        <p:spPr>
          <a:xfrm>
            <a:off x="448888" y="5558867"/>
            <a:ext cx="3397084" cy="369332"/>
          </a:xfrm>
          <a:prstGeom prst="rect">
            <a:avLst/>
          </a:prstGeom>
          <a:noFill/>
        </p:spPr>
        <p:txBody>
          <a:bodyPr wrap="none" rtlCol="0">
            <a:spAutoFit/>
          </a:bodyPr>
          <a:lstStyle/>
          <a:p>
            <a:r>
              <a:rPr lang="en-US" dirty="0"/>
              <a:t>Pick Report Furuno FMD 3000</a:t>
            </a:r>
          </a:p>
        </p:txBody>
      </p:sp>
      <p:sp>
        <p:nvSpPr>
          <p:cNvPr id="10" name="TextBox 9">
            <a:extLst>
              <a:ext uri="{FF2B5EF4-FFF2-40B4-BE49-F238E27FC236}">
                <a16:creationId xmlns:a16="http://schemas.microsoft.com/office/drawing/2014/main" id="{7382444E-427A-4D90-58A5-B542E796D05A}"/>
              </a:ext>
            </a:extLst>
          </p:cNvPr>
          <p:cNvSpPr txBox="1"/>
          <p:nvPr/>
        </p:nvSpPr>
        <p:spPr>
          <a:xfrm>
            <a:off x="7010400" y="5928199"/>
            <a:ext cx="2678938" cy="307777"/>
          </a:xfrm>
          <a:prstGeom prst="rect">
            <a:avLst/>
          </a:prstGeom>
          <a:noFill/>
        </p:spPr>
        <p:txBody>
          <a:bodyPr wrap="none" rtlCol="0">
            <a:spAutoFit/>
          </a:bodyPr>
          <a:lstStyle/>
          <a:p>
            <a:r>
              <a:rPr lang="en-US" sz="1400" dirty="0"/>
              <a:t>Pick Report JRC JAN 701/901</a:t>
            </a:r>
          </a:p>
        </p:txBody>
      </p:sp>
    </p:spTree>
    <p:extLst>
      <p:ext uri="{BB962C8B-B14F-4D97-AF65-F5344CB8AC3E}">
        <p14:creationId xmlns:p14="http://schemas.microsoft.com/office/powerpoint/2010/main" val="3610087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72C1F-B4B8-87C6-D8FD-D881182C4292}"/>
              </a:ext>
            </a:extLst>
          </p:cNvPr>
          <p:cNvPicPr>
            <a:picLocks noChangeAspect="1"/>
          </p:cNvPicPr>
          <p:nvPr/>
        </p:nvPicPr>
        <p:blipFill>
          <a:blip r:embed="rId2"/>
          <a:stretch>
            <a:fillRect/>
          </a:stretch>
        </p:blipFill>
        <p:spPr>
          <a:xfrm>
            <a:off x="1559756" y="478858"/>
            <a:ext cx="8274199" cy="5119661"/>
          </a:xfrm>
          <a:prstGeom prst="rect">
            <a:avLst/>
          </a:prstGeom>
        </p:spPr>
      </p:pic>
      <p:sp>
        <p:nvSpPr>
          <p:cNvPr id="4" name="TextBox 3">
            <a:extLst>
              <a:ext uri="{FF2B5EF4-FFF2-40B4-BE49-F238E27FC236}">
                <a16:creationId xmlns:a16="http://schemas.microsoft.com/office/drawing/2014/main" id="{65686319-C367-D34D-D3D4-AF4749D1C213}"/>
              </a:ext>
            </a:extLst>
          </p:cNvPr>
          <p:cNvSpPr txBox="1"/>
          <p:nvPr/>
        </p:nvSpPr>
        <p:spPr>
          <a:xfrm>
            <a:off x="5356168" y="5598519"/>
            <a:ext cx="2877711" cy="307777"/>
          </a:xfrm>
          <a:prstGeom prst="rect">
            <a:avLst/>
          </a:prstGeom>
          <a:noFill/>
        </p:spPr>
        <p:txBody>
          <a:bodyPr wrap="none" rtlCol="0">
            <a:spAutoFit/>
          </a:bodyPr>
          <a:lstStyle/>
          <a:p>
            <a:r>
              <a:rPr lang="en-US" sz="1400" dirty="0"/>
              <a:t>Pick Report JRC JAN 7201/9201</a:t>
            </a:r>
          </a:p>
        </p:txBody>
      </p:sp>
    </p:spTree>
    <p:extLst>
      <p:ext uri="{BB962C8B-B14F-4D97-AF65-F5344CB8AC3E}">
        <p14:creationId xmlns:p14="http://schemas.microsoft.com/office/powerpoint/2010/main" val="3424905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92F194-6207-C51B-3B95-03C25685566E}"/>
              </a:ext>
            </a:extLst>
          </p:cNvPr>
          <p:cNvSpPr txBox="1"/>
          <p:nvPr/>
        </p:nvSpPr>
        <p:spPr>
          <a:xfrm>
            <a:off x="1479665" y="473825"/>
            <a:ext cx="9800706" cy="461665"/>
          </a:xfrm>
          <a:prstGeom prst="rect">
            <a:avLst/>
          </a:prstGeom>
          <a:noFill/>
        </p:spPr>
        <p:txBody>
          <a:bodyPr wrap="square" rtlCol="0">
            <a:spAutoFit/>
          </a:bodyPr>
          <a:lstStyle/>
          <a:p>
            <a:r>
              <a:rPr lang="el-GR" sz="2400" dirty="0">
                <a:solidFill>
                  <a:schemeClr val="accent1">
                    <a:lumMod val="75000"/>
                  </a:schemeClr>
                </a:solidFill>
              </a:rPr>
              <a:t>Τι είναι η λειτουργία </a:t>
            </a:r>
            <a:r>
              <a:rPr lang="en-US" sz="2400" dirty="0">
                <a:solidFill>
                  <a:schemeClr val="accent1">
                    <a:lumMod val="75000"/>
                  </a:schemeClr>
                </a:solidFill>
              </a:rPr>
              <a:t>‘Show Isolated Dangers in Shallow Water’</a:t>
            </a:r>
            <a:r>
              <a:rPr lang="el-GR" sz="2400" dirty="0">
                <a:solidFill>
                  <a:schemeClr val="accent1">
                    <a:lumMod val="75000"/>
                  </a:schemeClr>
                </a:solidFill>
              </a:rPr>
              <a:t>;</a:t>
            </a:r>
            <a:endParaRPr lang="en-US" sz="2400" dirty="0">
              <a:solidFill>
                <a:schemeClr val="accent1">
                  <a:lumMod val="75000"/>
                </a:schemeClr>
              </a:solidFill>
            </a:endParaRPr>
          </a:p>
        </p:txBody>
      </p:sp>
      <p:sp>
        <p:nvSpPr>
          <p:cNvPr id="5" name="TextBox 4">
            <a:extLst>
              <a:ext uri="{FF2B5EF4-FFF2-40B4-BE49-F238E27FC236}">
                <a16:creationId xmlns:a16="http://schemas.microsoft.com/office/drawing/2014/main" id="{F620D10D-7505-4E96-B297-4142D6F27604}"/>
              </a:ext>
            </a:extLst>
          </p:cNvPr>
          <p:cNvSpPr txBox="1"/>
          <p:nvPr/>
        </p:nvSpPr>
        <p:spPr>
          <a:xfrm>
            <a:off x="133005" y="1438101"/>
            <a:ext cx="4438996" cy="5078313"/>
          </a:xfrm>
          <a:prstGeom prst="rect">
            <a:avLst/>
          </a:prstGeom>
          <a:noFill/>
        </p:spPr>
        <p:txBody>
          <a:bodyPr wrap="square" rtlCol="0">
            <a:spAutoFit/>
          </a:bodyPr>
          <a:lstStyle/>
          <a:p>
            <a:r>
              <a:rPr lang="el-GR" dirty="0"/>
              <a:t>Σε μη πλεύσιμα ύδατα (δηλαδή με βάθος λιγότερο από την τιμή που έχουμε βάλει στην </a:t>
            </a:r>
            <a:r>
              <a:rPr lang="el-GR" dirty="0" err="1"/>
              <a:t>Safety</a:t>
            </a:r>
            <a:r>
              <a:rPr lang="el-GR" dirty="0"/>
              <a:t> </a:t>
            </a:r>
            <a:r>
              <a:rPr lang="el-GR" dirty="0" err="1"/>
              <a:t>Contour</a:t>
            </a:r>
            <a:r>
              <a:rPr lang="el-GR" dirty="0"/>
              <a:t>), οι Απομονωμένοι Κίνδυνοι θα επισημαίνονται μόνο ως μωβ γεμάτοι κύκλοι με σχήμα «Χ» εάν είναι ενεργοποιημένη η ρύθμιση «</a:t>
            </a:r>
            <a:r>
              <a:rPr lang="en-US" sz="1800" b="1" dirty="0"/>
              <a:t>Show Isolated Dangers in Shallow Water</a:t>
            </a:r>
            <a:r>
              <a:rPr lang="el-GR" dirty="0"/>
              <a:t>». </a:t>
            </a:r>
          </a:p>
          <a:p>
            <a:endParaRPr lang="el-GR" dirty="0"/>
          </a:p>
          <a:p>
            <a:r>
              <a:rPr lang="el-GR" dirty="0"/>
              <a:t>Η λειτουργία «</a:t>
            </a:r>
            <a:r>
              <a:rPr lang="en-US" sz="1800" b="1" dirty="0"/>
              <a:t>Show Isolated Dangers in Shallow Water</a:t>
            </a:r>
            <a:r>
              <a:rPr lang="el-GR" dirty="0"/>
              <a:t>» είναι χρήσιμη όταν ταξιδεύουμε σε νερά πιο ρηχά από το </a:t>
            </a:r>
            <a:r>
              <a:rPr lang="en-US" dirty="0"/>
              <a:t>Safety Contour</a:t>
            </a:r>
            <a:r>
              <a:rPr lang="el-GR" dirty="0"/>
              <a:t> που εμφανίζεται στην οθόνη (για παράδειγμα, εάν το </a:t>
            </a:r>
            <a:r>
              <a:rPr lang="en-US" dirty="0"/>
              <a:t>Safety Contour</a:t>
            </a:r>
            <a:r>
              <a:rPr lang="el-GR" dirty="0"/>
              <a:t> που εμφανίζει</a:t>
            </a:r>
            <a:r>
              <a:rPr lang="en-US" dirty="0"/>
              <a:t> o ENC</a:t>
            </a:r>
            <a:r>
              <a:rPr lang="el-GR" dirty="0"/>
              <a:t> είναι </a:t>
            </a:r>
            <a:r>
              <a:rPr lang="el-GR" dirty="0" err="1"/>
              <a:t>βαθύτερ</a:t>
            </a:r>
            <a:r>
              <a:rPr lang="en-US" dirty="0"/>
              <a:t>o</a:t>
            </a:r>
            <a:r>
              <a:rPr lang="el-GR" dirty="0"/>
              <a:t> από την τιμή εισόδου της </a:t>
            </a:r>
            <a:r>
              <a:rPr lang="el-GR" dirty="0" err="1"/>
              <a:t>Safety</a:t>
            </a:r>
            <a:r>
              <a:rPr lang="el-GR" dirty="0"/>
              <a:t> </a:t>
            </a:r>
            <a:r>
              <a:rPr lang="el-GR" dirty="0" err="1"/>
              <a:t>Contour</a:t>
            </a:r>
            <a:r>
              <a:rPr lang="el-GR" dirty="0"/>
              <a:t> (θυμηθείτε την περίπτωση στα </a:t>
            </a:r>
            <a:r>
              <a:rPr lang="en-US" dirty="0"/>
              <a:t>slide 22-25)</a:t>
            </a:r>
            <a:r>
              <a:rPr lang="el-GR" dirty="0"/>
              <a:t>.</a:t>
            </a:r>
            <a:endParaRPr lang="en-US" dirty="0"/>
          </a:p>
        </p:txBody>
      </p:sp>
      <p:pic>
        <p:nvPicPr>
          <p:cNvPr id="7" name="Picture 6">
            <a:extLst>
              <a:ext uri="{FF2B5EF4-FFF2-40B4-BE49-F238E27FC236}">
                <a16:creationId xmlns:a16="http://schemas.microsoft.com/office/drawing/2014/main" id="{E86DD9AF-FFF8-BB8F-5A9D-EA8D91EF7E1F}"/>
              </a:ext>
            </a:extLst>
          </p:cNvPr>
          <p:cNvPicPr>
            <a:picLocks noChangeAspect="1"/>
          </p:cNvPicPr>
          <p:nvPr/>
        </p:nvPicPr>
        <p:blipFill>
          <a:blip r:embed="rId2"/>
          <a:stretch>
            <a:fillRect/>
          </a:stretch>
        </p:blipFill>
        <p:spPr>
          <a:xfrm>
            <a:off x="4598083" y="1152178"/>
            <a:ext cx="7400370" cy="5364235"/>
          </a:xfrm>
          <a:prstGeom prst="rect">
            <a:avLst/>
          </a:prstGeom>
        </p:spPr>
      </p:pic>
    </p:spTree>
    <p:extLst>
      <p:ext uri="{BB962C8B-B14F-4D97-AF65-F5344CB8AC3E}">
        <p14:creationId xmlns:p14="http://schemas.microsoft.com/office/powerpoint/2010/main" val="3585219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92F194-6207-C51B-3B95-03C25685566E}"/>
              </a:ext>
            </a:extLst>
          </p:cNvPr>
          <p:cNvSpPr txBox="1"/>
          <p:nvPr/>
        </p:nvSpPr>
        <p:spPr>
          <a:xfrm>
            <a:off x="1479665" y="473825"/>
            <a:ext cx="9800706" cy="461665"/>
          </a:xfrm>
          <a:prstGeom prst="rect">
            <a:avLst/>
          </a:prstGeom>
          <a:noFill/>
        </p:spPr>
        <p:txBody>
          <a:bodyPr wrap="square" rtlCol="0">
            <a:spAutoFit/>
          </a:bodyPr>
          <a:lstStyle/>
          <a:p>
            <a:r>
              <a:rPr lang="el-GR" sz="2400" dirty="0">
                <a:solidFill>
                  <a:schemeClr val="accent1">
                    <a:lumMod val="75000"/>
                  </a:schemeClr>
                </a:solidFill>
              </a:rPr>
              <a:t>Πως σχετίζονται τα </a:t>
            </a:r>
            <a:r>
              <a:rPr lang="en-US" sz="2400" dirty="0">
                <a:solidFill>
                  <a:schemeClr val="accent1">
                    <a:lumMod val="75000"/>
                  </a:schemeClr>
                </a:solidFill>
              </a:rPr>
              <a:t>Isolated Dangers </a:t>
            </a:r>
            <a:r>
              <a:rPr lang="el-GR" sz="2400" dirty="0">
                <a:solidFill>
                  <a:schemeClr val="accent1">
                    <a:lumMod val="75000"/>
                  </a:schemeClr>
                </a:solidFill>
              </a:rPr>
              <a:t>με την</a:t>
            </a:r>
            <a:r>
              <a:rPr lang="en-US" sz="2400" dirty="0">
                <a:solidFill>
                  <a:schemeClr val="accent1">
                    <a:lumMod val="75000"/>
                  </a:schemeClr>
                </a:solidFill>
              </a:rPr>
              <a:t> Safety Contour</a:t>
            </a:r>
            <a:r>
              <a:rPr lang="el-GR" sz="2400" dirty="0">
                <a:solidFill>
                  <a:schemeClr val="accent1">
                    <a:lumMod val="75000"/>
                  </a:schemeClr>
                </a:solidFill>
              </a:rPr>
              <a:t> ;</a:t>
            </a:r>
            <a:endParaRPr lang="en-US" sz="2400" dirty="0">
              <a:solidFill>
                <a:schemeClr val="accent1">
                  <a:lumMod val="75000"/>
                </a:schemeClr>
              </a:solidFill>
            </a:endParaRPr>
          </a:p>
        </p:txBody>
      </p:sp>
      <p:sp>
        <p:nvSpPr>
          <p:cNvPr id="5" name="TextBox 4">
            <a:extLst>
              <a:ext uri="{FF2B5EF4-FFF2-40B4-BE49-F238E27FC236}">
                <a16:creationId xmlns:a16="http://schemas.microsoft.com/office/drawing/2014/main" id="{F620D10D-7505-4E96-B297-4142D6F27604}"/>
              </a:ext>
            </a:extLst>
          </p:cNvPr>
          <p:cNvSpPr txBox="1"/>
          <p:nvPr/>
        </p:nvSpPr>
        <p:spPr>
          <a:xfrm>
            <a:off x="133005" y="1438101"/>
            <a:ext cx="4497184" cy="2892830"/>
          </a:xfrm>
          <a:prstGeom prst="rect">
            <a:avLst/>
          </a:prstGeom>
          <a:noFill/>
        </p:spPr>
        <p:txBody>
          <a:bodyPr wrap="square" rtlCol="0">
            <a:spAutoFit/>
          </a:bodyPr>
          <a:lstStyle/>
          <a:p>
            <a:r>
              <a:rPr lang="el-GR" dirty="0"/>
              <a:t>Είναι σημαντικό να κατανοήσετε ότι τα σύμβολα </a:t>
            </a:r>
            <a:r>
              <a:rPr lang="en-US" dirty="0"/>
              <a:t>Isolated Danger </a:t>
            </a:r>
            <a:r>
              <a:rPr lang="el-GR" b="1" dirty="0">
                <a:highlight>
                  <a:srgbClr val="00FF00"/>
                </a:highlight>
              </a:rPr>
              <a:t>δημιουργούνται με βάση την τιμή εισόδου της </a:t>
            </a:r>
            <a:r>
              <a:rPr lang="el-GR" b="1" dirty="0" err="1">
                <a:highlight>
                  <a:srgbClr val="00FF00"/>
                </a:highlight>
              </a:rPr>
              <a:t>Safety</a:t>
            </a:r>
            <a:r>
              <a:rPr lang="el-GR" b="1" dirty="0">
                <a:highlight>
                  <a:srgbClr val="00FF00"/>
                </a:highlight>
              </a:rPr>
              <a:t> </a:t>
            </a:r>
            <a:r>
              <a:rPr lang="el-GR" b="1" dirty="0" err="1">
                <a:highlight>
                  <a:srgbClr val="00FF00"/>
                </a:highlight>
              </a:rPr>
              <a:t>Contour</a:t>
            </a:r>
            <a:r>
              <a:rPr lang="el-GR" b="1" dirty="0"/>
              <a:t> </a:t>
            </a:r>
            <a:r>
              <a:rPr lang="el-GR" dirty="0"/>
              <a:t>και </a:t>
            </a:r>
            <a:r>
              <a:rPr lang="el-GR" b="1" dirty="0">
                <a:highlight>
                  <a:srgbClr val="FF0000"/>
                </a:highlight>
              </a:rPr>
              <a:t>όχι την τιμή του </a:t>
            </a:r>
            <a:r>
              <a:rPr lang="el-GR" b="1" dirty="0" err="1">
                <a:highlight>
                  <a:srgbClr val="FF0000"/>
                </a:highlight>
              </a:rPr>
              <a:t>Safety</a:t>
            </a:r>
            <a:r>
              <a:rPr lang="el-GR" b="1" dirty="0">
                <a:highlight>
                  <a:srgbClr val="FF0000"/>
                </a:highlight>
              </a:rPr>
              <a:t> </a:t>
            </a:r>
            <a:r>
              <a:rPr lang="el-GR" b="1" dirty="0" err="1">
                <a:highlight>
                  <a:srgbClr val="FF0000"/>
                </a:highlight>
              </a:rPr>
              <a:t>Depth</a:t>
            </a:r>
            <a:r>
              <a:rPr lang="el-GR" b="1" dirty="0">
                <a:highlight>
                  <a:srgbClr val="FF0000"/>
                </a:highlight>
              </a:rPr>
              <a:t>.</a:t>
            </a:r>
          </a:p>
          <a:p>
            <a:endParaRPr lang="el-GR" b="1" dirty="0">
              <a:highlight>
                <a:srgbClr val="FF0000"/>
              </a:highlight>
            </a:endParaRPr>
          </a:p>
          <a:p>
            <a:r>
              <a:rPr lang="el-GR" dirty="0"/>
              <a:t>Επομένως, η εμφάνιση των Μεμονωμένων Κινδύνων θα αλλάξει σύμφωνα με την τιμή εισόδου του </a:t>
            </a:r>
            <a:r>
              <a:rPr lang="en-US" dirty="0"/>
              <a:t>Safety Contour</a:t>
            </a:r>
            <a:r>
              <a:rPr lang="el-GR" dirty="0"/>
              <a:t>. </a:t>
            </a:r>
            <a:endParaRPr lang="en-US" dirty="0"/>
          </a:p>
        </p:txBody>
      </p:sp>
      <p:pic>
        <p:nvPicPr>
          <p:cNvPr id="4" name="Picture 3">
            <a:extLst>
              <a:ext uri="{FF2B5EF4-FFF2-40B4-BE49-F238E27FC236}">
                <a16:creationId xmlns:a16="http://schemas.microsoft.com/office/drawing/2014/main" id="{6CC1208D-40C3-7AC1-8330-308685FF572A}"/>
              </a:ext>
            </a:extLst>
          </p:cNvPr>
          <p:cNvPicPr>
            <a:picLocks noChangeAspect="1"/>
          </p:cNvPicPr>
          <p:nvPr/>
        </p:nvPicPr>
        <p:blipFill>
          <a:blip r:embed="rId2"/>
          <a:stretch>
            <a:fillRect/>
          </a:stretch>
        </p:blipFill>
        <p:spPr>
          <a:xfrm>
            <a:off x="6254054" y="1377348"/>
            <a:ext cx="5403048" cy="3238781"/>
          </a:xfrm>
          <a:prstGeom prst="rect">
            <a:avLst/>
          </a:prstGeom>
        </p:spPr>
      </p:pic>
      <p:sp>
        <p:nvSpPr>
          <p:cNvPr id="6" name="TextBox 5">
            <a:extLst>
              <a:ext uri="{FF2B5EF4-FFF2-40B4-BE49-F238E27FC236}">
                <a16:creationId xmlns:a16="http://schemas.microsoft.com/office/drawing/2014/main" id="{835325EA-7132-7004-672B-78D731B46683}"/>
              </a:ext>
            </a:extLst>
          </p:cNvPr>
          <p:cNvSpPr txBox="1"/>
          <p:nvPr/>
        </p:nvSpPr>
        <p:spPr>
          <a:xfrm>
            <a:off x="216131" y="4616129"/>
            <a:ext cx="11779134" cy="2308324"/>
          </a:xfrm>
          <a:prstGeom prst="rect">
            <a:avLst/>
          </a:prstGeom>
          <a:noFill/>
        </p:spPr>
        <p:txBody>
          <a:bodyPr wrap="square" rtlCol="0">
            <a:spAutoFit/>
          </a:bodyPr>
          <a:lstStyle/>
          <a:p>
            <a:r>
              <a:rPr lang="el-GR" dirty="0"/>
              <a:t>Τα πλαϊνό σχήμα δείχνουν τη σχέση μεταξύ </a:t>
            </a:r>
            <a:r>
              <a:rPr lang="en-US" dirty="0"/>
              <a:t>Isolated Dangers</a:t>
            </a:r>
            <a:r>
              <a:rPr lang="el-GR" dirty="0"/>
              <a:t>, </a:t>
            </a:r>
            <a:r>
              <a:rPr lang="en-US" dirty="0"/>
              <a:t>Safety Depth</a:t>
            </a:r>
            <a:r>
              <a:rPr lang="el-GR" dirty="0"/>
              <a:t>, </a:t>
            </a:r>
            <a:r>
              <a:rPr lang="en-US" dirty="0"/>
              <a:t>Safety Contour</a:t>
            </a:r>
            <a:r>
              <a:rPr lang="el-GR" dirty="0"/>
              <a:t> και των πληροφοριών του χάρτη. </a:t>
            </a:r>
          </a:p>
          <a:p>
            <a:endParaRPr lang="el-GR" dirty="0"/>
          </a:p>
          <a:p>
            <a:r>
              <a:rPr lang="el-GR" dirty="0"/>
              <a:t>Οι αριθμοί υποδεικνύουν μια οθόνη με απενεργοποιημένη την ένδειξη «</a:t>
            </a:r>
            <a:r>
              <a:rPr lang="en-US" sz="1800" b="1" dirty="0"/>
              <a:t>Show Isolated Dangers in Shallow Water</a:t>
            </a:r>
            <a:r>
              <a:rPr lang="el-GR" dirty="0"/>
              <a:t>».  Η τιμή εισόδου στο </a:t>
            </a:r>
            <a:r>
              <a:rPr lang="el-GR" dirty="0" err="1"/>
              <a:t>Safety</a:t>
            </a:r>
            <a:r>
              <a:rPr lang="el-GR" dirty="0"/>
              <a:t> </a:t>
            </a:r>
            <a:r>
              <a:rPr lang="el-GR" dirty="0" err="1"/>
              <a:t>Depth</a:t>
            </a:r>
            <a:r>
              <a:rPr lang="el-GR" dirty="0"/>
              <a:t> και </a:t>
            </a:r>
            <a:r>
              <a:rPr lang="el-GR" dirty="0" err="1"/>
              <a:t>Safety</a:t>
            </a:r>
            <a:r>
              <a:rPr lang="el-GR" dirty="0"/>
              <a:t> </a:t>
            </a:r>
            <a:r>
              <a:rPr lang="el-GR" dirty="0" err="1"/>
              <a:t>Contour</a:t>
            </a:r>
            <a:r>
              <a:rPr lang="el-GR" dirty="0"/>
              <a:t> έχουν οριστεί στα 8 m με </a:t>
            </a:r>
          </a:p>
          <a:p>
            <a:r>
              <a:rPr lang="el-GR" dirty="0"/>
              <a:t>το </a:t>
            </a:r>
            <a:r>
              <a:rPr lang="el-GR" dirty="0" err="1"/>
              <a:t>Safety</a:t>
            </a:r>
            <a:r>
              <a:rPr lang="el-GR" dirty="0"/>
              <a:t> </a:t>
            </a:r>
            <a:r>
              <a:rPr lang="el-GR" dirty="0" err="1"/>
              <a:t>Contour</a:t>
            </a:r>
            <a:r>
              <a:rPr lang="el-GR" dirty="0"/>
              <a:t> να υιοθετεί το επόμενο βαθύτερο περίγραμμα των 10 m. Απεικόνιση </a:t>
            </a:r>
            <a:r>
              <a:rPr lang="en-US" dirty="0"/>
              <a:t>obstruction </a:t>
            </a:r>
            <a:r>
              <a:rPr lang="el-GR" dirty="0"/>
              <a:t>σαν </a:t>
            </a:r>
            <a:r>
              <a:rPr lang="en-US" dirty="0"/>
              <a:t>isolated danger.</a:t>
            </a:r>
          </a:p>
          <a:p>
            <a:endParaRPr lang="en-US" dirty="0"/>
          </a:p>
        </p:txBody>
      </p:sp>
    </p:spTree>
    <p:extLst>
      <p:ext uri="{BB962C8B-B14F-4D97-AF65-F5344CB8AC3E}">
        <p14:creationId xmlns:p14="http://schemas.microsoft.com/office/powerpoint/2010/main" val="2389166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CD490-AD81-5437-1FAC-55F32F7D06F2}"/>
              </a:ext>
            </a:extLst>
          </p:cNvPr>
          <p:cNvSpPr txBox="1"/>
          <p:nvPr/>
        </p:nvSpPr>
        <p:spPr>
          <a:xfrm>
            <a:off x="237067" y="1473201"/>
            <a:ext cx="3435454" cy="3970318"/>
          </a:xfrm>
          <a:prstGeom prst="rect">
            <a:avLst/>
          </a:prstGeom>
          <a:noFill/>
        </p:spPr>
        <p:txBody>
          <a:bodyPr wrap="square" rtlCol="0">
            <a:spAutoFit/>
          </a:bodyPr>
          <a:lstStyle/>
          <a:p>
            <a:r>
              <a:rPr lang="el-GR" dirty="0"/>
              <a:t>Οι ρυθμίσεις ασφαλείας (ειδικά οι τιμές του </a:t>
            </a:r>
            <a:r>
              <a:rPr lang="en-US" b="1" dirty="0"/>
              <a:t>Safety Depth</a:t>
            </a:r>
            <a:r>
              <a:rPr lang="el-GR" b="1" dirty="0"/>
              <a:t> </a:t>
            </a:r>
            <a:r>
              <a:rPr lang="el-GR" dirty="0"/>
              <a:t>και του </a:t>
            </a:r>
            <a:r>
              <a:rPr lang="en-US" b="1" dirty="0"/>
              <a:t>Safety Contour</a:t>
            </a:r>
            <a:r>
              <a:rPr lang="el-GR" dirty="0"/>
              <a:t>) θα πρέπει να υπολογίζονται σωστά κατά το </a:t>
            </a:r>
            <a:r>
              <a:rPr lang="en-US" dirty="0"/>
              <a:t>passage plan </a:t>
            </a:r>
            <a:r>
              <a:rPr lang="el-GR" dirty="0"/>
              <a:t>και για κάθε στάδιο πλου ξεχωριστά. </a:t>
            </a:r>
          </a:p>
          <a:p>
            <a:r>
              <a:rPr lang="el-GR" dirty="0"/>
              <a:t>Πριν από τον απόπλου, και κατά την διάρκεια όλων των σταδίων του ταξιδιού πρέπει να διασφαλίζουμε ότι έχουν εισαχθεί οι σωστές ρυθμίσεις και παραμένουν κατάλληλες για την συνέχιση του ταξιδιού. </a:t>
            </a:r>
          </a:p>
        </p:txBody>
      </p:sp>
      <p:pic>
        <p:nvPicPr>
          <p:cNvPr id="5" name="Picture 4">
            <a:extLst>
              <a:ext uri="{FF2B5EF4-FFF2-40B4-BE49-F238E27FC236}">
                <a16:creationId xmlns:a16="http://schemas.microsoft.com/office/drawing/2014/main" id="{30029747-68E5-7A54-96FE-753D4652E945}"/>
              </a:ext>
            </a:extLst>
          </p:cNvPr>
          <p:cNvPicPr>
            <a:picLocks noChangeAspect="1"/>
          </p:cNvPicPr>
          <p:nvPr/>
        </p:nvPicPr>
        <p:blipFill>
          <a:blip r:embed="rId2"/>
          <a:stretch>
            <a:fillRect/>
          </a:stretch>
        </p:blipFill>
        <p:spPr>
          <a:xfrm>
            <a:off x="3587854" y="1473201"/>
            <a:ext cx="8581015" cy="4054764"/>
          </a:xfrm>
          <a:prstGeom prst="rect">
            <a:avLst/>
          </a:prstGeom>
        </p:spPr>
      </p:pic>
      <p:sp>
        <p:nvSpPr>
          <p:cNvPr id="4" name="TextBox 3">
            <a:extLst>
              <a:ext uri="{FF2B5EF4-FFF2-40B4-BE49-F238E27FC236}">
                <a16:creationId xmlns:a16="http://schemas.microsoft.com/office/drawing/2014/main" id="{D0AFA8F1-1DDB-C5EB-26BC-9B4663212D00}"/>
              </a:ext>
            </a:extLst>
          </p:cNvPr>
          <p:cNvSpPr txBox="1"/>
          <p:nvPr/>
        </p:nvSpPr>
        <p:spPr>
          <a:xfrm>
            <a:off x="5884333" y="5613400"/>
            <a:ext cx="5588000" cy="461665"/>
          </a:xfrm>
          <a:prstGeom prst="rect">
            <a:avLst/>
          </a:prstGeom>
          <a:noFill/>
        </p:spPr>
        <p:txBody>
          <a:bodyPr wrap="square" rtlCol="0">
            <a:spAutoFit/>
          </a:bodyPr>
          <a:lstStyle/>
          <a:p>
            <a:r>
              <a:rPr lang="el-GR" sz="1200" dirty="0"/>
              <a:t>Υπόδειγμα </a:t>
            </a:r>
            <a:r>
              <a:rPr lang="en-US" sz="1200" dirty="0"/>
              <a:t>Passage Plan </a:t>
            </a:r>
            <a:r>
              <a:rPr lang="el-GR" sz="1200" dirty="0"/>
              <a:t>με υπολογισμό </a:t>
            </a:r>
            <a:r>
              <a:rPr lang="en-US" sz="1200" dirty="0"/>
              <a:t>UKC – Safety Contour Safety Depth </a:t>
            </a:r>
            <a:r>
              <a:rPr lang="el-GR" sz="1200" dirty="0"/>
              <a:t>ανά βήμα ταξιδίου</a:t>
            </a:r>
            <a:endParaRPr lang="en-US" sz="1200" dirty="0"/>
          </a:p>
        </p:txBody>
      </p:sp>
    </p:spTree>
    <p:extLst>
      <p:ext uri="{BB962C8B-B14F-4D97-AF65-F5344CB8AC3E}">
        <p14:creationId xmlns:p14="http://schemas.microsoft.com/office/powerpoint/2010/main" val="235235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92F194-6207-C51B-3B95-03C25685566E}"/>
              </a:ext>
            </a:extLst>
          </p:cNvPr>
          <p:cNvSpPr txBox="1"/>
          <p:nvPr/>
        </p:nvSpPr>
        <p:spPr>
          <a:xfrm>
            <a:off x="1273634" y="124690"/>
            <a:ext cx="3408219" cy="1200329"/>
          </a:xfrm>
          <a:prstGeom prst="rect">
            <a:avLst/>
          </a:prstGeom>
          <a:noFill/>
        </p:spPr>
        <p:txBody>
          <a:bodyPr wrap="square" rtlCol="0">
            <a:spAutoFit/>
          </a:bodyPr>
          <a:lstStyle/>
          <a:p>
            <a:r>
              <a:rPr lang="el-GR" sz="2400" dirty="0">
                <a:solidFill>
                  <a:schemeClr val="accent1">
                    <a:lumMod val="75000"/>
                  </a:schemeClr>
                </a:solidFill>
              </a:rPr>
              <a:t>Πως σχετίζονται τα </a:t>
            </a:r>
            <a:r>
              <a:rPr lang="en-US" sz="2400" dirty="0">
                <a:solidFill>
                  <a:schemeClr val="accent1">
                    <a:lumMod val="75000"/>
                  </a:schemeClr>
                </a:solidFill>
              </a:rPr>
              <a:t>Isolated Dangers </a:t>
            </a:r>
            <a:r>
              <a:rPr lang="el-GR" sz="2400" dirty="0">
                <a:solidFill>
                  <a:schemeClr val="accent1">
                    <a:lumMod val="75000"/>
                  </a:schemeClr>
                </a:solidFill>
              </a:rPr>
              <a:t>με την</a:t>
            </a:r>
            <a:r>
              <a:rPr lang="en-US" sz="2400" dirty="0">
                <a:solidFill>
                  <a:schemeClr val="accent1">
                    <a:lumMod val="75000"/>
                  </a:schemeClr>
                </a:solidFill>
              </a:rPr>
              <a:t> Safety Contour</a:t>
            </a:r>
            <a:r>
              <a:rPr lang="el-GR" sz="2400" dirty="0">
                <a:solidFill>
                  <a:schemeClr val="accent1">
                    <a:lumMod val="75000"/>
                  </a:schemeClr>
                </a:solidFill>
              </a:rPr>
              <a:t> ;</a:t>
            </a:r>
            <a:endParaRPr lang="en-US" sz="2400" dirty="0">
              <a:solidFill>
                <a:schemeClr val="accent1">
                  <a:lumMod val="75000"/>
                </a:schemeClr>
              </a:solidFill>
            </a:endParaRPr>
          </a:p>
        </p:txBody>
      </p:sp>
      <p:sp>
        <p:nvSpPr>
          <p:cNvPr id="5" name="TextBox 4">
            <a:extLst>
              <a:ext uri="{FF2B5EF4-FFF2-40B4-BE49-F238E27FC236}">
                <a16:creationId xmlns:a16="http://schemas.microsoft.com/office/drawing/2014/main" id="{F620D10D-7505-4E96-B297-4142D6F27604}"/>
              </a:ext>
            </a:extLst>
          </p:cNvPr>
          <p:cNvSpPr txBox="1"/>
          <p:nvPr/>
        </p:nvSpPr>
        <p:spPr>
          <a:xfrm>
            <a:off x="133005" y="1438101"/>
            <a:ext cx="5250690" cy="4247317"/>
          </a:xfrm>
          <a:prstGeom prst="rect">
            <a:avLst/>
          </a:prstGeom>
          <a:noFill/>
        </p:spPr>
        <p:txBody>
          <a:bodyPr wrap="square" rtlCol="0">
            <a:spAutoFit/>
          </a:bodyPr>
          <a:lstStyle/>
          <a:p>
            <a:r>
              <a:rPr lang="el-GR" dirty="0"/>
              <a:t>Τα </a:t>
            </a:r>
            <a:r>
              <a:rPr lang="el-GR" dirty="0" err="1"/>
              <a:t>πλαινά</a:t>
            </a:r>
            <a:r>
              <a:rPr lang="el-GR" dirty="0"/>
              <a:t> σχήματα δείχνουν τη σχέση μεταξύ </a:t>
            </a:r>
            <a:r>
              <a:rPr lang="en-US" dirty="0"/>
              <a:t>Isolated Dangers</a:t>
            </a:r>
            <a:r>
              <a:rPr lang="el-GR" dirty="0"/>
              <a:t>, </a:t>
            </a:r>
            <a:r>
              <a:rPr lang="en-US" dirty="0"/>
              <a:t>Safety Depth</a:t>
            </a:r>
            <a:r>
              <a:rPr lang="el-GR" dirty="0"/>
              <a:t>, </a:t>
            </a:r>
            <a:r>
              <a:rPr lang="en-US" dirty="0"/>
              <a:t>Safety Contour</a:t>
            </a:r>
            <a:r>
              <a:rPr lang="el-GR" dirty="0"/>
              <a:t> και των πληροφοριών του χάρτη. </a:t>
            </a:r>
          </a:p>
          <a:p>
            <a:endParaRPr lang="el-GR" dirty="0"/>
          </a:p>
          <a:p>
            <a:r>
              <a:rPr lang="el-GR" dirty="0"/>
              <a:t>Οι αριθμοί υποδεικνύουν μια οθόνη με απενεργοποιημένη την ένδειξη «</a:t>
            </a:r>
            <a:r>
              <a:rPr lang="en-US" sz="1800" b="1" dirty="0"/>
              <a:t>Show Isolated Dangers in Shallow Water</a:t>
            </a:r>
            <a:r>
              <a:rPr lang="el-GR" dirty="0"/>
              <a:t>». </a:t>
            </a:r>
          </a:p>
          <a:p>
            <a:r>
              <a:rPr lang="el-GR" dirty="0"/>
              <a:t>Η τιμή εισόδου στο </a:t>
            </a:r>
          </a:p>
          <a:p>
            <a:r>
              <a:rPr lang="el-GR" dirty="0" err="1"/>
              <a:t>Safety</a:t>
            </a:r>
            <a:r>
              <a:rPr lang="el-GR" dirty="0"/>
              <a:t> </a:t>
            </a:r>
            <a:r>
              <a:rPr lang="el-GR" dirty="0" err="1"/>
              <a:t>Depth</a:t>
            </a:r>
            <a:r>
              <a:rPr lang="el-GR" dirty="0"/>
              <a:t> και </a:t>
            </a:r>
            <a:r>
              <a:rPr lang="el-GR" dirty="0" err="1"/>
              <a:t>Safety</a:t>
            </a:r>
            <a:r>
              <a:rPr lang="el-GR" dirty="0"/>
              <a:t> </a:t>
            </a:r>
            <a:r>
              <a:rPr lang="el-GR" dirty="0" err="1"/>
              <a:t>Contour</a:t>
            </a:r>
            <a:r>
              <a:rPr lang="el-GR" dirty="0"/>
              <a:t> έχουν οριστεί στα 8 m με </a:t>
            </a:r>
          </a:p>
          <a:p>
            <a:r>
              <a:rPr lang="el-GR" dirty="0"/>
              <a:t>το </a:t>
            </a:r>
            <a:r>
              <a:rPr lang="el-GR" dirty="0" err="1"/>
              <a:t>Safety</a:t>
            </a:r>
            <a:r>
              <a:rPr lang="el-GR" dirty="0"/>
              <a:t> </a:t>
            </a:r>
            <a:r>
              <a:rPr lang="el-GR" dirty="0" err="1"/>
              <a:t>Contour</a:t>
            </a:r>
            <a:r>
              <a:rPr lang="el-GR" dirty="0"/>
              <a:t> να υιοθετεί το επόμενο βαθύτερο περίγραμμα των 10 m.</a:t>
            </a:r>
            <a:endParaRPr lang="en-US" dirty="0"/>
          </a:p>
          <a:p>
            <a:endParaRPr lang="en-US" dirty="0"/>
          </a:p>
          <a:p>
            <a:r>
              <a:rPr lang="el-GR" dirty="0"/>
              <a:t>Πάνω σχήμα</a:t>
            </a:r>
            <a:r>
              <a:rPr lang="en-US" dirty="0"/>
              <a:t>:</a:t>
            </a:r>
            <a:r>
              <a:rPr lang="el-GR" dirty="0"/>
              <a:t> Βράχοι </a:t>
            </a:r>
            <a:r>
              <a:rPr lang="el-GR" dirty="0" err="1"/>
              <a:t>ώς</a:t>
            </a:r>
            <a:r>
              <a:rPr lang="el-GR" dirty="0"/>
              <a:t> </a:t>
            </a:r>
            <a:r>
              <a:rPr lang="en-US" dirty="0"/>
              <a:t>Isolated Danger</a:t>
            </a:r>
            <a:endParaRPr lang="el-GR" dirty="0"/>
          </a:p>
          <a:p>
            <a:r>
              <a:rPr lang="el-GR" dirty="0"/>
              <a:t>Κάτω σχήμα</a:t>
            </a:r>
            <a:r>
              <a:rPr lang="en-US"/>
              <a:t>:</a:t>
            </a:r>
            <a:r>
              <a:rPr lang="el-GR"/>
              <a:t> </a:t>
            </a:r>
            <a:r>
              <a:rPr lang="el-GR" dirty="0"/>
              <a:t>Ναυάγιο ως </a:t>
            </a:r>
            <a:r>
              <a:rPr lang="en-US" dirty="0"/>
              <a:t>Isolated Danger</a:t>
            </a:r>
          </a:p>
        </p:txBody>
      </p:sp>
      <p:pic>
        <p:nvPicPr>
          <p:cNvPr id="4" name="Picture 3">
            <a:extLst>
              <a:ext uri="{FF2B5EF4-FFF2-40B4-BE49-F238E27FC236}">
                <a16:creationId xmlns:a16="http://schemas.microsoft.com/office/drawing/2014/main" id="{5129A85B-496A-900B-6C51-A2D107C93692}"/>
              </a:ext>
            </a:extLst>
          </p:cNvPr>
          <p:cNvPicPr>
            <a:picLocks noChangeAspect="1"/>
          </p:cNvPicPr>
          <p:nvPr/>
        </p:nvPicPr>
        <p:blipFill>
          <a:blip r:embed="rId2"/>
          <a:stretch>
            <a:fillRect/>
          </a:stretch>
        </p:blipFill>
        <p:spPr>
          <a:xfrm>
            <a:off x="5383696" y="0"/>
            <a:ext cx="5779975" cy="3316778"/>
          </a:xfrm>
          <a:prstGeom prst="rect">
            <a:avLst/>
          </a:prstGeom>
        </p:spPr>
      </p:pic>
      <p:pic>
        <p:nvPicPr>
          <p:cNvPr id="7" name="Picture 6">
            <a:extLst>
              <a:ext uri="{FF2B5EF4-FFF2-40B4-BE49-F238E27FC236}">
                <a16:creationId xmlns:a16="http://schemas.microsoft.com/office/drawing/2014/main" id="{88576191-D4D8-17B1-8652-3978FCBAE0B5}"/>
              </a:ext>
            </a:extLst>
          </p:cNvPr>
          <p:cNvPicPr>
            <a:picLocks noChangeAspect="1"/>
          </p:cNvPicPr>
          <p:nvPr/>
        </p:nvPicPr>
        <p:blipFill>
          <a:blip r:embed="rId3"/>
          <a:stretch>
            <a:fillRect/>
          </a:stretch>
        </p:blipFill>
        <p:spPr>
          <a:xfrm>
            <a:off x="5383695" y="3388297"/>
            <a:ext cx="5788609" cy="3384864"/>
          </a:xfrm>
          <a:prstGeom prst="rect">
            <a:avLst/>
          </a:prstGeom>
        </p:spPr>
      </p:pic>
    </p:spTree>
    <p:extLst>
      <p:ext uri="{BB962C8B-B14F-4D97-AF65-F5344CB8AC3E}">
        <p14:creationId xmlns:p14="http://schemas.microsoft.com/office/powerpoint/2010/main" val="404334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CD490-AD81-5437-1FAC-55F32F7D06F2}"/>
              </a:ext>
            </a:extLst>
          </p:cNvPr>
          <p:cNvSpPr txBox="1"/>
          <p:nvPr/>
        </p:nvSpPr>
        <p:spPr>
          <a:xfrm>
            <a:off x="237067" y="1473201"/>
            <a:ext cx="3886200" cy="3970318"/>
          </a:xfrm>
          <a:prstGeom prst="rect">
            <a:avLst/>
          </a:prstGeom>
          <a:noFill/>
        </p:spPr>
        <p:txBody>
          <a:bodyPr wrap="square" rtlCol="0">
            <a:spAutoFit/>
          </a:bodyPr>
          <a:lstStyle/>
          <a:p>
            <a:r>
              <a:rPr lang="el-GR" dirty="0"/>
              <a:t>Σημαντικό να καταλάβουμε τις δύο έννοιες</a:t>
            </a:r>
            <a:r>
              <a:rPr lang="en-US" dirty="0"/>
              <a:t>,</a:t>
            </a:r>
            <a:r>
              <a:rPr lang="el-GR" dirty="0"/>
              <a:t> </a:t>
            </a:r>
            <a:r>
              <a:rPr lang="en-US" dirty="0"/>
              <a:t>Alarm (</a:t>
            </a:r>
            <a:r>
              <a:rPr lang="el-GR" dirty="0"/>
              <a:t>συναγερμός) και </a:t>
            </a:r>
            <a:r>
              <a:rPr lang="en-US" dirty="0"/>
              <a:t>Indication (</a:t>
            </a:r>
            <a:r>
              <a:rPr lang="el-GR" dirty="0"/>
              <a:t>Ένδειξη). </a:t>
            </a:r>
          </a:p>
          <a:p>
            <a:endParaRPr lang="el-GR" dirty="0"/>
          </a:p>
          <a:p>
            <a:r>
              <a:rPr lang="en-US" dirty="0"/>
              <a:t>Alarm: </a:t>
            </a:r>
            <a:r>
              <a:rPr lang="el-GR" dirty="0"/>
              <a:t>Μέθοδος που αναγγέλλει, με ηχητικά μέσα ή ηχητικά και οπτικά μέσα, μια κατάσταση</a:t>
            </a:r>
            <a:r>
              <a:rPr lang="en-US" dirty="0"/>
              <a:t> </a:t>
            </a:r>
            <a:r>
              <a:rPr lang="el-GR" dirty="0"/>
              <a:t>που απαιτεί προσοχή.</a:t>
            </a:r>
          </a:p>
          <a:p>
            <a:endParaRPr lang="el-GR" dirty="0"/>
          </a:p>
          <a:p>
            <a:r>
              <a:rPr lang="en-US" dirty="0"/>
              <a:t>Indication: </a:t>
            </a:r>
            <a:r>
              <a:rPr lang="el-GR" dirty="0"/>
              <a:t>Οπτική ένδειξη που παρέχει πληροφορίες σχετικά με την κατάσταση ενός συστήματος ή ενός στοιχείου εξοπλισμού (π.χ. </a:t>
            </a:r>
            <a:r>
              <a:rPr lang="en-US" dirty="0"/>
              <a:t>cautions</a:t>
            </a:r>
            <a:r>
              <a:rPr lang="el-GR" dirty="0"/>
              <a:t> και </a:t>
            </a:r>
            <a:r>
              <a:rPr lang="en-US" dirty="0"/>
              <a:t>warnings</a:t>
            </a:r>
            <a:r>
              <a:rPr lang="el-GR" dirty="0"/>
              <a:t>).</a:t>
            </a:r>
          </a:p>
        </p:txBody>
      </p:sp>
      <p:sp>
        <p:nvSpPr>
          <p:cNvPr id="4" name="TextBox 3">
            <a:extLst>
              <a:ext uri="{FF2B5EF4-FFF2-40B4-BE49-F238E27FC236}">
                <a16:creationId xmlns:a16="http://schemas.microsoft.com/office/drawing/2014/main" id="{D0AFA8F1-1DDB-C5EB-26BC-9B4663212D00}"/>
              </a:ext>
            </a:extLst>
          </p:cNvPr>
          <p:cNvSpPr txBox="1"/>
          <p:nvPr/>
        </p:nvSpPr>
        <p:spPr>
          <a:xfrm>
            <a:off x="5462448" y="5613400"/>
            <a:ext cx="6111486" cy="276999"/>
          </a:xfrm>
          <a:prstGeom prst="rect">
            <a:avLst/>
          </a:prstGeom>
          <a:noFill/>
        </p:spPr>
        <p:txBody>
          <a:bodyPr wrap="square" rtlCol="0">
            <a:spAutoFit/>
          </a:bodyPr>
          <a:lstStyle/>
          <a:p>
            <a:r>
              <a:rPr lang="el-GR" sz="1200" dirty="0"/>
              <a:t>Υποχρεωτικά </a:t>
            </a:r>
            <a:r>
              <a:rPr lang="en-US" sz="1200" dirty="0"/>
              <a:t>Alarms </a:t>
            </a:r>
            <a:r>
              <a:rPr lang="el-GR" sz="1200" dirty="0"/>
              <a:t>και</a:t>
            </a:r>
            <a:r>
              <a:rPr lang="en-US" sz="1200" dirty="0"/>
              <a:t> Indications</a:t>
            </a:r>
            <a:r>
              <a:rPr lang="el-GR" sz="1200" dirty="0"/>
              <a:t> σύμφωνα με τα </a:t>
            </a:r>
            <a:r>
              <a:rPr lang="en-US" sz="1200" dirty="0"/>
              <a:t>IMO Performance Standards</a:t>
            </a:r>
          </a:p>
        </p:txBody>
      </p:sp>
      <p:pic>
        <p:nvPicPr>
          <p:cNvPr id="6" name="Picture 5">
            <a:extLst>
              <a:ext uri="{FF2B5EF4-FFF2-40B4-BE49-F238E27FC236}">
                <a16:creationId xmlns:a16="http://schemas.microsoft.com/office/drawing/2014/main" id="{662AD4B2-19AC-CE1E-8598-241F6BAB1B7D}"/>
              </a:ext>
            </a:extLst>
          </p:cNvPr>
          <p:cNvPicPr>
            <a:picLocks noChangeAspect="1"/>
          </p:cNvPicPr>
          <p:nvPr/>
        </p:nvPicPr>
        <p:blipFill>
          <a:blip r:embed="rId2"/>
          <a:stretch>
            <a:fillRect/>
          </a:stretch>
        </p:blipFill>
        <p:spPr>
          <a:xfrm>
            <a:off x="5462448" y="883732"/>
            <a:ext cx="6111486" cy="4665758"/>
          </a:xfrm>
          <a:prstGeom prst="rect">
            <a:avLst/>
          </a:prstGeom>
        </p:spPr>
      </p:pic>
    </p:spTree>
    <p:extLst>
      <p:ext uri="{BB962C8B-B14F-4D97-AF65-F5344CB8AC3E}">
        <p14:creationId xmlns:p14="http://schemas.microsoft.com/office/powerpoint/2010/main" val="981434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hlinkClick r:id="rId2"/>
            <a:extLst>
              <a:ext uri="{FF2B5EF4-FFF2-40B4-BE49-F238E27FC236}">
                <a16:creationId xmlns:a16="http://schemas.microsoft.com/office/drawing/2014/main" id="{86EFCC0C-93E2-0468-5EAF-F9E3E23E545E}"/>
              </a:ext>
            </a:extLst>
          </p:cNvPr>
          <p:cNvPicPr>
            <a:picLocks noChangeAspect="1"/>
          </p:cNvPicPr>
          <p:nvPr/>
        </p:nvPicPr>
        <p:blipFill>
          <a:blip r:embed="rId3"/>
          <a:stretch>
            <a:fillRect/>
          </a:stretch>
        </p:blipFill>
        <p:spPr>
          <a:xfrm>
            <a:off x="5692137" y="149945"/>
            <a:ext cx="6121118" cy="4637577"/>
          </a:xfrm>
          <a:prstGeom prst="rect">
            <a:avLst/>
          </a:prstGeom>
        </p:spPr>
      </p:pic>
      <p:pic>
        <p:nvPicPr>
          <p:cNvPr id="13" name="Picture 12">
            <a:hlinkClick r:id="rId2"/>
            <a:extLst>
              <a:ext uri="{FF2B5EF4-FFF2-40B4-BE49-F238E27FC236}">
                <a16:creationId xmlns:a16="http://schemas.microsoft.com/office/drawing/2014/main" id="{88653207-278D-108F-9F21-40820EB28163}"/>
              </a:ext>
            </a:extLst>
          </p:cNvPr>
          <p:cNvPicPr>
            <a:picLocks noChangeAspect="1"/>
          </p:cNvPicPr>
          <p:nvPr/>
        </p:nvPicPr>
        <p:blipFill>
          <a:blip r:embed="rId4"/>
          <a:stretch>
            <a:fillRect/>
          </a:stretch>
        </p:blipFill>
        <p:spPr>
          <a:xfrm rot="663322">
            <a:off x="9379439" y="4477774"/>
            <a:ext cx="2473526" cy="2107620"/>
          </a:xfrm>
          <a:prstGeom prst="rect">
            <a:avLst/>
          </a:prstGeom>
        </p:spPr>
      </p:pic>
      <p:sp>
        <p:nvSpPr>
          <p:cNvPr id="3" name="TextBox 2">
            <a:extLst>
              <a:ext uri="{FF2B5EF4-FFF2-40B4-BE49-F238E27FC236}">
                <a16:creationId xmlns:a16="http://schemas.microsoft.com/office/drawing/2014/main" id="{AFCCD490-AD81-5437-1FAC-55F32F7D06F2}"/>
              </a:ext>
            </a:extLst>
          </p:cNvPr>
          <p:cNvSpPr txBox="1"/>
          <p:nvPr/>
        </p:nvSpPr>
        <p:spPr>
          <a:xfrm>
            <a:off x="141316" y="824808"/>
            <a:ext cx="5212080" cy="3139321"/>
          </a:xfrm>
          <a:prstGeom prst="rect">
            <a:avLst/>
          </a:prstGeom>
          <a:noFill/>
        </p:spPr>
        <p:txBody>
          <a:bodyPr wrap="square" rtlCol="0">
            <a:spAutoFit/>
          </a:bodyPr>
          <a:lstStyle/>
          <a:p>
            <a:r>
              <a:rPr lang="el-GR" dirty="0"/>
              <a:t>Σημαντικό να καταλάβουμε τις δύο έννοιες</a:t>
            </a:r>
            <a:r>
              <a:rPr lang="en-US" dirty="0"/>
              <a:t>,</a:t>
            </a:r>
            <a:r>
              <a:rPr lang="el-GR" dirty="0"/>
              <a:t> </a:t>
            </a:r>
            <a:r>
              <a:rPr lang="en-US" dirty="0"/>
              <a:t>Alarm (</a:t>
            </a:r>
            <a:r>
              <a:rPr lang="el-GR" dirty="0"/>
              <a:t>συναγερμός) και </a:t>
            </a:r>
            <a:r>
              <a:rPr lang="en-US" dirty="0"/>
              <a:t>Indication (</a:t>
            </a:r>
            <a:r>
              <a:rPr lang="el-GR" dirty="0"/>
              <a:t>Ένδειξη). </a:t>
            </a:r>
          </a:p>
          <a:p>
            <a:endParaRPr lang="el-GR" dirty="0"/>
          </a:p>
          <a:p>
            <a:r>
              <a:rPr lang="en-US" b="1" dirty="0"/>
              <a:t>Alarm</a:t>
            </a:r>
            <a:r>
              <a:rPr lang="en-US" dirty="0"/>
              <a:t>: </a:t>
            </a:r>
            <a:r>
              <a:rPr lang="el-GR" dirty="0"/>
              <a:t>Μέθοδος που αναγγέλλει, με ηχητικά μέσα ή ηχητικά και οπτικά μέσα, μια κατάσταση</a:t>
            </a:r>
            <a:r>
              <a:rPr lang="en-US" dirty="0"/>
              <a:t> </a:t>
            </a:r>
            <a:r>
              <a:rPr lang="el-GR" dirty="0"/>
              <a:t>που απαιτεί προσοχή.</a:t>
            </a:r>
          </a:p>
          <a:p>
            <a:endParaRPr lang="el-GR" dirty="0"/>
          </a:p>
          <a:p>
            <a:r>
              <a:rPr lang="en-US" b="1" dirty="0"/>
              <a:t>Indication</a:t>
            </a:r>
            <a:r>
              <a:rPr lang="en-US" dirty="0"/>
              <a:t>: </a:t>
            </a:r>
            <a:r>
              <a:rPr lang="el-GR" dirty="0"/>
              <a:t>Οπτική ένδειξη που παρέχει πληροφορίες σχετικά με την κατάσταση ενός συστήματος ή ενός στοιχείου εξοπλισμού (π.χ. </a:t>
            </a:r>
            <a:r>
              <a:rPr lang="en-US" dirty="0"/>
              <a:t>cautions</a:t>
            </a:r>
            <a:r>
              <a:rPr lang="el-GR" dirty="0"/>
              <a:t> και </a:t>
            </a:r>
            <a:r>
              <a:rPr lang="en-US" dirty="0"/>
              <a:t>warnings</a:t>
            </a:r>
            <a:r>
              <a:rPr lang="el-GR" dirty="0"/>
              <a:t>).</a:t>
            </a:r>
          </a:p>
        </p:txBody>
      </p:sp>
      <p:sp>
        <p:nvSpPr>
          <p:cNvPr id="2" name="TextBox 1">
            <a:extLst>
              <a:ext uri="{FF2B5EF4-FFF2-40B4-BE49-F238E27FC236}">
                <a16:creationId xmlns:a16="http://schemas.microsoft.com/office/drawing/2014/main" id="{D5076111-8327-BC53-0B0B-A5C1DF9AA687}"/>
              </a:ext>
            </a:extLst>
          </p:cNvPr>
          <p:cNvSpPr txBox="1"/>
          <p:nvPr/>
        </p:nvSpPr>
        <p:spPr>
          <a:xfrm>
            <a:off x="180218" y="4471810"/>
            <a:ext cx="5462448" cy="1200329"/>
          </a:xfrm>
          <a:prstGeom prst="rect">
            <a:avLst/>
          </a:prstGeom>
          <a:solidFill>
            <a:srgbClr val="FF0000"/>
          </a:solidFill>
        </p:spPr>
        <p:txBody>
          <a:bodyPr wrap="square" rtlCol="0">
            <a:spAutoFit/>
          </a:bodyPr>
          <a:lstStyle/>
          <a:p>
            <a:r>
              <a:rPr lang="el-GR" b="1" dirty="0">
                <a:latin typeface="Arial Black" panose="020B0A04020102020204" pitchFamily="34" charset="0"/>
              </a:rPr>
              <a:t>Είναι επίσης σημαντικό</a:t>
            </a:r>
            <a:r>
              <a:rPr lang="en-US" b="1" dirty="0">
                <a:latin typeface="Arial Black" panose="020B0A04020102020204" pitchFamily="34" charset="0"/>
              </a:rPr>
              <a:t>,</a:t>
            </a:r>
            <a:r>
              <a:rPr lang="el-GR" b="1" dirty="0">
                <a:latin typeface="Arial Black" panose="020B0A04020102020204" pitchFamily="34" charset="0"/>
              </a:rPr>
              <a:t> </a:t>
            </a:r>
            <a:r>
              <a:rPr lang="el-GR" b="1" i="1" u="sng" dirty="0">
                <a:latin typeface="Arial Black" panose="020B0A04020102020204" pitchFamily="34" charset="0"/>
              </a:rPr>
              <a:t>ΟΛΑ</a:t>
            </a:r>
            <a:r>
              <a:rPr lang="el-GR" b="1" dirty="0">
                <a:latin typeface="Arial Black" panose="020B0A04020102020204" pitchFamily="34" charset="0"/>
              </a:rPr>
              <a:t> τα </a:t>
            </a:r>
            <a:r>
              <a:rPr lang="en-US" b="1" i="1" dirty="0">
                <a:latin typeface="Arial Black" panose="020B0A04020102020204" pitchFamily="34" charset="0"/>
              </a:rPr>
              <a:t>Alarms</a:t>
            </a:r>
            <a:r>
              <a:rPr lang="el-GR" b="1" dirty="0">
                <a:latin typeface="Arial Black" panose="020B0A04020102020204" pitchFamily="34" charset="0"/>
              </a:rPr>
              <a:t> να διερευνώνται και να αναγνωρίζονται προτού ακυρωθούν από τον χειριστή του </a:t>
            </a:r>
            <a:r>
              <a:rPr lang="en-US" b="1" dirty="0">
                <a:latin typeface="Arial Black" panose="020B0A04020102020204" pitchFamily="34" charset="0"/>
              </a:rPr>
              <a:t>ECDIS</a:t>
            </a:r>
            <a:r>
              <a:rPr lang="el-GR" b="1" dirty="0">
                <a:latin typeface="Arial Black" panose="020B0A04020102020204" pitchFamily="34" charset="0"/>
              </a:rPr>
              <a:t>.</a:t>
            </a:r>
            <a:endParaRPr lang="en-US" b="1" dirty="0">
              <a:latin typeface="Arial Black" panose="020B0A04020102020204" pitchFamily="34" charset="0"/>
            </a:endParaRPr>
          </a:p>
        </p:txBody>
      </p:sp>
      <p:pic>
        <p:nvPicPr>
          <p:cNvPr id="7" name="Picture 6">
            <a:hlinkClick r:id="rId2"/>
            <a:extLst>
              <a:ext uri="{FF2B5EF4-FFF2-40B4-BE49-F238E27FC236}">
                <a16:creationId xmlns:a16="http://schemas.microsoft.com/office/drawing/2014/main" id="{4AB97859-CC89-CC40-7D46-8B1F78857BD3}"/>
              </a:ext>
            </a:extLst>
          </p:cNvPr>
          <p:cNvPicPr>
            <a:picLocks noChangeAspect="1"/>
          </p:cNvPicPr>
          <p:nvPr/>
        </p:nvPicPr>
        <p:blipFill>
          <a:blip r:embed="rId5"/>
          <a:stretch>
            <a:fillRect/>
          </a:stretch>
        </p:blipFill>
        <p:spPr>
          <a:xfrm rot="20129515">
            <a:off x="5833324" y="4481204"/>
            <a:ext cx="6391744" cy="785578"/>
          </a:xfrm>
          <a:prstGeom prst="rect">
            <a:avLst/>
          </a:prstGeom>
        </p:spPr>
      </p:pic>
      <p:cxnSp>
        <p:nvCxnSpPr>
          <p:cNvPr id="9" name="Straight Connector 8">
            <a:extLst>
              <a:ext uri="{FF2B5EF4-FFF2-40B4-BE49-F238E27FC236}">
                <a16:creationId xmlns:a16="http://schemas.microsoft.com/office/drawing/2014/main" id="{E275535D-0557-347E-5611-58F9C7635C38}"/>
              </a:ext>
            </a:extLst>
          </p:cNvPr>
          <p:cNvCxnSpPr>
            <a:cxnSpLocks/>
          </p:cNvCxnSpPr>
          <p:nvPr/>
        </p:nvCxnSpPr>
        <p:spPr>
          <a:xfrm flipV="1">
            <a:off x="6589643" y="5118652"/>
            <a:ext cx="2663687" cy="12336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83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2B43-CD54-1F6F-2423-1BF5A782B5CB}"/>
              </a:ext>
            </a:extLst>
          </p:cNvPr>
          <p:cNvSpPr>
            <a:spLocks noGrp="1"/>
          </p:cNvSpPr>
          <p:nvPr>
            <p:ph type="title"/>
          </p:nvPr>
        </p:nvSpPr>
        <p:spPr>
          <a:xfrm>
            <a:off x="1624478" y="-1019"/>
            <a:ext cx="10203087" cy="874642"/>
          </a:xfrm>
        </p:spPr>
        <p:txBody>
          <a:bodyPr/>
          <a:lstStyle/>
          <a:p>
            <a:r>
              <a:rPr lang="el-GR" dirty="0"/>
              <a:t>ΑΚΡΙΒΕΙΑ ΧΑΡΤΗ ΚΑΙ ΠΟΙΟΤΗΤΑ ΔΕΔΟΜΕΝΩΝ</a:t>
            </a:r>
            <a:endParaRPr lang="en-US" dirty="0"/>
          </a:p>
        </p:txBody>
      </p:sp>
      <p:sp>
        <p:nvSpPr>
          <p:cNvPr id="5" name="TextBox 4">
            <a:extLst>
              <a:ext uri="{FF2B5EF4-FFF2-40B4-BE49-F238E27FC236}">
                <a16:creationId xmlns:a16="http://schemas.microsoft.com/office/drawing/2014/main" id="{FF87AEDF-B7DE-26A3-D0B2-43C7F1E5B3DD}"/>
              </a:ext>
            </a:extLst>
          </p:cNvPr>
          <p:cNvSpPr txBox="1"/>
          <p:nvPr/>
        </p:nvSpPr>
        <p:spPr>
          <a:xfrm>
            <a:off x="19881" y="775258"/>
            <a:ext cx="5387008" cy="6186309"/>
          </a:xfrm>
          <a:prstGeom prst="rect">
            <a:avLst/>
          </a:prstGeom>
          <a:noFill/>
        </p:spPr>
        <p:txBody>
          <a:bodyPr wrap="square" rtlCol="0">
            <a:spAutoFit/>
          </a:bodyPr>
          <a:lstStyle/>
          <a:p>
            <a:r>
              <a:rPr lang="el-GR" dirty="0"/>
              <a:t>Για να αξιολογήσουμε το κατάλληλο περιθώριο ασφαλείας (</a:t>
            </a:r>
            <a:r>
              <a:rPr lang="en-US" dirty="0"/>
              <a:t>safety margin) </a:t>
            </a:r>
            <a:r>
              <a:rPr lang="el-GR" dirty="0"/>
              <a:t>για το πλοίο</a:t>
            </a:r>
            <a:r>
              <a:rPr lang="en-US" dirty="0"/>
              <a:t> </a:t>
            </a:r>
            <a:r>
              <a:rPr lang="el-GR" dirty="0"/>
              <a:t>μας, θα πρέπει να λαμβάνουμε πάντα υπόψη την ακρίβεια και την ποιότητα των πληροφοριών στους ENC. </a:t>
            </a:r>
          </a:p>
          <a:p>
            <a:endParaRPr lang="el-GR" dirty="0"/>
          </a:p>
          <a:p>
            <a:r>
              <a:rPr lang="el-GR" dirty="0"/>
              <a:t>Πολλοί παράγοντες επηρεάζουν την ακρίβεια των δεδομένων που εμφανίζονται σε ένα ENC.</a:t>
            </a:r>
          </a:p>
          <a:p>
            <a:endParaRPr lang="el-GR" dirty="0"/>
          </a:p>
          <a:p>
            <a:pPr marL="285750" indent="-285750">
              <a:buFont typeface="Wingdings" panose="05000000000000000000" pitchFamily="2" charset="2"/>
              <a:buChar char="Ø"/>
            </a:pPr>
            <a:r>
              <a:rPr lang="el-GR" dirty="0">
                <a:latin typeface="Arial Narrow" panose="020B0606020202030204" pitchFamily="34" charset="0"/>
              </a:rPr>
              <a:t>Η ηλικία ή η συχνότητα των υδρογραφικών ερευνών,</a:t>
            </a:r>
          </a:p>
          <a:p>
            <a:pPr marL="285750" indent="-285750">
              <a:buFont typeface="Wingdings" panose="05000000000000000000" pitchFamily="2" charset="2"/>
              <a:buChar char="Ø"/>
            </a:pPr>
            <a:endParaRPr lang="el-GR" dirty="0">
              <a:latin typeface="Arial Narrow" panose="020B0606020202030204" pitchFamily="34" charset="0"/>
            </a:endParaRPr>
          </a:p>
          <a:p>
            <a:pPr marL="285750" indent="-285750">
              <a:buFont typeface="Wingdings" panose="05000000000000000000" pitchFamily="2" charset="2"/>
              <a:buChar char="Ø"/>
            </a:pPr>
            <a:r>
              <a:rPr lang="el-GR" dirty="0">
                <a:latin typeface="Arial Narrow" panose="020B0606020202030204" pitchFamily="34" charset="0"/>
              </a:rPr>
              <a:t> Η τεχνολογία που χρησιμοποιήθηκε για τη διεξαγωγή της έρευνας και, </a:t>
            </a:r>
          </a:p>
          <a:p>
            <a:pPr marL="285750" indent="-285750">
              <a:buFont typeface="Wingdings" panose="05000000000000000000" pitchFamily="2" charset="2"/>
              <a:buChar char="Ø"/>
            </a:pPr>
            <a:endParaRPr lang="el-GR" dirty="0">
              <a:latin typeface="Arial Narrow" panose="020B0606020202030204" pitchFamily="34" charset="0"/>
            </a:endParaRPr>
          </a:p>
          <a:p>
            <a:pPr marL="285750" indent="-285750">
              <a:buFont typeface="Wingdings" panose="05000000000000000000" pitchFamily="2" charset="2"/>
              <a:buChar char="Ø"/>
            </a:pPr>
            <a:r>
              <a:rPr lang="el-GR" dirty="0">
                <a:latin typeface="Arial Narrow" panose="020B0606020202030204" pitchFamily="34" charset="0"/>
              </a:rPr>
              <a:t>Η διαδικασία με την οποία παρήχθη το ENC. </a:t>
            </a:r>
          </a:p>
          <a:p>
            <a:pPr marL="285750" indent="-285750">
              <a:buFont typeface="Wingdings" panose="05000000000000000000" pitchFamily="2" charset="2"/>
              <a:buChar char="Ø"/>
            </a:pPr>
            <a:endParaRPr lang="el-GR" dirty="0"/>
          </a:p>
          <a:p>
            <a:r>
              <a:rPr lang="el-GR" dirty="0"/>
              <a:t>Σε όλους τους χάρτες</a:t>
            </a:r>
            <a:r>
              <a:rPr lang="en-US" dirty="0"/>
              <a:t> (ENC</a:t>
            </a:r>
            <a:r>
              <a:rPr lang="el-GR" dirty="0"/>
              <a:t> ή </a:t>
            </a:r>
            <a:r>
              <a:rPr lang="en-US" dirty="0"/>
              <a:t>paper)</a:t>
            </a:r>
            <a:r>
              <a:rPr lang="el-GR" dirty="0"/>
              <a:t> παρέχονται πληροφορίες που βοηθούν ν</a:t>
            </a:r>
            <a:r>
              <a:rPr lang="en-US" dirty="0"/>
              <a:t>a</a:t>
            </a:r>
            <a:r>
              <a:rPr lang="el-GR" dirty="0"/>
              <a:t> ποσοτικοποιήσουμε την ακρίβεια των δεδομένων του χάρτη, ώστε να μπορεί να υπολογίσει τα κατάλληλα περιθώρια ασφαλείας </a:t>
            </a:r>
            <a:r>
              <a:rPr lang="en-US" dirty="0"/>
              <a:t>(safety margins).</a:t>
            </a:r>
          </a:p>
        </p:txBody>
      </p:sp>
      <p:pic>
        <p:nvPicPr>
          <p:cNvPr id="13" name="Content Placeholder 12">
            <a:extLst>
              <a:ext uri="{FF2B5EF4-FFF2-40B4-BE49-F238E27FC236}">
                <a16:creationId xmlns:a16="http://schemas.microsoft.com/office/drawing/2014/main" id="{FE5DEF21-E1AB-8898-BEEA-5347E366C8EB}"/>
              </a:ext>
            </a:extLst>
          </p:cNvPr>
          <p:cNvPicPr>
            <a:picLocks noGrp="1" noChangeAspect="1"/>
          </p:cNvPicPr>
          <p:nvPr>
            <p:ph sz="half" idx="2"/>
          </p:nvPr>
        </p:nvPicPr>
        <p:blipFill>
          <a:blip r:embed="rId2"/>
          <a:stretch>
            <a:fillRect/>
          </a:stretch>
        </p:blipFill>
        <p:spPr>
          <a:xfrm>
            <a:off x="5393095" y="3678032"/>
            <a:ext cx="6755296" cy="2837841"/>
          </a:xfrm>
        </p:spPr>
      </p:pic>
      <p:pic>
        <p:nvPicPr>
          <p:cNvPr id="11" name="Picture 10">
            <a:extLst>
              <a:ext uri="{FF2B5EF4-FFF2-40B4-BE49-F238E27FC236}">
                <a16:creationId xmlns:a16="http://schemas.microsoft.com/office/drawing/2014/main" id="{9CA5BDD6-EC94-4C4F-56CD-06B05BFFB8D1}"/>
              </a:ext>
            </a:extLst>
          </p:cNvPr>
          <p:cNvPicPr>
            <a:picLocks noChangeAspect="1"/>
          </p:cNvPicPr>
          <p:nvPr/>
        </p:nvPicPr>
        <p:blipFill>
          <a:blip r:embed="rId3"/>
          <a:stretch>
            <a:fillRect/>
          </a:stretch>
        </p:blipFill>
        <p:spPr>
          <a:xfrm>
            <a:off x="5357769" y="874646"/>
            <a:ext cx="6668078" cy="2255715"/>
          </a:xfrm>
          <a:prstGeom prst="rect">
            <a:avLst/>
          </a:prstGeom>
        </p:spPr>
      </p:pic>
      <p:sp>
        <p:nvSpPr>
          <p:cNvPr id="14" name="TextBox 13">
            <a:extLst>
              <a:ext uri="{FF2B5EF4-FFF2-40B4-BE49-F238E27FC236}">
                <a16:creationId xmlns:a16="http://schemas.microsoft.com/office/drawing/2014/main" id="{917F6FC0-19A7-714B-9B7B-44FDE0E0F856}"/>
              </a:ext>
            </a:extLst>
          </p:cNvPr>
          <p:cNvSpPr txBox="1"/>
          <p:nvPr/>
        </p:nvSpPr>
        <p:spPr>
          <a:xfrm>
            <a:off x="5625548" y="3160646"/>
            <a:ext cx="3403496" cy="276999"/>
          </a:xfrm>
          <a:prstGeom prst="rect">
            <a:avLst/>
          </a:prstGeom>
          <a:noFill/>
        </p:spPr>
        <p:txBody>
          <a:bodyPr wrap="none" rtlCol="0">
            <a:spAutoFit/>
          </a:bodyPr>
          <a:lstStyle/>
          <a:p>
            <a:r>
              <a:rPr lang="el-GR" sz="1200" dirty="0"/>
              <a:t>Πληροφορίες ποιότητας δεδομένων σε </a:t>
            </a:r>
            <a:r>
              <a:rPr lang="en-US" sz="1200" dirty="0"/>
              <a:t>ENC</a:t>
            </a:r>
          </a:p>
        </p:txBody>
      </p:sp>
      <p:sp>
        <p:nvSpPr>
          <p:cNvPr id="15" name="TextBox 14">
            <a:extLst>
              <a:ext uri="{FF2B5EF4-FFF2-40B4-BE49-F238E27FC236}">
                <a16:creationId xmlns:a16="http://schemas.microsoft.com/office/drawing/2014/main" id="{183C92EF-E26C-BF07-8056-AA41BC529FDA}"/>
              </a:ext>
            </a:extLst>
          </p:cNvPr>
          <p:cNvSpPr txBox="1"/>
          <p:nvPr/>
        </p:nvSpPr>
        <p:spPr>
          <a:xfrm>
            <a:off x="5406889" y="6503498"/>
            <a:ext cx="6960063" cy="276999"/>
          </a:xfrm>
          <a:prstGeom prst="rect">
            <a:avLst/>
          </a:prstGeom>
          <a:noFill/>
        </p:spPr>
        <p:txBody>
          <a:bodyPr wrap="square" rtlCol="0">
            <a:spAutoFit/>
          </a:bodyPr>
          <a:lstStyle/>
          <a:p>
            <a:r>
              <a:rPr lang="el-GR" sz="1200" dirty="0"/>
              <a:t>Πληροφορίες ποιότητας δεδομένων σε</a:t>
            </a:r>
            <a:r>
              <a:rPr lang="en-US" sz="1200" dirty="0"/>
              <a:t> BA</a:t>
            </a:r>
            <a:r>
              <a:rPr lang="el-GR" sz="1200" dirty="0"/>
              <a:t> </a:t>
            </a:r>
            <a:r>
              <a:rPr lang="en-US" sz="1200" dirty="0"/>
              <a:t>paper chart</a:t>
            </a:r>
          </a:p>
        </p:txBody>
      </p:sp>
    </p:spTree>
    <p:extLst>
      <p:ext uri="{BB962C8B-B14F-4D97-AF65-F5344CB8AC3E}">
        <p14:creationId xmlns:p14="http://schemas.microsoft.com/office/powerpoint/2010/main" val="199934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EF6FF96-DBC6-F59A-2FC9-FDB7BB0FC0F5}"/>
              </a:ext>
            </a:extLst>
          </p:cNvPr>
          <p:cNvPicPr>
            <a:picLocks noGrp="1" noChangeAspect="1"/>
          </p:cNvPicPr>
          <p:nvPr>
            <p:ph sz="half" idx="2"/>
          </p:nvPr>
        </p:nvPicPr>
        <p:blipFill>
          <a:blip r:embed="rId2"/>
          <a:stretch>
            <a:fillRect/>
          </a:stretch>
        </p:blipFill>
        <p:spPr>
          <a:xfrm>
            <a:off x="6170613" y="5377490"/>
            <a:ext cx="5912057" cy="949092"/>
          </a:xfrm>
        </p:spPr>
      </p:pic>
      <p:sp>
        <p:nvSpPr>
          <p:cNvPr id="7" name="TextBox 6">
            <a:extLst>
              <a:ext uri="{FF2B5EF4-FFF2-40B4-BE49-F238E27FC236}">
                <a16:creationId xmlns:a16="http://schemas.microsoft.com/office/drawing/2014/main" id="{A10BB36D-49A1-5D20-75D4-82FC9F84CF7E}"/>
              </a:ext>
            </a:extLst>
          </p:cNvPr>
          <p:cNvSpPr txBox="1"/>
          <p:nvPr/>
        </p:nvSpPr>
        <p:spPr>
          <a:xfrm>
            <a:off x="1260680" y="278300"/>
            <a:ext cx="10169318" cy="523220"/>
          </a:xfrm>
          <a:prstGeom prst="rect">
            <a:avLst/>
          </a:prstGeom>
          <a:noFill/>
        </p:spPr>
        <p:txBody>
          <a:bodyPr wrap="square" rtlCol="0">
            <a:spAutoFit/>
          </a:bodyPr>
          <a:lstStyle/>
          <a:p>
            <a:r>
              <a:rPr lang="en-US" sz="2800" b="1" dirty="0">
                <a:solidFill>
                  <a:schemeClr val="accent1">
                    <a:lumMod val="75000"/>
                  </a:schemeClr>
                </a:solidFill>
              </a:rPr>
              <a:t>CATZOC</a:t>
            </a:r>
            <a:r>
              <a:rPr lang="en-US" sz="2800" dirty="0"/>
              <a:t> (</a:t>
            </a:r>
            <a:r>
              <a:rPr lang="en-US" sz="2800" b="1" dirty="0" err="1"/>
              <a:t>CAT</a:t>
            </a:r>
            <a:r>
              <a:rPr lang="en-US" sz="2800" b="1" dirty="0" err="1">
                <a:solidFill>
                  <a:schemeClr val="accent1">
                    <a:lumMod val="75000"/>
                  </a:schemeClr>
                </a:solidFill>
              </a:rPr>
              <a:t>egory</a:t>
            </a:r>
            <a:r>
              <a:rPr lang="en-US" sz="2800" dirty="0">
                <a:solidFill>
                  <a:schemeClr val="accent1">
                    <a:lumMod val="75000"/>
                  </a:schemeClr>
                </a:solidFill>
              </a:rPr>
              <a:t> of</a:t>
            </a:r>
            <a:r>
              <a:rPr lang="en-US" sz="2800" dirty="0"/>
              <a:t> </a:t>
            </a:r>
            <a:r>
              <a:rPr lang="en-US" sz="2800" b="1" dirty="0" err="1"/>
              <a:t>ZO</a:t>
            </a:r>
            <a:r>
              <a:rPr lang="en-US" sz="2800" b="1" dirty="0" err="1">
                <a:solidFill>
                  <a:schemeClr val="accent1">
                    <a:lumMod val="75000"/>
                  </a:schemeClr>
                </a:solidFill>
              </a:rPr>
              <a:t>ne</a:t>
            </a:r>
            <a:r>
              <a:rPr lang="en-US" sz="2800" dirty="0"/>
              <a:t>  </a:t>
            </a:r>
            <a:r>
              <a:rPr lang="en-US" sz="2800" dirty="0">
                <a:solidFill>
                  <a:schemeClr val="accent1">
                    <a:lumMod val="75000"/>
                  </a:schemeClr>
                </a:solidFill>
              </a:rPr>
              <a:t>of</a:t>
            </a:r>
            <a:r>
              <a:rPr lang="en-US" sz="2800" dirty="0"/>
              <a:t> </a:t>
            </a:r>
            <a:r>
              <a:rPr lang="en-US" sz="2800" b="1" dirty="0"/>
              <a:t>C</a:t>
            </a:r>
            <a:r>
              <a:rPr lang="en-US" sz="2800" b="1" dirty="0">
                <a:solidFill>
                  <a:schemeClr val="accent1">
                    <a:lumMod val="75000"/>
                  </a:schemeClr>
                </a:solidFill>
              </a:rPr>
              <a:t>onfidence</a:t>
            </a:r>
          </a:p>
        </p:txBody>
      </p:sp>
      <p:sp>
        <p:nvSpPr>
          <p:cNvPr id="8" name="TextBox 7">
            <a:extLst>
              <a:ext uri="{FF2B5EF4-FFF2-40B4-BE49-F238E27FC236}">
                <a16:creationId xmlns:a16="http://schemas.microsoft.com/office/drawing/2014/main" id="{6DCD5B7C-B840-E045-4B66-707A20B6D209}"/>
              </a:ext>
            </a:extLst>
          </p:cNvPr>
          <p:cNvSpPr txBox="1"/>
          <p:nvPr/>
        </p:nvSpPr>
        <p:spPr>
          <a:xfrm>
            <a:off x="109330" y="884584"/>
            <a:ext cx="5912059" cy="4801314"/>
          </a:xfrm>
          <a:prstGeom prst="rect">
            <a:avLst/>
          </a:prstGeom>
          <a:noFill/>
        </p:spPr>
        <p:txBody>
          <a:bodyPr wrap="square" rtlCol="0">
            <a:spAutoFit/>
          </a:bodyPr>
          <a:lstStyle/>
          <a:p>
            <a:r>
              <a:rPr lang="el-GR" dirty="0"/>
              <a:t>Οι συμβολισμοί του CATZOC υποδεικνύουν την αξιοπιστία του ENC. Η κατανόηση αυτών των συμβόλων είναι σημαντική για να μπορούμε να ερμηνεύσουμε την ακρίβεια των δεδομένων που παρουσιάζονται σε έναν ENC.</a:t>
            </a:r>
          </a:p>
          <a:p>
            <a:endParaRPr lang="el-GR" dirty="0"/>
          </a:p>
          <a:p>
            <a:r>
              <a:rPr lang="el-GR" dirty="0"/>
              <a:t>Για να μπορέσουμε να ποσοτικοποιήσουμε τα κατάλληλα </a:t>
            </a:r>
            <a:r>
              <a:rPr lang="en-US" dirty="0"/>
              <a:t>safety margins</a:t>
            </a:r>
            <a:r>
              <a:rPr lang="el-GR" dirty="0"/>
              <a:t>, σε κάθε περιοχή ενός ENC, στις περιοχές του, ανατίθεται ένας δείκτης «ποιότητας» ή «CATZOC», με βάση την ποιότητα της έρευνας και τις μεθόδους παραγωγής γραφημάτων που χρησιμοποιούνται για τη συγκεκριμένη περιοχή. </a:t>
            </a:r>
          </a:p>
          <a:p>
            <a:endParaRPr lang="el-GR" dirty="0"/>
          </a:p>
          <a:p>
            <a:r>
              <a:rPr lang="el-GR" dirty="0"/>
              <a:t>Μέσα σε τριγωνικούς δείκτες εμφανίζεται μία βαθμολογία ποιότητας δεδομένων, με έξι αστέρια να υποδεικνύουν δεδομένα ENC της υψηλότερης ποιότητας. </a:t>
            </a:r>
            <a:endParaRPr lang="en-US" dirty="0"/>
          </a:p>
        </p:txBody>
      </p:sp>
      <p:cxnSp>
        <p:nvCxnSpPr>
          <p:cNvPr id="12" name="Straight Arrow Connector 11">
            <a:extLst>
              <a:ext uri="{FF2B5EF4-FFF2-40B4-BE49-F238E27FC236}">
                <a16:creationId xmlns:a16="http://schemas.microsoft.com/office/drawing/2014/main" id="{E0E7D634-560C-0622-77FA-8A635179F986}"/>
              </a:ext>
            </a:extLst>
          </p:cNvPr>
          <p:cNvCxnSpPr>
            <a:cxnSpLocks/>
            <a:endCxn id="10" idx="1"/>
          </p:cNvCxnSpPr>
          <p:nvPr/>
        </p:nvCxnSpPr>
        <p:spPr>
          <a:xfrm flipV="1">
            <a:off x="5474736" y="5852036"/>
            <a:ext cx="695877" cy="9156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5CCF30-E149-C5C7-1409-64075CDD7F05}"/>
              </a:ext>
            </a:extLst>
          </p:cNvPr>
          <p:cNvSpPr txBox="1"/>
          <p:nvPr/>
        </p:nvSpPr>
        <p:spPr>
          <a:xfrm>
            <a:off x="188842" y="5657671"/>
            <a:ext cx="5297557" cy="923330"/>
          </a:xfrm>
          <a:prstGeom prst="rect">
            <a:avLst/>
          </a:prstGeom>
          <a:solidFill>
            <a:srgbClr val="FF0000"/>
          </a:solidFill>
        </p:spPr>
        <p:txBody>
          <a:bodyPr wrap="square" rtlCol="0">
            <a:spAutoFit/>
          </a:bodyPr>
          <a:lstStyle/>
          <a:p>
            <a:r>
              <a:rPr lang="el-GR" b="1" dirty="0"/>
              <a:t>Αυξάνοντας ή μειώνοντας την κλίμακα στην οθόνη θα αλλάξουν και τα CATZOC για την κλίμακα οθόνης ENC που χρησιμοποιείται.</a:t>
            </a:r>
            <a:endParaRPr lang="en-US" b="1" dirty="0"/>
          </a:p>
        </p:txBody>
      </p:sp>
      <p:sp>
        <p:nvSpPr>
          <p:cNvPr id="16" name="TextBox 15">
            <a:extLst>
              <a:ext uri="{FF2B5EF4-FFF2-40B4-BE49-F238E27FC236}">
                <a16:creationId xmlns:a16="http://schemas.microsoft.com/office/drawing/2014/main" id="{D5FA4607-2A26-63E7-A9CF-ADE4BA45FD34}"/>
              </a:ext>
            </a:extLst>
          </p:cNvPr>
          <p:cNvSpPr txBox="1"/>
          <p:nvPr/>
        </p:nvSpPr>
        <p:spPr>
          <a:xfrm>
            <a:off x="6021389" y="6364256"/>
            <a:ext cx="6170611" cy="430887"/>
          </a:xfrm>
          <a:prstGeom prst="rect">
            <a:avLst/>
          </a:prstGeom>
          <a:noFill/>
        </p:spPr>
        <p:txBody>
          <a:bodyPr wrap="square" rtlCol="0">
            <a:spAutoFit/>
          </a:bodyPr>
          <a:lstStyle/>
          <a:p>
            <a:r>
              <a:rPr lang="el-GR" sz="1100" i="1" dirty="0">
                <a:hlinkClick r:id="rId3"/>
              </a:rPr>
              <a:t>Πηγή: ΙΗΟ </a:t>
            </a:r>
            <a:r>
              <a:rPr lang="en-US" sz="1100" i="1" dirty="0">
                <a:hlinkClick r:id="rId3"/>
              </a:rPr>
              <a:t>Mariners’ Guide to Accuracy</a:t>
            </a:r>
            <a:r>
              <a:rPr lang="el-GR" sz="1100" i="1" dirty="0">
                <a:hlinkClick r:id="rId3"/>
              </a:rPr>
              <a:t> </a:t>
            </a:r>
            <a:r>
              <a:rPr lang="en-US" sz="1100" i="1" dirty="0">
                <a:hlinkClick r:id="rId3"/>
              </a:rPr>
              <a:t>of Depth Information in</a:t>
            </a:r>
            <a:r>
              <a:rPr lang="el-GR" sz="1100" i="1" dirty="0">
                <a:hlinkClick r:id="rId3"/>
              </a:rPr>
              <a:t> </a:t>
            </a:r>
            <a:r>
              <a:rPr lang="en-US" sz="1100" i="1" dirty="0">
                <a:hlinkClick r:id="rId3"/>
              </a:rPr>
              <a:t>Electronic</a:t>
            </a:r>
            <a:r>
              <a:rPr lang="el-GR" sz="1100" i="1" dirty="0">
                <a:hlinkClick r:id="rId3"/>
              </a:rPr>
              <a:t> </a:t>
            </a:r>
            <a:r>
              <a:rPr lang="en-US" sz="1100" i="1" dirty="0">
                <a:hlinkClick r:id="rId3"/>
              </a:rPr>
              <a:t>Navigational</a:t>
            </a:r>
            <a:r>
              <a:rPr lang="el-GR" sz="1100" i="1" dirty="0">
                <a:hlinkClick r:id="rId3"/>
              </a:rPr>
              <a:t> </a:t>
            </a:r>
            <a:r>
              <a:rPr lang="en-US" sz="1100" i="1" dirty="0">
                <a:hlinkClick r:id="rId3"/>
              </a:rPr>
              <a:t>Charts </a:t>
            </a:r>
            <a:endParaRPr lang="en-US" sz="1100" i="1" dirty="0"/>
          </a:p>
        </p:txBody>
      </p:sp>
      <p:pic>
        <p:nvPicPr>
          <p:cNvPr id="18" name="Picture 17">
            <a:extLst>
              <a:ext uri="{FF2B5EF4-FFF2-40B4-BE49-F238E27FC236}">
                <a16:creationId xmlns:a16="http://schemas.microsoft.com/office/drawing/2014/main" id="{840EA42D-7C82-1FB8-3086-A8DEE761FE49}"/>
              </a:ext>
            </a:extLst>
          </p:cNvPr>
          <p:cNvPicPr>
            <a:picLocks noChangeAspect="1"/>
          </p:cNvPicPr>
          <p:nvPr/>
        </p:nvPicPr>
        <p:blipFill>
          <a:blip r:embed="rId4"/>
          <a:stretch>
            <a:fillRect/>
          </a:stretch>
        </p:blipFill>
        <p:spPr>
          <a:xfrm>
            <a:off x="5915521" y="801520"/>
            <a:ext cx="6167149" cy="4248323"/>
          </a:xfrm>
          <a:prstGeom prst="rect">
            <a:avLst/>
          </a:prstGeom>
        </p:spPr>
      </p:pic>
    </p:spTree>
    <p:extLst>
      <p:ext uri="{BB962C8B-B14F-4D97-AF65-F5344CB8AC3E}">
        <p14:creationId xmlns:p14="http://schemas.microsoft.com/office/powerpoint/2010/main" val="73213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0F79417-AA8C-8BF5-2949-2D5EE1F0736D}"/>
              </a:ext>
            </a:extLst>
          </p:cNvPr>
          <p:cNvPicPr>
            <a:picLocks noGrp="1" noChangeAspect="1"/>
          </p:cNvPicPr>
          <p:nvPr>
            <p:ph sz="half" idx="2"/>
          </p:nvPr>
        </p:nvPicPr>
        <p:blipFill>
          <a:blip r:embed="rId2"/>
          <a:stretch>
            <a:fillRect/>
          </a:stretch>
        </p:blipFill>
        <p:spPr>
          <a:xfrm>
            <a:off x="6880351" y="87552"/>
            <a:ext cx="5273640" cy="6316465"/>
          </a:xfrm>
        </p:spPr>
      </p:pic>
      <p:sp>
        <p:nvSpPr>
          <p:cNvPr id="9" name="TextBox 8">
            <a:extLst>
              <a:ext uri="{FF2B5EF4-FFF2-40B4-BE49-F238E27FC236}">
                <a16:creationId xmlns:a16="http://schemas.microsoft.com/office/drawing/2014/main" id="{B23A880A-21AE-A900-D0B5-14EE5DCD6184}"/>
              </a:ext>
            </a:extLst>
          </p:cNvPr>
          <p:cNvSpPr txBox="1"/>
          <p:nvPr/>
        </p:nvSpPr>
        <p:spPr>
          <a:xfrm>
            <a:off x="6440557" y="6404017"/>
            <a:ext cx="5751443" cy="430887"/>
          </a:xfrm>
          <a:prstGeom prst="rect">
            <a:avLst/>
          </a:prstGeom>
          <a:noFill/>
        </p:spPr>
        <p:txBody>
          <a:bodyPr wrap="square" rtlCol="0">
            <a:spAutoFit/>
          </a:bodyPr>
          <a:lstStyle/>
          <a:p>
            <a:r>
              <a:rPr lang="el-GR" sz="1100" dirty="0"/>
              <a:t>Πηγή: </a:t>
            </a:r>
            <a:r>
              <a:rPr lang="en-US" sz="1100" dirty="0">
                <a:hlinkClick r:id="rId3"/>
              </a:rPr>
              <a:t>Regulations of the IHO for International (INT) Charts and Chart Specifications of the IHO</a:t>
            </a:r>
            <a:r>
              <a:rPr lang="el-GR" sz="1100" dirty="0">
                <a:hlinkClick r:id="rId3"/>
              </a:rPr>
              <a:t> </a:t>
            </a:r>
            <a:r>
              <a:rPr lang="en-US" sz="1100" dirty="0">
                <a:hlinkClick r:id="rId3"/>
              </a:rPr>
              <a:t>March 2021</a:t>
            </a:r>
            <a:endParaRPr lang="en-US" sz="1100" dirty="0"/>
          </a:p>
        </p:txBody>
      </p:sp>
      <p:sp>
        <p:nvSpPr>
          <p:cNvPr id="10" name="TextBox 9">
            <a:extLst>
              <a:ext uri="{FF2B5EF4-FFF2-40B4-BE49-F238E27FC236}">
                <a16:creationId xmlns:a16="http://schemas.microsoft.com/office/drawing/2014/main" id="{3DAD6A75-9DEA-CFED-A4D0-7631A6162CF2}"/>
              </a:ext>
            </a:extLst>
          </p:cNvPr>
          <p:cNvSpPr txBox="1"/>
          <p:nvPr/>
        </p:nvSpPr>
        <p:spPr>
          <a:xfrm>
            <a:off x="1240736" y="612844"/>
            <a:ext cx="5751442" cy="5355312"/>
          </a:xfrm>
          <a:prstGeom prst="rect">
            <a:avLst/>
          </a:prstGeom>
          <a:noFill/>
        </p:spPr>
        <p:txBody>
          <a:bodyPr wrap="square" rtlCol="0">
            <a:spAutoFit/>
          </a:bodyPr>
          <a:lstStyle/>
          <a:p>
            <a:r>
              <a:rPr lang="el-GR" dirty="0"/>
              <a:t>Όταν ενεργοποιήσουμε την εμφάνιση του CATZOC μπορούμε να συγκρίνουμε με έναν πίνακα CATZOC για να υπολογίσουμε τα σφάλματα που μπορεί να υπάρχουν κατά την δημιουργία του χάρτη. </a:t>
            </a:r>
          </a:p>
          <a:p>
            <a:endParaRPr lang="el-GR" dirty="0"/>
          </a:p>
          <a:p>
            <a:r>
              <a:rPr lang="el-GR" dirty="0"/>
              <a:t>Μια οριζόντια τιμή σφάλματος (</a:t>
            </a:r>
            <a:r>
              <a:rPr lang="en-US" dirty="0"/>
              <a:t>Position Accuracy</a:t>
            </a:r>
            <a:r>
              <a:rPr lang="el-GR" dirty="0"/>
              <a:t>) δείχνει πόσο μακριά από τη υποτυπωμένη θέση μπορεί να είναι ένας κίνδυνος και μια κατακόρυφη τιμή σφάλματος (</a:t>
            </a:r>
            <a:r>
              <a:rPr lang="en-US" dirty="0"/>
              <a:t>Depth Accuracy</a:t>
            </a:r>
            <a:r>
              <a:rPr lang="el-GR" dirty="0"/>
              <a:t>) δείχνει πόσο πρέπει να αφαιρέσουμε ώστε να υπολογίσουμε το πιθανό σφάλμα στην βυθομέτρηση.</a:t>
            </a:r>
          </a:p>
          <a:p>
            <a:endParaRPr lang="el-GR" dirty="0"/>
          </a:p>
          <a:p>
            <a:r>
              <a:rPr lang="el-GR" dirty="0"/>
              <a:t>Οι δύο τιμές (</a:t>
            </a:r>
            <a:r>
              <a:rPr lang="en-US" dirty="0"/>
              <a:t>Position Accuracy</a:t>
            </a:r>
            <a:r>
              <a:rPr lang="el-GR" dirty="0"/>
              <a:t> και </a:t>
            </a:r>
            <a:r>
              <a:rPr lang="en-US" dirty="0"/>
              <a:t>Depth Accuracy</a:t>
            </a:r>
            <a:r>
              <a:rPr lang="el-GR" dirty="0"/>
              <a:t>) από τον πίνακα CATZOC θα πρέπει να χρησιμοποιούνται για τον υπολογισμό των περιθωρίων ασφαλείας για XTD (</a:t>
            </a:r>
            <a:r>
              <a:rPr lang="en-US" dirty="0"/>
              <a:t>cross-track)</a:t>
            </a:r>
            <a:r>
              <a:rPr lang="el-GR" dirty="0"/>
              <a:t> και UKC (</a:t>
            </a:r>
            <a:r>
              <a:rPr lang="en-US" dirty="0"/>
              <a:t>Under Keel Clearance)</a:t>
            </a:r>
            <a:r>
              <a:rPr lang="el-GR" dirty="0"/>
              <a:t>.</a:t>
            </a:r>
          </a:p>
          <a:p>
            <a:endParaRPr lang="el-GR" dirty="0"/>
          </a:p>
        </p:txBody>
      </p:sp>
      <p:pic>
        <p:nvPicPr>
          <p:cNvPr id="12" name="Picture 11">
            <a:extLst>
              <a:ext uri="{FF2B5EF4-FFF2-40B4-BE49-F238E27FC236}">
                <a16:creationId xmlns:a16="http://schemas.microsoft.com/office/drawing/2014/main" id="{2765D6E4-DCD4-2D9A-6BBD-F5D997A1A2F3}"/>
              </a:ext>
            </a:extLst>
          </p:cNvPr>
          <p:cNvPicPr>
            <a:picLocks noChangeAspect="1"/>
          </p:cNvPicPr>
          <p:nvPr/>
        </p:nvPicPr>
        <p:blipFill>
          <a:blip r:embed="rId4"/>
          <a:stretch>
            <a:fillRect/>
          </a:stretch>
        </p:blipFill>
        <p:spPr>
          <a:xfrm>
            <a:off x="38009" y="485116"/>
            <a:ext cx="1117609" cy="6372884"/>
          </a:xfrm>
          <a:prstGeom prst="rect">
            <a:avLst/>
          </a:prstGeom>
        </p:spPr>
      </p:pic>
    </p:spTree>
    <p:extLst>
      <p:ext uri="{BB962C8B-B14F-4D97-AF65-F5344CB8AC3E}">
        <p14:creationId xmlns:p14="http://schemas.microsoft.com/office/powerpoint/2010/main" val="5331613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docProps/app.xml><?xml version="1.0" encoding="utf-8"?>
<Properties xmlns="http://schemas.openxmlformats.org/officeDocument/2006/extended-properties" xmlns:vt="http://schemas.openxmlformats.org/officeDocument/2006/docPropsVTypes">
  <Template>TM03457485[[fn=Mesh]]</Template>
  <TotalTime>814</TotalTime>
  <Words>3270</Words>
  <Application>Microsoft Office PowerPoint</Application>
  <PresentationFormat>Widescreen</PresentationFormat>
  <Paragraphs>195</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 Black</vt:lpstr>
      <vt:lpstr>Arial Narrow</vt:lpstr>
      <vt:lpstr>Century Gothic</vt:lpstr>
      <vt:lpstr>Wingdings</vt:lpstr>
      <vt:lpstr>Mesh</vt:lpstr>
      <vt:lpstr> ECDIS SAFETY SETTINGS</vt:lpstr>
      <vt:lpstr>Γιατι μας ενδιαφερει να ρυθμιζουμε σωστα το ecdis.</vt:lpstr>
      <vt:lpstr>PowerPoint Presentation</vt:lpstr>
      <vt:lpstr>PowerPoint Presentation</vt:lpstr>
      <vt:lpstr>PowerPoint Presentation</vt:lpstr>
      <vt:lpstr>PowerPoint Presentation</vt:lpstr>
      <vt:lpstr>ΑΚΡΙΒΕΙΑ ΧΑΡΤΗ ΚΑΙ ΠΟΙΟΤΗΤΑ ΔΕΔΟΜΕΝΩΝ</vt:lpstr>
      <vt:lpstr>PowerPoint Presentation</vt:lpstr>
      <vt:lpstr>PowerPoint Presentation</vt:lpstr>
      <vt:lpstr>Πως χρησιμοποιουμε το catzoc στο passage plan</vt:lpstr>
      <vt:lpstr>ΠΑΡΑΔΕΙΓΜΑ ΧΡΗΣΗΣ στις ΒΥΘΟΜΕΤΡΗΣΕΙΣ</vt:lpstr>
      <vt:lpstr>ΠΑΡΑΔΕΙΓΜΑ ΧΡΗΣΗΣ στο CROSS-TRACK</vt:lpstr>
      <vt:lpstr>ΤΙ ΣΥΜΒΑΙΝΕΙ ΟΤΑΝ ΤΟ CATZOC ΕΙΝΑΙ “U”</vt:lpstr>
      <vt:lpstr>ΑσκΗσεις εξοικεΙωσης:</vt:lpstr>
      <vt:lpstr>SAFETY CONTOUR</vt:lpstr>
      <vt:lpstr>PowerPoint Presentation</vt:lpstr>
      <vt:lpstr>PowerPoint Presentation</vt:lpstr>
      <vt:lpstr>PowerPoint Presentation</vt:lpstr>
      <vt:lpstr>SAFETY 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SHALLOW CONTOUR ΚΑΙ DEEP CONTOUR</vt:lpstr>
      <vt:lpstr>ΤΙ ΕΙΝΑΙ ΤΟ SHALLOW CONTOUR;</vt:lpstr>
      <vt:lpstr>ΤΙ ΕΙΝΑΙ ΤΟ DEEP CONTOUR;</vt:lpstr>
      <vt:lpstr>PowerPoint Presentation</vt:lpstr>
      <vt:lpstr>ISOLATED DANGERS</vt:lpstr>
      <vt:lpstr>ISOLATED DANGER (ΜΕΜΟΝΩΜΕΝΟΣ ΚΙΝΔΥΝΟΣ)</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ECDIS SAFETY SETTINGS</dc:title>
  <dc:creator>Θρασύβουλος Κοτσιφάκης</dc:creator>
  <cp:lastModifiedBy>Θρασύβουλος Κοτσιφάκης</cp:lastModifiedBy>
  <cp:revision>19</cp:revision>
  <dcterms:created xsi:type="dcterms:W3CDTF">2023-11-15T15:49:40Z</dcterms:created>
  <dcterms:modified xsi:type="dcterms:W3CDTF">2023-11-22T00:23:39Z</dcterms:modified>
</cp:coreProperties>
</file>