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p:scale>
          <a:sx n="92" d="100"/>
          <a:sy n="92" d="100"/>
        </p:scale>
        <p:origin x="-19"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1/17/2024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1/17/2024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dn.imo.org/localresources/en/KnowledgeCentre/IndexofIMOResolutions/AssemblyDocuments/A.893(21).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ssets.publishing.service.gov.uk/media/5e592f0d86650c53b953dddb/MGN_301.pdf"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hyperlink" Target="https://wwmiws.wmo.int/"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hyperlink" Target="https://wwmiws.wmo.int/"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fisheries.noaa.gov/national/endangered-species-conservation/reducing-vessel-strikes-north-atlantic-right-whales" TargetMode="External"/><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9B4F-DD91-4557-77E3-C21A188D7214}"/>
              </a:ext>
            </a:extLst>
          </p:cNvPr>
          <p:cNvSpPr>
            <a:spLocks noGrp="1"/>
          </p:cNvSpPr>
          <p:nvPr>
            <p:ph type="ctrTitle"/>
          </p:nvPr>
        </p:nvSpPr>
        <p:spPr/>
        <p:txBody>
          <a:bodyPr/>
          <a:lstStyle/>
          <a:p>
            <a:r>
              <a:rPr lang="en-US" dirty="0"/>
              <a:t>PASSAGE PLANNING </a:t>
            </a:r>
          </a:p>
        </p:txBody>
      </p:sp>
      <p:sp>
        <p:nvSpPr>
          <p:cNvPr id="3" name="Subtitle 2">
            <a:extLst>
              <a:ext uri="{FF2B5EF4-FFF2-40B4-BE49-F238E27FC236}">
                <a16:creationId xmlns:a16="http://schemas.microsoft.com/office/drawing/2014/main" id="{61221B5E-A69F-80FB-552B-9EA11DC2091E}"/>
              </a:ext>
            </a:extLst>
          </p:cNvPr>
          <p:cNvSpPr>
            <a:spLocks noGrp="1"/>
          </p:cNvSpPr>
          <p:nvPr>
            <p:ph type="subTitle" idx="1"/>
          </p:nvPr>
        </p:nvSpPr>
        <p:spPr/>
        <p:txBody>
          <a:bodyPr/>
          <a:lstStyle/>
          <a:p>
            <a:r>
              <a:rPr lang="en-US" dirty="0"/>
              <a:t>AND PASSAGE PLAN MONITORING</a:t>
            </a:r>
          </a:p>
        </p:txBody>
      </p:sp>
    </p:spTree>
    <p:extLst>
      <p:ext uri="{BB962C8B-B14F-4D97-AF65-F5344CB8AC3E}">
        <p14:creationId xmlns:p14="http://schemas.microsoft.com/office/powerpoint/2010/main" val="406259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0FAA-C790-EA7A-6E65-E7B30F7B88B0}"/>
              </a:ext>
            </a:extLst>
          </p:cNvPr>
          <p:cNvSpPr>
            <a:spLocks noGrp="1"/>
          </p:cNvSpPr>
          <p:nvPr>
            <p:ph type="title"/>
          </p:nvPr>
        </p:nvSpPr>
        <p:spPr/>
        <p:txBody>
          <a:bodyPr/>
          <a:lstStyle/>
          <a:p>
            <a:r>
              <a:rPr lang="en-US" dirty="0"/>
              <a:t>PLANNING PHASE</a:t>
            </a:r>
          </a:p>
        </p:txBody>
      </p:sp>
      <p:sp>
        <p:nvSpPr>
          <p:cNvPr id="3" name="Content Placeholder 2">
            <a:extLst>
              <a:ext uri="{FF2B5EF4-FFF2-40B4-BE49-F238E27FC236}">
                <a16:creationId xmlns:a16="http://schemas.microsoft.com/office/drawing/2014/main" id="{444CE840-11DE-C99B-E815-D8D176E441EE}"/>
              </a:ext>
            </a:extLst>
          </p:cNvPr>
          <p:cNvSpPr>
            <a:spLocks noGrp="1"/>
          </p:cNvSpPr>
          <p:nvPr>
            <p:ph sz="half" idx="1"/>
          </p:nvPr>
        </p:nvSpPr>
        <p:spPr>
          <a:xfrm>
            <a:off x="680320" y="2061556"/>
            <a:ext cx="4698358" cy="4796443"/>
          </a:xfrm>
        </p:spPr>
        <p:txBody>
          <a:bodyPr>
            <a:normAutofit fontScale="70000" lnSpcReduction="20000"/>
          </a:bodyPr>
          <a:lstStyle/>
          <a:p>
            <a:r>
              <a:rPr lang="el-GR" dirty="0" err="1"/>
              <a:t>Χαράσουμε</a:t>
            </a:r>
            <a:r>
              <a:rPr lang="el-GR" dirty="0"/>
              <a:t> πάντα τις πορείες πάνω στο </a:t>
            </a:r>
            <a:r>
              <a:rPr lang="en-US" dirty="0"/>
              <a:t>ECDIS </a:t>
            </a:r>
            <a:r>
              <a:rPr lang="el-GR" dirty="0"/>
              <a:t>σύμφωνα με τις οδηγίες του </a:t>
            </a:r>
            <a:r>
              <a:rPr lang="en-US" dirty="0"/>
              <a:t>Safety Management Manual </a:t>
            </a:r>
            <a:r>
              <a:rPr lang="el-GR" dirty="0"/>
              <a:t>της εταιρίας και των οδηγιών του Πλοιάρχου.</a:t>
            </a:r>
          </a:p>
          <a:p>
            <a:r>
              <a:rPr lang="el-GR" dirty="0"/>
              <a:t>Εισαγάγουμε τα </a:t>
            </a:r>
            <a:r>
              <a:rPr lang="en-US" dirty="0"/>
              <a:t>cross-tracks (XTD) </a:t>
            </a:r>
            <a:r>
              <a:rPr lang="el-GR" dirty="0"/>
              <a:t>έτσι ώστε να αντιπροσωπεύουν την περιοχή που πλέουμε (δεν χαράζουμε π.χ. </a:t>
            </a:r>
            <a:r>
              <a:rPr lang="en-US" dirty="0"/>
              <a:t>XTD 0,3nm </a:t>
            </a:r>
            <a:r>
              <a:rPr lang="el-GR" dirty="0"/>
              <a:t>όταν κάνουμε </a:t>
            </a:r>
            <a:r>
              <a:rPr lang="el-GR" dirty="0" err="1"/>
              <a:t>Ωκεανοπλοια</a:t>
            </a:r>
            <a:r>
              <a:rPr lang="el-GR" dirty="0"/>
              <a:t>, ούτε χαράζουμε </a:t>
            </a:r>
            <a:r>
              <a:rPr lang="en-US" dirty="0"/>
              <a:t>XTD </a:t>
            </a:r>
            <a:r>
              <a:rPr lang="el-GR" dirty="0"/>
              <a:t>1,0</a:t>
            </a:r>
            <a:r>
              <a:rPr lang="en-US" dirty="0"/>
              <a:t>nm </a:t>
            </a:r>
            <a:r>
              <a:rPr lang="el-GR" dirty="0"/>
              <a:t>σε έναν στενό δίαυλο) και πάντα παίρνουμε υπ’ </a:t>
            </a:r>
            <a:r>
              <a:rPr lang="el-GR" dirty="0" err="1"/>
              <a:t>όψιν</a:t>
            </a:r>
            <a:r>
              <a:rPr lang="el-GR" dirty="0"/>
              <a:t> ότι τα </a:t>
            </a:r>
            <a:r>
              <a:rPr lang="en-US" dirty="0"/>
              <a:t>XTD </a:t>
            </a:r>
            <a:r>
              <a:rPr lang="el-GR" dirty="0"/>
              <a:t>θα πρέπει να ορίζονται έτσι ώστε να μην μας φέρουν σε επικίνδυνα νερά ή κινδύνους χωρίς να ενεργοποιηθεί ο συναγερμός έγκαιρα ώστε να μας δώσει περιθώριο να κάνουμε διορθωτικές μανούβρες</a:t>
            </a:r>
            <a:r>
              <a:rPr lang="en-US" dirty="0"/>
              <a:t> </a:t>
            </a:r>
          </a:p>
          <a:p>
            <a:r>
              <a:rPr lang="en-US" dirty="0"/>
              <a:t>(</a:t>
            </a:r>
            <a:r>
              <a:rPr lang="el-GR" dirty="0"/>
              <a:t>διπλανή εικόνα όπου το Αριστερό </a:t>
            </a:r>
            <a:r>
              <a:rPr lang="en-US" dirty="0"/>
              <a:t>cross-track </a:t>
            </a:r>
            <a:r>
              <a:rPr lang="el-GR" dirty="0"/>
              <a:t>έχει χαραχθεί ακριβώς επάνω στο </a:t>
            </a:r>
            <a:r>
              <a:rPr lang="en-US" dirty="0"/>
              <a:t>shallow patch </a:t>
            </a:r>
            <a:r>
              <a:rPr lang="el-GR" dirty="0"/>
              <a:t>μην αφήνοντας χρονικό περιθώριο για ελιγμό από την στιγμή που το πλοίο θα βγει εκτός πορείας και θα ενεργοποιηθεί το </a:t>
            </a:r>
            <a:r>
              <a:rPr lang="en-US" dirty="0"/>
              <a:t>alarm)</a:t>
            </a:r>
            <a:r>
              <a:rPr lang="el-GR" dirty="0"/>
              <a:t>. </a:t>
            </a:r>
            <a:endParaRPr lang="en-US" dirty="0"/>
          </a:p>
        </p:txBody>
      </p:sp>
      <p:sp>
        <p:nvSpPr>
          <p:cNvPr id="4" name="Content Placeholder 3">
            <a:extLst>
              <a:ext uri="{FF2B5EF4-FFF2-40B4-BE49-F238E27FC236}">
                <a16:creationId xmlns:a16="http://schemas.microsoft.com/office/drawing/2014/main" id="{EE83C3C7-190E-3D55-D77A-E56C6DC2C7D0}"/>
              </a:ext>
            </a:extLst>
          </p:cNvPr>
          <p:cNvSpPr>
            <a:spLocks noGrp="1"/>
          </p:cNvSpPr>
          <p:nvPr>
            <p:ph sz="half" idx="2"/>
          </p:nvPr>
        </p:nvSpPr>
        <p:spPr/>
        <p:txBody>
          <a:bodyPr>
            <a:normAutofit fontScale="70000" lnSpcReduction="20000"/>
          </a:bodyPr>
          <a:lstStyle/>
          <a:p>
            <a:endParaRPr lang="en-US"/>
          </a:p>
        </p:txBody>
      </p:sp>
      <p:pic>
        <p:nvPicPr>
          <p:cNvPr id="6" name="Picture 5">
            <a:extLst>
              <a:ext uri="{FF2B5EF4-FFF2-40B4-BE49-F238E27FC236}">
                <a16:creationId xmlns:a16="http://schemas.microsoft.com/office/drawing/2014/main" id="{392B2A49-35E4-3CBD-69BB-AFA49DA0ED3C}"/>
              </a:ext>
            </a:extLst>
          </p:cNvPr>
          <p:cNvPicPr>
            <a:picLocks noChangeAspect="1"/>
          </p:cNvPicPr>
          <p:nvPr/>
        </p:nvPicPr>
        <p:blipFill rotWithShape="1">
          <a:blip r:embed="rId2"/>
          <a:srcRect l="10965" r="11696"/>
          <a:stretch/>
        </p:blipFill>
        <p:spPr>
          <a:xfrm>
            <a:off x="5414312" y="2003366"/>
            <a:ext cx="6428094" cy="4646816"/>
          </a:xfrm>
          <a:prstGeom prst="rect">
            <a:avLst/>
          </a:prstGeom>
        </p:spPr>
      </p:pic>
    </p:spTree>
    <p:extLst>
      <p:ext uri="{BB962C8B-B14F-4D97-AF65-F5344CB8AC3E}">
        <p14:creationId xmlns:p14="http://schemas.microsoft.com/office/powerpoint/2010/main" val="227542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PLANNING PHASE</a:t>
            </a:r>
          </a:p>
        </p:txBody>
      </p:sp>
      <p:cxnSp>
        <p:nvCxnSpPr>
          <p:cNvPr id="10" name="Straight Arrow Connector 9">
            <a:extLst>
              <a:ext uri="{FF2B5EF4-FFF2-40B4-BE49-F238E27FC236}">
                <a16:creationId xmlns:a16="http://schemas.microsoft.com/office/drawing/2014/main" id="{0FC4F50F-9FDA-2CB4-7F34-B10BF0ED72B9}"/>
              </a:ext>
            </a:extLst>
          </p:cNvPr>
          <p:cNvCxnSpPr/>
          <p:nvPr/>
        </p:nvCxnSpPr>
        <p:spPr>
          <a:xfrm>
            <a:off x="10844976" y="6656439"/>
            <a:ext cx="11701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F2BF9580-55F1-FEB1-AA6D-C16E33691149}"/>
              </a:ext>
            </a:extLst>
          </p:cNvPr>
          <p:cNvSpPr>
            <a:spLocks noGrp="1"/>
          </p:cNvSpPr>
          <p:nvPr>
            <p:ph sz="half" idx="1"/>
          </p:nvPr>
        </p:nvSpPr>
        <p:spPr/>
        <p:txBody>
          <a:bodyPr>
            <a:normAutofit fontScale="70000" lnSpcReduction="20000"/>
          </a:bodyPr>
          <a:lstStyle/>
          <a:p>
            <a:r>
              <a:rPr lang="en-US" dirty="0"/>
              <a:t>WHEEL-OVER (W/O)</a:t>
            </a:r>
          </a:p>
          <a:p>
            <a:r>
              <a:rPr lang="el-GR" dirty="0"/>
              <a:t>Το κατάλληλο σημείο για ξεκινήσει μία στροφή, για αλλαγή πορείας του πλοίου θα πρέπει να υπολογιστεί και να χαραχθεί πάνω στον χάρτη.</a:t>
            </a:r>
          </a:p>
          <a:p>
            <a:r>
              <a:rPr lang="el-GR" dirty="0"/>
              <a:t>Στην περίπτωση που κάνουμε ακτοπλοΐα στο σημείο έναρξης της στροφής θα πρέπει να δίνονται και πληροφορίες για τα </a:t>
            </a:r>
            <a:r>
              <a:rPr lang="en-US" dirty="0"/>
              <a:t>landmarks </a:t>
            </a:r>
            <a:r>
              <a:rPr lang="el-GR" dirty="0"/>
              <a:t>από τα οποία θα αναγνωρίσουμε την έναρξη της στροφής (συνήθως διόπτευση απόσταση από ένα σταθερό σημείο).</a:t>
            </a:r>
            <a:r>
              <a:rPr lang="en-US" dirty="0"/>
              <a:t> </a:t>
            </a:r>
            <a:endParaRPr lang="el-GR" dirty="0"/>
          </a:p>
          <a:p>
            <a:r>
              <a:rPr lang="el-GR" dirty="0"/>
              <a:t>Η ενδεικνυόμενη μέθοδος εκτέλεσης μίας στροφής είναι η λεγόμενη </a:t>
            </a:r>
            <a:r>
              <a:rPr lang="en-US" dirty="0"/>
              <a:t>constant radius turn </a:t>
            </a:r>
            <a:r>
              <a:rPr lang="el-GR" dirty="0"/>
              <a:t>στην οποία ρυθμίζουμε συνεχώς την γωνία του πηδαλίου ώστε να έχουμε ένα σταθερό </a:t>
            </a:r>
            <a:r>
              <a:rPr lang="en-US" dirty="0"/>
              <a:t>Rate Of Turn (degrees/minute)</a:t>
            </a:r>
          </a:p>
        </p:txBody>
      </p:sp>
      <p:pic>
        <p:nvPicPr>
          <p:cNvPr id="4" name="Picture 3">
            <a:extLst>
              <a:ext uri="{FF2B5EF4-FFF2-40B4-BE49-F238E27FC236}">
                <a16:creationId xmlns:a16="http://schemas.microsoft.com/office/drawing/2014/main" id="{DC269562-9190-90B2-D192-9D964C7D717B}"/>
              </a:ext>
            </a:extLst>
          </p:cNvPr>
          <p:cNvPicPr>
            <a:picLocks noChangeAspect="1"/>
          </p:cNvPicPr>
          <p:nvPr/>
        </p:nvPicPr>
        <p:blipFill rotWithShape="1">
          <a:blip r:embed="rId2"/>
          <a:srcRect l="15948" r="15911"/>
          <a:stretch/>
        </p:blipFill>
        <p:spPr>
          <a:xfrm>
            <a:off x="6525491" y="1600893"/>
            <a:ext cx="5062451" cy="4953000"/>
          </a:xfrm>
          <a:prstGeom prst="rect">
            <a:avLst/>
          </a:prstGeom>
        </p:spPr>
      </p:pic>
    </p:spTree>
    <p:extLst>
      <p:ext uri="{BB962C8B-B14F-4D97-AF65-F5344CB8AC3E}">
        <p14:creationId xmlns:p14="http://schemas.microsoft.com/office/powerpoint/2010/main" val="316113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PLANNING PHASE</a:t>
            </a:r>
          </a:p>
        </p:txBody>
      </p:sp>
      <p:cxnSp>
        <p:nvCxnSpPr>
          <p:cNvPr id="10" name="Straight Arrow Connector 9">
            <a:extLst>
              <a:ext uri="{FF2B5EF4-FFF2-40B4-BE49-F238E27FC236}">
                <a16:creationId xmlns:a16="http://schemas.microsoft.com/office/drawing/2014/main" id="{0FC4F50F-9FDA-2CB4-7F34-B10BF0ED72B9}"/>
              </a:ext>
            </a:extLst>
          </p:cNvPr>
          <p:cNvCxnSpPr/>
          <p:nvPr/>
        </p:nvCxnSpPr>
        <p:spPr>
          <a:xfrm>
            <a:off x="10844976" y="6656439"/>
            <a:ext cx="11701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F2BF9580-55F1-FEB1-AA6D-C16E33691149}"/>
              </a:ext>
            </a:extLst>
          </p:cNvPr>
          <p:cNvSpPr>
            <a:spLocks noGrp="1"/>
          </p:cNvSpPr>
          <p:nvPr>
            <p:ph sz="half" idx="1"/>
          </p:nvPr>
        </p:nvSpPr>
        <p:spPr/>
        <p:txBody>
          <a:bodyPr>
            <a:normAutofit fontScale="85000" lnSpcReduction="10000"/>
          </a:bodyPr>
          <a:lstStyle/>
          <a:p>
            <a:r>
              <a:rPr lang="en-US" u="sng" dirty="0"/>
              <a:t>WHEEL-OVER (W/O)</a:t>
            </a:r>
          </a:p>
          <a:p>
            <a:r>
              <a:rPr lang="el-GR" dirty="0"/>
              <a:t>Αφού επιλεγεί το επιθυμητό </a:t>
            </a:r>
            <a:r>
              <a:rPr lang="en-US" dirty="0"/>
              <a:t>Rate Of Turn </a:t>
            </a:r>
            <a:r>
              <a:rPr lang="el-GR" dirty="0"/>
              <a:t>π.χ. 15μοίρες / λεπτό –εξαρτάται από το μέγεθος του πλοίου και το εύρος της αλλαγής πορείας σε συνάρτηση με τον διαθέσιμο χώρο που έχουμε για μανούβρα, πάμε στο </a:t>
            </a:r>
            <a:r>
              <a:rPr lang="en-US" dirty="0"/>
              <a:t>wheel house poster </a:t>
            </a:r>
            <a:r>
              <a:rPr lang="el-GR" dirty="0"/>
              <a:t>και -από τους κύκλους στροφής- βρίσκουμε την απόσταση στην οποία το πλοίο ξεκινά και στρέφει μετά από την εντολή </a:t>
            </a:r>
            <a:r>
              <a:rPr lang="en-US" dirty="0"/>
              <a:t>“hard to”</a:t>
            </a:r>
            <a:r>
              <a:rPr lang="el-GR" dirty="0"/>
              <a:t>το οποίο χαρακτηρίζεται ως </a:t>
            </a:r>
            <a:r>
              <a:rPr lang="en-US" dirty="0"/>
              <a:t>POI </a:t>
            </a:r>
            <a:r>
              <a:rPr lang="el-GR" dirty="0"/>
              <a:t>(</a:t>
            </a:r>
            <a:r>
              <a:rPr lang="en-US" dirty="0"/>
              <a:t>Point of Overcoming Inertia). </a:t>
            </a:r>
          </a:p>
        </p:txBody>
      </p:sp>
      <p:pic>
        <p:nvPicPr>
          <p:cNvPr id="6" name="Picture 5">
            <a:extLst>
              <a:ext uri="{FF2B5EF4-FFF2-40B4-BE49-F238E27FC236}">
                <a16:creationId xmlns:a16="http://schemas.microsoft.com/office/drawing/2014/main" id="{09952C3A-DDD4-AA5F-7BC1-78D8F964A4EA}"/>
              </a:ext>
            </a:extLst>
          </p:cNvPr>
          <p:cNvPicPr>
            <a:picLocks noChangeAspect="1"/>
          </p:cNvPicPr>
          <p:nvPr/>
        </p:nvPicPr>
        <p:blipFill>
          <a:blip r:embed="rId2"/>
          <a:stretch>
            <a:fillRect/>
          </a:stretch>
        </p:blipFill>
        <p:spPr>
          <a:xfrm>
            <a:off x="6600306" y="1958804"/>
            <a:ext cx="4384459" cy="4697635"/>
          </a:xfrm>
          <a:prstGeom prst="rect">
            <a:avLst/>
          </a:prstGeom>
        </p:spPr>
      </p:pic>
      <p:cxnSp>
        <p:nvCxnSpPr>
          <p:cNvPr id="4" name="Straight Arrow Connector 3">
            <a:extLst>
              <a:ext uri="{FF2B5EF4-FFF2-40B4-BE49-F238E27FC236}">
                <a16:creationId xmlns:a16="http://schemas.microsoft.com/office/drawing/2014/main" id="{82E2D8A4-C8CB-5536-C667-56AA3D2BC898}"/>
              </a:ext>
            </a:extLst>
          </p:cNvPr>
          <p:cNvCxnSpPr>
            <a:cxnSpLocks/>
          </p:cNvCxnSpPr>
          <p:nvPr/>
        </p:nvCxnSpPr>
        <p:spPr>
          <a:xfrm>
            <a:off x="6741622" y="4912823"/>
            <a:ext cx="5153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3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PLANNING PHASE</a:t>
            </a:r>
          </a:p>
        </p:txBody>
      </p:sp>
      <p:cxnSp>
        <p:nvCxnSpPr>
          <p:cNvPr id="10" name="Straight Arrow Connector 9">
            <a:extLst>
              <a:ext uri="{FF2B5EF4-FFF2-40B4-BE49-F238E27FC236}">
                <a16:creationId xmlns:a16="http://schemas.microsoft.com/office/drawing/2014/main" id="{0FC4F50F-9FDA-2CB4-7F34-B10BF0ED72B9}"/>
              </a:ext>
            </a:extLst>
          </p:cNvPr>
          <p:cNvCxnSpPr/>
          <p:nvPr/>
        </p:nvCxnSpPr>
        <p:spPr>
          <a:xfrm>
            <a:off x="10844976" y="6656439"/>
            <a:ext cx="11701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F2BF9580-55F1-FEB1-AA6D-C16E33691149}"/>
              </a:ext>
            </a:extLst>
          </p:cNvPr>
          <p:cNvSpPr>
            <a:spLocks noGrp="1"/>
          </p:cNvSpPr>
          <p:nvPr>
            <p:ph sz="half" idx="1"/>
          </p:nvPr>
        </p:nvSpPr>
        <p:spPr>
          <a:xfrm>
            <a:off x="680320" y="2069869"/>
            <a:ext cx="4698358" cy="3866320"/>
          </a:xfrm>
        </p:spPr>
        <p:txBody>
          <a:bodyPr>
            <a:normAutofit fontScale="47500" lnSpcReduction="20000"/>
          </a:bodyPr>
          <a:lstStyle/>
          <a:p>
            <a:r>
              <a:rPr lang="el-GR" dirty="0"/>
              <a:t>Για να χαραχθεί χειροκίνητα το σημείο του </a:t>
            </a:r>
            <a:r>
              <a:rPr lang="en-US" dirty="0"/>
              <a:t>wheel-over </a:t>
            </a:r>
            <a:r>
              <a:rPr lang="el-GR" dirty="0"/>
              <a:t>στο </a:t>
            </a:r>
            <a:r>
              <a:rPr lang="en-US" dirty="0"/>
              <a:t>ECDIS </a:t>
            </a:r>
            <a:r>
              <a:rPr lang="el-GR" dirty="0"/>
              <a:t>ακολουθούμε τα παρακάτω βήματα:</a:t>
            </a:r>
            <a:endParaRPr lang="en-US" dirty="0"/>
          </a:p>
          <a:p>
            <a:r>
              <a:rPr lang="en-US" dirty="0"/>
              <a:t>1. </a:t>
            </a:r>
            <a:r>
              <a:rPr lang="el-GR" dirty="0"/>
              <a:t>Καθορίζουμε την ακτίνα της στροφής που θα εκτελέσουμε χρησιμοποιώντας τον παρακάτω τύπο:</a:t>
            </a:r>
          </a:p>
          <a:p>
            <a:r>
              <a:rPr lang="el-GR" dirty="0"/>
              <a:t>ρ = </a:t>
            </a:r>
            <a:r>
              <a:rPr lang="en-US" dirty="0"/>
              <a:t>SOG / ROT</a:t>
            </a:r>
          </a:p>
          <a:p>
            <a:r>
              <a:rPr lang="el-GR" dirty="0"/>
              <a:t>Όπου,</a:t>
            </a:r>
          </a:p>
          <a:p>
            <a:r>
              <a:rPr lang="en-US" dirty="0"/>
              <a:t>SOG </a:t>
            </a:r>
            <a:r>
              <a:rPr lang="el-GR" dirty="0"/>
              <a:t>η ταχύτητα που θα έχουμε την στιγμή της στροφής, </a:t>
            </a:r>
            <a:endParaRPr lang="en-US" dirty="0"/>
          </a:p>
          <a:p>
            <a:r>
              <a:rPr lang="en-US" dirty="0"/>
              <a:t>ROT </a:t>
            </a:r>
            <a:r>
              <a:rPr lang="el-GR" dirty="0"/>
              <a:t>το </a:t>
            </a:r>
            <a:r>
              <a:rPr lang="en-US" dirty="0"/>
              <a:t>rate of turn (degrees/minute)</a:t>
            </a:r>
          </a:p>
          <a:p>
            <a:r>
              <a:rPr lang="el-GR" dirty="0"/>
              <a:t>Π.χ. Αν πλέουμε με ταχύτητα 12 </a:t>
            </a:r>
            <a:r>
              <a:rPr lang="en-US" dirty="0"/>
              <a:t>knot (miles/</a:t>
            </a:r>
            <a:r>
              <a:rPr lang="en-US" dirty="0" err="1"/>
              <a:t>hr</a:t>
            </a:r>
            <a:r>
              <a:rPr lang="en-US" dirty="0"/>
              <a:t>) </a:t>
            </a:r>
            <a:r>
              <a:rPr lang="el-GR" dirty="0"/>
              <a:t>και επιθυμούμε να εκτελέσουμε την στροφή μας με 12 μοίρες ανά λεπτό τότε η ακτίνα ρ της στροφής θα είναι 12 / 1</a:t>
            </a:r>
            <a:r>
              <a:rPr lang="en-US" dirty="0"/>
              <a:t>5</a:t>
            </a:r>
            <a:r>
              <a:rPr lang="el-GR" dirty="0"/>
              <a:t> = </a:t>
            </a:r>
            <a:r>
              <a:rPr lang="en-US" dirty="0"/>
              <a:t>0.8</a:t>
            </a:r>
            <a:r>
              <a:rPr lang="el-GR" dirty="0"/>
              <a:t> </a:t>
            </a:r>
            <a:r>
              <a:rPr lang="el-GR" dirty="0" err="1"/>
              <a:t>νμ</a:t>
            </a:r>
            <a:r>
              <a:rPr lang="el-GR" dirty="0"/>
              <a:t>.</a:t>
            </a:r>
          </a:p>
          <a:p>
            <a:r>
              <a:rPr lang="en-US" dirty="0"/>
              <a:t>2.</a:t>
            </a:r>
            <a:r>
              <a:rPr lang="el-GR" dirty="0"/>
              <a:t>Αφού καθορίσουμε την ακτίνα χαράζουμε παράλληλες γραμμές σε απόσταση ίση με ρ από τις πορείες μας και το σημείο που τέμνονται  το ορίζουμε </a:t>
            </a:r>
            <a:r>
              <a:rPr lang="el-GR" dirty="0" err="1"/>
              <a:t>ώς</a:t>
            </a:r>
            <a:r>
              <a:rPr lang="el-GR" dirty="0"/>
              <a:t> κέντρο της στροφής ΚΣ.</a:t>
            </a:r>
          </a:p>
          <a:p>
            <a:r>
              <a:rPr lang="el-GR" dirty="0"/>
              <a:t>Με τον </a:t>
            </a:r>
            <a:r>
              <a:rPr lang="en-US" dirty="0"/>
              <a:t>VRM </a:t>
            </a:r>
            <a:r>
              <a:rPr lang="el-GR" dirty="0"/>
              <a:t>στο κέντρο της στροφής δημιουργούμε ένα κύκλο ίσο με ρ και σημαδεύουμε τα δύο σημεία στα οποία ο κύκλος εφάπτεται με τις πορείες.</a:t>
            </a:r>
          </a:p>
          <a:p>
            <a:r>
              <a:rPr lang="el-GR" dirty="0"/>
              <a:t>Από το σημείο επαφής με την αρχική πορεία</a:t>
            </a:r>
            <a:r>
              <a:rPr lang="en-US" dirty="0"/>
              <a:t> </a:t>
            </a:r>
            <a:r>
              <a:rPr lang="el-GR" dirty="0"/>
              <a:t>μετράμε και απόσταση ίση με το</a:t>
            </a:r>
            <a:r>
              <a:rPr lang="en-US" dirty="0"/>
              <a:t> POI </a:t>
            </a:r>
            <a:r>
              <a:rPr lang="el-GR" dirty="0"/>
              <a:t>κι εκεί βάζουμε το </a:t>
            </a:r>
            <a:r>
              <a:rPr lang="en-US" dirty="0"/>
              <a:t>Wheel-Over point. </a:t>
            </a:r>
            <a:endParaRPr lang="el-GR" dirty="0"/>
          </a:p>
          <a:p>
            <a:endParaRPr lang="el-GR" dirty="0"/>
          </a:p>
        </p:txBody>
      </p:sp>
      <p:pic>
        <p:nvPicPr>
          <p:cNvPr id="8" name="Picture 7">
            <a:extLst>
              <a:ext uri="{FF2B5EF4-FFF2-40B4-BE49-F238E27FC236}">
                <a16:creationId xmlns:a16="http://schemas.microsoft.com/office/drawing/2014/main" id="{499302FE-7AE6-B60D-7DA5-EFE5DD1611EA}"/>
              </a:ext>
            </a:extLst>
          </p:cNvPr>
          <p:cNvPicPr>
            <a:picLocks noChangeAspect="1"/>
          </p:cNvPicPr>
          <p:nvPr/>
        </p:nvPicPr>
        <p:blipFill>
          <a:blip r:embed="rId2"/>
          <a:stretch>
            <a:fillRect/>
          </a:stretch>
        </p:blipFill>
        <p:spPr>
          <a:xfrm>
            <a:off x="5378678" y="2069868"/>
            <a:ext cx="6420430" cy="4034899"/>
          </a:xfrm>
          <a:prstGeom prst="rect">
            <a:avLst/>
          </a:prstGeom>
        </p:spPr>
      </p:pic>
    </p:spTree>
    <p:extLst>
      <p:ext uri="{BB962C8B-B14F-4D97-AF65-F5344CB8AC3E}">
        <p14:creationId xmlns:p14="http://schemas.microsoft.com/office/powerpoint/2010/main" val="14433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PLANNING PHASE</a:t>
            </a:r>
          </a:p>
        </p:txBody>
      </p:sp>
      <p:cxnSp>
        <p:nvCxnSpPr>
          <p:cNvPr id="10" name="Straight Arrow Connector 9">
            <a:extLst>
              <a:ext uri="{FF2B5EF4-FFF2-40B4-BE49-F238E27FC236}">
                <a16:creationId xmlns:a16="http://schemas.microsoft.com/office/drawing/2014/main" id="{0FC4F50F-9FDA-2CB4-7F34-B10BF0ED72B9}"/>
              </a:ext>
            </a:extLst>
          </p:cNvPr>
          <p:cNvCxnSpPr/>
          <p:nvPr/>
        </p:nvCxnSpPr>
        <p:spPr>
          <a:xfrm>
            <a:off x="10844976" y="6656439"/>
            <a:ext cx="11701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F2BF9580-55F1-FEB1-AA6D-C16E33691149}"/>
              </a:ext>
            </a:extLst>
          </p:cNvPr>
          <p:cNvSpPr>
            <a:spLocks noGrp="1"/>
          </p:cNvSpPr>
          <p:nvPr>
            <p:ph sz="half" idx="1"/>
          </p:nvPr>
        </p:nvSpPr>
        <p:spPr>
          <a:xfrm>
            <a:off x="680320" y="2069869"/>
            <a:ext cx="4698358" cy="3866320"/>
          </a:xfrm>
        </p:spPr>
        <p:txBody>
          <a:bodyPr>
            <a:normAutofit fontScale="55000" lnSpcReduction="20000"/>
          </a:bodyPr>
          <a:lstStyle/>
          <a:p>
            <a:r>
              <a:rPr lang="el-GR" dirty="0"/>
              <a:t>Για να χαραχθεί αυτόματα από το μηχάνημα το σημείο του </a:t>
            </a:r>
            <a:r>
              <a:rPr lang="en-US" dirty="0"/>
              <a:t>wheel-over</a:t>
            </a:r>
            <a:r>
              <a:rPr lang="el-GR" dirty="0"/>
              <a:t>, ακολουθούμε τα παρακάτω βήματα:</a:t>
            </a:r>
            <a:endParaRPr lang="en-US" dirty="0"/>
          </a:p>
          <a:p>
            <a:r>
              <a:rPr lang="en-US" dirty="0"/>
              <a:t>1. </a:t>
            </a:r>
            <a:r>
              <a:rPr lang="el-GR" dirty="0"/>
              <a:t>Καθορίζουμε την ακτίνα της στροφής που θα εκτελέσουμε χρησιμοποιώντας τον τύπο:</a:t>
            </a:r>
          </a:p>
          <a:p>
            <a:r>
              <a:rPr lang="el-GR" dirty="0"/>
              <a:t>ρ = </a:t>
            </a:r>
            <a:r>
              <a:rPr lang="en-US" dirty="0"/>
              <a:t>SOG / ROT</a:t>
            </a:r>
          </a:p>
          <a:p>
            <a:r>
              <a:rPr lang="el-GR" dirty="0"/>
              <a:t>Ανοίγουμε τον </a:t>
            </a:r>
            <a:r>
              <a:rPr lang="en-US" dirty="0"/>
              <a:t>route editor </a:t>
            </a:r>
            <a:r>
              <a:rPr lang="el-GR" dirty="0"/>
              <a:t>και εισάγουμε το </a:t>
            </a:r>
            <a:r>
              <a:rPr lang="en-US" dirty="0"/>
              <a:t>(turn) radius </a:t>
            </a:r>
            <a:r>
              <a:rPr lang="el-GR" dirty="0"/>
              <a:t>στην αντίστοιχη στήλη στα κελιά των </a:t>
            </a:r>
            <a:r>
              <a:rPr lang="en-US" dirty="0"/>
              <a:t>waypoints </a:t>
            </a:r>
            <a:r>
              <a:rPr lang="el-GR" dirty="0"/>
              <a:t>καθώς και το επιθυμητό </a:t>
            </a:r>
            <a:r>
              <a:rPr lang="en-US" dirty="0"/>
              <a:t>Rate Of Turn (ROT)</a:t>
            </a:r>
          </a:p>
          <a:p>
            <a:r>
              <a:rPr lang="el-GR" dirty="0"/>
              <a:t>Το </a:t>
            </a:r>
            <a:r>
              <a:rPr lang="en-US" dirty="0"/>
              <a:t>ECDIS </a:t>
            </a:r>
            <a:r>
              <a:rPr lang="el-GR" dirty="0"/>
              <a:t>με αυτά τα στοιχεία θα υπολογίσει το </a:t>
            </a:r>
            <a:r>
              <a:rPr lang="en-US" dirty="0"/>
              <a:t>wheel over point </a:t>
            </a:r>
            <a:r>
              <a:rPr lang="el-GR" dirty="0"/>
              <a:t>προσθέτοντας και το υπολογισμένο από τα ενσωματωμένα </a:t>
            </a:r>
            <a:r>
              <a:rPr lang="el-GR" dirty="0" err="1"/>
              <a:t>ελικτικά</a:t>
            </a:r>
            <a:r>
              <a:rPr lang="el-GR" dirty="0"/>
              <a:t> στοιχεία </a:t>
            </a:r>
            <a:r>
              <a:rPr lang="en-US" dirty="0"/>
              <a:t> </a:t>
            </a:r>
            <a:r>
              <a:rPr lang="el-GR" dirty="0"/>
              <a:t>(για </a:t>
            </a:r>
            <a:r>
              <a:rPr lang="el-GR" dirty="0" err="1"/>
              <a:t>νεώτερα</a:t>
            </a:r>
            <a:r>
              <a:rPr lang="el-GR" dirty="0"/>
              <a:t> πλοία) </a:t>
            </a:r>
            <a:r>
              <a:rPr lang="en-US" dirty="0"/>
              <a:t>POI </a:t>
            </a:r>
            <a:r>
              <a:rPr lang="el-GR" dirty="0"/>
              <a:t>ή αν τα </a:t>
            </a:r>
            <a:r>
              <a:rPr lang="el-GR" dirty="0" err="1"/>
              <a:t>ελικτικά</a:t>
            </a:r>
            <a:r>
              <a:rPr lang="el-GR" dirty="0"/>
              <a:t> στοιχεία δεν είναι</a:t>
            </a:r>
            <a:r>
              <a:rPr lang="en-US" dirty="0"/>
              <a:t> </a:t>
            </a:r>
            <a:r>
              <a:rPr lang="el-GR" dirty="0" err="1"/>
              <a:t>καθ</a:t>
            </a:r>
            <a:r>
              <a:rPr lang="en-US" dirty="0"/>
              <a:t>o</a:t>
            </a:r>
            <a:r>
              <a:rPr lang="el-GR" dirty="0" err="1"/>
              <a:t>ρισμένα</a:t>
            </a:r>
            <a:r>
              <a:rPr lang="el-GR" dirty="0"/>
              <a:t> στο </a:t>
            </a:r>
            <a:r>
              <a:rPr lang="en-US" dirty="0"/>
              <a:t>ECDIS </a:t>
            </a:r>
            <a:r>
              <a:rPr lang="el-GR" dirty="0"/>
              <a:t>προσθέτουμε χειροκίνητα το </a:t>
            </a:r>
            <a:r>
              <a:rPr lang="en-US" dirty="0"/>
              <a:t>POI </a:t>
            </a:r>
            <a:r>
              <a:rPr lang="el-GR" dirty="0"/>
              <a:t>στην αντίστοιχη στήλη.</a:t>
            </a:r>
            <a:endParaRPr lang="en-US" dirty="0"/>
          </a:p>
          <a:p>
            <a:r>
              <a:rPr lang="el-GR" dirty="0"/>
              <a:t>Στο </a:t>
            </a:r>
            <a:r>
              <a:rPr lang="en-US" dirty="0"/>
              <a:t>TRANSAS </a:t>
            </a:r>
            <a:r>
              <a:rPr lang="en-US" dirty="0" err="1"/>
              <a:t>ecdis</a:t>
            </a:r>
            <a:r>
              <a:rPr lang="en-US" dirty="0"/>
              <a:t> </a:t>
            </a:r>
            <a:r>
              <a:rPr lang="el-GR" dirty="0"/>
              <a:t>θα πρέπει επίσης να επιλέξουμε και από το </a:t>
            </a:r>
            <a:r>
              <a:rPr lang="en-US" dirty="0"/>
              <a:t>tab “options” </a:t>
            </a:r>
            <a:r>
              <a:rPr lang="el-GR" dirty="0"/>
              <a:t>του </a:t>
            </a:r>
            <a:r>
              <a:rPr lang="en-US" dirty="0"/>
              <a:t>route editor </a:t>
            </a:r>
            <a:r>
              <a:rPr lang="el-GR" dirty="0"/>
              <a:t>στο πεδίο </a:t>
            </a:r>
            <a:r>
              <a:rPr lang="en-US" dirty="0"/>
              <a:t>“Set Point” </a:t>
            </a:r>
            <a:r>
              <a:rPr lang="el-GR" dirty="0"/>
              <a:t>την επιλογή «</a:t>
            </a:r>
            <a:r>
              <a:rPr lang="en-US" dirty="0"/>
              <a:t>wheel over” </a:t>
            </a:r>
          </a:p>
          <a:p>
            <a:endParaRPr lang="el-GR" dirty="0"/>
          </a:p>
        </p:txBody>
      </p:sp>
      <p:pic>
        <p:nvPicPr>
          <p:cNvPr id="4" name="Picture 3">
            <a:extLst>
              <a:ext uri="{FF2B5EF4-FFF2-40B4-BE49-F238E27FC236}">
                <a16:creationId xmlns:a16="http://schemas.microsoft.com/office/drawing/2014/main" id="{51BFE04D-4544-FBDB-B09E-BF6DD0E44D55}"/>
              </a:ext>
            </a:extLst>
          </p:cNvPr>
          <p:cNvPicPr>
            <a:picLocks noChangeAspect="1"/>
          </p:cNvPicPr>
          <p:nvPr/>
        </p:nvPicPr>
        <p:blipFill>
          <a:blip r:embed="rId2"/>
          <a:stretch>
            <a:fillRect/>
          </a:stretch>
        </p:blipFill>
        <p:spPr>
          <a:xfrm>
            <a:off x="5479282" y="2069869"/>
            <a:ext cx="6515665" cy="2293819"/>
          </a:xfrm>
          <a:prstGeom prst="rect">
            <a:avLst/>
          </a:prstGeom>
        </p:spPr>
      </p:pic>
      <p:sp>
        <p:nvSpPr>
          <p:cNvPr id="5" name="Oval 4">
            <a:extLst>
              <a:ext uri="{FF2B5EF4-FFF2-40B4-BE49-F238E27FC236}">
                <a16:creationId xmlns:a16="http://schemas.microsoft.com/office/drawing/2014/main" id="{5FBBDC15-BD1D-B301-C11F-D5205FE17913}"/>
              </a:ext>
            </a:extLst>
          </p:cNvPr>
          <p:cNvSpPr/>
          <p:nvPr/>
        </p:nvSpPr>
        <p:spPr>
          <a:xfrm>
            <a:off x="10294182" y="2660073"/>
            <a:ext cx="1217498" cy="84789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B0AD004-6858-A02A-1AFF-2FF06BD40341}"/>
              </a:ext>
            </a:extLst>
          </p:cNvPr>
          <p:cNvPicPr>
            <a:picLocks noChangeAspect="1"/>
          </p:cNvPicPr>
          <p:nvPr/>
        </p:nvPicPr>
        <p:blipFill rotWithShape="1">
          <a:blip r:embed="rId3"/>
          <a:srcRect l="4999" t="4306" r="4913" b="4306"/>
          <a:stretch/>
        </p:blipFill>
        <p:spPr>
          <a:xfrm>
            <a:off x="8737114" y="3507971"/>
            <a:ext cx="2917767" cy="3189670"/>
          </a:xfrm>
          <a:prstGeom prst="rect">
            <a:avLst/>
          </a:prstGeom>
        </p:spPr>
      </p:pic>
      <p:sp>
        <p:nvSpPr>
          <p:cNvPr id="9" name="Oval 8">
            <a:extLst>
              <a:ext uri="{FF2B5EF4-FFF2-40B4-BE49-F238E27FC236}">
                <a16:creationId xmlns:a16="http://schemas.microsoft.com/office/drawing/2014/main" id="{D7C59D03-E72D-6E8E-A174-7A5C6D4CA86D}"/>
              </a:ext>
            </a:extLst>
          </p:cNvPr>
          <p:cNvSpPr/>
          <p:nvPr/>
        </p:nvSpPr>
        <p:spPr>
          <a:xfrm>
            <a:off x="8737115" y="3749041"/>
            <a:ext cx="1179970" cy="54864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63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0FAA-C790-EA7A-6E65-E7B30F7B88B0}"/>
              </a:ext>
            </a:extLst>
          </p:cNvPr>
          <p:cNvSpPr>
            <a:spLocks noGrp="1"/>
          </p:cNvSpPr>
          <p:nvPr>
            <p:ph type="title"/>
          </p:nvPr>
        </p:nvSpPr>
        <p:spPr/>
        <p:txBody>
          <a:bodyPr/>
          <a:lstStyle/>
          <a:p>
            <a:r>
              <a:rPr lang="en-US" dirty="0"/>
              <a:t>PLANNING PHASE</a:t>
            </a:r>
          </a:p>
        </p:txBody>
      </p:sp>
      <p:sp>
        <p:nvSpPr>
          <p:cNvPr id="3" name="Content Placeholder 2">
            <a:extLst>
              <a:ext uri="{FF2B5EF4-FFF2-40B4-BE49-F238E27FC236}">
                <a16:creationId xmlns:a16="http://schemas.microsoft.com/office/drawing/2014/main" id="{444CE840-11DE-C99B-E815-D8D176E441EE}"/>
              </a:ext>
            </a:extLst>
          </p:cNvPr>
          <p:cNvSpPr>
            <a:spLocks noGrp="1"/>
          </p:cNvSpPr>
          <p:nvPr>
            <p:ph sz="half" idx="1"/>
          </p:nvPr>
        </p:nvSpPr>
        <p:spPr>
          <a:xfrm>
            <a:off x="680320" y="2061556"/>
            <a:ext cx="4698358" cy="4796443"/>
          </a:xfrm>
        </p:spPr>
        <p:txBody>
          <a:bodyPr>
            <a:normAutofit/>
          </a:bodyPr>
          <a:lstStyle/>
          <a:p>
            <a:r>
              <a:rPr lang="el-GR" dirty="0"/>
              <a:t>Ορίζουμε τα </a:t>
            </a:r>
            <a:r>
              <a:rPr lang="en-US" dirty="0"/>
              <a:t>Safety Contour </a:t>
            </a:r>
            <a:r>
              <a:rPr lang="el-GR" dirty="0"/>
              <a:t>ανά </a:t>
            </a:r>
            <a:r>
              <a:rPr lang="en-US" dirty="0"/>
              <a:t>leg </a:t>
            </a:r>
            <a:r>
              <a:rPr lang="el-GR" dirty="0"/>
              <a:t>ταξιδίου όπως έχουμε αναφέρει σε προηγούμενα μαθήματα.</a:t>
            </a:r>
          </a:p>
          <a:p>
            <a:r>
              <a:rPr lang="el-GR" dirty="0"/>
              <a:t>Μην ξεχνάμε ότι σε κάποιες περιπτώσεις θα πρέπει να χαράξουμε </a:t>
            </a:r>
            <a:r>
              <a:rPr lang="en-US" dirty="0"/>
              <a:t>custom safety contour </a:t>
            </a:r>
            <a:r>
              <a:rPr lang="el-GR" dirty="0"/>
              <a:t>εάν τα διαστήματα μεταξύ των προσχεδιασμένων από τον κατασκευαστή του χάρτη δεν μας καλύπτουν</a:t>
            </a:r>
            <a:endParaRPr lang="en-US" dirty="0"/>
          </a:p>
        </p:txBody>
      </p:sp>
      <p:pic>
        <p:nvPicPr>
          <p:cNvPr id="18" name="Content Placeholder 6">
            <a:extLst>
              <a:ext uri="{FF2B5EF4-FFF2-40B4-BE49-F238E27FC236}">
                <a16:creationId xmlns:a16="http://schemas.microsoft.com/office/drawing/2014/main" id="{8684CC82-3D2E-9A74-2F1D-C29EB1D5C67D}"/>
              </a:ext>
            </a:extLst>
          </p:cNvPr>
          <p:cNvPicPr>
            <a:picLocks noGrp="1" noChangeAspect="1"/>
          </p:cNvPicPr>
          <p:nvPr>
            <p:ph sz="half" idx="2"/>
          </p:nvPr>
        </p:nvPicPr>
        <p:blipFill>
          <a:blip r:embed="rId2"/>
          <a:stretch>
            <a:fillRect/>
          </a:stretch>
        </p:blipFill>
        <p:spPr>
          <a:xfrm>
            <a:off x="6096000" y="2061556"/>
            <a:ext cx="5992321" cy="4563688"/>
          </a:xfrm>
        </p:spPr>
      </p:pic>
    </p:spTree>
    <p:extLst>
      <p:ext uri="{BB962C8B-B14F-4D97-AF65-F5344CB8AC3E}">
        <p14:creationId xmlns:p14="http://schemas.microsoft.com/office/powerpoint/2010/main" val="33017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0FAA-C790-EA7A-6E65-E7B30F7B88B0}"/>
              </a:ext>
            </a:extLst>
          </p:cNvPr>
          <p:cNvSpPr>
            <a:spLocks noGrp="1"/>
          </p:cNvSpPr>
          <p:nvPr>
            <p:ph type="title"/>
          </p:nvPr>
        </p:nvSpPr>
        <p:spPr/>
        <p:txBody>
          <a:bodyPr/>
          <a:lstStyle/>
          <a:p>
            <a:r>
              <a:rPr lang="en-US" dirty="0"/>
              <a:t>ROUTE CHECK (PLANNING PHASE)</a:t>
            </a:r>
          </a:p>
        </p:txBody>
      </p:sp>
      <p:sp>
        <p:nvSpPr>
          <p:cNvPr id="3" name="Content Placeholder 2">
            <a:extLst>
              <a:ext uri="{FF2B5EF4-FFF2-40B4-BE49-F238E27FC236}">
                <a16:creationId xmlns:a16="http://schemas.microsoft.com/office/drawing/2014/main" id="{444CE840-11DE-C99B-E815-D8D176E441EE}"/>
              </a:ext>
            </a:extLst>
          </p:cNvPr>
          <p:cNvSpPr>
            <a:spLocks noGrp="1"/>
          </p:cNvSpPr>
          <p:nvPr>
            <p:ph sz="half" idx="1"/>
          </p:nvPr>
        </p:nvSpPr>
        <p:spPr>
          <a:xfrm>
            <a:off x="680320" y="2061556"/>
            <a:ext cx="4698358" cy="4796443"/>
          </a:xfrm>
        </p:spPr>
        <p:txBody>
          <a:bodyPr>
            <a:normAutofit fontScale="92500" lnSpcReduction="20000"/>
          </a:bodyPr>
          <a:lstStyle/>
          <a:p>
            <a:r>
              <a:rPr lang="el-GR" dirty="0"/>
              <a:t>Αφού χαράξουμε τις πορείες μας και ορίσουμε τα </a:t>
            </a:r>
            <a:r>
              <a:rPr lang="en-US" dirty="0"/>
              <a:t>Safety Settings, </a:t>
            </a:r>
            <a:r>
              <a:rPr lang="el-GR" dirty="0"/>
              <a:t>θα πρέπει να ελέγξουμε την πορεία.</a:t>
            </a:r>
          </a:p>
          <a:p>
            <a:r>
              <a:rPr lang="el-GR" dirty="0"/>
              <a:t>Η διαδικασία είναι αυτοματοποιημένη σε όλα τα </a:t>
            </a:r>
            <a:r>
              <a:rPr lang="en-US" dirty="0"/>
              <a:t>ECDIS </a:t>
            </a:r>
            <a:r>
              <a:rPr lang="el-GR" dirty="0"/>
              <a:t>και λειτουργεί βάσει των ρυθμίσεων ασφαλείας που έχουμε θέσει.</a:t>
            </a:r>
          </a:p>
          <a:p>
            <a:r>
              <a:rPr lang="el-GR" dirty="0"/>
              <a:t>Σε κάθε σημείο του ταξιδίου που θα υπάρχει πρόβλημα, το </a:t>
            </a:r>
            <a:r>
              <a:rPr lang="en-US" dirty="0"/>
              <a:t>ECDIS </a:t>
            </a:r>
            <a:r>
              <a:rPr lang="el-GR" dirty="0"/>
              <a:t>δημιουργεί ένα σημείο ενδιαφέροντος στο οποίο από την λίστα που θα μας παρουσιαστεί μπορούμε να τα επιλέξουμε ένα – ένα και να κάνουμε διορθώσεις / μεταβολές.</a:t>
            </a:r>
          </a:p>
        </p:txBody>
      </p:sp>
      <p:pic>
        <p:nvPicPr>
          <p:cNvPr id="11" name="Content Placeholder 10">
            <a:extLst>
              <a:ext uri="{FF2B5EF4-FFF2-40B4-BE49-F238E27FC236}">
                <a16:creationId xmlns:a16="http://schemas.microsoft.com/office/drawing/2014/main" id="{DED2FABB-EA5A-95A6-DD0D-7715367A0189}"/>
              </a:ext>
            </a:extLst>
          </p:cNvPr>
          <p:cNvPicPr>
            <a:picLocks noGrp="1" noChangeAspect="1"/>
          </p:cNvPicPr>
          <p:nvPr>
            <p:ph sz="half" idx="2"/>
          </p:nvPr>
        </p:nvPicPr>
        <p:blipFill>
          <a:blip r:embed="rId2"/>
          <a:stretch>
            <a:fillRect/>
          </a:stretch>
        </p:blipFill>
        <p:spPr>
          <a:xfrm>
            <a:off x="5624934" y="1895301"/>
            <a:ext cx="6204077" cy="4812591"/>
          </a:xfrm>
        </p:spPr>
      </p:pic>
    </p:spTree>
    <p:extLst>
      <p:ext uri="{BB962C8B-B14F-4D97-AF65-F5344CB8AC3E}">
        <p14:creationId xmlns:p14="http://schemas.microsoft.com/office/powerpoint/2010/main" val="2960125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0FAA-C790-EA7A-6E65-E7B30F7B88B0}"/>
              </a:ext>
            </a:extLst>
          </p:cNvPr>
          <p:cNvSpPr>
            <a:spLocks noGrp="1"/>
          </p:cNvSpPr>
          <p:nvPr>
            <p:ph type="title"/>
          </p:nvPr>
        </p:nvSpPr>
        <p:spPr/>
        <p:txBody>
          <a:bodyPr/>
          <a:lstStyle/>
          <a:p>
            <a:r>
              <a:rPr lang="en-US" dirty="0"/>
              <a:t>ROUTE CHECK (PLANNING PHASE)</a:t>
            </a:r>
          </a:p>
        </p:txBody>
      </p:sp>
      <p:sp>
        <p:nvSpPr>
          <p:cNvPr id="3" name="Content Placeholder 2">
            <a:extLst>
              <a:ext uri="{FF2B5EF4-FFF2-40B4-BE49-F238E27FC236}">
                <a16:creationId xmlns:a16="http://schemas.microsoft.com/office/drawing/2014/main" id="{444CE840-11DE-C99B-E815-D8D176E441EE}"/>
              </a:ext>
            </a:extLst>
          </p:cNvPr>
          <p:cNvSpPr>
            <a:spLocks noGrp="1"/>
          </p:cNvSpPr>
          <p:nvPr>
            <p:ph sz="half" idx="1"/>
          </p:nvPr>
        </p:nvSpPr>
        <p:spPr>
          <a:xfrm>
            <a:off x="680320" y="2061556"/>
            <a:ext cx="4698358" cy="4796443"/>
          </a:xfrm>
        </p:spPr>
        <p:txBody>
          <a:bodyPr>
            <a:normAutofit fontScale="92500" lnSpcReduction="20000"/>
          </a:bodyPr>
          <a:lstStyle/>
          <a:p>
            <a:r>
              <a:rPr lang="el-GR" dirty="0"/>
              <a:t>Αφού χαράξουμε τις πορείες μας και ορίσουμε τα </a:t>
            </a:r>
            <a:r>
              <a:rPr lang="en-US" dirty="0"/>
              <a:t>Safety Settings, </a:t>
            </a:r>
            <a:r>
              <a:rPr lang="el-GR" dirty="0"/>
              <a:t>θα πρέπει να ελέγξουμε την πορεία.</a:t>
            </a:r>
          </a:p>
          <a:p>
            <a:r>
              <a:rPr lang="el-GR" dirty="0"/>
              <a:t>Η διαδικασία είναι αυτοματοποιημένη σε όλα τα </a:t>
            </a:r>
            <a:r>
              <a:rPr lang="en-US" dirty="0"/>
              <a:t>ECDIS </a:t>
            </a:r>
            <a:r>
              <a:rPr lang="el-GR" dirty="0"/>
              <a:t>και λειτουργεί βάσει των ρυθμίσεων ασφαλείας που έχουμε θέσει.</a:t>
            </a:r>
          </a:p>
          <a:p>
            <a:r>
              <a:rPr lang="el-GR" dirty="0"/>
              <a:t>Σε κάθε σημείο του ταξιδίου που θα υπάρχει πρόβλημα, το </a:t>
            </a:r>
            <a:r>
              <a:rPr lang="en-US" dirty="0"/>
              <a:t>ECDIS </a:t>
            </a:r>
            <a:r>
              <a:rPr lang="el-GR" dirty="0"/>
              <a:t>δημιουργεί ένα σημείο ενδιαφέροντος στο οποίο από την λίστα που θα μας παρουσιαστεί μπορούμε να τα επιλέξουμε ένα – ένα και να κάνουμε διορθώσεις / μεταβολές.</a:t>
            </a:r>
          </a:p>
        </p:txBody>
      </p:sp>
      <p:pic>
        <p:nvPicPr>
          <p:cNvPr id="11" name="Content Placeholder 10">
            <a:extLst>
              <a:ext uri="{FF2B5EF4-FFF2-40B4-BE49-F238E27FC236}">
                <a16:creationId xmlns:a16="http://schemas.microsoft.com/office/drawing/2014/main" id="{DED2FABB-EA5A-95A6-DD0D-7715367A0189}"/>
              </a:ext>
            </a:extLst>
          </p:cNvPr>
          <p:cNvPicPr>
            <a:picLocks noGrp="1" noChangeAspect="1"/>
          </p:cNvPicPr>
          <p:nvPr>
            <p:ph sz="half" idx="2"/>
          </p:nvPr>
        </p:nvPicPr>
        <p:blipFill>
          <a:blip r:embed="rId2"/>
          <a:stretch>
            <a:fillRect/>
          </a:stretch>
        </p:blipFill>
        <p:spPr>
          <a:xfrm>
            <a:off x="5624934" y="1895301"/>
            <a:ext cx="6204077" cy="4812591"/>
          </a:xfrm>
        </p:spPr>
      </p:pic>
    </p:spTree>
    <p:extLst>
      <p:ext uri="{BB962C8B-B14F-4D97-AF65-F5344CB8AC3E}">
        <p14:creationId xmlns:p14="http://schemas.microsoft.com/office/powerpoint/2010/main" val="94201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0FAA-C790-EA7A-6E65-E7B30F7B88B0}"/>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444CE840-11DE-C99B-E815-D8D176E441EE}"/>
              </a:ext>
            </a:extLst>
          </p:cNvPr>
          <p:cNvSpPr>
            <a:spLocks noGrp="1"/>
          </p:cNvSpPr>
          <p:nvPr>
            <p:ph sz="half" idx="1"/>
          </p:nvPr>
        </p:nvSpPr>
        <p:spPr>
          <a:xfrm>
            <a:off x="91440" y="2061556"/>
            <a:ext cx="5287238" cy="4796443"/>
          </a:xfrm>
        </p:spPr>
        <p:txBody>
          <a:bodyPr>
            <a:normAutofit/>
          </a:bodyPr>
          <a:lstStyle/>
          <a:p>
            <a:r>
              <a:rPr lang="el-GR" dirty="0"/>
              <a:t>Στο στάδιο της παρακολούθησης του ταξιδίου ο </a:t>
            </a:r>
            <a:r>
              <a:rPr lang="el-GR" dirty="0" err="1"/>
              <a:t>αξιοματικός</a:t>
            </a:r>
            <a:r>
              <a:rPr lang="el-GR" dirty="0"/>
              <a:t> θα πρέπει να,</a:t>
            </a:r>
          </a:p>
          <a:p>
            <a:r>
              <a:rPr lang="el-GR" dirty="0"/>
              <a:t>Βεβαιώνει ότι έχει φορτωθεί το σωστό </a:t>
            </a:r>
            <a:r>
              <a:rPr lang="en-US" dirty="0"/>
              <a:t>Passage Plan,</a:t>
            </a:r>
          </a:p>
          <a:p>
            <a:r>
              <a:rPr lang="el-GR" dirty="0"/>
              <a:t>Οποιαδήποτε αλλαγή στα </a:t>
            </a:r>
            <a:r>
              <a:rPr lang="en-US" dirty="0"/>
              <a:t>Safety Settings </a:t>
            </a:r>
            <a:r>
              <a:rPr lang="el-GR" dirty="0"/>
              <a:t>θα πρέπει να γίνεται κατόπιν ενημέρωσης του Πλοιάρχου και των λοιπών αξιωματικών γεφύρας ακόμη κι αν είναι προγραμματισμένες από το στάδιο της σχεδίασης</a:t>
            </a:r>
          </a:p>
        </p:txBody>
      </p:sp>
      <p:pic>
        <p:nvPicPr>
          <p:cNvPr id="7" name="Content Placeholder 6">
            <a:extLst>
              <a:ext uri="{FF2B5EF4-FFF2-40B4-BE49-F238E27FC236}">
                <a16:creationId xmlns:a16="http://schemas.microsoft.com/office/drawing/2014/main" id="{1125AB2A-BFCF-6FFC-BA51-C63B0BCF3B02}"/>
              </a:ext>
            </a:extLst>
          </p:cNvPr>
          <p:cNvPicPr>
            <a:picLocks noGrp="1" noChangeAspect="1"/>
          </p:cNvPicPr>
          <p:nvPr>
            <p:ph sz="half" idx="2"/>
          </p:nvPr>
        </p:nvPicPr>
        <p:blipFill>
          <a:blip r:embed="rId2"/>
          <a:stretch>
            <a:fillRect/>
          </a:stretch>
        </p:blipFill>
        <p:spPr>
          <a:xfrm>
            <a:off x="5237018" y="2174304"/>
            <a:ext cx="5142754" cy="4046846"/>
          </a:xfrm>
        </p:spPr>
      </p:pic>
    </p:spTree>
    <p:extLst>
      <p:ext uri="{BB962C8B-B14F-4D97-AF65-F5344CB8AC3E}">
        <p14:creationId xmlns:p14="http://schemas.microsoft.com/office/powerpoint/2010/main" val="224875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0FAA-C790-EA7A-6E65-E7B30F7B88B0}"/>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444CE840-11DE-C99B-E815-D8D176E441EE}"/>
              </a:ext>
            </a:extLst>
          </p:cNvPr>
          <p:cNvSpPr>
            <a:spLocks noGrp="1"/>
          </p:cNvSpPr>
          <p:nvPr>
            <p:ph sz="half" idx="1"/>
          </p:nvPr>
        </p:nvSpPr>
        <p:spPr>
          <a:xfrm>
            <a:off x="91440" y="2061556"/>
            <a:ext cx="5287238" cy="4796443"/>
          </a:xfrm>
        </p:spPr>
        <p:txBody>
          <a:bodyPr>
            <a:normAutofit/>
          </a:bodyPr>
          <a:lstStyle/>
          <a:p>
            <a:r>
              <a:rPr lang="el-GR" dirty="0"/>
              <a:t>Στο στάδιο της παρακολούθησης του ταξιδίου ο αξιωματικός θα πρέπει να,</a:t>
            </a:r>
            <a:endParaRPr lang="en-US" dirty="0"/>
          </a:p>
          <a:p>
            <a:r>
              <a:rPr lang="el-GR" dirty="0"/>
              <a:t>Μην αγνοεί τα </a:t>
            </a:r>
            <a:r>
              <a:rPr lang="en-US" dirty="0"/>
              <a:t>Alarm</a:t>
            </a:r>
            <a:r>
              <a:rPr lang="el-GR" dirty="0"/>
              <a:t> και τις προειδοποιήσεις</a:t>
            </a:r>
            <a:r>
              <a:rPr lang="en-US" dirty="0"/>
              <a:t> (warnings)</a:t>
            </a:r>
          </a:p>
          <a:p>
            <a:r>
              <a:rPr lang="el-GR" dirty="0"/>
              <a:t>Να ελέγχει ότι όλες οι παράμετροι είναι ορθές και σύμφωνα με το </a:t>
            </a:r>
            <a:r>
              <a:rPr lang="en-US" dirty="0"/>
              <a:t>Passage Plan</a:t>
            </a:r>
            <a:r>
              <a:rPr lang="el-GR" dirty="0"/>
              <a:t>.</a:t>
            </a:r>
          </a:p>
          <a:p>
            <a:r>
              <a:rPr lang="el-GR" dirty="0"/>
              <a:t>Βεβαιώνει ότι οι χάρτες είναι </a:t>
            </a:r>
            <a:r>
              <a:rPr lang="en-US"/>
              <a:t>up to date.</a:t>
            </a:r>
            <a:endParaRPr lang="el-GR" dirty="0"/>
          </a:p>
        </p:txBody>
      </p:sp>
      <p:sp>
        <p:nvSpPr>
          <p:cNvPr id="5" name="Content Placeholder 4">
            <a:extLst>
              <a:ext uri="{FF2B5EF4-FFF2-40B4-BE49-F238E27FC236}">
                <a16:creationId xmlns:a16="http://schemas.microsoft.com/office/drawing/2014/main" id="{3D64F1AF-3634-CD15-A77F-CBE3C9135746}"/>
              </a:ext>
            </a:extLst>
          </p:cNvPr>
          <p:cNvSpPr>
            <a:spLocks noGrp="1"/>
          </p:cNvSpPr>
          <p:nvPr>
            <p:ph sz="half" idx="2"/>
          </p:nvPr>
        </p:nvSpPr>
        <p:spPr/>
        <p:txBody>
          <a:bodyPr/>
          <a:lstStyle/>
          <a:p>
            <a:endParaRPr lang="en-US"/>
          </a:p>
        </p:txBody>
      </p:sp>
      <p:pic>
        <p:nvPicPr>
          <p:cNvPr id="8" name="Picture 7">
            <a:extLst>
              <a:ext uri="{FF2B5EF4-FFF2-40B4-BE49-F238E27FC236}">
                <a16:creationId xmlns:a16="http://schemas.microsoft.com/office/drawing/2014/main" id="{418FA026-C170-A1C0-6178-E8E9D017E081}"/>
              </a:ext>
            </a:extLst>
          </p:cNvPr>
          <p:cNvPicPr>
            <a:picLocks noChangeAspect="1"/>
          </p:cNvPicPr>
          <p:nvPr/>
        </p:nvPicPr>
        <p:blipFill>
          <a:blip r:embed="rId2"/>
          <a:stretch>
            <a:fillRect/>
          </a:stretch>
        </p:blipFill>
        <p:spPr>
          <a:xfrm>
            <a:off x="5660816" y="1226413"/>
            <a:ext cx="4566672" cy="5430263"/>
          </a:xfrm>
          <a:prstGeom prst="rect">
            <a:avLst/>
          </a:prstGeom>
        </p:spPr>
      </p:pic>
    </p:spTree>
    <p:extLst>
      <p:ext uri="{BB962C8B-B14F-4D97-AF65-F5344CB8AC3E}">
        <p14:creationId xmlns:p14="http://schemas.microsoft.com/office/powerpoint/2010/main" val="423391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l-GR" dirty="0"/>
              <a:t>ΠΟΙΑ Ε</a:t>
            </a:r>
            <a:r>
              <a:rPr lang="en-US" dirty="0"/>
              <a:t>I</a:t>
            </a:r>
            <a:r>
              <a:rPr lang="el-GR" dirty="0"/>
              <a:t>ΝΑΙ ΤΑ ΣΤΑΔΙΑ ΕΚΤΕΛΕΣΗΣ ΕΝΌΣ </a:t>
            </a:r>
            <a:r>
              <a:rPr lang="en-US" dirty="0"/>
              <a:t>PASSAGE PLAN</a:t>
            </a:r>
          </a:p>
        </p:txBody>
      </p:sp>
      <p:sp>
        <p:nvSpPr>
          <p:cNvPr id="3" name="Content Placeholder 2">
            <a:extLst>
              <a:ext uri="{FF2B5EF4-FFF2-40B4-BE49-F238E27FC236}">
                <a16:creationId xmlns:a16="http://schemas.microsoft.com/office/drawing/2014/main" id="{90C63C29-D8CF-E841-CF84-1CAB8E234A2D}"/>
              </a:ext>
            </a:extLst>
          </p:cNvPr>
          <p:cNvSpPr>
            <a:spLocks noGrp="1"/>
          </p:cNvSpPr>
          <p:nvPr>
            <p:ph sz="half" idx="1"/>
          </p:nvPr>
        </p:nvSpPr>
        <p:spPr>
          <a:xfrm>
            <a:off x="680319" y="2336873"/>
            <a:ext cx="5848299" cy="3599316"/>
          </a:xfrm>
        </p:spPr>
        <p:txBody>
          <a:bodyPr>
            <a:normAutofit fontScale="62500" lnSpcReduction="20000"/>
          </a:bodyPr>
          <a:lstStyle/>
          <a:p>
            <a:r>
              <a:rPr lang="el-GR" dirty="0"/>
              <a:t>Σύμφωνα με το </a:t>
            </a:r>
            <a:r>
              <a:rPr lang="en-US" dirty="0">
                <a:hlinkClick r:id="rId2"/>
              </a:rPr>
              <a:t>resolution 893(21)</a:t>
            </a:r>
            <a:r>
              <a:rPr lang="en-US" dirty="0"/>
              <a:t> </a:t>
            </a:r>
            <a:r>
              <a:rPr lang="el-GR" dirty="0"/>
              <a:t>ένα </a:t>
            </a:r>
            <a:r>
              <a:rPr lang="en-US" dirty="0"/>
              <a:t>passage plan </a:t>
            </a:r>
            <a:r>
              <a:rPr lang="el-GR" dirty="0"/>
              <a:t>χωρίζεται σε τρία (3) στάδια:</a:t>
            </a:r>
          </a:p>
          <a:p>
            <a:r>
              <a:rPr lang="el-GR" dirty="0"/>
              <a:t>1.	</a:t>
            </a:r>
            <a:r>
              <a:rPr lang="en-US" b="1" dirty="0"/>
              <a:t>Appraisal</a:t>
            </a:r>
            <a:r>
              <a:rPr lang="el-GR" b="1" dirty="0"/>
              <a:t>:</a:t>
            </a:r>
            <a:r>
              <a:rPr lang="el-GR" dirty="0"/>
              <a:t> στο οποίο συγκεντρώνονται όλα τα στοιχεία και οι πληροφορίες για τον σχεδιασμό του ταξιδίου</a:t>
            </a:r>
          </a:p>
          <a:p>
            <a:r>
              <a:rPr lang="el-GR" dirty="0"/>
              <a:t>2.	</a:t>
            </a:r>
            <a:r>
              <a:rPr lang="en-US" b="1" dirty="0"/>
              <a:t>Planning</a:t>
            </a:r>
            <a:r>
              <a:rPr lang="el-GR" b="1" dirty="0"/>
              <a:t>:</a:t>
            </a:r>
            <a:r>
              <a:rPr lang="el-GR" dirty="0"/>
              <a:t> όπου</a:t>
            </a:r>
            <a:r>
              <a:rPr lang="en-US" dirty="0"/>
              <a:t> </a:t>
            </a:r>
            <a:r>
              <a:rPr lang="el-GR" dirty="0"/>
              <a:t>με βάση την όσο πιο δυνατό πληρέστερη και λεπτομερή συγκέντρωση των πληροφοριών από το πρώτο στάδιο σχεδιάζεται το σύνολο του ταξιδίου από την προβλήτα αναχώρησης έως την προβλήτα άφιξης (</a:t>
            </a:r>
            <a:r>
              <a:rPr lang="en-US" dirty="0"/>
              <a:t>berth to berth)</a:t>
            </a:r>
            <a:r>
              <a:rPr lang="el-GR" dirty="0"/>
              <a:t>.</a:t>
            </a:r>
            <a:endParaRPr lang="en-US" dirty="0"/>
          </a:p>
          <a:p>
            <a:r>
              <a:rPr lang="en-US" dirty="0"/>
              <a:t>3.	</a:t>
            </a:r>
            <a:r>
              <a:rPr lang="en-US" b="1" dirty="0"/>
              <a:t>Execution</a:t>
            </a:r>
            <a:r>
              <a:rPr lang="el-GR" b="1" dirty="0"/>
              <a:t>:</a:t>
            </a:r>
            <a:r>
              <a:rPr lang="en-US" dirty="0"/>
              <a:t> </a:t>
            </a:r>
            <a:r>
              <a:rPr lang="el-GR" dirty="0"/>
              <a:t>Εκτέλεση του ταξιδίου όπως αυτό σχεδιάστηκε</a:t>
            </a:r>
          </a:p>
          <a:p>
            <a:r>
              <a:rPr lang="el-GR" dirty="0"/>
              <a:t>4.	</a:t>
            </a:r>
            <a:r>
              <a:rPr lang="en-US" b="1" dirty="0"/>
              <a:t>Monitoring</a:t>
            </a:r>
            <a:r>
              <a:rPr lang="el-GR" b="1" dirty="0"/>
              <a:t>:</a:t>
            </a:r>
            <a:r>
              <a:rPr lang="en-US" dirty="0"/>
              <a:t> </a:t>
            </a:r>
            <a:r>
              <a:rPr lang="el-GR" dirty="0"/>
              <a:t>παρακολούθηση της εξέλιξης του ταξιδίου και επιβεβαίωση της ορθής τήρησης του. Στα στάδια της εκτέλεσης και της παρακολούθησης </a:t>
            </a:r>
            <a:r>
              <a:rPr lang="el-GR" dirty="0" err="1"/>
              <a:t>δίναται</a:t>
            </a:r>
            <a:r>
              <a:rPr lang="el-GR" dirty="0"/>
              <a:t> να υπάρξουν και τροποποιήσεις στο </a:t>
            </a:r>
            <a:r>
              <a:rPr lang="en-US" dirty="0"/>
              <a:t>passage plan </a:t>
            </a:r>
            <a:r>
              <a:rPr lang="el-GR" dirty="0"/>
              <a:t>οι οποίες θα πρέπει όμως να είναι  καλά τεκμηριωμένες (</a:t>
            </a:r>
            <a:r>
              <a:rPr lang="en-US" dirty="0"/>
              <a:t>well documented)</a:t>
            </a:r>
          </a:p>
        </p:txBody>
      </p:sp>
      <p:pic>
        <p:nvPicPr>
          <p:cNvPr id="6" name="Content Placeholder 5">
            <a:extLst>
              <a:ext uri="{FF2B5EF4-FFF2-40B4-BE49-F238E27FC236}">
                <a16:creationId xmlns:a16="http://schemas.microsoft.com/office/drawing/2014/main" id="{B9168231-AF7A-CA07-DF9F-A2B63BFE0EB9}"/>
              </a:ext>
            </a:extLst>
          </p:cNvPr>
          <p:cNvPicPr>
            <a:picLocks noGrp="1" noChangeAspect="1"/>
          </p:cNvPicPr>
          <p:nvPr>
            <p:ph sz="half" idx="2"/>
          </p:nvPr>
        </p:nvPicPr>
        <p:blipFill>
          <a:blip r:embed="rId3"/>
          <a:stretch>
            <a:fillRect/>
          </a:stretch>
        </p:blipFill>
        <p:spPr>
          <a:xfrm>
            <a:off x="6745544" y="2336873"/>
            <a:ext cx="5269982" cy="3513321"/>
          </a:xfrm>
        </p:spPr>
      </p:pic>
    </p:spTree>
    <p:extLst>
      <p:ext uri="{BB962C8B-B14F-4D97-AF65-F5344CB8AC3E}">
        <p14:creationId xmlns:p14="http://schemas.microsoft.com/office/powerpoint/2010/main" val="3033310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0FAA-C790-EA7A-6E65-E7B30F7B88B0}"/>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444CE840-11DE-C99B-E815-D8D176E441EE}"/>
              </a:ext>
            </a:extLst>
          </p:cNvPr>
          <p:cNvSpPr>
            <a:spLocks noGrp="1"/>
          </p:cNvSpPr>
          <p:nvPr>
            <p:ph sz="half" idx="1"/>
          </p:nvPr>
        </p:nvSpPr>
        <p:spPr>
          <a:xfrm>
            <a:off x="91440" y="2061556"/>
            <a:ext cx="5287238" cy="4796443"/>
          </a:xfrm>
        </p:spPr>
        <p:txBody>
          <a:bodyPr>
            <a:normAutofit/>
          </a:bodyPr>
          <a:lstStyle/>
          <a:p>
            <a:r>
              <a:rPr lang="el-GR" dirty="0"/>
              <a:t>Στο στάδιο της παρακολούθησης του ταξιδίου ο αξιωματικός θα πρέπει να,</a:t>
            </a:r>
            <a:endParaRPr lang="en-US" dirty="0"/>
          </a:p>
          <a:p>
            <a:r>
              <a:rPr lang="el-GR" dirty="0"/>
              <a:t>Βεβαιώνει ότι έχουν φορτωθεί τα σωστά </a:t>
            </a:r>
            <a:r>
              <a:rPr lang="en-US" dirty="0"/>
              <a:t>user maps</a:t>
            </a:r>
            <a:r>
              <a:rPr lang="el-GR" dirty="0"/>
              <a:t>, ειδικά όταν έχουμε υποτυπώσει χειροκίνητα </a:t>
            </a:r>
            <a:r>
              <a:rPr lang="en-US" dirty="0"/>
              <a:t>Safety Contours </a:t>
            </a:r>
            <a:r>
              <a:rPr lang="el-GR" dirty="0"/>
              <a:t>και ναυτιλιακούς κινδύνους.</a:t>
            </a:r>
          </a:p>
          <a:p>
            <a:r>
              <a:rPr lang="el-GR" dirty="0"/>
              <a:t>οι πληροφορίες που έχουν εισαχθεί απεικονίζονται σωστά.</a:t>
            </a:r>
            <a:endParaRPr lang="en-US" dirty="0"/>
          </a:p>
          <a:p>
            <a:endParaRPr lang="en-US" dirty="0"/>
          </a:p>
          <a:p>
            <a:pPr marL="0" indent="0">
              <a:buNone/>
            </a:pPr>
            <a:endParaRPr lang="el-GR" dirty="0"/>
          </a:p>
        </p:txBody>
      </p:sp>
      <p:pic>
        <p:nvPicPr>
          <p:cNvPr id="6" name="Content Placeholder 5">
            <a:extLst>
              <a:ext uri="{FF2B5EF4-FFF2-40B4-BE49-F238E27FC236}">
                <a16:creationId xmlns:a16="http://schemas.microsoft.com/office/drawing/2014/main" id="{A08555A3-A8D1-B712-B131-2D0421EDE312}"/>
              </a:ext>
            </a:extLst>
          </p:cNvPr>
          <p:cNvPicPr>
            <a:picLocks noGrp="1" noChangeAspect="1"/>
          </p:cNvPicPr>
          <p:nvPr>
            <p:ph sz="half" idx="2"/>
          </p:nvPr>
        </p:nvPicPr>
        <p:blipFill>
          <a:blip r:embed="rId2"/>
          <a:stretch>
            <a:fillRect/>
          </a:stretch>
        </p:blipFill>
        <p:spPr>
          <a:xfrm>
            <a:off x="5378678" y="2326580"/>
            <a:ext cx="4987622" cy="3492329"/>
          </a:xfrm>
        </p:spPr>
      </p:pic>
    </p:spTree>
    <p:extLst>
      <p:ext uri="{BB962C8B-B14F-4D97-AF65-F5344CB8AC3E}">
        <p14:creationId xmlns:p14="http://schemas.microsoft.com/office/powerpoint/2010/main" val="256161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0FAA-C790-EA7A-6E65-E7B30F7B88B0}"/>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444CE840-11DE-C99B-E815-D8D176E441EE}"/>
              </a:ext>
            </a:extLst>
          </p:cNvPr>
          <p:cNvSpPr>
            <a:spLocks noGrp="1"/>
          </p:cNvSpPr>
          <p:nvPr>
            <p:ph sz="half" idx="1"/>
          </p:nvPr>
        </p:nvSpPr>
        <p:spPr>
          <a:xfrm>
            <a:off x="91440" y="2061556"/>
            <a:ext cx="5287238" cy="4796443"/>
          </a:xfrm>
        </p:spPr>
        <p:txBody>
          <a:bodyPr>
            <a:normAutofit/>
          </a:bodyPr>
          <a:lstStyle/>
          <a:p>
            <a:r>
              <a:rPr lang="el-GR" dirty="0"/>
              <a:t>Στο στάδιο της παρακολούθησης του ταξιδίου ο αξιωματικός θα πρέπει να,</a:t>
            </a:r>
            <a:endParaRPr lang="en-US" dirty="0"/>
          </a:p>
          <a:p>
            <a:r>
              <a:rPr lang="el-GR" dirty="0"/>
              <a:t>Βεβαιώνει ότι οι χάρτες βρίσκονται στην βέλτιστη κλίμακα απεικόνισης και,</a:t>
            </a:r>
          </a:p>
          <a:p>
            <a:r>
              <a:rPr lang="el-GR" dirty="0"/>
              <a:t>Η οθόνη του χάρτη είναι σωστά ρυθμισμένη με το σωστό </a:t>
            </a:r>
            <a:r>
              <a:rPr lang="en-US" dirty="0"/>
              <a:t>mode </a:t>
            </a:r>
            <a:r>
              <a:rPr lang="el-GR" dirty="0"/>
              <a:t>μέρας / νύχτας ώστε να έχουμε και την βέλτιστη ευκρίνεια.</a:t>
            </a:r>
            <a:endParaRPr lang="en-US" dirty="0"/>
          </a:p>
          <a:p>
            <a:endParaRPr lang="en-US" dirty="0"/>
          </a:p>
          <a:p>
            <a:pPr marL="0" indent="0">
              <a:buNone/>
            </a:pPr>
            <a:endParaRPr lang="el-GR" dirty="0"/>
          </a:p>
        </p:txBody>
      </p:sp>
      <p:pic>
        <p:nvPicPr>
          <p:cNvPr id="8" name="Content Placeholder 7">
            <a:extLst>
              <a:ext uri="{FF2B5EF4-FFF2-40B4-BE49-F238E27FC236}">
                <a16:creationId xmlns:a16="http://schemas.microsoft.com/office/drawing/2014/main" id="{59103492-9FE9-1C7A-E48F-EB6ECC6FA032}"/>
              </a:ext>
            </a:extLst>
          </p:cNvPr>
          <p:cNvPicPr>
            <a:picLocks noGrp="1" noChangeAspect="1"/>
          </p:cNvPicPr>
          <p:nvPr>
            <p:ph sz="half" idx="2"/>
          </p:nvPr>
        </p:nvPicPr>
        <p:blipFill>
          <a:blip r:embed="rId2"/>
          <a:stretch>
            <a:fillRect/>
          </a:stretch>
        </p:blipFill>
        <p:spPr>
          <a:xfrm>
            <a:off x="5378677" y="2178930"/>
            <a:ext cx="5078275" cy="3648292"/>
          </a:xfrm>
        </p:spPr>
      </p:pic>
    </p:spTree>
    <p:extLst>
      <p:ext uri="{BB962C8B-B14F-4D97-AF65-F5344CB8AC3E}">
        <p14:creationId xmlns:p14="http://schemas.microsoft.com/office/powerpoint/2010/main" val="585007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75000"/>
              </a:schemeClr>
            </a:gs>
            <a:gs pos="50000">
              <a:schemeClr val="bg2">
                <a:shade val="100000"/>
                <a:hueMod val="100000"/>
                <a:satMod val="110000"/>
                <a:lumMod val="130000"/>
              </a:schemeClr>
            </a:gs>
            <a:gs pos="100000">
              <a:schemeClr val="accent5">
                <a:lumMod val="75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0FAA-C790-EA7A-6E65-E7B30F7B88B0}"/>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444CE840-11DE-C99B-E815-D8D176E441EE}"/>
              </a:ext>
            </a:extLst>
          </p:cNvPr>
          <p:cNvSpPr>
            <a:spLocks noGrp="1"/>
          </p:cNvSpPr>
          <p:nvPr>
            <p:ph sz="half" idx="1"/>
          </p:nvPr>
        </p:nvSpPr>
        <p:spPr>
          <a:xfrm>
            <a:off x="91440" y="2061556"/>
            <a:ext cx="5287238" cy="4796443"/>
          </a:xfrm>
        </p:spPr>
        <p:txBody>
          <a:bodyPr>
            <a:normAutofit/>
          </a:bodyPr>
          <a:lstStyle/>
          <a:p>
            <a:r>
              <a:rPr lang="el-GR" dirty="0"/>
              <a:t>Στο στάδιο της παρακολούθησης του ταξιδίου ο αξιωματικός ΔΕΝ θα πρέπει να,</a:t>
            </a:r>
            <a:endParaRPr lang="en-US" dirty="0"/>
          </a:p>
          <a:p>
            <a:r>
              <a:rPr lang="el-GR" dirty="0"/>
              <a:t>Αδιαφορεί για την εξέλιξη του ταξιδίου,</a:t>
            </a:r>
          </a:p>
          <a:p>
            <a:r>
              <a:rPr lang="el-GR" dirty="0"/>
              <a:t>Μην έχει μελετήσει το εναλλακτικό σχέδιο για την αντιμετώπιση  μη αναμενόμενων καταστάσεων.</a:t>
            </a:r>
            <a:endParaRPr lang="en-US" dirty="0"/>
          </a:p>
          <a:p>
            <a:r>
              <a:rPr lang="el-GR" dirty="0"/>
              <a:t>Μην φροντίζει να κάνει πρακτική εναλλακτικών μεθόδων στίγματος (</a:t>
            </a:r>
            <a:r>
              <a:rPr lang="en-US" dirty="0"/>
              <a:t>astro-sights, landmark bearings </a:t>
            </a:r>
            <a:r>
              <a:rPr lang="el-GR" dirty="0" err="1"/>
              <a:t>κλπ</a:t>
            </a:r>
            <a:r>
              <a:rPr lang="el-GR" dirty="0"/>
              <a:t>)</a:t>
            </a:r>
          </a:p>
          <a:p>
            <a:endParaRPr lang="en-US" dirty="0"/>
          </a:p>
          <a:p>
            <a:endParaRPr lang="en-US" dirty="0"/>
          </a:p>
          <a:p>
            <a:pPr marL="0" indent="0">
              <a:buNone/>
            </a:pPr>
            <a:endParaRPr lang="el-GR" dirty="0"/>
          </a:p>
        </p:txBody>
      </p:sp>
      <p:pic>
        <p:nvPicPr>
          <p:cNvPr id="7" name="Content Placeholder 6">
            <a:extLst>
              <a:ext uri="{FF2B5EF4-FFF2-40B4-BE49-F238E27FC236}">
                <a16:creationId xmlns:a16="http://schemas.microsoft.com/office/drawing/2014/main" id="{FCB3C85C-EB6A-98DF-C6B6-D74E5CB7C22C}"/>
              </a:ext>
            </a:extLst>
          </p:cNvPr>
          <p:cNvPicPr>
            <a:picLocks noGrp="1" noChangeAspect="1"/>
          </p:cNvPicPr>
          <p:nvPr>
            <p:ph sz="half" idx="2"/>
          </p:nvPr>
        </p:nvPicPr>
        <p:blipFill>
          <a:blip r:embed="rId2"/>
          <a:stretch>
            <a:fillRect/>
          </a:stretch>
        </p:blipFill>
        <p:spPr>
          <a:xfrm>
            <a:off x="5594350" y="2358385"/>
            <a:ext cx="4700588" cy="3555692"/>
          </a:xfrm>
        </p:spPr>
      </p:pic>
    </p:spTree>
    <p:extLst>
      <p:ext uri="{BB962C8B-B14F-4D97-AF65-F5344CB8AC3E}">
        <p14:creationId xmlns:p14="http://schemas.microsoft.com/office/powerpoint/2010/main" val="240725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APPRAISAL</a:t>
            </a:r>
          </a:p>
        </p:txBody>
      </p:sp>
      <p:sp>
        <p:nvSpPr>
          <p:cNvPr id="3" name="Content Placeholder 2">
            <a:extLst>
              <a:ext uri="{FF2B5EF4-FFF2-40B4-BE49-F238E27FC236}">
                <a16:creationId xmlns:a16="http://schemas.microsoft.com/office/drawing/2014/main" id="{90C63C29-D8CF-E841-CF84-1CAB8E234A2D}"/>
              </a:ext>
            </a:extLst>
          </p:cNvPr>
          <p:cNvSpPr>
            <a:spLocks noGrp="1"/>
          </p:cNvSpPr>
          <p:nvPr>
            <p:ph sz="half" idx="1"/>
          </p:nvPr>
        </p:nvSpPr>
        <p:spPr>
          <a:xfrm>
            <a:off x="74190" y="2332573"/>
            <a:ext cx="5372881" cy="3599316"/>
          </a:xfrm>
        </p:spPr>
        <p:txBody>
          <a:bodyPr>
            <a:normAutofit/>
          </a:bodyPr>
          <a:lstStyle/>
          <a:p>
            <a:r>
              <a:rPr lang="el-GR" dirty="0"/>
              <a:t>Το σημαντικότερο στάδιο του </a:t>
            </a:r>
            <a:r>
              <a:rPr lang="en-US" dirty="0"/>
              <a:t>passage plan </a:t>
            </a:r>
            <a:r>
              <a:rPr lang="el-GR" dirty="0"/>
              <a:t>αφού αυτό θα κρίνει και την αποτελεσματικότητα του και θα κάνει το </a:t>
            </a:r>
            <a:r>
              <a:rPr lang="en-US" dirty="0"/>
              <a:t>passage plan </a:t>
            </a:r>
            <a:r>
              <a:rPr lang="el-GR" dirty="0"/>
              <a:t>ένα βοήθημα για τον αξιωματικό γεφύρας κι όχι απλά έναν απλό γραφειοκρατικό σκόπελο. </a:t>
            </a:r>
            <a:endParaRPr lang="en-US" dirty="0"/>
          </a:p>
        </p:txBody>
      </p:sp>
      <p:pic>
        <p:nvPicPr>
          <p:cNvPr id="6" name="Content Placeholder 5">
            <a:extLst>
              <a:ext uri="{FF2B5EF4-FFF2-40B4-BE49-F238E27FC236}">
                <a16:creationId xmlns:a16="http://schemas.microsoft.com/office/drawing/2014/main" id="{E2BF4376-CFF0-6F3C-5B62-995C5C55E4C9}"/>
              </a:ext>
            </a:extLst>
          </p:cNvPr>
          <p:cNvPicPr>
            <a:picLocks noGrp="1" noChangeAspect="1"/>
          </p:cNvPicPr>
          <p:nvPr>
            <p:ph sz="half" idx="2"/>
          </p:nvPr>
        </p:nvPicPr>
        <p:blipFill>
          <a:blip r:embed="rId2"/>
          <a:stretch>
            <a:fillRect/>
          </a:stretch>
        </p:blipFill>
        <p:spPr>
          <a:xfrm rot="21407255">
            <a:off x="5487250" y="1293696"/>
            <a:ext cx="6146159" cy="5254587"/>
          </a:xfrm>
        </p:spPr>
      </p:pic>
    </p:spTree>
    <p:extLst>
      <p:ext uri="{BB962C8B-B14F-4D97-AF65-F5344CB8AC3E}">
        <p14:creationId xmlns:p14="http://schemas.microsoft.com/office/powerpoint/2010/main" val="384302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APPRAISAL</a:t>
            </a:r>
          </a:p>
        </p:txBody>
      </p:sp>
      <p:sp>
        <p:nvSpPr>
          <p:cNvPr id="3" name="Content Placeholder 2">
            <a:extLst>
              <a:ext uri="{FF2B5EF4-FFF2-40B4-BE49-F238E27FC236}">
                <a16:creationId xmlns:a16="http://schemas.microsoft.com/office/drawing/2014/main" id="{90C63C29-D8CF-E841-CF84-1CAB8E234A2D}"/>
              </a:ext>
            </a:extLst>
          </p:cNvPr>
          <p:cNvSpPr>
            <a:spLocks noGrp="1"/>
          </p:cNvSpPr>
          <p:nvPr>
            <p:ph sz="half" idx="1"/>
          </p:nvPr>
        </p:nvSpPr>
        <p:spPr>
          <a:xfrm>
            <a:off x="454177" y="2261419"/>
            <a:ext cx="5877797" cy="4345858"/>
          </a:xfrm>
        </p:spPr>
        <p:txBody>
          <a:bodyPr>
            <a:normAutofit fontScale="62500" lnSpcReduction="20000"/>
          </a:bodyPr>
          <a:lstStyle/>
          <a:p>
            <a:pPr marL="0" indent="0">
              <a:buNone/>
            </a:pPr>
            <a:r>
              <a:rPr lang="el-GR" dirty="0"/>
              <a:t>Οι πληροφορίες που κατ’ ελάχιστο θα πρέπει να συγκεντρώνονται σε ένα </a:t>
            </a:r>
            <a:r>
              <a:rPr lang="en-US" dirty="0"/>
              <a:t>passage plan appraisal </a:t>
            </a:r>
            <a:r>
              <a:rPr lang="el-GR" dirty="0"/>
              <a:t>είναι: </a:t>
            </a:r>
          </a:p>
          <a:p>
            <a:r>
              <a:rPr lang="el-GR" dirty="0"/>
              <a:t>Η λειτουργική κατάσταση του πλοίου και των εξαρτημάτων του, το επιτρεπόμενο βύθισμα του σε διαύλους και λιμένες,</a:t>
            </a:r>
          </a:p>
          <a:p>
            <a:r>
              <a:rPr lang="el-GR" dirty="0"/>
              <a:t>Οι ελικτικές του ικανότητες (από αυτές καθορίζουμε το </a:t>
            </a:r>
            <a:r>
              <a:rPr lang="en-US" dirty="0"/>
              <a:t>wheel-over </a:t>
            </a:r>
            <a:r>
              <a:rPr lang="el-GR" dirty="0"/>
              <a:t>τα </a:t>
            </a:r>
            <a:r>
              <a:rPr lang="en-US" dirty="0"/>
              <a:t>stand-by, slow-downs </a:t>
            </a:r>
            <a:r>
              <a:rPr lang="el-GR" dirty="0"/>
              <a:t>και τις ταχύτητες με τις οποίες θα διασχίσουμε ένα δίαυλο</a:t>
            </a:r>
            <a:r>
              <a:rPr lang="en-US" dirty="0"/>
              <a:t>). </a:t>
            </a:r>
            <a:r>
              <a:rPr lang="el-GR" dirty="0"/>
              <a:t>Τις πληροφορίες αυτές τις λαμβάνουμε από το </a:t>
            </a:r>
            <a:r>
              <a:rPr lang="en-US" dirty="0"/>
              <a:t>wheelhouse poster </a:t>
            </a:r>
            <a:r>
              <a:rPr lang="el-GR" dirty="0"/>
              <a:t>και με μεγαλύτερη λεπτομέρεια από το </a:t>
            </a:r>
            <a:r>
              <a:rPr lang="en-US" dirty="0">
                <a:hlinkClick r:id="rId2"/>
              </a:rPr>
              <a:t>Man</a:t>
            </a:r>
            <a:r>
              <a:rPr lang="el-GR" dirty="0">
                <a:hlinkClick r:id="rId2"/>
              </a:rPr>
              <a:t>ο</a:t>
            </a:r>
            <a:r>
              <a:rPr lang="en-US" dirty="0" err="1">
                <a:hlinkClick r:id="rId2"/>
              </a:rPr>
              <a:t>euvering</a:t>
            </a:r>
            <a:r>
              <a:rPr lang="en-US" dirty="0">
                <a:hlinkClick r:id="rId2"/>
              </a:rPr>
              <a:t> Data Booklet</a:t>
            </a:r>
            <a:r>
              <a:rPr lang="en-US" dirty="0"/>
              <a:t> (hyperlink </a:t>
            </a:r>
            <a:r>
              <a:rPr lang="el-GR" dirty="0"/>
              <a:t>από την σελίδα 9).</a:t>
            </a:r>
          </a:p>
          <a:p>
            <a:pPr marL="0" indent="0">
              <a:buNone/>
            </a:pPr>
            <a:r>
              <a:rPr lang="el-GR" dirty="0"/>
              <a:t>   Πολύ σημαντικό να γνωρίζουμε ότι τα στοιχεία και στο </a:t>
            </a:r>
            <a:r>
              <a:rPr lang="en-US" dirty="0"/>
              <a:t>wheelhouse poster </a:t>
            </a:r>
            <a:r>
              <a:rPr lang="el-GR" dirty="0"/>
              <a:t>και στο </a:t>
            </a:r>
            <a:r>
              <a:rPr lang="en-US" dirty="0" err="1"/>
              <a:t>manoeuvering</a:t>
            </a:r>
            <a:r>
              <a:rPr lang="en-US" dirty="0"/>
              <a:t> booklet </a:t>
            </a:r>
            <a:r>
              <a:rPr lang="el-GR" dirty="0"/>
              <a:t>είναι είτε πειραματικά (κατά την διάρκεια των </a:t>
            </a:r>
            <a:r>
              <a:rPr lang="en-US" dirty="0"/>
              <a:t>sea trials) </a:t>
            </a:r>
            <a:r>
              <a:rPr lang="el-GR" dirty="0"/>
              <a:t>είτε εξ υπολογισμού (με βάση το μοντέλο του πλοίου. Είναι όμως μία βάση για να ξεκινήσουμε τους υπολογισμούς μας. Πιθανό όμως στην πορεία να ανακαλύψουμε ότι κάποια από τα στοιχεία δεν απολύτως ακριβή. Σε αυτές τις περιπτώσεις χρειάζεται καλή τεκμηρίωση ώστε να δημιουργηθεί μία καλή βάση για ακριβέστερες πληροφορίες.</a:t>
            </a:r>
            <a:endParaRPr lang="en-US" dirty="0"/>
          </a:p>
        </p:txBody>
      </p:sp>
      <p:pic>
        <p:nvPicPr>
          <p:cNvPr id="6" name="Content Placeholder 5">
            <a:extLst>
              <a:ext uri="{FF2B5EF4-FFF2-40B4-BE49-F238E27FC236}">
                <a16:creationId xmlns:a16="http://schemas.microsoft.com/office/drawing/2014/main" id="{18292743-88A7-38BF-60C1-E705DAABE845}"/>
              </a:ext>
            </a:extLst>
          </p:cNvPr>
          <p:cNvPicPr>
            <a:picLocks noGrp="1" noChangeAspect="1"/>
          </p:cNvPicPr>
          <p:nvPr>
            <p:ph sz="half" idx="2"/>
          </p:nvPr>
        </p:nvPicPr>
        <p:blipFill>
          <a:blip r:embed="rId3"/>
          <a:stretch>
            <a:fillRect/>
          </a:stretch>
        </p:blipFill>
        <p:spPr>
          <a:xfrm>
            <a:off x="6422391" y="2261419"/>
            <a:ext cx="5563132" cy="1593604"/>
          </a:xfrm>
        </p:spPr>
      </p:pic>
      <p:pic>
        <p:nvPicPr>
          <p:cNvPr id="8" name="Picture 7">
            <a:extLst>
              <a:ext uri="{FF2B5EF4-FFF2-40B4-BE49-F238E27FC236}">
                <a16:creationId xmlns:a16="http://schemas.microsoft.com/office/drawing/2014/main" id="{46335378-B905-C085-5277-8E66AFFA5074}"/>
              </a:ext>
            </a:extLst>
          </p:cNvPr>
          <p:cNvPicPr>
            <a:picLocks noChangeAspect="1"/>
          </p:cNvPicPr>
          <p:nvPr/>
        </p:nvPicPr>
        <p:blipFill>
          <a:blip r:embed="rId4"/>
          <a:stretch>
            <a:fillRect/>
          </a:stretch>
        </p:blipFill>
        <p:spPr>
          <a:xfrm>
            <a:off x="6528618" y="4341087"/>
            <a:ext cx="5299729" cy="2097809"/>
          </a:xfrm>
          <a:prstGeom prst="rect">
            <a:avLst/>
          </a:prstGeom>
        </p:spPr>
      </p:pic>
      <p:cxnSp>
        <p:nvCxnSpPr>
          <p:cNvPr id="10" name="Straight Arrow Connector 9">
            <a:extLst>
              <a:ext uri="{FF2B5EF4-FFF2-40B4-BE49-F238E27FC236}">
                <a16:creationId xmlns:a16="http://schemas.microsoft.com/office/drawing/2014/main" id="{0FC4F50F-9FDA-2CB4-7F34-B10BF0ED72B9}"/>
              </a:ext>
            </a:extLst>
          </p:cNvPr>
          <p:cNvCxnSpPr/>
          <p:nvPr/>
        </p:nvCxnSpPr>
        <p:spPr>
          <a:xfrm>
            <a:off x="10844976" y="6656439"/>
            <a:ext cx="11701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36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APPRAISAL</a:t>
            </a:r>
            <a:r>
              <a:rPr lang="el-GR" dirty="0"/>
              <a:t> </a:t>
            </a:r>
            <a:endParaRPr lang="en-US" dirty="0"/>
          </a:p>
        </p:txBody>
      </p:sp>
      <p:sp>
        <p:nvSpPr>
          <p:cNvPr id="3" name="Content Placeholder 2">
            <a:extLst>
              <a:ext uri="{FF2B5EF4-FFF2-40B4-BE49-F238E27FC236}">
                <a16:creationId xmlns:a16="http://schemas.microsoft.com/office/drawing/2014/main" id="{90C63C29-D8CF-E841-CF84-1CAB8E234A2D}"/>
              </a:ext>
            </a:extLst>
          </p:cNvPr>
          <p:cNvSpPr>
            <a:spLocks noGrp="1"/>
          </p:cNvSpPr>
          <p:nvPr>
            <p:ph sz="half" idx="1"/>
          </p:nvPr>
        </p:nvSpPr>
        <p:spPr>
          <a:xfrm>
            <a:off x="176845" y="2172929"/>
            <a:ext cx="6155129" cy="4601498"/>
          </a:xfrm>
        </p:spPr>
        <p:txBody>
          <a:bodyPr>
            <a:normAutofit fontScale="92500" lnSpcReduction="20000"/>
          </a:bodyPr>
          <a:lstStyle/>
          <a:p>
            <a:pPr marL="0" indent="0">
              <a:buNone/>
            </a:pPr>
            <a:r>
              <a:rPr lang="el-GR" dirty="0"/>
              <a:t>.	Πληροφορίες σχετικές με τις ιδιαιτερότητες του φορτίου.</a:t>
            </a:r>
          </a:p>
          <a:p>
            <a:pPr marL="0" indent="0">
              <a:buNone/>
            </a:pPr>
            <a:r>
              <a:rPr lang="el-GR" dirty="0"/>
              <a:t>. 	Τον προγραμματισμό ώστε να υπάρχει ξεκούραστο και σε καλή πνευματική κατάσταση πλήρωμα για την εκτέλεση του ταξιδίου</a:t>
            </a:r>
          </a:p>
          <a:p>
            <a:pPr marL="0" indent="0">
              <a:buNone/>
            </a:pPr>
            <a:r>
              <a:rPr lang="el-GR" dirty="0"/>
              <a:t>.	 Απαιτήσεις για ενημερωμένα πιστοποιητικά και έγγραφα που αφορούν το σκάφος, τον εξοπλισμό, το πλήρωμα, τους επιβάτες ή το φορτίο.</a:t>
            </a:r>
          </a:p>
          <a:p>
            <a:pPr marL="0" indent="0">
              <a:buNone/>
            </a:pPr>
            <a:r>
              <a:rPr lang="el-GR" dirty="0"/>
              <a:t>.	 Ενημερωμένους χάρτες (και για </a:t>
            </a:r>
            <a:r>
              <a:rPr lang="en-US" dirty="0"/>
              <a:t>T&amp;P)</a:t>
            </a:r>
            <a:r>
              <a:rPr lang="el-GR" dirty="0"/>
              <a:t> κατάλληλης κλίμακας που θα χρησιμοποιηθούν για το προβλεπόμενο ταξίδι.</a:t>
            </a:r>
          </a:p>
          <a:p>
            <a:pPr marL="0" indent="0">
              <a:buNone/>
            </a:pPr>
            <a:r>
              <a:rPr lang="el-GR" dirty="0"/>
              <a:t>.	Ακριβείς και ενημερωμένες ναυτιλιακές εκδόσεις (Α.Τ.Τ. – </a:t>
            </a:r>
            <a:r>
              <a:rPr lang="en-US" dirty="0"/>
              <a:t>A</a:t>
            </a:r>
            <a:r>
              <a:rPr lang="el-GR" dirty="0"/>
              <a:t>.</a:t>
            </a:r>
            <a:r>
              <a:rPr lang="en-US" dirty="0"/>
              <a:t>L</a:t>
            </a:r>
            <a:r>
              <a:rPr lang="el-GR" dirty="0"/>
              <a:t>.</a:t>
            </a:r>
            <a:r>
              <a:rPr lang="en-US" dirty="0"/>
              <a:t>L</a:t>
            </a:r>
            <a:r>
              <a:rPr lang="el-GR" dirty="0"/>
              <a:t>.</a:t>
            </a:r>
            <a:r>
              <a:rPr lang="en-US" dirty="0"/>
              <a:t>S</a:t>
            </a:r>
            <a:r>
              <a:rPr lang="el-GR" dirty="0"/>
              <a:t>.</a:t>
            </a:r>
            <a:r>
              <a:rPr lang="en-US" dirty="0"/>
              <a:t> –A</a:t>
            </a:r>
            <a:r>
              <a:rPr lang="el-GR" dirty="0"/>
              <a:t>.</a:t>
            </a:r>
            <a:r>
              <a:rPr lang="en-US" dirty="0"/>
              <a:t>L</a:t>
            </a:r>
            <a:r>
              <a:rPr lang="el-GR" dirty="0"/>
              <a:t>.</a:t>
            </a:r>
            <a:r>
              <a:rPr lang="en-US" dirty="0"/>
              <a:t>R</a:t>
            </a:r>
            <a:r>
              <a:rPr lang="el-GR" dirty="0"/>
              <a:t>.</a:t>
            </a:r>
            <a:r>
              <a:rPr lang="en-US" dirty="0"/>
              <a:t>S</a:t>
            </a:r>
            <a:r>
              <a:rPr lang="el-GR" dirty="0"/>
              <a:t>.</a:t>
            </a:r>
            <a:r>
              <a:rPr lang="en-US" dirty="0"/>
              <a:t> – Sailing Directions </a:t>
            </a:r>
            <a:r>
              <a:rPr lang="el-GR" dirty="0" err="1"/>
              <a:t>κλπ</a:t>
            </a:r>
            <a:r>
              <a:rPr lang="el-GR" dirty="0"/>
              <a:t>).</a:t>
            </a:r>
          </a:p>
          <a:p>
            <a:pPr marL="0" indent="0">
              <a:buNone/>
            </a:pPr>
            <a:r>
              <a:rPr lang="el-GR" dirty="0"/>
              <a:t>.	</a:t>
            </a:r>
          </a:p>
          <a:p>
            <a:pPr marL="0" indent="0">
              <a:buNone/>
            </a:pPr>
            <a:endParaRPr lang="en-US" dirty="0"/>
          </a:p>
        </p:txBody>
      </p:sp>
      <p:cxnSp>
        <p:nvCxnSpPr>
          <p:cNvPr id="10" name="Straight Arrow Connector 9">
            <a:extLst>
              <a:ext uri="{FF2B5EF4-FFF2-40B4-BE49-F238E27FC236}">
                <a16:creationId xmlns:a16="http://schemas.microsoft.com/office/drawing/2014/main" id="{0FC4F50F-9FDA-2CB4-7F34-B10BF0ED72B9}"/>
              </a:ext>
            </a:extLst>
          </p:cNvPr>
          <p:cNvCxnSpPr/>
          <p:nvPr/>
        </p:nvCxnSpPr>
        <p:spPr>
          <a:xfrm>
            <a:off x="10844976" y="6656439"/>
            <a:ext cx="11701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563102EE-5856-AC75-7566-801B714D96C3}"/>
              </a:ext>
            </a:extLst>
          </p:cNvPr>
          <p:cNvPicPr>
            <a:picLocks noGrp="1" noChangeAspect="1"/>
          </p:cNvPicPr>
          <p:nvPr>
            <p:ph sz="half" idx="2"/>
          </p:nvPr>
        </p:nvPicPr>
        <p:blipFill>
          <a:blip r:embed="rId2"/>
          <a:stretch>
            <a:fillRect/>
          </a:stretch>
        </p:blipFill>
        <p:spPr>
          <a:xfrm>
            <a:off x="6331974" y="2458063"/>
            <a:ext cx="5682132" cy="3490452"/>
          </a:xfrm>
        </p:spPr>
      </p:pic>
    </p:spTree>
    <p:extLst>
      <p:ext uri="{BB962C8B-B14F-4D97-AF65-F5344CB8AC3E}">
        <p14:creationId xmlns:p14="http://schemas.microsoft.com/office/powerpoint/2010/main" val="306887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D1F2D1-332F-6F5E-F7CB-9D2E4E245C0B}"/>
              </a:ext>
            </a:extLst>
          </p:cNvPr>
          <p:cNvPicPr>
            <a:picLocks noChangeAspect="1"/>
          </p:cNvPicPr>
          <p:nvPr/>
        </p:nvPicPr>
        <p:blipFill>
          <a:blip r:embed="rId2"/>
          <a:stretch>
            <a:fillRect/>
          </a:stretch>
        </p:blipFill>
        <p:spPr>
          <a:xfrm>
            <a:off x="8452522" y="0"/>
            <a:ext cx="3590948" cy="2221965"/>
          </a:xfrm>
          <a:prstGeom prst="rect">
            <a:avLst/>
          </a:prstGeom>
        </p:spPr>
      </p:pic>
      <p:pic>
        <p:nvPicPr>
          <p:cNvPr id="17" name="Picture 16">
            <a:extLst>
              <a:ext uri="{FF2B5EF4-FFF2-40B4-BE49-F238E27FC236}">
                <a16:creationId xmlns:a16="http://schemas.microsoft.com/office/drawing/2014/main" id="{1EF66FD0-234D-CB8C-1937-D4CC9C2CBB87}"/>
              </a:ext>
            </a:extLst>
          </p:cNvPr>
          <p:cNvPicPr>
            <a:picLocks noChangeAspect="1"/>
          </p:cNvPicPr>
          <p:nvPr/>
        </p:nvPicPr>
        <p:blipFill>
          <a:blip r:embed="rId3"/>
          <a:stretch>
            <a:fillRect/>
          </a:stretch>
        </p:blipFill>
        <p:spPr>
          <a:xfrm rot="20365080">
            <a:off x="5646985" y="343142"/>
            <a:ext cx="3079297" cy="2003711"/>
          </a:xfrm>
          <a:prstGeom prst="rect">
            <a:avLst/>
          </a:prstGeom>
        </p:spPr>
      </p:pic>
      <p:pic>
        <p:nvPicPr>
          <p:cNvPr id="15" name="Picture 14">
            <a:extLst>
              <a:ext uri="{FF2B5EF4-FFF2-40B4-BE49-F238E27FC236}">
                <a16:creationId xmlns:a16="http://schemas.microsoft.com/office/drawing/2014/main" id="{C4715FF2-6731-2DD0-BA20-4E24ACB93558}"/>
              </a:ext>
            </a:extLst>
          </p:cNvPr>
          <p:cNvPicPr>
            <a:picLocks noChangeAspect="1"/>
          </p:cNvPicPr>
          <p:nvPr/>
        </p:nvPicPr>
        <p:blipFill>
          <a:blip r:embed="rId4"/>
          <a:stretch>
            <a:fillRect/>
          </a:stretch>
        </p:blipFill>
        <p:spPr>
          <a:xfrm rot="433285">
            <a:off x="8056775" y="3718383"/>
            <a:ext cx="3822686" cy="2850678"/>
          </a:xfrm>
          <a:prstGeom prst="rect">
            <a:avLst/>
          </a:prstGeom>
        </p:spPr>
      </p:pic>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APPRAISAL</a:t>
            </a:r>
            <a:r>
              <a:rPr lang="el-GR" dirty="0"/>
              <a:t> </a:t>
            </a:r>
            <a:endParaRPr lang="en-US" dirty="0"/>
          </a:p>
        </p:txBody>
      </p:sp>
      <p:sp>
        <p:nvSpPr>
          <p:cNvPr id="3" name="Content Placeholder 2">
            <a:extLst>
              <a:ext uri="{FF2B5EF4-FFF2-40B4-BE49-F238E27FC236}">
                <a16:creationId xmlns:a16="http://schemas.microsoft.com/office/drawing/2014/main" id="{90C63C29-D8CF-E841-CF84-1CAB8E234A2D}"/>
              </a:ext>
            </a:extLst>
          </p:cNvPr>
          <p:cNvSpPr>
            <a:spLocks noGrp="1"/>
          </p:cNvSpPr>
          <p:nvPr>
            <p:ph sz="half" idx="1"/>
          </p:nvPr>
        </p:nvSpPr>
        <p:spPr>
          <a:xfrm>
            <a:off x="176845" y="2172929"/>
            <a:ext cx="6155129" cy="4601498"/>
          </a:xfrm>
        </p:spPr>
        <p:txBody>
          <a:bodyPr>
            <a:normAutofit fontScale="92500" lnSpcReduction="20000"/>
          </a:bodyPr>
          <a:lstStyle/>
          <a:p>
            <a:pPr marL="0" indent="0">
              <a:buNone/>
            </a:pPr>
            <a:r>
              <a:rPr lang="el-GR" dirty="0"/>
              <a:t>. Πληροφορίες που λαμβάνουμε από </a:t>
            </a:r>
            <a:r>
              <a:rPr lang="en-US" dirty="0"/>
              <a:t>Routing Guides, Passage planning Guides </a:t>
            </a:r>
          </a:p>
          <a:p>
            <a:pPr marL="0" indent="0">
              <a:buNone/>
            </a:pPr>
            <a:r>
              <a:rPr lang="en-US" dirty="0"/>
              <a:t>. </a:t>
            </a:r>
            <a:r>
              <a:rPr lang="el-GR" dirty="0"/>
              <a:t>Πληροφορίες από </a:t>
            </a:r>
            <a:r>
              <a:rPr lang="en-US" dirty="0"/>
              <a:t>tidal stream atlases </a:t>
            </a:r>
            <a:r>
              <a:rPr lang="el-GR" dirty="0"/>
              <a:t>και </a:t>
            </a:r>
            <a:r>
              <a:rPr lang="en-US" dirty="0"/>
              <a:t>tide tables</a:t>
            </a:r>
          </a:p>
          <a:p>
            <a:pPr marL="0" indent="0">
              <a:buNone/>
            </a:pPr>
            <a:r>
              <a:rPr lang="en-US" dirty="0"/>
              <a:t>. </a:t>
            </a:r>
            <a:r>
              <a:rPr lang="el-GR" dirty="0"/>
              <a:t>Πληροφορίες </a:t>
            </a:r>
            <a:r>
              <a:rPr lang="el-GR" dirty="0">
                <a:hlinkClick r:id="rId5"/>
              </a:rPr>
              <a:t>για τον επικείμενο καιρό</a:t>
            </a:r>
            <a:endParaRPr lang="el-GR" dirty="0"/>
          </a:p>
          <a:p>
            <a:pPr marL="0" indent="0">
              <a:buNone/>
            </a:pPr>
            <a:r>
              <a:rPr lang="el-GR" dirty="0"/>
              <a:t>. Πληροφορίες από το </a:t>
            </a:r>
            <a:r>
              <a:rPr lang="en-US" dirty="0"/>
              <a:t>Ship’s </a:t>
            </a:r>
            <a:r>
              <a:rPr lang="en-US" dirty="0" err="1"/>
              <a:t>Routeing</a:t>
            </a:r>
            <a:r>
              <a:rPr lang="el-GR" dirty="0"/>
              <a:t>.</a:t>
            </a:r>
          </a:p>
          <a:p>
            <a:pPr marL="0" indent="0">
              <a:buNone/>
            </a:pPr>
            <a:r>
              <a:rPr lang="el-GR" dirty="0"/>
              <a:t>. Πρόβλεψη για περιοχές υψηλής κίνησης.</a:t>
            </a:r>
          </a:p>
          <a:p>
            <a:pPr marL="0" indent="0">
              <a:buNone/>
            </a:pPr>
            <a:r>
              <a:rPr lang="el-GR" dirty="0"/>
              <a:t>. Πληροφορίες σχετικές με τις θέσεις στις οποίες θα χρειαστεί να επιβιβαστεί πλοηγός</a:t>
            </a:r>
          </a:p>
          <a:p>
            <a:pPr marL="0" indent="0">
              <a:buNone/>
            </a:pPr>
            <a:r>
              <a:rPr lang="el-GR" dirty="0"/>
              <a:t>. Πληροφορίες σχετικά με τους λιμένες στους οποίους θα προσεγγίσει το πλοίο και πιθανές τυπικές διαδικασίες –ή και ανάγκης που απαιτούνται για την προσέγγιση.</a:t>
            </a:r>
          </a:p>
          <a:p>
            <a:pPr marL="0" indent="0">
              <a:buNone/>
            </a:pPr>
            <a:r>
              <a:rPr lang="el-GR" dirty="0"/>
              <a:t>. Οποιαδήποτε άλλη πληροφορία μπορεί να χρησιμοποιηθεί για την ασφάλεια του πλοίου.</a:t>
            </a:r>
            <a:endParaRPr lang="en-US" dirty="0"/>
          </a:p>
        </p:txBody>
      </p:sp>
      <p:cxnSp>
        <p:nvCxnSpPr>
          <p:cNvPr id="10" name="Straight Arrow Connector 9">
            <a:extLst>
              <a:ext uri="{FF2B5EF4-FFF2-40B4-BE49-F238E27FC236}">
                <a16:creationId xmlns:a16="http://schemas.microsoft.com/office/drawing/2014/main" id="{0FC4F50F-9FDA-2CB4-7F34-B10BF0ED72B9}"/>
              </a:ext>
            </a:extLst>
          </p:cNvPr>
          <p:cNvCxnSpPr/>
          <p:nvPr/>
        </p:nvCxnSpPr>
        <p:spPr>
          <a:xfrm>
            <a:off x="10844976" y="6656439"/>
            <a:ext cx="11701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A1D63920-1B0B-D309-80E2-8B2579529393}"/>
              </a:ext>
            </a:extLst>
          </p:cNvPr>
          <p:cNvPicPr>
            <a:picLocks noGrp="1" noChangeAspect="1"/>
          </p:cNvPicPr>
          <p:nvPr>
            <p:ph sz="half" idx="2"/>
          </p:nvPr>
        </p:nvPicPr>
        <p:blipFill rotWithShape="1">
          <a:blip r:embed="rId6"/>
          <a:srcRect l="9740" r="10017"/>
          <a:stretch/>
        </p:blipFill>
        <p:spPr>
          <a:xfrm>
            <a:off x="7262110" y="1622944"/>
            <a:ext cx="2077153" cy="2958336"/>
          </a:xfrm>
        </p:spPr>
      </p:pic>
      <p:pic>
        <p:nvPicPr>
          <p:cNvPr id="11" name="Picture 10">
            <a:extLst>
              <a:ext uri="{FF2B5EF4-FFF2-40B4-BE49-F238E27FC236}">
                <a16:creationId xmlns:a16="http://schemas.microsoft.com/office/drawing/2014/main" id="{449B790C-DE7A-650C-5406-4F546C007E36}"/>
              </a:ext>
            </a:extLst>
          </p:cNvPr>
          <p:cNvPicPr>
            <a:picLocks noChangeAspect="1"/>
          </p:cNvPicPr>
          <p:nvPr/>
        </p:nvPicPr>
        <p:blipFill rotWithShape="1">
          <a:blip r:embed="rId7"/>
          <a:srcRect l="20180" t="7743" r="20323" b="7957"/>
          <a:stretch/>
        </p:blipFill>
        <p:spPr>
          <a:xfrm rot="20856500">
            <a:off x="5993737" y="3334746"/>
            <a:ext cx="1892439" cy="2681336"/>
          </a:xfrm>
          <a:prstGeom prst="rect">
            <a:avLst/>
          </a:prstGeom>
        </p:spPr>
      </p:pic>
      <p:pic>
        <p:nvPicPr>
          <p:cNvPr id="13" name="Picture 12">
            <a:extLst>
              <a:ext uri="{FF2B5EF4-FFF2-40B4-BE49-F238E27FC236}">
                <a16:creationId xmlns:a16="http://schemas.microsoft.com/office/drawing/2014/main" id="{C25EC01D-77F8-EB18-A506-3ED1C94A651E}"/>
              </a:ext>
            </a:extLst>
          </p:cNvPr>
          <p:cNvPicPr>
            <a:picLocks noChangeAspect="1"/>
          </p:cNvPicPr>
          <p:nvPr/>
        </p:nvPicPr>
        <p:blipFill>
          <a:blip r:embed="rId8"/>
          <a:stretch>
            <a:fillRect/>
          </a:stretch>
        </p:blipFill>
        <p:spPr>
          <a:xfrm rot="1064570">
            <a:off x="10024708" y="1499224"/>
            <a:ext cx="1750691" cy="2574546"/>
          </a:xfrm>
          <a:prstGeom prst="rect">
            <a:avLst/>
          </a:prstGeom>
        </p:spPr>
      </p:pic>
    </p:spTree>
    <p:extLst>
      <p:ext uri="{BB962C8B-B14F-4D97-AF65-F5344CB8AC3E}">
        <p14:creationId xmlns:p14="http://schemas.microsoft.com/office/powerpoint/2010/main" val="251781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D1F2D1-332F-6F5E-F7CB-9D2E4E245C0B}"/>
              </a:ext>
            </a:extLst>
          </p:cNvPr>
          <p:cNvPicPr>
            <a:picLocks noChangeAspect="1"/>
          </p:cNvPicPr>
          <p:nvPr/>
        </p:nvPicPr>
        <p:blipFill>
          <a:blip r:embed="rId2"/>
          <a:stretch>
            <a:fillRect/>
          </a:stretch>
        </p:blipFill>
        <p:spPr>
          <a:xfrm>
            <a:off x="8452522" y="0"/>
            <a:ext cx="3590948" cy="2221965"/>
          </a:xfrm>
          <a:prstGeom prst="rect">
            <a:avLst/>
          </a:prstGeom>
        </p:spPr>
      </p:pic>
      <p:pic>
        <p:nvPicPr>
          <p:cNvPr id="17" name="Picture 16">
            <a:extLst>
              <a:ext uri="{FF2B5EF4-FFF2-40B4-BE49-F238E27FC236}">
                <a16:creationId xmlns:a16="http://schemas.microsoft.com/office/drawing/2014/main" id="{1EF66FD0-234D-CB8C-1937-D4CC9C2CBB87}"/>
              </a:ext>
            </a:extLst>
          </p:cNvPr>
          <p:cNvPicPr>
            <a:picLocks noChangeAspect="1"/>
          </p:cNvPicPr>
          <p:nvPr/>
        </p:nvPicPr>
        <p:blipFill>
          <a:blip r:embed="rId3"/>
          <a:stretch>
            <a:fillRect/>
          </a:stretch>
        </p:blipFill>
        <p:spPr>
          <a:xfrm rot="20365080">
            <a:off x="5646985" y="343142"/>
            <a:ext cx="3079297" cy="2003711"/>
          </a:xfrm>
          <a:prstGeom prst="rect">
            <a:avLst/>
          </a:prstGeom>
        </p:spPr>
      </p:pic>
      <p:pic>
        <p:nvPicPr>
          <p:cNvPr id="15" name="Picture 14">
            <a:extLst>
              <a:ext uri="{FF2B5EF4-FFF2-40B4-BE49-F238E27FC236}">
                <a16:creationId xmlns:a16="http://schemas.microsoft.com/office/drawing/2014/main" id="{C4715FF2-6731-2DD0-BA20-4E24ACB93558}"/>
              </a:ext>
            </a:extLst>
          </p:cNvPr>
          <p:cNvPicPr>
            <a:picLocks noChangeAspect="1"/>
          </p:cNvPicPr>
          <p:nvPr/>
        </p:nvPicPr>
        <p:blipFill>
          <a:blip r:embed="rId4"/>
          <a:stretch>
            <a:fillRect/>
          </a:stretch>
        </p:blipFill>
        <p:spPr>
          <a:xfrm rot="433285">
            <a:off x="8056775" y="3718383"/>
            <a:ext cx="3822686" cy="2850678"/>
          </a:xfrm>
          <a:prstGeom prst="rect">
            <a:avLst/>
          </a:prstGeom>
        </p:spPr>
      </p:pic>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APPRAISAL</a:t>
            </a:r>
            <a:r>
              <a:rPr lang="el-GR" dirty="0"/>
              <a:t> </a:t>
            </a:r>
            <a:endParaRPr lang="en-US" dirty="0"/>
          </a:p>
        </p:txBody>
      </p:sp>
      <p:sp>
        <p:nvSpPr>
          <p:cNvPr id="3" name="Content Placeholder 2">
            <a:extLst>
              <a:ext uri="{FF2B5EF4-FFF2-40B4-BE49-F238E27FC236}">
                <a16:creationId xmlns:a16="http://schemas.microsoft.com/office/drawing/2014/main" id="{90C63C29-D8CF-E841-CF84-1CAB8E234A2D}"/>
              </a:ext>
            </a:extLst>
          </p:cNvPr>
          <p:cNvSpPr>
            <a:spLocks noGrp="1"/>
          </p:cNvSpPr>
          <p:nvPr>
            <p:ph sz="half" idx="1"/>
          </p:nvPr>
        </p:nvSpPr>
        <p:spPr>
          <a:xfrm>
            <a:off x="176845" y="2172929"/>
            <a:ext cx="6155129" cy="4601498"/>
          </a:xfrm>
        </p:spPr>
        <p:txBody>
          <a:bodyPr>
            <a:normAutofit fontScale="92500" lnSpcReduction="20000"/>
          </a:bodyPr>
          <a:lstStyle/>
          <a:p>
            <a:pPr marL="0" indent="0">
              <a:buNone/>
            </a:pPr>
            <a:r>
              <a:rPr lang="el-GR" dirty="0"/>
              <a:t>. Πληροφορίες που λαμβάνουμε από </a:t>
            </a:r>
            <a:r>
              <a:rPr lang="en-US" dirty="0"/>
              <a:t>Routing Guides, Passage planning Guides </a:t>
            </a:r>
          </a:p>
          <a:p>
            <a:pPr marL="0" indent="0">
              <a:buNone/>
            </a:pPr>
            <a:r>
              <a:rPr lang="en-US" dirty="0"/>
              <a:t>. </a:t>
            </a:r>
            <a:r>
              <a:rPr lang="el-GR" dirty="0"/>
              <a:t>Πληροφορίες από </a:t>
            </a:r>
            <a:r>
              <a:rPr lang="en-US" dirty="0"/>
              <a:t>tidal stream atlases </a:t>
            </a:r>
            <a:r>
              <a:rPr lang="el-GR" dirty="0"/>
              <a:t>και </a:t>
            </a:r>
            <a:r>
              <a:rPr lang="en-US" dirty="0"/>
              <a:t>tide tables</a:t>
            </a:r>
          </a:p>
          <a:p>
            <a:pPr marL="0" indent="0">
              <a:buNone/>
            </a:pPr>
            <a:r>
              <a:rPr lang="en-US" dirty="0"/>
              <a:t>. </a:t>
            </a:r>
            <a:r>
              <a:rPr lang="el-GR" dirty="0"/>
              <a:t>Πληροφορίες </a:t>
            </a:r>
            <a:r>
              <a:rPr lang="el-GR" dirty="0">
                <a:hlinkClick r:id="rId5"/>
              </a:rPr>
              <a:t>για τον επικείμενο καιρό</a:t>
            </a:r>
            <a:endParaRPr lang="el-GR" dirty="0"/>
          </a:p>
          <a:p>
            <a:pPr marL="0" indent="0">
              <a:buNone/>
            </a:pPr>
            <a:r>
              <a:rPr lang="el-GR" dirty="0"/>
              <a:t>. Πληροφορίες από το </a:t>
            </a:r>
            <a:r>
              <a:rPr lang="en-US" dirty="0"/>
              <a:t>Ship’s </a:t>
            </a:r>
            <a:r>
              <a:rPr lang="en-US" dirty="0" err="1"/>
              <a:t>Routeing</a:t>
            </a:r>
            <a:r>
              <a:rPr lang="el-GR" dirty="0"/>
              <a:t>.</a:t>
            </a:r>
          </a:p>
          <a:p>
            <a:pPr marL="0" indent="0">
              <a:buNone/>
            </a:pPr>
            <a:r>
              <a:rPr lang="el-GR" dirty="0"/>
              <a:t>. Πρόβλεψη για περιοχές υψηλής κίνησης.</a:t>
            </a:r>
          </a:p>
          <a:p>
            <a:pPr marL="0" indent="0">
              <a:buNone/>
            </a:pPr>
            <a:r>
              <a:rPr lang="el-GR" dirty="0"/>
              <a:t>. Πληροφορίες σχετικές με τις θέσεις στις οποίες θα χρειαστεί να επιβιβαστεί πλοηγός</a:t>
            </a:r>
          </a:p>
          <a:p>
            <a:pPr marL="0" indent="0">
              <a:buNone/>
            </a:pPr>
            <a:r>
              <a:rPr lang="el-GR" dirty="0"/>
              <a:t>. Πληροφορίες σχετικά με τους λιμένες στους οποίους θα προσεγγίσει το πλοίο και πιθανές τυπικές διαδικασίες –ή και ανάγκης που απαιτούνται για την προσέγγιση.</a:t>
            </a:r>
          </a:p>
          <a:p>
            <a:pPr marL="0" indent="0">
              <a:buNone/>
            </a:pPr>
            <a:r>
              <a:rPr lang="el-GR" dirty="0"/>
              <a:t>. Οποιαδήποτε άλλη πληροφορία μπορεί να χρησιμοποιηθεί για την ασφάλεια του πλοίου.</a:t>
            </a:r>
            <a:endParaRPr lang="en-US" dirty="0"/>
          </a:p>
        </p:txBody>
      </p:sp>
      <p:pic>
        <p:nvPicPr>
          <p:cNvPr id="7" name="Content Placeholder 6">
            <a:extLst>
              <a:ext uri="{FF2B5EF4-FFF2-40B4-BE49-F238E27FC236}">
                <a16:creationId xmlns:a16="http://schemas.microsoft.com/office/drawing/2014/main" id="{A1D63920-1B0B-D309-80E2-8B2579529393}"/>
              </a:ext>
            </a:extLst>
          </p:cNvPr>
          <p:cNvPicPr>
            <a:picLocks noGrp="1" noChangeAspect="1"/>
          </p:cNvPicPr>
          <p:nvPr>
            <p:ph sz="half" idx="2"/>
          </p:nvPr>
        </p:nvPicPr>
        <p:blipFill rotWithShape="1">
          <a:blip r:embed="rId6"/>
          <a:srcRect l="9740" r="10017"/>
          <a:stretch/>
        </p:blipFill>
        <p:spPr>
          <a:xfrm>
            <a:off x="7262110" y="1622944"/>
            <a:ext cx="2077153" cy="2958336"/>
          </a:xfrm>
        </p:spPr>
      </p:pic>
      <p:pic>
        <p:nvPicPr>
          <p:cNvPr id="11" name="Picture 10">
            <a:extLst>
              <a:ext uri="{FF2B5EF4-FFF2-40B4-BE49-F238E27FC236}">
                <a16:creationId xmlns:a16="http://schemas.microsoft.com/office/drawing/2014/main" id="{449B790C-DE7A-650C-5406-4F546C007E36}"/>
              </a:ext>
            </a:extLst>
          </p:cNvPr>
          <p:cNvPicPr>
            <a:picLocks noChangeAspect="1"/>
          </p:cNvPicPr>
          <p:nvPr/>
        </p:nvPicPr>
        <p:blipFill rotWithShape="1">
          <a:blip r:embed="rId7"/>
          <a:srcRect l="20180" t="7743" r="20323" b="7957"/>
          <a:stretch/>
        </p:blipFill>
        <p:spPr>
          <a:xfrm rot="20856500">
            <a:off x="5993737" y="3334746"/>
            <a:ext cx="1892439" cy="2681336"/>
          </a:xfrm>
          <a:prstGeom prst="rect">
            <a:avLst/>
          </a:prstGeom>
        </p:spPr>
      </p:pic>
      <p:pic>
        <p:nvPicPr>
          <p:cNvPr id="13" name="Picture 12">
            <a:extLst>
              <a:ext uri="{FF2B5EF4-FFF2-40B4-BE49-F238E27FC236}">
                <a16:creationId xmlns:a16="http://schemas.microsoft.com/office/drawing/2014/main" id="{C25EC01D-77F8-EB18-A506-3ED1C94A651E}"/>
              </a:ext>
            </a:extLst>
          </p:cNvPr>
          <p:cNvPicPr>
            <a:picLocks noChangeAspect="1"/>
          </p:cNvPicPr>
          <p:nvPr/>
        </p:nvPicPr>
        <p:blipFill>
          <a:blip r:embed="rId8"/>
          <a:stretch>
            <a:fillRect/>
          </a:stretch>
        </p:blipFill>
        <p:spPr>
          <a:xfrm rot="1064570">
            <a:off x="10024708" y="1499224"/>
            <a:ext cx="1750691" cy="2574546"/>
          </a:xfrm>
          <a:prstGeom prst="rect">
            <a:avLst/>
          </a:prstGeom>
        </p:spPr>
      </p:pic>
    </p:spTree>
    <p:extLst>
      <p:ext uri="{BB962C8B-B14F-4D97-AF65-F5344CB8AC3E}">
        <p14:creationId xmlns:p14="http://schemas.microsoft.com/office/powerpoint/2010/main" val="414533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FAE130E-0237-0C93-0D43-560A2845BF15}"/>
              </a:ext>
            </a:extLst>
          </p:cNvPr>
          <p:cNvPicPr>
            <a:picLocks noChangeAspect="1"/>
          </p:cNvPicPr>
          <p:nvPr/>
        </p:nvPicPr>
        <p:blipFill>
          <a:blip r:embed="rId2"/>
          <a:stretch>
            <a:fillRect/>
          </a:stretch>
        </p:blipFill>
        <p:spPr>
          <a:xfrm rot="1001223">
            <a:off x="7555854" y="3092503"/>
            <a:ext cx="3367013" cy="2672629"/>
          </a:xfrm>
          <a:prstGeom prst="rect">
            <a:avLst/>
          </a:prstGeom>
        </p:spPr>
      </p:pic>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PLANNING PHASE</a:t>
            </a:r>
          </a:p>
        </p:txBody>
      </p:sp>
      <p:cxnSp>
        <p:nvCxnSpPr>
          <p:cNvPr id="10" name="Straight Arrow Connector 9">
            <a:extLst>
              <a:ext uri="{FF2B5EF4-FFF2-40B4-BE49-F238E27FC236}">
                <a16:creationId xmlns:a16="http://schemas.microsoft.com/office/drawing/2014/main" id="{0FC4F50F-9FDA-2CB4-7F34-B10BF0ED72B9}"/>
              </a:ext>
            </a:extLst>
          </p:cNvPr>
          <p:cNvCxnSpPr/>
          <p:nvPr/>
        </p:nvCxnSpPr>
        <p:spPr>
          <a:xfrm>
            <a:off x="10844976" y="6656439"/>
            <a:ext cx="11701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F2BF9580-55F1-FEB1-AA6D-C16E33691149}"/>
              </a:ext>
            </a:extLst>
          </p:cNvPr>
          <p:cNvSpPr>
            <a:spLocks noGrp="1"/>
          </p:cNvSpPr>
          <p:nvPr>
            <p:ph sz="half" idx="1"/>
          </p:nvPr>
        </p:nvSpPr>
        <p:spPr/>
        <p:txBody>
          <a:bodyPr>
            <a:normAutofit fontScale="55000" lnSpcReduction="20000"/>
          </a:bodyPr>
          <a:lstStyle/>
          <a:p>
            <a:r>
              <a:rPr lang="el-GR" dirty="0"/>
              <a:t>Κατά την διάρκεια της δεύτερης φάσης του </a:t>
            </a:r>
            <a:r>
              <a:rPr lang="en-US" dirty="0"/>
              <a:t>passage planning</a:t>
            </a:r>
            <a:r>
              <a:rPr lang="el-GR" dirty="0"/>
              <a:t>,</a:t>
            </a:r>
            <a:r>
              <a:rPr lang="en-US" dirty="0"/>
              <a:t> </a:t>
            </a:r>
            <a:r>
              <a:rPr lang="el-GR" dirty="0"/>
              <a:t>αφού έχουμε συγκεντρώσει όλες τις πληροφορίες ξεκινούμε την υλοποίηση του ταξιδιού. </a:t>
            </a:r>
          </a:p>
          <a:p>
            <a:r>
              <a:rPr lang="el-GR" dirty="0"/>
              <a:t>Χαράσσουμε τις απαιτούμενες πορείες πάνω στον ηλεκτρονικό χάρτη λαμβάνοντας υπ’ </a:t>
            </a:r>
            <a:r>
              <a:rPr lang="el-GR" dirty="0" err="1"/>
              <a:t>όψιν</a:t>
            </a:r>
            <a:r>
              <a:rPr lang="el-GR" dirty="0"/>
              <a:t> επικίνδυνες περιοχές, ΙΜΟ </a:t>
            </a:r>
            <a:r>
              <a:rPr lang="en-US" dirty="0"/>
              <a:t>adopted traffic separation schemes,  Reporting Systems, V.T.S., </a:t>
            </a:r>
            <a:r>
              <a:rPr lang="el-GR" dirty="0">
                <a:hlinkClick r:id="rId3"/>
              </a:rPr>
              <a:t>περιβαλλοντικούς περιορισμούς</a:t>
            </a:r>
            <a:r>
              <a:rPr lang="en-US" dirty="0">
                <a:hlinkClick r:id="rId3"/>
              </a:rPr>
              <a:t> </a:t>
            </a:r>
            <a:r>
              <a:rPr lang="en-US" dirty="0"/>
              <a:t> </a:t>
            </a:r>
            <a:endParaRPr lang="el-GR" dirty="0"/>
          </a:p>
          <a:p>
            <a:r>
              <a:rPr lang="el-GR" dirty="0"/>
              <a:t>Ορίζουμε την(τις) ασφαλή ταχύτητα, λαμβάνοντας υπόψη την εγγύτητα των κινδύνων ναυσιπλοΐας κατά μήκος της προβλεπόμενης πορείας, τα </a:t>
            </a:r>
            <a:r>
              <a:rPr lang="el-GR" dirty="0" err="1"/>
              <a:t>ελιγκτικά</a:t>
            </a:r>
            <a:r>
              <a:rPr lang="el-GR" dirty="0"/>
              <a:t> χαρακτηριστικά του πλοίου και το βύθισμά του σε σχέση με το διαθέσιμο βάθος.</a:t>
            </a:r>
          </a:p>
          <a:p>
            <a:r>
              <a:rPr lang="el-GR" dirty="0"/>
              <a:t>Σχεδιάζουμε πιθανές αλλαγές ταχύτητας (λόγω τοπικών κανονισμών ή (και) νυχτερινού διάπλου.</a:t>
            </a:r>
          </a:p>
          <a:p>
            <a:r>
              <a:rPr lang="el-GR" dirty="0"/>
              <a:t>Αποφασίζουμε και ορίζουμε τις μεθόδους </a:t>
            </a:r>
            <a:r>
              <a:rPr lang="en-US" dirty="0"/>
              <a:t>position fixing </a:t>
            </a:r>
            <a:r>
              <a:rPr lang="el-GR" dirty="0"/>
              <a:t>(πρωτεύουσα και δευτερεύουσα) ανά περιοχή</a:t>
            </a:r>
          </a:p>
          <a:p>
            <a:r>
              <a:rPr lang="el-GR" dirty="0"/>
              <a:t>Υπολογίζουμε και εφαρμόζουμε το </a:t>
            </a:r>
            <a:r>
              <a:rPr lang="en-US" dirty="0"/>
              <a:t>U.K.C. </a:t>
            </a:r>
            <a:r>
              <a:rPr lang="el-GR" dirty="0"/>
              <a:t>σύμφωνα με τις οδηγίες του </a:t>
            </a:r>
            <a:r>
              <a:rPr lang="en-US" dirty="0"/>
              <a:t>S.M.S. </a:t>
            </a:r>
            <a:r>
              <a:rPr lang="el-GR" dirty="0"/>
              <a:t>και τους τοπικούς κανονισμούς  (ότι είναι πιο αυστηρό).</a:t>
            </a:r>
          </a:p>
          <a:p>
            <a:endParaRPr lang="en-US" dirty="0"/>
          </a:p>
        </p:txBody>
      </p:sp>
      <p:pic>
        <p:nvPicPr>
          <p:cNvPr id="24" name="Content Placeholder 23">
            <a:extLst>
              <a:ext uri="{FF2B5EF4-FFF2-40B4-BE49-F238E27FC236}">
                <a16:creationId xmlns:a16="http://schemas.microsoft.com/office/drawing/2014/main" id="{4F6FC92C-F784-5B9F-6532-7201D8D1F11E}"/>
              </a:ext>
            </a:extLst>
          </p:cNvPr>
          <p:cNvPicPr>
            <a:picLocks noGrp="1" noChangeAspect="1"/>
          </p:cNvPicPr>
          <p:nvPr>
            <p:ph sz="half" idx="2"/>
          </p:nvPr>
        </p:nvPicPr>
        <p:blipFill>
          <a:blip r:embed="rId4"/>
          <a:stretch>
            <a:fillRect/>
          </a:stretch>
        </p:blipFill>
        <p:spPr>
          <a:xfrm rot="20872998">
            <a:off x="5159414" y="1073778"/>
            <a:ext cx="3346704" cy="2755392"/>
          </a:xfrm>
        </p:spPr>
      </p:pic>
      <p:pic>
        <p:nvPicPr>
          <p:cNvPr id="26" name="Picture 25">
            <a:extLst>
              <a:ext uri="{FF2B5EF4-FFF2-40B4-BE49-F238E27FC236}">
                <a16:creationId xmlns:a16="http://schemas.microsoft.com/office/drawing/2014/main" id="{7E377DA5-E05B-2D45-ECA7-EA3A5A22E4A4}"/>
              </a:ext>
            </a:extLst>
          </p:cNvPr>
          <p:cNvPicPr>
            <a:picLocks noChangeAspect="1"/>
          </p:cNvPicPr>
          <p:nvPr/>
        </p:nvPicPr>
        <p:blipFill>
          <a:blip r:embed="rId5"/>
          <a:stretch>
            <a:fillRect/>
          </a:stretch>
        </p:blipFill>
        <p:spPr>
          <a:xfrm>
            <a:off x="5788947" y="5440593"/>
            <a:ext cx="4893446" cy="991191"/>
          </a:xfrm>
          <a:prstGeom prst="rect">
            <a:avLst/>
          </a:prstGeom>
        </p:spPr>
      </p:pic>
      <p:sp>
        <p:nvSpPr>
          <p:cNvPr id="27" name="Rectangle 26">
            <a:extLst>
              <a:ext uri="{FF2B5EF4-FFF2-40B4-BE49-F238E27FC236}">
                <a16:creationId xmlns:a16="http://schemas.microsoft.com/office/drawing/2014/main" id="{3E9D65D8-C25B-E02E-D21C-29BEEE48A507}"/>
              </a:ext>
            </a:extLst>
          </p:cNvPr>
          <p:cNvSpPr/>
          <p:nvPr/>
        </p:nvSpPr>
        <p:spPr>
          <a:xfrm>
            <a:off x="9684326" y="5563084"/>
            <a:ext cx="949037" cy="2073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E9F48C-1B72-A907-DCC6-FE539F843FBF}"/>
              </a:ext>
            </a:extLst>
          </p:cNvPr>
          <p:cNvSpPr/>
          <p:nvPr/>
        </p:nvSpPr>
        <p:spPr>
          <a:xfrm>
            <a:off x="5860473" y="5728855"/>
            <a:ext cx="2341418" cy="2073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38CBFE4-EE22-5F42-96B0-96279F1D8953}"/>
              </a:ext>
            </a:extLst>
          </p:cNvPr>
          <p:cNvSpPr txBox="1"/>
          <p:nvPr/>
        </p:nvSpPr>
        <p:spPr>
          <a:xfrm>
            <a:off x="5118809" y="1638744"/>
            <a:ext cx="1954381" cy="369332"/>
          </a:xfrm>
          <a:prstGeom prst="rect">
            <a:avLst/>
          </a:prstGeom>
          <a:noFill/>
        </p:spPr>
        <p:txBody>
          <a:bodyPr wrap="none" rtlCol="0">
            <a:spAutoFit/>
          </a:bodyPr>
          <a:lstStyle/>
          <a:p>
            <a:r>
              <a:rPr lang="en-US" dirty="0" err="1">
                <a:solidFill>
                  <a:srgbClr val="FF0000"/>
                </a:solidFill>
              </a:rPr>
              <a:t>Rightwhales</a:t>
            </a:r>
            <a:r>
              <a:rPr lang="en-US" dirty="0">
                <a:solidFill>
                  <a:srgbClr val="FF0000"/>
                </a:solidFill>
              </a:rPr>
              <a:t> area</a:t>
            </a:r>
          </a:p>
        </p:txBody>
      </p:sp>
    </p:spTree>
    <p:extLst>
      <p:ext uri="{BB962C8B-B14F-4D97-AF65-F5344CB8AC3E}">
        <p14:creationId xmlns:p14="http://schemas.microsoft.com/office/powerpoint/2010/main" val="424484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E76-4EBA-E78F-79F4-DA4F623469C8}"/>
              </a:ext>
            </a:extLst>
          </p:cNvPr>
          <p:cNvSpPr>
            <a:spLocks noGrp="1"/>
          </p:cNvSpPr>
          <p:nvPr>
            <p:ph type="title"/>
          </p:nvPr>
        </p:nvSpPr>
        <p:spPr/>
        <p:txBody>
          <a:bodyPr/>
          <a:lstStyle/>
          <a:p>
            <a:r>
              <a:rPr lang="en-US" dirty="0"/>
              <a:t>PLANNING PHASE</a:t>
            </a:r>
          </a:p>
        </p:txBody>
      </p:sp>
      <p:cxnSp>
        <p:nvCxnSpPr>
          <p:cNvPr id="10" name="Straight Arrow Connector 9">
            <a:extLst>
              <a:ext uri="{FF2B5EF4-FFF2-40B4-BE49-F238E27FC236}">
                <a16:creationId xmlns:a16="http://schemas.microsoft.com/office/drawing/2014/main" id="{0FC4F50F-9FDA-2CB4-7F34-B10BF0ED72B9}"/>
              </a:ext>
            </a:extLst>
          </p:cNvPr>
          <p:cNvCxnSpPr/>
          <p:nvPr/>
        </p:nvCxnSpPr>
        <p:spPr>
          <a:xfrm>
            <a:off x="10844976" y="6656439"/>
            <a:ext cx="11701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F2BF9580-55F1-FEB1-AA6D-C16E33691149}"/>
              </a:ext>
            </a:extLst>
          </p:cNvPr>
          <p:cNvSpPr>
            <a:spLocks noGrp="1"/>
          </p:cNvSpPr>
          <p:nvPr>
            <p:ph sz="half" idx="1"/>
          </p:nvPr>
        </p:nvSpPr>
        <p:spPr/>
        <p:txBody>
          <a:bodyPr>
            <a:normAutofit/>
          </a:bodyPr>
          <a:lstStyle/>
          <a:p>
            <a:r>
              <a:rPr lang="el-GR" dirty="0"/>
              <a:t>Ιδιαίτερη πρόβλεψη και μνεία πρέπει να δοθεί στον σχεδιασμό έκτακτης ανάγκης το οποίο να τοποθετεί το πλοίο σε βαθιά νερά ή σε λιμάνι καταφυγής ή σε ασφαλές αγκυροβόλιο αν αυτό χρειαστεί</a:t>
            </a:r>
            <a:r>
              <a:rPr lang="en-US" dirty="0"/>
              <a:t>.</a:t>
            </a:r>
          </a:p>
        </p:txBody>
      </p:sp>
      <p:pic>
        <p:nvPicPr>
          <p:cNvPr id="6" name="Picture 5">
            <a:extLst>
              <a:ext uri="{FF2B5EF4-FFF2-40B4-BE49-F238E27FC236}">
                <a16:creationId xmlns:a16="http://schemas.microsoft.com/office/drawing/2014/main" id="{2A0ACFA4-D870-BAA3-6F10-912373C25AFA}"/>
              </a:ext>
            </a:extLst>
          </p:cNvPr>
          <p:cNvPicPr>
            <a:picLocks noChangeAspect="1"/>
          </p:cNvPicPr>
          <p:nvPr/>
        </p:nvPicPr>
        <p:blipFill>
          <a:blip r:embed="rId2"/>
          <a:stretch>
            <a:fillRect/>
          </a:stretch>
        </p:blipFill>
        <p:spPr>
          <a:xfrm rot="20720079">
            <a:off x="5186172" y="783709"/>
            <a:ext cx="4517898" cy="3227070"/>
          </a:xfrm>
          <a:prstGeom prst="rect">
            <a:avLst/>
          </a:prstGeom>
        </p:spPr>
      </p:pic>
      <p:pic>
        <p:nvPicPr>
          <p:cNvPr id="8" name="Picture 7">
            <a:extLst>
              <a:ext uri="{FF2B5EF4-FFF2-40B4-BE49-F238E27FC236}">
                <a16:creationId xmlns:a16="http://schemas.microsoft.com/office/drawing/2014/main" id="{39600198-194B-DB48-3A86-5C4886EF7376}"/>
              </a:ext>
            </a:extLst>
          </p:cNvPr>
          <p:cNvPicPr>
            <a:picLocks noChangeAspect="1"/>
          </p:cNvPicPr>
          <p:nvPr/>
        </p:nvPicPr>
        <p:blipFill rotWithShape="1">
          <a:blip r:embed="rId3"/>
          <a:srcRect l="22000" t="13299" r="21667" b="10296"/>
          <a:stretch/>
        </p:blipFill>
        <p:spPr>
          <a:xfrm>
            <a:off x="8146078" y="2758441"/>
            <a:ext cx="3123901" cy="3177748"/>
          </a:xfrm>
          <a:prstGeom prst="rect">
            <a:avLst/>
          </a:prstGeom>
        </p:spPr>
      </p:pic>
    </p:spTree>
    <p:extLst>
      <p:ext uri="{BB962C8B-B14F-4D97-AF65-F5344CB8AC3E}">
        <p14:creationId xmlns:p14="http://schemas.microsoft.com/office/powerpoint/2010/main" val="340357052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533</TotalTime>
  <Words>1936</Words>
  <Application>Microsoft Office PowerPoint</Application>
  <PresentationFormat>Widescreen</PresentationFormat>
  <Paragraphs>114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Trebuchet MS</vt:lpstr>
      <vt:lpstr>Berlin</vt:lpstr>
      <vt:lpstr>PASSAGE PLANNING </vt:lpstr>
      <vt:lpstr>ΠΟΙΑ ΕIΝΑΙ ΤΑ ΣΤΑΔΙΑ ΕΚΤΕΛΕΣΗΣ ΕΝΌΣ PASSAGE PLAN</vt:lpstr>
      <vt:lpstr>APPRAISAL</vt:lpstr>
      <vt:lpstr>APPRAISAL</vt:lpstr>
      <vt:lpstr>APPRAISAL </vt:lpstr>
      <vt:lpstr>APPRAISAL </vt:lpstr>
      <vt:lpstr>APPRAISAL </vt:lpstr>
      <vt:lpstr>PLANNING PHASE</vt:lpstr>
      <vt:lpstr>PLANNING PHASE</vt:lpstr>
      <vt:lpstr>PLANNING PHASE</vt:lpstr>
      <vt:lpstr>PLANNING PHASE</vt:lpstr>
      <vt:lpstr>PLANNING PHASE</vt:lpstr>
      <vt:lpstr>PLANNING PHASE</vt:lpstr>
      <vt:lpstr>PLANNING PHASE</vt:lpstr>
      <vt:lpstr>PLANNING PHASE</vt:lpstr>
      <vt:lpstr>ROUTE CHECK (PLANNING PHASE)</vt:lpstr>
      <vt:lpstr>ROUTE CHECK (PLANNING PHASE)</vt:lpstr>
      <vt:lpstr>MONITORING</vt:lpstr>
      <vt:lpstr>MONITORING</vt:lpstr>
      <vt:lpstr>MONITORING</vt:lpstr>
      <vt:lpstr>MONITORING</vt:lpstr>
      <vt:lpstr>MONITORING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PASSAGE PLANNING </dc:title>
  <dc:creator>Θρασύβουλος Κοτσιφάκης</dc:creator>
  <cp:lastModifiedBy>Θρασύβουλος Κοτσιφάκης</cp:lastModifiedBy>
  <cp:revision>4</cp:revision>
  <dcterms:created xsi:type="dcterms:W3CDTF">2024-01-10T20:55:57Z</dcterms:created>
  <dcterms:modified xsi:type="dcterms:W3CDTF">2024-01-17T22:36:25Z</dcterms:modified>
</cp:coreProperties>
</file>