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2" d="100"/>
          <a:sy n="92" d="100"/>
        </p:scale>
        <p:origin x="2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11/7/2023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11/7/2023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11/7/2023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11/7/2023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11/7/2023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11/7/2023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11/7/2023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DFD2B2-59F0-31D3-8E9D-97D4F1C33FBA}"/>
              </a:ext>
            </a:extLst>
          </p:cNvPr>
          <p:cNvPicPr>
            <a:picLocks noChangeAspect="1"/>
          </p:cNvPicPr>
          <p:nvPr/>
        </p:nvPicPr>
        <p:blipFill>
          <a:blip r:embed="rId2"/>
          <a:stretch>
            <a:fillRect/>
          </a:stretch>
        </p:blipFill>
        <p:spPr>
          <a:xfrm>
            <a:off x="1281823" y="0"/>
            <a:ext cx="7766304" cy="5212080"/>
          </a:xfrm>
          <a:prstGeom prst="rect">
            <a:avLst/>
          </a:prstGeom>
        </p:spPr>
      </p:pic>
      <p:sp>
        <p:nvSpPr>
          <p:cNvPr id="2" name="Title 1">
            <a:extLst>
              <a:ext uri="{FF2B5EF4-FFF2-40B4-BE49-F238E27FC236}">
                <a16:creationId xmlns:a16="http://schemas.microsoft.com/office/drawing/2014/main" id="{C9E5292E-8801-FB74-98C3-8C95FCA405EE}"/>
              </a:ext>
            </a:extLst>
          </p:cNvPr>
          <p:cNvSpPr>
            <a:spLocks noGrp="1"/>
          </p:cNvSpPr>
          <p:nvPr>
            <p:ph type="ctrTitle"/>
          </p:nvPr>
        </p:nvSpPr>
        <p:spPr/>
        <p:txBody>
          <a:bodyPr/>
          <a:lstStyle/>
          <a:p>
            <a:r>
              <a:rPr lang="en-US" dirty="0"/>
              <a:t>SHIP SECURITY PLAN</a:t>
            </a:r>
          </a:p>
        </p:txBody>
      </p:sp>
    </p:spTree>
    <p:extLst>
      <p:ext uri="{BB962C8B-B14F-4D97-AF65-F5344CB8AC3E}">
        <p14:creationId xmlns:p14="http://schemas.microsoft.com/office/powerpoint/2010/main" val="1688031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357049"/>
            <a:ext cx="12192000" cy="756856"/>
          </a:xfrm>
        </p:spPr>
        <p:txBody>
          <a:bodyPr>
            <a:normAutofit fontScale="90000"/>
          </a:bodyPr>
          <a:lstStyle/>
          <a:p>
            <a:pPr algn="l"/>
            <a:r>
              <a:rPr lang="el-GR" dirty="0"/>
              <a:t>2.</a:t>
            </a:r>
            <a:r>
              <a:rPr lang="el-GR" sz="2900" b="1" dirty="0"/>
              <a:t>ΠροσδιορισμΟς </a:t>
            </a:r>
            <a:r>
              <a:rPr lang="el-GR" sz="2900" b="1" dirty="0" err="1"/>
              <a:t>υφιστΑμενων</a:t>
            </a:r>
            <a:r>
              <a:rPr lang="el-GR" sz="2900" b="1" dirty="0"/>
              <a:t> </a:t>
            </a:r>
            <a:r>
              <a:rPr lang="el-GR" sz="2900" b="1" dirty="0" err="1"/>
              <a:t>μΕτρων</a:t>
            </a:r>
            <a:r>
              <a:rPr lang="el-GR" sz="2900" b="1" dirty="0"/>
              <a:t> και </a:t>
            </a:r>
            <a:r>
              <a:rPr lang="el-GR" sz="2900" b="1" dirty="0" err="1"/>
              <a:t>διαδικασΙων</a:t>
            </a:r>
            <a:r>
              <a:rPr lang="el-GR" sz="2900" b="1" dirty="0"/>
              <a:t> </a:t>
            </a:r>
            <a:r>
              <a:rPr lang="el-GR" sz="2900" b="1" dirty="0" err="1"/>
              <a:t>ασφαλεΙας</a:t>
            </a:r>
            <a:r>
              <a:rPr lang="el-GR" sz="2900" b="1" dirty="0"/>
              <a:t> </a:t>
            </a:r>
            <a:endParaRPr lang="en-US" sz="2900" b="1"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21511" y="1396172"/>
            <a:ext cx="5828607" cy="5104779"/>
          </a:xfrm>
        </p:spPr>
        <p:txBody>
          <a:bodyPr>
            <a:normAutofit fontScale="92500"/>
          </a:bodyPr>
          <a:lstStyle/>
          <a:p>
            <a:r>
              <a:rPr lang="el-GR" dirty="0"/>
              <a:t>Στόχος αυτού του βήματος είναι, να προσδιορίσει και να περιγράψει με σαφήνεια τα υπάρχοντα μέτρα ασφαλείας, τις διαδικασίες και λειτουργίες. </a:t>
            </a:r>
          </a:p>
          <a:p>
            <a:r>
              <a:rPr lang="el-GR" dirty="0"/>
              <a:t>Για παράδειγμα, οι διαδικασίες ασφαλείας μπορεί να περιλαμβάνουν:</a:t>
            </a:r>
          </a:p>
          <a:p>
            <a:r>
              <a:rPr lang="el-GR" dirty="0"/>
              <a:t> - Διαδικασίες σε καταστάσεις έκτακτης ανάγκης (πυρκαγιά, </a:t>
            </a:r>
            <a:r>
              <a:rPr lang="en-US" dirty="0"/>
              <a:t>flooding</a:t>
            </a:r>
            <a:r>
              <a:rPr lang="el-GR" dirty="0"/>
              <a:t>…)</a:t>
            </a:r>
          </a:p>
          <a:p>
            <a:r>
              <a:rPr lang="el-GR" dirty="0"/>
              <a:t>- Διαδικασίες για περιπολίες ασφαλείας. </a:t>
            </a:r>
          </a:p>
          <a:p>
            <a:r>
              <a:rPr lang="el-GR" dirty="0"/>
              <a:t>- Διαδικασίες χειρισμού εξοπλισμού επιτήρησης, εάν υπάρχει.</a:t>
            </a:r>
          </a:p>
          <a:p>
            <a:r>
              <a:rPr lang="el-GR" dirty="0"/>
              <a:t> - Διαδικασίες χειρισμού συστημάτων επικοινωνίας ασφαλείας. </a:t>
            </a:r>
          </a:p>
          <a:p>
            <a:r>
              <a:rPr lang="el-GR" dirty="0"/>
              <a:t>- Διαδικασία χειρισμού θυρών ασφαλείας, φρακτών και φωτισμού.</a:t>
            </a:r>
            <a:endParaRPr lang="en-US" dirty="0"/>
          </a:p>
        </p:txBody>
      </p:sp>
      <p:pic>
        <p:nvPicPr>
          <p:cNvPr id="8" name="Content Placeholder 7">
            <a:extLst>
              <a:ext uri="{FF2B5EF4-FFF2-40B4-BE49-F238E27FC236}">
                <a16:creationId xmlns:a16="http://schemas.microsoft.com/office/drawing/2014/main" id="{2593C2A4-865D-4061-5155-409B20EAF3B9}"/>
              </a:ext>
            </a:extLst>
          </p:cNvPr>
          <p:cNvPicPr>
            <a:picLocks noGrp="1" noChangeAspect="1"/>
          </p:cNvPicPr>
          <p:nvPr>
            <p:ph sz="half" idx="2"/>
          </p:nvPr>
        </p:nvPicPr>
        <p:blipFill>
          <a:blip r:embed="rId2"/>
          <a:stretch>
            <a:fillRect/>
          </a:stretch>
        </p:blipFill>
        <p:spPr>
          <a:xfrm>
            <a:off x="5949331" y="1329718"/>
            <a:ext cx="6121158" cy="5237337"/>
          </a:xfrm>
        </p:spPr>
      </p:pic>
    </p:spTree>
    <p:extLst>
      <p:ext uri="{BB962C8B-B14F-4D97-AF65-F5344CB8AC3E}">
        <p14:creationId xmlns:p14="http://schemas.microsoft.com/office/powerpoint/2010/main" val="6181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fontScale="90000"/>
          </a:bodyPr>
          <a:lstStyle/>
          <a:p>
            <a:r>
              <a:rPr lang="el-GR" dirty="0"/>
              <a:t>3.ΠροσδιορισμΟς </a:t>
            </a:r>
            <a:r>
              <a:rPr lang="el-GR" dirty="0" err="1"/>
              <a:t>πιθανΩν</a:t>
            </a:r>
            <a:r>
              <a:rPr lang="el-GR" dirty="0"/>
              <a:t> </a:t>
            </a:r>
            <a:r>
              <a:rPr lang="el-GR" dirty="0" err="1"/>
              <a:t>απειλΩν</a:t>
            </a:r>
            <a:r>
              <a:rPr lang="el-GR" dirty="0"/>
              <a:t> (</a:t>
            </a:r>
            <a:r>
              <a:rPr lang="el-GR" dirty="0" err="1"/>
              <a:t>σενΑρια</a:t>
            </a:r>
            <a:r>
              <a:rPr lang="el-GR" dirty="0"/>
              <a:t> </a:t>
            </a:r>
            <a:r>
              <a:rPr lang="el-GR" dirty="0" err="1"/>
              <a:t>απειλΩν</a:t>
            </a:r>
            <a:r>
              <a:rPr lang="el-GR" dirty="0"/>
              <a:t>)</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91193" y="1113905"/>
            <a:ext cx="5828607" cy="5104779"/>
          </a:xfrm>
        </p:spPr>
        <p:txBody>
          <a:bodyPr>
            <a:normAutofit/>
          </a:bodyPr>
          <a:lstStyle/>
          <a:p>
            <a:r>
              <a:rPr lang="el-GR" dirty="0"/>
              <a:t>Σε αυτό το βήμα, θα πρέπει να </a:t>
            </a:r>
            <a:r>
              <a:rPr lang="el-GR" dirty="0" err="1"/>
              <a:t>προσδιορίστούν</a:t>
            </a:r>
            <a:r>
              <a:rPr lang="el-GR" dirty="0"/>
              <a:t> με σαφήνεια τα πιθανά σενάρια απειλής για ένα πλοίο υπό συγκεκριμένες περιστάσεις. Αυτά τα σενάρια απειλής θα πρέπει να περιλαμβάνουν τα ειδικά χαρακτηριστικά του πλοίου ως προς τον τύπο του πλοίου, πλήρωμα, φορτίο, το </a:t>
            </a:r>
            <a:r>
              <a:rPr lang="en-US" dirty="0"/>
              <a:t>trading area</a:t>
            </a:r>
            <a:r>
              <a:rPr lang="el-GR" dirty="0"/>
              <a:t>.</a:t>
            </a:r>
          </a:p>
          <a:p>
            <a:r>
              <a:rPr lang="el-GR" dirty="0"/>
              <a:t>Εδώ εξετάζονται και ποιες είναι οι πιθανές καταστάσεις, οι οποίες θα μπορούσαν να προκαλέσουν απειλές για την ασφάλεια: </a:t>
            </a:r>
          </a:p>
          <a:p>
            <a:r>
              <a:rPr lang="el-GR" dirty="0"/>
              <a:t>- Πολιτικές -  Οικονομικές – Απόρροια Φόβου - προκαταλήψεων.</a:t>
            </a:r>
          </a:p>
          <a:p>
            <a:endParaRPr lang="en-US" dirty="0"/>
          </a:p>
        </p:txBody>
      </p:sp>
      <p:pic>
        <p:nvPicPr>
          <p:cNvPr id="7" name="Content Placeholder 6">
            <a:extLst>
              <a:ext uri="{FF2B5EF4-FFF2-40B4-BE49-F238E27FC236}">
                <a16:creationId xmlns:a16="http://schemas.microsoft.com/office/drawing/2014/main" id="{4D1257AB-2723-350A-3566-C540D5E75662}"/>
              </a:ext>
            </a:extLst>
          </p:cNvPr>
          <p:cNvPicPr>
            <a:picLocks noGrp="1" noChangeAspect="1"/>
          </p:cNvPicPr>
          <p:nvPr>
            <p:ph sz="half" idx="2"/>
          </p:nvPr>
        </p:nvPicPr>
        <p:blipFill>
          <a:blip r:embed="rId2"/>
          <a:stretch>
            <a:fillRect/>
          </a:stretch>
        </p:blipFill>
        <p:spPr>
          <a:xfrm>
            <a:off x="6315040" y="1230284"/>
            <a:ext cx="5828607" cy="5475868"/>
          </a:xfrm>
        </p:spPr>
      </p:pic>
    </p:spTree>
    <p:extLst>
      <p:ext uri="{BB962C8B-B14F-4D97-AF65-F5344CB8AC3E}">
        <p14:creationId xmlns:p14="http://schemas.microsoft.com/office/powerpoint/2010/main" val="4234811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fontScale="90000"/>
          </a:bodyPr>
          <a:lstStyle/>
          <a:p>
            <a:r>
              <a:rPr lang="el-GR" dirty="0"/>
              <a:t>Τι </a:t>
            </a:r>
            <a:r>
              <a:rPr lang="el-GR" dirty="0" err="1"/>
              <a:t>γινονται</a:t>
            </a:r>
            <a:r>
              <a:rPr lang="el-GR" dirty="0"/>
              <a:t> τα </a:t>
            </a:r>
            <a:r>
              <a:rPr lang="el-GR" dirty="0" err="1"/>
              <a:t>δεδομενα</a:t>
            </a:r>
            <a:r>
              <a:rPr lang="el-GR" dirty="0"/>
              <a:t> που </a:t>
            </a:r>
            <a:r>
              <a:rPr lang="el-GR" dirty="0" err="1"/>
              <a:t>συγκεντρωνονται</a:t>
            </a:r>
            <a:r>
              <a:rPr lang="el-GR" dirty="0"/>
              <a:t>;</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91193" y="1113905"/>
            <a:ext cx="5070763" cy="5270667"/>
          </a:xfrm>
        </p:spPr>
        <p:txBody>
          <a:bodyPr>
            <a:normAutofit/>
          </a:bodyPr>
          <a:lstStyle/>
          <a:p>
            <a:r>
              <a:rPr lang="el-GR" dirty="0"/>
              <a:t>Αφού γίνει προσδιορισμός των κρίσιμων εργασιών, απειλών και μέτρων που μπορούν να ληφθούν, διενεργείται εκτίμηση συνεπειών (όσον αφορά συνέπειες στον ανθρώπινο παράγοντα -τραυματισμός ή θάνατος, τις οικονομικές και περιβαλλοντικές επιπτώσεις),  και μια εκτίμηση κινδύνου (τρωτότητας) για κάθε σενάριο, προκειμένου να καθοριστεί εάν τα υπάρχοντα μέτρα και διαδικασίες ασφαλείας είναι επαρκή, εάν πρέπει να βελτιωθούν. ή εάν απαιτούνται πρόσθετα νέα μέτρα και διαδικασίες ασφαλείας.</a:t>
            </a:r>
            <a:endParaRPr lang="en-US" dirty="0"/>
          </a:p>
        </p:txBody>
      </p:sp>
      <p:sp>
        <p:nvSpPr>
          <p:cNvPr id="5" name="Content Placeholder 4">
            <a:extLst>
              <a:ext uri="{FF2B5EF4-FFF2-40B4-BE49-F238E27FC236}">
                <a16:creationId xmlns:a16="http://schemas.microsoft.com/office/drawing/2014/main" id="{92C1188E-A774-CD8F-7A45-231DF8FC1424}"/>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C696B865-1754-640E-B92C-6A41805428FF}"/>
              </a:ext>
            </a:extLst>
          </p:cNvPr>
          <p:cNvPicPr>
            <a:picLocks noChangeAspect="1"/>
          </p:cNvPicPr>
          <p:nvPr/>
        </p:nvPicPr>
        <p:blipFill>
          <a:blip r:embed="rId2"/>
          <a:stretch>
            <a:fillRect/>
          </a:stretch>
        </p:blipFill>
        <p:spPr>
          <a:xfrm>
            <a:off x="5070764" y="1226628"/>
            <a:ext cx="7121236" cy="5157943"/>
          </a:xfrm>
          <a:prstGeom prst="rect">
            <a:avLst/>
          </a:prstGeom>
        </p:spPr>
      </p:pic>
      <p:sp>
        <p:nvSpPr>
          <p:cNvPr id="9" name="TextBox 8">
            <a:extLst>
              <a:ext uri="{FF2B5EF4-FFF2-40B4-BE49-F238E27FC236}">
                <a16:creationId xmlns:a16="http://schemas.microsoft.com/office/drawing/2014/main" id="{286EF70B-05D3-78DA-ACB5-3F13563F724F}"/>
              </a:ext>
            </a:extLst>
          </p:cNvPr>
          <p:cNvSpPr txBox="1"/>
          <p:nvPr/>
        </p:nvSpPr>
        <p:spPr>
          <a:xfrm>
            <a:off x="5261956" y="6384571"/>
            <a:ext cx="7138869" cy="276999"/>
          </a:xfrm>
          <a:prstGeom prst="rect">
            <a:avLst/>
          </a:prstGeom>
          <a:noFill/>
        </p:spPr>
        <p:txBody>
          <a:bodyPr wrap="square" rtlCol="0">
            <a:spAutoFit/>
          </a:bodyPr>
          <a:lstStyle/>
          <a:p>
            <a:r>
              <a:rPr lang="el-GR" sz="1200" dirty="0"/>
              <a:t>ΚΡΊΣΙΜΕΣ ΕΡΓΑΣΙΕΣ ΚΑΙ ΣΕΝΑΡΙΑ ΑΠΕΙΛΩΝ</a:t>
            </a:r>
            <a:r>
              <a:rPr lang="en-US" sz="1200" dirty="0"/>
              <a:t> </a:t>
            </a:r>
            <a:r>
              <a:rPr lang="el-GR" sz="1200" dirty="0"/>
              <a:t> (Πηγή </a:t>
            </a:r>
            <a:r>
              <a:rPr lang="en-US" sz="1200" dirty="0"/>
              <a:t>DNVGL (DNS)  )</a:t>
            </a:r>
          </a:p>
        </p:txBody>
      </p:sp>
    </p:spTree>
    <p:extLst>
      <p:ext uri="{BB962C8B-B14F-4D97-AF65-F5344CB8AC3E}">
        <p14:creationId xmlns:p14="http://schemas.microsoft.com/office/powerpoint/2010/main" val="22038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fontScale="90000"/>
          </a:bodyPr>
          <a:lstStyle/>
          <a:p>
            <a:r>
              <a:rPr lang="el-GR" dirty="0"/>
              <a:t>Τι </a:t>
            </a:r>
            <a:r>
              <a:rPr lang="el-GR" dirty="0" err="1"/>
              <a:t>γινονται</a:t>
            </a:r>
            <a:r>
              <a:rPr lang="el-GR" dirty="0"/>
              <a:t> τα </a:t>
            </a:r>
            <a:r>
              <a:rPr lang="el-GR" dirty="0" err="1"/>
              <a:t>δεδομενα</a:t>
            </a:r>
            <a:r>
              <a:rPr lang="el-GR" dirty="0"/>
              <a:t> που </a:t>
            </a:r>
            <a:r>
              <a:rPr lang="el-GR" dirty="0" err="1"/>
              <a:t>συγκεντρωνονται</a:t>
            </a:r>
            <a:r>
              <a:rPr lang="el-GR" dirty="0"/>
              <a:t>;</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 y="1088967"/>
            <a:ext cx="4563736" cy="5295605"/>
          </a:xfrm>
        </p:spPr>
        <p:txBody>
          <a:bodyPr>
            <a:normAutofit/>
          </a:bodyPr>
          <a:lstStyle/>
          <a:p>
            <a:endParaRPr lang="el-GR" dirty="0"/>
          </a:p>
          <a:p>
            <a:r>
              <a:rPr lang="el-GR" dirty="0"/>
              <a:t>Εκτίμηση και βαθμονόμηση συνεπειών (όσον αφορά συνέπειες στον ανθρώπινο παράγοντα, οικονομικές και περιβαλλοντικές επιπτώσεις),  και μια εκτίμηση κινδύνου (τρωτότητας) για κάθε σενάριο, προκειμένου να καθοριστεί εάν τα υπάρχοντα μέτρα και διαδικασίες ασφαλείας είναι επαρκή.</a:t>
            </a:r>
            <a:endParaRPr lang="en-US" dirty="0"/>
          </a:p>
        </p:txBody>
      </p:sp>
      <p:sp>
        <p:nvSpPr>
          <p:cNvPr id="5" name="Content Placeholder 4">
            <a:extLst>
              <a:ext uri="{FF2B5EF4-FFF2-40B4-BE49-F238E27FC236}">
                <a16:creationId xmlns:a16="http://schemas.microsoft.com/office/drawing/2014/main" id="{92C1188E-A774-CD8F-7A45-231DF8FC1424}"/>
              </a:ext>
            </a:extLst>
          </p:cNvPr>
          <p:cNvSpPr>
            <a:spLocks noGrp="1"/>
          </p:cNvSpPr>
          <p:nvPr>
            <p:ph sz="half" idx="2"/>
          </p:nvPr>
        </p:nvSpPr>
        <p:spPr>
          <a:xfrm>
            <a:off x="6172199" y="2194559"/>
            <a:ext cx="5357553" cy="3680843"/>
          </a:xfrm>
        </p:spPr>
        <p:txBody>
          <a:bodyPr/>
          <a:lstStyle/>
          <a:p>
            <a:endParaRPr lang="en-US" dirty="0"/>
          </a:p>
        </p:txBody>
      </p:sp>
      <p:pic>
        <p:nvPicPr>
          <p:cNvPr id="6" name="Picture 5">
            <a:extLst>
              <a:ext uri="{FF2B5EF4-FFF2-40B4-BE49-F238E27FC236}">
                <a16:creationId xmlns:a16="http://schemas.microsoft.com/office/drawing/2014/main" id="{C28E2F84-562D-4813-B7DA-219E7A150FAA}"/>
              </a:ext>
            </a:extLst>
          </p:cNvPr>
          <p:cNvPicPr>
            <a:picLocks noChangeAspect="1"/>
          </p:cNvPicPr>
          <p:nvPr/>
        </p:nvPicPr>
        <p:blipFill>
          <a:blip r:embed="rId2"/>
          <a:stretch>
            <a:fillRect/>
          </a:stretch>
        </p:blipFill>
        <p:spPr>
          <a:xfrm>
            <a:off x="4563737" y="1623074"/>
            <a:ext cx="7414903" cy="4252328"/>
          </a:xfrm>
          <a:prstGeom prst="rect">
            <a:avLst/>
          </a:prstGeom>
        </p:spPr>
      </p:pic>
      <p:sp>
        <p:nvSpPr>
          <p:cNvPr id="7" name="TextBox 6">
            <a:extLst>
              <a:ext uri="{FF2B5EF4-FFF2-40B4-BE49-F238E27FC236}">
                <a16:creationId xmlns:a16="http://schemas.microsoft.com/office/drawing/2014/main" id="{FC041A88-0200-A3FC-CC99-44DDFFB9A1BD}"/>
              </a:ext>
            </a:extLst>
          </p:cNvPr>
          <p:cNvSpPr txBox="1"/>
          <p:nvPr/>
        </p:nvSpPr>
        <p:spPr>
          <a:xfrm>
            <a:off x="5602778" y="5902594"/>
            <a:ext cx="5610831" cy="307777"/>
          </a:xfrm>
          <a:prstGeom prst="rect">
            <a:avLst/>
          </a:prstGeom>
          <a:noFill/>
        </p:spPr>
        <p:txBody>
          <a:bodyPr wrap="none" rtlCol="0">
            <a:spAutoFit/>
          </a:bodyPr>
          <a:lstStyle/>
          <a:p>
            <a:r>
              <a:rPr lang="el-GR" sz="1400" dirty="0"/>
              <a:t>ΕΚΤΙΜΗΣΗ και ΒΑΘΜΟΛΟΓΗΣΗ ΣΥΝΕΠΕΙΩΝ</a:t>
            </a:r>
            <a:r>
              <a:rPr lang="en-US" sz="1400" dirty="0"/>
              <a:t> </a:t>
            </a:r>
            <a:r>
              <a:rPr lang="el-GR" sz="1400" dirty="0"/>
              <a:t> (Πηγή </a:t>
            </a:r>
            <a:r>
              <a:rPr lang="en-US" sz="1400" dirty="0"/>
              <a:t>DNVGL (DNS)</a:t>
            </a:r>
          </a:p>
        </p:txBody>
      </p:sp>
    </p:spTree>
    <p:extLst>
      <p:ext uri="{BB962C8B-B14F-4D97-AF65-F5344CB8AC3E}">
        <p14:creationId xmlns:p14="http://schemas.microsoft.com/office/powerpoint/2010/main" val="265089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fontScale="90000"/>
          </a:bodyPr>
          <a:lstStyle/>
          <a:p>
            <a:r>
              <a:rPr lang="el-GR" dirty="0"/>
              <a:t>Τι </a:t>
            </a:r>
            <a:r>
              <a:rPr lang="el-GR" dirty="0" err="1"/>
              <a:t>γινονται</a:t>
            </a:r>
            <a:r>
              <a:rPr lang="el-GR" dirty="0"/>
              <a:t> τα </a:t>
            </a:r>
            <a:r>
              <a:rPr lang="el-GR" dirty="0" err="1"/>
              <a:t>δεδομενα</a:t>
            </a:r>
            <a:r>
              <a:rPr lang="el-GR" dirty="0"/>
              <a:t> που </a:t>
            </a:r>
            <a:r>
              <a:rPr lang="el-GR" dirty="0" err="1"/>
              <a:t>συγκεντρωνονται</a:t>
            </a:r>
            <a:r>
              <a:rPr lang="el-GR" dirty="0"/>
              <a:t>;</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 y="1088967"/>
            <a:ext cx="4563736" cy="5295605"/>
          </a:xfrm>
        </p:spPr>
        <p:txBody>
          <a:bodyPr>
            <a:normAutofit/>
          </a:bodyPr>
          <a:lstStyle/>
          <a:p>
            <a:endParaRPr lang="el-GR" dirty="0"/>
          </a:p>
          <a:p>
            <a:r>
              <a:rPr lang="el-GR" dirty="0"/>
              <a:t>Εκτίμηση και βαθμολόγηση ανάγκης για λήψη επιπλέον μέτρων.</a:t>
            </a:r>
            <a:endParaRPr lang="en-US" dirty="0"/>
          </a:p>
        </p:txBody>
      </p:sp>
      <p:sp>
        <p:nvSpPr>
          <p:cNvPr id="7" name="TextBox 6">
            <a:extLst>
              <a:ext uri="{FF2B5EF4-FFF2-40B4-BE49-F238E27FC236}">
                <a16:creationId xmlns:a16="http://schemas.microsoft.com/office/drawing/2014/main" id="{FC041A88-0200-A3FC-CC99-44DDFFB9A1BD}"/>
              </a:ext>
            </a:extLst>
          </p:cNvPr>
          <p:cNvSpPr txBox="1"/>
          <p:nvPr/>
        </p:nvSpPr>
        <p:spPr>
          <a:xfrm>
            <a:off x="5654808" y="6230683"/>
            <a:ext cx="5559535" cy="307777"/>
          </a:xfrm>
          <a:prstGeom prst="rect">
            <a:avLst/>
          </a:prstGeom>
          <a:noFill/>
        </p:spPr>
        <p:txBody>
          <a:bodyPr wrap="none" rtlCol="0">
            <a:spAutoFit/>
          </a:bodyPr>
          <a:lstStyle/>
          <a:p>
            <a:r>
              <a:rPr lang="el-GR" sz="1400" dirty="0"/>
              <a:t>ΕΚΤΙΜΗΣΗ ΑΝΑΓΚΗΣ ΓΙΑ ΕΠΙΠΛΕΟΝ ΜΕΤΡΑ</a:t>
            </a:r>
            <a:r>
              <a:rPr lang="en-US" sz="1400" dirty="0"/>
              <a:t> </a:t>
            </a:r>
            <a:r>
              <a:rPr lang="el-GR" sz="1400" dirty="0"/>
              <a:t> (Πηγή </a:t>
            </a:r>
            <a:r>
              <a:rPr lang="en-US" sz="1400" dirty="0"/>
              <a:t>DNVGL (DNS)</a:t>
            </a:r>
          </a:p>
        </p:txBody>
      </p:sp>
      <p:pic>
        <p:nvPicPr>
          <p:cNvPr id="10" name="Picture 9">
            <a:extLst>
              <a:ext uri="{FF2B5EF4-FFF2-40B4-BE49-F238E27FC236}">
                <a16:creationId xmlns:a16="http://schemas.microsoft.com/office/drawing/2014/main" id="{69F75067-2757-EA75-F4B6-C7102CCBB3FC}"/>
              </a:ext>
            </a:extLst>
          </p:cNvPr>
          <p:cNvPicPr>
            <a:picLocks noChangeAspect="1"/>
          </p:cNvPicPr>
          <p:nvPr/>
        </p:nvPicPr>
        <p:blipFill>
          <a:blip r:embed="rId2"/>
          <a:stretch>
            <a:fillRect/>
          </a:stretch>
        </p:blipFill>
        <p:spPr>
          <a:xfrm>
            <a:off x="4337561" y="1242283"/>
            <a:ext cx="7845338" cy="4988400"/>
          </a:xfrm>
          <a:prstGeom prst="rect">
            <a:avLst/>
          </a:prstGeom>
        </p:spPr>
      </p:pic>
      <p:sp>
        <p:nvSpPr>
          <p:cNvPr id="12" name="Content Placeholder 11">
            <a:extLst>
              <a:ext uri="{FF2B5EF4-FFF2-40B4-BE49-F238E27FC236}">
                <a16:creationId xmlns:a16="http://schemas.microsoft.com/office/drawing/2014/main" id="{ABC71FBF-2372-C506-CAFA-3D4C0E094F86}"/>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48457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fontScale="90000"/>
          </a:bodyPr>
          <a:lstStyle/>
          <a:p>
            <a:r>
              <a:rPr lang="el-GR" dirty="0"/>
              <a:t>Τι </a:t>
            </a:r>
            <a:r>
              <a:rPr lang="el-GR" dirty="0" err="1"/>
              <a:t>γινονται</a:t>
            </a:r>
            <a:r>
              <a:rPr lang="el-GR" dirty="0"/>
              <a:t> τα </a:t>
            </a:r>
            <a:r>
              <a:rPr lang="el-GR" dirty="0" err="1"/>
              <a:t>δεδομενα</a:t>
            </a:r>
            <a:r>
              <a:rPr lang="el-GR" dirty="0"/>
              <a:t> που </a:t>
            </a:r>
            <a:r>
              <a:rPr lang="el-GR" dirty="0" err="1"/>
              <a:t>συγκεντρωνονται</a:t>
            </a:r>
            <a:r>
              <a:rPr lang="el-GR" dirty="0"/>
              <a:t>;</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 y="1088967"/>
            <a:ext cx="4563736" cy="5295605"/>
          </a:xfrm>
        </p:spPr>
        <p:txBody>
          <a:bodyPr>
            <a:normAutofit/>
          </a:bodyPr>
          <a:lstStyle/>
          <a:p>
            <a:endParaRPr lang="el-GR" dirty="0"/>
          </a:p>
          <a:p>
            <a:r>
              <a:rPr lang="el-GR" dirty="0"/>
              <a:t>Καταγραφή του σκορ μετά την λήψη μέτρων για μείωση των συνεπειών.</a:t>
            </a:r>
            <a:endParaRPr lang="en-US" dirty="0"/>
          </a:p>
        </p:txBody>
      </p:sp>
      <p:sp>
        <p:nvSpPr>
          <p:cNvPr id="7" name="TextBox 6">
            <a:extLst>
              <a:ext uri="{FF2B5EF4-FFF2-40B4-BE49-F238E27FC236}">
                <a16:creationId xmlns:a16="http://schemas.microsoft.com/office/drawing/2014/main" id="{FC041A88-0200-A3FC-CC99-44DDFFB9A1BD}"/>
              </a:ext>
            </a:extLst>
          </p:cNvPr>
          <p:cNvSpPr txBox="1"/>
          <p:nvPr/>
        </p:nvSpPr>
        <p:spPr>
          <a:xfrm>
            <a:off x="5654808" y="6230683"/>
            <a:ext cx="1911101" cy="307777"/>
          </a:xfrm>
          <a:prstGeom prst="rect">
            <a:avLst/>
          </a:prstGeom>
          <a:noFill/>
        </p:spPr>
        <p:txBody>
          <a:bodyPr wrap="none" rtlCol="0">
            <a:spAutoFit/>
          </a:bodyPr>
          <a:lstStyle/>
          <a:p>
            <a:r>
              <a:rPr lang="el-GR" sz="1400" dirty="0"/>
              <a:t>(Πηγή </a:t>
            </a:r>
            <a:r>
              <a:rPr lang="en-US" sz="1400" dirty="0"/>
              <a:t>DNVGL (DNS)</a:t>
            </a:r>
          </a:p>
        </p:txBody>
      </p:sp>
      <p:pic>
        <p:nvPicPr>
          <p:cNvPr id="5" name="Content Placeholder 4">
            <a:extLst>
              <a:ext uri="{FF2B5EF4-FFF2-40B4-BE49-F238E27FC236}">
                <a16:creationId xmlns:a16="http://schemas.microsoft.com/office/drawing/2014/main" id="{57D1E7CE-04C1-2C8D-677D-8DD51279D224}"/>
              </a:ext>
            </a:extLst>
          </p:cNvPr>
          <p:cNvPicPr>
            <a:picLocks noGrp="1" noChangeAspect="1"/>
          </p:cNvPicPr>
          <p:nvPr>
            <p:ph sz="half" idx="2"/>
          </p:nvPr>
        </p:nvPicPr>
        <p:blipFill>
          <a:blip r:embed="rId2"/>
          <a:stretch>
            <a:fillRect/>
          </a:stretch>
        </p:blipFill>
        <p:spPr>
          <a:xfrm>
            <a:off x="4737302" y="1230285"/>
            <a:ext cx="6768898" cy="4910622"/>
          </a:xfrm>
        </p:spPr>
      </p:pic>
    </p:spTree>
    <p:extLst>
      <p:ext uri="{BB962C8B-B14F-4D97-AF65-F5344CB8AC3E}">
        <p14:creationId xmlns:p14="http://schemas.microsoft.com/office/powerpoint/2010/main" val="1183498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a:bodyPr>
          <a:lstStyle/>
          <a:p>
            <a:r>
              <a:rPr lang="el-GR" dirty="0"/>
              <a:t>4.</a:t>
            </a:r>
            <a:r>
              <a:rPr lang="en-US" dirty="0"/>
              <a:t> </a:t>
            </a:r>
            <a:r>
              <a:rPr lang="el-GR" dirty="0" err="1"/>
              <a:t>Επιθεωρηση</a:t>
            </a:r>
            <a:r>
              <a:rPr lang="el-GR" dirty="0"/>
              <a:t> </a:t>
            </a:r>
            <a:r>
              <a:rPr lang="el-GR" dirty="0" err="1"/>
              <a:t>επι</a:t>
            </a:r>
            <a:r>
              <a:rPr lang="el-GR" dirty="0"/>
              <a:t> του </a:t>
            </a:r>
            <a:r>
              <a:rPr lang="el-GR" dirty="0" err="1"/>
              <a:t>πλοιου</a:t>
            </a:r>
            <a:r>
              <a:rPr lang="el-GR" dirty="0"/>
              <a:t> </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0" y="1088967"/>
            <a:ext cx="12191999" cy="5295605"/>
          </a:xfrm>
        </p:spPr>
        <p:txBody>
          <a:bodyPr>
            <a:normAutofit/>
          </a:bodyPr>
          <a:lstStyle/>
          <a:p>
            <a:endParaRPr lang="el-GR" dirty="0"/>
          </a:p>
          <a:p>
            <a:r>
              <a:rPr lang="el-GR" dirty="0"/>
              <a:t>Η επιτόπια επιθεώρηση ασφαλείας είναι πολύ σημαντικό μέρος του SSA. Στόχος της είναι η εξέταση και αξιολόγηση των υφιστάμενων μέτρων προστασίας, των διαδικασιών και των εργασιών για επιβεβαίωση και διασφάλιση:</a:t>
            </a:r>
            <a:endParaRPr lang="en-US" dirty="0"/>
          </a:p>
        </p:txBody>
      </p:sp>
      <p:pic>
        <p:nvPicPr>
          <p:cNvPr id="9" name="Content Placeholder 8">
            <a:extLst>
              <a:ext uri="{FF2B5EF4-FFF2-40B4-BE49-F238E27FC236}">
                <a16:creationId xmlns:a16="http://schemas.microsoft.com/office/drawing/2014/main" id="{FB84A52E-86AC-9084-5D3F-68470C9D529A}"/>
              </a:ext>
            </a:extLst>
          </p:cNvPr>
          <p:cNvPicPr>
            <a:picLocks noGrp="1" noChangeAspect="1"/>
          </p:cNvPicPr>
          <p:nvPr>
            <p:ph sz="half" idx="2"/>
          </p:nvPr>
        </p:nvPicPr>
        <p:blipFill>
          <a:blip r:embed="rId2"/>
          <a:stretch>
            <a:fillRect/>
          </a:stretch>
        </p:blipFill>
        <p:spPr>
          <a:xfrm>
            <a:off x="932524" y="2909455"/>
            <a:ext cx="9957120" cy="2635135"/>
          </a:xfrm>
        </p:spPr>
      </p:pic>
    </p:spTree>
    <p:extLst>
      <p:ext uri="{BB962C8B-B14F-4D97-AF65-F5344CB8AC3E}">
        <p14:creationId xmlns:p14="http://schemas.microsoft.com/office/powerpoint/2010/main" val="862993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a:bodyPr>
          <a:lstStyle/>
          <a:p>
            <a:r>
              <a:rPr lang="el-GR" dirty="0"/>
              <a:t>4.</a:t>
            </a:r>
            <a:r>
              <a:rPr lang="en-US" dirty="0"/>
              <a:t> </a:t>
            </a:r>
            <a:r>
              <a:rPr lang="el-GR" dirty="0" err="1"/>
              <a:t>Επιθεωρηση</a:t>
            </a:r>
            <a:r>
              <a:rPr lang="el-GR" dirty="0"/>
              <a:t> </a:t>
            </a:r>
            <a:r>
              <a:rPr lang="el-GR" dirty="0" err="1"/>
              <a:t>επι</a:t>
            </a:r>
            <a:r>
              <a:rPr lang="el-GR" dirty="0"/>
              <a:t> του </a:t>
            </a:r>
            <a:r>
              <a:rPr lang="el-GR" dirty="0" err="1"/>
              <a:t>πλοιου</a:t>
            </a:r>
            <a:r>
              <a:rPr lang="el-GR" dirty="0"/>
              <a:t> </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 y="1088967"/>
            <a:ext cx="6213182" cy="5295605"/>
          </a:xfrm>
        </p:spPr>
        <p:txBody>
          <a:bodyPr>
            <a:normAutofit fontScale="92500" lnSpcReduction="20000"/>
          </a:bodyPr>
          <a:lstStyle/>
          <a:p>
            <a:endParaRPr lang="el-GR" dirty="0"/>
          </a:p>
          <a:p>
            <a:r>
              <a:rPr lang="el-GR" dirty="0"/>
              <a:t>- </a:t>
            </a:r>
            <a:r>
              <a:rPr lang="en-US" dirty="0"/>
              <a:t>….</a:t>
            </a:r>
            <a:r>
              <a:rPr lang="el-GR" dirty="0"/>
              <a:t>Της εκτέλεσης όλων των καθηκόντων ασφαλείας </a:t>
            </a:r>
          </a:p>
          <a:p>
            <a:r>
              <a:rPr lang="el-GR" dirty="0"/>
              <a:t>- Παρακολούθηση απαγορευμένων περιοχών για να διασφαλιστεί ότι έχουν πρόσβαση μόνο εξουσιοδοτημένα άτομα </a:t>
            </a:r>
          </a:p>
          <a:p>
            <a:r>
              <a:rPr lang="el-GR" dirty="0"/>
              <a:t>- Έλεγχο και αξιολόγηση της διαδικασίας πρόσβασης στο πλοίο, συμπεριλαμβανομένων τυχόν συστημάτων ταυτοποίησης</a:t>
            </a:r>
          </a:p>
          <a:p>
            <a:r>
              <a:rPr lang="el-GR" dirty="0"/>
              <a:t> - Παρακολούθηση των περιοχών του καταστρώματος και των περιοχών που περιβάλλουν το πλοίο</a:t>
            </a:r>
            <a:r>
              <a:rPr lang="en-US" dirty="0"/>
              <a:t>.</a:t>
            </a:r>
          </a:p>
          <a:p>
            <a:r>
              <a:rPr lang="el-GR" dirty="0"/>
              <a:t>- Έλεγχος της επιβίβασης προσώπων και των συνεπειών τους (συνοδευόμενες και ασυνόδευτες αποσκευές</a:t>
            </a:r>
          </a:p>
          <a:p>
            <a:r>
              <a:rPr lang="el-GR" dirty="0"/>
              <a:t>- Επίβλεψη της διακίνησης του φορτίου και της παράδοσης των εφοδίων του πλοίου </a:t>
            </a:r>
          </a:p>
          <a:p>
            <a:r>
              <a:rPr lang="el-GR" dirty="0"/>
              <a:t>- Διασφάλιση ότι η επικοινωνία, οι πληροφορίες και ο εξοπλισμός για την ασφάλεια του πλοίου είναι άμεσα διαθέσιμα.</a:t>
            </a:r>
          </a:p>
        </p:txBody>
      </p:sp>
      <p:pic>
        <p:nvPicPr>
          <p:cNvPr id="7" name="Picture 6">
            <a:extLst>
              <a:ext uri="{FF2B5EF4-FFF2-40B4-BE49-F238E27FC236}">
                <a16:creationId xmlns:a16="http://schemas.microsoft.com/office/drawing/2014/main" id="{BD46DF9A-5F83-1DEA-835C-8C19E97BC4F7}"/>
              </a:ext>
            </a:extLst>
          </p:cNvPr>
          <p:cNvPicPr>
            <a:picLocks noChangeAspect="1"/>
          </p:cNvPicPr>
          <p:nvPr/>
        </p:nvPicPr>
        <p:blipFill>
          <a:blip r:embed="rId2"/>
          <a:stretch>
            <a:fillRect/>
          </a:stretch>
        </p:blipFill>
        <p:spPr>
          <a:xfrm>
            <a:off x="6354499" y="1387311"/>
            <a:ext cx="5418290" cy="1714649"/>
          </a:xfrm>
          <a:prstGeom prst="rect">
            <a:avLst/>
          </a:prstGeom>
        </p:spPr>
      </p:pic>
      <p:pic>
        <p:nvPicPr>
          <p:cNvPr id="10" name="Picture 9">
            <a:extLst>
              <a:ext uri="{FF2B5EF4-FFF2-40B4-BE49-F238E27FC236}">
                <a16:creationId xmlns:a16="http://schemas.microsoft.com/office/drawing/2014/main" id="{9DA288E6-FBFE-F051-2519-7916BDE31461}"/>
              </a:ext>
            </a:extLst>
          </p:cNvPr>
          <p:cNvPicPr>
            <a:picLocks noChangeAspect="1"/>
          </p:cNvPicPr>
          <p:nvPr/>
        </p:nvPicPr>
        <p:blipFill rotWithShape="1">
          <a:blip r:embed="rId3"/>
          <a:srcRect b="17694"/>
          <a:stretch/>
        </p:blipFill>
        <p:spPr>
          <a:xfrm>
            <a:off x="6272759" y="3321333"/>
            <a:ext cx="5789725" cy="2680456"/>
          </a:xfrm>
          <a:prstGeom prst="rect">
            <a:avLst/>
          </a:prstGeom>
        </p:spPr>
      </p:pic>
    </p:spTree>
    <p:extLst>
      <p:ext uri="{BB962C8B-B14F-4D97-AF65-F5344CB8AC3E}">
        <p14:creationId xmlns:p14="http://schemas.microsoft.com/office/powerpoint/2010/main" val="98692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a:bodyPr>
          <a:lstStyle/>
          <a:p>
            <a:r>
              <a:rPr lang="el-GR" dirty="0"/>
              <a:t>4.</a:t>
            </a:r>
            <a:r>
              <a:rPr lang="en-US" dirty="0"/>
              <a:t> </a:t>
            </a:r>
            <a:r>
              <a:rPr lang="el-GR" dirty="0" err="1"/>
              <a:t>Επιθεωρηση</a:t>
            </a:r>
            <a:r>
              <a:rPr lang="el-GR" dirty="0"/>
              <a:t> </a:t>
            </a:r>
            <a:r>
              <a:rPr lang="el-GR" dirty="0" err="1"/>
              <a:t>επι</a:t>
            </a:r>
            <a:r>
              <a:rPr lang="el-GR" dirty="0"/>
              <a:t> του </a:t>
            </a:r>
            <a:r>
              <a:rPr lang="el-GR" dirty="0" err="1"/>
              <a:t>πλοιου</a:t>
            </a:r>
            <a:r>
              <a:rPr lang="el-GR" dirty="0"/>
              <a:t> </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0" y="1088967"/>
            <a:ext cx="12191999" cy="5295605"/>
          </a:xfrm>
        </p:spPr>
        <p:txBody>
          <a:bodyPr>
            <a:normAutofit/>
          </a:bodyPr>
          <a:lstStyle/>
          <a:p>
            <a:endParaRPr lang="el-GR" dirty="0"/>
          </a:p>
          <a:p>
            <a:r>
              <a:rPr lang="el-GR" dirty="0"/>
              <a:t>…Κατά συνέπεια, η επιθεώρηση αυτή, είναι μια συγκεντρωτική αξιολόγηση της ασφάλειας του πλοίου, προκειμένου: </a:t>
            </a:r>
          </a:p>
          <a:p>
            <a:r>
              <a:rPr lang="el-GR" dirty="0"/>
              <a:t>- Επιβεβαιωθεί από τον </a:t>
            </a:r>
            <a:r>
              <a:rPr lang="en-US" dirty="0"/>
              <a:t>RSO</a:t>
            </a:r>
            <a:r>
              <a:rPr lang="el-GR" dirty="0"/>
              <a:t> η σωστή εφαρμογή των υφιστάμενων μέτρων ασφαλείας. </a:t>
            </a:r>
            <a:endParaRPr lang="en-US" dirty="0"/>
          </a:p>
          <a:p>
            <a:r>
              <a:rPr lang="el-GR" dirty="0"/>
              <a:t>- </a:t>
            </a:r>
            <a:r>
              <a:rPr lang="en-US" dirty="0"/>
              <a:t>Na </a:t>
            </a:r>
            <a:r>
              <a:rPr lang="el-GR" dirty="0"/>
              <a:t>προσδιοριστούν τυχόν ανύπαρκτα ή ανεπαρκή μέτρα ασφαλείας.</a:t>
            </a:r>
            <a:endParaRPr lang="en-US" dirty="0"/>
          </a:p>
          <a:p>
            <a:r>
              <a:rPr lang="el-GR" dirty="0"/>
              <a:t>- </a:t>
            </a:r>
            <a:r>
              <a:rPr lang="en-US" dirty="0"/>
              <a:t>N</a:t>
            </a:r>
            <a:r>
              <a:rPr lang="el-GR" dirty="0"/>
              <a:t>α αναγνωριστούν τυχόν ελλείψεις σε εξοπλισμό / είδη ασφαλείας.</a:t>
            </a:r>
          </a:p>
          <a:p>
            <a:r>
              <a:rPr lang="el-GR" dirty="0"/>
              <a:t>- Να αναγνωριστούν τυχόν περιορισμοί στην τήρηση και την επάνδρωση φυλακής για την εκτέλεση των καθηκόντων (</a:t>
            </a:r>
            <a:r>
              <a:rPr lang="en-US" dirty="0"/>
              <a:t>security).</a:t>
            </a:r>
          </a:p>
          <a:p>
            <a:endParaRPr lang="en-US" dirty="0"/>
          </a:p>
          <a:p>
            <a:r>
              <a:rPr lang="el-GR" dirty="0"/>
              <a:t>και (πολύ σημαντικό):</a:t>
            </a:r>
          </a:p>
          <a:p>
            <a:endParaRPr lang="en-US" dirty="0"/>
          </a:p>
        </p:txBody>
      </p:sp>
    </p:spTree>
    <p:extLst>
      <p:ext uri="{BB962C8B-B14F-4D97-AF65-F5344CB8AC3E}">
        <p14:creationId xmlns:p14="http://schemas.microsoft.com/office/powerpoint/2010/main" val="2588349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0" y="473428"/>
            <a:ext cx="12192000" cy="756856"/>
          </a:xfrm>
        </p:spPr>
        <p:txBody>
          <a:bodyPr>
            <a:normAutofit/>
          </a:bodyPr>
          <a:lstStyle/>
          <a:p>
            <a:r>
              <a:rPr lang="el-GR" dirty="0"/>
              <a:t>4.</a:t>
            </a:r>
            <a:r>
              <a:rPr lang="en-US" dirty="0"/>
              <a:t> </a:t>
            </a:r>
            <a:r>
              <a:rPr lang="el-GR" dirty="0" err="1"/>
              <a:t>Επιθεωρηση</a:t>
            </a:r>
            <a:r>
              <a:rPr lang="el-GR" dirty="0"/>
              <a:t> </a:t>
            </a:r>
            <a:r>
              <a:rPr lang="el-GR" dirty="0" err="1"/>
              <a:t>επι</a:t>
            </a:r>
            <a:r>
              <a:rPr lang="el-GR" dirty="0"/>
              <a:t> του </a:t>
            </a:r>
            <a:r>
              <a:rPr lang="el-GR" dirty="0" err="1"/>
              <a:t>πλοιου</a:t>
            </a:r>
            <a:r>
              <a:rPr lang="el-GR" dirty="0"/>
              <a:t> </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0" y="1088967"/>
            <a:ext cx="12191999" cy="5295605"/>
          </a:xfrm>
        </p:spPr>
        <p:txBody>
          <a:bodyPr>
            <a:normAutofit/>
          </a:bodyPr>
          <a:lstStyle/>
          <a:p>
            <a:r>
              <a:rPr lang="en-US" dirty="0"/>
              <a:t>- </a:t>
            </a:r>
            <a:r>
              <a:rPr lang="el-GR" dirty="0"/>
              <a:t>Να αξιολογηθεί αν τα μέτρα του </a:t>
            </a:r>
            <a:r>
              <a:rPr lang="en-US" dirty="0"/>
              <a:t>security </a:t>
            </a:r>
            <a:r>
              <a:rPr lang="el-GR" dirty="0"/>
              <a:t>παρεμβάλλουν στο </a:t>
            </a:r>
            <a:r>
              <a:rPr lang="en-US" dirty="0"/>
              <a:t>safety</a:t>
            </a:r>
            <a:endParaRPr lang="el-GR" dirty="0"/>
          </a:p>
          <a:p>
            <a:r>
              <a:rPr lang="en-US" dirty="0"/>
              <a:t>- </a:t>
            </a:r>
            <a:r>
              <a:rPr lang="el-GR" dirty="0"/>
              <a:t>Να αξιολογηθεί αν υπάρχει παρεμπόδιση από τα μέτρα του </a:t>
            </a:r>
            <a:r>
              <a:rPr lang="en-US" dirty="0"/>
              <a:t>Security </a:t>
            </a:r>
            <a:r>
              <a:rPr lang="el-GR" dirty="0"/>
              <a:t>προς την τέλεση των καθηκόντων και των εργασιών και τον αντίκτυπο τους στο </a:t>
            </a:r>
            <a:r>
              <a:rPr lang="en-US" dirty="0"/>
              <a:t>safety.</a:t>
            </a:r>
          </a:p>
          <a:p>
            <a:r>
              <a:rPr lang="en-US" dirty="0"/>
              <a:t>(</a:t>
            </a:r>
            <a:r>
              <a:rPr lang="el-GR" dirty="0"/>
              <a:t>Να σημειωθεί εδώ ότι όταν το </a:t>
            </a:r>
            <a:r>
              <a:rPr lang="en-US" dirty="0"/>
              <a:t>security </a:t>
            </a:r>
            <a:r>
              <a:rPr lang="el-GR" dirty="0"/>
              <a:t>παρεμβάλλεται στο </a:t>
            </a:r>
            <a:r>
              <a:rPr lang="en-US" dirty="0"/>
              <a:t>safety, </a:t>
            </a:r>
            <a:r>
              <a:rPr lang="el-GR" u="sng" dirty="0"/>
              <a:t>ΠΑΝΤΑ</a:t>
            </a:r>
            <a:r>
              <a:rPr lang="el-GR" dirty="0"/>
              <a:t> το </a:t>
            </a:r>
            <a:r>
              <a:rPr lang="en-US" dirty="0"/>
              <a:t>safety </a:t>
            </a:r>
            <a:r>
              <a:rPr lang="el-GR" dirty="0"/>
              <a:t>επικρατεί).</a:t>
            </a:r>
            <a:endParaRPr lang="en-US" dirty="0"/>
          </a:p>
          <a:p>
            <a:endParaRPr lang="en-US" dirty="0"/>
          </a:p>
        </p:txBody>
      </p:sp>
      <p:pic>
        <p:nvPicPr>
          <p:cNvPr id="5" name="Picture 4">
            <a:extLst>
              <a:ext uri="{FF2B5EF4-FFF2-40B4-BE49-F238E27FC236}">
                <a16:creationId xmlns:a16="http://schemas.microsoft.com/office/drawing/2014/main" id="{C1F9F109-A911-C5E0-F331-3ABD7769804E}"/>
              </a:ext>
            </a:extLst>
          </p:cNvPr>
          <p:cNvPicPr>
            <a:picLocks noChangeAspect="1"/>
          </p:cNvPicPr>
          <p:nvPr/>
        </p:nvPicPr>
        <p:blipFill>
          <a:blip r:embed="rId2"/>
          <a:stretch>
            <a:fillRect/>
          </a:stretch>
        </p:blipFill>
        <p:spPr>
          <a:xfrm>
            <a:off x="2514772" y="2793595"/>
            <a:ext cx="5714827" cy="3733687"/>
          </a:xfrm>
          <a:prstGeom prst="rect">
            <a:avLst/>
          </a:prstGeom>
        </p:spPr>
      </p:pic>
    </p:spTree>
    <p:extLst>
      <p:ext uri="{BB962C8B-B14F-4D97-AF65-F5344CB8AC3E}">
        <p14:creationId xmlns:p14="http://schemas.microsoft.com/office/powerpoint/2010/main" val="259908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8BE5-8599-35EA-3B55-F2689C282235}"/>
              </a:ext>
            </a:extLst>
          </p:cNvPr>
          <p:cNvSpPr>
            <a:spLocks noGrp="1"/>
          </p:cNvSpPr>
          <p:nvPr>
            <p:ph type="title"/>
          </p:nvPr>
        </p:nvSpPr>
        <p:spPr/>
        <p:txBody>
          <a:bodyPr/>
          <a:lstStyle/>
          <a:p>
            <a:r>
              <a:rPr lang="el-GR" dirty="0"/>
              <a:t>ΤΙ ΕΙΝΑΙ ΤΟ </a:t>
            </a:r>
            <a:r>
              <a:rPr lang="en-US" dirty="0"/>
              <a:t>SHIP SECURITY PLAN</a:t>
            </a:r>
            <a:r>
              <a:rPr lang="el-GR" dirty="0"/>
              <a:t>?</a:t>
            </a:r>
            <a:endParaRPr lang="en-US" dirty="0"/>
          </a:p>
        </p:txBody>
      </p:sp>
      <p:sp>
        <p:nvSpPr>
          <p:cNvPr id="3" name="Content Placeholder 2">
            <a:extLst>
              <a:ext uri="{FF2B5EF4-FFF2-40B4-BE49-F238E27FC236}">
                <a16:creationId xmlns:a16="http://schemas.microsoft.com/office/drawing/2014/main" id="{27CBB2D5-6568-45CA-0DC7-6995BE29B9D5}"/>
              </a:ext>
            </a:extLst>
          </p:cNvPr>
          <p:cNvSpPr>
            <a:spLocks noGrp="1"/>
          </p:cNvSpPr>
          <p:nvPr>
            <p:ph idx="1"/>
          </p:nvPr>
        </p:nvSpPr>
        <p:spPr>
          <a:xfrm>
            <a:off x="685800" y="1803862"/>
            <a:ext cx="10820400" cy="4729942"/>
          </a:xfrm>
        </p:spPr>
        <p:txBody>
          <a:bodyPr>
            <a:normAutofit fontScale="85000" lnSpcReduction="20000"/>
          </a:bodyPr>
          <a:lstStyle/>
          <a:p>
            <a:r>
              <a:rPr lang="el-GR" dirty="0"/>
              <a:t>Το </a:t>
            </a:r>
            <a:r>
              <a:rPr lang="en-US" dirty="0"/>
              <a:t>Ship Security Plan (</a:t>
            </a:r>
            <a:r>
              <a:rPr lang="el-GR" dirty="0"/>
              <a:t>εφεξής </a:t>
            </a:r>
            <a:r>
              <a:rPr lang="en-US" dirty="0"/>
              <a:t>SSP) </a:t>
            </a:r>
            <a:r>
              <a:rPr lang="el-GR" dirty="0"/>
              <a:t>είναι ένα υποχρεωτικό έγγραφο σύμφωνα με τον Κώδικα Διεθνούς Ασφάλειας Πλοίων και Λιμενικών Εγκαταστάσεων (εφεξής ISPS). Ένα SSP αναπτύσσεται</a:t>
            </a:r>
            <a:r>
              <a:rPr lang="en-US" dirty="0"/>
              <a:t> </a:t>
            </a:r>
            <a:r>
              <a:rPr lang="el-GR" dirty="0"/>
              <a:t> για να παρέχει οδηγίες σχετικά με τις διαδικασίες που πρέπει να ακολουθούνται σε ένα πλοίο σε καταστάσεις έκτακτης ανάγκης και απειλών. </a:t>
            </a:r>
            <a:endParaRPr lang="en-US" dirty="0"/>
          </a:p>
          <a:p>
            <a:r>
              <a:rPr lang="el-GR" dirty="0"/>
              <a:t>Ο C</a:t>
            </a:r>
            <a:r>
              <a:rPr lang="en-US" dirty="0" err="1"/>
              <a:t>ompany</a:t>
            </a:r>
            <a:r>
              <a:rPr lang="el-GR" dirty="0"/>
              <a:t> </a:t>
            </a:r>
            <a:r>
              <a:rPr lang="el-GR" dirty="0" err="1"/>
              <a:t>Security</a:t>
            </a:r>
            <a:r>
              <a:rPr lang="el-GR" dirty="0"/>
              <a:t> </a:t>
            </a:r>
            <a:r>
              <a:rPr lang="el-GR" dirty="0" err="1"/>
              <a:t>Officer</a:t>
            </a:r>
            <a:r>
              <a:rPr lang="el-GR" dirty="0"/>
              <a:t> (CSO) είναι υπεύθυνος για τον σχεδιασμό του </a:t>
            </a:r>
            <a:r>
              <a:rPr lang="en-US" dirty="0"/>
              <a:t>SSP</a:t>
            </a:r>
            <a:r>
              <a:rPr lang="el-GR" dirty="0"/>
              <a:t>, τον καθορισμό των ρόλων και των διαδικασιών που πρέπει να ακολουθούνται για την εφαρμογή του SSP ώστε να συντελεί στην προστασία των ανθρώπων και του φορτίου επί του πλοίου. </a:t>
            </a:r>
            <a:endParaRPr lang="en-US" dirty="0"/>
          </a:p>
          <a:p>
            <a:r>
              <a:rPr lang="en-US" dirty="0"/>
              <a:t>To</a:t>
            </a:r>
            <a:r>
              <a:rPr lang="el-GR" dirty="0"/>
              <a:t> SSP</a:t>
            </a:r>
            <a:r>
              <a:rPr lang="en-US" dirty="0"/>
              <a:t> </a:t>
            </a:r>
            <a:r>
              <a:rPr lang="el-GR" dirty="0"/>
              <a:t>θα πρέπει να είναι σαφές στους προσδιορισμούς του και στις διαδικασίες που θα πρέπει να ακολουθούνται</a:t>
            </a:r>
            <a:r>
              <a:rPr lang="en-US" dirty="0"/>
              <a:t>,</a:t>
            </a:r>
            <a:r>
              <a:rPr lang="el-GR" dirty="0"/>
              <a:t> ώστε να αποφεύγονται αμφιβολίες κατά την εκτέλεση των καθηκόντων</a:t>
            </a:r>
            <a:r>
              <a:rPr lang="en-US" dirty="0"/>
              <a:t>.</a:t>
            </a:r>
          </a:p>
          <a:p>
            <a:endParaRPr lang="en-US" dirty="0"/>
          </a:p>
          <a:p>
            <a:endParaRPr lang="en-US" dirty="0"/>
          </a:p>
          <a:p>
            <a:endParaRPr lang="en-US" dirty="0"/>
          </a:p>
          <a:p>
            <a:r>
              <a:rPr lang="el-GR" dirty="0"/>
              <a:t>Επί λέξει το Σχέδιο ασφάλειας πλοίου (SSP)</a:t>
            </a:r>
            <a:r>
              <a:rPr lang="en-US" dirty="0"/>
              <a:t>,</a:t>
            </a:r>
            <a:r>
              <a:rPr lang="el-GR" dirty="0"/>
              <a:t> ορίζεται από τον </a:t>
            </a:r>
            <a:r>
              <a:rPr lang="en-US" dirty="0"/>
              <a:t>ISPS</a:t>
            </a:r>
            <a:r>
              <a:rPr lang="el-GR" dirty="0"/>
              <a:t> ως</a:t>
            </a:r>
            <a:r>
              <a:rPr lang="en-US" dirty="0"/>
              <a:t>,</a:t>
            </a:r>
            <a:r>
              <a:rPr lang="el-GR" dirty="0"/>
              <a:t> το σχέδιο που αναπτύσσεται  ώστε να διασφαλίσει την εφαρμογή μέτρων επί του πλοίου, σχεδιασμένο για να προστατεύει τα άτομα που επιβαίνουν, το φορτίο, τις μονάδες μεταφοράς φορτίου, τα εφόδια του πλοίου ή το πλοίο συνολικά από τους κινδύνους ενός συμβάντος ασφαλείας (</a:t>
            </a:r>
            <a:r>
              <a:rPr lang="en-US" dirty="0"/>
              <a:t>security)</a:t>
            </a:r>
            <a:r>
              <a:rPr lang="el-GR" dirty="0"/>
              <a:t>.</a:t>
            </a:r>
          </a:p>
        </p:txBody>
      </p:sp>
      <p:pic>
        <p:nvPicPr>
          <p:cNvPr id="5" name="Picture 4">
            <a:extLst>
              <a:ext uri="{FF2B5EF4-FFF2-40B4-BE49-F238E27FC236}">
                <a16:creationId xmlns:a16="http://schemas.microsoft.com/office/drawing/2014/main" id="{EE6FB022-D4F4-56E0-83E3-26C48059170C}"/>
              </a:ext>
            </a:extLst>
          </p:cNvPr>
          <p:cNvPicPr>
            <a:picLocks noChangeAspect="1"/>
          </p:cNvPicPr>
          <p:nvPr/>
        </p:nvPicPr>
        <p:blipFill>
          <a:blip r:embed="rId2"/>
          <a:stretch>
            <a:fillRect/>
          </a:stretch>
        </p:blipFill>
        <p:spPr>
          <a:xfrm>
            <a:off x="996608" y="4447631"/>
            <a:ext cx="8770847" cy="933341"/>
          </a:xfrm>
          <a:prstGeom prst="rect">
            <a:avLst/>
          </a:prstGeom>
        </p:spPr>
      </p:pic>
    </p:spTree>
    <p:extLst>
      <p:ext uri="{BB962C8B-B14F-4D97-AF65-F5344CB8AC3E}">
        <p14:creationId xmlns:p14="http://schemas.microsoft.com/office/powerpoint/2010/main" val="1805318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990DF9-B246-EE51-16F0-04C4AC91A083}"/>
              </a:ext>
            </a:extLst>
          </p:cNvPr>
          <p:cNvPicPr>
            <a:picLocks noGrp="1" noChangeAspect="1"/>
          </p:cNvPicPr>
          <p:nvPr>
            <p:ph sz="half" idx="2"/>
          </p:nvPr>
        </p:nvPicPr>
        <p:blipFill>
          <a:blip r:embed="rId2"/>
          <a:stretch>
            <a:fillRect/>
          </a:stretch>
        </p:blipFill>
        <p:spPr>
          <a:xfrm>
            <a:off x="5984575" y="2186246"/>
            <a:ext cx="6123217" cy="3117273"/>
          </a:xfrm>
        </p:spPr>
      </p:pic>
      <p:sp>
        <p:nvSpPr>
          <p:cNvPr id="2" name="Title 1">
            <a:extLst>
              <a:ext uri="{FF2B5EF4-FFF2-40B4-BE49-F238E27FC236}">
                <a16:creationId xmlns:a16="http://schemas.microsoft.com/office/drawing/2014/main" id="{9FC326D6-7D5E-FEA8-CBC4-46411AD30626}"/>
              </a:ext>
            </a:extLst>
          </p:cNvPr>
          <p:cNvSpPr>
            <a:spLocks noGrp="1"/>
          </p:cNvSpPr>
          <p:nvPr>
            <p:ph type="title"/>
          </p:nvPr>
        </p:nvSpPr>
        <p:spPr>
          <a:xfrm>
            <a:off x="806335" y="764373"/>
            <a:ext cx="10699865" cy="1293028"/>
          </a:xfrm>
        </p:spPr>
        <p:txBody>
          <a:bodyPr>
            <a:normAutofit/>
          </a:bodyPr>
          <a:lstStyle/>
          <a:p>
            <a:r>
              <a:rPr lang="en-US" cap="none" dirty="0"/>
              <a:t>5. </a:t>
            </a:r>
            <a:r>
              <a:rPr lang="el-GR" cap="none" dirty="0"/>
              <a:t>ΕΝΤΟΠΙΣΜΟΣ ΑΔΥΝΑΜΙΩΝ ΤΟΣΟ ΣΤΗΝ ΥΠΟΔΟΜΕΣ ΟΣΟ ΚΑΙ ΣΤΙΣ ΔΙΑΔΙΚΑΣΙΕΣ</a:t>
            </a:r>
            <a:endParaRPr lang="en-US" cap="none" dirty="0"/>
          </a:p>
        </p:txBody>
      </p:sp>
      <p:sp>
        <p:nvSpPr>
          <p:cNvPr id="3" name="Content Placeholder 2">
            <a:extLst>
              <a:ext uri="{FF2B5EF4-FFF2-40B4-BE49-F238E27FC236}">
                <a16:creationId xmlns:a16="http://schemas.microsoft.com/office/drawing/2014/main" id="{96F18B58-939C-56CE-A241-D075C5C338A2}"/>
              </a:ext>
            </a:extLst>
          </p:cNvPr>
          <p:cNvSpPr>
            <a:spLocks noGrp="1"/>
          </p:cNvSpPr>
          <p:nvPr>
            <p:ph sz="half" idx="1"/>
          </p:nvPr>
        </p:nvSpPr>
        <p:spPr>
          <a:xfrm>
            <a:off x="84208" y="1895302"/>
            <a:ext cx="5935592" cy="4962698"/>
          </a:xfrm>
        </p:spPr>
        <p:txBody>
          <a:bodyPr>
            <a:normAutofit fontScale="77500" lnSpcReduction="20000"/>
          </a:bodyPr>
          <a:lstStyle/>
          <a:p>
            <a:r>
              <a:rPr lang="en-US" dirty="0"/>
              <a:t>E</a:t>
            </a:r>
            <a:r>
              <a:rPr lang="el-GR" dirty="0" err="1"/>
              <a:t>ίναι</a:t>
            </a:r>
            <a:r>
              <a:rPr lang="el-GR" dirty="0"/>
              <a:t> το τελευταίο βήμα στο </a:t>
            </a:r>
            <a:r>
              <a:rPr lang="en-US" dirty="0"/>
              <a:t>SSA.                        </a:t>
            </a:r>
            <a:r>
              <a:rPr lang="el-GR" dirty="0"/>
              <a:t>           Ο στόχος είναι</a:t>
            </a:r>
            <a:r>
              <a:rPr lang="en-US" dirty="0"/>
              <a:t>, </a:t>
            </a:r>
            <a:r>
              <a:rPr lang="el-GR" dirty="0"/>
              <a:t>να προσδιοριστούν</a:t>
            </a:r>
            <a:r>
              <a:rPr lang="en-US" dirty="0"/>
              <a:t> </a:t>
            </a:r>
            <a:r>
              <a:rPr lang="el-GR" dirty="0"/>
              <a:t>με λεπτομέρεια ποιες διορθωτικές ενέργειες απαιτούνται (π.χ., νέα μέτρα ασφάλειας που πρέπει να εφαρμοστούν), με βάση τα συμπεράσματα τόσο της αξιολόγησης τρωτότητας όσο και της επιτόπιας </a:t>
            </a:r>
            <a:r>
              <a:rPr lang="el-GR" dirty="0" err="1"/>
              <a:t>επίθεώρησης</a:t>
            </a:r>
            <a:r>
              <a:rPr lang="el-GR" dirty="0"/>
              <a:t>.</a:t>
            </a:r>
          </a:p>
          <a:p>
            <a:r>
              <a:rPr lang="el-GR" dirty="0"/>
              <a:t>Θα πρέπει να ληφθούν υπόψη τα ακόλουθα βήματα: </a:t>
            </a:r>
          </a:p>
          <a:p>
            <a:r>
              <a:rPr lang="el-GR" dirty="0"/>
              <a:t>1.Καθορισμός στρατηγικής μετριασμού (μέτρα προστασίας) </a:t>
            </a:r>
          </a:p>
          <a:p>
            <a:r>
              <a:rPr lang="el-GR" dirty="0"/>
              <a:t>2.Κατάλογος όλων των σεναρίων από τον πίνακα του πρώτου σκέλους του </a:t>
            </a:r>
            <a:r>
              <a:rPr lang="en-US" dirty="0"/>
              <a:t>SSA </a:t>
            </a:r>
            <a:endParaRPr lang="el-GR" dirty="0"/>
          </a:p>
          <a:p>
            <a:r>
              <a:rPr lang="el-GR" dirty="0"/>
              <a:t>3. </a:t>
            </a:r>
            <a:r>
              <a:rPr lang="en-US" dirty="0"/>
              <a:t>H </a:t>
            </a:r>
            <a:r>
              <a:rPr lang="el-GR" dirty="0"/>
              <a:t>αξιολόγηση των συνεπειών για κάθε σενάριο</a:t>
            </a:r>
          </a:p>
          <a:p>
            <a:r>
              <a:rPr lang="el-GR" dirty="0"/>
              <a:t>4. Η </a:t>
            </a:r>
            <a:r>
              <a:rPr lang="el-GR" dirty="0" err="1"/>
              <a:t>Επαναξιολογήση</a:t>
            </a:r>
            <a:r>
              <a:rPr lang="el-GR" dirty="0"/>
              <a:t> μετά την λήψη επιπλέον μέτρων.</a:t>
            </a:r>
          </a:p>
          <a:p>
            <a:r>
              <a:rPr lang="el-GR" dirty="0"/>
              <a:t>5.Με το σκορ (πολλαπλασιασμός μεταξύ </a:t>
            </a:r>
            <a:r>
              <a:rPr lang="en-US" dirty="0"/>
              <a:t>Consequence</a:t>
            </a:r>
            <a:r>
              <a:rPr lang="el-GR" dirty="0"/>
              <a:t> </a:t>
            </a:r>
            <a:r>
              <a:rPr lang="en-US" dirty="0"/>
              <a:t>Score * Vulnerability Total Score), </a:t>
            </a:r>
            <a:r>
              <a:rPr lang="el-GR" dirty="0"/>
              <a:t>μετά από την επαναξιολόγηση και την φυσική επιθεώρηση  προσδιορίζονται τα νέα αποτελέσματα μετά την λήψη των επιπλέων μέτρων.</a:t>
            </a:r>
            <a:endParaRPr lang="en-US" dirty="0"/>
          </a:p>
        </p:txBody>
      </p:sp>
    </p:spTree>
    <p:extLst>
      <p:ext uri="{BB962C8B-B14F-4D97-AF65-F5344CB8AC3E}">
        <p14:creationId xmlns:p14="http://schemas.microsoft.com/office/powerpoint/2010/main" val="2764038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26D6-7D5E-FEA8-CBC4-46411AD30626}"/>
              </a:ext>
            </a:extLst>
          </p:cNvPr>
          <p:cNvSpPr>
            <a:spLocks noGrp="1"/>
          </p:cNvSpPr>
          <p:nvPr>
            <p:ph type="title"/>
          </p:nvPr>
        </p:nvSpPr>
        <p:spPr>
          <a:xfrm>
            <a:off x="806335" y="764373"/>
            <a:ext cx="10699865" cy="706980"/>
          </a:xfrm>
        </p:spPr>
        <p:txBody>
          <a:bodyPr>
            <a:normAutofit/>
          </a:bodyPr>
          <a:lstStyle/>
          <a:p>
            <a:r>
              <a:rPr lang="en-US" cap="none" dirty="0"/>
              <a:t>5. </a:t>
            </a:r>
            <a:r>
              <a:rPr lang="el-GR" cap="none" dirty="0"/>
              <a:t>ΕΚΔΟΣΗ </a:t>
            </a:r>
            <a:r>
              <a:rPr lang="en-US" cap="none" dirty="0"/>
              <a:t>SSP </a:t>
            </a:r>
          </a:p>
        </p:txBody>
      </p:sp>
      <p:sp>
        <p:nvSpPr>
          <p:cNvPr id="3" name="Content Placeholder 2">
            <a:extLst>
              <a:ext uri="{FF2B5EF4-FFF2-40B4-BE49-F238E27FC236}">
                <a16:creationId xmlns:a16="http://schemas.microsoft.com/office/drawing/2014/main" id="{96F18B58-939C-56CE-A241-D075C5C338A2}"/>
              </a:ext>
            </a:extLst>
          </p:cNvPr>
          <p:cNvSpPr>
            <a:spLocks noGrp="1"/>
          </p:cNvSpPr>
          <p:nvPr>
            <p:ph sz="half" idx="1"/>
          </p:nvPr>
        </p:nvSpPr>
        <p:spPr>
          <a:xfrm>
            <a:off x="84208" y="1895302"/>
            <a:ext cx="5935592" cy="4962698"/>
          </a:xfrm>
        </p:spPr>
        <p:txBody>
          <a:bodyPr>
            <a:normAutofit/>
          </a:bodyPr>
          <a:lstStyle/>
          <a:p>
            <a:r>
              <a:rPr lang="el-GR" dirty="0"/>
              <a:t>Με την ολοκλήρωση του </a:t>
            </a:r>
            <a:r>
              <a:rPr lang="en-US" dirty="0"/>
              <a:t>SSA </a:t>
            </a:r>
            <a:r>
              <a:rPr lang="el-GR" dirty="0"/>
              <a:t>εκδίδεται το </a:t>
            </a:r>
            <a:r>
              <a:rPr lang="en-US" dirty="0"/>
              <a:t>Ship Security Plan </a:t>
            </a:r>
            <a:r>
              <a:rPr lang="el-GR" dirty="0"/>
              <a:t>το οποίο θα πρέπει να επικυρωθεί από την Αρχή ή από αντιπρόσωπο της (</a:t>
            </a:r>
            <a:r>
              <a:rPr lang="en-US" dirty="0"/>
              <a:t>RSO on behalf of the flag)</a:t>
            </a:r>
          </a:p>
        </p:txBody>
      </p:sp>
      <p:pic>
        <p:nvPicPr>
          <p:cNvPr id="8" name="Content Placeholder 7">
            <a:extLst>
              <a:ext uri="{FF2B5EF4-FFF2-40B4-BE49-F238E27FC236}">
                <a16:creationId xmlns:a16="http://schemas.microsoft.com/office/drawing/2014/main" id="{6EAA8F40-10D2-570E-D769-19A77EB93B01}"/>
              </a:ext>
            </a:extLst>
          </p:cNvPr>
          <p:cNvPicPr>
            <a:picLocks noGrp="1" noChangeAspect="1"/>
          </p:cNvPicPr>
          <p:nvPr>
            <p:ph sz="half" idx="2"/>
          </p:nvPr>
        </p:nvPicPr>
        <p:blipFill rotWithShape="1">
          <a:blip r:embed="rId2"/>
          <a:srcRect b="9931"/>
          <a:stretch/>
        </p:blipFill>
        <p:spPr>
          <a:xfrm>
            <a:off x="6156267" y="1396537"/>
            <a:ext cx="4726867" cy="5419898"/>
          </a:xfrm>
        </p:spPr>
      </p:pic>
      <p:sp>
        <p:nvSpPr>
          <p:cNvPr id="9" name="Oval 8">
            <a:extLst>
              <a:ext uri="{FF2B5EF4-FFF2-40B4-BE49-F238E27FC236}">
                <a16:creationId xmlns:a16="http://schemas.microsoft.com/office/drawing/2014/main" id="{34A30CCD-3F9F-41B2-CBC7-AA772DFA7968}"/>
              </a:ext>
            </a:extLst>
          </p:cNvPr>
          <p:cNvSpPr/>
          <p:nvPr/>
        </p:nvSpPr>
        <p:spPr>
          <a:xfrm>
            <a:off x="8312727" y="3042458"/>
            <a:ext cx="914400" cy="299258"/>
          </a:xfrm>
          <a:prstGeom prst="ellipse">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FA290A-584E-0258-56FF-DFF2B1C8FC18}"/>
              </a:ext>
            </a:extLst>
          </p:cNvPr>
          <p:cNvSpPr/>
          <p:nvPr/>
        </p:nvSpPr>
        <p:spPr>
          <a:xfrm>
            <a:off x="6172202" y="5810596"/>
            <a:ext cx="1359129" cy="28303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93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26D6-7D5E-FEA8-CBC4-46411AD30626}"/>
              </a:ext>
            </a:extLst>
          </p:cNvPr>
          <p:cNvSpPr>
            <a:spLocks noGrp="1"/>
          </p:cNvSpPr>
          <p:nvPr>
            <p:ph type="title"/>
          </p:nvPr>
        </p:nvSpPr>
        <p:spPr>
          <a:xfrm>
            <a:off x="806335" y="764373"/>
            <a:ext cx="10699865" cy="706980"/>
          </a:xfrm>
        </p:spPr>
        <p:txBody>
          <a:bodyPr>
            <a:normAutofit/>
          </a:bodyPr>
          <a:lstStyle/>
          <a:p>
            <a:r>
              <a:rPr lang="en-US" cap="none" dirty="0"/>
              <a:t>5. </a:t>
            </a:r>
            <a:r>
              <a:rPr lang="el-GR" cap="none" dirty="0"/>
              <a:t>ΕΚΔΟΣΗ </a:t>
            </a:r>
            <a:r>
              <a:rPr lang="en-US" cap="none" dirty="0"/>
              <a:t>SSP – </a:t>
            </a:r>
            <a:r>
              <a:rPr lang="el-GR" cap="none" dirty="0"/>
              <a:t>ΤΙ ΠΕΡΙΕΧΕΙ</a:t>
            </a:r>
            <a:endParaRPr lang="en-US" cap="none" dirty="0"/>
          </a:p>
        </p:txBody>
      </p:sp>
      <p:sp>
        <p:nvSpPr>
          <p:cNvPr id="3" name="Content Placeholder 2">
            <a:extLst>
              <a:ext uri="{FF2B5EF4-FFF2-40B4-BE49-F238E27FC236}">
                <a16:creationId xmlns:a16="http://schemas.microsoft.com/office/drawing/2014/main" id="{96F18B58-939C-56CE-A241-D075C5C338A2}"/>
              </a:ext>
            </a:extLst>
          </p:cNvPr>
          <p:cNvSpPr>
            <a:spLocks noGrp="1"/>
          </p:cNvSpPr>
          <p:nvPr>
            <p:ph sz="half" idx="1"/>
          </p:nvPr>
        </p:nvSpPr>
        <p:spPr>
          <a:xfrm>
            <a:off x="84208" y="1895302"/>
            <a:ext cx="5935592" cy="4962698"/>
          </a:xfrm>
        </p:spPr>
        <p:txBody>
          <a:bodyPr>
            <a:normAutofit fontScale="55000" lnSpcReduction="20000"/>
          </a:bodyPr>
          <a:lstStyle/>
          <a:p>
            <a:r>
              <a:rPr lang="el-GR" dirty="0"/>
              <a:t>Ένα </a:t>
            </a:r>
            <a:r>
              <a:rPr lang="en-US" dirty="0"/>
              <a:t>SSP </a:t>
            </a:r>
            <a:r>
              <a:rPr lang="el-GR" dirty="0"/>
              <a:t>περιγράφει λεπτομερώς:</a:t>
            </a:r>
          </a:p>
          <a:p>
            <a:r>
              <a:rPr lang="el-GR" dirty="0"/>
              <a:t>Μέτρα κατά της χρήσης επικίνδυνων όπλων και επικίνδυνων ουσιών που μπορούν να προκαλέσουν βλάβη στο πλοίο και το πλήρωμά του.</a:t>
            </a:r>
          </a:p>
          <a:p>
            <a:r>
              <a:rPr lang="el-GR" dirty="0"/>
              <a:t>Τις απαγορευμένες περιοχές και πως γίνεται  και οι έλεγχοι που απαιτούνται σε αυτές.</a:t>
            </a:r>
          </a:p>
          <a:p>
            <a:r>
              <a:rPr lang="el-GR" dirty="0"/>
              <a:t>Λαμβάνοντας υπόψη τις κρίσιμες λειτουργίες του πλοίου, αναφέρονται τα μέτρα που πρέπει να ληφθούν κατά τη στιγμή μιας απειλής ή παραβίασης της ασφάλειας.</a:t>
            </a:r>
          </a:p>
          <a:p>
            <a:r>
              <a:rPr lang="el-GR" dirty="0"/>
              <a:t>Σύμφωνα με το επίπεδο ασφάλειας, οι οδηγίες που έχουν δοθεί από το συμβαλλόμενο κράτος και που το πλοίο καλείται να συμμορφωθεί. </a:t>
            </a:r>
          </a:p>
          <a:p>
            <a:r>
              <a:rPr lang="el-GR" dirty="0"/>
              <a:t>Πληροφορίες σχετικά με τον τρόπο διατήρησης κρίσιμων λειτουργιών του πλοίου και αντιμετώπισης των απειλών ασφαλείας </a:t>
            </a:r>
          </a:p>
          <a:p>
            <a:r>
              <a:rPr lang="el-GR" dirty="0"/>
              <a:t>Διαδικασίες εκκένωσης σε περίπτωση παραβίασης της ασφάλειας.</a:t>
            </a:r>
          </a:p>
          <a:p>
            <a:r>
              <a:rPr lang="el-GR" dirty="0"/>
              <a:t> Διαδικασίες για εκπαίδευση, ασκήσεις και ασκήσεις όπως αναφέρονται στο σχέδιο </a:t>
            </a:r>
          </a:p>
          <a:p>
            <a:r>
              <a:rPr lang="el-GR" dirty="0"/>
              <a:t>Διαδικασίες αναφοράς και ελέγχου συμβάντων που σχετίζονται με την ασφάλεια</a:t>
            </a:r>
          </a:p>
          <a:p>
            <a:r>
              <a:rPr lang="el-GR" dirty="0"/>
              <a:t>Προσδιορίζονται ο CSO και SSO μαζί με τα 24ωρα στοιχεία επικοινωνίας τους για 24 ώρες</a:t>
            </a:r>
          </a:p>
          <a:p>
            <a:r>
              <a:rPr lang="el-GR" dirty="0"/>
              <a:t>Πληροφορίες σχετικά με τις μεθόδους και τη συχνότητα δοκιμών και συντήρησης του εξοπλισμού ασφαλείας </a:t>
            </a:r>
          </a:p>
          <a:p>
            <a:r>
              <a:rPr lang="el-GR" dirty="0"/>
              <a:t>Πληροφορίες σχετικά με τις τοποθεσίες των σημείων ενεργοποίησης του Συστήματος Ειδοποίησης Ασφαλείας Πλοίου (SSAS) </a:t>
            </a:r>
          </a:p>
          <a:p>
            <a:r>
              <a:rPr lang="el-GR" dirty="0"/>
              <a:t>Αναλύει τα καθήκοντα του προσωπικού του πλοίου σε περίπτωση παραβίασης ασφάλειας (</a:t>
            </a:r>
            <a:r>
              <a:rPr lang="en-US" dirty="0"/>
              <a:t>breach of security)</a:t>
            </a:r>
            <a:r>
              <a:rPr lang="el-GR" dirty="0"/>
              <a:t>.</a:t>
            </a:r>
            <a:endParaRPr lang="en-US" dirty="0"/>
          </a:p>
        </p:txBody>
      </p:sp>
      <p:pic>
        <p:nvPicPr>
          <p:cNvPr id="8" name="Content Placeholder 7">
            <a:extLst>
              <a:ext uri="{FF2B5EF4-FFF2-40B4-BE49-F238E27FC236}">
                <a16:creationId xmlns:a16="http://schemas.microsoft.com/office/drawing/2014/main" id="{6EAA8F40-10D2-570E-D769-19A77EB93B01}"/>
              </a:ext>
            </a:extLst>
          </p:cNvPr>
          <p:cNvPicPr>
            <a:picLocks noGrp="1" noChangeAspect="1"/>
          </p:cNvPicPr>
          <p:nvPr>
            <p:ph sz="half" idx="2"/>
          </p:nvPr>
        </p:nvPicPr>
        <p:blipFill rotWithShape="1">
          <a:blip r:embed="rId2"/>
          <a:srcRect b="9931"/>
          <a:stretch/>
        </p:blipFill>
        <p:spPr>
          <a:xfrm>
            <a:off x="6156267" y="1396537"/>
            <a:ext cx="4726867" cy="5419898"/>
          </a:xfrm>
        </p:spPr>
      </p:pic>
      <p:sp>
        <p:nvSpPr>
          <p:cNvPr id="9" name="Oval 8">
            <a:extLst>
              <a:ext uri="{FF2B5EF4-FFF2-40B4-BE49-F238E27FC236}">
                <a16:creationId xmlns:a16="http://schemas.microsoft.com/office/drawing/2014/main" id="{34A30CCD-3F9F-41B2-CBC7-AA772DFA7968}"/>
              </a:ext>
            </a:extLst>
          </p:cNvPr>
          <p:cNvSpPr/>
          <p:nvPr/>
        </p:nvSpPr>
        <p:spPr>
          <a:xfrm>
            <a:off x="8312727" y="3042458"/>
            <a:ext cx="914400" cy="299258"/>
          </a:xfrm>
          <a:prstGeom prst="ellipse">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FA290A-584E-0258-56FF-DFF2B1C8FC18}"/>
              </a:ext>
            </a:extLst>
          </p:cNvPr>
          <p:cNvSpPr/>
          <p:nvPr/>
        </p:nvSpPr>
        <p:spPr>
          <a:xfrm>
            <a:off x="6172202" y="5810596"/>
            <a:ext cx="1359129" cy="28303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20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47B08C-D1F0-F0FA-2FE2-985181416874}"/>
              </a:ext>
            </a:extLst>
          </p:cNvPr>
          <p:cNvSpPr/>
          <p:nvPr/>
        </p:nvSpPr>
        <p:spPr>
          <a:xfrm>
            <a:off x="6309360" y="1299105"/>
            <a:ext cx="5295208" cy="555889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a:extLst>
              <a:ext uri="{FF2B5EF4-FFF2-40B4-BE49-F238E27FC236}">
                <a16:creationId xmlns:a16="http://schemas.microsoft.com/office/drawing/2014/main" id="{D3DBCCCC-9379-5200-F174-B6C52CA4F2E6}"/>
              </a:ext>
            </a:extLst>
          </p:cNvPr>
          <p:cNvPicPr>
            <a:picLocks noGrp="1" noChangeAspect="1"/>
          </p:cNvPicPr>
          <p:nvPr>
            <p:ph sz="half" idx="2"/>
          </p:nvPr>
        </p:nvPicPr>
        <p:blipFill rotWithShape="1">
          <a:blip r:embed="rId2"/>
          <a:srcRect l="11771" t="8491" r="7793" b="20739"/>
          <a:stretch/>
        </p:blipFill>
        <p:spPr>
          <a:xfrm>
            <a:off x="6424997" y="1305099"/>
            <a:ext cx="4960668" cy="5558896"/>
          </a:xfrm>
        </p:spPr>
      </p:pic>
      <p:sp>
        <p:nvSpPr>
          <p:cNvPr id="2" name="Title 1">
            <a:extLst>
              <a:ext uri="{FF2B5EF4-FFF2-40B4-BE49-F238E27FC236}">
                <a16:creationId xmlns:a16="http://schemas.microsoft.com/office/drawing/2014/main" id="{9FC326D6-7D5E-FEA8-CBC4-46411AD30626}"/>
              </a:ext>
            </a:extLst>
          </p:cNvPr>
          <p:cNvSpPr>
            <a:spLocks noGrp="1"/>
          </p:cNvSpPr>
          <p:nvPr>
            <p:ph type="title"/>
          </p:nvPr>
        </p:nvSpPr>
        <p:spPr>
          <a:xfrm>
            <a:off x="806335" y="764373"/>
            <a:ext cx="10699865" cy="706980"/>
          </a:xfrm>
        </p:spPr>
        <p:txBody>
          <a:bodyPr>
            <a:normAutofit/>
          </a:bodyPr>
          <a:lstStyle/>
          <a:p>
            <a:r>
              <a:rPr lang="en-US" cap="none" dirty="0"/>
              <a:t>5. </a:t>
            </a:r>
            <a:r>
              <a:rPr lang="el-GR" cap="none" dirty="0"/>
              <a:t>ΕΚΔΟΣΗ </a:t>
            </a:r>
            <a:r>
              <a:rPr lang="en-US" cap="none" dirty="0"/>
              <a:t>SSP – </a:t>
            </a:r>
            <a:r>
              <a:rPr lang="el-GR" cap="none" dirty="0"/>
              <a:t>ΤΙ ΠΕΡΙΕΧΕΙ</a:t>
            </a:r>
            <a:endParaRPr lang="en-US" cap="none" dirty="0"/>
          </a:p>
        </p:txBody>
      </p:sp>
      <p:sp>
        <p:nvSpPr>
          <p:cNvPr id="3" name="Content Placeholder 2">
            <a:extLst>
              <a:ext uri="{FF2B5EF4-FFF2-40B4-BE49-F238E27FC236}">
                <a16:creationId xmlns:a16="http://schemas.microsoft.com/office/drawing/2014/main" id="{96F18B58-939C-56CE-A241-D075C5C338A2}"/>
              </a:ext>
            </a:extLst>
          </p:cNvPr>
          <p:cNvSpPr>
            <a:spLocks noGrp="1"/>
          </p:cNvSpPr>
          <p:nvPr>
            <p:ph sz="half" idx="1"/>
          </p:nvPr>
        </p:nvSpPr>
        <p:spPr>
          <a:xfrm>
            <a:off x="83127" y="1299104"/>
            <a:ext cx="6086300" cy="5558896"/>
          </a:xfrm>
        </p:spPr>
        <p:txBody>
          <a:bodyPr>
            <a:normAutofit fontScale="55000" lnSpcReduction="20000"/>
          </a:bodyPr>
          <a:lstStyle/>
          <a:p>
            <a:r>
              <a:rPr lang="el-GR" dirty="0"/>
              <a:t>Ένα </a:t>
            </a:r>
            <a:r>
              <a:rPr lang="en-US" dirty="0"/>
              <a:t>SSP </a:t>
            </a:r>
            <a:r>
              <a:rPr lang="el-GR" dirty="0"/>
              <a:t>περιγράφει λεπτομερώς:</a:t>
            </a:r>
          </a:p>
          <a:p>
            <a:r>
              <a:rPr lang="el-GR" dirty="0"/>
              <a:t>Μέτρα κατά της χρήσης επικίνδυνων όπλων και επικίνδυνων ουσιών που μπορούν να προκαλέσουν βλάβη στο πλοίο και το πλήρωμά του.</a:t>
            </a:r>
          </a:p>
          <a:p>
            <a:r>
              <a:rPr lang="el-GR" dirty="0"/>
              <a:t>Τις απαγορευμένες περιοχές και πως γίνεται  και οι έλεγχοι που απαιτούνται σε αυτές.</a:t>
            </a:r>
          </a:p>
          <a:p>
            <a:r>
              <a:rPr lang="el-GR" dirty="0"/>
              <a:t>Λαμβάνοντας υπόψη τις κρίσιμες λειτουργίες του πλοίου, αναφέρονται τα μέτρα που πρέπει να ληφθούν κατά τη στιγμή μιας απειλής ή παραβίασης της ασφάλειας.</a:t>
            </a:r>
          </a:p>
          <a:p>
            <a:r>
              <a:rPr lang="el-GR" dirty="0"/>
              <a:t>Σύμφωνα με το επίπεδο ασφάλειας, οι οδηγίες που έχουν δοθεί από το συμβαλλόμενο κράτος και που το πλοίο καλείται να συμμορφωθεί. </a:t>
            </a:r>
          </a:p>
          <a:p>
            <a:r>
              <a:rPr lang="el-GR" dirty="0"/>
              <a:t>Πληροφορίες σχετικά με τον τρόπο διατήρησης κρίσιμων λειτουργιών του πλοίου και αντιμετώπισης των απειλών ασφαλείας </a:t>
            </a:r>
          </a:p>
          <a:p>
            <a:r>
              <a:rPr lang="el-GR" dirty="0"/>
              <a:t>Διαδικασίες εκκένωσης σε περίπτωση παραβίασης της ασφάλειας.</a:t>
            </a:r>
          </a:p>
          <a:p>
            <a:r>
              <a:rPr lang="el-GR" dirty="0"/>
              <a:t> Διαδικασίες για εκπαίδευση, ασκήσεις και ασκήσεις όπως αναφέρονται στο σχέδιο </a:t>
            </a:r>
          </a:p>
          <a:p>
            <a:r>
              <a:rPr lang="el-GR" dirty="0"/>
              <a:t>Διαδικασίες αναφοράς και ελέγχου συμβάντων που σχετίζονται με την ασφάλεια</a:t>
            </a:r>
          </a:p>
          <a:p>
            <a:r>
              <a:rPr lang="el-GR" dirty="0"/>
              <a:t>Προσδιορίζονται ο CSO και SSO μαζί με τα 24ωρα στοιχεία επικοινωνίας τους για 24 ώρες</a:t>
            </a:r>
          </a:p>
          <a:p>
            <a:r>
              <a:rPr lang="el-GR" dirty="0"/>
              <a:t>Πληροφορίες σχετικά με τις μεθόδους και τη συχνότητα δοκιμών και συντήρησης του εξοπλισμού ασφαλείας </a:t>
            </a:r>
          </a:p>
          <a:p>
            <a:r>
              <a:rPr lang="el-GR" dirty="0"/>
              <a:t>Πληροφορίες σχετικά με τις τοποθεσίες των σημείων ενεργοποίησης του Συστήματος Ειδοποίησης Ασφαλείας Πλοίου (SSAS) </a:t>
            </a:r>
          </a:p>
          <a:p>
            <a:r>
              <a:rPr lang="el-GR" dirty="0"/>
              <a:t>Αναλύει τα καθήκοντα του προσωπικού του πλοίου σε περίπτωση παραβίασης ασφάλειας (</a:t>
            </a:r>
            <a:r>
              <a:rPr lang="en-US" dirty="0"/>
              <a:t>breach of security)</a:t>
            </a:r>
            <a:r>
              <a:rPr lang="el-GR" dirty="0"/>
              <a:t>.</a:t>
            </a:r>
            <a:endParaRPr lang="en-US" dirty="0"/>
          </a:p>
        </p:txBody>
      </p:sp>
    </p:spTree>
    <p:extLst>
      <p:ext uri="{BB962C8B-B14F-4D97-AF65-F5344CB8AC3E}">
        <p14:creationId xmlns:p14="http://schemas.microsoft.com/office/powerpoint/2010/main" val="39632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239216-F061-2753-2C11-6CF8E005159F}"/>
              </a:ext>
            </a:extLst>
          </p:cNvPr>
          <p:cNvPicPr>
            <a:picLocks noChangeAspect="1"/>
          </p:cNvPicPr>
          <p:nvPr/>
        </p:nvPicPr>
        <p:blipFill rotWithShape="1">
          <a:blip r:embed="rId2"/>
          <a:srcRect l="13805"/>
          <a:stretch/>
        </p:blipFill>
        <p:spPr>
          <a:xfrm rot="282690">
            <a:off x="6293348" y="1101748"/>
            <a:ext cx="2216715" cy="3429000"/>
          </a:xfrm>
          <a:prstGeom prst="rect">
            <a:avLst/>
          </a:prstGeom>
        </p:spPr>
      </p:pic>
      <p:pic>
        <p:nvPicPr>
          <p:cNvPr id="7" name="Content Placeholder 6">
            <a:extLst>
              <a:ext uri="{FF2B5EF4-FFF2-40B4-BE49-F238E27FC236}">
                <a16:creationId xmlns:a16="http://schemas.microsoft.com/office/drawing/2014/main" id="{3FE4D6E6-F97C-F173-2D1C-500BE71787A8}"/>
              </a:ext>
            </a:extLst>
          </p:cNvPr>
          <p:cNvPicPr>
            <a:picLocks noGrp="1" noChangeAspect="1"/>
          </p:cNvPicPr>
          <p:nvPr>
            <p:ph sz="half" idx="2"/>
          </p:nvPr>
        </p:nvPicPr>
        <p:blipFill>
          <a:blip r:embed="rId3"/>
          <a:stretch>
            <a:fillRect/>
          </a:stretch>
        </p:blipFill>
        <p:spPr>
          <a:xfrm rot="20923523">
            <a:off x="8368440" y="1453972"/>
            <a:ext cx="3470564" cy="2307580"/>
          </a:xfrm>
        </p:spPr>
      </p:pic>
      <p:sp>
        <p:nvSpPr>
          <p:cNvPr id="2" name="Title 1">
            <a:extLst>
              <a:ext uri="{FF2B5EF4-FFF2-40B4-BE49-F238E27FC236}">
                <a16:creationId xmlns:a16="http://schemas.microsoft.com/office/drawing/2014/main" id="{9FC326D6-7D5E-FEA8-CBC4-46411AD30626}"/>
              </a:ext>
            </a:extLst>
          </p:cNvPr>
          <p:cNvSpPr>
            <a:spLocks noGrp="1"/>
          </p:cNvSpPr>
          <p:nvPr>
            <p:ph type="title"/>
          </p:nvPr>
        </p:nvSpPr>
        <p:spPr>
          <a:xfrm>
            <a:off x="806335" y="764373"/>
            <a:ext cx="10699865" cy="706980"/>
          </a:xfrm>
        </p:spPr>
        <p:txBody>
          <a:bodyPr>
            <a:normAutofit/>
          </a:bodyPr>
          <a:lstStyle/>
          <a:p>
            <a:r>
              <a:rPr lang="en-US" cap="none" dirty="0"/>
              <a:t> </a:t>
            </a:r>
            <a:r>
              <a:rPr lang="el-GR" dirty="0" err="1"/>
              <a:t>ΕφαρμογΗ</a:t>
            </a:r>
            <a:r>
              <a:rPr lang="el-GR" dirty="0"/>
              <a:t> ΤΟΥ SSP </a:t>
            </a:r>
            <a:r>
              <a:rPr lang="el-GR"/>
              <a:t>ΣΤΟ ΠΛΟΙΟ</a:t>
            </a:r>
            <a:endParaRPr lang="en-US" cap="none" dirty="0"/>
          </a:p>
        </p:txBody>
      </p:sp>
      <p:sp>
        <p:nvSpPr>
          <p:cNvPr id="3" name="Content Placeholder 2">
            <a:extLst>
              <a:ext uri="{FF2B5EF4-FFF2-40B4-BE49-F238E27FC236}">
                <a16:creationId xmlns:a16="http://schemas.microsoft.com/office/drawing/2014/main" id="{96F18B58-939C-56CE-A241-D075C5C338A2}"/>
              </a:ext>
            </a:extLst>
          </p:cNvPr>
          <p:cNvSpPr>
            <a:spLocks noGrp="1"/>
          </p:cNvSpPr>
          <p:nvPr>
            <p:ph sz="half" idx="1"/>
          </p:nvPr>
        </p:nvSpPr>
        <p:spPr>
          <a:xfrm>
            <a:off x="83127" y="1299104"/>
            <a:ext cx="6086300" cy="5558896"/>
          </a:xfrm>
        </p:spPr>
        <p:txBody>
          <a:bodyPr>
            <a:normAutofit fontScale="77500" lnSpcReduction="20000"/>
          </a:bodyPr>
          <a:lstStyle/>
          <a:p>
            <a:r>
              <a:rPr lang="el-GR" dirty="0"/>
              <a:t>Η εφαρμογή του SSP απαιτεί ιδιαίτερη επιμέλεια για να είναι αποτελεσματικό. </a:t>
            </a:r>
          </a:p>
          <a:p>
            <a:r>
              <a:rPr lang="el-GR" dirty="0"/>
              <a:t>Είναι καθήκον του SSO να διασφαλίσει την εφαρμογή του SSP στον καλύτερο δυνατό βαθμό, καθώς και να σχεδιάζει και να πραγματοποιεί </a:t>
            </a:r>
            <a:r>
              <a:rPr lang="el-GR" dirty="0" err="1"/>
              <a:t>εκπαίδευσεις</a:t>
            </a:r>
            <a:r>
              <a:rPr lang="el-GR" dirty="0"/>
              <a:t> και ασκήσεις σύμφωνα με το σχέδιο.</a:t>
            </a:r>
          </a:p>
          <a:p>
            <a:r>
              <a:rPr lang="el-GR" dirty="0"/>
              <a:t>Αυτός </a:t>
            </a:r>
            <a:r>
              <a:rPr lang="en-US" dirty="0"/>
              <a:t>(</a:t>
            </a:r>
            <a:r>
              <a:rPr lang="el-GR" dirty="0"/>
              <a:t>ο </a:t>
            </a:r>
            <a:r>
              <a:rPr lang="en-US" dirty="0"/>
              <a:t>SSO)</a:t>
            </a:r>
            <a:r>
              <a:rPr lang="el-GR" dirty="0"/>
              <a:t> θα πρέπει να γνωρίζει και να ορίζει το προσωπικό σύμφωνα με τα αντίστοιχα καθήκοντά του καθενός.</a:t>
            </a:r>
          </a:p>
          <a:p>
            <a:r>
              <a:rPr lang="el-GR" dirty="0" err="1"/>
              <a:t>Εκετελεί</a:t>
            </a:r>
            <a:r>
              <a:rPr lang="el-GR" dirty="0"/>
              <a:t> αξιολόγηση μαζί με τις ενημερώσεις προς το προσωπικό και </a:t>
            </a:r>
            <a:r>
              <a:rPr lang="el-GR" dirty="0" err="1"/>
              <a:t>ελέγχεί</a:t>
            </a:r>
            <a:r>
              <a:rPr lang="el-GR" dirty="0"/>
              <a:t> το επίπεδο ετοιμότητας του.</a:t>
            </a:r>
          </a:p>
          <a:p>
            <a:r>
              <a:rPr lang="el-GR" dirty="0"/>
              <a:t>Ο SSO είναι υπεύθυνος να εντοπίζει τυχόν ελλείψεις του σχεδίου κάτω από την επίβλεψη του Πλοιάρχου (αν δεν είναι ο Πλοίαρχος και </a:t>
            </a:r>
            <a:r>
              <a:rPr lang="en-US" dirty="0"/>
              <a:t>SSO)</a:t>
            </a:r>
            <a:r>
              <a:rPr lang="el-GR" dirty="0"/>
              <a:t>.</a:t>
            </a:r>
            <a:endParaRPr lang="en-US" dirty="0"/>
          </a:p>
          <a:p>
            <a:r>
              <a:rPr lang="el-GR" dirty="0"/>
              <a:t>Σε περίπτωση που εντοπιστούν ελλείψεις θα πρέπει να αποστείλει αίτημα για επανεξέταση του σχεδίου (</a:t>
            </a:r>
            <a:r>
              <a:rPr lang="en-US" dirty="0"/>
              <a:t>request for change)</a:t>
            </a:r>
            <a:r>
              <a:rPr lang="el-GR" dirty="0"/>
              <a:t> και διορθωτικά μέτρα</a:t>
            </a:r>
            <a:r>
              <a:rPr lang="en-US" dirty="0"/>
              <a:t> (corrective actions)</a:t>
            </a:r>
            <a:r>
              <a:rPr lang="el-GR" dirty="0"/>
              <a:t> στον</a:t>
            </a:r>
            <a:r>
              <a:rPr lang="en-US" dirty="0"/>
              <a:t> CSO</a:t>
            </a:r>
          </a:p>
          <a:p>
            <a:r>
              <a:rPr lang="el-GR" dirty="0"/>
              <a:t>Οποιεσδήποτε τέτοιες συστάσεις για την τροποποίηση του τρέχοντος σχεδίου πρέπει να υποστηρίζονται από ενδελεχή αξιολόγηση της ασφάλειας του σκάφους.</a:t>
            </a:r>
            <a:endParaRPr lang="en-US" dirty="0"/>
          </a:p>
        </p:txBody>
      </p:sp>
      <p:pic>
        <p:nvPicPr>
          <p:cNvPr id="9" name="Picture 8">
            <a:extLst>
              <a:ext uri="{FF2B5EF4-FFF2-40B4-BE49-F238E27FC236}">
                <a16:creationId xmlns:a16="http://schemas.microsoft.com/office/drawing/2014/main" id="{8DC59983-7E80-E6CE-7F4B-7B4A52754291}"/>
              </a:ext>
            </a:extLst>
          </p:cNvPr>
          <p:cNvPicPr>
            <a:picLocks noChangeAspect="1"/>
          </p:cNvPicPr>
          <p:nvPr/>
        </p:nvPicPr>
        <p:blipFill>
          <a:blip r:embed="rId4"/>
          <a:stretch>
            <a:fillRect/>
          </a:stretch>
        </p:blipFill>
        <p:spPr>
          <a:xfrm rot="363193">
            <a:off x="8913013" y="3732691"/>
            <a:ext cx="3137397" cy="2851266"/>
          </a:xfrm>
          <a:prstGeom prst="rect">
            <a:avLst/>
          </a:prstGeom>
        </p:spPr>
      </p:pic>
      <p:pic>
        <p:nvPicPr>
          <p:cNvPr id="11" name="Picture 10">
            <a:extLst>
              <a:ext uri="{FF2B5EF4-FFF2-40B4-BE49-F238E27FC236}">
                <a16:creationId xmlns:a16="http://schemas.microsoft.com/office/drawing/2014/main" id="{BEF19C82-744A-32EE-7951-69001021CF1C}"/>
              </a:ext>
            </a:extLst>
          </p:cNvPr>
          <p:cNvPicPr>
            <a:picLocks noChangeAspect="1"/>
          </p:cNvPicPr>
          <p:nvPr/>
        </p:nvPicPr>
        <p:blipFill>
          <a:blip r:embed="rId5"/>
          <a:stretch>
            <a:fillRect/>
          </a:stretch>
        </p:blipFill>
        <p:spPr>
          <a:xfrm rot="20954045">
            <a:off x="6380983" y="3944284"/>
            <a:ext cx="2831412" cy="2672789"/>
          </a:xfrm>
          <a:prstGeom prst="rect">
            <a:avLst/>
          </a:prstGeom>
        </p:spPr>
      </p:pic>
    </p:spTree>
    <p:extLst>
      <p:ext uri="{BB962C8B-B14F-4D97-AF65-F5344CB8AC3E}">
        <p14:creationId xmlns:p14="http://schemas.microsoft.com/office/powerpoint/2010/main" val="1137966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51109B-94EC-A41C-D1BC-3833FB0D512E}"/>
              </a:ext>
            </a:extLst>
          </p:cNvPr>
          <p:cNvSpPr txBox="1"/>
          <p:nvPr/>
        </p:nvSpPr>
        <p:spPr>
          <a:xfrm>
            <a:off x="947651" y="1471353"/>
            <a:ext cx="8744989" cy="2862322"/>
          </a:xfrm>
          <a:prstGeom prst="rect">
            <a:avLst/>
          </a:prstGeom>
          <a:noFill/>
        </p:spPr>
        <p:txBody>
          <a:bodyPr wrap="square" rtlCol="0">
            <a:spAutoFit/>
          </a:bodyPr>
          <a:lstStyle/>
          <a:p>
            <a:r>
              <a:rPr lang="el-GR" dirty="0"/>
              <a:t>Πηγές:</a:t>
            </a:r>
            <a:endParaRPr lang="en-US" dirty="0"/>
          </a:p>
          <a:p>
            <a:endParaRPr lang="el-GR" dirty="0"/>
          </a:p>
          <a:p>
            <a:r>
              <a:rPr lang="en-US" dirty="0"/>
              <a:t>- IMO ISPS Code, 2003 Edition IMO K116E</a:t>
            </a:r>
            <a:endParaRPr lang="el-GR" dirty="0"/>
          </a:p>
          <a:p>
            <a:r>
              <a:rPr lang="en-US" dirty="0"/>
              <a:t>- IMO GUIDE TO MARITIME SECURITY AND ISPS CODE – IMO KB 116E</a:t>
            </a:r>
          </a:p>
          <a:p>
            <a:r>
              <a:rPr lang="en-US" dirty="0"/>
              <a:t>- Maritime Security - A Comprehensive Guide for Shipowners, Seafarers and Administrations – International chamber Of Shipping 2021</a:t>
            </a:r>
          </a:p>
          <a:p>
            <a:r>
              <a:rPr lang="en-US" dirty="0"/>
              <a:t>- Bureau Veritas Ship Security Assessment (Advertorial Document)</a:t>
            </a:r>
          </a:p>
          <a:p>
            <a:r>
              <a:rPr lang="en-US" dirty="0"/>
              <a:t>- DNV GL </a:t>
            </a:r>
            <a:r>
              <a:rPr lang="en-US"/>
              <a:t>–  Guidelines for Ship </a:t>
            </a:r>
            <a:r>
              <a:rPr lang="en-US" dirty="0"/>
              <a:t>Security Assessment - (Internal Document)</a:t>
            </a:r>
          </a:p>
          <a:p>
            <a:endParaRPr lang="en-US" dirty="0"/>
          </a:p>
          <a:p>
            <a:endParaRPr lang="en-US" dirty="0"/>
          </a:p>
        </p:txBody>
      </p:sp>
    </p:spTree>
    <p:extLst>
      <p:ext uri="{BB962C8B-B14F-4D97-AF65-F5344CB8AC3E}">
        <p14:creationId xmlns:p14="http://schemas.microsoft.com/office/powerpoint/2010/main" val="116603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8BE5-8599-35EA-3B55-F2689C282235}"/>
              </a:ext>
            </a:extLst>
          </p:cNvPr>
          <p:cNvSpPr>
            <a:spLocks noGrp="1"/>
          </p:cNvSpPr>
          <p:nvPr>
            <p:ph type="title"/>
          </p:nvPr>
        </p:nvSpPr>
        <p:spPr/>
        <p:txBody>
          <a:bodyPr/>
          <a:lstStyle/>
          <a:p>
            <a:r>
              <a:rPr lang="el-GR" dirty="0"/>
              <a:t>Ποιος </a:t>
            </a:r>
            <a:r>
              <a:rPr lang="el-GR" dirty="0" err="1"/>
              <a:t>προετοιμαζει</a:t>
            </a:r>
            <a:r>
              <a:rPr lang="el-GR" dirty="0"/>
              <a:t> το </a:t>
            </a:r>
            <a:r>
              <a:rPr lang="en-US" dirty="0" err="1"/>
              <a:t>ssp</a:t>
            </a:r>
            <a:r>
              <a:rPr lang="el-GR" dirty="0"/>
              <a:t>?</a:t>
            </a:r>
            <a:endParaRPr lang="en-US" dirty="0"/>
          </a:p>
        </p:txBody>
      </p:sp>
      <p:sp>
        <p:nvSpPr>
          <p:cNvPr id="3" name="Content Placeholder 2">
            <a:extLst>
              <a:ext uri="{FF2B5EF4-FFF2-40B4-BE49-F238E27FC236}">
                <a16:creationId xmlns:a16="http://schemas.microsoft.com/office/drawing/2014/main" id="{27CBB2D5-6568-45CA-0DC7-6995BE29B9D5}"/>
              </a:ext>
            </a:extLst>
          </p:cNvPr>
          <p:cNvSpPr>
            <a:spLocks noGrp="1"/>
          </p:cNvSpPr>
          <p:nvPr>
            <p:ph idx="1"/>
          </p:nvPr>
        </p:nvSpPr>
        <p:spPr>
          <a:xfrm>
            <a:off x="685800" y="1803862"/>
            <a:ext cx="10820400" cy="4729942"/>
          </a:xfrm>
        </p:spPr>
        <p:txBody>
          <a:bodyPr>
            <a:normAutofit/>
          </a:bodyPr>
          <a:lstStyle/>
          <a:p>
            <a:r>
              <a:rPr lang="el-GR" dirty="0"/>
              <a:t>Η ανάπτυξη και η αναθεώρηση ενός σχεδίου ασφάλειας πλοίου (SSP) είναι ευθύνη της ναυτιλιακής εταιρίας η οποία ορίζει τον CSO για την υλοποίηση του και αναθεώρηση του </a:t>
            </a:r>
          </a:p>
          <a:p>
            <a:pPr marL="0" indent="0">
              <a:buNone/>
            </a:pPr>
            <a:r>
              <a:rPr lang="el-GR" dirty="0"/>
              <a:t>   αν/όποτε χρειαστεί.</a:t>
            </a:r>
          </a:p>
        </p:txBody>
      </p:sp>
      <p:pic>
        <p:nvPicPr>
          <p:cNvPr id="6" name="Picture 5">
            <a:extLst>
              <a:ext uri="{FF2B5EF4-FFF2-40B4-BE49-F238E27FC236}">
                <a16:creationId xmlns:a16="http://schemas.microsoft.com/office/drawing/2014/main" id="{7925FB41-33C2-69F2-9407-C6F3A9496043}"/>
              </a:ext>
            </a:extLst>
          </p:cNvPr>
          <p:cNvPicPr>
            <a:picLocks noChangeAspect="1"/>
          </p:cNvPicPr>
          <p:nvPr/>
        </p:nvPicPr>
        <p:blipFill>
          <a:blip r:embed="rId2"/>
          <a:stretch>
            <a:fillRect/>
          </a:stretch>
        </p:blipFill>
        <p:spPr>
          <a:xfrm>
            <a:off x="5245331" y="2473814"/>
            <a:ext cx="4072716" cy="4334308"/>
          </a:xfrm>
          <a:prstGeom prst="rect">
            <a:avLst/>
          </a:prstGeom>
        </p:spPr>
      </p:pic>
    </p:spTree>
    <p:extLst>
      <p:ext uri="{BB962C8B-B14F-4D97-AF65-F5344CB8AC3E}">
        <p14:creationId xmlns:p14="http://schemas.microsoft.com/office/powerpoint/2010/main" val="389590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8BE5-8599-35EA-3B55-F2689C282235}"/>
              </a:ext>
            </a:extLst>
          </p:cNvPr>
          <p:cNvSpPr>
            <a:spLocks noGrp="1"/>
          </p:cNvSpPr>
          <p:nvPr>
            <p:ph type="title"/>
          </p:nvPr>
        </p:nvSpPr>
        <p:spPr/>
        <p:txBody>
          <a:bodyPr/>
          <a:lstStyle/>
          <a:p>
            <a:r>
              <a:rPr lang="el-GR" dirty="0"/>
              <a:t>Ποια </a:t>
            </a:r>
            <a:r>
              <a:rPr lang="el-GR" dirty="0" err="1"/>
              <a:t>διαδικασια</a:t>
            </a:r>
            <a:r>
              <a:rPr lang="el-GR" dirty="0"/>
              <a:t> </a:t>
            </a:r>
            <a:r>
              <a:rPr lang="el-GR" dirty="0" err="1"/>
              <a:t>ακολουθειται</a:t>
            </a:r>
            <a:r>
              <a:rPr lang="el-GR" dirty="0"/>
              <a:t>?</a:t>
            </a:r>
            <a:endParaRPr lang="en-US" dirty="0"/>
          </a:p>
        </p:txBody>
      </p:sp>
      <p:sp>
        <p:nvSpPr>
          <p:cNvPr id="3" name="Content Placeholder 2">
            <a:extLst>
              <a:ext uri="{FF2B5EF4-FFF2-40B4-BE49-F238E27FC236}">
                <a16:creationId xmlns:a16="http://schemas.microsoft.com/office/drawing/2014/main" id="{27CBB2D5-6568-45CA-0DC7-6995BE29B9D5}"/>
              </a:ext>
            </a:extLst>
          </p:cNvPr>
          <p:cNvSpPr>
            <a:spLocks noGrp="1"/>
          </p:cNvSpPr>
          <p:nvPr>
            <p:ph idx="1"/>
          </p:nvPr>
        </p:nvSpPr>
        <p:spPr>
          <a:xfrm>
            <a:off x="685800" y="1803862"/>
            <a:ext cx="10820400" cy="4729942"/>
          </a:xfrm>
        </p:spPr>
        <p:txBody>
          <a:bodyPr>
            <a:normAutofit/>
          </a:bodyPr>
          <a:lstStyle/>
          <a:p>
            <a:r>
              <a:rPr lang="el-GR" dirty="0"/>
              <a:t>Το </a:t>
            </a:r>
            <a:r>
              <a:rPr lang="en-US" dirty="0"/>
              <a:t>SSP, </a:t>
            </a:r>
            <a:r>
              <a:rPr lang="el-GR" dirty="0"/>
              <a:t>σχεδιάζεται πάντα για ένα συγκεκριμένο πλοίο</a:t>
            </a:r>
            <a:r>
              <a:rPr lang="en-US" dirty="0"/>
              <a:t>. </a:t>
            </a:r>
            <a:r>
              <a:rPr lang="el-GR" dirty="0"/>
              <a:t>Δεν είναι γενικό εγχειρίδιο όπως π.χ. το </a:t>
            </a:r>
            <a:r>
              <a:rPr lang="en-US" dirty="0"/>
              <a:t>Safety Management System Manual</a:t>
            </a:r>
            <a:r>
              <a:rPr lang="el-GR" dirty="0"/>
              <a:t> –</a:t>
            </a:r>
            <a:r>
              <a:rPr lang="en-US" dirty="0"/>
              <a:t>SMS Manual- </a:t>
            </a:r>
            <a:r>
              <a:rPr lang="el-GR" dirty="0"/>
              <a:t>αλλά αφορά το ένα και μόνο πλοίο για το οποίο σχεδιάστηκε.</a:t>
            </a:r>
          </a:p>
          <a:p>
            <a:endParaRPr lang="el-GR" dirty="0"/>
          </a:p>
          <a:p>
            <a:r>
              <a:rPr lang="el-GR" dirty="0"/>
              <a:t>Για να γίνει αυτό είναι υποχρεωτικό πριν από την υλοποίηση του να γίνει μία εκτίμηση –αξιολόγηση- της ασφάλειας του συγκεκριμένου πλοίου.</a:t>
            </a:r>
          </a:p>
          <a:p>
            <a:endParaRPr lang="el-GR" dirty="0"/>
          </a:p>
          <a:p>
            <a:r>
              <a:rPr lang="el-GR" dirty="0"/>
              <a:t>Η Αξιολόγηση αυτή ονομάζεται </a:t>
            </a:r>
            <a:r>
              <a:rPr lang="en-US" dirty="0"/>
              <a:t>Ship Security Assessment (</a:t>
            </a:r>
            <a:r>
              <a:rPr lang="el-GR" dirty="0"/>
              <a:t>εφεξής - </a:t>
            </a:r>
            <a:r>
              <a:rPr lang="en-US" dirty="0"/>
              <a:t>SSA</a:t>
            </a:r>
            <a:r>
              <a:rPr lang="el-GR" dirty="0"/>
              <a:t> )</a:t>
            </a:r>
            <a:r>
              <a:rPr lang="en-US" dirty="0"/>
              <a:t> </a:t>
            </a:r>
            <a:endParaRPr lang="el-GR" dirty="0"/>
          </a:p>
        </p:txBody>
      </p:sp>
    </p:spTree>
    <p:extLst>
      <p:ext uri="{BB962C8B-B14F-4D97-AF65-F5344CB8AC3E}">
        <p14:creationId xmlns:p14="http://schemas.microsoft.com/office/powerpoint/2010/main" val="226538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8BE5-8599-35EA-3B55-F2689C282235}"/>
              </a:ext>
            </a:extLst>
          </p:cNvPr>
          <p:cNvSpPr>
            <a:spLocks noGrp="1"/>
          </p:cNvSpPr>
          <p:nvPr>
            <p:ph type="title"/>
          </p:nvPr>
        </p:nvSpPr>
        <p:spPr>
          <a:xfrm>
            <a:off x="2895600" y="324196"/>
            <a:ext cx="8610600" cy="1205346"/>
          </a:xfrm>
        </p:spPr>
        <p:txBody>
          <a:bodyPr/>
          <a:lstStyle/>
          <a:p>
            <a:r>
              <a:rPr lang="el-GR" dirty="0"/>
              <a:t>Τι </a:t>
            </a:r>
            <a:r>
              <a:rPr lang="el-GR" dirty="0" err="1"/>
              <a:t>ειναι</a:t>
            </a:r>
            <a:r>
              <a:rPr lang="el-GR" dirty="0"/>
              <a:t> το </a:t>
            </a:r>
            <a:r>
              <a:rPr lang="en-US" dirty="0" err="1"/>
              <a:t>ssa</a:t>
            </a:r>
            <a:r>
              <a:rPr lang="el-GR" dirty="0"/>
              <a:t>?</a:t>
            </a:r>
            <a:endParaRPr lang="en-US" dirty="0"/>
          </a:p>
        </p:txBody>
      </p:sp>
      <p:sp>
        <p:nvSpPr>
          <p:cNvPr id="3" name="Content Placeholder 2">
            <a:extLst>
              <a:ext uri="{FF2B5EF4-FFF2-40B4-BE49-F238E27FC236}">
                <a16:creationId xmlns:a16="http://schemas.microsoft.com/office/drawing/2014/main" id="{27CBB2D5-6568-45CA-0DC7-6995BE29B9D5}"/>
              </a:ext>
            </a:extLst>
          </p:cNvPr>
          <p:cNvSpPr>
            <a:spLocks noGrp="1"/>
          </p:cNvSpPr>
          <p:nvPr>
            <p:ph idx="1"/>
          </p:nvPr>
        </p:nvSpPr>
        <p:spPr>
          <a:xfrm>
            <a:off x="685800" y="1205346"/>
            <a:ext cx="10820400" cy="5328458"/>
          </a:xfrm>
        </p:spPr>
        <p:txBody>
          <a:bodyPr>
            <a:normAutofit lnSpcReduction="10000"/>
          </a:bodyPr>
          <a:lstStyle/>
          <a:p>
            <a:r>
              <a:rPr lang="el-GR" dirty="0"/>
              <a:t>Όπως </a:t>
            </a:r>
            <a:r>
              <a:rPr lang="el-GR" dirty="0" err="1"/>
              <a:t>προείπαμε</a:t>
            </a:r>
            <a:r>
              <a:rPr lang="el-GR" dirty="0"/>
              <a:t>, η SSA πρέπει να διενεργηθεί πριν από την ανάπτυξη του Σχεδίου Ασφάλειας Πλοίου (SSP), και αποτελεί σημαντικό στοιχείο στη διαδικασία ανάπτυξης ή ενημέρωσης του SSP. Είναι ευθύνη του CSO είτε να υλοποιήσει την </a:t>
            </a:r>
            <a:r>
              <a:rPr lang="en-US" dirty="0"/>
              <a:t>SSA </a:t>
            </a:r>
            <a:r>
              <a:rPr lang="el-GR" dirty="0"/>
              <a:t>είτε να διασφαλίσει ότι η SSA διενεργείται από άτομα με κατάλληλες δεξιότητες, </a:t>
            </a:r>
            <a:r>
              <a:rPr lang="el-GR" u="sng" dirty="0"/>
              <a:t>για κάθε πλοίο του στόλου μιας εταιρείας</a:t>
            </a:r>
            <a:r>
              <a:rPr lang="en-US" u="sng" dirty="0"/>
              <a:t> </a:t>
            </a:r>
            <a:r>
              <a:rPr lang="el-GR" u="sng" dirty="0"/>
              <a:t>ξεχωριστά</a:t>
            </a:r>
            <a:r>
              <a:rPr lang="el-GR" dirty="0"/>
              <a:t>.</a:t>
            </a:r>
          </a:p>
          <a:p>
            <a:endParaRPr lang="el-GR" dirty="0"/>
          </a:p>
          <a:p>
            <a:r>
              <a:rPr lang="el-GR" dirty="0"/>
              <a:t>Συνήθως η προετοιμασία ενός </a:t>
            </a:r>
            <a:r>
              <a:rPr lang="en-US" dirty="0"/>
              <a:t>SSA </a:t>
            </a:r>
            <a:r>
              <a:rPr lang="el-GR" dirty="0"/>
              <a:t>εκτελείται από εξωτερικούς πιστοποιημένους γι’ αυτήν την εργασία, συνεργάτες οι οποίοι στην γλώσσα του </a:t>
            </a:r>
            <a:r>
              <a:rPr lang="en-US" dirty="0"/>
              <a:t>ISPS </a:t>
            </a:r>
            <a:r>
              <a:rPr lang="el-GR" dirty="0"/>
              <a:t>αποκαλούνται </a:t>
            </a:r>
            <a:r>
              <a:rPr lang="en-US" dirty="0"/>
              <a:t>RSO (Recognized Security Organization).</a:t>
            </a:r>
          </a:p>
          <a:p>
            <a:endParaRPr lang="en-US" dirty="0"/>
          </a:p>
          <a:p>
            <a:r>
              <a:rPr lang="el-GR" dirty="0"/>
              <a:t>Συνήθως σε αυτόν τον ρόλο βρίσκουμε τους νηογνώμονες κάτι που διευκολύνει την εργασία αφού κατά την απόκτηση ενός πλοίου ο νηογνώμονας που θα ασχοληθεί με την πιστοποίηση και τον χαρακτηρισμό του πλοίου έχοντας άμεση πρόσβαση σε όλα τα </a:t>
            </a:r>
            <a:r>
              <a:rPr lang="en-US" dirty="0"/>
              <a:t>data</a:t>
            </a:r>
            <a:r>
              <a:rPr lang="el-GR" dirty="0"/>
              <a:t> μπορεί εύκολα να υλοποιήσει ένα </a:t>
            </a:r>
            <a:r>
              <a:rPr lang="en-US" dirty="0"/>
              <a:t>SSA.</a:t>
            </a:r>
          </a:p>
          <a:p>
            <a:r>
              <a:rPr lang="el-GR" dirty="0"/>
              <a:t>Για να αναγνωριστεί ένας νηογνώμονας για τον ρόλο του </a:t>
            </a:r>
            <a:r>
              <a:rPr lang="en-US" dirty="0"/>
              <a:t>RSO </a:t>
            </a:r>
            <a:r>
              <a:rPr lang="el-GR" dirty="0"/>
              <a:t>θα πρέπει να τον εγκρίνει η αρχή της χώρας σημαίας του πλοίου.</a:t>
            </a:r>
          </a:p>
        </p:txBody>
      </p:sp>
    </p:spTree>
    <p:extLst>
      <p:ext uri="{BB962C8B-B14F-4D97-AF65-F5344CB8AC3E}">
        <p14:creationId xmlns:p14="http://schemas.microsoft.com/office/powerpoint/2010/main" val="616126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E15F9-A493-F54F-09FD-C9C6945F2AED}"/>
              </a:ext>
            </a:extLst>
          </p:cNvPr>
          <p:cNvPicPr>
            <a:picLocks noChangeAspect="1"/>
          </p:cNvPicPr>
          <p:nvPr/>
        </p:nvPicPr>
        <p:blipFill rotWithShape="1">
          <a:blip r:embed="rId2"/>
          <a:srcRect r="14834"/>
          <a:stretch/>
        </p:blipFill>
        <p:spPr>
          <a:xfrm>
            <a:off x="1828112" y="-1"/>
            <a:ext cx="7074819" cy="6862379"/>
          </a:xfrm>
          <a:prstGeom prst="rect">
            <a:avLst/>
          </a:prstGeom>
        </p:spPr>
      </p:pic>
      <p:sp>
        <p:nvSpPr>
          <p:cNvPr id="4" name="Arrow: Down 3">
            <a:extLst>
              <a:ext uri="{FF2B5EF4-FFF2-40B4-BE49-F238E27FC236}">
                <a16:creationId xmlns:a16="http://schemas.microsoft.com/office/drawing/2014/main" id="{0E00AE1E-C2D6-35CE-CD76-25D558F14228}"/>
              </a:ext>
            </a:extLst>
          </p:cNvPr>
          <p:cNvSpPr/>
          <p:nvPr/>
        </p:nvSpPr>
        <p:spPr>
          <a:xfrm rot="2508662">
            <a:off x="7079634" y="4877233"/>
            <a:ext cx="389776" cy="18273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3F13C6-B1FB-DAC8-77D8-39C45505DBEE}"/>
              </a:ext>
            </a:extLst>
          </p:cNvPr>
          <p:cNvPicPr>
            <a:picLocks noChangeAspect="1"/>
          </p:cNvPicPr>
          <p:nvPr/>
        </p:nvPicPr>
        <p:blipFill>
          <a:blip r:embed="rId3"/>
          <a:stretch>
            <a:fillRect/>
          </a:stretch>
        </p:blipFill>
        <p:spPr>
          <a:xfrm rot="18504733">
            <a:off x="6783186" y="2518781"/>
            <a:ext cx="2931538" cy="4555375"/>
          </a:xfrm>
          <a:prstGeom prst="rect">
            <a:avLst/>
          </a:prstGeom>
        </p:spPr>
      </p:pic>
    </p:spTree>
    <p:extLst>
      <p:ext uri="{BB962C8B-B14F-4D97-AF65-F5344CB8AC3E}">
        <p14:creationId xmlns:p14="http://schemas.microsoft.com/office/powerpoint/2010/main" val="216208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00A34-E36E-4531-EBCA-A422B437902E}"/>
              </a:ext>
            </a:extLst>
          </p:cNvPr>
          <p:cNvPicPr>
            <a:picLocks noChangeAspect="1"/>
          </p:cNvPicPr>
          <p:nvPr/>
        </p:nvPicPr>
        <p:blipFill>
          <a:blip r:embed="rId2"/>
          <a:stretch>
            <a:fillRect/>
          </a:stretch>
        </p:blipFill>
        <p:spPr>
          <a:xfrm>
            <a:off x="450273" y="569288"/>
            <a:ext cx="10631979" cy="5856450"/>
          </a:xfrm>
          <a:prstGeom prst="rect">
            <a:avLst/>
          </a:prstGeom>
        </p:spPr>
      </p:pic>
      <p:sp>
        <p:nvSpPr>
          <p:cNvPr id="5" name="Rectangle 4">
            <a:extLst>
              <a:ext uri="{FF2B5EF4-FFF2-40B4-BE49-F238E27FC236}">
                <a16:creationId xmlns:a16="http://schemas.microsoft.com/office/drawing/2014/main" id="{BF5114B5-B607-7136-69BB-861B80472FBF}"/>
              </a:ext>
            </a:extLst>
          </p:cNvPr>
          <p:cNvSpPr/>
          <p:nvPr/>
        </p:nvSpPr>
        <p:spPr>
          <a:xfrm rot="1408657">
            <a:off x="3054355" y="1870363"/>
            <a:ext cx="6083290" cy="2585323"/>
          </a:xfrm>
          <a:prstGeom prst="rect">
            <a:avLst/>
          </a:prstGeom>
          <a:noFill/>
        </p:spPr>
        <p:txBody>
          <a:bodyPr wrap="square" lIns="91440" tIns="45720" rIns="91440" bIns="45720">
            <a:spAutoFit/>
          </a:bodyPr>
          <a:lstStyle/>
          <a:p>
            <a:pPr algn="ctr"/>
            <a:r>
              <a:rPr lang="el-G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Που είναι άραγε το </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Hellenic Register?</a:t>
            </a:r>
          </a:p>
        </p:txBody>
      </p:sp>
    </p:spTree>
    <p:extLst>
      <p:ext uri="{BB962C8B-B14F-4D97-AF65-F5344CB8AC3E}">
        <p14:creationId xmlns:p14="http://schemas.microsoft.com/office/powerpoint/2010/main" val="263293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C4F70-5906-E534-DB90-005ABD4370F8}"/>
              </a:ext>
            </a:extLst>
          </p:cNvPr>
          <p:cNvSpPr>
            <a:spLocks noGrp="1"/>
          </p:cNvSpPr>
          <p:nvPr>
            <p:ph type="title"/>
          </p:nvPr>
        </p:nvSpPr>
        <p:spPr>
          <a:xfrm>
            <a:off x="764771" y="764373"/>
            <a:ext cx="10741429" cy="1293028"/>
          </a:xfrm>
        </p:spPr>
        <p:txBody>
          <a:bodyPr/>
          <a:lstStyle/>
          <a:p>
            <a:r>
              <a:rPr lang="el-GR" dirty="0" err="1"/>
              <a:t>Διαδικασια</a:t>
            </a:r>
            <a:r>
              <a:rPr lang="el-GR" dirty="0"/>
              <a:t> για </a:t>
            </a:r>
            <a:r>
              <a:rPr lang="el-GR" dirty="0" err="1"/>
              <a:t>υλοποιηση</a:t>
            </a:r>
            <a:r>
              <a:rPr lang="el-GR" dirty="0"/>
              <a:t> </a:t>
            </a:r>
            <a:r>
              <a:rPr lang="el-GR" dirty="0" err="1"/>
              <a:t>ενΟσ</a:t>
            </a:r>
            <a:r>
              <a:rPr lang="el-GR" dirty="0"/>
              <a:t> </a:t>
            </a:r>
            <a:r>
              <a:rPr lang="en-US" dirty="0" err="1"/>
              <a:t>ssa</a:t>
            </a:r>
            <a:endParaRPr lang="en-US" dirty="0"/>
          </a:p>
        </p:txBody>
      </p:sp>
      <p:sp>
        <p:nvSpPr>
          <p:cNvPr id="3" name="Content Placeholder 2">
            <a:extLst>
              <a:ext uri="{FF2B5EF4-FFF2-40B4-BE49-F238E27FC236}">
                <a16:creationId xmlns:a16="http://schemas.microsoft.com/office/drawing/2014/main" id="{C261CE30-EA86-E13A-4E70-5167EF226440}"/>
              </a:ext>
            </a:extLst>
          </p:cNvPr>
          <p:cNvSpPr>
            <a:spLocks noGrp="1"/>
          </p:cNvSpPr>
          <p:nvPr>
            <p:ph idx="1"/>
          </p:nvPr>
        </p:nvSpPr>
        <p:spPr/>
        <p:txBody>
          <a:bodyPr/>
          <a:lstStyle/>
          <a:p>
            <a:r>
              <a:rPr lang="el-GR" dirty="0"/>
              <a:t> Για να υλοποιηθεί μία SSA θα πρέπει να ακολουθηθούν τα παρακάτω βήματα: </a:t>
            </a:r>
          </a:p>
          <a:p>
            <a:endParaRPr lang="en-US" dirty="0"/>
          </a:p>
          <a:p>
            <a:r>
              <a:rPr lang="el-GR" dirty="0"/>
              <a:t> 1. Προσδιορισμός κρίσιμων εργασιών στο πλοίο </a:t>
            </a:r>
            <a:endParaRPr lang="en-US" dirty="0"/>
          </a:p>
          <a:p>
            <a:r>
              <a:rPr lang="el-GR" dirty="0"/>
              <a:t> 2. Προσδιορισμός υφιστάμενων μέτρων και διαδικασιών ασφαλείας </a:t>
            </a:r>
            <a:endParaRPr lang="en-US" dirty="0"/>
          </a:p>
          <a:p>
            <a:r>
              <a:rPr lang="el-GR" dirty="0"/>
              <a:t> 3. Προσδιορισμός πιθανών απειλών (αναφέρεται σε σενάρια απειλών) </a:t>
            </a:r>
            <a:endParaRPr lang="en-US" dirty="0"/>
          </a:p>
          <a:p>
            <a:r>
              <a:rPr lang="el-GR" dirty="0"/>
              <a:t> 4. Διεξαγωγή επιτόπιας επιθεώρησης ασφαλείας </a:t>
            </a:r>
            <a:endParaRPr lang="en-US" dirty="0"/>
          </a:p>
          <a:p>
            <a:r>
              <a:rPr lang="el-GR" dirty="0"/>
              <a:t> 5. Εντοπισμός αδυναμιών τόσο στην υποδομές όσο και στις διαδικασίες</a:t>
            </a:r>
            <a:endParaRPr lang="en-US" dirty="0"/>
          </a:p>
        </p:txBody>
      </p:sp>
    </p:spTree>
    <p:extLst>
      <p:ext uri="{BB962C8B-B14F-4D97-AF65-F5344CB8AC3E}">
        <p14:creationId xmlns:p14="http://schemas.microsoft.com/office/powerpoint/2010/main" val="4294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B31E-9018-BA3C-0460-228697013ED4}"/>
              </a:ext>
            </a:extLst>
          </p:cNvPr>
          <p:cNvSpPr>
            <a:spLocks noGrp="1"/>
          </p:cNvSpPr>
          <p:nvPr>
            <p:ph type="title"/>
          </p:nvPr>
        </p:nvSpPr>
        <p:spPr>
          <a:xfrm>
            <a:off x="1404851" y="473428"/>
            <a:ext cx="10026534" cy="756856"/>
          </a:xfrm>
        </p:spPr>
        <p:txBody>
          <a:bodyPr>
            <a:normAutofit fontScale="90000"/>
          </a:bodyPr>
          <a:lstStyle/>
          <a:p>
            <a:r>
              <a:rPr lang="el-GR" dirty="0"/>
              <a:t>1. </a:t>
            </a:r>
            <a:r>
              <a:rPr lang="el-GR" dirty="0" err="1"/>
              <a:t>Προσδιορισμοσ</a:t>
            </a:r>
            <a:r>
              <a:rPr lang="el-GR" dirty="0"/>
              <a:t> </a:t>
            </a:r>
            <a:r>
              <a:rPr lang="el-GR" dirty="0" err="1"/>
              <a:t>κρισιμων</a:t>
            </a:r>
            <a:r>
              <a:rPr lang="el-GR" dirty="0"/>
              <a:t> </a:t>
            </a:r>
            <a:r>
              <a:rPr lang="el-GR" dirty="0" err="1"/>
              <a:t>λειτουργιων</a:t>
            </a:r>
            <a:endParaRPr lang="en-US" dirty="0"/>
          </a:p>
        </p:txBody>
      </p:sp>
      <p:sp>
        <p:nvSpPr>
          <p:cNvPr id="3" name="Content Placeholder 2">
            <a:extLst>
              <a:ext uri="{FF2B5EF4-FFF2-40B4-BE49-F238E27FC236}">
                <a16:creationId xmlns:a16="http://schemas.microsoft.com/office/drawing/2014/main" id="{055C1BD1-1841-2712-8067-750EB7EB1905}"/>
              </a:ext>
            </a:extLst>
          </p:cNvPr>
          <p:cNvSpPr>
            <a:spLocks noGrp="1"/>
          </p:cNvSpPr>
          <p:nvPr>
            <p:ph sz="half" idx="1"/>
          </p:nvPr>
        </p:nvSpPr>
        <p:spPr>
          <a:xfrm>
            <a:off x="191193" y="1113905"/>
            <a:ext cx="5828607" cy="5104779"/>
          </a:xfrm>
        </p:spPr>
        <p:txBody>
          <a:bodyPr>
            <a:normAutofit fontScale="92500" lnSpcReduction="20000"/>
          </a:bodyPr>
          <a:lstStyle/>
          <a:p>
            <a:r>
              <a:rPr lang="el-GR" dirty="0"/>
              <a:t>Σε αυτό το βήμα, η εταιρεία πρέπει να προσδιορίσει με σαφήνεια ποιες είναι οι βασικές λειτουργίες στο πλοίο σε σχέση με την ασφάλεια</a:t>
            </a:r>
            <a:r>
              <a:rPr lang="en-US" dirty="0"/>
              <a:t> </a:t>
            </a:r>
            <a:r>
              <a:rPr lang="el-GR" dirty="0"/>
              <a:t>και σε σχέση με τα παρακάτω:</a:t>
            </a:r>
          </a:p>
          <a:p>
            <a:r>
              <a:rPr lang="el-GR" dirty="0"/>
              <a:t>- Οι εργασίες του πλοίου (</a:t>
            </a:r>
            <a:r>
              <a:rPr lang="en-US" dirty="0"/>
              <a:t>operations)</a:t>
            </a:r>
            <a:r>
              <a:rPr lang="el-GR" dirty="0"/>
              <a:t>, </a:t>
            </a:r>
          </a:p>
          <a:p>
            <a:r>
              <a:rPr lang="el-GR" dirty="0"/>
              <a:t>- Τα συστήματα και ο εξοπλισμός</a:t>
            </a:r>
            <a:r>
              <a:rPr lang="en-US" dirty="0"/>
              <a:t>,</a:t>
            </a:r>
            <a:r>
              <a:rPr lang="el-GR" dirty="0"/>
              <a:t> </a:t>
            </a:r>
          </a:p>
          <a:p>
            <a:r>
              <a:rPr lang="el-GR" dirty="0"/>
              <a:t>- Οι χώροι και οι χώροι επί του πλοίου</a:t>
            </a:r>
            <a:r>
              <a:rPr lang="en-US" dirty="0"/>
              <a:t>,</a:t>
            </a:r>
            <a:r>
              <a:rPr lang="el-GR" dirty="0"/>
              <a:t> </a:t>
            </a:r>
          </a:p>
          <a:p>
            <a:r>
              <a:rPr lang="el-GR" dirty="0"/>
              <a:t>- Το πλήρωμα και το προσωπικό επί του σκάφους</a:t>
            </a:r>
            <a:r>
              <a:rPr lang="en-US" dirty="0"/>
              <a:t>,</a:t>
            </a:r>
            <a:r>
              <a:rPr lang="el-GR" dirty="0"/>
              <a:t> </a:t>
            </a:r>
          </a:p>
          <a:p>
            <a:r>
              <a:rPr lang="el-GR" dirty="0"/>
              <a:t>- Οτιδήποτε μπορεί να θεωρηθεί κρίσιμο εάν υποβληθεί σε περιστατικό ασφαλείας </a:t>
            </a:r>
          </a:p>
          <a:p>
            <a:r>
              <a:rPr lang="el-GR" dirty="0"/>
              <a:t>παράδειγμα: Οι κρίσιμες λειτουργίες μπορεί να περιλαμβάνουν τη διακίνηση φορτίου, τη διαχείριση των αποθηκών πλοίων και τη ναυσιπλοΐα. Οι κρίσιμοι χώροι μπορεί να περιλαμβάνουν τις αποθήκες, τη γέφυρα, του ECR και το </a:t>
            </a:r>
            <a:r>
              <a:rPr lang="el-GR" dirty="0" err="1"/>
              <a:t>τιμονάκι</a:t>
            </a:r>
            <a:r>
              <a:rPr lang="el-GR" dirty="0"/>
              <a:t>. Τα κρίσιμα συστήματα μπορεί να περιλαμβάνουν το </a:t>
            </a:r>
            <a:r>
              <a:rPr lang="en-US" dirty="0"/>
              <a:t>SSAS</a:t>
            </a:r>
          </a:p>
        </p:txBody>
      </p:sp>
      <p:pic>
        <p:nvPicPr>
          <p:cNvPr id="6" name="Content Placeholder 5">
            <a:extLst>
              <a:ext uri="{FF2B5EF4-FFF2-40B4-BE49-F238E27FC236}">
                <a16:creationId xmlns:a16="http://schemas.microsoft.com/office/drawing/2014/main" id="{8BA47989-E698-89F5-0182-DB202C6417C7}"/>
              </a:ext>
            </a:extLst>
          </p:cNvPr>
          <p:cNvPicPr>
            <a:picLocks noGrp="1" noChangeAspect="1"/>
          </p:cNvPicPr>
          <p:nvPr>
            <p:ph sz="half" idx="2"/>
          </p:nvPr>
        </p:nvPicPr>
        <p:blipFill>
          <a:blip r:embed="rId2"/>
          <a:stretch>
            <a:fillRect/>
          </a:stretch>
        </p:blipFill>
        <p:spPr>
          <a:xfrm>
            <a:off x="6019799" y="1292525"/>
            <a:ext cx="5989643" cy="5183090"/>
          </a:xfrm>
        </p:spPr>
      </p:pic>
    </p:spTree>
    <p:extLst>
      <p:ext uri="{BB962C8B-B14F-4D97-AF65-F5344CB8AC3E}">
        <p14:creationId xmlns:p14="http://schemas.microsoft.com/office/powerpoint/2010/main" val="355473312"/>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858</TotalTime>
  <Words>2162</Words>
  <Application>Microsoft Office PowerPoint</Application>
  <PresentationFormat>Widescreen</PresentationFormat>
  <Paragraphs>147</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Century Gothic</vt:lpstr>
      <vt:lpstr>Vapor Trail</vt:lpstr>
      <vt:lpstr>SHIP SECURITY PLAN</vt:lpstr>
      <vt:lpstr>ΤΙ ΕΙΝΑΙ ΤΟ SHIP SECURITY PLAN?</vt:lpstr>
      <vt:lpstr>Ποιος προετοιμαζει το ssp?</vt:lpstr>
      <vt:lpstr>Ποια διαδικασια ακολουθειται?</vt:lpstr>
      <vt:lpstr>Τι ειναι το ssa?</vt:lpstr>
      <vt:lpstr>PowerPoint Presentation</vt:lpstr>
      <vt:lpstr>PowerPoint Presentation</vt:lpstr>
      <vt:lpstr>Διαδικασια για υλοποιηση ενΟσ ssa</vt:lpstr>
      <vt:lpstr>1. Προσδιορισμοσ κρισιμων λειτουργιων</vt:lpstr>
      <vt:lpstr>2.ΠροσδιορισμΟς υφιστΑμενων μΕτρων και διαδικασΙων ασφαλεΙας </vt:lpstr>
      <vt:lpstr>3.ΠροσδιορισμΟς πιθανΩν απειλΩν (σενΑρια απειλΩν)</vt:lpstr>
      <vt:lpstr>Τι γινονται τα δεδομενα που συγκεντρωνονται;</vt:lpstr>
      <vt:lpstr>Τι γινονται τα δεδομενα που συγκεντρωνονται;</vt:lpstr>
      <vt:lpstr>Τι γινονται τα δεδομενα που συγκεντρωνονται;</vt:lpstr>
      <vt:lpstr>Τι γινονται τα δεδομενα που συγκεντρωνονται;</vt:lpstr>
      <vt:lpstr>4. Επιθεωρηση επι του πλοιου </vt:lpstr>
      <vt:lpstr>4. Επιθεωρηση επι του πλοιου </vt:lpstr>
      <vt:lpstr>4. Επιθεωρηση επι του πλοιου </vt:lpstr>
      <vt:lpstr>4. Επιθεωρηση επι του πλοιου </vt:lpstr>
      <vt:lpstr>5. ΕΝΤΟΠΙΣΜΟΣ ΑΔΥΝΑΜΙΩΝ ΤΟΣΟ ΣΤΗΝ ΥΠΟΔΟΜΕΣ ΟΣΟ ΚΑΙ ΣΤΙΣ ΔΙΑΔΙΚΑΣΙΕΣ</vt:lpstr>
      <vt:lpstr>5. ΕΚΔΟΣΗ SSP </vt:lpstr>
      <vt:lpstr>5. ΕΚΔΟΣΗ SSP – ΤΙ ΠΕΡΙΕΧΕΙ</vt:lpstr>
      <vt:lpstr>5. ΕΚΔΟΣΗ SSP – ΤΙ ΠΕΡΙΕΧΕΙ</vt:lpstr>
      <vt:lpstr> ΕφαρμογΗ ΤΟΥ SSP ΣΤΟ ΠΛΟΙΟ</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SHIP SECURITY PLAN</dc:title>
  <dc:creator>Θρασύβουλος Κοτσιφάκης</dc:creator>
  <cp:lastModifiedBy>Θρασύβουλος Κοτσιφάκης</cp:lastModifiedBy>
  <cp:revision>8</cp:revision>
  <dcterms:created xsi:type="dcterms:W3CDTF">2023-11-06T18:51:26Z</dcterms:created>
  <dcterms:modified xsi:type="dcterms:W3CDTF">2023-11-07T10:01:20Z</dcterms:modified>
</cp:coreProperties>
</file>