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4" r:id="rId18"/>
    <p:sldId id="272" r:id="rId19"/>
    <p:sldId id="273" r:id="rId20"/>
    <p:sldId id="275" r:id="rId21"/>
    <p:sldId id="276" r:id="rId22"/>
    <p:sldId id="277" r:id="rId23"/>
    <p:sldId id="280" r:id="rId24"/>
    <p:sldId id="279" r:id="rId25"/>
    <p:sldId id="278" r:id="rId26"/>
    <p:sldId id="283" r:id="rId27"/>
    <p:sldId id="284" r:id="rId28"/>
    <p:sldId id="281" r:id="rId29"/>
    <p:sldId id="282" r:id="rId30"/>
    <p:sldId id="285" r:id="rId31"/>
    <p:sldId id="286" r:id="rId32"/>
    <p:sldId id="288" r:id="rId33"/>
    <p:sldId id="287" r:id="rId34"/>
    <p:sldId id="289" r:id="rId3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45" d="100"/>
          <a:sy n="45" d="100"/>
        </p:scale>
        <p:origin x="-6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Ορθογώνιο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Ορθογώνιο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Τίτλος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9" name="Υπότιτλος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  <p:sp>
        <p:nvSpPr>
          <p:cNvPr id="28" name="Θέση ημερομηνίας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2853615-BFDE-46DE-814C-47EC6EF6D371}" type="datetimeFigureOut">
              <a:rPr lang="el-GR" smtClean="0"/>
              <a:pPr/>
              <a:t>10/1/2014</a:t>
            </a:fld>
            <a:endParaRPr lang="el-GR"/>
          </a:p>
        </p:txBody>
      </p:sp>
      <p:sp>
        <p:nvSpPr>
          <p:cNvPr id="17" name="Θέση υποσέλιδου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9" name="Θέση αριθμού διαφάνειας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10/1/2014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F2853615-BFDE-46DE-814C-47EC6EF6D371}" type="datetimeFigureOut">
              <a:rPr lang="el-GR" smtClean="0"/>
              <a:pPr/>
              <a:t>10/1/2014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7" name="Ορθογώνιο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Ορθογώνιο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Ορθογώνιο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10/1/2014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Θέση περιεχομένου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7" name="Ορθογώνιο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Ορθογώνιο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Ορθογώνιο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2" name="Θέση ημερομηνίας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10/1/2014</a:t>
            </a:fld>
            <a:endParaRPr lang="el-GR"/>
          </a:p>
        </p:txBody>
      </p:sp>
      <p:sp>
        <p:nvSpPr>
          <p:cNvPr id="13" name="Θέση αριθμού διαφάνειας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Θέση υποσέλιδου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9" name="Θέση περιεχομένου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Θέση περιεχομένου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8" name="Θέση ημερομηνίας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2853615-BFDE-46DE-814C-47EC6EF6D371}" type="datetimeFigureOut">
              <a:rPr lang="el-GR" smtClean="0"/>
              <a:pPr/>
              <a:t>10/1/2014</a:t>
            </a:fld>
            <a:endParaRPr lang="el-GR"/>
          </a:p>
        </p:txBody>
      </p:sp>
      <p:sp>
        <p:nvSpPr>
          <p:cNvPr id="10" name="Θέση αριθμού διαφάνειας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2" name="Θέση υποσέλιδου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1" name="Θέση περιεχομένου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Θέση περιεχομένου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Θέση ημερομηνίας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2853615-BFDE-46DE-814C-47EC6EF6D371}" type="datetimeFigureOut">
              <a:rPr lang="el-GR" smtClean="0"/>
              <a:pPr/>
              <a:t>10/1/2014</a:t>
            </a:fld>
            <a:endParaRPr lang="el-GR"/>
          </a:p>
        </p:txBody>
      </p:sp>
      <p:sp>
        <p:nvSpPr>
          <p:cNvPr id="12" name="Θέση αριθμού διαφάνειας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Θέση υποσέλιδου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l-GR"/>
          </a:p>
        </p:txBody>
      </p:sp>
      <p:sp>
        <p:nvSpPr>
          <p:cNvPr id="16" name="Θέση κειμένου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15" name="Θέση κειμένου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10/1/2014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10/1/2014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10/1/2014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9" name="Θέση περιεχομένου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8" name="Ορθογώνιο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Ορθογώνιο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Ορθογώνιο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1" name="Ορθογώνιο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Θέση ημερομηνίας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F2853615-BFDE-46DE-814C-47EC6EF6D371}" type="datetimeFigureOut">
              <a:rPr lang="el-GR" smtClean="0"/>
              <a:pPr/>
              <a:t>10/1/2014</a:t>
            </a:fld>
            <a:endParaRPr lang="el-GR"/>
          </a:p>
        </p:txBody>
      </p:sp>
      <p:sp>
        <p:nvSpPr>
          <p:cNvPr id="13" name="Θέση αριθμού διαφάνειας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Θέση υποσέλιδου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Θέση τίτλου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3" name="Θέση κειμένου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Θέση ημερομηνίας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2853615-BFDE-46DE-814C-47EC6EF6D371}" type="datetimeFigureOut">
              <a:rPr lang="el-GR" smtClean="0"/>
              <a:pPr/>
              <a:t>10/1/2014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Ορθογώνιο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Ορθογώνιο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Ορθογώνιο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Θέση αριθμού διαφάνειας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err="1" smtClean="0"/>
              <a:t>Ναυτιλιακεσ</a:t>
            </a:r>
            <a:r>
              <a:rPr lang="el-GR" dirty="0" smtClean="0"/>
              <a:t> </a:t>
            </a:r>
            <a:r>
              <a:rPr lang="el-GR" dirty="0" err="1" smtClean="0"/>
              <a:t>γνωσεισ</a:t>
            </a:r>
            <a:r>
              <a:rPr lang="el-GR" dirty="0" smtClean="0"/>
              <a:t> </a:t>
            </a:r>
            <a:r>
              <a:rPr lang="el-GR" dirty="0" err="1" smtClean="0"/>
              <a:t>μηχανικων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ΣΤΟΙΧΕΙΑ ΝΑΥΤΙΛΙΑΣ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10640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Σημεία του ορίζοντα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607424" cy="4073106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Ορίζοντας είναι η νοητή κυκλική γραμμή, όπου ο ουράνιος θόλος φαίνεται να αγγίζει τη γη. Κατά την αστρονομία, τη γεωγραφία και την ναυτιλία ο ορίζοντας χαρακτηρίζεται ως επίπεδο κάθετο στην κατακόρυφη γραμμή, δηλαδή στην γραμμή Ζενίθ-Ναδίρ του παρατηρητή. </a:t>
            </a:r>
            <a:endParaRPr lang="el-G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1670" y="1574466"/>
            <a:ext cx="3923928" cy="4116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Ευθύγραμμο βέλος σύνδεσης 4"/>
          <p:cNvCxnSpPr/>
          <p:nvPr/>
        </p:nvCxnSpPr>
        <p:spPr>
          <a:xfrm flipH="1">
            <a:off x="5841486" y="1916832"/>
            <a:ext cx="2664296" cy="0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8304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Τύποι οριζόντων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319392" cy="4565104"/>
          </a:xfrm>
        </p:spPr>
        <p:txBody>
          <a:bodyPr>
            <a:normAutofit fontScale="55000" lnSpcReduction="20000"/>
          </a:bodyPr>
          <a:lstStyle/>
          <a:p>
            <a:r>
              <a:rPr lang="el-GR" b="1" i="1" dirty="0" smtClean="0"/>
              <a:t>Νοητός ή φαινόμενος ορίζοντας </a:t>
            </a:r>
            <a:r>
              <a:rPr lang="el-GR" dirty="0" smtClean="0"/>
              <a:t>ονομάζεται το κάθετο επίπεδο στην κατακόρυφη γραμμή του παρατηρητή που διέρχεται από τα μάτια του.</a:t>
            </a:r>
          </a:p>
          <a:p>
            <a:r>
              <a:rPr lang="el-GR" b="1" i="1" dirty="0" smtClean="0"/>
              <a:t>Αισθητός ορίζοντας </a:t>
            </a:r>
            <a:r>
              <a:rPr lang="el-GR" dirty="0" smtClean="0"/>
              <a:t>χαρακτηρίζεται το εφαπτόμενο επίπεδο της σφαιρικής επιφάνειας της γης στο στίγμα του παρατηρητή.</a:t>
            </a:r>
          </a:p>
          <a:p>
            <a:r>
              <a:rPr lang="el-GR" b="1" i="1" dirty="0" smtClean="0"/>
              <a:t>Ορατός ή γεωμετρικός ορίζοντας </a:t>
            </a:r>
            <a:r>
              <a:rPr lang="el-GR" dirty="0" smtClean="0"/>
              <a:t>είναι ο κύκλος στην επιφάνεια της θάλασσας που σχηματίζεται από τις εφαπτόμενες οπτικές ακτίνες στο σημείο της γης που βρίσκεται ο παρατηρητής.</a:t>
            </a:r>
          </a:p>
          <a:p>
            <a:r>
              <a:rPr lang="el-GR" b="1" i="1" dirty="0" smtClean="0"/>
              <a:t>Αληθής, μαθηματικός ή ουράνιος ορίζοντας </a:t>
            </a:r>
            <a:r>
              <a:rPr lang="el-GR" dirty="0" smtClean="0"/>
              <a:t>χαρακτηρίζεται το κάθετο επίπεδο προς την κατακόρυφο του παρατηρητή που διέρχεται από το κέντρο της γης και εκτεινόμενο τέμνει την ουράνια σφαίρα σε νοητή περιφέρεια κύκλου</a:t>
            </a:r>
            <a:r>
              <a:rPr lang="en-US" dirty="0" smtClean="0"/>
              <a:t> </a:t>
            </a:r>
            <a:r>
              <a:rPr lang="el-GR" dirty="0" smtClean="0"/>
              <a:t>και την χωρίζει σε δύο ημισφαίρια, στο ορατό που περιέχει το ζενίθ του τόπου και το αόρατο που περιέχει το ναδίρ.</a:t>
            </a:r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0022" y="1556792"/>
            <a:ext cx="4288390" cy="4502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3145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Ορατός ή γεωμετρικός ορίζοντας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1724431"/>
            <a:ext cx="6066688" cy="4008825"/>
          </a:xfrm>
        </p:spPr>
      </p:pic>
    </p:spTree>
    <p:extLst>
      <p:ext uri="{BB962C8B-B14F-4D97-AF65-F5344CB8AC3E}">
        <p14:creationId xmlns:p14="http://schemas.microsoft.com/office/powerpoint/2010/main" xmlns="" val="311426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Χαρακτηρισμός ανέμων</a:t>
            </a:r>
            <a:endParaRPr lang="el-GR" dirty="0"/>
          </a:p>
        </p:txBody>
      </p:sp>
      <p:pic>
        <p:nvPicPr>
          <p:cNvPr id="4098" name="Picture 2" descr="F:\ναυτιλιακες γνωσεις\Νέος φάκελος (2)\2013-10-04\2013-10-31\2013-11-09\00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7504" y="2420888"/>
            <a:ext cx="2418588" cy="244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628800"/>
            <a:ext cx="4770865" cy="4958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3555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Κατευθύνσεις επάνω στην γη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b="1" dirty="0" smtClean="0"/>
              <a:t>Αληθής βορράς </a:t>
            </a:r>
            <a:r>
              <a:rPr lang="el-GR" dirty="0" smtClean="0"/>
              <a:t>είναι η κατεύθυνση του βόρειου πόλου της γης, την οποία για κάθε τόπο δείχνει ο μεσημβρινός του τόπου και συμβολίζεται με </a:t>
            </a:r>
            <a:r>
              <a:rPr lang="el-GR" b="1" dirty="0" smtClean="0"/>
              <a:t>Β</a:t>
            </a:r>
            <a:r>
              <a:rPr lang="el-GR" b="1" baseline="-25000" dirty="0" smtClean="0"/>
              <a:t>λ</a:t>
            </a:r>
            <a:r>
              <a:rPr lang="el-GR" dirty="0" smtClean="0"/>
              <a:t>.</a:t>
            </a:r>
          </a:p>
          <a:p>
            <a:r>
              <a:rPr lang="el-GR" dirty="0" smtClean="0"/>
              <a:t> </a:t>
            </a:r>
            <a:r>
              <a:rPr lang="el-GR" b="1" dirty="0" smtClean="0"/>
              <a:t>Μαγνητικός βορράς </a:t>
            </a:r>
            <a:r>
              <a:rPr lang="el-GR" dirty="0" smtClean="0"/>
              <a:t>είναι η κατεύθυνση την οποία δείχνει η μαγνητική βελόνη της πυξίδας, όταν αυτή επηρεάζεται μόνο από το γήινο μαγνητικό πεδίο, δηλαδή όταν βρίσκεται στην ξηρά ή επάνω σε ξύλινο πλοίο και συμβολίζεται ως </a:t>
            </a:r>
            <a:r>
              <a:rPr lang="el-GR" b="1" dirty="0" err="1" smtClean="0"/>
              <a:t>Βμ</a:t>
            </a:r>
            <a:r>
              <a:rPr lang="el-GR" dirty="0" smtClean="0"/>
              <a:t>.</a:t>
            </a:r>
          </a:p>
          <a:p>
            <a:r>
              <a:rPr lang="el-GR" b="1" dirty="0" smtClean="0"/>
              <a:t>Βορράς πυξίδας </a:t>
            </a:r>
            <a:r>
              <a:rPr lang="el-GR" dirty="0" smtClean="0"/>
              <a:t>είναι η κατεύθυνση που δείχνει η μαγνητική βελόνη επηρεαζόμενη από το γήινο μαγνητικό πεδίο και από το πεδίο μαγνητισμού του σιδήρου του πλοίου στο οποίο βρίσκεται και συμβολίζεται ως </a:t>
            </a:r>
            <a:r>
              <a:rPr lang="el-GR" b="1" dirty="0" err="1" smtClean="0"/>
              <a:t>Βπ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60730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Σφάλματα πυξίδας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6553582" cy="4925144"/>
          </a:xfrm>
        </p:spPr>
        <p:txBody>
          <a:bodyPr>
            <a:normAutofit fontScale="55000" lnSpcReduction="20000"/>
          </a:bodyPr>
          <a:lstStyle/>
          <a:p>
            <a:r>
              <a:rPr lang="el-GR" dirty="0" smtClean="0"/>
              <a:t>Καθώς η γη αποτελεί έναν τεράστιο φυσικό μαγνήτη, η διαφορετική θέση των μαγνητικών πόλων με τους γεωγραφικούς προκαλεί διαφορά ανάμεσα στον μαγνητικό και τον αληθή βορρά. Η διαφορά αυτή εκφράζεται με τον σχηματισμό γωνίας, η οποία καλείται </a:t>
            </a:r>
            <a:r>
              <a:rPr lang="el-GR" b="1" dirty="0" smtClean="0"/>
              <a:t>απόκλιση</a:t>
            </a:r>
            <a:r>
              <a:rPr lang="el-GR" dirty="0" smtClean="0"/>
              <a:t> (</a:t>
            </a:r>
            <a:r>
              <a:rPr lang="en-US" dirty="0" smtClean="0"/>
              <a:t>variation) </a:t>
            </a:r>
            <a:r>
              <a:rPr lang="el-GR" dirty="0" smtClean="0"/>
              <a:t>και συμβολίζεται με </a:t>
            </a:r>
            <a:r>
              <a:rPr lang="el-GR" b="1" dirty="0" smtClean="0"/>
              <a:t>Απ</a:t>
            </a:r>
            <a:r>
              <a:rPr lang="el-GR" dirty="0" smtClean="0"/>
              <a:t>. Η απόκλιση χαρακτηρίζεται ως ανατολική (δεξιά+) ή ως δυτική (αριστερή-) όταν ο μαγνητικός βορράς βρίσκεται ανατολικότερα ή δυτικότερα του αληθούς βορρά αντίστοιχα.</a:t>
            </a:r>
          </a:p>
          <a:p>
            <a:endParaRPr lang="el-GR" dirty="0" smtClean="0"/>
          </a:p>
          <a:p>
            <a:endParaRPr lang="el-GR" dirty="0" smtClean="0"/>
          </a:p>
          <a:p>
            <a:r>
              <a:rPr lang="el-GR" b="1" dirty="0" smtClean="0"/>
              <a:t>Παρεκτροπή</a:t>
            </a:r>
            <a:r>
              <a:rPr lang="el-GR" dirty="0" smtClean="0"/>
              <a:t> ονομάζεται η γωνία που σχηματίζει ο μαγνητικός βορράς με το βορρά πυξίδας και συμβολίζεται ως </a:t>
            </a:r>
            <a:r>
              <a:rPr lang="el-GR" b="1" dirty="0" err="1" smtClean="0"/>
              <a:t>Τρ</a:t>
            </a:r>
            <a:r>
              <a:rPr lang="el-GR" dirty="0" smtClean="0"/>
              <a:t>. Η παρεκτροπή χαρακτηρίζεται ως</a:t>
            </a:r>
            <a:r>
              <a:rPr lang="el-GR" dirty="0"/>
              <a:t> χαρακτηρίζεται ως ανατολική (δεξιά+) ή ως δυτική (αριστερή-) </a:t>
            </a:r>
            <a:r>
              <a:rPr lang="el-GR" dirty="0" smtClean="0"/>
              <a:t>ανάλογα όταν </a:t>
            </a:r>
            <a:r>
              <a:rPr lang="el-GR" dirty="0"/>
              <a:t>ο </a:t>
            </a:r>
            <a:r>
              <a:rPr lang="el-GR" dirty="0" smtClean="0"/>
              <a:t>βορράς πυξίδας βρίσκεται </a:t>
            </a:r>
            <a:r>
              <a:rPr lang="el-GR" dirty="0"/>
              <a:t>ανατολικότερα ή δυτικότερα του </a:t>
            </a:r>
            <a:r>
              <a:rPr lang="el-GR" dirty="0" smtClean="0"/>
              <a:t>μαγνητικού βορρά.</a:t>
            </a:r>
          </a:p>
          <a:p>
            <a:endParaRPr lang="el-GR" dirty="0"/>
          </a:p>
          <a:p>
            <a:endParaRPr lang="el-GR" dirty="0" smtClean="0"/>
          </a:p>
          <a:p>
            <a:r>
              <a:rPr lang="el-GR" b="1" dirty="0" smtClean="0"/>
              <a:t>Παραλλαγή</a:t>
            </a:r>
            <a:r>
              <a:rPr lang="el-GR" dirty="0" smtClean="0"/>
              <a:t> καλείται η γωνία που σχηματίζει ο αληθής βορράς με τον βορρά πυξίδας και συμβολίζεται ως </a:t>
            </a:r>
            <a:r>
              <a:rPr lang="el-GR" b="1" dirty="0" err="1" smtClean="0"/>
              <a:t>Πρ</a:t>
            </a:r>
            <a:r>
              <a:rPr lang="el-GR" dirty="0" smtClean="0"/>
              <a:t>. Η παραλλαγή χαρακτηρίζεται ως ανατολική (δεξιά+) ή δυτική (αριστερή-) ανάλογα με το αν βορράς πυξίδας βρίσκεται δεξιότερα ή αριστερότερα του αληθούς βορρά.</a:t>
            </a:r>
          </a:p>
          <a:p>
            <a:endParaRPr lang="el-G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526301"/>
            <a:ext cx="1701471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6230" y="3358353"/>
            <a:ext cx="1584176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086545"/>
            <a:ext cx="1282981" cy="1749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1448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Σχέσεις μεταξύ τους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548880"/>
          </a:xfrm>
        </p:spPr>
        <p:txBody>
          <a:bodyPr>
            <a:normAutofit/>
          </a:bodyPr>
          <a:lstStyle/>
          <a:p>
            <a:r>
              <a:rPr lang="el-GR" sz="2000" dirty="0" smtClean="0"/>
              <a:t>Η παραλλαγή είναι το αλγεβρικό άθροισμα της αποκλίσεως και της παρεκτροπής της πυξίδας.</a:t>
            </a:r>
            <a:endParaRPr lang="el-GR" sz="2000" dirty="0"/>
          </a:p>
          <a:p>
            <a:pPr marL="0" indent="0">
              <a:buNone/>
            </a:pPr>
            <a:r>
              <a:rPr lang="el-GR" sz="2000" dirty="0" smtClean="0"/>
              <a:t>                                   Παραλλαγή = Απόκλιση + Παρεκτροπή</a:t>
            </a:r>
          </a:p>
          <a:p>
            <a:pPr marL="0" indent="0">
              <a:buNone/>
            </a:pPr>
            <a:r>
              <a:rPr lang="el-GR" sz="2000" dirty="0"/>
              <a:t> </a:t>
            </a:r>
            <a:r>
              <a:rPr lang="el-GR" sz="2000" dirty="0" smtClean="0"/>
              <a:t>                                                   </a:t>
            </a:r>
            <a:r>
              <a:rPr lang="el-GR" sz="2000" dirty="0" err="1" smtClean="0"/>
              <a:t>Πρ</a:t>
            </a:r>
            <a:r>
              <a:rPr lang="el-GR" sz="2000" dirty="0" smtClean="0"/>
              <a:t> = (+-) Απ  + (+-) </a:t>
            </a:r>
            <a:r>
              <a:rPr lang="el-GR" sz="2000" dirty="0" err="1" smtClean="0"/>
              <a:t>Τρ</a:t>
            </a:r>
            <a:r>
              <a:rPr lang="el-GR" sz="2000" dirty="0" smtClean="0"/>
              <a:t> </a:t>
            </a:r>
          </a:p>
          <a:p>
            <a:pPr marL="0" indent="0">
              <a:buNone/>
            </a:pPr>
            <a:r>
              <a:rPr lang="el-GR" sz="2000" dirty="0"/>
              <a:t> </a:t>
            </a:r>
            <a:r>
              <a:rPr lang="el-GR" sz="2000" dirty="0" smtClean="0"/>
              <a:t>       +ανατολική - δυτική</a:t>
            </a:r>
            <a:endParaRPr lang="el-GR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933056"/>
            <a:ext cx="5616624" cy="2793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204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Ναυτικός χάρτης</a:t>
            </a:r>
            <a:endParaRPr lang="el-GR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1504627"/>
            <a:ext cx="6768752" cy="5329726"/>
          </a:xfrm>
        </p:spPr>
      </p:pic>
    </p:spTree>
    <p:extLst>
      <p:ext uri="{BB962C8B-B14F-4D97-AF65-F5344CB8AC3E}">
        <p14:creationId xmlns:p14="http://schemas.microsoft.com/office/powerpoint/2010/main" xmlns="" val="107737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Ανεμολόγιο ναυτικού χάρτη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628800"/>
            <a:ext cx="4263517" cy="4495800"/>
          </a:xfrm>
        </p:spPr>
      </p:pic>
      <p:sp>
        <p:nvSpPr>
          <p:cNvPr id="5" name="TextBox 4"/>
          <p:cNvSpPr txBox="1"/>
          <p:nvPr/>
        </p:nvSpPr>
        <p:spPr>
          <a:xfrm>
            <a:off x="5220072" y="1844824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Απόκλιση = 4</a:t>
            </a:r>
            <a:r>
              <a:rPr lang="el-GR" baseline="30000" dirty="0" smtClean="0"/>
              <a:t>ο   </a:t>
            </a:r>
            <a:r>
              <a:rPr lang="el-GR" dirty="0" smtClean="0"/>
              <a:t>15΄  Δ  (1985)</a:t>
            </a:r>
          </a:p>
          <a:p>
            <a:endParaRPr lang="el-GR" dirty="0"/>
          </a:p>
          <a:p>
            <a:r>
              <a:rPr lang="en-US" dirty="0" smtClean="0"/>
              <a:t>Annual decrease 8</a:t>
            </a:r>
            <a:r>
              <a:rPr lang="el-GR" dirty="0" smtClean="0"/>
              <a:t>΄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31306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Υπολογισμός σύγχρονης αποκλίσεως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1800" dirty="0" smtClean="0"/>
              <a:t>Δίδεται για το έτος 1990,   Απ</a:t>
            </a:r>
            <a:r>
              <a:rPr lang="el-GR" sz="1800" baseline="-25000" dirty="0" smtClean="0"/>
              <a:t>(1990) </a:t>
            </a:r>
            <a:r>
              <a:rPr lang="el-GR" sz="1800" dirty="0" smtClean="0"/>
              <a:t>= 2</a:t>
            </a:r>
            <a:r>
              <a:rPr lang="el-GR" sz="1800" baseline="30000" dirty="0" smtClean="0"/>
              <a:t>ο</a:t>
            </a:r>
            <a:r>
              <a:rPr lang="el-GR" sz="1800" dirty="0" smtClean="0"/>
              <a:t>  30΄ Δ αυξανόμενη 10΄ετησίως και ζητείται να βρεθεί η Απ</a:t>
            </a:r>
            <a:r>
              <a:rPr lang="el-GR" sz="1800" baseline="-25000" dirty="0" smtClean="0"/>
              <a:t>(2010).</a:t>
            </a:r>
          </a:p>
          <a:p>
            <a:pPr marL="0" indent="0">
              <a:buNone/>
            </a:pPr>
            <a:endParaRPr lang="el-GR" sz="1800" baseline="-25000" dirty="0" smtClean="0"/>
          </a:p>
          <a:p>
            <a:pPr marL="0" indent="0">
              <a:buNone/>
            </a:pPr>
            <a:r>
              <a:rPr lang="el-GR" sz="1800" i="1" u="sng" dirty="0"/>
              <a:t>1. </a:t>
            </a:r>
            <a:r>
              <a:rPr lang="el-GR" sz="1800" i="1" u="sng" dirty="0" smtClean="0"/>
              <a:t>Υπολογισμός της διαφοράς ετών   </a:t>
            </a:r>
          </a:p>
          <a:p>
            <a:pPr marL="0" indent="0">
              <a:buNone/>
            </a:pPr>
            <a:r>
              <a:rPr lang="el-GR" sz="1800" dirty="0" smtClean="0"/>
              <a:t>Διαφορά </a:t>
            </a:r>
            <a:r>
              <a:rPr lang="el-GR" sz="1800" dirty="0"/>
              <a:t>ετών = 2010-1990=20 </a:t>
            </a:r>
            <a:r>
              <a:rPr lang="el-GR" sz="1800" dirty="0" smtClean="0"/>
              <a:t>έτη</a:t>
            </a:r>
            <a:endParaRPr lang="el-GR" sz="1800" i="1" u="sng" dirty="0" smtClean="0"/>
          </a:p>
          <a:p>
            <a:pPr marL="0" indent="0">
              <a:buNone/>
            </a:pPr>
            <a:r>
              <a:rPr lang="el-GR" sz="1800" i="1" u="sng" dirty="0" smtClean="0"/>
              <a:t>2. Υπολογίζω την μεταβολή της Απ</a:t>
            </a:r>
            <a:endParaRPr lang="el-GR" sz="1800" i="1" u="sng" dirty="0"/>
          </a:p>
          <a:p>
            <a:pPr marL="0" indent="0">
              <a:buNone/>
            </a:pPr>
            <a:r>
              <a:rPr lang="el-GR" sz="1800" i="1" dirty="0" smtClean="0"/>
              <a:t>Μετ. Απ = Ετήσια μεταβολή *διαφορά ετών = 10΄ * 20 =200΄</a:t>
            </a:r>
          </a:p>
          <a:p>
            <a:pPr marL="0" indent="0">
              <a:buNone/>
            </a:pPr>
            <a:r>
              <a:rPr lang="el-GR" sz="1800" i="1" u="sng" dirty="0" smtClean="0"/>
              <a:t>3. Μετατρέπω την </a:t>
            </a:r>
            <a:r>
              <a:rPr lang="el-GR" sz="1800" i="1" u="sng" dirty="0"/>
              <a:t>Μετ Απ σε </a:t>
            </a:r>
            <a:r>
              <a:rPr lang="el-GR" sz="1800" i="1" u="sng" dirty="0" smtClean="0"/>
              <a:t>μοίρες</a:t>
            </a:r>
          </a:p>
          <a:p>
            <a:pPr marL="0" indent="0">
              <a:buNone/>
            </a:pPr>
            <a:r>
              <a:rPr lang="el-GR" sz="1800" dirty="0" smtClean="0"/>
              <a:t>Μετ. Απ </a:t>
            </a:r>
            <a:r>
              <a:rPr lang="el-GR" sz="1800" baseline="-25000" dirty="0" smtClean="0"/>
              <a:t>(μοίρες) </a:t>
            </a:r>
            <a:r>
              <a:rPr lang="el-GR" sz="1800" dirty="0" smtClean="0"/>
              <a:t>= 200΄/60΄= 3</a:t>
            </a:r>
            <a:r>
              <a:rPr lang="el-GR" sz="1800" baseline="30000" dirty="0" smtClean="0"/>
              <a:t>ο</a:t>
            </a:r>
            <a:r>
              <a:rPr lang="el-GR" sz="1800" dirty="0" smtClean="0"/>
              <a:t> 20΄</a:t>
            </a:r>
          </a:p>
          <a:p>
            <a:pPr marL="0" indent="0">
              <a:buNone/>
            </a:pPr>
            <a:r>
              <a:rPr lang="el-GR" sz="1800" i="1" u="sng" dirty="0" smtClean="0"/>
              <a:t>4. Υπολογίζω την σύγχρονη απόκλιση.</a:t>
            </a:r>
          </a:p>
          <a:p>
            <a:pPr marL="0" indent="0">
              <a:buNone/>
            </a:pPr>
            <a:r>
              <a:rPr lang="el-GR" sz="1800" dirty="0" smtClean="0"/>
              <a:t>Απ</a:t>
            </a:r>
            <a:r>
              <a:rPr lang="el-GR" sz="1800" baseline="-25000" dirty="0" smtClean="0"/>
              <a:t>(2010)</a:t>
            </a:r>
            <a:r>
              <a:rPr lang="el-GR" sz="1800" dirty="0" smtClean="0"/>
              <a:t>= </a:t>
            </a:r>
            <a:r>
              <a:rPr lang="el-GR" sz="1800" dirty="0"/>
              <a:t>Απ</a:t>
            </a:r>
            <a:r>
              <a:rPr lang="el-GR" sz="1800" baseline="-25000" dirty="0"/>
              <a:t>(1990) </a:t>
            </a:r>
            <a:r>
              <a:rPr lang="el-GR" sz="1800" dirty="0" smtClean="0"/>
              <a:t>+ </a:t>
            </a:r>
            <a:r>
              <a:rPr lang="el-GR" sz="1800" dirty="0"/>
              <a:t>Μετ. Απ </a:t>
            </a:r>
            <a:r>
              <a:rPr lang="el-GR" sz="1800" baseline="-25000" dirty="0"/>
              <a:t>(μοίρες) </a:t>
            </a:r>
            <a:r>
              <a:rPr lang="el-GR" sz="1800" dirty="0"/>
              <a:t>= </a:t>
            </a:r>
            <a:r>
              <a:rPr lang="el-GR" sz="1800" dirty="0" smtClean="0"/>
              <a:t>2</a:t>
            </a:r>
            <a:r>
              <a:rPr lang="el-GR" sz="1800" baseline="30000" dirty="0" smtClean="0"/>
              <a:t>ο</a:t>
            </a:r>
            <a:r>
              <a:rPr lang="el-GR" sz="1800" dirty="0" smtClean="0"/>
              <a:t> 30΄ Δ + 3</a:t>
            </a:r>
            <a:r>
              <a:rPr lang="el-GR" sz="1800" baseline="30000" dirty="0" smtClean="0"/>
              <a:t>ο</a:t>
            </a:r>
            <a:r>
              <a:rPr lang="el-GR" sz="1800" dirty="0" smtClean="0"/>
              <a:t> 20΄= 5</a:t>
            </a:r>
            <a:r>
              <a:rPr lang="el-GR" sz="1800" baseline="30000" dirty="0" smtClean="0"/>
              <a:t>ο</a:t>
            </a:r>
            <a:r>
              <a:rPr lang="el-GR" sz="1800" dirty="0" smtClean="0"/>
              <a:t> 50΄ Δ</a:t>
            </a:r>
            <a:endParaRPr lang="el-GR" sz="1800" i="1" u="sng" dirty="0"/>
          </a:p>
          <a:p>
            <a:pPr marL="0" indent="0">
              <a:buNone/>
            </a:pPr>
            <a:endParaRPr lang="el-GR" sz="1800" i="1" u="sng" dirty="0"/>
          </a:p>
          <a:p>
            <a:pPr marL="342900" indent="-342900">
              <a:buFont typeface="Wingdings"/>
              <a:buAutoNum type="arabicPeriod"/>
            </a:pPr>
            <a:endParaRPr lang="el-GR" sz="1800" dirty="0"/>
          </a:p>
          <a:p>
            <a:pPr marL="342900" indent="-342900">
              <a:buAutoNum type="arabicPeriod"/>
            </a:pPr>
            <a:endParaRPr lang="el-GR" sz="1800" i="1" u="sng" dirty="0" smtClean="0"/>
          </a:p>
          <a:p>
            <a:pPr marL="342900" indent="-342900">
              <a:buAutoNum type="arabicPeriod"/>
            </a:pPr>
            <a:endParaRPr lang="el-GR" sz="1800" i="1" u="sng" dirty="0" smtClean="0"/>
          </a:p>
          <a:p>
            <a:pPr marL="0" indent="0">
              <a:buNone/>
            </a:pP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xmlns="" val="218212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600" dirty="0" smtClean="0"/>
              <a:t>ΠΛΑΝΗΤΕΣ ΤΟΥ ΠΛΑΝΗΤΙΚΟΥ ΣΥΣΤΗΜΑΤΟΣ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Ήλιος</a:t>
            </a:r>
          </a:p>
          <a:p>
            <a:r>
              <a:rPr lang="el-GR" dirty="0" smtClean="0"/>
              <a:t>Ερμής </a:t>
            </a:r>
          </a:p>
          <a:p>
            <a:r>
              <a:rPr lang="el-GR" dirty="0" smtClean="0"/>
              <a:t>Αφροδίτη </a:t>
            </a:r>
          </a:p>
          <a:p>
            <a:r>
              <a:rPr lang="el-GR" dirty="0" smtClean="0"/>
              <a:t>Γη </a:t>
            </a:r>
          </a:p>
          <a:p>
            <a:r>
              <a:rPr lang="el-GR" dirty="0" smtClean="0"/>
              <a:t>Άρης </a:t>
            </a:r>
            <a:endParaRPr lang="en-US" dirty="0" smtClean="0"/>
          </a:p>
          <a:p>
            <a:r>
              <a:rPr lang="el-GR" dirty="0" smtClean="0"/>
              <a:t>Δίας</a:t>
            </a:r>
          </a:p>
          <a:p>
            <a:r>
              <a:rPr lang="el-GR" dirty="0" smtClean="0"/>
              <a:t>Κρόνος </a:t>
            </a:r>
          </a:p>
          <a:p>
            <a:r>
              <a:rPr lang="el-GR" dirty="0" smtClean="0"/>
              <a:t>Ουρανός</a:t>
            </a:r>
          </a:p>
          <a:p>
            <a:r>
              <a:rPr lang="el-GR" dirty="0" smtClean="0"/>
              <a:t>Ποσειδώνας</a:t>
            </a:r>
          </a:p>
          <a:p>
            <a:r>
              <a:rPr lang="el-GR" dirty="0" smtClean="0"/>
              <a:t>Πλούτωνας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3496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2</a:t>
            </a:r>
            <a:r>
              <a:rPr lang="el-GR" baseline="30000" dirty="0" smtClean="0"/>
              <a:t>ο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5903568" cy="4495800"/>
          </a:xfrm>
        </p:spPr>
        <p:txBody>
          <a:bodyPr>
            <a:normAutofit lnSpcReduction="10000"/>
          </a:bodyPr>
          <a:lstStyle/>
          <a:p>
            <a:r>
              <a:rPr lang="el-GR" sz="1800" dirty="0" smtClean="0"/>
              <a:t>Υπολογίστε την σύγχρονη απόκλιση από το ανεμολόγιο του χάρτη</a:t>
            </a:r>
            <a:r>
              <a:rPr lang="el-GR" sz="1800" dirty="0" smtClean="0"/>
              <a:t>.</a:t>
            </a:r>
            <a:r>
              <a:rPr lang="en-US" sz="1800" dirty="0" smtClean="0"/>
              <a:t> A</a:t>
            </a:r>
            <a:r>
              <a:rPr lang="el-GR" sz="1800" dirty="0" smtClean="0"/>
              <a:t>π=4</a:t>
            </a:r>
            <a:r>
              <a:rPr lang="el-GR" sz="1800" baseline="30000" dirty="0" smtClean="0"/>
              <a:t>ο</a:t>
            </a:r>
            <a:r>
              <a:rPr lang="el-GR" sz="1800" dirty="0" smtClean="0"/>
              <a:t> 15΄ Δ το 1985 και </a:t>
            </a:r>
            <a:r>
              <a:rPr lang="el-GR" sz="1800" dirty="0" err="1" smtClean="0"/>
              <a:t>ελατούμενη</a:t>
            </a:r>
            <a:r>
              <a:rPr lang="el-GR" sz="1800" dirty="0" smtClean="0"/>
              <a:t> 8΄ ετησίως.</a:t>
            </a:r>
            <a:endParaRPr lang="el-GR" sz="1800" dirty="0" smtClean="0"/>
          </a:p>
          <a:p>
            <a:endParaRPr lang="el-GR" sz="1800" dirty="0"/>
          </a:p>
          <a:p>
            <a:pPr marL="0" indent="0">
              <a:buNone/>
            </a:pPr>
            <a:r>
              <a:rPr lang="el-GR" sz="1800" i="1" u="sng" dirty="0"/>
              <a:t>1. Υπολογισμός της διαφοράς ετών   </a:t>
            </a:r>
          </a:p>
          <a:p>
            <a:pPr marL="0" indent="0">
              <a:buNone/>
            </a:pPr>
            <a:r>
              <a:rPr lang="el-GR" sz="1800" dirty="0"/>
              <a:t>Διαφορά ετών = </a:t>
            </a:r>
            <a:r>
              <a:rPr lang="el-GR" sz="1800" dirty="0" smtClean="0"/>
              <a:t>2013-1985=28 </a:t>
            </a:r>
            <a:r>
              <a:rPr lang="el-GR" sz="1800" dirty="0"/>
              <a:t>έτη</a:t>
            </a:r>
            <a:endParaRPr lang="el-GR" sz="1800" i="1" u="sng" dirty="0"/>
          </a:p>
          <a:p>
            <a:pPr marL="0" indent="0">
              <a:buNone/>
            </a:pPr>
            <a:r>
              <a:rPr lang="el-GR" sz="1800" i="1" u="sng" dirty="0"/>
              <a:t>2. Υπολογίζω την μεταβολή της Απ</a:t>
            </a:r>
          </a:p>
          <a:p>
            <a:pPr marL="0" indent="0">
              <a:buNone/>
            </a:pPr>
            <a:r>
              <a:rPr lang="el-GR" sz="1800" i="1" dirty="0"/>
              <a:t>Μετ. Απ = Ετήσια μεταβολή *διαφορά ετών = 8</a:t>
            </a:r>
            <a:r>
              <a:rPr lang="el-GR" sz="1800" i="1" dirty="0" smtClean="0"/>
              <a:t>΄ </a:t>
            </a:r>
            <a:r>
              <a:rPr lang="el-GR" sz="1800" i="1" dirty="0"/>
              <a:t>* </a:t>
            </a:r>
            <a:r>
              <a:rPr lang="el-GR" sz="1800" i="1" dirty="0" smtClean="0"/>
              <a:t>28 </a:t>
            </a:r>
            <a:r>
              <a:rPr lang="el-GR" sz="1800" i="1" dirty="0"/>
              <a:t>=</a:t>
            </a:r>
            <a:r>
              <a:rPr lang="el-GR" sz="1800" i="1" dirty="0" smtClean="0"/>
              <a:t>224΄</a:t>
            </a:r>
            <a:endParaRPr lang="el-GR" sz="1800" i="1" dirty="0"/>
          </a:p>
          <a:p>
            <a:pPr marL="0" indent="0">
              <a:buNone/>
            </a:pPr>
            <a:r>
              <a:rPr lang="el-GR" sz="1800" i="1" u="sng" dirty="0"/>
              <a:t>3. Μετατρέπω την Μετ Απ σε μοίρες</a:t>
            </a:r>
          </a:p>
          <a:p>
            <a:pPr marL="0" indent="0">
              <a:buNone/>
            </a:pPr>
            <a:r>
              <a:rPr lang="el-GR" sz="1800" dirty="0"/>
              <a:t>Μετ. Απ </a:t>
            </a:r>
            <a:r>
              <a:rPr lang="el-GR" sz="1800" baseline="-25000" dirty="0"/>
              <a:t>(μοίρες) </a:t>
            </a:r>
            <a:r>
              <a:rPr lang="el-GR" sz="1800" dirty="0"/>
              <a:t>= </a:t>
            </a:r>
            <a:r>
              <a:rPr lang="el-GR" sz="1800" dirty="0" smtClean="0"/>
              <a:t>224΄</a:t>
            </a:r>
            <a:r>
              <a:rPr lang="el-GR" sz="1800" dirty="0"/>
              <a:t>/60΄= </a:t>
            </a:r>
            <a:r>
              <a:rPr lang="el-GR" sz="1800" dirty="0" smtClean="0"/>
              <a:t>3</a:t>
            </a:r>
            <a:r>
              <a:rPr lang="el-GR" sz="1800" baseline="30000" dirty="0" smtClean="0"/>
              <a:t>ο</a:t>
            </a:r>
            <a:r>
              <a:rPr lang="el-GR" sz="1800" dirty="0" smtClean="0"/>
              <a:t> 44΄</a:t>
            </a:r>
            <a:endParaRPr lang="el-GR" sz="1800" dirty="0"/>
          </a:p>
          <a:p>
            <a:pPr marL="0" indent="0">
              <a:buNone/>
            </a:pPr>
            <a:r>
              <a:rPr lang="el-GR" sz="1800" i="1" u="sng" dirty="0"/>
              <a:t>4. Υπολογίζω την σύγχρονη απόκλιση.</a:t>
            </a:r>
          </a:p>
          <a:p>
            <a:pPr marL="0" indent="0">
              <a:buNone/>
            </a:pPr>
            <a:r>
              <a:rPr lang="el-GR" sz="1800" dirty="0" smtClean="0"/>
              <a:t>Απ</a:t>
            </a:r>
            <a:r>
              <a:rPr lang="el-GR" sz="1800" baseline="-25000" dirty="0" smtClean="0"/>
              <a:t>(2013)</a:t>
            </a:r>
            <a:r>
              <a:rPr lang="el-GR" sz="1800" dirty="0" smtClean="0"/>
              <a:t>= Απ</a:t>
            </a:r>
            <a:r>
              <a:rPr lang="el-GR" sz="1800" baseline="-25000" dirty="0" smtClean="0"/>
              <a:t>(1985) </a:t>
            </a:r>
            <a:r>
              <a:rPr lang="el-GR" sz="1800" dirty="0" smtClean="0"/>
              <a:t>- </a:t>
            </a:r>
            <a:r>
              <a:rPr lang="el-GR" sz="1800" dirty="0"/>
              <a:t>Μετ. Απ </a:t>
            </a:r>
            <a:r>
              <a:rPr lang="el-GR" sz="1800" baseline="-25000" dirty="0"/>
              <a:t>(μοίρες) </a:t>
            </a:r>
            <a:r>
              <a:rPr lang="el-GR" sz="1800" dirty="0"/>
              <a:t>= </a:t>
            </a:r>
            <a:r>
              <a:rPr lang="el-GR" sz="1800" dirty="0" smtClean="0"/>
              <a:t>4</a:t>
            </a:r>
            <a:r>
              <a:rPr lang="el-GR" sz="1800" baseline="30000" dirty="0" smtClean="0"/>
              <a:t>ο</a:t>
            </a:r>
            <a:r>
              <a:rPr lang="el-GR" sz="1800" dirty="0" smtClean="0"/>
              <a:t> 15΄ </a:t>
            </a:r>
            <a:r>
              <a:rPr lang="el-GR" sz="1800" dirty="0"/>
              <a:t>Δ </a:t>
            </a:r>
            <a:r>
              <a:rPr lang="el-GR" sz="1800" dirty="0" smtClean="0"/>
              <a:t>- </a:t>
            </a:r>
            <a:r>
              <a:rPr lang="el-GR" sz="1800" dirty="0"/>
              <a:t>3</a:t>
            </a:r>
            <a:r>
              <a:rPr lang="el-GR" sz="1800" baseline="30000" dirty="0"/>
              <a:t>ο</a:t>
            </a:r>
            <a:r>
              <a:rPr lang="el-GR" sz="1800" dirty="0"/>
              <a:t> </a:t>
            </a:r>
            <a:r>
              <a:rPr lang="el-GR" sz="1800" dirty="0" smtClean="0"/>
              <a:t>44΄</a:t>
            </a:r>
            <a:r>
              <a:rPr lang="el-GR" sz="1800" dirty="0"/>
              <a:t>= </a:t>
            </a:r>
            <a:endParaRPr lang="el-GR" sz="1800" dirty="0" smtClean="0"/>
          </a:p>
          <a:p>
            <a:pPr marL="0" indent="0">
              <a:buNone/>
            </a:pPr>
            <a:r>
              <a:rPr lang="el-GR" sz="1800" dirty="0" smtClean="0"/>
              <a:t>= 3</a:t>
            </a:r>
            <a:r>
              <a:rPr lang="el-GR" sz="1800" baseline="30000" dirty="0" smtClean="0"/>
              <a:t>ο</a:t>
            </a:r>
            <a:r>
              <a:rPr lang="el-GR" sz="1800" dirty="0" smtClean="0"/>
              <a:t> 75΄ Δ – 3</a:t>
            </a:r>
            <a:r>
              <a:rPr lang="el-GR" sz="1800" baseline="30000" dirty="0" smtClean="0"/>
              <a:t>ο</a:t>
            </a:r>
            <a:r>
              <a:rPr lang="el-GR" sz="1800" dirty="0" smtClean="0"/>
              <a:t> 44΄ = 0</a:t>
            </a:r>
            <a:r>
              <a:rPr lang="el-GR" sz="1800" baseline="30000" dirty="0" smtClean="0"/>
              <a:t>ο</a:t>
            </a:r>
            <a:r>
              <a:rPr lang="el-GR" sz="1800" dirty="0" smtClean="0"/>
              <a:t> 31΄ Δ</a:t>
            </a:r>
            <a:endParaRPr lang="el-GR" sz="1800" dirty="0"/>
          </a:p>
          <a:p>
            <a:endParaRPr lang="el-GR" sz="1800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81986" y="1294737"/>
            <a:ext cx="3357935" cy="354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771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Υπολογισμός παραλλαγής (σφάλμα πυξίδας)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1800" dirty="0" smtClean="0"/>
              <a:t>Έστω Απ(2010) = 5</a:t>
            </a:r>
            <a:r>
              <a:rPr lang="el-GR" sz="1800" baseline="30000" dirty="0" smtClean="0"/>
              <a:t>ο</a:t>
            </a:r>
            <a:r>
              <a:rPr lang="el-GR" sz="1800" dirty="0" smtClean="0"/>
              <a:t> 00΄Α και Τρ=3</a:t>
            </a:r>
            <a:r>
              <a:rPr lang="el-GR" sz="1800" baseline="30000" dirty="0" smtClean="0"/>
              <a:t>ο</a:t>
            </a:r>
            <a:r>
              <a:rPr lang="el-GR" sz="1800" dirty="0" smtClean="0"/>
              <a:t> 00΄Δ . Πόση είναι η </a:t>
            </a:r>
            <a:r>
              <a:rPr lang="el-GR" sz="1800" dirty="0" err="1" smtClean="0"/>
              <a:t>Πρ</a:t>
            </a:r>
            <a:r>
              <a:rPr lang="en-US" sz="1800" dirty="0" smtClean="0"/>
              <a:t>;</a:t>
            </a:r>
            <a:endParaRPr lang="el-GR" sz="1800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 err="1" smtClean="0"/>
              <a:t>Πρ</a:t>
            </a:r>
            <a:r>
              <a:rPr lang="el-GR" dirty="0" smtClean="0"/>
              <a:t> = (+-)Απ + (+-)Τρ= (+5</a:t>
            </a:r>
            <a:r>
              <a:rPr lang="el-GR" baseline="30000" dirty="0" smtClean="0"/>
              <a:t>ο</a:t>
            </a:r>
            <a:r>
              <a:rPr lang="el-GR" dirty="0" smtClean="0"/>
              <a:t> 00΄) + (-3</a:t>
            </a:r>
            <a:r>
              <a:rPr lang="el-GR" baseline="30000" dirty="0" smtClean="0"/>
              <a:t>ο</a:t>
            </a:r>
            <a:r>
              <a:rPr lang="el-GR" dirty="0" smtClean="0"/>
              <a:t> 00΄)= </a:t>
            </a:r>
          </a:p>
          <a:p>
            <a:pPr marL="0" indent="0">
              <a:buNone/>
            </a:pPr>
            <a:r>
              <a:rPr lang="el-GR" dirty="0"/>
              <a:t> </a:t>
            </a:r>
            <a:r>
              <a:rPr lang="el-GR" dirty="0" smtClean="0"/>
              <a:t>     = 5</a:t>
            </a:r>
            <a:r>
              <a:rPr lang="el-GR" baseline="30000" dirty="0" smtClean="0"/>
              <a:t>ο</a:t>
            </a:r>
            <a:r>
              <a:rPr lang="el-GR" dirty="0" smtClean="0"/>
              <a:t> 00΄ - 3</a:t>
            </a:r>
            <a:r>
              <a:rPr lang="el-GR" baseline="30000" dirty="0" smtClean="0"/>
              <a:t>ο</a:t>
            </a:r>
            <a:r>
              <a:rPr lang="el-GR" dirty="0" smtClean="0"/>
              <a:t> 00΄= +2</a:t>
            </a:r>
            <a:r>
              <a:rPr lang="el-GR" baseline="30000" dirty="0" smtClean="0"/>
              <a:t>ο</a:t>
            </a:r>
            <a:r>
              <a:rPr lang="el-GR" dirty="0" smtClean="0"/>
              <a:t> 00΄ = 2</a:t>
            </a:r>
            <a:r>
              <a:rPr lang="el-GR" baseline="30000" dirty="0" smtClean="0"/>
              <a:t>ο</a:t>
            </a:r>
            <a:r>
              <a:rPr lang="el-GR" dirty="0" smtClean="0"/>
              <a:t> 00΄Α</a:t>
            </a:r>
          </a:p>
        </p:txBody>
      </p:sp>
    </p:spTree>
    <p:extLst>
      <p:ext uri="{BB962C8B-B14F-4D97-AF65-F5344CB8AC3E}">
        <p14:creationId xmlns:p14="http://schemas.microsoft.com/office/powerpoint/2010/main" xmlns="" val="154637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Πορεία πλοίου ή πλεύση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Πορεία πλοίου ονομάζεται η γωνία που σχηματίζει η κατεύθυνση του βορρά με την γραμμή της πλώρης του πλοίου και συμβολίζεται με </a:t>
            </a:r>
            <a:r>
              <a:rPr lang="el-GR" b="1" dirty="0" smtClean="0"/>
              <a:t>Ζ</a:t>
            </a:r>
            <a:r>
              <a:rPr lang="el-GR" dirty="0" smtClean="0"/>
              <a:t>.</a:t>
            </a:r>
          </a:p>
          <a:p>
            <a:r>
              <a:rPr lang="el-GR" dirty="0" smtClean="0"/>
              <a:t>Ανάλογα με τον βορρά που χρησιμοποιούμε ως αρχή, η πορεία διακρίνεται σε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l-GR" dirty="0" smtClean="0"/>
              <a:t>    1. Αληθή πορεία </a:t>
            </a:r>
            <a:r>
              <a:rPr lang="el-GR" b="1" dirty="0" err="1" smtClean="0"/>
              <a:t>Ζ</a:t>
            </a:r>
            <a:r>
              <a:rPr lang="el-GR" b="1" baseline="-25000" dirty="0" err="1" smtClean="0"/>
              <a:t>λ</a:t>
            </a:r>
            <a:endParaRPr lang="el-GR" b="1" baseline="-25000" dirty="0" smtClean="0"/>
          </a:p>
          <a:p>
            <a:pPr marL="0" indent="0">
              <a:buNone/>
            </a:pPr>
            <a:r>
              <a:rPr lang="el-GR" dirty="0"/>
              <a:t> </a:t>
            </a:r>
            <a:r>
              <a:rPr lang="el-GR" dirty="0" smtClean="0"/>
              <a:t>   2. Μαγνητική πορεία </a:t>
            </a:r>
            <a:r>
              <a:rPr lang="el-GR" b="1" dirty="0" err="1" smtClean="0"/>
              <a:t>Ζ</a:t>
            </a:r>
            <a:r>
              <a:rPr lang="el-GR" b="1" baseline="-25000" dirty="0" err="1" smtClean="0"/>
              <a:t>μ</a:t>
            </a:r>
            <a:endParaRPr lang="el-GR" b="1" baseline="-25000" dirty="0" smtClean="0"/>
          </a:p>
          <a:p>
            <a:pPr marL="0" indent="0">
              <a:buNone/>
            </a:pPr>
            <a:r>
              <a:rPr lang="el-GR" dirty="0" smtClean="0"/>
              <a:t>    3. Πορεία πυξίδας </a:t>
            </a:r>
            <a:r>
              <a:rPr lang="el-GR" b="1" dirty="0" err="1" smtClean="0"/>
              <a:t>Ζ</a:t>
            </a:r>
            <a:r>
              <a:rPr lang="el-GR" b="1" baseline="-25000" dirty="0" err="1" smtClean="0"/>
              <a:t>π</a:t>
            </a:r>
            <a:r>
              <a:rPr lang="el-GR" dirty="0" smtClean="0"/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04930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Σχετική διόπτευση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Σχετική διόπτευση χαρακτηρίζεται η γωνία που σχηματίζεται από την κατεύθυνση της πλώρης του πλοίου και της νοητής γραμμής παρατηρητή – αντικειμένου.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89018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Διοπτεύσεις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Απόλυτη διόπτευση καλείται η γωνία που σχηματίζεται από την κατεύθυνση του βορρά στο σημείο του παρατηρητή και την νοητή γραμμή παρατηρητή αντικειμένου. Συμβολίζεται με </a:t>
            </a:r>
            <a:r>
              <a:rPr lang="el-GR" b="1" dirty="0" err="1" smtClean="0"/>
              <a:t>Αζ</a:t>
            </a:r>
            <a:endParaRPr lang="el-GR" b="1" dirty="0" smtClean="0"/>
          </a:p>
          <a:p>
            <a:pPr marL="0" indent="0">
              <a:buNone/>
            </a:pPr>
            <a:r>
              <a:rPr lang="el-GR" dirty="0" smtClean="0"/>
              <a:t>Ανάλογα με τον βορρά που χρησιμοποιούμε διακρίνεται σε</a:t>
            </a:r>
            <a:r>
              <a:rPr lang="en-US" dirty="0" smtClean="0"/>
              <a:t>: </a:t>
            </a:r>
            <a:endParaRPr lang="el-GR" dirty="0" smtClean="0"/>
          </a:p>
          <a:p>
            <a:pPr marL="514350" indent="-514350">
              <a:buAutoNum type="arabicPeriod"/>
            </a:pPr>
            <a:r>
              <a:rPr lang="el-GR" dirty="0" smtClean="0"/>
              <a:t>Αληθή απόλυτη διόπτευση </a:t>
            </a:r>
            <a:r>
              <a:rPr lang="el-GR" b="1" dirty="0" err="1" smtClean="0"/>
              <a:t>Αζ</a:t>
            </a:r>
            <a:r>
              <a:rPr lang="el-GR" b="1" baseline="-25000" dirty="0" err="1" smtClean="0"/>
              <a:t>λ</a:t>
            </a:r>
            <a:r>
              <a:rPr lang="el-GR" dirty="0" smtClean="0"/>
              <a:t>.</a:t>
            </a:r>
          </a:p>
          <a:p>
            <a:pPr marL="514350" indent="-514350">
              <a:buAutoNum type="arabicPeriod"/>
            </a:pPr>
            <a:r>
              <a:rPr lang="el-GR" dirty="0" smtClean="0"/>
              <a:t>Μαγνητική απόλυτη διόπτευση </a:t>
            </a:r>
            <a:r>
              <a:rPr lang="el-GR" b="1" dirty="0" err="1" smtClean="0"/>
              <a:t>Αζ</a:t>
            </a:r>
            <a:r>
              <a:rPr lang="el-GR" b="1" baseline="-25000" dirty="0" err="1" smtClean="0"/>
              <a:t>μ</a:t>
            </a:r>
            <a:r>
              <a:rPr lang="el-GR" dirty="0" smtClean="0"/>
              <a:t>.</a:t>
            </a:r>
          </a:p>
          <a:p>
            <a:pPr marL="514350" indent="-514350">
              <a:buAutoNum type="arabicPeriod"/>
            </a:pPr>
            <a:r>
              <a:rPr lang="el-GR" dirty="0" smtClean="0"/>
              <a:t>Απόλυτη διόπτευση πυξίδας </a:t>
            </a:r>
            <a:r>
              <a:rPr lang="el-GR" b="1" dirty="0" err="1" smtClean="0"/>
              <a:t>Αζ</a:t>
            </a:r>
            <a:r>
              <a:rPr lang="el-GR" b="1" baseline="-25000" dirty="0" err="1" smtClean="0"/>
              <a:t>π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77447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Διάκριση πορειών και διοπτεύσεων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5715794" y="1618556"/>
            <a:ext cx="3320702" cy="5141168"/>
          </a:xfrm>
        </p:spPr>
        <p:txBody>
          <a:bodyPr/>
          <a:lstStyle/>
          <a:p>
            <a:pPr marL="0" indent="0">
              <a:buNone/>
            </a:pPr>
            <a:r>
              <a:rPr lang="el-GR" u="sng" dirty="0" smtClean="0"/>
              <a:t>Πορείες </a:t>
            </a:r>
          </a:p>
          <a:p>
            <a:pPr marL="0" indent="0">
              <a:buNone/>
            </a:pPr>
            <a:r>
              <a:rPr lang="el-GR" dirty="0" err="1" smtClean="0"/>
              <a:t>Ζ</a:t>
            </a:r>
            <a:r>
              <a:rPr lang="el-GR" baseline="-25000" dirty="0" err="1" smtClean="0"/>
              <a:t>λ</a:t>
            </a:r>
            <a:r>
              <a:rPr lang="el-GR" dirty="0" smtClean="0"/>
              <a:t> – </a:t>
            </a:r>
            <a:r>
              <a:rPr lang="el-GR" dirty="0" err="1" smtClean="0"/>
              <a:t>Ζ</a:t>
            </a:r>
            <a:r>
              <a:rPr lang="el-GR" baseline="-25000" dirty="0" err="1" smtClean="0"/>
              <a:t>μ</a:t>
            </a:r>
            <a:r>
              <a:rPr lang="el-GR" dirty="0" smtClean="0"/>
              <a:t> = Απ</a:t>
            </a:r>
          </a:p>
          <a:p>
            <a:pPr marL="0" indent="0">
              <a:buNone/>
            </a:pPr>
            <a:r>
              <a:rPr lang="el-GR" dirty="0" err="1" smtClean="0"/>
              <a:t>Ζ</a:t>
            </a:r>
            <a:r>
              <a:rPr lang="el-GR" baseline="-25000" dirty="0" err="1" smtClean="0"/>
              <a:t>μ</a:t>
            </a:r>
            <a:r>
              <a:rPr lang="el-GR" dirty="0" smtClean="0"/>
              <a:t> – </a:t>
            </a:r>
            <a:r>
              <a:rPr lang="el-GR" dirty="0" err="1" smtClean="0"/>
              <a:t>Ζ</a:t>
            </a:r>
            <a:r>
              <a:rPr lang="el-GR" baseline="-25000" dirty="0" err="1" smtClean="0"/>
              <a:t>π</a:t>
            </a:r>
            <a:r>
              <a:rPr lang="el-GR" dirty="0" smtClean="0"/>
              <a:t> = </a:t>
            </a:r>
            <a:r>
              <a:rPr lang="el-GR" dirty="0" err="1" smtClean="0"/>
              <a:t>Τρ</a:t>
            </a:r>
            <a:endParaRPr lang="el-GR" dirty="0" smtClean="0"/>
          </a:p>
          <a:p>
            <a:pPr marL="0" indent="0">
              <a:buNone/>
            </a:pPr>
            <a:r>
              <a:rPr lang="el-GR" dirty="0" err="1" smtClean="0"/>
              <a:t>Ζ</a:t>
            </a:r>
            <a:r>
              <a:rPr lang="el-GR" baseline="-25000" dirty="0" err="1" smtClean="0"/>
              <a:t>λ</a:t>
            </a:r>
            <a:r>
              <a:rPr lang="el-GR" dirty="0" smtClean="0"/>
              <a:t> – </a:t>
            </a:r>
            <a:r>
              <a:rPr lang="el-GR" dirty="0" err="1" smtClean="0"/>
              <a:t>Ζ</a:t>
            </a:r>
            <a:r>
              <a:rPr lang="el-GR" baseline="-25000" dirty="0" err="1" smtClean="0"/>
              <a:t>π</a:t>
            </a:r>
            <a:r>
              <a:rPr lang="el-GR" dirty="0" smtClean="0"/>
              <a:t> = </a:t>
            </a:r>
            <a:r>
              <a:rPr lang="el-GR" dirty="0" err="1" smtClean="0"/>
              <a:t>Πρ</a:t>
            </a:r>
            <a:endParaRPr lang="el-GR" dirty="0" smtClean="0"/>
          </a:p>
          <a:p>
            <a:pPr marL="0" indent="0">
              <a:buNone/>
            </a:pPr>
            <a:r>
              <a:rPr lang="el-GR" u="sng" dirty="0" smtClean="0"/>
              <a:t>Διοπτεύσεις</a:t>
            </a:r>
          </a:p>
          <a:p>
            <a:pPr marL="0" indent="0">
              <a:buNone/>
            </a:pPr>
            <a:r>
              <a:rPr lang="el-GR" dirty="0" err="1" smtClean="0"/>
              <a:t>Αζ</a:t>
            </a:r>
            <a:r>
              <a:rPr lang="el-GR" baseline="-25000" dirty="0" err="1" smtClean="0"/>
              <a:t>λ</a:t>
            </a:r>
            <a:r>
              <a:rPr lang="el-GR" dirty="0" smtClean="0"/>
              <a:t> – </a:t>
            </a:r>
            <a:r>
              <a:rPr lang="el-GR" dirty="0" err="1" smtClean="0"/>
              <a:t>Αζ</a:t>
            </a:r>
            <a:r>
              <a:rPr lang="el-GR" baseline="-25000" dirty="0" err="1" smtClean="0"/>
              <a:t>μ</a:t>
            </a:r>
            <a:r>
              <a:rPr lang="el-GR" dirty="0" smtClean="0"/>
              <a:t> = Απ</a:t>
            </a:r>
          </a:p>
          <a:p>
            <a:pPr marL="0" indent="0">
              <a:buNone/>
            </a:pPr>
            <a:r>
              <a:rPr lang="el-GR" dirty="0" err="1" smtClean="0"/>
              <a:t>Αζ</a:t>
            </a:r>
            <a:r>
              <a:rPr lang="el-GR" baseline="-25000" dirty="0" err="1" smtClean="0"/>
              <a:t>μ</a:t>
            </a:r>
            <a:r>
              <a:rPr lang="el-GR" dirty="0" smtClean="0"/>
              <a:t> – </a:t>
            </a:r>
            <a:r>
              <a:rPr lang="el-GR" dirty="0" err="1" smtClean="0"/>
              <a:t>Αζ</a:t>
            </a:r>
            <a:r>
              <a:rPr lang="el-GR" baseline="-25000" dirty="0" err="1" smtClean="0"/>
              <a:t>π</a:t>
            </a:r>
            <a:r>
              <a:rPr lang="el-GR" dirty="0" smtClean="0"/>
              <a:t> = </a:t>
            </a:r>
            <a:r>
              <a:rPr lang="el-GR" dirty="0" err="1" smtClean="0"/>
              <a:t>Τρ</a:t>
            </a:r>
            <a:endParaRPr lang="el-GR" dirty="0" smtClean="0"/>
          </a:p>
          <a:p>
            <a:pPr marL="0" indent="0">
              <a:buNone/>
            </a:pPr>
            <a:r>
              <a:rPr lang="el-GR" dirty="0" err="1" smtClean="0"/>
              <a:t>Αζ</a:t>
            </a:r>
            <a:r>
              <a:rPr lang="el-GR" baseline="-25000" dirty="0" err="1" smtClean="0"/>
              <a:t>λ</a:t>
            </a:r>
            <a:r>
              <a:rPr lang="el-GR" dirty="0" smtClean="0"/>
              <a:t> – </a:t>
            </a:r>
            <a:r>
              <a:rPr lang="el-GR" dirty="0" err="1" smtClean="0"/>
              <a:t>Αζ</a:t>
            </a:r>
            <a:r>
              <a:rPr lang="el-GR" baseline="-25000" dirty="0" err="1" smtClean="0"/>
              <a:t>π</a:t>
            </a:r>
            <a:r>
              <a:rPr lang="el-GR" dirty="0" smtClean="0"/>
              <a:t> = </a:t>
            </a:r>
            <a:r>
              <a:rPr lang="el-GR" dirty="0" err="1" smtClean="0"/>
              <a:t>Πρ</a:t>
            </a:r>
            <a:endParaRPr lang="el-GR" dirty="0" smtClean="0"/>
          </a:p>
          <a:p>
            <a:pPr marL="0" indent="0">
              <a:buNone/>
            </a:pPr>
            <a:endParaRPr lang="el-GR" u="sng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18556"/>
            <a:ext cx="5032226" cy="4246810"/>
          </a:xfrm>
          <a:prstGeom prst="rect">
            <a:avLst/>
          </a:prstGeom>
          <a:solidFill>
            <a:srgbClr val="FF0000"/>
          </a:solidFill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8" name="Κυκλικό βέλος 7"/>
          <p:cNvSpPr/>
          <p:nvPr/>
        </p:nvSpPr>
        <p:spPr>
          <a:xfrm rot="2825345">
            <a:off x="3443869" y="2531125"/>
            <a:ext cx="288032" cy="305979"/>
          </a:xfrm>
          <a:prstGeom prst="circularArrow">
            <a:avLst>
              <a:gd name="adj1" fmla="val 11790"/>
              <a:gd name="adj2" fmla="val 1142319"/>
              <a:gd name="adj3" fmla="val 18223949"/>
              <a:gd name="adj4" fmla="val 10230034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3429698" y="2343666"/>
            <a:ext cx="430694" cy="2616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11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Απ</a:t>
            </a:r>
            <a:endParaRPr lang="el-GR" sz="11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Κυκλικό βέλος 9"/>
          <p:cNvSpPr/>
          <p:nvPr/>
        </p:nvSpPr>
        <p:spPr>
          <a:xfrm rot="1483823">
            <a:off x="3666777" y="2600511"/>
            <a:ext cx="289387" cy="288034"/>
          </a:xfrm>
          <a:prstGeom prst="circular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3797991" y="2374084"/>
            <a:ext cx="330540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1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Τρ</a:t>
            </a:r>
            <a:endParaRPr lang="el-GR" sz="11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2" name="Κυκλικό βέλος 11"/>
          <p:cNvSpPr/>
          <p:nvPr/>
        </p:nvSpPr>
        <p:spPr>
          <a:xfrm rot="1143184">
            <a:off x="3447678" y="2163881"/>
            <a:ext cx="727587" cy="36299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659968"/>
              <a:gd name="adj5" fmla="val 350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3963261" y="2048308"/>
            <a:ext cx="349776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1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Πρ</a:t>
            </a:r>
            <a:endParaRPr lang="el-GR" sz="11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  <p:cxnSp>
        <p:nvCxnSpPr>
          <p:cNvPr id="5" name="Ευθύγραμμο βέλος σύνδεσης 4"/>
          <p:cNvCxnSpPr/>
          <p:nvPr/>
        </p:nvCxnSpPr>
        <p:spPr>
          <a:xfrm flipH="1">
            <a:off x="1883324" y="3551190"/>
            <a:ext cx="1584176" cy="792088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5205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Ουράνια σφαίρα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0661" y="1600200"/>
            <a:ext cx="3877627" cy="4495800"/>
          </a:xfrm>
        </p:spPr>
      </p:pic>
    </p:spTree>
    <p:extLst>
      <p:ext uri="{BB962C8B-B14F-4D97-AF65-F5344CB8AC3E}">
        <p14:creationId xmlns:p14="http://schemas.microsoft.com/office/powerpoint/2010/main" xmlns="" val="204490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Εκκλειπτική</a:t>
            </a:r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1832723"/>
            <a:ext cx="6480720" cy="4064039"/>
          </a:xfrm>
        </p:spPr>
      </p:pic>
    </p:spTree>
    <p:extLst>
      <p:ext uri="{BB962C8B-B14F-4D97-AF65-F5344CB8AC3E}">
        <p14:creationId xmlns:p14="http://schemas.microsoft.com/office/powerpoint/2010/main" xmlns="" val="283892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 </a:t>
            </a:r>
            <a:r>
              <a:rPr lang="el-GR" dirty="0" smtClean="0"/>
              <a:t>έννοια του χρόνου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b="1" dirty="0" smtClean="0"/>
              <a:t>Ηλιακός χρόνος </a:t>
            </a:r>
            <a:r>
              <a:rPr lang="el-GR" dirty="0" smtClean="0"/>
              <a:t>είναι ο χρόνος που υπολογίζεται βάση της κίνησης του ήλιου.</a:t>
            </a:r>
            <a:endParaRPr lang="en-US" dirty="0" smtClean="0"/>
          </a:p>
          <a:p>
            <a:r>
              <a:rPr lang="el-GR" b="1" dirty="0" smtClean="0"/>
              <a:t>Τοπικός χρόνος (</a:t>
            </a:r>
            <a:r>
              <a:rPr lang="en-US" b="1" dirty="0" smtClean="0"/>
              <a:t>local time-LT) </a:t>
            </a:r>
            <a:r>
              <a:rPr lang="el-GR" dirty="0" smtClean="0"/>
              <a:t>είναι ο χρόνος που μετριέται με αρχή τόπο ορισμένου μήκους.</a:t>
            </a:r>
          </a:p>
          <a:p>
            <a:r>
              <a:rPr lang="el-GR" b="1" dirty="0" smtClean="0"/>
              <a:t>Χρόνος </a:t>
            </a:r>
            <a:r>
              <a:rPr lang="en-US" b="1" dirty="0" smtClean="0"/>
              <a:t>Greenwich </a:t>
            </a:r>
            <a:r>
              <a:rPr lang="el-GR" dirty="0" smtClean="0"/>
              <a:t>είναι ο χρόνος που μετριέται με αρχή τον μεσημβρινό του </a:t>
            </a:r>
            <a:r>
              <a:rPr lang="en-US" dirty="0" smtClean="0"/>
              <a:t>Greenwich.</a:t>
            </a:r>
          </a:p>
          <a:p>
            <a:endParaRPr lang="en-US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17250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Μέσος Ήλιος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Είναι ένας υποθετικός ήλιος που διαφέρει από τον αληθή ήλιο κατά 180 μοίρες και κινείται στον ουράνιο ισημερινό.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55129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 Γη σαν ουράνιο σώμα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 smtClean="0"/>
              <a:t>Η τροχιά της γης γύρω από τον ήλιο είναι μία έλλειψη από δυσμάς προς ανατολάς, την μία εκ των εστιών της κατέχει ο ήλιος και η οποία ολοκληρώνεται σε 365 ημέρες.</a:t>
            </a:r>
          </a:p>
          <a:p>
            <a:r>
              <a:rPr lang="el-GR" dirty="0" smtClean="0"/>
              <a:t>Το σχήμα της γης είναι σφαιροειδές πεπλατυσμένο στους πόλους ή ελλειψοειδές εκ περιστροφής. Δηλαδή εξογκωμένο στον Ισημερινό και πεπιεσμένο στους πόλους.</a:t>
            </a:r>
          </a:p>
          <a:p>
            <a:r>
              <a:rPr lang="el-GR" dirty="0" smtClean="0"/>
              <a:t>Η γη περιστρέφεται γύρω από τον άξονα της, μία νοητή γραμμή που περνά από το κέντρο της και τέμνει την επιφάνεια της σε δύο σημεία που ονομάζονται γεωγραφικοί πόλοι. Ο πόλος της γης που βρίσκεται προς την πλευρά του πολικού αστέρα ονομάζεται </a:t>
            </a:r>
            <a:r>
              <a:rPr lang="el-GR" b="1" dirty="0" smtClean="0"/>
              <a:t>βόρειος πόλος </a:t>
            </a:r>
            <a:r>
              <a:rPr lang="el-GR" dirty="0" smtClean="0"/>
              <a:t>κι αυτός που βρίσκεται προς την πλευρά του αστερισμού του νότιου σταυρού, </a:t>
            </a:r>
            <a:r>
              <a:rPr lang="el-GR" b="1" dirty="0" smtClean="0"/>
              <a:t>νότιος πόλος</a:t>
            </a:r>
            <a:r>
              <a:rPr lang="el-GR" dirty="0" smtClean="0"/>
              <a:t>. Η περιστροφή αυτή γίνεται με κατεύθυνση από δυτικά προς ανατολικά (</a:t>
            </a:r>
            <a:r>
              <a:rPr lang="el-GR" b="1" dirty="0"/>
              <a:t>ορθή φορά</a:t>
            </a:r>
            <a:r>
              <a:rPr lang="el-GR" dirty="0"/>
              <a:t>) </a:t>
            </a:r>
            <a:r>
              <a:rPr lang="el-GR" dirty="0" smtClean="0"/>
              <a:t>και ολοκληρώνεται σε 24 ώρες.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46249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Μέσος χρόνος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b="1" dirty="0" smtClean="0"/>
              <a:t>Μέσος χρόνος </a:t>
            </a:r>
            <a:r>
              <a:rPr lang="el-GR" dirty="0" smtClean="0"/>
              <a:t>είναι ο χρόνος που βασίζεται στην κίνηση του μέσου ηλίου.</a:t>
            </a:r>
          </a:p>
          <a:p>
            <a:r>
              <a:rPr lang="el-GR" dirty="0" smtClean="0"/>
              <a:t>Εάν ο μέσος χρόνος αναφέρεται στον μεσημβρινό τόπου καλείται </a:t>
            </a:r>
            <a:r>
              <a:rPr lang="el-GR" b="1" dirty="0" smtClean="0"/>
              <a:t>μέσος τοπικός χρόνος τόπου (</a:t>
            </a:r>
            <a:r>
              <a:rPr lang="en-US" b="1" dirty="0" smtClean="0"/>
              <a:t>LMT).</a:t>
            </a:r>
          </a:p>
          <a:p>
            <a:r>
              <a:rPr lang="el-GR" b="1" dirty="0" smtClean="0"/>
              <a:t> </a:t>
            </a:r>
            <a:r>
              <a:rPr lang="el-GR" dirty="0"/>
              <a:t>Εάν ο μέσος χρόνος αναφέρεται στον μεσημβρινό </a:t>
            </a:r>
            <a:r>
              <a:rPr lang="el-GR" dirty="0" smtClean="0"/>
              <a:t>του </a:t>
            </a:r>
            <a:r>
              <a:rPr lang="en-US" dirty="0" smtClean="0"/>
              <a:t>Greenwich</a:t>
            </a:r>
            <a:r>
              <a:rPr lang="el-GR" dirty="0" smtClean="0"/>
              <a:t> </a:t>
            </a:r>
            <a:r>
              <a:rPr lang="el-GR" dirty="0"/>
              <a:t>καλείται </a:t>
            </a:r>
            <a:r>
              <a:rPr lang="el-GR" b="1" dirty="0" smtClean="0"/>
              <a:t>μέσος </a:t>
            </a:r>
            <a:r>
              <a:rPr lang="el-GR" b="1" dirty="0"/>
              <a:t>χρόνος </a:t>
            </a:r>
            <a:r>
              <a:rPr lang="en-US" b="1" dirty="0" err="1" smtClean="0"/>
              <a:t>Greewinch</a:t>
            </a:r>
            <a:r>
              <a:rPr lang="el-GR" b="1" dirty="0" smtClean="0"/>
              <a:t> (</a:t>
            </a:r>
            <a:r>
              <a:rPr lang="en-US" b="1" dirty="0" smtClean="0"/>
              <a:t>GMT)</a:t>
            </a:r>
            <a:r>
              <a:rPr lang="el-GR" b="1" dirty="0" smtClean="0"/>
              <a:t> ή μέσος πολιτικός χρόνος </a:t>
            </a:r>
            <a:r>
              <a:rPr lang="en-US" b="1" dirty="0" smtClean="0"/>
              <a:t>Greenwich.</a:t>
            </a:r>
            <a:endParaRPr lang="en-US" b="1" dirty="0"/>
          </a:p>
          <a:p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xmlns="" val="401277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Άτρακτοι γης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smtClean="0"/>
              <a:t> </a:t>
            </a:r>
            <a:endParaRPr lang="el-GR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700808"/>
            <a:ext cx="8856984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604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Ώρα ζώνης (</a:t>
            </a:r>
            <a:r>
              <a:rPr lang="en-US" dirty="0" smtClean="0"/>
              <a:t>zone time)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Ώρα ζώνης </a:t>
            </a:r>
            <a:r>
              <a:rPr lang="el-GR" dirty="0" smtClean="0"/>
              <a:t>είναι η ώρα που έχει κάθε άτρακτος της γης και υπολογίζεται από τον μέσο μεσημβρινό της ατράκτου. Δηλαδή είναι </a:t>
            </a:r>
            <a:r>
              <a:rPr lang="el-GR" b="1" dirty="0" smtClean="0"/>
              <a:t>ο μέσος τοπικός χρόνος (</a:t>
            </a:r>
            <a:r>
              <a:rPr lang="en-US" b="1" dirty="0" smtClean="0"/>
              <a:t>LMT)</a:t>
            </a:r>
            <a:r>
              <a:rPr lang="el-GR" dirty="0" smtClean="0"/>
              <a:t> του μέσου μεσημβρινού.</a:t>
            </a:r>
            <a:endParaRPr lang="en-US" dirty="0" smtClean="0"/>
          </a:p>
          <a:p>
            <a:r>
              <a:rPr lang="el-GR" b="1" dirty="0" smtClean="0"/>
              <a:t>Χαρακτηριστικό ζώνης (</a:t>
            </a:r>
            <a:r>
              <a:rPr lang="en-US" b="1" dirty="0" smtClean="0"/>
              <a:t>zone description)</a:t>
            </a:r>
            <a:r>
              <a:rPr lang="el-GR" b="1" dirty="0" smtClean="0"/>
              <a:t> </a:t>
            </a:r>
            <a:r>
              <a:rPr lang="el-GR" dirty="0" smtClean="0"/>
              <a:t>είναι η διαφορά  των ωρών της ώρας ζώνης από την ώρα </a:t>
            </a:r>
            <a:r>
              <a:rPr lang="en-US" dirty="0" smtClean="0"/>
              <a:t>Greenwich.</a:t>
            </a: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Ζ</a:t>
            </a:r>
            <a:r>
              <a:rPr lang="en-US" baseline="-25000" dirty="0" smtClean="0"/>
              <a:t>D</a:t>
            </a:r>
            <a:r>
              <a:rPr lang="en-US" dirty="0" smtClean="0"/>
              <a:t> = </a:t>
            </a:r>
            <a:r>
              <a:rPr lang="el-GR" dirty="0" smtClean="0"/>
              <a:t>λ + 7,5</a:t>
            </a:r>
            <a:r>
              <a:rPr lang="el-GR" baseline="30000" dirty="0" smtClean="0"/>
              <a:t>ο               </a:t>
            </a:r>
            <a:r>
              <a:rPr lang="en-US" dirty="0" smtClean="0"/>
              <a:t>Z</a:t>
            </a:r>
            <a:r>
              <a:rPr lang="en-US" baseline="-25000" dirty="0" smtClean="0"/>
              <a:t>T</a:t>
            </a:r>
            <a:r>
              <a:rPr lang="en-US" dirty="0" smtClean="0"/>
              <a:t> = GMT +- </a:t>
            </a:r>
            <a:r>
              <a:rPr lang="el-GR" dirty="0"/>
              <a:t>Ζ</a:t>
            </a:r>
            <a:r>
              <a:rPr lang="en-US" baseline="-25000" dirty="0"/>
              <a:t>D</a:t>
            </a:r>
            <a:r>
              <a:rPr lang="en-US" baseline="30000" dirty="0" smtClean="0"/>
              <a:t>       (+A,-</a:t>
            </a:r>
            <a:r>
              <a:rPr lang="el-GR" baseline="30000" dirty="0" smtClean="0"/>
              <a:t>Δ)</a:t>
            </a:r>
            <a:r>
              <a:rPr lang="en-US" baseline="30000" dirty="0" smtClean="0"/>
              <a:t>                </a:t>
            </a:r>
            <a:endParaRPr lang="el-GR" baseline="30000" dirty="0" smtClean="0"/>
          </a:p>
          <a:p>
            <a:pPr marL="0" indent="0">
              <a:buNone/>
            </a:pPr>
            <a:r>
              <a:rPr lang="el-GR" baseline="30000" dirty="0"/>
              <a:t> </a:t>
            </a:r>
            <a:r>
              <a:rPr lang="el-GR" baseline="30000" dirty="0" smtClean="0"/>
              <a:t>                  </a:t>
            </a:r>
            <a:r>
              <a:rPr lang="el-GR" dirty="0" smtClean="0"/>
              <a:t>15</a:t>
            </a:r>
            <a:r>
              <a:rPr lang="en-US" dirty="0" smtClean="0"/>
              <a:t>                              </a:t>
            </a:r>
            <a:endParaRPr lang="el-GR" dirty="0"/>
          </a:p>
        </p:txBody>
      </p:sp>
      <p:cxnSp>
        <p:nvCxnSpPr>
          <p:cNvPr id="5" name="Ευθεία γραμμή σύνδεσης 4"/>
          <p:cNvCxnSpPr/>
          <p:nvPr/>
        </p:nvCxnSpPr>
        <p:spPr>
          <a:xfrm>
            <a:off x="1403648" y="5301208"/>
            <a:ext cx="108012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8031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Συμβατική ώρα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628800"/>
            <a:ext cx="8005033" cy="4616236"/>
          </a:xfrm>
        </p:spPr>
      </p:pic>
    </p:spTree>
    <p:extLst>
      <p:ext uri="{BB962C8B-B14F-4D97-AF65-F5344CB8AC3E}">
        <p14:creationId xmlns:p14="http://schemas.microsoft.com/office/powerpoint/2010/main" xmlns="" val="341339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Παλίρροια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b="1" dirty="0" smtClean="0"/>
              <a:t>Παλίρροια</a:t>
            </a:r>
            <a:r>
              <a:rPr lang="el-GR" dirty="0" smtClean="0"/>
              <a:t> καλείται το φυσικό φαινόμενο της περιοδικής ανύψωσης και πτώσης της στάθμης της θάλασσας σαν αποτέλεσμα της επίδρασης της έλξης της γης από τον ήλιο και την σελήνη.</a:t>
            </a:r>
          </a:p>
          <a:p>
            <a:r>
              <a:rPr lang="el-GR" b="1" dirty="0" smtClean="0"/>
              <a:t>Πλήμμη</a:t>
            </a:r>
            <a:r>
              <a:rPr lang="el-GR" dirty="0" smtClean="0"/>
              <a:t> είναι η ανώτερη στάθμη της επιφάνειας της θάλασσας.</a:t>
            </a:r>
          </a:p>
          <a:p>
            <a:r>
              <a:rPr lang="el-GR" b="1" dirty="0" smtClean="0"/>
              <a:t>Ρηχία</a:t>
            </a:r>
            <a:r>
              <a:rPr lang="el-GR" dirty="0" smtClean="0"/>
              <a:t> είναι η κατώτερη στάθμη της επιφάνειας της θάλασσας.</a:t>
            </a:r>
          </a:p>
          <a:p>
            <a:r>
              <a:rPr lang="el-GR" b="1" dirty="0" smtClean="0"/>
              <a:t>Στάθμη χάρτη </a:t>
            </a:r>
            <a:r>
              <a:rPr lang="el-GR" dirty="0" smtClean="0"/>
              <a:t>είναι η κατώτερη ρηχία που παρατηρήθηκε τοπικά και από αυτή μετριούνται τα βυθίσματα.</a:t>
            </a:r>
          </a:p>
          <a:p>
            <a:r>
              <a:rPr lang="el-GR" b="1" dirty="0" smtClean="0"/>
              <a:t>Παλιρροϊκό ρεύμα </a:t>
            </a:r>
            <a:r>
              <a:rPr lang="el-GR" dirty="0" smtClean="0"/>
              <a:t>είναι το θαλάσσιο ρεύμα που παρατηρείται στις ακτές ως συνέπεια του φαινόμενου της παλίρροιας.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25174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Ελλειπτική Τροχιά της γης </a:t>
            </a:r>
            <a:br>
              <a:rPr lang="el-GR" dirty="0" smtClean="0"/>
            </a:b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1561789"/>
            <a:ext cx="7570652" cy="4747531"/>
          </a:xfrm>
        </p:spPr>
      </p:pic>
    </p:spTree>
    <p:extLst>
      <p:ext uri="{BB962C8B-B14F-4D97-AF65-F5344CB8AC3E}">
        <p14:creationId xmlns:p14="http://schemas.microsoft.com/office/powerpoint/2010/main" xmlns="" val="378289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Περιστροφή της γης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3875" y="1600200"/>
            <a:ext cx="5791199" cy="4495800"/>
          </a:xfrm>
        </p:spPr>
      </p:pic>
    </p:spTree>
    <p:extLst>
      <p:ext uri="{BB962C8B-B14F-4D97-AF65-F5344CB8AC3E}">
        <p14:creationId xmlns:p14="http://schemas.microsoft.com/office/powerpoint/2010/main" xmlns="" val="414019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Ισημερινός και παράλληλοι πλάτους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3887344" cy="4495800"/>
          </a:xfrm>
        </p:spPr>
        <p:txBody>
          <a:bodyPr>
            <a:normAutofit fontScale="77500" lnSpcReduction="20000"/>
          </a:bodyPr>
          <a:lstStyle/>
          <a:p>
            <a:r>
              <a:rPr lang="el-GR" dirty="0" smtClean="0"/>
              <a:t>Κάθε κύκλος που το επίπεδο του διέρχεται από το κέντρο της γης ονομάζεται μέγιστος κύκλος.</a:t>
            </a:r>
          </a:p>
          <a:p>
            <a:r>
              <a:rPr lang="el-GR" dirty="0" smtClean="0"/>
              <a:t>Ο μέγιστος κύκλος του οποίου το επίπεδο είναι κάθετο στον άξονα της γης καλείται </a:t>
            </a:r>
            <a:r>
              <a:rPr lang="el-GR" b="1" dirty="0" smtClean="0"/>
              <a:t>ισημερινός </a:t>
            </a:r>
            <a:r>
              <a:rPr lang="el-GR" dirty="0" smtClean="0"/>
              <a:t>και χωρίζει τη γη σε δύο ημισφαίρια αυτό που είναι προς τον βόρειο γεωγραφικό πόλο λέγεται βόρειο και αυτό που είναι προς τον νότιο γεωγραφικό πόλο, νότιο. 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5517232"/>
            <a:ext cx="84604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2200" dirty="0"/>
              <a:t>Οι κάθε κύκλος παράλληλος προς το επίπεδο του ισημερινού καλείται παράλληλος κύκλος ή παράλληλος πλάτους.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28800"/>
            <a:ext cx="4176464" cy="312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7814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Μεσημβρινοί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Οι μέγιστοι κύκλοι που έχουν σαν διάμετρο τον άξονα της γης καλούνται μεσημβρινοί.</a:t>
            </a:r>
          </a:p>
          <a:p>
            <a:r>
              <a:rPr lang="el-GR" dirty="0" smtClean="0"/>
              <a:t>Ο πρώτος μεσημβρινός ή μεσημβρινός του </a:t>
            </a:r>
            <a:r>
              <a:rPr lang="en-US" dirty="0" smtClean="0"/>
              <a:t>Greenwich </a:t>
            </a:r>
            <a:r>
              <a:rPr lang="el-GR" dirty="0" smtClean="0"/>
              <a:t>χωρίζει την γη σε δύο ημισφαίρια, το ανατολικό και το δυτικό.</a:t>
            </a:r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3474303"/>
            <a:ext cx="324036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101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Γεωγραφικές συντεταγμένες και στίγμα πλοίου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395536" y="1556791"/>
            <a:ext cx="8153400" cy="138255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l-GR" sz="2400" b="1" dirty="0" smtClean="0"/>
              <a:t>Γεωγραφικό πλάτος </a:t>
            </a:r>
            <a:r>
              <a:rPr lang="el-GR" sz="2400" dirty="0" smtClean="0"/>
              <a:t>(</a:t>
            </a:r>
            <a:r>
              <a:rPr lang="en-US" sz="2400" dirty="0" smtClean="0"/>
              <a:t>latitude) </a:t>
            </a:r>
            <a:r>
              <a:rPr lang="el-GR" sz="2400" dirty="0" smtClean="0"/>
              <a:t>ονομάζεται η απόσταση ενός σημείου τόπου της γήινης επιφάνειας από τον ισημερινό και συμβολίζεται με το γράμμα φ. Το γεωγραφικό πλάτος χαρακτηρίζεται ως βόρειο ή νότιο ανάλογα με το ημισφαίριο που βρίσκεται το σημείο και μετριέται σε μοίρες 00-90</a:t>
            </a:r>
            <a:r>
              <a:rPr lang="el-GR" sz="2400" baseline="30000" dirty="0" smtClean="0"/>
              <a:t>ο</a:t>
            </a:r>
            <a:r>
              <a:rPr lang="el-GR" sz="2400" dirty="0" smtClean="0"/>
              <a:t> επάνω στον μεσημβρινό του σημείου.</a:t>
            </a:r>
          </a:p>
          <a:p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3068960"/>
            <a:ext cx="51125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Γεωγραφικό μήκος </a:t>
            </a:r>
            <a:r>
              <a:rPr lang="el-GR" dirty="0"/>
              <a:t>(</a:t>
            </a:r>
            <a:r>
              <a:rPr lang="en-US" dirty="0"/>
              <a:t>longitude) </a:t>
            </a:r>
            <a:r>
              <a:rPr lang="el-GR" dirty="0"/>
              <a:t>καλείται η κυκλική απόσταση κάθε σημείου της επιφάνειας της γης από τον πρώτο μεσημβρινό και συμβολίζεται με το γράμμα λ. Το γεωγραφικό μήκος χαρακτηρίζεται ως ανατολικό ή δυτικό ανάλογα με το ημισφαίριο που βρίσκεται το σημείο και μετρείται σε μοίρες 000-180</a:t>
            </a:r>
            <a:r>
              <a:rPr lang="el-GR" baseline="30000" dirty="0"/>
              <a:t>ο</a:t>
            </a:r>
            <a:r>
              <a:rPr lang="el-GR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3548" y="5157192"/>
            <a:ext cx="504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Ως </a:t>
            </a:r>
            <a:r>
              <a:rPr lang="el-GR" b="1" dirty="0" smtClean="0"/>
              <a:t>στίγμα</a:t>
            </a:r>
            <a:r>
              <a:rPr lang="el-GR" dirty="0" smtClean="0"/>
              <a:t> καλείται η θέση του πλοίου και κάθε σημείου επάνω</a:t>
            </a:r>
            <a:r>
              <a:rPr lang="el-GR" i="1" dirty="0" smtClean="0"/>
              <a:t> </a:t>
            </a:r>
            <a:r>
              <a:rPr lang="el-GR" dirty="0" smtClean="0"/>
              <a:t>στην γη ή τον ναυτικό χάρτη. Το στίγμα προσδιορίζεται από την τομή των γεωγραφικών συντεταγμένων.</a:t>
            </a:r>
            <a:endParaRPr lang="el-GR" dirty="0"/>
          </a:p>
        </p:txBody>
      </p:sp>
      <p:pic>
        <p:nvPicPr>
          <p:cNvPr id="5123" name="Picture 3" descr="F:\ναυτιλιακες γνωσεις\Νέος φάκελος (2)\2013-10-04\2013-10-31\2013-11-09\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454506">
            <a:off x="5581378" y="2765918"/>
            <a:ext cx="3287556" cy="363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2762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</a:t>
            </a:r>
            <a:r>
              <a:rPr lang="el-GR" dirty="0" smtClean="0"/>
              <a:t>έτρηση αποστάσεων και ταχύτητας στην ναυτιλία.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Ναυτικό μίλι ονομάζεται το γραμμικό ανάπτυγμα τόξου του ενός πρώτου της μοίρας του μεσημβρινού της γης που υπολογίζεται  σε μέσο γεωγραφικό πλάτος φ=45</a:t>
            </a:r>
            <a:r>
              <a:rPr lang="el-GR" baseline="30000" dirty="0" smtClean="0"/>
              <a:t>ο</a:t>
            </a:r>
            <a:r>
              <a:rPr lang="el-GR" dirty="0" smtClean="0"/>
              <a:t> Βόρειο ή Νότιο. Ισούται κατά προσέγγιση με 1.852,7 μέτρα και διαιρείται σε 10 στάδια </a:t>
            </a:r>
            <a:r>
              <a:rPr lang="en-US" dirty="0" smtClean="0"/>
              <a:t>(cables=185,2</a:t>
            </a:r>
            <a:r>
              <a:rPr lang="el-GR" dirty="0" smtClean="0"/>
              <a:t>7 μέτρα).</a:t>
            </a:r>
          </a:p>
          <a:p>
            <a:r>
              <a:rPr lang="el-GR" dirty="0" smtClean="0"/>
              <a:t>Ο κόμβος είναι μονάδα μέτρησης της ταχύτητας και ισούται με 1 ναυτικό μίλι ανά ώρα.</a:t>
            </a:r>
          </a:p>
          <a:p>
            <a:pPr marL="0" indent="0">
              <a:buNone/>
            </a:pPr>
            <a:r>
              <a:rPr lang="en-US" dirty="0" smtClean="0"/>
              <a:t>Knott=1</a:t>
            </a:r>
            <a:r>
              <a:rPr lang="el-GR" dirty="0" err="1" smtClean="0"/>
              <a:t>ν.μ</a:t>
            </a:r>
            <a:r>
              <a:rPr lang="el-GR" dirty="0" smtClean="0"/>
              <a:t>./</a:t>
            </a:r>
            <a:r>
              <a:rPr lang="en-US" dirty="0"/>
              <a:t>h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63303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άμεσος">
  <a:themeElements>
    <a:clrScheme name="Διάμεσος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Διάμεσος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Διάμεσος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1572</TotalTime>
  <Words>1756</Words>
  <Application>Microsoft Office PowerPoint</Application>
  <PresentationFormat>Προβολή στην οθόνη (4:3)</PresentationFormat>
  <Paragraphs>148</Paragraphs>
  <Slides>34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34</vt:i4>
      </vt:variant>
    </vt:vector>
  </HeadingPairs>
  <TitlesOfParts>
    <vt:vector size="35" baseType="lpstr">
      <vt:lpstr>Διάμεσος</vt:lpstr>
      <vt:lpstr>Ναυτιλιακεσ γνωσεισ μηχανικων</vt:lpstr>
      <vt:lpstr>ΠΛΑΝΗΤΕΣ ΤΟΥ ΠΛΑΝΗΤΙΚΟΥ ΣΥΣΤΗΜΑΤΟΣ</vt:lpstr>
      <vt:lpstr>Η Γη σαν ουράνιο σώμα</vt:lpstr>
      <vt:lpstr>Ελλειπτική Τροχιά της γης  </vt:lpstr>
      <vt:lpstr>Περιστροφή της γης</vt:lpstr>
      <vt:lpstr>Ισημερινός και παράλληλοι πλάτους</vt:lpstr>
      <vt:lpstr>Μεσημβρινοί </vt:lpstr>
      <vt:lpstr>Γεωγραφικές συντεταγμένες και στίγμα πλοίου</vt:lpstr>
      <vt:lpstr>Μέτρηση αποστάσεων και ταχύτητας στην ναυτιλία.</vt:lpstr>
      <vt:lpstr>Σημεία του ορίζοντα</vt:lpstr>
      <vt:lpstr>Τύποι οριζόντων</vt:lpstr>
      <vt:lpstr>Ορατός ή γεωμετρικός ορίζοντας</vt:lpstr>
      <vt:lpstr>Χαρακτηρισμός ανέμων</vt:lpstr>
      <vt:lpstr>Κατευθύνσεις επάνω στην γη</vt:lpstr>
      <vt:lpstr>Σφάλματα πυξίδας</vt:lpstr>
      <vt:lpstr>Σχέσεις μεταξύ τους</vt:lpstr>
      <vt:lpstr>Ναυτικός χάρτης</vt:lpstr>
      <vt:lpstr>Ανεμολόγιο ναυτικού χάρτη</vt:lpstr>
      <vt:lpstr>Υπολογισμός σύγχρονης αποκλίσεως </vt:lpstr>
      <vt:lpstr>Παράδειγμα 2ο </vt:lpstr>
      <vt:lpstr>Υπολογισμός παραλλαγής (σφάλμα πυξίδας)</vt:lpstr>
      <vt:lpstr>Πορεία πλοίου ή πλεύση</vt:lpstr>
      <vt:lpstr>Σχετική διόπτευση </vt:lpstr>
      <vt:lpstr>Διοπτεύσεις </vt:lpstr>
      <vt:lpstr>Διάκριση πορειών και διοπτεύσεων</vt:lpstr>
      <vt:lpstr>Ουράνια σφαίρα</vt:lpstr>
      <vt:lpstr>Εκκλειπτική </vt:lpstr>
      <vt:lpstr>H έννοια του χρόνου</vt:lpstr>
      <vt:lpstr>Μέσος Ήλιος</vt:lpstr>
      <vt:lpstr>Μέσος χρόνος</vt:lpstr>
      <vt:lpstr>Άτρακτοι γης</vt:lpstr>
      <vt:lpstr>Ώρα ζώνης (zone time)</vt:lpstr>
      <vt:lpstr>Συμβατική ώρα</vt:lpstr>
      <vt:lpstr>Παλίρροια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ΣΤΟΙΧΕΙΑ ΝΑΥΤΙΛΙΑΣ</dc:title>
  <dc:creator>PC</dc:creator>
  <cp:lastModifiedBy>User</cp:lastModifiedBy>
  <cp:revision>102</cp:revision>
  <dcterms:created xsi:type="dcterms:W3CDTF">2013-11-09T09:27:12Z</dcterms:created>
  <dcterms:modified xsi:type="dcterms:W3CDTF">2014-01-10T07:52:09Z</dcterms:modified>
</cp:coreProperties>
</file>