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notesSlides/notesSlide29.xml" ContentType="application/vnd.openxmlformats-officedocument.presentationml.notesSlide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71" r:id="rId4"/>
    <p:sldId id="272" r:id="rId5"/>
    <p:sldId id="258" r:id="rId6"/>
    <p:sldId id="259" r:id="rId7"/>
    <p:sldId id="260" r:id="rId8"/>
    <p:sldId id="261" r:id="rId9"/>
    <p:sldId id="274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1–41.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1.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1–6.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6–7.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7–10.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10–15.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Μακεδονίας. Τα σύμβολα έχουν αποκοπεί από το πρωτότυπο χωρίς ανασχεδίαση.</a:t>
            </a:r>
          </a:p>
          <a:p>
            <a:r>
              <a:t>Κανονικά ανοικτή επαφή (NO) — σελίδα PDF 14</a:t>
            </a:r>
          </a:p>
          <a:p>
            <a:r>
              <a:t>Κανονικά κλειστή επαφή (NC) — σελίδα PDF 14</a:t>
            </a:r>
          </a:p>
          <a:p>
            <a:r>
              <a:t>Μεταγωγική επαφή δύο θέσεων — σελίδα PDF 14</a:t>
            </a:r>
          </a:p>
          <a:p>
            <a:r>
              <a:t>Πηνίο ηλεκτρονόμου — σελίδα PDF 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Μακεδονίας. Τα σύμβολα έχουν αποκοπεί από το πρωτότυπο χωρίς ανασχεδίαση.</a:t>
            </a:r>
          </a:p>
          <a:p>
            <a:r>
              <a:t>Διακόπτης με μανδάλωση — σελίδα PDF 12</a:t>
            </a:r>
          </a:p>
          <a:p>
            <a:r>
              <a:t>Διακόπτης με επαναφορά με ελατήριο — σελίδα PDF 12</a:t>
            </a:r>
          </a:p>
          <a:p>
            <a:r>
              <a:t>Ενεργοποίηση με κλειδί — σελίδα PDF 12</a:t>
            </a:r>
          </a:p>
          <a:p>
            <a:r>
              <a:t>Ενεργοποίηση με πεντάλ — σελίδα PDF 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Μακεδονίας. Τα σύμβολα έχουν αποκοπεί από το πρωτότυπο χωρίς ανασχεδίαση.</a:t>
            </a:r>
          </a:p>
          <a:p>
            <a:r>
              <a:t>Επαφή NO χρονικού DELAY ON — σελίδα PDF 12</a:t>
            </a:r>
          </a:p>
          <a:p>
            <a:r>
              <a:t>Επαφή NO χρονικού DELAY OFF — σελίδα PDF 12</a:t>
            </a:r>
          </a:p>
          <a:p>
            <a:r>
              <a:t>Πηνίο χρονικού DELAY ON — σελίδα PDF 14</a:t>
            </a:r>
          </a:p>
          <a:p>
            <a:r>
              <a:t>Πηνίο χρονικού DELAY OFF — σελίδα PDF 14</a:t>
            </a:r>
          </a:p>
          <a:p>
            <a:r>
              <a:t>Επαφή NC χρονικού DELAY ON — σελίδα PDF 26</a:t>
            </a:r>
          </a:p>
          <a:p>
            <a:r>
              <a:t>Επαφή NC χρονικού DELAY OFF — σελίδα PDF 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Μακεδονίας. Τα σύμβολα έχουν αποκοπεί από το πρωτότυπο χωρίς ανασχεδίαση.</a:t>
            </a:r>
          </a:p>
          <a:p>
            <a:r>
              <a:t>Γεννήτρια — σελίδα PDF 14</a:t>
            </a:r>
          </a:p>
          <a:p>
            <a:r>
              <a:t>Κινητήρας — σελίδα PDF 14</a:t>
            </a:r>
          </a:p>
          <a:p>
            <a:r>
              <a:t>Μετασχηματιστής — σελίδα PDF 13</a:t>
            </a:r>
          </a:p>
          <a:p>
            <a:r>
              <a:t>Αυτομετασχηματιστής — σελίδα PDF 13</a:t>
            </a:r>
          </a:p>
          <a:p>
            <a:r>
              <a:t>Ανορθωτής — σελίδα PDF 14</a:t>
            </a:r>
          </a:p>
          <a:p>
            <a:r>
              <a:t>Ινβέρτερ (DC–AC) — σελίδα PDF 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Μακεδονίας. Τα σύμβολα έχουν αποκοπεί από το πρωτότυπο χωρίς ανασχεδίαση.</a:t>
            </a:r>
          </a:p>
          <a:p>
            <a:r>
              <a:t>Μαγνητική προστασία υπερέντασης — σελίδα PDF 13</a:t>
            </a:r>
          </a:p>
          <a:p>
            <a:r>
              <a:t>Θερμική προστασία υπερέντασης — σελίδα PDF 13</a:t>
            </a:r>
          </a:p>
          <a:p>
            <a:r>
              <a:t>Ασφάλεια — σελίδα PDF 15</a:t>
            </a:r>
          </a:p>
          <a:p>
            <a:r>
              <a:t>Αντίσταση — σελίδα PDF 15</a:t>
            </a:r>
          </a:p>
          <a:p>
            <a:r>
              <a:t>Πυκνωτής — σελίδα PDF 15</a:t>
            </a:r>
          </a:p>
          <a:p>
            <a:r>
              <a:t>Μετρητής — σελίδα PDF 13</a:t>
            </a:r>
          </a:p>
          <a:p>
            <a:r>
              <a:t>Κλέμα — σελίδα PDF 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Μακεδονίας. Τα σύμβολα έχουν αποκοπεί από το πρωτότυπο χωρίς ανασχεδίαση.</a:t>
            </a:r>
          </a:p>
          <a:p>
            <a:r>
              <a:t>Λυχνία πυράκτωσης — σελίδα PDF 15</a:t>
            </a:r>
          </a:p>
          <a:p>
            <a:r>
              <a:t>Κόρνα — σελίδα PDF 15</a:t>
            </a:r>
          </a:p>
          <a:p>
            <a:r>
              <a:t>Κουδούνι — σελίδα PDF 15</a:t>
            </a:r>
          </a:p>
          <a:p>
            <a:r>
              <a:t>Σειρήνα — σελίδα PDF 15</a:t>
            </a:r>
          </a:p>
          <a:p>
            <a:r>
              <a:t>Πίνακας διανομής — σελίδα PDF 15</a:t>
            </a:r>
          </a:p>
          <a:p>
            <a:r>
              <a:t>Σημείο σύνδεσης — σελίδα PDF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Μακεδονίας. Τα σύμβολα έχουν αποκοπεί από το πρωτότυπο χωρίς ανασχεδίαση.</a:t>
            </a:r>
          </a:p>
          <a:p>
            <a:r>
              <a:t>Τερματικός διακόπτης NO — σελίδα PDF 12</a:t>
            </a:r>
          </a:p>
          <a:p>
            <a:r>
              <a:t>Επαφή NO με μηχανική ενεργοποίηση — σελίδα PDF 12</a:t>
            </a:r>
          </a:p>
          <a:p>
            <a:r>
              <a:t>Τερματικός διακόπτης NC — σελίδα PDF 33</a:t>
            </a:r>
          </a:p>
          <a:p>
            <a:r>
              <a:t>Αισθητήρας προσέγγισης — σελίδα PDF 38</a:t>
            </a:r>
          </a:p>
          <a:p>
            <a:r>
              <a:t>Πηνίο ηλεκτροβαλβίδας — σελίδα PDF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Μακεδονίας. Τα σύμβολα έχουν αποκοπεί από το πρωτότυπο χωρίς ανασχεδίαση.</a:t>
            </a:r>
          </a:p>
          <a:p>
            <a:r>
              <a:t>Θερμικό υπερφόρτισης — σελίδα PDF 19</a:t>
            </a:r>
          </a:p>
          <a:p>
            <a:r>
              <a:t>Απαριθμητής και επαφή εξόδου — σελίδα PDF 39</a:t>
            </a:r>
          </a:p>
          <a:p>
            <a:r>
              <a:t>Ρελαί καστάνιας — σελίδα PDF 40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15–17.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17–18.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19–20.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15–23.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24–27.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25–26.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33, 38.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Πηγή: κλασσικές εγκ. ΑΕΝ-unlocked.pdf, ΑΕΝ Μακεδονίας, Σχολή Μηχανικών, Εργαστήριο Κλασικές Εγκαταστάσεις, σελίδες PDF 36–37. Σύνοψη μόνο του θεωρητικού περιεχομένου. Οι εκφωνήσεις και λύσεις ασκήσεων έχουν παραλειφθεί.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21–29.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17–23, 28–29.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21–22.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21.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22.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21–22. Τα κυκλώματα προέρχονται από το πρωτότυπο. Η επεξήγηση αποδίδει τη λειτουργία τους. Για την αρχή αυτοσυγκράτησης και STOP σε σειρά: Schneider Electric, https://www.se.com/uk/en/faqs/FA147367/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22–23.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23.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23.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23. Τα κυκλώματα προέρχονται από το πρωτότυπο. Η επεξήγηση αποδίδει τη λειτουργία τους. Συμπληρωματική τεκμηρίωση για ηλεκτρική και μηχανική αλληλομανδάλωση: Siemens SIRIUS, https://support.industry.siemens.com/cs/attachments/109771995/SIRIUS_IC10_chap03_English_2025_202501240947246584.pdf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24–28.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27–28.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29.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28–29.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Πηγή εκφώνησης και σχημάτων: κλασσικές εγκ. ΑΕΝ-unlocked.pdf, ΑΕΝ Μακεδονίας, Σχολή Μηχανικών, σελίδες PDF 21–29. Τα κυκλώματα προέρχονται από το πρωτότυπο. Η επεξήγηση αποδίδει τη λειτουργία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BFDA08C6-7166-4616-B85F-8B5113BAF46D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Ηλεκτρικές εγκαταστάσεις πλοίων</a:t>
            </a:r>
          </a:p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Αυτοματισμοί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646690D8-C40E-44A6-9D65-D194016A5FC2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C49D4141-79C5-4020-A027-C06295BD34AF}"/>
              </a:ext>
            </a:extLst>
          </p:cNvPr>
          <p:cNvSpPr>
            <a:spLocks noGrp="1"/>
          </p:cNvSpPr>
          <p:nvPr/>
        </p:nvSpPr>
        <p:spPr>
          <a:xfrm>
            <a:off x="571500" y="266700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33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Εργαστήριο Ηλεκτρικών </a:t>
            </a:r>
            <a:r>
              <a:rPr sz="33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l-GR" sz="33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</a:t>
            </a:r>
            <a:r>
              <a:rPr sz="3300" b="1" dirty="0" err="1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γκαταστάσε</a:t>
            </a:r>
            <a:r>
              <a:rPr lang="el-GR" sz="33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ων</a:t>
            </a:r>
            <a:endParaRPr sz="33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3D1B12CD-DF0F-441C-A1AF-7D4D7AFD87E1}"/>
              </a:ext>
            </a:extLst>
          </p:cNvPr>
          <p:cNvSpPr>
            <a:spLocks noGrp="1"/>
          </p:cNvSpPr>
          <p:nvPr/>
        </p:nvSpPr>
        <p:spPr>
          <a:xfrm>
            <a:off x="571500" y="3714750"/>
            <a:ext cx="100012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Θεωρητική παρουσίαση με βάση τις σημειώσεις</a:t>
            </a:r>
          </a:p>
          <a:p>
            <a:pPr>
              <a:defRPr sz="21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της ΑΕΝ Μακεδονίας, Σχολής Μηχανικών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8E1245E5-1F91-42A5-85A8-FB18AD9E3D42}"/>
              </a:ext>
            </a:extLst>
          </p:cNvPr>
          <p:cNvSpPr>
            <a:spLocks noGrp="1"/>
          </p:cNvSpPr>
          <p:nvPr/>
        </p:nvSpPr>
        <p:spPr>
          <a:xfrm>
            <a:off x="571500" y="5286375"/>
            <a:ext cx="10572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Αγωγοί, προστασίες και ενσύρματοι αυτοματισμοί</a:t>
            </a:r>
          </a:p>
        </p:txBody>
      </p:sp>
    </p:spTree>
    <p:extLst>
      <p:ext uri="{BB962C8B-B14F-4D97-AF65-F5344CB8AC3E}">
        <p14:creationId xmlns:p14="http://schemas.microsoft.com/office/powerpoint/2010/main" xmlns="" val="1628110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Ορθογώνιο">
            <a:extLst>
              <a:ext uri="{FF2B5EF4-FFF2-40B4-BE49-F238E27FC236}">
                <a16:creationId xmlns:a16="http://schemas.microsoft.com/office/drawing/2014/main" xmlns="" id="{673FB341-1AF8-488A-B77D-A03217967427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 err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Ηλεκτρική</a:t>
            </a:r>
            <a:r>
              <a:rPr sz="3150" b="1" dirty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εγκατάσταση</a:t>
            </a:r>
            <a:r>
              <a:rPr sz="3150" b="1" dirty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και</a:t>
            </a:r>
            <a:r>
              <a:rPr sz="3150" b="1" dirty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βασικά</a:t>
            </a:r>
            <a:r>
              <a:rPr sz="3150" b="1" dirty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μεγέθη</a:t>
            </a:r>
            <a:endParaRPr sz="3150" b="1" dirty="0">
              <a:solidFill>
                <a:srgbClr val="12304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01596C9A-7F41-4FB0-9B72-CAE9C11B206F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84AA075B-CE19-44E3-916D-E6EE9071FD18}"/>
              </a:ext>
            </a:extLst>
          </p:cNvPr>
          <p:cNvSpPr>
            <a:spLocks noGrp="1"/>
          </p:cNvSpPr>
          <p:nvPr/>
        </p:nvSpPr>
        <p:spPr>
          <a:xfrm>
            <a:off x="571500" y="1619250"/>
            <a:ext cx="5905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 err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Αντικείμενο</a:t>
            </a:r>
            <a:endParaRPr sz="1875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3335DC7F-81B0-4916-A0E9-F2EBEA4956D5}"/>
              </a:ext>
            </a:extLst>
          </p:cNvPr>
          <p:cNvSpPr>
            <a:spLocks noGrp="1"/>
          </p:cNvSpPr>
          <p:nvPr/>
        </p:nvSpPr>
        <p:spPr>
          <a:xfrm>
            <a:off x="571500" y="1981200"/>
            <a:ext cx="5905500" cy="942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Μεταφορά, διανομή και παροχή ηλεκτρικής ισχύος στους καταναλωτές.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B4D4A82C-5E8F-4C47-9A0A-0D5FA95DC32D}"/>
              </a:ext>
            </a:extLst>
          </p:cNvPr>
          <p:cNvSpPr>
            <a:spLocks noGrp="1"/>
          </p:cNvSpPr>
          <p:nvPr/>
        </p:nvSpPr>
        <p:spPr>
          <a:xfrm>
            <a:off x="571500" y="2924175"/>
            <a:ext cx="5905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Βασικές απαιτήσεις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A8D035BA-6D20-409B-AAF0-AB282807032F}"/>
              </a:ext>
            </a:extLst>
          </p:cNvPr>
          <p:cNvSpPr>
            <a:spLocks noGrp="1"/>
          </p:cNvSpPr>
          <p:nvPr/>
        </p:nvSpPr>
        <p:spPr>
          <a:xfrm>
            <a:off x="571500" y="3286125"/>
            <a:ext cx="5905500" cy="942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Ασφαλής και λειτουργική κατασκευή, με κατάλληλα υλικά και σαφή σχέδια.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0092518E-D99D-488E-AA9A-30687F40C740}"/>
              </a:ext>
            </a:extLst>
          </p:cNvPr>
          <p:cNvSpPr>
            <a:spLocks noGrp="1"/>
          </p:cNvSpPr>
          <p:nvPr/>
        </p:nvSpPr>
        <p:spPr>
          <a:xfrm>
            <a:off x="571500" y="4229100"/>
            <a:ext cx="5905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Έλεγχος εγκατάστασης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0435E66F-AC6A-4540-94EC-67DAEE761A86}"/>
              </a:ext>
            </a:extLst>
          </p:cNvPr>
          <p:cNvSpPr>
            <a:spLocks noGrp="1"/>
          </p:cNvSpPr>
          <p:nvPr/>
        </p:nvSpPr>
        <p:spPr>
          <a:xfrm>
            <a:off x="571500" y="4591050"/>
            <a:ext cx="5905500" cy="942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Οπτική εξέταση και δοκιμές πριν από τη λειτουργία, καθώς και περιοδικός επανέλεγχος.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1BA6A482-A776-4D79-8540-2F626BD5149C}"/>
              </a:ext>
            </a:extLst>
          </p:cNvPr>
          <p:cNvSpPr>
            <a:spLocks noGrp="1"/>
          </p:cNvSpPr>
          <p:nvPr/>
        </p:nvSpPr>
        <p:spPr>
          <a:xfrm>
            <a:off x="7239000" y="1638300"/>
            <a:ext cx="4095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Ενεργός ισχύς</a:t>
            </a:r>
          </a:p>
        </p:txBody>
      </p:sp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8DE2B414-A036-47E1-94C1-2548C8627B91}"/>
              </a:ext>
            </a:extLst>
          </p:cNvPr>
          <p:cNvSpPr>
            <a:spLocks noGrp="1"/>
          </p:cNvSpPr>
          <p:nvPr/>
        </p:nvSpPr>
        <p:spPr>
          <a:xfrm>
            <a:off x="7239000" y="2181225"/>
            <a:ext cx="4333875" cy="2762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Μονοφασικό φορτίο</a:t>
            </a:r>
          </a:p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P = U · I · cosφ</a:t>
            </a:r>
          </a:p>
          <a:p>
            <a:endParaRPr/>
          </a:p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Συμμετρικό τριφασικό φορτίο</a:t>
            </a:r>
          </a:p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P = √3 · Uγρ · Iγρ · cosφ</a:t>
            </a:r>
          </a:p>
          <a:p>
            <a:endParaRPr/>
          </a:p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1 HP = 746 W</a:t>
            </a:r>
          </a:p>
        </p:txBody>
      </p:sp>
    </p:spTree>
    <p:extLst>
      <p:ext uri="{BB962C8B-B14F-4D97-AF65-F5344CB8AC3E}">
        <p14:creationId xmlns:p14="http://schemas.microsoft.com/office/powerpoint/2010/main" xmlns="" val="1892347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911424" y="1628800"/>
            <a:ext cx="993710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b="1" dirty="0" err="1" smtClean="0">
                <a:solidFill>
                  <a:schemeClr val="tx2">
                    <a:lumMod val="50000"/>
                    <a:lumOff val="50000"/>
                  </a:schemeClr>
                </a:solidFill>
                <a:latin typeface="DejaVu Sans"/>
              </a:rPr>
              <a:t>Πετρελαιογεννήτριες</a:t>
            </a:r>
            <a:r>
              <a:rPr lang="el-GR" dirty="0" smtClean="0"/>
              <a:t> </a:t>
            </a:r>
            <a:r>
              <a:rPr lang="el-GR" dirty="0"/>
              <a:t>(</a:t>
            </a:r>
            <a:r>
              <a:rPr lang="el-GR" dirty="0" err="1"/>
              <a:t>diesel</a:t>
            </a:r>
            <a:r>
              <a:rPr lang="el-GR" dirty="0"/>
              <a:t> </a:t>
            </a:r>
            <a:r>
              <a:rPr lang="el-GR" dirty="0" err="1"/>
              <a:t>generators</a:t>
            </a:r>
            <a:r>
              <a:rPr lang="el-GR" dirty="0"/>
              <a:t>): συνήθως 2–4 μονάδες, </a:t>
            </a:r>
            <a:r>
              <a:rPr lang="el-GR" dirty="0" err="1"/>
              <a:t>εναλλακτήρας</a:t>
            </a:r>
            <a:r>
              <a:rPr lang="el-GR" dirty="0"/>
              <a:t> κινούμενος από μηχανή </a:t>
            </a:r>
            <a:r>
              <a:rPr lang="el-GR" dirty="0" err="1"/>
              <a:t>Diesel</a:t>
            </a:r>
            <a:r>
              <a:rPr lang="el-GR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l-GR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Γεννήτρια άξονα </a:t>
            </a:r>
            <a:r>
              <a:rPr lang="el-GR" dirty="0"/>
              <a:t>(</a:t>
            </a:r>
            <a:r>
              <a:rPr lang="el-GR" dirty="0" err="1"/>
              <a:t>shaft</a:t>
            </a:r>
            <a:r>
              <a:rPr lang="el-GR" dirty="0"/>
              <a:t> </a:t>
            </a:r>
            <a:r>
              <a:rPr lang="el-GR" dirty="0" err="1"/>
              <a:t>generator</a:t>
            </a:r>
            <a:r>
              <a:rPr lang="el-GR" dirty="0"/>
              <a:t>) και γεννήτρια ατμού σε ορισμένα πλοία</a:t>
            </a:r>
            <a:r>
              <a:rPr lang="el-GR" dirty="0" smtClean="0"/>
              <a:t>.</a:t>
            </a:r>
            <a:endParaRPr lang="en-GB" dirty="0" smtClean="0"/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algn="just">
              <a:lnSpc>
                <a:spcPct val="150000"/>
              </a:lnSpc>
            </a:pPr>
            <a:r>
              <a:rPr lang="el-GR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Τυπικά δίκτυα</a:t>
            </a:r>
            <a:r>
              <a:rPr lang="el-GR" dirty="0"/>
              <a:t>: </a:t>
            </a:r>
            <a:r>
              <a:rPr lang="el-GR" dirty="0">
                <a:solidFill>
                  <a:srgbClr val="FF0000"/>
                </a:solidFill>
              </a:rPr>
              <a:t>440 V / 60 </a:t>
            </a:r>
            <a:r>
              <a:rPr lang="el-GR" dirty="0" err="1">
                <a:solidFill>
                  <a:srgbClr val="FF0000"/>
                </a:solidFill>
              </a:rPr>
              <a:t>Hz</a:t>
            </a:r>
            <a:r>
              <a:rPr lang="el-GR" dirty="0">
                <a:solidFill>
                  <a:srgbClr val="FF0000"/>
                </a:solidFill>
              </a:rPr>
              <a:t> </a:t>
            </a:r>
            <a:r>
              <a:rPr lang="el-GR" dirty="0"/>
              <a:t>ή 400 V / 50 </a:t>
            </a:r>
            <a:r>
              <a:rPr lang="el-GR" dirty="0" err="1"/>
              <a:t>Hz</a:t>
            </a:r>
            <a:r>
              <a:rPr lang="el-GR" dirty="0"/>
              <a:t>, τριφασικά, με μονωμένο ουδέτερο</a:t>
            </a:r>
            <a:r>
              <a:rPr lang="el-GR" dirty="0" smtClean="0"/>
              <a:t>.</a:t>
            </a:r>
            <a:endParaRPr lang="en-GB" dirty="0" smtClean="0"/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algn="just">
              <a:lnSpc>
                <a:spcPct val="150000"/>
              </a:lnSpc>
            </a:pPr>
            <a:r>
              <a:rPr lang="el-GR" dirty="0"/>
              <a:t>Σε μεγάλα πλοία και κρουαζιερόπλοια χρησιμοποιείται </a:t>
            </a:r>
            <a:r>
              <a:rPr lang="el-GR" dirty="0" smtClean="0"/>
              <a:t>υψηλή  </a:t>
            </a:r>
            <a:r>
              <a:rPr lang="el-GR" dirty="0"/>
              <a:t>τάση (3,3 – 11 </a:t>
            </a:r>
            <a:r>
              <a:rPr lang="el-GR" dirty="0" err="1"/>
              <a:t>kV</a:t>
            </a:r>
            <a:r>
              <a:rPr lang="el-GR" dirty="0"/>
              <a:t>).</a:t>
            </a:r>
          </a:p>
        </p:txBody>
      </p:sp>
      <p:sp>
        <p:nvSpPr>
          <p:cNvPr id="3" name="2 - Ορθογώνιο"/>
          <p:cNvSpPr/>
          <p:nvPr/>
        </p:nvSpPr>
        <p:spPr>
          <a:xfrm>
            <a:off x="1919536" y="521385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3200" b="1" dirty="0">
                <a:solidFill>
                  <a:srgbClr val="000000"/>
                </a:solidFill>
                <a:latin typeface="DejaVu Sans"/>
              </a:rPr>
              <a:t>Παραγωγή ηλεκτρικής ενέργειας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1199456" y="1556792"/>
            <a:ext cx="9865096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dirty="0" smtClean="0">
                <a:latin typeface="DejaVu Sans"/>
              </a:rPr>
              <a:t>Βρίσκεται συνήθως μέσα στο </a:t>
            </a:r>
            <a:r>
              <a:rPr lang="el-GR" b="1" dirty="0">
                <a:latin typeface="DejaVu Sans"/>
              </a:rPr>
              <a:t>Δωμάτιο Ελέγχου Μηχανοστασίου (ECR - </a:t>
            </a:r>
            <a:r>
              <a:rPr lang="el-GR" b="1" dirty="0" err="1">
                <a:latin typeface="DejaVu Sans"/>
              </a:rPr>
              <a:t>Engine</a:t>
            </a:r>
            <a:r>
              <a:rPr lang="el-GR" b="1" dirty="0">
                <a:latin typeface="DejaVu Sans"/>
              </a:rPr>
              <a:t> </a:t>
            </a:r>
            <a:r>
              <a:rPr lang="el-GR" b="1" dirty="0" err="1">
                <a:latin typeface="DejaVu Sans"/>
              </a:rPr>
              <a:t>Control</a:t>
            </a:r>
            <a:r>
              <a:rPr lang="el-GR" b="1" dirty="0">
                <a:latin typeface="DejaVu Sans"/>
              </a:rPr>
              <a:t> </a:t>
            </a:r>
            <a:r>
              <a:rPr lang="el-GR" b="1" dirty="0" err="1">
                <a:latin typeface="DejaVu Sans"/>
              </a:rPr>
              <a:t>Room</a:t>
            </a:r>
            <a:r>
              <a:rPr lang="el-GR" b="1" dirty="0">
                <a:latin typeface="DejaVu Sans"/>
              </a:rPr>
              <a:t>)</a:t>
            </a:r>
            <a:r>
              <a:rPr lang="el-GR" dirty="0" smtClean="0">
                <a:latin typeface="DejaVu Sans"/>
              </a:rPr>
              <a:t> και λειτουργεί ως ο κεντρικός κόμβος που συνδέει τις κύριες γεννήτριες του πλοίου με όλα τα ηλεκτρικά φορτία και τους </a:t>
            </a:r>
            <a:r>
              <a:rPr lang="el-GR" dirty="0" err="1" smtClean="0">
                <a:latin typeface="DejaVu Sans"/>
              </a:rPr>
              <a:t>υποπίνακες.Τροφοδοτεί</a:t>
            </a:r>
            <a:r>
              <a:rPr lang="el-GR" dirty="0" smtClean="0">
                <a:latin typeface="DejaVu Sans"/>
              </a:rPr>
              <a:t>  </a:t>
            </a:r>
            <a:r>
              <a:rPr lang="el-GR" dirty="0">
                <a:latin typeface="DejaVu Sans"/>
              </a:rPr>
              <a:t>όλα τα φορτία μέσω μπάρας (</a:t>
            </a:r>
            <a:r>
              <a:rPr lang="el-GR" dirty="0" err="1">
                <a:latin typeface="DejaVu Sans"/>
              </a:rPr>
              <a:t>busbar</a:t>
            </a:r>
            <a:r>
              <a:rPr lang="el-GR" dirty="0" smtClean="0">
                <a:latin typeface="DejaVu Sans"/>
              </a:rPr>
              <a:t>).</a:t>
            </a:r>
          </a:p>
          <a:p>
            <a:pPr algn="just">
              <a:lnSpc>
                <a:spcPct val="150000"/>
              </a:lnSpc>
            </a:pPr>
            <a:endParaRPr lang="el-GR" dirty="0">
              <a:latin typeface="DejaVu Sans"/>
            </a:endParaRPr>
          </a:p>
          <a:p>
            <a:pPr algn="just">
              <a:lnSpc>
                <a:spcPct val="150000"/>
              </a:lnSpc>
            </a:pPr>
            <a:endParaRPr lang="el-GR" dirty="0" smtClean="0">
              <a:latin typeface="DejaVu Sans"/>
            </a:endParaRPr>
          </a:p>
          <a:p>
            <a:pPr algn="just">
              <a:lnSpc>
                <a:spcPct val="150000"/>
              </a:lnSpc>
            </a:pPr>
            <a:endParaRPr lang="el-GR" dirty="0" smtClean="0">
              <a:latin typeface="DejaVu Sans"/>
            </a:endParaRPr>
          </a:p>
          <a:p>
            <a:pPr algn="just">
              <a:lnSpc>
                <a:spcPct val="150000"/>
              </a:lnSpc>
            </a:pPr>
            <a:endParaRPr lang="el-GR" dirty="0">
              <a:latin typeface="DejaVu Sans"/>
            </a:endParaRPr>
          </a:p>
          <a:p>
            <a:pPr algn="just">
              <a:lnSpc>
                <a:spcPct val="150000"/>
              </a:lnSpc>
            </a:pPr>
            <a:r>
              <a:rPr lang="el-GR" dirty="0">
                <a:latin typeface="DejaVu Sans"/>
              </a:rPr>
              <a:t>Πεδία γεννητριών: αυτόματος διακόπτης ισχύος (ACB), όργανα, συγχρονισμός.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DejaVu Sans"/>
              </a:rPr>
              <a:t>Πεδία φορτίων: κινητήρες, μετασχηματιστές, πίνακες ομάδων.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DejaVu Sans"/>
              </a:rPr>
              <a:t>Τοποθετείται στον χώρο ελέγχου ή στο μηχανοστάσιο, με προστασία από νερό και φωτιά.</a:t>
            </a:r>
          </a:p>
        </p:txBody>
      </p:sp>
      <p:sp>
        <p:nvSpPr>
          <p:cNvPr id="3" name="2 - Ορθογώνιο"/>
          <p:cNvSpPr/>
          <p:nvPr/>
        </p:nvSpPr>
        <p:spPr>
          <a:xfrm>
            <a:off x="2567608" y="404664"/>
            <a:ext cx="6576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3200" b="1" dirty="0">
                <a:solidFill>
                  <a:srgbClr val="000000"/>
                </a:solidFill>
                <a:latin typeface="DejaVu Sans"/>
              </a:rPr>
              <a:t>Κύριος πίνακας διανομής (MSB)</a:t>
            </a:r>
          </a:p>
        </p:txBody>
      </p:sp>
      <p:pic>
        <p:nvPicPr>
          <p:cNvPr id="1026" name="Picture 2" descr="Main Distribution Switchboar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3632" y="2852936"/>
            <a:ext cx="2833124" cy="2005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Ορθογώνιο">
            <a:extLst>
              <a:ext uri="{FF2B5EF4-FFF2-40B4-BE49-F238E27FC236}">
                <a16:creationId xmlns:a16="http://schemas.microsoft.com/office/drawing/2014/main" xmlns="" id="{00DACD1C-FCD4-492E-ADFF-51E1D0CDB3D7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Αγωγοί, καλώδια και μόνωση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88147358-58D1-415E-B4D9-41FFA67CE495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5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60D60D2D-22F7-49CC-81A4-D97E5D09C29B}"/>
              </a:ext>
            </a:extLst>
          </p:cNvPr>
          <p:cNvSpPr>
            <a:spLocks noGrp="1"/>
          </p:cNvSpPr>
          <p:nvPr/>
        </p:nvSpPr>
        <p:spPr>
          <a:xfrm>
            <a:off x="571500" y="1524000"/>
            <a:ext cx="6667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Αγωγός και καλώδιο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C0098BF0-08A6-4757-B43F-AE537FA6113A}"/>
              </a:ext>
            </a:extLst>
          </p:cNvPr>
          <p:cNvSpPr>
            <a:spLocks noGrp="1"/>
          </p:cNvSpPr>
          <p:nvPr/>
        </p:nvSpPr>
        <p:spPr>
          <a:xfrm>
            <a:off x="571500" y="1885950"/>
            <a:ext cx="6667500" cy="923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Αγωγός: μεταφέρει ρεύμα ή σήματα. Καλώδιο: μονωμένοι αγωγοί μέσα σε κοινό περίβλημα.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F1038AA3-5570-455D-82E3-03D3A6BFECEB}"/>
              </a:ext>
            </a:extLst>
          </p:cNvPr>
          <p:cNvSpPr>
            <a:spLocks noGrp="1"/>
          </p:cNvSpPr>
          <p:nvPr/>
        </p:nvSpPr>
        <p:spPr>
          <a:xfrm>
            <a:off x="571500" y="2809875"/>
            <a:ext cx="6667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Κατασκευή και ευκαμψία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3B1069A3-AD2D-4227-A2D5-18DF2E7B2A02}"/>
              </a:ext>
            </a:extLst>
          </p:cNvPr>
          <p:cNvSpPr>
            <a:spLocks noGrp="1"/>
          </p:cNvSpPr>
          <p:nvPr/>
        </p:nvSpPr>
        <p:spPr>
          <a:xfrm>
            <a:off x="571500" y="3171825"/>
            <a:ext cx="6667500" cy="923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Μονόκλωνοι, πολύκλωνοι και λεπτοπολύκλωνοι αγωγοί. Περισσότεροι κλώνοι αυξάνουν την ευκαμψία.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E934A171-E9B0-46D7-A0C2-EDB6A973826D}"/>
              </a:ext>
            </a:extLst>
          </p:cNvPr>
          <p:cNvSpPr>
            <a:spLocks noGrp="1"/>
          </p:cNvSpPr>
          <p:nvPr/>
        </p:nvSpPr>
        <p:spPr>
          <a:xfrm>
            <a:off x="571500" y="4095750"/>
            <a:ext cx="6667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Επιλογή διατομής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B7FB18C8-BE99-4EC4-89A6-4C9852F8DFC7}"/>
              </a:ext>
            </a:extLst>
          </p:cNvPr>
          <p:cNvSpPr>
            <a:spLocks noGrp="1"/>
          </p:cNvSpPr>
          <p:nvPr/>
        </p:nvSpPr>
        <p:spPr>
          <a:xfrm>
            <a:off x="571500" y="4457700"/>
            <a:ext cx="6667500" cy="923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Εξαρτάται από το ρεύμα, τη μόνωση, τη θερμοκρασία και τον τρόπο εγκατάστασης.</a:t>
            </a:r>
          </a:p>
        </p:txBody>
      </p:sp>
      <p:pic>
        <p:nvPicPr>
          <p:cNvPr id="22" name="21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7620000" y="1946440"/>
            <a:ext cx="3619500" cy="869620"/>
          </a:xfrm>
          <a:prstGeom prst="rect">
            <a:avLst/>
          </a:prstGeom>
        </p:spPr>
      </p:pic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4063477F-434F-4C9F-91C3-975C810EAE64}"/>
              </a:ext>
            </a:extLst>
          </p:cNvPr>
          <p:cNvSpPr>
            <a:spLocks noGrp="1"/>
          </p:cNvSpPr>
          <p:nvPr/>
        </p:nvSpPr>
        <p:spPr>
          <a:xfrm>
            <a:off x="7620000" y="3429000"/>
            <a:ext cx="38100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Απώλειες Joule</a:t>
            </a:r>
          </a:p>
          <a:p>
            <a:pPr>
              <a:defRPr sz="232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Q = I² · R · t</a:t>
            </a:r>
          </a:p>
        </p:txBody>
      </p:sp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01712EAE-322F-4BC4-9E7A-BFA99E1BFA64}"/>
              </a:ext>
            </a:extLst>
          </p:cNvPr>
          <p:cNvSpPr>
            <a:spLocks noGrp="1"/>
          </p:cNvSpPr>
          <p:nvPr/>
        </p:nvSpPr>
        <p:spPr>
          <a:xfrm>
            <a:off x="7620000" y="4524375"/>
            <a:ext cx="3857625" cy="1476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Αναγνώριση</a:t>
            </a:r>
            <a:r>
              <a:rPr sz="1725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725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αγωγών</a:t>
            </a:r>
            <a:endParaRPr sz="1725" b="0" dirty="0">
              <a:solidFill>
                <a:srgbClr val="233B4A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dirty="0">
                <a:latin typeface="DejaVu Sans"/>
                <a:ea typeface="DejaVu Sans"/>
                <a:cs typeface="DejaVu Sans"/>
              </a:rPr>
              <a:t>PE: </a:t>
            </a:r>
            <a:r>
              <a:rPr sz="1725" b="0" dirty="0" err="1">
                <a:latin typeface="DejaVu Sans"/>
                <a:ea typeface="DejaVu Sans"/>
                <a:cs typeface="DejaVu Sans"/>
              </a:rPr>
              <a:t>πράσινο</a:t>
            </a:r>
            <a:r>
              <a:rPr sz="1725" b="0" dirty="0">
                <a:latin typeface="DejaVu Sans"/>
                <a:ea typeface="DejaVu Sans"/>
                <a:cs typeface="DejaVu Sans"/>
              </a:rPr>
              <a:t> / </a:t>
            </a:r>
            <a:r>
              <a:rPr sz="1725" b="0" dirty="0" err="1">
                <a:latin typeface="DejaVu Sans"/>
                <a:ea typeface="DejaVu Sans"/>
                <a:cs typeface="DejaVu Sans"/>
              </a:rPr>
              <a:t>κίτρινο</a:t>
            </a:r>
            <a:endParaRPr sz="1725" b="0" dirty="0">
              <a:latin typeface="DejaVu Sans"/>
              <a:ea typeface="DejaVu Sans"/>
              <a:cs typeface="DejaVu Sans"/>
            </a:endParaRPr>
          </a:p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N: </a:t>
            </a:r>
            <a:r>
              <a:rPr sz="1725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ανοιχτό</a:t>
            </a:r>
            <a:r>
              <a:rPr sz="1725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725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μπλε</a:t>
            </a:r>
            <a:endParaRPr sz="1725" b="0" dirty="0">
              <a:solidFill>
                <a:srgbClr val="233B4A"/>
              </a:solidFill>
              <a:latin typeface="DejaVu Sans"/>
              <a:ea typeface="DejaVu Sans"/>
              <a:cs typeface="DejaVu Sans"/>
            </a:endParaRPr>
          </a:p>
          <a:p>
            <a:endParaRPr dirty="0"/>
          </a:p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Μονώσεις</a:t>
            </a:r>
            <a:r>
              <a:rPr sz="1725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: PVC, XLPE,</a:t>
            </a:r>
          </a:p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ελαστικό</a:t>
            </a:r>
            <a:r>
              <a:rPr sz="1725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725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και</a:t>
            </a:r>
            <a:r>
              <a:rPr sz="1725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725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σιλικόνη</a:t>
            </a:r>
            <a:endParaRPr sz="1725" b="0" dirty="0">
              <a:solidFill>
                <a:srgbClr val="233B4A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292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6C53F6D6-8858-4796-966B-AB194E21D771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Διακόπτες και όργανα προστασίας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E02A22A6-0DA9-451B-96F4-2F72F19D0F3C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6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83279105-3246-477B-BEB4-C5E97FF4E646}"/>
              </a:ext>
            </a:extLst>
          </p:cNvPr>
          <p:cNvSpPr>
            <a:spLocks noGrp="1"/>
          </p:cNvSpPr>
          <p:nvPr/>
        </p:nvSpPr>
        <p:spPr>
          <a:xfrm>
            <a:off x="571500" y="1524000"/>
            <a:ext cx="6667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Αποζεύκτης και διακόπτης φορτίου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9C1C63E7-4C1E-43FD-BA46-C93CAB3F0EB2}"/>
              </a:ext>
            </a:extLst>
          </p:cNvPr>
          <p:cNvSpPr>
            <a:spLocks noGrp="1"/>
          </p:cNvSpPr>
          <p:nvPr/>
        </p:nvSpPr>
        <p:spPr>
          <a:xfrm>
            <a:off x="571500" y="1885950"/>
            <a:ext cx="66675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 αποζεύκτης εξυπηρετεί την απομόνωση. Ο διακόπτης φορτίου χειρίζεται το κανονικό ρεύμα λειτουργίας.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B49BF113-0AD0-4741-BDDB-3B0DBC713810}"/>
              </a:ext>
            </a:extLst>
          </p:cNvPr>
          <p:cNvSpPr>
            <a:spLocks noGrp="1"/>
          </p:cNvSpPr>
          <p:nvPr/>
        </p:nvSpPr>
        <p:spPr>
          <a:xfrm>
            <a:off x="571500" y="2905125"/>
            <a:ext cx="6667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Αυτόματος διακόπτης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8F05A11B-EDAA-45EA-99AC-40467876CA3A}"/>
              </a:ext>
            </a:extLst>
          </p:cNvPr>
          <p:cNvSpPr>
            <a:spLocks noGrp="1"/>
          </p:cNvSpPr>
          <p:nvPr/>
        </p:nvSpPr>
        <p:spPr>
          <a:xfrm>
            <a:off x="571500" y="3267075"/>
            <a:ext cx="66675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μαγνητική λειτουργία αντιμετωπίζει το βραχυκύκλωμα. Η θερμική λειτουργία αντιμετωπίζει την υπερφόρτιση.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43C44143-BCF9-4F54-94EA-8D218489FE37}"/>
              </a:ext>
            </a:extLst>
          </p:cNvPr>
          <p:cNvSpPr>
            <a:spLocks noGrp="1"/>
          </p:cNvSpPr>
          <p:nvPr/>
        </p:nvSpPr>
        <p:spPr>
          <a:xfrm>
            <a:off x="571500" y="4286250"/>
            <a:ext cx="6667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Ασφάλεια τήξεως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180CA914-98DF-4C9A-BCAE-EC9D6920D45F}"/>
              </a:ext>
            </a:extLst>
          </p:cNvPr>
          <p:cNvSpPr>
            <a:spLocks noGrp="1"/>
          </p:cNvSpPr>
          <p:nvPr/>
        </p:nvSpPr>
        <p:spPr>
          <a:xfrm>
            <a:off x="571500" y="4648200"/>
            <a:ext cx="66675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Το τηκτό στοιχείο διακόπτει το κύκλωμα σε υπερένταση. Μετά τη λειτουργία απαιτείται αντικατάσταση.</a:t>
            </a:r>
          </a:p>
        </p:txBody>
      </p:sp>
      <p:pic>
        <p:nvPicPr>
          <p:cNvPr id="21" name="20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7759099" y="1666875"/>
            <a:ext cx="3436553" cy="3333750"/>
          </a:xfrm>
          <a:prstGeom prst="rect">
            <a:avLst/>
          </a:prstGeom>
        </p:spPr>
      </p:pic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0DA8FACA-7527-4038-9665-1FB6950FE97E}"/>
              </a:ext>
            </a:extLst>
          </p:cNvPr>
          <p:cNvSpPr>
            <a:spLocks noGrp="1"/>
          </p:cNvSpPr>
          <p:nvPr/>
        </p:nvSpPr>
        <p:spPr>
          <a:xfrm>
            <a:off x="7715250" y="5095875"/>
            <a:ext cx="36195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Κριτήρια επιλογής</a:t>
            </a:r>
          </a:p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Ονομαστική τάση και ρεύμα, ικανότητα διακοπής και χαρακτηριστική λειτουργίας.</a:t>
            </a:r>
          </a:p>
        </p:txBody>
      </p:sp>
    </p:spTree>
    <p:extLst>
      <p:ext uri="{BB962C8B-B14F-4D97-AF65-F5344CB8AC3E}">
        <p14:creationId xmlns:p14="http://schemas.microsoft.com/office/powerpoint/2010/main" xmlns="" val="607048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- Ορθογώνιο">
            <a:extLst>
              <a:ext uri="{FF2B5EF4-FFF2-40B4-BE49-F238E27FC236}">
                <a16:creationId xmlns:a16="http://schemas.microsoft.com/office/drawing/2014/main" xmlns="" id="{CA87B2F4-0E97-4EBE-9896-7D1FCF4D1D30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Γείωση και διαφορική προστασία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7B8BA9E3-828F-440B-920E-8A38F48CF69F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7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F7A3C770-A4E0-4BBD-BC5D-57A2490C07B4}"/>
              </a:ext>
            </a:extLst>
          </p:cNvPr>
          <p:cNvSpPr>
            <a:spLocks noGrp="1"/>
          </p:cNvSpPr>
          <p:nvPr/>
        </p:nvSpPr>
        <p:spPr>
          <a:xfrm>
            <a:off x="571500" y="1571625"/>
            <a:ext cx="6858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Αγωγός προστασίας PE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6A94D499-6DE9-4D65-90FC-905E2C95CD50}"/>
              </a:ext>
            </a:extLst>
          </p:cNvPr>
          <p:cNvSpPr>
            <a:spLocks noGrp="1"/>
          </p:cNvSpPr>
          <p:nvPr/>
        </p:nvSpPr>
        <p:spPr>
          <a:xfrm>
            <a:off x="571500" y="1933575"/>
            <a:ext cx="68580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Συνδέει τα εκτεθειμένα αγώγιμα μέρη στο σύστημα προστασίας της εγκατάστασης.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777799ED-EDD3-4822-9B9F-C92A2F956654}"/>
              </a:ext>
            </a:extLst>
          </p:cNvPr>
          <p:cNvSpPr>
            <a:spLocks noGrp="1"/>
          </p:cNvSpPr>
          <p:nvPr/>
        </p:nvSpPr>
        <p:spPr>
          <a:xfrm>
            <a:off x="571500" y="2952750"/>
            <a:ext cx="6858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Διακόπτης διαφορικού ρεύματος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73ED853D-8022-4172-96F3-712E24CA525C}"/>
              </a:ext>
            </a:extLst>
          </p:cNvPr>
          <p:cNvSpPr>
            <a:spLocks noGrp="1"/>
          </p:cNvSpPr>
          <p:nvPr/>
        </p:nvSpPr>
        <p:spPr>
          <a:xfrm>
            <a:off x="571500" y="3314700"/>
            <a:ext cx="68580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Ελέγχει το άθροισμα των ρευμάτων των ενεργών αγωγών. Διαρροή εκτός της κανονικής διαδρομής δημιουργεί διαφορά.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AEC46B4A-FEAD-4868-9D6B-8DC44BEFC067}"/>
              </a:ext>
            </a:extLst>
          </p:cNvPr>
          <p:cNvSpPr>
            <a:spLocks noGrp="1"/>
          </p:cNvSpPr>
          <p:nvPr/>
        </p:nvSpPr>
        <p:spPr>
          <a:xfrm>
            <a:off x="571500" y="4333875"/>
            <a:ext cx="6858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Διακοπή σε σφάλμα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8FDFAD70-E969-4983-82FF-B7BBE27C317B}"/>
              </a:ext>
            </a:extLst>
          </p:cNvPr>
          <p:cNvSpPr>
            <a:spLocks noGrp="1"/>
          </p:cNvSpPr>
          <p:nvPr/>
        </p:nvSpPr>
        <p:spPr>
          <a:xfrm>
            <a:off x="571500" y="4695825"/>
            <a:ext cx="68580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Όταν η διαφορά φτάσει το όριο λειτουργίας, ο ΔΔΕ αποσυνδέει το προστατευόμενο κύκλωμα.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F95396E1-72C2-4F9C-867D-5A7C2DAF707F}"/>
              </a:ext>
            </a:extLst>
          </p:cNvPr>
          <p:cNvSpPr>
            <a:spLocks noGrp="1"/>
          </p:cNvSpPr>
          <p:nvPr/>
        </p:nvSpPr>
        <p:spPr>
          <a:xfrm>
            <a:off x="7680176" y="3356992"/>
            <a:ext cx="30480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65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600" dirty="0" smtClean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Τιμή ευαισθησίας του ΔΔΕ</a:t>
            </a:r>
          </a:p>
          <a:p>
            <a:pPr>
              <a:defRPr sz="465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30 </a:t>
            </a:r>
            <a:r>
              <a:rPr b="1" dirty="0" err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mA</a:t>
            </a:r>
            <a:endParaRPr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AA61B489-7201-49D5-BAF6-D2D119F6E6E0}"/>
              </a:ext>
            </a:extLst>
          </p:cNvPr>
          <p:cNvSpPr>
            <a:spLocks noGrp="1"/>
          </p:cNvSpPr>
          <p:nvPr/>
        </p:nvSpPr>
        <p:spPr>
          <a:xfrm>
            <a:off x="7715250" y="4238625"/>
            <a:ext cx="3667125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 ΔΔΕ δεν καλύπτει κάθε τρόπο ηλεκτροπληξίας και δεν αντικαθιστά την προστασία υπερέντασης.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00256" y="0"/>
            <a:ext cx="1800200" cy="301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21880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3CBA1A42-2B97-40AF-A7EE-41BF40CE74DF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Πίνακες διανομής και ηλεκτρολογικό σχέδιο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C477F706-B783-462B-AB80-4936960BC872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8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C19A3AF6-23A7-434A-B5EB-9E33F6DFCFCE}"/>
              </a:ext>
            </a:extLst>
          </p:cNvPr>
          <p:cNvSpPr>
            <a:spLocks noGrp="1"/>
          </p:cNvSpPr>
          <p:nvPr/>
        </p:nvSpPr>
        <p:spPr>
          <a:xfrm>
            <a:off x="571500" y="1571625"/>
            <a:ext cx="657225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Πίνακας διανομής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5729A821-EFF7-4BEB-A4F4-FCCAD044936A}"/>
              </a:ext>
            </a:extLst>
          </p:cNvPr>
          <p:cNvSpPr>
            <a:spLocks noGrp="1"/>
          </p:cNvSpPr>
          <p:nvPr/>
        </p:nvSpPr>
        <p:spPr>
          <a:xfrm>
            <a:off x="571500" y="1933575"/>
            <a:ext cx="657225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Συγκεντρώνει τον εξοπλισμό τροφοδότησης, χειρισμού και προστασίας των εξερχόμενων κυκλωμάτων.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7A342CA9-E33E-4C17-88ED-799C37BBAA63}"/>
              </a:ext>
            </a:extLst>
          </p:cNvPr>
          <p:cNvSpPr>
            <a:spLocks noGrp="1"/>
          </p:cNvSpPr>
          <p:nvPr/>
        </p:nvSpPr>
        <p:spPr>
          <a:xfrm>
            <a:off x="571500" y="2952750"/>
            <a:ext cx="657225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Κριτήρια επιλογής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F0E807BF-DCAF-4D39-A9BE-8AF31DDF105D}"/>
              </a:ext>
            </a:extLst>
          </p:cNvPr>
          <p:cNvSpPr>
            <a:spLocks noGrp="1"/>
          </p:cNvSpPr>
          <p:nvPr/>
        </p:nvSpPr>
        <p:spPr>
          <a:xfrm>
            <a:off x="571500" y="3314700"/>
            <a:ext cx="657225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Ισχύς παροχής, πλήθος αναχωρήσεων, βαθμός προστασίας και περιβαλλοντικές συνθήκες.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51ACB4DC-F163-43ED-92D0-B54751816B35}"/>
              </a:ext>
            </a:extLst>
          </p:cNvPr>
          <p:cNvSpPr>
            <a:spLocks noGrp="1"/>
          </p:cNvSpPr>
          <p:nvPr/>
        </p:nvSpPr>
        <p:spPr>
          <a:xfrm>
            <a:off x="571500" y="4333875"/>
            <a:ext cx="657225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Σχέδιο και σύμβολα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44AA78C2-DCFD-47C6-B24C-98DE28B3D48D}"/>
              </a:ext>
            </a:extLst>
          </p:cNvPr>
          <p:cNvSpPr>
            <a:spLocks noGrp="1"/>
          </p:cNvSpPr>
          <p:nvPr/>
        </p:nvSpPr>
        <p:spPr>
          <a:xfrm>
            <a:off x="571500" y="4695825"/>
            <a:ext cx="657225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Το σχέδιο επικοινωνεί με ακρίβεια τις συνδέσεις. Σύμβολα και χαρακτηρισμοί επιτρέπουν την αναγνώριση των στοιχείων.</a:t>
            </a:r>
          </a:p>
        </p:txBody>
      </p:sp>
      <p:pic>
        <p:nvPicPr>
          <p:cNvPr id="21" name="20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7715250" y="2107406"/>
            <a:ext cx="3524250" cy="288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9747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- Ορθογώνιο">
            <a:extLst>
              <a:ext uri="{FF2B5EF4-FFF2-40B4-BE49-F238E27FC236}">
                <a16:creationId xmlns="" xmlns:a16="http://schemas.microsoft.com/office/drawing/2014/main" id="{1F12B121-377E-404A-AB82-7A7B64C4C407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Επαφές και ηλεκτρονόμοι</a:t>
            </a:r>
          </a:p>
        </p:txBody>
      </p:sp>
      <p:pic>
        <p:nvPicPr>
          <p:cNvPr id="17" name="16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895177" y="1543050"/>
            <a:ext cx="781396" cy="895350"/>
          </a:xfrm>
          <a:prstGeom prst="rect">
            <a:avLst/>
          </a:prstGeom>
        </p:spPr>
      </p:pic>
      <p:sp>
        <p:nvSpPr>
          <p:cNvPr id="3" name="2 - Ορθογώνιο">
            <a:extLst>
              <a:ext uri="{FF2B5EF4-FFF2-40B4-BE49-F238E27FC236}">
                <a16:creationId xmlns="" xmlns:a16="http://schemas.microsoft.com/office/drawing/2014/main" id="{68235E52-B1BF-481C-964B-BE244076052E}"/>
              </a:ext>
            </a:extLst>
          </p:cNvPr>
          <p:cNvSpPr>
            <a:spLocks noGrp="1"/>
          </p:cNvSpPr>
          <p:nvPr/>
        </p:nvSpPr>
        <p:spPr>
          <a:xfrm>
            <a:off x="225742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Κανονικά ανοικτή επαφή (NO)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="" xmlns:a16="http://schemas.microsoft.com/office/drawing/2014/main" id="{615A44CC-5169-4917-8491-209B81B056E3}"/>
              </a:ext>
            </a:extLst>
          </p:cNvPr>
          <p:cNvSpPr>
            <a:spLocks noGrp="1"/>
          </p:cNvSpPr>
          <p:nvPr/>
        </p:nvSpPr>
        <p:spPr>
          <a:xfrm>
            <a:off x="225742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14</a:t>
            </a:r>
          </a:p>
        </p:txBody>
      </p:sp>
      <p:pic>
        <p:nvPicPr>
          <p:cNvPr id="20" name="19 - Εικόνα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864534" y="2667000"/>
            <a:ext cx="842682" cy="895350"/>
          </a:xfrm>
          <a:prstGeom prst="rect">
            <a:avLst/>
          </a:prstGeom>
        </p:spPr>
      </p:pic>
      <p:sp>
        <p:nvSpPr>
          <p:cNvPr id="6" name="5 - Ορθογώνιο">
            <a:extLst>
              <a:ext uri="{FF2B5EF4-FFF2-40B4-BE49-F238E27FC236}">
                <a16:creationId xmlns="" xmlns:a16="http://schemas.microsoft.com/office/drawing/2014/main" id="{C70F2F4D-BFFB-48BC-8152-13B504E4AFDB}"/>
              </a:ext>
            </a:extLst>
          </p:cNvPr>
          <p:cNvSpPr>
            <a:spLocks noGrp="1"/>
          </p:cNvSpPr>
          <p:nvPr/>
        </p:nvSpPr>
        <p:spPr>
          <a:xfrm>
            <a:off x="225742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Κανονικά κλειστή επαφή (NC)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="" xmlns:a16="http://schemas.microsoft.com/office/drawing/2014/main" id="{0BB45848-A7B6-4424-AFD2-0213F740A8BE}"/>
              </a:ext>
            </a:extLst>
          </p:cNvPr>
          <p:cNvSpPr>
            <a:spLocks noGrp="1"/>
          </p:cNvSpPr>
          <p:nvPr/>
        </p:nvSpPr>
        <p:spPr>
          <a:xfrm>
            <a:off x="225742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14</a:t>
            </a:r>
          </a:p>
        </p:txBody>
      </p:sp>
      <p:pic>
        <p:nvPicPr>
          <p:cNvPr id="23" name="22 - Εικόνα"/>
          <p:cNvPicPr>
            <a:picLocks noChangeAspect="1"/>
          </p:cNvPicPr>
          <p:nvPr/>
        </p:nvPicPr>
        <p:blipFill>
          <a:blip r:embed="rId5" cstate="print"/>
          <a:stretch/>
        </p:blipFill>
        <p:spPr>
          <a:xfrm>
            <a:off x="6621589" y="1543050"/>
            <a:ext cx="949071" cy="895350"/>
          </a:xfrm>
          <a:prstGeom prst="rect">
            <a:avLst/>
          </a:prstGeom>
        </p:spPr>
      </p:pic>
      <p:sp>
        <p:nvSpPr>
          <p:cNvPr id="9" name="8 - Ορθογώνιο">
            <a:extLst>
              <a:ext uri="{FF2B5EF4-FFF2-40B4-BE49-F238E27FC236}">
                <a16:creationId xmlns="" xmlns:a16="http://schemas.microsoft.com/office/drawing/2014/main" id="{C1FC683C-6EC6-425D-87C5-2DD0AD215161}"/>
              </a:ext>
            </a:extLst>
          </p:cNvPr>
          <p:cNvSpPr>
            <a:spLocks noGrp="1"/>
          </p:cNvSpPr>
          <p:nvPr/>
        </p:nvSpPr>
        <p:spPr>
          <a:xfrm>
            <a:off x="806767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Μεταγωγική επαφή δύο θέσεων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="" xmlns:a16="http://schemas.microsoft.com/office/drawing/2014/main" id="{51DD0D08-07A6-4F1D-A11D-956F22B83FB3}"/>
              </a:ext>
            </a:extLst>
          </p:cNvPr>
          <p:cNvSpPr>
            <a:spLocks noGrp="1"/>
          </p:cNvSpPr>
          <p:nvPr/>
        </p:nvSpPr>
        <p:spPr>
          <a:xfrm>
            <a:off x="806767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14</a:t>
            </a:r>
          </a:p>
        </p:txBody>
      </p:sp>
      <p:pic>
        <p:nvPicPr>
          <p:cNvPr id="26" name="25 - Εικόνα"/>
          <p:cNvPicPr>
            <a:picLocks noChangeAspect="1"/>
          </p:cNvPicPr>
          <p:nvPr/>
        </p:nvPicPr>
        <p:blipFill>
          <a:blip r:embed="rId6" cstate="print"/>
          <a:stretch/>
        </p:blipFill>
        <p:spPr>
          <a:xfrm>
            <a:off x="6625294" y="2667000"/>
            <a:ext cx="941661" cy="895350"/>
          </a:xfrm>
          <a:prstGeom prst="rect">
            <a:avLst/>
          </a:prstGeom>
        </p:spPr>
      </p:pic>
      <p:sp>
        <p:nvSpPr>
          <p:cNvPr id="12" name="11 - Ορθογώνιο">
            <a:extLst>
              <a:ext uri="{FF2B5EF4-FFF2-40B4-BE49-F238E27FC236}">
                <a16:creationId xmlns="" xmlns:a16="http://schemas.microsoft.com/office/drawing/2014/main" id="{233B8D83-14CD-4C5C-BD55-9C25B1A87E97}"/>
              </a:ext>
            </a:extLst>
          </p:cNvPr>
          <p:cNvSpPr>
            <a:spLocks noGrp="1"/>
          </p:cNvSpPr>
          <p:nvPr/>
        </p:nvSpPr>
        <p:spPr>
          <a:xfrm>
            <a:off x="806767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Πηνίο ηλεκτρονόμου</a:t>
            </a:r>
          </a:p>
        </p:txBody>
      </p:sp>
      <p:sp>
        <p:nvSpPr>
          <p:cNvPr id="13" name="12 - Ορθογώνιο">
            <a:extLst>
              <a:ext uri="{FF2B5EF4-FFF2-40B4-BE49-F238E27FC236}">
                <a16:creationId xmlns="" xmlns:a16="http://schemas.microsoft.com/office/drawing/2014/main" id="{A9DF9E9A-3952-485F-966E-35C1309F3979}"/>
              </a:ext>
            </a:extLst>
          </p:cNvPr>
          <p:cNvSpPr>
            <a:spLocks noGrp="1"/>
          </p:cNvSpPr>
          <p:nvPr/>
        </p:nvSpPr>
        <p:spPr>
          <a:xfrm>
            <a:off x="806767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14</a:t>
            </a:r>
          </a:p>
        </p:txBody>
      </p:sp>
      <p:sp>
        <p:nvSpPr>
          <p:cNvPr id="14" name="13 - Ορθογώνιο">
            <a:extLst>
              <a:ext uri="{FF2B5EF4-FFF2-40B4-BE49-F238E27FC236}">
                <a16:creationId xmlns="" xmlns:a16="http://schemas.microsoft.com/office/drawing/2014/main" id="{812FFE6F-6514-4201-A6F5-FB7566F237ED}"/>
              </a:ext>
            </a:extLst>
          </p:cNvPr>
          <p:cNvSpPr>
            <a:spLocks noGrp="1"/>
          </p:cNvSpPr>
          <p:nvPr/>
        </p:nvSpPr>
        <p:spPr>
          <a:xfrm>
            <a:off x="571500" y="6381750"/>
            <a:ext cx="10382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Σύμβολα από τις σημειώσεις «Κλασικές εγκαταστάσεις», ΑΕΝ Μακεδονίας</a:t>
            </a:r>
          </a:p>
        </p:txBody>
      </p:sp>
      <p:sp>
        <p:nvSpPr>
          <p:cNvPr id="15" name="14 - Ορθογώνιο">
            <a:extLst>
              <a:ext uri="{FF2B5EF4-FFF2-40B4-BE49-F238E27FC236}">
                <a16:creationId xmlns="" xmlns:a16="http://schemas.microsoft.com/office/drawing/2014/main" id="{DA44D450-E0AD-4BD4-879D-71D173E690C5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09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3156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- Ορθογώνιο">
            <a:extLst>
              <a:ext uri="{FF2B5EF4-FFF2-40B4-BE49-F238E27FC236}">
                <a16:creationId xmlns="" xmlns:a16="http://schemas.microsoft.com/office/drawing/2014/main" id="{8EF88785-EE84-4845-8E8D-3594EF674DDC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Χειριστήρια διακοπτών</a:t>
            </a:r>
          </a:p>
        </p:txBody>
      </p:sp>
      <p:pic>
        <p:nvPicPr>
          <p:cNvPr id="17" name="16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775526" y="1543050"/>
            <a:ext cx="1020699" cy="895350"/>
          </a:xfrm>
          <a:prstGeom prst="rect">
            <a:avLst/>
          </a:prstGeom>
        </p:spPr>
      </p:pic>
      <p:sp>
        <p:nvSpPr>
          <p:cNvPr id="3" name="2 - Ορθογώνιο">
            <a:extLst>
              <a:ext uri="{FF2B5EF4-FFF2-40B4-BE49-F238E27FC236}">
                <a16:creationId xmlns="" xmlns:a16="http://schemas.microsoft.com/office/drawing/2014/main" id="{C60D5C3D-75A4-4CE1-8352-7779B1BA2BCC}"/>
              </a:ext>
            </a:extLst>
          </p:cNvPr>
          <p:cNvSpPr>
            <a:spLocks noGrp="1"/>
          </p:cNvSpPr>
          <p:nvPr/>
        </p:nvSpPr>
        <p:spPr>
          <a:xfrm>
            <a:off x="225742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Διακόπτης με μανδάλωση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="" xmlns:a16="http://schemas.microsoft.com/office/drawing/2014/main" id="{71F1B38D-A287-4BE6-AC14-FCC6AE9E6092}"/>
              </a:ext>
            </a:extLst>
          </p:cNvPr>
          <p:cNvSpPr>
            <a:spLocks noGrp="1"/>
          </p:cNvSpPr>
          <p:nvPr/>
        </p:nvSpPr>
        <p:spPr>
          <a:xfrm>
            <a:off x="225742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12</a:t>
            </a:r>
          </a:p>
        </p:txBody>
      </p:sp>
      <p:pic>
        <p:nvPicPr>
          <p:cNvPr id="20" name="19 - Εικόνα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828873" y="2667000"/>
            <a:ext cx="914003" cy="895350"/>
          </a:xfrm>
          <a:prstGeom prst="rect">
            <a:avLst/>
          </a:prstGeom>
        </p:spPr>
      </p:pic>
      <p:sp>
        <p:nvSpPr>
          <p:cNvPr id="6" name="5 - Ορθογώνιο">
            <a:extLst>
              <a:ext uri="{FF2B5EF4-FFF2-40B4-BE49-F238E27FC236}">
                <a16:creationId xmlns="" xmlns:a16="http://schemas.microsoft.com/office/drawing/2014/main" id="{7225102C-C4A0-4F18-8772-7E249B7382EA}"/>
              </a:ext>
            </a:extLst>
          </p:cNvPr>
          <p:cNvSpPr>
            <a:spLocks noGrp="1"/>
          </p:cNvSpPr>
          <p:nvPr/>
        </p:nvSpPr>
        <p:spPr>
          <a:xfrm>
            <a:off x="225742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Διακόπτης με επαναφορά με ελατήριο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="" xmlns:a16="http://schemas.microsoft.com/office/drawing/2014/main" id="{498398BC-8676-4327-82F9-45E6C290622E}"/>
              </a:ext>
            </a:extLst>
          </p:cNvPr>
          <p:cNvSpPr>
            <a:spLocks noGrp="1"/>
          </p:cNvSpPr>
          <p:nvPr/>
        </p:nvSpPr>
        <p:spPr>
          <a:xfrm>
            <a:off x="225742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12</a:t>
            </a:r>
          </a:p>
        </p:txBody>
      </p:sp>
      <p:pic>
        <p:nvPicPr>
          <p:cNvPr id="23" name="22 - Εικόνα"/>
          <p:cNvPicPr>
            <a:picLocks noChangeAspect="1"/>
          </p:cNvPicPr>
          <p:nvPr/>
        </p:nvPicPr>
        <p:blipFill>
          <a:blip r:embed="rId5" cstate="print"/>
          <a:stretch/>
        </p:blipFill>
        <p:spPr>
          <a:xfrm>
            <a:off x="6595782" y="1543050"/>
            <a:ext cx="1000685" cy="895350"/>
          </a:xfrm>
          <a:prstGeom prst="rect">
            <a:avLst/>
          </a:prstGeom>
        </p:spPr>
      </p:pic>
      <p:sp>
        <p:nvSpPr>
          <p:cNvPr id="9" name="8 - Ορθογώνιο">
            <a:extLst>
              <a:ext uri="{FF2B5EF4-FFF2-40B4-BE49-F238E27FC236}">
                <a16:creationId xmlns="" xmlns:a16="http://schemas.microsoft.com/office/drawing/2014/main" id="{E798A108-6FE1-4DDB-A5A8-638F701E0734}"/>
              </a:ext>
            </a:extLst>
          </p:cNvPr>
          <p:cNvSpPr>
            <a:spLocks noGrp="1"/>
          </p:cNvSpPr>
          <p:nvPr/>
        </p:nvSpPr>
        <p:spPr>
          <a:xfrm>
            <a:off x="806767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Ενεργοποίηση με κλειδί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="" xmlns:a16="http://schemas.microsoft.com/office/drawing/2014/main" id="{7EAA5EEE-19D2-42DB-A605-FBEB30C2E697}"/>
              </a:ext>
            </a:extLst>
          </p:cNvPr>
          <p:cNvSpPr>
            <a:spLocks noGrp="1"/>
          </p:cNvSpPr>
          <p:nvPr/>
        </p:nvSpPr>
        <p:spPr>
          <a:xfrm>
            <a:off x="806767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12</a:t>
            </a:r>
          </a:p>
        </p:txBody>
      </p:sp>
      <p:pic>
        <p:nvPicPr>
          <p:cNvPr id="26" name="25 - Εικόνα"/>
          <p:cNvPicPr>
            <a:picLocks noChangeAspect="1"/>
          </p:cNvPicPr>
          <p:nvPr/>
        </p:nvPicPr>
        <p:blipFill>
          <a:blip r:embed="rId6" cstate="print"/>
          <a:stretch/>
        </p:blipFill>
        <p:spPr>
          <a:xfrm>
            <a:off x="6508003" y="2667000"/>
            <a:ext cx="1176244" cy="895350"/>
          </a:xfrm>
          <a:prstGeom prst="rect">
            <a:avLst/>
          </a:prstGeom>
        </p:spPr>
      </p:pic>
      <p:sp>
        <p:nvSpPr>
          <p:cNvPr id="12" name="11 - Ορθογώνιο">
            <a:extLst>
              <a:ext uri="{FF2B5EF4-FFF2-40B4-BE49-F238E27FC236}">
                <a16:creationId xmlns="" xmlns:a16="http://schemas.microsoft.com/office/drawing/2014/main" id="{DF079CD2-102A-4D70-B970-47D2B680E63A}"/>
              </a:ext>
            </a:extLst>
          </p:cNvPr>
          <p:cNvSpPr>
            <a:spLocks noGrp="1"/>
          </p:cNvSpPr>
          <p:nvPr/>
        </p:nvSpPr>
        <p:spPr>
          <a:xfrm>
            <a:off x="806767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Ενεργοποίηση με πεντάλ</a:t>
            </a:r>
          </a:p>
        </p:txBody>
      </p:sp>
      <p:sp>
        <p:nvSpPr>
          <p:cNvPr id="13" name="12 - Ορθογώνιο">
            <a:extLst>
              <a:ext uri="{FF2B5EF4-FFF2-40B4-BE49-F238E27FC236}">
                <a16:creationId xmlns="" xmlns:a16="http://schemas.microsoft.com/office/drawing/2014/main" id="{B6E8BBEF-602A-4360-ADEB-CE7815F0D1AF}"/>
              </a:ext>
            </a:extLst>
          </p:cNvPr>
          <p:cNvSpPr>
            <a:spLocks noGrp="1"/>
          </p:cNvSpPr>
          <p:nvPr/>
        </p:nvSpPr>
        <p:spPr>
          <a:xfrm>
            <a:off x="806767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13</a:t>
            </a:r>
          </a:p>
        </p:txBody>
      </p:sp>
      <p:sp>
        <p:nvSpPr>
          <p:cNvPr id="14" name="13 - Ορθογώνιο">
            <a:extLst>
              <a:ext uri="{FF2B5EF4-FFF2-40B4-BE49-F238E27FC236}">
                <a16:creationId xmlns="" xmlns:a16="http://schemas.microsoft.com/office/drawing/2014/main" id="{7DE1A63D-AE5B-4922-BB61-51D2C205AF9F}"/>
              </a:ext>
            </a:extLst>
          </p:cNvPr>
          <p:cNvSpPr>
            <a:spLocks noGrp="1"/>
          </p:cNvSpPr>
          <p:nvPr/>
        </p:nvSpPr>
        <p:spPr>
          <a:xfrm>
            <a:off x="571500" y="6381750"/>
            <a:ext cx="10382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Σύμβολα από τις σημειώσεις «Κλασικές εγκαταστάσεις», ΑΕΝ Μακεδονίας</a:t>
            </a:r>
          </a:p>
        </p:txBody>
      </p:sp>
      <p:sp>
        <p:nvSpPr>
          <p:cNvPr id="15" name="14 - Ορθογώνιο">
            <a:extLst>
              <a:ext uri="{FF2B5EF4-FFF2-40B4-BE49-F238E27FC236}">
                <a16:creationId xmlns="" xmlns:a16="http://schemas.microsoft.com/office/drawing/2014/main" id="{3E20FDF4-0236-4434-BB80-7A5773768B14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0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4044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Ορθογώνιο">
            <a:extLst>
              <a:ext uri="{FF2B5EF4-FFF2-40B4-BE49-F238E27FC236}">
                <a16:creationId xmlns="" xmlns:a16="http://schemas.microsoft.com/office/drawing/2014/main" id="{12219532-9CA6-4F86-8430-2E206E50896F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Σύμβολα χρονικών ηλεκτρονόμων</a:t>
            </a:r>
          </a:p>
        </p:txBody>
      </p:sp>
      <p:pic>
        <p:nvPicPr>
          <p:cNvPr id="23" name="22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778510" y="1543050"/>
            <a:ext cx="1014730" cy="895350"/>
          </a:xfrm>
          <a:prstGeom prst="rect">
            <a:avLst/>
          </a:prstGeom>
        </p:spPr>
      </p:pic>
      <p:sp>
        <p:nvSpPr>
          <p:cNvPr id="3" name="2 - Ορθογώνιο">
            <a:extLst>
              <a:ext uri="{FF2B5EF4-FFF2-40B4-BE49-F238E27FC236}">
                <a16:creationId xmlns="" xmlns:a16="http://schemas.microsoft.com/office/drawing/2014/main" id="{C53E940B-E48F-4B22-A2EA-E98248D06589}"/>
              </a:ext>
            </a:extLst>
          </p:cNvPr>
          <p:cNvSpPr>
            <a:spLocks noGrp="1"/>
          </p:cNvSpPr>
          <p:nvPr/>
        </p:nvSpPr>
        <p:spPr>
          <a:xfrm>
            <a:off x="225742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Επαφή NO χρονικού DELAY ON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="" xmlns:a16="http://schemas.microsoft.com/office/drawing/2014/main" id="{F36A0A0F-7EF9-4895-B8C0-CEFC9D0987B0}"/>
              </a:ext>
            </a:extLst>
          </p:cNvPr>
          <p:cNvSpPr>
            <a:spLocks noGrp="1"/>
          </p:cNvSpPr>
          <p:nvPr/>
        </p:nvSpPr>
        <p:spPr>
          <a:xfrm>
            <a:off x="225742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12</a:t>
            </a:r>
          </a:p>
        </p:txBody>
      </p:sp>
      <p:pic>
        <p:nvPicPr>
          <p:cNvPr id="26" name="25 - Εικόνα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810220" y="2667000"/>
            <a:ext cx="951309" cy="895350"/>
          </a:xfrm>
          <a:prstGeom prst="rect">
            <a:avLst/>
          </a:prstGeom>
        </p:spPr>
      </p:pic>
      <p:sp>
        <p:nvSpPr>
          <p:cNvPr id="6" name="5 - Ορθογώνιο">
            <a:extLst>
              <a:ext uri="{FF2B5EF4-FFF2-40B4-BE49-F238E27FC236}">
                <a16:creationId xmlns="" xmlns:a16="http://schemas.microsoft.com/office/drawing/2014/main" id="{3F931115-087E-4988-992C-318F9EFE949E}"/>
              </a:ext>
            </a:extLst>
          </p:cNvPr>
          <p:cNvSpPr>
            <a:spLocks noGrp="1"/>
          </p:cNvSpPr>
          <p:nvPr/>
        </p:nvSpPr>
        <p:spPr>
          <a:xfrm>
            <a:off x="225742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Επαφή NO χρονικού DELAY OFF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="" xmlns:a16="http://schemas.microsoft.com/office/drawing/2014/main" id="{C3C41FA8-123D-400C-A155-6630D9D4CE6C}"/>
              </a:ext>
            </a:extLst>
          </p:cNvPr>
          <p:cNvSpPr>
            <a:spLocks noGrp="1"/>
          </p:cNvSpPr>
          <p:nvPr/>
        </p:nvSpPr>
        <p:spPr>
          <a:xfrm>
            <a:off x="225742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12</a:t>
            </a:r>
          </a:p>
        </p:txBody>
      </p:sp>
      <p:pic>
        <p:nvPicPr>
          <p:cNvPr id="29" name="28 - Εικόνα"/>
          <p:cNvPicPr>
            <a:picLocks noChangeAspect="1"/>
          </p:cNvPicPr>
          <p:nvPr/>
        </p:nvPicPr>
        <p:blipFill>
          <a:blip r:embed="rId5" cstate="print"/>
          <a:stretch/>
        </p:blipFill>
        <p:spPr>
          <a:xfrm>
            <a:off x="728565" y="3790950"/>
            <a:ext cx="1114619" cy="895350"/>
          </a:xfrm>
          <a:prstGeom prst="rect">
            <a:avLst/>
          </a:prstGeom>
        </p:spPr>
      </p:pic>
      <p:sp>
        <p:nvSpPr>
          <p:cNvPr id="9" name="8 - Ορθογώνιο">
            <a:extLst>
              <a:ext uri="{FF2B5EF4-FFF2-40B4-BE49-F238E27FC236}">
                <a16:creationId xmlns="" xmlns:a16="http://schemas.microsoft.com/office/drawing/2014/main" id="{A03B28E0-4944-4007-A91A-CAAB766947A5}"/>
              </a:ext>
            </a:extLst>
          </p:cNvPr>
          <p:cNvSpPr>
            <a:spLocks noGrp="1"/>
          </p:cNvSpPr>
          <p:nvPr/>
        </p:nvSpPr>
        <p:spPr>
          <a:xfrm>
            <a:off x="2257425" y="39243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Πηνίο χρονικού DELAY ON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="" xmlns:a16="http://schemas.microsoft.com/office/drawing/2014/main" id="{617B9BB7-D10A-4C3F-91AC-36224B5FBAC2}"/>
              </a:ext>
            </a:extLst>
          </p:cNvPr>
          <p:cNvSpPr>
            <a:spLocks noGrp="1"/>
          </p:cNvSpPr>
          <p:nvPr/>
        </p:nvSpPr>
        <p:spPr>
          <a:xfrm>
            <a:off x="2257425" y="45815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14</a:t>
            </a:r>
          </a:p>
        </p:txBody>
      </p:sp>
      <p:pic>
        <p:nvPicPr>
          <p:cNvPr id="32" name="31 - Εικόνα"/>
          <p:cNvPicPr>
            <a:picLocks noChangeAspect="1"/>
          </p:cNvPicPr>
          <p:nvPr/>
        </p:nvPicPr>
        <p:blipFill>
          <a:blip r:embed="rId6" cstate="print"/>
          <a:stretch/>
        </p:blipFill>
        <p:spPr>
          <a:xfrm>
            <a:off x="6474862" y="1543050"/>
            <a:ext cx="1242527" cy="895350"/>
          </a:xfrm>
          <a:prstGeom prst="rect">
            <a:avLst/>
          </a:prstGeom>
        </p:spPr>
      </p:pic>
      <p:sp>
        <p:nvSpPr>
          <p:cNvPr id="12" name="11 - Ορθογώνιο">
            <a:extLst>
              <a:ext uri="{FF2B5EF4-FFF2-40B4-BE49-F238E27FC236}">
                <a16:creationId xmlns="" xmlns:a16="http://schemas.microsoft.com/office/drawing/2014/main" id="{C72F7F68-4D09-413D-A614-D7A38BB78836}"/>
              </a:ext>
            </a:extLst>
          </p:cNvPr>
          <p:cNvSpPr>
            <a:spLocks noGrp="1"/>
          </p:cNvSpPr>
          <p:nvPr/>
        </p:nvSpPr>
        <p:spPr>
          <a:xfrm>
            <a:off x="806767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Πηνίο χρονικού DELAY OFF</a:t>
            </a:r>
          </a:p>
        </p:txBody>
      </p:sp>
      <p:sp>
        <p:nvSpPr>
          <p:cNvPr id="13" name="12 - Ορθογώνιο">
            <a:extLst>
              <a:ext uri="{FF2B5EF4-FFF2-40B4-BE49-F238E27FC236}">
                <a16:creationId xmlns="" xmlns:a16="http://schemas.microsoft.com/office/drawing/2014/main" id="{21C91A9C-C839-4934-8044-1CD6CF76666A}"/>
              </a:ext>
            </a:extLst>
          </p:cNvPr>
          <p:cNvSpPr>
            <a:spLocks noGrp="1"/>
          </p:cNvSpPr>
          <p:nvPr/>
        </p:nvSpPr>
        <p:spPr>
          <a:xfrm>
            <a:off x="806767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14</a:t>
            </a:r>
          </a:p>
        </p:txBody>
      </p:sp>
      <p:pic>
        <p:nvPicPr>
          <p:cNvPr id="35" name="34 - Εικόνα"/>
          <p:cNvPicPr>
            <a:picLocks noChangeAspect="1"/>
          </p:cNvPicPr>
          <p:nvPr/>
        </p:nvPicPr>
        <p:blipFill>
          <a:blip r:embed="rId7" cstate="print"/>
          <a:stretch/>
        </p:blipFill>
        <p:spPr>
          <a:xfrm>
            <a:off x="6661241" y="2667000"/>
            <a:ext cx="869769" cy="895350"/>
          </a:xfrm>
          <a:prstGeom prst="rect">
            <a:avLst/>
          </a:prstGeom>
        </p:spPr>
      </p:pic>
      <p:sp>
        <p:nvSpPr>
          <p:cNvPr id="15" name="14 - Ορθογώνιο">
            <a:extLst>
              <a:ext uri="{FF2B5EF4-FFF2-40B4-BE49-F238E27FC236}">
                <a16:creationId xmlns="" xmlns:a16="http://schemas.microsoft.com/office/drawing/2014/main" id="{1E0388E9-CE32-4F2C-A75F-841405F62E14}"/>
              </a:ext>
            </a:extLst>
          </p:cNvPr>
          <p:cNvSpPr>
            <a:spLocks noGrp="1"/>
          </p:cNvSpPr>
          <p:nvPr/>
        </p:nvSpPr>
        <p:spPr>
          <a:xfrm>
            <a:off x="806767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Επαφή NC χρονικού DELAY ON</a:t>
            </a:r>
          </a:p>
        </p:txBody>
      </p:sp>
      <p:sp>
        <p:nvSpPr>
          <p:cNvPr id="16" name="15 - Ορθογώνιο">
            <a:extLst>
              <a:ext uri="{FF2B5EF4-FFF2-40B4-BE49-F238E27FC236}">
                <a16:creationId xmlns="" xmlns:a16="http://schemas.microsoft.com/office/drawing/2014/main" id="{0028B3E8-3FD3-4C91-A7A5-51613551872A}"/>
              </a:ext>
            </a:extLst>
          </p:cNvPr>
          <p:cNvSpPr>
            <a:spLocks noGrp="1"/>
          </p:cNvSpPr>
          <p:nvPr/>
        </p:nvSpPr>
        <p:spPr>
          <a:xfrm>
            <a:off x="806767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26</a:t>
            </a:r>
          </a:p>
        </p:txBody>
      </p:sp>
      <p:pic>
        <p:nvPicPr>
          <p:cNvPr id="38" name="37 - Εικόνα"/>
          <p:cNvPicPr>
            <a:picLocks noChangeAspect="1"/>
          </p:cNvPicPr>
          <p:nvPr/>
        </p:nvPicPr>
        <p:blipFill>
          <a:blip r:embed="rId8" cstate="print"/>
          <a:stretch/>
        </p:blipFill>
        <p:spPr>
          <a:xfrm>
            <a:off x="6553489" y="3790950"/>
            <a:ext cx="1085273" cy="895350"/>
          </a:xfrm>
          <a:prstGeom prst="rect">
            <a:avLst/>
          </a:prstGeom>
        </p:spPr>
      </p:pic>
      <p:sp>
        <p:nvSpPr>
          <p:cNvPr id="18" name="17 - Ορθογώνιο">
            <a:extLst>
              <a:ext uri="{FF2B5EF4-FFF2-40B4-BE49-F238E27FC236}">
                <a16:creationId xmlns="" xmlns:a16="http://schemas.microsoft.com/office/drawing/2014/main" id="{3EDBF31C-CA3C-4384-952F-0959F99D07B2}"/>
              </a:ext>
            </a:extLst>
          </p:cNvPr>
          <p:cNvSpPr>
            <a:spLocks noGrp="1"/>
          </p:cNvSpPr>
          <p:nvPr/>
        </p:nvSpPr>
        <p:spPr>
          <a:xfrm>
            <a:off x="8067675" y="39243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Επαφή NC χρονικού DELAY OFF</a:t>
            </a:r>
          </a:p>
        </p:txBody>
      </p:sp>
      <p:sp>
        <p:nvSpPr>
          <p:cNvPr id="19" name="18 - Ορθογώνιο">
            <a:extLst>
              <a:ext uri="{FF2B5EF4-FFF2-40B4-BE49-F238E27FC236}">
                <a16:creationId xmlns="" xmlns:a16="http://schemas.microsoft.com/office/drawing/2014/main" id="{28FC420F-88DE-4BE8-ABBB-1D9E85CC3E94}"/>
              </a:ext>
            </a:extLst>
          </p:cNvPr>
          <p:cNvSpPr>
            <a:spLocks noGrp="1"/>
          </p:cNvSpPr>
          <p:nvPr/>
        </p:nvSpPr>
        <p:spPr>
          <a:xfrm>
            <a:off x="8067675" y="45815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26</a:t>
            </a:r>
          </a:p>
        </p:txBody>
      </p:sp>
      <p:sp>
        <p:nvSpPr>
          <p:cNvPr id="20" name="19 - Ορθογώνιο">
            <a:extLst>
              <a:ext uri="{FF2B5EF4-FFF2-40B4-BE49-F238E27FC236}">
                <a16:creationId xmlns="" xmlns:a16="http://schemas.microsoft.com/office/drawing/2014/main" id="{96A5C529-5C6C-4B26-8651-4EE311F44C48}"/>
              </a:ext>
            </a:extLst>
          </p:cNvPr>
          <p:cNvSpPr>
            <a:spLocks noGrp="1"/>
          </p:cNvSpPr>
          <p:nvPr/>
        </p:nvSpPr>
        <p:spPr>
          <a:xfrm>
            <a:off x="571500" y="6381750"/>
            <a:ext cx="10382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Σύμβολα από τις σημειώσεις «Κλασικές εγκαταστάσεις», ΑΕΝ Μακεδονίας</a:t>
            </a:r>
          </a:p>
        </p:txBody>
      </p:sp>
      <p:sp>
        <p:nvSpPr>
          <p:cNvPr id="21" name="20 - Ορθογώνιο">
            <a:extLst>
              <a:ext uri="{FF2B5EF4-FFF2-40B4-BE49-F238E27FC236}">
                <a16:creationId xmlns="" xmlns:a16="http://schemas.microsoft.com/office/drawing/2014/main" id="{162820DA-8810-4542-8D26-5AA44FBEC9E3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9754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Ορθογώνιο">
            <a:extLst>
              <a:ext uri="{FF2B5EF4-FFF2-40B4-BE49-F238E27FC236}">
                <a16:creationId xmlns="" xmlns:a16="http://schemas.microsoft.com/office/drawing/2014/main" id="{946C8F44-3548-4DEC-95BA-867723EEAC8E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Μηχανές και μετατροπή ενέργειας</a:t>
            </a:r>
          </a:p>
        </p:txBody>
      </p:sp>
      <p:pic>
        <p:nvPicPr>
          <p:cNvPr id="23" name="22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861356" y="1543050"/>
            <a:ext cx="849039" cy="895350"/>
          </a:xfrm>
          <a:prstGeom prst="rect">
            <a:avLst/>
          </a:prstGeom>
        </p:spPr>
      </p:pic>
      <p:sp>
        <p:nvSpPr>
          <p:cNvPr id="3" name="2 - Ορθογώνιο">
            <a:extLst>
              <a:ext uri="{FF2B5EF4-FFF2-40B4-BE49-F238E27FC236}">
                <a16:creationId xmlns="" xmlns:a16="http://schemas.microsoft.com/office/drawing/2014/main" id="{343DD98A-221B-43E2-A468-600E69FD7329}"/>
              </a:ext>
            </a:extLst>
          </p:cNvPr>
          <p:cNvSpPr>
            <a:spLocks noGrp="1"/>
          </p:cNvSpPr>
          <p:nvPr/>
        </p:nvSpPr>
        <p:spPr>
          <a:xfrm>
            <a:off x="225742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Γεννήτρια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="" xmlns:a16="http://schemas.microsoft.com/office/drawing/2014/main" id="{E97DD07F-9558-4E11-ABD0-F328D59C4D68}"/>
              </a:ext>
            </a:extLst>
          </p:cNvPr>
          <p:cNvSpPr>
            <a:spLocks noGrp="1"/>
          </p:cNvSpPr>
          <p:nvPr/>
        </p:nvSpPr>
        <p:spPr>
          <a:xfrm>
            <a:off x="225742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14</a:t>
            </a:r>
          </a:p>
        </p:txBody>
      </p:sp>
      <p:pic>
        <p:nvPicPr>
          <p:cNvPr id="26" name="25 - Εικόνα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829910" y="2667000"/>
            <a:ext cx="911931" cy="895350"/>
          </a:xfrm>
          <a:prstGeom prst="rect">
            <a:avLst/>
          </a:prstGeom>
        </p:spPr>
      </p:pic>
      <p:sp>
        <p:nvSpPr>
          <p:cNvPr id="6" name="5 - Ορθογώνιο">
            <a:extLst>
              <a:ext uri="{FF2B5EF4-FFF2-40B4-BE49-F238E27FC236}">
                <a16:creationId xmlns="" xmlns:a16="http://schemas.microsoft.com/office/drawing/2014/main" id="{E0AABCAC-E1A4-426A-BFCF-3D5F83C30C64}"/>
              </a:ext>
            </a:extLst>
          </p:cNvPr>
          <p:cNvSpPr>
            <a:spLocks noGrp="1"/>
          </p:cNvSpPr>
          <p:nvPr/>
        </p:nvSpPr>
        <p:spPr>
          <a:xfrm>
            <a:off x="225742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Κινητήρας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="" xmlns:a16="http://schemas.microsoft.com/office/drawing/2014/main" id="{3450378E-2D9C-402B-8CA0-A13A2A862D91}"/>
              </a:ext>
            </a:extLst>
          </p:cNvPr>
          <p:cNvSpPr>
            <a:spLocks noGrp="1"/>
          </p:cNvSpPr>
          <p:nvPr/>
        </p:nvSpPr>
        <p:spPr>
          <a:xfrm>
            <a:off x="225742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14</a:t>
            </a:r>
          </a:p>
        </p:txBody>
      </p:sp>
      <p:pic>
        <p:nvPicPr>
          <p:cNvPr id="29" name="28 - Εικόνα"/>
          <p:cNvPicPr>
            <a:picLocks noChangeAspect="1"/>
          </p:cNvPicPr>
          <p:nvPr/>
        </p:nvPicPr>
        <p:blipFill>
          <a:blip r:embed="rId5" cstate="print"/>
          <a:stretch/>
        </p:blipFill>
        <p:spPr>
          <a:xfrm>
            <a:off x="894159" y="3790950"/>
            <a:ext cx="783431" cy="895350"/>
          </a:xfrm>
          <a:prstGeom prst="rect">
            <a:avLst/>
          </a:prstGeom>
        </p:spPr>
      </p:pic>
      <p:sp>
        <p:nvSpPr>
          <p:cNvPr id="9" name="8 - Ορθογώνιο">
            <a:extLst>
              <a:ext uri="{FF2B5EF4-FFF2-40B4-BE49-F238E27FC236}">
                <a16:creationId xmlns="" xmlns:a16="http://schemas.microsoft.com/office/drawing/2014/main" id="{15BA63C3-5001-4AB8-A7C8-21F91AAEE0E3}"/>
              </a:ext>
            </a:extLst>
          </p:cNvPr>
          <p:cNvSpPr>
            <a:spLocks noGrp="1"/>
          </p:cNvSpPr>
          <p:nvPr/>
        </p:nvSpPr>
        <p:spPr>
          <a:xfrm>
            <a:off x="2257425" y="39243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Μετασχηματιστής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="" xmlns:a16="http://schemas.microsoft.com/office/drawing/2014/main" id="{4387F4F5-0C69-44F5-AB6A-93BF5443C5DB}"/>
              </a:ext>
            </a:extLst>
          </p:cNvPr>
          <p:cNvSpPr>
            <a:spLocks noGrp="1"/>
          </p:cNvSpPr>
          <p:nvPr/>
        </p:nvSpPr>
        <p:spPr>
          <a:xfrm>
            <a:off x="2257425" y="45815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13</a:t>
            </a:r>
          </a:p>
        </p:txBody>
      </p:sp>
      <p:pic>
        <p:nvPicPr>
          <p:cNvPr id="32" name="31 - Εικόνα"/>
          <p:cNvPicPr>
            <a:picLocks noChangeAspect="1"/>
          </p:cNvPicPr>
          <p:nvPr/>
        </p:nvPicPr>
        <p:blipFill>
          <a:blip r:embed="rId6" cstate="print"/>
          <a:stretch/>
        </p:blipFill>
        <p:spPr>
          <a:xfrm>
            <a:off x="6729178" y="1543050"/>
            <a:ext cx="733893" cy="895350"/>
          </a:xfrm>
          <a:prstGeom prst="rect">
            <a:avLst/>
          </a:prstGeom>
        </p:spPr>
      </p:pic>
      <p:sp>
        <p:nvSpPr>
          <p:cNvPr id="12" name="11 - Ορθογώνιο">
            <a:extLst>
              <a:ext uri="{FF2B5EF4-FFF2-40B4-BE49-F238E27FC236}">
                <a16:creationId xmlns="" xmlns:a16="http://schemas.microsoft.com/office/drawing/2014/main" id="{39B817E0-716C-4785-A99A-A7F934018B41}"/>
              </a:ext>
            </a:extLst>
          </p:cNvPr>
          <p:cNvSpPr>
            <a:spLocks noGrp="1"/>
          </p:cNvSpPr>
          <p:nvPr/>
        </p:nvSpPr>
        <p:spPr>
          <a:xfrm>
            <a:off x="806767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Αυτομετασχηματιστής</a:t>
            </a:r>
          </a:p>
        </p:txBody>
      </p:sp>
      <p:sp>
        <p:nvSpPr>
          <p:cNvPr id="13" name="12 - Ορθογώνιο">
            <a:extLst>
              <a:ext uri="{FF2B5EF4-FFF2-40B4-BE49-F238E27FC236}">
                <a16:creationId xmlns="" xmlns:a16="http://schemas.microsoft.com/office/drawing/2014/main" id="{7A2B1D1F-76FC-4E86-860F-2034858EE877}"/>
              </a:ext>
            </a:extLst>
          </p:cNvPr>
          <p:cNvSpPr>
            <a:spLocks noGrp="1"/>
          </p:cNvSpPr>
          <p:nvPr/>
        </p:nvSpPr>
        <p:spPr>
          <a:xfrm>
            <a:off x="806767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13</a:t>
            </a:r>
          </a:p>
        </p:txBody>
      </p:sp>
      <p:pic>
        <p:nvPicPr>
          <p:cNvPr id="35" name="34 - Εικόνα"/>
          <p:cNvPicPr>
            <a:picLocks noChangeAspect="1"/>
          </p:cNvPicPr>
          <p:nvPr/>
        </p:nvPicPr>
        <p:blipFill>
          <a:blip r:embed="rId7" cstate="print"/>
          <a:stretch/>
        </p:blipFill>
        <p:spPr>
          <a:xfrm>
            <a:off x="6694761" y="2667000"/>
            <a:ext cx="802728" cy="895350"/>
          </a:xfrm>
          <a:prstGeom prst="rect">
            <a:avLst/>
          </a:prstGeom>
        </p:spPr>
      </p:pic>
      <p:sp>
        <p:nvSpPr>
          <p:cNvPr id="15" name="14 - Ορθογώνιο">
            <a:extLst>
              <a:ext uri="{FF2B5EF4-FFF2-40B4-BE49-F238E27FC236}">
                <a16:creationId xmlns="" xmlns:a16="http://schemas.microsoft.com/office/drawing/2014/main" id="{D9115BED-72AE-40A6-98F1-84A0549BD4FA}"/>
              </a:ext>
            </a:extLst>
          </p:cNvPr>
          <p:cNvSpPr>
            <a:spLocks noGrp="1"/>
          </p:cNvSpPr>
          <p:nvPr/>
        </p:nvSpPr>
        <p:spPr>
          <a:xfrm>
            <a:off x="806767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Ανορθωτής</a:t>
            </a:r>
          </a:p>
        </p:txBody>
      </p:sp>
      <p:sp>
        <p:nvSpPr>
          <p:cNvPr id="16" name="15 - Ορθογώνιο">
            <a:extLst>
              <a:ext uri="{FF2B5EF4-FFF2-40B4-BE49-F238E27FC236}">
                <a16:creationId xmlns="" xmlns:a16="http://schemas.microsoft.com/office/drawing/2014/main" id="{AA0E6437-3A6F-4603-88B1-42B43B7DA564}"/>
              </a:ext>
            </a:extLst>
          </p:cNvPr>
          <p:cNvSpPr>
            <a:spLocks noGrp="1"/>
          </p:cNvSpPr>
          <p:nvPr/>
        </p:nvSpPr>
        <p:spPr>
          <a:xfrm>
            <a:off x="806767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14</a:t>
            </a:r>
          </a:p>
        </p:txBody>
      </p:sp>
      <p:pic>
        <p:nvPicPr>
          <p:cNvPr id="38" name="37 - Εικόνα"/>
          <p:cNvPicPr>
            <a:picLocks noChangeAspect="1"/>
          </p:cNvPicPr>
          <p:nvPr/>
        </p:nvPicPr>
        <p:blipFill>
          <a:blip r:embed="rId8" cstate="print"/>
          <a:stretch/>
        </p:blipFill>
        <p:spPr>
          <a:xfrm>
            <a:off x="6578812" y="3790950"/>
            <a:ext cx="1034627" cy="895350"/>
          </a:xfrm>
          <a:prstGeom prst="rect">
            <a:avLst/>
          </a:prstGeom>
        </p:spPr>
      </p:pic>
      <p:sp>
        <p:nvSpPr>
          <p:cNvPr id="18" name="17 - Ορθογώνιο">
            <a:extLst>
              <a:ext uri="{FF2B5EF4-FFF2-40B4-BE49-F238E27FC236}">
                <a16:creationId xmlns="" xmlns:a16="http://schemas.microsoft.com/office/drawing/2014/main" id="{57849B71-528C-4187-A981-AC51F4FDD232}"/>
              </a:ext>
            </a:extLst>
          </p:cNvPr>
          <p:cNvSpPr>
            <a:spLocks noGrp="1"/>
          </p:cNvSpPr>
          <p:nvPr/>
        </p:nvSpPr>
        <p:spPr>
          <a:xfrm>
            <a:off x="8067675" y="39243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Ινβέρτερ (DC–AC)</a:t>
            </a:r>
          </a:p>
        </p:txBody>
      </p:sp>
      <p:sp>
        <p:nvSpPr>
          <p:cNvPr id="19" name="18 - Ορθογώνιο">
            <a:extLst>
              <a:ext uri="{FF2B5EF4-FFF2-40B4-BE49-F238E27FC236}">
                <a16:creationId xmlns="" xmlns:a16="http://schemas.microsoft.com/office/drawing/2014/main" id="{05B96C26-A18A-48F2-A98D-21CF6CEC3D13}"/>
              </a:ext>
            </a:extLst>
          </p:cNvPr>
          <p:cNvSpPr>
            <a:spLocks noGrp="1"/>
          </p:cNvSpPr>
          <p:nvPr/>
        </p:nvSpPr>
        <p:spPr>
          <a:xfrm>
            <a:off x="8067675" y="45815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14</a:t>
            </a:r>
          </a:p>
        </p:txBody>
      </p:sp>
      <p:sp>
        <p:nvSpPr>
          <p:cNvPr id="20" name="19 - Ορθογώνιο">
            <a:extLst>
              <a:ext uri="{FF2B5EF4-FFF2-40B4-BE49-F238E27FC236}">
                <a16:creationId xmlns="" xmlns:a16="http://schemas.microsoft.com/office/drawing/2014/main" id="{3D38D282-FA05-4F5C-B1E2-C4B520A79F24}"/>
              </a:ext>
            </a:extLst>
          </p:cNvPr>
          <p:cNvSpPr>
            <a:spLocks noGrp="1"/>
          </p:cNvSpPr>
          <p:nvPr/>
        </p:nvSpPr>
        <p:spPr>
          <a:xfrm>
            <a:off x="571500" y="6381750"/>
            <a:ext cx="10382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Σύμβολα από τις σημειώσεις «Κλασικές εγκαταστάσεις», ΑΕΝ Μακεδονίας</a:t>
            </a:r>
          </a:p>
        </p:txBody>
      </p:sp>
      <p:sp>
        <p:nvSpPr>
          <p:cNvPr id="21" name="20 - Ορθογώνιο">
            <a:extLst>
              <a:ext uri="{FF2B5EF4-FFF2-40B4-BE49-F238E27FC236}">
                <a16:creationId xmlns="" xmlns:a16="http://schemas.microsoft.com/office/drawing/2014/main" id="{771E01A5-A99B-4E51-8364-3C2F96A06EDA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812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- Ορθογώνιο">
            <a:extLst>
              <a:ext uri="{FF2B5EF4-FFF2-40B4-BE49-F238E27FC236}">
                <a16:creationId xmlns="" xmlns:a16="http://schemas.microsoft.com/office/drawing/2014/main" id="{A9D019BE-D0C3-4EB6-A353-69D4BA5F1DF4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Προστασίες και στοιχεία κυκλωμάτων</a:t>
            </a:r>
          </a:p>
        </p:txBody>
      </p:sp>
      <p:pic>
        <p:nvPicPr>
          <p:cNvPr id="26" name="25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804413" y="1543050"/>
            <a:ext cx="962924" cy="895350"/>
          </a:xfrm>
          <a:prstGeom prst="rect">
            <a:avLst/>
          </a:prstGeom>
        </p:spPr>
      </p:pic>
      <p:sp>
        <p:nvSpPr>
          <p:cNvPr id="3" name="2 - Ορθογώνιο">
            <a:extLst>
              <a:ext uri="{FF2B5EF4-FFF2-40B4-BE49-F238E27FC236}">
                <a16:creationId xmlns="" xmlns:a16="http://schemas.microsoft.com/office/drawing/2014/main" id="{92C940B1-21A6-4FAB-A31E-1F0C7611F8E8}"/>
              </a:ext>
            </a:extLst>
          </p:cNvPr>
          <p:cNvSpPr>
            <a:spLocks noGrp="1"/>
          </p:cNvSpPr>
          <p:nvPr/>
        </p:nvSpPr>
        <p:spPr>
          <a:xfrm>
            <a:off x="225742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Μαγνητική προστασία υπερέντασης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="" xmlns:a16="http://schemas.microsoft.com/office/drawing/2014/main" id="{2E743BF6-3BCD-41B2-A4D8-DBE06366BAC5}"/>
              </a:ext>
            </a:extLst>
          </p:cNvPr>
          <p:cNvSpPr>
            <a:spLocks noGrp="1"/>
          </p:cNvSpPr>
          <p:nvPr/>
        </p:nvSpPr>
        <p:spPr>
          <a:xfrm>
            <a:off x="225742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13</a:t>
            </a:r>
          </a:p>
        </p:txBody>
      </p:sp>
      <p:pic>
        <p:nvPicPr>
          <p:cNvPr id="29" name="28 - Εικόνα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838200" y="2667000"/>
            <a:ext cx="895350" cy="895350"/>
          </a:xfrm>
          <a:prstGeom prst="rect">
            <a:avLst/>
          </a:prstGeom>
        </p:spPr>
      </p:pic>
      <p:sp>
        <p:nvSpPr>
          <p:cNvPr id="6" name="5 - Ορθογώνιο">
            <a:extLst>
              <a:ext uri="{FF2B5EF4-FFF2-40B4-BE49-F238E27FC236}">
                <a16:creationId xmlns="" xmlns:a16="http://schemas.microsoft.com/office/drawing/2014/main" id="{BC8FDBB0-C306-47DD-8F1D-9666E1EBBC9E}"/>
              </a:ext>
            </a:extLst>
          </p:cNvPr>
          <p:cNvSpPr>
            <a:spLocks noGrp="1"/>
          </p:cNvSpPr>
          <p:nvPr/>
        </p:nvSpPr>
        <p:spPr>
          <a:xfrm>
            <a:off x="225742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Θερμική προστασία υπερέντασης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="" xmlns:a16="http://schemas.microsoft.com/office/drawing/2014/main" id="{12B01906-481C-4B04-883E-B63A71FE8F61}"/>
              </a:ext>
            </a:extLst>
          </p:cNvPr>
          <p:cNvSpPr>
            <a:spLocks noGrp="1"/>
          </p:cNvSpPr>
          <p:nvPr/>
        </p:nvSpPr>
        <p:spPr>
          <a:xfrm>
            <a:off x="225742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13</a:t>
            </a:r>
          </a:p>
        </p:txBody>
      </p:sp>
      <p:pic>
        <p:nvPicPr>
          <p:cNvPr id="32" name="31 - Εικόνα"/>
          <p:cNvPicPr>
            <a:picLocks noChangeAspect="1"/>
          </p:cNvPicPr>
          <p:nvPr/>
        </p:nvPicPr>
        <p:blipFill>
          <a:blip r:embed="rId5" cstate="print"/>
          <a:stretch/>
        </p:blipFill>
        <p:spPr>
          <a:xfrm>
            <a:off x="894159" y="3790950"/>
            <a:ext cx="783431" cy="895350"/>
          </a:xfrm>
          <a:prstGeom prst="rect">
            <a:avLst/>
          </a:prstGeom>
        </p:spPr>
      </p:pic>
      <p:sp>
        <p:nvSpPr>
          <p:cNvPr id="9" name="8 - Ορθογώνιο">
            <a:extLst>
              <a:ext uri="{FF2B5EF4-FFF2-40B4-BE49-F238E27FC236}">
                <a16:creationId xmlns="" xmlns:a16="http://schemas.microsoft.com/office/drawing/2014/main" id="{FC4D73A2-B342-44FA-A375-6171B38F6AB8}"/>
              </a:ext>
            </a:extLst>
          </p:cNvPr>
          <p:cNvSpPr>
            <a:spLocks noGrp="1"/>
          </p:cNvSpPr>
          <p:nvPr/>
        </p:nvSpPr>
        <p:spPr>
          <a:xfrm>
            <a:off x="2257425" y="39243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Ασφάλεια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="" xmlns:a16="http://schemas.microsoft.com/office/drawing/2014/main" id="{D7E98C94-C205-4222-A942-8BECC8E46BAF}"/>
              </a:ext>
            </a:extLst>
          </p:cNvPr>
          <p:cNvSpPr>
            <a:spLocks noGrp="1"/>
          </p:cNvSpPr>
          <p:nvPr/>
        </p:nvSpPr>
        <p:spPr>
          <a:xfrm>
            <a:off x="2257425" y="45815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15</a:t>
            </a:r>
          </a:p>
        </p:txBody>
      </p:sp>
      <p:pic>
        <p:nvPicPr>
          <p:cNvPr id="35" name="34 - Εικόνα"/>
          <p:cNvPicPr>
            <a:picLocks noChangeAspect="1"/>
          </p:cNvPicPr>
          <p:nvPr/>
        </p:nvPicPr>
        <p:blipFill>
          <a:blip r:embed="rId6" cstate="print"/>
          <a:stretch/>
        </p:blipFill>
        <p:spPr>
          <a:xfrm>
            <a:off x="571500" y="4986976"/>
            <a:ext cx="1428750" cy="751198"/>
          </a:xfrm>
          <a:prstGeom prst="rect">
            <a:avLst/>
          </a:prstGeom>
        </p:spPr>
      </p:pic>
      <p:sp>
        <p:nvSpPr>
          <p:cNvPr id="12" name="11 - Ορθογώνιο">
            <a:extLst>
              <a:ext uri="{FF2B5EF4-FFF2-40B4-BE49-F238E27FC236}">
                <a16:creationId xmlns="" xmlns:a16="http://schemas.microsoft.com/office/drawing/2014/main" id="{E8D9C480-53D4-4625-91DE-FBCD39DB67D3}"/>
              </a:ext>
            </a:extLst>
          </p:cNvPr>
          <p:cNvSpPr>
            <a:spLocks noGrp="1"/>
          </p:cNvSpPr>
          <p:nvPr/>
        </p:nvSpPr>
        <p:spPr>
          <a:xfrm>
            <a:off x="2257425" y="50482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Αντίσταση</a:t>
            </a:r>
          </a:p>
        </p:txBody>
      </p:sp>
      <p:sp>
        <p:nvSpPr>
          <p:cNvPr id="13" name="12 - Ορθογώνιο">
            <a:extLst>
              <a:ext uri="{FF2B5EF4-FFF2-40B4-BE49-F238E27FC236}">
                <a16:creationId xmlns="" xmlns:a16="http://schemas.microsoft.com/office/drawing/2014/main" id="{6AB4A394-6D7C-4B5B-A361-E37A11C72B1A}"/>
              </a:ext>
            </a:extLst>
          </p:cNvPr>
          <p:cNvSpPr>
            <a:spLocks noGrp="1"/>
          </p:cNvSpPr>
          <p:nvPr/>
        </p:nvSpPr>
        <p:spPr>
          <a:xfrm>
            <a:off x="2257425" y="57054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15</a:t>
            </a:r>
          </a:p>
        </p:txBody>
      </p:sp>
      <p:pic>
        <p:nvPicPr>
          <p:cNvPr id="38" name="37 - Εικόνα"/>
          <p:cNvPicPr>
            <a:picLocks noChangeAspect="1"/>
          </p:cNvPicPr>
          <p:nvPr/>
        </p:nvPicPr>
        <p:blipFill>
          <a:blip r:embed="rId7" cstate="print"/>
          <a:stretch/>
        </p:blipFill>
        <p:spPr>
          <a:xfrm>
            <a:off x="6596395" y="1543050"/>
            <a:ext cx="999460" cy="895350"/>
          </a:xfrm>
          <a:prstGeom prst="rect">
            <a:avLst/>
          </a:prstGeom>
        </p:spPr>
      </p:pic>
      <p:sp>
        <p:nvSpPr>
          <p:cNvPr id="15" name="14 - Ορθογώνιο">
            <a:extLst>
              <a:ext uri="{FF2B5EF4-FFF2-40B4-BE49-F238E27FC236}">
                <a16:creationId xmlns="" xmlns:a16="http://schemas.microsoft.com/office/drawing/2014/main" id="{DF3910A7-476A-4EA9-966E-B47681C89FAE}"/>
              </a:ext>
            </a:extLst>
          </p:cNvPr>
          <p:cNvSpPr>
            <a:spLocks noGrp="1"/>
          </p:cNvSpPr>
          <p:nvPr/>
        </p:nvSpPr>
        <p:spPr>
          <a:xfrm>
            <a:off x="806767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Πυκνωτής</a:t>
            </a:r>
          </a:p>
        </p:txBody>
      </p:sp>
      <p:sp>
        <p:nvSpPr>
          <p:cNvPr id="16" name="15 - Ορθογώνιο">
            <a:extLst>
              <a:ext uri="{FF2B5EF4-FFF2-40B4-BE49-F238E27FC236}">
                <a16:creationId xmlns="" xmlns:a16="http://schemas.microsoft.com/office/drawing/2014/main" id="{652FAA4A-7749-431B-9567-ECD4C105AAE3}"/>
              </a:ext>
            </a:extLst>
          </p:cNvPr>
          <p:cNvSpPr>
            <a:spLocks noGrp="1"/>
          </p:cNvSpPr>
          <p:nvPr/>
        </p:nvSpPr>
        <p:spPr>
          <a:xfrm>
            <a:off x="806767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15</a:t>
            </a:r>
          </a:p>
        </p:txBody>
      </p:sp>
      <p:pic>
        <p:nvPicPr>
          <p:cNvPr id="41" name="40 - Εικόνα"/>
          <p:cNvPicPr>
            <a:picLocks noChangeAspect="1"/>
          </p:cNvPicPr>
          <p:nvPr/>
        </p:nvPicPr>
        <p:blipFill>
          <a:blip r:embed="rId8" cstate="print"/>
          <a:stretch/>
        </p:blipFill>
        <p:spPr>
          <a:xfrm>
            <a:off x="6557088" y="2667000"/>
            <a:ext cx="1078074" cy="895350"/>
          </a:xfrm>
          <a:prstGeom prst="rect">
            <a:avLst/>
          </a:prstGeom>
        </p:spPr>
      </p:pic>
      <p:sp>
        <p:nvSpPr>
          <p:cNvPr id="18" name="17 - Ορθογώνιο">
            <a:extLst>
              <a:ext uri="{FF2B5EF4-FFF2-40B4-BE49-F238E27FC236}">
                <a16:creationId xmlns="" xmlns:a16="http://schemas.microsoft.com/office/drawing/2014/main" id="{A0CD73DE-FC34-475F-BFDD-24AD711AD0C7}"/>
              </a:ext>
            </a:extLst>
          </p:cNvPr>
          <p:cNvSpPr>
            <a:spLocks noGrp="1"/>
          </p:cNvSpPr>
          <p:nvPr/>
        </p:nvSpPr>
        <p:spPr>
          <a:xfrm>
            <a:off x="806767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Μετρητής</a:t>
            </a:r>
          </a:p>
        </p:txBody>
      </p:sp>
      <p:sp>
        <p:nvSpPr>
          <p:cNvPr id="19" name="18 - Ορθογώνιο">
            <a:extLst>
              <a:ext uri="{FF2B5EF4-FFF2-40B4-BE49-F238E27FC236}">
                <a16:creationId xmlns="" xmlns:a16="http://schemas.microsoft.com/office/drawing/2014/main" id="{5AE490ED-6E5B-44EE-BB6E-14D16280A3FE}"/>
              </a:ext>
            </a:extLst>
          </p:cNvPr>
          <p:cNvSpPr>
            <a:spLocks noGrp="1"/>
          </p:cNvSpPr>
          <p:nvPr/>
        </p:nvSpPr>
        <p:spPr>
          <a:xfrm>
            <a:off x="806767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13</a:t>
            </a:r>
          </a:p>
        </p:txBody>
      </p:sp>
      <p:pic>
        <p:nvPicPr>
          <p:cNvPr id="44" name="43 - Εικόνα"/>
          <p:cNvPicPr>
            <a:picLocks noChangeAspect="1"/>
          </p:cNvPicPr>
          <p:nvPr/>
        </p:nvPicPr>
        <p:blipFill>
          <a:blip r:embed="rId9" cstate="print"/>
          <a:stretch/>
        </p:blipFill>
        <p:spPr>
          <a:xfrm>
            <a:off x="6762563" y="3790950"/>
            <a:ext cx="667124" cy="895350"/>
          </a:xfrm>
          <a:prstGeom prst="rect">
            <a:avLst/>
          </a:prstGeom>
        </p:spPr>
      </p:pic>
      <p:sp>
        <p:nvSpPr>
          <p:cNvPr id="21" name="20 - Ορθογώνιο">
            <a:extLst>
              <a:ext uri="{FF2B5EF4-FFF2-40B4-BE49-F238E27FC236}">
                <a16:creationId xmlns="" xmlns:a16="http://schemas.microsoft.com/office/drawing/2014/main" id="{262B1A7F-B601-426E-B13B-1BF7265D2D0E}"/>
              </a:ext>
            </a:extLst>
          </p:cNvPr>
          <p:cNvSpPr>
            <a:spLocks noGrp="1"/>
          </p:cNvSpPr>
          <p:nvPr/>
        </p:nvSpPr>
        <p:spPr>
          <a:xfrm>
            <a:off x="8067675" y="39243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Κλέμα</a:t>
            </a:r>
          </a:p>
        </p:txBody>
      </p:sp>
      <p:sp>
        <p:nvSpPr>
          <p:cNvPr id="22" name="21 - Ορθογώνιο">
            <a:extLst>
              <a:ext uri="{FF2B5EF4-FFF2-40B4-BE49-F238E27FC236}">
                <a16:creationId xmlns="" xmlns:a16="http://schemas.microsoft.com/office/drawing/2014/main" id="{10C5F1D3-31E3-4C23-98C1-6EE12E2FBB3B}"/>
              </a:ext>
            </a:extLst>
          </p:cNvPr>
          <p:cNvSpPr>
            <a:spLocks noGrp="1"/>
          </p:cNvSpPr>
          <p:nvPr/>
        </p:nvSpPr>
        <p:spPr>
          <a:xfrm>
            <a:off x="8067675" y="45815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13</a:t>
            </a:r>
          </a:p>
        </p:txBody>
      </p:sp>
      <p:sp>
        <p:nvSpPr>
          <p:cNvPr id="23" name="22 - Ορθογώνιο">
            <a:extLst>
              <a:ext uri="{FF2B5EF4-FFF2-40B4-BE49-F238E27FC236}">
                <a16:creationId xmlns="" xmlns:a16="http://schemas.microsoft.com/office/drawing/2014/main" id="{81FA791B-1DB0-4E0D-A830-148E321D21FF}"/>
              </a:ext>
            </a:extLst>
          </p:cNvPr>
          <p:cNvSpPr>
            <a:spLocks noGrp="1"/>
          </p:cNvSpPr>
          <p:nvPr/>
        </p:nvSpPr>
        <p:spPr>
          <a:xfrm>
            <a:off x="571500" y="6381750"/>
            <a:ext cx="10382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Σύμβολα από τις σημειώσεις «Κλασικές εγκαταστάσεις», ΑΕΝ Μακεδονίας</a:t>
            </a:r>
          </a:p>
        </p:txBody>
      </p:sp>
      <p:sp>
        <p:nvSpPr>
          <p:cNvPr id="24" name="23 - Ορθογώνιο">
            <a:extLst>
              <a:ext uri="{FF2B5EF4-FFF2-40B4-BE49-F238E27FC236}">
                <a16:creationId xmlns="" xmlns:a16="http://schemas.microsoft.com/office/drawing/2014/main" id="{F8929339-FBDE-4A3B-B008-D6194C1956EF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13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6880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Ορθογώνιο">
            <a:extLst>
              <a:ext uri="{FF2B5EF4-FFF2-40B4-BE49-F238E27FC236}">
                <a16:creationId xmlns="" xmlns:a16="http://schemas.microsoft.com/office/drawing/2014/main" id="{384E79EB-1D81-475D-97D5-48955A61EE78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Σήμανση και διανομή</a:t>
            </a:r>
          </a:p>
        </p:txBody>
      </p:sp>
      <p:pic>
        <p:nvPicPr>
          <p:cNvPr id="23" name="22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870758" y="1543050"/>
            <a:ext cx="830234" cy="895350"/>
          </a:xfrm>
          <a:prstGeom prst="rect">
            <a:avLst/>
          </a:prstGeom>
        </p:spPr>
      </p:pic>
      <p:sp>
        <p:nvSpPr>
          <p:cNvPr id="3" name="2 - Ορθογώνιο">
            <a:extLst>
              <a:ext uri="{FF2B5EF4-FFF2-40B4-BE49-F238E27FC236}">
                <a16:creationId xmlns="" xmlns:a16="http://schemas.microsoft.com/office/drawing/2014/main" id="{8F1AC068-F010-4348-A587-E84C3B5DB82D}"/>
              </a:ext>
            </a:extLst>
          </p:cNvPr>
          <p:cNvSpPr>
            <a:spLocks noGrp="1"/>
          </p:cNvSpPr>
          <p:nvPr/>
        </p:nvSpPr>
        <p:spPr>
          <a:xfrm>
            <a:off x="225742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Λυχνία πυράκτωσης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="" xmlns:a16="http://schemas.microsoft.com/office/drawing/2014/main" id="{7F894199-39BE-4FBC-BAC3-8DCA62BA6525}"/>
              </a:ext>
            </a:extLst>
          </p:cNvPr>
          <p:cNvSpPr>
            <a:spLocks noGrp="1"/>
          </p:cNvSpPr>
          <p:nvPr/>
        </p:nvSpPr>
        <p:spPr>
          <a:xfrm>
            <a:off x="225742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15</a:t>
            </a:r>
          </a:p>
        </p:txBody>
      </p:sp>
      <p:pic>
        <p:nvPicPr>
          <p:cNvPr id="26" name="25 - Εικόνα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685335" y="2667000"/>
            <a:ext cx="1201079" cy="895350"/>
          </a:xfrm>
          <a:prstGeom prst="rect">
            <a:avLst/>
          </a:prstGeom>
        </p:spPr>
      </p:pic>
      <p:sp>
        <p:nvSpPr>
          <p:cNvPr id="6" name="5 - Ορθογώνιο">
            <a:extLst>
              <a:ext uri="{FF2B5EF4-FFF2-40B4-BE49-F238E27FC236}">
                <a16:creationId xmlns="" xmlns:a16="http://schemas.microsoft.com/office/drawing/2014/main" id="{D96FB472-C3CA-44F6-A2AE-37257EDD7EE8}"/>
              </a:ext>
            </a:extLst>
          </p:cNvPr>
          <p:cNvSpPr>
            <a:spLocks noGrp="1"/>
          </p:cNvSpPr>
          <p:nvPr/>
        </p:nvSpPr>
        <p:spPr>
          <a:xfrm>
            <a:off x="225742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Κόρνα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="" xmlns:a16="http://schemas.microsoft.com/office/drawing/2014/main" id="{4CBB2113-AC16-48EC-A3E6-73257DA96881}"/>
              </a:ext>
            </a:extLst>
          </p:cNvPr>
          <p:cNvSpPr>
            <a:spLocks noGrp="1"/>
          </p:cNvSpPr>
          <p:nvPr/>
        </p:nvSpPr>
        <p:spPr>
          <a:xfrm>
            <a:off x="225742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15</a:t>
            </a:r>
          </a:p>
        </p:txBody>
      </p:sp>
      <p:pic>
        <p:nvPicPr>
          <p:cNvPr id="29" name="28 - Εικόνα"/>
          <p:cNvPicPr>
            <a:picLocks noChangeAspect="1"/>
          </p:cNvPicPr>
          <p:nvPr/>
        </p:nvPicPr>
        <p:blipFill>
          <a:blip r:embed="rId5" cstate="print"/>
          <a:stretch/>
        </p:blipFill>
        <p:spPr>
          <a:xfrm>
            <a:off x="856853" y="3790950"/>
            <a:ext cx="858044" cy="895350"/>
          </a:xfrm>
          <a:prstGeom prst="rect">
            <a:avLst/>
          </a:prstGeom>
        </p:spPr>
      </p:pic>
      <p:sp>
        <p:nvSpPr>
          <p:cNvPr id="9" name="8 - Ορθογώνιο">
            <a:extLst>
              <a:ext uri="{FF2B5EF4-FFF2-40B4-BE49-F238E27FC236}">
                <a16:creationId xmlns="" xmlns:a16="http://schemas.microsoft.com/office/drawing/2014/main" id="{DD521B8E-78AE-4FFA-84EA-493E20F46748}"/>
              </a:ext>
            </a:extLst>
          </p:cNvPr>
          <p:cNvSpPr>
            <a:spLocks noGrp="1"/>
          </p:cNvSpPr>
          <p:nvPr/>
        </p:nvSpPr>
        <p:spPr>
          <a:xfrm>
            <a:off x="2257425" y="39243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Κουδούνι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="" xmlns:a16="http://schemas.microsoft.com/office/drawing/2014/main" id="{19D73A2F-230D-4E86-9D36-5A644C20624B}"/>
              </a:ext>
            </a:extLst>
          </p:cNvPr>
          <p:cNvSpPr>
            <a:spLocks noGrp="1"/>
          </p:cNvSpPr>
          <p:nvPr/>
        </p:nvSpPr>
        <p:spPr>
          <a:xfrm>
            <a:off x="2257425" y="45815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15</a:t>
            </a:r>
          </a:p>
        </p:txBody>
      </p:sp>
      <p:pic>
        <p:nvPicPr>
          <p:cNvPr id="32" name="31 - Εικόνα"/>
          <p:cNvPicPr>
            <a:picLocks noChangeAspect="1"/>
          </p:cNvPicPr>
          <p:nvPr/>
        </p:nvPicPr>
        <p:blipFill>
          <a:blip r:embed="rId6" cstate="print"/>
          <a:stretch/>
        </p:blipFill>
        <p:spPr>
          <a:xfrm>
            <a:off x="6698192" y="1543050"/>
            <a:ext cx="795867" cy="895350"/>
          </a:xfrm>
          <a:prstGeom prst="rect">
            <a:avLst/>
          </a:prstGeom>
        </p:spPr>
      </p:pic>
      <p:sp>
        <p:nvSpPr>
          <p:cNvPr id="12" name="11 - Ορθογώνιο">
            <a:extLst>
              <a:ext uri="{FF2B5EF4-FFF2-40B4-BE49-F238E27FC236}">
                <a16:creationId xmlns="" xmlns:a16="http://schemas.microsoft.com/office/drawing/2014/main" id="{B401A8CF-607F-4C4D-BA17-00012A9DDA11}"/>
              </a:ext>
            </a:extLst>
          </p:cNvPr>
          <p:cNvSpPr>
            <a:spLocks noGrp="1"/>
          </p:cNvSpPr>
          <p:nvPr/>
        </p:nvSpPr>
        <p:spPr>
          <a:xfrm>
            <a:off x="806767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Σειρήνα</a:t>
            </a:r>
          </a:p>
        </p:txBody>
      </p:sp>
      <p:sp>
        <p:nvSpPr>
          <p:cNvPr id="13" name="12 - Ορθογώνιο">
            <a:extLst>
              <a:ext uri="{FF2B5EF4-FFF2-40B4-BE49-F238E27FC236}">
                <a16:creationId xmlns="" xmlns:a16="http://schemas.microsoft.com/office/drawing/2014/main" id="{43814540-27E3-4EED-9171-EE37CB539B78}"/>
              </a:ext>
            </a:extLst>
          </p:cNvPr>
          <p:cNvSpPr>
            <a:spLocks noGrp="1"/>
          </p:cNvSpPr>
          <p:nvPr/>
        </p:nvSpPr>
        <p:spPr>
          <a:xfrm>
            <a:off x="806767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15</a:t>
            </a:r>
          </a:p>
        </p:txBody>
      </p:sp>
      <p:pic>
        <p:nvPicPr>
          <p:cNvPr id="35" name="34 - Εικόνα"/>
          <p:cNvPicPr>
            <a:picLocks noChangeAspect="1"/>
          </p:cNvPicPr>
          <p:nvPr/>
        </p:nvPicPr>
        <p:blipFill>
          <a:blip r:embed="rId7" cstate="print"/>
          <a:stretch/>
        </p:blipFill>
        <p:spPr>
          <a:xfrm>
            <a:off x="6381750" y="2684093"/>
            <a:ext cx="1428750" cy="861164"/>
          </a:xfrm>
          <a:prstGeom prst="rect">
            <a:avLst/>
          </a:prstGeom>
        </p:spPr>
      </p:pic>
      <p:sp>
        <p:nvSpPr>
          <p:cNvPr id="15" name="14 - Ορθογώνιο">
            <a:extLst>
              <a:ext uri="{FF2B5EF4-FFF2-40B4-BE49-F238E27FC236}">
                <a16:creationId xmlns="" xmlns:a16="http://schemas.microsoft.com/office/drawing/2014/main" id="{CC5DAC1C-6A54-48FC-809E-D491492526B3}"/>
              </a:ext>
            </a:extLst>
          </p:cNvPr>
          <p:cNvSpPr>
            <a:spLocks noGrp="1"/>
          </p:cNvSpPr>
          <p:nvPr/>
        </p:nvSpPr>
        <p:spPr>
          <a:xfrm>
            <a:off x="806767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Πίνακας διανομής</a:t>
            </a:r>
          </a:p>
        </p:txBody>
      </p:sp>
      <p:sp>
        <p:nvSpPr>
          <p:cNvPr id="16" name="15 - Ορθογώνιο">
            <a:extLst>
              <a:ext uri="{FF2B5EF4-FFF2-40B4-BE49-F238E27FC236}">
                <a16:creationId xmlns="" xmlns:a16="http://schemas.microsoft.com/office/drawing/2014/main" id="{E1058686-42BB-48B0-8863-F38F03A861F8}"/>
              </a:ext>
            </a:extLst>
          </p:cNvPr>
          <p:cNvSpPr>
            <a:spLocks noGrp="1"/>
          </p:cNvSpPr>
          <p:nvPr/>
        </p:nvSpPr>
        <p:spPr>
          <a:xfrm>
            <a:off x="806767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15</a:t>
            </a:r>
          </a:p>
        </p:txBody>
      </p:sp>
      <p:pic>
        <p:nvPicPr>
          <p:cNvPr id="38" name="37 - Εικόνα"/>
          <p:cNvPicPr>
            <a:picLocks noChangeAspect="1"/>
          </p:cNvPicPr>
          <p:nvPr/>
        </p:nvPicPr>
        <p:blipFill>
          <a:blip r:embed="rId8" cstate="print"/>
          <a:stretch/>
        </p:blipFill>
        <p:spPr>
          <a:xfrm>
            <a:off x="6381750" y="3861594"/>
            <a:ext cx="1428750" cy="754063"/>
          </a:xfrm>
          <a:prstGeom prst="rect">
            <a:avLst/>
          </a:prstGeom>
        </p:spPr>
      </p:pic>
      <p:sp>
        <p:nvSpPr>
          <p:cNvPr id="18" name="17 - Ορθογώνιο">
            <a:extLst>
              <a:ext uri="{FF2B5EF4-FFF2-40B4-BE49-F238E27FC236}">
                <a16:creationId xmlns="" xmlns:a16="http://schemas.microsoft.com/office/drawing/2014/main" id="{23C61D93-C443-4BD8-9911-9048A60AC354}"/>
              </a:ext>
            </a:extLst>
          </p:cNvPr>
          <p:cNvSpPr>
            <a:spLocks noGrp="1"/>
          </p:cNvSpPr>
          <p:nvPr/>
        </p:nvSpPr>
        <p:spPr>
          <a:xfrm>
            <a:off x="8067675" y="39243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Σημείο σύνδεσης</a:t>
            </a:r>
          </a:p>
        </p:txBody>
      </p:sp>
      <p:sp>
        <p:nvSpPr>
          <p:cNvPr id="19" name="18 - Ορθογώνιο">
            <a:extLst>
              <a:ext uri="{FF2B5EF4-FFF2-40B4-BE49-F238E27FC236}">
                <a16:creationId xmlns="" xmlns:a16="http://schemas.microsoft.com/office/drawing/2014/main" id="{5277F940-B8F6-442E-862A-0B9E28C16889}"/>
              </a:ext>
            </a:extLst>
          </p:cNvPr>
          <p:cNvSpPr>
            <a:spLocks noGrp="1"/>
          </p:cNvSpPr>
          <p:nvPr/>
        </p:nvSpPr>
        <p:spPr>
          <a:xfrm>
            <a:off x="8067675" y="45815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15</a:t>
            </a:r>
          </a:p>
        </p:txBody>
      </p:sp>
      <p:sp>
        <p:nvSpPr>
          <p:cNvPr id="20" name="19 - Ορθογώνιο">
            <a:extLst>
              <a:ext uri="{FF2B5EF4-FFF2-40B4-BE49-F238E27FC236}">
                <a16:creationId xmlns="" xmlns:a16="http://schemas.microsoft.com/office/drawing/2014/main" id="{B1B02852-AC24-4B4C-98F7-2669CFF7A699}"/>
              </a:ext>
            </a:extLst>
          </p:cNvPr>
          <p:cNvSpPr>
            <a:spLocks noGrp="1"/>
          </p:cNvSpPr>
          <p:nvPr/>
        </p:nvSpPr>
        <p:spPr>
          <a:xfrm>
            <a:off x="571500" y="6381750"/>
            <a:ext cx="10382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Σύμβολα από τις σημειώσεις «Κλασικές εγκαταστάσεις», ΑΕΝ Μακεδονίας</a:t>
            </a:r>
          </a:p>
        </p:txBody>
      </p:sp>
      <p:sp>
        <p:nvSpPr>
          <p:cNvPr id="21" name="20 - Ορθογώνιο">
            <a:extLst>
              <a:ext uri="{FF2B5EF4-FFF2-40B4-BE49-F238E27FC236}">
                <a16:creationId xmlns="" xmlns:a16="http://schemas.microsoft.com/office/drawing/2014/main" id="{69D961A7-3A37-43B7-B9E8-FCBF6DF3B288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14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4438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- Ορθογώνιο">
            <a:extLst>
              <a:ext uri="{FF2B5EF4-FFF2-40B4-BE49-F238E27FC236}">
                <a16:creationId xmlns="" xmlns:a16="http://schemas.microsoft.com/office/drawing/2014/main" id="{43969C9F-319B-4EEC-BA8D-D1C3F929DF7B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Αισθητήρες και ηλεκτροβαλβίδες</a:t>
            </a:r>
          </a:p>
        </p:txBody>
      </p:sp>
      <p:pic>
        <p:nvPicPr>
          <p:cNvPr id="20" name="19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774246" y="1543050"/>
            <a:ext cx="1023257" cy="895350"/>
          </a:xfrm>
          <a:prstGeom prst="rect">
            <a:avLst/>
          </a:prstGeom>
        </p:spPr>
      </p:pic>
      <p:sp>
        <p:nvSpPr>
          <p:cNvPr id="3" name="2 - Ορθογώνιο">
            <a:extLst>
              <a:ext uri="{FF2B5EF4-FFF2-40B4-BE49-F238E27FC236}">
                <a16:creationId xmlns="" xmlns:a16="http://schemas.microsoft.com/office/drawing/2014/main" id="{736D2CB1-2C2F-4D94-B4A3-08E89EDF2F29}"/>
              </a:ext>
            </a:extLst>
          </p:cNvPr>
          <p:cNvSpPr>
            <a:spLocks noGrp="1"/>
          </p:cNvSpPr>
          <p:nvPr/>
        </p:nvSpPr>
        <p:spPr>
          <a:xfrm>
            <a:off x="225742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Τερματικός διακόπτης NO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="" xmlns:a16="http://schemas.microsoft.com/office/drawing/2014/main" id="{69E6D14B-2E03-4693-ACFE-7BAB25F75C36}"/>
              </a:ext>
            </a:extLst>
          </p:cNvPr>
          <p:cNvSpPr>
            <a:spLocks noGrp="1"/>
          </p:cNvSpPr>
          <p:nvPr/>
        </p:nvSpPr>
        <p:spPr>
          <a:xfrm>
            <a:off x="225742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12</a:t>
            </a:r>
          </a:p>
        </p:txBody>
      </p:sp>
      <p:pic>
        <p:nvPicPr>
          <p:cNvPr id="23" name="22 - Εικόνα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718820" y="2667000"/>
            <a:ext cx="1134110" cy="895350"/>
          </a:xfrm>
          <a:prstGeom prst="rect">
            <a:avLst/>
          </a:prstGeom>
        </p:spPr>
      </p:pic>
      <p:sp>
        <p:nvSpPr>
          <p:cNvPr id="6" name="5 - Ορθογώνιο">
            <a:extLst>
              <a:ext uri="{FF2B5EF4-FFF2-40B4-BE49-F238E27FC236}">
                <a16:creationId xmlns="" xmlns:a16="http://schemas.microsoft.com/office/drawing/2014/main" id="{699C1A5B-6645-44A7-9280-E7F81CE1869D}"/>
              </a:ext>
            </a:extLst>
          </p:cNvPr>
          <p:cNvSpPr>
            <a:spLocks noGrp="1"/>
          </p:cNvSpPr>
          <p:nvPr/>
        </p:nvSpPr>
        <p:spPr>
          <a:xfrm>
            <a:off x="225742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Επαφή NO με μηχανική ενεργοποίηση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="" xmlns:a16="http://schemas.microsoft.com/office/drawing/2014/main" id="{356752D2-E33C-4E4D-A70A-B9ED07124371}"/>
              </a:ext>
            </a:extLst>
          </p:cNvPr>
          <p:cNvSpPr>
            <a:spLocks noGrp="1"/>
          </p:cNvSpPr>
          <p:nvPr/>
        </p:nvSpPr>
        <p:spPr>
          <a:xfrm>
            <a:off x="225742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12</a:t>
            </a:r>
          </a:p>
        </p:txBody>
      </p:sp>
      <p:pic>
        <p:nvPicPr>
          <p:cNvPr id="26" name="25 - Εικόνα"/>
          <p:cNvPicPr>
            <a:picLocks noChangeAspect="1"/>
          </p:cNvPicPr>
          <p:nvPr/>
        </p:nvPicPr>
        <p:blipFill>
          <a:blip r:embed="rId5" cstate="print"/>
          <a:stretch/>
        </p:blipFill>
        <p:spPr>
          <a:xfrm>
            <a:off x="1010383" y="3790950"/>
            <a:ext cx="550985" cy="895350"/>
          </a:xfrm>
          <a:prstGeom prst="rect">
            <a:avLst/>
          </a:prstGeom>
        </p:spPr>
      </p:pic>
      <p:sp>
        <p:nvSpPr>
          <p:cNvPr id="9" name="8 - Ορθογώνιο">
            <a:extLst>
              <a:ext uri="{FF2B5EF4-FFF2-40B4-BE49-F238E27FC236}">
                <a16:creationId xmlns="" xmlns:a16="http://schemas.microsoft.com/office/drawing/2014/main" id="{46A69100-0D78-4ABE-A689-382085834A53}"/>
              </a:ext>
            </a:extLst>
          </p:cNvPr>
          <p:cNvSpPr>
            <a:spLocks noGrp="1"/>
          </p:cNvSpPr>
          <p:nvPr/>
        </p:nvSpPr>
        <p:spPr>
          <a:xfrm>
            <a:off x="2257425" y="39243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Τερματικός διακόπτης NC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="" xmlns:a16="http://schemas.microsoft.com/office/drawing/2014/main" id="{004F2B83-E9D0-4E88-A368-B83FB166C715}"/>
              </a:ext>
            </a:extLst>
          </p:cNvPr>
          <p:cNvSpPr>
            <a:spLocks noGrp="1"/>
          </p:cNvSpPr>
          <p:nvPr/>
        </p:nvSpPr>
        <p:spPr>
          <a:xfrm>
            <a:off x="2257425" y="45815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33</a:t>
            </a:r>
          </a:p>
        </p:txBody>
      </p:sp>
      <p:pic>
        <p:nvPicPr>
          <p:cNvPr id="29" name="28 - Εικόνα"/>
          <p:cNvPicPr>
            <a:picLocks noChangeAspect="1"/>
          </p:cNvPicPr>
          <p:nvPr/>
        </p:nvPicPr>
        <p:blipFill>
          <a:blip r:embed="rId6" cstate="print"/>
          <a:stretch/>
        </p:blipFill>
        <p:spPr>
          <a:xfrm>
            <a:off x="6521933" y="1543050"/>
            <a:ext cx="1148384" cy="895350"/>
          </a:xfrm>
          <a:prstGeom prst="rect">
            <a:avLst/>
          </a:prstGeom>
        </p:spPr>
      </p:pic>
      <p:sp>
        <p:nvSpPr>
          <p:cNvPr id="12" name="11 - Ορθογώνιο">
            <a:extLst>
              <a:ext uri="{FF2B5EF4-FFF2-40B4-BE49-F238E27FC236}">
                <a16:creationId xmlns="" xmlns:a16="http://schemas.microsoft.com/office/drawing/2014/main" id="{B3461117-7B44-472B-A7C5-21C0D7C760AB}"/>
              </a:ext>
            </a:extLst>
          </p:cNvPr>
          <p:cNvSpPr>
            <a:spLocks noGrp="1"/>
          </p:cNvSpPr>
          <p:nvPr/>
        </p:nvSpPr>
        <p:spPr>
          <a:xfrm>
            <a:off x="806767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Αισθητήρας προσέγγισης</a:t>
            </a:r>
          </a:p>
        </p:txBody>
      </p:sp>
      <p:sp>
        <p:nvSpPr>
          <p:cNvPr id="13" name="12 - Ορθογώνιο">
            <a:extLst>
              <a:ext uri="{FF2B5EF4-FFF2-40B4-BE49-F238E27FC236}">
                <a16:creationId xmlns="" xmlns:a16="http://schemas.microsoft.com/office/drawing/2014/main" id="{74D7A4D2-9354-4468-825C-940E7FA11932}"/>
              </a:ext>
            </a:extLst>
          </p:cNvPr>
          <p:cNvSpPr>
            <a:spLocks noGrp="1"/>
          </p:cNvSpPr>
          <p:nvPr/>
        </p:nvSpPr>
        <p:spPr>
          <a:xfrm>
            <a:off x="806767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38</a:t>
            </a:r>
          </a:p>
        </p:txBody>
      </p:sp>
      <p:pic>
        <p:nvPicPr>
          <p:cNvPr id="32" name="31 - Εικόνα"/>
          <p:cNvPicPr>
            <a:picLocks noChangeAspect="1"/>
          </p:cNvPicPr>
          <p:nvPr/>
        </p:nvPicPr>
        <p:blipFill>
          <a:blip r:embed="rId7" cstate="print"/>
          <a:stretch/>
        </p:blipFill>
        <p:spPr>
          <a:xfrm>
            <a:off x="6381750" y="2698710"/>
            <a:ext cx="1428750" cy="831930"/>
          </a:xfrm>
          <a:prstGeom prst="rect">
            <a:avLst/>
          </a:prstGeom>
        </p:spPr>
      </p:pic>
      <p:sp>
        <p:nvSpPr>
          <p:cNvPr id="15" name="14 - Ορθογώνιο">
            <a:extLst>
              <a:ext uri="{FF2B5EF4-FFF2-40B4-BE49-F238E27FC236}">
                <a16:creationId xmlns="" xmlns:a16="http://schemas.microsoft.com/office/drawing/2014/main" id="{784A0BF9-E879-4508-AB26-EB58B366398D}"/>
              </a:ext>
            </a:extLst>
          </p:cNvPr>
          <p:cNvSpPr>
            <a:spLocks noGrp="1"/>
          </p:cNvSpPr>
          <p:nvPr/>
        </p:nvSpPr>
        <p:spPr>
          <a:xfrm>
            <a:off x="806767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Πηνίο ηλεκτροβαλβίδας</a:t>
            </a:r>
          </a:p>
        </p:txBody>
      </p:sp>
      <p:sp>
        <p:nvSpPr>
          <p:cNvPr id="16" name="15 - Ορθογώνιο">
            <a:extLst>
              <a:ext uri="{FF2B5EF4-FFF2-40B4-BE49-F238E27FC236}">
                <a16:creationId xmlns="" xmlns:a16="http://schemas.microsoft.com/office/drawing/2014/main" id="{1C310F25-5B1D-4981-84C5-FABEA107A923}"/>
              </a:ext>
            </a:extLst>
          </p:cNvPr>
          <p:cNvSpPr>
            <a:spLocks noGrp="1"/>
          </p:cNvSpPr>
          <p:nvPr/>
        </p:nvSpPr>
        <p:spPr>
          <a:xfrm>
            <a:off x="806767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15</a:t>
            </a:r>
          </a:p>
        </p:txBody>
      </p:sp>
      <p:sp>
        <p:nvSpPr>
          <p:cNvPr id="17" name="16 - Ορθογώνιο">
            <a:extLst>
              <a:ext uri="{FF2B5EF4-FFF2-40B4-BE49-F238E27FC236}">
                <a16:creationId xmlns="" xmlns:a16="http://schemas.microsoft.com/office/drawing/2014/main" id="{A04141D8-4E88-47C5-9B58-8B78D8F12C10}"/>
              </a:ext>
            </a:extLst>
          </p:cNvPr>
          <p:cNvSpPr>
            <a:spLocks noGrp="1"/>
          </p:cNvSpPr>
          <p:nvPr/>
        </p:nvSpPr>
        <p:spPr>
          <a:xfrm>
            <a:off x="571500" y="6381750"/>
            <a:ext cx="10382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Σύμβολα από τις σημειώσεις «Κλασικές εγκαταστάσεις», ΑΕΝ Μακεδονίας</a:t>
            </a:r>
          </a:p>
        </p:txBody>
      </p:sp>
      <p:sp>
        <p:nvSpPr>
          <p:cNvPr id="18" name="17 - Ορθογώνιο">
            <a:extLst>
              <a:ext uri="{FF2B5EF4-FFF2-40B4-BE49-F238E27FC236}">
                <a16:creationId xmlns="" xmlns:a16="http://schemas.microsoft.com/office/drawing/2014/main" id="{4AA3C6EB-F730-4D93-AA2C-D0FBF4955656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15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7423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Ορθογώνιο">
            <a:extLst>
              <a:ext uri="{FF2B5EF4-FFF2-40B4-BE49-F238E27FC236}">
                <a16:creationId xmlns="" xmlns:a16="http://schemas.microsoft.com/office/drawing/2014/main" id="{2C462C6D-4711-4D3E-9C83-17645A54BB79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Θερμικό και στοιχεία μνήμης</a:t>
            </a:r>
          </a:p>
        </p:txBody>
      </p:sp>
      <p:pic>
        <p:nvPicPr>
          <p:cNvPr id="14" name="13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571500" y="1673649"/>
            <a:ext cx="1428750" cy="634151"/>
          </a:xfrm>
          <a:prstGeom prst="rect">
            <a:avLst/>
          </a:prstGeom>
        </p:spPr>
      </p:pic>
      <p:sp>
        <p:nvSpPr>
          <p:cNvPr id="3" name="2 - Ορθογώνιο">
            <a:extLst>
              <a:ext uri="{FF2B5EF4-FFF2-40B4-BE49-F238E27FC236}">
                <a16:creationId xmlns="" xmlns:a16="http://schemas.microsoft.com/office/drawing/2014/main" id="{27A9392D-FCB1-4929-8721-1A00092D873C}"/>
              </a:ext>
            </a:extLst>
          </p:cNvPr>
          <p:cNvSpPr>
            <a:spLocks noGrp="1"/>
          </p:cNvSpPr>
          <p:nvPr/>
        </p:nvSpPr>
        <p:spPr>
          <a:xfrm>
            <a:off x="225742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Θερμικό υπερφόρτισης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="" xmlns:a16="http://schemas.microsoft.com/office/drawing/2014/main" id="{8D91175A-D6F9-46BF-A46E-D8DBD3CECDAD}"/>
              </a:ext>
            </a:extLst>
          </p:cNvPr>
          <p:cNvSpPr>
            <a:spLocks noGrp="1"/>
          </p:cNvSpPr>
          <p:nvPr/>
        </p:nvSpPr>
        <p:spPr>
          <a:xfrm>
            <a:off x="225742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19</a:t>
            </a:r>
          </a:p>
        </p:txBody>
      </p:sp>
      <p:pic>
        <p:nvPicPr>
          <p:cNvPr id="17" name="16 - Εικόνα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788458" y="2667000"/>
            <a:ext cx="994833" cy="895350"/>
          </a:xfrm>
          <a:prstGeom prst="rect">
            <a:avLst/>
          </a:prstGeom>
        </p:spPr>
      </p:pic>
      <p:sp>
        <p:nvSpPr>
          <p:cNvPr id="6" name="5 - Ορθογώνιο">
            <a:extLst>
              <a:ext uri="{FF2B5EF4-FFF2-40B4-BE49-F238E27FC236}">
                <a16:creationId xmlns="" xmlns:a16="http://schemas.microsoft.com/office/drawing/2014/main" id="{055EC56F-622F-4F89-9FFB-01187F263EDD}"/>
              </a:ext>
            </a:extLst>
          </p:cNvPr>
          <p:cNvSpPr>
            <a:spLocks noGrp="1"/>
          </p:cNvSpPr>
          <p:nvPr/>
        </p:nvSpPr>
        <p:spPr>
          <a:xfrm>
            <a:off x="2257425" y="280035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Απαριθμητής και επαφή εξόδου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="" xmlns:a16="http://schemas.microsoft.com/office/drawing/2014/main" id="{C179EBFC-D52E-404E-AC46-350D48D6B8B7}"/>
              </a:ext>
            </a:extLst>
          </p:cNvPr>
          <p:cNvSpPr>
            <a:spLocks noGrp="1"/>
          </p:cNvSpPr>
          <p:nvPr/>
        </p:nvSpPr>
        <p:spPr>
          <a:xfrm>
            <a:off x="2257425" y="345757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39</a:t>
            </a:r>
          </a:p>
        </p:txBody>
      </p:sp>
      <p:pic>
        <p:nvPicPr>
          <p:cNvPr id="20" name="19 - Εικόνα"/>
          <p:cNvPicPr>
            <a:picLocks noChangeAspect="1"/>
          </p:cNvPicPr>
          <p:nvPr/>
        </p:nvPicPr>
        <p:blipFill>
          <a:blip r:embed="rId5" cstate="print"/>
          <a:stretch/>
        </p:blipFill>
        <p:spPr>
          <a:xfrm>
            <a:off x="6820633" y="1543050"/>
            <a:ext cx="550985" cy="895350"/>
          </a:xfrm>
          <a:prstGeom prst="rect">
            <a:avLst/>
          </a:prstGeom>
        </p:spPr>
      </p:pic>
      <p:sp>
        <p:nvSpPr>
          <p:cNvPr id="9" name="8 - Ορθογώνιο">
            <a:extLst>
              <a:ext uri="{FF2B5EF4-FFF2-40B4-BE49-F238E27FC236}">
                <a16:creationId xmlns="" xmlns:a16="http://schemas.microsoft.com/office/drawing/2014/main" id="{480453DE-9DAB-48E7-838C-63B6E8094E32}"/>
              </a:ext>
            </a:extLst>
          </p:cNvPr>
          <p:cNvSpPr>
            <a:spLocks noGrp="1"/>
          </p:cNvSpPr>
          <p:nvPr/>
        </p:nvSpPr>
        <p:spPr>
          <a:xfrm>
            <a:off x="8067675" y="1676400"/>
            <a:ext cx="3476625" cy="676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Ρελαί καστάνιας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="" xmlns:a16="http://schemas.microsoft.com/office/drawing/2014/main" id="{7030C672-0BA4-440B-A4AC-49028FC8124F}"/>
              </a:ext>
            </a:extLst>
          </p:cNvPr>
          <p:cNvSpPr>
            <a:spLocks noGrp="1"/>
          </p:cNvSpPr>
          <p:nvPr/>
        </p:nvSpPr>
        <p:spPr>
          <a:xfrm>
            <a:off x="8067675" y="2333625"/>
            <a:ext cx="34766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Σελίδα 40</a:t>
            </a:r>
          </a:p>
        </p:txBody>
      </p:sp>
      <p:sp>
        <p:nvSpPr>
          <p:cNvPr id="11" name="10 - Ορθογώνιο">
            <a:extLst>
              <a:ext uri="{FF2B5EF4-FFF2-40B4-BE49-F238E27FC236}">
                <a16:creationId xmlns="" xmlns:a16="http://schemas.microsoft.com/office/drawing/2014/main" id="{C07ADF77-8F70-4D7F-B647-9DB4C0DD008E}"/>
              </a:ext>
            </a:extLst>
          </p:cNvPr>
          <p:cNvSpPr>
            <a:spLocks noGrp="1"/>
          </p:cNvSpPr>
          <p:nvPr/>
        </p:nvSpPr>
        <p:spPr>
          <a:xfrm>
            <a:off x="571500" y="6381750"/>
            <a:ext cx="10382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Σύμβολα από τις σημειώσεις «Κλασικές εγκαταστάσεις», ΑΕΝ Μακεδονίας</a:t>
            </a:r>
          </a:p>
        </p:txBody>
      </p:sp>
      <p:sp>
        <p:nvSpPr>
          <p:cNvPr id="12" name="11 - Ορθογώνιο">
            <a:extLst>
              <a:ext uri="{FF2B5EF4-FFF2-40B4-BE49-F238E27FC236}">
                <a16:creationId xmlns="" xmlns:a16="http://schemas.microsoft.com/office/drawing/2014/main" id="{A3F901D2-6B7A-403A-9FFD-1C24B35FA34E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16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9804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87BB748E-7586-4D4B-BD8F-D3985FA15B63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Ηλεκτρονόμος: αρχή λειτουργίας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4FDFE43D-D4D7-46B1-B750-3ED891DE94CC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7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56ADCCC6-38A6-4722-A8E0-A2EBDE94905F}"/>
              </a:ext>
            </a:extLst>
          </p:cNvPr>
          <p:cNvSpPr>
            <a:spLocks noGrp="1"/>
          </p:cNvSpPr>
          <p:nvPr/>
        </p:nvSpPr>
        <p:spPr>
          <a:xfrm>
            <a:off x="571500" y="1619250"/>
            <a:ext cx="5715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Πηνίο και μαγνητικό κύκλωμα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C8BA90A7-1C6D-49E5-9C71-C95D6D59E061}"/>
              </a:ext>
            </a:extLst>
          </p:cNvPr>
          <p:cNvSpPr>
            <a:spLocks noGrp="1"/>
          </p:cNvSpPr>
          <p:nvPr/>
        </p:nvSpPr>
        <p:spPr>
          <a:xfrm>
            <a:off x="571500" y="1981200"/>
            <a:ext cx="57150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τροφοδότηση του πηνίου δημιουργεί μαγνητικό πεδίο και έλκει τον κινητό οπλισμό.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39730C22-AE1A-4BF9-BF64-9676C0B5650A}"/>
              </a:ext>
            </a:extLst>
          </p:cNvPr>
          <p:cNvSpPr>
            <a:spLocks noGrp="1"/>
          </p:cNvSpPr>
          <p:nvPr/>
        </p:nvSpPr>
        <p:spPr>
          <a:xfrm>
            <a:off x="571500" y="3000375"/>
            <a:ext cx="5715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Μεταβολή επαφών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F19AE391-FBFE-4C7C-B139-EADF88C14557}"/>
              </a:ext>
            </a:extLst>
          </p:cNvPr>
          <p:cNvSpPr>
            <a:spLocks noGrp="1"/>
          </p:cNvSpPr>
          <p:nvPr/>
        </p:nvSpPr>
        <p:spPr>
          <a:xfrm>
            <a:off x="571500" y="3362325"/>
            <a:ext cx="57150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κίνηση του οπλισμού αλλάζει τις επαφές. Με την αφαίρεση της τάσης, το ελατήριο τις επαναφέρει.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A79F228F-82A1-4368-9829-ABB99C888F57}"/>
              </a:ext>
            </a:extLst>
          </p:cNvPr>
          <p:cNvSpPr>
            <a:spLocks noGrp="1"/>
          </p:cNvSpPr>
          <p:nvPr/>
        </p:nvSpPr>
        <p:spPr>
          <a:xfrm>
            <a:off x="571500" y="4381500"/>
            <a:ext cx="5715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Έλεγχος φορτίου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1205298E-EF9D-4FB8-AB53-2E2D231EA5E0}"/>
              </a:ext>
            </a:extLst>
          </p:cNvPr>
          <p:cNvSpPr>
            <a:spLocks noGrp="1"/>
          </p:cNvSpPr>
          <p:nvPr/>
        </p:nvSpPr>
        <p:spPr>
          <a:xfrm>
            <a:off x="571500" y="4743450"/>
            <a:ext cx="57150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Μικρό ρεύμα στο κύκλωμα ελέγχου επιτρέπει τον χειρισμό μεγαλύτερου ρεύματος στο κύκλωμα ισχύος.</a:t>
            </a:r>
          </a:p>
        </p:txBody>
      </p:sp>
      <p:pic>
        <p:nvPicPr>
          <p:cNvPr id="21" name="20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6762750" y="2043862"/>
            <a:ext cx="4762500" cy="3103652"/>
          </a:xfrm>
          <a:prstGeom prst="rect">
            <a:avLst/>
          </a:prstGeom>
        </p:spPr>
      </p:pic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FA789FED-DBAD-4A4A-977C-07AC42A7A771}"/>
              </a:ext>
            </a:extLst>
          </p:cNvPr>
          <p:cNvSpPr>
            <a:spLocks noGrp="1"/>
          </p:cNvSpPr>
          <p:nvPr/>
        </p:nvSpPr>
        <p:spPr>
          <a:xfrm>
            <a:off x="6762750" y="5619750"/>
            <a:ext cx="47625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Πηνίο, οπλισμός, ελατήριο και επαφές</a:t>
            </a:r>
          </a:p>
        </p:txBody>
      </p:sp>
    </p:spTree>
    <p:extLst>
      <p:ext uri="{BB962C8B-B14F-4D97-AF65-F5344CB8AC3E}">
        <p14:creationId xmlns:p14="http://schemas.microsoft.com/office/powerpoint/2010/main" xmlns="" val="1845092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4F40520C-CE47-45C6-9027-526449A186A7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Επαφές, ακροδέκτες και μπουτόν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86532A99-04A3-4DB2-81D5-AA407E74A848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8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2" name="11 - Πίνακας"/>
          <p:cNvGraphicFramePr/>
          <p:nvPr/>
        </p:nvGraphicFramePr>
        <p:xfrm>
          <a:off x="571500" y="1571625"/>
          <a:ext cx="10953750" cy="2714624"/>
        </p:xfrm>
        <a:graphic>
          <a:graphicData uri="http://schemas.openxmlformats.org/drawingml/2006/table">
            <a:tbl>
              <a:tblPr/>
              <a:tblGrid>
                <a:gridCol w="2857500"/>
                <a:gridCol w="2857500"/>
                <a:gridCol w="5238750"/>
              </a:tblGrid>
              <a:tr h="678656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Στοιχείο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Ακροδέκτες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Χαρακτηριστικό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Κύριες επαφές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1–2, 3–4, 5–6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Μεταφέρουν το ρεύμα του φορτίου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Βοηθητική 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13–14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Ανοικτή στην κατάσταση ηρεμίας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Βοηθητική NC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21–22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Κλειστή στην κατάσταση ηρεμίας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27963626-B610-4408-9797-4CFFF759916F}"/>
              </a:ext>
            </a:extLst>
          </p:cNvPr>
          <p:cNvSpPr>
            <a:spLocks noGrp="1"/>
          </p:cNvSpPr>
          <p:nvPr/>
        </p:nvSpPr>
        <p:spPr>
          <a:xfrm>
            <a:off x="571500" y="4762500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START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B5C43A4F-274B-4C05-95A0-4F9555330CC5}"/>
              </a:ext>
            </a:extLst>
          </p:cNvPr>
          <p:cNvSpPr>
            <a:spLocks noGrp="1"/>
          </p:cNvSpPr>
          <p:nvPr/>
        </p:nvSpPr>
        <p:spPr>
          <a:xfrm>
            <a:off x="571500" y="5238750"/>
            <a:ext cx="47625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Συνήθως επαφή NO. Κλείνει όσο ο χειριστής πιέζει το μπουτόν.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F4CBBB31-CAD2-45E1-B5CF-F45FD9C3D5C6}"/>
              </a:ext>
            </a:extLst>
          </p:cNvPr>
          <p:cNvSpPr>
            <a:spLocks noGrp="1"/>
          </p:cNvSpPr>
          <p:nvPr/>
        </p:nvSpPr>
        <p:spPr>
          <a:xfrm>
            <a:off x="6477000" y="4762500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STOP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A5F1742F-2C55-4D5E-8038-6B7F49743B6B}"/>
              </a:ext>
            </a:extLst>
          </p:cNvPr>
          <p:cNvSpPr>
            <a:spLocks noGrp="1"/>
          </p:cNvSpPr>
          <p:nvPr/>
        </p:nvSpPr>
        <p:spPr>
          <a:xfrm>
            <a:off x="6477000" y="5238750"/>
            <a:ext cx="47625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Συνήθως επαφή NC. Ανοίγει κατά την πίεση και διακόπτει την εντολή.</a:t>
            </a:r>
          </a:p>
        </p:txBody>
      </p:sp>
    </p:spTree>
    <p:extLst>
      <p:ext uri="{BB962C8B-B14F-4D97-AF65-F5344CB8AC3E}">
        <p14:creationId xmlns:p14="http://schemas.microsoft.com/office/powerpoint/2010/main" xmlns="" val="226580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Ορθογώνιο">
            <a:extLst>
              <a:ext uri="{FF2B5EF4-FFF2-40B4-BE49-F238E27FC236}">
                <a16:creationId xmlns:a16="http://schemas.microsoft.com/office/drawing/2014/main" xmlns="" id="{E1F3DCBD-ECBF-4845-970C-67AFE41EBA56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Θερμικό ρελαί υπερφόρτισης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4193F656-0154-490D-BF95-10135C4FDB6A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9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40E90B64-3570-4C8C-9AB9-96CADE6D9405}"/>
              </a:ext>
            </a:extLst>
          </p:cNvPr>
          <p:cNvSpPr>
            <a:spLocks noGrp="1"/>
          </p:cNvSpPr>
          <p:nvPr/>
        </p:nvSpPr>
        <p:spPr>
          <a:xfrm>
            <a:off x="571500" y="1571625"/>
            <a:ext cx="638175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Μηχανισμός προστασίας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4F8332D9-06AB-46BB-8A0A-7421BA9C0514}"/>
              </a:ext>
            </a:extLst>
          </p:cNvPr>
          <p:cNvSpPr>
            <a:spLocks noGrp="1"/>
          </p:cNvSpPr>
          <p:nvPr/>
        </p:nvSpPr>
        <p:spPr>
          <a:xfrm>
            <a:off x="571500" y="1933575"/>
            <a:ext cx="63817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Το ρεύμα θερμαίνει τα διμεταλλικά στοιχεία. Η κάμψη τους ενεργοποιεί τον μηχανισμό απόζευξης.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9472CA1D-34F7-47BC-8651-49E758CC7CEF}"/>
              </a:ext>
            </a:extLst>
          </p:cNvPr>
          <p:cNvSpPr>
            <a:spLocks noGrp="1"/>
          </p:cNvSpPr>
          <p:nvPr/>
        </p:nvSpPr>
        <p:spPr>
          <a:xfrm>
            <a:off x="571500" y="2905125"/>
            <a:ext cx="638175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Επαφή 95–96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B1064665-05BB-4F8E-8097-993CA175BABC}"/>
              </a:ext>
            </a:extLst>
          </p:cNvPr>
          <p:cNvSpPr>
            <a:spLocks noGrp="1"/>
          </p:cNvSpPr>
          <p:nvPr/>
        </p:nvSpPr>
        <p:spPr>
          <a:xfrm>
            <a:off x="571500" y="3267075"/>
            <a:ext cx="63817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NC επαφή ανοίγει στο κύκλωμα ελέγχου και αποδιεγείρει τον ηλεκτρονόμο του κινητήρα.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C00BBB2D-AB98-4E5E-B70B-AED1B6B86B4B}"/>
              </a:ext>
            </a:extLst>
          </p:cNvPr>
          <p:cNvSpPr>
            <a:spLocks noGrp="1"/>
          </p:cNvSpPr>
          <p:nvPr/>
        </p:nvSpPr>
        <p:spPr>
          <a:xfrm>
            <a:off x="571500" y="4238625"/>
            <a:ext cx="638175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Επαφή 97–98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18F5EFFF-D1D9-44CA-8B06-F6F5F9D17F79}"/>
              </a:ext>
            </a:extLst>
          </p:cNvPr>
          <p:cNvSpPr>
            <a:spLocks noGrp="1"/>
          </p:cNvSpPr>
          <p:nvPr/>
        </p:nvSpPr>
        <p:spPr>
          <a:xfrm>
            <a:off x="571500" y="4600575"/>
            <a:ext cx="6381750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NO επαφή κλείνει για την ένδειξη βλάβης. Η επαναφορά ακολουθεί την αποκατάσταση της αιτίας.</a:t>
            </a:r>
          </a:p>
        </p:txBody>
      </p:sp>
      <p:pic>
        <p:nvPicPr>
          <p:cNvPr id="22" name="21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8113514" y="1428750"/>
            <a:ext cx="2727722" cy="2762250"/>
          </a:xfrm>
          <a:prstGeom prst="rect">
            <a:avLst/>
          </a:prstGeom>
        </p:spPr>
      </p:pic>
      <p:pic>
        <p:nvPicPr>
          <p:cNvPr id="23" name="22 - Εικόνα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8204763" y="4333875"/>
            <a:ext cx="2592850" cy="1095375"/>
          </a:xfrm>
          <a:prstGeom prst="rect">
            <a:avLst/>
          </a:prstGeom>
        </p:spPr>
      </p:pic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1BEAF5BE-38B4-464E-83EF-EA5D656A696A}"/>
              </a:ext>
            </a:extLst>
          </p:cNvPr>
          <p:cNvSpPr>
            <a:spLocks noGrp="1"/>
          </p:cNvSpPr>
          <p:nvPr/>
        </p:nvSpPr>
        <p:spPr>
          <a:xfrm>
            <a:off x="571500" y="581025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Στην απλή απευθείας εκκίνηση, η ρύθμιση αντιστοιχεί στο ονομαστικό ρεύμα του κινητήρα.</a:t>
            </a:r>
          </a:p>
        </p:txBody>
      </p:sp>
    </p:spTree>
    <p:extLst>
      <p:ext uri="{BB962C8B-B14F-4D97-AF65-F5344CB8AC3E}">
        <p14:creationId xmlns:p14="http://schemas.microsoft.com/office/powerpoint/2010/main" xmlns="" val="1488778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Ορθογώνιο">
            <a:extLst>
              <a:ext uri="{FF2B5EF4-FFF2-40B4-BE49-F238E27FC236}">
                <a16:creationId xmlns:a16="http://schemas.microsoft.com/office/drawing/2014/main" xmlns="" id="{B3166BCE-1F13-431C-8B00-FD8517831B03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Κυκλώματα ισχύος και ελέγχου κινητήρων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5EE364A8-C558-4FDC-9131-81EF443FED0E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</a:t>
            </a: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0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0BC436D6-3896-4678-9A27-2AC27F5BD975}"/>
              </a:ext>
            </a:extLst>
          </p:cNvPr>
          <p:cNvSpPr>
            <a:spLocks noGrp="1"/>
          </p:cNvSpPr>
          <p:nvPr/>
        </p:nvSpPr>
        <p:spPr>
          <a:xfrm>
            <a:off x="571500" y="1571625"/>
            <a:ext cx="6858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Κύκλωμα ισχύος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F46E9A15-68D1-4041-82EA-34388A1BB185}"/>
              </a:ext>
            </a:extLst>
          </p:cNvPr>
          <p:cNvSpPr>
            <a:spLocks noGrp="1"/>
          </p:cNvSpPr>
          <p:nvPr/>
        </p:nvSpPr>
        <p:spPr>
          <a:xfrm>
            <a:off x="571500" y="1933575"/>
            <a:ext cx="68580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Περιλαμβάνει την τροφοδοσία, τις προστασίες, τις κύριες επαφές και τον κινητήρα.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E3217E3C-F4CE-4547-982C-94245580C0BA}"/>
              </a:ext>
            </a:extLst>
          </p:cNvPr>
          <p:cNvSpPr>
            <a:spLocks noGrp="1"/>
          </p:cNvSpPr>
          <p:nvPr/>
        </p:nvSpPr>
        <p:spPr>
          <a:xfrm>
            <a:off x="571500" y="2952750"/>
            <a:ext cx="6858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Κύκλωμα ελέγχου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1FA99DDA-4373-4BAD-AF78-E0FE8ED446F9}"/>
              </a:ext>
            </a:extLst>
          </p:cNvPr>
          <p:cNvSpPr>
            <a:spLocks noGrp="1"/>
          </p:cNvSpPr>
          <p:nvPr/>
        </p:nvSpPr>
        <p:spPr>
          <a:xfrm>
            <a:off x="571500" y="3314700"/>
            <a:ext cx="68580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Περιλαμβάνει τα μπουτόν, τις βοηθητικές επαφές και το πηνίο του ηλεκτρονόμου.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C3313798-D06E-49E6-9C95-EC7343A422AA}"/>
              </a:ext>
            </a:extLst>
          </p:cNvPr>
          <p:cNvSpPr>
            <a:spLocks noGrp="1"/>
          </p:cNvSpPr>
          <p:nvPr/>
        </p:nvSpPr>
        <p:spPr>
          <a:xfrm>
            <a:off x="571500" y="4333875"/>
            <a:ext cx="6858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Αυτοσυγκράτηση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1D6C3C54-27A7-4A0B-9215-7EBD015B0630}"/>
              </a:ext>
            </a:extLst>
          </p:cNvPr>
          <p:cNvSpPr>
            <a:spLocks noGrp="1"/>
          </p:cNvSpPr>
          <p:nvPr/>
        </p:nvSpPr>
        <p:spPr>
          <a:xfrm>
            <a:off x="571500" y="4695825"/>
            <a:ext cx="6858000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Μια βοηθητική NO επαφή διατηρεί την εντολή μετά την απελευθέρωση του START. Το STOP διακόπτει την εντολή.</a:t>
            </a:r>
          </a:p>
        </p:txBody>
      </p:sp>
      <p:pic>
        <p:nvPicPr>
          <p:cNvPr id="22" name="21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8540635" y="1524000"/>
            <a:ext cx="2063981" cy="2809875"/>
          </a:xfrm>
          <a:prstGeom prst="rect">
            <a:avLst/>
          </a:prstGeom>
        </p:spPr>
      </p:pic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307D9DA2-A88D-4B60-92C6-A1B3202BC9D7}"/>
              </a:ext>
            </a:extLst>
          </p:cNvPr>
          <p:cNvSpPr>
            <a:spLocks noGrp="1"/>
          </p:cNvSpPr>
          <p:nvPr/>
        </p:nvSpPr>
        <p:spPr>
          <a:xfrm>
            <a:off x="7762875" y="4619625"/>
            <a:ext cx="3619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Αναστροφή περιστροφής</a:t>
            </a:r>
          </a:p>
        </p:txBody>
      </p:sp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815ADC78-8366-4F8A-97F4-79155CF3B52F}"/>
              </a:ext>
            </a:extLst>
          </p:cNvPr>
          <p:cNvSpPr>
            <a:spLocks noGrp="1"/>
          </p:cNvSpPr>
          <p:nvPr/>
        </p:nvSpPr>
        <p:spPr>
          <a:xfrm>
            <a:off x="7762875" y="5381625"/>
            <a:ext cx="36195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Σε τριφασικό ασύγχρονο κινητήρα, η αντιμετάθεση δύο φάσεων αλλάζει τη φορά περιστροφής.</a:t>
            </a:r>
          </a:p>
        </p:txBody>
      </p:sp>
    </p:spTree>
    <p:extLst>
      <p:ext uri="{BB962C8B-B14F-4D97-AF65-F5344CB8AC3E}">
        <p14:creationId xmlns:p14="http://schemas.microsoft.com/office/powerpoint/2010/main" xmlns="" val="880002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- Ορθογώνιο">
            <a:extLst>
              <a:ext uri="{FF2B5EF4-FFF2-40B4-BE49-F238E27FC236}">
                <a16:creationId xmlns:a16="http://schemas.microsoft.com/office/drawing/2014/main" xmlns="" id="{7736ECAD-EB0F-4E31-B95D-9ED08F26DC26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Εκκίνηση αστέρα–τριγώνου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FF1DD6EE-B8D3-4E95-99A4-BEFF7C7E735D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</a:t>
            </a: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1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35FF32F1-7885-4B30-B78E-2481C126D6EC}"/>
              </a:ext>
            </a:extLst>
          </p:cNvPr>
          <p:cNvSpPr>
            <a:spLocks noGrp="1"/>
          </p:cNvSpPr>
          <p:nvPr/>
        </p:nvSpPr>
        <p:spPr>
          <a:xfrm>
            <a:off x="571500" y="1571625"/>
            <a:ext cx="6715125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875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Απαραίτητη </a:t>
            </a:r>
            <a:r>
              <a:rPr lang="el-GR" sz="1875" b="1" dirty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π</a:t>
            </a:r>
            <a:r>
              <a:rPr sz="1875" b="1" dirty="0" err="1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ροϋπόθεση</a:t>
            </a:r>
            <a:endParaRPr sz="1875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BCEA685D-B1D6-4D13-B18A-615FF5C14FDB}"/>
              </a:ext>
            </a:extLst>
          </p:cNvPr>
          <p:cNvSpPr>
            <a:spLocks noGrp="1"/>
          </p:cNvSpPr>
          <p:nvPr/>
        </p:nvSpPr>
        <p:spPr>
          <a:xfrm>
            <a:off x="571500" y="1933575"/>
            <a:ext cx="6715125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κινητήρας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πρέπει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να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λειτουργεί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κανονικά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σε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τρίγωνο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στην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τάση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του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δικτύου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D15C2F72-F132-438A-A6F8-EB9B65F2AD64}"/>
              </a:ext>
            </a:extLst>
          </p:cNvPr>
          <p:cNvSpPr>
            <a:spLocks noGrp="1"/>
          </p:cNvSpPr>
          <p:nvPr/>
        </p:nvSpPr>
        <p:spPr>
          <a:xfrm>
            <a:off x="571500" y="2981325"/>
            <a:ext cx="6715125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Σύνδεση αστέρα κατά την εκκίνηση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04509397-AADC-4D5F-A720-314A15BE5552}"/>
              </a:ext>
            </a:extLst>
          </p:cNvPr>
          <p:cNvSpPr>
            <a:spLocks noGrp="1"/>
          </p:cNvSpPr>
          <p:nvPr/>
        </p:nvSpPr>
        <p:spPr>
          <a:xfrm>
            <a:off x="571500" y="3343275"/>
            <a:ext cx="6715125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τάση κάθε τυλίγματος είναι Uγραμμής / √3. Το ρεύμα γραμμής και η ροπή εκκίνησης είναι περίπου το 1/3 της απευθείας εκκίνησης σε τρίγωνο.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263DA379-1F7B-4174-99D8-8144E3577A62}"/>
              </a:ext>
            </a:extLst>
          </p:cNvPr>
          <p:cNvSpPr>
            <a:spLocks noGrp="1"/>
          </p:cNvSpPr>
          <p:nvPr/>
        </p:nvSpPr>
        <p:spPr>
          <a:xfrm>
            <a:off x="571500" y="4391025"/>
            <a:ext cx="6715125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Μεταγωγή σε τρίγωνο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4548134F-F122-4AD6-8963-70D28641201E}"/>
              </a:ext>
            </a:extLst>
          </p:cNvPr>
          <p:cNvSpPr>
            <a:spLocks noGrp="1"/>
          </p:cNvSpPr>
          <p:nvPr/>
        </p:nvSpPr>
        <p:spPr>
          <a:xfrm>
            <a:off x="571500" y="4752975"/>
            <a:ext cx="6715125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Μετά την επιτάχυνση αλλάζει η σύνδεση. Η ρύθμιση του χρονικού σχετίζεται με τον κινητήρα και το φορτίο.</a:t>
            </a:r>
          </a:p>
        </p:txBody>
      </p:sp>
      <p:pic>
        <p:nvPicPr>
          <p:cNvPr id="23" name="22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8254603" y="1428750"/>
            <a:ext cx="2445544" cy="1981200"/>
          </a:xfrm>
          <a:prstGeom prst="rect">
            <a:avLst/>
          </a:prstGeom>
        </p:spPr>
      </p:pic>
      <p:pic>
        <p:nvPicPr>
          <p:cNvPr id="24" name="23 - Εικόνα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8284506" y="3857625"/>
            <a:ext cx="2385738" cy="1981200"/>
          </a:xfrm>
          <a:prstGeom prst="rect">
            <a:avLst/>
          </a:prstGeom>
        </p:spPr>
      </p:pic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CF89DED6-5379-47F2-86D5-E36718E688FD}"/>
              </a:ext>
            </a:extLst>
          </p:cNvPr>
          <p:cNvSpPr>
            <a:spLocks noGrp="1"/>
          </p:cNvSpPr>
          <p:nvPr/>
        </p:nvSpPr>
        <p:spPr>
          <a:xfrm>
            <a:off x="8286750" y="3476625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Αστέρας</a:t>
            </a:r>
          </a:p>
        </p:txBody>
      </p:sp>
      <p:sp>
        <p:nvSpPr>
          <p:cNvPr id="13" name="12 - Ορθογώνιο">
            <a:extLst>
              <a:ext uri="{FF2B5EF4-FFF2-40B4-BE49-F238E27FC236}">
                <a16:creationId xmlns:a16="http://schemas.microsoft.com/office/drawing/2014/main" xmlns="" id="{6DB782CA-489B-467E-8986-7F57307DD9F1}"/>
              </a:ext>
            </a:extLst>
          </p:cNvPr>
          <p:cNvSpPr>
            <a:spLocks noGrp="1"/>
          </p:cNvSpPr>
          <p:nvPr/>
        </p:nvSpPr>
        <p:spPr>
          <a:xfrm>
            <a:off x="8286750" y="5924550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Τρίγωνο</a:t>
            </a:r>
          </a:p>
        </p:txBody>
      </p:sp>
    </p:spTree>
    <p:extLst>
      <p:ext uri="{BB962C8B-B14F-4D97-AF65-F5344CB8AC3E}">
        <p14:creationId xmlns:p14="http://schemas.microsoft.com/office/powerpoint/2010/main" xmlns="" val="2096494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8A9A855D-36B1-420A-921A-3737FAD3DF8F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Χρονικοί ηλεκτρονόμοι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74DAAEFE-9CD1-4639-8150-5AC3A37EA33A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</a:t>
            </a: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C780923B-36CA-485E-89E5-064479EF703E}"/>
              </a:ext>
            </a:extLst>
          </p:cNvPr>
          <p:cNvSpPr>
            <a:spLocks noGrp="1"/>
          </p:cNvSpPr>
          <p:nvPr/>
        </p:nvSpPr>
        <p:spPr>
          <a:xfrm>
            <a:off x="571500" y="1543050"/>
            <a:ext cx="51435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DELAY ON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36892865-92FF-4B2A-B772-4455C70B410E}"/>
              </a:ext>
            </a:extLst>
          </p:cNvPr>
          <p:cNvSpPr>
            <a:spLocks noGrp="1"/>
          </p:cNvSpPr>
          <p:nvPr/>
        </p:nvSpPr>
        <p:spPr>
          <a:xfrm>
            <a:off x="571500" y="2076450"/>
            <a:ext cx="5095875" cy="1314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Καθυστέρηση στην ενεργοποίηση.</a:t>
            </a:r>
          </a:p>
          <a:p>
            <a:pPr>
              <a:def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Οι επαφές αλλάζουν αφού περάσει ο ρυθμισμένος χρόνος από την εφαρμογή της εντολής.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9FDF4A8D-BD13-4B61-928D-0EF372D5BB96}"/>
              </a:ext>
            </a:extLst>
          </p:cNvPr>
          <p:cNvSpPr>
            <a:spLocks noGrp="1"/>
          </p:cNvSpPr>
          <p:nvPr/>
        </p:nvSpPr>
        <p:spPr>
          <a:xfrm>
            <a:off x="6572250" y="1543050"/>
            <a:ext cx="51435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DELAY OFF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5AD27BF7-6BD6-4C0A-BFCA-8DC14F9BE6B8}"/>
              </a:ext>
            </a:extLst>
          </p:cNvPr>
          <p:cNvSpPr>
            <a:spLocks noGrp="1"/>
          </p:cNvSpPr>
          <p:nvPr/>
        </p:nvSpPr>
        <p:spPr>
          <a:xfrm>
            <a:off x="6572250" y="2076450"/>
            <a:ext cx="5048250" cy="1381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Καθυστέρηση στην απενεργοποίηση.</a:t>
            </a:r>
          </a:p>
          <a:p>
            <a:pPr>
              <a:def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Οι επαφές αλλάζουν αμέσως με την εντολή και επιστρέφουν μετά τον χρόνο καθυστέρησης της διακοπής.</a:t>
            </a:r>
          </a:p>
        </p:txBody>
      </p:sp>
      <p:pic>
        <p:nvPicPr>
          <p:cNvPr id="18" name="17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571500" y="3869158"/>
            <a:ext cx="5143500" cy="1834308"/>
          </a:xfrm>
          <a:prstGeom prst="rect">
            <a:avLst/>
          </a:prstGeom>
        </p:spPr>
      </p:pic>
      <p:pic>
        <p:nvPicPr>
          <p:cNvPr id="19" name="18 - Εικόνα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6901833" y="3857625"/>
            <a:ext cx="4389084" cy="1857375"/>
          </a:xfrm>
          <a:prstGeom prst="rect">
            <a:avLst/>
          </a:prstGeom>
        </p:spPr>
      </p:pic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CEDBE308-3B48-48D4-86D7-D06D21B16FD1}"/>
              </a:ext>
            </a:extLst>
          </p:cNvPr>
          <p:cNvSpPr>
            <a:spLocks noGrp="1"/>
          </p:cNvSpPr>
          <p:nvPr/>
        </p:nvSpPr>
        <p:spPr>
          <a:xfrm>
            <a:off x="571500" y="5895975"/>
            <a:ext cx="11049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 τύπος του χρονικού καθορίζει πότε αρχίζει η μέτρηση και πότε αλλάζουν κατάσταση οι επαφές.</a:t>
            </a:r>
          </a:p>
        </p:txBody>
      </p:sp>
    </p:spTree>
    <p:extLst>
      <p:ext uri="{BB962C8B-B14F-4D97-AF65-F5344CB8AC3E}">
        <p14:creationId xmlns:p14="http://schemas.microsoft.com/office/powerpoint/2010/main" xmlns="" val="286758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F4A26851-26EB-4AE1-8EB2-BF9DA4AD93C2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 err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Τερματικοί</a:t>
            </a:r>
            <a:r>
              <a:rPr sz="3150" b="1" dirty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διακόπτες</a:t>
            </a:r>
            <a:r>
              <a:rPr sz="3150" b="1" dirty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και</a:t>
            </a:r>
            <a:r>
              <a:rPr sz="3150" b="1" dirty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 smtClean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αισθητήρες</a:t>
            </a:r>
            <a:r>
              <a:rPr lang="el-GR" sz="3150" b="1" dirty="0" smtClean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l-GR" sz="3150" b="1" dirty="0" err="1" smtClean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προσσέγγισης</a:t>
            </a:r>
            <a:endParaRPr sz="3150" b="1" dirty="0">
              <a:solidFill>
                <a:srgbClr val="12304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1596F236-46E8-46DF-91C0-52D9C69D3BC1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</a:t>
            </a: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1" name="10 - Πίνακας"/>
          <p:cNvGraphicFramePr/>
          <p:nvPr/>
        </p:nvGraphicFramePr>
        <p:xfrm>
          <a:off x="571500" y="1571625"/>
          <a:ext cx="7048500" cy="4143378"/>
        </p:xfrm>
        <a:graphic>
          <a:graphicData uri="http://schemas.openxmlformats.org/drawingml/2006/table">
            <a:tbl>
              <a:tblPr/>
              <a:tblGrid>
                <a:gridCol w="2333625"/>
                <a:gridCol w="4714875"/>
              </a:tblGrid>
              <a:tr h="690563">
                <a:tc>
                  <a:txBody>
                    <a:bodyPr/>
                    <a:lstStyle/>
                    <a:p>
                      <a:r>
                        <a:rPr sz="1725" b="1" dirty="0" err="1" smtClean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Αισθητήρας</a:t>
                      </a:r>
                      <a:r>
                        <a:rPr lang="el-GR" sz="1725" b="1" dirty="0" smtClean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lang="el-GR" sz="1725" b="1" dirty="0" err="1" smtClean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προσσέγγισης</a:t>
                      </a:r>
                      <a:r>
                        <a:rPr lang="el-GR" sz="1725" b="1" dirty="0" smtClean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endParaRPr sz="1725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Αρχή ανίχνευσης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Επαγωγικός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Παρουσία μεταλλικού αντικειμένου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Χωρητικός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Μεταβολή χωρητικότητας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Οπτικός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Εκπομπή και λήψη φωτός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Μαγνητικός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Παρουσία μαγνητικού πεδίου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Υπερήχων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Χρόνος επιστροφής ηχητικού παλμού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pic>
        <p:nvPicPr>
          <p:cNvPr id="12" name="11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8001000" y="1582183"/>
            <a:ext cx="3381375" cy="2264883"/>
          </a:xfrm>
          <a:prstGeom prst="rect">
            <a:avLst/>
          </a:prstGeom>
        </p:spPr>
      </p:pic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B7837F8A-4F33-46AB-B7E9-4EF988E9F5CF}"/>
              </a:ext>
            </a:extLst>
          </p:cNvPr>
          <p:cNvSpPr>
            <a:spLocks noGrp="1"/>
          </p:cNvSpPr>
          <p:nvPr/>
        </p:nvSpPr>
        <p:spPr>
          <a:xfrm>
            <a:off x="8001000" y="4191000"/>
            <a:ext cx="3381375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Τερματικός διακόπτης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CB1B3BBF-75DD-4039-9292-7B56CA3D67B9}"/>
              </a:ext>
            </a:extLst>
          </p:cNvPr>
          <p:cNvSpPr>
            <a:spLocks noGrp="1"/>
          </p:cNvSpPr>
          <p:nvPr/>
        </p:nvSpPr>
        <p:spPr>
          <a:xfrm>
            <a:off x="8001000" y="4905375"/>
            <a:ext cx="3381375" cy="1171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μηχανική μετακίνηση αλλάζει τις επαφές NO / NC. Ανιχνεύει το όριο διαδρομής ενός κινούμενου μέρους.</a:t>
            </a:r>
          </a:p>
        </p:txBody>
      </p:sp>
    </p:spTree>
    <p:extLst>
      <p:ext uri="{BB962C8B-B14F-4D97-AF65-F5344CB8AC3E}">
        <p14:creationId xmlns:p14="http://schemas.microsoft.com/office/powerpoint/2010/main" xmlns="" val="687582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608D2F6E-D198-4BA9-A345-C05D890D6D6C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Ηλεκτροβαλβίδες και έλεγχος στάθμης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631BE5ED-73D8-45CB-9820-7724F06B4A21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</a:t>
            </a: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4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D35066C2-6666-4253-91EC-961719AFFC29}"/>
              </a:ext>
            </a:extLst>
          </p:cNvPr>
          <p:cNvSpPr>
            <a:spLocks noGrp="1"/>
          </p:cNvSpPr>
          <p:nvPr/>
        </p:nvSpPr>
        <p:spPr>
          <a:xfrm>
            <a:off x="571500" y="1524000"/>
            <a:ext cx="6858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Ηλεκτροβαλβίδα κανονικά κλειστή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81BA51D2-B6BF-4ED9-9799-244F2C94561E}"/>
              </a:ext>
            </a:extLst>
          </p:cNvPr>
          <p:cNvSpPr>
            <a:spLocks noGrp="1"/>
          </p:cNvSpPr>
          <p:nvPr/>
        </p:nvSpPr>
        <p:spPr>
          <a:xfrm>
            <a:off x="571500" y="1885950"/>
            <a:ext cx="6858000" cy="1076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Χωρίς τροφοδότηση, το ελατήριο κρατά κλειστό το στόμιο. Το μαγνητικό πεδίο του πηνίου έλκει το κινητό μέρος και επιτρέπει τη ροή.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9829D44D-4727-4506-B127-09C8438B610A}"/>
              </a:ext>
            </a:extLst>
          </p:cNvPr>
          <p:cNvSpPr>
            <a:spLocks noGrp="1"/>
          </p:cNvSpPr>
          <p:nvPr/>
        </p:nvSpPr>
        <p:spPr>
          <a:xfrm>
            <a:off x="571500" y="2962275"/>
            <a:ext cx="6858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Διακόπτης στάθμης με πλωτήρα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6902FADC-DD67-4F8E-8B26-21D44DD6FC0B}"/>
              </a:ext>
            </a:extLst>
          </p:cNvPr>
          <p:cNvSpPr>
            <a:spLocks noGrp="1"/>
          </p:cNvSpPr>
          <p:nvPr/>
        </p:nvSpPr>
        <p:spPr>
          <a:xfrm>
            <a:off x="571500" y="3324225"/>
            <a:ext cx="6858000" cy="1076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μεταβολή της στάθμης μετακινεί τον πλωτήρα και αλλάζει την κατάσταση ενός μικροδιακόπτη.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D7F528EF-A890-4CCF-BBF6-DB3FFF7BD975}"/>
              </a:ext>
            </a:extLst>
          </p:cNvPr>
          <p:cNvSpPr>
            <a:spLocks noGrp="1"/>
          </p:cNvSpPr>
          <p:nvPr/>
        </p:nvSpPr>
        <p:spPr>
          <a:xfrm>
            <a:off x="571500" y="4400550"/>
            <a:ext cx="68580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Έλεγχος με ηλεκτρόδια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96335BBC-9E39-4E62-BFB8-9371C74CE781}"/>
              </a:ext>
            </a:extLst>
          </p:cNvPr>
          <p:cNvSpPr>
            <a:spLocks noGrp="1"/>
          </p:cNvSpPr>
          <p:nvPr/>
        </p:nvSpPr>
        <p:spPr>
          <a:xfrm>
            <a:off x="571500" y="4762500"/>
            <a:ext cx="6858000" cy="1076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επαφή ηλεκτροδίου με αγώγιμο υγρό ενεργοποιεί τη συσκευή ελέγχου και τις επαφές του ρελαί.</a:t>
            </a:r>
          </a:p>
        </p:txBody>
      </p:sp>
      <p:pic>
        <p:nvPicPr>
          <p:cNvPr id="21" name="20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8096250" y="1887317"/>
            <a:ext cx="3000375" cy="3178615"/>
          </a:xfrm>
          <a:prstGeom prst="rect">
            <a:avLst/>
          </a:prstGeom>
        </p:spPr>
      </p:pic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08B11C56-7B9F-454C-82E7-31EB07202326}"/>
              </a:ext>
            </a:extLst>
          </p:cNvPr>
          <p:cNvSpPr>
            <a:spLocks noGrp="1"/>
          </p:cNvSpPr>
          <p:nvPr/>
        </p:nvSpPr>
        <p:spPr>
          <a:xfrm>
            <a:off x="7810500" y="5400675"/>
            <a:ext cx="3667125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Τομή ηλεκτροβαλβίδας</a:t>
            </a:r>
          </a:p>
          <a:p>
            <a:pPr>
              <a:defRPr sz="15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Πηνίο, ελατήριο, κινητό μέρος</a:t>
            </a:r>
          </a:p>
          <a:p>
            <a:pPr>
              <a:defRPr sz="15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και διαδρομή ροής</a:t>
            </a:r>
          </a:p>
        </p:txBody>
      </p:sp>
    </p:spTree>
    <p:extLst>
      <p:ext uri="{BB962C8B-B14F-4D97-AF65-F5344CB8AC3E}">
        <p14:creationId xmlns:p14="http://schemas.microsoft.com/office/powerpoint/2010/main" xmlns="" val="1151728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E8490132-8FCB-43E0-A1E9-63441A3A8CA3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Απαριθμητές και ρελαί καστάνιας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4BF2118C-3438-4EED-A1AC-91025412B846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</a:t>
            </a:r>
            <a:r>
              <a:rPr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5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F1D60359-3A41-4233-A2E2-8C2C33C49C55}"/>
              </a:ext>
            </a:extLst>
          </p:cNvPr>
          <p:cNvSpPr>
            <a:spLocks noGrp="1"/>
          </p:cNvSpPr>
          <p:nvPr/>
        </p:nvSpPr>
        <p:spPr>
          <a:xfrm>
            <a:off x="571500" y="1647825"/>
            <a:ext cx="504825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Απαριθμητής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F3FEE84B-6867-410B-ABBD-BB74B7B4BDB3}"/>
              </a:ext>
            </a:extLst>
          </p:cNvPr>
          <p:cNvSpPr>
            <a:spLocks noGrp="1"/>
          </p:cNvSpPr>
          <p:nvPr/>
        </p:nvSpPr>
        <p:spPr>
          <a:xfrm>
            <a:off x="571500" y="2305050"/>
            <a:ext cx="5048250" cy="2733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Καταγράφει διαδοχικά γεγονότα στην είσοδό του.</a:t>
            </a:r>
          </a:p>
          <a:p>
            <a:endParaRPr/>
          </a:p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Στην προκαθορισμένη τιμή αλλάζει τις επαφές εξόδου.</a:t>
            </a:r>
          </a:p>
          <a:p>
            <a:endParaRPr/>
          </a:p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είσοδος RESET επαναφέρει τη μέτρηση στην αρχική κατάσταση.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3B1FD522-EE00-4128-BFF2-46202626A8FB}"/>
              </a:ext>
            </a:extLst>
          </p:cNvPr>
          <p:cNvSpPr>
            <a:spLocks noGrp="1"/>
          </p:cNvSpPr>
          <p:nvPr/>
        </p:nvSpPr>
        <p:spPr>
          <a:xfrm>
            <a:off x="6667500" y="1647825"/>
            <a:ext cx="504825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Ρελαί καστάνιας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F2B46177-610C-43C8-9684-1DA648C8558A}"/>
              </a:ext>
            </a:extLst>
          </p:cNvPr>
          <p:cNvSpPr>
            <a:spLocks noGrp="1"/>
          </p:cNvSpPr>
          <p:nvPr/>
        </p:nvSpPr>
        <p:spPr>
          <a:xfrm>
            <a:off x="6667500" y="2305050"/>
            <a:ext cx="4905375" cy="2857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Κάθε παλμός μεταβάλλει μηχανικά την κατάσταση της επαφής.</a:t>
            </a:r>
          </a:p>
          <a:p>
            <a:endParaRPr/>
          </a:p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επαφή διατηρεί τη θέση της χωρίς συνεχή τροφοδότηση του πηνίου.</a:t>
            </a:r>
          </a:p>
          <a:p>
            <a:endParaRPr/>
          </a:p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 επόμενος παλμός επαναφέρει την προηγούμενη κατάσταση.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A679530B-05FB-4574-840A-01DA72C570D1}"/>
              </a:ext>
            </a:extLst>
          </p:cNvPr>
          <p:cNvSpPr>
            <a:spLocks noGrp="1"/>
          </p:cNvSpPr>
          <p:nvPr/>
        </p:nvSpPr>
        <p:spPr>
          <a:xfrm>
            <a:off x="571500" y="5581650"/>
            <a:ext cx="10953750" cy="600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Ο χρόνος, ο αριθμός γεγονότων και η μηχανική μνήμη δίνουν διαφορετικούς τρόπους ελέγχου ενός αυτοματισμού.</a:t>
            </a:r>
          </a:p>
        </p:txBody>
      </p:sp>
    </p:spTree>
    <p:extLst>
      <p:ext uri="{BB962C8B-B14F-4D97-AF65-F5344CB8AC3E}">
        <p14:creationId xmlns:p14="http://schemas.microsoft.com/office/powerpoint/2010/main" xmlns="" val="1515965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E63D128D-414C-4A78-98D8-7C3BA17829DD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Κλασικές εγκαταστάσεις</a:t>
            </a:r>
          </a:p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Οι τρεις πρώτες ασκήσεις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4B6FB9E6-1B87-4451-9D95-D26E42BF4A52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endParaRPr sz="1125" b="0" dirty="0">
              <a:solidFill>
                <a:srgbClr val="63768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EFBEF2D1-84BF-417A-BC81-2ED1080EF32F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26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D9E7DCD3-17DC-472A-8680-D4D75C722F4F}"/>
              </a:ext>
            </a:extLst>
          </p:cNvPr>
          <p:cNvSpPr>
            <a:spLocks noGrp="1"/>
          </p:cNvSpPr>
          <p:nvPr/>
        </p:nvSpPr>
        <p:spPr>
          <a:xfrm>
            <a:off x="571500" y="2667000"/>
            <a:ext cx="107632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Κυκλώματα ισχύος και ελέγχου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EC0EEBCF-A8ED-443B-92FB-E6421766F629}"/>
              </a:ext>
            </a:extLst>
          </p:cNvPr>
          <p:cNvSpPr>
            <a:spLocks noGrp="1"/>
          </p:cNvSpPr>
          <p:nvPr/>
        </p:nvSpPr>
        <p:spPr>
          <a:xfrm>
            <a:off x="571500" y="3762375"/>
            <a:ext cx="10763250" cy="1619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Απευθείας εκκίνηση με αυτοσυγκράτηση</a:t>
            </a:r>
          </a:p>
          <a:p>
            <a:pPr>
              <a:defRPr sz="22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Αναστροφή φοράς περιστροφής</a:t>
            </a:r>
          </a:p>
          <a:p>
            <a:pPr>
              <a:defRPr sz="22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Αυτόματη εκκίνηση αστέρα–τριγώνου</a:t>
            </a:r>
          </a:p>
        </p:txBody>
      </p:sp>
    </p:spTree>
    <p:extLst>
      <p:ext uri="{BB962C8B-B14F-4D97-AF65-F5344CB8AC3E}">
        <p14:creationId xmlns:p14="http://schemas.microsoft.com/office/powerpoint/2010/main" xmlns="" val="35776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3C410651-80E4-41B1-BF27-C6271EC854CB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Στοιχεία και ανάγνωση των κυκλωμάτων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24BBA3DC-EEE5-4F9C-87E9-E1FA475DD265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endParaRPr sz="1125" b="0" dirty="0">
              <a:solidFill>
                <a:srgbClr val="63768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4FEF7D9D-A98D-426F-A11E-4B6F95DB1503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27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9" name="8 - Πίνακας"/>
          <p:cNvGraphicFramePr/>
          <p:nvPr/>
        </p:nvGraphicFramePr>
        <p:xfrm>
          <a:off x="571500" y="1619250"/>
          <a:ext cx="10953750" cy="3476625"/>
        </p:xfrm>
        <a:graphic>
          <a:graphicData uri="http://schemas.openxmlformats.org/drawingml/2006/table">
            <a:tbl>
              <a:tblPr/>
              <a:tblGrid>
                <a:gridCol w="2428875"/>
                <a:gridCol w="3524250"/>
                <a:gridCol w="5000625"/>
              </a:tblGrid>
              <a:tr h="6953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Σύμβολο / στοιχείο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Χρήση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Αναγνώριση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S, F, F1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Χειρισμός και προστασία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S: γενικός διακόπτης, F: ασφάλειες, F1: θερμικό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K1, K2, K3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Ηλεκτρονόμοι ισχύος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Κύριες επαφές και βοηθητικές επαφές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TR1, T1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Τροφοδοσία και χρονισμός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TR1: μετασχηματιστής, T1: χρονικό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H1, H2, H3, M1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Σήμανση και φορτίο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H: λυχνία, M: κινητήρας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2161593B-CDFD-4F80-AB45-84CCCAC14D71}"/>
              </a:ext>
            </a:extLst>
          </p:cNvPr>
          <p:cNvSpPr>
            <a:spLocks noGrp="1"/>
          </p:cNvSpPr>
          <p:nvPr/>
        </p:nvSpPr>
        <p:spPr>
          <a:xfrm>
            <a:off x="571500" y="5410200"/>
            <a:ext cx="1076325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NO: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ανοικτή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επαφή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στην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ηρεμία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. NC: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κλειστή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επαφή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στην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ηρεμία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.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Οι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κωδικοί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S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και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H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έχουν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διαφορετικό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ρόλο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σε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κάθε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άσκηση</a:t>
            </a:r>
            <a:r>
              <a:rPr sz="1800" b="0" dirty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6629050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32041CAD-1896-470E-8657-0BD9DCBC0E2F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1: απευθείας εκκίνηση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EDF43D53-7853-4A14-82F3-F4611C932C50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endParaRPr sz="1125" b="0" dirty="0">
              <a:solidFill>
                <a:srgbClr val="63768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B31A63DF-A908-46E0-817B-9A7BAA65C08B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28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403C4F13-A6EB-4DCE-B0E0-812B95316BC0}"/>
              </a:ext>
            </a:extLst>
          </p:cNvPr>
          <p:cNvSpPr>
            <a:spLocks noGrp="1"/>
          </p:cNvSpPr>
          <p:nvPr/>
        </p:nvSpPr>
        <p:spPr>
          <a:xfrm>
            <a:off x="571500" y="1619250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Ζητούμενη λειτουργία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A6560661-3377-4C08-8BC1-AFDF2EA26D93}"/>
              </a:ext>
            </a:extLst>
          </p:cNvPr>
          <p:cNvSpPr>
            <a:spLocks noGrp="1"/>
          </p:cNvSpPr>
          <p:nvPr/>
        </p:nvSpPr>
        <p:spPr>
          <a:xfrm>
            <a:off x="571500" y="2038350"/>
            <a:ext cx="1085850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Τριφασικός κινητήρας 400 V ξεκινά με START και σταματά με STOP.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4F4C231A-82FA-42BB-9CB4-BA6264C76327}"/>
              </a:ext>
            </a:extLst>
          </p:cNvPr>
          <p:cNvSpPr>
            <a:spLocks noGrp="1"/>
          </p:cNvSpPr>
          <p:nvPr/>
        </p:nvSpPr>
        <p:spPr>
          <a:xfrm>
            <a:off x="571500" y="2857500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Αυτοσυγκράτηση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DB36D732-C90D-41B0-8E29-5F2DFB016C87}"/>
              </a:ext>
            </a:extLst>
          </p:cNvPr>
          <p:cNvSpPr>
            <a:spLocks noGrp="1"/>
          </p:cNvSpPr>
          <p:nvPr/>
        </p:nvSpPr>
        <p:spPr>
          <a:xfrm>
            <a:off x="571500" y="3276600"/>
            <a:ext cx="1085850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 ηλεκτρονόμος παραμένει ενεργός μετά την απελευθέρωση του START.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FB1507CA-6E03-4086-9EAC-A6121C5B2913}"/>
              </a:ext>
            </a:extLst>
          </p:cNvPr>
          <p:cNvSpPr>
            <a:spLocks noGrp="1"/>
          </p:cNvSpPr>
          <p:nvPr/>
        </p:nvSpPr>
        <p:spPr>
          <a:xfrm>
            <a:off x="571500" y="4095750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Ενδείξεις του σχήματος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08E47372-AFA6-4E0D-A7DC-54416158518D}"/>
              </a:ext>
            </a:extLst>
          </p:cNvPr>
          <p:cNvSpPr>
            <a:spLocks noGrp="1"/>
          </p:cNvSpPr>
          <p:nvPr/>
        </p:nvSpPr>
        <p:spPr>
          <a:xfrm>
            <a:off x="571500" y="4514850"/>
            <a:ext cx="1085850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H1: στάση. H2: λειτουργία. H3: βλάβη από ενεργοποίηση του θερμικού.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D12C4120-606C-4404-A332-3DF974C4B20C}"/>
              </a:ext>
            </a:extLst>
          </p:cNvPr>
          <p:cNvSpPr>
            <a:spLocks noGrp="1"/>
          </p:cNvSpPr>
          <p:nvPr/>
        </p:nvSpPr>
        <p:spPr>
          <a:xfrm>
            <a:off x="571500" y="5810250"/>
            <a:ext cx="1076325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S0 = STOP (NC)     S1 = START (NO)     K1 = ηλεκτρονόμος κινητήρα</a:t>
            </a:r>
          </a:p>
        </p:txBody>
      </p:sp>
    </p:spTree>
    <p:extLst>
      <p:ext uri="{BB962C8B-B14F-4D97-AF65-F5344CB8AC3E}">
        <p14:creationId xmlns:p14="http://schemas.microsoft.com/office/powerpoint/2010/main" xmlns="" val="995850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6D846640-443C-4A21-B68A-7F2775C8CB67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1: κύκλωμα ισχύος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B7CBA183-65A4-4B8A-A1AA-37A2C31E9258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29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4" name="13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1108516" y="1428750"/>
            <a:ext cx="6212594" cy="4667250"/>
          </a:xfrm>
          <a:prstGeom prst="rect">
            <a:avLst/>
          </a:prstGeom>
        </p:spPr>
      </p:pic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EB266DE2-D3F2-44DA-B4E6-A7BBA22AA078}"/>
              </a:ext>
            </a:extLst>
          </p:cNvPr>
          <p:cNvSpPr>
            <a:spLocks noGrp="1"/>
          </p:cNvSpPr>
          <p:nvPr/>
        </p:nvSpPr>
        <p:spPr>
          <a:xfrm>
            <a:off x="8143875" y="1571625"/>
            <a:ext cx="33813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Τροφοδοσία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FBF71D66-CADB-4045-8AC1-57A2AD8E7118}"/>
              </a:ext>
            </a:extLst>
          </p:cNvPr>
          <p:cNvSpPr>
            <a:spLocks noGrp="1"/>
          </p:cNvSpPr>
          <p:nvPr/>
        </p:nvSpPr>
        <p:spPr>
          <a:xfrm>
            <a:off x="8143875" y="1990725"/>
            <a:ext cx="3381375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L1, L2, L3: 400 V, 50 Hz.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B4510FB6-1443-45DA-89A8-893B9C26C67A}"/>
              </a:ext>
            </a:extLst>
          </p:cNvPr>
          <p:cNvSpPr>
            <a:spLocks noGrp="1"/>
          </p:cNvSpPr>
          <p:nvPr/>
        </p:nvSpPr>
        <p:spPr>
          <a:xfrm>
            <a:off x="8143875" y="2952750"/>
            <a:ext cx="33813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Διαδρομή ισχύος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3F3D57E6-559F-4BCF-B18A-538DE7A60C1D}"/>
              </a:ext>
            </a:extLst>
          </p:cNvPr>
          <p:cNvSpPr>
            <a:spLocks noGrp="1"/>
          </p:cNvSpPr>
          <p:nvPr/>
        </p:nvSpPr>
        <p:spPr>
          <a:xfrm>
            <a:off x="8143875" y="3371850"/>
            <a:ext cx="3381375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S, F, K1 και F1 τροφοδοτούν και προστατεύουν τον M1.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64C97BC0-9C9C-4D18-B43C-36EF3DC1D63D}"/>
              </a:ext>
            </a:extLst>
          </p:cNvPr>
          <p:cNvSpPr>
            <a:spLocks noGrp="1"/>
          </p:cNvSpPr>
          <p:nvPr/>
        </p:nvSpPr>
        <p:spPr>
          <a:xfrm>
            <a:off x="8143875" y="4333875"/>
            <a:ext cx="33813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Τροφοδοσία ελέγχου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00B6041B-81BC-4FF9-A6D1-411928BABA14}"/>
              </a:ext>
            </a:extLst>
          </p:cNvPr>
          <p:cNvSpPr>
            <a:spLocks noGrp="1"/>
          </p:cNvSpPr>
          <p:nvPr/>
        </p:nvSpPr>
        <p:spPr>
          <a:xfrm>
            <a:off x="8143875" y="4752975"/>
            <a:ext cx="3381375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Μετασχηματιστής με προστασίες F2 και F3.</a:t>
            </a:r>
          </a:p>
        </p:txBody>
      </p:sp>
    </p:spTree>
    <p:extLst>
      <p:ext uri="{BB962C8B-B14F-4D97-AF65-F5344CB8AC3E}">
        <p14:creationId xmlns:p14="http://schemas.microsoft.com/office/powerpoint/2010/main" xmlns="" val="630420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21416D15-145D-438E-BE00-3C4BE6FD8AE5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1: κύκλωμα ελέγχου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83187D14-1E97-4DF7-AA66-1CA8DC623678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30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4" name="13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1618699" y="1381125"/>
            <a:ext cx="4858851" cy="4762500"/>
          </a:xfrm>
          <a:prstGeom prst="rect">
            <a:avLst/>
          </a:prstGeom>
        </p:spPr>
      </p:pic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02C57AA3-3B80-492E-900B-2C513495D060}"/>
              </a:ext>
            </a:extLst>
          </p:cNvPr>
          <p:cNvSpPr>
            <a:spLocks noGrp="1"/>
          </p:cNvSpPr>
          <p:nvPr/>
        </p:nvSpPr>
        <p:spPr>
          <a:xfrm>
            <a:off x="7953375" y="1524000"/>
            <a:ext cx="3571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Εντολή λειτουργίας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97C7654B-39F2-415C-AD02-6D775619DAD2}"/>
              </a:ext>
            </a:extLst>
          </p:cNvPr>
          <p:cNvSpPr>
            <a:spLocks noGrp="1"/>
          </p:cNvSpPr>
          <p:nvPr/>
        </p:nvSpPr>
        <p:spPr>
          <a:xfrm>
            <a:off x="7953375" y="1943100"/>
            <a:ext cx="3571875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F1 (95–96), S0 και S1 τροφοδοτούν το πηνίο K1.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1F221351-1AC8-4D41-9577-48B6E8E21B79}"/>
              </a:ext>
            </a:extLst>
          </p:cNvPr>
          <p:cNvSpPr>
            <a:spLocks noGrp="1"/>
          </p:cNvSpPr>
          <p:nvPr/>
        </p:nvSpPr>
        <p:spPr>
          <a:xfrm>
            <a:off x="7953375" y="2981325"/>
            <a:ext cx="3571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Διατήρηση εντολής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B60CC9AE-DEAC-4D82-B0EA-7D8E4DAE2DBC}"/>
              </a:ext>
            </a:extLst>
          </p:cNvPr>
          <p:cNvSpPr>
            <a:spLocks noGrp="1"/>
          </p:cNvSpPr>
          <p:nvPr/>
        </p:nvSpPr>
        <p:spPr>
          <a:xfrm>
            <a:off x="7953375" y="3400425"/>
            <a:ext cx="3571875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NO K1 (13–14) παρακάμπτει μόνο το START.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474092F9-9ED0-4125-919A-2BB3329A6EFA}"/>
              </a:ext>
            </a:extLst>
          </p:cNvPr>
          <p:cNvSpPr>
            <a:spLocks noGrp="1"/>
          </p:cNvSpPr>
          <p:nvPr/>
        </p:nvSpPr>
        <p:spPr>
          <a:xfrm>
            <a:off x="7953375" y="4438650"/>
            <a:ext cx="3571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Λυχνίες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A754479D-3BC1-494A-8A1C-82D15866BC67}"/>
              </a:ext>
            </a:extLst>
          </p:cNvPr>
          <p:cNvSpPr>
            <a:spLocks noGrp="1"/>
          </p:cNvSpPr>
          <p:nvPr/>
        </p:nvSpPr>
        <p:spPr>
          <a:xfrm>
            <a:off x="7953375" y="4857750"/>
            <a:ext cx="3571875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NC K1: H1 στάσης. NO K1: H2 λειτουργίας. F1 (97–98): H3 βλάβης.</a:t>
            </a:r>
          </a:p>
        </p:txBody>
      </p:sp>
    </p:spTree>
    <p:extLst>
      <p:ext uri="{BB962C8B-B14F-4D97-AF65-F5344CB8AC3E}">
        <p14:creationId xmlns:p14="http://schemas.microsoft.com/office/powerpoint/2010/main" xmlns="" val="15133272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217B67AF-ED28-41AB-A0D8-3D9A9E2B87C0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1: ακολουθία λειτουργίας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3C3D6A90-6502-4921-969E-8C519FD67D8A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ΑΕΝ Μακεδονίας / Κλασικές εγκαταστάσεις / σ. 21–22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4CAA718B-225F-4995-A2F5-BBF4E49F2BA3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31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9" name="8 - Πίνακας"/>
          <p:cNvGraphicFramePr/>
          <p:nvPr/>
        </p:nvGraphicFramePr>
        <p:xfrm>
          <a:off x="571500" y="1666875"/>
          <a:ext cx="10953750" cy="3619500"/>
        </p:xfrm>
        <a:graphic>
          <a:graphicData uri="http://schemas.openxmlformats.org/drawingml/2006/table">
            <a:tbl>
              <a:tblPr/>
              <a:tblGrid>
                <a:gridCol w="2476500"/>
                <a:gridCol w="3810000"/>
                <a:gridCol w="4667250"/>
              </a:tblGrid>
              <a:tr h="7239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Κατάσταση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Ηλεκτρονόμος K1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Λυχνίες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Αναμονή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Ανενεργός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H1 αναμμένη, H2 και H3 σβηστές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Πίεση START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Ενεργοποίηση και αυτοσυγκράτηση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H2 αναμμένη, H1 και H3 σβηστές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Πίεση STOP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Αποδιέγερση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H1 αναμμένη, H2 και H3 σβηστές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Υπερφόρτιση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F1 ανοίγει 95–96, ο K1 αποδιεγείρεται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H3 αναμμένη, H1 και H2 σβηστές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CC0A5ABA-89B0-4F53-891B-97FAE0AFC4E4}"/>
              </a:ext>
            </a:extLst>
          </p:cNvPr>
          <p:cNvSpPr>
            <a:spLocks noGrp="1"/>
          </p:cNvSpPr>
          <p:nvPr/>
        </p:nvSpPr>
        <p:spPr>
          <a:xfrm>
            <a:off x="571500" y="5619750"/>
            <a:ext cx="107632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Μετά τη διακοπή της τροφοδοσίας, η αυτοσυγκράτηση χάνεται. Απαιτείται νέα εντολή START.</a:t>
            </a:r>
          </a:p>
        </p:txBody>
      </p:sp>
    </p:spTree>
    <p:extLst>
      <p:ext uri="{BB962C8B-B14F-4D97-AF65-F5344CB8AC3E}">
        <p14:creationId xmlns:p14="http://schemas.microsoft.com/office/powerpoint/2010/main" xmlns="" val="9738950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7AE0E07A-6C08-46C3-90C5-DEFCF6000D98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2: αναστροφή κινητήρα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FF1064DC-2390-46E4-97A7-B09BB5D987EA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ΑΕΝ Μακεδονίας / Κλασικές εγκαταστάσεις / σ. 22–23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40E9BCBE-CB86-48DB-A2F7-249086BDC7E6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32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786795EF-617A-4112-9170-6DAA05EACAC0}"/>
              </a:ext>
            </a:extLst>
          </p:cNvPr>
          <p:cNvSpPr>
            <a:spLocks noGrp="1"/>
          </p:cNvSpPr>
          <p:nvPr/>
        </p:nvSpPr>
        <p:spPr>
          <a:xfrm>
            <a:off x="571500" y="1619250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Ζητούμενη λειτουργία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2CD8A8B2-9B36-4B7C-9846-535B161E9863}"/>
              </a:ext>
            </a:extLst>
          </p:cNvPr>
          <p:cNvSpPr>
            <a:spLocks noGrp="1"/>
          </p:cNvSpPr>
          <p:nvPr/>
        </p:nvSpPr>
        <p:spPr>
          <a:xfrm>
            <a:off x="571500" y="2038350"/>
            <a:ext cx="1085850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Τριφασικός κινητήρας 400 V λειτουργεί δεξιόστροφα ή αριστερόστροφα.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9087FB4C-444E-4EC8-847B-B5CB8DB0FCF6}"/>
              </a:ext>
            </a:extLst>
          </p:cNvPr>
          <p:cNvSpPr>
            <a:spLocks noGrp="1"/>
          </p:cNvSpPr>
          <p:nvPr/>
        </p:nvSpPr>
        <p:spPr>
          <a:xfrm>
            <a:off x="571500" y="2857500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Αλλαγή φοράς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F9B91DA1-2D09-4D4E-9906-179795DA1AC9}"/>
              </a:ext>
            </a:extLst>
          </p:cNvPr>
          <p:cNvSpPr>
            <a:spLocks noGrp="1"/>
          </p:cNvSpPr>
          <p:nvPr/>
        </p:nvSpPr>
        <p:spPr>
          <a:xfrm>
            <a:off x="571500" y="3276600"/>
            <a:ext cx="1085850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αντιμετάθεση δύο φάσεων αλλάζει τη φορά περιστροφής. Προηγείται STOP πριν από νέα εκκίνηση.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0116CC8C-07AA-432C-9F5C-99851A483E5B}"/>
              </a:ext>
            </a:extLst>
          </p:cNvPr>
          <p:cNvSpPr>
            <a:spLocks noGrp="1"/>
          </p:cNvSpPr>
          <p:nvPr/>
        </p:nvSpPr>
        <p:spPr>
          <a:xfrm>
            <a:off x="571500" y="4095750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Κωδικοί της άσκησης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4472C209-4911-46FA-9447-42CACADCE7DF}"/>
              </a:ext>
            </a:extLst>
          </p:cNvPr>
          <p:cNvSpPr>
            <a:spLocks noGrp="1"/>
          </p:cNvSpPr>
          <p:nvPr/>
        </p:nvSpPr>
        <p:spPr>
          <a:xfrm>
            <a:off x="571500" y="4514850"/>
            <a:ext cx="1085850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S1: STOP. S2: START K1. S3: START K2. H1: στάση. H2: K1. H3: K2.</a:t>
            </a:r>
          </a:p>
        </p:txBody>
      </p:sp>
    </p:spTree>
    <p:extLst>
      <p:ext uri="{BB962C8B-B14F-4D97-AF65-F5344CB8AC3E}">
        <p14:creationId xmlns:p14="http://schemas.microsoft.com/office/powerpoint/2010/main" xmlns="" val="11851185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EAEB626B-0D7D-4B1A-AA59-8E0B059C6FEF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2: κύκλωμα ισχύος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5E15911E-30E2-4DD8-8C97-16A1EB7D5F12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ΑΕΝ Μακεδονίας / Κλασικές εγκαταστάσεις / σ. 23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68FD39AD-2C9F-4D77-8A9F-7E36F682E66A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33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4" name="13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1129886" y="1619250"/>
            <a:ext cx="6455603" cy="4476750"/>
          </a:xfrm>
          <a:prstGeom prst="rect">
            <a:avLst/>
          </a:prstGeom>
        </p:spPr>
      </p:pic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432AC8DE-6181-4111-B31C-A96CE8C47AB4}"/>
              </a:ext>
            </a:extLst>
          </p:cNvPr>
          <p:cNvSpPr>
            <a:spLocks noGrp="1"/>
          </p:cNvSpPr>
          <p:nvPr/>
        </p:nvSpPr>
        <p:spPr>
          <a:xfrm>
            <a:off x="8382000" y="1524000"/>
            <a:ext cx="309562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K1 και K2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13E1DB77-17E7-4C41-A373-335A3137D074}"/>
              </a:ext>
            </a:extLst>
          </p:cNvPr>
          <p:cNvSpPr>
            <a:spLocks noGrp="1"/>
          </p:cNvSpPr>
          <p:nvPr/>
        </p:nvSpPr>
        <p:spPr>
          <a:xfrm>
            <a:off x="8382000" y="1943100"/>
            <a:ext cx="3095625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K1: μία διαδοχή φάσεων. K2: αντιμετάθεση δύο φάσεων.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2F2025D7-7E4D-4C74-9BE7-991998EAE324}"/>
              </a:ext>
            </a:extLst>
          </p:cNvPr>
          <p:cNvSpPr>
            <a:spLocks noGrp="1"/>
          </p:cNvSpPr>
          <p:nvPr/>
        </p:nvSpPr>
        <p:spPr>
          <a:xfrm>
            <a:off x="8382000" y="2981325"/>
            <a:ext cx="309562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Κοινή προστασία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0496DD2B-DC38-46B6-8F73-2C9A20A0004B}"/>
              </a:ext>
            </a:extLst>
          </p:cNvPr>
          <p:cNvSpPr>
            <a:spLocks noGrp="1"/>
          </p:cNvSpPr>
          <p:nvPr/>
        </p:nvSpPr>
        <p:spPr>
          <a:xfrm>
            <a:off x="8382000" y="3400425"/>
            <a:ext cx="3095625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Το F1 προστατεύει τον M1 από υπερφόρτιση και στις δύο φορές.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4A3E84D8-7863-4EB0-95A6-FA95619DC836}"/>
              </a:ext>
            </a:extLst>
          </p:cNvPr>
          <p:cNvSpPr>
            <a:spLocks noGrp="1"/>
          </p:cNvSpPr>
          <p:nvPr/>
        </p:nvSpPr>
        <p:spPr>
          <a:xfrm>
            <a:off x="8382000" y="4438650"/>
            <a:ext cx="309562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Κύκλωμα ελέγχου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350C732F-458E-4D07-8DB5-340808C4B12F}"/>
              </a:ext>
            </a:extLst>
          </p:cNvPr>
          <p:cNvSpPr>
            <a:spLocks noGrp="1"/>
          </p:cNvSpPr>
          <p:nvPr/>
        </p:nvSpPr>
        <p:spPr>
          <a:xfrm>
            <a:off x="8382000" y="4857750"/>
            <a:ext cx="3095625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TR1: 400 / 24 V. Προστασίες μετασχηματιστή F2, F3, F4.</a:t>
            </a:r>
          </a:p>
        </p:txBody>
      </p:sp>
    </p:spTree>
    <p:extLst>
      <p:ext uri="{BB962C8B-B14F-4D97-AF65-F5344CB8AC3E}">
        <p14:creationId xmlns:p14="http://schemas.microsoft.com/office/powerpoint/2010/main" xmlns="" val="14505081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C1F051CD-1D81-47AF-AC0A-22997EA8A812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2: κύκλωμα ελέγχου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D392F6F0-FE17-4F51-A1E9-DC9017FB8591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ΑΕΝ Μακεδονίας / Κλασικές εγκαταστάσεις / σ. 23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5B45EB7D-6E23-4156-BFC4-71400A2AF4F0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34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4" name="13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1434471" y="1524000"/>
            <a:ext cx="5846433" cy="4524375"/>
          </a:xfrm>
          <a:prstGeom prst="rect">
            <a:avLst/>
          </a:prstGeom>
        </p:spPr>
      </p:pic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C0AD9582-6561-4FF4-B8A1-77DEA9CE5A47}"/>
              </a:ext>
            </a:extLst>
          </p:cNvPr>
          <p:cNvSpPr>
            <a:spLocks noGrp="1"/>
          </p:cNvSpPr>
          <p:nvPr/>
        </p:nvSpPr>
        <p:spPr>
          <a:xfrm>
            <a:off x="8382000" y="1428750"/>
            <a:ext cx="309562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Κλάδος K1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D7B96351-AC1E-4223-B2F4-260CF01F72AA}"/>
              </a:ext>
            </a:extLst>
          </p:cNvPr>
          <p:cNvSpPr>
            <a:spLocks noGrp="1"/>
          </p:cNvSpPr>
          <p:nvPr/>
        </p:nvSpPr>
        <p:spPr>
          <a:xfrm>
            <a:off x="8382000" y="1847850"/>
            <a:ext cx="3095625" cy="11144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S2: εκκίνηση K1. NO K1: αυτοσυγκράτηση. NC K2: αποκλεισμός.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213958A6-DD2B-44AC-AA8F-2B7CB83AFD3B}"/>
              </a:ext>
            </a:extLst>
          </p:cNvPr>
          <p:cNvSpPr>
            <a:spLocks noGrp="1"/>
          </p:cNvSpPr>
          <p:nvPr/>
        </p:nvSpPr>
        <p:spPr>
          <a:xfrm>
            <a:off x="8382000" y="2990850"/>
            <a:ext cx="309562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Κλάδος K2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E78AD97F-C055-4B5F-A227-D50627C7D88B}"/>
              </a:ext>
            </a:extLst>
          </p:cNvPr>
          <p:cNvSpPr>
            <a:spLocks noGrp="1"/>
          </p:cNvSpPr>
          <p:nvPr/>
        </p:nvSpPr>
        <p:spPr>
          <a:xfrm>
            <a:off x="8382000" y="3409950"/>
            <a:ext cx="3095625" cy="11144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S3: εκκίνηση K2. NO K2: αυτοσυγκράτηση. NC K1: αποκλεισμός.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B8A4B324-7192-42F4-BA40-1714C6DC9AA8}"/>
              </a:ext>
            </a:extLst>
          </p:cNvPr>
          <p:cNvSpPr>
            <a:spLocks noGrp="1"/>
          </p:cNvSpPr>
          <p:nvPr/>
        </p:nvSpPr>
        <p:spPr>
          <a:xfrm>
            <a:off x="8382000" y="4552950"/>
            <a:ext cx="309562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Στάση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80D67929-2CE9-4778-819B-FC2BFA7722FD}"/>
              </a:ext>
            </a:extLst>
          </p:cNvPr>
          <p:cNvSpPr>
            <a:spLocks noGrp="1"/>
          </p:cNvSpPr>
          <p:nvPr/>
        </p:nvSpPr>
        <p:spPr>
          <a:xfrm>
            <a:off x="8382000" y="4972050"/>
            <a:ext cx="3095625" cy="11144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S1: κοινό STOP. Οι NC K1 και K2 σε σειρά τροφοδοτούν την H1.</a:t>
            </a:r>
          </a:p>
        </p:txBody>
      </p:sp>
    </p:spTree>
    <p:extLst>
      <p:ext uri="{BB962C8B-B14F-4D97-AF65-F5344CB8AC3E}">
        <p14:creationId xmlns:p14="http://schemas.microsoft.com/office/powerpoint/2010/main" xmlns="" val="12406752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7B5F801E-998E-4319-8876-759283F6EC98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2: αλληλομανδάλωση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467AF51F-CF71-4660-85B0-9126F837391D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35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9" name="8 - Πίνακας"/>
          <p:cNvGraphicFramePr/>
          <p:nvPr/>
        </p:nvGraphicFramePr>
        <p:xfrm>
          <a:off x="571500" y="1666875"/>
          <a:ext cx="10953750" cy="3619500"/>
        </p:xfrm>
        <a:graphic>
          <a:graphicData uri="http://schemas.openxmlformats.org/drawingml/2006/table">
            <a:tbl>
              <a:tblPr/>
              <a:tblGrid>
                <a:gridCol w="2476500"/>
                <a:gridCol w="3810000"/>
                <a:gridCol w="4667250"/>
              </a:tblGrid>
              <a:tr h="7239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Κατάσταση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Επαφείς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Ενδείξεις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Στάση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K1 και K2 ανενεργοί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H1 αναμμένη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Πρώτη φορά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K1 ενεργός, K2 αποκλεισμένος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H2 αναμμένη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Αντίθετη φορά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K2 ενεργός, K1 αποκλεισμένος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H3 αναμμένη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Θερμικό F1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Και οι δύο αποδιεγείρονται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Όλες οι λυχνίες του σχήματος σβήνουν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79C14F68-CDC4-4FF1-8144-582FCF9445B1}"/>
              </a:ext>
            </a:extLst>
          </p:cNvPr>
          <p:cNvSpPr>
            <a:spLocks noGrp="1"/>
          </p:cNvSpPr>
          <p:nvPr/>
        </p:nvSpPr>
        <p:spPr>
          <a:xfrm>
            <a:off x="571500" y="5591175"/>
            <a:ext cx="107632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Οι K1 και K2 δεν πρέπει να κλείσουν ταυτόχρονα. Στο συγκρότημα αντιστροφής, η μηχανική αλληλομανδάλωση συμπληρώνει τις NC επαφές.</a:t>
            </a:r>
          </a:p>
        </p:txBody>
      </p:sp>
    </p:spTree>
    <p:extLst>
      <p:ext uri="{BB962C8B-B14F-4D97-AF65-F5344CB8AC3E}">
        <p14:creationId xmlns:p14="http://schemas.microsoft.com/office/powerpoint/2010/main" xmlns="" val="19352598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BB2283EC-B0DD-4BB3-A8AF-9D54ADF8756B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3: εκκίνηση αστέρα–τριγώνου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428DEB10-4366-44C5-AE1B-E80E0BB164EC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ΑΕΝ Μακεδονίας / Κλασικές εγκαταστάσεις / σ. 24–28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6E366088-48FA-4279-BB3B-A88C89F89B5F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36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35378EE6-A522-48D7-903F-5CFE5464BD5C}"/>
              </a:ext>
            </a:extLst>
          </p:cNvPr>
          <p:cNvSpPr>
            <a:spLocks noGrp="1"/>
          </p:cNvSpPr>
          <p:nvPr/>
        </p:nvSpPr>
        <p:spPr>
          <a:xfrm>
            <a:off x="571500" y="1600200"/>
            <a:ext cx="1081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Προϋπόθεση κινητήρα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798B760B-CE87-4CC4-8930-DA26213EF061}"/>
              </a:ext>
            </a:extLst>
          </p:cNvPr>
          <p:cNvSpPr>
            <a:spLocks noGrp="1"/>
          </p:cNvSpPr>
          <p:nvPr/>
        </p:nvSpPr>
        <p:spPr>
          <a:xfrm>
            <a:off x="571500" y="2019300"/>
            <a:ext cx="10810875" cy="885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Έξι άκρα τυλιγμάτων και κανονική λειτουργία σε τρίγωνο στην τάση των 400 V.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FE5C33CD-1C25-4145-934D-93B1919FA19E}"/>
              </a:ext>
            </a:extLst>
          </p:cNvPr>
          <p:cNvSpPr>
            <a:spLocks noGrp="1"/>
          </p:cNvSpPr>
          <p:nvPr/>
        </p:nvSpPr>
        <p:spPr>
          <a:xfrm>
            <a:off x="571500" y="2933700"/>
            <a:ext cx="1081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Σύνδεση αστέρα στην εκκίνηση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BF47EBD5-43D9-43CD-BDBB-B8C9890261F6}"/>
              </a:ext>
            </a:extLst>
          </p:cNvPr>
          <p:cNvSpPr>
            <a:spLocks noGrp="1"/>
          </p:cNvSpPr>
          <p:nvPr/>
        </p:nvSpPr>
        <p:spPr>
          <a:xfrm>
            <a:off x="571500" y="3352800"/>
            <a:ext cx="10810875" cy="885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τάση τυλίγματος είναι 400 / √3 ≈ 231 V. Ρεύμα γραμμής και ροπή εκκίνησης είναι περίπου το 1/3 της απευθείας εκκίνησης σε τρίγωνο.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511B75D6-FAF6-4A19-B2B5-51D6FADD6096}"/>
              </a:ext>
            </a:extLst>
          </p:cNvPr>
          <p:cNvSpPr>
            <a:spLocks noGrp="1"/>
          </p:cNvSpPr>
          <p:nvPr/>
        </p:nvSpPr>
        <p:spPr>
          <a:xfrm>
            <a:off x="571500" y="4267200"/>
            <a:ext cx="1081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Μεταγωγή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317F886C-35D7-4416-B804-3A5F0CDF4DEA}"/>
              </a:ext>
            </a:extLst>
          </p:cNvPr>
          <p:cNvSpPr>
            <a:spLocks noGrp="1"/>
          </p:cNvSpPr>
          <p:nvPr/>
        </p:nvSpPr>
        <p:spPr>
          <a:xfrm>
            <a:off x="571500" y="4686300"/>
            <a:ext cx="10810875" cy="885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Το χρονικό T1 τερματίζει τον αστέρα. Ακολουθεί λειτουργία σε τρίγωνο, με ονομαστική τάση στα τυλίγματα.</a:t>
            </a:r>
          </a:p>
        </p:txBody>
      </p:sp>
    </p:spTree>
    <p:extLst>
      <p:ext uri="{BB962C8B-B14F-4D97-AF65-F5344CB8AC3E}">
        <p14:creationId xmlns:p14="http://schemas.microsoft.com/office/powerpoint/2010/main" xmlns="" val="19919133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DE280981-0E6F-4CC4-8F00-2388B92597C9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3: κύκλωμα ισχύος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EB6C754A-366B-4633-86C2-16B153301D47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ΑΕΝ Μακεδονίας / Κλασικές εγκαταστάσεις / σ. 27–28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0C322A20-9DD1-40F1-880F-121EF558E559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37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4" name="13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1798444" y="1428750"/>
            <a:ext cx="4689862" cy="4714875"/>
          </a:xfrm>
          <a:prstGeom prst="rect">
            <a:avLst/>
          </a:prstGeom>
        </p:spPr>
      </p:pic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3F296575-5CAC-49D2-A08B-01ED1AAE8C2A}"/>
              </a:ext>
            </a:extLst>
          </p:cNvPr>
          <p:cNvSpPr>
            <a:spLocks noGrp="1"/>
          </p:cNvSpPr>
          <p:nvPr/>
        </p:nvSpPr>
        <p:spPr>
          <a:xfrm>
            <a:off x="8143875" y="1476375"/>
            <a:ext cx="33813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Ρόλοι επαφέων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15B696CB-3BF5-4FCC-B066-DBFEA177BEC6}"/>
              </a:ext>
            </a:extLst>
          </p:cNvPr>
          <p:cNvSpPr>
            <a:spLocks noGrp="1"/>
          </p:cNvSpPr>
          <p:nvPr/>
        </p:nvSpPr>
        <p:spPr>
          <a:xfrm>
            <a:off x="8143875" y="1895475"/>
            <a:ext cx="3381375" cy="1028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K1: γραμμής. K2: αστέρα. K3: τριγώνου.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A08C5E20-E17C-4177-96A9-23CA897CAAF2}"/>
              </a:ext>
            </a:extLst>
          </p:cNvPr>
          <p:cNvSpPr>
            <a:spLocks noGrp="1"/>
          </p:cNvSpPr>
          <p:nvPr/>
        </p:nvSpPr>
        <p:spPr>
          <a:xfrm>
            <a:off x="8143875" y="2952750"/>
            <a:ext cx="33813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Κινητήρας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9FB9955B-75E8-45FB-9A35-221B638177E4}"/>
              </a:ext>
            </a:extLst>
          </p:cNvPr>
          <p:cNvSpPr>
            <a:spLocks noGrp="1"/>
          </p:cNvSpPr>
          <p:nvPr/>
        </p:nvSpPr>
        <p:spPr>
          <a:xfrm>
            <a:off x="8143875" y="3371850"/>
            <a:ext cx="3381375" cy="1028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U1, V1, W1 και W2, U2, V2: τα έξι άκρα των τυλιγμάτων.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26002A66-817E-43A0-B8C6-E1090B8D21C8}"/>
              </a:ext>
            </a:extLst>
          </p:cNvPr>
          <p:cNvSpPr>
            <a:spLocks noGrp="1"/>
          </p:cNvSpPr>
          <p:nvPr/>
        </p:nvSpPr>
        <p:spPr>
          <a:xfrm>
            <a:off x="8143875" y="4429125"/>
            <a:ext cx="33813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Θερμικό F1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A0A3DCC2-4E85-48E9-9DDD-C3FAF44A54C7}"/>
              </a:ext>
            </a:extLst>
          </p:cNvPr>
          <p:cNvSpPr>
            <a:spLocks noGrp="1"/>
          </p:cNvSpPr>
          <p:nvPr/>
        </p:nvSpPr>
        <p:spPr>
          <a:xfrm>
            <a:off x="8143875" y="4848225"/>
            <a:ext cx="3381375" cy="1028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Στη συγκεκριμένη τοπολογία μετρά ρεύμα τυλίγματος. Ρύθμιση: Iον / √3 ≈ 0,58 Iον.</a:t>
            </a:r>
          </a:p>
        </p:txBody>
      </p:sp>
    </p:spTree>
    <p:extLst>
      <p:ext uri="{BB962C8B-B14F-4D97-AF65-F5344CB8AC3E}">
        <p14:creationId xmlns:p14="http://schemas.microsoft.com/office/powerpoint/2010/main" xmlns="" val="10641227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4019CCDD-10C6-4E0A-B4D8-1422EB200F02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3: κύκλωμα ελέγχου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31C078C5-F6D6-4B26-9982-5C8B914A493D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ΑΕΝ Μακεδονίας / Κλασικές εγκαταστάσεις / σ. 29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FB94B571-9937-4394-915D-BE407EEE5830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38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4" name="13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1686074" y="1428750"/>
            <a:ext cx="5438476" cy="4667250"/>
          </a:xfrm>
          <a:prstGeom prst="rect">
            <a:avLst/>
          </a:prstGeom>
        </p:spPr>
      </p:pic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9BBCEF5D-745B-487A-9A86-A947AC16562F}"/>
              </a:ext>
            </a:extLst>
          </p:cNvPr>
          <p:cNvSpPr>
            <a:spLocks noGrp="1"/>
          </p:cNvSpPr>
          <p:nvPr/>
        </p:nvSpPr>
        <p:spPr>
          <a:xfrm>
            <a:off x="8477250" y="1466850"/>
            <a:ext cx="30003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START και STOP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42AA947D-9D2C-4CE0-865A-965C48BE6AA5}"/>
              </a:ext>
            </a:extLst>
          </p:cNvPr>
          <p:cNvSpPr>
            <a:spLocks noGrp="1"/>
          </p:cNvSpPr>
          <p:nvPr/>
        </p:nvSpPr>
        <p:spPr>
          <a:xfrm>
            <a:off x="8477250" y="1885950"/>
            <a:ext cx="3000375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S2: START. S1: STOP. K1 (13–14): αυτοσυγκράτηση.</a:t>
            </a:r>
          </a:p>
        </p:txBody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89A2D3F5-7F94-4631-BA06-293CAC07C5D8}"/>
              </a:ext>
            </a:extLst>
          </p:cNvPr>
          <p:cNvSpPr>
            <a:spLocks noGrp="1"/>
          </p:cNvSpPr>
          <p:nvPr/>
        </p:nvSpPr>
        <p:spPr>
          <a:xfrm>
            <a:off x="8477250" y="2933700"/>
            <a:ext cx="30003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Αστέρας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52981269-8ACD-4E89-BA01-0B8F76A100AA}"/>
              </a:ext>
            </a:extLst>
          </p:cNvPr>
          <p:cNvSpPr>
            <a:spLocks noGrp="1"/>
          </p:cNvSpPr>
          <p:nvPr/>
        </p:nvSpPr>
        <p:spPr>
          <a:xfrm>
            <a:off x="8477250" y="3352800"/>
            <a:ext cx="3000375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NC T1 και η NC K3 επιτρέπουν την ενεργοποίηση του K2.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A18D0738-A536-4D18-979C-0236C04CAD59}"/>
              </a:ext>
            </a:extLst>
          </p:cNvPr>
          <p:cNvSpPr>
            <a:spLocks noGrp="1"/>
          </p:cNvSpPr>
          <p:nvPr/>
        </p:nvSpPr>
        <p:spPr>
          <a:xfrm>
            <a:off x="8477250" y="4400550"/>
            <a:ext cx="30003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Τρίγωνο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61CBACAC-E6B4-4A59-9B64-F7EF20FD55FD}"/>
              </a:ext>
            </a:extLst>
          </p:cNvPr>
          <p:cNvSpPr>
            <a:spLocks noGrp="1"/>
          </p:cNvSpPr>
          <p:nvPr/>
        </p:nvSpPr>
        <p:spPr>
          <a:xfrm>
            <a:off x="8477250" y="4819650"/>
            <a:ext cx="3000375" cy="1019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Η NO T1 και η NC K2 ενεργοποιούν τον K3. Η NO K3 τον αυτοσυγκρατεί.</a:t>
            </a:r>
          </a:p>
        </p:txBody>
      </p:sp>
    </p:spTree>
    <p:extLst>
      <p:ext uri="{BB962C8B-B14F-4D97-AF65-F5344CB8AC3E}">
        <p14:creationId xmlns:p14="http://schemas.microsoft.com/office/powerpoint/2010/main" xmlns="" val="11515499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9276DE62-6A24-442B-A75A-107D40F19A2E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Άσκηση 3: ακολουθία μεταγωγής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06D53BC3-F765-444D-B2AF-81892812A07C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ΑΕΝ Μακεδονίας / Κλασικές εγκαταστάσεις / σ. 28–29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130FEF2C-8E66-4774-833F-9E66E0509D99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39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9" name="8 - Πίνακας"/>
          <p:cNvGraphicFramePr/>
          <p:nvPr/>
        </p:nvGraphicFramePr>
        <p:xfrm>
          <a:off x="571500" y="1666875"/>
          <a:ext cx="10953750" cy="3667125"/>
        </p:xfrm>
        <a:graphic>
          <a:graphicData uri="http://schemas.openxmlformats.org/drawingml/2006/table">
            <a:tbl>
              <a:tblPr/>
              <a:tblGrid>
                <a:gridCol w="2476500"/>
                <a:gridCol w="3810000"/>
                <a:gridCol w="4667250"/>
              </a:tblGrid>
              <a:tr h="7334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Στάδιο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Ενεργοί επαφείς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Χρονικό και λυχνίες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Στάση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Κανένας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T1 ανενεργό, H1 αναμμένη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Εκκίνηση σε 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K1 και K2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T1 μετρά τον χρόνο, H2 αναμμένη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Λήξη χρόνου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K2 αποδιεγείρεται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NC T1 ανοίγει, NO T1 κλείνει για τη μεταγωγή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Λειτουργία σε 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K1 και K3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H3 αναμμένη. NC K3 διακόπτει το T1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820B1B99-2D91-4D2D-AFF1-793A203BF479}"/>
              </a:ext>
            </a:extLst>
          </p:cNvPr>
          <p:cNvSpPr>
            <a:spLocks noGrp="1"/>
          </p:cNvSpPr>
          <p:nvPr/>
        </p:nvSpPr>
        <p:spPr>
          <a:xfrm>
            <a:off x="571500" y="5600700"/>
            <a:ext cx="10763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STOP ή ενεργοποίηση F1 διακόπτει τον κύκλο. Οι NC K3 και K2 αποκλείουν την ταυτόχρονη λειτουργία αστέρα και τριγώνου.</a:t>
            </a:r>
          </a:p>
        </p:txBody>
      </p:sp>
    </p:spTree>
    <p:extLst>
      <p:ext uri="{BB962C8B-B14F-4D97-AF65-F5344CB8AC3E}">
        <p14:creationId xmlns:p14="http://schemas.microsoft.com/office/powerpoint/2010/main" xmlns="" val="12899093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7B64036D-AA54-4A58-9F58-6A470B846C61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Σύγκριση των τριών ασκήσεων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AC7B84B6-4AAA-4F5C-B0ED-7E676C5F1FD8}"/>
              </a:ext>
            </a:extLst>
          </p:cNvPr>
          <p:cNvSpPr>
            <a:spLocks noGrp="1"/>
          </p:cNvSpPr>
          <p:nvPr/>
        </p:nvSpPr>
        <p:spPr>
          <a:xfrm>
            <a:off x="571500" y="6410325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682"/>
                </a:solidFill>
                <a:latin typeface="DejaVu Sans"/>
                <a:ea typeface="DejaVu Sans"/>
                <a:cs typeface="DejaVu Sans"/>
              </a:rPr>
              <a:t>ΑΕΝ Μακεδονίας / Κλασικές εγκαταστάσεις / σ. 21–29</a:t>
            </a:r>
          </a:p>
        </p:txBody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457C1EB8-854E-40BE-877E-2DEBA1763D75}"/>
              </a:ext>
            </a:extLst>
          </p:cNvPr>
          <p:cNvSpPr>
            <a:spLocks noGrp="1"/>
          </p:cNvSpPr>
          <p:nvPr/>
        </p:nvSpPr>
        <p:spPr>
          <a:xfrm>
            <a:off x="11239500" y="641032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200" b="1" dirty="0" smtClean="0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40</a:t>
            </a:r>
            <a:endParaRPr sz="1200" b="1" dirty="0">
              <a:solidFill>
                <a:srgbClr val="006D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0" name="9 - Πίνακας"/>
          <p:cNvGraphicFramePr/>
          <p:nvPr/>
        </p:nvGraphicFramePr>
        <p:xfrm>
          <a:off x="571500" y="1666875"/>
          <a:ext cx="10953750" cy="2952752"/>
        </p:xfrm>
        <a:graphic>
          <a:graphicData uri="http://schemas.openxmlformats.org/drawingml/2006/table">
            <a:tbl>
              <a:tblPr/>
              <a:tblGrid>
                <a:gridCol w="3095625"/>
                <a:gridCol w="3810000"/>
                <a:gridCol w="4048125"/>
              </a:tblGrid>
              <a:tr h="738188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Άσκηση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Τρόπος λειτουργίας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Βασικό στοιχείο ελέγχου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1. Απευθείας εκκίνηση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Μία φορά περιστροφής, πλήρης τάση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Αυτοσυγκράτηση K1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2. Αναστροφή φοράς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Αντιμετάθεση δύο φάσεων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Αλληλομανδάλωση K1 / K2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3. Αστέρας–τρίγωνο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Μειωμένη τάση εκκίνησης και μετά Δ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B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Χρονικό T1 και αλληλομανδάλωση K2 / K3</a:t>
                      </a:r>
                    </a:p>
                  </a:txBody>
                  <a:tcPr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F4FA28F9-47BF-4A82-9B6A-6DA571BB2B0E}"/>
              </a:ext>
            </a:extLst>
          </p:cNvPr>
          <p:cNvSpPr>
            <a:spLocks noGrp="1"/>
          </p:cNvSpPr>
          <p:nvPr/>
        </p:nvSpPr>
        <p:spPr>
          <a:xfrm>
            <a:off x="571500" y="504825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006D7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06D77"/>
                </a:solidFill>
                <a:latin typeface="DejaVu Sans"/>
                <a:ea typeface="DejaVu Sans"/>
                <a:cs typeface="DejaVu Sans"/>
              </a:rPr>
              <a:t>Έλεγχος πριν από την εργαστηριακή δοκιμή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5402F802-C5F3-4BFE-A46F-8E17E60CFB05}"/>
              </a:ext>
            </a:extLst>
          </p:cNvPr>
          <p:cNvSpPr>
            <a:spLocks noGrp="1"/>
          </p:cNvSpPr>
          <p:nvPr/>
        </p:nvSpPr>
        <p:spPr>
          <a:xfrm>
            <a:off x="571500" y="5619750"/>
            <a:ext cx="10858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33B4A"/>
                </a:solidFill>
                <a:latin typeface="DejaVu Sans"/>
                <a:ea typeface="DejaVu Sans"/>
                <a:cs typeface="DejaVu Sans"/>
              </a:rPr>
              <a:t>Συναρμολόγηση με διακομμένη τροφοδοσία. Έλεγχος καλωδίωσης, επαφών STOP και θερμικού, αυτοσυγκράτησης και αλληλομανδάλωσης από τον υπεύθυνο του εργαστηρίου.</a:t>
            </a:r>
          </a:p>
        </p:txBody>
      </p:sp>
    </p:spTree>
    <p:extLst>
      <p:ext uri="{BB962C8B-B14F-4D97-AF65-F5344CB8AC3E}">
        <p14:creationId xmlns:p14="http://schemas.microsoft.com/office/powerpoint/2010/main" xmlns="" val="209840944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3974</Words>
  <Application>Microsoft Office PowerPoint</Application>
  <DocSecurity>0</DocSecurity>
  <PresentationFormat>Προσαρμογή</PresentationFormat>
  <Paragraphs>552</Paragraphs>
  <Slides>40</Slides>
  <Notes>38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40</vt:i4>
      </vt:variant>
    </vt:vector>
  </HeadingPairs>
  <TitlesOfParts>
    <vt:vector size="41" baseType="lpstr">
      <vt:lpstr>ChatGPT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  <vt:lpstr>Διαφάνεια 29</vt:lpstr>
      <vt:lpstr>Διαφάνεια 30</vt:lpstr>
      <vt:lpstr>Διαφάνεια 31</vt:lpstr>
      <vt:lpstr>Διαφάνεια 32</vt:lpstr>
      <vt:lpstr>Διαφάνεια 33</vt:lpstr>
      <vt:lpstr>Διαφάνεια 34</vt:lpstr>
      <vt:lpstr>Διαφάνεια 35</vt:lpstr>
      <vt:lpstr>Διαφάνεια 36</vt:lpstr>
      <vt:lpstr>Διαφάνεια 37</vt:lpstr>
      <vt:lpstr>Διαφάνεια 38</vt:lpstr>
      <vt:lpstr>Διαφάνεια 39</vt:lpstr>
      <vt:lpstr>Διαφάνεια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Dell</cp:lastModifiedBy>
  <cp:revision>18</cp:revision>
  <dcterms:created xsi:type="dcterms:W3CDTF">2026-09-30T12:16:54Z</dcterms:created>
  <dcterms:modified xsi:type="dcterms:W3CDTF">2026-10-04T18:41:05Z</dcterms:modified>
</cp:coreProperties>
</file>