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6" r:id="rId4"/>
    <p:sldId id="259" r:id="rId5"/>
    <p:sldId id="275" r:id="rId6"/>
    <p:sldId id="288" r:id="rId7"/>
    <p:sldId id="267" r:id="rId8"/>
    <p:sldId id="268" r:id="rId9"/>
    <p:sldId id="276" r:id="rId10"/>
    <p:sldId id="260" r:id="rId11"/>
    <p:sldId id="266" r:id="rId12"/>
    <p:sldId id="269" r:id="rId13"/>
    <p:sldId id="278" r:id="rId14"/>
    <p:sldId id="282" r:id="rId15"/>
    <p:sldId id="283" r:id="rId16"/>
    <p:sldId id="284" r:id="rId17"/>
    <p:sldId id="281" r:id="rId18"/>
    <p:sldId id="277" r:id="rId19"/>
    <p:sldId id="292" r:id="rId20"/>
    <p:sldId id="291" r:id="rId21"/>
    <p:sldId id="293" r:id="rId22"/>
    <p:sldId id="294" r:id="rId23"/>
    <p:sldId id="287" r:id="rId24"/>
    <p:sldId id="271" r:id="rId25"/>
    <p:sldId id="272" r:id="rId26"/>
    <p:sldId id="273" r:id="rId27"/>
    <p:sldId id="274" r:id="rId28"/>
    <p:sldId id="289" r:id="rId29"/>
    <p:sldId id="290"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04" autoAdjust="0"/>
    <p:restoredTop sz="94660"/>
  </p:normalViewPr>
  <p:slideViewPr>
    <p:cSldViewPr snapToGrid="0">
      <p:cViewPr varScale="1">
        <p:scale>
          <a:sx n="122" d="100"/>
          <a:sy n="122" d="100"/>
        </p:scale>
        <p:origin x="67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FFEDF4-1F20-4BF2-9B69-424293CDADB0}"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F7C37-C94F-40E2-A8C8-8F2653537327}" type="slidenum">
              <a:rPr lang="en-US" smtClean="0"/>
              <a:t>‹#›</a:t>
            </a:fld>
            <a:endParaRPr lang="en-US"/>
          </a:p>
        </p:txBody>
      </p:sp>
    </p:spTree>
    <p:extLst>
      <p:ext uri="{BB962C8B-B14F-4D97-AF65-F5344CB8AC3E}">
        <p14:creationId xmlns:p14="http://schemas.microsoft.com/office/powerpoint/2010/main" val="415159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FEDF4-1F20-4BF2-9B69-424293CDADB0}"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F7C37-C94F-40E2-A8C8-8F2653537327}" type="slidenum">
              <a:rPr lang="en-US" smtClean="0"/>
              <a:t>‹#›</a:t>
            </a:fld>
            <a:endParaRPr lang="en-US"/>
          </a:p>
        </p:txBody>
      </p:sp>
    </p:spTree>
    <p:extLst>
      <p:ext uri="{BB962C8B-B14F-4D97-AF65-F5344CB8AC3E}">
        <p14:creationId xmlns:p14="http://schemas.microsoft.com/office/powerpoint/2010/main" val="226522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FEDF4-1F20-4BF2-9B69-424293CDADB0}"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F7C37-C94F-40E2-A8C8-8F2653537327}" type="slidenum">
              <a:rPr lang="en-US" smtClean="0"/>
              <a:t>‹#›</a:t>
            </a:fld>
            <a:endParaRPr lang="en-US"/>
          </a:p>
        </p:txBody>
      </p:sp>
    </p:spTree>
    <p:extLst>
      <p:ext uri="{BB962C8B-B14F-4D97-AF65-F5344CB8AC3E}">
        <p14:creationId xmlns:p14="http://schemas.microsoft.com/office/powerpoint/2010/main" val="274761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FEDF4-1F20-4BF2-9B69-424293CDADB0}"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F7C37-C94F-40E2-A8C8-8F2653537327}" type="slidenum">
              <a:rPr lang="en-US" smtClean="0"/>
              <a:t>‹#›</a:t>
            </a:fld>
            <a:endParaRPr lang="en-US"/>
          </a:p>
        </p:txBody>
      </p:sp>
    </p:spTree>
    <p:extLst>
      <p:ext uri="{BB962C8B-B14F-4D97-AF65-F5344CB8AC3E}">
        <p14:creationId xmlns:p14="http://schemas.microsoft.com/office/powerpoint/2010/main" val="297660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FEDF4-1F20-4BF2-9B69-424293CDADB0}"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F7C37-C94F-40E2-A8C8-8F2653537327}" type="slidenum">
              <a:rPr lang="en-US" smtClean="0"/>
              <a:t>‹#›</a:t>
            </a:fld>
            <a:endParaRPr lang="en-US"/>
          </a:p>
        </p:txBody>
      </p:sp>
    </p:spTree>
    <p:extLst>
      <p:ext uri="{BB962C8B-B14F-4D97-AF65-F5344CB8AC3E}">
        <p14:creationId xmlns:p14="http://schemas.microsoft.com/office/powerpoint/2010/main" val="379888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FEDF4-1F20-4BF2-9B69-424293CDADB0}"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F7C37-C94F-40E2-A8C8-8F2653537327}" type="slidenum">
              <a:rPr lang="en-US" smtClean="0"/>
              <a:t>‹#›</a:t>
            </a:fld>
            <a:endParaRPr lang="en-US"/>
          </a:p>
        </p:txBody>
      </p:sp>
    </p:spTree>
    <p:extLst>
      <p:ext uri="{BB962C8B-B14F-4D97-AF65-F5344CB8AC3E}">
        <p14:creationId xmlns:p14="http://schemas.microsoft.com/office/powerpoint/2010/main" val="329564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FEDF4-1F20-4BF2-9B69-424293CDADB0}" type="datetimeFigureOut">
              <a:rPr lang="en-US" smtClean="0"/>
              <a:t>3/18/2022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F7C37-C94F-40E2-A8C8-8F2653537327}" type="slidenum">
              <a:rPr lang="en-US" smtClean="0"/>
              <a:t>‹#›</a:t>
            </a:fld>
            <a:endParaRPr lang="en-US"/>
          </a:p>
        </p:txBody>
      </p:sp>
    </p:spTree>
    <p:extLst>
      <p:ext uri="{BB962C8B-B14F-4D97-AF65-F5344CB8AC3E}">
        <p14:creationId xmlns:p14="http://schemas.microsoft.com/office/powerpoint/2010/main" val="70782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FEDF4-1F20-4BF2-9B69-424293CDADB0}" type="datetimeFigureOut">
              <a:rPr lang="en-US" smtClean="0"/>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F7C37-C94F-40E2-A8C8-8F2653537327}" type="slidenum">
              <a:rPr lang="en-US" smtClean="0"/>
              <a:t>‹#›</a:t>
            </a:fld>
            <a:endParaRPr lang="en-US"/>
          </a:p>
        </p:txBody>
      </p:sp>
    </p:spTree>
    <p:extLst>
      <p:ext uri="{BB962C8B-B14F-4D97-AF65-F5344CB8AC3E}">
        <p14:creationId xmlns:p14="http://schemas.microsoft.com/office/powerpoint/2010/main" val="39271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FEDF4-1F20-4BF2-9B69-424293CDADB0}" type="datetimeFigureOut">
              <a:rPr lang="en-US" smtClean="0"/>
              <a:t>3/18/2022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F7C37-C94F-40E2-A8C8-8F2653537327}" type="slidenum">
              <a:rPr lang="en-US" smtClean="0"/>
              <a:t>‹#›</a:t>
            </a:fld>
            <a:endParaRPr lang="en-US"/>
          </a:p>
        </p:txBody>
      </p:sp>
    </p:spTree>
    <p:extLst>
      <p:ext uri="{BB962C8B-B14F-4D97-AF65-F5344CB8AC3E}">
        <p14:creationId xmlns:p14="http://schemas.microsoft.com/office/powerpoint/2010/main" val="340443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FEDF4-1F20-4BF2-9B69-424293CDADB0}"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F7C37-C94F-40E2-A8C8-8F2653537327}" type="slidenum">
              <a:rPr lang="en-US" smtClean="0"/>
              <a:t>‹#›</a:t>
            </a:fld>
            <a:endParaRPr lang="en-US"/>
          </a:p>
        </p:txBody>
      </p:sp>
    </p:spTree>
    <p:extLst>
      <p:ext uri="{BB962C8B-B14F-4D97-AF65-F5344CB8AC3E}">
        <p14:creationId xmlns:p14="http://schemas.microsoft.com/office/powerpoint/2010/main" val="240981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FEDF4-1F20-4BF2-9B69-424293CDADB0}"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F7C37-C94F-40E2-A8C8-8F2653537327}" type="slidenum">
              <a:rPr lang="en-US" smtClean="0"/>
              <a:t>‹#›</a:t>
            </a:fld>
            <a:endParaRPr lang="en-US"/>
          </a:p>
        </p:txBody>
      </p:sp>
    </p:spTree>
    <p:extLst>
      <p:ext uri="{BB962C8B-B14F-4D97-AF65-F5344CB8AC3E}">
        <p14:creationId xmlns:p14="http://schemas.microsoft.com/office/powerpoint/2010/main" val="270551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FEDF4-1F20-4BF2-9B69-424293CDADB0}" type="datetimeFigureOut">
              <a:rPr lang="en-US" smtClean="0"/>
              <a:t>3/18/2022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F7C37-C94F-40E2-A8C8-8F2653537327}" type="slidenum">
              <a:rPr lang="en-US" smtClean="0"/>
              <a:t>‹#›</a:t>
            </a:fld>
            <a:endParaRPr lang="en-US"/>
          </a:p>
        </p:txBody>
      </p:sp>
    </p:spTree>
    <p:extLst>
      <p:ext uri="{BB962C8B-B14F-4D97-AF65-F5344CB8AC3E}">
        <p14:creationId xmlns:p14="http://schemas.microsoft.com/office/powerpoint/2010/main" val="3133404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z0j4TmpMvbc&amp;t=141s" TargetMode="External"/><Relationship Id="rId2" Type="http://schemas.openxmlformats.org/officeDocument/2006/relationships/hyperlink" Target="https://www.youtube.com/watch?v=nWukcEWlCpE&amp;t=192s" TargetMode="External"/><Relationship Id="rId1" Type="http://schemas.openxmlformats.org/officeDocument/2006/relationships/slideLayout" Target="../slideLayouts/slideLayout1.xml"/><Relationship Id="rId4" Type="http://schemas.openxmlformats.org/officeDocument/2006/relationships/hyperlink" Target="https://www.youtube.com/watch?v=JoAPhr1K--E&amp;t=23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325" y="284672"/>
            <a:ext cx="11430000" cy="3477703"/>
          </a:xfrm>
          <a:solidFill>
            <a:schemeClr val="accent6"/>
          </a:solidFill>
        </p:spPr>
        <p:txBody>
          <a:bodyPr anchor="ctr">
            <a:normAutofit/>
          </a:bodyPr>
          <a:lstStyle/>
          <a:p>
            <a:r>
              <a:rPr lang="el-GR" sz="8000" b="1" dirty="0" smtClean="0">
                <a:solidFill>
                  <a:srgbClr val="FF0000"/>
                </a:solidFill>
                <a:latin typeface="+mn-lt"/>
              </a:rPr>
              <a:t>ΤΕΧΝΟΥΡΓΕΙΑ – ΠΡΟΣΟΜΕΙΩΤΗΣ ΜΗΧΑΝΟΣΤΑΣΙΟΥ</a:t>
            </a:r>
            <a:endParaRPr lang="en-US" sz="8000" b="1" dirty="0">
              <a:solidFill>
                <a:srgbClr val="FF0000"/>
              </a:solidFill>
              <a:latin typeface="+mn-lt"/>
            </a:endParaRPr>
          </a:p>
        </p:txBody>
      </p:sp>
      <p:sp>
        <p:nvSpPr>
          <p:cNvPr id="3" name="Subtitle 2"/>
          <p:cNvSpPr>
            <a:spLocks noGrp="1"/>
          </p:cNvSpPr>
          <p:nvPr>
            <p:ph type="subTitle" idx="1"/>
          </p:nvPr>
        </p:nvSpPr>
        <p:spPr>
          <a:xfrm>
            <a:off x="314325" y="3968151"/>
            <a:ext cx="11430000" cy="2264434"/>
          </a:xfrm>
          <a:solidFill>
            <a:srgbClr val="00B050"/>
          </a:solidFill>
        </p:spPr>
        <p:txBody>
          <a:bodyPr anchor="ctr">
            <a:noAutofit/>
          </a:bodyPr>
          <a:lstStyle/>
          <a:p>
            <a:endParaRPr lang="el-GR" sz="2800" b="1" dirty="0" smtClean="0"/>
          </a:p>
          <a:p>
            <a:r>
              <a:rPr lang="el-GR" sz="9600" b="1" dirty="0" smtClean="0"/>
              <a:t>ΕΞΑΜΗΝΟ Γ’</a:t>
            </a:r>
            <a:endParaRPr lang="en-US" sz="9600" b="1" dirty="0"/>
          </a:p>
        </p:txBody>
      </p:sp>
    </p:spTree>
    <p:extLst>
      <p:ext uri="{BB962C8B-B14F-4D97-AF65-F5344CB8AC3E}">
        <p14:creationId xmlns:p14="http://schemas.microsoft.com/office/powerpoint/2010/main" val="3821856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a:solidFill>
                  <a:prstClr val="black"/>
                </a:solidFill>
                <a:latin typeface="Calibri" panose="020F0502020204030204"/>
              </a:rPr>
              <a:t>FRESH WATER GENERATOR ALFA LAVAL</a:t>
            </a:r>
            <a:r>
              <a:rPr lang="el-GR" sz="2000" b="1" dirty="0">
                <a:solidFill>
                  <a:prstClr val="black"/>
                </a:solidFill>
                <a:latin typeface="Calibri" panose="020F0502020204030204"/>
              </a:rPr>
              <a:t> </a:t>
            </a:r>
            <a:r>
              <a:rPr lang="en-US" sz="2000" b="1" dirty="0">
                <a:solidFill>
                  <a:prstClr val="black"/>
                </a:solidFill>
                <a:latin typeface="Calibri" panose="020F0502020204030204"/>
              </a:rPr>
              <a:t>TYPE</a:t>
            </a:r>
            <a:endParaRPr lang="en-US" sz="2000" b="1" dirty="0">
              <a:latin typeface="+mn-lt"/>
            </a:endParaRPr>
          </a:p>
        </p:txBody>
      </p:sp>
      <p:sp>
        <p:nvSpPr>
          <p:cNvPr id="3" name="Subtitle 2"/>
          <p:cNvSpPr>
            <a:spLocks noGrp="1"/>
          </p:cNvSpPr>
          <p:nvPr>
            <p:ph type="subTitle" idx="1"/>
          </p:nvPr>
        </p:nvSpPr>
        <p:spPr>
          <a:xfrm>
            <a:off x="485775" y="6362700"/>
            <a:ext cx="11172825" cy="304800"/>
          </a:xfrm>
          <a:solidFill>
            <a:srgbClr val="00B050"/>
          </a:solidFill>
        </p:spPr>
        <p:txBody>
          <a:bodyPr anchor="ctr">
            <a:noAutofit/>
          </a:bodyPr>
          <a:lstStyle/>
          <a:p>
            <a:r>
              <a:rPr lang="el-GR" sz="1400" b="1" dirty="0" smtClean="0"/>
              <a:t>ΕΚΤΟΣ ΛΕΙΤΟΥΡΓΙΑΣ</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4" y="586596"/>
            <a:ext cx="11172825" cy="5676181"/>
          </a:xfrm>
          <a:prstGeom prst="rect">
            <a:avLst/>
          </a:prstGeom>
        </p:spPr>
      </p:pic>
    </p:spTree>
    <p:extLst>
      <p:ext uri="{BB962C8B-B14F-4D97-AF65-F5344CB8AC3E}">
        <p14:creationId xmlns:p14="http://schemas.microsoft.com/office/powerpoint/2010/main" val="3094573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1037"/>
            <a:ext cx="11172824" cy="239758"/>
          </a:xfrm>
          <a:solidFill>
            <a:schemeClr val="tx2">
              <a:lumMod val="40000"/>
              <a:lumOff val="60000"/>
            </a:schemeClr>
          </a:solidFill>
        </p:spPr>
        <p:txBody>
          <a:bodyPr anchor="ctr">
            <a:noAutofit/>
          </a:bodyPr>
          <a:lstStyle/>
          <a:p>
            <a:r>
              <a:rPr lang="en-US" sz="2000" b="1">
                <a:solidFill>
                  <a:prstClr val="black"/>
                </a:solidFill>
                <a:latin typeface="Calibri" panose="020F0502020204030204"/>
              </a:rPr>
              <a:t>FRESH WATER GENERATOR ALFA LAVAL</a:t>
            </a:r>
            <a:r>
              <a:rPr lang="el-GR" sz="2000" b="1">
                <a:solidFill>
                  <a:prstClr val="black"/>
                </a:solidFill>
                <a:latin typeface="Calibri" panose="020F0502020204030204"/>
              </a:rPr>
              <a:t> </a:t>
            </a:r>
            <a:r>
              <a:rPr lang="en-US" sz="2000" b="1">
                <a:solidFill>
                  <a:prstClr val="black"/>
                </a:solidFill>
                <a:latin typeface="Calibri" panose="020F0502020204030204"/>
              </a:rPr>
              <a:t>TYPE</a:t>
            </a:r>
            <a:endParaRPr lang="en-US" sz="2000" b="1" dirty="0">
              <a:latin typeface="+mn-lt"/>
            </a:endParaRPr>
          </a:p>
        </p:txBody>
      </p:sp>
      <p:sp>
        <p:nvSpPr>
          <p:cNvPr id="3" name="Subtitle 2"/>
          <p:cNvSpPr>
            <a:spLocks noGrp="1"/>
          </p:cNvSpPr>
          <p:nvPr>
            <p:ph type="subTitle" idx="1"/>
          </p:nvPr>
        </p:nvSpPr>
        <p:spPr>
          <a:xfrm>
            <a:off x="485775" y="6362700"/>
            <a:ext cx="11172825" cy="304800"/>
          </a:xfrm>
          <a:solidFill>
            <a:srgbClr val="00B050"/>
          </a:solidFill>
        </p:spPr>
        <p:txBody>
          <a:bodyPr anchor="ctr">
            <a:noAutofit/>
          </a:bodyPr>
          <a:lstStyle/>
          <a:p>
            <a:r>
              <a:rPr lang="el-GR" sz="1400" b="1" dirty="0" smtClean="0"/>
              <a:t>ΣΕ ΛΕΙΤΟΥΡΓΙΑ</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4" y="577970"/>
            <a:ext cx="11172825" cy="5667555"/>
          </a:xfrm>
          <a:prstGeom prst="rect">
            <a:avLst/>
          </a:prstGeom>
        </p:spPr>
      </p:pic>
    </p:spTree>
    <p:extLst>
      <p:ext uri="{BB962C8B-B14F-4D97-AF65-F5344CB8AC3E}">
        <p14:creationId xmlns:p14="http://schemas.microsoft.com/office/powerpoint/2010/main" val="2763507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a:solidFill>
                  <a:prstClr val="black"/>
                </a:solidFill>
                <a:latin typeface="Calibri" panose="020F0502020204030204"/>
              </a:rPr>
              <a:t>FRESH WATER GENERATOR ALFA LAVAL</a:t>
            </a:r>
            <a:r>
              <a:rPr lang="el-GR" sz="2000" b="1" dirty="0">
                <a:solidFill>
                  <a:prstClr val="black"/>
                </a:solidFill>
                <a:latin typeface="Calibri" panose="020F0502020204030204"/>
              </a:rPr>
              <a:t> </a:t>
            </a:r>
            <a:r>
              <a:rPr lang="en-US" sz="2000" b="1" dirty="0">
                <a:solidFill>
                  <a:prstClr val="black"/>
                </a:solidFill>
                <a:latin typeface="Calibri" panose="020F0502020204030204"/>
              </a:rPr>
              <a:t>TYPE</a:t>
            </a:r>
            <a:endParaRPr lang="en-US" sz="2000" b="1" dirty="0">
              <a:latin typeface="+mn-lt"/>
            </a:endParaRPr>
          </a:p>
        </p:txBody>
      </p:sp>
      <p:sp>
        <p:nvSpPr>
          <p:cNvPr id="3" name="Subtitle 2"/>
          <p:cNvSpPr>
            <a:spLocks noGrp="1"/>
          </p:cNvSpPr>
          <p:nvPr>
            <p:ph type="subTitle" idx="1"/>
          </p:nvPr>
        </p:nvSpPr>
        <p:spPr>
          <a:xfrm>
            <a:off x="485775" y="6362700"/>
            <a:ext cx="11172825" cy="304800"/>
          </a:xfrm>
          <a:solidFill>
            <a:srgbClr val="00B050"/>
          </a:solidFill>
        </p:spPr>
        <p:txBody>
          <a:bodyPr anchor="ctr">
            <a:noAutofit/>
          </a:bodyPr>
          <a:lstStyle/>
          <a:p>
            <a:r>
              <a:rPr lang="el-GR" sz="1400" b="1" dirty="0" smtClean="0"/>
              <a:t>ΣΕ ΛΕΙΤΟΥΡΓΙΑ</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569343"/>
            <a:ext cx="11172823" cy="5650302"/>
          </a:xfrm>
          <a:prstGeom prst="rect">
            <a:avLst/>
          </a:prstGeom>
        </p:spPr>
      </p:pic>
    </p:spTree>
    <p:extLst>
      <p:ext uri="{BB962C8B-B14F-4D97-AF65-F5344CB8AC3E}">
        <p14:creationId xmlns:p14="http://schemas.microsoft.com/office/powerpoint/2010/main" val="711203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ALFA LAVAL</a:t>
            </a:r>
            <a:r>
              <a:rPr lang="el-GR" sz="2000" b="1" dirty="0" smtClean="0">
                <a:latin typeface="+mn-lt"/>
              </a:rPr>
              <a:t> </a:t>
            </a:r>
            <a:r>
              <a:rPr lang="en-US" sz="2000" b="1" dirty="0">
                <a:solidFill>
                  <a:prstClr val="black"/>
                </a:solidFill>
                <a:latin typeface="Calibri" panose="020F0502020204030204"/>
              </a:rPr>
              <a:t>TYPE</a:t>
            </a:r>
            <a:endParaRPr lang="en-US" sz="2000" b="1" dirty="0">
              <a:latin typeface="+mn-lt"/>
            </a:endParaRPr>
          </a:p>
        </p:txBody>
      </p:sp>
      <p:pic>
        <p:nvPicPr>
          <p:cNvPr id="2050" name="Picture 2" descr="https://www.europages.com/filestore/opt/product/46/28/product_89e6a8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710" y="1595887"/>
            <a:ext cx="3812577" cy="44080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012" y="1595887"/>
            <a:ext cx="5550799" cy="440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166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ALFA LAVAL</a:t>
            </a:r>
            <a:r>
              <a:rPr lang="el-GR" sz="2000" b="1" dirty="0" smtClean="0">
                <a:latin typeface="+mn-lt"/>
              </a:rPr>
              <a:t> </a:t>
            </a:r>
            <a:r>
              <a:rPr lang="en-US" sz="2000" b="1" dirty="0">
                <a:solidFill>
                  <a:prstClr val="black"/>
                </a:solidFill>
                <a:latin typeface="Calibri" panose="020F0502020204030204"/>
              </a:rPr>
              <a:t>TYPE</a:t>
            </a:r>
            <a:endParaRPr lang="en-US" sz="2000" b="1"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666" y="948905"/>
            <a:ext cx="8635041" cy="5167223"/>
          </a:xfrm>
          <a:prstGeom prst="rect">
            <a:avLst/>
          </a:prstGeom>
        </p:spPr>
      </p:pic>
    </p:spTree>
    <p:extLst>
      <p:ext uri="{BB962C8B-B14F-4D97-AF65-F5344CB8AC3E}">
        <p14:creationId xmlns:p14="http://schemas.microsoft.com/office/powerpoint/2010/main" val="3758987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ALFA LAVAL</a:t>
            </a:r>
            <a:r>
              <a:rPr lang="el-GR" sz="2000" b="1" dirty="0" smtClean="0">
                <a:latin typeface="+mn-lt"/>
              </a:rPr>
              <a:t> </a:t>
            </a:r>
            <a:r>
              <a:rPr lang="en-US" sz="2000" b="1" dirty="0">
                <a:solidFill>
                  <a:prstClr val="black"/>
                </a:solidFill>
                <a:latin typeface="Calibri" panose="020F0502020204030204"/>
              </a:rPr>
              <a:t>TYPE</a:t>
            </a:r>
            <a:endParaRPr lang="en-US" sz="2000" b="1"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338" y="1147313"/>
            <a:ext cx="8827698" cy="5210355"/>
          </a:xfrm>
          <a:prstGeom prst="rect">
            <a:avLst/>
          </a:prstGeom>
        </p:spPr>
      </p:pic>
    </p:spTree>
    <p:extLst>
      <p:ext uri="{BB962C8B-B14F-4D97-AF65-F5344CB8AC3E}">
        <p14:creationId xmlns:p14="http://schemas.microsoft.com/office/powerpoint/2010/main" val="4047177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ALFA LAVAL</a:t>
            </a:r>
            <a:r>
              <a:rPr lang="el-GR" sz="2000" b="1" dirty="0" smtClean="0">
                <a:latin typeface="+mn-lt"/>
              </a:rPr>
              <a:t> </a:t>
            </a:r>
            <a:r>
              <a:rPr lang="en-US" sz="2000" b="1" dirty="0">
                <a:solidFill>
                  <a:prstClr val="black"/>
                </a:solidFill>
                <a:latin typeface="Calibri" panose="020F0502020204030204"/>
              </a:rPr>
              <a:t>TYPE</a:t>
            </a:r>
            <a:endParaRPr lang="en-US" sz="2000" b="1"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524" y="1242204"/>
            <a:ext cx="8548777" cy="5167222"/>
          </a:xfrm>
          <a:prstGeom prst="rect">
            <a:avLst/>
          </a:prstGeom>
        </p:spPr>
      </p:pic>
    </p:spTree>
    <p:extLst>
      <p:ext uri="{BB962C8B-B14F-4D97-AF65-F5344CB8AC3E}">
        <p14:creationId xmlns:p14="http://schemas.microsoft.com/office/powerpoint/2010/main" val="2167004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ALFA LAVAL</a:t>
            </a:r>
            <a:r>
              <a:rPr lang="el-GR" sz="2000" b="1" dirty="0" smtClean="0">
                <a:latin typeface="+mn-lt"/>
              </a:rPr>
              <a:t> </a:t>
            </a:r>
            <a:r>
              <a:rPr lang="en-US" sz="2000" b="1" dirty="0">
                <a:solidFill>
                  <a:prstClr val="black"/>
                </a:solidFill>
                <a:latin typeface="Calibri" panose="020F0502020204030204"/>
              </a:rPr>
              <a:t>TYPE</a:t>
            </a:r>
            <a:endParaRPr lang="en-US" sz="2000" b="1"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655" y="1061049"/>
            <a:ext cx="8773064" cy="5253488"/>
          </a:xfrm>
          <a:prstGeom prst="rect">
            <a:avLst/>
          </a:prstGeom>
        </p:spPr>
      </p:pic>
    </p:spTree>
    <p:extLst>
      <p:ext uri="{BB962C8B-B14F-4D97-AF65-F5344CB8AC3E}">
        <p14:creationId xmlns:p14="http://schemas.microsoft.com/office/powerpoint/2010/main" val="3662075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ALFA LAVAL</a:t>
            </a:r>
            <a:r>
              <a:rPr lang="el-GR" sz="2000" b="1" dirty="0" smtClean="0">
                <a:latin typeface="+mn-lt"/>
              </a:rPr>
              <a:t> </a:t>
            </a:r>
            <a:r>
              <a:rPr lang="en-US" sz="2000" b="1" dirty="0" smtClean="0">
                <a:latin typeface="+mn-lt"/>
              </a:rPr>
              <a:t>AQUA</a:t>
            </a:r>
            <a:endParaRPr lang="en-US" sz="2000" b="1" dirty="0">
              <a:latin typeface="+mn-lt"/>
            </a:endParaRPr>
          </a:p>
        </p:txBody>
      </p:sp>
      <p:pic>
        <p:nvPicPr>
          <p:cNvPr id="1032" name="Picture 8" descr="C-type_and_S-type_640x3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838" y="1328467"/>
            <a:ext cx="6551761" cy="45029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6" y="953477"/>
            <a:ext cx="5219456" cy="5048738"/>
          </a:xfrm>
          <a:prstGeom prst="rect">
            <a:avLst/>
          </a:prstGeom>
        </p:spPr>
      </p:pic>
    </p:spTree>
    <p:extLst>
      <p:ext uri="{BB962C8B-B14F-4D97-AF65-F5344CB8AC3E}">
        <p14:creationId xmlns:p14="http://schemas.microsoft.com/office/powerpoint/2010/main" val="1349059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ALFA LAVAL</a:t>
            </a:r>
            <a:r>
              <a:rPr lang="el-GR" sz="2000" b="1" dirty="0" smtClean="0">
                <a:latin typeface="+mn-lt"/>
              </a:rPr>
              <a:t> </a:t>
            </a:r>
            <a:r>
              <a:rPr lang="en-US" sz="2000" b="1" dirty="0" smtClean="0">
                <a:solidFill>
                  <a:prstClr val="black"/>
                </a:solidFill>
                <a:latin typeface="Calibri" panose="020F0502020204030204"/>
              </a:rPr>
              <a:t>AQUA</a:t>
            </a:r>
            <a:endParaRPr lang="en-US" sz="2000" b="1"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6" y="1653187"/>
            <a:ext cx="11172824" cy="4234916"/>
          </a:xfrm>
          <a:prstGeom prst="rect">
            <a:avLst/>
          </a:prstGeom>
        </p:spPr>
      </p:pic>
    </p:spTree>
    <p:extLst>
      <p:ext uri="{BB962C8B-B14F-4D97-AF65-F5344CB8AC3E}">
        <p14:creationId xmlns:p14="http://schemas.microsoft.com/office/powerpoint/2010/main" val="2947351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325" y="284672"/>
            <a:ext cx="11430000" cy="3477703"/>
          </a:xfrm>
          <a:solidFill>
            <a:schemeClr val="accent6"/>
          </a:solidFill>
        </p:spPr>
        <p:txBody>
          <a:bodyPr anchor="ctr">
            <a:normAutofit/>
          </a:bodyPr>
          <a:lstStyle/>
          <a:p>
            <a:r>
              <a:rPr lang="en-US" sz="9600" b="1" dirty="0" smtClean="0">
                <a:solidFill>
                  <a:srgbClr val="FF0000"/>
                </a:solidFill>
                <a:latin typeface="+mn-lt"/>
              </a:rPr>
              <a:t>ENGINE SIMULATOR</a:t>
            </a:r>
            <a:endParaRPr lang="en-US" sz="9600" b="1" dirty="0">
              <a:solidFill>
                <a:srgbClr val="FF0000"/>
              </a:solidFill>
              <a:latin typeface="+mn-lt"/>
            </a:endParaRPr>
          </a:p>
        </p:txBody>
      </p:sp>
      <p:sp>
        <p:nvSpPr>
          <p:cNvPr id="3" name="Subtitle 2"/>
          <p:cNvSpPr>
            <a:spLocks noGrp="1"/>
          </p:cNvSpPr>
          <p:nvPr>
            <p:ph type="subTitle" idx="1"/>
          </p:nvPr>
        </p:nvSpPr>
        <p:spPr>
          <a:xfrm>
            <a:off x="314325" y="3968151"/>
            <a:ext cx="11430000" cy="2264434"/>
          </a:xfrm>
          <a:solidFill>
            <a:srgbClr val="00B050"/>
          </a:solidFill>
        </p:spPr>
        <p:txBody>
          <a:bodyPr anchor="ctr">
            <a:noAutofit/>
          </a:bodyPr>
          <a:lstStyle/>
          <a:p>
            <a:endParaRPr lang="el-GR" sz="2800" b="1" dirty="0" smtClean="0"/>
          </a:p>
          <a:p>
            <a:r>
              <a:rPr lang="el-GR" sz="9600" b="1" dirty="0" smtClean="0"/>
              <a:t>ΕΞΑΜΗΝΟ Γ’</a:t>
            </a:r>
            <a:endParaRPr lang="en-US" sz="9600" b="1" dirty="0"/>
          </a:p>
        </p:txBody>
      </p:sp>
    </p:spTree>
    <p:extLst>
      <p:ext uri="{BB962C8B-B14F-4D97-AF65-F5344CB8AC3E}">
        <p14:creationId xmlns:p14="http://schemas.microsoft.com/office/powerpoint/2010/main" val="1765460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ALFA LAVAL</a:t>
            </a:r>
            <a:r>
              <a:rPr lang="el-GR" sz="2000" b="1" dirty="0" smtClean="0">
                <a:latin typeface="+mn-lt"/>
              </a:rPr>
              <a:t> </a:t>
            </a:r>
            <a:r>
              <a:rPr lang="en-US" sz="2000" b="1" dirty="0" smtClean="0">
                <a:solidFill>
                  <a:prstClr val="black"/>
                </a:solidFill>
                <a:latin typeface="Calibri" panose="020F0502020204030204"/>
              </a:rPr>
              <a:t>AQUA</a:t>
            </a:r>
            <a:endParaRPr lang="en-US" sz="2000" b="1"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1832623"/>
            <a:ext cx="5915851" cy="37152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028" y="1715044"/>
            <a:ext cx="6384845" cy="4191585"/>
          </a:xfrm>
          <a:prstGeom prst="rect">
            <a:avLst/>
          </a:prstGeom>
        </p:spPr>
      </p:pic>
    </p:spTree>
    <p:extLst>
      <p:ext uri="{BB962C8B-B14F-4D97-AF65-F5344CB8AC3E}">
        <p14:creationId xmlns:p14="http://schemas.microsoft.com/office/powerpoint/2010/main" val="3784733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ALFA LAVAL</a:t>
            </a:r>
            <a:r>
              <a:rPr lang="el-GR" sz="2000" b="1" dirty="0" smtClean="0">
                <a:latin typeface="+mn-lt"/>
              </a:rPr>
              <a:t> </a:t>
            </a:r>
            <a:r>
              <a:rPr lang="en-US" sz="2000" b="1" dirty="0" smtClean="0">
                <a:solidFill>
                  <a:prstClr val="black"/>
                </a:solidFill>
                <a:latin typeface="Calibri" panose="020F0502020204030204"/>
              </a:rPr>
              <a:t>AQUA</a:t>
            </a:r>
            <a:endParaRPr lang="en-US" sz="2000" b="1"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770" y="994785"/>
            <a:ext cx="9995818" cy="5622053"/>
          </a:xfrm>
          <a:prstGeom prst="rect">
            <a:avLst/>
          </a:prstGeom>
        </p:spPr>
      </p:pic>
    </p:spTree>
    <p:extLst>
      <p:ext uri="{BB962C8B-B14F-4D97-AF65-F5344CB8AC3E}">
        <p14:creationId xmlns:p14="http://schemas.microsoft.com/office/powerpoint/2010/main" val="2586308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ALFA LAVAL</a:t>
            </a:r>
            <a:r>
              <a:rPr lang="el-GR" sz="2000" b="1" dirty="0" smtClean="0">
                <a:latin typeface="+mn-lt"/>
              </a:rPr>
              <a:t> </a:t>
            </a:r>
            <a:r>
              <a:rPr lang="en-US" sz="2000" b="1" dirty="0" smtClean="0">
                <a:solidFill>
                  <a:prstClr val="black"/>
                </a:solidFill>
                <a:latin typeface="Calibri" panose="020F0502020204030204"/>
              </a:rPr>
              <a:t>AQUA</a:t>
            </a:r>
            <a:endParaRPr lang="en-US" sz="2000" b="1"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7457" y="653143"/>
            <a:ext cx="4937086" cy="5988818"/>
          </a:xfrm>
          <a:prstGeom prst="rect">
            <a:avLst/>
          </a:prstGeom>
        </p:spPr>
      </p:pic>
    </p:spTree>
    <p:extLst>
      <p:ext uri="{BB962C8B-B14F-4D97-AF65-F5344CB8AC3E}">
        <p14:creationId xmlns:p14="http://schemas.microsoft.com/office/powerpoint/2010/main" val="3289787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7"/>
            <a:ext cx="11172824" cy="714103"/>
          </a:xfrm>
          <a:solidFill>
            <a:schemeClr val="tx2">
              <a:lumMod val="40000"/>
              <a:lumOff val="60000"/>
            </a:schemeClr>
          </a:solidFill>
        </p:spPr>
        <p:txBody>
          <a:bodyPr anchor="ctr">
            <a:normAutofit/>
          </a:bodyPr>
          <a:lstStyle/>
          <a:p>
            <a:r>
              <a:rPr lang="en-US" sz="3600" b="1" dirty="0" smtClean="0">
                <a:latin typeface="+mn-lt"/>
              </a:rPr>
              <a:t>FRESH WATER GENERATOR</a:t>
            </a:r>
            <a:endParaRPr lang="en-US" sz="3600" b="1" dirty="0">
              <a:latin typeface="+mn-lt"/>
            </a:endParaRPr>
          </a:p>
        </p:txBody>
      </p:sp>
      <p:sp>
        <p:nvSpPr>
          <p:cNvPr id="3" name="Subtitle 2"/>
          <p:cNvSpPr>
            <a:spLocks noGrp="1"/>
          </p:cNvSpPr>
          <p:nvPr>
            <p:ph type="subTitle" idx="1"/>
          </p:nvPr>
        </p:nvSpPr>
        <p:spPr>
          <a:xfrm>
            <a:off x="485776" y="1114425"/>
            <a:ext cx="11172824" cy="5267325"/>
          </a:xfrm>
        </p:spPr>
        <p:txBody>
          <a:bodyPr>
            <a:normAutofit/>
          </a:bodyPr>
          <a:lstStyle/>
          <a:p>
            <a:pPr algn="l"/>
            <a:endParaRPr lang="el-GR" sz="5400" b="1" dirty="0" smtClean="0"/>
          </a:p>
          <a:p>
            <a:pPr marL="685800" indent="-685800" algn="l">
              <a:buFont typeface="Wingdings" panose="05000000000000000000" pitchFamily="2" charset="2"/>
              <a:buChar char="Ø"/>
            </a:pPr>
            <a:r>
              <a:rPr lang="el-GR" sz="5400" b="1" dirty="0" smtClean="0"/>
              <a:t>ΣΚΟΠΟΣ </a:t>
            </a:r>
          </a:p>
          <a:p>
            <a:pPr marL="685800" indent="-685800" algn="l">
              <a:buFont typeface="Wingdings" panose="05000000000000000000" pitchFamily="2" charset="2"/>
              <a:buChar char="Ø"/>
            </a:pPr>
            <a:r>
              <a:rPr lang="el-GR" sz="5400" b="1" dirty="0" smtClean="0"/>
              <a:t>ΤΜΗΜΑΤΑ</a:t>
            </a:r>
          </a:p>
          <a:p>
            <a:pPr marL="685800" indent="-685800" algn="l">
              <a:buFont typeface="Wingdings" panose="05000000000000000000" pitchFamily="2" charset="2"/>
              <a:buChar char="Ø"/>
            </a:pPr>
            <a:r>
              <a:rPr lang="el-GR" sz="5400" b="1" dirty="0" smtClean="0"/>
              <a:t>ΒΟΗΘΗΤΙΚΑ ΜΗΧΑΝΗΜΑΤΑ</a:t>
            </a:r>
          </a:p>
          <a:p>
            <a:pPr marL="685800" indent="-685800" algn="l">
              <a:buFont typeface="Wingdings" panose="05000000000000000000" pitchFamily="2" charset="2"/>
              <a:buChar char="Ø"/>
            </a:pPr>
            <a:r>
              <a:rPr lang="el-GR" sz="5400" b="1" dirty="0" smtClean="0"/>
              <a:t>ΛΕΙΤΟΥΡΓΙΑ</a:t>
            </a:r>
          </a:p>
        </p:txBody>
      </p:sp>
    </p:spTree>
    <p:extLst>
      <p:ext uri="{BB962C8B-B14F-4D97-AF65-F5344CB8AC3E}">
        <p14:creationId xmlns:p14="http://schemas.microsoft.com/office/powerpoint/2010/main" val="2301593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7"/>
            <a:ext cx="11172824" cy="714103"/>
          </a:xfrm>
          <a:solidFill>
            <a:schemeClr val="tx2">
              <a:lumMod val="40000"/>
              <a:lumOff val="60000"/>
            </a:schemeClr>
          </a:solidFill>
        </p:spPr>
        <p:txBody>
          <a:bodyPr anchor="ctr">
            <a:normAutofit/>
          </a:bodyPr>
          <a:lstStyle/>
          <a:p>
            <a:r>
              <a:rPr lang="en-US" sz="3600" b="1" dirty="0" smtClean="0">
                <a:latin typeface="+mn-lt"/>
              </a:rPr>
              <a:t>FRESH WATER GENERATOR</a:t>
            </a:r>
            <a:endParaRPr lang="en-US" sz="3600" b="1" dirty="0">
              <a:latin typeface="+mn-lt"/>
            </a:endParaRPr>
          </a:p>
        </p:txBody>
      </p:sp>
      <p:sp>
        <p:nvSpPr>
          <p:cNvPr id="3" name="Subtitle 2"/>
          <p:cNvSpPr>
            <a:spLocks noGrp="1"/>
          </p:cNvSpPr>
          <p:nvPr>
            <p:ph type="subTitle" idx="1"/>
          </p:nvPr>
        </p:nvSpPr>
        <p:spPr>
          <a:xfrm>
            <a:off x="485776" y="1069675"/>
            <a:ext cx="11172824" cy="5312075"/>
          </a:xfrm>
        </p:spPr>
        <p:txBody>
          <a:bodyPr>
            <a:normAutofit/>
          </a:bodyPr>
          <a:lstStyle/>
          <a:p>
            <a:pPr>
              <a:lnSpc>
                <a:spcPct val="100000"/>
              </a:lnSpc>
            </a:pPr>
            <a:r>
              <a:rPr lang="el-GR" sz="2800" b="1" u="sng" dirty="0" smtClean="0"/>
              <a:t>ΣΚΟΠΟΣ</a:t>
            </a:r>
            <a:endParaRPr lang="en-US" sz="2800" b="1" u="sng" dirty="0" smtClean="0"/>
          </a:p>
          <a:p>
            <a:pPr indent="-457200" algn="l">
              <a:lnSpc>
                <a:spcPct val="100000"/>
              </a:lnSpc>
              <a:spcBef>
                <a:spcPts val="0"/>
              </a:spcBef>
            </a:pPr>
            <a:endParaRPr lang="el-GR" sz="2000" b="1" dirty="0" smtClean="0"/>
          </a:p>
          <a:p>
            <a:pPr indent="-457200" algn="l">
              <a:lnSpc>
                <a:spcPct val="100000"/>
              </a:lnSpc>
              <a:spcBef>
                <a:spcPts val="0"/>
              </a:spcBef>
            </a:pPr>
            <a:r>
              <a:rPr lang="el-GR" sz="2800" b="1" dirty="0" smtClean="0"/>
              <a:t>Παραγωγή γλυκού νερού στο πλοίο για τις γενικές χρήσεις στο μηχανοστάσιο, στο κατάστρωμα, στα μαγειρεία και τις ανάγκες του πληρώματος.</a:t>
            </a:r>
          </a:p>
          <a:p>
            <a:pPr indent="-457200" algn="l">
              <a:lnSpc>
                <a:spcPct val="100000"/>
              </a:lnSpc>
              <a:spcBef>
                <a:spcPts val="0"/>
              </a:spcBef>
            </a:pPr>
            <a:endParaRPr lang="el-GR" sz="2800" b="1" dirty="0" smtClean="0"/>
          </a:p>
          <a:p>
            <a:pPr indent="-457200" algn="l">
              <a:lnSpc>
                <a:spcPct val="100000"/>
              </a:lnSpc>
              <a:spcBef>
                <a:spcPts val="0"/>
              </a:spcBef>
            </a:pPr>
            <a:r>
              <a:rPr lang="el-GR" sz="2800" b="1" dirty="0" smtClean="0"/>
              <a:t>Δεν υπάρχουν πηγές γλυκού νερού στο πλοίο, υπάρχει όμως η θάλασσα που μας παρέχει την δυνατότητα να μετατρέψουμε το θαλασσινό νερό σε απιονισμένο νερό.</a:t>
            </a:r>
          </a:p>
          <a:p>
            <a:pPr indent="-457200" algn="l">
              <a:lnSpc>
                <a:spcPct val="100000"/>
              </a:lnSpc>
              <a:spcBef>
                <a:spcPts val="0"/>
              </a:spcBef>
            </a:pPr>
            <a:endParaRPr lang="el-GR" sz="2800" b="1" dirty="0"/>
          </a:p>
          <a:p>
            <a:pPr indent="-457200" algn="l">
              <a:lnSpc>
                <a:spcPct val="100000"/>
              </a:lnSpc>
              <a:spcBef>
                <a:spcPts val="0"/>
              </a:spcBef>
            </a:pPr>
            <a:r>
              <a:rPr lang="el-GR" sz="2800" b="1" dirty="0" smtClean="0"/>
              <a:t>Επίσης το ζητούμενο είναι να μην καταναλώνει ενέργεια το πλοίο για την μετατροπή του θαλασσινού νερού σε γλυκού.</a:t>
            </a:r>
          </a:p>
          <a:p>
            <a:pPr indent="-457200" algn="l">
              <a:lnSpc>
                <a:spcPct val="100000"/>
              </a:lnSpc>
              <a:spcBef>
                <a:spcPts val="0"/>
              </a:spcBef>
            </a:pPr>
            <a:endParaRPr lang="el-GR" b="1" dirty="0"/>
          </a:p>
          <a:p>
            <a:pPr indent="-457200" algn="l">
              <a:lnSpc>
                <a:spcPct val="100000"/>
              </a:lnSpc>
              <a:spcBef>
                <a:spcPts val="0"/>
              </a:spcBef>
            </a:pPr>
            <a:endParaRPr lang="el-GR" b="1" dirty="0" smtClean="0"/>
          </a:p>
        </p:txBody>
      </p:sp>
    </p:spTree>
    <p:extLst>
      <p:ext uri="{BB962C8B-B14F-4D97-AF65-F5344CB8AC3E}">
        <p14:creationId xmlns:p14="http://schemas.microsoft.com/office/powerpoint/2010/main" val="1749573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7"/>
            <a:ext cx="11172824" cy="714103"/>
          </a:xfrm>
          <a:solidFill>
            <a:schemeClr val="tx2">
              <a:lumMod val="40000"/>
              <a:lumOff val="60000"/>
            </a:schemeClr>
          </a:solidFill>
        </p:spPr>
        <p:txBody>
          <a:bodyPr anchor="ctr">
            <a:normAutofit/>
          </a:bodyPr>
          <a:lstStyle/>
          <a:p>
            <a:r>
              <a:rPr lang="en-US" sz="3600" b="1" dirty="0" smtClean="0">
                <a:latin typeface="+mn-lt"/>
              </a:rPr>
              <a:t>FRESH WATER GENERATOR</a:t>
            </a:r>
            <a:endParaRPr lang="en-US" sz="3600" b="1" dirty="0">
              <a:latin typeface="+mn-lt"/>
            </a:endParaRPr>
          </a:p>
        </p:txBody>
      </p:sp>
      <p:sp>
        <p:nvSpPr>
          <p:cNvPr id="3" name="Subtitle 2"/>
          <p:cNvSpPr>
            <a:spLocks noGrp="1"/>
          </p:cNvSpPr>
          <p:nvPr>
            <p:ph type="subTitle" idx="1"/>
          </p:nvPr>
        </p:nvSpPr>
        <p:spPr>
          <a:xfrm>
            <a:off x="485776" y="1114425"/>
            <a:ext cx="11172824" cy="5267325"/>
          </a:xfrm>
        </p:spPr>
        <p:txBody>
          <a:bodyPr>
            <a:normAutofit/>
          </a:bodyPr>
          <a:lstStyle/>
          <a:p>
            <a:r>
              <a:rPr lang="el-GR" sz="2800" b="1" u="sng" dirty="0" smtClean="0"/>
              <a:t>ΤΜΗΜΑΤΑ</a:t>
            </a:r>
          </a:p>
          <a:p>
            <a:pPr algn="l"/>
            <a:r>
              <a:rPr lang="el-GR" sz="2800" b="1" dirty="0" smtClean="0"/>
              <a:t>Ένας βραστήρας αποτελείται από τρία μέρη</a:t>
            </a:r>
            <a:r>
              <a:rPr lang="en-US" sz="2800" b="1" dirty="0" smtClean="0"/>
              <a:t>:</a:t>
            </a:r>
            <a:endParaRPr lang="el-GR" sz="2800" b="1" dirty="0" smtClean="0"/>
          </a:p>
          <a:p>
            <a:pPr marL="514350" indent="-514350" algn="l">
              <a:buFont typeface="+mj-lt"/>
              <a:buAutoNum type="arabicPeriod"/>
            </a:pPr>
            <a:r>
              <a:rPr lang="el-GR" sz="2800" b="1" dirty="0" smtClean="0"/>
              <a:t>Ο εξατμιστής.</a:t>
            </a:r>
            <a:r>
              <a:rPr lang="en-US" sz="2800" b="1" dirty="0" smtClean="0"/>
              <a:t> </a:t>
            </a:r>
            <a:r>
              <a:rPr lang="en-US" sz="2800" b="1" dirty="0" smtClean="0">
                <a:solidFill>
                  <a:srgbClr val="FF0000"/>
                </a:solidFill>
              </a:rPr>
              <a:t>Evaporator</a:t>
            </a:r>
            <a:r>
              <a:rPr lang="en-US" sz="2800" b="1" dirty="0" smtClean="0"/>
              <a:t>.</a:t>
            </a:r>
            <a:endParaRPr lang="el-GR" sz="2800" b="1" dirty="0" smtClean="0"/>
          </a:p>
          <a:p>
            <a:pPr marL="514350" indent="-514350" algn="l">
              <a:buFont typeface="+mj-lt"/>
              <a:buAutoNum type="arabicPeriod"/>
            </a:pPr>
            <a:r>
              <a:rPr lang="el-GR" sz="2800" b="1" dirty="0" smtClean="0"/>
              <a:t>Ο συμπυκνωτής.</a:t>
            </a:r>
            <a:r>
              <a:rPr lang="en-US" sz="2800" b="1" dirty="0" smtClean="0"/>
              <a:t> </a:t>
            </a:r>
            <a:r>
              <a:rPr lang="en-US" sz="2800" b="1" dirty="0" smtClean="0">
                <a:solidFill>
                  <a:srgbClr val="FF0000"/>
                </a:solidFill>
              </a:rPr>
              <a:t>Condenser</a:t>
            </a:r>
            <a:r>
              <a:rPr lang="el-GR" sz="2800" b="1" dirty="0" smtClean="0"/>
              <a:t>.</a:t>
            </a:r>
          </a:p>
          <a:p>
            <a:pPr marL="514350" indent="-514350" algn="l">
              <a:buFont typeface="+mj-lt"/>
              <a:buAutoNum type="arabicPeriod"/>
            </a:pPr>
            <a:r>
              <a:rPr lang="el-GR" sz="2800" b="1" dirty="0" smtClean="0"/>
              <a:t>Ο συλλέκτης.</a:t>
            </a:r>
            <a:r>
              <a:rPr lang="en-US" sz="2800" b="1" dirty="0"/>
              <a:t> </a:t>
            </a:r>
            <a:r>
              <a:rPr lang="en-US" sz="2800" b="1" dirty="0" smtClean="0">
                <a:solidFill>
                  <a:srgbClr val="FF0000"/>
                </a:solidFill>
              </a:rPr>
              <a:t>Collector</a:t>
            </a:r>
            <a:r>
              <a:rPr lang="el-GR" sz="2800" b="1" dirty="0" smtClean="0"/>
              <a:t>.</a:t>
            </a:r>
          </a:p>
          <a:p>
            <a:pPr algn="l"/>
            <a:endParaRPr lang="el-GR" sz="2800" b="1" dirty="0" smtClean="0"/>
          </a:p>
          <a:p>
            <a:pPr algn="l"/>
            <a:endParaRPr lang="el-GR" sz="2800" b="1" dirty="0"/>
          </a:p>
          <a:p>
            <a:pPr algn="l"/>
            <a:r>
              <a:rPr lang="el-GR" sz="2800" b="1" dirty="0" smtClean="0"/>
              <a:t>Για να ολοκληρώσει τον σκοπό του, ο βραστήρας συνεργάζεται και με άλλα μηχανήματα και συσκευές που προσφέρουν μια λειτουργία η καθεμία τους.</a:t>
            </a:r>
          </a:p>
        </p:txBody>
      </p:sp>
    </p:spTree>
    <p:extLst>
      <p:ext uri="{BB962C8B-B14F-4D97-AF65-F5344CB8AC3E}">
        <p14:creationId xmlns:p14="http://schemas.microsoft.com/office/powerpoint/2010/main" val="102357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7"/>
            <a:ext cx="11172824" cy="714103"/>
          </a:xfrm>
          <a:solidFill>
            <a:schemeClr val="tx2">
              <a:lumMod val="40000"/>
              <a:lumOff val="60000"/>
            </a:schemeClr>
          </a:solidFill>
        </p:spPr>
        <p:txBody>
          <a:bodyPr anchor="ctr">
            <a:normAutofit/>
          </a:bodyPr>
          <a:lstStyle/>
          <a:p>
            <a:r>
              <a:rPr lang="en-US" sz="3600" b="1" dirty="0" smtClean="0">
                <a:latin typeface="+mn-lt"/>
              </a:rPr>
              <a:t>FRESH WATER GENERATOR</a:t>
            </a:r>
            <a:endParaRPr lang="en-US" sz="3600" b="1" dirty="0">
              <a:latin typeface="+mn-lt"/>
            </a:endParaRPr>
          </a:p>
        </p:txBody>
      </p:sp>
      <p:sp>
        <p:nvSpPr>
          <p:cNvPr id="3" name="Subtitle 2"/>
          <p:cNvSpPr>
            <a:spLocks noGrp="1"/>
          </p:cNvSpPr>
          <p:nvPr>
            <p:ph type="subTitle" idx="1"/>
          </p:nvPr>
        </p:nvSpPr>
        <p:spPr>
          <a:xfrm>
            <a:off x="485776" y="1114425"/>
            <a:ext cx="11172824" cy="5267325"/>
          </a:xfrm>
        </p:spPr>
        <p:txBody>
          <a:bodyPr>
            <a:normAutofit fontScale="92500" lnSpcReduction="20000"/>
          </a:bodyPr>
          <a:lstStyle/>
          <a:p>
            <a:r>
              <a:rPr lang="el-GR" sz="2800" b="1" u="sng" dirty="0" smtClean="0"/>
              <a:t>ΒΟΗΘΗΤΙΚΑ ΜΗΧΑΝΗΜΑΤΑ</a:t>
            </a:r>
          </a:p>
          <a:p>
            <a:pPr algn="l"/>
            <a:r>
              <a:rPr lang="el-GR" sz="2800" b="1" dirty="0" smtClean="0"/>
              <a:t>Αντλία τροφοδοτήσεως θαλασσινού νερού.</a:t>
            </a:r>
            <a:r>
              <a:rPr lang="en-US" sz="2800" b="1" dirty="0" smtClean="0"/>
              <a:t> </a:t>
            </a:r>
            <a:r>
              <a:rPr lang="en-US" sz="2800" b="1" dirty="0" smtClean="0">
                <a:solidFill>
                  <a:srgbClr val="FF0000"/>
                </a:solidFill>
              </a:rPr>
              <a:t>Sea Water Ejector Pump</a:t>
            </a:r>
            <a:r>
              <a:rPr lang="en-US" sz="2800" b="1" dirty="0" smtClean="0"/>
              <a:t>.</a:t>
            </a:r>
            <a:endParaRPr lang="el-GR" sz="2800" b="1" dirty="0" smtClean="0"/>
          </a:p>
          <a:p>
            <a:pPr algn="l"/>
            <a:r>
              <a:rPr lang="el-GR" sz="2800" b="1" dirty="0" smtClean="0"/>
              <a:t>Αντλία μεταφοράς συμπυκνώματος.</a:t>
            </a:r>
            <a:r>
              <a:rPr lang="en-US" sz="2800" b="1" dirty="0" smtClean="0"/>
              <a:t> </a:t>
            </a:r>
            <a:r>
              <a:rPr lang="en-US" sz="2800" b="1" dirty="0" smtClean="0">
                <a:solidFill>
                  <a:srgbClr val="FF0000"/>
                </a:solidFill>
              </a:rPr>
              <a:t>Fresh Water Distillate Pump</a:t>
            </a:r>
            <a:r>
              <a:rPr lang="en-US" sz="2800" b="1" dirty="0" smtClean="0"/>
              <a:t>.</a:t>
            </a:r>
            <a:endParaRPr lang="el-GR" sz="2800" b="1" dirty="0" smtClean="0"/>
          </a:p>
          <a:p>
            <a:pPr algn="l"/>
            <a:r>
              <a:rPr lang="el-GR" sz="2800" b="1" dirty="0" smtClean="0"/>
              <a:t>Τζιφάρια.</a:t>
            </a:r>
            <a:r>
              <a:rPr lang="en-US" sz="2800" b="1" dirty="0" smtClean="0"/>
              <a:t> </a:t>
            </a:r>
            <a:r>
              <a:rPr lang="en-US" sz="2800" b="1" dirty="0" smtClean="0">
                <a:solidFill>
                  <a:srgbClr val="FF0000"/>
                </a:solidFill>
              </a:rPr>
              <a:t>Ejector or Eductor</a:t>
            </a:r>
            <a:r>
              <a:rPr lang="en-US" sz="2800" b="1" dirty="0" smtClean="0"/>
              <a:t>.</a:t>
            </a:r>
            <a:endParaRPr lang="el-GR" sz="2800" b="1" dirty="0" smtClean="0"/>
          </a:p>
          <a:p>
            <a:pPr algn="l"/>
            <a:r>
              <a:rPr lang="el-GR" sz="2800" b="1" dirty="0" smtClean="0"/>
              <a:t>Ρυθμιστής παροχής θαλασσινού νερού.</a:t>
            </a:r>
            <a:r>
              <a:rPr lang="en-US" sz="2800" b="1" dirty="0" smtClean="0"/>
              <a:t> </a:t>
            </a:r>
            <a:r>
              <a:rPr lang="en-US" sz="2800" b="1" dirty="0" smtClean="0">
                <a:solidFill>
                  <a:srgbClr val="FF0000"/>
                </a:solidFill>
              </a:rPr>
              <a:t>Evaporator Feed Orifice</a:t>
            </a:r>
            <a:r>
              <a:rPr lang="en-US" sz="2800" b="1" dirty="0" smtClean="0"/>
              <a:t>.</a:t>
            </a:r>
            <a:endParaRPr lang="el-GR" sz="2800" b="1" dirty="0" smtClean="0"/>
          </a:p>
          <a:p>
            <a:pPr algn="l"/>
            <a:r>
              <a:rPr lang="el-GR" sz="2800" b="1" dirty="0" smtClean="0"/>
              <a:t>Ασφαλιστικό. </a:t>
            </a:r>
            <a:r>
              <a:rPr lang="en-US" sz="2800" b="1" dirty="0" smtClean="0">
                <a:solidFill>
                  <a:srgbClr val="FF0000"/>
                </a:solidFill>
              </a:rPr>
              <a:t>Pressure – Vacuum Breaker</a:t>
            </a:r>
            <a:r>
              <a:rPr lang="en-US" sz="2800" b="1" dirty="0" smtClean="0"/>
              <a:t>.</a:t>
            </a:r>
            <a:endParaRPr lang="el-GR" sz="2800" b="1" dirty="0" smtClean="0"/>
          </a:p>
          <a:p>
            <a:pPr algn="l"/>
            <a:r>
              <a:rPr lang="el-GR" sz="2800" b="1" dirty="0" smtClean="0"/>
              <a:t>Διαχωριστήρας. </a:t>
            </a:r>
            <a:r>
              <a:rPr lang="en-US" sz="2800" b="1" dirty="0" smtClean="0">
                <a:solidFill>
                  <a:srgbClr val="FF0000"/>
                </a:solidFill>
              </a:rPr>
              <a:t>Separator</a:t>
            </a:r>
            <a:r>
              <a:rPr lang="en-US" sz="2800" b="1" dirty="0" smtClean="0"/>
              <a:t>.</a:t>
            </a:r>
            <a:endParaRPr lang="el-GR" sz="2800" b="1" dirty="0" smtClean="0"/>
          </a:p>
          <a:p>
            <a:pPr algn="l"/>
            <a:r>
              <a:rPr lang="el-GR" sz="2800" b="1" u="sng" dirty="0" smtClean="0"/>
              <a:t>Όργανα ελέγχου</a:t>
            </a:r>
            <a:r>
              <a:rPr lang="en-US" sz="2800" b="1" dirty="0" smtClean="0"/>
              <a:t>:</a:t>
            </a:r>
          </a:p>
          <a:p>
            <a:pPr algn="l"/>
            <a:r>
              <a:rPr lang="el-GR" sz="2800" b="1" dirty="0" smtClean="0"/>
              <a:t>Σαλινόμετρο.</a:t>
            </a:r>
            <a:r>
              <a:rPr lang="en-US" sz="2800" b="1" dirty="0" smtClean="0"/>
              <a:t> </a:t>
            </a:r>
            <a:r>
              <a:rPr lang="en-US" sz="2800" b="1" dirty="0" smtClean="0">
                <a:solidFill>
                  <a:srgbClr val="FF0000"/>
                </a:solidFill>
              </a:rPr>
              <a:t>Salinity Controller</a:t>
            </a:r>
            <a:r>
              <a:rPr lang="en-US" sz="2800" b="1" dirty="0" smtClean="0"/>
              <a:t>.</a:t>
            </a:r>
          </a:p>
          <a:p>
            <a:pPr algn="l"/>
            <a:r>
              <a:rPr lang="el-GR" sz="2800" b="1" dirty="0" smtClean="0"/>
              <a:t>Υδροδείκτες.</a:t>
            </a:r>
            <a:r>
              <a:rPr lang="en-US" sz="2800" b="1" dirty="0" smtClean="0"/>
              <a:t> </a:t>
            </a:r>
            <a:r>
              <a:rPr lang="en-US" sz="2800" b="1" dirty="0" smtClean="0">
                <a:solidFill>
                  <a:srgbClr val="FF0000"/>
                </a:solidFill>
              </a:rPr>
              <a:t>Water Indicators.</a:t>
            </a:r>
            <a:endParaRPr lang="el-GR" sz="2800" b="1" dirty="0" smtClean="0">
              <a:solidFill>
                <a:srgbClr val="FF0000"/>
              </a:solidFill>
            </a:endParaRPr>
          </a:p>
          <a:p>
            <a:pPr algn="l"/>
            <a:r>
              <a:rPr lang="el-GR" sz="2800" b="1" dirty="0" smtClean="0"/>
              <a:t>Μανόμετρα.</a:t>
            </a:r>
            <a:r>
              <a:rPr lang="en-US" sz="2800" b="1" dirty="0" smtClean="0"/>
              <a:t> </a:t>
            </a:r>
            <a:r>
              <a:rPr lang="en-US" sz="2800" b="1" dirty="0" smtClean="0">
                <a:solidFill>
                  <a:srgbClr val="FF0000"/>
                </a:solidFill>
              </a:rPr>
              <a:t>Pressure Gauges</a:t>
            </a:r>
            <a:r>
              <a:rPr lang="en-US" sz="2800" b="1" dirty="0" smtClean="0"/>
              <a:t>.</a:t>
            </a:r>
            <a:endParaRPr lang="el-GR" sz="2800" b="1" dirty="0" smtClean="0"/>
          </a:p>
          <a:p>
            <a:pPr algn="l"/>
            <a:r>
              <a:rPr lang="el-GR" sz="2800" b="1" dirty="0" smtClean="0"/>
              <a:t>Θερμόμετρα.</a:t>
            </a:r>
            <a:r>
              <a:rPr lang="en-US" sz="2800" b="1" dirty="0" smtClean="0"/>
              <a:t> </a:t>
            </a:r>
            <a:r>
              <a:rPr lang="en-US" sz="2800" b="1" dirty="0" smtClean="0">
                <a:solidFill>
                  <a:srgbClr val="FF0000"/>
                </a:solidFill>
              </a:rPr>
              <a:t>Temperature Indicators</a:t>
            </a:r>
            <a:r>
              <a:rPr lang="en-US" sz="2800" b="1" dirty="0" smtClean="0"/>
              <a:t>.</a:t>
            </a:r>
            <a:endParaRPr lang="el-GR" sz="2800" b="1" dirty="0"/>
          </a:p>
          <a:p>
            <a:pPr algn="l"/>
            <a:endParaRPr lang="el-GR" sz="2800" b="1" dirty="0" smtClean="0"/>
          </a:p>
        </p:txBody>
      </p:sp>
    </p:spTree>
    <p:extLst>
      <p:ext uri="{BB962C8B-B14F-4D97-AF65-F5344CB8AC3E}">
        <p14:creationId xmlns:p14="http://schemas.microsoft.com/office/powerpoint/2010/main" val="2209417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7"/>
            <a:ext cx="11172824" cy="714103"/>
          </a:xfrm>
          <a:solidFill>
            <a:schemeClr val="tx2">
              <a:lumMod val="40000"/>
              <a:lumOff val="60000"/>
            </a:schemeClr>
          </a:solidFill>
        </p:spPr>
        <p:txBody>
          <a:bodyPr anchor="ctr">
            <a:normAutofit/>
          </a:bodyPr>
          <a:lstStyle/>
          <a:p>
            <a:r>
              <a:rPr lang="en-US" sz="3600" b="1" dirty="0" smtClean="0">
                <a:latin typeface="+mn-lt"/>
              </a:rPr>
              <a:t>FRESH WATER GENERATOR</a:t>
            </a:r>
            <a:endParaRPr lang="en-US" sz="3600" b="1" dirty="0">
              <a:latin typeface="+mn-lt"/>
            </a:endParaRPr>
          </a:p>
        </p:txBody>
      </p:sp>
      <p:sp>
        <p:nvSpPr>
          <p:cNvPr id="3" name="Subtitle 2"/>
          <p:cNvSpPr>
            <a:spLocks noGrp="1"/>
          </p:cNvSpPr>
          <p:nvPr>
            <p:ph type="subTitle" idx="1"/>
          </p:nvPr>
        </p:nvSpPr>
        <p:spPr>
          <a:xfrm>
            <a:off x="485776" y="1114425"/>
            <a:ext cx="11172824" cy="5267325"/>
          </a:xfrm>
        </p:spPr>
        <p:txBody>
          <a:bodyPr>
            <a:normAutofit fontScale="92500" lnSpcReduction="10000"/>
          </a:bodyPr>
          <a:lstStyle/>
          <a:p>
            <a:r>
              <a:rPr lang="el-GR" sz="2800" b="1" u="sng" dirty="0" smtClean="0"/>
              <a:t>ΛΕΙΤΟΥΡΓΙΑ</a:t>
            </a:r>
            <a:endParaRPr lang="en-US" sz="2800" b="1" u="sng" dirty="0" smtClean="0"/>
          </a:p>
          <a:p>
            <a:pPr algn="l"/>
            <a:r>
              <a:rPr lang="el-GR" sz="2600" b="1" dirty="0" smtClean="0"/>
              <a:t>Η </a:t>
            </a:r>
            <a:r>
              <a:rPr lang="el-GR" sz="2600" b="1" dirty="0"/>
              <a:t>διαθέσιμη πηγή θερμότητας λαμβάνεται από το </a:t>
            </a:r>
            <a:r>
              <a:rPr lang="el-GR" sz="2600" b="1" dirty="0" smtClean="0"/>
              <a:t>νερό ψύξεως του κινητήρα</a:t>
            </a:r>
            <a:r>
              <a:rPr lang="el-GR" sz="2600" b="1" dirty="0"/>
              <a:t>, το οποίο χρησιμοποιείται για την ψύξη των κύριων εξαρτημάτων του κινητήρα όπως </a:t>
            </a:r>
            <a:r>
              <a:rPr lang="el-GR" sz="2600" b="1" dirty="0" smtClean="0"/>
              <a:t>οι κυλινδροκεφαλές, τα χιτώνια </a:t>
            </a:r>
            <a:r>
              <a:rPr lang="el-GR" sz="2600" b="1" dirty="0"/>
              <a:t>κλπ. Η θερμοκρασία που διατίθεται από αυτό το νερό </a:t>
            </a:r>
            <a:r>
              <a:rPr lang="el-GR" sz="2600" b="1" dirty="0" smtClean="0"/>
              <a:t>ψύξεως </a:t>
            </a:r>
            <a:r>
              <a:rPr lang="el-GR" sz="2600" b="1" dirty="0"/>
              <a:t>είναι περίπου </a:t>
            </a:r>
            <a:r>
              <a:rPr lang="el-GR" sz="2600" b="1" dirty="0" smtClean="0"/>
              <a:t>8</a:t>
            </a:r>
            <a:r>
              <a:rPr lang="en-US" sz="2600" b="1" dirty="0" smtClean="0"/>
              <a:t>5</a:t>
            </a:r>
            <a:r>
              <a:rPr lang="el-GR" sz="2600" b="1" dirty="0" smtClean="0"/>
              <a:t> </a:t>
            </a:r>
            <a:r>
              <a:rPr lang="el-GR" sz="2600" b="1" dirty="0" smtClean="0"/>
              <a:t>βαθμούς</a:t>
            </a:r>
            <a:r>
              <a:rPr lang="el-GR" sz="2600" b="1" dirty="0"/>
              <a:t> Κελσίου</a:t>
            </a:r>
            <a:r>
              <a:rPr lang="el-GR" sz="2600" b="1" dirty="0" smtClean="0"/>
              <a:t>. </a:t>
            </a:r>
            <a:r>
              <a:rPr lang="el-GR" sz="2600" b="1" dirty="0"/>
              <a:t>Αλλά σε αυτή τη θερμοκρασία η εξάτμιση του νερού δεν είναι δυνατή καθώς όλοι γνωρίζουμε ότι η εξάτμιση του νερού λαμβάνει χώρα σε 100 βαθμούς Κελσίου υπό ατμοσφαιρική </a:t>
            </a:r>
            <a:r>
              <a:rPr lang="el-GR" sz="2600" b="1" dirty="0" smtClean="0"/>
              <a:t>πίεση και με πηγή θερμότητα άνω των 200 βαθμούς Κελσίου.</a:t>
            </a:r>
            <a:endParaRPr lang="el-GR" sz="2600" b="1" dirty="0"/>
          </a:p>
          <a:p>
            <a:pPr algn="l"/>
            <a:r>
              <a:rPr lang="el-GR" sz="2600" b="1" dirty="0"/>
              <a:t>Έτσι, για να παράγουμε φρέσκο νερό </a:t>
            </a:r>
            <a:r>
              <a:rPr lang="el-GR" sz="2600" b="1" dirty="0" smtClean="0"/>
              <a:t>με 85 </a:t>
            </a:r>
            <a:r>
              <a:rPr lang="el-GR" sz="2600" b="1" dirty="0" smtClean="0"/>
              <a:t>βαθμούς</a:t>
            </a:r>
            <a:r>
              <a:rPr lang="el-GR" sz="2600" b="1" dirty="0"/>
              <a:t> </a:t>
            </a:r>
            <a:r>
              <a:rPr lang="el-GR" sz="2600" b="1" dirty="0" smtClean="0"/>
              <a:t>Κελσίου, </a:t>
            </a:r>
            <a:r>
              <a:rPr lang="el-GR" sz="2600" b="1" dirty="0"/>
              <a:t>πρέπει να μειώσουμε την ατμοσφαιρική πίεση, η οποία γίνεται με τη δημιουργία </a:t>
            </a:r>
            <a:r>
              <a:rPr lang="el-GR" sz="2600" b="1" dirty="0" smtClean="0"/>
              <a:t>κενού </a:t>
            </a:r>
            <a:r>
              <a:rPr lang="el-GR" sz="2600" b="1" dirty="0"/>
              <a:t>μέσα στο θάλαμο όπου λαμβάνει χώρα η </a:t>
            </a:r>
            <a:r>
              <a:rPr lang="el-GR" sz="2600" b="1" dirty="0" smtClean="0"/>
              <a:t>εξάτμιση, </a:t>
            </a:r>
            <a:r>
              <a:rPr lang="el-GR" sz="2600" b="1" u="sng" dirty="0" smtClean="0"/>
              <a:t>το κενό το δημιουργούμε με την χρήση </a:t>
            </a:r>
            <a:r>
              <a:rPr lang="el-GR" sz="2600" b="1" u="sng" dirty="0" err="1" smtClean="0"/>
              <a:t>τζιφαριού</a:t>
            </a:r>
            <a:r>
              <a:rPr lang="el-GR" sz="2600" b="1" dirty="0" smtClean="0"/>
              <a:t>. </a:t>
            </a:r>
            <a:r>
              <a:rPr lang="el-GR" sz="2600" b="1" dirty="0"/>
              <a:t>Επίσης, ως αποτέλεσμα του κενού </a:t>
            </a:r>
            <a:r>
              <a:rPr lang="el-GR" sz="2600" b="1" dirty="0" smtClean="0"/>
              <a:t>ο βρασμός και η ατμοποιήσει του θαλάσσιου </a:t>
            </a:r>
            <a:r>
              <a:rPr lang="el-GR" sz="2600" b="1" dirty="0"/>
              <a:t>ύδατος θα λάβει χώρα επίσης σε χαμηλότερη </a:t>
            </a:r>
            <a:r>
              <a:rPr lang="el-GR" sz="2600" b="1" dirty="0" smtClean="0"/>
              <a:t>θερμοκρασία, περίπου στους 45 με 55 βαθμούς Κελσίου. </a:t>
            </a:r>
            <a:r>
              <a:rPr lang="el-GR" sz="2600" b="1" dirty="0" smtClean="0"/>
              <a:t>Ο παραγόμενος ατμό το ψύχουμε μέσα στον συμπυκνωτή και μετατρέπεται σε συμπύκνωμα,</a:t>
            </a:r>
            <a:r>
              <a:rPr lang="el-GR" sz="2600" b="1" dirty="0" smtClean="0"/>
              <a:t> οπότε </a:t>
            </a:r>
            <a:r>
              <a:rPr lang="el-GR" sz="2600" b="1" dirty="0"/>
              <a:t>συλλέγεται και μεταφέρεται στη </a:t>
            </a:r>
            <a:r>
              <a:rPr lang="el-GR" sz="2600" b="1" dirty="0" smtClean="0"/>
              <a:t>δεξαμενή γλυκού νερού.</a:t>
            </a:r>
          </a:p>
        </p:txBody>
      </p:sp>
    </p:spTree>
    <p:extLst>
      <p:ext uri="{BB962C8B-B14F-4D97-AF65-F5344CB8AC3E}">
        <p14:creationId xmlns:p14="http://schemas.microsoft.com/office/powerpoint/2010/main" val="874550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7"/>
            <a:ext cx="11172824" cy="714103"/>
          </a:xfrm>
          <a:solidFill>
            <a:schemeClr val="tx2">
              <a:lumMod val="40000"/>
              <a:lumOff val="60000"/>
            </a:schemeClr>
          </a:solidFill>
        </p:spPr>
        <p:txBody>
          <a:bodyPr anchor="ctr">
            <a:normAutofit/>
          </a:bodyPr>
          <a:lstStyle/>
          <a:p>
            <a:r>
              <a:rPr lang="en-US" sz="3600" b="1" dirty="0" smtClean="0">
                <a:latin typeface="+mn-lt"/>
              </a:rPr>
              <a:t>FRESH WATER GENERATOR (</a:t>
            </a:r>
            <a:r>
              <a:rPr lang="el-GR" sz="3600" b="1" dirty="0" smtClean="0">
                <a:latin typeface="+mn-lt"/>
              </a:rPr>
              <a:t>ΤΖΙΦΑΡΙ)</a:t>
            </a:r>
            <a:endParaRPr lang="en-US" sz="3600" b="1" dirty="0">
              <a:latin typeface="+mn-lt"/>
            </a:endParaRPr>
          </a:p>
        </p:txBody>
      </p:sp>
      <p:sp>
        <p:nvSpPr>
          <p:cNvPr id="6" name="Subtitle 5"/>
          <p:cNvSpPr>
            <a:spLocks noGrp="1"/>
          </p:cNvSpPr>
          <p:nvPr>
            <p:ph type="subTitle" idx="1"/>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4" y="1086337"/>
            <a:ext cx="11172825" cy="5478586"/>
          </a:xfrm>
          <a:prstGeom prst="rect">
            <a:avLst/>
          </a:prstGeom>
        </p:spPr>
      </p:pic>
    </p:spTree>
    <p:extLst>
      <p:ext uri="{BB962C8B-B14F-4D97-AF65-F5344CB8AC3E}">
        <p14:creationId xmlns:p14="http://schemas.microsoft.com/office/powerpoint/2010/main" val="11094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7"/>
            <a:ext cx="11172824" cy="714103"/>
          </a:xfrm>
          <a:solidFill>
            <a:schemeClr val="tx2">
              <a:lumMod val="40000"/>
              <a:lumOff val="60000"/>
            </a:schemeClr>
          </a:solidFill>
        </p:spPr>
        <p:txBody>
          <a:bodyPr anchor="ctr">
            <a:normAutofit/>
          </a:bodyPr>
          <a:lstStyle/>
          <a:p>
            <a:r>
              <a:rPr lang="en-US" sz="3600" b="1" dirty="0" smtClean="0">
                <a:latin typeface="+mn-lt"/>
              </a:rPr>
              <a:t>FRESH WATER GENERATOR</a:t>
            </a:r>
            <a:endParaRPr lang="en-US" sz="3600" b="1" dirty="0">
              <a:latin typeface="+mn-lt"/>
            </a:endParaRPr>
          </a:p>
        </p:txBody>
      </p:sp>
      <p:sp>
        <p:nvSpPr>
          <p:cNvPr id="3" name="Subtitle 2"/>
          <p:cNvSpPr>
            <a:spLocks noGrp="1"/>
          </p:cNvSpPr>
          <p:nvPr>
            <p:ph type="subTitle" idx="1"/>
          </p:nvPr>
        </p:nvSpPr>
        <p:spPr>
          <a:xfrm>
            <a:off x="485776" y="1114425"/>
            <a:ext cx="11172824" cy="5267325"/>
          </a:xfrm>
        </p:spPr>
        <p:txBody>
          <a:bodyPr>
            <a:normAutofit/>
          </a:bodyPr>
          <a:lstStyle/>
          <a:p>
            <a:r>
              <a:rPr lang="el-GR" sz="2800" b="1" u="sng" dirty="0" smtClean="0"/>
              <a:t>ΛΕΙΤΟΥΡΓΙΑ</a:t>
            </a:r>
            <a:endParaRPr lang="en-US" sz="2800" b="1" u="sng" dirty="0" smtClean="0"/>
          </a:p>
          <a:p>
            <a:pPr algn="l"/>
            <a:r>
              <a:rPr lang="el-GR" sz="2600" b="1" dirty="0" smtClean="0"/>
              <a:t>Από το τροφοδοτικό νερό που εισρέει στον εξατμιστή, μόνο τα 2/5 της ποσότητας ατμοποιείται ενώ τα 3/5 ρέει μέσα και βγαίνει από την κορυφή του εξατμιστή.</a:t>
            </a:r>
          </a:p>
          <a:p>
            <a:pPr algn="l"/>
            <a:r>
              <a:rPr lang="el-GR" sz="2600" b="1" dirty="0" smtClean="0"/>
              <a:t>Το </a:t>
            </a:r>
            <a:r>
              <a:rPr lang="el-GR" sz="2600" b="1" dirty="0" smtClean="0"/>
              <a:t>τζιφάρι δημιουργεί κενό αλλά επίσης τραβάει και το θαλασσινό νερό που περισσεύει από την κορυφή του εξατμιστή. Αυτό το νερό που περισσεύει είναι εργαλείο σημαντικό για την σωστή λειτουργία του βραστήρα, είναι το νερό που δεν ατμοποιείται αλλά όπως ρέει, παρασέρνει τα άλατα που μένουν μέσα στον εξατμιστή από την ποσότητα του θαλασσινό νερού που ατμοποιείται και αφήνει τα άλατα μέσα στο χώρο βρασμού, προς αποφύγει φραγμούς μέσα στους αυλούς (</a:t>
            </a:r>
            <a:r>
              <a:rPr lang="en-US" sz="2600" b="1" dirty="0" smtClean="0"/>
              <a:t>ATLAS)</a:t>
            </a:r>
            <a:r>
              <a:rPr lang="el-GR" sz="2600" b="1" dirty="0" smtClean="0"/>
              <a:t> η τα φύλλα</a:t>
            </a:r>
            <a:r>
              <a:rPr lang="en-US" sz="2600" b="1" dirty="0" smtClean="0"/>
              <a:t> (ALFA LAVAL)</a:t>
            </a:r>
            <a:r>
              <a:rPr lang="el-GR" sz="2600" b="1" dirty="0" smtClean="0"/>
              <a:t> του εναλλάκτης θερμότητα που σε αυτή την περίπτωση είναι ο </a:t>
            </a:r>
            <a:r>
              <a:rPr lang="el-GR" sz="2600" b="1" dirty="0" smtClean="0"/>
              <a:t>Εξατμιστής </a:t>
            </a:r>
            <a:r>
              <a:rPr lang="el-GR" sz="2600" b="1" dirty="0" smtClean="0"/>
              <a:t>του βραστήρα.</a:t>
            </a:r>
          </a:p>
        </p:txBody>
      </p:sp>
    </p:spTree>
    <p:extLst>
      <p:ext uri="{BB962C8B-B14F-4D97-AF65-F5344CB8AC3E}">
        <p14:creationId xmlns:p14="http://schemas.microsoft.com/office/powerpoint/2010/main" val="2579213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7"/>
            <a:ext cx="11172824" cy="714103"/>
          </a:xfrm>
          <a:solidFill>
            <a:schemeClr val="tx2">
              <a:lumMod val="40000"/>
              <a:lumOff val="60000"/>
            </a:schemeClr>
          </a:solidFill>
        </p:spPr>
        <p:txBody>
          <a:bodyPr anchor="ctr">
            <a:normAutofit/>
          </a:bodyPr>
          <a:lstStyle/>
          <a:p>
            <a:r>
              <a:rPr lang="en-US" sz="3600" b="1" dirty="0" smtClean="0">
                <a:latin typeface="+mn-lt"/>
              </a:rPr>
              <a:t>FRESH WATER GENERATOR</a:t>
            </a:r>
            <a:endParaRPr lang="en-US" sz="3600" b="1" dirty="0">
              <a:latin typeface="+mn-lt"/>
            </a:endParaRPr>
          </a:p>
        </p:txBody>
      </p:sp>
      <p:sp>
        <p:nvSpPr>
          <p:cNvPr id="3" name="Subtitle 2"/>
          <p:cNvSpPr>
            <a:spLocks noGrp="1"/>
          </p:cNvSpPr>
          <p:nvPr>
            <p:ph type="subTitle" idx="1"/>
          </p:nvPr>
        </p:nvSpPr>
        <p:spPr>
          <a:xfrm>
            <a:off x="485776" y="1359877"/>
            <a:ext cx="11172824" cy="5021873"/>
          </a:xfrm>
        </p:spPr>
        <p:txBody>
          <a:bodyPr>
            <a:normAutofit/>
          </a:bodyPr>
          <a:lstStyle/>
          <a:p>
            <a:pPr algn="l"/>
            <a:r>
              <a:rPr lang="el-GR" sz="2800" b="1" dirty="0" smtClean="0"/>
              <a:t>Στα εμπορικά πλοία χρησιμοποιούμε ειδικά μηχανήματα για να μετατρέψουμε το θαλασσινό νερό σε γλυκό νερό.</a:t>
            </a:r>
          </a:p>
          <a:p>
            <a:pPr algn="l"/>
            <a:r>
              <a:rPr lang="el-GR" sz="2800" b="1" dirty="0" smtClean="0"/>
              <a:t>Τα μηχανήματα αυτά χωρίζονται σε δυο κατηγορίες.</a:t>
            </a:r>
          </a:p>
          <a:p>
            <a:pPr algn="l"/>
            <a:r>
              <a:rPr lang="el-GR" sz="2800" b="1" dirty="0" smtClean="0"/>
              <a:t>Η μια κατηγορία είναι με μια συγκεκριμένη εγκατάσταση να φιλτράρουμε το θαλασσινό νερό, τέτοιου τύπου εγκατάστασης ονομάζεται αντιστροφή ώσμωσης. (</a:t>
            </a:r>
            <a:r>
              <a:rPr lang="en-US" sz="2800" b="1" dirty="0" smtClean="0"/>
              <a:t>REVERSE OSMOSIS)</a:t>
            </a:r>
            <a:endParaRPr lang="el-GR" sz="2800" b="1" dirty="0" smtClean="0"/>
          </a:p>
          <a:p>
            <a:pPr algn="l"/>
            <a:r>
              <a:rPr lang="el-GR" sz="2800" b="1" dirty="0" smtClean="0"/>
              <a:t>Η δεύτερη κατηγορία είναι να γίνει βρασμός της θάλασσας έτσι ώστε ο ατμός που παράγεται να το ψύξουμε για να μετατραπεί σε συμπύκνωμα όπου αυτό το συμπύκνωμα είναι το </a:t>
            </a:r>
            <a:r>
              <a:rPr lang="el-GR" sz="2800" b="1" dirty="0" err="1"/>
              <a:t>απιονισμενο</a:t>
            </a:r>
            <a:r>
              <a:rPr lang="el-GR" sz="2800" b="1" dirty="0"/>
              <a:t> </a:t>
            </a:r>
            <a:r>
              <a:rPr lang="el-GR" sz="2800" b="1" dirty="0" smtClean="0"/>
              <a:t>νερό.</a:t>
            </a:r>
            <a:r>
              <a:rPr lang="en-US" sz="2800" b="1" dirty="0" smtClean="0"/>
              <a:t> (FRESH WATER GENERATOR ATLAS or ALFA LAVAL)</a:t>
            </a:r>
            <a:endParaRPr lang="el-GR" sz="2800" b="1" dirty="0" smtClean="0"/>
          </a:p>
        </p:txBody>
      </p:sp>
    </p:spTree>
    <p:extLst>
      <p:ext uri="{BB962C8B-B14F-4D97-AF65-F5344CB8AC3E}">
        <p14:creationId xmlns:p14="http://schemas.microsoft.com/office/powerpoint/2010/main" val="2285478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7"/>
            <a:ext cx="11172824" cy="714103"/>
          </a:xfrm>
          <a:solidFill>
            <a:schemeClr val="tx2">
              <a:lumMod val="40000"/>
              <a:lumOff val="60000"/>
            </a:schemeClr>
          </a:solidFill>
        </p:spPr>
        <p:txBody>
          <a:bodyPr anchor="ctr">
            <a:normAutofit/>
          </a:bodyPr>
          <a:lstStyle/>
          <a:p>
            <a:r>
              <a:rPr lang="en-US" sz="3600" b="1" dirty="0" smtClean="0">
                <a:latin typeface="+mn-lt"/>
              </a:rPr>
              <a:t>FRESH WATER GENERATOR</a:t>
            </a:r>
            <a:endParaRPr lang="en-US" sz="3600" b="1" dirty="0">
              <a:latin typeface="+mn-lt"/>
            </a:endParaRPr>
          </a:p>
        </p:txBody>
      </p:sp>
      <p:sp>
        <p:nvSpPr>
          <p:cNvPr id="3" name="Subtitle 2"/>
          <p:cNvSpPr>
            <a:spLocks noGrp="1"/>
          </p:cNvSpPr>
          <p:nvPr>
            <p:ph type="subTitle" idx="1"/>
          </p:nvPr>
        </p:nvSpPr>
        <p:spPr>
          <a:xfrm>
            <a:off x="485776" y="1114425"/>
            <a:ext cx="11172824" cy="5267325"/>
          </a:xfrm>
        </p:spPr>
        <p:txBody>
          <a:bodyPr>
            <a:normAutofit/>
          </a:bodyPr>
          <a:lstStyle/>
          <a:p>
            <a:r>
              <a:rPr lang="en-US" sz="2600" b="1" u="sng" dirty="0" smtClean="0"/>
              <a:t>INTERNET LINKS</a:t>
            </a:r>
          </a:p>
          <a:p>
            <a:pPr algn="l"/>
            <a:r>
              <a:rPr lang="en-US" sz="2000" b="1" u="sng" dirty="0" smtClean="0"/>
              <a:t>ATLAS</a:t>
            </a:r>
            <a:endParaRPr lang="en-US" sz="2000" b="1" u="sng" dirty="0"/>
          </a:p>
          <a:p>
            <a:pPr algn="l"/>
            <a:r>
              <a:rPr lang="en-US" sz="2000" dirty="0" smtClean="0">
                <a:hlinkClick r:id="rId2"/>
              </a:rPr>
              <a:t>https://www.youtube.com/watch?v=nWukcEWlCpE&amp;t=192s</a:t>
            </a:r>
            <a:endParaRPr lang="en-US" sz="2000" b="1" u="sng" dirty="0" smtClean="0"/>
          </a:p>
          <a:p>
            <a:pPr algn="l"/>
            <a:r>
              <a:rPr lang="en-US" sz="2000" b="1" u="sng" dirty="0" smtClean="0"/>
              <a:t>ALFA </a:t>
            </a:r>
            <a:r>
              <a:rPr lang="en-US" sz="2000" b="1" u="sng" dirty="0"/>
              <a:t>LAVAL WARTSILA</a:t>
            </a:r>
          </a:p>
          <a:p>
            <a:pPr algn="l"/>
            <a:r>
              <a:rPr lang="en-US" sz="2000" u="sng" dirty="0" smtClean="0">
                <a:solidFill>
                  <a:srgbClr val="0070C0"/>
                </a:solidFill>
              </a:rPr>
              <a:t>https://www.youtube.com/watch?v=i44tLZjwYtQ</a:t>
            </a:r>
            <a:endParaRPr lang="el-GR" sz="2000" u="sng" dirty="0" smtClean="0">
              <a:solidFill>
                <a:srgbClr val="0070C0"/>
              </a:solidFill>
            </a:endParaRPr>
          </a:p>
          <a:p>
            <a:pPr algn="l"/>
            <a:r>
              <a:rPr lang="en-US" sz="2000" b="1" u="sng" dirty="0" smtClean="0"/>
              <a:t>ALFA </a:t>
            </a:r>
            <a:r>
              <a:rPr lang="en-US" sz="2000" b="1" u="sng" dirty="0" smtClean="0"/>
              <a:t>LAVAL AQUA</a:t>
            </a:r>
          </a:p>
          <a:p>
            <a:pPr algn="l"/>
            <a:r>
              <a:rPr lang="en-US" sz="2000" dirty="0" smtClean="0">
                <a:hlinkClick r:id="rId3"/>
              </a:rPr>
              <a:t>https</a:t>
            </a:r>
            <a:r>
              <a:rPr lang="en-US" sz="2000" dirty="0">
                <a:hlinkClick r:id="rId3"/>
              </a:rPr>
              <a:t>://</a:t>
            </a:r>
            <a:r>
              <a:rPr lang="en-US" sz="2000" dirty="0" smtClean="0">
                <a:hlinkClick r:id="rId3"/>
              </a:rPr>
              <a:t>www.youtube.com/watch?v=z0j4TmpMvbc&amp;t=141s</a:t>
            </a:r>
            <a:endParaRPr lang="en-US" sz="2000" dirty="0" smtClean="0"/>
          </a:p>
          <a:p>
            <a:pPr algn="l"/>
            <a:r>
              <a:rPr lang="en-US" sz="2000" b="1" u="sng" dirty="0"/>
              <a:t>ALFA </a:t>
            </a:r>
            <a:r>
              <a:rPr lang="en-US" sz="2000" b="1" u="sng" dirty="0" smtClean="0"/>
              <a:t>LAVAL SIMULATOR </a:t>
            </a:r>
          </a:p>
          <a:p>
            <a:pPr algn="l"/>
            <a:r>
              <a:rPr lang="en-US" sz="2000" dirty="0" smtClean="0">
                <a:hlinkClick r:id="rId4"/>
              </a:rPr>
              <a:t>https</a:t>
            </a:r>
            <a:r>
              <a:rPr lang="en-US" sz="2000" dirty="0">
                <a:hlinkClick r:id="rId4"/>
              </a:rPr>
              <a:t>://www.youtube.com/watch?v=JoAPhr1K--E&amp;t=23s</a:t>
            </a:r>
            <a:endParaRPr lang="en-US" sz="2000" dirty="0" smtClean="0"/>
          </a:p>
        </p:txBody>
      </p:sp>
    </p:spTree>
    <p:extLst>
      <p:ext uri="{BB962C8B-B14F-4D97-AF65-F5344CB8AC3E}">
        <p14:creationId xmlns:p14="http://schemas.microsoft.com/office/powerpoint/2010/main" val="378494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7"/>
            <a:ext cx="11172824" cy="714103"/>
          </a:xfrm>
          <a:solidFill>
            <a:schemeClr val="tx2">
              <a:lumMod val="40000"/>
              <a:lumOff val="60000"/>
            </a:schemeClr>
          </a:solidFill>
        </p:spPr>
        <p:txBody>
          <a:bodyPr anchor="ctr">
            <a:normAutofit/>
          </a:bodyPr>
          <a:lstStyle/>
          <a:p>
            <a:r>
              <a:rPr lang="en-US" sz="3600" b="1" dirty="0" smtClean="0">
                <a:latin typeface="+mn-lt"/>
              </a:rPr>
              <a:t>FRESH WATER GENERATOR (REVERSE OSMOSIS)</a:t>
            </a:r>
            <a:endParaRPr lang="en-US" sz="3600" b="1" dirty="0">
              <a:latin typeface="+mn-lt"/>
            </a:endParaRPr>
          </a:p>
        </p:txBody>
      </p:sp>
      <p:sp>
        <p:nvSpPr>
          <p:cNvPr id="4" name="Subtitle 3"/>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442" y="1299411"/>
            <a:ext cx="10728157" cy="5181600"/>
          </a:xfrm>
          <a:prstGeom prst="rect">
            <a:avLst/>
          </a:prstGeom>
        </p:spPr>
      </p:pic>
    </p:spTree>
    <p:extLst>
      <p:ext uri="{BB962C8B-B14F-4D97-AF65-F5344CB8AC3E}">
        <p14:creationId xmlns:p14="http://schemas.microsoft.com/office/powerpoint/2010/main" val="2252245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TYPE ATLAS</a:t>
            </a:r>
            <a:endParaRPr lang="en-US" sz="2000" b="1" dirty="0">
              <a:latin typeface="+mn-lt"/>
            </a:endParaRPr>
          </a:p>
        </p:txBody>
      </p:sp>
      <p:pic>
        <p:nvPicPr>
          <p:cNvPr id="6" name="Picture 5"/>
          <p:cNvPicPr>
            <a:picLocks noChangeAspect="1"/>
          </p:cNvPicPr>
          <p:nvPr/>
        </p:nvPicPr>
        <p:blipFill>
          <a:blip r:embed="rId2"/>
          <a:stretch>
            <a:fillRect/>
          </a:stretch>
        </p:blipFill>
        <p:spPr>
          <a:xfrm>
            <a:off x="2975304" y="828137"/>
            <a:ext cx="6193766" cy="5762174"/>
          </a:xfrm>
          <a:prstGeom prst="rect">
            <a:avLst/>
          </a:prstGeom>
        </p:spPr>
      </p:pic>
    </p:spTree>
    <p:extLst>
      <p:ext uri="{BB962C8B-B14F-4D97-AF65-F5344CB8AC3E}">
        <p14:creationId xmlns:p14="http://schemas.microsoft.com/office/powerpoint/2010/main" val="3552831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TYPE ATLAS</a:t>
            </a:r>
            <a:endParaRPr lang="en-US" sz="2000" b="1"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416" y="703385"/>
            <a:ext cx="5126892" cy="5376984"/>
          </a:xfrm>
          <a:prstGeom prst="rect">
            <a:avLst/>
          </a:prstGeom>
        </p:spPr>
      </p:pic>
      <p:sp>
        <p:nvSpPr>
          <p:cNvPr id="4" name="TextBox 3"/>
          <p:cNvSpPr txBox="1"/>
          <p:nvPr/>
        </p:nvSpPr>
        <p:spPr>
          <a:xfrm>
            <a:off x="1234832" y="6132362"/>
            <a:ext cx="9273885" cy="369332"/>
          </a:xfrm>
          <a:prstGeom prst="rect">
            <a:avLst/>
          </a:prstGeom>
          <a:solidFill>
            <a:srgbClr val="FFFF00"/>
          </a:solidFill>
        </p:spPr>
        <p:txBody>
          <a:bodyPr wrap="none" rtlCol="0">
            <a:spAutoFit/>
          </a:bodyPr>
          <a:lstStyle/>
          <a:p>
            <a:r>
              <a:rPr lang="el-GR" b="1" dirty="0" smtClean="0"/>
              <a:t>Το πάνω τμήμα του συμπυκνωτή, όπου μπαίνει το παραγόμενο ατμό και ψύχεται με θάλασσα</a:t>
            </a:r>
            <a:endParaRPr lang="en-US" b="1" dirty="0"/>
          </a:p>
        </p:txBody>
      </p:sp>
    </p:spTree>
    <p:extLst>
      <p:ext uri="{BB962C8B-B14F-4D97-AF65-F5344CB8AC3E}">
        <p14:creationId xmlns:p14="http://schemas.microsoft.com/office/powerpoint/2010/main" val="313052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TYPE ATLAS</a:t>
            </a:r>
            <a:endParaRPr lang="en-US" sz="2000" b="1" dirty="0">
              <a:latin typeface="+mn-lt"/>
            </a:endParaRPr>
          </a:p>
        </p:txBody>
      </p:sp>
      <p:sp>
        <p:nvSpPr>
          <p:cNvPr id="3" name="Subtitle 2"/>
          <p:cNvSpPr>
            <a:spLocks noGrp="1"/>
          </p:cNvSpPr>
          <p:nvPr>
            <p:ph type="subTitle" idx="1"/>
          </p:nvPr>
        </p:nvSpPr>
        <p:spPr>
          <a:xfrm>
            <a:off x="485775" y="6362700"/>
            <a:ext cx="11172825" cy="304800"/>
          </a:xfrm>
          <a:solidFill>
            <a:srgbClr val="00B050"/>
          </a:solidFill>
        </p:spPr>
        <p:txBody>
          <a:bodyPr anchor="ctr">
            <a:noAutofit/>
          </a:bodyPr>
          <a:lstStyle/>
          <a:p>
            <a:r>
              <a:rPr lang="el-GR" sz="1400" b="1" dirty="0" smtClean="0"/>
              <a:t>ΕΚΤΟΣ ΛΕΙΤΟΥΡΓΙΑΣ</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4" y="538567"/>
            <a:ext cx="11172825" cy="5780865"/>
          </a:xfrm>
          <a:prstGeom prst="rect">
            <a:avLst/>
          </a:prstGeom>
        </p:spPr>
      </p:pic>
    </p:spTree>
    <p:extLst>
      <p:ext uri="{BB962C8B-B14F-4D97-AF65-F5344CB8AC3E}">
        <p14:creationId xmlns:p14="http://schemas.microsoft.com/office/powerpoint/2010/main" val="2624377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TYPE ATLAS</a:t>
            </a:r>
            <a:endParaRPr lang="en-US" sz="2000" b="1" dirty="0">
              <a:latin typeface="+mn-lt"/>
            </a:endParaRPr>
          </a:p>
        </p:txBody>
      </p:sp>
      <p:sp>
        <p:nvSpPr>
          <p:cNvPr id="3" name="Subtitle 2"/>
          <p:cNvSpPr>
            <a:spLocks noGrp="1"/>
          </p:cNvSpPr>
          <p:nvPr>
            <p:ph type="subTitle" idx="1"/>
          </p:nvPr>
        </p:nvSpPr>
        <p:spPr>
          <a:xfrm>
            <a:off x="485775" y="6362700"/>
            <a:ext cx="11172825" cy="304800"/>
          </a:xfrm>
          <a:solidFill>
            <a:srgbClr val="00B050"/>
          </a:solidFill>
        </p:spPr>
        <p:txBody>
          <a:bodyPr anchor="ctr">
            <a:noAutofit/>
          </a:bodyPr>
          <a:lstStyle/>
          <a:p>
            <a:r>
              <a:rPr lang="el-GR" sz="1400" b="1" dirty="0"/>
              <a:t>ΣΕ ΛΕΙΤΟΥΡΓΙΑ</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4" y="555940"/>
            <a:ext cx="11172825" cy="5746119"/>
          </a:xfrm>
          <a:prstGeom prst="rect">
            <a:avLst/>
          </a:prstGeom>
        </p:spPr>
      </p:pic>
    </p:spTree>
    <p:extLst>
      <p:ext uri="{BB962C8B-B14F-4D97-AF65-F5344CB8AC3E}">
        <p14:creationId xmlns:p14="http://schemas.microsoft.com/office/powerpoint/2010/main" val="4046264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26968"/>
            <a:ext cx="11172824" cy="239758"/>
          </a:xfrm>
          <a:solidFill>
            <a:schemeClr val="tx2">
              <a:lumMod val="40000"/>
              <a:lumOff val="60000"/>
            </a:schemeClr>
          </a:solidFill>
        </p:spPr>
        <p:txBody>
          <a:bodyPr anchor="ctr">
            <a:noAutofit/>
          </a:bodyPr>
          <a:lstStyle/>
          <a:p>
            <a:r>
              <a:rPr lang="en-US" sz="2000" b="1" dirty="0" smtClean="0">
                <a:latin typeface="+mn-lt"/>
              </a:rPr>
              <a:t>FRESH WATER GENERATOR ALFA LAVAL</a:t>
            </a:r>
            <a:r>
              <a:rPr lang="el-GR" sz="2000" b="1" dirty="0" smtClean="0">
                <a:latin typeface="+mn-lt"/>
              </a:rPr>
              <a:t> </a:t>
            </a:r>
            <a:r>
              <a:rPr lang="en-US" sz="2000" b="1" dirty="0">
                <a:solidFill>
                  <a:prstClr val="black"/>
                </a:solidFill>
                <a:latin typeface="Calibri" panose="020F0502020204030204"/>
              </a:rPr>
              <a:t>TYPE</a:t>
            </a:r>
            <a:endParaRPr lang="en-US" sz="2000" b="1" dirty="0">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690113"/>
            <a:ext cx="5121395" cy="5840083"/>
          </a:xfrm>
          <a:prstGeom prst="rect">
            <a:avLst/>
          </a:prstGeom>
        </p:spPr>
      </p:pic>
      <p:pic>
        <p:nvPicPr>
          <p:cNvPr id="7" name="Picture 6"/>
          <p:cNvPicPr>
            <a:picLocks noChangeAspect="1"/>
          </p:cNvPicPr>
          <p:nvPr/>
        </p:nvPicPr>
        <p:blipFill>
          <a:blip r:embed="rId3"/>
          <a:stretch>
            <a:fillRect/>
          </a:stretch>
        </p:blipFill>
        <p:spPr>
          <a:xfrm>
            <a:off x="6745857" y="690114"/>
            <a:ext cx="4912741" cy="5840082"/>
          </a:xfrm>
          <a:prstGeom prst="rect">
            <a:avLst/>
          </a:prstGeom>
        </p:spPr>
      </p:pic>
    </p:spTree>
    <p:extLst>
      <p:ext uri="{BB962C8B-B14F-4D97-AF65-F5344CB8AC3E}">
        <p14:creationId xmlns:p14="http://schemas.microsoft.com/office/powerpoint/2010/main" val="4251603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TotalTime>
  <Words>796</Words>
  <Application>Microsoft Office PowerPoint</Application>
  <PresentationFormat>Widescreen</PresentationFormat>
  <Paragraphs>91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ΤΕΧΝΟΥΡΓΕΙΑ – ΠΡΟΣΟΜΕΙΩΤΗΣ ΜΗΧΑΝΟΣΤΑΣΙΟΥ</vt:lpstr>
      <vt:lpstr>ENGINE SIMULATOR</vt:lpstr>
      <vt:lpstr>FRESH WATER GENERATOR</vt:lpstr>
      <vt:lpstr>FRESH WATER GENERATOR (REVERSE OSMOSIS)</vt:lpstr>
      <vt:lpstr>FRESH WATER GENERATOR TYPE ATLAS</vt:lpstr>
      <vt:lpstr>FRESH WATER GENERATOR TYPE ATLAS</vt:lpstr>
      <vt:lpstr>FRESH WATER GENERATOR TYPE ATLAS</vt:lpstr>
      <vt:lpstr>FRESH WATER GENERATOR TYPE ATLAS</vt:lpstr>
      <vt:lpstr>FRESH WATER GENERATOR ALFA LAVAL TYPE</vt:lpstr>
      <vt:lpstr>FRESH WATER GENERATOR ALFA LAVAL TYPE</vt:lpstr>
      <vt:lpstr>FRESH WATER GENERATOR ALFA LAVAL TYPE</vt:lpstr>
      <vt:lpstr>FRESH WATER GENERATOR ALFA LAVAL TYPE</vt:lpstr>
      <vt:lpstr>FRESH WATER GENERATOR ALFA LAVAL TYPE</vt:lpstr>
      <vt:lpstr>FRESH WATER GENERATOR ALFA LAVAL TYPE</vt:lpstr>
      <vt:lpstr>FRESH WATER GENERATOR ALFA LAVAL TYPE</vt:lpstr>
      <vt:lpstr>FRESH WATER GENERATOR ALFA LAVAL TYPE</vt:lpstr>
      <vt:lpstr>FRESH WATER GENERATOR ALFA LAVAL TYPE</vt:lpstr>
      <vt:lpstr>FRESH WATER GENERATOR ALFA LAVAL AQUA</vt:lpstr>
      <vt:lpstr>FRESH WATER GENERATOR ALFA LAVAL AQUA</vt:lpstr>
      <vt:lpstr>FRESH WATER GENERATOR ALFA LAVAL AQUA</vt:lpstr>
      <vt:lpstr>FRESH WATER GENERATOR ALFA LAVAL AQUA</vt:lpstr>
      <vt:lpstr>FRESH WATER GENERATOR ALFA LAVAL AQUA</vt:lpstr>
      <vt:lpstr>FRESH WATER GENERATOR</vt:lpstr>
      <vt:lpstr>FRESH WATER GENERATOR</vt:lpstr>
      <vt:lpstr>FRESH WATER GENERATOR</vt:lpstr>
      <vt:lpstr>FRESH WATER GENERATOR</vt:lpstr>
      <vt:lpstr>FRESH WATER GENERATOR</vt:lpstr>
      <vt:lpstr>FRESH WATER GENERATOR (ΤΖΙΦΑΡΙ)</vt:lpstr>
      <vt:lpstr>FRESH WATER GENERATOR</vt:lpstr>
      <vt:lpstr>FRESH WATER GENERATOR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ΤΕΧΝΟΥΡΓΕΙΑ - ΠΡΟΣΟΜΕΙΩΤΗΣ</dc:title>
  <dc:creator>fadi saad</dc:creator>
  <cp:lastModifiedBy>fadi saad</cp:lastModifiedBy>
  <cp:revision>54</cp:revision>
  <dcterms:created xsi:type="dcterms:W3CDTF">2017-10-13T14:54:51Z</dcterms:created>
  <dcterms:modified xsi:type="dcterms:W3CDTF">2022-03-18T21:16:33Z</dcterms:modified>
</cp:coreProperties>
</file>