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1"/>
  </p:notesMasterIdLst>
  <p:sldIdLst>
    <p:sldId id="1067" r:id="rId2"/>
    <p:sldId id="262" r:id="rId3"/>
    <p:sldId id="259" r:id="rId4"/>
    <p:sldId id="260" r:id="rId5"/>
    <p:sldId id="261" r:id="rId6"/>
    <p:sldId id="293" r:id="rId7"/>
    <p:sldId id="304" r:id="rId8"/>
    <p:sldId id="305" r:id="rId9"/>
    <p:sldId id="306" r:id="rId10"/>
    <p:sldId id="775" r:id="rId11"/>
    <p:sldId id="771" r:id="rId12"/>
    <p:sldId id="947" r:id="rId13"/>
    <p:sldId id="783" r:id="rId14"/>
    <p:sldId id="949" r:id="rId15"/>
    <p:sldId id="954" r:id="rId16"/>
    <p:sldId id="953" r:id="rId17"/>
    <p:sldId id="952" r:id="rId18"/>
    <p:sldId id="799" r:id="rId19"/>
    <p:sldId id="801" r:id="rId20"/>
    <p:sldId id="803" r:id="rId21"/>
    <p:sldId id="805" r:id="rId22"/>
    <p:sldId id="807" r:id="rId23"/>
    <p:sldId id="809" r:id="rId24"/>
    <p:sldId id="787" r:id="rId25"/>
    <p:sldId id="789" r:id="rId26"/>
    <p:sldId id="791" r:id="rId27"/>
    <p:sldId id="793" r:id="rId28"/>
    <p:sldId id="795" r:id="rId29"/>
    <p:sldId id="797" r:id="rId30"/>
    <p:sldId id="307" r:id="rId31"/>
    <p:sldId id="308" r:id="rId32"/>
    <p:sldId id="309" r:id="rId33"/>
    <p:sldId id="311" r:id="rId34"/>
    <p:sldId id="312" r:id="rId35"/>
    <p:sldId id="313" r:id="rId36"/>
    <p:sldId id="314" r:id="rId37"/>
    <p:sldId id="315" r:id="rId38"/>
    <p:sldId id="316" r:id="rId39"/>
    <p:sldId id="317" r:id="rId40"/>
    <p:sldId id="825" r:id="rId41"/>
    <p:sldId id="318" r:id="rId42"/>
    <p:sldId id="823" r:id="rId43"/>
    <p:sldId id="339" r:id="rId44"/>
    <p:sldId id="340" r:id="rId45"/>
    <p:sldId id="341" r:id="rId46"/>
    <p:sldId id="342" r:id="rId47"/>
    <p:sldId id="343" r:id="rId48"/>
    <p:sldId id="344" r:id="rId49"/>
    <p:sldId id="346" r:id="rId50"/>
    <p:sldId id="347" r:id="rId51"/>
    <p:sldId id="827" r:id="rId52"/>
    <p:sldId id="831" r:id="rId53"/>
    <p:sldId id="833" r:id="rId54"/>
    <p:sldId id="839" r:id="rId55"/>
    <p:sldId id="841" r:id="rId56"/>
    <p:sldId id="843" r:id="rId57"/>
    <p:sldId id="1009" r:id="rId58"/>
    <p:sldId id="1011" r:id="rId59"/>
    <p:sldId id="1010" r:id="rId60"/>
    <p:sldId id="1012" r:id="rId61"/>
    <p:sldId id="1013" r:id="rId62"/>
    <p:sldId id="281" r:id="rId63"/>
    <p:sldId id="272" r:id="rId64"/>
    <p:sldId id="271" r:id="rId65"/>
    <p:sldId id="294" r:id="rId66"/>
    <p:sldId id="414" r:id="rId67"/>
    <p:sldId id="415" r:id="rId68"/>
    <p:sldId id="853" r:id="rId69"/>
    <p:sldId id="855" r:id="rId70"/>
    <p:sldId id="857" r:id="rId71"/>
    <p:sldId id="1014" r:id="rId72"/>
    <p:sldId id="1031" r:id="rId73"/>
    <p:sldId id="1015" r:id="rId74"/>
    <p:sldId id="1016" r:id="rId75"/>
    <p:sldId id="1017" r:id="rId76"/>
    <p:sldId id="868" r:id="rId77"/>
    <p:sldId id="1020" r:id="rId78"/>
    <p:sldId id="1018" r:id="rId79"/>
    <p:sldId id="1019" r:id="rId80"/>
    <p:sldId id="1022" r:id="rId81"/>
    <p:sldId id="1021" r:id="rId82"/>
    <p:sldId id="886" r:id="rId83"/>
    <p:sldId id="417" r:id="rId84"/>
    <p:sldId id="418" r:id="rId85"/>
    <p:sldId id="420" r:id="rId86"/>
    <p:sldId id="421" r:id="rId87"/>
    <p:sldId id="422" r:id="rId88"/>
    <p:sldId id="890" r:id="rId89"/>
    <p:sldId id="1023" r:id="rId90"/>
    <p:sldId id="1030" r:id="rId91"/>
    <p:sldId id="1025" r:id="rId92"/>
    <p:sldId id="1026" r:id="rId93"/>
    <p:sldId id="1028" r:id="rId94"/>
    <p:sldId id="1027" r:id="rId95"/>
    <p:sldId id="1029" r:id="rId96"/>
    <p:sldId id="283" r:id="rId97"/>
    <p:sldId id="274" r:id="rId98"/>
    <p:sldId id="270" r:id="rId99"/>
    <p:sldId id="295" r:id="rId100"/>
    <p:sldId id="423" r:id="rId101"/>
    <p:sldId id="424" r:id="rId102"/>
    <p:sldId id="428" r:id="rId103"/>
    <p:sldId id="425" r:id="rId104"/>
    <p:sldId id="427" r:id="rId105"/>
    <p:sldId id="429" r:id="rId106"/>
    <p:sldId id="430" r:id="rId107"/>
    <p:sldId id="431" r:id="rId108"/>
    <p:sldId id="432" r:id="rId109"/>
    <p:sldId id="433" r:id="rId110"/>
    <p:sldId id="435" r:id="rId111"/>
    <p:sldId id="436" r:id="rId112"/>
    <p:sldId id="438" r:id="rId113"/>
    <p:sldId id="439" r:id="rId114"/>
    <p:sldId id="440" r:id="rId115"/>
    <p:sldId id="441" r:id="rId116"/>
    <p:sldId id="442" r:id="rId117"/>
    <p:sldId id="443" r:id="rId118"/>
    <p:sldId id="444" r:id="rId119"/>
    <p:sldId id="445" r:id="rId120"/>
    <p:sldId id="446" r:id="rId121"/>
    <p:sldId id="447" r:id="rId122"/>
    <p:sldId id="448" r:id="rId123"/>
    <p:sldId id="434" r:id="rId124"/>
    <p:sldId id="450" r:id="rId125"/>
    <p:sldId id="449" r:id="rId126"/>
    <p:sldId id="451" r:id="rId127"/>
    <p:sldId id="452" r:id="rId128"/>
    <p:sldId id="455" r:id="rId129"/>
    <p:sldId id="456" r:id="rId130"/>
    <p:sldId id="457" r:id="rId131"/>
    <p:sldId id="458" r:id="rId132"/>
    <p:sldId id="459" r:id="rId133"/>
    <p:sldId id="460" r:id="rId134"/>
    <p:sldId id="461" r:id="rId135"/>
    <p:sldId id="462" r:id="rId136"/>
    <p:sldId id="463" r:id="rId137"/>
    <p:sldId id="464" r:id="rId138"/>
    <p:sldId id="453" r:id="rId139"/>
    <p:sldId id="465" r:id="rId140"/>
    <p:sldId id="467" r:id="rId141"/>
    <p:sldId id="468" r:id="rId142"/>
    <p:sldId id="469" r:id="rId143"/>
    <p:sldId id="470" r:id="rId144"/>
    <p:sldId id="471" r:id="rId145"/>
    <p:sldId id="472" r:id="rId146"/>
    <p:sldId id="466" r:id="rId147"/>
    <p:sldId id="473" r:id="rId148"/>
    <p:sldId id="475" r:id="rId149"/>
    <p:sldId id="476" r:id="rId150"/>
    <p:sldId id="477" r:id="rId151"/>
    <p:sldId id="478" r:id="rId152"/>
    <p:sldId id="479" r:id="rId153"/>
    <p:sldId id="480" r:id="rId154"/>
    <p:sldId id="474" r:id="rId155"/>
    <p:sldId id="481" r:id="rId156"/>
    <p:sldId id="482" r:id="rId157"/>
    <p:sldId id="483" r:id="rId158"/>
    <p:sldId id="485" r:id="rId159"/>
    <p:sldId id="486" r:id="rId160"/>
    <p:sldId id="487" r:id="rId161"/>
    <p:sldId id="488" r:id="rId162"/>
    <p:sldId id="489" r:id="rId163"/>
    <p:sldId id="490" r:id="rId164"/>
    <p:sldId id="491" r:id="rId165"/>
    <p:sldId id="492" r:id="rId166"/>
    <p:sldId id="493" r:id="rId167"/>
    <p:sldId id="484" r:id="rId168"/>
    <p:sldId id="495" r:id="rId169"/>
    <p:sldId id="494" r:id="rId170"/>
    <p:sldId id="497" r:id="rId171"/>
    <p:sldId id="498" r:id="rId172"/>
    <p:sldId id="904" r:id="rId173"/>
    <p:sldId id="496" r:id="rId174"/>
    <p:sldId id="499" r:id="rId175"/>
    <p:sldId id="501" r:id="rId176"/>
    <p:sldId id="502" r:id="rId177"/>
    <p:sldId id="503" r:id="rId178"/>
    <p:sldId id="504" r:id="rId179"/>
    <p:sldId id="505" r:id="rId180"/>
    <p:sldId id="506" r:id="rId181"/>
    <p:sldId id="507" r:id="rId182"/>
    <p:sldId id="508" r:id="rId183"/>
    <p:sldId id="509" r:id="rId184"/>
    <p:sldId id="510" r:id="rId185"/>
    <p:sldId id="511" r:id="rId186"/>
    <p:sldId id="282" r:id="rId187"/>
    <p:sldId id="273" r:id="rId188"/>
    <p:sldId id="263" r:id="rId189"/>
    <p:sldId id="296" r:id="rId190"/>
    <p:sldId id="512" r:id="rId191"/>
    <p:sldId id="513" r:id="rId192"/>
    <p:sldId id="514" r:id="rId193"/>
    <p:sldId id="515" r:id="rId194"/>
    <p:sldId id="516" r:id="rId195"/>
    <p:sldId id="517" r:id="rId196"/>
    <p:sldId id="518" r:id="rId197"/>
    <p:sldId id="519" r:id="rId198"/>
    <p:sldId id="520" r:id="rId199"/>
    <p:sldId id="521" r:id="rId200"/>
    <p:sldId id="522" r:id="rId201"/>
    <p:sldId id="523" r:id="rId202"/>
    <p:sldId id="524" r:id="rId203"/>
    <p:sldId id="525" r:id="rId204"/>
    <p:sldId id="526" r:id="rId205"/>
    <p:sldId id="910" r:id="rId206"/>
    <p:sldId id="912" r:id="rId207"/>
    <p:sldId id="543" r:id="rId208"/>
    <p:sldId id="1035" r:id="rId209"/>
    <p:sldId id="545" r:id="rId210"/>
    <p:sldId id="1036" r:id="rId211"/>
    <p:sldId id="1037" r:id="rId212"/>
    <p:sldId id="1032" r:id="rId213"/>
    <p:sldId id="560" r:id="rId214"/>
    <p:sldId id="920" r:id="rId215"/>
    <p:sldId id="1033" r:id="rId216"/>
    <p:sldId id="924" r:id="rId217"/>
    <p:sldId id="926" r:id="rId218"/>
    <p:sldId id="1034" r:id="rId219"/>
    <p:sldId id="284" r:id="rId220"/>
    <p:sldId id="275" r:id="rId221"/>
    <p:sldId id="264" r:id="rId222"/>
    <p:sldId id="528" r:id="rId223"/>
    <p:sldId id="530" r:id="rId224"/>
    <p:sldId id="532" r:id="rId225"/>
    <p:sldId id="766" r:id="rId226"/>
    <p:sldId id="767" r:id="rId227"/>
    <p:sldId id="768" r:id="rId228"/>
    <p:sldId id="534" r:id="rId229"/>
    <p:sldId id="536" r:id="rId230"/>
    <p:sldId id="1038" r:id="rId231"/>
    <p:sldId id="929" r:id="rId232"/>
    <p:sldId id="1039" r:id="rId233"/>
    <p:sldId id="931" r:id="rId234"/>
    <p:sldId id="1040" r:id="rId235"/>
    <p:sldId id="1041" r:id="rId236"/>
    <p:sldId id="544" r:id="rId237"/>
    <p:sldId id="546" r:id="rId238"/>
    <p:sldId id="933" r:id="rId239"/>
    <p:sldId id="548" r:id="rId240"/>
    <p:sldId id="1042" r:id="rId241"/>
    <p:sldId id="1043" r:id="rId242"/>
    <p:sldId id="1044" r:id="rId243"/>
    <p:sldId id="554" r:id="rId244"/>
    <p:sldId id="557" r:id="rId245"/>
    <p:sldId id="559" r:id="rId246"/>
    <p:sldId id="561" r:id="rId247"/>
    <p:sldId id="563" r:id="rId248"/>
    <p:sldId id="565" r:id="rId249"/>
    <p:sldId id="569" r:id="rId250"/>
    <p:sldId id="1045" r:id="rId251"/>
    <p:sldId id="956" r:id="rId252"/>
    <p:sldId id="1046" r:id="rId253"/>
    <p:sldId id="934" r:id="rId254"/>
    <p:sldId id="935" r:id="rId255"/>
    <p:sldId id="575" r:id="rId256"/>
    <p:sldId id="577" r:id="rId257"/>
    <p:sldId id="579" r:id="rId258"/>
    <p:sldId id="581" r:id="rId259"/>
    <p:sldId id="583" r:id="rId260"/>
    <p:sldId id="585" r:id="rId261"/>
    <p:sldId id="587" r:id="rId262"/>
    <p:sldId id="589" r:id="rId263"/>
    <p:sldId id="285" r:id="rId264"/>
    <p:sldId id="276" r:id="rId265"/>
    <p:sldId id="265" r:id="rId266"/>
    <p:sldId id="591" r:id="rId267"/>
    <p:sldId id="1047" r:id="rId268"/>
    <p:sldId id="1061" r:id="rId269"/>
    <p:sldId id="1005" r:id="rId270"/>
    <p:sldId id="1062" r:id="rId271"/>
    <p:sldId id="1048" r:id="rId272"/>
    <p:sldId id="601" r:id="rId273"/>
    <p:sldId id="1063" r:id="rId274"/>
    <p:sldId id="747" r:id="rId275"/>
    <p:sldId id="603" r:id="rId276"/>
    <p:sldId id="748" r:id="rId277"/>
    <p:sldId id="1006" r:id="rId278"/>
    <p:sldId id="1064" r:id="rId279"/>
    <p:sldId id="751" r:id="rId280"/>
    <p:sldId id="1065" r:id="rId281"/>
    <p:sldId id="609" r:id="rId282"/>
    <p:sldId id="611" r:id="rId283"/>
    <p:sldId id="286" r:id="rId284"/>
    <p:sldId id="277" r:id="rId285"/>
    <p:sldId id="266" r:id="rId286"/>
    <p:sldId id="299" r:id="rId287"/>
    <p:sldId id="348" r:id="rId288"/>
    <p:sldId id="349" r:id="rId289"/>
    <p:sldId id="350" r:id="rId290"/>
    <p:sldId id="351" r:id="rId291"/>
    <p:sldId id="352" r:id="rId292"/>
    <p:sldId id="353" r:id="rId293"/>
    <p:sldId id="354" r:id="rId294"/>
    <p:sldId id="356" r:id="rId295"/>
    <p:sldId id="357" r:id="rId296"/>
    <p:sldId id="358" r:id="rId297"/>
    <p:sldId id="359" r:id="rId298"/>
    <p:sldId id="360" r:id="rId299"/>
    <p:sldId id="361" r:id="rId300"/>
    <p:sldId id="362" r:id="rId301"/>
    <p:sldId id="355" r:id="rId302"/>
    <p:sldId id="363" r:id="rId303"/>
    <p:sldId id="364" r:id="rId304"/>
    <p:sldId id="365" r:id="rId305"/>
    <p:sldId id="366" r:id="rId306"/>
    <p:sldId id="367" r:id="rId307"/>
    <p:sldId id="939" r:id="rId308"/>
    <p:sldId id="937" r:id="rId309"/>
    <p:sldId id="369" r:id="rId310"/>
    <p:sldId id="370" r:id="rId311"/>
    <p:sldId id="371" r:id="rId312"/>
    <p:sldId id="372" r:id="rId313"/>
    <p:sldId id="373" r:id="rId314"/>
    <p:sldId id="374" r:id="rId315"/>
    <p:sldId id="376" r:id="rId316"/>
    <p:sldId id="377" r:id="rId317"/>
    <p:sldId id="378" r:id="rId318"/>
    <p:sldId id="379" r:id="rId319"/>
    <p:sldId id="380" r:id="rId320"/>
    <p:sldId id="382" r:id="rId321"/>
    <p:sldId id="381" r:id="rId322"/>
    <p:sldId id="941" r:id="rId323"/>
    <p:sldId id="958" r:id="rId324"/>
    <p:sldId id="960" r:id="rId325"/>
    <p:sldId id="962" r:id="rId326"/>
    <p:sldId id="989" r:id="rId327"/>
    <p:sldId id="991" r:id="rId328"/>
    <p:sldId id="385" r:id="rId329"/>
    <p:sldId id="386" r:id="rId330"/>
    <p:sldId id="387" r:id="rId331"/>
    <p:sldId id="388" r:id="rId332"/>
    <p:sldId id="963" r:id="rId333"/>
    <p:sldId id="393" r:id="rId334"/>
    <p:sldId id="965" r:id="rId335"/>
    <p:sldId id="967" r:id="rId336"/>
    <p:sldId id="969" r:id="rId337"/>
    <p:sldId id="973" r:id="rId338"/>
    <p:sldId id="971" r:id="rId339"/>
    <p:sldId id="977" r:id="rId340"/>
    <p:sldId id="975" r:id="rId341"/>
    <p:sldId id="979" r:id="rId342"/>
    <p:sldId id="981" r:id="rId343"/>
    <p:sldId id="985" r:id="rId344"/>
    <p:sldId id="983" r:id="rId345"/>
    <p:sldId id="987" r:id="rId346"/>
    <p:sldId id="410" r:id="rId347"/>
    <p:sldId id="412" r:id="rId348"/>
    <p:sldId id="413" r:id="rId349"/>
    <p:sldId id="993" r:id="rId350"/>
    <p:sldId id="995" r:id="rId351"/>
    <p:sldId id="287" r:id="rId352"/>
    <p:sldId id="278" r:id="rId353"/>
    <p:sldId id="267" r:id="rId354"/>
    <p:sldId id="1050" r:id="rId355"/>
    <p:sldId id="679" r:id="rId356"/>
    <p:sldId id="681" r:id="rId357"/>
    <p:sldId id="683" r:id="rId358"/>
    <p:sldId id="684" r:id="rId359"/>
    <p:sldId id="685" r:id="rId360"/>
    <p:sldId id="687" r:id="rId361"/>
    <p:sldId id="752" r:id="rId362"/>
    <p:sldId id="688" r:id="rId363"/>
    <p:sldId id="753" r:id="rId364"/>
    <p:sldId id="689" r:id="rId365"/>
    <p:sldId id="996" r:id="rId366"/>
    <p:sldId id="690" r:id="rId367"/>
    <p:sldId id="754" r:id="rId368"/>
    <p:sldId id="691" r:id="rId369"/>
    <p:sldId id="693" r:id="rId370"/>
    <p:sldId id="695" r:id="rId371"/>
    <p:sldId id="697" r:id="rId372"/>
    <p:sldId id="699" r:id="rId373"/>
    <p:sldId id="701" r:id="rId374"/>
    <p:sldId id="703" r:id="rId375"/>
    <p:sldId id="704" r:id="rId376"/>
    <p:sldId id="288" r:id="rId377"/>
    <p:sldId id="279" r:id="rId378"/>
    <p:sldId id="740" r:id="rId379"/>
    <p:sldId id="1049" r:id="rId380"/>
    <p:sldId id="705" r:id="rId381"/>
    <p:sldId id="997" r:id="rId382"/>
    <p:sldId id="707" r:id="rId383"/>
    <p:sldId id="709" r:id="rId384"/>
    <p:sldId id="711" r:id="rId385"/>
    <p:sldId id="998" r:id="rId386"/>
    <p:sldId id="712" r:id="rId387"/>
    <p:sldId id="1008" r:id="rId388"/>
    <p:sldId id="713" r:id="rId389"/>
    <p:sldId id="755" r:id="rId390"/>
    <p:sldId id="714" r:id="rId391"/>
    <p:sldId id="999" r:id="rId392"/>
    <p:sldId id="756" r:id="rId393"/>
    <p:sldId id="715" r:id="rId394"/>
    <p:sldId id="716" r:id="rId395"/>
    <p:sldId id="717" r:id="rId396"/>
    <p:sldId id="718" r:id="rId397"/>
    <p:sldId id="757" r:id="rId398"/>
    <p:sldId id="719" r:id="rId399"/>
    <p:sldId id="1052" r:id="rId400"/>
    <p:sldId id="1053" r:id="rId401"/>
    <p:sldId id="1054" r:id="rId402"/>
    <p:sldId id="725" r:id="rId403"/>
    <p:sldId id="726" r:id="rId404"/>
    <p:sldId id="727" r:id="rId405"/>
    <p:sldId id="1056" r:id="rId406"/>
    <p:sldId id="1055" r:id="rId407"/>
    <p:sldId id="1057" r:id="rId408"/>
    <p:sldId id="730" r:id="rId409"/>
    <p:sldId id="1058" r:id="rId410"/>
    <p:sldId id="731" r:id="rId411"/>
    <p:sldId id="732" r:id="rId412"/>
    <p:sldId id="733" r:id="rId413"/>
    <p:sldId id="1059" r:id="rId414"/>
    <p:sldId id="1060" r:id="rId415"/>
    <p:sldId id="289" r:id="rId416"/>
    <p:sldId id="280" r:id="rId417"/>
    <p:sldId id="269" r:id="rId418"/>
    <p:sldId id="672" r:id="rId419"/>
    <p:sldId id="736" r:id="rId420"/>
    <p:sldId id="759" r:id="rId421"/>
    <p:sldId id="760" r:id="rId422"/>
    <p:sldId id="761" r:id="rId423"/>
    <p:sldId id="762" r:id="rId424"/>
    <p:sldId id="763" r:id="rId425"/>
    <p:sldId id="737" r:id="rId426"/>
    <p:sldId id="738" r:id="rId427"/>
    <p:sldId id="764" r:id="rId428"/>
    <p:sldId id="943" r:id="rId429"/>
    <p:sldId id="1051" r:id="rId43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26" autoAdjust="0"/>
    <p:restoredTop sz="94660"/>
  </p:normalViewPr>
  <p:slideViewPr>
    <p:cSldViewPr>
      <p:cViewPr varScale="1">
        <p:scale>
          <a:sx n="73" d="100"/>
          <a:sy n="73" d="100"/>
        </p:scale>
        <p:origin x="1320" y="66"/>
      </p:cViewPr>
      <p:guideLst>
        <p:guide orient="horz" pos="2160"/>
        <p:guide pos="2880"/>
      </p:guideLst>
    </p:cSldViewPr>
  </p:slideViewPr>
  <p:notesTextViewPr>
    <p:cViewPr>
      <p:scale>
        <a:sx n="1" d="1"/>
        <a:sy n="1" d="1"/>
      </p:scale>
      <p:origin x="0" y="0"/>
    </p:cViewPr>
  </p:notesTextViewPr>
  <p:sorterViewPr>
    <p:cViewPr>
      <p:scale>
        <a:sx n="80" d="100"/>
        <a:sy n="80" d="100"/>
      </p:scale>
      <p:origin x="0" y="-7366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viewProps" Target="viewProps.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tableStyles" Target="tableStyles.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notesMaster" Target="notesMasters/notesMaster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presProps" Target="presProps.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theme" Target="theme/theme1.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microsoft.com/office/2016/11/relationships/changesInfo" Target="changesInfos/changesInfo1.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242" Type="http://schemas.openxmlformats.org/officeDocument/2006/relationships/slide" Target="slides/slide241.xml"/><Relationship Id="rId284" Type="http://schemas.openxmlformats.org/officeDocument/2006/relationships/slide" Target="slides/slide28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1" Type="http://schemas.openxmlformats.org/officeDocument/2006/relationships/slideMaster" Target="slideMasters/slideMaster1.xml"/><Relationship Id="rId233" Type="http://schemas.openxmlformats.org/officeDocument/2006/relationships/slide" Target="slides/slide2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DI SAAD" userId="1f95a12b1468ba16" providerId="LiveId" clId="{4A5576C1-658E-4423-8727-21475A9FA89C}"/>
    <pc:docChg chg="undo redo custSel addSld delSld modSld sldOrd">
      <pc:chgData name="FADI SAAD" userId="1f95a12b1468ba16" providerId="LiveId" clId="{4A5576C1-658E-4423-8727-21475A9FA89C}" dt="2022-09-21T18:04:30.829" v="2829" actId="255"/>
      <pc:docMkLst>
        <pc:docMk/>
      </pc:docMkLst>
      <pc:sldChg chg="modSp mod">
        <pc:chgData name="FADI SAAD" userId="1f95a12b1468ba16" providerId="LiveId" clId="{4A5576C1-658E-4423-8727-21475A9FA89C}" dt="2022-09-20T15:14:20.952" v="2380" actId="255"/>
        <pc:sldMkLst>
          <pc:docMk/>
          <pc:sldMk cId="3471672029" sldId="263"/>
        </pc:sldMkLst>
        <pc:spChg chg="mod">
          <ac:chgData name="FADI SAAD" userId="1f95a12b1468ba16" providerId="LiveId" clId="{4A5576C1-658E-4423-8727-21475A9FA89C}" dt="2022-09-20T15:14:20.952" v="2380" actId="255"/>
          <ac:spMkLst>
            <pc:docMk/>
            <pc:sldMk cId="3471672029" sldId="263"/>
            <ac:spMk id="2" creationId="{00000000-0000-0000-0000-000000000000}"/>
          </ac:spMkLst>
        </pc:spChg>
      </pc:sldChg>
      <pc:sldChg chg="modSp mod">
        <pc:chgData name="FADI SAAD" userId="1f95a12b1468ba16" providerId="LiveId" clId="{4A5576C1-658E-4423-8727-21475A9FA89C}" dt="2022-09-13T12:07:52.307" v="8" actId="20577"/>
        <pc:sldMkLst>
          <pc:docMk/>
          <pc:sldMk cId="1748923012" sldId="294"/>
        </pc:sldMkLst>
        <pc:spChg chg="mod">
          <ac:chgData name="FADI SAAD" userId="1f95a12b1468ba16" providerId="LiveId" clId="{4A5576C1-658E-4423-8727-21475A9FA89C}" dt="2022-09-13T12:07:52.307" v="8" actId="20577"/>
          <ac:spMkLst>
            <pc:docMk/>
            <pc:sldMk cId="1748923012" sldId="294"/>
            <ac:spMk id="2" creationId="{00000000-0000-0000-0000-000000000000}"/>
          </ac:spMkLst>
        </pc:spChg>
      </pc:sldChg>
      <pc:sldChg chg="modSp mod">
        <pc:chgData name="FADI SAAD" userId="1f95a12b1468ba16" providerId="LiveId" clId="{4A5576C1-658E-4423-8727-21475A9FA89C}" dt="2022-09-13T12:46:55.238" v="51" actId="313"/>
        <pc:sldMkLst>
          <pc:docMk/>
          <pc:sldMk cId="1359756853" sldId="414"/>
        </pc:sldMkLst>
        <pc:spChg chg="mod">
          <ac:chgData name="FADI SAAD" userId="1f95a12b1468ba16" providerId="LiveId" clId="{4A5576C1-658E-4423-8727-21475A9FA89C}" dt="2022-09-13T12:46:55.238" v="51" actId="313"/>
          <ac:spMkLst>
            <pc:docMk/>
            <pc:sldMk cId="1359756853" sldId="414"/>
            <ac:spMk id="3" creationId="{00000000-0000-0000-0000-000000000000}"/>
          </ac:spMkLst>
        </pc:spChg>
      </pc:sldChg>
      <pc:sldChg chg="modSp mod">
        <pc:chgData name="FADI SAAD" userId="1f95a12b1468ba16" providerId="LiveId" clId="{4A5576C1-658E-4423-8727-21475A9FA89C}" dt="2022-09-13T12:52:31.134" v="110"/>
        <pc:sldMkLst>
          <pc:docMk/>
          <pc:sldMk cId="1543698571" sldId="415"/>
        </pc:sldMkLst>
        <pc:spChg chg="mod">
          <ac:chgData name="FADI SAAD" userId="1f95a12b1468ba16" providerId="LiveId" clId="{4A5576C1-658E-4423-8727-21475A9FA89C}" dt="2022-09-13T12:52:31.134" v="110"/>
          <ac:spMkLst>
            <pc:docMk/>
            <pc:sldMk cId="1543698571" sldId="415"/>
            <ac:spMk id="3" creationId="{00000000-0000-0000-0000-000000000000}"/>
          </ac:spMkLst>
        </pc:spChg>
      </pc:sldChg>
      <pc:sldChg chg="modSp mod">
        <pc:chgData name="FADI SAAD" userId="1f95a12b1468ba16" providerId="LiveId" clId="{4A5576C1-658E-4423-8727-21475A9FA89C}" dt="2022-09-13T13:51:36.839" v="136"/>
        <pc:sldMkLst>
          <pc:docMk/>
          <pc:sldMk cId="778906052" sldId="416"/>
        </pc:sldMkLst>
        <pc:spChg chg="mod">
          <ac:chgData name="FADI SAAD" userId="1f95a12b1468ba16" providerId="LiveId" clId="{4A5576C1-658E-4423-8727-21475A9FA89C}" dt="2022-09-13T13:51:36.839" v="136"/>
          <ac:spMkLst>
            <pc:docMk/>
            <pc:sldMk cId="778906052" sldId="416"/>
            <ac:spMk id="3" creationId="{00000000-0000-0000-0000-000000000000}"/>
          </ac:spMkLst>
        </pc:spChg>
      </pc:sldChg>
      <pc:sldChg chg="modSp add mod ord">
        <pc:chgData name="FADI SAAD" userId="1f95a12b1468ba16" providerId="LiveId" clId="{4A5576C1-658E-4423-8727-21475A9FA89C}" dt="2022-09-17T08:48:08.851" v="198" actId="27636"/>
        <pc:sldMkLst>
          <pc:docMk/>
          <pc:sldMk cId="319851416" sldId="423"/>
        </pc:sldMkLst>
        <pc:spChg chg="mod">
          <ac:chgData name="FADI SAAD" userId="1f95a12b1468ba16" providerId="LiveId" clId="{4A5576C1-658E-4423-8727-21475A9FA89C}" dt="2022-09-17T08:48:08.851" v="198" actId="27636"/>
          <ac:spMkLst>
            <pc:docMk/>
            <pc:sldMk cId="319851416" sldId="423"/>
            <ac:spMk id="3" creationId="{00000000-0000-0000-0000-000000000000}"/>
          </ac:spMkLst>
        </pc:spChg>
        <pc:spChg chg="mod">
          <ac:chgData name="FADI SAAD" userId="1f95a12b1468ba16" providerId="LiveId" clId="{4A5576C1-658E-4423-8727-21475A9FA89C}" dt="2022-09-13T21:00:12.951" v="141" actId="20577"/>
          <ac:spMkLst>
            <pc:docMk/>
            <pc:sldMk cId="319851416" sldId="423"/>
            <ac:spMk id="4" creationId="{00000000-0000-0000-0000-000000000000}"/>
          </ac:spMkLst>
        </pc:spChg>
      </pc:sldChg>
      <pc:sldChg chg="addSp delSp modSp add mod">
        <pc:chgData name="FADI SAAD" userId="1f95a12b1468ba16" providerId="LiveId" clId="{4A5576C1-658E-4423-8727-21475A9FA89C}" dt="2022-09-17T09:05:39.395" v="299" actId="14100"/>
        <pc:sldMkLst>
          <pc:docMk/>
          <pc:sldMk cId="4221040880" sldId="424"/>
        </pc:sldMkLst>
        <pc:spChg chg="del mod">
          <ac:chgData name="FADI SAAD" userId="1f95a12b1468ba16" providerId="LiveId" clId="{4A5576C1-658E-4423-8727-21475A9FA89C}" dt="2022-09-13T21:03:09.348" v="175" actId="21"/>
          <ac:spMkLst>
            <pc:docMk/>
            <pc:sldMk cId="4221040880" sldId="424"/>
            <ac:spMk id="3" creationId="{00000000-0000-0000-0000-000000000000}"/>
          </ac:spMkLst>
        </pc:spChg>
        <pc:spChg chg="add mod">
          <ac:chgData name="FADI SAAD" userId="1f95a12b1468ba16" providerId="LiveId" clId="{4A5576C1-658E-4423-8727-21475A9FA89C}" dt="2022-09-13T21:05:22.694" v="194" actId="255"/>
          <ac:spMkLst>
            <pc:docMk/>
            <pc:sldMk cId="4221040880" sldId="424"/>
            <ac:spMk id="6" creationId="{9364D954-CC56-3E64-D1ED-298E19EB1D13}"/>
          </ac:spMkLst>
        </pc:spChg>
        <pc:picChg chg="add del mod">
          <ac:chgData name="FADI SAAD" userId="1f95a12b1468ba16" providerId="LiveId" clId="{4A5576C1-658E-4423-8727-21475A9FA89C}" dt="2022-09-17T09:05:27.236" v="294" actId="21"/>
          <ac:picMkLst>
            <pc:docMk/>
            <pc:sldMk cId="4221040880" sldId="424"/>
            <ac:picMk id="2" creationId="{F56EF923-7A1B-B7B2-F453-522C141EAD94}"/>
          </ac:picMkLst>
        </pc:picChg>
        <pc:picChg chg="add mod">
          <ac:chgData name="FADI SAAD" userId="1f95a12b1468ba16" providerId="LiveId" clId="{4A5576C1-658E-4423-8727-21475A9FA89C}" dt="2022-09-17T09:05:39.395" v="299" actId="14100"/>
          <ac:picMkLst>
            <pc:docMk/>
            <pc:sldMk cId="4221040880" sldId="424"/>
            <ac:picMk id="5" creationId="{5DCB21B1-7727-5153-8207-1A5355794156}"/>
          </ac:picMkLst>
        </pc:picChg>
      </pc:sldChg>
      <pc:sldChg chg="addSp delSp modSp add mod">
        <pc:chgData name="FADI SAAD" userId="1f95a12b1468ba16" providerId="LiveId" clId="{4A5576C1-658E-4423-8727-21475A9FA89C}" dt="2022-09-18T08:04:17.889" v="816" actId="207"/>
        <pc:sldMkLst>
          <pc:docMk/>
          <pc:sldMk cId="3350948944" sldId="425"/>
        </pc:sldMkLst>
        <pc:spChg chg="mod">
          <ac:chgData name="FADI SAAD" userId="1f95a12b1468ba16" providerId="LiveId" clId="{4A5576C1-658E-4423-8727-21475A9FA89C}" dt="2022-09-17T08:51:24.157" v="207" actId="20577"/>
          <ac:spMkLst>
            <pc:docMk/>
            <pc:sldMk cId="3350948944" sldId="425"/>
            <ac:spMk id="4" creationId="{00000000-0000-0000-0000-000000000000}"/>
          </ac:spMkLst>
        </pc:spChg>
        <pc:spChg chg="add mod">
          <ac:chgData name="FADI SAAD" userId="1f95a12b1468ba16" providerId="LiveId" clId="{4A5576C1-658E-4423-8727-21475A9FA89C}" dt="2022-09-17T09:06:21.744" v="306" actId="1076"/>
          <ac:spMkLst>
            <pc:docMk/>
            <pc:sldMk cId="3350948944" sldId="425"/>
            <ac:spMk id="5" creationId="{F59B4BDF-5C71-D900-C547-83285E62F7FB}"/>
          </ac:spMkLst>
        </pc:spChg>
        <pc:spChg chg="add del mod">
          <ac:chgData name="FADI SAAD" userId="1f95a12b1468ba16" providerId="LiveId" clId="{4A5576C1-658E-4423-8727-21475A9FA89C}" dt="2022-09-18T08:04:17.889" v="816" actId="207"/>
          <ac:spMkLst>
            <pc:docMk/>
            <pc:sldMk cId="3350948944" sldId="425"/>
            <ac:spMk id="6" creationId="{9364D954-CC56-3E64-D1ED-298E19EB1D13}"/>
          </ac:spMkLst>
        </pc:spChg>
        <pc:picChg chg="del">
          <ac:chgData name="FADI SAAD" userId="1f95a12b1468ba16" providerId="LiveId" clId="{4A5576C1-658E-4423-8727-21475A9FA89C}" dt="2022-09-17T08:51:34.221" v="208" actId="21"/>
          <ac:picMkLst>
            <pc:docMk/>
            <pc:sldMk cId="3350948944" sldId="425"/>
            <ac:picMk id="2" creationId="{F56EF923-7A1B-B7B2-F453-522C141EAD94}"/>
          </ac:picMkLst>
        </pc:picChg>
        <pc:picChg chg="add del mod">
          <ac:chgData name="FADI SAAD" userId="1f95a12b1468ba16" providerId="LiveId" clId="{4A5576C1-658E-4423-8727-21475A9FA89C}" dt="2022-09-17T09:06:05.601" v="301" actId="21"/>
          <ac:picMkLst>
            <pc:docMk/>
            <pc:sldMk cId="3350948944" sldId="425"/>
            <ac:picMk id="3" creationId="{026FA64D-1493-1782-0F25-C508CEA8CD17}"/>
          </ac:picMkLst>
        </pc:picChg>
        <pc:picChg chg="add del mod">
          <ac:chgData name="FADI SAAD" userId="1f95a12b1468ba16" providerId="LiveId" clId="{4A5576C1-658E-4423-8727-21475A9FA89C}" dt="2022-09-17T09:06:59.024" v="315" actId="21"/>
          <ac:picMkLst>
            <pc:docMk/>
            <pc:sldMk cId="3350948944" sldId="425"/>
            <ac:picMk id="7" creationId="{FA65D4E3-2715-DD64-71CD-2E5A67FD8B51}"/>
          </ac:picMkLst>
        </pc:picChg>
        <pc:picChg chg="add del mod">
          <ac:chgData name="FADI SAAD" userId="1f95a12b1468ba16" providerId="LiveId" clId="{4A5576C1-658E-4423-8727-21475A9FA89C}" dt="2022-09-18T08:04:12.320" v="815" actId="207"/>
          <ac:picMkLst>
            <pc:docMk/>
            <pc:sldMk cId="3350948944" sldId="425"/>
            <ac:picMk id="9" creationId="{9E0F8614-1A6D-7077-04BA-C9561EBACEFF}"/>
          </ac:picMkLst>
        </pc:picChg>
      </pc:sldChg>
      <pc:sldChg chg="delSp modSp add del mod">
        <pc:chgData name="FADI SAAD" userId="1f95a12b1468ba16" providerId="LiveId" clId="{4A5576C1-658E-4423-8727-21475A9FA89C}" dt="2022-09-17T09:40:26.654" v="507" actId="2696"/>
        <pc:sldMkLst>
          <pc:docMk/>
          <pc:sldMk cId="3270785984" sldId="426"/>
        </pc:sldMkLst>
        <pc:spChg chg="mod">
          <ac:chgData name="FADI SAAD" userId="1f95a12b1468ba16" providerId="LiveId" clId="{4A5576C1-658E-4423-8727-21475A9FA89C}" dt="2022-09-17T09:19:28.460" v="416"/>
          <ac:spMkLst>
            <pc:docMk/>
            <pc:sldMk cId="3270785984" sldId="426"/>
            <ac:spMk id="4" creationId="{00000000-0000-0000-0000-000000000000}"/>
          </ac:spMkLst>
        </pc:spChg>
        <pc:spChg chg="del mod">
          <ac:chgData name="FADI SAAD" userId="1f95a12b1468ba16" providerId="LiveId" clId="{4A5576C1-658E-4423-8727-21475A9FA89C}" dt="2022-09-17T09:39:07.474" v="499"/>
          <ac:spMkLst>
            <pc:docMk/>
            <pc:sldMk cId="3270785984" sldId="426"/>
            <ac:spMk id="6" creationId="{9364D954-CC56-3E64-D1ED-298E19EB1D13}"/>
          </ac:spMkLst>
        </pc:spChg>
      </pc:sldChg>
      <pc:sldChg chg="addSp delSp modSp add mod">
        <pc:chgData name="FADI SAAD" userId="1f95a12b1468ba16" providerId="LiveId" clId="{4A5576C1-658E-4423-8727-21475A9FA89C}" dt="2022-09-18T08:04:21.989" v="817" actId="207"/>
        <pc:sldMkLst>
          <pc:docMk/>
          <pc:sldMk cId="2262064331" sldId="427"/>
        </pc:sldMkLst>
        <pc:spChg chg="mod">
          <ac:chgData name="FADI SAAD" userId="1f95a12b1468ba16" providerId="LiveId" clId="{4A5576C1-658E-4423-8727-21475A9FA89C}" dt="2022-09-18T08:04:21.989" v="817" actId="207"/>
          <ac:spMkLst>
            <pc:docMk/>
            <pc:sldMk cId="2262064331" sldId="427"/>
            <ac:spMk id="6" creationId="{9364D954-CC56-3E64-D1ED-298E19EB1D13}"/>
          </ac:spMkLst>
        </pc:spChg>
        <pc:picChg chg="add del mod">
          <ac:chgData name="FADI SAAD" userId="1f95a12b1468ba16" providerId="LiveId" clId="{4A5576C1-658E-4423-8727-21475A9FA89C}" dt="2022-09-17T09:07:47.477" v="328" actId="21"/>
          <ac:picMkLst>
            <pc:docMk/>
            <pc:sldMk cId="2262064331" sldId="427"/>
            <ac:picMk id="2" creationId="{1C5CCBF2-A294-A492-866A-77A4DDE741A6}"/>
          </ac:picMkLst>
        </pc:picChg>
        <pc:picChg chg="add del">
          <ac:chgData name="FADI SAAD" userId="1f95a12b1468ba16" providerId="LiveId" clId="{4A5576C1-658E-4423-8727-21475A9FA89C}" dt="2022-09-17T09:07:51.091" v="329" actId="21"/>
          <ac:picMkLst>
            <pc:docMk/>
            <pc:sldMk cId="2262064331" sldId="427"/>
            <ac:picMk id="3" creationId="{026FA64D-1493-1782-0F25-C508CEA8CD17}"/>
          </ac:picMkLst>
        </pc:picChg>
        <pc:picChg chg="add mod">
          <ac:chgData name="FADI SAAD" userId="1f95a12b1468ba16" providerId="LiveId" clId="{4A5576C1-658E-4423-8727-21475A9FA89C}" dt="2022-09-17T09:08:11.949" v="336" actId="14100"/>
          <ac:picMkLst>
            <pc:docMk/>
            <pc:sldMk cId="2262064331" sldId="427"/>
            <ac:picMk id="8" creationId="{038C50D9-53AD-B69C-332C-0D425EAF2C40}"/>
          </ac:picMkLst>
        </pc:picChg>
      </pc:sldChg>
      <pc:sldChg chg="addSp delSp modSp add mod setBg">
        <pc:chgData name="FADI SAAD" userId="1f95a12b1468ba16" providerId="LiveId" clId="{4A5576C1-658E-4423-8727-21475A9FA89C}" dt="2022-09-17T09:02:06.077" v="286" actId="207"/>
        <pc:sldMkLst>
          <pc:docMk/>
          <pc:sldMk cId="1385282582" sldId="428"/>
        </pc:sldMkLst>
        <pc:spChg chg="mod">
          <ac:chgData name="FADI SAAD" userId="1f95a12b1468ba16" providerId="LiveId" clId="{4A5576C1-658E-4423-8727-21475A9FA89C}" dt="2022-09-17T09:00:26.431" v="269" actId="26606"/>
          <ac:spMkLst>
            <pc:docMk/>
            <pc:sldMk cId="1385282582" sldId="428"/>
            <ac:spMk id="4" creationId="{00000000-0000-0000-0000-000000000000}"/>
          </ac:spMkLst>
        </pc:spChg>
        <pc:spChg chg="add mod">
          <ac:chgData name="FADI SAAD" userId="1f95a12b1468ba16" providerId="LiveId" clId="{4A5576C1-658E-4423-8727-21475A9FA89C}" dt="2022-09-17T09:01:42.953" v="281" actId="207"/>
          <ac:spMkLst>
            <pc:docMk/>
            <pc:sldMk cId="1385282582" sldId="428"/>
            <ac:spMk id="5" creationId="{AA970B15-6AAF-2F80-2A72-7A59E906DA17}"/>
          </ac:spMkLst>
        </pc:spChg>
        <pc:spChg chg="mod ord">
          <ac:chgData name="FADI SAAD" userId="1f95a12b1468ba16" providerId="LiveId" clId="{4A5576C1-658E-4423-8727-21475A9FA89C}" dt="2022-09-17T09:00:26.431" v="269" actId="26606"/>
          <ac:spMkLst>
            <pc:docMk/>
            <pc:sldMk cId="1385282582" sldId="428"/>
            <ac:spMk id="6" creationId="{9364D954-CC56-3E64-D1ED-298E19EB1D13}"/>
          </ac:spMkLst>
        </pc:spChg>
        <pc:spChg chg="add mod">
          <ac:chgData name="FADI SAAD" userId="1f95a12b1468ba16" providerId="LiveId" clId="{4A5576C1-658E-4423-8727-21475A9FA89C}" dt="2022-09-17T09:02:06.077" v="286" actId="207"/>
          <ac:spMkLst>
            <pc:docMk/>
            <pc:sldMk cId="1385282582" sldId="428"/>
            <ac:spMk id="7" creationId="{256B213F-85EC-10D4-5756-DB5602F6F87A}"/>
          </ac:spMkLst>
        </pc:spChg>
        <pc:spChg chg="add del">
          <ac:chgData name="FADI SAAD" userId="1f95a12b1468ba16" providerId="LiveId" clId="{4A5576C1-658E-4423-8727-21475A9FA89C}" dt="2022-09-17T09:00:04.980" v="259" actId="26606"/>
          <ac:spMkLst>
            <pc:docMk/>
            <pc:sldMk cId="1385282582" sldId="428"/>
            <ac:spMk id="11" creationId="{352BEC0E-22F8-46D0-9632-375DB541B06C}"/>
          </ac:spMkLst>
        </pc:spChg>
        <pc:spChg chg="add del">
          <ac:chgData name="FADI SAAD" userId="1f95a12b1468ba16" providerId="LiveId" clId="{4A5576C1-658E-4423-8727-21475A9FA89C}" dt="2022-09-17T09:00:04.980" v="259" actId="26606"/>
          <ac:spMkLst>
            <pc:docMk/>
            <pc:sldMk cId="1385282582" sldId="428"/>
            <ac:spMk id="13" creationId="{3FCFB1DE-0B7E-48CC-BA90-B2AB0889F9D6}"/>
          </ac:spMkLst>
        </pc:spChg>
        <pc:spChg chg="add del">
          <ac:chgData name="FADI SAAD" userId="1f95a12b1468ba16" providerId="LiveId" clId="{4A5576C1-658E-4423-8727-21475A9FA89C}" dt="2022-09-17T09:00:07.200" v="261" actId="26606"/>
          <ac:spMkLst>
            <pc:docMk/>
            <pc:sldMk cId="1385282582" sldId="428"/>
            <ac:spMk id="15" creationId="{5AC1364A-3E3D-4F0D-8776-78AF3A270DD6}"/>
          </ac:spMkLst>
        </pc:spChg>
        <pc:spChg chg="add del">
          <ac:chgData name="FADI SAAD" userId="1f95a12b1468ba16" providerId="LiveId" clId="{4A5576C1-658E-4423-8727-21475A9FA89C}" dt="2022-09-17T09:00:07.200" v="261" actId="26606"/>
          <ac:spMkLst>
            <pc:docMk/>
            <pc:sldMk cId="1385282582" sldId="428"/>
            <ac:spMk id="16" creationId="{3FCFB1DE-0B7E-48CC-BA90-B2AB0889F9D6}"/>
          </ac:spMkLst>
        </pc:spChg>
        <pc:spChg chg="add del">
          <ac:chgData name="FADI SAAD" userId="1f95a12b1468ba16" providerId="LiveId" clId="{4A5576C1-658E-4423-8727-21475A9FA89C}" dt="2022-09-17T09:00:16.087" v="263" actId="26606"/>
          <ac:spMkLst>
            <pc:docMk/>
            <pc:sldMk cId="1385282582" sldId="428"/>
            <ac:spMk id="19" creationId="{33CD251C-A887-4D2F-925B-FC097198538B}"/>
          </ac:spMkLst>
        </pc:spChg>
        <pc:spChg chg="add del">
          <ac:chgData name="FADI SAAD" userId="1f95a12b1468ba16" providerId="LiveId" clId="{4A5576C1-658E-4423-8727-21475A9FA89C}" dt="2022-09-17T09:00:16.087" v="263" actId="26606"/>
          <ac:spMkLst>
            <pc:docMk/>
            <pc:sldMk cId="1385282582" sldId="428"/>
            <ac:spMk id="20" creationId="{3B2069EE-A08E-44F0-B3F9-3CF8CC2DCAD5}"/>
          </ac:spMkLst>
        </pc:spChg>
        <pc:spChg chg="add del">
          <ac:chgData name="FADI SAAD" userId="1f95a12b1468ba16" providerId="LiveId" clId="{4A5576C1-658E-4423-8727-21475A9FA89C}" dt="2022-09-17T09:00:20.657" v="265" actId="26606"/>
          <ac:spMkLst>
            <pc:docMk/>
            <pc:sldMk cId="1385282582" sldId="428"/>
            <ac:spMk id="26" creationId="{352BEC0E-22F8-46D0-9632-375DB541B06C}"/>
          </ac:spMkLst>
        </pc:spChg>
        <pc:spChg chg="add del">
          <ac:chgData name="FADI SAAD" userId="1f95a12b1468ba16" providerId="LiveId" clId="{4A5576C1-658E-4423-8727-21475A9FA89C}" dt="2022-09-17T09:00:20.657" v="265" actId="26606"/>
          <ac:spMkLst>
            <pc:docMk/>
            <pc:sldMk cId="1385282582" sldId="428"/>
            <ac:spMk id="27" creationId="{3FCFB1DE-0B7E-48CC-BA90-B2AB0889F9D6}"/>
          </ac:spMkLst>
        </pc:spChg>
        <pc:spChg chg="add del">
          <ac:chgData name="FADI SAAD" userId="1f95a12b1468ba16" providerId="LiveId" clId="{4A5576C1-658E-4423-8727-21475A9FA89C}" dt="2022-09-17T09:00:22.451" v="267" actId="26606"/>
          <ac:spMkLst>
            <pc:docMk/>
            <pc:sldMk cId="1385282582" sldId="428"/>
            <ac:spMk id="30" creationId="{5AC1364A-3E3D-4F0D-8776-78AF3A270DD6}"/>
          </ac:spMkLst>
        </pc:spChg>
        <pc:spChg chg="add del">
          <ac:chgData name="FADI SAAD" userId="1f95a12b1468ba16" providerId="LiveId" clId="{4A5576C1-658E-4423-8727-21475A9FA89C}" dt="2022-09-17T09:00:22.451" v="267" actId="26606"/>
          <ac:spMkLst>
            <pc:docMk/>
            <pc:sldMk cId="1385282582" sldId="428"/>
            <ac:spMk id="31" creationId="{3FCFB1DE-0B7E-48CC-BA90-B2AB0889F9D6}"/>
          </ac:spMkLst>
        </pc:spChg>
        <pc:spChg chg="add del">
          <ac:chgData name="FADI SAAD" userId="1f95a12b1468ba16" providerId="LiveId" clId="{4A5576C1-658E-4423-8727-21475A9FA89C}" dt="2022-09-17T09:00:26.431" v="269" actId="26606"/>
          <ac:spMkLst>
            <pc:docMk/>
            <pc:sldMk cId="1385282582" sldId="428"/>
            <ac:spMk id="34" creationId="{352BEC0E-22F8-46D0-9632-375DB541B06C}"/>
          </ac:spMkLst>
        </pc:spChg>
        <pc:spChg chg="add del">
          <ac:chgData name="FADI SAAD" userId="1f95a12b1468ba16" providerId="LiveId" clId="{4A5576C1-658E-4423-8727-21475A9FA89C}" dt="2022-09-17T09:00:26.431" v="269" actId="26606"/>
          <ac:spMkLst>
            <pc:docMk/>
            <pc:sldMk cId="1385282582" sldId="428"/>
            <ac:spMk id="35" creationId="{3FCFB1DE-0B7E-48CC-BA90-B2AB0889F9D6}"/>
          </ac:spMkLst>
        </pc:spChg>
        <pc:grpChg chg="add del">
          <ac:chgData name="FADI SAAD" userId="1f95a12b1468ba16" providerId="LiveId" clId="{4A5576C1-658E-4423-8727-21475A9FA89C}" dt="2022-09-17T09:00:16.087" v="263" actId="26606"/>
          <ac:grpSpMkLst>
            <pc:docMk/>
            <pc:sldMk cId="1385282582" sldId="428"/>
            <ac:grpSpMk id="21" creationId="{9C6E8597-0CCE-4A8A-9326-AA52691A1C81}"/>
          </ac:grpSpMkLst>
        </pc:grpChg>
        <pc:picChg chg="del">
          <ac:chgData name="FADI SAAD" userId="1f95a12b1468ba16" providerId="LiveId" clId="{4A5576C1-658E-4423-8727-21475A9FA89C}" dt="2022-09-17T08:59:54.835" v="257" actId="21"/>
          <ac:picMkLst>
            <pc:docMk/>
            <pc:sldMk cId="1385282582" sldId="428"/>
            <ac:picMk id="2" creationId="{F56EF923-7A1B-B7B2-F453-522C141EAD94}"/>
          </ac:picMkLst>
        </pc:picChg>
        <pc:picChg chg="add mod">
          <ac:chgData name="FADI SAAD" userId="1f95a12b1468ba16" providerId="LiveId" clId="{4A5576C1-658E-4423-8727-21475A9FA89C}" dt="2022-09-17T09:01:11.896" v="277" actId="14100"/>
          <ac:picMkLst>
            <pc:docMk/>
            <pc:sldMk cId="1385282582" sldId="428"/>
            <ac:picMk id="3" creationId="{B854CB8B-2263-92A1-3E5F-8F073E403731}"/>
          </ac:picMkLst>
        </pc:picChg>
        <pc:picChg chg="add del">
          <ac:chgData name="FADI SAAD" userId="1f95a12b1468ba16" providerId="LiveId" clId="{4A5576C1-658E-4423-8727-21475A9FA89C}" dt="2022-09-17T09:00:04.980" v="259" actId="26606"/>
          <ac:picMkLst>
            <pc:docMk/>
            <pc:sldMk cId="1385282582" sldId="428"/>
            <ac:picMk id="8" creationId="{F56EF923-7A1B-B7B2-F453-522C141EAD94}"/>
          </ac:picMkLst>
        </pc:picChg>
        <pc:picChg chg="add del">
          <ac:chgData name="FADI SAAD" userId="1f95a12b1468ba16" providerId="LiveId" clId="{4A5576C1-658E-4423-8727-21475A9FA89C}" dt="2022-09-17T09:00:07.200" v="261" actId="26606"/>
          <ac:picMkLst>
            <pc:docMk/>
            <pc:sldMk cId="1385282582" sldId="428"/>
            <ac:picMk id="17" creationId="{F56EF923-7A1B-B7B2-F453-522C141EAD94}"/>
          </ac:picMkLst>
        </pc:picChg>
        <pc:picChg chg="add del">
          <ac:chgData name="FADI SAAD" userId="1f95a12b1468ba16" providerId="LiveId" clId="{4A5576C1-658E-4423-8727-21475A9FA89C}" dt="2022-09-17T09:00:16.087" v="263" actId="26606"/>
          <ac:picMkLst>
            <pc:docMk/>
            <pc:sldMk cId="1385282582" sldId="428"/>
            <ac:picMk id="24" creationId="{F56EF923-7A1B-B7B2-F453-522C141EAD94}"/>
          </ac:picMkLst>
        </pc:picChg>
        <pc:picChg chg="add del">
          <ac:chgData name="FADI SAAD" userId="1f95a12b1468ba16" providerId="LiveId" clId="{4A5576C1-658E-4423-8727-21475A9FA89C}" dt="2022-09-17T09:00:20.657" v="265" actId="26606"/>
          <ac:picMkLst>
            <pc:docMk/>
            <pc:sldMk cId="1385282582" sldId="428"/>
            <ac:picMk id="28" creationId="{F56EF923-7A1B-B7B2-F453-522C141EAD94}"/>
          </ac:picMkLst>
        </pc:picChg>
        <pc:picChg chg="add del">
          <ac:chgData name="FADI SAAD" userId="1f95a12b1468ba16" providerId="LiveId" clId="{4A5576C1-658E-4423-8727-21475A9FA89C}" dt="2022-09-17T09:00:22.451" v="267" actId="26606"/>
          <ac:picMkLst>
            <pc:docMk/>
            <pc:sldMk cId="1385282582" sldId="428"/>
            <ac:picMk id="32" creationId="{F56EF923-7A1B-B7B2-F453-522C141EAD94}"/>
          </ac:picMkLst>
        </pc:picChg>
        <pc:picChg chg="add del">
          <ac:chgData name="FADI SAAD" userId="1f95a12b1468ba16" providerId="LiveId" clId="{4A5576C1-658E-4423-8727-21475A9FA89C}" dt="2022-09-17T09:00:26.431" v="269" actId="26606"/>
          <ac:picMkLst>
            <pc:docMk/>
            <pc:sldMk cId="1385282582" sldId="428"/>
            <ac:picMk id="36" creationId="{F56EF923-7A1B-B7B2-F453-522C141EAD94}"/>
          </ac:picMkLst>
        </pc:picChg>
      </pc:sldChg>
      <pc:sldChg chg="modSp add mod">
        <pc:chgData name="FADI SAAD" userId="1f95a12b1468ba16" providerId="LiveId" clId="{4A5576C1-658E-4423-8727-21475A9FA89C}" dt="2022-09-18T08:04:28.177" v="818" actId="207"/>
        <pc:sldMkLst>
          <pc:docMk/>
          <pc:sldMk cId="1198629362" sldId="429"/>
        </pc:sldMkLst>
        <pc:spChg chg="mod">
          <ac:chgData name="FADI SAAD" userId="1f95a12b1468ba16" providerId="LiveId" clId="{4A5576C1-658E-4423-8727-21475A9FA89C}" dt="2022-09-17T09:09:52.785" v="346" actId="1076"/>
          <ac:spMkLst>
            <pc:docMk/>
            <pc:sldMk cId="1198629362" sldId="429"/>
            <ac:spMk id="5" creationId="{F59B4BDF-5C71-D900-C547-83285E62F7FB}"/>
          </ac:spMkLst>
        </pc:spChg>
        <pc:spChg chg="mod">
          <ac:chgData name="FADI SAAD" userId="1f95a12b1468ba16" providerId="LiveId" clId="{4A5576C1-658E-4423-8727-21475A9FA89C}" dt="2022-09-18T08:04:28.177" v="818" actId="207"/>
          <ac:spMkLst>
            <pc:docMk/>
            <pc:sldMk cId="1198629362" sldId="429"/>
            <ac:spMk id="6" creationId="{9364D954-CC56-3E64-D1ED-298E19EB1D13}"/>
          </ac:spMkLst>
        </pc:spChg>
        <pc:picChg chg="mod">
          <ac:chgData name="FADI SAAD" userId="1f95a12b1468ba16" providerId="LiveId" clId="{4A5576C1-658E-4423-8727-21475A9FA89C}" dt="2022-09-17T09:09:47.239" v="345" actId="14100"/>
          <ac:picMkLst>
            <pc:docMk/>
            <pc:sldMk cId="1198629362" sldId="429"/>
            <ac:picMk id="8" creationId="{038C50D9-53AD-B69C-332C-0D425EAF2C40}"/>
          </ac:picMkLst>
        </pc:picChg>
      </pc:sldChg>
      <pc:sldChg chg="modSp add mod">
        <pc:chgData name="FADI SAAD" userId="1f95a12b1468ba16" providerId="LiveId" clId="{4A5576C1-658E-4423-8727-21475A9FA89C}" dt="2022-09-18T08:04:33.155" v="819" actId="207"/>
        <pc:sldMkLst>
          <pc:docMk/>
          <pc:sldMk cId="452236230" sldId="430"/>
        </pc:sldMkLst>
        <pc:spChg chg="mod">
          <ac:chgData name="FADI SAAD" userId="1f95a12b1468ba16" providerId="LiveId" clId="{4A5576C1-658E-4423-8727-21475A9FA89C}" dt="2022-09-18T08:04:33.155" v="819" actId="207"/>
          <ac:spMkLst>
            <pc:docMk/>
            <pc:sldMk cId="452236230" sldId="430"/>
            <ac:spMk id="6" creationId="{9364D954-CC56-3E64-D1ED-298E19EB1D13}"/>
          </ac:spMkLst>
        </pc:spChg>
      </pc:sldChg>
      <pc:sldChg chg="addSp modSp add mod">
        <pc:chgData name="FADI SAAD" userId="1f95a12b1468ba16" providerId="LiveId" clId="{4A5576C1-658E-4423-8727-21475A9FA89C}" dt="2022-09-18T08:04:45.718" v="820" actId="207"/>
        <pc:sldMkLst>
          <pc:docMk/>
          <pc:sldMk cId="3095947281" sldId="431"/>
        </pc:sldMkLst>
        <pc:spChg chg="mod">
          <ac:chgData name="FADI SAAD" userId="1f95a12b1468ba16" providerId="LiveId" clId="{4A5576C1-658E-4423-8727-21475A9FA89C}" dt="2022-09-17T09:13:56.498" v="372"/>
          <ac:spMkLst>
            <pc:docMk/>
            <pc:sldMk cId="3095947281" sldId="431"/>
            <ac:spMk id="4" creationId="{00000000-0000-0000-0000-000000000000}"/>
          </ac:spMkLst>
        </pc:spChg>
        <pc:spChg chg="mod">
          <ac:chgData name="FADI SAAD" userId="1f95a12b1468ba16" providerId="LiveId" clId="{4A5576C1-658E-4423-8727-21475A9FA89C}" dt="2022-09-17T09:16:30.032" v="399" actId="1076"/>
          <ac:spMkLst>
            <pc:docMk/>
            <pc:sldMk cId="3095947281" sldId="431"/>
            <ac:spMk id="5" creationId="{F59B4BDF-5C71-D900-C547-83285E62F7FB}"/>
          </ac:spMkLst>
        </pc:spChg>
        <pc:spChg chg="mod">
          <ac:chgData name="FADI SAAD" userId="1f95a12b1468ba16" providerId="LiveId" clId="{4A5576C1-658E-4423-8727-21475A9FA89C}" dt="2022-09-18T08:04:45.718" v="820" actId="207"/>
          <ac:spMkLst>
            <pc:docMk/>
            <pc:sldMk cId="3095947281" sldId="431"/>
            <ac:spMk id="6" creationId="{9364D954-CC56-3E64-D1ED-298E19EB1D13}"/>
          </ac:spMkLst>
        </pc:spChg>
        <pc:cxnChg chg="add mod">
          <ac:chgData name="FADI SAAD" userId="1f95a12b1468ba16" providerId="LiveId" clId="{4A5576C1-658E-4423-8727-21475A9FA89C}" dt="2022-09-17T09:16:33.790" v="400" actId="14100"/>
          <ac:cxnSpMkLst>
            <pc:docMk/>
            <pc:sldMk cId="3095947281" sldId="431"/>
            <ac:cxnSpMk id="3" creationId="{81C9A9EC-7BA0-8F44-DA4B-FBEDF997EF21}"/>
          </ac:cxnSpMkLst>
        </pc:cxnChg>
      </pc:sldChg>
      <pc:sldChg chg="add del">
        <pc:chgData name="FADI SAAD" userId="1f95a12b1468ba16" providerId="LiveId" clId="{4A5576C1-658E-4423-8727-21475A9FA89C}" dt="2022-09-17T09:13:02.294" v="370" actId="2696"/>
        <pc:sldMkLst>
          <pc:docMk/>
          <pc:sldMk cId="4194781412" sldId="431"/>
        </pc:sldMkLst>
      </pc:sldChg>
      <pc:sldChg chg="modSp add mod">
        <pc:chgData name="FADI SAAD" userId="1f95a12b1468ba16" providerId="LiveId" clId="{4A5576C1-658E-4423-8727-21475A9FA89C}" dt="2022-09-18T08:04:49.856" v="821" actId="207"/>
        <pc:sldMkLst>
          <pc:docMk/>
          <pc:sldMk cId="2416459110" sldId="432"/>
        </pc:sldMkLst>
        <pc:spChg chg="mod">
          <ac:chgData name="FADI SAAD" userId="1f95a12b1468ba16" providerId="LiveId" clId="{4A5576C1-658E-4423-8727-21475A9FA89C}" dt="2022-09-18T08:04:49.856" v="821" actId="207"/>
          <ac:spMkLst>
            <pc:docMk/>
            <pc:sldMk cId="2416459110" sldId="432"/>
            <ac:spMk id="6" creationId="{9364D954-CC56-3E64-D1ED-298E19EB1D13}"/>
          </ac:spMkLst>
        </pc:spChg>
      </pc:sldChg>
      <pc:sldChg chg="addSp delSp modSp add mod">
        <pc:chgData name="FADI SAAD" userId="1f95a12b1468ba16" providerId="LiveId" clId="{4A5576C1-658E-4423-8727-21475A9FA89C}" dt="2022-09-18T08:05:00.368" v="822" actId="207"/>
        <pc:sldMkLst>
          <pc:docMk/>
          <pc:sldMk cId="1604642804" sldId="433"/>
        </pc:sldMkLst>
        <pc:spChg chg="mod">
          <ac:chgData name="FADI SAAD" userId="1f95a12b1468ba16" providerId="LiveId" clId="{4A5576C1-658E-4423-8727-21475A9FA89C}" dt="2022-09-17T09:19:15.673" v="414" actId="20577"/>
          <ac:spMkLst>
            <pc:docMk/>
            <pc:sldMk cId="1604642804" sldId="433"/>
            <ac:spMk id="4" creationId="{00000000-0000-0000-0000-000000000000}"/>
          </ac:spMkLst>
        </pc:spChg>
        <pc:spChg chg="del">
          <ac:chgData name="FADI SAAD" userId="1f95a12b1468ba16" providerId="LiveId" clId="{4A5576C1-658E-4423-8727-21475A9FA89C}" dt="2022-09-17T09:27:15.716" v="475" actId="21"/>
          <ac:spMkLst>
            <pc:docMk/>
            <pc:sldMk cId="1604642804" sldId="433"/>
            <ac:spMk id="5" creationId="{F59B4BDF-5C71-D900-C547-83285E62F7FB}"/>
          </ac:spMkLst>
        </pc:spChg>
        <pc:spChg chg="mod">
          <ac:chgData name="FADI SAAD" userId="1f95a12b1468ba16" providerId="LiveId" clId="{4A5576C1-658E-4423-8727-21475A9FA89C}" dt="2022-09-18T08:05:00.368" v="822" actId="207"/>
          <ac:spMkLst>
            <pc:docMk/>
            <pc:sldMk cId="1604642804" sldId="433"/>
            <ac:spMk id="6" creationId="{9364D954-CC56-3E64-D1ED-298E19EB1D13}"/>
          </ac:spMkLst>
        </pc:spChg>
        <pc:picChg chg="add mod">
          <ac:chgData name="FADI SAAD" userId="1f95a12b1468ba16" providerId="LiveId" clId="{4A5576C1-658E-4423-8727-21475A9FA89C}" dt="2022-09-17T09:31:58.377" v="483" actId="1076"/>
          <ac:picMkLst>
            <pc:docMk/>
            <pc:sldMk cId="1604642804" sldId="433"/>
            <ac:picMk id="7" creationId="{B92D8B1F-1098-1938-5D9A-5CF1F6EC55D4}"/>
          </ac:picMkLst>
        </pc:picChg>
        <pc:picChg chg="del">
          <ac:chgData name="FADI SAAD" userId="1f95a12b1468ba16" providerId="LiveId" clId="{4A5576C1-658E-4423-8727-21475A9FA89C}" dt="2022-09-17T09:27:09.422" v="474" actId="21"/>
          <ac:picMkLst>
            <pc:docMk/>
            <pc:sldMk cId="1604642804" sldId="433"/>
            <ac:picMk id="8" creationId="{038C50D9-53AD-B69C-332C-0D425EAF2C40}"/>
          </ac:picMkLst>
        </pc:picChg>
        <pc:cxnChg chg="del">
          <ac:chgData name="FADI SAAD" userId="1f95a12b1468ba16" providerId="LiveId" clId="{4A5576C1-658E-4423-8727-21475A9FA89C}" dt="2022-09-17T09:27:18.699" v="476" actId="21"/>
          <ac:cxnSpMkLst>
            <pc:docMk/>
            <pc:sldMk cId="1604642804" sldId="433"/>
            <ac:cxnSpMk id="3" creationId="{81C9A9EC-7BA0-8F44-DA4B-FBEDF997EF21}"/>
          </ac:cxnSpMkLst>
        </pc:cxnChg>
      </pc:sldChg>
      <pc:sldChg chg="modSp add mod">
        <pc:chgData name="FADI SAAD" userId="1f95a12b1468ba16" providerId="LiveId" clId="{4A5576C1-658E-4423-8727-21475A9FA89C}" dt="2022-09-18T08:06:08.999" v="836" actId="207"/>
        <pc:sldMkLst>
          <pc:docMk/>
          <pc:sldMk cId="2287117217" sldId="434"/>
        </pc:sldMkLst>
        <pc:spChg chg="mod">
          <ac:chgData name="FADI SAAD" userId="1f95a12b1468ba16" providerId="LiveId" clId="{4A5576C1-658E-4423-8727-21475A9FA89C}" dt="2022-09-17T18:00:54.967" v="643" actId="20577"/>
          <ac:spMkLst>
            <pc:docMk/>
            <pc:sldMk cId="2287117217" sldId="434"/>
            <ac:spMk id="4" creationId="{00000000-0000-0000-0000-000000000000}"/>
          </ac:spMkLst>
        </pc:spChg>
        <pc:spChg chg="mod">
          <ac:chgData name="FADI SAAD" userId="1f95a12b1468ba16" providerId="LiveId" clId="{4A5576C1-658E-4423-8727-21475A9FA89C}" dt="2022-09-18T08:06:08.999" v="836" actId="207"/>
          <ac:spMkLst>
            <pc:docMk/>
            <pc:sldMk cId="2287117217" sldId="434"/>
            <ac:spMk id="6" creationId="{9364D954-CC56-3E64-D1ED-298E19EB1D13}"/>
          </ac:spMkLst>
        </pc:spChg>
      </pc:sldChg>
      <pc:sldChg chg="modSp add del mod">
        <pc:chgData name="FADI SAAD" userId="1f95a12b1468ba16" providerId="LiveId" clId="{4A5576C1-658E-4423-8727-21475A9FA89C}" dt="2022-09-18T08:05:06.547" v="823" actId="207"/>
        <pc:sldMkLst>
          <pc:docMk/>
          <pc:sldMk cId="3672476038" sldId="435"/>
        </pc:sldMkLst>
        <pc:spChg chg="mod">
          <ac:chgData name="FADI SAAD" userId="1f95a12b1468ba16" providerId="LiveId" clId="{4A5576C1-658E-4423-8727-21475A9FA89C}" dt="2022-09-18T08:05:06.547" v="823" actId="207"/>
          <ac:spMkLst>
            <pc:docMk/>
            <pc:sldMk cId="3672476038" sldId="435"/>
            <ac:spMk id="6" creationId="{9364D954-CC56-3E64-D1ED-298E19EB1D13}"/>
          </ac:spMkLst>
        </pc:spChg>
      </pc:sldChg>
      <pc:sldChg chg="addSp delSp modSp add mod">
        <pc:chgData name="FADI SAAD" userId="1f95a12b1468ba16" providerId="LiveId" clId="{4A5576C1-658E-4423-8727-21475A9FA89C}" dt="2022-09-18T08:05:10.457" v="824" actId="207"/>
        <pc:sldMkLst>
          <pc:docMk/>
          <pc:sldMk cId="3120296839" sldId="436"/>
        </pc:sldMkLst>
        <pc:spChg chg="mod">
          <ac:chgData name="FADI SAAD" userId="1f95a12b1468ba16" providerId="LiveId" clId="{4A5576C1-658E-4423-8727-21475A9FA89C}" dt="2022-09-18T08:05:10.457" v="824" actId="207"/>
          <ac:spMkLst>
            <pc:docMk/>
            <pc:sldMk cId="3120296839" sldId="436"/>
            <ac:spMk id="6" creationId="{9364D954-CC56-3E64-D1ED-298E19EB1D13}"/>
          </ac:spMkLst>
        </pc:spChg>
        <pc:picChg chg="add mod">
          <ac:chgData name="FADI SAAD" userId="1f95a12b1468ba16" providerId="LiveId" clId="{4A5576C1-658E-4423-8727-21475A9FA89C}" dt="2022-09-17T09:42:48.261" v="514" actId="14100"/>
          <ac:picMkLst>
            <pc:docMk/>
            <pc:sldMk cId="3120296839" sldId="436"/>
            <ac:picMk id="3" creationId="{B580BB88-66CF-89C1-3FB2-417E02118BA9}"/>
          </ac:picMkLst>
        </pc:picChg>
        <pc:picChg chg="del">
          <ac:chgData name="FADI SAAD" userId="1f95a12b1468ba16" providerId="LiveId" clId="{4A5576C1-658E-4423-8727-21475A9FA89C}" dt="2022-09-17T09:38:54.410" v="496" actId="21"/>
          <ac:picMkLst>
            <pc:docMk/>
            <pc:sldMk cId="3120296839" sldId="436"/>
            <ac:picMk id="7" creationId="{B92D8B1F-1098-1938-5D9A-5CF1F6EC55D4}"/>
          </ac:picMkLst>
        </pc:picChg>
      </pc:sldChg>
      <pc:sldChg chg="modSp add del mod">
        <pc:chgData name="FADI SAAD" userId="1f95a12b1468ba16" providerId="LiveId" clId="{4A5576C1-658E-4423-8727-21475A9FA89C}" dt="2022-09-17T09:43:43.673" v="518" actId="2696"/>
        <pc:sldMkLst>
          <pc:docMk/>
          <pc:sldMk cId="2281502287" sldId="437"/>
        </pc:sldMkLst>
        <pc:spChg chg="mod">
          <ac:chgData name="FADI SAAD" userId="1f95a12b1468ba16" providerId="LiveId" clId="{4A5576C1-658E-4423-8727-21475A9FA89C}" dt="2022-09-17T09:43:29.595" v="516" actId="21"/>
          <ac:spMkLst>
            <pc:docMk/>
            <pc:sldMk cId="2281502287" sldId="437"/>
            <ac:spMk id="6" creationId="{9364D954-CC56-3E64-D1ED-298E19EB1D13}"/>
          </ac:spMkLst>
        </pc:spChg>
      </pc:sldChg>
      <pc:sldChg chg="modSp add mod">
        <pc:chgData name="FADI SAAD" userId="1f95a12b1468ba16" providerId="LiveId" clId="{4A5576C1-658E-4423-8727-21475A9FA89C}" dt="2022-09-18T08:05:14.072" v="825" actId="207"/>
        <pc:sldMkLst>
          <pc:docMk/>
          <pc:sldMk cId="2630113497" sldId="438"/>
        </pc:sldMkLst>
        <pc:spChg chg="mod">
          <ac:chgData name="FADI SAAD" userId="1f95a12b1468ba16" providerId="LiveId" clId="{4A5576C1-658E-4423-8727-21475A9FA89C}" dt="2022-09-18T08:05:14.072" v="825" actId="207"/>
          <ac:spMkLst>
            <pc:docMk/>
            <pc:sldMk cId="2630113497" sldId="438"/>
            <ac:spMk id="6" creationId="{9364D954-CC56-3E64-D1ED-298E19EB1D13}"/>
          </ac:spMkLst>
        </pc:spChg>
      </pc:sldChg>
      <pc:sldChg chg="addSp delSp modSp add mod">
        <pc:chgData name="FADI SAAD" userId="1f95a12b1468ba16" providerId="LiveId" clId="{4A5576C1-658E-4423-8727-21475A9FA89C}" dt="2022-09-18T08:05:18.119" v="826" actId="207"/>
        <pc:sldMkLst>
          <pc:docMk/>
          <pc:sldMk cId="3994530407" sldId="439"/>
        </pc:sldMkLst>
        <pc:spChg chg="mod">
          <ac:chgData name="FADI SAAD" userId="1f95a12b1468ba16" providerId="LiveId" clId="{4A5576C1-658E-4423-8727-21475A9FA89C}" dt="2022-09-18T08:05:18.119" v="826" actId="207"/>
          <ac:spMkLst>
            <pc:docMk/>
            <pc:sldMk cId="3994530407" sldId="439"/>
            <ac:spMk id="6" creationId="{9364D954-CC56-3E64-D1ED-298E19EB1D13}"/>
          </ac:spMkLst>
        </pc:spChg>
        <pc:picChg chg="del">
          <ac:chgData name="FADI SAAD" userId="1f95a12b1468ba16" providerId="LiveId" clId="{4A5576C1-658E-4423-8727-21475A9FA89C}" dt="2022-09-17T09:45:31.268" v="531" actId="21"/>
          <ac:picMkLst>
            <pc:docMk/>
            <pc:sldMk cId="3994530407" sldId="439"/>
            <ac:picMk id="3" creationId="{B580BB88-66CF-89C1-3FB2-417E02118BA9}"/>
          </ac:picMkLst>
        </pc:picChg>
        <pc:picChg chg="add mod">
          <ac:chgData name="FADI SAAD" userId="1f95a12b1468ba16" providerId="LiveId" clId="{4A5576C1-658E-4423-8727-21475A9FA89C}" dt="2022-09-17T09:47:29.716" v="540" actId="14100"/>
          <ac:picMkLst>
            <pc:docMk/>
            <pc:sldMk cId="3994530407" sldId="439"/>
            <ac:picMk id="5" creationId="{572EAEF0-4EE1-7D98-D6DC-E4AC316E6A17}"/>
          </ac:picMkLst>
        </pc:picChg>
      </pc:sldChg>
      <pc:sldChg chg="addSp delSp modSp add mod">
        <pc:chgData name="FADI SAAD" userId="1f95a12b1468ba16" providerId="LiveId" clId="{4A5576C1-658E-4423-8727-21475A9FA89C}" dt="2022-09-18T08:05:25.105" v="827" actId="207"/>
        <pc:sldMkLst>
          <pc:docMk/>
          <pc:sldMk cId="2011131733" sldId="440"/>
        </pc:sldMkLst>
        <pc:spChg chg="mod">
          <ac:chgData name="FADI SAAD" userId="1f95a12b1468ba16" providerId="LiveId" clId="{4A5576C1-658E-4423-8727-21475A9FA89C}" dt="2022-09-18T08:05:25.105" v="827" actId="207"/>
          <ac:spMkLst>
            <pc:docMk/>
            <pc:sldMk cId="2011131733" sldId="440"/>
            <ac:spMk id="6" creationId="{9364D954-CC56-3E64-D1ED-298E19EB1D13}"/>
          </ac:spMkLst>
        </pc:spChg>
        <pc:picChg chg="add mod">
          <ac:chgData name="FADI SAAD" userId="1f95a12b1468ba16" providerId="LiveId" clId="{4A5576C1-658E-4423-8727-21475A9FA89C}" dt="2022-09-17T09:52:05.103" v="552" actId="14100"/>
          <ac:picMkLst>
            <pc:docMk/>
            <pc:sldMk cId="2011131733" sldId="440"/>
            <ac:picMk id="3" creationId="{E1620C03-A6FE-406D-EAC6-41E259BEB6D2}"/>
          </ac:picMkLst>
        </pc:picChg>
        <pc:picChg chg="del">
          <ac:chgData name="FADI SAAD" userId="1f95a12b1468ba16" providerId="LiveId" clId="{4A5576C1-658E-4423-8727-21475A9FA89C}" dt="2022-09-17T09:50:36.445" v="546" actId="21"/>
          <ac:picMkLst>
            <pc:docMk/>
            <pc:sldMk cId="2011131733" sldId="440"/>
            <ac:picMk id="5" creationId="{572EAEF0-4EE1-7D98-D6DC-E4AC316E6A17}"/>
          </ac:picMkLst>
        </pc:picChg>
      </pc:sldChg>
      <pc:sldChg chg="modSp add mod">
        <pc:chgData name="FADI SAAD" userId="1f95a12b1468ba16" providerId="LiveId" clId="{4A5576C1-658E-4423-8727-21475A9FA89C}" dt="2022-09-18T08:05:28.071" v="828" actId="207"/>
        <pc:sldMkLst>
          <pc:docMk/>
          <pc:sldMk cId="4149867868" sldId="441"/>
        </pc:sldMkLst>
        <pc:spChg chg="mod">
          <ac:chgData name="FADI SAAD" userId="1f95a12b1468ba16" providerId="LiveId" clId="{4A5576C1-658E-4423-8727-21475A9FA89C}" dt="2022-09-18T08:05:28.071" v="828" actId="207"/>
          <ac:spMkLst>
            <pc:docMk/>
            <pc:sldMk cId="4149867868" sldId="441"/>
            <ac:spMk id="6" creationId="{9364D954-CC56-3E64-D1ED-298E19EB1D13}"/>
          </ac:spMkLst>
        </pc:spChg>
      </pc:sldChg>
      <pc:sldChg chg="addSp delSp modSp add mod">
        <pc:chgData name="FADI SAAD" userId="1f95a12b1468ba16" providerId="LiveId" clId="{4A5576C1-658E-4423-8727-21475A9FA89C}" dt="2022-09-18T08:05:30.266" v="829" actId="207"/>
        <pc:sldMkLst>
          <pc:docMk/>
          <pc:sldMk cId="1156607150" sldId="442"/>
        </pc:sldMkLst>
        <pc:spChg chg="add del">
          <ac:chgData name="FADI SAAD" userId="1f95a12b1468ba16" providerId="LiveId" clId="{4A5576C1-658E-4423-8727-21475A9FA89C}" dt="2022-09-17T17:45:28.526" v="563" actId="22"/>
          <ac:spMkLst>
            <pc:docMk/>
            <pc:sldMk cId="1156607150" sldId="442"/>
            <ac:spMk id="5" creationId="{30C99DD6-9B53-9664-B446-23758497990C}"/>
          </ac:spMkLst>
        </pc:spChg>
        <pc:spChg chg="mod">
          <ac:chgData name="FADI SAAD" userId="1f95a12b1468ba16" providerId="LiveId" clId="{4A5576C1-658E-4423-8727-21475A9FA89C}" dt="2022-09-18T08:05:30.266" v="829" actId="207"/>
          <ac:spMkLst>
            <pc:docMk/>
            <pc:sldMk cId="1156607150" sldId="442"/>
            <ac:spMk id="6" creationId="{9364D954-CC56-3E64-D1ED-298E19EB1D13}"/>
          </ac:spMkLst>
        </pc:spChg>
      </pc:sldChg>
      <pc:sldChg chg="modSp add mod">
        <pc:chgData name="FADI SAAD" userId="1f95a12b1468ba16" providerId="LiveId" clId="{4A5576C1-658E-4423-8727-21475A9FA89C}" dt="2022-09-18T08:05:32.849" v="830" actId="207"/>
        <pc:sldMkLst>
          <pc:docMk/>
          <pc:sldMk cId="20310551" sldId="443"/>
        </pc:sldMkLst>
        <pc:spChg chg="mod">
          <ac:chgData name="FADI SAAD" userId="1f95a12b1468ba16" providerId="LiveId" clId="{4A5576C1-658E-4423-8727-21475A9FA89C}" dt="2022-09-18T08:05:32.849" v="830" actId="207"/>
          <ac:spMkLst>
            <pc:docMk/>
            <pc:sldMk cId="20310551" sldId="443"/>
            <ac:spMk id="6" creationId="{9364D954-CC56-3E64-D1ED-298E19EB1D13}"/>
          </ac:spMkLst>
        </pc:spChg>
      </pc:sldChg>
      <pc:sldChg chg="addSp delSp modSp add mod">
        <pc:chgData name="FADI SAAD" userId="1f95a12b1468ba16" providerId="LiveId" clId="{4A5576C1-658E-4423-8727-21475A9FA89C}" dt="2022-09-18T08:05:35.811" v="831" actId="207"/>
        <pc:sldMkLst>
          <pc:docMk/>
          <pc:sldMk cId="2459687345" sldId="444"/>
        </pc:sldMkLst>
        <pc:spChg chg="mod">
          <ac:chgData name="FADI SAAD" userId="1f95a12b1468ba16" providerId="LiveId" clId="{4A5576C1-658E-4423-8727-21475A9FA89C}" dt="2022-09-18T08:05:35.811" v="831" actId="207"/>
          <ac:spMkLst>
            <pc:docMk/>
            <pc:sldMk cId="2459687345" sldId="444"/>
            <ac:spMk id="6" creationId="{9364D954-CC56-3E64-D1ED-298E19EB1D13}"/>
          </ac:spMkLst>
        </pc:spChg>
        <pc:picChg chg="del">
          <ac:chgData name="FADI SAAD" userId="1f95a12b1468ba16" providerId="LiveId" clId="{4A5576C1-658E-4423-8727-21475A9FA89C}" dt="2022-09-17T17:47:10.071" v="572" actId="21"/>
          <ac:picMkLst>
            <pc:docMk/>
            <pc:sldMk cId="2459687345" sldId="444"/>
            <ac:picMk id="3" creationId="{E1620C03-A6FE-406D-EAC6-41E259BEB6D2}"/>
          </ac:picMkLst>
        </pc:picChg>
        <pc:picChg chg="add mod">
          <ac:chgData name="FADI SAAD" userId="1f95a12b1468ba16" providerId="LiveId" clId="{4A5576C1-658E-4423-8727-21475A9FA89C}" dt="2022-09-17T17:50:40.196" v="593" actId="14100"/>
          <ac:picMkLst>
            <pc:docMk/>
            <pc:sldMk cId="2459687345" sldId="444"/>
            <ac:picMk id="5" creationId="{8D1A2432-1F64-2C9F-FFD2-411E374E48F5}"/>
          </ac:picMkLst>
        </pc:picChg>
      </pc:sldChg>
      <pc:sldChg chg="addSp delSp modSp add mod">
        <pc:chgData name="FADI SAAD" userId="1f95a12b1468ba16" providerId="LiveId" clId="{4A5576C1-658E-4423-8727-21475A9FA89C}" dt="2022-09-18T08:05:38.792" v="832" actId="207"/>
        <pc:sldMkLst>
          <pc:docMk/>
          <pc:sldMk cId="956990511" sldId="445"/>
        </pc:sldMkLst>
        <pc:spChg chg="mod">
          <ac:chgData name="FADI SAAD" userId="1f95a12b1468ba16" providerId="LiveId" clId="{4A5576C1-658E-4423-8727-21475A9FA89C}" dt="2022-09-18T08:05:38.792" v="832" actId="207"/>
          <ac:spMkLst>
            <pc:docMk/>
            <pc:sldMk cId="956990511" sldId="445"/>
            <ac:spMk id="6" creationId="{9364D954-CC56-3E64-D1ED-298E19EB1D13}"/>
          </ac:spMkLst>
        </pc:spChg>
        <pc:picChg chg="add mod">
          <ac:chgData name="FADI SAAD" userId="1f95a12b1468ba16" providerId="LiveId" clId="{4A5576C1-658E-4423-8727-21475A9FA89C}" dt="2022-09-17T17:52:36.657" v="605" actId="14100"/>
          <ac:picMkLst>
            <pc:docMk/>
            <pc:sldMk cId="956990511" sldId="445"/>
            <ac:picMk id="3" creationId="{8D531AE5-55CD-4F22-5B92-EB0E9251CFCF}"/>
          </ac:picMkLst>
        </pc:picChg>
        <pc:picChg chg="del">
          <ac:chgData name="FADI SAAD" userId="1f95a12b1468ba16" providerId="LiveId" clId="{4A5576C1-658E-4423-8727-21475A9FA89C}" dt="2022-09-17T17:50:49.484" v="595" actId="21"/>
          <ac:picMkLst>
            <pc:docMk/>
            <pc:sldMk cId="956990511" sldId="445"/>
            <ac:picMk id="5" creationId="{8D1A2432-1F64-2C9F-FFD2-411E374E48F5}"/>
          </ac:picMkLst>
        </pc:picChg>
      </pc:sldChg>
      <pc:sldChg chg="addSp modSp add mod">
        <pc:chgData name="FADI SAAD" userId="1f95a12b1468ba16" providerId="LiveId" clId="{4A5576C1-658E-4423-8727-21475A9FA89C}" dt="2022-09-18T08:05:47.665" v="833" actId="207"/>
        <pc:sldMkLst>
          <pc:docMk/>
          <pc:sldMk cId="209951846" sldId="446"/>
        </pc:sldMkLst>
        <pc:spChg chg="mod">
          <ac:chgData name="FADI SAAD" userId="1f95a12b1468ba16" providerId="LiveId" clId="{4A5576C1-658E-4423-8727-21475A9FA89C}" dt="2022-09-17T17:55:51.837" v="619"/>
          <ac:spMkLst>
            <pc:docMk/>
            <pc:sldMk cId="209951846" sldId="446"/>
            <ac:spMk id="4" creationId="{00000000-0000-0000-0000-000000000000}"/>
          </ac:spMkLst>
        </pc:spChg>
        <pc:spChg chg="mod">
          <ac:chgData name="FADI SAAD" userId="1f95a12b1468ba16" providerId="LiveId" clId="{4A5576C1-658E-4423-8727-21475A9FA89C}" dt="2022-09-18T08:05:47.665" v="833" actId="207"/>
          <ac:spMkLst>
            <pc:docMk/>
            <pc:sldMk cId="209951846" sldId="446"/>
            <ac:spMk id="6" creationId="{9364D954-CC56-3E64-D1ED-298E19EB1D13}"/>
          </ac:spMkLst>
        </pc:spChg>
        <pc:cxnChg chg="add mod">
          <ac:chgData name="FADI SAAD" userId="1f95a12b1468ba16" providerId="LiveId" clId="{4A5576C1-658E-4423-8727-21475A9FA89C}" dt="2022-09-17T17:57:47.987" v="624" actId="208"/>
          <ac:cxnSpMkLst>
            <pc:docMk/>
            <pc:sldMk cId="209951846" sldId="446"/>
            <ac:cxnSpMk id="5" creationId="{5303882C-F753-6407-C995-C2E9063F4B08}"/>
          </ac:cxnSpMkLst>
        </pc:cxnChg>
      </pc:sldChg>
      <pc:sldChg chg="modSp add mod">
        <pc:chgData name="FADI SAAD" userId="1f95a12b1468ba16" providerId="LiveId" clId="{4A5576C1-658E-4423-8727-21475A9FA89C}" dt="2022-09-18T08:05:53.499" v="834" actId="207"/>
        <pc:sldMkLst>
          <pc:docMk/>
          <pc:sldMk cId="1665085769" sldId="447"/>
        </pc:sldMkLst>
        <pc:spChg chg="mod">
          <ac:chgData name="FADI SAAD" userId="1f95a12b1468ba16" providerId="LiveId" clId="{4A5576C1-658E-4423-8727-21475A9FA89C}" dt="2022-09-18T08:05:53.499" v="834" actId="207"/>
          <ac:spMkLst>
            <pc:docMk/>
            <pc:sldMk cId="1665085769" sldId="447"/>
            <ac:spMk id="6" creationId="{9364D954-CC56-3E64-D1ED-298E19EB1D13}"/>
          </ac:spMkLst>
        </pc:spChg>
      </pc:sldChg>
      <pc:sldChg chg="delSp modSp add mod">
        <pc:chgData name="FADI SAAD" userId="1f95a12b1468ba16" providerId="LiveId" clId="{4A5576C1-658E-4423-8727-21475A9FA89C}" dt="2022-09-18T08:05:56.378" v="835" actId="207"/>
        <pc:sldMkLst>
          <pc:docMk/>
          <pc:sldMk cId="2821624295" sldId="448"/>
        </pc:sldMkLst>
        <pc:spChg chg="mod">
          <ac:chgData name="FADI SAAD" userId="1f95a12b1468ba16" providerId="LiveId" clId="{4A5576C1-658E-4423-8727-21475A9FA89C}" dt="2022-09-18T08:05:56.378" v="835" actId="207"/>
          <ac:spMkLst>
            <pc:docMk/>
            <pc:sldMk cId="2821624295" sldId="448"/>
            <ac:spMk id="6" creationId="{9364D954-CC56-3E64-D1ED-298E19EB1D13}"/>
          </ac:spMkLst>
        </pc:spChg>
        <pc:cxnChg chg="del">
          <ac:chgData name="FADI SAAD" userId="1f95a12b1468ba16" providerId="LiveId" clId="{4A5576C1-658E-4423-8727-21475A9FA89C}" dt="2022-09-17T17:58:54.718" v="630" actId="21"/>
          <ac:cxnSpMkLst>
            <pc:docMk/>
            <pc:sldMk cId="2821624295" sldId="448"/>
            <ac:cxnSpMk id="5" creationId="{5303882C-F753-6407-C995-C2E9063F4B08}"/>
          </ac:cxnSpMkLst>
        </pc:cxnChg>
      </pc:sldChg>
      <pc:sldChg chg="addSp modSp add mod">
        <pc:chgData name="FADI SAAD" userId="1f95a12b1468ba16" providerId="LiveId" clId="{4A5576C1-658E-4423-8727-21475A9FA89C}" dt="2022-09-18T08:06:21.650" v="838" actId="207"/>
        <pc:sldMkLst>
          <pc:docMk/>
          <pc:sldMk cId="445085642" sldId="449"/>
        </pc:sldMkLst>
        <pc:spChg chg="mod">
          <ac:chgData name="FADI SAAD" userId="1f95a12b1468ba16" providerId="LiveId" clId="{4A5576C1-658E-4423-8727-21475A9FA89C}" dt="2022-09-17T18:05:27.881" v="661" actId="20577"/>
          <ac:spMkLst>
            <pc:docMk/>
            <pc:sldMk cId="445085642" sldId="449"/>
            <ac:spMk id="4" creationId="{00000000-0000-0000-0000-000000000000}"/>
          </ac:spMkLst>
        </pc:spChg>
        <pc:spChg chg="mod">
          <ac:chgData name="FADI SAAD" userId="1f95a12b1468ba16" providerId="LiveId" clId="{4A5576C1-658E-4423-8727-21475A9FA89C}" dt="2022-09-18T08:06:21.650" v="838" actId="207"/>
          <ac:spMkLst>
            <pc:docMk/>
            <pc:sldMk cId="445085642" sldId="449"/>
            <ac:spMk id="6" creationId="{9364D954-CC56-3E64-D1ED-298E19EB1D13}"/>
          </ac:spMkLst>
        </pc:spChg>
        <pc:picChg chg="add mod">
          <ac:chgData name="FADI SAAD" userId="1f95a12b1468ba16" providerId="LiveId" clId="{4A5576C1-658E-4423-8727-21475A9FA89C}" dt="2022-09-17T18:09:51.183" v="698" actId="14100"/>
          <ac:picMkLst>
            <pc:docMk/>
            <pc:sldMk cId="445085642" sldId="449"/>
            <ac:picMk id="3" creationId="{2FB4AEDC-A85F-D1B6-3088-E7277D609EE7}"/>
          </ac:picMkLst>
        </pc:picChg>
      </pc:sldChg>
      <pc:sldChg chg="modSp add mod">
        <pc:chgData name="FADI SAAD" userId="1f95a12b1468ba16" providerId="LiveId" clId="{4A5576C1-658E-4423-8727-21475A9FA89C}" dt="2022-09-18T08:06:11.962" v="837" actId="207"/>
        <pc:sldMkLst>
          <pc:docMk/>
          <pc:sldMk cId="1596495132" sldId="450"/>
        </pc:sldMkLst>
        <pc:spChg chg="mod">
          <ac:chgData name="FADI SAAD" userId="1f95a12b1468ba16" providerId="LiveId" clId="{4A5576C1-658E-4423-8727-21475A9FA89C}" dt="2022-09-18T08:06:11.962" v="837" actId="207"/>
          <ac:spMkLst>
            <pc:docMk/>
            <pc:sldMk cId="1596495132" sldId="450"/>
            <ac:spMk id="6" creationId="{9364D954-CC56-3E64-D1ED-298E19EB1D13}"/>
          </ac:spMkLst>
        </pc:spChg>
      </pc:sldChg>
      <pc:sldChg chg="addSp modSp add mod">
        <pc:chgData name="FADI SAAD" userId="1f95a12b1468ba16" providerId="LiveId" clId="{4A5576C1-658E-4423-8727-21475A9FA89C}" dt="2022-09-18T08:06:24.909" v="839" actId="207"/>
        <pc:sldMkLst>
          <pc:docMk/>
          <pc:sldMk cId="3820032213" sldId="451"/>
        </pc:sldMkLst>
        <pc:spChg chg="mod">
          <ac:chgData name="FADI SAAD" userId="1f95a12b1468ba16" providerId="LiveId" clId="{4A5576C1-658E-4423-8727-21475A9FA89C}" dt="2022-09-18T08:06:24.909" v="839" actId="207"/>
          <ac:spMkLst>
            <pc:docMk/>
            <pc:sldMk cId="3820032213" sldId="451"/>
            <ac:spMk id="6" creationId="{9364D954-CC56-3E64-D1ED-298E19EB1D13}"/>
          </ac:spMkLst>
        </pc:spChg>
        <pc:picChg chg="add mod">
          <ac:chgData name="FADI SAAD" userId="1f95a12b1468ba16" providerId="LiveId" clId="{4A5576C1-658E-4423-8727-21475A9FA89C}" dt="2022-09-17T18:11:21.948" v="710" actId="14100"/>
          <ac:picMkLst>
            <pc:docMk/>
            <pc:sldMk cId="3820032213" sldId="451"/>
            <ac:picMk id="3" creationId="{70BC2861-2EAB-3AEE-12EC-031045F6CDA2}"/>
          </ac:picMkLst>
        </pc:picChg>
      </pc:sldChg>
      <pc:sldChg chg="addSp delSp modSp add mod">
        <pc:chgData name="FADI SAAD" userId="1f95a12b1468ba16" providerId="LiveId" clId="{4A5576C1-658E-4423-8727-21475A9FA89C}" dt="2022-09-18T08:06:33.003" v="840" actId="207"/>
        <pc:sldMkLst>
          <pc:docMk/>
          <pc:sldMk cId="715835598" sldId="452"/>
        </pc:sldMkLst>
        <pc:spChg chg="mod">
          <ac:chgData name="FADI SAAD" userId="1f95a12b1468ba16" providerId="LiveId" clId="{4A5576C1-658E-4423-8727-21475A9FA89C}" dt="2022-09-17T18:13:00.196" v="714"/>
          <ac:spMkLst>
            <pc:docMk/>
            <pc:sldMk cId="715835598" sldId="452"/>
            <ac:spMk id="4" creationId="{00000000-0000-0000-0000-000000000000}"/>
          </ac:spMkLst>
        </pc:spChg>
        <pc:spChg chg="del mod">
          <ac:chgData name="FADI SAAD" userId="1f95a12b1468ba16" providerId="LiveId" clId="{4A5576C1-658E-4423-8727-21475A9FA89C}" dt="2022-09-17T18:19:28.414" v="752" actId="21"/>
          <ac:spMkLst>
            <pc:docMk/>
            <pc:sldMk cId="715835598" sldId="452"/>
            <ac:spMk id="6" creationId="{9364D954-CC56-3E64-D1ED-298E19EB1D13}"/>
          </ac:spMkLst>
        </pc:spChg>
        <pc:spChg chg="add mod">
          <ac:chgData name="FADI SAAD" userId="1f95a12b1468ba16" providerId="LiveId" clId="{4A5576C1-658E-4423-8727-21475A9FA89C}" dt="2022-09-18T08:06:33.003" v="840" actId="207"/>
          <ac:spMkLst>
            <pc:docMk/>
            <pc:sldMk cId="715835598" sldId="452"/>
            <ac:spMk id="8" creationId="{04BAC826-3F4B-2C37-2759-B9B0C91FED9B}"/>
          </ac:spMkLst>
        </pc:spChg>
        <pc:picChg chg="del">
          <ac:chgData name="FADI SAAD" userId="1f95a12b1468ba16" providerId="LiveId" clId="{4A5576C1-658E-4423-8727-21475A9FA89C}" dt="2022-09-17T18:12:43.777" v="713" actId="21"/>
          <ac:picMkLst>
            <pc:docMk/>
            <pc:sldMk cId="715835598" sldId="452"/>
            <ac:picMk id="3" creationId="{70BC2861-2EAB-3AEE-12EC-031045F6CDA2}"/>
          </ac:picMkLst>
        </pc:picChg>
        <pc:picChg chg="add mod">
          <ac:chgData name="FADI SAAD" userId="1f95a12b1468ba16" providerId="LiveId" clId="{4A5576C1-658E-4423-8727-21475A9FA89C}" dt="2022-09-17T18:19:51.357" v="756" actId="14100"/>
          <ac:picMkLst>
            <pc:docMk/>
            <pc:sldMk cId="715835598" sldId="452"/>
            <ac:picMk id="5" creationId="{BBB17595-A859-56E4-0FB2-61C8C8A48812}"/>
          </ac:picMkLst>
        </pc:picChg>
      </pc:sldChg>
      <pc:sldChg chg="modSp add mod">
        <pc:chgData name="FADI SAAD" userId="1f95a12b1468ba16" providerId="LiveId" clId="{4A5576C1-658E-4423-8727-21475A9FA89C}" dt="2022-09-18T08:52:16.777" v="1082" actId="1076"/>
        <pc:sldMkLst>
          <pc:docMk/>
          <pc:sldMk cId="2378002944" sldId="453"/>
        </pc:sldMkLst>
        <pc:spChg chg="mod">
          <ac:chgData name="FADI SAAD" userId="1f95a12b1468ba16" providerId="LiveId" clId="{4A5576C1-658E-4423-8727-21475A9FA89C}" dt="2022-09-18T08:51:20.941" v="1073"/>
          <ac:spMkLst>
            <pc:docMk/>
            <pc:sldMk cId="2378002944" sldId="453"/>
            <ac:spMk id="4" creationId="{00000000-0000-0000-0000-000000000000}"/>
          </ac:spMkLst>
        </pc:spChg>
        <pc:spChg chg="mod">
          <ac:chgData name="FADI SAAD" userId="1f95a12b1468ba16" providerId="LiveId" clId="{4A5576C1-658E-4423-8727-21475A9FA89C}" dt="2022-09-18T08:52:16.777" v="1082" actId="1076"/>
          <ac:spMkLst>
            <pc:docMk/>
            <pc:sldMk cId="2378002944" sldId="453"/>
            <ac:spMk id="6" creationId="{9364D954-CC56-3E64-D1ED-298E19EB1D13}"/>
          </ac:spMkLst>
        </pc:spChg>
      </pc:sldChg>
      <pc:sldChg chg="modSp add del mod">
        <pc:chgData name="FADI SAAD" userId="1f95a12b1468ba16" providerId="LiveId" clId="{4A5576C1-658E-4423-8727-21475A9FA89C}" dt="2022-09-17T18:27:09.488" v="807" actId="2696"/>
        <pc:sldMkLst>
          <pc:docMk/>
          <pc:sldMk cId="1768513392" sldId="454"/>
        </pc:sldMkLst>
        <pc:spChg chg="mod">
          <ac:chgData name="FADI SAAD" userId="1f95a12b1468ba16" providerId="LiveId" clId="{4A5576C1-658E-4423-8727-21475A9FA89C}" dt="2022-09-17T18:23:17.931" v="766" actId="21"/>
          <ac:spMkLst>
            <pc:docMk/>
            <pc:sldMk cId="1768513392" sldId="454"/>
            <ac:spMk id="6" creationId="{9364D954-CC56-3E64-D1ED-298E19EB1D13}"/>
          </ac:spMkLst>
        </pc:spChg>
      </pc:sldChg>
      <pc:sldChg chg="modSp add mod">
        <pc:chgData name="FADI SAAD" userId="1f95a12b1468ba16" providerId="LiveId" clId="{4A5576C1-658E-4423-8727-21475A9FA89C}" dt="2022-09-18T08:06:36.581" v="841" actId="207"/>
        <pc:sldMkLst>
          <pc:docMk/>
          <pc:sldMk cId="4263798226" sldId="455"/>
        </pc:sldMkLst>
        <pc:spChg chg="mod">
          <ac:chgData name="FADI SAAD" userId="1f95a12b1468ba16" providerId="LiveId" clId="{4A5576C1-658E-4423-8727-21475A9FA89C}" dt="2022-09-18T08:06:36.581" v="841" actId="207"/>
          <ac:spMkLst>
            <pc:docMk/>
            <pc:sldMk cId="4263798226" sldId="455"/>
            <ac:spMk id="8" creationId="{04BAC826-3F4B-2C37-2759-B9B0C91FED9B}"/>
          </ac:spMkLst>
        </pc:spChg>
      </pc:sldChg>
      <pc:sldChg chg="modSp add mod">
        <pc:chgData name="FADI SAAD" userId="1f95a12b1468ba16" providerId="LiveId" clId="{4A5576C1-658E-4423-8727-21475A9FA89C}" dt="2022-09-18T08:06:39.490" v="842" actId="207"/>
        <pc:sldMkLst>
          <pc:docMk/>
          <pc:sldMk cId="2002386529" sldId="456"/>
        </pc:sldMkLst>
        <pc:spChg chg="mod">
          <ac:chgData name="FADI SAAD" userId="1f95a12b1468ba16" providerId="LiveId" clId="{4A5576C1-658E-4423-8727-21475A9FA89C}" dt="2022-09-18T08:06:39.490" v="842" actId="207"/>
          <ac:spMkLst>
            <pc:docMk/>
            <pc:sldMk cId="2002386529" sldId="456"/>
            <ac:spMk id="8" creationId="{04BAC826-3F4B-2C37-2759-B9B0C91FED9B}"/>
          </ac:spMkLst>
        </pc:spChg>
      </pc:sldChg>
      <pc:sldChg chg="modSp add mod">
        <pc:chgData name="FADI SAAD" userId="1f95a12b1468ba16" providerId="LiveId" clId="{4A5576C1-658E-4423-8727-21475A9FA89C}" dt="2022-09-18T08:12:54.792" v="871" actId="255"/>
        <pc:sldMkLst>
          <pc:docMk/>
          <pc:sldMk cId="4076104426" sldId="457"/>
        </pc:sldMkLst>
        <pc:spChg chg="mod">
          <ac:chgData name="FADI SAAD" userId="1f95a12b1468ba16" providerId="LiveId" clId="{4A5576C1-658E-4423-8727-21475A9FA89C}" dt="2022-09-18T08:12:54.792" v="871" actId="255"/>
          <ac:spMkLst>
            <pc:docMk/>
            <pc:sldMk cId="4076104426" sldId="457"/>
            <ac:spMk id="8" creationId="{04BAC826-3F4B-2C37-2759-B9B0C91FED9B}"/>
          </ac:spMkLst>
        </pc:spChg>
      </pc:sldChg>
      <pc:sldChg chg="modSp add mod">
        <pc:chgData name="FADI SAAD" userId="1f95a12b1468ba16" providerId="LiveId" clId="{4A5576C1-658E-4423-8727-21475A9FA89C}" dt="2022-09-18T08:13:29.894" v="874" actId="255"/>
        <pc:sldMkLst>
          <pc:docMk/>
          <pc:sldMk cId="3404805099" sldId="458"/>
        </pc:sldMkLst>
        <pc:spChg chg="mod">
          <ac:chgData name="FADI SAAD" userId="1f95a12b1468ba16" providerId="LiveId" clId="{4A5576C1-658E-4423-8727-21475A9FA89C}" dt="2022-09-18T08:13:29.894" v="874" actId="255"/>
          <ac:spMkLst>
            <pc:docMk/>
            <pc:sldMk cId="3404805099" sldId="458"/>
            <ac:spMk id="8" creationId="{04BAC826-3F4B-2C37-2759-B9B0C91FED9B}"/>
          </ac:spMkLst>
        </pc:spChg>
        <pc:picChg chg="mod">
          <ac:chgData name="FADI SAAD" userId="1f95a12b1468ba16" providerId="LiveId" clId="{4A5576C1-658E-4423-8727-21475A9FA89C}" dt="2022-09-18T08:09:21.554" v="852" actId="14100"/>
          <ac:picMkLst>
            <pc:docMk/>
            <pc:sldMk cId="3404805099" sldId="458"/>
            <ac:picMk id="5" creationId="{BBB17595-A859-56E4-0FB2-61C8C8A48812}"/>
          </ac:picMkLst>
        </pc:picChg>
      </pc:sldChg>
      <pc:sldChg chg="addSp delSp modSp add mod">
        <pc:chgData name="FADI SAAD" userId="1f95a12b1468ba16" providerId="LiveId" clId="{4A5576C1-658E-4423-8727-21475A9FA89C}" dt="2022-09-18T08:28:44.955" v="976"/>
        <pc:sldMkLst>
          <pc:docMk/>
          <pc:sldMk cId="2978452758" sldId="459"/>
        </pc:sldMkLst>
        <pc:spChg chg="mod">
          <ac:chgData name="FADI SAAD" userId="1f95a12b1468ba16" providerId="LiveId" clId="{4A5576C1-658E-4423-8727-21475A9FA89C}" dt="2022-09-18T08:17:53.406" v="897"/>
          <ac:spMkLst>
            <pc:docMk/>
            <pc:sldMk cId="2978452758" sldId="459"/>
            <ac:spMk id="4" creationId="{00000000-0000-0000-0000-000000000000}"/>
          </ac:spMkLst>
        </pc:spChg>
        <pc:spChg chg="mod">
          <ac:chgData name="FADI SAAD" userId="1f95a12b1468ba16" providerId="LiveId" clId="{4A5576C1-658E-4423-8727-21475A9FA89C}" dt="2022-09-18T08:28:44.955" v="976"/>
          <ac:spMkLst>
            <pc:docMk/>
            <pc:sldMk cId="2978452758" sldId="459"/>
            <ac:spMk id="8" creationId="{04BAC826-3F4B-2C37-2759-B9B0C91FED9B}"/>
          </ac:spMkLst>
        </pc:spChg>
        <pc:picChg chg="add mod">
          <ac:chgData name="FADI SAAD" userId="1f95a12b1468ba16" providerId="LiveId" clId="{4A5576C1-658E-4423-8727-21475A9FA89C}" dt="2022-09-18T08:20:32.841" v="909" actId="14100"/>
          <ac:picMkLst>
            <pc:docMk/>
            <pc:sldMk cId="2978452758" sldId="459"/>
            <ac:picMk id="3" creationId="{8E6CBD33-F997-C64F-8C31-51300CFC8B67}"/>
          </ac:picMkLst>
        </pc:picChg>
        <pc:picChg chg="del">
          <ac:chgData name="FADI SAAD" userId="1f95a12b1468ba16" providerId="LiveId" clId="{4A5576C1-658E-4423-8727-21475A9FA89C}" dt="2022-09-18T08:18:14.094" v="899" actId="21"/>
          <ac:picMkLst>
            <pc:docMk/>
            <pc:sldMk cId="2978452758" sldId="459"/>
            <ac:picMk id="5" creationId="{BBB17595-A859-56E4-0FB2-61C8C8A48812}"/>
          </ac:picMkLst>
        </pc:picChg>
      </pc:sldChg>
      <pc:sldChg chg="addSp delSp modSp add mod">
        <pc:chgData name="FADI SAAD" userId="1f95a12b1468ba16" providerId="LiveId" clId="{4A5576C1-658E-4423-8727-21475A9FA89C}" dt="2022-09-18T08:35:25.918" v="989" actId="207"/>
        <pc:sldMkLst>
          <pc:docMk/>
          <pc:sldMk cId="1189395178" sldId="460"/>
        </pc:sldMkLst>
        <pc:spChg chg="mod">
          <ac:chgData name="FADI SAAD" userId="1f95a12b1468ba16" providerId="LiveId" clId="{4A5576C1-658E-4423-8727-21475A9FA89C}" dt="2022-09-18T08:35:25.918" v="989" actId="207"/>
          <ac:spMkLst>
            <pc:docMk/>
            <pc:sldMk cId="1189395178" sldId="460"/>
            <ac:spMk id="8" creationId="{04BAC826-3F4B-2C37-2759-B9B0C91FED9B}"/>
          </ac:spMkLst>
        </pc:spChg>
        <pc:picChg chg="del mod">
          <ac:chgData name="FADI SAAD" userId="1f95a12b1468ba16" providerId="LiveId" clId="{4A5576C1-658E-4423-8727-21475A9FA89C}" dt="2022-09-18T08:34:53.374" v="983" actId="21"/>
          <ac:picMkLst>
            <pc:docMk/>
            <pc:sldMk cId="1189395178" sldId="460"/>
            <ac:picMk id="3" creationId="{8E6CBD33-F997-C64F-8C31-51300CFC8B67}"/>
          </ac:picMkLst>
        </pc:picChg>
        <pc:picChg chg="add mod">
          <ac:chgData name="FADI SAAD" userId="1f95a12b1468ba16" providerId="LiveId" clId="{4A5576C1-658E-4423-8727-21475A9FA89C}" dt="2022-09-18T08:35:06.562" v="988" actId="14100"/>
          <ac:picMkLst>
            <pc:docMk/>
            <pc:sldMk cId="1189395178" sldId="460"/>
            <ac:picMk id="5" creationId="{914E97A3-D518-03CB-C770-2FF27A6574B4}"/>
          </ac:picMkLst>
        </pc:picChg>
      </pc:sldChg>
      <pc:sldChg chg="addSp delSp modSp add mod">
        <pc:chgData name="FADI SAAD" userId="1f95a12b1468ba16" providerId="LiveId" clId="{4A5576C1-658E-4423-8727-21475A9FA89C}" dt="2022-09-18T08:38:01.882" v="1003"/>
        <pc:sldMkLst>
          <pc:docMk/>
          <pc:sldMk cId="1411111399" sldId="461"/>
        </pc:sldMkLst>
        <pc:spChg chg="mod">
          <ac:chgData name="FADI SAAD" userId="1f95a12b1468ba16" providerId="LiveId" clId="{4A5576C1-658E-4423-8727-21475A9FA89C}" dt="2022-09-18T08:38:01.882" v="1003"/>
          <ac:spMkLst>
            <pc:docMk/>
            <pc:sldMk cId="1411111399" sldId="461"/>
            <ac:spMk id="4" creationId="{00000000-0000-0000-0000-000000000000}"/>
          </ac:spMkLst>
        </pc:spChg>
        <pc:spChg chg="mod">
          <ac:chgData name="FADI SAAD" userId="1f95a12b1468ba16" providerId="LiveId" clId="{4A5576C1-658E-4423-8727-21475A9FA89C}" dt="2022-09-18T08:37:31.867" v="999" actId="14100"/>
          <ac:spMkLst>
            <pc:docMk/>
            <pc:sldMk cId="1411111399" sldId="461"/>
            <ac:spMk id="8" creationId="{04BAC826-3F4B-2C37-2759-B9B0C91FED9B}"/>
          </ac:spMkLst>
        </pc:spChg>
        <pc:picChg chg="add mod">
          <ac:chgData name="FADI SAAD" userId="1f95a12b1468ba16" providerId="LiveId" clId="{4A5576C1-658E-4423-8727-21475A9FA89C}" dt="2022-09-18T08:37:39.044" v="1000" actId="14100"/>
          <ac:picMkLst>
            <pc:docMk/>
            <pc:sldMk cId="1411111399" sldId="461"/>
            <ac:picMk id="3" creationId="{1AE2AFD2-34A2-DC0C-F768-35BDAE75005E}"/>
          </ac:picMkLst>
        </pc:picChg>
        <pc:picChg chg="del mod">
          <ac:chgData name="FADI SAAD" userId="1f95a12b1468ba16" providerId="LiveId" clId="{4A5576C1-658E-4423-8727-21475A9FA89C}" dt="2022-09-18T08:37:19.234" v="996" actId="21"/>
          <ac:picMkLst>
            <pc:docMk/>
            <pc:sldMk cId="1411111399" sldId="461"/>
            <ac:picMk id="5" creationId="{914E97A3-D518-03CB-C770-2FF27A6574B4}"/>
          </ac:picMkLst>
        </pc:picChg>
      </pc:sldChg>
      <pc:sldChg chg="modSp add mod">
        <pc:chgData name="FADI SAAD" userId="1f95a12b1468ba16" providerId="LiveId" clId="{4A5576C1-658E-4423-8727-21475A9FA89C}" dt="2022-09-18T08:41:42.567" v="1025" actId="122"/>
        <pc:sldMkLst>
          <pc:docMk/>
          <pc:sldMk cId="2278710553" sldId="462"/>
        </pc:sldMkLst>
        <pc:spChg chg="mod">
          <ac:chgData name="FADI SAAD" userId="1f95a12b1468ba16" providerId="LiveId" clId="{4A5576C1-658E-4423-8727-21475A9FA89C}" dt="2022-09-18T08:41:42.567" v="1025" actId="122"/>
          <ac:spMkLst>
            <pc:docMk/>
            <pc:sldMk cId="2278710553" sldId="462"/>
            <ac:spMk id="8" creationId="{04BAC826-3F4B-2C37-2759-B9B0C91FED9B}"/>
          </ac:spMkLst>
        </pc:spChg>
        <pc:picChg chg="mod">
          <ac:chgData name="FADI SAAD" userId="1f95a12b1468ba16" providerId="LiveId" clId="{4A5576C1-658E-4423-8727-21475A9FA89C}" dt="2022-09-18T08:41:36.312" v="1024" actId="14100"/>
          <ac:picMkLst>
            <pc:docMk/>
            <pc:sldMk cId="2278710553" sldId="462"/>
            <ac:picMk id="3" creationId="{1AE2AFD2-34A2-DC0C-F768-35BDAE75005E}"/>
          </ac:picMkLst>
        </pc:picChg>
      </pc:sldChg>
      <pc:sldChg chg="delSp modSp add mod">
        <pc:chgData name="FADI SAAD" userId="1f95a12b1468ba16" providerId="LiveId" clId="{4A5576C1-658E-4423-8727-21475A9FA89C}" dt="2022-09-18T08:45:29.629" v="1056" actId="255"/>
        <pc:sldMkLst>
          <pc:docMk/>
          <pc:sldMk cId="2710633183" sldId="463"/>
        </pc:sldMkLst>
        <pc:spChg chg="mod">
          <ac:chgData name="FADI SAAD" userId="1f95a12b1468ba16" providerId="LiveId" clId="{4A5576C1-658E-4423-8727-21475A9FA89C}" dt="2022-09-18T08:45:29.629" v="1056" actId="255"/>
          <ac:spMkLst>
            <pc:docMk/>
            <pc:sldMk cId="2710633183" sldId="463"/>
            <ac:spMk id="8" creationId="{04BAC826-3F4B-2C37-2759-B9B0C91FED9B}"/>
          </ac:spMkLst>
        </pc:spChg>
        <pc:picChg chg="del">
          <ac:chgData name="FADI SAAD" userId="1f95a12b1468ba16" providerId="LiveId" clId="{4A5576C1-658E-4423-8727-21475A9FA89C}" dt="2022-09-18T08:41:58.781" v="1027" actId="21"/>
          <ac:picMkLst>
            <pc:docMk/>
            <pc:sldMk cId="2710633183" sldId="463"/>
            <ac:picMk id="3" creationId="{1AE2AFD2-34A2-DC0C-F768-35BDAE75005E}"/>
          </ac:picMkLst>
        </pc:picChg>
      </pc:sldChg>
      <pc:sldChg chg="modSp add mod ord">
        <pc:chgData name="FADI SAAD" userId="1f95a12b1468ba16" providerId="LiveId" clId="{4A5576C1-658E-4423-8727-21475A9FA89C}" dt="2022-09-18T08:49:56.024" v="1070" actId="14100"/>
        <pc:sldMkLst>
          <pc:docMk/>
          <pc:sldMk cId="2783416878" sldId="464"/>
        </pc:sldMkLst>
        <pc:spChg chg="mod">
          <ac:chgData name="FADI SAAD" userId="1f95a12b1468ba16" providerId="LiveId" clId="{4A5576C1-658E-4423-8727-21475A9FA89C}" dt="2022-09-18T08:49:45.573" v="1069" actId="207"/>
          <ac:spMkLst>
            <pc:docMk/>
            <pc:sldMk cId="2783416878" sldId="464"/>
            <ac:spMk id="8" creationId="{04BAC826-3F4B-2C37-2759-B9B0C91FED9B}"/>
          </ac:spMkLst>
        </pc:spChg>
        <pc:picChg chg="mod">
          <ac:chgData name="FADI SAAD" userId="1f95a12b1468ba16" providerId="LiveId" clId="{4A5576C1-658E-4423-8727-21475A9FA89C}" dt="2022-09-18T08:49:56.024" v="1070" actId="14100"/>
          <ac:picMkLst>
            <pc:docMk/>
            <pc:sldMk cId="2783416878" sldId="464"/>
            <ac:picMk id="3" creationId="{1AE2AFD2-34A2-DC0C-F768-35BDAE75005E}"/>
          </ac:picMkLst>
        </pc:picChg>
      </pc:sldChg>
      <pc:sldChg chg="modSp add mod">
        <pc:chgData name="FADI SAAD" userId="1f95a12b1468ba16" providerId="LiveId" clId="{4A5576C1-658E-4423-8727-21475A9FA89C}" dt="2022-09-18T08:54:48.969" v="1107" actId="255"/>
        <pc:sldMkLst>
          <pc:docMk/>
          <pc:sldMk cId="2990714663" sldId="465"/>
        </pc:sldMkLst>
        <pc:spChg chg="mod">
          <ac:chgData name="FADI SAAD" userId="1f95a12b1468ba16" providerId="LiveId" clId="{4A5576C1-658E-4423-8727-21475A9FA89C}" dt="2022-09-18T08:54:48.969" v="1107" actId="255"/>
          <ac:spMkLst>
            <pc:docMk/>
            <pc:sldMk cId="2990714663" sldId="465"/>
            <ac:spMk id="6" creationId="{9364D954-CC56-3E64-D1ED-298E19EB1D13}"/>
          </ac:spMkLst>
        </pc:spChg>
      </pc:sldChg>
      <pc:sldChg chg="addSp delSp modSp add mod">
        <pc:chgData name="FADI SAAD" userId="1f95a12b1468ba16" providerId="LiveId" clId="{4A5576C1-658E-4423-8727-21475A9FA89C}" dt="2022-09-18T09:37:50.691" v="1388" actId="14100"/>
        <pc:sldMkLst>
          <pc:docMk/>
          <pc:sldMk cId="3051287195" sldId="466"/>
        </pc:sldMkLst>
        <pc:spChg chg="mod">
          <ac:chgData name="FADI SAAD" userId="1f95a12b1468ba16" providerId="LiveId" clId="{4A5576C1-658E-4423-8727-21475A9FA89C}" dt="2022-09-18T09:35:42.725" v="1354"/>
          <ac:spMkLst>
            <pc:docMk/>
            <pc:sldMk cId="3051287195" sldId="466"/>
            <ac:spMk id="4" creationId="{00000000-0000-0000-0000-000000000000}"/>
          </ac:spMkLst>
        </pc:spChg>
        <pc:spChg chg="mod">
          <ac:chgData name="FADI SAAD" userId="1f95a12b1468ba16" providerId="LiveId" clId="{4A5576C1-658E-4423-8727-21475A9FA89C}" dt="2022-09-18T09:37:50.691" v="1388" actId="14100"/>
          <ac:spMkLst>
            <pc:docMk/>
            <pc:sldMk cId="3051287195" sldId="466"/>
            <ac:spMk id="6" creationId="{9364D954-CC56-3E64-D1ED-298E19EB1D13}"/>
          </ac:spMkLst>
        </pc:spChg>
        <pc:picChg chg="add del">
          <ac:chgData name="FADI SAAD" userId="1f95a12b1468ba16" providerId="LiveId" clId="{4A5576C1-658E-4423-8727-21475A9FA89C}" dt="2022-09-18T09:14:05.328" v="1234"/>
          <ac:picMkLst>
            <pc:docMk/>
            <pc:sldMk cId="3051287195" sldId="466"/>
            <ac:picMk id="2" creationId="{E241B09D-B424-09E1-58FD-51641D2F8295}"/>
          </ac:picMkLst>
        </pc:picChg>
      </pc:sldChg>
      <pc:sldChg chg="addSp modSp add mod ord">
        <pc:chgData name="FADI SAAD" userId="1f95a12b1468ba16" providerId="LiveId" clId="{4A5576C1-658E-4423-8727-21475A9FA89C}" dt="2022-09-18T09:13:04.599" v="1229" actId="14100"/>
        <pc:sldMkLst>
          <pc:docMk/>
          <pc:sldMk cId="4266888280" sldId="467"/>
        </pc:sldMkLst>
        <pc:spChg chg="mod">
          <ac:chgData name="FADI SAAD" userId="1f95a12b1468ba16" providerId="LiveId" clId="{4A5576C1-658E-4423-8727-21475A9FA89C}" dt="2022-09-18T09:12:52.895" v="1227" actId="14100"/>
          <ac:spMkLst>
            <pc:docMk/>
            <pc:sldMk cId="4266888280" sldId="467"/>
            <ac:spMk id="6" creationId="{9364D954-CC56-3E64-D1ED-298E19EB1D13}"/>
          </ac:spMkLst>
        </pc:spChg>
        <pc:picChg chg="add mod">
          <ac:chgData name="FADI SAAD" userId="1f95a12b1468ba16" providerId="LiveId" clId="{4A5576C1-658E-4423-8727-21475A9FA89C}" dt="2022-09-18T09:13:04.599" v="1229" actId="14100"/>
          <ac:picMkLst>
            <pc:docMk/>
            <pc:sldMk cId="4266888280" sldId="467"/>
            <ac:picMk id="3" creationId="{CDC46B67-E11C-48EE-8636-9F6370C435D2}"/>
          </ac:picMkLst>
        </pc:picChg>
      </pc:sldChg>
      <pc:sldChg chg="addSp delSp modSp add mod">
        <pc:chgData name="FADI SAAD" userId="1f95a12b1468ba16" providerId="LiveId" clId="{4A5576C1-658E-4423-8727-21475A9FA89C}" dt="2022-09-18T09:13:20.106" v="1231" actId="1076"/>
        <pc:sldMkLst>
          <pc:docMk/>
          <pc:sldMk cId="1403059279" sldId="468"/>
        </pc:sldMkLst>
        <pc:spChg chg="mod">
          <ac:chgData name="FADI SAAD" userId="1f95a12b1468ba16" providerId="LiveId" clId="{4A5576C1-658E-4423-8727-21475A9FA89C}" dt="2022-09-18T09:13:20.106" v="1231" actId="1076"/>
          <ac:spMkLst>
            <pc:docMk/>
            <pc:sldMk cId="1403059279" sldId="468"/>
            <ac:spMk id="6" creationId="{9364D954-CC56-3E64-D1ED-298E19EB1D13}"/>
          </ac:spMkLst>
        </pc:spChg>
        <pc:picChg chg="del">
          <ac:chgData name="FADI SAAD" userId="1f95a12b1468ba16" providerId="LiveId" clId="{4A5576C1-658E-4423-8727-21475A9FA89C}" dt="2022-09-18T09:08:26.500" v="1182" actId="21"/>
          <ac:picMkLst>
            <pc:docMk/>
            <pc:sldMk cId="1403059279" sldId="468"/>
            <ac:picMk id="3" creationId="{CDC46B67-E11C-48EE-8636-9F6370C435D2}"/>
          </ac:picMkLst>
        </pc:picChg>
        <pc:picChg chg="add mod">
          <ac:chgData name="FADI SAAD" userId="1f95a12b1468ba16" providerId="LiveId" clId="{4A5576C1-658E-4423-8727-21475A9FA89C}" dt="2022-09-18T09:08:53.857" v="1189" actId="14100"/>
          <ac:picMkLst>
            <pc:docMk/>
            <pc:sldMk cId="1403059279" sldId="468"/>
            <ac:picMk id="5" creationId="{EB1A4CAD-F045-3505-8910-4415A03ECA79}"/>
          </ac:picMkLst>
        </pc:picChg>
      </pc:sldChg>
      <pc:sldChg chg="addSp delSp modSp add mod">
        <pc:chgData name="FADI SAAD" userId="1f95a12b1468ba16" providerId="LiveId" clId="{4A5576C1-658E-4423-8727-21475A9FA89C}" dt="2022-09-18T09:18:54.281" v="1256" actId="1076"/>
        <pc:sldMkLst>
          <pc:docMk/>
          <pc:sldMk cId="2888411454" sldId="469"/>
        </pc:sldMkLst>
        <pc:spChg chg="mod">
          <ac:chgData name="FADI SAAD" userId="1f95a12b1468ba16" providerId="LiveId" clId="{4A5576C1-658E-4423-8727-21475A9FA89C}" dt="2022-09-18T09:18:54.281" v="1256" actId="1076"/>
          <ac:spMkLst>
            <pc:docMk/>
            <pc:sldMk cId="2888411454" sldId="469"/>
            <ac:spMk id="6" creationId="{9364D954-CC56-3E64-D1ED-298E19EB1D13}"/>
          </ac:spMkLst>
        </pc:spChg>
        <pc:picChg chg="add mod">
          <ac:chgData name="FADI SAAD" userId="1f95a12b1468ba16" providerId="LiveId" clId="{4A5576C1-658E-4423-8727-21475A9FA89C}" dt="2022-09-18T09:18:39.480" v="1254" actId="14100"/>
          <ac:picMkLst>
            <pc:docMk/>
            <pc:sldMk cId="2888411454" sldId="469"/>
            <ac:picMk id="3" creationId="{608FDA14-36A6-CF28-CFA4-484FC9B82AA8}"/>
          </ac:picMkLst>
        </pc:picChg>
        <pc:picChg chg="del mod">
          <ac:chgData name="FADI SAAD" userId="1f95a12b1468ba16" providerId="LiveId" clId="{4A5576C1-658E-4423-8727-21475A9FA89C}" dt="2022-09-18T09:18:23.291" v="1251" actId="21"/>
          <ac:picMkLst>
            <pc:docMk/>
            <pc:sldMk cId="2888411454" sldId="469"/>
            <ac:picMk id="5" creationId="{EB1A4CAD-F045-3505-8910-4415A03ECA79}"/>
          </ac:picMkLst>
        </pc:picChg>
      </pc:sldChg>
      <pc:sldChg chg="addSp delSp modSp add mod">
        <pc:chgData name="FADI SAAD" userId="1f95a12b1468ba16" providerId="LiveId" clId="{4A5576C1-658E-4423-8727-21475A9FA89C}" dt="2022-09-18T09:25:02.046" v="1307"/>
        <pc:sldMkLst>
          <pc:docMk/>
          <pc:sldMk cId="3392533737" sldId="470"/>
        </pc:sldMkLst>
        <pc:spChg chg="mod">
          <ac:chgData name="FADI SAAD" userId="1f95a12b1468ba16" providerId="LiveId" clId="{4A5576C1-658E-4423-8727-21475A9FA89C}" dt="2022-09-18T09:25:02.046" v="1307"/>
          <ac:spMkLst>
            <pc:docMk/>
            <pc:sldMk cId="3392533737" sldId="470"/>
            <ac:spMk id="6" creationId="{9364D954-CC56-3E64-D1ED-298E19EB1D13}"/>
          </ac:spMkLst>
        </pc:spChg>
        <pc:picChg chg="del">
          <ac:chgData name="FADI SAAD" userId="1f95a12b1468ba16" providerId="LiveId" clId="{4A5576C1-658E-4423-8727-21475A9FA89C}" dt="2022-09-18T09:19:18.550" v="1258" actId="21"/>
          <ac:picMkLst>
            <pc:docMk/>
            <pc:sldMk cId="3392533737" sldId="470"/>
            <ac:picMk id="3" creationId="{608FDA14-36A6-CF28-CFA4-484FC9B82AA8}"/>
          </ac:picMkLst>
        </pc:picChg>
        <pc:picChg chg="add mod">
          <ac:chgData name="FADI SAAD" userId="1f95a12b1468ba16" providerId="LiveId" clId="{4A5576C1-658E-4423-8727-21475A9FA89C}" dt="2022-09-18T09:24:16.130" v="1295" actId="14100"/>
          <ac:picMkLst>
            <pc:docMk/>
            <pc:sldMk cId="3392533737" sldId="470"/>
            <ac:picMk id="5" creationId="{1F775A6D-684B-09FC-A925-9B47FE19A1D2}"/>
          </ac:picMkLst>
        </pc:picChg>
      </pc:sldChg>
      <pc:sldChg chg="addSp delSp modSp add mod">
        <pc:chgData name="FADI SAAD" userId="1f95a12b1468ba16" providerId="LiveId" clId="{4A5576C1-658E-4423-8727-21475A9FA89C}" dt="2022-09-18T09:30:48.045" v="1337" actId="1076"/>
        <pc:sldMkLst>
          <pc:docMk/>
          <pc:sldMk cId="3027335231" sldId="471"/>
        </pc:sldMkLst>
        <pc:spChg chg="mod">
          <ac:chgData name="FADI SAAD" userId="1f95a12b1468ba16" providerId="LiveId" clId="{4A5576C1-658E-4423-8727-21475A9FA89C}" dt="2022-09-18T09:29:30.893" v="1330" actId="1076"/>
          <ac:spMkLst>
            <pc:docMk/>
            <pc:sldMk cId="3027335231" sldId="471"/>
            <ac:spMk id="6" creationId="{9364D954-CC56-3E64-D1ED-298E19EB1D13}"/>
          </ac:spMkLst>
        </pc:spChg>
        <pc:picChg chg="add mod">
          <ac:chgData name="FADI SAAD" userId="1f95a12b1468ba16" providerId="LiveId" clId="{4A5576C1-658E-4423-8727-21475A9FA89C}" dt="2022-09-18T09:30:48.045" v="1337" actId="1076"/>
          <ac:picMkLst>
            <pc:docMk/>
            <pc:sldMk cId="3027335231" sldId="471"/>
            <ac:picMk id="3" creationId="{8DE77447-D987-3BF1-0316-65AAAEA461CB}"/>
          </ac:picMkLst>
        </pc:picChg>
        <pc:picChg chg="del">
          <ac:chgData name="FADI SAAD" userId="1f95a12b1468ba16" providerId="LiveId" clId="{4A5576C1-658E-4423-8727-21475A9FA89C}" dt="2022-09-18T09:24:32.832" v="1297" actId="21"/>
          <ac:picMkLst>
            <pc:docMk/>
            <pc:sldMk cId="3027335231" sldId="471"/>
            <ac:picMk id="5" creationId="{1F775A6D-684B-09FC-A925-9B47FE19A1D2}"/>
          </ac:picMkLst>
        </pc:picChg>
      </pc:sldChg>
      <pc:sldChg chg="addSp delSp modSp add mod">
        <pc:chgData name="FADI SAAD" userId="1f95a12b1468ba16" providerId="LiveId" clId="{4A5576C1-658E-4423-8727-21475A9FA89C}" dt="2022-09-18T09:34:09.646" v="1351" actId="14100"/>
        <pc:sldMkLst>
          <pc:docMk/>
          <pc:sldMk cId="1122179168" sldId="472"/>
        </pc:sldMkLst>
        <pc:spChg chg="mod">
          <ac:chgData name="FADI SAAD" userId="1f95a12b1468ba16" providerId="LiveId" clId="{4A5576C1-658E-4423-8727-21475A9FA89C}" dt="2022-09-18T09:32:51.667" v="1346" actId="1076"/>
          <ac:spMkLst>
            <pc:docMk/>
            <pc:sldMk cId="1122179168" sldId="472"/>
            <ac:spMk id="6" creationId="{9364D954-CC56-3E64-D1ED-298E19EB1D13}"/>
          </ac:spMkLst>
        </pc:spChg>
        <pc:picChg chg="del">
          <ac:chgData name="FADI SAAD" userId="1f95a12b1468ba16" providerId="LiveId" clId="{4A5576C1-658E-4423-8727-21475A9FA89C}" dt="2022-09-18T09:31:13.320" v="1339" actId="21"/>
          <ac:picMkLst>
            <pc:docMk/>
            <pc:sldMk cId="1122179168" sldId="472"/>
            <ac:picMk id="3" creationId="{8DE77447-D987-3BF1-0316-65AAAEA461CB}"/>
          </ac:picMkLst>
        </pc:picChg>
        <pc:picChg chg="add mod">
          <ac:chgData name="FADI SAAD" userId="1f95a12b1468ba16" providerId="LiveId" clId="{4A5576C1-658E-4423-8727-21475A9FA89C}" dt="2022-09-18T09:34:09.646" v="1351" actId="14100"/>
          <ac:picMkLst>
            <pc:docMk/>
            <pc:sldMk cId="1122179168" sldId="472"/>
            <ac:picMk id="5" creationId="{7F6C4F1B-E7C7-F913-F793-64E25FA7C07E}"/>
          </ac:picMkLst>
        </pc:picChg>
      </pc:sldChg>
      <pc:sldChg chg="addSp modSp add mod">
        <pc:chgData name="FADI SAAD" userId="1f95a12b1468ba16" providerId="LiveId" clId="{4A5576C1-658E-4423-8727-21475A9FA89C}" dt="2022-09-18T09:43:21.394" v="1418" actId="255"/>
        <pc:sldMkLst>
          <pc:docMk/>
          <pc:sldMk cId="3054379232" sldId="473"/>
        </pc:sldMkLst>
        <pc:spChg chg="mod">
          <ac:chgData name="FADI SAAD" userId="1f95a12b1468ba16" providerId="LiveId" clId="{4A5576C1-658E-4423-8727-21475A9FA89C}" dt="2022-09-18T09:43:21.394" v="1418" actId="255"/>
          <ac:spMkLst>
            <pc:docMk/>
            <pc:sldMk cId="3054379232" sldId="473"/>
            <ac:spMk id="6" creationId="{9364D954-CC56-3E64-D1ED-298E19EB1D13}"/>
          </ac:spMkLst>
        </pc:spChg>
        <pc:picChg chg="add mod">
          <ac:chgData name="FADI SAAD" userId="1f95a12b1468ba16" providerId="LiveId" clId="{4A5576C1-658E-4423-8727-21475A9FA89C}" dt="2022-09-18T09:43:06.674" v="1416" actId="962"/>
          <ac:picMkLst>
            <pc:docMk/>
            <pc:sldMk cId="3054379232" sldId="473"/>
            <ac:picMk id="3" creationId="{D2686C07-6603-72AF-5CA7-701B07A298E6}"/>
          </ac:picMkLst>
        </pc:picChg>
      </pc:sldChg>
      <pc:sldChg chg="addSp delSp modSp add mod">
        <pc:chgData name="FADI SAAD" userId="1f95a12b1468ba16" providerId="LiveId" clId="{4A5576C1-658E-4423-8727-21475A9FA89C}" dt="2022-09-18T15:43:56.139" v="1615" actId="255"/>
        <pc:sldMkLst>
          <pc:docMk/>
          <pc:sldMk cId="353435807" sldId="474"/>
        </pc:sldMkLst>
        <pc:spChg chg="mod">
          <ac:chgData name="FADI SAAD" userId="1f95a12b1468ba16" providerId="LiveId" clId="{4A5576C1-658E-4423-8727-21475A9FA89C}" dt="2022-09-18T10:28:41.703" v="1595"/>
          <ac:spMkLst>
            <pc:docMk/>
            <pc:sldMk cId="353435807" sldId="474"/>
            <ac:spMk id="4" creationId="{00000000-0000-0000-0000-000000000000}"/>
          </ac:spMkLst>
        </pc:spChg>
        <pc:spChg chg="mod">
          <ac:chgData name="FADI SAAD" userId="1f95a12b1468ba16" providerId="LiveId" clId="{4A5576C1-658E-4423-8727-21475A9FA89C}" dt="2022-09-18T15:43:56.139" v="1615" actId="255"/>
          <ac:spMkLst>
            <pc:docMk/>
            <pc:sldMk cId="353435807" sldId="474"/>
            <ac:spMk id="6" creationId="{9364D954-CC56-3E64-D1ED-298E19EB1D13}"/>
          </ac:spMkLst>
        </pc:spChg>
        <pc:picChg chg="add del">
          <ac:chgData name="FADI SAAD" userId="1f95a12b1468ba16" providerId="LiveId" clId="{4A5576C1-658E-4423-8727-21475A9FA89C}" dt="2022-09-18T10:09:28.361" v="1496" actId="22"/>
          <ac:picMkLst>
            <pc:docMk/>
            <pc:sldMk cId="353435807" sldId="474"/>
            <ac:picMk id="3" creationId="{A3039A6F-592A-741A-7612-6DC230C785AF}"/>
          </ac:picMkLst>
        </pc:picChg>
      </pc:sldChg>
      <pc:sldChg chg="addSp delSp modSp add mod">
        <pc:chgData name="FADI SAAD" userId="1f95a12b1468ba16" providerId="LiveId" clId="{4A5576C1-658E-4423-8727-21475A9FA89C}" dt="2022-09-18T09:55:13.520" v="1445" actId="20577"/>
        <pc:sldMkLst>
          <pc:docMk/>
          <pc:sldMk cId="67712443" sldId="475"/>
        </pc:sldMkLst>
        <pc:spChg chg="mod">
          <ac:chgData name="FADI SAAD" userId="1f95a12b1468ba16" providerId="LiveId" clId="{4A5576C1-658E-4423-8727-21475A9FA89C}" dt="2022-09-18T09:55:13.520" v="1445" actId="20577"/>
          <ac:spMkLst>
            <pc:docMk/>
            <pc:sldMk cId="67712443" sldId="475"/>
            <ac:spMk id="6" creationId="{9364D954-CC56-3E64-D1ED-298E19EB1D13}"/>
          </ac:spMkLst>
        </pc:spChg>
        <pc:picChg chg="del">
          <ac:chgData name="FADI SAAD" userId="1f95a12b1468ba16" providerId="LiveId" clId="{4A5576C1-658E-4423-8727-21475A9FA89C}" dt="2022-09-18T09:51:20.567" v="1422" actId="21"/>
          <ac:picMkLst>
            <pc:docMk/>
            <pc:sldMk cId="67712443" sldId="475"/>
            <ac:picMk id="3" creationId="{D2686C07-6603-72AF-5CA7-701B07A298E6}"/>
          </ac:picMkLst>
        </pc:picChg>
        <pc:picChg chg="add mod">
          <ac:chgData name="FADI SAAD" userId="1f95a12b1468ba16" providerId="LiveId" clId="{4A5576C1-658E-4423-8727-21475A9FA89C}" dt="2022-09-18T09:55:03.736" v="1444" actId="14100"/>
          <ac:picMkLst>
            <pc:docMk/>
            <pc:sldMk cId="67712443" sldId="475"/>
            <ac:picMk id="5" creationId="{C9186E04-0703-F929-EB06-65D6678D6184}"/>
          </ac:picMkLst>
        </pc:picChg>
      </pc:sldChg>
      <pc:sldChg chg="addSp delSp modSp add mod">
        <pc:chgData name="FADI SAAD" userId="1f95a12b1468ba16" providerId="LiveId" clId="{4A5576C1-658E-4423-8727-21475A9FA89C}" dt="2022-09-18T09:59:48.270" v="1471" actId="14100"/>
        <pc:sldMkLst>
          <pc:docMk/>
          <pc:sldMk cId="2567693605" sldId="476"/>
        </pc:sldMkLst>
        <pc:spChg chg="mod">
          <ac:chgData name="FADI SAAD" userId="1f95a12b1468ba16" providerId="LiveId" clId="{4A5576C1-658E-4423-8727-21475A9FA89C}" dt="2022-09-18T09:58:13.231" v="1465"/>
          <ac:spMkLst>
            <pc:docMk/>
            <pc:sldMk cId="2567693605" sldId="476"/>
            <ac:spMk id="6" creationId="{9364D954-CC56-3E64-D1ED-298E19EB1D13}"/>
          </ac:spMkLst>
        </pc:spChg>
        <pc:picChg chg="add mod">
          <ac:chgData name="FADI SAAD" userId="1f95a12b1468ba16" providerId="LiveId" clId="{4A5576C1-658E-4423-8727-21475A9FA89C}" dt="2022-09-18T09:59:48.270" v="1471" actId="14100"/>
          <ac:picMkLst>
            <pc:docMk/>
            <pc:sldMk cId="2567693605" sldId="476"/>
            <ac:picMk id="3" creationId="{24770BC8-8FFE-E096-D465-FDED43B1889F}"/>
          </ac:picMkLst>
        </pc:picChg>
        <pc:picChg chg="del">
          <ac:chgData name="FADI SAAD" userId="1f95a12b1468ba16" providerId="LiveId" clId="{4A5576C1-658E-4423-8727-21475A9FA89C}" dt="2022-09-18T09:58:25.461" v="1466" actId="21"/>
          <ac:picMkLst>
            <pc:docMk/>
            <pc:sldMk cId="2567693605" sldId="476"/>
            <ac:picMk id="5" creationId="{C9186E04-0703-F929-EB06-65D6678D6184}"/>
          </ac:picMkLst>
        </pc:picChg>
      </pc:sldChg>
      <pc:sldChg chg="addSp delSp modSp add mod">
        <pc:chgData name="FADI SAAD" userId="1f95a12b1468ba16" providerId="LiveId" clId="{4A5576C1-658E-4423-8727-21475A9FA89C}" dt="2022-09-18T10:06:01.463" v="1491"/>
        <pc:sldMkLst>
          <pc:docMk/>
          <pc:sldMk cId="2446620640" sldId="477"/>
        </pc:sldMkLst>
        <pc:spChg chg="mod">
          <ac:chgData name="FADI SAAD" userId="1f95a12b1468ba16" providerId="LiveId" clId="{4A5576C1-658E-4423-8727-21475A9FA89C}" dt="2022-09-18T10:06:01.463" v="1491"/>
          <ac:spMkLst>
            <pc:docMk/>
            <pc:sldMk cId="2446620640" sldId="477"/>
            <ac:spMk id="6" creationId="{9364D954-CC56-3E64-D1ED-298E19EB1D13}"/>
          </ac:spMkLst>
        </pc:spChg>
        <pc:picChg chg="del">
          <ac:chgData name="FADI SAAD" userId="1f95a12b1468ba16" providerId="LiveId" clId="{4A5576C1-658E-4423-8727-21475A9FA89C}" dt="2022-09-18T10:01:16.771" v="1478" actId="21"/>
          <ac:picMkLst>
            <pc:docMk/>
            <pc:sldMk cId="2446620640" sldId="477"/>
            <ac:picMk id="3" creationId="{24770BC8-8FFE-E096-D465-FDED43B1889F}"/>
          </ac:picMkLst>
        </pc:picChg>
        <pc:picChg chg="add mod">
          <ac:chgData name="FADI SAAD" userId="1f95a12b1468ba16" providerId="LiveId" clId="{4A5576C1-658E-4423-8727-21475A9FA89C}" dt="2022-09-18T10:05:01.804" v="1490" actId="1076"/>
          <ac:picMkLst>
            <pc:docMk/>
            <pc:sldMk cId="2446620640" sldId="477"/>
            <ac:picMk id="5" creationId="{BE80D83B-5159-9773-0B61-2A9B8B7B94A7}"/>
          </ac:picMkLst>
        </pc:picChg>
      </pc:sldChg>
      <pc:sldChg chg="addSp delSp modSp add mod">
        <pc:chgData name="FADI SAAD" userId="1f95a12b1468ba16" providerId="LiveId" clId="{4A5576C1-658E-4423-8727-21475A9FA89C}" dt="2022-09-18T10:10:58.040" v="1509" actId="1076"/>
        <pc:sldMkLst>
          <pc:docMk/>
          <pc:sldMk cId="366316036" sldId="478"/>
        </pc:sldMkLst>
        <pc:spChg chg="mod">
          <ac:chgData name="FADI SAAD" userId="1f95a12b1468ba16" providerId="LiveId" clId="{4A5576C1-658E-4423-8727-21475A9FA89C}" dt="2022-09-18T10:10:58.040" v="1509" actId="1076"/>
          <ac:spMkLst>
            <pc:docMk/>
            <pc:sldMk cId="366316036" sldId="478"/>
            <ac:spMk id="6" creationId="{9364D954-CC56-3E64-D1ED-298E19EB1D13}"/>
          </ac:spMkLst>
        </pc:spChg>
        <pc:picChg chg="add mod">
          <ac:chgData name="FADI SAAD" userId="1f95a12b1468ba16" providerId="LiveId" clId="{4A5576C1-658E-4423-8727-21475A9FA89C}" dt="2022-09-18T10:09:54.025" v="1503" actId="1076"/>
          <ac:picMkLst>
            <pc:docMk/>
            <pc:sldMk cId="366316036" sldId="478"/>
            <ac:picMk id="3" creationId="{40F5C4A5-4652-91FF-FF36-CAC0983EA19F}"/>
          </ac:picMkLst>
        </pc:picChg>
        <pc:picChg chg="del">
          <ac:chgData name="FADI SAAD" userId="1f95a12b1468ba16" providerId="LiveId" clId="{4A5576C1-658E-4423-8727-21475A9FA89C}" dt="2022-09-18T10:09:38.632" v="1498" actId="21"/>
          <ac:picMkLst>
            <pc:docMk/>
            <pc:sldMk cId="366316036" sldId="478"/>
            <ac:picMk id="5" creationId="{BE80D83B-5159-9773-0B61-2A9B8B7B94A7}"/>
          </ac:picMkLst>
        </pc:picChg>
      </pc:sldChg>
      <pc:sldChg chg="addSp delSp modSp add mod">
        <pc:chgData name="FADI SAAD" userId="1f95a12b1468ba16" providerId="LiveId" clId="{4A5576C1-658E-4423-8727-21475A9FA89C}" dt="2022-09-19T17:27:55.426" v="2043" actId="20577"/>
        <pc:sldMkLst>
          <pc:docMk/>
          <pc:sldMk cId="3933596361" sldId="479"/>
        </pc:sldMkLst>
        <pc:spChg chg="mod">
          <ac:chgData name="FADI SAAD" userId="1f95a12b1468ba16" providerId="LiveId" clId="{4A5576C1-658E-4423-8727-21475A9FA89C}" dt="2022-09-19T17:27:55.426" v="2043" actId="20577"/>
          <ac:spMkLst>
            <pc:docMk/>
            <pc:sldMk cId="3933596361" sldId="479"/>
            <ac:spMk id="6" creationId="{9364D954-CC56-3E64-D1ED-298E19EB1D13}"/>
          </ac:spMkLst>
        </pc:spChg>
        <pc:picChg chg="del">
          <ac:chgData name="FADI SAAD" userId="1f95a12b1468ba16" providerId="LiveId" clId="{4A5576C1-658E-4423-8727-21475A9FA89C}" dt="2022-09-18T10:16:24.205" v="1511" actId="21"/>
          <ac:picMkLst>
            <pc:docMk/>
            <pc:sldMk cId="3933596361" sldId="479"/>
            <ac:picMk id="3" creationId="{40F5C4A5-4652-91FF-FF36-CAC0983EA19F}"/>
          </ac:picMkLst>
        </pc:picChg>
        <pc:picChg chg="add mod">
          <ac:chgData name="FADI SAAD" userId="1f95a12b1468ba16" providerId="LiveId" clId="{4A5576C1-658E-4423-8727-21475A9FA89C}" dt="2022-09-18T10:22:16.880" v="1546" actId="1076"/>
          <ac:picMkLst>
            <pc:docMk/>
            <pc:sldMk cId="3933596361" sldId="479"/>
            <ac:picMk id="5" creationId="{3BAF03D9-4FEA-1744-1591-290E716035BA}"/>
          </ac:picMkLst>
        </pc:picChg>
      </pc:sldChg>
      <pc:sldChg chg="addSp delSp modSp add mod">
        <pc:chgData name="FADI SAAD" userId="1f95a12b1468ba16" providerId="LiveId" clId="{4A5576C1-658E-4423-8727-21475A9FA89C}" dt="2022-09-18T10:28:05.452" v="1593" actId="14100"/>
        <pc:sldMkLst>
          <pc:docMk/>
          <pc:sldMk cId="1854569925" sldId="480"/>
        </pc:sldMkLst>
        <pc:spChg chg="mod">
          <ac:chgData name="FADI SAAD" userId="1f95a12b1468ba16" providerId="LiveId" clId="{4A5576C1-658E-4423-8727-21475A9FA89C}" dt="2022-09-18T10:26:05.896" v="1588" actId="20577"/>
          <ac:spMkLst>
            <pc:docMk/>
            <pc:sldMk cId="1854569925" sldId="480"/>
            <ac:spMk id="6" creationId="{9364D954-CC56-3E64-D1ED-298E19EB1D13}"/>
          </ac:spMkLst>
        </pc:spChg>
        <pc:picChg chg="add mod">
          <ac:chgData name="FADI SAAD" userId="1f95a12b1468ba16" providerId="LiveId" clId="{4A5576C1-658E-4423-8727-21475A9FA89C}" dt="2022-09-18T10:28:05.452" v="1593" actId="14100"/>
          <ac:picMkLst>
            <pc:docMk/>
            <pc:sldMk cId="1854569925" sldId="480"/>
            <ac:picMk id="3" creationId="{CD866529-F6D2-CCF0-2545-E89FE4E9EB45}"/>
          </ac:picMkLst>
        </pc:picChg>
        <pc:picChg chg="del">
          <ac:chgData name="FADI SAAD" userId="1f95a12b1468ba16" providerId="LiveId" clId="{4A5576C1-658E-4423-8727-21475A9FA89C}" dt="2022-09-18T10:22:45.097" v="1548" actId="21"/>
          <ac:picMkLst>
            <pc:docMk/>
            <pc:sldMk cId="1854569925" sldId="480"/>
            <ac:picMk id="5" creationId="{3BAF03D9-4FEA-1744-1591-290E716035BA}"/>
          </ac:picMkLst>
        </pc:picChg>
      </pc:sldChg>
      <pc:sldChg chg="modSp add mod">
        <pc:chgData name="FADI SAAD" userId="1f95a12b1468ba16" providerId="LiveId" clId="{4A5576C1-658E-4423-8727-21475A9FA89C}" dt="2022-09-18T15:47:19.151" v="1640" actId="255"/>
        <pc:sldMkLst>
          <pc:docMk/>
          <pc:sldMk cId="3102529061" sldId="481"/>
        </pc:sldMkLst>
        <pc:spChg chg="mod">
          <ac:chgData name="FADI SAAD" userId="1f95a12b1468ba16" providerId="LiveId" clId="{4A5576C1-658E-4423-8727-21475A9FA89C}" dt="2022-09-18T15:44:26.517" v="1618" actId="20577"/>
          <ac:spMkLst>
            <pc:docMk/>
            <pc:sldMk cId="3102529061" sldId="481"/>
            <ac:spMk id="4" creationId="{00000000-0000-0000-0000-000000000000}"/>
          </ac:spMkLst>
        </pc:spChg>
        <pc:spChg chg="mod">
          <ac:chgData name="FADI SAAD" userId="1f95a12b1468ba16" providerId="LiveId" clId="{4A5576C1-658E-4423-8727-21475A9FA89C}" dt="2022-09-18T15:47:19.151" v="1640" actId="255"/>
          <ac:spMkLst>
            <pc:docMk/>
            <pc:sldMk cId="3102529061" sldId="481"/>
            <ac:spMk id="6" creationId="{9364D954-CC56-3E64-D1ED-298E19EB1D13}"/>
          </ac:spMkLst>
        </pc:spChg>
      </pc:sldChg>
      <pc:sldChg chg="modSp add mod">
        <pc:chgData name="FADI SAAD" userId="1f95a12b1468ba16" providerId="LiveId" clId="{4A5576C1-658E-4423-8727-21475A9FA89C}" dt="2022-09-18T15:48:32.206" v="1652" actId="255"/>
        <pc:sldMkLst>
          <pc:docMk/>
          <pc:sldMk cId="280711308" sldId="482"/>
        </pc:sldMkLst>
        <pc:spChg chg="mod">
          <ac:chgData name="FADI SAAD" userId="1f95a12b1468ba16" providerId="LiveId" clId="{4A5576C1-658E-4423-8727-21475A9FA89C}" dt="2022-09-18T15:48:32.206" v="1652" actId="255"/>
          <ac:spMkLst>
            <pc:docMk/>
            <pc:sldMk cId="280711308" sldId="482"/>
            <ac:spMk id="6" creationId="{9364D954-CC56-3E64-D1ED-298E19EB1D13}"/>
          </ac:spMkLst>
        </pc:spChg>
      </pc:sldChg>
      <pc:sldChg chg="modSp add mod">
        <pc:chgData name="FADI SAAD" userId="1f95a12b1468ba16" providerId="LiveId" clId="{4A5576C1-658E-4423-8727-21475A9FA89C}" dt="2022-09-18T17:00:53.202" v="1693" actId="207"/>
        <pc:sldMkLst>
          <pc:docMk/>
          <pc:sldMk cId="4035041688" sldId="483"/>
        </pc:sldMkLst>
        <pc:spChg chg="mod">
          <ac:chgData name="FADI SAAD" userId="1f95a12b1468ba16" providerId="LiveId" clId="{4A5576C1-658E-4423-8727-21475A9FA89C}" dt="2022-09-18T17:00:53.202" v="1693" actId="207"/>
          <ac:spMkLst>
            <pc:docMk/>
            <pc:sldMk cId="4035041688" sldId="483"/>
            <ac:spMk id="6" creationId="{9364D954-CC56-3E64-D1ED-298E19EB1D13}"/>
          </ac:spMkLst>
        </pc:spChg>
      </pc:sldChg>
      <pc:sldChg chg="addSp modSp add mod">
        <pc:chgData name="FADI SAAD" userId="1f95a12b1468ba16" providerId="LiveId" clId="{4A5576C1-658E-4423-8727-21475A9FA89C}" dt="2022-09-18T18:20:38.580" v="1925" actId="14100"/>
        <pc:sldMkLst>
          <pc:docMk/>
          <pc:sldMk cId="3206264886" sldId="484"/>
        </pc:sldMkLst>
        <pc:spChg chg="mod">
          <ac:chgData name="FADI SAAD" userId="1f95a12b1468ba16" providerId="LiveId" clId="{4A5576C1-658E-4423-8727-21475A9FA89C}" dt="2022-09-18T17:51:30.201" v="1884"/>
          <ac:spMkLst>
            <pc:docMk/>
            <pc:sldMk cId="3206264886" sldId="484"/>
            <ac:spMk id="4" creationId="{00000000-0000-0000-0000-000000000000}"/>
          </ac:spMkLst>
        </pc:spChg>
        <pc:spChg chg="mod">
          <ac:chgData name="FADI SAAD" userId="1f95a12b1468ba16" providerId="LiveId" clId="{4A5576C1-658E-4423-8727-21475A9FA89C}" dt="2022-09-18T18:19:03.242" v="1917" actId="14100"/>
          <ac:spMkLst>
            <pc:docMk/>
            <pc:sldMk cId="3206264886" sldId="484"/>
            <ac:spMk id="6" creationId="{9364D954-CC56-3E64-D1ED-298E19EB1D13}"/>
          </ac:spMkLst>
        </pc:spChg>
        <pc:picChg chg="add mod">
          <ac:chgData name="FADI SAAD" userId="1f95a12b1468ba16" providerId="LiveId" clId="{4A5576C1-658E-4423-8727-21475A9FA89C}" dt="2022-09-18T18:20:38.580" v="1925" actId="14100"/>
          <ac:picMkLst>
            <pc:docMk/>
            <pc:sldMk cId="3206264886" sldId="484"/>
            <ac:picMk id="3" creationId="{990C8261-AD4E-29BF-8270-74C32D8DB701}"/>
          </ac:picMkLst>
        </pc:picChg>
      </pc:sldChg>
      <pc:sldChg chg="addSp modSp add mod">
        <pc:chgData name="FADI SAAD" userId="1f95a12b1468ba16" providerId="LiveId" clId="{4A5576C1-658E-4423-8727-21475A9FA89C}" dt="2022-09-18T17:03:28.638" v="1712" actId="255"/>
        <pc:sldMkLst>
          <pc:docMk/>
          <pc:sldMk cId="3809171511" sldId="485"/>
        </pc:sldMkLst>
        <pc:spChg chg="mod">
          <ac:chgData name="FADI SAAD" userId="1f95a12b1468ba16" providerId="LiveId" clId="{4A5576C1-658E-4423-8727-21475A9FA89C}" dt="2022-09-18T17:03:28.638" v="1712" actId="255"/>
          <ac:spMkLst>
            <pc:docMk/>
            <pc:sldMk cId="3809171511" sldId="485"/>
            <ac:spMk id="6" creationId="{9364D954-CC56-3E64-D1ED-298E19EB1D13}"/>
          </ac:spMkLst>
        </pc:spChg>
        <pc:picChg chg="add mod">
          <ac:chgData name="FADI SAAD" userId="1f95a12b1468ba16" providerId="LiveId" clId="{4A5576C1-658E-4423-8727-21475A9FA89C}" dt="2022-09-18T17:02:38.976" v="1704" actId="14100"/>
          <ac:picMkLst>
            <pc:docMk/>
            <pc:sldMk cId="3809171511" sldId="485"/>
            <ac:picMk id="3" creationId="{888D805D-DC03-555E-AC87-5D289B0FFBBE}"/>
          </ac:picMkLst>
        </pc:picChg>
      </pc:sldChg>
      <pc:sldChg chg="addSp modSp add mod">
        <pc:chgData name="FADI SAAD" userId="1f95a12b1468ba16" providerId="LiveId" clId="{4A5576C1-658E-4423-8727-21475A9FA89C}" dt="2022-09-18T17:05:12.836" v="1718" actId="1076"/>
        <pc:sldMkLst>
          <pc:docMk/>
          <pc:sldMk cId="322329013" sldId="486"/>
        </pc:sldMkLst>
        <pc:spChg chg="mod">
          <ac:chgData name="FADI SAAD" userId="1f95a12b1468ba16" providerId="LiveId" clId="{4A5576C1-658E-4423-8727-21475A9FA89C}" dt="2022-09-18T17:03:39.900" v="1714" actId="20577"/>
          <ac:spMkLst>
            <pc:docMk/>
            <pc:sldMk cId="322329013" sldId="486"/>
            <ac:spMk id="6" creationId="{9364D954-CC56-3E64-D1ED-298E19EB1D13}"/>
          </ac:spMkLst>
        </pc:spChg>
        <pc:picChg chg="add mod">
          <ac:chgData name="FADI SAAD" userId="1f95a12b1468ba16" providerId="LiveId" clId="{4A5576C1-658E-4423-8727-21475A9FA89C}" dt="2022-09-18T17:05:12.836" v="1718" actId="1076"/>
          <ac:picMkLst>
            <pc:docMk/>
            <pc:sldMk cId="322329013" sldId="486"/>
            <ac:picMk id="3" creationId="{61D5BDCF-79E3-2B08-8377-99DB60198F1E}"/>
          </ac:picMkLst>
        </pc:picChg>
      </pc:sldChg>
      <pc:sldChg chg="addSp modSp add mod">
        <pc:chgData name="FADI SAAD" userId="1f95a12b1468ba16" providerId="LiveId" clId="{4A5576C1-658E-4423-8727-21475A9FA89C}" dt="2022-09-18T17:09:40.804" v="1730" actId="14100"/>
        <pc:sldMkLst>
          <pc:docMk/>
          <pc:sldMk cId="1153562595" sldId="487"/>
        </pc:sldMkLst>
        <pc:spChg chg="mod">
          <ac:chgData name="FADI SAAD" userId="1f95a12b1468ba16" providerId="LiveId" clId="{4A5576C1-658E-4423-8727-21475A9FA89C}" dt="2022-09-18T17:08:27.813" v="1723" actId="255"/>
          <ac:spMkLst>
            <pc:docMk/>
            <pc:sldMk cId="1153562595" sldId="487"/>
            <ac:spMk id="6" creationId="{9364D954-CC56-3E64-D1ED-298E19EB1D13}"/>
          </ac:spMkLst>
        </pc:spChg>
        <pc:picChg chg="add mod">
          <ac:chgData name="FADI SAAD" userId="1f95a12b1468ba16" providerId="LiveId" clId="{4A5576C1-658E-4423-8727-21475A9FA89C}" dt="2022-09-18T17:09:40.804" v="1730" actId="14100"/>
          <ac:picMkLst>
            <pc:docMk/>
            <pc:sldMk cId="1153562595" sldId="487"/>
            <ac:picMk id="3" creationId="{0E7B5AE0-96E1-C2CB-F65A-A496E936826A}"/>
          </ac:picMkLst>
        </pc:picChg>
      </pc:sldChg>
      <pc:sldChg chg="modSp add mod">
        <pc:chgData name="FADI SAAD" userId="1f95a12b1468ba16" providerId="LiveId" clId="{4A5576C1-658E-4423-8727-21475A9FA89C}" dt="2022-09-18T17:11:15.138" v="1734" actId="255"/>
        <pc:sldMkLst>
          <pc:docMk/>
          <pc:sldMk cId="3124990712" sldId="488"/>
        </pc:sldMkLst>
        <pc:spChg chg="mod">
          <ac:chgData name="FADI SAAD" userId="1f95a12b1468ba16" providerId="LiveId" clId="{4A5576C1-658E-4423-8727-21475A9FA89C}" dt="2022-09-18T17:11:15.138" v="1734" actId="255"/>
          <ac:spMkLst>
            <pc:docMk/>
            <pc:sldMk cId="3124990712" sldId="488"/>
            <ac:spMk id="6" creationId="{9364D954-CC56-3E64-D1ED-298E19EB1D13}"/>
          </ac:spMkLst>
        </pc:spChg>
      </pc:sldChg>
      <pc:sldChg chg="addSp delSp modSp add mod">
        <pc:chgData name="FADI SAAD" userId="1f95a12b1468ba16" providerId="LiveId" clId="{4A5576C1-658E-4423-8727-21475A9FA89C}" dt="2022-09-18T17:17:18.912" v="1774" actId="1076"/>
        <pc:sldMkLst>
          <pc:docMk/>
          <pc:sldMk cId="1438180941" sldId="489"/>
        </pc:sldMkLst>
        <pc:spChg chg="mod">
          <ac:chgData name="FADI SAAD" userId="1f95a12b1468ba16" providerId="LiveId" clId="{4A5576C1-658E-4423-8727-21475A9FA89C}" dt="2022-09-18T17:17:18.912" v="1774" actId="1076"/>
          <ac:spMkLst>
            <pc:docMk/>
            <pc:sldMk cId="1438180941" sldId="489"/>
            <ac:spMk id="6" creationId="{9364D954-CC56-3E64-D1ED-298E19EB1D13}"/>
          </ac:spMkLst>
        </pc:spChg>
        <pc:picChg chg="del">
          <ac:chgData name="FADI SAAD" userId="1f95a12b1468ba16" providerId="LiveId" clId="{4A5576C1-658E-4423-8727-21475A9FA89C}" dt="2022-09-18T17:13:48.227" v="1747" actId="21"/>
          <ac:picMkLst>
            <pc:docMk/>
            <pc:sldMk cId="1438180941" sldId="489"/>
            <ac:picMk id="3" creationId="{0E7B5AE0-96E1-C2CB-F65A-A496E936826A}"/>
          </ac:picMkLst>
        </pc:picChg>
        <pc:picChg chg="add mod">
          <ac:chgData name="FADI SAAD" userId="1f95a12b1468ba16" providerId="LiveId" clId="{4A5576C1-658E-4423-8727-21475A9FA89C}" dt="2022-09-18T17:16:43.500" v="1773" actId="14100"/>
          <ac:picMkLst>
            <pc:docMk/>
            <pc:sldMk cId="1438180941" sldId="489"/>
            <ac:picMk id="5" creationId="{5FC5D281-53CA-80FB-18DC-072DD0170C03}"/>
          </ac:picMkLst>
        </pc:picChg>
      </pc:sldChg>
      <pc:sldChg chg="addSp delSp modSp add mod">
        <pc:chgData name="FADI SAAD" userId="1f95a12b1468ba16" providerId="LiveId" clId="{4A5576C1-658E-4423-8727-21475A9FA89C}" dt="2022-09-18T17:21:15.752" v="1789" actId="962"/>
        <pc:sldMkLst>
          <pc:docMk/>
          <pc:sldMk cId="3682349006" sldId="490"/>
        </pc:sldMkLst>
        <pc:spChg chg="mod">
          <ac:chgData name="FADI SAAD" userId="1f95a12b1468ba16" providerId="LiveId" clId="{4A5576C1-658E-4423-8727-21475A9FA89C}" dt="2022-09-18T17:19:24.270" v="1784" actId="20577"/>
          <ac:spMkLst>
            <pc:docMk/>
            <pc:sldMk cId="3682349006" sldId="490"/>
            <ac:spMk id="6" creationId="{9364D954-CC56-3E64-D1ED-298E19EB1D13}"/>
          </ac:spMkLst>
        </pc:spChg>
        <pc:picChg chg="add mod">
          <ac:chgData name="FADI SAAD" userId="1f95a12b1468ba16" providerId="LiveId" clId="{4A5576C1-658E-4423-8727-21475A9FA89C}" dt="2022-09-18T17:21:15.752" v="1789" actId="962"/>
          <ac:picMkLst>
            <pc:docMk/>
            <pc:sldMk cId="3682349006" sldId="490"/>
            <ac:picMk id="3" creationId="{FA0A5D35-2FE5-5EFA-3516-07182F1B6A2A}"/>
          </ac:picMkLst>
        </pc:picChg>
        <pc:picChg chg="del">
          <ac:chgData name="FADI SAAD" userId="1f95a12b1468ba16" providerId="LiveId" clId="{4A5576C1-658E-4423-8727-21475A9FA89C}" dt="2022-09-18T17:19:34.938" v="1785" actId="21"/>
          <ac:picMkLst>
            <pc:docMk/>
            <pc:sldMk cId="3682349006" sldId="490"/>
            <ac:picMk id="5" creationId="{5FC5D281-53CA-80FB-18DC-072DD0170C03}"/>
          </ac:picMkLst>
        </pc:picChg>
      </pc:sldChg>
      <pc:sldChg chg="delSp modSp add mod">
        <pc:chgData name="FADI SAAD" userId="1f95a12b1468ba16" providerId="LiveId" clId="{4A5576C1-658E-4423-8727-21475A9FA89C}" dt="2022-09-18T17:28:18.734" v="1815" actId="207"/>
        <pc:sldMkLst>
          <pc:docMk/>
          <pc:sldMk cId="899531658" sldId="491"/>
        </pc:sldMkLst>
        <pc:spChg chg="mod">
          <ac:chgData name="FADI SAAD" userId="1f95a12b1468ba16" providerId="LiveId" clId="{4A5576C1-658E-4423-8727-21475A9FA89C}" dt="2022-09-18T17:27:32.302" v="1809"/>
          <ac:spMkLst>
            <pc:docMk/>
            <pc:sldMk cId="899531658" sldId="491"/>
            <ac:spMk id="4" creationId="{00000000-0000-0000-0000-000000000000}"/>
          </ac:spMkLst>
        </pc:spChg>
        <pc:spChg chg="mod">
          <ac:chgData name="FADI SAAD" userId="1f95a12b1468ba16" providerId="LiveId" clId="{4A5576C1-658E-4423-8727-21475A9FA89C}" dt="2022-09-18T17:28:18.734" v="1815" actId="207"/>
          <ac:spMkLst>
            <pc:docMk/>
            <pc:sldMk cId="899531658" sldId="491"/>
            <ac:spMk id="6" creationId="{9364D954-CC56-3E64-D1ED-298E19EB1D13}"/>
          </ac:spMkLst>
        </pc:spChg>
        <pc:picChg chg="del">
          <ac:chgData name="FADI SAAD" userId="1f95a12b1468ba16" providerId="LiveId" clId="{4A5576C1-658E-4423-8727-21475A9FA89C}" dt="2022-09-18T17:26:36.370" v="1804" actId="21"/>
          <ac:picMkLst>
            <pc:docMk/>
            <pc:sldMk cId="899531658" sldId="491"/>
            <ac:picMk id="3" creationId="{FA0A5D35-2FE5-5EFA-3516-07182F1B6A2A}"/>
          </ac:picMkLst>
        </pc:picChg>
      </pc:sldChg>
      <pc:sldChg chg="addSp modSp add mod">
        <pc:chgData name="FADI SAAD" userId="1f95a12b1468ba16" providerId="LiveId" clId="{4A5576C1-658E-4423-8727-21475A9FA89C}" dt="2022-09-18T17:45:22.554" v="1849" actId="14100"/>
        <pc:sldMkLst>
          <pc:docMk/>
          <pc:sldMk cId="3119654190" sldId="492"/>
        </pc:sldMkLst>
        <pc:spChg chg="mod">
          <ac:chgData name="FADI SAAD" userId="1f95a12b1468ba16" providerId="LiveId" clId="{4A5576C1-658E-4423-8727-21475A9FA89C}" dt="2022-09-18T17:43:28.001" v="1843" actId="207"/>
          <ac:spMkLst>
            <pc:docMk/>
            <pc:sldMk cId="3119654190" sldId="492"/>
            <ac:spMk id="6" creationId="{9364D954-CC56-3E64-D1ED-298E19EB1D13}"/>
          </ac:spMkLst>
        </pc:spChg>
        <pc:picChg chg="add mod">
          <ac:chgData name="FADI SAAD" userId="1f95a12b1468ba16" providerId="LiveId" clId="{4A5576C1-658E-4423-8727-21475A9FA89C}" dt="2022-09-18T17:45:22.554" v="1849" actId="14100"/>
          <ac:picMkLst>
            <pc:docMk/>
            <pc:sldMk cId="3119654190" sldId="492"/>
            <ac:picMk id="3" creationId="{A614855E-2187-A0ED-2C1F-83CCB0B026D9}"/>
          </ac:picMkLst>
        </pc:picChg>
      </pc:sldChg>
      <pc:sldChg chg="delSp modSp add mod">
        <pc:chgData name="FADI SAAD" userId="1f95a12b1468ba16" providerId="LiveId" clId="{4A5576C1-658E-4423-8727-21475A9FA89C}" dt="2022-09-18T17:51:07.543" v="1883" actId="207"/>
        <pc:sldMkLst>
          <pc:docMk/>
          <pc:sldMk cId="262845749" sldId="493"/>
        </pc:sldMkLst>
        <pc:spChg chg="mod">
          <ac:chgData name="FADI SAAD" userId="1f95a12b1468ba16" providerId="LiveId" clId="{4A5576C1-658E-4423-8727-21475A9FA89C}" dt="2022-09-18T17:51:07.543" v="1883" actId="207"/>
          <ac:spMkLst>
            <pc:docMk/>
            <pc:sldMk cId="262845749" sldId="493"/>
            <ac:spMk id="6" creationId="{9364D954-CC56-3E64-D1ED-298E19EB1D13}"/>
          </ac:spMkLst>
        </pc:spChg>
        <pc:picChg chg="del">
          <ac:chgData name="FADI SAAD" userId="1f95a12b1468ba16" providerId="LiveId" clId="{4A5576C1-658E-4423-8727-21475A9FA89C}" dt="2022-09-18T17:48:20.834" v="1864" actId="21"/>
          <ac:picMkLst>
            <pc:docMk/>
            <pc:sldMk cId="262845749" sldId="493"/>
            <ac:picMk id="3" creationId="{A614855E-2187-A0ED-2C1F-83CCB0B026D9}"/>
          </ac:picMkLst>
        </pc:picChg>
      </pc:sldChg>
      <pc:sldChg chg="addSp modSp add mod">
        <pc:chgData name="FADI SAAD" userId="1f95a12b1468ba16" providerId="LiveId" clId="{4A5576C1-658E-4423-8727-21475A9FA89C}" dt="2022-09-18T18:32:36.604" v="1997" actId="14100"/>
        <pc:sldMkLst>
          <pc:docMk/>
          <pc:sldMk cId="3119848131" sldId="494"/>
        </pc:sldMkLst>
        <pc:spChg chg="mod">
          <ac:chgData name="FADI SAAD" userId="1f95a12b1468ba16" providerId="LiveId" clId="{4A5576C1-658E-4423-8727-21475A9FA89C}" dt="2022-09-18T18:26:52.908" v="1954" actId="20577"/>
          <ac:spMkLst>
            <pc:docMk/>
            <pc:sldMk cId="3119848131" sldId="494"/>
            <ac:spMk id="4" creationId="{00000000-0000-0000-0000-000000000000}"/>
          </ac:spMkLst>
        </pc:spChg>
        <pc:spChg chg="mod">
          <ac:chgData name="FADI SAAD" userId="1f95a12b1468ba16" providerId="LiveId" clId="{4A5576C1-658E-4423-8727-21475A9FA89C}" dt="2022-09-18T18:30:36.732" v="1990" actId="255"/>
          <ac:spMkLst>
            <pc:docMk/>
            <pc:sldMk cId="3119848131" sldId="494"/>
            <ac:spMk id="6" creationId="{9364D954-CC56-3E64-D1ED-298E19EB1D13}"/>
          </ac:spMkLst>
        </pc:spChg>
        <pc:picChg chg="add mod">
          <ac:chgData name="FADI SAAD" userId="1f95a12b1468ba16" providerId="LiveId" clId="{4A5576C1-658E-4423-8727-21475A9FA89C}" dt="2022-09-18T18:32:36.604" v="1997" actId="14100"/>
          <ac:picMkLst>
            <pc:docMk/>
            <pc:sldMk cId="3119848131" sldId="494"/>
            <ac:picMk id="3" creationId="{0C6A0D06-09C4-91F1-7832-0E101ADF5278}"/>
          </ac:picMkLst>
        </pc:picChg>
      </pc:sldChg>
      <pc:sldChg chg="addSp delSp modSp add mod">
        <pc:chgData name="FADI SAAD" userId="1f95a12b1468ba16" providerId="LiveId" clId="{4A5576C1-658E-4423-8727-21475A9FA89C}" dt="2022-09-18T18:26:04.444" v="1952" actId="14100"/>
        <pc:sldMkLst>
          <pc:docMk/>
          <pc:sldMk cId="906169781" sldId="495"/>
        </pc:sldMkLst>
        <pc:spChg chg="mod">
          <ac:chgData name="FADI SAAD" userId="1f95a12b1468ba16" providerId="LiveId" clId="{4A5576C1-658E-4423-8727-21475A9FA89C}" dt="2022-09-18T18:23:50.289" v="1946" actId="20577"/>
          <ac:spMkLst>
            <pc:docMk/>
            <pc:sldMk cId="906169781" sldId="495"/>
            <ac:spMk id="6" creationId="{9364D954-CC56-3E64-D1ED-298E19EB1D13}"/>
          </ac:spMkLst>
        </pc:spChg>
        <pc:picChg chg="del">
          <ac:chgData name="FADI SAAD" userId="1f95a12b1468ba16" providerId="LiveId" clId="{4A5576C1-658E-4423-8727-21475A9FA89C}" dt="2022-09-18T18:20:59.635" v="1927" actId="21"/>
          <ac:picMkLst>
            <pc:docMk/>
            <pc:sldMk cId="906169781" sldId="495"/>
            <ac:picMk id="3" creationId="{990C8261-AD4E-29BF-8270-74C32D8DB701}"/>
          </ac:picMkLst>
        </pc:picChg>
        <pc:picChg chg="add mod">
          <ac:chgData name="FADI SAAD" userId="1f95a12b1468ba16" providerId="LiveId" clId="{4A5576C1-658E-4423-8727-21475A9FA89C}" dt="2022-09-18T18:26:04.444" v="1952" actId="14100"/>
          <ac:picMkLst>
            <pc:docMk/>
            <pc:sldMk cId="906169781" sldId="495"/>
            <ac:picMk id="5" creationId="{BCE11266-6C3B-89F7-FF1C-658F71EE78E1}"/>
          </ac:picMkLst>
        </pc:picChg>
      </pc:sldChg>
      <pc:sldChg chg="modSp add mod">
        <pc:chgData name="FADI SAAD" userId="1f95a12b1468ba16" providerId="LiveId" clId="{4A5576C1-658E-4423-8727-21475A9FA89C}" dt="2022-09-19T18:33:17.587" v="2125" actId="207"/>
        <pc:sldMkLst>
          <pc:docMk/>
          <pc:sldMk cId="3652659402" sldId="496"/>
        </pc:sldMkLst>
        <pc:spChg chg="mod">
          <ac:chgData name="FADI SAAD" userId="1f95a12b1468ba16" providerId="LiveId" clId="{4A5576C1-658E-4423-8727-21475A9FA89C}" dt="2022-09-19T17:29:53.512" v="2046"/>
          <ac:spMkLst>
            <pc:docMk/>
            <pc:sldMk cId="3652659402" sldId="496"/>
            <ac:spMk id="4" creationId="{00000000-0000-0000-0000-000000000000}"/>
          </ac:spMkLst>
        </pc:spChg>
        <pc:spChg chg="mod">
          <ac:chgData name="FADI SAAD" userId="1f95a12b1468ba16" providerId="LiveId" clId="{4A5576C1-658E-4423-8727-21475A9FA89C}" dt="2022-09-19T18:33:17.587" v="2125" actId="207"/>
          <ac:spMkLst>
            <pc:docMk/>
            <pc:sldMk cId="3652659402" sldId="496"/>
            <ac:spMk id="6" creationId="{9364D954-CC56-3E64-D1ED-298E19EB1D13}"/>
          </ac:spMkLst>
        </pc:spChg>
      </pc:sldChg>
      <pc:sldChg chg="addSp delSp modSp add mod">
        <pc:chgData name="FADI SAAD" userId="1f95a12b1468ba16" providerId="LiveId" clId="{4A5576C1-658E-4423-8727-21475A9FA89C}" dt="2022-09-18T18:38:10.044" v="2022" actId="14100"/>
        <pc:sldMkLst>
          <pc:docMk/>
          <pc:sldMk cId="1637950407" sldId="497"/>
        </pc:sldMkLst>
        <pc:spChg chg="mod">
          <ac:chgData name="FADI SAAD" userId="1f95a12b1468ba16" providerId="LiveId" clId="{4A5576C1-658E-4423-8727-21475A9FA89C}" dt="2022-09-18T18:35:55.512" v="2016" actId="255"/>
          <ac:spMkLst>
            <pc:docMk/>
            <pc:sldMk cId="1637950407" sldId="497"/>
            <ac:spMk id="6" creationId="{9364D954-CC56-3E64-D1ED-298E19EB1D13}"/>
          </ac:spMkLst>
        </pc:spChg>
        <pc:picChg chg="del">
          <ac:chgData name="FADI SAAD" userId="1f95a12b1468ba16" providerId="LiveId" clId="{4A5576C1-658E-4423-8727-21475A9FA89C}" dt="2022-09-18T18:32:46.441" v="1999" actId="21"/>
          <ac:picMkLst>
            <pc:docMk/>
            <pc:sldMk cId="1637950407" sldId="497"/>
            <ac:picMk id="3" creationId="{0C6A0D06-09C4-91F1-7832-0E101ADF5278}"/>
          </ac:picMkLst>
        </pc:picChg>
        <pc:picChg chg="add mod">
          <ac:chgData name="FADI SAAD" userId="1f95a12b1468ba16" providerId="LiveId" clId="{4A5576C1-658E-4423-8727-21475A9FA89C}" dt="2022-09-18T18:38:10.044" v="2022" actId="14100"/>
          <ac:picMkLst>
            <pc:docMk/>
            <pc:sldMk cId="1637950407" sldId="497"/>
            <ac:picMk id="5" creationId="{61BC02E6-2BD5-63CD-1E99-2D5DA924DC42}"/>
          </ac:picMkLst>
        </pc:picChg>
      </pc:sldChg>
      <pc:sldChg chg="addSp delSp modSp add mod">
        <pc:chgData name="FADI SAAD" userId="1f95a12b1468ba16" providerId="LiveId" clId="{4A5576C1-658E-4423-8727-21475A9FA89C}" dt="2022-09-18T18:39:31.455" v="2030" actId="14100"/>
        <pc:sldMkLst>
          <pc:docMk/>
          <pc:sldMk cId="2049421938" sldId="498"/>
        </pc:sldMkLst>
        <pc:picChg chg="add mod">
          <ac:chgData name="FADI SAAD" userId="1f95a12b1468ba16" providerId="LiveId" clId="{4A5576C1-658E-4423-8727-21475A9FA89C}" dt="2022-09-18T18:39:31.455" v="2030" actId="14100"/>
          <ac:picMkLst>
            <pc:docMk/>
            <pc:sldMk cId="2049421938" sldId="498"/>
            <ac:picMk id="3" creationId="{C29FBCEC-3B6E-4009-62F4-11F47B7861AE}"/>
          </ac:picMkLst>
        </pc:picChg>
        <pc:picChg chg="del">
          <ac:chgData name="FADI SAAD" userId="1f95a12b1468ba16" providerId="LiveId" clId="{4A5576C1-658E-4423-8727-21475A9FA89C}" dt="2022-09-18T18:38:21.588" v="2024" actId="21"/>
          <ac:picMkLst>
            <pc:docMk/>
            <pc:sldMk cId="2049421938" sldId="498"/>
            <ac:picMk id="5" creationId="{61BC02E6-2BD5-63CD-1E99-2D5DA924DC42}"/>
          </ac:picMkLst>
        </pc:picChg>
      </pc:sldChg>
      <pc:sldChg chg="modSp add mod ord">
        <pc:chgData name="FADI SAAD" userId="1f95a12b1468ba16" providerId="LiveId" clId="{4A5576C1-658E-4423-8727-21475A9FA89C}" dt="2022-09-19T18:33:33.642" v="2127" actId="207"/>
        <pc:sldMkLst>
          <pc:docMk/>
          <pc:sldMk cId="2691359772" sldId="499"/>
        </pc:sldMkLst>
        <pc:spChg chg="mod">
          <ac:chgData name="FADI SAAD" userId="1f95a12b1468ba16" providerId="LiveId" clId="{4A5576C1-658E-4423-8727-21475A9FA89C}" dt="2022-09-19T17:50:17.368" v="2088"/>
          <ac:spMkLst>
            <pc:docMk/>
            <pc:sldMk cId="2691359772" sldId="499"/>
            <ac:spMk id="4" creationId="{00000000-0000-0000-0000-000000000000}"/>
          </ac:spMkLst>
        </pc:spChg>
        <pc:spChg chg="mod">
          <ac:chgData name="FADI SAAD" userId="1f95a12b1468ba16" providerId="LiveId" clId="{4A5576C1-658E-4423-8727-21475A9FA89C}" dt="2022-09-19T18:33:33.642" v="2127" actId="207"/>
          <ac:spMkLst>
            <pc:docMk/>
            <pc:sldMk cId="2691359772" sldId="499"/>
            <ac:spMk id="6" creationId="{9364D954-CC56-3E64-D1ED-298E19EB1D13}"/>
          </ac:spMkLst>
        </pc:spChg>
      </pc:sldChg>
      <pc:sldChg chg="addSp modSp add mod">
        <pc:chgData name="FADI SAAD" userId="1f95a12b1468ba16" providerId="LiveId" clId="{4A5576C1-658E-4423-8727-21475A9FA89C}" dt="2022-09-19T18:33:25.337" v="2126" actId="207"/>
        <pc:sldMkLst>
          <pc:docMk/>
          <pc:sldMk cId="2939761704" sldId="500"/>
        </pc:sldMkLst>
        <pc:spChg chg="mod">
          <ac:chgData name="FADI SAAD" userId="1f95a12b1468ba16" providerId="LiveId" clId="{4A5576C1-658E-4423-8727-21475A9FA89C}" dt="2022-09-19T18:33:25.337" v="2126" actId="207"/>
          <ac:spMkLst>
            <pc:docMk/>
            <pc:sldMk cId="2939761704" sldId="500"/>
            <ac:spMk id="6" creationId="{9364D954-CC56-3E64-D1ED-298E19EB1D13}"/>
          </ac:spMkLst>
        </pc:spChg>
        <pc:picChg chg="add mod">
          <ac:chgData name="FADI SAAD" userId="1f95a12b1468ba16" providerId="LiveId" clId="{4A5576C1-658E-4423-8727-21475A9FA89C}" dt="2022-09-19T17:49:22.834" v="2083" actId="27614"/>
          <ac:picMkLst>
            <pc:docMk/>
            <pc:sldMk cId="2939761704" sldId="500"/>
            <ac:picMk id="3" creationId="{5518B788-A474-4B8A-7F13-5DB20FF30C48}"/>
          </ac:picMkLst>
        </pc:picChg>
      </pc:sldChg>
      <pc:sldChg chg="addSp modSp add mod">
        <pc:chgData name="FADI SAAD" userId="1f95a12b1468ba16" providerId="LiveId" clId="{4A5576C1-658E-4423-8727-21475A9FA89C}" dt="2022-09-19T18:33:55.524" v="2129" actId="207"/>
        <pc:sldMkLst>
          <pc:docMk/>
          <pc:sldMk cId="1301130300" sldId="501"/>
        </pc:sldMkLst>
        <pc:spChg chg="mod">
          <ac:chgData name="FADI SAAD" userId="1f95a12b1468ba16" providerId="LiveId" clId="{4A5576C1-658E-4423-8727-21475A9FA89C}" dt="2022-09-19T17:52:58.208" v="2107"/>
          <ac:spMkLst>
            <pc:docMk/>
            <pc:sldMk cId="1301130300" sldId="501"/>
            <ac:spMk id="4" creationId="{00000000-0000-0000-0000-000000000000}"/>
          </ac:spMkLst>
        </pc:spChg>
        <pc:spChg chg="mod">
          <ac:chgData name="FADI SAAD" userId="1f95a12b1468ba16" providerId="LiveId" clId="{4A5576C1-658E-4423-8727-21475A9FA89C}" dt="2022-09-19T18:33:55.524" v="2129" actId="207"/>
          <ac:spMkLst>
            <pc:docMk/>
            <pc:sldMk cId="1301130300" sldId="501"/>
            <ac:spMk id="6" creationId="{9364D954-CC56-3E64-D1ED-298E19EB1D13}"/>
          </ac:spMkLst>
        </pc:spChg>
        <pc:picChg chg="add mod">
          <ac:chgData name="FADI SAAD" userId="1f95a12b1468ba16" providerId="LiveId" clId="{4A5576C1-658E-4423-8727-21475A9FA89C}" dt="2022-09-19T18:32:49.499" v="2124" actId="14100"/>
          <ac:picMkLst>
            <pc:docMk/>
            <pc:sldMk cId="1301130300" sldId="501"/>
            <ac:picMk id="3" creationId="{E76AB43B-EE41-D13D-A8F1-3ED7052AD40B}"/>
          </ac:picMkLst>
        </pc:picChg>
      </pc:sldChg>
      <pc:sldChg chg="addSp delSp modSp add mod">
        <pc:chgData name="FADI SAAD" userId="1f95a12b1468ba16" providerId="LiveId" clId="{4A5576C1-658E-4423-8727-21475A9FA89C}" dt="2022-09-19T18:42:57.813" v="2177" actId="14100"/>
        <pc:sldMkLst>
          <pc:docMk/>
          <pc:sldMk cId="2283552702" sldId="502"/>
        </pc:sldMkLst>
        <pc:spChg chg="mod">
          <ac:chgData name="FADI SAAD" userId="1f95a12b1468ba16" providerId="LiveId" clId="{4A5576C1-658E-4423-8727-21475A9FA89C}" dt="2022-09-19T18:39:53.283" v="2160" actId="20577"/>
          <ac:spMkLst>
            <pc:docMk/>
            <pc:sldMk cId="2283552702" sldId="502"/>
            <ac:spMk id="4" creationId="{00000000-0000-0000-0000-000000000000}"/>
          </ac:spMkLst>
        </pc:spChg>
        <pc:spChg chg="mod">
          <ac:chgData name="FADI SAAD" userId="1f95a12b1468ba16" providerId="LiveId" clId="{4A5576C1-658E-4423-8727-21475A9FA89C}" dt="2022-09-19T18:42:29.482" v="2175" actId="255"/>
          <ac:spMkLst>
            <pc:docMk/>
            <pc:sldMk cId="2283552702" sldId="502"/>
            <ac:spMk id="6" creationId="{9364D954-CC56-3E64-D1ED-298E19EB1D13}"/>
          </ac:spMkLst>
        </pc:spChg>
        <pc:picChg chg="del">
          <ac:chgData name="FADI SAAD" userId="1f95a12b1468ba16" providerId="LiveId" clId="{4A5576C1-658E-4423-8727-21475A9FA89C}" dt="2022-09-19T18:37:53.906" v="2156" actId="21"/>
          <ac:picMkLst>
            <pc:docMk/>
            <pc:sldMk cId="2283552702" sldId="502"/>
            <ac:picMk id="3" creationId="{E76AB43B-EE41-D13D-A8F1-3ED7052AD40B}"/>
          </ac:picMkLst>
        </pc:picChg>
        <pc:picChg chg="add mod">
          <ac:chgData name="FADI SAAD" userId="1f95a12b1468ba16" providerId="LiveId" clId="{4A5576C1-658E-4423-8727-21475A9FA89C}" dt="2022-09-19T18:42:57.813" v="2177" actId="14100"/>
          <ac:picMkLst>
            <pc:docMk/>
            <pc:sldMk cId="2283552702" sldId="502"/>
            <ac:picMk id="5" creationId="{DB83A62F-B3FA-F425-2AEC-F0B24E3E63ED}"/>
          </ac:picMkLst>
        </pc:picChg>
      </pc:sldChg>
      <pc:sldChg chg="delSp modSp add mod">
        <pc:chgData name="FADI SAAD" userId="1f95a12b1468ba16" providerId="LiveId" clId="{4A5576C1-658E-4423-8727-21475A9FA89C}" dt="2022-09-19T18:48:13.237" v="2203" actId="1076"/>
        <pc:sldMkLst>
          <pc:docMk/>
          <pc:sldMk cId="3151724909" sldId="503"/>
        </pc:sldMkLst>
        <pc:spChg chg="mod">
          <ac:chgData name="FADI SAAD" userId="1f95a12b1468ba16" providerId="LiveId" clId="{4A5576C1-658E-4423-8727-21475A9FA89C}" dt="2022-09-19T18:44:49.440" v="2184"/>
          <ac:spMkLst>
            <pc:docMk/>
            <pc:sldMk cId="3151724909" sldId="503"/>
            <ac:spMk id="4" creationId="{00000000-0000-0000-0000-000000000000}"/>
          </ac:spMkLst>
        </pc:spChg>
        <pc:spChg chg="mod">
          <ac:chgData name="FADI SAAD" userId="1f95a12b1468ba16" providerId="LiveId" clId="{4A5576C1-658E-4423-8727-21475A9FA89C}" dt="2022-09-19T18:48:13.237" v="2203" actId="1076"/>
          <ac:spMkLst>
            <pc:docMk/>
            <pc:sldMk cId="3151724909" sldId="503"/>
            <ac:spMk id="6" creationId="{9364D954-CC56-3E64-D1ED-298E19EB1D13}"/>
          </ac:spMkLst>
        </pc:spChg>
        <pc:picChg chg="del">
          <ac:chgData name="FADI SAAD" userId="1f95a12b1468ba16" providerId="LiveId" clId="{4A5576C1-658E-4423-8727-21475A9FA89C}" dt="2022-09-19T18:43:04.367" v="2178" actId="21"/>
          <ac:picMkLst>
            <pc:docMk/>
            <pc:sldMk cId="3151724909" sldId="503"/>
            <ac:picMk id="3" creationId="{E76AB43B-EE41-D13D-A8F1-3ED7052AD40B}"/>
          </ac:picMkLst>
        </pc:picChg>
      </pc:sldChg>
      <pc:sldChg chg="modSp add mod">
        <pc:chgData name="FADI SAAD" userId="1f95a12b1468ba16" providerId="LiveId" clId="{4A5576C1-658E-4423-8727-21475A9FA89C}" dt="2022-09-19T18:53:13.100" v="2242" actId="255"/>
        <pc:sldMkLst>
          <pc:docMk/>
          <pc:sldMk cId="2446048556" sldId="504"/>
        </pc:sldMkLst>
        <pc:spChg chg="mod">
          <ac:chgData name="FADI SAAD" userId="1f95a12b1468ba16" providerId="LiveId" clId="{4A5576C1-658E-4423-8727-21475A9FA89C}" dt="2022-09-19T18:49:08.934" v="2210"/>
          <ac:spMkLst>
            <pc:docMk/>
            <pc:sldMk cId="2446048556" sldId="504"/>
            <ac:spMk id="4" creationId="{00000000-0000-0000-0000-000000000000}"/>
          </ac:spMkLst>
        </pc:spChg>
        <pc:spChg chg="mod">
          <ac:chgData name="FADI SAAD" userId="1f95a12b1468ba16" providerId="LiveId" clId="{4A5576C1-658E-4423-8727-21475A9FA89C}" dt="2022-09-19T18:53:13.100" v="2242" actId="255"/>
          <ac:spMkLst>
            <pc:docMk/>
            <pc:sldMk cId="2446048556" sldId="504"/>
            <ac:spMk id="6" creationId="{9364D954-CC56-3E64-D1ED-298E19EB1D13}"/>
          </ac:spMkLst>
        </pc:spChg>
      </pc:sldChg>
      <pc:sldChg chg="addSp modSp add mod">
        <pc:chgData name="FADI SAAD" userId="1f95a12b1468ba16" providerId="LiveId" clId="{4A5576C1-658E-4423-8727-21475A9FA89C}" dt="2022-09-19T18:57:24.848" v="2261" actId="20577"/>
        <pc:sldMkLst>
          <pc:docMk/>
          <pc:sldMk cId="3702355400" sldId="505"/>
        </pc:sldMkLst>
        <pc:spChg chg="mod">
          <ac:chgData name="FADI SAAD" userId="1f95a12b1468ba16" providerId="LiveId" clId="{4A5576C1-658E-4423-8727-21475A9FA89C}" dt="2022-09-19T18:57:24.848" v="2261" actId="20577"/>
          <ac:spMkLst>
            <pc:docMk/>
            <pc:sldMk cId="3702355400" sldId="505"/>
            <ac:spMk id="6" creationId="{9364D954-CC56-3E64-D1ED-298E19EB1D13}"/>
          </ac:spMkLst>
        </pc:spChg>
        <pc:picChg chg="add mod">
          <ac:chgData name="FADI SAAD" userId="1f95a12b1468ba16" providerId="LiveId" clId="{4A5576C1-658E-4423-8727-21475A9FA89C}" dt="2022-09-19T18:57:16.511" v="2260" actId="14100"/>
          <ac:picMkLst>
            <pc:docMk/>
            <pc:sldMk cId="3702355400" sldId="505"/>
            <ac:picMk id="3" creationId="{402BF1B7-4176-A103-D22D-DE25705E3BC9}"/>
          </ac:picMkLst>
        </pc:picChg>
      </pc:sldChg>
      <pc:sldChg chg="addSp modSp add mod">
        <pc:chgData name="FADI SAAD" userId="1f95a12b1468ba16" providerId="LiveId" clId="{4A5576C1-658E-4423-8727-21475A9FA89C}" dt="2022-09-19T18:59:28.249" v="2271" actId="20577"/>
        <pc:sldMkLst>
          <pc:docMk/>
          <pc:sldMk cId="352486267" sldId="506"/>
        </pc:sldMkLst>
        <pc:spChg chg="mod">
          <ac:chgData name="FADI SAAD" userId="1f95a12b1468ba16" providerId="LiveId" clId="{4A5576C1-658E-4423-8727-21475A9FA89C}" dt="2022-09-19T18:59:28.249" v="2271" actId="20577"/>
          <ac:spMkLst>
            <pc:docMk/>
            <pc:sldMk cId="352486267" sldId="506"/>
            <ac:spMk id="6" creationId="{9364D954-CC56-3E64-D1ED-298E19EB1D13}"/>
          </ac:spMkLst>
        </pc:spChg>
        <pc:picChg chg="add mod">
          <ac:chgData name="FADI SAAD" userId="1f95a12b1468ba16" providerId="LiveId" clId="{4A5576C1-658E-4423-8727-21475A9FA89C}" dt="2022-09-19T18:59:25.082" v="2270" actId="1076"/>
          <ac:picMkLst>
            <pc:docMk/>
            <pc:sldMk cId="352486267" sldId="506"/>
            <ac:picMk id="3" creationId="{CAF5134B-64C3-17EA-649D-54CDDD63A6FA}"/>
          </ac:picMkLst>
        </pc:picChg>
      </pc:sldChg>
      <pc:sldChg chg="delSp modSp add mod">
        <pc:chgData name="FADI SAAD" userId="1f95a12b1468ba16" providerId="LiveId" clId="{4A5576C1-658E-4423-8727-21475A9FA89C}" dt="2022-09-19T19:02:56.385" v="2292" actId="313"/>
        <pc:sldMkLst>
          <pc:docMk/>
          <pc:sldMk cId="2583303720" sldId="507"/>
        </pc:sldMkLst>
        <pc:spChg chg="mod">
          <ac:chgData name="FADI SAAD" userId="1f95a12b1468ba16" providerId="LiveId" clId="{4A5576C1-658E-4423-8727-21475A9FA89C}" dt="2022-09-19T19:01:09.444" v="2277"/>
          <ac:spMkLst>
            <pc:docMk/>
            <pc:sldMk cId="2583303720" sldId="507"/>
            <ac:spMk id="4" creationId="{00000000-0000-0000-0000-000000000000}"/>
          </ac:spMkLst>
        </pc:spChg>
        <pc:spChg chg="mod">
          <ac:chgData name="FADI SAAD" userId="1f95a12b1468ba16" providerId="LiveId" clId="{4A5576C1-658E-4423-8727-21475A9FA89C}" dt="2022-09-19T19:02:56.385" v="2292" actId="313"/>
          <ac:spMkLst>
            <pc:docMk/>
            <pc:sldMk cId="2583303720" sldId="507"/>
            <ac:spMk id="6" creationId="{9364D954-CC56-3E64-D1ED-298E19EB1D13}"/>
          </ac:spMkLst>
        </pc:spChg>
        <pc:picChg chg="del">
          <ac:chgData name="FADI SAAD" userId="1f95a12b1468ba16" providerId="LiveId" clId="{4A5576C1-658E-4423-8727-21475A9FA89C}" dt="2022-09-19T19:01:23.690" v="2281" actId="21"/>
          <ac:picMkLst>
            <pc:docMk/>
            <pc:sldMk cId="2583303720" sldId="507"/>
            <ac:picMk id="3" creationId="{CAF5134B-64C3-17EA-649D-54CDDD63A6FA}"/>
          </ac:picMkLst>
        </pc:picChg>
      </pc:sldChg>
      <pc:sldChg chg="addSp modSp add mod">
        <pc:chgData name="FADI SAAD" userId="1f95a12b1468ba16" providerId="LiveId" clId="{4A5576C1-658E-4423-8727-21475A9FA89C}" dt="2022-09-20T15:03:02.914" v="2337" actId="14100"/>
        <pc:sldMkLst>
          <pc:docMk/>
          <pc:sldMk cId="2144716174" sldId="508"/>
        </pc:sldMkLst>
        <pc:spChg chg="mod">
          <ac:chgData name="FADI SAAD" userId="1f95a12b1468ba16" providerId="LiveId" clId="{4A5576C1-658E-4423-8727-21475A9FA89C}" dt="2022-09-20T14:58:18.915" v="2296"/>
          <ac:spMkLst>
            <pc:docMk/>
            <pc:sldMk cId="2144716174" sldId="508"/>
            <ac:spMk id="4" creationId="{00000000-0000-0000-0000-000000000000}"/>
          </ac:spMkLst>
        </pc:spChg>
        <pc:spChg chg="mod">
          <ac:chgData name="FADI SAAD" userId="1f95a12b1468ba16" providerId="LiveId" clId="{4A5576C1-658E-4423-8727-21475A9FA89C}" dt="2022-09-20T15:01:46.318" v="2328" actId="255"/>
          <ac:spMkLst>
            <pc:docMk/>
            <pc:sldMk cId="2144716174" sldId="508"/>
            <ac:spMk id="6" creationId="{9364D954-CC56-3E64-D1ED-298E19EB1D13}"/>
          </ac:spMkLst>
        </pc:spChg>
        <pc:picChg chg="add mod">
          <ac:chgData name="FADI SAAD" userId="1f95a12b1468ba16" providerId="LiveId" clId="{4A5576C1-658E-4423-8727-21475A9FA89C}" dt="2022-09-20T15:03:02.914" v="2337" actId="14100"/>
          <ac:picMkLst>
            <pc:docMk/>
            <pc:sldMk cId="2144716174" sldId="508"/>
            <ac:picMk id="3" creationId="{56D1D5BA-0102-F0E5-3D18-C501A7549BBF}"/>
          </ac:picMkLst>
        </pc:picChg>
      </pc:sldChg>
      <pc:sldChg chg="addSp modSp add mod">
        <pc:chgData name="FADI SAAD" userId="1f95a12b1468ba16" providerId="LiveId" clId="{4A5576C1-658E-4423-8727-21475A9FA89C}" dt="2022-09-20T15:03:56.757" v="2343"/>
        <pc:sldMkLst>
          <pc:docMk/>
          <pc:sldMk cId="4099374053" sldId="509"/>
        </pc:sldMkLst>
        <pc:spChg chg="mod">
          <ac:chgData name="FADI SAAD" userId="1f95a12b1468ba16" providerId="LiveId" clId="{4A5576C1-658E-4423-8727-21475A9FA89C}" dt="2022-09-20T15:03:46.484" v="2342" actId="255"/>
          <ac:spMkLst>
            <pc:docMk/>
            <pc:sldMk cId="4099374053" sldId="509"/>
            <ac:spMk id="6" creationId="{9364D954-CC56-3E64-D1ED-298E19EB1D13}"/>
          </ac:spMkLst>
        </pc:spChg>
        <pc:picChg chg="add mod">
          <ac:chgData name="FADI SAAD" userId="1f95a12b1468ba16" providerId="LiveId" clId="{4A5576C1-658E-4423-8727-21475A9FA89C}" dt="2022-09-20T15:03:56.757" v="2343"/>
          <ac:picMkLst>
            <pc:docMk/>
            <pc:sldMk cId="4099374053" sldId="509"/>
            <ac:picMk id="2" creationId="{77CA3214-68B2-1527-9DCB-3B2853A6C24A}"/>
          </ac:picMkLst>
        </pc:picChg>
      </pc:sldChg>
      <pc:sldChg chg="delSp modSp add mod">
        <pc:chgData name="FADI SAAD" userId="1f95a12b1468ba16" providerId="LiveId" clId="{4A5576C1-658E-4423-8727-21475A9FA89C}" dt="2022-09-20T15:08:02.820" v="2376" actId="207"/>
        <pc:sldMkLst>
          <pc:docMk/>
          <pc:sldMk cId="3351587768" sldId="510"/>
        </pc:sldMkLst>
        <pc:spChg chg="mod">
          <ac:chgData name="FADI SAAD" userId="1f95a12b1468ba16" providerId="LiveId" clId="{4A5576C1-658E-4423-8727-21475A9FA89C}" dt="2022-09-20T15:06:03.829" v="2360"/>
          <ac:spMkLst>
            <pc:docMk/>
            <pc:sldMk cId="3351587768" sldId="510"/>
            <ac:spMk id="4" creationId="{00000000-0000-0000-0000-000000000000}"/>
          </ac:spMkLst>
        </pc:spChg>
        <pc:spChg chg="mod">
          <ac:chgData name="FADI SAAD" userId="1f95a12b1468ba16" providerId="LiveId" clId="{4A5576C1-658E-4423-8727-21475A9FA89C}" dt="2022-09-20T15:08:02.820" v="2376" actId="207"/>
          <ac:spMkLst>
            <pc:docMk/>
            <pc:sldMk cId="3351587768" sldId="510"/>
            <ac:spMk id="6" creationId="{9364D954-CC56-3E64-D1ED-298E19EB1D13}"/>
          </ac:spMkLst>
        </pc:spChg>
        <pc:picChg chg="del">
          <ac:chgData name="FADI SAAD" userId="1f95a12b1468ba16" providerId="LiveId" clId="{4A5576C1-658E-4423-8727-21475A9FA89C}" dt="2022-09-20T15:05:26.371" v="2349" actId="21"/>
          <ac:picMkLst>
            <pc:docMk/>
            <pc:sldMk cId="3351587768" sldId="510"/>
            <ac:picMk id="2" creationId="{77CA3214-68B2-1527-9DCB-3B2853A6C24A}"/>
          </ac:picMkLst>
        </pc:picChg>
      </pc:sldChg>
      <pc:sldChg chg="modSp add mod">
        <pc:chgData name="FADI SAAD" userId="1f95a12b1468ba16" providerId="LiveId" clId="{4A5576C1-658E-4423-8727-21475A9FA89C}" dt="2022-09-20T15:08:21.102" v="2379" actId="207"/>
        <pc:sldMkLst>
          <pc:docMk/>
          <pc:sldMk cId="876190748" sldId="511"/>
        </pc:sldMkLst>
        <pc:spChg chg="mod">
          <ac:chgData name="FADI SAAD" userId="1f95a12b1468ba16" providerId="LiveId" clId="{4A5576C1-658E-4423-8727-21475A9FA89C}" dt="2022-09-20T15:06:34.902" v="2366"/>
          <ac:spMkLst>
            <pc:docMk/>
            <pc:sldMk cId="876190748" sldId="511"/>
            <ac:spMk id="4" creationId="{00000000-0000-0000-0000-000000000000}"/>
          </ac:spMkLst>
        </pc:spChg>
        <pc:spChg chg="mod">
          <ac:chgData name="FADI SAAD" userId="1f95a12b1468ba16" providerId="LiveId" clId="{4A5576C1-658E-4423-8727-21475A9FA89C}" dt="2022-09-20T15:08:21.102" v="2379" actId="207"/>
          <ac:spMkLst>
            <pc:docMk/>
            <pc:sldMk cId="876190748" sldId="511"/>
            <ac:spMk id="6" creationId="{9364D954-CC56-3E64-D1ED-298E19EB1D13}"/>
          </ac:spMkLst>
        </pc:spChg>
      </pc:sldChg>
      <pc:sldChg chg="modSp add mod ord">
        <pc:chgData name="FADI SAAD" userId="1f95a12b1468ba16" providerId="LiveId" clId="{4A5576C1-658E-4423-8727-21475A9FA89C}" dt="2022-09-21T12:40:17.609" v="2418" actId="20577"/>
        <pc:sldMkLst>
          <pc:docMk/>
          <pc:sldMk cId="981513957" sldId="512"/>
        </pc:sldMkLst>
        <pc:spChg chg="mod">
          <ac:chgData name="FADI SAAD" userId="1f95a12b1468ba16" providerId="LiveId" clId="{4A5576C1-658E-4423-8727-21475A9FA89C}" dt="2022-09-21T12:37:46.450" v="2394" actId="313"/>
          <ac:spMkLst>
            <pc:docMk/>
            <pc:sldMk cId="981513957" sldId="512"/>
            <ac:spMk id="4" creationId="{00000000-0000-0000-0000-000000000000}"/>
          </ac:spMkLst>
        </pc:spChg>
        <pc:spChg chg="mod">
          <ac:chgData name="FADI SAAD" userId="1f95a12b1468ba16" providerId="LiveId" clId="{4A5576C1-658E-4423-8727-21475A9FA89C}" dt="2022-09-21T12:40:17.609" v="2418" actId="20577"/>
          <ac:spMkLst>
            <pc:docMk/>
            <pc:sldMk cId="981513957" sldId="512"/>
            <ac:spMk id="6" creationId="{9364D954-CC56-3E64-D1ED-298E19EB1D13}"/>
          </ac:spMkLst>
        </pc:spChg>
      </pc:sldChg>
      <pc:sldChg chg="modSp add mod">
        <pc:chgData name="FADI SAAD" userId="1f95a12b1468ba16" providerId="LiveId" clId="{4A5576C1-658E-4423-8727-21475A9FA89C}" dt="2022-09-21T12:42:05.502" v="2429" actId="20577"/>
        <pc:sldMkLst>
          <pc:docMk/>
          <pc:sldMk cId="3288607413" sldId="513"/>
        </pc:sldMkLst>
        <pc:spChg chg="mod">
          <ac:chgData name="FADI SAAD" userId="1f95a12b1468ba16" providerId="LiveId" clId="{4A5576C1-658E-4423-8727-21475A9FA89C}" dt="2022-09-21T12:42:05.502" v="2429" actId="20577"/>
          <ac:spMkLst>
            <pc:docMk/>
            <pc:sldMk cId="3288607413" sldId="513"/>
            <ac:spMk id="6" creationId="{9364D954-CC56-3E64-D1ED-298E19EB1D13}"/>
          </ac:spMkLst>
        </pc:spChg>
      </pc:sldChg>
      <pc:sldChg chg="modSp add mod">
        <pc:chgData name="FADI SAAD" userId="1f95a12b1468ba16" providerId="LiveId" clId="{4A5576C1-658E-4423-8727-21475A9FA89C}" dt="2022-09-21T12:47:30.474" v="2460" actId="255"/>
        <pc:sldMkLst>
          <pc:docMk/>
          <pc:sldMk cId="4197752264" sldId="514"/>
        </pc:sldMkLst>
        <pc:spChg chg="mod">
          <ac:chgData name="FADI SAAD" userId="1f95a12b1468ba16" providerId="LiveId" clId="{4A5576C1-658E-4423-8727-21475A9FA89C}" dt="2022-09-21T12:43:14.210" v="2436"/>
          <ac:spMkLst>
            <pc:docMk/>
            <pc:sldMk cId="4197752264" sldId="514"/>
            <ac:spMk id="4" creationId="{00000000-0000-0000-0000-000000000000}"/>
          </ac:spMkLst>
        </pc:spChg>
        <pc:spChg chg="mod">
          <ac:chgData name="FADI SAAD" userId="1f95a12b1468ba16" providerId="LiveId" clId="{4A5576C1-658E-4423-8727-21475A9FA89C}" dt="2022-09-21T12:47:30.474" v="2460" actId="255"/>
          <ac:spMkLst>
            <pc:docMk/>
            <pc:sldMk cId="4197752264" sldId="514"/>
            <ac:spMk id="6" creationId="{9364D954-CC56-3E64-D1ED-298E19EB1D13}"/>
          </ac:spMkLst>
        </pc:spChg>
      </pc:sldChg>
      <pc:sldChg chg="modSp add mod">
        <pc:chgData name="FADI SAAD" userId="1f95a12b1468ba16" providerId="LiveId" clId="{4A5576C1-658E-4423-8727-21475A9FA89C}" dt="2022-09-21T12:51:08.170" v="2483" actId="255"/>
        <pc:sldMkLst>
          <pc:docMk/>
          <pc:sldMk cId="527058582" sldId="515"/>
        </pc:sldMkLst>
        <pc:spChg chg="mod">
          <ac:chgData name="FADI SAAD" userId="1f95a12b1468ba16" providerId="LiveId" clId="{4A5576C1-658E-4423-8727-21475A9FA89C}" dt="2022-09-21T12:51:08.170" v="2483" actId="255"/>
          <ac:spMkLst>
            <pc:docMk/>
            <pc:sldMk cId="527058582" sldId="515"/>
            <ac:spMk id="6" creationId="{9364D954-CC56-3E64-D1ED-298E19EB1D13}"/>
          </ac:spMkLst>
        </pc:spChg>
      </pc:sldChg>
      <pc:sldChg chg="modSp add mod">
        <pc:chgData name="FADI SAAD" userId="1f95a12b1468ba16" providerId="LiveId" clId="{4A5576C1-658E-4423-8727-21475A9FA89C}" dt="2022-09-21T12:54:23.640" v="2514" actId="20577"/>
        <pc:sldMkLst>
          <pc:docMk/>
          <pc:sldMk cId="1392911823" sldId="516"/>
        </pc:sldMkLst>
        <pc:spChg chg="mod">
          <ac:chgData name="FADI SAAD" userId="1f95a12b1468ba16" providerId="LiveId" clId="{4A5576C1-658E-4423-8727-21475A9FA89C}" dt="2022-09-21T12:54:23.640" v="2514" actId="20577"/>
          <ac:spMkLst>
            <pc:docMk/>
            <pc:sldMk cId="1392911823" sldId="516"/>
            <ac:spMk id="6" creationId="{9364D954-CC56-3E64-D1ED-298E19EB1D13}"/>
          </ac:spMkLst>
        </pc:spChg>
      </pc:sldChg>
      <pc:sldChg chg="modSp add mod">
        <pc:chgData name="FADI SAAD" userId="1f95a12b1468ba16" providerId="LiveId" clId="{4A5576C1-658E-4423-8727-21475A9FA89C}" dt="2022-09-21T12:58:29.953" v="2577" actId="20577"/>
        <pc:sldMkLst>
          <pc:docMk/>
          <pc:sldMk cId="1438490746" sldId="517"/>
        </pc:sldMkLst>
        <pc:spChg chg="mod">
          <ac:chgData name="FADI SAAD" userId="1f95a12b1468ba16" providerId="LiveId" clId="{4A5576C1-658E-4423-8727-21475A9FA89C}" dt="2022-09-21T12:55:38.364" v="2528"/>
          <ac:spMkLst>
            <pc:docMk/>
            <pc:sldMk cId="1438490746" sldId="517"/>
            <ac:spMk id="4" creationId="{00000000-0000-0000-0000-000000000000}"/>
          </ac:spMkLst>
        </pc:spChg>
        <pc:spChg chg="mod">
          <ac:chgData name="FADI SAAD" userId="1f95a12b1468ba16" providerId="LiveId" clId="{4A5576C1-658E-4423-8727-21475A9FA89C}" dt="2022-09-21T12:58:29.953" v="2577" actId="20577"/>
          <ac:spMkLst>
            <pc:docMk/>
            <pc:sldMk cId="1438490746" sldId="517"/>
            <ac:spMk id="6" creationId="{9364D954-CC56-3E64-D1ED-298E19EB1D13}"/>
          </ac:spMkLst>
        </pc:spChg>
      </pc:sldChg>
      <pc:sldChg chg="modSp add mod">
        <pc:chgData name="FADI SAAD" userId="1f95a12b1468ba16" providerId="LiveId" clId="{4A5576C1-658E-4423-8727-21475A9FA89C}" dt="2022-09-21T13:04:00.673" v="2616" actId="1076"/>
        <pc:sldMkLst>
          <pc:docMk/>
          <pc:sldMk cId="68409420" sldId="518"/>
        </pc:sldMkLst>
        <pc:spChg chg="mod">
          <ac:chgData name="FADI SAAD" userId="1f95a12b1468ba16" providerId="LiveId" clId="{4A5576C1-658E-4423-8727-21475A9FA89C}" dt="2022-09-21T13:04:00.673" v="2616" actId="1076"/>
          <ac:spMkLst>
            <pc:docMk/>
            <pc:sldMk cId="68409420" sldId="518"/>
            <ac:spMk id="6" creationId="{9364D954-CC56-3E64-D1ED-298E19EB1D13}"/>
          </ac:spMkLst>
        </pc:spChg>
      </pc:sldChg>
      <pc:sldChg chg="modSp add mod">
        <pc:chgData name="FADI SAAD" userId="1f95a12b1468ba16" providerId="LiveId" clId="{4A5576C1-658E-4423-8727-21475A9FA89C}" dt="2022-09-21T17:43:01.769" v="2632" actId="20577"/>
        <pc:sldMkLst>
          <pc:docMk/>
          <pc:sldMk cId="3629997933" sldId="519"/>
        </pc:sldMkLst>
        <pc:spChg chg="mod">
          <ac:chgData name="FADI SAAD" userId="1f95a12b1468ba16" providerId="LiveId" clId="{4A5576C1-658E-4423-8727-21475A9FA89C}" dt="2022-09-21T17:43:01.769" v="2632" actId="20577"/>
          <ac:spMkLst>
            <pc:docMk/>
            <pc:sldMk cId="3629997933" sldId="519"/>
            <ac:spMk id="6" creationId="{9364D954-CC56-3E64-D1ED-298E19EB1D13}"/>
          </ac:spMkLst>
        </pc:spChg>
      </pc:sldChg>
      <pc:sldChg chg="modSp add mod">
        <pc:chgData name="FADI SAAD" userId="1f95a12b1468ba16" providerId="LiveId" clId="{4A5576C1-658E-4423-8727-21475A9FA89C}" dt="2022-09-21T17:48:41.834" v="2701" actId="207"/>
        <pc:sldMkLst>
          <pc:docMk/>
          <pc:sldMk cId="1181283947" sldId="520"/>
        </pc:sldMkLst>
        <pc:spChg chg="mod">
          <ac:chgData name="FADI SAAD" userId="1f95a12b1468ba16" providerId="LiveId" clId="{4A5576C1-658E-4423-8727-21475A9FA89C}" dt="2022-09-21T17:48:41.834" v="2701" actId="207"/>
          <ac:spMkLst>
            <pc:docMk/>
            <pc:sldMk cId="1181283947" sldId="520"/>
            <ac:spMk id="6" creationId="{9364D954-CC56-3E64-D1ED-298E19EB1D13}"/>
          </ac:spMkLst>
        </pc:spChg>
      </pc:sldChg>
      <pc:sldChg chg="modSp add mod ord">
        <pc:chgData name="FADI SAAD" userId="1f95a12b1468ba16" providerId="LiveId" clId="{4A5576C1-658E-4423-8727-21475A9FA89C}" dt="2022-09-21T17:51:27.650" v="2729" actId="255"/>
        <pc:sldMkLst>
          <pc:docMk/>
          <pc:sldMk cId="493548174" sldId="521"/>
        </pc:sldMkLst>
        <pc:spChg chg="mod">
          <ac:chgData name="FADI SAAD" userId="1f95a12b1468ba16" providerId="LiveId" clId="{4A5576C1-658E-4423-8727-21475A9FA89C}" dt="2022-09-21T17:51:27.650" v="2729" actId="255"/>
          <ac:spMkLst>
            <pc:docMk/>
            <pc:sldMk cId="493548174" sldId="521"/>
            <ac:spMk id="6" creationId="{9364D954-CC56-3E64-D1ED-298E19EB1D13}"/>
          </ac:spMkLst>
        </pc:spChg>
      </pc:sldChg>
      <pc:sldChg chg="modSp add mod">
        <pc:chgData name="FADI SAAD" userId="1f95a12b1468ba16" providerId="LiveId" clId="{4A5576C1-658E-4423-8727-21475A9FA89C}" dt="2022-09-21T17:53:11.411" v="2740" actId="255"/>
        <pc:sldMkLst>
          <pc:docMk/>
          <pc:sldMk cId="981890401" sldId="522"/>
        </pc:sldMkLst>
        <pc:spChg chg="mod">
          <ac:chgData name="FADI SAAD" userId="1f95a12b1468ba16" providerId="LiveId" clId="{4A5576C1-658E-4423-8727-21475A9FA89C}" dt="2022-09-21T17:53:11.411" v="2740" actId="255"/>
          <ac:spMkLst>
            <pc:docMk/>
            <pc:sldMk cId="981890401" sldId="522"/>
            <ac:spMk id="6" creationId="{9364D954-CC56-3E64-D1ED-298E19EB1D13}"/>
          </ac:spMkLst>
        </pc:spChg>
      </pc:sldChg>
      <pc:sldChg chg="modSp add mod">
        <pc:chgData name="FADI SAAD" userId="1f95a12b1468ba16" providerId="LiveId" clId="{4A5576C1-658E-4423-8727-21475A9FA89C}" dt="2022-09-21T17:53:41.298" v="2744" actId="255"/>
        <pc:sldMkLst>
          <pc:docMk/>
          <pc:sldMk cId="2368532308" sldId="523"/>
        </pc:sldMkLst>
        <pc:spChg chg="mod">
          <ac:chgData name="FADI SAAD" userId="1f95a12b1468ba16" providerId="LiveId" clId="{4A5576C1-658E-4423-8727-21475A9FA89C}" dt="2022-09-21T17:53:41.298" v="2744" actId="255"/>
          <ac:spMkLst>
            <pc:docMk/>
            <pc:sldMk cId="2368532308" sldId="523"/>
            <ac:spMk id="6" creationId="{9364D954-CC56-3E64-D1ED-298E19EB1D13}"/>
          </ac:spMkLst>
        </pc:spChg>
      </pc:sldChg>
      <pc:sldChg chg="modSp add mod">
        <pc:chgData name="FADI SAAD" userId="1f95a12b1468ba16" providerId="LiveId" clId="{4A5576C1-658E-4423-8727-21475A9FA89C}" dt="2022-09-21T17:54:23.607" v="2751" actId="20577"/>
        <pc:sldMkLst>
          <pc:docMk/>
          <pc:sldMk cId="2116756393" sldId="524"/>
        </pc:sldMkLst>
        <pc:spChg chg="mod">
          <ac:chgData name="FADI SAAD" userId="1f95a12b1468ba16" providerId="LiveId" clId="{4A5576C1-658E-4423-8727-21475A9FA89C}" dt="2022-09-21T17:54:23.607" v="2751" actId="20577"/>
          <ac:spMkLst>
            <pc:docMk/>
            <pc:sldMk cId="2116756393" sldId="524"/>
            <ac:spMk id="6" creationId="{9364D954-CC56-3E64-D1ED-298E19EB1D13}"/>
          </ac:spMkLst>
        </pc:spChg>
      </pc:sldChg>
      <pc:sldChg chg="modSp add mod">
        <pc:chgData name="FADI SAAD" userId="1f95a12b1468ba16" providerId="LiveId" clId="{4A5576C1-658E-4423-8727-21475A9FA89C}" dt="2022-09-21T17:59:19.782" v="2791" actId="207"/>
        <pc:sldMkLst>
          <pc:docMk/>
          <pc:sldMk cId="910011663" sldId="525"/>
        </pc:sldMkLst>
        <pc:spChg chg="mod">
          <ac:chgData name="FADI SAAD" userId="1f95a12b1468ba16" providerId="LiveId" clId="{4A5576C1-658E-4423-8727-21475A9FA89C}" dt="2022-09-21T17:55:57.902" v="2765" actId="20577"/>
          <ac:spMkLst>
            <pc:docMk/>
            <pc:sldMk cId="910011663" sldId="525"/>
            <ac:spMk id="4" creationId="{00000000-0000-0000-0000-000000000000}"/>
          </ac:spMkLst>
        </pc:spChg>
        <pc:spChg chg="mod">
          <ac:chgData name="FADI SAAD" userId="1f95a12b1468ba16" providerId="LiveId" clId="{4A5576C1-658E-4423-8727-21475A9FA89C}" dt="2022-09-21T17:59:19.782" v="2791" actId="207"/>
          <ac:spMkLst>
            <pc:docMk/>
            <pc:sldMk cId="910011663" sldId="525"/>
            <ac:spMk id="6" creationId="{9364D954-CC56-3E64-D1ED-298E19EB1D13}"/>
          </ac:spMkLst>
        </pc:spChg>
      </pc:sldChg>
      <pc:sldChg chg="modSp add mod">
        <pc:chgData name="FADI SAAD" userId="1f95a12b1468ba16" providerId="LiveId" clId="{4A5576C1-658E-4423-8727-21475A9FA89C}" dt="2022-09-21T18:04:30.829" v="2829" actId="255"/>
        <pc:sldMkLst>
          <pc:docMk/>
          <pc:sldMk cId="3923405375" sldId="526"/>
        </pc:sldMkLst>
        <pc:spChg chg="mod">
          <ac:chgData name="FADI SAAD" userId="1f95a12b1468ba16" providerId="LiveId" clId="{4A5576C1-658E-4423-8727-21475A9FA89C}" dt="2022-09-21T18:02:04.859" v="2797" actId="255"/>
          <ac:spMkLst>
            <pc:docMk/>
            <pc:sldMk cId="3923405375" sldId="526"/>
            <ac:spMk id="4" creationId="{00000000-0000-0000-0000-000000000000}"/>
          </ac:spMkLst>
        </pc:spChg>
        <pc:spChg chg="mod">
          <ac:chgData name="FADI SAAD" userId="1f95a12b1468ba16" providerId="LiveId" clId="{4A5576C1-658E-4423-8727-21475A9FA89C}" dt="2022-09-21T18:04:30.829" v="2829" actId="255"/>
          <ac:spMkLst>
            <pc:docMk/>
            <pc:sldMk cId="3923405375" sldId="526"/>
            <ac:spMk id="6" creationId="{9364D954-CC56-3E64-D1ED-298E19EB1D13}"/>
          </ac:spMkLst>
        </pc:spChg>
      </pc:sldChg>
    </pc:docChg>
  </pc:docChgLst>
  <pc:docChgLst>
    <pc:chgData name="FADI SAAD" userId="1f95a12b1468ba16" providerId="LiveId" clId="{9F440903-5FD1-405F-A0FB-A621C4C60747}"/>
    <pc:docChg chg="undo custSel addSld delSld modSld sldOrd">
      <pc:chgData name="FADI SAAD" userId="1f95a12b1468ba16" providerId="LiveId" clId="{9F440903-5FD1-405F-A0FB-A621C4C60747}" dt="2022-10-29T17:13:32.250" v="1570" actId="207"/>
      <pc:docMkLst>
        <pc:docMk/>
      </pc:docMkLst>
      <pc:sldChg chg="modSp mod">
        <pc:chgData name="FADI SAAD" userId="1f95a12b1468ba16" providerId="LiveId" clId="{9F440903-5FD1-405F-A0FB-A621C4C60747}" dt="2022-10-29T17:13:32.250" v="1570" actId="207"/>
        <pc:sldMkLst>
          <pc:docMk/>
          <pc:sldMk cId="48634807" sldId="528"/>
        </pc:sldMkLst>
        <pc:spChg chg="mod">
          <ac:chgData name="FADI SAAD" userId="1f95a12b1468ba16" providerId="LiveId" clId="{9F440903-5FD1-405F-A0FB-A621C4C60747}" dt="2022-10-29T17:13:32.250" v="1570" actId="207"/>
          <ac:spMkLst>
            <pc:docMk/>
            <pc:sldMk cId="48634807" sldId="528"/>
            <ac:spMk id="3" creationId="{FC939BE4-0C9E-4170-866D-D7241935ECFD}"/>
          </ac:spMkLst>
        </pc:spChg>
      </pc:sldChg>
      <pc:sldChg chg="addSp delSp modSp del mod">
        <pc:chgData name="FADI SAAD" userId="1f95a12b1468ba16" providerId="LiveId" clId="{9F440903-5FD1-405F-A0FB-A621C4C60747}" dt="2022-10-28T18:03:25.766" v="78" actId="2696"/>
        <pc:sldMkLst>
          <pc:docMk/>
          <pc:sldMk cId="3922930250" sldId="614"/>
        </pc:sldMkLst>
        <pc:spChg chg="del mod">
          <ac:chgData name="FADI SAAD" userId="1f95a12b1468ba16" providerId="LiveId" clId="{9F440903-5FD1-405F-A0FB-A621C4C60747}" dt="2022-10-28T18:02:03.160" v="72" actId="21"/>
          <ac:spMkLst>
            <pc:docMk/>
            <pc:sldMk cId="3922930250" sldId="614"/>
            <ac:spMk id="2" creationId="{8A290DE0-8CEA-48FD-AB15-4D1F2986174E}"/>
          </ac:spMkLst>
        </pc:spChg>
        <pc:spChg chg="add mod">
          <ac:chgData name="FADI SAAD" userId="1f95a12b1468ba16" providerId="LiveId" clId="{9F440903-5FD1-405F-A0FB-A621C4C60747}" dt="2022-10-28T18:01:58.800" v="71"/>
          <ac:spMkLst>
            <pc:docMk/>
            <pc:sldMk cId="3922930250" sldId="614"/>
            <ac:spMk id="4" creationId="{FCC801B1-2DEF-9834-C00A-002AB7B6BB85}"/>
          </ac:spMkLst>
        </pc:spChg>
        <pc:spChg chg="add del mod">
          <ac:chgData name="FADI SAAD" userId="1f95a12b1468ba16" providerId="LiveId" clId="{9F440903-5FD1-405F-A0FB-A621C4C60747}" dt="2022-10-28T18:02:08.888" v="75" actId="21"/>
          <ac:spMkLst>
            <pc:docMk/>
            <pc:sldMk cId="3922930250" sldId="614"/>
            <ac:spMk id="6" creationId="{FBE5EEEC-DC4E-C90E-978E-CF1F553C0F1D}"/>
          </ac:spMkLst>
        </pc:spChg>
      </pc:sldChg>
      <pc:sldChg chg="modSp del mod">
        <pc:chgData name="FADI SAAD" userId="1f95a12b1468ba16" providerId="LiveId" clId="{9F440903-5FD1-405F-A0FB-A621C4C60747}" dt="2022-10-28T17:59:55.815" v="9" actId="2696"/>
        <pc:sldMkLst>
          <pc:docMk/>
          <pc:sldMk cId="947491643" sldId="639"/>
        </pc:sldMkLst>
        <pc:spChg chg="mod">
          <ac:chgData name="FADI SAAD" userId="1f95a12b1468ba16" providerId="LiveId" clId="{9F440903-5FD1-405F-A0FB-A621C4C60747}" dt="2022-10-28T17:56:11.338" v="2" actId="20577"/>
          <ac:spMkLst>
            <pc:docMk/>
            <pc:sldMk cId="947491643" sldId="639"/>
            <ac:spMk id="3" creationId="{142F8956-23B1-4244-AE2F-AAEE5CDF49D6}"/>
          </ac:spMkLst>
        </pc:spChg>
      </pc:sldChg>
      <pc:sldChg chg="addSp delSp modSp mod">
        <pc:chgData name="FADI SAAD" userId="1f95a12b1468ba16" providerId="LiveId" clId="{9F440903-5FD1-405F-A0FB-A621C4C60747}" dt="2022-10-29T08:15:17.256" v="634" actId="207"/>
        <pc:sldMkLst>
          <pc:docMk/>
          <pc:sldMk cId="4157666495" sldId="672"/>
        </pc:sldMkLst>
        <pc:spChg chg="del mod">
          <ac:chgData name="FADI SAAD" userId="1f95a12b1468ba16" providerId="LiveId" clId="{9F440903-5FD1-405F-A0FB-A621C4C60747}" dt="2022-10-29T08:13:56.039" v="613" actId="21"/>
          <ac:spMkLst>
            <pc:docMk/>
            <pc:sldMk cId="4157666495" sldId="672"/>
            <ac:spMk id="2" creationId="{0EF65919-3B4C-414D-8F97-725E98BD7C37}"/>
          </ac:spMkLst>
        </pc:spChg>
        <pc:spChg chg="mod">
          <ac:chgData name="FADI SAAD" userId="1f95a12b1468ba16" providerId="LiveId" clId="{9F440903-5FD1-405F-A0FB-A621C4C60747}" dt="2022-10-29T08:15:17.256" v="634" actId="207"/>
          <ac:spMkLst>
            <pc:docMk/>
            <pc:sldMk cId="4157666495" sldId="672"/>
            <ac:spMk id="3" creationId="{CB61937C-EECB-4AD8-AED4-A07D3D01011E}"/>
          </ac:spMkLst>
        </pc:spChg>
        <pc:spChg chg="add mod">
          <ac:chgData name="FADI SAAD" userId="1f95a12b1468ba16" providerId="LiveId" clId="{9F440903-5FD1-405F-A0FB-A621C4C60747}" dt="2022-10-29T08:13:49.186" v="612"/>
          <ac:spMkLst>
            <pc:docMk/>
            <pc:sldMk cId="4157666495" sldId="672"/>
            <ac:spMk id="4" creationId="{E9F27779-5CF9-434E-BE67-598A2C83189D}"/>
          </ac:spMkLst>
        </pc:spChg>
        <pc:spChg chg="add del mod">
          <ac:chgData name="FADI SAAD" userId="1f95a12b1468ba16" providerId="LiveId" clId="{9F440903-5FD1-405F-A0FB-A621C4C60747}" dt="2022-10-29T08:14:02.997" v="617" actId="21"/>
          <ac:spMkLst>
            <pc:docMk/>
            <pc:sldMk cId="4157666495" sldId="672"/>
            <ac:spMk id="6" creationId="{0760087C-EE07-C7F6-1FC5-5B3A8379D8A6}"/>
          </ac:spMkLst>
        </pc:spChg>
      </pc:sldChg>
      <pc:sldChg chg="addSp delSp modSp mod">
        <pc:chgData name="FADI SAAD" userId="1f95a12b1468ba16" providerId="LiveId" clId="{9F440903-5FD1-405F-A0FB-A621C4C60747}" dt="2022-10-28T18:06:27.545" v="145" actId="255"/>
        <pc:sldMkLst>
          <pc:docMk/>
          <pc:sldMk cId="0" sldId="679"/>
        </pc:sldMkLst>
        <pc:spChg chg="del mod">
          <ac:chgData name="FADI SAAD" userId="1f95a12b1468ba16" providerId="LiveId" clId="{9F440903-5FD1-405F-A0FB-A621C4C60747}" dt="2022-10-28T18:04:51.448" v="120" actId="21"/>
          <ac:spMkLst>
            <pc:docMk/>
            <pc:sldMk cId="0" sldId="679"/>
            <ac:spMk id="2" creationId="{00000000-0000-0000-0000-000000000000}"/>
          </ac:spMkLst>
        </pc:spChg>
        <pc:spChg chg="mod">
          <ac:chgData name="FADI SAAD" userId="1f95a12b1468ba16" providerId="LiveId" clId="{9F440903-5FD1-405F-A0FB-A621C4C60747}" dt="2022-10-28T18:06:27.545" v="145" actId="255"/>
          <ac:spMkLst>
            <pc:docMk/>
            <pc:sldMk cId="0" sldId="679"/>
            <ac:spMk id="3" creationId="{00000000-0000-0000-0000-000000000000}"/>
          </ac:spMkLst>
        </pc:spChg>
        <pc:spChg chg="add mod">
          <ac:chgData name="FADI SAAD" userId="1f95a12b1468ba16" providerId="LiveId" clId="{9F440903-5FD1-405F-A0FB-A621C4C60747}" dt="2022-10-28T18:04:46.456" v="118" actId="20577"/>
          <ac:spMkLst>
            <pc:docMk/>
            <pc:sldMk cId="0" sldId="679"/>
            <ac:spMk id="4" creationId="{E7BD51D6-259E-EA5E-903B-02AD86F93251}"/>
          </ac:spMkLst>
        </pc:spChg>
        <pc:spChg chg="add del mod">
          <ac:chgData name="FADI SAAD" userId="1f95a12b1468ba16" providerId="LiveId" clId="{9F440903-5FD1-405F-A0FB-A621C4C60747}" dt="2022-10-28T18:04:58.700" v="123" actId="21"/>
          <ac:spMkLst>
            <pc:docMk/>
            <pc:sldMk cId="0" sldId="679"/>
            <ac:spMk id="6" creationId="{995AE497-74AB-2151-1A86-379EFDEC94EB}"/>
          </ac:spMkLst>
        </pc:spChg>
      </pc:sldChg>
      <pc:sldChg chg="addSp delSp modSp mod">
        <pc:chgData name="FADI SAAD" userId="1f95a12b1468ba16" providerId="LiveId" clId="{9F440903-5FD1-405F-A0FB-A621C4C60747}" dt="2022-10-28T18:09:25.056" v="178" actId="12"/>
        <pc:sldMkLst>
          <pc:docMk/>
          <pc:sldMk cId="0" sldId="681"/>
        </pc:sldMkLst>
        <pc:spChg chg="del mod">
          <ac:chgData name="FADI SAAD" userId="1f95a12b1468ba16" providerId="LiveId" clId="{9F440903-5FD1-405F-A0FB-A621C4C60747}" dt="2022-10-28T18:08:04.079" v="152" actId="21"/>
          <ac:spMkLst>
            <pc:docMk/>
            <pc:sldMk cId="0" sldId="681"/>
            <ac:spMk id="2" creationId="{00000000-0000-0000-0000-000000000000}"/>
          </ac:spMkLst>
        </pc:spChg>
        <pc:spChg chg="mod">
          <ac:chgData name="FADI SAAD" userId="1f95a12b1468ba16" providerId="LiveId" clId="{9F440903-5FD1-405F-A0FB-A621C4C60747}" dt="2022-10-28T18:09:25.056" v="178" actId="12"/>
          <ac:spMkLst>
            <pc:docMk/>
            <pc:sldMk cId="0" sldId="681"/>
            <ac:spMk id="3" creationId="{00000000-0000-0000-0000-000000000000}"/>
          </ac:spMkLst>
        </pc:spChg>
        <pc:spChg chg="add mod">
          <ac:chgData name="FADI SAAD" userId="1f95a12b1468ba16" providerId="LiveId" clId="{9F440903-5FD1-405F-A0FB-A621C4C60747}" dt="2022-10-28T18:07:55.765" v="151" actId="20577"/>
          <ac:spMkLst>
            <pc:docMk/>
            <pc:sldMk cId="0" sldId="681"/>
            <ac:spMk id="4" creationId="{5BF03D7E-38C4-8DD8-96C8-B89203B91958}"/>
          </ac:spMkLst>
        </pc:spChg>
        <pc:spChg chg="add del mod">
          <ac:chgData name="FADI SAAD" userId="1f95a12b1468ba16" providerId="LiveId" clId="{9F440903-5FD1-405F-A0FB-A621C4C60747}" dt="2022-10-28T18:08:10.802" v="155" actId="21"/>
          <ac:spMkLst>
            <pc:docMk/>
            <pc:sldMk cId="0" sldId="681"/>
            <ac:spMk id="6" creationId="{9CCEABBB-5BE4-BCE8-A86C-45C4E26D28F5}"/>
          </ac:spMkLst>
        </pc:spChg>
      </pc:sldChg>
      <pc:sldChg chg="addSp delSp modSp mod">
        <pc:chgData name="FADI SAAD" userId="1f95a12b1468ba16" providerId="LiveId" clId="{9F440903-5FD1-405F-A0FB-A621C4C60747}" dt="2022-10-28T18:16:13.324" v="194" actId="948"/>
        <pc:sldMkLst>
          <pc:docMk/>
          <pc:sldMk cId="0" sldId="683"/>
        </pc:sldMkLst>
        <pc:spChg chg="del mod">
          <ac:chgData name="FADI SAAD" userId="1f95a12b1468ba16" providerId="LiveId" clId="{9F440903-5FD1-405F-A0FB-A621C4C60747}" dt="2022-10-28T18:14:54.686" v="184" actId="21"/>
          <ac:spMkLst>
            <pc:docMk/>
            <pc:sldMk cId="0" sldId="683"/>
            <ac:spMk id="2" creationId="{00000000-0000-0000-0000-000000000000}"/>
          </ac:spMkLst>
        </pc:spChg>
        <pc:spChg chg="mod">
          <ac:chgData name="FADI SAAD" userId="1f95a12b1468ba16" providerId="LiveId" clId="{9F440903-5FD1-405F-A0FB-A621C4C60747}" dt="2022-10-28T18:16:13.324" v="194" actId="948"/>
          <ac:spMkLst>
            <pc:docMk/>
            <pc:sldMk cId="0" sldId="683"/>
            <ac:spMk id="3" creationId="{00000000-0000-0000-0000-000000000000}"/>
          </ac:spMkLst>
        </pc:spChg>
        <pc:spChg chg="add mod">
          <ac:chgData name="FADI SAAD" userId="1f95a12b1468ba16" providerId="LiveId" clId="{9F440903-5FD1-405F-A0FB-A621C4C60747}" dt="2022-10-28T18:14:50.049" v="183"/>
          <ac:spMkLst>
            <pc:docMk/>
            <pc:sldMk cId="0" sldId="683"/>
            <ac:spMk id="4" creationId="{EAFA49EF-8DA5-0E1C-3479-300F91F3F52D}"/>
          </ac:spMkLst>
        </pc:spChg>
        <pc:spChg chg="add del mod">
          <ac:chgData name="FADI SAAD" userId="1f95a12b1468ba16" providerId="LiveId" clId="{9F440903-5FD1-405F-A0FB-A621C4C60747}" dt="2022-10-28T18:14:59.633" v="187" actId="21"/>
          <ac:spMkLst>
            <pc:docMk/>
            <pc:sldMk cId="0" sldId="683"/>
            <ac:spMk id="6" creationId="{9FFF2203-F9FC-F9FC-E086-0CF8C3313616}"/>
          </ac:spMkLst>
        </pc:spChg>
      </pc:sldChg>
      <pc:sldChg chg="addSp delSp modSp mod">
        <pc:chgData name="FADI SAAD" userId="1f95a12b1468ba16" providerId="LiveId" clId="{9F440903-5FD1-405F-A0FB-A621C4C60747}" dt="2022-10-28T18:18:08.684" v="216" actId="20577"/>
        <pc:sldMkLst>
          <pc:docMk/>
          <pc:sldMk cId="0" sldId="684"/>
        </pc:sldMkLst>
        <pc:spChg chg="del mod">
          <ac:chgData name="FADI SAAD" userId="1f95a12b1468ba16" providerId="LiveId" clId="{9F440903-5FD1-405F-A0FB-A621C4C60747}" dt="2022-10-28T18:17:31.242" v="206" actId="21"/>
          <ac:spMkLst>
            <pc:docMk/>
            <pc:sldMk cId="0" sldId="684"/>
            <ac:spMk id="2" creationId="{00000000-0000-0000-0000-000000000000}"/>
          </ac:spMkLst>
        </pc:spChg>
        <pc:spChg chg="mod">
          <ac:chgData name="FADI SAAD" userId="1f95a12b1468ba16" providerId="LiveId" clId="{9F440903-5FD1-405F-A0FB-A621C4C60747}" dt="2022-10-28T18:18:08.684" v="216" actId="20577"/>
          <ac:spMkLst>
            <pc:docMk/>
            <pc:sldMk cId="0" sldId="684"/>
            <ac:spMk id="3" creationId="{00000000-0000-0000-0000-000000000000}"/>
          </ac:spMkLst>
        </pc:spChg>
        <pc:spChg chg="add mod">
          <ac:chgData name="FADI SAAD" userId="1f95a12b1468ba16" providerId="LiveId" clId="{9F440903-5FD1-405F-A0FB-A621C4C60747}" dt="2022-10-28T18:17:26.396" v="205" actId="20577"/>
          <ac:spMkLst>
            <pc:docMk/>
            <pc:sldMk cId="0" sldId="684"/>
            <ac:spMk id="4" creationId="{59FBCFBF-8313-AD54-AE4D-91367C1B388D}"/>
          </ac:spMkLst>
        </pc:spChg>
        <pc:spChg chg="add del mod">
          <ac:chgData name="FADI SAAD" userId="1f95a12b1468ba16" providerId="LiveId" clId="{9F440903-5FD1-405F-A0FB-A621C4C60747}" dt="2022-10-28T18:17:36.847" v="209" actId="21"/>
          <ac:spMkLst>
            <pc:docMk/>
            <pc:sldMk cId="0" sldId="684"/>
            <ac:spMk id="6" creationId="{4B29CCF9-A78D-2493-BA88-61F028B753C1}"/>
          </ac:spMkLst>
        </pc:spChg>
      </pc:sldChg>
      <pc:sldChg chg="addSp delSp modSp mod">
        <pc:chgData name="FADI SAAD" userId="1f95a12b1468ba16" providerId="LiveId" clId="{9F440903-5FD1-405F-A0FB-A621C4C60747}" dt="2022-10-28T18:22:43.162" v="236" actId="12"/>
        <pc:sldMkLst>
          <pc:docMk/>
          <pc:sldMk cId="0" sldId="685"/>
        </pc:sldMkLst>
        <pc:spChg chg="del mod">
          <ac:chgData name="FADI SAAD" userId="1f95a12b1468ba16" providerId="LiveId" clId="{9F440903-5FD1-405F-A0FB-A621C4C60747}" dt="2022-10-28T18:22:02.657" v="224" actId="21"/>
          <ac:spMkLst>
            <pc:docMk/>
            <pc:sldMk cId="0" sldId="685"/>
            <ac:spMk id="2" creationId="{00000000-0000-0000-0000-000000000000}"/>
          </ac:spMkLst>
        </pc:spChg>
        <pc:spChg chg="mod">
          <ac:chgData name="FADI SAAD" userId="1f95a12b1468ba16" providerId="LiveId" clId="{9F440903-5FD1-405F-A0FB-A621C4C60747}" dt="2022-10-28T18:22:43.162" v="236" actId="12"/>
          <ac:spMkLst>
            <pc:docMk/>
            <pc:sldMk cId="0" sldId="685"/>
            <ac:spMk id="3" creationId="{00000000-0000-0000-0000-000000000000}"/>
          </ac:spMkLst>
        </pc:spChg>
        <pc:spChg chg="add mod">
          <ac:chgData name="FADI SAAD" userId="1f95a12b1468ba16" providerId="LiveId" clId="{9F440903-5FD1-405F-A0FB-A621C4C60747}" dt="2022-10-28T18:21:59.030" v="223" actId="207"/>
          <ac:spMkLst>
            <pc:docMk/>
            <pc:sldMk cId="0" sldId="685"/>
            <ac:spMk id="4" creationId="{7DCD7B71-3BCF-E500-5553-17D3B1AC3512}"/>
          </ac:spMkLst>
        </pc:spChg>
        <pc:spChg chg="add del mod">
          <ac:chgData name="FADI SAAD" userId="1f95a12b1468ba16" providerId="LiveId" clId="{9F440903-5FD1-405F-A0FB-A621C4C60747}" dt="2022-10-28T18:22:07.915" v="227" actId="21"/>
          <ac:spMkLst>
            <pc:docMk/>
            <pc:sldMk cId="0" sldId="685"/>
            <ac:spMk id="6" creationId="{C5F2186C-0334-E49D-A36C-7B8BBDCE3D50}"/>
          </ac:spMkLst>
        </pc:spChg>
      </pc:sldChg>
      <pc:sldChg chg="addSp delSp modSp mod">
        <pc:chgData name="FADI SAAD" userId="1f95a12b1468ba16" providerId="LiveId" clId="{9F440903-5FD1-405F-A0FB-A621C4C60747}" dt="2022-10-28T18:24:28.086" v="258" actId="12"/>
        <pc:sldMkLst>
          <pc:docMk/>
          <pc:sldMk cId="0" sldId="687"/>
        </pc:sldMkLst>
        <pc:spChg chg="del mod">
          <ac:chgData name="FADI SAAD" userId="1f95a12b1468ba16" providerId="LiveId" clId="{9F440903-5FD1-405F-A0FB-A621C4C60747}" dt="2022-10-28T18:23:37.720" v="243" actId="21"/>
          <ac:spMkLst>
            <pc:docMk/>
            <pc:sldMk cId="0" sldId="687"/>
            <ac:spMk id="2" creationId="{00000000-0000-0000-0000-000000000000}"/>
          </ac:spMkLst>
        </pc:spChg>
        <pc:spChg chg="mod">
          <ac:chgData name="FADI SAAD" userId="1f95a12b1468ba16" providerId="LiveId" clId="{9F440903-5FD1-405F-A0FB-A621C4C60747}" dt="2022-10-28T18:24:28.086" v="258" actId="12"/>
          <ac:spMkLst>
            <pc:docMk/>
            <pc:sldMk cId="0" sldId="687"/>
            <ac:spMk id="3" creationId="{00000000-0000-0000-0000-000000000000}"/>
          </ac:spMkLst>
        </pc:spChg>
        <pc:spChg chg="add mod">
          <ac:chgData name="FADI SAAD" userId="1f95a12b1468ba16" providerId="LiveId" clId="{9F440903-5FD1-405F-A0FB-A621C4C60747}" dt="2022-10-28T18:23:33.458" v="242" actId="207"/>
          <ac:spMkLst>
            <pc:docMk/>
            <pc:sldMk cId="0" sldId="687"/>
            <ac:spMk id="4" creationId="{17160C8C-C12B-4A1C-5A74-115A62A0BFD9}"/>
          </ac:spMkLst>
        </pc:spChg>
        <pc:spChg chg="add del mod">
          <ac:chgData name="FADI SAAD" userId="1f95a12b1468ba16" providerId="LiveId" clId="{9F440903-5FD1-405F-A0FB-A621C4C60747}" dt="2022-10-28T18:23:43.242" v="246" actId="21"/>
          <ac:spMkLst>
            <pc:docMk/>
            <pc:sldMk cId="0" sldId="687"/>
            <ac:spMk id="6" creationId="{65EA5402-2481-FC69-9477-FF8F22D94CE3}"/>
          </ac:spMkLst>
        </pc:spChg>
      </pc:sldChg>
      <pc:sldChg chg="addSp delSp modSp mod">
        <pc:chgData name="FADI SAAD" userId="1f95a12b1468ba16" providerId="LiveId" clId="{9F440903-5FD1-405F-A0FB-A621C4C60747}" dt="2022-10-29T07:36:32.310" v="293" actId="12"/>
        <pc:sldMkLst>
          <pc:docMk/>
          <pc:sldMk cId="0" sldId="688"/>
        </pc:sldMkLst>
        <pc:spChg chg="del mod">
          <ac:chgData name="FADI SAAD" userId="1f95a12b1468ba16" providerId="LiveId" clId="{9F440903-5FD1-405F-A0FB-A621C4C60747}" dt="2022-10-29T07:35:27.365" v="283" actId="21"/>
          <ac:spMkLst>
            <pc:docMk/>
            <pc:sldMk cId="0" sldId="688"/>
            <ac:spMk id="2" creationId="{00000000-0000-0000-0000-000000000000}"/>
          </ac:spMkLst>
        </pc:spChg>
        <pc:spChg chg="mod">
          <ac:chgData name="FADI SAAD" userId="1f95a12b1468ba16" providerId="LiveId" clId="{9F440903-5FD1-405F-A0FB-A621C4C60747}" dt="2022-10-29T07:36:32.310" v="293" actId="12"/>
          <ac:spMkLst>
            <pc:docMk/>
            <pc:sldMk cId="0" sldId="688"/>
            <ac:spMk id="3" creationId="{00000000-0000-0000-0000-000000000000}"/>
          </ac:spMkLst>
        </pc:spChg>
        <pc:spChg chg="add mod">
          <ac:chgData name="FADI SAAD" userId="1f95a12b1468ba16" providerId="LiveId" clId="{9F440903-5FD1-405F-A0FB-A621C4C60747}" dt="2022-10-29T07:35:18.382" v="281"/>
          <ac:spMkLst>
            <pc:docMk/>
            <pc:sldMk cId="0" sldId="688"/>
            <ac:spMk id="4" creationId="{ADB01C55-C4EB-BDA9-9393-510A11BC5FD5}"/>
          </ac:spMkLst>
        </pc:spChg>
        <pc:spChg chg="add del mod">
          <ac:chgData name="FADI SAAD" userId="1f95a12b1468ba16" providerId="LiveId" clId="{9F440903-5FD1-405F-A0FB-A621C4C60747}" dt="2022-10-29T07:35:44.742" v="287" actId="21"/>
          <ac:spMkLst>
            <pc:docMk/>
            <pc:sldMk cId="0" sldId="688"/>
            <ac:spMk id="6" creationId="{2BAD406E-E5BF-0D4E-03CF-3200A2E33806}"/>
          </ac:spMkLst>
        </pc:spChg>
      </pc:sldChg>
      <pc:sldChg chg="addSp delSp modSp mod">
        <pc:chgData name="FADI SAAD" userId="1f95a12b1468ba16" providerId="LiveId" clId="{9F440903-5FD1-405F-A0FB-A621C4C60747}" dt="2022-10-29T07:39:16.285" v="329" actId="12"/>
        <pc:sldMkLst>
          <pc:docMk/>
          <pc:sldMk cId="0" sldId="689"/>
        </pc:sldMkLst>
        <pc:spChg chg="del mod">
          <ac:chgData name="FADI SAAD" userId="1f95a12b1468ba16" providerId="LiveId" clId="{9F440903-5FD1-405F-A0FB-A621C4C60747}" dt="2022-10-29T07:38:45.374" v="320" actId="21"/>
          <ac:spMkLst>
            <pc:docMk/>
            <pc:sldMk cId="0" sldId="689"/>
            <ac:spMk id="2" creationId="{00000000-0000-0000-0000-000000000000}"/>
          </ac:spMkLst>
        </pc:spChg>
        <pc:spChg chg="mod">
          <ac:chgData name="FADI SAAD" userId="1f95a12b1468ba16" providerId="LiveId" clId="{9F440903-5FD1-405F-A0FB-A621C4C60747}" dt="2022-10-29T07:39:16.285" v="329" actId="12"/>
          <ac:spMkLst>
            <pc:docMk/>
            <pc:sldMk cId="0" sldId="689"/>
            <ac:spMk id="3" creationId="{00000000-0000-0000-0000-000000000000}"/>
          </ac:spMkLst>
        </pc:spChg>
        <pc:spChg chg="add mod">
          <ac:chgData name="FADI SAAD" userId="1f95a12b1468ba16" providerId="LiveId" clId="{9F440903-5FD1-405F-A0FB-A621C4C60747}" dt="2022-10-29T07:38:34.491" v="317"/>
          <ac:spMkLst>
            <pc:docMk/>
            <pc:sldMk cId="0" sldId="689"/>
            <ac:spMk id="4" creationId="{E1760BDC-5627-8E01-290D-EB0193B8841B}"/>
          </ac:spMkLst>
        </pc:spChg>
        <pc:spChg chg="add del mod">
          <ac:chgData name="FADI SAAD" userId="1f95a12b1468ba16" providerId="LiveId" clId="{9F440903-5FD1-405F-A0FB-A621C4C60747}" dt="2022-10-29T07:38:49.890" v="323" actId="21"/>
          <ac:spMkLst>
            <pc:docMk/>
            <pc:sldMk cId="0" sldId="689"/>
            <ac:spMk id="6" creationId="{9CD126C9-0085-FCF0-4CAF-D1236B62D22F}"/>
          </ac:spMkLst>
        </pc:spChg>
      </pc:sldChg>
      <pc:sldChg chg="addSp delSp modSp mod">
        <pc:chgData name="FADI SAAD" userId="1f95a12b1468ba16" providerId="LiveId" clId="{9F440903-5FD1-405F-A0FB-A621C4C60747}" dt="2022-10-29T07:42:20.101" v="367" actId="12"/>
        <pc:sldMkLst>
          <pc:docMk/>
          <pc:sldMk cId="0" sldId="690"/>
        </pc:sldMkLst>
        <pc:spChg chg="del mod">
          <ac:chgData name="FADI SAAD" userId="1f95a12b1468ba16" providerId="LiveId" clId="{9F440903-5FD1-405F-A0FB-A621C4C60747}" dt="2022-10-29T07:41:47.125" v="357" actId="21"/>
          <ac:spMkLst>
            <pc:docMk/>
            <pc:sldMk cId="0" sldId="690"/>
            <ac:spMk id="2" creationId="{00000000-0000-0000-0000-000000000000}"/>
          </ac:spMkLst>
        </pc:spChg>
        <pc:spChg chg="mod">
          <ac:chgData name="FADI SAAD" userId="1f95a12b1468ba16" providerId="LiveId" clId="{9F440903-5FD1-405F-A0FB-A621C4C60747}" dt="2022-10-29T07:42:20.101" v="367" actId="12"/>
          <ac:spMkLst>
            <pc:docMk/>
            <pc:sldMk cId="0" sldId="690"/>
            <ac:spMk id="3" creationId="{00000000-0000-0000-0000-000000000000}"/>
          </ac:spMkLst>
        </pc:spChg>
        <pc:spChg chg="add mod">
          <ac:chgData name="FADI SAAD" userId="1f95a12b1468ba16" providerId="LiveId" clId="{9F440903-5FD1-405F-A0FB-A621C4C60747}" dt="2022-10-29T07:41:31.174" v="353" actId="20577"/>
          <ac:spMkLst>
            <pc:docMk/>
            <pc:sldMk cId="0" sldId="690"/>
            <ac:spMk id="4" creationId="{D70F9BEF-C3AA-42D4-E623-078DB2C20DCA}"/>
          </ac:spMkLst>
        </pc:spChg>
        <pc:spChg chg="add del mod">
          <ac:chgData name="FADI SAAD" userId="1f95a12b1468ba16" providerId="LiveId" clId="{9F440903-5FD1-405F-A0FB-A621C4C60747}" dt="2022-10-29T07:41:57.568" v="360" actId="21"/>
          <ac:spMkLst>
            <pc:docMk/>
            <pc:sldMk cId="0" sldId="690"/>
            <ac:spMk id="6" creationId="{279EAAA9-4191-9BBC-D34A-69F8CB4EF2B7}"/>
          </ac:spMkLst>
        </pc:spChg>
      </pc:sldChg>
      <pc:sldChg chg="addSp delSp modSp mod">
        <pc:chgData name="FADI SAAD" userId="1f95a12b1468ba16" providerId="LiveId" clId="{9F440903-5FD1-405F-A0FB-A621C4C60747}" dt="2022-10-29T07:45:39.104" v="414" actId="20577"/>
        <pc:sldMkLst>
          <pc:docMk/>
          <pc:sldMk cId="0" sldId="691"/>
        </pc:sldMkLst>
        <pc:spChg chg="del mod">
          <ac:chgData name="FADI SAAD" userId="1f95a12b1468ba16" providerId="LiveId" clId="{9F440903-5FD1-405F-A0FB-A621C4C60747}" dt="2022-10-29T07:44:21.618" v="391" actId="21"/>
          <ac:spMkLst>
            <pc:docMk/>
            <pc:sldMk cId="0" sldId="691"/>
            <ac:spMk id="2" creationId="{00000000-0000-0000-0000-000000000000}"/>
          </ac:spMkLst>
        </pc:spChg>
        <pc:spChg chg="mod">
          <ac:chgData name="FADI SAAD" userId="1f95a12b1468ba16" providerId="LiveId" clId="{9F440903-5FD1-405F-A0FB-A621C4C60747}" dt="2022-10-29T07:45:39.104" v="414" actId="20577"/>
          <ac:spMkLst>
            <pc:docMk/>
            <pc:sldMk cId="0" sldId="691"/>
            <ac:spMk id="3" creationId="{00000000-0000-0000-0000-000000000000}"/>
          </ac:spMkLst>
        </pc:spChg>
        <pc:spChg chg="add mod">
          <ac:chgData name="FADI SAAD" userId="1f95a12b1468ba16" providerId="LiveId" clId="{9F440903-5FD1-405F-A0FB-A621C4C60747}" dt="2022-10-29T07:44:16.006" v="390" actId="27636"/>
          <ac:spMkLst>
            <pc:docMk/>
            <pc:sldMk cId="0" sldId="691"/>
            <ac:spMk id="4" creationId="{35B6B30F-42FD-91ED-9BF0-EF96BF874907}"/>
          </ac:spMkLst>
        </pc:spChg>
        <pc:spChg chg="add del mod">
          <ac:chgData name="FADI SAAD" userId="1f95a12b1468ba16" providerId="LiveId" clId="{9F440903-5FD1-405F-A0FB-A621C4C60747}" dt="2022-10-29T07:44:27.246" v="394" actId="21"/>
          <ac:spMkLst>
            <pc:docMk/>
            <pc:sldMk cId="0" sldId="691"/>
            <ac:spMk id="6" creationId="{7A022917-F148-93D1-A095-69323384FC09}"/>
          </ac:spMkLst>
        </pc:spChg>
      </pc:sldChg>
      <pc:sldChg chg="addSp delSp modSp mod">
        <pc:chgData name="FADI SAAD" userId="1f95a12b1468ba16" providerId="LiveId" clId="{9F440903-5FD1-405F-A0FB-A621C4C60747}" dt="2022-10-29T07:47:27.722" v="437" actId="14100"/>
        <pc:sldMkLst>
          <pc:docMk/>
          <pc:sldMk cId="0" sldId="693"/>
        </pc:sldMkLst>
        <pc:spChg chg="del mod">
          <ac:chgData name="FADI SAAD" userId="1f95a12b1468ba16" providerId="LiveId" clId="{9F440903-5FD1-405F-A0FB-A621C4C60747}" dt="2022-10-29T07:46:51.093" v="424" actId="21"/>
          <ac:spMkLst>
            <pc:docMk/>
            <pc:sldMk cId="0" sldId="693"/>
            <ac:spMk id="2" creationId="{00000000-0000-0000-0000-000000000000}"/>
          </ac:spMkLst>
        </pc:spChg>
        <pc:spChg chg="add mod">
          <ac:chgData name="FADI SAAD" userId="1f95a12b1468ba16" providerId="LiveId" clId="{9F440903-5FD1-405F-A0FB-A621C4C60747}" dt="2022-10-29T07:46:40.879" v="422" actId="207"/>
          <ac:spMkLst>
            <pc:docMk/>
            <pc:sldMk cId="0" sldId="693"/>
            <ac:spMk id="3" creationId="{42014A18-D72A-F409-DD6D-371F70E8E645}"/>
          </ac:spMkLst>
        </pc:spChg>
        <pc:spChg chg="mod">
          <ac:chgData name="FADI SAAD" userId="1f95a12b1468ba16" providerId="LiveId" clId="{9F440903-5FD1-405F-A0FB-A621C4C60747}" dt="2022-10-29T07:47:18.300" v="433" actId="14100"/>
          <ac:spMkLst>
            <pc:docMk/>
            <pc:sldMk cId="0" sldId="693"/>
            <ac:spMk id="4" creationId="{00000000-0000-0000-0000-000000000000}"/>
          </ac:spMkLst>
        </pc:spChg>
        <pc:spChg chg="add del mod">
          <ac:chgData name="FADI SAAD" userId="1f95a12b1468ba16" providerId="LiveId" clId="{9F440903-5FD1-405F-A0FB-A621C4C60747}" dt="2022-10-29T07:46:59.262" v="429" actId="21"/>
          <ac:spMkLst>
            <pc:docMk/>
            <pc:sldMk cId="0" sldId="693"/>
            <ac:spMk id="7" creationId="{20B602AE-3099-BB73-352E-15611432F7D9}"/>
          </ac:spMkLst>
        </pc:spChg>
        <pc:picChg chg="mod">
          <ac:chgData name="FADI SAAD" userId="1f95a12b1468ba16" providerId="LiveId" clId="{9F440903-5FD1-405F-A0FB-A621C4C60747}" dt="2022-10-29T07:47:27.722" v="437" actId="14100"/>
          <ac:picMkLst>
            <pc:docMk/>
            <pc:sldMk cId="0" sldId="693"/>
            <ac:picMk id="5" creationId="{00000000-0000-0000-0000-000000000000}"/>
          </ac:picMkLst>
        </pc:picChg>
      </pc:sldChg>
      <pc:sldChg chg="addSp delSp modSp mod">
        <pc:chgData name="FADI SAAD" userId="1f95a12b1468ba16" providerId="LiveId" clId="{9F440903-5FD1-405F-A0FB-A621C4C60747}" dt="2022-10-29T07:50:34.430" v="483" actId="14100"/>
        <pc:sldMkLst>
          <pc:docMk/>
          <pc:sldMk cId="0" sldId="695"/>
        </pc:sldMkLst>
        <pc:spChg chg="del mod">
          <ac:chgData name="FADI SAAD" userId="1f95a12b1468ba16" providerId="LiveId" clId="{9F440903-5FD1-405F-A0FB-A621C4C60747}" dt="2022-10-29T07:48:01.441" v="441" actId="21"/>
          <ac:spMkLst>
            <pc:docMk/>
            <pc:sldMk cId="0" sldId="695"/>
            <ac:spMk id="2" creationId="{00000000-0000-0000-0000-000000000000}"/>
          </ac:spMkLst>
        </pc:spChg>
        <pc:spChg chg="add mod">
          <ac:chgData name="FADI SAAD" userId="1f95a12b1468ba16" providerId="LiveId" clId="{9F440903-5FD1-405F-A0FB-A621C4C60747}" dt="2022-10-29T07:47:54.715" v="438"/>
          <ac:spMkLst>
            <pc:docMk/>
            <pc:sldMk cId="0" sldId="695"/>
            <ac:spMk id="3" creationId="{818330E0-4F69-4700-C465-B9CF21E8981B}"/>
          </ac:spMkLst>
        </pc:spChg>
        <pc:spChg chg="mod">
          <ac:chgData name="FADI SAAD" userId="1f95a12b1468ba16" providerId="LiveId" clId="{9F440903-5FD1-405F-A0FB-A621C4C60747}" dt="2022-10-29T07:49:01.953" v="461" actId="20577"/>
          <ac:spMkLst>
            <pc:docMk/>
            <pc:sldMk cId="0" sldId="695"/>
            <ac:spMk id="4" creationId="{00000000-0000-0000-0000-000000000000}"/>
          </ac:spMkLst>
        </pc:spChg>
        <pc:spChg chg="add del mod">
          <ac:chgData name="FADI SAAD" userId="1f95a12b1468ba16" providerId="LiveId" clId="{9F440903-5FD1-405F-A0FB-A621C4C60747}" dt="2022-10-29T07:48:08.193" v="446" actId="21"/>
          <ac:spMkLst>
            <pc:docMk/>
            <pc:sldMk cId="0" sldId="695"/>
            <ac:spMk id="7" creationId="{766BC4A5-AD98-4031-40E3-7ADF137CA9FC}"/>
          </ac:spMkLst>
        </pc:spChg>
        <pc:picChg chg="mod">
          <ac:chgData name="FADI SAAD" userId="1f95a12b1468ba16" providerId="LiveId" clId="{9F440903-5FD1-405F-A0FB-A621C4C60747}" dt="2022-10-29T07:50:34.430" v="483" actId="14100"/>
          <ac:picMkLst>
            <pc:docMk/>
            <pc:sldMk cId="0" sldId="695"/>
            <ac:picMk id="5" creationId="{00000000-0000-0000-0000-000000000000}"/>
          </ac:picMkLst>
        </pc:picChg>
      </pc:sldChg>
      <pc:sldChg chg="addSp delSp modSp mod">
        <pc:chgData name="FADI SAAD" userId="1f95a12b1468ba16" providerId="LiveId" clId="{9F440903-5FD1-405F-A0FB-A621C4C60747}" dt="2022-10-29T07:50:25.042" v="479" actId="14100"/>
        <pc:sldMkLst>
          <pc:docMk/>
          <pc:sldMk cId="0" sldId="697"/>
        </pc:sldMkLst>
        <pc:spChg chg="del mod">
          <ac:chgData name="FADI SAAD" userId="1f95a12b1468ba16" providerId="LiveId" clId="{9F440903-5FD1-405F-A0FB-A621C4C60747}" dt="2022-10-29T07:49:51.506" v="465" actId="21"/>
          <ac:spMkLst>
            <pc:docMk/>
            <pc:sldMk cId="0" sldId="697"/>
            <ac:spMk id="2" creationId="{00000000-0000-0000-0000-000000000000}"/>
          </ac:spMkLst>
        </pc:spChg>
        <pc:spChg chg="add mod">
          <ac:chgData name="FADI SAAD" userId="1f95a12b1468ba16" providerId="LiveId" clId="{9F440903-5FD1-405F-A0FB-A621C4C60747}" dt="2022-10-29T07:49:44.875" v="462"/>
          <ac:spMkLst>
            <pc:docMk/>
            <pc:sldMk cId="0" sldId="697"/>
            <ac:spMk id="3" creationId="{E9DFBE85-7159-548B-A7BD-AA8ACA0A56D4}"/>
          </ac:spMkLst>
        </pc:spChg>
        <pc:spChg chg="mod">
          <ac:chgData name="FADI SAAD" userId="1f95a12b1468ba16" providerId="LiveId" clId="{9F440903-5FD1-405F-A0FB-A621C4C60747}" dt="2022-10-29T07:50:14.653" v="475" actId="20577"/>
          <ac:spMkLst>
            <pc:docMk/>
            <pc:sldMk cId="0" sldId="697"/>
            <ac:spMk id="4" creationId="{00000000-0000-0000-0000-000000000000}"/>
          </ac:spMkLst>
        </pc:spChg>
        <pc:spChg chg="add del mod">
          <ac:chgData name="FADI SAAD" userId="1f95a12b1468ba16" providerId="LiveId" clId="{9F440903-5FD1-405F-A0FB-A621C4C60747}" dt="2022-10-29T07:49:56.419" v="468" actId="21"/>
          <ac:spMkLst>
            <pc:docMk/>
            <pc:sldMk cId="0" sldId="697"/>
            <ac:spMk id="7" creationId="{1EDF3D4E-F781-3C33-9074-0AB5362C467F}"/>
          </ac:spMkLst>
        </pc:spChg>
        <pc:picChg chg="mod">
          <ac:chgData name="FADI SAAD" userId="1f95a12b1468ba16" providerId="LiveId" clId="{9F440903-5FD1-405F-A0FB-A621C4C60747}" dt="2022-10-29T07:50:25.042" v="479" actId="14100"/>
          <ac:picMkLst>
            <pc:docMk/>
            <pc:sldMk cId="0" sldId="697"/>
            <ac:picMk id="5" creationId="{00000000-0000-0000-0000-000000000000}"/>
          </ac:picMkLst>
        </pc:picChg>
      </pc:sldChg>
      <pc:sldChg chg="addSp delSp modSp mod">
        <pc:chgData name="FADI SAAD" userId="1f95a12b1468ba16" providerId="LiveId" clId="{9F440903-5FD1-405F-A0FB-A621C4C60747}" dt="2022-10-29T07:51:21.809" v="497" actId="21"/>
        <pc:sldMkLst>
          <pc:docMk/>
          <pc:sldMk cId="0" sldId="699"/>
        </pc:sldMkLst>
        <pc:spChg chg="del mod">
          <ac:chgData name="FADI SAAD" userId="1f95a12b1468ba16" providerId="LiveId" clId="{9F440903-5FD1-405F-A0FB-A621C4C60747}" dt="2022-10-29T07:51:07.842" v="492" actId="21"/>
          <ac:spMkLst>
            <pc:docMk/>
            <pc:sldMk cId="0" sldId="699"/>
            <ac:spMk id="2" creationId="{00000000-0000-0000-0000-000000000000}"/>
          </ac:spMkLst>
        </pc:spChg>
        <pc:spChg chg="add mod">
          <ac:chgData name="FADI SAAD" userId="1f95a12b1468ba16" providerId="LiveId" clId="{9F440903-5FD1-405F-A0FB-A621C4C60747}" dt="2022-10-29T07:51:01.904" v="489"/>
          <ac:spMkLst>
            <pc:docMk/>
            <pc:sldMk cId="0" sldId="699"/>
            <ac:spMk id="3" creationId="{FB6A4889-3582-2AD8-19DD-D99962A5130C}"/>
          </ac:spMkLst>
        </pc:spChg>
        <pc:spChg chg="mod">
          <ac:chgData name="FADI SAAD" userId="1f95a12b1468ba16" providerId="LiveId" clId="{9F440903-5FD1-405F-A0FB-A621C4C60747}" dt="2022-10-29T07:50:51.528" v="488" actId="255"/>
          <ac:spMkLst>
            <pc:docMk/>
            <pc:sldMk cId="0" sldId="699"/>
            <ac:spMk id="4" creationId="{00000000-0000-0000-0000-000000000000}"/>
          </ac:spMkLst>
        </pc:spChg>
        <pc:spChg chg="add del mod">
          <ac:chgData name="FADI SAAD" userId="1f95a12b1468ba16" providerId="LiveId" clId="{9F440903-5FD1-405F-A0FB-A621C4C60747}" dt="2022-10-29T07:51:21.809" v="497" actId="21"/>
          <ac:spMkLst>
            <pc:docMk/>
            <pc:sldMk cId="0" sldId="699"/>
            <ac:spMk id="7" creationId="{E572F97D-197B-5D79-32DB-970325A26596}"/>
          </ac:spMkLst>
        </pc:spChg>
        <pc:picChg chg="mod">
          <ac:chgData name="FADI SAAD" userId="1f95a12b1468ba16" providerId="LiveId" clId="{9F440903-5FD1-405F-A0FB-A621C4C60747}" dt="2022-10-29T07:50:43.690" v="486" actId="14100"/>
          <ac:picMkLst>
            <pc:docMk/>
            <pc:sldMk cId="0" sldId="699"/>
            <ac:picMk id="5" creationId="{00000000-0000-0000-0000-000000000000}"/>
          </ac:picMkLst>
        </pc:picChg>
      </pc:sldChg>
      <pc:sldChg chg="addSp delSp modSp mod">
        <pc:chgData name="FADI SAAD" userId="1f95a12b1468ba16" providerId="LiveId" clId="{9F440903-5FD1-405F-A0FB-A621C4C60747}" dt="2022-10-29T07:52:38.451" v="517" actId="20577"/>
        <pc:sldMkLst>
          <pc:docMk/>
          <pc:sldMk cId="0" sldId="701"/>
        </pc:sldMkLst>
        <pc:spChg chg="del mod">
          <ac:chgData name="FADI SAAD" userId="1f95a12b1468ba16" providerId="LiveId" clId="{9F440903-5FD1-405F-A0FB-A621C4C60747}" dt="2022-10-29T07:51:46.381" v="501" actId="21"/>
          <ac:spMkLst>
            <pc:docMk/>
            <pc:sldMk cId="0" sldId="701"/>
            <ac:spMk id="2" creationId="{00000000-0000-0000-0000-000000000000}"/>
          </ac:spMkLst>
        </pc:spChg>
        <pc:spChg chg="add mod">
          <ac:chgData name="FADI SAAD" userId="1f95a12b1468ba16" providerId="LiveId" clId="{9F440903-5FD1-405F-A0FB-A621C4C60747}" dt="2022-10-29T07:51:32.724" v="498"/>
          <ac:spMkLst>
            <pc:docMk/>
            <pc:sldMk cId="0" sldId="701"/>
            <ac:spMk id="3" creationId="{AC47D2F5-DDA9-3995-63C1-37445D7F8014}"/>
          </ac:spMkLst>
        </pc:spChg>
        <pc:spChg chg="mod">
          <ac:chgData name="FADI SAAD" userId="1f95a12b1468ba16" providerId="LiveId" clId="{9F440903-5FD1-405F-A0FB-A621C4C60747}" dt="2022-10-29T07:52:38.451" v="517" actId="20577"/>
          <ac:spMkLst>
            <pc:docMk/>
            <pc:sldMk cId="0" sldId="701"/>
            <ac:spMk id="4" creationId="{00000000-0000-0000-0000-000000000000}"/>
          </ac:spMkLst>
        </pc:spChg>
        <pc:spChg chg="add del mod">
          <ac:chgData name="FADI SAAD" userId="1f95a12b1468ba16" providerId="LiveId" clId="{9F440903-5FD1-405F-A0FB-A621C4C60747}" dt="2022-10-29T07:52:22.175" v="510" actId="21"/>
          <ac:spMkLst>
            <pc:docMk/>
            <pc:sldMk cId="0" sldId="701"/>
            <ac:spMk id="7" creationId="{F0002DD6-F135-05CD-C6BC-F489B70CC3F1}"/>
          </ac:spMkLst>
        </pc:spChg>
      </pc:sldChg>
      <pc:sldChg chg="addSp delSp modSp mod">
        <pc:chgData name="FADI SAAD" userId="1f95a12b1468ba16" providerId="LiveId" clId="{9F440903-5FD1-405F-A0FB-A621C4C60747}" dt="2022-10-29T08:05:41.673" v="554" actId="14100"/>
        <pc:sldMkLst>
          <pc:docMk/>
          <pc:sldMk cId="0" sldId="703"/>
        </pc:sldMkLst>
        <pc:spChg chg="del mod">
          <ac:chgData name="FADI SAAD" userId="1f95a12b1468ba16" providerId="LiveId" clId="{9F440903-5FD1-405F-A0FB-A621C4C60747}" dt="2022-10-29T07:55:43.180" v="523" actId="21"/>
          <ac:spMkLst>
            <pc:docMk/>
            <pc:sldMk cId="0" sldId="703"/>
            <ac:spMk id="2" creationId="{00000000-0000-0000-0000-000000000000}"/>
          </ac:spMkLst>
        </pc:spChg>
        <pc:spChg chg="mod">
          <ac:chgData name="FADI SAAD" userId="1f95a12b1468ba16" providerId="LiveId" clId="{9F440903-5FD1-405F-A0FB-A621C4C60747}" dt="2022-10-29T08:05:41.673" v="554" actId="14100"/>
          <ac:spMkLst>
            <pc:docMk/>
            <pc:sldMk cId="0" sldId="703"/>
            <ac:spMk id="3" creationId="{00000000-0000-0000-0000-000000000000}"/>
          </ac:spMkLst>
        </pc:spChg>
        <pc:spChg chg="add mod">
          <ac:chgData name="FADI SAAD" userId="1f95a12b1468ba16" providerId="LiveId" clId="{9F440903-5FD1-405F-A0FB-A621C4C60747}" dt="2022-10-29T07:55:33.600" v="522"/>
          <ac:spMkLst>
            <pc:docMk/>
            <pc:sldMk cId="0" sldId="703"/>
            <ac:spMk id="4" creationId="{60ACB38A-3036-5A61-49E2-BFB4DC0C5DFA}"/>
          </ac:spMkLst>
        </pc:spChg>
        <pc:spChg chg="add del mod">
          <ac:chgData name="FADI SAAD" userId="1f95a12b1468ba16" providerId="LiveId" clId="{9F440903-5FD1-405F-A0FB-A621C4C60747}" dt="2022-10-29T08:03:55.164" v="527" actId="21"/>
          <ac:spMkLst>
            <pc:docMk/>
            <pc:sldMk cId="0" sldId="703"/>
            <ac:spMk id="6" creationId="{5258D8A7-3465-D54F-4106-434BA09547C8}"/>
          </ac:spMkLst>
        </pc:spChg>
      </pc:sldChg>
      <pc:sldChg chg="addSp delSp modSp mod">
        <pc:chgData name="FADI SAAD" userId="1f95a12b1468ba16" providerId="LiveId" clId="{9F440903-5FD1-405F-A0FB-A621C4C60747}" dt="2022-10-29T08:08:52.836" v="582" actId="313"/>
        <pc:sldMkLst>
          <pc:docMk/>
          <pc:sldMk cId="0" sldId="704"/>
        </pc:sldMkLst>
        <pc:spChg chg="del mod">
          <ac:chgData name="FADI SAAD" userId="1f95a12b1468ba16" providerId="LiveId" clId="{9F440903-5FD1-405F-A0FB-A621C4C60747}" dt="2022-10-29T08:06:50.245" v="560" actId="21"/>
          <ac:spMkLst>
            <pc:docMk/>
            <pc:sldMk cId="0" sldId="704"/>
            <ac:spMk id="2" creationId="{00000000-0000-0000-0000-000000000000}"/>
          </ac:spMkLst>
        </pc:spChg>
        <pc:spChg chg="mod">
          <ac:chgData name="FADI SAAD" userId="1f95a12b1468ba16" providerId="LiveId" clId="{9F440903-5FD1-405F-A0FB-A621C4C60747}" dt="2022-10-29T08:08:52.836" v="582" actId="313"/>
          <ac:spMkLst>
            <pc:docMk/>
            <pc:sldMk cId="0" sldId="704"/>
            <ac:spMk id="3" creationId="{00000000-0000-0000-0000-000000000000}"/>
          </ac:spMkLst>
        </pc:spChg>
        <pc:spChg chg="add mod">
          <ac:chgData name="FADI SAAD" userId="1f95a12b1468ba16" providerId="LiveId" clId="{9F440903-5FD1-405F-A0FB-A621C4C60747}" dt="2022-10-29T08:06:42.125" v="559"/>
          <ac:spMkLst>
            <pc:docMk/>
            <pc:sldMk cId="0" sldId="704"/>
            <ac:spMk id="4" creationId="{31D7A940-A453-0DE5-3B32-AC234A409CDA}"/>
          </ac:spMkLst>
        </pc:spChg>
        <pc:spChg chg="add del mod">
          <ac:chgData name="FADI SAAD" userId="1f95a12b1468ba16" providerId="LiveId" clId="{9F440903-5FD1-405F-A0FB-A621C4C60747}" dt="2022-10-29T08:07:02.110" v="564" actId="21"/>
          <ac:spMkLst>
            <pc:docMk/>
            <pc:sldMk cId="0" sldId="704"/>
            <ac:spMk id="6" creationId="{4C693AB9-D92C-841D-3C27-3E092E4A1A54}"/>
          </ac:spMkLst>
        </pc:spChg>
      </pc:sldChg>
      <pc:sldChg chg="addSp delSp modSp mod">
        <pc:chgData name="FADI SAAD" userId="1f95a12b1468ba16" providerId="LiveId" clId="{9F440903-5FD1-405F-A0FB-A621C4C60747}" dt="2022-10-29T09:35:22.892" v="939" actId="27636"/>
        <pc:sldMkLst>
          <pc:docMk/>
          <pc:sldMk cId="0" sldId="705"/>
        </pc:sldMkLst>
        <pc:spChg chg="del mod">
          <ac:chgData name="FADI SAAD" userId="1f95a12b1468ba16" providerId="LiveId" clId="{9F440903-5FD1-405F-A0FB-A621C4C60747}" dt="2022-10-29T09:14:52.489" v="867" actId="21"/>
          <ac:spMkLst>
            <pc:docMk/>
            <pc:sldMk cId="0" sldId="705"/>
            <ac:spMk id="2" creationId="{00000000-0000-0000-0000-000000000000}"/>
          </ac:spMkLst>
        </pc:spChg>
        <pc:spChg chg="mod">
          <ac:chgData name="FADI SAAD" userId="1f95a12b1468ba16" providerId="LiveId" clId="{9F440903-5FD1-405F-A0FB-A621C4C60747}" dt="2022-10-29T09:35:22.892" v="939" actId="27636"/>
          <ac:spMkLst>
            <pc:docMk/>
            <pc:sldMk cId="0" sldId="705"/>
            <ac:spMk id="3" creationId="{00000000-0000-0000-0000-000000000000}"/>
          </ac:spMkLst>
        </pc:spChg>
        <pc:spChg chg="add mod">
          <ac:chgData name="FADI SAAD" userId="1f95a12b1468ba16" providerId="LiveId" clId="{9F440903-5FD1-405F-A0FB-A621C4C60747}" dt="2022-10-29T09:27:27.366" v="881" actId="20577"/>
          <ac:spMkLst>
            <pc:docMk/>
            <pc:sldMk cId="0" sldId="705"/>
            <ac:spMk id="4" creationId="{B7C11B49-D580-E6F6-03BF-1DDB66890ED2}"/>
          </ac:spMkLst>
        </pc:spChg>
        <pc:spChg chg="add del mod">
          <ac:chgData name="FADI SAAD" userId="1f95a12b1468ba16" providerId="LiveId" clId="{9F440903-5FD1-405F-A0FB-A621C4C60747}" dt="2022-10-29T09:15:01.417" v="871" actId="21"/>
          <ac:spMkLst>
            <pc:docMk/>
            <pc:sldMk cId="0" sldId="705"/>
            <ac:spMk id="6" creationId="{140FB39C-1B14-1F5D-CF51-461A6F3F6E43}"/>
          </ac:spMkLst>
        </pc:spChg>
      </pc:sldChg>
      <pc:sldChg chg="addSp delSp modSp mod">
        <pc:chgData name="FADI SAAD" userId="1f95a12b1468ba16" providerId="LiveId" clId="{9F440903-5FD1-405F-A0FB-A621C4C60747}" dt="2022-10-29T09:37:01.395" v="958" actId="14100"/>
        <pc:sldMkLst>
          <pc:docMk/>
          <pc:sldMk cId="0" sldId="707"/>
        </pc:sldMkLst>
        <pc:spChg chg="del mod">
          <ac:chgData name="FADI SAAD" userId="1f95a12b1468ba16" providerId="LiveId" clId="{9F440903-5FD1-405F-A0FB-A621C4C60747}" dt="2022-10-29T09:35:51.084" v="944" actId="21"/>
          <ac:spMkLst>
            <pc:docMk/>
            <pc:sldMk cId="0" sldId="707"/>
            <ac:spMk id="2" creationId="{00000000-0000-0000-0000-000000000000}"/>
          </ac:spMkLst>
        </pc:spChg>
        <pc:spChg chg="mod">
          <ac:chgData name="FADI SAAD" userId="1f95a12b1468ba16" providerId="LiveId" clId="{9F440903-5FD1-405F-A0FB-A621C4C60747}" dt="2022-10-29T09:37:01.395" v="958" actId="14100"/>
          <ac:spMkLst>
            <pc:docMk/>
            <pc:sldMk cId="0" sldId="707"/>
            <ac:spMk id="3" creationId="{00000000-0000-0000-0000-000000000000}"/>
          </ac:spMkLst>
        </pc:spChg>
        <pc:spChg chg="add mod">
          <ac:chgData name="FADI SAAD" userId="1f95a12b1468ba16" providerId="LiveId" clId="{9F440903-5FD1-405F-A0FB-A621C4C60747}" dt="2022-10-29T09:35:42.225" v="940"/>
          <ac:spMkLst>
            <pc:docMk/>
            <pc:sldMk cId="0" sldId="707"/>
            <ac:spMk id="4" creationId="{49D48DC0-6EF0-7C1E-42DD-972BB685B13C}"/>
          </ac:spMkLst>
        </pc:spChg>
        <pc:spChg chg="add del mod">
          <ac:chgData name="FADI SAAD" userId="1f95a12b1468ba16" providerId="LiveId" clId="{9F440903-5FD1-405F-A0FB-A621C4C60747}" dt="2022-10-29T09:36:08.590" v="949" actId="21"/>
          <ac:spMkLst>
            <pc:docMk/>
            <pc:sldMk cId="0" sldId="707"/>
            <ac:spMk id="6" creationId="{F4066B62-A0E9-835F-4EF6-194C178A206E}"/>
          </ac:spMkLst>
        </pc:spChg>
      </pc:sldChg>
      <pc:sldChg chg="addSp delSp modSp mod">
        <pc:chgData name="FADI SAAD" userId="1f95a12b1468ba16" providerId="LiveId" clId="{9F440903-5FD1-405F-A0FB-A621C4C60747}" dt="2022-10-29T09:39:42.887" v="978" actId="27636"/>
        <pc:sldMkLst>
          <pc:docMk/>
          <pc:sldMk cId="0" sldId="709"/>
        </pc:sldMkLst>
        <pc:spChg chg="del mod">
          <ac:chgData name="FADI SAAD" userId="1f95a12b1468ba16" providerId="LiveId" clId="{9F440903-5FD1-405F-A0FB-A621C4C60747}" dt="2022-10-29T09:37:56.650" v="964" actId="21"/>
          <ac:spMkLst>
            <pc:docMk/>
            <pc:sldMk cId="0" sldId="709"/>
            <ac:spMk id="2" creationId="{00000000-0000-0000-0000-000000000000}"/>
          </ac:spMkLst>
        </pc:spChg>
        <pc:spChg chg="mod">
          <ac:chgData name="FADI SAAD" userId="1f95a12b1468ba16" providerId="LiveId" clId="{9F440903-5FD1-405F-A0FB-A621C4C60747}" dt="2022-10-29T09:39:42.887" v="978" actId="27636"/>
          <ac:spMkLst>
            <pc:docMk/>
            <pc:sldMk cId="0" sldId="709"/>
            <ac:spMk id="3" creationId="{00000000-0000-0000-0000-000000000000}"/>
          </ac:spMkLst>
        </pc:spChg>
        <pc:spChg chg="add mod">
          <ac:chgData name="FADI SAAD" userId="1f95a12b1468ba16" providerId="LiveId" clId="{9F440903-5FD1-405F-A0FB-A621C4C60747}" dt="2022-10-29T09:37:50.601" v="963" actId="207"/>
          <ac:spMkLst>
            <pc:docMk/>
            <pc:sldMk cId="0" sldId="709"/>
            <ac:spMk id="4" creationId="{3D5627FF-4533-E7FE-416F-E1816B6EC697}"/>
          </ac:spMkLst>
        </pc:spChg>
        <pc:spChg chg="add del mod">
          <ac:chgData name="FADI SAAD" userId="1f95a12b1468ba16" providerId="LiveId" clId="{9F440903-5FD1-405F-A0FB-A621C4C60747}" dt="2022-10-29T09:38:04.061" v="967" actId="21"/>
          <ac:spMkLst>
            <pc:docMk/>
            <pc:sldMk cId="0" sldId="709"/>
            <ac:spMk id="6" creationId="{6DED5656-F790-2D6C-191C-C49F862E7C63}"/>
          </ac:spMkLst>
        </pc:spChg>
      </pc:sldChg>
      <pc:sldChg chg="addSp delSp modSp mod">
        <pc:chgData name="FADI SAAD" userId="1f95a12b1468ba16" providerId="LiveId" clId="{9F440903-5FD1-405F-A0FB-A621C4C60747}" dt="2022-10-29T09:42:40.763" v="1010" actId="313"/>
        <pc:sldMkLst>
          <pc:docMk/>
          <pc:sldMk cId="0" sldId="711"/>
        </pc:sldMkLst>
        <pc:spChg chg="del mod">
          <ac:chgData name="FADI SAAD" userId="1f95a12b1468ba16" providerId="LiveId" clId="{9F440903-5FD1-405F-A0FB-A621C4C60747}" dt="2022-10-29T09:40:12.687" v="983" actId="21"/>
          <ac:spMkLst>
            <pc:docMk/>
            <pc:sldMk cId="0" sldId="711"/>
            <ac:spMk id="2" creationId="{00000000-0000-0000-0000-000000000000}"/>
          </ac:spMkLst>
        </pc:spChg>
        <pc:spChg chg="mod">
          <ac:chgData name="FADI SAAD" userId="1f95a12b1468ba16" providerId="LiveId" clId="{9F440903-5FD1-405F-A0FB-A621C4C60747}" dt="2022-10-29T09:42:40.763" v="1010" actId="313"/>
          <ac:spMkLst>
            <pc:docMk/>
            <pc:sldMk cId="0" sldId="711"/>
            <ac:spMk id="3" creationId="{00000000-0000-0000-0000-000000000000}"/>
          </ac:spMkLst>
        </pc:spChg>
        <pc:spChg chg="add mod">
          <ac:chgData name="FADI SAAD" userId="1f95a12b1468ba16" providerId="LiveId" clId="{9F440903-5FD1-405F-A0FB-A621C4C60747}" dt="2022-10-29T09:40:32.231" v="989" actId="207"/>
          <ac:spMkLst>
            <pc:docMk/>
            <pc:sldMk cId="0" sldId="711"/>
            <ac:spMk id="4" creationId="{95421EE4-C8FF-30A8-2F8D-09FD6D620EDD}"/>
          </ac:spMkLst>
        </pc:spChg>
        <pc:spChg chg="add del mod">
          <ac:chgData name="FADI SAAD" userId="1f95a12b1468ba16" providerId="LiveId" clId="{9F440903-5FD1-405F-A0FB-A621C4C60747}" dt="2022-10-29T09:40:24.233" v="987" actId="21"/>
          <ac:spMkLst>
            <pc:docMk/>
            <pc:sldMk cId="0" sldId="711"/>
            <ac:spMk id="6" creationId="{60D9C362-43C3-789F-6D44-FC5DD4DB4DFA}"/>
          </ac:spMkLst>
        </pc:spChg>
      </pc:sldChg>
      <pc:sldChg chg="addSp delSp modSp mod">
        <pc:chgData name="FADI SAAD" userId="1f95a12b1468ba16" providerId="LiveId" clId="{9F440903-5FD1-405F-A0FB-A621C4C60747}" dt="2022-10-29T09:48:36.266" v="1070" actId="255"/>
        <pc:sldMkLst>
          <pc:docMk/>
          <pc:sldMk cId="0" sldId="712"/>
        </pc:sldMkLst>
        <pc:spChg chg="del mod">
          <ac:chgData name="FADI SAAD" userId="1f95a12b1468ba16" providerId="LiveId" clId="{9F440903-5FD1-405F-A0FB-A621C4C60747}" dt="2022-10-29T09:46:30.950" v="1048" actId="21"/>
          <ac:spMkLst>
            <pc:docMk/>
            <pc:sldMk cId="0" sldId="712"/>
            <ac:spMk id="2" creationId="{00000000-0000-0000-0000-000000000000}"/>
          </ac:spMkLst>
        </pc:spChg>
        <pc:spChg chg="mod">
          <ac:chgData name="FADI SAAD" userId="1f95a12b1468ba16" providerId="LiveId" clId="{9F440903-5FD1-405F-A0FB-A621C4C60747}" dt="2022-10-29T09:48:36.266" v="1070" actId="255"/>
          <ac:spMkLst>
            <pc:docMk/>
            <pc:sldMk cId="0" sldId="712"/>
            <ac:spMk id="3" creationId="{00000000-0000-0000-0000-000000000000}"/>
          </ac:spMkLst>
        </pc:spChg>
        <pc:spChg chg="add mod">
          <ac:chgData name="FADI SAAD" userId="1f95a12b1468ba16" providerId="LiveId" clId="{9F440903-5FD1-405F-A0FB-A621C4C60747}" dt="2022-10-29T09:46:24.584" v="1046" actId="27636"/>
          <ac:spMkLst>
            <pc:docMk/>
            <pc:sldMk cId="0" sldId="712"/>
            <ac:spMk id="4" creationId="{DB1DDDE4-3C65-FC4C-F243-CF9E4799D4A4}"/>
          </ac:spMkLst>
        </pc:spChg>
        <pc:spChg chg="add del mod">
          <ac:chgData name="FADI SAAD" userId="1f95a12b1468ba16" providerId="LiveId" clId="{9F440903-5FD1-405F-A0FB-A621C4C60747}" dt="2022-10-29T09:46:36.160" v="1051" actId="21"/>
          <ac:spMkLst>
            <pc:docMk/>
            <pc:sldMk cId="0" sldId="712"/>
            <ac:spMk id="6" creationId="{6FAD217F-3209-6082-C23A-99AE330D4116}"/>
          </ac:spMkLst>
        </pc:spChg>
      </pc:sldChg>
      <pc:sldChg chg="addSp delSp modSp mod">
        <pc:chgData name="FADI SAAD" userId="1f95a12b1468ba16" providerId="LiveId" clId="{9F440903-5FD1-405F-A0FB-A621C4C60747}" dt="2022-10-29T16:21:13.412" v="1131" actId="255"/>
        <pc:sldMkLst>
          <pc:docMk/>
          <pc:sldMk cId="0" sldId="713"/>
        </pc:sldMkLst>
        <pc:spChg chg="del mod">
          <ac:chgData name="FADI SAAD" userId="1f95a12b1468ba16" providerId="LiveId" clId="{9F440903-5FD1-405F-A0FB-A621C4C60747}" dt="2022-10-29T16:18:41.771" v="1101" actId="21"/>
          <ac:spMkLst>
            <pc:docMk/>
            <pc:sldMk cId="0" sldId="713"/>
            <ac:spMk id="2" creationId="{00000000-0000-0000-0000-000000000000}"/>
          </ac:spMkLst>
        </pc:spChg>
        <pc:spChg chg="mod">
          <ac:chgData name="FADI SAAD" userId="1f95a12b1468ba16" providerId="LiveId" clId="{9F440903-5FD1-405F-A0FB-A621C4C60747}" dt="2022-10-29T16:21:13.412" v="1131" actId="255"/>
          <ac:spMkLst>
            <pc:docMk/>
            <pc:sldMk cId="0" sldId="713"/>
            <ac:spMk id="3" creationId="{00000000-0000-0000-0000-000000000000}"/>
          </ac:spMkLst>
        </pc:spChg>
        <pc:spChg chg="add mod">
          <ac:chgData name="FADI SAAD" userId="1f95a12b1468ba16" providerId="LiveId" clId="{9F440903-5FD1-405F-A0FB-A621C4C60747}" dt="2022-10-29T16:18:36.668" v="1099"/>
          <ac:spMkLst>
            <pc:docMk/>
            <pc:sldMk cId="0" sldId="713"/>
            <ac:spMk id="4" creationId="{1408474E-2D27-DD5C-DADF-42E6B062EE87}"/>
          </ac:spMkLst>
        </pc:spChg>
        <pc:spChg chg="add del mod">
          <ac:chgData name="FADI SAAD" userId="1f95a12b1468ba16" providerId="LiveId" clId="{9F440903-5FD1-405F-A0FB-A621C4C60747}" dt="2022-10-29T16:18:46.177" v="1104" actId="21"/>
          <ac:spMkLst>
            <pc:docMk/>
            <pc:sldMk cId="0" sldId="713"/>
            <ac:spMk id="6" creationId="{D68CEA52-4E61-A894-41CD-FD55DDE4A0D2}"/>
          </ac:spMkLst>
        </pc:spChg>
      </pc:sldChg>
      <pc:sldChg chg="addSp delSp modSp mod">
        <pc:chgData name="FADI SAAD" userId="1f95a12b1468ba16" providerId="LiveId" clId="{9F440903-5FD1-405F-A0FB-A621C4C60747}" dt="2022-10-29T16:23:40.734" v="1157" actId="255"/>
        <pc:sldMkLst>
          <pc:docMk/>
          <pc:sldMk cId="0" sldId="714"/>
        </pc:sldMkLst>
        <pc:spChg chg="del mod">
          <ac:chgData name="FADI SAAD" userId="1f95a12b1468ba16" providerId="LiveId" clId="{9F440903-5FD1-405F-A0FB-A621C4C60747}" dt="2022-10-29T16:22:52.724" v="1144" actId="21"/>
          <ac:spMkLst>
            <pc:docMk/>
            <pc:sldMk cId="0" sldId="714"/>
            <ac:spMk id="2" creationId="{00000000-0000-0000-0000-000000000000}"/>
          </ac:spMkLst>
        </pc:spChg>
        <pc:spChg chg="mod">
          <ac:chgData name="FADI SAAD" userId="1f95a12b1468ba16" providerId="LiveId" clId="{9F440903-5FD1-405F-A0FB-A621C4C60747}" dt="2022-10-29T16:23:40.734" v="1157" actId="255"/>
          <ac:spMkLst>
            <pc:docMk/>
            <pc:sldMk cId="0" sldId="714"/>
            <ac:spMk id="3" creationId="{00000000-0000-0000-0000-000000000000}"/>
          </ac:spMkLst>
        </pc:spChg>
        <pc:spChg chg="add mod">
          <ac:chgData name="FADI SAAD" userId="1f95a12b1468ba16" providerId="LiveId" clId="{9F440903-5FD1-405F-A0FB-A621C4C60747}" dt="2022-10-29T16:22:37.452" v="1142" actId="20577"/>
          <ac:spMkLst>
            <pc:docMk/>
            <pc:sldMk cId="0" sldId="714"/>
            <ac:spMk id="4" creationId="{A2615D14-5BCF-8AFD-9686-6D902FACE8A0}"/>
          </ac:spMkLst>
        </pc:spChg>
        <pc:spChg chg="add del mod">
          <ac:chgData name="FADI SAAD" userId="1f95a12b1468ba16" providerId="LiveId" clId="{9F440903-5FD1-405F-A0FB-A621C4C60747}" dt="2022-10-29T16:22:57.961" v="1147" actId="21"/>
          <ac:spMkLst>
            <pc:docMk/>
            <pc:sldMk cId="0" sldId="714"/>
            <ac:spMk id="6" creationId="{6961EFFC-7365-6092-2C06-B2522349A1D5}"/>
          </ac:spMkLst>
        </pc:spChg>
      </pc:sldChg>
      <pc:sldChg chg="addSp delSp modSp mod">
        <pc:chgData name="FADI SAAD" userId="1f95a12b1468ba16" providerId="LiveId" clId="{9F440903-5FD1-405F-A0FB-A621C4C60747}" dt="2022-10-29T16:29:23.683" v="1226" actId="20577"/>
        <pc:sldMkLst>
          <pc:docMk/>
          <pc:sldMk cId="0" sldId="715"/>
        </pc:sldMkLst>
        <pc:spChg chg="del mod">
          <ac:chgData name="FADI SAAD" userId="1f95a12b1468ba16" providerId="LiveId" clId="{9F440903-5FD1-405F-A0FB-A621C4C60747}" dt="2022-10-29T16:27:10.441" v="1204" actId="21"/>
          <ac:spMkLst>
            <pc:docMk/>
            <pc:sldMk cId="0" sldId="715"/>
            <ac:spMk id="2" creationId="{00000000-0000-0000-0000-000000000000}"/>
          </ac:spMkLst>
        </pc:spChg>
        <pc:spChg chg="mod">
          <ac:chgData name="FADI SAAD" userId="1f95a12b1468ba16" providerId="LiveId" clId="{9F440903-5FD1-405F-A0FB-A621C4C60747}" dt="2022-10-29T16:29:23.683" v="1226" actId="20577"/>
          <ac:spMkLst>
            <pc:docMk/>
            <pc:sldMk cId="0" sldId="715"/>
            <ac:spMk id="3" creationId="{00000000-0000-0000-0000-000000000000}"/>
          </ac:spMkLst>
        </pc:spChg>
        <pc:spChg chg="add mod">
          <ac:chgData name="FADI SAAD" userId="1f95a12b1468ba16" providerId="LiveId" clId="{9F440903-5FD1-405F-A0FB-A621C4C60747}" dt="2022-10-29T16:27:03.304" v="1202"/>
          <ac:spMkLst>
            <pc:docMk/>
            <pc:sldMk cId="0" sldId="715"/>
            <ac:spMk id="4" creationId="{F651357A-E801-510A-FB28-C411D823575D}"/>
          </ac:spMkLst>
        </pc:spChg>
        <pc:spChg chg="add del mod">
          <ac:chgData name="FADI SAAD" userId="1f95a12b1468ba16" providerId="LiveId" clId="{9F440903-5FD1-405F-A0FB-A621C4C60747}" dt="2022-10-29T16:27:17.177" v="1207" actId="21"/>
          <ac:spMkLst>
            <pc:docMk/>
            <pc:sldMk cId="0" sldId="715"/>
            <ac:spMk id="6" creationId="{FB4BB86B-C768-8DBE-97E8-3DE1614A3FAE}"/>
          </ac:spMkLst>
        </pc:spChg>
      </pc:sldChg>
      <pc:sldChg chg="addSp delSp modSp mod">
        <pc:chgData name="FADI SAAD" userId="1f95a12b1468ba16" providerId="LiveId" clId="{9F440903-5FD1-405F-A0FB-A621C4C60747}" dt="2022-10-29T16:31:19.998" v="1242" actId="255"/>
        <pc:sldMkLst>
          <pc:docMk/>
          <pc:sldMk cId="0" sldId="716"/>
        </pc:sldMkLst>
        <pc:spChg chg="del mod">
          <ac:chgData name="FADI SAAD" userId="1f95a12b1468ba16" providerId="LiveId" clId="{9F440903-5FD1-405F-A0FB-A621C4C60747}" dt="2022-10-29T16:30:48.915" v="1232" actId="21"/>
          <ac:spMkLst>
            <pc:docMk/>
            <pc:sldMk cId="0" sldId="716"/>
            <ac:spMk id="2" creationId="{00000000-0000-0000-0000-000000000000}"/>
          </ac:spMkLst>
        </pc:spChg>
        <pc:spChg chg="mod">
          <ac:chgData name="FADI SAAD" userId="1f95a12b1468ba16" providerId="LiveId" clId="{9F440903-5FD1-405F-A0FB-A621C4C60747}" dt="2022-10-29T16:31:19.998" v="1242" actId="255"/>
          <ac:spMkLst>
            <pc:docMk/>
            <pc:sldMk cId="0" sldId="716"/>
            <ac:spMk id="3" creationId="{00000000-0000-0000-0000-000000000000}"/>
          </ac:spMkLst>
        </pc:spChg>
        <pc:spChg chg="add mod">
          <ac:chgData name="FADI SAAD" userId="1f95a12b1468ba16" providerId="LiveId" clId="{9F440903-5FD1-405F-A0FB-A621C4C60747}" dt="2022-10-29T16:30:42.897" v="1229"/>
          <ac:spMkLst>
            <pc:docMk/>
            <pc:sldMk cId="0" sldId="716"/>
            <ac:spMk id="4" creationId="{2EC91BA5-AADA-75D8-CF05-C745EBBBC910}"/>
          </ac:spMkLst>
        </pc:spChg>
        <pc:spChg chg="add del mod">
          <ac:chgData name="FADI SAAD" userId="1f95a12b1468ba16" providerId="LiveId" clId="{9F440903-5FD1-405F-A0FB-A621C4C60747}" dt="2022-10-29T16:30:53.538" v="1235" actId="21"/>
          <ac:spMkLst>
            <pc:docMk/>
            <pc:sldMk cId="0" sldId="716"/>
            <ac:spMk id="6" creationId="{E7702919-5CC1-B345-71E6-A8C3FD77D42E}"/>
          </ac:spMkLst>
        </pc:spChg>
      </pc:sldChg>
      <pc:sldChg chg="addSp delSp modSp mod">
        <pc:chgData name="FADI SAAD" userId="1f95a12b1468ba16" providerId="LiveId" clId="{9F440903-5FD1-405F-A0FB-A621C4C60747}" dt="2022-10-29T16:32:30.580" v="1256" actId="255"/>
        <pc:sldMkLst>
          <pc:docMk/>
          <pc:sldMk cId="0" sldId="717"/>
        </pc:sldMkLst>
        <pc:spChg chg="del mod">
          <ac:chgData name="FADI SAAD" userId="1f95a12b1468ba16" providerId="LiveId" clId="{9F440903-5FD1-405F-A0FB-A621C4C60747}" dt="2022-10-29T16:32:08.077" v="1247" actId="21"/>
          <ac:spMkLst>
            <pc:docMk/>
            <pc:sldMk cId="0" sldId="717"/>
            <ac:spMk id="2" creationId="{00000000-0000-0000-0000-000000000000}"/>
          </ac:spMkLst>
        </pc:spChg>
        <pc:spChg chg="mod">
          <ac:chgData name="FADI SAAD" userId="1f95a12b1468ba16" providerId="LiveId" clId="{9F440903-5FD1-405F-A0FB-A621C4C60747}" dt="2022-10-29T16:32:30.580" v="1256" actId="255"/>
          <ac:spMkLst>
            <pc:docMk/>
            <pc:sldMk cId="0" sldId="717"/>
            <ac:spMk id="3" creationId="{00000000-0000-0000-0000-000000000000}"/>
          </ac:spMkLst>
        </pc:spChg>
        <pc:spChg chg="add mod">
          <ac:chgData name="FADI SAAD" userId="1f95a12b1468ba16" providerId="LiveId" clId="{9F440903-5FD1-405F-A0FB-A621C4C60747}" dt="2022-10-29T16:32:02.159" v="1246"/>
          <ac:spMkLst>
            <pc:docMk/>
            <pc:sldMk cId="0" sldId="717"/>
            <ac:spMk id="4" creationId="{00737772-CBFF-C6BD-390A-9F9759490481}"/>
          </ac:spMkLst>
        </pc:spChg>
        <pc:spChg chg="add del mod">
          <ac:chgData name="FADI SAAD" userId="1f95a12b1468ba16" providerId="LiveId" clId="{9F440903-5FD1-405F-A0FB-A621C4C60747}" dt="2022-10-29T16:32:13.233" v="1250" actId="21"/>
          <ac:spMkLst>
            <pc:docMk/>
            <pc:sldMk cId="0" sldId="717"/>
            <ac:spMk id="6" creationId="{C0912977-A082-C1D3-EF0F-A178F04C5572}"/>
          </ac:spMkLst>
        </pc:spChg>
      </pc:sldChg>
      <pc:sldChg chg="addSp delSp modSp mod">
        <pc:chgData name="FADI SAAD" userId="1f95a12b1468ba16" providerId="LiveId" clId="{9F440903-5FD1-405F-A0FB-A621C4C60747}" dt="2022-10-29T16:33:20.885" v="1268" actId="12"/>
        <pc:sldMkLst>
          <pc:docMk/>
          <pc:sldMk cId="0" sldId="718"/>
        </pc:sldMkLst>
        <pc:spChg chg="del mod">
          <ac:chgData name="FADI SAAD" userId="1f95a12b1468ba16" providerId="LiveId" clId="{9F440903-5FD1-405F-A0FB-A621C4C60747}" dt="2022-10-29T16:33:01.494" v="1260" actId="21"/>
          <ac:spMkLst>
            <pc:docMk/>
            <pc:sldMk cId="0" sldId="718"/>
            <ac:spMk id="2" creationId="{00000000-0000-0000-0000-000000000000}"/>
          </ac:spMkLst>
        </pc:spChg>
        <pc:spChg chg="mod">
          <ac:chgData name="FADI SAAD" userId="1f95a12b1468ba16" providerId="LiveId" clId="{9F440903-5FD1-405F-A0FB-A621C4C60747}" dt="2022-10-29T16:33:20.885" v="1268" actId="12"/>
          <ac:spMkLst>
            <pc:docMk/>
            <pc:sldMk cId="0" sldId="718"/>
            <ac:spMk id="3" creationId="{00000000-0000-0000-0000-000000000000}"/>
          </ac:spMkLst>
        </pc:spChg>
        <pc:spChg chg="add mod">
          <ac:chgData name="FADI SAAD" userId="1f95a12b1468ba16" providerId="LiveId" clId="{9F440903-5FD1-405F-A0FB-A621C4C60747}" dt="2022-10-29T16:32:57.594" v="1259"/>
          <ac:spMkLst>
            <pc:docMk/>
            <pc:sldMk cId="0" sldId="718"/>
            <ac:spMk id="4" creationId="{3A49DB2B-D489-B51B-835E-2AEF01F6EF7B}"/>
          </ac:spMkLst>
        </pc:spChg>
        <pc:spChg chg="add del mod">
          <ac:chgData name="FADI SAAD" userId="1f95a12b1468ba16" providerId="LiveId" clId="{9F440903-5FD1-405F-A0FB-A621C4C60747}" dt="2022-10-29T16:33:06.272" v="1263" actId="21"/>
          <ac:spMkLst>
            <pc:docMk/>
            <pc:sldMk cId="0" sldId="718"/>
            <ac:spMk id="6" creationId="{E0FCC7B1-0022-C09A-BEBD-B4547B766380}"/>
          </ac:spMkLst>
        </pc:spChg>
      </pc:sldChg>
      <pc:sldChg chg="addSp delSp modSp mod">
        <pc:chgData name="FADI SAAD" userId="1f95a12b1468ba16" providerId="LiveId" clId="{9F440903-5FD1-405F-A0FB-A621C4C60747}" dt="2022-10-29T16:36:21.833" v="1310" actId="14100"/>
        <pc:sldMkLst>
          <pc:docMk/>
          <pc:sldMk cId="0" sldId="719"/>
        </pc:sldMkLst>
        <pc:spChg chg="del mod">
          <ac:chgData name="FADI SAAD" userId="1f95a12b1468ba16" providerId="LiveId" clId="{9F440903-5FD1-405F-A0FB-A621C4C60747}" dt="2022-10-29T16:35:36.349" v="1295" actId="21"/>
          <ac:spMkLst>
            <pc:docMk/>
            <pc:sldMk cId="0" sldId="719"/>
            <ac:spMk id="2" creationId="{00000000-0000-0000-0000-000000000000}"/>
          </ac:spMkLst>
        </pc:spChg>
        <pc:spChg chg="mod">
          <ac:chgData name="FADI SAAD" userId="1f95a12b1468ba16" providerId="LiveId" clId="{9F440903-5FD1-405F-A0FB-A621C4C60747}" dt="2022-10-29T16:36:21.833" v="1310" actId="14100"/>
          <ac:spMkLst>
            <pc:docMk/>
            <pc:sldMk cId="0" sldId="719"/>
            <ac:spMk id="3" creationId="{00000000-0000-0000-0000-000000000000}"/>
          </ac:spMkLst>
        </pc:spChg>
        <pc:spChg chg="add mod">
          <ac:chgData name="FADI SAAD" userId="1f95a12b1468ba16" providerId="LiveId" clId="{9F440903-5FD1-405F-A0FB-A621C4C60747}" dt="2022-10-29T16:35:28.543" v="1293" actId="207"/>
          <ac:spMkLst>
            <pc:docMk/>
            <pc:sldMk cId="0" sldId="719"/>
            <ac:spMk id="4" creationId="{FDAE977E-A13A-AF7E-2FA2-265BFB7624F3}"/>
          </ac:spMkLst>
        </pc:spChg>
        <pc:spChg chg="add del mod">
          <ac:chgData name="FADI SAAD" userId="1f95a12b1468ba16" providerId="LiveId" clId="{9F440903-5FD1-405F-A0FB-A621C4C60747}" dt="2022-10-29T16:35:42.240" v="1298" actId="21"/>
          <ac:spMkLst>
            <pc:docMk/>
            <pc:sldMk cId="0" sldId="719"/>
            <ac:spMk id="6" creationId="{448A86AD-E317-2DB4-9194-79EED5639A4F}"/>
          </ac:spMkLst>
        </pc:spChg>
      </pc:sldChg>
      <pc:sldChg chg="del">
        <pc:chgData name="FADI SAAD" userId="1f95a12b1468ba16" providerId="LiveId" clId="{9F440903-5FD1-405F-A0FB-A621C4C60747}" dt="2022-10-29T16:44:16.342" v="1328" actId="2696"/>
        <pc:sldMkLst>
          <pc:docMk/>
          <pc:sldMk cId="0" sldId="721"/>
        </pc:sldMkLst>
      </pc:sldChg>
      <pc:sldChg chg="del">
        <pc:chgData name="FADI SAAD" userId="1f95a12b1468ba16" providerId="LiveId" clId="{9F440903-5FD1-405F-A0FB-A621C4C60747}" dt="2022-10-29T16:47:07.552" v="1342" actId="2696"/>
        <pc:sldMkLst>
          <pc:docMk/>
          <pc:sldMk cId="0" sldId="723"/>
        </pc:sldMkLst>
      </pc:sldChg>
      <pc:sldChg chg="addSp delSp modSp mod">
        <pc:chgData name="FADI SAAD" userId="1f95a12b1468ba16" providerId="LiveId" clId="{9F440903-5FD1-405F-A0FB-A621C4C60747}" dt="2022-10-29T16:49:47.022" v="1358" actId="14100"/>
        <pc:sldMkLst>
          <pc:docMk/>
          <pc:sldMk cId="0" sldId="725"/>
        </pc:sldMkLst>
        <pc:spChg chg="del mod">
          <ac:chgData name="FADI SAAD" userId="1f95a12b1468ba16" providerId="LiveId" clId="{9F440903-5FD1-405F-A0FB-A621C4C60747}" dt="2022-10-29T16:48:48.523" v="1346" actId="21"/>
          <ac:spMkLst>
            <pc:docMk/>
            <pc:sldMk cId="0" sldId="725"/>
            <ac:spMk id="2" creationId="{00000000-0000-0000-0000-000000000000}"/>
          </ac:spMkLst>
        </pc:spChg>
        <pc:spChg chg="add mod">
          <ac:chgData name="FADI SAAD" userId="1f95a12b1468ba16" providerId="LiveId" clId="{9F440903-5FD1-405F-A0FB-A621C4C60747}" dt="2022-10-29T16:48:41.076" v="1343"/>
          <ac:spMkLst>
            <pc:docMk/>
            <pc:sldMk cId="0" sldId="725"/>
            <ac:spMk id="3" creationId="{AE75A5F6-155F-EEE5-71E1-C91E7FB2AB96}"/>
          </ac:spMkLst>
        </pc:spChg>
        <pc:spChg chg="mod">
          <ac:chgData name="FADI SAAD" userId="1f95a12b1468ba16" providerId="LiveId" clId="{9F440903-5FD1-405F-A0FB-A621C4C60747}" dt="2022-10-29T16:49:40.308" v="1356" actId="14100"/>
          <ac:spMkLst>
            <pc:docMk/>
            <pc:sldMk cId="0" sldId="725"/>
            <ac:spMk id="4" creationId="{00000000-0000-0000-0000-000000000000}"/>
          </ac:spMkLst>
        </pc:spChg>
        <pc:spChg chg="add del mod">
          <ac:chgData name="FADI SAAD" userId="1f95a12b1468ba16" providerId="LiveId" clId="{9F440903-5FD1-405F-A0FB-A621C4C60747}" dt="2022-10-29T16:48:56.389" v="1349" actId="21"/>
          <ac:spMkLst>
            <pc:docMk/>
            <pc:sldMk cId="0" sldId="725"/>
            <ac:spMk id="7" creationId="{25F98EC9-566B-1F42-0536-02F1DEC0D2CC}"/>
          </ac:spMkLst>
        </pc:spChg>
        <pc:picChg chg="mod">
          <ac:chgData name="FADI SAAD" userId="1f95a12b1468ba16" providerId="LiveId" clId="{9F440903-5FD1-405F-A0FB-A621C4C60747}" dt="2022-10-29T16:49:47.022" v="1358" actId="14100"/>
          <ac:picMkLst>
            <pc:docMk/>
            <pc:sldMk cId="0" sldId="725"/>
            <ac:picMk id="5" creationId="{00000000-0000-0000-0000-000000000000}"/>
          </ac:picMkLst>
        </pc:picChg>
      </pc:sldChg>
      <pc:sldChg chg="addSp delSp modSp mod">
        <pc:chgData name="FADI SAAD" userId="1f95a12b1468ba16" providerId="LiveId" clId="{9F440903-5FD1-405F-A0FB-A621C4C60747}" dt="2022-10-29T16:51:33.947" v="1380" actId="948"/>
        <pc:sldMkLst>
          <pc:docMk/>
          <pc:sldMk cId="0" sldId="726"/>
        </pc:sldMkLst>
        <pc:spChg chg="del mod">
          <ac:chgData name="FADI SAAD" userId="1f95a12b1468ba16" providerId="LiveId" clId="{9F440903-5FD1-405F-A0FB-A621C4C60747}" dt="2022-10-29T16:50:25.905" v="1364" actId="21"/>
          <ac:spMkLst>
            <pc:docMk/>
            <pc:sldMk cId="0" sldId="726"/>
            <ac:spMk id="2" creationId="{00000000-0000-0000-0000-000000000000}"/>
          </ac:spMkLst>
        </pc:spChg>
        <pc:spChg chg="mod">
          <ac:chgData name="FADI SAAD" userId="1f95a12b1468ba16" providerId="LiveId" clId="{9F440903-5FD1-405F-A0FB-A621C4C60747}" dt="2022-10-29T16:51:33.947" v="1380" actId="948"/>
          <ac:spMkLst>
            <pc:docMk/>
            <pc:sldMk cId="0" sldId="726"/>
            <ac:spMk id="3" creationId="{00000000-0000-0000-0000-000000000000}"/>
          </ac:spMkLst>
        </pc:spChg>
        <pc:spChg chg="add mod">
          <ac:chgData name="FADI SAAD" userId="1f95a12b1468ba16" providerId="LiveId" clId="{9F440903-5FD1-405F-A0FB-A621C4C60747}" dt="2022-10-29T16:50:20.108" v="1362"/>
          <ac:spMkLst>
            <pc:docMk/>
            <pc:sldMk cId="0" sldId="726"/>
            <ac:spMk id="4" creationId="{EB99D581-1E24-74F6-0B09-E456D0709494}"/>
          </ac:spMkLst>
        </pc:spChg>
        <pc:spChg chg="add del mod">
          <ac:chgData name="FADI SAAD" userId="1f95a12b1468ba16" providerId="LiveId" clId="{9F440903-5FD1-405F-A0FB-A621C4C60747}" dt="2022-10-29T16:50:32.323" v="1367" actId="21"/>
          <ac:spMkLst>
            <pc:docMk/>
            <pc:sldMk cId="0" sldId="726"/>
            <ac:spMk id="6" creationId="{B2FB6FEC-D987-4C8A-C62B-AAAACD9AFB4A}"/>
          </ac:spMkLst>
        </pc:spChg>
      </pc:sldChg>
      <pc:sldChg chg="addSp delSp modSp mod">
        <pc:chgData name="FADI SAAD" userId="1f95a12b1468ba16" providerId="LiveId" clId="{9F440903-5FD1-405F-A0FB-A621C4C60747}" dt="2022-10-29T16:56:24.592" v="1421" actId="255"/>
        <pc:sldMkLst>
          <pc:docMk/>
          <pc:sldMk cId="0" sldId="727"/>
        </pc:sldMkLst>
        <pc:spChg chg="del mod">
          <ac:chgData name="FADI SAAD" userId="1f95a12b1468ba16" providerId="LiveId" clId="{9F440903-5FD1-405F-A0FB-A621C4C60747}" dt="2022-10-29T16:52:13.350" v="1385" actId="21"/>
          <ac:spMkLst>
            <pc:docMk/>
            <pc:sldMk cId="0" sldId="727"/>
            <ac:spMk id="2" creationId="{00000000-0000-0000-0000-000000000000}"/>
          </ac:spMkLst>
        </pc:spChg>
        <pc:spChg chg="mod">
          <ac:chgData name="FADI SAAD" userId="1f95a12b1468ba16" providerId="LiveId" clId="{9F440903-5FD1-405F-A0FB-A621C4C60747}" dt="2022-10-29T16:56:24.592" v="1421" actId="255"/>
          <ac:spMkLst>
            <pc:docMk/>
            <pc:sldMk cId="0" sldId="727"/>
            <ac:spMk id="3" creationId="{00000000-0000-0000-0000-000000000000}"/>
          </ac:spMkLst>
        </pc:spChg>
        <pc:spChg chg="add mod">
          <ac:chgData name="FADI SAAD" userId="1f95a12b1468ba16" providerId="LiveId" clId="{9F440903-5FD1-405F-A0FB-A621C4C60747}" dt="2022-10-29T16:52:26.386" v="1389" actId="313"/>
          <ac:spMkLst>
            <pc:docMk/>
            <pc:sldMk cId="0" sldId="727"/>
            <ac:spMk id="4" creationId="{2E903EEC-C01A-52E1-8068-B2354110A5F3}"/>
          </ac:spMkLst>
        </pc:spChg>
        <pc:spChg chg="add del mod">
          <ac:chgData name="FADI SAAD" userId="1f95a12b1468ba16" providerId="LiveId" clId="{9F440903-5FD1-405F-A0FB-A621C4C60747}" dt="2022-10-29T16:52:23.105" v="1388" actId="21"/>
          <ac:spMkLst>
            <pc:docMk/>
            <pc:sldMk cId="0" sldId="727"/>
            <ac:spMk id="6" creationId="{922C01B3-B32B-807A-37FD-8CF57C2DAF5B}"/>
          </ac:spMkLst>
        </pc:spChg>
      </pc:sldChg>
      <pc:sldChg chg="modSp del mod">
        <pc:chgData name="FADI SAAD" userId="1f95a12b1468ba16" providerId="LiveId" clId="{9F440903-5FD1-405F-A0FB-A621C4C60747}" dt="2022-10-29T17:01:41.841" v="1463" actId="2696"/>
        <pc:sldMkLst>
          <pc:docMk/>
          <pc:sldMk cId="0" sldId="729"/>
        </pc:sldMkLst>
        <pc:spChg chg="mod">
          <ac:chgData name="FADI SAAD" userId="1f95a12b1468ba16" providerId="LiveId" clId="{9F440903-5FD1-405F-A0FB-A621C4C60747}" dt="2022-10-29T16:59:33.810" v="1444" actId="313"/>
          <ac:spMkLst>
            <pc:docMk/>
            <pc:sldMk cId="0" sldId="729"/>
            <ac:spMk id="3" creationId="{00000000-0000-0000-0000-000000000000}"/>
          </ac:spMkLst>
        </pc:spChg>
      </pc:sldChg>
      <pc:sldChg chg="addSp delSp modSp mod">
        <pc:chgData name="FADI SAAD" userId="1f95a12b1468ba16" providerId="LiveId" clId="{9F440903-5FD1-405F-A0FB-A621C4C60747}" dt="2022-10-29T17:03:17.250" v="1480" actId="948"/>
        <pc:sldMkLst>
          <pc:docMk/>
          <pc:sldMk cId="0" sldId="730"/>
        </pc:sldMkLst>
        <pc:spChg chg="del mod">
          <ac:chgData name="FADI SAAD" userId="1f95a12b1468ba16" providerId="LiveId" clId="{9F440903-5FD1-405F-A0FB-A621C4C60747}" dt="2022-10-29T17:02:11.281" v="1468" actId="21"/>
          <ac:spMkLst>
            <pc:docMk/>
            <pc:sldMk cId="0" sldId="730"/>
            <ac:spMk id="2" creationId="{00000000-0000-0000-0000-000000000000}"/>
          </ac:spMkLst>
        </pc:spChg>
        <pc:spChg chg="mod">
          <ac:chgData name="FADI SAAD" userId="1f95a12b1468ba16" providerId="LiveId" clId="{9F440903-5FD1-405F-A0FB-A621C4C60747}" dt="2022-10-29T17:03:17.250" v="1480" actId="948"/>
          <ac:spMkLst>
            <pc:docMk/>
            <pc:sldMk cId="0" sldId="730"/>
            <ac:spMk id="3" creationId="{00000000-0000-0000-0000-000000000000}"/>
          </ac:spMkLst>
        </pc:spChg>
        <pc:spChg chg="add mod">
          <ac:chgData name="FADI SAAD" userId="1f95a12b1468ba16" providerId="LiveId" clId="{9F440903-5FD1-405F-A0FB-A621C4C60747}" dt="2022-10-29T17:02:04.319" v="1467"/>
          <ac:spMkLst>
            <pc:docMk/>
            <pc:sldMk cId="0" sldId="730"/>
            <ac:spMk id="4" creationId="{D9204796-1618-E8E8-08B1-A3BA449F4887}"/>
          </ac:spMkLst>
        </pc:spChg>
        <pc:spChg chg="add del mod">
          <ac:chgData name="FADI SAAD" userId="1f95a12b1468ba16" providerId="LiveId" clId="{9F440903-5FD1-405F-A0FB-A621C4C60747}" dt="2022-10-29T17:02:18.450" v="1471" actId="21"/>
          <ac:spMkLst>
            <pc:docMk/>
            <pc:sldMk cId="0" sldId="730"/>
            <ac:spMk id="6" creationId="{8CB18BBB-F7DD-6897-EAE3-7F83362F3112}"/>
          </ac:spMkLst>
        </pc:spChg>
      </pc:sldChg>
      <pc:sldChg chg="addSp delSp modSp mod">
        <pc:chgData name="FADI SAAD" userId="1f95a12b1468ba16" providerId="LiveId" clId="{9F440903-5FD1-405F-A0FB-A621C4C60747}" dt="2022-10-29T17:05:55.630" v="1507" actId="12"/>
        <pc:sldMkLst>
          <pc:docMk/>
          <pc:sldMk cId="0" sldId="731"/>
        </pc:sldMkLst>
        <pc:spChg chg="del mod">
          <ac:chgData name="FADI SAAD" userId="1f95a12b1468ba16" providerId="LiveId" clId="{9F440903-5FD1-405F-A0FB-A621C4C60747}" dt="2022-10-29T17:05:24.299" v="1494" actId="21"/>
          <ac:spMkLst>
            <pc:docMk/>
            <pc:sldMk cId="0" sldId="731"/>
            <ac:spMk id="2" creationId="{00000000-0000-0000-0000-000000000000}"/>
          </ac:spMkLst>
        </pc:spChg>
        <pc:spChg chg="mod">
          <ac:chgData name="FADI SAAD" userId="1f95a12b1468ba16" providerId="LiveId" clId="{9F440903-5FD1-405F-A0FB-A621C4C60747}" dt="2022-10-29T17:05:55.630" v="1507" actId="12"/>
          <ac:spMkLst>
            <pc:docMk/>
            <pc:sldMk cId="0" sldId="731"/>
            <ac:spMk id="3" creationId="{00000000-0000-0000-0000-000000000000}"/>
          </ac:spMkLst>
        </pc:spChg>
        <pc:spChg chg="add mod">
          <ac:chgData name="FADI SAAD" userId="1f95a12b1468ba16" providerId="LiveId" clId="{9F440903-5FD1-405F-A0FB-A621C4C60747}" dt="2022-10-29T17:05:19.441" v="1493"/>
          <ac:spMkLst>
            <pc:docMk/>
            <pc:sldMk cId="0" sldId="731"/>
            <ac:spMk id="4" creationId="{7A323E74-7F41-AA1A-8AB2-8C5FAF34C2AC}"/>
          </ac:spMkLst>
        </pc:spChg>
        <pc:spChg chg="add del mod">
          <ac:chgData name="FADI SAAD" userId="1f95a12b1468ba16" providerId="LiveId" clId="{9F440903-5FD1-405F-A0FB-A621C4C60747}" dt="2022-10-29T17:05:30.143" v="1497" actId="21"/>
          <ac:spMkLst>
            <pc:docMk/>
            <pc:sldMk cId="0" sldId="731"/>
            <ac:spMk id="6" creationId="{41E83591-3E5E-3C1E-127E-4CB37AE2C9D1}"/>
          </ac:spMkLst>
        </pc:spChg>
      </pc:sldChg>
      <pc:sldChg chg="addSp delSp modSp mod">
        <pc:chgData name="FADI SAAD" userId="1f95a12b1468ba16" providerId="LiveId" clId="{9F440903-5FD1-405F-A0FB-A621C4C60747}" dt="2022-10-29T17:09:09.114" v="1530" actId="12"/>
        <pc:sldMkLst>
          <pc:docMk/>
          <pc:sldMk cId="0" sldId="732"/>
        </pc:sldMkLst>
        <pc:spChg chg="del mod">
          <ac:chgData name="FADI SAAD" userId="1f95a12b1468ba16" providerId="LiveId" clId="{9F440903-5FD1-405F-A0FB-A621C4C60747}" dt="2022-10-29T17:07:26.144" v="1513" actId="21"/>
          <ac:spMkLst>
            <pc:docMk/>
            <pc:sldMk cId="0" sldId="732"/>
            <ac:spMk id="2" creationId="{00000000-0000-0000-0000-000000000000}"/>
          </ac:spMkLst>
        </pc:spChg>
        <pc:spChg chg="mod">
          <ac:chgData name="FADI SAAD" userId="1f95a12b1468ba16" providerId="LiveId" clId="{9F440903-5FD1-405F-A0FB-A621C4C60747}" dt="2022-10-29T17:09:09.114" v="1530" actId="12"/>
          <ac:spMkLst>
            <pc:docMk/>
            <pc:sldMk cId="0" sldId="732"/>
            <ac:spMk id="3" creationId="{00000000-0000-0000-0000-000000000000}"/>
          </ac:spMkLst>
        </pc:spChg>
        <pc:spChg chg="add mod">
          <ac:chgData name="FADI SAAD" userId="1f95a12b1468ba16" providerId="LiveId" clId="{9F440903-5FD1-405F-A0FB-A621C4C60747}" dt="2022-10-29T17:07:19.809" v="1511"/>
          <ac:spMkLst>
            <pc:docMk/>
            <pc:sldMk cId="0" sldId="732"/>
            <ac:spMk id="4" creationId="{2DC7823C-8A59-7CDB-91FD-6D9A12D99ABF}"/>
          </ac:spMkLst>
        </pc:spChg>
        <pc:spChg chg="add del mod">
          <ac:chgData name="FADI SAAD" userId="1f95a12b1468ba16" providerId="LiveId" clId="{9F440903-5FD1-405F-A0FB-A621C4C60747}" dt="2022-10-29T17:07:34.873" v="1516" actId="21"/>
          <ac:spMkLst>
            <pc:docMk/>
            <pc:sldMk cId="0" sldId="732"/>
            <ac:spMk id="6" creationId="{49450E71-0665-0629-DCC0-8E0152BD315D}"/>
          </ac:spMkLst>
        </pc:spChg>
      </pc:sldChg>
      <pc:sldChg chg="addSp delSp modSp mod">
        <pc:chgData name="FADI SAAD" userId="1f95a12b1468ba16" providerId="LiveId" clId="{9F440903-5FD1-405F-A0FB-A621C4C60747}" dt="2022-10-29T17:10:25.967" v="1548" actId="255"/>
        <pc:sldMkLst>
          <pc:docMk/>
          <pc:sldMk cId="0" sldId="733"/>
        </pc:sldMkLst>
        <pc:spChg chg="del mod">
          <ac:chgData name="FADI SAAD" userId="1f95a12b1468ba16" providerId="LiveId" clId="{9F440903-5FD1-405F-A0FB-A621C4C60747}" dt="2022-10-29T17:09:43.504" v="1535" actId="21"/>
          <ac:spMkLst>
            <pc:docMk/>
            <pc:sldMk cId="0" sldId="733"/>
            <ac:spMk id="2" creationId="{00000000-0000-0000-0000-000000000000}"/>
          </ac:spMkLst>
        </pc:spChg>
        <pc:spChg chg="mod">
          <ac:chgData name="FADI SAAD" userId="1f95a12b1468ba16" providerId="LiveId" clId="{9F440903-5FD1-405F-A0FB-A621C4C60747}" dt="2022-10-29T17:10:25.967" v="1548" actId="255"/>
          <ac:spMkLst>
            <pc:docMk/>
            <pc:sldMk cId="0" sldId="733"/>
            <ac:spMk id="3" creationId="{00000000-0000-0000-0000-000000000000}"/>
          </ac:spMkLst>
        </pc:spChg>
        <pc:spChg chg="add mod">
          <ac:chgData name="FADI SAAD" userId="1f95a12b1468ba16" providerId="LiveId" clId="{9F440903-5FD1-405F-A0FB-A621C4C60747}" dt="2022-10-29T17:09:39.252" v="1534"/>
          <ac:spMkLst>
            <pc:docMk/>
            <pc:sldMk cId="0" sldId="733"/>
            <ac:spMk id="4" creationId="{097F0595-C8CD-A87A-C800-1688562A39DD}"/>
          </ac:spMkLst>
        </pc:spChg>
        <pc:spChg chg="add del mod">
          <ac:chgData name="FADI SAAD" userId="1f95a12b1468ba16" providerId="LiveId" clId="{9F440903-5FD1-405F-A0FB-A621C4C60747}" dt="2022-10-29T17:09:48.849" v="1538" actId="21"/>
          <ac:spMkLst>
            <pc:docMk/>
            <pc:sldMk cId="0" sldId="733"/>
            <ac:spMk id="6" creationId="{88D04434-0A10-4EEC-8617-A8201E77663D}"/>
          </ac:spMkLst>
        </pc:spChg>
      </pc:sldChg>
      <pc:sldChg chg="del">
        <pc:chgData name="FADI SAAD" userId="1f95a12b1468ba16" providerId="LiveId" clId="{9F440903-5FD1-405F-A0FB-A621C4C60747}" dt="2022-10-29T17:11:43.356" v="1560" actId="2696"/>
        <pc:sldMkLst>
          <pc:docMk/>
          <pc:sldMk cId="0" sldId="735"/>
        </pc:sldMkLst>
      </pc:sldChg>
      <pc:sldChg chg="addSp delSp modSp mod">
        <pc:chgData name="FADI SAAD" userId="1f95a12b1468ba16" providerId="LiveId" clId="{9F440903-5FD1-405F-A0FB-A621C4C60747}" dt="2022-10-29T08:38:01.083" v="665" actId="313"/>
        <pc:sldMkLst>
          <pc:docMk/>
          <pc:sldMk cId="0" sldId="736"/>
        </pc:sldMkLst>
        <pc:spChg chg="del mod">
          <ac:chgData name="FADI SAAD" userId="1f95a12b1468ba16" providerId="LiveId" clId="{9F440903-5FD1-405F-A0FB-A621C4C60747}" dt="2022-10-29T08:35:42.948" v="643" actId="21"/>
          <ac:spMkLst>
            <pc:docMk/>
            <pc:sldMk cId="0" sldId="736"/>
            <ac:spMk id="2" creationId="{00000000-0000-0000-0000-000000000000}"/>
          </ac:spMkLst>
        </pc:spChg>
        <pc:spChg chg="mod">
          <ac:chgData name="FADI SAAD" userId="1f95a12b1468ba16" providerId="LiveId" clId="{9F440903-5FD1-405F-A0FB-A621C4C60747}" dt="2022-10-29T08:38:01.083" v="665" actId="313"/>
          <ac:spMkLst>
            <pc:docMk/>
            <pc:sldMk cId="0" sldId="736"/>
            <ac:spMk id="3" creationId="{00000000-0000-0000-0000-000000000000}"/>
          </ac:spMkLst>
        </pc:spChg>
        <pc:spChg chg="add mod">
          <ac:chgData name="FADI SAAD" userId="1f95a12b1468ba16" providerId="LiveId" clId="{9F440903-5FD1-405F-A0FB-A621C4C60747}" dt="2022-10-29T08:35:33.347" v="641" actId="27636"/>
          <ac:spMkLst>
            <pc:docMk/>
            <pc:sldMk cId="0" sldId="736"/>
            <ac:spMk id="4" creationId="{A3E8CDC6-81E3-1B76-4117-0E973DE2E0D1}"/>
          </ac:spMkLst>
        </pc:spChg>
        <pc:spChg chg="add del mod">
          <ac:chgData name="FADI SAAD" userId="1f95a12b1468ba16" providerId="LiveId" clId="{9F440903-5FD1-405F-A0FB-A621C4C60747}" dt="2022-10-29T08:35:50.124" v="647" actId="21"/>
          <ac:spMkLst>
            <pc:docMk/>
            <pc:sldMk cId="0" sldId="736"/>
            <ac:spMk id="6" creationId="{C406F49D-6592-D130-4769-36B5DD9A6D05}"/>
          </ac:spMkLst>
        </pc:spChg>
      </pc:sldChg>
      <pc:sldChg chg="addSp delSp modSp mod">
        <pc:chgData name="FADI SAAD" userId="1f95a12b1468ba16" providerId="LiveId" clId="{9F440903-5FD1-405F-A0FB-A621C4C60747}" dt="2022-10-29T08:56:59.305" v="754" actId="12"/>
        <pc:sldMkLst>
          <pc:docMk/>
          <pc:sldMk cId="0" sldId="737"/>
        </pc:sldMkLst>
        <pc:spChg chg="del mod">
          <ac:chgData name="FADI SAAD" userId="1f95a12b1468ba16" providerId="LiveId" clId="{9F440903-5FD1-405F-A0FB-A621C4C60747}" dt="2022-10-29T08:56:34.641" v="745" actId="21"/>
          <ac:spMkLst>
            <pc:docMk/>
            <pc:sldMk cId="0" sldId="737"/>
            <ac:spMk id="2" creationId="{00000000-0000-0000-0000-000000000000}"/>
          </ac:spMkLst>
        </pc:spChg>
        <pc:spChg chg="mod">
          <ac:chgData name="FADI SAAD" userId="1f95a12b1468ba16" providerId="LiveId" clId="{9F440903-5FD1-405F-A0FB-A621C4C60747}" dt="2022-10-29T08:56:59.305" v="754" actId="12"/>
          <ac:spMkLst>
            <pc:docMk/>
            <pc:sldMk cId="0" sldId="737"/>
            <ac:spMk id="3" creationId="{00000000-0000-0000-0000-000000000000}"/>
          </ac:spMkLst>
        </pc:spChg>
        <pc:spChg chg="add mod">
          <ac:chgData name="FADI SAAD" userId="1f95a12b1468ba16" providerId="LiveId" clId="{9F440903-5FD1-405F-A0FB-A621C4C60747}" dt="2022-10-29T08:56:30.969" v="744" actId="27636"/>
          <ac:spMkLst>
            <pc:docMk/>
            <pc:sldMk cId="0" sldId="737"/>
            <ac:spMk id="4" creationId="{AD3570D3-8EC9-B326-FE1E-6C3ADF532947}"/>
          </ac:spMkLst>
        </pc:spChg>
        <pc:spChg chg="add del mod">
          <ac:chgData name="FADI SAAD" userId="1f95a12b1468ba16" providerId="LiveId" clId="{9F440903-5FD1-405F-A0FB-A621C4C60747}" dt="2022-10-29T08:56:44.251" v="749" actId="21"/>
          <ac:spMkLst>
            <pc:docMk/>
            <pc:sldMk cId="0" sldId="737"/>
            <ac:spMk id="6" creationId="{706A68D3-8E11-A8FE-3DBB-79BFB61DABEF}"/>
          </ac:spMkLst>
        </pc:spChg>
      </pc:sldChg>
      <pc:sldChg chg="addSp delSp modSp mod">
        <pc:chgData name="FADI SAAD" userId="1f95a12b1468ba16" providerId="LiveId" clId="{9F440903-5FD1-405F-A0FB-A621C4C60747}" dt="2022-10-29T09:00:18.877" v="788" actId="12"/>
        <pc:sldMkLst>
          <pc:docMk/>
          <pc:sldMk cId="0" sldId="738"/>
        </pc:sldMkLst>
        <pc:spChg chg="del mod">
          <ac:chgData name="FADI SAAD" userId="1f95a12b1468ba16" providerId="LiveId" clId="{9F440903-5FD1-405F-A0FB-A621C4C60747}" dt="2022-10-29T08:57:34.332" v="760" actId="21"/>
          <ac:spMkLst>
            <pc:docMk/>
            <pc:sldMk cId="0" sldId="738"/>
            <ac:spMk id="2" creationId="{00000000-0000-0000-0000-000000000000}"/>
          </ac:spMkLst>
        </pc:spChg>
        <pc:spChg chg="mod">
          <ac:chgData name="FADI SAAD" userId="1f95a12b1468ba16" providerId="LiveId" clId="{9F440903-5FD1-405F-A0FB-A621C4C60747}" dt="2022-10-29T09:00:18.877" v="788" actId="12"/>
          <ac:spMkLst>
            <pc:docMk/>
            <pc:sldMk cId="0" sldId="738"/>
            <ac:spMk id="3" creationId="{00000000-0000-0000-0000-000000000000}"/>
          </ac:spMkLst>
        </pc:spChg>
        <pc:spChg chg="add mod">
          <ac:chgData name="FADI SAAD" userId="1f95a12b1468ba16" providerId="LiveId" clId="{9F440903-5FD1-405F-A0FB-A621C4C60747}" dt="2022-10-29T08:57:29.409" v="759" actId="27636"/>
          <ac:spMkLst>
            <pc:docMk/>
            <pc:sldMk cId="0" sldId="738"/>
            <ac:spMk id="4" creationId="{06EF8511-9452-6CAF-F69A-3B762E2CCA59}"/>
          </ac:spMkLst>
        </pc:spChg>
        <pc:spChg chg="add del mod">
          <ac:chgData name="FADI SAAD" userId="1f95a12b1468ba16" providerId="LiveId" clId="{9F440903-5FD1-405F-A0FB-A621C4C60747}" dt="2022-10-29T08:57:41.141" v="764" actId="21"/>
          <ac:spMkLst>
            <pc:docMk/>
            <pc:sldMk cId="0" sldId="738"/>
            <ac:spMk id="6" creationId="{4CD2A2E6-B839-2E1D-9AAB-83AC307455A6}"/>
          </ac:spMkLst>
        </pc:spChg>
      </pc:sldChg>
      <pc:sldChg chg="addSp delSp modSp mod">
        <pc:chgData name="FADI SAAD" userId="1f95a12b1468ba16" providerId="LiveId" clId="{9F440903-5FD1-405F-A0FB-A621C4C60747}" dt="2022-10-29T07:34:30.734" v="277" actId="12"/>
        <pc:sldMkLst>
          <pc:docMk/>
          <pc:sldMk cId="0" sldId="752"/>
        </pc:sldMkLst>
        <pc:spChg chg="del mod">
          <ac:chgData name="FADI SAAD" userId="1f95a12b1468ba16" providerId="LiveId" clId="{9F440903-5FD1-405F-A0FB-A621C4C60747}" dt="2022-10-29T07:33:57.847" v="266" actId="21"/>
          <ac:spMkLst>
            <pc:docMk/>
            <pc:sldMk cId="0" sldId="752"/>
            <ac:spMk id="2" creationId="{00000000-0000-0000-0000-000000000000}"/>
          </ac:spMkLst>
        </pc:spChg>
        <pc:spChg chg="mod">
          <ac:chgData name="FADI SAAD" userId="1f95a12b1468ba16" providerId="LiveId" clId="{9F440903-5FD1-405F-A0FB-A621C4C60747}" dt="2022-10-29T07:34:30.734" v="277" actId="12"/>
          <ac:spMkLst>
            <pc:docMk/>
            <pc:sldMk cId="0" sldId="752"/>
            <ac:spMk id="3" creationId="{00000000-0000-0000-0000-000000000000}"/>
          </ac:spMkLst>
        </pc:spChg>
        <pc:spChg chg="add mod">
          <ac:chgData name="FADI SAAD" userId="1f95a12b1468ba16" providerId="LiveId" clId="{9F440903-5FD1-405F-A0FB-A621C4C60747}" dt="2022-10-29T07:33:48.122" v="264" actId="20577"/>
          <ac:spMkLst>
            <pc:docMk/>
            <pc:sldMk cId="0" sldId="752"/>
            <ac:spMk id="4" creationId="{F9CFB85E-F220-0F41-53B3-E3342F40F805}"/>
          </ac:spMkLst>
        </pc:spChg>
        <pc:spChg chg="add del mod">
          <ac:chgData name="FADI SAAD" userId="1f95a12b1468ba16" providerId="LiveId" clId="{9F440903-5FD1-405F-A0FB-A621C4C60747}" dt="2022-10-29T07:34:03.108" v="269" actId="21"/>
          <ac:spMkLst>
            <pc:docMk/>
            <pc:sldMk cId="0" sldId="752"/>
            <ac:spMk id="6" creationId="{B7CBDBA8-8158-554E-D5ED-8F9BBD4B10C1}"/>
          </ac:spMkLst>
        </pc:spChg>
      </pc:sldChg>
      <pc:sldChg chg="addSp delSp modSp mod">
        <pc:chgData name="FADI SAAD" userId="1f95a12b1468ba16" providerId="LiveId" clId="{9F440903-5FD1-405F-A0FB-A621C4C60747}" dt="2022-10-29T07:37:50.909" v="313" actId="27636"/>
        <pc:sldMkLst>
          <pc:docMk/>
          <pc:sldMk cId="0" sldId="753"/>
        </pc:sldMkLst>
        <pc:spChg chg="del mod">
          <ac:chgData name="FADI SAAD" userId="1f95a12b1468ba16" providerId="LiveId" clId="{9F440903-5FD1-405F-A0FB-A621C4C60747}" dt="2022-10-29T07:37:26.215" v="303" actId="21"/>
          <ac:spMkLst>
            <pc:docMk/>
            <pc:sldMk cId="0" sldId="753"/>
            <ac:spMk id="2" creationId="{00000000-0000-0000-0000-000000000000}"/>
          </ac:spMkLst>
        </pc:spChg>
        <pc:spChg chg="mod">
          <ac:chgData name="FADI SAAD" userId="1f95a12b1468ba16" providerId="LiveId" clId="{9F440903-5FD1-405F-A0FB-A621C4C60747}" dt="2022-10-29T07:37:50.909" v="313" actId="27636"/>
          <ac:spMkLst>
            <pc:docMk/>
            <pc:sldMk cId="0" sldId="753"/>
            <ac:spMk id="3" creationId="{00000000-0000-0000-0000-000000000000}"/>
          </ac:spMkLst>
        </pc:spChg>
        <pc:spChg chg="add mod">
          <ac:chgData name="FADI SAAD" userId="1f95a12b1468ba16" providerId="LiveId" clId="{9F440903-5FD1-405F-A0FB-A621C4C60747}" dt="2022-10-29T07:37:11.059" v="300" actId="20577"/>
          <ac:spMkLst>
            <pc:docMk/>
            <pc:sldMk cId="0" sldId="753"/>
            <ac:spMk id="4" creationId="{879C7357-B316-FD1A-A089-457647679098}"/>
          </ac:spMkLst>
        </pc:spChg>
        <pc:spChg chg="add del mod">
          <ac:chgData name="FADI SAAD" userId="1f95a12b1468ba16" providerId="LiveId" clId="{9F440903-5FD1-405F-A0FB-A621C4C60747}" dt="2022-10-29T07:37:31.482" v="306" actId="21"/>
          <ac:spMkLst>
            <pc:docMk/>
            <pc:sldMk cId="0" sldId="753"/>
            <ac:spMk id="6" creationId="{D9A93538-DF36-62FA-2205-2C9C7720BB0B}"/>
          </ac:spMkLst>
        </pc:spChg>
      </pc:sldChg>
      <pc:sldChg chg="addSp delSp modSp mod">
        <pc:chgData name="FADI SAAD" userId="1f95a12b1468ba16" providerId="LiveId" clId="{9F440903-5FD1-405F-A0FB-A621C4C60747}" dt="2022-10-29T07:43:32.702" v="384" actId="255"/>
        <pc:sldMkLst>
          <pc:docMk/>
          <pc:sldMk cId="0" sldId="754"/>
        </pc:sldMkLst>
        <pc:spChg chg="del mod">
          <ac:chgData name="FADI SAAD" userId="1f95a12b1468ba16" providerId="LiveId" clId="{9F440903-5FD1-405F-A0FB-A621C4C60747}" dt="2022-10-29T07:43:10.553" v="375" actId="21"/>
          <ac:spMkLst>
            <pc:docMk/>
            <pc:sldMk cId="0" sldId="754"/>
            <ac:spMk id="2" creationId="{00000000-0000-0000-0000-000000000000}"/>
          </ac:spMkLst>
        </pc:spChg>
        <pc:spChg chg="mod">
          <ac:chgData name="FADI SAAD" userId="1f95a12b1468ba16" providerId="LiveId" clId="{9F440903-5FD1-405F-A0FB-A621C4C60747}" dt="2022-10-29T07:43:32.702" v="384" actId="255"/>
          <ac:spMkLst>
            <pc:docMk/>
            <pc:sldMk cId="0" sldId="754"/>
            <ac:spMk id="3" creationId="{00000000-0000-0000-0000-000000000000}"/>
          </ac:spMkLst>
        </pc:spChg>
        <pc:spChg chg="add mod">
          <ac:chgData name="FADI SAAD" userId="1f95a12b1468ba16" providerId="LiveId" clId="{9F440903-5FD1-405F-A0FB-A621C4C60747}" dt="2022-10-29T07:43:00.062" v="372" actId="20577"/>
          <ac:spMkLst>
            <pc:docMk/>
            <pc:sldMk cId="0" sldId="754"/>
            <ac:spMk id="4" creationId="{5E2A5594-AC4E-6C1B-2029-8B933A49084F}"/>
          </ac:spMkLst>
        </pc:spChg>
        <pc:spChg chg="add del mod">
          <ac:chgData name="FADI SAAD" userId="1f95a12b1468ba16" providerId="LiveId" clId="{9F440903-5FD1-405F-A0FB-A621C4C60747}" dt="2022-10-29T07:43:16.254" v="378" actId="21"/>
          <ac:spMkLst>
            <pc:docMk/>
            <pc:sldMk cId="0" sldId="754"/>
            <ac:spMk id="6" creationId="{E03AE7FC-DE7B-DABA-39B8-CE17C1AFEB4C}"/>
          </ac:spMkLst>
        </pc:spChg>
      </pc:sldChg>
      <pc:sldChg chg="addSp delSp modSp mod">
        <pc:chgData name="FADI SAAD" userId="1f95a12b1468ba16" providerId="LiveId" clId="{9F440903-5FD1-405F-A0FB-A621C4C60747}" dt="2022-10-29T16:20:39.769" v="1128" actId="255"/>
        <pc:sldMkLst>
          <pc:docMk/>
          <pc:sldMk cId="0" sldId="755"/>
        </pc:sldMkLst>
        <pc:spChg chg="del mod">
          <ac:chgData name="FADI SAAD" userId="1f95a12b1468ba16" providerId="LiveId" clId="{9F440903-5FD1-405F-A0FB-A621C4C60747}" dt="2022-10-29T16:20:07.242" v="1115" actId="21"/>
          <ac:spMkLst>
            <pc:docMk/>
            <pc:sldMk cId="0" sldId="755"/>
            <ac:spMk id="2" creationId="{00000000-0000-0000-0000-000000000000}"/>
          </ac:spMkLst>
        </pc:spChg>
        <pc:spChg chg="mod">
          <ac:chgData name="FADI SAAD" userId="1f95a12b1468ba16" providerId="LiveId" clId="{9F440903-5FD1-405F-A0FB-A621C4C60747}" dt="2022-10-29T16:20:39.769" v="1128" actId="255"/>
          <ac:spMkLst>
            <pc:docMk/>
            <pc:sldMk cId="0" sldId="755"/>
            <ac:spMk id="3" creationId="{00000000-0000-0000-0000-000000000000}"/>
          </ac:spMkLst>
        </pc:spChg>
        <pc:spChg chg="add mod">
          <ac:chgData name="FADI SAAD" userId="1f95a12b1468ba16" providerId="LiveId" clId="{9F440903-5FD1-405F-A0FB-A621C4C60747}" dt="2022-10-29T16:20:02.610" v="1114"/>
          <ac:spMkLst>
            <pc:docMk/>
            <pc:sldMk cId="0" sldId="755"/>
            <ac:spMk id="4" creationId="{33D433D3-59C0-0A8F-B64C-A93995416673}"/>
          </ac:spMkLst>
        </pc:spChg>
        <pc:spChg chg="add del mod">
          <ac:chgData name="FADI SAAD" userId="1f95a12b1468ba16" providerId="LiveId" clId="{9F440903-5FD1-405F-A0FB-A621C4C60747}" dt="2022-10-29T16:20:11.988" v="1118" actId="21"/>
          <ac:spMkLst>
            <pc:docMk/>
            <pc:sldMk cId="0" sldId="755"/>
            <ac:spMk id="6" creationId="{BB32F6A7-6CC6-720E-E512-2C1B3D31DF2F}"/>
          </ac:spMkLst>
        </pc:spChg>
      </pc:sldChg>
      <pc:sldChg chg="addSp delSp modSp mod">
        <pc:chgData name="FADI SAAD" userId="1f95a12b1468ba16" providerId="LiveId" clId="{9F440903-5FD1-405F-A0FB-A621C4C60747}" dt="2022-10-29T16:26:18.957" v="1198" actId="255"/>
        <pc:sldMkLst>
          <pc:docMk/>
          <pc:sldMk cId="0" sldId="756"/>
        </pc:sldMkLst>
        <pc:spChg chg="del mod">
          <ac:chgData name="FADI SAAD" userId="1f95a12b1468ba16" providerId="LiveId" clId="{9F440903-5FD1-405F-A0FB-A621C4C60747}" dt="2022-10-29T16:25:37.403" v="1179" actId="21"/>
          <ac:spMkLst>
            <pc:docMk/>
            <pc:sldMk cId="0" sldId="756"/>
            <ac:spMk id="2" creationId="{00000000-0000-0000-0000-000000000000}"/>
          </ac:spMkLst>
        </pc:spChg>
        <pc:spChg chg="mod">
          <ac:chgData name="FADI SAAD" userId="1f95a12b1468ba16" providerId="LiveId" clId="{9F440903-5FD1-405F-A0FB-A621C4C60747}" dt="2022-10-29T16:26:18.957" v="1198" actId="255"/>
          <ac:spMkLst>
            <pc:docMk/>
            <pc:sldMk cId="0" sldId="756"/>
            <ac:spMk id="3" creationId="{00000000-0000-0000-0000-000000000000}"/>
          </ac:spMkLst>
        </pc:spChg>
        <pc:spChg chg="add mod">
          <ac:chgData name="FADI SAAD" userId="1f95a12b1468ba16" providerId="LiveId" clId="{9F440903-5FD1-405F-A0FB-A621C4C60747}" dt="2022-10-29T16:25:52.798" v="1184" actId="207"/>
          <ac:spMkLst>
            <pc:docMk/>
            <pc:sldMk cId="0" sldId="756"/>
            <ac:spMk id="4" creationId="{E7B40B65-3A02-74FE-9551-F44848A0A8CE}"/>
          </ac:spMkLst>
        </pc:spChg>
        <pc:spChg chg="add del mod">
          <ac:chgData name="FADI SAAD" userId="1f95a12b1468ba16" providerId="LiveId" clId="{9F440903-5FD1-405F-A0FB-A621C4C60747}" dt="2022-10-29T16:25:42.456" v="1182" actId="21"/>
          <ac:spMkLst>
            <pc:docMk/>
            <pc:sldMk cId="0" sldId="756"/>
            <ac:spMk id="6" creationId="{F0BB3C84-5568-4E3C-97F0-133E2CDE118B}"/>
          </ac:spMkLst>
        </pc:spChg>
      </pc:sldChg>
      <pc:sldChg chg="addSp delSp modSp mod">
        <pc:chgData name="FADI SAAD" userId="1f95a12b1468ba16" providerId="LiveId" clId="{9F440903-5FD1-405F-A0FB-A621C4C60747}" dt="2022-10-29T16:34:25.888" v="1287" actId="20577"/>
        <pc:sldMkLst>
          <pc:docMk/>
          <pc:sldMk cId="0" sldId="757"/>
        </pc:sldMkLst>
        <pc:spChg chg="del mod">
          <ac:chgData name="FADI SAAD" userId="1f95a12b1468ba16" providerId="LiveId" clId="{9F440903-5FD1-405F-A0FB-A621C4C60747}" dt="2022-10-29T16:33:58.975" v="1274" actId="21"/>
          <ac:spMkLst>
            <pc:docMk/>
            <pc:sldMk cId="0" sldId="757"/>
            <ac:spMk id="2" creationId="{00000000-0000-0000-0000-000000000000}"/>
          </ac:spMkLst>
        </pc:spChg>
        <pc:spChg chg="mod">
          <ac:chgData name="FADI SAAD" userId="1f95a12b1468ba16" providerId="LiveId" clId="{9F440903-5FD1-405F-A0FB-A621C4C60747}" dt="2022-10-29T16:34:25.888" v="1287" actId="20577"/>
          <ac:spMkLst>
            <pc:docMk/>
            <pc:sldMk cId="0" sldId="757"/>
            <ac:spMk id="3" creationId="{00000000-0000-0000-0000-000000000000}"/>
          </ac:spMkLst>
        </pc:spChg>
        <pc:spChg chg="add mod">
          <ac:chgData name="FADI SAAD" userId="1f95a12b1468ba16" providerId="LiveId" clId="{9F440903-5FD1-405F-A0FB-A621C4C60747}" dt="2022-10-29T16:33:55.202" v="1273" actId="27636"/>
          <ac:spMkLst>
            <pc:docMk/>
            <pc:sldMk cId="0" sldId="757"/>
            <ac:spMk id="4" creationId="{ACD1D648-973A-75B4-589B-54F930FB26CD}"/>
          </ac:spMkLst>
        </pc:spChg>
        <pc:spChg chg="add del mod">
          <ac:chgData name="FADI SAAD" userId="1f95a12b1468ba16" providerId="LiveId" clId="{9F440903-5FD1-405F-A0FB-A621C4C60747}" dt="2022-10-29T16:34:03.301" v="1277" actId="21"/>
          <ac:spMkLst>
            <pc:docMk/>
            <pc:sldMk cId="0" sldId="757"/>
            <ac:spMk id="6" creationId="{3811C834-D81C-3F2F-E0B3-117307F3B54C}"/>
          </ac:spMkLst>
        </pc:spChg>
      </pc:sldChg>
      <pc:sldChg chg="del">
        <pc:chgData name="FADI SAAD" userId="1f95a12b1468ba16" providerId="LiveId" clId="{9F440903-5FD1-405F-A0FB-A621C4C60747}" dt="2022-10-29T17:12:48.405" v="1569" actId="2696"/>
        <pc:sldMkLst>
          <pc:docMk/>
          <pc:sldMk cId="0" sldId="758"/>
        </pc:sldMkLst>
      </pc:sldChg>
      <pc:sldChg chg="addSp delSp modSp mod">
        <pc:chgData name="FADI SAAD" userId="1f95a12b1468ba16" providerId="LiveId" clId="{9F440903-5FD1-405F-A0FB-A621C4C60747}" dt="2022-10-29T08:53:59.112" v="709" actId="14100"/>
        <pc:sldMkLst>
          <pc:docMk/>
          <pc:sldMk cId="0" sldId="759"/>
        </pc:sldMkLst>
        <pc:spChg chg="del mod">
          <ac:chgData name="FADI SAAD" userId="1f95a12b1468ba16" providerId="LiveId" clId="{9F440903-5FD1-405F-A0FB-A621C4C60747}" dt="2022-10-29T08:38:41.566" v="670" actId="21"/>
          <ac:spMkLst>
            <pc:docMk/>
            <pc:sldMk cId="0" sldId="759"/>
            <ac:spMk id="2" creationId="{00000000-0000-0000-0000-000000000000}"/>
          </ac:spMkLst>
        </pc:spChg>
        <pc:spChg chg="add mod">
          <ac:chgData name="FADI SAAD" userId="1f95a12b1468ba16" providerId="LiveId" clId="{9F440903-5FD1-405F-A0FB-A621C4C60747}" dt="2022-10-29T08:38:29.662" v="666"/>
          <ac:spMkLst>
            <pc:docMk/>
            <pc:sldMk cId="0" sldId="759"/>
            <ac:spMk id="3" creationId="{98DF94A7-C123-971D-7917-03C02645C82E}"/>
          </ac:spMkLst>
        </pc:spChg>
        <pc:spChg chg="mod">
          <ac:chgData name="FADI SAAD" userId="1f95a12b1468ba16" providerId="LiveId" clId="{9F440903-5FD1-405F-A0FB-A621C4C60747}" dt="2022-10-29T08:53:59.112" v="709" actId="14100"/>
          <ac:spMkLst>
            <pc:docMk/>
            <pc:sldMk cId="0" sldId="759"/>
            <ac:spMk id="4" creationId="{00000000-0000-0000-0000-000000000000}"/>
          </ac:spMkLst>
        </pc:spChg>
        <pc:spChg chg="add del mod">
          <ac:chgData name="FADI SAAD" userId="1f95a12b1468ba16" providerId="LiveId" clId="{9F440903-5FD1-405F-A0FB-A621C4C60747}" dt="2022-10-29T08:38:47.938" v="674" actId="21"/>
          <ac:spMkLst>
            <pc:docMk/>
            <pc:sldMk cId="0" sldId="759"/>
            <ac:spMk id="7" creationId="{89904E57-BAD7-4E3A-C990-7E85F435DFB7}"/>
          </ac:spMkLst>
        </pc:spChg>
      </pc:sldChg>
      <pc:sldChg chg="addSp delSp modSp mod">
        <pc:chgData name="FADI SAAD" userId="1f95a12b1468ba16" providerId="LiveId" clId="{9F440903-5FD1-405F-A0FB-A621C4C60747}" dt="2022-10-29T08:53:50.813" v="707" actId="14100"/>
        <pc:sldMkLst>
          <pc:docMk/>
          <pc:sldMk cId="0" sldId="760"/>
        </pc:sldMkLst>
        <pc:spChg chg="del mod">
          <ac:chgData name="FADI SAAD" userId="1f95a12b1468ba16" providerId="LiveId" clId="{9F440903-5FD1-405F-A0FB-A621C4C60747}" dt="2022-10-29T08:53:36.697" v="701" actId="21"/>
          <ac:spMkLst>
            <pc:docMk/>
            <pc:sldMk cId="0" sldId="760"/>
            <ac:spMk id="2" creationId="{00000000-0000-0000-0000-000000000000}"/>
          </ac:spMkLst>
        </pc:spChg>
        <pc:spChg chg="add mod">
          <ac:chgData name="FADI SAAD" userId="1f95a12b1468ba16" providerId="LiveId" clId="{9F440903-5FD1-405F-A0FB-A621C4C60747}" dt="2022-10-29T08:53:30.970" v="698"/>
          <ac:spMkLst>
            <pc:docMk/>
            <pc:sldMk cId="0" sldId="760"/>
            <ac:spMk id="3" creationId="{5CF8BEA7-852F-49BD-04D9-6B2711F9559D}"/>
          </ac:spMkLst>
        </pc:spChg>
        <pc:spChg chg="mod">
          <ac:chgData name="FADI SAAD" userId="1f95a12b1468ba16" providerId="LiveId" clId="{9F440903-5FD1-405F-A0FB-A621C4C60747}" dt="2022-10-29T08:53:50.813" v="707" actId="14100"/>
          <ac:spMkLst>
            <pc:docMk/>
            <pc:sldMk cId="0" sldId="760"/>
            <ac:spMk id="4" creationId="{00000000-0000-0000-0000-000000000000}"/>
          </ac:spMkLst>
        </pc:spChg>
        <pc:spChg chg="add del mod">
          <ac:chgData name="FADI SAAD" userId="1f95a12b1468ba16" providerId="LiveId" clId="{9F440903-5FD1-405F-A0FB-A621C4C60747}" dt="2022-10-29T08:53:43.736" v="705" actId="21"/>
          <ac:spMkLst>
            <pc:docMk/>
            <pc:sldMk cId="0" sldId="760"/>
            <ac:spMk id="7" creationId="{5188AC10-BBC7-1A7E-A61D-0BFE45AEEFFA}"/>
          </ac:spMkLst>
        </pc:spChg>
      </pc:sldChg>
      <pc:sldChg chg="addSp delSp modSp mod">
        <pc:chgData name="FADI SAAD" userId="1f95a12b1468ba16" providerId="LiveId" clId="{9F440903-5FD1-405F-A0FB-A621C4C60747}" dt="2022-10-29T08:54:52.511" v="722" actId="21"/>
        <pc:sldMkLst>
          <pc:docMk/>
          <pc:sldMk cId="0" sldId="761"/>
        </pc:sldMkLst>
        <pc:spChg chg="del mod">
          <ac:chgData name="FADI SAAD" userId="1f95a12b1468ba16" providerId="LiveId" clId="{9F440903-5FD1-405F-A0FB-A621C4C60747}" dt="2022-10-29T08:54:43.630" v="718" actId="21"/>
          <ac:spMkLst>
            <pc:docMk/>
            <pc:sldMk cId="0" sldId="761"/>
            <ac:spMk id="2" creationId="{00000000-0000-0000-0000-000000000000}"/>
          </ac:spMkLst>
        </pc:spChg>
        <pc:spChg chg="add mod">
          <ac:chgData name="FADI SAAD" userId="1f95a12b1468ba16" providerId="LiveId" clId="{9F440903-5FD1-405F-A0FB-A621C4C60747}" dt="2022-10-29T08:54:11.247" v="710"/>
          <ac:spMkLst>
            <pc:docMk/>
            <pc:sldMk cId="0" sldId="761"/>
            <ac:spMk id="3" creationId="{498D0FEC-1605-1E47-D3FB-5D7B5E61C820}"/>
          </ac:spMkLst>
        </pc:spChg>
        <pc:spChg chg="mod">
          <ac:chgData name="FADI SAAD" userId="1f95a12b1468ba16" providerId="LiveId" clId="{9F440903-5FD1-405F-A0FB-A621C4C60747}" dt="2022-10-29T08:52:42.699" v="693" actId="12"/>
          <ac:spMkLst>
            <pc:docMk/>
            <pc:sldMk cId="0" sldId="761"/>
            <ac:spMk id="4" creationId="{00000000-0000-0000-0000-000000000000}"/>
          </ac:spMkLst>
        </pc:spChg>
        <pc:spChg chg="add del mod">
          <ac:chgData name="FADI SAAD" userId="1f95a12b1468ba16" providerId="LiveId" clId="{9F440903-5FD1-405F-A0FB-A621C4C60747}" dt="2022-10-29T08:54:52.511" v="722" actId="21"/>
          <ac:spMkLst>
            <pc:docMk/>
            <pc:sldMk cId="0" sldId="761"/>
            <ac:spMk id="7" creationId="{219CD53F-438C-8691-7E3B-F9A9FE0CF403}"/>
          </ac:spMkLst>
        </pc:spChg>
      </pc:sldChg>
      <pc:sldChg chg="addSp delSp modSp mod">
        <pc:chgData name="FADI SAAD" userId="1f95a12b1468ba16" providerId="LiveId" clId="{9F440903-5FD1-405F-A0FB-A621C4C60747}" dt="2022-10-29T08:55:07.020" v="729" actId="21"/>
        <pc:sldMkLst>
          <pc:docMk/>
          <pc:sldMk cId="0" sldId="762"/>
        </pc:sldMkLst>
        <pc:spChg chg="del mod">
          <ac:chgData name="FADI SAAD" userId="1f95a12b1468ba16" providerId="LiveId" clId="{9F440903-5FD1-405F-A0FB-A621C4C60747}" dt="2022-10-29T08:54:59.806" v="725" actId="21"/>
          <ac:spMkLst>
            <pc:docMk/>
            <pc:sldMk cId="0" sldId="762"/>
            <ac:spMk id="2" creationId="{00000000-0000-0000-0000-000000000000}"/>
          </ac:spMkLst>
        </pc:spChg>
        <pc:spChg chg="add mod">
          <ac:chgData name="FADI SAAD" userId="1f95a12b1468ba16" providerId="LiveId" clId="{9F440903-5FD1-405F-A0FB-A621C4C60747}" dt="2022-10-29T08:54:14.522" v="711"/>
          <ac:spMkLst>
            <pc:docMk/>
            <pc:sldMk cId="0" sldId="762"/>
            <ac:spMk id="3" creationId="{5ACC37CB-EB83-1407-E020-E89B56561205}"/>
          </ac:spMkLst>
        </pc:spChg>
        <pc:spChg chg="mod">
          <ac:chgData name="FADI SAAD" userId="1f95a12b1468ba16" providerId="LiveId" clId="{9F440903-5FD1-405F-A0FB-A621C4C60747}" dt="2022-10-29T08:53:02.583" v="697" actId="12"/>
          <ac:spMkLst>
            <pc:docMk/>
            <pc:sldMk cId="0" sldId="762"/>
            <ac:spMk id="4" creationId="{00000000-0000-0000-0000-000000000000}"/>
          </ac:spMkLst>
        </pc:spChg>
        <pc:spChg chg="add del mod">
          <ac:chgData name="FADI SAAD" userId="1f95a12b1468ba16" providerId="LiveId" clId="{9F440903-5FD1-405F-A0FB-A621C4C60747}" dt="2022-10-29T08:55:07.020" v="729" actId="21"/>
          <ac:spMkLst>
            <pc:docMk/>
            <pc:sldMk cId="0" sldId="762"/>
            <ac:spMk id="7" creationId="{30956882-5E5D-533E-2E0E-94DE092C7897}"/>
          </ac:spMkLst>
        </pc:spChg>
      </pc:sldChg>
      <pc:sldChg chg="addSp delSp modSp mod">
        <pc:chgData name="FADI SAAD" userId="1f95a12b1468ba16" providerId="LiveId" clId="{9F440903-5FD1-405F-A0FB-A621C4C60747}" dt="2022-10-29T08:56:17.455" v="742" actId="20577"/>
        <pc:sldMkLst>
          <pc:docMk/>
          <pc:sldMk cId="0" sldId="763"/>
        </pc:sldMkLst>
        <pc:spChg chg="del mod">
          <ac:chgData name="FADI SAAD" userId="1f95a12b1468ba16" providerId="LiveId" clId="{9F440903-5FD1-405F-A0FB-A621C4C60747}" dt="2022-10-29T08:55:20.780" v="733" actId="21"/>
          <ac:spMkLst>
            <pc:docMk/>
            <pc:sldMk cId="0" sldId="763"/>
            <ac:spMk id="2" creationId="{00000000-0000-0000-0000-000000000000}"/>
          </ac:spMkLst>
        </pc:spChg>
        <pc:spChg chg="add mod">
          <ac:chgData name="FADI SAAD" userId="1f95a12b1468ba16" providerId="LiveId" clId="{9F440903-5FD1-405F-A0FB-A621C4C60747}" dt="2022-10-29T08:54:17.860" v="712"/>
          <ac:spMkLst>
            <pc:docMk/>
            <pc:sldMk cId="0" sldId="763"/>
            <ac:spMk id="3" creationId="{C14A7659-7912-3091-2BA7-42C4007297DC}"/>
          </ac:spMkLst>
        </pc:spChg>
        <pc:spChg chg="mod">
          <ac:chgData name="FADI SAAD" userId="1f95a12b1468ba16" providerId="LiveId" clId="{9F440903-5FD1-405F-A0FB-A621C4C60747}" dt="2022-10-29T08:56:17.455" v="742" actId="20577"/>
          <ac:spMkLst>
            <pc:docMk/>
            <pc:sldMk cId="0" sldId="763"/>
            <ac:spMk id="4" creationId="{00000000-0000-0000-0000-000000000000}"/>
          </ac:spMkLst>
        </pc:spChg>
        <pc:spChg chg="add del mod">
          <ac:chgData name="FADI SAAD" userId="1f95a12b1468ba16" providerId="LiveId" clId="{9F440903-5FD1-405F-A0FB-A621C4C60747}" dt="2022-10-29T08:55:27.529" v="736" actId="21"/>
          <ac:spMkLst>
            <pc:docMk/>
            <pc:sldMk cId="0" sldId="763"/>
            <ac:spMk id="7" creationId="{CE6B26A3-4AEC-1BE0-5449-67CC41E443C6}"/>
          </ac:spMkLst>
        </pc:spChg>
      </pc:sldChg>
      <pc:sldChg chg="addSp delSp modSp mod">
        <pc:chgData name="FADI SAAD" userId="1f95a12b1468ba16" providerId="LiveId" clId="{9F440903-5FD1-405F-A0FB-A621C4C60747}" dt="2022-10-29T09:01:15.003" v="802" actId="20577"/>
        <pc:sldMkLst>
          <pc:docMk/>
          <pc:sldMk cId="0" sldId="764"/>
        </pc:sldMkLst>
        <pc:spChg chg="del mod">
          <ac:chgData name="FADI SAAD" userId="1f95a12b1468ba16" providerId="LiveId" clId="{9F440903-5FD1-405F-A0FB-A621C4C60747}" dt="2022-10-29T09:00:53.570" v="792" actId="21"/>
          <ac:spMkLst>
            <pc:docMk/>
            <pc:sldMk cId="0" sldId="764"/>
            <ac:spMk id="2" creationId="{00000000-0000-0000-0000-000000000000}"/>
          </ac:spMkLst>
        </pc:spChg>
        <pc:spChg chg="add mod">
          <ac:chgData name="FADI SAAD" userId="1f95a12b1468ba16" providerId="LiveId" clId="{9F440903-5FD1-405F-A0FB-A621C4C60747}" dt="2022-10-29T09:00:42.381" v="789"/>
          <ac:spMkLst>
            <pc:docMk/>
            <pc:sldMk cId="0" sldId="764"/>
            <ac:spMk id="3" creationId="{93E3A1C8-7899-5384-BBD6-E6F8D4CCA2ED}"/>
          </ac:spMkLst>
        </pc:spChg>
        <pc:spChg chg="mod">
          <ac:chgData name="FADI SAAD" userId="1f95a12b1468ba16" providerId="LiveId" clId="{9F440903-5FD1-405F-A0FB-A621C4C60747}" dt="2022-10-29T09:01:15.003" v="802" actId="20577"/>
          <ac:spMkLst>
            <pc:docMk/>
            <pc:sldMk cId="0" sldId="764"/>
            <ac:spMk id="4" creationId="{00000000-0000-0000-0000-000000000000}"/>
          </ac:spMkLst>
        </pc:spChg>
        <pc:spChg chg="add del mod">
          <ac:chgData name="FADI SAAD" userId="1f95a12b1468ba16" providerId="LiveId" clId="{9F440903-5FD1-405F-A0FB-A621C4C60747}" dt="2022-10-29T09:01:00.144" v="796" actId="21"/>
          <ac:spMkLst>
            <pc:docMk/>
            <pc:sldMk cId="0" sldId="764"/>
            <ac:spMk id="7" creationId="{8EF86722-E873-E05C-2BAD-AD890551B03A}"/>
          </ac:spMkLst>
        </pc:spChg>
      </pc:sldChg>
      <pc:sldChg chg="addSp delSp modSp mod">
        <pc:chgData name="FADI SAAD" userId="1f95a12b1468ba16" providerId="LiveId" clId="{9F440903-5FD1-405F-A0FB-A621C4C60747}" dt="2022-10-29T09:04:20.963" v="835" actId="948"/>
        <pc:sldMkLst>
          <pc:docMk/>
          <pc:sldMk cId="0" sldId="943"/>
        </pc:sldMkLst>
        <pc:spChg chg="del mod">
          <ac:chgData name="FADI SAAD" userId="1f95a12b1468ba16" providerId="LiveId" clId="{9F440903-5FD1-405F-A0FB-A621C4C60747}" dt="2022-10-29T09:02:23.177" v="810" actId="21"/>
          <ac:spMkLst>
            <pc:docMk/>
            <pc:sldMk cId="0" sldId="943"/>
            <ac:spMk id="2" creationId="{00000000-0000-0000-0000-000000000000}"/>
          </ac:spMkLst>
        </pc:spChg>
        <pc:spChg chg="mod">
          <ac:chgData name="FADI SAAD" userId="1f95a12b1468ba16" providerId="LiveId" clId="{9F440903-5FD1-405F-A0FB-A621C4C60747}" dt="2022-10-29T09:04:20.963" v="835" actId="948"/>
          <ac:spMkLst>
            <pc:docMk/>
            <pc:sldMk cId="0" sldId="943"/>
            <ac:spMk id="3" creationId="{00000000-0000-0000-0000-000000000000}"/>
          </ac:spMkLst>
        </pc:spChg>
        <pc:spChg chg="add mod">
          <ac:chgData name="FADI SAAD" userId="1f95a12b1468ba16" providerId="LiveId" clId="{9F440903-5FD1-405F-A0FB-A621C4C60747}" dt="2022-10-29T09:02:17.401" v="809" actId="207"/>
          <ac:spMkLst>
            <pc:docMk/>
            <pc:sldMk cId="0" sldId="943"/>
            <ac:spMk id="4" creationId="{01CAE63A-B1C5-4BE8-69ED-D5003674498B}"/>
          </ac:spMkLst>
        </pc:spChg>
        <pc:spChg chg="add del mod">
          <ac:chgData name="FADI SAAD" userId="1f95a12b1468ba16" providerId="LiveId" clId="{9F440903-5FD1-405F-A0FB-A621C4C60747}" dt="2022-10-29T09:02:28.168" v="813" actId="21"/>
          <ac:spMkLst>
            <pc:docMk/>
            <pc:sldMk cId="0" sldId="943"/>
            <ac:spMk id="6" creationId="{2FA7A12B-0326-2134-A56E-23EB56627C0B}"/>
          </ac:spMkLst>
        </pc:spChg>
      </pc:sldChg>
      <pc:sldChg chg="del">
        <pc:chgData name="FADI SAAD" userId="1f95a12b1468ba16" providerId="LiveId" clId="{9F440903-5FD1-405F-A0FB-A621C4C60747}" dt="2022-10-29T09:08:21.021" v="860" actId="2696"/>
        <pc:sldMkLst>
          <pc:docMk/>
          <pc:sldMk cId="0" sldId="945"/>
        </pc:sldMkLst>
      </pc:sldChg>
      <pc:sldChg chg="addSp delSp modSp mod">
        <pc:chgData name="FADI SAAD" userId="1f95a12b1468ba16" providerId="LiveId" clId="{9F440903-5FD1-405F-A0FB-A621C4C60747}" dt="2022-10-29T07:40:43.194" v="347" actId="255"/>
        <pc:sldMkLst>
          <pc:docMk/>
          <pc:sldMk cId="0" sldId="996"/>
        </pc:sldMkLst>
        <pc:spChg chg="del mod">
          <ac:chgData name="FADI SAAD" userId="1f95a12b1468ba16" providerId="LiveId" clId="{9F440903-5FD1-405F-A0FB-A621C4C60747}" dt="2022-10-29T07:40:16.836" v="338" actId="21"/>
          <ac:spMkLst>
            <pc:docMk/>
            <pc:sldMk cId="0" sldId="996"/>
            <ac:spMk id="2" creationId="{00000000-0000-0000-0000-000000000000}"/>
          </ac:spMkLst>
        </pc:spChg>
        <pc:spChg chg="mod">
          <ac:chgData name="FADI SAAD" userId="1f95a12b1468ba16" providerId="LiveId" clId="{9F440903-5FD1-405F-A0FB-A621C4C60747}" dt="2022-10-29T07:40:43.194" v="347" actId="255"/>
          <ac:spMkLst>
            <pc:docMk/>
            <pc:sldMk cId="0" sldId="996"/>
            <ac:spMk id="3" creationId="{00000000-0000-0000-0000-000000000000}"/>
          </ac:spMkLst>
        </pc:spChg>
        <pc:spChg chg="add mod">
          <ac:chgData name="FADI SAAD" userId="1f95a12b1468ba16" providerId="LiveId" clId="{9F440903-5FD1-405F-A0FB-A621C4C60747}" dt="2022-10-29T07:40:10.551" v="337" actId="20577"/>
          <ac:spMkLst>
            <pc:docMk/>
            <pc:sldMk cId="0" sldId="996"/>
            <ac:spMk id="4" creationId="{456E635E-A2FC-AD09-A110-1B6AA2F65CFB}"/>
          </ac:spMkLst>
        </pc:spChg>
        <pc:spChg chg="add del mod">
          <ac:chgData name="FADI SAAD" userId="1f95a12b1468ba16" providerId="LiveId" clId="{9F440903-5FD1-405F-A0FB-A621C4C60747}" dt="2022-10-29T07:40:22.777" v="341" actId="21"/>
          <ac:spMkLst>
            <pc:docMk/>
            <pc:sldMk cId="0" sldId="996"/>
            <ac:spMk id="6" creationId="{103340C3-8148-48A3-622C-8C029857D2DD}"/>
          </ac:spMkLst>
        </pc:spChg>
      </pc:sldChg>
      <pc:sldChg chg="addSp delSp modSp mod">
        <pc:chgData name="FADI SAAD" userId="1f95a12b1468ba16" providerId="LiveId" clId="{9F440903-5FD1-405F-A0FB-A621C4C60747}" dt="2022-10-29T09:35:06.218" v="936" actId="20577"/>
        <pc:sldMkLst>
          <pc:docMk/>
          <pc:sldMk cId="0" sldId="997"/>
        </pc:sldMkLst>
        <pc:spChg chg="del mod">
          <ac:chgData name="FADI SAAD" userId="1f95a12b1468ba16" providerId="LiveId" clId="{9F440903-5FD1-405F-A0FB-A621C4C60747}" dt="2022-10-29T09:33:45.518" v="910" actId="21"/>
          <ac:spMkLst>
            <pc:docMk/>
            <pc:sldMk cId="0" sldId="997"/>
            <ac:spMk id="2" creationId="{00000000-0000-0000-0000-000000000000}"/>
          </ac:spMkLst>
        </pc:spChg>
        <pc:spChg chg="mod">
          <ac:chgData name="FADI SAAD" userId="1f95a12b1468ba16" providerId="LiveId" clId="{9F440903-5FD1-405F-A0FB-A621C4C60747}" dt="2022-10-29T09:35:06.218" v="936" actId="20577"/>
          <ac:spMkLst>
            <pc:docMk/>
            <pc:sldMk cId="0" sldId="997"/>
            <ac:spMk id="3" creationId="{00000000-0000-0000-0000-000000000000}"/>
          </ac:spMkLst>
        </pc:spChg>
        <pc:spChg chg="add mod">
          <ac:chgData name="FADI SAAD" userId="1f95a12b1468ba16" providerId="LiveId" clId="{9F440903-5FD1-405F-A0FB-A621C4C60747}" dt="2022-10-29T09:33:39.028" v="909" actId="207"/>
          <ac:spMkLst>
            <pc:docMk/>
            <pc:sldMk cId="0" sldId="997"/>
            <ac:spMk id="4" creationId="{13BF4B81-F61C-0530-406A-B5295BC04898}"/>
          </ac:spMkLst>
        </pc:spChg>
        <pc:spChg chg="add del mod">
          <ac:chgData name="FADI SAAD" userId="1f95a12b1468ba16" providerId="LiveId" clId="{9F440903-5FD1-405F-A0FB-A621C4C60747}" dt="2022-10-29T09:33:51.150" v="913" actId="21"/>
          <ac:spMkLst>
            <pc:docMk/>
            <pc:sldMk cId="0" sldId="997"/>
            <ac:spMk id="6" creationId="{62458468-185A-4B62-80BE-99F4DA2C654F}"/>
          </ac:spMkLst>
        </pc:spChg>
      </pc:sldChg>
      <pc:sldChg chg="addSp delSp modSp mod">
        <pc:chgData name="FADI SAAD" userId="1f95a12b1468ba16" providerId="LiveId" clId="{9F440903-5FD1-405F-A0FB-A621C4C60747}" dt="2022-10-29T09:45:43.862" v="1041" actId="948"/>
        <pc:sldMkLst>
          <pc:docMk/>
          <pc:sldMk cId="0" sldId="998"/>
        </pc:sldMkLst>
        <pc:spChg chg="del mod">
          <ac:chgData name="FADI SAAD" userId="1f95a12b1468ba16" providerId="LiveId" clId="{9F440903-5FD1-405F-A0FB-A621C4C60747}" dt="2022-10-29T09:42:58.815" v="1015" actId="21"/>
          <ac:spMkLst>
            <pc:docMk/>
            <pc:sldMk cId="0" sldId="998"/>
            <ac:spMk id="2" creationId="{00000000-0000-0000-0000-000000000000}"/>
          </ac:spMkLst>
        </pc:spChg>
        <pc:spChg chg="mod">
          <ac:chgData name="FADI SAAD" userId="1f95a12b1468ba16" providerId="LiveId" clId="{9F440903-5FD1-405F-A0FB-A621C4C60747}" dt="2022-10-29T09:45:43.862" v="1041" actId="948"/>
          <ac:spMkLst>
            <pc:docMk/>
            <pc:sldMk cId="0" sldId="998"/>
            <ac:spMk id="3" creationId="{00000000-0000-0000-0000-000000000000}"/>
          </ac:spMkLst>
        </pc:spChg>
        <pc:spChg chg="add mod">
          <ac:chgData name="FADI SAAD" userId="1f95a12b1468ba16" providerId="LiveId" clId="{9F440903-5FD1-405F-A0FB-A621C4C60747}" dt="2022-10-29T09:42:52.113" v="1011"/>
          <ac:spMkLst>
            <pc:docMk/>
            <pc:sldMk cId="0" sldId="998"/>
            <ac:spMk id="4" creationId="{F4A2598C-42A5-4F90-940A-44062BE07E40}"/>
          </ac:spMkLst>
        </pc:spChg>
        <pc:spChg chg="add del mod">
          <ac:chgData name="FADI SAAD" userId="1f95a12b1468ba16" providerId="LiveId" clId="{9F440903-5FD1-405F-A0FB-A621C4C60747}" dt="2022-10-29T09:43:04.487" v="1018" actId="21"/>
          <ac:spMkLst>
            <pc:docMk/>
            <pc:sldMk cId="0" sldId="998"/>
            <ac:spMk id="6" creationId="{3C634C4D-4706-5CC7-6DE7-F068A268DF95}"/>
          </ac:spMkLst>
        </pc:spChg>
      </pc:sldChg>
      <pc:sldChg chg="addSp delSp modSp mod">
        <pc:chgData name="FADI SAAD" userId="1f95a12b1468ba16" providerId="LiveId" clId="{9F440903-5FD1-405F-A0FB-A621C4C60747}" dt="2022-10-29T16:24:49.737" v="1174" actId="27636"/>
        <pc:sldMkLst>
          <pc:docMk/>
          <pc:sldMk cId="0" sldId="999"/>
        </pc:sldMkLst>
        <pc:spChg chg="del mod">
          <ac:chgData name="FADI SAAD" userId="1f95a12b1468ba16" providerId="LiveId" clId="{9F440903-5FD1-405F-A0FB-A621C4C60747}" dt="2022-10-29T16:24:16.683" v="1163" actId="21"/>
          <ac:spMkLst>
            <pc:docMk/>
            <pc:sldMk cId="0" sldId="999"/>
            <ac:spMk id="2" creationId="{00000000-0000-0000-0000-000000000000}"/>
          </ac:spMkLst>
        </pc:spChg>
        <pc:spChg chg="mod">
          <ac:chgData name="FADI SAAD" userId="1f95a12b1468ba16" providerId="LiveId" clId="{9F440903-5FD1-405F-A0FB-A621C4C60747}" dt="2022-10-29T16:24:49.737" v="1174" actId="27636"/>
          <ac:spMkLst>
            <pc:docMk/>
            <pc:sldMk cId="0" sldId="999"/>
            <ac:spMk id="3" creationId="{00000000-0000-0000-0000-000000000000}"/>
          </ac:spMkLst>
        </pc:spChg>
        <pc:spChg chg="add mod">
          <ac:chgData name="FADI SAAD" userId="1f95a12b1468ba16" providerId="LiveId" clId="{9F440903-5FD1-405F-A0FB-A621C4C60747}" dt="2022-10-29T16:24:11.404" v="1162" actId="207"/>
          <ac:spMkLst>
            <pc:docMk/>
            <pc:sldMk cId="0" sldId="999"/>
            <ac:spMk id="4" creationId="{BD40D045-827C-B568-A7F9-3260EDF7915C}"/>
          </ac:spMkLst>
        </pc:spChg>
        <pc:spChg chg="add del mod">
          <ac:chgData name="FADI SAAD" userId="1f95a12b1468ba16" providerId="LiveId" clId="{9F440903-5FD1-405F-A0FB-A621C4C60747}" dt="2022-10-29T16:24:23.175" v="1166" actId="21"/>
          <ac:spMkLst>
            <pc:docMk/>
            <pc:sldMk cId="0" sldId="999"/>
            <ac:spMk id="6" creationId="{0BAE7C42-E37C-A9B3-FECB-E0862830E274}"/>
          </ac:spMkLst>
        </pc:spChg>
      </pc:sldChg>
      <pc:sldChg chg="del">
        <pc:chgData name="FADI SAAD" userId="1f95a12b1468ba16" providerId="LiveId" clId="{9F440903-5FD1-405F-A0FB-A621C4C60747}" dt="2022-10-29T16:43:25.951" v="1322" actId="2696"/>
        <pc:sldMkLst>
          <pc:docMk/>
          <pc:sldMk cId="0" sldId="1000"/>
        </pc:sldMkLst>
      </pc:sldChg>
      <pc:sldChg chg="del">
        <pc:chgData name="FADI SAAD" userId="1f95a12b1468ba16" providerId="LiveId" clId="{9F440903-5FD1-405F-A0FB-A621C4C60747}" dt="2022-10-29T16:58:33.152" v="1443" actId="2696"/>
        <pc:sldMkLst>
          <pc:docMk/>
          <pc:sldMk cId="0" sldId="1001"/>
        </pc:sldMkLst>
      </pc:sldChg>
      <pc:sldChg chg="del">
        <pc:chgData name="FADI SAAD" userId="1f95a12b1468ba16" providerId="LiveId" clId="{9F440903-5FD1-405F-A0FB-A621C4C60747}" dt="2022-10-29T17:04:56.978" v="1489" actId="2696"/>
        <pc:sldMkLst>
          <pc:docMk/>
          <pc:sldMk cId="0" sldId="1002"/>
        </pc:sldMkLst>
      </pc:sldChg>
      <pc:sldChg chg="addSp delSp modSp mod">
        <pc:chgData name="FADI SAAD" userId="1f95a12b1468ba16" providerId="LiveId" clId="{9F440903-5FD1-405F-A0FB-A621C4C60747}" dt="2022-10-29T16:18:12.211" v="1097" actId="14100"/>
        <pc:sldMkLst>
          <pc:docMk/>
          <pc:sldMk cId="0" sldId="1008"/>
        </pc:sldMkLst>
        <pc:spChg chg="del mod">
          <ac:chgData name="FADI SAAD" userId="1f95a12b1468ba16" providerId="LiveId" clId="{9F440903-5FD1-405F-A0FB-A621C4C60747}" dt="2022-10-29T09:49:18.780" v="1078" actId="21"/>
          <ac:spMkLst>
            <pc:docMk/>
            <pc:sldMk cId="0" sldId="1008"/>
            <ac:spMk id="2" creationId="{00000000-0000-0000-0000-000000000000}"/>
          </ac:spMkLst>
        </pc:spChg>
        <pc:spChg chg="mod">
          <ac:chgData name="FADI SAAD" userId="1f95a12b1468ba16" providerId="LiveId" clId="{9F440903-5FD1-405F-A0FB-A621C4C60747}" dt="2022-10-29T16:18:12.211" v="1097" actId="14100"/>
          <ac:spMkLst>
            <pc:docMk/>
            <pc:sldMk cId="0" sldId="1008"/>
            <ac:spMk id="3" creationId="{00000000-0000-0000-0000-000000000000}"/>
          </ac:spMkLst>
        </pc:spChg>
        <pc:spChg chg="add mod">
          <ac:chgData name="FADI SAAD" userId="1f95a12b1468ba16" providerId="LiveId" clId="{9F440903-5FD1-405F-A0FB-A621C4C60747}" dt="2022-10-29T09:49:13.458" v="1076" actId="20577"/>
          <ac:spMkLst>
            <pc:docMk/>
            <pc:sldMk cId="0" sldId="1008"/>
            <ac:spMk id="4" creationId="{8F284F4D-BAB6-E17E-3B9A-F181C92F0DB0}"/>
          </ac:spMkLst>
        </pc:spChg>
        <pc:spChg chg="add del mod">
          <ac:chgData name="FADI SAAD" userId="1f95a12b1468ba16" providerId="LiveId" clId="{9F440903-5FD1-405F-A0FB-A621C4C60747}" dt="2022-10-29T09:49:26.194" v="1082" actId="21"/>
          <ac:spMkLst>
            <pc:docMk/>
            <pc:sldMk cId="0" sldId="1008"/>
            <ac:spMk id="6" creationId="{60B3543D-D4F5-B462-1925-7104581CF3E7}"/>
          </ac:spMkLst>
        </pc:spChg>
      </pc:sldChg>
      <pc:sldChg chg="addSp delSp modSp add mod ord">
        <pc:chgData name="FADI SAAD" userId="1f95a12b1468ba16" providerId="LiveId" clId="{9F440903-5FD1-405F-A0FB-A621C4C60747}" dt="2022-10-29T08:12:05.599" v="607" actId="14100"/>
        <pc:sldMkLst>
          <pc:docMk/>
          <pc:sldMk cId="768025862" sldId="1049"/>
        </pc:sldMkLst>
        <pc:spChg chg="del mod">
          <ac:chgData name="FADI SAAD" userId="1f95a12b1468ba16" providerId="LiveId" clId="{9F440903-5FD1-405F-A0FB-A621C4C60747}" dt="2022-10-29T08:09:46.090" v="590" actId="21"/>
          <ac:spMkLst>
            <pc:docMk/>
            <pc:sldMk cId="768025862" sldId="1049"/>
            <ac:spMk id="2" creationId="{8A290DE0-8CEA-48FD-AB15-4D1F2986174E}"/>
          </ac:spMkLst>
        </pc:spChg>
        <pc:spChg chg="mod">
          <ac:chgData name="FADI SAAD" userId="1f95a12b1468ba16" providerId="LiveId" clId="{9F440903-5FD1-405F-A0FB-A621C4C60747}" dt="2022-10-29T08:12:05.599" v="607" actId="14100"/>
          <ac:spMkLst>
            <pc:docMk/>
            <pc:sldMk cId="768025862" sldId="1049"/>
            <ac:spMk id="3" creationId="{8983ED2B-5E68-4DF3-9B47-8089E7AC8A69}"/>
          </ac:spMkLst>
        </pc:spChg>
        <pc:spChg chg="add mod">
          <ac:chgData name="FADI SAAD" userId="1f95a12b1468ba16" providerId="LiveId" clId="{9F440903-5FD1-405F-A0FB-A621C4C60747}" dt="2022-10-29T08:09:37.480" v="587" actId="27636"/>
          <ac:spMkLst>
            <pc:docMk/>
            <pc:sldMk cId="768025862" sldId="1049"/>
            <ac:spMk id="4" creationId="{060E7FAA-BE1C-18ED-4C00-FF649EC5040E}"/>
          </ac:spMkLst>
        </pc:spChg>
        <pc:spChg chg="add del mod">
          <ac:chgData name="FADI SAAD" userId="1f95a12b1468ba16" providerId="LiveId" clId="{9F440903-5FD1-405F-A0FB-A621C4C60747}" dt="2022-10-29T08:09:51.463" v="593" actId="21"/>
          <ac:spMkLst>
            <pc:docMk/>
            <pc:sldMk cId="768025862" sldId="1049"/>
            <ac:spMk id="6" creationId="{91D5677C-B7E8-1199-74F1-09642479E89A}"/>
          </ac:spMkLst>
        </pc:spChg>
      </pc:sldChg>
      <pc:sldChg chg="modSp add mod">
        <pc:chgData name="FADI SAAD" userId="1f95a12b1468ba16" providerId="LiveId" clId="{9F440903-5FD1-405F-A0FB-A621C4C60747}" dt="2022-10-29T08:10:42.935" v="604" actId="14100"/>
        <pc:sldMkLst>
          <pc:docMk/>
          <pc:sldMk cId="2561559253" sldId="1050"/>
        </pc:sldMkLst>
        <pc:spChg chg="mod">
          <ac:chgData name="FADI SAAD" userId="1f95a12b1468ba16" providerId="LiveId" clId="{9F440903-5FD1-405F-A0FB-A621C4C60747}" dt="2022-10-29T08:10:42.935" v="604" actId="14100"/>
          <ac:spMkLst>
            <pc:docMk/>
            <pc:sldMk cId="2561559253" sldId="1050"/>
            <ac:spMk id="3" creationId="{8983ED2B-5E68-4DF3-9B47-8089E7AC8A69}"/>
          </ac:spMkLst>
        </pc:spChg>
      </pc:sldChg>
      <pc:sldChg chg="modSp add mod">
        <pc:chgData name="FADI SAAD" userId="1f95a12b1468ba16" providerId="LiveId" clId="{9F440903-5FD1-405F-A0FB-A621C4C60747}" dt="2022-10-29T09:08:12.699" v="859" actId="313"/>
        <pc:sldMkLst>
          <pc:docMk/>
          <pc:sldMk cId="1992508472" sldId="1051"/>
        </pc:sldMkLst>
        <pc:spChg chg="mod">
          <ac:chgData name="FADI SAAD" userId="1f95a12b1468ba16" providerId="LiveId" clId="{9F440903-5FD1-405F-A0FB-A621C4C60747}" dt="2022-10-29T09:08:12.699" v="859" actId="313"/>
          <ac:spMkLst>
            <pc:docMk/>
            <pc:sldMk cId="1992508472" sldId="1051"/>
            <ac:spMk id="3" creationId="{00000000-0000-0000-0000-000000000000}"/>
          </ac:spMkLst>
        </pc:spChg>
      </pc:sldChg>
      <pc:sldChg chg="modSp add mod">
        <pc:chgData name="FADI SAAD" userId="1f95a12b1468ba16" providerId="LiveId" clId="{9F440903-5FD1-405F-A0FB-A621C4C60747}" dt="2022-10-29T16:44:32.584" v="1329" actId="313"/>
        <pc:sldMkLst>
          <pc:docMk/>
          <pc:sldMk cId="3391006707" sldId="1052"/>
        </pc:sldMkLst>
        <pc:spChg chg="mod">
          <ac:chgData name="FADI SAAD" userId="1f95a12b1468ba16" providerId="LiveId" clId="{9F440903-5FD1-405F-A0FB-A621C4C60747}" dt="2022-10-29T16:44:32.584" v="1329" actId="313"/>
          <ac:spMkLst>
            <pc:docMk/>
            <pc:sldMk cId="3391006707" sldId="1052"/>
            <ac:spMk id="3" creationId="{00000000-0000-0000-0000-000000000000}"/>
          </ac:spMkLst>
        </pc:spChg>
      </pc:sldChg>
      <pc:sldChg chg="modSp add mod">
        <pc:chgData name="FADI SAAD" userId="1f95a12b1468ba16" providerId="LiveId" clId="{9F440903-5FD1-405F-A0FB-A621C4C60747}" dt="2022-10-29T16:44:08.985" v="1327" actId="313"/>
        <pc:sldMkLst>
          <pc:docMk/>
          <pc:sldMk cId="59509949" sldId="1053"/>
        </pc:sldMkLst>
        <pc:spChg chg="mod">
          <ac:chgData name="FADI SAAD" userId="1f95a12b1468ba16" providerId="LiveId" clId="{9F440903-5FD1-405F-A0FB-A621C4C60747}" dt="2022-10-29T16:44:08.985" v="1327" actId="313"/>
          <ac:spMkLst>
            <pc:docMk/>
            <pc:sldMk cId="59509949" sldId="1053"/>
            <ac:spMk id="3" creationId="{00000000-0000-0000-0000-000000000000}"/>
          </ac:spMkLst>
        </pc:spChg>
      </pc:sldChg>
      <pc:sldChg chg="modSp add mod">
        <pc:chgData name="FADI SAAD" userId="1f95a12b1468ba16" providerId="LiveId" clId="{9F440903-5FD1-405F-A0FB-A621C4C60747}" dt="2022-10-29T16:46:54.663" v="1341" actId="255"/>
        <pc:sldMkLst>
          <pc:docMk/>
          <pc:sldMk cId="631299235" sldId="1054"/>
        </pc:sldMkLst>
        <pc:spChg chg="mod">
          <ac:chgData name="FADI SAAD" userId="1f95a12b1468ba16" providerId="LiveId" clId="{9F440903-5FD1-405F-A0FB-A621C4C60747}" dt="2022-10-29T16:46:54.663" v="1341" actId="255"/>
          <ac:spMkLst>
            <pc:docMk/>
            <pc:sldMk cId="631299235" sldId="1054"/>
            <ac:spMk id="3" creationId="{00000000-0000-0000-0000-000000000000}"/>
          </ac:spMkLst>
        </pc:spChg>
        <pc:spChg chg="mod">
          <ac:chgData name="FADI SAAD" userId="1f95a12b1468ba16" providerId="LiveId" clId="{9F440903-5FD1-405F-A0FB-A621C4C60747}" dt="2022-10-29T16:46:15.592" v="1334" actId="207"/>
          <ac:spMkLst>
            <pc:docMk/>
            <pc:sldMk cId="631299235" sldId="1054"/>
            <ac:spMk id="4" creationId="{FDAE977E-A13A-AF7E-2FA2-265BFB7624F3}"/>
          </ac:spMkLst>
        </pc:spChg>
      </pc:sldChg>
      <pc:sldChg chg="modSp add mod">
        <pc:chgData name="FADI SAAD" userId="1f95a12b1468ba16" providerId="LiveId" clId="{9F440903-5FD1-405F-A0FB-A621C4C60747}" dt="2022-10-29T16:58:07.012" v="1442" actId="313"/>
        <pc:sldMkLst>
          <pc:docMk/>
          <pc:sldMk cId="224230982" sldId="1055"/>
        </pc:sldMkLst>
        <pc:spChg chg="mod">
          <ac:chgData name="FADI SAAD" userId="1f95a12b1468ba16" providerId="LiveId" clId="{9F440903-5FD1-405F-A0FB-A621C4C60747}" dt="2022-10-29T16:58:07.012" v="1442" actId="313"/>
          <ac:spMkLst>
            <pc:docMk/>
            <pc:sldMk cId="224230982" sldId="1055"/>
            <ac:spMk id="3" creationId="{00000000-0000-0000-0000-000000000000}"/>
          </ac:spMkLst>
        </pc:spChg>
      </pc:sldChg>
      <pc:sldChg chg="modSp add mod">
        <pc:chgData name="FADI SAAD" userId="1f95a12b1468ba16" providerId="LiveId" clId="{9F440903-5FD1-405F-A0FB-A621C4C60747}" dt="2022-10-29T16:57:06.343" v="1432" actId="20577"/>
        <pc:sldMkLst>
          <pc:docMk/>
          <pc:sldMk cId="753637186" sldId="1056"/>
        </pc:sldMkLst>
        <pc:spChg chg="mod">
          <ac:chgData name="FADI SAAD" userId="1f95a12b1468ba16" providerId="LiveId" clId="{9F440903-5FD1-405F-A0FB-A621C4C60747}" dt="2022-10-29T16:57:06.343" v="1432" actId="20577"/>
          <ac:spMkLst>
            <pc:docMk/>
            <pc:sldMk cId="753637186" sldId="1056"/>
            <ac:spMk id="3" creationId="{00000000-0000-0000-0000-000000000000}"/>
          </ac:spMkLst>
        </pc:spChg>
      </pc:sldChg>
      <pc:sldChg chg="modSp add mod">
        <pc:chgData name="FADI SAAD" userId="1f95a12b1468ba16" providerId="LiveId" clId="{9F440903-5FD1-405F-A0FB-A621C4C60747}" dt="2022-10-29T17:01:35.315" v="1462" actId="20577"/>
        <pc:sldMkLst>
          <pc:docMk/>
          <pc:sldMk cId="2552333467" sldId="1057"/>
        </pc:sldMkLst>
        <pc:spChg chg="mod">
          <ac:chgData name="FADI SAAD" userId="1f95a12b1468ba16" providerId="LiveId" clId="{9F440903-5FD1-405F-A0FB-A621C4C60747}" dt="2022-10-29T17:01:12.234" v="1459" actId="255"/>
          <ac:spMkLst>
            <pc:docMk/>
            <pc:sldMk cId="2552333467" sldId="1057"/>
            <ac:spMk id="3" creationId="{00000000-0000-0000-0000-000000000000}"/>
          </ac:spMkLst>
        </pc:spChg>
        <pc:spChg chg="mod">
          <ac:chgData name="FADI SAAD" userId="1f95a12b1468ba16" providerId="LiveId" clId="{9F440903-5FD1-405F-A0FB-A621C4C60747}" dt="2022-10-29T17:01:35.315" v="1462" actId="20577"/>
          <ac:spMkLst>
            <pc:docMk/>
            <pc:sldMk cId="2552333467" sldId="1057"/>
            <ac:spMk id="4" creationId="{2E903EEC-C01A-52E1-8068-B2354110A5F3}"/>
          </ac:spMkLst>
        </pc:spChg>
      </pc:sldChg>
      <pc:sldChg chg="modSp add mod">
        <pc:chgData name="FADI SAAD" userId="1f95a12b1468ba16" providerId="LiveId" clId="{9F440903-5FD1-405F-A0FB-A621C4C60747}" dt="2022-10-29T17:04:51.517" v="1488" actId="20577"/>
        <pc:sldMkLst>
          <pc:docMk/>
          <pc:sldMk cId="2028316133" sldId="1058"/>
        </pc:sldMkLst>
        <pc:spChg chg="mod">
          <ac:chgData name="FADI SAAD" userId="1f95a12b1468ba16" providerId="LiveId" clId="{9F440903-5FD1-405F-A0FB-A621C4C60747}" dt="2022-10-29T17:04:14.640" v="1485" actId="313"/>
          <ac:spMkLst>
            <pc:docMk/>
            <pc:sldMk cId="2028316133" sldId="1058"/>
            <ac:spMk id="3" creationId="{00000000-0000-0000-0000-000000000000}"/>
          </ac:spMkLst>
        </pc:spChg>
        <pc:spChg chg="mod">
          <ac:chgData name="FADI SAAD" userId="1f95a12b1468ba16" providerId="LiveId" clId="{9F440903-5FD1-405F-A0FB-A621C4C60747}" dt="2022-10-29T17:04:51.517" v="1488" actId="20577"/>
          <ac:spMkLst>
            <pc:docMk/>
            <pc:sldMk cId="2028316133" sldId="1058"/>
            <ac:spMk id="4" creationId="{D9204796-1618-E8E8-08B1-A3BA449F4887}"/>
          </ac:spMkLst>
        </pc:spChg>
      </pc:sldChg>
      <pc:sldChg chg="modSp add mod">
        <pc:chgData name="FADI SAAD" userId="1f95a12b1468ba16" providerId="LiveId" clId="{9F440903-5FD1-405F-A0FB-A621C4C60747}" dt="2022-10-29T17:11:19.912" v="1559" actId="5793"/>
        <pc:sldMkLst>
          <pc:docMk/>
          <pc:sldMk cId="1819710824" sldId="1059"/>
        </pc:sldMkLst>
        <pc:spChg chg="mod">
          <ac:chgData name="FADI SAAD" userId="1f95a12b1468ba16" providerId="LiveId" clId="{9F440903-5FD1-405F-A0FB-A621C4C60747}" dt="2022-10-29T17:11:19.912" v="1559" actId="5793"/>
          <ac:spMkLst>
            <pc:docMk/>
            <pc:sldMk cId="1819710824" sldId="1059"/>
            <ac:spMk id="3" creationId="{00000000-0000-0000-0000-000000000000}"/>
          </ac:spMkLst>
        </pc:spChg>
      </pc:sldChg>
      <pc:sldChg chg="modSp add mod">
        <pc:chgData name="FADI SAAD" userId="1f95a12b1468ba16" providerId="LiveId" clId="{9F440903-5FD1-405F-A0FB-A621C4C60747}" dt="2022-10-29T17:12:31.452" v="1568" actId="313"/>
        <pc:sldMkLst>
          <pc:docMk/>
          <pc:sldMk cId="3303039173" sldId="1060"/>
        </pc:sldMkLst>
        <pc:spChg chg="mod">
          <ac:chgData name="FADI SAAD" userId="1f95a12b1468ba16" providerId="LiveId" clId="{9F440903-5FD1-405F-A0FB-A621C4C60747}" dt="2022-10-29T17:12:31.452" v="1568" actId="313"/>
          <ac:spMkLst>
            <pc:docMk/>
            <pc:sldMk cId="3303039173" sldId="1060"/>
            <ac:spMk id="3" creationId="{00000000-0000-0000-0000-000000000000}"/>
          </ac:spMkLst>
        </pc:spChg>
      </pc:sldChg>
    </pc:docChg>
  </pc:docChgLst>
  <pc:docChgLst>
    <pc:chgData name="FADI SAAD" userId="1f95a12b1468ba16" providerId="LiveId" clId="{0FFBC769-930C-4700-9F46-EAD28F69C6BC}"/>
    <pc:docChg chg="undo custSel addSld delSld modSld sldOrd">
      <pc:chgData name="FADI SAAD" userId="1f95a12b1468ba16" providerId="LiveId" clId="{0FFBC769-930C-4700-9F46-EAD28F69C6BC}" dt="2022-12-15T22:05:54.634" v="1651" actId="313"/>
      <pc:docMkLst>
        <pc:docMk/>
      </pc:docMkLst>
      <pc:sldChg chg="modSp mod">
        <pc:chgData name="FADI SAAD" userId="1f95a12b1468ba16" providerId="LiveId" clId="{0FFBC769-930C-4700-9F46-EAD28F69C6BC}" dt="2022-11-17T08:23:31.005" v="24" actId="20577"/>
        <pc:sldMkLst>
          <pc:docMk/>
          <pc:sldMk cId="2580321208" sldId="258"/>
        </pc:sldMkLst>
        <pc:spChg chg="mod">
          <ac:chgData name="FADI SAAD" userId="1f95a12b1468ba16" providerId="LiveId" clId="{0FFBC769-930C-4700-9F46-EAD28F69C6BC}" dt="2022-11-17T08:23:29.060" v="22" actId="20577"/>
          <ac:spMkLst>
            <pc:docMk/>
            <pc:sldMk cId="2580321208" sldId="258"/>
            <ac:spMk id="2" creationId="{00000000-0000-0000-0000-000000000000}"/>
          </ac:spMkLst>
        </pc:spChg>
        <pc:spChg chg="mod">
          <ac:chgData name="FADI SAAD" userId="1f95a12b1468ba16" providerId="LiveId" clId="{0FFBC769-930C-4700-9F46-EAD28F69C6BC}" dt="2022-11-17T08:23:27.029" v="20" actId="20577"/>
          <ac:spMkLst>
            <pc:docMk/>
            <pc:sldMk cId="2580321208" sldId="258"/>
            <ac:spMk id="3" creationId="{00000000-0000-0000-0000-000000000000}"/>
          </ac:spMkLst>
        </pc:spChg>
        <pc:spChg chg="mod">
          <ac:chgData name="FADI SAAD" userId="1f95a12b1468ba16" providerId="LiveId" clId="{0FFBC769-930C-4700-9F46-EAD28F69C6BC}" dt="2022-11-17T08:23:31.005" v="24" actId="20577"/>
          <ac:spMkLst>
            <pc:docMk/>
            <pc:sldMk cId="2580321208" sldId="258"/>
            <ac:spMk id="4" creationId="{00000000-0000-0000-0000-000000000000}"/>
          </ac:spMkLst>
        </pc:spChg>
      </pc:sldChg>
      <pc:sldChg chg="modSp mod">
        <pc:chgData name="FADI SAAD" userId="1f95a12b1468ba16" providerId="LiveId" clId="{0FFBC769-930C-4700-9F46-EAD28F69C6BC}" dt="2022-12-14T18:19:49.930" v="209" actId="115"/>
        <pc:sldMkLst>
          <pc:docMk/>
          <pc:sldMk cId="3678055500" sldId="355"/>
        </pc:sldMkLst>
        <pc:spChg chg="mod">
          <ac:chgData name="FADI SAAD" userId="1f95a12b1468ba16" providerId="LiveId" clId="{0FFBC769-930C-4700-9F46-EAD28F69C6BC}" dt="2022-12-14T18:19:49.930" v="209" actId="115"/>
          <ac:spMkLst>
            <pc:docMk/>
            <pc:sldMk cId="3678055500" sldId="355"/>
            <ac:spMk id="3" creationId="{00000000-0000-0000-0000-000000000000}"/>
          </ac:spMkLst>
        </pc:spChg>
      </pc:sldChg>
      <pc:sldChg chg="modSp mod">
        <pc:chgData name="FADI SAAD" userId="1f95a12b1468ba16" providerId="LiveId" clId="{0FFBC769-930C-4700-9F46-EAD28F69C6BC}" dt="2022-12-14T18:05:46.043" v="85" actId="115"/>
        <pc:sldMkLst>
          <pc:docMk/>
          <pc:sldMk cId="3740297539" sldId="357"/>
        </pc:sldMkLst>
        <pc:spChg chg="mod">
          <ac:chgData name="FADI SAAD" userId="1f95a12b1468ba16" providerId="LiveId" clId="{0FFBC769-930C-4700-9F46-EAD28F69C6BC}" dt="2022-12-14T18:05:46.043" v="85" actId="115"/>
          <ac:spMkLst>
            <pc:docMk/>
            <pc:sldMk cId="3740297539" sldId="357"/>
            <ac:spMk id="3" creationId="{00000000-0000-0000-0000-000000000000}"/>
          </ac:spMkLst>
        </pc:spChg>
      </pc:sldChg>
      <pc:sldChg chg="modSp mod">
        <pc:chgData name="FADI SAAD" userId="1f95a12b1468ba16" providerId="LiveId" clId="{0FFBC769-930C-4700-9F46-EAD28F69C6BC}" dt="2022-12-14T18:29:24.240" v="328" actId="313"/>
        <pc:sldMkLst>
          <pc:docMk/>
          <pc:sldMk cId="3776340355" sldId="360"/>
        </pc:sldMkLst>
        <pc:spChg chg="mod">
          <ac:chgData name="FADI SAAD" userId="1f95a12b1468ba16" providerId="LiveId" clId="{0FFBC769-930C-4700-9F46-EAD28F69C6BC}" dt="2022-12-14T18:29:24.240" v="328" actId="313"/>
          <ac:spMkLst>
            <pc:docMk/>
            <pc:sldMk cId="3776340355" sldId="360"/>
            <ac:spMk id="3" creationId="{00000000-0000-0000-0000-000000000000}"/>
          </ac:spMkLst>
        </pc:spChg>
      </pc:sldChg>
      <pc:sldChg chg="modSp mod">
        <pc:chgData name="FADI SAAD" userId="1f95a12b1468ba16" providerId="LiveId" clId="{0FFBC769-930C-4700-9F46-EAD28F69C6BC}" dt="2022-12-14T18:16:47.160" v="170" actId="255"/>
        <pc:sldMkLst>
          <pc:docMk/>
          <pc:sldMk cId="2355629913" sldId="362"/>
        </pc:sldMkLst>
        <pc:spChg chg="mod">
          <ac:chgData name="FADI SAAD" userId="1f95a12b1468ba16" providerId="LiveId" clId="{0FFBC769-930C-4700-9F46-EAD28F69C6BC}" dt="2022-12-14T18:16:47.160" v="170" actId="255"/>
          <ac:spMkLst>
            <pc:docMk/>
            <pc:sldMk cId="2355629913" sldId="362"/>
            <ac:spMk id="3" creationId="{00000000-0000-0000-0000-000000000000}"/>
          </ac:spMkLst>
        </pc:spChg>
      </pc:sldChg>
      <pc:sldChg chg="modSp mod">
        <pc:chgData name="FADI SAAD" userId="1f95a12b1468ba16" providerId="LiveId" clId="{0FFBC769-930C-4700-9F46-EAD28F69C6BC}" dt="2022-12-14T18:22:23.690" v="255" actId="313"/>
        <pc:sldMkLst>
          <pc:docMk/>
          <pc:sldMk cId="3320274353" sldId="363"/>
        </pc:sldMkLst>
        <pc:spChg chg="mod">
          <ac:chgData name="FADI SAAD" userId="1f95a12b1468ba16" providerId="LiveId" clId="{0FFBC769-930C-4700-9F46-EAD28F69C6BC}" dt="2022-12-14T18:22:23.690" v="255" actId="313"/>
          <ac:spMkLst>
            <pc:docMk/>
            <pc:sldMk cId="3320274353" sldId="363"/>
            <ac:spMk id="3" creationId="{00000000-0000-0000-0000-000000000000}"/>
          </ac:spMkLst>
        </pc:spChg>
      </pc:sldChg>
      <pc:sldChg chg="modSp mod">
        <pc:chgData name="FADI SAAD" userId="1f95a12b1468ba16" providerId="LiveId" clId="{0FFBC769-930C-4700-9F46-EAD28F69C6BC}" dt="2022-12-14T18:25:16.407" v="295" actId="313"/>
        <pc:sldMkLst>
          <pc:docMk/>
          <pc:sldMk cId="1235126509" sldId="364"/>
        </pc:sldMkLst>
        <pc:spChg chg="mod">
          <ac:chgData name="FADI SAAD" userId="1f95a12b1468ba16" providerId="LiveId" clId="{0FFBC769-930C-4700-9F46-EAD28F69C6BC}" dt="2022-12-14T18:25:16.407" v="295" actId="313"/>
          <ac:spMkLst>
            <pc:docMk/>
            <pc:sldMk cId="1235126509" sldId="364"/>
            <ac:spMk id="3" creationId="{00000000-0000-0000-0000-000000000000}"/>
          </ac:spMkLst>
        </pc:spChg>
      </pc:sldChg>
      <pc:sldChg chg="modSp mod">
        <pc:chgData name="FADI SAAD" userId="1f95a12b1468ba16" providerId="LiveId" clId="{0FFBC769-930C-4700-9F46-EAD28F69C6BC}" dt="2022-12-14T18:27:37.318" v="313"/>
        <pc:sldMkLst>
          <pc:docMk/>
          <pc:sldMk cId="1519751358" sldId="365"/>
        </pc:sldMkLst>
        <pc:spChg chg="mod">
          <ac:chgData name="FADI SAAD" userId="1f95a12b1468ba16" providerId="LiveId" clId="{0FFBC769-930C-4700-9F46-EAD28F69C6BC}" dt="2022-12-14T18:27:37.318" v="313"/>
          <ac:spMkLst>
            <pc:docMk/>
            <pc:sldMk cId="1519751358" sldId="365"/>
            <ac:spMk id="3" creationId="{00000000-0000-0000-0000-000000000000}"/>
          </ac:spMkLst>
        </pc:spChg>
      </pc:sldChg>
      <pc:sldChg chg="modSp mod">
        <pc:chgData name="FADI SAAD" userId="1f95a12b1468ba16" providerId="LiveId" clId="{0FFBC769-930C-4700-9F46-EAD28F69C6BC}" dt="2022-12-14T18:34:46.036" v="428" actId="313"/>
        <pc:sldMkLst>
          <pc:docMk/>
          <pc:sldMk cId="3676564498" sldId="366"/>
        </pc:sldMkLst>
        <pc:spChg chg="mod">
          <ac:chgData name="FADI SAAD" userId="1f95a12b1468ba16" providerId="LiveId" clId="{0FFBC769-930C-4700-9F46-EAD28F69C6BC}" dt="2022-12-14T18:34:46.036" v="428" actId="313"/>
          <ac:spMkLst>
            <pc:docMk/>
            <pc:sldMk cId="3676564498" sldId="366"/>
            <ac:spMk id="3" creationId="{00000000-0000-0000-0000-000000000000}"/>
          </ac:spMkLst>
        </pc:spChg>
      </pc:sldChg>
      <pc:sldChg chg="modSp mod">
        <pc:chgData name="FADI SAAD" userId="1f95a12b1468ba16" providerId="LiveId" clId="{0FFBC769-930C-4700-9F46-EAD28F69C6BC}" dt="2022-12-14T18:47:12.345" v="620" actId="313"/>
        <pc:sldMkLst>
          <pc:docMk/>
          <pc:sldMk cId="2660162318" sldId="367"/>
        </pc:sldMkLst>
        <pc:spChg chg="mod">
          <ac:chgData name="FADI SAAD" userId="1f95a12b1468ba16" providerId="LiveId" clId="{0FFBC769-930C-4700-9F46-EAD28F69C6BC}" dt="2022-12-14T18:38:53.947" v="506" actId="255"/>
          <ac:spMkLst>
            <pc:docMk/>
            <pc:sldMk cId="2660162318" sldId="367"/>
            <ac:spMk id="3" creationId="{00000000-0000-0000-0000-000000000000}"/>
          </ac:spMkLst>
        </pc:spChg>
        <pc:spChg chg="mod">
          <ac:chgData name="FADI SAAD" userId="1f95a12b1468ba16" providerId="LiveId" clId="{0FFBC769-930C-4700-9F46-EAD28F69C6BC}" dt="2022-12-14T18:47:12.345" v="620" actId="313"/>
          <ac:spMkLst>
            <pc:docMk/>
            <pc:sldMk cId="2660162318" sldId="367"/>
            <ac:spMk id="4" creationId="{00000000-0000-0000-0000-000000000000}"/>
          </ac:spMkLst>
        </pc:spChg>
      </pc:sldChg>
      <pc:sldChg chg="modSp mod">
        <pc:chgData name="FADI SAAD" userId="1f95a12b1468ba16" providerId="LiveId" clId="{0FFBC769-930C-4700-9F46-EAD28F69C6BC}" dt="2022-12-14T21:57:17.252" v="789" actId="313"/>
        <pc:sldMkLst>
          <pc:docMk/>
          <pc:sldMk cId="2897592710" sldId="369"/>
        </pc:sldMkLst>
        <pc:spChg chg="mod">
          <ac:chgData name="FADI SAAD" userId="1f95a12b1468ba16" providerId="LiveId" clId="{0FFBC769-930C-4700-9F46-EAD28F69C6BC}" dt="2022-12-14T21:57:17.252" v="789" actId="313"/>
          <ac:spMkLst>
            <pc:docMk/>
            <pc:sldMk cId="2897592710" sldId="369"/>
            <ac:spMk id="3" creationId="{00000000-0000-0000-0000-000000000000}"/>
          </ac:spMkLst>
        </pc:spChg>
        <pc:spChg chg="mod">
          <ac:chgData name="FADI SAAD" userId="1f95a12b1468ba16" providerId="LiveId" clId="{0FFBC769-930C-4700-9F46-EAD28F69C6BC}" dt="2022-12-14T21:50:20.700" v="684" actId="20577"/>
          <ac:spMkLst>
            <pc:docMk/>
            <pc:sldMk cId="2897592710" sldId="369"/>
            <ac:spMk id="4" creationId="{00000000-0000-0000-0000-000000000000}"/>
          </ac:spMkLst>
        </pc:spChg>
      </pc:sldChg>
      <pc:sldChg chg="modSp mod">
        <pc:chgData name="FADI SAAD" userId="1f95a12b1468ba16" providerId="LiveId" clId="{0FFBC769-930C-4700-9F46-EAD28F69C6BC}" dt="2022-12-15T20:54:42.048" v="901" actId="313"/>
        <pc:sldMkLst>
          <pc:docMk/>
          <pc:sldMk cId="499830134" sldId="370"/>
        </pc:sldMkLst>
        <pc:spChg chg="mod">
          <ac:chgData name="FADI SAAD" userId="1f95a12b1468ba16" providerId="LiveId" clId="{0FFBC769-930C-4700-9F46-EAD28F69C6BC}" dt="2022-12-15T20:54:22.554" v="896" actId="313"/>
          <ac:spMkLst>
            <pc:docMk/>
            <pc:sldMk cId="499830134" sldId="370"/>
            <ac:spMk id="3" creationId="{00000000-0000-0000-0000-000000000000}"/>
          </ac:spMkLst>
        </pc:spChg>
        <pc:spChg chg="mod">
          <ac:chgData name="FADI SAAD" userId="1f95a12b1468ba16" providerId="LiveId" clId="{0FFBC769-930C-4700-9F46-EAD28F69C6BC}" dt="2022-12-15T20:54:42.048" v="901" actId="313"/>
          <ac:spMkLst>
            <pc:docMk/>
            <pc:sldMk cId="499830134" sldId="370"/>
            <ac:spMk id="4" creationId="{00000000-0000-0000-0000-000000000000}"/>
          </ac:spMkLst>
        </pc:spChg>
      </pc:sldChg>
      <pc:sldChg chg="modSp mod">
        <pc:chgData name="FADI SAAD" userId="1f95a12b1468ba16" providerId="LiveId" clId="{0FFBC769-930C-4700-9F46-EAD28F69C6BC}" dt="2022-12-15T20:59:44.246" v="1028" actId="20577"/>
        <pc:sldMkLst>
          <pc:docMk/>
          <pc:sldMk cId="3047770348" sldId="371"/>
        </pc:sldMkLst>
        <pc:spChg chg="mod">
          <ac:chgData name="FADI SAAD" userId="1f95a12b1468ba16" providerId="LiveId" clId="{0FFBC769-930C-4700-9F46-EAD28F69C6BC}" dt="2022-12-15T20:59:44.246" v="1028" actId="20577"/>
          <ac:spMkLst>
            <pc:docMk/>
            <pc:sldMk cId="3047770348" sldId="371"/>
            <ac:spMk id="3" creationId="{00000000-0000-0000-0000-000000000000}"/>
          </ac:spMkLst>
        </pc:spChg>
        <pc:spChg chg="mod">
          <ac:chgData name="FADI SAAD" userId="1f95a12b1468ba16" providerId="LiveId" clId="{0FFBC769-930C-4700-9F46-EAD28F69C6BC}" dt="2022-12-15T20:54:59.674" v="906" actId="313"/>
          <ac:spMkLst>
            <pc:docMk/>
            <pc:sldMk cId="3047770348" sldId="371"/>
            <ac:spMk id="4" creationId="{00000000-0000-0000-0000-000000000000}"/>
          </ac:spMkLst>
        </pc:spChg>
      </pc:sldChg>
      <pc:sldChg chg="modSp mod">
        <pc:chgData name="FADI SAAD" userId="1f95a12b1468ba16" providerId="LiveId" clId="{0FFBC769-930C-4700-9F46-EAD28F69C6BC}" dt="2022-12-15T21:02:09.802" v="1086" actId="313"/>
        <pc:sldMkLst>
          <pc:docMk/>
          <pc:sldMk cId="3675958800" sldId="372"/>
        </pc:sldMkLst>
        <pc:spChg chg="mod">
          <ac:chgData name="FADI SAAD" userId="1f95a12b1468ba16" providerId="LiveId" clId="{0FFBC769-930C-4700-9F46-EAD28F69C6BC}" dt="2022-12-15T21:02:09.802" v="1086" actId="313"/>
          <ac:spMkLst>
            <pc:docMk/>
            <pc:sldMk cId="3675958800" sldId="372"/>
            <ac:spMk id="3" creationId="{00000000-0000-0000-0000-000000000000}"/>
          </ac:spMkLst>
        </pc:spChg>
        <pc:spChg chg="mod">
          <ac:chgData name="FADI SAAD" userId="1f95a12b1468ba16" providerId="LiveId" clId="{0FFBC769-930C-4700-9F46-EAD28F69C6BC}" dt="2022-12-15T20:55:17.976" v="913" actId="313"/>
          <ac:spMkLst>
            <pc:docMk/>
            <pc:sldMk cId="3675958800" sldId="372"/>
            <ac:spMk id="4" creationId="{00000000-0000-0000-0000-000000000000}"/>
          </ac:spMkLst>
        </pc:spChg>
      </pc:sldChg>
      <pc:sldChg chg="modSp mod">
        <pc:chgData name="FADI SAAD" userId="1f95a12b1468ba16" providerId="LiveId" clId="{0FFBC769-930C-4700-9F46-EAD28F69C6BC}" dt="2022-12-15T21:24:16.797" v="1170" actId="20577"/>
        <pc:sldMkLst>
          <pc:docMk/>
          <pc:sldMk cId="1232098238" sldId="373"/>
        </pc:sldMkLst>
        <pc:spChg chg="mod">
          <ac:chgData name="FADI SAAD" userId="1f95a12b1468ba16" providerId="LiveId" clId="{0FFBC769-930C-4700-9F46-EAD28F69C6BC}" dt="2022-12-15T21:24:16.797" v="1170" actId="20577"/>
          <ac:spMkLst>
            <pc:docMk/>
            <pc:sldMk cId="1232098238" sldId="373"/>
            <ac:spMk id="3" creationId="{00000000-0000-0000-0000-000000000000}"/>
          </ac:spMkLst>
        </pc:spChg>
        <pc:spChg chg="mod">
          <ac:chgData name="FADI SAAD" userId="1f95a12b1468ba16" providerId="LiveId" clId="{0FFBC769-930C-4700-9F46-EAD28F69C6BC}" dt="2022-12-15T20:55:38.383" v="918" actId="313"/>
          <ac:spMkLst>
            <pc:docMk/>
            <pc:sldMk cId="1232098238" sldId="373"/>
            <ac:spMk id="4" creationId="{00000000-0000-0000-0000-000000000000}"/>
          </ac:spMkLst>
        </pc:spChg>
      </pc:sldChg>
      <pc:sldChg chg="modSp mod">
        <pc:chgData name="FADI SAAD" userId="1f95a12b1468ba16" providerId="LiveId" clId="{0FFBC769-930C-4700-9F46-EAD28F69C6BC}" dt="2022-12-15T21:27:55.498" v="1260" actId="313"/>
        <pc:sldMkLst>
          <pc:docMk/>
          <pc:sldMk cId="1411389461" sldId="374"/>
        </pc:sldMkLst>
        <pc:spChg chg="mod">
          <ac:chgData name="FADI SAAD" userId="1f95a12b1468ba16" providerId="LiveId" clId="{0FFBC769-930C-4700-9F46-EAD28F69C6BC}" dt="2022-12-15T21:27:55.498" v="1260" actId="313"/>
          <ac:spMkLst>
            <pc:docMk/>
            <pc:sldMk cId="1411389461" sldId="374"/>
            <ac:spMk id="3" creationId="{00000000-0000-0000-0000-000000000000}"/>
          </ac:spMkLst>
        </pc:spChg>
        <pc:spChg chg="mod">
          <ac:chgData name="FADI SAAD" userId="1f95a12b1468ba16" providerId="LiveId" clId="{0FFBC769-930C-4700-9F46-EAD28F69C6BC}" dt="2022-12-15T21:24:32.650" v="1173" actId="313"/>
          <ac:spMkLst>
            <pc:docMk/>
            <pc:sldMk cId="1411389461" sldId="374"/>
            <ac:spMk id="4" creationId="{00000000-0000-0000-0000-000000000000}"/>
          </ac:spMkLst>
        </pc:spChg>
      </pc:sldChg>
      <pc:sldChg chg="modSp mod">
        <pc:chgData name="FADI SAAD" userId="1f95a12b1468ba16" providerId="LiveId" clId="{0FFBC769-930C-4700-9F46-EAD28F69C6BC}" dt="2022-12-15T21:31:21.074" v="1333" actId="313"/>
        <pc:sldMkLst>
          <pc:docMk/>
          <pc:sldMk cId="3026734969" sldId="376"/>
        </pc:sldMkLst>
        <pc:spChg chg="mod">
          <ac:chgData name="FADI SAAD" userId="1f95a12b1468ba16" providerId="LiveId" clId="{0FFBC769-930C-4700-9F46-EAD28F69C6BC}" dt="2022-12-15T21:31:21.074" v="1333" actId="313"/>
          <ac:spMkLst>
            <pc:docMk/>
            <pc:sldMk cId="3026734969" sldId="376"/>
            <ac:spMk id="3" creationId="{00000000-0000-0000-0000-000000000000}"/>
          </ac:spMkLst>
        </pc:spChg>
        <pc:spChg chg="mod">
          <ac:chgData name="FADI SAAD" userId="1f95a12b1468ba16" providerId="LiveId" clId="{0FFBC769-930C-4700-9F46-EAD28F69C6BC}" dt="2022-12-15T21:28:22.289" v="1266" actId="313"/>
          <ac:spMkLst>
            <pc:docMk/>
            <pc:sldMk cId="3026734969" sldId="376"/>
            <ac:spMk id="4" creationId="{00000000-0000-0000-0000-000000000000}"/>
          </ac:spMkLst>
        </pc:spChg>
      </pc:sldChg>
      <pc:sldChg chg="modSp mod">
        <pc:chgData name="FADI SAAD" userId="1f95a12b1468ba16" providerId="LiveId" clId="{0FFBC769-930C-4700-9F46-EAD28F69C6BC}" dt="2022-12-15T21:32:42.179" v="1362" actId="313"/>
        <pc:sldMkLst>
          <pc:docMk/>
          <pc:sldMk cId="26799511" sldId="377"/>
        </pc:sldMkLst>
        <pc:spChg chg="mod">
          <ac:chgData name="FADI SAAD" userId="1f95a12b1468ba16" providerId="LiveId" clId="{0FFBC769-930C-4700-9F46-EAD28F69C6BC}" dt="2022-12-15T21:32:42.179" v="1362" actId="313"/>
          <ac:spMkLst>
            <pc:docMk/>
            <pc:sldMk cId="26799511" sldId="377"/>
            <ac:spMk id="3" creationId="{00000000-0000-0000-0000-000000000000}"/>
          </ac:spMkLst>
        </pc:spChg>
        <pc:spChg chg="mod">
          <ac:chgData name="FADI SAAD" userId="1f95a12b1468ba16" providerId="LiveId" clId="{0FFBC769-930C-4700-9F46-EAD28F69C6BC}" dt="2022-12-15T21:31:54.042" v="1343" actId="313"/>
          <ac:spMkLst>
            <pc:docMk/>
            <pc:sldMk cId="26799511" sldId="377"/>
            <ac:spMk id="4" creationId="{00000000-0000-0000-0000-000000000000}"/>
          </ac:spMkLst>
        </pc:spChg>
      </pc:sldChg>
      <pc:sldChg chg="modSp mod">
        <pc:chgData name="FADI SAAD" userId="1f95a12b1468ba16" providerId="LiveId" clId="{0FFBC769-930C-4700-9F46-EAD28F69C6BC}" dt="2022-12-15T21:34:32.242" v="1398" actId="313"/>
        <pc:sldMkLst>
          <pc:docMk/>
          <pc:sldMk cId="527944646" sldId="378"/>
        </pc:sldMkLst>
        <pc:spChg chg="mod">
          <ac:chgData name="FADI SAAD" userId="1f95a12b1468ba16" providerId="LiveId" clId="{0FFBC769-930C-4700-9F46-EAD28F69C6BC}" dt="2022-12-15T21:34:32.242" v="1398" actId="313"/>
          <ac:spMkLst>
            <pc:docMk/>
            <pc:sldMk cId="527944646" sldId="378"/>
            <ac:spMk id="3" creationId="{00000000-0000-0000-0000-000000000000}"/>
          </ac:spMkLst>
        </pc:spChg>
        <pc:spChg chg="mod">
          <ac:chgData name="FADI SAAD" userId="1f95a12b1468ba16" providerId="LiveId" clId="{0FFBC769-930C-4700-9F46-EAD28F69C6BC}" dt="2022-12-15T21:33:24.649" v="1367" actId="313"/>
          <ac:spMkLst>
            <pc:docMk/>
            <pc:sldMk cId="527944646" sldId="378"/>
            <ac:spMk id="4" creationId="{00000000-0000-0000-0000-000000000000}"/>
          </ac:spMkLst>
        </pc:spChg>
      </pc:sldChg>
      <pc:sldChg chg="modSp mod">
        <pc:chgData name="FADI SAAD" userId="1f95a12b1468ba16" providerId="LiveId" clId="{0FFBC769-930C-4700-9F46-EAD28F69C6BC}" dt="2022-12-15T21:38:34.886" v="1477"/>
        <pc:sldMkLst>
          <pc:docMk/>
          <pc:sldMk cId="3833769070" sldId="379"/>
        </pc:sldMkLst>
        <pc:spChg chg="mod">
          <ac:chgData name="FADI SAAD" userId="1f95a12b1468ba16" providerId="LiveId" clId="{0FFBC769-930C-4700-9F46-EAD28F69C6BC}" dt="2022-12-15T21:38:34.886" v="1477"/>
          <ac:spMkLst>
            <pc:docMk/>
            <pc:sldMk cId="3833769070" sldId="379"/>
            <ac:spMk id="3" creationId="{00000000-0000-0000-0000-000000000000}"/>
          </ac:spMkLst>
        </pc:spChg>
        <pc:spChg chg="mod">
          <ac:chgData name="FADI SAAD" userId="1f95a12b1468ba16" providerId="LiveId" clId="{0FFBC769-930C-4700-9F46-EAD28F69C6BC}" dt="2022-12-15T21:34:56.968" v="1403" actId="313"/>
          <ac:spMkLst>
            <pc:docMk/>
            <pc:sldMk cId="3833769070" sldId="379"/>
            <ac:spMk id="4" creationId="{00000000-0000-0000-0000-000000000000}"/>
          </ac:spMkLst>
        </pc:spChg>
      </pc:sldChg>
      <pc:sldChg chg="modSp mod">
        <pc:chgData name="FADI SAAD" userId="1f95a12b1468ba16" providerId="LiveId" clId="{0FFBC769-930C-4700-9F46-EAD28F69C6BC}" dt="2022-12-15T21:42:09.802" v="1554" actId="313"/>
        <pc:sldMkLst>
          <pc:docMk/>
          <pc:sldMk cId="185763972" sldId="380"/>
        </pc:sldMkLst>
        <pc:spChg chg="mod">
          <ac:chgData name="FADI SAAD" userId="1f95a12b1468ba16" providerId="LiveId" clId="{0FFBC769-930C-4700-9F46-EAD28F69C6BC}" dt="2022-12-15T21:42:09.802" v="1554" actId="313"/>
          <ac:spMkLst>
            <pc:docMk/>
            <pc:sldMk cId="185763972" sldId="380"/>
            <ac:spMk id="3" creationId="{00000000-0000-0000-0000-000000000000}"/>
          </ac:spMkLst>
        </pc:spChg>
        <pc:spChg chg="mod">
          <ac:chgData name="FADI SAAD" userId="1f95a12b1468ba16" providerId="LiveId" clId="{0FFBC769-930C-4700-9F46-EAD28F69C6BC}" dt="2022-12-15T21:39:01.117" v="1482" actId="313"/>
          <ac:spMkLst>
            <pc:docMk/>
            <pc:sldMk cId="185763972" sldId="380"/>
            <ac:spMk id="4" creationId="{00000000-0000-0000-0000-000000000000}"/>
          </ac:spMkLst>
        </pc:spChg>
      </pc:sldChg>
      <pc:sldChg chg="modSp mod">
        <pc:chgData name="FADI SAAD" userId="1f95a12b1468ba16" providerId="LiveId" clId="{0FFBC769-930C-4700-9F46-EAD28F69C6BC}" dt="2022-12-15T22:05:54.634" v="1651" actId="313"/>
        <pc:sldMkLst>
          <pc:docMk/>
          <pc:sldMk cId="2221879758" sldId="381"/>
        </pc:sldMkLst>
        <pc:spChg chg="mod">
          <ac:chgData name="FADI SAAD" userId="1f95a12b1468ba16" providerId="LiveId" clId="{0FFBC769-930C-4700-9F46-EAD28F69C6BC}" dt="2022-12-15T22:05:54.634" v="1651" actId="313"/>
          <ac:spMkLst>
            <pc:docMk/>
            <pc:sldMk cId="2221879758" sldId="381"/>
            <ac:spMk id="3" creationId="{00000000-0000-0000-0000-000000000000}"/>
          </ac:spMkLst>
        </pc:spChg>
        <pc:spChg chg="mod">
          <ac:chgData name="FADI SAAD" userId="1f95a12b1468ba16" providerId="LiveId" clId="{0FFBC769-930C-4700-9F46-EAD28F69C6BC}" dt="2022-12-15T22:03:31.090" v="1604" actId="313"/>
          <ac:spMkLst>
            <pc:docMk/>
            <pc:sldMk cId="2221879758" sldId="381"/>
            <ac:spMk id="4" creationId="{00000000-0000-0000-0000-000000000000}"/>
          </ac:spMkLst>
        </pc:spChg>
      </pc:sldChg>
      <pc:sldChg chg="modSp mod">
        <pc:chgData name="FADI SAAD" userId="1f95a12b1468ba16" providerId="LiveId" clId="{0FFBC769-930C-4700-9F46-EAD28F69C6BC}" dt="2022-12-15T21:47:36.970" v="1599" actId="313"/>
        <pc:sldMkLst>
          <pc:docMk/>
          <pc:sldMk cId="2141918570" sldId="382"/>
        </pc:sldMkLst>
        <pc:spChg chg="mod">
          <ac:chgData name="FADI SAAD" userId="1f95a12b1468ba16" providerId="LiveId" clId="{0FFBC769-930C-4700-9F46-EAD28F69C6BC}" dt="2022-12-15T21:47:36.970" v="1599" actId="313"/>
          <ac:spMkLst>
            <pc:docMk/>
            <pc:sldMk cId="2141918570" sldId="382"/>
            <ac:spMk id="3" creationId="{00000000-0000-0000-0000-000000000000}"/>
          </ac:spMkLst>
        </pc:spChg>
        <pc:spChg chg="mod">
          <ac:chgData name="FADI SAAD" userId="1f95a12b1468ba16" providerId="LiveId" clId="{0FFBC769-930C-4700-9F46-EAD28F69C6BC}" dt="2022-12-15T21:42:24.546" v="1559" actId="313"/>
          <ac:spMkLst>
            <pc:docMk/>
            <pc:sldMk cId="2141918570" sldId="382"/>
            <ac:spMk id="4" creationId="{00000000-0000-0000-0000-000000000000}"/>
          </ac:spMkLst>
        </pc:spChg>
      </pc:sldChg>
      <pc:sldChg chg="modSp mod">
        <pc:chgData name="FADI SAAD" userId="1f95a12b1468ba16" providerId="LiveId" clId="{0FFBC769-930C-4700-9F46-EAD28F69C6BC}" dt="2022-11-17T08:21:22.046" v="6" actId="20577"/>
        <pc:sldMkLst>
          <pc:docMk/>
          <pc:sldMk cId="507319756" sldId="543"/>
        </pc:sldMkLst>
        <pc:spChg chg="mod">
          <ac:chgData name="FADI SAAD" userId="1f95a12b1468ba16" providerId="LiveId" clId="{0FFBC769-930C-4700-9F46-EAD28F69C6BC}" dt="2022-11-17T08:21:22.046" v="6" actId="20577"/>
          <ac:spMkLst>
            <pc:docMk/>
            <pc:sldMk cId="507319756" sldId="543"/>
            <ac:spMk id="6" creationId="{9364D954-CC56-3E64-D1ED-298E19EB1D13}"/>
          </ac:spMkLst>
        </pc:spChg>
      </pc:sldChg>
      <pc:sldChg chg="modSp mod">
        <pc:chgData name="FADI SAAD" userId="1f95a12b1468ba16" providerId="LiveId" clId="{0FFBC769-930C-4700-9F46-EAD28F69C6BC}" dt="2022-11-17T08:20:59.434" v="5" actId="20577"/>
        <pc:sldMkLst>
          <pc:docMk/>
          <pc:sldMk cId="0" sldId="912"/>
        </pc:sldMkLst>
        <pc:spChg chg="mod">
          <ac:chgData name="FADI SAAD" userId="1f95a12b1468ba16" providerId="LiveId" clId="{0FFBC769-930C-4700-9F46-EAD28F69C6BC}" dt="2022-11-17T08:20:59.434" v="5" actId="20577"/>
          <ac:spMkLst>
            <pc:docMk/>
            <pc:sldMk cId="0" sldId="912"/>
            <ac:spMk id="3" creationId="{00000000-0000-0000-0000-000000000000}"/>
          </ac:spMkLst>
        </pc:spChg>
      </pc:sldChg>
      <pc:sldChg chg="modSp mod">
        <pc:chgData name="FADI SAAD" userId="1f95a12b1468ba16" providerId="LiveId" clId="{0FFBC769-930C-4700-9F46-EAD28F69C6BC}" dt="2022-11-17T08:22:43.949" v="10" actId="20577"/>
        <pc:sldMkLst>
          <pc:docMk/>
          <pc:sldMk cId="0" sldId="926"/>
        </pc:sldMkLst>
        <pc:spChg chg="mod">
          <ac:chgData name="FADI SAAD" userId="1f95a12b1468ba16" providerId="LiveId" clId="{0FFBC769-930C-4700-9F46-EAD28F69C6BC}" dt="2022-11-17T08:22:43.949" v="10" actId="20577"/>
          <ac:spMkLst>
            <pc:docMk/>
            <pc:sldMk cId="0" sldId="926"/>
            <ac:spMk id="3" creationId="{00000000-0000-0000-0000-000000000000}"/>
          </ac:spMkLst>
        </pc:spChg>
      </pc:sldChg>
      <pc:sldChg chg="modSp mod">
        <pc:chgData name="FADI SAAD" userId="1f95a12b1468ba16" providerId="LiveId" clId="{0FFBC769-930C-4700-9F46-EAD28F69C6BC}" dt="2022-12-14T21:49:39.608" v="679" actId="313"/>
        <pc:sldMkLst>
          <pc:docMk/>
          <pc:sldMk cId="3901025243" sldId="937"/>
        </pc:sldMkLst>
        <pc:spChg chg="mod">
          <ac:chgData name="FADI SAAD" userId="1f95a12b1468ba16" providerId="LiveId" clId="{0FFBC769-930C-4700-9F46-EAD28F69C6BC}" dt="2022-12-14T21:49:39.608" v="679" actId="313"/>
          <ac:spMkLst>
            <pc:docMk/>
            <pc:sldMk cId="3901025243" sldId="937"/>
            <ac:spMk id="3" creationId="{00000000-0000-0000-0000-000000000000}"/>
          </ac:spMkLst>
        </pc:spChg>
        <pc:spChg chg="mod">
          <ac:chgData name="FADI SAAD" userId="1f95a12b1468ba16" providerId="LiveId" clId="{0FFBC769-930C-4700-9F46-EAD28F69C6BC}" dt="2022-12-14T18:46:38.168" v="606" actId="313"/>
          <ac:spMkLst>
            <pc:docMk/>
            <pc:sldMk cId="3901025243" sldId="937"/>
            <ac:spMk id="4" creationId="{00000000-0000-0000-0000-000000000000}"/>
          </ac:spMkLst>
        </pc:spChg>
      </pc:sldChg>
      <pc:sldChg chg="modSp mod">
        <pc:chgData name="FADI SAAD" userId="1f95a12b1468ba16" providerId="LiveId" clId="{0FFBC769-930C-4700-9F46-EAD28F69C6BC}" dt="2022-12-14T18:46:56.421" v="613" actId="313"/>
        <pc:sldMkLst>
          <pc:docMk/>
          <pc:sldMk cId="366916212" sldId="939"/>
        </pc:sldMkLst>
        <pc:spChg chg="mod">
          <ac:chgData name="FADI SAAD" userId="1f95a12b1468ba16" providerId="LiveId" clId="{0FFBC769-930C-4700-9F46-EAD28F69C6BC}" dt="2022-12-14T18:43:11.279" v="597" actId="313"/>
          <ac:spMkLst>
            <pc:docMk/>
            <pc:sldMk cId="366916212" sldId="939"/>
            <ac:spMk id="3" creationId="{00000000-0000-0000-0000-000000000000}"/>
          </ac:spMkLst>
        </pc:spChg>
        <pc:spChg chg="mod">
          <ac:chgData name="FADI SAAD" userId="1f95a12b1468ba16" providerId="LiveId" clId="{0FFBC769-930C-4700-9F46-EAD28F69C6BC}" dt="2022-12-14T18:46:56.421" v="613" actId="313"/>
          <ac:spMkLst>
            <pc:docMk/>
            <pc:sldMk cId="366916212" sldId="939"/>
            <ac:spMk id="4" creationId="{00000000-0000-0000-0000-000000000000}"/>
          </ac:spMkLst>
        </pc:spChg>
      </pc:sldChg>
      <pc:sldChg chg="modSp mod">
        <pc:chgData name="FADI SAAD" userId="1f95a12b1468ba16" providerId="LiveId" clId="{0FFBC769-930C-4700-9F46-EAD28F69C6BC}" dt="2022-11-27T17:51:41.961" v="80" actId="20577"/>
        <pc:sldMkLst>
          <pc:docMk/>
          <pc:sldMk cId="0" sldId="1006"/>
        </pc:sldMkLst>
        <pc:spChg chg="mod">
          <ac:chgData name="FADI SAAD" userId="1f95a12b1468ba16" providerId="LiveId" clId="{0FFBC769-930C-4700-9F46-EAD28F69C6BC}" dt="2022-11-27T17:51:41.961" v="80" actId="20577"/>
          <ac:spMkLst>
            <pc:docMk/>
            <pc:sldMk cId="0" sldId="1006"/>
            <ac:spMk id="3" creationId="{00000000-0000-0000-0000-000000000000}"/>
          </ac:spMkLst>
        </pc:spChg>
      </pc:sldChg>
      <pc:sldChg chg="addSp delSp modSp add mod">
        <pc:chgData name="FADI SAAD" userId="1f95a12b1468ba16" providerId="LiveId" clId="{0FFBC769-930C-4700-9F46-EAD28F69C6BC}" dt="2022-11-27T17:42:46.637" v="40" actId="1076"/>
        <pc:sldMkLst>
          <pc:docMk/>
          <pc:sldMk cId="2917403287" sldId="1061"/>
        </pc:sldMkLst>
        <pc:spChg chg="del">
          <ac:chgData name="FADI SAAD" userId="1f95a12b1468ba16" providerId="LiveId" clId="{0FFBC769-930C-4700-9F46-EAD28F69C6BC}" dt="2022-11-27T17:39:58.893" v="26" actId="21"/>
          <ac:spMkLst>
            <pc:docMk/>
            <pc:sldMk cId="2917403287" sldId="1061"/>
            <ac:spMk id="8" creationId="{759C317C-1D22-FD88-4CE6-0D58D8D6B586}"/>
          </ac:spMkLst>
        </pc:spChg>
        <pc:picChg chg="add mod">
          <ac:chgData name="FADI SAAD" userId="1f95a12b1468ba16" providerId="LiveId" clId="{0FFBC769-930C-4700-9F46-EAD28F69C6BC}" dt="2022-11-27T17:42:46.637" v="40" actId="1076"/>
          <ac:picMkLst>
            <pc:docMk/>
            <pc:sldMk cId="2917403287" sldId="1061"/>
            <ac:picMk id="4" creationId="{5E628501-9A63-0078-2F4E-43F4216A3416}"/>
          </ac:picMkLst>
        </pc:picChg>
      </pc:sldChg>
      <pc:sldChg chg="addSp delSp modSp add mod">
        <pc:chgData name="FADI SAAD" userId="1f95a12b1468ba16" providerId="LiveId" clId="{0FFBC769-930C-4700-9F46-EAD28F69C6BC}" dt="2022-11-27T17:42:41.145" v="39" actId="1076"/>
        <pc:sldMkLst>
          <pc:docMk/>
          <pc:sldMk cId="1940893503" sldId="1062"/>
        </pc:sldMkLst>
        <pc:spChg chg="del">
          <ac:chgData name="FADI SAAD" userId="1f95a12b1468ba16" providerId="LiveId" clId="{0FFBC769-930C-4700-9F46-EAD28F69C6BC}" dt="2022-11-27T17:40:54.761" v="31" actId="21"/>
          <ac:spMkLst>
            <pc:docMk/>
            <pc:sldMk cId="1940893503" sldId="1062"/>
            <ac:spMk id="3" creationId="{00000000-0000-0000-0000-000000000000}"/>
          </ac:spMkLst>
        </pc:spChg>
        <pc:spChg chg="add del mod">
          <ac:chgData name="FADI SAAD" userId="1f95a12b1468ba16" providerId="LiveId" clId="{0FFBC769-930C-4700-9F46-EAD28F69C6BC}" dt="2022-11-27T17:40:58.711" v="32" actId="21"/>
          <ac:spMkLst>
            <pc:docMk/>
            <pc:sldMk cId="1940893503" sldId="1062"/>
            <ac:spMk id="5" creationId="{5146FBAD-D094-F307-E897-1F22A4661D4E}"/>
          </ac:spMkLst>
        </pc:spChg>
        <pc:picChg chg="add mod">
          <ac:chgData name="FADI SAAD" userId="1f95a12b1468ba16" providerId="LiveId" clId="{0FFBC769-930C-4700-9F46-EAD28F69C6BC}" dt="2022-11-27T17:42:41.145" v="39" actId="1076"/>
          <ac:picMkLst>
            <pc:docMk/>
            <pc:sldMk cId="1940893503" sldId="1062"/>
            <ac:picMk id="7" creationId="{E6D650F9-25B9-C7F2-9A74-888D8DAD4BFA}"/>
          </ac:picMkLst>
        </pc:picChg>
      </pc:sldChg>
      <pc:sldChg chg="addSp delSp modSp add mod">
        <pc:chgData name="FADI SAAD" userId="1f95a12b1468ba16" providerId="LiveId" clId="{0FFBC769-930C-4700-9F46-EAD28F69C6BC}" dt="2022-11-27T17:44:43.980" v="51" actId="1076"/>
        <pc:sldMkLst>
          <pc:docMk/>
          <pc:sldMk cId="1411491316" sldId="1063"/>
        </pc:sldMkLst>
        <pc:spChg chg="del">
          <ac:chgData name="FADI SAAD" userId="1f95a12b1468ba16" providerId="LiveId" clId="{0FFBC769-930C-4700-9F46-EAD28F69C6BC}" dt="2022-11-27T17:44:16.553" v="42" actId="21"/>
          <ac:spMkLst>
            <pc:docMk/>
            <pc:sldMk cId="1411491316" sldId="1063"/>
            <ac:spMk id="3" creationId="{00000000-0000-0000-0000-000000000000}"/>
          </ac:spMkLst>
        </pc:spChg>
        <pc:spChg chg="add del mod">
          <ac:chgData name="FADI SAAD" userId="1f95a12b1468ba16" providerId="LiveId" clId="{0FFBC769-930C-4700-9F46-EAD28F69C6BC}" dt="2022-11-27T17:44:19.343" v="43" actId="21"/>
          <ac:spMkLst>
            <pc:docMk/>
            <pc:sldMk cId="1411491316" sldId="1063"/>
            <ac:spMk id="5" creationId="{9DA9E6F7-CAB4-17EC-0507-240E9D3F28D0}"/>
          </ac:spMkLst>
        </pc:spChg>
        <pc:picChg chg="add mod">
          <ac:chgData name="FADI SAAD" userId="1f95a12b1468ba16" providerId="LiveId" clId="{0FFBC769-930C-4700-9F46-EAD28F69C6BC}" dt="2022-11-27T17:44:43.980" v="51" actId="1076"/>
          <ac:picMkLst>
            <pc:docMk/>
            <pc:sldMk cId="1411491316" sldId="1063"/>
            <ac:picMk id="7" creationId="{4B0B7535-0EC9-1738-E524-203FE7CA1064}"/>
          </ac:picMkLst>
        </pc:picChg>
      </pc:sldChg>
      <pc:sldChg chg="addSp delSp modSp add del mod ord">
        <pc:chgData name="FADI SAAD" userId="1f95a12b1468ba16" providerId="LiveId" clId="{0FFBC769-930C-4700-9F46-EAD28F69C6BC}" dt="2022-11-27T17:50:43.799" v="76" actId="14100"/>
        <pc:sldMkLst>
          <pc:docMk/>
          <pc:sldMk cId="3324658879" sldId="1064"/>
        </pc:sldMkLst>
        <pc:spChg chg="del">
          <ac:chgData name="FADI SAAD" userId="1f95a12b1468ba16" providerId="LiveId" clId="{0FFBC769-930C-4700-9F46-EAD28F69C6BC}" dt="2022-11-27T17:46:45.364" v="53" actId="21"/>
          <ac:spMkLst>
            <pc:docMk/>
            <pc:sldMk cId="3324658879" sldId="1064"/>
            <ac:spMk id="3" creationId="{00000000-0000-0000-0000-000000000000}"/>
          </ac:spMkLst>
        </pc:spChg>
        <pc:spChg chg="add del mod">
          <ac:chgData name="FADI SAAD" userId="1f95a12b1468ba16" providerId="LiveId" clId="{0FFBC769-930C-4700-9F46-EAD28F69C6BC}" dt="2022-11-27T17:46:48.112" v="54" actId="21"/>
          <ac:spMkLst>
            <pc:docMk/>
            <pc:sldMk cId="3324658879" sldId="1064"/>
            <ac:spMk id="5" creationId="{783B904E-935F-5C12-EF56-14CDD22F508E}"/>
          </ac:spMkLst>
        </pc:spChg>
        <pc:picChg chg="add del mod">
          <ac:chgData name="FADI SAAD" userId="1f95a12b1468ba16" providerId="LiveId" clId="{0FFBC769-930C-4700-9F46-EAD28F69C6BC}" dt="2022-11-27T17:48:27.378" v="71" actId="21"/>
          <ac:picMkLst>
            <pc:docMk/>
            <pc:sldMk cId="3324658879" sldId="1064"/>
            <ac:picMk id="7" creationId="{F0315355-CE69-394A-FF16-C436F02BBE36}"/>
          </ac:picMkLst>
        </pc:picChg>
        <pc:picChg chg="add mod">
          <ac:chgData name="FADI SAAD" userId="1f95a12b1468ba16" providerId="LiveId" clId="{0FFBC769-930C-4700-9F46-EAD28F69C6BC}" dt="2022-11-27T17:50:43.799" v="76" actId="14100"/>
          <ac:picMkLst>
            <pc:docMk/>
            <pc:sldMk cId="3324658879" sldId="1064"/>
            <ac:picMk id="9" creationId="{59204B9D-905A-4EE6-B089-1EF9F561E5D3}"/>
          </ac:picMkLst>
        </pc:picChg>
      </pc:sldChg>
      <pc:sldChg chg="modSp add mod">
        <pc:chgData name="FADI SAAD" userId="1f95a12b1468ba16" providerId="LiveId" clId="{0FFBC769-930C-4700-9F46-EAD28F69C6BC}" dt="2022-11-27T17:48:09.654" v="68"/>
        <pc:sldMkLst>
          <pc:docMk/>
          <pc:sldMk cId="4274340383" sldId="1065"/>
        </pc:sldMkLst>
        <pc:spChg chg="mod">
          <ac:chgData name="FADI SAAD" userId="1f95a12b1468ba16" providerId="LiveId" clId="{0FFBC769-930C-4700-9F46-EAD28F69C6BC}" dt="2022-11-27T17:48:09.654" v="68"/>
          <ac:spMkLst>
            <pc:docMk/>
            <pc:sldMk cId="4274340383" sldId="1065"/>
            <ac:spMk id="4" creationId="{79FDF4DE-2E0E-7B0B-FBC1-ED91E46368B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209CCF-4397-46CF-B385-C64BD77F32E6}" type="datetimeFigureOut">
              <a:rPr lang="el-GR" smtClean="0"/>
              <a:pPr/>
              <a:t>8/1/2023</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38B992-3C60-4AF9-8C8C-DFF8A85B1201}" type="slidenum">
              <a:rPr lang="el-GR" smtClean="0"/>
              <a:pPr/>
              <a:t>‹#›</a:t>
            </a:fld>
            <a:endParaRPr lang="el-GR"/>
          </a:p>
        </p:txBody>
      </p:sp>
    </p:spTree>
    <p:extLst>
      <p:ext uri="{BB962C8B-B14F-4D97-AF65-F5344CB8AC3E}">
        <p14:creationId xmlns:p14="http://schemas.microsoft.com/office/powerpoint/2010/main" val="3346461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04C56E40-978D-4B09-A1AF-84116EC6AD73}" type="slidenum">
              <a:rPr lang="en-US" smtClean="0"/>
              <a:pPr/>
              <a:t>2</a:t>
            </a:fld>
            <a:endParaRPr lang="en-US"/>
          </a:p>
        </p:txBody>
      </p:sp>
    </p:spTree>
    <p:extLst>
      <p:ext uri="{BB962C8B-B14F-4D97-AF65-F5344CB8AC3E}">
        <p14:creationId xmlns:p14="http://schemas.microsoft.com/office/powerpoint/2010/main" val="1276465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14</a:t>
            </a:fld>
            <a:endParaRPr lang="en-US" dirty="0"/>
          </a:p>
        </p:txBody>
      </p:sp>
    </p:spTree>
    <p:extLst>
      <p:ext uri="{BB962C8B-B14F-4D97-AF65-F5344CB8AC3E}">
        <p14:creationId xmlns:p14="http://schemas.microsoft.com/office/powerpoint/2010/main" val="35085402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147</a:t>
            </a:fld>
            <a:endParaRPr lang="en-US" dirty="0"/>
          </a:p>
        </p:txBody>
      </p:sp>
    </p:spTree>
    <p:extLst>
      <p:ext uri="{BB962C8B-B14F-4D97-AF65-F5344CB8AC3E}">
        <p14:creationId xmlns:p14="http://schemas.microsoft.com/office/powerpoint/2010/main" val="40065966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148</a:t>
            </a:fld>
            <a:endParaRPr lang="en-US" dirty="0"/>
          </a:p>
        </p:txBody>
      </p:sp>
    </p:spTree>
    <p:extLst>
      <p:ext uri="{BB962C8B-B14F-4D97-AF65-F5344CB8AC3E}">
        <p14:creationId xmlns:p14="http://schemas.microsoft.com/office/powerpoint/2010/main" val="202507155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149</a:t>
            </a:fld>
            <a:endParaRPr lang="en-US" dirty="0"/>
          </a:p>
        </p:txBody>
      </p:sp>
    </p:spTree>
    <p:extLst>
      <p:ext uri="{BB962C8B-B14F-4D97-AF65-F5344CB8AC3E}">
        <p14:creationId xmlns:p14="http://schemas.microsoft.com/office/powerpoint/2010/main" val="15563836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150</a:t>
            </a:fld>
            <a:endParaRPr lang="en-US" dirty="0"/>
          </a:p>
        </p:txBody>
      </p:sp>
    </p:spTree>
    <p:extLst>
      <p:ext uri="{BB962C8B-B14F-4D97-AF65-F5344CB8AC3E}">
        <p14:creationId xmlns:p14="http://schemas.microsoft.com/office/powerpoint/2010/main" val="65680196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151</a:t>
            </a:fld>
            <a:endParaRPr lang="en-US" dirty="0"/>
          </a:p>
        </p:txBody>
      </p:sp>
    </p:spTree>
    <p:extLst>
      <p:ext uri="{BB962C8B-B14F-4D97-AF65-F5344CB8AC3E}">
        <p14:creationId xmlns:p14="http://schemas.microsoft.com/office/powerpoint/2010/main" val="12342121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152</a:t>
            </a:fld>
            <a:endParaRPr lang="en-US" dirty="0"/>
          </a:p>
        </p:txBody>
      </p:sp>
    </p:spTree>
    <p:extLst>
      <p:ext uri="{BB962C8B-B14F-4D97-AF65-F5344CB8AC3E}">
        <p14:creationId xmlns:p14="http://schemas.microsoft.com/office/powerpoint/2010/main" val="414440611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153</a:t>
            </a:fld>
            <a:endParaRPr lang="en-US" dirty="0"/>
          </a:p>
        </p:txBody>
      </p:sp>
    </p:spTree>
    <p:extLst>
      <p:ext uri="{BB962C8B-B14F-4D97-AF65-F5344CB8AC3E}">
        <p14:creationId xmlns:p14="http://schemas.microsoft.com/office/powerpoint/2010/main" val="349502113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154</a:t>
            </a:fld>
            <a:endParaRPr lang="en-US" dirty="0"/>
          </a:p>
        </p:txBody>
      </p:sp>
    </p:spTree>
    <p:extLst>
      <p:ext uri="{BB962C8B-B14F-4D97-AF65-F5344CB8AC3E}">
        <p14:creationId xmlns:p14="http://schemas.microsoft.com/office/powerpoint/2010/main" val="380585668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155</a:t>
            </a:fld>
            <a:endParaRPr lang="en-US" dirty="0"/>
          </a:p>
        </p:txBody>
      </p:sp>
    </p:spTree>
    <p:extLst>
      <p:ext uri="{BB962C8B-B14F-4D97-AF65-F5344CB8AC3E}">
        <p14:creationId xmlns:p14="http://schemas.microsoft.com/office/powerpoint/2010/main" val="347615906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156</a:t>
            </a:fld>
            <a:endParaRPr lang="en-US" dirty="0"/>
          </a:p>
        </p:txBody>
      </p:sp>
    </p:spTree>
    <p:extLst>
      <p:ext uri="{BB962C8B-B14F-4D97-AF65-F5344CB8AC3E}">
        <p14:creationId xmlns:p14="http://schemas.microsoft.com/office/powerpoint/2010/main" val="1487030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15</a:t>
            </a:fld>
            <a:endParaRPr lang="en-US" dirty="0"/>
          </a:p>
        </p:txBody>
      </p:sp>
    </p:spTree>
    <p:extLst>
      <p:ext uri="{BB962C8B-B14F-4D97-AF65-F5344CB8AC3E}">
        <p14:creationId xmlns:p14="http://schemas.microsoft.com/office/powerpoint/2010/main" val="28105022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157</a:t>
            </a:fld>
            <a:endParaRPr lang="en-US" dirty="0"/>
          </a:p>
        </p:txBody>
      </p:sp>
    </p:spTree>
    <p:extLst>
      <p:ext uri="{BB962C8B-B14F-4D97-AF65-F5344CB8AC3E}">
        <p14:creationId xmlns:p14="http://schemas.microsoft.com/office/powerpoint/2010/main" val="5462860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158</a:t>
            </a:fld>
            <a:endParaRPr lang="en-US" dirty="0"/>
          </a:p>
        </p:txBody>
      </p:sp>
    </p:spTree>
    <p:extLst>
      <p:ext uri="{BB962C8B-B14F-4D97-AF65-F5344CB8AC3E}">
        <p14:creationId xmlns:p14="http://schemas.microsoft.com/office/powerpoint/2010/main" val="258090047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159</a:t>
            </a:fld>
            <a:endParaRPr lang="en-US" dirty="0"/>
          </a:p>
        </p:txBody>
      </p:sp>
    </p:spTree>
    <p:extLst>
      <p:ext uri="{BB962C8B-B14F-4D97-AF65-F5344CB8AC3E}">
        <p14:creationId xmlns:p14="http://schemas.microsoft.com/office/powerpoint/2010/main" val="423139509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160</a:t>
            </a:fld>
            <a:endParaRPr lang="en-US" dirty="0"/>
          </a:p>
        </p:txBody>
      </p:sp>
    </p:spTree>
    <p:extLst>
      <p:ext uri="{BB962C8B-B14F-4D97-AF65-F5344CB8AC3E}">
        <p14:creationId xmlns:p14="http://schemas.microsoft.com/office/powerpoint/2010/main" val="26183407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161</a:t>
            </a:fld>
            <a:endParaRPr lang="en-US" dirty="0"/>
          </a:p>
        </p:txBody>
      </p:sp>
    </p:spTree>
    <p:extLst>
      <p:ext uri="{BB962C8B-B14F-4D97-AF65-F5344CB8AC3E}">
        <p14:creationId xmlns:p14="http://schemas.microsoft.com/office/powerpoint/2010/main" val="5126179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162</a:t>
            </a:fld>
            <a:endParaRPr lang="en-US" dirty="0"/>
          </a:p>
        </p:txBody>
      </p:sp>
    </p:spTree>
    <p:extLst>
      <p:ext uri="{BB962C8B-B14F-4D97-AF65-F5344CB8AC3E}">
        <p14:creationId xmlns:p14="http://schemas.microsoft.com/office/powerpoint/2010/main" val="280751636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163</a:t>
            </a:fld>
            <a:endParaRPr lang="en-US" dirty="0"/>
          </a:p>
        </p:txBody>
      </p:sp>
    </p:spTree>
    <p:extLst>
      <p:ext uri="{BB962C8B-B14F-4D97-AF65-F5344CB8AC3E}">
        <p14:creationId xmlns:p14="http://schemas.microsoft.com/office/powerpoint/2010/main" val="384119700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164</a:t>
            </a:fld>
            <a:endParaRPr lang="en-US" dirty="0"/>
          </a:p>
        </p:txBody>
      </p:sp>
    </p:spTree>
    <p:extLst>
      <p:ext uri="{BB962C8B-B14F-4D97-AF65-F5344CB8AC3E}">
        <p14:creationId xmlns:p14="http://schemas.microsoft.com/office/powerpoint/2010/main" val="306541918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165</a:t>
            </a:fld>
            <a:endParaRPr lang="en-US" dirty="0"/>
          </a:p>
        </p:txBody>
      </p:sp>
    </p:spTree>
    <p:extLst>
      <p:ext uri="{BB962C8B-B14F-4D97-AF65-F5344CB8AC3E}">
        <p14:creationId xmlns:p14="http://schemas.microsoft.com/office/powerpoint/2010/main" val="80459593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166</a:t>
            </a:fld>
            <a:endParaRPr lang="en-US" dirty="0"/>
          </a:p>
        </p:txBody>
      </p:sp>
    </p:spTree>
    <p:extLst>
      <p:ext uri="{BB962C8B-B14F-4D97-AF65-F5344CB8AC3E}">
        <p14:creationId xmlns:p14="http://schemas.microsoft.com/office/powerpoint/2010/main" val="106922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16</a:t>
            </a:fld>
            <a:endParaRPr lang="en-US" dirty="0"/>
          </a:p>
        </p:txBody>
      </p:sp>
    </p:spTree>
    <p:extLst>
      <p:ext uri="{BB962C8B-B14F-4D97-AF65-F5344CB8AC3E}">
        <p14:creationId xmlns:p14="http://schemas.microsoft.com/office/powerpoint/2010/main" val="271817101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167</a:t>
            </a:fld>
            <a:endParaRPr lang="en-US" dirty="0"/>
          </a:p>
        </p:txBody>
      </p:sp>
    </p:spTree>
    <p:extLst>
      <p:ext uri="{BB962C8B-B14F-4D97-AF65-F5344CB8AC3E}">
        <p14:creationId xmlns:p14="http://schemas.microsoft.com/office/powerpoint/2010/main" val="257014778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168</a:t>
            </a:fld>
            <a:endParaRPr lang="en-US" dirty="0"/>
          </a:p>
        </p:txBody>
      </p:sp>
    </p:spTree>
    <p:extLst>
      <p:ext uri="{BB962C8B-B14F-4D97-AF65-F5344CB8AC3E}">
        <p14:creationId xmlns:p14="http://schemas.microsoft.com/office/powerpoint/2010/main" val="216994598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169</a:t>
            </a:fld>
            <a:endParaRPr lang="en-US" dirty="0"/>
          </a:p>
        </p:txBody>
      </p:sp>
    </p:spTree>
    <p:extLst>
      <p:ext uri="{BB962C8B-B14F-4D97-AF65-F5344CB8AC3E}">
        <p14:creationId xmlns:p14="http://schemas.microsoft.com/office/powerpoint/2010/main" val="84155738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170</a:t>
            </a:fld>
            <a:endParaRPr lang="en-US" dirty="0"/>
          </a:p>
        </p:txBody>
      </p:sp>
    </p:spTree>
    <p:extLst>
      <p:ext uri="{BB962C8B-B14F-4D97-AF65-F5344CB8AC3E}">
        <p14:creationId xmlns:p14="http://schemas.microsoft.com/office/powerpoint/2010/main" val="166210562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171</a:t>
            </a:fld>
            <a:endParaRPr lang="en-US" dirty="0"/>
          </a:p>
        </p:txBody>
      </p:sp>
    </p:spTree>
    <p:extLst>
      <p:ext uri="{BB962C8B-B14F-4D97-AF65-F5344CB8AC3E}">
        <p14:creationId xmlns:p14="http://schemas.microsoft.com/office/powerpoint/2010/main" val="14993285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172</a:t>
            </a:fld>
            <a:endParaRPr lang="en-US" dirty="0"/>
          </a:p>
        </p:txBody>
      </p:sp>
    </p:spTree>
    <p:extLst>
      <p:ext uri="{BB962C8B-B14F-4D97-AF65-F5344CB8AC3E}">
        <p14:creationId xmlns:p14="http://schemas.microsoft.com/office/powerpoint/2010/main" val="105213009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173</a:t>
            </a:fld>
            <a:endParaRPr lang="en-US" dirty="0"/>
          </a:p>
        </p:txBody>
      </p:sp>
    </p:spTree>
    <p:extLst>
      <p:ext uri="{BB962C8B-B14F-4D97-AF65-F5344CB8AC3E}">
        <p14:creationId xmlns:p14="http://schemas.microsoft.com/office/powerpoint/2010/main" val="33034241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174</a:t>
            </a:fld>
            <a:endParaRPr lang="en-US" dirty="0"/>
          </a:p>
        </p:txBody>
      </p:sp>
    </p:spTree>
    <p:extLst>
      <p:ext uri="{BB962C8B-B14F-4D97-AF65-F5344CB8AC3E}">
        <p14:creationId xmlns:p14="http://schemas.microsoft.com/office/powerpoint/2010/main" val="86954175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175</a:t>
            </a:fld>
            <a:endParaRPr lang="en-US" dirty="0"/>
          </a:p>
        </p:txBody>
      </p:sp>
    </p:spTree>
    <p:extLst>
      <p:ext uri="{BB962C8B-B14F-4D97-AF65-F5344CB8AC3E}">
        <p14:creationId xmlns:p14="http://schemas.microsoft.com/office/powerpoint/2010/main" val="338827620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176</a:t>
            </a:fld>
            <a:endParaRPr lang="en-US" dirty="0"/>
          </a:p>
        </p:txBody>
      </p:sp>
    </p:spTree>
    <p:extLst>
      <p:ext uri="{BB962C8B-B14F-4D97-AF65-F5344CB8AC3E}">
        <p14:creationId xmlns:p14="http://schemas.microsoft.com/office/powerpoint/2010/main" val="1117659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17</a:t>
            </a:fld>
            <a:endParaRPr lang="en-US" dirty="0"/>
          </a:p>
        </p:txBody>
      </p:sp>
    </p:spTree>
    <p:extLst>
      <p:ext uri="{BB962C8B-B14F-4D97-AF65-F5344CB8AC3E}">
        <p14:creationId xmlns:p14="http://schemas.microsoft.com/office/powerpoint/2010/main" val="148274204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177</a:t>
            </a:fld>
            <a:endParaRPr lang="en-US" dirty="0"/>
          </a:p>
        </p:txBody>
      </p:sp>
    </p:spTree>
    <p:extLst>
      <p:ext uri="{BB962C8B-B14F-4D97-AF65-F5344CB8AC3E}">
        <p14:creationId xmlns:p14="http://schemas.microsoft.com/office/powerpoint/2010/main" val="130417656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178</a:t>
            </a:fld>
            <a:endParaRPr lang="en-US" dirty="0"/>
          </a:p>
        </p:txBody>
      </p:sp>
    </p:spTree>
    <p:extLst>
      <p:ext uri="{BB962C8B-B14F-4D97-AF65-F5344CB8AC3E}">
        <p14:creationId xmlns:p14="http://schemas.microsoft.com/office/powerpoint/2010/main" val="145721646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179</a:t>
            </a:fld>
            <a:endParaRPr lang="en-US" dirty="0"/>
          </a:p>
        </p:txBody>
      </p:sp>
    </p:spTree>
    <p:extLst>
      <p:ext uri="{BB962C8B-B14F-4D97-AF65-F5344CB8AC3E}">
        <p14:creationId xmlns:p14="http://schemas.microsoft.com/office/powerpoint/2010/main" val="115132423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180</a:t>
            </a:fld>
            <a:endParaRPr lang="en-US" dirty="0"/>
          </a:p>
        </p:txBody>
      </p:sp>
    </p:spTree>
    <p:extLst>
      <p:ext uri="{BB962C8B-B14F-4D97-AF65-F5344CB8AC3E}">
        <p14:creationId xmlns:p14="http://schemas.microsoft.com/office/powerpoint/2010/main" val="420237658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181</a:t>
            </a:fld>
            <a:endParaRPr lang="en-US" dirty="0"/>
          </a:p>
        </p:txBody>
      </p:sp>
    </p:spTree>
    <p:extLst>
      <p:ext uri="{BB962C8B-B14F-4D97-AF65-F5344CB8AC3E}">
        <p14:creationId xmlns:p14="http://schemas.microsoft.com/office/powerpoint/2010/main" val="334779004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182</a:t>
            </a:fld>
            <a:endParaRPr lang="en-US" dirty="0"/>
          </a:p>
        </p:txBody>
      </p:sp>
    </p:spTree>
    <p:extLst>
      <p:ext uri="{BB962C8B-B14F-4D97-AF65-F5344CB8AC3E}">
        <p14:creationId xmlns:p14="http://schemas.microsoft.com/office/powerpoint/2010/main" val="15506635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183</a:t>
            </a:fld>
            <a:endParaRPr lang="en-US" dirty="0"/>
          </a:p>
        </p:txBody>
      </p:sp>
    </p:spTree>
    <p:extLst>
      <p:ext uri="{BB962C8B-B14F-4D97-AF65-F5344CB8AC3E}">
        <p14:creationId xmlns:p14="http://schemas.microsoft.com/office/powerpoint/2010/main" val="40184491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184</a:t>
            </a:fld>
            <a:endParaRPr lang="en-US" dirty="0"/>
          </a:p>
        </p:txBody>
      </p:sp>
    </p:spTree>
    <p:extLst>
      <p:ext uri="{BB962C8B-B14F-4D97-AF65-F5344CB8AC3E}">
        <p14:creationId xmlns:p14="http://schemas.microsoft.com/office/powerpoint/2010/main" val="374914513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185</a:t>
            </a:fld>
            <a:endParaRPr lang="en-US" dirty="0"/>
          </a:p>
        </p:txBody>
      </p:sp>
    </p:spTree>
    <p:extLst>
      <p:ext uri="{BB962C8B-B14F-4D97-AF65-F5344CB8AC3E}">
        <p14:creationId xmlns:p14="http://schemas.microsoft.com/office/powerpoint/2010/main" val="305637640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186</a:t>
            </a:fld>
            <a:endParaRPr lang="en-US" dirty="0"/>
          </a:p>
        </p:txBody>
      </p:sp>
    </p:spTree>
    <p:extLst>
      <p:ext uri="{BB962C8B-B14F-4D97-AF65-F5344CB8AC3E}">
        <p14:creationId xmlns:p14="http://schemas.microsoft.com/office/powerpoint/2010/main" val="3861294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a:t>
            </a:fld>
            <a:endParaRPr lang="en-US" dirty="0"/>
          </a:p>
        </p:txBody>
      </p:sp>
    </p:spTree>
    <p:extLst>
      <p:ext uri="{BB962C8B-B14F-4D97-AF65-F5344CB8AC3E}">
        <p14:creationId xmlns:p14="http://schemas.microsoft.com/office/powerpoint/2010/main" val="372798075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187</a:t>
            </a:fld>
            <a:endParaRPr lang="en-US" dirty="0"/>
          </a:p>
        </p:txBody>
      </p:sp>
    </p:spTree>
    <p:extLst>
      <p:ext uri="{BB962C8B-B14F-4D97-AF65-F5344CB8AC3E}">
        <p14:creationId xmlns:p14="http://schemas.microsoft.com/office/powerpoint/2010/main" val="54502762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188</a:t>
            </a:fld>
            <a:endParaRPr lang="en-US" dirty="0"/>
          </a:p>
        </p:txBody>
      </p:sp>
    </p:spTree>
    <p:extLst>
      <p:ext uri="{BB962C8B-B14F-4D97-AF65-F5344CB8AC3E}">
        <p14:creationId xmlns:p14="http://schemas.microsoft.com/office/powerpoint/2010/main" val="71345316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189</a:t>
            </a:fld>
            <a:endParaRPr lang="en-US" dirty="0"/>
          </a:p>
        </p:txBody>
      </p:sp>
    </p:spTree>
    <p:extLst>
      <p:ext uri="{BB962C8B-B14F-4D97-AF65-F5344CB8AC3E}">
        <p14:creationId xmlns:p14="http://schemas.microsoft.com/office/powerpoint/2010/main" val="301496152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190</a:t>
            </a:fld>
            <a:endParaRPr lang="en-US" dirty="0"/>
          </a:p>
        </p:txBody>
      </p:sp>
    </p:spTree>
    <p:extLst>
      <p:ext uri="{BB962C8B-B14F-4D97-AF65-F5344CB8AC3E}">
        <p14:creationId xmlns:p14="http://schemas.microsoft.com/office/powerpoint/2010/main" val="265463479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191</a:t>
            </a:fld>
            <a:endParaRPr lang="en-US" dirty="0"/>
          </a:p>
        </p:txBody>
      </p:sp>
    </p:spTree>
    <p:extLst>
      <p:ext uri="{BB962C8B-B14F-4D97-AF65-F5344CB8AC3E}">
        <p14:creationId xmlns:p14="http://schemas.microsoft.com/office/powerpoint/2010/main" val="123569833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192</a:t>
            </a:fld>
            <a:endParaRPr lang="en-US" dirty="0"/>
          </a:p>
        </p:txBody>
      </p:sp>
    </p:spTree>
    <p:extLst>
      <p:ext uri="{BB962C8B-B14F-4D97-AF65-F5344CB8AC3E}">
        <p14:creationId xmlns:p14="http://schemas.microsoft.com/office/powerpoint/2010/main" val="225880492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193</a:t>
            </a:fld>
            <a:endParaRPr lang="en-US" dirty="0"/>
          </a:p>
        </p:txBody>
      </p:sp>
    </p:spTree>
    <p:extLst>
      <p:ext uri="{BB962C8B-B14F-4D97-AF65-F5344CB8AC3E}">
        <p14:creationId xmlns:p14="http://schemas.microsoft.com/office/powerpoint/2010/main" val="233981055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194</a:t>
            </a:fld>
            <a:endParaRPr lang="en-US" dirty="0"/>
          </a:p>
        </p:txBody>
      </p:sp>
    </p:spTree>
    <p:extLst>
      <p:ext uri="{BB962C8B-B14F-4D97-AF65-F5344CB8AC3E}">
        <p14:creationId xmlns:p14="http://schemas.microsoft.com/office/powerpoint/2010/main" val="278239864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195</a:t>
            </a:fld>
            <a:endParaRPr lang="en-US" dirty="0"/>
          </a:p>
        </p:txBody>
      </p:sp>
    </p:spTree>
    <p:extLst>
      <p:ext uri="{BB962C8B-B14F-4D97-AF65-F5344CB8AC3E}">
        <p14:creationId xmlns:p14="http://schemas.microsoft.com/office/powerpoint/2010/main" val="238312840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196</a:t>
            </a:fld>
            <a:endParaRPr lang="en-US" dirty="0"/>
          </a:p>
        </p:txBody>
      </p:sp>
    </p:spTree>
    <p:extLst>
      <p:ext uri="{BB962C8B-B14F-4D97-AF65-F5344CB8AC3E}">
        <p14:creationId xmlns:p14="http://schemas.microsoft.com/office/powerpoint/2010/main" val="2164308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a:t>
            </a:fld>
            <a:endParaRPr lang="en-US" dirty="0"/>
          </a:p>
        </p:txBody>
      </p:sp>
    </p:spTree>
    <p:extLst>
      <p:ext uri="{BB962C8B-B14F-4D97-AF65-F5344CB8AC3E}">
        <p14:creationId xmlns:p14="http://schemas.microsoft.com/office/powerpoint/2010/main" val="57561450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197</a:t>
            </a:fld>
            <a:endParaRPr lang="en-US" dirty="0"/>
          </a:p>
        </p:txBody>
      </p:sp>
    </p:spTree>
    <p:extLst>
      <p:ext uri="{BB962C8B-B14F-4D97-AF65-F5344CB8AC3E}">
        <p14:creationId xmlns:p14="http://schemas.microsoft.com/office/powerpoint/2010/main" val="357805899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198</a:t>
            </a:fld>
            <a:endParaRPr lang="en-US" dirty="0"/>
          </a:p>
        </p:txBody>
      </p:sp>
    </p:spTree>
    <p:extLst>
      <p:ext uri="{BB962C8B-B14F-4D97-AF65-F5344CB8AC3E}">
        <p14:creationId xmlns:p14="http://schemas.microsoft.com/office/powerpoint/2010/main" val="267075180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199</a:t>
            </a:fld>
            <a:endParaRPr lang="en-US" dirty="0"/>
          </a:p>
        </p:txBody>
      </p:sp>
    </p:spTree>
    <p:extLst>
      <p:ext uri="{BB962C8B-B14F-4D97-AF65-F5344CB8AC3E}">
        <p14:creationId xmlns:p14="http://schemas.microsoft.com/office/powerpoint/2010/main" val="390054578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200</a:t>
            </a:fld>
            <a:endParaRPr lang="en-US" dirty="0"/>
          </a:p>
        </p:txBody>
      </p:sp>
    </p:spTree>
    <p:extLst>
      <p:ext uri="{BB962C8B-B14F-4D97-AF65-F5344CB8AC3E}">
        <p14:creationId xmlns:p14="http://schemas.microsoft.com/office/powerpoint/2010/main" val="400102750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201</a:t>
            </a:fld>
            <a:endParaRPr lang="en-US" dirty="0"/>
          </a:p>
        </p:txBody>
      </p:sp>
    </p:spTree>
    <p:extLst>
      <p:ext uri="{BB962C8B-B14F-4D97-AF65-F5344CB8AC3E}">
        <p14:creationId xmlns:p14="http://schemas.microsoft.com/office/powerpoint/2010/main" val="59478610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202</a:t>
            </a:fld>
            <a:endParaRPr lang="en-US" dirty="0"/>
          </a:p>
        </p:txBody>
      </p:sp>
    </p:spTree>
    <p:extLst>
      <p:ext uri="{BB962C8B-B14F-4D97-AF65-F5344CB8AC3E}">
        <p14:creationId xmlns:p14="http://schemas.microsoft.com/office/powerpoint/2010/main" val="161778193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203</a:t>
            </a:fld>
            <a:endParaRPr lang="en-US" dirty="0"/>
          </a:p>
        </p:txBody>
      </p:sp>
    </p:spTree>
    <p:extLst>
      <p:ext uri="{BB962C8B-B14F-4D97-AF65-F5344CB8AC3E}">
        <p14:creationId xmlns:p14="http://schemas.microsoft.com/office/powerpoint/2010/main" val="104851726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204</a:t>
            </a:fld>
            <a:endParaRPr lang="en-US" dirty="0"/>
          </a:p>
        </p:txBody>
      </p:sp>
    </p:spTree>
    <p:extLst>
      <p:ext uri="{BB962C8B-B14F-4D97-AF65-F5344CB8AC3E}">
        <p14:creationId xmlns:p14="http://schemas.microsoft.com/office/powerpoint/2010/main" val="410091317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207</a:t>
            </a:fld>
            <a:endParaRPr lang="en-US" dirty="0"/>
          </a:p>
        </p:txBody>
      </p:sp>
    </p:spTree>
    <p:extLst>
      <p:ext uri="{BB962C8B-B14F-4D97-AF65-F5344CB8AC3E}">
        <p14:creationId xmlns:p14="http://schemas.microsoft.com/office/powerpoint/2010/main" val="171122562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208</a:t>
            </a:fld>
            <a:endParaRPr lang="en-US" dirty="0"/>
          </a:p>
        </p:txBody>
      </p:sp>
    </p:spTree>
    <p:extLst>
      <p:ext uri="{BB962C8B-B14F-4D97-AF65-F5344CB8AC3E}">
        <p14:creationId xmlns:p14="http://schemas.microsoft.com/office/powerpoint/2010/main" val="2399235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a:t>
            </a:fld>
            <a:endParaRPr lang="en-US" dirty="0"/>
          </a:p>
        </p:txBody>
      </p:sp>
    </p:spTree>
    <p:extLst>
      <p:ext uri="{BB962C8B-B14F-4D97-AF65-F5344CB8AC3E}">
        <p14:creationId xmlns:p14="http://schemas.microsoft.com/office/powerpoint/2010/main" val="136470438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209</a:t>
            </a:fld>
            <a:endParaRPr lang="en-US" dirty="0"/>
          </a:p>
        </p:txBody>
      </p:sp>
    </p:spTree>
    <p:extLst>
      <p:ext uri="{BB962C8B-B14F-4D97-AF65-F5344CB8AC3E}">
        <p14:creationId xmlns:p14="http://schemas.microsoft.com/office/powerpoint/2010/main" val="399937893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210</a:t>
            </a:fld>
            <a:endParaRPr lang="en-US" dirty="0"/>
          </a:p>
        </p:txBody>
      </p:sp>
    </p:spTree>
    <p:extLst>
      <p:ext uri="{BB962C8B-B14F-4D97-AF65-F5344CB8AC3E}">
        <p14:creationId xmlns:p14="http://schemas.microsoft.com/office/powerpoint/2010/main" val="157523994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211</a:t>
            </a:fld>
            <a:endParaRPr lang="en-US" dirty="0"/>
          </a:p>
        </p:txBody>
      </p:sp>
    </p:spTree>
    <p:extLst>
      <p:ext uri="{BB962C8B-B14F-4D97-AF65-F5344CB8AC3E}">
        <p14:creationId xmlns:p14="http://schemas.microsoft.com/office/powerpoint/2010/main" val="23803081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212</a:t>
            </a:fld>
            <a:endParaRPr lang="en-US" dirty="0"/>
          </a:p>
        </p:txBody>
      </p:sp>
    </p:spTree>
    <p:extLst>
      <p:ext uri="{BB962C8B-B14F-4D97-AF65-F5344CB8AC3E}">
        <p14:creationId xmlns:p14="http://schemas.microsoft.com/office/powerpoint/2010/main" val="295207464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213</a:t>
            </a:fld>
            <a:endParaRPr lang="en-US" dirty="0"/>
          </a:p>
        </p:txBody>
      </p:sp>
    </p:spTree>
    <p:extLst>
      <p:ext uri="{BB962C8B-B14F-4D97-AF65-F5344CB8AC3E}">
        <p14:creationId xmlns:p14="http://schemas.microsoft.com/office/powerpoint/2010/main" val="306022533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215</a:t>
            </a:fld>
            <a:endParaRPr lang="en-US" dirty="0"/>
          </a:p>
        </p:txBody>
      </p:sp>
    </p:spTree>
    <p:extLst>
      <p:ext uri="{BB962C8B-B14F-4D97-AF65-F5344CB8AC3E}">
        <p14:creationId xmlns:p14="http://schemas.microsoft.com/office/powerpoint/2010/main" val="21456754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219</a:t>
            </a:fld>
            <a:endParaRPr lang="en-US" dirty="0"/>
          </a:p>
        </p:txBody>
      </p:sp>
    </p:spTree>
    <p:extLst>
      <p:ext uri="{BB962C8B-B14F-4D97-AF65-F5344CB8AC3E}">
        <p14:creationId xmlns:p14="http://schemas.microsoft.com/office/powerpoint/2010/main" val="242590639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220</a:t>
            </a:fld>
            <a:endParaRPr lang="en-US" dirty="0"/>
          </a:p>
        </p:txBody>
      </p:sp>
    </p:spTree>
    <p:extLst>
      <p:ext uri="{BB962C8B-B14F-4D97-AF65-F5344CB8AC3E}">
        <p14:creationId xmlns:p14="http://schemas.microsoft.com/office/powerpoint/2010/main" val="417113603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221</a:t>
            </a:fld>
            <a:endParaRPr lang="en-US" dirty="0"/>
          </a:p>
        </p:txBody>
      </p:sp>
    </p:spTree>
    <p:extLst>
      <p:ext uri="{BB962C8B-B14F-4D97-AF65-F5344CB8AC3E}">
        <p14:creationId xmlns:p14="http://schemas.microsoft.com/office/powerpoint/2010/main" val="210759598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263</a:t>
            </a:fld>
            <a:endParaRPr lang="en-US" dirty="0"/>
          </a:p>
        </p:txBody>
      </p:sp>
    </p:spTree>
    <p:extLst>
      <p:ext uri="{BB962C8B-B14F-4D97-AF65-F5344CB8AC3E}">
        <p14:creationId xmlns:p14="http://schemas.microsoft.com/office/powerpoint/2010/main" val="3870964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a:t>
            </a:fld>
            <a:endParaRPr lang="en-US" dirty="0"/>
          </a:p>
        </p:txBody>
      </p:sp>
    </p:spTree>
    <p:extLst>
      <p:ext uri="{BB962C8B-B14F-4D97-AF65-F5344CB8AC3E}">
        <p14:creationId xmlns:p14="http://schemas.microsoft.com/office/powerpoint/2010/main" val="391727316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264</a:t>
            </a:fld>
            <a:endParaRPr lang="en-US" dirty="0"/>
          </a:p>
        </p:txBody>
      </p:sp>
    </p:spTree>
    <p:extLst>
      <p:ext uri="{BB962C8B-B14F-4D97-AF65-F5344CB8AC3E}">
        <p14:creationId xmlns:p14="http://schemas.microsoft.com/office/powerpoint/2010/main" val="403266015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265</a:t>
            </a:fld>
            <a:endParaRPr lang="en-US" dirty="0"/>
          </a:p>
        </p:txBody>
      </p:sp>
    </p:spTree>
    <p:extLst>
      <p:ext uri="{BB962C8B-B14F-4D97-AF65-F5344CB8AC3E}">
        <p14:creationId xmlns:p14="http://schemas.microsoft.com/office/powerpoint/2010/main" val="201421629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283</a:t>
            </a:fld>
            <a:endParaRPr lang="en-US" dirty="0"/>
          </a:p>
        </p:txBody>
      </p:sp>
    </p:spTree>
    <p:extLst>
      <p:ext uri="{BB962C8B-B14F-4D97-AF65-F5344CB8AC3E}">
        <p14:creationId xmlns:p14="http://schemas.microsoft.com/office/powerpoint/2010/main" val="142626747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284</a:t>
            </a:fld>
            <a:endParaRPr lang="en-US" dirty="0"/>
          </a:p>
        </p:txBody>
      </p:sp>
    </p:spTree>
    <p:extLst>
      <p:ext uri="{BB962C8B-B14F-4D97-AF65-F5344CB8AC3E}">
        <p14:creationId xmlns:p14="http://schemas.microsoft.com/office/powerpoint/2010/main" val="242336868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285</a:t>
            </a:fld>
            <a:endParaRPr lang="en-US" dirty="0"/>
          </a:p>
        </p:txBody>
      </p:sp>
    </p:spTree>
    <p:extLst>
      <p:ext uri="{BB962C8B-B14F-4D97-AF65-F5344CB8AC3E}">
        <p14:creationId xmlns:p14="http://schemas.microsoft.com/office/powerpoint/2010/main" val="365241295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286</a:t>
            </a:fld>
            <a:endParaRPr lang="en-US" dirty="0"/>
          </a:p>
        </p:txBody>
      </p:sp>
    </p:spTree>
    <p:extLst>
      <p:ext uri="{BB962C8B-B14F-4D97-AF65-F5344CB8AC3E}">
        <p14:creationId xmlns:p14="http://schemas.microsoft.com/office/powerpoint/2010/main" val="126575036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287</a:t>
            </a:fld>
            <a:endParaRPr lang="en-US" dirty="0"/>
          </a:p>
        </p:txBody>
      </p:sp>
    </p:spTree>
    <p:extLst>
      <p:ext uri="{BB962C8B-B14F-4D97-AF65-F5344CB8AC3E}">
        <p14:creationId xmlns:p14="http://schemas.microsoft.com/office/powerpoint/2010/main" val="229724885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288</a:t>
            </a:fld>
            <a:endParaRPr lang="en-US" dirty="0"/>
          </a:p>
        </p:txBody>
      </p:sp>
    </p:spTree>
    <p:extLst>
      <p:ext uri="{BB962C8B-B14F-4D97-AF65-F5344CB8AC3E}">
        <p14:creationId xmlns:p14="http://schemas.microsoft.com/office/powerpoint/2010/main" val="43241350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289</a:t>
            </a:fld>
            <a:endParaRPr lang="en-US" dirty="0"/>
          </a:p>
        </p:txBody>
      </p:sp>
    </p:spTree>
    <p:extLst>
      <p:ext uri="{BB962C8B-B14F-4D97-AF65-F5344CB8AC3E}">
        <p14:creationId xmlns:p14="http://schemas.microsoft.com/office/powerpoint/2010/main" val="81276944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290</a:t>
            </a:fld>
            <a:endParaRPr lang="en-US" dirty="0"/>
          </a:p>
        </p:txBody>
      </p:sp>
    </p:spTree>
    <p:extLst>
      <p:ext uri="{BB962C8B-B14F-4D97-AF65-F5344CB8AC3E}">
        <p14:creationId xmlns:p14="http://schemas.microsoft.com/office/powerpoint/2010/main" val="4153213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a:t>
            </a:fld>
            <a:endParaRPr lang="en-US" dirty="0"/>
          </a:p>
        </p:txBody>
      </p:sp>
    </p:spTree>
    <p:extLst>
      <p:ext uri="{BB962C8B-B14F-4D97-AF65-F5344CB8AC3E}">
        <p14:creationId xmlns:p14="http://schemas.microsoft.com/office/powerpoint/2010/main" val="282255118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291</a:t>
            </a:fld>
            <a:endParaRPr lang="en-US" dirty="0"/>
          </a:p>
        </p:txBody>
      </p:sp>
    </p:spTree>
    <p:extLst>
      <p:ext uri="{BB962C8B-B14F-4D97-AF65-F5344CB8AC3E}">
        <p14:creationId xmlns:p14="http://schemas.microsoft.com/office/powerpoint/2010/main" val="235435187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292</a:t>
            </a:fld>
            <a:endParaRPr lang="en-US" dirty="0"/>
          </a:p>
        </p:txBody>
      </p:sp>
    </p:spTree>
    <p:extLst>
      <p:ext uri="{BB962C8B-B14F-4D97-AF65-F5344CB8AC3E}">
        <p14:creationId xmlns:p14="http://schemas.microsoft.com/office/powerpoint/2010/main" val="253834840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293</a:t>
            </a:fld>
            <a:endParaRPr lang="en-US" dirty="0"/>
          </a:p>
        </p:txBody>
      </p:sp>
    </p:spTree>
    <p:extLst>
      <p:ext uri="{BB962C8B-B14F-4D97-AF65-F5344CB8AC3E}">
        <p14:creationId xmlns:p14="http://schemas.microsoft.com/office/powerpoint/2010/main" val="159425606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294</a:t>
            </a:fld>
            <a:endParaRPr lang="en-US" dirty="0"/>
          </a:p>
        </p:txBody>
      </p:sp>
    </p:spTree>
    <p:extLst>
      <p:ext uri="{BB962C8B-B14F-4D97-AF65-F5344CB8AC3E}">
        <p14:creationId xmlns:p14="http://schemas.microsoft.com/office/powerpoint/2010/main" val="294686674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295</a:t>
            </a:fld>
            <a:endParaRPr lang="en-US" dirty="0"/>
          </a:p>
        </p:txBody>
      </p:sp>
    </p:spTree>
    <p:extLst>
      <p:ext uri="{BB962C8B-B14F-4D97-AF65-F5344CB8AC3E}">
        <p14:creationId xmlns:p14="http://schemas.microsoft.com/office/powerpoint/2010/main" val="394230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296</a:t>
            </a:fld>
            <a:endParaRPr lang="en-US" dirty="0"/>
          </a:p>
        </p:txBody>
      </p:sp>
    </p:spTree>
    <p:extLst>
      <p:ext uri="{BB962C8B-B14F-4D97-AF65-F5344CB8AC3E}">
        <p14:creationId xmlns:p14="http://schemas.microsoft.com/office/powerpoint/2010/main" val="259410257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297</a:t>
            </a:fld>
            <a:endParaRPr lang="en-US" dirty="0"/>
          </a:p>
        </p:txBody>
      </p:sp>
    </p:spTree>
    <p:extLst>
      <p:ext uri="{BB962C8B-B14F-4D97-AF65-F5344CB8AC3E}">
        <p14:creationId xmlns:p14="http://schemas.microsoft.com/office/powerpoint/2010/main" val="354912046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298</a:t>
            </a:fld>
            <a:endParaRPr lang="en-US" dirty="0"/>
          </a:p>
        </p:txBody>
      </p:sp>
    </p:spTree>
    <p:extLst>
      <p:ext uri="{BB962C8B-B14F-4D97-AF65-F5344CB8AC3E}">
        <p14:creationId xmlns:p14="http://schemas.microsoft.com/office/powerpoint/2010/main" val="86109005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299</a:t>
            </a:fld>
            <a:endParaRPr lang="en-US" dirty="0"/>
          </a:p>
        </p:txBody>
      </p:sp>
    </p:spTree>
    <p:extLst>
      <p:ext uri="{BB962C8B-B14F-4D97-AF65-F5344CB8AC3E}">
        <p14:creationId xmlns:p14="http://schemas.microsoft.com/office/powerpoint/2010/main" val="284321089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300</a:t>
            </a:fld>
            <a:endParaRPr lang="en-US" dirty="0"/>
          </a:p>
        </p:txBody>
      </p:sp>
    </p:spTree>
    <p:extLst>
      <p:ext uri="{BB962C8B-B14F-4D97-AF65-F5344CB8AC3E}">
        <p14:creationId xmlns:p14="http://schemas.microsoft.com/office/powerpoint/2010/main" val="813955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a:t>
            </a:fld>
            <a:endParaRPr lang="en-US" dirty="0"/>
          </a:p>
        </p:txBody>
      </p:sp>
    </p:spTree>
    <p:extLst>
      <p:ext uri="{BB962C8B-B14F-4D97-AF65-F5344CB8AC3E}">
        <p14:creationId xmlns:p14="http://schemas.microsoft.com/office/powerpoint/2010/main" val="191154846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301</a:t>
            </a:fld>
            <a:endParaRPr lang="en-US" dirty="0"/>
          </a:p>
        </p:txBody>
      </p:sp>
    </p:spTree>
    <p:extLst>
      <p:ext uri="{BB962C8B-B14F-4D97-AF65-F5344CB8AC3E}">
        <p14:creationId xmlns:p14="http://schemas.microsoft.com/office/powerpoint/2010/main" val="25291276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302</a:t>
            </a:fld>
            <a:endParaRPr lang="en-US" dirty="0"/>
          </a:p>
        </p:txBody>
      </p:sp>
    </p:spTree>
    <p:extLst>
      <p:ext uri="{BB962C8B-B14F-4D97-AF65-F5344CB8AC3E}">
        <p14:creationId xmlns:p14="http://schemas.microsoft.com/office/powerpoint/2010/main" val="310597956"/>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303</a:t>
            </a:fld>
            <a:endParaRPr lang="en-US" dirty="0"/>
          </a:p>
        </p:txBody>
      </p:sp>
    </p:spTree>
    <p:extLst>
      <p:ext uri="{BB962C8B-B14F-4D97-AF65-F5344CB8AC3E}">
        <p14:creationId xmlns:p14="http://schemas.microsoft.com/office/powerpoint/2010/main" val="420404076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304</a:t>
            </a:fld>
            <a:endParaRPr lang="en-US" dirty="0"/>
          </a:p>
        </p:txBody>
      </p:sp>
    </p:spTree>
    <p:extLst>
      <p:ext uri="{BB962C8B-B14F-4D97-AF65-F5344CB8AC3E}">
        <p14:creationId xmlns:p14="http://schemas.microsoft.com/office/powerpoint/2010/main" val="56007688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305</a:t>
            </a:fld>
            <a:endParaRPr lang="en-US" dirty="0"/>
          </a:p>
        </p:txBody>
      </p:sp>
    </p:spTree>
    <p:extLst>
      <p:ext uri="{BB962C8B-B14F-4D97-AF65-F5344CB8AC3E}">
        <p14:creationId xmlns:p14="http://schemas.microsoft.com/office/powerpoint/2010/main" val="5852810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306</a:t>
            </a:fld>
            <a:endParaRPr lang="en-US" dirty="0"/>
          </a:p>
        </p:txBody>
      </p:sp>
    </p:spTree>
    <p:extLst>
      <p:ext uri="{BB962C8B-B14F-4D97-AF65-F5344CB8AC3E}">
        <p14:creationId xmlns:p14="http://schemas.microsoft.com/office/powerpoint/2010/main" val="2998439495"/>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307</a:t>
            </a:fld>
            <a:endParaRPr lang="en-US" dirty="0"/>
          </a:p>
        </p:txBody>
      </p:sp>
    </p:spTree>
    <p:extLst>
      <p:ext uri="{BB962C8B-B14F-4D97-AF65-F5344CB8AC3E}">
        <p14:creationId xmlns:p14="http://schemas.microsoft.com/office/powerpoint/2010/main" val="70006879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308</a:t>
            </a:fld>
            <a:endParaRPr lang="en-US" dirty="0"/>
          </a:p>
        </p:txBody>
      </p:sp>
    </p:spTree>
    <p:extLst>
      <p:ext uri="{BB962C8B-B14F-4D97-AF65-F5344CB8AC3E}">
        <p14:creationId xmlns:p14="http://schemas.microsoft.com/office/powerpoint/2010/main" val="179924954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309</a:t>
            </a:fld>
            <a:endParaRPr lang="en-US" dirty="0"/>
          </a:p>
        </p:txBody>
      </p:sp>
    </p:spTree>
    <p:extLst>
      <p:ext uri="{BB962C8B-B14F-4D97-AF65-F5344CB8AC3E}">
        <p14:creationId xmlns:p14="http://schemas.microsoft.com/office/powerpoint/2010/main" val="151731012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310</a:t>
            </a:fld>
            <a:endParaRPr lang="en-US" dirty="0"/>
          </a:p>
        </p:txBody>
      </p:sp>
    </p:spTree>
    <p:extLst>
      <p:ext uri="{BB962C8B-B14F-4D97-AF65-F5344CB8AC3E}">
        <p14:creationId xmlns:p14="http://schemas.microsoft.com/office/powerpoint/2010/main" val="3386989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a:t>
            </a:fld>
            <a:endParaRPr lang="en-US" dirty="0"/>
          </a:p>
        </p:txBody>
      </p:sp>
    </p:spTree>
    <p:extLst>
      <p:ext uri="{BB962C8B-B14F-4D97-AF65-F5344CB8AC3E}">
        <p14:creationId xmlns:p14="http://schemas.microsoft.com/office/powerpoint/2010/main" val="1816152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30</a:t>
            </a:fld>
            <a:endParaRPr lang="en-US" dirty="0"/>
          </a:p>
        </p:txBody>
      </p:sp>
    </p:spTree>
    <p:extLst>
      <p:ext uri="{BB962C8B-B14F-4D97-AF65-F5344CB8AC3E}">
        <p14:creationId xmlns:p14="http://schemas.microsoft.com/office/powerpoint/2010/main" val="570611434"/>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311</a:t>
            </a:fld>
            <a:endParaRPr lang="en-US" dirty="0"/>
          </a:p>
        </p:txBody>
      </p:sp>
    </p:spTree>
    <p:extLst>
      <p:ext uri="{BB962C8B-B14F-4D97-AF65-F5344CB8AC3E}">
        <p14:creationId xmlns:p14="http://schemas.microsoft.com/office/powerpoint/2010/main" val="49986018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312</a:t>
            </a:fld>
            <a:endParaRPr lang="en-US" dirty="0"/>
          </a:p>
        </p:txBody>
      </p:sp>
    </p:spTree>
    <p:extLst>
      <p:ext uri="{BB962C8B-B14F-4D97-AF65-F5344CB8AC3E}">
        <p14:creationId xmlns:p14="http://schemas.microsoft.com/office/powerpoint/2010/main" val="353693701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313</a:t>
            </a:fld>
            <a:endParaRPr lang="en-US" dirty="0"/>
          </a:p>
        </p:txBody>
      </p:sp>
    </p:spTree>
    <p:extLst>
      <p:ext uri="{BB962C8B-B14F-4D97-AF65-F5344CB8AC3E}">
        <p14:creationId xmlns:p14="http://schemas.microsoft.com/office/powerpoint/2010/main" val="309319575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314</a:t>
            </a:fld>
            <a:endParaRPr lang="en-US" dirty="0"/>
          </a:p>
        </p:txBody>
      </p:sp>
    </p:spTree>
    <p:extLst>
      <p:ext uri="{BB962C8B-B14F-4D97-AF65-F5344CB8AC3E}">
        <p14:creationId xmlns:p14="http://schemas.microsoft.com/office/powerpoint/2010/main" val="105345250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315</a:t>
            </a:fld>
            <a:endParaRPr lang="en-US" dirty="0"/>
          </a:p>
        </p:txBody>
      </p:sp>
    </p:spTree>
    <p:extLst>
      <p:ext uri="{BB962C8B-B14F-4D97-AF65-F5344CB8AC3E}">
        <p14:creationId xmlns:p14="http://schemas.microsoft.com/office/powerpoint/2010/main" val="3886574146"/>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316</a:t>
            </a:fld>
            <a:endParaRPr lang="en-US" dirty="0"/>
          </a:p>
        </p:txBody>
      </p:sp>
    </p:spTree>
    <p:extLst>
      <p:ext uri="{BB962C8B-B14F-4D97-AF65-F5344CB8AC3E}">
        <p14:creationId xmlns:p14="http://schemas.microsoft.com/office/powerpoint/2010/main" val="50699924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317</a:t>
            </a:fld>
            <a:endParaRPr lang="en-US" dirty="0"/>
          </a:p>
        </p:txBody>
      </p:sp>
    </p:spTree>
    <p:extLst>
      <p:ext uri="{BB962C8B-B14F-4D97-AF65-F5344CB8AC3E}">
        <p14:creationId xmlns:p14="http://schemas.microsoft.com/office/powerpoint/2010/main" val="301412328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318</a:t>
            </a:fld>
            <a:endParaRPr lang="en-US" dirty="0"/>
          </a:p>
        </p:txBody>
      </p:sp>
    </p:spTree>
    <p:extLst>
      <p:ext uri="{BB962C8B-B14F-4D97-AF65-F5344CB8AC3E}">
        <p14:creationId xmlns:p14="http://schemas.microsoft.com/office/powerpoint/2010/main" val="1243036413"/>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319</a:t>
            </a:fld>
            <a:endParaRPr lang="en-US" dirty="0"/>
          </a:p>
        </p:txBody>
      </p:sp>
    </p:spTree>
    <p:extLst>
      <p:ext uri="{BB962C8B-B14F-4D97-AF65-F5344CB8AC3E}">
        <p14:creationId xmlns:p14="http://schemas.microsoft.com/office/powerpoint/2010/main" val="122849859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320</a:t>
            </a:fld>
            <a:endParaRPr lang="en-US" dirty="0"/>
          </a:p>
        </p:txBody>
      </p:sp>
    </p:spTree>
    <p:extLst>
      <p:ext uri="{BB962C8B-B14F-4D97-AF65-F5344CB8AC3E}">
        <p14:creationId xmlns:p14="http://schemas.microsoft.com/office/powerpoint/2010/main" val="972381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31</a:t>
            </a:fld>
            <a:endParaRPr lang="en-US" dirty="0"/>
          </a:p>
        </p:txBody>
      </p:sp>
    </p:spTree>
    <p:extLst>
      <p:ext uri="{BB962C8B-B14F-4D97-AF65-F5344CB8AC3E}">
        <p14:creationId xmlns:p14="http://schemas.microsoft.com/office/powerpoint/2010/main" val="248049211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321</a:t>
            </a:fld>
            <a:endParaRPr lang="en-US" dirty="0"/>
          </a:p>
        </p:txBody>
      </p:sp>
    </p:spTree>
    <p:extLst>
      <p:ext uri="{BB962C8B-B14F-4D97-AF65-F5344CB8AC3E}">
        <p14:creationId xmlns:p14="http://schemas.microsoft.com/office/powerpoint/2010/main" val="3040034757"/>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322</a:t>
            </a:fld>
            <a:endParaRPr lang="en-US" dirty="0"/>
          </a:p>
        </p:txBody>
      </p:sp>
    </p:spTree>
    <p:extLst>
      <p:ext uri="{BB962C8B-B14F-4D97-AF65-F5344CB8AC3E}">
        <p14:creationId xmlns:p14="http://schemas.microsoft.com/office/powerpoint/2010/main" val="261892241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323</a:t>
            </a:fld>
            <a:endParaRPr lang="en-US" dirty="0"/>
          </a:p>
        </p:txBody>
      </p:sp>
    </p:spTree>
    <p:extLst>
      <p:ext uri="{BB962C8B-B14F-4D97-AF65-F5344CB8AC3E}">
        <p14:creationId xmlns:p14="http://schemas.microsoft.com/office/powerpoint/2010/main" val="272765558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324</a:t>
            </a:fld>
            <a:endParaRPr lang="en-US" dirty="0"/>
          </a:p>
        </p:txBody>
      </p:sp>
    </p:spTree>
    <p:extLst>
      <p:ext uri="{BB962C8B-B14F-4D97-AF65-F5344CB8AC3E}">
        <p14:creationId xmlns:p14="http://schemas.microsoft.com/office/powerpoint/2010/main" val="367390347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325</a:t>
            </a:fld>
            <a:endParaRPr lang="en-US" dirty="0"/>
          </a:p>
        </p:txBody>
      </p:sp>
    </p:spTree>
    <p:extLst>
      <p:ext uri="{BB962C8B-B14F-4D97-AF65-F5344CB8AC3E}">
        <p14:creationId xmlns:p14="http://schemas.microsoft.com/office/powerpoint/2010/main" val="284011877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326</a:t>
            </a:fld>
            <a:endParaRPr lang="en-US" dirty="0"/>
          </a:p>
        </p:txBody>
      </p:sp>
    </p:spTree>
    <p:extLst>
      <p:ext uri="{BB962C8B-B14F-4D97-AF65-F5344CB8AC3E}">
        <p14:creationId xmlns:p14="http://schemas.microsoft.com/office/powerpoint/2010/main" val="468990370"/>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327</a:t>
            </a:fld>
            <a:endParaRPr lang="en-US" dirty="0"/>
          </a:p>
        </p:txBody>
      </p:sp>
    </p:spTree>
    <p:extLst>
      <p:ext uri="{BB962C8B-B14F-4D97-AF65-F5344CB8AC3E}">
        <p14:creationId xmlns:p14="http://schemas.microsoft.com/office/powerpoint/2010/main" val="357221899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328</a:t>
            </a:fld>
            <a:endParaRPr lang="en-US" dirty="0"/>
          </a:p>
        </p:txBody>
      </p:sp>
    </p:spTree>
    <p:extLst>
      <p:ext uri="{BB962C8B-B14F-4D97-AF65-F5344CB8AC3E}">
        <p14:creationId xmlns:p14="http://schemas.microsoft.com/office/powerpoint/2010/main" val="4238076306"/>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329</a:t>
            </a:fld>
            <a:endParaRPr lang="en-US" dirty="0"/>
          </a:p>
        </p:txBody>
      </p:sp>
    </p:spTree>
    <p:extLst>
      <p:ext uri="{BB962C8B-B14F-4D97-AF65-F5344CB8AC3E}">
        <p14:creationId xmlns:p14="http://schemas.microsoft.com/office/powerpoint/2010/main" val="1030964252"/>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330</a:t>
            </a:fld>
            <a:endParaRPr lang="en-US" dirty="0"/>
          </a:p>
        </p:txBody>
      </p:sp>
    </p:spTree>
    <p:extLst>
      <p:ext uri="{BB962C8B-B14F-4D97-AF65-F5344CB8AC3E}">
        <p14:creationId xmlns:p14="http://schemas.microsoft.com/office/powerpoint/2010/main" val="3878226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32</a:t>
            </a:fld>
            <a:endParaRPr lang="en-US" dirty="0"/>
          </a:p>
        </p:txBody>
      </p:sp>
    </p:spTree>
    <p:extLst>
      <p:ext uri="{BB962C8B-B14F-4D97-AF65-F5344CB8AC3E}">
        <p14:creationId xmlns:p14="http://schemas.microsoft.com/office/powerpoint/2010/main" val="69702808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331</a:t>
            </a:fld>
            <a:endParaRPr lang="en-US" dirty="0"/>
          </a:p>
        </p:txBody>
      </p:sp>
    </p:spTree>
    <p:extLst>
      <p:ext uri="{BB962C8B-B14F-4D97-AF65-F5344CB8AC3E}">
        <p14:creationId xmlns:p14="http://schemas.microsoft.com/office/powerpoint/2010/main" val="2226266678"/>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333</a:t>
            </a:fld>
            <a:endParaRPr lang="en-US" dirty="0"/>
          </a:p>
        </p:txBody>
      </p:sp>
    </p:spTree>
    <p:extLst>
      <p:ext uri="{BB962C8B-B14F-4D97-AF65-F5344CB8AC3E}">
        <p14:creationId xmlns:p14="http://schemas.microsoft.com/office/powerpoint/2010/main" val="269545346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334</a:t>
            </a:fld>
            <a:endParaRPr lang="en-US" dirty="0"/>
          </a:p>
        </p:txBody>
      </p:sp>
    </p:spTree>
    <p:extLst>
      <p:ext uri="{BB962C8B-B14F-4D97-AF65-F5344CB8AC3E}">
        <p14:creationId xmlns:p14="http://schemas.microsoft.com/office/powerpoint/2010/main" val="395350507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335</a:t>
            </a:fld>
            <a:endParaRPr lang="en-US" dirty="0"/>
          </a:p>
        </p:txBody>
      </p:sp>
    </p:spTree>
    <p:extLst>
      <p:ext uri="{BB962C8B-B14F-4D97-AF65-F5344CB8AC3E}">
        <p14:creationId xmlns:p14="http://schemas.microsoft.com/office/powerpoint/2010/main" val="2301532016"/>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336</a:t>
            </a:fld>
            <a:endParaRPr lang="en-US" dirty="0"/>
          </a:p>
        </p:txBody>
      </p:sp>
    </p:spTree>
    <p:extLst>
      <p:ext uri="{BB962C8B-B14F-4D97-AF65-F5344CB8AC3E}">
        <p14:creationId xmlns:p14="http://schemas.microsoft.com/office/powerpoint/2010/main" val="2945716352"/>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337</a:t>
            </a:fld>
            <a:endParaRPr lang="en-US" dirty="0"/>
          </a:p>
        </p:txBody>
      </p:sp>
    </p:spTree>
    <p:extLst>
      <p:ext uri="{BB962C8B-B14F-4D97-AF65-F5344CB8AC3E}">
        <p14:creationId xmlns:p14="http://schemas.microsoft.com/office/powerpoint/2010/main" val="4099203467"/>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338</a:t>
            </a:fld>
            <a:endParaRPr lang="en-US" dirty="0"/>
          </a:p>
        </p:txBody>
      </p:sp>
    </p:spTree>
    <p:extLst>
      <p:ext uri="{BB962C8B-B14F-4D97-AF65-F5344CB8AC3E}">
        <p14:creationId xmlns:p14="http://schemas.microsoft.com/office/powerpoint/2010/main" val="3314704792"/>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339</a:t>
            </a:fld>
            <a:endParaRPr lang="en-US" dirty="0"/>
          </a:p>
        </p:txBody>
      </p:sp>
    </p:spTree>
    <p:extLst>
      <p:ext uri="{BB962C8B-B14F-4D97-AF65-F5344CB8AC3E}">
        <p14:creationId xmlns:p14="http://schemas.microsoft.com/office/powerpoint/2010/main" val="3842575147"/>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340</a:t>
            </a:fld>
            <a:endParaRPr lang="en-US" dirty="0"/>
          </a:p>
        </p:txBody>
      </p:sp>
    </p:spTree>
    <p:extLst>
      <p:ext uri="{BB962C8B-B14F-4D97-AF65-F5344CB8AC3E}">
        <p14:creationId xmlns:p14="http://schemas.microsoft.com/office/powerpoint/2010/main" val="703355077"/>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341</a:t>
            </a:fld>
            <a:endParaRPr lang="en-US" dirty="0"/>
          </a:p>
        </p:txBody>
      </p:sp>
    </p:spTree>
    <p:extLst>
      <p:ext uri="{BB962C8B-B14F-4D97-AF65-F5344CB8AC3E}">
        <p14:creationId xmlns:p14="http://schemas.microsoft.com/office/powerpoint/2010/main" val="3493891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33</a:t>
            </a:fld>
            <a:endParaRPr lang="en-US" dirty="0"/>
          </a:p>
        </p:txBody>
      </p:sp>
    </p:spTree>
    <p:extLst>
      <p:ext uri="{BB962C8B-B14F-4D97-AF65-F5344CB8AC3E}">
        <p14:creationId xmlns:p14="http://schemas.microsoft.com/office/powerpoint/2010/main" val="2128774348"/>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342</a:t>
            </a:fld>
            <a:endParaRPr lang="en-US" dirty="0"/>
          </a:p>
        </p:txBody>
      </p:sp>
    </p:spTree>
    <p:extLst>
      <p:ext uri="{BB962C8B-B14F-4D97-AF65-F5344CB8AC3E}">
        <p14:creationId xmlns:p14="http://schemas.microsoft.com/office/powerpoint/2010/main" val="736342669"/>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343</a:t>
            </a:fld>
            <a:endParaRPr lang="en-US" dirty="0"/>
          </a:p>
        </p:txBody>
      </p:sp>
    </p:spTree>
    <p:extLst>
      <p:ext uri="{BB962C8B-B14F-4D97-AF65-F5344CB8AC3E}">
        <p14:creationId xmlns:p14="http://schemas.microsoft.com/office/powerpoint/2010/main" val="770646228"/>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344</a:t>
            </a:fld>
            <a:endParaRPr lang="en-US" dirty="0"/>
          </a:p>
        </p:txBody>
      </p:sp>
    </p:spTree>
    <p:extLst>
      <p:ext uri="{BB962C8B-B14F-4D97-AF65-F5344CB8AC3E}">
        <p14:creationId xmlns:p14="http://schemas.microsoft.com/office/powerpoint/2010/main" val="173755892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345</a:t>
            </a:fld>
            <a:endParaRPr lang="en-US" dirty="0"/>
          </a:p>
        </p:txBody>
      </p:sp>
    </p:spTree>
    <p:extLst>
      <p:ext uri="{BB962C8B-B14F-4D97-AF65-F5344CB8AC3E}">
        <p14:creationId xmlns:p14="http://schemas.microsoft.com/office/powerpoint/2010/main" val="781162063"/>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346</a:t>
            </a:fld>
            <a:endParaRPr lang="en-US" dirty="0"/>
          </a:p>
        </p:txBody>
      </p:sp>
    </p:spTree>
    <p:extLst>
      <p:ext uri="{BB962C8B-B14F-4D97-AF65-F5344CB8AC3E}">
        <p14:creationId xmlns:p14="http://schemas.microsoft.com/office/powerpoint/2010/main" val="164701224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347</a:t>
            </a:fld>
            <a:endParaRPr lang="en-US" dirty="0"/>
          </a:p>
        </p:txBody>
      </p:sp>
    </p:spTree>
    <p:extLst>
      <p:ext uri="{BB962C8B-B14F-4D97-AF65-F5344CB8AC3E}">
        <p14:creationId xmlns:p14="http://schemas.microsoft.com/office/powerpoint/2010/main" val="2883224514"/>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348</a:t>
            </a:fld>
            <a:endParaRPr lang="en-US" dirty="0"/>
          </a:p>
        </p:txBody>
      </p:sp>
    </p:spTree>
    <p:extLst>
      <p:ext uri="{BB962C8B-B14F-4D97-AF65-F5344CB8AC3E}">
        <p14:creationId xmlns:p14="http://schemas.microsoft.com/office/powerpoint/2010/main" val="2123270148"/>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349</a:t>
            </a:fld>
            <a:endParaRPr lang="en-US" dirty="0"/>
          </a:p>
        </p:txBody>
      </p:sp>
    </p:spTree>
    <p:extLst>
      <p:ext uri="{BB962C8B-B14F-4D97-AF65-F5344CB8AC3E}">
        <p14:creationId xmlns:p14="http://schemas.microsoft.com/office/powerpoint/2010/main" val="91080570"/>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350</a:t>
            </a:fld>
            <a:endParaRPr lang="en-US" dirty="0"/>
          </a:p>
        </p:txBody>
      </p:sp>
    </p:spTree>
    <p:extLst>
      <p:ext uri="{BB962C8B-B14F-4D97-AF65-F5344CB8AC3E}">
        <p14:creationId xmlns:p14="http://schemas.microsoft.com/office/powerpoint/2010/main" val="664705715"/>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351</a:t>
            </a:fld>
            <a:endParaRPr lang="en-US" dirty="0"/>
          </a:p>
        </p:txBody>
      </p:sp>
    </p:spTree>
    <p:extLst>
      <p:ext uri="{BB962C8B-B14F-4D97-AF65-F5344CB8AC3E}">
        <p14:creationId xmlns:p14="http://schemas.microsoft.com/office/powerpoint/2010/main" val="1169321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34</a:t>
            </a:fld>
            <a:endParaRPr lang="en-US" dirty="0"/>
          </a:p>
        </p:txBody>
      </p:sp>
    </p:spTree>
    <p:extLst>
      <p:ext uri="{BB962C8B-B14F-4D97-AF65-F5344CB8AC3E}">
        <p14:creationId xmlns:p14="http://schemas.microsoft.com/office/powerpoint/2010/main" val="1655674396"/>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352</a:t>
            </a:fld>
            <a:endParaRPr lang="en-US" dirty="0"/>
          </a:p>
        </p:txBody>
      </p:sp>
    </p:spTree>
    <p:extLst>
      <p:ext uri="{BB962C8B-B14F-4D97-AF65-F5344CB8AC3E}">
        <p14:creationId xmlns:p14="http://schemas.microsoft.com/office/powerpoint/2010/main" val="2077648684"/>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353</a:t>
            </a:fld>
            <a:endParaRPr lang="en-US" dirty="0"/>
          </a:p>
        </p:txBody>
      </p:sp>
    </p:spTree>
    <p:extLst>
      <p:ext uri="{BB962C8B-B14F-4D97-AF65-F5344CB8AC3E}">
        <p14:creationId xmlns:p14="http://schemas.microsoft.com/office/powerpoint/2010/main" val="1673733578"/>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376</a:t>
            </a:fld>
            <a:endParaRPr lang="en-US" dirty="0"/>
          </a:p>
        </p:txBody>
      </p:sp>
    </p:spTree>
    <p:extLst>
      <p:ext uri="{BB962C8B-B14F-4D97-AF65-F5344CB8AC3E}">
        <p14:creationId xmlns:p14="http://schemas.microsoft.com/office/powerpoint/2010/main" val="2759568961"/>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377</a:t>
            </a:fld>
            <a:endParaRPr lang="en-US" dirty="0"/>
          </a:p>
        </p:txBody>
      </p:sp>
    </p:spTree>
    <p:extLst>
      <p:ext uri="{BB962C8B-B14F-4D97-AF65-F5344CB8AC3E}">
        <p14:creationId xmlns:p14="http://schemas.microsoft.com/office/powerpoint/2010/main" val="1696553257"/>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378</a:t>
            </a:fld>
            <a:endParaRPr lang="en-US" dirty="0"/>
          </a:p>
        </p:txBody>
      </p:sp>
    </p:spTree>
    <p:extLst>
      <p:ext uri="{BB962C8B-B14F-4D97-AF65-F5344CB8AC3E}">
        <p14:creationId xmlns:p14="http://schemas.microsoft.com/office/powerpoint/2010/main" val="3744187077"/>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415</a:t>
            </a:fld>
            <a:endParaRPr lang="en-US" dirty="0"/>
          </a:p>
        </p:txBody>
      </p:sp>
    </p:spTree>
    <p:extLst>
      <p:ext uri="{BB962C8B-B14F-4D97-AF65-F5344CB8AC3E}">
        <p14:creationId xmlns:p14="http://schemas.microsoft.com/office/powerpoint/2010/main" val="357819066"/>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416</a:t>
            </a:fld>
            <a:endParaRPr lang="en-US" dirty="0"/>
          </a:p>
        </p:txBody>
      </p:sp>
    </p:spTree>
    <p:extLst>
      <p:ext uri="{BB962C8B-B14F-4D97-AF65-F5344CB8AC3E}">
        <p14:creationId xmlns:p14="http://schemas.microsoft.com/office/powerpoint/2010/main" val="3242120969"/>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417</a:t>
            </a:fld>
            <a:endParaRPr lang="en-US" dirty="0"/>
          </a:p>
        </p:txBody>
      </p:sp>
    </p:spTree>
    <p:extLst>
      <p:ext uri="{BB962C8B-B14F-4D97-AF65-F5344CB8AC3E}">
        <p14:creationId xmlns:p14="http://schemas.microsoft.com/office/powerpoint/2010/main" val="318046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35</a:t>
            </a:fld>
            <a:endParaRPr lang="en-US" dirty="0"/>
          </a:p>
        </p:txBody>
      </p:sp>
    </p:spTree>
    <p:extLst>
      <p:ext uri="{BB962C8B-B14F-4D97-AF65-F5344CB8AC3E}">
        <p14:creationId xmlns:p14="http://schemas.microsoft.com/office/powerpoint/2010/main" val="3086076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36</a:t>
            </a:fld>
            <a:endParaRPr lang="en-US" dirty="0"/>
          </a:p>
        </p:txBody>
      </p:sp>
    </p:spTree>
    <p:extLst>
      <p:ext uri="{BB962C8B-B14F-4D97-AF65-F5344CB8AC3E}">
        <p14:creationId xmlns:p14="http://schemas.microsoft.com/office/powerpoint/2010/main" val="903150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37</a:t>
            </a:fld>
            <a:endParaRPr lang="en-US" dirty="0"/>
          </a:p>
        </p:txBody>
      </p:sp>
    </p:spTree>
    <p:extLst>
      <p:ext uri="{BB962C8B-B14F-4D97-AF65-F5344CB8AC3E}">
        <p14:creationId xmlns:p14="http://schemas.microsoft.com/office/powerpoint/2010/main" val="1124553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38</a:t>
            </a:fld>
            <a:endParaRPr lang="en-US" dirty="0"/>
          </a:p>
        </p:txBody>
      </p:sp>
    </p:spTree>
    <p:extLst>
      <p:ext uri="{BB962C8B-B14F-4D97-AF65-F5344CB8AC3E}">
        <p14:creationId xmlns:p14="http://schemas.microsoft.com/office/powerpoint/2010/main" val="2415345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39</a:t>
            </a:fld>
            <a:endParaRPr lang="en-US" dirty="0"/>
          </a:p>
        </p:txBody>
      </p:sp>
    </p:spTree>
    <p:extLst>
      <p:ext uri="{BB962C8B-B14F-4D97-AF65-F5344CB8AC3E}">
        <p14:creationId xmlns:p14="http://schemas.microsoft.com/office/powerpoint/2010/main" val="564195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4</a:t>
            </a:fld>
            <a:endParaRPr lang="en-US" dirty="0"/>
          </a:p>
        </p:txBody>
      </p:sp>
    </p:spTree>
    <p:extLst>
      <p:ext uri="{BB962C8B-B14F-4D97-AF65-F5344CB8AC3E}">
        <p14:creationId xmlns:p14="http://schemas.microsoft.com/office/powerpoint/2010/main" val="97636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40</a:t>
            </a:fld>
            <a:endParaRPr lang="en-US" dirty="0"/>
          </a:p>
        </p:txBody>
      </p:sp>
    </p:spTree>
    <p:extLst>
      <p:ext uri="{BB962C8B-B14F-4D97-AF65-F5344CB8AC3E}">
        <p14:creationId xmlns:p14="http://schemas.microsoft.com/office/powerpoint/2010/main" val="3189027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41</a:t>
            </a:fld>
            <a:endParaRPr lang="en-US" dirty="0"/>
          </a:p>
        </p:txBody>
      </p:sp>
    </p:spTree>
    <p:extLst>
      <p:ext uri="{BB962C8B-B14F-4D97-AF65-F5344CB8AC3E}">
        <p14:creationId xmlns:p14="http://schemas.microsoft.com/office/powerpoint/2010/main" val="327689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42</a:t>
            </a:fld>
            <a:endParaRPr lang="en-US" dirty="0"/>
          </a:p>
        </p:txBody>
      </p:sp>
    </p:spTree>
    <p:extLst>
      <p:ext uri="{BB962C8B-B14F-4D97-AF65-F5344CB8AC3E}">
        <p14:creationId xmlns:p14="http://schemas.microsoft.com/office/powerpoint/2010/main" val="1926877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43</a:t>
            </a:fld>
            <a:endParaRPr lang="en-US" dirty="0"/>
          </a:p>
        </p:txBody>
      </p:sp>
    </p:spTree>
    <p:extLst>
      <p:ext uri="{BB962C8B-B14F-4D97-AF65-F5344CB8AC3E}">
        <p14:creationId xmlns:p14="http://schemas.microsoft.com/office/powerpoint/2010/main" val="40600906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44</a:t>
            </a:fld>
            <a:endParaRPr lang="en-US" dirty="0"/>
          </a:p>
        </p:txBody>
      </p:sp>
    </p:spTree>
    <p:extLst>
      <p:ext uri="{BB962C8B-B14F-4D97-AF65-F5344CB8AC3E}">
        <p14:creationId xmlns:p14="http://schemas.microsoft.com/office/powerpoint/2010/main" val="846801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45</a:t>
            </a:fld>
            <a:endParaRPr lang="en-US" dirty="0"/>
          </a:p>
        </p:txBody>
      </p:sp>
    </p:spTree>
    <p:extLst>
      <p:ext uri="{BB962C8B-B14F-4D97-AF65-F5344CB8AC3E}">
        <p14:creationId xmlns:p14="http://schemas.microsoft.com/office/powerpoint/2010/main" val="2912275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46</a:t>
            </a:fld>
            <a:endParaRPr lang="en-US" dirty="0"/>
          </a:p>
        </p:txBody>
      </p:sp>
    </p:spTree>
    <p:extLst>
      <p:ext uri="{BB962C8B-B14F-4D97-AF65-F5344CB8AC3E}">
        <p14:creationId xmlns:p14="http://schemas.microsoft.com/office/powerpoint/2010/main" val="3619262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49</a:t>
            </a:fld>
            <a:endParaRPr lang="en-US" dirty="0"/>
          </a:p>
        </p:txBody>
      </p:sp>
    </p:spTree>
    <p:extLst>
      <p:ext uri="{BB962C8B-B14F-4D97-AF65-F5344CB8AC3E}">
        <p14:creationId xmlns:p14="http://schemas.microsoft.com/office/powerpoint/2010/main" val="3053828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50</a:t>
            </a:fld>
            <a:endParaRPr lang="en-US" dirty="0"/>
          </a:p>
        </p:txBody>
      </p:sp>
    </p:spTree>
    <p:extLst>
      <p:ext uri="{BB962C8B-B14F-4D97-AF65-F5344CB8AC3E}">
        <p14:creationId xmlns:p14="http://schemas.microsoft.com/office/powerpoint/2010/main" val="30846162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62</a:t>
            </a:fld>
            <a:endParaRPr lang="en-US" dirty="0"/>
          </a:p>
        </p:txBody>
      </p:sp>
    </p:spTree>
    <p:extLst>
      <p:ext uri="{BB962C8B-B14F-4D97-AF65-F5344CB8AC3E}">
        <p14:creationId xmlns:p14="http://schemas.microsoft.com/office/powerpoint/2010/main" val="2683699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5</a:t>
            </a:fld>
            <a:endParaRPr lang="en-US" dirty="0"/>
          </a:p>
        </p:txBody>
      </p:sp>
    </p:spTree>
    <p:extLst>
      <p:ext uri="{BB962C8B-B14F-4D97-AF65-F5344CB8AC3E}">
        <p14:creationId xmlns:p14="http://schemas.microsoft.com/office/powerpoint/2010/main" val="21469864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63</a:t>
            </a:fld>
            <a:endParaRPr lang="en-US" dirty="0"/>
          </a:p>
        </p:txBody>
      </p:sp>
    </p:spTree>
    <p:extLst>
      <p:ext uri="{BB962C8B-B14F-4D97-AF65-F5344CB8AC3E}">
        <p14:creationId xmlns:p14="http://schemas.microsoft.com/office/powerpoint/2010/main" val="6069618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64</a:t>
            </a:fld>
            <a:endParaRPr lang="en-US" dirty="0"/>
          </a:p>
        </p:txBody>
      </p:sp>
    </p:spTree>
    <p:extLst>
      <p:ext uri="{BB962C8B-B14F-4D97-AF65-F5344CB8AC3E}">
        <p14:creationId xmlns:p14="http://schemas.microsoft.com/office/powerpoint/2010/main" val="28614195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65</a:t>
            </a:fld>
            <a:endParaRPr lang="en-US" dirty="0"/>
          </a:p>
        </p:txBody>
      </p:sp>
    </p:spTree>
    <p:extLst>
      <p:ext uri="{BB962C8B-B14F-4D97-AF65-F5344CB8AC3E}">
        <p14:creationId xmlns:p14="http://schemas.microsoft.com/office/powerpoint/2010/main" val="6878407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66</a:t>
            </a:fld>
            <a:endParaRPr lang="en-US" dirty="0"/>
          </a:p>
        </p:txBody>
      </p:sp>
    </p:spTree>
    <p:extLst>
      <p:ext uri="{BB962C8B-B14F-4D97-AF65-F5344CB8AC3E}">
        <p14:creationId xmlns:p14="http://schemas.microsoft.com/office/powerpoint/2010/main" val="498080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67</a:t>
            </a:fld>
            <a:endParaRPr lang="en-US" dirty="0"/>
          </a:p>
        </p:txBody>
      </p:sp>
    </p:spTree>
    <p:extLst>
      <p:ext uri="{BB962C8B-B14F-4D97-AF65-F5344CB8AC3E}">
        <p14:creationId xmlns:p14="http://schemas.microsoft.com/office/powerpoint/2010/main" val="28115414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83</a:t>
            </a:fld>
            <a:endParaRPr lang="en-US" dirty="0"/>
          </a:p>
        </p:txBody>
      </p:sp>
    </p:spTree>
    <p:extLst>
      <p:ext uri="{BB962C8B-B14F-4D97-AF65-F5344CB8AC3E}">
        <p14:creationId xmlns:p14="http://schemas.microsoft.com/office/powerpoint/2010/main" val="19398792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85</a:t>
            </a:fld>
            <a:endParaRPr lang="en-US" dirty="0"/>
          </a:p>
        </p:txBody>
      </p:sp>
    </p:spTree>
    <p:extLst>
      <p:ext uri="{BB962C8B-B14F-4D97-AF65-F5344CB8AC3E}">
        <p14:creationId xmlns:p14="http://schemas.microsoft.com/office/powerpoint/2010/main" val="33581252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86</a:t>
            </a:fld>
            <a:endParaRPr lang="en-US" dirty="0"/>
          </a:p>
        </p:txBody>
      </p:sp>
    </p:spTree>
    <p:extLst>
      <p:ext uri="{BB962C8B-B14F-4D97-AF65-F5344CB8AC3E}">
        <p14:creationId xmlns:p14="http://schemas.microsoft.com/office/powerpoint/2010/main" val="34875772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87</a:t>
            </a:fld>
            <a:endParaRPr lang="en-US" dirty="0"/>
          </a:p>
        </p:txBody>
      </p:sp>
    </p:spTree>
    <p:extLst>
      <p:ext uri="{BB962C8B-B14F-4D97-AF65-F5344CB8AC3E}">
        <p14:creationId xmlns:p14="http://schemas.microsoft.com/office/powerpoint/2010/main" val="3995144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96</a:t>
            </a:fld>
            <a:endParaRPr lang="en-US" dirty="0"/>
          </a:p>
        </p:txBody>
      </p:sp>
    </p:spTree>
    <p:extLst>
      <p:ext uri="{BB962C8B-B14F-4D97-AF65-F5344CB8AC3E}">
        <p14:creationId xmlns:p14="http://schemas.microsoft.com/office/powerpoint/2010/main" val="918511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6</a:t>
            </a:fld>
            <a:endParaRPr lang="en-US" dirty="0"/>
          </a:p>
        </p:txBody>
      </p:sp>
    </p:spTree>
    <p:extLst>
      <p:ext uri="{BB962C8B-B14F-4D97-AF65-F5344CB8AC3E}">
        <p14:creationId xmlns:p14="http://schemas.microsoft.com/office/powerpoint/2010/main" val="18322069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97</a:t>
            </a:fld>
            <a:endParaRPr lang="en-US" dirty="0"/>
          </a:p>
        </p:txBody>
      </p:sp>
    </p:spTree>
    <p:extLst>
      <p:ext uri="{BB962C8B-B14F-4D97-AF65-F5344CB8AC3E}">
        <p14:creationId xmlns:p14="http://schemas.microsoft.com/office/powerpoint/2010/main" val="8558607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98</a:t>
            </a:fld>
            <a:endParaRPr lang="en-US" dirty="0"/>
          </a:p>
        </p:txBody>
      </p:sp>
    </p:spTree>
    <p:extLst>
      <p:ext uri="{BB962C8B-B14F-4D97-AF65-F5344CB8AC3E}">
        <p14:creationId xmlns:p14="http://schemas.microsoft.com/office/powerpoint/2010/main" val="40659284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99</a:t>
            </a:fld>
            <a:endParaRPr lang="en-US" dirty="0"/>
          </a:p>
        </p:txBody>
      </p:sp>
    </p:spTree>
    <p:extLst>
      <p:ext uri="{BB962C8B-B14F-4D97-AF65-F5344CB8AC3E}">
        <p14:creationId xmlns:p14="http://schemas.microsoft.com/office/powerpoint/2010/main" val="29324428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100</a:t>
            </a:fld>
            <a:endParaRPr lang="en-US" dirty="0"/>
          </a:p>
        </p:txBody>
      </p:sp>
    </p:spTree>
    <p:extLst>
      <p:ext uri="{BB962C8B-B14F-4D97-AF65-F5344CB8AC3E}">
        <p14:creationId xmlns:p14="http://schemas.microsoft.com/office/powerpoint/2010/main" val="28830642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101</a:t>
            </a:fld>
            <a:endParaRPr lang="en-US" dirty="0"/>
          </a:p>
        </p:txBody>
      </p:sp>
    </p:spTree>
    <p:extLst>
      <p:ext uri="{BB962C8B-B14F-4D97-AF65-F5344CB8AC3E}">
        <p14:creationId xmlns:p14="http://schemas.microsoft.com/office/powerpoint/2010/main" val="16042792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102</a:t>
            </a:fld>
            <a:endParaRPr lang="en-US" dirty="0"/>
          </a:p>
        </p:txBody>
      </p:sp>
    </p:spTree>
    <p:extLst>
      <p:ext uri="{BB962C8B-B14F-4D97-AF65-F5344CB8AC3E}">
        <p14:creationId xmlns:p14="http://schemas.microsoft.com/office/powerpoint/2010/main" val="23930185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103</a:t>
            </a:fld>
            <a:endParaRPr lang="en-US" dirty="0"/>
          </a:p>
        </p:txBody>
      </p:sp>
    </p:spTree>
    <p:extLst>
      <p:ext uri="{BB962C8B-B14F-4D97-AF65-F5344CB8AC3E}">
        <p14:creationId xmlns:p14="http://schemas.microsoft.com/office/powerpoint/2010/main" val="26344248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104</a:t>
            </a:fld>
            <a:endParaRPr lang="en-US" dirty="0"/>
          </a:p>
        </p:txBody>
      </p:sp>
    </p:spTree>
    <p:extLst>
      <p:ext uri="{BB962C8B-B14F-4D97-AF65-F5344CB8AC3E}">
        <p14:creationId xmlns:p14="http://schemas.microsoft.com/office/powerpoint/2010/main" val="26348744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105</a:t>
            </a:fld>
            <a:endParaRPr lang="en-US" dirty="0"/>
          </a:p>
        </p:txBody>
      </p:sp>
    </p:spTree>
    <p:extLst>
      <p:ext uri="{BB962C8B-B14F-4D97-AF65-F5344CB8AC3E}">
        <p14:creationId xmlns:p14="http://schemas.microsoft.com/office/powerpoint/2010/main" val="16831338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106</a:t>
            </a:fld>
            <a:endParaRPr lang="en-US" dirty="0"/>
          </a:p>
        </p:txBody>
      </p:sp>
    </p:spTree>
    <p:extLst>
      <p:ext uri="{BB962C8B-B14F-4D97-AF65-F5344CB8AC3E}">
        <p14:creationId xmlns:p14="http://schemas.microsoft.com/office/powerpoint/2010/main" val="2124678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a:t>
            </a:fld>
            <a:endParaRPr lang="en-US" dirty="0"/>
          </a:p>
        </p:txBody>
      </p:sp>
    </p:spTree>
    <p:extLst>
      <p:ext uri="{BB962C8B-B14F-4D97-AF65-F5344CB8AC3E}">
        <p14:creationId xmlns:p14="http://schemas.microsoft.com/office/powerpoint/2010/main" val="318114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107</a:t>
            </a:fld>
            <a:endParaRPr lang="en-US" dirty="0"/>
          </a:p>
        </p:txBody>
      </p:sp>
    </p:spTree>
    <p:extLst>
      <p:ext uri="{BB962C8B-B14F-4D97-AF65-F5344CB8AC3E}">
        <p14:creationId xmlns:p14="http://schemas.microsoft.com/office/powerpoint/2010/main" val="14388901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108</a:t>
            </a:fld>
            <a:endParaRPr lang="en-US" dirty="0"/>
          </a:p>
        </p:txBody>
      </p:sp>
    </p:spTree>
    <p:extLst>
      <p:ext uri="{BB962C8B-B14F-4D97-AF65-F5344CB8AC3E}">
        <p14:creationId xmlns:p14="http://schemas.microsoft.com/office/powerpoint/2010/main" val="34655886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109</a:t>
            </a:fld>
            <a:endParaRPr lang="en-US" dirty="0"/>
          </a:p>
        </p:txBody>
      </p:sp>
    </p:spTree>
    <p:extLst>
      <p:ext uri="{BB962C8B-B14F-4D97-AF65-F5344CB8AC3E}">
        <p14:creationId xmlns:p14="http://schemas.microsoft.com/office/powerpoint/2010/main" val="40555397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110</a:t>
            </a:fld>
            <a:endParaRPr lang="en-US" dirty="0"/>
          </a:p>
        </p:txBody>
      </p:sp>
    </p:spTree>
    <p:extLst>
      <p:ext uri="{BB962C8B-B14F-4D97-AF65-F5344CB8AC3E}">
        <p14:creationId xmlns:p14="http://schemas.microsoft.com/office/powerpoint/2010/main" val="3357448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111</a:t>
            </a:fld>
            <a:endParaRPr lang="en-US" dirty="0"/>
          </a:p>
        </p:txBody>
      </p:sp>
    </p:spTree>
    <p:extLst>
      <p:ext uri="{BB962C8B-B14F-4D97-AF65-F5344CB8AC3E}">
        <p14:creationId xmlns:p14="http://schemas.microsoft.com/office/powerpoint/2010/main" val="35445538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112</a:t>
            </a:fld>
            <a:endParaRPr lang="en-US" dirty="0"/>
          </a:p>
        </p:txBody>
      </p:sp>
    </p:spTree>
    <p:extLst>
      <p:ext uri="{BB962C8B-B14F-4D97-AF65-F5344CB8AC3E}">
        <p14:creationId xmlns:p14="http://schemas.microsoft.com/office/powerpoint/2010/main" val="28111390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113</a:t>
            </a:fld>
            <a:endParaRPr lang="en-US" dirty="0"/>
          </a:p>
        </p:txBody>
      </p:sp>
    </p:spTree>
    <p:extLst>
      <p:ext uri="{BB962C8B-B14F-4D97-AF65-F5344CB8AC3E}">
        <p14:creationId xmlns:p14="http://schemas.microsoft.com/office/powerpoint/2010/main" val="10219842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114</a:t>
            </a:fld>
            <a:endParaRPr lang="en-US" dirty="0"/>
          </a:p>
        </p:txBody>
      </p:sp>
    </p:spTree>
    <p:extLst>
      <p:ext uri="{BB962C8B-B14F-4D97-AF65-F5344CB8AC3E}">
        <p14:creationId xmlns:p14="http://schemas.microsoft.com/office/powerpoint/2010/main" val="35980231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115</a:t>
            </a:fld>
            <a:endParaRPr lang="en-US" dirty="0"/>
          </a:p>
        </p:txBody>
      </p:sp>
    </p:spTree>
    <p:extLst>
      <p:ext uri="{BB962C8B-B14F-4D97-AF65-F5344CB8AC3E}">
        <p14:creationId xmlns:p14="http://schemas.microsoft.com/office/powerpoint/2010/main" val="10787966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116</a:t>
            </a:fld>
            <a:endParaRPr lang="en-US" dirty="0"/>
          </a:p>
        </p:txBody>
      </p:sp>
    </p:spTree>
    <p:extLst>
      <p:ext uri="{BB962C8B-B14F-4D97-AF65-F5344CB8AC3E}">
        <p14:creationId xmlns:p14="http://schemas.microsoft.com/office/powerpoint/2010/main" val="3315291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a:t>
            </a:fld>
            <a:endParaRPr lang="en-US" dirty="0"/>
          </a:p>
        </p:txBody>
      </p:sp>
    </p:spTree>
    <p:extLst>
      <p:ext uri="{BB962C8B-B14F-4D97-AF65-F5344CB8AC3E}">
        <p14:creationId xmlns:p14="http://schemas.microsoft.com/office/powerpoint/2010/main" val="12421847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117</a:t>
            </a:fld>
            <a:endParaRPr lang="en-US" dirty="0"/>
          </a:p>
        </p:txBody>
      </p:sp>
    </p:spTree>
    <p:extLst>
      <p:ext uri="{BB962C8B-B14F-4D97-AF65-F5344CB8AC3E}">
        <p14:creationId xmlns:p14="http://schemas.microsoft.com/office/powerpoint/2010/main" val="17843132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118</a:t>
            </a:fld>
            <a:endParaRPr lang="en-US" dirty="0"/>
          </a:p>
        </p:txBody>
      </p:sp>
    </p:spTree>
    <p:extLst>
      <p:ext uri="{BB962C8B-B14F-4D97-AF65-F5344CB8AC3E}">
        <p14:creationId xmlns:p14="http://schemas.microsoft.com/office/powerpoint/2010/main" val="11506785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119</a:t>
            </a:fld>
            <a:endParaRPr lang="en-US" dirty="0"/>
          </a:p>
        </p:txBody>
      </p:sp>
    </p:spTree>
    <p:extLst>
      <p:ext uri="{BB962C8B-B14F-4D97-AF65-F5344CB8AC3E}">
        <p14:creationId xmlns:p14="http://schemas.microsoft.com/office/powerpoint/2010/main" val="18847209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120</a:t>
            </a:fld>
            <a:endParaRPr lang="en-US" dirty="0"/>
          </a:p>
        </p:txBody>
      </p:sp>
    </p:spTree>
    <p:extLst>
      <p:ext uri="{BB962C8B-B14F-4D97-AF65-F5344CB8AC3E}">
        <p14:creationId xmlns:p14="http://schemas.microsoft.com/office/powerpoint/2010/main" val="28699805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121</a:t>
            </a:fld>
            <a:endParaRPr lang="en-US" dirty="0"/>
          </a:p>
        </p:txBody>
      </p:sp>
    </p:spTree>
    <p:extLst>
      <p:ext uri="{BB962C8B-B14F-4D97-AF65-F5344CB8AC3E}">
        <p14:creationId xmlns:p14="http://schemas.microsoft.com/office/powerpoint/2010/main" val="37212487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122</a:t>
            </a:fld>
            <a:endParaRPr lang="en-US" dirty="0"/>
          </a:p>
        </p:txBody>
      </p:sp>
    </p:spTree>
    <p:extLst>
      <p:ext uri="{BB962C8B-B14F-4D97-AF65-F5344CB8AC3E}">
        <p14:creationId xmlns:p14="http://schemas.microsoft.com/office/powerpoint/2010/main" val="35364001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123</a:t>
            </a:fld>
            <a:endParaRPr lang="en-US" dirty="0"/>
          </a:p>
        </p:txBody>
      </p:sp>
    </p:spTree>
    <p:extLst>
      <p:ext uri="{BB962C8B-B14F-4D97-AF65-F5344CB8AC3E}">
        <p14:creationId xmlns:p14="http://schemas.microsoft.com/office/powerpoint/2010/main" val="36180313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124</a:t>
            </a:fld>
            <a:endParaRPr lang="en-US" dirty="0"/>
          </a:p>
        </p:txBody>
      </p:sp>
    </p:spTree>
    <p:extLst>
      <p:ext uri="{BB962C8B-B14F-4D97-AF65-F5344CB8AC3E}">
        <p14:creationId xmlns:p14="http://schemas.microsoft.com/office/powerpoint/2010/main" val="29031248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125</a:t>
            </a:fld>
            <a:endParaRPr lang="en-US" dirty="0"/>
          </a:p>
        </p:txBody>
      </p:sp>
    </p:spTree>
    <p:extLst>
      <p:ext uri="{BB962C8B-B14F-4D97-AF65-F5344CB8AC3E}">
        <p14:creationId xmlns:p14="http://schemas.microsoft.com/office/powerpoint/2010/main" val="41213173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126</a:t>
            </a:fld>
            <a:endParaRPr lang="en-US" dirty="0"/>
          </a:p>
        </p:txBody>
      </p:sp>
    </p:spTree>
    <p:extLst>
      <p:ext uri="{BB962C8B-B14F-4D97-AF65-F5344CB8AC3E}">
        <p14:creationId xmlns:p14="http://schemas.microsoft.com/office/powerpoint/2010/main" val="255066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a:t>
            </a:fld>
            <a:endParaRPr lang="en-US" dirty="0"/>
          </a:p>
        </p:txBody>
      </p:sp>
    </p:spTree>
    <p:extLst>
      <p:ext uri="{BB962C8B-B14F-4D97-AF65-F5344CB8AC3E}">
        <p14:creationId xmlns:p14="http://schemas.microsoft.com/office/powerpoint/2010/main" val="1251271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127</a:t>
            </a:fld>
            <a:endParaRPr lang="en-US" dirty="0"/>
          </a:p>
        </p:txBody>
      </p:sp>
    </p:spTree>
    <p:extLst>
      <p:ext uri="{BB962C8B-B14F-4D97-AF65-F5344CB8AC3E}">
        <p14:creationId xmlns:p14="http://schemas.microsoft.com/office/powerpoint/2010/main" val="3915062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128</a:t>
            </a:fld>
            <a:endParaRPr lang="en-US" dirty="0"/>
          </a:p>
        </p:txBody>
      </p:sp>
    </p:spTree>
    <p:extLst>
      <p:ext uri="{BB962C8B-B14F-4D97-AF65-F5344CB8AC3E}">
        <p14:creationId xmlns:p14="http://schemas.microsoft.com/office/powerpoint/2010/main" val="33811197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129</a:t>
            </a:fld>
            <a:endParaRPr lang="en-US" dirty="0"/>
          </a:p>
        </p:txBody>
      </p:sp>
    </p:spTree>
    <p:extLst>
      <p:ext uri="{BB962C8B-B14F-4D97-AF65-F5344CB8AC3E}">
        <p14:creationId xmlns:p14="http://schemas.microsoft.com/office/powerpoint/2010/main" val="38392448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130</a:t>
            </a:fld>
            <a:endParaRPr lang="en-US" dirty="0"/>
          </a:p>
        </p:txBody>
      </p:sp>
    </p:spTree>
    <p:extLst>
      <p:ext uri="{BB962C8B-B14F-4D97-AF65-F5344CB8AC3E}">
        <p14:creationId xmlns:p14="http://schemas.microsoft.com/office/powerpoint/2010/main" val="9550612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131</a:t>
            </a:fld>
            <a:endParaRPr lang="en-US" dirty="0"/>
          </a:p>
        </p:txBody>
      </p:sp>
    </p:spTree>
    <p:extLst>
      <p:ext uri="{BB962C8B-B14F-4D97-AF65-F5344CB8AC3E}">
        <p14:creationId xmlns:p14="http://schemas.microsoft.com/office/powerpoint/2010/main" val="17855274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132</a:t>
            </a:fld>
            <a:endParaRPr lang="en-US" dirty="0"/>
          </a:p>
        </p:txBody>
      </p:sp>
    </p:spTree>
    <p:extLst>
      <p:ext uri="{BB962C8B-B14F-4D97-AF65-F5344CB8AC3E}">
        <p14:creationId xmlns:p14="http://schemas.microsoft.com/office/powerpoint/2010/main" val="25468572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133</a:t>
            </a:fld>
            <a:endParaRPr lang="en-US" dirty="0"/>
          </a:p>
        </p:txBody>
      </p:sp>
    </p:spTree>
    <p:extLst>
      <p:ext uri="{BB962C8B-B14F-4D97-AF65-F5344CB8AC3E}">
        <p14:creationId xmlns:p14="http://schemas.microsoft.com/office/powerpoint/2010/main" val="375051282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134</a:t>
            </a:fld>
            <a:endParaRPr lang="en-US" dirty="0"/>
          </a:p>
        </p:txBody>
      </p:sp>
    </p:spTree>
    <p:extLst>
      <p:ext uri="{BB962C8B-B14F-4D97-AF65-F5344CB8AC3E}">
        <p14:creationId xmlns:p14="http://schemas.microsoft.com/office/powerpoint/2010/main" val="12343389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135</a:t>
            </a:fld>
            <a:endParaRPr lang="en-US" dirty="0"/>
          </a:p>
        </p:txBody>
      </p:sp>
    </p:spTree>
    <p:extLst>
      <p:ext uri="{BB962C8B-B14F-4D97-AF65-F5344CB8AC3E}">
        <p14:creationId xmlns:p14="http://schemas.microsoft.com/office/powerpoint/2010/main" val="35467760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136</a:t>
            </a:fld>
            <a:endParaRPr lang="en-US" dirty="0"/>
          </a:p>
        </p:txBody>
      </p:sp>
    </p:spTree>
    <p:extLst>
      <p:ext uri="{BB962C8B-B14F-4D97-AF65-F5344CB8AC3E}">
        <p14:creationId xmlns:p14="http://schemas.microsoft.com/office/powerpoint/2010/main" val="1517018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a:t>
            </a:fld>
            <a:endParaRPr lang="en-US" dirty="0"/>
          </a:p>
        </p:txBody>
      </p:sp>
    </p:spTree>
    <p:extLst>
      <p:ext uri="{BB962C8B-B14F-4D97-AF65-F5344CB8AC3E}">
        <p14:creationId xmlns:p14="http://schemas.microsoft.com/office/powerpoint/2010/main" val="20603987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137</a:t>
            </a:fld>
            <a:endParaRPr lang="en-US" dirty="0"/>
          </a:p>
        </p:txBody>
      </p:sp>
    </p:spTree>
    <p:extLst>
      <p:ext uri="{BB962C8B-B14F-4D97-AF65-F5344CB8AC3E}">
        <p14:creationId xmlns:p14="http://schemas.microsoft.com/office/powerpoint/2010/main" val="3980105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138</a:t>
            </a:fld>
            <a:endParaRPr lang="en-US" dirty="0"/>
          </a:p>
        </p:txBody>
      </p:sp>
    </p:spTree>
    <p:extLst>
      <p:ext uri="{BB962C8B-B14F-4D97-AF65-F5344CB8AC3E}">
        <p14:creationId xmlns:p14="http://schemas.microsoft.com/office/powerpoint/2010/main" val="2308667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139</a:t>
            </a:fld>
            <a:endParaRPr lang="en-US" dirty="0"/>
          </a:p>
        </p:txBody>
      </p:sp>
    </p:spTree>
    <p:extLst>
      <p:ext uri="{BB962C8B-B14F-4D97-AF65-F5344CB8AC3E}">
        <p14:creationId xmlns:p14="http://schemas.microsoft.com/office/powerpoint/2010/main" val="32871688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140</a:t>
            </a:fld>
            <a:endParaRPr lang="en-US" dirty="0"/>
          </a:p>
        </p:txBody>
      </p:sp>
    </p:spTree>
    <p:extLst>
      <p:ext uri="{BB962C8B-B14F-4D97-AF65-F5344CB8AC3E}">
        <p14:creationId xmlns:p14="http://schemas.microsoft.com/office/powerpoint/2010/main" val="12943298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141</a:t>
            </a:fld>
            <a:endParaRPr lang="en-US" dirty="0"/>
          </a:p>
        </p:txBody>
      </p:sp>
    </p:spTree>
    <p:extLst>
      <p:ext uri="{BB962C8B-B14F-4D97-AF65-F5344CB8AC3E}">
        <p14:creationId xmlns:p14="http://schemas.microsoft.com/office/powerpoint/2010/main" val="17923682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142</a:t>
            </a:fld>
            <a:endParaRPr lang="en-US" dirty="0"/>
          </a:p>
        </p:txBody>
      </p:sp>
    </p:spTree>
    <p:extLst>
      <p:ext uri="{BB962C8B-B14F-4D97-AF65-F5344CB8AC3E}">
        <p14:creationId xmlns:p14="http://schemas.microsoft.com/office/powerpoint/2010/main" val="39231166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143</a:t>
            </a:fld>
            <a:endParaRPr lang="en-US" dirty="0"/>
          </a:p>
        </p:txBody>
      </p:sp>
    </p:spTree>
    <p:extLst>
      <p:ext uri="{BB962C8B-B14F-4D97-AF65-F5344CB8AC3E}">
        <p14:creationId xmlns:p14="http://schemas.microsoft.com/office/powerpoint/2010/main" val="38254474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144</a:t>
            </a:fld>
            <a:endParaRPr lang="en-US" dirty="0"/>
          </a:p>
        </p:txBody>
      </p:sp>
    </p:spTree>
    <p:extLst>
      <p:ext uri="{BB962C8B-B14F-4D97-AF65-F5344CB8AC3E}">
        <p14:creationId xmlns:p14="http://schemas.microsoft.com/office/powerpoint/2010/main" val="383945877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145</a:t>
            </a:fld>
            <a:endParaRPr lang="en-US" dirty="0"/>
          </a:p>
        </p:txBody>
      </p:sp>
    </p:spTree>
    <p:extLst>
      <p:ext uri="{BB962C8B-B14F-4D97-AF65-F5344CB8AC3E}">
        <p14:creationId xmlns:p14="http://schemas.microsoft.com/office/powerpoint/2010/main" val="326846988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146</a:t>
            </a:fld>
            <a:endParaRPr lang="en-US" dirty="0"/>
          </a:p>
        </p:txBody>
      </p:sp>
    </p:spTree>
    <p:extLst>
      <p:ext uri="{BB962C8B-B14F-4D97-AF65-F5344CB8AC3E}">
        <p14:creationId xmlns:p14="http://schemas.microsoft.com/office/powerpoint/2010/main" val="2890610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DACF06E0-FEBC-4B34-A94A-F71A1CE5AAC2}" type="datetimeFigureOut">
              <a:rPr lang="el-GR" smtClean="0"/>
              <a:pPr/>
              <a:t>8/1/2023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C14306D-FE10-4CF4-A334-D8A24AD16D79}" type="slidenum">
              <a:rPr lang="el-GR" smtClean="0"/>
              <a:pPr/>
              <a:t>‹#›</a:t>
            </a:fld>
            <a:endParaRPr lang="el-GR"/>
          </a:p>
        </p:txBody>
      </p:sp>
    </p:spTree>
    <p:extLst>
      <p:ext uri="{BB962C8B-B14F-4D97-AF65-F5344CB8AC3E}">
        <p14:creationId xmlns:p14="http://schemas.microsoft.com/office/powerpoint/2010/main" val="1004304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DACF06E0-FEBC-4B34-A94A-F71A1CE5AAC2}" type="datetimeFigureOut">
              <a:rPr lang="el-GR" smtClean="0"/>
              <a:pPr/>
              <a:t>8/1/2023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C14306D-FE10-4CF4-A334-D8A24AD16D79}" type="slidenum">
              <a:rPr lang="el-GR" smtClean="0"/>
              <a:pPr/>
              <a:t>‹#›</a:t>
            </a:fld>
            <a:endParaRPr lang="el-GR"/>
          </a:p>
        </p:txBody>
      </p:sp>
    </p:spTree>
    <p:extLst>
      <p:ext uri="{BB962C8B-B14F-4D97-AF65-F5344CB8AC3E}">
        <p14:creationId xmlns:p14="http://schemas.microsoft.com/office/powerpoint/2010/main" val="251705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DACF06E0-FEBC-4B34-A94A-F71A1CE5AAC2}" type="datetimeFigureOut">
              <a:rPr lang="el-GR" smtClean="0"/>
              <a:pPr/>
              <a:t>8/1/2023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C14306D-FE10-4CF4-A334-D8A24AD16D79}" type="slidenum">
              <a:rPr lang="el-GR" smtClean="0"/>
              <a:pPr/>
              <a:t>‹#›</a:t>
            </a:fld>
            <a:endParaRPr lang="el-GR"/>
          </a:p>
        </p:txBody>
      </p:sp>
    </p:spTree>
    <p:extLst>
      <p:ext uri="{BB962C8B-B14F-4D97-AF65-F5344CB8AC3E}">
        <p14:creationId xmlns:p14="http://schemas.microsoft.com/office/powerpoint/2010/main" val="718206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DACF06E0-FEBC-4B34-A94A-F71A1CE5AAC2}" type="datetimeFigureOut">
              <a:rPr lang="el-GR" smtClean="0"/>
              <a:pPr/>
              <a:t>8/1/2023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C14306D-FE10-4CF4-A334-D8A24AD16D79}" type="slidenum">
              <a:rPr lang="el-GR" smtClean="0"/>
              <a:pPr/>
              <a:t>‹#›</a:t>
            </a:fld>
            <a:endParaRPr lang="el-GR"/>
          </a:p>
        </p:txBody>
      </p:sp>
    </p:spTree>
    <p:extLst>
      <p:ext uri="{BB962C8B-B14F-4D97-AF65-F5344CB8AC3E}">
        <p14:creationId xmlns:p14="http://schemas.microsoft.com/office/powerpoint/2010/main" val="675084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F06E0-FEBC-4B34-A94A-F71A1CE5AAC2}" type="datetimeFigureOut">
              <a:rPr lang="el-GR" smtClean="0"/>
              <a:pPr/>
              <a:t>8/1/2023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C14306D-FE10-4CF4-A334-D8A24AD16D79}" type="slidenum">
              <a:rPr lang="el-GR" smtClean="0"/>
              <a:pPr/>
              <a:t>‹#›</a:t>
            </a:fld>
            <a:endParaRPr lang="el-GR"/>
          </a:p>
        </p:txBody>
      </p:sp>
    </p:spTree>
    <p:extLst>
      <p:ext uri="{BB962C8B-B14F-4D97-AF65-F5344CB8AC3E}">
        <p14:creationId xmlns:p14="http://schemas.microsoft.com/office/powerpoint/2010/main" val="1197409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DACF06E0-FEBC-4B34-A94A-F71A1CE5AAC2}" type="datetimeFigureOut">
              <a:rPr lang="el-GR" smtClean="0"/>
              <a:pPr/>
              <a:t>8/1/2023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C14306D-FE10-4CF4-A334-D8A24AD16D79}" type="slidenum">
              <a:rPr lang="el-GR" smtClean="0"/>
              <a:pPr/>
              <a:t>‹#›</a:t>
            </a:fld>
            <a:endParaRPr lang="el-GR"/>
          </a:p>
        </p:txBody>
      </p:sp>
    </p:spTree>
    <p:extLst>
      <p:ext uri="{BB962C8B-B14F-4D97-AF65-F5344CB8AC3E}">
        <p14:creationId xmlns:p14="http://schemas.microsoft.com/office/powerpoint/2010/main" val="2084164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DACF06E0-FEBC-4B34-A94A-F71A1CE5AAC2}" type="datetimeFigureOut">
              <a:rPr lang="el-GR" smtClean="0"/>
              <a:pPr/>
              <a:t>8/1/2023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0C14306D-FE10-4CF4-A334-D8A24AD16D79}" type="slidenum">
              <a:rPr lang="el-GR" smtClean="0"/>
              <a:pPr/>
              <a:t>‹#›</a:t>
            </a:fld>
            <a:endParaRPr lang="el-GR"/>
          </a:p>
        </p:txBody>
      </p:sp>
    </p:spTree>
    <p:extLst>
      <p:ext uri="{BB962C8B-B14F-4D97-AF65-F5344CB8AC3E}">
        <p14:creationId xmlns:p14="http://schemas.microsoft.com/office/powerpoint/2010/main" val="1315163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DACF06E0-FEBC-4B34-A94A-F71A1CE5AAC2}" type="datetimeFigureOut">
              <a:rPr lang="el-GR" smtClean="0"/>
              <a:pPr/>
              <a:t>8/1/2023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0C14306D-FE10-4CF4-A334-D8A24AD16D79}" type="slidenum">
              <a:rPr lang="el-GR" smtClean="0"/>
              <a:pPr/>
              <a:t>‹#›</a:t>
            </a:fld>
            <a:endParaRPr lang="el-GR"/>
          </a:p>
        </p:txBody>
      </p:sp>
    </p:spTree>
    <p:extLst>
      <p:ext uri="{BB962C8B-B14F-4D97-AF65-F5344CB8AC3E}">
        <p14:creationId xmlns:p14="http://schemas.microsoft.com/office/powerpoint/2010/main" val="324118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F06E0-FEBC-4B34-A94A-F71A1CE5AAC2}" type="datetimeFigureOut">
              <a:rPr lang="el-GR" smtClean="0"/>
              <a:pPr/>
              <a:t>8/1/2023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0C14306D-FE10-4CF4-A334-D8A24AD16D79}" type="slidenum">
              <a:rPr lang="el-GR" smtClean="0"/>
              <a:pPr/>
              <a:t>‹#›</a:t>
            </a:fld>
            <a:endParaRPr lang="el-GR"/>
          </a:p>
        </p:txBody>
      </p:sp>
    </p:spTree>
    <p:extLst>
      <p:ext uri="{BB962C8B-B14F-4D97-AF65-F5344CB8AC3E}">
        <p14:creationId xmlns:p14="http://schemas.microsoft.com/office/powerpoint/2010/main" val="1142137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CF06E0-FEBC-4B34-A94A-F71A1CE5AAC2}" type="datetimeFigureOut">
              <a:rPr lang="el-GR" smtClean="0"/>
              <a:pPr/>
              <a:t>8/1/2023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C14306D-FE10-4CF4-A334-D8A24AD16D79}" type="slidenum">
              <a:rPr lang="el-GR" smtClean="0"/>
              <a:pPr/>
              <a:t>‹#›</a:t>
            </a:fld>
            <a:endParaRPr lang="el-GR"/>
          </a:p>
        </p:txBody>
      </p:sp>
    </p:spTree>
    <p:extLst>
      <p:ext uri="{BB962C8B-B14F-4D97-AF65-F5344CB8AC3E}">
        <p14:creationId xmlns:p14="http://schemas.microsoft.com/office/powerpoint/2010/main" val="791897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CF06E0-FEBC-4B34-A94A-F71A1CE5AAC2}" type="datetimeFigureOut">
              <a:rPr lang="el-GR" smtClean="0"/>
              <a:pPr/>
              <a:t>8/1/2023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C14306D-FE10-4CF4-A334-D8A24AD16D79}" type="slidenum">
              <a:rPr lang="el-GR" smtClean="0"/>
              <a:pPr/>
              <a:t>‹#›</a:t>
            </a:fld>
            <a:endParaRPr lang="el-GR"/>
          </a:p>
        </p:txBody>
      </p:sp>
    </p:spTree>
    <p:extLst>
      <p:ext uri="{BB962C8B-B14F-4D97-AF65-F5344CB8AC3E}">
        <p14:creationId xmlns:p14="http://schemas.microsoft.com/office/powerpoint/2010/main" val="1991805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F06E0-FEBC-4B34-A94A-F71A1CE5AAC2}" type="datetimeFigureOut">
              <a:rPr lang="el-GR" smtClean="0"/>
              <a:pPr/>
              <a:t>8/1/2023</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4306D-FE10-4CF4-A334-D8A24AD16D79}" type="slidenum">
              <a:rPr lang="el-GR" smtClean="0"/>
              <a:pPr/>
              <a:t>‹#›</a:t>
            </a:fld>
            <a:endParaRPr lang="el-GR"/>
          </a:p>
        </p:txBody>
      </p:sp>
    </p:spTree>
    <p:extLst>
      <p:ext uri="{BB962C8B-B14F-4D97-AF65-F5344CB8AC3E}">
        <p14:creationId xmlns:p14="http://schemas.microsoft.com/office/powerpoint/2010/main" val="2249040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24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24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24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25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25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2.gif"/></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1.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1.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1.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1.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1.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1.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1.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1.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1.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1.xml"/></Relationships>
</file>

<file path=ppt/slides/_rels/slide33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25.xml"/><Relationship Id="rId1" Type="http://schemas.openxmlformats.org/officeDocument/2006/relationships/slideLayout" Target="../slideLayouts/slideLayout1.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1.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1.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1.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1.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1.xml"/></Relationships>
</file>

<file path=ppt/slides/_rels/slide34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33.xml"/><Relationship Id="rId1" Type="http://schemas.openxmlformats.org/officeDocument/2006/relationships/slideLayout" Target="../slideLayouts/slideLayout1.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1.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1.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1.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1.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6.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6.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7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37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37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xml"/></Relationships>
</file>

<file path=ppt/slides/_rels/slide37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7.xml"/></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6.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6.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7.xml"/></Relationships>
</file>

<file path=ppt/slides/_rels/slide41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6.xml"/></Relationships>
</file>

<file path=ppt/slides/_rels/slide41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6.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2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42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xml"/></Relationships>
</file>

<file path=ppt/slides/_rels/slide42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xml"/></Relationships>
</file>

<file path=ppt/slides/_rels/slide42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4.xml"/></Relationships>
</file>

<file path=ppt/slides/_rels/slide42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4.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9562292-7A27-4815-9550-84BB7301878D}"/>
              </a:ext>
            </a:extLst>
          </p:cNvPr>
          <p:cNvSpPr>
            <a:spLocks noGrp="1"/>
          </p:cNvSpPr>
          <p:nvPr>
            <p:ph type="ctrTitle"/>
          </p:nvPr>
        </p:nvSpPr>
        <p:spPr>
          <a:xfrm>
            <a:off x="685800" y="1196752"/>
            <a:ext cx="7772400" cy="4752527"/>
          </a:xfrm>
          <a:solidFill>
            <a:schemeClr val="tx1"/>
          </a:solidFill>
        </p:spPr>
        <p:txBody>
          <a:bodyPr>
            <a:normAutofit/>
          </a:bodyPr>
          <a:lstStyle/>
          <a:p>
            <a:r>
              <a:rPr lang="en-US" sz="6000" b="1" u="sng" dirty="0">
                <a:solidFill>
                  <a:srgbClr val="FF0000"/>
                </a:solidFill>
                <a:highlight>
                  <a:srgbClr val="FFFF00"/>
                </a:highlight>
                <a:latin typeface="Arial Black" panose="020B0A04020102020204" pitchFamily="34" charset="0"/>
              </a:rPr>
              <a:t>A</a:t>
            </a:r>
            <a:r>
              <a:rPr lang="el-GR" sz="6000" b="1" u="sng" dirty="0">
                <a:solidFill>
                  <a:srgbClr val="FF0000"/>
                </a:solidFill>
                <a:highlight>
                  <a:srgbClr val="FFFF00"/>
                </a:highlight>
                <a:latin typeface="Arial Black" panose="020B0A04020102020204" pitchFamily="34" charset="0"/>
              </a:rPr>
              <a:t>ΤΜΟΠΑΡΑΓΩΓΟΙ</a:t>
            </a:r>
            <a:br>
              <a:rPr lang="el-GR" sz="6000" b="1" dirty="0">
                <a:solidFill>
                  <a:srgbClr val="FF0000"/>
                </a:solidFill>
                <a:highlight>
                  <a:srgbClr val="FFFF00"/>
                </a:highlight>
                <a:latin typeface="Arial Black" panose="020B0A04020102020204" pitchFamily="34" charset="0"/>
              </a:rPr>
            </a:br>
            <a:r>
              <a:rPr lang="el-GR" sz="6000" b="1" dirty="0">
                <a:solidFill>
                  <a:srgbClr val="FF0000"/>
                </a:solidFill>
                <a:highlight>
                  <a:srgbClr val="FFFF00"/>
                </a:highlight>
                <a:latin typeface="Arial Black" panose="020B0A04020102020204" pitchFamily="34" charset="0"/>
              </a:rPr>
              <a:t>Δ΄ ΕΞΑΜΗΝΟ</a:t>
            </a:r>
            <a:endParaRPr lang="el-GR" sz="6000" dirty="0">
              <a:latin typeface="Arial Black" panose="020B0A04020102020204" pitchFamily="34" charset="0"/>
            </a:endParaRPr>
          </a:p>
        </p:txBody>
      </p:sp>
    </p:spTree>
    <p:extLst>
      <p:ext uri="{BB962C8B-B14F-4D97-AF65-F5344CB8AC3E}">
        <p14:creationId xmlns:p14="http://schemas.microsoft.com/office/powerpoint/2010/main" val="176157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22-09-30 (21).png"/>
          <p:cNvPicPr>
            <a:picLocks noGrp="1" noChangeAspect="1"/>
          </p:cNvPicPr>
          <p:nvPr>
            <p:ph idx="1"/>
          </p:nvPr>
        </p:nvPicPr>
        <p:blipFill>
          <a:blip r:embed="rId2"/>
          <a:stretch>
            <a:fillRect/>
          </a:stretch>
        </p:blipFill>
        <p:spPr>
          <a:xfrm>
            <a:off x="1091562" y="1600200"/>
            <a:ext cx="6960875" cy="4525963"/>
          </a:xfrm>
        </p:spPr>
      </p:pic>
      <p:sp>
        <p:nvSpPr>
          <p:cNvPr id="3" name="Title 1">
            <a:extLst>
              <a:ext uri="{FF2B5EF4-FFF2-40B4-BE49-F238E27FC236}">
                <a16:creationId xmlns:a16="http://schemas.microsoft.com/office/drawing/2014/main" id="{71E901C5-7CE7-55B4-BC90-275BDD967109}"/>
              </a:ext>
            </a:extLst>
          </p:cNvPr>
          <p:cNvSpPr txBox="1">
            <a:spLocks/>
          </p:cNvSpPr>
          <p:nvPr/>
        </p:nvSpPr>
        <p:spPr>
          <a:xfrm>
            <a:off x="285749" y="260648"/>
            <a:ext cx="8572500" cy="714357"/>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Τυπική εγκατάσταση λέβητα και παρελκόμενων συσκευών, μηχανημάτων και εξαρτημάτων του</a:t>
            </a:r>
            <a:endParaRPr lang="en-US" sz="2400" b="1" u="sng" dirty="0">
              <a:solidFill>
                <a:schemeClr val="bg1"/>
              </a:solidFill>
              <a:latin typeface="Arial" pitchFamily="34" charset="0"/>
              <a:cs typeface="Arial"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92500"/>
          </a:bodyPr>
          <a:lstStyle/>
          <a:p>
            <a:pPr algn="l">
              <a:buClr>
                <a:srgbClr val="FF0000"/>
              </a:buClr>
            </a:pPr>
            <a:endParaRPr lang="en-US" sz="1100" b="1" dirty="0">
              <a:solidFill>
                <a:schemeClr val="tx1"/>
              </a:solidFill>
              <a:latin typeface="Arial Black" pitchFamily="34" charset="0"/>
            </a:endParaRPr>
          </a:p>
          <a:p>
            <a:pPr marL="457200" indent="-457200" algn="l">
              <a:buClr>
                <a:srgbClr val="FF0000"/>
              </a:buClr>
              <a:buFont typeface="Wingdings" panose="05000000000000000000" pitchFamily="2" charset="2"/>
              <a:buChar char="Ø"/>
            </a:pPr>
            <a:r>
              <a:rPr lang="el-GR" sz="2800" b="1" dirty="0">
                <a:solidFill>
                  <a:schemeClr val="tx1"/>
                </a:solidFill>
                <a:latin typeface="Arial Black" pitchFamily="34" charset="0"/>
              </a:rPr>
              <a:t>Με τον όρο εξαρτήματα εννοούμε όλα τα πρόσθετα αντικείμενα (όργανα) που υπάρχουν πάνω στο λέβητα. </a:t>
            </a:r>
            <a:endParaRPr lang="en-US" sz="2800" b="1" dirty="0">
              <a:solidFill>
                <a:schemeClr val="tx1"/>
              </a:solidFill>
              <a:latin typeface="Arial Black" pitchFamily="34" charset="0"/>
            </a:endParaRPr>
          </a:p>
          <a:p>
            <a:pPr marL="457200" indent="-457200" algn="l">
              <a:buClr>
                <a:srgbClr val="FF0000"/>
              </a:buClr>
              <a:buFont typeface="Wingdings" panose="05000000000000000000" pitchFamily="2" charset="2"/>
              <a:buChar char="Ø"/>
            </a:pPr>
            <a:r>
              <a:rPr lang="el-GR" sz="2800" b="1" dirty="0">
                <a:solidFill>
                  <a:schemeClr val="tx1"/>
                </a:solidFill>
                <a:latin typeface="Arial Black" pitchFamily="34" charset="0"/>
              </a:rPr>
              <a:t>Με τα όργανα αυτά επιτυγχάνεται ο έλεγχος και η παρακολούθηση της ικανοποιητικής και ασφαλούς λειτουργίας του. </a:t>
            </a:r>
            <a:endParaRPr lang="en-US" sz="2800" b="1" dirty="0">
              <a:solidFill>
                <a:schemeClr val="tx1"/>
              </a:solidFill>
              <a:latin typeface="Arial Black" pitchFamily="34" charset="0"/>
            </a:endParaRPr>
          </a:p>
          <a:p>
            <a:pPr marL="457200" indent="-457200" algn="l">
              <a:buClr>
                <a:srgbClr val="FF0000"/>
              </a:buClr>
              <a:buFont typeface="Wingdings" panose="05000000000000000000" pitchFamily="2" charset="2"/>
              <a:buChar char="Ø"/>
            </a:pPr>
            <a:r>
              <a:rPr lang="el-GR" sz="2800" b="1" dirty="0">
                <a:solidFill>
                  <a:schemeClr val="tx1"/>
                </a:solidFill>
                <a:latin typeface="Arial Black" pitchFamily="34" charset="0"/>
              </a:rPr>
              <a:t>Γενικά τα εξαρτήματα διακρίνονται σε εξαρτήματα που έχουν σχέση με το νερό και σε εξαρτήματα που αφορούν τον ατμό. </a:t>
            </a:r>
          </a:p>
          <a:p>
            <a:pPr marL="457200" indent="-457200" algn="l">
              <a:buClr>
                <a:srgbClr val="FF0000"/>
              </a:buClr>
              <a:buFont typeface="Wingdings" panose="05000000000000000000" pitchFamily="2" charset="2"/>
              <a:buChar char="Ø"/>
            </a:pPr>
            <a:r>
              <a:rPr lang="el-GR" sz="2800" b="1" dirty="0">
                <a:solidFill>
                  <a:schemeClr val="tx1"/>
                </a:solidFill>
                <a:latin typeface="Arial Black" pitchFamily="34" charset="0"/>
              </a:rPr>
              <a:t>Επίσης διακρίνονται σε εσωτερικά και εξωτερικά, ανάλογα με το χώρο όπου προσαρμόζονται.</a:t>
            </a:r>
          </a:p>
        </p:txBody>
      </p:sp>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Γενικά</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198514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Γενικά</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6372201" y="1124744"/>
            <a:ext cx="2486048" cy="5170646"/>
          </a:xfrm>
          <a:prstGeom prst="rect">
            <a:avLst/>
          </a:prstGeom>
          <a:noFill/>
        </p:spPr>
        <p:txBody>
          <a:bodyPr wrap="square">
            <a:spAutoFit/>
          </a:bodyPr>
          <a:lstStyle/>
          <a:p>
            <a:r>
              <a:rPr lang="el-GR" sz="1500" b="1" dirty="0"/>
              <a:t>Α — Είσοδος νερού</a:t>
            </a:r>
          </a:p>
          <a:p>
            <a:r>
              <a:rPr lang="el-GR" sz="1500" b="1" dirty="0"/>
              <a:t>Β — Τροφοδοτικός σωλήνας</a:t>
            </a:r>
          </a:p>
          <a:p>
            <a:r>
              <a:rPr lang="el-GR" sz="1500" b="1" dirty="0"/>
              <a:t>Γ — Εσωτερικός ατμαγωγός σωλήνας</a:t>
            </a:r>
          </a:p>
          <a:p>
            <a:r>
              <a:rPr lang="el-GR" sz="1500" b="1" dirty="0"/>
              <a:t>Δ — Σύνδεσμος κύριου ατμοφράκτη</a:t>
            </a:r>
          </a:p>
          <a:p>
            <a:r>
              <a:rPr lang="el-GR" sz="1500" b="1" dirty="0"/>
              <a:t>Ε — Εξαφριστικός σωλήνας</a:t>
            </a:r>
          </a:p>
          <a:p>
            <a:r>
              <a:rPr lang="el-GR" sz="1500" b="1" dirty="0"/>
              <a:t>Ζ — Σύνδεσμος εξαφριστικού σωλήνα</a:t>
            </a:r>
          </a:p>
          <a:p>
            <a:r>
              <a:rPr lang="el-GR" sz="1500" b="1" dirty="0"/>
              <a:t>Η — Είσοδος αφυπερθερμαντήρα</a:t>
            </a:r>
          </a:p>
          <a:p>
            <a:r>
              <a:rPr lang="el-GR" sz="1500" b="1" dirty="0"/>
              <a:t>Θ - Έξοδος αφυπερθερμαντήρα</a:t>
            </a:r>
          </a:p>
          <a:p>
            <a:r>
              <a:rPr lang="el-GR" sz="1500" b="1" dirty="0"/>
              <a:t>I — Αφυπερθερμαντήρας</a:t>
            </a:r>
          </a:p>
          <a:p>
            <a:r>
              <a:rPr lang="el-GR" sz="1500" b="1" dirty="0"/>
              <a:t>Κ — Εισαγωγή χημικών υλών</a:t>
            </a:r>
          </a:p>
          <a:p>
            <a:r>
              <a:rPr lang="el-GR" sz="1500" b="1" dirty="0"/>
              <a:t>Λ — Σωλήνας εισαγωγής χημικών υλών</a:t>
            </a:r>
          </a:p>
          <a:p>
            <a:r>
              <a:rPr lang="el-GR" sz="1500" b="1" dirty="0"/>
              <a:t>Μ — Αντιδιατοιχιοτικό έλασμα</a:t>
            </a:r>
          </a:p>
          <a:p>
            <a:r>
              <a:rPr lang="el-GR" sz="1500" b="1" dirty="0"/>
              <a:t>Ν — Διάφραγμα</a:t>
            </a:r>
          </a:p>
          <a:p>
            <a:r>
              <a:rPr lang="el-GR" sz="1500" b="1" dirty="0"/>
              <a:t>Ξ — Λαιμός ασφαλιστικού</a:t>
            </a:r>
          </a:p>
        </p:txBody>
      </p:sp>
      <p:pic>
        <p:nvPicPr>
          <p:cNvPr id="5" name="Picture 4" descr="Diagram&#10;&#10;Description automatically generated">
            <a:extLst>
              <a:ext uri="{FF2B5EF4-FFF2-40B4-BE49-F238E27FC236}">
                <a16:creationId xmlns:a16="http://schemas.microsoft.com/office/drawing/2014/main" id="{5DCB21B1-7727-5153-8207-1A5355794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1916832"/>
            <a:ext cx="5870426" cy="3600400"/>
          </a:xfrm>
          <a:prstGeom prst="rect">
            <a:avLst/>
          </a:prstGeom>
        </p:spPr>
      </p:pic>
    </p:spTree>
    <p:extLst>
      <p:ext uri="{BB962C8B-B14F-4D97-AF65-F5344CB8AC3E}">
        <p14:creationId xmlns:p14="http://schemas.microsoft.com/office/powerpoint/2010/main" val="42210408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a:solidFill>
                  <a:schemeClr val="bg1"/>
                </a:solidFill>
                <a:latin typeface="Arial" pitchFamily="34" charset="0"/>
                <a:cs typeface="Arial" pitchFamily="34" charset="0"/>
              </a:rPr>
              <a:t>Γενικά</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6372201" y="1124744"/>
            <a:ext cx="2486048" cy="5170646"/>
          </a:xfrm>
          <a:prstGeom prst="rect">
            <a:avLst/>
          </a:prstGeom>
          <a:noFill/>
        </p:spPr>
        <p:txBody>
          <a:bodyPr wrap="square">
            <a:spAutoFit/>
          </a:bodyPr>
          <a:lstStyle/>
          <a:p>
            <a:r>
              <a:rPr lang="el-GR" sz="1500" b="1" dirty="0"/>
              <a:t>Α — Είσοδος νερού</a:t>
            </a:r>
          </a:p>
          <a:p>
            <a:r>
              <a:rPr lang="el-GR" sz="1500" b="1" dirty="0"/>
              <a:t>Β — Τροφοδοτικός σωλήνας</a:t>
            </a:r>
          </a:p>
          <a:p>
            <a:r>
              <a:rPr lang="el-GR" sz="1500" b="1" dirty="0"/>
              <a:t>Γ — Εσωτερικός ατμαγωγός σωλήνας</a:t>
            </a:r>
          </a:p>
          <a:p>
            <a:r>
              <a:rPr lang="el-GR" sz="1500" b="1" dirty="0"/>
              <a:t>Δ — Σύνδεσμος κύριου ατμοφράκτη</a:t>
            </a:r>
          </a:p>
          <a:p>
            <a:r>
              <a:rPr lang="el-GR" sz="1500" b="1" dirty="0"/>
              <a:t>Ε — Εξαφριστικός σωλήνας</a:t>
            </a:r>
          </a:p>
          <a:p>
            <a:r>
              <a:rPr lang="el-GR" sz="1500" b="1" dirty="0"/>
              <a:t>Ζ — Σύνδεσμος εξαφριστικού σωλήνα</a:t>
            </a:r>
          </a:p>
          <a:p>
            <a:r>
              <a:rPr lang="el-GR" sz="1500" b="1" dirty="0"/>
              <a:t>Η — Είσοδος αφυπερθερμαντήρα</a:t>
            </a:r>
          </a:p>
          <a:p>
            <a:r>
              <a:rPr lang="el-GR" sz="1500" b="1" dirty="0"/>
              <a:t>Θ - Έξοδος αφυπερθερμαντήρα</a:t>
            </a:r>
          </a:p>
          <a:p>
            <a:r>
              <a:rPr lang="el-GR" sz="1500" b="1" dirty="0"/>
              <a:t>I — Αφυπερθερμαντήρας</a:t>
            </a:r>
          </a:p>
          <a:p>
            <a:r>
              <a:rPr lang="el-GR" sz="1500" b="1" dirty="0"/>
              <a:t>Κ — Εισαγωγή χημικών υλών</a:t>
            </a:r>
          </a:p>
          <a:p>
            <a:r>
              <a:rPr lang="el-GR" sz="1500" b="1" dirty="0"/>
              <a:t>Λ — Σωλήνας εισαγωγής χημικών υλών</a:t>
            </a:r>
          </a:p>
          <a:p>
            <a:r>
              <a:rPr lang="el-GR" sz="1500" b="1" dirty="0"/>
              <a:t>Μ — Αντιδιατοιχιοτικό έλασμα</a:t>
            </a:r>
          </a:p>
          <a:p>
            <a:r>
              <a:rPr lang="el-GR" sz="1500" b="1" dirty="0"/>
              <a:t>Ν — Διάφραγμα</a:t>
            </a:r>
          </a:p>
          <a:p>
            <a:r>
              <a:rPr lang="el-GR" sz="1500" b="1" dirty="0"/>
              <a:t>Ξ — Λαιμός ασφαλιστικού</a:t>
            </a:r>
          </a:p>
        </p:txBody>
      </p:sp>
      <p:pic>
        <p:nvPicPr>
          <p:cNvPr id="3" name="Picture 2">
            <a:extLst>
              <a:ext uri="{FF2B5EF4-FFF2-40B4-BE49-F238E27FC236}">
                <a16:creationId xmlns:a16="http://schemas.microsoft.com/office/drawing/2014/main" id="{B854CB8B-2263-92A1-3E5F-8F073E403731}"/>
              </a:ext>
            </a:extLst>
          </p:cNvPr>
          <p:cNvPicPr>
            <a:picLocks noChangeAspect="1"/>
          </p:cNvPicPr>
          <p:nvPr/>
        </p:nvPicPr>
        <p:blipFill>
          <a:blip r:embed="rId3"/>
          <a:stretch>
            <a:fillRect/>
          </a:stretch>
        </p:blipFill>
        <p:spPr>
          <a:xfrm>
            <a:off x="755576" y="1268760"/>
            <a:ext cx="4752528" cy="5026630"/>
          </a:xfrm>
          <a:prstGeom prst="rect">
            <a:avLst/>
          </a:prstGeom>
        </p:spPr>
      </p:pic>
      <p:sp>
        <p:nvSpPr>
          <p:cNvPr id="5" name="TextBox 4">
            <a:extLst>
              <a:ext uri="{FF2B5EF4-FFF2-40B4-BE49-F238E27FC236}">
                <a16:creationId xmlns:a16="http://schemas.microsoft.com/office/drawing/2014/main" id="{AA970B15-6AAF-2F80-2A72-7A59E906DA17}"/>
              </a:ext>
            </a:extLst>
          </p:cNvPr>
          <p:cNvSpPr txBox="1"/>
          <p:nvPr/>
        </p:nvSpPr>
        <p:spPr>
          <a:xfrm>
            <a:off x="899592" y="5623359"/>
            <a:ext cx="504056" cy="369332"/>
          </a:xfrm>
          <a:prstGeom prst="rect">
            <a:avLst/>
          </a:prstGeom>
          <a:solidFill>
            <a:schemeClr val="bg1"/>
          </a:solidFill>
        </p:spPr>
        <p:txBody>
          <a:bodyPr wrap="square" rtlCol="0">
            <a:spAutoFit/>
          </a:bodyPr>
          <a:lstStyle/>
          <a:p>
            <a:endParaRPr lang="el-GR" dirty="0">
              <a:highlight>
                <a:srgbClr val="FFFF00"/>
              </a:highlight>
            </a:endParaRPr>
          </a:p>
        </p:txBody>
      </p:sp>
      <p:sp>
        <p:nvSpPr>
          <p:cNvPr id="7" name="TextBox 6">
            <a:extLst>
              <a:ext uri="{FF2B5EF4-FFF2-40B4-BE49-F238E27FC236}">
                <a16:creationId xmlns:a16="http://schemas.microsoft.com/office/drawing/2014/main" id="{256B213F-85EC-10D4-5756-DB5602F6F87A}"/>
              </a:ext>
            </a:extLst>
          </p:cNvPr>
          <p:cNvSpPr txBox="1"/>
          <p:nvPr/>
        </p:nvSpPr>
        <p:spPr>
          <a:xfrm>
            <a:off x="899592" y="5926058"/>
            <a:ext cx="3168352" cy="369332"/>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val="13852825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n-US" sz="2400" b="1" u="sng" dirty="0">
                <a:solidFill>
                  <a:schemeClr val="bg1"/>
                </a:solidFill>
                <a:latin typeface="Arial" pitchFamily="34" charset="0"/>
                <a:cs typeface="Arial" pitchFamily="34" charset="0"/>
              </a:rPr>
              <a:t>3.1. </a:t>
            </a:r>
            <a:r>
              <a:rPr lang="el-GR" sz="2400" b="1" u="sng" dirty="0">
                <a:solidFill>
                  <a:schemeClr val="bg1"/>
                </a:solidFill>
                <a:latin typeface="Arial" pitchFamily="34" charset="0"/>
                <a:cs typeface="Arial" pitchFamily="34" charset="0"/>
              </a:rPr>
              <a:t>Εσωτερικός σωλήνας τροφοδότησης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124744"/>
            <a:ext cx="8572500" cy="1631216"/>
          </a:xfrm>
          <a:prstGeom prst="rect">
            <a:avLst/>
          </a:prstGeom>
          <a:solidFill>
            <a:schemeClr val="accent6">
              <a:lumMod val="40000"/>
              <a:lumOff val="60000"/>
            </a:schemeClr>
          </a:solidFill>
        </p:spPr>
        <p:txBody>
          <a:bodyPr wrap="square">
            <a:spAutoFit/>
          </a:bodyPr>
          <a:lstStyle/>
          <a:p>
            <a:r>
              <a:rPr lang="el-GR" sz="2000" b="1" dirty="0"/>
              <a:t>Ο εσωτερικός σωλήνας τροφοδότησης </a:t>
            </a:r>
            <a:r>
              <a:rPr lang="el-GR" sz="2000" b="1" dirty="0">
                <a:solidFill>
                  <a:srgbClr val="FF0000"/>
                </a:solidFill>
              </a:rPr>
              <a:t>Α</a:t>
            </a:r>
            <a:r>
              <a:rPr lang="el-GR" sz="2000" b="1" dirty="0"/>
              <a:t> (ή τροφοδοτικός σωλήνας) αποτελείται από ένα ευθύ τμήμα σωλήνα, που εκτείνεται σε όλο το μήκος του ατμοθάλαμου και σε απόσταση από τον πυθμένα του ίση με το 1/5 της διαμέτρου του θαλάμου. Στο εμπρός τμήμα του συνδέεται με το τροφοδοτικό επιστόμιο.</a:t>
            </a:r>
          </a:p>
        </p:txBody>
      </p:sp>
      <p:sp>
        <p:nvSpPr>
          <p:cNvPr id="5" name="TextBox 4">
            <a:extLst>
              <a:ext uri="{FF2B5EF4-FFF2-40B4-BE49-F238E27FC236}">
                <a16:creationId xmlns:a16="http://schemas.microsoft.com/office/drawing/2014/main" id="{F59B4BDF-5C71-D900-C547-83285E62F7FB}"/>
              </a:ext>
            </a:extLst>
          </p:cNvPr>
          <p:cNvSpPr txBox="1"/>
          <p:nvPr/>
        </p:nvSpPr>
        <p:spPr>
          <a:xfrm flipH="1">
            <a:off x="2267744" y="2463572"/>
            <a:ext cx="288032" cy="584775"/>
          </a:xfrm>
          <a:prstGeom prst="rect">
            <a:avLst/>
          </a:prstGeom>
          <a:noFill/>
        </p:spPr>
        <p:txBody>
          <a:bodyPr wrap="square" rtlCol="0">
            <a:spAutoFit/>
          </a:bodyPr>
          <a:lstStyle/>
          <a:p>
            <a:r>
              <a:rPr lang="el-GR" sz="3200" b="1" dirty="0">
                <a:solidFill>
                  <a:srgbClr val="FF0000"/>
                </a:solidFill>
              </a:rPr>
              <a:t>Α</a:t>
            </a:r>
          </a:p>
        </p:txBody>
      </p:sp>
      <p:pic>
        <p:nvPicPr>
          <p:cNvPr id="9" name="Picture 8" descr="Diagram&#10;&#10;Description automatically generated">
            <a:extLst>
              <a:ext uri="{FF2B5EF4-FFF2-40B4-BE49-F238E27FC236}">
                <a16:creationId xmlns:a16="http://schemas.microsoft.com/office/drawing/2014/main" id="{9E0F8614-1A6D-7077-04BA-C9561EBAC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49" y="2952035"/>
            <a:ext cx="8102675" cy="3429294"/>
          </a:xfrm>
          <a:prstGeom prst="rect">
            <a:avLst/>
          </a:prstGeom>
          <a:solidFill>
            <a:schemeClr val="accent6">
              <a:lumMod val="40000"/>
              <a:lumOff val="60000"/>
            </a:schemeClr>
          </a:solidFill>
        </p:spPr>
      </p:pic>
    </p:spTree>
    <p:extLst>
      <p:ext uri="{BB962C8B-B14F-4D97-AF65-F5344CB8AC3E}">
        <p14:creationId xmlns:p14="http://schemas.microsoft.com/office/powerpoint/2010/main" val="33509489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n-US" sz="2400" b="1" u="sng" dirty="0">
                <a:solidFill>
                  <a:schemeClr val="bg1"/>
                </a:solidFill>
                <a:latin typeface="Arial" pitchFamily="34" charset="0"/>
                <a:cs typeface="Arial" pitchFamily="34" charset="0"/>
              </a:rPr>
              <a:t>3.1. </a:t>
            </a:r>
            <a:r>
              <a:rPr lang="el-GR" sz="2400" b="1" u="sng" dirty="0">
                <a:solidFill>
                  <a:schemeClr val="bg1"/>
                </a:solidFill>
                <a:latin typeface="Arial" pitchFamily="34" charset="0"/>
                <a:cs typeface="Arial" pitchFamily="34" charset="0"/>
              </a:rPr>
              <a:t>Εσωτερικός σωλήνας τροφοδότησης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124744"/>
            <a:ext cx="8572500" cy="1631216"/>
          </a:xfrm>
          <a:prstGeom prst="rect">
            <a:avLst/>
          </a:prstGeom>
          <a:solidFill>
            <a:schemeClr val="accent6">
              <a:lumMod val="40000"/>
              <a:lumOff val="60000"/>
            </a:schemeClr>
          </a:solidFill>
        </p:spPr>
        <p:txBody>
          <a:bodyPr wrap="square">
            <a:spAutoFit/>
          </a:bodyPr>
          <a:lstStyle/>
          <a:p>
            <a:r>
              <a:rPr lang="el-GR" sz="2000" b="1" dirty="0"/>
              <a:t>Αν ο λέβητας είναι εφοδιασμένος με οικονομητήρα, ο εσωτερικός σωλήνας τροφοδότησης συνδέεται με το εμπρός ή με το πίσω τμήμα του προς τη σωλήνωση εξόδου του οικονομητήρα. Στην περίπτωση αυτή ο διακόπτης τροφοδότησης και η βαλβίδα ελέγχου τροφοδότησης βρίσκονται στην εισαγωγή του οικονομητήρα.</a:t>
            </a:r>
          </a:p>
        </p:txBody>
      </p:sp>
      <p:sp>
        <p:nvSpPr>
          <p:cNvPr id="5" name="TextBox 4">
            <a:extLst>
              <a:ext uri="{FF2B5EF4-FFF2-40B4-BE49-F238E27FC236}">
                <a16:creationId xmlns:a16="http://schemas.microsoft.com/office/drawing/2014/main" id="{F59B4BDF-5C71-D900-C547-83285E62F7FB}"/>
              </a:ext>
            </a:extLst>
          </p:cNvPr>
          <p:cNvSpPr txBox="1"/>
          <p:nvPr/>
        </p:nvSpPr>
        <p:spPr>
          <a:xfrm flipH="1">
            <a:off x="2267744" y="2578833"/>
            <a:ext cx="288032" cy="584775"/>
          </a:xfrm>
          <a:prstGeom prst="rect">
            <a:avLst/>
          </a:prstGeom>
          <a:noFill/>
        </p:spPr>
        <p:txBody>
          <a:bodyPr wrap="square" rtlCol="0">
            <a:spAutoFit/>
          </a:bodyPr>
          <a:lstStyle/>
          <a:p>
            <a:r>
              <a:rPr lang="el-GR" sz="3200" b="1" dirty="0">
                <a:solidFill>
                  <a:srgbClr val="FF0000"/>
                </a:solidFill>
              </a:rPr>
              <a:t>Α</a:t>
            </a:r>
          </a:p>
        </p:txBody>
      </p:sp>
      <p:pic>
        <p:nvPicPr>
          <p:cNvPr id="8" name="Picture 7" descr="Diagram&#10;&#10;Description automatically generated">
            <a:extLst>
              <a:ext uri="{FF2B5EF4-FFF2-40B4-BE49-F238E27FC236}">
                <a16:creationId xmlns:a16="http://schemas.microsoft.com/office/drawing/2014/main" id="{038C50D9-53AD-B69C-332C-0D425EAF2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49" y="3031248"/>
            <a:ext cx="8174683" cy="3422088"/>
          </a:xfrm>
          <a:prstGeom prst="rect">
            <a:avLst/>
          </a:prstGeom>
        </p:spPr>
      </p:pic>
    </p:spTree>
    <p:extLst>
      <p:ext uri="{BB962C8B-B14F-4D97-AF65-F5344CB8AC3E}">
        <p14:creationId xmlns:p14="http://schemas.microsoft.com/office/powerpoint/2010/main" val="22620643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n-US" sz="2400" b="1" u="sng" dirty="0">
                <a:solidFill>
                  <a:schemeClr val="bg1"/>
                </a:solidFill>
                <a:latin typeface="Arial" pitchFamily="34" charset="0"/>
                <a:cs typeface="Arial" pitchFamily="34" charset="0"/>
              </a:rPr>
              <a:t>3.1. </a:t>
            </a:r>
            <a:r>
              <a:rPr lang="el-GR" sz="2400" b="1" u="sng" dirty="0">
                <a:solidFill>
                  <a:schemeClr val="bg1"/>
                </a:solidFill>
                <a:latin typeface="Arial" pitchFamily="34" charset="0"/>
                <a:cs typeface="Arial" pitchFamily="34" charset="0"/>
              </a:rPr>
              <a:t>Εσωτερικός σωλήνας τροφοδότησης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124744"/>
            <a:ext cx="8572500" cy="1938992"/>
          </a:xfrm>
          <a:prstGeom prst="rect">
            <a:avLst/>
          </a:prstGeom>
          <a:solidFill>
            <a:schemeClr val="accent6">
              <a:lumMod val="40000"/>
              <a:lumOff val="60000"/>
            </a:schemeClr>
          </a:solidFill>
        </p:spPr>
        <p:txBody>
          <a:bodyPr wrap="square">
            <a:spAutoFit/>
          </a:bodyPr>
          <a:lstStyle/>
          <a:p>
            <a:r>
              <a:rPr lang="el-GR" sz="2000" b="1" dirty="0"/>
              <a:t>Σε όλο το μήκος της επάνω επιφάνειας του εσωτερικού σωλήνα τροφοδοτήσεως ανοίγονται οπές, ώστε να αποφεύγεται η ανάμιξη του εισερχόμενου τροφοδοτικού νερού με τον εξερχόμενο από τους ατμογόνους αυλούς ατμό.</a:t>
            </a:r>
          </a:p>
          <a:p>
            <a:r>
              <a:rPr lang="el-GR" sz="2000" b="1" dirty="0"/>
              <a:t>Η συνολική διατομή των οπών είναι διπλάσια από τη διατομή του σωλήνα, για να αποφεύγεται οποιοσδήποτε περιορισμός της ροής του νερού στο θάλαμο.</a:t>
            </a:r>
          </a:p>
        </p:txBody>
      </p:sp>
      <p:sp>
        <p:nvSpPr>
          <p:cNvPr id="5" name="TextBox 4">
            <a:extLst>
              <a:ext uri="{FF2B5EF4-FFF2-40B4-BE49-F238E27FC236}">
                <a16:creationId xmlns:a16="http://schemas.microsoft.com/office/drawing/2014/main" id="{F59B4BDF-5C71-D900-C547-83285E62F7FB}"/>
              </a:ext>
            </a:extLst>
          </p:cNvPr>
          <p:cNvSpPr txBox="1"/>
          <p:nvPr/>
        </p:nvSpPr>
        <p:spPr>
          <a:xfrm flipH="1">
            <a:off x="2267744" y="2844225"/>
            <a:ext cx="288032" cy="584775"/>
          </a:xfrm>
          <a:prstGeom prst="rect">
            <a:avLst/>
          </a:prstGeom>
          <a:noFill/>
        </p:spPr>
        <p:txBody>
          <a:bodyPr wrap="square" rtlCol="0">
            <a:spAutoFit/>
          </a:bodyPr>
          <a:lstStyle/>
          <a:p>
            <a:r>
              <a:rPr lang="el-GR" sz="3200" b="1" dirty="0">
                <a:solidFill>
                  <a:srgbClr val="FF0000"/>
                </a:solidFill>
              </a:rPr>
              <a:t>Α</a:t>
            </a:r>
          </a:p>
        </p:txBody>
      </p:sp>
      <p:pic>
        <p:nvPicPr>
          <p:cNvPr id="8" name="Picture 7" descr="Diagram&#10;&#10;Description automatically generated">
            <a:extLst>
              <a:ext uri="{FF2B5EF4-FFF2-40B4-BE49-F238E27FC236}">
                <a16:creationId xmlns:a16="http://schemas.microsoft.com/office/drawing/2014/main" id="{038C50D9-53AD-B69C-332C-0D425EAF2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49" y="3259810"/>
            <a:ext cx="8174683" cy="3193526"/>
          </a:xfrm>
          <a:prstGeom prst="rect">
            <a:avLst/>
          </a:prstGeom>
        </p:spPr>
      </p:pic>
    </p:spTree>
    <p:extLst>
      <p:ext uri="{BB962C8B-B14F-4D97-AF65-F5344CB8AC3E}">
        <p14:creationId xmlns:p14="http://schemas.microsoft.com/office/powerpoint/2010/main" val="11986293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n-US" sz="2400" b="1" u="sng" dirty="0">
                <a:solidFill>
                  <a:schemeClr val="bg1"/>
                </a:solidFill>
                <a:latin typeface="Arial" pitchFamily="34" charset="0"/>
                <a:cs typeface="Arial" pitchFamily="34" charset="0"/>
              </a:rPr>
              <a:t>3.1. </a:t>
            </a:r>
            <a:r>
              <a:rPr lang="el-GR" sz="2400" b="1" u="sng" dirty="0">
                <a:solidFill>
                  <a:schemeClr val="bg1"/>
                </a:solidFill>
                <a:latin typeface="Arial" pitchFamily="34" charset="0"/>
                <a:cs typeface="Arial" pitchFamily="34" charset="0"/>
              </a:rPr>
              <a:t>Εσωτερικός σωλήνας τροφοδότησης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124744"/>
            <a:ext cx="8572500" cy="1323439"/>
          </a:xfrm>
          <a:prstGeom prst="rect">
            <a:avLst/>
          </a:prstGeom>
          <a:solidFill>
            <a:schemeClr val="accent6">
              <a:lumMod val="40000"/>
              <a:lumOff val="60000"/>
            </a:schemeClr>
          </a:solidFill>
        </p:spPr>
        <p:txBody>
          <a:bodyPr wrap="square">
            <a:spAutoFit/>
          </a:bodyPr>
          <a:lstStyle/>
          <a:p>
            <a:r>
              <a:rPr lang="el-GR" sz="2000" b="1" dirty="0"/>
              <a:t>Σκοπός του τροφοδοτικού σωλήνα είναι η ομοιόμορφη διανομή του εισερχόμενου ψυχρού σχετικά τροφοδοτικού νερού μέσα στο χώρο του υδροθάλαμου και η αποφυγή των λόγω της διαφοράς θερμοκρασίας εντόνων συστολών του υλικού στο σημείο εισόδου του.</a:t>
            </a:r>
          </a:p>
        </p:txBody>
      </p:sp>
      <p:sp>
        <p:nvSpPr>
          <p:cNvPr id="5" name="TextBox 4">
            <a:extLst>
              <a:ext uri="{FF2B5EF4-FFF2-40B4-BE49-F238E27FC236}">
                <a16:creationId xmlns:a16="http://schemas.microsoft.com/office/drawing/2014/main" id="{F59B4BDF-5C71-D900-C547-83285E62F7FB}"/>
              </a:ext>
            </a:extLst>
          </p:cNvPr>
          <p:cNvSpPr txBox="1"/>
          <p:nvPr/>
        </p:nvSpPr>
        <p:spPr>
          <a:xfrm flipH="1">
            <a:off x="2267744" y="2844225"/>
            <a:ext cx="288032" cy="584775"/>
          </a:xfrm>
          <a:prstGeom prst="rect">
            <a:avLst/>
          </a:prstGeom>
          <a:noFill/>
        </p:spPr>
        <p:txBody>
          <a:bodyPr wrap="square" rtlCol="0">
            <a:spAutoFit/>
          </a:bodyPr>
          <a:lstStyle/>
          <a:p>
            <a:r>
              <a:rPr lang="el-GR" sz="3200" b="1" dirty="0">
                <a:solidFill>
                  <a:srgbClr val="FF0000"/>
                </a:solidFill>
              </a:rPr>
              <a:t>Α</a:t>
            </a:r>
          </a:p>
        </p:txBody>
      </p:sp>
      <p:pic>
        <p:nvPicPr>
          <p:cNvPr id="8" name="Picture 7" descr="Diagram&#10;&#10;Description automatically generated">
            <a:extLst>
              <a:ext uri="{FF2B5EF4-FFF2-40B4-BE49-F238E27FC236}">
                <a16:creationId xmlns:a16="http://schemas.microsoft.com/office/drawing/2014/main" id="{038C50D9-53AD-B69C-332C-0D425EAF2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49" y="3259810"/>
            <a:ext cx="8174683" cy="3193526"/>
          </a:xfrm>
          <a:prstGeom prst="rect">
            <a:avLst/>
          </a:prstGeom>
        </p:spPr>
      </p:pic>
    </p:spTree>
    <p:extLst>
      <p:ext uri="{BB962C8B-B14F-4D97-AF65-F5344CB8AC3E}">
        <p14:creationId xmlns:p14="http://schemas.microsoft.com/office/powerpoint/2010/main" val="4522362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3.1. Εσωτερικός εξαφριστικός σωλήνας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124744"/>
            <a:ext cx="8572500" cy="1323439"/>
          </a:xfrm>
          <a:prstGeom prst="rect">
            <a:avLst/>
          </a:prstGeom>
          <a:solidFill>
            <a:schemeClr val="accent5">
              <a:lumMod val="60000"/>
              <a:lumOff val="40000"/>
            </a:schemeClr>
          </a:solidFill>
        </p:spPr>
        <p:txBody>
          <a:bodyPr wrap="square">
            <a:spAutoFit/>
          </a:bodyPr>
          <a:lstStyle/>
          <a:p>
            <a:r>
              <a:rPr lang="el-GR" sz="2000" b="1" dirty="0"/>
              <a:t>Ο εσωτερικός εξαφριστικός σωλήνας αποτελείται από ένα διάτρητο σωλήνα, που εκτείνεται σε όλο το μήκος του υδροθάλαμου και ο οποίος βρίσκεται περίπου 1/2" κάτω από την κανονική στάθμη του νερού. Οι οπές ανοίγονται στην επάνω επιφάνεια του σωλήνα.</a:t>
            </a:r>
          </a:p>
        </p:txBody>
      </p:sp>
      <p:sp>
        <p:nvSpPr>
          <p:cNvPr id="5" name="TextBox 4">
            <a:extLst>
              <a:ext uri="{FF2B5EF4-FFF2-40B4-BE49-F238E27FC236}">
                <a16:creationId xmlns:a16="http://schemas.microsoft.com/office/drawing/2014/main" id="{F59B4BDF-5C71-D900-C547-83285E62F7FB}"/>
              </a:ext>
            </a:extLst>
          </p:cNvPr>
          <p:cNvSpPr txBox="1"/>
          <p:nvPr/>
        </p:nvSpPr>
        <p:spPr>
          <a:xfrm flipH="1">
            <a:off x="1115616" y="2812799"/>
            <a:ext cx="288032" cy="584775"/>
          </a:xfrm>
          <a:prstGeom prst="rect">
            <a:avLst/>
          </a:prstGeom>
          <a:noFill/>
        </p:spPr>
        <p:txBody>
          <a:bodyPr wrap="square" rtlCol="0">
            <a:spAutoFit/>
          </a:bodyPr>
          <a:lstStyle/>
          <a:p>
            <a:r>
              <a:rPr lang="el-GR" sz="3200" b="1" dirty="0">
                <a:solidFill>
                  <a:srgbClr val="FF0000"/>
                </a:solidFill>
              </a:rPr>
              <a:t>Ε</a:t>
            </a:r>
          </a:p>
        </p:txBody>
      </p:sp>
      <p:pic>
        <p:nvPicPr>
          <p:cNvPr id="8" name="Picture 7" descr="Diagram&#10;&#10;Description automatically generated">
            <a:extLst>
              <a:ext uri="{FF2B5EF4-FFF2-40B4-BE49-F238E27FC236}">
                <a16:creationId xmlns:a16="http://schemas.microsoft.com/office/drawing/2014/main" id="{038C50D9-53AD-B69C-332C-0D425EAF2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49" y="3259810"/>
            <a:ext cx="8174683" cy="3193526"/>
          </a:xfrm>
          <a:prstGeom prst="rect">
            <a:avLst/>
          </a:prstGeom>
        </p:spPr>
      </p:pic>
      <p:cxnSp>
        <p:nvCxnSpPr>
          <p:cNvPr id="3" name="Straight Arrow Connector 2">
            <a:extLst>
              <a:ext uri="{FF2B5EF4-FFF2-40B4-BE49-F238E27FC236}">
                <a16:creationId xmlns:a16="http://schemas.microsoft.com/office/drawing/2014/main" id="{81C9A9EC-7BA0-8F44-DA4B-FBEDF997EF21}"/>
              </a:ext>
            </a:extLst>
          </p:cNvPr>
          <p:cNvCxnSpPr>
            <a:cxnSpLocks/>
          </p:cNvCxnSpPr>
          <p:nvPr/>
        </p:nvCxnSpPr>
        <p:spPr>
          <a:xfrm>
            <a:off x="1403648" y="3397574"/>
            <a:ext cx="432048" cy="14589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594728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3.1. Εσωτερικός εξαφριστικός σωλήνας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124744"/>
            <a:ext cx="8572500" cy="2246769"/>
          </a:xfrm>
          <a:prstGeom prst="rect">
            <a:avLst/>
          </a:prstGeom>
          <a:solidFill>
            <a:schemeClr val="accent5">
              <a:lumMod val="60000"/>
              <a:lumOff val="40000"/>
            </a:schemeClr>
          </a:solidFill>
        </p:spPr>
        <p:txBody>
          <a:bodyPr wrap="square">
            <a:spAutoFit/>
          </a:bodyPr>
          <a:lstStyle/>
          <a:p>
            <a:r>
              <a:rPr lang="el-GR" sz="2000" b="1" dirty="0"/>
              <a:t>Ο σωλήνας συνδέεται με το εμπρός τμήμα του προς το επιστόμιο </a:t>
            </a:r>
            <a:r>
              <a:rPr lang="el-GR" sz="2000" b="1" dirty="0" err="1"/>
              <a:t>εξάφρισης</a:t>
            </a:r>
            <a:r>
              <a:rPr lang="el-GR" sz="2000" b="1" dirty="0"/>
              <a:t>, που χειριζόμαστε όταν θέλομε να αφαιρέσομε λάδια, αφρό ή ελαφρές διαλυμένες στερεές ουσίες από την επιφάνεια του νερού. Όταν το εξαφριστικό επιστόμιο ανοίγεται, ο ατμός αναγκάζει το νερό που βρίσκεται κοντά στην επιφάνεια και πάνω από τον εξαφριστικό σωλήνα να εξέλθει από το λέβητα.</a:t>
            </a:r>
          </a:p>
          <a:p>
            <a:endParaRPr lang="el-GR" sz="2000" b="1" dirty="0"/>
          </a:p>
        </p:txBody>
      </p:sp>
      <p:sp>
        <p:nvSpPr>
          <p:cNvPr id="5" name="TextBox 4">
            <a:extLst>
              <a:ext uri="{FF2B5EF4-FFF2-40B4-BE49-F238E27FC236}">
                <a16:creationId xmlns:a16="http://schemas.microsoft.com/office/drawing/2014/main" id="{F59B4BDF-5C71-D900-C547-83285E62F7FB}"/>
              </a:ext>
            </a:extLst>
          </p:cNvPr>
          <p:cNvSpPr txBox="1"/>
          <p:nvPr/>
        </p:nvSpPr>
        <p:spPr>
          <a:xfrm flipH="1">
            <a:off x="1115616" y="2812799"/>
            <a:ext cx="288032" cy="584775"/>
          </a:xfrm>
          <a:prstGeom prst="rect">
            <a:avLst/>
          </a:prstGeom>
          <a:noFill/>
        </p:spPr>
        <p:txBody>
          <a:bodyPr wrap="square" rtlCol="0">
            <a:spAutoFit/>
          </a:bodyPr>
          <a:lstStyle/>
          <a:p>
            <a:r>
              <a:rPr lang="el-GR" sz="3200" b="1" dirty="0">
                <a:solidFill>
                  <a:srgbClr val="FF0000"/>
                </a:solidFill>
              </a:rPr>
              <a:t>Ε</a:t>
            </a:r>
          </a:p>
        </p:txBody>
      </p:sp>
      <p:pic>
        <p:nvPicPr>
          <p:cNvPr id="8" name="Picture 7" descr="Diagram&#10;&#10;Description automatically generated">
            <a:extLst>
              <a:ext uri="{FF2B5EF4-FFF2-40B4-BE49-F238E27FC236}">
                <a16:creationId xmlns:a16="http://schemas.microsoft.com/office/drawing/2014/main" id="{038C50D9-53AD-B69C-332C-0D425EAF2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49" y="3259810"/>
            <a:ext cx="8174683" cy="3193526"/>
          </a:xfrm>
          <a:prstGeom prst="rect">
            <a:avLst/>
          </a:prstGeom>
        </p:spPr>
      </p:pic>
      <p:cxnSp>
        <p:nvCxnSpPr>
          <p:cNvPr id="3" name="Straight Arrow Connector 2">
            <a:extLst>
              <a:ext uri="{FF2B5EF4-FFF2-40B4-BE49-F238E27FC236}">
                <a16:creationId xmlns:a16="http://schemas.microsoft.com/office/drawing/2014/main" id="{81C9A9EC-7BA0-8F44-DA4B-FBEDF997EF21}"/>
              </a:ext>
            </a:extLst>
          </p:cNvPr>
          <p:cNvCxnSpPr>
            <a:cxnSpLocks/>
          </p:cNvCxnSpPr>
          <p:nvPr/>
        </p:nvCxnSpPr>
        <p:spPr>
          <a:xfrm>
            <a:off x="1403648" y="3397574"/>
            <a:ext cx="432048" cy="14589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4591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3.2. Διαχωριστικά ελάσματα και αποχωριστές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124744"/>
            <a:ext cx="8572500" cy="2554545"/>
          </a:xfrm>
          <a:prstGeom prst="rect">
            <a:avLst/>
          </a:prstGeom>
          <a:solidFill>
            <a:schemeClr val="accent2">
              <a:lumMod val="40000"/>
              <a:lumOff val="60000"/>
            </a:schemeClr>
          </a:solidFill>
        </p:spPr>
        <p:txBody>
          <a:bodyPr wrap="square">
            <a:spAutoFit/>
          </a:bodyPr>
          <a:lstStyle/>
          <a:p>
            <a:r>
              <a:rPr lang="el-GR" sz="2000" b="1" dirty="0"/>
              <a:t>Σε λέβητες, που είναι τοποθετημένοι κατά το εγκάρσιο του πλοίου, για να αποφευχθούν οι μεγάλες και απότομες μετακινήσεις του νερού κατά τους διατοιχισμούς του πλοίου, τοποθετούνται κάθετα προς τον άξονα του θαλάμου διαχωριστικά ελάσματα </a:t>
            </a:r>
            <a:r>
              <a:rPr lang="el-GR" sz="2000" b="1" dirty="0">
                <a:solidFill>
                  <a:srgbClr val="FF0000"/>
                </a:solidFill>
              </a:rPr>
              <a:t>δ</a:t>
            </a:r>
            <a:r>
              <a:rPr lang="el-GR" sz="2000" b="1" dirty="0"/>
              <a:t> στο κάτω μισό του θαλάμου. Έτσι δεν δημιουργείται ο κίνδυνος να αποκαλυφθούν στις φλόγες και τα καυσαέρια τα πλευρικά ελάσματα των αυλοφόρων επιφανειών του ατμοϋδροθάλαμού τους και τα ανώτερα άκρα των αυλών.</a:t>
            </a:r>
          </a:p>
          <a:p>
            <a:endParaRPr lang="el-GR" sz="2000" b="1" dirty="0"/>
          </a:p>
        </p:txBody>
      </p:sp>
      <p:pic>
        <p:nvPicPr>
          <p:cNvPr id="7" name="Picture 6" descr="Chart, diagram&#10;&#10;Description automatically generated">
            <a:extLst>
              <a:ext uri="{FF2B5EF4-FFF2-40B4-BE49-F238E27FC236}">
                <a16:creationId xmlns:a16="http://schemas.microsoft.com/office/drawing/2014/main" id="{B92D8B1F-1098-1938-5D9A-5CF1F6EC5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659" y="3861048"/>
            <a:ext cx="6120680" cy="2609524"/>
          </a:xfrm>
          <a:prstGeom prst="rect">
            <a:avLst/>
          </a:prstGeom>
        </p:spPr>
      </p:pic>
    </p:spTree>
    <p:extLst>
      <p:ext uri="{BB962C8B-B14F-4D97-AF65-F5344CB8AC3E}">
        <p14:creationId xmlns:p14="http://schemas.microsoft.com/office/powerpoint/2010/main" val="1604642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57158" y="1600200"/>
            <a:ext cx="8329642" cy="5257800"/>
          </a:xfrm>
        </p:spPr>
        <p:txBody>
          <a:bodyPr>
            <a:normAutofit lnSpcReduction="10000"/>
          </a:bodyPr>
          <a:lstStyle/>
          <a:p>
            <a:pPr>
              <a:buNone/>
            </a:pPr>
            <a:r>
              <a:rPr lang="el-GR" sz="2000" dirty="0">
                <a:latin typeface="Arial Black" pitchFamily="34" charset="0"/>
              </a:rPr>
              <a:t> </a:t>
            </a:r>
            <a:r>
              <a:rPr lang="el-GR" sz="1600" dirty="0">
                <a:latin typeface="Arial Black" panose="020B0A04020102020204" pitchFamily="34" charset="0"/>
              </a:rPr>
              <a:t>&gt;    </a:t>
            </a:r>
            <a:r>
              <a:rPr lang="el-GR" sz="2000" dirty="0">
                <a:latin typeface="Arial Black" panose="020B0A04020102020204" pitchFamily="34" charset="0"/>
              </a:rPr>
              <a:t>ΟΙ ΛΕΒΗΤΕΣ ΤΑΧΕΙΑΣ ΚΥΚΛΟΦΟΡΙΑΣ ΑΠΟΤΕΛΟΥΝ ΤΗΝ ΕΞΕΛΙΓΜΕΝΗ ΜΟΡΦΗ ΤΩΝ ΥΔΡΑΥΛΩΤΩΝ ΛΕΒΗΤΩΝ ΦΥΣΙΚΗΣ ΚΥΚΛΟΦΟΡΙΑΣ.</a:t>
            </a:r>
          </a:p>
          <a:p>
            <a:pPr>
              <a:buFont typeface="Wingdings" panose="05000000000000000000" pitchFamily="2" charset="2"/>
              <a:buChar char="Ø"/>
            </a:pPr>
            <a:r>
              <a:rPr lang="el-GR" sz="2000" dirty="0">
                <a:latin typeface="Arial Black" panose="020B0A04020102020204" pitchFamily="34" charset="0"/>
              </a:rPr>
              <a:t>ΚΑΤΑΣΚΕΥΑΣΤΗΚΑΝ ΣΕ ΤΡΕΙΣ ΤΥΠΟΥΣ, </a:t>
            </a:r>
            <a:r>
              <a:rPr lang="el-GR" sz="2000" dirty="0">
                <a:solidFill>
                  <a:srgbClr val="FF0000"/>
                </a:solidFill>
                <a:latin typeface="Arial Black" panose="020B0A04020102020204" pitchFamily="34" charset="0"/>
              </a:rPr>
              <a:t>Α</a:t>
            </a:r>
            <a:r>
              <a:rPr lang="el-GR" sz="2000" u="sng" dirty="0">
                <a:latin typeface="Arial Black" panose="020B0A04020102020204" pitchFamily="34" charset="0"/>
              </a:rPr>
              <a:t> </a:t>
            </a:r>
            <a:r>
              <a:rPr lang="el-GR" sz="2000" dirty="0">
                <a:latin typeface="Arial Black" panose="020B0A04020102020204" pitchFamily="34" charset="0"/>
              </a:rPr>
              <a:t>ή </a:t>
            </a:r>
            <a:r>
              <a:rPr lang="el-GR" sz="2000" dirty="0">
                <a:solidFill>
                  <a:srgbClr val="FF0000"/>
                </a:solidFill>
                <a:latin typeface="Arial Black" panose="020B0A04020102020204" pitchFamily="34" charset="0"/>
              </a:rPr>
              <a:t>Λ</a:t>
            </a:r>
            <a:r>
              <a:rPr lang="el-GR" sz="2000" dirty="0">
                <a:latin typeface="Arial Black" panose="020B0A04020102020204" pitchFamily="34" charset="0"/>
              </a:rPr>
              <a:t> ΚΑΙ </a:t>
            </a:r>
            <a:r>
              <a:rPr lang="en-US" sz="2000" dirty="0">
                <a:solidFill>
                  <a:srgbClr val="FF0000"/>
                </a:solidFill>
                <a:latin typeface="Arial Black" panose="020B0A04020102020204" pitchFamily="34" charset="0"/>
              </a:rPr>
              <a:t>D</a:t>
            </a:r>
            <a:r>
              <a:rPr lang="en-US" sz="2000" u="sng" dirty="0">
                <a:latin typeface="Arial Black" panose="020B0A04020102020204" pitchFamily="34" charset="0"/>
              </a:rPr>
              <a:t>.</a:t>
            </a:r>
          </a:p>
          <a:p>
            <a:pPr>
              <a:buFont typeface="Wingdings" panose="05000000000000000000" pitchFamily="2" charset="2"/>
              <a:buChar char="Ø"/>
            </a:pPr>
            <a:endParaRPr lang="en-US" sz="2000" dirty="0">
              <a:latin typeface="Arial Black" panose="020B0A04020102020204" pitchFamily="34" charset="0"/>
            </a:endParaRPr>
          </a:p>
          <a:p>
            <a:pPr>
              <a:buFont typeface="Wingdings" panose="05000000000000000000" pitchFamily="2" charset="2"/>
              <a:buChar char="Ø"/>
            </a:pPr>
            <a:r>
              <a:rPr lang="en-US" sz="2000" dirty="0">
                <a:latin typeface="Arial Black" panose="020B0A04020102020204" pitchFamily="34" charset="0"/>
              </a:rPr>
              <a:t>ANTI</a:t>
            </a:r>
            <a:r>
              <a:rPr lang="el-GR" sz="2000" dirty="0">
                <a:latin typeface="Arial Black" panose="020B0A04020102020204" pitchFamily="34" charset="0"/>
              </a:rPr>
              <a:t>ΠΡΟΣΩΠΕΥΤΙΚΟΣ ΤΥΠΟΣ ΤΩΝ ΛΕΒΗΤΩΝ ΤΥΠΟΥ </a:t>
            </a:r>
            <a:r>
              <a:rPr lang="el-GR" sz="2000" dirty="0">
                <a:solidFill>
                  <a:srgbClr val="FF0000"/>
                </a:solidFill>
                <a:latin typeface="Arial Black" panose="020B0A04020102020204" pitchFamily="34" charset="0"/>
              </a:rPr>
              <a:t>Α</a:t>
            </a:r>
            <a:r>
              <a:rPr lang="el-GR" sz="2000" dirty="0">
                <a:latin typeface="Arial Black" panose="020B0A04020102020204" pitchFamily="34" charset="0"/>
              </a:rPr>
              <a:t> ή </a:t>
            </a:r>
            <a:r>
              <a:rPr lang="el-GR" sz="2000" dirty="0">
                <a:solidFill>
                  <a:srgbClr val="FF0000"/>
                </a:solidFill>
                <a:latin typeface="Arial Black" panose="020B0A04020102020204" pitchFamily="34" charset="0"/>
              </a:rPr>
              <a:t>Λ</a:t>
            </a:r>
            <a:r>
              <a:rPr lang="el-GR" sz="2000" dirty="0">
                <a:latin typeface="Arial Black" panose="020B0A04020102020204" pitchFamily="34" charset="0"/>
              </a:rPr>
              <a:t> ΥΠΗΡΞΕ Ο ΛΕΒΗΤΑΣ </a:t>
            </a:r>
            <a:r>
              <a:rPr lang="en-US" sz="2000" dirty="0">
                <a:solidFill>
                  <a:srgbClr val="FF0000"/>
                </a:solidFill>
                <a:latin typeface="Arial Black" panose="020B0A04020102020204" pitchFamily="34" charset="0"/>
              </a:rPr>
              <a:t>YARROW</a:t>
            </a:r>
            <a:r>
              <a:rPr lang="en-US" sz="2000" dirty="0">
                <a:latin typeface="Arial Black" panose="020B0A04020102020204" pitchFamily="34" charset="0"/>
              </a:rPr>
              <a:t> KAI </a:t>
            </a:r>
            <a:r>
              <a:rPr lang="en-US" sz="2000" dirty="0">
                <a:solidFill>
                  <a:srgbClr val="FF0000"/>
                </a:solidFill>
                <a:latin typeface="Arial Black" panose="020B0A04020102020204" pitchFamily="34" charset="0"/>
              </a:rPr>
              <a:t> WHITE-FORSTER</a:t>
            </a:r>
            <a:r>
              <a:rPr lang="en-US" sz="2000" u="sng" dirty="0">
                <a:latin typeface="Arial Black" panose="020B0A04020102020204" pitchFamily="34" charset="0"/>
              </a:rPr>
              <a:t>.</a:t>
            </a:r>
          </a:p>
          <a:p>
            <a:pPr>
              <a:buFont typeface="Wingdings" panose="05000000000000000000" pitchFamily="2" charset="2"/>
              <a:buChar char="Ø"/>
            </a:pPr>
            <a:endParaRPr lang="en-US" sz="2000" dirty="0">
              <a:latin typeface="Arial Black" panose="020B0A04020102020204" pitchFamily="34" charset="0"/>
            </a:endParaRPr>
          </a:p>
          <a:p>
            <a:pPr>
              <a:buFont typeface="Wingdings" panose="05000000000000000000" pitchFamily="2" charset="2"/>
              <a:buChar char="Ø"/>
            </a:pPr>
            <a:r>
              <a:rPr lang="el-GR" sz="2000" dirty="0">
                <a:latin typeface="Arial Black" panose="020B0A04020102020204" pitchFamily="34" charset="0"/>
              </a:rPr>
              <a:t>Λ</a:t>
            </a:r>
            <a:r>
              <a:rPr lang="en-US" sz="2000" dirty="0">
                <a:latin typeface="Arial Black" panose="020B0A04020102020204" pitchFamily="34" charset="0"/>
              </a:rPr>
              <a:t>EBHTE</a:t>
            </a:r>
            <a:r>
              <a:rPr lang="el-GR" sz="2000" dirty="0">
                <a:latin typeface="Arial Black" panose="020B0A04020102020204" pitchFamily="34" charset="0"/>
              </a:rPr>
              <a:t>Σ</a:t>
            </a:r>
            <a:r>
              <a:rPr lang="en-US" sz="2000" dirty="0">
                <a:latin typeface="Arial Black" panose="020B0A04020102020204" pitchFamily="34" charset="0"/>
              </a:rPr>
              <a:t> TY</a:t>
            </a:r>
            <a:r>
              <a:rPr lang="el-GR" sz="2000" dirty="0">
                <a:latin typeface="Arial Black" panose="020B0A04020102020204" pitchFamily="34" charset="0"/>
              </a:rPr>
              <a:t>Π</a:t>
            </a:r>
            <a:r>
              <a:rPr lang="en-US" sz="2000" dirty="0">
                <a:latin typeface="Arial Black" panose="020B0A04020102020204" pitchFamily="34" charset="0"/>
              </a:rPr>
              <a:t>OY </a:t>
            </a:r>
            <a:r>
              <a:rPr lang="en-US" sz="2000" dirty="0">
                <a:solidFill>
                  <a:srgbClr val="FF0000"/>
                </a:solidFill>
                <a:latin typeface="Arial Black" panose="020B0A04020102020204" pitchFamily="34" charset="0"/>
              </a:rPr>
              <a:t>M</a:t>
            </a:r>
            <a:r>
              <a:rPr lang="en-US" sz="2000" dirty="0">
                <a:latin typeface="Arial Black" panose="020B0A04020102020204" pitchFamily="34" charset="0"/>
              </a:rPr>
              <a:t> </a:t>
            </a:r>
            <a:r>
              <a:rPr lang="el-GR" sz="2000" dirty="0">
                <a:latin typeface="Arial Black" panose="020B0A04020102020204" pitchFamily="34" charset="0"/>
              </a:rPr>
              <a:t> ΕΊΝΑΙ ΛΕΒΗΤΕΣ ΜΕ ΔΥΟ ΕΣΤΙΕΣ ΟΙ ΟΠΟΙΟΙ ΔΕΝ ΧΡΗΣΙΜΟΠΟΙΗΘΗΚΑΝ  ΣΤΑ ΕΜΠΟΡΙΚΑ ΠΛΟΙΑ.</a:t>
            </a:r>
          </a:p>
          <a:p>
            <a:pPr>
              <a:buFont typeface="Wingdings" panose="05000000000000000000" pitchFamily="2" charset="2"/>
              <a:buChar char="Ø"/>
            </a:pPr>
            <a:endParaRPr lang="en-US" sz="2000" dirty="0">
              <a:latin typeface="Arial Black" panose="020B0A04020102020204" pitchFamily="34" charset="0"/>
            </a:endParaRPr>
          </a:p>
          <a:p>
            <a:pPr>
              <a:buFont typeface="Wingdings" panose="05000000000000000000" pitchFamily="2" charset="2"/>
              <a:buChar char="Ø"/>
            </a:pPr>
            <a:r>
              <a:rPr lang="el-GR" sz="2000" dirty="0">
                <a:latin typeface="Arial Black" panose="020B0A04020102020204" pitchFamily="34" charset="0"/>
              </a:rPr>
              <a:t>ΑΝΤΙΠΡΟΣΩΠΕΥΤΙΚΟΥΣ ΛΕΒΗΤΕΣ ΤΥΠΟΥ </a:t>
            </a:r>
            <a:r>
              <a:rPr lang="en-US" sz="2000" dirty="0">
                <a:solidFill>
                  <a:srgbClr val="FF0000"/>
                </a:solidFill>
                <a:latin typeface="Arial Black" panose="020B0A04020102020204" pitchFamily="34" charset="0"/>
              </a:rPr>
              <a:t>D</a:t>
            </a:r>
            <a:r>
              <a:rPr lang="en-US" sz="2000" dirty="0">
                <a:latin typeface="Arial Black" panose="020B0A04020102020204" pitchFamily="34" charset="0"/>
              </a:rPr>
              <a:t> </a:t>
            </a:r>
            <a:r>
              <a:rPr lang="el-GR" sz="2000" dirty="0">
                <a:latin typeface="Arial Black" panose="020B0A04020102020204" pitchFamily="34" charset="0"/>
              </a:rPr>
              <a:t>ΚΑΤΆΣΚΕΥΑΣΑΝ ΟΙ ΕΤΑΙΡΕΙΕΣ </a:t>
            </a:r>
            <a:r>
              <a:rPr lang="en-US" sz="2000" dirty="0">
                <a:solidFill>
                  <a:srgbClr val="FF0000"/>
                </a:solidFill>
                <a:latin typeface="Arial Black" panose="020B0A04020102020204" pitchFamily="34" charset="0"/>
              </a:rPr>
              <a:t>BABCOCK-WILCOX</a:t>
            </a:r>
            <a:r>
              <a:rPr lang="en-US" sz="2000" dirty="0">
                <a:latin typeface="Arial Black" panose="020B0A04020102020204" pitchFamily="34" charset="0"/>
              </a:rPr>
              <a:t>,   </a:t>
            </a:r>
            <a:r>
              <a:rPr lang="en-US" sz="2000" dirty="0">
                <a:solidFill>
                  <a:srgbClr val="FF0000"/>
                </a:solidFill>
                <a:latin typeface="Arial Black" panose="020B0A04020102020204" pitchFamily="34" charset="0"/>
              </a:rPr>
              <a:t>FOSTER-WHEELER </a:t>
            </a:r>
            <a:r>
              <a:rPr lang="en-US" sz="2000" dirty="0">
                <a:latin typeface="Arial Black" panose="020B0A04020102020204" pitchFamily="34" charset="0"/>
              </a:rPr>
              <a:t>KAI </a:t>
            </a:r>
            <a:r>
              <a:rPr lang="en-US" sz="2000" dirty="0">
                <a:solidFill>
                  <a:srgbClr val="FF0000"/>
                </a:solidFill>
                <a:latin typeface="Arial Black" panose="020B0A04020102020204" pitchFamily="34" charset="0"/>
              </a:rPr>
              <a:t>COMBUSTION ENGINEERING.</a:t>
            </a:r>
            <a:endParaRPr lang="el-GR" sz="2000" dirty="0">
              <a:solidFill>
                <a:srgbClr val="FF0000"/>
              </a:solidFill>
              <a:latin typeface="Arial Black" panose="020B0A04020102020204" pitchFamily="34" charset="0"/>
            </a:endParaRPr>
          </a:p>
          <a:p>
            <a:endParaRPr lang="el-GR" sz="2000" dirty="0">
              <a:latin typeface="Arial Black" pitchFamily="34" charset="0"/>
            </a:endParaRPr>
          </a:p>
        </p:txBody>
      </p:sp>
      <p:sp>
        <p:nvSpPr>
          <p:cNvPr id="7" name="Title 1">
            <a:extLst>
              <a:ext uri="{FF2B5EF4-FFF2-40B4-BE49-F238E27FC236}">
                <a16:creationId xmlns:a16="http://schemas.microsoft.com/office/drawing/2014/main" id="{230FCEA4-8C67-DE48-1176-E22D42CB2966}"/>
              </a:ext>
            </a:extLst>
          </p:cNvPr>
          <p:cNvSpPr txBox="1">
            <a:spLocks/>
          </p:cNvSpPr>
          <p:nvPr/>
        </p:nvSpPr>
        <p:spPr>
          <a:xfrm>
            <a:off x="285749" y="260648"/>
            <a:ext cx="8572500" cy="714357"/>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1.1. Περιγραφή και λειτουργία των λεβήτων ταχείας κυκλοφορίας</a:t>
            </a:r>
            <a:endParaRPr lang="en-US" sz="2400" b="1" u="sng" dirty="0">
              <a:solidFill>
                <a:schemeClr val="bg1"/>
              </a:solidFill>
              <a:latin typeface="Arial" pitchFamily="34" charset="0"/>
              <a:cs typeface="Arial"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3.2. Διαχωριστικά ελάσματα και αποχωριστές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124744"/>
            <a:ext cx="8572500" cy="1938992"/>
          </a:xfrm>
          <a:prstGeom prst="rect">
            <a:avLst/>
          </a:prstGeom>
          <a:solidFill>
            <a:schemeClr val="accent2">
              <a:lumMod val="40000"/>
              <a:lumOff val="60000"/>
            </a:schemeClr>
          </a:solidFill>
        </p:spPr>
        <p:txBody>
          <a:bodyPr wrap="square">
            <a:spAutoFit/>
          </a:bodyPr>
          <a:lstStyle/>
          <a:p>
            <a:r>
              <a:rPr lang="el-GR" sz="2000" b="1" dirty="0"/>
              <a:t>Εκτός από τα διαφράγματα αυτά υπάρχουν κάθετα ή οριζόντια εμποδιστικά διαφράγματα (ποδιές). Επάνω σ' αυτές πέφτει ο παραγόμενος ατμός και εγκαταλείπει τα μόρια νερού, που συμπαρασύρει μαζί του και που ρέουν και ενώνονται με το νερό του υδροθάλαμου. Τα μόρια αυτά είναι τόσο περισσότερα όσο υψηλότερη είναι η στάθμη και όσο μεγαλύτερος ο βαθμός ατμοπαραγωγής.</a:t>
            </a:r>
          </a:p>
        </p:txBody>
      </p:sp>
      <p:pic>
        <p:nvPicPr>
          <p:cNvPr id="7" name="Picture 6" descr="Chart, diagram&#10;&#10;Description automatically generated">
            <a:extLst>
              <a:ext uri="{FF2B5EF4-FFF2-40B4-BE49-F238E27FC236}">
                <a16:creationId xmlns:a16="http://schemas.microsoft.com/office/drawing/2014/main" id="{B92D8B1F-1098-1938-5D9A-5CF1F6EC5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659" y="3861048"/>
            <a:ext cx="6120680" cy="2609524"/>
          </a:xfrm>
          <a:prstGeom prst="rect">
            <a:avLst/>
          </a:prstGeom>
        </p:spPr>
      </p:pic>
    </p:spTree>
    <p:extLst>
      <p:ext uri="{BB962C8B-B14F-4D97-AF65-F5344CB8AC3E}">
        <p14:creationId xmlns:p14="http://schemas.microsoft.com/office/powerpoint/2010/main" val="36724760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3.2. Διαχωριστικά ελάσματα και αποχωριστές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124744"/>
            <a:ext cx="8572500" cy="1631216"/>
          </a:xfrm>
          <a:prstGeom prst="rect">
            <a:avLst/>
          </a:prstGeom>
          <a:solidFill>
            <a:schemeClr val="accent2">
              <a:lumMod val="40000"/>
              <a:lumOff val="60000"/>
            </a:schemeClr>
          </a:solidFill>
        </p:spPr>
        <p:txBody>
          <a:bodyPr wrap="square">
            <a:spAutoFit/>
          </a:bodyPr>
          <a:lstStyle/>
          <a:p>
            <a:r>
              <a:rPr lang="el-GR" sz="2000" b="1" dirty="0"/>
              <a:t>Στο σχήμα παριστάνονται οι τύποι των εμποδιστικών διαχωρισμάτων, που είναι κάθετα σε λέβητες με συλλέκτες και οριζόντια σε λέβητες με θάλαμους τύπου Α και D.</a:t>
            </a:r>
          </a:p>
          <a:p>
            <a:r>
              <a:rPr lang="el-GR" sz="2000" b="1" dirty="0"/>
              <a:t>Μεγάλη εφαρμογή για την απαλλαγή του ατμού από τα μόρια νερού έχουν οι λεγόμενοι αποχωριστές που τοποθετούνται μέσα στους ατμοϋδροθάλαμους.</a:t>
            </a:r>
          </a:p>
        </p:txBody>
      </p:sp>
      <p:pic>
        <p:nvPicPr>
          <p:cNvPr id="3" name="Picture 2" descr="Diagram&#10;&#10;Description automatically generated">
            <a:extLst>
              <a:ext uri="{FF2B5EF4-FFF2-40B4-BE49-F238E27FC236}">
                <a16:creationId xmlns:a16="http://schemas.microsoft.com/office/drawing/2014/main" id="{B580BB88-66CF-89C1-3FB2-417E02118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1523" y="2952034"/>
            <a:ext cx="4980952" cy="3691653"/>
          </a:xfrm>
          <a:prstGeom prst="rect">
            <a:avLst/>
          </a:prstGeom>
        </p:spPr>
      </p:pic>
    </p:spTree>
    <p:extLst>
      <p:ext uri="{BB962C8B-B14F-4D97-AF65-F5344CB8AC3E}">
        <p14:creationId xmlns:p14="http://schemas.microsoft.com/office/powerpoint/2010/main" val="31202968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3.2. Διαχωριστικά ελάσματα και αποχωριστές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124744"/>
            <a:ext cx="8572500" cy="707886"/>
          </a:xfrm>
          <a:prstGeom prst="rect">
            <a:avLst/>
          </a:prstGeom>
          <a:solidFill>
            <a:schemeClr val="accent2">
              <a:lumMod val="40000"/>
              <a:lumOff val="60000"/>
            </a:schemeClr>
          </a:solidFill>
        </p:spPr>
        <p:txBody>
          <a:bodyPr wrap="square">
            <a:spAutoFit/>
          </a:bodyPr>
          <a:lstStyle/>
          <a:p>
            <a:r>
              <a:rPr lang="el-GR" sz="2000" b="1" dirty="0"/>
              <a:t>Μία πολύ επιτυχημένη μορφή αποχωριστή αποτελεί ο «Cyclone Separator», ο οποίος στα ελληνικά αποδίδεται ως κυκλωνικός αποχωριστής. </a:t>
            </a:r>
          </a:p>
        </p:txBody>
      </p:sp>
      <p:pic>
        <p:nvPicPr>
          <p:cNvPr id="3" name="Picture 2" descr="Diagram&#10;&#10;Description automatically generated">
            <a:extLst>
              <a:ext uri="{FF2B5EF4-FFF2-40B4-BE49-F238E27FC236}">
                <a16:creationId xmlns:a16="http://schemas.microsoft.com/office/drawing/2014/main" id="{B580BB88-66CF-89C1-3FB2-417E02118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1523" y="2952034"/>
            <a:ext cx="4980952" cy="3691653"/>
          </a:xfrm>
          <a:prstGeom prst="rect">
            <a:avLst/>
          </a:prstGeom>
        </p:spPr>
      </p:pic>
    </p:spTree>
    <p:extLst>
      <p:ext uri="{BB962C8B-B14F-4D97-AF65-F5344CB8AC3E}">
        <p14:creationId xmlns:p14="http://schemas.microsoft.com/office/powerpoint/2010/main" val="26301134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3.2. Διαχωριστικά ελάσματα και αποχωριστές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638213" y="3212976"/>
            <a:ext cx="4934323" cy="830997"/>
          </a:xfrm>
          <a:prstGeom prst="rect">
            <a:avLst/>
          </a:prstGeom>
          <a:solidFill>
            <a:schemeClr val="accent2">
              <a:lumMod val="40000"/>
              <a:lumOff val="60000"/>
            </a:schemeClr>
          </a:solidFill>
        </p:spPr>
        <p:txBody>
          <a:bodyPr wrap="square">
            <a:spAutoFit/>
          </a:bodyPr>
          <a:lstStyle/>
          <a:p>
            <a:r>
              <a:rPr lang="el-GR" sz="2400" b="1" dirty="0"/>
              <a:t>Στο σχήμα παριστάνεται ένας αποχωριστής Cyclone. </a:t>
            </a:r>
          </a:p>
        </p:txBody>
      </p:sp>
      <p:pic>
        <p:nvPicPr>
          <p:cNvPr id="5" name="Picture 4" descr="A picture containing text&#10;&#10;Description automatically generated">
            <a:extLst>
              <a:ext uri="{FF2B5EF4-FFF2-40B4-BE49-F238E27FC236}">
                <a16:creationId xmlns:a16="http://schemas.microsoft.com/office/drawing/2014/main" id="{572EAEF0-4EE1-7D98-D6DC-E4AC316E6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2536" y="1124744"/>
            <a:ext cx="3285714" cy="5518943"/>
          </a:xfrm>
          <a:prstGeom prst="rect">
            <a:avLst/>
          </a:prstGeom>
        </p:spPr>
      </p:pic>
    </p:spTree>
    <p:extLst>
      <p:ext uri="{BB962C8B-B14F-4D97-AF65-F5344CB8AC3E}">
        <p14:creationId xmlns:p14="http://schemas.microsoft.com/office/powerpoint/2010/main" val="39945304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3.2. Διαχωριστικά ελάσματα και αποχωριστές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124744"/>
            <a:ext cx="8572500" cy="2308324"/>
          </a:xfrm>
          <a:prstGeom prst="rect">
            <a:avLst/>
          </a:prstGeom>
          <a:solidFill>
            <a:schemeClr val="accent2">
              <a:lumMod val="40000"/>
              <a:lumOff val="60000"/>
            </a:schemeClr>
          </a:solidFill>
        </p:spPr>
        <p:txBody>
          <a:bodyPr wrap="square">
            <a:spAutoFit/>
          </a:bodyPr>
          <a:lstStyle/>
          <a:p>
            <a:r>
              <a:rPr lang="el-GR" sz="2400" b="1" dirty="0"/>
              <a:t>Στο σχήμα φαίνεται η τοποθέτηση τέτοιων αποχωριστών σε δύο σειρές κατά μήκος του ατμοϋδροθάλαμου. Στον αποχωριστή Cyclone το ανερχόμενο μίγμα νερού και ατμού συγκεντρώνεται στο χώρο μεταξύ του πυθμένα του κάτω μέρους του ατμοθάλαμου και του διαχωριστικού ελάσματος (ποδιά) που βρίσκεται επάνω από τους ατμογόνους αυλούς. </a:t>
            </a:r>
          </a:p>
        </p:txBody>
      </p:sp>
      <p:pic>
        <p:nvPicPr>
          <p:cNvPr id="3" name="Picture 2" descr="Diagram, engineering drawing&#10;&#10;Description automatically generated">
            <a:extLst>
              <a:ext uri="{FF2B5EF4-FFF2-40B4-BE49-F238E27FC236}">
                <a16:creationId xmlns:a16="http://schemas.microsoft.com/office/drawing/2014/main" id="{E1620C03-A6FE-406D-EAC6-41E259BEB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3629142"/>
            <a:ext cx="5038095" cy="2999111"/>
          </a:xfrm>
          <a:prstGeom prst="rect">
            <a:avLst/>
          </a:prstGeom>
        </p:spPr>
      </p:pic>
    </p:spTree>
    <p:extLst>
      <p:ext uri="{BB962C8B-B14F-4D97-AF65-F5344CB8AC3E}">
        <p14:creationId xmlns:p14="http://schemas.microsoft.com/office/powerpoint/2010/main" val="20111317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3.2. Διαχωριστικά ελάσματα και αποχωριστές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124744"/>
            <a:ext cx="8572500" cy="2585323"/>
          </a:xfrm>
          <a:prstGeom prst="rect">
            <a:avLst/>
          </a:prstGeom>
          <a:solidFill>
            <a:schemeClr val="accent2">
              <a:lumMod val="40000"/>
              <a:lumOff val="60000"/>
            </a:schemeClr>
          </a:solidFill>
        </p:spPr>
        <p:txBody>
          <a:bodyPr wrap="square">
            <a:spAutoFit/>
          </a:bodyPr>
          <a:lstStyle/>
          <a:p>
            <a:r>
              <a:rPr lang="el-GR" b="1" dirty="0"/>
              <a:t>Το διαχωριστικό έλασμα οδηγεί το μίγμα κατά την περίμετρο του ατμοθάλαμου σε ένα σημείο πάνω από την κανονική στάθμη του νερού. Με την ταχύτητα του ανερχόμενου μίγματος ο ατμός και το νερό εισέρχονται από πλευρικό ορθογώνιο άνοιγμα στον κυκλωνικό αποχωριστή. Καθώς το μίγμα εισέρχεται μέσα στον αποχωριστή, παίρνει περιστροφική κίνηση και έτσι το νερό ωθείται (εξαιτίας του μεγαλύτερου βάρους του) προς τα άκρα του κυκλωνικού αποχωριστή, ενώ ο ατμός ως ελαφρότερος παραμένει προς το κέντρο. Ένα εσωτερικό πτερύγιο είναι τοποθετημένο κατά τρόπο, ώστε να υποβοηθεί την κίνηση αυτή. Ο ατμός ανεβαίνει ενώ το νερό λόγω του βάρους του κατεβαίνει. </a:t>
            </a:r>
          </a:p>
        </p:txBody>
      </p:sp>
      <p:pic>
        <p:nvPicPr>
          <p:cNvPr id="3" name="Picture 2" descr="Diagram, engineering drawing&#10;&#10;Description automatically generated">
            <a:extLst>
              <a:ext uri="{FF2B5EF4-FFF2-40B4-BE49-F238E27FC236}">
                <a16:creationId xmlns:a16="http://schemas.microsoft.com/office/drawing/2014/main" id="{E1620C03-A6FE-406D-EAC6-41E259BEB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3629142"/>
            <a:ext cx="5038095" cy="2999111"/>
          </a:xfrm>
          <a:prstGeom prst="rect">
            <a:avLst/>
          </a:prstGeom>
        </p:spPr>
      </p:pic>
    </p:spTree>
    <p:extLst>
      <p:ext uri="{BB962C8B-B14F-4D97-AF65-F5344CB8AC3E}">
        <p14:creationId xmlns:p14="http://schemas.microsoft.com/office/powerpoint/2010/main" val="41498678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3.2. Διαχωριστικά ελάσματα και αποχωριστές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124744"/>
            <a:ext cx="8572500" cy="1631216"/>
          </a:xfrm>
          <a:prstGeom prst="rect">
            <a:avLst/>
          </a:prstGeom>
          <a:solidFill>
            <a:schemeClr val="accent2">
              <a:lumMod val="40000"/>
              <a:lumOff val="60000"/>
            </a:schemeClr>
          </a:solidFill>
        </p:spPr>
        <p:txBody>
          <a:bodyPr wrap="square">
            <a:spAutoFit/>
          </a:bodyPr>
          <a:lstStyle/>
          <a:p>
            <a:r>
              <a:rPr lang="el-GR" sz="2000" b="1" dirty="0"/>
              <a:t>Ο ατμός στη συνέχεια περνά διαμέσου των κυματοειδών ελασμάτων που αποτελούν το πάνω μέρος του κυκλωνικού αποχωριστή και τα οποία αναγκάζουν τον ατμό να αλλάξει γρήγορα πολλές φορές την κατεύθυνσή του, με αποτέλεσμα την απαλλαγή του από το μεγαλύτερο μέρος της υγρασίας που τυχόν έχει απομείνει.</a:t>
            </a:r>
          </a:p>
        </p:txBody>
      </p:sp>
      <p:pic>
        <p:nvPicPr>
          <p:cNvPr id="3" name="Picture 2" descr="Diagram, engineering drawing&#10;&#10;Description automatically generated">
            <a:extLst>
              <a:ext uri="{FF2B5EF4-FFF2-40B4-BE49-F238E27FC236}">
                <a16:creationId xmlns:a16="http://schemas.microsoft.com/office/drawing/2014/main" id="{E1620C03-A6FE-406D-EAC6-41E259BEB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3629142"/>
            <a:ext cx="5038095" cy="2999111"/>
          </a:xfrm>
          <a:prstGeom prst="rect">
            <a:avLst/>
          </a:prstGeom>
        </p:spPr>
      </p:pic>
    </p:spTree>
    <p:extLst>
      <p:ext uri="{BB962C8B-B14F-4D97-AF65-F5344CB8AC3E}">
        <p14:creationId xmlns:p14="http://schemas.microsoft.com/office/powerpoint/2010/main" val="11566071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3.2. Διαχωριστικά ελάσματα και αποχωριστές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124744"/>
            <a:ext cx="8572500" cy="1938992"/>
          </a:xfrm>
          <a:prstGeom prst="rect">
            <a:avLst/>
          </a:prstGeom>
          <a:solidFill>
            <a:schemeClr val="accent2">
              <a:lumMod val="40000"/>
              <a:lumOff val="60000"/>
            </a:schemeClr>
          </a:solidFill>
        </p:spPr>
        <p:txBody>
          <a:bodyPr wrap="square">
            <a:spAutoFit/>
          </a:bodyPr>
          <a:lstStyle/>
          <a:p>
            <a:r>
              <a:rPr lang="el-GR" sz="2000" b="1" dirty="0"/>
              <a:t>Στον πυθμένα υπάρχει κύλινδρος, ο οποίος εξωτερικά φέρει καμπύλες ελασμάτινες λωρίδες. Το επίπεδο επάνω τμήμα του κυλίνδρου απαγορεύει στον ατμό να εξέλθει από το κάτω τμήμα του κυκλωνικού αποχωριστή, ενώ οι καμπύλες λωρίδες επιτρέπουν τη συνέχιση της περιστροφικής κίνησης του νερού. Το εξερχόμενο από τον αποχωριστή νερό με κατάλληλη διάταξη πέφτει στο κέντρο του ατμοθάλαμου.</a:t>
            </a:r>
          </a:p>
        </p:txBody>
      </p:sp>
      <p:pic>
        <p:nvPicPr>
          <p:cNvPr id="3" name="Picture 2" descr="Diagram, engineering drawing&#10;&#10;Description automatically generated">
            <a:extLst>
              <a:ext uri="{FF2B5EF4-FFF2-40B4-BE49-F238E27FC236}">
                <a16:creationId xmlns:a16="http://schemas.microsoft.com/office/drawing/2014/main" id="{E1620C03-A6FE-406D-EAC6-41E259BEB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3629142"/>
            <a:ext cx="5038095" cy="2999111"/>
          </a:xfrm>
          <a:prstGeom prst="rect">
            <a:avLst/>
          </a:prstGeom>
        </p:spPr>
      </p:pic>
    </p:spTree>
    <p:extLst>
      <p:ext uri="{BB962C8B-B14F-4D97-AF65-F5344CB8AC3E}">
        <p14:creationId xmlns:p14="http://schemas.microsoft.com/office/powerpoint/2010/main" val="203105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3.2. Διαχωριστικά ελάσματα και αποχωριστές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124744"/>
            <a:ext cx="3350147" cy="5170646"/>
          </a:xfrm>
          <a:prstGeom prst="rect">
            <a:avLst/>
          </a:prstGeom>
          <a:solidFill>
            <a:schemeClr val="accent2">
              <a:lumMod val="40000"/>
              <a:lumOff val="60000"/>
            </a:schemeClr>
          </a:solidFill>
        </p:spPr>
        <p:txBody>
          <a:bodyPr wrap="square">
            <a:spAutoFit/>
          </a:bodyPr>
          <a:lstStyle/>
          <a:p>
            <a:r>
              <a:rPr lang="el-GR" sz="2200" b="1" dirty="0"/>
              <a:t>Στο σχήμα παριστάνεται η ροή νερού και ατμού μέσα σε ατμοθάλαμο εφοδιασμένο με αποχωριστές Cyclone.</a:t>
            </a:r>
          </a:p>
          <a:p>
            <a:r>
              <a:rPr lang="el-GR" sz="2200" b="1" dirty="0"/>
              <a:t>Οι κυκλωνικοί αποχωριστές παρέχουν ξηρό ατμό στον εσωτερικό απαγωγό ατμοσωλήνα με την ελάχιστη δυνατή ανατάραξη του νερού του ατμοθάλαμου και επομένως μειώνουν ταυτόχρονα και τις πιθανότητες αναβράσεων.</a:t>
            </a:r>
          </a:p>
        </p:txBody>
      </p:sp>
      <p:pic>
        <p:nvPicPr>
          <p:cNvPr id="5" name="Picture 4">
            <a:extLst>
              <a:ext uri="{FF2B5EF4-FFF2-40B4-BE49-F238E27FC236}">
                <a16:creationId xmlns:a16="http://schemas.microsoft.com/office/drawing/2014/main" id="{8D1A2432-1F64-2C9F-FFD2-411E374E4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96" y="1124744"/>
            <a:ext cx="5222352" cy="5518943"/>
          </a:xfrm>
          <a:prstGeom prst="rect">
            <a:avLst/>
          </a:prstGeom>
        </p:spPr>
      </p:pic>
    </p:spTree>
    <p:extLst>
      <p:ext uri="{BB962C8B-B14F-4D97-AF65-F5344CB8AC3E}">
        <p14:creationId xmlns:p14="http://schemas.microsoft.com/office/powerpoint/2010/main" val="24596873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3.2. Διαχωριστικά ελάσματα και αποχωριστές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124744"/>
            <a:ext cx="3350147" cy="5170646"/>
          </a:xfrm>
          <a:prstGeom prst="rect">
            <a:avLst/>
          </a:prstGeom>
          <a:solidFill>
            <a:schemeClr val="accent2">
              <a:lumMod val="40000"/>
              <a:lumOff val="60000"/>
            </a:schemeClr>
          </a:solidFill>
        </p:spPr>
        <p:txBody>
          <a:bodyPr wrap="square">
            <a:spAutoFit/>
          </a:bodyPr>
          <a:lstStyle/>
          <a:p>
            <a:r>
              <a:rPr lang="el-GR" sz="2200" b="1" dirty="0"/>
              <a:t>Στο σχήμα παριστάνεται η ροή νερού και ατμού μέσα σε ατμοθάλαμο εφοδιασμένο με αποχωριστές Cyclone.</a:t>
            </a:r>
          </a:p>
          <a:p>
            <a:r>
              <a:rPr lang="el-GR" sz="2200" b="1" dirty="0"/>
              <a:t>Οι κυκλωνικοί αποχωριστές παρέχουν ξηρό ατμό στον εσωτερικό απαγωγό ατμοσωλήνα με την ελάχιστη δυνατή ανατάραξη του νερού του ατμοθάλαμου και επομένως μειώνουν ταυτόχρονα και τις πιθανότητες αναβράσεων.</a:t>
            </a:r>
          </a:p>
        </p:txBody>
      </p:sp>
      <p:pic>
        <p:nvPicPr>
          <p:cNvPr id="3" name="Picture 2" descr="Diagram&#10;&#10;Description automatically generated">
            <a:extLst>
              <a:ext uri="{FF2B5EF4-FFF2-40B4-BE49-F238E27FC236}">
                <a16:creationId xmlns:a16="http://schemas.microsoft.com/office/drawing/2014/main" id="{8D531AE5-55CD-4F22-5B92-EB0E9251C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1124744"/>
            <a:ext cx="5078338" cy="5170646"/>
          </a:xfrm>
          <a:prstGeom prst="rect">
            <a:avLst/>
          </a:prstGeom>
        </p:spPr>
      </p:pic>
    </p:spTree>
    <p:extLst>
      <p:ext uri="{BB962C8B-B14F-4D97-AF65-F5344CB8AC3E}">
        <p14:creationId xmlns:p14="http://schemas.microsoft.com/office/powerpoint/2010/main" val="956990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Ø"/>
            </a:pPr>
            <a:endParaRPr lang="en-US" sz="2000" b="1" dirty="0">
              <a:solidFill>
                <a:schemeClr val="tx1"/>
              </a:solidFill>
              <a:latin typeface="Arial Black" pitchFamily="34" charset="0"/>
            </a:endParaRPr>
          </a:p>
          <a:p>
            <a:pPr algn="l">
              <a:buClr>
                <a:srgbClr val="FF0000"/>
              </a:buClr>
              <a:buFont typeface="Wingdings" pitchFamily="2" charset="2"/>
              <a:buChar char="Ø"/>
            </a:pPr>
            <a:r>
              <a:rPr lang="el-GR" sz="2000" b="1" dirty="0">
                <a:solidFill>
                  <a:schemeClr val="tx1"/>
                </a:solidFill>
                <a:latin typeface="Arial Black" pitchFamily="34" charset="0"/>
              </a:rPr>
              <a:t>ΕΙΝΑΙ ΛΕΒΗΤΑΣ ΔΙΠΛΗΣ ΡΟΗΣ ΚΑΥΣΑΕΡΙΩΝ ΕΦΟΔΙΑΣΜΕΝΟΣ ΜΕ ΕΝΔΙΑΜΕΣΟ ΥΠΕΡΘΕΡΜΑΝΤΗΡΑ ΚΑΙ ΜΕ ΠΡΟΘΕΡΜΑΝΤΗΡΑ ΑΕΡΑ (</a:t>
            </a:r>
            <a:r>
              <a:rPr lang="en-US" sz="2000" b="1" dirty="0">
                <a:solidFill>
                  <a:srgbClr val="FF0000"/>
                </a:solidFill>
                <a:latin typeface="Arial Black" pitchFamily="34" charset="0"/>
              </a:rPr>
              <a:t>Howden-Ljünstrom</a:t>
            </a:r>
            <a:r>
              <a:rPr lang="en-US" sz="2000" b="1" dirty="0">
                <a:solidFill>
                  <a:schemeClr val="tx1"/>
                </a:solidFill>
                <a:latin typeface="Arial Black" pitchFamily="34" charset="0"/>
              </a:rPr>
              <a:t>)</a:t>
            </a:r>
            <a:r>
              <a:rPr lang="el-GR" sz="2000" b="1" dirty="0">
                <a:solidFill>
                  <a:schemeClr val="tx1"/>
                </a:solidFill>
                <a:latin typeface="Arial Black" pitchFamily="34" charset="0"/>
              </a:rPr>
              <a:t>.</a:t>
            </a:r>
            <a:r>
              <a:rPr lang="en-US" sz="2000" b="1" dirty="0">
                <a:solidFill>
                  <a:schemeClr val="tx1"/>
                </a:solidFill>
                <a:latin typeface="Arial Black" pitchFamily="34" charset="0"/>
              </a:rPr>
              <a:t> </a:t>
            </a:r>
            <a:r>
              <a:rPr lang="el-GR" sz="2000" b="1" dirty="0">
                <a:solidFill>
                  <a:schemeClr val="tx1"/>
                </a:solidFill>
                <a:latin typeface="Arial Black" pitchFamily="34" charset="0"/>
              </a:rPr>
              <a:t>Η ΘΕΣΗ ΤΩΝ ΚΑΥΣΤΗΡΩΝ ΤΟΥ ΕΙΝΑΙ ΠΛΕΥΡΙΚΗ.</a:t>
            </a:r>
          </a:p>
          <a:p>
            <a:pPr algn="l">
              <a:buClr>
                <a:srgbClr val="FF0000"/>
              </a:buClr>
              <a:buFont typeface="Wingdings" pitchFamily="2" charset="2"/>
              <a:buChar char="Ø"/>
            </a:pPr>
            <a:r>
              <a:rPr lang="el-GR" sz="2000" b="1" dirty="0">
                <a:solidFill>
                  <a:schemeClr val="tx1"/>
                </a:solidFill>
                <a:latin typeface="Arial Black" pitchFamily="34" charset="0"/>
              </a:rPr>
              <a:t>ΕΧΕΙ ΑΤΜΟΠΑΡΑΓΩΓΙΚΗ ΙΚΑΝΟΤΗΤΑ </a:t>
            </a:r>
            <a:r>
              <a:rPr lang="el-GR" sz="2000" b="1" dirty="0">
                <a:solidFill>
                  <a:srgbClr val="FF0000"/>
                </a:solidFill>
                <a:latin typeface="Arial Black" pitchFamily="34" charset="0"/>
              </a:rPr>
              <a:t>31000 </a:t>
            </a:r>
            <a:r>
              <a:rPr lang="en-US" sz="2000" b="1" dirty="0">
                <a:solidFill>
                  <a:srgbClr val="FF0000"/>
                </a:solidFill>
                <a:latin typeface="Arial Black" pitchFamily="34" charset="0"/>
              </a:rPr>
              <a:t>kg/h </a:t>
            </a:r>
            <a:r>
              <a:rPr lang="el-GR" sz="2000" b="1" dirty="0">
                <a:solidFill>
                  <a:schemeClr val="tx1"/>
                </a:solidFill>
                <a:latin typeface="Arial Black" pitchFamily="34" charset="0"/>
              </a:rPr>
              <a:t>ΥΠΟ ΠΙΕΣΗ </a:t>
            </a:r>
            <a:r>
              <a:rPr lang="el-GR" sz="2000" b="1" dirty="0">
                <a:solidFill>
                  <a:srgbClr val="FF0000"/>
                </a:solidFill>
                <a:latin typeface="Arial Black" pitchFamily="34" charset="0"/>
              </a:rPr>
              <a:t>33 </a:t>
            </a:r>
            <a:r>
              <a:rPr lang="en-US" sz="2000" b="1" dirty="0">
                <a:solidFill>
                  <a:srgbClr val="FF0000"/>
                </a:solidFill>
                <a:latin typeface="Arial Black" pitchFamily="34" charset="0"/>
              </a:rPr>
              <a:t>bar</a:t>
            </a:r>
            <a:r>
              <a:rPr lang="el-GR" sz="2000" b="1" dirty="0">
                <a:solidFill>
                  <a:srgbClr val="FF0000"/>
                </a:solidFill>
                <a:latin typeface="Arial Black" pitchFamily="34" charset="0"/>
              </a:rPr>
              <a:t> </a:t>
            </a:r>
            <a:r>
              <a:rPr lang="el-GR" sz="2000" b="1" dirty="0">
                <a:solidFill>
                  <a:schemeClr val="tx1"/>
                </a:solidFill>
                <a:latin typeface="Arial Black" pitchFamily="34" charset="0"/>
              </a:rPr>
              <a:t>ΚΑΙ ΘΕΡΜΟΚΡΑΣΙΑ </a:t>
            </a:r>
            <a:r>
              <a:rPr lang="el-GR" sz="2000" b="1" dirty="0">
                <a:solidFill>
                  <a:srgbClr val="FF0000"/>
                </a:solidFill>
                <a:latin typeface="Arial Black" pitchFamily="34" charset="0"/>
              </a:rPr>
              <a:t>400°</a:t>
            </a:r>
            <a:r>
              <a:rPr lang="en-US" sz="2000" b="1" dirty="0">
                <a:solidFill>
                  <a:srgbClr val="FF0000"/>
                </a:solidFill>
                <a:latin typeface="Arial Black" pitchFamily="34" charset="0"/>
              </a:rPr>
              <a:t>C</a:t>
            </a:r>
            <a:r>
              <a:rPr lang="el-GR" sz="2000" b="1" dirty="0">
                <a:solidFill>
                  <a:srgbClr val="FF0000"/>
                </a:solidFill>
                <a:latin typeface="Arial Black" pitchFamily="34" charset="0"/>
              </a:rPr>
              <a:t> </a:t>
            </a:r>
            <a:r>
              <a:rPr lang="el-GR" sz="2000" b="1" dirty="0">
                <a:solidFill>
                  <a:schemeClr val="tx1"/>
                </a:solidFill>
                <a:latin typeface="Arial Black" pitchFamily="34" charset="0"/>
              </a:rPr>
              <a:t>.</a:t>
            </a:r>
          </a:p>
          <a:p>
            <a:pPr algn="l">
              <a:buClr>
                <a:srgbClr val="FF0000"/>
              </a:buClr>
              <a:buFont typeface="Wingdings" pitchFamily="2" charset="2"/>
              <a:buChar char="Ø"/>
            </a:pPr>
            <a:r>
              <a:rPr lang="el-GR" sz="2000" b="1" dirty="0">
                <a:solidFill>
                  <a:schemeClr val="tx1"/>
                </a:solidFill>
                <a:latin typeface="Arial Black" pitchFamily="34" charset="0"/>
              </a:rPr>
              <a:t>ΕΧΕΙ ΙΣΧΥΡΗ ΜΟΝΩΤΙΚΗ ΕΠΕΝΔΥΣΗ ΤΩΝ ΥΔΡΟΘΑΛΑΜΩΝ ΤΟΥ.</a:t>
            </a:r>
          </a:p>
          <a:p>
            <a:pPr algn="l">
              <a:buClr>
                <a:srgbClr val="FF0000"/>
              </a:buClr>
              <a:buFont typeface="Wingdings" pitchFamily="2" charset="2"/>
              <a:buChar char="Ø"/>
            </a:pPr>
            <a:r>
              <a:rPr lang="el-GR" sz="2000" b="1" dirty="0">
                <a:solidFill>
                  <a:schemeClr val="tx1"/>
                </a:solidFill>
                <a:latin typeface="Arial Black" pitchFamily="34" charset="0"/>
              </a:rPr>
              <a:t>ΡΥΘΜΙΖΕΤΑΙ Η ΘΕΡΜΟΚΡΑΣΙΑ ΤΟΥ ΥΠΕΡΘΕΡΜΟΥ ΜΕ ΤΗ ΒΟΗΘΕΙΑ ΤΩΝ </a:t>
            </a:r>
            <a:r>
              <a:rPr lang="el-GR" sz="2000" b="1" dirty="0">
                <a:solidFill>
                  <a:srgbClr val="FF0000"/>
                </a:solidFill>
                <a:latin typeface="Arial Black" pitchFamily="34" charset="0"/>
              </a:rPr>
              <a:t>ΚΑΠΝΟΦΡΑΚΤΩΝ</a:t>
            </a:r>
            <a:r>
              <a:rPr lang="el-GR" sz="2000" b="1" dirty="0">
                <a:solidFill>
                  <a:schemeClr val="tx1"/>
                </a:solidFill>
                <a:latin typeface="Arial Black" pitchFamily="34" charset="0"/>
              </a:rPr>
              <a:t>.</a:t>
            </a:r>
          </a:p>
          <a:p>
            <a:pPr algn="l">
              <a:buClr>
                <a:srgbClr val="FF0000"/>
              </a:buClr>
              <a:buFont typeface="Wingdings" pitchFamily="2" charset="2"/>
              <a:buChar char="Ø"/>
            </a:pPr>
            <a:r>
              <a:rPr lang="el-GR" sz="2000" b="1" dirty="0">
                <a:solidFill>
                  <a:schemeClr val="tx1"/>
                </a:solidFill>
                <a:latin typeface="Arial Black" pitchFamily="34" charset="0"/>
              </a:rPr>
              <a:t>ΣΤΟ ΜΕΣΟ ΤΗΣ ΕΣΤΙΑΣ ΔΙΑΚΡΙΝΟΝΤΑΙ ΟΙ </a:t>
            </a:r>
            <a:r>
              <a:rPr lang="el-GR" sz="2000" b="1" dirty="0">
                <a:solidFill>
                  <a:srgbClr val="FF0000"/>
                </a:solidFill>
                <a:latin typeface="Arial Black" pitchFamily="34" charset="0"/>
              </a:rPr>
              <a:t>ΕΚΚΑΠΝΙΣΤΗΡΕΣ</a:t>
            </a:r>
            <a:r>
              <a:rPr lang="el-GR" sz="2000" b="1" dirty="0">
                <a:solidFill>
                  <a:schemeClr val="tx1"/>
                </a:solidFill>
                <a:latin typeface="Arial Black" pitchFamily="34" charset="0"/>
              </a:rPr>
              <a:t> (</a:t>
            </a:r>
            <a:r>
              <a:rPr lang="en-US" sz="2000" b="1" dirty="0">
                <a:solidFill>
                  <a:schemeClr val="tx1"/>
                </a:solidFill>
                <a:latin typeface="Arial Black" pitchFamily="34" charset="0"/>
              </a:rPr>
              <a:t> </a:t>
            </a:r>
            <a:r>
              <a:rPr lang="en-US" sz="2000" b="1" dirty="0">
                <a:solidFill>
                  <a:srgbClr val="FF0000"/>
                </a:solidFill>
                <a:latin typeface="Arial Black" pitchFamily="34" charset="0"/>
              </a:rPr>
              <a:t>Soot Blowers </a:t>
            </a:r>
            <a:r>
              <a:rPr lang="en-US" sz="2000" b="1" dirty="0">
                <a:solidFill>
                  <a:schemeClr val="tx1"/>
                </a:solidFill>
                <a:latin typeface="Arial Black" pitchFamily="34" charset="0"/>
              </a:rPr>
              <a:t>)</a:t>
            </a:r>
            <a:r>
              <a:rPr lang="el-GR" sz="2000" b="1" dirty="0">
                <a:solidFill>
                  <a:schemeClr val="tx1"/>
                </a:solidFill>
                <a:latin typeface="Arial Black" pitchFamily="34" charset="0"/>
              </a:rPr>
              <a:t> ΓΙΑ ΤΟΝ ΕΚΚΑΠΝΙΣΜΟ ΤΩΝ ΑΥΛΩΝ ΜΕ ΑΤΜΟ.</a:t>
            </a:r>
          </a:p>
        </p:txBody>
      </p:sp>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1.2.  ΛΕΒΗΤΑΣ </a:t>
            </a:r>
            <a:r>
              <a:rPr lang="en-US" sz="2400" b="1" u="sng" dirty="0">
                <a:solidFill>
                  <a:schemeClr val="bg1"/>
                </a:solidFill>
                <a:latin typeface="Arial" pitchFamily="34" charset="0"/>
                <a:cs typeface="Arial" pitchFamily="34" charset="0"/>
              </a:rPr>
              <a:t> YARROW </a:t>
            </a:r>
            <a:r>
              <a:rPr lang="el-GR" sz="2400" b="1" u="sng" dirty="0">
                <a:solidFill>
                  <a:schemeClr val="bg1"/>
                </a:solidFill>
                <a:latin typeface="Arial" pitchFamily="34" charset="0"/>
                <a:cs typeface="Arial" pitchFamily="34" charset="0"/>
              </a:rPr>
              <a:t> 5  ΘΑΛΑΜΩΝ</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3493433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3.3. Εσωτερικός σωλήνας απαγωγής ατμού</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124744"/>
            <a:ext cx="3350147" cy="4493538"/>
          </a:xfrm>
          <a:prstGeom prst="rect">
            <a:avLst/>
          </a:prstGeom>
          <a:solidFill>
            <a:schemeClr val="accent4">
              <a:lumMod val="40000"/>
              <a:lumOff val="60000"/>
            </a:schemeClr>
          </a:solidFill>
        </p:spPr>
        <p:txBody>
          <a:bodyPr wrap="square">
            <a:spAutoFit/>
          </a:bodyPr>
          <a:lstStyle/>
          <a:p>
            <a:r>
              <a:rPr lang="el-GR" sz="2200" b="1" dirty="0"/>
              <a:t>Ο σωλήνας απαγωγής ατμού τοποθετείται στον ατμοθάλαμο όσο το δυνατό υψηλότερα.</a:t>
            </a:r>
          </a:p>
          <a:p>
            <a:r>
              <a:rPr lang="el-GR" sz="2200" b="1" dirty="0"/>
              <a:t>Αποτελείται από ένα χαλύβδινο σωλήνα κλειστό στα δύο άκρα. Συνδέεται προς τον ή τους ατμαγωγούς μέσω μικρού σωλήνα σχήματος Τ που ηλεκτροσυγκολλείται στο έλασμα του ατμοθάλαμου.</a:t>
            </a:r>
          </a:p>
        </p:txBody>
      </p:sp>
      <p:pic>
        <p:nvPicPr>
          <p:cNvPr id="3" name="Picture 2" descr="Diagram&#10;&#10;Description automatically generated">
            <a:extLst>
              <a:ext uri="{FF2B5EF4-FFF2-40B4-BE49-F238E27FC236}">
                <a16:creationId xmlns:a16="http://schemas.microsoft.com/office/drawing/2014/main" id="{8D531AE5-55CD-4F22-5B92-EB0E9251C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1124744"/>
            <a:ext cx="5078338" cy="5170646"/>
          </a:xfrm>
          <a:prstGeom prst="rect">
            <a:avLst/>
          </a:prstGeom>
        </p:spPr>
      </p:pic>
      <p:cxnSp>
        <p:nvCxnSpPr>
          <p:cNvPr id="5" name="Straight Arrow Connector 4">
            <a:extLst>
              <a:ext uri="{FF2B5EF4-FFF2-40B4-BE49-F238E27FC236}">
                <a16:creationId xmlns:a16="http://schemas.microsoft.com/office/drawing/2014/main" id="{5303882C-F753-6407-C995-C2E9063F4B08}"/>
              </a:ext>
            </a:extLst>
          </p:cNvPr>
          <p:cNvCxnSpPr/>
          <p:nvPr/>
        </p:nvCxnSpPr>
        <p:spPr>
          <a:xfrm>
            <a:off x="3131840" y="1412776"/>
            <a:ext cx="2520280" cy="72008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99518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3.3. Εσωτερικός σωλήνας απαγωγής ατμού</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124744"/>
            <a:ext cx="3350147" cy="5509200"/>
          </a:xfrm>
          <a:prstGeom prst="rect">
            <a:avLst/>
          </a:prstGeom>
          <a:solidFill>
            <a:schemeClr val="accent4">
              <a:lumMod val="40000"/>
              <a:lumOff val="60000"/>
            </a:schemeClr>
          </a:solidFill>
        </p:spPr>
        <p:txBody>
          <a:bodyPr wrap="square">
            <a:spAutoFit/>
          </a:bodyPr>
          <a:lstStyle/>
          <a:p>
            <a:r>
              <a:rPr lang="el-GR" sz="2200" b="1" dirty="0"/>
              <a:t>Ο σωλήνας απαγωγής φέρει οπές ή σχισμές στο ανώτερο τμήμα του και σε όλο το μήκος του. Για να εισέλθει ο ατμός στο σωλήνα απαγωγής διαμέσου των οπών πρέπει να αλλάξει απότομα πορεία. Η αλλαγή αυτή προκαλεί έναν ακόμα αποχωρισμό της υγρασίας από τον ατμό, λόγω μηδενισμού της ταχύτητας του ρεύματος στο σημείο της καμπής.</a:t>
            </a:r>
          </a:p>
        </p:txBody>
      </p:sp>
      <p:pic>
        <p:nvPicPr>
          <p:cNvPr id="3" name="Picture 2" descr="Diagram&#10;&#10;Description automatically generated">
            <a:extLst>
              <a:ext uri="{FF2B5EF4-FFF2-40B4-BE49-F238E27FC236}">
                <a16:creationId xmlns:a16="http://schemas.microsoft.com/office/drawing/2014/main" id="{8D531AE5-55CD-4F22-5B92-EB0E9251C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1124744"/>
            <a:ext cx="5078338" cy="5170646"/>
          </a:xfrm>
          <a:prstGeom prst="rect">
            <a:avLst/>
          </a:prstGeom>
        </p:spPr>
      </p:pic>
      <p:cxnSp>
        <p:nvCxnSpPr>
          <p:cNvPr id="5" name="Straight Arrow Connector 4">
            <a:extLst>
              <a:ext uri="{FF2B5EF4-FFF2-40B4-BE49-F238E27FC236}">
                <a16:creationId xmlns:a16="http://schemas.microsoft.com/office/drawing/2014/main" id="{5303882C-F753-6407-C995-C2E9063F4B08}"/>
              </a:ext>
            </a:extLst>
          </p:cNvPr>
          <p:cNvCxnSpPr/>
          <p:nvPr/>
        </p:nvCxnSpPr>
        <p:spPr>
          <a:xfrm>
            <a:off x="3131840" y="1412776"/>
            <a:ext cx="2520280" cy="72008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650857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3.3. Εσωτερικός σωλήνας απαγωγής ατμού</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124744"/>
            <a:ext cx="3350147" cy="4154984"/>
          </a:xfrm>
          <a:prstGeom prst="rect">
            <a:avLst/>
          </a:prstGeom>
          <a:solidFill>
            <a:schemeClr val="accent4">
              <a:lumMod val="40000"/>
              <a:lumOff val="60000"/>
            </a:schemeClr>
          </a:solidFill>
        </p:spPr>
        <p:txBody>
          <a:bodyPr wrap="square">
            <a:spAutoFit/>
          </a:bodyPr>
          <a:lstStyle/>
          <a:p>
            <a:r>
              <a:rPr lang="el-GR" sz="2200" b="1" dirty="0"/>
              <a:t>Ο σωλήνας φέρει επίσης στο κατώτερο τμήμα του λίγες μικρές οπές, ώστε να εξασφαλίζεται η κανονική εξυδάτωσή του όταν ο λέβητας δε λειτουργεί ή λειτουργεί με μικρό φορτίο.</a:t>
            </a:r>
          </a:p>
          <a:p>
            <a:r>
              <a:rPr lang="el-GR" sz="2200" b="1" dirty="0"/>
              <a:t>Μπορούμε να πούμε ότι ο σωλήνας απαγωγής ατμού είναι συγχρόνως και ένα είδος αποχωριστή ατμού.</a:t>
            </a:r>
          </a:p>
        </p:txBody>
      </p:sp>
      <p:pic>
        <p:nvPicPr>
          <p:cNvPr id="3" name="Picture 2" descr="Diagram&#10;&#10;Description automatically generated">
            <a:extLst>
              <a:ext uri="{FF2B5EF4-FFF2-40B4-BE49-F238E27FC236}">
                <a16:creationId xmlns:a16="http://schemas.microsoft.com/office/drawing/2014/main" id="{8D531AE5-55CD-4F22-5B92-EB0E9251C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1124744"/>
            <a:ext cx="5078338" cy="5170646"/>
          </a:xfrm>
          <a:prstGeom prst="rect">
            <a:avLst/>
          </a:prstGeom>
        </p:spPr>
      </p:pic>
    </p:spTree>
    <p:extLst>
      <p:ext uri="{BB962C8B-B14F-4D97-AF65-F5344CB8AC3E}">
        <p14:creationId xmlns:p14="http://schemas.microsoft.com/office/powerpoint/2010/main" val="28216242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3.4. </a:t>
            </a:r>
            <a:r>
              <a:rPr lang="el-GR" sz="2400" b="1" u="sng" dirty="0" err="1">
                <a:solidFill>
                  <a:schemeClr val="bg1"/>
                </a:solidFill>
                <a:latin typeface="Arial" pitchFamily="34" charset="0"/>
                <a:cs typeface="Arial" pitchFamily="34" charset="0"/>
              </a:rPr>
              <a:t>Ατμοφράκτες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124744"/>
            <a:ext cx="8572500" cy="5262979"/>
          </a:xfrm>
          <a:prstGeom prst="rect">
            <a:avLst/>
          </a:prstGeom>
          <a:solidFill>
            <a:srgbClr val="FFFF00"/>
          </a:solidFill>
        </p:spPr>
        <p:txBody>
          <a:bodyPr wrap="square">
            <a:spAutoFit/>
          </a:bodyPr>
          <a:lstStyle/>
          <a:p>
            <a:r>
              <a:rPr lang="el-GR" sz="2800" b="1" dirty="0"/>
              <a:t>   Γενικά είναι βαλβίδες που ελέγχουν τη συγκοινωνία του ατμοθάλαμου ή του υπερθερμαντήρα με τον ατμαγωγό σωλήνα.</a:t>
            </a:r>
          </a:p>
          <a:p>
            <a:r>
              <a:rPr lang="el-GR" sz="2800" b="1" dirty="0"/>
              <a:t>   Η διατομή του ανοίγματος της βαλβίδας του ατμοφράκτη και η διάμετρος του ατμαγωγού σωλήνα υπολογίζεται με βάση κανόνες και τύπους που δίνονται από τους διάφορους κανονισμούς και στην περίπτωσή μας από τους νηογνώμονες για Ναυτικούς Ατμολέβητες. </a:t>
            </a:r>
          </a:p>
          <a:p>
            <a:r>
              <a:rPr lang="el-GR" sz="2800" b="1" dirty="0"/>
              <a:t>   Η βάση για τον υπολογισμό αυτό είναι πάντοτε ο βαθμός ατμοπαραγωγής, δηλαδή το ποσό του ωριαίως παραγόμενου ατμού ανά μονάδα θερμαινόμενης επιφάνειας. </a:t>
            </a:r>
          </a:p>
        </p:txBody>
      </p:sp>
    </p:spTree>
    <p:extLst>
      <p:ext uri="{BB962C8B-B14F-4D97-AF65-F5344CB8AC3E}">
        <p14:creationId xmlns:p14="http://schemas.microsoft.com/office/powerpoint/2010/main" val="22871172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3.4. </a:t>
            </a:r>
            <a:r>
              <a:rPr lang="el-GR" sz="2400" b="1" u="sng" dirty="0" err="1">
                <a:solidFill>
                  <a:schemeClr val="bg1"/>
                </a:solidFill>
                <a:latin typeface="Arial" pitchFamily="34" charset="0"/>
                <a:cs typeface="Arial" pitchFamily="34" charset="0"/>
              </a:rPr>
              <a:t>Ατμοφράκτες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988840"/>
            <a:ext cx="8572500" cy="3847207"/>
          </a:xfrm>
          <a:prstGeom prst="rect">
            <a:avLst/>
          </a:prstGeom>
          <a:solidFill>
            <a:srgbClr val="FFFF00"/>
          </a:solidFill>
        </p:spPr>
        <p:txBody>
          <a:bodyPr wrap="square">
            <a:spAutoFit/>
          </a:bodyPr>
          <a:lstStyle/>
          <a:p>
            <a:r>
              <a:rPr lang="el-GR" sz="2800" b="1" dirty="0"/>
              <a:t>Ανάλογοι τύποι βρίσκονται στις αντίστοιχες εκδόσεις του αγγλικού Lloyd's Register of Shipping, του American Bureau of Shipping (ABS), του Bureau Veritas κλπ.</a:t>
            </a:r>
          </a:p>
          <a:p>
            <a:r>
              <a:rPr lang="el-GR" sz="2800" b="1" dirty="0"/>
              <a:t> </a:t>
            </a:r>
          </a:p>
          <a:p>
            <a:r>
              <a:rPr lang="el-GR" sz="2800" b="1" dirty="0"/>
              <a:t>Οι ατμοφράκτες διακρίνονται σε: </a:t>
            </a:r>
          </a:p>
          <a:p>
            <a:r>
              <a:rPr lang="el-GR" sz="2800" b="1" dirty="0"/>
              <a:t>α) Κύριους, βοηθητικούς και τοπικούς </a:t>
            </a:r>
          </a:p>
          <a:p>
            <a:r>
              <a:rPr lang="el-GR" sz="2800" b="1" dirty="0"/>
              <a:t>β) Κορεσμένου ή υπέρθερμου </a:t>
            </a:r>
          </a:p>
          <a:p>
            <a:r>
              <a:rPr lang="el-GR" sz="2800" b="1" dirty="0"/>
              <a:t>γ) Κοινούς, ζυγοσταθμισμένους και αυτόκλειστους.</a:t>
            </a:r>
          </a:p>
          <a:p>
            <a:endParaRPr lang="el-GR" sz="2000" b="1" dirty="0"/>
          </a:p>
        </p:txBody>
      </p:sp>
    </p:spTree>
    <p:extLst>
      <p:ext uri="{BB962C8B-B14F-4D97-AF65-F5344CB8AC3E}">
        <p14:creationId xmlns:p14="http://schemas.microsoft.com/office/powerpoint/2010/main" val="15964951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3.4. Ο κοινός ατμοφράκτης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124744"/>
            <a:ext cx="4142235" cy="5262979"/>
          </a:xfrm>
          <a:prstGeom prst="rect">
            <a:avLst/>
          </a:prstGeom>
          <a:solidFill>
            <a:schemeClr val="accent6">
              <a:lumMod val="60000"/>
              <a:lumOff val="40000"/>
            </a:schemeClr>
          </a:solidFill>
        </p:spPr>
        <p:txBody>
          <a:bodyPr wrap="square">
            <a:spAutoFit/>
          </a:bodyPr>
          <a:lstStyle/>
          <a:p>
            <a:r>
              <a:rPr lang="el-GR" sz="2800" b="1" dirty="0"/>
              <a:t>Αποτελεί την απλούστερη μορφή ατμοφράκτη με βαλβίδα παρασυρόμενη από το βάκτρο της.</a:t>
            </a:r>
          </a:p>
          <a:p>
            <a:r>
              <a:rPr lang="el-GR" sz="2800" b="1" dirty="0"/>
              <a:t>Διακρίνομε την    εισαγωγή - εξαγωγή του ατμού, την έδρα της βαλβίδας, τη βαλβίδα με το βάκτρο της, το πώμα του κιβωτίου του ατμοφράκτη και το στυπειοθλίπτη.</a:t>
            </a:r>
          </a:p>
        </p:txBody>
      </p:sp>
      <p:pic>
        <p:nvPicPr>
          <p:cNvPr id="3" name="Picture 2" descr="Diagram, engineering drawing&#10;&#10;Description automatically generated">
            <a:extLst>
              <a:ext uri="{FF2B5EF4-FFF2-40B4-BE49-F238E27FC236}">
                <a16:creationId xmlns:a16="http://schemas.microsoft.com/office/drawing/2014/main" id="{2FB4AEDC-A85F-D1B6-3088-E7277D609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818" y="1312932"/>
            <a:ext cx="4070226" cy="5545068"/>
          </a:xfrm>
          <a:prstGeom prst="rect">
            <a:avLst/>
          </a:prstGeom>
        </p:spPr>
      </p:pic>
    </p:spTree>
    <p:extLst>
      <p:ext uri="{BB962C8B-B14F-4D97-AF65-F5344CB8AC3E}">
        <p14:creationId xmlns:p14="http://schemas.microsoft.com/office/powerpoint/2010/main" val="44508564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3.4. Ο κοινός ατμοφράκτης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124744"/>
            <a:ext cx="4070227" cy="3970318"/>
          </a:xfrm>
          <a:prstGeom prst="rect">
            <a:avLst/>
          </a:prstGeom>
          <a:solidFill>
            <a:schemeClr val="accent6">
              <a:lumMod val="60000"/>
              <a:lumOff val="40000"/>
            </a:schemeClr>
          </a:solidFill>
        </p:spPr>
        <p:txBody>
          <a:bodyPr wrap="square">
            <a:spAutoFit/>
          </a:bodyPr>
          <a:lstStyle/>
          <a:p>
            <a:r>
              <a:rPr lang="el-GR" sz="2800" b="1" dirty="0"/>
              <a:t>Επίσης τη γέφυρα του ατμοφράκτη με το περικόχλιο μέσα στο οποίο κοχλιώνεται το βάκτρο και τέλος το χειροσφόνδυλο ή βολάν. Μια άλλη μορφή κοινού ατμοφράκτη </a:t>
            </a:r>
            <a:r>
              <a:rPr lang="el-GR" sz="2800" b="1" i="1" dirty="0">
                <a:solidFill>
                  <a:srgbClr val="FF0000"/>
                </a:solidFill>
              </a:rPr>
              <a:t>υπό γωνία </a:t>
            </a:r>
            <a:r>
              <a:rPr lang="el-GR" sz="2800" b="1" dirty="0"/>
              <a:t>φαίνεται στο σχήμα. </a:t>
            </a:r>
          </a:p>
        </p:txBody>
      </p:sp>
      <p:pic>
        <p:nvPicPr>
          <p:cNvPr id="3" name="Picture 2" descr="Diagram, engineering drawing&#10;&#10;Description automatically generated">
            <a:extLst>
              <a:ext uri="{FF2B5EF4-FFF2-40B4-BE49-F238E27FC236}">
                <a16:creationId xmlns:a16="http://schemas.microsoft.com/office/drawing/2014/main" id="{70BC2861-2EAB-3AEE-12EC-031045F6C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6" y="1124744"/>
            <a:ext cx="3960439" cy="5400600"/>
          </a:xfrm>
          <a:prstGeom prst="rect">
            <a:avLst/>
          </a:prstGeom>
        </p:spPr>
      </p:pic>
    </p:spTree>
    <p:extLst>
      <p:ext uri="{BB962C8B-B14F-4D97-AF65-F5344CB8AC3E}">
        <p14:creationId xmlns:p14="http://schemas.microsoft.com/office/powerpoint/2010/main" val="38200322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3.4. Ο αυτόκλειστος ατμοφράκτης</a:t>
            </a:r>
            <a:endParaRPr lang="en-US" sz="2400" b="1" u="sng" dirty="0">
              <a:solidFill>
                <a:schemeClr val="bg1"/>
              </a:solidFill>
              <a:latin typeface="Arial" pitchFamily="34" charset="0"/>
              <a:cs typeface="Arial" pitchFamily="34" charset="0"/>
            </a:endParaRPr>
          </a:p>
        </p:txBody>
      </p:sp>
      <p:pic>
        <p:nvPicPr>
          <p:cNvPr id="5" name="Picture 4" descr="Diagram, engineering drawing&#10;&#10;Description automatically generated">
            <a:extLst>
              <a:ext uri="{FF2B5EF4-FFF2-40B4-BE49-F238E27FC236}">
                <a16:creationId xmlns:a16="http://schemas.microsoft.com/office/drawing/2014/main" id="{BBB17595-A859-56E4-0FB2-61C8C8A48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821" y="1124744"/>
            <a:ext cx="3371429" cy="5545068"/>
          </a:xfrm>
          <a:prstGeom prst="rect">
            <a:avLst/>
          </a:prstGeom>
        </p:spPr>
      </p:pic>
      <p:sp>
        <p:nvSpPr>
          <p:cNvPr id="8" name="TextBox 7">
            <a:extLst>
              <a:ext uri="{FF2B5EF4-FFF2-40B4-BE49-F238E27FC236}">
                <a16:creationId xmlns:a16="http://schemas.microsoft.com/office/drawing/2014/main" id="{04BAC826-3F4B-2C37-2759-B9B0C91FED9B}"/>
              </a:ext>
            </a:extLst>
          </p:cNvPr>
          <p:cNvSpPr txBox="1"/>
          <p:nvPr/>
        </p:nvSpPr>
        <p:spPr>
          <a:xfrm>
            <a:off x="285750" y="1158185"/>
            <a:ext cx="4862314" cy="4893647"/>
          </a:xfrm>
          <a:prstGeom prst="rect">
            <a:avLst/>
          </a:prstGeom>
          <a:solidFill>
            <a:schemeClr val="bg1">
              <a:lumMod val="75000"/>
            </a:schemeClr>
          </a:solidFill>
        </p:spPr>
        <p:txBody>
          <a:bodyPr wrap="square">
            <a:spAutoFit/>
          </a:bodyPr>
          <a:lstStyle/>
          <a:p>
            <a:r>
              <a:rPr lang="el-GR" sz="2400" b="1" dirty="0"/>
              <a:t>Αποτελεί ειδική κατασκευή η οποία περιέχει διάταξη με τη βοήθεια της οποίας μετά την ανύψωσή της, η βαλβίδα γίνεται ανεπίστροφη. Με τον ίδιο τρόπο, όταν ο λέβητας λειτουργεί και αιφνίδια πέσει η πίεσή του, η βαλβίδα δεχόμενη από τα νώτα της πίεση μεγαλύτερη από την πίεση του ατμαγωγού από τους άλλους λέβητες που βρίσκονται σε λειτουργία, θα κλείσει αυτόματα και θα προλάβει μεγαλύτερη απώλεια ατμού από τους παραπάνω λέβητες.</a:t>
            </a:r>
          </a:p>
        </p:txBody>
      </p:sp>
    </p:spTree>
    <p:extLst>
      <p:ext uri="{BB962C8B-B14F-4D97-AF65-F5344CB8AC3E}">
        <p14:creationId xmlns:p14="http://schemas.microsoft.com/office/powerpoint/2010/main" val="71583559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3.4. Ο αυτόκλειστος ατμοφράκτης</a:t>
            </a:r>
            <a:endParaRPr lang="en-US" sz="2400" b="1" u="sng" dirty="0">
              <a:solidFill>
                <a:schemeClr val="bg1"/>
              </a:solidFill>
              <a:latin typeface="Arial" pitchFamily="34" charset="0"/>
              <a:cs typeface="Arial" pitchFamily="34" charset="0"/>
            </a:endParaRPr>
          </a:p>
        </p:txBody>
      </p:sp>
      <p:pic>
        <p:nvPicPr>
          <p:cNvPr id="5" name="Picture 4" descr="Diagram, engineering drawing&#10;&#10;Description automatically generated">
            <a:extLst>
              <a:ext uri="{FF2B5EF4-FFF2-40B4-BE49-F238E27FC236}">
                <a16:creationId xmlns:a16="http://schemas.microsoft.com/office/drawing/2014/main" id="{BBB17595-A859-56E4-0FB2-61C8C8A48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821" y="1124744"/>
            <a:ext cx="3371429" cy="5545068"/>
          </a:xfrm>
          <a:prstGeom prst="rect">
            <a:avLst/>
          </a:prstGeom>
        </p:spPr>
      </p:pic>
      <p:sp>
        <p:nvSpPr>
          <p:cNvPr id="8" name="TextBox 7">
            <a:extLst>
              <a:ext uri="{FF2B5EF4-FFF2-40B4-BE49-F238E27FC236}">
                <a16:creationId xmlns:a16="http://schemas.microsoft.com/office/drawing/2014/main" id="{04BAC826-3F4B-2C37-2759-B9B0C91FED9B}"/>
              </a:ext>
            </a:extLst>
          </p:cNvPr>
          <p:cNvSpPr txBox="1"/>
          <p:nvPr/>
        </p:nvSpPr>
        <p:spPr>
          <a:xfrm>
            <a:off x="285750" y="1158185"/>
            <a:ext cx="5078338" cy="4893647"/>
          </a:xfrm>
          <a:prstGeom prst="rect">
            <a:avLst/>
          </a:prstGeom>
          <a:solidFill>
            <a:schemeClr val="bg1">
              <a:lumMod val="75000"/>
            </a:schemeClr>
          </a:solidFill>
        </p:spPr>
        <p:txBody>
          <a:bodyPr wrap="square">
            <a:spAutoFit/>
          </a:bodyPr>
          <a:lstStyle/>
          <a:p>
            <a:r>
              <a:rPr lang="el-GR" sz="2400" b="1" dirty="0"/>
              <a:t>Ο ατμοφράκτης αυτός φαίνεται στο σχήμα, διακρίνομε το θάλαμο ή κιβώτιο της βαλβίδας </a:t>
            </a:r>
            <a:r>
              <a:rPr lang="el-GR" sz="2400" b="1" dirty="0">
                <a:solidFill>
                  <a:srgbClr val="FF0000"/>
                </a:solidFill>
              </a:rPr>
              <a:t>Κ</a:t>
            </a:r>
            <a:r>
              <a:rPr lang="el-GR" sz="2400" b="1" dirty="0"/>
              <a:t>, την είσοδο</a:t>
            </a:r>
            <a:r>
              <a:rPr lang="el-GR" sz="2400" b="1" dirty="0">
                <a:solidFill>
                  <a:srgbClr val="FF0000"/>
                </a:solidFill>
              </a:rPr>
              <a:t> I </a:t>
            </a:r>
            <a:r>
              <a:rPr lang="el-GR" sz="2400" b="1" dirty="0"/>
              <a:t>και την έξοδο </a:t>
            </a:r>
            <a:r>
              <a:rPr lang="el-GR" sz="2400" b="1" dirty="0">
                <a:solidFill>
                  <a:srgbClr val="FF0000"/>
                </a:solidFill>
              </a:rPr>
              <a:t>Ο</a:t>
            </a:r>
            <a:r>
              <a:rPr lang="el-GR" sz="2400" b="1" dirty="0"/>
              <a:t> του ατμού. Η βαλβίδα </a:t>
            </a:r>
            <a:r>
              <a:rPr lang="el-GR" sz="2400" b="1" dirty="0">
                <a:solidFill>
                  <a:srgbClr val="FF0000"/>
                </a:solidFill>
              </a:rPr>
              <a:t>Υ</a:t>
            </a:r>
            <a:r>
              <a:rPr lang="el-GR" sz="2400" b="1" dirty="0"/>
              <a:t> συνδέεται με το βάκτρο </a:t>
            </a:r>
            <a:r>
              <a:rPr lang="el-GR" sz="2400" b="1" dirty="0">
                <a:solidFill>
                  <a:srgbClr val="FF0000"/>
                </a:solidFill>
              </a:rPr>
              <a:t>S</a:t>
            </a:r>
            <a:r>
              <a:rPr lang="el-GR" sz="2400" b="1" dirty="0"/>
              <a:t> και εδράζεται πάνω στην έδρα </a:t>
            </a:r>
            <a:r>
              <a:rPr lang="el-GR" sz="2400" b="1" dirty="0">
                <a:solidFill>
                  <a:srgbClr val="FF0000"/>
                </a:solidFill>
              </a:rPr>
              <a:t>Τ</a:t>
            </a:r>
            <a:r>
              <a:rPr lang="el-GR" sz="2400" b="1" dirty="0"/>
              <a:t>. </a:t>
            </a:r>
          </a:p>
          <a:p>
            <a:r>
              <a:rPr lang="el-GR" sz="2400" b="1" dirty="0"/>
              <a:t>Το βάκτρο </a:t>
            </a:r>
            <a:r>
              <a:rPr lang="el-GR" sz="2400" b="1" dirty="0">
                <a:solidFill>
                  <a:srgbClr val="FF0000"/>
                </a:solidFill>
              </a:rPr>
              <a:t>S</a:t>
            </a:r>
            <a:r>
              <a:rPr lang="el-GR" sz="2400" b="1" dirty="0"/>
              <a:t> περνά από το πώμα </a:t>
            </a:r>
            <a:r>
              <a:rPr lang="el-GR" sz="2400" b="1" dirty="0">
                <a:solidFill>
                  <a:srgbClr val="FF0000"/>
                </a:solidFill>
              </a:rPr>
              <a:t>L</a:t>
            </a:r>
            <a:r>
              <a:rPr lang="el-GR" sz="2400" b="1" dirty="0"/>
              <a:t> και σε μικρή από το στυπειοθλίπτη </a:t>
            </a:r>
            <a:r>
              <a:rPr lang="el-GR" sz="2400" b="1" dirty="0">
                <a:solidFill>
                  <a:srgbClr val="FF0000"/>
                </a:solidFill>
              </a:rPr>
              <a:t>Μ</a:t>
            </a:r>
            <a:r>
              <a:rPr lang="el-GR" sz="2400" b="1" dirty="0"/>
              <a:t> απόσταση η διάμετρός του μικραίνει απότομα. </a:t>
            </a:r>
          </a:p>
          <a:p>
            <a:r>
              <a:rPr lang="el-GR" sz="2400" b="1" dirty="0"/>
              <a:t>Η μικρής διαμέτρου προέκταση του βάκτρου καταλήγει στο μικρό χειροσφόνδυλο </a:t>
            </a:r>
            <a:r>
              <a:rPr lang="el-GR" sz="2400" b="1" dirty="0">
                <a:solidFill>
                  <a:srgbClr val="FF0000"/>
                </a:solidFill>
              </a:rPr>
              <a:t>Η</a:t>
            </a:r>
            <a:r>
              <a:rPr lang="el-GR" sz="2400" b="1" dirty="0"/>
              <a:t>.</a:t>
            </a:r>
          </a:p>
        </p:txBody>
      </p:sp>
    </p:spTree>
    <p:extLst>
      <p:ext uri="{BB962C8B-B14F-4D97-AF65-F5344CB8AC3E}">
        <p14:creationId xmlns:p14="http://schemas.microsoft.com/office/powerpoint/2010/main" val="42637982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3.4. Ο αυτόκλειστος ατμοφράκτης</a:t>
            </a:r>
            <a:endParaRPr lang="en-US" sz="2400" b="1" u="sng" dirty="0">
              <a:solidFill>
                <a:schemeClr val="bg1"/>
              </a:solidFill>
              <a:latin typeface="Arial" pitchFamily="34" charset="0"/>
              <a:cs typeface="Arial" pitchFamily="34" charset="0"/>
            </a:endParaRPr>
          </a:p>
        </p:txBody>
      </p:sp>
      <p:pic>
        <p:nvPicPr>
          <p:cNvPr id="5" name="Picture 4" descr="Diagram, engineering drawing&#10;&#10;Description automatically generated">
            <a:extLst>
              <a:ext uri="{FF2B5EF4-FFF2-40B4-BE49-F238E27FC236}">
                <a16:creationId xmlns:a16="http://schemas.microsoft.com/office/drawing/2014/main" id="{BBB17595-A859-56E4-0FB2-61C8C8A48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821" y="1124744"/>
            <a:ext cx="3371429" cy="5545068"/>
          </a:xfrm>
          <a:prstGeom prst="rect">
            <a:avLst/>
          </a:prstGeom>
        </p:spPr>
      </p:pic>
      <p:sp>
        <p:nvSpPr>
          <p:cNvPr id="8" name="TextBox 7">
            <a:extLst>
              <a:ext uri="{FF2B5EF4-FFF2-40B4-BE49-F238E27FC236}">
                <a16:creationId xmlns:a16="http://schemas.microsoft.com/office/drawing/2014/main" id="{04BAC826-3F4B-2C37-2759-B9B0C91FED9B}"/>
              </a:ext>
            </a:extLst>
          </p:cNvPr>
          <p:cNvSpPr txBox="1"/>
          <p:nvPr/>
        </p:nvSpPr>
        <p:spPr>
          <a:xfrm>
            <a:off x="285749" y="1158185"/>
            <a:ext cx="5201071" cy="5324535"/>
          </a:xfrm>
          <a:prstGeom prst="rect">
            <a:avLst/>
          </a:prstGeom>
          <a:solidFill>
            <a:schemeClr val="bg1">
              <a:lumMod val="75000"/>
            </a:schemeClr>
          </a:solidFill>
        </p:spPr>
        <p:txBody>
          <a:bodyPr wrap="square">
            <a:spAutoFit/>
          </a:bodyPr>
          <a:lstStyle/>
          <a:p>
            <a:r>
              <a:rPr lang="el-GR" sz="2000" b="1" dirty="0"/>
              <a:t>Γύρω από την προέκταση του βάκτρου ολισθαίνει το χιτώνιο </a:t>
            </a:r>
            <a:r>
              <a:rPr lang="el-GR" sz="2000" b="1" dirty="0">
                <a:solidFill>
                  <a:srgbClr val="FF0000"/>
                </a:solidFill>
              </a:rPr>
              <a:t>F</a:t>
            </a:r>
            <a:r>
              <a:rPr lang="el-GR" sz="2000" b="1" dirty="0"/>
              <a:t>, που φέρει αρσενικό σπείρωμα. Στο κατώτερο άκρο του φέρει επίσης σε ορθή γωνία δύο περονοειδείς οδηγούς, που ολισθαίνουν στις κολόνες της γέφυρας </a:t>
            </a:r>
            <a:r>
              <a:rPr lang="el-GR" sz="2000" b="1" dirty="0">
                <a:solidFill>
                  <a:srgbClr val="FF0000"/>
                </a:solidFill>
              </a:rPr>
              <a:t>Ε</a:t>
            </a:r>
            <a:r>
              <a:rPr lang="el-GR" sz="2000" b="1" dirty="0"/>
              <a:t>. Οι κολόνες αυτές χρησιμεύουν ως οδηγοί, ώστε το χιτώνιο </a:t>
            </a:r>
            <a:r>
              <a:rPr lang="el-GR" sz="2000" b="1" dirty="0">
                <a:solidFill>
                  <a:srgbClr val="FF0000"/>
                </a:solidFill>
              </a:rPr>
              <a:t>F</a:t>
            </a:r>
            <a:r>
              <a:rPr lang="el-GR" sz="2000" b="1" dirty="0"/>
              <a:t> να μπορεί να ανεβαίνει ή να κατεβαίνει ολισθαίνοντας γύρω από το βάκτρο </a:t>
            </a:r>
            <a:r>
              <a:rPr lang="el-GR" sz="2000" b="1" dirty="0">
                <a:solidFill>
                  <a:srgbClr val="FF0000"/>
                </a:solidFill>
              </a:rPr>
              <a:t>S</a:t>
            </a:r>
            <a:r>
              <a:rPr lang="el-GR" sz="2000" b="1" dirty="0"/>
              <a:t>, χωρίς όμως να μπορεί να περιστραφεί.</a:t>
            </a:r>
          </a:p>
          <a:p>
            <a:r>
              <a:rPr lang="el-GR" sz="2000" b="1" dirty="0"/>
              <a:t>Γύρω από το χιτώνιο </a:t>
            </a:r>
            <a:r>
              <a:rPr lang="el-GR" sz="2000" b="1" dirty="0">
                <a:solidFill>
                  <a:srgbClr val="FF0000"/>
                </a:solidFill>
              </a:rPr>
              <a:t>F</a:t>
            </a:r>
            <a:r>
              <a:rPr lang="el-GR" sz="2000" b="1" dirty="0"/>
              <a:t> υπάρχει το χιτώνιο </a:t>
            </a:r>
            <a:r>
              <a:rPr lang="el-GR" sz="2000" b="1" dirty="0">
                <a:solidFill>
                  <a:srgbClr val="FF0000"/>
                </a:solidFill>
              </a:rPr>
              <a:t>Ν</a:t>
            </a:r>
            <a:r>
              <a:rPr lang="el-GR" sz="2000" b="1" dirty="0"/>
              <a:t> με θηλυκό σπείρωμα, που έχει τη δυνατότητα να περιστρέφεται στο εσωτερικό της πλήμνης </a:t>
            </a:r>
            <a:r>
              <a:rPr lang="el-GR" sz="2000" b="1" dirty="0">
                <a:solidFill>
                  <a:srgbClr val="FF0000"/>
                </a:solidFill>
              </a:rPr>
              <a:t>Ε</a:t>
            </a:r>
            <a:r>
              <a:rPr lang="el-GR" sz="2000" b="1" dirty="0"/>
              <a:t>.</a:t>
            </a:r>
          </a:p>
          <a:p>
            <a:r>
              <a:rPr lang="el-GR" sz="2000" b="1" dirty="0"/>
              <a:t>Πάνω στο χιτώνιο </a:t>
            </a:r>
            <a:r>
              <a:rPr lang="el-GR" sz="2000" b="1" dirty="0">
                <a:solidFill>
                  <a:srgbClr val="FF0000"/>
                </a:solidFill>
              </a:rPr>
              <a:t>Ν</a:t>
            </a:r>
            <a:r>
              <a:rPr lang="el-GR" sz="2000" b="1" dirty="0"/>
              <a:t> κοχλιώνεται και στερεώνεται με σφήνα ο κωνικός οδοντωτός τροχός </a:t>
            </a:r>
            <a:r>
              <a:rPr lang="el-GR" sz="2000" b="1" dirty="0">
                <a:solidFill>
                  <a:srgbClr val="FF0000"/>
                </a:solidFill>
              </a:rPr>
              <a:t>Β</a:t>
            </a:r>
            <a:r>
              <a:rPr lang="el-GR" sz="2000" b="1" dirty="0"/>
              <a:t>, επάνω στον οποίο στερεώνεται με κοχλίες ο μεγάλος χειροσφόνδυλος </a:t>
            </a:r>
            <a:r>
              <a:rPr lang="el-GR" sz="2000" b="1" dirty="0">
                <a:solidFill>
                  <a:srgbClr val="FF0000"/>
                </a:solidFill>
              </a:rPr>
              <a:t>W</a:t>
            </a:r>
            <a:r>
              <a:rPr lang="el-GR" sz="2000" b="1" dirty="0"/>
              <a:t>.</a:t>
            </a:r>
          </a:p>
        </p:txBody>
      </p:sp>
    </p:spTree>
    <p:extLst>
      <p:ext uri="{BB962C8B-B14F-4D97-AF65-F5344CB8AC3E}">
        <p14:creationId xmlns:p14="http://schemas.microsoft.com/office/powerpoint/2010/main" val="2002386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κείμενο, χάρτης, γραμμικό σχέδιο&#10;&#10;Περιγραφή που δημιουργήθηκε αυτόματα">
            <a:extLst>
              <a:ext uri="{FF2B5EF4-FFF2-40B4-BE49-F238E27FC236}">
                <a16:creationId xmlns:a16="http://schemas.microsoft.com/office/drawing/2014/main" id="{7BD2E6D1-7D9C-49E1-9D72-84E865CD91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128680"/>
            <a:ext cx="8229600" cy="3469005"/>
          </a:xfrm>
        </p:spPr>
      </p:pic>
      <p:sp>
        <p:nvSpPr>
          <p:cNvPr id="3" name="Title 1">
            <a:extLst>
              <a:ext uri="{FF2B5EF4-FFF2-40B4-BE49-F238E27FC236}">
                <a16:creationId xmlns:a16="http://schemas.microsoft.com/office/drawing/2014/main" id="{C6BE9C8D-32A4-A54C-583F-E672CBD0DB5A}"/>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a:solidFill>
                  <a:schemeClr val="bg1"/>
                </a:solidFill>
                <a:latin typeface="Arial" pitchFamily="34" charset="0"/>
                <a:cs typeface="Arial" pitchFamily="34" charset="0"/>
              </a:rPr>
              <a:t>1.2.  ΛΕΒΗΤΑΣ </a:t>
            </a:r>
            <a:r>
              <a:rPr lang="en-US" sz="2400" b="1" u="sng">
                <a:solidFill>
                  <a:schemeClr val="bg1"/>
                </a:solidFill>
                <a:latin typeface="Arial" pitchFamily="34" charset="0"/>
                <a:cs typeface="Arial" pitchFamily="34" charset="0"/>
              </a:rPr>
              <a:t> YARROW </a:t>
            </a:r>
            <a:r>
              <a:rPr lang="el-GR" sz="2400" b="1" u="sng">
                <a:solidFill>
                  <a:schemeClr val="bg1"/>
                </a:solidFill>
                <a:latin typeface="Arial" pitchFamily="34" charset="0"/>
                <a:cs typeface="Arial" pitchFamily="34" charset="0"/>
              </a:rPr>
              <a:t> 5  ΘΑΛΑΜΩΝ</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68548743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3.4. Ο αυτόκλειστος ατμοφράκτης</a:t>
            </a:r>
            <a:endParaRPr lang="en-US" sz="2400" b="1" u="sng" dirty="0">
              <a:solidFill>
                <a:schemeClr val="bg1"/>
              </a:solidFill>
              <a:latin typeface="Arial" pitchFamily="34" charset="0"/>
              <a:cs typeface="Arial" pitchFamily="34" charset="0"/>
            </a:endParaRPr>
          </a:p>
        </p:txBody>
      </p:sp>
      <p:pic>
        <p:nvPicPr>
          <p:cNvPr id="5" name="Picture 4" descr="Diagram, engineering drawing&#10;&#10;Description automatically generated">
            <a:extLst>
              <a:ext uri="{FF2B5EF4-FFF2-40B4-BE49-F238E27FC236}">
                <a16:creationId xmlns:a16="http://schemas.microsoft.com/office/drawing/2014/main" id="{BBB17595-A859-56E4-0FB2-61C8C8A48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821" y="1124744"/>
            <a:ext cx="3371429" cy="5545068"/>
          </a:xfrm>
          <a:prstGeom prst="rect">
            <a:avLst/>
          </a:prstGeom>
        </p:spPr>
      </p:pic>
      <p:sp>
        <p:nvSpPr>
          <p:cNvPr id="8" name="TextBox 7">
            <a:extLst>
              <a:ext uri="{FF2B5EF4-FFF2-40B4-BE49-F238E27FC236}">
                <a16:creationId xmlns:a16="http://schemas.microsoft.com/office/drawing/2014/main" id="{04BAC826-3F4B-2C37-2759-B9B0C91FED9B}"/>
              </a:ext>
            </a:extLst>
          </p:cNvPr>
          <p:cNvSpPr txBox="1"/>
          <p:nvPr/>
        </p:nvSpPr>
        <p:spPr>
          <a:xfrm>
            <a:off x="285749" y="1158185"/>
            <a:ext cx="5201071" cy="5438412"/>
          </a:xfrm>
          <a:prstGeom prst="rect">
            <a:avLst/>
          </a:prstGeom>
          <a:solidFill>
            <a:schemeClr val="bg1">
              <a:lumMod val="75000"/>
            </a:schemeClr>
          </a:solidFill>
        </p:spPr>
        <p:txBody>
          <a:bodyPr wrap="square">
            <a:spAutoFit/>
          </a:bodyPr>
          <a:lstStyle/>
          <a:p>
            <a:r>
              <a:rPr lang="el-GR" sz="1930" b="1" dirty="0"/>
              <a:t>Ο οδοντωτός τροχός </a:t>
            </a:r>
            <a:r>
              <a:rPr lang="el-GR" sz="1930" b="1" dirty="0">
                <a:solidFill>
                  <a:srgbClr val="FF0000"/>
                </a:solidFill>
              </a:rPr>
              <a:t>Β</a:t>
            </a:r>
            <a:r>
              <a:rPr lang="el-GR" sz="1930" b="1" dirty="0"/>
              <a:t> εμπλέκεται με τον οδοντωτό τροχό </a:t>
            </a:r>
            <a:r>
              <a:rPr lang="el-GR" sz="1930" b="1" dirty="0">
                <a:solidFill>
                  <a:srgbClr val="FF0000"/>
                </a:solidFill>
              </a:rPr>
              <a:t>C</a:t>
            </a:r>
            <a:r>
              <a:rPr lang="el-GR" sz="1930" b="1" dirty="0"/>
              <a:t>, που μπορεί να περιστραφεί με τον άξονα </a:t>
            </a:r>
            <a:r>
              <a:rPr lang="el-GR" sz="1930" b="1" dirty="0">
                <a:solidFill>
                  <a:srgbClr val="FF0000"/>
                </a:solidFill>
              </a:rPr>
              <a:t>D</a:t>
            </a:r>
            <a:r>
              <a:rPr lang="el-GR" sz="1930" b="1" dirty="0"/>
              <a:t> από το κατάστρωμα ή άλλη απομακρυσμένη θέση.</a:t>
            </a:r>
          </a:p>
          <a:p>
            <a:r>
              <a:rPr lang="el-GR" sz="1930" b="1" dirty="0"/>
              <a:t>Η λειτουργία του ατμοφράκτη πραγματοποιείται ως εξής: Με περιστροφή του χειροσφόνδυλου </a:t>
            </a:r>
            <a:r>
              <a:rPr lang="el-GR" sz="1930" b="1" dirty="0">
                <a:solidFill>
                  <a:srgbClr val="FF0000"/>
                </a:solidFill>
              </a:rPr>
              <a:t>W</a:t>
            </a:r>
            <a:r>
              <a:rPr lang="el-GR" sz="1930" b="1" dirty="0"/>
              <a:t> περιστρέφομε το χιτώνιο </a:t>
            </a:r>
            <a:r>
              <a:rPr lang="el-GR" sz="1930" b="1" dirty="0">
                <a:solidFill>
                  <a:srgbClr val="FF0000"/>
                </a:solidFill>
              </a:rPr>
              <a:t>Μ</a:t>
            </a:r>
            <a:r>
              <a:rPr lang="el-GR" sz="1930" b="1" dirty="0"/>
              <a:t> μέσα στην πλήμνη </a:t>
            </a:r>
            <a:r>
              <a:rPr lang="el-GR" sz="1930" b="1" dirty="0">
                <a:solidFill>
                  <a:srgbClr val="FF0000"/>
                </a:solidFill>
              </a:rPr>
              <a:t>Ε</a:t>
            </a:r>
            <a:r>
              <a:rPr lang="el-GR" sz="1930" b="1" dirty="0"/>
              <a:t>. Το χιτώνιο </a:t>
            </a:r>
            <a:r>
              <a:rPr lang="el-GR" sz="1930" b="1" dirty="0">
                <a:solidFill>
                  <a:srgbClr val="FF0000"/>
                </a:solidFill>
              </a:rPr>
              <a:t>Ν</a:t>
            </a:r>
            <a:r>
              <a:rPr lang="el-GR" sz="1930" b="1" dirty="0"/>
              <a:t> (με θηλυκό σπείρωμα) αναγκάζει το χιτώνιο </a:t>
            </a:r>
            <a:r>
              <a:rPr lang="el-GR" sz="1930" b="1" dirty="0">
                <a:solidFill>
                  <a:srgbClr val="FF0000"/>
                </a:solidFill>
              </a:rPr>
              <a:t>F</a:t>
            </a:r>
            <a:r>
              <a:rPr lang="el-GR" sz="1930" b="1" dirty="0"/>
              <a:t> να ανυψωθεί, γιατί αυτό δεν μπορεί να περιστραφεί. Έτσι το βάκτρο </a:t>
            </a:r>
            <a:r>
              <a:rPr lang="el-GR" sz="1930" b="1" dirty="0">
                <a:solidFill>
                  <a:srgbClr val="FF0000"/>
                </a:solidFill>
              </a:rPr>
              <a:t>S</a:t>
            </a:r>
            <a:r>
              <a:rPr lang="el-GR" sz="1930" b="1" dirty="0"/>
              <a:t> ελευθερώνεται και μπορεί να ανυψωθεί από την πίεση του ατμού, που ασκείται κάτω από τη βαλβίδα. Όταν το χιτώνιο </a:t>
            </a:r>
            <a:r>
              <a:rPr lang="el-GR" sz="1930" b="1" dirty="0">
                <a:solidFill>
                  <a:srgbClr val="FF0000"/>
                </a:solidFill>
              </a:rPr>
              <a:t>F</a:t>
            </a:r>
            <a:r>
              <a:rPr lang="el-GR" sz="1930" b="1" dirty="0"/>
              <a:t> ανυψωθεί στο επιθυμητό ύψος, τότε η πίεση του ατμού ωθεί τη βαλβίδα και το βάκτρο, μέχρις ότου το τμήμα της μεγάλης διαμέτρου του βάκτρου ακουμπήσει στην κάτω επιφάνεια του </a:t>
            </a:r>
            <a:r>
              <a:rPr lang="el-GR" sz="1930" b="1" dirty="0">
                <a:solidFill>
                  <a:srgbClr val="FF0000"/>
                </a:solidFill>
              </a:rPr>
              <a:t>F</a:t>
            </a:r>
            <a:r>
              <a:rPr lang="el-GR" sz="1930" b="1" dirty="0"/>
              <a:t>. Έτσι το επιστόμιο ανοίγει.</a:t>
            </a:r>
          </a:p>
        </p:txBody>
      </p:sp>
    </p:spTree>
    <p:extLst>
      <p:ext uri="{BB962C8B-B14F-4D97-AF65-F5344CB8AC3E}">
        <p14:creationId xmlns:p14="http://schemas.microsoft.com/office/powerpoint/2010/main" val="407610442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3.4. Ο αυτόκλειστος ατμοφράκτης</a:t>
            </a:r>
            <a:endParaRPr lang="en-US" sz="2400" b="1" u="sng" dirty="0">
              <a:solidFill>
                <a:schemeClr val="bg1"/>
              </a:solidFill>
              <a:latin typeface="Arial" pitchFamily="34" charset="0"/>
              <a:cs typeface="Arial" pitchFamily="34" charset="0"/>
            </a:endParaRPr>
          </a:p>
        </p:txBody>
      </p:sp>
      <p:pic>
        <p:nvPicPr>
          <p:cNvPr id="5" name="Picture 4" descr="Diagram, engineering drawing&#10;&#10;Description automatically generated">
            <a:extLst>
              <a:ext uri="{FF2B5EF4-FFF2-40B4-BE49-F238E27FC236}">
                <a16:creationId xmlns:a16="http://schemas.microsoft.com/office/drawing/2014/main" id="{BBB17595-A859-56E4-0FB2-61C8C8A48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383" y="1158185"/>
            <a:ext cx="3283867" cy="5511627"/>
          </a:xfrm>
          <a:prstGeom prst="rect">
            <a:avLst/>
          </a:prstGeom>
        </p:spPr>
      </p:pic>
      <p:sp>
        <p:nvSpPr>
          <p:cNvPr id="8" name="TextBox 7">
            <a:extLst>
              <a:ext uri="{FF2B5EF4-FFF2-40B4-BE49-F238E27FC236}">
                <a16:creationId xmlns:a16="http://schemas.microsoft.com/office/drawing/2014/main" id="{04BAC826-3F4B-2C37-2759-B9B0C91FED9B}"/>
              </a:ext>
            </a:extLst>
          </p:cNvPr>
          <p:cNvSpPr txBox="1"/>
          <p:nvPr/>
        </p:nvSpPr>
        <p:spPr>
          <a:xfrm>
            <a:off x="285749" y="1158185"/>
            <a:ext cx="5366371" cy="5350696"/>
          </a:xfrm>
          <a:prstGeom prst="rect">
            <a:avLst/>
          </a:prstGeom>
          <a:solidFill>
            <a:schemeClr val="bg1">
              <a:lumMod val="75000"/>
            </a:schemeClr>
          </a:solidFill>
        </p:spPr>
        <p:txBody>
          <a:bodyPr wrap="square">
            <a:spAutoFit/>
          </a:bodyPr>
          <a:lstStyle/>
          <a:p>
            <a:r>
              <a:rPr lang="el-GR" sz="2010" b="1" dirty="0"/>
              <a:t>Όταν το επιστόμιο είναι ανοικτό και η πίεση του λέβητα ελαττωθεί, τότε η από τα νώτα της βαλβίδας πίεση του ατμού από τους άλλους λέβητες θα παρασύρει τη βαλβίδα </a:t>
            </a:r>
            <a:r>
              <a:rPr lang="el-GR" sz="2010" b="1" dirty="0">
                <a:solidFill>
                  <a:srgbClr val="FF0000"/>
                </a:solidFill>
              </a:rPr>
              <a:t>Υ</a:t>
            </a:r>
            <a:r>
              <a:rPr lang="el-GR" sz="2010" b="1" dirty="0"/>
              <a:t> με το βάκτρο </a:t>
            </a:r>
            <a:r>
              <a:rPr lang="el-GR" sz="2010" b="1" dirty="0">
                <a:solidFill>
                  <a:srgbClr val="FF0000"/>
                </a:solidFill>
              </a:rPr>
              <a:t>S</a:t>
            </a:r>
            <a:r>
              <a:rPr lang="el-GR" sz="2010" b="1" dirty="0"/>
              <a:t> και το χειροσφόνδυλο </a:t>
            </a:r>
            <a:r>
              <a:rPr lang="el-GR" sz="2010" b="1" dirty="0">
                <a:solidFill>
                  <a:srgbClr val="FF0000"/>
                </a:solidFill>
              </a:rPr>
              <a:t>Η</a:t>
            </a:r>
            <a:r>
              <a:rPr lang="el-GR" sz="2010" b="1" dirty="0"/>
              <a:t> και θα κλείσει τη βαλβίδα στεγανά πάνω στην έδρα της.</a:t>
            </a:r>
          </a:p>
          <a:p>
            <a:r>
              <a:rPr lang="el-GR" sz="2010" b="1" dirty="0"/>
              <a:t>Φανερό είναι ότι περιστρέφοντας το χειριστήριο προς τα δεξιά κατεβάζομε το χιτώνιο </a:t>
            </a:r>
            <a:r>
              <a:rPr lang="el-GR" sz="2010" b="1" dirty="0">
                <a:solidFill>
                  <a:srgbClr val="FF0000"/>
                </a:solidFill>
              </a:rPr>
              <a:t>F</a:t>
            </a:r>
            <a:r>
              <a:rPr lang="el-GR" sz="2010" b="1" dirty="0"/>
              <a:t> και ωθούμε το βάκτρο </a:t>
            </a:r>
            <a:r>
              <a:rPr lang="el-GR" sz="2010" b="1" dirty="0">
                <a:solidFill>
                  <a:srgbClr val="FF0000"/>
                </a:solidFill>
              </a:rPr>
              <a:t>S</a:t>
            </a:r>
            <a:r>
              <a:rPr lang="el-GR" sz="2010" b="1" dirty="0"/>
              <a:t> προς τα κάτω κλείνοντας έτσι τη βαλβίδα πάνω στην έδρα της.</a:t>
            </a:r>
          </a:p>
          <a:p>
            <a:r>
              <a:rPr lang="el-GR" sz="2010" b="1" dirty="0"/>
              <a:t>Όταν ο ατμοφράκτης ανοίγεται, το μικρό χειριστήριο </a:t>
            </a:r>
            <a:r>
              <a:rPr lang="el-GR" sz="2010" b="1" dirty="0">
                <a:solidFill>
                  <a:srgbClr val="FF0000"/>
                </a:solidFill>
              </a:rPr>
              <a:t>Η</a:t>
            </a:r>
            <a:r>
              <a:rPr lang="el-GR" sz="2010" b="1" dirty="0"/>
              <a:t> πρέπει να έλκεται με το χέρι πάντοτε προς τα πίσω, ώστε να αποφευχθεί απότομη ύψωση της βαλβίδας από την πίεση του ατμού, που μπορεί να προκαλέσει ανωμαλία ή και τραυματισμό του χειριστή.</a:t>
            </a:r>
          </a:p>
        </p:txBody>
      </p:sp>
    </p:spTree>
    <p:extLst>
      <p:ext uri="{BB962C8B-B14F-4D97-AF65-F5344CB8AC3E}">
        <p14:creationId xmlns:p14="http://schemas.microsoft.com/office/powerpoint/2010/main" val="34048050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Τροφοδοτικό επιστόμιο</a:t>
            </a:r>
            <a:endParaRPr lang="en-US" sz="2400" b="1" u="sng" dirty="0">
              <a:solidFill>
                <a:schemeClr val="bg1"/>
              </a:solidFill>
              <a:latin typeface="Arial" pitchFamily="34" charset="0"/>
              <a:cs typeface="Arial" pitchFamily="34" charset="0"/>
            </a:endParaRPr>
          </a:p>
        </p:txBody>
      </p:sp>
      <p:sp>
        <p:nvSpPr>
          <p:cNvPr id="8" name="TextBox 7">
            <a:extLst>
              <a:ext uri="{FF2B5EF4-FFF2-40B4-BE49-F238E27FC236}">
                <a16:creationId xmlns:a16="http://schemas.microsoft.com/office/drawing/2014/main" id="{04BAC826-3F4B-2C37-2759-B9B0C91FED9B}"/>
              </a:ext>
            </a:extLst>
          </p:cNvPr>
          <p:cNvSpPr txBox="1"/>
          <p:nvPr/>
        </p:nvSpPr>
        <p:spPr>
          <a:xfrm>
            <a:off x="285749" y="1158185"/>
            <a:ext cx="4286251" cy="5262979"/>
          </a:xfrm>
          <a:prstGeom prst="rect">
            <a:avLst/>
          </a:prstGeom>
          <a:solidFill>
            <a:schemeClr val="accent3">
              <a:lumMod val="60000"/>
              <a:lumOff val="40000"/>
            </a:schemeClr>
          </a:solidFill>
        </p:spPr>
        <p:txBody>
          <a:bodyPr wrap="square">
            <a:spAutoFit/>
          </a:bodyPr>
          <a:lstStyle/>
          <a:p>
            <a:r>
              <a:rPr lang="el-GR" sz="2400" b="1" dirty="0"/>
              <a:t>Το τροφοδοτικό επιστόμιο </a:t>
            </a:r>
            <a:r>
              <a:rPr lang="el-GR" sz="2400" b="1" dirty="0">
                <a:solidFill>
                  <a:srgbClr val="FF0000"/>
                </a:solidFill>
              </a:rPr>
              <a:t>έχει</a:t>
            </a:r>
            <a:r>
              <a:rPr lang="el-GR" sz="2400" b="1" dirty="0"/>
              <a:t> </a:t>
            </a:r>
            <a:r>
              <a:rPr lang="el-GR" sz="2400" b="1" dirty="0">
                <a:solidFill>
                  <a:srgbClr val="FF0000"/>
                </a:solidFill>
              </a:rPr>
              <a:t>σκοπό να ελέγχει το εισερχόμενο στον υδροθάλαμο νερό</a:t>
            </a:r>
            <a:r>
              <a:rPr lang="el-GR" sz="2400" b="1" dirty="0"/>
              <a:t>. Αποτελείται συνήθως από ανεπίστροφη βαλβίδα </a:t>
            </a:r>
            <a:r>
              <a:rPr lang="el-GR" sz="2400" b="1" dirty="0">
                <a:solidFill>
                  <a:srgbClr val="FF0000"/>
                </a:solidFill>
              </a:rPr>
              <a:t>Α</a:t>
            </a:r>
            <a:r>
              <a:rPr lang="el-GR" sz="2400" b="1" dirty="0"/>
              <a:t>, η οποία προλαβαίνει την επιστροφή του νερού από τον υδροθάλαμο στη σωλήνωση, όταν η πίεση καταθλίψεως ελαττωθεί κάτω από την πίεση του υδροθάλαμου (</a:t>
            </a:r>
            <a:r>
              <a:rPr lang="el-GR" sz="2400" b="1" dirty="0">
                <a:solidFill>
                  <a:srgbClr val="7030A0"/>
                </a:solidFill>
              </a:rPr>
              <a:t>απαγορεύει την επιστροφή του νερού του υδροθάλαμου προς τη σωλήνωση</a:t>
            </a:r>
            <a:r>
              <a:rPr lang="el-GR" sz="2400" b="1" dirty="0"/>
              <a:t>) .</a:t>
            </a:r>
          </a:p>
        </p:txBody>
      </p:sp>
      <p:pic>
        <p:nvPicPr>
          <p:cNvPr id="3" name="Picture 2" descr="Diagram&#10;&#10;Description automatically generated">
            <a:extLst>
              <a:ext uri="{FF2B5EF4-FFF2-40B4-BE49-F238E27FC236}">
                <a16:creationId xmlns:a16="http://schemas.microsoft.com/office/drawing/2014/main" id="{8E6CBD33-F997-C64F-8C31-51300CFC8B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158185"/>
            <a:ext cx="3710186" cy="5511627"/>
          </a:xfrm>
          <a:prstGeom prst="rect">
            <a:avLst/>
          </a:prstGeom>
        </p:spPr>
      </p:pic>
    </p:spTree>
    <p:extLst>
      <p:ext uri="{BB962C8B-B14F-4D97-AF65-F5344CB8AC3E}">
        <p14:creationId xmlns:p14="http://schemas.microsoft.com/office/powerpoint/2010/main" val="29784527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 Τροφοδοτικό επιστόμιο</a:t>
            </a:r>
            <a:endParaRPr lang="en-US" sz="2400" b="1" u="sng" dirty="0">
              <a:solidFill>
                <a:schemeClr val="bg1"/>
              </a:solidFill>
              <a:latin typeface="Arial" pitchFamily="34" charset="0"/>
              <a:cs typeface="Arial" pitchFamily="34" charset="0"/>
            </a:endParaRPr>
          </a:p>
        </p:txBody>
      </p:sp>
      <p:sp>
        <p:nvSpPr>
          <p:cNvPr id="8" name="TextBox 7">
            <a:extLst>
              <a:ext uri="{FF2B5EF4-FFF2-40B4-BE49-F238E27FC236}">
                <a16:creationId xmlns:a16="http://schemas.microsoft.com/office/drawing/2014/main" id="{04BAC826-3F4B-2C37-2759-B9B0C91FED9B}"/>
              </a:ext>
            </a:extLst>
          </p:cNvPr>
          <p:cNvSpPr txBox="1"/>
          <p:nvPr/>
        </p:nvSpPr>
        <p:spPr>
          <a:xfrm>
            <a:off x="285749" y="1158185"/>
            <a:ext cx="4286251" cy="4524315"/>
          </a:xfrm>
          <a:prstGeom prst="rect">
            <a:avLst/>
          </a:prstGeom>
          <a:solidFill>
            <a:schemeClr val="accent3">
              <a:lumMod val="60000"/>
              <a:lumOff val="40000"/>
            </a:schemeClr>
          </a:solidFill>
        </p:spPr>
        <p:txBody>
          <a:bodyPr wrap="square">
            <a:spAutoFit/>
          </a:bodyPr>
          <a:lstStyle/>
          <a:p>
            <a:r>
              <a:rPr lang="el-GR" sz="2400" b="1" dirty="0"/>
              <a:t>Συνήθως μεταξύ τροφοδοτικού επιστομίου και υδροθάλαμου παρεμβάλλεται απομονωτικός διακόπτης.</a:t>
            </a:r>
          </a:p>
          <a:p>
            <a:r>
              <a:rPr lang="el-GR" sz="2400" b="1" dirty="0"/>
              <a:t>Σήμερα έχει γενικευθεί η χρήση τροφοδοτικών επιστομίων με απομονωτικό διακόπτη ενσωματωμένων σε ένα συγκρότημα, το οποίο καλείται και </a:t>
            </a:r>
            <a:r>
              <a:rPr lang="el-GR" sz="2400" b="1" dirty="0">
                <a:solidFill>
                  <a:srgbClr val="FF0000"/>
                </a:solidFill>
              </a:rPr>
              <a:t>σύνθετος διακόπτης με βαλβίδα ελέγχου τροφοδότησης</a:t>
            </a:r>
            <a:r>
              <a:rPr lang="el-GR" sz="2400" b="1" dirty="0"/>
              <a:t>. </a:t>
            </a:r>
          </a:p>
        </p:txBody>
      </p:sp>
      <p:pic>
        <p:nvPicPr>
          <p:cNvPr id="5" name="Picture 4" descr="Diagram, engineering drawing&#10;&#10;Description automatically generated">
            <a:extLst>
              <a:ext uri="{FF2B5EF4-FFF2-40B4-BE49-F238E27FC236}">
                <a16:creationId xmlns:a16="http://schemas.microsoft.com/office/drawing/2014/main" id="{914E97A3-D518-03CB-C770-2FF27A657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1556792"/>
            <a:ext cx="3816424" cy="3816424"/>
          </a:xfrm>
          <a:prstGeom prst="rect">
            <a:avLst/>
          </a:prstGeom>
        </p:spPr>
      </p:pic>
    </p:spTree>
    <p:extLst>
      <p:ext uri="{BB962C8B-B14F-4D97-AF65-F5344CB8AC3E}">
        <p14:creationId xmlns:p14="http://schemas.microsoft.com/office/powerpoint/2010/main" val="118939517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fontScale="90000"/>
          </a:bodyPr>
          <a:lstStyle/>
          <a:p>
            <a:r>
              <a:rPr lang="el-GR" sz="2400" b="1" u="sng" dirty="0">
                <a:solidFill>
                  <a:schemeClr val="bg1"/>
                </a:solidFill>
                <a:latin typeface="Arial" pitchFamily="34" charset="0"/>
                <a:cs typeface="Arial" pitchFamily="34" charset="0"/>
              </a:rPr>
              <a:t> Τροφοδοτικό επιστόμιο</a:t>
            </a:r>
            <a:br>
              <a:rPr lang="el-GR" sz="24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σύνθετος διακόπτης με βαλβίδα ελέγχου τροφοδότησης</a:t>
            </a:r>
            <a:endParaRPr lang="en-US" sz="2400" b="1" u="sng" dirty="0">
              <a:solidFill>
                <a:schemeClr val="bg1"/>
              </a:solidFill>
              <a:latin typeface="Arial" pitchFamily="34" charset="0"/>
              <a:cs typeface="Arial" pitchFamily="34" charset="0"/>
            </a:endParaRPr>
          </a:p>
        </p:txBody>
      </p:sp>
      <p:sp>
        <p:nvSpPr>
          <p:cNvPr id="8" name="TextBox 7">
            <a:extLst>
              <a:ext uri="{FF2B5EF4-FFF2-40B4-BE49-F238E27FC236}">
                <a16:creationId xmlns:a16="http://schemas.microsoft.com/office/drawing/2014/main" id="{04BAC826-3F4B-2C37-2759-B9B0C91FED9B}"/>
              </a:ext>
            </a:extLst>
          </p:cNvPr>
          <p:cNvSpPr txBox="1"/>
          <p:nvPr/>
        </p:nvSpPr>
        <p:spPr>
          <a:xfrm>
            <a:off x="285749" y="1158185"/>
            <a:ext cx="8572500" cy="2308324"/>
          </a:xfrm>
          <a:prstGeom prst="rect">
            <a:avLst/>
          </a:prstGeom>
          <a:solidFill>
            <a:schemeClr val="accent3">
              <a:lumMod val="60000"/>
              <a:lumOff val="40000"/>
            </a:schemeClr>
          </a:solidFill>
        </p:spPr>
        <p:txBody>
          <a:bodyPr wrap="square">
            <a:spAutoFit/>
          </a:bodyPr>
          <a:lstStyle/>
          <a:p>
            <a:r>
              <a:rPr lang="el-GR" sz="2400" b="1" dirty="0"/>
              <a:t>Συνήθως μεταξύ τροφοδοτικού επιστομίου και υδροθάλαμου παρεμβάλλεται απομονωτικός διακόπτης.</a:t>
            </a:r>
          </a:p>
          <a:p>
            <a:r>
              <a:rPr lang="el-GR" sz="2400" b="1" dirty="0"/>
              <a:t>Σήμερα έχει γενικευθεί η χρήση τροφοδοτικών επιστομίων με απομονωτικό διακόπτη ενσωματωμένων σε ένα συγκρότημα, το οποίο καλείται και </a:t>
            </a:r>
            <a:r>
              <a:rPr lang="el-GR" sz="2400" b="1" dirty="0">
                <a:solidFill>
                  <a:srgbClr val="FF0000"/>
                </a:solidFill>
              </a:rPr>
              <a:t>σύνθετος διακόπτης με βαλβίδα ελέγχου τροφοδότησης</a:t>
            </a:r>
            <a:r>
              <a:rPr lang="el-GR" sz="2400" b="1" dirty="0"/>
              <a:t>. </a:t>
            </a:r>
          </a:p>
        </p:txBody>
      </p:sp>
      <p:pic>
        <p:nvPicPr>
          <p:cNvPr id="3" name="Picture 2" descr="Diagram, engineering drawing&#10;&#10;Description automatically generated">
            <a:extLst>
              <a:ext uri="{FF2B5EF4-FFF2-40B4-BE49-F238E27FC236}">
                <a16:creationId xmlns:a16="http://schemas.microsoft.com/office/drawing/2014/main" id="{1AE2AFD2-34A2-DC0C-F768-35BDAE750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762" y="3722149"/>
            <a:ext cx="5790476" cy="2947663"/>
          </a:xfrm>
          <a:prstGeom prst="rect">
            <a:avLst/>
          </a:prstGeom>
        </p:spPr>
      </p:pic>
    </p:spTree>
    <p:extLst>
      <p:ext uri="{BB962C8B-B14F-4D97-AF65-F5344CB8AC3E}">
        <p14:creationId xmlns:p14="http://schemas.microsoft.com/office/powerpoint/2010/main" val="141111139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fontScale="90000"/>
          </a:bodyPr>
          <a:lstStyle/>
          <a:p>
            <a:r>
              <a:rPr lang="el-GR" sz="2400" b="1" u="sng" dirty="0">
                <a:solidFill>
                  <a:schemeClr val="bg1"/>
                </a:solidFill>
                <a:latin typeface="Arial" pitchFamily="34" charset="0"/>
                <a:cs typeface="Arial" pitchFamily="34" charset="0"/>
              </a:rPr>
              <a:t>3.5. Τροφοδοτικό επιστόμιο</a:t>
            </a:r>
            <a:br>
              <a:rPr lang="el-GR" sz="24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σύνθετος διακόπτης με βαλβίδα ελέγχου τροφοδότησης</a:t>
            </a:r>
            <a:endParaRPr lang="en-US" sz="2400" b="1" u="sng" dirty="0">
              <a:solidFill>
                <a:schemeClr val="bg1"/>
              </a:solidFill>
              <a:latin typeface="Arial" pitchFamily="34" charset="0"/>
              <a:cs typeface="Arial" pitchFamily="34" charset="0"/>
            </a:endParaRPr>
          </a:p>
        </p:txBody>
      </p:sp>
      <p:sp>
        <p:nvSpPr>
          <p:cNvPr id="8" name="TextBox 7">
            <a:extLst>
              <a:ext uri="{FF2B5EF4-FFF2-40B4-BE49-F238E27FC236}">
                <a16:creationId xmlns:a16="http://schemas.microsoft.com/office/drawing/2014/main" id="{04BAC826-3F4B-2C37-2759-B9B0C91FED9B}"/>
              </a:ext>
            </a:extLst>
          </p:cNvPr>
          <p:cNvSpPr txBox="1"/>
          <p:nvPr/>
        </p:nvSpPr>
        <p:spPr>
          <a:xfrm>
            <a:off x="285749" y="1158185"/>
            <a:ext cx="8572500" cy="461665"/>
          </a:xfrm>
          <a:prstGeom prst="rect">
            <a:avLst/>
          </a:prstGeom>
          <a:solidFill>
            <a:schemeClr val="accent3">
              <a:lumMod val="60000"/>
              <a:lumOff val="40000"/>
            </a:schemeClr>
          </a:solidFill>
        </p:spPr>
        <p:txBody>
          <a:bodyPr wrap="square">
            <a:spAutoFit/>
          </a:bodyPr>
          <a:lstStyle/>
          <a:p>
            <a:pPr algn="ctr"/>
            <a:r>
              <a:rPr lang="el-GR" sz="2400" b="1" dirty="0">
                <a:solidFill>
                  <a:srgbClr val="FF0000"/>
                </a:solidFill>
              </a:rPr>
              <a:t>Σύνθετος διακόπτης με βαλβίδα ελέγχου τροφοδότησης</a:t>
            </a:r>
            <a:r>
              <a:rPr lang="el-GR" sz="2400" b="1" dirty="0"/>
              <a:t> </a:t>
            </a:r>
          </a:p>
        </p:txBody>
      </p:sp>
      <p:pic>
        <p:nvPicPr>
          <p:cNvPr id="3" name="Picture 2" descr="Diagram, engineering drawing&#10;&#10;Description automatically generated">
            <a:extLst>
              <a:ext uri="{FF2B5EF4-FFF2-40B4-BE49-F238E27FC236}">
                <a16:creationId xmlns:a16="http://schemas.microsoft.com/office/drawing/2014/main" id="{1AE2AFD2-34A2-DC0C-F768-35BDAE750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1875491"/>
            <a:ext cx="7128792" cy="4794322"/>
          </a:xfrm>
          <a:prstGeom prst="rect">
            <a:avLst/>
          </a:prstGeom>
        </p:spPr>
      </p:pic>
    </p:spTree>
    <p:extLst>
      <p:ext uri="{BB962C8B-B14F-4D97-AF65-F5344CB8AC3E}">
        <p14:creationId xmlns:p14="http://schemas.microsoft.com/office/powerpoint/2010/main" val="22787105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fontScale="90000"/>
          </a:bodyPr>
          <a:lstStyle/>
          <a:p>
            <a:r>
              <a:rPr lang="el-GR" sz="2400" b="1" u="sng" dirty="0">
                <a:solidFill>
                  <a:schemeClr val="bg1"/>
                </a:solidFill>
                <a:latin typeface="Arial" pitchFamily="34" charset="0"/>
                <a:cs typeface="Arial" pitchFamily="34" charset="0"/>
              </a:rPr>
              <a:t> Τροφοδοτικό επιστόμιο</a:t>
            </a:r>
            <a:br>
              <a:rPr lang="el-GR" sz="24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σύνθετος διακόπτης με βαλβίδα ελέγχου τροφοδότησης</a:t>
            </a:r>
            <a:endParaRPr lang="en-US" sz="2400" b="1" u="sng" dirty="0">
              <a:solidFill>
                <a:schemeClr val="bg1"/>
              </a:solidFill>
              <a:latin typeface="Arial" pitchFamily="34" charset="0"/>
              <a:cs typeface="Arial" pitchFamily="34" charset="0"/>
            </a:endParaRPr>
          </a:p>
        </p:txBody>
      </p:sp>
      <p:sp>
        <p:nvSpPr>
          <p:cNvPr id="8" name="TextBox 7">
            <a:extLst>
              <a:ext uri="{FF2B5EF4-FFF2-40B4-BE49-F238E27FC236}">
                <a16:creationId xmlns:a16="http://schemas.microsoft.com/office/drawing/2014/main" id="{04BAC826-3F4B-2C37-2759-B9B0C91FED9B}"/>
              </a:ext>
            </a:extLst>
          </p:cNvPr>
          <p:cNvSpPr txBox="1"/>
          <p:nvPr/>
        </p:nvSpPr>
        <p:spPr>
          <a:xfrm>
            <a:off x="285749" y="1158185"/>
            <a:ext cx="8572500" cy="5027530"/>
          </a:xfrm>
          <a:prstGeom prst="rect">
            <a:avLst/>
          </a:prstGeom>
          <a:solidFill>
            <a:schemeClr val="accent3">
              <a:lumMod val="60000"/>
              <a:lumOff val="40000"/>
            </a:schemeClr>
          </a:solidFill>
        </p:spPr>
        <p:txBody>
          <a:bodyPr wrap="square">
            <a:spAutoFit/>
          </a:bodyPr>
          <a:lstStyle/>
          <a:p>
            <a:r>
              <a:rPr lang="el-GR" sz="2390" b="1" dirty="0"/>
              <a:t>Ένα ή συνήθως δύο συγκροτήματα διακόπτη και βαλβίδας είναι τοποθετημένα στους ναυτικούς λέβητες, το καθένα από τα οποία συνδέεται με διαφορετική τροφοδοτική σωλήνωση. </a:t>
            </a:r>
          </a:p>
          <a:p>
            <a:r>
              <a:rPr lang="el-GR" sz="2390" b="1" dirty="0"/>
              <a:t>Και τα δύο καταθλίβουν στον εσωτερικό σωλήνα </a:t>
            </a:r>
            <a:r>
              <a:rPr lang="el-GR" sz="2300" b="1" dirty="0"/>
              <a:t>τροφοδότησης.</a:t>
            </a:r>
          </a:p>
          <a:p>
            <a:r>
              <a:rPr lang="el-GR" sz="1000" b="1" dirty="0"/>
              <a:t> </a:t>
            </a:r>
          </a:p>
          <a:p>
            <a:r>
              <a:rPr lang="el-GR" sz="2390" b="1" dirty="0"/>
              <a:t>Σε λέβητες εφοδιασμένους με οικονομητήρα ο διακόπτης και η βαλβίδα ελέγχου τροφοδότησης καταθλίβουν στην εισαγωγή του οικονομητήρα. Στην περίπτωση αυτή τοποθετείται συνήθως μεταξύ της εξαγωγής του οικονομητήρα και του εσωτερικού σωλήνα τροφοδότησης μία αυτόματη βαλβίδα ελέγχου, η οποία επιτρέπει τη ροή του νερού μόνο προς τη διεύθυνση του λέβητα.</a:t>
            </a:r>
          </a:p>
          <a:p>
            <a:r>
              <a:rPr lang="el-GR" sz="2390" b="1" dirty="0"/>
              <a:t>Σε περίπτωση βλάβης του οικονομητήρα η παραπάνω βαλβίδα ελέγχου θα κλείσει και θα αποφευχθεί έτσι η αντίστροφη ροή νερού και ατμού από το λέβητα προς τον οικονομητήρα.</a:t>
            </a:r>
          </a:p>
        </p:txBody>
      </p:sp>
    </p:spTree>
    <p:extLst>
      <p:ext uri="{BB962C8B-B14F-4D97-AF65-F5344CB8AC3E}">
        <p14:creationId xmlns:p14="http://schemas.microsoft.com/office/powerpoint/2010/main" val="27106331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fontScale="90000"/>
          </a:bodyPr>
          <a:lstStyle/>
          <a:p>
            <a:r>
              <a:rPr lang="el-GR" sz="2400" b="1" u="sng" dirty="0">
                <a:solidFill>
                  <a:schemeClr val="bg1"/>
                </a:solidFill>
                <a:latin typeface="Arial" pitchFamily="34" charset="0"/>
                <a:cs typeface="Arial" pitchFamily="34" charset="0"/>
              </a:rPr>
              <a:t> Τροφοδοτικό επιστόμιο</a:t>
            </a:r>
            <a:br>
              <a:rPr lang="el-GR" sz="24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σύνθετος διακόπτης με βαλβίδα ελέγχου τροφοδότησης</a:t>
            </a:r>
            <a:endParaRPr lang="en-US" sz="2400" b="1" u="sng" dirty="0">
              <a:solidFill>
                <a:schemeClr val="bg1"/>
              </a:solidFill>
              <a:latin typeface="Arial" pitchFamily="34" charset="0"/>
              <a:cs typeface="Arial" pitchFamily="34" charset="0"/>
            </a:endParaRPr>
          </a:p>
        </p:txBody>
      </p:sp>
      <p:sp>
        <p:nvSpPr>
          <p:cNvPr id="8" name="TextBox 7">
            <a:extLst>
              <a:ext uri="{FF2B5EF4-FFF2-40B4-BE49-F238E27FC236}">
                <a16:creationId xmlns:a16="http://schemas.microsoft.com/office/drawing/2014/main" id="{04BAC826-3F4B-2C37-2759-B9B0C91FED9B}"/>
              </a:ext>
            </a:extLst>
          </p:cNvPr>
          <p:cNvSpPr txBox="1"/>
          <p:nvPr/>
        </p:nvSpPr>
        <p:spPr>
          <a:xfrm>
            <a:off x="285749" y="1158185"/>
            <a:ext cx="8530705" cy="2062103"/>
          </a:xfrm>
          <a:prstGeom prst="rect">
            <a:avLst/>
          </a:prstGeom>
          <a:solidFill>
            <a:schemeClr val="accent3">
              <a:lumMod val="60000"/>
              <a:lumOff val="40000"/>
            </a:schemeClr>
          </a:solidFill>
        </p:spPr>
        <p:txBody>
          <a:bodyPr wrap="square">
            <a:spAutoFit/>
          </a:bodyPr>
          <a:lstStyle/>
          <a:p>
            <a:r>
              <a:rPr lang="el-GR" sz="1600" b="1" dirty="0"/>
              <a:t>Το σύνθετο αυτό επιστόμιο τοποθετείται πάνω στον ατμοθάλαμο (ή την εισαγωγή του οικονομητήρα) έτσι, ώστε ο διακόπτης να παρεμβάλλεται μεταξύ της βαλβίδας και του θαλάμου. Η διάταξη αυτή επιτρέπει το κλείσιμο του διακόπτη, όταν η βαλβίδα ελέγχου δε λειτουργεί κανονικά ή όταν απαιτούνται επισκευές της βαλβίδας ή άλλου σημείου του τροφοδοτικού συστήματος (όταν ο λέβητας βρίσκεται σε λειτουργία) ή τέλος σε περίπτωση κατά την οποία ο λέβητας αργεί αλλά είναι γεμάτος νερό. Όταν ο λέβητας ατμοποιεί, ο διακόπτης του χρησιμοποιούμενου τροφοδοτικού δικτύου παραμένει τελείως ανοικτός και η βαλβίδα ελέγχου χρησιμοποιείται για τη ρύθμιση της τροφοδότησης του λέβητα.</a:t>
            </a:r>
          </a:p>
        </p:txBody>
      </p:sp>
      <p:pic>
        <p:nvPicPr>
          <p:cNvPr id="3" name="Picture 2" descr="Diagram, engineering drawing&#10;&#10;Description automatically generated">
            <a:extLst>
              <a:ext uri="{FF2B5EF4-FFF2-40B4-BE49-F238E27FC236}">
                <a16:creationId xmlns:a16="http://schemas.microsoft.com/office/drawing/2014/main" id="{1AE2AFD2-34A2-DC0C-F768-35BDAE750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3220289"/>
            <a:ext cx="7128792" cy="3449524"/>
          </a:xfrm>
          <a:prstGeom prst="rect">
            <a:avLst/>
          </a:prstGeom>
        </p:spPr>
      </p:pic>
    </p:spTree>
    <p:extLst>
      <p:ext uri="{BB962C8B-B14F-4D97-AF65-F5344CB8AC3E}">
        <p14:creationId xmlns:p14="http://schemas.microsoft.com/office/powerpoint/2010/main" val="278341687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3.5. Αυτόματοι τροφοδοτικοί ρυθμιστές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484784"/>
            <a:ext cx="8572500" cy="4401205"/>
          </a:xfrm>
          <a:prstGeom prst="rect">
            <a:avLst/>
          </a:prstGeom>
          <a:noFill/>
        </p:spPr>
        <p:txBody>
          <a:bodyPr wrap="square">
            <a:spAutoFit/>
          </a:bodyPr>
          <a:lstStyle/>
          <a:p>
            <a:r>
              <a:rPr lang="el-GR" sz="4000" b="1" dirty="0"/>
              <a:t>Είναι όργανα, τα οποία ρυθμίζουν αυτόματα την ποσότητα του εισερχόμενου στο λέβητα νερού.</a:t>
            </a:r>
          </a:p>
          <a:p>
            <a:r>
              <a:rPr lang="el-GR" sz="4000" b="1" dirty="0"/>
              <a:t>Έχομε τροφοδοτικούς ρυθμιστές υδραυλικής μετάδοσης, θερμοστατικούς, θερμοϋδραυλικούς, κλπ.</a:t>
            </a:r>
          </a:p>
        </p:txBody>
      </p:sp>
    </p:spTree>
    <p:extLst>
      <p:ext uri="{BB962C8B-B14F-4D97-AF65-F5344CB8AC3E}">
        <p14:creationId xmlns:p14="http://schemas.microsoft.com/office/powerpoint/2010/main" val="237800294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3.5. Αυτόματοι τροφοδοτικοί ρυθμιστές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484784"/>
            <a:ext cx="8572500" cy="3046988"/>
          </a:xfrm>
          <a:prstGeom prst="rect">
            <a:avLst/>
          </a:prstGeom>
          <a:noFill/>
        </p:spPr>
        <p:txBody>
          <a:bodyPr wrap="square">
            <a:spAutoFit/>
          </a:bodyPr>
          <a:lstStyle/>
          <a:p>
            <a:r>
              <a:rPr lang="el-GR" sz="3200" b="1" dirty="0"/>
              <a:t>Τροφοδοτικός ρυθμιστής Mumford</a:t>
            </a:r>
          </a:p>
          <a:p>
            <a:endParaRPr lang="el-GR" sz="3200" b="1" dirty="0"/>
          </a:p>
          <a:p>
            <a:r>
              <a:rPr lang="el-GR" sz="3200" b="1" dirty="0"/>
              <a:t>Ο αυτόματος τροφοδοτικός ρυθμιστής Mumford αποτελείται βασικά από δύο τμήματα:</a:t>
            </a:r>
          </a:p>
          <a:p>
            <a:pPr marL="342900" indent="-342900">
              <a:buFont typeface="Wingdings" panose="05000000000000000000" pitchFamily="2" charset="2"/>
              <a:buChar char="Ø"/>
            </a:pPr>
            <a:r>
              <a:rPr lang="el-GR" sz="3200" b="1" dirty="0"/>
              <a:t>Το τροφοδοτικό επιστόμιο και</a:t>
            </a:r>
          </a:p>
          <a:p>
            <a:pPr marL="342900" indent="-342900">
              <a:buFont typeface="Wingdings" panose="05000000000000000000" pitchFamily="2" charset="2"/>
              <a:buChar char="Ø"/>
            </a:pPr>
            <a:r>
              <a:rPr lang="el-GR" sz="3200" b="1" dirty="0"/>
              <a:t>Τη ρυθμιστική βαλβίδα με τον πλωτήρα.</a:t>
            </a:r>
          </a:p>
        </p:txBody>
      </p:sp>
    </p:spTree>
    <p:extLst>
      <p:ext uri="{BB962C8B-B14F-4D97-AF65-F5344CB8AC3E}">
        <p14:creationId xmlns:p14="http://schemas.microsoft.com/office/powerpoint/2010/main" val="2990714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pic>
        <p:nvPicPr>
          <p:cNvPr id="6" name="Content Placeholder 5" descr="scan0012.jpg"/>
          <p:cNvPicPr>
            <a:picLocks noGrp="1" noChangeAspect="1"/>
          </p:cNvPicPr>
          <p:nvPr>
            <p:ph sz="half" idx="2"/>
          </p:nvPr>
        </p:nvPicPr>
        <p:blipFill>
          <a:blip r:embed="rId3" cstate="print">
            <a:lum bright="-40000" contrast="63000"/>
          </a:blip>
          <a:stretch>
            <a:fillRect/>
          </a:stretch>
        </p:blipFill>
        <p:spPr>
          <a:xfrm rot="-60000">
            <a:off x="1187624" y="1052736"/>
            <a:ext cx="6624736" cy="5544616"/>
          </a:xfrm>
        </p:spPr>
      </p:pic>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1.2.  ΛΕΒΗΤΑΣ </a:t>
            </a:r>
            <a:r>
              <a:rPr lang="en-US" sz="2400" b="1" u="sng" dirty="0">
                <a:solidFill>
                  <a:schemeClr val="bg1"/>
                </a:solidFill>
                <a:latin typeface="Arial" pitchFamily="34" charset="0"/>
                <a:cs typeface="Arial" pitchFamily="34" charset="0"/>
              </a:rPr>
              <a:t> YARROW </a:t>
            </a:r>
            <a:r>
              <a:rPr lang="el-GR" sz="2400" b="1" u="sng" dirty="0">
                <a:solidFill>
                  <a:schemeClr val="bg1"/>
                </a:solidFill>
                <a:latin typeface="Arial" pitchFamily="34" charset="0"/>
                <a:cs typeface="Arial" pitchFamily="34" charset="0"/>
              </a:rPr>
              <a:t> 5  ΘΑΛΑΜΩΝ</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49276781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3.5. Αυτόματοι τροφοδοτικοί ρυθμιστές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2460890"/>
            <a:ext cx="4142234" cy="2800767"/>
          </a:xfrm>
          <a:prstGeom prst="rect">
            <a:avLst/>
          </a:prstGeom>
          <a:noFill/>
        </p:spPr>
        <p:txBody>
          <a:bodyPr wrap="square">
            <a:spAutoFit/>
          </a:bodyPr>
          <a:lstStyle/>
          <a:p>
            <a:r>
              <a:rPr lang="el-GR" sz="2800" b="1" dirty="0">
                <a:solidFill>
                  <a:srgbClr val="FF0000"/>
                </a:solidFill>
              </a:rPr>
              <a:t>Τροφοδοτικός ρυθμιστής Mumford</a:t>
            </a:r>
            <a:r>
              <a:rPr lang="en-US" sz="2800" b="1" dirty="0">
                <a:solidFill>
                  <a:srgbClr val="FF0000"/>
                </a:solidFill>
              </a:rPr>
              <a:t> </a:t>
            </a:r>
            <a:r>
              <a:rPr lang="el-GR" sz="2800" b="1" dirty="0">
                <a:solidFill>
                  <a:srgbClr val="FF0000"/>
                </a:solidFill>
              </a:rPr>
              <a:t>–</a:t>
            </a:r>
            <a:r>
              <a:rPr lang="en-US" sz="2800" b="1" dirty="0">
                <a:solidFill>
                  <a:srgbClr val="FF0000"/>
                </a:solidFill>
              </a:rPr>
              <a:t> </a:t>
            </a:r>
            <a:r>
              <a:rPr lang="el-GR" sz="2800" b="1" dirty="0">
                <a:solidFill>
                  <a:srgbClr val="FF0000"/>
                </a:solidFill>
              </a:rPr>
              <a:t>St</a:t>
            </a:r>
            <a:r>
              <a:rPr lang="en-US" sz="2800" b="1" dirty="0">
                <a:solidFill>
                  <a:srgbClr val="FF0000"/>
                </a:solidFill>
              </a:rPr>
              <a:t>ea</a:t>
            </a:r>
            <a:r>
              <a:rPr lang="el-GR" sz="2800" b="1" dirty="0">
                <a:solidFill>
                  <a:srgbClr val="FF0000"/>
                </a:solidFill>
              </a:rPr>
              <a:t>diflow</a:t>
            </a:r>
          </a:p>
          <a:p>
            <a:endParaRPr lang="el-GR" sz="2400" b="1" dirty="0">
              <a:solidFill>
                <a:srgbClr val="FF0000"/>
              </a:solidFill>
            </a:endParaRPr>
          </a:p>
          <a:p>
            <a:r>
              <a:rPr lang="el-GR" sz="2400" b="1" dirty="0"/>
              <a:t>Ο ρυθμιστής αυτός παρέχει σταθερή τροφοδότηση αντίστοιχη προς την επιθυμητή ατμοπαραγωγή.</a:t>
            </a:r>
          </a:p>
        </p:txBody>
      </p:sp>
      <p:pic>
        <p:nvPicPr>
          <p:cNvPr id="3" name="Picture 2" descr="Diagram&#10;&#10;Description automatically generated">
            <a:extLst>
              <a:ext uri="{FF2B5EF4-FFF2-40B4-BE49-F238E27FC236}">
                <a16:creationId xmlns:a16="http://schemas.microsoft.com/office/drawing/2014/main" id="{CDC46B67-E11C-48EE-8636-9F6370C43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1052736"/>
            <a:ext cx="4646290" cy="5617076"/>
          </a:xfrm>
          <a:prstGeom prst="rect">
            <a:avLst/>
          </a:prstGeom>
        </p:spPr>
      </p:pic>
    </p:spTree>
    <p:extLst>
      <p:ext uri="{BB962C8B-B14F-4D97-AF65-F5344CB8AC3E}">
        <p14:creationId xmlns:p14="http://schemas.microsoft.com/office/powerpoint/2010/main" val="426688828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3.5. Αυτόματοι τροφοδοτικοί ρυθμιστές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609569"/>
            <a:ext cx="4142234" cy="4647426"/>
          </a:xfrm>
          <a:prstGeom prst="rect">
            <a:avLst/>
          </a:prstGeom>
          <a:noFill/>
        </p:spPr>
        <p:txBody>
          <a:bodyPr wrap="square">
            <a:spAutoFit/>
          </a:bodyPr>
          <a:lstStyle/>
          <a:p>
            <a:r>
              <a:rPr lang="el-GR" sz="2800" b="1" dirty="0">
                <a:solidFill>
                  <a:srgbClr val="FF0000"/>
                </a:solidFill>
              </a:rPr>
              <a:t>Τροφοδοτικός ρυθμιστής </a:t>
            </a:r>
            <a:r>
              <a:rPr lang="en-US" sz="2800" b="1" dirty="0">
                <a:solidFill>
                  <a:srgbClr val="FF0000"/>
                </a:solidFill>
              </a:rPr>
              <a:t>Wair Robot </a:t>
            </a:r>
            <a:endParaRPr lang="el-GR" sz="2800" b="1" dirty="0">
              <a:solidFill>
                <a:srgbClr val="FF0000"/>
              </a:solidFill>
            </a:endParaRPr>
          </a:p>
          <a:p>
            <a:endParaRPr lang="en-US" sz="2400" b="1" dirty="0">
              <a:solidFill>
                <a:srgbClr val="FF0000"/>
              </a:solidFill>
            </a:endParaRPr>
          </a:p>
          <a:p>
            <a:r>
              <a:rPr lang="el-GR" sz="2400" b="1" dirty="0"/>
              <a:t>Αποτελείται από μια αυτόματη τροφοδοτική βαλβίδα </a:t>
            </a:r>
            <a:r>
              <a:rPr lang="el-GR" sz="2400" b="1" dirty="0">
                <a:solidFill>
                  <a:srgbClr val="FF0000"/>
                </a:solidFill>
              </a:rPr>
              <a:t>Α</a:t>
            </a:r>
            <a:r>
              <a:rPr lang="el-GR" sz="2400" b="1" dirty="0"/>
              <a:t>, η κίνηση της οποίας επηρεάζεται υδραυλικά και ελέγχεται από μία βελονοειδή βαλβίδα </a:t>
            </a:r>
            <a:r>
              <a:rPr lang="el-GR" sz="2400" b="1" dirty="0">
                <a:solidFill>
                  <a:srgbClr val="FF0000"/>
                </a:solidFill>
              </a:rPr>
              <a:t>Η</a:t>
            </a:r>
            <a:r>
              <a:rPr lang="el-GR" sz="2400" b="1" dirty="0"/>
              <a:t> που κινείται από τον πλωτήρα. Το όλο συγκρότημα απαρτίζει ενιαίο σύνολο.</a:t>
            </a:r>
          </a:p>
        </p:txBody>
      </p:sp>
      <p:pic>
        <p:nvPicPr>
          <p:cNvPr id="5" name="Picture 4" descr="A drawing of a machine&#10;&#10;Description automatically generated with low confidence">
            <a:extLst>
              <a:ext uri="{FF2B5EF4-FFF2-40B4-BE49-F238E27FC236}">
                <a16:creationId xmlns:a16="http://schemas.microsoft.com/office/drawing/2014/main" id="{EB1A4CAD-F045-3505-8910-4415A03EC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1" y="1196752"/>
            <a:ext cx="3926210" cy="5473060"/>
          </a:xfrm>
          <a:prstGeom prst="rect">
            <a:avLst/>
          </a:prstGeom>
        </p:spPr>
      </p:pic>
    </p:spTree>
    <p:extLst>
      <p:ext uri="{BB962C8B-B14F-4D97-AF65-F5344CB8AC3E}">
        <p14:creationId xmlns:p14="http://schemas.microsoft.com/office/powerpoint/2010/main" val="14030592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3.5. Αυτόματοι τροφοδοτικοί ρυθμιστές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069365"/>
            <a:ext cx="3422155" cy="5078313"/>
          </a:xfrm>
          <a:prstGeom prst="rect">
            <a:avLst/>
          </a:prstGeom>
          <a:noFill/>
        </p:spPr>
        <p:txBody>
          <a:bodyPr wrap="square">
            <a:spAutoFit/>
          </a:bodyPr>
          <a:lstStyle/>
          <a:p>
            <a:r>
              <a:rPr lang="el-GR" sz="2800" b="1" dirty="0">
                <a:solidFill>
                  <a:srgbClr val="FF0000"/>
                </a:solidFill>
              </a:rPr>
              <a:t>Θερμοϋδραυλικός ρυθμιστής τροφοδότησης </a:t>
            </a:r>
            <a:r>
              <a:rPr lang="en-US" sz="2800" b="1" dirty="0">
                <a:solidFill>
                  <a:srgbClr val="FF0000"/>
                </a:solidFill>
              </a:rPr>
              <a:t>Bailey </a:t>
            </a:r>
            <a:endParaRPr lang="el-GR" sz="2800" b="1" dirty="0">
              <a:solidFill>
                <a:srgbClr val="FF0000"/>
              </a:solidFill>
            </a:endParaRPr>
          </a:p>
          <a:p>
            <a:endParaRPr lang="en-US" sz="2400" b="1" dirty="0">
              <a:solidFill>
                <a:srgbClr val="FF0000"/>
              </a:solidFill>
            </a:endParaRPr>
          </a:p>
          <a:p>
            <a:r>
              <a:rPr lang="el-GR" sz="2400" b="1" dirty="0"/>
              <a:t>Η λειτουργία του βασίζεται στη θεμελιώδη αρχή ότι ο όγκος ποσότητας ατμού χαμηλής πίεσης είναι πολύ μεγαλύτερος από τον όγκο του νερού, από τον οποίο προήλθε ο ατμός.</a:t>
            </a:r>
          </a:p>
        </p:txBody>
      </p:sp>
      <p:pic>
        <p:nvPicPr>
          <p:cNvPr id="3" name="Picture 2" descr="Diagram&#10;&#10;Description automatically generated">
            <a:extLst>
              <a:ext uri="{FF2B5EF4-FFF2-40B4-BE49-F238E27FC236}">
                <a16:creationId xmlns:a16="http://schemas.microsoft.com/office/drawing/2014/main" id="{608FDA14-36A6-CF28-CFA4-484FC9B82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1194593"/>
            <a:ext cx="5150346" cy="5258744"/>
          </a:xfrm>
          <a:prstGeom prst="rect">
            <a:avLst/>
          </a:prstGeom>
        </p:spPr>
      </p:pic>
    </p:spTree>
    <p:extLst>
      <p:ext uri="{BB962C8B-B14F-4D97-AF65-F5344CB8AC3E}">
        <p14:creationId xmlns:p14="http://schemas.microsoft.com/office/powerpoint/2010/main" val="288841145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3.5. Αυτόματοι τροφοδοτικοί ρυθμιστές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49" y="1069365"/>
            <a:ext cx="3422155" cy="5509200"/>
          </a:xfrm>
          <a:prstGeom prst="rect">
            <a:avLst/>
          </a:prstGeom>
          <a:noFill/>
        </p:spPr>
        <p:txBody>
          <a:bodyPr wrap="square">
            <a:spAutoFit/>
          </a:bodyPr>
          <a:lstStyle/>
          <a:p>
            <a:r>
              <a:rPr lang="el-GR" sz="2400" b="1" dirty="0">
                <a:solidFill>
                  <a:srgbClr val="FF0000"/>
                </a:solidFill>
              </a:rPr>
              <a:t>Θέρμο-εκτονωτικός τροφοδοτικός ρυθμιστής </a:t>
            </a:r>
          </a:p>
          <a:p>
            <a:endParaRPr lang="en-US" sz="1600" b="1" dirty="0">
              <a:solidFill>
                <a:srgbClr val="FF0000"/>
              </a:solidFill>
            </a:endParaRPr>
          </a:p>
          <a:p>
            <a:r>
              <a:rPr lang="el-GR" sz="1600" b="1" dirty="0"/>
              <a:t>Η λειτουργία του βασίζεται στο θερμοστατικό σωλήνα, ο οποίος συγκοινωνεί με τον ατμοθάλαμο και τον υδροθάλαμο. Αυτός συστέλλεται ή διαστέλλεται ανάλογα με τη θερμοκρασία του, η οποία είναι τόσο μεγαλύτερη, όσο η στάθμη του νερού σ' αυτόν είναι χαμηλότερη. Η διακύμανση του μήκους του θερμοστάτη μεταφέρεται μέσω μοχλών στη βαλβίδα τροφοδότησης, ώστε όταν η στάθμη στο λέβητα είναι χαμηλή η βαλβίδα να ανοίγει περισσότερο, ενώ όταν είναι υψηλή η βαλβίδα να κλείνει, ελαττώνοντας την ποσότητα του νερού τροφοδότησης που εισέρχεται στο λέβητα.</a:t>
            </a:r>
          </a:p>
        </p:txBody>
      </p:sp>
      <p:pic>
        <p:nvPicPr>
          <p:cNvPr id="5" name="Picture 4" descr="Diagram&#10;&#10;Description automatically generated">
            <a:extLst>
              <a:ext uri="{FF2B5EF4-FFF2-40B4-BE49-F238E27FC236}">
                <a16:creationId xmlns:a16="http://schemas.microsoft.com/office/drawing/2014/main" id="{1F775A6D-684B-09FC-A925-9B47FE19A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1844824"/>
            <a:ext cx="4934322" cy="4104455"/>
          </a:xfrm>
          <a:prstGeom prst="rect">
            <a:avLst/>
          </a:prstGeom>
        </p:spPr>
      </p:pic>
    </p:spTree>
    <p:extLst>
      <p:ext uri="{BB962C8B-B14F-4D97-AF65-F5344CB8AC3E}">
        <p14:creationId xmlns:p14="http://schemas.microsoft.com/office/powerpoint/2010/main" val="339253373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3.5. Αυτόματοι τροφοδοτικοί ρυθμιστές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597729"/>
            <a:ext cx="3422155" cy="3662541"/>
          </a:xfrm>
          <a:prstGeom prst="rect">
            <a:avLst/>
          </a:prstGeom>
          <a:noFill/>
        </p:spPr>
        <p:txBody>
          <a:bodyPr wrap="square">
            <a:spAutoFit/>
          </a:bodyPr>
          <a:lstStyle/>
          <a:p>
            <a:r>
              <a:rPr lang="el-GR" sz="2400" b="1" dirty="0">
                <a:solidFill>
                  <a:srgbClr val="FF0000"/>
                </a:solidFill>
              </a:rPr>
              <a:t>Τροφοδοτικός ρυθμιστής </a:t>
            </a:r>
            <a:r>
              <a:rPr lang="en-US" sz="2400" b="1" dirty="0">
                <a:solidFill>
                  <a:srgbClr val="FF0000"/>
                </a:solidFill>
              </a:rPr>
              <a:t>Campbell </a:t>
            </a:r>
            <a:endParaRPr lang="el-GR" sz="2400" b="1" dirty="0">
              <a:solidFill>
                <a:srgbClr val="FF0000"/>
              </a:solidFill>
            </a:endParaRPr>
          </a:p>
          <a:p>
            <a:endParaRPr lang="en-US" sz="1600" b="1" dirty="0">
              <a:solidFill>
                <a:srgbClr val="FF0000"/>
              </a:solidFill>
            </a:endParaRPr>
          </a:p>
          <a:p>
            <a:r>
              <a:rPr lang="el-GR" sz="2400" b="1" dirty="0"/>
              <a:t>Αποτελείται από ένα μικρό κατακόρυφο σωλήνα ο οποίος στο κάτω άκρο του φέρει μία σχισμή. Ο σωλήνας αυτός εισέρχεται μέσα στον ατμοϋδροθάλαμο.</a:t>
            </a:r>
          </a:p>
        </p:txBody>
      </p:sp>
      <p:pic>
        <p:nvPicPr>
          <p:cNvPr id="3" name="Picture 2" descr="Diagram&#10;&#10;Description automatically generated">
            <a:extLst>
              <a:ext uri="{FF2B5EF4-FFF2-40B4-BE49-F238E27FC236}">
                <a16:creationId xmlns:a16="http://schemas.microsoft.com/office/drawing/2014/main" id="{8DE77447-D987-3BF1-0316-65AAAEA46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5" y="1253012"/>
            <a:ext cx="5150345" cy="4351973"/>
          </a:xfrm>
          <a:prstGeom prst="rect">
            <a:avLst/>
          </a:prstGeom>
        </p:spPr>
      </p:pic>
    </p:spTree>
    <p:extLst>
      <p:ext uri="{BB962C8B-B14F-4D97-AF65-F5344CB8AC3E}">
        <p14:creationId xmlns:p14="http://schemas.microsoft.com/office/powerpoint/2010/main" val="302733523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3.5. Αυτόματοι τροφοδοτικοί ρυθμιστές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43731"/>
            <a:ext cx="3422155" cy="4770537"/>
          </a:xfrm>
          <a:prstGeom prst="rect">
            <a:avLst/>
          </a:prstGeom>
          <a:noFill/>
        </p:spPr>
        <p:txBody>
          <a:bodyPr wrap="square">
            <a:spAutoFit/>
          </a:bodyPr>
          <a:lstStyle/>
          <a:p>
            <a:r>
              <a:rPr lang="el-GR" sz="2400" b="1" dirty="0">
                <a:solidFill>
                  <a:srgbClr val="FF0000"/>
                </a:solidFill>
              </a:rPr>
              <a:t>Τροφοδοτικός ρυθμιστής </a:t>
            </a:r>
            <a:r>
              <a:rPr lang="en-US" sz="2400" b="1" dirty="0">
                <a:solidFill>
                  <a:srgbClr val="FF0000"/>
                </a:solidFill>
              </a:rPr>
              <a:t>Copes </a:t>
            </a:r>
            <a:endParaRPr lang="el-GR" sz="2400" b="1" dirty="0">
              <a:solidFill>
                <a:srgbClr val="FF0000"/>
              </a:solidFill>
            </a:endParaRPr>
          </a:p>
          <a:p>
            <a:endParaRPr lang="en-US" sz="1600" b="1" dirty="0">
              <a:solidFill>
                <a:srgbClr val="FF0000"/>
              </a:solidFill>
            </a:endParaRPr>
          </a:p>
          <a:p>
            <a:r>
              <a:rPr lang="el-GR" sz="2000" b="1" dirty="0"/>
              <a:t>Αποτελείται από δύο λυγισμένους σε γωνία 45° εκτονωτικούς σωλήνες από ανοξείδωτο χάλυβα, προσαρμοσμένους επάνω σε σταθερό χαλύβδινο σκελετό.</a:t>
            </a:r>
          </a:p>
          <a:p>
            <a:r>
              <a:rPr lang="el-GR" sz="2000" b="1" dirty="0"/>
              <a:t>Τα επάνω άκρα των σωλήνων ενώνονται μαζί σ' ένα ζυγό και στη συνέχεια προς ένα σωλήνα ατμού ισχυρά επενδυμένο με μονωτική επένδυση</a:t>
            </a:r>
          </a:p>
        </p:txBody>
      </p:sp>
      <p:pic>
        <p:nvPicPr>
          <p:cNvPr id="5" name="Picture 4" descr="Diagram, engineering drawing&#10;&#10;Description automatically generated">
            <a:extLst>
              <a:ext uri="{FF2B5EF4-FFF2-40B4-BE49-F238E27FC236}">
                <a16:creationId xmlns:a16="http://schemas.microsoft.com/office/drawing/2014/main" id="{7F6C4F1B-E7C7-F913-F793-64E25FA7C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1268760"/>
            <a:ext cx="5006330" cy="4819048"/>
          </a:xfrm>
          <a:prstGeom prst="rect">
            <a:avLst/>
          </a:prstGeom>
        </p:spPr>
      </p:pic>
    </p:spTree>
    <p:extLst>
      <p:ext uri="{BB962C8B-B14F-4D97-AF65-F5344CB8AC3E}">
        <p14:creationId xmlns:p14="http://schemas.microsoft.com/office/powerpoint/2010/main" val="112217916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3.6. Πνευματικός ρυθμιστής στάθμης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6602" y="1659285"/>
            <a:ext cx="8571647" cy="3539430"/>
          </a:xfrm>
          <a:prstGeom prst="rect">
            <a:avLst/>
          </a:prstGeom>
          <a:noFill/>
        </p:spPr>
        <p:txBody>
          <a:bodyPr wrap="square">
            <a:spAutoFit/>
          </a:bodyPr>
          <a:lstStyle/>
          <a:p>
            <a:r>
              <a:rPr lang="el-GR" sz="2800" b="1" dirty="0"/>
              <a:t>Οι ρυθμιστές στάθμης που αναφέρθηκαν προηγούμενα μπορούν να καταταγούν στους μηχανικούς με άμεσο ή έμμεσο άνοιγμα της τροφοδοτικής βαλβίδας. </a:t>
            </a:r>
          </a:p>
          <a:p>
            <a:endParaRPr lang="el-GR" sz="2800" b="1" dirty="0"/>
          </a:p>
          <a:p>
            <a:r>
              <a:rPr lang="el-GR" sz="2800" b="1" dirty="0"/>
              <a:t>Στη συνέχεια θα παραθέσουμε τυπικό σύστημα πνευματικού ρυθμιστή στάθμης, το οποίο εντάσσεται μέσα στο όλο σύστημα αυτοματοποιημένης λειτουργίας των λεβήτων.</a:t>
            </a:r>
          </a:p>
        </p:txBody>
      </p:sp>
    </p:spTree>
    <p:extLst>
      <p:ext uri="{BB962C8B-B14F-4D97-AF65-F5344CB8AC3E}">
        <p14:creationId xmlns:p14="http://schemas.microsoft.com/office/powerpoint/2010/main" val="305128719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3.6. Πνευματικός ρυθμιστής στάθμης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052736"/>
            <a:ext cx="3854202" cy="5693866"/>
          </a:xfrm>
          <a:prstGeom prst="rect">
            <a:avLst/>
          </a:prstGeom>
          <a:noFill/>
        </p:spPr>
        <p:txBody>
          <a:bodyPr wrap="square">
            <a:spAutoFit/>
          </a:bodyPr>
          <a:lstStyle/>
          <a:p>
            <a:r>
              <a:rPr lang="el-GR" sz="2800" b="1" dirty="0">
                <a:solidFill>
                  <a:srgbClr val="FF0000"/>
                </a:solidFill>
              </a:rPr>
              <a:t>Ακροφύσια ροής</a:t>
            </a:r>
          </a:p>
          <a:p>
            <a:endParaRPr lang="el-GR" sz="800" b="1" dirty="0">
              <a:solidFill>
                <a:srgbClr val="FF0000"/>
              </a:solidFill>
            </a:endParaRPr>
          </a:p>
          <a:p>
            <a:r>
              <a:rPr lang="el-GR" b="1" dirty="0"/>
              <a:t>Η μέτρηση της ροής του ατμού και του νερού βασίζεται στα αποτελέσματα ενός εμποδίου (ακροφυσίου ροής), τοποθετημένου στη διαδρομή του ρευστού που βρίσκεται υπό πίεση μέσα σε μια σωλήνωση. Επειδή η επιφάνεια του ακροφυσίου είναι μικρότερη από τη διατομή του σωλήνα, η ταχύτητα του ρευστού αυξάνει στο ακροφύσιο και πέφτει η πίεσή του. Αφού περάσει από το ακροφύσιο, η ταχύτητα του ρευστού γίνεται ίση με την αρχική, πριν από το ακροφύσιο. Μετρώντας τη στατική πίεση πριν από το ακροφύσιο και στο ακροφύσιο, μπορεί να προσδιορισθεί η πτώση της πίεσης που καλείται επίσης διαφορική πίεση.</a:t>
            </a:r>
          </a:p>
        </p:txBody>
      </p:sp>
      <p:pic>
        <p:nvPicPr>
          <p:cNvPr id="3" name="Picture 2" descr="Diagram, text&#10;&#10;Description automatically generated">
            <a:extLst>
              <a:ext uri="{FF2B5EF4-FFF2-40B4-BE49-F238E27FC236}">
                <a16:creationId xmlns:a16="http://schemas.microsoft.com/office/drawing/2014/main" id="{D2686C07-6603-72AF-5CA7-701B07A29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6344" y="2157571"/>
            <a:ext cx="4561905" cy="2542857"/>
          </a:xfrm>
          <a:prstGeom prst="rect">
            <a:avLst/>
          </a:prstGeom>
        </p:spPr>
      </p:pic>
    </p:spTree>
    <p:extLst>
      <p:ext uri="{BB962C8B-B14F-4D97-AF65-F5344CB8AC3E}">
        <p14:creationId xmlns:p14="http://schemas.microsoft.com/office/powerpoint/2010/main" val="305437923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3.6. Πνευματικός ρυθμιστής στάθμης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052736"/>
            <a:ext cx="3854202" cy="5570756"/>
          </a:xfrm>
          <a:prstGeom prst="rect">
            <a:avLst/>
          </a:prstGeom>
          <a:noFill/>
        </p:spPr>
        <p:txBody>
          <a:bodyPr wrap="square">
            <a:spAutoFit/>
          </a:bodyPr>
          <a:lstStyle/>
          <a:p>
            <a:r>
              <a:rPr lang="el-GR" sz="2800" b="1" dirty="0">
                <a:solidFill>
                  <a:srgbClr val="FF0000"/>
                </a:solidFill>
              </a:rPr>
              <a:t>Μεταδότες ροής</a:t>
            </a:r>
          </a:p>
          <a:p>
            <a:endParaRPr lang="el-GR" sz="800" b="1" dirty="0">
              <a:solidFill>
                <a:srgbClr val="FF0000"/>
              </a:solidFill>
            </a:endParaRPr>
          </a:p>
          <a:p>
            <a:r>
              <a:rPr lang="el-GR" sz="2000" b="1" dirty="0"/>
              <a:t>Στο σχήμα φαίνεται ένας μεταδότης ροής με 2 στοιχεία. Ο μεταδότης αυτός μετρά τη ροή υψηλής πίεσης ατμού ή ρευστών και δημιουργεί μία φορτωτική πίεση που είναι ανάλογη με την ποσότητα ροής. Ο μεταδότης αυτός αποτελείται βασικά από ένα μεταλλικό πτυχωτό τύμπανο (φυσούνα) που βρίσκεται μέσα σ' ένα στεγανό θάλαμο. Ο σωλήνας δράσεως Υ.Π. συνδέεται προς την πλευρά Υ.Π. της φυσούνας (εσωτερικά) και ο σωλήνας Χ.Π. συνδέεται προς την πλευρά Χ.Π. της φυσούνας (εξωτερικά). </a:t>
            </a:r>
          </a:p>
        </p:txBody>
      </p:sp>
      <p:pic>
        <p:nvPicPr>
          <p:cNvPr id="5" name="Picture 4" descr="Diagram, engineering drawing&#10;&#10;Description automatically generated">
            <a:extLst>
              <a:ext uri="{FF2B5EF4-FFF2-40B4-BE49-F238E27FC236}">
                <a16:creationId xmlns:a16="http://schemas.microsoft.com/office/drawing/2014/main" id="{C9186E04-0703-F929-EB06-65D6678D6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035" y="1196751"/>
            <a:ext cx="4545213" cy="5303629"/>
          </a:xfrm>
          <a:prstGeom prst="rect">
            <a:avLst/>
          </a:prstGeom>
        </p:spPr>
      </p:pic>
    </p:spTree>
    <p:extLst>
      <p:ext uri="{BB962C8B-B14F-4D97-AF65-F5344CB8AC3E}">
        <p14:creationId xmlns:p14="http://schemas.microsoft.com/office/powerpoint/2010/main" val="6771244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3.6. Πνευματικός ρυθμιστής στάθμης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052736"/>
            <a:ext cx="3854202" cy="5386090"/>
          </a:xfrm>
          <a:prstGeom prst="rect">
            <a:avLst/>
          </a:prstGeom>
          <a:noFill/>
        </p:spPr>
        <p:txBody>
          <a:bodyPr wrap="square">
            <a:spAutoFit/>
          </a:bodyPr>
          <a:lstStyle/>
          <a:p>
            <a:r>
              <a:rPr lang="el-GR" sz="2800" b="1" dirty="0">
                <a:solidFill>
                  <a:srgbClr val="FF0000"/>
                </a:solidFill>
              </a:rPr>
              <a:t>Μεταδότης στάθμης ατμοϋδροθάλαμου</a:t>
            </a:r>
          </a:p>
          <a:p>
            <a:endParaRPr lang="el-GR" sz="800" b="1" dirty="0">
              <a:solidFill>
                <a:srgbClr val="FF0000"/>
              </a:solidFill>
            </a:endParaRPr>
          </a:p>
          <a:p>
            <a:r>
              <a:rPr lang="el-GR" sz="2000" b="1" dirty="0"/>
              <a:t>Ο μεταδότης στάθμης ατμοϋδροθάλαμου που φαίνεται στο σχήμα μετρά τη στάθμη του ατμοϋδροθάλαμου με βάση τη διαφορική πίεση που εφαρμόζεται στη μετρητική φυσούνα από 2 στήλες νερού. Η μία στήλη αντιπροσωπεύει την πραγματική θέση της στάθμης στον ατμοϋδροθάλαμο και η άλλη μία θέση που καθορίζεται από θάλαμο σταθερής στήλης ο οποίος συγκοινωνεί με τον ατμοϋδροθάλαμο</a:t>
            </a:r>
          </a:p>
        </p:txBody>
      </p:sp>
      <p:pic>
        <p:nvPicPr>
          <p:cNvPr id="3" name="Picture 2" descr="Diagram, engineering drawing&#10;&#10;Description automatically generated">
            <a:extLst>
              <a:ext uri="{FF2B5EF4-FFF2-40B4-BE49-F238E27FC236}">
                <a16:creationId xmlns:a16="http://schemas.microsoft.com/office/drawing/2014/main" id="{24770BC8-8FFE-E096-D465-FDED43B18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3" y="1779114"/>
            <a:ext cx="4732334" cy="3933333"/>
          </a:xfrm>
          <a:prstGeom prst="rect">
            <a:avLst/>
          </a:prstGeom>
        </p:spPr>
      </p:pic>
    </p:spTree>
    <p:extLst>
      <p:ext uri="{BB962C8B-B14F-4D97-AF65-F5344CB8AC3E}">
        <p14:creationId xmlns:p14="http://schemas.microsoft.com/office/powerpoint/2010/main" val="2567693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pic>
        <p:nvPicPr>
          <p:cNvPr id="6" name="Content Placeholder 5" descr="scan0012.jpg"/>
          <p:cNvPicPr>
            <a:picLocks noGrp="1" noChangeAspect="1"/>
          </p:cNvPicPr>
          <p:nvPr>
            <p:ph sz="half" idx="2"/>
          </p:nvPr>
        </p:nvPicPr>
        <p:blipFill>
          <a:blip r:embed="rId3" cstate="print">
            <a:lum bright="-40000" contrast="63000"/>
          </a:blip>
          <a:stretch>
            <a:fillRect/>
          </a:stretch>
        </p:blipFill>
        <p:spPr>
          <a:xfrm rot="-60000">
            <a:off x="3635896" y="1052736"/>
            <a:ext cx="5328592" cy="5544616"/>
          </a:xfrm>
        </p:spPr>
      </p:pic>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1.2.  ΛΕΒΗΤΑΣ </a:t>
            </a:r>
            <a:r>
              <a:rPr lang="en-US" sz="2400" b="1" u="sng" dirty="0">
                <a:solidFill>
                  <a:schemeClr val="bg1"/>
                </a:solidFill>
                <a:latin typeface="Arial" pitchFamily="34" charset="0"/>
                <a:cs typeface="Arial" pitchFamily="34" charset="0"/>
              </a:rPr>
              <a:t> YARROW </a:t>
            </a:r>
            <a:r>
              <a:rPr lang="el-GR" sz="2400" b="1" u="sng" dirty="0">
                <a:solidFill>
                  <a:schemeClr val="bg1"/>
                </a:solidFill>
                <a:latin typeface="Arial" pitchFamily="34" charset="0"/>
                <a:cs typeface="Arial" pitchFamily="34" charset="0"/>
              </a:rPr>
              <a:t> 5  ΘΑΛΑΜΩΝ</a:t>
            </a:r>
            <a:endParaRPr lang="en-US" sz="2400" b="1" u="sng" dirty="0">
              <a:solidFill>
                <a:schemeClr val="bg1"/>
              </a:solidFill>
              <a:latin typeface="Arial" pitchFamily="34" charset="0"/>
              <a:cs typeface="Arial" pitchFamily="34" charset="0"/>
            </a:endParaRPr>
          </a:p>
        </p:txBody>
      </p:sp>
      <p:sp>
        <p:nvSpPr>
          <p:cNvPr id="8" name="TextBox 7"/>
          <p:cNvSpPr txBox="1"/>
          <p:nvPr/>
        </p:nvSpPr>
        <p:spPr>
          <a:xfrm>
            <a:off x="285720" y="1142984"/>
            <a:ext cx="3357586" cy="5478423"/>
          </a:xfrm>
          <a:prstGeom prst="rect">
            <a:avLst/>
          </a:prstGeom>
          <a:noFill/>
        </p:spPr>
        <p:txBody>
          <a:bodyPr wrap="square" rtlCol="0">
            <a:spAutoFit/>
          </a:bodyPr>
          <a:lstStyle/>
          <a:p>
            <a:pPr>
              <a:buClr>
                <a:srgbClr val="FF0000"/>
              </a:buClr>
              <a:buFont typeface="Wingdings" pitchFamily="2" charset="2"/>
              <a:buChar char="Ø"/>
            </a:pPr>
            <a:r>
              <a:rPr lang="el-GR" sz="1400" b="1" dirty="0">
                <a:latin typeface="Arial Black" pitchFamily="34" charset="0"/>
              </a:rPr>
              <a:t>ΕΙΝΑΙ ΛΕΒΗΤΑΣ ΔΙΠΛΗΣ ΡΟΗΣ ΚΑΥΣΑΕΡΙΩΝ ΕΦΟΔΙΑΣΜΕΝΟ ΜΕ ΕΝΔΙΑΜΕΣΟ ΥΠΕΡΘΕΡΜΑΝΤΗΡΑ ΚΑΙ ΜΕ ΠΡΟΘΕΡΜΑΝΤΗΡΑ ΑΕΡΑ (</a:t>
            </a:r>
            <a:r>
              <a:rPr lang="en-US" sz="1400" b="1" dirty="0">
                <a:solidFill>
                  <a:srgbClr val="FF0000"/>
                </a:solidFill>
                <a:latin typeface="Arial Black" pitchFamily="34" charset="0"/>
              </a:rPr>
              <a:t>Howden-Ljünstrom</a:t>
            </a:r>
            <a:r>
              <a:rPr lang="en-US" sz="1400" b="1" dirty="0">
                <a:latin typeface="Arial Black" pitchFamily="34" charset="0"/>
              </a:rPr>
              <a:t>)</a:t>
            </a:r>
            <a:r>
              <a:rPr lang="el-GR" sz="1400" b="1" dirty="0">
                <a:latin typeface="Arial Black" pitchFamily="34" charset="0"/>
              </a:rPr>
              <a:t>.</a:t>
            </a:r>
            <a:r>
              <a:rPr lang="en-US" sz="1400" b="1" dirty="0">
                <a:latin typeface="Arial Black" pitchFamily="34" charset="0"/>
              </a:rPr>
              <a:t> </a:t>
            </a:r>
            <a:r>
              <a:rPr lang="el-GR" sz="1400" b="1" dirty="0">
                <a:latin typeface="Arial Black" pitchFamily="34" charset="0"/>
              </a:rPr>
              <a:t>Η ΘΕΣΗ ΤΩΝ ΚΑΥΣΤΗΡΩΝ ΤΟΥ ΕΙΝΑΙ ΠΛΕΥΡΙΚΗ.</a:t>
            </a:r>
          </a:p>
          <a:p>
            <a:pPr>
              <a:buClr>
                <a:srgbClr val="FF0000"/>
              </a:buClr>
              <a:buFont typeface="Wingdings" pitchFamily="2" charset="2"/>
              <a:buChar char="Ø"/>
            </a:pPr>
            <a:r>
              <a:rPr lang="el-GR" sz="1400" b="1" dirty="0">
                <a:latin typeface="Arial Black" pitchFamily="34" charset="0"/>
              </a:rPr>
              <a:t>ΕΧΕΙ ΑΤΜΟΠΑΡΑΓΩΓΙΚΗ ΙΚΑΝΟΤΗΤΑ 31000 </a:t>
            </a:r>
            <a:r>
              <a:rPr lang="en-US" sz="1400" b="1" dirty="0">
                <a:latin typeface="Arial Black" pitchFamily="34" charset="0"/>
              </a:rPr>
              <a:t>kg/h </a:t>
            </a:r>
            <a:r>
              <a:rPr lang="el-GR" sz="1400" b="1" dirty="0">
                <a:latin typeface="Arial Black" pitchFamily="34" charset="0"/>
              </a:rPr>
              <a:t>ΥΠΟ ΠΙΕΣΗ 33 </a:t>
            </a:r>
            <a:r>
              <a:rPr lang="en-US" sz="1400" b="1" dirty="0">
                <a:latin typeface="Arial Black" pitchFamily="34" charset="0"/>
              </a:rPr>
              <a:t>bar</a:t>
            </a:r>
            <a:r>
              <a:rPr lang="el-GR" sz="1400" b="1" dirty="0">
                <a:latin typeface="Arial Black" pitchFamily="34" charset="0"/>
              </a:rPr>
              <a:t> ΚΑΙ ΘΕΡΜΟΚΡΑΣΙΑ 400°</a:t>
            </a:r>
            <a:r>
              <a:rPr lang="en-US" sz="1400" b="1" dirty="0">
                <a:latin typeface="Arial Black" pitchFamily="34" charset="0"/>
              </a:rPr>
              <a:t>C</a:t>
            </a:r>
            <a:r>
              <a:rPr lang="el-GR" sz="1400" b="1" dirty="0">
                <a:latin typeface="Arial Black" pitchFamily="34" charset="0"/>
              </a:rPr>
              <a:t> .</a:t>
            </a:r>
          </a:p>
          <a:p>
            <a:pPr>
              <a:buClr>
                <a:srgbClr val="FF0000"/>
              </a:buClr>
              <a:buFont typeface="Wingdings" pitchFamily="2" charset="2"/>
              <a:buChar char="Ø"/>
            </a:pPr>
            <a:r>
              <a:rPr lang="el-GR" sz="1400" b="1" dirty="0">
                <a:latin typeface="Arial Black" pitchFamily="34" charset="0"/>
              </a:rPr>
              <a:t>ΕΧΕΙ ΙΣΧΥΡΗ ΜΟΝΩΤΙΚΗ ΕΠΕΝΔΥΣΗ ΤΩΝ ΥΔΡΟΘΑΛΑΜΩΝ ΤΟΥ.</a:t>
            </a:r>
          </a:p>
          <a:p>
            <a:pPr>
              <a:buClr>
                <a:srgbClr val="FF0000"/>
              </a:buClr>
              <a:buFont typeface="Wingdings" pitchFamily="2" charset="2"/>
              <a:buChar char="Ø"/>
            </a:pPr>
            <a:r>
              <a:rPr lang="el-GR" sz="1400" b="1" dirty="0">
                <a:latin typeface="Arial Black" pitchFamily="34" charset="0"/>
              </a:rPr>
              <a:t>ΡΥΘΜΙΖΕΤΑΙ Η ΘΕΡΜΟΚΡΑΣΙΑ ΤΟΥ ΥΠΕΡΘΕΡΜΟΥ ΜΕ ΤΗ ΒΟΗΘΕΙΑ ΤΩΝ ΚΑΠΝΟΦΡΑΚΤΩΝ.</a:t>
            </a:r>
          </a:p>
          <a:p>
            <a:pPr>
              <a:buClr>
                <a:srgbClr val="FF0000"/>
              </a:buClr>
              <a:buFont typeface="Wingdings" pitchFamily="2" charset="2"/>
              <a:buChar char="Ø"/>
            </a:pPr>
            <a:r>
              <a:rPr lang="el-GR" sz="1400" b="1" dirty="0">
                <a:latin typeface="Arial Black" pitchFamily="34" charset="0"/>
              </a:rPr>
              <a:t>ΣΤΟ ΜΕΣΟ ΤΗΣ ΕΣΤΙΑΣ ΔΙΑΚΡΙΝΟΝΤΑΙ ΟΙ ΕΚΚΑΠΝΙΣΤΗΡΕΣ (</a:t>
            </a:r>
            <a:r>
              <a:rPr lang="en-US" sz="1400" b="1" dirty="0">
                <a:latin typeface="Arial Black" pitchFamily="34" charset="0"/>
              </a:rPr>
              <a:t> </a:t>
            </a:r>
            <a:r>
              <a:rPr lang="en-US" sz="1400" b="1" dirty="0">
                <a:solidFill>
                  <a:srgbClr val="FF0000"/>
                </a:solidFill>
                <a:latin typeface="Arial Black" pitchFamily="34" charset="0"/>
              </a:rPr>
              <a:t>Soot Blowers </a:t>
            </a:r>
            <a:r>
              <a:rPr lang="en-US" sz="1400" b="1" dirty="0">
                <a:latin typeface="Arial Black" pitchFamily="34" charset="0"/>
              </a:rPr>
              <a:t>)</a:t>
            </a:r>
            <a:r>
              <a:rPr lang="el-GR" sz="1400" b="1" dirty="0">
                <a:latin typeface="Arial Black" pitchFamily="34" charset="0"/>
              </a:rPr>
              <a:t> ΓΙΑ ΤΟΝ ΕΚΚΑΠΝΙΣΜΟ ΤΩΝ ΑΥΛΩΝ ΜΕ ΑΤΜΟ.</a:t>
            </a:r>
          </a:p>
        </p:txBody>
      </p:sp>
    </p:spTree>
    <p:extLst>
      <p:ext uri="{BB962C8B-B14F-4D97-AF65-F5344CB8AC3E}">
        <p14:creationId xmlns:p14="http://schemas.microsoft.com/office/powerpoint/2010/main" val="289039820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3.6. Πνευματικός ρυθμιστής στάθμης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052736"/>
            <a:ext cx="3854202" cy="5570756"/>
          </a:xfrm>
          <a:prstGeom prst="rect">
            <a:avLst/>
          </a:prstGeom>
          <a:noFill/>
        </p:spPr>
        <p:txBody>
          <a:bodyPr wrap="square">
            <a:spAutoFit/>
          </a:bodyPr>
          <a:lstStyle/>
          <a:p>
            <a:r>
              <a:rPr lang="el-GR" sz="2800" b="1" dirty="0">
                <a:solidFill>
                  <a:srgbClr val="FF0000"/>
                </a:solidFill>
              </a:rPr>
              <a:t>Αθροιστής ροής ατμού-ροής νερού</a:t>
            </a:r>
            <a:endParaRPr lang="el-GR" sz="800" b="1" dirty="0">
              <a:solidFill>
                <a:srgbClr val="FF0000"/>
              </a:solidFill>
            </a:endParaRPr>
          </a:p>
          <a:p>
            <a:r>
              <a:rPr lang="el-GR" sz="2000" b="1" dirty="0"/>
              <a:t>Είναι αθροιστής 4 θαλάμων που έχει ένα ρυθμιζόμενο ελατήριο στο θάλαμο No 3. Το σήμα από το μεταδότη ροής τροφοδοτικού νερού εφαρμόζεται στο θάλαμο No 3. Το σήμα από το μεταδότη ατμού εφαρμόζεται στο θάλαμο No 2. Επομένως σε σταθερά φορτία του λέβητα, όταν η ροή του ατμού ισούται με τη ροή του νερού, το εξερχόμενο σήμα από το θάλαμο No 1 θα είναι ίσο με την τιμή που προκαθορίσθηκε, στην οποία τιμή ρυθμίστηκε το ελατήριο</a:t>
            </a:r>
          </a:p>
        </p:txBody>
      </p:sp>
      <p:pic>
        <p:nvPicPr>
          <p:cNvPr id="5" name="Picture 4" descr="Diagram, engineering drawing&#10;&#10;Description automatically generated">
            <a:extLst>
              <a:ext uri="{FF2B5EF4-FFF2-40B4-BE49-F238E27FC236}">
                <a16:creationId xmlns:a16="http://schemas.microsoft.com/office/drawing/2014/main" id="{BE80D83B-5159-9773-0B61-2A9B8B7B9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2344" y="1930752"/>
            <a:ext cx="4615905" cy="3630057"/>
          </a:xfrm>
          <a:prstGeom prst="rect">
            <a:avLst/>
          </a:prstGeom>
        </p:spPr>
      </p:pic>
    </p:spTree>
    <p:extLst>
      <p:ext uri="{BB962C8B-B14F-4D97-AF65-F5344CB8AC3E}">
        <p14:creationId xmlns:p14="http://schemas.microsoft.com/office/powerpoint/2010/main" val="244662064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3.6. Πνευματικός ρυθμιστής στάθμης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443841"/>
            <a:ext cx="3854202" cy="3539430"/>
          </a:xfrm>
          <a:prstGeom prst="rect">
            <a:avLst/>
          </a:prstGeom>
          <a:noFill/>
        </p:spPr>
        <p:txBody>
          <a:bodyPr wrap="square">
            <a:spAutoFit/>
          </a:bodyPr>
          <a:lstStyle/>
          <a:p>
            <a:r>
              <a:rPr lang="el-GR" sz="2800" b="1" dirty="0">
                <a:solidFill>
                  <a:srgbClr val="FF0000"/>
                </a:solidFill>
              </a:rPr>
              <a:t>Ελεγκτής ροής τροφοδοτικού νερού</a:t>
            </a:r>
          </a:p>
          <a:p>
            <a:endParaRPr lang="el-GR" sz="2800" b="1" dirty="0">
              <a:solidFill>
                <a:srgbClr val="FF0000"/>
              </a:solidFill>
            </a:endParaRPr>
          </a:p>
          <a:p>
            <a:r>
              <a:rPr lang="el-GR" sz="2800" b="1" dirty="0"/>
              <a:t>Είναι ένας αθροιστής αναλογίας 4 θαλάμων που θεωρείται ένας ελεγκτής αναλογικής-ολοκληρωτικής δράσης. </a:t>
            </a:r>
          </a:p>
        </p:txBody>
      </p:sp>
      <p:pic>
        <p:nvPicPr>
          <p:cNvPr id="3" name="Picture 2" descr="Diagram, schematic&#10;&#10;Description automatically generated">
            <a:extLst>
              <a:ext uri="{FF2B5EF4-FFF2-40B4-BE49-F238E27FC236}">
                <a16:creationId xmlns:a16="http://schemas.microsoft.com/office/drawing/2014/main" id="{40F5C4A5-4652-91FF-FF36-CAC0983EA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019476"/>
            <a:ext cx="4010556" cy="2819048"/>
          </a:xfrm>
          <a:prstGeom prst="rect">
            <a:avLst/>
          </a:prstGeom>
        </p:spPr>
      </p:pic>
    </p:spTree>
    <p:extLst>
      <p:ext uri="{BB962C8B-B14F-4D97-AF65-F5344CB8AC3E}">
        <p14:creationId xmlns:p14="http://schemas.microsoft.com/office/powerpoint/2010/main" val="36631603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3.6. Πνευματικός ρυθμιστής στάθμης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185878"/>
            <a:ext cx="3854202" cy="5355312"/>
          </a:xfrm>
          <a:prstGeom prst="rect">
            <a:avLst/>
          </a:prstGeom>
          <a:noFill/>
        </p:spPr>
        <p:txBody>
          <a:bodyPr wrap="square">
            <a:spAutoFit/>
          </a:bodyPr>
          <a:lstStyle/>
          <a:p>
            <a:r>
              <a:rPr lang="el-GR" sz="2800" b="1" dirty="0">
                <a:solidFill>
                  <a:srgbClr val="FF0000"/>
                </a:solidFill>
              </a:rPr>
              <a:t>Συντονιστής</a:t>
            </a:r>
            <a:r>
              <a:rPr lang="en-US" sz="2800" b="1" dirty="0">
                <a:solidFill>
                  <a:srgbClr val="FF0000"/>
                </a:solidFill>
              </a:rPr>
              <a:t> (Positioner)</a:t>
            </a:r>
            <a:endParaRPr lang="el-GR" sz="2800" b="1" dirty="0">
              <a:solidFill>
                <a:srgbClr val="FF0000"/>
              </a:solidFill>
            </a:endParaRPr>
          </a:p>
          <a:p>
            <a:endParaRPr lang="el-GR" sz="2800" b="1" dirty="0">
              <a:solidFill>
                <a:srgbClr val="FF0000"/>
              </a:solidFill>
            </a:endParaRPr>
          </a:p>
          <a:p>
            <a:r>
              <a:rPr lang="el-GR" sz="2200" b="1" dirty="0"/>
              <a:t>Ο συντονιστής βεβαιώνει ότι οι θέσεις της βαλβίδας ελέγχου είναι απευθείας ανάλογες με τις τιμές των σημάτων που λαμβάνονται. </a:t>
            </a:r>
          </a:p>
          <a:p>
            <a:r>
              <a:rPr lang="el-GR" sz="2200" b="1" dirty="0"/>
              <a:t>Ο συντονιστής χρησιμοποιεί μία ανεξάρτητη πηγή αέρα και δημιουργεί οποιαδήποτε πίεση στο διάφραγμα που απαιτείται. </a:t>
            </a:r>
          </a:p>
          <a:p>
            <a:r>
              <a:rPr lang="el-GR" sz="2200" b="1" dirty="0"/>
              <a:t>Η λειτουργία του συντονιστή βασίζεται στην αρχή της ισορροπίας των δυνάμεων. </a:t>
            </a:r>
          </a:p>
        </p:txBody>
      </p:sp>
      <p:pic>
        <p:nvPicPr>
          <p:cNvPr id="5" name="Picture 4" descr="Diagram&#10;&#10;Description automatically generated">
            <a:extLst>
              <a:ext uri="{FF2B5EF4-FFF2-40B4-BE49-F238E27FC236}">
                <a16:creationId xmlns:a16="http://schemas.microsoft.com/office/drawing/2014/main" id="{3BAF03D9-4FEA-1744-1591-290E71603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5183" y="2420888"/>
            <a:ext cx="4483067" cy="3348651"/>
          </a:xfrm>
          <a:prstGeom prst="rect">
            <a:avLst/>
          </a:prstGeom>
        </p:spPr>
      </p:pic>
    </p:spTree>
    <p:extLst>
      <p:ext uri="{BB962C8B-B14F-4D97-AF65-F5344CB8AC3E}">
        <p14:creationId xmlns:p14="http://schemas.microsoft.com/office/powerpoint/2010/main" val="393359636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3.6. Πνευματικός ρυθμιστής στάθμης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185878"/>
            <a:ext cx="3854202" cy="5109091"/>
          </a:xfrm>
          <a:prstGeom prst="rect">
            <a:avLst/>
          </a:prstGeom>
          <a:noFill/>
        </p:spPr>
        <p:txBody>
          <a:bodyPr wrap="square">
            <a:spAutoFit/>
          </a:bodyPr>
          <a:lstStyle/>
          <a:p>
            <a:r>
              <a:rPr lang="el-GR" sz="2800" b="1" dirty="0">
                <a:solidFill>
                  <a:srgbClr val="FF0000"/>
                </a:solidFill>
              </a:rPr>
              <a:t>Βαλβίδα ελέγχου ροής τροφοδοτικού νερού</a:t>
            </a:r>
          </a:p>
          <a:p>
            <a:endParaRPr lang="el-GR" sz="2800" b="1" dirty="0">
              <a:solidFill>
                <a:srgbClr val="FF0000"/>
              </a:solidFill>
            </a:endParaRPr>
          </a:p>
          <a:p>
            <a:r>
              <a:rPr lang="el-GR" sz="2200" b="1" dirty="0"/>
              <a:t>Η βαλβίδα ελέγχου ροής τροφοδοτικού νερού είναι μία βαλβίδα με διάφραγμα που λειτουργεί με αέρα. </a:t>
            </a:r>
          </a:p>
          <a:p>
            <a:r>
              <a:rPr lang="el-GR" sz="2200" b="1" dirty="0"/>
              <a:t>Ο επενεργητής συνίσταται από ένα διάφραγμα και ένα ελατήριο. </a:t>
            </a:r>
          </a:p>
          <a:p>
            <a:r>
              <a:rPr lang="el-GR" sz="2200" b="1" dirty="0"/>
              <a:t>Το ελατήριο ρυθμίζεται έτσι, ώστε στην ελάχιστη πίεση λειτουργίας η βαλβίδα να παραμένει ανοικτή.</a:t>
            </a:r>
          </a:p>
        </p:txBody>
      </p:sp>
      <p:pic>
        <p:nvPicPr>
          <p:cNvPr id="3" name="Picture 2" descr="Diagram&#10;&#10;Description automatically generated">
            <a:extLst>
              <a:ext uri="{FF2B5EF4-FFF2-40B4-BE49-F238E27FC236}">
                <a16:creationId xmlns:a16="http://schemas.microsoft.com/office/drawing/2014/main" id="{CD866529-F6D2-CCF0-2545-E89FE4E9E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1217886"/>
            <a:ext cx="4574282" cy="5123809"/>
          </a:xfrm>
          <a:prstGeom prst="rect">
            <a:avLst/>
          </a:prstGeom>
        </p:spPr>
      </p:pic>
    </p:spTree>
    <p:extLst>
      <p:ext uri="{BB962C8B-B14F-4D97-AF65-F5344CB8AC3E}">
        <p14:creationId xmlns:p14="http://schemas.microsoft.com/office/powerpoint/2010/main" val="185456992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3.6. Ηλεκτρικός ρυθμιστής στάθμης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52736"/>
            <a:ext cx="8571647" cy="5324535"/>
          </a:xfrm>
          <a:prstGeom prst="rect">
            <a:avLst/>
          </a:prstGeom>
          <a:noFill/>
        </p:spPr>
        <p:txBody>
          <a:bodyPr wrap="square">
            <a:spAutoFit/>
          </a:bodyPr>
          <a:lstStyle/>
          <a:p>
            <a:r>
              <a:rPr lang="el-GR" sz="4000" b="1" dirty="0"/>
              <a:t>Η βασική αρχή λειτουργίας του συστήματος είναι ακριβώς η ίδια με το πνευματικό σύστημα, μόνο που αντί για σήματα αέρα έχομε ηλεκτρικά σήματα και βέβαια η βαλβίδα ελέγχου ροής τροφοδοτικού νερού δεν έχει διάφραγμα με αέρα αλλά ηλεκτρικό κινητήρα.</a:t>
            </a:r>
          </a:p>
          <a:p>
            <a:endParaRPr lang="el-GR" sz="2000" b="1" dirty="0"/>
          </a:p>
        </p:txBody>
      </p:sp>
    </p:spTree>
    <p:extLst>
      <p:ext uri="{BB962C8B-B14F-4D97-AF65-F5344CB8AC3E}">
        <p14:creationId xmlns:p14="http://schemas.microsoft.com/office/powerpoint/2010/main" val="35343580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3.7. Ασφαλιστικά επιστόμια</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52736"/>
            <a:ext cx="8571647" cy="5355312"/>
          </a:xfrm>
          <a:prstGeom prst="rect">
            <a:avLst/>
          </a:prstGeom>
          <a:solidFill>
            <a:schemeClr val="accent6">
              <a:lumMod val="60000"/>
              <a:lumOff val="40000"/>
            </a:schemeClr>
          </a:solidFill>
        </p:spPr>
        <p:txBody>
          <a:bodyPr wrap="square">
            <a:spAutoFit/>
          </a:bodyPr>
          <a:lstStyle/>
          <a:p>
            <a:r>
              <a:rPr lang="el-GR" sz="1900" b="1" dirty="0"/>
              <a:t>Ασφαλιστικά επιστόμια τοποθετούνται σε όλους τους λέβητες, για να αποτρέπουν την ύψωση της πίεσης του ατμού μέσα στο λέβητα σε υψηλότερα από το όριο ασφάλειας επίπεδα. </a:t>
            </a:r>
          </a:p>
          <a:p>
            <a:r>
              <a:rPr lang="el-GR" sz="1900" b="1" dirty="0"/>
              <a:t>Συνδέονται απευθείας με τον ατμοθάλαμο του λέβητα έτσι, ώστε κανένα εμπόδιο να μην παρεμβάλλεται μεταξύ του ατμού του ατμοϋδροθάλαμου και του δίσκου της βαλβίδας του ασφαλιστικού. </a:t>
            </a:r>
          </a:p>
          <a:p>
            <a:r>
              <a:rPr lang="el-GR" sz="1900" b="1" dirty="0"/>
              <a:t>Για το λόγο αυτό τα ασφαλιστικά επιστόμια δεν συνδέονται με τον εσωτερικό ατμαγωγό σωλήνα.</a:t>
            </a:r>
          </a:p>
          <a:p>
            <a:r>
              <a:rPr lang="el-GR" sz="1900" b="1" dirty="0"/>
              <a:t>Η εξαγωγή του ασφαλιστικού επιστομίου συνδέεται με το σωλήνα ο οποίος οδηγεί προς την ατμόσφαιρα.</a:t>
            </a:r>
          </a:p>
          <a:p>
            <a:r>
              <a:rPr lang="el-GR" sz="1900" b="1" dirty="0"/>
              <a:t>Η λειτουργία ενός ασφαλιστικού επιστομίου απαιτεί να ανοίγει τελείως η βαλβίδα του σε μια ορισμένη πίεση, χωρίς να ταλαντεύεται. Επίσης να παραμένει ανοικτό μέχρις ότου η πίεση του ατμού παρουσιάσει μια καθορισμένη πτώση και να κλείνει στεγανά και να παραμένει στεγανό, όταν είναι κλειστό.</a:t>
            </a:r>
          </a:p>
          <a:p>
            <a:r>
              <a:rPr lang="el-GR" sz="1900" b="1" dirty="0"/>
              <a:t>Ο αριθμός και το μέγεθος των ασφαλιστικών πάνω στο λέβητα πρέπει να είναι ικανός για να επιτρέπει τη διατήρηση της πίεσής του ατμού μέσα σε ασφαλή όρια όταν οι πυρές του λέβητα βρίσκονται σε πλήρη δράση και οι ατμοφράκτες είναι κλειστοί.</a:t>
            </a:r>
          </a:p>
        </p:txBody>
      </p:sp>
    </p:spTree>
    <p:extLst>
      <p:ext uri="{BB962C8B-B14F-4D97-AF65-F5344CB8AC3E}">
        <p14:creationId xmlns:p14="http://schemas.microsoft.com/office/powerpoint/2010/main" val="310252906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3.7. Ασφαλιστικά επιστόμια</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52736"/>
            <a:ext cx="8571647" cy="5262979"/>
          </a:xfrm>
          <a:prstGeom prst="rect">
            <a:avLst/>
          </a:prstGeom>
          <a:solidFill>
            <a:schemeClr val="accent6">
              <a:lumMod val="60000"/>
              <a:lumOff val="40000"/>
            </a:schemeClr>
          </a:solidFill>
        </p:spPr>
        <p:txBody>
          <a:bodyPr wrap="square">
            <a:spAutoFit/>
          </a:bodyPr>
          <a:lstStyle/>
          <a:p>
            <a:r>
              <a:rPr lang="el-GR" sz="2100" b="1" dirty="0"/>
              <a:t>Πολλοί τύποι ασφαλιστικών χρησιμοποιήθηκαν μέχρι τώρα όπως: ασφαλιστικά με απευθείας βάρος πάνω στη βαλβίδα. </a:t>
            </a:r>
          </a:p>
          <a:p>
            <a:r>
              <a:rPr lang="el-GR" sz="2100" b="1" dirty="0"/>
              <a:t>Ασφαλιστικά με αντίρροπο βάρος ή με μοχλό. </a:t>
            </a:r>
          </a:p>
          <a:p>
            <a:r>
              <a:rPr lang="el-GR" sz="2100" b="1" dirty="0"/>
              <a:t>Ασφαλιστικά με ελατήριο. </a:t>
            </a:r>
          </a:p>
          <a:p>
            <a:r>
              <a:rPr lang="el-GR" sz="2100" b="1" dirty="0"/>
              <a:t>Ασφαλιστικά με θάλαμο. </a:t>
            </a:r>
          </a:p>
          <a:p>
            <a:r>
              <a:rPr lang="el-GR" sz="2100" b="1" dirty="0"/>
              <a:t>Ασφαλιστικά με ακροφύσιο. </a:t>
            </a:r>
          </a:p>
          <a:p>
            <a:r>
              <a:rPr lang="el-GR" sz="2100" b="1" dirty="0"/>
              <a:t>Ασφαλιστικά με αντίδραση. </a:t>
            </a:r>
          </a:p>
          <a:p>
            <a:endParaRPr lang="el-GR" sz="2100" b="1" dirty="0"/>
          </a:p>
          <a:p>
            <a:r>
              <a:rPr lang="el-GR" sz="2100" b="1" dirty="0"/>
              <a:t>Σε όλους τους τύπους, η στατική πίεση, όταν εφαρμοσθεί πάνω στον πυθμένα του δίσκου της βαλβίδας, προκαλεί το αρχικό άνοιγμα.</a:t>
            </a:r>
          </a:p>
          <a:p>
            <a:r>
              <a:rPr lang="el-GR" sz="2100" b="1" dirty="0"/>
              <a:t>Τα ασφαλιστικά επιστόμια χαρακτηρίζονται ως απλά, διπλά, τριπλά ή τετραπλά, ανάλογα με τον αριθμό των βαλβίδων οι οποίες περιέχονται σε ένα κέλυφος (σώμα). </a:t>
            </a:r>
          </a:p>
          <a:p>
            <a:r>
              <a:rPr lang="el-GR" sz="2100" b="1" dirty="0"/>
              <a:t>Και τα τέσσερα είδη χρησιμοποιούνται σε ναυτικές εγκαταστάσεις, αλλά σήμερα επιδιώκεται να χρησιμοποιούνται περισσότερο απλά επιστόμια μεγάλης απόδοσης.</a:t>
            </a:r>
          </a:p>
        </p:txBody>
      </p:sp>
    </p:spTree>
    <p:extLst>
      <p:ext uri="{BB962C8B-B14F-4D97-AF65-F5344CB8AC3E}">
        <p14:creationId xmlns:p14="http://schemas.microsoft.com/office/powerpoint/2010/main" val="28071130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3.7. Ασφαλιστικά επιστόμια</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52736"/>
            <a:ext cx="8571647" cy="4832092"/>
          </a:xfrm>
          <a:prstGeom prst="rect">
            <a:avLst/>
          </a:prstGeom>
          <a:solidFill>
            <a:schemeClr val="accent6">
              <a:lumMod val="60000"/>
              <a:lumOff val="40000"/>
            </a:schemeClr>
          </a:solidFill>
        </p:spPr>
        <p:txBody>
          <a:bodyPr wrap="square">
            <a:spAutoFit/>
          </a:bodyPr>
          <a:lstStyle/>
          <a:p>
            <a:r>
              <a:rPr lang="el-GR" sz="4400" b="1" dirty="0"/>
              <a:t>Τυπικές μορφές ασφαλιστικών</a:t>
            </a:r>
          </a:p>
          <a:p>
            <a:endParaRPr lang="el-GR" sz="4400" b="1" dirty="0"/>
          </a:p>
          <a:p>
            <a:r>
              <a:rPr lang="el-GR" sz="4400" b="1" dirty="0">
                <a:solidFill>
                  <a:srgbClr val="FF0000"/>
                </a:solidFill>
              </a:rPr>
              <a:t>α) Με απευθείας βάρος.</a:t>
            </a:r>
          </a:p>
          <a:p>
            <a:endParaRPr lang="el-GR" sz="4400" b="1" dirty="0"/>
          </a:p>
          <a:p>
            <a:r>
              <a:rPr lang="el-GR" sz="4400" b="1" dirty="0">
                <a:solidFill>
                  <a:srgbClr val="FF0000"/>
                </a:solidFill>
              </a:rPr>
              <a:t>β) Με αντίρροπο βάρος.</a:t>
            </a:r>
          </a:p>
          <a:p>
            <a:endParaRPr lang="el-GR" sz="4400" b="1" dirty="0">
              <a:solidFill>
                <a:srgbClr val="FF0000"/>
              </a:solidFill>
            </a:endParaRPr>
          </a:p>
          <a:p>
            <a:r>
              <a:rPr lang="el-GR" sz="4400" b="1" dirty="0">
                <a:solidFill>
                  <a:srgbClr val="FF0000"/>
                </a:solidFill>
              </a:rPr>
              <a:t>γ) Με ελατήριο.</a:t>
            </a:r>
          </a:p>
        </p:txBody>
      </p:sp>
    </p:spTree>
    <p:extLst>
      <p:ext uri="{BB962C8B-B14F-4D97-AF65-F5344CB8AC3E}">
        <p14:creationId xmlns:p14="http://schemas.microsoft.com/office/powerpoint/2010/main" val="403504168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3.7. Ασφαλιστικά επιστόμια</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052736"/>
            <a:ext cx="4646290" cy="5632311"/>
          </a:xfrm>
          <a:prstGeom prst="rect">
            <a:avLst/>
          </a:prstGeom>
          <a:solidFill>
            <a:schemeClr val="accent6">
              <a:lumMod val="60000"/>
              <a:lumOff val="40000"/>
            </a:schemeClr>
          </a:solidFill>
        </p:spPr>
        <p:txBody>
          <a:bodyPr wrap="square">
            <a:spAutoFit/>
          </a:bodyPr>
          <a:lstStyle/>
          <a:p>
            <a:r>
              <a:rPr lang="el-GR" sz="3600" b="1" dirty="0">
                <a:solidFill>
                  <a:srgbClr val="FF0000"/>
                </a:solidFill>
              </a:rPr>
              <a:t>α) Με απευθείας βάρος</a:t>
            </a:r>
          </a:p>
          <a:p>
            <a:endParaRPr lang="el-GR" sz="3600" b="1" dirty="0"/>
          </a:p>
          <a:p>
            <a:r>
              <a:rPr lang="el-GR" sz="3600" b="1" dirty="0"/>
              <a:t>Στον τύπο αυτό το βάρος τοποθετείται γύρω από το βάκτρο της βαλβίδας με τη μορφή μολυβδίνων ή σιδερένιων παρακύκλων.</a:t>
            </a:r>
          </a:p>
        </p:txBody>
      </p:sp>
      <p:pic>
        <p:nvPicPr>
          <p:cNvPr id="3" name="Picture 2" descr="Diagram&#10;&#10;Description automatically generated">
            <a:extLst>
              <a:ext uri="{FF2B5EF4-FFF2-40B4-BE49-F238E27FC236}">
                <a16:creationId xmlns:a16="http://schemas.microsoft.com/office/drawing/2014/main" id="{888D805D-DC03-555E-AC87-5D289B0FF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588" y="1052736"/>
            <a:ext cx="3523809" cy="5400600"/>
          </a:xfrm>
          <a:prstGeom prst="rect">
            <a:avLst/>
          </a:prstGeom>
        </p:spPr>
      </p:pic>
    </p:spTree>
    <p:extLst>
      <p:ext uri="{BB962C8B-B14F-4D97-AF65-F5344CB8AC3E}">
        <p14:creationId xmlns:p14="http://schemas.microsoft.com/office/powerpoint/2010/main" val="380917151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3.7. Ασφαλιστικά επιστόμια</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052736"/>
            <a:ext cx="4070226" cy="5078313"/>
          </a:xfrm>
          <a:prstGeom prst="rect">
            <a:avLst/>
          </a:prstGeom>
          <a:solidFill>
            <a:schemeClr val="accent6">
              <a:lumMod val="60000"/>
              <a:lumOff val="40000"/>
            </a:schemeClr>
          </a:solidFill>
        </p:spPr>
        <p:txBody>
          <a:bodyPr wrap="square">
            <a:spAutoFit/>
          </a:bodyPr>
          <a:lstStyle/>
          <a:p>
            <a:r>
              <a:rPr lang="el-GR" sz="3600" b="1" dirty="0">
                <a:solidFill>
                  <a:srgbClr val="FF0000"/>
                </a:solidFill>
              </a:rPr>
              <a:t>β) Με αντίρροπο βάρος</a:t>
            </a:r>
          </a:p>
          <a:p>
            <a:endParaRPr lang="el-GR" sz="3600" b="1" dirty="0">
              <a:solidFill>
                <a:srgbClr val="FF0000"/>
              </a:solidFill>
            </a:endParaRPr>
          </a:p>
          <a:p>
            <a:r>
              <a:rPr lang="el-GR" sz="3600" b="1" dirty="0"/>
              <a:t>Στον τύπο αυτό το βάρος τοποθετείται στο άκρο ενός μοχλού αντί πάνω στην ίδια τη βαλβίδα.</a:t>
            </a:r>
          </a:p>
        </p:txBody>
      </p:sp>
      <p:pic>
        <p:nvPicPr>
          <p:cNvPr id="3" name="Picture 2" descr="A drawing of a shopping cart&#10;&#10;Description automatically generated with medium confidence">
            <a:extLst>
              <a:ext uri="{FF2B5EF4-FFF2-40B4-BE49-F238E27FC236}">
                <a16:creationId xmlns:a16="http://schemas.microsoft.com/office/drawing/2014/main" id="{61D5BDCF-79E3-2B08-8377-99DB60198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334" y="2329987"/>
            <a:ext cx="4123809" cy="2523809"/>
          </a:xfrm>
          <a:prstGeom prst="rect">
            <a:avLst/>
          </a:prstGeom>
        </p:spPr>
      </p:pic>
    </p:spTree>
    <p:extLst>
      <p:ext uri="{BB962C8B-B14F-4D97-AF65-F5344CB8AC3E}">
        <p14:creationId xmlns:p14="http://schemas.microsoft.com/office/powerpoint/2010/main" val="322329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1.2.  ΛΕΒΗΤΑΣ </a:t>
            </a:r>
            <a:r>
              <a:rPr lang="en-US" sz="2400" b="1" u="sng" dirty="0">
                <a:solidFill>
                  <a:schemeClr val="bg1"/>
                </a:solidFill>
                <a:latin typeface="Arial" pitchFamily="34" charset="0"/>
                <a:cs typeface="Arial" pitchFamily="34" charset="0"/>
              </a:rPr>
              <a:t> YARROW </a:t>
            </a:r>
            <a:r>
              <a:rPr lang="el-GR" sz="2400" b="1" u="sng" dirty="0">
                <a:solidFill>
                  <a:schemeClr val="bg1"/>
                </a:solidFill>
                <a:latin typeface="Arial" pitchFamily="34" charset="0"/>
                <a:cs typeface="Arial" pitchFamily="34" charset="0"/>
              </a:rPr>
              <a:t> 5  ΘΑΛΑΜΩΝ</a:t>
            </a:r>
            <a:endParaRPr lang="en-US" sz="2400" b="1" u="sng" dirty="0">
              <a:solidFill>
                <a:schemeClr val="bg1"/>
              </a:solidFill>
              <a:latin typeface="Arial" pitchFamily="34" charset="0"/>
              <a:cs typeface="Arial" pitchFamily="34" charset="0"/>
            </a:endParaRPr>
          </a:p>
        </p:txBody>
      </p:sp>
      <p:sp>
        <p:nvSpPr>
          <p:cNvPr id="8" name="TextBox 7"/>
          <p:cNvSpPr txBox="1"/>
          <p:nvPr/>
        </p:nvSpPr>
        <p:spPr>
          <a:xfrm>
            <a:off x="285720" y="1142984"/>
            <a:ext cx="3357586" cy="5478423"/>
          </a:xfrm>
          <a:prstGeom prst="rect">
            <a:avLst/>
          </a:prstGeom>
          <a:noFill/>
        </p:spPr>
        <p:txBody>
          <a:bodyPr wrap="square" rtlCol="0">
            <a:spAutoFit/>
          </a:bodyPr>
          <a:lstStyle/>
          <a:p>
            <a:pPr>
              <a:buClr>
                <a:srgbClr val="FF0000"/>
              </a:buClr>
              <a:buFont typeface="Wingdings" pitchFamily="2" charset="2"/>
              <a:buChar char="Ø"/>
            </a:pPr>
            <a:r>
              <a:rPr lang="el-GR" sz="1400" b="1" dirty="0">
                <a:latin typeface="Arial Black" pitchFamily="34" charset="0"/>
              </a:rPr>
              <a:t>ΕΙΝΑΙ ΛΕΒΗΤΑΣ ΔΙΠΛΗΣ ΡΟΗΣ ΚΑΥΣΑΕΡΙΩΝ ΕΦΟΔΙΑΣΜΕΝΟ ΜΕ ΕΝΔΙΑΜΕΣΟ ΥΠΕΡΘΕΡΜΑΝΤΗΡΑ ΚΑΙ ΜΕ ΠΡΟΘΕΡΜΑΝΤΗΡΑ ΑΕΡΑ (</a:t>
            </a:r>
            <a:r>
              <a:rPr lang="en-US" sz="1400" b="1" dirty="0">
                <a:solidFill>
                  <a:srgbClr val="FF0000"/>
                </a:solidFill>
                <a:latin typeface="Arial Black" pitchFamily="34" charset="0"/>
              </a:rPr>
              <a:t>Howden-Ljünstrom</a:t>
            </a:r>
            <a:r>
              <a:rPr lang="en-US" sz="1400" b="1" dirty="0">
                <a:latin typeface="Arial Black" pitchFamily="34" charset="0"/>
              </a:rPr>
              <a:t>)</a:t>
            </a:r>
            <a:r>
              <a:rPr lang="el-GR" sz="1400" b="1" dirty="0">
                <a:latin typeface="Arial Black" pitchFamily="34" charset="0"/>
              </a:rPr>
              <a:t>.</a:t>
            </a:r>
            <a:r>
              <a:rPr lang="en-US" sz="1400" b="1" dirty="0">
                <a:latin typeface="Arial Black" pitchFamily="34" charset="0"/>
              </a:rPr>
              <a:t> </a:t>
            </a:r>
            <a:r>
              <a:rPr lang="el-GR" sz="1400" b="1" dirty="0">
                <a:latin typeface="Arial Black" pitchFamily="34" charset="0"/>
              </a:rPr>
              <a:t>Η ΘΕΣΗ ΤΩΝ ΚΑΥΣΤΗΡΩΝ ΤΟΥ ΕΙΝΑΙ ΠΛΕΥΡΙΚΗ.</a:t>
            </a:r>
          </a:p>
          <a:p>
            <a:pPr>
              <a:buClr>
                <a:srgbClr val="FF0000"/>
              </a:buClr>
              <a:buFont typeface="Wingdings" pitchFamily="2" charset="2"/>
              <a:buChar char="Ø"/>
            </a:pPr>
            <a:r>
              <a:rPr lang="el-GR" sz="1400" b="1" dirty="0">
                <a:latin typeface="Arial Black" pitchFamily="34" charset="0"/>
              </a:rPr>
              <a:t>ΕΧΕΙ ΑΤΜΟΠΑΡΑΓΩΓΙΚΗ ΙΚΑΝΟΤΗΤΑ 31000 </a:t>
            </a:r>
            <a:r>
              <a:rPr lang="en-US" sz="1400" b="1" dirty="0">
                <a:latin typeface="Arial Black" pitchFamily="34" charset="0"/>
              </a:rPr>
              <a:t>kg/h </a:t>
            </a:r>
            <a:r>
              <a:rPr lang="el-GR" sz="1400" b="1" dirty="0">
                <a:latin typeface="Arial Black" pitchFamily="34" charset="0"/>
              </a:rPr>
              <a:t>ΥΠΟ ΠΙΕΣΗ 33 </a:t>
            </a:r>
            <a:r>
              <a:rPr lang="en-US" sz="1400" b="1" dirty="0">
                <a:latin typeface="Arial Black" pitchFamily="34" charset="0"/>
              </a:rPr>
              <a:t>bar</a:t>
            </a:r>
            <a:r>
              <a:rPr lang="el-GR" sz="1400" b="1" dirty="0">
                <a:latin typeface="Arial Black" pitchFamily="34" charset="0"/>
              </a:rPr>
              <a:t> ΚΑΙ ΘΕΡΜΟΚΡΑΣΙΑ 400°</a:t>
            </a:r>
            <a:r>
              <a:rPr lang="en-US" sz="1400" b="1" dirty="0">
                <a:latin typeface="Arial Black" pitchFamily="34" charset="0"/>
              </a:rPr>
              <a:t>C</a:t>
            </a:r>
            <a:r>
              <a:rPr lang="el-GR" sz="1400" b="1" dirty="0">
                <a:latin typeface="Arial Black" pitchFamily="34" charset="0"/>
              </a:rPr>
              <a:t> .</a:t>
            </a:r>
          </a:p>
          <a:p>
            <a:pPr>
              <a:buClr>
                <a:srgbClr val="FF0000"/>
              </a:buClr>
              <a:buFont typeface="Wingdings" pitchFamily="2" charset="2"/>
              <a:buChar char="Ø"/>
            </a:pPr>
            <a:r>
              <a:rPr lang="el-GR" sz="1400" b="1" dirty="0">
                <a:latin typeface="Arial Black" pitchFamily="34" charset="0"/>
              </a:rPr>
              <a:t>ΕΧΕΙ ΙΣΧΥΡΗ ΜΟΝΩΤΙΚΗ ΕΠΕΝΔΥΣΗ ΤΩΝ ΥΔΡΟΘΑΛΑΜΩΝ ΤΟΥ.</a:t>
            </a:r>
          </a:p>
          <a:p>
            <a:pPr>
              <a:buClr>
                <a:srgbClr val="FF0000"/>
              </a:buClr>
              <a:buFont typeface="Wingdings" pitchFamily="2" charset="2"/>
              <a:buChar char="Ø"/>
            </a:pPr>
            <a:r>
              <a:rPr lang="el-GR" sz="1400" b="1" dirty="0">
                <a:latin typeface="Arial Black" pitchFamily="34" charset="0"/>
              </a:rPr>
              <a:t>ΡΥΘΜΙΖΕΤΑΙ Η ΘΕΡΜΟΚΡΑΣΙΑ ΤΟΥ ΥΠΕΡΘΕΡΜΟΥ ΜΕ ΤΗ ΒΟΗΘΕΙΑ ΤΩΝ ΚΑΠΝΟΦΡΑΚΤΩΝ.</a:t>
            </a:r>
          </a:p>
          <a:p>
            <a:pPr>
              <a:buClr>
                <a:srgbClr val="FF0000"/>
              </a:buClr>
              <a:buFont typeface="Wingdings" pitchFamily="2" charset="2"/>
              <a:buChar char="Ø"/>
            </a:pPr>
            <a:r>
              <a:rPr lang="el-GR" sz="1400" b="1" dirty="0">
                <a:latin typeface="Arial Black" pitchFamily="34" charset="0"/>
              </a:rPr>
              <a:t>ΣΤΟ ΜΕΣΟ ΤΗΣ ΕΣΤΙΑΣ ΔΙΑΚΡΙΝΟΝΤΑΙ ΟΙ ΕΚΚΑΠΝΙΣΤΗΡΕΣ (</a:t>
            </a:r>
            <a:r>
              <a:rPr lang="en-US" sz="1400" b="1" dirty="0">
                <a:latin typeface="Arial Black" pitchFamily="34" charset="0"/>
              </a:rPr>
              <a:t> </a:t>
            </a:r>
            <a:r>
              <a:rPr lang="en-US" sz="1400" b="1" dirty="0">
                <a:solidFill>
                  <a:srgbClr val="FF0000"/>
                </a:solidFill>
                <a:latin typeface="Arial Black" pitchFamily="34" charset="0"/>
              </a:rPr>
              <a:t>Soot Blowers </a:t>
            </a:r>
            <a:r>
              <a:rPr lang="en-US" sz="1400" b="1" dirty="0">
                <a:latin typeface="Arial Black" pitchFamily="34" charset="0"/>
              </a:rPr>
              <a:t>)</a:t>
            </a:r>
            <a:r>
              <a:rPr lang="el-GR" sz="1400" b="1" dirty="0">
                <a:latin typeface="Arial Black" pitchFamily="34" charset="0"/>
              </a:rPr>
              <a:t> ΓΙΑ ΤΟΝ ΕΚΚΑΠΝΙΣΜΟ ΤΩΝ ΑΥΛΩΝ ΜΕ ΑΤΜΟ.</a:t>
            </a:r>
          </a:p>
        </p:txBody>
      </p:sp>
      <p:pic>
        <p:nvPicPr>
          <p:cNvPr id="6146" name="Picture 2" descr="C:\Users\Fadi\Desktop\yarrow-boiler-superheating.gif"/>
          <p:cNvPicPr>
            <a:picLocks noChangeAspect="1" noChangeArrowheads="1"/>
          </p:cNvPicPr>
          <p:nvPr/>
        </p:nvPicPr>
        <p:blipFill>
          <a:blip r:embed="rId3" cstate="print">
            <a:lum bright="-17000" contrast="42000"/>
          </a:blip>
          <a:srcRect/>
          <a:stretch>
            <a:fillRect/>
          </a:stretch>
        </p:blipFill>
        <p:spPr bwMode="auto">
          <a:xfrm>
            <a:off x="4067944" y="1124744"/>
            <a:ext cx="4680520" cy="5400600"/>
          </a:xfrm>
          <a:prstGeom prst="rect">
            <a:avLst/>
          </a:prstGeom>
          <a:noFill/>
        </p:spPr>
      </p:pic>
    </p:spTree>
    <p:extLst>
      <p:ext uri="{BB962C8B-B14F-4D97-AF65-F5344CB8AC3E}">
        <p14:creationId xmlns:p14="http://schemas.microsoft.com/office/powerpoint/2010/main" val="153039271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3.7. Ασφαλιστικά επιστόμια</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052736"/>
            <a:ext cx="4286250" cy="5632311"/>
          </a:xfrm>
          <a:prstGeom prst="rect">
            <a:avLst/>
          </a:prstGeom>
          <a:solidFill>
            <a:schemeClr val="accent6">
              <a:lumMod val="60000"/>
              <a:lumOff val="40000"/>
            </a:schemeClr>
          </a:solidFill>
        </p:spPr>
        <p:txBody>
          <a:bodyPr wrap="square">
            <a:spAutoFit/>
          </a:bodyPr>
          <a:lstStyle/>
          <a:p>
            <a:r>
              <a:rPr lang="el-GR" sz="3600" b="1" dirty="0">
                <a:solidFill>
                  <a:srgbClr val="FF0000"/>
                </a:solidFill>
              </a:rPr>
              <a:t>γ) Με ελατήριο</a:t>
            </a:r>
          </a:p>
          <a:p>
            <a:r>
              <a:rPr lang="el-GR" b="1" dirty="0"/>
              <a:t>Η συνηθισμένη μορφή ενός διπλού ασφαλιστικού με ελατήριο φαίνεται στο σχήμα όπου διακρίνουμε το σώμα του Α και τη βαλβίδα Β με την έδρα της, το κιβώτιο του ελατηρίου Κ, το ελατήριο, τον κοχλία Σ ρυθμιστικό της πίεσης του ελατηρίου της βαλβίδας, και το ασφαλιστικό της ρύθμισης περικόχλιο. Επίσης διακρίνουμε το κλείθρο κ για την ασφάλεια της ρύθμισης από τυχαία μεταβολή της και στο αριστερό τμήμα του σχήματος τους μοχλούς ή </a:t>
            </a:r>
            <a:r>
              <a:rPr lang="el-GR" b="1" dirty="0" err="1"/>
              <a:t>κνώδακες</a:t>
            </a:r>
            <a:r>
              <a:rPr lang="el-GR" b="1" dirty="0"/>
              <a:t> ανύψωσης της βαλβίδας χειροκίνητα από απομακρυσμένη θέση μέσω χειριστηρίου και ράβδων μετάδοσης (για την περίπτωση κατά την οποία δεν θα άνοιγε η βαλβίδα παρά την υπέρβαση του ρυθμισμένου ορίου πίεσης).</a:t>
            </a:r>
          </a:p>
        </p:txBody>
      </p:sp>
      <p:pic>
        <p:nvPicPr>
          <p:cNvPr id="3" name="Picture 2" descr="Diagram, engineering drawing&#10;&#10;Description automatically generated">
            <a:extLst>
              <a:ext uri="{FF2B5EF4-FFF2-40B4-BE49-F238E27FC236}">
                <a16:creationId xmlns:a16="http://schemas.microsoft.com/office/drawing/2014/main" id="{0E7B5AE0-96E1-C2CB-F65A-A496E9368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3" y="1052736"/>
            <a:ext cx="3998216" cy="5617076"/>
          </a:xfrm>
          <a:prstGeom prst="rect">
            <a:avLst/>
          </a:prstGeom>
        </p:spPr>
      </p:pic>
    </p:spTree>
    <p:extLst>
      <p:ext uri="{BB962C8B-B14F-4D97-AF65-F5344CB8AC3E}">
        <p14:creationId xmlns:p14="http://schemas.microsoft.com/office/powerpoint/2010/main" val="115356259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3.7. Ασφαλιστικά επιστόμια</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052736"/>
            <a:ext cx="4286250" cy="5493812"/>
          </a:xfrm>
          <a:prstGeom prst="rect">
            <a:avLst/>
          </a:prstGeom>
          <a:solidFill>
            <a:schemeClr val="accent6">
              <a:lumMod val="60000"/>
              <a:lumOff val="40000"/>
            </a:schemeClr>
          </a:solidFill>
        </p:spPr>
        <p:txBody>
          <a:bodyPr wrap="square">
            <a:spAutoFit/>
          </a:bodyPr>
          <a:lstStyle/>
          <a:p>
            <a:r>
              <a:rPr lang="el-GR" sz="3600" b="1" dirty="0">
                <a:solidFill>
                  <a:srgbClr val="FF0000"/>
                </a:solidFill>
              </a:rPr>
              <a:t>γ) Με ελατήριο</a:t>
            </a:r>
          </a:p>
          <a:p>
            <a:r>
              <a:rPr lang="el-GR" sz="1500" b="1" dirty="0"/>
              <a:t>Η ρύθμιση του ασφαλιστικού γίνεται με δοκιμαστική ρύθμιση της έντασης του ελατηρίου με τον κοχλία Σ.</a:t>
            </a:r>
          </a:p>
          <a:p>
            <a:r>
              <a:rPr lang="el-GR" sz="1500" b="1" dirty="0"/>
              <a:t>Η σύσφιγξη του κοχλία αυξάνει την ένταση του ελατηρίου και αντίστροφα. Έτσι αυξάνεται ή ελαττώνεται αντίστοιχα η πίεση πάνω στη βαλβίδα, δηλαδή το όριο πίεσης στο οποίο θα ανοίξει το ασφαλιστικό. Μετά τη ρύθμιση συσφίγγεται το ασφαλιστικό περικόχλιο (κόντρα) για την ασφάλειά της.</a:t>
            </a:r>
          </a:p>
          <a:p>
            <a:r>
              <a:rPr lang="el-GR" sz="1500" b="1" dirty="0"/>
              <a:t>Το ελατήριο υπόκειται στη λεγόμενη δοκιμή συμπίεσης, η οποία πραγματοποιείται με τοποθέτηση δοκιμαστικών βαρών πάνω σ' αυτό.</a:t>
            </a:r>
          </a:p>
          <a:p>
            <a:r>
              <a:rPr lang="el-GR" sz="1500" b="1" dirty="0"/>
              <a:t>Μετρείται η συμπίεσή του και συγκρίνεται με τη θεωρητική που πρέπει να έχει και η οποία βρίσκεται με ανάλογους τύπους της αντοχής των υλικών ή των νηογνωμόνων.</a:t>
            </a:r>
          </a:p>
          <a:p>
            <a:r>
              <a:rPr lang="el-GR" sz="1500" b="1" dirty="0"/>
              <a:t>Ανεξάρτητα από τη μέτρηση, το ελατήριο, ύστερα από οποιαδήποτε συμπίεση, πρέπει να επανέρχεται στο αρχικό του μήκος, διαφορετικά κρίνεται ως χαλαρό και πρέπει να απορρίπτεται.</a:t>
            </a:r>
          </a:p>
        </p:txBody>
      </p:sp>
      <p:pic>
        <p:nvPicPr>
          <p:cNvPr id="3" name="Picture 2" descr="Diagram, engineering drawing&#10;&#10;Description automatically generated">
            <a:extLst>
              <a:ext uri="{FF2B5EF4-FFF2-40B4-BE49-F238E27FC236}">
                <a16:creationId xmlns:a16="http://schemas.microsoft.com/office/drawing/2014/main" id="{0E7B5AE0-96E1-C2CB-F65A-A496E9368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3" y="1052736"/>
            <a:ext cx="3998216" cy="5617076"/>
          </a:xfrm>
          <a:prstGeom prst="rect">
            <a:avLst/>
          </a:prstGeom>
        </p:spPr>
      </p:pic>
    </p:spTree>
    <p:extLst>
      <p:ext uri="{BB962C8B-B14F-4D97-AF65-F5344CB8AC3E}">
        <p14:creationId xmlns:p14="http://schemas.microsoft.com/office/powerpoint/2010/main" val="312499071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3.7. Ασφαλιστικά επιστόμια</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936283"/>
            <a:ext cx="4286250" cy="2985433"/>
          </a:xfrm>
          <a:prstGeom prst="rect">
            <a:avLst/>
          </a:prstGeom>
          <a:solidFill>
            <a:schemeClr val="accent6">
              <a:lumMod val="60000"/>
              <a:lumOff val="40000"/>
            </a:schemeClr>
          </a:solidFill>
        </p:spPr>
        <p:txBody>
          <a:bodyPr wrap="square">
            <a:spAutoFit/>
          </a:bodyPr>
          <a:lstStyle/>
          <a:p>
            <a:r>
              <a:rPr lang="el-GR" sz="2400" b="1" dirty="0">
                <a:solidFill>
                  <a:srgbClr val="FF0000"/>
                </a:solidFill>
              </a:rPr>
              <a:t>Ασφαλιστικό τύπου </a:t>
            </a:r>
            <a:r>
              <a:rPr lang="en-US" sz="2400" b="1" dirty="0">
                <a:solidFill>
                  <a:srgbClr val="FF0000"/>
                </a:solidFill>
              </a:rPr>
              <a:t>Cockburn</a:t>
            </a:r>
            <a:endParaRPr lang="el-GR" sz="2400" b="1" dirty="0">
              <a:solidFill>
                <a:srgbClr val="FF0000"/>
              </a:solidFill>
            </a:endParaRPr>
          </a:p>
          <a:p>
            <a:endParaRPr lang="en-US" sz="2400" b="1" dirty="0">
              <a:solidFill>
                <a:srgbClr val="FF0000"/>
              </a:solidFill>
            </a:endParaRPr>
          </a:p>
          <a:p>
            <a:r>
              <a:rPr lang="el-GR" sz="2800" b="1" dirty="0"/>
              <a:t>Αποτελείται από δύο συγκροτήματα, το καθένα από τα οποία έχει ανά μία ρυθμιστική και μία κύρια βαλβίδα.</a:t>
            </a:r>
          </a:p>
        </p:txBody>
      </p:sp>
      <p:pic>
        <p:nvPicPr>
          <p:cNvPr id="5" name="Picture 4" descr="Diagram&#10;&#10;Description automatically generated">
            <a:extLst>
              <a:ext uri="{FF2B5EF4-FFF2-40B4-BE49-F238E27FC236}">
                <a16:creationId xmlns:a16="http://schemas.microsoft.com/office/drawing/2014/main" id="{5FC5D281-53CA-80FB-18DC-072DD0170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052736"/>
            <a:ext cx="4070225" cy="5544616"/>
          </a:xfrm>
          <a:prstGeom prst="rect">
            <a:avLst/>
          </a:prstGeom>
        </p:spPr>
      </p:pic>
    </p:spTree>
    <p:extLst>
      <p:ext uri="{BB962C8B-B14F-4D97-AF65-F5344CB8AC3E}">
        <p14:creationId xmlns:p14="http://schemas.microsoft.com/office/powerpoint/2010/main" val="143818094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3.7. Ασφαλιστικά επιστόμια</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69085"/>
            <a:ext cx="4286250" cy="4893647"/>
          </a:xfrm>
          <a:prstGeom prst="rect">
            <a:avLst/>
          </a:prstGeom>
          <a:solidFill>
            <a:schemeClr val="accent6">
              <a:lumMod val="60000"/>
              <a:lumOff val="40000"/>
            </a:schemeClr>
          </a:solidFill>
        </p:spPr>
        <p:txBody>
          <a:bodyPr wrap="square">
            <a:spAutoFit/>
          </a:bodyPr>
          <a:lstStyle/>
          <a:p>
            <a:r>
              <a:rPr lang="el-GR" sz="2400" b="1" dirty="0">
                <a:solidFill>
                  <a:srgbClr val="FF0000"/>
                </a:solidFill>
              </a:rPr>
              <a:t>Ασφαλιστικό με θάλαμο</a:t>
            </a:r>
          </a:p>
          <a:p>
            <a:endParaRPr lang="en-US" sz="2400" b="1" dirty="0">
              <a:solidFill>
                <a:srgbClr val="FF0000"/>
              </a:solidFill>
            </a:endParaRPr>
          </a:p>
          <a:p>
            <a:r>
              <a:rPr lang="el-GR" sz="2200" b="1" dirty="0"/>
              <a:t>Είναι περίπου ίδιο με το απλό ασφαλιστικό με ελατήρια. Εικονίζεται στο σχήμα στην απλή μορφή του, όπου και διακρίνονται τα κύρια μέρη του.</a:t>
            </a:r>
          </a:p>
          <a:p>
            <a:r>
              <a:rPr lang="el-GR" sz="2200" b="1" dirty="0"/>
              <a:t>Χαρακτηριστικό της κατασκευής του είναι η απόλυτα ευθύγραμμη κίνηση της βαλβίδας με τη βοήθεια οδηγού, ο οποίος βρίσκεται μέσα στο χιτώνιο της έδρας, και αντίστοιχου οδηγητικού δακτυλίου στο πάνω άκρο.</a:t>
            </a:r>
          </a:p>
        </p:txBody>
      </p:sp>
      <p:pic>
        <p:nvPicPr>
          <p:cNvPr id="3" name="Picture 2" descr="Diagram&#10;&#10;Description automatically generated">
            <a:extLst>
              <a:ext uri="{FF2B5EF4-FFF2-40B4-BE49-F238E27FC236}">
                <a16:creationId xmlns:a16="http://schemas.microsoft.com/office/drawing/2014/main" id="{FA0A5D35-2FE5-5EFA-3516-07182F1B6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2060" y="1069085"/>
            <a:ext cx="4076190" cy="5409524"/>
          </a:xfrm>
          <a:prstGeom prst="rect">
            <a:avLst/>
          </a:prstGeom>
        </p:spPr>
      </p:pic>
    </p:spTree>
    <p:extLst>
      <p:ext uri="{BB962C8B-B14F-4D97-AF65-F5344CB8AC3E}">
        <p14:creationId xmlns:p14="http://schemas.microsoft.com/office/powerpoint/2010/main" val="368234900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3.8. Υδροδείκτες</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69085"/>
            <a:ext cx="8572500" cy="5016758"/>
          </a:xfrm>
          <a:prstGeom prst="rect">
            <a:avLst/>
          </a:prstGeom>
          <a:solidFill>
            <a:schemeClr val="accent4">
              <a:lumMod val="60000"/>
              <a:lumOff val="40000"/>
            </a:schemeClr>
          </a:solidFill>
        </p:spPr>
        <p:txBody>
          <a:bodyPr wrap="square">
            <a:spAutoFit/>
          </a:bodyPr>
          <a:lstStyle/>
          <a:p>
            <a:r>
              <a:rPr lang="el-GR" sz="3200" b="1" dirty="0"/>
              <a:t>Οι υδροδείκτες δείχνουν τη στάθμη του νερού μέσα στον ατμοϋδροθάλαμο. </a:t>
            </a:r>
          </a:p>
          <a:p>
            <a:r>
              <a:rPr lang="el-GR" sz="3200" b="1" dirty="0"/>
              <a:t>Τοποθετούνται συνήθως κατά ζευγάρια για μεγαλύτερη ασφάλεια ενδείξεων.</a:t>
            </a:r>
          </a:p>
          <a:p>
            <a:r>
              <a:rPr lang="el-GR" sz="3200" b="1" dirty="0"/>
              <a:t>Η τοποθέτησή τους γίνεται έτσι, ώστε η στάθμη να βρίσκεται συνήθως στο μέσο του ύψους του γυαλιού του υδροδείκτη. </a:t>
            </a:r>
          </a:p>
          <a:p>
            <a:r>
              <a:rPr lang="el-GR" sz="3200" b="1" dirty="0"/>
              <a:t>Η λειτουργία τους βασίζεται στην αρχή των συγκοινωνούντων δοχείων και διαιρούνται βασικά σε κυλινδρικούς και επίπεδους.</a:t>
            </a:r>
          </a:p>
        </p:txBody>
      </p:sp>
    </p:spTree>
    <p:extLst>
      <p:ext uri="{BB962C8B-B14F-4D97-AF65-F5344CB8AC3E}">
        <p14:creationId xmlns:p14="http://schemas.microsoft.com/office/powerpoint/2010/main" val="89953165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3.8. Υδροδείκτες</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69085"/>
            <a:ext cx="4286250" cy="4524315"/>
          </a:xfrm>
          <a:prstGeom prst="rect">
            <a:avLst/>
          </a:prstGeom>
          <a:solidFill>
            <a:schemeClr val="accent4">
              <a:lumMod val="60000"/>
              <a:lumOff val="40000"/>
            </a:schemeClr>
          </a:solidFill>
        </p:spPr>
        <p:txBody>
          <a:bodyPr wrap="square">
            <a:spAutoFit/>
          </a:bodyPr>
          <a:lstStyle/>
          <a:p>
            <a:r>
              <a:rPr lang="el-GR" sz="2400" b="1" dirty="0">
                <a:solidFill>
                  <a:srgbClr val="FF0000"/>
                </a:solidFill>
              </a:rPr>
              <a:t>Κυλινδρικοί υδροδείκτες</a:t>
            </a:r>
          </a:p>
          <a:p>
            <a:endParaRPr lang="el-GR" sz="2400" b="1" dirty="0"/>
          </a:p>
          <a:p>
            <a:r>
              <a:rPr lang="el-GR" sz="2400" b="1" dirty="0"/>
              <a:t>Οι κυλινδρικοί υδροδείκτες αποτελούνται από γυάλινο σωλήνα που στηρίζεται μέσα σε δύο στορείς. </a:t>
            </a:r>
          </a:p>
          <a:p>
            <a:r>
              <a:rPr lang="el-GR" sz="2400" b="1" dirty="0"/>
              <a:t>Από αυτούς ο κατώτερος φέρει κοχλιωμένο πάνω του το σώμα του δοκιμαστικού κρουνού Γ . Οι στορείς συγκοινωνούν μέσω κρουνών με τον ατμό και το νερό του λέβητα. </a:t>
            </a:r>
          </a:p>
        </p:txBody>
      </p:sp>
      <p:pic>
        <p:nvPicPr>
          <p:cNvPr id="3" name="Picture 2" descr="Diagram, engineering drawing&#10;&#10;Description automatically generated">
            <a:extLst>
              <a:ext uri="{FF2B5EF4-FFF2-40B4-BE49-F238E27FC236}">
                <a16:creationId xmlns:a16="http://schemas.microsoft.com/office/drawing/2014/main" id="{A614855E-2187-A0ED-2C1F-83CCB0B02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069084"/>
            <a:ext cx="4070226" cy="5456259"/>
          </a:xfrm>
          <a:prstGeom prst="rect">
            <a:avLst/>
          </a:prstGeom>
        </p:spPr>
      </p:pic>
    </p:spTree>
    <p:extLst>
      <p:ext uri="{BB962C8B-B14F-4D97-AF65-F5344CB8AC3E}">
        <p14:creationId xmlns:p14="http://schemas.microsoft.com/office/powerpoint/2010/main" val="311965419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3.8. Υδροδείκτες</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69085"/>
            <a:ext cx="8572500" cy="5386090"/>
          </a:xfrm>
          <a:prstGeom prst="rect">
            <a:avLst/>
          </a:prstGeom>
          <a:solidFill>
            <a:schemeClr val="accent4">
              <a:lumMod val="60000"/>
              <a:lumOff val="40000"/>
            </a:schemeClr>
          </a:solidFill>
        </p:spPr>
        <p:txBody>
          <a:bodyPr wrap="square">
            <a:spAutoFit/>
          </a:bodyPr>
          <a:lstStyle/>
          <a:p>
            <a:r>
              <a:rPr lang="el-GR" sz="3200" b="1" dirty="0">
                <a:solidFill>
                  <a:srgbClr val="FF0000"/>
                </a:solidFill>
              </a:rPr>
              <a:t>Επίπεδοι υδροδείκτες</a:t>
            </a:r>
          </a:p>
          <a:p>
            <a:endParaRPr lang="el-GR" sz="3200" b="1" dirty="0">
              <a:solidFill>
                <a:srgbClr val="FF0000"/>
              </a:solidFill>
            </a:endParaRPr>
          </a:p>
          <a:p>
            <a:r>
              <a:rPr lang="el-GR" sz="3200" b="1" dirty="0"/>
              <a:t>Αυτοί λόγω της μεγαλύτερης ασφάλειας, που παρέχουν, αντικατέστησαν τους κυλινδρικούς σε λέβητες υψηλών πιέσεων. </a:t>
            </a:r>
          </a:p>
          <a:p>
            <a:r>
              <a:rPr lang="el-GR" sz="3200" b="1" dirty="0"/>
              <a:t>Οι περισσότεροι διαδομένοι τύποι είναι οι τύπου: </a:t>
            </a:r>
          </a:p>
          <a:p>
            <a:r>
              <a:rPr lang="el-GR" sz="3200" b="1" dirty="0">
                <a:solidFill>
                  <a:srgbClr val="FF0000"/>
                </a:solidFill>
              </a:rPr>
              <a:t>Klinger </a:t>
            </a:r>
          </a:p>
          <a:p>
            <a:r>
              <a:rPr lang="el-GR" sz="3200" b="1" dirty="0"/>
              <a:t>και </a:t>
            </a:r>
          </a:p>
          <a:p>
            <a:r>
              <a:rPr lang="el-GR" sz="3200" b="1" dirty="0">
                <a:solidFill>
                  <a:srgbClr val="FF0000"/>
                </a:solidFill>
              </a:rPr>
              <a:t>Dewrance</a:t>
            </a:r>
          </a:p>
          <a:p>
            <a:endParaRPr lang="el-GR" sz="2400" b="1" dirty="0">
              <a:solidFill>
                <a:srgbClr val="FF0000"/>
              </a:solidFill>
            </a:endParaRPr>
          </a:p>
        </p:txBody>
      </p:sp>
    </p:spTree>
    <p:extLst>
      <p:ext uri="{BB962C8B-B14F-4D97-AF65-F5344CB8AC3E}">
        <p14:creationId xmlns:p14="http://schemas.microsoft.com/office/powerpoint/2010/main" val="26284574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3.8. Υδροδείκτες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052736"/>
            <a:ext cx="4646289" cy="5724644"/>
          </a:xfrm>
          <a:prstGeom prst="rect">
            <a:avLst/>
          </a:prstGeom>
          <a:solidFill>
            <a:schemeClr val="accent4">
              <a:lumMod val="60000"/>
              <a:lumOff val="40000"/>
            </a:schemeClr>
          </a:solidFill>
        </p:spPr>
        <p:txBody>
          <a:bodyPr wrap="square">
            <a:spAutoFit/>
          </a:bodyPr>
          <a:lstStyle/>
          <a:p>
            <a:r>
              <a:rPr lang="el-GR" sz="2400" b="1" dirty="0">
                <a:solidFill>
                  <a:srgbClr val="FF0000"/>
                </a:solidFill>
              </a:rPr>
              <a:t>α) Υδροδείκτης Klinger</a:t>
            </a:r>
          </a:p>
          <a:p>
            <a:r>
              <a:rPr lang="el-GR" b="1" dirty="0"/>
              <a:t>Απαρτίζεται από γυάλινη πλάκα με ορθογωνική τομή, η οποία πάνω στη μία μόνο πλευρά της (την εσωτερική) φέρει τριγωνικά αυλάκια και από δύο ορειχάλκινα πλαίσια D και F, τα οποία περιβάλλουν τη γυάλινη πλάκα και συγκρατούνται μεταξύ τους ισχυρά με τους κοχλίες Η. Η στεγανότητα μεταξύ της γυάλινης πλάκας και των πλαισίων εξασφαλίζεται με έτοιμα στις διαστάσεις τους παρεμβύσματα από περμανίτη, τα οποία συσφίγγονται με τους κοχλίες Η.</a:t>
            </a:r>
          </a:p>
          <a:p>
            <a:r>
              <a:rPr lang="el-GR" b="1" dirty="0"/>
              <a:t>Το γυαλί στον υδροδείκτη Klinger φέρει εσωτερικά αυλάκια (λούκια), με την ενέργεια των οποίων, λόγω οπτικού φαινομένου ολικής ανάκλασης στην περιοχή του νερού, η στάθμη διακρίνεται πολύ καθαρά, γιατί κάτω από αυτή η περιοχή του νερού παίρνει σκοτεινόχρωμη απόχρωση και πάνω, στην περιοχή του ατμού, λευκή.</a:t>
            </a:r>
          </a:p>
        </p:txBody>
      </p:sp>
      <p:pic>
        <p:nvPicPr>
          <p:cNvPr id="3" name="Picture 2" descr="Diagram, engineering drawing&#10;&#10;Description automatically generated">
            <a:extLst>
              <a:ext uri="{FF2B5EF4-FFF2-40B4-BE49-F238E27FC236}">
                <a16:creationId xmlns:a16="http://schemas.microsoft.com/office/drawing/2014/main" id="{990C8261-AD4E-29BF-8270-74C32D8DB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1" y="1052736"/>
            <a:ext cx="3638177" cy="5617076"/>
          </a:xfrm>
          <a:prstGeom prst="rect">
            <a:avLst/>
          </a:prstGeom>
        </p:spPr>
      </p:pic>
    </p:spTree>
    <p:extLst>
      <p:ext uri="{BB962C8B-B14F-4D97-AF65-F5344CB8AC3E}">
        <p14:creationId xmlns:p14="http://schemas.microsoft.com/office/powerpoint/2010/main" val="320626488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3.8. Υδροδείκτες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052736"/>
            <a:ext cx="4286249" cy="5616922"/>
          </a:xfrm>
          <a:prstGeom prst="rect">
            <a:avLst/>
          </a:prstGeom>
          <a:solidFill>
            <a:schemeClr val="accent4">
              <a:lumMod val="60000"/>
              <a:lumOff val="40000"/>
            </a:schemeClr>
          </a:solidFill>
        </p:spPr>
        <p:txBody>
          <a:bodyPr wrap="square">
            <a:spAutoFit/>
          </a:bodyPr>
          <a:lstStyle/>
          <a:p>
            <a:r>
              <a:rPr lang="el-GR" sz="2400" b="1" dirty="0">
                <a:solidFill>
                  <a:srgbClr val="FF0000"/>
                </a:solidFill>
              </a:rPr>
              <a:t>β) Υδροδείκτης </a:t>
            </a:r>
            <a:r>
              <a:rPr lang="en-US" sz="2400" b="1" dirty="0">
                <a:solidFill>
                  <a:srgbClr val="FF0000"/>
                </a:solidFill>
              </a:rPr>
              <a:t>Dewrance</a:t>
            </a:r>
          </a:p>
          <a:p>
            <a:endParaRPr lang="en-US" sz="1100" b="1" dirty="0">
              <a:solidFill>
                <a:srgbClr val="FF0000"/>
              </a:solidFill>
            </a:endParaRPr>
          </a:p>
          <a:p>
            <a:r>
              <a:rPr lang="el-GR" b="1" dirty="0"/>
              <a:t>Ο υδροδείκτης αυτός αποτελείται βασικά από τρία ισχυρά χαλύβδινα πλαίσια, τα οποία φέρουν στο μέσο και σε όλο το μήκος εγκοπή με αρκετό πλάτος. </a:t>
            </a:r>
          </a:p>
          <a:p>
            <a:r>
              <a:rPr lang="el-GR" b="1" dirty="0"/>
              <a:t>Συνήθως τοποθετείται λαμπτήρας πίσω από το γυαλί, για να φωτίζεται ο υδροδείκτης.</a:t>
            </a:r>
          </a:p>
          <a:p>
            <a:r>
              <a:rPr lang="el-GR" b="1" dirty="0"/>
              <a:t>Διάφοροι τύποι γυαλιών χρησιμοποιούνται, μερικά από τα οποία έχουν αυλακώσεις στην εξωτερική πλευρά. Τα γυαλιά αυτά είναι γνωστά ως γυαλιά ανάκλασης, γιατί αντανακλούν το φώς κατά τρόπο που το τμήμα νερού του υδροδείκτη να φαίνεται σκοτεινότερο από τον υπόλοιπο υδροδείκτη.</a:t>
            </a:r>
          </a:p>
          <a:p>
            <a:r>
              <a:rPr lang="el-GR" b="1" dirty="0"/>
              <a:t>Συνήθης είναι η τοποθέτηση δύο υδροδεικτών με επικάλυψη στις ενδείξεις για μεγαλύτερη ασφάλεια</a:t>
            </a:r>
            <a:r>
              <a:rPr lang="en-US" b="1" dirty="0"/>
              <a:t>.</a:t>
            </a:r>
          </a:p>
        </p:txBody>
      </p:sp>
      <p:pic>
        <p:nvPicPr>
          <p:cNvPr id="5" name="Picture 4" descr="A picture containing text, device&#10;&#10;Description automatically generated">
            <a:extLst>
              <a:ext uri="{FF2B5EF4-FFF2-40B4-BE49-F238E27FC236}">
                <a16:creationId xmlns:a16="http://schemas.microsoft.com/office/drawing/2014/main" id="{BCE11266-6C3B-89F7-FF1C-658F71EE7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3" y="1070706"/>
            <a:ext cx="4070225" cy="5598951"/>
          </a:xfrm>
          <a:prstGeom prst="rect">
            <a:avLst/>
          </a:prstGeom>
        </p:spPr>
      </p:pic>
    </p:spTree>
    <p:extLst>
      <p:ext uri="{BB962C8B-B14F-4D97-AF65-F5344CB8AC3E}">
        <p14:creationId xmlns:p14="http://schemas.microsoft.com/office/powerpoint/2010/main" val="90616978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3.8. Υδροδείκτης </a:t>
            </a:r>
            <a:r>
              <a:rPr lang="el-GR" sz="2400" b="1" u="sng" dirty="0" err="1">
                <a:solidFill>
                  <a:schemeClr val="bg1"/>
                </a:solidFill>
                <a:latin typeface="Arial" pitchFamily="34" charset="0"/>
                <a:cs typeface="Arial" pitchFamily="34" charset="0"/>
              </a:rPr>
              <a:t>αποστάσης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052736"/>
            <a:ext cx="4286250" cy="5262979"/>
          </a:xfrm>
          <a:prstGeom prst="rect">
            <a:avLst/>
          </a:prstGeom>
          <a:solidFill>
            <a:schemeClr val="accent4">
              <a:lumMod val="60000"/>
              <a:lumOff val="40000"/>
            </a:schemeClr>
          </a:solidFill>
        </p:spPr>
        <p:txBody>
          <a:bodyPr wrap="square">
            <a:spAutoFit/>
          </a:bodyPr>
          <a:lstStyle/>
          <a:p>
            <a:r>
              <a:rPr lang="el-GR" sz="2400" b="1" dirty="0"/>
              <a:t>Για πρόσθετη ασφάλεια χρησιμοποιείται μερικές φορές σε υδραυλωτούς λέβητες ο λεγόμενος υδροδείκτης απόστασης. Αυτός χρησιμοποιείται σε πολύ ψηλούς λέβητες και κάνει δυνατή την ανάγνωση της στάθμης στο ύψος του οφθαλμού του χειριστή στο λεβητοστάσιο ή σε περιπτώσεις συγκέντρωσης των ενδεικτικών οργάνων σε ιδιαίτερο θάλαμο (</a:t>
            </a:r>
            <a:r>
              <a:rPr lang="en-US" sz="2400" b="1" dirty="0"/>
              <a:t>Control room)</a:t>
            </a:r>
            <a:r>
              <a:rPr lang="el-GR" sz="2400" b="1" dirty="0"/>
              <a:t>.</a:t>
            </a:r>
          </a:p>
        </p:txBody>
      </p:sp>
      <p:pic>
        <p:nvPicPr>
          <p:cNvPr id="3" name="Picture 2" descr="Diagram&#10;&#10;Description automatically generated">
            <a:extLst>
              <a:ext uri="{FF2B5EF4-FFF2-40B4-BE49-F238E27FC236}">
                <a16:creationId xmlns:a16="http://schemas.microsoft.com/office/drawing/2014/main" id="{0C6A0D06-09C4-91F1-7832-0E101ADF5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1052736"/>
            <a:ext cx="3782193" cy="5617076"/>
          </a:xfrm>
          <a:prstGeom prst="rect">
            <a:avLst/>
          </a:prstGeom>
        </p:spPr>
      </p:pic>
    </p:spTree>
    <p:extLst>
      <p:ext uri="{BB962C8B-B14F-4D97-AF65-F5344CB8AC3E}">
        <p14:creationId xmlns:p14="http://schemas.microsoft.com/office/powerpoint/2010/main" val="3119848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pic>
        <p:nvPicPr>
          <p:cNvPr id="6" name="Content Placeholder 5" descr="scan0012.jpg"/>
          <p:cNvPicPr>
            <a:picLocks noGrp="1" noChangeAspect="1"/>
          </p:cNvPicPr>
          <p:nvPr>
            <p:ph sz="half" idx="2"/>
          </p:nvPr>
        </p:nvPicPr>
        <p:blipFill>
          <a:blip r:embed="rId3" cstate="print">
            <a:lum bright="-47000" contrast="74000"/>
          </a:blip>
          <a:stretch>
            <a:fillRect/>
          </a:stretch>
        </p:blipFill>
        <p:spPr>
          <a:xfrm>
            <a:off x="539552" y="1052736"/>
            <a:ext cx="7920880" cy="5616623"/>
          </a:xfrm>
        </p:spPr>
      </p:pic>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1.2.  ΛΕΒΗΤΑΣ </a:t>
            </a:r>
            <a:r>
              <a:rPr lang="en-US" sz="2400" b="1" u="sng" dirty="0">
                <a:solidFill>
                  <a:schemeClr val="bg1"/>
                </a:solidFill>
                <a:latin typeface="Arial" pitchFamily="34" charset="0"/>
                <a:cs typeface="Arial" pitchFamily="34" charset="0"/>
              </a:rPr>
              <a:t> YARROW </a:t>
            </a:r>
            <a:r>
              <a:rPr lang="el-GR" sz="2400" b="1" u="sng" dirty="0">
                <a:solidFill>
                  <a:schemeClr val="bg1"/>
                </a:solidFill>
                <a:latin typeface="Arial" pitchFamily="34" charset="0"/>
                <a:cs typeface="Arial" pitchFamily="34" charset="0"/>
              </a:rPr>
              <a:t> 5  ΘΑΛΑΜΩΝ</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59292431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3.8. Υδροδείκτης </a:t>
            </a:r>
            <a:r>
              <a:rPr lang="el-GR" sz="2400" b="1" u="sng" dirty="0" err="1">
                <a:solidFill>
                  <a:schemeClr val="bg1"/>
                </a:solidFill>
                <a:latin typeface="Arial" pitchFamily="34" charset="0"/>
                <a:cs typeface="Arial" pitchFamily="34" charset="0"/>
              </a:rPr>
              <a:t>αποστάσης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052736"/>
            <a:ext cx="4286250" cy="5539978"/>
          </a:xfrm>
          <a:prstGeom prst="rect">
            <a:avLst/>
          </a:prstGeom>
          <a:solidFill>
            <a:schemeClr val="accent4">
              <a:lumMod val="60000"/>
              <a:lumOff val="40000"/>
            </a:schemeClr>
          </a:solidFill>
        </p:spPr>
        <p:txBody>
          <a:bodyPr wrap="square">
            <a:spAutoFit/>
          </a:bodyPr>
          <a:lstStyle/>
          <a:p>
            <a:r>
              <a:rPr lang="el-GR" sz="2400" b="1" dirty="0">
                <a:solidFill>
                  <a:srgbClr val="FF0000"/>
                </a:solidFill>
              </a:rPr>
              <a:t>Υδροδείκτης απόστασης τύπου </a:t>
            </a:r>
            <a:r>
              <a:rPr lang="en-US" sz="2400" b="1" dirty="0">
                <a:solidFill>
                  <a:srgbClr val="FF0000"/>
                </a:solidFill>
              </a:rPr>
              <a:t>Yarway</a:t>
            </a:r>
          </a:p>
          <a:p>
            <a:r>
              <a:rPr lang="el-GR" b="1" dirty="0"/>
              <a:t>Η λειτουργία του ενδείκτη στάθμης τύπου Yarway στηρίζεται στη μέτρηση της διαφοράς πίεσης μεταξύ μιας στήλης νερού, η οποία μεταβάλλεται με τη στάθμη του λέβητα, και μιας σταθερής στήλης, η οποία είναι ελαφρά μεγαλύτερη από τη στήλη της δημιουργούμενης από την ψηλή όπως λέγεται στάθμη του λέβητα. Στην πράξη αυτή η σύνδεση της μεταβαλλόμενης στήλης γίνεται σε ένα σημείο του ατμοϋδροθάλαμου κάτω από τη χαμηλή στάθμη και η σταθερή στήλη επιτυγχάνεται με σύνδεση, σε σημείο πάνω από την ψηλή στάθμη, ενός θαλαμίσκου, στον οποίο και δημιουργείται σταθερό επίπεδο νερού από συμπύκνωση του ατμού. </a:t>
            </a:r>
          </a:p>
        </p:txBody>
      </p:sp>
      <p:pic>
        <p:nvPicPr>
          <p:cNvPr id="5" name="Picture 4" descr="Diagram, engineering drawing&#10;&#10;Description automatically generated">
            <a:extLst>
              <a:ext uri="{FF2B5EF4-FFF2-40B4-BE49-F238E27FC236}">
                <a16:creationId xmlns:a16="http://schemas.microsoft.com/office/drawing/2014/main" id="{61BC02E6-2BD5-63CD-1E99-2D5DA924D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1052736"/>
            <a:ext cx="3998217" cy="5539978"/>
          </a:xfrm>
          <a:prstGeom prst="rect">
            <a:avLst/>
          </a:prstGeom>
        </p:spPr>
      </p:pic>
    </p:spTree>
    <p:extLst>
      <p:ext uri="{BB962C8B-B14F-4D97-AF65-F5344CB8AC3E}">
        <p14:creationId xmlns:p14="http://schemas.microsoft.com/office/powerpoint/2010/main" val="163795040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3.8. </a:t>
            </a:r>
            <a:r>
              <a:rPr lang="el-GR" sz="2400" b="1" u="sng" dirty="0" err="1">
                <a:solidFill>
                  <a:schemeClr val="bg1"/>
                </a:solidFill>
                <a:latin typeface="Arial" pitchFamily="34" charset="0"/>
                <a:cs typeface="Arial" pitchFamily="34" charset="0"/>
              </a:rPr>
              <a:t>δροδείκτης</a:t>
            </a:r>
            <a:r>
              <a:rPr lang="el-GR" sz="2400" b="1" u="sng" dirty="0">
                <a:solidFill>
                  <a:schemeClr val="bg1"/>
                </a:solidFill>
                <a:latin typeface="Arial" pitchFamily="34" charset="0"/>
                <a:cs typeface="Arial" pitchFamily="34" charset="0"/>
              </a:rPr>
              <a:t> </a:t>
            </a:r>
            <a:r>
              <a:rPr lang="el-GR" sz="2400" b="1" u="sng" dirty="0" err="1">
                <a:solidFill>
                  <a:schemeClr val="bg1"/>
                </a:solidFill>
                <a:latin typeface="Arial" pitchFamily="34" charset="0"/>
                <a:cs typeface="Arial" pitchFamily="34" charset="0"/>
              </a:rPr>
              <a:t>αποστάσης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052736"/>
            <a:ext cx="4286250" cy="5539978"/>
          </a:xfrm>
          <a:prstGeom prst="rect">
            <a:avLst/>
          </a:prstGeom>
          <a:solidFill>
            <a:schemeClr val="accent4">
              <a:lumMod val="60000"/>
              <a:lumOff val="40000"/>
            </a:schemeClr>
          </a:solidFill>
        </p:spPr>
        <p:txBody>
          <a:bodyPr wrap="square">
            <a:spAutoFit/>
          </a:bodyPr>
          <a:lstStyle/>
          <a:p>
            <a:r>
              <a:rPr lang="el-GR" sz="2400" b="1" dirty="0">
                <a:solidFill>
                  <a:srgbClr val="FF0000"/>
                </a:solidFill>
              </a:rPr>
              <a:t>Υδροδείκτης απόστασης τύπου </a:t>
            </a:r>
            <a:r>
              <a:rPr lang="en-US" sz="2400" b="1" dirty="0">
                <a:solidFill>
                  <a:srgbClr val="FF0000"/>
                </a:solidFill>
              </a:rPr>
              <a:t>Yarway</a:t>
            </a:r>
          </a:p>
          <a:p>
            <a:r>
              <a:rPr lang="el-GR" b="1" dirty="0"/>
              <a:t>Η λειτουργία του ενδείκτη στάθμης τύπου Yarway στηρίζεται στη μέτρηση της διαφοράς πίεσης μεταξύ μιας στήλης νερού, η οποία μεταβάλλεται με τη στάθμη του λέβητα, και μιας σταθερής στήλης, η οποία είναι ελαφρά μεγαλύτερη από τη στήλη της δημιουργούμενης από την ψηλή όπως λέγεται στάθμη του λέβητα. Στην πράξη αυτή η σύνδεση της μεταβαλλόμενης στήλης γίνεται σε ένα σημείο του ατμοϋδροθάλαμου κάτω από τη χαμηλή στάθμη και η σταθερή στήλη επιτυγχάνεται με σύνδεση, σε σημείο πάνω από την ψηλή στάθμη, ενός θαλαμίσκου, στον οποίο και δημιουργείται σταθερό επίπεδο νερού από συμπύκνωση του ατμού. </a:t>
            </a:r>
          </a:p>
        </p:txBody>
      </p:sp>
      <p:pic>
        <p:nvPicPr>
          <p:cNvPr id="3" name="Picture 2" descr="Diagram&#10;&#10;Description automatically generated">
            <a:extLst>
              <a:ext uri="{FF2B5EF4-FFF2-40B4-BE49-F238E27FC236}">
                <a16:creationId xmlns:a16="http://schemas.microsoft.com/office/drawing/2014/main" id="{C29FBCEC-3B6E-4009-62F4-11F47B786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3" y="1058619"/>
            <a:ext cx="4070225" cy="5534096"/>
          </a:xfrm>
          <a:prstGeom prst="rect">
            <a:avLst/>
          </a:prstGeom>
        </p:spPr>
      </p:pic>
    </p:spTree>
    <p:extLst>
      <p:ext uri="{BB962C8B-B14F-4D97-AF65-F5344CB8AC3E}">
        <p14:creationId xmlns:p14="http://schemas.microsoft.com/office/powerpoint/2010/main" val="204942193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3.9. Θλιβόμετρο</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052736"/>
            <a:ext cx="4286250" cy="5293757"/>
          </a:xfrm>
          <a:prstGeom prst="rect">
            <a:avLst/>
          </a:prstGeom>
          <a:solidFill>
            <a:schemeClr val="accent3">
              <a:lumMod val="75000"/>
            </a:schemeClr>
          </a:solidFill>
        </p:spPr>
        <p:txBody>
          <a:bodyPr wrap="square">
            <a:spAutoFit/>
          </a:bodyPr>
          <a:lstStyle/>
          <a:p>
            <a:r>
              <a:rPr lang="el-GR" sz="2600" b="1" dirty="0"/>
              <a:t>Είναι όργανα που δείχνουν την πίεση. </a:t>
            </a:r>
          </a:p>
          <a:p>
            <a:r>
              <a:rPr lang="el-GR" sz="2600" b="1" dirty="0"/>
              <a:t>Τοποθετούνται συνήθως κατά ζευγάρια πάνω στους λέβητες, για την εξασφάλιση της βεβαιότητας ορθής ενδείξεως και τον αμοιβαίο έλεγχο τους.</a:t>
            </a:r>
          </a:p>
          <a:p>
            <a:r>
              <a:rPr lang="el-GR" sz="2600" b="1" dirty="0"/>
              <a:t>Στο σχήμα εικονίζεται θλιβόμετρο, το οποίο εργάζεται με βάση τη γνωστή από τη φυσική αρχή του Bourdon. </a:t>
            </a:r>
          </a:p>
        </p:txBody>
      </p:sp>
      <p:pic>
        <p:nvPicPr>
          <p:cNvPr id="3" name="Picture 2" descr="A picture containing text, gauge, device&#10;&#10;Description automatically generated">
            <a:extLst>
              <a:ext uri="{FF2B5EF4-FFF2-40B4-BE49-F238E27FC236}">
                <a16:creationId xmlns:a16="http://schemas.microsoft.com/office/drawing/2014/main" id="{5518B788-A474-4B8A-7F13-5DB20FF30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2118661"/>
            <a:ext cx="2676190" cy="3161905"/>
          </a:xfrm>
          <a:prstGeom prst="rect">
            <a:avLst/>
          </a:prstGeom>
        </p:spPr>
      </p:pic>
    </p:spTree>
    <p:extLst>
      <p:ext uri="{BB962C8B-B14F-4D97-AF65-F5344CB8AC3E}">
        <p14:creationId xmlns:p14="http://schemas.microsoft.com/office/powerpoint/2010/main" val="293976170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3.10. Δοκιμαστικοί κρουνοί</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52736"/>
            <a:ext cx="8571647" cy="5016758"/>
          </a:xfrm>
          <a:prstGeom prst="rect">
            <a:avLst/>
          </a:prstGeom>
          <a:solidFill>
            <a:srgbClr val="FFC000"/>
          </a:solidFill>
        </p:spPr>
        <p:txBody>
          <a:bodyPr wrap="square">
            <a:spAutoFit/>
          </a:bodyPr>
          <a:lstStyle/>
          <a:p>
            <a:r>
              <a:rPr lang="el-GR" sz="4000" b="1" dirty="0"/>
              <a:t>Εκτός από τους υδροδείκτες, σε παλιότερους λέβητες φλογαυλωτούς ή και υδραυλωτούς χαμηλής πίεσης, χρησιμοποιούνται οι λεγόμενοι δοκιμαστικοί ή επαληθευτικοί κρουνοί, οι οποίοι έδειχναν τη στάθμη του νερού σε περίπτωση βλάβης των υδροδεικτών.</a:t>
            </a:r>
          </a:p>
        </p:txBody>
      </p:sp>
    </p:spTree>
    <p:extLst>
      <p:ext uri="{BB962C8B-B14F-4D97-AF65-F5344CB8AC3E}">
        <p14:creationId xmlns:p14="http://schemas.microsoft.com/office/powerpoint/2010/main" val="365265940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3.10. </a:t>
            </a:r>
            <a:r>
              <a:rPr lang="el-GR" sz="2400" b="1" u="sng" dirty="0" err="1">
                <a:solidFill>
                  <a:schemeClr val="bg1"/>
                </a:solidFill>
                <a:latin typeface="Arial" pitchFamily="34" charset="0"/>
                <a:cs typeface="Arial" pitchFamily="34" charset="0"/>
              </a:rPr>
              <a:t>Εξαεριστικός</a:t>
            </a:r>
            <a:r>
              <a:rPr lang="el-GR" sz="2400" b="1" u="sng" dirty="0">
                <a:solidFill>
                  <a:schemeClr val="bg1"/>
                </a:solidFill>
                <a:latin typeface="Arial" pitchFamily="34" charset="0"/>
                <a:cs typeface="Arial" pitchFamily="34" charset="0"/>
              </a:rPr>
              <a:t> κρουνός</a:t>
            </a:r>
            <a:endParaRPr lang="en-US" sz="2400" b="1" u="sng"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52736"/>
            <a:ext cx="8571647" cy="5170646"/>
          </a:xfrm>
          <a:prstGeom prst="rect">
            <a:avLst/>
          </a:prstGeom>
          <a:solidFill>
            <a:schemeClr val="accent5">
              <a:lumMod val="60000"/>
              <a:lumOff val="40000"/>
            </a:schemeClr>
          </a:solidFill>
        </p:spPr>
        <p:txBody>
          <a:bodyPr wrap="square">
            <a:spAutoFit/>
          </a:bodyPr>
          <a:lstStyle/>
          <a:p>
            <a:r>
              <a:rPr lang="el-GR" sz="3000" b="1" dirty="0"/>
              <a:t>Ο εξαεριστικός κρουνός τοποθετείται συνήθως στο ψηλότερο σημείο του ατμοθάλαμου του λέβητα για να επιτρέψει:</a:t>
            </a:r>
          </a:p>
          <a:p>
            <a:r>
              <a:rPr lang="el-GR" sz="3000" b="1" dirty="0"/>
              <a:t>α) Την είσοδο αέρα μέσα σ' αυτό κατά την εκκένωση του λέβητα. </a:t>
            </a:r>
          </a:p>
          <a:p>
            <a:r>
              <a:rPr lang="el-GR" sz="3000" b="1" dirty="0"/>
              <a:t>β) Τη διαφυγή του αέρα όταν ο λέβητας γεμίζει με νερό ή ατμοποιεί κατά την αφή πυρών. </a:t>
            </a:r>
          </a:p>
          <a:p>
            <a:endParaRPr lang="el-GR" sz="3000" b="1" dirty="0"/>
          </a:p>
          <a:p>
            <a:r>
              <a:rPr lang="el-GR" sz="3000" b="1" dirty="0"/>
              <a:t>Ως εξαεριστικοί κρουνοί χρησιμοποιούνται συνήθως επιστόμια με κοινές σφαιροειδείς βαλβίδες.</a:t>
            </a:r>
          </a:p>
        </p:txBody>
      </p:sp>
    </p:spTree>
    <p:extLst>
      <p:ext uri="{BB962C8B-B14F-4D97-AF65-F5344CB8AC3E}">
        <p14:creationId xmlns:p14="http://schemas.microsoft.com/office/powerpoint/2010/main" val="269135977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3.10. </a:t>
            </a:r>
            <a:r>
              <a:rPr lang="el-GR" sz="2400" b="1" u="sng" dirty="0" err="1">
                <a:solidFill>
                  <a:schemeClr val="bg1"/>
                </a:solidFill>
                <a:latin typeface="Arial" pitchFamily="34" charset="0"/>
                <a:cs typeface="Arial" pitchFamily="34" charset="0"/>
              </a:rPr>
              <a:t>Εξαφριστικός</a:t>
            </a:r>
            <a:r>
              <a:rPr lang="el-GR" sz="2400" b="1" u="sng" dirty="0">
                <a:solidFill>
                  <a:schemeClr val="bg1"/>
                </a:solidFill>
                <a:latin typeface="Arial" pitchFamily="34" charset="0"/>
                <a:cs typeface="Arial" pitchFamily="34" charset="0"/>
              </a:rPr>
              <a:t> κρουνός</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052736"/>
            <a:ext cx="4286250" cy="5262979"/>
          </a:xfrm>
          <a:prstGeom prst="rect">
            <a:avLst/>
          </a:prstGeom>
          <a:solidFill>
            <a:schemeClr val="bg2">
              <a:lumMod val="75000"/>
            </a:schemeClr>
          </a:solidFill>
        </p:spPr>
        <p:txBody>
          <a:bodyPr wrap="square">
            <a:spAutoFit/>
          </a:bodyPr>
          <a:lstStyle/>
          <a:p>
            <a:r>
              <a:rPr lang="el-GR" sz="2800" b="1" dirty="0"/>
              <a:t>Το επιστόμιο του εξαφριστικού έχει μία βαλβίδα δισκοειδή που συνδέεται με τον εσωτερικό εξαφριστικό σωλήνα. </a:t>
            </a:r>
          </a:p>
          <a:p>
            <a:r>
              <a:rPr lang="el-GR" sz="2800" b="1" dirty="0"/>
              <a:t>Η έδρα και ο δίσκος της βαλβίδας έχουν ειδικά κατεργασθεί για να αποφευχθεί μηχανική διάβρωση των επιφανειών </a:t>
            </a:r>
            <a:r>
              <a:rPr lang="el-GR" sz="2800" b="1" dirty="0" err="1"/>
              <a:t>επικάθισης</a:t>
            </a:r>
            <a:r>
              <a:rPr lang="el-GR" sz="2800" b="1" dirty="0"/>
              <a:t>.</a:t>
            </a:r>
          </a:p>
        </p:txBody>
      </p:sp>
      <p:pic>
        <p:nvPicPr>
          <p:cNvPr id="3" name="Picture 2" descr="Diagram&#10;&#10;Description automatically generated">
            <a:extLst>
              <a:ext uri="{FF2B5EF4-FFF2-40B4-BE49-F238E27FC236}">
                <a16:creationId xmlns:a16="http://schemas.microsoft.com/office/drawing/2014/main" id="{E76AB43B-EE41-D13D-A8F1-3ED7052AD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201" y="1052736"/>
            <a:ext cx="3909263" cy="5262979"/>
          </a:xfrm>
          <a:prstGeom prst="rect">
            <a:avLst/>
          </a:prstGeom>
        </p:spPr>
      </p:pic>
    </p:spTree>
    <p:extLst>
      <p:ext uri="{BB962C8B-B14F-4D97-AF65-F5344CB8AC3E}">
        <p14:creationId xmlns:p14="http://schemas.microsoft.com/office/powerpoint/2010/main" val="130113030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3.10. Επιστόμια εξαγωγής - εκκένωσης</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052736"/>
            <a:ext cx="4286250" cy="5478423"/>
          </a:xfrm>
          <a:prstGeom prst="rect">
            <a:avLst/>
          </a:prstGeom>
          <a:solidFill>
            <a:schemeClr val="accent6"/>
          </a:solidFill>
        </p:spPr>
        <p:txBody>
          <a:bodyPr wrap="square">
            <a:spAutoFit/>
          </a:bodyPr>
          <a:lstStyle/>
          <a:p>
            <a:r>
              <a:rPr lang="el-GR" sz="2500" b="1" dirty="0"/>
              <a:t>Επιστόμια εξαγωγής τοποθετούνται σε κάθε υδροθάλαμο και κάθε υδροσυλλέκτη. </a:t>
            </a:r>
          </a:p>
          <a:p>
            <a:r>
              <a:rPr lang="el-GR" sz="2500" b="1" dirty="0"/>
              <a:t>Ο σκοπός τους είναι να απαλλάσσουν κατά την εξαγωγή το λέβητα από τις καθαλατώσεις και τα άλλα στερεά κατάλοιπα, τα οποία μπορεί να βρέθηκαν στο λέβητα μαζί με το τροφοδοτικό νερό και να ελαττώσουν την αλατότητα του λέβητα.</a:t>
            </a:r>
          </a:p>
        </p:txBody>
      </p:sp>
      <p:pic>
        <p:nvPicPr>
          <p:cNvPr id="5" name="Picture 4" descr="Diagram&#10;&#10;Description automatically generated">
            <a:extLst>
              <a:ext uri="{FF2B5EF4-FFF2-40B4-BE49-F238E27FC236}">
                <a16:creationId xmlns:a16="http://schemas.microsoft.com/office/drawing/2014/main" id="{DB83A62F-B3FA-F425-2AEC-F0B24E3E6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052737"/>
            <a:ext cx="4286250" cy="5478422"/>
          </a:xfrm>
          <a:prstGeom prst="rect">
            <a:avLst/>
          </a:prstGeom>
        </p:spPr>
      </p:pic>
    </p:spTree>
    <p:extLst>
      <p:ext uri="{BB962C8B-B14F-4D97-AF65-F5344CB8AC3E}">
        <p14:creationId xmlns:p14="http://schemas.microsoft.com/office/powerpoint/2010/main" val="228355270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8188"/>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3.10. Κρουνοί υγρών</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412776"/>
            <a:ext cx="8572499" cy="4524315"/>
          </a:xfrm>
          <a:prstGeom prst="rect">
            <a:avLst/>
          </a:prstGeom>
          <a:solidFill>
            <a:schemeClr val="accent4">
              <a:lumMod val="60000"/>
              <a:lumOff val="40000"/>
            </a:schemeClr>
          </a:solidFill>
        </p:spPr>
        <p:txBody>
          <a:bodyPr wrap="square">
            <a:spAutoFit/>
          </a:bodyPr>
          <a:lstStyle/>
          <a:p>
            <a:r>
              <a:rPr lang="el-GR" sz="2400" b="1" dirty="0"/>
              <a:t>Η ύπαρξη κατάλληλης διάταξης για την εξυδάτωση των τμημάτων ενός λέβητα είναι αναγκαία για την καλή συντήρηση του.</a:t>
            </a:r>
          </a:p>
          <a:p>
            <a:r>
              <a:rPr lang="el-GR" sz="2400" b="1" dirty="0"/>
              <a:t>Η εξυδάτωση και γενικότερα η εκκένωση μέρους του νερού του λέβητα γίνεται με τους ειδικούς για το σκοπό αυτό κρουνούς υγρών.</a:t>
            </a:r>
          </a:p>
          <a:p>
            <a:r>
              <a:rPr lang="el-GR" sz="2400" b="1" dirty="0"/>
              <a:t>Κρουνοί υγρών τοποθετούνται στους υδροθάλαμους, τους συλλέκτες, τους υπερθερμαντήρες και τους ατμαγωγούς σωλήνες. </a:t>
            </a:r>
          </a:p>
          <a:p>
            <a:r>
              <a:rPr lang="el-GR" sz="2400" b="1" dirty="0"/>
              <a:t>Με αυτούς το νερό οδηγείται στο δίκτυο υγρών ή στο κύτος του πλοίου.</a:t>
            </a:r>
          </a:p>
          <a:p>
            <a:r>
              <a:rPr lang="el-GR" sz="2400" b="1" dirty="0"/>
              <a:t>Η λειτουργία των κρουνών υγρών συνδυάζεται, συνήθως, με τις λεγόμενες ατμοπαγίδες.</a:t>
            </a:r>
          </a:p>
        </p:txBody>
      </p:sp>
    </p:spTree>
    <p:extLst>
      <p:ext uri="{BB962C8B-B14F-4D97-AF65-F5344CB8AC3E}">
        <p14:creationId xmlns:p14="http://schemas.microsoft.com/office/powerpoint/2010/main" val="315172490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Ατμοπαγίδες</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124744"/>
            <a:ext cx="8572499" cy="5509200"/>
          </a:xfrm>
          <a:prstGeom prst="rect">
            <a:avLst/>
          </a:prstGeom>
          <a:solidFill>
            <a:schemeClr val="accent5">
              <a:lumMod val="40000"/>
              <a:lumOff val="60000"/>
            </a:schemeClr>
          </a:solidFill>
        </p:spPr>
        <p:txBody>
          <a:bodyPr wrap="square">
            <a:spAutoFit/>
          </a:bodyPr>
          <a:lstStyle/>
          <a:p>
            <a:r>
              <a:rPr lang="el-GR" sz="4400" b="1" dirty="0"/>
              <a:t>Είναι όργανα που τοποθετούνται στο δίκτυο των υγρών και αποσκοπούν στο να επιτρέπουν τη ροή του υγροποιημένου </a:t>
            </a:r>
            <a:r>
              <a:rPr lang="el-GR" sz="4400" b="1" dirty="0">
                <a:solidFill>
                  <a:srgbClr val="FF0000"/>
                </a:solidFill>
              </a:rPr>
              <a:t>μόνο</a:t>
            </a:r>
            <a:r>
              <a:rPr lang="el-GR" sz="4400" b="1" dirty="0"/>
              <a:t> ατμού στο δίκτυο.</a:t>
            </a:r>
          </a:p>
          <a:p>
            <a:r>
              <a:rPr lang="el-GR" sz="4400" b="1" dirty="0"/>
              <a:t>Είναι συνήθως 2 τύπων, </a:t>
            </a:r>
            <a:r>
              <a:rPr lang="el-GR" sz="4400" b="1" u="sng" dirty="0">
                <a:solidFill>
                  <a:srgbClr val="FF0000"/>
                </a:solidFill>
              </a:rPr>
              <a:t>υδραυλικής</a:t>
            </a:r>
            <a:r>
              <a:rPr lang="el-GR" sz="4400" b="1" dirty="0"/>
              <a:t> λειτουργίας και </a:t>
            </a:r>
            <a:r>
              <a:rPr lang="el-GR" sz="4400" b="1" u="sng" dirty="0">
                <a:solidFill>
                  <a:srgbClr val="FF0000"/>
                </a:solidFill>
              </a:rPr>
              <a:t>θερμοστατικές</a:t>
            </a:r>
            <a:r>
              <a:rPr lang="el-GR" sz="4400" b="1" dirty="0"/>
              <a:t>.</a:t>
            </a:r>
          </a:p>
        </p:txBody>
      </p:sp>
    </p:spTree>
    <p:extLst>
      <p:ext uri="{BB962C8B-B14F-4D97-AF65-F5344CB8AC3E}">
        <p14:creationId xmlns:p14="http://schemas.microsoft.com/office/powerpoint/2010/main" val="244604855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Ατμοπαγίδες</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124744"/>
            <a:ext cx="8572499" cy="2246769"/>
          </a:xfrm>
          <a:prstGeom prst="rect">
            <a:avLst/>
          </a:prstGeom>
          <a:solidFill>
            <a:schemeClr val="accent5">
              <a:lumMod val="40000"/>
              <a:lumOff val="60000"/>
            </a:schemeClr>
          </a:solidFill>
        </p:spPr>
        <p:txBody>
          <a:bodyPr wrap="square">
            <a:spAutoFit/>
          </a:bodyPr>
          <a:lstStyle/>
          <a:p>
            <a:r>
              <a:rPr lang="el-GR" sz="2000" b="1" dirty="0"/>
              <a:t>Στο σχήμα εικονίζεται ατμοπαγίδα υδραυλικής (ή μηχανικής) λειτουργίας.</a:t>
            </a:r>
          </a:p>
          <a:p>
            <a:r>
              <a:rPr lang="el-GR" sz="2000" b="1" dirty="0"/>
              <a:t>Μέσα στο κιβώτιο της συγκεντρώνεται ο υγροποιημένος ατμός και όταν δημιουργηθεί επαρκής στάθμη ο πλωτήρας ανεβαίνει μαζί με αυτή, και με τη περιστροφική βαλβίδα, με την οποία συνδέεται, επιτρέπει την έξοδο των υγρών. </a:t>
            </a:r>
          </a:p>
          <a:p>
            <a:r>
              <a:rPr lang="el-GR" sz="2000" b="1" dirty="0"/>
              <a:t>Όταν η στάθμη κατεβεί, τότε κλείνει τη βαλβίδα και δεν επιτρέπει την έξοδο του ατμού. </a:t>
            </a:r>
          </a:p>
        </p:txBody>
      </p:sp>
      <p:pic>
        <p:nvPicPr>
          <p:cNvPr id="3" name="Picture 2" descr="Diagram&#10;&#10;Description automatically generated">
            <a:extLst>
              <a:ext uri="{FF2B5EF4-FFF2-40B4-BE49-F238E27FC236}">
                <a16:creationId xmlns:a16="http://schemas.microsoft.com/office/drawing/2014/main" id="{402BF1B7-4176-A103-D22D-DE25705E3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047" y="4005065"/>
            <a:ext cx="6961905" cy="1944215"/>
          </a:xfrm>
          <a:prstGeom prst="rect">
            <a:avLst/>
          </a:prstGeom>
        </p:spPr>
      </p:pic>
    </p:spTree>
    <p:extLst>
      <p:ext uri="{BB962C8B-B14F-4D97-AF65-F5344CB8AC3E}">
        <p14:creationId xmlns:p14="http://schemas.microsoft.com/office/powerpoint/2010/main" val="3702355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lnSpcReduction="10000"/>
          </a:bodyPr>
          <a:lstStyle/>
          <a:p>
            <a:pPr>
              <a:buClr>
                <a:srgbClr val="FF0000"/>
              </a:buClr>
            </a:pPr>
            <a:r>
              <a:rPr lang="el-GR" sz="2000" b="1" u="sng" dirty="0">
                <a:solidFill>
                  <a:schemeClr val="tx1"/>
                </a:solidFill>
                <a:latin typeface="Arial Black" pitchFamily="34" charset="0"/>
              </a:rPr>
              <a:t>Ο ΑΤΜΟΘΑΛΑΜΟΣ.</a:t>
            </a:r>
          </a:p>
          <a:p>
            <a:pPr algn="l">
              <a:buClr>
                <a:srgbClr val="FF0000"/>
              </a:buClr>
            </a:pPr>
            <a:endParaRPr lang="el-GR" sz="2000" b="1" dirty="0">
              <a:solidFill>
                <a:schemeClr val="tx1"/>
              </a:solidFill>
              <a:latin typeface="Arial Black" pitchFamily="34" charset="0"/>
            </a:endParaRPr>
          </a:p>
          <a:p>
            <a:pPr algn="l">
              <a:buClr>
                <a:srgbClr val="FF0000"/>
              </a:buClr>
              <a:buFont typeface="Wingdings" pitchFamily="2" charset="2"/>
              <a:buChar char="Ø"/>
            </a:pPr>
            <a:r>
              <a:rPr lang="el-GR" sz="2000" b="1" dirty="0">
                <a:solidFill>
                  <a:schemeClr val="tx1"/>
                </a:solidFill>
                <a:latin typeface="Arial Black" pitchFamily="34" charset="0"/>
              </a:rPr>
              <a:t>ΕΙΝΑΙ ΚΥΛΙΝΔΡΙΚΟΣ ΚΑΙ ΦΕΡΕΙ ΣΤΗΝ ΚΑΤΩ ΗΜΙΚΥΛΙΝΔΡΙΚΗ ΤΟΥ ΕΠΙΦΑΝΕΙΑ ΤΟΥ ΚΥΛΙΝΔΡΙΚΕΣ ΟΠΕΣ ΙΣΑΡΙΘΜΕΣ ΠΡΟΣ ΤΟΥΣ ΑΥΛΟΥΣ ΤΟΥ ΛΕΒΗΤΑ, ΜΕΣΑ ΣΤΙΣ ΟΠΟΙΕΣ ΠΡΟΣΑΡΜΟΖΟΝΤΑΙ ΜΕ ΕΚΤΟΝΩΣΗ ΟΙ ΑΥΛΟΙ ΠΟΥ ΤΟΝ ΣΥΝΔΕΟΥΝ ΜΕ ΤΟΥΣ ΔΥΟ ΥΔΡΟΘΑΛΑΜΟΥΣ.</a:t>
            </a:r>
          </a:p>
          <a:p>
            <a:pPr algn="l">
              <a:buClr>
                <a:srgbClr val="FF0000"/>
              </a:buClr>
              <a:buFont typeface="Wingdings" pitchFamily="2" charset="2"/>
              <a:buChar char="Ø"/>
            </a:pPr>
            <a:r>
              <a:rPr lang="el-GR" sz="2000" b="1" dirty="0">
                <a:solidFill>
                  <a:schemeClr val="tx1"/>
                </a:solidFill>
                <a:latin typeface="Arial Black" pitchFamily="34" charset="0"/>
              </a:rPr>
              <a:t>ΛΟΓΩ ΤΗΣ ΥΠΑΡΞΗΣ ΤΩΝ ΟΠΩΝ ΚΑΙ ΓΙΑ ΤΗΝ ΑΠΟΚΑΤΑΣΤΑΣΗ ΤΗΣ ΑΝΤΟΧΗΣ ΤΟΥ, ΤΟ ΚΑΤΩΤΕΡΟ ΕΛΑΣΜΑ ΤΟΥ ΑΤΜΟΘΑΛΑΜΟΥ ΕΙΝΑΙ ΔΙΠΛΑΣΙΟΥ η ΚΑΙ ΠΕΡΙΣΣΟΤΕΡΟΥ ΠΑΧΟΥΣ ΑΠΟ ΤΟ ΑΝΩΤΕΡΟ.</a:t>
            </a:r>
          </a:p>
          <a:p>
            <a:pPr algn="l">
              <a:buClr>
                <a:srgbClr val="FF0000"/>
              </a:buClr>
              <a:buFont typeface="Wingdings" pitchFamily="2" charset="2"/>
              <a:buChar char="Ø"/>
            </a:pPr>
            <a:r>
              <a:rPr lang="el-GR" sz="2000" b="1" dirty="0">
                <a:solidFill>
                  <a:schemeClr val="tx1"/>
                </a:solidFill>
                <a:latin typeface="Arial Black" pitchFamily="34" charset="0"/>
              </a:rPr>
              <a:t>ΤΟ ΚΥΛΙΝΔΡΙΚΟ ΚΕΛΥΦΟΣ ΤΟΥ ΑΤΜΟΘΑΛΑΜΟΥ ΚΛΕΙΝΕΤΑΙ ΜΕ ΔΥΟ ΗΜΙΣΦΑΙΡΙΚΑ ΠΩΜΑΤΑ.</a:t>
            </a:r>
          </a:p>
          <a:p>
            <a:pPr algn="l">
              <a:buClr>
                <a:srgbClr val="FF0000"/>
              </a:buClr>
              <a:buFont typeface="Wingdings" pitchFamily="2" charset="2"/>
              <a:buChar char="Ø"/>
            </a:pPr>
            <a:r>
              <a:rPr lang="el-GR" sz="2000" b="1" dirty="0">
                <a:solidFill>
                  <a:schemeClr val="tx1"/>
                </a:solidFill>
                <a:latin typeface="Arial Black" pitchFamily="34" charset="0"/>
              </a:rPr>
              <a:t>ΠΑΝΩ ΣΤΟ ΜΠΡΟΣΤΙΝΟ ΠΩΜΑ ΥΠΑΡΧΕΙ ΑΝΘΡΩΠΟΘΥΡΙΔΑ ΓΙΑ ΤΗΝ ΕΠΙΘΕΩΡΗΣΗ ΚΑΙ ΚΑΘΑΡΙΣΜΟ ΤΟΥ ΛΕΒΗΤΑ.</a:t>
            </a:r>
          </a:p>
          <a:p>
            <a:pPr algn="l">
              <a:buClr>
                <a:srgbClr val="FF0000"/>
              </a:buClr>
              <a:buFont typeface="Wingdings" pitchFamily="2" charset="2"/>
              <a:buChar char="Ø"/>
            </a:pPr>
            <a:r>
              <a:rPr lang="el-GR" sz="2000" b="1" dirty="0">
                <a:solidFill>
                  <a:schemeClr val="tx1"/>
                </a:solidFill>
                <a:latin typeface="Arial Black" pitchFamily="34" charset="0"/>
              </a:rPr>
              <a:t>ΠΑΝΩ ΣΤΟΝ ΑΤΜΟΘΑΛΑΜΟ ΒΡΙΣΚΟΝΤΑΙ ΣΧΕΔΟΝ ΟΛΑ ΤΑ ΕΞΑΡΤΗΜΑΤΑ ΤΟΥ ΛΕΒΗΤΑ.</a:t>
            </a:r>
          </a:p>
        </p:txBody>
      </p:sp>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ΛΕΒΗΤΑΣ </a:t>
            </a:r>
            <a:r>
              <a:rPr lang="en-US" sz="2400" b="1" u="sng" dirty="0">
                <a:solidFill>
                  <a:schemeClr val="bg1"/>
                </a:solidFill>
                <a:latin typeface="Arial" pitchFamily="34" charset="0"/>
                <a:cs typeface="Arial" pitchFamily="34" charset="0"/>
              </a:rPr>
              <a:t> YARROW - EXPRESS</a:t>
            </a:r>
          </a:p>
        </p:txBody>
      </p:sp>
    </p:spTree>
    <p:extLst>
      <p:ext uri="{BB962C8B-B14F-4D97-AF65-F5344CB8AC3E}">
        <p14:creationId xmlns:p14="http://schemas.microsoft.com/office/powerpoint/2010/main" val="142730557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Ατμοπαγίδες</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124744"/>
            <a:ext cx="8572499" cy="3170099"/>
          </a:xfrm>
          <a:prstGeom prst="rect">
            <a:avLst/>
          </a:prstGeom>
          <a:solidFill>
            <a:schemeClr val="accent5">
              <a:lumMod val="40000"/>
              <a:lumOff val="60000"/>
            </a:schemeClr>
          </a:solidFill>
        </p:spPr>
        <p:txBody>
          <a:bodyPr wrap="square">
            <a:spAutoFit/>
          </a:bodyPr>
          <a:lstStyle/>
          <a:p>
            <a:r>
              <a:rPr lang="el-GR" sz="2000" b="1" dirty="0"/>
              <a:t>Στο σχήμα φαίνεται μία θερμοστατική ατμοπαγίδα. Η ροή του συμπυκνώματος δείχνεται με τα βέλη. Ένα έμβολο, το οποίο φέρει την κεφαλή της βαλβίδας περιέχεται ερμητικά κλεισμένο μέσα σε σωλήνα, ο οποίος γεμίζει με ένα βαρύ ορυκτό λάδι. Ο ελικοειδής κυματοειδής σωλήνας συνδέεται στο αριστερό άκρο του με το σωλήνα που περιέχει το βαρύ λάδι και στο δεξιό με το έμβολο.</a:t>
            </a:r>
          </a:p>
          <a:p>
            <a:r>
              <a:rPr lang="el-GR" sz="2000" b="1" dirty="0"/>
              <a:t>Όταν εισέρχεται ατμός στην ατμοπαγίδα, το λάδι διαστέλλεται και κινεί το έμβολο προς τα αριστερά και κλείνει τη βαλβίδα.</a:t>
            </a:r>
          </a:p>
          <a:p>
            <a:r>
              <a:rPr lang="el-GR" sz="2000" b="1" dirty="0"/>
              <a:t>Η διαδρομή του εμβολίσκου ρυθμίζεται με το ρυθμιστικό κοχλία πίσω από το σωλήνα με σκοπό να προσαρμόζεται σε οποιαδήποτε πίεση ατμού.</a:t>
            </a:r>
          </a:p>
        </p:txBody>
      </p:sp>
      <p:pic>
        <p:nvPicPr>
          <p:cNvPr id="3" name="Picture 2" descr="A drawing of a house&#10;&#10;Description automatically generated with low confidence">
            <a:extLst>
              <a:ext uri="{FF2B5EF4-FFF2-40B4-BE49-F238E27FC236}">
                <a16:creationId xmlns:a16="http://schemas.microsoft.com/office/drawing/2014/main" id="{CAF5134B-64C3-17EA-649D-54CDDD63A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594" y="4294843"/>
            <a:ext cx="6288812" cy="2232863"/>
          </a:xfrm>
          <a:prstGeom prst="rect">
            <a:avLst/>
          </a:prstGeom>
        </p:spPr>
      </p:pic>
    </p:spTree>
    <p:extLst>
      <p:ext uri="{BB962C8B-B14F-4D97-AF65-F5344CB8AC3E}">
        <p14:creationId xmlns:p14="http://schemas.microsoft.com/office/powerpoint/2010/main" val="35248626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3.10. Κρουνός δειγματοληψίας νερού</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124744"/>
            <a:ext cx="8572499" cy="5078313"/>
          </a:xfrm>
          <a:prstGeom prst="rect">
            <a:avLst/>
          </a:prstGeom>
          <a:solidFill>
            <a:schemeClr val="accent6">
              <a:lumMod val="60000"/>
              <a:lumOff val="40000"/>
            </a:schemeClr>
          </a:solidFill>
        </p:spPr>
        <p:txBody>
          <a:bodyPr wrap="square">
            <a:spAutoFit/>
          </a:bodyPr>
          <a:lstStyle/>
          <a:p>
            <a:r>
              <a:rPr lang="el-GR" sz="2700" b="1" dirty="0"/>
              <a:t>Χρησιμεύει για τη λήψη νερού προς εκτέλεση ελέγχου και δοκιμών του νερού του λέβητα. </a:t>
            </a:r>
          </a:p>
          <a:p>
            <a:r>
              <a:rPr lang="el-GR" sz="2700" b="1" dirty="0"/>
              <a:t>Συνήθως βρίσκεται ανάμεσα στο στόμιο εξαγωγής και στον υδροθάλαμο.</a:t>
            </a:r>
          </a:p>
          <a:p>
            <a:r>
              <a:rPr lang="el-GR" sz="2700" b="1" dirty="0"/>
              <a:t>Επειδή το νερό που λαμβάνεται βρίσκεται κάτω από ψηλή θερμοκρασία και πίεση, θα εξατμιζόταν ακαριαία, αν μετέβαινε κατευθείαν από τη πίεση του λέβητα στην ατμοσφαιρική πίεση, που επικρατεί στο λεβητοστάσιο. </a:t>
            </a:r>
          </a:p>
          <a:p>
            <a:r>
              <a:rPr lang="el-GR" sz="2700" b="1" dirty="0"/>
              <a:t>Γι’ αυτό τοποθετείται μικρός ψυκτήρας στην λήψη του νερού το οποίο νερό περνά από τις σπείρες του ψυκτήρα, ψύχεται κάτω από τη θερμοκρασία βρασμού που αντιστοιχεί στην ατμοσφαιρική πίεση.</a:t>
            </a:r>
          </a:p>
        </p:txBody>
      </p:sp>
    </p:spTree>
    <p:extLst>
      <p:ext uri="{BB962C8B-B14F-4D97-AF65-F5344CB8AC3E}">
        <p14:creationId xmlns:p14="http://schemas.microsoft.com/office/powerpoint/2010/main" val="258330372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Υδροκίνητρο</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124744"/>
            <a:ext cx="4286249" cy="5632311"/>
          </a:xfrm>
          <a:prstGeom prst="rect">
            <a:avLst/>
          </a:prstGeom>
          <a:solidFill>
            <a:schemeClr val="bg1">
              <a:lumMod val="65000"/>
            </a:schemeClr>
          </a:solidFill>
        </p:spPr>
        <p:txBody>
          <a:bodyPr wrap="square">
            <a:spAutoFit/>
          </a:bodyPr>
          <a:lstStyle/>
          <a:p>
            <a:r>
              <a:rPr lang="el-GR" sz="2400" b="1" dirty="0"/>
              <a:t>Το όργανο αυτό, το οποίο είναι είδος σίφωνα ή εγχυτήρα, προσαρμόζεται συνήθως σε κυλινδρικούς λέβητες και στην κατώτερη θέση του υδροθάλαμου, ώστε να μπορεί να προκαλεί την τεχνητή κυκλοφορία του νερού που βρίσκεται κάτω από τους κλίβανους.</a:t>
            </a:r>
            <a:r>
              <a:rPr lang="en-US" sz="2400" b="1" dirty="0"/>
              <a:t> </a:t>
            </a:r>
            <a:endParaRPr lang="el-GR" sz="2400" b="1" dirty="0"/>
          </a:p>
          <a:p>
            <a:r>
              <a:rPr lang="el-GR" sz="2400" b="1" dirty="0"/>
              <a:t>Το υδροκίνητρο, με την τεχνητή κυκλοφορία που δημιουργεί, προκαλεί ομοιόμορφη θέρμανση του νερού του υδροθάλαμου.</a:t>
            </a:r>
          </a:p>
        </p:txBody>
      </p:sp>
      <p:pic>
        <p:nvPicPr>
          <p:cNvPr id="3" name="Picture 2" descr="A picture containing text&#10;&#10;Description automatically generated">
            <a:extLst>
              <a:ext uri="{FF2B5EF4-FFF2-40B4-BE49-F238E27FC236}">
                <a16:creationId xmlns:a16="http://schemas.microsoft.com/office/drawing/2014/main" id="{56D1D5BA-0102-F0E5-3D18-C501A7549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5" y="1340768"/>
            <a:ext cx="4142233" cy="4896544"/>
          </a:xfrm>
          <a:prstGeom prst="rect">
            <a:avLst/>
          </a:prstGeom>
        </p:spPr>
      </p:pic>
    </p:spTree>
    <p:extLst>
      <p:ext uri="{BB962C8B-B14F-4D97-AF65-F5344CB8AC3E}">
        <p14:creationId xmlns:p14="http://schemas.microsoft.com/office/powerpoint/2010/main" val="214471617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Υδροκίνητρο</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124744"/>
            <a:ext cx="4286249" cy="5170646"/>
          </a:xfrm>
          <a:prstGeom prst="rect">
            <a:avLst/>
          </a:prstGeom>
          <a:solidFill>
            <a:schemeClr val="bg1">
              <a:lumMod val="65000"/>
            </a:schemeClr>
          </a:solidFill>
        </p:spPr>
        <p:txBody>
          <a:bodyPr wrap="square">
            <a:spAutoFit/>
          </a:bodyPr>
          <a:lstStyle/>
          <a:p>
            <a:r>
              <a:rPr lang="el-GR" sz="2200" b="1" dirty="0"/>
              <a:t>Η λειτουργία του είναι η εξής: Ατμός από τον ατμοθάλαμο του λέβητα ή από άλλο λέβητα, κύριο ή βοηθητικό, κατά την αρχική αφή εισάγεται στο πρώτο κωνικό ακροφύσιο, από το οποίο εξέρχεται με ταχύτητα. Δημιουργείται έτσι κενό, το οποίο συμπληρώνεται με νερό στις θυρίδες. Έτσι, μίγμα ατμού και νερού εισέρχεται στο δεύτερο ακροφύσιο, όπου δημιουργείται το ίδιο φαινόμενο και τέλος εξέρχεται από το τελευταίο ακροφύσιο προς τον υδροθάλαμο.</a:t>
            </a:r>
          </a:p>
        </p:txBody>
      </p:sp>
      <p:pic>
        <p:nvPicPr>
          <p:cNvPr id="2" name="Picture 1" descr="A picture containing text&#10;&#10;Description automatically generated">
            <a:extLst>
              <a:ext uri="{FF2B5EF4-FFF2-40B4-BE49-F238E27FC236}">
                <a16:creationId xmlns:a16="http://schemas.microsoft.com/office/drawing/2014/main" id="{77CA3214-68B2-1527-9DCB-3B2853A6C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5" y="1340768"/>
            <a:ext cx="4142233" cy="4896544"/>
          </a:xfrm>
          <a:prstGeom prst="rect">
            <a:avLst/>
          </a:prstGeom>
        </p:spPr>
      </p:pic>
    </p:spTree>
    <p:extLst>
      <p:ext uri="{BB962C8B-B14F-4D97-AF65-F5344CB8AC3E}">
        <p14:creationId xmlns:p14="http://schemas.microsoft.com/office/powerpoint/2010/main" val="409937405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Σύστημα συναγερμού χαμηλής στάθμης νερού</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124744"/>
            <a:ext cx="8572499" cy="5478423"/>
          </a:xfrm>
          <a:prstGeom prst="rect">
            <a:avLst/>
          </a:prstGeom>
          <a:solidFill>
            <a:srgbClr val="00B0F0"/>
          </a:solidFill>
        </p:spPr>
        <p:txBody>
          <a:bodyPr wrap="square">
            <a:spAutoFit/>
          </a:bodyPr>
          <a:lstStyle/>
          <a:p>
            <a:r>
              <a:rPr lang="el-GR" sz="2500" b="1" dirty="0"/>
              <a:t>Αυτό αποτελείται συνήθως από ένα πλωτήρα που παρακολουθεί τις μεταβολές της στάθμης του νερού στον υδροθάλαμο και είναι δεμένος αρθρωτά με μία βελονοειδή βαλβίδα που παραμένει κλειστή όταν η στάθμη του νερού είναι η κανονική. </a:t>
            </a:r>
          </a:p>
          <a:p>
            <a:r>
              <a:rPr lang="el-GR" sz="2500" b="1" dirty="0"/>
              <a:t>Όταν η στάθμη κατεβεί και πλησιάσει τα όρια ασφάλειας, τότε ο πλωτήρας κατεβαίνει και μαζί μ' αυτόν και η βελονοειδής βαλβίδα επιτρέποντας τη δίοδο ατμού ο οποίος ενεργοποιεί μία σειρήνα συναγερμού και επίσης κλείνει την παροχή πετρελαίου στους καυστήρες.</a:t>
            </a:r>
          </a:p>
          <a:p>
            <a:r>
              <a:rPr lang="el-GR" sz="2500" b="1" dirty="0"/>
              <a:t>Η όλη συσκευή είναι τοποθετημένη μέσα στον ατμοϋδροθάλαμο ή είναι εξωτερική. Οπότε το κιβώτιο του πλωτήρα συνδέεται με σωλήνες προς τον ατμοθάλαμο και τον υδροθάλαμο.</a:t>
            </a:r>
          </a:p>
        </p:txBody>
      </p:sp>
    </p:spTree>
    <p:extLst>
      <p:ext uri="{BB962C8B-B14F-4D97-AF65-F5344CB8AC3E}">
        <p14:creationId xmlns:p14="http://schemas.microsoft.com/office/powerpoint/2010/main" val="335158776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Σύστημα συναγερμού υψηλής θερμοκρασίας ατμού</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124744"/>
            <a:ext cx="8572499" cy="5047536"/>
          </a:xfrm>
          <a:prstGeom prst="rect">
            <a:avLst/>
          </a:prstGeom>
          <a:solidFill>
            <a:schemeClr val="accent2">
              <a:lumMod val="60000"/>
              <a:lumOff val="40000"/>
            </a:schemeClr>
          </a:solidFill>
        </p:spPr>
        <p:txBody>
          <a:bodyPr wrap="square">
            <a:spAutoFit/>
          </a:bodyPr>
          <a:lstStyle/>
          <a:p>
            <a:r>
              <a:rPr lang="el-GR" sz="2300" b="1" dirty="0"/>
              <a:t>Ένα σύστημα του είδους αυτού αποτελείται βασικά από ένα υδραργυρικό θερμόμετρο απόστασης, εγκαταστημένο σε υποδοχή η οποία εκτείνεται βαθιά μέσα στην έξοδο του υπερθερμαντήρα.</a:t>
            </a:r>
          </a:p>
          <a:p>
            <a:r>
              <a:rPr lang="el-GR" sz="2300" b="1" dirty="0"/>
              <a:t>Με την αύξηση της θερμοκρασίας ο υδράργυρος διαστέλλεται και ενεργοποιεί έναν ηλεκτρικό διακόπτη, ο οποίος ρυθμίζεται στην επιθυμητή θερμοκρασία.</a:t>
            </a:r>
          </a:p>
          <a:p>
            <a:r>
              <a:rPr lang="el-GR" sz="2300" b="1" dirty="0"/>
              <a:t>Το ηλεκτρικό κύκλωμα, το οποίο ελέγχεται από το διακόπτη, χρησιμοποιείται για τη λειτουργία σειρήνας και σε ορισμένες εγκαταστάσεις και ενός κόκκινου λαμπτήρα. Με αυτά τα μέσα παρέχεται ειδοποίηση κινδύνου σε περίπτωση ψηλής θερμοκρασίας του ατμού στην έξοδο του υπερθερμαντήρα.</a:t>
            </a:r>
          </a:p>
          <a:p>
            <a:r>
              <a:rPr lang="el-GR" sz="2300" b="1" dirty="0"/>
              <a:t>Σε άλλες εγκαταστάσεις το κύκλωμα επενεργεί και σε μια μαγνητική βαλβίδα άμεσης διακοπής, που βρίσκεται στη σωλήνωση πετρελαίου των καυστήρων της εστίας του υπερθερμαντήρα.</a:t>
            </a:r>
          </a:p>
        </p:txBody>
      </p:sp>
    </p:spTree>
    <p:extLst>
      <p:ext uri="{BB962C8B-B14F-4D97-AF65-F5344CB8AC3E}">
        <p14:creationId xmlns:p14="http://schemas.microsoft.com/office/powerpoint/2010/main" val="87619074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016484"/>
          </a:xfrm>
          <a:prstGeom prst="rect">
            <a:avLst/>
          </a:prstGeom>
          <a:solidFill>
            <a:srgbClr val="00B0F0"/>
          </a:solidFill>
        </p:spPr>
        <p:txBody>
          <a:bodyPr wrap="square" rtlCol="0">
            <a:spAutoFit/>
          </a:bodyPr>
          <a:lstStyle/>
          <a:p>
            <a:pPr algn="ctr"/>
            <a:r>
              <a:rPr lang="el-GR" sz="25500" b="1" dirty="0">
                <a:solidFill>
                  <a:srgbClr val="FF0000"/>
                </a:solidFill>
                <a:latin typeface="Arial Black" pitchFamily="34" charset="0"/>
              </a:rPr>
              <a:t>4</a:t>
            </a:r>
            <a:endParaRPr lang="en-US" sz="25500" b="1" dirty="0">
              <a:solidFill>
                <a:srgbClr val="FF0000"/>
              </a:solidFill>
              <a:latin typeface="Arial Black" pitchFamily="34" charset="0"/>
            </a:endParaRPr>
          </a:p>
        </p:txBody>
      </p:sp>
    </p:spTree>
    <p:extLst>
      <p:ext uri="{BB962C8B-B14F-4D97-AF65-F5344CB8AC3E}">
        <p14:creationId xmlns:p14="http://schemas.microsoft.com/office/powerpoint/2010/main" val="178880046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6">
              <a:lumMod val="50000"/>
            </a:schemeClr>
          </a:solidFill>
        </p:spPr>
        <p:txBody>
          <a:bodyPr>
            <a:noAutofit/>
          </a:bodyPr>
          <a:lstStyle/>
          <a:p>
            <a:br>
              <a:rPr lang="el-GR" sz="6600" b="1" u="sng" dirty="0">
                <a:solidFill>
                  <a:schemeClr val="bg1"/>
                </a:solidFill>
                <a:latin typeface="Arial" pitchFamily="34" charset="0"/>
                <a:cs typeface="Arial" pitchFamily="34" charset="0"/>
              </a:rPr>
            </a:br>
            <a:r>
              <a:rPr lang="el-GR" sz="6600" b="1" u="sng" dirty="0">
                <a:solidFill>
                  <a:schemeClr val="bg1"/>
                </a:solidFill>
                <a:latin typeface="Arial" pitchFamily="34" charset="0"/>
                <a:cs typeface="Arial" pitchFamily="34" charset="0"/>
              </a:rPr>
              <a:t>ΚΕΦΑΛΑΙΟ ΤΕΤΑΡΤΟ</a:t>
            </a:r>
            <a:br>
              <a:rPr lang="en-US" sz="6600" b="1" u="sng" dirty="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03392654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9940"/>
            <a:ext cx="8501122" cy="6429420"/>
          </a:xfrm>
          <a:solidFill>
            <a:srgbClr val="FFFF00"/>
          </a:solidFill>
        </p:spPr>
        <p:txBody>
          <a:bodyPr>
            <a:noAutofit/>
          </a:bodyPr>
          <a:lstStyle/>
          <a:p>
            <a:br>
              <a:rPr lang="el-GR" sz="6600" b="1" u="sng" dirty="0">
                <a:solidFill>
                  <a:srgbClr val="FF0000"/>
                </a:solidFill>
                <a:latin typeface="Arial" pitchFamily="34" charset="0"/>
                <a:cs typeface="Arial" pitchFamily="34" charset="0"/>
              </a:rPr>
            </a:br>
            <a:r>
              <a:rPr lang="el-GR" sz="9600" b="1" u="sng" dirty="0">
                <a:solidFill>
                  <a:srgbClr val="FF0000"/>
                </a:solidFill>
                <a:latin typeface="Arial" pitchFamily="34" charset="0"/>
                <a:cs typeface="Arial" pitchFamily="34" charset="0"/>
              </a:rPr>
              <a:t>ΚΑΥΣΗ</a:t>
            </a:r>
            <a:br>
              <a:rPr lang="en-US" sz="6600" b="1" u="sng" dirty="0">
                <a:solidFill>
                  <a:srgbClr val="FF0000"/>
                </a:solidFill>
                <a:latin typeface="Arial" pitchFamily="34" charset="0"/>
                <a:cs typeface="Arial" pitchFamily="34" charset="0"/>
              </a:rPr>
            </a:br>
            <a:endParaRPr lang="en-US" sz="66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47167202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9940"/>
            <a:ext cx="8501122" cy="6429420"/>
          </a:xfrm>
          <a:solidFill>
            <a:srgbClr val="FFFF00"/>
          </a:solidFill>
        </p:spPr>
        <p:txBody>
          <a:bodyPr>
            <a:noAutofit/>
          </a:bodyPr>
          <a:lstStyle/>
          <a:p>
            <a:pPr algn="l"/>
            <a:br>
              <a:rPr lang="el-GR" sz="6600" b="1" u="sng" dirty="0">
                <a:solidFill>
                  <a:srgbClr val="FF0000"/>
                </a:solidFill>
                <a:latin typeface="Arial" pitchFamily="34" charset="0"/>
                <a:cs typeface="Arial" pitchFamily="34" charset="0"/>
              </a:rPr>
            </a:br>
            <a:r>
              <a:rPr lang="el-GR" sz="2400" b="1" dirty="0">
                <a:latin typeface="Arial" pitchFamily="34" charset="0"/>
                <a:cs typeface="Arial" pitchFamily="34" charset="0"/>
              </a:rPr>
              <a:t>1. Γενικά περί καύσης.</a:t>
            </a:r>
            <a:br>
              <a:rPr lang="el-GR" sz="2400" b="1" dirty="0">
                <a:latin typeface="Arial" pitchFamily="34" charset="0"/>
                <a:cs typeface="Arial" pitchFamily="34" charset="0"/>
              </a:rPr>
            </a:br>
            <a:r>
              <a:rPr lang="el-GR" sz="2400" b="1" dirty="0">
                <a:latin typeface="Arial" pitchFamily="34" charset="0"/>
                <a:cs typeface="Arial" pitchFamily="34" charset="0"/>
              </a:rPr>
              <a:t>2. Ελκυσμός.</a:t>
            </a:r>
            <a:br>
              <a:rPr lang="el-GR" sz="2400" b="1" dirty="0">
                <a:latin typeface="Arial" pitchFamily="34" charset="0"/>
                <a:cs typeface="Arial" pitchFamily="34" charset="0"/>
              </a:rPr>
            </a:br>
            <a:r>
              <a:rPr lang="el-GR" sz="2400" b="1" dirty="0">
                <a:latin typeface="Arial" pitchFamily="34" charset="0"/>
                <a:cs typeface="Arial" pitchFamily="34" charset="0"/>
              </a:rPr>
              <a:t>3. Απόδοση λέβητα.</a:t>
            </a:r>
            <a:br>
              <a:rPr lang="el-GR" sz="2400" b="1" dirty="0">
                <a:latin typeface="Arial" pitchFamily="34" charset="0"/>
                <a:cs typeface="Arial" pitchFamily="34" charset="0"/>
              </a:rPr>
            </a:br>
            <a:r>
              <a:rPr lang="el-GR" sz="2400" b="1" dirty="0">
                <a:latin typeface="Arial" pitchFamily="34" charset="0"/>
                <a:cs typeface="Arial" pitchFamily="34" charset="0"/>
              </a:rPr>
              <a:t>4. Θερμοκρασία που αναπτύσσεται στην καύση.</a:t>
            </a:r>
            <a:br>
              <a:rPr lang="el-GR" sz="2400" b="1" dirty="0">
                <a:latin typeface="Arial" pitchFamily="34" charset="0"/>
                <a:cs typeface="Arial" pitchFamily="34" charset="0"/>
              </a:rPr>
            </a:br>
            <a:r>
              <a:rPr lang="el-GR" sz="2400" b="1" dirty="0">
                <a:latin typeface="Arial" pitchFamily="34" charset="0"/>
                <a:cs typeface="Arial" pitchFamily="34" charset="0"/>
              </a:rPr>
              <a:t>5. Ψεκασμός των καυσίμων.</a:t>
            </a:r>
            <a:br>
              <a:rPr lang="el-GR" sz="2400" b="1" dirty="0">
                <a:latin typeface="Arial" pitchFamily="34" charset="0"/>
                <a:cs typeface="Arial" pitchFamily="34" charset="0"/>
              </a:rPr>
            </a:br>
            <a:r>
              <a:rPr lang="el-GR" sz="2400" b="1" dirty="0">
                <a:latin typeface="Arial" pitchFamily="34" charset="0"/>
                <a:cs typeface="Arial" pitchFamily="34" charset="0"/>
              </a:rPr>
              <a:t>6. Ελκυσμός (φυσικός − τεχνητός). Μέτρηση. Πλεονεκτήματα και Μειονεκτήματα τεχνικού ελκυσμού. Συστήματα.</a:t>
            </a:r>
            <a:br>
              <a:rPr lang="el-GR" sz="2400" b="1" dirty="0">
                <a:latin typeface="Arial" pitchFamily="34" charset="0"/>
                <a:cs typeface="Arial" pitchFamily="34" charset="0"/>
              </a:rPr>
            </a:br>
            <a:br>
              <a:rPr lang="en-US" sz="6600" b="1" u="sng" dirty="0">
                <a:solidFill>
                  <a:srgbClr val="FF0000"/>
                </a:solidFill>
                <a:latin typeface="Arial" pitchFamily="34" charset="0"/>
                <a:cs typeface="Arial" pitchFamily="34" charset="0"/>
              </a:rPr>
            </a:br>
            <a:endParaRPr lang="en-US" sz="66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880279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r>
              <a:rPr lang="el-GR" sz="2000" b="1" u="sng" dirty="0">
                <a:solidFill>
                  <a:schemeClr val="tx1"/>
                </a:solidFill>
                <a:latin typeface="Arial Black" pitchFamily="34" charset="0"/>
              </a:rPr>
              <a:t>ΟΙ ΥΔΡΟΘΑΛΑΜΟΙ.</a:t>
            </a:r>
          </a:p>
          <a:p>
            <a:pPr>
              <a:buClr>
                <a:srgbClr val="FF0000"/>
              </a:buClr>
            </a:pPr>
            <a:endParaRPr lang="el-GR" sz="2000" b="1" u="sng" dirty="0">
              <a:solidFill>
                <a:schemeClr val="tx1"/>
              </a:solidFill>
              <a:latin typeface="Arial Black" pitchFamily="34" charset="0"/>
            </a:endParaRPr>
          </a:p>
          <a:p>
            <a:pPr algn="l">
              <a:buClr>
                <a:srgbClr val="FF0000"/>
              </a:buClr>
              <a:buFont typeface="Wingdings" pitchFamily="2" charset="2"/>
              <a:buChar char="Ø"/>
            </a:pPr>
            <a:r>
              <a:rPr lang="el-GR" sz="2000" b="1" dirty="0">
                <a:solidFill>
                  <a:schemeClr val="tx1"/>
                </a:solidFill>
                <a:latin typeface="Arial Black" pitchFamily="34" charset="0"/>
              </a:rPr>
              <a:t>ΚΑΘΕ ΛΕΒΗΤΑΣ </a:t>
            </a:r>
            <a:r>
              <a:rPr lang="en-US" sz="2000" b="1" dirty="0">
                <a:solidFill>
                  <a:schemeClr val="tx1"/>
                </a:solidFill>
                <a:latin typeface="Arial Black" pitchFamily="34" charset="0"/>
                <a:cs typeface="Arial" pitchFamily="34" charset="0"/>
              </a:rPr>
              <a:t>YARROW</a:t>
            </a:r>
            <a:r>
              <a:rPr lang="el-GR" sz="2000" b="1" dirty="0">
                <a:solidFill>
                  <a:schemeClr val="tx1"/>
                </a:solidFill>
                <a:latin typeface="Arial Black" pitchFamily="34" charset="0"/>
                <a:cs typeface="Arial" pitchFamily="34" charset="0"/>
              </a:rPr>
              <a:t> ΕΧΕΙ ΔΥΟ ΥΔΡΟΘΑΛΑΜΟΥΣ, ΟΙ ΟΠΟΙΟΙ ΕΧΟΥΝ ΤΟ ΙΔΙΟ ΜΕ ΤΟΝ ΑΤΜΟΘΑΛΑΜΟ ΜΗΚΟΣ ΚΑΙ ΔΙΑΜΕΤΡΟ.</a:t>
            </a:r>
          </a:p>
          <a:p>
            <a:pPr algn="l">
              <a:buClr>
                <a:srgbClr val="FF0000"/>
              </a:buClr>
              <a:buFont typeface="Wingdings" pitchFamily="2" charset="2"/>
              <a:buChar char="Ø"/>
            </a:pPr>
            <a:r>
              <a:rPr lang="el-GR" sz="2000" b="1" dirty="0">
                <a:solidFill>
                  <a:schemeClr val="tx1"/>
                </a:solidFill>
                <a:latin typeface="Arial Black" pitchFamily="34" charset="0"/>
                <a:cs typeface="Arial" pitchFamily="34" charset="0"/>
              </a:rPr>
              <a:t>ΤΟ ΑΝΩΤΕΡΟ ΕΛΑΣΜΑ ΤΩΝ ΥΔΡΟΘΑΛΑΜΩΝ ΕΧΕΙ ΜΕΓΑΛΥΤΕΡΟ ΠΑΧΟΣ, ΓΙΑ ΝΑ ΕΞΙΣΟΡΡΟΠΕΙΤΑΙ Η ΑΝΤΟΧΗ ΤΟΥ ΛΟΓΩ ΤΗΣ ΥΠΑΡΞΗΣ ΤΩΝ ΟΠΩΝ ΤΩΝ ΑΥΛΩΝ. </a:t>
            </a:r>
          </a:p>
          <a:p>
            <a:pPr algn="l">
              <a:buClr>
                <a:srgbClr val="FF0000"/>
              </a:buClr>
              <a:buFont typeface="Wingdings" pitchFamily="2" charset="2"/>
              <a:buChar char="Ø"/>
            </a:pPr>
            <a:r>
              <a:rPr lang="el-GR" sz="2000" b="1" dirty="0">
                <a:solidFill>
                  <a:schemeClr val="tx1"/>
                </a:solidFill>
                <a:latin typeface="Arial Black" pitchFamily="34" charset="0"/>
                <a:cs typeface="Arial" pitchFamily="34" charset="0"/>
              </a:rPr>
              <a:t>ΤΑ ΑΚΡΑ ΤΩΝ ΥΔΡΟΘΑΛΑΜΩΝ ΚΛΕΙΝΟΝΤΑΙ ΜΕ ΣΦΑΙΡΙΚΑ ΠΩΜΑΤΑ ΑΠΟ ΤΑ ΟΠΟΙΑ ΤΑ ΜΠΡΟΣΤΙΝΑ ΕΧΟΥΝ ΕΛΛΕΙΠΤΙΚΗ ΑΝΘΡΩΠΟΘΥΡΙΔΑ.</a:t>
            </a:r>
          </a:p>
          <a:p>
            <a:pPr algn="l">
              <a:buClr>
                <a:srgbClr val="FF0000"/>
              </a:buClr>
              <a:buFont typeface="Wingdings" pitchFamily="2" charset="2"/>
              <a:buChar char="Ø"/>
            </a:pPr>
            <a:r>
              <a:rPr lang="el-GR" sz="2000" b="1" dirty="0">
                <a:solidFill>
                  <a:schemeClr val="tx1"/>
                </a:solidFill>
                <a:latin typeface="Arial Black" pitchFamily="34" charset="0"/>
                <a:cs typeface="Arial" pitchFamily="34" charset="0"/>
              </a:rPr>
              <a:t>ΟΙ ΥΔΡΟΘΑΛΑΜΟΙ ΦΕΡΟΥΝ ΕΠΙΣΤΟΜΙΑ ΕΞΑΓΩΓΗΣ ΚΑΙ ΕΚΚΕΝΩΣΗΣ ΤΟΥ ΛΕΒΗΤΑ.</a:t>
            </a:r>
          </a:p>
          <a:p>
            <a:pPr algn="l">
              <a:buClr>
                <a:srgbClr val="FF0000"/>
              </a:buClr>
              <a:buFont typeface="Wingdings" pitchFamily="2" charset="2"/>
              <a:buChar char="Ø"/>
            </a:pPr>
            <a:r>
              <a:rPr lang="el-GR" sz="2000" b="1" dirty="0">
                <a:solidFill>
                  <a:schemeClr val="tx1"/>
                </a:solidFill>
                <a:latin typeface="Arial Black" pitchFamily="34" charset="0"/>
                <a:cs typeface="Arial" pitchFamily="34" charset="0"/>
              </a:rPr>
              <a:t>ΠΡΟΣΑΡΜΟΖΟΝΤΑΙ ΠΑΝΩ ΣΤΑ ΠΕΛΜΑΤΑ ΤΟΥ ΛΕΒΗΤΑ ΠΟΥ ΣΤΕΡΕΩΝΕΤΑΙ ΣΤΗΝ ΚΑΤΑΣΚΕΥΗ ΤΟΥ ΣΚΑΦΟΥΣ.</a:t>
            </a:r>
            <a:endParaRPr lang="el-GR" sz="2000" b="1" dirty="0">
              <a:solidFill>
                <a:schemeClr val="tx1"/>
              </a:solidFill>
              <a:latin typeface="Arial Black" pitchFamily="34" charset="0"/>
            </a:endParaRPr>
          </a:p>
          <a:p>
            <a:pPr algn="l">
              <a:buClr>
                <a:srgbClr val="FF0000"/>
              </a:buClr>
            </a:pPr>
            <a:endParaRPr lang="el-GR" sz="2000" b="1" dirty="0">
              <a:solidFill>
                <a:schemeClr val="tx1"/>
              </a:solidFill>
              <a:latin typeface="Arial Black" pitchFamily="34" charset="0"/>
            </a:endParaRPr>
          </a:p>
          <a:p>
            <a:pPr algn="l">
              <a:buClr>
                <a:srgbClr val="FF0000"/>
              </a:buClr>
              <a:buFont typeface="Wingdings" pitchFamily="2" charset="2"/>
              <a:buChar char="Ø"/>
            </a:pPr>
            <a:endParaRPr lang="el-GR" sz="20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ΛΕΒΗΤΑΣ </a:t>
            </a:r>
            <a:r>
              <a:rPr lang="en-US" sz="2400" b="1" u="sng" dirty="0">
                <a:solidFill>
                  <a:schemeClr val="bg1"/>
                </a:solidFill>
                <a:latin typeface="Arial" pitchFamily="34" charset="0"/>
                <a:cs typeface="Arial" pitchFamily="34" charset="0"/>
              </a:rPr>
              <a:t> YARROW - EXPRESS</a:t>
            </a:r>
          </a:p>
        </p:txBody>
      </p:sp>
    </p:spTree>
    <p:extLst>
      <p:ext uri="{BB962C8B-B14F-4D97-AF65-F5344CB8AC3E}">
        <p14:creationId xmlns:p14="http://schemas.microsoft.com/office/powerpoint/2010/main" val="160894916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Γενικά</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124744"/>
            <a:ext cx="8572499" cy="5632311"/>
          </a:xfrm>
          <a:prstGeom prst="rect">
            <a:avLst/>
          </a:prstGeom>
          <a:solidFill>
            <a:schemeClr val="bg1">
              <a:lumMod val="85000"/>
            </a:schemeClr>
          </a:solidFill>
        </p:spPr>
        <p:txBody>
          <a:bodyPr wrap="square">
            <a:spAutoFit/>
          </a:bodyPr>
          <a:lstStyle/>
          <a:p>
            <a:r>
              <a:rPr lang="el-GR" sz="2400" b="1" dirty="0"/>
              <a:t>Καύσιμα γενικά ονομάζονται τα σώματα που όταν καίγονται παράγουν θερμότητα η οποία μπορεί να μετατραπεί σε ωφέλιμο έργο.</a:t>
            </a:r>
          </a:p>
          <a:p>
            <a:r>
              <a:rPr lang="el-GR" sz="2400" b="1" dirty="0"/>
              <a:t>Είναι συνθέσεις διαφόρων χημικών στοιχείων, κυρίως άνθρακα </a:t>
            </a:r>
            <a:r>
              <a:rPr lang="el-GR" sz="2400" b="1" dirty="0">
                <a:solidFill>
                  <a:srgbClr val="FF0000"/>
                </a:solidFill>
              </a:rPr>
              <a:t>C</a:t>
            </a:r>
            <a:r>
              <a:rPr lang="el-GR" sz="2400" b="1" dirty="0"/>
              <a:t>, υδρογόνου </a:t>
            </a:r>
            <a:r>
              <a:rPr lang="el-GR" sz="2400" b="1" dirty="0">
                <a:solidFill>
                  <a:srgbClr val="FF0000"/>
                </a:solidFill>
              </a:rPr>
              <a:t>Η</a:t>
            </a:r>
            <a:r>
              <a:rPr lang="el-GR" sz="2400" b="1" dirty="0"/>
              <a:t>, θείου </a:t>
            </a:r>
            <a:r>
              <a:rPr lang="el-GR" sz="2400" b="1" dirty="0">
                <a:solidFill>
                  <a:srgbClr val="FF0000"/>
                </a:solidFill>
              </a:rPr>
              <a:t>S</a:t>
            </a:r>
            <a:r>
              <a:rPr lang="el-GR" sz="2400" b="1" dirty="0"/>
              <a:t> και διαφόρων άλλων προσμίξεων σε μικρές αναλογίες.</a:t>
            </a:r>
          </a:p>
          <a:p>
            <a:r>
              <a:rPr lang="el-GR" sz="2400" b="1" dirty="0"/>
              <a:t>Καύση είναι η γρήγορη εξωθερμική αντίδραση κατά την οποία τα καύσιμα ενώνονται χημικά με το οξυγόνο </a:t>
            </a:r>
            <a:r>
              <a:rPr lang="el-GR" sz="2400" b="1" dirty="0">
                <a:solidFill>
                  <a:srgbClr val="FF0000"/>
                </a:solidFill>
              </a:rPr>
              <a:t>Ο</a:t>
            </a:r>
            <a:r>
              <a:rPr lang="el-GR" sz="2400" b="1" dirty="0"/>
              <a:t> του αέρα. </a:t>
            </a:r>
          </a:p>
          <a:p>
            <a:r>
              <a:rPr lang="el-GR" sz="2400" b="1" dirty="0"/>
              <a:t>Το κύριο χαρακτηριστικό της είναι η απελευθέρωση θερμότητας σε υψηλή θερμοκρασία. </a:t>
            </a:r>
          </a:p>
          <a:p>
            <a:r>
              <a:rPr lang="el-GR" sz="2400" b="1" dirty="0"/>
              <a:t>Όταν η καύση είναι έντονη, παράγονται φλόγες και φώς που αποτελούν τα δευτερογενή φαινόμενα της καύσης.</a:t>
            </a:r>
          </a:p>
          <a:p>
            <a:r>
              <a:rPr lang="el-GR" sz="2400" b="1" dirty="0"/>
              <a:t>Σύμφωνα με τα παραπάνω, με την καύση η χημική ενέργεια ενός καυσίμου μετατρέπεται σε εκμεταλλεύσιμη θερμική ενέργεια ή θερμότητα.</a:t>
            </a:r>
          </a:p>
        </p:txBody>
      </p:sp>
    </p:spTree>
    <p:extLst>
      <p:ext uri="{BB962C8B-B14F-4D97-AF65-F5344CB8AC3E}">
        <p14:creationId xmlns:p14="http://schemas.microsoft.com/office/powerpoint/2010/main" val="98151395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Γενικά</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124744"/>
            <a:ext cx="8572499" cy="5632311"/>
          </a:xfrm>
          <a:prstGeom prst="rect">
            <a:avLst/>
          </a:prstGeom>
          <a:solidFill>
            <a:schemeClr val="bg1">
              <a:lumMod val="85000"/>
            </a:schemeClr>
          </a:solidFill>
        </p:spPr>
        <p:txBody>
          <a:bodyPr wrap="square">
            <a:spAutoFit/>
          </a:bodyPr>
          <a:lstStyle/>
          <a:p>
            <a:r>
              <a:rPr lang="el-GR" sz="2400" b="1" dirty="0"/>
              <a:t>Η καύση διακρίνεται σε </a:t>
            </a:r>
            <a:r>
              <a:rPr lang="el-GR" sz="2400" b="1" u="sng" dirty="0">
                <a:solidFill>
                  <a:srgbClr val="FF0000"/>
                </a:solidFill>
              </a:rPr>
              <a:t>βραδεία</a:t>
            </a:r>
            <a:r>
              <a:rPr lang="el-GR" sz="2400" b="1" dirty="0"/>
              <a:t>, όπως π.χ. είναι η οξείδωση των μετάλλων, </a:t>
            </a:r>
            <a:r>
              <a:rPr lang="el-GR" sz="2400" b="1" u="sng" dirty="0">
                <a:solidFill>
                  <a:srgbClr val="FF0000"/>
                </a:solidFill>
              </a:rPr>
              <a:t>συνήθη ή κανονική</a:t>
            </a:r>
            <a:r>
              <a:rPr lang="el-GR" sz="2400" b="1" dirty="0"/>
              <a:t>, όπως είναι η καύση του γαιάνθρακα, του πετρελαίου και </a:t>
            </a:r>
            <a:r>
              <a:rPr lang="el-GR" sz="2400" b="1" u="sng" dirty="0">
                <a:solidFill>
                  <a:srgbClr val="FF0000"/>
                </a:solidFill>
              </a:rPr>
              <a:t>ταχεία ή έκρηξη</a:t>
            </a:r>
            <a:r>
              <a:rPr lang="el-GR" sz="2400" b="1" dirty="0"/>
              <a:t>, όπως θεωρείται η καύση της βενζίνης, των εκρηκτικών υλών κλπ.</a:t>
            </a:r>
          </a:p>
          <a:p>
            <a:r>
              <a:rPr lang="el-GR" sz="2400" b="1" dirty="0"/>
              <a:t>Τα καύσιμα στοιχεία των καυσίμων είναι ο άνθρακας C, το υδρογόνο Η και το θείο S, ενώ τα άκαυστα το οξυγόνο Ο, η υγρασία και τέλος διάφορα άλατα ή ακάθαρτες προσμίξεις που αποτελούν την τέφρα και τη σκουριά που απομένουν μετά την καύση.</a:t>
            </a:r>
          </a:p>
          <a:p>
            <a:r>
              <a:rPr lang="el-GR" sz="2400" b="1" dirty="0"/>
              <a:t>Για να πραγματοποιηθεί η καύση είναι απαραίτητο το οξυγόνο του αέρα. Γι’ αυτό και ο αέρας λέγεται καυσιγόνος.</a:t>
            </a:r>
          </a:p>
          <a:p>
            <a:r>
              <a:rPr lang="el-GR" sz="2400" b="1" dirty="0"/>
              <a:t>Όταν η καύση ενός καυσίμου γίνεται έτσι, ώστε μέσα στα προϊόντα της (τα οποία είναι τα καυσαέρια και στερεά υπολείμματα), να μην υπάρχουν καθόλου καύσιμα συστατικά, λέγεται τέλεια καύση, αλλιώς χαρακτηρίζεται ως ατελής.</a:t>
            </a:r>
          </a:p>
        </p:txBody>
      </p:sp>
    </p:spTree>
    <p:extLst>
      <p:ext uri="{BB962C8B-B14F-4D97-AF65-F5344CB8AC3E}">
        <p14:creationId xmlns:p14="http://schemas.microsoft.com/office/powerpoint/2010/main" val="328860741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Ταξινόμηση των καυσίμων</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124744"/>
            <a:ext cx="8572499" cy="5586145"/>
          </a:xfrm>
          <a:prstGeom prst="rect">
            <a:avLst/>
          </a:prstGeom>
          <a:solidFill>
            <a:schemeClr val="bg1">
              <a:lumMod val="85000"/>
            </a:schemeClr>
          </a:solidFill>
        </p:spPr>
        <p:txBody>
          <a:bodyPr wrap="square">
            <a:spAutoFit/>
          </a:bodyPr>
          <a:lstStyle/>
          <a:p>
            <a:r>
              <a:rPr lang="el-GR" sz="2100" b="1" dirty="0"/>
              <a:t>Τα καύσιμα που χρησιμοποιούνται στην τεχνική χαρακτηρίζονται πρώτα σε </a:t>
            </a:r>
            <a:r>
              <a:rPr lang="el-GR" sz="2100" b="1" i="1" dirty="0">
                <a:solidFill>
                  <a:srgbClr val="FF0000"/>
                </a:solidFill>
              </a:rPr>
              <a:t>φυσικά</a:t>
            </a:r>
            <a:r>
              <a:rPr lang="el-GR" sz="2100" b="1" dirty="0"/>
              <a:t> και </a:t>
            </a:r>
            <a:r>
              <a:rPr lang="el-GR" sz="2100" b="1" i="1" dirty="0">
                <a:solidFill>
                  <a:srgbClr val="FF0000"/>
                </a:solidFill>
              </a:rPr>
              <a:t>τεχνητά</a:t>
            </a:r>
            <a:r>
              <a:rPr lang="el-GR" sz="2100" b="1" dirty="0"/>
              <a:t>, ανάλογα με το αν χρησιμοποιούνται όπως προέρχονται από τη φύση, π.χ. λιθάνθρακες, νάφθα, μεθάνιο κλπ. ή αν χρησιμοποιούνται μετά από ορισμένη επεξεργασία, π.χ. κωκ, πετρέλαιο λεβήτων ή Diesel, βενζίνη, οινόπνευμα, φωταέριο.</a:t>
            </a:r>
          </a:p>
          <a:p>
            <a:r>
              <a:rPr lang="el-GR" sz="2100" b="1" dirty="0"/>
              <a:t>Άλλη διάκριση χαρακτηρίζει αυτά σε </a:t>
            </a:r>
            <a:r>
              <a:rPr lang="el-GR" sz="2100" b="1" dirty="0">
                <a:solidFill>
                  <a:srgbClr val="FF0000"/>
                </a:solidFill>
              </a:rPr>
              <a:t>στερεά, υγρά </a:t>
            </a:r>
            <a:r>
              <a:rPr lang="el-GR" sz="2100" b="1" dirty="0"/>
              <a:t>και</a:t>
            </a:r>
            <a:r>
              <a:rPr lang="el-GR" sz="2100" b="1" dirty="0">
                <a:solidFill>
                  <a:srgbClr val="FF0000"/>
                </a:solidFill>
              </a:rPr>
              <a:t> αέρια</a:t>
            </a:r>
            <a:r>
              <a:rPr lang="el-GR" sz="2100" b="1" dirty="0"/>
              <a:t>, όπως είναι π.χ.:</a:t>
            </a:r>
          </a:p>
          <a:p>
            <a:r>
              <a:rPr lang="el-GR" sz="2100" b="1" u="sng" dirty="0">
                <a:solidFill>
                  <a:srgbClr val="FF0000"/>
                </a:solidFill>
              </a:rPr>
              <a:t>Στερεά καύσιμα:</a:t>
            </a:r>
          </a:p>
          <a:p>
            <a:r>
              <a:rPr lang="el-GR" sz="2100" b="1" dirty="0"/>
              <a:t>Τύρφη, λιγνίτες, λιθάνθρακες, ανθρακίτες, κωκ κλπ.</a:t>
            </a:r>
          </a:p>
          <a:p>
            <a:r>
              <a:rPr lang="el-GR" sz="2100" b="1" u="sng" dirty="0">
                <a:solidFill>
                  <a:srgbClr val="FF0000"/>
                </a:solidFill>
              </a:rPr>
              <a:t>Υγρά καύσιμα:</a:t>
            </a:r>
          </a:p>
          <a:p>
            <a:r>
              <a:rPr lang="el-GR" sz="2100" b="1" dirty="0"/>
              <a:t>Βενζίνη, φωτιστικό πετρέλαιο, κηροζίνη, πετρέλαιο λεβήτων (</a:t>
            </a:r>
            <a:r>
              <a:rPr lang="en-US" sz="2100" b="1" dirty="0"/>
              <a:t>fuel oil</a:t>
            </a:r>
            <a:r>
              <a:rPr lang="el-GR" sz="2100" b="1" dirty="0"/>
              <a:t>), οινόπνευμα κλπ.</a:t>
            </a:r>
          </a:p>
          <a:p>
            <a:r>
              <a:rPr lang="el-GR" sz="2100" b="1" u="sng" dirty="0">
                <a:solidFill>
                  <a:srgbClr val="FF0000"/>
                </a:solidFill>
              </a:rPr>
              <a:t>Αέρια καύσιμα:</a:t>
            </a:r>
          </a:p>
          <a:p>
            <a:r>
              <a:rPr lang="el-GR" sz="2100" b="1" dirty="0"/>
              <a:t>Μεθάνιο, υγραέριο, αέριο υψικαμίνων, φωταέριο κλπ.</a:t>
            </a:r>
          </a:p>
          <a:p>
            <a:endParaRPr lang="el-GR" sz="2100" b="1" dirty="0"/>
          </a:p>
          <a:p>
            <a:r>
              <a:rPr lang="el-GR" sz="2100" b="1" dirty="0"/>
              <a:t>Για τους λέβητες των πλοίων μας ενδιαφέρουν κυρίως το πετρέλαιο λεβήτων και πολύ λιγότερο οι γαιάνθρακες.</a:t>
            </a:r>
          </a:p>
        </p:txBody>
      </p:sp>
    </p:spTree>
    <p:extLst>
      <p:ext uri="{BB962C8B-B14F-4D97-AF65-F5344CB8AC3E}">
        <p14:creationId xmlns:p14="http://schemas.microsoft.com/office/powerpoint/2010/main" val="419775226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Ταξινόμηση των καυσίμων</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124744"/>
            <a:ext cx="8572499" cy="5601533"/>
          </a:xfrm>
          <a:prstGeom prst="rect">
            <a:avLst/>
          </a:prstGeom>
          <a:solidFill>
            <a:schemeClr val="bg1">
              <a:lumMod val="85000"/>
            </a:schemeClr>
          </a:solidFill>
        </p:spPr>
        <p:txBody>
          <a:bodyPr wrap="square">
            <a:spAutoFit/>
          </a:bodyPr>
          <a:lstStyle/>
          <a:p>
            <a:pPr algn="ctr"/>
            <a:r>
              <a:rPr lang="el-GR" sz="2800" b="1" u="sng" dirty="0">
                <a:solidFill>
                  <a:srgbClr val="FF0000"/>
                </a:solidFill>
              </a:rPr>
              <a:t>Οι γαιάνθρακες</a:t>
            </a:r>
          </a:p>
          <a:p>
            <a:r>
              <a:rPr lang="el-GR" sz="2200" b="1" dirty="0"/>
              <a:t>Αυτοί χρησιμοποιήθηκαν πολύ στο παρελθόν σε διάφορες μορφές, όπως του ακατέργαστου γαιάνθρακα σε χονδρά τεμάχια ή του κατεργασμένου σε πλινθίδες (</a:t>
            </a:r>
            <a:r>
              <a:rPr lang="el-GR" sz="2200" b="1" dirty="0">
                <a:solidFill>
                  <a:schemeClr val="accent6">
                    <a:lumMod val="75000"/>
                  </a:schemeClr>
                </a:solidFill>
              </a:rPr>
              <a:t>μπρικέτες</a:t>
            </a:r>
            <a:r>
              <a:rPr lang="el-GR" sz="2200" b="1" dirty="0"/>
              <a:t>), σε κομμάτια κανονικού μεγέθους (</a:t>
            </a:r>
            <a:r>
              <a:rPr lang="el-GR" sz="2200" b="1" dirty="0">
                <a:solidFill>
                  <a:schemeClr val="accent6">
                    <a:lumMod val="75000"/>
                  </a:schemeClr>
                </a:solidFill>
              </a:rPr>
              <a:t>καρυδάτο, γαρμπίλι</a:t>
            </a:r>
            <a:r>
              <a:rPr lang="el-GR" sz="2200" b="1" dirty="0"/>
              <a:t>) ή σε σκόνη, (</a:t>
            </a:r>
            <a:r>
              <a:rPr lang="el-GR" sz="2200" b="1" dirty="0">
                <a:solidFill>
                  <a:schemeClr val="accent6">
                    <a:lumMod val="75000"/>
                  </a:schemeClr>
                </a:solidFill>
              </a:rPr>
              <a:t>κονιοποιημένος γαιάνθρακας</a:t>
            </a:r>
            <a:r>
              <a:rPr lang="el-GR" sz="2200" b="1" dirty="0"/>
              <a:t>).</a:t>
            </a:r>
          </a:p>
          <a:p>
            <a:r>
              <a:rPr lang="el-GR" sz="2200" b="1" dirty="0"/>
              <a:t>Από το τέλος του Β' Παγκοσμίου πολέμου οι γαιάνθρακες δε χρησιμοποιούνται πια στα πλοία. </a:t>
            </a:r>
          </a:p>
          <a:p>
            <a:r>
              <a:rPr lang="el-GR" sz="2200" b="1" dirty="0"/>
              <a:t>Η χρήση του πετρελαίου έχει γενικευθεί. </a:t>
            </a:r>
          </a:p>
          <a:p>
            <a:r>
              <a:rPr lang="el-GR" sz="2200" b="1" dirty="0"/>
              <a:t>Τα τελευταία χρόνια πάντως, λόγω της παγκόσμιας έλλειψης πετρελαίου που παρατηρείται, άρχισαν να κατασκευάζονται ξανά πλοία και με γαιανθρακολέβητες, ιδίως σε μεγάλες γαιανθρακοπαραγωγές χώρες.</a:t>
            </a:r>
          </a:p>
          <a:p>
            <a:r>
              <a:rPr lang="el-GR" sz="2200" b="1" dirty="0"/>
              <a:t>Εδώ πάντως θα ασχοληθούμε με το πετρέλαιο και την καύση του. Σημειώνεται ότι τα σχετικά με την καύση του πετρελαίου, από χημική άποψη, εφαρμόζονται και για την καύση των γαιανθράκων.</a:t>
            </a:r>
          </a:p>
        </p:txBody>
      </p:sp>
    </p:spTree>
    <p:extLst>
      <p:ext uri="{BB962C8B-B14F-4D97-AF65-F5344CB8AC3E}">
        <p14:creationId xmlns:p14="http://schemas.microsoft.com/office/powerpoint/2010/main" val="52705858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Ταξινόμηση των καυσίμων</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124744"/>
            <a:ext cx="8572499" cy="5139869"/>
          </a:xfrm>
          <a:prstGeom prst="rect">
            <a:avLst/>
          </a:prstGeom>
          <a:solidFill>
            <a:schemeClr val="bg1">
              <a:lumMod val="85000"/>
            </a:schemeClr>
          </a:solidFill>
        </p:spPr>
        <p:txBody>
          <a:bodyPr wrap="square">
            <a:spAutoFit/>
          </a:bodyPr>
          <a:lstStyle/>
          <a:p>
            <a:pPr algn="ctr"/>
            <a:r>
              <a:rPr lang="el-GR" sz="2800" b="1" u="sng" dirty="0">
                <a:solidFill>
                  <a:srgbClr val="FF0000"/>
                </a:solidFill>
              </a:rPr>
              <a:t>Το πετρέλαιο λεβήτων</a:t>
            </a:r>
          </a:p>
          <a:p>
            <a:r>
              <a:rPr lang="el-GR" sz="2500" b="1" dirty="0"/>
              <a:t>Το βαρύ πετρέλαιο (</a:t>
            </a:r>
            <a:r>
              <a:rPr lang="en-US" sz="2500" b="1" dirty="0"/>
              <a:t>fuel oil) </a:t>
            </a:r>
            <a:r>
              <a:rPr lang="el-GR" sz="2500" b="1" dirty="0"/>
              <a:t>που χρησιμοποιούν οι λέβητες των πλοίων, είναι προϊόν</a:t>
            </a:r>
            <a:r>
              <a:rPr lang="en-US" sz="2500" b="1" dirty="0"/>
              <a:t> </a:t>
            </a:r>
            <a:r>
              <a:rPr lang="el-GR" sz="2500" b="1" dirty="0"/>
              <a:t>της απόσταξης του αργού πετρελαίου ή μίγματα υπολειμμάτων. </a:t>
            </a:r>
          </a:p>
          <a:p>
            <a:r>
              <a:rPr lang="el-GR" sz="2500" b="1" dirty="0"/>
              <a:t>Υπάρχουν δύο μέθοδοι απόσταξης: η κλασματική </a:t>
            </a:r>
            <a:r>
              <a:rPr lang="el-GR" sz="2100" b="1" dirty="0">
                <a:solidFill>
                  <a:srgbClr val="FF0000"/>
                </a:solidFill>
              </a:rPr>
              <a:t>(straight run)</a:t>
            </a:r>
            <a:r>
              <a:rPr lang="el-GR" sz="2500" b="1" dirty="0"/>
              <a:t> και η θερμική ή καταλυτική </a:t>
            </a:r>
            <a:r>
              <a:rPr lang="el-GR" sz="2100" b="1" dirty="0">
                <a:solidFill>
                  <a:srgbClr val="FF0000"/>
                </a:solidFill>
              </a:rPr>
              <a:t>(cracking)</a:t>
            </a:r>
            <a:r>
              <a:rPr lang="el-GR" sz="2100" b="1" dirty="0"/>
              <a:t>.</a:t>
            </a:r>
            <a:endParaRPr lang="el-GR" sz="2100" b="1" dirty="0">
              <a:solidFill>
                <a:srgbClr val="FF0000"/>
              </a:solidFill>
            </a:endParaRPr>
          </a:p>
          <a:p>
            <a:r>
              <a:rPr lang="el-GR" sz="2500" b="1" dirty="0"/>
              <a:t>Η πρώτη μέθοδος εφαρμόζεται στα περισσότερα </a:t>
            </a:r>
            <a:r>
              <a:rPr lang="el-GR" sz="2500" b="1" dirty="0" err="1"/>
              <a:t>διϋλιστήρια</a:t>
            </a:r>
            <a:r>
              <a:rPr lang="el-GR" sz="2500" b="1" dirty="0"/>
              <a:t> της Ευρώπης και της Ιαπωνίας. </a:t>
            </a:r>
          </a:p>
          <a:p>
            <a:r>
              <a:rPr lang="el-GR" sz="2500" b="1" dirty="0"/>
              <a:t>Με αυτή τη μέθοδο παράγεται υπόλειμμα απόσταξης 40-50% λογικής ποιότητας. </a:t>
            </a:r>
          </a:p>
          <a:p>
            <a:r>
              <a:rPr lang="el-GR" sz="2500" b="1" dirty="0"/>
              <a:t>Η δεύτερη μέθοδος εφαρμόζεται στα διυλιστήρια των Η.Π.Α. </a:t>
            </a:r>
          </a:p>
          <a:p>
            <a:r>
              <a:rPr lang="el-GR" sz="2500" b="1" dirty="0"/>
              <a:t>Με αυτή παράγεται πολύ μικρότερο ποσοστό υπολείμματος απόσταξης και αυτό είναι πολύ κακής ποιότητας.</a:t>
            </a:r>
          </a:p>
        </p:txBody>
      </p:sp>
    </p:spTree>
    <p:extLst>
      <p:ext uri="{BB962C8B-B14F-4D97-AF65-F5344CB8AC3E}">
        <p14:creationId xmlns:p14="http://schemas.microsoft.com/office/powerpoint/2010/main" val="139291182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Χαρακτηριστικά πετρελαίων</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1" y="1124744"/>
            <a:ext cx="8572499" cy="5262979"/>
          </a:xfrm>
          <a:prstGeom prst="rect">
            <a:avLst/>
          </a:prstGeom>
          <a:solidFill>
            <a:schemeClr val="bg1">
              <a:lumMod val="85000"/>
            </a:schemeClr>
          </a:solidFill>
        </p:spPr>
        <p:txBody>
          <a:bodyPr wrap="square">
            <a:spAutoFit/>
          </a:bodyPr>
          <a:lstStyle/>
          <a:p>
            <a:r>
              <a:rPr lang="el-GR" sz="2800" b="1" dirty="0"/>
              <a:t>Τα διάφορα πετρέλαια χαρακτηρίζονται με βάση τα αποτελέσματα που προκύπτουν ύστερα από ορισμένες φυσικές και χημικές δοκιμές. </a:t>
            </a:r>
          </a:p>
          <a:p>
            <a:r>
              <a:rPr lang="el-GR" sz="2800" b="1" dirty="0"/>
              <a:t>Τα σπουδαιότερα χαρακτηριστικά και οι σπουδαιότερες από αυτές τις δοκιμές είναι:</a:t>
            </a:r>
          </a:p>
          <a:p>
            <a:r>
              <a:rPr lang="el-GR" sz="2800" b="1" dirty="0"/>
              <a:t>Το Ιξώδες</a:t>
            </a:r>
          </a:p>
          <a:p>
            <a:r>
              <a:rPr lang="el-GR" sz="2800" b="1" dirty="0"/>
              <a:t>Το ανθρακούχο υπόλειμμα ή εξανθράκωμα</a:t>
            </a:r>
          </a:p>
          <a:p>
            <a:r>
              <a:rPr lang="el-GR" sz="2800" b="1" dirty="0"/>
              <a:t>Το ειδικό βάρος</a:t>
            </a:r>
          </a:p>
          <a:p>
            <a:r>
              <a:rPr lang="el-GR" sz="2800" b="1" dirty="0"/>
              <a:t>Το Θείο</a:t>
            </a:r>
          </a:p>
          <a:p>
            <a:r>
              <a:rPr lang="el-GR" sz="2800" b="1" dirty="0"/>
              <a:t>Τα ασφαλτένια</a:t>
            </a:r>
          </a:p>
          <a:p>
            <a:r>
              <a:rPr lang="el-GR" sz="2800" b="1" dirty="0"/>
              <a:t>Η τέφρα ή στάχτη</a:t>
            </a:r>
          </a:p>
          <a:p>
            <a:r>
              <a:rPr lang="el-GR" sz="2800" b="1" dirty="0"/>
              <a:t>Το σημείο ροής ή πήξης</a:t>
            </a:r>
          </a:p>
        </p:txBody>
      </p:sp>
    </p:spTree>
    <p:extLst>
      <p:ext uri="{BB962C8B-B14F-4D97-AF65-F5344CB8AC3E}">
        <p14:creationId xmlns:p14="http://schemas.microsoft.com/office/powerpoint/2010/main" val="143849074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Χαρακτηριστικά πετρελαίων</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82680"/>
            <a:ext cx="8572499" cy="5601533"/>
          </a:xfrm>
          <a:prstGeom prst="rect">
            <a:avLst/>
          </a:prstGeom>
          <a:solidFill>
            <a:schemeClr val="bg1">
              <a:lumMod val="85000"/>
            </a:schemeClr>
          </a:solidFill>
        </p:spPr>
        <p:txBody>
          <a:bodyPr wrap="square">
            <a:spAutoFit/>
          </a:bodyPr>
          <a:lstStyle/>
          <a:p>
            <a:pPr algn="ctr"/>
            <a:r>
              <a:rPr lang="el-GR" sz="2800" b="1" u="sng" dirty="0">
                <a:solidFill>
                  <a:srgbClr val="FF0000"/>
                </a:solidFill>
              </a:rPr>
              <a:t>Το Ιξώδες</a:t>
            </a:r>
          </a:p>
          <a:p>
            <a:r>
              <a:rPr lang="el-GR" sz="2200" b="1" dirty="0"/>
              <a:t>Χαρακτηρίζει το καύσιμο από άποψης ρευστότητας και διακρίνεται, ανάλογα με τη συσκευή που μετρήθηκε, σε Redwood, Engler, Saybolt. Ειδικά για την τελευταία διακρίνομε ιξώδες SSU (Saybolt Seconds Universal) και SSF (Saybolt Seconds Furol) (το τελευταίο για πολύ παχύρρευστα υγρά μεταξύ των οποίων και το πετρέλαιο λεβήτων). </a:t>
            </a:r>
          </a:p>
          <a:p>
            <a:r>
              <a:rPr lang="el-GR" sz="2200" b="1" dirty="0"/>
              <a:t>Τα παραπάνω ιξώδη είναι τα σχετικά. </a:t>
            </a:r>
          </a:p>
          <a:p>
            <a:r>
              <a:rPr lang="el-GR" sz="2200" b="1" dirty="0"/>
              <a:t>Υπάρχει όμως και το απόλυτο ιξώδες που μετρείται σε απόλυτες μονάδες C.G.S. (το σύστημα S.I.). </a:t>
            </a:r>
          </a:p>
          <a:p>
            <a:r>
              <a:rPr lang="el-GR" sz="2200" b="1" dirty="0"/>
              <a:t>Μονάδα του είναι η Poise. </a:t>
            </a:r>
          </a:p>
          <a:p>
            <a:r>
              <a:rPr lang="el-GR" sz="2200" b="1" dirty="0"/>
              <a:t>Μία Poise αντιστοιχεί σε δύνη-δευτερόλεπτο ανά cm2. </a:t>
            </a:r>
          </a:p>
          <a:p>
            <a:r>
              <a:rPr lang="el-GR" sz="2200" b="1" dirty="0"/>
              <a:t>Συνήθως χρησιμοποιείται ο όρος Centipoise που ισούται με το ιξώδες του νερού στους 68,4°F. </a:t>
            </a:r>
          </a:p>
          <a:p>
            <a:r>
              <a:rPr lang="el-GR" sz="2200" b="1" dirty="0"/>
              <a:t>Το κινητικό ιξώδες μετρείται με Centistokes και υπάρχει η σχέση:</a:t>
            </a:r>
          </a:p>
          <a:p>
            <a:pPr algn="ctr"/>
            <a:r>
              <a:rPr lang="el-GR" sz="2200" b="1" dirty="0">
                <a:solidFill>
                  <a:srgbClr val="FF0000"/>
                </a:solidFill>
              </a:rPr>
              <a:t>Centipoises = Centistokes Χ πυκνότητα (στην υπόψη θερμοκρασία)</a:t>
            </a:r>
          </a:p>
          <a:p>
            <a:r>
              <a:rPr lang="el-GR" sz="2200" b="1" dirty="0"/>
              <a:t>Από το 1977 η Shell και η Exxon χρησιμοποιούν το Centistoke.</a:t>
            </a:r>
            <a:endParaRPr lang="el-GR" sz="2000" b="1" dirty="0"/>
          </a:p>
        </p:txBody>
      </p:sp>
    </p:spTree>
    <p:extLst>
      <p:ext uri="{BB962C8B-B14F-4D97-AF65-F5344CB8AC3E}">
        <p14:creationId xmlns:p14="http://schemas.microsoft.com/office/powerpoint/2010/main" val="6840942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Χαρακτηριστικά πετρελαίων</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82680"/>
            <a:ext cx="8572499" cy="5570756"/>
          </a:xfrm>
          <a:prstGeom prst="rect">
            <a:avLst/>
          </a:prstGeom>
          <a:solidFill>
            <a:schemeClr val="bg1">
              <a:lumMod val="85000"/>
            </a:schemeClr>
          </a:solidFill>
        </p:spPr>
        <p:txBody>
          <a:bodyPr wrap="square">
            <a:spAutoFit/>
          </a:bodyPr>
          <a:lstStyle/>
          <a:p>
            <a:pPr algn="ctr"/>
            <a:r>
              <a:rPr lang="el-GR" sz="2800" b="1" u="sng" dirty="0">
                <a:solidFill>
                  <a:srgbClr val="FF0000"/>
                </a:solidFill>
              </a:rPr>
              <a:t>Το ανθρακούχο υπόλειμμα ή εξανθράκωμα</a:t>
            </a:r>
          </a:p>
          <a:p>
            <a:pPr algn="ctr"/>
            <a:endParaRPr lang="el-GR" sz="2800" b="1" u="sng" dirty="0">
              <a:solidFill>
                <a:srgbClr val="FF0000"/>
              </a:solidFill>
            </a:endParaRPr>
          </a:p>
          <a:p>
            <a:r>
              <a:rPr lang="el-GR" sz="3000" b="1" dirty="0"/>
              <a:t>Χαρακτηρίζει την τάση του πετρελαίου για παραγωγή εξανθρακώματος. </a:t>
            </a:r>
          </a:p>
          <a:p>
            <a:r>
              <a:rPr lang="el-GR" sz="3000" b="1" dirty="0"/>
              <a:t>Η μέτρηση του εξανθρακώματος πραγματοποιείται με τη μέθοδο Conradson, που συνίσταται στη θέρμανση δείγματος πετρελαίου και την καύση των ατμών του σε ανοικτό δοχείο και στη συνέχεια μέτρηση του εξανθρακώματος που απομένει. </a:t>
            </a:r>
          </a:p>
          <a:p>
            <a:r>
              <a:rPr lang="el-GR" sz="3000" b="1" dirty="0"/>
              <a:t>Η επί τοις % αναλογία του προς το βάρος του δείγματος αποτελεί το εξανθράκωμα κατά Conradson</a:t>
            </a:r>
          </a:p>
        </p:txBody>
      </p:sp>
    </p:spTree>
    <p:extLst>
      <p:ext uri="{BB962C8B-B14F-4D97-AF65-F5344CB8AC3E}">
        <p14:creationId xmlns:p14="http://schemas.microsoft.com/office/powerpoint/2010/main" val="362999793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Χαρακτηριστικά πετρελαίων</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82680"/>
            <a:ext cx="8572499" cy="5693866"/>
          </a:xfrm>
          <a:prstGeom prst="rect">
            <a:avLst/>
          </a:prstGeom>
          <a:solidFill>
            <a:schemeClr val="bg1">
              <a:lumMod val="85000"/>
            </a:schemeClr>
          </a:solidFill>
        </p:spPr>
        <p:txBody>
          <a:bodyPr wrap="square">
            <a:spAutoFit/>
          </a:bodyPr>
          <a:lstStyle/>
          <a:p>
            <a:pPr algn="ctr"/>
            <a:r>
              <a:rPr lang="el-GR" sz="2800" b="1" u="sng" dirty="0">
                <a:solidFill>
                  <a:srgbClr val="FF0000"/>
                </a:solidFill>
              </a:rPr>
              <a:t>Το ειδικό βάρος</a:t>
            </a:r>
          </a:p>
          <a:p>
            <a:r>
              <a:rPr lang="el-GR" sz="3200" b="1" dirty="0"/>
              <a:t>Μετρείται πάντα με βάση τη θερμοκρασία των 60°F. Υπάρχουν δύο τρόποι μέτρησης. </a:t>
            </a:r>
          </a:p>
          <a:p>
            <a:pPr marL="514350" indent="-514350">
              <a:buClr>
                <a:srgbClr val="FF0000"/>
              </a:buClr>
              <a:buFont typeface="+mj-lt"/>
              <a:buAutoNum type="arabicPeriod"/>
            </a:pPr>
            <a:r>
              <a:rPr lang="el-GR" sz="3200" b="1" dirty="0"/>
              <a:t>Ο πρώτος είναι με το αραιόμετρο Μπωμέ, οπότε:</a:t>
            </a:r>
          </a:p>
          <a:p>
            <a:endParaRPr lang="el-GR" sz="1000" b="1" dirty="0"/>
          </a:p>
          <a:p>
            <a:r>
              <a:rPr lang="el-GR" sz="3200" b="1" dirty="0"/>
              <a:t>      </a:t>
            </a:r>
            <a:r>
              <a:rPr lang="el-GR" sz="3200" b="1" dirty="0">
                <a:solidFill>
                  <a:srgbClr val="7030A0"/>
                </a:solidFill>
              </a:rPr>
              <a:t>Ειδικό βάρος = 140 / 130 + βαθμοί Μπωμέ</a:t>
            </a:r>
          </a:p>
          <a:p>
            <a:endParaRPr lang="el-GR" sz="1000" b="1" dirty="0"/>
          </a:p>
          <a:p>
            <a:pPr marL="514350" indent="-514350">
              <a:buClr>
                <a:srgbClr val="FF0000"/>
              </a:buClr>
              <a:buFont typeface="+mj-lt"/>
              <a:buAutoNum type="arabicPeriod" startAt="2"/>
            </a:pPr>
            <a:r>
              <a:rPr lang="el-GR" sz="3200" b="1" dirty="0"/>
              <a:t>Ο άλλος είναι με την κλίμακα API (American Petroleum Institute), </a:t>
            </a:r>
          </a:p>
          <a:p>
            <a:r>
              <a:rPr lang="el-GR" sz="3200" b="1" dirty="0"/>
              <a:t>      οπότε:</a:t>
            </a:r>
          </a:p>
          <a:p>
            <a:r>
              <a:rPr lang="el-GR" sz="3200" b="1" dirty="0"/>
              <a:t>      </a:t>
            </a:r>
            <a:r>
              <a:rPr lang="el-GR" sz="3200" b="1" dirty="0">
                <a:solidFill>
                  <a:srgbClr val="7030A0"/>
                </a:solidFill>
              </a:rPr>
              <a:t>Βαθμοί API =  141,5 / ειδικό βάρος  -131,5</a:t>
            </a:r>
          </a:p>
          <a:p>
            <a:endParaRPr lang="el-GR" sz="2800" b="1" dirty="0"/>
          </a:p>
        </p:txBody>
      </p:sp>
    </p:spTree>
    <p:extLst>
      <p:ext uri="{BB962C8B-B14F-4D97-AF65-F5344CB8AC3E}">
        <p14:creationId xmlns:p14="http://schemas.microsoft.com/office/powerpoint/2010/main" val="118128394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Χαρακτηριστικά πετρελαίων</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82680"/>
            <a:ext cx="8572499" cy="4524315"/>
          </a:xfrm>
          <a:prstGeom prst="rect">
            <a:avLst/>
          </a:prstGeom>
          <a:solidFill>
            <a:schemeClr val="bg1">
              <a:lumMod val="85000"/>
            </a:schemeClr>
          </a:solidFill>
        </p:spPr>
        <p:txBody>
          <a:bodyPr wrap="square">
            <a:spAutoFit/>
          </a:bodyPr>
          <a:lstStyle/>
          <a:p>
            <a:pPr algn="ctr"/>
            <a:r>
              <a:rPr lang="el-GR" sz="2800" b="1" u="sng" dirty="0">
                <a:solidFill>
                  <a:srgbClr val="FF0000"/>
                </a:solidFill>
              </a:rPr>
              <a:t>Το Θείο</a:t>
            </a:r>
          </a:p>
          <a:p>
            <a:endParaRPr lang="el-GR" sz="4000" b="1" dirty="0"/>
          </a:p>
          <a:p>
            <a:r>
              <a:rPr lang="el-GR" sz="4400" b="1" dirty="0"/>
              <a:t>Η παρουσία του σε καύσιμο πέρα από ορισμένα όρια είναι ανεπιθύμητη, γιατί από την καύση σχηματίζεται τελικά θεϊκό οξύ, το οποίο είναι πολύ διαβρωτικό.</a:t>
            </a:r>
          </a:p>
        </p:txBody>
      </p:sp>
    </p:spTree>
    <p:extLst>
      <p:ext uri="{BB962C8B-B14F-4D97-AF65-F5344CB8AC3E}">
        <p14:creationId xmlns:p14="http://schemas.microsoft.com/office/powerpoint/2010/main" val="493548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116632"/>
            <a:ext cx="8928992" cy="6552728"/>
          </a:xfrm>
          <a:solidFill>
            <a:srgbClr val="FFFF00"/>
          </a:solidFill>
        </p:spPr>
        <p:txBody>
          <a:bodyPr numCol="3">
            <a:noAutofit/>
          </a:bodyPr>
          <a:lstStyle/>
          <a:p>
            <a:pPr algn="l">
              <a:lnSpc>
                <a:spcPct val="115000"/>
              </a:lnSpc>
              <a:spcAft>
                <a:spcPts val="0"/>
              </a:spcAft>
            </a:pPr>
            <a:r>
              <a:rPr lang="el-GR" sz="800" b="1" u="sng" dirty="0">
                <a:solidFill>
                  <a:srgbClr val="FF0000"/>
                </a:solidFill>
                <a:effectLst/>
                <a:highlight>
                  <a:srgbClr val="FFFF00"/>
                </a:highlight>
                <a:latin typeface="Times New Roman"/>
                <a:ea typeface="MgHelveticaUCPol"/>
                <a:cs typeface="Arial"/>
              </a:rPr>
              <a:t>1. ΥΔΡΑΥΛΩΤΟΙ ΛΕΒΗΤΕΣ</a:t>
            </a:r>
            <a:endParaRPr lang="el-GR" sz="800" b="1" u="sng" dirty="0">
              <a:solidFill>
                <a:srgbClr val="FF0000"/>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 Περιγραφή και λειτουργία των λεβήτων ταχείας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κυκλοφορίας.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2. Λέβητες </a:t>
            </a:r>
            <a:r>
              <a:rPr lang="en-US" sz="800" b="1" dirty="0">
                <a:solidFill>
                  <a:schemeClr val="tx1"/>
                </a:solidFill>
                <a:effectLst/>
                <a:latin typeface="Times New Roman"/>
                <a:ea typeface="MgHelveticaUCPol"/>
                <a:cs typeface="Arial"/>
              </a:rPr>
              <a:t>YARROW</a:t>
            </a:r>
            <a:r>
              <a:rPr lang="el-GR" sz="800" b="1" dirty="0">
                <a:solidFill>
                  <a:schemeClr val="tx1"/>
                </a:solidFill>
                <a:effectLst/>
                <a:latin typeface="Times New Roman"/>
                <a:ea typeface="MgHelveticaUCPol"/>
                <a:cs typeface="Arial"/>
              </a:rPr>
              <a:t> &amp; </a:t>
            </a:r>
            <a:r>
              <a:rPr lang="en-US" sz="800" b="1" dirty="0">
                <a:solidFill>
                  <a:schemeClr val="tx1"/>
                </a:solidFill>
                <a:effectLst/>
                <a:latin typeface="Times New Roman"/>
                <a:ea typeface="MgHelveticaUCPol"/>
                <a:cs typeface="Arial"/>
              </a:rPr>
              <a:t>YARROW EXPRESS</a:t>
            </a:r>
            <a:r>
              <a:rPr lang="el-GR" sz="800" b="1" dirty="0">
                <a:solidFill>
                  <a:schemeClr val="tx1"/>
                </a:solidFill>
                <a:effectLst/>
                <a:latin typeface="Times New Roman"/>
                <a:ea typeface="MgHelveticaUCPol"/>
                <a:cs typeface="Arial"/>
              </a:rPr>
              <a:t>.</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3. Λέβητες τύπου </a:t>
            </a:r>
            <a:r>
              <a:rPr lang="en-US" sz="800" b="1" dirty="0">
                <a:solidFill>
                  <a:schemeClr val="tx1"/>
                </a:solidFill>
                <a:effectLst/>
                <a:latin typeface="Times New Roman"/>
                <a:ea typeface="MgHelveticaUCPol"/>
                <a:cs typeface="Arial"/>
              </a:rPr>
              <a:t>D BABCOCK</a:t>
            </a:r>
            <a:r>
              <a:rPr lang="el-GR" sz="800" b="1" dirty="0">
                <a:solidFill>
                  <a:schemeClr val="tx1"/>
                </a:solidFill>
                <a:effectLst/>
                <a:latin typeface="Times New Roman"/>
                <a:ea typeface="MgHelveticaUCPol"/>
                <a:cs typeface="Arial"/>
              </a:rPr>
              <a:t>−</a:t>
            </a:r>
            <a:r>
              <a:rPr lang="en-US" sz="800" b="1" dirty="0">
                <a:solidFill>
                  <a:schemeClr val="tx1"/>
                </a:solidFill>
                <a:effectLst/>
                <a:latin typeface="Times New Roman"/>
                <a:ea typeface="MgHelveticaUCPol"/>
                <a:cs typeface="Arial"/>
              </a:rPr>
              <a:t>WILCOX</a:t>
            </a:r>
            <a:r>
              <a:rPr lang="el-GR" sz="800" b="1" dirty="0">
                <a:solidFill>
                  <a:schemeClr val="tx1"/>
                </a:solidFill>
                <a:effectLst/>
                <a:latin typeface="Times New Roman"/>
                <a:ea typeface="MgHelveticaUCPol"/>
                <a:cs typeface="Arial"/>
              </a:rPr>
              <a:t> &amp; </a:t>
            </a:r>
            <a:r>
              <a:rPr lang="en-US" sz="800" b="1" dirty="0">
                <a:solidFill>
                  <a:schemeClr val="tx1"/>
                </a:solidFill>
                <a:effectLst/>
                <a:latin typeface="Times New Roman"/>
                <a:ea typeface="MgHelveticaUCPol"/>
                <a:cs typeface="Arial"/>
              </a:rPr>
              <a:t>FOSTER</a:t>
            </a:r>
            <a:r>
              <a:rPr lang="el-GR" sz="800" b="1" dirty="0">
                <a:solidFill>
                  <a:schemeClr val="tx1"/>
                </a:solidFill>
                <a:effectLst/>
                <a:latin typeface="Times New Roman"/>
                <a:ea typeface="MgHelveticaUCPol"/>
                <a:cs typeface="Arial"/>
              </a:rPr>
              <a:t>−</a:t>
            </a:r>
            <a:endParaRPr lang="el-GR" sz="800" b="1" dirty="0">
              <a:solidFill>
                <a:schemeClr val="tx1"/>
              </a:solidFill>
              <a:ea typeface="Calibri"/>
              <a:cs typeface="Arial"/>
            </a:endParaRPr>
          </a:p>
          <a:p>
            <a:pPr algn="l">
              <a:lnSpc>
                <a:spcPct val="115000"/>
              </a:lnSpc>
              <a:spcAft>
                <a:spcPts val="0"/>
              </a:spcAft>
            </a:pPr>
            <a:r>
              <a:rPr lang="en-US" sz="800" b="1" dirty="0">
                <a:solidFill>
                  <a:schemeClr val="tx1"/>
                </a:solidFill>
                <a:effectLst/>
                <a:latin typeface="Times New Roman"/>
                <a:ea typeface="MgHelveticaUCPol"/>
                <a:cs typeface="Arial"/>
              </a:rPr>
              <a:t>WHEELER</a:t>
            </a:r>
            <a:r>
              <a:rPr lang="el-GR" sz="800" b="1" dirty="0">
                <a:solidFill>
                  <a:schemeClr val="tx1"/>
                </a:solidFill>
                <a:effectLst/>
                <a:latin typeface="Times New Roman"/>
                <a:ea typeface="MgHelveticaUCPol"/>
                <a:cs typeface="Arial"/>
              </a:rPr>
              <a:t> δύο εστιών.</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4. Ατμογεννήτριες − Αρχές κατασκευής και λειτουργίας.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5. Λέβητες με διάταξη αναθέρμανσης.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6. Λέβητας τύπου </a:t>
            </a:r>
            <a:r>
              <a:rPr lang="en-US" sz="800" b="1" dirty="0">
                <a:solidFill>
                  <a:schemeClr val="tx1"/>
                </a:solidFill>
                <a:effectLst/>
                <a:latin typeface="Times New Roman"/>
                <a:ea typeface="MgHelveticaUCPol"/>
                <a:cs typeface="Arial"/>
              </a:rPr>
              <a:t>D</a:t>
            </a:r>
            <a:r>
              <a:rPr lang="el-GR" sz="800" b="1" dirty="0">
                <a:solidFill>
                  <a:schemeClr val="tx1"/>
                </a:solidFill>
                <a:effectLst/>
                <a:latin typeface="Times New Roman"/>
                <a:ea typeface="MgHelveticaUCPol"/>
                <a:cs typeface="Arial"/>
              </a:rPr>
              <a:t> με εξωτερικό υπερθερμαντήρα.</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7. Καμπύλες ατμοπαραγωγής σε συνάρτηση με τη θερμοκρασία.</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8. Διάταξη λεβήτων με μία εστία και τρεις διαβάσεις ροής αερίων.</a:t>
            </a:r>
            <a:endParaRPr lang="el-GR" sz="800" b="1" dirty="0">
              <a:solidFill>
                <a:schemeClr val="tx1"/>
              </a:solidFill>
              <a:ea typeface="Calibri"/>
              <a:cs typeface="Arial"/>
            </a:endParaRPr>
          </a:p>
          <a:p>
            <a:pPr algn="l">
              <a:lnSpc>
                <a:spcPct val="115000"/>
              </a:lnSpc>
              <a:spcAft>
                <a:spcPts val="0"/>
              </a:spcAft>
            </a:pPr>
            <a:r>
              <a:rPr lang="el-GR" sz="800" b="1" u="sng" dirty="0">
                <a:solidFill>
                  <a:srgbClr val="FF0000"/>
                </a:solidFill>
                <a:effectLst/>
                <a:highlight>
                  <a:srgbClr val="FFFF00"/>
                </a:highlight>
                <a:latin typeface="Times New Roman"/>
                <a:ea typeface="MgHelveticaUCPol"/>
                <a:cs typeface="Arial"/>
              </a:rPr>
              <a:t>2. ΣΥΓΧΡΟΝΟΙ ΑΤΜΟΛΕΒΗΤΕΣ ΕΜΠΟΡΙΚΩΝ ΠΛΟΙΩΝ</a:t>
            </a:r>
            <a:endParaRPr lang="el-GR" sz="800" b="1" u="sng" dirty="0">
              <a:solidFill>
                <a:srgbClr val="FF0000"/>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 Γενικά.</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2. Λέβητας </a:t>
            </a:r>
            <a:r>
              <a:rPr lang="en-US" sz="800" b="1" dirty="0">
                <a:solidFill>
                  <a:schemeClr val="tx1"/>
                </a:solidFill>
                <a:effectLst/>
                <a:latin typeface="Times New Roman"/>
                <a:ea typeface="MgHelveticaUCPol"/>
                <a:cs typeface="Arial"/>
              </a:rPr>
              <a:t>V</a:t>
            </a:r>
            <a:r>
              <a:rPr lang="el-GR" sz="800" b="1" dirty="0">
                <a:solidFill>
                  <a:schemeClr val="tx1"/>
                </a:solidFill>
                <a:effectLst/>
                <a:latin typeface="Times New Roman"/>
                <a:ea typeface="MgHelveticaUCPol"/>
                <a:cs typeface="Arial"/>
              </a:rPr>
              <a:t>2</a:t>
            </a:r>
            <a:r>
              <a:rPr lang="en-US" sz="800" b="1" dirty="0">
                <a:solidFill>
                  <a:schemeClr val="tx1"/>
                </a:solidFill>
                <a:effectLst/>
                <a:latin typeface="Times New Roman"/>
                <a:ea typeface="MgHelveticaUCPol"/>
                <a:cs typeface="Arial"/>
              </a:rPr>
              <a:t>M</a:t>
            </a:r>
            <a:r>
              <a:rPr lang="el-GR" sz="800" b="1" dirty="0">
                <a:solidFill>
                  <a:schemeClr val="tx1"/>
                </a:solidFill>
                <a:effectLst/>
                <a:latin typeface="Times New Roman"/>
                <a:ea typeface="MgHelveticaUCPol"/>
                <a:cs typeface="Arial"/>
              </a:rPr>
              <a:t>−8 και </a:t>
            </a:r>
            <a:r>
              <a:rPr lang="en-US" sz="800" b="1" dirty="0">
                <a:solidFill>
                  <a:schemeClr val="tx1"/>
                </a:solidFill>
                <a:effectLst/>
                <a:latin typeface="Times New Roman"/>
                <a:ea typeface="MgHelveticaUCPol"/>
                <a:cs typeface="Arial"/>
              </a:rPr>
              <a:t>V</a:t>
            </a:r>
            <a:r>
              <a:rPr lang="el-GR" sz="800" b="1" dirty="0">
                <a:solidFill>
                  <a:schemeClr val="tx1"/>
                </a:solidFill>
                <a:effectLst/>
                <a:latin typeface="Times New Roman"/>
                <a:ea typeface="MgHelveticaUCPol"/>
                <a:cs typeface="Arial"/>
              </a:rPr>
              <a:t>2</a:t>
            </a:r>
            <a:r>
              <a:rPr lang="en-US" sz="800" b="1" dirty="0">
                <a:solidFill>
                  <a:schemeClr val="tx1"/>
                </a:solidFill>
                <a:effectLst/>
                <a:latin typeface="Times New Roman"/>
                <a:ea typeface="MgHelveticaUCPol"/>
                <a:cs typeface="Arial"/>
              </a:rPr>
              <a:t>M</a:t>
            </a:r>
            <a:r>
              <a:rPr lang="el-GR" sz="800" b="1" dirty="0">
                <a:solidFill>
                  <a:schemeClr val="tx1"/>
                </a:solidFill>
                <a:effectLst/>
                <a:latin typeface="Times New Roman"/>
                <a:ea typeface="MgHelveticaUCPol"/>
                <a:cs typeface="Arial"/>
              </a:rPr>
              <a:t>−9 της </a:t>
            </a:r>
            <a:r>
              <a:rPr lang="en-US" sz="800" b="1" dirty="0">
                <a:solidFill>
                  <a:schemeClr val="tx1"/>
                </a:solidFill>
                <a:effectLst/>
                <a:latin typeface="Times New Roman"/>
                <a:ea typeface="MgHelveticaUCPol"/>
                <a:cs typeface="Arial"/>
              </a:rPr>
              <a:t>Combustion</a:t>
            </a:r>
            <a:endParaRPr lang="el-GR" sz="800" b="1" dirty="0">
              <a:solidFill>
                <a:schemeClr val="tx1"/>
              </a:solidFill>
              <a:ea typeface="Calibri"/>
              <a:cs typeface="Arial"/>
            </a:endParaRPr>
          </a:p>
          <a:p>
            <a:pPr algn="l">
              <a:lnSpc>
                <a:spcPct val="115000"/>
              </a:lnSpc>
              <a:spcAft>
                <a:spcPts val="0"/>
              </a:spcAft>
            </a:pPr>
            <a:r>
              <a:rPr lang="en-US" sz="800" b="1" dirty="0">
                <a:solidFill>
                  <a:schemeClr val="tx1"/>
                </a:solidFill>
                <a:effectLst/>
                <a:latin typeface="Times New Roman"/>
                <a:ea typeface="MgHelveticaUCPol"/>
                <a:cs typeface="Arial"/>
              </a:rPr>
              <a:t>Engineering Co.</a:t>
            </a:r>
            <a:endParaRPr lang="el-GR" sz="800" b="1" dirty="0">
              <a:solidFill>
                <a:schemeClr val="tx1"/>
              </a:solidFill>
              <a:ea typeface="Calibri"/>
              <a:cs typeface="Arial"/>
            </a:endParaRPr>
          </a:p>
          <a:p>
            <a:pPr algn="l">
              <a:lnSpc>
                <a:spcPct val="115000"/>
              </a:lnSpc>
              <a:spcAft>
                <a:spcPts val="0"/>
              </a:spcAft>
            </a:pPr>
            <a:r>
              <a:rPr lang="en-US" sz="800" b="1" dirty="0">
                <a:solidFill>
                  <a:schemeClr val="tx1"/>
                </a:solidFill>
                <a:effectLst/>
                <a:latin typeface="Times New Roman"/>
                <a:ea typeface="MgHelveticaUCPol"/>
                <a:cs typeface="Arial"/>
              </a:rPr>
              <a:t>3. </a:t>
            </a:r>
            <a:r>
              <a:rPr lang="en-US" sz="800" b="1" dirty="0" err="1">
                <a:solidFill>
                  <a:schemeClr val="tx1"/>
                </a:solidFill>
                <a:effectLst/>
                <a:latin typeface="Times New Roman"/>
                <a:ea typeface="MgHelveticaUCPol"/>
                <a:cs typeface="Arial"/>
              </a:rPr>
              <a:t>Λέ</a:t>
            </a:r>
            <a:r>
              <a:rPr lang="en-US" sz="800" b="1" dirty="0">
                <a:solidFill>
                  <a:schemeClr val="tx1"/>
                </a:solidFill>
                <a:effectLst/>
                <a:latin typeface="Times New Roman"/>
                <a:ea typeface="MgHelveticaUCPol"/>
                <a:cs typeface="Arial"/>
              </a:rPr>
              <a:t>βητας E.S.D. και ESRD </a:t>
            </a:r>
            <a:r>
              <a:rPr lang="en-US" sz="800" b="1" dirty="0" err="1">
                <a:solidFill>
                  <a:schemeClr val="tx1"/>
                </a:solidFill>
                <a:effectLst/>
                <a:latin typeface="Times New Roman"/>
                <a:ea typeface="MgHelveticaUCPol"/>
                <a:cs typeface="Arial"/>
              </a:rPr>
              <a:t>της</a:t>
            </a:r>
            <a:r>
              <a:rPr lang="en-US" sz="800" b="1" dirty="0">
                <a:solidFill>
                  <a:schemeClr val="tx1"/>
                </a:solidFill>
                <a:effectLst/>
                <a:latin typeface="Times New Roman"/>
                <a:ea typeface="MgHelveticaUCPol"/>
                <a:cs typeface="Arial"/>
              </a:rPr>
              <a:t> Foster Wheeler.</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4. Λέβητες </a:t>
            </a:r>
            <a:r>
              <a:rPr lang="en-US" sz="800" b="1" dirty="0">
                <a:solidFill>
                  <a:schemeClr val="tx1"/>
                </a:solidFill>
                <a:effectLst/>
                <a:latin typeface="Times New Roman"/>
                <a:ea typeface="MgHelveticaUCPol"/>
                <a:cs typeface="Arial"/>
              </a:rPr>
              <a:t>Babcock</a:t>
            </a:r>
            <a:r>
              <a:rPr lang="el-GR" sz="800" b="1" dirty="0">
                <a:solidFill>
                  <a:schemeClr val="tx1"/>
                </a:solidFill>
                <a:effectLst/>
                <a:latin typeface="Times New Roman"/>
                <a:ea typeface="MgHelveticaUCPol"/>
                <a:cs typeface="Arial"/>
              </a:rPr>
              <a:t>.</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5. Λέβητες κατασκευής </a:t>
            </a:r>
            <a:r>
              <a:rPr lang="en-US" sz="800" b="1" dirty="0">
                <a:solidFill>
                  <a:schemeClr val="tx1"/>
                </a:solidFill>
                <a:effectLst/>
                <a:latin typeface="Times New Roman"/>
                <a:ea typeface="MgHelveticaUCPol"/>
                <a:cs typeface="Arial"/>
              </a:rPr>
              <a:t>Kawasaki</a:t>
            </a:r>
            <a:r>
              <a:rPr lang="el-GR" sz="800" b="1" dirty="0">
                <a:solidFill>
                  <a:schemeClr val="tx1"/>
                </a:solidFill>
                <a:effectLst/>
                <a:latin typeface="Times New Roman"/>
                <a:ea typeface="MgHelveticaUCPol"/>
                <a:cs typeface="Arial"/>
              </a:rPr>
              <a:t>.</a:t>
            </a:r>
            <a:endParaRPr lang="el-GR" sz="800" b="1" dirty="0">
              <a:solidFill>
                <a:schemeClr val="tx1"/>
              </a:solidFill>
              <a:ea typeface="Calibri"/>
              <a:cs typeface="Arial"/>
            </a:endParaRPr>
          </a:p>
          <a:p>
            <a:pPr algn="l">
              <a:lnSpc>
                <a:spcPct val="115000"/>
              </a:lnSpc>
              <a:spcAft>
                <a:spcPts val="0"/>
              </a:spcAft>
            </a:pPr>
            <a:r>
              <a:rPr lang="el-GR" sz="800" b="1" u="sng" dirty="0">
                <a:solidFill>
                  <a:srgbClr val="FF0000"/>
                </a:solidFill>
                <a:effectLst/>
                <a:highlight>
                  <a:srgbClr val="FFFF00"/>
                </a:highlight>
                <a:latin typeface="Times New Roman"/>
                <a:ea typeface="MgHelveticaUCPol"/>
                <a:cs typeface="Arial"/>
              </a:rPr>
              <a:t>3. ΕΞΑΡΤΗΜΑΤΑ ΛΕΒΗΤΩΝ</a:t>
            </a:r>
            <a:endParaRPr lang="el-GR" sz="800" b="1" u="sng" dirty="0">
              <a:solidFill>
                <a:srgbClr val="FF0000"/>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 Εσωτερικοί σωλήνες τροφοδότησης και εξάφρισης.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2. Διαχωριστικά ελάσματα και Αποχωριστές.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3. Εσωτερικός σωλήνας απαγωγής ατμού.</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4. Ατμοφράκτες και στοιχεία υπολογισμού.</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5. Αυτόματοι τροφοδοτικοί ρυθμιστές.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6. Περιγραφή και λειτουργία ρυθμιστών (μηχανικών, θερμοϋδραυλικών και θερμοεκτονωτικών).</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7. Αρχές ασφαλιστικών επιστομίων.</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8. Υδροδείκτες.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9. Θλιβόμετρα.</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10. Κρουνοί.</a:t>
            </a:r>
            <a:endParaRPr lang="el-GR" sz="800" b="1" dirty="0">
              <a:solidFill>
                <a:schemeClr val="tx1"/>
              </a:solidFill>
              <a:ea typeface="Calibri"/>
              <a:cs typeface="Arial"/>
            </a:endParaRPr>
          </a:p>
          <a:p>
            <a:pPr algn="l">
              <a:lnSpc>
                <a:spcPct val="115000"/>
              </a:lnSpc>
              <a:spcAft>
                <a:spcPts val="0"/>
              </a:spcAft>
            </a:pPr>
            <a:r>
              <a:rPr lang="el-GR" sz="800" b="1" u="sng" dirty="0">
                <a:solidFill>
                  <a:srgbClr val="FF0000"/>
                </a:solidFill>
                <a:effectLst/>
                <a:highlight>
                  <a:srgbClr val="FFFF00"/>
                </a:highlight>
                <a:latin typeface="Times New Roman"/>
                <a:ea typeface="MgHelveticaUCPol"/>
                <a:cs typeface="Arial"/>
              </a:rPr>
              <a:t>4. ΚΑΥΣΗ</a:t>
            </a:r>
            <a:endParaRPr lang="el-GR" sz="800" b="1" u="sng" dirty="0">
              <a:solidFill>
                <a:srgbClr val="FF0000"/>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 Γενικά περί καύσης.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2. Ελκυσμός.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3. Απόδοση λέβητα.</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4. Θερμοκρασία που αναπτύσσεται στην καύση.</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5. Ψεκασμός των καυσίμων.</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6. Ελκυσμός (φυσικός − τεχνητός). Μέτρηση. Πλεονεκτήματα και Μειονεκτήματα τεχνικού ελκυσμού. Συστήματα.</a:t>
            </a:r>
          </a:p>
          <a:p>
            <a:pPr algn="l">
              <a:lnSpc>
                <a:spcPct val="115000"/>
              </a:lnSpc>
              <a:spcAft>
                <a:spcPts val="0"/>
              </a:spcAft>
            </a:pPr>
            <a:endParaRPr lang="el-GR" sz="800" b="1" dirty="0">
              <a:solidFill>
                <a:schemeClr val="tx1"/>
              </a:solidFill>
              <a:ea typeface="Calibri"/>
              <a:cs typeface="Arial"/>
            </a:endParaRPr>
          </a:p>
          <a:p>
            <a:pPr algn="l">
              <a:lnSpc>
                <a:spcPct val="115000"/>
              </a:lnSpc>
              <a:spcAft>
                <a:spcPts val="0"/>
              </a:spcAft>
            </a:pPr>
            <a:r>
              <a:rPr lang="el-GR" sz="800" b="1" u="sng" dirty="0">
                <a:solidFill>
                  <a:srgbClr val="FF0000"/>
                </a:solidFill>
                <a:effectLst/>
                <a:highlight>
                  <a:srgbClr val="FFFF00"/>
                </a:highlight>
                <a:latin typeface="Times New Roman"/>
                <a:ea typeface="MgHelveticaUCPol"/>
                <a:cs typeface="Arial"/>
              </a:rPr>
              <a:t>5. ΟΡΓΑΝΑ ΚΑΥΣΗΣ ΚΑΙ ΕΛΕΓΧΟΥ ΑΥΤΗΣ</a:t>
            </a:r>
            <a:endParaRPr lang="el-GR" sz="800" b="1" u="sng" dirty="0">
              <a:solidFill>
                <a:srgbClr val="FF0000"/>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 Εγκαταστάσεις καύσης του πετρελαίου.</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2. Εξαρτήματα που ρυθμίζουν την ροή του πετρελαίου και του αέρα καύσης.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3. Δίκτυο πετρελαίου και όργανα που ρυθμίζουν τη ροή αυτού.</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4. Μηχανήματα και όργανα που ρυθμίζουν την ροή του αέρα καύσης.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5. Καυστήρες Γενικά.</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6. Μηχανικοί διασκορπιστήρες.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7. Κώνοι αέρα.</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8. Καυστήρες μηχανικής έγχυσης.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9. Καυστήρες μεταβαλλόμενης παροχής.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10. Καυστήρες με ατμό.</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11. Καυστήρες και κώνος αέρα αιωρούμενης φλόγας.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12. Φυσητήρες αιθάλης.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13. Ενδείκτες καπνού.</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14. Μετρητές ροής του πετρελαίου.</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15. Αερόμετρα ελκυσμού.</a:t>
            </a:r>
            <a:endParaRPr lang="el-GR" sz="800" b="1" dirty="0">
              <a:solidFill>
                <a:schemeClr val="tx1"/>
              </a:solidFill>
              <a:ea typeface="Calibri"/>
              <a:cs typeface="Arial"/>
            </a:endParaRPr>
          </a:p>
          <a:p>
            <a:pPr algn="l">
              <a:lnSpc>
                <a:spcPct val="115000"/>
              </a:lnSpc>
              <a:spcAft>
                <a:spcPts val="0"/>
              </a:spcAft>
            </a:pPr>
            <a:r>
              <a:rPr lang="el-GR" sz="800" b="1" u="sng" dirty="0">
                <a:solidFill>
                  <a:srgbClr val="FF0000"/>
                </a:solidFill>
                <a:effectLst/>
                <a:highlight>
                  <a:srgbClr val="FFFF00"/>
                </a:highlight>
                <a:latin typeface="Times New Roman"/>
                <a:ea typeface="MgHelveticaUCPol"/>
                <a:cs typeface="Arial"/>
              </a:rPr>
              <a:t>6. ΣΥΣΚΕΥΕΣ ΑΤΜΟΛΕΒΗΤΩΝ</a:t>
            </a:r>
            <a:endParaRPr lang="el-GR" sz="800" b="1" u="sng" dirty="0">
              <a:solidFill>
                <a:srgbClr val="FF0000"/>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 Προθερμαντήρες νερού.</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2. Οικονομητήρες.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3. Υπερθερμαντήρες (εσωτερικοί − εξωτερικοί).</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4. Κέρδος υπερθέρμανσης, όρια αυτής, ρύθμιση του βαθμού υπερθέρμανσης.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5. Ταχύτητα ροής του ατμού μέσα στον υπερθερμαντήρα.</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6. Αφυπερθερμαντήρες.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7. Αναθερμαντήρες.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8. Μειωτήρες θερμοκρασίας του ατμού.</a:t>
            </a:r>
            <a:r>
              <a:rPr lang="el-GR" sz="800" b="1" dirty="0">
                <a:solidFill>
                  <a:schemeClr val="tx1"/>
                </a:solidFill>
                <a:ea typeface="MgHelveticaUCPol"/>
                <a:cs typeface="Arial"/>
              </a:rPr>
              <a:t>.</a:t>
            </a:r>
            <a:endParaRPr lang="el-GR" sz="800" b="1" dirty="0">
              <a:solidFill>
                <a:schemeClr val="tx1"/>
              </a:solidFill>
              <a:ea typeface="Calibri"/>
              <a:cs typeface="Arial"/>
            </a:endParaRPr>
          </a:p>
          <a:p>
            <a:pPr algn="l">
              <a:lnSpc>
                <a:spcPct val="115000"/>
              </a:lnSpc>
              <a:spcAft>
                <a:spcPts val="0"/>
              </a:spcAft>
            </a:pPr>
            <a:r>
              <a:rPr lang="el-GR" sz="800" b="1" u="sng" dirty="0">
                <a:solidFill>
                  <a:srgbClr val="FF0000"/>
                </a:solidFill>
                <a:effectLst/>
                <a:highlight>
                  <a:srgbClr val="FFFF00"/>
                </a:highlight>
                <a:latin typeface="Times New Roman"/>
                <a:ea typeface="MgHelveticaUCPol"/>
                <a:cs typeface="Arial"/>
              </a:rPr>
              <a:t>7. ΤΡΟΦΟΔΟΤΙΚΟ ΝΕΡΟ</a:t>
            </a:r>
            <a:endParaRPr lang="el-GR" sz="800" b="1" u="sng" dirty="0">
              <a:solidFill>
                <a:srgbClr val="FF0000"/>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 Θαλάσσιο, γλυκό και αποσταγμένο νερό.</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2. Ξένες ουσίες και επίδραση αυτών.</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3. Ελαιώδεις ουσίες και αποτελέσματα αυτών.</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4. Οξέα, αέρια και διαλυμένο οξυγόνο.</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5. Αλατότητα − Αλατόμετρα (Γαλλικά − Αγγλικά).</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6. Εξαγωγές − Μετρήσεις.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7. Επεξεργασία του νερού σε υδραυλωτούς λέβητες.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8. Μετρήσεις περιεκτικότητας σε χλωριούχα − Αλκαλικότητα − Σκληρότητα − Διαλυμένο οξυγόνο και παρεμπόδιση εισόδου ελαίου στο λέβητα.</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9. Έλεγχος παρουσίας ελαίου στον λέβητα.</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10. Αίτια που προκαλούν την μόλυνση του νερού.</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11. Όρια που επιτρέπονται σε κάθε μέτρηση.</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12. Έλεγχος του νερού με τη μέθοδο </a:t>
            </a:r>
            <a:r>
              <a:rPr lang="en-US" sz="800" b="1" dirty="0">
                <a:solidFill>
                  <a:schemeClr val="tx1"/>
                </a:solidFill>
                <a:effectLst/>
                <a:latin typeface="Times New Roman"/>
                <a:ea typeface="MgHelveticaUCPol"/>
                <a:cs typeface="Arial"/>
              </a:rPr>
              <a:t>AMEROID</a:t>
            </a:r>
            <a:r>
              <a:rPr lang="el-GR" sz="800" b="1" dirty="0">
                <a:solidFill>
                  <a:schemeClr val="tx1"/>
                </a:solidFill>
                <a:effectLst/>
                <a:latin typeface="Times New Roman"/>
                <a:ea typeface="MgHelveticaUCPol"/>
                <a:cs typeface="Arial"/>
              </a:rPr>
              <a:t>, </a:t>
            </a:r>
            <a:r>
              <a:rPr lang="en-US" sz="800" b="1" dirty="0">
                <a:solidFill>
                  <a:schemeClr val="tx1"/>
                </a:solidFill>
                <a:effectLst/>
                <a:latin typeface="Times New Roman"/>
                <a:ea typeface="MgHelveticaUCPol"/>
                <a:cs typeface="Arial"/>
              </a:rPr>
              <a:t>UNITOR</a:t>
            </a:r>
            <a:r>
              <a:rPr lang="el-GR" sz="800" b="1" dirty="0">
                <a:solidFill>
                  <a:schemeClr val="tx1"/>
                </a:solidFill>
                <a:effectLst/>
                <a:latin typeface="Times New Roman"/>
                <a:ea typeface="MgHelveticaUCPol"/>
                <a:cs typeface="Arial"/>
              </a:rPr>
              <a:t> κ.λ.π..</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13. Ηλεκτρικά σαλινόμετρα.</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14. Μέθοδος </a:t>
            </a:r>
            <a:r>
              <a:rPr lang="en-US" sz="800" b="1" dirty="0">
                <a:solidFill>
                  <a:schemeClr val="tx1"/>
                </a:solidFill>
                <a:effectLst/>
                <a:latin typeface="Times New Roman"/>
                <a:ea typeface="MgHelveticaUCPol"/>
                <a:cs typeface="Arial"/>
              </a:rPr>
              <a:t>HYDRAZINE</a:t>
            </a:r>
            <a:r>
              <a:rPr lang="el-GR" sz="800" b="1" dirty="0">
                <a:solidFill>
                  <a:schemeClr val="tx1"/>
                </a:solidFill>
                <a:effectLst/>
                <a:latin typeface="Times New Roman"/>
                <a:ea typeface="MgHelveticaUCPol"/>
                <a:cs typeface="Arial"/>
              </a:rPr>
              <a:t>. Οδηγίες για την χρήση του </a:t>
            </a:r>
            <a:r>
              <a:rPr lang="en-US" sz="800" b="1" dirty="0">
                <a:solidFill>
                  <a:schemeClr val="tx1"/>
                </a:solidFill>
                <a:effectLst/>
                <a:latin typeface="Times New Roman"/>
                <a:ea typeface="MgHelveticaUCPol"/>
                <a:cs typeface="Arial"/>
              </a:rPr>
              <a:t>HYDRAZINE</a:t>
            </a:r>
            <a:r>
              <a:rPr lang="el-GR" sz="800" b="1" dirty="0">
                <a:solidFill>
                  <a:schemeClr val="tx1"/>
                </a:solidFill>
                <a:effectLst/>
                <a:latin typeface="Times New Roman"/>
                <a:ea typeface="MgHelveticaUCPol"/>
                <a:cs typeface="Arial"/>
              </a:rPr>
              <a:t>.</a:t>
            </a:r>
            <a:endParaRPr lang="el-GR" sz="800" b="1" dirty="0">
              <a:solidFill>
                <a:schemeClr val="tx1"/>
              </a:solidFill>
              <a:ea typeface="Calibri"/>
              <a:cs typeface="Arial"/>
            </a:endParaRPr>
          </a:p>
          <a:p>
            <a:pPr algn="l">
              <a:lnSpc>
                <a:spcPct val="115000"/>
              </a:lnSpc>
              <a:spcAft>
                <a:spcPts val="0"/>
              </a:spcAft>
            </a:pPr>
            <a:r>
              <a:rPr lang="el-GR" sz="800" b="1" u="sng" dirty="0">
                <a:solidFill>
                  <a:srgbClr val="FF0000"/>
                </a:solidFill>
                <a:effectLst/>
                <a:highlight>
                  <a:srgbClr val="FFFF00"/>
                </a:highlight>
                <a:latin typeface="Times New Roman"/>
                <a:ea typeface="MgHelveticaUCPol"/>
                <a:cs typeface="Arial"/>
              </a:rPr>
              <a:t>8. ΔΙΑΒΡΩΣΕΙΣ ΚΑΙ ΣΥΝΤΗΡΗΣΕΙΣ ΤΩΝ ΛΕΒΗΤΩΝ</a:t>
            </a:r>
            <a:endParaRPr lang="el-GR" sz="800" b="1" u="sng" dirty="0">
              <a:solidFill>
                <a:srgbClr val="FF0000"/>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 Είδη διαβρώσεων (εσωτερικές και εξωτερικές).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2. Αίτια διαβρώσεων (οξέα, ηλεκτρόλυση).</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3. Αντιμετώπιση των διαβρώσεων.</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4. Υγρή και ξηρά συντήρηση.</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5. Άνοιγμα των λεβήτων − μέτρα προφύλαξης.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6. Βρασμός του λέβητα.</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7. Εσωτερικός και εξωτερικός καθαρισμός του λέβητα.</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8. Μέθοδοι και εργαλεία (λεπτομερής περιγραφή).</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9. Χημικός καθαρισμός των λεβήτων (περιληπτικά).</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10. Σημείο δρόσου υδρατμών των καυσαερίων.</a:t>
            </a:r>
            <a:endParaRPr lang="el-GR" sz="800" b="1" dirty="0">
              <a:solidFill>
                <a:schemeClr val="tx1"/>
              </a:solidFill>
              <a:ea typeface="Calibri"/>
              <a:cs typeface="Arial"/>
            </a:endParaRPr>
          </a:p>
          <a:p>
            <a:pPr algn="l">
              <a:lnSpc>
                <a:spcPct val="115000"/>
              </a:lnSpc>
              <a:spcAft>
                <a:spcPts val="0"/>
              </a:spcAft>
            </a:pPr>
            <a:r>
              <a:rPr lang="el-GR" sz="800" b="1" u="sng" dirty="0">
                <a:solidFill>
                  <a:srgbClr val="FF0000"/>
                </a:solidFill>
                <a:effectLst/>
                <a:highlight>
                  <a:srgbClr val="FFFF00"/>
                </a:highlight>
                <a:latin typeface="Times New Roman"/>
                <a:ea typeface="MgHelveticaUCPol"/>
                <a:cs typeface="Arial"/>
              </a:rPr>
              <a:t>9. ΛΕΙΤΟΥΡΓΙΑ ΤΩΝ ΛΕΒΗΤΩΝ ΚΑΙ ΑΝΩΜΑΛΙΕΣ ΚΑΤΑ ΤΗΝ ΛΕΙΤΟΥΡΓΙΑ</a:t>
            </a:r>
            <a:endParaRPr lang="el-GR" sz="800" b="1" u="sng" dirty="0">
              <a:solidFill>
                <a:srgbClr val="FF0000"/>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 Αφή πυρών − συγκοινωνία − απομόνωση πετρελαιολέβητα.</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2. Παρακολούθηση της λειτουργίας.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3. Πτώση της στάθμης του νερού.</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4. Ανάβραση − προβολή − έκρηξη του λέβητα.</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5. Επιστροφή φλογών.</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6. Νερό στο πετρέλαιο.</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7. Ζημιές της πλινθοδομής.</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8. Θραύση του υδροδείκτη και αντικατάσταση.</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9. Διαρροή του αυλού. Πωμάτωση.</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10. Διαρροή του προθερμαντήρα πετρελαίου.</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11. Πυρκαγιά στο λεβητοστάσιο.</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12. Διαρροή πετρελαίου στην εστία.</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13. Σχηματισμός εξανθρακωμάτων.</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14. Δονήσεις του λέβητα.</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15. Διαρροή του αφυπερθερμαντήρα.</a:t>
            </a:r>
            <a:endParaRPr lang="el-GR" sz="800" b="1" dirty="0">
              <a:solidFill>
                <a:schemeClr val="tx1"/>
              </a:solidFill>
              <a:ea typeface="Calibri"/>
              <a:cs typeface="Arial"/>
            </a:endParaRPr>
          </a:p>
          <a:p>
            <a:pPr algn="l">
              <a:lnSpc>
                <a:spcPct val="115000"/>
              </a:lnSpc>
              <a:spcAft>
                <a:spcPts val="0"/>
              </a:spcAft>
            </a:pPr>
            <a:r>
              <a:rPr lang="el-GR" sz="800" b="1" u="sng" dirty="0">
                <a:solidFill>
                  <a:srgbClr val="FF0000"/>
                </a:solidFill>
                <a:effectLst/>
                <a:highlight>
                  <a:srgbClr val="FFFF00"/>
                </a:highlight>
                <a:latin typeface="Times New Roman"/>
                <a:ea typeface="MgHelveticaUCPol"/>
                <a:cs typeface="Arial"/>
              </a:rPr>
              <a:t>10. ΒΛΑΒΕΣ ΚΑΙ ΕΠΙΣΚΕΥΕΣ − ΕΠΙΘΕΩΡΗΣΕΙΣ ΤΩΝ ΛΕΒΗΤΩΝ</a:t>
            </a:r>
            <a:endParaRPr lang="el-GR" sz="800" b="1" u="sng" dirty="0">
              <a:solidFill>
                <a:srgbClr val="FF0000"/>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1. Συνήθεις βλάβες υδραυλωτών λεβήτων και αντιμετώπιση αυτών.</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2. Επισκευή και αντικατάσταση αυλών.</a:t>
            </a:r>
            <a:endParaRPr lang="el-GR" sz="800" b="1" dirty="0">
              <a:solidFill>
                <a:schemeClr val="tx1"/>
              </a:solidFill>
              <a:ea typeface="Calibri"/>
              <a:cs typeface="Arial"/>
            </a:endParaRPr>
          </a:p>
          <a:p>
            <a:pPr algn="l">
              <a:lnSpc>
                <a:spcPct val="115000"/>
              </a:lnSpc>
              <a:spcAft>
                <a:spcPts val="0"/>
              </a:spcAft>
            </a:pPr>
            <a:r>
              <a:rPr lang="el-GR" sz="800" b="1" dirty="0">
                <a:solidFill>
                  <a:schemeClr val="tx1"/>
                </a:solidFill>
                <a:effectLst/>
                <a:latin typeface="Times New Roman"/>
                <a:ea typeface="MgHelveticaUCPol"/>
                <a:cs typeface="Arial"/>
              </a:rPr>
              <a:t>3. Ποιες επιθεωρήσεις κατά καιρούς γίνονται στους υδραυλωτούς λέβητες.</a:t>
            </a:r>
            <a:endParaRPr lang="el-GR" sz="800" b="1" dirty="0">
              <a:solidFill>
                <a:schemeClr val="tx1"/>
              </a:solidFill>
              <a:ea typeface="Calibri"/>
              <a:cs typeface="Arial"/>
            </a:endParaRPr>
          </a:p>
        </p:txBody>
      </p:sp>
    </p:spTree>
    <p:extLst>
      <p:ext uri="{BB962C8B-B14F-4D97-AF65-F5344CB8AC3E}">
        <p14:creationId xmlns:p14="http://schemas.microsoft.com/office/powerpoint/2010/main" val="3699865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r>
              <a:rPr lang="el-GR" sz="2000" b="1" u="sng" dirty="0">
                <a:solidFill>
                  <a:schemeClr val="tx1"/>
                </a:solidFill>
                <a:latin typeface="Arial Black" pitchFamily="34" charset="0"/>
              </a:rPr>
              <a:t>ΟΙ ΑΥΛΟΙ.</a:t>
            </a:r>
            <a:endParaRPr lang="en-US" sz="2000" b="1" u="sng" dirty="0">
              <a:solidFill>
                <a:schemeClr val="tx1"/>
              </a:solidFill>
              <a:latin typeface="Arial Black" pitchFamily="34" charset="0"/>
            </a:endParaRPr>
          </a:p>
          <a:p>
            <a:pPr algn="l">
              <a:buClr>
                <a:srgbClr val="FF0000"/>
              </a:buClr>
            </a:pPr>
            <a:endParaRPr lang="el-GR" sz="2000" b="1" u="sng" dirty="0">
              <a:solidFill>
                <a:schemeClr val="tx1"/>
              </a:solidFill>
              <a:latin typeface="Arial Black" pitchFamily="34" charset="0"/>
            </a:endParaRPr>
          </a:p>
          <a:p>
            <a:pPr marL="180000" indent="-180000" algn="l">
              <a:buClr>
                <a:srgbClr val="FF0000"/>
              </a:buClr>
              <a:buFont typeface="Wingdings" pitchFamily="2" charset="2"/>
              <a:buChar char="Ø"/>
            </a:pPr>
            <a:r>
              <a:rPr lang="el-GR" sz="2000" b="1" dirty="0">
                <a:solidFill>
                  <a:schemeClr val="tx1"/>
                </a:solidFill>
                <a:latin typeface="Arial Black" pitchFamily="34" charset="0"/>
              </a:rPr>
              <a:t>ΟΙ ΥΔΡΟΘΑΛΑΜΟΙ ΣΥΓΚΟΙΝΩΝΟΥΝ ΜΕ ΤΟΝ ΑΤΜΟΫΔΡΟΘΑΛΑΜΟ ΜΕ ΠΟΛΛΟΥΣ ΑΥΛΟΥΣ, ΕΥΘΕΙΣ Ή ΕΛΑΦΡΑ ΚΑΜΠΥΛΟΥΣ ΠΡΟΣ ΤΟ ΜΕΡΟΣ ΤΗΣ ΕΣΤΙΑΣ.</a:t>
            </a:r>
          </a:p>
          <a:p>
            <a:pPr marL="180000" indent="-180000" algn="l">
              <a:buClr>
                <a:srgbClr val="FF0000"/>
              </a:buClr>
              <a:buFont typeface="Wingdings" pitchFamily="2" charset="2"/>
              <a:buChar char="Ø"/>
            </a:pPr>
            <a:r>
              <a:rPr lang="el-GR" sz="2000" b="1" dirty="0">
                <a:solidFill>
                  <a:schemeClr val="tx1"/>
                </a:solidFill>
                <a:latin typeface="Arial Black" pitchFamily="34" charset="0"/>
              </a:rPr>
              <a:t>ΣΧΗΜΑΤΙΖΟΝΤΑΣ ΕΤΣΙ ΔΥΟ ΠΥΚΝΕΣ ΔΕΣΜΕΣ ΔΕΞΙΑ ΚΑΙ ΑΡΙΣΤΕΡΑ ΤΟΥ ΛΕΒΗΤΑ ΠΟΥ ΑΠΟΤΕΛΟΥΝ ΤΑ ΔΥΟ ΣΚΕΛΗ ΤΟΥ.</a:t>
            </a:r>
          </a:p>
          <a:p>
            <a:pPr marL="180000" indent="-180000" algn="l">
              <a:buClr>
                <a:srgbClr val="FF0000"/>
              </a:buClr>
              <a:buFont typeface="Wingdings" pitchFamily="2" charset="2"/>
              <a:buChar char="Ø"/>
            </a:pPr>
            <a:r>
              <a:rPr lang="el-GR" sz="2000" b="1" dirty="0">
                <a:solidFill>
                  <a:schemeClr val="tx1"/>
                </a:solidFill>
                <a:latin typeface="Arial Black" pitchFamily="34" charset="0"/>
              </a:rPr>
              <a:t>ΟΙ ΣΕΙΡΕΣ ΚΑΘΕ ΔΕΣΜΗΣ ΕΙΝΑΙ ΠΑΡΑΛΛΗΛΕΣ ΚΑΙ ΟΙ ΑΥΛΟΙ ΤΟΠΟΘΕΤΟΥΝΤΑΙ ΕΤΣΙ ΩΣΤΕ ΟΙ ΤΗΣ ΜΙΑΣ ΣΕΙΡΑΣ ΝΑ ΠΑΡΕΜΒΑΛΛΟΝΤΑΙ ΣΤΑ ΔΙΑΚΕΝΑ ΤΗΣ ΑΛΛΗΣ.</a:t>
            </a:r>
          </a:p>
          <a:p>
            <a:pPr marL="180000" indent="-180000" algn="l">
              <a:buClr>
                <a:srgbClr val="FF0000"/>
              </a:buClr>
              <a:buFont typeface="Wingdings" pitchFamily="2" charset="2"/>
              <a:buChar char="Ø"/>
            </a:pPr>
            <a:r>
              <a:rPr lang="el-GR" sz="2000" b="1" dirty="0">
                <a:solidFill>
                  <a:schemeClr val="tx1"/>
                </a:solidFill>
                <a:latin typeface="Arial Black" pitchFamily="34" charset="0"/>
              </a:rPr>
              <a:t>ΟΙ ΑΥΛΟΙ ΣΤΕΡΕΩΝΟΥΝ ΚΑΙ ΤΟΝ ΑΤΜΟΘΑΛΑΜΟ, Ο ΟΠΟΙΟΣ ΣΤΗΡΙΖΕΤΑΙ ΜΟΝΟ ΠΑΝΩ Σ</a:t>
            </a:r>
            <a:r>
              <a:rPr lang="en-US" sz="2000" b="1" dirty="0">
                <a:solidFill>
                  <a:schemeClr val="tx1"/>
                </a:solidFill>
                <a:latin typeface="Arial Black" pitchFamily="34" charset="0"/>
              </a:rPr>
              <a:t>’</a:t>
            </a:r>
            <a:r>
              <a:rPr lang="el-GR" sz="2000" b="1" dirty="0">
                <a:solidFill>
                  <a:schemeClr val="tx1"/>
                </a:solidFill>
                <a:latin typeface="Arial Black" pitchFamily="34" charset="0"/>
              </a:rPr>
              <a:t>ΑΥΤΟΥΣ.</a:t>
            </a:r>
            <a:endParaRPr lang="en-US" sz="2000" b="1" dirty="0">
              <a:solidFill>
                <a:schemeClr val="tx1"/>
              </a:solidFill>
              <a:latin typeface="Arial Black" pitchFamily="34" charset="0"/>
            </a:endParaRPr>
          </a:p>
          <a:p>
            <a:pPr marL="180000" indent="-180000" algn="l">
              <a:buClr>
                <a:srgbClr val="FF0000"/>
              </a:buClr>
              <a:buFont typeface="Wingdings" pitchFamily="2" charset="2"/>
              <a:buChar char="Ø"/>
            </a:pPr>
            <a:endParaRPr lang="el-GR" sz="2000" b="1" dirty="0">
              <a:solidFill>
                <a:schemeClr val="tx1"/>
              </a:solidFill>
              <a:latin typeface="Arial Black" pitchFamily="34" charset="0"/>
            </a:endParaRPr>
          </a:p>
          <a:p>
            <a:pPr algn="l">
              <a:buClr>
                <a:srgbClr val="FF0000"/>
              </a:buClr>
            </a:pPr>
            <a:endParaRPr lang="el-GR" sz="2000" b="1" dirty="0">
              <a:solidFill>
                <a:schemeClr val="tx1"/>
              </a:solidFill>
              <a:latin typeface="Arial Black" pitchFamily="34" charset="0"/>
            </a:endParaRPr>
          </a:p>
          <a:p>
            <a:pPr algn="l">
              <a:buClr>
                <a:srgbClr val="FF0000"/>
              </a:buClr>
              <a:buFont typeface="Wingdings" pitchFamily="2" charset="2"/>
              <a:buChar char="Ø"/>
            </a:pPr>
            <a:endParaRPr lang="el-GR" sz="20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ΛΕΒΗΤΑΣ </a:t>
            </a:r>
            <a:r>
              <a:rPr lang="en-US" sz="2400" b="1" u="sng" dirty="0">
                <a:solidFill>
                  <a:schemeClr val="bg1"/>
                </a:solidFill>
                <a:latin typeface="Arial" pitchFamily="34" charset="0"/>
                <a:cs typeface="Arial" pitchFamily="34" charset="0"/>
              </a:rPr>
              <a:t> YARROW - EXPRESS</a:t>
            </a:r>
          </a:p>
        </p:txBody>
      </p:sp>
    </p:spTree>
    <p:extLst>
      <p:ext uri="{BB962C8B-B14F-4D97-AF65-F5344CB8AC3E}">
        <p14:creationId xmlns:p14="http://schemas.microsoft.com/office/powerpoint/2010/main" val="159638212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Χαρακτηριστικά πετρελαίων</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82680"/>
            <a:ext cx="8572499" cy="5416868"/>
          </a:xfrm>
          <a:prstGeom prst="rect">
            <a:avLst/>
          </a:prstGeom>
          <a:solidFill>
            <a:schemeClr val="bg1">
              <a:lumMod val="85000"/>
            </a:schemeClr>
          </a:solidFill>
        </p:spPr>
        <p:txBody>
          <a:bodyPr wrap="square">
            <a:spAutoFit/>
          </a:bodyPr>
          <a:lstStyle/>
          <a:p>
            <a:pPr algn="ctr"/>
            <a:r>
              <a:rPr lang="el-GR" sz="2800" b="1" u="sng" dirty="0">
                <a:solidFill>
                  <a:srgbClr val="FF0000"/>
                </a:solidFill>
              </a:rPr>
              <a:t>Τα ασφαλτένια</a:t>
            </a:r>
          </a:p>
          <a:p>
            <a:pPr algn="ctr"/>
            <a:endParaRPr lang="el-GR" sz="1000" b="1" u="sng" dirty="0">
              <a:solidFill>
                <a:srgbClr val="FF0000"/>
              </a:solidFill>
            </a:endParaRPr>
          </a:p>
          <a:p>
            <a:r>
              <a:rPr lang="el-GR" sz="2800" b="1" dirty="0"/>
              <a:t>Είναι στερεές καύσιμες ουσίες, αδιάλυτες στο πετρέλαιο και περιέχονται σ' αυτό από την παραλαβή του από τα διυλιστήρια. </a:t>
            </a:r>
          </a:p>
          <a:p>
            <a:r>
              <a:rPr lang="el-GR" sz="2800" b="1" dirty="0"/>
              <a:t>Η ολική αναλογία των ασφαλτενίων μπορεί να αυξηθεί είτε με την παρέλευση του χρόνου είτε με πολυμερισμό, όταν το πετρέλαιο εναποθηκεύεται κάτω από υψηλή θερμοκρασία ή οξειδώνεται ερχόμενο σ' επαφή με τον αέρα. </a:t>
            </a:r>
          </a:p>
          <a:p>
            <a:r>
              <a:rPr lang="el-GR" sz="2800" b="1" dirty="0"/>
              <a:t>Τα ασφαλτένια μπορεί να βρίσκονται διασκορπισμένα ομοιόμορφα στη μάζα του πετρελαίου ή συγκεντρωμένα σε τμήμα της.</a:t>
            </a:r>
          </a:p>
        </p:txBody>
      </p:sp>
    </p:spTree>
    <p:extLst>
      <p:ext uri="{BB962C8B-B14F-4D97-AF65-F5344CB8AC3E}">
        <p14:creationId xmlns:p14="http://schemas.microsoft.com/office/powerpoint/2010/main" val="98189040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Χαρακτηριστικά πετρελαίων</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82680"/>
            <a:ext cx="8572499" cy="4647426"/>
          </a:xfrm>
          <a:prstGeom prst="rect">
            <a:avLst/>
          </a:prstGeom>
          <a:solidFill>
            <a:schemeClr val="bg1">
              <a:lumMod val="85000"/>
            </a:schemeClr>
          </a:solidFill>
        </p:spPr>
        <p:txBody>
          <a:bodyPr wrap="square">
            <a:spAutoFit/>
          </a:bodyPr>
          <a:lstStyle/>
          <a:p>
            <a:pPr algn="ctr"/>
            <a:r>
              <a:rPr lang="el-GR" sz="2800" b="1" u="sng" dirty="0">
                <a:solidFill>
                  <a:srgbClr val="FF0000"/>
                </a:solidFill>
              </a:rPr>
              <a:t>Η τέφρα ή στάχτη</a:t>
            </a:r>
          </a:p>
          <a:p>
            <a:pPr algn="ctr"/>
            <a:endParaRPr lang="el-GR" sz="2800" b="1" u="sng" dirty="0">
              <a:solidFill>
                <a:srgbClr val="FF0000"/>
              </a:solidFill>
            </a:endParaRPr>
          </a:p>
          <a:p>
            <a:r>
              <a:rPr lang="el-GR" sz="4800" b="1" dirty="0"/>
              <a:t>Χαρακτηρίζει το επί τοις % βάρος των άκαυστων ουσιών μέσα στο πετρέλαιο και κατά κύριο λόγο αποτελείται από ίχνη μετάλλων.</a:t>
            </a:r>
          </a:p>
        </p:txBody>
      </p:sp>
    </p:spTree>
    <p:extLst>
      <p:ext uri="{BB962C8B-B14F-4D97-AF65-F5344CB8AC3E}">
        <p14:creationId xmlns:p14="http://schemas.microsoft.com/office/powerpoint/2010/main" val="236853230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Χαρακτηριστικά πετρελαίων</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82680"/>
            <a:ext cx="8572499" cy="5262979"/>
          </a:xfrm>
          <a:prstGeom prst="rect">
            <a:avLst/>
          </a:prstGeom>
          <a:solidFill>
            <a:schemeClr val="bg1">
              <a:lumMod val="85000"/>
            </a:schemeClr>
          </a:solidFill>
        </p:spPr>
        <p:txBody>
          <a:bodyPr wrap="square">
            <a:spAutoFit/>
          </a:bodyPr>
          <a:lstStyle/>
          <a:p>
            <a:pPr algn="ctr"/>
            <a:r>
              <a:rPr lang="el-GR" sz="2800" b="1" u="sng" dirty="0">
                <a:solidFill>
                  <a:srgbClr val="FF0000"/>
                </a:solidFill>
              </a:rPr>
              <a:t>Το σημείο ροής ή πήξης</a:t>
            </a:r>
          </a:p>
          <a:p>
            <a:pPr algn="ctr"/>
            <a:endParaRPr lang="el-GR" sz="2800" b="1" u="sng" dirty="0">
              <a:solidFill>
                <a:srgbClr val="FF0000"/>
              </a:solidFill>
            </a:endParaRPr>
          </a:p>
          <a:p>
            <a:r>
              <a:rPr lang="el-GR" sz="4000" b="1" dirty="0"/>
              <a:t>Είναι η θερμοκρασία στην οποία το πετρέλαιο στερεοποιείται χωρίς ανατάραξη. </a:t>
            </a:r>
          </a:p>
          <a:p>
            <a:r>
              <a:rPr lang="el-GR" sz="4000" b="1" dirty="0"/>
              <a:t>Έχει μεγάλη σημασία για την άντλησή του. </a:t>
            </a:r>
          </a:p>
          <a:p>
            <a:r>
              <a:rPr lang="el-GR" sz="4000" b="1" dirty="0"/>
              <a:t>Η περιεκτικότητα σε παραφίνη και άσφαλτο αυξάνει το σημείο πήξης.</a:t>
            </a:r>
          </a:p>
        </p:txBody>
      </p:sp>
    </p:spTree>
    <p:extLst>
      <p:ext uri="{BB962C8B-B14F-4D97-AF65-F5344CB8AC3E}">
        <p14:creationId xmlns:p14="http://schemas.microsoft.com/office/powerpoint/2010/main" val="211675639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Προδιαγραφή και κατάταξη πετρελαίων καύσεως</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82680"/>
            <a:ext cx="8572499" cy="5478423"/>
          </a:xfrm>
          <a:prstGeom prst="rect">
            <a:avLst/>
          </a:prstGeom>
          <a:solidFill>
            <a:schemeClr val="bg1">
              <a:lumMod val="85000"/>
            </a:schemeClr>
          </a:solidFill>
        </p:spPr>
        <p:txBody>
          <a:bodyPr wrap="square">
            <a:spAutoFit/>
          </a:bodyPr>
          <a:lstStyle/>
          <a:p>
            <a:r>
              <a:rPr lang="el-GR" sz="2500" b="1" dirty="0"/>
              <a:t>Η προδιαγραφή του βαρέος πετρελαίου δεν καθορίζει μέγιστα όρια για περιεκτικότητα σε νερό, στερεά, θείο ή μέταλλα. </a:t>
            </a:r>
          </a:p>
          <a:p>
            <a:r>
              <a:rPr lang="el-GR" sz="2500" b="1" dirty="0"/>
              <a:t>Η ποιότητά του έτσι μπορεί να διαφέρει έστω και αν το ιξώδες είναι το ίδιο από λιμάνι σε λιμάνι.</a:t>
            </a:r>
          </a:p>
          <a:p>
            <a:r>
              <a:rPr lang="el-GR" sz="2500" b="1" dirty="0"/>
              <a:t>Γενικά το πετρέλαιο κατατάσσεται σε 6 κατηγορίες: τις 1,2, 4, 5 ελαφρό, 5 βαρύ και 6.</a:t>
            </a:r>
          </a:p>
          <a:p>
            <a:r>
              <a:rPr lang="el-GR" sz="2500" b="1" dirty="0"/>
              <a:t>Όσο μεγαλώνει ο αριθμός τόσο μεγαλύτερη είναι η διαφορά της ποιότητας. </a:t>
            </a:r>
          </a:p>
          <a:p>
            <a:r>
              <a:rPr lang="el-GR" sz="2500" b="1" dirty="0"/>
              <a:t>Τα </a:t>
            </a:r>
            <a:r>
              <a:rPr lang="el-GR" sz="2500" b="1" dirty="0">
                <a:solidFill>
                  <a:srgbClr val="FF0000"/>
                </a:solidFill>
              </a:rPr>
              <a:t>5 βαρύ </a:t>
            </a:r>
            <a:r>
              <a:rPr lang="el-GR" sz="2500" b="1" dirty="0"/>
              <a:t>και </a:t>
            </a:r>
            <a:r>
              <a:rPr lang="el-GR" sz="2500" b="1" dirty="0">
                <a:solidFill>
                  <a:srgbClr val="FF0000"/>
                </a:solidFill>
              </a:rPr>
              <a:t>6</a:t>
            </a:r>
            <a:r>
              <a:rPr lang="el-GR" sz="2500" b="1" dirty="0"/>
              <a:t> αναφέρονται ως </a:t>
            </a:r>
            <a:r>
              <a:rPr lang="en-US" sz="2500" b="1" dirty="0"/>
              <a:t>BUNCKER</a:t>
            </a:r>
            <a:r>
              <a:rPr lang="el-GR" sz="2500" b="1" dirty="0"/>
              <a:t> </a:t>
            </a:r>
            <a:r>
              <a:rPr lang="el-GR" sz="2500" b="1" dirty="0">
                <a:solidFill>
                  <a:srgbClr val="FF0000"/>
                </a:solidFill>
              </a:rPr>
              <a:t>Β</a:t>
            </a:r>
            <a:r>
              <a:rPr lang="el-GR" sz="2500" b="1" dirty="0"/>
              <a:t> και </a:t>
            </a:r>
            <a:r>
              <a:rPr lang="el-GR" sz="2500" b="1" dirty="0">
                <a:solidFill>
                  <a:srgbClr val="FF0000"/>
                </a:solidFill>
              </a:rPr>
              <a:t>C</a:t>
            </a:r>
            <a:r>
              <a:rPr lang="el-GR" sz="2500" b="1" dirty="0"/>
              <a:t>, ενώ το </a:t>
            </a:r>
            <a:r>
              <a:rPr lang="el-GR" sz="2500" b="1" dirty="0">
                <a:solidFill>
                  <a:srgbClr val="FF0000"/>
                </a:solidFill>
              </a:rPr>
              <a:t>5</a:t>
            </a:r>
            <a:r>
              <a:rPr lang="el-GR" sz="2500" b="1" dirty="0"/>
              <a:t> </a:t>
            </a:r>
            <a:r>
              <a:rPr lang="el-GR" sz="2500" b="1" dirty="0">
                <a:solidFill>
                  <a:srgbClr val="FF0000"/>
                </a:solidFill>
              </a:rPr>
              <a:t>ελαφρό</a:t>
            </a:r>
            <a:r>
              <a:rPr lang="el-GR" sz="2500" b="1" dirty="0"/>
              <a:t> καλείται πετρέλαιο </a:t>
            </a:r>
            <a:r>
              <a:rPr lang="en-US" sz="2500" b="1" dirty="0"/>
              <a:t>DIESEL</a:t>
            </a:r>
            <a:r>
              <a:rPr lang="el-GR" sz="2500" b="1" dirty="0"/>
              <a:t> ναυτικής χρήσης (</a:t>
            </a:r>
            <a:r>
              <a:rPr lang="el-GR" sz="2500" b="1" dirty="0">
                <a:solidFill>
                  <a:srgbClr val="FF0000"/>
                </a:solidFill>
              </a:rPr>
              <a:t>ΜDO</a:t>
            </a:r>
            <a:r>
              <a:rPr lang="el-GR" sz="2500" b="1" dirty="0"/>
              <a:t>). </a:t>
            </a:r>
            <a:endParaRPr lang="en-US" sz="2500" b="1" dirty="0"/>
          </a:p>
          <a:p>
            <a:r>
              <a:rPr lang="el-GR" sz="2500" b="1" dirty="0"/>
              <a:t>Οι παραπάνω κατατάξεις και ονομασίες δεν είναι τυποποιημένες, με αποτέλεσμα, σε ορισμένες περιπτώσεις, την αδυναμία προσδιορισμού του πετρελαίου με βάση την ονομασία και μόνο. </a:t>
            </a:r>
          </a:p>
        </p:txBody>
      </p:sp>
    </p:spTree>
    <p:extLst>
      <p:ext uri="{BB962C8B-B14F-4D97-AF65-F5344CB8AC3E}">
        <p14:creationId xmlns:p14="http://schemas.microsoft.com/office/powerpoint/2010/main" val="91001166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fontScale="90000"/>
          </a:bodyPr>
          <a:lstStyle/>
          <a:p>
            <a:r>
              <a:rPr lang="el-GR" sz="2400" b="1" u="sng" dirty="0">
                <a:solidFill>
                  <a:schemeClr val="bg1"/>
                </a:solidFill>
                <a:latin typeface="Arial" pitchFamily="34" charset="0"/>
                <a:cs typeface="Arial" pitchFamily="34" charset="0"/>
              </a:rPr>
              <a:t>Προβλήματα κατά την εναποθήκευση (</a:t>
            </a:r>
            <a:r>
              <a:rPr lang="el-GR" sz="1600" b="1" u="sng" dirty="0">
                <a:solidFill>
                  <a:schemeClr val="bg1"/>
                </a:solidFill>
                <a:latin typeface="Arial" pitchFamily="34" charset="0"/>
                <a:cs typeface="Arial" pitchFamily="34" charset="0"/>
              </a:rPr>
              <a:t>πριν από τη χρήση στους λέβητες</a:t>
            </a:r>
            <a:r>
              <a:rPr lang="el-GR" sz="2400" b="1" u="sng" dirty="0">
                <a:solidFill>
                  <a:schemeClr val="bg1"/>
                </a:solidFill>
                <a:latin typeface="Arial" pitchFamily="34" charset="0"/>
                <a:cs typeface="Arial" pitchFamily="34" charset="0"/>
              </a:rPr>
              <a:t>)</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82680"/>
            <a:ext cx="8572499" cy="5586145"/>
          </a:xfrm>
          <a:prstGeom prst="rect">
            <a:avLst/>
          </a:prstGeom>
          <a:solidFill>
            <a:schemeClr val="bg1">
              <a:lumMod val="85000"/>
            </a:schemeClr>
          </a:solidFill>
        </p:spPr>
        <p:txBody>
          <a:bodyPr wrap="square">
            <a:spAutoFit/>
          </a:bodyPr>
          <a:lstStyle/>
          <a:p>
            <a:pPr>
              <a:lnSpc>
                <a:spcPct val="150000"/>
              </a:lnSpc>
            </a:pPr>
            <a:r>
              <a:rPr lang="el-GR" sz="3400" b="1" dirty="0"/>
              <a:t>α) Λάσπη</a:t>
            </a:r>
            <a:endParaRPr lang="en-US" sz="3400" b="1" dirty="0"/>
          </a:p>
          <a:p>
            <a:pPr>
              <a:lnSpc>
                <a:spcPct val="150000"/>
              </a:lnSpc>
            </a:pPr>
            <a:r>
              <a:rPr lang="el-GR" sz="3400" b="1" dirty="0"/>
              <a:t>β) Διάβρωση</a:t>
            </a:r>
            <a:endParaRPr lang="en-US" sz="3400" b="1" dirty="0"/>
          </a:p>
          <a:p>
            <a:pPr>
              <a:lnSpc>
                <a:spcPct val="150000"/>
              </a:lnSpc>
            </a:pPr>
            <a:r>
              <a:rPr lang="el-GR" sz="3400" b="1" dirty="0"/>
              <a:t>γ) Μικροοργανισμοί</a:t>
            </a:r>
            <a:endParaRPr lang="en-US" sz="3400" b="1" dirty="0"/>
          </a:p>
          <a:p>
            <a:pPr>
              <a:lnSpc>
                <a:spcPct val="150000"/>
              </a:lnSpc>
            </a:pPr>
            <a:r>
              <a:rPr lang="el-GR" sz="3400" b="1" dirty="0"/>
              <a:t>δ) Ασφαλτένια</a:t>
            </a:r>
            <a:endParaRPr lang="en-US" sz="3400" b="1" dirty="0"/>
          </a:p>
          <a:p>
            <a:pPr>
              <a:lnSpc>
                <a:spcPct val="150000"/>
              </a:lnSpc>
            </a:pPr>
            <a:r>
              <a:rPr lang="el-GR" sz="3400" b="1" dirty="0"/>
              <a:t>ε) Παραφίνες</a:t>
            </a:r>
            <a:endParaRPr lang="en-US" sz="3400" b="1" dirty="0"/>
          </a:p>
          <a:p>
            <a:pPr>
              <a:lnSpc>
                <a:spcPct val="150000"/>
              </a:lnSpc>
            </a:pPr>
            <a:r>
              <a:rPr lang="el-GR" sz="3400" b="1" dirty="0"/>
              <a:t>στ) Σταθερότητα</a:t>
            </a:r>
            <a:endParaRPr lang="en-US" sz="3400" b="1" dirty="0"/>
          </a:p>
          <a:p>
            <a:pPr>
              <a:lnSpc>
                <a:spcPct val="150000"/>
              </a:lnSpc>
            </a:pPr>
            <a:r>
              <a:rPr lang="el-GR" sz="3400" b="1" dirty="0"/>
              <a:t>ζ) Νερό</a:t>
            </a:r>
          </a:p>
        </p:txBody>
      </p:sp>
    </p:spTree>
    <p:extLst>
      <p:ext uri="{BB962C8B-B14F-4D97-AF65-F5344CB8AC3E}">
        <p14:creationId xmlns:p14="http://schemas.microsoft.com/office/powerpoint/2010/main" val="392340537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328592"/>
          </a:xfrm>
        </p:spPr>
        <p:txBody>
          <a:bodyPr>
            <a:normAutofit fontScale="25000" lnSpcReduction="20000"/>
          </a:bodyPr>
          <a:lstStyle/>
          <a:p>
            <a:pPr>
              <a:lnSpc>
                <a:spcPct val="100000"/>
              </a:lnSpc>
            </a:pPr>
            <a:endParaRPr lang="en-US" sz="2600" dirty="0"/>
          </a:p>
          <a:p>
            <a:pPr>
              <a:lnSpc>
                <a:spcPct val="100000"/>
              </a:lnSpc>
            </a:pPr>
            <a:endParaRPr lang="en-US" sz="2600" dirty="0"/>
          </a:p>
          <a:p>
            <a:pPr>
              <a:lnSpc>
                <a:spcPct val="120000"/>
              </a:lnSpc>
              <a:buFont typeface="Wingdings" panose="05000000000000000000" pitchFamily="2" charset="2"/>
              <a:buChar char="Ø"/>
            </a:pPr>
            <a:r>
              <a:rPr lang="el-GR" sz="8000" dirty="0">
                <a:solidFill>
                  <a:srgbClr val="FF0000"/>
                </a:solidFill>
                <a:latin typeface="Arial Black" pitchFamily="34" charset="0"/>
              </a:rPr>
              <a:t>Βαθμός απόδοσης </a:t>
            </a:r>
            <a:r>
              <a:rPr lang="el-GR" sz="8000" dirty="0">
                <a:solidFill>
                  <a:schemeClr val="tx1"/>
                </a:solidFill>
                <a:latin typeface="Arial Black" pitchFamily="34" charset="0"/>
              </a:rPr>
              <a:t>ή και απλά </a:t>
            </a:r>
            <a:r>
              <a:rPr lang="el-GR" sz="8000" dirty="0">
                <a:solidFill>
                  <a:srgbClr val="FF0000"/>
                </a:solidFill>
                <a:latin typeface="Arial Black" pitchFamily="34" charset="0"/>
              </a:rPr>
              <a:t>απόδοση </a:t>
            </a:r>
            <a:r>
              <a:rPr lang="el-GR" sz="8000" dirty="0">
                <a:solidFill>
                  <a:schemeClr val="tx1"/>
                </a:solidFill>
                <a:latin typeface="Arial Black" pitchFamily="34" charset="0"/>
              </a:rPr>
              <a:t>του λέβητα, ονομάζεται το πηλίκο του ποσού της θερμότητας που μεταδίδεται στο νερό, δια του ποσού της θερμότητας που παράγει το καύσιμο μέσα στην εστία.</a:t>
            </a:r>
          </a:p>
          <a:p>
            <a:pPr>
              <a:lnSpc>
                <a:spcPct val="120000"/>
              </a:lnSpc>
              <a:buFont typeface="Wingdings" panose="05000000000000000000" pitchFamily="2" charset="2"/>
              <a:buChar char="Ø"/>
            </a:pPr>
            <a:r>
              <a:rPr lang="el-GR" sz="8000" dirty="0">
                <a:solidFill>
                  <a:schemeClr val="tx1"/>
                </a:solidFill>
                <a:latin typeface="Arial Black" pitchFamily="34" charset="0"/>
              </a:rPr>
              <a:t>Αν ονομάσουμε </a:t>
            </a:r>
            <a:r>
              <a:rPr lang="el-GR" sz="8000" dirty="0" err="1">
                <a:solidFill>
                  <a:srgbClr val="FF0000"/>
                </a:solidFill>
                <a:latin typeface="Arial Black" pitchFamily="34" charset="0"/>
              </a:rPr>
              <a:t>Ηκ</a:t>
            </a:r>
            <a:r>
              <a:rPr lang="el-GR" sz="8000" dirty="0">
                <a:solidFill>
                  <a:schemeClr val="tx1"/>
                </a:solidFill>
                <a:latin typeface="Arial Black" pitchFamily="34" charset="0"/>
              </a:rPr>
              <a:t> το ποσό της θερμότητας που παράγεται από καύση 1 </a:t>
            </a:r>
            <a:r>
              <a:rPr lang="en-US" sz="8000" dirty="0">
                <a:solidFill>
                  <a:schemeClr val="tx1"/>
                </a:solidFill>
                <a:latin typeface="Arial Black" pitchFamily="34" charset="0"/>
              </a:rPr>
              <a:t>kg </a:t>
            </a:r>
            <a:r>
              <a:rPr lang="el-GR" sz="8000" dirty="0">
                <a:solidFill>
                  <a:schemeClr val="tx1"/>
                </a:solidFill>
                <a:latin typeface="Arial Black" pitchFamily="34" charset="0"/>
              </a:rPr>
              <a:t>καυσίμου, το οποίο ονομάζεται </a:t>
            </a:r>
            <a:r>
              <a:rPr lang="el-GR" sz="8000" dirty="0">
                <a:solidFill>
                  <a:srgbClr val="FF0000"/>
                </a:solidFill>
                <a:latin typeface="Arial Black" pitchFamily="34" charset="0"/>
              </a:rPr>
              <a:t>κατώτερη θερμαντική ικανότητα </a:t>
            </a:r>
            <a:r>
              <a:rPr lang="el-GR" sz="8000" dirty="0">
                <a:solidFill>
                  <a:schemeClr val="tx1"/>
                </a:solidFill>
                <a:latin typeface="Arial Black" pitchFamily="34" charset="0"/>
              </a:rPr>
              <a:t>του καυσίμου και </a:t>
            </a:r>
            <a:r>
              <a:rPr lang="en-US" sz="8000" dirty="0">
                <a:solidFill>
                  <a:srgbClr val="FF0000"/>
                </a:solidFill>
                <a:latin typeface="Arial Black" pitchFamily="34" charset="0"/>
              </a:rPr>
              <a:t>L </a:t>
            </a:r>
            <a:r>
              <a:rPr lang="el-GR" sz="8000" dirty="0">
                <a:solidFill>
                  <a:schemeClr val="tx1"/>
                </a:solidFill>
                <a:latin typeface="Arial Black" pitchFamily="34" charset="0"/>
              </a:rPr>
              <a:t>το μέρος της θερμότητας που </a:t>
            </a:r>
            <a:r>
              <a:rPr lang="el-GR" sz="8000" dirty="0" err="1">
                <a:solidFill>
                  <a:schemeClr val="tx1"/>
                </a:solidFill>
                <a:latin typeface="Arial Black" pitchFamily="34" charset="0"/>
              </a:rPr>
              <a:t>κατ΄</a:t>
            </a:r>
            <a:r>
              <a:rPr lang="el-GR" sz="8000" dirty="0">
                <a:solidFill>
                  <a:schemeClr val="tx1"/>
                </a:solidFill>
                <a:latin typeface="Arial Black" pitchFamily="34" charset="0"/>
              </a:rPr>
              <a:t> αναλογία προς το 1 </a:t>
            </a:r>
            <a:r>
              <a:rPr lang="en-US" sz="8000" dirty="0">
                <a:solidFill>
                  <a:schemeClr val="tx1"/>
                </a:solidFill>
                <a:latin typeface="Arial Black" pitchFamily="34" charset="0"/>
              </a:rPr>
              <a:t>kg</a:t>
            </a:r>
            <a:r>
              <a:rPr lang="el-GR" sz="8000" dirty="0">
                <a:solidFill>
                  <a:schemeClr val="tx1"/>
                </a:solidFill>
                <a:latin typeface="Arial Black" pitchFamily="34" charset="0"/>
              </a:rPr>
              <a:t> καυσίμου χάνεται λόγω απωλειών, βρίσκουμε ότι το ποσό της θερμότητας που μεταδόθηκε στο νερό θα είναι ίσο με </a:t>
            </a:r>
            <a:r>
              <a:rPr lang="el-GR" sz="8000" dirty="0" err="1">
                <a:solidFill>
                  <a:srgbClr val="FF0000"/>
                </a:solidFill>
                <a:latin typeface="Arial Black" pitchFamily="34" charset="0"/>
              </a:rPr>
              <a:t>Ηκ</a:t>
            </a:r>
            <a:r>
              <a:rPr lang="en-US" sz="8000" dirty="0">
                <a:solidFill>
                  <a:srgbClr val="FF0000"/>
                </a:solidFill>
                <a:latin typeface="Arial Black" pitchFamily="34" charset="0"/>
              </a:rPr>
              <a:t>-L</a:t>
            </a:r>
            <a:r>
              <a:rPr lang="en-US" sz="8000" dirty="0">
                <a:solidFill>
                  <a:schemeClr val="tx1"/>
                </a:solidFill>
                <a:latin typeface="Arial Black" pitchFamily="34" charset="0"/>
              </a:rPr>
              <a:t>.</a:t>
            </a:r>
          </a:p>
          <a:p>
            <a:pPr>
              <a:lnSpc>
                <a:spcPct val="120000"/>
              </a:lnSpc>
              <a:buFont typeface="Wingdings" panose="05000000000000000000" pitchFamily="2" charset="2"/>
              <a:buChar char="Ø"/>
            </a:pPr>
            <a:r>
              <a:rPr lang="el-GR" sz="8000" dirty="0">
                <a:solidFill>
                  <a:schemeClr val="tx1"/>
                </a:solidFill>
                <a:latin typeface="Arial Black" pitchFamily="34" charset="0"/>
              </a:rPr>
              <a:t>Διαιρώντας τώρα το </a:t>
            </a:r>
            <a:r>
              <a:rPr lang="el-GR" sz="8000" dirty="0" err="1">
                <a:solidFill>
                  <a:srgbClr val="FF0000"/>
                </a:solidFill>
                <a:latin typeface="Arial Black" pitchFamily="34" charset="0"/>
              </a:rPr>
              <a:t>Ηκ</a:t>
            </a:r>
            <a:r>
              <a:rPr lang="el-GR" sz="8000" dirty="0">
                <a:solidFill>
                  <a:srgbClr val="FF0000"/>
                </a:solidFill>
                <a:latin typeface="Arial Black" pitchFamily="34" charset="0"/>
              </a:rPr>
              <a:t>-</a:t>
            </a:r>
            <a:r>
              <a:rPr lang="en-US" sz="8000" dirty="0">
                <a:solidFill>
                  <a:srgbClr val="FF0000"/>
                </a:solidFill>
                <a:latin typeface="Arial Black" pitchFamily="34" charset="0"/>
              </a:rPr>
              <a:t>L</a:t>
            </a:r>
            <a:r>
              <a:rPr lang="el-GR" sz="8000" dirty="0">
                <a:solidFill>
                  <a:srgbClr val="FF0000"/>
                </a:solidFill>
                <a:latin typeface="Arial Black" pitchFamily="34" charset="0"/>
              </a:rPr>
              <a:t> </a:t>
            </a:r>
            <a:r>
              <a:rPr lang="el-GR" sz="8000" dirty="0">
                <a:solidFill>
                  <a:schemeClr val="tx1"/>
                </a:solidFill>
                <a:latin typeface="Arial Black" pitchFamily="34" charset="0"/>
              </a:rPr>
              <a:t>με το αρχικό ποσό </a:t>
            </a:r>
            <a:r>
              <a:rPr lang="el-GR" sz="8000" dirty="0" err="1">
                <a:solidFill>
                  <a:srgbClr val="FF0000"/>
                </a:solidFill>
                <a:latin typeface="Arial Black" pitchFamily="34" charset="0"/>
              </a:rPr>
              <a:t>Ηκ</a:t>
            </a:r>
            <a:r>
              <a:rPr lang="el-GR" sz="8000" dirty="0">
                <a:solidFill>
                  <a:srgbClr val="FF0000"/>
                </a:solidFill>
                <a:latin typeface="Arial Black" pitchFamily="34" charset="0"/>
              </a:rPr>
              <a:t> </a:t>
            </a:r>
            <a:r>
              <a:rPr lang="el-GR" sz="8000" dirty="0">
                <a:solidFill>
                  <a:schemeClr val="tx1"/>
                </a:solidFill>
                <a:latin typeface="Arial Black" pitchFamily="34" charset="0"/>
              </a:rPr>
              <a:t>θα </a:t>
            </a:r>
            <a:r>
              <a:rPr lang="el-GR" sz="8000" dirty="0" err="1">
                <a:solidFill>
                  <a:schemeClr val="tx1"/>
                </a:solidFill>
                <a:latin typeface="Arial Black" pitchFamily="34" charset="0"/>
              </a:rPr>
              <a:t>εχουμε</a:t>
            </a:r>
            <a:r>
              <a:rPr lang="el-GR" sz="8000" dirty="0">
                <a:solidFill>
                  <a:schemeClr val="tx1"/>
                </a:solidFill>
                <a:latin typeface="Arial Black" pitchFamily="34" charset="0"/>
              </a:rPr>
              <a:t> την λεγόμενη </a:t>
            </a:r>
            <a:r>
              <a:rPr lang="el-GR" sz="8000" dirty="0">
                <a:solidFill>
                  <a:srgbClr val="FF0000"/>
                </a:solidFill>
                <a:latin typeface="Arial Black" pitchFamily="34" charset="0"/>
              </a:rPr>
              <a:t>απόδοση </a:t>
            </a:r>
            <a:r>
              <a:rPr lang="el-GR" sz="8000" dirty="0">
                <a:solidFill>
                  <a:schemeClr val="tx1"/>
                </a:solidFill>
                <a:latin typeface="Arial Black" pitchFamily="34" charset="0"/>
              </a:rPr>
              <a:t>ή </a:t>
            </a:r>
            <a:r>
              <a:rPr lang="el-GR" sz="8000" dirty="0">
                <a:solidFill>
                  <a:srgbClr val="FF0000"/>
                </a:solidFill>
                <a:latin typeface="Arial Black" pitchFamily="34" charset="0"/>
              </a:rPr>
              <a:t>βαθμό απόδοσης </a:t>
            </a:r>
            <a:r>
              <a:rPr lang="el-GR" sz="8000" dirty="0">
                <a:solidFill>
                  <a:schemeClr val="tx1"/>
                </a:solidFill>
                <a:latin typeface="Arial Black" pitchFamily="34" charset="0"/>
              </a:rPr>
              <a:t>του λέβητα </a:t>
            </a:r>
            <a:r>
              <a:rPr lang="el-GR" sz="8000" dirty="0" err="1">
                <a:solidFill>
                  <a:srgbClr val="FF0000"/>
                </a:solidFill>
                <a:latin typeface="Arial Black" pitchFamily="34" charset="0"/>
              </a:rPr>
              <a:t>ηλ</a:t>
            </a:r>
            <a:r>
              <a:rPr lang="el-GR" sz="8000" dirty="0">
                <a:solidFill>
                  <a:srgbClr val="FF0000"/>
                </a:solidFill>
                <a:latin typeface="Arial Black" pitchFamily="34" charset="0"/>
              </a:rPr>
              <a:t>.</a:t>
            </a:r>
          </a:p>
          <a:p>
            <a:pPr marL="0" indent="0">
              <a:lnSpc>
                <a:spcPct val="120000"/>
              </a:lnSpc>
              <a:buNone/>
            </a:pPr>
            <a:r>
              <a:rPr lang="el-GR" sz="7200" dirty="0">
                <a:solidFill>
                  <a:srgbClr val="FF0000"/>
                </a:solidFill>
                <a:latin typeface="Arial Black" pitchFamily="34" charset="0"/>
              </a:rPr>
              <a:t>                        </a:t>
            </a:r>
          </a:p>
          <a:p>
            <a:pPr marL="0" indent="0">
              <a:lnSpc>
                <a:spcPct val="120000"/>
              </a:lnSpc>
              <a:buNone/>
            </a:pPr>
            <a:r>
              <a:rPr lang="el-GR" sz="7200" dirty="0">
                <a:solidFill>
                  <a:srgbClr val="FF0000"/>
                </a:solidFill>
                <a:latin typeface="Arial Black" pitchFamily="34" charset="0"/>
              </a:rPr>
              <a:t>                                           </a:t>
            </a:r>
            <a:r>
              <a:rPr lang="el-GR" sz="7200" dirty="0" err="1">
                <a:solidFill>
                  <a:srgbClr val="FF0000"/>
                </a:solidFill>
                <a:latin typeface="Arial Black" pitchFamily="34" charset="0"/>
              </a:rPr>
              <a:t>ηλ</a:t>
            </a:r>
            <a:r>
              <a:rPr lang="el-GR" sz="7200" dirty="0">
                <a:solidFill>
                  <a:srgbClr val="FF0000"/>
                </a:solidFill>
                <a:latin typeface="Arial Black" pitchFamily="34" charset="0"/>
              </a:rPr>
              <a:t> = </a:t>
            </a:r>
            <a:r>
              <a:rPr lang="el-GR" sz="7200" dirty="0" err="1">
                <a:solidFill>
                  <a:srgbClr val="FF0000"/>
                </a:solidFill>
                <a:latin typeface="Arial Black" pitchFamily="34" charset="0"/>
              </a:rPr>
              <a:t>Ηκ</a:t>
            </a:r>
            <a:r>
              <a:rPr lang="en-US" sz="7200" dirty="0">
                <a:solidFill>
                  <a:srgbClr val="FF0000"/>
                </a:solidFill>
                <a:latin typeface="Arial Black" pitchFamily="34" charset="0"/>
              </a:rPr>
              <a:t>-L / </a:t>
            </a:r>
            <a:r>
              <a:rPr lang="en-US" sz="7200" dirty="0" err="1">
                <a:solidFill>
                  <a:srgbClr val="FF0000"/>
                </a:solidFill>
                <a:latin typeface="Arial Black" pitchFamily="34" charset="0"/>
              </a:rPr>
              <a:t>Hk</a:t>
            </a:r>
            <a:endParaRPr lang="en-US" sz="7200" dirty="0">
              <a:solidFill>
                <a:srgbClr val="FF0000"/>
              </a:solidFill>
              <a:latin typeface="Arial Black" pitchFamily="34" charset="0"/>
            </a:endParaRPr>
          </a:p>
          <a:p>
            <a:pPr marL="0" indent="0">
              <a:lnSpc>
                <a:spcPct val="100000"/>
              </a:lnSpc>
              <a:buNone/>
            </a:pPr>
            <a:r>
              <a:rPr lang="en-US" sz="1800" dirty="0">
                <a:solidFill>
                  <a:srgbClr val="FF0000"/>
                </a:solidFill>
                <a:latin typeface="Arial Black" pitchFamily="34" charset="0"/>
              </a:rPr>
              <a:t>                                                   </a:t>
            </a:r>
          </a:p>
          <a:p>
            <a:pPr marL="0" indent="0">
              <a:lnSpc>
                <a:spcPct val="100000"/>
              </a:lnSpc>
              <a:buNone/>
            </a:pPr>
            <a:endParaRPr lang="en-US" sz="1800" dirty="0">
              <a:solidFill>
                <a:srgbClr val="FF0000"/>
              </a:solidFill>
              <a:latin typeface="Arial Black" pitchFamily="34" charset="0"/>
            </a:endParaRPr>
          </a:p>
          <a:p>
            <a:pPr marL="0" indent="0">
              <a:lnSpc>
                <a:spcPct val="100000"/>
              </a:lnSpc>
              <a:buNone/>
            </a:pPr>
            <a:r>
              <a:rPr lang="en-US" sz="1800" dirty="0">
                <a:solidFill>
                  <a:srgbClr val="FF0000"/>
                </a:solidFill>
                <a:latin typeface="Arial Black" pitchFamily="34" charset="0"/>
              </a:rPr>
              <a:t>                                                   </a:t>
            </a:r>
          </a:p>
          <a:p>
            <a:pPr marL="0" indent="0">
              <a:buNone/>
            </a:pPr>
            <a:endParaRPr lang="el-GR" sz="1800" dirty="0">
              <a:solidFill>
                <a:srgbClr val="FF0000"/>
              </a:solidFill>
              <a:latin typeface="Arial Black" pitchFamily="34" charset="0"/>
            </a:endParaRPr>
          </a:p>
          <a:p>
            <a:pPr marL="0" indent="0">
              <a:buNone/>
            </a:pPr>
            <a:r>
              <a:rPr lang="el-GR" sz="1800" dirty="0">
                <a:solidFill>
                  <a:schemeClr val="tx1"/>
                </a:solidFill>
                <a:latin typeface="Arial Black" pitchFamily="34" charset="0"/>
              </a:rPr>
              <a:t>                   </a:t>
            </a:r>
          </a:p>
        </p:txBody>
      </p:sp>
      <p:sp>
        <p:nvSpPr>
          <p:cNvPr id="4" name="Title 1">
            <a:extLst>
              <a:ext uri="{FF2B5EF4-FFF2-40B4-BE49-F238E27FC236}">
                <a16:creationId xmlns:a16="http://schemas.microsoft.com/office/drawing/2014/main" id="{8DC64A67-123D-7511-324C-88795EF56CD6}"/>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4.3. Απόδοση λέβητα</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980728"/>
            <a:ext cx="8572500" cy="5616624"/>
          </a:xfrm>
        </p:spPr>
        <p:txBody>
          <a:bodyPr>
            <a:noAutofit/>
          </a:bodyPr>
          <a:lstStyle/>
          <a:p>
            <a:pPr>
              <a:buFont typeface="Wingdings" panose="05000000000000000000" pitchFamily="2" charset="2"/>
              <a:buChar char="Ø"/>
            </a:pPr>
            <a:r>
              <a:rPr lang="el-GR" sz="2200" dirty="0">
                <a:latin typeface="Arial Black" pitchFamily="34" charset="0"/>
              </a:rPr>
              <a:t>Η θερμοκρασία που αναπτύσσεται κατά την καύση υπολογίζεται με την βοήθεια εμπειρικών κυρίως τύπων. Βασικά εξαρτάται από το είδος του καυσίμου, την θερμαντική ικανότητά του, την θερμοκρασία εισόδου αέρα και καυσίμου, τον συντελεστή περίσσειας αέρα και άλλους παράγοντες, που εισέρχονται με την μορφή συντελεστών. Γενικά οι μέγιστες θερμοκρασίες κατά την καύση, κυμαίνονται στους 1200°</a:t>
            </a:r>
            <a:r>
              <a:rPr lang="en-US" sz="2200" dirty="0">
                <a:latin typeface="Arial Black" pitchFamily="34" charset="0"/>
              </a:rPr>
              <a:t>C </a:t>
            </a:r>
            <a:r>
              <a:rPr lang="el-GR" sz="2200" dirty="0">
                <a:latin typeface="Arial Black" pitchFamily="34" charset="0"/>
              </a:rPr>
              <a:t>για γαιανθρακολέβητες και 1450°</a:t>
            </a:r>
            <a:r>
              <a:rPr lang="en-US" sz="2200" dirty="0">
                <a:latin typeface="Arial Black" pitchFamily="34" charset="0"/>
              </a:rPr>
              <a:t>C</a:t>
            </a:r>
            <a:r>
              <a:rPr lang="el-GR" sz="2200" dirty="0">
                <a:latin typeface="Arial Black" pitchFamily="34" charset="0"/>
              </a:rPr>
              <a:t> για πετρελαιολέβητες. Μεγαλύτερες θερμοκρασίες δεν επιδιώκονται, διότι σε θερμοκρασίες πάνω από 1760°</a:t>
            </a:r>
            <a:r>
              <a:rPr lang="en-US" sz="2200" dirty="0">
                <a:latin typeface="Arial Black" pitchFamily="34" charset="0"/>
              </a:rPr>
              <a:t>C </a:t>
            </a:r>
            <a:r>
              <a:rPr lang="el-GR" sz="2200" dirty="0">
                <a:latin typeface="Arial Black" pitchFamily="34" charset="0"/>
              </a:rPr>
              <a:t>οι υδρατμοί και το διοξείδιο του άνθρακα διασπώνται και η καύση αποβαίνει ατελής.</a:t>
            </a:r>
          </a:p>
          <a:p>
            <a:pPr>
              <a:buFont typeface="Wingdings" panose="05000000000000000000" pitchFamily="2" charset="2"/>
              <a:buChar char="Ø"/>
            </a:pPr>
            <a:r>
              <a:rPr lang="el-GR" sz="2200" dirty="0">
                <a:latin typeface="Arial Black" pitchFamily="34" charset="0"/>
              </a:rPr>
              <a:t>Η θερμοκρασία αυτή ελαττώνεται προοδευτικά μέχρις ότου τα καυσαέρια εξέλθουν στην ατμόσφαιρα.</a:t>
            </a:r>
          </a:p>
        </p:txBody>
      </p:sp>
      <p:sp>
        <p:nvSpPr>
          <p:cNvPr id="4" name="Title 1">
            <a:extLst>
              <a:ext uri="{FF2B5EF4-FFF2-40B4-BE49-F238E27FC236}">
                <a16:creationId xmlns:a16="http://schemas.microsoft.com/office/drawing/2014/main" id="{CC6F8DB5-BF2B-6197-FDB5-57B2221FA5F0}"/>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4.4. Θερμοκρασία που αναπτύσσεται στην καύση</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0"/>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4.5. Ψεκασμός των καυσίμων</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56412"/>
            <a:ext cx="8572499" cy="5278368"/>
          </a:xfrm>
          <a:prstGeom prst="rect">
            <a:avLst/>
          </a:prstGeom>
          <a:solidFill>
            <a:schemeClr val="accent1"/>
          </a:solidFill>
        </p:spPr>
        <p:txBody>
          <a:bodyPr wrap="square">
            <a:spAutoFit/>
          </a:bodyPr>
          <a:lstStyle/>
          <a:p>
            <a:r>
              <a:rPr lang="el-GR" sz="4200" b="1" dirty="0"/>
              <a:t>Με τον όρο ψέκαση χαρακτηρίζουμε τη διάσπαση της συνοχής των μορίων του πετρελαίου και το διαχωρισμό του σε λεπτότατα σταγονίδια, τα οποία με αυτό τον τρόπο παρουσιάζουν μεγάλη επιφάνεια επαφής με τα αντίστοιχα μόρια του καυσιγόνου αέρα.</a:t>
            </a:r>
          </a:p>
          <a:p>
            <a:endParaRPr lang="el-GR" sz="100" b="1" dirty="0"/>
          </a:p>
        </p:txBody>
      </p:sp>
    </p:spTree>
    <p:extLst>
      <p:ext uri="{BB962C8B-B14F-4D97-AF65-F5344CB8AC3E}">
        <p14:creationId xmlns:p14="http://schemas.microsoft.com/office/powerpoint/2010/main" val="50731975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4.5. Ψεκασμός των καυσίμων</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56412"/>
            <a:ext cx="8572499" cy="5278368"/>
          </a:xfrm>
          <a:prstGeom prst="rect">
            <a:avLst/>
          </a:prstGeom>
          <a:solidFill>
            <a:schemeClr val="accent1"/>
          </a:solidFill>
        </p:spPr>
        <p:txBody>
          <a:bodyPr wrap="square">
            <a:spAutoFit/>
          </a:bodyPr>
          <a:lstStyle/>
          <a:p>
            <a:r>
              <a:rPr lang="el-GR" sz="4200" b="1" dirty="0"/>
              <a:t>Η ψέκαση πραγματοποιείται κατά κανόνα με τη βοήθεια υδραυλικής πιέσεως, ή, όπως λέμε, με μηχανική έγχυση. </a:t>
            </a:r>
          </a:p>
          <a:p>
            <a:r>
              <a:rPr lang="el-GR" sz="4200" b="1" dirty="0"/>
              <a:t>Την υδραυλική αυτή πίεση δημιουργεί η αντλία καταθλίψεως του πετρελαίου </a:t>
            </a:r>
            <a:r>
              <a:rPr lang="en-US" sz="4200" b="1" dirty="0"/>
              <a:t>(</a:t>
            </a:r>
            <a:r>
              <a:rPr lang="en-US" sz="4200" b="1" dirty="0">
                <a:solidFill>
                  <a:srgbClr val="FF0000"/>
                </a:solidFill>
              </a:rPr>
              <a:t>F.O. BOILER BOOSTER PUMP</a:t>
            </a:r>
            <a:r>
              <a:rPr lang="en-US" sz="4200" b="1" dirty="0"/>
              <a:t>)</a:t>
            </a:r>
            <a:r>
              <a:rPr lang="el-GR" sz="4200" b="1" dirty="0"/>
              <a:t>.</a:t>
            </a:r>
          </a:p>
          <a:p>
            <a:endParaRPr lang="el-GR" sz="100" b="1" dirty="0"/>
          </a:p>
        </p:txBody>
      </p:sp>
    </p:spTree>
    <p:extLst>
      <p:ext uri="{BB962C8B-B14F-4D97-AF65-F5344CB8AC3E}">
        <p14:creationId xmlns:p14="http://schemas.microsoft.com/office/powerpoint/2010/main" val="382786030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4.5. Ψεκασμός των καυσίμων</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56412"/>
            <a:ext cx="8572499" cy="5093702"/>
          </a:xfrm>
          <a:prstGeom prst="rect">
            <a:avLst/>
          </a:prstGeom>
          <a:solidFill>
            <a:schemeClr val="accent1"/>
          </a:solidFill>
        </p:spPr>
        <p:txBody>
          <a:bodyPr wrap="square">
            <a:spAutoFit/>
          </a:bodyPr>
          <a:lstStyle/>
          <a:p>
            <a:r>
              <a:rPr lang="el-GR" sz="3600" b="1" dirty="0"/>
              <a:t>Η διάσπαση του πετρελαίου πραγματοποιείται με τον καυστήρα, μέσα στον οποίο το πετρέλαιο παίρνει περιστροφική κίνηση. </a:t>
            </a:r>
            <a:endParaRPr lang="en-US" sz="3600" b="1" dirty="0"/>
          </a:p>
          <a:p>
            <a:r>
              <a:rPr lang="el-GR" sz="3600" b="1" dirty="0"/>
              <a:t>Από τον καυστήρα στη συνέχεια το πετρέλαιο εκτοξεύεται προς το χώρο της εστίας με μορφή κώνου, ο οποίος λέγεται κώνος ραντίσεως. </a:t>
            </a:r>
            <a:endParaRPr lang="en-US" sz="3600" b="1" dirty="0"/>
          </a:p>
          <a:p>
            <a:r>
              <a:rPr lang="el-GR" sz="3600" b="1" dirty="0"/>
              <a:t>Ο κώνος ραντίσεως έχει άνοιγμα 35°-70°. </a:t>
            </a:r>
            <a:endParaRPr lang="en-US" sz="3600" b="1" dirty="0"/>
          </a:p>
          <a:p>
            <a:endParaRPr lang="el-GR" sz="100" b="1" dirty="0"/>
          </a:p>
        </p:txBody>
      </p:sp>
    </p:spTree>
    <p:extLst>
      <p:ext uri="{BB962C8B-B14F-4D97-AF65-F5344CB8AC3E}">
        <p14:creationId xmlns:p14="http://schemas.microsoft.com/office/powerpoint/2010/main" val="3645555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r>
              <a:rPr lang="el-GR" sz="2000" b="1" u="sng" dirty="0">
                <a:solidFill>
                  <a:schemeClr val="tx1"/>
                </a:solidFill>
                <a:latin typeface="Arial Black" pitchFamily="34" charset="0"/>
              </a:rPr>
              <a:t>Ο ΥΠΕΡΘΕΡΜΑΝΤΗΡΑΣ.</a:t>
            </a:r>
          </a:p>
          <a:p>
            <a:pPr>
              <a:buClr>
                <a:srgbClr val="FF0000"/>
              </a:buClr>
            </a:pPr>
            <a:endParaRPr lang="el-GR" sz="2000" b="1" u="sng" dirty="0">
              <a:solidFill>
                <a:schemeClr val="tx1"/>
              </a:solidFill>
              <a:latin typeface="Arial Black" pitchFamily="34" charset="0"/>
            </a:endParaRPr>
          </a:p>
          <a:p>
            <a:pPr marL="180000" indent="-180000" algn="l">
              <a:buClr>
                <a:srgbClr val="FF0000"/>
              </a:buClr>
              <a:buFont typeface="Wingdings" pitchFamily="2" charset="2"/>
              <a:buChar char="Ø"/>
            </a:pPr>
            <a:r>
              <a:rPr lang="el-GR" sz="2000" b="1" dirty="0">
                <a:solidFill>
                  <a:schemeClr val="tx1"/>
                </a:solidFill>
                <a:latin typeface="Arial Black" pitchFamily="34" charset="0"/>
              </a:rPr>
              <a:t>ΑΠΟΤΕΛΕΙΤΑΙ ΑΠΟ</a:t>
            </a:r>
            <a:r>
              <a:rPr lang="en-US" sz="2000" b="1" dirty="0">
                <a:solidFill>
                  <a:schemeClr val="tx1"/>
                </a:solidFill>
                <a:latin typeface="Arial Black" pitchFamily="34" charset="0"/>
              </a:rPr>
              <a:t> </a:t>
            </a:r>
            <a:r>
              <a:rPr lang="el-GR" sz="2000" b="1" dirty="0">
                <a:solidFill>
                  <a:schemeClr val="tx1"/>
                </a:solidFill>
                <a:latin typeface="Arial Black" pitchFamily="34" charset="0"/>
              </a:rPr>
              <a:t>ΚΥΛΙΝΔΡΙΚΟ ΧΑΛΥΒΔΙΝΟ ΑΤΜΟΘΑΛΑΜΟ Ο ΟΠΟΙΟΣ ΔΙΑΧΩΡΙΖΕΤΑΙ ΜΕ ΕΛΑΣΜΑ ΣΕ ΔΥΟ ΤΜΗΜΑΤΑ.</a:t>
            </a:r>
          </a:p>
          <a:p>
            <a:pPr marL="180000" indent="-180000" algn="l">
              <a:buClr>
                <a:srgbClr val="FF0000"/>
              </a:buClr>
              <a:buFont typeface="Wingdings" pitchFamily="2" charset="2"/>
              <a:buChar char="Ø"/>
            </a:pPr>
            <a:r>
              <a:rPr lang="el-GR" sz="2000" b="1" dirty="0">
                <a:solidFill>
                  <a:schemeClr val="tx1"/>
                </a:solidFill>
                <a:latin typeface="Arial Black" pitchFamily="34" charset="0"/>
              </a:rPr>
              <a:t>ΤΑ ΔΥΟ ΑΥΤΑ ΤΜΗΜΑΤΑ ΣΥΝΔΕΟΝΤΑΙ ΜΕΤΑΞΥ ΤΟΥΣ ΜΕ ΑΥΛΟΥΣ ΣΧΗΜΑΤΟΣ </a:t>
            </a:r>
            <a:r>
              <a:rPr lang="en-US" sz="2800" b="1" dirty="0">
                <a:solidFill>
                  <a:srgbClr val="FF0000"/>
                </a:solidFill>
                <a:latin typeface="Arial Black" pitchFamily="34" charset="0"/>
              </a:rPr>
              <a:t>U</a:t>
            </a:r>
            <a:r>
              <a:rPr lang="en-US" sz="2800" b="1" dirty="0">
                <a:solidFill>
                  <a:schemeClr val="tx1"/>
                </a:solidFill>
                <a:latin typeface="Arial Black" pitchFamily="34" charset="0"/>
              </a:rPr>
              <a:t>, </a:t>
            </a:r>
            <a:r>
              <a:rPr lang="el-GR" sz="2000" b="1" dirty="0">
                <a:solidFill>
                  <a:schemeClr val="tx1"/>
                </a:solidFill>
                <a:latin typeface="Arial Black" pitchFamily="34" charset="0"/>
              </a:rPr>
              <a:t>ΟΙ ΟΠΟΙΟΙ ΕΣΩΤΕΡΙΚΑ ΔΙΑΤΡΕΧΟΝΤΑΙ ΑΠΟ ΑΤΜΟ ΚΑΙ ΕΞΩΤΕΡΙΚΑ ΠΕΡΙΒΑΛΛΟΝΤΑΙ ΑΠΟ ΚΑΥΣΑΕΡΙΑ.</a:t>
            </a:r>
          </a:p>
          <a:p>
            <a:pPr marL="180000" indent="-180000" algn="l">
              <a:buClr>
                <a:srgbClr val="FF0000"/>
              </a:buClr>
              <a:buFont typeface="Wingdings" pitchFamily="2" charset="2"/>
              <a:buChar char="Ø"/>
            </a:pPr>
            <a:r>
              <a:rPr lang="el-GR" sz="2000" b="1" dirty="0">
                <a:solidFill>
                  <a:schemeClr val="tx1"/>
                </a:solidFill>
                <a:latin typeface="Arial Black" pitchFamily="34" charset="0"/>
              </a:rPr>
              <a:t>ΤΑ ΚΑΥΣΑΕΡΙΑ ΠΕΦΤΟΥΝ ΠΑΝΩ ΣΤΟΥΣ ΑΥΛΟΥΣ ΤΟΥ ΥΠΕΡΘΕΡΜΑΝΤΗΡΑ ΠΡΙΝ ΚΑΤΑΛΗΞΟΥΝ ΣΤΗΝ ΚΑΠΝΟΔΟΧΟ ΚΑΙ ΔΙΝΟΥΝ ΣΤΟΝ ΑΤΜΟ ΤΗΝ ΑΝΑΓΚΑΙΑ</a:t>
            </a:r>
            <a:r>
              <a:rPr lang="en-US" sz="2000" b="1" dirty="0">
                <a:solidFill>
                  <a:schemeClr val="tx1"/>
                </a:solidFill>
                <a:latin typeface="Arial Black" pitchFamily="34" charset="0"/>
              </a:rPr>
              <a:t> </a:t>
            </a:r>
            <a:r>
              <a:rPr lang="el-GR" sz="2000" b="1" dirty="0">
                <a:solidFill>
                  <a:schemeClr val="tx1"/>
                </a:solidFill>
                <a:latin typeface="Arial Black" pitchFamily="34" charset="0"/>
              </a:rPr>
              <a:t>ΥΠΕΡΘΕΡΜΑΝΣΗ.</a:t>
            </a:r>
            <a:endParaRPr lang="el-GR" sz="2800" b="1" dirty="0">
              <a:solidFill>
                <a:srgbClr val="FF0000"/>
              </a:solidFill>
              <a:latin typeface="Arial Black" pitchFamily="34" charset="0"/>
            </a:endParaRPr>
          </a:p>
          <a:p>
            <a:pPr>
              <a:buClr>
                <a:srgbClr val="FF0000"/>
              </a:buClr>
            </a:pPr>
            <a:endParaRPr lang="el-GR" sz="2000" b="1" u="sng" dirty="0">
              <a:solidFill>
                <a:schemeClr val="tx1"/>
              </a:solidFill>
              <a:latin typeface="Arial Black" pitchFamily="34" charset="0"/>
            </a:endParaRPr>
          </a:p>
          <a:p>
            <a:pPr algn="l">
              <a:buClr>
                <a:srgbClr val="FF0000"/>
              </a:buClr>
            </a:pPr>
            <a:endParaRPr lang="el-GR" sz="2000" b="1" dirty="0">
              <a:solidFill>
                <a:schemeClr val="tx1"/>
              </a:solidFill>
              <a:latin typeface="Arial Black" pitchFamily="34" charset="0"/>
            </a:endParaRPr>
          </a:p>
          <a:p>
            <a:pPr algn="l">
              <a:buClr>
                <a:srgbClr val="FF0000"/>
              </a:buClr>
            </a:pPr>
            <a:endParaRPr lang="el-GR" sz="2000" b="1" dirty="0">
              <a:solidFill>
                <a:schemeClr val="tx1"/>
              </a:solidFill>
              <a:latin typeface="Arial Black" pitchFamily="34" charset="0"/>
            </a:endParaRPr>
          </a:p>
          <a:p>
            <a:pPr algn="l">
              <a:buClr>
                <a:srgbClr val="FF0000"/>
              </a:buClr>
              <a:buFont typeface="Wingdings" pitchFamily="2" charset="2"/>
              <a:buChar char="Ø"/>
            </a:pPr>
            <a:endParaRPr lang="el-GR" sz="20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ΛΕΒΗΤΑΣ </a:t>
            </a:r>
            <a:r>
              <a:rPr lang="en-US" sz="2400" b="1" u="sng" dirty="0">
                <a:solidFill>
                  <a:schemeClr val="bg1"/>
                </a:solidFill>
                <a:latin typeface="Arial" pitchFamily="34" charset="0"/>
                <a:cs typeface="Arial" pitchFamily="34" charset="0"/>
              </a:rPr>
              <a:t> YARROW - EXPRESS</a:t>
            </a:r>
          </a:p>
        </p:txBody>
      </p:sp>
    </p:spTree>
    <p:extLst>
      <p:ext uri="{BB962C8B-B14F-4D97-AF65-F5344CB8AC3E}">
        <p14:creationId xmlns:p14="http://schemas.microsoft.com/office/powerpoint/2010/main" val="314396042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4.5. Ψεκασμός των καυσίμων</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56412"/>
            <a:ext cx="8572499" cy="5093702"/>
          </a:xfrm>
          <a:prstGeom prst="rect">
            <a:avLst/>
          </a:prstGeom>
          <a:solidFill>
            <a:schemeClr val="accent1"/>
          </a:solidFill>
        </p:spPr>
        <p:txBody>
          <a:bodyPr wrap="square">
            <a:spAutoFit/>
          </a:bodyPr>
          <a:lstStyle/>
          <a:p>
            <a:pPr marL="342900" indent="-342900">
              <a:buFont typeface="Wingdings" panose="05000000000000000000" pitchFamily="2" charset="2"/>
              <a:buChar char="Ø"/>
            </a:pPr>
            <a:r>
              <a:rPr lang="el-GR" sz="2500" b="1" dirty="0"/>
              <a:t>Αντίστοιχα ο αέρας κάτω από την πίεση ελκυσμού  αναγκάζεται να περάσει από τον κώνο  αέρα, ο οποίος περιβάλλει τον καυστήρα. Εκεί με την βοήθεια κατάλληλων μεταλλικών πτερυγίων παίρνει περιστροφική κίνηση αντίθετη από τη περιστροφική κίνηση του πετρελαίου. </a:t>
            </a:r>
          </a:p>
          <a:p>
            <a:pPr marL="342900" indent="-342900">
              <a:buFont typeface="Wingdings" panose="05000000000000000000" pitchFamily="2" charset="2"/>
              <a:buChar char="Ø"/>
            </a:pPr>
            <a:r>
              <a:rPr lang="el-GR" sz="2500" b="1" dirty="0"/>
              <a:t>Με αυτό τον τρόπο σε ελάχιστη απόσταση από το στόμιο του καυστήρα συναντώνται ο αέρας και τα σταγονίδια του πετρελαίου, με αποτέλεσμα να πραγματοποιείται  η τέλεια ανάμιξή τους. </a:t>
            </a:r>
          </a:p>
          <a:p>
            <a:pPr marL="342900" indent="-342900">
              <a:buFont typeface="Wingdings" panose="05000000000000000000" pitchFamily="2" charset="2"/>
              <a:buChar char="Ø"/>
            </a:pPr>
            <a:r>
              <a:rPr lang="el-GR" sz="2500" b="1" dirty="0"/>
              <a:t>Απαραίτητα στοιχεία για τον καλό ψεκασμό είναι η πίεση και η θερμοκρασία του πετρελαίου. Η πίεση χρειάζεται για να δώσει στο πετρέλαιο την απαιτούμενη ταχύτητα ροής και κυμαίνεται ανάλογα, από 4-25 bar ή 60-300 </a:t>
            </a:r>
            <a:r>
              <a:rPr lang="el-GR" sz="2500" b="1" dirty="0" err="1"/>
              <a:t>psi</a:t>
            </a:r>
            <a:r>
              <a:rPr lang="el-GR" sz="2500" b="1" dirty="0"/>
              <a:t> περίπου. </a:t>
            </a:r>
          </a:p>
        </p:txBody>
      </p:sp>
    </p:spTree>
    <p:extLst>
      <p:ext uri="{BB962C8B-B14F-4D97-AF65-F5344CB8AC3E}">
        <p14:creationId xmlns:p14="http://schemas.microsoft.com/office/powerpoint/2010/main" val="8357154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4.5. Ψεκασμός των καυσίμων</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56412"/>
            <a:ext cx="8572499" cy="5216813"/>
          </a:xfrm>
          <a:prstGeom prst="rect">
            <a:avLst/>
          </a:prstGeom>
          <a:solidFill>
            <a:schemeClr val="accent1"/>
          </a:solidFill>
        </p:spPr>
        <p:txBody>
          <a:bodyPr wrap="square">
            <a:spAutoFit/>
          </a:bodyPr>
          <a:lstStyle/>
          <a:p>
            <a:pPr marL="342900" indent="-342900">
              <a:buFont typeface="Wingdings" panose="05000000000000000000" pitchFamily="2" charset="2"/>
              <a:buChar char="Ø"/>
            </a:pPr>
            <a:r>
              <a:rPr lang="el-GR" sz="2200" b="1" dirty="0"/>
              <a:t>Η θερμοκρασία είναι αναγκαία για να διευκολύνει την έναυση του πετρελαίου και για να ελαττώσει το ιξώδες του, ώστε η διάσπαση της συνοχής των μορίων του να γίνει ευκολότερα. Όταν η θερμοκρασία του πετρελαίου είναι χαμηλή, το ιξώδες του θα είναι υψηλό. Το υψηλό ιξώδες αντιτίθεται στον διαχωρισμό του πετρελαίου σε σταγονίδια, πράγμα που έχει σαν αποτέλεσμα την αντικανονική ανάμιξη του πετρελαίου με τον αέρα και επομένως την κακή καύση. Αντίθετα η υπερθέρμανση του πετρελαίου, έχει σαν αποτέλεσμα την απανθράκωσή του και την μερική ή ολική έμφραξη των καυστήρων και του προθερμαντήρα πετρελαίου, εξ αιτίας της απανθράκωσης . Φραγμένοι δίσκοι διασκορπισμού δίνουν ανεπαρκή ψεκασμό και ατελή καύση. Η κανονική θερμοκρασία προθέρμανσης του πετρελαίου αναγράφεται πάντοτε σαν στοιχείο στο δελτίο παραλαβής του. Πρωτεύοντα επίσης ρόλο στον καλό ψεκασμό παίζει η καθαριότητα του διασκορπιστήρα.</a:t>
            </a:r>
          </a:p>
        </p:txBody>
      </p:sp>
    </p:spTree>
    <p:extLst>
      <p:ext uri="{BB962C8B-B14F-4D97-AF65-F5344CB8AC3E}">
        <p14:creationId xmlns:p14="http://schemas.microsoft.com/office/powerpoint/2010/main" val="260344824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800" b="1" u="sng" dirty="0">
                <a:solidFill>
                  <a:schemeClr val="bg1"/>
                </a:solidFill>
                <a:latin typeface="Arial" pitchFamily="34" charset="0"/>
                <a:cs typeface="Arial" pitchFamily="34" charset="0"/>
              </a:rPr>
              <a:t>Ελκυσμός</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56412"/>
            <a:ext cx="8572499" cy="5524589"/>
          </a:xfrm>
          <a:prstGeom prst="rect">
            <a:avLst/>
          </a:prstGeom>
          <a:solidFill>
            <a:schemeClr val="bg1">
              <a:lumMod val="65000"/>
            </a:schemeClr>
          </a:solidFill>
        </p:spPr>
        <p:txBody>
          <a:bodyPr wrap="square">
            <a:spAutoFit/>
          </a:bodyPr>
          <a:lstStyle/>
          <a:p>
            <a:r>
              <a:rPr lang="el-GR" sz="3200" b="1" dirty="0"/>
              <a:t>Ελκυσμός ονομάζεται το αίτιο ή διαφορετικά η δύναμη που δημιουργεί το ρεύμα του καυσιγόνου αέρα.</a:t>
            </a:r>
          </a:p>
          <a:p>
            <a:r>
              <a:rPr lang="el-GR" sz="3200" b="1" dirty="0"/>
              <a:t>Η δύναμη του ελκυσμού, ή όπως αλλιώς ονομάζεται ένταση, μετρείται σε mm ή σε ίντσες υδάτινης στήλης.</a:t>
            </a:r>
          </a:p>
          <a:p>
            <a:r>
              <a:rPr lang="el-GR" sz="3200" b="1" dirty="0"/>
              <a:t>Ο ελκυσμός διακρίνεται σε:</a:t>
            </a:r>
          </a:p>
          <a:p>
            <a:r>
              <a:rPr lang="el-GR" sz="3200" b="1" u="sng" dirty="0">
                <a:solidFill>
                  <a:srgbClr val="FF0000"/>
                </a:solidFill>
              </a:rPr>
              <a:t>φυσικό</a:t>
            </a:r>
            <a:r>
              <a:rPr lang="el-GR" sz="3200" b="1" dirty="0"/>
              <a:t>, όταν δημιουργείται χωρίς ιδιαίτερα τεχνητά μέσα και σε </a:t>
            </a:r>
          </a:p>
          <a:p>
            <a:r>
              <a:rPr lang="el-GR" sz="3200" b="1" u="sng" dirty="0">
                <a:solidFill>
                  <a:srgbClr val="FF0000"/>
                </a:solidFill>
              </a:rPr>
              <a:t>τεχνητό</a:t>
            </a:r>
            <a:r>
              <a:rPr lang="el-GR" sz="3200" b="1" dirty="0"/>
              <a:t>, όταν για τη δημιουργία του χρησιμοποιούνται ιδιαίτερα μηχανήματα.</a:t>
            </a:r>
          </a:p>
          <a:p>
            <a:endParaRPr lang="el-GR" sz="100" b="1" dirty="0"/>
          </a:p>
        </p:txBody>
      </p:sp>
    </p:spTree>
    <p:extLst>
      <p:ext uri="{BB962C8B-B14F-4D97-AF65-F5344CB8AC3E}">
        <p14:creationId xmlns:p14="http://schemas.microsoft.com/office/powerpoint/2010/main" val="152928092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800" b="1" u="sng" dirty="0">
                <a:solidFill>
                  <a:schemeClr val="bg1"/>
                </a:solidFill>
                <a:latin typeface="Arial" pitchFamily="34" charset="0"/>
                <a:cs typeface="Arial" pitchFamily="34" charset="0"/>
              </a:rPr>
              <a:t>Φυσικός ελκυσμός</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56412"/>
            <a:ext cx="8572499" cy="5339923"/>
          </a:xfrm>
          <a:prstGeom prst="rect">
            <a:avLst/>
          </a:prstGeom>
          <a:solidFill>
            <a:schemeClr val="bg1">
              <a:lumMod val="65000"/>
            </a:schemeClr>
          </a:solidFill>
        </p:spPr>
        <p:txBody>
          <a:bodyPr wrap="square">
            <a:spAutoFit/>
          </a:bodyPr>
          <a:lstStyle/>
          <a:p>
            <a:r>
              <a:rPr lang="el-GR" sz="2000" b="1" dirty="0"/>
              <a:t>Το όργανο, που δημιουργεί το φυσικό ελκυσμό, είναι η καπνοδόχος. </a:t>
            </a:r>
          </a:p>
          <a:p>
            <a:r>
              <a:rPr lang="el-GR" sz="2000" b="1" dirty="0"/>
              <a:t>Για να εξηγήσομε το φαινόμενο του ελκυσμού και την ενέργεια της καπνοδόχου παραδεχόμαστε ότι υπάρχουν δύο στήλες, μία υποθετική γεμάτη με ατμοσφαιρικό αέρα και μία άλλη γεμάτη από τα θερμά καυσαέρια.</a:t>
            </a:r>
          </a:p>
          <a:p>
            <a:r>
              <a:rPr lang="el-GR" sz="2000" b="1" dirty="0"/>
              <a:t>Και οι δύο αυτές στήλες έχουν διατομή ίση με τη διατομή της καπνοδόχου και ύψος το ύψος αυτής.</a:t>
            </a:r>
          </a:p>
          <a:p>
            <a:r>
              <a:rPr lang="el-GR" sz="2000" b="1" dirty="0"/>
              <a:t>Η στήλη των καυσαερίων λόγω της υψηλής θερμοκρασίας τους είναι ελαφρότερη από τη στήλη του αέρα. </a:t>
            </a:r>
          </a:p>
          <a:p>
            <a:r>
              <a:rPr lang="el-GR" sz="2000" b="1" dirty="0"/>
              <a:t>Έτσι υπάρχει διαφορά βάρους μεταξύ τους, που προκαλεί την κίνηση του αέρα μέσα από το θερμαντήρα. </a:t>
            </a:r>
          </a:p>
          <a:p>
            <a:r>
              <a:rPr lang="el-GR" sz="2000" b="1" dirty="0"/>
              <a:t>Δηλαδή τα καυσαέρια της καπνοδόχου ως ελαφρότερα εισέρχονται στην ατμόσφαιρα και δημιουργούν ένα κενό. </a:t>
            </a:r>
          </a:p>
          <a:p>
            <a:r>
              <a:rPr lang="el-GR" sz="2000" b="1" dirty="0"/>
              <a:t>Το κενό αυτό αναπληρώνει ο ατμοσφαιρικός αέρας που εισέρχεται έτσι στο θερμαντήρα.</a:t>
            </a:r>
          </a:p>
          <a:p>
            <a:endParaRPr lang="el-GR" sz="2000" b="1" dirty="0"/>
          </a:p>
          <a:p>
            <a:r>
              <a:rPr lang="el-GR" sz="2000" b="1" dirty="0"/>
              <a:t>Στα παρακάτω σχήματα αποτυπώνονται τα πλέον χρησιμοποιούμενα  συστήματα.</a:t>
            </a:r>
          </a:p>
          <a:p>
            <a:endParaRPr lang="el-GR" sz="100" b="1" dirty="0"/>
          </a:p>
        </p:txBody>
      </p:sp>
    </p:spTree>
    <p:extLst>
      <p:ext uri="{BB962C8B-B14F-4D97-AF65-F5344CB8AC3E}">
        <p14:creationId xmlns:p14="http://schemas.microsoft.com/office/powerpoint/2010/main" val="57805047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1800" dirty="0">
                <a:solidFill>
                  <a:srgbClr val="FF0000"/>
                </a:solidFill>
                <a:latin typeface="Arial Black" pitchFamily="34" charset="0"/>
              </a:rPr>
              <a:t>  Σχηματική παράσταση δημιουργίας                 Φυσικός ελκυσμός σε λέβητα </a:t>
            </a:r>
            <a:br>
              <a:rPr lang="el-GR" sz="1800" dirty="0">
                <a:solidFill>
                  <a:srgbClr val="FF0000"/>
                </a:solidFill>
                <a:latin typeface="Arial Black" pitchFamily="34" charset="0"/>
              </a:rPr>
            </a:br>
            <a:r>
              <a:rPr lang="el-GR" sz="1800" dirty="0">
                <a:solidFill>
                  <a:srgbClr val="FF0000"/>
                </a:solidFill>
                <a:latin typeface="Arial Black" pitchFamily="34" charset="0"/>
              </a:rPr>
              <a:t>           φυσικού ελκυσμού.                                            </a:t>
            </a:r>
            <a:r>
              <a:rPr lang="en-US" sz="1800" dirty="0">
                <a:solidFill>
                  <a:srgbClr val="FF0000"/>
                </a:solidFill>
                <a:latin typeface="Arial Black" pitchFamily="34" charset="0"/>
              </a:rPr>
              <a:t>Babcock &amp; Wilcox</a:t>
            </a:r>
            <a:endParaRPr lang="el-GR" sz="1800" dirty="0">
              <a:solidFill>
                <a:srgbClr val="FF0000"/>
              </a:solidFill>
              <a:latin typeface="Arial Black" pitchFamily="34" charset="0"/>
            </a:endParaRPr>
          </a:p>
        </p:txBody>
      </p:sp>
      <p:pic>
        <p:nvPicPr>
          <p:cNvPr id="5" name="4 - Θέση περιεχομένου" descr="2022-09-25 (4).png"/>
          <p:cNvPicPr>
            <a:picLocks noGrp="1" noChangeAspect="1"/>
          </p:cNvPicPr>
          <p:nvPr>
            <p:ph sz="half" idx="1"/>
          </p:nvPr>
        </p:nvPicPr>
        <p:blipFill>
          <a:blip r:embed="rId2"/>
          <a:stretch>
            <a:fillRect/>
          </a:stretch>
        </p:blipFill>
        <p:spPr>
          <a:xfrm>
            <a:off x="1259632" y="1910285"/>
            <a:ext cx="2815031" cy="3905795"/>
          </a:xfrm>
        </p:spPr>
      </p:pic>
      <p:pic>
        <p:nvPicPr>
          <p:cNvPr id="6" name="5 - Θέση περιεχομένου" descr="2022-09-25 (5).png"/>
          <p:cNvPicPr>
            <a:picLocks noGrp="1" noChangeAspect="1"/>
          </p:cNvPicPr>
          <p:nvPr>
            <p:ph sz="half" idx="2"/>
          </p:nvPr>
        </p:nvPicPr>
        <p:blipFill>
          <a:blip r:embed="rId3"/>
          <a:stretch>
            <a:fillRect/>
          </a:stretch>
        </p:blipFill>
        <p:spPr>
          <a:xfrm>
            <a:off x="5364088" y="1910285"/>
            <a:ext cx="3101964" cy="4063932"/>
          </a:xfrm>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62062"/>
            <a:ext cx="8572500" cy="714357"/>
          </a:xfrm>
          <a:solidFill>
            <a:srgbClr val="7030A0"/>
          </a:solidFill>
          <a:effectLst/>
        </p:spPr>
        <p:txBody>
          <a:bodyPr>
            <a:normAutofit/>
          </a:bodyPr>
          <a:lstStyle/>
          <a:p>
            <a:r>
              <a:rPr lang="el-GR" sz="2800" b="1" u="sng" dirty="0">
                <a:solidFill>
                  <a:schemeClr val="bg1"/>
                </a:solidFill>
                <a:latin typeface="Arial" pitchFamily="34" charset="0"/>
                <a:cs typeface="Arial" pitchFamily="34" charset="0"/>
              </a:rPr>
              <a:t>Τεχνητός ελκυσμός</a:t>
            </a:r>
          </a:p>
        </p:txBody>
      </p:sp>
      <p:sp>
        <p:nvSpPr>
          <p:cNvPr id="6" name="TextBox 5">
            <a:extLst>
              <a:ext uri="{FF2B5EF4-FFF2-40B4-BE49-F238E27FC236}">
                <a16:creationId xmlns:a16="http://schemas.microsoft.com/office/drawing/2014/main" id="{9364D954-CC56-3E64-D1ED-298E19EB1D13}"/>
              </a:ext>
            </a:extLst>
          </p:cNvPr>
          <p:cNvSpPr txBox="1"/>
          <p:nvPr/>
        </p:nvSpPr>
        <p:spPr>
          <a:xfrm>
            <a:off x="285750" y="1056412"/>
            <a:ext cx="8572499" cy="5524589"/>
          </a:xfrm>
          <a:prstGeom prst="rect">
            <a:avLst/>
          </a:prstGeom>
          <a:solidFill>
            <a:schemeClr val="bg1">
              <a:lumMod val="65000"/>
            </a:schemeClr>
          </a:solidFill>
        </p:spPr>
        <p:txBody>
          <a:bodyPr wrap="square">
            <a:spAutoFit/>
          </a:bodyPr>
          <a:lstStyle/>
          <a:p>
            <a:r>
              <a:rPr lang="el-GR" sz="2200" b="1" u="sng" dirty="0">
                <a:solidFill>
                  <a:srgbClr val="FF0000"/>
                </a:solidFill>
              </a:rPr>
              <a:t>Η παραγωγή του τεχνητού ελκυσμού</a:t>
            </a:r>
          </a:p>
          <a:p>
            <a:r>
              <a:rPr lang="el-GR" sz="2200" b="1" dirty="0"/>
              <a:t>Αυτός, πραγματοποιείται με τη βοήθεια των ανεμιστήρων τεχνητού ελκυσμού.</a:t>
            </a:r>
          </a:p>
          <a:p>
            <a:r>
              <a:rPr lang="el-GR" sz="2200" b="1" dirty="0"/>
              <a:t>Ο τεχνητός ελκυσμός παρέχει μεγαλύτερη ποσότητα αέρα στην εστία από το φυσικό και δημιουργεί μεγαλύτερη ταχύτητα καυσαερίων.</a:t>
            </a:r>
          </a:p>
          <a:p>
            <a:r>
              <a:rPr lang="el-GR" sz="2200" b="1" dirty="0"/>
              <a:t>Για την παραγωγή τεχνητού ελκυσμού χρησιμοποιούνται βασικά δύο μέθοδοι, της </a:t>
            </a:r>
            <a:r>
              <a:rPr lang="el-GR" sz="2200" b="1" dirty="0">
                <a:solidFill>
                  <a:srgbClr val="FF0000"/>
                </a:solidFill>
              </a:rPr>
              <a:t>βεβιασμένης εκπνοής </a:t>
            </a:r>
            <a:r>
              <a:rPr lang="el-GR" sz="2200" b="1" dirty="0"/>
              <a:t>και της </a:t>
            </a:r>
            <a:r>
              <a:rPr lang="el-GR" sz="2200" b="1" dirty="0">
                <a:solidFill>
                  <a:srgbClr val="FF0000"/>
                </a:solidFill>
              </a:rPr>
              <a:t>βεβιασμένης εισπνοής</a:t>
            </a:r>
            <a:r>
              <a:rPr lang="el-GR" sz="2200" b="1" dirty="0"/>
              <a:t>.</a:t>
            </a:r>
          </a:p>
          <a:p>
            <a:r>
              <a:rPr lang="el-GR" sz="2200" b="1" dirty="0"/>
              <a:t>Στη </a:t>
            </a:r>
            <a:r>
              <a:rPr lang="el-GR" sz="2200" b="1" u="sng" dirty="0">
                <a:solidFill>
                  <a:srgbClr val="FF0000"/>
                </a:solidFill>
              </a:rPr>
              <a:t>βεβιασμένη εκπνοή</a:t>
            </a:r>
            <a:r>
              <a:rPr lang="el-GR" sz="2200" b="1" dirty="0">
                <a:solidFill>
                  <a:srgbClr val="FF0000"/>
                </a:solidFill>
              </a:rPr>
              <a:t> </a:t>
            </a:r>
            <a:r>
              <a:rPr lang="el-GR" sz="2200" b="1" dirty="0"/>
              <a:t>ενισχύεται το ρεύμα των καυσαερίων που βγαίνουν από την καπνοδόχο, ενώ στη </a:t>
            </a:r>
            <a:r>
              <a:rPr lang="el-GR" sz="2200" b="1" u="sng" dirty="0">
                <a:solidFill>
                  <a:srgbClr val="FF0000"/>
                </a:solidFill>
              </a:rPr>
              <a:t>βεβιασμένη εισπνοή </a:t>
            </a:r>
            <a:r>
              <a:rPr lang="el-GR" sz="2200" b="1" dirty="0"/>
              <a:t>καταθλίβεται στην εστία αέρας υπό πίεση που είναι μεγαλύτερη από την ατμοσφαιρική.</a:t>
            </a:r>
          </a:p>
          <a:p>
            <a:r>
              <a:rPr lang="el-GR" sz="2200" b="1" dirty="0"/>
              <a:t>Και οι δύο μέθοδοι βρίσκονται σε χρήση, περισσότερο όμως χρησιμοποιείται η μέθοδος βεβιασμένης εισπνοής.</a:t>
            </a:r>
          </a:p>
          <a:p>
            <a:endParaRPr lang="el-GR" sz="2200" b="1" dirty="0"/>
          </a:p>
          <a:p>
            <a:r>
              <a:rPr lang="el-GR" sz="2200" b="1" dirty="0"/>
              <a:t>Στα παρακάτω σχήματα αποτυπώνονται τα πλέον χρησιμοποιούμενα  συστήματα.</a:t>
            </a:r>
          </a:p>
          <a:p>
            <a:endParaRPr lang="el-GR" sz="100" b="1" dirty="0"/>
          </a:p>
        </p:txBody>
      </p:sp>
    </p:spTree>
    <p:extLst>
      <p:ext uri="{BB962C8B-B14F-4D97-AF65-F5344CB8AC3E}">
        <p14:creationId xmlns:p14="http://schemas.microsoft.com/office/powerpoint/2010/main" val="32337706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1600" dirty="0">
                <a:solidFill>
                  <a:srgbClr val="FF0000"/>
                </a:solidFill>
                <a:latin typeface="Arial Black" pitchFamily="34" charset="0"/>
              </a:rPr>
              <a:t>Σύστημα </a:t>
            </a:r>
            <a:r>
              <a:rPr lang="en-US" sz="1600" dirty="0">
                <a:solidFill>
                  <a:srgbClr val="FF0000"/>
                </a:solidFill>
                <a:latin typeface="Arial Black" pitchFamily="34" charset="0"/>
              </a:rPr>
              <a:t> </a:t>
            </a:r>
            <a:r>
              <a:rPr lang="el-GR" sz="1600" dirty="0">
                <a:solidFill>
                  <a:srgbClr val="FF0000"/>
                </a:solidFill>
                <a:latin typeface="Arial Black" pitchFamily="34" charset="0"/>
              </a:rPr>
              <a:t>ελκυσμού </a:t>
            </a:r>
            <a:r>
              <a:rPr lang="en-US" sz="1600" dirty="0">
                <a:solidFill>
                  <a:srgbClr val="FF0000"/>
                </a:solidFill>
                <a:latin typeface="Arial Black" pitchFamily="34" charset="0"/>
              </a:rPr>
              <a:t>Ellis-Eaves                   </a:t>
            </a:r>
            <a:r>
              <a:rPr lang="el-GR" sz="1600" dirty="0">
                <a:solidFill>
                  <a:srgbClr val="FF0000"/>
                </a:solidFill>
                <a:latin typeface="Arial Black" pitchFamily="34" charset="0"/>
              </a:rPr>
              <a:t>              Σύστημα           </a:t>
            </a:r>
            <a:br>
              <a:rPr lang="en-US" sz="1600" dirty="0">
                <a:solidFill>
                  <a:srgbClr val="FF0000"/>
                </a:solidFill>
                <a:latin typeface="Arial Black" pitchFamily="34" charset="0"/>
              </a:rPr>
            </a:br>
            <a:r>
              <a:rPr lang="en-US" sz="1600" dirty="0">
                <a:solidFill>
                  <a:srgbClr val="FF0000"/>
                </a:solidFill>
                <a:latin typeface="Arial Black" pitchFamily="34" charset="0"/>
              </a:rPr>
              <a:t>      </a:t>
            </a:r>
            <a:r>
              <a:rPr lang="el-GR" sz="1600" dirty="0">
                <a:solidFill>
                  <a:srgbClr val="FF0000"/>
                </a:solidFill>
                <a:latin typeface="Arial Black" pitchFamily="34" charset="0"/>
              </a:rPr>
              <a:t>    </a:t>
            </a:r>
            <a:r>
              <a:rPr lang="en-US" sz="1600" dirty="0">
                <a:solidFill>
                  <a:srgbClr val="FF0000"/>
                </a:solidFill>
                <a:latin typeface="Arial Black" pitchFamily="34" charset="0"/>
              </a:rPr>
              <a:t> </a:t>
            </a:r>
            <a:r>
              <a:rPr lang="el-GR" sz="1600" dirty="0">
                <a:solidFill>
                  <a:srgbClr val="FF0000"/>
                </a:solidFill>
                <a:latin typeface="Arial Black" pitchFamily="34" charset="0"/>
              </a:rPr>
              <a:t>σε λέβητα </a:t>
            </a:r>
            <a:r>
              <a:rPr lang="en-US" sz="1600" dirty="0">
                <a:solidFill>
                  <a:srgbClr val="FF0000"/>
                </a:solidFill>
                <a:latin typeface="Arial Black" pitchFamily="34" charset="0"/>
              </a:rPr>
              <a:t>Babcock &amp; Wilcox. </a:t>
            </a:r>
            <a:r>
              <a:rPr lang="el-GR" sz="1600" dirty="0">
                <a:solidFill>
                  <a:srgbClr val="FF0000"/>
                </a:solidFill>
                <a:latin typeface="Arial Black" pitchFamily="34" charset="0"/>
              </a:rPr>
              <a:t>                       καταθλιπτικού οχετού</a:t>
            </a:r>
            <a:br>
              <a:rPr lang="el-GR" sz="1600" dirty="0">
                <a:solidFill>
                  <a:srgbClr val="FF0000"/>
                </a:solidFill>
                <a:latin typeface="Arial Black" pitchFamily="34" charset="0"/>
              </a:rPr>
            </a:br>
            <a:r>
              <a:rPr lang="en-US" sz="1600" dirty="0">
                <a:solidFill>
                  <a:srgbClr val="FF0000"/>
                </a:solidFill>
                <a:latin typeface="Arial Black" pitchFamily="34" charset="0"/>
              </a:rPr>
              <a:t>                                                                                 </a:t>
            </a:r>
            <a:r>
              <a:rPr lang="el-GR" sz="1600" dirty="0">
                <a:solidFill>
                  <a:srgbClr val="FF0000"/>
                </a:solidFill>
                <a:latin typeface="Arial Black" pitchFamily="34" charset="0"/>
              </a:rPr>
              <a:t> </a:t>
            </a:r>
            <a:r>
              <a:rPr lang="en-US" sz="1600" dirty="0" err="1">
                <a:solidFill>
                  <a:srgbClr val="FF0000"/>
                </a:solidFill>
                <a:latin typeface="Arial Black" pitchFamily="34" charset="0"/>
              </a:rPr>
              <a:t>Howden</a:t>
            </a:r>
            <a:r>
              <a:rPr lang="en-US" sz="1600" dirty="0">
                <a:solidFill>
                  <a:srgbClr val="FF0000"/>
                </a:solidFill>
                <a:latin typeface="Arial Black" pitchFamily="34" charset="0"/>
              </a:rPr>
              <a:t>.</a:t>
            </a:r>
            <a:endParaRPr lang="el-GR" sz="1600" dirty="0">
              <a:solidFill>
                <a:srgbClr val="FF0000"/>
              </a:solidFill>
              <a:latin typeface="Arial Black" pitchFamily="34" charset="0"/>
            </a:endParaRPr>
          </a:p>
        </p:txBody>
      </p:sp>
      <p:pic>
        <p:nvPicPr>
          <p:cNvPr id="5" name="4 - Θέση περιεχομένου" descr="2022-09-25 (2).png"/>
          <p:cNvPicPr>
            <a:picLocks noGrp="1" noChangeAspect="1"/>
          </p:cNvPicPr>
          <p:nvPr>
            <p:ph sz="half" idx="1"/>
          </p:nvPr>
        </p:nvPicPr>
        <p:blipFill>
          <a:blip r:embed="rId2"/>
          <a:stretch>
            <a:fillRect/>
          </a:stretch>
        </p:blipFill>
        <p:spPr>
          <a:xfrm>
            <a:off x="642911" y="1857364"/>
            <a:ext cx="4015324" cy="4786479"/>
          </a:xfrm>
        </p:spPr>
      </p:pic>
      <p:pic>
        <p:nvPicPr>
          <p:cNvPr id="6" name="5 - Θέση περιεχομένου" descr="2022-09-25 (3).png"/>
          <p:cNvPicPr>
            <a:picLocks noGrp="1" noChangeAspect="1"/>
          </p:cNvPicPr>
          <p:nvPr>
            <p:ph sz="half" idx="2"/>
          </p:nvPr>
        </p:nvPicPr>
        <p:blipFill>
          <a:blip r:embed="rId3"/>
          <a:stretch>
            <a:fillRect/>
          </a:stretch>
        </p:blipFill>
        <p:spPr>
          <a:xfrm>
            <a:off x="5286380" y="1789839"/>
            <a:ext cx="3569933" cy="4694707"/>
          </a:xfrm>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001419"/>
          </a:xfrm>
        </p:spPr>
        <p:txBody>
          <a:bodyPr>
            <a:normAutofit lnSpcReduction="10000"/>
          </a:bodyPr>
          <a:lstStyle/>
          <a:p>
            <a:pPr>
              <a:buFont typeface="Wingdings" panose="05000000000000000000" pitchFamily="2" charset="2"/>
              <a:buChar char="Ø"/>
            </a:pPr>
            <a:r>
              <a:rPr lang="el-GR" dirty="0">
                <a:solidFill>
                  <a:schemeClr val="tx1"/>
                </a:solidFill>
                <a:latin typeface="Arial Black" pitchFamily="34" charset="0"/>
              </a:rPr>
              <a:t>Για την μέτρηση του ελκυσμού χρησιμοποιούνται τα </a:t>
            </a:r>
            <a:r>
              <a:rPr lang="el-GR" dirty="0" err="1">
                <a:solidFill>
                  <a:srgbClr val="FF0000"/>
                </a:solidFill>
                <a:latin typeface="Arial Black" pitchFamily="34" charset="0"/>
              </a:rPr>
              <a:t>υδροθλιβόμετρα</a:t>
            </a:r>
            <a:r>
              <a:rPr lang="el-GR" dirty="0">
                <a:solidFill>
                  <a:srgbClr val="FF0000"/>
                </a:solidFill>
                <a:latin typeface="Arial Black" pitchFamily="34" charset="0"/>
              </a:rPr>
              <a:t> </a:t>
            </a:r>
            <a:r>
              <a:rPr lang="el-GR" dirty="0">
                <a:solidFill>
                  <a:schemeClr val="tx1"/>
                </a:solidFill>
                <a:latin typeface="Arial Black" pitchFamily="34" charset="0"/>
              </a:rPr>
              <a:t>ή </a:t>
            </a:r>
            <a:r>
              <a:rPr lang="el-GR" dirty="0">
                <a:solidFill>
                  <a:srgbClr val="FF0000"/>
                </a:solidFill>
                <a:latin typeface="Arial Black" pitchFamily="34" charset="0"/>
              </a:rPr>
              <a:t>αερόμετρα </a:t>
            </a:r>
            <a:r>
              <a:rPr lang="el-GR" dirty="0">
                <a:solidFill>
                  <a:schemeClr val="tx1"/>
                </a:solidFill>
                <a:latin typeface="Arial Black" pitchFamily="34" charset="0"/>
              </a:rPr>
              <a:t>ενώ για την μετατροπή των πιέσεων ισχύουν οι σχέσεις</a:t>
            </a:r>
            <a:r>
              <a:rPr lang="en-US" dirty="0">
                <a:solidFill>
                  <a:schemeClr val="tx1"/>
                </a:solidFill>
                <a:latin typeface="Arial Black" pitchFamily="34" charset="0"/>
              </a:rPr>
              <a:t>:</a:t>
            </a:r>
            <a:endParaRPr lang="el-GR" dirty="0">
              <a:solidFill>
                <a:schemeClr val="tx1"/>
              </a:solidFill>
              <a:latin typeface="Arial Black" pitchFamily="34" charset="0"/>
            </a:endParaRPr>
          </a:p>
          <a:p>
            <a:pPr marL="0" indent="0">
              <a:buNone/>
            </a:pPr>
            <a:endParaRPr lang="en-US" dirty="0">
              <a:solidFill>
                <a:schemeClr val="tx1"/>
              </a:solidFill>
              <a:latin typeface="Arial Black" pitchFamily="34" charset="0"/>
            </a:endParaRPr>
          </a:p>
          <a:p>
            <a:pPr>
              <a:buFont typeface="Wingdings" panose="05000000000000000000" pitchFamily="2" charset="2"/>
              <a:buChar char="Ø"/>
            </a:pPr>
            <a:r>
              <a:rPr lang="en-US" dirty="0">
                <a:solidFill>
                  <a:schemeClr val="tx1"/>
                </a:solidFill>
                <a:latin typeface="Arial Black" pitchFamily="34" charset="0"/>
              </a:rPr>
              <a:t>   1 kg/cm</a:t>
            </a:r>
            <a:r>
              <a:rPr lang="el-GR" dirty="0">
                <a:solidFill>
                  <a:schemeClr val="tx1"/>
                </a:solidFill>
                <a:latin typeface="Arial Black" pitchFamily="34" charset="0"/>
              </a:rPr>
              <a:t>²</a:t>
            </a:r>
            <a:r>
              <a:rPr lang="en-US" dirty="0">
                <a:solidFill>
                  <a:schemeClr val="tx1"/>
                </a:solidFill>
                <a:latin typeface="Arial Black" pitchFamily="34" charset="0"/>
              </a:rPr>
              <a:t> = 10000 mm Wg </a:t>
            </a:r>
            <a:r>
              <a:rPr lang="el-GR" dirty="0">
                <a:solidFill>
                  <a:schemeClr val="tx1"/>
                </a:solidFill>
                <a:latin typeface="Arial Black" pitchFamily="34" charset="0"/>
              </a:rPr>
              <a:t>υδάτινης </a:t>
            </a:r>
            <a:r>
              <a:rPr lang="en-US" dirty="0">
                <a:solidFill>
                  <a:schemeClr val="tx1"/>
                </a:solidFill>
                <a:latin typeface="Arial Black" pitchFamily="34" charset="0"/>
              </a:rPr>
              <a:t>   </a:t>
            </a:r>
            <a:r>
              <a:rPr lang="el-GR" dirty="0">
                <a:solidFill>
                  <a:schemeClr val="tx1"/>
                </a:solidFill>
                <a:latin typeface="Arial Black" pitchFamily="34" charset="0"/>
              </a:rPr>
              <a:t>στήλης  και</a:t>
            </a:r>
          </a:p>
          <a:p>
            <a:pPr marL="0" indent="0">
              <a:buNone/>
            </a:pPr>
            <a:endParaRPr lang="el-GR" dirty="0">
              <a:solidFill>
                <a:schemeClr val="tx1"/>
              </a:solidFill>
              <a:latin typeface="Arial Black" pitchFamily="34" charset="0"/>
            </a:endParaRPr>
          </a:p>
          <a:p>
            <a:pPr>
              <a:buFont typeface="Wingdings" panose="05000000000000000000" pitchFamily="2" charset="2"/>
              <a:buChar char="Ø"/>
            </a:pPr>
            <a:r>
              <a:rPr lang="el-GR" dirty="0">
                <a:solidFill>
                  <a:schemeClr val="tx1"/>
                </a:solidFill>
                <a:latin typeface="Arial Black" pitchFamily="34" charset="0"/>
              </a:rPr>
              <a:t>   1 </a:t>
            </a:r>
            <a:r>
              <a:rPr lang="en-US" dirty="0">
                <a:solidFill>
                  <a:schemeClr val="tx1"/>
                </a:solidFill>
                <a:latin typeface="Arial Black" pitchFamily="34" charset="0"/>
              </a:rPr>
              <a:t>psi = 27.66 in </a:t>
            </a:r>
            <a:r>
              <a:rPr lang="el-GR" dirty="0">
                <a:solidFill>
                  <a:schemeClr val="tx1"/>
                </a:solidFill>
                <a:latin typeface="Arial Black" pitchFamily="34" charset="0"/>
              </a:rPr>
              <a:t>υδάτινης στήλης.</a:t>
            </a:r>
          </a:p>
        </p:txBody>
      </p:sp>
      <p:sp>
        <p:nvSpPr>
          <p:cNvPr id="4" name="Title 1">
            <a:extLst>
              <a:ext uri="{FF2B5EF4-FFF2-40B4-BE49-F238E27FC236}">
                <a16:creationId xmlns:a16="http://schemas.microsoft.com/office/drawing/2014/main" id="{8D581DEF-4FCC-FA28-7B50-E349881FB979}"/>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4.6. Ελκυσμός (φυσικός-τεχνητός). </a:t>
            </a:r>
            <a:r>
              <a:rPr lang="el-GR" sz="2800" b="1" u="sng" dirty="0">
                <a:solidFill>
                  <a:srgbClr val="FFFF00"/>
                </a:solidFill>
                <a:latin typeface="Arial" pitchFamily="34" charset="0"/>
                <a:cs typeface="Arial" pitchFamily="34" charset="0"/>
              </a:rPr>
              <a:t>Μέτρηση</a:t>
            </a:r>
            <a:r>
              <a:rPr lang="el-GR" sz="2800" b="1" u="sng" dirty="0">
                <a:solidFill>
                  <a:schemeClr val="bg1"/>
                </a:solidFill>
                <a:latin typeface="Arial" pitchFamily="34" charset="0"/>
                <a:cs typeface="Arial" pitchFamily="34" charset="0"/>
              </a:rPr>
              <a:t>.</a:t>
            </a:r>
            <a:br>
              <a:rPr lang="el-GR" sz="2800" b="1" u="sng" dirty="0">
                <a:solidFill>
                  <a:schemeClr val="bg1"/>
                </a:solidFill>
                <a:latin typeface="Arial" pitchFamily="34" charset="0"/>
                <a:cs typeface="Arial" pitchFamily="34" charset="0"/>
              </a:rPr>
            </a:br>
            <a:r>
              <a:rPr lang="el-GR" sz="2800" b="1" u="sng" dirty="0">
                <a:solidFill>
                  <a:schemeClr val="bg1"/>
                </a:solidFill>
                <a:latin typeface="Arial" pitchFamily="34" charset="0"/>
                <a:cs typeface="Arial" pitchFamily="34" charset="0"/>
              </a:rPr>
              <a:t>Πλεονεκτήματα και μειονεκτήματα του τεχνητού ελκυσμού</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571194"/>
          </a:xfrm>
        </p:spPr>
        <p:txBody>
          <a:bodyPr>
            <a:noAutofit/>
          </a:bodyPr>
          <a:lstStyle/>
          <a:p>
            <a:pPr marL="0" indent="0">
              <a:buNone/>
            </a:pPr>
            <a:r>
              <a:rPr lang="el-GR" sz="2100" dirty="0">
                <a:solidFill>
                  <a:schemeClr val="tx1"/>
                </a:solidFill>
                <a:latin typeface="Arial Black" pitchFamily="34" charset="0"/>
              </a:rPr>
              <a:t>Τα πλεονεκτήματα του τεχνητού ελκυσμού, σε σύγκριση με τον φυσικό είναι:</a:t>
            </a:r>
          </a:p>
          <a:p>
            <a:pPr marL="0" indent="0">
              <a:buNone/>
            </a:pPr>
            <a:r>
              <a:rPr lang="el-GR" sz="2100" dirty="0">
                <a:solidFill>
                  <a:srgbClr val="FF0000"/>
                </a:solidFill>
                <a:latin typeface="Arial Black" pitchFamily="34" charset="0"/>
              </a:rPr>
              <a:t>α) </a:t>
            </a:r>
            <a:r>
              <a:rPr lang="el-GR" sz="2100" dirty="0">
                <a:solidFill>
                  <a:schemeClr val="tx1"/>
                </a:solidFill>
                <a:latin typeface="Arial Black" pitchFamily="34" charset="0"/>
              </a:rPr>
              <a:t>Ελαφρότητα κατασκευής του λέβητα, η οποία οφείλεται στην παροχή μεγαλύτερης ποσότητας αέρα και στην δυνατότητα καύσης μεγαλύτερης ποσότητας καυσίμου, αύξηση δηλαδή του βαθμού καύσης.</a:t>
            </a:r>
          </a:p>
          <a:p>
            <a:pPr marL="0" indent="0">
              <a:buNone/>
            </a:pPr>
            <a:endParaRPr lang="el-GR" sz="2100" dirty="0">
              <a:solidFill>
                <a:schemeClr val="tx1"/>
              </a:solidFill>
              <a:latin typeface="Arial Black" pitchFamily="34" charset="0"/>
            </a:endParaRPr>
          </a:p>
          <a:p>
            <a:pPr marL="0" indent="0">
              <a:buNone/>
            </a:pPr>
            <a:r>
              <a:rPr lang="el-GR" sz="2100" dirty="0">
                <a:solidFill>
                  <a:srgbClr val="FF0000"/>
                </a:solidFill>
                <a:latin typeface="Arial Black" pitchFamily="34" charset="0"/>
              </a:rPr>
              <a:t>β) </a:t>
            </a:r>
            <a:r>
              <a:rPr lang="el-GR" sz="2100" dirty="0">
                <a:solidFill>
                  <a:schemeClr val="tx1"/>
                </a:solidFill>
                <a:latin typeface="Arial Black" pitchFamily="34" charset="0"/>
              </a:rPr>
              <a:t>Μικρότερη κατανάλωση καυσίμου, με την σωστή ρύθμιση της παρεχόμενης ποσότητας αέρα, μέσω των ανεμιστήρων.</a:t>
            </a:r>
          </a:p>
          <a:p>
            <a:pPr marL="0" indent="0">
              <a:buNone/>
            </a:pPr>
            <a:endParaRPr lang="el-GR" sz="2100" dirty="0">
              <a:solidFill>
                <a:schemeClr val="tx1"/>
              </a:solidFill>
              <a:latin typeface="Arial Black" pitchFamily="34" charset="0"/>
            </a:endParaRPr>
          </a:p>
          <a:p>
            <a:pPr marL="0" indent="0">
              <a:buNone/>
            </a:pPr>
            <a:r>
              <a:rPr lang="el-GR" sz="2100" dirty="0">
                <a:solidFill>
                  <a:srgbClr val="FF0000"/>
                </a:solidFill>
                <a:latin typeface="Arial Black" pitchFamily="34" charset="0"/>
              </a:rPr>
              <a:t>γ) </a:t>
            </a:r>
            <a:r>
              <a:rPr lang="el-GR" sz="2100" dirty="0">
                <a:solidFill>
                  <a:schemeClr val="tx1"/>
                </a:solidFill>
                <a:latin typeface="Arial Black" pitchFamily="34" charset="0"/>
              </a:rPr>
              <a:t>Ικανότητα γρήγορης προσαρμογής στις απαιτήσεις της ατμοπαραγωγής.</a:t>
            </a:r>
          </a:p>
          <a:p>
            <a:pPr marL="0" indent="0">
              <a:buNone/>
            </a:pPr>
            <a:endParaRPr lang="el-GR" sz="2100" dirty="0">
              <a:solidFill>
                <a:schemeClr val="tx1"/>
              </a:solidFill>
              <a:latin typeface="Arial Black" pitchFamily="34" charset="0"/>
            </a:endParaRPr>
          </a:p>
          <a:p>
            <a:pPr marL="0" indent="0">
              <a:buNone/>
            </a:pPr>
            <a:r>
              <a:rPr lang="el-GR" sz="2100" dirty="0">
                <a:solidFill>
                  <a:srgbClr val="FF0000"/>
                </a:solidFill>
                <a:latin typeface="Arial Black" pitchFamily="34" charset="0"/>
              </a:rPr>
              <a:t>δ) </a:t>
            </a:r>
            <a:r>
              <a:rPr lang="el-GR" sz="2100" dirty="0">
                <a:solidFill>
                  <a:schemeClr val="tx1"/>
                </a:solidFill>
                <a:latin typeface="Arial Black" pitchFamily="34" charset="0"/>
              </a:rPr>
              <a:t>Ανεξαρτησία από τις καιρικές συνθήκες.</a:t>
            </a:r>
          </a:p>
        </p:txBody>
      </p:sp>
      <p:sp>
        <p:nvSpPr>
          <p:cNvPr id="4" name="Title 1">
            <a:extLst>
              <a:ext uri="{FF2B5EF4-FFF2-40B4-BE49-F238E27FC236}">
                <a16:creationId xmlns:a16="http://schemas.microsoft.com/office/drawing/2014/main" id="{8D581DEF-4FCC-FA28-7B50-E349881FB979}"/>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4.6. Ελκυσμός (φυσικός-τεχνητός). Μέτρηση.</a:t>
            </a:r>
            <a:br>
              <a:rPr lang="el-GR" sz="2800" b="1" u="sng" dirty="0">
                <a:solidFill>
                  <a:schemeClr val="bg1"/>
                </a:solidFill>
                <a:latin typeface="Arial" pitchFamily="34" charset="0"/>
                <a:cs typeface="Arial" pitchFamily="34" charset="0"/>
              </a:rPr>
            </a:br>
            <a:r>
              <a:rPr lang="el-GR" sz="2800" b="1" u="sng" dirty="0">
                <a:solidFill>
                  <a:srgbClr val="FFFF00"/>
                </a:solidFill>
                <a:latin typeface="Arial" pitchFamily="34" charset="0"/>
                <a:cs typeface="Arial" pitchFamily="34" charset="0"/>
              </a:rPr>
              <a:t>Πλεονεκτήματα και μειονεκτήματα του τεχνητού ελκυσμού</a:t>
            </a:r>
          </a:p>
        </p:txBody>
      </p:sp>
    </p:spTree>
    <p:extLst>
      <p:ext uri="{BB962C8B-B14F-4D97-AF65-F5344CB8AC3E}">
        <p14:creationId xmlns:p14="http://schemas.microsoft.com/office/powerpoint/2010/main" val="344861759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016484"/>
          </a:xfrm>
          <a:prstGeom prst="rect">
            <a:avLst/>
          </a:prstGeom>
          <a:solidFill>
            <a:srgbClr val="00B0F0"/>
          </a:solidFill>
        </p:spPr>
        <p:txBody>
          <a:bodyPr wrap="square" rtlCol="0">
            <a:spAutoFit/>
          </a:bodyPr>
          <a:lstStyle/>
          <a:p>
            <a:pPr algn="ctr"/>
            <a:r>
              <a:rPr lang="el-GR" sz="25500" b="1" dirty="0">
                <a:solidFill>
                  <a:srgbClr val="FF0000"/>
                </a:solidFill>
                <a:latin typeface="Arial Black" pitchFamily="34" charset="0"/>
              </a:rPr>
              <a:t>5</a:t>
            </a:r>
            <a:endParaRPr lang="en-US" sz="25500" b="1" dirty="0">
              <a:solidFill>
                <a:srgbClr val="FF0000"/>
              </a:solidFill>
              <a:latin typeface="Arial Black" pitchFamily="34" charset="0"/>
            </a:endParaRPr>
          </a:p>
        </p:txBody>
      </p:sp>
    </p:spTree>
    <p:extLst>
      <p:ext uri="{BB962C8B-B14F-4D97-AF65-F5344CB8AC3E}">
        <p14:creationId xmlns:p14="http://schemas.microsoft.com/office/powerpoint/2010/main" val="420230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buClr>
                <a:srgbClr val="FF0000"/>
              </a:buClr>
            </a:pPr>
            <a:r>
              <a:rPr lang="el-GR" sz="2000" b="1" u="sng" dirty="0">
                <a:solidFill>
                  <a:schemeClr val="tx1"/>
                </a:solidFill>
                <a:latin typeface="Arial Black" pitchFamily="34" charset="0"/>
              </a:rPr>
              <a:t>Η ΕΣΤΙΑ ΚΑΙ ΤΟ ΕΞΩΤΕΡΙΚΟ ΠΕΡΙΒΛΗΜΑ.</a:t>
            </a:r>
          </a:p>
          <a:p>
            <a:pPr algn="l">
              <a:buClr>
                <a:srgbClr val="FF0000"/>
              </a:buClr>
            </a:pPr>
            <a:endParaRPr lang="el-GR" sz="2000" b="1" dirty="0">
              <a:solidFill>
                <a:schemeClr val="tx1"/>
              </a:solidFill>
              <a:latin typeface="Arial Black" pitchFamily="34" charset="0"/>
            </a:endParaRPr>
          </a:p>
          <a:p>
            <a:pPr algn="l">
              <a:buClr>
                <a:srgbClr val="FF0000"/>
              </a:buClr>
              <a:buFont typeface="Wingdings" pitchFamily="2" charset="2"/>
              <a:buChar char="Ø"/>
            </a:pPr>
            <a:r>
              <a:rPr lang="el-GR" sz="2000" b="1" dirty="0">
                <a:solidFill>
                  <a:schemeClr val="tx1"/>
                </a:solidFill>
                <a:latin typeface="Arial Black" pitchFamily="34" charset="0"/>
              </a:rPr>
              <a:t>ΟΙ ΑΥΛΟΙ, Ο ΥΠΕΡΘΕΡΜΑΝΤΗΡΑΣ ΚΑΙ ΤΑ ΤΜΗΜΑΤΑ ΤΩΝ ΚΕΛΥΦΩΝ ΤΟΥ ΑΤΜΟΘΑΛΑΜΟΥ ΚΑΙ ΥΔΡΟΘΑΛΑΜΩΝ ΚΛΕΙΝΟΥΝ ΜΕΣΑ Σ</a:t>
            </a:r>
            <a:r>
              <a:rPr lang="en-US" sz="2000" b="1" dirty="0">
                <a:solidFill>
                  <a:schemeClr val="tx1"/>
                </a:solidFill>
                <a:latin typeface="Arial Black" pitchFamily="34" charset="0"/>
              </a:rPr>
              <a:t>’</a:t>
            </a:r>
            <a:r>
              <a:rPr lang="el-GR" sz="2000" b="1" dirty="0">
                <a:solidFill>
                  <a:schemeClr val="tx1"/>
                </a:solidFill>
                <a:latin typeface="Arial Black" pitchFamily="34" charset="0"/>
              </a:rPr>
              <a:t> ΕΝΑ ΧΑΛΥΒΔΙΝΟ ΠΕΡΙΒΛΗΜΑ.</a:t>
            </a:r>
          </a:p>
          <a:p>
            <a:pPr algn="l">
              <a:buClr>
                <a:srgbClr val="FF0000"/>
              </a:buClr>
              <a:buFont typeface="Wingdings" pitchFamily="2" charset="2"/>
              <a:buChar char="Ø"/>
            </a:pPr>
            <a:r>
              <a:rPr lang="el-GR" sz="2000" b="1" dirty="0">
                <a:solidFill>
                  <a:schemeClr val="tx1"/>
                </a:solidFill>
                <a:latin typeface="Arial Black" pitchFamily="34" charset="0"/>
              </a:rPr>
              <a:t>Ο ΘΑΛΑΜΟΣ ΚΑΥΣΗΣ ΟΡΙΖΕΤΑΙ ΑΠΟ ΤΟ ΧΩΡΟ ΜΕΤΑΞΥ ΤΟΥ ΠΕΡΙΒΛΗΜΑΤΟΣ ΤΟΥ ΛΕΒΗΤΑ ΚΑΙ ΤΩΝ ΑΥΛΩΝ.</a:t>
            </a:r>
          </a:p>
          <a:p>
            <a:pPr algn="l">
              <a:buClr>
                <a:srgbClr val="FF0000"/>
              </a:buClr>
              <a:buFont typeface="Wingdings" pitchFamily="2" charset="2"/>
              <a:buChar char="Ø"/>
            </a:pPr>
            <a:r>
              <a:rPr lang="el-GR" sz="2000" b="1" dirty="0">
                <a:solidFill>
                  <a:schemeClr val="tx1"/>
                </a:solidFill>
                <a:latin typeface="Arial Black" pitchFamily="34" charset="0"/>
              </a:rPr>
              <a:t>ΤΟ ΠΕΡΙΒΛΗΜΑ ΤΟΥ ΛΕΒΗΤΑ ΣΤΗΝ ΠΕΡΙΟΧΗ ΤΗΣ ΕΣΤΙΑΣ ΦΕΡΕΙ ΕΣΩΤΕΡΙΚΑ ΕΠΕΝΔΥΣΗ ΑΠΟ ΠΥΡΙΜΑΧΟΥΣ ΠΛΙΝΘΟΥΣ.</a:t>
            </a:r>
          </a:p>
          <a:p>
            <a:pPr algn="l">
              <a:buClr>
                <a:srgbClr val="FF0000"/>
              </a:buClr>
              <a:buFont typeface="Wingdings" pitchFamily="2" charset="2"/>
              <a:buChar char="Ø"/>
            </a:pPr>
            <a:r>
              <a:rPr lang="el-GR" sz="2000" b="1" dirty="0">
                <a:solidFill>
                  <a:schemeClr val="tx1"/>
                </a:solidFill>
                <a:latin typeface="Arial Black" pitchFamily="34" charset="0"/>
              </a:rPr>
              <a:t>ΕΠΑΝΩ ΣΤΟ ΜΠΡΟΣΤΙΝΟ ΤΜΗΜΑ ΤΟΥ ΠΕΡΙΒΛΗΜΑΤΟΣ ΤΟΥ ΛΕΒΗΤΑ ΥΠΑΡΧΟΥΝ ΟΙ ΘΥΡΕΣ ΕΠΙΘΕΩΡΗΣΗΣ ΤΗΣ ΕΣΤΙΑΣ, ΤΑ ΑΝΟΙΓΜΑΤΑ ΓΙΑ ΤΟΥΣ ΚΩΝΟΥΣ ΑΕΡΑ ΜΕ ΤΟΥΣ ΚΑΥΣΤΗΡΕΣ ΚΑΙ ΟΙ ΘΥΡΙΔΕΣ ΕΚΚΑΠΝΙΣΜΟΥ ΤΩΝ ΑΥΛΩΝ.</a:t>
            </a:r>
          </a:p>
          <a:p>
            <a:pPr algn="l">
              <a:buClr>
                <a:srgbClr val="FF0000"/>
              </a:buClr>
            </a:pPr>
            <a:endParaRPr lang="el-GR" sz="2000" b="1" dirty="0">
              <a:solidFill>
                <a:schemeClr val="tx1"/>
              </a:solidFill>
              <a:latin typeface="Arial Black" pitchFamily="34" charset="0"/>
            </a:endParaRPr>
          </a:p>
          <a:p>
            <a:pPr algn="l">
              <a:buClr>
                <a:srgbClr val="FF0000"/>
              </a:buClr>
              <a:buFont typeface="Wingdings" pitchFamily="2" charset="2"/>
              <a:buChar char="Ø"/>
            </a:pPr>
            <a:endParaRPr lang="el-GR" sz="20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ΛΕΒΗΤΑΣ </a:t>
            </a:r>
            <a:r>
              <a:rPr lang="en-US" sz="2400" b="1" u="sng" dirty="0">
                <a:solidFill>
                  <a:schemeClr val="bg1"/>
                </a:solidFill>
                <a:latin typeface="Arial" pitchFamily="34" charset="0"/>
                <a:cs typeface="Arial" pitchFamily="34" charset="0"/>
              </a:rPr>
              <a:t> YARROW - EXPRESS</a:t>
            </a:r>
          </a:p>
        </p:txBody>
      </p:sp>
    </p:spTree>
    <p:extLst>
      <p:ext uri="{BB962C8B-B14F-4D97-AF65-F5344CB8AC3E}">
        <p14:creationId xmlns:p14="http://schemas.microsoft.com/office/powerpoint/2010/main" val="244965249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6">
              <a:lumMod val="50000"/>
            </a:schemeClr>
          </a:solidFill>
        </p:spPr>
        <p:txBody>
          <a:bodyPr>
            <a:noAutofit/>
          </a:bodyPr>
          <a:lstStyle/>
          <a:p>
            <a:br>
              <a:rPr lang="el-GR" sz="6600" b="1" u="sng" dirty="0">
                <a:solidFill>
                  <a:schemeClr val="bg1"/>
                </a:solidFill>
                <a:latin typeface="Arial" pitchFamily="34" charset="0"/>
                <a:cs typeface="Arial" pitchFamily="34" charset="0"/>
              </a:rPr>
            </a:br>
            <a:r>
              <a:rPr lang="el-GR" sz="6600" b="1" u="sng" dirty="0">
                <a:solidFill>
                  <a:schemeClr val="bg1"/>
                </a:solidFill>
                <a:latin typeface="Arial" pitchFamily="34" charset="0"/>
                <a:cs typeface="Arial" pitchFamily="34" charset="0"/>
              </a:rPr>
              <a:t>ΚΕΦΑΛΑΙΟ ΠΕΜΠΤΟ</a:t>
            </a:r>
            <a:br>
              <a:rPr lang="en-US" sz="6600" b="1" u="sng" dirty="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74189560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9940"/>
            <a:ext cx="8501122" cy="6429420"/>
          </a:xfrm>
          <a:solidFill>
            <a:srgbClr val="FFFF00"/>
          </a:solidFill>
        </p:spPr>
        <p:txBody>
          <a:bodyPr>
            <a:noAutofit/>
          </a:bodyPr>
          <a:lstStyle/>
          <a:p>
            <a:br>
              <a:rPr lang="el-GR" sz="6600" b="1" u="sng" dirty="0">
                <a:solidFill>
                  <a:srgbClr val="FF0000"/>
                </a:solidFill>
                <a:latin typeface="Arial" pitchFamily="34" charset="0"/>
                <a:cs typeface="Arial" pitchFamily="34" charset="0"/>
              </a:rPr>
            </a:br>
            <a:r>
              <a:rPr lang="el-GR" sz="7200" b="1" u="sng" dirty="0">
                <a:solidFill>
                  <a:srgbClr val="FF0000"/>
                </a:solidFill>
                <a:effectLst/>
                <a:highlight>
                  <a:srgbClr val="FFFF00"/>
                </a:highlight>
                <a:latin typeface="Arial" pitchFamily="34" charset="0"/>
                <a:ea typeface="MgHelveticaUCPol"/>
                <a:cs typeface="Arial" pitchFamily="34" charset="0"/>
              </a:rPr>
              <a:t>ΟΡΓΑΝΑ ΚΑΥΣΗΣ ΚΑΙ ΕΛΕΓΧΟΥ ΑΥΤΗΣ</a:t>
            </a:r>
            <a:br>
              <a:rPr lang="en-US" sz="6600" b="1" u="sng" dirty="0">
                <a:solidFill>
                  <a:srgbClr val="FF0000"/>
                </a:solidFill>
                <a:latin typeface="Arial" pitchFamily="34" charset="0"/>
                <a:cs typeface="Arial" pitchFamily="34" charset="0"/>
              </a:rPr>
            </a:br>
            <a:endParaRPr lang="en-US" sz="66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67265576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C939BE4-0C9E-4170-866D-D7241935ECFD}"/>
              </a:ext>
            </a:extLst>
          </p:cNvPr>
          <p:cNvSpPr>
            <a:spLocks noGrp="1"/>
          </p:cNvSpPr>
          <p:nvPr>
            <p:ph idx="1"/>
          </p:nvPr>
        </p:nvSpPr>
        <p:spPr>
          <a:xfrm>
            <a:off x="285750" y="1052736"/>
            <a:ext cx="8572500" cy="5472608"/>
          </a:xfrm>
          <a:solidFill>
            <a:srgbClr val="FFFF00"/>
          </a:solidFill>
        </p:spPr>
        <p:txBody>
          <a:bodyPr>
            <a:noAutofit/>
          </a:bodyPr>
          <a:lstStyle/>
          <a:p>
            <a:pPr marL="502920" lvl="1" indent="-457200">
              <a:lnSpc>
                <a:spcPct val="100000"/>
              </a:lnSpc>
              <a:buAutoNum type="arabicPeriod"/>
            </a:pPr>
            <a:r>
              <a:rPr lang="el-GR" sz="1800" dirty="0">
                <a:latin typeface="Arial Black" panose="020B0A04020102020204" pitchFamily="34" charset="0"/>
              </a:rPr>
              <a:t>Εγκαταστάσεις καύσης του πετρελαίου.</a:t>
            </a:r>
          </a:p>
          <a:p>
            <a:pPr marL="502920" lvl="1" indent="-457200">
              <a:lnSpc>
                <a:spcPct val="100000"/>
              </a:lnSpc>
              <a:buAutoNum type="arabicPeriod"/>
            </a:pPr>
            <a:r>
              <a:rPr lang="el-GR" sz="1800" dirty="0">
                <a:latin typeface="Arial Black" panose="020B0A04020102020204" pitchFamily="34" charset="0"/>
              </a:rPr>
              <a:t>Εξαρτήματα που ρυθμίζουν την ροή του πετρελαίου και του αέρα καύσης.</a:t>
            </a:r>
          </a:p>
          <a:p>
            <a:pPr marL="502920" lvl="1" indent="-457200">
              <a:lnSpc>
                <a:spcPct val="100000"/>
              </a:lnSpc>
              <a:buAutoNum type="arabicPeriod"/>
            </a:pPr>
            <a:r>
              <a:rPr lang="el-GR" sz="1800" dirty="0">
                <a:latin typeface="Arial Black" panose="020B0A04020102020204" pitchFamily="34" charset="0"/>
              </a:rPr>
              <a:t>Δίκτυο πετρελαίου και όργανα που ρυθμίζουν την ροή αυτού.</a:t>
            </a:r>
          </a:p>
          <a:p>
            <a:pPr marL="502920" lvl="1" indent="-457200">
              <a:lnSpc>
                <a:spcPct val="100000"/>
              </a:lnSpc>
              <a:buAutoNum type="arabicPeriod"/>
            </a:pPr>
            <a:r>
              <a:rPr lang="el-GR" sz="1800" dirty="0">
                <a:latin typeface="Arial Black" panose="020B0A04020102020204" pitchFamily="34" charset="0"/>
              </a:rPr>
              <a:t>Μηχανήματα και όργανα που ρυθμίζουν την ροή του αέρα καύσης.</a:t>
            </a:r>
          </a:p>
          <a:p>
            <a:pPr marL="502920" lvl="1" indent="-457200">
              <a:lnSpc>
                <a:spcPct val="100000"/>
              </a:lnSpc>
              <a:buAutoNum type="arabicPeriod"/>
            </a:pPr>
            <a:r>
              <a:rPr lang="el-GR" sz="1800" dirty="0">
                <a:latin typeface="Arial Black" panose="020B0A04020102020204" pitchFamily="34" charset="0"/>
              </a:rPr>
              <a:t>Καυστήρες (γενικά).</a:t>
            </a:r>
          </a:p>
          <a:p>
            <a:pPr marL="502920" lvl="1" indent="-457200">
              <a:lnSpc>
                <a:spcPct val="100000"/>
              </a:lnSpc>
              <a:buAutoNum type="arabicPeriod"/>
            </a:pPr>
            <a:r>
              <a:rPr lang="el-GR" sz="1800" dirty="0">
                <a:latin typeface="Arial Black" panose="020B0A04020102020204" pitchFamily="34" charset="0"/>
              </a:rPr>
              <a:t>Μηχανικοί  διασκορπιστήρες.</a:t>
            </a:r>
          </a:p>
          <a:p>
            <a:pPr marL="502920" lvl="1" indent="-457200">
              <a:lnSpc>
                <a:spcPct val="100000"/>
              </a:lnSpc>
              <a:buAutoNum type="arabicPeriod"/>
            </a:pPr>
            <a:r>
              <a:rPr lang="el-GR" sz="1800" dirty="0">
                <a:latin typeface="Arial Black" panose="020B0A04020102020204" pitchFamily="34" charset="0"/>
              </a:rPr>
              <a:t>Κώνοι αέρα.</a:t>
            </a:r>
          </a:p>
          <a:p>
            <a:pPr marL="502920" lvl="1" indent="-457200">
              <a:lnSpc>
                <a:spcPct val="100000"/>
              </a:lnSpc>
              <a:buAutoNum type="arabicPeriod"/>
            </a:pPr>
            <a:r>
              <a:rPr lang="el-GR" sz="1800" dirty="0">
                <a:latin typeface="Arial Black" panose="020B0A04020102020204" pitchFamily="34" charset="0"/>
              </a:rPr>
              <a:t>Καυστήρες μηχανικής έγχυσης.</a:t>
            </a:r>
          </a:p>
          <a:p>
            <a:pPr marL="502920" lvl="1" indent="-457200">
              <a:lnSpc>
                <a:spcPct val="100000"/>
              </a:lnSpc>
              <a:buAutoNum type="arabicPeriod"/>
            </a:pPr>
            <a:r>
              <a:rPr lang="el-GR" sz="1800" dirty="0">
                <a:latin typeface="Arial Black" panose="020B0A04020102020204" pitchFamily="34" charset="0"/>
              </a:rPr>
              <a:t>Καυστήρες μεταβαλλόμενης παροχής.</a:t>
            </a:r>
          </a:p>
          <a:p>
            <a:pPr marL="502920" lvl="1" indent="-457200">
              <a:lnSpc>
                <a:spcPct val="100000"/>
              </a:lnSpc>
              <a:buAutoNum type="arabicPeriod"/>
            </a:pPr>
            <a:r>
              <a:rPr lang="el-GR" sz="1800" dirty="0">
                <a:latin typeface="Arial Black" panose="020B0A04020102020204" pitchFamily="34" charset="0"/>
              </a:rPr>
              <a:t>Καυστήρες με ατμό.</a:t>
            </a:r>
          </a:p>
          <a:p>
            <a:pPr marL="502920" lvl="1" indent="-457200">
              <a:lnSpc>
                <a:spcPct val="100000"/>
              </a:lnSpc>
              <a:buAutoNum type="arabicPeriod"/>
            </a:pPr>
            <a:r>
              <a:rPr lang="el-GR" sz="1800" dirty="0">
                <a:latin typeface="Arial Black" panose="020B0A04020102020204" pitchFamily="34" charset="0"/>
              </a:rPr>
              <a:t>Καυστήρες και κώνος αέρα αιωρούμενης φλόγας.</a:t>
            </a:r>
          </a:p>
          <a:p>
            <a:pPr marL="502920" lvl="1" indent="-457200">
              <a:lnSpc>
                <a:spcPct val="100000"/>
              </a:lnSpc>
              <a:buAutoNum type="arabicPeriod"/>
            </a:pPr>
            <a:r>
              <a:rPr lang="el-GR" sz="1800" dirty="0">
                <a:latin typeface="Arial Black" panose="020B0A04020102020204" pitchFamily="34" charset="0"/>
              </a:rPr>
              <a:t>Φυσητήρες αιθάλης.</a:t>
            </a:r>
          </a:p>
          <a:p>
            <a:pPr marL="502920" lvl="1" indent="-457200">
              <a:lnSpc>
                <a:spcPct val="100000"/>
              </a:lnSpc>
              <a:buAutoNum type="arabicPeriod"/>
            </a:pPr>
            <a:r>
              <a:rPr lang="el-GR" sz="1800" dirty="0">
                <a:latin typeface="Arial Black" panose="020B0A04020102020204" pitchFamily="34" charset="0"/>
              </a:rPr>
              <a:t>Ενδείκτης  καπνού.</a:t>
            </a:r>
          </a:p>
          <a:p>
            <a:pPr marL="502920" lvl="1" indent="-457200">
              <a:lnSpc>
                <a:spcPct val="100000"/>
              </a:lnSpc>
              <a:buAutoNum type="arabicPeriod"/>
            </a:pPr>
            <a:r>
              <a:rPr lang="el-GR" sz="1800" dirty="0">
                <a:latin typeface="Arial Black" panose="020B0A04020102020204" pitchFamily="34" charset="0"/>
              </a:rPr>
              <a:t>Μετρητές ροής του πετρελαίου.</a:t>
            </a:r>
          </a:p>
          <a:p>
            <a:pPr marL="502920" lvl="1" indent="-457200">
              <a:lnSpc>
                <a:spcPct val="100000"/>
              </a:lnSpc>
              <a:buAutoNum type="arabicPeriod"/>
            </a:pPr>
            <a:r>
              <a:rPr lang="el-GR" sz="1800" dirty="0">
                <a:latin typeface="Arial Black" panose="020B0A04020102020204" pitchFamily="34" charset="0"/>
              </a:rPr>
              <a:t>Αερόμετρα  ελκυσμού.</a:t>
            </a:r>
          </a:p>
          <a:p>
            <a:pPr marL="457200" indent="-457200">
              <a:buAutoNum type="arabicPeriod"/>
            </a:pPr>
            <a:endParaRPr lang="el-GR" sz="1800" dirty="0">
              <a:latin typeface="Arial Black" panose="020B0A04020102020204" pitchFamily="34" charset="0"/>
            </a:endParaRPr>
          </a:p>
          <a:p>
            <a:pPr marL="457200" indent="-457200">
              <a:buAutoNum type="arabicPeriod"/>
            </a:pPr>
            <a:endParaRPr lang="el-GR" sz="1800" dirty="0">
              <a:latin typeface="Arial Black" panose="020B0A04020102020204" pitchFamily="34" charset="0"/>
            </a:endParaRPr>
          </a:p>
          <a:p>
            <a:pPr marL="457200" indent="-457200">
              <a:buAutoNum type="arabicPeriod"/>
            </a:pPr>
            <a:endParaRPr lang="el-GR" sz="1800" dirty="0">
              <a:latin typeface="Arial Black" panose="020B0A04020102020204" pitchFamily="34" charset="0"/>
            </a:endParaRPr>
          </a:p>
          <a:p>
            <a:pPr marL="457200" indent="-457200">
              <a:buAutoNum type="arabicPeriod"/>
            </a:pPr>
            <a:endParaRPr lang="el-GR" sz="1800" dirty="0"/>
          </a:p>
        </p:txBody>
      </p:sp>
      <p:sp>
        <p:nvSpPr>
          <p:cNvPr id="4" name="Title 1">
            <a:extLst>
              <a:ext uri="{FF2B5EF4-FFF2-40B4-BE49-F238E27FC236}">
                <a16:creationId xmlns:a16="http://schemas.microsoft.com/office/drawing/2014/main" id="{C8E1DEBD-5EC0-FF54-65E7-EFE1398F3935}"/>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 Όργανα καύσης και ελέγχου αυτής</a:t>
            </a:r>
            <a:endParaRPr lang="el-GR" sz="2800" b="1" u="sng"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4863480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805264"/>
          </a:xfrm>
        </p:spPr>
        <p:txBody>
          <a:bodyPr>
            <a:normAutofit/>
          </a:bodyPr>
          <a:lstStyle/>
          <a:p>
            <a:pPr marL="0" indent="0">
              <a:lnSpc>
                <a:spcPct val="100000"/>
              </a:lnSpc>
              <a:buNone/>
            </a:pPr>
            <a:r>
              <a:rPr lang="el-GR" sz="1900" dirty="0">
                <a:solidFill>
                  <a:schemeClr val="tx1"/>
                </a:solidFill>
                <a:latin typeface="Arial Black" pitchFamily="34" charset="0"/>
              </a:rPr>
              <a:t>Μια τυπική εγκατάσταση καύσης πετρελαίου περιλαμβάνει σε γενικές γραμμές τα παρακάτω</a:t>
            </a:r>
            <a:r>
              <a:rPr lang="en-US" sz="1900" dirty="0">
                <a:solidFill>
                  <a:schemeClr val="tx1"/>
                </a:solidFill>
                <a:latin typeface="Arial Black" pitchFamily="34" charset="0"/>
              </a:rPr>
              <a:t>:</a:t>
            </a:r>
            <a:endParaRPr lang="el-GR" sz="1900" dirty="0">
              <a:solidFill>
                <a:schemeClr val="tx1"/>
              </a:solidFill>
              <a:latin typeface="Arial Black" pitchFamily="34" charset="0"/>
            </a:endParaRPr>
          </a:p>
          <a:p>
            <a:pPr marL="457200" indent="-457200">
              <a:lnSpc>
                <a:spcPct val="100000"/>
              </a:lnSpc>
              <a:buClr>
                <a:schemeClr val="tx1"/>
              </a:buClr>
              <a:buFont typeface="+mj-lt"/>
              <a:buAutoNum type="arabicPeriod"/>
            </a:pPr>
            <a:r>
              <a:rPr lang="el-GR" sz="1900" dirty="0">
                <a:solidFill>
                  <a:schemeClr val="tx1"/>
                </a:solidFill>
                <a:latin typeface="Arial Black" pitchFamily="34" charset="0"/>
              </a:rPr>
              <a:t>Τις </a:t>
            </a:r>
            <a:r>
              <a:rPr lang="el-GR" sz="1900" dirty="0">
                <a:solidFill>
                  <a:srgbClr val="FF0000"/>
                </a:solidFill>
                <a:latin typeface="Arial Black" pitchFamily="34" charset="0"/>
              </a:rPr>
              <a:t>δεξαμενές αποθήκευσης </a:t>
            </a:r>
            <a:r>
              <a:rPr lang="el-GR" sz="1900" dirty="0">
                <a:solidFill>
                  <a:schemeClr val="tx1"/>
                </a:solidFill>
                <a:latin typeface="Arial Black" pitchFamily="34" charset="0"/>
              </a:rPr>
              <a:t>του πετρελαίου (</a:t>
            </a:r>
            <a:r>
              <a:rPr lang="en-US" sz="1900" dirty="0">
                <a:solidFill>
                  <a:schemeClr val="tx1"/>
                </a:solidFill>
                <a:latin typeface="Arial Black" pitchFamily="34" charset="0"/>
              </a:rPr>
              <a:t>bunkers)</a:t>
            </a:r>
            <a:r>
              <a:rPr lang="el-GR" sz="1900" dirty="0">
                <a:solidFill>
                  <a:schemeClr val="tx1"/>
                </a:solidFill>
                <a:latin typeface="Arial Black" pitchFamily="34" charset="0"/>
              </a:rPr>
              <a:t>, μέσα στις οποίες υπάρχουν θερμαντικά στοιχεία για την θέρμανση του πετρελαίου και την εύκολη άντλησή του.</a:t>
            </a:r>
            <a:endParaRPr lang="en-US" sz="1900" dirty="0">
              <a:solidFill>
                <a:schemeClr val="tx1"/>
              </a:solidFill>
              <a:latin typeface="Arial Black" pitchFamily="34" charset="0"/>
            </a:endParaRPr>
          </a:p>
          <a:p>
            <a:pPr marL="457200" indent="-457200">
              <a:lnSpc>
                <a:spcPct val="100000"/>
              </a:lnSpc>
              <a:buClr>
                <a:schemeClr val="tx1"/>
              </a:buClr>
              <a:buFont typeface="+mj-lt"/>
              <a:buAutoNum type="arabicPeriod"/>
            </a:pPr>
            <a:r>
              <a:rPr lang="en-US" sz="1900" dirty="0">
                <a:solidFill>
                  <a:schemeClr val="tx1"/>
                </a:solidFill>
                <a:latin typeface="Arial Black" pitchFamily="34" charset="0"/>
              </a:rPr>
              <a:t>Τ</a:t>
            </a:r>
            <a:r>
              <a:rPr lang="el-GR" sz="1900" dirty="0">
                <a:solidFill>
                  <a:schemeClr val="tx1"/>
                </a:solidFill>
                <a:latin typeface="Arial Black" pitchFamily="34" charset="0"/>
              </a:rPr>
              <a:t>ις </a:t>
            </a:r>
            <a:r>
              <a:rPr lang="el-GR" sz="1900" dirty="0">
                <a:solidFill>
                  <a:srgbClr val="FF0000"/>
                </a:solidFill>
                <a:latin typeface="Arial Black" pitchFamily="34" charset="0"/>
              </a:rPr>
              <a:t>δεξαμενές κατακάθησης </a:t>
            </a:r>
            <a:r>
              <a:rPr lang="el-GR" sz="1900" dirty="0">
                <a:solidFill>
                  <a:schemeClr val="tx1"/>
                </a:solidFill>
                <a:latin typeface="Arial Black" pitchFamily="34" charset="0"/>
              </a:rPr>
              <a:t>(</a:t>
            </a:r>
            <a:r>
              <a:rPr lang="en-US" sz="1900" dirty="0">
                <a:solidFill>
                  <a:schemeClr val="tx1"/>
                </a:solidFill>
                <a:latin typeface="Arial Black" pitchFamily="34" charset="0"/>
              </a:rPr>
              <a:t>settling tanks).</a:t>
            </a:r>
            <a:r>
              <a:rPr lang="el-GR" sz="1900" dirty="0">
                <a:solidFill>
                  <a:schemeClr val="tx1"/>
                </a:solidFill>
                <a:latin typeface="Arial Black" pitchFamily="34" charset="0"/>
              </a:rPr>
              <a:t> Συνήθως είναι δύο. Με την βοήθεια των αντλιών μετάγγισης (</a:t>
            </a:r>
            <a:r>
              <a:rPr lang="en-US" sz="1900" dirty="0">
                <a:solidFill>
                  <a:schemeClr val="tx1"/>
                </a:solidFill>
                <a:latin typeface="Arial Black" pitchFamily="34" charset="0"/>
              </a:rPr>
              <a:t>booster pumps) </a:t>
            </a:r>
            <a:r>
              <a:rPr lang="el-GR" sz="1900" dirty="0">
                <a:solidFill>
                  <a:schemeClr val="tx1"/>
                </a:solidFill>
                <a:latin typeface="Arial Black" pitchFamily="34" charset="0"/>
              </a:rPr>
              <a:t>μεταφέρεται σ αυτές το πετρέλαιο από τις  δεξαμενές αποθήκευσης.</a:t>
            </a:r>
          </a:p>
          <a:p>
            <a:pPr marL="457200" indent="-457200">
              <a:lnSpc>
                <a:spcPct val="100000"/>
              </a:lnSpc>
              <a:buClr>
                <a:schemeClr val="tx1"/>
              </a:buClr>
              <a:buFont typeface="+mj-lt"/>
              <a:buAutoNum type="arabicPeriod"/>
            </a:pPr>
            <a:r>
              <a:rPr lang="el-GR" sz="1900" dirty="0">
                <a:solidFill>
                  <a:schemeClr val="tx1"/>
                </a:solidFill>
                <a:latin typeface="Arial Black" pitchFamily="34" charset="0"/>
              </a:rPr>
              <a:t>Τις </a:t>
            </a:r>
            <a:r>
              <a:rPr lang="el-GR" sz="1900" dirty="0">
                <a:solidFill>
                  <a:srgbClr val="FF0000"/>
                </a:solidFill>
                <a:latin typeface="Arial Black" pitchFamily="34" charset="0"/>
              </a:rPr>
              <a:t>ημερήσιες δεξαμενές </a:t>
            </a:r>
            <a:r>
              <a:rPr lang="el-GR" sz="1900" dirty="0">
                <a:solidFill>
                  <a:schemeClr val="tx1"/>
                </a:solidFill>
                <a:latin typeface="Arial Black" pitchFamily="34" charset="0"/>
              </a:rPr>
              <a:t>(</a:t>
            </a:r>
            <a:r>
              <a:rPr lang="en-US" sz="1900" dirty="0">
                <a:solidFill>
                  <a:schemeClr val="tx1"/>
                </a:solidFill>
                <a:latin typeface="Arial Black" pitchFamily="34" charset="0"/>
              </a:rPr>
              <a:t>Service </a:t>
            </a:r>
            <a:r>
              <a:rPr lang="el-GR" sz="1900" dirty="0">
                <a:solidFill>
                  <a:schemeClr val="tx1"/>
                </a:solidFill>
                <a:latin typeface="Arial Black" pitchFamily="34" charset="0"/>
              </a:rPr>
              <a:t>ή </a:t>
            </a:r>
            <a:r>
              <a:rPr lang="en-US" sz="1900" dirty="0">
                <a:solidFill>
                  <a:schemeClr val="tx1"/>
                </a:solidFill>
                <a:latin typeface="Arial Black" pitchFamily="34" charset="0"/>
              </a:rPr>
              <a:t>Daily tanks). A</a:t>
            </a:r>
            <a:r>
              <a:rPr lang="el-GR" sz="1900" dirty="0">
                <a:solidFill>
                  <a:schemeClr val="tx1"/>
                </a:solidFill>
                <a:latin typeface="Arial Black" pitchFamily="34" charset="0"/>
              </a:rPr>
              <a:t>πό αυτές το πετρέλαιο οδηγείται προς τους καυστήρες.</a:t>
            </a:r>
            <a:endParaRPr lang="en-US" sz="1900" dirty="0">
              <a:solidFill>
                <a:schemeClr val="tx1"/>
              </a:solidFill>
              <a:latin typeface="Arial Black" pitchFamily="34" charset="0"/>
            </a:endParaRPr>
          </a:p>
          <a:p>
            <a:pPr marL="457200" indent="-457200">
              <a:lnSpc>
                <a:spcPct val="100000"/>
              </a:lnSpc>
              <a:buClr>
                <a:schemeClr val="tx1"/>
              </a:buClr>
              <a:buFont typeface="+mj-lt"/>
              <a:buAutoNum type="arabicPeriod"/>
            </a:pPr>
            <a:r>
              <a:rPr lang="el-GR" sz="1900" dirty="0">
                <a:solidFill>
                  <a:schemeClr val="tx1"/>
                </a:solidFill>
                <a:latin typeface="Arial Black" pitchFamily="34" charset="0"/>
              </a:rPr>
              <a:t>Τις </a:t>
            </a:r>
            <a:r>
              <a:rPr lang="el-GR" sz="1900" dirty="0">
                <a:solidFill>
                  <a:srgbClr val="FF0000"/>
                </a:solidFill>
                <a:latin typeface="Arial Black" pitchFamily="34" charset="0"/>
              </a:rPr>
              <a:t>αντλίες παροχής </a:t>
            </a:r>
            <a:r>
              <a:rPr lang="el-GR" sz="1900" dirty="0">
                <a:solidFill>
                  <a:schemeClr val="tx1"/>
                </a:solidFill>
                <a:latin typeface="Arial Black" pitchFamily="34" charset="0"/>
              </a:rPr>
              <a:t>του πετρελαίου προς τους καυστήρες, παλινδρομικές ή στροβιλοκίνητες  με ατμό, ή ηλεκτροκίνητες αντλίες </a:t>
            </a:r>
            <a:r>
              <a:rPr lang="el-GR" sz="1900" dirty="0">
                <a:solidFill>
                  <a:srgbClr val="FF0000"/>
                </a:solidFill>
                <a:latin typeface="Arial Black" pitchFamily="34" charset="0"/>
              </a:rPr>
              <a:t>θετικής εκτόπισης</a:t>
            </a:r>
            <a:r>
              <a:rPr lang="el-GR" sz="1900" dirty="0">
                <a:solidFill>
                  <a:schemeClr val="tx1"/>
                </a:solidFill>
                <a:latin typeface="Arial Black" pitchFamily="34" charset="0"/>
              </a:rPr>
              <a:t>.</a:t>
            </a:r>
          </a:p>
          <a:p>
            <a:pPr marL="457200" indent="-457200">
              <a:lnSpc>
                <a:spcPct val="100000"/>
              </a:lnSpc>
              <a:buClr>
                <a:schemeClr val="tx1"/>
              </a:buClr>
              <a:buFont typeface="+mj-lt"/>
              <a:buAutoNum type="arabicPeriod"/>
            </a:pPr>
            <a:r>
              <a:rPr lang="el-GR" sz="1900" dirty="0">
                <a:solidFill>
                  <a:srgbClr val="FF0000"/>
                </a:solidFill>
                <a:latin typeface="Arial Black" pitchFamily="34" charset="0"/>
              </a:rPr>
              <a:t>Μετρητή</a:t>
            </a:r>
            <a:r>
              <a:rPr lang="el-GR" sz="1900" dirty="0">
                <a:latin typeface="Arial Black" pitchFamily="34" charset="0"/>
              </a:rPr>
              <a:t> του παρεχόμενου πετρελαίου προς τους καυστήρες.</a:t>
            </a:r>
          </a:p>
          <a:p>
            <a:pPr marL="457200" indent="-457200">
              <a:lnSpc>
                <a:spcPct val="100000"/>
              </a:lnSpc>
              <a:buClr>
                <a:schemeClr val="tx1"/>
              </a:buClr>
              <a:buFont typeface="+mj-lt"/>
              <a:buAutoNum type="arabicPeriod"/>
            </a:pPr>
            <a:r>
              <a:rPr lang="el-GR" sz="1900" dirty="0">
                <a:solidFill>
                  <a:srgbClr val="FF0000"/>
                </a:solidFill>
                <a:latin typeface="Arial Black" pitchFamily="34" charset="0"/>
              </a:rPr>
              <a:t>Προθερμαντήρες πετρελαίου.</a:t>
            </a:r>
          </a:p>
          <a:p>
            <a:pPr marL="457200" indent="-457200">
              <a:lnSpc>
                <a:spcPct val="100000"/>
              </a:lnSpc>
              <a:buClr>
                <a:schemeClr val="tx1"/>
              </a:buClr>
              <a:buFont typeface="+mj-lt"/>
              <a:buAutoNum type="arabicPeriod"/>
            </a:pPr>
            <a:r>
              <a:rPr lang="el-GR" sz="1900" dirty="0">
                <a:solidFill>
                  <a:srgbClr val="FF0000"/>
                </a:solidFill>
                <a:latin typeface="Arial Black" pitchFamily="34" charset="0"/>
              </a:rPr>
              <a:t>Φίλτρα πετρελαίου </a:t>
            </a:r>
            <a:r>
              <a:rPr lang="el-GR" sz="1900" dirty="0">
                <a:solidFill>
                  <a:schemeClr val="tx1"/>
                </a:solidFill>
                <a:latin typeface="Arial Black" pitchFamily="34" charset="0"/>
              </a:rPr>
              <a:t>(ψυχρά ή θερμά).</a:t>
            </a:r>
          </a:p>
          <a:p>
            <a:pPr>
              <a:lnSpc>
                <a:spcPct val="100000"/>
              </a:lnSpc>
            </a:pPr>
            <a:endParaRPr lang="el-GR" sz="1400" dirty="0">
              <a:solidFill>
                <a:schemeClr val="tx1"/>
              </a:solidFill>
              <a:latin typeface="Arial Black" pitchFamily="34" charset="0"/>
            </a:endParaRPr>
          </a:p>
          <a:p>
            <a:pPr>
              <a:lnSpc>
                <a:spcPct val="100000"/>
              </a:lnSpc>
            </a:pPr>
            <a:endParaRPr lang="el-GR" sz="1400" dirty="0">
              <a:solidFill>
                <a:schemeClr val="tx1"/>
              </a:solidFill>
              <a:latin typeface="Arial Black" pitchFamily="34" charset="0"/>
            </a:endParaRPr>
          </a:p>
          <a:p>
            <a:endParaRPr lang="el-GR" sz="1400" dirty="0">
              <a:solidFill>
                <a:schemeClr val="tx1"/>
              </a:solidFill>
              <a:latin typeface="Arial Black" pitchFamily="34" charset="0"/>
            </a:endParaRPr>
          </a:p>
        </p:txBody>
      </p:sp>
      <p:sp>
        <p:nvSpPr>
          <p:cNvPr id="4" name="Title 1">
            <a:extLst>
              <a:ext uri="{FF2B5EF4-FFF2-40B4-BE49-F238E27FC236}">
                <a16:creationId xmlns:a16="http://schemas.microsoft.com/office/drawing/2014/main" id="{84963D96-CFBF-F546-C1AA-5CF008AF99D6}"/>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5.1.  Εγκαταστάσεις καύσης του πετρελαίου</a:t>
            </a:r>
            <a:endParaRPr lang="el-GR" sz="2800" b="1" u="sng" dirty="0">
              <a:solidFill>
                <a:srgbClr val="FFFF00"/>
              </a:solidFill>
              <a:latin typeface="Arial" pitchFamily="34" charset="0"/>
              <a:cs typeface="Arial" pitchFamily="34" charset="0"/>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001419"/>
          </a:xfrm>
        </p:spPr>
        <p:txBody>
          <a:bodyPr>
            <a:normAutofit lnSpcReduction="10000"/>
          </a:bodyPr>
          <a:lstStyle/>
          <a:p>
            <a:pPr marL="457200" indent="-457200">
              <a:lnSpc>
                <a:spcPct val="100000"/>
              </a:lnSpc>
              <a:spcBef>
                <a:spcPts val="456"/>
              </a:spcBef>
              <a:buClr>
                <a:schemeClr val="tx1"/>
              </a:buClr>
              <a:buFont typeface="+mj-lt"/>
              <a:buAutoNum type="arabicPeriod" startAt="8"/>
            </a:pPr>
            <a:r>
              <a:rPr lang="en-US" sz="2400" dirty="0">
                <a:solidFill>
                  <a:srgbClr val="FF0000"/>
                </a:solidFill>
                <a:latin typeface="Arial Black" pitchFamily="34" charset="0"/>
              </a:rPr>
              <a:t> </a:t>
            </a:r>
            <a:r>
              <a:rPr lang="el-GR" sz="2400" dirty="0">
                <a:solidFill>
                  <a:srgbClr val="FF0000"/>
                </a:solidFill>
                <a:latin typeface="Arial Black" pitchFamily="34" charset="0"/>
              </a:rPr>
              <a:t>Θλιβόμετρα </a:t>
            </a:r>
            <a:r>
              <a:rPr lang="el-GR" sz="2400" dirty="0">
                <a:solidFill>
                  <a:schemeClr val="tx1"/>
                </a:solidFill>
                <a:latin typeface="Arial Black" pitchFamily="34" charset="0"/>
              </a:rPr>
              <a:t>ένδειξης της πίεσης του πετρελαίου.</a:t>
            </a:r>
          </a:p>
          <a:p>
            <a:pPr marL="457200" indent="-457200">
              <a:lnSpc>
                <a:spcPct val="100000"/>
              </a:lnSpc>
              <a:spcBef>
                <a:spcPts val="456"/>
              </a:spcBef>
              <a:buClr>
                <a:schemeClr val="tx1"/>
              </a:buClr>
              <a:buFont typeface="+mj-lt"/>
              <a:buAutoNum type="arabicPeriod" startAt="8"/>
            </a:pPr>
            <a:r>
              <a:rPr lang="en-US" sz="2400" dirty="0">
                <a:solidFill>
                  <a:srgbClr val="FF0000"/>
                </a:solidFill>
                <a:latin typeface="Arial Black" pitchFamily="34" charset="0"/>
              </a:rPr>
              <a:t> </a:t>
            </a:r>
            <a:r>
              <a:rPr lang="el-GR" sz="2400" dirty="0">
                <a:solidFill>
                  <a:srgbClr val="FF0000"/>
                </a:solidFill>
                <a:latin typeface="Arial Black" pitchFamily="34" charset="0"/>
              </a:rPr>
              <a:t>Θερμόμετρα </a:t>
            </a:r>
            <a:r>
              <a:rPr lang="el-GR" sz="2400" dirty="0">
                <a:solidFill>
                  <a:schemeClr val="tx1"/>
                </a:solidFill>
                <a:latin typeface="Arial Black" pitchFamily="34" charset="0"/>
              </a:rPr>
              <a:t>ένδειξης της θερμοκρασίας του.</a:t>
            </a:r>
          </a:p>
          <a:p>
            <a:pPr marL="457200" indent="-457200">
              <a:spcBef>
                <a:spcPts val="456"/>
              </a:spcBef>
              <a:buClr>
                <a:schemeClr val="tx1"/>
              </a:buClr>
              <a:buFont typeface="+mj-lt"/>
              <a:buAutoNum type="arabicPeriod" startAt="8"/>
            </a:pPr>
            <a:r>
              <a:rPr lang="en-US" sz="2400" dirty="0">
                <a:solidFill>
                  <a:srgbClr val="FF0000"/>
                </a:solidFill>
                <a:latin typeface="Arial Black" pitchFamily="34" charset="0"/>
              </a:rPr>
              <a:t> </a:t>
            </a:r>
            <a:r>
              <a:rPr lang="el-GR" sz="2400" dirty="0">
                <a:solidFill>
                  <a:srgbClr val="FF0000"/>
                </a:solidFill>
                <a:latin typeface="Arial Black" pitchFamily="34" charset="0"/>
              </a:rPr>
              <a:t>Καυστήρες </a:t>
            </a:r>
            <a:r>
              <a:rPr lang="el-GR" sz="2400" dirty="0">
                <a:solidFill>
                  <a:schemeClr val="tx1"/>
                </a:solidFill>
                <a:latin typeface="Arial Black" pitchFamily="34" charset="0"/>
              </a:rPr>
              <a:t>διασκορπισμού του πετρελαίου</a:t>
            </a:r>
            <a:endParaRPr lang="en-US" sz="2400" dirty="0">
              <a:solidFill>
                <a:schemeClr val="tx1"/>
              </a:solidFill>
              <a:latin typeface="Arial Black" pitchFamily="34" charset="0"/>
            </a:endParaRPr>
          </a:p>
          <a:p>
            <a:pPr marL="0" indent="0">
              <a:spcBef>
                <a:spcPts val="456"/>
              </a:spcBef>
              <a:buClr>
                <a:schemeClr val="tx1"/>
              </a:buClr>
              <a:buNone/>
            </a:pPr>
            <a:r>
              <a:rPr lang="en-US" sz="2400" dirty="0">
                <a:latin typeface="Arial Black" pitchFamily="34" charset="0"/>
              </a:rPr>
              <a:t>     </a:t>
            </a:r>
            <a:r>
              <a:rPr lang="el-GR" sz="2400" dirty="0">
                <a:solidFill>
                  <a:schemeClr val="tx1"/>
                </a:solidFill>
                <a:latin typeface="Arial Black" pitchFamily="34" charset="0"/>
              </a:rPr>
              <a:t> μέσα στην εστία.</a:t>
            </a:r>
          </a:p>
          <a:p>
            <a:pPr marL="457200" indent="-457200">
              <a:spcBef>
                <a:spcPts val="456"/>
              </a:spcBef>
              <a:buClr>
                <a:schemeClr val="tx1"/>
              </a:buClr>
              <a:buFont typeface="+mj-lt"/>
              <a:buAutoNum type="arabicPeriod" startAt="8"/>
            </a:pPr>
            <a:r>
              <a:rPr lang="en-US" sz="2400" dirty="0">
                <a:solidFill>
                  <a:srgbClr val="FF0000"/>
                </a:solidFill>
                <a:latin typeface="Arial Black" pitchFamily="34" charset="0"/>
              </a:rPr>
              <a:t> </a:t>
            </a:r>
            <a:r>
              <a:rPr lang="el-GR" sz="2400" dirty="0">
                <a:solidFill>
                  <a:srgbClr val="FF0000"/>
                </a:solidFill>
                <a:latin typeface="Arial Black" pitchFamily="34" charset="0"/>
              </a:rPr>
              <a:t>Κώνους αέρα.</a:t>
            </a:r>
          </a:p>
          <a:p>
            <a:pPr marL="457200" indent="-457200">
              <a:spcBef>
                <a:spcPts val="456"/>
              </a:spcBef>
              <a:buClr>
                <a:schemeClr val="tx1"/>
              </a:buClr>
              <a:buFont typeface="+mj-lt"/>
              <a:buAutoNum type="arabicPeriod" startAt="8"/>
            </a:pPr>
            <a:r>
              <a:rPr lang="en-US" sz="2400" dirty="0">
                <a:solidFill>
                  <a:schemeClr val="tx1"/>
                </a:solidFill>
                <a:latin typeface="Arial Black" pitchFamily="34" charset="0"/>
              </a:rPr>
              <a:t> </a:t>
            </a:r>
            <a:r>
              <a:rPr lang="el-GR" sz="2400" dirty="0">
                <a:solidFill>
                  <a:schemeClr val="tx1"/>
                </a:solidFill>
                <a:latin typeface="Arial Black" pitchFamily="34" charset="0"/>
              </a:rPr>
              <a:t>Τις αναγκαίες </a:t>
            </a:r>
            <a:r>
              <a:rPr lang="el-GR" sz="2400" dirty="0">
                <a:solidFill>
                  <a:srgbClr val="FF0000"/>
                </a:solidFill>
                <a:latin typeface="Arial Black" pitchFamily="34" charset="0"/>
              </a:rPr>
              <a:t>σωληνώσεις, διακόπτες </a:t>
            </a:r>
            <a:r>
              <a:rPr lang="el-GR" sz="2400" dirty="0">
                <a:solidFill>
                  <a:schemeClr val="tx1"/>
                </a:solidFill>
                <a:latin typeface="Arial Black" pitchFamily="34" charset="0"/>
              </a:rPr>
              <a:t>κλπ.</a:t>
            </a:r>
          </a:p>
          <a:p>
            <a:pPr marL="457200" indent="-457200">
              <a:spcBef>
                <a:spcPts val="456"/>
              </a:spcBef>
              <a:buClr>
                <a:schemeClr val="tx1"/>
              </a:buClr>
              <a:buFont typeface="+mj-lt"/>
              <a:buAutoNum type="arabicPeriod" startAt="8"/>
            </a:pPr>
            <a:r>
              <a:rPr lang="en-US" sz="2400" dirty="0">
                <a:solidFill>
                  <a:srgbClr val="FF0000"/>
                </a:solidFill>
                <a:latin typeface="Arial Black" pitchFamily="34" charset="0"/>
              </a:rPr>
              <a:t> </a:t>
            </a:r>
            <a:r>
              <a:rPr lang="el-GR" sz="2400" dirty="0">
                <a:solidFill>
                  <a:srgbClr val="FF0000"/>
                </a:solidFill>
                <a:latin typeface="Arial Black" pitchFamily="34" charset="0"/>
              </a:rPr>
              <a:t>Ανεμιστήρες τεχνητού ελκυσμού, </a:t>
            </a:r>
            <a:r>
              <a:rPr lang="el-GR" sz="2400" dirty="0">
                <a:solidFill>
                  <a:schemeClr val="tx1"/>
                </a:solidFill>
                <a:latin typeface="Arial Black" pitchFamily="34" charset="0"/>
              </a:rPr>
              <a:t>αν ως </a:t>
            </a:r>
            <a:endParaRPr lang="en-US" sz="2400" dirty="0">
              <a:solidFill>
                <a:schemeClr val="tx1"/>
              </a:solidFill>
              <a:latin typeface="Arial Black" pitchFamily="34" charset="0"/>
            </a:endParaRPr>
          </a:p>
          <a:p>
            <a:pPr marL="0" indent="0">
              <a:spcBef>
                <a:spcPts val="456"/>
              </a:spcBef>
              <a:buClr>
                <a:schemeClr val="tx1"/>
              </a:buClr>
              <a:buNone/>
            </a:pPr>
            <a:r>
              <a:rPr lang="en-US" sz="2400" dirty="0">
                <a:latin typeface="Arial Black" pitchFamily="34" charset="0"/>
              </a:rPr>
              <a:t>     </a:t>
            </a:r>
            <a:r>
              <a:rPr lang="en-US" sz="2400" dirty="0">
                <a:solidFill>
                  <a:schemeClr val="tx1"/>
                </a:solidFill>
                <a:latin typeface="Arial Black" pitchFamily="34" charset="0"/>
              </a:rPr>
              <a:t> </a:t>
            </a:r>
            <a:r>
              <a:rPr lang="el-GR" sz="2400" dirty="0">
                <a:solidFill>
                  <a:schemeClr val="tx1"/>
                </a:solidFill>
                <a:latin typeface="Arial Black" pitchFamily="34" charset="0"/>
              </a:rPr>
              <a:t>συνήθως η καύση πραγματοποιείται με τεχνητό</a:t>
            </a:r>
            <a:endParaRPr lang="en-US" sz="2400" dirty="0">
              <a:solidFill>
                <a:schemeClr val="tx1"/>
              </a:solidFill>
              <a:latin typeface="Arial Black" pitchFamily="34" charset="0"/>
            </a:endParaRPr>
          </a:p>
          <a:p>
            <a:pPr marL="0" indent="0">
              <a:spcBef>
                <a:spcPts val="456"/>
              </a:spcBef>
              <a:buClr>
                <a:schemeClr val="tx1"/>
              </a:buClr>
              <a:buNone/>
            </a:pPr>
            <a:r>
              <a:rPr lang="en-US" sz="2400" dirty="0">
                <a:latin typeface="Arial Black" pitchFamily="34" charset="0"/>
              </a:rPr>
              <a:t>   </a:t>
            </a:r>
            <a:r>
              <a:rPr lang="el-GR" sz="2400" dirty="0">
                <a:solidFill>
                  <a:schemeClr val="tx1"/>
                </a:solidFill>
                <a:latin typeface="Arial Black" pitchFamily="34" charset="0"/>
              </a:rPr>
              <a:t> </a:t>
            </a:r>
            <a:r>
              <a:rPr lang="en-US" sz="2400" dirty="0">
                <a:solidFill>
                  <a:schemeClr val="tx1"/>
                </a:solidFill>
                <a:latin typeface="Arial Black" pitchFamily="34" charset="0"/>
              </a:rPr>
              <a:t>  </a:t>
            </a:r>
            <a:r>
              <a:rPr lang="el-GR" sz="2400" dirty="0">
                <a:solidFill>
                  <a:schemeClr val="tx1"/>
                </a:solidFill>
                <a:latin typeface="Arial Black" pitchFamily="34" charset="0"/>
              </a:rPr>
              <a:t>ελκυσμό.</a:t>
            </a:r>
          </a:p>
          <a:p>
            <a:pPr marL="457200" indent="-457200">
              <a:spcBef>
                <a:spcPts val="456"/>
              </a:spcBef>
              <a:buClr>
                <a:schemeClr val="tx1"/>
              </a:buClr>
              <a:buFont typeface="+mj-lt"/>
              <a:buAutoNum type="arabicPeriod" startAt="8"/>
            </a:pPr>
            <a:r>
              <a:rPr lang="en-US" sz="2400" dirty="0">
                <a:solidFill>
                  <a:schemeClr val="tx1"/>
                </a:solidFill>
                <a:latin typeface="Arial Black" pitchFamily="34" charset="0"/>
              </a:rPr>
              <a:t> </a:t>
            </a:r>
            <a:r>
              <a:rPr lang="el-GR" sz="2400" dirty="0">
                <a:solidFill>
                  <a:schemeClr val="tx1"/>
                </a:solidFill>
                <a:latin typeface="Arial Black" pitchFamily="34" charset="0"/>
              </a:rPr>
              <a:t>Επί πλέον προβλέπεται διάταξη παραλαβής του</a:t>
            </a:r>
            <a:endParaRPr lang="en-US" sz="2400" dirty="0">
              <a:solidFill>
                <a:schemeClr val="tx1"/>
              </a:solidFill>
              <a:latin typeface="Arial Black" pitchFamily="34" charset="0"/>
            </a:endParaRPr>
          </a:p>
          <a:p>
            <a:pPr marL="0" indent="0">
              <a:spcBef>
                <a:spcPts val="456"/>
              </a:spcBef>
              <a:buClr>
                <a:schemeClr val="tx1"/>
              </a:buClr>
              <a:buNone/>
            </a:pPr>
            <a:r>
              <a:rPr lang="en-US" sz="2400" dirty="0">
                <a:solidFill>
                  <a:schemeClr val="tx1"/>
                </a:solidFill>
                <a:latin typeface="Arial Black" pitchFamily="34" charset="0"/>
              </a:rPr>
              <a:t>     </a:t>
            </a:r>
            <a:r>
              <a:rPr lang="el-GR" sz="2400" dirty="0">
                <a:solidFill>
                  <a:schemeClr val="tx1"/>
                </a:solidFill>
                <a:latin typeface="Arial Black" pitchFamily="34" charset="0"/>
              </a:rPr>
              <a:t> πετρελαίου  και διάταξη παροχής του, έξω από</a:t>
            </a:r>
            <a:endParaRPr lang="en-US" sz="2400" dirty="0">
              <a:solidFill>
                <a:schemeClr val="tx1"/>
              </a:solidFill>
              <a:latin typeface="Arial Black" pitchFamily="34" charset="0"/>
            </a:endParaRPr>
          </a:p>
          <a:p>
            <a:pPr marL="0" indent="0">
              <a:spcBef>
                <a:spcPts val="456"/>
              </a:spcBef>
              <a:buClr>
                <a:schemeClr val="tx1"/>
              </a:buClr>
              <a:buNone/>
            </a:pPr>
            <a:r>
              <a:rPr lang="en-US" sz="2400" dirty="0">
                <a:latin typeface="Arial Black" pitchFamily="34" charset="0"/>
              </a:rPr>
              <a:t>     </a:t>
            </a:r>
            <a:r>
              <a:rPr lang="el-GR" sz="2400" dirty="0">
                <a:solidFill>
                  <a:schemeClr val="tx1"/>
                </a:solidFill>
                <a:latin typeface="Arial Black" pitchFamily="34" charset="0"/>
              </a:rPr>
              <a:t> την εγκατάσταση.</a:t>
            </a:r>
          </a:p>
        </p:txBody>
      </p:sp>
      <p:sp>
        <p:nvSpPr>
          <p:cNvPr id="4" name="Title 1">
            <a:extLst>
              <a:ext uri="{FF2B5EF4-FFF2-40B4-BE49-F238E27FC236}">
                <a16:creationId xmlns:a16="http://schemas.microsoft.com/office/drawing/2014/main" id="{4B0B7695-304E-2077-42AA-19B15485F3FA}"/>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5.1.  Εγκαταστάσεις καύσης του πετρελαίου</a:t>
            </a:r>
            <a:endParaRPr lang="el-GR" sz="2800" b="1" u="sng" dirty="0">
              <a:solidFill>
                <a:srgbClr val="FFFF00"/>
              </a:solidFill>
              <a:latin typeface="Arial" pitchFamily="34" charset="0"/>
              <a:cs typeface="Arial" pitchFamily="34" charset="0"/>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Τάσος\OneDrive\Pictures\Screenshots\2022-09-30 (25).png"/>
          <p:cNvPicPr>
            <a:picLocks noChangeAspect="1" noChangeArrowheads="1"/>
          </p:cNvPicPr>
          <p:nvPr/>
        </p:nvPicPr>
        <p:blipFill>
          <a:blip r:embed="rId2"/>
          <a:srcRect/>
          <a:stretch>
            <a:fillRect/>
          </a:stretch>
        </p:blipFill>
        <p:spPr bwMode="auto">
          <a:xfrm>
            <a:off x="285750" y="1694649"/>
            <a:ext cx="8462714" cy="3758414"/>
          </a:xfrm>
          <a:prstGeom prst="rect">
            <a:avLst/>
          </a:prstGeom>
          <a:noFill/>
        </p:spPr>
      </p:pic>
      <p:sp>
        <p:nvSpPr>
          <p:cNvPr id="2" name="Title 1">
            <a:extLst>
              <a:ext uri="{FF2B5EF4-FFF2-40B4-BE49-F238E27FC236}">
                <a16:creationId xmlns:a16="http://schemas.microsoft.com/office/drawing/2014/main" id="{6CC54B7B-DDDD-9225-8E5C-F229785B25F9}"/>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5.1.  Εγκαταστάσεις καύσης του πετρελαίου</a:t>
            </a:r>
            <a:endParaRPr lang="el-GR" sz="2800" b="1" u="sng" dirty="0">
              <a:solidFill>
                <a:srgbClr val="FFFF00"/>
              </a:solidFill>
              <a:latin typeface="Arial" pitchFamily="34" charset="0"/>
              <a:cs typeface="Arial" pitchFamily="34" charset="0"/>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Τάσος\OneDrive\Pictures\Screenshots\2022-09-30 (26).png"/>
          <p:cNvPicPr>
            <a:picLocks noChangeAspect="1" noChangeArrowheads="1"/>
          </p:cNvPicPr>
          <p:nvPr/>
        </p:nvPicPr>
        <p:blipFill>
          <a:blip r:embed="rId2"/>
          <a:srcRect/>
          <a:stretch>
            <a:fillRect/>
          </a:stretch>
        </p:blipFill>
        <p:spPr bwMode="auto">
          <a:xfrm>
            <a:off x="285749" y="1412776"/>
            <a:ext cx="8542339" cy="4608512"/>
          </a:xfrm>
          <a:prstGeom prst="rect">
            <a:avLst/>
          </a:prstGeom>
          <a:noFill/>
        </p:spPr>
      </p:pic>
      <p:sp>
        <p:nvSpPr>
          <p:cNvPr id="2" name="Title 1">
            <a:extLst>
              <a:ext uri="{FF2B5EF4-FFF2-40B4-BE49-F238E27FC236}">
                <a16:creationId xmlns:a16="http://schemas.microsoft.com/office/drawing/2014/main" id="{AD35E102-CEF3-29B0-9A5C-B600E442A00F}"/>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5.1.  Εγκαταστάσεις καύσης του πετρελαίου</a:t>
            </a:r>
            <a:endParaRPr lang="el-GR" sz="2800" b="1" u="sng" dirty="0">
              <a:solidFill>
                <a:srgbClr val="FFFF00"/>
              </a:solidFill>
              <a:latin typeface="Arial" pitchFamily="34" charset="0"/>
              <a:cs typeface="Arial" pitchFamily="34" charset="0"/>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Τάσος\OneDrive\Pictures\Screenshots\2022-09-30 (27).png"/>
          <p:cNvPicPr>
            <a:picLocks noChangeAspect="1" noChangeArrowheads="1"/>
          </p:cNvPicPr>
          <p:nvPr/>
        </p:nvPicPr>
        <p:blipFill>
          <a:blip r:embed="rId2"/>
          <a:srcRect/>
          <a:stretch>
            <a:fillRect/>
          </a:stretch>
        </p:blipFill>
        <p:spPr bwMode="auto">
          <a:xfrm>
            <a:off x="285750" y="1268760"/>
            <a:ext cx="8572499" cy="4955828"/>
          </a:xfrm>
          <a:prstGeom prst="rect">
            <a:avLst/>
          </a:prstGeom>
          <a:noFill/>
        </p:spPr>
      </p:pic>
      <p:sp>
        <p:nvSpPr>
          <p:cNvPr id="2" name="Title 1">
            <a:extLst>
              <a:ext uri="{FF2B5EF4-FFF2-40B4-BE49-F238E27FC236}">
                <a16:creationId xmlns:a16="http://schemas.microsoft.com/office/drawing/2014/main" id="{C9DA1158-D5C5-A2B5-8DA7-D54095F31148}"/>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5.1.  Εγκαταστάσεις καύσης του πετρελαίου</a:t>
            </a:r>
            <a:endParaRPr lang="el-GR" sz="2800" b="1" u="sng" dirty="0">
              <a:solidFill>
                <a:srgbClr val="FFFF00"/>
              </a:solidFill>
              <a:latin typeface="Arial" pitchFamily="34" charset="0"/>
              <a:cs typeface="Arial" pitchFamily="34" charset="0"/>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733256"/>
          </a:xfrm>
        </p:spPr>
        <p:txBody>
          <a:bodyPr>
            <a:normAutofit/>
          </a:bodyPr>
          <a:lstStyle/>
          <a:p>
            <a:endParaRPr lang="el-GR" sz="1600" dirty="0">
              <a:solidFill>
                <a:schemeClr val="tx1"/>
              </a:solidFill>
              <a:latin typeface="Arial Black" pitchFamily="34" charset="0"/>
            </a:endParaRPr>
          </a:p>
          <a:p>
            <a:pPr>
              <a:lnSpc>
                <a:spcPct val="100000"/>
              </a:lnSpc>
              <a:buAutoNum type="alphaUcParenR"/>
            </a:pPr>
            <a:r>
              <a:rPr lang="el-GR" sz="1800" dirty="0">
                <a:solidFill>
                  <a:srgbClr val="FF0000"/>
                </a:solidFill>
                <a:latin typeface="Arial Black" pitchFamily="34" charset="0"/>
              </a:rPr>
              <a:t>Όργανα και εξαρτήματα που ρυθμίζουν την ροή του πετρελαίου</a:t>
            </a:r>
            <a:r>
              <a:rPr lang="en-US" sz="1800" dirty="0">
                <a:solidFill>
                  <a:srgbClr val="FF0000"/>
                </a:solidFill>
                <a:latin typeface="Arial Black" pitchFamily="34" charset="0"/>
              </a:rPr>
              <a:t>:</a:t>
            </a:r>
          </a:p>
          <a:p>
            <a:pPr marL="0" indent="0">
              <a:lnSpc>
                <a:spcPct val="100000"/>
              </a:lnSpc>
              <a:buNone/>
            </a:pPr>
            <a:endParaRPr lang="el-GR" sz="1800" dirty="0">
              <a:solidFill>
                <a:schemeClr val="tx1"/>
              </a:solidFill>
              <a:latin typeface="Arial Black" pitchFamily="34" charset="0"/>
            </a:endParaRPr>
          </a:p>
          <a:p>
            <a:pPr>
              <a:lnSpc>
                <a:spcPct val="100000"/>
              </a:lnSpc>
              <a:buFont typeface="Wingdings" panose="05000000000000000000" pitchFamily="2" charset="2"/>
              <a:buChar char="Ø"/>
            </a:pPr>
            <a:r>
              <a:rPr lang="el-GR" sz="1800" dirty="0">
                <a:solidFill>
                  <a:schemeClr val="tx1"/>
                </a:solidFill>
                <a:latin typeface="Arial Black" pitchFamily="34" charset="0"/>
              </a:rPr>
              <a:t>Σε κανονικές συνθήκες λειτουργίας το πετρέλαιο παρέχεται στο δίκτυο από μια από τις δεξαμενές χρήσης μέσα στο λεβητοστάσιο  από την κατάθλιψη της αντλίας πετρελαίου. Η αντλία αυτή μπορεί να αναρροφήσει από οποιαδήποτε δεξαμενή του πλοίου. Για μεγαλύτερη ασφάλεια υπάρχουν δυο αντλίες πετρελαίου, η μια τηρείται σε κατάσταση άμεσης ετοιμότητας για περιπτώσεις απρόβλεπτης κράτησης αυτής που λειτουργεί. Υπάρχει επίσης χειραντλία για την αρχική αφή των λεβήτων, όταν δεν υπάρχει ατμός ή ηλεκτρική ισχύς. Ορισμένα πλοία φέρουν και ηλεκτροκίνητη αντλία μικρής απόδοσης, για την ύψωση μικρής πίεσης στον λέβητα, κατά την αφή, σε περίπτωση ύπαρξης ηλεκτρικής ισχύος όταν γίνεται η αφή.</a:t>
            </a:r>
          </a:p>
          <a:p>
            <a:pPr>
              <a:lnSpc>
                <a:spcPct val="100000"/>
              </a:lnSpc>
              <a:buFont typeface="Wingdings" panose="05000000000000000000" pitchFamily="2" charset="2"/>
              <a:buChar char="Ø"/>
            </a:pPr>
            <a:r>
              <a:rPr lang="el-GR" sz="1800" dirty="0">
                <a:solidFill>
                  <a:schemeClr val="tx1"/>
                </a:solidFill>
                <a:latin typeface="Arial Black" pitchFamily="34" charset="0"/>
              </a:rPr>
              <a:t>Οι αντλίες πετρελαίου χρήσης είναι εφοδιασμένες με ρυθμιστικές βαλβίδες σταθερής πίεσης, οι οποίες ρυθμίζονται, ώστε να καταθλίβεται πετρέλαιο στην απαιτούμενη πίεση για κάθε δίκτυο. </a:t>
            </a:r>
          </a:p>
          <a:p>
            <a:pPr>
              <a:lnSpc>
                <a:spcPct val="100000"/>
              </a:lnSpc>
            </a:pPr>
            <a:endParaRPr lang="el-GR" sz="1600" dirty="0">
              <a:solidFill>
                <a:schemeClr val="tx1"/>
              </a:solidFill>
              <a:latin typeface="Arial Black" pitchFamily="34" charset="0"/>
            </a:endParaRPr>
          </a:p>
          <a:p>
            <a:endParaRPr lang="el-GR" sz="1600" dirty="0">
              <a:solidFill>
                <a:schemeClr val="tx1"/>
              </a:solidFill>
              <a:latin typeface="Arial Black" pitchFamily="34" charset="0"/>
            </a:endParaRPr>
          </a:p>
        </p:txBody>
      </p:sp>
      <p:sp>
        <p:nvSpPr>
          <p:cNvPr id="4" name="Title 1">
            <a:extLst>
              <a:ext uri="{FF2B5EF4-FFF2-40B4-BE49-F238E27FC236}">
                <a16:creationId xmlns:a16="http://schemas.microsoft.com/office/drawing/2014/main" id="{BE945CF8-8029-7BB2-F641-7A756D85CB09}"/>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5.2.  Εξαρτήματα που </a:t>
            </a:r>
            <a:r>
              <a:rPr lang="el-GR" sz="2800" b="1" u="sng" dirty="0">
                <a:solidFill>
                  <a:srgbClr val="FF0000"/>
                </a:solidFill>
                <a:latin typeface="Arial" pitchFamily="34" charset="0"/>
                <a:cs typeface="Arial" pitchFamily="34" charset="0"/>
              </a:rPr>
              <a:t>ρυθμίζουν την ροή </a:t>
            </a:r>
            <a:r>
              <a:rPr lang="el-GR" sz="2800" b="1" u="sng" dirty="0">
                <a:solidFill>
                  <a:schemeClr val="bg1"/>
                </a:solidFill>
                <a:latin typeface="Arial" pitchFamily="34" charset="0"/>
                <a:cs typeface="Arial" pitchFamily="34" charset="0"/>
              </a:rPr>
              <a:t>του πετρελαίου και του αέρα καύσης</a:t>
            </a:r>
            <a:endParaRPr lang="el-GR" sz="2800" b="1" u="sng" dirty="0">
              <a:solidFill>
                <a:srgbClr val="FFFF00"/>
              </a:solidFill>
              <a:latin typeface="Arial" pitchFamily="34" charset="0"/>
              <a:cs typeface="Arial" pitchFamily="34" charset="0"/>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571194"/>
          </a:xfrm>
        </p:spPr>
        <p:txBody>
          <a:bodyPr>
            <a:noAutofit/>
          </a:bodyPr>
          <a:lstStyle/>
          <a:p>
            <a:pPr>
              <a:lnSpc>
                <a:spcPct val="100000"/>
              </a:lnSpc>
              <a:buFont typeface="Wingdings" panose="05000000000000000000" pitchFamily="2" charset="2"/>
              <a:buChar char="Ø"/>
            </a:pPr>
            <a:r>
              <a:rPr lang="el-GR" sz="1700" dirty="0">
                <a:solidFill>
                  <a:schemeClr val="tx1"/>
                </a:solidFill>
                <a:latin typeface="Arial Black" pitchFamily="34" charset="0"/>
              </a:rPr>
              <a:t>Οι καταθλίψεις των διαφόρων αντλιών πετρελαίου συνδέονται σε μια κοινή σωλήνωση πάνω στην οποία υπάρχει μετρητής για την καταγραφή του πετρελαίου που καταναλώνεται. Ο μετρητής μπορεί να απομονωθεί με την βοήθεια ιδιαίτερης σωλήνωσης, όταν το πετρέλαιο κυκλοφορεί στο δίκτυο, χωρίς να γίνεται κατανάλωση στον λέβητα.</a:t>
            </a:r>
          </a:p>
          <a:p>
            <a:pPr marL="432000" indent="-457200">
              <a:lnSpc>
                <a:spcPct val="100000"/>
              </a:lnSpc>
              <a:spcBef>
                <a:spcPts val="456"/>
              </a:spcBef>
              <a:buNone/>
            </a:pPr>
            <a:r>
              <a:rPr lang="el-GR" sz="1700" dirty="0">
                <a:solidFill>
                  <a:schemeClr val="tx1"/>
                </a:solidFill>
                <a:latin typeface="Arial Black" pitchFamily="34" charset="0"/>
              </a:rPr>
              <a:t>      </a:t>
            </a:r>
            <a:r>
              <a:rPr lang="en-US" sz="1700" dirty="0">
                <a:solidFill>
                  <a:schemeClr val="tx1"/>
                </a:solidFill>
                <a:latin typeface="Arial Black" pitchFamily="34" charset="0"/>
              </a:rPr>
              <a:t>   </a:t>
            </a:r>
            <a:r>
              <a:rPr lang="el-GR" sz="1700" dirty="0">
                <a:solidFill>
                  <a:schemeClr val="tx1"/>
                </a:solidFill>
                <a:latin typeface="Arial Black" pitchFamily="34" charset="0"/>
              </a:rPr>
              <a:t>Όπως είναι γνωστό το πετρέλαιο πρέπει να θερμαίνεται για να πραγματοποιείται τελειότερα η καύση του. Αυτό επιτυγχάνεται μέσα στους </a:t>
            </a:r>
            <a:r>
              <a:rPr lang="el-GR" sz="1700" dirty="0">
                <a:solidFill>
                  <a:srgbClr val="FF0000"/>
                </a:solidFill>
                <a:latin typeface="Arial Black" pitchFamily="34" charset="0"/>
              </a:rPr>
              <a:t>προθερμαντήρες πετρελαίου</a:t>
            </a:r>
            <a:r>
              <a:rPr lang="el-GR" sz="1700" dirty="0">
                <a:solidFill>
                  <a:schemeClr val="tx1"/>
                </a:solidFill>
                <a:latin typeface="Arial Black" pitchFamily="34" charset="0"/>
              </a:rPr>
              <a:t>, οι οποίοι χρησιμοποιούν την θερμότητα ατμού χαμηλής πίεσης.</a:t>
            </a:r>
          </a:p>
          <a:p>
            <a:pPr>
              <a:lnSpc>
                <a:spcPct val="100000"/>
              </a:lnSpc>
              <a:buFont typeface="Wingdings" panose="05000000000000000000" pitchFamily="2" charset="2"/>
              <a:buChar char="Ø"/>
            </a:pPr>
            <a:r>
              <a:rPr lang="el-GR" sz="1700" dirty="0">
                <a:solidFill>
                  <a:schemeClr val="tx1"/>
                </a:solidFill>
                <a:latin typeface="Arial Black" pitchFamily="34" charset="0"/>
              </a:rPr>
              <a:t>Μετά τον προθερμαντήρα πετρελαίου το πετρέλαιο περνά από </a:t>
            </a:r>
            <a:r>
              <a:rPr lang="el-GR" sz="1700" dirty="0">
                <a:solidFill>
                  <a:srgbClr val="FF0000"/>
                </a:solidFill>
                <a:latin typeface="Arial Black" pitchFamily="34" charset="0"/>
              </a:rPr>
              <a:t>δικτυωτό φίλτρο</a:t>
            </a:r>
            <a:r>
              <a:rPr lang="el-GR" sz="1700" dirty="0">
                <a:solidFill>
                  <a:schemeClr val="tx1"/>
                </a:solidFill>
                <a:latin typeface="Arial Black" pitchFamily="34" charset="0"/>
              </a:rPr>
              <a:t>, για να απαλλαγεί από τα ξένα σώματα, τα οποία μπορούν να προκαλέσουν φραγμό ή βλάβη στον </a:t>
            </a:r>
            <a:r>
              <a:rPr lang="el-GR" sz="1700" dirty="0">
                <a:solidFill>
                  <a:srgbClr val="FF0000"/>
                </a:solidFill>
                <a:latin typeface="Arial Black" pitchFamily="34" charset="0"/>
              </a:rPr>
              <a:t>διασκορπιστήρα</a:t>
            </a:r>
            <a:r>
              <a:rPr lang="el-GR" sz="1700" dirty="0">
                <a:solidFill>
                  <a:schemeClr val="tx1"/>
                </a:solidFill>
                <a:latin typeface="Arial Black" pitchFamily="34" charset="0"/>
              </a:rPr>
              <a:t>. Στην σωλήνωση του πετρελαίου που βρίσκεται πάνω στην πρόσοψη του λέβητα έχει τοποθετηθεί </a:t>
            </a:r>
            <a:r>
              <a:rPr lang="el-GR" sz="1700" dirty="0" err="1">
                <a:solidFill>
                  <a:srgbClr val="FF0000"/>
                </a:solidFill>
                <a:latin typeface="Arial Black" pitchFamily="34" charset="0"/>
              </a:rPr>
              <a:t>ταχύκλειστη</a:t>
            </a:r>
            <a:r>
              <a:rPr lang="el-GR" sz="1700" dirty="0">
                <a:solidFill>
                  <a:srgbClr val="FF0000"/>
                </a:solidFill>
                <a:latin typeface="Arial Black" pitchFamily="34" charset="0"/>
              </a:rPr>
              <a:t> βαλβίδα διακοπής</a:t>
            </a:r>
            <a:r>
              <a:rPr lang="el-GR" sz="1700" dirty="0">
                <a:solidFill>
                  <a:schemeClr val="tx1"/>
                </a:solidFill>
                <a:latin typeface="Arial Black" pitchFamily="34" charset="0"/>
              </a:rPr>
              <a:t>, που λειτουργεί με την βοήθεια σπειροειδούς ελατηρίου και οδοντωτού μοχλού (</a:t>
            </a:r>
            <a:r>
              <a:rPr lang="el-GR" sz="1700" dirty="0" err="1">
                <a:solidFill>
                  <a:schemeClr val="tx1"/>
                </a:solidFill>
                <a:latin typeface="Arial Black" pitchFamily="34" charset="0"/>
              </a:rPr>
              <a:t>καστάνιας</a:t>
            </a:r>
            <a:r>
              <a:rPr lang="el-GR" sz="1700" dirty="0">
                <a:solidFill>
                  <a:schemeClr val="tx1"/>
                </a:solidFill>
                <a:latin typeface="Arial Black" pitchFamily="34" charset="0"/>
              </a:rPr>
              <a:t>), ώστε σε περίπτωση ανάγκης να διακόπτεται γρήγορα το παρεχόμενο πετρέλαιο σε όλες τις εστίες. Υπάρχουν ακόμη </a:t>
            </a:r>
            <a:r>
              <a:rPr lang="el-GR" sz="1700" dirty="0">
                <a:solidFill>
                  <a:srgbClr val="FF0000"/>
                </a:solidFill>
                <a:latin typeface="Arial Black" pitchFamily="34" charset="0"/>
              </a:rPr>
              <a:t>θλιβόμετρα</a:t>
            </a:r>
            <a:r>
              <a:rPr lang="el-GR" sz="1700" dirty="0">
                <a:solidFill>
                  <a:schemeClr val="tx1"/>
                </a:solidFill>
                <a:latin typeface="Arial Black" pitchFamily="34" charset="0"/>
              </a:rPr>
              <a:t> και </a:t>
            </a:r>
            <a:r>
              <a:rPr lang="el-GR" sz="1700" dirty="0">
                <a:solidFill>
                  <a:srgbClr val="FF0000"/>
                </a:solidFill>
                <a:latin typeface="Arial Black" pitchFamily="34" charset="0"/>
              </a:rPr>
              <a:t>θερμόμετρα</a:t>
            </a:r>
            <a:r>
              <a:rPr lang="el-GR" sz="1700" dirty="0">
                <a:solidFill>
                  <a:schemeClr val="tx1"/>
                </a:solidFill>
                <a:latin typeface="Arial Black" pitchFamily="34" charset="0"/>
              </a:rPr>
              <a:t> σε εμφανείς θέσεις που δείχνουν κάθε στιγμή την κατάσταση λειτουργίας του λέβητα. </a:t>
            </a:r>
            <a:endParaRPr lang="el-GR" sz="1700" dirty="0">
              <a:latin typeface="Arial Black" pitchFamily="34" charset="0"/>
            </a:endParaRPr>
          </a:p>
        </p:txBody>
      </p:sp>
      <p:sp>
        <p:nvSpPr>
          <p:cNvPr id="4" name="Title 1">
            <a:extLst>
              <a:ext uri="{FF2B5EF4-FFF2-40B4-BE49-F238E27FC236}">
                <a16:creationId xmlns:a16="http://schemas.microsoft.com/office/drawing/2014/main" id="{8BE470BD-2D2A-7ED8-D9AD-632312740F9D}"/>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5.2.  Εξαρτήματα που </a:t>
            </a:r>
            <a:r>
              <a:rPr lang="el-GR" sz="2800" b="1" u="sng" dirty="0">
                <a:solidFill>
                  <a:srgbClr val="FF0000"/>
                </a:solidFill>
                <a:latin typeface="Arial" pitchFamily="34" charset="0"/>
                <a:cs typeface="Arial" pitchFamily="34" charset="0"/>
              </a:rPr>
              <a:t>ρυθμίζουν την ροή </a:t>
            </a:r>
            <a:r>
              <a:rPr lang="el-GR" sz="2800" b="1" u="sng" dirty="0">
                <a:solidFill>
                  <a:schemeClr val="bg1"/>
                </a:solidFill>
                <a:latin typeface="Arial" pitchFamily="34" charset="0"/>
                <a:cs typeface="Arial" pitchFamily="34" charset="0"/>
              </a:rPr>
              <a:t>του πετρελαίου και του αέρα καύσης</a:t>
            </a:r>
            <a:endParaRPr lang="el-GR" sz="2800" b="1" u="sng" dirty="0">
              <a:solidFill>
                <a:srgbClr val="FFFF00"/>
              </a:solidFill>
              <a:latin typeface="Arial" pitchFamily="34" charset="0"/>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85000" lnSpcReduction="10000"/>
          </a:bodyPr>
          <a:lstStyle/>
          <a:p>
            <a:pPr>
              <a:buClr>
                <a:srgbClr val="FF0000"/>
              </a:buClr>
            </a:pPr>
            <a:r>
              <a:rPr lang="el-GR" sz="2000" b="1" u="sng" dirty="0">
                <a:solidFill>
                  <a:schemeClr val="tx1"/>
                </a:solidFill>
                <a:latin typeface="Arial Black" pitchFamily="34" charset="0"/>
              </a:rPr>
              <a:t>Η ΛΕΙΤΟΥΡΓΙΑ ΤΟΥ ΛΕΒΗΤΑ.</a:t>
            </a:r>
          </a:p>
          <a:p>
            <a:pPr algn="l">
              <a:buClr>
                <a:srgbClr val="FF0000"/>
              </a:buClr>
            </a:pPr>
            <a:endParaRPr lang="el-GR" sz="2000" b="1" dirty="0">
              <a:solidFill>
                <a:schemeClr val="tx1"/>
              </a:solidFill>
              <a:latin typeface="Arial Black" pitchFamily="34" charset="0"/>
            </a:endParaRPr>
          </a:p>
          <a:p>
            <a:pPr algn="l">
              <a:buClr>
                <a:srgbClr val="FF0000"/>
              </a:buClr>
              <a:buFont typeface="Wingdings" pitchFamily="2" charset="2"/>
              <a:buChar char="Ø"/>
            </a:pPr>
            <a:r>
              <a:rPr lang="el-GR" sz="2000" b="1" dirty="0">
                <a:solidFill>
                  <a:schemeClr val="tx1"/>
                </a:solidFill>
                <a:latin typeface="Arial Black" pitchFamily="34" charset="0"/>
              </a:rPr>
              <a:t>ΤΑ ΚΑΥΣΑΕΡΙΑ ΠΕΡΙΒΑΛΛΟΥΝ ΠΡΩΤΑ ΤΟΥΣ ΑΥΛΟΥΣ, ΣΤΗ ΣΥΝΕΧΕΙΑ ΠΕΡΙΒΑΛΛΟΥΝ ΤΟΝ ΥΠΕΡΘΕΡΜΑΝΤΗΡΑ, ΕΙΣΕΡΧΟΝΤΑΙ ΣΤΟΝ ΚΑΠΝΟΘΑΛΑΜΟ ΚΑΙ ΑΠΟ ΤΗΝ ΚΑΠΝΟΔΟΧΟ ΟΔΗΓΟΥΝΤΑΙ ΣΤΗΝ ΑΤΜΟΣΦΑΙΡΑ.</a:t>
            </a:r>
          </a:p>
          <a:p>
            <a:pPr algn="l">
              <a:buClr>
                <a:srgbClr val="FF0000"/>
              </a:buClr>
              <a:buFont typeface="Wingdings" pitchFamily="2" charset="2"/>
              <a:buChar char="Ø"/>
            </a:pPr>
            <a:r>
              <a:rPr lang="el-GR" sz="2000" b="1" dirty="0">
                <a:solidFill>
                  <a:schemeClr val="tx1"/>
                </a:solidFill>
                <a:latin typeface="Arial Black" pitchFamily="34" charset="0"/>
              </a:rPr>
              <a:t>ΚΑΤΑ ΤΗΝ ΠΟΡΕΙΑ ΤΟΥΣ ΘΕΡΜΑΙΝΟΥΝ ΤΟ ΝΕΡΟ ΜΕΣΑ ΣΤΟΥΣ ΑΥΛΟΥΣ ΚΑΙ ΠΡΟΚΑΛΟΥΝ ΤΗΝ ΚΥΚΛΟΦΟΡΙΑ ΚΑΙ ΑΤΜΟΠΟΙΗΣΗ ΤΟΥ ΝΕΡΟΥ ΚΑΙ ΣΤΗ ΣΥΝΕΧΕΙΑ ΥΠΕΡΘΕΡΜΑΙΝΟΥΝ ΤΟΝ ΑΤΜΟ.</a:t>
            </a:r>
          </a:p>
          <a:p>
            <a:pPr algn="l">
              <a:buClr>
                <a:srgbClr val="FF0000"/>
              </a:buClr>
              <a:buFont typeface="Wingdings" pitchFamily="2" charset="2"/>
              <a:buChar char="Ø"/>
            </a:pPr>
            <a:r>
              <a:rPr lang="el-GR" sz="2000" b="1" dirty="0">
                <a:solidFill>
                  <a:schemeClr val="tx1"/>
                </a:solidFill>
                <a:latin typeface="Arial Black" pitchFamily="34" charset="0"/>
              </a:rPr>
              <a:t>ΤΟ ΤΡΟΦΟΔΟΤΙΚΟ ΝΕΡΟ ΚΑΤΑΘΛΙΒΕΤΑΙ ΣΤΗ ΒΑΣΗ ΤΟΥ ΑΤΜΟΫΔΡΟΘΑΛΑΜΟΥ ΜΕΣΩ ΤΟΥ ΤΡΟΦΟΔΟΤΙΚΟΥ ΕΠΙΣΤΟΜΙΟΥ.</a:t>
            </a:r>
          </a:p>
          <a:p>
            <a:pPr algn="l">
              <a:buClr>
                <a:srgbClr val="FF0000"/>
              </a:buClr>
              <a:buFont typeface="Wingdings" pitchFamily="2" charset="2"/>
              <a:buChar char="Ø"/>
            </a:pPr>
            <a:r>
              <a:rPr lang="el-GR" sz="2000" b="1" dirty="0">
                <a:solidFill>
                  <a:schemeClr val="tx1"/>
                </a:solidFill>
                <a:latin typeface="Arial Black" pitchFamily="34" charset="0"/>
              </a:rPr>
              <a:t>ΚΑΤΕΒΑΙΝΕΙ ΜΕ ΤΟΥΣ ΕΞΩΤΕΡΙΚΟΥΣ ΚΑΙ ΑΠΟΜΑΚΡΥΣΜΕΝΟΥΣ ΤΗΣ ΕΣΤΙΑΣ ΑΥΛΟΥΣ ΣΤΟΥΣ ΥΔΡΟΘΑΛΑΜΟΥΣ ΚΑΙ ΑΠΟ ΕΚΕΙ ΑΦΟΥ ΘΕΡΜΑΝΘΕΙ ΑΝΕΒΑΙΝΕΙ ΜΕ ΤΟΥΣ ΑΥΛΟΥΣ ΠΟΥ ΒΡΙΣΚΟΝΤΑΙ ΚΟΝΤΑ ΣΤΗΝ ΕΣΤΙΑ ΠΡΟΣ ΤΟΝ ΑΤΜΟΘΑΛΑΜΟ.</a:t>
            </a:r>
          </a:p>
          <a:p>
            <a:pPr algn="l">
              <a:buClr>
                <a:srgbClr val="FF0000"/>
              </a:buClr>
              <a:buFont typeface="Wingdings" pitchFamily="2" charset="2"/>
              <a:buChar char="Ø"/>
            </a:pPr>
            <a:r>
              <a:rPr lang="el-GR" sz="2000" b="1" dirty="0">
                <a:solidFill>
                  <a:schemeClr val="tx1"/>
                </a:solidFill>
                <a:latin typeface="Arial Black" pitchFamily="34" charset="0"/>
              </a:rPr>
              <a:t>ΕΚΤΟΣ ΑΠΟ ΤΗ ΔΕΣΜΗ ΤΩΝ ΑΤΜΟΓΟΝΩΝ ΑΥΛΩΝ ΥΠΑΡΧΟΥΝ ΚΑΙ ΟΙ ΑΥΛΟΙ ΜΕΓΑΛΗΣ ΔΙΑΜΕΤΡΟΥ ΕΞΩ ΑΠΟ ΤΟ ΠΕΡΙΒΛΗΜΑ ΤΟΥ ΛΕΒΗΤΑ, ΟΙ ΟΠΟΙΟΙ ΔΕΝ ΕΚΤΙΘΕΝΤΑΙ ΣΤΗΝ ΑΚΤΙΝΟΒΟΛΙΑ ΤΗΣ ΕΣΤΙΑΣ. ΟΠΟΥ ΔΙΑ ΜΕΣΟΥ ΑΥΤΩΝ ΤΟ ΝΕΡΟ ΚΑΤΕΒΑΙΝΕΙ ΣΕ ΜΕΓΑΛΗ ΠΟΣΟΤΗΤΑ ΑΠΟ ΤΟΝ ΑΤΜΟΘΑΛΑΜΟ ΠΡΟΣ ΤΟΥΣ ΥΔΡΟΘΑΛΑΜΟΥΣ.</a:t>
            </a:r>
          </a:p>
          <a:p>
            <a:pPr algn="l">
              <a:buClr>
                <a:srgbClr val="FF0000"/>
              </a:buClr>
            </a:pPr>
            <a:endParaRPr lang="el-GR" sz="2000" b="1" dirty="0">
              <a:solidFill>
                <a:schemeClr val="tx1"/>
              </a:solidFill>
              <a:latin typeface="Arial Black" pitchFamily="34" charset="0"/>
            </a:endParaRPr>
          </a:p>
          <a:p>
            <a:pPr algn="l">
              <a:buClr>
                <a:srgbClr val="FF0000"/>
              </a:buClr>
              <a:buFont typeface="Wingdings" pitchFamily="2" charset="2"/>
              <a:buChar char="Ø"/>
            </a:pPr>
            <a:endParaRPr lang="el-GR" sz="20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ΛΕΒΗΤΑΣ </a:t>
            </a:r>
            <a:r>
              <a:rPr lang="en-US" sz="2400" b="1" u="sng" dirty="0">
                <a:solidFill>
                  <a:schemeClr val="bg1"/>
                </a:solidFill>
                <a:latin typeface="Arial" pitchFamily="34" charset="0"/>
                <a:cs typeface="Arial" pitchFamily="34" charset="0"/>
              </a:rPr>
              <a:t> YARROW - EXPRESS</a:t>
            </a:r>
          </a:p>
        </p:txBody>
      </p:sp>
    </p:spTree>
    <p:extLst>
      <p:ext uri="{BB962C8B-B14F-4D97-AF65-F5344CB8AC3E}">
        <p14:creationId xmlns:p14="http://schemas.microsoft.com/office/powerpoint/2010/main" val="355971487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040560"/>
          </a:xfrm>
        </p:spPr>
        <p:txBody>
          <a:bodyPr>
            <a:noAutofit/>
          </a:bodyPr>
          <a:lstStyle/>
          <a:p>
            <a:pPr>
              <a:lnSpc>
                <a:spcPct val="100000"/>
              </a:lnSpc>
              <a:buFont typeface="Wingdings" panose="05000000000000000000" pitchFamily="2" charset="2"/>
              <a:buChar char="Ø"/>
            </a:pPr>
            <a:r>
              <a:rPr lang="el-GR" sz="1800" dirty="0">
                <a:solidFill>
                  <a:schemeClr val="tx1"/>
                </a:solidFill>
                <a:latin typeface="Arial Black" pitchFamily="34" charset="0"/>
              </a:rPr>
              <a:t>Στην κορυφή κάθε κεντρικού αγωγού πετρελαίου που οδηγεί προς τους καυστήρες του λέβητα, υπάρχει μια ρυθμιστική βαλβίδα που ονομάζεται </a:t>
            </a:r>
            <a:r>
              <a:rPr lang="el-GR" sz="1800" dirty="0" err="1">
                <a:solidFill>
                  <a:schemeClr val="tx1"/>
                </a:solidFill>
                <a:latin typeface="Arial Black" pitchFamily="34" charset="0"/>
              </a:rPr>
              <a:t>μικρομετρική</a:t>
            </a:r>
            <a:r>
              <a:rPr lang="el-GR" sz="1800" dirty="0">
                <a:solidFill>
                  <a:schemeClr val="tx1"/>
                </a:solidFill>
                <a:latin typeface="Arial Black" pitchFamily="34" charset="0"/>
              </a:rPr>
              <a:t> βαλβίδα και ρυθμίζει την πίεση του πετρελαίου και την ποσότητα που δίνεται σε κάθε εστία. Από αυτό τον κεντρικό αγωγό μικροί εύκαμπτοι μεταλλικοί σωλήνες οδηγούν στον κάθε διασκορπιστήρα. Στην κορυφή των σωλήνων αυτών έχουν τοποθετηθεί επιστόμια με ημισφαιρικές βαλβίδες, για να απομονώνονται αυτοί οι σωλήνες από τον κεντρικό αγωγό, όταν ο καυστήρας δεν λειτουργεί.</a:t>
            </a:r>
          </a:p>
          <a:p>
            <a:pPr>
              <a:lnSpc>
                <a:spcPct val="100000"/>
              </a:lnSpc>
              <a:buFont typeface="Wingdings" panose="05000000000000000000" pitchFamily="2" charset="2"/>
              <a:buChar char="Ø"/>
            </a:pPr>
            <a:r>
              <a:rPr lang="el-GR" sz="1800" dirty="0">
                <a:solidFill>
                  <a:schemeClr val="tx1"/>
                </a:solidFill>
                <a:latin typeface="Arial Black" pitchFamily="34" charset="0"/>
              </a:rPr>
              <a:t>Πρόσθετα επιστόμια που ονομάζονται επιστόμια των </a:t>
            </a:r>
            <a:r>
              <a:rPr lang="el-GR" sz="1800" dirty="0" err="1">
                <a:solidFill>
                  <a:schemeClr val="tx1"/>
                </a:solidFill>
                <a:latin typeface="Arial Black" pitchFamily="34" charset="0"/>
              </a:rPr>
              <a:t>διασκορπιστήρων</a:t>
            </a:r>
            <a:r>
              <a:rPr lang="el-GR" sz="1800" dirty="0">
                <a:solidFill>
                  <a:schemeClr val="tx1"/>
                </a:solidFill>
                <a:latin typeface="Arial Black" pitchFamily="34" charset="0"/>
              </a:rPr>
              <a:t>, έχουν τοποθετηθεί κοντά στην σύνδεση του σωλήνα με τον διασκορπιστήρα. Στο κατώτατο σημείο κάθε κεντρικού αγωγού πετρελαίου, μια βαλβίδα επιστροφής του πετρελαίου στην αναρρόφηση των αντλιών. Με την ίδια βαλβίδα γίνεται δυνατή η συνεχής κυκλοφορία του πετρελαίου, μέσω του θερμαντήρα πριν από την αφή των πυρών, για να αποκτήσει αυτό την κανονική θερμοκρασία για το άναμμα.</a:t>
            </a:r>
          </a:p>
        </p:txBody>
      </p:sp>
      <p:sp>
        <p:nvSpPr>
          <p:cNvPr id="4" name="Title 1">
            <a:extLst>
              <a:ext uri="{FF2B5EF4-FFF2-40B4-BE49-F238E27FC236}">
                <a16:creationId xmlns:a16="http://schemas.microsoft.com/office/drawing/2014/main" id="{8BE470BD-2D2A-7ED8-D9AD-632312740F9D}"/>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5.2.  Εξαρτήματα που </a:t>
            </a:r>
            <a:r>
              <a:rPr lang="el-GR" sz="2800" b="1" u="sng" dirty="0">
                <a:solidFill>
                  <a:srgbClr val="FF0000"/>
                </a:solidFill>
                <a:latin typeface="Arial" pitchFamily="34" charset="0"/>
                <a:cs typeface="Arial" pitchFamily="34" charset="0"/>
              </a:rPr>
              <a:t>ρυθμίζουν την ροή </a:t>
            </a:r>
            <a:r>
              <a:rPr lang="el-GR" sz="2800" b="1" u="sng" dirty="0">
                <a:solidFill>
                  <a:schemeClr val="bg1"/>
                </a:solidFill>
                <a:latin typeface="Arial" pitchFamily="34" charset="0"/>
                <a:cs typeface="Arial" pitchFamily="34" charset="0"/>
              </a:rPr>
              <a:t>του πετρελαίου και του αέρα καύσης</a:t>
            </a:r>
            <a:endParaRPr lang="el-GR" sz="2800" b="1" u="sng"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39314840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22-10-01 (45).png"/>
          <p:cNvPicPr>
            <a:picLocks noGrp="1" noChangeAspect="1"/>
          </p:cNvPicPr>
          <p:nvPr>
            <p:ph idx="1"/>
          </p:nvPr>
        </p:nvPicPr>
        <p:blipFill>
          <a:blip r:embed="rId2"/>
          <a:stretch>
            <a:fillRect/>
          </a:stretch>
        </p:blipFill>
        <p:spPr>
          <a:xfrm>
            <a:off x="285750" y="1268760"/>
            <a:ext cx="8572500" cy="5112568"/>
          </a:xfrm>
        </p:spPr>
      </p:pic>
      <p:sp>
        <p:nvSpPr>
          <p:cNvPr id="3" name="Title 1">
            <a:extLst>
              <a:ext uri="{FF2B5EF4-FFF2-40B4-BE49-F238E27FC236}">
                <a16:creationId xmlns:a16="http://schemas.microsoft.com/office/drawing/2014/main" id="{1A58FCBF-BCC1-0EC9-016D-4D3F803C1A8C}"/>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5.2.  </a:t>
            </a:r>
            <a:r>
              <a:rPr lang="el-GR" sz="2800" b="1" u="sng" dirty="0">
                <a:solidFill>
                  <a:srgbClr val="FF0000"/>
                </a:solidFill>
                <a:latin typeface="Arial" pitchFamily="34" charset="0"/>
                <a:cs typeface="Arial" pitchFamily="34" charset="0"/>
              </a:rPr>
              <a:t>Εξαρτήματα που ρυθμίζουν την ροή του πετρελαίου</a:t>
            </a:r>
            <a:r>
              <a:rPr lang="el-GR" sz="2800" b="1" u="sng" dirty="0">
                <a:solidFill>
                  <a:schemeClr val="bg1"/>
                </a:solidFill>
                <a:latin typeface="Arial" pitchFamily="34" charset="0"/>
                <a:cs typeface="Arial" pitchFamily="34" charset="0"/>
              </a:rPr>
              <a:t> και του αέρα καύσης</a:t>
            </a:r>
            <a:endParaRPr lang="el-GR" sz="2800" b="1" u="sng" dirty="0">
              <a:solidFill>
                <a:srgbClr val="FFFF00"/>
              </a:solidFill>
              <a:latin typeface="Arial" pitchFamily="34" charset="0"/>
              <a:cs typeface="Arial" pitchFamily="34" charset="0"/>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678738" cy="4464496"/>
          </a:xfrm>
        </p:spPr>
        <p:txBody>
          <a:bodyPr>
            <a:noAutofit/>
          </a:bodyPr>
          <a:lstStyle/>
          <a:p>
            <a:pPr marL="0" indent="0">
              <a:lnSpc>
                <a:spcPct val="100000"/>
              </a:lnSpc>
              <a:buNone/>
            </a:pPr>
            <a:r>
              <a:rPr lang="el-GR" sz="1800" dirty="0">
                <a:solidFill>
                  <a:srgbClr val="FF0000"/>
                </a:solidFill>
                <a:latin typeface="Arial Black" pitchFamily="34" charset="0"/>
              </a:rPr>
              <a:t>Β</a:t>
            </a:r>
            <a:r>
              <a:rPr lang="en-US" sz="1800" dirty="0">
                <a:solidFill>
                  <a:srgbClr val="FF0000"/>
                </a:solidFill>
                <a:latin typeface="Arial Black" pitchFamily="34" charset="0"/>
              </a:rPr>
              <a:t>)</a:t>
            </a:r>
            <a:r>
              <a:rPr lang="el-GR" sz="1800" dirty="0">
                <a:solidFill>
                  <a:srgbClr val="FF0000"/>
                </a:solidFill>
                <a:latin typeface="Arial Black" pitchFamily="34" charset="0"/>
              </a:rPr>
              <a:t> Μηχανήματα και  όργανα που ρυθμίζουν την ροή του αέρα</a:t>
            </a:r>
            <a:r>
              <a:rPr lang="en-US" sz="1800" dirty="0">
                <a:solidFill>
                  <a:srgbClr val="FF0000"/>
                </a:solidFill>
                <a:latin typeface="Arial Black" pitchFamily="34" charset="0"/>
              </a:rPr>
              <a:t> </a:t>
            </a:r>
            <a:r>
              <a:rPr lang="el-GR" sz="1800" dirty="0">
                <a:solidFill>
                  <a:srgbClr val="FF0000"/>
                </a:solidFill>
                <a:latin typeface="Arial Black" pitchFamily="34" charset="0"/>
              </a:rPr>
              <a:t>καύσης</a:t>
            </a:r>
            <a:endParaRPr lang="en-US" sz="1800" dirty="0">
              <a:solidFill>
                <a:srgbClr val="FF0000"/>
              </a:solidFill>
              <a:latin typeface="Arial Black" pitchFamily="34" charset="0"/>
            </a:endParaRPr>
          </a:p>
          <a:p>
            <a:pPr marL="0" indent="0">
              <a:lnSpc>
                <a:spcPct val="100000"/>
              </a:lnSpc>
              <a:buNone/>
            </a:pPr>
            <a:endParaRPr lang="el-GR" sz="1800" dirty="0">
              <a:solidFill>
                <a:schemeClr val="tx1"/>
              </a:solidFill>
              <a:latin typeface="Arial Black" pitchFamily="34" charset="0"/>
            </a:endParaRPr>
          </a:p>
          <a:p>
            <a:pPr>
              <a:lnSpc>
                <a:spcPct val="100000"/>
              </a:lnSpc>
              <a:buFont typeface="Wingdings" panose="05000000000000000000" pitchFamily="2" charset="2"/>
              <a:buChar char="Ø"/>
            </a:pPr>
            <a:r>
              <a:rPr lang="el-GR" sz="1900" dirty="0">
                <a:solidFill>
                  <a:schemeClr val="tx1"/>
                </a:solidFill>
                <a:latin typeface="Arial Black" pitchFamily="34" charset="0"/>
              </a:rPr>
              <a:t>Τα αναγκαία εξαρτήματα για την πραγματοποίηση της καύσης είναι οι καυστήρες και οι κώνοι αέρα. Με τον καυστήρα ψεκάζεται το πετρέλαιο και </a:t>
            </a:r>
            <a:r>
              <a:rPr lang="el-GR" sz="1900" dirty="0" err="1">
                <a:solidFill>
                  <a:schemeClr val="tx1"/>
                </a:solidFill>
                <a:latin typeface="Arial Black" pitchFamily="34" charset="0"/>
              </a:rPr>
              <a:t>στροβιλιζόμενο</a:t>
            </a:r>
            <a:r>
              <a:rPr lang="el-GR" sz="1900" dirty="0">
                <a:solidFill>
                  <a:schemeClr val="tx1"/>
                </a:solidFill>
                <a:latin typeface="Arial Black" pitchFamily="34" charset="0"/>
              </a:rPr>
              <a:t> σε λεπτότατα σταγονίδια αναμιγνύεται με τον επίσης </a:t>
            </a:r>
            <a:r>
              <a:rPr lang="el-GR" sz="1900" dirty="0" err="1">
                <a:solidFill>
                  <a:schemeClr val="tx1"/>
                </a:solidFill>
                <a:latin typeface="Arial Black" pitchFamily="34" charset="0"/>
              </a:rPr>
              <a:t>στροβιλιζόμενο</a:t>
            </a:r>
            <a:r>
              <a:rPr lang="el-GR" sz="1900" dirty="0">
                <a:solidFill>
                  <a:schemeClr val="tx1"/>
                </a:solidFill>
                <a:latin typeface="Arial Black" pitchFamily="34" charset="0"/>
              </a:rPr>
              <a:t> αέρα καύσης, ώστε να γίνεται τέλεια κατά το δυνατόν ανάμιξη και επαφή των μορίων τους και να πραγματοποιείται η τέλεια καύση με την ελάχιστη δυνατή περίσσεια αέρα.  Εκτός από τους καυστήρες του πετρελαίου και τους κώνου αέρα, άλλα όργανα που σχετίζονται με την καλή καύση και τον έλεγχό της είναι τα θερμόμετρα, τα πυρόμετρα, οι φυσητήρες αιθάλης, οι  ενδείκτες  καπνού, τα περισκόπια, οι συσκευές ανάλυσης καυσαερίων, τα αερόμετρα  κλπ.</a:t>
            </a:r>
          </a:p>
        </p:txBody>
      </p:sp>
      <p:sp>
        <p:nvSpPr>
          <p:cNvPr id="4" name="Title 1">
            <a:extLst>
              <a:ext uri="{FF2B5EF4-FFF2-40B4-BE49-F238E27FC236}">
                <a16:creationId xmlns:a16="http://schemas.microsoft.com/office/drawing/2014/main" id="{8BE470BD-2D2A-7ED8-D9AD-632312740F9D}"/>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5.2.  Εξαρτήματα </a:t>
            </a:r>
            <a:r>
              <a:rPr lang="el-GR" sz="2800" b="1" u="sng" dirty="0">
                <a:solidFill>
                  <a:srgbClr val="FF0000"/>
                </a:solidFill>
                <a:latin typeface="Arial" pitchFamily="34" charset="0"/>
                <a:cs typeface="Arial" pitchFamily="34" charset="0"/>
              </a:rPr>
              <a:t>που ρυθμίζουν την ροή </a:t>
            </a:r>
            <a:r>
              <a:rPr lang="el-GR" sz="2800" b="1" u="sng" dirty="0">
                <a:solidFill>
                  <a:schemeClr val="bg1"/>
                </a:solidFill>
                <a:latin typeface="Arial" pitchFamily="34" charset="0"/>
                <a:cs typeface="Arial" pitchFamily="34" charset="0"/>
              </a:rPr>
              <a:t>του πετρελαίου και </a:t>
            </a:r>
            <a:r>
              <a:rPr lang="el-GR" sz="2800" b="1" u="sng" dirty="0">
                <a:solidFill>
                  <a:srgbClr val="FF0000"/>
                </a:solidFill>
                <a:latin typeface="Arial" pitchFamily="34" charset="0"/>
                <a:cs typeface="Arial" pitchFamily="34" charset="0"/>
              </a:rPr>
              <a:t>του αέρα καύσης</a:t>
            </a:r>
          </a:p>
        </p:txBody>
      </p:sp>
    </p:spTree>
    <p:extLst>
      <p:ext uri="{BB962C8B-B14F-4D97-AF65-F5344CB8AC3E}">
        <p14:creationId xmlns:p14="http://schemas.microsoft.com/office/powerpoint/2010/main" val="163051004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22-10-01 (47).png"/>
          <p:cNvPicPr>
            <a:picLocks noGrp="1" noChangeAspect="1"/>
          </p:cNvPicPr>
          <p:nvPr>
            <p:ph idx="1"/>
          </p:nvPr>
        </p:nvPicPr>
        <p:blipFill>
          <a:blip r:embed="rId2"/>
          <a:stretch>
            <a:fillRect/>
          </a:stretch>
        </p:blipFill>
        <p:spPr>
          <a:xfrm>
            <a:off x="285750" y="1196752"/>
            <a:ext cx="8572500" cy="5112568"/>
          </a:xfrm>
        </p:spPr>
      </p:pic>
      <p:sp>
        <p:nvSpPr>
          <p:cNvPr id="3" name="Title 1">
            <a:extLst>
              <a:ext uri="{FF2B5EF4-FFF2-40B4-BE49-F238E27FC236}">
                <a16:creationId xmlns:a16="http://schemas.microsoft.com/office/drawing/2014/main" id="{DB759CED-7E06-27A3-5D6F-1F3BF69B8C53}"/>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5.2.  Εξαρτήματα </a:t>
            </a:r>
            <a:r>
              <a:rPr lang="el-GR" sz="2800" b="1" u="sng" dirty="0">
                <a:solidFill>
                  <a:srgbClr val="FF0000"/>
                </a:solidFill>
                <a:latin typeface="Arial" pitchFamily="34" charset="0"/>
                <a:cs typeface="Arial" pitchFamily="34" charset="0"/>
              </a:rPr>
              <a:t>που ρυθμίζουν την ροή </a:t>
            </a:r>
            <a:r>
              <a:rPr lang="el-GR" sz="2800" b="1" u="sng" dirty="0">
                <a:solidFill>
                  <a:schemeClr val="bg1"/>
                </a:solidFill>
                <a:latin typeface="Arial" pitchFamily="34" charset="0"/>
                <a:cs typeface="Arial" pitchFamily="34" charset="0"/>
              </a:rPr>
              <a:t>του πετρελαίου και </a:t>
            </a:r>
            <a:r>
              <a:rPr lang="el-GR" sz="2800" b="1" u="sng" dirty="0">
                <a:solidFill>
                  <a:srgbClr val="FF0000"/>
                </a:solidFill>
                <a:latin typeface="Arial" pitchFamily="34" charset="0"/>
                <a:cs typeface="Arial" pitchFamily="34" charset="0"/>
              </a:rPr>
              <a:t>του αέρα καύσης</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678738" cy="5472608"/>
          </a:xfrm>
        </p:spPr>
        <p:txBody>
          <a:bodyPr>
            <a:noAutofit/>
          </a:bodyPr>
          <a:lstStyle/>
          <a:p>
            <a:pPr marL="0" indent="0">
              <a:lnSpc>
                <a:spcPct val="100000"/>
              </a:lnSpc>
              <a:buNone/>
            </a:pPr>
            <a:r>
              <a:rPr lang="el-GR" sz="1800" dirty="0">
                <a:solidFill>
                  <a:srgbClr val="FF0000"/>
                </a:solidFill>
                <a:latin typeface="Arial Black" pitchFamily="34" charset="0"/>
              </a:rPr>
              <a:t>Β</a:t>
            </a:r>
            <a:r>
              <a:rPr lang="en-US" sz="1800" dirty="0">
                <a:solidFill>
                  <a:srgbClr val="FF0000"/>
                </a:solidFill>
                <a:latin typeface="Arial Black" pitchFamily="34" charset="0"/>
              </a:rPr>
              <a:t>)</a:t>
            </a:r>
            <a:r>
              <a:rPr lang="el-GR" sz="1800" dirty="0">
                <a:solidFill>
                  <a:srgbClr val="FF0000"/>
                </a:solidFill>
                <a:latin typeface="Arial Black" pitchFamily="34" charset="0"/>
              </a:rPr>
              <a:t> Μηχανήματα και  όργανα που ρυθμίζουν την ροή του αέρα</a:t>
            </a:r>
            <a:r>
              <a:rPr lang="en-US" sz="1800" dirty="0">
                <a:solidFill>
                  <a:srgbClr val="FF0000"/>
                </a:solidFill>
                <a:latin typeface="Arial Black" pitchFamily="34" charset="0"/>
              </a:rPr>
              <a:t> </a:t>
            </a:r>
            <a:r>
              <a:rPr lang="el-GR" sz="1800" dirty="0">
                <a:solidFill>
                  <a:srgbClr val="FF0000"/>
                </a:solidFill>
                <a:latin typeface="Arial Black" pitchFamily="34" charset="0"/>
              </a:rPr>
              <a:t>καύσης</a:t>
            </a:r>
            <a:endParaRPr lang="en-US" sz="1800" dirty="0">
              <a:solidFill>
                <a:srgbClr val="FF0000"/>
              </a:solidFill>
              <a:latin typeface="Arial Black" pitchFamily="34" charset="0"/>
            </a:endParaRPr>
          </a:p>
          <a:p>
            <a:pPr marL="0" indent="0">
              <a:lnSpc>
                <a:spcPct val="100000"/>
              </a:lnSpc>
              <a:buNone/>
            </a:pPr>
            <a:endParaRPr lang="el-GR" sz="1800" dirty="0">
              <a:solidFill>
                <a:schemeClr val="tx1"/>
              </a:solidFill>
              <a:latin typeface="Arial Black" pitchFamily="34" charset="0"/>
            </a:endParaRPr>
          </a:p>
          <a:p>
            <a:pPr>
              <a:lnSpc>
                <a:spcPct val="100000"/>
              </a:lnSpc>
              <a:buFont typeface="Wingdings" panose="05000000000000000000" pitchFamily="2" charset="2"/>
              <a:buChar char="Ø"/>
            </a:pPr>
            <a:r>
              <a:rPr lang="el-GR" sz="1800" dirty="0">
                <a:solidFill>
                  <a:schemeClr val="tx1"/>
                </a:solidFill>
                <a:latin typeface="Arial Black" pitchFamily="34" charset="0"/>
              </a:rPr>
              <a:t>Ο αέρας που απαιτείται για την καύση, διοχετεύεται στον λέβητα δια μέσου αγωγών, οι οποίοι ξεκινούν από την βάση ή το μέσο της καπνοδόχου και από τμήμα προφυλαγμένο από την είσοδο βρόχινου ή θαλασσινού νερού. Στην βάση των αγωγών τοποθετούνται οι ανεμιστήρες τεχνητού ελκυσμού, οι οποίοι καταθλίβουν τον </a:t>
            </a:r>
            <a:r>
              <a:rPr lang="el-GR" sz="1800" dirty="0" err="1">
                <a:solidFill>
                  <a:schemeClr val="tx1"/>
                </a:solidFill>
                <a:latin typeface="Arial Black" pitchFamily="34" charset="0"/>
              </a:rPr>
              <a:t>αναρροφούμενο</a:t>
            </a:r>
            <a:r>
              <a:rPr lang="el-GR" sz="1800" dirty="0">
                <a:solidFill>
                  <a:schemeClr val="tx1"/>
                </a:solidFill>
                <a:latin typeface="Arial Black" pitchFamily="34" charset="0"/>
              </a:rPr>
              <a:t> αέρα δια μέσου διαφραγμάτων (γρίλιες), στο διπλό κέλυφος του αέρα του λέβητα. </a:t>
            </a:r>
          </a:p>
          <a:p>
            <a:pPr>
              <a:lnSpc>
                <a:spcPct val="100000"/>
              </a:lnSpc>
              <a:buFont typeface="Wingdings" panose="05000000000000000000" pitchFamily="2" charset="2"/>
              <a:buChar char="Ø"/>
            </a:pPr>
            <a:r>
              <a:rPr lang="el-GR" sz="1800" dirty="0">
                <a:solidFill>
                  <a:schemeClr val="tx1"/>
                </a:solidFill>
                <a:latin typeface="Arial Black" pitchFamily="34" charset="0"/>
              </a:rPr>
              <a:t>Τα παραπάνω διαφράγματα επιτρέπουν την δίοδο του αέρα μόνο κατά μια διεύθυνση και είναι απαραίτητα για να εμποδίζουν την διαφυγή του  </a:t>
            </a:r>
            <a:r>
              <a:rPr lang="el-GR" sz="1800" dirty="0" err="1">
                <a:solidFill>
                  <a:schemeClr val="tx1"/>
                </a:solidFill>
                <a:latin typeface="Arial Black" pitchFamily="34" charset="0"/>
              </a:rPr>
              <a:t>καταθλιβόμενου</a:t>
            </a:r>
            <a:r>
              <a:rPr lang="el-GR" sz="1800" dirty="0">
                <a:solidFill>
                  <a:schemeClr val="tx1"/>
                </a:solidFill>
                <a:latin typeface="Arial Black" pitchFamily="34" charset="0"/>
              </a:rPr>
              <a:t>  αέρα δια μέσου του διπλού κελύφους του λέβητα προς τον ανεμιστήρα που δεν λειτουργεί. Ο αέρας εισέρχεται στην εστία δια μέσου του κώνου αέρα του καθενός από τους καυστήρες.  Κάθε κώνος έχει θυρίδες για την δίοδο του αέρα, ο χειρισμός των οποίων γίνεται από την πρόσοψη του λέβητα. Έτσι ρυθμίζεται κατά βούληση η είσοδος και το ποσό του εισερχόμενου αέρα (και συγχρόνως εμποδίζεται η δίοδός του από τους κώνους των σβησμένων καυστήρων}. </a:t>
            </a:r>
          </a:p>
        </p:txBody>
      </p:sp>
      <p:sp>
        <p:nvSpPr>
          <p:cNvPr id="4" name="Title 1">
            <a:extLst>
              <a:ext uri="{FF2B5EF4-FFF2-40B4-BE49-F238E27FC236}">
                <a16:creationId xmlns:a16="http://schemas.microsoft.com/office/drawing/2014/main" id="{8BE470BD-2D2A-7ED8-D9AD-632312740F9D}"/>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5.2.  Εξαρτήματα </a:t>
            </a:r>
            <a:r>
              <a:rPr lang="el-GR" sz="2800" b="1" u="sng" dirty="0">
                <a:solidFill>
                  <a:srgbClr val="FF0000"/>
                </a:solidFill>
                <a:latin typeface="Arial" pitchFamily="34" charset="0"/>
                <a:cs typeface="Arial" pitchFamily="34" charset="0"/>
              </a:rPr>
              <a:t>που ρυθμίζουν την ροή </a:t>
            </a:r>
            <a:r>
              <a:rPr lang="el-GR" sz="2800" b="1" u="sng" dirty="0">
                <a:solidFill>
                  <a:schemeClr val="bg1"/>
                </a:solidFill>
                <a:latin typeface="Arial" pitchFamily="34" charset="0"/>
                <a:cs typeface="Arial" pitchFamily="34" charset="0"/>
              </a:rPr>
              <a:t>του πετρελαίου και </a:t>
            </a:r>
            <a:r>
              <a:rPr lang="el-GR" sz="2800" b="1" u="sng" dirty="0">
                <a:solidFill>
                  <a:srgbClr val="FF0000"/>
                </a:solidFill>
                <a:latin typeface="Arial" pitchFamily="34" charset="0"/>
                <a:cs typeface="Arial" pitchFamily="34" charset="0"/>
              </a:rPr>
              <a:t>του αέρα καύσης</a:t>
            </a:r>
          </a:p>
        </p:txBody>
      </p:sp>
    </p:spTree>
    <p:extLst>
      <p:ext uri="{BB962C8B-B14F-4D97-AF65-F5344CB8AC3E}">
        <p14:creationId xmlns:p14="http://schemas.microsoft.com/office/powerpoint/2010/main" val="243531019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678738" cy="5472608"/>
          </a:xfrm>
        </p:spPr>
        <p:txBody>
          <a:bodyPr>
            <a:noAutofit/>
          </a:bodyPr>
          <a:lstStyle/>
          <a:p>
            <a:pPr>
              <a:buFont typeface="Wingdings" panose="05000000000000000000" pitchFamily="2" charset="2"/>
              <a:buChar char="Ø"/>
            </a:pPr>
            <a:r>
              <a:rPr lang="el-GR" sz="1900" dirty="0">
                <a:latin typeface="Arial Black" pitchFamily="34" charset="0"/>
              </a:rPr>
              <a:t>Η ποσότητα του αέρα που καταθλίβεται, ρυθμίζεται επίσης από την ταχύτητα λειτουργίας του ανεμιστήρα. Αυτή πάλι ρυθμίζεται με τον χειρισμό του επιστομίου ατμού του κινητήριου μηχανήματος του ανεμιστήρα. (Κάθε λέβητας έχει ένα επιστόμιο, με το οποίο ρυθμίζεται η ποσότητα του εισερχόμενου ατμού σε όλα τα κινητήρια μηχανήματα των ανεμιστήρων.</a:t>
            </a:r>
          </a:p>
          <a:p>
            <a:pPr>
              <a:buFont typeface="Wingdings" panose="05000000000000000000" pitchFamily="2" charset="2"/>
              <a:buChar char="Ø"/>
            </a:pPr>
            <a:r>
              <a:rPr lang="el-GR" sz="1900" dirty="0">
                <a:latin typeface="Arial Black" pitchFamily="34" charset="0"/>
              </a:rPr>
              <a:t>     Ηλεκτροκίνητοι ανεμιστήρες τεχνητού ελκυσμού μικρής παροχής είναι εγκατεστημένοι σε ορισμένα πλοία και χρησιμοποιούνται κατά την αφή πυρών και κατά την λειτουργία σε όρμο. Οι ανεμιστήρες αυτοί τροφοδοτούνται από την </a:t>
            </a:r>
            <a:r>
              <a:rPr lang="el-GR" sz="1900" dirty="0" err="1">
                <a:latin typeface="Arial Black" pitchFamily="34" charset="0"/>
              </a:rPr>
              <a:t>ντηζελοηλεκτρογεννήτρια</a:t>
            </a:r>
            <a:r>
              <a:rPr lang="el-GR" sz="1900" dirty="0">
                <a:latin typeface="Arial Black" pitchFamily="34" charset="0"/>
              </a:rPr>
              <a:t> ανάγκης και χρησιμοποιούνται συνήθως κατά την αφή πυρών, όταν δεν υπάρχει ατμός για την κίνηση των </a:t>
            </a:r>
            <a:r>
              <a:rPr lang="el-GR" sz="1900" dirty="0" err="1">
                <a:latin typeface="Arial Black" pitchFamily="34" charset="0"/>
              </a:rPr>
              <a:t>στροβιλοανεμιστήρων</a:t>
            </a:r>
            <a:r>
              <a:rPr lang="el-GR" sz="1900" dirty="0">
                <a:latin typeface="Arial Black" pitchFamily="34" charset="0"/>
              </a:rPr>
              <a:t>.  Για τον έλεγχο της πίεσης του αέρα καύσης, δηλαδή της έντασης του ελκυσμού, χρησιμοποιούνται όπως είναι γνωστό τα</a:t>
            </a:r>
            <a:r>
              <a:rPr lang="el-GR" sz="1900" dirty="0">
                <a:solidFill>
                  <a:srgbClr val="FF0000"/>
                </a:solidFill>
                <a:latin typeface="Arial Black" pitchFamily="34" charset="0"/>
              </a:rPr>
              <a:t> αερόμετρα </a:t>
            </a:r>
            <a:r>
              <a:rPr lang="el-GR" sz="1900" dirty="0">
                <a:latin typeface="Arial Black" pitchFamily="34" charset="0"/>
              </a:rPr>
              <a:t>ή </a:t>
            </a:r>
            <a:r>
              <a:rPr lang="el-GR" sz="1900" dirty="0" err="1">
                <a:solidFill>
                  <a:srgbClr val="FF0000"/>
                </a:solidFill>
                <a:latin typeface="Arial Black" pitchFamily="34" charset="0"/>
              </a:rPr>
              <a:t>υδροθλιβόμετρα</a:t>
            </a:r>
            <a:r>
              <a:rPr lang="el-GR" sz="1900" dirty="0">
                <a:solidFill>
                  <a:srgbClr val="FF0000"/>
                </a:solidFill>
                <a:latin typeface="Arial Black" pitchFamily="34" charset="0"/>
              </a:rPr>
              <a:t>.  </a:t>
            </a:r>
          </a:p>
        </p:txBody>
      </p:sp>
      <p:sp>
        <p:nvSpPr>
          <p:cNvPr id="4" name="Title 1">
            <a:extLst>
              <a:ext uri="{FF2B5EF4-FFF2-40B4-BE49-F238E27FC236}">
                <a16:creationId xmlns:a16="http://schemas.microsoft.com/office/drawing/2014/main" id="{8BE470BD-2D2A-7ED8-D9AD-632312740F9D}"/>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5.2.  Εξαρτήματα </a:t>
            </a:r>
            <a:r>
              <a:rPr lang="el-GR" sz="2800" b="1" u="sng" dirty="0">
                <a:solidFill>
                  <a:srgbClr val="FF0000"/>
                </a:solidFill>
                <a:latin typeface="Arial" pitchFamily="34" charset="0"/>
                <a:cs typeface="Arial" pitchFamily="34" charset="0"/>
              </a:rPr>
              <a:t>που ρυθμίζουν την ροή </a:t>
            </a:r>
            <a:r>
              <a:rPr lang="el-GR" sz="2800" b="1" u="sng" dirty="0">
                <a:solidFill>
                  <a:schemeClr val="bg1"/>
                </a:solidFill>
                <a:latin typeface="Arial" pitchFamily="34" charset="0"/>
                <a:cs typeface="Arial" pitchFamily="34" charset="0"/>
              </a:rPr>
              <a:t>του πετρελαίου και </a:t>
            </a:r>
            <a:r>
              <a:rPr lang="el-GR" sz="2800" b="1" u="sng" dirty="0">
                <a:solidFill>
                  <a:srgbClr val="FF0000"/>
                </a:solidFill>
                <a:latin typeface="Arial" pitchFamily="34" charset="0"/>
                <a:cs typeface="Arial" pitchFamily="34" charset="0"/>
              </a:rPr>
              <a:t>του αέρα καύσης</a:t>
            </a:r>
          </a:p>
        </p:txBody>
      </p:sp>
    </p:spTree>
    <p:extLst>
      <p:ext uri="{BB962C8B-B14F-4D97-AF65-F5344CB8AC3E}">
        <p14:creationId xmlns:p14="http://schemas.microsoft.com/office/powerpoint/2010/main" val="112510016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22-09-26 (2).png"/>
          <p:cNvPicPr>
            <a:picLocks noGrp="1" noChangeAspect="1"/>
          </p:cNvPicPr>
          <p:nvPr>
            <p:ph idx="1"/>
          </p:nvPr>
        </p:nvPicPr>
        <p:blipFill>
          <a:blip r:embed="rId2"/>
          <a:stretch>
            <a:fillRect/>
          </a:stretch>
        </p:blipFill>
        <p:spPr>
          <a:xfrm>
            <a:off x="1115616" y="1196752"/>
            <a:ext cx="6408711" cy="4258557"/>
          </a:xfrm>
        </p:spPr>
      </p:pic>
      <p:pic>
        <p:nvPicPr>
          <p:cNvPr id="1026" name="Picture 2" descr="C:\Users\Τάσος\Desktop\2022-09-26 (3).png"/>
          <p:cNvPicPr>
            <a:picLocks noChangeAspect="1" noChangeArrowheads="1"/>
          </p:cNvPicPr>
          <p:nvPr/>
        </p:nvPicPr>
        <p:blipFill>
          <a:blip r:embed="rId3"/>
          <a:srcRect/>
          <a:stretch>
            <a:fillRect/>
          </a:stretch>
        </p:blipFill>
        <p:spPr bwMode="auto">
          <a:xfrm>
            <a:off x="611560" y="5489776"/>
            <a:ext cx="7668404" cy="891552"/>
          </a:xfrm>
          <a:prstGeom prst="rect">
            <a:avLst/>
          </a:prstGeom>
          <a:noFill/>
        </p:spPr>
      </p:pic>
      <p:sp>
        <p:nvSpPr>
          <p:cNvPr id="3" name="Title 1">
            <a:extLst>
              <a:ext uri="{FF2B5EF4-FFF2-40B4-BE49-F238E27FC236}">
                <a16:creationId xmlns:a16="http://schemas.microsoft.com/office/drawing/2014/main" id="{9B58AB62-0224-3261-6B89-0FFB063C3FE7}"/>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5.3.  Δίκτυο πετρελαίου και όργανα που ρυθμίζουν την ροή αυτού</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328592"/>
          </a:xfrm>
        </p:spPr>
        <p:txBody>
          <a:bodyPr>
            <a:normAutofit/>
          </a:bodyPr>
          <a:lstStyle/>
          <a:p>
            <a:pPr>
              <a:lnSpc>
                <a:spcPct val="100000"/>
              </a:lnSpc>
              <a:buFont typeface="Wingdings" panose="05000000000000000000" pitchFamily="2" charset="2"/>
              <a:buChar char="Ø"/>
            </a:pPr>
            <a:r>
              <a:rPr lang="el-GR" sz="2000" dirty="0">
                <a:solidFill>
                  <a:schemeClr val="tx1"/>
                </a:solidFill>
                <a:latin typeface="Arial Black" pitchFamily="34" charset="0"/>
              </a:rPr>
              <a:t>Χρησιμεύουν για τον ψεκασμό και εκτόξευση του πετρελαίου μέσα στην εστία.</a:t>
            </a:r>
          </a:p>
          <a:p>
            <a:pPr>
              <a:lnSpc>
                <a:spcPct val="100000"/>
              </a:lnSpc>
              <a:buFont typeface="Wingdings" panose="05000000000000000000" pitchFamily="2" charset="2"/>
              <a:buChar char="Ø"/>
            </a:pPr>
            <a:r>
              <a:rPr lang="el-GR" sz="2000" dirty="0">
                <a:solidFill>
                  <a:schemeClr val="tx1"/>
                </a:solidFill>
                <a:latin typeface="Arial Black" pitchFamily="34" charset="0"/>
              </a:rPr>
              <a:t>Κάθε καυστήρας εφοδιάζεται απαραίτητα με ιδιαίτερο απομονωτικό διακόπτη.</a:t>
            </a:r>
          </a:p>
          <a:p>
            <a:pPr marL="0" indent="0">
              <a:lnSpc>
                <a:spcPct val="100000"/>
              </a:lnSpc>
              <a:buNone/>
            </a:pPr>
            <a:r>
              <a:rPr lang="el-GR" sz="2000" dirty="0">
                <a:latin typeface="Arial Black" pitchFamily="34" charset="0"/>
              </a:rPr>
              <a:t> </a:t>
            </a:r>
            <a:r>
              <a:rPr lang="el-GR" sz="2000" dirty="0">
                <a:solidFill>
                  <a:schemeClr val="tx1"/>
                </a:solidFill>
                <a:latin typeface="Arial Black" pitchFamily="34" charset="0"/>
              </a:rPr>
              <a:t>Οι δυο βασικοί τύποι καυστήρων ή </a:t>
            </a:r>
            <a:r>
              <a:rPr lang="el-GR" sz="2000" dirty="0" err="1">
                <a:solidFill>
                  <a:schemeClr val="tx1"/>
                </a:solidFill>
                <a:latin typeface="Arial Black" pitchFamily="34" charset="0"/>
              </a:rPr>
              <a:t>διασκορπιστήρων</a:t>
            </a:r>
            <a:endParaRPr lang="en-US" sz="2000" dirty="0">
              <a:solidFill>
                <a:schemeClr val="tx1"/>
              </a:solidFill>
              <a:latin typeface="Arial Black" pitchFamily="34" charset="0"/>
            </a:endParaRPr>
          </a:p>
          <a:p>
            <a:pPr marL="0" indent="0">
              <a:lnSpc>
                <a:spcPct val="100000"/>
              </a:lnSpc>
              <a:buNone/>
            </a:pPr>
            <a:r>
              <a:rPr lang="en-US" sz="2000" dirty="0">
                <a:latin typeface="Arial Black" pitchFamily="34" charset="0"/>
              </a:rPr>
              <a:t> </a:t>
            </a:r>
            <a:r>
              <a:rPr lang="el-GR" sz="2000" dirty="0">
                <a:solidFill>
                  <a:schemeClr val="tx1"/>
                </a:solidFill>
                <a:latin typeface="Arial Black" pitchFamily="34" charset="0"/>
              </a:rPr>
              <a:t> πετρελαίου</a:t>
            </a:r>
            <a:r>
              <a:rPr lang="en-US" sz="2000" dirty="0">
                <a:latin typeface="Arial Black" pitchFamily="34" charset="0"/>
              </a:rPr>
              <a:t> </a:t>
            </a:r>
            <a:r>
              <a:rPr lang="el-GR" sz="2000" dirty="0">
                <a:solidFill>
                  <a:schemeClr val="tx1"/>
                </a:solidFill>
                <a:latin typeface="Arial Black" pitchFamily="34" charset="0"/>
              </a:rPr>
              <a:t>είναι οι ακόλουθοι </a:t>
            </a:r>
            <a:r>
              <a:rPr lang="en-US" sz="2000" dirty="0">
                <a:solidFill>
                  <a:schemeClr val="tx1"/>
                </a:solidFill>
                <a:latin typeface="Arial Black" pitchFamily="34" charset="0"/>
              </a:rPr>
              <a:t>:</a:t>
            </a:r>
          </a:p>
          <a:p>
            <a:pPr marL="0" indent="0">
              <a:lnSpc>
                <a:spcPct val="100000"/>
              </a:lnSpc>
              <a:buNone/>
            </a:pPr>
            <a:endParaRPr lang="en-US" sz="2000" dirty="0">
              <a:solidFill>
                <a:schemeClr val="tx1"/>
              </a:solidFill>
              <a:latin typeface="Arial Black" pitchFamily="34" charset="0"/>
            </a:endParaRPr>
          </a:p>
          <a:p>
            <a:pPr marL="0" indent="0" algn="ctr">
              <a:lnSpc>
                <a:spcPct val="100000"/>
              </a:lnSpc>
              <a:buNone/>
            </a:pPr>
            <a:r>
              <a:rPr lang="el-GR" sz="2000" u="sng" dirty="0">
                <a:solidFill>
                  <a:srgbClr val="FF0000"/>
                </a:solidFill>
                <a:latin typeface="Arial Black" pitchFamily="34" charset="0"/>
              </a:rPr>
              <a:t>Οι καυστήρες με ατμό</a:t>
            </a:r>
          </a:p>
          <a:p>
            <a:pPr marL="0" indent="0">
              <a:lnSpc>
                <a:spcPct val="100000"/>
              </a:lnSpc>
              <a:buNone/>
            </a:pPr>
            <a:r>
              <a:rPr lang="el-GR" sz="2000" dirty="0">
                <a:solidFill>
                  <a:schemeClr val="tx1"/>
                </a:solidFill>
                <a:latin typeface="Arial Black" pitchFamily="34" charset="0"/>
              </a:rPr>
              <a:t>Η απαίτηση για εξαιρετικά ευρέα όρια μεταβολής του βαθμού καύσης που είναι απαίτηση των </a:t>
            </a:r>
            <a:r>
              <a:rPr lang="el-GR" sz="2000" dirty="0">
                <a:solidFill>
                  <a:srgbClr val="FF0000"/>
                </a:solidFill>
                <a:latin typeface="Arial Black" pitchFamily="34" charset="0"/>
              </a:rPr>
              <a:t>αυτόματων συστημάτων καύσης, </a:t>
            </a:r>
            <a:r>
              <a:rPr lang="el-GR" sz="2000" dirty="0">
                <a:solidFill>
                  <a:schemeClr val="tx1"/>
                </a:solidFill>
                <a:latin typeface="Arial Black" pitchFamily="34" charset="0"/>
              </a:rPr>
              <a:t>ξαναφέρανε στην χρήση τους καυστήρες με ατμό. </a:t>
            </a:r>
            <a:endParaRPr lang="en-US" sz="2000" dirty="0">
              <a:solidFill>
                <a:schemeClr val="tx1"/>
              </a:solidFill>
              <a:latin typeface="Arial Black" pitchFamily="34" charset="0"/>
            </a:endParaRPr>
          </a:p>
          <a:p>
            <a:pPr marL="0" indent="0">
              <a:lnSpc>
                <a:spcPct val="100000"/>
              </a:lnSpc>
              <a:buNone/>
            </a:pPr>
            <a:r>
              <a:rPr lang="el-GR" sz="2000" dirty="0">
                <a:solidFill>
                  <a:schemeClr val="tx1"/>
                </a:solidFill>
                <a:latin typeface="Arial Black" pitchFamily="34" charset="0"/>
              </a:rPr>
              <a:t>Η κατανάλωση του ατμού σε μια εγκατάσταση ναυτικών λεβήτων με καυστήρες με ατμό, είναι κατώτερη από το μισό του 1/8 % της ολικής ποσότητας του παραγόμενου από τους λέβητες ατμό.</a:t>
            </a:r>
          </a:p>
        </p:txBody>
      </p:sp>
      <p:sp>
        <p:nvSpPr>
          <p:cNvPr id="4" name="Title 1">
            <a:extLst>
              <a:ext uri="{FF2B5EF4-FFF2-40B4-BE49-F238E27FC236}">
                <a16:creationId xmlns:a16="http://schemas.microsoft.com/office/drawing/2014/main" id="{E4DE9E15-CF5D-F1D5-34B2-8CB04BB8B856}"/>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5.5.  Καυστήρες γενικά</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22-10-01 (50).png"/>
          <p:cNvPicPr>
            <a:picLocks noGrp="1" noChangeAspect="1"/>
          </p:cNvPicPr>
          <p:nvPr>
            <p:ph idx="1"/>
          </p:nvPr>
        </p:nvPicPr>
        <p:blipFill>
          <a:blip r:embed="rId2"/>
          <a:stretch>
            <a:fillRect/>
          </a:stretch>
        </p:blipFill>
        <p:spPr>
          <a:xfrm>
            <a:off x="285750" y="1124744"/>
            <a:ext cx="8572500" cy="5184576"/>
          </a:xfrm>
        </p:spPr>
      </p:pic>
      <p:sp>
        <p:nvSpPr>
          <p:cNvPr id="3" name="Title 1">
            <a:extLst>
              <a:ext uri="{FF2B5EF4-FFF2-40B4-BE49-F238E27FC236}">
                <a16:creationId xmlns:a16="http://schemas.microsoft.com/office/drawing/2014/main" id="{846630F2-94C9-EA21-4244-3AEB1CCBAE49}"/>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5.5.  Καυστήρες γενικά</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499" cy="5257800"/>
          </a:xfrm>
        </p:spPr>
        <p:txBody>
          <a:bodyPr>
            <a:normAutofit/>
          </a:bodyPr>
          <a:lstStyle/>
          <a:p>
            <a:pPr marL="0" indent="0" algn="ctr">
              <a:lnSpc>
                <a:spcPct val="100000"/>
              </a:lnSpc>
              <a:buNone/>
            </a:pPr>
            <a:r>
              <a:rPr lang="el-GR" sz="2000" u="sng" dirty="0">
                <a:solidFill>
                  <a:srgbClr val="FF0000"/>
                </a:solidFill>
                <a:latin typeface="Arial Black" pitchFamily="34" charset="0"/>
              </a:rPr>
              <a:t>Οι καυστήρες με μηχανική έγχυση</a:t>
            </a:r>
            <a:endParaRPr lang="el-GR" sz="2000" u="sng" dirty="0">
              <a:latin typeface="Arial Black" pitchFamily="34" charset="0"/>
            </a:endParaRPr>
          </a:p>
          <a:p>
            <a:pPr>
              <a:lnSpc>
                <a:spcPct val="100000"/>
              </a:lnSpc>
              <a:buFont typeface="Wingdings" panose="05000000000000000000" pitchFamily="2" charset="2"/>
              <a:buChar char="Ø"/>
            </a:pPr>
            <a:r>
              <a:rPr lang="el-GR" sz="1700" dirty="0">
                <a:solidFill>
                  <a:schemeClr val="tx1"/>
                </a:solidFill>
                <a:latin typeface="Arial Black" pitchFamily="34" charset="0"/>
              </a:rPr>
              <a:t>Δέχονται πετρέλαιο με υδραυλική πίεση 7 έως 21 </a:t>
            </a:r>
            <a:r>
              <a:rPr lang="en-US" sz="1700" dirty="0">
                <a:solidFill>
                  <a:schemeClr val="tx1"/>
                </a:solidFill>
                <a:latin typeface="Arial Black" pitchFamily="34" charset="0"/>
              </a:rPr>
              <a:t>bar </a:t>
            </a:r>
            <a:r>
              <a:rPr lang="el-GR" sz="1700" dirty="0">
                <a:solidFill>
                  <a:schemeClr val="tx1"/>
                </a:solidFill>
                <a:latin typeface="Arial Black" pitchFamily="34" charset="0"/>
              </a:rPr>
              <a:t>ανάλογα με τον τύπο και την απόδοση του </a:t>
            </a:r>
            <a:r>
              <a:rPr lang="el-GR" sz="1700" dirty="0" err="1">
                <a:solidFill>
                  <a:schemeClr val="tx1"/>
                </a:solidFill>
                <a:latin typeface="Arial Black" pitchFamily="34" charset="0"/>
              </a:rPr>
              <a:t>διασκορπιστήρα</a:t>
            </a:r>
            <a:r>
              <a:rPr lang="el-GR" sz="1700" dirty="0">
                <a:solidFill>
                  <a:schemeClr val="tx1"/>
                </a:solidFill>
                <a:latin typeface="Arial Black" pitchFamily="34" charset="0"/>
              </a:rPr>
              <a:t> και το καταθλίβουν διά μέσου διόδων, που έχουν τέτοια διάταξη, ώστε να επιτυγχάνεται ο διαχωρισμός του σε λεπτότατα μόρια. </a:t>
            </a:r>
          </a:p>
          <a:p>
            <a:pPr>
              <a:lnSpc>
                <a:spcPct val="100000"/>
              </a:lnSpc>
              <a:buFont typeface="Wingdings" panose="05000000000000000000" pitchFamily="2" charset="2"/>
              <a:buChar char="Ø"/>
            </a:pPr>
            <a:r>
              <a:rPr lang="el-GR" sz="1700" dirty="0">
                <a:solidFill>
                  <a:schemeClr val="tx1"/>
                </a:solidFill>
                <a:latin typeface="Arial Black" pitchFamily="34" charset="0"/>
              </a:rPr>
              <a:t>Ένας πλήρης μηχανικός </a:t>
            </a:r>
            <a:r>
              <a:rPr lang="el-GR" sz="1700" dirty="0" err="1">
                <a:solidFill>
                  <a:schemeClr val="tx1"/>
                </a:solidFill>
                <a:latin typeface="Arial Black" pitchFamily="34" charset="0"/>
              </a:rPr>
              <a:t>διασκορπιστήρας</a:t>
            </a:r>
            <a:r>
              <a:rPr lang="el-GR" sz="1700" dirty="0">
                <a:solidFill>
                  <a:schemeClr val="tx1"/>
                </a:solidFill>
                <a:latin typeface="Arial Black" pitchFamily="34" charset="0"/>
              </a:rPr>
              <a:t> αποτελείται από τέσσερα τμήματα, δηλαδή το </a:t>
            </a:r>
            <a:r>
              <a:rPr lang="el-GR" sz="1700" dirty="0">
                <a:solidFill>
                  <a:srgbClr val="FF0000"/>
                </a:solidFill>
                <a:latin typeface="Arial Black" pitchFamily="34" charset="0"/>
              </a:rPr>
              <a:t>σώμα, </a:t>
            </a:r>
            <a:r>
              <a:rPr lang="el-GR" sz="1700" dirty="0">
                <a:solidFill>
                  <a:schemeClr val="tx1"/>
                </a:solidFill>
                <a:latin typeface="Arial Black" pitchFamily="34" charset="0"/>
              </a:rPr>
              <a:t>το</a:t>
            </a:r>
            <a:r>
              <a:rPr lang="el-GR" sz="1700" dirty="0">
                <a:solidFill>
                  <a:srgbClr val="FF0000"/>
                </a:solidFill>
                <a:latin typeface="Arial Black" pitchFamily="34" charset="0"/>
              </a:rPr>
              <a:t> </a:t>
            </a:r>
            <a:r>
              <a:rPr lang="el-GR" sz="1700" dirty="0" err="1">
                <a:solidFill>
                  <a:srgbClr val="FF0000"/>
                </a:solidFill>
                <a:latin typeface="Arial Black" pitchFamily="34" charset="0"/>
              </a:rPr>
              <a:t>ακροφύσιο</a:t>
            </a:r>
            <a:r>
              <a:rPr lang="el-GR" sz="1700" dirty="0">
                <a:solidFill>
                  <a:srgbClr val="FF0000"/>
                </a:solidFill>
                <a:latin typeface="Arial Black" pitchFamily="34" charset="0"/>
              </a:rPr>
              <a:t>,</a:t>
            </a:r>
            <a:r>
              <a:rPr lang="el-GR" sz="1700" dirty="0">
                <a:solidFill>
                  <a:schemeClr val="tx1"/>
                </a:solidFill>
                <a:latin typeface="Arial Black" pitchFamily="34" charset="0"/>
              </a:rPr>
              <a:t> το </a:t>
            </a:r>
            <a:r>
              <a:rPr lang="el-GR" sz="1700" dirty="0">
                <a:solidFill>
                  <a:srgbClr val="FF0000"/>
                </a:solidFill>
                <a:latin typeface="Arial Black" pitchFamily="34" charset="0"/>
              </a:rPr>
              <a:t>δίσκο </a:t>
            </a:r>
            <a:r>
              <a:rPr lang="el-GR" sz="1700" dirty="0">
                <a:solidFill>
                  <a:schemeClr val="tx1"/>
                </a:solidFill>
                <a:latin typeface="Arial Black" pitchFamily="34" charset="0"/>
              </a:rPr>
              <a:t>και το </a:t>
            </a:r>
            <a:r>
              <a:rPr lang="el-GR" sz="1700" dirty="0" err="1">
                <a:solidFill>
                  <a:srgbClr val="FF0000"/>
                </a:solidFill>
                <a:latin typeface="Arial Black" pitchFamily="34" charset="0"/>
              </a:rPr>
              <a:t>προστόμιο</a:t>
            </a:r>
            <a:r>
              <a:rPr lang="el-GR" sz="1700" dirty="0">
                <a:solidFill>
                  <a:srgbClr val="FF0000"/>
                </a:solidFill>
                <a:latin typeface="Arial Black" pitchFamily="34" charset="0"/>
              </a:rPr>
              <a:t>. </a:t>
            </a:r>
          </a:p>
          <a:p>
            <a:pPr>
              <a:lnSpc>
                <a:spcPct val="100000"/>
              </a:lnSpc>
              <a:buFont typeface="Wingdings" panose="05000000000000000000" pitchFamily="2" charset="2"/>
              <a:buChar char="Ø"/>
            </a:pPr>
            <a:r>
              <a:rPr lang="el-GR" sz="1700" dirty="0">
                <a:solidFill>
                  <a:schemeClr val="tx1"/>
                </a:solidFill>
                <a:latin typeface="Arial Black" pitchFamily="34" charset="0"/>
              </a:rPr>
              <a:t>Το </a:t>
            </a:r>
            <a:r>
              <a:rPr lang="el-GR" sz="1700" dirty="0">
                <a:solidFill>
                  <a:srgbClr val="FF0000"/>
                </a:solidFill>
                <a:latin typeface="Arial Black" pitchFamily="34" charset="0"/>
              </a:rPr>
              <a:t>σώμα </a:t>
            </a:r>
            <a:r>
              <a:rPr lang="el-GR" sz="1700" dirty="0">
                <a:solidFill>
                  <a:schemeClr val="tx1"/>
                </a:solidFill>
                <a:latin typeface="Arial Black" pitchFamily="34" charset="0"/>
              </a:rPr>
              <a:t>είναι σωλήνας που φέρει συνδετικό σπείρωμα και στα δυο άκρα του, δια μέσου του οποίου περνάει το πετρέλαιο που έρχεται από τον σωλήνα διανομής και προορίζεται για την καύση. </a:t>
            </a:r>
          </a:p>
          <a:p>
            <a:pPr>
              <a:lnSpc>
                <a:spcPct val="100000"/>
              </a:lnSpc>
              <a:buFont typeface="Wingdings" panose="05000000000000000000" pitchFamily="2" charset="2"/>
              <a:buChar char="Ø"/>
            </a:pPr>
            <a:r>
              <a:rPr lang="el-GR" sz="1700" dirty="0">
                <a:solidFill>
                  <a:schemeClr val="tx1"/>
                </a:solidFill>
                <a:latin typeface="Arial Black" pitchFamily="34" charset="0"/>
              </a:rPr>
              <a:t>Το </a:t>
            </a:r>
            <a:r>
              <a:rPr lang="el-GR" sz="1700" dirty="0" err="1">
                <a:solidFill>
                  <a:srgbClr val="FF0000"/>
                </a:solidFill>
                <a:latin typeface="Arial Black" pitchFamily="34" charset="0"/>
              </a:rPr>
              <a:t>ακροφύσιο</a:t>
            </a:r>
            <a:r>
              <a:rPr lang="el-GR" sz="1700" dirty="0">
                <a:solidFill>
                  <a:srgbClr val="FF0000"/>
                </a:solidFill>
                <a:latin typeface="Arial Black" pitchFamily="34" charset="0"/>
              </a:rPr>
              <a:t>, </a:t>
            </a:r>
            <a:r>
              <a:rPr lang="el-GR" sz="1700" dirty="0">
                <a:solidFill>
                  <a:schemeClr val="tx1"/>
                </a:solidFill>
                <a:latin typeface="Arial Black" pitchFamily="34" charset="0"/>
              </a:rPr>
              <a:t>είναι τεμάχιο το οποίο προσαρμόζεται με σπείρωμα πάνω στο άκρο κατάθλιψης  του σώματος και φέρει διόδους με τις οποίες το πετρέλαιο οδηγείται προς τα </a:t>
            </a:r>
            <a:r>
              <a:rPr lang="el-GR" sz="1700" dirty="0" err="1">
                <a:solidFill>
                  <a:schemeClr val="tx1"/>
                </a:solidFill>
                <a:latin typeface="Arial Black" pitchFamily="34" charset="0"/>
              </a:rPr>
              <a:t>εφαπτομενικά</a:t>
            </a:r>
            <a:r>
              <a:rPr lang="el-GR" sz="1700" dirty="0">
                <a:solidFill>
                  <a:schemeClr val="tx1"/>
                </a:solidFill>
                <a:latin typeface="Arial Black" pitchFamily="34" charset="0"/>
              </a:rPr>
              <a:t> αυλάκια του δίσκου διασκόρπισης. Το άκρο της κατάθλιψης του </a:t>
            </a:r>
            <a:r>
              <a:rPr lang="el-GR" sz="1700" dirty="0" err="1">
                <a:solidFill>
                  <a:schemeClr val="tx1"/>
                </a:solidFill>
                <a:latin typeface="Arial Black" pitchFamily="34" charset="0"/>
              </a:rPr>
              <a:t>ακροφυσίου</a:t>
            </a:r>
            <a:r>
              <a:rPr lang="el-GR" sz="1700" dirty="0">
                <a:solidFill>
                  <a:schemeClr val="tx1"/>
                </a:solidFill>
                <a:latin typeface="Arial Black" pitchFamily="34" charset="0"/>
              </a:rPr>
              <a:t> φέρει εσωτερικά δακτυλιοειδή αυλάκι, που συνδέει τις τρύπες διόδου του πετρελαίου.  Το κέντρο του </a:t>
            </a:r>
            <a:r>
              <a:rPr lang="el-GR" sz="1700" dirty="0" err="1">
                <a:solidFill>
                  <a:schemeClr val="tx1"/>
                </a:solidFill>
                <a:latin typeface="Arial Black" pitchFamily="34" charset="0"/>
              </a:rPr>
              <a:t>ακροφυσίου</a:t>
            </a:r>
            <a:r>
              <a:rPr lang="el-GR" sz="1700" dirty="0">
                <a:solidFill>
                  <a:schemeClr val="tx1"/>
                </a:solidFill>
                <a:latin typeface="Arial Black" pitchFamily="34" charset="0"/>
              </a:rPr>
              <a:t> φέρει δακτύλιο ή κυλινδρική προεξοχή, η οποία καλύπτει τον χώρο στροβιλισμού του πετρελαίου.</a:t>
            </a:r>
          </a:p>
          <a:p>
            <a:endParaRPr lang="el-GR" sz="1600" dirty="0">
              <a:latin typeface="Arial Black" pitchFamily="34" charset="0"/>
            </a:endParaRPr>
          </a:p>
        </p:txBody>
      </p:sp>
      <p:sp>
        <p:nvSpPr>
          <p:cNvPr id="4" name="Title 1">
            <a:extLst>
              <a:ext uri="{FF2B5EF4-FFF2-40B4-BE49-F238E27FC236}">
                <a16:creationId xmlns:a16="http://schemas.microsoft.com/office/drawing/2014/main" id="{CE696C55-2427-83D0-5752-5AB1B4BA041E}"/>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5.6.  Μηχανικοί  διασκορπιστήρες</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D38C310B-85DB-466B-866D-6030C82E40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6447"/>
            <a:ext cx="8229600" cy="4513471"/>
          </a:xfrm>
        </p:spPr>
      </p:pic>
      <p:sp>
        <p:nvSpPr>
          <p:cNvPr id="3" name="Title 1">
            <a:extLst>
              <a:ext uri="{FF2B5EF4-FFF2-40B4-BE49-F238E27FC236}">
                <a16:creationId xmlns:a16="http://schemas.microsoft.com/office/drawing/2014/main" id="{772F8C19-2FA8-FF55-B019-B280CE44F6F8}"/>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a:solidFill>
                  <a:schemeClr val="bg1"/>
                </a:solidFill>
                <a:latin typeface="Arial" pitchFamily="34" charset="0"/>
                <a:cs typeface="Arial" pitchFamily="34" charset="0"/>
              </a:rPr>
              <a:t>ΛΕΒΗΤΑΣ </a:t>
            </a:r>
            <a:r>
              <a:rPr lang="en-US" sz="2400" b="1" u="sng">
                <a:solidFill>
                  <a:schemeClr val="bg1"/>
                </a:solidFill>
                <a:latin typeface="Arial" pitchFamily="34" charset="0"/>
                <a:cs typeface="Arial" pitchFamily="34" charset="0"/>
              </a:rPr>
              <a:t> YARROW - EXPRESS</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58245393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499" cy="5257800"/>
          </a:xfrm>
        </p:spPr>
        <p:txBody>
          <a:bodyPr>
            <a:normAutofit lnSpcReduction="10000"/>
          </a:bodyPr>
          <a:lstStyle/>
          <a:p>
            <a:pPr>
              <a:lnSpc>
                <a:spcPct val="100000"/>
              </a:lnSpc>
              <a:buFont typeface="Wingdings" panose="05000000000000000000" pitchFamily="2" charset="2"/>
              <a:buChar char="Ø"/>
            </a:pPr>
            <a:r>
              <a:rPr lang="el-GR" sz="2000" dirty="0">
                <a:solidFill>
                  <a:schemeClr val="tx1"/>
                </a:solidFill>
                <a:latin typeface="Arial Black" pitchFamily="34" charset="0"/>
              </a:rPr>
              <a:t>Ο δίσκος διασκορπισμού (δεκάρα), είναι δίσκος ο οποίος τοποθετείται προς το άκρο κατάθλιψης του ακροφυσίου, γι' αυτό το πετρέλαιο που προορίζεται για την εστία περνάει μέσω μιας μικρής τρύπας που βρίσκεται στο κέντρο του.</a:t>
            </a:r>
          </a:p>
          <a:p>
            <a:pPr marL="0" indent="0">
              <a:lnSpc>
                <a:spcPct val="100000"/>
              </a:lnSpc>
              <a:buNone/>
            </a:pPr>
            <a:r>
              <a:rPr lang="el-GR" sz="2000" dirty="0">
                <a:solidFill>
                  <a:schemeClr val="tx1"/>
                </a:solidFill>
                <a:latin typeface="Arial Black" pitchFamily="34" charset="0"/>
              </a:rPr>
              <a:t>       Πάνω στην πίσω όψη του δίσκου υπάρχει χώρος</a:t>
            </a:r>
            <a:endParaRPr lang="en-US" sz="2000" dirty="0">
              <a:solidFill>
                <a:schemeClr val="tx1"/>
              </a:solidFill>
              <a:latin typeface="Arial Black" pitchFamily="34" charset="0"/>
            </a:endParaRPr>
          </a:p>
          <a:p>
            <a:pPr marL="0" indent="0">
              <a:lnSpc>
                <a:spcPct val="100000"/>
              </a:lnSpc>
              <a:buNone/>
            </a:pPr>
            <a:r>
              <a:rPr lang="en-US" sz="2000" dirty="0">
                <a:latin typeface="Arial Black" pitchFamily="34" charset="0"/>
              </a:rPr>
              <a:t>    </a:t>
            </a:r>
            <a:r>
              <a:rPr lang="el-GR" sz="2000" dirty="0">
                <a:solidFill>
                  <a:schemeClr val="tx1"/>
                </a:solidFill>
                <a:latin typeface="Arial Black" pitchFamily="34" charset="0"/>
              </a:rPr>
              <a:t> στροβιλισμού του πετρελαίου, που συνδέεται μέσω</a:t>
            </a:r>
            <a:endParaRPr lang="en-US" sz="2000" dirty="0">
              <a:solidFill>
                <a:schemeClr val="tx1"/>
              </a:solidFill>
              <a:latin typeface="Arial Black" pitchFamily="34" charset="0"/>
            </a:endParaRPr>
          </a:p>
          <a:p>
            <a:pPr marL="0" indent="0">
              <a:lnSpc>
                <a:spcPct val="100000"/>
              </a:lnSpc>
              <a:buNone/>
            </a:pPr>
            <a:r>
              <a:rPr lang="en-US" sz="2000" dirty="0">
                <a:latin typeface="Arial Black" pitchFamily="34" charset="0"/>
              </a:rPr>
              <a:t>    </a:t>
            </a:r>
            <a:r>
              <a:rPr lang="el-GR" sz="2000" dirty="0">
                <a:solidFill>
                  <a:schemeClr val="tx1"/>
                </a:solidFill>
                <a:latin typeface="Arial Black" pitchFamily="34" charset="0"/>
              </a:rPr>
              <a:t> περιφερειακών αυλακιών με το δακτυλιοειδές αυλάκι του</a:t>
            </a:r>
            <a:endParaRPr lang="en-US" sz="2000" dirty="0">
              <a:solidFill>
                <a:schemeClr val="tx1"/>
              </a:solidFill>
              <a:latin typeface="Arial Black" pitchFamily="34" charset="0"/>
            </a:endParaRPr>
          </a:p>
          <a:p>
            <a:pPr marL="0" indent="0">
              <a:lnSpc>
                <a:spcPct val="100000"/>
              </a:lnSpc>
              <a:buNone/>
            </a:pPr>
            <a:r>
              <a:rPr lang="en-US" sz="2000" dirty="0">
                <a:solidFill>
                  <a:schemeClr val="tx1"/>
                </a:solidFill>
                <a:latin typeface="Arial Black" pitchFamily="34" charset="0"/>
              </a:rPr>
              <a:t>    </a:t>
            </a:r>
            <a:r>
              <a:rPr lang="el-GR" sz="2000" dirty="0">
                <a:solidFill>
                  <a:schemeClr val="tx1"/>
                </a:solidFill>
                <a:latin typeface="Arial Black" pitchFamily="34" charset="0"/>
              </a:rPr>
              <a:t> ακροφυσίου.</a:t>
            </a:r>
          </a:p>
          <a:p>
            <a:pPr>
              <a:lnSpc>
                <a:spcPct val="100000"/>
              </a:lnSpc>
              <a:buFont typeface="Wingdings" panose="05000000000000000000" pitchFamily="2" charset="2"/>
              <a:buChar char="Ø"/>
            </a:pPr>
            <a:r>
              <a:rPr lang="el-GR" sz="2000" dirty="0">
                <a:solidFill>
                  <a:schemeClr val="tx1"/>
                </a:solidFill>
                <a:latin typeface="Arial Black" pitchFamily="34" charset="0"/>
              </a:rPr>
              <a:t>Το προστόμιο, είναι τετράπλευρο περικόχλιο που συγκρατεί τον δίσκο διασκορπισμού σε συγκεντρική θέση και στερεά προσαρμοσμένο πάνω στο ακροφύσιο. Το πετρέλαιο περνώντας από το ακροφύσιο γεμίζει τα αυλάκια του δίσκου διασκορπισμού με μεγάλη ταχύτητα, η οποία προκαλείται λόγω σύνθλιψής του με υψηλή πίεση, μέσα στις μικρές επιφάνειες των αυλακιών του δίσκου διασκορπισμού.</a:t>
            </a:r>
          </a:p>
          <a:p>
            <a:endParaRPr lang="el-GR" sz="1600" dirty="0">
              <a:latin typeface="Arial Black" pitchFamily="34" charset="0"/>
            </a:endParaRPr>
          </a:p>
        </p:txBody>
      </p:sp>
      <p:sp>
        <p:nvSpPr>
          <p:cNvPr id="4" name="Title 1">
            <a:extLst>
              <a:ext uri="{FF2B5EF4-FFF2-40B4-BE49-F238E27FC236}">
                <a16:creationId xmlns:a16="http://schemas.microsoft.com/office/drawing/2014/main" id="{CE696C55-2427-83D0-5752-5AB1B4BA041E}"/>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5.6.  Μηχανικοί  διασκορπιστήρες</a:t>
            </a:r>
            <a:r>
              <a:rPr lang="en-US" sz="2800" b="1" u="sng" dirty="0">
                <a:solidFill>
                  <a:schemeClr val="bg1"/>
                </a:solidFill>
                <a:latin typeface="Arial" pitchFamily="34" charset="0"/>
                <a:cs typeface="Arial" pitchFamily="34" charset="0"/>
              </a:rPr>
              <a:t> </a:t>
            </a:r>
            <a:r>
              <a:rPr lang="el-GR" sz="2800" b="1" u="sng" dirty="0">
                <a:solidFill>
                  <a:schemeClr val="bg1"/>
                </a:solidFill>
                <a:latin typeface="Arial" pitchFamily="34" charset="0"/>
                <a:cs typeface="Arial" pitchFamily="34" charset="0"/>
              </a:rPr>
              <a:t>(συνέχεια)</a:t>
            </a:r>
            <a:endParaRPr lang="el-GR" sz="28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84736761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499" cy="5257800"/>
          </a:xfrm>
        </p:spPr>
        <p:txBody>
          <a:bodyPr>
            <a:normAutofit/>
          </a:bodyPr>
          <a:lstStyle/>
          <a:p>
            <a:pPr>
              <a:lnSpc>
                <a:spcPct val="100000"/>
              </a:lnSpc>
              <a:buFont typeface="Wingdings" panose="05000000000000000000" pitchFamily="2" charset="2"/>
              <a:buChar char="Ø"/>
            </a:pPr>
            <a:r>
              <a:rPr lang="el-GR" sz="2000" dirty="0">
                <a:solidFill>
                  <a:schemeClr val="tx1"/>
                </a:solidFill>
                <a:latin typeface="Arial Black" pitchFamily="34" charset="0"/>
              </a:rPr>
              <a:t>Στην συνέχεια εισέρχεται μέσα στον κωνικό θάλαμο στροβιλισμού που εφάπτεται στην περιφέρειά του και συγκρατούμενο πάνω στο τοίχωμα του θαλάμου, λόγω της φυγοκεντρικής δύναμης που αναπτύχθηκε κατά τον στροβιλισμό του μέσα </a:t>
            </a:r>
            <a:r>
              <a:rPr lang="el-GR" sz="2000" dirty="0">
                <a:latin typeface="Arial Black" pitchFamily="34" charset="0"/>
              </a:rPr>
              <a:t>σ</a:t>
            </a:r>
            <a:r>
              <a:rPr lang="el-GR" sz="2000" dirty="0">
                <a:solidFill>
                  <a:schemeClr val="tx1"/>
                </a:solidFill>
                <a:latin typeface="Arial Black" pitchFamily="34" charset="0"/>
              </a:rPr>
              <a:t>τον θάλαμο διασκόρπισης. Με αυτό τον τρόπο τα λεπτά μόρια του πετρελαίου αποκτούν περιστροφική κίνηση. Κατά την έξοδό του από το ακροφύσιο το πετρέλαιο διανοίγεται σε σχήμα κώνου γωνίας 35°-70°. Ο κώνος αυτός ή η γωνία λέγονται κώνος ή γωνία ράντισης.</a:t>
            </a:r>
          </a:p>
          <a:p>
            <a:pPr>
              <a:lnSpc>
                <a:spcPct val="100000"/>
              </a:lnSpc>
              <a:buFont typeface="Wingdings" panose="05000000000000000000" pitchFamily="2" charset="2"/>
              <a:buChar char="Ø"/>
            </a:pPr>
            <a:r>
              <a:rPr lang="el-GR" sz="2000" dirty="0">
                <a:solidFill>
                  <a:schemeClr val="tx1"/>
                </a:solidFill>
                <a:latin typeface="Arial Black" pitchFamily="34" charset="0"/>
              </a:rPr>
              <a:t>Το άνοιγμα του κώνου ράντισης εξαρτάται από την πίεση και το ιξώδες του πετρελαίου και από το σχήμα και την διατομή της οπής του δίσκου.</a:t>
            </a:r>
          </a:p>
          <a:p>
            <a:pPr>
              <a:lnSpc>
                <a:spcPct val="100000"/>
              </a:lnSpc>
              <a:buFont typeface="Wingdings" panose="05000000000000000000" pitchFamily="2" charset="2"/>
              <a:buChar char="Ø"/>
            </a:pPr>
            <a:r>
              <a:rPr lang="el-GR" sz="2000" dirty="0">
                <a:solidFill>
                  <a:schemeClr val="tx1"/>
                </a:solidFill>
                <a:latin typeface="Arial Black" pitchFamily="34" charset="0"/>
              </a:rPr>
              <a:t>Η ποσότητα του πετρελαίου που εγχέεται εξαρτάται από το μέγεθος του διασκορπιστήρα.</a:t>
            </a:r>
          </a:p>
          <a:p>
            <a:endParaRPr lang="el-GR" sz="1600" dirty="0">
              <a:latin typeface="Arial Black" pitchFamily="34" charset="0"/>
            </a:endParaRPr>
          </a:p>
        </p:txBody>
      </p:sp>
      <p:sp>
        <p:nvSpPr>
          <p:cNvPr id="4" name="Title 1">
            <a:extLst>
              <a:ext uri="{FF2B5EF4-FFF2-40B4-BE49-F238E27FC236}">
                <a16:creationId xmlns:a16="http://schemas.microsoft.com/office/drawing/2014/main" id="{CE696C55-2427-83D0-5752-5AB1B4BA041E}"/>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5.6.  Μηχανικοί  διασκορπιστήρες</a:t>
            </a:r>
            <a:r>
              <a:rPr lang="en-US" sz="2800" b="1" u="sng" dirty="0">
                <a:solidFill>
                  <a:schemeClr val="bg1"/>
                </a:solidFill>
                <a:latin typeface="Arial" pitchFamily="34" charset="0"/>
                <a:cs typeface="Arial" pitchFamily="34" charset="0"/>
              </a:rPr>
              <a:t> </a:t>
            </a:r>
            <a:r>
              <a:rPr lang="el-GR" sz="2800" b="1" u="sng" dirty="0">
                <a:solidFill>
                  <a:schemeClr val="bg1"/>
                </a:solidFill>
                <a:latin typeface="Arial" pitchFamily="34" charset="0"/>
                <a:cs typeface="Arial" pitchFamily="34" charset="0"/>
              </a:rPr>
              <a:t>(συνέχεια)</a:t>
            </a:r>
            <a:endParaRPr lang="el-GR" sz="28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04182947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499" cy="5257800"/>
          </a:xfrm>
        </p:spPr>
        <p:txBody>
          <a:bodyPr>
            <a:normAutofit/>
          </a:bodyPr>
          <a:lstStyle/>
          <a:p>
            <a:pPr marL="0" indent="0">
              <a:lnSpc>
                <a:spcPct val="100000"/>
              </a:lnSpc>
              <a:buNone/>
            </a:pPr>
            <a:r>
              <a:rPr lang="el-GR" sz="2000" dirty="0">
                <a:solidFill>
                  <a:schemeClr val="tx1"/>
                </a:solidFill>
                <a:latin typeface="Arial Black" pitchFamily="34" charset="0"/>
              </a:rPr>
              <a:t>Είναι οχετοί ειδικού σχήματος, πού περιβάλλουν τους καυστήρες και οδηγούν τον αέρα καύσης προς την εστία για να πραγματοποιηθεί η καύση.</a:t>
            </a:r>
          </a:p>
          <a:p>
            <a:pPr marL="0" indent="0">
              <a:lnSpc>
                <a:spcPct val="100000"/>
              </a:lnSpc>
              <a:buNone/>
            </a:pPr>
            <a:endParaRPr lang="el-GR" sz="2000" dirty="0">
              <a:solidFill>
                <a:schemeClr val="tx1"/>
              </a:solidFill>
              <a:latin typeface="Arial Black" pitchFamily="34" charset="0"/>
            </a:endParaRPr>
          </a:p>
          <a:p>
            <a:pPr marL="0" indent="0">
              <a:lnSpc>
                <a:spcPct val="100000"/>
              </a:lnSpc>
              <a:buNone/>
            </a:pPr>
            <a:r>
              <a:rPr lang="el-GR" sz="2000" dirty="0">
                <a:solidFill>
                  <a:schemeClr val="tx1"/>
                </a:solidFill>
                <a:latin typeface="Arial Black" pitchFamily="34" charset="0"/>
              </a:rPr>
              <a:t>Οι κώνοι αέρα διακρίνονται σε τρεις τύπους :</a:t>
            </a:r>
          </a:p>
          <a:p>
            <a:pPr marL="0" indent="0">
              <a:lnSpc>
                <a:spcPct val="100000"/>
              </a:lnSpc>
              <a:buNone/>
            </a:pPr>
            <a:r>
              <a:rPr lang="el-GR" sz="2000" dirty="0">
                <a:solidFill>
                  <a:srgbClr val="FF0000"/>
                </a:solidFill>
                <a:latin typeface="Arial Black" pitchFamily="34" charset="0"/>
              </a:rPr>
              <a:t>α) </a:t>
            </a:r>
            <a:r>
              <a:rPr lang="el-GR" sz="2000" dirty="0">
                <a:solidFill>
                  <a:schemeClr val="tx1"/>
                </a:solidFill>
                <a:latin typeface="Arial Black" pitchFamily="34" charset="0"/>
              </a:rPr>
              <a:t>Παράλληλης  ροής  αέρα (</a:t>
            </a:r>
            <a:r>
              <a:rPr lang="el-GR" sz="2000" dirty="0" err="1">
                <a:solidFill>
                  <a:schemeClr val="tx1"/>
                </a:solidFill>
                <a:latin typeface="Arial Black" pitchFamily="34" charset="0"/>
              </a:rPr>
              <a:t>ολισθαίνουσας</a:t>
            </a:r>
            <a:r>
              <a:rPr lang="el-GR" sz="2000" dirty="0">
                <a:solidFill>
                  <a:schemeClr val="tx1"/>
                </a:solidFill>
                <a:latin typeface="Arial Black" pitchFamily="34" charset="0"/>
              </a:rPr>
              <a:t> στεφάνης).</a:t>
            </a:r>
          </a:p>
          <a:p>
            <a:pPr marL="0" indent="0">
              <a:lnSpc>
                <a:spcPct val="100000"/>
              </a:lnSpc>
              <a:buNone/>
            </a:pPr>
            <a:r>
              <a:rPr lang="el-GR" sz="2000" dirty="0">
                <a:solidFill>
                  <a:srgbClr val="FF0000"/>
                </a:solidFill>
                <a:latin typeface="Arial Black" pitchFamily="34" charset="0"/>
              </a:rPr>
              <a:t>β) </a:t>
            </a:r>
            <a:r>
              <a:rPr lang="el-GR" sz="2000" dirty="0">
                <a:solidFill>
                  <a:schemeClr val="tx1"/>
                </a:solidFill>
                <a:latin typeface="Arial Black" pitchFamily="34" charset="0"/>
              </a:rPr>
              <a:t>Περιστρεφόμενων θυρίδων αέρα.</a:t>
            </a:r>
          </a:p>
          <a:p>
            <a:pPr marL="0" indent="0">
              <a:lnSpc>
                <a:spcPct val="100000"/>
              </a:lnSpc>
              <a:buNone/>
            </a:pPr>
            <a:r>
              <a:rPr lang="el-GR" sz="2000" dirty="0">
                <a:solidFill>
                  <a:srgbClr val="FF0000"/>
                </a:solidFill>
                <a:latin typeface="Arial Black" pitchFamily="34" charset="0"/>
              </a:rPr>
              <a:t>γ) </a:t>
            </a:r>
            <a:r>
              <a:rPr lang="el-GR" sz="2000" dirty="0">
                <a:solidFill>
                  <a:schemeClr val="tx1"/>
                </a:solidFill>
                <a:latin typeface="Arial Black" pitchFamily="34" charset="0"/>
              </a:rPr>
              <a:t>Τύπου </a:t>
            </a:r>
            <a:r>
              <a:rPr lang="el-GR" sz="2000" dirty="0" err="1">
                <a:solidFill>
                  <a:schemeClr val="tx1"/>
                </a:solidFill>
                <a:latin typeface="Arial Black" pitchFamily="34" charset="0"/>
              </a:rPr>
              <a:t>βεντούρι</a:t>
            </a:r>
            <a:r>
              <a:rPr lang="el-GR" sz="2000" dirty="0">
                <a:solidFill>
                  <a:schemeClr val="tx1"/>
                </a:solidFill>
                <a:latin typeface="Arial Black" pitchFamily="34" charset="0"/>
              </a:rPr>
              <a:t>.</a:t>
            </a:r>
          </a:p>
          <a:p>
            <a:pPr>
              <a:lnSpc>
                <a:spcPct val="100000"/>
              </a:lnSpc>
              <a:buFont typeface="Wingdings" panose="05000000000000000000" pitchFamily="2" charset="2"/>
              <a:buChar char="Ø"/>
            </a:pPr>
            <a:r>
              <a:rPr lang="el-GR" sz="2000" dirty="0">
                <a:solidFill>
                  <a:schemeClr val="tx1"/>
                </a:solidFill>
                <a:latin typeface="Arial Black" pitchFamily="34" charset="0"/>
              </a:rPr>
              <a:t>Οι κώνοι παράλληλης ροής αέρα τοποθετούνται όταν έχουμε οριζόντια καύση. Οι κώνοι περιστρεφόμενων θυρίδων αέρα τοποθετούνται στις κοντές εστίες (χωρίς βάθος), ενώ οι τύπου </a:t>
            </a:r>
            <a:r>
              <a:rPr lang="el-GR" sz="2000" dirty="0" err="1">
                <a:solidFill>
                  <a:schemeClr val="tx1"/>
                </a:solidFill>
                <a:latin typeface="Arial Black" pitchFamily="34" charset="0"/>
              </a:rPr>
              <a:t>βεντούρι</a:t>
            </a:r>
            <a:r>
              <a:rPr lang="el-GR" sz="2000" dirty="0">
                <a:solidFill>
                  <a:schemeClr val="tx1"/>
                </a:solidFill>
                <a:latin typeface="Arial Black" pitchFamily="34" charset="0"/>
              </a:rPr>
              <a:t> στην οροφή της εστίας.</a:t>
            </a:r>
          </a:p>
          <a:p>
            <a:pPr>
              <a:lnSpc>
                <a:spcPct val="100000"/>
              </a:lnSpc>
              <a:buFont typeface="Wingdings" panose="05000000000000000000" pitchFamily="2" charset="2"/>
              <a:buChar char="Ø"/>
            </a:pPr>
            <a:r>
              <a:rPr lang="el-GR" sz="2000" dirty="0">
                <a:solidFill>
                  <a:schemeClr val="tx1"/>
                </a:solidFill>
                <a:latin typeface="Arial Black" pitchFamily="34" charset="0"/>
              </a:rPr>
              <a:t>Ανάλογα με την τοποθέτησή τους στον λέβητα, διακρίνονται σε καυστήρες και κώνους πρόσοψης, πλευρικούς, οροφής και </a:t>
            </a:r>
            <a:r>
              <a:rPr lang="el-GR" sz="2000" dirty="0" err="1">
                <a:solidFill>
                  <a:schemeClr val="tx1"/>
                </a:solidFill>
                <a:latin typeface="Arial Black" pitchFamily="34" charset="0"/>
              </a:rPr>
              <a:t>εφαπτομενικούς</a:t>
            </a:r>
            <a:r>
              <a:rPr lang="el-GR" sz="2000" dirty="0">
                <a:solidFill>
                  <a:schemeClr val="tx1"/>
                </a:solidFill>
                <a:latin typeface="Arial Black" pitchFamily="34" charset="0"/>
              </a:rPr>
              <a:t>.</a:t>
            </a:r>
          </a:p>
          <a:p>
            <a:endParaRPr lang="el-GR" sz="1600" dirty="0">
              <a:latin typeface="Arial Black" pitchFamily="34" charset="0"/>
            </a:endParaRPr>
          </a:p>
        </p:txBody>
      </p:sp>
      <p:sp>
        <p:nvSpPr>
          <p:cNvPr id="4" name="Title 1">
            <a:extLst>
              <a:ext uri="{FF2B5EF4-FFF2-40B4-BE49-F238E27FC236}">
                <a16:creationId xmlns:a16="http://schemas.microsoft.com/office/drawing/2014/main" id="{CE696C55-2427-83D0-5752-5AB1B4BA041E}"/>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5.7.  Κώνοι αέρα</a:t>
            </a:r>
            <a:endParaRPr lang="el-GR" sz="28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5226225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2022-09-26 (24).png"/>
          <p:cNvPicPr>
            <a:picLocks noGrp="1" noChangeAspect="1"/>
          </p:cNvPicPr>
          <p:nvPr>
            <p:ph idx="1"/>
          </p:nvPr>
        </p:nvPicPr>
        <p:blipFill>
          <a:blip r:embed="rId2"/>
          <a:stretch>
            <a:fillRect/>
          </a:stretch>
        </p:blipFill>
        <p:spPr>
          <a:xfrm>
            <a:off x="285750" y="1052736"/>
            <a:ext cx="8572500" cy="5179513"/>
          </a:xfrm>
        </p:spPr>
      </p:pic>
      <p:sp>
        <p:nvSpPr>
          <p:cNvPr id="3" name="Title 1">
            <a:extLst>
              <a:ext uri="{FF2B5EF4-FFF2-40B4-BE49-F238E27FC236}">
                <a16:creationId xmlns:a16="http://schemas.microsoft.com/office/drawing/2014/main" id="{074F5011-43DA-CA4C-F7C7-6A637F5B9835}"/>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5.7.  Κώνοι αέρα</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2022-09-26 (7).png"/>
          <p:cNvPicPr>
            <a:picLocks noGrp="1" noChangeAspect="1"/>
          </p:cNvPicPr>
          <p:nvPr>
            <p:ph sz="half" idx="1"/>
          </p:nvPr>
        </p:nvPicPr>
        <p:blipFill>
          <a:blip r:embed="rId2"/>
          <a:stretch>
            <a:fillRect/>
          </a:stretch>
        </p:blipFill>
        <p:spPr>
          <a:xfrm>
            <a:off x="285750" y="1848988"/>
            <a:ext cx="4317092" cy="3480921"/>
          </a:xfrm>
        </p:spPr>
      </p:pic>
      <p:sp>
        <p:nvSpPr>
          <p:cNvPr id="4" name="3 - Θέση περιεχομένου"/>
          <p:cNvSpPr>
            <a:spLocks noGrp="1"/>
          </p:cNvSpPr>
          <p:nvPr>
            <p:ph sz="half" idx="2"/>
          </p:nvPr>
        </p:nvSpPr>
        <p:spPr>
          <a:xfrm>
            <a:off x="4648200" y="1052736"/>
            <a:ext cx="4210050" cy="5073427"/>
          </a:xfrm>
        </p:spPr>
        <p:txBody>
          <a:bodyPr>
            <a:normAutofit lnSpcReduction="10000"/>
          </a:bodyPr>
          <a:lstStyle/>
          <a:p>
            <a:pPr>
              <a:lnSpc>
                <a:spcPct val="100000"/>
              </a:lnSpc>
            </a:pPr>
            <a:endParaRPr lang="el-GR" sz="1600" dirty="0">
              <a:solidFill>
                <a:schemeClr val="tx1"/>
              </a:solidFill>
              <a:latin typeface="Arial Black" pitchFamily="34" charset="0"/>
            </a:endParaRPr>
          </a:p>
          <a:p>
            <a:pPr>
              <a:lnSpc>
                <a:spcPct val="100000"/>
              </a:lnSpc>
              <a:buFont typeface="Wingdings" panose="05000000000000000000" pitchFamily="2" charset="2"/>
              <a:buChar char="Ø"/>
            </a:pPr>
            <a:r>
              <a:rPr lang="el-GR" sz="1800" dirty="0">
                <a:solidFill>
                  <a:schemeClr val="tx1"/>
                </a:solidFill>
                <a:latin typeface="Arial Black" pitchFamily="34" charset="0"/>
              </a:rPr>
              <a:t>Καυστήρας μηχανικής έγχυσης-τεχνητού ελκυσμού τύπου </a:t>
            </a:r>
            <a:r>
              <a:rPr lang="en-US" sz="1800" dirty="0">
                <a:solidFill>
                  <a:srgbClr val="FF0000"/>
                </a:solidFill>
                <a:latin typeface="Arial Black" pitchFamily="34" charset="0"/>
              </a:rPr>
              <a:t>Todd.</a:t>
            </a:r>
          </a:p>
          <a:p>
            <a:pPr>
              <a:lnSpc>
                <a:spcPct val="100000"/>
              </a:lnSpc>
              <a:buFont typeface="Wingdings" panose="05000000000000000000" pitchFamily="2" charset="2"/>
              <a:buChar char="Ø"/>
            </a:pPr>
            <a:r>
              <a:rPr lang="en-US" sz="1800" dirty="0">
                <a:solidFill>
                  <a:schemeClr val="tx1"/>
                </a:solidFill>
                <a:latin typeface="Arial Black" pitchFamily="34" charset="0"/>
              </a:rPr>
              <a:t>H </a:t>
            </a:r>
            <a:r>
              <a:rPr lang="el-GR" sz="1800" dirty="0">
                <a:solidFill>
                  <a:schemeClr val="tx1"/>
                </a:solidFill>
                <a:latin typeface="Arial Black" pitchFamily="34" charset="0"/>
              </a:rPr>
              <a:t>ρύθμιση του αέρα στον κώνο αυτό γίνεται με την βοήθεια μιας μικρής  στεφάνης με </a:t>
            </a:r>
            <a:r>
              <a:rPr lang="el-GR" sz="1800" dirty="0" err="1">
                <a:solidFill>
                  <a:schemeClr val="tx1"/>
                </a:solidFill>
                <a:latin typeface="Arial Black" pitchFamily="34" charset="0"/>
              </a:rPr>
              <a:t>ορθογωνικές</a:t>
            </a:r>
            <a:r>
              <a:rPr lang="el-GR" sz="1800" dirty="0">
                <a:solidFill>
                  <a:schemeClr val="tx1"/>
                </a:solidFill>
                <a:latin typeface="Arial Black" pitchFamily="34" charset="0"/>
              </a:rPr>
              <a:t> οπές.</a:t>
            </a:r>
          </a:p>
          <a:p>
            <a:pPr>
              <a:lnSpc>
                <a:spcPct val="100000"/>
              </a:lnSpc>
              <a:buFont typeface="Wingdings" panose="05000000000000000000" pitchFamily="2" charset="2"/>
              <a:buChar char="Ø"/>
            </a:pPr>
            <a:r>
              <a:rPr lang="el-GR" sz="1800" dirty="0">
                <a:solidFill>
                  <a:schemeClr val="tx1"/>
                </a:solidFill>
                <a:latin typeface="Arial Black" pitchFamily="34" charset="0"/>
              </a:rPr>
              <a:t>Η εξωτερική στεφάνη κινείται με την βοήθεια οδοντωτού τροχού και οδοντωτής τροχιάς που κινείται περιφερειακά, ώστε να ανοίγει ή να κλείνει τιε </a:t>
            </a:r>
            <a:r>
              <a:rPr lang="el-GR" sz="1800" dirty="0" err="1">
                <a:solidFill>
                  <a:schemeClr val="tx1"/>
                </a:solidFill>
                <a:latin typeface="Arial Black" pitchFamily="34" charset="0"/>
              </a:rPr>
              <a:t>ορθογωνικές</a:t>
            </a:r>
            <a:r>
              <a:rPr lang="el-GR" sz="1800" dirty="0">
                <a:solidFill>
                  <a:schemeClr val="tx1"/>
                </a:solidFill>
                <a:latin typeface="Arial Black" pitchFamily="34" charset="0"/>
              </a:rPr>
              <a:t> θυρίδες ανάλογα με την επιθυμητή ένταση παροχής αέρα και την  ένταση της καύσης.</a:t>
            </a:r>
          </a:p>
        </p:txBody>
      </p:sp>
      <p:sp>
        <p:nvSpPr>
          <p:cNvPr id="3" name="Title 1">
            <a:extLst>
              <a:ext uri="{FF2B5EF4-FFF2-40B4-BE49-F238E27FC236}">
                <a16:creationId xmlns:a16="http://schemas.microsoft.com/office/drawing/2014/main" id="{214D6857-F93C-1A61-8F10-E332D9F5B301}"/>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5.8.  Καυστήρες μηχανικής έγχυσης</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2022-09-26 (8).png"/>
          <p:cNvPicPr>
            <a:picLocks noGrp="1" noChangeAspect="1"/>
          </p:cNvPicPr>
          <p:nvPr>
            <p:ph sz="half" idx="1"/>
          </p:nvPr>
        </p:nvPicPr>
        <p:blipFill>
          <a:blip r:embed="rId2"/>
          <a:stretch>
            <a:fillRect/>
          </a:stretch>
        </p:blipFill>
        <p:spPr>
          <a:xfrm>
            <a:off x="285750" y="1874702"/>
            <a:ext cx="3926210" cy="3976957"/>
          </a:xfrm>
        </p:spPr>
      </p:pic>
      <p:sp>
        <p:nvSpPr>
          <p:cNvPr id="4" name="3 - Θέση περιεχομένου"/>
          <p:cNvSpPr>
            <a:spLocks noGrp="1"/>
          </p:cNvSpPr>
          <p:nvPr>
            <p:ph sz="half" idx="2"/>
          </p:nvPr>
        </p:nvSpPr>
        <p:spPr/>
        <p:txBody>
          <a:bodyPr>
            <a:normAutofit/>
          </a:bodyPr>
          <a:lstStyle/>
          <a:p>
            <a:endParaRPr lang="el-GR" sz="1600" dirty="0">
              <a:solidFill>
                <a:schemeClr val="tx1"/>
              </a:solidFill>
              <a:latin typeface="Arial Black" pitchFamily="34" charset="0"/>
            </a:endParaRPr>
          </a:p>
          <a:p>
            <a:endParaRPr lang="el-GR" sz="1600" dirty="0">
              <a:solidFill>
                <a:schemeClr val="tx1"/>
              </a:solidFill>
              <a:latin typeface="Arial Black" pitchFamily="34" charset="0"/>
            </a:endParaRPr>
          </a:p>
          <a:p>
            <a:endParaRPr lang="el-GR" sz="1600" dirty="0">
              <a:latin typeface="Arial Black" pitchFamily="34" charset="0"/>
            </a:endParaRPr>
          </a:p>
          <a:p>
            <a:endParaRPr lang="el-GR" sz="1600" dirty="0">
              <a:solidFill>
                <a:schemeClr val="tx1"/>
              </a:solidFill>
              <a:latin typeface="Arial Black" pitchFamily="34" charset="0"/>
            </a:endParaRPr>
          </a:p>
          <a:p>
            <a:endParaRPr lang="el-GR" sz="1600" dirty="0">
              <a:latin typeface="Arial Black" pitchFamily="34" charset="0"/>
            </a:endParaRPr>
          </a:p>
          <a:p>
            <a:pPr marL="0" indent="0">
              <a:buNone/>
            </a:pPr>
            <a:endParaRPr lang="el-GR" sz="1600" dirty="0">
              <a:latin typeface="Arial Black" pitchFamily="34" charset="0"/>
            </a:endParaRPr>
          </a:p>
          <a:p>
            <a:pPr marL="0" indent="0">
              <a:buNone/>
            </a:pPr>
            <a:r>
              <a:rPr lang="el-GR" sz="1800" dirty="0">
                <a:solidFill>
                  <a:schemeClr val="tx1"/>
                </a:solidFill>
                <a:latin typeface="Arial Black" pitchFamily="34" charset="0"/>
              </a:rPr>
              <a:t>Καυστήρας μηχανικής έγχυσης </a:t>
            </a:r>
            <a:r>
              <a:rPr lang="en-US" sz="1800" dirty="0">
                <a:solidFill>
                  <a:schemeClr val="tx1"/>
                </a:solidFill>
                <a:latin typeface="Arial Black" pitchFamily="34" charset="0"/>
              </a:rPr>
              <a:t>Babcock &amp; Wilcox </a:t>
            </a:r>
            <a:r>
              <a:rPr lang="el-GR" sz="1800" dirty="0">
                <a:solidFill>
                  <a:schemeClr val="tx1"/>
                </a:solidFill>
                <a:latin typeface="Arial Black" pitchFamily="34" charset="0"/>
              </a:rPr>
              <a:t>για τεχνητό ελκυσμό.</a:t>
            </a:r>
          </a:p>
          <a:p>
            <a:endParaRPr lang="el-GR" sz="1600" dirty="0">
              <a:solidFill>
                <a:schemeClr val="tx1"/>
              </a:solidFill>
              <a:latin typeface="Arial Black" pitchFamily="34" charset="0"/>
            </a:endParaRPr>
          </a:p>
        </p:txBody>
      </p:sp>
      <p:sp>
        <p:nvSpPr>
          <p:cNvPr id="3" name="Title 1">
            <a:extLst>
              <a:ext uri="{FF2B5EF4-FFF2-40B4-BE49-F238E27FC236}">
                <a16:creationId xmlns:a16="http://schemas.microsoft.com/office/drawing/2014/main" id="{7F006ABE-E0C1-EB89-DC8F-0C2B6802E10B}"/>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5.8.  Καυστήρες μηχανικής έγχυσης</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2022-09-26 (10).png"/>
          <p:cNvPicPr>
            <a:picLocks noGrp="1" noChangeAspect="1"/>
          </p:cNvPicPr>
          <p:nvPr>
            <p:ph sz="half" idx="1"/>
          </p:nvPr>
        </p:nvPicPr>
        <p:blipFill>
          <a:blip r:embed="rId2"/>
          <a:srcRect b="-46085"/>
          <a:stretch>
            <a:fillRect/>
          </a:stretch>
        </p:blipFill>
        <p:spPr>
          <a:xfrm>
            <a:off x="285749" y="1916832"/>
            <a:ext cx="4210051" cy="3522953"/>
          </a:xfrm>
        </p:spPr>
      </p:pic>
      <p:sp>
        <p:nvSpPr>
          <p:cNvPr id="4" name="3 - Θέση περιεχομένου"/>
          <p:cNvSpPr>
            <a:spLocks noGrp="1"/>
          </p:cNvSpPr>
          <p:nvPr>
            <p:ph sz="half" idx="2"/>
          </p:nvPr>
        </p:nvSpPr>
        <p:spPr>
          <a:xfrm>
            <a:off x="4648200" y="1052736"/>
            <a:ext cx="4038600" cy="5073427"/>
          </a:xfrm>
        </p:spPr>
        <p:txBody>
          <a:bodyPr>
            <a:normAutofit fontScale="92500" lnSpcReduction="20000"/>
          </a:bodyPr>
          <a:lstStyle/>
          <a:p>
            <a:pPr>
              <a:lnSpc>
                <a:spcPct val="100000"/>
              </a:lnSpc>
              <a:buFont typeface="Wingdings" panose="05000000000000000000" pitchFamily="2" charset="2"/>
              <a:buChar char="Ø"/>
            </a:pPr>
            <a:r>
              <a:rPr lang="el-GR" sz="1800" dirty="0">
                <a:latin typeface="Arial Black" pitchFamily="34" charset="0"/>
              </a:rPr>
              <a:t>Καυστήρας μηχανικής έγχυσης, μεταβαλλόμενης παροχής.</a:t>
            </a:r>
          </a:p>
          <a:p>
            <a:pPr>
              <a:lnSpc>
                <a:spcPct val="100000"/>
              </a:lnSpc>
              <a:buFont typeface="Wingdings" panose="05000000000000000000" pitchFamily="2" charset="2"/>
              <a:buChar char="Ø"/>
            </a:pPr>
            <a:r>
              <a:rPr lang="el-GR" sz="1800" dirty="0">
                <a:latin typeface="Arial Black" pitchFamily="34" charset="0"/>
              </a:rPr>
              <a:t>Με αυτούς τους καυστήρες επιτυγχάνουμε την μεταβολή της </a:t>
            </a:r>
            <a:r>
              <a:rPr lang="el-GR" sz="1800" dirty="0" err="1">
                <a:latin typeface="Arial Black" pitchFamily="34" charset="0"/>
              </a:rPr>
              <a:t>καταθλιβόμενης</a:t>
            </a:r>
            <a:r>
              <a:rPr lang="el-GR" sz="1800" dirty="0">
                <a:latin typeface="Arial Black" pitchFamily="34" charset="0"/>
              </a:rPr>
              <a:t> ποσότητας πετρελαίου, με ανάλογη μεταβολή της πίεσης κατάθλιψής του.</a:t>
            </a:r>
          </a:p>
          <a:p>
            <a:pPr>
              <a:lnSpc>
                <a:spcPct val="100000"/>
              </a:lnSpc>
              <a:buFont typeface="Wingdings" panose="05000000000000000000" pitchFamily="2" charset="2"/>
              <a:buChar char="Ø"/>
            </a:pPr>
            <a:r>
              <a:rPr lang="el-GR" sz="1800" dirty="0">
                <a:latin typeface="Arial Black" pitchFamily="34" charset="0"/>
              </a:rPr>
              <a:t> Μ αυτόν απαλλάσσεται ο χειριστής από την υποχρέωση να αλλάζει το μέγεθος του </a:t>
            </a:r>
            <a:r>
              <a:rPr lang="el-GR" sz="1800" dirty="0" err="1">
                <a:latin typeface="Arial Black" pitchFamily="34" charset="0"/>
              </a:rPr>
              <a:t>διασκορπιστήρα</a:t>
            </a:r>
            <a:r>
              <a:rPr lang="el-GR" sz="1800" dirty="0">
                <a:latin typeface="Arial Black" pitchFamily="34" charset="0"/>
              </a:rPr>
              <a:t>, κάθε φορά που αλλάζει ο βαθμός καύσης του λέβητα.</a:t>
            </a:r>
          </a:p>
          <a:p>
            <a:pPr>
              <a:lnSpc>
                <a:spcPct val="100000"/>
              </a:lnSpc>
              <a:buFont typeface="Wingdings" panose="05000000000000000000" pitchFamily="2" charset="2"/>
              <a:buChar char="Ø"/>
            </a:pPr>
            <a:r>
              <a:rPr lang="el-GR" sz="1800" dirty="0">
                <a:latin typeface="Arial Black" pitchFamily="34" charset="0"/>
              </a:rPr>
              <a:t>Η μεταβολή της απόδοσης του καυστήρα εξαρτάται από την πίεση του πετρελαίου του δικτύου επιστροφής. Αυτή ρυθμίζεται από την βαλβίδα του δικτύου</a:t>
            </a:r>
          </a:p>
        </p:txBody>
      </p:sp>
      <p:sp>
        <p:nvSpPr>
          <p:cNvPr id="3" name="Title 1">
            <a:extLst>
              <a:ext uri="{FF2B5EF4-FFF2-40B4-BE49-F238E27FC236}">
                <a16:creationId xmlns:a16="http://schemas.microsoft.com/office/drawing/2014/main" id="{9A2C447B-D1B7-F481-90CF-B9573EA0FE2F}"/>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5.9.  Καυστήρες μεταβαλλόμενης παροχής</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2022-09-26 (14).png"/>
          <p:cNvPicPr>
            <a:picLocks noGrp="1" noChangeAspect="1"/>
          </p:cNvPicPr>
          <p:nvPr>
            <p:ph sz="half" idx="1"/>
          </p:nvPr>
        </p:nvPicPr>
        <p:blipFill>
          <a:blip r:embed="rId2"/>
          <a:stretch>
            <a:fillRect/>
          </a:stretch>
        </p:blipFill>
        <p:spPr>
          <a:xfrm>
            <a:off x="285750" y="2276872"/>
            <a:ext cx="4502274" cy="2952328"/>
          </a:xfrm>
        </p:spPr>
      </p:pic>
      <p:sp>
        <p:nvSpPr>
          <p:cNvPr id="4" name="3 - Θέση περιεχομένου"/>
          <p:cNvSpPr>
            <a:spLocks noGrp="1"/>
          </p:cNvSpPr>
          <p:nvPr>
            <p:ph sz="half" idx="2"/>
          </p:nvPr>
        </p:nvSpPr>
        <p:spPr>
          <a:xfrm>
            <a:off x="4919588" y="1052736"/>
            <a:ext cx="3938662" cy="5328592"/>
          </a:xfrm>
        </p:spPr>
        <p:txBody>
          <a:bodyPr>
            <a:noAutofit/>
          </a:bodyPr>
          <a:lstStyle/>
          <a:p>
            <a:pPr>
              <a:lnSpc>
                <a:spcPct val="100000"/>
              </a:lnSpc>
            </a:pPr>
            <a:endParaRPr lang="el-GR" sz="1600" dirty="0">
              <a:latin typeface="Arial Black" pitchFamily="34" charset="0"/>
            </a:endParaRPr>
          </a:p>
          <a:p>
            <a:pPr>
              <a:lnSpc>
                <a:spcPct val="100000"/>
              </a:lnSpc>
              <a:buFont typeface="Wingdings" panose="05000000000000000000" pitchFamily="2" charset="2"/>
              <a:buChar char="Ø"/>
            </a:pPr>
            <a:r>
              <a:rPr lang="el-GR" sz="1700" dirty="0">
                <a:latin typeface="Arial Black" pitchFamily="34" charset="0"/>
              </a:rPr>
              <a:t>Καυστήρας με ατμό τύπου </a:t>
            </a:r>
            <a:r>
              <a:rPr lang="en-US" sz="1700" dirty="0">
                <a:latin typeface="Arial Black" pitchFamily="34" charset="0"/>
              </a:rPr>
              <a:t>CD </a:t>
            </a:r>
            <a:r>
              <a:rPr lang="el-GR" sz="1700" dirty="0">
                <a:latin typeface="Arial Black" pitchFamily="34" charset="0"/>
              </a:rPr>
              <a:t>της </a:t>
            </a:r>
            <a:r>
              <a:rPr lang="en-US" sz="1700" dirty="0">
                <a:latin typeface="Arial Black" pitchFamily="34" charset="0"/>
              </a:rPr>
              <a:t>Todd.</a:t>
            </a:r>
            <a:endParaRPr lang="el-GR" sz="1700" dirty="0">
              <a:latin typeface="Arial Black" pitchFamily="34" charset="0"/>
            </a:endParaRPr>
          </a:p>
          <a:p>
            <a:pPr>
              <a:lnSpc>
                <a:spcPct val="100000"/>
              </a:lnSpc>
              <a:buFont typeface="Wingdings" panose="05000000000000000000" pitchFamily="2" charset="2"/>
              <a:buChar char="Ø"/>
            </a:pPr>
            <a:endParaRPr lang="el-GR" sz="1700" dirty="0">
              <a:latin typeface="Arial Black" pitchFamily="34" charset="0"/>
            </a:endParaRPr>
          </a:p>
          <a:p>
            <a:pPr>
              <a:lnSpc>
                <a:spcPct val="100000"/>
              </a:lnSpc>
              <a:buFont typeface="Wingdings" panose="05000000000000000000" pitchFamily="2" charset="2"/>
              <a:buChar char="Ø"/>
            </a:pPr>
            <a:r>
              <a:rPr lang="el-GR" sz="1700" dirty="0">
                <a:latin typeface="Arial Black" pitchFamily="34" charset="0"/>
              </a:rPr>
              <a:t>Η λειτουργία του καυστήρα του τύπου αυτού είναι απλή, θετική και αποδοτική. Πετρέλαιο καταθλίβεται από τον σωλήνα παροχής στον δίσκο του </a:t>
            </a:r>
            <a:r>
              <a:rPr lang="el-GR" sz="1700" dirty="0" err="1">
                <a:latin typeface="Arial Black" pitchFamily="34" charset="0"/>
              </a:rPr>
              <a:t>ακροφυσίου</a:t>
            </a:r>
            <a:r>
              <a:rPr lang="el-GR" sz="1700" dirty="0">
                <a:latin typeface="Arial Black" pitchFamily="34" charset="0"/>
              </a:rPr>
              <a:t>. Μετά την δίοδό του από το </a:t>
            </a:r>
            <a:r>
              <a:rPr lang="el-GR" sz="1700" dirty="0" err="1">
                <a:latin typeface="Arial Black" pitchFamily="34" charset="0"/>
              </a:rPr>
              <a:t>ακροφύσιο</a:t>
            </a:r>
            <a:r>
              <a:rPr lang="el-GR" sz="1700" dirty="0">
                <a:latin typeface="Arial Black" pitchFamily="34" charset="0"/>
              </a:rPr>
              <a:t>, καταλήγει στο </a:t>
            </a:r>
            <a:r>
              <a:rPr lang="el-GR" sz="1700" dirty="0" err="1">
                <a:latin typeface="Arial Black" pitchFamily="34" charset="0"/>
              </a:rPr>
              <a:t>ακροφύσιο</a:t>
            </a:r>
            <a:r>
              <a:rPr lang="el-GR" sz="1700" dirty="0">
                <a:latin typeface="Arial Black" pitchFamily="34" charset="0"/>
              </a:rPr>
              <a:t> ανάμιξης, όπου ο ατμός και το πετρέλαιο που διασπάστηκε σε πάρα πολύ λεπτά σταγονίδια, αναμιγνύονται και με το </a:t>
            </a:r>
            <a:r>
              <a:rPr lang="el-GR" sz="1700" dirty="0" err="1">
                <a:latin typeface="Arial Black" pitchFamily="34" charset="0"/>
              </a:rPr>
              <a:t>προστόμιο</a:t>
            </a:r>
            <a:r>
              <a:rPr lang="el-GR" sz="1700" dirty="0">
                <a:latin typeface="Arial Black" pitchFamily="34" charset="0"/>
              </a:rPr>
              <a:t> καταθλίβονται στην εστία του λέβητα.</a:t>
            </a:r>
          </a:p>
        </p:txBody>
      </p:sp>
      <p:sp>
        <p:nvSpPr>
          <p:cNvPr id="3" name="Title 1">
            <a:extLst>
              <a:ext uri="{FF2B5EF4-FFF2-40B4-BE49-F238E27FC236}">
                <a16:creationId xmlns:a16="http://schemas.microsoft.com/office/drawing/2014/main" id="{BFD10052-93A9-0219-597F-1B44539F2699}"/>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5.10.  Καυστήρες με ατμό</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2022-09-26 (12).png"/>
          <p:cNvPicPr>
            <a:picLocks noGrp="1" noChangeAspect="1"/>
          </p:cNvPicPr>
          <p:nvPr>
            <p:ph sz="half" idx="1"/>
          </p:nvPr>
        </p:nvPicPr>
        <p:blipFill>
          <a:blip r:embed="rId2"/>
          <a:stretch>
            <a:fillRect/>
          </a:stretch>
        </p:blipFill>
        <p:spPr>
          <a:xfrm>
            <a:off x="285750" y="2235435"/>
            <a:ext cx="4362450" cy="2636020"/>
          </a:xfrm>
        </p:spPr>
      </p:pic>
      <p:sp>
        <p:nvSpPr>
          <p:cNvPr id="4" name="3 - Θέση περιεχομένου"/>
          <p:cNvSpPr>
            <a:spLocks noGrp="1"/>
          </p:cNvSpPr>
          <p:nvPr>
            <p:ph sz="half" idx="2"/>
          </p:nvPr>
        </p:nvSpPr>
        <p:spPr>
          <a:xfrm>
            <a:off x="4648200" y="980728"/>
            <a:ext cx="4210050" cy="5544616"/>
          </a:xfrm>
        </p:spPr>
        <p:txBody>
          <a:bodyPr>
            <a:normAutofit lnSpcReduction="10000"/>
          </a:bodyPr>
          <a:lstStyle/>
          <a:p>
            <a:pPr>
              <a:lnSpc>
                <a:spcPct val="110000"/>
              </a:lnSpc>
              <a:buFont typeface="Wingdings" panose="05000000000000000000" pitchFamily="2" charset="2"/>
              <a:buChar char="Ø"/>
            </a:pPr>
            <a:r>
              <a:rPr lang="el-GR" sz="1600" dirty="0">
                <a:solidFill>
                  <a:schemeClr val="tx1"/>
                </a:solidFill>
                <a:latin typeface="Arial Black" pitchFamily="34" charset="0"/>
              </a:rPr>
              <a:t>Καυστήρας με ατμό </a:t>
            </a:r>
            <a:r>
              <a:rPr lang="en-US" sz="1600" dirty="0">
                <a:solidFill>
                  <a:schemeClr val="tx1"/>
                </a:solidFill>
                <a:latin typeface="Arial Black" pitchFamily="34" charset="0"/>
              </a:rPr>
              <a:t>Y </a:t>
            </a:r>
            <a:r>
              <a:rPr lang="el-GR" sz="1600" dirty="0">
                <a:solidFill>
                  <a:schemeClr val="tx1"/>
                </a:solidFill>
                <a:latin typeface="Arial Black" pitchFamily="34" charset="0"/>
              </a:rPr>
              <a:t>τύπου </a:t>
            </a:r>
            <a:r>
              <a:rPr lang="en-US" sz="1600" dirty="0">
                <a:solidFill>
                  <a:schemeClr val="tx1"/>
                </a:solidFill>
                <a:latin typeface="Arial Black" pitchFamily="34" charset="0"/>
              </a:rPr>
              <a:t>WY </a:t>
            </a:r>
            <a:r>
              <a:rPr lang="el-GR" sz="1600" dirty="0">
                <a:solidFill>
                  <a:schemeClr val="tx1"/>
                </a:solidFill>
                <a:latin typeface="Arial Black" pitchFamily="34" charset="0"/>
              </a:rPr>
              <a:t>της </a:t>
            </a:r>
            <a:r>
              <a:rPr lang="en-US" sz="1600" dirty="0">
                <a:solidFill>
                  <a:schemeClr val="tx1"/>
                </a:solidFill>
                <a:latin typeface="Arial Black" pitchFamily="34" charset="0"/>
              </a:rPr>
              <a:t>Babcock &amp; Wilcox.</a:t>
            </a:r>
            <a:endParaRPr lang="el-GR" sz="1600" dirty="0">
              <a:solidFill>
                <a:schemeClr val="tx1"/>
              </a:solidFill>
              <a:latin typeface="Arial Black" pitchFamily="34" charset="0"/>
            </a:endParaRPr>
          </a:p>
          <a:p>
            <a:pPr>
              <a:lnSpc>
                <a:spcPct val="100000"/>
              </a:lnSpc>
              <a:buFont typeface="Wingdings" panose="05000000000000000000" pitchFamily="2" charset="2"/>
              <a:buChar char="Ø"/>
            </a:pPr>
            <a:r>
              <a:rPr lang="el-GR" sz="1600" dirty="0">
                <a:solidFill>
                  <a:schemeClr val="tx1"/>
                </a:solidFill>
                <a:latin typeface="Arial Black" pitchFamily="34" charset="0"/>
              </a:rPr>
              <a:t>Ο καυστήρας με ατμό Υ, τύπου </a:t>
            </a:r>
            <a:r>
              <a:rPr lang="en-US" sz="1600" dirty="0">
                <a:solidFill>
                  <a:schemeClr val="tx1"/>
                </a:solidFill>
                <a:latin typeface="Arial Black" pitchFamily="34" charset="0"/>
              </a:rPr>
              <a:t>WY, </a:t>
            </a:r>
            <a:r>
              <a:rPr lang="el-GR" sz="1600" dirty="0">
                <a:solidFill>
                  <a:schemeClr val="tx1"/>
                </a:solidFill>
                <a:latin typeface="Arial Black" pitchFamily="34" charset="0"/>
              </a:rPr>
              <a:t>διασπά το ρευστό πετρέλαιο σε μικροσκοπικά σταγονίδια με </a:t>
            </a:r>
            <a:r>
              <a:rPr lang="el-GR" sz="1600" dirty="0">
                <a:latin typeface="Arial Black" pitchFamily="34" charset="0"/>
              </a:rPr>
              <a:t>τηνπετρέλαιο μπαίνει στον δακτυλιοειδή χώρο του καυστήρα γύρω από την κεντρική δίοδο ατμού. Περνά δια μέσου των οπών της περιοριστικής πλάκας και των θυρίδων πετρελαίου πάνω στην πλάκα του καυστήρα. Ο ατμός που προωθείται με τις θυρίδες συλλέγει το πετρέλαιο στα σημεία συνάντησής του με αυτό και το μίγμα φαίνεται όπως ομίχλη από λεπτότατα σταγονίδια από κάθε πίδακα γύρω από το πρόσωπο της εστίας της πλάκας του καυστήρα. </a:t>
            </a:r>
            <a:r>
              <a:rPr lang="el-GR" sz="1600" dirty="0">
                <a:solidFill>
                  <a:schemeClr val="tx1"/>
                </a:solidFill>
                <a:latin typeface="Arial Black" pitchFamily="34" charset="0"/>
              </a:rPr>
              <a:t>χρησιμοποίηση του ατμού, ως μόνης διασκορπιστικής δύναμης.</a:t>
            </a:r>
          </a:p>
        </p:txBody>
      </p:sp>
      <p:sp>
        <p:nvSpPr>
          <p:cNvPr id="3" name="Title 1">
            <a:extLst>
              <a:ext uri="{FF2B5EF4-FFF2-40B4-BE49-F238E27FC236}">
                <a16:creationId xmlns:a16="http://schemas.microsoft.com/office/drawing/2014/main" id="{6DDF1193-8853-1F3D-8F05-0ECF4AFD81E2}"/>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5.10.  Καυστήρες με ατμό</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590974"/>
          </a:xfrm>
        </p:spPr>
        <p:txBody>
          <a:bodyPr>
            <a:noAutofit/>
          </a:bodyPr>
          <a:lstStyle/>
          <a:p>
            <a:pPr marL="0" indent="0">
              <a:lnSpc>
                <a:spcPct val="100000"/>
              </a:lnSpc>
              <a:buNone/>
            </a:pPr>
            <a:r>
              <a:rPr lang="el-GR" sz="2100" dirty="0">
                <a:latin typeface="Arial Black" pitchFamily="34" charset="0"/>
              </a:rPr>
              <a:t>Το συγκρότημα αυτό πήρε την ονομασία αιωρούμενης φλόγας (</a:t>
            </a:r>
            <a:r>
              <a:rPr lang="en-US" sz="2100" dirty="0">
                <a:latin typeface="Arial Black" pitchFamily="34" charset="0"/>
              </a:rPr>
              <a:t>suspended flame) </a:t>
            </a:r>
            <a:r>
              <a:rPr lang="el-GR" sz="2100" dirty="0">
                <a:latin typeface="Arial Black" pitchFamily="34" charset="0"/>
              </a:rPr>
              <a:t>από την χαρακτηριστική ιδιότητά του να παράγει μια φλόγα που δεν έρχεται σε επαφή με τα μεταλλικά μέρη των κώνων ή με την πλινθοδομή. Ο αέρας όταν εισέρχεται στον κώνο αναγκάζεται να ακολουθήσει τρεις διάφορες τροχιές προτού αναμιχθεί με τα σταγονίδια του πετρελαίου </a:t>
            </a:r>
            <a:r>
              <a:rPr lang="en-US" sz="2100" dirty="0">
                <a:latin typeface="Arial Black" pitchFamily="34" charset="0"/>
              </a:rPr>
              <a:t>:</a:t>
            </a:r>
          </a:p>
          <a:p>
            <a:pPr>
              <a:lnSpc>
                <a:spcPct val="100000"/>
              </a:lnSpc>
              <a:buFont typeface="Wingdings" panose="05000000000000000000" pitchFamily="2" charset="2"/>
              <a:buChar char="Ø"/>
            </a:pPr>
            <a:r>
              <a:rPr lang="el-GR" sz="2100" dirty="0">
                <a:solidFill>
                  <a:srgbClr val="FF0000"/>
                </a:solidFill>
                <a:latin typeface="Arial Black" pitchFamily="34" charset="0"/>
              </a:rPr>
              <a:t>α) </a:t>
            </a:r>
            <a:r>
              <a:rPr lang="el-GR" sz="2100" dirty="0">
                <a:latin typeface="Arial Black" pitchFamily="34" charset="0"/>
              </a:rPr>
              <a:t>Ο αέρας εισέρχεται παράλληλα προς τον καυστήρα και περνά μέσω του πρωτεύοντος </a:t>
            </a:r>
            <a:r>
              <a:rPr lang="el-GR" sz="2100" dirty="0" err="1">
                <a:latin typeface="Arial Black" pitchFamily="34" charset="0"/>
              </a:rPr>
              <a:t>στροβιλιστή</a:t>
            </a:r>
            <a:r>
              <a:rPr lang="el-GR" sz="2100" dirty="0">
                <a:latin typeface="Arial Black" pitchFamily="34" charset="0"/>
              </a:rPr>
              <a:t>, όπου αποκτά ελικοειδή κίνηση. Λόγω της κίνησης αυτής παίρνει το σχήμα περιστρεφόμενου κοίλου κώνου, ο οποίος και συμπίπτει με τον κώνο ράντισης του πετρελαίου. Με αυτό τον τρόπο επιτυγχάνεται και η αρχική ανάμιξη αέρα πετρελαίου και η φλόγα να διατηρείται σταθερή, λόγω ανακοπής του ρεύματος του αέρα κατά την αξονική έννοια.</a:t>
            </a:r>
          </a:p>
        </p:txBody>
      </p:sp>
      <p:sp>
        <p:nvSpPr>
          <p:cNvPr id="4" name="Title 1">
            <a:extLst>
              <a:ext uri="{FF2B5EF4-FFF2-40B4-BE49-F238E27FC236}">
                <a16:creationId xmlns:a16="http://schemas.microsoft.com/office/drawing/2014/main" id="{7C013E67-7B1C-BA95-DC66-91C7687909CF}"/>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5.11.  Καυστήρες και κώνος αέρα αιωρούμενης φλόγας</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κείμενο&#10;&#10;Περιγραφή που δημιουργήθηκε αυτόματα">
            <a:extLst>
              <a:ext uri="{FF2B5EF4-FFF2-40B4-BE49-F238E27FC236}">
                <a16:creationId xmlns:a16="http://schemas.microsoft.com/office/drawing/2014/main" id="{AF881067-D4AC-4829-93D9-E0116C0CB0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93339"/>
            <a:ext cx="8229600" cy="3939687"/>
          </a:xfrm>
        </p:spPr>
      </p:pic>
      <p:sp>
        <p:nvSpPr>
          <p:cNvPr id="3" name="Title 1">
            <a:extLst>
              <a:ext uri="{FF2B5EF4-FFF2-40B4-BE49-F238E27FC236}">
                <a16:creationId xmlns:a16="http://schemas.microsoft.com/office/drawing/2014/main" id="{BB674BC7-4C3A-ABB8-22D1-17B310076088}"/>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a:solidFill>
                  <a:schemeClr val="bg1"/>
                </a:solidFill>
                <a:latin typeface="Arial" pitchFamily="34" charset="0"/>
                <a:cs typeface="Arial" pitchFamily="34" charset="0"/>
              </a:rPr>
              <a:t>ΛΕΒΗΤΑΣ </a:t>
            </a:r>
            <a:r>
              <a:rPr lang="en-US" sz="2400" b="1" u="sng">
                <a:solidFill>
                  <a:schemeClr val="bg1"/>
                </a:solidFill>
                <a:latin typeface="Arial" pitchFamily="34" charset="0"/>
                <a:cs typeface="Arial" pitchFamily="34" charset="0"/>
              </a:rPr>
              <a:t> YARROW - EXPRESS</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17945543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590974"/>
          </a:xfrm>
        </p:spPr>
        <p:txBody>
          <a:bodyPr>
            <a:noAutofit/>
          </a:bodyPr>
          <a:lstStyle/>
          <a:p>
            <a:pPr>
              <a:lnSpc>
                <a:spcPct val="100000"/>
              </a:lnSpc>
              <a:buFont typeface="Wingdings" panose="05000000000000000000" pitchFamily="2" charset="2"/>
              <a:buChar char="Ø"/>
            </a:pPr>
            <a:r>
              <a:rPr lang="el-GR" sz="2200" dirty="0">
                <a:solidFill>
                  <a:srgbClr val="FF0000"/>
                </a:solidFill>
                <a:latin typeface="Arial Black" pitchFamily="34" charset="0"/>
              </a:rPr>
              <a:t>β) </a:t>
            </a:r>
            <a:r>
              <a:rPr lang="el-GR" sz="2200" dirty="0">
                <a:latin typeface="Arial Black" pitchFamily="34" charset="0"/>
              </a:rPr>
              <a:t>Μικρή ποσότητα του αέρα δεν περνά από τον πρωτεύοντα στροβιλιστή, αλλά στο εξωτερικό του και ακολουθεί διαδρομή ανάλογη με το σχήμα της πλινθοδομής του κώνου. Ο αέρας αυτός δεν περιστρέφεται, αλλά σχηματίζει μια αλυσίδα από κινούμενους στροβίλους, με αποτέλεσμα την καλύτερη ανάμιξη του αέρα με το πετρέλαιο.</a:t>
            </a:r>
          </a:p>
          <a:p>
            <a:pPr>
              <a:lnSpc>
                <a:spcPct val="100000"/>
              </a:lnSpc>
              <a:buFont typeface="Wingdings" panose="05000000000000000000" pitchFamily="2" charset="2"/>
              <a:buChar char="Ø"/>
            </a:pPr>
            <a:r>
              <a:rPr lang="el-GR" sz="2200" dirty="0">
                <a:solidFill>
                  <a:srgbClr val="FF0000"/>
                </a:solidFill>
                <a:latin typeface="Arial Black" pitchFamily="34" charset="0"/>
              </a:rPr>
              <a:t>γ) </a:t>
            </a:r>
            <a:r>
              <a:rPr lang="el-GR" sz="2200" dirty="0">
                <a:latin typeface="Arial Black" pitchFamily="34" charset="0"/>
              </a:rPr>
              <a:t>Μικρή τέλος ποσότητα αέρα περνά από τον σωλήνα του καυστήρα, ψύχει τον δίσκο διασκορπισμού και εμποδίζει τον ψεκασμό σταγονιδίων πετρελαίου πάνω στον στροβιλιστή. Η ποσότητα του παρεχόμενου αέρα ρυθμίζεται από μια συνηθισμένου τύπου ολισθαίνουσα στεφάνη, που χειριζόμαστε με χειρολαβή σχήματος Τ.</a:t>
            </a:r>
          </a:p>
        </p:txBody>
      </p:sp>
      <p:sp>
        <p:nvSpPr>
          <p:cNvPr id="4" name="Title 1">
            <a:extLst>
              <a:ext uri="{FF2B5EF4-FFF2-40B4-BE49-F238E27FC236}">
                <a16:creationId xmlns:a16="http://schemas.microsoft.com/office/drawing/2014/main" id="{7C013E67-7B1C-BA95-DC66-91C7687909CF}"/>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5.11.  Καυστήρες και κώνος αέρα αιωρούμενης φλόγας</a:t>
            </a:r>
            <a:r>
              <a:rPr lang="en-GB" sz="2800" b="1" u="sng" dirty="0">
                <a:solidFill>
                  <a:schemeClr val="bg1"/>
                </a:solidFill>
                <a:latin typeface="Arial" pitchFamily="34" charset="0"/>
                <a:cs typeface="Arial" pitchFamily="34" charset="0"/>
              </a:rPr>
              <a:t> </a:t>
            </a:r>
            <a:r>
              <a:rPr lang="el-GR" sz="2800" b="1" u="sng" dirty="0">
                <a:solidFill>
                  <a:schemeClr val="bg1"/>
                </a:solidFill>
                <a:latin typeface="Arial" pitchFamily="34" charset="0"/>
                <a:cs typeface="Arial" pitchFamily="34" charset="0"/>
              </a:rPr>
              <a:t>(συνέχεια)</a:t>
            </a:r>
            <a:endParaRPr lang="el-GR" sz="28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73835087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22-09-26 (16).png"/>
          <p:cNvPicPr>
            <a:picLocks noGrp="1" noChangeAspect="1"/>
          </p:cNvPicPr>
          <p:nvPr>
            <p:ph idx="1"/>
          </p:nvPr>
        </p:nvPicPr>
        <p:blipFill>
          <a:blip r:embed="rId2"/>
          <a:stretch>
            <a:fillRect/>
          </a:stretch>
        </p:blipFill>
        <p:spPr>
          <a:xfrm>
            <a:off x="1043608" y="1124744"/>
            <a:ext cx="7056783" cy="5105513"/>
          </a:xfrm>
        </p:spPr>
      </p:pic>
      <p:sp>
        <p:nvSpPr>
          <p:cNvPr id="3" name="Title 1">
            <a:extLst>
              <a:ext uri="{FF2B5EF4-FFF2-40B4-BE49-F238E27FC236}">
                <a16:creationId xmlns:a16="http://schemas.microsoft.com/office/drawing/2014/main" id="{777B420D-8056-263C-77CD-EFB66A066309}"/>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5.11.  Καυστήρες και κώνος αέρα αιωρούμενης φλόγας</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590974"/>
          </a:xfrm>
        </p:spPr>
        <p:txBody>
          <a:bodyPr>
            <a:noAutofit/>
          </a:bodyPr>
          <a:lstStyle/>
          <a:p>
            <a:pPr>
              <a:lnSpc>
                <a:spcPct val="100000"/>
              </a:lnSpc>
              <a:buFont typeface="Wingdings" panose="05000000000000000000" pitchFamily="2" charset="2"/>
              <a:buChar char="Ø"/>
            </a:pPr>
            <a:r>
              <a:rPr lang="el-GR" sz="2400" dirty="0">
                <a:latin typeface="Arial Black" pitchFamily="34" charset="0"/>
              </a:rPr>
              <a:t>Οι φυσητήρες αιθάλης που λέγονται και εκκαπνιστήρες απαλλάσσουν σε ώρα λειτουργίας τις θερμαινόμενες επιφάνειες του λέβητα από τις εναποθέσεις αιθάλης με προβολή ατμού ή αέρα.</a:t>
            </a:r>
          </a:p>
          <a:p>
            <a:pPr marL="0" indent="0">
              <a:lnSpc>
                <a:spcPct val="100000"/>
              </a:lnSpc>
              <a:buNone/>
            </a:pPr>
            <a:r>
              <a:rPr lang="el-GR" sz="2400" dirty="0">
                <a:latin typeface="Arial Black" pitchFamily="34" charset="0"/>
              </a:rPr>
              <a:t>    O σχηματισμός των σωματιδίων (αιθάλης και</a:t>
            </a:r>
            <a:endParaRPr lang="en-GB" sz="2400" dirty="0">
              <a:latin typeface="Arial Black" pitchFamily="34" charset="0"/>
            </a:endParaRPr>
          </a:p>
          <a:p>
            <a:pPr marL="0" indent="0">
              <a:lnSpc>
                <a:spcPct val="100000"/>
              </a:lnSpc>
              <a:buNone/>
            </a:pPr>
            <a:r>
              <a:rPr lang="en-GB" sz="2400" dirty="0">
                <a:latin typeface="Arial Black" pitchFamily="34" charset="0"/>
              </a:rPr>
              <a:t>   </a:t>
            </a:r>
            <a:r>
              <a:rPr lang="el-GR" sz="2400" dirty="0">
                <a:latin typeface="Arial Black" pitchFamily="34" charset="0"/>
              </a:rPr>
              <a:t> τέφρας) από την καύση των καυσίμων, ιδιαίτερα</a:t>
            </a:r>
            <a:endParaRPr lang="en-GB" sz="2400" dirty="0">
              <a:latin typeface="Arial Black" pitchFamily="34" charset="0"/>
            </a:endParaRPr>
          </a:p>
          <a:p>
            <a:pPr marL="0" indent="0">
              <a:lnSpc>
                <a:spcPct val="100000"/>
              </a:lnSpc>
              <a:buNone/>
            </a:pPr>
            <a:r>
              <a:rPr lang="en-GB" sz="2400" dirty="0">
                <a:latin typeface="Arial Black" pitchFamily="34" charset="0"/>
              </a:rPr>
              <a:t>   </a:t>
            </a:r>
            <a:r>
              <a:rPr lang="el-GR" sz="2400" dirty="0">
                <a:latin typeface="Arial Black" pitchFamily="34" charset="0"/>
              </a:rPr>
              <a:t> στο</a:t>
            </a:r>
            <a:r>
              <a:rPr lang="en-GB" sz="2400" dirty="0">
                <a:latin typeface="Arial Black" pitchFamily="34" charset="0"/>
              </a:rPr>
              <a:t> </a:t>
            </a:r>
            <a:r>
              <a:rPr lang="el-GR" sz="2400" dirty="0">
                <a:latin typeface="Arial Black" pitchFamily="34" charset="0"/>
              </a:rPr>
              <a:t>βαρύ πετρέλαιο, μπορεί να συσσωρευτεί</a:t>
            </a:r>
            <a:endParaRPr lang="en-GB" sz="2400" dirty="0">
              <a:latin typeface="Arial Black" pitchFamily="34" charset="0"/>
            </a:endParaRPr>
          </a:p>
          <a:p>
            <a:pPr marL="0" indent="0">
              <a:lnSpc>
                <a:spcPct val="100000"/>
              </a:lnSpc>
              <a:buNone/>
            </a:pPr>
            <a:r>
              <a:rPr lang="en-GB" sz="2400" dirty="0">
                <a:latin typeface="Arial Black" pitchFamily="34" charset="0"/>
              </a:rPr>
              <a:t>  </a:t>
            </a:r>
            <a:r>
              <a:rPr lang="el-GR" sz="2400" dirty="0">
                <a:latin typeface="Arial Black" pitchFamily="34" charset="0"/>
              </a:rPr>
              <a:t> </a:t>
            </a:r>
            <a:r>
              <a:rPr lang="en-GB" sz="2400" dirty="0">
                <a:latin typeface="Arial Black" pitchFamily="34" charset="0"/>
              </a:rPr>
              <a:t> </a:t>
            </a:r>
            <a:r>
              <a:rPr lang="el-GR" sz="2400" dirty="0">
                <a:latin typeface="Arial Black" pitchFamily="34" charset="0"/>
              </a:rPr>
              <a:t>στις</a:t>
            </a:r>
            <a:r>
              <a:rPr lang="en-GB" sz="2400" dirty="0">
                <a:latin typeface="Arial Black" pitchFamily="34" charset="0"/>
              </a:rPr>
              <a:t> </a:t>
            </a:r>
            <a:r>
              <a:rPr lang="el-GR" sz="2400" dirty="0">
                <a:latin typeface="Arial Black" pitchFamily="34" charset="0"/>
              </a:rPr>
              <a:t>επιφάνειες όλων των τύπων των λεβήτων.</a:t>
            </a:r>
          </a:p>
          <a:p>
            <a:pPr>
              <a:lnSpc>
                <a:spcPct val="100000"/>
              </a:lnSpc>
              <a:buFont typeface="Wingdings" panose="05000000000000000000" pitchFamily="2" charset="2"/>
              <a:buChar char="Ø"/>
            </a:pPr>
            <a:r>
              <a:rPr lang="el-GR" sz="2400" dirty="0">
                <a:latin typeface="Arial Black" pitchFamily="34" charset="0"/>
              </a:rPr>
              <a:t>Είναι ειδικά προφύσια, τα οποία προβάλλουν ατμό ή αέρα, επάνω στις δέσμες των αυλών, ώστε να γίνεται περιοδικός καθαρισμός τους από την αιθάλη κατά την λειτουργία του λέβητα. </a:t>
            </a:r>
          </a:p>
        </p:txBody>
      </p:sp>
      <p:sp>
        <p:nvSpPr>
          <p:cNvPr id="4" name="Title 1">
            <a:extLst>
              <a:ext uri="{FF2B5EF4-FFF2-40B4-BE49-F238E27FC236}">
                <a16:creationId xmlns:a16="http://schemas.microsoft.com/office/drawing/2014/main" id="{7C013E67-7B1C-BA95-DC66-91C7687909CF}"/>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5.12.  Φυσητήρες αιθάλης (</a:t>
            </a:r>
            <a:r>
              <a:rPr lang="en-GB" sz="2800" b="1" u="sng" dirty="0">
                <a:solidFill>
                  <a:schemeClr val="bg1"/>
                </a:solidFill>
                <a:latin typeface="Arial" pitchFamily="34" charset="0"/>
                <a:cs typeface="Arial" pitchFamily="34" charset="0"/>
              </a:rPr>
              <a:t>Soot blow)</a:t>
            </a:r>
            <a:endParaRPr lang="el-GR" sz="28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46401384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22-10-01 (52).png"/>
          <p:cNvPicPr>
            <a:picLocks noGrp="1" noChangeAspect="1"/>
          </p:cNvPicPr>
          <p:nvPr>
            <p:ph idx="1"/>
          </p:nvPr>
        </p:nvPicPr>
        <p:blipFill>
          <a:blip r:embed="rId2"/>
          <a:stretch>
            <a:fillRect/>
          </a:stretch>
        </p:blipFill>
        <p:spPr>
          <a:xfrm>
            <a:off x="285750" y="1124744"/>
            <a:ext cx="8572500" cy="5328592"/>
          </a:xfrm>
        </p:spPr>
      </p:pic>
      <p:sp>
        <p:nvSpPr>
          <p:cNvPr id="3" name="Title 1">
            <a:extLst>
              <a:ext uri="{FF2B5EF4-FFF2-40B4-BE49-F238E27FC236}">
                <a16:creationId xmlns:a16="http://schemas.microsoft.com/office/drawing/2014/main" id="{007F2159-0DD3-9269-A03E-26BCAE843F05}"/>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5.12.  Φυσητήρες αιθάλης (εκκαπνιστήρες)</a:t>
            </a:r>
            <a:endParaRPr lang="el-GR" sz="2800" b="1" u="sng" dirty="0">
              <a:solidFill>
                <a:srgbClr val="FF0000"/>
              </a:solidFill>
              <a:latin typeface="Arial" pitchFamily="34" charset="0"/>
              <a:cs typeface="Arial" pitchFamily="34" charset="0"/>
            </a:endParaRPr>
          </a:p>
        </p:txBody>
      </p:sp>
      <p:sp>
        <p:nvSpPr>
          <p:cNvPr id="7" name="TextBox 6">
            <a:extLst>
              <a:ext uri="{FF2B5EF4-FFF2-40B4-BE49-F238E27FC236}">
                <a16:creationId xmlns:a16="http://schemas.microsoft.com/office/drawing/2014/main" id="{06936637-E1E3-C7B3-7003-B8DBB23725E8}"/>
              </a:ext>
            </a:extLst>
          </p:cNvPr>
          <p:cNvSpPr txBox="1"/>
          <p:nvPr/>
        </p:nvSpPr>
        <p:spPr>
          <a:xfrm>
            <a:off x="3059832" y="1268760"/>
            <a:ext cx="256739" cy="369332"/>
          </a:xfrm>
          <a:prstGeom prst="rect">
            <a:avLst/>
          </a:prstGeom>
          <a:solidFill>
            <a:schemeClr val="bg1"/>
          </a:solidFill>
        </p:spPr>
        <p:txBody>
          <a:bodyPr wrap="square" rtlCol="0">
            <a:spAutoFit/>
          </a:bodyPr>
          <a:lstStyle/>
          <a:p>
            <a:endParaRPr lang="en-GB" dirty="0"/>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22-10-01 (53).png"/>
          <p:cNvPicPr>
            <a:picLocks noGrp="1" noChangeAspect="1"/>
          </p:cNvPicPr>
          <p:nvPr>
            <p:ph idx="1"/>
          </p:nvPr>
        </p:nvPicPr>
        <p:blipFill>
          <a:blip r:embed="rId2"/>
          <a:stretch>
            <a:fillRect/>
          </a:stretch>
        </p:blipFill>
        <p:spPr>
          <a:xfrm>
            <a:off x="285750" y="1124744"/>
            <a:ext cx="8572500" cy="5400600"/>
          </a:xfrm>
        </p:spPr>
      </p:pic>
      <p:sp>
        <p:nvSpPr>
          <p:cNvPr id="3" name="Title 1">
            <a:extLst>
              <a:ext uri="{FF2B5EF4-FFF2-40B4-BE49-F238E27FC236}">
                <a16:creationId xmlns:a16="http://schemas.microsoft.com/office/drawing/2014/main" id="{1B8FFE27-E920-9112-998F-E899A0DD8F51}"/>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5.12.  Φυσητήρες αιθάλης (εκκαπνιστήρες)</a:t>
            </a:r>
            <a:endParaRPr lang="el-GR" sz="2800" b="1" u="sng" dirty="0">
              <a:solidFill>
                <a:srgbClr val="FF0000"/>
              </a:solidFill>
              <a:latin typeface="Arial" pitchFamily="34" charset="0"/>
              <a:cs typeface="Arial" pitchFamily="34" charset="0"/>
            </a:endParaRPr>
          </a:p>
        </p:txBody>
      </p:sp>
      <p:sp>
        <p:nvSpPr>
          <p:cNvPr id="7" name="TextBox 6">
            <a:extLst>
              <a:ext uri="{FF2B5EF4-FFF2-40B4-BE49-F238E27FC236}">
                <a16:creationId xmlns:a16="http://schemas.microsoft.com/office/drawing/2014/main" id="{77EA6FFA-B30F-1602-E8BB-675975ED12B0}"/>
              </a:ext>
            </a:extLst>
          </p:cNvPr>
          <p:cNvSpPr txBox="1"/>
          <p:nvPr/>
        </p:nvSpPr>
        <p:spPr>
          <a:xfrm>
            <a:off x="2843808" y="1268760"/>
            <a:ext cx="288032" cy="369332"/>
          </a:xfrm>
          <a:prstGeom prst="rect">
            <a:avLst/>
          </a:prstGeom>
          <a:solidFill>
            <a:schemeClr val="bg1"/>
          </a:solidFill>
        </p:spPr>
        <p:txBody>
          <a:bodyPr wrap="square" rtlCol="0">
            <a:spAutoFit/>
          </a:bodyPr>
          <a:lstStyle/>
          <a:p>
            <a:endParaRPr lang="en-GB" dirty="0"/>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Θέση περιεχομένου" descr="2022-09-26 (20).png"/>
          <p:cNvPicPr>
            <a:picLocks noGrp="1" noChangeAspect="1"/>
          </p:cNvPicPr>
          <p:nvPr>
            <p:ph sz="half" idx="1"/>
          </p:nvPr>
        </p:nvPicPr>
        <p:blipFill>
          <a:blip r:embed="rId2"/>
          <a:stretch>
            <a:fillRect/>
          </a:stretch>
        </p:blipFill>
        <p:spPr>
          <a:xfrm>
            <a:off x="285750" y="2204864"/>
            <a:ext cx="4404327" cy="2772208"/>
          </a:xfrm>
        </p:spPr>
      </p:pic>
      <p:sp>
        <p:nvSpPr>
          <p:cNvPr id="4" name="3 - Θέση περιεχομένου"/>
          <p:cNvSpPr>
            <a:spLocks noGrp="1"/>
          </p:cNvSpPr>
          <p:nvPr>
            <p:ph sz="half" idx="2"/>
          </p:nvPr>
        </p:nvSpPr>
        <p:spPr>
          <a:xfrm>
            <a:off x="4690078" y="1052736"/>
            <a:ext cx="4168171" cy="5073427"/>
          </a:xfrm>
        </p:spPr>
        <p:txBody>
          <a:bodyPr>
            <a:normAutofit/>
          </a:bodyPr>
          <a:lstStyle/>
          <a:p>
            <a:pPr>
              <a:lnSpc>
                <a:spcPct val="100000"/>
              </a:lnSpc>
              <a:buFont typeface="Wingdings" panose="05000000000000000000" pitchFamily="2" charset="2"/>
              <a:buChar char="Ø"/>
            </a:pPr>
            <a:r>
              <a:rPr lang="el-GR" sz="1600" dirty="0">
                <a:solidFill>
                  <a:schemeClr val="tx1"/>
                </a:solidFill>
                <a:latin typeface="Arial Black" pitchFamily="34" charset="0"/>
              </a:rPr>
              <a:t>Είναι </a:t>
            </a:r>
            <a:r>
              <a:rPr lang="el-GR" sz="1600" dirty="0" err="1">
                <a:solidFill>
                  <a:schemeClr val="tx1"/>
                </a:solidFill>
                <a:latin typeface="Arial Black" pitchFamily="34" charset="0"/>
              </a:rPr>
              <a:t>εκκαπνιστήρας</a:t>
            </a:r>
            <a:r>
              <a:rPr lang="el-GR" sz="1600" dirty="0">
                <a:solidFill>
                  <a:schemeClr val="tx1"/>
                </a:solidFill>
                <a:latin typeface="Arial Black" pitchFamily="34" charset="0"/>
              </a:rPr>
              <a:t> με ατμό, </a:t>
            </a:r>
            <a:r>
              <a:rPr lang="el-GR" sz="1600" dirty="0" err="1">
                <a:solidFill>
                  <a:schemeClr val="tx1"/>
                </a:solidFill>
                <a:latin typeface="Arial Black" pitchFamily="34" charset="0"/>
              </a:rPr>
              <a:t>υδραυλωτού</a:t>
            </a:r>
            <a:r>
              <a:rPr lang="el-GR" sz="1600" dirty="0">
                <a:solidFill>
                  <a:schemeClr val="tx1"/>
                </a:solidFill>
                <a:latin typeface="Arial Black" pitchFamily="34" charset="0"/>
              </a:rPr>
              <a:t> λέβητα. Το </a:t>
            </a:r>
            <a:r>
              <a:rPr lang="el-GR" sz="1600" dirty="0" err="1">
                <a:solidFill>
                  <a:schemeClr val="tx1"/>
                </a:solidFill>
                <a:latin typeface="Arial Black" pitchFamily="34" charset="0"/>
              </a:rPr>
              <a:t>ακροφύσιο</a:t>
            </a:r>
            <a:r>
              <a:rPr lang="el-GR" sz="1600" dirty="0">
                <a:solidFill>
                  <a:schemeClr val="tx1"/>
                </a:solidFill>
                <a:latin typeface="Arial Black" pitchFamily="34" charset="0"/>
              </a:rPr>
              <a:t> του ατμού προβάλλεται με την βοήθεια ενός ατέρμονα κοχλία, προτού η βαλβίδα του ατμού ανοιχθεί από το έκκεντρο και επιτρέψει την έξοδο του ατμού. Η γωνία της σάρωσης που πραγματοποιεί ο ατμός, ελέγχεται από το κατάλληλα σχεδιασμένο έκκεντρο.</a:t>
            </a:r>
          </a:p>
          <a:p>
            <a:pPr>
              <a:lnSpc>
                <a:spcPct val="100000"/>
              </a:lnSpc>
              <a:buFont typeface="Wingdings" panose="05000000000000000000" pitchFamily="2" charset="2"/>
              <a:buChar char="Ø"/>
            </a:pPr>
            <a:r>
              <a:rPr lang="el-GR" sz="1600" dirty="0">
                <a:solidFill>
                  <a:schemeClr val="tx1"/>
                </a:solidFill>
                <a:latin typeface="Arial Black" pitchFamily="34" charset="0"/>
              </a:rPr>
              <a:t>Οι </a:t>
            </a:r>
            <a:r>
              <a:rPr lang="el-GR" sz="1600" dirty="0" err="1">
                <a:solidFill>
                  <a:schemeClr val="tx1"/>
                </a:solidFill>
                <a:latin typeface="Arial Black" pitchFamily="34" charset="0"/>
              </a:rPr>
              <a:t>εκκαπνιστήρες</a:t>
            </a:r>
            <a:r>
              <a:rPr lang="el-GR" sz="1600" dirty="0">
                <a:solidFill>
                  <a:schemeClr val="tx1"/>
                </a:solidFill>
                <a:latin typeface="Arial Black" pitchFamily="34" charset="0"/>
              </a:rPr>
              <a:t> αυτοί εργάζονται χειροκίνητα και τους χειριζόμαστε επί τόπου ή από απομακρυσμένη θέση με κατάλληλη μετάδοση της κίνησης του χειρισμού με άξονες και οδοντωτούς τροχούς ή και αλυσίδες.</a:t>
            </a:r>
          </a:p>
        </p:txBody>
      </p:sp>
      <p:sp>
        <p:nvSpPr>
          <p:cNvPr id="3" name="Title 1">
            <a:extLst>
              <a:ext uri="{FF2B5EF4-FFF2-40B4-BE49-F238E27FC236}">
                <a16:creationId xmlns:a16="http://schemas.microsoft.com/office/drawing/2014/main" id="{BA023F21-64F6-B8CF-D7CB-F1E251DACFAF}"/>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5.12.  Φυσητήρες αιθάλης (εκκαπνιστήρες)</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22-09-26 (26).png"/>
          <p:cNvPicPr>
            <a:picLocks noGrp="1" noChangeAspect="1"/>
          </p:cNvPicPr>
          <p:nvPr>
            <p:ph idx="1"/>
          </p:nvPr>
        </p:nvPicPr>
        <p:blipFill>
          <a:blip r:embed="rId2"/>
          <a:stretch>
            <a:fillRect/>
          </a:stretch>
        </p:blipFill>
        <p:spPr>
          <a:xfrm>
            <a:off x="285750" y="1196752"/>
            <a:ext cx="8572500" cy="5328592"/>
          </a:xfrm>
        </p:spPr>
      </p:pic>
      <p:sp>
        <p:nvSpPr>
          <p:cNvPr id="3" name="Title 1">
            <a:extLst>
              <a:ext uri="{FF2B5EF4-FFF2-40B4-BE49-F238E27FC236}">
                <a16:creationId xmlns:a16="http://schemas.microsoft.com/office/drawing/2014/main" id="{2E1F1A96-B35E-B175-ECDC-02541588A3D5}"/>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5.12.  Φυσητήρες αιθάλης (εκκαπνιστήρες)</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400600"/>
          </a:xfrm>
        </p:spPr>
        <p:txBody>
          <a:bodyPr>
            <a:normAutofit/>
          </a:bodyPr>
          <a:lstStyle/>
          <a:p>
            <a:pPr>
              <a:buFont typeface="Wingdings" panose="05000000000000000000" pitchFamily="2" charset="2"/>
              <a:buChar char="Ø"/>
            </a:pPr>
            <a:r>
              <a:rPr lang="el-GR" sz="2800" dirty="0">
                <a:solidFill>
                  <a:schemeClr val="tx1"/>
                </a:solidFill>
                <a:latin typeface="Arial Black" pitchFamily="34" charset="0"/>
              </a:rPr>
              <a:t>Χρησιμεύουν για την παρακολούθηση της ποιότητας των καυσαερίων στον καπνοθάλαμο. Τοποθετούνται σε όλους τους λέβητες για την παρακολούθηση των καυσαερίων (όπως αυτά περνούν από τον καπνοθάλαμο) και τον έλεγχο της καύσης. Η ένδειξη ύπαρξης καπνού από τον καπνοθάλαμο υποδηλώνει ατελή καύση, ακάθαρτο καυστήρα ή άλλη αντικανονική λειτουργία της εστίας.</a:t>
            </a:r>
          </a:p>
          <a:p>
            <a:pPr>
              <a:buFont typeface="Wingdings" panose="05000000000000000000" pitchFamily="2" charset="2"/>
              <a:buChar char="Ø"/>
            </a:pPr>
            <a:r>
              <a:rPr lang="el-GR" sz="2800" dirty="0">
                <a:solidFill>
                  <a:schemeClr val="tx1"/>
                </a:solidFill>
                <a:latin typeface="Arial Black" pitchFamily="34" charset="0"/>
              </a:rPr>
              <a:t>Οι ενδείκτες καπνού διακρίνονται σε τύπου </a:t>
            </a:r>
            <a:r>
              <a:rPr lang="el-GR" sz="2800" dirty="0">
                <a:solidFill>
                  <a:srgbClr val="FF0000"/>
                </a:solidFill>
                <a:latin typeface="Arial Black" pitchFamily="34" charset="0"/>
              </a:rPr>
              <a:t>περισκοπίου</a:t>
            </a:r>
            <a:r>
              <a:rPr lang="el-GR" sz="2800" dirty="0">
                <a:solidFill>
                  <a:schemeClr val="tx1"/>
                </a:solidFill>
                <a:latin typeface="Arial Black" pitchFamily="34" charset="0"/>
              </a:rPr>
              <a:t> και σε </a:t>
            </a:r>
            <a:r>
              <a:rPr lang="el-GR" sz="2800" dirty="0">
                <a:solidFill>
                  <a:srgbClr val="FF0000"/>
                </a:solidFill>
                <a:latin typeface="Arial Black" pitchFamily="34" charset="0"/>
              </a:rPr>
              <a:t>ηλεκτρικούς.</a:t>
            </a:r>
          </a:p>
          <a:p>
            <a:endParaRPr lang="el-GR" dirty="0">
              <a:solidFill>
                <a:schemeClr val="tx1"/>
              </a:solidFill>
            </a:endParaRPr>
          </a:p>
        </p:txBody>
      </p:sp>
      <p:sp>
        <p:nvSpPr>
          <p:cNvPr id="4" name="Title 1">
            <a:extLst>
              <a:ext uri="{FF2B5EF4-FFF2-40B4-BE49-F238E27FC236}">
                <a16:creationId xmlns:a16="http://schemas.microsoft.com/office/drawing/2014/main" id="{27450F46-4B7C-7D1B-E65C-68918BDE942E}"/>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5.13.  Ενδείκτες  καπνού (Smoke detectors)</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2022-09-26 (29).png"/>
          <p:cNvPicPr>
            <a:picLocks noGrp="1" noChangeAspect="1"/>
          </p:cNvPicPr>
          <p:nvPr>
            <p:ph sz="half" idx="1"/>
          </p:nvPr>
        </p:nvPicPr>
        <p:blipFill>
          <a:blip r:embed="rId2"/>
          <a:stretch>
            <a:fillRect/>
          </a:stretch>
        </p:blipFill>
        <p:spPr>
          <a:xfrm>
            <a:off x="256151" y="2848754"/>
            <a:ext cx="4362450" cy="2028854"/>
          </a:xfrm>
        </p:spPr>
      </p:pic>
      <p:sp>
        <p:nvSpPr>
          <p:cNvPr id="4" name="3 - Θέση περιεχομένου"/>
          <p:cNvSpPr>
            <a:spLocks noGrp="1"/>
          </p:cNvSpPr>
          <p:nvPr>
            <p:ph sz="half" idx="2"/>
          </p:nvPr>
        </p:nvSpPr>
        <p:spPr>
          <a:xfrm>
            <a:off x="4648200" y="2276872"/>
            <a:ext cx="4038600" cy="3849291"/>
          </a:xfrm>
        </p:spPr>
        <p:txBody>
          <a:bodyPr/>
          <a:lstStyle/>
          <a:p>
            <a:endParaRPr lang="el-GR" dirty="0"/>
          </a:p>
          <a:p>
            <a:endParaRPr lang="el-GR" dirty="0"/>
          </a:p>
          <a:p>
            <a:pPr marL="0" indent="0">
              <a:buNone/>
            </a:pPr>
            <a:r>
              <a:rPr lang="el-GR" dirty="0" err="1">
                <a:solidFill>
                  <a:schemeClr val="tx1"/>
                </a:solidFill>
                <a:latin typeface="Arial Black" pitchFamily="34" charset="0"/>
              </a:rPr>
              <a:t>Ενδείκτης</a:t>
            </a:r>
            <a:r>
              <a:rPr lang="el-GR" dirty="0">
                <a:solidFill>
                  <a:schemeClr val="tx1"/>
                </a:solidFill>
                <a:latin typeface="Arial Black" pitchFamily="34" charset="0"/>
              </a:rPr>
              <a:t> καπνού τύπου </a:t>
            </a:r>
            <a:r>
              <a:rPr lang="el-GR" dirty="0">
                <a:solidFill>
                  <a:srgbClr val="FF0000"/>
                </a:solidFill>
                <a:latin typeface="Arial Black" pitchFamily="34" charset="0"/>
              </a:rPr>
              <a:t>περισκοπίου</a:t>
            </a:r>
            <a:r>
              <a:rPr lang="el-GR" dirty="0">
                <a:solidFill>
                  <a:schemeClr val="tx1"/>
                </a:solidFill>
                <a:latin typeface="Arial Black" pitchFamily="34" charset="0"/>
              </a:rPr>
              <a:t>.</a:t>
            </a:r>
          </a:p>
        </p:txBody>
      </p:sp>
      <p:sp>
        <p:nvSpPr>
          <p:cNvPr id="3" name="Title 1">
            <a:extLst>
              <a:ext uri="{FF2B5EF4-FFF2-40B4-BE49-F238E27FC236}">
                <a16:creationId xmlns:a16="http://schemas.microsoft.com/office/drawing/2014/main" id="{BFE6EAFC-CEAC-B36E-F98C-A687CED607DF}"/>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5.13.  Ενδείκτες  καπνού (Smoke detectors)</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Θέση περιεχομένου" descr="2022-09-26 (30).png"/>
          <p:cNvPicPr>
            <a:picLocks noGrp="1" noChangeAspect="1"/>
          </p:cNvPicPr>
          <p:nvPr>
            <p:ph sz="half" idx="1"/>
          </p:nvPr>
        </p:nvPicPr>
        <p:blipFill>
          <a:blip r:embed="rId2"/>
          <a:stretch>
            <a:fillRect/>
          </a:stretch>
        </p:blipFill>
        <p:spPr>
          <a:xfrm>
            <a:off x="285750" y="2391677"/>
            <a:ext cx="4286250" cy="2943008"/>
          </a:xfrm>
        </p:spPr>
      </p:pic>
      <p:sp>
        <p:nvSpPr>
          <p:cNvPr id="4" name="3 - Θέση περιεχομένου"/>
          <p:cNvSpPr>
            <a:spLocks noGrp="1"/>
          </p:cNvSpPr>
          <p:nvPr>
            <p:ph sz="half" idx="2"/>
          </p:nvPr>
        </p:nvSpPr>
        <p:spPr>
          <a:xfrm>
            <a:off x="4648200" y="1268760"/>
            <a:ext cx="4038600" cy="4464497"/>
          </a:xfrm>
        </p:spPr>
        <p:txBody>
          <a:bodyPr>
            <a:normAutofit/>
          </a:bodyPr>
          <a:lstStyle/>
          <a:p>
            <a:endParaRPr lang="el-GR" dirty="0"/>
          </a:p>
          <a:p>
            <a:endParaRPr lang="el-GR" dirty="0"/>
          </a:p>
          <a:p>
            <a:endParaRPr lang="el-GR" dirty="0"/>
          </a:p>
          <a:p>
            <a:pPr marL="0" indent="0">
              <a:buNone/>
            </a:pPr>
            <a:r>
              <a:rPr lang="el-GR" sz="2700" dirty="0">
                <a:solidFill>
                  <a:schemeClr val="tx1"/>
                </a:solidFill>
                <a:latin typeface="Arial Black" pitchFamily="34" charset="0"/>
              </a:rPr>
              <a:t>Διάταξη ηλεκτρικού ενδείκτη πυκνότητας καπνού </a:t>
            </a:r>
            <a:r>
              <a:rPr lang="el-GR" sz="2700" dirty="0">
                <a:solidFill>
                  <a:srgbClr val="FF0000"/>
                </a:solidFill>
                <a:latin typeface="Arial Black" pitchFamily="34" charset="0"/>
              </a:rPr>
              <a:t>φωτοηλεκτρικού τύπου</a:t>
            </a:r>
            <a:r>
              <a:rPr lang="el-GR" sz="2700" dirty="0">
                <a:solidFill>
                  <a:schemeClr val="tx1"/>
                </a:solidFill>
                <a:latin typeface="Arial Black" pitchFamily="34" charset="0"/>
              </a:rPr>
              <a:t>.</a:t>
            </a:r>
          </a:p>
        </p:txBody>
      </p:sp>
      <p:sp>
        <p:nvSpPr>
          <p:cNvPr id="3" name="Title 1">
            <a:extLst>
              <a:ext uri="{FF2B5EF4-FFF2-40B4-BE49-F238E27FC236}">
                <a16:creationId xmlns:a16="http://schemas.microsoft.com/office/drawing/2014/main" id="{F30EF857-C900-FC1B-1387-4371E26640E9}"/>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5.13.  Ενδείκτες  καπνού (Smoke detectors)</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1F3638AD-0AC4-4094-92A2-53A5169861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3736"/>
            <a:ext cx="8229600" cy="4518893"/>
          </a:xfrm>
        </p:spPr>
      </p:pic>
      <p:sp>
        <p:nvSpPr>
          <p:cNvPr id="3" name="Title 1">
            <a:extLst>
              <a:ext uri="{FF2B5EF4-FFF2-40B4-BE49-F238E27FC236}">
                <a16:creationId xmlns:a16="http://schemas.microsoft.com/office/drawing/2014/main" id="{472CE9E2-0928-89ED-1D55-F5EDC314FB4C}"/>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a:solidFill>
                  <a:schemeClr val="bg1"/>
                </a:solidFill>
                <a:latin typeface="Arial" pitchFamily="34" charset="0"/>
                <a:cs typeface="Arial" pitchFamily="34" charset="0"/>
              </a:rPr>
              <a:t>ΛΕΒΗΤΑΣ </a:t>
            </a:r>
            <a:r>
              <a:rPr lang="en-US" sz="2400" b="1" u="sng">
                <a:solidFill>
                  <a:schemeClr val="bg1"/>
                </a:solidFill>
                <a:latin typeface="Arial" pitchFamily="34" charset="0"/>
                <a:cs typeface="Arial" pitchFamily="34" charset="0"/>
              </a:rPr>
              <a:t> YARROW - EXPRESS</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4222797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2022-09-26 (32).png"/>
          <p:cNvPicPr>
            <a:picLocks noGrp="1" noChangeAspect="1"/>
          </p:cNvPicPr>
          <p:nvPr>
            <p:ph sz="half" idx="1"/>
          </p:nvPr>
        </p:nvPicPr>
        <p:blipFill>
          <a:blip r:embed="rId2"/>
          <a:stretch>
            <a:fillRect/>
          </a:stretch>
        </p:blipFill>
        <p:spPr>
          <a:xfrm>
            <a:off x="285750" y="1792306"/>
            <a:ext cx="4362450" cy="3594285"/>
          </a:xfrm>
        </p:spPr>
      </p:pic>
      <p:sp>
        <p:nvSpPr>
          <p:cNvPr id="4" name="3 - Θέση περιεχομένου"/>
          <p:cNvSpPr>
            <a:spLocks noGrp="1"/>
          </p:cNvSpPr>
          <p:nvPr>
            <p:ph sz="half" idx="2"/>
          </p:nvPr>
        </p:nvSpPr>
        <p:spPr>
          <a:xfrm>
            <a:off x="4648200" y="1052736"/>
            <a:ext cx="4038600" cy="5073427"/>
          </a:xfrm>
        </p:spPr>
        <p:txBody>
          <a:bodyPr>
            <a:normAutofit fontScale="55000" lnSpcReduction="20000"/>
          </a:bodyPr>
          <a:lstStyle/>
          <a:p>
            <a:endParaRPr lang="el-GR" dirty="0">
              <a:solidFill>
                <a:schemeClr val="tx1"/>
              </a:solidFill>
              <a:latin typeface="Arial Black" pitchFamily="34" charset="0"/>
            </a:endParaRPr>
          </a:p>
          <a:p>
            <a:pPr>
              <a:buFont typeface="Wingdings" panose="05000000000000000000" pitchFamily="2" charset="2"/>
              <a:buChar char="Ø"/>
            </a:pPr>
            <a:r>
              <a:rPr lang="el-GR" sz="3600" dirty="0">
                <a:solidFill>
                  <a:schemeClr val="tx1"/>
                </a:solidFill>
                <a:latin typeface="Arial Black" pitchFamily="34" charset="0"/>
              </a:rPr>
              <a:t>Είναι όργανα που μετρούν την παροχή του πετρελαίου (ή και άλλων υγρών). </a:t>
            </a:r>
          </a:p>
          <a:p>
            <a:pPr>
              <a:buFont typeface="Wingdings" panose="05000000000000000000" pitchFamily="2" charset="2"/>
              <a:buChar char="Ø"/>
            </a:pPr>
            <a:r>
              <a:rPr lang="el-GR" sz="3600" dirty="0">
                <a:solidFill>
                  <a:schemeClr val="tx1"/>
                </a:solidFill>
                <a:latin typeface="Arial Black" pitchFamily="34" charset="0"/>
              </a:rPr>
              <a:t>Τα πιο γνωστά από αυτά είναι τύπου </a:t>
            </a:r>
            <a:r>
              <a:rPr lang="en-US" sz="3600" dirty="0">
                <a:solidFill>
                  <a:schemeClr val="tx1"/>
                </a:solidFill>
                <a:latin typeface="Arial Black" pitchFamily="34" charset="0"/>
              </a:rPr>
              <a:t>Buffalo</a:t>
            </a:r>
            <a:r>
              <a:rPr lang="el-GR" sz="3600" dirty="0">
                <a:solidFill>
                  <a:schemeClr val="tx1"/>
                </a:solidFill>
                <a:latin typeface="Arial Black" pitchFamily="34" charset="0"/>
              </a:rPr>
              <a:t> (αριστερή εικόνα)</a:t>
            </a:r>
            <a:r>
              <a:rPr lang="en-US" sz="3600" dirty="0">
                <a:solidFill>
                  <a:schemeClr val="tx1"/>
                </a:solidFill>
                <a:latin typeface="Arial Black" pitchFamily="34" charset="0"/>
              </a:rPr>
              <a:t>, </a:t>
            </a:r>
            <a:r>
              <a:rPr lang="en-US" sz="3600" dirty="0" err="1">
                <a:solidFill>
                  <a:schemeClr val="tx1"/>
                </a:solidFill>
                <a:latin typeface="Arial Black" pitchFamily="34" charset="0"/>
              </a:rPr>
              <a:t>Voith</a:t>
            </a:r>
            <a:r>
              <a:rPr lang="en-US" sz="3600" dirty="0">
                <a:solidFill>
                  <a:schemeClr val="tx1"/>
                </a:solidFill>
                <a:latin typeface="Arial Black" pitchFamily="34" charset="0"/>
              </a:rPr>
              <a:t> </a:t>
            </a:r>
            <a:r>
              <a:rPr lang="el-GR" sz="3600" dirty="0">
                <a:solidFill>
                  <a:schemeClr val="tx1"/>
                </a:solidFill>
                <a:latin typeface="Arial Black" pitchFamily="34" charset="0"/>
              </a:rPr>
              <a:t>κλπ. Αποτελούνται συνήθως από ένα δίσκο ή μια έλικα, που περιστρέφεται από το πετρέλαιο που ρέει, το οποίο περνά από το όργανο, ώστε σε κάθε περιστροφή να αντιστοιχεί </a:t>
            </a:r>
            <a:r>
              <a:rPr lang="el-GR" sz="3600" dirty="0">
                <a:latin typeface="Arial Black" pitchFamily="34" charset="0"/>
              </a:rPr>
              <a:t>ο</a:t>
            </a:r>
            <a:r>
              <a:rPr lang="el-GR" sz="3600" dirty="0">
                <a:solidFill>
                  <a:schemeClr val="tx1"/>
                </a:solidFill>
                <a:latin typeface="Arial Black" pitchFamily="34" charset="0"/>
              </a:rPr>
              <a:t>ρισμένος όγκος διερχόμενου υγρού.</a:t>
            </a:r>
            <a:endParaRPr lang="el-GR" sz="3600" dirty="0"/>
          </a:p>
        </p:txBody>
      </p:sp>
      <p:sp>
        <p:nvSpPr>
          <p:cNvPr id="3" name="Title 1">
            <a:extLst>
              <a:ext uri="{FF2B5EF4-FFF2-40B4-BE49-F238E27FC236}">
                <a16:creationId xmlns:a16="http://schemas.microsoft.com/office/drawing/2014/main" id="{BEF22453-D481-1F6B-1150-5EBD15ED5ECA}"/>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5.14.  Μετρητής ροής του πετρελαίου</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571194"/>
          </a:xfrm>
        </p:spPr>
        <p:txBody>
          <a:bodyPr>
            <a:normAutofit lnSpcReduction="10000"/>
          </a:bodyPr>
          <a:lstStyle/>
          <a:p>
            <a:pPr>
              <a:buFont typeface="Wingdings" panose="05000000000000000000" pitchFamily="2" charset="2"/>
              <a:buChar char="Ø"/>
            </a:pPr>
            <a:r>
              <a:rPr lang="el-GR" sz="2100" dirty="0">
                <a:solidFill>
                  <a:schemeClr val="tx1"/>
                </a:solidFill>
                <a:latin typeface="Arial Black" pitchFamily="34" charset="0"/>
              </a:rPr>
              <a:t>Χρησιμεύουν για την μέτρηση της πίεσης του ελκυσμού.  Ένα τέτοιο όργανο φαίνεται στο παρακάτω σχήμα. Αποτελείται από γυάλινο σωλήνα σε σχήμα </a:t>
            </a:r>
            <a:r>
              <a:rPr lang="en-US" sz="2100" dirty="0">
                <a:solidFill>
                  <a:schemeClr val="tx1"/>
                </a:solidFill>
                <a:latin typeface="Arial Black" pitchFamily="34" charset="0"/>
              </a:rPr>
              <a:t>U.</a:t>
            </a:r>
            <a:r>
              <a:rPr lang="el-GR" sz="2100" dirty="0">
                <a:solidFill>
                  <a:schemeClr val="tx1"/>
                </a:solidFill>
                <a:latin typeface="Arial Black" pitchFamily="34" charset="0"/>
              </a:rPr>
              <a:t> Ο σωλήνας γεμίζεται με χρωματισμένο νερό, ώστε να είναι ευδιάκριτο. Το ένα άκρο του σωλήνα συγκοινωνεί με την ατμόσφαιρα, ενώ το άλλο με τον χώρο όπου επικρατεί η πίεση του ελκυσμού. Έτσι για φυσικό ελκυσμό ή τεχνητό βεβιασμένης εκπνοής το άλλο άκρο συγκοινωνεί με την βάση της καπνοδόχου. Για τεχνητό ελκυσμό κλειστού αγωγού συγκοινωνεί με τον οχετό κατάθλιψης του αέρα.</a:t>
            </a:r>
          </a:p>
          <a:p>
            <a:pPr>
              <a:buFont typeface="Wingdings" panose="05000000000000000000" pitchFamily="2" charset="2"/>
              <a:buChar char="Ø"/>
            </a:pPr>
            <a:r>
              <a:rPr lang="el-GR" sz="2100" dirty="0">
                <a:solidFill>
                  <a:schemeClr val="tx1"/>
                </a:solidFill>
                <a:latin typeface="Arial Black" pitchFamily="34" charset="0"/>
              </a:rPr>
              <a:t>Για σύστημα κλειστού λεβητοστασίου εξ άλλου, το ένα σκέλος συγκοινωνεί με την ατμόσφαιρα, ενώ το άλλο με τον χώρο του λεβητοστασίου. Σε όλες τις περιπτώσεις ενδιαφέρει η διαφορά στάθμης στο </a:t>
            </a:r>
            <a:r>
              <a:rPr lang="el-GR" sz="2100" dirty="0" err="1">
                <a:solidFill>
                  <a:schemeClr val="tx1"/>
                </a:solidFill>
                <a:latin typeface="Arial Black" pitchFamily="34" charset="0"/>
              </a:rPr>
              <a:t>αερόμετρο</a:t>
            </a:r>
            <a:r>
              <a:rPr lang="el-GR" sz="2100" dirty="0">
                <a:solidFill>
                  <a:schemeClr val="tx1"/>
                </a:solidFill>
                <a:latin typeface="Arial Black" pitchFamily="34" charset="0"/>
              </a:rPr>
              <a:t>, η οποία και μας δίνει την πίεση του ελκυσμού </a:t>
            </a:r>
            <a:r>
              <a:rPr lang="en-US" sz="2100" dirty="0">
                <a:solidFill>
                  <a:schemeClr val="tx1"/>
                </a:solidFill>
                <a:latin typeface="Arial Black" pitchFamily="34" charset="0"/>
              </a:rPr>
              <a:t>D </a:t>
            </a:r>
            <a:r>
              <a:rPr lang="el-GR" sz="2100" dirty="0">
                <a:solidFill>
                  <a:schemeClr val="tx1"/>
                </a:solidFill>
                <a:latin typeface="Arial Black" pitchFamily="34" charset="0"/>
              </a:rPr>
              <a:t>μετρημένη σε </a:t>
            </a:r>
            <a:r>
              <a:rPr lang="en-US" sz="2100" dirty="0">
                <a:solidFill>
                  <a:schemeClr val="tx1"/>
                </a:solidFill>
                <a:latin typeface="Arial Black" pitchFamily="34" charset="0"/>
              </a:rPr>
              <a:t>mm </a:t>
            </a:r>
            <a:r>
              <a:rPr lang="el-GR" sz="2100" dirty="0">
                <a:solidFill>
                  <a:schemeClr val="tx1"/>
                </a:solidFill>
                <a:latin typeface="Arial Black" pitchFamily="34" charset="0"/>
              </a:rPr>
              <a:t>ή </a:t>
            </a:r>
            <a:r>
              <a:rPr lang="en-US" sz="2100" dirty="0">
                <a:solidFill>
                  <a:schemeClr val="tx1"/>
                </a:solidFill>
                <a:latin typeface="Arial Black" pitchFamily="34" charset="0"/>
              </a:rPr>
              <a:t>in </a:t>
            </a:r>
            <a:r>
              <a:rPr lang="el-GR" sz="2100" dirty="0">
                <a:solidFill>
                  <a:schemeClr val="tx1"/>
                </a:solidFill>
                <a:latin typeface="Arial Black" pitchFamily="34" charset="0"/>
              </a:rPr>
              <a:t>υδάτινης στήλης.</a:t>
            </a:r>
          </a:p>
          <a:p>
            <a:endParaRPr lang="el-GR" sz="1800" dirty="0">
              <a:solidFill>
                <a:schemeClr val="tx1"/>
              </a:solidFill>
              <a:latin typeface="Arial Black" pitchFamily="34" charset="0"/>
            </a:endParaRPr>
          </a:p>
        </p:txBody>
      </p:sp>
      <p:sp>
        <p:nvSpPr>
          <p:cNvPr id="4" name="Title 1">
            <a:extLst>
              <a:ext uri="{FF2B5EF4-FFF2-40B4-BE49-F238E27FC236}">
                <a16:creationId xmlns:a16="http://schemas.microsoft.com/office/drawing/2014/main" id="{133EABA6-F7B9-09B9-78C1-DFD804EB68E9}"/>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5.15.  Αερόμετρα ελκυσμού ή υδροθλιβόμετρα</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22-09-27 (2).png"/>
          <p:cNvPicPr>
            <a:picLocks noGrp="1" noChangeAspect="1"/>
          </p:cNvPicPr>
          <p:nvPr>
            <p:ph idx="1"/>
          </p:nvPr>
        </p:nvPicPr>
        <p:blipFill>
          <a:blip r:embed="rId2"/>
          <a:stretch>
            <a:fillRect/>
          </a:stretch>
        </p:blipFill>
        <p:spPr>
          <a:xfrm>
            <a:off x="1835696" y="1412776"/>
            <a:ext cx="5472608" cy="5030532"/>
          </a:xfrm>
        </p:spPr>
      </p:pic>
      <p:sp>
        <p:nvSpPr>
          <p:cNvPr id="3" name="Title 1">
            <a:extLst>
              <a:ext uri="{FF2B5EF4-FFF2-40B4-BE49-F238E27FC236}">
                <a16:creationId xmlns:a16="http://schemas.microsoft.com/office/drawing/2014/main" id="{74857B00-1BE5-1917-DF2D-237ACCA52318}"/>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5.15.  Αερόμετρα ελκυσμού ή υδροθλιβόμετρα</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016484"/>
          </a:xfrm>
          <a:prstGeom prst="rect">
            <a:avLst/>
          </a:prstGeom>
          <a:solidFill>
            <a:srgbClr val="00B0F0"/>
          </a:solidFill>
        </p:spPr>
        <p:txBody>
          <a:bodyPr wrap="square" rtlCol="0">
            <a:spAutoFit/>
          </a:bodyPr>
          <a:lstStyle/>
          <a:p>
            <a:pPr algn="ctr"/>
            <a:r>
              <a:rPr lang="el-GR" sz="25500" b="1" dirty="0">
                <a:solidFill>
                  <a:srgbClr val="FF0000"/>
                </a:solidFill>
                <a:latin typeface="Arial Black" pitchFamily="34" charset="0"/>
              </a:rPr>
              <a:t>6</a:t>
            </a:r>
            <a:endParaRPr lang="en-US" sz="25500" b="1" dirty="0">
              <a:solidFill>
                <a:srgbClr val="FF0000"/>
              </a:solidFill>
              <a:latin typeface="Arial Black" pitchFamily="34" charset="0"/>
            </a:endParaRPr>
          </a:p>
        </p:txBody>
      </p:sp>
    </p:spTree>
    <p:extLst>
      <p:ext uri="{BB962C8B-B14F-4D97-AF65-F5344CB8AC3E}">
        <p14:creationId xmlns:p14="http://schemas.microsoft.com/office/powerpoint/2010/main" val="236001442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6">
              <a:lumMod val="50000"/>
            </a:schemeClr>
          </a:solidFill>
        </p:spPr>
        <p:txBody>
          <a:bodyPr>
            <a:noAutofit/>
          </a:bodyPr>
          <a:lstStyle/>
          <a:p>
            <a:br>
              <a:rPr lang="el-GR" sz="6600" b="1" u="sng" dirty="0">
                <a:solidFill>
                  <a:schemeClr val="bg1"/>
                </a:solidFill>
                <a:latin typeface="Arial" pitchFamily="34" charset="0"/>
                <a:cs typeface="Arial" pitchFamily="34" charset="0"/>
              </a:rPr>
            </a:br>
            <a:r>
              <a:rPr lang="el-GR" sz="6600" b="1" u="sng" dirty="0">
                <a:solidFill>
                  <a:schemeClr val="bg1"/>
                </a:solidFill>
                <a:latin typeface="Arial" pitchFamily="34" charset="0"/>
                <a:cs typeface="Arial" pitchFamily="34" charset="0"/>
              </a:rPr>
              <a:t>ΚΕΦΑΛΑΙΟ  ΕΚΤΟ</a:t>
            </a:r>
            <a:br>
              <a:rPr lang="en-US" sz="6600" b="1" u="sng" dirty="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31013000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9940"/>
            <a:ext cx="8501122" cy="6429420"/>
          </a:xfrm>
          <a:solidFill>
            <a:srgbClr val="FFFF00"/>
          </a:solidFill>
        </p:spPr>
        <p:txBody>
          <a:bodyPr>
            <a:noAutofit/>
          </a:bodyPr>
          <a:lstStyle/>
          <a:p>
            <a:br>
              <a:rPr lang="el-GR" sz="6600" b="1" u="sng" dirty="0">
                <a:solidFill>
                  <a:srgbClr val="FF0000"/>
                </a:solidFill>
                <a:latin typeface="Arial" pitchFamily="34" charset="0"/>
                <a:cs typeface="Arial" pitchFamily="34" charset="0"/>
              </a:rPr>
            </a:br>
            <a:r>
              <a:rPr lang="el-GR" sz="7200" b="1" u="sng" dirty="0">
                <a:solidFill>
                  <a:srgbClr val="FF0000"/>
                </a:solidFill>
                <a:effectLst/>
                <a:highlight>
                  <a:srgbClr val="FFFF00"/>
                </a:highlight>
                <a:latin typeface="Arial" pitchFamily="34" charset="0"/>
                <a:ea typeface="MgHelveticaUCPol"/>
                <a:cs typeface="Arial" pitchFamily="34" charset="0"/>
              </a:rPr>
              <a:t>ΣΥΣΚΕΥΕΣ ΑΤΜΟΛΕΒΗΤΩΝ</a:t>
            </a:r>
            <a:br>
              <a:rPr lang="en-US" sz="6600" b="1" u="sng" dirty="0">
                <a:solidFill>
                  <a:srgbClr val="FF0000"/>
                </a:solidFill>
                <a:latin typeface="Arial" pitchFamily="34" charset="0"/>
                <a:cs typeface="Arial" pitchFamily="34" charset="0"/>
              </a:rPr>
            </a:br>
            <a:endParaRPr lang="en-US" sz="66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91499860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E8034B8-3AE7-4B12-85E9-4AF7A2D6AAA5}"/>
              </a:ext>
            </a:extLst>
          </p:cNvPr>
          <p:cNvSpPr>
            <a:spLocks noGrp="1"/>
          </p:cNvSpPr>
          <p:nvPr>
            <p:ph idx="1"/>
          </p:nvPr>
        </p:nvSpPr>
        <p:spPr>
          <a:xfrm>
            <a:off x="323528" y="332656"/>
            <a:ext cx="8496944" cy="6336704"/>
          </a:xfrm>
          <a:solidFill>
            <a:srgbClr val="FFFF00"/>
          </a:solidFill>
        </p:spPr>
        <p:txBody>
          <a:bodyPr>
            <a:normAutofit lnSpcReduction="10000"/>
          </a:bodyPr>
          <a:lstStyle/>
          <a:p>
            <a:pPr marL="504000" indent="-504000">
              <a:buAutoNum type="arabicPeriod"/>
            </a:pPr>
            <a:r>
              <a:rPr lang="el-GR" dirty="0">
                <a:solidFill>
                  <a:schemeClr val="tx1"/>
                </a:solidFill>
                <a:latin typeface="Arial Black" panose="020B0A04020102020204" pitchFamily="34" charset="0"/>
              </a:rPr>
              <a:t>Προθερμαντήρες νερού.</a:t>
            </a:r>
          </a:p>
          <a:p>
            <a:pPr marL="504000" indent="-504000">
              <a:buAutoNum type="arabicPeriod"/>
            </a:pPr>
            <a:r>
              <a:rPr lang="el-GR" dirty="0">
                <a:solidFill>
                  <a:schemeClr val="tx1"/>
                </a:solidFill>
                <a:latin typeface="Arial Black" panose="020B0A04020102020204" pitchFamily="34" charset="0"/>
              </a:rPr>
              <a:t>Οικονομητήρες.</a:t>
            </a:r>
          </a:p>
          <a:p>
            <a:pPr marL="504000" indent="-504000">
              <a:buAutoNum type="arabicPeriod"/>
            </a:pPr>
            <a:r>
              <a:rPr lang="el-GR" dirty="0">
                <a:solidFill>
                  <a:schemeClr val="tx1"/>
                </a:solidFill>
                <a:latin typeface="Arial Black" panose="020B0A04020102020204" pitchFamily="34" charset="0"/>
              </a:rPr>
              <a:t>Υπερθερμαντήρες (εσωτερικοί</a:t>
            </a:r>
            <a:r>
              <a:rPr lang="en-US" dirty="0">
                <a:solidFill>
                  <a:schemeClr val="tx1"/>
                </a:solidFill>
                <a:latin typeface="Arial Black" panose="020B0A04020102020204" pitchFamily="34" charset="0"/>
              </a:rPr>
              <a:t> </a:t>
            </a:r>
            <a:r>
              <a:rPr lang="el-GR" dirty="0">
                <a:solidFill>
                  <a:schemeClr val="tx1"/>
                </a:solidFill>
                <a:latin typeface="Arial Black" panose="020B0A04020102020204" pitchFamily="34" charset="0"/>
              </a:rPr>
              <a:t>-εξωτερικοί).</a:t>
            </a:r>
          </a:p>
          <a:p>
            <a:pPr marL="504000" indent="-504000">
              <a:buAutoNum type="arabicPeriod"/>
            </a:pPr>
            <a:r>
              <a:rPr lang="el-GR" dirty="0">
                <a:solidFill>
                  <a:schemeClr val="tx1"/>
                </a:solidFill>
                <a:latin typeface="Arial Black" panose="020B0A04020102020204" pitchFamily="34" charset="0"/>
              </a:rPr>
              <a:t>Κέρδος υπερθέρμανσης, όρια αυτής, ρύθμιση του βαθμού υπερθέρμανσης,</a:t>
            </a:r>
          </a:p>
          <a:p>
            <a:pPr marL="504000" indent="-504000">
              <a:buAutoNum type="arabicPeriod"/>
            </a:pPr>
            <a:r>
              <a:rPr lang="el-GR" dirty="0">
                <a:solidFill>
                  <a:schemeClr val="tx1"/>
                </a:solidFill>
                <a:latin typeface="Arial Black" panose="020B0A04020102020204" pitchFamily="34" charset="0"/>
              </a:rPr>
              <a:t>Ταχύτητα ροής του ατμού μέσα στον υπερθερμαντήρα.</a:t>
            </a:r>
          </a:p>
          <a:p>
            <a:pPr marL="504000" indent="-504000">
              <a:buAutoNum type="arabicPeriod"/>
            </a:pPr>
            <a:r>
              <a:rPr lang="el-GR" dirty="0">
                <a:solidFill>
                  <a:schemeClr val="tx1"/>
                </a:solidFill>
                <a:latin typeface="Arial Black" panose="020B0A04020102020204" pitchFamily="34" charset="0"/>
              </a:rPr>
              <a:t>Αφυπερθερμαντήρες.</a:t>
            </a:r>
          </a:p>
          <a:p>
            <a:pPr marL="504000" indent="-504000">
              <a:buAutoNum type="arabicPeriod"/>
            </a:pPr>
            <a:r>
              <a:rPr lang="el-GR" dirty="0">
                <a:solidFill>
                  <a:schemeClr val="tx1"/>
                </a:solidFill>
                <a:latin typeface="Arial Black" panose="020B0A04020102020204" pitchFamily="34" charset="0"/>
              </a:rPr>
              <a:t>Μειωτήρες θερμοκρασίας του ατμού.</a:t>
            </a:r>
          </a:p>
        </p:txBody>
      </p:sp>
    </p:spTree>
    <p:extLst>
      <p:ext uri="{BB962C8B-B14F-4D97-AF65-F5344CB8AC3E}">
        <p14:creationId xmlns:p14="http://schemas.microsoft.com/office/powerpoint/2010/main" val="246928959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45FA92-D9C6-2C53-4026-0654CACCCF84}"/>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6.1.  Προθερμαντήρες νερού</a:t>
            </a:r>
            <a:endParaRPr lang="el-GR" sz="2800" b="1" u="sng" dirty="0">
              <a:solidFill>
                <a:srgbClr val="FF0000"/>
              </a:solidFill>
              <a:latin typeface="Arial" pitchFamily="34" charset="0"/>
              <a:cs typeface="Arial" pitchFamily="34" charset="0"/>
            </a:endParaRPr>
          </a:p>
        </p:txBody>
      </p:sp>
      <p:sp>
        <p:nvSpPr>
          <p:cNvPr id="8" name="2 - Θέση περιεχομένου">
            <a:extLst>
              <a:ext uri="{FF2B5EF4-FFF2-40B4-BE49-F238E27FC236}">
                <a16:creationId xmlns:a16="http://schemas.microsoft.com/office/drawing/2014/main" id="{759C317C-1D22-FD88-4CE6-0D58D8D6B586}"/>
              </a:ext>
            </a:extLst>
          </p:cNvPr>
          <p:cNvSpPr txBox="1">
            <a:spLocks/>
          </p:cNvSpPr>
          <p:nvPr/>
        </p:nvSpPr>
        <p:spPr>
          <a:xfrm>
            <a:off x="285750" y="1124744"/>
            <a:ext cx="8572500" cy="5328592"/>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68000" indent="-468000" algn="l">
              <a:buFont typeface="Wingdings" panose="05000000000000000000" pitchFamily="2" charset="2"/>
              <a:buChar char="Ø"/>
            </a:pPr>
            <a:r>
              <a:rPr lang="el-GR" sz="3000" dirty="0">
                <a:solidFill>
                  <a:schemeClr val="tx1"/>
                </a:solidFill>
                <a:latin typeface="Arial Black" pitchFamily="34" charset="0"/>
              </a:rPr>
              <a:t>Χρησιμεύουν για την προθέρμανση του τροφοδοτικού νερού. </a:t>
            </a:r>
          </a:p>
          <a:p>
            <a:pPr marL="468000" indent="-468000" algn="l">
              <a:buFont typeface="Wingdings" panose="05000000000000000000" pitchFamily="2" charset="2"/>
              <a:buChar char="Ø"/>
            </a:pPr>
            <a:r>
              <a:rPr lang="el-GR" sz="3000" dirty="0">
                <a:solidFill>
                  <a:schemeClr val="tx1"/>
                </a:solidFill>
                <a:latin typeface="Arial Black" pitchFamily="34" charset="0"/>
              </a:rPr>
              <a:t>Αποτελούνται από δέσμες αυλών στο εσωτερικό των οποίων κυκλοφορεί το νερό.</a:t>
            </a:r>
          </a:p>
          <a:p>
            <a:pPr marL="468000" indent="-468000" algn="l">
              <a:buFont typeface="Wingdings" panose="05000000000000000000" pitchFamily="2" charset="2"/>
              <a:buChar char="Ø"/>
            </a:pPr>
            <a:r>
              <a:rPr lang="el-GR" sz="3000" dirty="0">
                <a:solidFill>
                  <a:schemeClr val="tx1"/>
                </a:solidFill>
                <a:latin typeface="Arial Black" pitchFamily="34" charset="0"/>
              </a:rPr>
              <a:t>Στα εξωτερικά των αυλών κυκλοφορούν οι </a:t>
            </a:r>
            <a:r>
              <a:rPr lang="el-GR" sz="3000" dirty="0">
                <a:solidFill>
                  <a:srgbClr val="FF0000"/>
                </a:solidFill>
                <a:latin typeface="Arial Black" pitchFamily="34" charset="0"/>
              </a:rPr>
              <a:t>εξατμίσεις του ατμού</a:t>
            </a:r>
            <a:r>
              <a:rPr lang="el-GR" sz="3000" dirty="0">
                <a:solidFill>
                  <a:schemeClr val="tx1"/>
                </a:solidFill>
                <a:latin typeface="Arial Black" pitchFamily="34" charset="0"/>
              </a:rPr>
              <a:t>, ώστε η θερμότητα των εξατμίσεων να είναι χρήσιμη.</a:t>
            </a:r>
          </a:p>
          <a:p>
            <a:pPr marL="468000" indent="-468000" algn="l">
              <a:buFont typeface="Wingdings" panose="05000000000000000000" pitchFamily="2" charset="2"/>
              <a:buChar char="Ø"/>
            </a:pPr>
            <a:r>
              <a:rPr lang="el-GR" sz="3000" dirty="0">
                <a:solidFill>
                  <a:schemeClr val="tx1"/>
                </a:solidFill>
                <a:latin typeface="Arial Black" pitchFamily="34" charset="0"/>
              </a:rPr>
              <a:t>Εναλλάκτης με απομάστευσης και η </a:t>
            </a:r>
            <a:r>
              <a:rPr lang="en-US" sz="3000" dirty="0">
                <a:solidFill>
                  <a:schemeClr val="tx1"/>
                </a:solidFill>
                <a:latin typeface="Arial Black" pitchFamily="34" charset="0"/>
              </a:rPr>
              <a:t>D.F.T. </a:t>
            </a:r>
            <a:r>
              <a:rPr lang="el-GR" sz="3000" dirty="0">
                <a:solidFill>
                  <a:schemeClr val="tx1"/>
                </a:solidFill>
                <a:latin typeface="Arial Black" pitchFamily="34" charset="0"/>
              </a:rPr>
              <a:t>εκπληρώνουν τον ίδιο σκοπό.</a:t>
            </a:r>
            <a:endParaRPr lang="el-GR" sz="3000" dirty="0">
              <a:solidFill>
                <a:schemeClr val="tx1"/>
              </a:solidFill>
              <a:latin typeface="Bahnschrift SemiBold" pitchFamily="34" charset="0"/>
            </a:endParaRPr>
          </a:p>
          <a:p>
            <a:endParaRPr lang="el-GR" sz="2000" dirty="0">
              <a:latin typeface="Bahnschrift SemiBold" pitchFamily="34" charset="0"/>
            </a:endParaRPr>
          </a:p>
        </p:txBody>
      </p:sp>
    </p:spTree>
    <p:extLst>
      <p:ext uri="{BB962C8B-B14F-4D97-AF65-F5344CB8AC3E}">
        <p14:creationId xmlns:p14="http://schemas.microsoft.com/office/powerpoint/2010/main" val="304261326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45FA92-D9C6-2C53-4026-0654CACCCF84}"/>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6.1.  Προθερμαντήρες νερού</a:t>
            </a:r>
            <a:endParaRPr lang="el-GR" sz="2800" b="1" u="sng" dirty="0">
              <a:solidFill>
                <a:srgbClr val="FF0000"/>
              </a:solidFill>
              <a:latin typeface="Arial" pitchFamily="34" charset="0"/>
              <a:cs typeface="Arial" pitchFamily="34" charset="0"/>
            </a:endParaRPr>
          </a:p>
        </p:txBody>
      </p:sp>
      <p:pic>
        <p:nvPicPr>
          <p:cNvPr id="4" name="Picture 3" descr="Diagram, engineering drawing&#10;&#10;Description automatically generated">
            <a:extLst>
              <a:ext uri="{FF2B5EF4-FFF2-40B4-BE49-F238E27FC236}">
                <a16:creationId xmlns:a16="http://schemas.microsoft.com/office/drawing/2014/main" id="{5E628501-9A63-0078-2F4E-43F4216A3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7714" y="1700808"/>
            <a:ext cx="3828571" cy="4780952"/>
          </a:xfrm>
          <a:prstGeom prst="rect">
            <a:avLst/>
          </a:prstGeom>
        </p:spPr>
      </p:pic>
    </p:spTree>
    <p:extLst>
      <p:ext uri="{BB962C8B-B14F-4D97-AF65-F5344CB8AC3E}">
        <p14:creationId xmlns:p14="http://schemas.microsoft.com/office/powerpoint/2010/main" val="291740328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328592"/>
          </a:xfrm>
        </p:spPr>
        <p:txBody>
          <a:bodyPr>
            <a:normAutofit lnSpcReduction="10000"/>
          </a:bodyPr>
          <a:lstStyle/>
          <a:p>
            <a:pPr>
              <a:buFont typeface="Wingdings" panose="05000000000000000000" pitchFamily="2" charset="2"/>
              <a:buChar char="Ø"/>
            </a:pPr>
            <a:r>
              <a:rPr lang="el-GR" sz="3000" dirty="0">
                <a:latin typeface="Arial Black" pitchFamily="34" charset="0"/>
              </a:rPr>
              <a:t>Απορροφούν μέρος από τις θερμίδες των </a:t>
            </a:r>
            <a:r>
              <a:rPr lang="el-GR" sz="3000" dirty="0">
                <a:solidFill>
                  <a:srgbClr val="FF0000"/>
                </a:solidFill>
                <a:latin typeface="Arial Black" pitchFamily="34" charset="0"/>
              </a:rPr>
              <a:t>εξερχομένων καυσαερίων,</a:t>
            </a:r>
            <a:r>
              <a:rPr lang="el-GR" sz="3000" dirty="0">
                <a:latin typeface="Arial Black" pitchFamily="34" charset="0"/>
              </a:rPr>
              <a:t> για την προθέρμανση του τροφοδοτικού νερού. </a:t>
            </a:r>
          </a:p>
          <a:p>
            <a:pPr>
              <a:buFont typeface="Wingdings" panose="05000000000000000000" pitchFamily="2" charset="2"/>
              <a:buChar char="Ø"/>
            </a:pPr>
            <a:r>
              <a:rPr lang="el-GR" sz="3000" dirty="0">
                <a:latin typeface="Arial Black" pitchFamily="34" charset="0"/>
              </a:rPr>
              <a:t>Αποτελούνται από σύστημα αυλών στο εσωτερικό των οποίων κυκλοφορεί το νερό.</a:t>
            </a:r>
          </a:p>
          <a:p>
            <a:pPr>
              <a:buFont typeface="Wingdings" panose="05000000000000000000" pitchFamily="2" charset="2"/>
              <a:buChar char="Ø"/>
            </a:pPr>
            <a:r>
              <a:rPr lang="el-GR" sz="3000" dirty="0">
                <a:latin typeface="Arial Black" pitchFamily="34" charset="0"/>
              </a:rPr>
              <a:t>Εξωτερικά των αυλών κυκλοφορούν τα καυσαέρια.</a:t>
            </a:r>
          </a:p>
          <a:p>
            <a:pPr>
              <a:buFont typeface="Wingdings" panose="05000000000000000000" pitchFamily="2" charset="2"/>
              <a:buChar char="Ø"/>
            </a:pPr>
            <a:r>
              <a:rPr lang="el-GR" sz="3000" dirty="0">
                <a:latin typeface="Arial Black" pitchFamily="34" charset="0"/>
              </a:rPr>
              <a:t>Τοποθετούνται στην έξοδο των καυσαερίων προς την ατμόσφαιρα.</a:t>
            </a:r>
            <a:endParaRPr lang="el-GR" sz="3000" dirty="0">
              <a:latin typeface="Bahnschrift SemiBold" pitchFamily="34" charset="0"/>
            </a:endParaRPr>
          </a:p>
          <a:p>
            <a:endParaRPr lang="el-GR" sz="2000" dirty="0">
              <a:latin typeface="Bahnschrift SemiBold" pitchFamily="34" charset="0"/>
            </a:endParaRPr>
          </a:p>
        </p:txBody>
      </p:sp>
      <p:sp>
        <p:nvSpPr>
          <p:cNvPr id="4" name="Title 1">
            <a:extLst>
              <a:ext uri="{FF2B5EF4-FFF2-40B4-BE49-F238E27FC236}">
                <a16:creationId xmlns:a16="http://schemas.microsoft.com/office/drawing/2014/main" id="{47AF8F81-26C5-B14D-1F04-CC64BDAD14B3}"/>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6.2.  Οικονομητήρες</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Θέση περιεχομένου 8" descr="Εικόνα που περιέχει κείμενο, αεροπλάνο, συσκευή&#10;&#10;Περιγραφή που δημιουργήθηκε αυτόματα">
            <a:extLst>
              <a:ext uri="{FF2B5EF4-FFF2-40B4-BE49-F238E27FC236}">
                <a16:creationId xmlns:a16="http://schemas.microsoft.com/office/drawing/2014/main" id="{3CA2492F-8AD2-4A67-A4D1-6EE6A457F3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21893"/>
            <a:ext cx="8229600" cy="4482579"/>
          </a:xfrm>
        </p:spPr>
      </p:pic>
      <p:sp>
        <p:nvSpPr>
          <p:cNvPr id="3" name="Title 1">
            <a:extLst>
              <a:ext uri="{FF2B5EF4-FFF2-40B4-BE49-F238E27FC236}">
                <a16:creationId xmlns:a16="http://schemas.microsoft.com/office/drawing/2014/main" id="{7F3ACAF8-02BD-646E-44E7-6FAE58B1D095}"/>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a:solidFill>
                  <a:schemeClr val="bg1"/>
                </a:solidFill>
                <a:latin typeface="Arial" pitchFamily="34" charset="0"/>
                <a:cs typeface="Arial" pitchFamily="34" charset="0"/>
              </a:rPr>
              <a:t>ΛΕΒΗΤΑΣ </a:t>
            </a:r>
            <a:r>
              <a:rPr lang="en-US" sz="2400" b="1" u="sng">
                <a:solidFill>
                  <a:schemeClr val="bg1"/>
                </a:solidFill>
                <a:latin typeface="Arial" pitchFamily="34" charset="0"/>
                <a:cs typeface="Arial" pitchFamily="34" charset="0"/>
              </a:rPr>
              <a:t> YARROW - EXPRESS</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8330791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AF8F81-26C5-B14D-1F04-CC64BDAD14B3}"/>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6.2.  Οικονομητήρες</a:t>
            </a:r>
            <a:endParaRPr lang="el-GR" sz="2800" b="1" u="sng" dirty="0">
              <a:solidFill>
                <a:srgbClr val="FF0000"/>
              </a:solidFill>
              <a:latin typeface="Arial" pitchFamily="34" charset="0"/>
              <a:cs typeface="Arial" pitchFamily="34" charset="0"/>
            </a:endParaRPr>
          </a:p>
        </p:txBody>
      </p:sp>
      <p:pic>
        <p:nvPicPr>
          <p:cNvPr id="7" name="Picture 6" descr="Diagram&#10;&#10;Description automatically generated">
            <a:extLst>
              <a:ext uri="{FF2B5EF4-FFF2-40B4-BE49-F238E27FC236}">
                <a16:creationId xmlns:a16="http://schemas.microsoft.com/office/drawing/2014/main" id="{E6D650F9-25B9-C7F2-9A74-888D8DAD4B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052736"/>
            <a:ext cx="5616624" cy="5184576"/>
          </a:xfrm>
          <a:prstGeom prst="rect">
            <a:avLst/>
          </a:prstGeom>
        </p:spPr>
      </p:pic>
    </p:spTree>
    <p:extLst>
      <p:ext uri="{BB962C8B-B14F-4D97-AF65-F5344CB8AC3E}">
        <p14:creationId xmlns:p14="http://schemas.microsoft.com/office/powerpoint/2010/main" val="194089350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7DFEEF-9F7E-4D71-F790-2DAB35566A01}"/>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6.3.  Υπερθερμαντήρες (εσωτερικοί-εξωτερικοί).</a:t>
            </a:r>
            <a:endParaRPr lang="el-GR" sz="2800" b="1" u="sng" dirty="0">
              <a:solidFill>
                <a:srgbClr val="FF0000"/>
              </a:solidFill>
              <a:latin typeface="Arial" pitchFamily="34" charset="0"/>
              <a:cs typeface="Arial" pitchFamily="34" charset="0"/>
            </a:endParaRPr>
          </a:p>
        </p:txBody>
      </p:sp>
      <p:sp>
        <p:nvSpPr>
          <p:cNvPr id="2" name="2 - Θέση περιεχομένου">
            <a:extLst>
              <a:ext uri="{FF2B5EF4-FFF2-40B4-BE49-F238E27FC236}">
                <a16:creationId xmlns:a16="http://schemas.microsoft.com/office/drawing/2014/main" id="{58E3CD4B-D1CE-709A-303E-853F97421FB7}"/>
              </a:ext>
            </a:extLst>
          </p:cNvPr>
          <p:cNvSpPr txBox="1">
            <a:spLocks/>
          </p:cNvSpPr>
          <p:nvPr/>
        </p:nvSpPr>
        <p:spPr>
          <a:xfrm>
            <a:off x="285750" y="1124744"/>
            <a:ext cx="8572500" cy="53285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el-GR" dirty="0">
                <a:latin typeface="Arial Black" pitchFamily="34" charset="0"/>
              </a:rPr>
              <a:t>Με παρόμοιο τρόπο χρησιμοποιείται η θερμότητα των καυσαερίων και για την υπερθέρμανση του ατμού. </a:t>
            </a:r>
          </a:p>
          <a:p>
            <a:pPr>
              <a:buFont typeface="Wingdings" panose="05000000000000000000" pitchFamily="2" charset="2"/>
              <a:buChar char="Ø"/>
            </a:pPr>
            <a:r>
              <a:rPr lang="el-GR" dirty="0">
                <a:latin typeface="Arial Black" pitchFamily="34" charset="0"/>
              </a:rPr>
              <a:t>Οι υπερθερμαντήρες αποτελούνται από δέσμες αυλών στο εσωτερικό των οποίων διέρχεται ο κορεσμένος ατμός του λέβητα.</a:t>
            </a:r>
          </a:p>
          <a:p>
            <a:pPr>
              <a:buFont typeface="Wingdings" panose="05000000000000000000" pitchFamily="2" charset="2"/>
              <a:buChar char="Ø"/>
            </a:pPr>
            <a:r>
              <a:rPr lang="el-GR" dirty="0">
                <a:latin typeface="Arial Black" pitchFamily="34" charset="0"/>
              </a:rPr>
              <a:t>Στο εξωτερικό των αυλών κυκλοφορούν τα καυσαέρια.</a:t>
            </a:r>
          </a:p>
        </p:txBody>
      </p:sp>
    </p:spTree>
    <p:extLst>
      <p:ext uri="{BB962C8B-B14F-4D97-AF65-F5344CB8AC3E}">
        <p14:creationId xmlns:p14="http://schemas.microsoft.com/office/powerpoint/2010/main" val="331637402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518966"/>
          </a:xfrm>
        </p:spPr>
        <p:txBody>
          <a:bodyPr>
            <a:normAutofit/>
          </a:bodyPr>
          <a:lstStyle/>
          <a:p>
            <a:pPr marL="0" indent="0">
              <a:lnSpc>
                <a:spcPct val="100000"/>
              </a:lnSpc>
              <a:buNone/>
            </a:pPr>
            <a:r>
              <a:rPr lang="el-GR" sz="2300" dirty="0">
                <a:solidFill>
                  <a:schemeClr val="tx1"/>
                </a:solidFill>
                <a:latin typeface="Arial Black" pitchFamily="34" charset="0"/>
              </a:rPr>
              <a:t>Τα συμπεράσματα από την θερμοδυναμική μελέτη και από τα δεδομένα της πείρας των κατασκευαστών συνοψίζονται στο εξής</a:t>
            </a:r>
            <a:r>
              <a:rPr lang="en-US" sz="2300" dirty="0">
                <a:solidFill>
                  <a:schemeClr val="tx1"/>
                </a:solidFill>
                <a:latin typeface="Arial Black" pitchFamily="34" charset="0"/>
              </a:rPr>
              <a:t>:</a:t>
            </a:r>
            <a:r>
              <a:rPr lang="el-GR" sz="2300" dirty="0">
                <a:solidFill>
                  <a:schemeClr val="tx1"/>
                </a:solidFill>
                <a:latin typeface="Arial Black" pitchFamily="34" charset="0"/>
              </a:rPr>
              <a:t> Με την χρήση του υπέρθερμου, ο θερμικός βαθμός του κύκλου λειτουργίας αυξάνει κατά 2% περίπου, πράγμα που σημαίνει ελάττωση της κατανάλωσης σε ατμό ή σε καύσιμο γύρω στο 6-8% συγκριτικά με τον κύκλο λειτουργίας χωρίς υπερθέρμανση. Εκτός όμως από το θερμικό αυτό κέρδος, η χρήση του υπέρθερμου παρέχει και τα παρακάτω λειτουργικά πλεονεκτήματα στην μηχανή</a:t>
            </a:r>
            <a:r>
              <a:rPr lang="en-US" sz="2300" dirty="0">
                <a:solidFill>
                  <a:schemeClr val="tx1"/>
                </a:solidFill>
                <a:latin typeface="Arial Black" pitchFamily="34" charset="0"/>
              </a:rPr>
              <a:t>:</a:t>
            </a:r>
            <a:endParaRPr lang="el-GR" sz="2300" dirty="0">
              <a:solidFill>
                <a:schemeClr val="tx1"/>
              </a:solidFill>
              <a:latin typeface="Arial Black" pitchFamily="34" charset="0"/>
            </a:endParaRPr>
          </a:p>
          <a:p>
            <a:pPr>
              <a:lnSpc>
                <a:spcPct val="100000"/>
              </a:lnSpc>
              <a:buFont typeface="Wingdings" panose="05000000000000000000" pitchFamily="2" charset="2"/>
              <a:buChar char="Ø"/>
            </a:pPr>
            <a:r>
              <a:rPr lang="el-GR" sz="2300" dirty="0">
                <a:solidFill>
                  <a:schemeClr val="tx1"/>
                </a:solidFill>
                <a:latin typeface="Arial Black" pitchFamily="34" charset="0"/>
              </a:rPr>
              <a:t>Μικρότερη υγροποίηση στην παλινδρομική μηχανή.</a:t>
            </a:r>
          </a:p>
          <a:p>
            <a:pPr>
              <a:lnSpc>
                <a:spcPct val="100000"/>
              </a:lnSpc>
              <a:buFont typeface="Wingdings" panose="05000000000000000000" pitchFamily="2" charset="2"/>
              <a:buChar char="Ø"/>
            </a:pPr>
            <a:r>
              <a:rPr lang="el-GR" sz="2300" dirty="0">
                <a:solidFill>
                  <a:schemeClr val="tx1"/>
                </a:solidFill>
                <a:latin typeface="Arial Black" pitchFamily="34" charset="0"/>
              </a:rPr>
              <a:t>Μικρότερη απώλεια από τις συσκευές στεγανότητας</a:t>
            </a:r>
            <a:r>
              <a:rPr lang="en-GB" sz="2300" dirty="0">
                <a:solidFill>
                  <a:schemeClr val="tx1"/>
                </a:solidFill>
                <a:latin typeface="Arial Black" pitchFamily="34" charset="0"/>
              </a:rPr>
              <a:t>.</a:t>
            </a:r>
            <a:endParaRPr lang="el-GR" sz="2300" dirty="0">
              <a:solidFill>
                <a:schemeClr val="tx1"/>
              </a:solidFill>
              <a:latin typeface="Arial Black" pitchFamily="34" charset="0"/>
            </a:endParaRPr>
          </a:p>
          <a:p>
            <a:endParaRPr lang="el-GR" sz="1600" dirty="0">
              <a:latin typeface="Arial Black" pitchFamily="34" charset="0"/>
            </a:endParaRPr>
          </a:p>
        </p:txBody>
      </p:sp>
      <p:sp>
        <p:nvSpPr>
          <p:cNvPr id="4" name="Title 1">
            <a:extLst>
              <a:ext uri="{FF2B5EF4-FFF2-40B4-BE49-F238E27FC236}">
                <a16:creationId xmlns:a16="http://schemas.microsoft.com/office/drawing/2014/main" id="{C252E771-176C-B5E6-4B88-298B810B4A49}"/>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6.4.  Κέρδος υπερθέρμανσης, όρια αυτής, ρύθμιση του βαθμού υπερθέρμανσης</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52E771-176C-B5E6-4B88-298B810B4A49}"/>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6.4.  Κέρδος υπερθέρμανσης, όρια αυτής, ρύθμιση του βαθμού υπερθέρμανσης</a:t>
            </a:r>
            <a:endParaRPr lang="el-GR" sz="2800" b="1" u="sng" dirty="0">
              <a:solidFill>
                <a:srgbClr val="FF0000"/>
              </a:solidFill>
              <a:latin typeface="Arial" pitchFamily="34" charset="0"/>
              <a:cs typeface="Arial" pitchFamily="34" charset="0"/>
            </a:endParaRPr>
          </a:p>
        </p:txBody>
      </p:sp>
      <p:pic>
        <p:nvPicPr>
          <p:cNvPr id="7" name="Picture 6" descr="Diagram, engineering drawing&#10;&#10;Description automatically generated">
            <a:extLst>
              <a:ext uri="{FF2B5EF4-FFF2-40B4-BE49-F238E27FC236}">
                <a16:creationId xmlns:a16="http://schemas.microsoft.com/office/drawing/2014/main" id="{4B0B7535-0EC9-1738-E524-203FE7CA1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268760"/>
            <a:ext cx="7056784" cy="5040560"/>
          </a:xfrm>
          <a:prstGeom prst="rect">
            <a:avLst/>
          </a:prstGeom>
        </p:spPr>
      </p:pic>
    </p:spTree>
    <p:extLst>
      <p:ext uri="{BB962C8B-B14F-4D97-AF65-F5344CB8AC3E}">
        <p14:creationId xmlns:p14="http://schemas.microsoft.com/office/powerpoint/2010/main" val="141149131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662412"/>
          </a:xfrm>
        </p:spPr>
        <p:txBody>
          <a:bodyPr>
            <a:normAutofit/>
          </a:bodyPr>
          <a:lstStyle/>
          <a:p>
            <a:pPr>
              <a:buFont typeface="Wingdings" panose="05000000000000000000" pitchFamily="2" charset="2"/>
              <a:buChar char="Ø"/>
            </a:pPr>
            <a:r>
              <a:rPr lang="el-GR" sz="2300" dirty="0">
                <a:latin typeface="Arial Black" pitchFamily="34" charset="0"/>
              </a:rPr>
              <a:t>Περιορισμό της μηχανικής διάβρωσης (</a:t>
            </a:r>
            <a:r>
              <a:rPr lang="en-US" sz="2300" dirty="0">
                <a:latin typeface="Arial Black" pitchFamily="34" charset="0"/>
              </a:rPr>
              <a:t>erosion)</a:t>
            </a:r>
            <a:r>
              <a:rPr lang="el-GR" sz="2300" dirty="0">
                <a:latin typeface="Arial Black" pitchFamily="34" charset="0"/>
              </a:rPr>
              <a:t>, η οποία εμφανίζεται στα πτερύγια των στροβίλων Χ.Π. λόγω αυξημένου ποσοστού υγρασίας κατά την έξοδο του ατμού, το οποίο και δεν πρέπει να υπερβαίνει το όριο των 12-14%.</a:t>
            </a:r>
          </a:p>
          <a:p>
            <a:pPr>
              <a:buFont typeface="Wingdings" panose="05000000000000000000" pitchFamily="2" charset="2"/>
              <a:buChar char="Ø"/>
            </a:pPr>
            <a:r>
              <a:rPr lang="el-GR" sz="2300" dirty="0">
                <a:latin typeface="Arial Black" pitchFamily="34" charset="0"/>
              </a:rPr>
              <a:t>Από παρατηρήσεις που έγιναν διαπιστώθηκε  ότι σε θερμοκρασίες γύρω στους 537°</a:t>
            </a:r>
            <a:r>
              <a:rPr lang="en-US" sz="2300" dirty="0">
                <a:latin typeface="Arial Black" pitchFamily="34" charset="0"/>
              </a:rPr>
              <a:t>C </a:t>
            </a:r>
            <a:r>
              <a:rPr lang="el-GR" sz="2300" dirty="0">
                <a:latin typeface="Arial Black" pitchFamily="34" charset="0"/>
              </a:rPr>
              <a:t>υπάρχει η τάση να αποχωρίζεται από τον ατμό μια ποσότητα οξυγόνου, η οποία και δημιουργεί διάβρωση των μεταλλικών μερών που έρχονται σε επαφή με αυτά. Έτσι το όριο υπερθέρμανσης εξαρτάται από την αντοχή των μετάλλων. Αυτό ανεβαίνει όσο τα παραγόμενα μέταλλα βελτιώνονται, ώστε να παρουσιάζουν αυξημένη αντοχή στις υψηλές θερμοκρασίες και τις διαβρώσεις.</a:t>
            </a:r>
          </a:p>
          <a:p>
            <a:endParaRPr lang="el-GR" sz="1800" dirty="0">
              <a:latin typeface="Arial Black" pitchFamily="34" charset="0"/>
            </a:endParaRPr>
          </a:p>
        </p:txBody>
      </p:sp>
      <p:sp>
        <p:nvSpPr>
          <p:cNvPr id="4" name="Title 1">
            <a:extLst>
              <a:ext uri="{FF2B5EF4-FFF2-40B4-BE49-F238E27FC236}">
                <a16:creationId xmlns:a16="http://schemas.microsoft.com/office/drawing/2014/main" id="{D8EBBE14-8779-EB1D-2605-5739A3BA02C3}"/>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6.4.  Κέρδος υπερθέρμανσης, όρια αυτής, ρύθμιση του βαθμού υπερθέρμανσης</a:t>
            </a:r>
            <a:r>
              <a:rPr lang="en-GB" sz="2800" b="1" u="sng" dirty="0">
                <a:solidFill>
                  <a:schemeClr val="bg1"/>
                </a:solidFill>
                <a:latin typeface="Arial" pitchFamily="34" charset="0"/>
                <a:cs typeface="Arial" pitchFamily="34" charset="0"/>
              </a:rPr>
              <a:t> </a:t>
            </a:r>
            <a:r>
              <a:rPr lang="el-GR" sz="2800" b="1" u="sng" dirty="0">
                <a:solidFill>
                  <a:schemeClr val="bg1"/>
                </a:solidFill>
                <a:latin typeface="Arial" pitchFamily="34" charset="0"/>
                <a:cs typeface="Arial" pitchFamily="34" charset="0"/>
              </a:rPr>
              <a:t>(συνέχεια)</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472608"/>
          </a:xfrm>
        </p:spPr>
        <p:txBody>
          <a:bodyPr>
            <a:noAutofit/>
          </a:bodyPr>
          <a:lstStyle/>
          <a:p>
            <a:pPr>
              <a:buFont typeface="Wingdings" panose="05000000000000000000" pitchFamily="2" charset="2"/>
              <a:buChar char="Ø"/>
            </a:pPr>
            <a:r>
              <a:rPr lang="el-GR" sz="2000" dirty="0">
                <a:solidFill>
                  <a:schemeClr val="tx1"/>
                </a:solidFill>
                <a:latin typeface="Arial Black" pitchFamily="34" charset="0"/>
              </a:rPr>
              <a:t>Αυτή αποτελεί σημαντικό παράγοντα για την καλή συντήρηση του υπερθερμαντήρα. </a:t>
            </a:r>
          </a:p>
          <a:p>
            <a:pPr>
              <a:lnSpc>
                <a:spcPct val="100000"/>
              </a:lnSpc>
              <a:buFont typeface="Wingdings" panose="05000000000000000000" pitchFamily="2" charset="2"/>
              <a:buChar char="Ø"/>
            </a:pPr>
            <a:r>
              <a:rPr lang="el-GR" sz="2000" dirty="0">
                <a:solidFill>
                  <a:schemeClr val="tx1"/>
                </a:solidFill>
                <a:latin typeface="Arial Black" pitchFamily="34" charset="0"/>
              </a:rPr>
              <a:t>Η επαρκής ροή του ατμού κατά την λειτουργία του υπερθερμαντήρα, ψύχει το υλικό και το προστατεύει από την υπερθέρμανση. Κατά την λειτουργία </a:t>
            </a:r>
            <a:r>
              <a:rPr lang="el-GR" sz="2000" dirty="0">
                <a:solidFill>
                  <a:srgbClr val="FF0000"/>
                </a:solidFill>
                <a:latin typeface="Arial Black" pitchFamily="34" charset="0"/>
              </a:rPr>
              <a:t>εν </a:t>
            </a:r>
            <a:r>
              <a:rPr lang="el-GR" sz="2000" dirty="0" err="1">
                <a:solidFill>
                  <a:srgbClr val="FF0000"/>
                </a:solidFill>
                <a:latin typeface="Arial Black" pitchFamily="34" charset="0"/>
              </a:rPr>
              <a:t>όρμω</a:t>
            </a:r>
            <a:r>
              <a:rPr lang="el-GR" sz="2000" dirty="0">
                <a:solidFill>
                  <a:srgbClr val="FF0000"/>
                </a:solidFill>
                <a:latin typeface="Arial Black" pitchFamily="34" charset="0"/>
              </a:rPr>
              <a:t> </a:t>
            </a:r>
            <a:r>
              <a:rPr lang="el-GR" sz="2000" dirty="0">
                <a:solidFill>
                  <a:schemeClr val="tx1"/>
                </a:solidFill>
                <a:latin typeface="Arial Black" pitchFamily="34" charset="0"/>
              </a:rPr>
              <a:t>εξασφαλίζεται η ροή αυτή με τη τροφοδότηση ορισμένων μηχανημάτων, όπως των </a:t>
            </a:r>
            <a:r>
              <a:rPr lang="el-GR" sz="2000" dirty="0" err="1">
                <a:solidFill>
                  <a:schemeClr val="tx1"/>
                </a:solidFill>
                <a:latin typeface="Arial Black" pitchFamily="34" charset="0"/>
              </a:rPr>
              <a:t>στροβιλοηλεκτρικών</a:t>
            </a:r>
            <a:r>
              <a:rPr lang="el-GR" sz="2000" dirty="0">
                <a:solidFill>
                  <a:schemeClr val="tx1"/>
                </a:solidFill>
                <a:latin typeface="Arial Black" pitchFamily="34" charset="0"/>
              </a:rPr>
              <a:t>, με υπέρθερμο ατμό ή με άνοιγμα του επιστομίου υγρών του υπερθερμαντήρα. Εξασφαλίζεται επίσης με πρόσμιξη μικρής ποσότητας υπέρθερμου στον κορεσμένο των βοηθητικών μηχανημάτων.  Η μικρή ταχύτητα ροής του ατμού μπορεί να οδηγήσει σε υπερθέρμανση του υλικού του προθερμαντήρα, από την οποία προέρχεται η καταστροφή του, τοπική ή και γενικότερη. </a:t>
            </a:r>
          </a:p>
          <a:p>
            <a:pPr>
              <a:lnSpc>
                <a:spcPct val="100000"/>
              </a:lnSpc>
              <a:buFont typeface="Wingdings" panose="05000000000000000000" pitchFamily="2" charset="2"/>
              <a:buChar char="Ø"/>
            </a:pPr>
            <a:r>
              <a:rPr lang="el-GR" sz="2000" dirty="0">
                <a:solidFill>
                  <a:schemeClr val="tx1"/>
                </a:solidFill>
                <a:latin typeface="Arial Black" pitchFamily="34" charset="0"/>
              </a:rPr>
              <a:t> Η γενικότερη οφείλεται βασικά σε εσωτερική πυρκαγιά, που αρχίζει από έλλειψη ατμού, η οποία και προκαλεί την αρχική υπερθέρμανση των αυλών. </a:t>
            </a:r>
          </a:p>
        </p:txBody>
      </p:sp>
      <p:sp>
        <p:nvSpPr>
          <p:cNvPr id="4" name="Title 1">
            <a:extLst>
              <a:ext uri="{FF2B5EF4-FFF2-40B4-BE49-F238E27FC236}">
                <a16:creationId xmlns:a16="http://schemas.microsoft.com/office/drawing/2014/main" id="{AC5042CE-6D0B-544E-FA67-E406453B8E7B}"/>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6.5.  Ταχύτητα ροής του ατμού μέσα στον υπερθερμαντήρα</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328592"/>
          </a:xfrm>
        </p:spPr>
        <p:txBody>
          <a:bodyPr>
            <a:normAutofit/>
          </a:bodyPr>
          <a:lstStyle/>
          <a:p>
            <a:pPr>
              <a:lnSpc>
                <a:spcPct val="100000"/>
              </a:lnSpc>
            </a:pPr>
            <a:r>
              <a:rPr lang="el-GR" sz="2400" dirty="0">
                <a:latin typeface="Arial Black" pitchFamily="34" charset="0"/>
              </a:rPr>
              <a:t>Το αποτέλεσμα είναι η διάσπαση των υδρατμών σε υδρογόνο και οξυγόνο. Το υδρογόνο αρχίζει να καίγεται στους 740°</a:t>
            </a:r>
            <a:r>
              <a:rPr lang="en-US" sz="2400" dirty="0">
                <a:latin typeface="Arial Black" pitchFamily="34" charset="0"/>
              </a:rPr>
              <a:t>C, </a:t>
            </a:r>
            <a:r>
              <a:rPr lang="el-GR" sz="2400" dirty="0">
                <a:latin typeface="Arial Black" pitchFamily="34" charset="0"/>
              </a:rPr>
              <a:t>ενώ το εκλυόμενο οξυγόνο υποβοηθεί την καύση του σιδήρου. </a:t>
            </a:r>
          </a:p>
          <a:p>
            <a:pPr>
              <a:lnSpc>
                <a:spcPct val="100000"/>
              </a:lnSpc>
            </a:pPr>
            <a:r>
              <a:rPr lang="el-GR" sz="2400" dirty="0">
                <a:latin typeface="Arial Black" pitchFamily="34" charset="0"/>
              </a:rPr>
              <a:t>Η καύση του σιδήρου συνεχίζεται από μόνη της και είναι αδύνατο να καταπολεμηθεί με αποπνιγμό του καυσιγόνου αέρα ή με </a:t>
            </a:r>
            <a:r>
              <a:rPr lang="el-GR" sz="2400" dirty="0" err="1">
                <a:latin typeface="Arial Black" pitchFamily="34" charset="0"/>
              </a:rPr>
              <a:t>ράντιση</a:t>
            </a:r>
            <a:r>
              <a:rPr lang="el-GR" sz="2400" dirty="0">
                <a:latin typeface="Arial Black" pitchFamily="34" charset="0"/>
              </a:rPr>
              <a:t> με νερό, επειδή το νερό διασπάται ξανά και αποδίδει υδρογόνο και οξυγόνο. Έτσι επέρχεται η ολοσχερής καταστροφή των αυλών του υπερθερμαντήρα. Για την σβέση της απαιτείται μεγάλη ποσότητα νερού, για να ψυχθεί το υλικό και να κατεβεί η θερμοκρασία του σιδήρου. </a:t>
            </a:r>
          </a:p>
          <a:p>
            <a:endParaRPr lang="el-GR" sz="2000" dirty="0">
              <a:latin typeface="Arial Black" pitchFamily="34" charset="0"/>
            </a:endParaRPr>
          </a:p>
        </p:txBody>
      </p:sp>
      <p:sp>
        <p:nvSpPr>
          <p:cNvPr id="4" name="Title 1">
            <a:extLst>
              <a:ext uri="{FF2B5EF4-FFF2-40B4-BE49-F238E27FC236}">
                <a16:creationId xmlns:a16="http://schemas.microsoft.com/office/drawing/2014/main" id="{F0C16343-D4B4-D6BD-3E6A-A673C7297392}"/>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6.5.  Ταχύτητα ροής του ατμού μέσα στον υπερθερμαντήρα (συνέχεια)</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643202"/>
          </a:xfrm>
        </p:spPr>
        <p:txBody>
          <a:bodyPr>
            <a:normAutofit/>
          </a:bodyPr>
          <a:lstStyle/>
          <a:p>
            <a:pPr>
              <a:buFont typeface="Wingdings" panose="05000000000000000000" pitchFamily="2" charset="2"/>
              <a:buChar char="Ø"/>
            </a:pPr>
            <a:r>
              <a:rPr lang="el-GR" sz="2400" dirty="0">
                <a:latin typeface="Arial Black" panose="020B0A04020102020204" pitchFamily="34" charset="0"/>
              </a:rPr>
              <a:t>Χρησιμεύουν για τον υποβιβασμό της θερμοκρασίας του υπέρθερμου ατμού.</a:t>
            </a:r>
          </a:p>
          <a:p>
            <a:pPr>
              <a:buFont typeface="Wingdings" panose="05000000000000000000" pitchFamily="2" charset="2"/>
              <a:buChar char="Ø"/>
            </a:pPr>
            <a:r>
              <a:rPr lang="el-GR" sz="2400" dirty="0">
                <a:latin typeface="Arial Black" panose="020B0A04020102020204" pitchFamily="34" charset="0"/>
              </a:rPr>
              <a:t>Μέσα τους διέρχεται ο υπέρθερμος ατμός που μεταδίδει μέρος από την θερμότητα υπερθέρμανσης του προς το  νερό του υδροθάλαμου, κι έτσι αφυπερθερμαίνεται (</a:t>
            </a:r>
            <a:r>
              <a:rPr lang="el-GR" sz="2400" dirty="0">
                <a:solidFill>
                  <a:srgbClr val="FF0000"/>
                </a:solidFill>
                <a:latin typeface="Arial Black" panose="020B0A04020102020204" pitchFamily="34" charset="0"/>
              </a:rPr>
              <a:t>εσωτερικός</a:t>
            </a:r>
            <a:r>
              <a:rPr lang="el-GR" sz="2400" dirty="0">
                <a:latin typeface="Arial Black" panose="020B0A04020102020204" pitchFamily="34" charset="0"/>
              </a:rPr>
              <a:t> </a:t>
            </a:r>
            <a:r>
              <a:rPr lang="el-GR" sz="2400" dirty="0">
                <a:solidFill>
                  <a:srgbClr val="FF0000"/>
                </a:solidFill>
                <a:latin typeface="Arial Black" panose="020B0A04020102020204" pitchFamily="34" charset="0"/>
              </a:rPr>
              <a:t>τύπος</a:t>
            </a:r>
            <a:r>
              <a:rPr lang="el-GR" sz="2400" dirty="0">
                <a:latin typeface="Arial Black" panose="020B0A04020102020204" pitchFamily="34" charset="0"/>
              </a:rPr>
              <a:t>).</a:t>
            </a:r>
          </a:p>
          <a:p>
            <a:pPr>
              <a:buFont typeface="Wingdings" panose="05000000000000000000" pitchFamily="2" charset="2"/>
              <a:buChar char="Ø"/>
            </a:pPr>
            <a:r>
              <a:rPr lang="el-GR" sz="2400" dirty="0">
                <a:latin typeface="Arial Black" panose="020B0A04020102020204" pitchFamily="34" charset="0"/>
              </a:rPr>
              <a:t>Στον </a:t>
            </a:r>
            <a:r>
              <a:rPr lang="el-GR" sz="2400" dirty="0">
                <a:solidFill>
                  <a:srgbClr val="FF0000"/>
                </a:solidFill>
                <a:latin typeface="Arial Black" panose="020B0A04020102020204" pitchFamily="34" charset="0"/>
              </a:rPr>
              <a:t>εξωτερικό τύπο </a:t>
            </a:r>
            <a:r>
              <a:rPr lang="el-GR" sz="2400" dirty="0">
                <a:latin typeface="Arial Black" panose="020B0A04020102020204" pitchFamily="34" charset="0"/>
              </a:rPr>
              <a:t>ο υπέρθερμος ατμός διέρχεται και αφυπερθερμαίνεται με την βοήθεια του τροφοδοτικού νερού πριν μπει στον λέβητα.</a:t>
            </a:r>
          </a:p>
          <a:p>
            <a:pPr>
              <a:buFont typeface="Wingdings" panose="05000000000000000000" pitchFamily="2" charset="2"/>
              <a:buChar char="Ø"/>
            </a:pPr>
            <a:r>
              <a:rPr lang="el-GR" sz="2400" dirty="0">
                <a:latin typeface="Arial Black" panose="020B0A04020102020204" pitchFamily="34" charset="0"/>
              </a:rPr>
              <a:t>Ο αφυπέρθερμος ατμός είναι κι αυτός υπέρθερμος, χαμηλότερης θερμοκρασίας ή κορεσμένος, που καταναλώνεται σε βοηθητικά μηχανήματα ή συσκευές.</a:t>
            </a:r>
          </a:p>
          <a:p>
            <a:endParaRPr lang="el-GR" sz="2400" dirty="0">
              <a:latin typeface="Arial Black" panose="020B0A04020102020204" pitchFamily="34" charset="0"/>
            </a:endParaRPr>
          </a:p>
        </p:txBody>
      </p:sp>
      <p:sp>
        <p:nvSpPr>
          <p:cNvPr id="4" name="Title 1">
            <a:extLst>
              <a:ext uri="{FF2B5EF4-FFF2-40B4-BE49-F238E27FC236}">
                <a16:creationId xmlns:a16="http://schemas.microsoft.com/office/drawing/2014/main" id="{79FDF4DE-2E0E-7B0B-FBC1-ED91E46368B1}"/>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6.6.  Αφυπερθερμαντήρες</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FDF4DE-2E0E-7B0B-FBC1-ED91E46368B1}"/>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6.6.  Αφυπερθερμαντήρες</a:t>
            </a:r>
            <a:endParaRPr lang="el-GR" sz="2800" b="1" u="sng" dirty="0">
              <a:solidFill>
                <a:srgbClr val="FF0000"/>
              </a:solidFill>
              <a:latin typeface="Arial" pitchFamily="34" charset="0"/>
              <a:cs typeface="Arial" pitchFamily="34" charset="0"/>
            </a:endParaRPr>
          </a:p>
        </p:txBody>
      </p:sp>
      <p:pic>
        <p:nvPicPr>
          <p:cNvPr id="9" name="Picture 8" descr="Diagram, engineering drawing&#10;&#10;Description automatically generated">
            <a:extLst>
              <a:ext uri="{FF2B5EF4-FFF2-40B4-BE49-F238E27FC236}">
                <a16:creationId xmlns:a16="http://schemas.microsoft.com/office/drawing/2014/main" id="{59204B9D-905A-4EE6-B089-1EF9F561E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476" y="1124744"/>
            <a:ext cx="4419048" cy="5472608"/>
          </a:xfrm>
          <a:prstGeom prst="rect">
            <a:avLst/>
          </a:prstGeom>
        </p:spPr>
      </p:pic>
    </p:spTree>
    <p:extLst>
      <p:ext uri="{BB962C8B-B14F-4D97-AF65-F5344CB8AC3E}">
        <p14:creationId xmlns:p14="http://schemas.microsoft.com/office/powerpoint/2010/main" val="332465887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BBE7B2-D24A-5FBB-7D26-E925499EF6AB}"/>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6.7.  Αναθερμαντήρας</a:t>
            </a:r>
            <a:endParaRPr lang="el-GR" sz="2800" b="1" u="sng" dirty="0">
              <a:solidFill>
                <a:srgbClr val="FF0000"/>
              </a:solidFill>
              <a:latin typeface="Arial" pitchFamily="34" charset="0"/>
              <a:cs typeface="Arial" pitchFamily="34" charset="0"/>
            </a:endParaRPr>
          </a:p>
        </p:txBody>
      </p:sp>
      <p:sp>
        <p:nvSpPr>
          <p:cNvPr id="2" name="2 - Θέση περιεχομένου">
            <a:extLst>
              <a:ext uri="{FF2B5EF4-FFF2-40B4-BE49-F238E27FC236}">
                <a16:creationId xmlns:a16="http://schemas.microsoft.com/office/drawing/2014/main" id="{5314ADBF-DF0A-C08C-3A8E-43E48332FC40}"/>
              </a:ext>
            </a:extLst>
          </p:cNvPr>
          <p:cNvSpPr txBox="1">
            <a:spLocks/>
          </p:cNvSpPr>
          <p:nvPr/>
        </p:nvSpPr>
        <p:spPr>
          <a:xfrm>
            <a:off x="285750" y="1052736"/>
            <a:ext cx="8572500" cy="43924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el-GR" sz="4400" dirty="0">
                <a:latin typeface="Arial Black" pitchFamily="34" charset="0"/>
              </a:rPr>
              <a:t>Είναι παρόμοιες συσκευές με τους υπερθερμαντήρες. </a:t>
            </a:r>
          </a:p>
          <a:p>
            <a:pPr>
              <a:buFont typeface="Wingdings" panose="05000000000000000000" pitchFamily="2" charset="2"/>
              <a:buChar char="Ø"/>
            </a:pPr>
            <a:r>
              <a:rPr lang="el-GR" sz="4400" dirty="0">
                <a:latin typeface="Arial Black" pitchFamily="34" charset="0"/>
              </a:rPr>
              <a:t>Χρησιμεύουν για την ενδιάμεση αναθέρμανση του ατμού με τα καυσαέρια.</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01F35C5-6E53-4843-A324-20381B1268C6}"/>
              </a:ext>
            </a:extLst>
          </p:cNvPr>
          <p:cNvSpPr>
            <a:spLocks noGrp="1"/>
          </p:cNvSpPr>
          <p:nvPr>
            <p:ph idx="1"/>
          </p:nvPr>
        </p:nvSpPr>
        <p:spPr>
          <a:xfrm>
            <a:off x="285720" y="1124744"/>
            <a:ext cx="8572560" cy="5400600"/>
          </a:xfrm>
        </p:spPr>
        <p:txBody>
          <a:bodyPr>
            <a:normAutofit fontScale="85000" lnSpcReduction="10000"/>
          </a:bodyPr>
          <a:lstStyle/>
          <a:p>
            <a:pPr marL="0" indent="0" algn="ctr">
              <a:buNone/>
            </a:pPr>
            <a:r>
              <a:rPr lang="el-GR" sz="2400" u="sng" dirty="0">
                <a:solidFill>
                  <a:schemeClr val="tx1"/>
                </a:solidFill>
                <a:latin typeface="Arial Black" panose="020B0A04020102020204" pitchFamily="34" charset="0"/>
              </a:rPr>
              <a:t>Η ΛΕΙΤΟΥΡΓΙΑ ΤΟΥ ΛΕΒΗΤΑ</a:t>
            </a:r>
          </a:p>
          <a:p>
            <a:pPr>
              <a:lnSpc>
                <a:spcPct val="100000"/>
              </a:lnSpc>
              <a:buFont typeface="Wingdings" panose="05000000000000000000" pitchFamily="2" charset="2"/>
              <a:buChar char="Ø"/>
            </a:pPr>
            <a:r>
              <a:rPr lang="el-GR" sz="1800" dirty="0">
                <a:solidFill>
                  <a:schemeClr val="tx1"/>
                </a:solidFill>
                <a:latin typeface="Arial Black" panose="020B0A04020102020204" pitchFamily="34" charset="0"/>
              </a:rPr>
              <a:t>ΤΟ ΝΕΡΟ ΕΙΣΕΡΧΕΤΑΙ ΣΤΟ ΚΑΤΩΤΕΡΟ ΜΕΡΟΣ ΤΟΥ ΑΤΜΟΫΔΡΟΘΑΛΑΜΟΥ </a:t>
            </a:r>
            <a:r>
              <a:rPr lang="el-GR" sz="1800" u="sng" dirty="0">
                <a:solidFill>
                  <a:schemeClr val="tx1"/>
                </a:solidFill>
                <a:latin typeface="Arial Black" panose="020B0A04020102020204" pitchFamily="34" charset="0"/>
              </a:rPr>
              <a:t>Α.</a:t>
            </a:r>
          </a:p>
          <a:p>
            <a:pPr>
              <a:lnSpc>
                <a:spcPct val="100000"/>
              </a:lnSpc>
              <a:buFont typeface="Wingdings" panose="05000000000000000000" pitchFamily="2" charset="2"/>
              <a:buChar char="Ø"/>
            </a:pPr>
            <a:r>
              <a:rPr lang="el-GR" sz="1800" dirty="0">
                <a:solidFill>
                  <a:schemeClr val="tx1"/>
                </a:solidFill>
                <a:latin typeface="Arial Black" panose="020B0A04020102020204" pitchFamily="34" charset="0"/>
              </a:rPr>
              <a:t>ΚΑΤΕΒΑΙΝΕΙ ΑΠΌ ΤΟΥΣ ΕΜΠΡΟΣΘΙΟΥΣ ΥΔΡΟΞΑΛΑΜΟΥΣ </a:t>
            </a:r>
            <a:r>
              <a:rPr lang="el-GR" sz="1800" u="sng" dirty="0">
                <a:solidFill>
                  <a:schemeClr val="tx1"/>
                </a:solidFill>
                <a:latin typeface="Arial Black" panose="020B0A04020102020204" pitchFamily="34" charset="0"/>
              </a:rPr>
              <a:t>δ1</a:t>
            </a:r>
            <a:r>
              <a:rPr lang="el-GR" sz="1800" dirty="0">
                <a:solidFill>
                  <a:schemeClr val="tx1"/>
                </a:solidFill>
                <a:latin typeface="Arial Black" panose="020B0A04020102020204" pitchFamily="34" charset="0"/>
              </a:rPr>
              <a:t>.</a:t>
            </a:r>
          </a:p>
          <a:p>
            <a:pPr>
              <a:lnSpc>
                <a:spcPct val="100000"/>
              </a:lnSpc>
              <a:buFont typeface="Wingdings" panose="05000000000000000000" pitchFamily="2" charset="2"/>
              <a:buChar char="Ø"/>
            </a:pPr>
            <a:r>
              <a:rPr lang="el-GR" sz="1800" dirty="0">
                <a:solidFill>
                  <a:schemeClr val="tx1"/>
                </a:solidFill>
                <a:latin typeface="Arial Black" panose="020B0A04020102020204" pitchFamily="34" charset="0"/>
              </a:rPr>
              <a:t>ΕΙΣΕΡΧΕΤΑΙ ΜΕΣΑ ΣΤΟΥΣ ΑΤΜΟΓΟΝΟΥΣ ΑΥΛΟΥΣ </a:t>
            </a:r>
            <a:r>
              <a:rPr lang="el-GR" sz="1800" u="sng" dirty="0">
                <a:solidFill>
                  <a:schemeClr val="tx1"/>
                </a:solidFill>
                <a:latin typeface="Arial Black" panose="020B0A04020102020204" pitchFamily="34" charset="0"/>
              </a:rPr>
              <a:t>Σ</a:t>
            </a:r>
            <a:r>
              <a:rPr lang="el-GR" sz="1800" dirty="0">
                <a:solidFill>
                  <a:schemeClr val="tx1"/>
                </a:solidFill>
                <a:latin typeface="Arial Black" panose="020B0A04020102020204" pitchFamily="34" charset="0"/>
              </a:rPr>
              <a:t> ΚΑΙ ΘΕΡΜΑΙΝΟΜΕΝΟ ΑΤΜΟΠΟΙΕΙΤΑΙ.</a:t>
            </a:r>
          </a:p>
          <a:p>
            <a:pPr>
              <a:lnSpc>
                <a:spcPct val="100000"/>
              </a:lnSpc>
              <a:buFont typeface="Wingdings" panose="05000000000000000000" pitchFamily="2" charset="2"/>
              <a:buChar char="Ø"/>
            </a:pPr>
            <a:r>
              <a:rPr lang="el-GR" sz="1800" dirty="0">
                <a:solidFill>
                  <a:schemeClr val="tx1"/>
                </a:solidFill>
                <a:latin typeface="Arial Black" panose="020B0A04020102020204" pitchFamily="34" charset="0"/>
              </a:rPr>
              <a:t>ΩΣ ΑΤΜΟΣ ΑΝΕΒΑΙΝΕΙ ΑΠΌ ΤΟΥΣ </a:t>
            </a:r>
            <a:r>
              <a:rPr lang="el-GR" sz="1800" dirty="0">
                <a:latin typeface="Arial Black" panose="020B0A04020102020204" pitchFamily="34" charset="0"/>
              </a:rPr>
              <a:t>ΠΙΣΩ </a:t>
            </a:r>
            <a:r>
              <a:rPr lang="el-GR" sz="1800" dirty="0">
                <a:solidFill>
                  <a:schemeClr val="tx1"/>
                </a:solidFill>
                <a:latin typeface="Arial Black" panose="020B0A04020102020204" pitchFamily="34" charset="0"/>
              </a:rPr>
              <a:t> ΥΔΡΟΘΑΛΑΜΟΥΣ </a:t>
            </a:r>
            <a:r>
              <a:rPr lang="el-GR" sz="1800" u="sng" dirty="0">
                <a:solidFill>
                  <a:schemeClr val="tx1"/>
                </a:solidFill>
                <a:latin typeface="Arial Black" panose="020B0A04020102020204" pitchFamily="34" charset="0"/>
              </a:rPr>
              <a:t>δ2</a:t>
            </a:r>
            <a:r>
              <a:rPr lang="el-GR" sz="1800" dirty="0">
                <a:solidFill>
                  <a:schemeClr val="tx1"/>
                </a:solidFill>
                <a:latin typeface="Arial Black" panose="020B0A04020102020204" pitchFamily="34" charset="0"/>
              </a:rPr>
              <a:t> ΚΑΙ ΜΕΣΩ ΤΩΝ ΑΤΜΑΓΩΓΩΝ ΑΥΛΩΝ </a:t>
            </a:r>
            <a:r>
              <a:rPr lang="el-GR" sz="1800" u="sng" dirty="0">
                <a:solidFill>
                  <a:schemeClr val="tx1"/>
                </a:solidFill>
                <a:latin typeface="Arial Black" panose="020B0A04020102020204" pitchFamily="34" charset="0"/>
              </a:rPr>
              <a:t>β</a:t>
            </a:r>
            <a:r>
              <a:rPr lang="el-GR" sz="1800" dirty="0">
                <a:solidFill>
                  <a:schemeClr val="tx1"/>
                </a:solidFill>
                <a:latin typeface="Arial Black" panose="020B0A04020102020204" pitchFamily="34" charset="0"/>
              </a:rPr>
              <a:t> ΕΙΣΕΡΧΕΤΑΙ ΣΤΟΝ ΑΤΜΟΘΑΛΑΜΟ.</a:t>
            </a:r>
          </a:p>
          <a:p>
            <a:pPr>
              <a:lnSpc>
                <a:spcPct val="100000"/>
              </a:lnSpc>
              <a:buFont typeface="Wingdings" panose="05000000000000000000" pitchFamily="2" charset="2"/>
              <a:buChar char="Ø"/>
            </a:pPr>
            <a:r>
              <a:rPr lang="el-GR" sz="1800" dirty="0">
                <a:solidFill>
                  <a:schemeClr val="tx1"/>
                </a:solidFill>
                <a:latin typeface="Arial Black" panose="020B0A04020102020204" pitchFamily="34" charset="0"/>
              </a:rPr>
              <a:t>ΕΙΣΕΡΧΟΜΕΝΟΣ ΣΤΟΝ ΑΤΜΟΘΑΛΑΜΟ Ο ΑΤΜΟΣ ΠΡΟΣΚΡΟΥΕΙ ΠΑΝΩ Σ΄ ΈΝΑ ΚΑΘΕΤΟ ΔΙΑΦΡΑΓΜΑ ΓΙΑ ΝΑ ΕΓΚΑΤΑΛΕΙΨΕΙ ΚΑΤΆ ΤΟ ΔΥΝΑΤΟΝ ΤΗΝ ΥΓΡΑΣΙΑ ΤΟΥ.</a:t>
            </a:r>
          </a:p>
          <a:p>
            <a:pPr>
              <a:lnSpc>
                <a:spcPct val="100000"/>
              </a:lnSpc>
              <a:buFont typeface="Wingdings" panose="05000000000000000000" pitchFamily="2" charset="2"/>
              <a:buChar char="Ø"/>
            </a:pPr>
            <a:r>
              <a:rPr lang="el-GR" sz="1800" dirty="0">
                <a:solidFill>
                  <a:schemeClr val="tx1"/>
                </a:solidFill>
                <a:latin typeface="Arial Black" panose="020B0A04020102020204" pitchFamily="34" charset="0"/>
              </a:rPr>
              <a:t>ΑΠΌ ΕΚΕΙ ΛΑΜΒΑΝΕΤΑΙ ΟΣΟ ΤΟ ΔΥΝΑΤΟΝ ΣΤΕΓΝΟΣ ΑΠΌ ΤΟΝ ΑΤΜΟΦΡΑΚΤΗ.</a:t>
            </a:r>
          </a:p>
          <a:p>
            <a:pPr>
              <a:lnSpc>
                <a:spcPct val="100000"/>
              </a:lnSpc>
              <a:buFont typeface="Wingdings" panose="05000000000000000000" pitchFamily="2" charset="2"/>
              <a:buChar char="Ø"/>
            </a:pPr>
            <a:r>
              <a:rPr lang="el-GR" sz="1800" dirty="0">
                <a:solidFill>
                  <a:schemeClr val="tx1"/>
                </a:solidFill>
                <a:latin typeface="Arial Black" panose="020B0A04020102020204" pitchFamily="34" charset="0"/>
              </a:rPr>
              <a:t>ΟΔΗΓΕΙΤΑΙ ΣΤΟΝ ΥΠΕΡΘΕΡΜΑΝΤΗΡΑ, ΑΠ΄ ΟΠΟΥ ΕΞΕΤΧΕΤΑΙ ΩΣ ΥΠΕΡΘΕΡΜΟΣ.</a:t>
            </a:r>
          </a:p>
          <a:p>
            <a:pPr>
              <a:lnSpc>
                <a:spcPct val="100000"/>
              </a:lnSpc>
              <a:buFont typeface="Wingdings" panose="05000000000000000000" pitchFamily="2" charset="2"/>
              <a:buChar char="Ø"/>
            </a:pPr>
            <a:r>
              <a:rPr lang="el-GR" sz="1800" dirty="0">
                <a:solidFill>
                  <a:schemeClr val="tx1"/>
                </a:solidFill>
                <a:latin typeface="Arial Black" panose="020B0A04020102020204" pitchFamily="34" charset="0"/>
              </a:rPr>
              <a:t>Η ΠΟΡΕΙΑ ΤΩΝ ΦΛΟΓΩΝ ΚΑΙ ΚΑΥΣΑΕΡΙΩΝ, ΛΟΓΩ ΤΩΝ ΔΙΑΦΡΑΓΜΑΤΩΝ ΕΚΤΕΛΟΥΝ ΤΡΕΙΣ ΔΙΑΔΡΟΜΕΣ.</a:t>
            </a:r>
          </a:p>
          <a:p>
            <a:pPr>
              <a:lnSpc>
                <a:spcPct val="100000"/>
              </a:lnSpc>
              <a:buFont typeface="Wingdings" panose="05000000000000000000" pitchFamily="2" charset="2"/>
              <a:buChar char="Ø"/>
            </a:pPr>
            <a:r>
              <a:rPr lang="el-GR" sz="1800" dirty="0">
                <a:solidFill>
                  <a:schemeClr val="tx1"/>
                </a:solidFill>
                <a:latin typeface="Arial Black" panose="020B0A04020102020204" pitchFamily="34" charset="0"/>
              </a:rPr>
              <a:t>ΚΑΤΆ ΤΗΝ ΠΟΡΕΙΑ ΤΟΥΣ ΤΑ ΚΑΥΣΑΕΡΙΑ ΠΕΡΝΟΥΝ  ΓΥΡΩ ΑΠΌ ΤΟΥΣ ΑΥΛΟΥΣ ΚΑΙ ΓΥΡΩ ΑΠΌ ΤΟΝ ΥΠΕΡΘΕΡΜΑΝΤΗΡΑ, ΟΠΟΥ ΥΠΕΡΘΕΡΜΑΙΝΟΥΝ ΤΟΝ ΑΤΜΟ.</a:t>
            </a:r>
          </a:p>
          <a:p>
            <a:pPr>
              <a:lnSpc>
                <a:spcPct val="100000"/>
              </a:lnSpc>
              <a:buFont typeface="Wingdings" panose="05000000000000000000" pitchFamily="2" charset="2"/>
              <a:buChar char="Ø"/>
            </a:pPr>
            <a:r>
              <a:rPr lang="el-GR" sz="1800" dirty="0">
                <a:solidFill>
                  <a:schemeClr val="tx1"/>
                </a:solidFill>
                <a:latin typeface="Arial Black" panose="020B0A04020102020204" pitchFamily="34" charset="0"/>
              </a:rPr>
              <a:t>ΚΑΤΕΒΑΙΝΟΥΝ ΠΡΟΣ ΤΑ ΚΑΤΩ ΑΤΜΟΠΟΙΩΝΤΑΣ ΤΟ ΝΕΡΟ.</a:t>
            </a:r>
          </a:p>
          <a:p>
            <a:pPr marL="0" indent="0">
              <a:lnSpc>
                <a:spcPct val="100000"/>
              </a:lnSpc>
              <a:buFont typeface="Wingdings"/>
              <a:buChar char="Ø"/>
            </a:pPr>
            <a:r>
              <a:rPr lang="el-GR" sz="1800" dirty="0">
                <a:latin typeface="Arial Black" panose="020B0A04020102020204" pitchFamily="34" charset="0"/>
              </a:rPr>
              <a:t>  ΤΕΛΟΣ </a:t>
            </a:r>
            <a:r>
              <a:rPr lang="el-GR" sz="1800" dirty="0">
                <a:solidFill>
                  <a:schemeClr val="tx1"/>
                </a:solidFill>
                <a:latin typeface="Arial Black" panose="020B0A04020102020204" pitchFamily="34" charset="0"/>
              </a:rPr>
              <a:t>ΠΡΙΝ </a:t>
            </a:r>
            <a:r>
              <a:rPr lang="el-GR" sz="1800" dirty="0">
                <a:latin typeface="Arial Black" panose="020B0A04020102020204" pitchFamily="34" charset="0"/>
              </a:rPr>
              <a:t>ΒΓ</a:t>
            </a:r>
            <a:r>
              <a:rPr lang="el-GR" sz="1800" dirty="0">
                <a:solidFill>
                  <a:schemeClr val="tx1"/>
                </a:solidFill>
                <a:latin typeface="Arial Black" panose="020B0A04020102020204" pitchFamily="34" charset="0"/>
              </a:rPr>
              <a:t>ΟΥΝ ΣΤΗΝ ΑΤΜΟΣΦΑΙΡΑ ΠΕΡΝΟΥΝ ΓΥΡΩ ΑΠΌ ΤΟΥΣ</a:t>
            </a:r>
          </a:p>
          <a:p>
            <a:pPr marL="0" indent="0">
              <a:lnSpc>
                <a:spcPct val="100000"/>
              </a:lnSpc>
              <a:buNone/>
            </a:pPr>
            <a:r>
              <a:rPr lang="el-GR" sz="1800" dirty="0">
                <a:latin typeface="Arial Black" panose="020B0A04020102020204" pitchFamily="34" charset="0"/>
              </a:rPr>
              <a:t>     ΑΡΜΑΓΩΓΟΥΣ  ΚΑΙ ΣΤΕΓΝΩΝΟΥΝ ΤΟΝ ΑΤΜΟ.</a:t>
            </a:r>
            <a:endParaRPr lang="el-GR" sz="1800" dirty="0">
              <a:solidFill>
                <a:schemeClr val="tx1"/>
              </a:solidFill>
              <a:latin typeface="Arial Black" panose="020B0A04020102020204" pitchFamily="34" charset="0"/>
            </a:endParaRPr>
          </a:p>
        </p:txBody>
      </p:sp>
      <p:sp>
        <p:nvSpPr>
          <p:cNvPr id="4" name="Title 1">
            <a:extLst>
              <a:ext uri="{FF2B5EF4-FFF2-40B4-BE49-F238E27FC236}">
                <a16:creationId xmlns:a16="http://schemas.microsoft.com/office/drawing/2014/main" id="{5A754536-C8BC-4B77-CF93-0BBB25F63B9B}"/>
              </a:ext>
            </a:extLst>
          </p:cNvPr>
          <p:cNvSpPr txBox="1">
            <a:spLocks/>
          </p:cNvSpPr>
          <p:nvPr/>
        </p:nvSpPr>
        <p:spPr>
          <a:xfrm>
            <a:off x="285720" y="214290"/>
            <a:ext cx="8572560" cy="714380"/>
          </a:xfrm>
          <a:prstGeom prst="rect">
            <a:avLst/>
          </a:prstGeom>
          <a:solidFill>
            <a:srgbClr val="7030A0"/>
          </a:solidFill>
          <a:effectLst>
            <a:glow rad="228600">
              <a:schemeClr val="accent1">
                <a:satMod val="175000"/>
                <a:alpha val="40000"/>
              </a:schemeClr>
            </a:glow>
          </a:effectLst>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1.3.  ΛΕΒΗΤΑΣ </a:t>
            </a:r>
            <a:r>
              <a:rPr lang="en-US" sz="2400" b="1" u="sng" dirty="0">
                <a:solidFill>
                  <a:schemeClr val="bg1"/>
                </a:solidFill>
                <a:latin typeface="Arial" pitchFamily="34" charset="0"/>
                <a:cs typeface="Arial" pitchFamily="34" charset="0"/>
              </a:rPr>
              <a:t>BABCOCK-WILCOX (B &amp; W) </a:t>
            </a:r>
            <a:r>
              <a:rPr lang="el-GR" sz="2400" b="1" u="sng" dirty="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52627645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FDF4DE-2E0E-7B0B-FBC1-ED91E46368B1}"/>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6.7.  Αναθερμαντήρας</a:t>
            </a:r>
            <a:endParaRPr lang="el-GR" sz="2800" b="1" u="sng" dirty="0">
              <a:solidFill>
                <a:srgbClr val="FF0000"/>
              </a:solidFill>
              <a:latin typeface="Arial" pitchFamily="34" charset="0"/>
              <a:cs typeface="Arial" pitchFamily="34" charset="0"/>
            </a:endParaRPr>
          </a:p>
        </p:txBody>
      </p:sp>
      <p:pic>
        <p:nvPicPr>
          <p:cNvPr id="7" name="Picture 6" descr="Diagram, engineering drawing&#10;&#10;Description automatically generated">
            <a:extLst>
              <a:ext uri="{FF2B5EF4-FFF2-40B4-BE49-F238E27FC236}">
                <a16:creationId xmlns:a16="http://schemas.microsoft.com/office/drawing/2014/main" id="{F0315355-CE69-394A-FF16-C436F02BB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268760"/>
            <a:ext cx="6480720" cy="5112568"/>
          </a:xfrm>
          <a:prstGeom prst="rect">
            <a:avLst/>
          </a:prstGeom>
        </p:spPr>
      </p:pic>
    </p:spTree>
    <p:extLst>
      <p:ext uri="{BB962C8B-B14F-4D97-AF65-F5344CB8AC3E}">
        <p14:creationId xmlns:p14="http://schemas.microsoft.com/office/powerpoint/2010/main" val="427434038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472608"/>
          </a:xfrm>
        </p:spPr>
        <p:txBody>
          <a:bodyPr>
            <a:normAutofit fontScale="85000" lnSpcReduction="10000"/>
          </a:bodyPr>
          <a:lstStyle/>
          <a:p>
            <a:pPr>
              <a:lnSpc>
                <a:spcPct val="100000"/>
              </a:lnSpc>
              <a:buFont typeface="Wingdings" panose="05000000000000000000" pitchFamily="2" charset="2"/>
              <a:buChar char="Ø"/>
            </a:pPr>
            <a:r>
              <a:rPr lang="el-GR" sz="3400" dirty="0">
                <a:solidFill>
                  <a:schemeClr val="tx1"/>
                </a:solidFill>
                <a:latin typeface="Arial Black" pitchFamily="34" charset="0"/>
              </a:rPr>
              <a:t>Είναι συσκευή που χρησιμεύει επίσης για την μείωση της θερμοκρασίας του υπέρθερμου ατμού. </a:t>
            </a:r>
          </a:p>
          <a:p>
            <a:pPr>
              <a:lnSpc>
                <a:spcPct val="100000"/>
              </a:lnSpc>
              <a:buFont typeface="Wingdings" panose="05000000000000000000" pitchFamily="2" charset="2"/>
              <a:buChar char="Ø"/>
            </a:pPr>
            <a:r>
              <a:rPr lang="el-GR" sz="3400" dirty="0">
                <a:solidFill>
                  <a:schemeClr val="tx1"/>
                </a:solidFill>
                <a:latin typeface="Arial Black" pitchFamily="34" charset="0"/>
              </a:rPr>
              <a:t>Διακρίνουμε στο σχήμα ότι με ένα ακροφύσιο ψεκασμού </a:t>
            </a:r>
            <a:r>
              <a:rPr lang="el-GR" sz="3400" dirty="0" err="1">
                <a:solidFill>
                  <a:schemeClr val="tx1"/>
                </a:solidFill>
                <a:latin typeface="Arial Black" pitchFamily="34" charset="0"/>
              </a:rPr>
              <a:t>εγχύεται</a:t>
            </a:r>
            <a:r>
              <a:rPr lang="el-GR" sz="3400" dirty="0">
                <a:solidFill>
                  <a:schemeClr val="tx1"/>
                </a:solidFill>
                <a:latin typeface="Arial Black" pitchFamily="34" charset="0"/>
              </a:rPr>
              <a:t> καθαρό νερό στο στόμιο μιας χοάνης τύπου </a:t>
            </a:r>
            <a:r>
              <a:rPr lang="en-US" sz="3400" dirty="0">
                <a:solidFill>
                  <a:srgbClr val="FF0000"/>
                </a:solidFill>
                <a:latin typeface="Arial Black" pitchFamily="34" charset="0"/>
              </a:rPr>
              <a:t>Venturi</a:t>
            </a:r>
            <a:r>
              <a:rPr lang="el-GR" sz="3400" dirty="0">
                <a:solidFill>
                  <a:schemeClr val="tx1"/>
                </a:solidFill>
                <a:latin typeface="Arial Black" pitchFamily="34" charset="0"/>
              </a:rPr>
              <a:t>, η οποία βρίσκεται στο σωλήνα υπέρθερμου ατμού. Το νερό πάρα πολύ γρήγορα αναμιγνύεται με τον ατμό και προκαλεί την ψύξη του, δηλαδή την μείωση της θερμοκρασίας του, ενώ το ίδιο εξατμίζεται ακαριαίως. Πρέπει το νερό να είναι όσο το δυνατόν καθαρό.</a:t>
            </a:r>
          </a:p>
        </p:txBody>
      </p:sp>
      <p:sp>
        <p:nvSpPr>
          <p:cNvPr id="4" name="Title 1">
            <a:extLst>
              <a:ext uri="{FF2B5EF4-FFF2-40B4-BE49-F238E27FC236}">
                <a16:creationId xmlns:a16="http://schemas.microsoft.com/office/drawing/2014/main" id="{5C67948E-F559-B54A-B99D-1DEDC0461DA0}"/>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6.8.  Μειωτήρες θερμοκρασίας του ατμού </a:t>
            </a:r>
          </a:p>
          <a:p>
            <a:r>
              <a:rPr lang="el-GR" sz="2800" b="1" u="sng" dirty="0">
                <a:solidFill>
                  <a:schemeClr val="bg1"/>
                </a:solidFill>
                <a:latin typeface="Arial" pitchFamily="34" charset="0"/>
                <a:cs typeface="Arial" pitchFamily="34" charset="0"/>
              </a:rPr>
              <a:t>(attemperator)</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22-09-24 (6).png"/>
          <p:cNvPicPr>
            <a:picLocks noGrp="1" noChangeAspect="1"/>
          </p:cNvPicPr>
          <p:nvPr>
            <p:ph idx="1"/>
          </p:nvPr>
        </p:nvPicPr>
        <p:blipFill>
          <a:blip r:embed="rId2"/>
          <a:stretch>
            <a:fillRect/>
          </a:stretch>
        </p:blipFill>
        <p:spPr>
          <a:xfrm>
            <a:off x="827584" y="1196752"/>
            <a:ext cx="7272808" cy="5256584"/>
          </a:xfrm>
        </p:spPr>
      </p:pic>
      <p:sp>
        <p:nvSpPr>
          <p:cNvPr id="3" name="Title 1">
            <a:extLst>
              <a:ext uri="{FF2B5EF4-FFF2-40B4-BE49-F238E27FC236}">
                <a16:creationId xmlns:a16="http://schemas.microsoft.com/office/drawing/2014/main" id="{09C1F2FD-6D9B-467A-E229-364300F82EDC}"/>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b="1" u="sng" dirty="0">
                <a:solidFill>
                  <a:schemeClr val="bg1"/>
                </a:solidFill>
                <a:latin typeface="Arial" pitchFamily="34" charset="0"/>
                <a:cs typeface="Arial" pitchFamily="34" charset="0"/>
              </a:rPr>
              <a:t>6.8.  Μειωτήρες θερμοκρασίας του ατμού </a:t>
            </a:r>
          </a:p>
          <a:p>
            <a:r>
              <a:rPr lang="el-GR" sz="2800" b="1" u="sng" dirty="0">
                <a:solidFill>
                  <a:schemeClr val="bg1"/>
                </a:solidFill>
                <a:latin typeface="Arial" pitchFamily="34" charset="0"/>
                <a:cs typeface="Arial" pitchFamily="34" charset="0"/>
              </a:rPr>
              <a:t>(attemperator)</a:t>
            </a:r>
            <a:endParaRPr lang="el-GR" sz="2800" b="1" u="sng" dirty="0">
              <a:solidFill>
                <a:srgbClr val="FF0000"/>
              </a:solidFill>
              <a:latin typeface="Arial" pitchFamily="34" charset="0"/>
              <a:cs typeface="Arial" pitchFamily="34" charset="0"/>
            </a:endParaRP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016484"/>
          </a:xfrm>
          <a:prstGeom prst="rect">
            <a:avLst/>
          </a:prstGeom>
          <a:solidFill>
            <a:srgbClr val="00B0F0"/>
          </a:solidFill>
        </p:spPr>
        <p:txBody>
          <a:bodyPr wrap="square" rtlCol="0">
            <a:spAutoFit/>
          </a:bodyPr>
          <a:lstStyle/>
          <a:p>
            <a:pPr algn="ctr"/>
            <a:r>
              <a:rPr lang="el-GR" sz="25500" b="1" dirty="0">
                <a:solidFill>
                  <a:srgbClr val="FF0000"/>
                </a:solidFill>
                <a:latin typeface="Arial Black" pitchFamily="34" charset="0"/>
              </a:rPr>
              <a:t>7</a:t>
            </a:r>
            <a:endParaRPr lang="en-US" sz="25500" b="1" dirty="0">
              <a:solidFill>
                <a:srgbClr val="FF0000"/>
              </a:solidFill>
              <a:latin typeface="Arial Black" pitchFamily="34" charset="0"/>
            </a:endParaRPr>
          </a:p>
        </p:txBody>
      </p:sp>
    </p:spTree>
    <p:extLst>
      <p:ext uri="{BB962C8B-B14F-4D97-AF65-F5344CB8AC3E}">
        <p14:creationId xmlns:p14="http://schemas.microsoft.com/office/powerpoint/2010/main" val="218599977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6">
              <a:lumMod val="50000"/>
            </a:schemeClr>
          </a:solidFill>
        </p:spPr>
        <p:txBody>
          <a:bodyPr>
            <a:noAutofit/>
          </a:bodyPr>
          <a:lstStyle/>
          <a:p>
            <a:br>
              <a:rPr lang="el-GR" sz="6600" b="1" u="sng" dirty="0">
                <a:solidFill>
                  <a:schemeClr val="bg1"/>
                </a:solidFill>
                <a:latin typeface="Arial" pitchFamily="34" charset="0"/>
                <a:cs typeface="Arial" pitchFamily="34" charset="0"/>
              </a:rPr>
            </a:br>
            <a:r>
              <a:rPr lang="el-GR" sz="6600" b="1" u="sng" dirty="0">
                <a:solidFill>
                  <a:schemeClr val="bg1"/>
                </a:solidFill>
                <a:latin typeface="Arial" pitchFamily="34" charset="0"/>
                <a:cs typeface="Arial" pitchFamily="34" charset="0"/>
              </a:rPr>
              <a:t>ΚΕΦΑΛΑΙΟ  ΕΒΔΟΜΟ</a:t>
            </a:r>
            <a:br>
              <a:rPr lang="en-US" sz="6600" b="1" u="sng" dirty="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81508886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9940"/>
            <a:ext cx="8501122" cy="6429420"/>
          </a:xfrm>
          <a:solidFill>
            <a:srgbClr val="FFFF00"/>
          </a:solidFill>
        </p:spPr>
        <p:txBody>
          <a:bodyPr>
            <a:noAutofit/>
          </a:bodyPr>
          <a:lstStyle/>
          <a:p>
            <a:br>
              <a:rPr lang="el-GR" sz="6600" b="1" u="sng" dirty="0">
                <a:solidFill>
                  <a:srgbClr val="FF0000"/>
                </a:solidFill>
                <a:latin typeface="Arial" pitchFamily="34" charset="0"/>
                <a:cs typeface="Arial" pitchFamily="34" charset="0"/>
              </a:rPr>
            </a:br>
            <a:r>
              <a:rPr lang="el-GR" sz="7200" b="1" u="sng" dirty="0">
                <a:solidFill>
                  <a:srgbClr val="FF0000"/>
                </a:solidFill>
                <a:effectLst/>
                <a:highlight>
                  <a:srgbClr val="FFFF00"/>
                </a:highlight>
                <a:latin typeface="Arial" pitchFamily="34" charset="0"/>
                <a:ea typeface="MgHelveticaUCPol"/>
                <a:cs typeface="Arial" pitchFamily="34" charset="0"/>
              </a:rPr>
              <a:t>ΤΡΟΦΟΔΟΤΙΚΟ ΝΕΡΟ</a:t>
            </a:r>
            <a:br>
              <a:rPr lang="en-US" sz="6600" b="1" u="sng" dirty="0">
                <a:solidFill>
                  <a:srgbClr val="FF0000"/>
                </a:solidFill>
                <a:latin typeface="Arial" pitchFamily="34" charset="0"/>
                <a:cs typeface="Arial" pitchFamily="34" charset="0"/>
              </a:rPr>
            </a:br>
            <a:endParaRPr lang="en-US" sz="66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91301823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9940"/>
            <a:ext cx="8501122" cy="6429420"/>
          </a:xfrm>
          <a:solidFill>
            <a:srgbClr val="FFFF00"/>
          </a:solidFill>
        </p:spPr>
        <p:txBody>
          <a:bodyPr>
            <a:noAutofit/>
          </a:bodyPr>
          <a:lstStyle/>
          <a:p>
            <a:pPr algn="l"/>
            <a:br>
              <a:rPr lang="el-GR" sz="6600" b="1" u="sng" dirty="0">
                <a:solidFill>
                  <a:srgbClr val="FF0000"/>
                </a:solidFill>
                <a:latin typeface="Arial" pitchFamily="34" charset="0"/>
                <a:cs typeface="Arial" pitchFamily="34" charset="0"/>
              </a:rPr>
            </a:br>
            <a:r>
              <a:rPr lang="el-GR" sz="2000" b="1" dirty="0">
                <a:highlight>
                  <a:srgbClr val="FFFF00"/>
                </a:highlight>
                <a:latin typeface="Arial" pitchFamily="34" charset="0"/>
                <a:ea typeface="MgHelveticaUCPol"/>
                <a:cs typeface="Arial" pitchFamily="34" charset="0"/>
              </a:rPr>
              <a:t>1. Θαλάσσιο, γλυκό και αποσταγμένο νερό.</a:t>
            </a:r>
            <a:br>
              <a:rPr lang="el-GR" sz="2000" b="1" dirty="0">
                <a:highlight>
                  <a:srgbClr val="FFFF00"/>
                </a:highlight>
                <a:latin typeface="Arial" pitchFamily="34" charset="0"/>
                <a:ea typeface="MgHelveticaUCPol"/>
                <a:cs typeface="Arial" pitchFamily="34" charset="0"/>
              </a:rPr>
            </a:br>
            <a:r>
              <a:rPr lang="el-GR" sz="2000" b="1" dirty="0">
                <a:highlight>
                  <a:srgbClr val="FFFF00"/>
                </a:highlight>
                <a:latin typeface="Arial" pitchFamily="34" charset="0"/>
                <a:ea typeface="MgHelveticaUCPol"/>
                <a:cs typeface="Arial" pitchFamily="34" charset="0"/>
              </a:rPr>
              <a:t>2. Ξένες ουσίες και επίδραση αυτών.</a:t>
            </a:r>
            <a:br>
              <a:rPr lang="el-GR" sz="2000" b="1" dirty="0">
                <a:highlight>
                  <a:srgbClr val="FFFF00"/>
                </a:highlight>
                <a:latin typeface="Arial" pitchFamily="34" charset="0"/>
                <a:ea typeface="MgHelveticaUCPol"/>
                <a:cs typeface="Arial" pitchFamily="34" charset="0"/>
              </a:rPr>
            </a:br>
            <a:r>
              <a:rPr lang="el-GR" sz="2000" b="1" dirty="0">
                <a:highlight>
                  <a:srgbClr val="FFFF00"/>
                </a:highlight>
                <a:latin typeface="Arial" pitchFamily="34" charset="0"/>
                <a:ea typeface="MgHelveticaUCPol"/>
                <a:cs typeface="Arial" pitchFamily="34" charset="0"/>
              </a:rPr>
              <a:t>3. Ελαιώδεις ουσίες και αποτελέσματα αυτών.</a:t>
            </a:r>
            <a:br>
              <a:rPr lang="el-GR" sz="2000" b="1" dirty="0">
                <a:highlight>
                  <a:srgbClr val="FFFF00"/>
                </a:highlight>
                <a:latin typeface="Arial" pitchFamily="34" charset="0"/>
                <a:ea typeface="MgHelveticaUCPol"/>
                <a:cs typeface="Arial" pitchFamily="34" charset="0"/>
              </a:rPr>
            </a:br>
            <a:r>
              <a:rPr lang="el-GR" sz="2000" b="1" dirty="0">
                <a:highlight>
                  <a:srgbClr val="FFFF00"/>
                </a:highlight>
                <a:latin typeface="Arial" pitchFamily="34" charset="0"/>
                <a:ea typeface="MgHelveticaUCPol"/>
                <a:cs typeface="Arial" pitchFamily="34" charset="0"/>
              </a:rPr>
              <a:t>4. Οξέα, αέρια και διαλυμένο οξυγόνο.</a:t>
            </a:r>
            <a:br>
              <a:rPr lang="el-GR" sz="2000" b="1" dirty="0">
                <a:highlight>
                  <a:srgbClr val="FFFF00"/>
                </a:highlight>
                <a:latin typeface="Arial" pitchFamily="34" charset="0"/>
                <a:ea typeface="MgHelveticaUCPol"/>
                <a:cs typeface="Arial" pitchFamily="34" charset="0"/>
              </a:rPr>
            </a:br>
            <a:r>
              <a:rPr lang="el-GR" sz="2000" b="1" dirty="0">
                <a:highlight>
                  <a:srgbClr val="FFFF00"/>
                </a:highlight>
                <a:latin typeface="Arial" pitchFamily="34" charset="0"/>
                <a:ea typeface="MgHelveticaUCPol"/>
                <a:cs typeface="Arial" pitchFamily="34" charset="0"/>
              </a:rPr>
              <a:t>5. Αλατότητα − Αλατόμετρα (Γαλλικά − Αγγλικά).</a:t>
            </a:r>
            <a:br>
              <a:rPr lang="el-GR" sz="2000" b="1" dirty="0">
                <a:highlight>
                  <a:srgbClr val="FFFF00"/>
                </a:highlight>
                <a:latin typeface="Arial" pitchFamily="34" charset="0"/>
                <a:ea typeface="MgHelveticaUCPol"/>
                <a:cs typeface="Arial" pitchFamily="34" charset="0"/>
              </a:rPr>
            </a:br>
            <a:r>
              <a:rPr lang="el-GR" sz="2000" b="1" dirty="0">
                <a:highlight>
                  <a:srgbClr val="FFFF00"/>
                </a:highlight>
                <a:latin typeface="Arial" pitchFamily="34" charset="0"/>
                <a:ea typeface="MgHelveticaUCPol"/>
                <a:cs typeface="Arial" pitchFamily="34" charset="0"/>
              </a:rPr>
              <a:t>6. Εξαγωγές − Μετρήσεις.</a:t>
            </a:r>
            <a:br>
              <a:rPr lang="el-GR" sz="2000" b="1" dirty="0">
                <a:highlight>
                  <a:srgbClr val="FFFF00"/>
                </a:highlight>
                <a:latin typeface="Arial" pitchFamily="34" charset="0"/>
                <a:ea typeface="MgHelveticaUCPol"/>
                <a:cs typeface="Arial" pitchFamily="34" charset="0"/>
              </a:rPr>
            </a:br>
            <a:r>
              <a:rPr lang="el-GR" sz="2000" b="1" dirty="0">
                <a:highlight>
                  <a:srgbClr val="FFFF00"/>
                </a:highlight>
                <a:latin typeface="Arial" pitchFamily="34" charset="0"/>
                <a:ea typeface="MgHelveticaUCPol"/>
                <a:cs typeface="Arial" pitchFamily="34" charset="0"/>
              </a:rPr>
              <a:t>7. Επεξεργασία του νερού σε υδραυλωτούς λέβητες.</a:t>
            </a:r>
            <a:br>
              <a:rPr lang="el-GR" sz="2000" b="1" dirty="0">
                <a:highlight>
                  <a:srgbClr val="FFFF00"/>
                </a:highlight>
                <a:latin typeface="Arial" pitchFamily="34" charset="0"/>
                <a:ea typeface="MgHelveticaUCPol"/>
                <a:cs typeface="Arial" pitchFamily="34" charset="0"/>
              </a:rPr>
            </a:br>
            <a:r>
              <a:rPr lang="el-GR" sz="2000" b="1" dirty="0">
                <a:highlight>
                  <a:srgbClr val="FFFF00"/>
                </a:highlight>
                <a:latin typeface="Arial" pitchFamily="34" charset="0"/>
                <a:ea typeface="MgHelveticaUCPol"/>
                <a:cs typeface="Arial" pitchFamily="34" charset="0"/>
              </a:rPr>
              <a:t>8. Μετρήσεις περιεκτικότητας σε χλωριούχα − Αλκαλικότητα − Σκληρότητα − Διαλυμένο οξυγόνο και παρεμπόδιση εισόδου ελαίου στο λέβητα.</a:t>
            </a:r>
            <a:br>
              <a:rPr lang="el-GR" sz="2000" b="1" dirty="0">
                <a:highlight>
                  <a:srgbClr val="FFFF00"/>
                </a:highlight>
                <a:latin typeface="Arial" pitchFamily="34" charset="0"/>
                <a:ea typeface="MgHelveticaUCPol"/>
                <a:cs typeface="Arial" pitchFamily="34" charset="0"/>
              </a:rPr>
            </a:br>
            <a:r>
              <a:rPr lang="el-GR" sz="2000" b="1" dirty="0">
                <a:highlight>
                  <a:srgbClr val="FFFF00"/>
                </a:highlight>
                <a:latin typeface="Arial" pitchFamily="34" charset="0"/>
                <a:ea typeface="MgHelveticaUCPol"/>
                <a:cs typeface="Arial" pitchFamily="34" charset="0"/>
              </a:rPr>
              <a:t>9. Έλεγχος παρουσίας ελαίου στον λέβητα.</a:t>
            </a:r>
            <a:br>
              <a:rPr lang="el-GR" sz="2000" b="1" dirty="0">
                <a:highlight>
                  <a:srgbClr val="FFFF00"/>
                </a:highlight>
                <a:latin typeface="Arial" pitchFamily="34" charset="0"/>
                <a:ea typeface="MgHelveticaUCPol"/>
                <a:cs typeface="Arial" pitchFamily="34" charset="0"/>
              </a:rPr>
            </a:br>
            <a:r>
              <a:rPr lang="el-GR" sz="2000" b="1" dirty="0">
                <a:highlight>
                  <a:srgbClr val="FFFF00"/>
                </a:highlight>
                <a:latin typeface="Arial" pitchFamily="34" charset="0"/>
                <a:ea typeface="MgHelveticaUCPol"/>
                <a:cs typeface="Arial" pitchFamily="34" charset="0"/>
              </a:rPr>
              <a:t>10. Αίτια που προκαλούν την μόλυνση του νερού.</a:t>
            </a:r>
            <a:br>
              <a:rPr lang="el-GR" sz="2000" b="1" dirty="0">
                <a:highlight>
                  <a:srgbClr val="FFFF00"/>
                </a:highlight>
                <a:latin typeface="Arial" pitchFamily="34" charset="0"/>
                <a:ea typeface="MgHelveticaUCPol"/>
                <a:cs typeface="Arial" pitchFamily="34" charset="0"/>
              </a:rPr>
            </a:br>
            <a:r>
              <a:rPr lang="el-GR" sz="2000" b="1" dirty="0">
                <a:highlight>
                  <a:srgbClr val="FFFF00"/>
                </a:highlight>
                <a:latin typeface="Arial" pitchFamily="34" charset="0"/>
                <a:ea typeface="MgHelveticaUCPol"/>
                <a:cs typeface="Arial" pitchFamily="34" charset="0"/>
              </a:rPr>
              <a:t>11. Όρια που επιτρέπονται σε κάθε μέτρηση.</a:t>
            </a:r>
            <a:br>
              <a:rPr lang="el-GR" sz="2000" b="1" dirty="0">
                <a:highlight>
                  <a:srgbClr val="FFFF00"/>
                </a:highlight>
                <a:latin typeface="Arial" pitchFamily="34" charset="0"/>
                <a:ea typeface="MgHelveticaUCPol"/>
                <a:cs typeface="Arial" pitchFamily="34" charset="0"/>
              </a:rPr>
            </a:br>
            <a:r>
              <a:rPr lang="el-GR" sz="2000" b="1" dirty="0">
                <a:highlight>
                  <a:srgbClr val="FFFF00"/>
                </a:highlight>
                <a:latin typeface="Arial" pitchFamily="34" charset="0"/>
                <a:ea typeface="MgHelveticaUCPol"/>
                <a:cs typeface="Arial" pitchFamily="34" charset="0"/>
              </a:rPr>
              <a:t>12. Έλεγχος του νερού με τη μέθοδο AMEROID, UNITOR κ.λ.π..</a:t>
            </a:r>
            <a:br>
              <a:rPr lang="el-GR" sz="2000" b="1" dirty="0">
                <a:highlight>
                  <a:srgbClr val="FFFF00"/>
                </a:highlight>
                <a:latin typeface="Arial" pitchFamily="34" charset="0"/>
                <a:ea typeface="MgHelveticaUCPol"/>
                <a:cs typeface="Arial" pitchFamily="34" charset="0"/>
              </a:rPr>
            </a:br>
            <a:r>
              <a:rPr lang="el-GR" sz="2000" b="1" dirty="0">
                <a:highlight>
                  <a:srgbClr val="FFFF00"/>
                </a:highlight>
                <a:latin typeface="Arial" pitchFamily="34" charset="0"/>
                <a:ea typeface="MgHelveticaUCPol"/>
                <a:cs typeface="Arial" pitchFamily="34" charset="0"/>
              </a:rPr>
              <a:t>13. Ηλεκτρικά σαλινόμετρα.</a:t>
            </a:r>
            <a:br>
              <a:rPr lang="el-GR" sz="2000" b="1" dirty="0">
                <a:highlight>
                  <a:srgbClr val="FFFF00"/>
                </a:highlight>
                <a:latin typeface="Arial" pitchFamily="34" charset="0"/>
                <a:ea typeface="MgHelveticaUCPol"/>
                <a:cs typeface="Arial" pitchFamily="34" charset="0"/>
              </a:rPr>
            </a:br>
            <a:r>
              <a:rPr lang="el-GR" sz="2000" b="1" dirty="0">
                <a:highlight>
                  <a:srgbClr val="FFFF00"/>
                </a:highlight>
                <a:latin typeface="Arial" pitchFamily="34" charset="0"/>
                <a:ea typeface="MgHelveticaUCPol"/>
                <a:cs typeface="Arial" pitchFamily="34" charset="0"/>
              </a:rPr>
              <a:t>14. Μέθοδος HYDRAZINE. Οδηγίες για την χρήση του HYDRAZINE.</a:t>
            </a:r>
            <a:br>
              <a:rPr lang="en-US" sz="6600" b="1" u="sng" dirty="0">
                <a:solidFill>
                  <a:srgbClr val="FF0000"/>
                </a:solidFill>
                <a:latin typeface="Arial" pitchFamily="34" charset="0"/>
                <a:cs typeface="Arial" pitchFamily="34" charset="0"/>
              </a:rPr>
            </a:br>
            <a:endParaRPr lang="en-US" sz="66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14009727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r>
              <a:rPr lang="el-GR" b="1" dirty="0">
                <a:solidFill>
                  <a:schemeClr val="tx1"/>
                </a:solidFill>
                <a:latin typeface="Arial Black" pitchFamily="34" charset="0"/>
              </a:rPr>
              <a:t>Τροφοδοτικό νερό ονομάζεται το νερό που χρησιμοποιείται για το αρχικό γέμισμα του λέβητα και την κατά τη λειτουργία τροφοδότηση του.</a:t>
            </a:r>
            <a:endParaRPr lang="en-US" b="1" dirty="0">
              <a:solidFill>
                <a:schemeClr val="tx1"/>
              </a:solidFill>
              <a:latin typeface="Arial Black" pitchFamily="34" charset="0"/>
            </a:endParaRPr>
          </a:p>
          <a:p>
            <a:pPr algn="l">
              <a:buClr>
                <a:srgbClr val="FF0000"/>
              </a:buClr>
            </a:pPr>
            <a:endParaRPr lang="el-GR" b="1" dirty="0">
              <a:solidFill>
                <a:schemeClr val="tx1"/>
              </a:solidFill>
              <a:latin typeface="Arial Black" pitchFamily="34" charset="0"/>
            </a:endParaRPr>
          </a:p>
          <a:p>
            <a:pPr algn="l">
              <a:buClr>
                <a:srgbClr val="FF0000"/>
              </a:buClr>
            </a:pPr>
            <a:r>
              <a:rPr lang="el-GR" b="1" dirty="0">
                <a:solidFill>
                  <a:schemeClr val="tx1"/>
                </a:solidFill>
                <a:latin typeface="Arial Black" pitchFamily="34" charset="0"/>
              </a:rPr>
              <a:t>Ως τροφοδοτικό νερό για τους ναυτικούς ατμολέβητες μπορεί να χρησιμοποιηθεί το γλυκό νερό ή το απεσταγμένο.</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rmAutofit/>
          </a:bodyPr>
          <a:lstStyle/>
          <a:p>
            <a:r>
              <a:rPr lang="el-GR" sz="2400" b="1" u="sng" dirty="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851688633"/>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Autofit/>
          </a:bodyPr>
          <a:lstStyle/>
          <a:p>
            <a:pPr algn="l">
              <a:buClr>
                <a:srgbClr val="FF0000"/>
              </a:buClr>
            </a:pPr>
            <a:r>
              <a:rPr lang="el-GR" sz="3600" b="1" dirty="0">
                <a:solidFill>
                  <a:schemeClr val="tx1"/>
                </a:solidFill>
                <a:latin typeface="Arial Black" pitchFamily="34" charset="0"/>
              </a:rPr>
              <a:t>Περιέχει σε μεγάλη αναλογία άλατα και γαιώδεις ύλες και είναι ακατάλληλο για χρήση στους ναυτικούς ατμολέβητες.</a:t>
            </a:r>
            <a:endParaRPr lang="en-US" sz="3600" b="1" dirty="0">
              <a:solidFill>
                <a:schemeClr val="tx1"/>
              </a:solidFill>
              <a:latin typeface="Arial Black" pitchFamily="34" charset="0"/>
            </a:endParaRPr>
          </a:p>
          <a:p>
            <a:pPr algn="l">
              <a:buClr>
                <a:srgbClr val="FF0000"/>
              </a:buClr>
            </a:pPr>
            <a:r>
              <a:rPr lang="el-GR" sz="3600" b="1" dirty="0">
                <a:solidFill>
                  <a:schemeClr val="tx1"/>
                </a:solidFill>
                <a:latin typeface="Arial Black" pitchFamily="34" charset="0"/>
              </a:rPr>
              <a:t>Έχει ειδικό βάρος 1,027 περίπου και η κατά βάρος περιεκτικότητα του σε άλατα υπολογίζεται σε 35‰ κατά το μετρικό σύστημα.</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rmAutofit/>
          </a:bodyPr>
          <a:lstStyle/>
          <a:p>
            <a:r>
              <a:rPr lang="el-GR" sz="2400" b="1" u="sng" dirty="0">
                <a:solidFill>
                  <a:schemeClr val="bg1"/>
                </a:solidFill>
                <a:latin typeface="Arial" pitchFamily="34" charset="0"/>
                <a:cs typeface="Arial" pitchFamily="34" charset="0"/>
              </a:rPr>
              <a:t>7.1. ΤΟ ΘΑΛΑΣΣΙΟ ΝΕΡΟ</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35224869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Autofit/>
          </a:bodyPr>
          <a:lstStyle/>
          <a:p>
            <a:pPr algn="l">
              <a:buClr>
                <a:srgbClr val="FF0000"/>
              </a:buClr>
            </a:pPr>
            <a:r>
              <a:rPr lang="el-GR" sz="2400" b="1" dirty="0">
                <a:solidFill>
                  <a:schemeClr val="tx1"/>
                </a:solidFill>
                <a:latin typeface="Arial Black" pitchFamily="34" charset="0"/>
              </a:rPr>
              <a:t>Ως γλυκό νερό χαρακτηρίζεται το νερό των πηγών, των λιμνών και των ποταμιών που τροφοδοτούνται από τα όμβρια (βρόχινα) νερά και τα χιόνια.</a:t>
            </a:r>
          </a:p>
          <a:p>
            <a:pPr algn="l">
              <a:buClr>
                <a:srgbClr val="FF0000"/>
              </a:buClr>
            </a:pPr>
            <a:r>
              <a:rPr lang="el-GR" sz="2400" b="1" dirty="0">
                <a:solidFill>
                  <a:schemeClr val="tx1"/>
                </a:solidFill>
                <a:latin typeface="Arial Black" pitchFamily="34" charset="0"/>
              </a:rPr>
              <a:t>Το όμβριο νερό είναι τελείως καθαρό, κατά την πτώση του όμως, όταν περνά μέσα από τα στρώματα της ατμόσφαιρας, απορροφά αέρα, σκόνη και ελεύθερα οξέα. Στη συνέχεια, όταν ρέει στην επιφάνεια της γης ή κάτω από αυτή, διαλύει διάφορα άλατα και γαιώδεις ύλες. Τα άλατα αυτά δημιουργούν τη λεγόμενη σκληρότητα του νερού και είναι κυρίως ανθρακικά ή θειϊκά</a:t>
            </a:r>
            <a:r>
              <a:rPr lang="en-US" sz="2400" b="1" dirty="0">
                <a:solidFill>
                  <a:schemeClr val="tx1"/>
                </a:solidFill>
                <a:latin typeface="Arial Black" pitchFamily="34" charset="0"/>
              </a:rPr>
              <a:t>, </a:t>
            </a:r>
            <a:r>
              <a:rPr lang="el-GR" sz="2400" b="1" dirty="0">
                <a:solidFill>
                  <a:schemeClr val="tx1"/>
                </a:solidFill>
                <a:latin typeface="Arial Black" pitchFamily="34" charset="0"/>
              </a:rPr>
              <a:t>του ασβεστίου ή του μαγνησίου, και χλωριούχα, του νατρίου και του μαγνησίου.</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rmAutofit/>
          </a:bodyPr>
          <a:lstStyle/>
          <a:p>
            <a:r>
              <a:rPr lang="el-GR" sz="2400" b="1" u="sng" dirty="0">
                <a:solidFill>
                  <a:schemeClr val="bg1"/>
                </a:solidFill>
                <a:latin typeface="Arial" pitchFamily="34" charset="0"/>
                <a:cs typeface="Arial" pitchFamily="34" charset="0"/>
              </a:rPr>
              <a:t>7.1. ΤΟ ΓΛΥΚΟ ΝΕΡΟ</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832198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6A99345-0707-4308-9EE6-F1EFD748CD74}"/>
              </a:ext>
            </a:extLst>
          </p:cNvPr>
          <p:cNvSpPr>
            <a:spLocks noGrp="1"/>
          </p:cNvSpPr>
          <p:nvPr>
            <p:ph idx="1"/>
          </p:nvPr>
        </p:nvSpPr>
        <p:spPr>
          <a:xfrm>
            <a:off x="285720" y="1196752"/>
            <a:ext cx="8572560" cy="5328592"/>
          </a:xfrm>
        </p:spPr>
        <p:txBody>
          <a:bodyPr>
            <a:normAutofit/>
          </a:bodyPr>
          <a:lstStyle/>
          <a:p>
            <a:r>
              <a:rPr lang="el-GR" sz="2000" dirty="0">
                <a:solidFill>
                  <a:schemeClr val="tx1"/>
                </a:solidFill>
                <a:latin typeface="Arial Black" panose="020B0A04020102020204" pitchFamily="34" charset="0"/>
              </a:rPr>
              <a:t>Ο ΛΕΒΗΤΑΣ ΑΥΤΟΣ ΑΝΗΚΕΙ ΣΤΗΝ ΚΑΤΗΓΟΡΙΑ ΤΩΝ ΛΕΒΗΤΩΝ ΕΛΕΥΘΕΡΗΣ ΚΥΚΛΟΦΟΡΙΑΣ.</a:t>
            </a:r>
          </a:p>
          <a:p>
            <a:endParaRPr lang="el-GR" sz="2000" dirty="0">
              <a:solidFill>
                <a:schemeClr val="tx1"/>
              </a:solidFill>
              <a:latin typeface="Arial Black" panose="020B0A04020102020204" pitchFamily="34" charset="0"/>
            </a:endParaRPr>
          </a:p>
          <a:p>
            <a:r>
              <a:rPr lang="el-GR" sz="2000" dirty="0">
                <a:solidFill>
                  <a:schemeClr val="tx1"/>
                </a:solidFill>
                <a:latin typeface="Arial Black" panose="020B0A04020102020204" pitchFamily="34" charset="0"/>
              </a:rPr>
              <a:t>ΤΑ ΒΑΣΙΚΑ ΤΟΥ ΜΕΡΗ ΕΊΝΑΙ</a:t>
            </a:r>
            <a:r>
              <a:rPr lang="en-US" sz="2000" dirty="0">
                <a:solidFill>
                  <a:schemeClr val="tx1"/>
                </a:solidFill>
                <a:latin typeface="Arial Black" panose="020B0A04020102020204" pitchFamily="34" charset="0"/>
              </a:rPr>
              <a:t>:</a:t>
            </a:r>
          </a:p>
          <a:p>
            <a:pPr marL="0" indent="0">
              <a:buNone/>
            </a:pPr>
            <a:r>
              <a:rPr lang="el-GR" sz="2000" dirty="0">
                <a:solidFill>
                  <a:schemeClr val="tx1"/>
                </a:solidFill>
                <a:latin typeface="Arial Black" panose="020B0A04020102020204" pitchFamily="34" charset="0"/>
              </a:rPr>
              <a:t>    </a:t>
            </a:r>
          </a:p>
          <a:p>
            <a:pPr marL="0" indent="0">
              <a:buNone/>
            </a:pPr>
            <a:r>
              <a:rPr lang="el-GR" sz="2000" dirty="0">
                <a:solidFill>
                  <a:schemeClr val="tx1"/>
                </a:solidFill>
                <a:latin typeface="Arial Black" panose="020B0A04020102020204" pitchFamily="34" charset="0"/>
              </a:rPr>
              <a:t>             </a:t>
            </a:r>
            <a:r>
              <a:rPr lang="en-US" sz="2000" dirty="0">
                <a:solidFill>
                  <a:schemeClr val="tx1"/>
                </a:solidFill>
                <a:latin typeface="Arial Black" panose="020B0A04020102020204" pitchFamily="34" charset="0"/>
              </a:rPr>
              <a:t>1. </a:t>
            </a:r>
            <a:r>
              <a:rPr lang="el-GR" sz="2000" dirty="0">
                <a:solidFill>
                  <a:schemeClr val="tx1"/>
                </a:solidFill>
                <a:latin typeface="Arial Black" panose="020B0A04020102020204" pitchFamily="34" charset="0"/>
              </a:rPr>
              <a:t>Ο ΑΤΜΟΫΔΡΟΘΑΛΑΜΟΣ </a:t>
            </a:r>
            <a:r>
              <a:rPr lang="el-GR" sz="2000" dirty="0">
                <a:solidFill>
                  <a:srgbClr val="FF0000"/>
                </a:solidFill>
                <a:latin typeface="Arial Black" panose="020B0A04020102020204" pitchFamily="34" charset="0"/>
              </a:rPr>
              <a:t>Α.</a:t>
            </a:r>
          </a:p>
          <a:p>
            <a:pPr marL="0" indent="0">
              <a:buNone/>
            </a:pPr>
            <a:r>
              <a:rPr lang="el-GR" sz="2000" dirty="0">
                <a:solidFill>
                  <a:schemeClr val="tx1"/>
                </a:solidFill>
                <a:latin typeface="Arial Black" panose="020B0A04020102020204" pitchFamily="34" charset="0"/>
              </a:rPr>
              <a:t>             2. ΤΑ ΑΤΜΟΓΟΝΑ ΣΤΟΙΧΕΙΑ </a:t>
            </a:r>
            <a:r>
              <a:rPr lang="el-GR" sz="2000" dirty="0">
                <a:solidFill>
                  <a:srgbClr val="FF0000"/>
                </a:solidFill>
                <a:latin typeface="Arial Black" panose="020B0A04020102020204" pitchFamily="34" charset="0"/>
              </a:rPr>
              <a:t>Σ.</a:t>
            </a:r>
          </a:p>
          <a:p>
            <a:pPr marL="0" indent="0">
              <a:buNone/>
            </a:pPr>
            <a:r>
              <a:rPr lang="el-GR" sz="2000" dirty="0">
                <a:solidFill>
                  <a:schemeClr val="tx1"/>
                </a:solidFill>
                <a:latin typeface="Arial Black" panose="020B0A04020102020204" pitchFamily="34" charset="0"/>
              </a:rPr>
              <a:t>             3. Ο ΣΥΛΛΕΚΤΗΣ </a:t>
            </a:r>
            <a:r>
              <a:rPr lang="el-GR" sz="2000" dirty="0">
                <a:solidFill>
                  <a:srgbClr val="FF0000"/>
                </a:solidFill>
                <a:latin typeface="Arial Black" panose="020B0A04020102020204" pitchFamily="34" charset="0"/>
              </a:rPr>
              <a:t>σ.</a:t>
            </a:r>
          </a:p>
          <a:p>
            <a:pPr marL="0" indent="0">
              <a:buNone/>
            </a:pPr>
            <a:r>
              <a:rPr lang="el-GR" sz="2000" dirty="0">
                <a:solidFill>
                  <a:schemeClr val="tx1"/>
                </a:solidFill>
                <a:latin typeface="Arial Black" panose="020B0A04020102020204" pitchFamily="34" charset="0"/>
              </a:rPr>
              <a:t>             4. Η ΕΣΤΙΑ ΚΑΙ ΤΟ ΠΕΡΙΒΛΗΜΑ ΤΟΥ ΛΕΒΗΤΑ</a:t>
            </a:r>
            <a:r>
              <a:rPr lang="el-GR" sz="2000" dirty="0">
                <a:solidFill>
                  <a:srgbClr val="FF0000"/>
                </a:solidFill>
                <a:latin typeface="Arial Black" panose="020B0A04020102020204" pitchFamily="34" charset="0"/>
              </a:rPr>
              <a:t> Ε</a:t>
            </a:r>
            <a:r>
              <a:rPr lang="el-GR" sz="2000" dirty="0">
                <a:solidFill>
                  <a:schemeClr val="tx1"/>
                </a:solidFill>
                <a:latin typeface="Arial Black" panose="020B0A04020102020204" pitchFamily="34" charset="0"/>
              </a:rPr>
              <a:t>.</a:t>
            </a:r>
          </a:p>
          <a:p>
            <a:pPr marL="0" indent="0">
              <a:buNone/>
            </a:pPr>
            <a:r>
              <a:rPr lang="el-GR" sz="2000" dirty="0">
                <a:solidFill>
                  <a:schemeClr val="tx1"/>
                </a:solidFill>
                <a:latin typeface="Arial Black" panose="020B0A04020102020204" pitchFamily="34" charset="0"/>
              </a:rPr>
              <a:t>             5. Ο ΥΠΕΡΘΕΡΜΑΝΤΗΡΑΣ </a:t>
            </a:r>
            <a:r>
              <a:rPr lang="el-GR" sz="2000" dirty="0">
                <a:solidFill>
                  <a:srgbClr val="FF0000"/>
                </a:solidFill>
                <a:latin typeface="Arial Black" panose="020B0A04020102020204" pitchFamily="34" charset="0"/>
              </a:rPr>
              <a:t>γ.</a:t>
            </a:r>
          </a:p>
        </p:txBody>
      </p:sp>
      <p:sp>
        <p:nvSpPr>
          <p:cNvPr id="4" name="Title 1">
            <a:extLst>
              <a:ext uri="{FF2B5EF4-FFF2-40B4-BE49-F238E27FC236}">
                <a16:creationId xmlns:a16="http://schemas.microsoft.com/office/drawing/2014/main" id="{FC9C844E-8CCF-327F-A1CA-4022DE5093FA}"/>
              </a:ext>
            </a:extLst>
          </p:cNvPr>
          <p:cNvSpPr txBox="1">
            <a:spLocks/>
          </p:cNvSpPr>
          <p:nvPr/>
        </p:nvSpPr>
        <p:spPr>
          <a:xfrm>
            <a:off x="285720" y="214290"/>
            <a:ext cx="8572560" cy="714380"/>
          </a:xfrm>
          <a:prstGeom prst="rect">
            <a:avLst/>
          </a:prstGeom>
          <a:solidFill>
            <a:srgbClr val="7030A0"/>
          </a:solidFill>
          <a:effectLst>
            <a:glow rad="228600">
              <a:schemeClr val="accent1">
                <a:satMod val="175000"/>
                <a:alpha val="40000"/>
              </a:schemeClr>
            </a:glow>
          </a:effectLst>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1.3.  ΛΕΒΗΤΑΣ </a:t>
            </a:r>
            <a:r>
              <a:rPr lang="en-US" sz="2400" b="1" u="sng" dirty="0">
                <a:solidFill>
                  <a:schemeClr val="bg1"/>
                </a:solidFill>
                <a:latin typeface="Arial" pitchFamily="34" charset="0"/>
                <a:cs typeface="Arial" pitchFamily="34" charset="0"/>
              </a:rPr>
              <a:t>BABCOCK-WILCOX (B &amp; W) </a:t>
            </a:r>
            <a:r>
              <a:rPr lang="el-GR" sz="2400" b="1" u="sng" dirty="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837724849"/>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Autofit/>
          </a:bodyPr>
          <a:lstStyle/>
          <a:p>
            <a:pPr algn="l">
              <a:buClr>
                <a:srgbClr val="FF0000"/>
              </a:buClr>
            </a:pPr>
            <a:r>
              <a:rPr lang="el-GR" sz="3000" b="1" dirty="0">
                <a:solidFill>
                  <a:schemeClr val="tx1"/>
                </a:solidFill>
                <a:latin typeface="Arial Black" pitchFamily="34" charset="0"/>
              </a:rPr>
              <a:t>Από τα άλατα αυτά, τα ανθρακικά άλατα, που αποχωρίζονται από το νερό και πέφτουν κατά τη διάρκεια του βρασμού σε 100°C, προσδίδουν την παροδική σκληρότητα του και συμβάλλουν στο σχηματισμό των </a:t>
            </a:r>
            <a:r>
              <a:rPr lang="el-GR" sz="3000" b="1" u="sng" dirty="0">
                <a:solidFill>
                  <a:srgbClr val="FF0000"/>
                </a:solidFill>
                <a:latin typeface="Arial Black" pitchFamily="34" charset="0"/>
              </a:rPr>
              <a:t>μαλακών καθαλατώσεων</a:t>
            </a:r>
            <a:r>
              <a:rPr lang="el-GR" sz="3000" b="1" dirty="0">
                <a:solidFill>
                  <a:schemeClr val="tx1"/>
                </a:solidFill>
                <a:latin typeface="Arial Black" pitchFamily="34" charset="0"/>
              </a:rPr>
              <a:t>, ενώ τα θειϊκά, τα νιτρικά, τα χλωριούχα και τα πυριτικά τη </a:t>
            </a:r>
            <a:r>
              <a:rPr lang="el-GR" sz="3000" b="1" u="sng" dirty="0">
                <a:solidFill>
                  <a:srgbClr val="FF0000"/>
                </a:solidFill>
                <a:latin typeface="Arial Black" pitchFamily="34" charset="0"/>
              </a:rPr>
              <a:t>μόνιμη σκληρότητα</a:t>
            </a:r>
            <a:r>
              <a:rPr lang="el-GR" sz="3000" b="1" dirty="0">
                <a:solidFill>
                  <a:srgbClr val="FF0000"/>
                </a:solidFill>
                <a:latin typeface="Arial Black" pitchFamily="34" charset="0"/>
              </a:rPr>
              <a:t> </a:t>
            </a:r>
            <a:r>
              <a:rPr lang="el-GR" sz="3000" b="1" dirty="0">
                <a:solidFill>
                  <a:schemeClr val="tx1"/>
                </a:solidFill>
                <a:latin typeface="Arial Black" pitchFamily="34" charset="0"/>
              </a:rPr>
              <a:t>του, της οποίας αποτέλεσμα είναι ο σχηματισμός των σκληρών καθαλατώσεων.</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rmAutofit/>
          </a:bodyPr>
          <a:lstStyle/>
          <a:p>
            <a:r>
              <a:rPr lang="el-GR" sz="2400" b="1" u="sng" dirty="0">
                <a:solidFill>
                  <a:schemeClr val="bg1"/>
                </a:solidFill>
                <a:latin typeface="Arial" pitchFamily="34" charset="0"/>
                <a:cs typeface="Arial" pitchFamily="34" charset="0"/>
              </a:rPr>
              <a:t>7.1. ΤΟ ΓΛΥΚΟ ΝΕΡΟ</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69951099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Autofit/>
          </a:bodyPr>
          <a:lstStyle/>
          <a:p>
            <a:pPr algn="l">
              <a:buClr>
                <a:srgbClr val="FF0000"/>
              </a:buClr>
            </a:pPr>
            <a:r>
              <a:rPr lang="el-GR" sz="2000" b="1" dirty="0">
                <a:solidFill>
                  <a:schemeClr val="tx1"/>
                </a:solidFill>
                <a:latin typeface="Arial Black" pitchFamily="34" charset="0"/>
              </a:rPr>
              <a:t>Παράγεται μέσα σε συσκευές που ονομάζονται </a:t>
            </a:r>
            <a:r>
              <a:rPr lang="el-GR" sz="2000" b="1" u="sng" dirty="0">
                <a:solidFill>
                  <a:srgbClr val="FF0000"/>
                </a:solidFill>
                <a:latin typeface="Arial Black" pitchFamily="34" charset="0"/>
              </a:rPr>
              <a:t>βραστήρες ή αποστακτήρες</a:t>
            </a:r>
            <a:r>
              <a:rPr lang="el-GR" sz="2000" b="1" dirty="0">
                <a:solidFill>
                  <a:schemeClr val="tx1"/>
                </a:solidFill>
                <a:latin typeface="Arial Black" pitchFamily="34" charset="0"/>
              </a:rPr>
              <a:t> με εξάτμιση θαλάσσιου ή γλυκού νερού και συμπύκνωσης των παραγόμενων ατμών. Είναι χημικώς καθαρό νερό απαλλαγμένο από οποιεσδήποτε προσμίξεις ή αέρα.</a:t>
            </a:r>
          </a:p>
          <a:p>
            <a:pPr algn="l">
              <a:buClr>
                <a:srgbClr val="FF0000"/>
              </a:buClr>
            </a:pPr>
            <a:r>
              <a:rPr lang="el-GR" sz="2000" b="1" dirty="0">
                <a:solidFill>
                  <a:schemeClr val="tx1"/>
                </a:solidFill>
                <a:latin typeface="Arial Black" pitchFamily="34" charset="0"/>
              </a:rPr>
              <a:t>Το αποσταγμένο νερό μπορεί να μολυνθεί λόγω κακής λειτουργίας των βραστήρων (</a:t>
            </a:r>
            <a:r>
              <a:rPr lang="el-GR" sz="2000" b="1" dirty="0">
                <a:solidFill>
                  <a:srgbClr val="FF0000"/>
                </a:solidFill>
                <a:latin typeface="Arial Black" pitchFamily="34" charset="0"/>
              </a:rPr>
              <a:t>προβολής</a:t>
            </a:r>
            <a:r>
              <a:rPr lang="el-GR" sz="2000" b="1" dirty="0">
                <a:solidFill>
                  <a:schemeClr val="tx1"/>
                </a:solidFill>
                <a:latin typeface="Arial Black" pitchFamily="34" charset="0"/>
              </a:rPr>
              <a:t>), οπότε σταγόνες νερού παρασύρονται μέσα στη μάζα των παραγόμενων από το βραστήρα εξατμίσεων.</a:t>
            </a:r>
          </a:p>
          <a:p>
            <a:pPr algn="l">
              <a:buClr>
                <a:srgbClr val="FF0000"/>
              </a:buClr>
            </a:pPr>
            <a:r>
              <a:rPr lang="el-GR" sz="2000" b="1" dirty="0">
                <a:solidFill>
                  <a:schemeClr val="tx1"/>
                </a:solidFill>
                <a:latin typeface="Arial Black" pitchFamily="34" charset="0"/>
              </a:rPr>
              <a:t>Επίσης το αποσταγμένο νερό του τροφοδοτικού δικτύου της εγκατάστασης </a:t>
            </a:r>
            <a:r>
              <a:rPr lang="el-GR" sz="2000" b="1" dirty="0">
                <a:solidFill>
                  <a:srgbClr val="FF0000"/>
                </a:solidFill>
                <a:latin typeface="Arial Black" pitchFamily="34" charset="0"/>
              </a:rPr>
              <a:t>μπορεί να μολυνθεί και αυτό από κάποια διαρροή του ψυγείου</a:t>
            </a:r>
            <a:r>
              <a:rPr lang="el-GR" sz="2000" b="1" dirty="0">
                <a:solidFill>
                  <a:schemeClr val="tx1"/>
                </a:solidFill>
                <a:latin typeface="Arial Black" pitchFamily="34" charset="0"/>
              </a:rPr>
              <a:t>. Μπορεί επίσης αυτό </a:t>
            </a:r>
            <a:r>
              <a:rPr lang="el-GR" sz="2000" b="1" dirty="0">
                <a:solidFill>
                  <a:srgbClr val="FF0000"/>
                </a:solidFill>
                <a:latin typeface="Arial Black" pitchFamily="34" charset="0"/>
              </a:rPr>
              <a:t>να μολυνθεί αν διαλύσει αέρα ή άλλα αέρια ή αν συμπαρασύρει λαδιά από τη λίπανση των μηχανών και των μηχανημάτων</a:t>
            </a:r>
            <a:r>
              <a:rPr lang="el-GR" sz="2000" b="1" dirty="0">
                <a:solidFill>
                  <a:schemeClr val="tx1"/>
                </a:solidFill>
                <a:latin typeface="Arial Black" pitchFamily="34" charset="0"/>
              </a:rPr>
              <a:t>.</a:t>
            </a:r>
          </a:p>
          <a:p>
            <a:pPr algn="l">
              <a:buClr>
                <a:srgbClr val="FF0000"/>
              </a:buClr>
            </a:pPr>
            <a:r>
              <a:rPr lang="el-GR" sz="2000" b="1" dirty="0">
                <a:solidFill>
                  <a:schemeClr val="tx1"/>
                </a:solidFill>
                <a:latin typeface="Arial Black" pitchFamily="34" charset="0"/>
              </a:rPr>
              <a:t>Το αποσταγμένο νερό είναι το καταλληλότερο από όλα για την τροφοδότηση των λεβήτων.</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rmAutofit/>
          </a:bodyPr>
          <a:lstStyle/>
          <a:p>
            <a:r>
              <a:rPr lang="el-GR" sz="2400" b="1" u="sng" dirty="0">
                <a:solidFill>
                  <a:schemeClr val="bg1"/>
                </a:solidFill>
                <a:latin typeface="Arial" pitchFamily="34" charset="0"/>
                <a:cs typeface="Arial" pitchFamily="34" charset="0"/>
              </a:rPr>
              <a:t>7.1. ΤΟ ΑΠΟΣΤΑΓΜΕΝΟ ΝΕΡΟ</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734632376"/>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Autofit/>
          </a:bodyPr>
          <a:lstStyle/>
          <a:p>
            <a:pPr algn="l">
              <a:buClr>
                <a:srgbClr val="FF0000"/>
              </a:buClr>
            </a:pPr>
            <a:r>
              <a:rPr lang="el-GR" sz="2200" b="1" dirty="0">
                <a:solidFill>
                  <a:schemeClr val="tx1"/>
                </a:solidFill>
                <a:latin typeface="Arial Black" pitchFamily="34" charset="0"/>
              </a:rPr>
              <a:t>Το τροφοδοτικό νερό μπορεί να περιέχει διάφορες ξένες ουσίες είτε μηχανικά αναμιγμένες, είτε διαλυμένες μέσα σ 'αυτό. </a:t>
            </a:r>
            <a:endParaRPr lang="en-US" sz="2200" b="1" dirty="0">
              <a:solidFill>
                <a:schemeClr val="tx1"/>
              </a:solidFill>
              <a:latin typeface="Arial Black" pitchFamily="34" charset="0"/>
            </a:endParaRPr>
          </a:p>
          <a:p>
            <a:pPr algn="l">
              <a:buClr>
                <a:srgbClr val="FF0000"/>
              </a:buClr>
            </a:pPr>
            <a:r>
              <a:rPr lang="el-GR" sz="2200" b="1" dirty="0">
                <a:solidFill>
                  <a:schemeClr val="tx1"/>
                </a:solidFill>
                <a:latin typeface="Arial Black" pitchFamily="34" charset="0"/>
              </a:rPr>
              <a:t>Καθεμιά από αυτές ασκεί και ανάλογη βλαβερή επίδραση στη λειτουργία και τη συντήρηση του λέβητα.</a:t>
            </a:r>
          </a:p>
          <a:p>
            <a:pPr algn="l">
              <a:buClr>
                <a:srgbClr val="FF0000"/>
              </a:buClr>
            </a:pPr>
            <a:r>
              <a:rPr lang="el-GR" sz="2200" b="1" dirty="0">
                <a:solidFill>
                  <a:schemeClr val="tx1"/>
                </a:solidFill>
                <a:latin typeface="Arial Black" pitchFamily="34" charset="0"/>
              </a:rPr>
              <a:t>Οι ουσίες αυτές είναι</a:t>
            </a:r>
            <a:r>
              <a:rPr lang="ar-JO" sz="2200" b="1" dirty="0">
                <a:solidFill>
                  <a:schemeClr val="tx1"/>
                </a:solidFill>
                <a:latin typeface="Arial Black" pitchFamily="34" charset="0"/>
              </a:rPr>
              <a:t>:</a:t>
            </a:r>
            <a:endParaRPr lang="el-GR" sz="2200" b="1" dirty="0">
              <a:solidFill>
                <a:schemeClr val="tx1"/>
              </a:solidFill>
              <a:latin typeface="Arial Black" pitchFamily="34" charset="0"/>
            </a:endParaRPr>
          </a:p>
          <a:p>
            <a:pPr marL="457200" indent="-457200" algn="l">
              <a:buClr>
                <a:schemeClr val="tx1"/>
              </a:buClr>
              <a:buFont typeface="+mj-lt"/>
              <a:buAutoNum type="arabicPeriod"/>
            </a:pPr>
            <a:r>
              <a:rPr lang="el-GR" sz="2200" b="1" dirty="0">
                <a:solidFill>
                  <a:srgbClr val="FF0000"/>
                </a:solidFill>
                <a:latin typeface="Arial Black" pitchFamily="34" charset="0"/>
              </a:rPr>
              <a:t>Άλατα</a:t>
            </a:r>
            <a:r>
              <a:rPr lang="el-GR" sz="2200" b="1" dirty="0">
                <a:solidFill>
                  <a:schemeClr val="tx1"/>
                </a:solidFill>
                <a:latin typeface="Arial Black" pitchFamily="34" charset="0"/>
              </a:rPr>
              <a:t>.</a:t>
            </a:r>
          </a:p>
          <a:p>
            <a:pPr marL="457200" indent="-457200" algn="l">
              <a:buClr>
                <a:schemeClr val="tx1"/>
              </a:buClr>
              <a:buFont typeface="+mj-lt"/>
              <a:buAutoNum type="arabicPeriod"/>
            </a:pPr>
            <a:r>
              <a:rPr lang="el-GR" sz="2200" b="1" dirty="0">
                <a:solidFill>
                  <a:srgbClr val="FF0000"/>
                </a:solidFill>
                <a:latin typeface="Arial Black" pitchFamily="34" charset="0"/>
              </a:rPr>
              <a:t>Οξέα</a:t>
            </a:r>
            <a:r>
              <a:rPr lang="el-GR" sz="2200" b="1" dirty="0">
                <a:solidFill>
                  <a:schemeClr val="tx1"/>
                </a:solidFill>
                <a:latin typeface="Arial Black" pitchFamily="34" charset="0"/>
              </a:rPr>
              <a:t>.</a:t>
            </a:r>
          </a:p>
          <a:p>
            <a:pPr marL="457200" indent="-457200" algn="l">
              <a:buClr>
                <a:schemeClr val="tx1"/>
              </a:buClr>
              <a:buFont typeface="+mj-lt"/>
              <a:buAutoNum type="arabicPeriod"/>
            </a:pPr>
            <a:r>
              <a:rPr lang="el-GR" sz="2200" b="1" dirty="0">
                <a:solidFill>
                  <a:srgbClr val="FF0000"/>
                </a:solidFill>
                <a:latin typeface="Arial Black" pitchFamily="34" charset="0"/>
              </a:rPr>
              <a:t>Λάδια - Λιπαρές ουσίες - Πετρέλαια</a:t>
            </a:r>
            <a:r>
              <a:rPr lang="el-GR" sz="2200" b="1" dirty="0">
                <a:solidFill>
                  <a:schemeClr val="tx1"/>
                </a:solidFill>
                <a:latin typeface="Arial Black" pitchFamily="34" charset="0"/>
              </a:rPr>
              <a:t>.</a:t>
            </a:r>
          </a:p>
          <a:p>
            <a:pPr marL="457200" indent="-457200" algn="l">
              <a:buClr>
                <a:schemeClr val="tx1"/>
              </a:buClr>
              <a:buFont typeface="+mj-lt"/>
              <a:buAutoNum type="arabicPeriod"/>
            </a:pPr>
            <a:r>
              <a:rPr lang="el-GR" sz="2200" b="1" dirty="0">
                <a:solidFill>
                  <a:srgbClr val="FF0000"/>
                </a:solidFill>
                <a:latin typeface="Arial Black" pitchFamily="34" charset="0"/>
              </a:rPr>
              <a:t>Οξυγόνο</a:t>
            </a:r>
            <a:r>
              <a:rPr lang="el-GR" sz="2200" b="1" dirty="0">
                <a:solidFill>
                  <a:schemeClr val="tx1"/>
                </a:solidFill>
                <a:latin typeface="Arial Black" pitchFamily="34" charset="0"/>
              </a:rPr>
              <a:t>.</a:t>
            </a:r>
          </a:p>
          <a:p>
            <a:pPr marL="457200" indent="-457200" algn="l">
              <a:buClr>
                <a:schemeClr val="tx1"/>
              </a:buClr>
              <a:buFont typeface="+mj-lt"/>
              <a:buAutoNum type="arabicPeriod"/>
            </a:pPr>
            <a:r>
              <a:rPr lang="el-GR" sz="2200" b="1" dirty="0">
                <a:solidFill>
                  <a:srgbClr val="FF0000"/>
                </a:solidFill>
                <a:latin typeface="Arial Black" pitchFamily="34" charset="0"/>
              </a:rPr>
              <a:t>Στερεές και γαιώδεις ύλες</a:t>
            </a:r>
            <a:r>
              <a:rPr lang="el-GR" sz="2200" b="1" dirty="0">
                <a:solidFill>
                  <a:schemeClr val="tx1"/>
                </a:solidFill>
                <a:latin typeface="Arial Black" pitchFamily="34" charset="0"/>
              </a:rPr>
              <a:t>.</a:t>
            </a:r>
          </a:p>
          <a:p>
            <a:pPr marL="457200" indent="-457200" algn="l">
              <a:buClr>
                <a:schemeClr val="tx1"/>
              </a:buClr>
              <a:buFont typeface="+mj-lt"/>
              <a:buAutoNum type="arabicPeriod"/>
            </a:pPr>
            <a:r>
              <a:rPr lang="el-GR" sz="2200" b="1" dirty="0">
                <a:solidFill>
                  <a:srgbClr val="FF0000"/>
                </a:solidFill>
                <a:latin typeface="Arial Black" pitchFamily="34" charset="0"/>
              </a:rPr>
              <a:t>Διαλυμένα αέρια</a:t>
            </a:r>
            <a:r>
              <a:rPr lang="el-GR" sz="2200" b="1" dirty="0">
                <a:solidFill>
                  <a:schemeClr val="tx1"/>
                </a:solidFill>
                <a:latin typeface="Arial Black" pitchFamily="34" charset="0"/>
              </a:rPr>
              <a:t>.</a:t>
            </a:r>
          </a:p>
          <a:p>
            <a:pPr marL="457200" indent="-457200" algn="l">
              <a:buClr>
                <a:schemeClr val="tx1"/>
              </a:buClr>
              <a:buFont typeface="+mj-lt"/>
              <a:buAutoNum type="arabicPeriod"/>
            </a:pPr>
            <a:r>
              <a:rPr lang="el-GR" sz="2200" b="1" dirty="0">
                <a:solidFill>
                  <a:srgbClr val="FF0000"/>
                </a:solidFill>
                <a:latin typeface="Arial Black" pitchFamily="34" charset="0"/>
              </a:rPr>
              <a:t>Χαλκός</a:t>
            </a:r>
            <a:r>
              <a:rPr lang="el-GR" sz="2200" b="1" dirty="0">
                <a:solidFill>
                  <a:schemeClr val="tx1"/>
                </a:solidFill>
                <a:latin typeface="Arial Black" pitchFamily="34" charset="0"/>
              </a:rPr>
              <a:t>.</a:t>
            </a:r>
          </a:p>
          <a:p>
            <a:pPr marL="457200" indent="-457200" algn="l">
              <a:buClr>
                <a:schemeClr val="tx1"/>
              </a:buClr>
              <a:buFont typeface="+mj-lt"/>
              <a:buAutoNum type="arabicPeriod"/>
            </a:pPr>
            <a:r>
              <a:rPr lang="el-GR" sz="2200" b="1" dirty="0">
                <a:solidFill>
                  <a:srgbClr val="FF0000"/>
                </a:solidFill>
                <a:latin typeface="Arial Black" pitchFamily="34" charset="0"/>
              </a:rPr>
              <a:t>Οξείδια του σιδήρου</a:t>
            </a:r>
            <a:r>
              <a:rPr lang="en-US" sz="2200" b="1" dirty="0">
                <a:solidFill>
                  <a:schemeClr val="tx1"/>
                </a:solidFill>
                <a:latin typeface="Arial Black" pitchFamily="34" charset="0"/>
              </a:rPr>
              <a:t>.</a:t>
            </a:r>
            <a:endParaRPr lang="el-GR" sz="22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rmAutofit fontScale="90000"/>
          </a:bodyPr>
          <a:lstStyle/>
          <a:p>
            <a:r>
              <a:rPr lang="el-GR" sz="2400" b="1" u="sng" dirty="0">
                <a:solidFill>
                  <a:schemeClr val="bg1"/>
                </a:solidFill>
                <a:latin typeface="Arial" pitchFamily="34" charset="0"/>
                <a:cs typeface="Arial" pitchFamily="34" charset="0"/>
              </a:rPr>
              <a:t>7.2. ΞΕΝΕΣ ΟΥΣΙΕΣ ΠΟΥ ΜΟΛΥΝΟΥΝ ΤΟ ΤΡΟΦΟΔΟΤΙΚΟ ΝΕΡΟ</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39803143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solidFill>
            <a:schemeClr val="accent6">
              <a:lumMod val="20000"/>
              <a:lumOff val="80000"/>
            </a:schemeClr>
          </a:solidFill>
        </p:spPr>
        <p:txBody>
          <a:bodyPr>
            <a:noAutofit/>
          </a:bodyPr>
          <a:lstStyle/>
          <a:p>
            <a:pPr>
              <a:buClr>
                <a:srgbClr val="FF0000"/>
              </a:buClr>
            </a:pPr>
            <a:r>
              <a:rPr lang="en-US" sz="2100" b="1" dirty="0">
                <a:solidFill>
                  <a:srgbClr val="FF0000"/>
                </a:solidFill>
                <a:latin typeface="Arial Black" pitchFamily="34" charset="0"/>
              </a:rPr>
              <a:t>1. </a:t>
            </a:r>
            <a:r>
              <a:rPr lang="el-GR" sz="2100" b="1" u="sng" dirty="0">
                <a:solidFill>
                  <a:srgbClr val="FF0000"/>
                </a:solidFill>
                <a:latin typeface="Arial Black" pitchFamily="34" charset="0"/>
              </a:rPr>
              <a:t>ΑΛΑΤΑ</a:t>
            </a:r>
            <a:endParaRPr lang="ar-JO" sz="2100" b="1" u="sng" dirty="0">
              <a:solidFill>
                <a:srgbClr val="FF0000"/>
              </a:solidFill>
              <a:latin typeface="Arial Black" pitchFamily="34" charset="0"/>
            </a:endParaRPr>
          </a:p>
          <a:p>
            <a:pPr algn="l">
              <a:buClr>
                <a:srgbClr val="FF0000"/>
              </a:buClr>
            </a:pPr>
            <a:r>
              <a:rPr lang="el-GR" sz="2500" b="1" dirty="0">
                <a:solidFill>
                  <a:schemeClr val="tx1"/>
                </a:solidFill>
                <a:latin typeface="Arial Black" pitchFamily="34" charset="0"/>
              </a:rPr>
              <a:t>Προέρχονται από το θαλάσσιο ή το γλυκό νερό εφόσον ο λέβητας τροφοδοτείται με αυτά, ή περιέχονται μέσα στο τροφοδοτικό νερό λόγω διαρροής του ψυγείου ή προβολής του βραστήρα. Τα άλατα διακρίνονται σε τρεις βασικές κατηγορίες: </a:t>
            </a:r>
            <a:endParaRPr lang="en-US" sz="2500" b="1" dirty="0">
              <a:solidFill>
                <a:schemeClr val="tx1"/>
              </a:solidFill>
              <a:latin typeface="Arial Black" pitchFamily="34" charset="0"/>
            </a:endParaRPr>
          </a:p>
          <a:p>
            <a:pPr marL="342900" indent="-342900" algn="l">
              <a:buClr>
                <a:srgbClr val="FF0000"/>
              </a:buClr>
              <a:buFont typeface="Wingdings" panose="05000000000000000000" pitchFamily="2" charset="2"/>
              <a:buChar char="ü"/>
            </a:pPr>
            <a:r>
              <a:rPr lang="el-GR" sz="2500" b="1" dirty="0">
                <a:solidFill>
                  <a:schemeClr val="tx1"/>
                </a:solidFill>
                <a:latin typeface="Arial Black" pitchFamily="34" charset="0"/>
              </a:rPr>
              <a:t>Άλατα που </a:t>
            </a:r>
            <a:r>
              <a:rPr lang="el-GR" sz="2500" b="1" dirty="0">
                <a:solidFill>
                  <a:srgbClr val="FF0000"/>
                </a:solidFill>
                <a:latin typeface="Arial Black" pitchFamily="34" charset="0"/>
              </a:rPr>
              <a:t>σχηματίζουν καθαλατώσεις</a:t>
            </a:r>
            <a:r>
              <a:rPr lang="el-GR" sz="2500" b="1" dirty="0">
                <a:solidFill>
                  <a:schemeClr val="tx1"/>
                </a:solidFill>
                <a:latin typeface="Arial Black" pitchFamily="34" charset="0"/>
              </a:rPr>
              <a:t>. </a:t>
            </a:r>
            <a:endParaRPr lang="en-US" sz="2500" b="1" dirty="0">
              <a:solidFill>
                <a:schemeClr val="tx1"/>
              </a:solidFill>
              <a:latin typeface="Arial Black" pitchFamily="34" charset="0"/>
            </a:endParaRPr>
          </a:p>
          <a:p>
            <a:pPr marL="342900" indent="-342900" algn="l">
              <a:buClr>
                <a:srgbClr val="FF0000"/>
              </a:buClr>
              <a:buFont typeface="Wingdings" panose="05000000000000000000" pitchFamily="2" charset="2"/>
              <a:buChar char="ü"/>
            </a:pPr>
            <a:r>
              <a:rPr lang="el-GR" sz="2500" b="1" dirty="0">
                <a:solidFill>
                  <a:schemeClr val="tx1"/>
                </a:solidFill>
                <a:latin typeface="Arial Black" pitchFamily="34" charset="0"/>
              </a:rPr>
              <a:t>Άλατα που </a:t>
            </a:r>
            <a:r>
              <a:rPr lang="el-GR" sz="2500" b="1" dirty="0">
                <a:solidFill>
                  <a:srgbClr val="FF0000"/>
                </a:solidFill>
                <a:latin typeface="Arial Black" pitchFamily="34" charset="0"/>
              </a:rPr>
              <a:t>υποβοηθούν την ανάβραση</a:t>
            </a:r>
            <a:r>
              <a:rPr lang="en-US" sz="2500" b="1" dirty="0">
                <a:solidFill>
                  <a:schemeClr val="tx1"/>
                </a:solidFill>
                <a:latin typeface="Arial Black" pitchFamily="34" charset="0"/>
              </a:rPr>
              <a:t>.</a:t>
            </a:r>
          </a:p>
          <a:p>
            <a:pPr marL="342900" indent="-342900" algn="l">
              <a:buClr>
                <a:srgbClr val="FF0000"/>
              </a:buClr>
              <a:buFont typeface="Wingdings" panose="05000000000000000000" pitchFamily="2" charset="2"/>
              <a:buChar char="ü"/>
            </a:pPr>
            <a:r>
              <a:rPr lang="el-GR" sz="2500" b="1" dirty="0">
                <a:solidFill>
                  <a:schemeClr val="tx1"/>
                </a:solidFill>
                <a:latin typeface="Arial Black" pitchFamily="34" charset="0"/>
              </a:rPr>
              <a:t>Άλατα που </a:t>
            </a:r>
            <a:r>
              <a:rPr lang="el-GR" sz="2500" b="1" dirty="0">
                <a:solidFill>
                  <a:srgbClr val="FF0000"/>
                </a:solidFill>
                <a:latin typeface="Arial Black" pitchFamily="34" charset="0"/>
              </a:rPr>
              <a:t>ενισχύουν τη διάβρωση της </a:t>
            </a:r>
            <a:endParaRPr lang="en-US" sz="2500" b="1" dirty="0">
              <a:solidFill>
                <a:srgbClr val="FF0000"/>
              </a:solidFill>
              <a:latin typeface="Arial Black" pitchFamily="34" charset="0"/>
            </a:endParaRPr>
          </a:p>
          <a:p>
            <a:pPr algn="l">
              <a:buClr>
                <a:srgbClr val="FF0000"/>
              </a:buClr>
            </a:pPr>
            <a:r>
              <a:rPr lang="en-US" sz="2500" b="1" dirty="0">
                <a:solidFill>
                  <a:srgbClr val="FF0000"/>
                </a:solidFill>
                <a:latin typeface="Arial Black" pitchFamily="34" charset="0"/>
              </a:rPr>
              <a:t>    </a:t>
            </a:r>
            <a:r>
              <a:rPr lang="el-GR" sz="2500" b="1" dirty="0">
                <a:solidFill>
                  <a:srgbClr val="FF0000"/>
                </a:solidFill>
                <a:latin typeface="Arial Black" pitchFamily="34" charset="0"/>
              </a:rPr>
              <a:t>μεταλλικής επιφάνειας του λέβητα</a:t>
            </a:r>
            <a:r>
              <a:rPr lang="el-GR" sz="2500" b="1" dirty="0">
                <a:solidFill>
                  <a:schemeClr val="tx1"/>
                </a:solidFill>
                <a:latin typeface="Arial Black" pitchFamily="34" charset="0"/>
              </a:rPr>
              <a:t>.</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rmAutofit fontScale="90000"/>
          </a:bodyPr>
          <a:lstStyle/>
          <a:p>
            <a:r>
              <a:rPr lang="el-GR" sz="2400" b="1" u="sng" dirty="0">
                <a:solidFill>
                  <a:schemeClr val="bg1"/>
                </a:solidFill>
                <a:latin typeface="Arial" pitchFamily="34" charset="0"/>
                <a:cs typeface="Arial" pitchFamily="34" charset="0"/>
              </a:rPr>
              <a:t>7.2. ΞΕΝΕΣ ΟΥΣΙΕΣ ΠΟΥ ΜΟΛΥΝΟΥΝ ΤΟ ΤΡΟΦΟΔΟΤΙΚΟ ΝΕΡΟ</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3356315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solidFill>
            <a:schemeClr val="accent6">
              <a:lumMod val="20000"/>
              <a:lumOff val="80000"/>
            </a:schemeClr>
          </a:solidFill>
        </p:spPr>
        <p:txBody>
          <a:bodyPr>
            <a:noAutofit/>
          </a:bodyPr>
          <a:lstStyle/>
          <a:p>
            <a:pPr>
              <a:buClr>
                <a:srgbClr val="FF0000"/>
              </a:buClr>
            </a:pPr>
            <a:r>
              <a:rPr lang="el-GR" sz="2100" b="1" dirty="0">
                <a:solidFill>
                  <a:srgbClr val="FF0000"/>
                </a:solidFill>
                <a:latin typeface="Arial Black" pitchFamily="34" charset="0"/>
              </a:rPr>
              <a:t>1. </a:t>
            </a:r>
            <a:r>
              <a:rPr lang="el-GR" sz="2100" b="1" u="sng" dirty="0">
                <a:solidFill>
                  <a:srgbClr val="FF0000"/>
                </a:solidFill>
                <a:latin typeface="Arial Black" pitchFamily="34" charset="0"/>
              </a:rPr>
              <a:t>ΑΛΑΤΑ</a:t>
            </a:r>
            <a:endParaRPr lang="en-US" sz="2100" b="1" u="sng" dirty="0">
              <a:solidFill>
                <a:srgbClr val="FF0000"/>
              </a:solidFill>
              <a:latin typeface="Arial Black" pitchFamily="34" charset="0"/>
            </a:endParaRPr>
          </a:p>
          <a:p>
            <a:pPr>
              <a:buClr>
                <a:srgbClr val="FF0000"/>
              </a:buClr>
            </a:pPr>
            <a:endParaRPr lang="ar-JO" sz="2100" b="1" u="sng" dirty="0">
              <a:solidFill>
                <a:srgbClr val="FF0000"/>
              </a:solidFill>
              <a:latin typeface="Arial Black" pitchFamily="34" charset="0"/>
            </a:endParaRPr>
          </a:p>
          <a:p>
            <a:pPr marL="342900" indent="-342900" algn="l">
              <a:buClr>
                <a:srgbClr val="FF0000"/>
              </a:buClr>
              <a:buFont typeface="Wingdings" pitchFamily="2" charset="2"/>
              <a:buChar char="§"/>
            </a:pPr>
            <a:r>
              <a:rPr lang="el-GR" b="1" dirty="0">
                <a:solidFill>
                  <a:schemeClr val="tx1"/>
                </a:solidFill>
                <a:latin typeface="Arial Black" pitchFamily="34" charset="0"/>
              </a:rPr>
              <a:t>Το θεϊκό ασβέστιο (</a:t>
            </a:r>
            <a:r>
              <a:rPr lang="en-US" b="1" dirty="0">
                <a:solidFill>
                  <a:schemeClr val="tx1"/>
                </a:solidFill>
                <a:latin typeface="Arial Black" pitchFamily="34" charset="0"/>
              </a:rPr>
              <a:t>CaSO</a:t>
            </a:r>
            <a:r>
              <a:rPr lang="en-US" sz="2000" b="1" dirty="0">
                <a:solidFill>
                  <a:schemeClr val="tx1"/>
                </a:solidFill>
                <a:latin typeface="Arial Black" pitchFamily="34" charset="0"/>
              </a:rPr>
              <a:t>4</a:t>
            </a:r>
            <a:r>
              <a:rPr lang="en-US" b="1" dirty="0">
                <a:solidFill>
                  <a:schemeClr val="tx1"/>
                </a:solidFill>
                <a:latin typeface="Arial Black" pitchFamily="34" charset="0"/>
              </a:rPr>
              <a:t>) </a:t>
            </a:r>
          </a:p>
          <a:p>
            <a:pPr marL="342900" indent="-342900" algn="l">
              <a:buClr>
                <a:srgbClr val="FF0000"/>
              </a:buClr>
              <a:buFont typeface="Wingdings" pitchFamily="2" charset="2"/>
              <a:buChar char="§"/>
            </a:pPr>
            <a:r>
              <a:rPr lang="el-GR" b="1" dirty="0">
                <a:solidFill>
                  <a:schemeClr val="tx1"/>
                </a:solidFill>
                <a:latin typeface="Arial Black" pitchFamily="34" charset="0"/>
              </a:rPr>
              <a:t>Το ανθρακικό ασβέστιο (</a:t>
            </a:r>
            <a:r>
              <a:rPr lang="en-US" b="1" dirty="0">
                <a:solidFill>
                  <a:schemeClr val="tx1"/>
                </a:solidFill>
                <a:latin typeface="Arial Black" pitchFamily="34" charset="0"/>
              </a:rPr>
              <a:t>CaCO</a:t>
            </a:r>
            <a:r>
              <a:rPr lang="en-US" sz="2000" b="1" dirty="0">
                <a:solidFill>
                  <a:schemeClr val="tx1"/>
                </a:solidFill>
                <a:latin typeface="Arial Black" pitchFamily="34" charset="0"/>
              </a:rPr>
              <a:t>3</a:t>
            </a:r>
            <a:r>
              <a:rPr lang="en-US" b="1" dirty="0">
                <a:solidFill>
                  <a:schemeClr val="tx1"/>
                </a:solidFill>
                <a:latin typeface="Arial Black" pitchFamily="34" charset="0"/>
              </a:rPr>
              <a:t>)</a:t>
            </a:r>
          </a:p>
          <a:p>
            <a:pPr marL="342900" indent="-342900" algn="l">
              <a:buClr>
                <a:srgbClr val="FF0000"/>
              </a:buClr>
              <a:buFont typeface="Wingdings" pitchFamily="2" charset="2"/>
              <a:buChar char="§"/>
            </a:pPr>
            <a:r>
              <a:rPr lang="el-GR" b="1" dirty="0">
                <a:solidFill>
                  <a:schemeClr val="tx1"/>
                </a:solidFill>
                <a:latin typeface="Arial Black" pitchFamily="34" charset="0"/>
              </a:rPr>
              <a:t>Το θεϊκό μαγνήσιο (</a:t>
            </a:r>
            <a:r>
              <a:rPr lang="en-US" b="1" dirty="0">
                <a:solidFill>
                  <a:schemeClr val="tx1"/>
                </a:solidFill>
                <a:latin typeface="Arial Black" pitchFamily="34" charset="0"/>
              </a:rPr>
              <a:t>MgSO</a:t>
            </a:r>
            <a:r>
              <a:rPr lang="en-US" sz="2000" b="1" dirty="0">
                <a:solidFill>
                  <a:schemeClr val="tx1"/>
                </a:solidFill>
                <a:latin typeface="Arial Black" pitchFamily="34" charset="0"/>
              </a:rPr>
              <a:t>4</a:t>
            </a:r>
            <a:r>
              <a:rPr lang="en-US" b="1" dirty="0">
                <a:solidFill>
                  <a:schemeClr val="tx1"/>
                </a:solidFill>
                <a:latin typeface="Arial Black" pitchFamily="34" charset="0"/>
              </a:rPr>
              <a:t>)</a:t>
            </a:r>
          </a:p>
          <a:p>
            <a:pPr marL="342900" indent="-342900" algn="l">
              <a:buClr>
                <a:srgbClr val="FF0000"/>
              </a:buClr>
              <a:buFont typeface="Wingdings" pitchFamily="2" charset="2"/>
              <a:buChar char="§"/>
            </a:pPr>
            <a:r>
              <a:rPr lang="el-GR" b="1" dirty="0">
                <a:solidFill>
                  <a:schemeClr val="tx1"/>
                </a:solidFill>
                <a:latin typeface="Arial Black" pitchFamily="34" charset="0"/>
              </a:rPr>
              <a:t>Το χλωριούχο νάτριο (</a:t>
            </a:r>
            <a:r>
              <a:rPr lang="en-US" b="1" dirty="0">
                <a:solidFill>
                  <a:schemeClr val="tx1"/>
                </a:solidFill>
                <a:latin typeface="Arial Black" pitchFamily="34" charset="0"/>
              </a:rPr>
              <a:t>NaCI)</a:t>
            </a:r>
          </a:p>
          <a:p>
            <a:pPr marL="342900" indent="-342900" algn="l">
              <a:buClr>
                <a:srgbClr val="FF0000"/>
              </a:buClr>
              <a:buFont typeface="Wingdings" pitchFamily="2" charset="2"/>
              <a:buChar char="§"/>
            </a:pPr>
            <a:r>
              <a:rPr lang="el-GR" b="1" dirty="0">
                <a:solidFill>
                  <a:schemeClr val="tx1"/>
                </a:solidFill>
                <a:latin typeface="Arial Black" pitchFamily="34" charset="0"/>
              </a:rPr>
              <a:t>Το χλωριούχο μαγνήσιο (</a:t>
            </a:r>
            <a:r>
              <a:rPr lang="en-US" b="1" dirty="0">
                <a:solidFill>
                  <a:schemeClr val="tx1"/>
                </a:solidFill>
                <a:latin typeface="Arial Black" pitchFamily="34" charset="0"/>
              </a:rPr>
              <a:t>MgCI</a:t>
            </a:r>
            <a:r>
              <a:rPr lang="en-US" sz="2000" b="1" dirty="0">
                <a:solidFill>
                  <a:schemeClr val="tx1"/>
                </a:solidFill>
                <a:latin typeface="Arial Black" pitchFamily="34" charset="0"/>
              </a:rPr>
              <a:t>2</a:t>
            </a:r>
            <a:r>
              <a:rPr lang="en-US" b="1" dirty="0">
                <a:solidFill>
                  <a:schemeClr val="tx1"/>
                </a:solidFill>
                <a:latin typeface="Arial Black" pitchFamily="34" charset="0"/>
              </a:rPr>
              <a:t>)</a:t>
            </a:r>
          </a:p>
          <a:p>
            <a:pPr marL="342900" indent="-342900" algn="l">
              <a:buClr>
                <a:srgbClr val="FF0000"/>
              </a:buClr>
              <a:buFont typeface="Wingdings" pitchFamily="2" charset="2"/>
              <a:buChar char="§"/>
            </a:pPr>
            <a:r>
              <a:rPr lang="el-GR" b="1" dirty="0">
                <a:solidFill>
                  <a:schemeClr val="tx1"/>
                </a:solidFill>
                <a:latin typeface="Arial Black" pitchFamily="34" charset="0"/>
              </a:rPr>
              <a:t>Το διοξείδιο πυριτίου</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rmAutofit fontScale="90000"/>
          </a:bodyPr>
          <a:lstStyle/>
          <a:p>
            <a:r>
              <a:rPr lang="el-GR" sz="2400" b="1" u="sng" dirty="0">
                <a:solidFill>
                  <a:schemeClr val="bg1"/>
                </a:solidFill>
                <a:latin typeface="Arial" pitchFamily="34" charset="0"/>
                <a:cs typeface="Arial" pitchFamily="34" charset="0"/>
              </a:rPr>
              <a:t>7.2. ΞΕΝΕΣ ΟΥΣΙΕΣ ΠΟΥ ΜΟΛΥΝΟΥΝ ΤΟ ΤΡΟΦΟΔΟΤΙΚΟ ΝΕΡΟ</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6960340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solidFill>
            <a:schemeClr val="accent6">
              <a:lumMod val="20000"/>
              <a:lumOff val="80000"/>
            </a:schemeClr>
          </a:solidFill>
        </p:spPr>
        <p:txBody>
          <a:bodyPr>
            <a:noAutofit/>
          </a:bodyPr>
          <a:lstStyle/>
          <a:p>
            <a:pPr>
              <a:buClr>
                <a:srgbClr val="FF0000"/>
              </a:buClr>
            </a:pPr>
            <a:r>
              <a:rPr lang="el-GR" sz="2100" b="1" dirty="0">
                <a:solidFill>
                  <a:srgbClr val="FF0000"/>
                </a:solidFill>
                <a:latin typeface="Arial Black" pitchFamily="34" charset="0"/>
              </a:rPr>
              <a:t>1. </a:t>
            </a:r>
            <a:r>
              <a:rPr lang="el-GR" sz="2100" b="1" u="sng" dirty="0">
                <a:solidFill>
                  <a:srgbClr val="FF0000"/>
                </a:solidFill>
                <a:latin typeface="Arial Black" pitchFamily="34" charset="0"/>
              </a:rPr>
              <a:t>ΑΛΑΤΑ</a:t>
            </a:r>
            <a:endParaRPr lang="ar-JO" sz="2100" b="1" u="sng" dirty="0">
              <a:solidFill>
                <a:srgbClr val="FF0000"/>
              </a:solidFill>
              <a:latin typeface="Arial Black" pitchFamily="34" charset="0"/>
            </a:endParaRPr>
          </a:p>
          <a:p>
            <a:pPr marL="342900" indent="-342900" algn="l">
              <a:buClr>
                <a:srgbClr val="FF0000"/>
              </a:buClr>
              <a:buFont typeface="Wingdings" pitchFamily="2" charset="2"/>
              <a:buChar char="§"/>
            </a:pPr>
            <a:r>
              <a:rPr lang="el-GR" b="1" u="sng" dirty="0">
                <a:solidFill>
                  <a:schemeClr val="tx1"/>
                </a:solidFill>
                <a:latin typeface="Arial Black" pitchFamily="34" charset="0"/>
              </a:rPr>
              <a:t>Το θεϊκό ασβέστιο (</a:t>
            </a:r>
            <a:r>
              <a:rPr lang="en-US" b="1" u="sng" dirty="0">
                <a:solidFill>
                  <a:schemeClr val="tx1"/>
                </a:solidFill>
                <a:latin typeface="Arial Black" pitchFamily="34" charset="0"/>
              </a:rPr>
              <a:t>CaSO</a:t>
            </a:r>
            <a:r>
              <a:rPr lang="en-US" sz="2000" b="1" u="sng" dirty="0">
                <a:solidFill>
                  <a:schemeClr val="tx1"/>
                </a:solidFill>
                <a:latin typeface="Arial Black" pitchFamily="34" charset="0"/>
              </a:rPr>
              <a:t>4</a:t>
            </a:r>
            <a:r>
              <a:rPr lang="en-US" b="1" u="sng" dirty="0">
                <a:solidFill>
                  <a:schemeClr val="tx1"/>
                </a:solidFill>
                <a:latin typeface="Arial Black" pitchFamily="34" charset="0"/>
              </a:rPr>
              <a:t>)</a:t>
            </a:r>
          </a:p>
          <a:p>
            <a:pPr algn="l">
              <a:buClr>
                <a:srgbClr val="FF0000"/>
              </a:buClr>
            </a:pPr>
            <a:r>
              <a:rPr lang="el-GR" sz="2100" b="1" dirty="0">
                <a:solidFill>
                  <a:schemeClr val="tx1"/>
                </a:solidFill>
                <a:latin typeface="Arial Black" pitchFamily="34" charset="0"/>
              </a:rPr>
              <a:t>Το οποίο </a:t>
            </a:r>
            <a:r>
              <a:rPr lang="el-GR" sz="2100" b="1" dirty="0">
                <a:solidFill>
                  <a:srgbClr val="FF0000"/>
                </a:solidFill>
                <a:latin typeface="Arial Black" pitchFamily="34" charset="0"/>
              </a:rPr>
              <a:t>αυξάνει τη σκληρότητα</a:t>
            </a:r>
            <a:r>
              <a:rPr lang="el-GR" sz="2100" b="1" dirty="0">
                <a:solidFill>
                  <a:schemeClr val="tx1"/>
                </a:solidFill>
                <a:latin typeface="Arial Black" pitchFamily="34" charset="0"/>
              </a:rPr>
              <a:t> του νερού του υδροθάλαμου και σχηματίζει </a:t>
            </a:r>
            <a:r>
              <a:rPr lang="el-GR" sz="2100" b="1" u="sng" dirty="0">
                <a:solidFill>
                  <a:srgbClr val="FF0000"/>
                </a:solidFill>
                <a:latin typeface="Arial Black" pitchFamily="34" charset="0"/>
              </a:rPr>
              <a:t>σκληρή</a:t>
            </a:r>
            <a:r>
              <a:rPr lang="el-GR" sz="2100" b="1" dirty="0">
                <a:solidFill>
                  <a:schemeClr val="tx1"/>
                </a:solidFill>
                <a:latin typeface="Arial Black" pitchFamily="34" charset="0"/>
              </a:rPr>
              <a:t> καθαλάτωση.</a:t>
            </a:r>
            <a:endParaRPr lang="en-US" sz="2100" b="1" dirty="0">
              <a:solidFill>
                <a:schemeClr val="tx1"/>
              </a:solidFill>
              <a:latin typeface="Arial Black" pitchFamily="34" charset="0"/>
            </a:endParaRPr>
          </a:p>
          <a:p>
            <a:pPr algn="l">
              <a:buClr>
                <a:srgbClr val="FF0000"/>
              </a:buClr>
            </a:pPr>
            <a:r>
              <a:rPr lang="el-GR" sz="2100" b="1" dirty="0">
                <a:solidFill>
                  <a:schemeClr val="tx1"/>
                </a:solidFill>
                <a:latin typeface="Arial Black" pitchFamily="34" charset="0"/>
              </a:rPr>
              <a:t>Το θεϊκό ασβέστιο </a:t>
            </a:r>
            <a:r>
              <a:rPr lang="el-GR" sz="2100" b="1" dirty="0">
                <a:solidFill>
                  <a:srgbClr val="FF0000"/>
                </a:solidFill>
                <a:latin typeface="Arial Black" pitchFamily="34" charset="0"/>
              </a:rPr>
              <a:t>κατακαθίζει</a:t>
            </a:r>
            <a:r>
              <a:rPr lang="el-GR" sz="2100" b="1" dirty="0">
                <a:solidFill>
                  <a:schemeClr val="tx1"/>
                </a:solidFill>
                <a:latin typeface="Arial Black" pitchFamily="34" charset="0"/>
              </a:rPr>
              <a:t> </a:t>
            </a:r>
            <a:r>
              <a:rPr lang="el-GR" sz="2100" b="1" u="sng" dirty="0">
                <a:solidFill>
                  <a:srgbClr val="002060"/>
                </a:solidFill>
                <a:latin typeface="Arial Black" pitchFamily="34" charset="0"/>
              </a:rPr>
              <a:t>σχηματίζοντας σκληρή καθαλάτωση αν σε ορισμένη θερμοκρασία η αναλογία διαλυτότητας του είναι μεγαλύτερη από την επιτρεπόμενη</a:t>
            </a:r>
            <a:r>
              <a:rPr lang="el-GR" sz="2100" b="1" dirty="0">
                <a:solidFill>
                  <a:schemeClr val="tx1"/>
                </a:solidFill>
                <a:latin typeface="Arial Black" pitchFamily="34" charset="0"/>
              </a:rPr>
              <a:t>. </a:t>
            </a:r>
            <a:endParaRPr lang="en-US" sz="2100" b="1" dirty="0">
              <a:solidFill>
                <a:schemeClr val="tx1"/>
              </a:solidFill>
              <a:latin typeface="Arial Black" pitchFamily="34" charset="0"/>
            </a:endParaRPr>
          </a:p>
          <a:p>
            <a:pPr algn="l">
              <a:buClr>
                <a:srgbClr val="FF0000"/>
              </a:buClr>
            </a:pPr>
            <a:r>
              <a:rPr lang="el-GR" sz="2100" b="1" dirty="0">
                <a:solidFill>
                  <a:schemeClr val="tx1"/>
                </a:solidFill>
                <a:latin typeface="Arial Black" pitchFamily="34" charset="0"/>
              </a:rPr>
              <a:t>Το θεϊκό ασβέστιο έχει δηλαδή αντίθετη διαλυτότητα</a:t>
            </a:r>
            <a:r>
              <a:rPr lang="en-US" sz="2100" b="1" dirty="0">
                <a:solidFill>
                  <a:schemeClr val="tx1"/>
                </a:solidFill>
                <a:latin typeface="Arial Black" pitchFamily="34" charset="0"/>
              </a:rPr>
              <a:t>, </a:t>
            </a:r>
            <a:r>
              <a:rPr lang="el-GR" sz="2100" b="1" u="sng" dirty="0">
                <a:solidFill>
                  <a:schemeClr val="tx1"/>
                </a:solidFill>
                <a:latin typeface="Arial Black" pitchFamily="34" charset="0"/>
              </a:rPr>
              <a:t>όσο μεγαλύτερη η θερμοκρασία, τόσο μικρότερη η διαλυτότητα</a:t>
            </a:r>
            <a:r>
              <a:rPr lang="en-US" sz="2100" b="1" dirty="0">
                <a:solidFill>
                  <a:schemeClr val="tx1"/>
                </a:solidFill>
                <a:latin typeface="Arial Black" pitchFamily="34" charset="0"/>
              </a:rPr>
              <a:t>,</a:t>
            </a:r>
            <a:r>
              <a:rPr lang="el-GR" sz="2100" b="1" dirty="0">
                <a:solidFill>
                  <a:schemeClr val="tx1"/>
                </a:solidFill>
                <a:latin typeface="Arial Black" pitchFamily="34" charset="0"/>
              </a:rPr>
              <a:t> με αποτέλεσμα την δημιουργία προβλημάτων από καθαλατώσεις. Το χαρακτηριστικό αυτό της αρνητικής διαλυτότητας του θεϊκού ασβεστίου έχει ως αποτέλεσμα να κρυσταλλοποιείται, εκεί όπου η θερμότητα είναι πιο μεγάλη και βασικά στον πυθμένα των αυλών, όπου έρχεται σε επαφή με τη φλόγα.</a:t>
            </a:r>
            <a:endParaRPr lang="en-US" sz="21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rmAutofit fontScale="90000"/>
          </a:bodyPr>
          <a:lstStyle/>
          <a:p>
            <a:r>
              <a:rPr lang="el-GR" sz="2400" b="1" u="sng" dirty="0">
                <a:solidFill>
                  <a:schemeClr val="bg1"/>
                </a:solidFill>
                <a:latin typeface="Arial" pitchFamily="34" charset="0"/>
                <a:cs typeface="Arial" pitchFamily="34" charset="0"/>
              </a:rPr>
              <a:t>7.2. ΞΕΝΕΣ ΟΥΣΙΕΣ ΠΟΥ ΜΟΛΥΝΟΥΝ ΤΟ ΤΡΟΦΟΔΟΤΙΚΟ ΝΕΡΟ</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740297539"/>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solidFill>
            <a:schemeClr val="accent6">
              <a:lumMod val="20000"/>
              <a:lumOff val="80000"/>
            </a:schemeClr>
          </a:solidFill>
        </p:spPr>
        <p:txBody>
          <a:bodyPr>
            <a:noAutofit/>
          </a:bodyPr>
          <a:lstStyle/>
          <a:p>
            <a:pPr>
              <a:buClr>
                <a:srgbClr val="FF0000"/>
              </a:buClr>
            </a:pPr>
            <a:r>
              <a:rPr lang="el-GR" sz="2100" b="1" dirty="0">
                <a:solidFill>
                  <a:srgbClr val="FF0000"/>
                </a:solidFill>
                <a:latin typeface="Arial Black" pitchFamily="34" charset="0"/>
              </a:rPr>
              <a:t>1. </a:t>
            </a:r>
            <a:r>
              <a:rPr lang="el-GR" sz="2100" b="1" u="sng" dirty="0">
                <a:solidFill>
                  <a:srgbClr val="FF0000"/>
                </a:solidFill>
                <a:latin typeface="Arial Black" pitchFamily="34" charset="0"/>
              </a:rPr>
              <a:t>ΑΛΑΤΑ</a:t>
            </a:r>
            <a:endParaRPr lang="ar-JO" sz="2100" b="1" u="sng" dirty="0">
              <a:solidFill>
                <a:srgbClr val="FF0000"/>
              </a:solidFill>
              <a:latin typeface="Arial Black" pitchFamily="34" charset="0"/>
            </a:endParaRPr>
          </a:p>
          <a:p>
            <a:pPr marL="342900" indent="-342900" algn="l">
              <a:buClr>
                <a:srgbClr val="FF0000"/>
              </a:buClr>
              <a:buFont typeface="Wingdings" pitchFamily="2" charset="2"/>
              <a:buChar char="§"/>
            </a:pPr>
            <a:r>
              <a:rPr lang="el-GR" b="1" u="sng" dirty="0">
                <a:solidFill>
                  <a:schemeClr val="tx1"/>
                </a:solidFill>
                <a:latin typeface="Arial Black" pitchFamily="34" charset="0"/>
              </a:rPr>
              <a:t>Το ανθρακικό ασβέστιο (</a:t>
            </a:r>
            <a:r>
              <a:rPr lang="en-US" b="1" u="sng" dirty="0">
                <a:solidFill>
                  <a:schemeClr val="tx1"/>
                </a:solidFill>
                <a:latin typeface="Arial Black" pitchFamily="34" charset="0"/>
              </a:rPr>
              <a:t>CaCO</a:t>
            </a:r>
            <a:r>
              <a:rPr lang="en-US" sz="2000" b="1" u="sng" dirty="0">
                <a:solidFill>
                  <a:schemeClr val="tx1"/>
                </a:solidFill>
                <a:latin typeface="Arial Black" pitchFamily="34" charset="0"/>
              </a:rPr>
              <a:t>3</a:t>
            </a:r>
            <a:r>
              <a:rPr lang="en-US" b="1" u="sng" dirty="0">
                <a:solidFill>
                  <a:schemeClr val="tx1"/>
                </a:solidFill>
                <a:latin typeface="Arial Black" pitchFamily="34" charset="0"/>
              </a:rPr>
              <a:t>)</a:t>
            </a:r>
          </a:p>
          <a:p>
            <a:pPr algn="l">
              <a:buClr>
                <a:srgbClr val="FF0000"/>
              </a:buClr>
            </a:pPr>
            <a:r>
              <a:rPr lang="el-GR" sz="3500" b="1" dirty="0">
                <a:solidFill>
                  <a:schemeClr val="tx1"/>
                </a:solidFill>
                <a:latin typeface="Arial Black" pitchFamily="34" charset="0"/>
              </a:rPr>
              <a:t>Το οποίο </a:t>
            </a:r>
            <a:r>
              <a:rPr lang="el-GR" sz="3500" b="1" dirty="0">
                <a:solidFill>
                  <a:srgbClr val="FF0000"/>
                </a:solidFill>
                <a:latin typeface="Arial Black" pitchFamily="34" charset="0"/>
              </a:rPr>
              <a:t>αυξάνει ομοίως τη σκληρότητα</a:t>
            </a:r>
            <a:r>
              <a:rPr lang="el-GR" sz="3500" b="1" dirty="0">
                <a:solidFill>
                  <a:schemeClr val="tx1"/>
                </a:solidFill>
                <a:latin typeface="Arial Black" pitchFamily="34" charset="0"/>
              </a:rPr>
              <a:t> του νερού του υδροθαλάμου και σχηματίζει μαλακή καθαλάτωση. </a:t>
            </a:r>
          </a:p>
          <a:p>
            <a:pPr algn="l">
              <a:buClr>
                <a:srgbClr val="FF0000"/>
              </a:buClr>
            </a:pPr>
            <a:r>
              <a:rPr lang="el-GR" sz="3500" b="1" dirty="0">
                <a:solidFill>
                  <a:schemeClr val="tx1"/>
                </a:solidFill>
                <a:latin typeface="Arial Black" pitchFamily="34" charset="0"/>
              </a:rPr>
              <a:t>Μαζί με θεϊκό ασβέστιο και ανθρακικό μαγνήσιο υποβοηθεί το σχηματισμό σκληρής καθαλάτωσης.</a:t>
            </a:r>
            <a:endParaRPr lang="en-US" sz="35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rmAutofit fontScale="90000"/>
          </a:bodyPr>
          <a:lstStyle/>
          <a:p>
            <a:r>
              <a:rPr lang="el-GR" sz="2400" b="1" u="sng" dirty="0">
                <a:solidFill>
                  <a:schemeClr val="bg1"/>
                </a:solidFill>
                <a:latin typeface="Arial" pitchFamily="34" charset="0"/>
                <a:cs typeface="Arial" pitchFamily="34" charset="0"/>
              </a:rPr>
              <a:t>7.2. ΞΕΝΕΣ ΟΥΣΙΕΣ ΠΟΥ ΜΟΛΥΝΟΥΝ ΤΟ ΤΡΟΦΟΔΟΤΙΚΟ ΝΕΡΟ</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267391289"/>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solidFill>
            <a:schemeClr val="accent6">
              <a:lumMod val="20000"/>
              <a:lumOff val="80000"/>
            </a:schemeClr>
          </a:solidFill>
        </p:spPr>
        <p:txBody>
          <a:bodyPr>
            <a:noAutofit/>
          </a:bodyPr>
          <a:lstStyle/>
          <a:p>
            <a:pPr>
              <a:buClr>
                <a:srgbClr val="FF0000"/>
              </a:buClr>
            </a:pPr>
            <a:r>
              <a:rPr lang="el-GR" sz="2100" b="1" dirty="0">
                <a:solidFill>
                  <a:srgbClr val="FF0000"/>
                </a:solidFill>
                <a:latin typeface="Arial Black" pitchFamily="34" charset="0"/>
              </a:rPr>
              <a:t>1. </a:t>
            </a:r>
            <a:r>
              <a:rPr lang="el-GR" sz="2100" b="1" u="sng" dirty="0">
                <a:solidFill>
                  <a:srgbClr val="FF0000"/>
                </a:solidFill>
                <a:latin typeface="Arial Black" pitchFamily="34" charset="0"/>
              </a:rPr>
              <a:t>ΑΛΑΤΑ</a:t>
            </a:r>
            <a:endParaRPr lang="ar-JO" sz="2100" b="1" u="sng" dirty="0">
              <a:solidFill>
                <a:srgbClr val="FF0000"/>
              </a:solidFill>
              <a:latin typeface="Arial Black" pitchFamily="34" charset="0"/>
            </a:endParaRPr>
          </a:p>
          <a:p>
            <a:pPr marL="342900" indent="-342900" algn="l">
              <a:buClr>
                <a:srgbClr val="FF0000"/>
              </a:buClr>
              <a:buFont typeface="Wingdings" pitchFamily="2" charset="2"/>
              <a:buChar char="§"/>
            </a:pPr>
            <a:r>
              <a:rPr lang="el-GR" b="1" u="sng" dirty="0">
                <a:solidFill>
                  <a:schemeClr val="tx1"/>
                </a:solidFill>
                <a:latin typeface="Arial Black" pitchFamily="34" charset="0"/>
              </a:rPr>
              <a:t>Το θεϊκό μαγνήσιο (</a:t>
            </a:r>
            <a:r>
              <a:rPr lang="en-US" b="1" u="sng" dirty="0">
                <a:solidFill>
                  <a:schemeClr val="tx1"/>
                </a:solidFill>
                <a:latin typeface="Arial Black" pitchFamily="34" charset="0"/>
              </a:rPr>
              <a:t>MgSO</a:t>
            </a:r>
            <a:r>
              <a:rPr lang="en-US" sz="2000" b="1" u="sng" dirty="0">
                <a:solidFill>
                  <a:schemeClr val="tx1"/>
                </a:solidFill>
                <a:latin typeface="Arial Black" pitchFamily="34" charset="0"/>
              </a:rPr>
              <a:t>4</a:t>
            </a:r>
            <a:r>
              <a:rPr lang="en-US" b="1" u="sng" dirty="0">
                <a:solidFill>
                  <a:schemeClr val="tx1"/>
                </a:solidFill>
                <a:latin typeface="Arial Black" pitchFamily="34" charset="0"/>
              </a:rPr>
              <a:t>)</a:t>
            </a:r>
          </a:p>
          <a:p>
            <a:pPr algn="l">
              <a:buClr>
                <a:srgbClr val="FF0000"/>
              </a:buClr>
            </a:pPr>
            <a:r>
              <a:rPr lang="el-GR" sz="3600" b="1" dirty="0">
                <a:solidFill>
                  <a:schemeClr val="tx1"/>
                </a:solidFill>
                <a:latin typeface="Arial Black" pitchFamily="34" charset="0"/>
              </a:rPr>
              <a:t>Το οποίο όταν το νερό περιέχει και ανθρακικό ασβέστιο</a:t>
            </a:r>
            <a:r>
              <a:rPr lang="en-US" sz="3600" b="1" dirty="0">
                <a:solidFill>
                  <a:schemeClr val="tx1"/>
                </a:solidFill>
                <a:latin typeface="Arial Black" pitchFamily="34" charset="0"/>
              </a:rPr>
              <a:t> (CaCO3)</a:t>
            </a:r>
          </a:p>
          <a:p>
            <a:pPr algn="l">
              <a:buClr>
                <a:srgbClr val="FF0000"/>
              </a:buClr>
            </a:pPr>
            <a:r>
              <a:rPr lang="el-GR" sz="3600" b="1" dirty="0">
                <a:solidFill>
                  <a:schemeClr val="tx1"/>
                </a:solidFill>
                <a:latin typeface="Arial Black" pitchFamily="34" charset="0"/>
              </a:rPr>
              <a:t>δίνει </a:t>
            </a:r>
            <a:r>
              <a:rPr lang="el-GR" sz="3600" b="1" dirty="0">
                <a:solidFill>
                  <a:srgbClr val="FF0000"/>
                </a:solidFill>
                <a:latin typeface="Arial Black" pitchFamily="34" charset="0"/>
              </a:rPr>
              <a:t>σκληρή καθαλάτωση</a:t>
            </a:r>
            <a:r>
              <a:rPr lang="el-GR" sz="3600" b="1" dirty="0">
                <a:solidFill>
                  <a:schemeClr val="tx1"/>
                </a:solidFill>
                <a:latin typeface="Arial Black" pitchFamily="34" charset="0"/>
              </a:rPr>
              <a:t>, ενώ όταν περιέχει και χλωριούχο νάτριο </a:t>
            </a:r>
            <a:r>
              <a:rPr lang="en-US" sz="3600" b="1" dirty="0">
                <a:solidFill>
                  <a:schemeClr val="tx1"/>
                </a:solidFill>
                <a:latin typeface="Arial Black" pitchFamily="34" charset="0"/>
              </a:rPr>
              <a:t>(NaCI) </a:t>
            </a:r>
            <a:r>
              <a:rPr lang="el-GR" sz="3600" b="1" dirty="0">
                <a:solidFill>
                  <a:schemeClr val="tx1"/>
                </a:solidFill>
                <a:latin typeface="Arial Black" pitchFamily="34" charset="0"/>
              </a:rPr>
              <a:t>δίνει θεϊκό νάτριο και χλωριούχο μαγνήσιο</a:t>
            </a:r>
            <a:r>
              <a:rPr lang="en-US" sz="3600" b="1" dirty="0">
                <a:solidFill>
                  <a:schemeClr val="tx1"/>
                </a:solidFill>
                <a:latin typeface="Arial Black" pitchFamily="34" charset="0"/>
              </a:rPr>
              <a:t> (MgCI2)</a:t>
            </a:r>
            <a:r>
              <a:rPr lang="el-GR" sz="3600" b="1" dirty="0">
                <a:solidFill>
                  <a:schemeClr val="tx1"/>
                </a:solidFill>
                <a:latin typeface="Arial Black" pitchFamily="34" charset="0"/>
              </a:rPr>
              <a:t>.</a:t>
            </a:r>
            <a:endParaRPr lang="en-US" sz="36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rmAutofit fontScale="90000"/>
          </a:bodyPr>
          <a:lstStyle/>
          <a:p>
            <a:r>
              <a:rPr lang="el-GR" sz="2400" b="1" u="sng" dirty="0">
                <a:solidFill>
                  <a:schemeClr val="bg1"/>
                </a:solidFill>
                <a:latin typeface="Arial" pitchFamily="34" charset="0"/>
                <a:cs typeface="Arial" pitchFamily="34" charset="0"/>
              </a:rPr>
              <a:t>7.2. ΞΕΝΕΣ ΟΥΣΙΕΣ ΠΟΥ ΜΟΛΥΝΟΥΝ ΤΟ ΤΡΟΦΟΔΟΤΙΚΟ ΝΕΡΟ</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54827140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solidFill>
            <a:schemeClr val="accent6">
              <a:lumMod val="20000"/>
              <a:lumOff val="80000"/>
            </a:schemeClr>
          </a:solidFill>
        </p:spPr>
        <p:txBody>
          <a:bodyPr>
            <a:noAutofit/>
          </a:bodyPr>
          <a:lstStyle/>
          <a:p>
            <a:pPr>
              <a:buClr>
                <a:srgbClr val="FF0000"/>
              </a:buClr>
            </a:pPr>
            <a:r>
              <a:rPr lang="el-GR" sz="2100" b="1" dirty="0">
                <a:solidFill>
                  <a:srgbClr val="FF0000"/>
                </a:solidFill>
                <a:latin typeface="Arial Black" pitchFamily="34" charset="0"/>
              </a:rPr>
              <a:t>1. </a:t>
            </a:r>
            <a:r>
              <a:rPr lang="el-GR" sz="2100" b="1" u="sng" dirty="0">
                <a:solidFill>
                  <a:srgbClr val="FF0000"/>
                </a:solidFill>
                <a:latin typeface="Arial Black" pitchFamily="34" charset="0"/>
              </a:rPr>
              <a:t>ΑΛΑΤΑ</a:t>
            </a:r>
            <a:endParaRPr lang="ar-JO" sz="2100" b="1" u="sng" dirty="0">
              <a:solidFill>
                <a:srgbClr val="FF0000"/>
              </a:solidFill>
              <a:latin typeface="Arial Black" pitchFamily="34" charset="0"/>
            </a:endParaRPr>
          </a:p>
          <a:p>
            <a:pPr marL="342900" indent="-342900" algn="l">
              <a:buClr>
                <a:srgbClr val="FF0000"/>
              </a:buClr>
              <a:buFont typeface="Wingdings" pitchFamily="2" charset="2"/>
              <a:buChar char="§"/>
            </a:pPr>
            <a:r>
              <a:rPr lang="el-GR" b="1" u="sng" dirty="0">
                <a:solidFill>
                  <a:schemeClr val="tx1"/>
                </a:solidFill>
                <a:latin typeface="Arial Black" pitchFamily="34" charset="0"/>
              </a:rPr>
              <a:t>Το χλωριούχο νάτριο (</a:t>
            </a:r>
            <a:r>
              <a:rPr lang="en-US" b="1" u="sng" dirty="0">
                <a:solidFill>
                  <a:schemeClr val="tx1"/>
                </a:solidFill>
                <a:latin typeface="Arial Black" pitchFamily="34" charset="0"/>
              </a:rPr>
              <a:t>NaCI)</a:t>
            </a:r>
          </a:p>
          <a:p>
            <a:pPr algn="l">
              <a:buClr>
                <a:srgbClr val="FF0000"/>
              </a:buClr>
            </a:pPr>
            <a:r>
              <a:rPr lang="el-GR" sz="2400" b="1" dirty="0">
                <a:solidFill>
                  <a:schemeClr val="tx1"/>
                </a:solidFill>
                <a:latin typeface="Arial Black" pitchFamily="34" charset="0"/>
              </a:rPr>
              <a:t>Το οποίο παρουσιάζει μεγάλη διαλυτότητα στο νερό που μπορεί να φθάσει σε 7/32 πυκνότητα διάλυσης, δηλαδή επταπλάσια από την πυκνότητα της θάλασσας, προτού αρχίσει να κατακρημνίζεται (διαλύεται). Δεν σχηματίζει καθαλάτωση διότι ποτέ η πυκνότητα αυτή δεν δημιουργείται μέσα στον υδροθάλαμο. </a:t>
            </a:r>
            <a:r>
              <a:rPr lang="el-GR" sz="2400" b="1" dirty="0">
                <a:solidFill>
                  <a:srgbClr val="FF0000"/>
                </a:solidFill>
                <a:latin typeface="Arial Black" pitchFamily="34" charset="0"/>
              </a:rPr>
              <a:t>Αυξάνει την πυκνότητα του νερού του υδροθαλάμου και δημιουργεί κίνδυνο ανάβρασης</a:t>
            </a:r>
            <a:r>
              <a:rPr lang="el-GR" sz="2400" b="1" dirty="0">
                <a:solidFill>
                  <a:schemeClr val="tx1"/>
                </a:solidFill>
                <a:latin typeface="Arial Black" pitchFamily="34" charset="0"/>
              </a:rPr>
              <a:t>, ενώ κάτω από προϋποθέσεις άλλων χημικών αντιδράσεων μέσα σ' αυτό συντελεί στη δημιουργία υδροχλωρικού οξέος, </a:t>
            </a:r>
            <a:r>
              <a:rPr lang="el-GR" sz="2400" b="1" dirty="0">
                <a:solidFill>
                  <a:srgbClr val="FF0000"/>
                </a:solidFill>
                <a:latin typeface="Arial Black" pitchFamily="34" charset="0"/>
              </a:rPr>
              <a:t>HC</a:t>
            </a:r>
            <a:r>
              <a:rPr lang="en-US" sz="2400" b="1" dirty="0">
                <a:solidFill>
                  <a:srgbClr val="FF0000"/>
                </a:solidFill>
                <a:latin typeface="Arial Black" pitchFamily="34" charset="0"/>
              </a:rPr>
              <a:t>l</a:t>
            </a:r>
            <a:r>
              <a:rPr lang="el-GR" sz="2400" b="1" dirty="0">
                <a:solidFill>
                  <a:srgbClr val="FF0000"/>
                </a:solidFill>
                <a:latin typeface="Arial Black" pitchFamily="34" charset="0"/>
              </a:rPr>
              <a:t>, το οποίο διαβρώνει τη μεταλλική επιφάνεια του λέβητα</a:t>
            </a:r>
            <a:r>
              <a:rPr lang="el-GR" sz="2400" b="1" dirty="0">
                <a:solidFill>
                  <a:schemeClr val="tx1"/>
                </a:solidFill>
                <a:latin typeface="Arial Black" pitchFamily="34" charset="0"/>
              </a:rPr>
              <a:t>.</a:t>
            </a:r>
            <a:endParaRPr lang="en-US" sz="24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rmAutofit fontScale="90000"/>
          </a:bodyPr>
          <a:lstStyle/>
          <a:p>
            <a:r>
              <a:rPr lang="el-GR" sz="2400" b="1" u="sng" dirty="0">
                <a:solidFill>
                  <a:schemeClr val="bg1"/>
                </a:solidFill>
                <a:latin typeface="Arial" pitchFamily="34" charset="0"/>
                <a:cs typeface="Arial" pitchFamily="34" charset="0"/>
              </a:rPr>
              <a:t>7.2. ΞΕΝΕΣ ΟΥΣΙΕΣ ΠΟΥ ΜΟΛΥΝΟΥΝ ΤΟ ΤΡΟΦΟΔΟΤΙΚΟ ΝΕΡΟ</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77634035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solidFill>
            <a:schemeClr val="accent6">
              <a:lumMod val="20000"/>
              <a:lumOff val="80000"/>
            </a:schemeClr>
          </a:solidFill>
        </p:spPr>
        <p:txBody>
          <a:bodyPr>
            <a:noAutofit/>
          </a:bodyPr>
          <a:lstStyle/>
          <a:p>
            <a:pPr>
              <a:buClr>
                <a:srgbClr val="FF0000"/>
              </a:buClr>
            </a:pPr>
            <a:r>
              <a:rPr lang="el-GR" sz="2100" b="1" dirty="0">
                <a:solidFill>
                  <a:srgbClr val="FF0000"/>
                </a:solidFill>
                <a:latin typeface="Arial Black" pitchFamily="34" charset="0"/>
              </a:rPr>
              <a:t>1. </a:t>
            </a:r>
            <a:r>
              <a:rPr lang="el-GR" sz="2100" b="1" u="sng" dirty="0">
                <a:solidFill>
                  <a:srgbClr val="FF0000"/>
                </a:solidFill>
                <a:latin typeface="Arial Black" pitchFamily="34" charset="0"/>
              </a:rPr>
              <a:t>ΑΛΑΤΑ</a:t>
            </a:r>
            <a:endParaRPr lang="ar-JO" sz="2100" b="1" u="sng" dirty="0">
              <a:solidFill>
                <a:srgbClr val="FF0000"/>
              </a:solidFill>
              <a:latin typeface="Arial Black" pitchFamily="34" charset="0"/>
            </a:endParaRPr>
          </a:p>
          <a:p>
            <a:pPr marL="342900" indent="-342900" algn="l">
              <a:buClr>
                <a:srgbClr val="FF0000"/>
              </a:buClr>
              <a:buFont typeface="Wingdings" pitchFamily="2" charset="2"/>
              <a:buChar char="§"/>
            </a:pPr>
            <a:r>
              <a:rPr lang="el-GR" b="1" u="sng" dirty="0">
                <a:solidFill>
                  <a:schemeClr val="tx1"/>
                </a:solidFill>
                <a:latin typeface="Arial Black" pitchFamily="34" charset="0"/>
              </a:rPr>
              <a:t>Το χλωριούχο μαγνήσιο (</a:t>
            </a:r>
            <a:r>
              <a:rPr lang="en-US" b="1" u="sng" dirty="0">
                <a:solidFill>
                  <a:schemeClr val="tx1"/>
                </a:solidFill>
                <a:latin typeface="Arial Black" pitchFamily="34" charset="0"/>
              </a:rPr>
              <a:t>MgCI</a:t>
            </a:r>
            <a:r>
              <a:rPr lang="en-US" sz="2000" b="1" u="sng" dirty="0">
                <a:solidFill>
                  <a:schemeClr val="tx1"/>
                </a:solidFill>
                <a:latin typeface="Arial Black" pitchFamily="34" charset="0"/>
              </a:rPr>
              <a:t>2</a:t>
            </a:r>
            <a:r>
              <a:rPr lang="en-US" b="1" u="sng" dirty="0">
                <a:solidFill>
                  <a:schemeClr val="tx1"/>
                </a:solidFill>
                <a:latin typeface="Arial Black" pitchFamily="34" charset="0"/>
              </a:rPr>
              <a:t>)</a:t>
            </a:r>
          </a:p>
          <a:p>
            <a:pPr algn="l">
              <a:buClr>
                <a:srgbClr val="FF0000"/>
              </a:buClr>
            </a:pPr>
            <a:r>
              <a:rPr lang="el-GR" sz="4000" b="1" dirty="0">
                <a:solidFill>
                  <a:schemeClr val="tx1"/>
                </a:solidFill>
                <a:latin typeface="Arial Black" pitchFamily="34" charset="0"/>
              </a:rPr>
              <a:t>Το οποίο αποσυντίθεται σε θερμοκρασία πάνω από 180°C και δίνει υδροξείδιο του μαγνησίου και υδροχλωρικό οξύ που </a:t>
            </a:r>
            <a:r>
              <a:rPr lang="el-GR" sz="4000" b="1" dirty="0">
                <a:solidFill>
                  <a:srgbClr val="FF0000"/>
                </a:solidFill>
                <a:latin typeface="Arial Black" pitchFamily="34" charset="0"/>
              </a:rPr>
              <a:t>διαβρώνει τη μεταλλική επιφάνεια του υδροθαλάμου</a:t>
            </a:r>
            <a:r>
              <a:rPr lang="el-GR" sz="4000" b="1" dirty="0">
                <a:solidFill>
                  <a:schemeClr val="tx1"/>
                </a:solidFill>
                <a:latin typeface="Arial Black" pitchFamily="34" charset="0"/>
              </a:rPr>
              <a:t>.</a:t>
            </a:r>
            <a:endParaRPr lang="en-US" sz="40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rmAutofit fontScale="90000"/>
          </a:bodyPr>
          <a:lstStyle/>
          <a:p>
            <a:r>
              <a:rPr lang="el-GR" sz="2400" b="1" u="sng" dirty="0">
                <a:solidFill>
                  <a:schemeClr val="bg1"/>
                </a:solidFill>
                <a:latin typeface="Arial" pitchFamily="34" charset="0"/>
                <a:cs typeface="Arial" pitchFamily="34" charset="0"/>
              </a:rPr>
              <a:t>7.2. ΞΕΝΕΣ ΟΥΣΙΕΣ ΠΟΥ ΜΟΛΥΝΟΥΝ ΤΟ ΤΡΟΦΟΔΟΤΙΚΟ ΝΕΡΟ</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21890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016484"/>
          </a:xfrm>
          <a:prstGeom prst="rect">
            <a:avLst/>
          </a:prstGeom>
          <a:solidFill>
            <a:srgbClr val="00B0F0"/>
          </a:solidFill>
        </p:spPr>
        <p:txBody>
          <a:bodyPr wrap="square" rtlCol="0">
            <a:spAutoFit/>
          </a:bodyPr>
          <a:lstStyle/>
          <a:p>
            <a:pPr algn="ctr"/>
            <a:r>
              <a:rPr lang="el-GR" sz="25500" b="1" dirty="0">
                <a:solidFill>
                  <a:srgbClr val="FF0000"/>
                </a:solidFill>
                <a:latin typeface="Arial Black" pitchFamily="34" charset="0"/>
              </a:rPr>
              <a:t>1</a:t>
            </a:r>
            <a:endParaRPr lang="en-US" sz="25500" b="1" dirty="0">
              <a:solidFill>
                <a:srgbClr val="FF0000"/>
              </a:solidFill>
              <a:latin typeface="Arial Black" pitchFamily="34" charset="0"/>
            </a:endParaRPr>
          </a:p>
        </p:txBody>
      </p:sp>
    </p:spTree>
    <p:extLst>
      <p:ext uri="{BB962C8B-B14F-4D97-AF65-F5344CB8AC3E}">
        <p14:creationId xmlns:p14="http://schemas.microsoft.com/office/powerpoint/2010/main" val="4057056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pic>
        <p:nvPicPr>
          <p:cNvPr id="6" name="Content Placeholder 5" descr="scan0012.jpg"/>
          <p:cNvPicPr>
            <a:picLocks noGrp="1" noChangeAspect="1"/>
          </p:cNvPicPr>
          <p:nvPr>
            <p:ph sz="half" idx="2"/>
          </p:nvPr>
        </p:nvPicPr>
        <p:blipFill>
          <a:blip r:embed="rId3" cstate="print">
            <a:lum bright="-27000" contrast="44000"/>
          </a:blip>
          <a:stretch>
            <a:fillRect/>
          </a:stretch>
        </p:blipFill>
        <p:spPr>
          <a:xfrm>
            <a:off x="3214678" y="1178704"/>
            <a:ext cx="5533709" cy="5357849"/>
          </a:xfrm>
        </p:spPr>
      </p:pic>
      <p:sp>
        <p:nvSpPr>
          <p:cNvPr id="5" name="Title 1"/>
          <p:cNvSpPr>
            <a:spLocks noGrp="1"/>
          </p:cNvSpPr>
          <p:nvPr>
            <p:ph type="title"/>
          </p:nvPr>
        </p:nvSpPr>
        <p:spPr>
          <a:xfrm>
            <a:off x="285720" y="214290"/>
            <a:ext cx="8572560" cy="714380"/>
          </a:xfrm>
          <a:solidFill>
            <a:srgbClr val="7030A0"/>
          </a:solidFill>
          <a:effectLst>
            <a:glow rad="228600">
              <a:schemeClr val="accent1">
                <a:satMod val="175000"/>
                <a:alpha val="40000"/>
              </a:schemeClr>
            </a:glow>
          </a:effectLst>
        </p:spPr>
        <p:txBody>
          <a:bodyPr>
            <a:normAutofit fontScale="90000"/>
          </a:bodyPr>
          <a:lstStyle/>
          <a:p>
            <a:r>
              <a:rPr lang="el-GR" sz="2400" b="1" u="sng" dirty="0">
                <a:solidFill>
                  <a:schemeClr val="bg1"/>
                </a:solidFill>
                <a:latin typeface="Arial" pitchFamily="34" charset="0"/>
                <a:cs typeface="Arial" pitchFamily="34" charset="0"/>
              </a:rPr>
              <a:t>1.3.  ΛΕΒΗΤΑΣ </a:t>
            </a:r>
            <a:r>
              <a:rPr lang="en-US" sz="2400" b="1" u="sng" dirty="0">
                <a:solidFill>
                  <a:schemeClr val="bg1"/>
                </a:solidFill>
                <a:latin typeface="Arial" pitchFamily="34" charset="0"/>
                <a:cs typeface="Arial" pitchFamily="34" charset="0"/>
              </a:rPr>
              <a:t>BABCOCK-WILCOX (B &amp; W) </a:t>
            </a:r>
            <a:r>
              <a:rPr lang="el-GR" sz="2400" b="1" u="sng" dirty="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
        <p:nvSpPr>
          <p:cNvPr id="8" name="TextBox 7"/>
          <p:cNvSpPr txBox="1"/>
          <p:nvPr/>
        </p:nvSpPr>
        <p:spPr>
          <a:xfrm>
            <a:off x="285720" y="1142984"/>
            <a:ext cx="3143272" cy="2246769"/>
          </a:xfrm>
          <a:prstGeom prst="rect">
            <a:avLst/>
          </a:prstGeom>
          <a:noFill/>
        </p:spPr>
        <p:txBody>
          <a:bodyPr wrap="square" rtlCol="0">
            <a:spAutoFit/>
          </a:bodyPr>
          <a:lstStyle/>
          <a:p>
            <a:pPr marL="216000" indent="-457200">
              <a:buClr>
                <a:srgbClr val="FF0000"/>
              </a:buClr>
            </a:pPr>
            <a:r>
              <a:rPr lang="el-GR" sz="1400" b="1" dirty="0">
                <a:solidFill>
                  <a:srgbClr val="FF0000"/>
                </a:solidFill>
                <a:latin typeface="Arial Black" pitchFamily="34" charset="0"/>
              </a:rPr>
              <a:t>Α - </a:t>
            </a:r>
            <a:r>
              <a:rPr lang="el-GR" sz="1400" b="1" dirty="0">
                <a:latin typeface="Arial Black" pitchFamily="34" charset="0"/>
              </a:rPr>
              <a:t>Ο ΑΤΜΟΥΔΡΟΘΑΛΑΜΟΣ.</a:t>
            </a:r>
          </a:p>
          <a:p>
            <a:pPr marL="216000" indent="-457200">
              <a:buClr>
                <a:srgbClr val="FF0000"/>
              </a:buClr>
            </a:pPr>
            <a:endParaRPr lang="el-GR" sz="1400" b="1" dirty="0">
              <a:latin typeface="Arial Black" pitchFamily="34" charset="0"/>
            </a:endParaRPr>
          </a:p>
          <a:p>
            <a:pPr marL="216000" indent="-457200">
              <a:buClr>
                <a:srgbClr val="FF0000"/>
              </a:buClr>
            </a:pPr>
            <a:r>
              <a:rPr lang="el-GR" sz="1400" b="1" dirty="0">
                <a:solidFill>
                  <a:srgbClr val="FF0000"/>
                </a:solidFill>
                <a:latin typeface="Arial Black" pitchFamily="34" charset="0"/>
              </a:rPr>
              <a:t>Σ - </a:t>
            </a:r>
            <a:r>
              <a:rPr lang="el-GR" sz="1400" b="1" dirty="0">
                <a:latin typeface="Arial Black" pitchFamily="34" charset="0"/>
              </a:rPr>
              <a:t>ΤΑ ΑΤΜΟΓΟΝΑ ΣΤΟΙΧΕΙΑ.</a:t>
            </a:r>
          </a:p>
          <a:p>
            <a:pPr marL="216000" indent="-457200">
              <a:buClr>
                <a:srgbClr val="FF0000"/>
              </a:buClr>
            </a:pPr>
            <a:endParaRPr lang="el-GR" sz="1400" b="1" dirty="0">
              <a:latin typeface="Arial Black" pitchFamily="34" charset="0"/>
            </a:endParaRPr>
          </a:p>
          <a:p>
            <a:pPr marL="216000" indent="-457200">
              <a:buClr>
                <a:srgbClr val="FF0000"/>
              </a:buClr>
            </a:pPr>
            <a:r>
              <a:rPr lang="el-GR" sz="1400" b="1" dirty="0">
                <a:solidFill>
                  <a:srgbClr val="FF0000"/>
                </a:solidFill>
                <a:latin typeface="Arial Black" pitchFamily="34" charset="0"/>
              </a:rPr>
              <a:t>σ - </a:t>
            </a:r>
            <a:r>
              <a:rPr lang="el-GR" sz="1400" b="1" dirty="0">
                <a:latin typeface="Arial Black" pitchFamily="34" charset="0"/>
              </a:rPr>
              <a:t>Ο ΣΥΛΛΕΚΤΗΣ.</a:t>
            </a:r>
          </a:p>
          <a:p>
            <a:pPr marL="216000" indent="-457200">
              <a:buClr>
                <a:srgbClr val="FF0000"/>
              </a:buClr>
            </a:pPr>
            <a:endParaRPr lang="el-GR" sz="1400" b="1" dirty="0">
              <a:latin typeface="Arial Black" pitchFamily="34" charset="0"/>
            </a:endParaRPr>
          </a:p>
          <a:p>
            <a:pPr marL="216000" indent="-457200">
              <a:buClr>
                <a:srgbClr val="FF0000"/>
              </a:buClr>
            </a:pPr>
            <a:r>
              <a:rPr lang="el-GR" sz="1400" b="1" dirty="0">
                <a:solidFill>
                  <a:srgbClr val="FF0000"/>
                </a:solidFill>
                <a:latin typeface="Arial Black" pitchFamily="34" charset="0"/>
              </a:rPr>
              <a:t>Ε - </a:t>
            </a:r>
            <a:r>
              <a:rPr lang="el-GR" sz="1400" b="1" dirty="0">
                <a:latin typeface="Arial Black" pitchFamily="34" charset="0"/>
              </a:rPr>
              <a:t>Η ΕΣΤΙΑ ΚΑΙ ΤΟ ΠΕΡΙΒΛΗΜΑ ΤΟΥ ΛΕΒΗΤΑ.</a:t>
            </a:r>
          </a:p>
          <a:p>
            <a:pPr marL="216000" indent="-457200">
              <a:buClr>
                <a:srgbClr val="FF0000"/>
              </a:buClr>
            </a:pPr>
            <a:endParaRPr lang="el-GR" sz="1400" b="1" dirty="0">
              <a:latin typeface="Arial Black" pitchFamily="34" charset="0"/>
            </a:endParaRPr>
          </a:p>
          <a:p>
            <a:pPr marL="216000" indent="-457200">
              <a:buClr>
                <a:srgbClr val="FF0000"/>
              </a:buClr>
            </a:pPr>
            <a:r>
              <a:rPr lang="el-GR" sz="1400" b="1" dirty="0">
                <a:solidFill>
                  <a:srgbClr val="FF0000"/>
                </a:solidFill>
                <a:latin typeface="Arial Black" pitchFamily="34" charset="0"/>
              </a:rPr>
              <a:t>γ - </a:t>
            </a:r>
            <a:r>
              <a:rPr lang="el-GR" sz="1400" b="1" dirty="0">
                <a:latin typeface="Arial Black" pitchFamily="34" charset="0"/>
              </a:rPr>
              <a:t>Ο ΥΠΕΡΘΕΡΜΑΝΤΗΡΑΣ.</a:t>
            </a:r>
          </a:p>
        </p:txBody>
      </p:sp>
    </p:spTree>
    <p:extLst>
      <p:ext uri="{BB962C8B-B14F-4D97-AF65-F5344CB8AC3E}">
        <p14:creationId xmlns:p14="http://schemas.microsoft.com/office/powerpoint/2010/main" val="129930497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solidFill>
            <a:schemeClr val="accent6">
              <a:lumMod val="20000"/>
              <a:lumOff val="80000"/>
            </a:schemeClr>
          </a:solidFill>
        </p:spPr>
        <p:txBody>
          <a:bodyPr>
            <a:noAutofit/>
          </a:bodyPr>
          <a:lstStyle/>
          <a:p>
            <a:pPr>
              <a:buClr>
                <a:srgbClr val="FF0000"/>
              </a:buClr>
            </a:pPr>
            <a:r>
              <a:rPr lang="el-GR" sz="2100" b="1" dirty="0">
                <a:solidFill>
                  <a:srgbClr val="FF0000"/>
                </a:solidFill>
                <a:latin typeface="Arial Black" pitchFamily="34" charset="0"/>
              </a:rPr>
              <a:t>1. </a:t>
            </a:r>
            <a:r>
              <a:rPr lang="el-GR" sz="2100" b="1" u="sng" dirty="0">
                <a:solidFill>
                  <a:srgbClr val="FF0000"/>
                </a:solidFill>
                <a:latin typeface="Arial Black" pitchFamily="34" charset="0"/>
              </a:rPr>
              <a:t>ΑΛΑΤΑ</a:t>
            </a:r>
            <a:endParaRPr lang="ar-JO" sz="2100" b="1" u="sng" dirty="0">
              <a:solidFill>
                <a:srgbClr val="FF0000"/>
              </a:solidFill>
              <a:latin typeface="Arial Black" pitchFamily="34" charset="0"/>
            </a:endParaRPr>
          </a:p>
          <a:p>
            <a:pPr marL="342900" indent="-342900" algn="l">
              <a:buClr>
                <a:srgbClr val="FF0000"/>
              </a:buClr>
              <a:buFont typeface="Wingdings" pitchFamily="2" charset="2"/>
              <a:buChar char="§"/>
            </a:pPr>
            <a:r>
              <a:rPr lang="el-GR" b="1" u="sng" dirty="0">
                <a:solidFill>
                  <a:schemeClr val="tx1"/>
                </a:solidFill>
                <a:latin typeface="Arial Black" pitchFamily="34" charset="0"/>
              </a:rPr>
              <a:t>Το διοξείδιο πυριτίου</a:t>
            </a:r>
            <a:endParaRPr lang="en-US" b="1" u="sng" dirty="0">
              <a:solidFill>
                <a:schemeClr val="tx1"/>
              </a:solidFill>
              <a:latin typeface="Arial Black" pitchFamily="34" charset="0"/>
            </a:endParaRPr>
          </a:p>
          <a:p>
            <a:pPr algn="l">
              <a:buClr>
                <a:srgbClr val="FF0000"/>
              </a:buClr>
            </a:pPr>
            <a:r>
              <a:rPr lang="el-GR" sz="1950" b="1" dirty="0">
                <a:solidFill>
                  <a:schemeClr val="tx1"/>
                </a:solidFill>
                <a:latin typeface="Arial Black" pitchFamily="34" charset="0"/>
              </a:rPr>
              <a:t>Αυτό γενικά δε βρίσκεται στους ναυτικούς λέβητες παρά σε ελάχιστες ποσότητες. Το πυρίτιο δημιουργεί μια πάρα πολύ σκληρή καθαλάτωση. Η παρουσία του μπορεί να οφείλεται σε προβολή των αποστακτηρών, όταν το πλοίο βρίσκεται σε ποτάμι όπου το ποσοστό του πυριτίου είναι μεγάλο, η σε τροφοδότηση με νερό που αποθηκεύεται σε δεξαμενές καλυμμένες με τσιμέντο. Σε ορισμένες περιπτώσεις, όταν τροφοδοτείται ο αποστακτήρας με πηγαίο νερό υψηλής περιεκτικότητας σε πυρίτιο, μπορεί με τις προβολές να εισέλθει πυρίτιο στο σύστημα απεσταγμενου νερού. Σε μερικά νεότευκτα πλοία, όπου χρησιμοποιούνται στις δεξαμενές τροφοδοτικού νερού επιχρίσματα με βάση το πυρίτιο οι αρχικές μετρήσεις για πυρίτιο μπορεί να είναι υψηλές. Τότε πρέπει οι μετρήσεις να είναι συχνές και το πυρίτιο να ελέγχεται με εξαγωγές.</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rmAutofit fontScale="90000"/>
          </a:bodyPr>
          <a:lstStyle/>
          <a:p>
            <a:r>
              <a:rPr lang="el-GR" sz="2400" b="1" u="sng" dirty="0">
                <a:solidFill>
                  <a:schemeClr val="bg1"/>
                </a:solidFill>
                <a:latin typeface="Arial" pitchFamily="34" charset="0"/>
                <a:cs typeface="Arial" pitchFamily="34" charset="0"/>
              </a:rPr>
              <a:t>7.2. ΞΕΝΕΣ ΟΥΣΙΕΣ ΠΟΥ ΜΟΛΥΝΟΥΝ ΤΟ ΤΡΟΦΟΔΟΤΙΚΟ ΝΕΡΟ</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355629913"/>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solidFill>
            <a:schemeClr val="accent3">
              <a:lumMod val="40000"/>
              <a:lumOff val="60000"/>
            </a:schemeClr>
          </a:solidFill>
        </p:spPr>
        <p:txBody>
          <a:bodyPr>
            <a:noAutofit/>
          </a:bodyPr>
          <a:lstStyle/>
          <a:p>
            <a:pPr>
              <a:buClr>
                <a:srgbClr val="FF0000"/>
              </a:buClr>
            </a:pPr>
            <a:r>
              <a:rPr lang="el-GR" sz="2100" b="1" u="sng" dirty="0">
                <a:solidFill>
                  <a:srgbClr val="FF0000"/>
                </a:solidFill>
                <a:latin typeface="Arial Black" pitchFamily="34" charset="0"/>
              </a:rPr>
              <a:t>β) ΟΞΕΑ</a:t>
            </a:r>
            <a:endParaRPr lang="en-US" sz="2100" b="1" u="sng" dirty="0">
              <a:solidFill>
                <a:srgbClr val="FF0000"/>
              </a:solidFill>
              <a:latin typeface="Arial Black" pitchFamily="34" charset="0"/>
            </a:endParaRPr>
          </a:p>
          <a:p>
            <a:pPr algn="l">
              <a:buClr>
                <a:srgbClr val="FF0000"/>
              </a:buClr>
            </a:pPr>
            <a:r>
              <a:rPr lang="el-GR" sz="2800" b="1" dirty="0">
                <a:solidFill>
                  <a:schemeClr val="tx1"/>
                </a:solidFill>
                <a:latin typeface="Arial Black" pitchFamily="34" charset="0"/>
              </a:rPr>
              <a:t>Αυτά είτε ελεύθερα είτε σε διάλυση στο νερό, προκαλούν τη </a:t>
            </a:r>
            <a:r>
              <a:rPr lang="el-GR" sz="2800" b="1" dirty="0">
                <a:solidFill>
                  <a:srgbClr val="FF0000"/>
                </a:solidFill>
                <a:latin typeface="Arial Black" pitchFamily="34" charset="0"/>
              </a:rPr>
              <a:t>διάβρωση του μετάλλου</a:t>
            </a:r>
            <a:r>
              <a:rPr lang="el-GR" sz="2800" b="1" dirty="0">
                <a:solidFill>
                  <a:schemeClr val="tx1"/>
                </a:solidFill>
                <a:latin typeface="Arial Black" pitchFamily="34" charset="0"/>
              </a:rPr>
              <a:t> </a:t>
            </a:r>
            <a:r>
              <a:rPr lang="el-GR" sz="2800" b="1" u="sng" dirty="0">
                <a:solidFill>
                  <a:srgbClr val="FF0000"/>
                </a:solidFill>
                <a:latin typeface="Arial Black" pitchFamily="34" charset="0"/>
              </a:rPr>
              <a:t>της βρεχόμενης επιφάνειας</a:t>
            </a:r>
            <a:r>
              <a:rPr lang="el-GR" sz="2800" b="1" dirty="0">
                <a:solidFill>
                  <a:schemeClr val="tx1"/>
                </a:solidFill>
                <a:latin typeface="Arial Black" pitchFamily="34" charset="0"/>
              </a:rPr>
              <a:t> του υδροθαλάμου και υποβοηθούν την ηλεκτρόλυση. </a:t>
            </a:r>
          </a:p>
          <a:p>
            <a:pPr algn="l">
              <a:buClr>
                <a:srgbClr val="FF0000"/>
              </a:buClr>
            </a:pPr>
            <a:r>
              <a:rPr lang="el-GR" sz="2800" b="1" dirty="0">
                <a:solidFill>
                  <a:schemeClr val="tx1"/>
                </a:solidFill>
                <a:latin typeface="Arial Black" pitchFamily="34" charset="0"/>
              </a:rPr>
              <a:t>Είναι κυρίως: ανθρακικό οξύ, νιτρικό, θεϊκό, υδροχλωρικό αλλά και διάφορα οργανικά οξέα, όπως το </a:t>
            </a:r>
            <a:r>
              <a:rPr lang="el-GR" sz="2800" b="1" dirty="0" err="1">
                <a:solidFill>
                  <a:schemeClr val="tx1"/>
                </a:solidFill>
                <a:latin typeface="Arial Black" pitchFamily="34" charset="0"/>
              </a:rPr>
              <a:t>ελαϊκο</a:t>
            </a:r>
            <a:r>
              <a:rPr lang="el-GR" sz="2800" b="1" dirty="0">
                <a:solidFill>
                  <a:schemeClr val="tx1"/>
                </a:solidFill>
                <a:latin typeface="Arial Black" pitchFamily="34" charset="0"/>
              </a:rPr>
              <a:t> και στεατικό οξύ, που προέρχονται από τα λάδια της λίπανσης των μηχανών και των μηχανήματων.</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rmAutofit fontScale="90000"/>
          </a:bodyPr>
          <a:lstStyle/>
          <a:p>
            <a:r>
              <a:rPr lang="el-GR" sz="2400" b="1" u="sng" dirty="0">
                <a:solidFill>
                  <a:schemeClr val="bg1"/>
                </a:solidFill>
                <a:latin typeface="Arial" pitchFamily="34" charset="0"/>
                <a:cs typeface="Arial" pitchFamily="34" charset="0"/>
              </a:rPr>
              <a:t>7.2. ΞΕΝΕΣ ΟΥΣΙΕΣ ΠΟΥ ΜΟΛΥΝΟΥΝ ΤΟ ΤΡΟΦΟΔΟΤΙΚΟ ΝΕΡΟ</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678055500"/>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solidFill>
            <a:schemeClr val="accent4">
              <a:lumMod val="40000"/>
              <a:lumOff val="60000"/>
            </a:schemeClr>
          </a:solidFill>
        </p:spPr>
        <p:txBody>
          <a:bodyPr>
            <a:noAutofit/>
          </a:bodyPr>
          <a:lstStyle/>
          <a:p>
            <a:pPr>
              <a:buClr>
                <a:srgbClr val="FF0000"/>
              </a:buClr>
            </a:pPr>
            <a:r>
              <a:rPr lang="el-GR" sz="2100" b="1" u="sng" dirty="0">
                <a:solidFill>
                  <a:srgbClr val="FF0000"/>
                </a:solidFill>
                <a:latin typeface="Arial Black" pitchFamily="34" charset="0"/>
              </a:rPr>
              <a:t>γ) ΛΑΔΙΑ - ΛΙΠΑΡΕΣ ΟΥΣΙΕΣ – ΠΕΤΡΕΛΑΙΑ</a:t>
            </a:r>
            <a:endParaRPr lang="en-US" sz="2100" b="1" u="sng" dirty="0">
              <a:solidFill>
                <a:srgbClr val="FF0000"/>
              </a:solidFill>
              <a:latin typeface="Arial Black" pitchFamily="34" charset="0"/>
            </a:endParaRPr>
          </a:p>
          <a:p>
            <a:pPr algn="l">
              <a:buClr>
                <a:srgbClr val="FF0000"/>
              </a:buClr>
            </a:pPr>
            <a:r>
              <a:rPr lang="el-GR" sz="2500" b="1" dirty="0">
                <a:solidFill>
                  <a:schemeClr val="tx1"/>
                </a:solidFill>
                <a:latin typeface="Arial Black" pitchFamily="34" charset="0"/>
              </a:rPr>
              <a:t>Τα λάδια και οι λιπαρές γενικά ουσίες προέρχονται από τη λίπανση των μηχανών και μηχανημάτων, τα πετρέλαια από διαρροή προθερμαντήρα πετρελαίου. Και τα δυο δημιουργούν επικαθίσεις στο εσωτερικό των αυλών με αποτέλεσμα κακή μετάδοση της θερμότητας, πτώση της απόδοσης του λέβητα και κίνδυνο παραμόρφωσης ή και εκρήξεων των αυλών του. Συσσωρεύονται πάνω στην επιφάνεια της στάθμης και σχηματίζουν αδιαπέραστη για τον παραγόμενο ατμό στοιβάδα και δημιουργούν έτσι κίνδυνο ανάβρασής.</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rmAutofit fontScale="90000"/>
          </a:bodyPr>
          <a:lstStyle/>
          <a:p>
            <a:r>
              <a:rPr lang="el-GR" sz="2400" b="1" u="sng" dirty="0">
                <a:solidFill>
                  <a:schemeClr val="bg1"/>
                </a:solidFill>
                <a:latin typeface="Arial" pitchFamily="34" charset="0"/>
                <a:cs typeface="Arial" pitchFamily="34" charset="0"/>
              </a:rPr>
              <a:t>7.2. ΞΕΝΕΣ ΟΥΣΙΕΣ ΠΟΥ ΜΟΛΥΝΟΥΝ ΤΟ ΤΡΟΦΟΔΟΤΙΚΟ ΝΕΡΟ</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320274353"/>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solidFill>
            <a:schemeClr val="accent5">
              <a:lumMod val="40000"/>
              <a:lumOff val="60000"/>
            </a:schemeClr>
          </a:solidFill>
        </p:spPr>
        <p:txBody>
          <a:bodyPr>
            <a:noAutofit/>
          </a:bodyPr>
          <a:lstStyle/>
          <a:p>
            <a:pPr>
              <a:buClr>
                <a:srgbClr val="FF0000"/>
              </a:buClr>
            </a:pPr>
            <a:r>
              <a:rPr lang="el-GR" sz="2100" b="1" u="sng" dirty="0">
                <a:solidFill>
                  <a:srgbClr val="FF0000"/>
                </a:solidFill>
                <a:latin typeface="Arial Black" pitchFamily="34" charset="0"/>
              </a:rPr>
              <a:t>δ) ΟΞΥΓΟΝΟ</a:t>
            </a:r>
            <a:endParaRPr lang="en-US" sz="2100" b="1" u="sng" dirty="0">
              <a:solidFill>
                <a:srgbClr val="FF0000"/>
              </a:solidFill>
              <a:latin typeface="Arial Black" pitchFamily="34" charset="0"/>
            </a:endParaRPr>
          </a:p>
          <a:p>
            <a:pPr algn="l">
              <a:buClr>
                <a:srgbClr val="FF0000"/>
              </a:buClr>
            </a:pPr>
            <a:r>
              <a:rPr lang="el-GR" sz="2800" b="1" dirty="0">
                <a:solidFill>
                  <a:schemeClr val="tx1"/>
                </a:solidFill>
                <a:latin typeface="Arial Black" pitchFamily="34" charset="0"/>
              </a:rPr>
              <a:t>Αυτό διαλύεται μέσα στο νερό, όταν το δίκτυο τροφοδότησης είναι ανοικτό και απορροφά αέρα και διάφορα αέρια, ή όταν δεν λειτουργεί καλά η εξαεριστική δεξαμενή. Προσβάλλει το μέταλλο του λέβητα και το οξειδώνει. Ενώνεται με το υδρογόνο που προέρχεται από την ηλεκτρόλυση που προστατεύει τη βρεχόμενη επιφάνεια, το οποίο έτσι την αποκαλύπτει ξανά σε ηλεκτρόλυση και διάβρωση.</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rmAutofit fontScale="90000"/>
          </a:bodyPr>
          <a:lstStyle/>
          <a:p>
            <a:r>
              <a:rPr lang="el-GR" sz="2400" b="1" u="sng" dirty="0">
                <a:solidFill>
                  <a:schemeClr val="bg1"/>
                </a:solidFill>
                <a:latin typeface="Arial" pitchFamily="34" charset="0"/>
                <a:cs typeface="Arial" pitchFamily="34" charset="0"/>
              </a:rPr>
              <a:t>7.2. ΞΕΝΕΣ ΟΥΣΙΕΣ ΠΟΥ ΜΟΛΥΝΟΥΝ ΤΟ ΤΡΟΦΟΔΟΤΙΚΟ ΝΕΡΟ</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23512650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solidFill>
            <a:schemeClr val="bg2">
              <a:lumMod val="75000"/>
            </a:schemeClr>
          </a:solidFill>
        </p:spPr>
        <p:txBody>
          <a:bodyPr>
            <a:noAutofit/>
          </a:bodyPr>
          <a:lstStyle/>
          <a:p>
            <a:pPr>
              <a:buClr>
                <a:srgbClr val="FF0000"/>
              </a:buClr>
            </a:pPr>
            <a:r>
              <a:rPr lang="el-GR" sz="2100" b="1" u="sng" dirty="0">
                <a:solidFill>
                  <a:srgbClr val="FF0000"/>
                </a:solidFill>
                <a:latin typeface="Arial Black" pitchFamily="34" charset="0"/>
              </a:rPr>
              <a:t>ε) ΣΤΕΡΕΕΣ ΚΑΙ ΓΑΙΩΔΕΙΣ ΥΛΕΣ</a:t>
            </a:r>
            <a:endParaRPr lang="en-US" sz="2100" b="1" u="sng" dirty="0">
              <a:solidFill>
                <a:srgbClr val="FF0000"/>
              </a:solidFill>
              <a:latin typeface="Arial Black" pitchFamily="34" charset="0"/>
            </a:endParaRPr>
          </a:p>
          <a:p>
            <a:pPr algn="l">
              <a:buClr>
                <a:srgbClr val="FF0000"/>
              </a:buClr>
            </a:pPr>
            <a:r>
              <a:rPr lang="el-GR" sz="3600" b="1" dirty="0">
                <a:solidFill>
                  <a:schemeClr val="tx1"/>
                </a:solidFill>
                <a:latin typeface="Arial Black" pitchFamily="34" charset="0"/>
              </a:rPr>
              <a:t>Αποτελούνται από προϊόντα οξείδωσης, λάσπη, άμμο, πηλό κλπ. </a:t>
            </a:r>
            <a:endParaRPr lang="en-US" sz="3600" b="1" dirty="0">
              <a:solidFill>
                <a:schemeClr val="tx1"/>
              </a:solidFill>
              <a:latin typeface="Arial Black" pitchFamily="34" charset="0"/>
            </a:endParaRPr>
          </a:p>
          <a:p>
            <a:pPr algn="l">
              <a:buClr>
                <a:srgbClr val="FF0000"/>
              </a:buClr>
            </a:pPr>
            <a:r>
              <a:rPr lang="el-GR" sz="3600" b="1" dirty="0">
                <a:solidFill>
                  <a:schemeClr val="tx1"/>
                </a:solidFill>
                <a:latin typeface="Arial Black" pitchFamily="34" charset="0"/>
              </a:rPr>
              <a:t>Η ενέργεια τους συνίσταται βασικά στο ότι υποβοηθούν το σχηματισμό και τη συνεκτικότητα</a:t>
            </a:r>
          </a:p>
          <a:p>
            <a:pPr algn="l">
              <a:buClr>
                <a:srgbClr val="FF0000"/>
              </a:buClr>
            </a:pPr>
            <a:r>
              <a:rPr lang="el-GR" sz="3600" b="1" dirty="0">
                <a:solidFill>
                  <a:schemeClr val="tx1"/>
                </a:solidFill>
                <a:latin typeface="Arial Black" pitchFamily="34" charset="0"/>
              </a:rPr>
              <a:t>των καθαλατώσεων.</a:t>
            </a:r>
          </a:p>
          <a:p>
            <a:pPr algn="l">
              <a:buClr>
                <a:srgbClr val="FF0000"/>
              </a:buClr>
            </a:pPr>
            <a:endParaRPr lang="el-GR" sz="21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rmAutofit fontScale="90000"/>
          </a:bodyPr>
          <a:lstStyle/>
          <a:p>
            <a:r>
              <a:rPr lang="el-GR" sz="2400" b="1" u="sng" dirty="0">
                <a:solidFill>
                  <a:schemeClr val="bg1"/>
                </a:solidFill>
                <a:latin typeface="Arial" pitchFamily="34" charset="0"/>
                <a:cs typeface="Arial" pitchFamily="34" charset="0"/>
              </a:rPr>
              <a:t>7.2. ΞΕΝΕΣ ΟΥΣΙΕΣ ΠΟΥ ΜΟΛΥΝΟΥΝ ΤΟ ΤΡΟΦΟΔΟΤΙΚΟ ΝΕΡΟ</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519751358"/>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solidFill>
            <a:schemeClr val="bg1">
              <a:lumMod val="75000"/>
            </a:schemeClr>
          </a:solidFill>
        </p:spPr>
        <p:txBody>
          <a:bodyPr>
            <a:noAutofit/>
          </a:bodyPr>
          <a:lstStyle/>
          <a:p>
            <a:pPr>
              <a:buClr>
                <a:srgbClr val="FF0000"/>
              </a:buClr>
            </a:pPr>
            <a:r>
              <a:rPr lang="el-GR" sz="2100" b="1" u="sng" dirty="0">
                <a:solidFill>
                  <a:srgbClr val="FF0000"/>
                </a:solidFill>
                <a:latin typeface="Arial Black" pitchFamily="34" charset="0"/>
              </a:rPr>
              <a:t>στ) ΔΙΑΛΥΜΕΝΑ ΑΕΡΙΑ</a:t>
            </a:r>
            <a:endParaRPr lang="en-US" sz="2100" b="1" u="sng" dirty="0">
              <a:solidFill>
                <a:srgbClr val="FF0000"/>
              </a:solidFill>
              <a:latin typeface="Arial Black" pitchFamily="34" charset="0"/>
            </a:endParaRPr>
          </a:p>
          <a:p>
            <a:pPr algn="l">
              <a:buClr>
                <a:srgbClr val="FF0000"/>
              </a:buClr>
            </a:pPr>
            <a:r>
              <a:rPr lang="el-GR" sz="1900" b="1" dirty="0">
                <a:solidFill>
                  <a:schemeClr val="tx1"/>
                </a:solidFill>
                <a:latin typeface="Arial Black" pitchFamily="34" charset="0"/>
              </a:rPr>
              <a:t>Διαλυμένα αέρια υπάρχουν στο αποταγμένο νερό με τη μορφή του οξυγόνου και του διοξειδίου του άνθρακα. Καθένα απ' αυτά μπαίνει στο σύστημα συμπύκνωσης από διαρροές της πλευράς υπό κενό, ή επαφής με τον ατμοσφαιρικό αέρα, το θερμοδοχείο της δεξαμενής υπερπλήρωσης, ή τη δεξαμενή φιλτραρίσματος τροφοδοτικού. Λόγω των χημικών αντιδράσεων στο νερό, το διοξείδιο του άνθρακα μπορεί να δημιουργήσει ανθρακικό οξύ (HC</a:t>
            </a:r>
            <a:r>
              <a:rPr lang="en-US" sz="1900" b="1" dirty="0">
                <a:solidFill>
                  <a:schemeClr val="tx1"/>
                </a:solidFill>
                <a:latin typeface="Arial Black" pitchFamily="34" charset="0"/>
              </a:rPr>
              <a:t>O</a:t>
            </a:r>
            <a:r>
              <a:rPr lang="el-GR" sz="1400" b="1" dirty="0">
                <a:solidFill>
                  <a:schemeClr val="tx1"/>
                </a:solidFill>
                <a:latin typeface="Arial Black" pitchFamily="34" charset="0"/>
              </a:rPr>
              <a:t>3</a:t>
            </a:r>
            <a:r>
              <a:rPr lang="el-GR" sz="1900" b="1" dirty="0">
                <a:solidFill>
                  <a:schemeClr val="tx1"/>
                </a:solidFill>
                <a:latin typeface="Arial Black" pitchFamily="34" charset="0"/>
              </a:rPr>
              <a:t>), με αποτέλεσμα την ελάττωση του </a:t>
            </a:r>
            <a:r>
              <a:rPr lang="en-US" sz="1900" b="1" dirty="0">
                <a:solidFill>
                  <a:schemeClr val="tx1"/>
                </a:solidFill>
                <a:latin typeface="Arial Black" pitchFamily="34" charset="0"/>
              </a:rPr>
              <a:t>Ph</a:t>
            </a:r>
            <a:r>
              <a:rPr lang="el-GR" sz="1900" b="1" dirty="0">
                <a:solidFill>
                  <a:schemeClr val="tx1"/>
                </a:solidFill>
                <a:latin typeface="Arial Black" pitchFamily="34" charset="0"/>
              </a:rPr>
              <a:t> του συμπυκνώματος και τη μετατροπή του σε διαβρωτικό. Το οξυγόνο είναι εξαιρετικά διαβρωτικό και δημιουργεί τοπικές ευλογιάσεις (pitting) και προσβολές του μετάλλου του λέβητα.</a:t>
            </a:r>
          </a:p>
          <a:p>
            <a:pPr algn="l">
              <a:buClr>
                <a:srgbClr val="FF0000"/>
              </a:buClr>
            </a:pPr>
            <a:r>
              <a:rPr lang="el-GR" sz="1900" b="1" dirty="0">
                <a:solidFill>
                  <a:schemeClr val="tx1"/>
                </a:solidFill>
                <a:latin typeface="Arial Black" pitchFamily="34" charset="0"/>
              </a:rPr>
              <a:t>Μηχανικοί απαερωτές (deaerators), αν είναι εγκαταστημένοι, αφαιρούν το περισσότερο απ' αυτά τα διαλυμένα αέρια. Παρόλα αυτά, τα πιο αποτελεσματικά deaerators αφήνουν να περάσουν περίπου 5 μέρη ανά δισεκατομμύριο διαλυμένα αέρια. Χημική επεξεργασία απαιτείται, για να καταστούν τα αέρια αυτά ακίνδυνα.</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rmAutofit fontScale="90000"/>
          </a:bodyPr>
          <a:lstStyle/>
          <a:p>
            <a:r>
              <a:rPr lang="el-GR" sz="2400" b="1" u="sng" dirty="0">
                <a:solidFill>
                  <a:schemeClr val="bg1"/>
                </a:solidFill>
                <a:latin typeface="Arial" pitchFamily="34" charset="0"/>
                <a:cs typeface="Arial" pitchFamily="34" charset="0"/>
              </a:rPr>
              <a:t>7.2. ΞΕΝΕΣ ΟΥΣΙΕΣ ΠΟΥ ΜΟΛΥΝΟΥΝ ΤΟ ΤΡΟΦΟΔΟΤΙΚΟ ΝΕΡΟ</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676564498"/>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solidFill>
            <a:schemeClr val="accent2">
              <a:lumMod val="60000"/>
              <a:lumOff val="40000"/>
            </a:schemeClr>
          </a:solidFill>
        </p:spPr>
        <p:txBody>
          <a:bodyPr>
            <a:noAutofit/>
          </a:bodyPr>
          <a:lstStyle/>
          <a:p>
            <a:pPr>
              <a:buClr>
                <a:srgbClr val="FF0000"/>
              </a:buClr>
            </a:pPr>
            <a:r>
              <a:rPr lang="el-GR" sz="1850" b="1" u="sng" dirty="0">
                <a:solidFill>
                  <a:srgbClr val="FF0000"/>
                </a:solidFill>
                <a:latin typeface="Arial Black" pitchFamily="34" charset="0"/>
              </a:rPr>
              <a:t>ζ) ΧΑΛΚΟΣ</a:t>
            </a:r>
            <a:endParaRPr lang="en-US" sz="1850" b="1" u="sng" dirty="0">
              <a:solidFill>
                <a:srgbClr val="FF0000"/>
              </a:solidFill>
              <a:latin typeface="Arial Black" pitchFamily="34" charset="0"/>
            </a:endParaRPr>
          </a:p>
          <a:p>
            <a:pPr algn="l">
              <a:buClr>
                <a:srgbClr val="FF0000"/>
              </a:buClr>
            </a:pPr>
            <a:r>
              <a:rPr lang="el-GR" sz="2000" b="1" dirty="0">
                <a:solidFill>
                  <a:schemeClr val="tx1"/>
                </a:solidFill>
                <a:latin typeface="Arial Black" pitchFamily="34" charset="0"/>
              </a:rPr>
              <a:t>Ο χαλκός εισάγεται στο σύστημα από τη διάβρωση των χάλκινων σωληνώσεων και κραμάτων χαλκού.</a:t>
            </a:r>
          </a:p>
          <a:p>
            <a:pPr algn="l">
              <a:buClr>
                <a:srgbClr val="FF0000"/>
              </a:buClr>
            </a:pPr>
            <a:r>
              <a:rPr lang="el-GR" sz="2000" b="1" dirty="0">
                <a:solidFill>
                  <a:schemeClr val="tx1"/>
                </a:solidFill>
                <a:latin typeface="Arial Black" pitchFamily="34" charset="0"/>
              </a:rPr>
              <a:t>Στους λέβητες η πηγή της διάβρωσης αυτής είναι η υπερβολική χρήση </a:t>
            </a:r>
            <a:r>
              <a:rPr lang="el-GR" sz="2000" b="1" u="sng" dirty="0">
                <a:solidFill>
                  <a:srgbClr val="FF0000"/>
                </a:solidFill>
                <a:latin typeface="Arial Black" pitchFamily="34" charset="0"/>
              </a:rPr>
              <a:t>υδραζινης,</a:t>
            </a:r>
            <a:r>
              <a:rPr lang="el-GR" sz="2000" b="1" dirty="0">
                <a:solidFill>
                  <a:schemeClr val="tx1"/>
                </a:solidFill>
                <a:latin typeface="Arial Black" pitchFamily="34" charset="0"/>
              </a:rPr>
              <a:t> ή η διαρροή στοιχείων εσωτερικού του αφυπερθερμαντήρα (desuperheater) στους θαλάμους του λέβητα.</a:t>
            </a:r>
          </a:p>
          <a:p>
            <a:pPr algn="l">
              <a:buClr>
                <a:srgbClr val="FF0000"/>
              </a:buClr>
            </a:pPr>
            <a:r>
              <a:rPr lang="el-GR" sz="2000" b="1" dirty="0">
                <a:solidFill>
                  <a:schemeClr val="tx1"/>
                </a:solidFill>
                <a:latin typeface="Arial Black" pitchFamily="34" charset="0"/>
              </a:rPr>
              <a:t>Ο χαλκός στο λέβητα εκτοπίζει το χάλυβα των αυλών. Αυτό συνήθως γίνεται από τις καθαλατώσεις ή τη λάσπη και συχνά περιγράφεται ως διάβρωση από καθαλάτωση.</a:t>
            </a:r>
          </a:p>
          <a:p>
            <a:pPr algn="l">
              <a:buClr>
                <a:srgbClr val="FF0000"/>
              </a:buClr>
            </a:pPr>
            <a:r>
              <a:rPr lang="el-GR" sz="2000" b="1" dirty="0">
                <a:solidFill>
                  <a:schemeClr val="tx1"/>
                </a:solidFill>
                <a:latin typeface="Arial Black" pitchFamily="34" charset="0"/>
              </a:rPr>
              <a:t>Οι επικαθίσεις χαλκού είναι ένα σοβαρό πρόβλημα στους νέους υψηλής πίεσης λέβητες. Τα κατάλοιπα της πλευράς νερού πρέπει να στέλνονται περιοδικά σε χημικό εργαστήριο για ανάλυση, για να εξακριβωθεί η παρουσία χαλκού και ο άμεσος εντοπισμός και η διακοπή της πηγής εισόδου χαλκού στο σύστημα παραγωγής ατμού.</a:t>
            </a:r>
          </a:p>
          <a:p>
            <a:pPr algn="l">
              <a:buClr>
                <a:srgbClr val="FF0000"/>
              </a:buClr>
            </a:pPr>
            <a:endParaRPr lang="el-GR" sz="1100" b="1" dirty="0">
              <a:solidFill>
                <a:srgbClr val="FF000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rmAutofit/>
          </a:bodyPr>
          <a:lstStyle/>
          <a:p>
            <a:r>
              <a:rPr lang="el-GR" sz="2400" b="1" u="sng" dirty="0">
                <a:solidFill>
                  <a:schemeClr val="bg1"/>
                </a:solidFill>
                <a:latin typeface="Arial" pitchFamily="34" charset="0"/>
                <a:cs typeface="Arial" pitchFamily="34" charset="0"/>
              </a:rPr>
              <a:t>7.2. Ξένες ουσίες που μολύνουν το τροφοδοτικό νερό</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660162318"/>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solidFill>
            <a:srgbClr val="FFC000"/>
          </a:solidFill>
        </p:spPr>
        <p:txBody>
          <a:bodyPr>
            <a:noAutofit/>
          </a:bodyPr>
          <a:lstStyle/>
          <a:p>
            <a:pPr>
              <a:buClr>
                <a:srgbClr val="FF0000"/>
              </a:buClr>
            </a:pPr>
            <a:r>
              <a:rPr lang="el-GR" sz="2100" b="1" u="sng" dirty="0">
                <a:solidFill>
                  <a:srgbClr val="FF0000"/>
                </a:solidFill>
                <a:latin typeface="Arial Black" pitchFamily="34" charset="0"/>
              </a:rPr>
              <a:t>η) ΟΞΕΙΔΙΑ ΤΟΥ ΣΙΔΗΡΟΥ </a:t>
            </a:r>
            <a:r>
              <a:rPr lang="en-US" sz="2100" b="1" u="sng" dirty="0">
                <a:solidFill>
                  <a:srgbClr val="FF0000"/>
                </a:solidFill>
                <a:latin typeface="Arial Black" pitchFamily="34" charset="0"/>
              </a:rPr>
              <a:t>(FeO – Fe</a:t>
            </a:r>
            <a:r>
              <a:rPr lang="en-US" sz="1400" b="1" u="sng" dirty="0">
                <a:solidFill>
                  <a:srgbClr val="FF0000"/>
                </a:solidFill>
                <a:latin typeface="Arial Black" pitchFamily="34" charset="0"/>
              </a:rPr>
              <a:t>2</a:t>
            </a:r>
            <a:r>
              <a:rPr lang="en-US" sz="2100" b="1" u="sng" dirty="0">
                <a:solidFill>
                  <a:srgbClr val="FF0000"/>
                </a:solidFill>
                <a:latin typeface="Arial Black" pitchFamily="34" charset="0"/>
              </a:rPr>
              <a:t>O</a:t>
            </a:r>
            <a:r>
              <a:rPr lang="en-US" sz="1400" b="1" u="sng" dirty="0">
                <a:solidFill>
                  <a:srgbClr val="FF0000"/>
                </a:solidFill>
                <a:latin typeface="Arial Black" pitchFamily="34" charset="0"/>
              </a:rPr>
              <a:t>3</a:t>
            </a:r>
            <a:r>
              <a:rPr lang="en-US" sz="2100" b="1" u="sng" dirty="0">
                <a:solidFill>
                  <a:srgbClr val="FF0000"/>
                </a:solidFill>
                <a:latin typeface="Arial Black" pitchFamily="34" charset="0"/>
              </a:rPr>
              <a:t> - Fe</a:t>
            </a:r>
            <a:r>
              <a:rPr lang="en-US" sz="1400" b="1" u="sng" dirty="0">
                <a:solidFill>
                  <a:srgbClr val="FF0000"/>
                </a:solidFill>
                <a:latin typeface="Arial Black" pitchFamily="34" charset="0"/>
              </a:rPr>
              <a:t>3</a:t>
            </a:r>
            <a:r>
              <a:rPr lang="en-US" sz="2100" b="1" u="sng" dirty="0">
                <a:solidFill>
                  <a:srgbClr val="FF0000"/>
                </a:solidFill>
                <a:latin typeface="Arial Black" pitchFamily="34" charset="0"/>
              </a:rPr>
              <a:t>O</a:t>
            </a:r>
            <a:r>
              <a:rPr lang="en-US" sz="1400" b="1" u="sng" dirty="0">
                <a:solidFill>
                  <a:srgbClr val="FF0000"/>
                </a:solidFill>
                <a:latin typeface="Arial Black" pitchFamily="34" charset="0"/>
              </a:rPr>
              <a:t>4</a:t>
            </a:r>
            <a:r>
              <a:rPr lang="en-US" sz="2100" b="1" u="sng" dirty="0">
                <a:solidFill>
                  <a:srgbClr val="FF0000"/>
                </a:solidFill>
                <a:latin typeface="Arial Black" pitchFamily="34" charset="0"/>
              </a:rPr>
              <a:t>)</a:t>
            </a:r>
          </a:p>
          <a:p>
            <a:pPr algn="l">
              <a:buClr>
                <a:srgbClr val="FF0000"/>
              </a:buClr>
            </a:pPr>
            <a:r>
              <a:rPr lang="el-GR" sz="1900" b="1" dirty="0">
                <a:solidFill>
                  <a:schemeClr val="tx1"/>
                </a:solidFill>
                <a:latin typeface="Arial Black" pitchFamily="34" charset="0"/>
              </a:rPr>
              <a:t>Σίδηρος μπορεί να εισέλθει στο λέβητα ως αποτέλεσμα διάβρωσης στα προ του λέβητα τμήματα, ή μέρη του συστήματος τροφοδότησης, ή μπορεί να επανακαθίσει ως αποτέλεσμα διάβρωσης του ίδιου του λέβητα. Συχνά όταν το οξείδιο του σιδήρου επικαθίσει σε ένα αυλό έχει ως αποτέλεσμα την καθυστέρηση της μετάδοσης θερμότητας και καμία φορά τη ζημιά του αυλού.</a:t>
            </a:r>
          </a:p>
          <a:p>
            <a:pPr algn="l">
              <a:buClr>
                <a:srgbClr val="FF0000"/>
              </a:buClr>
            </a:pPr>
            <a:r>
              <a:rPr lang="el-GR" sz="1900" b="1" dirty="0">
                <a:solidFill>
                  <a:schemeClr val="tx1"/>
                </a:solidFill>
                <a:latin typeface="Arial Black" pitchFamily="34" charset="0"/>
              </a:rPr>
              <a:t>Όταν δεν υπάρχει σίδηρος στο πηγαίο τροφοδοτικό νερό, η παρουσία του στο λέβητα ή στο σύστημα ψύξης, δείχνει ενεργή διάβρωση που είναι πολύ πιο σοβαρό πρόβλημα από την παρουσία του στις καθαλατώσεις, όπου εμφανίζεται με εμφράξεις.</a:t>
            </a:r>
          </a:p>
          <a:p>
            <a:pPr algn="l">
              <a:buClr>
                <a:srgbClr val="FF0000"/>
              </a:buClr>
            </a:pPr>
            <a:r>
              <a:rPr lang="el-GR" sz="1900" b="1" dirty="0">
                <a:solidFill>
                  <a:schemeClr val="tx1"/>
                </a:solidFill>
                <a:latin typeface="Arial Black" pitchFamily="34" charset="0"/>
              </a:rPr>
              <a:t>Η σκουριά στην κοκκινωπή μορφή της είναι πλήρως οξειδωμένη. Πολύ συχνά σ' ένα λέβητα με περιορισμένο οξυγόνο παρουσιάζεται σε περιορισμένη ή την μαύρη μορφή (F</a:t>
            </a:r>
            <a:r>
              <a:rPr lang="en-US" sz="1900" b="1" dirty="0">
                <a:solidFill>
                  <a:schemeClr val="tx1"/>
                </a:solidFill>
                <a:latin typeface="Arial Black" pitchFamily="34" charset="0"/>
              </a:rPr>
              <a:t>e</a:t>
            </a:r>
            <a:r>
              <a:rPr lang="el-GR" sz="1400" b="1" dirty="0">
                <a:solidFill>
                  <a:schemeClr val="tx1"/>
                </a:solidFill>
                <a:latin typeface="Arial Black" pitchFamily="34" charset="0"/>
              </a:rPr>
              <a:t>3</a:t>
            </a:r>
            <a:r>
              <a:rPr lang="en-US" sz="1900" b="1" dirty="0">
                <a:solidFill>
                  <a:schemeClr val="tx1"/>
                </a:solidFill>
                <a:latin typeface="Arial Black" pitchFamily="34" charset="0"/>
              </a:rPr>
              <a:t>O</a:t>
            </a:r>
            <a:r>
              <a:rPr lang="el-GR" sz="1400" b="1" dirty="0">
                <a:solidFill>
                  <a:schemeClr val="tx1"/>
                </a:solidFill>
                <a:latin typeface="Arial Black" pitchFamily="34" charset="0"/>
              </a:rPr>
              <a:t>4</a:t>
            </a:r>
            <a:r>
              <a:rPr lang="el-GR" sz="1900" b="1" dirty="0">
                <a:solidFill>
                  <a:schemeClr val="tx1"/>
                </a:solidFill>
                <a:latin typeface="Arial Black" pitchFamily="34" charset="0"/>
              </a:rPr>
              <a:t>). Αυτή είναι μαγνητική και μπορεί εύκολα να επισημανθεί μ' ένα μαγνήτη.</a:t>
            </a:r>
          </a:p>
          <a:p>
            <a:pPr algn="l">
              <a:buClr>
                <a:srgbClr val="FF0000"/>
              </a:buClr>
            </a:pPr>
            <a:endParaRPr lang="el-GR" sz="1200" b="1" u="sng" dirty="0">
              <a:solidFill>
                <a:srgbClr val="FF000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rmAutofit/>
          </a:bodyPr>
          <a:lstStyle/>
          <a:p>
            <a:r>
              <a:rPr lang="el-GR" sz="2400" b="1" u="sng" dirty="0">
                <a:solidFill>
                  <a:schemeClr val="bg1"/>
                </a:solidFill>
                <a:latin typeface="Arial" pitchFamily="34" charset="0"/>
                <a:cs typeface="Arial" pitchFamily="34" charset="0"/>
              </a:rPr>
              <a:t>7.2. Ξένες ουσίες που μολύνουν το τροφοδοτικό νερό</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66916212"/>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2300" b="1" dirty="0">
                <a:solidFill>
                  <a:schemeClr val="tx1"/>
                </a:solidFill>
                <a:latin typeface="Arial Black" pitchFamily="34" charset="0"/>
              </a:rPr>
              <a:t>Οι ελαιώδεις ουσίες σχηματίζουν επικαθίσεις στις θερμαινόμενες επιφάνειες και ως δυσθερμαγωγές αυξάνουν την κατανάλωση του λέβητα και δημιουργούν κίνδυνο παραμορφώσεων των αυλών. Οι επικαθίσεις είναι 8 ως 10 φορές περισσότερο δυσθερμαγωγές από τις καθαλατώσεις.</a:t>
            </a:r>
          </a:p>
          <a:p>
            <a:pPr algn="l">
              <a:buClr>
                <a:srgbClr val="FF0000"/>
              </a:buClr>
            </a:pPr>
            <a:r>
              <a:rPr lang="el-GR" sz="2300" b="1" dirty="0">
                <a:solidFill>
                  <a:schemeClr val="tx1"/>
                </a:solidFill>
                <a:latin typeface="Arial Black" pitchFamily="34" charset="0"/>
              </a:rPr>
              <a:t>Εκτός από αυτό όμως οι διάφορες λιπαρές ουσίες ανέρχονται στην επιφάνεια της στάθμης του νερού και σχηματίζουν ένα αδιαπέραστο για τον παραγόμενο ατμό στρώμα. Έτσι ο ατμός αναπτύσσει μεγαλύτερη πίεση, για να υπερνικήσει την αντίσταση των λαδιών και εισέρχεται μέσα στον ατμοθάλαμο με μεγάλη ταχύτητα παρασύροντας και ποσότητες νερού και δημιουργείται έτσι το φαινόμενο της</a:t>
            </a:r>
            <a:r>
              <a:rPr lang="en-US" sz="2300" b="1" dirty="0">
                <a:solidFill>
                  <a:schemeClr val="tx1"/>
                </a:solidFill>
                <a:latin typeface="Arial Black" pitchFamily="34" charset="0"/>
              </a:rPr>
              <a:t> </a:t>
            </a:r>
            <a:r>
              <a:rPr lang="el-GR" sz="2300" b="1" dirty="0">
                <a:solidFill>
                  <a:srgbClr val="FF0000"/>
                </a:solidFill>
                <a:latin typeface="Arial Black" pitchFamily="34" charset="0"/>
              </a:rPr>
              <a:t>ανάβρασης </a:t>
            </a:r>
            <a:r>
              <a:rPr lang="el-GR" sz="2300" b="1" dirty="0">
                <a:solidFill>
                  <a:schemeClr val="tx1"/>
                </a:solidFill>
                <a:latin typeface="Arial Black" pitchFamily="34" charset="0"/>
              </a:rPr>
              <a:t>του λέβητα.</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l-GR" sz="2400" b="1" u="sng" dirty="0">
                <a:solidFill>
                  <a:schemeClr val="bg1"/>
                </a:solidFill>
                <a:latin typeface="Arial" pitchFamily="34" charset="0"/>
                <a:cs typeface="Arial" pitchFamily="34" charset="0"/>
              </a:rPr>
              <a:t>7.3. Η επίδραση των ελαιωδών ουσιών</a:t>
            </a:r>
          </a:p>
        </p:txBody>
      </p:sp>
    </p:spTree>
    <p:extLst>
      <p:ext uri="{BB962C8B-B14F-4D97-AF65-F5344CB8AC3E}">
        <p14:creationId xmlns:p14="http://schemas.microsoft.com/office/powerpoint/2010/main" val="3901025243"/>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1800" b="1" dirty="0">
                <a:solidFill>
                  <a:schemeClr val="tx1"/>
                </a:solidFill>
                <a:latin typeface="Arial Black" pitchFamily="34" charset="0"/>
              </a:rPr>
              <a:t>Όλα τα νερά μπορούν να καταταγούν σε μια απ' αυτές τις κατηγορίες, δηλαδή </a:t>
            </a:r>
            <a:r>
              <a:rPr lang="el-GR" sz="1800" b="1" u="sng" dirty="0">
                <a:solidFill>
                  <a:srgbClr val="FF0000"/>
                </a:solidFill>
                <a:latin typeface="Arial Black" pitchFamily="34" charset="0"/>
              </a:rPr>
              <a:t>οξύτητα</a:t>
            </a:r>
            <a:r>
              <a:rPr lang="el-GR" sz="1800" b="1" dirty="0">
                <a:solidFill>
                  <a:schemeClr val="tx1"/>
                </a:solidFill>
                <a:latin typeface="Arial Black" pitchFamily="34" charset="0"/>
              </a:rPr>
              <a:t>, </a:t>
            </a:r>
            <a:r>
              <a:rPr lang="el-GR" sz="1800" b="1" u="sng" dirty="0">
                <a:solidFill>
                  <a:srgbClr val="FF0000"/>
                </a:solidFill>
                <a:latin typeface="Arial Black" pitchFamily="34" charset="0"/>
              </a:rPr>
              <a:t>ουδετερότητα</a:t>
            </a:r>
            <a:r>
              <a:rPr lang="el-GR" sz="1800" b="1" dirty="0">
                <a:solidFill>
                  <a:schemeClr val="tx1"/>
                </a:solidFill>
                <a:latin typeface="Arial Black" pitchFamily="34" charset="0"/>
              </a:rPr>
              <a:t> και </a:t>
            </a:r>
            <a:r>
              <a:rPr lang="el-GR" sz="1800" b="1" u="sng" dirty="0">
                <a:solidFill>
                  <a:srgbClr val="FF0000"/>
                </a:solidFill>
                <a:latin typeface="Arial Black" pitchFamily="34" charset="0"/>
              </a:rPr>
              <a:t>Αλκαλικοτητα</a:t>
            </a:r>
            <a:r>
              <a:rPr lang="el-GR" sz="1800" b="1" dirty="0">
                <a:solidFill>
                  <a:schemeClr val="tx1"/>
                </a:solidFill>
                <a:latin typeface="Arial Black" pitchFamily="34" charset="0"/>
              </a:rPr>
              <a:t>. </a:t>
            </a:r>
          </a:p>
          <a:p>
            <a:pPr algn="l">
              <a:buClr>
                <a:srgbClr val="FF0000"/>
              </a:buClr>
            </a:pPr>
            <a:r>
              <a:rPr lang="el-GR" sz="1800" b="1" dirty="0">
                <a:solidFill>
                  <a:schemeClr val="tx1"/>
                </a:solidFill>
                <a:latin typeface="Arial Black" pitchFamily="34" charset="0"/>
              </a:rPr>
              <a:t>Είναι όμως μόνο πολύ γενικοί όροι και για να γνωρίζουμε το βαθμό κάθε κατηγορίας, χρειαζόμαστε περισσότερο ακριβείς μεθόδους παρακολούθησης.</a:t>
            </a:r>
          </a:p>
          <a:p>
            <a:pPr algn="l">
              <a:buClr>
                <a:srgbClr val="FF0000"/>
              </a:buClr>
            </a:pPr>
            <a:r>
              <a:rPr lang="el-GR" sz="1800" b="1" dirty="0">
                <a:solidFill>
                  <a:schemeClr val="tx1"/>
                </a:solidFill>
                <a:latin typeface="Arial Black" pitchFamily="34" charset="0"/>
              </a:rPr>
              <a:t>Ο καθιερωμένος ορισμός που φανερώνει τα ακριβή χαρακτηριστικά που επιθυμούμε είναι τ</a:t>
            </a:r>
            <a:r>
              <a:rPr lang="en-US" sz="1800" b="1" dirty="0">
                <a:solidFill>
                  <a:schemeClr val="tx1"/>
                </a:solidFill>
                <a:latin typeface="Arial Black" pitchFamily="34" charset="0"/>
              </a:rPr>
              <a:t>o</a:t>
            </a:r>
            <a:r>
              <a:rPr lang="el-GR" sz="1800" b="1" dirty="0">
                <a:solidFill>
                  <a:schemeClr val="tx1"/>
                </a:solidFill>
                <a:latin typeface="Arial Black" pitchFamily="34" charset="0"/>
              </a:rPr>
              <a:t> </a:t>
            </a:r>
            <a:r>
              <a:rPr lang="en-US" sz="1800" b="1" dirty="0">
                <a:solidFill>
                  <a:schemeClr val="tx1"/>
                </a:solidFill>
                <a:latin typeface="Arial Black" pitchFamily="34" charset="0"/>
              </a:rPr>
              <a:t>p</a:t>
            </a:r>
            <a:r>
              <a:rPr lang="el-GR" sz="1800" b="1" dirty="0">
                <a:solidFill>
                  <a:schemeClr val="tx1"/>
                </a:solidFill>
                <a:latin typeface="Arial Black" pitchFamily="34" charset="0"/>
              </a:rPr>
              <a:t>Η. </a:t>
            </a:r>
            <a:endParaRPr lang="en-US" sz="1800" b="1" dirty="0">
              <a:solidFill>
                <a:schemeClr val="tx1"/>
              </a:solidFill>
              <a:latin typeface="Arial Black" pitchFamily="34" charset="0"/>
            </a:endParaRPr>
          </a:p>
          <a:p>
            <a:pPr algn="l">
              <a:buClr>
                <a:srgbClr val="FF0000"/>
              </a:buClr>
            </a:pPr>
            <a:r>
              <a:rPr lang="el-GR" sz="1800" b="1" dirty="0">
                <a:solidFill>
                  <a:schemeClr val="tx1"/>
                </a:solidFill>
                <a:latin typeface="Arial Black" pitchFamily="34" charset="0"/>
              </a:rPr>
              <a:t>Το </a:t>
            </a:r>
            <a:r>
              <a:rPr lang="en-US" sz="1800" b="1" dirty="0">
                <a:solidFill>
                  <a:schemeClr val="tx1"/>
                </a:solidFill>
                <a:latin typeface="Arial Black" pitchFamily="34" charset="0"/>
              </a:rPr>
              <a:t>p</a:t>
            </a:r>
            <a:r>
              <a:rPr lang="el-GR" sz="1800" b="1" dirty="0">
                <a:solidFill>
                  <a:schemeClr val="tx1"/>
                </a:solidFill>
                <a:latin typeface="Arial Black" pitchFamily="34" charset="0"/>
              </a:rPr>
              <a:t>Η είναι ένας αριθμός μεταξύ 0 και 14 με το 7 (το μέσο) ουδέτερο. </a:t>
            </a:r>
            <a:endParaRPr lang="en-US" sz="1800" b="1" dirty="0">
              <a:solidFill>
                <a:schemeClr val="tx1"/>
              </a:solidFill>
              <a:latin typeface="Arial Black" pitchFamily="34" charset="0"/>
            </a:endParaRPr>
          </a:p>
          <a:p>
            <a:pPr algn="l">
              <a:buClr>
                <a:srgbClr val="FF0000"/>
              </a:buClr>
            </a:pPr>
            <a:r>
              <a:rPr lang="el-GR" sz="1800" b="1" dirty="0">
                <a:solidFill>
                  <a:schemeClr val="tx1"/>
                </a:solidFill>
                <a:latin typeface="Arial Black" pitchFamily="34" charset="0"/>
              </a:rPr>
              <a:t>Οποιαδήποτε τιμή από το </a:t>
            </a:r>
            <a:r>
              <a:rPr lang="el-GR" sz="1800" b="1" dirty="0">
                <a:solidFill>
                  <a:srgbClr val="FF0000"/>
                </a:solidFill>
                <a:latin typeface="Arial Black" pitchFamily="34" charset="0"/>
              </a:rPr>
              <a:t>7 προς το 0 </a:t>
            </a:r>
            <a:r>
              <a:rPr lang="el-GR" sz="1800" b="1" dirty="0">
                <a:solidFill>
                  <a:schemeClr val="tx1"/>
                </a:solidFill>
                <a:latin typeface="Arial Black" pitchFamily="34" charset="0"/>
              </a:rPr>
              <a:t>είναι στην περιοχή της </a:t>
            </a:r>
            <a:r>
              <a:rPr lang="el-GR" sz="1800" b="1" dirty="0">
                <a:solidFill>
                  <a:srgbClr val="FF0000"/>
                </a:solidFill>
                <a:latin typeface="Arial Black" pitchFamily="34" charset="0"/>
              </a:rPr>
              <a:t>Οξύτητας</a:t>
            </a:r>
            <a:r>
              <a:rPr lang="en-US" sz="1800" b="1" dirty="0">
                <a:solidFill>
                  <a:schemeClr val="tx1"/>
                </a:solidFill>
                <a:latin typeface="Arial Black" pitchFamily="34" charset="0"/>
              </a:rPr>
              <a:t>.</a:t>
            </a:r>
            <a:r>
              <a:rPr lang="el-GR" sz="1800" b="1" dirty="0">
                <a:solidFill>
                  <a:schemeClr val="tx1"/>
                </a:solidFill>
                <a:latin typeface="Arial Black" pitchFamily="34" charset="0"/>
              </a:rPr>
              <a:t> </a:t>
            </a:r>
            <a:endParaRPr lang="en-US" sz="1800" b="1" dirty="0">
              <a:solidFill>
                <a:schemeClr val="tx1"/>
              </a:solidFill>
              <a:latin typeface="Arial Black" pitchFamily="34" charset="0"/>
            </a:endParaRPr>
          </a:p>
          <a:p>
            <a:pPr algn="l">
              <a:buClr>
                <a:srgbClr val="FF0000"/>
              </a:buClr>
            </a:pPr>
            <a:r>
              <a:rPr lang="el-GR" sz="1800" b="1" dirty="0">
                <a:solidFill>
                  <a:schemeClr val="tx1"/>
                </a:solidFill>
                <a:latin typeface="Arial Black" pitchFamily="34" charset="0"/>
              </a:rPr>
              <a:t>Ενώ από τα </a:t>
            </a:r>
            <a:r>
              <a:rPr lang="el-GR" sz="1800" b="1" dirty="0">
                <a:solidFill>
                  <a:srgbClr val="FF0000"/>
                </a:solidFill>
                <a:latin typeface="Arial Black" pitchFamily="34" charset="0"/>
              </a:rPr>
              <a:t>7 μέχρι το 14 </a:t>
            </a:r>
            <a:r>
              <a:rPr lang="el-GR" sz="1800" b="1" dirty="0">
                <a:solidFill>
                  <a:schemeClr val="tx1"/>
                </a:solidFill>
                <a:latin typeface="Arial Black" pitchFamily="34" charset="0"/>
              </a:rPr>
              <a:t>είναι στην περιοχή της </a:t>
            </a:r>
            <a:r>
              <a:rPr lang="el-GR" sz="1800" b="1" dirty="0">
                <a:solidFill>
                  <a:srgbClr val="FF0000"/>
                </a:solidFill>
                <a:latin typeface="Arial Black" pitchFamily="34" charset="0"/>
              </a:rPr>
              <a:t>Αλκαλικοτητα</a:t>
            </a:r>
            <a:r>
              <a:rPr lang="el-GR" sz="1800" b="1" dirty="0">
                <a:solidFill>
                  <a:schemeClr val="tx1"/>
                </a:solidFill>
                <a:latin typeface="Arial Black" pitchFamily="34" charset="0"/>
              </a:rPr>
              <a:t>. </a:t>
            </a:r>
            <a:endParaRPr lang="en-US" sz="1800" b="1" dirty="0">
              <a:solidFill>
                <a:schemeClr val="tx1"/>
              </a:solidFill>
              <a:latin typeface="Arial Black" pitchFamily="34" charset="0"/>
            </a:endParaRPr>
          </a:p>
          <a:p>
            <a:pPr algn="l">
              <a:buClr>
                <a:srgbClr val="FF0000"/>
              </a:buClr>
            </a:pPr>
            <a:r>
              <a:rPr lang="el-GR" sz="1800" b="1" dirty="0">
                <a:solidFill>
                  <a:schemeClr val="tx1"/>
                </a:solidFill>
                <a:latin typeface="Arial Black" pitchFamily="34" charset="0"/>
              </a:rPr>
              <a:t>Το </a:t>
            </a:r>
            <a:r>
              <a:rPr lang="en-US" sz="1800" b="1" dirty="0">
                <a:solidFill>
                  <a:schemeClr val="tx1"/>
                </a:solidFill>
                <a:latin typeface="Arial Black" pitchFamily="34" charset="0"/>
              </a:rPr>
              <a:t>p</a:t>
            </a:r>
            <a:r>
              <a:rPr lang="el-GR" sz="1800" b="1" dirty="0">
                <a:solidFill>
                  <a:schemeClr val="tx1"/>
                </a:solidFill>
                <a:latin typeface="Arial Black" pitchFamily="34" charset="0"/>
              </a:rPr>
              <a:t>Η είναι ο αρνητικός δεκαδικός λογάριθμος της πυκνότητας των ιόντων ενός διαλύματος. Επομένως μια συγκέντρωση ιόντων υδρογόνου 10</a:t>
            </a:r>
            <a:r>
              <a:rPr lang="en-US" sz="1800" b="1" dirty="0">
                <a:solidFill>
                  <a:schemeClr val="tx1"/>
                </a:solidFill>
                <a:latin typeface="Arial Black" pitchFamily="34" charset="0"/>
              </a:rPr>
              <a:t>ˉ⁷ </a:t>
            </a:r>
            <a:r>
              <a:rPr lang="el-GR" sz="1800" b="1" dirty="0">
                <a:solidFill>
                  <a:schemeClr val="tx1"/>
                </a:solidFill>
                <a:latin typeface="Arial Black" pitchFamily="34" charset="0"/>
              </a:rPr>
              <a:t>εκφράζεται ως </a:t>
            </a:r>
            <a:r>
              <a:rPr lang="en-US" sz="1800" b="1" dirty="0">
                <a:solidFill>
                  <a:schemeClr val="tx1"/>
                </a:solidFill>
                <a:latin typeface="Arial Black" pitchFamily="34" charset="0"/>
              </a:rPr>
              <a:t>p</a:t>
            </a:r>
            <a:r>
              <a:rPr lang="el-GR" sz="1800" b="1" dirty="0">
                <a:solidFill>
                  <a:schemeClr val="tx1"/>
                </a:solidFill>
                <a:latin typeface="Arial Black" pitchFamily="34" charset="0"/>
              </a:rPr>
              <a:t>Η7 (ουδέτερο), 10ˉ¹ ως </a:t>
            </a:r>
            <a:r>
              <a:rPr lang="en-US" sz="1800" b="1" dirty="0">
                <a:solidFill>
                  <a:schemeClr val="tx1"/>
                </a:solidFill>
                <a:latin typeface="Arial Black" pitchFamily="34" charset="0"/>
              </a:rPr>
              <a:t>p</a:t>
            </a:r>
            <a:r>
              <a:rPr lang="el-GR" sz="1800" b="1" dirty="0">
                <a:solidFill>
                  <a:schemeClr val="tx1"/>
                </a:solidFill>
                <a:latin typeface="Arial Black" pitchFamily="34" charset="0"/>
              </a:rPr>
              <a:t>Η1 (οξύ) και 10ˉ¹⁴ ως </a:t>
            </a:r>
            <a:r>
              <a:rPr lang="en-US" sz="1800" b="1" dirty="0">
                <a:solidFill>
                  <a:schemeClr val="tx1"/>
                </a:solidFill>
                <a:latin typeface="Arial Black" pitchFamily="34" charset="0"/>
              </a:rPr>
              <a:t>p</a:t>
            </a:r>
            <a:r>
              <a:rPr lang="el-GR" sz="1800" b="1" dirty="0">
                <a:solidFill>
                  <a:schemeClr val="tx1"/>
                </a:solidFill>
                <a:latin typeface="Arial Black" pitchFamily="34" charset="0"/>
              </a:rPr>
              <a:t>Η14 (αλκαλικό).</a:t>
            </a:r>
          </a:p>
          <a:p>
            <a:pPr algn="l">
              <a:buClr>
                <a:srgbClr val="FF0000"/>
              </a:buClr>
            </a:pPr>
            <a:r>
              <a:rPr lang="el-GR" sz="1800" b="1" dirty="0">
                <a:solidFill>
                  <a:schemeClr val="tx1"/>
                </a:solidFill>
                <a:latin typeface="Arial Black" pitchFamily="34" charset="0"/>
              </a:rPr>
              <a:t>Είναι λοιπόν φανερό ότι η διαφορά μεταξύ κάθε αριθμού είναι 10 φορές και η διαφορά μεταξύ </a:t>
            </a:r>
            <a:r>
              <a:rPr lang="en-US" sz="1800" b="1" dirty="0">
                <a:solidFill>
                  <a:schemeClr val="tx1"/>
                </a:solidFill>
                <a:latin typeface="Arial Black" pitchFamily="34" charset="0"/>
              </a:rPr>
              <a:t>p</a:t>
            </a:r>
            <a:r>
              <a:rPr lang="el-GR" sz="1800" b="1" dirty="0">
                <a:solidFill>
                  <a:schemeClr val="tx1"/>
                </a:solidFill>
                <a:latin typeface="Arial Black" pitchFamily="34" charset="0"/>
              </a:rPr>
              <a:t>Η7 και </a:t>
            </a:r>
            <a:r>
              <a:rPr lang="en-US" sz="1800" b="1" dirty="0">
                <a:solidFill>
                  <a:schemeClr val="tx1"/>
                </a:solidFill>
                <a:latin typeface="Arial Black" pitchFamily="34" charset="0"/>
              </a:rPr>
              <a:t>p</a:t>
            </a:r>
            <a:r>
              <a:rPr lang="el-GR" sz="1800" b="1" dirty="0">
                <a:solidFill>
                  <a:schemeClr val="tx1"/>
                </a:solidFill>
                <a:latin typeface="Arial Black" pitchFamily="34" charset="0"/>
              </a:rPr>
              <a:t>Η10 είναι 1000 φορές.</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rmAutofit/>
          </a:bodyPr>
          <a:lstStyle/>
          <a:p>
            <a:r>
              <a:rPr lang="el-GR" sz="2400" b="1" u="sng" dirty="0">
                <a:solidFill>
                  <a:schemeClr val="bg1"/>
                </a:solidFill>
                <a:latin typeface="Arial" pitchFamily="34" charset="0"/>
                <a:cs typeface="Arial" pitchFamily="34" charset="0"/>
              </a:rPr>
              <a:t>7.4. Οξύτητα, Ουδετερότητα και Αλκαλικότητα</a:t>
            </a:r>
          </a:p>
        </p:txBody>
      </p:sp>
    </p:spTree>
    <p:extLst>
      <p:ext uri="{BB962C8B-B14F-4D97-AF65-F5344CB8AC3E}">
        <p14:creationId xmlns:p14="http://schemas.microsoft.com/office/powerpoint/2010/main" val="2897592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sp>
        <p:nvSpPr>
          <p:cNvPr id="5" name="Title 1"/>
          <p:cNvSpPr>
            <a:spLocks noGrp="1"/>
          </p:cNvSpPr>
          <p:nvPr>
            <p:ph type="title"/>
          </p:nvPr>
        </p:nvSpPr>
        <p:spPr>
          <a:xfrm>
            <a:off x="285720" y="214290"/>
            <a:ext cx="8572560" cy="714380"/>
          </a:xfrm>
          <a:solidFill>
            <a:srgbClr val="7030A0"/>
          </a:solidFill>
          <a:effectLst>
            <a:glow rad="228600">
              <a:schemeClr val="accent1">
                <a:satMod val="175000"/>
                <a:alpha val="40000"/>
              </a:schemeClr>
            </a:glow>
          </a:effectLst>
        </p:spPr>
        <p:txBody>
          <a:bodyPr>
            <a:normAutofit fontScale="90000"/>
          </a:bodyPr>
          <a:lstStyle/>
          <a:p>
            <a:r>
              <a:rPr lang="el-GR" sz="2400" b="1" u="sng" dirty="0">
                <a:solidFill>
                  <a:schemeClr val="bg1"/>
                </a:solidFill>
                <a:latin typeface="Arial" pitchFamily="34" charset="0"/>
                <a:cs typeface="Arial" pitchFamily="34" charset="0"/>
              </a:rPr>
              <a:t>1.3.  ΛΕΒΗΤΑΣ </a:t>
            </a:r>
            <a:r>
              <a:rPr lang="en-US" sz="2400" b="1" u="sng" dirty="0">
                <a:solidFill>
                  <a:schemeClr val="bg1"/>
                </a:solidFill>
                <a:latin typeface="Arial" pitchFamily="34" charset="0"/>
                <a:cs typeface="Arial" pitchFamily="34" charset="0"/>
              </a:rPr>
              <a:t>BABCOCK-WILCOX (B &amp; W) </a:t>
            </a:r>
            <a:r>
              <a:rPr lang="el-GR" sz="2400" b="1" u="sng" dirty="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pic>
        <p:nvPicPr>
          <p:cNvPr id="3074" name="Picture 2" descr="C:\Users\Fadi\Desktop\babcock-wilcox-water-tube-boiler-1.gif"/>
          <p:cNvPicPr>
            <a:picLocks noChangeAspect="1" noChangeArrowheads="1"/>
          </p:cNvPicPr>
          <p:nvPr/>
        </p:nvPicPr>
        <p:blipFill>
          <a:blip r:embed="rId3" cstate="print">
            <a:lum bright="-30000" contrast="58000"/>
          </a:blip>
          <a:srcRect/>
          <a:stretch>
            <a:fillRect/>
          </a:stretch>
        </p:blipFill>
        <p:spPr bwMode="auto">
          <a:xfrm>
            <a:off x="323528" y="1268760"/>
            <a:ext cx="4320480" cy="5184576"/>
          </a:xfrm>
          <a:prstGeom prst="rect">
            <a:avLst/>
          </a:prstGeom>
          <a:noFill/>
        </p:spPr>
      </p:pic>
      <p:pic>
        <p:nvPicPr>
          <p:cNvPr id="3075" name="Picture 3" descr="C:\Users\Fadi\Desktop\babcock-wilcox-water-tube-boiler-2.gif"/>
          <p:cNvPicPr>
            <a:picLocks noChangeAspect="1" noChangeArrowheads="1"/>
          </p:cNvPicPr>
          <p:nvPr/>
        </p:nvPicPr>
        <p:blipFill>
          <a:blip r:embed="rId4" cstate="print">
            <a:lum bright="-14000" contrast="24000"/>
          </a:blip>
          <a:srcRect/>
          <a:stretch>
            <a:fillRect/>
          </a:stretch>
        </p:blipFill>
        <p:spPr bwMode="auto">
          <a:xfrm>
            <a:off x="4716016" y="1268760"/>
            <a:ext cx="4202410" cy="5184576"/>
          </a:xfrm>
          <a:prstGeom prst="rect">
            <a:avLst/>
          </a:prstGeom>
          <a:noFill/>
        </p:spPr>
      </p:pic>
    </p:spTree>
    <p:extLst>
      <p:ext uri="{BB962C8B-B14F-4D97-AF65-F5344CB8AC3E}">
        <p14:creationId xmlns:p14="http://schemas.microsoft.com/office/powerpoint/2010/main" val="689347347"/>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1950" b="1" dirty="0">
                <a:solidFill>
                  <a:schemeClr val="tx1"/>
                </a:solidFill>
                <a:latin typeface="Arial Black" pitchFamily="34" charset="0"/>
              </a:rPr>
              <a:t>Κατά τη λειτουργία του λέβητα το νερό εξατμίζεται, ενώ οι ύλες που περιέχονται μέσα σ' αυτό παραμένουν στον υδροθάλαμο. Οι παραπάνω ξένες ύλες αυξάνονται προοδευτικά αυξάνοντας και την πυκνότητα του νερού του υδροθάλαμου, τόσο περισσότερο όσο περισσότερη είναι και η ποσότητα του νερού που εισάγεται μέσα στο κύκλωμα προς αναπλήρωση των απωλειών, ή όσο μεγαλύτερη είναι η τυχόν διαρροή του ψυγείου ή η προβολή του βραστήρα.</a:t>
            </a:r>
          </a:p>
          <a:p>
            <a:pPr algn="l">
              <a:buClr>
                <a:srgbClr val="FF0000"/>
              </a:buClr>
            </a:pPr>
            <a:r>
              <a:rPr lang="el-GR" sz="1950" b="1" dirty="0">
                <a:solidFill>
                  <a:schemeClr val="tx1"/>
                </a:solidFill>
                <a:latin typeface="Arial Black" pitchFamily="34" charset="0"/>
              </a:rPr>
              <a:t>Το νερό παρουσιάζει διαφορετική ικανότητα διάλυσης κάθε άλατος, υπάρχει δε ένα όριο στη διαλυτότητα αυτή που ονομάζεται </a:t>
            </a:r>
            <a:r>
              <a:rPr lang="el-GR" sz="1950" b="1" dirty="0">
                <a:solidFill>
                  <a:srgbClr val="FF0000"/>
                </a:solidFill>
                <a:latin typeface="Arial Black" pitchFamily="34" charset="0"/>
              </a:rPr>
              <a:t>σημείο κορεσμού</a:t>
            </a:r>
            <a:r>
              <a:rPr lang="el-GR" sz="1950" b="1" dirty="0">
                <a:solidFill>
                  <a:schemeClr val="tx1"/>
                </a:solidFill>
                <a:latin typeface="Arial Black" pitchFamily="34" charset="0"/>
              </a:rPr>
              <a:t>. Πέρα από το όριο αυτό η ποσότητα άλατος που πλεονάζει δεν μπορεί να συγκρατηθεί από το νερό και πέφτει στον πυθμένα του υδροθαλάμου. Η διαλυτότητα των αλάτων μέσα στο νερό μεταβάλλεται με τη θερμοκρασία. Ορισμένα άλατα είναι πολύ περισσότερο διαλυτά σε ζεστό νερό, ενώ για άλλα ισχύει το αντίθετο. Τα τελευταία αυτά είναι εκείνα, τα οποία και σχηματίζουν τις καθαλατώσεις στο λέβητα.</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l-GR" sz="1900" b="1" u="sng" dirty="0">
                <a:solidFill>
                  <a:schemeClr val="bg1"/>
                </a:solidFill>
                <a:latin typeface="Arial" pitchFamily="34" charset="0"/>
                <a:cs typeface="Arial" pitchFamily="34" charset="0"/>
              </a:rPr>
              <a:t>7.4. Η επίδραση των αλάτων και ο σχηματισμός των καθαλατώσεων</a:t>
            </a:r>
          </a:p>
        </p:txBody>
      </p:sp>
    </p:spTree>
    <p:extLst>
      <p:ext uri="{BB962C8B-B14F-4D97-AF65-F5344CB8AC3E}">
        <p14:creationId xmlns:p14="http://schemas.microsoft.com/office/powerpoint/2010/main" val="499830134"/>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2000" b="1" dirty="0">
                <a:solidFill>
                  <a:schemeClr val="tx1"/>
                </a:solidFill>
                <a:latin typeface="Arial Black" pitchFamily="34" charset="0"/>
              </a:rPr>
              <a:t>Έτσι, αν ποσότητα νερού χαμηλής θερμοκρασίας και υψηλής σε περιεκτικότητα ενός άλατος σε διάλυση μπει στον υδροθάλαμο, όπου επικρατεί</a:t>
            </a:r>
            <a:r>
              <a:rPr lang="en-US" sz="2000" b="1" dirty="0">
                <a:solidFill>
                  <a:schemeClr val="tx1"/>
                </a:solidFill>
                <a:latin typeface="Arial Black" pitchFamily="34" charset="0"/>
              </a:rPr>
              <a:t> </a:t>
            </a:r>
            <a:r>
              <a:rPr lang="el-GR" sz="2000" b="1" dirty="0">
                <a:solidFill>
                  <a:schemeClr val="tx1"/>
                </a:solidFill>
                <a:latin typeface="Arial Black" pitchFamily="34" charset="0"/>
              </a:rPr>
              <a:t>υψηλότερη θερμοκρασία, θα απορρίψει την ποσότητα άλατος που πλεονάζει στον πυθμένα του υδροθαλάμου. Και αυτό, διότι στην υψηλότερη θερμοκρασία του υδροθαλάμου αντιστοιχεί χαμηλότερο σημείο κορεσμού. Με αυτό τον τρόπο αρχίζει ο σχηματισμός των καθαλατώσεων. </a:t>
            </a:r>
            <a:endParaRPr lang="en-US" sz="2000" b="1" dirty="0">
              <a:solidFill>
                <a:schemeClr val="tx1"/>
              </a:solidFill>
              <a:latin typeface="Arial Black" pitchFamily="34" charset="0"/>
            </a:endParaRPr>
          </a:p>
          <a:p>
            <a:pPr algn="l">
              <a:buClr>
                <a:srgbClr val="FF0000"/>
              </a:buClr>
            </a:pPr>
            <a:r>
              <a:rPr lang="el-GR" sz="2000" b="1" dirty="0">
                <a:solidFill>
                  <a:schemeClr val="tx1"/>
                </a:solidFill>
                <a:latin typeface="Arial Black" pitchFamily="34" charset="0"/>
              </a:rPr>
              <a:t>Αυτές, ανάλογα με τα άλατα από τα οποία προέρχονται, διακρίνονται σε σκληρές και σε μαλακές.</a:t>
            </a:r>
          </a:p>
          <a:p>
            <a:pPr algn="l">
              <a:buClr>
                <a:srgbClr val="FF0000"/>
              </a:buClr>
            </a:pPr>
            <a:r>
              <a:rPr lang="el-GR" sz="2000" b="1" dirty="0">
                <a:solidFill>
                  <a:schemeClr val="tx1"/>
                </a:solidFill>
                <a:latin typeface="Arial Black" pitchFamily="34" charset="0"/>
              </a:rPr>
              <a:t>Οι σκληρές προέρχονται από τα άλατα του θεϊκού ασβεστίου κυρίως, το οποίο περιέχεται σε υψηλή αναλογία στο θαλάσσιο νερό, ενώ οι μαλακές από τα άλατα ανθρακικού ασβεστίου και μαγνησίου, άλλων γαιωδών υλών ή από καθιζήματα (</a:t>
            </a:r>
            <a:r>
              <a:rPr lang="en-US" sz="2000" b="1" dirty="0">
                <a:solidFill>
                  <a:schemeClr val="tx1"/>
                </a:solidFill>
                <a:latin typeface="Arial Black" pitchFamily="34" charset="0"/>
              </a:rPr>
              <a:t>sediments)</a:t>
            </a:r>
            <a:r>
              <a:rPr lang="el-GR" sz="2000" b="1" dirty="0">
                <a:solidFill>
                  <a:schemeClr val="tx1"/>
                </a:solidFill>
                <a:latin typeface="Arial Black" pitchFamily="34" charset="0"/>
              </a:rPr>
              <a:t> των διάφορων μιγμάτων της χημικής επεξεργασίας του νερού που χρησιμοποιούνται μέσα στον υδροθάλαμο.</a:t>
            </a:r>
          </a:p>
          <a:p>
            <a:pPr algn="l">
              <a:buClr>
                <a:srgbClr val="FF0000"/>
              </a:buClr>
            </a:pPr>
            <a:endParaRPr lang="el-GR" sz="16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l-GR" sz="1900" b="1" u="sng" dirty="0">
                <a:solidFill>
                  <a:schemeClr val="bg1"/>
                </a:solidFill>
                <a:latin typeface="Arial" pitchFamily="34" charset="0"/>
                <a:cs typeface="Arial" pitchFamily="34" charset="0"/>
              </a:rPr>
              <a:t>7.4. Η επίδραση των αλάτων και ο σχηματισμός των καθαλατώσεων</a:t>
            </a:r>
          </a:p>
        </p:txBody>
      </p:sp>
    </p:spTree>
    <p:extLst>
      <p:ext uri="{BB962C8B-B14F-4D97-AF65-F5344CB8AC3E}">
        <p14:creationId xmlns:p14="http://schemas.microsoft.com/office/powerpoint/2010/main" val="3047770348"/>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2400" b="1" dirty="0">
                <a:solidFill>
                  <a:schemeClr val="tx1"/>
                </a:solidFill>
                <a:latin typeface="Arial Black" pitchFamily="34" charset="0"/>
              </a:rPr>
              <a:t>Οι </a:t>
            </a:r>
            <a:r>
              <a:rPr lang="el-GR" sz="2400" b="1" dirty="0">
                <a:solidFill>
                  <a:srgbClr val="FF0000"/>
                </a:solidFill>
                <a:latin typeface="Arial Black" pitchFamily="34" charset="0"/>
              </a:rPr>
              <a:t>σκληρές καθαλατώσεις </a:t>
            </a:r>
            <a:r>
              <a:rPr lang="el-GR" sz="2400" b="1" dirty="0">
                <a:solidFill>
                  <a:schemeClr val="tx1"/>
                </a:solidFill>
                <a:latin typeface="Arial Black" pitchFamily="34" charset="0"/>
              </a:rPr>
              <a:t>είναι οι πιο </a:t>
            </a:r>
            <a:r>
              <a:rPr lang="el-GR" sz="2400" b="1" u="sng" dirty="0">
                <a:solidFill>
                  <a:srgbClr val="FF0000"/>
                </a:solidFill>
                <a:latin typeface="Arial Black" pitchFamily="34" charset="0"/>
              </a:rPr>
              <a:t>ανεπιθύμητες</a:t>
            </a:r>
            <a:r>
              <a:rPr lang="el-GR" sz="2400" b="1" dirty="0">
                <a:solidFill>
                  <a:schemeClr val="tx1"/>
                </a:solidFill>
                <a:latin typeface="Arial Black" pitchFamily="34" charset="0"/>
              </a:rPr>
              <a:t>, γιατί προσκολλώνται στο έλασμα και αφαιρούνται δύσκολα μόνο κατά τον εσωτερικό καθαρισμό του λέβητα. Είναι λεπτόκοκκες, μοιάζουν με γύψο και σπάζουν όπως το γυαλί.</a:t>
            </a:r>
          </a:p>
          <a:p>
            <a:pPr algn="l">
              <a:buClr>
                <a:srgbClr val="FF0000"/>
              </a:buClr>
            </a:pPr>
            <a:r>
              <a:rPr lang="el-GR" sz="2400" b="1" dirty="0">
                <a:solidFill>
                  <a:schemeClr val="tx1"/>
                </a:solidFill>
                <a:latin typeface="Arial Black" pitchFamily="34" charset="0"/>
              </a:rPr>
              <a:t>Οι μαλακές εξάγονται ευκολότερα με τις εξαγωγές, είναι χονδρόκοκκες, μοιάζουν με κιμωλία και ξύνονται εύκολα με την ξύστρα.</a:t>
            </a:r>
          </a:p>
          <a:p>
            <a:pPr algn="l">
              <a:buClr>
                <a:srgbClr val="FF0000"/>
              </a:buClr>
            </a:pPr>
            <a:r>
              <a:rPr lang="el-GR" sz="2400" b="1" dirty="0">
                <a:solidFill>
                  <a:schemeClr val="tx1"/>
                </a:solidFill>
                <a:latin typeface="Arial Black" pitchFamily="34" charset="0"/>
              </a:rPr>
              <a:t>Ένας λόγος, για τον οποίο χρησιμοποιούνται χημικές ουσίες μέσα στον υδροθάλαμο, είναι ότι συντελούν στη μετατροπή των θεϊκών αλάτων σε ανθρακικά, τα οποία και δίνουν, όπως είπαμε, μαλακές καθαλατώσεις.</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l-GR" sz="1900" b="1" u="sng" dirty="0">
                <a:solidFill>
                  <a:schemeClr val="bg1"/>
                </a:solidFill>
                <a:latin typeface="Arial" pitchFamily="34" charset="0"/>
                <a:cs typeface="Arial" pitchFamily="34" charset="0"/>
              </a:rPr>
              <a:t>7.4. Η επίδραση των αλάτων και ο σχηματισμός των καθαλατώσεων</a:t>
            </a:r>
          </a:p>
        </p:txBody>
      </p:sp>
    </p:spTree>
    <p:extLst>
      <p:ext uri="{BB962C8B-B14F-4D97-AF65-F5344CB8AC3E}">
        <p14:creationId xmlns:p14="http://schemas.microsoft.com/office/powerpoint/2010/main" val="3675958800"/>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1800" b="1" dirty="0">
                <a:solidFill>
                  <a:schemeClr val="tx1"/>
                </a:solidFill>
                <a:latin typeface="Arial Black" pitchFamily="34" charset="0"/>
              </a:rPr>
              <a:t>Οι καθαλατώσεις παρουσιάζονται συνήθως στα χαμηλότερα μέρη του λέβητα, η ενέργεια τους είναι πολλαπλά επιβλαβής για το λέβητα, γιατί:</a:t>
            </a:r>
          </a:p>
          <a:p>
            <a:pPr marL="252000" indent="-252000" algn="l">
              <a:buClr>
                <a:srgbClr val="FF0000"/>
              </a:buClr>
            </a:pPr>
            <a:r>
              <a:rPr lang="el-GR" sz="1800" b="1" dirty="0">
                <a:solidFill>
                  <a:srgbClr val="FF0000"/>
                </a:solidFill>
                <a:latin typeface="Arial Black" pitchFamily="34" charset="0"/>
              </a:rPr>
              <a:t>Α)</a:t>
            </a:r>
            <a:r>
              <a:rPr lang="en-US" sz="1800" b="1" dirty="0">
                <a:solidFill>
                  <a:srgbClr val="FF0000"/>
                </a:solidFill>
                <a:latin typeface="Arial Black" pitchFamily="34" charset="0"/>
              </a:rPr>
              <a:t> </a:t>
            </a:r>
            <a:r>
              <a:rPr lang="el-GR" sz="1800" b="1" dirty="0">
                <a:solidFill>
                  <a:schemeClr val="tx1"/>
                </a:solidFill>
                <a:latin typeface="Arial Black" pitchFamily="34" charset="0"/>
              </a:rPr>
              <a:t>Είναι δυσθερμαγωγές και </a:t>
            </a:r>
            <a:r>
              <a:rPr lang="el-GR" sz="1800" b="1" dirty="0">
                <a:solidFill>
                  <a:srgbClr val="FF0000"/>
                </a:solidFill>
                <a:latin typeface="Arial Black" pitchFamily="34" charset="0"/>
              </a:rPr>
              <a:t>παρεμποδίζουν τη μετάδοση της θερμότητας στο νερό</a:t>
            </a:r>
            <a:r>
              <a:rPr lang="el-GR" sz="1800" b="1" dirty="0">
                <a:solidFill>
                  <a:schemeClr val="tx1"/>
                </a:solidFill>
                <a:latin typeface="Arial Black" pitchFamily="34" charset="0"/>
              </a:rPr>
              <a:t>, με αποτέλεσμα την υπερθέρμανση και ερυθροπύρωση του υλικού. Αυτή δημιουργεί τοπικό εξόγκωμα και πιθανή διάρρηξη του υλικού η οποία μπορεί να καταλήξει και σε μεγαλύτερη έκρηξη.</a:t>
            </a:r>
          </a:p>
          <a:p>
            <a:pPr marL="252000" indent="-252000" algn="l">
              <a:buClr>
                <a:srgbClr val="FF0000"/>
              </a:buClr>
            </a:pPr>
            <a:r>
              <a:rPr lang="el-GR" sz="1800" b="1" dirty="0">
                <a:solidFill>
                  <a:srgbClr val="FF0000"/>
                </a:solidFill>
                <a:latin typeface="Arial Black" pitchFamily="34" charset="0"/>
              </a:rPr>
              <a:t>Β) Αυξάνουν</a:t>
            </a:r>
            <a:r>
              <a:rPr lang="el-GR" sz="1800" b="1" dirty="0">
                <a:solidFill>
                  <a:schemeClr val="tx1"/>
                </a:solidFill>
                <a:latin typeface="Arial Black" pitchFamily="34" charset="0"/>
              </a:rPr>
              <a:t> λόγω του δυσθερμαγωγού τους την </a:t>
            </a:r>
            <a:r>
              <a:rPr lang="el-GR" sz="1800" b="1" dirty="0">
                <a:solidFill>
                  <a:srgbClr val="FF0000"/>
                </a:solidFill>
                <a:latin typeface="Arial Black" pitchFamily="34" charset="0"/>
              </a:rPr>
              <a:t>κατανάλωση σε καύσιμο</a:t>
            </a:r>
            <a:r>
              <a:rPr lang="el-GR" sz="1800" b="1" dirty="0">
                <a:solidFill>
                  <a:schemeClr val="tx1"/>
                </a:solidFill>
                <a:latin typeface="Arial Black" pitchFamily="34" charset="0"/>
              </a:rPr>
              <a:t>, ώστε για πάχος καθαλάτωσης 1,5 mm να παρατηρείται αύξηση καταναλώσεως κατά 20%, ενώ για πάχος 12,5 mm μέχρι και 150% αντίστοιχα.</a:t>
            </a:r>
          </a:p>
          <a:p>
            <a:pPr marL="252000" indent="-252000" algn="l">
              <a:buClr>
                <a:srgbClr val="FF0000"/>
              </a:buClr>
            </a:pPr>
            <a:r>
              <a:rPr lang="el-GR" sz="1800" b="1" dirty="0">
                <a:solidFill>
                  <a:srgbClr val="FF0000"/>
                </a:solidFill>
                <a:latin typeface="Arial Black" pitchFamily="34" charset="0"/>
              </a:rPr>
              <a:t>Γ) </a:t>
            </a:r>
            <a:r>
              <a:rPr lang="el-GR" sz="1800" b="1" dirty="0">
                <a:solidFill>
                  <a:schemeClr val="tx1"/>
                </a:solidFill>
                <a:latin typeface="Arial Black" pitchFamily="34" charset="0"/>
              </a:rPr>
              <a:t>Υποβοηθούν τη </a:t>
            </a:r>
            <a:r>
              <a:rPr lang="el-GR" sz="1800" b="1" dirty="0">
                <a:solidFill>
                  <a:srgbClr val="FF0000"/>
                </a:solidFill>
                <a:latin typeface="Arial Black" pitchFamily="34" charset="0"/>
              </a:rPr>
              <a:t>διάβρωση του λέβητα</a:t>
            </a:r>
            <a:r>
              <a:rPr lang="el-GR" sz="1800" b="1" dirty="0">
                <a:solidFill>
                  <a:schemeClr val="tx1"/>
                </a:solidFill>
                <a:latin typeface="Arial Black" pitchFamily="34" charset="0"/>
              </a:rPr>
              <a:t>, γιατί, όταν σχηματίζονται, ελευθερώνουν οξέα.</a:t>
            </a:r>
          </a:p>
          <a:p>
            <a:pPr algn="l">
              <a:buClr>
                <a:srgbClr val="FF0000"/>
              </a:buClr>
            </a:pPr>
            <a:r>
              <a:rPr lang="el-GR" sz="1800" b="1" dirty="0">
                <a:solidFill>
                  <a:srgbClr val="FF0000"/>
                </a:solidFill>
                <a:latin typeface="Arial Black" pitchFamily="34" charset="0"/>
              </a:rPr>
              <a:t>Δ) </a:t>
            </a:r>
            <a:r>
              <a:rPr lang="el-GR" sz="1800" b="1" dirty="0">
                <a:solidFill>
                  <a:schemeClr val="tx1"/>
                </a:solidFill>
                <a:latin typeface="Arial Black" pitchFamily="34" charset="0"/>
              </a:rPr>
              <a:t>Υποβοηθούν την </a:t>
            </a:r>
            <a:r>
              <a:rPr lang="el-GR" sz="1800" b="1" dirty="0">
                <a:solidFill>
                  <a:srgbClr val="FF0000"/>
                </a:solidFill>
                <a:latin typeface="Arial Black" pitchFamily="34" charset="0"/>
              </a:rPr>
              <a:t>ανάβραση</a:t>
            </a:r>
            <a:r>
              <a:rPr lang="el-GR" sz="1800" b="1" dirty="0">
                <a:solidFill>
                  <a:schemeClr val="tx1"/>
                </a:solidFill>
                <a:latin typeface="Arial Black" pitchFamily="34" charset="0"/>
              </a:rPr>
              <a:t>.</a:t>
            </a:r>
          </a:p>
          <a:p>
            <a:pPr marL="252000" indent="-252000" algn="l">
              <a:buClr>
                <a:srgbClr val="FF0000"/>
              </a:buClr>
            </a:pPr>
            <a:r>
              <a:rPr lang="el-GR" sz="1800" b="1" dirty="0">
                <a:solidFill>
                  <a:srgbClr val="FF0000"/>
                </a:solidFill>
                <a:latin typeface="Arial Black" pitchFamily="34" charset="0"/>
              </a:rPr>
              <a:t>Ε) </a:t>
            </a:r>
            <a:r>
              <a:rPr lang="el-GR" sz="1800" b="1" dirty="0">
                <a:solidFill>
                  <a:schemeClr val="tx1"/>
                </a:solidFill>
                <a:latin typeface="Arial Black" pitchFamily="34" charset="0"/>
              </a:rPr>
              <a:t>Δημιουργούν </a:t>
            </a:r>
            <a:r>
              <a:rPr lang="el-GR" sz="1800" b="1" dirty="0">
                <a:solidFill>
                  <a:srgbClr val="FF0000"/>
                </a:solidFill>
                <a:latin typeface="Arial Black" pitchFamily="34" charset="0"/>
              </a:rPr>
              <a:t>αυξημένη δαπάνη συντήρησης </a:t>
            </a:r>
            <a:r>
              <a:rPr lang="el-GR" sz="1800" b="1" dirty="0">
                <a:solidFill>
                  <a:schemeClr val="tx1"/>
                </a:solidFill>
                <a:latin typeface="Arial Black" pitchFamily="34" charset="0"/>
              </a:rPr>
              <a:t>λόγω ανάγκης συχνών καθαρισμών.</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l-GR" sz="1900" b="1" u="sng" dirty="0">
                <a:solidFill>
                  <a:schemeClr val="bg1"/>
                </a:solidFill>
                <a:latin typeface="Arial" pitchFamily="34" charset="0"/>
                <a:cs typeface="Arial" pitchFamily="34" charset="0"/>
              </a:rPr>
              <a:t>7.4. Η επίδραση των αλάτων και ο σχηματισμός των καθαλατώσεων</a:t>
            </a:r>
          </a:p>
        </p:txBody>
      </p:sp>
    </p:spTree>
    <p:extLst>
      <p:ext uri="{BB962C8B-B14F-4D97-AF65-F5344CB8AC3E}">
        <p14:creationId xmlns:p14="http://schemas.microsoft.com/office/powerpoint/2010/main" val="1232098238"/>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1800" b="1" dirty="0">
                <a:solidFill>
                  <a:schemeClr val="tx1"/>
                </a:solidFill>
                <a:latin typeface="Arial Black" pitchFamily="34" charset="0"/>
              </a:rPr>
              <a:t>Τα οξέα που περιέχονται στο νερό του υδροθάλαμου είναι πολλαπλά επιβλαβή για τη συντήρηση του, γιατί προσβάλλουν τα μέταλλα. Τα οξέα αυτά είναι το ανθρακικό οξύ, το νιτρικό, το θεϊκό, το υδροχλωρικό και ορισμένα λιπαρά οξέα.</a:t>
            </a:r>
          </a:p>
          <a:p>
            <a:pPr algn="l">
              <a:buClr>
                <a:srgbClr val="FF0000"/>
              </a:buClr>
            </a:pPr>
            <a:r>
              <a:rPr lang="el-GR" sz="1800" b="1" dirty="0">
                <a:solidFill>
                  <a:schemeClr val="tx1"/>
                </a:solidFill>
                <a:latin typeface="Arial Black" pitchFamily="34" charset="0"/>
              </a:rPr>
              <a:t>Το πιο επικίνδυνο από όλα είναι το υδροχλωρικό οξύ, άκρως διαβρωτικό, το οποίο προέρχεται κυρίως από χλωριούχο μαγνήσιο</a:t>
            </a:r>
            <a:r>
              <a:rPr lang="en-US" sz="1800" b="1" dirty="0">
                <a:solidFill>
                  <a:schemeClr val="tx1"/>
                </a:solidFill>
                <a:latin typeface="Arial Black" pitchFamily="34" charset="0"/>
              </a:rPr>
              <a:t> (MGCI</a:t>
            </a:r>
            <a:r>
              <a:rPr lang="en-US" sz="1400" b="1" dirty="0">
                <a:solidFill>
                  <a:schemeClr val="tx1"/>
                </a:solidFill>
                <a:latin typeface="Arial Black" pitchFamily="34" charset="0"/>
              </a:rPr>
              <a:t>2</a:t>
            </a:r>
            <a:r>
              <a:rPr lang="en-US" sz="1800" b="1" dirty="0">
                <a:solidFill>
                  <a:schemeClr val="tx1"/>
                </a:solidFill>
                <a:latin typeface="Arial Black" pitchFamily="34" charset="0"/>
              </a:rPr>
              <a:t>)</a:t>
            </a:r>
            <a:r>
              <a:rPr lang="el-GR" sz="1800" b="1" dirty="0">
                <a:solidFill>
                  <a:schemeClr val="tx1"/>
                </a:solidFill>
                <a:latin typeface="Arial Black" pitchFamily="34" charset="0"/>
              </a:rPr>
              <a:t>, αλλά και από χλωριούχο νάτριο</a:t>
            </a:r>
            <a:r>
              <a:rPr lang="en-US" sz="1800" b="1" dirty="0">
                <a:solidFill>
                  <a:schemeClr val="tx1"/>
                </a:solidFill>
                <a:latin typeface="Arial Black" pitchFamily="34" charset="0"/>
              </a:rPr>
              <a:t> (NACI)</a:t>
            </a:r>
            <a:r>
              <a:rPr lang="el-GR" sz="1800" b="1" dirty="0">
                <a:solidFill>
                  <a:schemeClr val="tx1"/>
                </a:solidFill>
                <a:latin typeface="Arial Black" pitchFamily="34" charset="0"/>
              </a:rPr>
              <a:t>, που περιέχεται στο θαλάσσιο νερό.</a:t>
            </a:r>
          </a:p>
          <a:p>
            <a:pPr algn="l">
              <a:buClr>
                <a:srgbClr val="FF0000"/>
              </a:buClr>
            </a:pPr>
            <a:r>
              <a:rPr lang="el-GR" sz="1800" b="1" dirty="0">
                <a:solidFill>
                  <a:schemeClr val="tx1"/>
                </a:solidFill>
                <a:latin typeface="Arial Black" pitchFamily="34" charset="0"/>
              </a:rPr>
              <a:t>Το οξύ προσβάλλει το μέταλλο, υποβοηθεί καταρχήν την έναρξη της οξείδωσης, και συντελεί στη συνέχεια στη γρήγορη επέκταση της. </a:t>
            </a:r>
            <a:endParaRPr lang="en-US" sz="1800" b="1" dirty="0">
              <a:solidFill>
                <a:schemeClr val="tx1"/>
              </a:solidFill>
              <a:latin typeface="Arial Black" pitchFamily="34" charset="0"/>
            </a:endParaRPr>
          </a:p>
          <a:p>
            <a:pPr algn="l">
              <a:buClr>
                <a:srgbClr val="FF0000"/>
              </a:buClr>
            </a:pPr>
            <a:r>
              <a:rPr lang="el-GR" sz="1800" b="1" dirty="0">
                <a:solidFill>
                  <a:schemeClr val="tx1"/>
                </a:solidFill>
                <a:latin typeface="Arial Black" pitchFamily="34" charset="0"/>
              </a:rPr>
              <a:t>Από διάφορα πειράματα αποδείχθηκε ότι η επίδραση των οξέων εξαρτάται από:</a:t>
            </a:r>
          </a:p>
          <a:p>
            <a:pPr algn="l">
              <a:buClr>
                <a:srgbClr val="FF0000"/>
              </a:buClr>
            </a:pPr>
            <a:r>
              <a:rPr lang="el-GR" sz="1800" b="1" dirty="0">
                <a:solidFill>
                  <a:srgbClr val="FF0000"/>
                </a:solidFill>
                <a:latin typeface="Arial Black" pitchFamily="34" charset="0"/>
              </a:rPr>
              <a:t>Α) </a:t>
            </a:r>
            <a:r>
              <a:rPr lang="el-GR" sz="1800" b="1" dirty="0">
                <a:solidFill>
                  <a:schemeClr val="tx1"/>
                </a:solidFill>
                <a:latin typeface="Arial Black" pitchFamily="34" charset="0"/>
              </a:rPr>
              <a:t>Την ομοιογένεια και καθαρότητα του μετάλλου.</a:t>
            </a:r>
          </a:p>
          <a:p>
            <a:pPr algn="l">
              <a:buClr>
                <a:srgbClr val="FF0000"/>
              </a:buClr>
            </a:pPr>
            <a:r>
              <a:rPr lang="el-GR" sz="1800" b="1" dirty="0">
                <a:solidFill>
                  <a:srgbClr val="FF0000"/>
                </a:solidFill>
                <a:latin typeface="Arial Black" pitchFamily="34" charset="0"/>
              </a:rPr>
              <a:t>Β) </a:t>
            </a:r>
            <a:r>
              <a:rPr lang="el-GR" sz="1800" b="1" dirty="0">
                <a:solidFill>
                  <a:schemeClr val="tx1"/>
                </a:solidFill>
                <a:latin typeface="Arial Black" pitchFamily="34" charset="0"/>
              </a:rPr>
              <a:t>την ποσότητα του οξυγόνου στο νερό.</a:t>
            </a:r>
          </a:p>
          <a:p>
            <a:pPr algn="l">
              <a:buClr>
                <a:srgbClr val="FF0000"/>
              </a:buClr>
            </a:pPr>
            <a:r>
              <a:rPr lang="el-GR" sz="1800" b="1" dirty="0">
                <a:solidFill>
                  <a:srgbClr val="FF0000"/>
                </a:solidFill>
                <a:latin typeface="Arial Black" pitchFamily="34" charset="0"/>
              </a:rPr>
              <a:t>Γ) </a:t>
            </a:r>
            <a:r>
              <a:rPr lang="el-GR" sz="1800" b="1" dirty="0">
                <a:solidFill>
                  <a:schemeClr val="tx1"/>
                </a:solidFill>
                <a:latin typeface="Arial Black" pitchFamily="34" charset="0"/>
              </a:rPr>
              <a:t>τη θερμοκρασία του νερού.</a:t>
            </a:r>
          </a:p>
          <a:p>
            <a:pPr algn="l">
              <a:buClr>
                <a:srgbClr val="FF0000"/>
              </a:buClr>
            </a:pPr>
            <a:r>
              <a:rPr lang="el-GR" sz="1800" b="1" dirty="0">
                <a:solidFill>
                  <a:schemeClr val="tx1"/>
                </a:solidFill>
                <a:latin typeface="Arial Black" pitchFamily="34" charset="0"/>
              </a:rPr>
              <a:t>Τα οξέα υποβοηθούν επίσης σε σημαντικό βαθμό στην ηλεκτρόλυση γιατί ενεργούν ως ηλεκτρολύτες του διαλύματος.</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l-GR" sz="2400" b="1" u="sng" dirty="0">
                <a:solidFill>
                  <a:schemeClr val="bg1"/>
                </a:solidFill>
                <a:latin typeface="Arial" pitchFamily="34" charset="0"/>
                <a:cs typeface="Arial" pitchFamily="34" charset="0"/>
              </a:rPr>
              <a:t>7.4. Η επίδραση των οξέων</a:t>
            </a:r>
          </a:p>
        </p:txBody>
      </p:sp>
    </p:spTree>
    <p:extLst>
      <p:ext uri="{BB962C8B-B14F-4D97-AF65-F5344CB8AC3E}">
        <p14:creationId xmlns:p14="http://schemas.microsoft.com/office/powerpoint/2010/main" val="1411389461"/>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2400" b="1" dirty="0">
                <a:solidFill>
                  <a:schemeClr val="tx1"/>
                </a:solidFill>
                <a:latin typeface="Arial Black" pitchFamily="34" charset="0"/>
              </a:rPr>
              <a:t>Τα αέρια που περιέχονται στο νερό και ιδίως ο </a:t>
            </a:r>
            <a:r>
              <a:rPr lang="el-GR" sz="2400" b="1" dirty="0">
                <a:solidFill>
                  <a:srgbClr val="FF0000"/>
                </a:solidFill>
                <a:latin typeface="Arial Black" pitchFamily="34" charset="0"/>
              </a:rPr>
              <a:t>ατμοσφαιρικός αέρας</a:t>
            </a:r>
            <a:r>
              <a:rPr lang="el-GR" sz="2400" b="1" dirty="0">
                <a:solidFill>
                  <a:schemeClr val="tx1"/>
                </a:solidFill>
                <a:latin typeface="Arial Black" pitchFamily="34" charset="0"/>
              </a:rPr>
              <a:t>, ο οποίος περιέχει οξυγόνο, και το </a:t>
            </a:r>
            <a:r>
              <a:rPr lang="el-GR" sz="2400" b="1" dirty="0">
                <a:solidFill>
                  <a:srgbClr val="FF0000"/>
                </a:solidFill>
                <a:latin typeface="Arial Black" pitchFamily="34" charset="0"/>
              </a:rPr>
              <a:t>διοξείδιο του άνθρακα</a:t>
            </a:r>
            <a:r>
              <a:rPr lang="el-GR" sz="2400" b="1" dirty="0">
                <a:solidFill>
                  <a:schemeClr val="tx1"/>
                </a:solidFill>
                <a:latin typeface="Arial Black" pitchFamily="34" charset="0"/>
              </a:rPr>
              <a:t>, αποχωρίζονται από το νερό κατά την ατμοποίηση και ανεβαίνουν προς τον ατμοθάλαμο. Εφ’ όσον δεν έλθουν στο μεταξύ σε επαφή με τη βρεχόμενη επιφάνεια του υδροθαλάμου δεν ασκούν καμία επήρεια και απάγονται από το λέβητα μαζί με τον ατμό. </a:t>
            </a:r>
            <a:endParaRPr lang="en-US" sz="2400" b="1" dirty="0">
              <a:solidFill>
                <a:schemeClr val="tx1"/>
              </a:solidFill>
              <a:latin typeface="Arial Black" pitchFamily="34" charset="0"/>
            </a:endParaRPr>
          </a:p>
          <a:p>
            <a:pPr algn="l">
              <a:buClr>
                <a:srgbClr val="FF0000"/>
              </a:buClr>
            </a:pPr>
            <a:r>
              <a:rPr lang="el-GR" sz="2400" b="1" dirty="0">
                <a:solidFill>
                  <a:schemeClr val="tx1"/>
                </a:solidFill>
                <a:latin typeface="Arial Black" pitchFamily="34" charset="0"/>
              </a:rPr>
              <a:t>Σε αντίθετη περίπτωση παραμένουν στον υδροθάλαμο υπό μορφή φυσαλίδων σε μέρη, όπου η κυκλοφορία του νερού είναι περιορισμένη, και δημιουργούν τοπικές διαβρώσεις της χαρακτηριστικής μορφής της </a:t>
            </a:r>
            <a:r>
              <a:rPr lang="el-GR" sz="2400" b="1" dirty="0" err="1">
                <a:solidFill>
                  <a:schemeClr val="tx1"/>
                </a:solidFill>
                <a:latin typeface="Arial Black" pitchFamily="34" charset="0"/>
              </a:rPr>
              <a:t>ευλογίασης</a:t>
            </a:r>
            <a:r>
              <a:rPr lang="el-GR" sz="2400" b="1" dirty="0">
                <a:solidFill>
                  <a:schemeClr val="tx1"/>
                </a:solidFill>
                <a:latin typeface="Arial Black" pitchFamily="34" charset="0"/>
              </a:rPr>
              <a:t> (</a:t>
            </a:r>
            <a:r>
              <a:rPr lang="en-US" sz="2400" b="1" dirty="0">
                <a:solidFill>
                  <a:schemeClr val="tx1"/>
                </a:solidFill>
                <a:latin typeface="Arial Black" pitchFamily="34" charset="0"/>
              </a:rPr>
              <a:t>pitting)</a:t>
            </a:r>
            <a:r>
              <a:rPr lang="el-GR" sz="2400" b="1" dirty="0">
                <a:solidFill>
                  <a:schemeClr val="tx1"/>
                </a:solidFill>
                <a:latin typeface="Arial Black" pitchFamily="34" charset="0"/>
              </a:rPr>
              <a:t>, η οποία συχνά απαντάται στους λέβητες.</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l-GR" sz="2000" b="1" u="sng" dirty="0">
                <a:solidFill>
                  <a:schemeClr val="bg1"/>
                </a:solidFill>
                <a:latin typeface="Arial" pitchFamily="34" charset="0"/>
                <a:cs typeface="Arial" pitchFamily="34" charset="0"/>
              </a:rPr>
              <a:t>7.4. Η επίδραση των αερίων και του διαλυμένου οξυγόνου</a:t>
            </a:r>
          </a:p>
        </p:txBody>
      </p:sp>
    </p:spTree>
    <p:extLst>
      <p:ext uri="{BB962C8B-B14F-4D97-AF65-F5344CB8AC3E}">
        <p14:creationId xmlns:p14="http://schemas.microsoft.com/office/powerpoint/2010/main" val="3026734969"/>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endParaRPr lang="en-US" sz="2800" b="1" dirty="0">
              <a:solidFill>
                <a:schemeClr val="tx1"/>
              </a:solidFill>
              <a:latin typeface="Arial Black" pitchFamily="34" charset="0"/>
            </a:endParaRPr>
          </a:p>
          <a:p>
            <a:pPr algn="l">
              <a:buClr>
                <a:srgbClr val="FF0000"/>
              </a:buClr>
            </a:pPr>
            <a:r>
              <a:rPr lang="el-GR" b="1" dirty="0">
                <a:solidFill>
                  <a:srgbClr val="FF0000"/>
                </a:solidFill>
                <a:latin typeface="Arial Black" pitchFamily="34" charset="0"/>
              </a:rPr>
              <a:t>Οι γαιώδεις ύλες και τα προϊόντα οξείδωσης</a:t>
            </a:r>
            <a:r>
              <a:rPr lang="el-GR" b="1" dirty="0">
                <a:solidFill>
                  <a:schemeClr val="tx1"/>
                </a:solidFill>
                <a:latin typeface="Arial Black" pitchFamily="34" charset="0"/>
              </a:rPr>
              <a:t>, όπως έχουμε αναφέρει χρησιμεύουν ως συνδετική ύλη και υποβοηθούν σε σημαντικό βαθμό στο σχηματισμό και τη συνεκτικότητα των καθαλατώσεων.</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l-GR" sz="2000" b="1" u="sng" dirty="0">
                <a:solidFill>
                  <a:schemeClr val="bg1"/>
                </a:solidFill>
                <a:latin typeface="Arial" pitchFamily="34" charset="0"/>
                <a:cs typeface="Arial" pitchFamily="34" charset="0"/>
              </a:rPr>
              <a:t>7.4. Η επίδραση των γαιωδών υλών και προϊόντων οξείδωσης</a:t>
            </a:r>
          </a:p>
        </p:txBody>
      </p:sp>
    </p:spTree>
    <p:extLst>
      <p:ext uri="{BB962C8B-B14F-4D97-AF65-F5344CB8AC3E}">
        <p14:creationId xmlns:p14="http://schemas.microsoft.com/office/powerpoint/2010/main" val="26799511"/>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2800" b="1" dirty="0">
                <a:solidFill>
                  <a:schemeClr val="tx1"/>
                </a:solidFill>
                <a:latin typeface="Arial Black" pitchFamily="34" charset="0"/>
              </a:rPr>
              <a:t>Τα μέτρα αυτά αποσκοπούν κυρίως:</a:t>
            </a:r>
            <a:endParaRPr lang="en-US" sz="2800" b="1" dirty="0">
              <a:solidFill>
                <a:schemeClr val="tx1"/>
              </a:solidFill>
              <a:latin typeface="Arial Black" pitchFamily="34" charset="0"/>
            </a:endParaRPr>
          </a:p>
          <a:p>
            <a:pPr algn="l">
              <a:buClr>
                <a:srgbClr val="FF0000"/>
              </a:buClr>
            </a:pPr>
            <a:endParaRPr lang="en-US" sz="2800" b="1" dirty="0">
              <a:solidFill>
                <a:schemeClr val="tx1"/>
              </a:solidFill>
              <a:latin typeface="Arial Black" pitchFamily="34" charset="0"/>
            </a:endParaRPr>
          </a:p>
          <a:p>
            <a:pPr marL="342900" indent="-342900" algn="l">
              <a:buClr>
                <a:srgbClr val="FF0000"/>
              </a:buClr>
              <a:buFont typeface="Wingdings" pitchFamily="2" charset="2"/>
              <a:buChar char="Ø"/>
            </a:pPr>
            <a:r>
              <a:rPr lang="el-GR" sz="2800" b="1" dirty="0">
                <a:solidFill>
                  <a:schemeClr val="tx1"/>
                </a:solidFill>
                <a:latin typeface="Arial Black" pitchFamily="34" charset="0"/>
              </a:rPr>
              <a:t>Στην αποφυγή δημιουργίας καθαλατώσεων.</a:t>
            </a:r>
          </a:p>
          <a:p>
            <a:pPr marL="342900" indent="-342900" algn="l">
              <a:buClr>
                <a:srgbClr val="FF0000"/>
              </a:buClr>
              <a:buFont typeface="Wingdings" pitchFamily="2" charset="2"/>
              <a:buChar char="Ø"/>
            </a:pPr>
            <a:r>
              <a:rPr lang="el-GR" sz="2800" b="1" dirty="0">
                <a:solidFill>
                  <a:schemeClr val="tx1"/>
                </a:solidFill>
                <a:latin typeface="Arial Black" pitchFamily="34" charset="0"/>
              </a:rPr>
              <a:t>Στον περιορισμό στο ελάχιστο της διάβρωσης του μετάλλου από οξέα, οξυγόνο ή ηλεκτρόλυση.</a:t>
            </a:r>
          </a:p>
          <a:p>
            <a:pPr marL="342900" indent="-342900" algn="l">
              <a:buClr>
                <a:srgbClr val="FF0000"/>
              </a:buClr>
              <a:buFont typeface="Wingdings" pitchFamily="2" charset="2"/>
              <a:buChar char="Ø"/>
            </a:pPr>
            <a:r>
              <a:rPr lang="el-GR" sz="2800" b="1" dirty="0">
                <a:solidFill>
                  <a:schemeClr val="tx1"/>
                </a:solidFill>
                <a:latin typeface="Arial Black" pitchFamily="34" charset="0"/>
              </a:rPr>
              <a:t>Στην αποφυγή δημιουργίας μεγάλης επιφανειακής τάσης στη στάθμη του νερού, η οποία προκαλεί </a:t>
            </a:r>
            <a:r>
              <a:rPr lang="el-GR" sz="2800" b="1" dirty="0">
                <a:solidFill>
                  <a:srgbClr val="FF0000"/>
                </a:solidFill>
                <a:latin typeface="Arial Black" pitchFamily="34" charset="0"/>
              </a:rPr>
              <a:t>ανάβραση</a:t>
            </a:r>
            <a:r>
              <a:rPr lang="el-GR" sz="2800" b="1" dirty="0">
                <a:solidFill>
                  <a:schemeClr val="tx1"/>
                </a:solidFill>
                <a:latin typeface="Arial Black" pitchFamily="34" charset="0"/>
              </a:rPr>
              <a:t> και στη συνέχεια </a:t>
            </a:r>
            <a:r>
              <a:rPr lang="el-GR" sz="2800" b="1" dirty="0">
                <a:solidFill>
                  <a:srgbClr val="FF0000"/>
                </a:solidFill>
                <a:latin typeface="Arial Black" pitchFamily="34" charset="0"/>
              </a:rPr>
              <a:t>προβολή</a:t>
            </a:r>
            <a:r>
              <a:rPr lang="el-GR" sz="2800" b="1" dirty="0">
                <a:solidFill>
                  <a:schemeClr val="tx1"/>
                </a:solidFill>
                <a:latin typeface="Arial Black" pitchFamily="34" charset="0"/>
              </a:rPr>
              <a:t> του λέβητα.</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l-GR" sz="2000" b="1" u="sng" dirty="0">
                <a:solidFill>
                  <a:schemeClr val="bg1"/>
                </a:solidFill>
                <a:latin typeface="Arial" pitchFamily="34" charset="0"/>
                <a:cs typeface="Arial" pitchFamily="34" charset="0"/>
              </a:rPr>
              <a:t>Τα μέτρα που λαμβάνονται για την προστασία του λέβητα</a:t>
            </a:r>
          </a:p>
        </p:txBody>
      </p:sp>
    </p:spTree>
    <p:extLst>
      <p:ext uri="{BB962C8B-B14F-4D97-AF65-F5344CB8AC3E}">
        <p14:creationId xmlns:p14="http://schemas.microsoft.com/office/powerpoint/2010/main" val="52794464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2100" b="1" dirty="0">
                <a:solidFill>
                  <a:schemeClr val="tx1"/>
                </a:solidFill>
                <a:latin typeface="Arial Black" pitchFamily="34" charset="0"/>
              </a:rPr>
              <a:t>Τα μέτρα αυτά συνίστανται κυρίως:</a:t>
            </a:r>
          </a:p>
          <a:p>
            <a:pPr algn="l">
              <a:buClr>
                <a:srgbClr val="FF0000"/>
              </a:buClr>
            </a:pPr>
            <a:r>
              <a:rPr lang="el-GR" sz="2100" b="1" dirty="0">
                <a:solidFill>
                  <a:srgbClr val="FF0000"/>
                </a:solidFill>
                <a:latin typeface="Arial Black" pitchFamily="34" charset="0"/>
              </a:rPr>
              <a:t>α) </a:t>
            </a:r>
            <a:r>
              <a:rPr lang="el-GR" sz="2100" b="1" dirty="0">
                <a:solidFill>
                  <a:schemeClr val="tx1"/>
                </a:solidFill>
                <a:latin typeface="Arial Black" pitchFamily="34" charset="0"/>
              </a:rPr>
              <a:t>Στη χρήση απεσταγμένου νερού ή την ολική αποσκλήρυνση του, πριν εισέλθει στο λέβητα, προς αποφυγή δημιουργίας καθαλατώσεων. Αυτό επιτυγχάνεται με τους αποστακτήρες και με τη χρήση συσκευών αποσκλήρυνσης του νερού με τη βοήθεια χημικών ουσιών.</a:t>
            </a:r>
          </a:p>
          <a:p>
            <a:pPr algn="l">
              <a:buClr>
                <a:srgbClr val="FF0000"/>
              </a:buClr>
            </a:pPr>
            <a:r>
              <a:rPr lang="el-GR" sz="2100" b="1" dirty="0">
                <a:solidFill>
                  <a:srgbClr val="FF0000"/>
                </a:solidFill>
                <a:latin typeface="Arial Black" pitchFamily="34" charset="0"/>
              </a:rPr>
              <a:t>β) </a:t>
            </a:r>
            <a:r>
              <a:rPr lang="el-GR" sz="2100" b="1" dirty="0">
                <a:solidFill>
                  <a:schemeClr val="tx1"/>
                </a:solidFill>
                <a:latin typeface="Arial Black" pitchFamily="34" charset="0"/>
              </a:rPr>
              <a:t>Στη διατήρηση του νερού του υδροθαλάμου ελαφρώς αλκαλικού, ώστε να εξασφαλίζεται ότι αυτό δεν περιέχει οξέα. Τούτο επιτυγχάνεται με τη χρήση ορισμένων χημικών ουσιών, που αποκαλούνται αλκαλικές όπως η σόδα, η άσβεστος κλπ. Οι παραπάνω ουσίες συχνά παρέχονται σε διάφορες αναλογίες ως βιομηχανοποιημένες συνθέσεις στο εμπόριο, και έχουν εμπορικές ονομασίες, όπως π.χ. μίγμα </a:t>
            </a:r>
            <a:r>
              <a:rPr lang="el-GR" sz="2100" b="1" dirty="0" err="1">
                <a:solidFill>
                  <a:schemeClr val="tx1"/>
                </a:solidFill>
                <a:latin typeface="Arial Black" pitchFamily="34" charset="0"/>
              </a:rPr>
              <a:t>Ameroid</a:t>
            </a:r>
            <a:r>
              <a:rPr lang="el-GR" sz="2100" b="1" dirty="0">
                <a:solidFill>
                  <a:schemeClr val="tx1"/>
                </a:solidFill>
                <a:latin typeface="Arial Black" pitchFamily="34" charset="0"/>
              </a:rPr>
              <a:t>, το bull and </a:t>
            </a:r>
            <a:r>
              <a:rPr lang="el-GR" sz="2100" b="1" dirty="0" err="1">
                <a:solidFill>
                  <a:schemeClr val="tx1"/>
                </a:solidFill>
                <a:latin typeface="Arial Black" pitchFamily="34" charset="0"/>
              </a:rPr>
              <a:t>Roberts</a:t>
            </a:r>
            <a:r>
              <a:rPr lang="el-GR" sz="2100" b="1" dirty="0">
                <a:solidFill>
                  <a:schemeClr val="tx1"/>
                </a:solidFill>
                <a:latin typeface="Arial Black" pitchFamily="34" charset="0"/>
              </a:rPr>
              <a:t>, το Magnus Maritec, το </a:t>
            </a:r>
            <a:r>
              <a:rPr lang="el-GR" sz="2100" b="1" dirty="0" err="1">
                <a:solidFill>
                  <a:schemeClr val="tx1"/>
                </a:solidFill>
                <a:latin typeface="Arial Black" pitchFamily="34" charset="0"/>
              </a:rPr>
              <a:t>Imafloc</a:t>
            </a:r>
            <a:r>
              <a:rPr lang="el-GR" sz="2100" b="1" dirty="0">
                <a:solidFill>
                  <a:schemeClr val="tx1"/>
                </a:solidFill>
                <a:latin typeface="Arial Black" pitchFamily="34" charset="0"/>
              </a:rPr>
              <a:t> κλπ.</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l-GR" sz="2000" b="1" u="sng" dirty="0">
                <a:solidFill>
                  <a:schemeClr val="bg1"/>
                </a:solidFill>
                <a:latin typeface="Arial" pitchFamily="34" charset="0"/>
                <a:cs typeface="Arial" pitchFamily="34" charset="0"/>
              </a:rPr>
              <a:t>Τα μέτρα που λαμβάνονται για την προστασία του λέβητα</a:t>
            </a:r>
          </a:p>
        </p:txBody>
      </p:sp>
    </p:spTree>
    <p:extLst>
      <p:ext uri="{BB962C8B-B14F-4D97-AF65-F5344CB8AC3E}">
        <p14:creationId xmlns:p14="http://schemas.microsoft.com/office/powerpoint/2010/main" val="3833769070"/>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2000" b="1" dirty="0">
                <a:solidFill>
                  <a:srgbClr val="FF0000"/>
                </a:solidFill>
                <a:latin typeface="Arial Black" pitchFamily="34" charset="0"/>
              </a:rPr>
              <a:t>γ) </a:t>
            </a:r>
            <a:r>
              <a:rPr lang="el-GR" sz="2200" b="1" dirty="0">
                <a:solidFill>
                  <a:schemeClr val="tx1"/>
                </a:solidFill>
                <a:latin typeface="Arial Black" pitchFamily="34" charset="0"/>
              </a:rPr>
              <a:t>Στην αποφυγή πρόσμιξης λαδιού και ελαιωδών ουσιών στο νερό. Αυτό επιτυγχάνεται με τον περιορισμό στο ελάχιστο της εσωτερικής λίπανσης και αφορά κυρίως τις εγκαταστάσεις παλινδρομικών μηχανών. Όταν η εσωτερική λίπανση είναι αναγκαία, γίνεται χρήση ουδέτερων ορυκτελαίων εκλεκτής ποιότητας, ώστε να μη παρουσιάζουν όξινη αντίδραση. Εκτός από αυτό το επιμελές φιλτράρισμα του νερού συντείνει στην ελάττωση των λαδιών που εισέρχονται στον υδροθάλαμο ενώ η χρήση σόδας και των υπολοίπων μιγμάτων εξουδετερώνει τα λάδια που βρίσκονται μέσα στον υδροθάλαμο με σαπωνοποίηση. Αποτέλεσμα της σαπωνοποίησης είναι η δημιουργία ελαιωδών αφρών οι οποίοι εξάγονται εύκολα στη θάλασσα με τον εξαφριστικό σωλήνα.</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l-GR" sz="2000" b="1" u="sng" dirty="0">
                <a:solidFill>
                  <a:schemeClr val="bg1"/>
                </a:solidFill>
                <a:latin typeface="Arial" pitchFamily="34" charset="0"/>
                <a:cs typeface="Arial" pitchFamily="34" charset="0"/>
              </a:rPr>
              <a:t>Τα μέτρα που λαμβάνονται για την προστασία του λέβητα</a:t>
            </a:r>
          </a:p>
        </p:txBody>
      </p:sp>
    </p:spTree>
    <p:extLst>
      <p:ext uri="{BB962C8B-B14F-4D97-AF65-F5344CB8AC3E}">
        <p14:creationId xmlns:p14="http://schemas.microsoft.com/office/powerpoint/2010/main" val="185763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sp>
        <p:nvSpPr>
          <p:cNvPr id="5" name="Title 1"/>
          <p:cNvSpPr>
            <a:spLocks noGrp="1"/>
          </p:cNvSpPr>
          <p:nvPr>
            <p:ph type="title"/>
          </p:nvPr>
        </p:nvSpPr>
        <p:spPr>
          <a:xfrm>
            <a:off x="285720" y="214290"/>
            <a:ext cx="8572560" cy="714380"/>
          </a:xfrm>
          <a:solidFill>
            <a:srgbClr val="7030A0"/>
          </a:solidFill>
          <a:effectLst>
            <a:glow rad="228600">
              <a:schemeClr val="accent1">
                <a:satMod val="175000"/>
                <a:alpha val="40000"/>
              </a:schemeClr>
            </a:glow>
          </a:effectLst>
        </p:spPr>
        <p:txBody>
          <a:bodyPr>
            <a:normAutofit fontScale="90000"/>
          </a:bodyPr>
          <a:lstStyle/>
          <a:p>
            <a:r>
              <a:rPr lang="el-GR" sz="2400" b="1" u="sng" dirty="0">
                <a:solidFill>
                  <a:schemeClr val="bg1"/>
                </a:solidFill>
                <a:latin typeface="Arial" pitchFamily="34" charset="0"/>
                <a:cs typeface="Arial" pitchFamily="34" charset="0"/>
              </a:rPr>
              <a:t>1.3.  ΛΕΒΗΤΑΣ </a:t>
            </a:r>
            <a:r>
              <a:rPr lang="en-US" sz="2400" b="1" u="sng" dirty="0">
                <a:solidFill>
                  <a:schemeClr val="bg1"/>
                </a:solidFill>
                <a:latin typeface="Arial" pitchFamily="34" charset="0"/>
                <a:cs typeface="Arial" pitchFamily="34" charset="0"/>
              </a:rPr>
              <a:t>BABCOCK-WILCOX (B &amp; W) </a:t>
            </a:r>
            <a:r>
              <a:rPr lang="el-GR" sz="2400" b="1" u="sng" dirty="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pic>
        <p:nvPicPr>
          <p:cNvPr id="2" name="Picture 2" descr="C:\Users\Fadi\Desktop\BOILER PHOTOS\BabcockWilcox-300x2691.jpg"/>
          <p:cNvPicPr>
            <a:picLocks noChangeAspect="1" noChangeArrowheads="1"/>
          </p:cNvPicPr>
          <p:nvPr/>
        </p:nvPicPr>
        <p:blipFill>
          <a:blip r:embed="rId3" cstate="print"/>
          <a:srcRect/>
          <a:stretch>
            <a:fillRect/>
          </a:stretch>
        </p:blipFill>
        <p:spPr bwMode="auto">
          <a:xfrm>
            <a:off x="899592" y="1052736"/>
            <a:ext cx="7488832" cy="5472608"/>
          </a:xfrm>
          <a:prstGeom prst="rect">
            <a:avLst/>
          </a:prstGeom>
          <a:noFill/>
        </p:spPr>
      </p:pic>
    </p:spTree>
    <p:extLst>
      <p:ext uri="{BB962C8B-B14F-4D97-AF65-F5344CB8AC3E}">
        <p14:creationId xmlns:p14="http://schemas.microsoft.com/office/powerpoint/2010/main" val="2982666596"/>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2800" b="1" dirty="0">
                <a:solidFill>
                  <a:srgbClr val="FF0000"/>
                </a:solidFill>
                <a:latin typeface="Arial Black" pitchFamily="34" charset="0"/>
              </a:rPr>
              <a:t>δ) </a:t>
            </a:r>
            <a:r>
              <a:rPr lang="el-GR" sz="2800" b="1" dirty="0">
                <a:solidFill>
                  <a:schemeClr val="tx1"/>
                </a:solidFill>
                <a:latin typeface="Arial Black" pitchFamily="34" charset="0"/>
              </a:rPr>
              <a:t>Η αποφυγή παρουσίας αέρα, αέριων και οξυγόνου στο νερό. Επιτυγχάνεται με τα κλειστά τροφοδοτικά κυκλώματα, με την εξαέρωση του νερού στη δεξαμενή εξαέρωσης (</a:t>
            </a:r>
            <a:r>
              <a:rPr lang="en-US" sz="2800" b="1" dirty="0">
                <a:solidFill>
                  <a:schemeClr val="tx1"/>
                </a:solidFill>
                <a:latin typeface="Arial Black" pitchFamily="34" charset="0"/>
              </a:rPr>
              <a:t>deaeration tank)</a:t>
            </a:r>
            <a:r>
              <a:rPr lang="el-GR" sz="2800" b="1" dirty="0">
                <a:solidFill>
                  <a:schemeClr val="tx1"/>
                </a:solidFill>
                <a:latin typeface="Arial Black" pitchFamily="34" charset="0"/>
              </a:rPr>
              <a:t> και με τη χημική επεξεργασία του νερού.</a:t>
            </a:r>
          </a:p>
          <a:p>
            <a:pPr algn="l">
              <a:buClr>
                <a:srgbClr val="FF0000"/>
              </a:buClr>
            </a:pPr>
            <a:r>
              <a:rPr lang="el-GR" sz="2800" b="1" dirty="0">
                <a:solidFill>
                  <a:srgbClr val="FF0000"/>
                </a:solidFill>
                <a:latin typeface="Arial Black" pitchFamily="34" charset="0"/>
              </a:rPr>
              <a:t>ε) </a:t>
            </a:r>
            <a:r>
              <a:rPr lang="el-GR" sz="2800" b="1" dirty="0">
                <a:solidFill>
                  <a:schemeClr val="tx1"/>
                </a:solidFill>
                <a:latin typeface="Arial Black" pitchFamily="34" charset="0"/>
              </a:rPr>
              <a:t>Στον περιορισμό στο ελάχιστο της επίδρασης της ηλεκτρόλυσης. Επιτυγχάνεται με την αποφυγή ύπαρξης οξέων μέσα στον υδροθάλαμο, τα οποία οπός είναι γνωστό, υποβοηθούν την ηλεκτρόλυση.</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l-GR" sz="2000" b="1" u="sng" dirty="0">
                <a:solidFill>
                  <a:schemeClr val="bg1"/>
                </a:solidFill>
                <a:latin typeface="Arial" pitchFamily="34" charset="0"/>
                <a:cs typeface="Arial" pitchFamily="34" charset="0"/>
              </a:rPr>
              <a:t>Τα μέτρα που λαμβάνονται για την προστασία του λέβητα</a:t>
            </a:r>
          </a:p>
        </p:txBody>
      </p:sp>
    </p:spTree>
    <p:extLst>
      <p:ext uri="{BB962C8B-B14F-4D97-AF65-F5344CB8AC3E}">
        <p14:creationId xmlns:p14="http://schemas.microsoft.com/office/powerpoint/2010/main" val="214191857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2600" b="1" dirty="0">
                <a:solidFill>
                  <a:schemeClr val="tx1"/>
                </a:solidFill>
                <a:latin typeface="Arial Black" pitchFamily="34" charset="0"/>
              </a:rPr>
              <a:t>Για την επιτυχή εφαρμογή των παραπάνω, απαιτείται η εκτέλεση ορισμένων μετρήσεων, με τις οποίες προσδιορίζεται το πόσο καθεμίας από τις επιβλαβείς ουσίες που περιέχονται στο νερό. Με βάση τα αποτελέσματα των μετρήσεων αυτών καθορίζονται και οι αναγκαίες προσθήκες σε χημικές ουσίες.</a:t>
            </a:r>
          </a:p>
          <a:p>
            <a:pPr algn="l">
              <a:buClr>
                <a:srgbClr val="FF0000"/>
              </a:buClr>
            </a:pPr>
            <a:r>
              <a:rPr lang="el-GR" sz="2600" b="1" dirty="0">
                <a:solidFill>
                  <a:schemeClr val="tx1"/>
                </a:solidFill>
                <a:latin typeface="Arial Black" pitchFamily="34" charset="0"/>
              </a:rPr>
              <a:t>Τονίζεται εδώ ότι η εργασία αυτή παίζει σοβαρό ρόλο για την καλή συντήρηση του λέβητα και πρέπει να εκτελείται με μεγάλη προσοχή από τους υπεύθυνους μηχανικούς της εγκατάστασης.</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l-GR" sz="2000" b="1" u="sng" dirty="0">
                <a:solidFill>
                  <a:schemeClr val="bg1"/>
                </a:solidFill>
                <a:latin typeface="Arial" pitchFamily="34" charset="0"/>
                <a:cs typeface="Arial" pitchFamily="34" charset="0"/>
              </a:rPr>
              <a:t>Τα μέτρα που λαμβάνονται για την προστασία του λέβητα</a:t>
            </a:r>
          </a:p>
        </p:txBody>
      </p:sp>
    </p:spTree>
    <p:extLst>
      <p:ext uri="{BB962C8B-B14F-4D97-AF65-F5344CB8AC3E}">
        <p14:creationId xmlns:p14="http://schemas.microsoft.com/office/powerpoint/2010/main" val="2221879758"/>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1900" b="1" dirty="0">
                <a:solidFill>
                  <a:schemeClr val="tx1"/>
                </a:solidFill>
                <a:latin typeface="Arial Black" pitchFamily="34" charset="0"/>
              </a:rPr>
              <a:t>ΜΕ ΤΟΝ </a:t>
            </a:r>
            <a:r>
              <a:rPr lang="el-GR" sz="1900" b="1" dirty="0">
                <a:solidFill>
                  <a:srgbClr val="FF0000"/>
                </a:solidFill>
                <a:latin typeface="Arial Black" pitchFamily="34" charset="0"/>
              </a:rPr>
              <a:t>ΟΡΟ ΑΛΑΤΟΤΗΤΑ ΕΝΝΟΕΙΤΑΙ Η ΠΕΡΙΕΚΤΙΚΟΤΗΤΑ ΤΟΥ ΝΕΡΟΥ ΣΕ ΧΛΩΡΙΟΥΧΑ ΑΛΑΤΑ</a:t>
            </a:r>
            <a:r>
              <a:rPr lang="el-GR" sz="1900" b="1" dirty="0">
                <a:solidFill>
                  <a:schemeClr val="tx1"/>
                </a:solidFill>
                <a:latin typeface="Arial Black" pitchFamily="34" charset="0"/>
              </a:rPr>
              <a:t>. ΒΑΣΗ ΤΩΝ ΑΛΑΤΩΝ ΑΠΟΤΕΛΕΙ ΤΟ ΧΛΩΡΙΟΥΧΟ ΝΑΤΡΙΟ (NaCI) ΠΟΥ ΑΠΟΤΕΛΕΙ ΤΟ ΜΕΓΑΛΥΤΕΡΟ ΠΟΣΟΣΤΟ (78%) ΤΩΝ ΟΡΥΚΤΩΝ ΟΥΣΙΩΝ ΠΟΥ ΠΕΡΙΕΧΕΙ ΤΟ ΘΑΛΑΣΣΙΟ ΝΕΡΟ. ΑΛΛΟ ΧΛΩΡΙΟΥΧΟ ΑΛΑΤΙ ΕΙΝΑΙ ΤΟ ΧΛΩΡΙΟΥΧΟ ΜΑΓΝΗΣΙΟ (MgCI2). </a:t>
            </a:r>
            <a:endParaRPr lang="en-US" sz="1900" b="1" dirty="0">
              <a:solidFill>
                <a:schemeClr val="tx1"/>
              </a:solidFill>
              <a:latin typeface="Arial Black" pitchFamily="34" charset="0"/>
            </a:endParaRPr>
          </a:p>
          <a:p>
            <a:pPr algn="l">
              <a:buClr>
                <a:srgbClr val="FF0000"/>
              </a:buClr>
            </a:pPr>
            <a:r>
              <a:rPr lang="el-GR" sz="1900" b="1" dirty="0">
                <a:solidFill>
                  <a:schemeClr val="tx1"/>
                </a:solidFill>
                <a:latin typeface="Arial Black" pitchFamily="34" charset="0"/>
              </a:rPr>
              <a:t>Η ΠΑΡΟΥΣΙΑ ΤΟΥΣ ΣΤΟ ΤΡΟΦΟΔΟΤΙΚΟ ΝΕΡΟ ΟΦΕΙΛΕΤΑΙ ΣΤΗΝ ΕΙΣΟΔΟ ΘΑΛΑΣΣΙΟΥ ΝΕΡΟΥ ΣΤΟ ΚΥΚΛΩΜΑ. ΑΥΤΗ ΜΠΟΡΕΙ ΝΑ ΠΡΟΕΛΘΕΙ ΑΠΟ ΔΙΑΡΡΟΗ ΤΩΝ ΨΥΓΕΙΩΝ </a:t>
            </a:r>
            <a:r>
              <a:rPr lang="el-GR" sz="1900" b="1" dirty="0" err="1">
                <a:solidFill>
                  <a:schemeClr val="tx1"/>
                </a:solidFill>
                <a:latin typeface="Arial Black" pitchFamily="34" charset="0"/>
              </a:rPr>
              <a:t>΄Η</a:t>
            </a:r>
            <a:r>
              <a:rPr lang="el-GR" sz="1900" b="1" dirty="0">
                <a:solidFill>
                  <a:schemeClr val="tx1"/>
                </a:solidFill>
                <a:latin typeface="Arial Black" pitchFamily="34" charset="0"/>
              </a:rPr>
              <a:t> ΤΩΝ ΨΥΓΕΙΩΝ ΤΩΝ ΕΓΧΥΤΗΡΩΝ, ΟΤΑΝ ΛΕΙΤΟΥΡΓΟΥΝ ΜΕ ΘΑΛΑΣΣΙΟ ΝΕΡΟ, ΤΩΝ ΨΥΓΕΙΩΝ ΣΥΜΠΥΚΝΩΣΗΣ ΤΩΝ ΑΕΡΙΩΝ, ΤΩΝ ΔΙΚΤΥΩΝ ΑΠΟΣΤΑΞΗΣ </a:t>
            </a:r>
            <a:r>
              <a:rPr lang="el-GR" sz="1900" b="1" dirty="0" err="1">
                <a:solidFill>
                  <a:schemeClr val="tx1"/>
                </a:solidFill>
                <a:latin typeface="Arial Black" pitchFamily="34" charset="0"/>
              </a:rPr>
              <a:t>΄Η</a:t>
            </a:r>
            <a:r>
              <a:rPr lang="el-GR" sz="1900" b="1" dirty="0">
                <a:solidFill>
                  <a:schemeClr val="tx1"/>
                </a:solidFill>
                <a:latin typeface="Arial Black" pitchFamily="34" charset="0"/>
              </a:rPr>
              <a:t> ΤΩΝ ΕΞΑΓΩΓΩΝ ΛΕΒΗΤΩΝ ΠΟΥ ΔΕΝ ΒΡΙΣΚΟΝΤΑΙ ΥΠΟ ΑΤΜΟ, ΤΩΝ ΕΠΙΣΤΟΜΙΩΝ ΤΟΥ ΤΡΟΦΟΔΟΤΙΚΟΥ ΝΕΡΟΥ </a:t>
            </a:r>
            <a:r>
              <a:rPr lang="el-GR" sz="1900" b="1" dirty="0" err="1">
                <a:solidFill>
                  <a:schemeClr val="tx1"/>
                </a:solidFill>
                <a:latin typeface="Arial Black" pitchFamily="34" charset="0"/>
              </a:rPr>
              <a:t>΄Η</a:t>
            </a:r>
            <a:r>
              <a:rPr lang="el-GR" sz="1900" b="1" dirty="0">
                <a:solidFill>
                  <a:schemeClr val="tx1"/>
                </a:solidFill>
                <a:latin typeface="Arial Black" pitchFamily="34" charset="0"/>
              </a:rPr>
              <a:t> ΤΗΣ ΣΩΛΗΝΩΣΗΣ ΤΟΥ, ΤΗΣ ΣΩΛΗΝΩΣΗΣ ΔΙΚΤΥΟΥ ΥΓΡΩΝ ΠΟΥ ΠΕΡΝΟΥΝ ΑΠΟ ΤΟ ΚΥΤΟΣ, ΕΠΙΣΗΣ ΑΠΟ ΔΙΑΡΡΟΗ ΑΡΜΩΝ </a:t>
            </a:r>
            <a:r>
              <a:rPr lang="el-GR" sz="1900" b="1" dirty="0" err="1">
                <a:solidFill>
                  <a:schemeClr val="tx1"/>
                </a:solidFill>
                <a:latin typeface="Arial Black" pitchFamily="34" charset="0"/>
              </a:rPr>
              <a:t>΄Η</a:t>
            </a:r>
            <a:r>
              <a:rPr lang="el-GR" sz="1900" b="1" dirty="0">
                <a:solidFill>
                  <a:schemeClr val="tx1"/>
                </a:solidFill>
                <a:latin typeface="Arial Black" pitchFamily="34" charset="0"/>
              </a:rPr>
              <a:t> ΚΑΡΦΩΣΕΩΝ ΤΩΝ ΤΡΟΦΟΔΟΤΙΚΩΝ ΔΕΞΑΜΕΝΩΝ </a:t>
            </a:r>
            <a:r>
              <a:rPr lang="el-GR" sz="1900" b="1" dirty="0" err="1">
                <a:solidFill>
                  <a:schemeClr val="tx1"/>
                </a:solidFill>
                <a:latin typeface="Arial Black" pitchFamily="34" charset="0"/>
              </a:rPr>
              <a:t>΄Η</a:t>
            </a:r>
            <a:r>
              <a:rPr lang="el-GR" sz="1900" b="1" dirty="0">
                <a:solidFill>
                  <a:schemeClr val="tx1"/>
                </a:solidFill>
                <a:latin typeface="Arial Black" pitchFamily="34" charset="0"/>
              </a:rPr>
              <a:t> ΤΕΛΟΣ ΑΠΟ ΠΡΟΒΟΛΗ ΒΡΑΣΤΗΡΩΝ.</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l-GR" sz="2400" b="1" u="sng" dirty="0">
                <a:solidFill>
                  <a:schemeClr val="bg1"/>
                </a:solidFill>
                <a:latin typeface="Arial" pitchFamily="34" charset="0"/>
                <a:cs typeface="Arial" pitchFamily="34" charset="0"/>
              </a:rPr>
              <a:t>7.5. ΑΛΑΤΟΤΗΤΑ</a:t>
            </a:r>
          </a:p>
        </p:txBody>
      </p:sp>
    </p:spTree>
    <p:extLst>
      <p:ext uri="{BB962C8B-B14F-4D97-AF65-F5344CB8AC3E}">
        <p14:creationId xmlns:p14="http://schemas.microsoft.com/office/powerpoint/2010/main" val="2648550645"/>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endParaRPr lang="en-US" sz="2400" b="1" dirty="0">
              <a:solidFill>
                <a:schemeClr val="tx1"/>
              </a:solidFill>
              <a:latin typeface="Arial Black" pitchFamily="34" charset="0"/>
            </a:endParaRPr>
          </a:p>
          <a:p>
            <a:pPr algn="l">
              <a:buClr>
                <a:srgbClr val="FF0000"/>
              </a:buClr>
            </a:pPr>
            <a:r>
              <a:rPr lang="el-GR" sz="2400" b="1" dirty="0">
                <a:solidFill>
                  <a:schemeClr val="tx1"/>
                </a:solidFill>
                <a:latin typeface="Arial Black" pitchFamily="34" charset="0"/>
              </a:rPr>
              <a:t>Η ΜΕΤΡΗΣΗ ΤΗΣ ΑΛΑΤΟΤΗΤΑΣ ΜΕ ΤΟ ΗΛΕΚΤΡΙΚΟ ΑΛΑΤΟΜΕΤΡΟ.</a:t>
            </a:r>
          </a:p>
          <a:p>
            <a:pPr algn="l">
              <a:buClr>
                <a:srgbClr val="FF0000"/>
              </a:buClr>
            </a:pPr>
            <a:r>
              <a:rPr lang="el-GR" sz="2400" b="1" dirty="0">
                <a:solidFill>
                  <a:schemeClr val="tx1"/>
                </a:solidFill>
                <a:latin typeface="Arial Black" pitchFamily="34" charset="0"/>
              </a:rPr>
              <a:t>ΤΟ ΗΛΕΚΤΡΙΚΟ ΑΛΑΤΟΜΕΤΡΟ ΤΟ ΟΠΟΙΟ ΟΝΟΜΑΖΕΤΑΙ ΚΑΙ </a:t>
            </a:r>
            <a:r>
              <a:rPr lang="el-GR" sz="2400" b="1" dirty="0">
                <a:solidFill>
                  <a:srgbClr val="FF0000"/>
                </a:solidFill>
                <a:latin typeface="Arial Black" pitchFamily="34" charset="0"/>
              </a:rPr>
              <a:t>ΣΑΛΙΝΟΜΕΤΡΟ</a:t>
            </a:r>
            <a:r>
              <a:rPr lang="el-GR" sz="2400" b="1" dirty="0">
                <a:solidFill>
                  <a:schemeClr val="tx1"/>
                </a:solidFill>
                <a:latin typeface="Arial Black" pitchFamily="34" charset="0"/>
              </a:rPr>
              <a:t> (SALINOMETER)</a:t>
            </a:r>
            <a:r>
              <a:rPr lang="en-US" sz="2400" b="1" dirty="0">
                <a:solidFill>
                  <a:schemeClr val="tx1"/>
                </a:solidFill>
                <a:latin typeface="Arial Black" pitchFamily="34" charset="0"/>
              </a:rPr>
              <a:t>,</a:t>
            </a:r>
            <a:r>
              <a:rPr lang="el-GR" sz="2400" b="1" dirty="0">
                <a:solidFill>
                  <a:schemeClr val="tx1"/>
                </a:solidFill>
                <a:latin typeface="Arial Black" pitchFamily="34" charset="0"/>
              </a:rPr>
              <a:t> ΕΙΝΑΙ ΗΛΕΚΤΡΙΚΟ ΟΡΓΑΝΟ, ΤΟ ΟΠΟΙΟ ΒΑΣΙΖΕΤΑΙ ΣΤΗΝ ΑΡΧΗ ΤΗΣ ΑΝΑΛΟΓΙΚΗΣ ΜΕΤΑΒΟΛΗΣ ΤΗΣ ΗΛΕΚΤΡΙΚΗΣ ΑΓΩΓΙΜΟΤΗΤΑΣ ΤΟΥ ΝΕΡΟΥ ΣΕ ΣΥΝΑΡΤΗΣΗ ΜΕ ΑΛΑΤΑ ΠΟΥ ΠΕΡΙΕΧΟΝΤΑΙ Σ' ΑΥΤΟ.</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l-GR" sz="2400" b="1" u="sng" dirty="0">
                <a:solidFill>
                  <a:schemeClr val="bg1"/>
                </a:solidFill>
                <a:latin typeface="Arial" pitchFamily="34" charset="0"/>
                <a:cs typeface="Arial" pitchFamily="34" charset="0"/>
              </a:rPr>
              <a:t>7.5. ΑΛΑΤΟΤΗΤΑ</a:t>
            </a:r>
          </a:p>
        </p:txBody>
      </p:sp>
    </p:spTree>
    <p:extLst>
      <p:ext uri="{BB962C8B-B14F-4D97-AF65-F5344CB8AC3E}">
        <p14:creationId xmlns:p14="http://schemas.microsoft.com/office/powerpoint/2010/main" val="1316727582"/>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1900" b="1" dirty="0">
                <a:solidFill>
                  <a:schemeClr val="tx1"/>
                </a:solidFill>
                <a:latin typeface="Arial Black" pitchFamily="34" charset="0"/>
              </a:rPr>
              <a:t>ΓΙΑ ΝΑ ΚΑΤΑΝΟΗΘΕΙ Η ΛΕΙΤΟΥΡΓΙΑ ΤΟΥ ΣΑΛΙΝΟΜΕΤΡΟΥ, ΑΝΑΦΕΡΟΥΜΕ ΟΤΙ, ΕΑΝ ΒΥΘΙΣΟΥΜΕ ΔΥΟ ΗΛΕΚΤΡΟΔΙΑ ΣΕ ΓΛΥΚΟ ΝΕΡΟ ΚΑΙ ΔΙΑΒΙΒΑΣΟΥΜΕ ΗΛΕΚΤΡΙΚΟ ΡΕΥΜΑ, ΔΗΜΙΟΥΡΓΕΙΤΑΙ</a:t>
            </a:r>
            <a:r>
              <a:rPr lang="en-US" sz="1900" b="1" dirty="0">
                <a:solidFill>
                  <a:schemeClr val="tx1"/>
                </a:solidFill>
                <a:latin typeface="Arial Black" pitchFamily="34" charset="0"/>
              </a:rPr>
              <a:t> </a:t>
            </a:r>
            <a:r>
              <a:rPr lang="el-GR" sz="1900" b="1" dirty="0">
                <a:solidFill>
                  <a:schemeClr val="tx1"/>
                </a:solidFill>
                <a:latin typeface="Arial Black" pitchFamily="34" charset="0"/>
              </a:rPr>
              <a:t>ΜΙΑ ΑΝΤΙΣΤΑΣΗ, Η ΟΠΟΙΑ ΠΑΡΑΜΕΝΕΙ ΣΤΑΘΕΡΗ, ΕΦΟΣΟΝ ΟΙ ΞΕΝΕΣ ΟΥΣΙΕΣ ΠΟΥ ΠΕΡΙΕΧΟΝΤΑΙ ΣΤΟ ΝΕΡΟ ΠΑΡΑΜΕΝΟΥΝ ΣΤΑΘΕΡΕΣ. Η ΑΝΤΙΣΤΑΣΗ ΑΥΤΗ ΔΙΑΒΑΖΕΤΑΙ ΣΕ ΕΝΔΕΙΚΤΗ ΤΥΠΟΥ ΑΜΠΕΡΟΜΕΤΡΟΥ.</a:t>
            </a:r>
          </a:p>
          <a:p>
            <a:pPr algn="l">
              <a:buClr>
                <a:srgbClr val="FF0000"/>
              </a:buClr>
            </a:pPr>
            <a:r>
              <a:rPr lang="el-GR" sz="1900" b="1" dirty="0">
                <a:solidFill>
                  <a:schemeClr val="tx1"/>
                </a:solidFill>
                <a:latin typeface="Arial Black" pitchFamily="34" charset="0"/>
              </a:rPr>
              <a:t>ΕΑΝ Η ΠΕΡΙΕΚΤΙΚΟΤΗΤΑ ΣΕ ΑΛΑΤΑ ΑΥΞΗΘΕΙ Η ΑΓΩΓΙΜΟΤΗΤΑ ΑΥΞΑΝΕΙ ΚΑΙ Ο ΕΝΔΕΙΚΤΗΣ ΚΙΝΕΙΤΑΙ ΑΝΑΛΟΓΑ ΚΑΙ ΠΡΟΕΙΔΟΠΟΙΕΙ ΤΟ ΠΡΟΣΩΠΙΚΟ ΜΕ ΚΟΚΚΙΝΟ ΦΩΣ ΚΑΙ ΠΡΟΕΙΔΟΠΟΙΗΤΙΚΟΥΣ ΚΩΔΩΝΙΣΜΟΥΣ ΜΕΡΙΚΕΣ ΦΟΡΕΣ. </a:t>
            </a:r>
            <a:endParaRPr lang="en-US" sz="1900" b="1" dirty="0">
              <a:solidFill>
                <a:schemeClr val="tx1"/>
              </a:solidFill>
              <a:latin typeface="Arial Black" pitchFamily="34" charset="0"/>
            </a:endParaRPr>
          </a:p>
          <a:p>
            <a:pPr algn="l">
              <a:buClr>
                <a:srgbClr val="FF0000"/>
              </a:buClr>
            </a:pPr>
            <a:r>
              <a:rPr lang="el-GR" sz="1900" b="1" dirty="0">
                <a:solidFill>
                  <a:schemeClr val="tx1"/>
                </a:solidFill>
                <a:latin typeface="Arial Black" pitchFamily="34" charset="0"/>
              </a:rPr>
              <a:t>Ο </a:t>
            </a:r>
            <a:r>
              <a:rPr lang="el-GR" sz="1900" b="1" dirty="0">
                <a:solidFill>
                  <a:srgbClr val="FF0000"/>
                </a:solidFill>
                <a:latin typeface="Arial Black" pitchFamily="34" charset="0"/>
              </a:rPr>
              <a:t>ΑΝΤΙΣΤΑΘΜΙΣΤΗΡΑΣ ΘΕΡΜΟΚΡΑΣΙΑΣ </a:t>
            </a:r>
            <a:r>
              <a:rPr lang="el-GR" sz="1900" b="1" dirty="0">
                <a:solidFill>
                  <a:schemeClr val="tx1"/>
                </a:solidFill>
                <a:latin typeface="Arial Black" pitchFamily="34" charset="0"/>
              </a:rPr>
              <a:t>ΡΥΘΜΙΖΕΙ ΤΟ ΟΡΓΑΝΟ, ΩΣΤΕ ΝΑ ΔΙΟΡΘΩΝΕΙ ΤΗ ΜΕΤΑΒΟΛΗ ΤΗΣ ΘΕΡΜΟΚΡΑΣΙΑΣ. Ο ΕΠΙΛΟΓΕΑΣ ΘΕΤΕΙ ΣΕ ΕΠΙΚΟΙΝΩΝΙΑ ΤΟ ΟΡΓΑΝΟ ΜΕ ΔΙΑΦΟΡΑ ΣΗΜΕΙΑ ΤΟΥ ΤΡΟΦΟΔΟΤΙΚΟΥ ΚΥΚΛΩΜΑΤΟΣ, ΣΤΑ ΟΠΟΙΑ ΠΡΕΠΕΙ ΝΑ ΛΑΜΒΑΝΕΤΑΙ Η ΜΕΤΡΗΣΗ.</a:t>
            </a:r>
          </a:p>
          <a:p>
            <a:pPr algn="l">
              <a:buClr>
                <a:srgbClr val="FF0000"/>
              </a:buClr>
            </a:pPr>
            <a:endParaRPr lang="el-GR" sz="24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l-GR" sz="2400" b="1" u="sng" dirty="0">
                <a:solidFill>
                  <a:schemeClr val="bg1"/>
                </a:solidFill>
                <a:latin typeface="Arial" pitchFamily="34" charset="0"/>
                <a:cs typeface="Arial" pitchFamily="34" charset="0"/>
              </a:rPr>
              <a:t>7.5. ΑΛΑΤΟΤΗΤΑ</a:t>
            </a:r>
          </a:p>
        </p:txBody>
      </p:sp>
    </p:spTree>
    <p:extLst>
      <p:ext uri="{BB962C8B-B14F-4D97-AF65-F5344CB8AC3E}">
        <p14:creationId xmlns:p14="http://schemas.microsoft.com/office/powerpoint/2010/main" val="314151143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2800" b="1" dirty="0">
                <a:solidFill>
                  <a:schemeClr val="tx1"/>
                </a:solidFill>
                <a:latin typeface="Arial Black" pitchFamily="34" charset="0"/>
              </a:rPr>
              <a:t>ΕΠΙΤΡΕΠΟΜΕΝΑ ΟΡΙΑ ΑΛΑΤΟΤΗΤΑΣ</a:t>
            </a:r>
            <a:r>
              <a:rPr lang="en-US" sz="2800" b="1" dirty="0">
                <a:solidFill>
                  <a:schemeClr val="tx1"/>
                </a:solidFill>
                <a:latin typeface="Arial Black" pitchFamily="34" charset="0"/>
              </a:rPr>
              <a:t>.</a:t>
            </a:r>
            <a:endParaRPr lang="el-GR" sz="2800" b="1" dirty="0">
              <a:solidFill>
                <a:schemeClr val="tx1"/>
              </a:solidFill>
              <a:latin typeface="Arial Black" pitchFamily="34" charset="0"/>
            </a:endParaRPr>
          </a:p>
          <a:p>
            <a:pPr algn="l">
              <a:buClr>
                <a:srgbClr val="FF0000"/>
              </a:buClr>
            </a:pPr>
            <a:r>
              <a:rPr lang="el-GR" sz="2800" b="1" dirty="0">
                <a:solidFill>
                  <a:schemeClr val="tx1"/>
                </a:solidFill>
                <a:latin typeface="Arial Black" pitchFamily="34" charset="0"/>
              </a:rPr>
              <a:t>ΕΠΙΤΡΕΠΟΜΕΝΟ ΟΡΙΟ ΣΕ ΧΛΩΡΙΟΥΧΑ</a:t>
            </a:r>
            <a:r>
              <a:rPr lang="en-US" sz="2800" b="1" dirty="0">
                <a:solidFill>
                  <a:schemeClr val="tx1"/>
                </a:solidFill>
                <a:latin typeface="Arial Black" pitchFamily="34" charset="0"/>
              </a:rPr>
              <a:t>:</a:t>
            </a:r>
            <a:endParaRPr lang="el-GR" sz="2800" b="1" dirty="0">
              <a:solidFill>
                <a:schemeClr val="tx1"/>
              </a:solidFill>
              <a:latin typeface="Arial Black" pitchFamily="34" charset="0"/>
            </a:endParaRPr>
          </a:p>
          <a:p>
            <a:pPr marL="285750" indent="-285750" algn="l">
              <a:buClr>
                <a:srgbClr val="FF0000"/>
              </a:buClr>
              <a:buFont typeface="Wingdings" pitchFamily="2" charset="2"/>
              <a:buChar char="Ø"/>
            </a:pPr>
            <a:r>
              <a:rPr lang="el-GR" sz="2800" b="1" dirty="0">
                <a:solidFill>
                  <a:schemeClr val="tx1"/>
                </a:solidFill>
                <a:latin typeface="Arial Black" pitchFamily="34" charset="0"/>
              </a:rPr>
              <a:t>ΚΑΤΑΘΛΙΨΗ ΝΕΡΟΥ ΑΠΟ ΑΠΟΣΤΑΞΗ ΤΩΝ ΑΠΟΣΤΑΚΤΗΡΩΝ ΠΡΟΣ ΤΙΣ ΕΦΕΔΡΙΚΕΣ ΔΕΞΑΜΕΝΕΣ ΤΡΟΦΟΔΟΤΙΚΟΥ ΝΕΡΟΥ: 3 PPM ΤΟ ΜΕΓΙΣΤΟ.</a:t>
            </a:r>
          </a:p>
          <a:p>
            <a:pPr marL="285750" indent="-285750" algn="l">
              <a:buClr>
                <a:srgbClr val="FF0000"/>
              </a:buClr>
              <a:buFont typeface="Wingdings" pitchFamily="2" charset="2"/>
              <a:buChar char="Ø"/>
            </a:pPr>
            <a:r>
              <a:rPr lang="el-GR" sz="2800" b="1" dirty="0">
                <a:solidFill>
                  <a:schemeClr val="tx1"/>
                </a:solidFill>
                <a:latin typeface="Arial Black" pitchFamily="34" charset="0"/>
              </a:rPr>
              <a:t>ΣΥΜΠΥΚΝΩΜΑ 3 PPM ΤΟ ΜΕΓΙΣΤΟ.</a:t>
            </a:r>
          </a:p>
          <a:p>
            <a:pPr marL="285750" indent="-285750" algn="l">
              <a:buClr>
                <a:srgbClr val="FF0000"/>
              </a:buClr>
              <a:buFont typeface="Wingdings" pitchFamily="2" charset="2"/>
              <a:buChar char="Ø"/>
            </a:pPr>
            <a:r>
              <a:rPr lang="el-GR" sz="2800" b="1" dirty="0">
                <a:solidFill>
                  <a:schemeClr val="tx1"/>
                </a:solidFill>
                <a:latin typeface="Arial Black" pitchFamily="34" charset="0"/>
              </a:rPr>
              <a:t>ΝΕΡΟ ΤΡΟΦΟΔΟΤΙΚΩΝ ΔΕΞΑΜΕΝΩΝ, ΕΞΑΕΡΙΣΤΙΚΗΣ ΔΕΞΑΜΕΝΗΣ ΚΑΝΟΝΙΚΑ ΜΕΧΡΙ 3 PPM ΚΑΤΑ ΜΕΓΙΣΤΟ.</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l-GR" sz="2400" b="1" u="sng" dirty="0">
                <a:solidFill>
                  <a:schemeClr val="bg1"/>
                </a:solidFill>
                <a:latin typeface="Arial" pitchFamily="34" charset="0"/>
                <a:cs typeface="Arial" pitchFamily="34" charset="0"/>
              </a:rPr>
              <a:t>7.5. ΑΛΑΤΟΤΗΤΑ</a:t>
            </a:r>
          </a:p>
        </p:txBody>
      </p:sp>
    </p:spTree>
    <p:extLst>
      <p:ext uri="{BB962C8B-B14F-4D97-AF65-F5344CB8AC3E}">
        <p14:creationId xmlns:p14="http://schemas.microsoft.com/office/powerpoint/2010/main" val="131986777"/>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2400" b="1" dirty="0">
                <a:solidFill>
                  <a:schemeClr val="tx1"/>
                </a:solidFill>
                <a:latin typeface="Arial Black" pitchFamily="34" charset="0"/>
              </a:rPr>
              <a:t>ΟΙ ΕΞΑΓΩΓΕΣ ΕΙΝΑΙ ΑΝΑΓΚΑΙΕΣ ΓΙΑ ΝΑ ΕΛΑΤΤΩΣΟΜΕ ΤΗΝ ΠΥΚΝΟΤΗΤΑ ΤΟΥ ΝΕΡΟΥ ΤΟΥ ΛΕΒΗΤΑ ΜΕ ΤΗΝ ΑΠΟΒΟΛΗ ΔΙΑΛΥΜΕΝΩΝ ΚΑΙ ΑΙΩΡΟΥΜΕΝΩΝ ΣΤΕΡΕΩΝ. ΧΩΡΙΣ ΕΛΕΓΧΟΜΕΝΕΣ ΕΞΑΓΩΓΕΣ (</a:t>
            </a:r>
            <a:r>
              <a:rPr lang="el-GR" sz="2400" b="1" dirty="0">
                <a:solidFill>
                  <a:srgbClr val="FF0000"/>
                </a:solidFill>
                <a:latin typeface="Arial Black" pitchFamily="34" charset="0"/>
              </a:rPr>
              <a:t>ΣΤΡΑΤΣΩΝΕΣ</a:t>
            </a:r>
            <a:r>
              <a:rPr lang="el-GR" sz="2400" b="1" dirty="0">
                <a:solidFill>
                  <a:schemeClr val="tx1"/>
                </a:solidFill>
                <a:latin typeface="Arial Black" pitchFamily="34" charset="0"/>
              </a:rPr>
              <a:t>) ΟΛΑ ΤΑ ΣΤΕΡΕΑ ΤΟΥ ΝΕΡΟΥ ΤΟΥ ΛΕΒΗΤΑ ΘΑ ΑΥΞΑΝΟΝΤΑΙ ΣΥΝΕΧΕΙΑ. ΥΠΕΡΒΟΛΙΚΗ ΠΥΚΝΟΤΗΤΑ ΘΑ ΕΧΕΙ ΩΣ ΑΠΟΤΕΛΕΣΜΑ ΑΝΑΒΡΑΣΕΙΣ ΚΑΙ ΠΡΟΒΟΛΕΣ ΚΑΙ ΘΑ ΦΡΑΞΕΙ ΤΟΥΣ ΑΥΛΟΥΣ ΤΟΥ ΛΕΒΗΤΑ ΚΑΙ ΤΟΥΣ ΣΥΛΛΕΚΤΕΣ ΜΕ ΛΑΣΠΗ, ΜΕ ΑΠΟΤΕΛΕΣΜΑ ΕΛΑΤΤΩΜΕΝΗ ΚΥΚΛΟΦΟΡΙΑ, ΥΠΕΡΘΕΡΜΑΝΣΗ ΚΑΙ ΠΙΘΑΝΗ ΖΗΜΙΑ ΤΩΝ ΑΥΛΩΝ.</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l-GR" sz="2400" b="1" u="sng" dirty="0">
                <a:solidFill>
                  <a:schemeClr val="bg1"/>
                </a:solidFill>
                <a:latin typeface="Arial" pitchFamily="34" charset="0"/>
                <a:cs typeface="Arial" pitchFamily="34" charset="0"/>
              </a:rPr>
              <a:t>7.6. ΕΞΑΓΩΓΕΣ</a:t>
            </a:r>
          </a:p>
        </p:txBody>
      </p:sp>
    </p:spTree>
    <p:extLst>
      <p:ext uri="{BB962C8B-B14F-4D97-AF65-F5344CB8AC3E}">
        <p14:creationId xmlns:p14="http://schemas.microsoft.com/office/powerpoint/2010/main" val="3722138687"/>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2100" b="1" dirty="0">
                <a:solidFill>
                  <a:schemeClr val="tx1"/>
                </a:solidFill>
                <a:latin typeface="Arial Black" pitchFamily="34" charset="0"/>
              </a:rPr>
              <a:t>ΟΤΑΝ ΠΡΟΣΘΕΤΟΥΜΕ ΧΗΜΙΚΑ ΣΤΟ ΝΕΡΟ ΤΟΥ ΛΕΒΗΤΑ ΓΙΑ ΤΗΝ ΠΡΟΣΤΑΣΙΑ ΤΟΥ ΕΣΩΤΕΡΙΚΟΥ ΤΟΥ, ΕΙΝΑΙ ΦΑΝΕΡΟ ΟΤΙ ΑΥΞΑΝΟΥΝ ΤΑ ΔΙΑΛΥΜΕΝΑ ΣΤΕΡΕΑ. ΚΑΤΑ ΤΗΝ ΑΝΤΙΔΡΑΣΗ ΤΩΝ ΧΗΜΙΚΩΝ ΜΕ ΤΙΣ ΟΥΣΙΕΣ ΠΟΥ ΜΟΛΥΝΟΥΝ ΤΟ ΝΕΡΟ ΣΧΗΜΑΤΙΖΕΤΑΙ ΛΑΣΠΗ. ΚΑΘΩΣ ΟΛΑ ΤΑ ΣΤΕΡΕΑ, ΔΙΑΛΥΜΕΝΑ ΚΑΙ ΑΙΩΡΟΥΜΕΝΑ, ΠΟΥ ΥΠΑΡΧΟΥΝ ΣΤΟ ΤΡΟΦΟΔΟΤΙΚΟ ΥΓΡΟ ΕΙΣΕΡΧΟΝΤΑΙ ΣΤΟ ΛΕΒΗΤΑ Η ΣΥΜΠΥΚΝΩΣΗ ΣΥΝΕΧΙΖΕΤΑΙ. ΕΤΣΙ ΧΡΕΙΑΖΕΤΑΙ ΜΙΑ ΠΕΡΙΟΔΙΚΗ ΕΞΑΓΩΓΗ ΓΙΑ ΝΑ ΕΛΕΓΧΟΥΜΕ ΤΟ ΡΥΘΜΟ ΑΥΞΗΣΗΣ ΤΗΣ ΠΥΚΝΟΤΗΤΑΣ. ΜΙΑ ΘΕΤΙΚΗ ΜΕΘΟΔΟΣ ΓΙΑ ΤΟΝ ΠΡΟΣΔΙΟΡΙΣΜΟ ΤΩΝ ΟΛΙΚΩΝ ΔΙΑΛΥΜΕΝΩΝ ΣΤΕΡΕΩΝ ΣΤΟ ΝΕΡΟ ΛΕΒΗΤΑ ΕΙΝΑΙ Η ΜΕΤΡΗΣΗ ΤΗΣ ΕΙΔΙΚΗΣ ΑΓΩΓΙΜΟΤΗΤΑΣ ΧΡΗΣΙΜΟΠΟΙΩΝΤΑΣ ΕΝΑ ΜΕΤΡΗΤΗ ΔΙΑΛΥΜΕΝΩΝ ΣΤΕΡΕΩΝ (TDS METER). ΑΝΑΛΟΓΑ ΜΕ ΤΟ ΒΑΘΜΟ ΤΩΝ ΣΤΕΡΕΩΝ ΚΑΝΟΥΜΕ ΕΞΑΓΩΓΕΣ</a:t>
            </a:r>
            <a:r>
              <a:rPr lang="en-US" sz="2100" b="1" dirty="0">
                <a:solidFill>
                  <a:schemeClr val="tx1"/>
                </a:solidFill>
                <a:latin typeface="Arial Black" pitchFamily="34" charset="0"/>
              </a:rPr>
              <a:t>.</a:t>
            </a:r>
            <a:endParaRPr lang="el-GR" sz="21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l-GR" sz="2400" b="1" u="sng" dirty="0">
                <a:solidFill>
                  <a:schemeClr val="bg1"/>
                </a:solidFill>
                <a:latin typeface="Arial" pitchFamily="34" charset="0"/>
                <a:cs typeface="Arial" pitchFamily="34" charset="0"/>
              </a:rPr>
              <a:t>7.6. ΕΞΑΓΩΓΕΣ</a:t>
            </a:r>
          </a:p>
        </p:txBody>
      </p:sp>
    </p:spTree>
    <p:extLst>
      <p:ext uri="{BB962C8B-B14F-4D97-AF65-F5344CB8AC3E}">
        <p14:creationId xmlns:p14="http://schemas.microsoft.com/office/powerpoint/2010/main" val="3713361876"/>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1900" b="1" dirty="0">
                <a:solidFill>
                  <a:schemeClr val="tx1"/>
                </a:solidFill>
                <a:latin typeface="Arial Black" pitchFamily="34" charset="0"/>
              </a:rPr>
              <a:t>ΕΙΝΑΙ ΟΙ ΕΞΗΣ:</a:t>
            </a:r>
          </a:p>
          <a:p>
            <a:pPr algn="l">
              <a:buClr>
                <a:srgbClr val="FF0000"/>
              </a:buClr>
            </a:pPr>
            <a:r>
              <a:rPr lang="el-GR" sz="1900" b="1" dirty="0">
                <a:solidFill>
                  <a:srgbClr val="FF0000"/>
                </a:solidFill>
                <a:latin typeface="Arial Black" pitchFamily="34" charset="0"/>
              </a:rPr>
              <a:t>α) </a:t>
            </a:r>
            <a:r>
              <a:rPr lang="el-GR" sz="1900" b="1" dirty="0">
                <a:solidFill>
                  <a:schemeClr val="tx1"/>
                </a:solidFill>
                <a:latin typeface="Arial Black" pitchFamily="34" charset="0"/>
              </a:rPr>
              <a:t>ΜΕΤΡΗΣΗ ΑΛΑΤΟΤΗΤΑΣ (ΧΛΩΡΙΟΥΧΩΝ ΚΑΙ ΦΩΣΦΑΤΩΝ). </a:t>
            </a:r>
            <a:endParaRPr lang="en-US" sz="1900" b="1" dirty="0">
              <a:solidFill>
                <a:schemeClr val="tx1"/>
              </a:solidFill>
              <a:latin typeface="Arial Black" pitchFamily="34" charset="0"/>
            </a:endParaRPr>
          </a:p>
          <a:p>
            <a:pPr algn="l">
              <a:buClr>
                <a:srgbClr val="FF0000"/>
              </a:buClr>
            </a:pPr>
            <a:r>
              <a:rPr lang="el-GR" sz="1900" b="1" dirty="0">
                <a:solidFill>
                  <a:srgbClr val="FF0000"/>
                </a:solidFill>
                <a:latin typeface="Arial Black" pitchFamily="34" charset="0"/>
              </a:rPr>
              <a:t>β) </a:t>
            </a:r>
            <a:r>
              <a:rPr lang="el-GR" sz="1900" b="1" dirty="0">
                <a:solidFill>
                  <a:schemeClr val="tx1"/>
                </a:solidFill>
                <a:latin typeface="Arial Black" pitchFamily="34" charset="0"/>
              </a:rPr>
              <a:t>ΜΕΤΡΗΣΗ ΣΚΛΗΡΟΤΗΤΑΣ. </a:t>
            </a:r>
            <a:endParaRPr lang="en-US" sz="1900" b="1" dirty="0">
              <a:solidFill>
                <a:schemeClr val="tx1"/>
              </a:solidFill>
              <a:latin typeface="Arial Black" pitchFamily="34" charset="0"/>
            </a:endParaRPr>
          </a:p>
          <a:p>
            <a:pPr algn="l">
              <a:buClr>
                <a:srgbClr val="FF0000"/>
              </a:buClr>
            </a:pPr>
            <a:r>
              <a:rPr lang="el-GR" sz="1900" b="1" dirty="0">
                <a:solidFill>
                  <a:srgbClr val="FF0000"/>
                </a:solidFill>
                <a:latin typeface="Arial Black" pitchFamily="34" charset="0"/>
              </a:rPr>
              <a:t>γ) </a:t>
            </a:r>
            <a:r>
              <a:rPr lang="el-GR" sz="1900" b="1" dirty="0">
                <a:solidFill>
                  <a:schemeClr val="tx1"/>
                </a:solidFill>
                <a:latin typeface="Arial Black" pitchFamily="34" charset="0"/>
              </a:rPr>
              <a:t>ΔΙΑΠΙΣΤΩΣΗ ΠΑΡΟΥΣΙΑΣ ΕΛΑΙΩΔΩΝ ΟΥΣΙΩΝ</a:t>
            </a:r>
            <a:r>
              <a:rPr lang="en-US" sz="1900" b="1" dirty="0">
                <a:solidFill>
                  <a:schemeClr val="tx1"/>
                </a:solidFill>
                <a:latin typeface="Arial Black" pitchFamily="34" charset="0"/>
              </a:rPr>
              <a:t>.</a:t>
            </a:r>
          </a:p>
          <a:p>
            <a:pPr algn="l">
              <a:buClr>
                <a:srgbClr val="FF0000"/>
              </a:buClr>
            </a:pPr>
            <a:r>
              <a:rPr lang="el-GR" sz="1900" b="1" dirty="0">
                <a:solidFill>
                  <a:srgbClr val="FF0000"/>
                </a:solidFill>
                <a:latin typeface="Arial Black" pitchFamily="34" charset="0"/>
              </a:rPr>
              <a:t>δ) </a:t>
            </a:r>
            <a:r>
              <a:rPr lang="el-GR" sz="1900" b="1" dirty="0">
                <a:solidFill>
                  <a:schemeClr val="tx1"/>
                </a:solidFill>
                <a:latin typeface="Arial Black" pitchFamily="34" charset="0"/>
              </a:rPr>
              <a:t>ΜΕΤΡΗΣΗ ΑΛΚΑΛΙΚΟΤΗΤΑΣ.</a:t>
            </a:r>
          </a:p>
          <a:p>
            <a:pPr algn="l">
              <a:buClr>
                <a:srgbClr val="FF0000"/>
              </a:buClr>
            </a:pPr>
            <a:r>
              <a:rPr lang="el-GR" sz="1900" b="1" dirty="0">
                <a:solidFill>
                  <a:srgbClr val="FF0000"/>
                </a:solidFill>
                <a:latin typeface="Arial Black" pitchFamily="34" charset="0"/>
              </a:rPr>
              <a:t>ε) </a:t>
            </a:r>
            <a:r>
              <a:rPr lang="el-GR" sz="1900" b="1" dirty="0">
                <a:solidFill>
                  <a:schemeClr val="tx1"/>
                </a:solidFill>
                <a:latin typeface="Arial Black" pitchFamily="34" charset="0"/>
              </a:rPr>
              <a:t>ΜΕΤΡΗΣΗ ΔΙΑΛΥΜΕΝΟΥ ΟΞΥΓΟΝΟΥ.</a:t>
            </a:r>
          </a:p>
          <a:p>
            <a:pPr algn="l">
              <a:buClr>
                <a:srgbClr val="FF0000"/>
              </a:buClr>
            </a:pPr>
            <a:r>
              <a:rPr lang="el-GR" sz="1900" b="1" dirty="0">
                <a:solidFill>
                  <a:srgbClr val="FF0000"/>
                </a:solidFill>
                <a:latin typeface="Arial Black" pitchFamily="34" charset="0"/>
              </a:rPr>
              <a:t>στ) </a:t>
            </a:r>
            <a:r>
              <a:rPr lang="el-GR" sz="1900" b="1" dirty="0">
                <a:solidFill>
                  <a:schemeClr val="tx1"/>
                </a:solidFill>
                <a:latin typeface="Arial Black" pitchFamily="34" charset="0"/>
              </a:rPr>
              <a:t>ΔΙΑΠΙΣΤΩΣΗ ΑΙΩΡΟΥΜΕΝΩΝ ΟΥΣΙΩΝ (ΑΓΩΓΙΜΟΤΗΤΑΣ, ΠΥΡΙΤΙΟΥ, ΧΑΛΚΟΥ). ΟΙ ΠΑΡΑΠΑΝΩ ΜΕΤΡΗΣΕΙΣ ΕΙΝΑΙ ΑΠΑΡΑΙΤΗΤΕΣ, ΛΟΓΩ ΤΗΣ ΓΝΩΣΤΗΣ ΕΥΑΙΣΘΗΣΙΑΣ ΠΟΥ ΠΑΡΟΥΣΙΑΖΟΥΝ ΟΙ ΥΔΡΑΥΛΩΤΟΙ ΛΕΒΗΤΕΣ ΣΤΟ ΤΡΟΦΟΔΟΤΙΚΟ ΝΕΡΟ ΚΑΙ ΑΠΟΣΚΟΠΟΥΝ ΣΤΗΝ ΑΝΙΧΝΕΥΣΗ ΤΟΥ ΕΙΔΟΥΣ ΤΗΣ ΜΟΛΥΝΣ</a:t>
            </a:r>
            <a:r>
              <a:rPr lang="en-US" sz="1900" b="1" dirty="0">
                <a:solidFill>
                  <a:schemeClr val="tx1"/>
                </a:solidFill>
                <a:latin typeface="Arial Black" pitchFamily="34" charset="0"/>
              </a:rPr>
              <a:t>H</a:t>
            </a:r>
            <a:r>
              <a:rPr lang="el-GR" sz="1900" b="1" dirty="0">
                <a:solidFill>
                  <a:schemeClr val="tx1"/>
                </a:solidFill>
                <a:latin typeface="Arial Black" pitchFamily="34" charset="0"/>
              </a:rPr>
              <a:t>Σ ΠΟΥ ΕΧΕΙ ΑΥΤΟ.</a:t>
            </a:r>
          </a:p>
          <a:p>
            <a:pPr algn="l">
              <a:buClr>
                <a:srgbClr val="FF0000"/>
              </a:buClr>
            </a:pPr>
            <a:r>
              <a:rPr lang="el-GR" sz="1900" b="1" dirty="0">
                <a:solidFill>
                  <a:schemeClr val="tx1"/>
                </a:solidFill>
                <a:latin typeface="Arial Black" pitchFamily="34" charset="0"/>
              </a:rPr>
              <a:t>ΜΕ ΒΑΣΗ ΤΑ ΑΠΟΤΕΛΕΣΜΑΤΑ ΤΗΣ ΚΑΘΕ ΜΕΤΡΗΣ</a:t>
            </a:r>
            <a:r>
              <a:rPr lang="en-US" sz="1900" b="1" dirty="0">
                <a:solidFill>
                  <a:schemeClr val="tx1"/>
                </a:solidFill>
                <a:latin typeface="Arial Black" pitchFamily="34" charset="0"/>
              </a:rPr>
              <a:t>H</a:t>
            </a:r>
            <a:r>
              <a:rPr lang="el-GR" sz="1900" b="1" dirty="0">
                <a:solidFill>
                  <a:schemeClr val="tx1"/>
                </a:solidFill>
                <a:latin typeface="Arial Black" pitchFamily="34" charset="0"/>
              </a:rPr>
              <a:t>Σ ΠΑΙΡΝΟΝΤΑΙ ΚΑΙ ΤΑ ΑΝΑΛΟΓΑ ΜΕΤΡΑ ΓΙΑ ΤΗΝ ΑΝΤΙΜΕΤΩΠΙΣΗ ΤΗΣ.</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l-GR" sz="2400" b="1" u="sng" dirty="0">
                <a:solidFill>
                  <a:schemeClr val="bg1"/>
                </a:solidFill>
                <a:latin typeface="Arial" pitchFamily="34" charset="0"/>
                <a:cs typeface="Arial" pitchFamily="34" charset="0"/>
              </a:rPr>
              <a:t>7.6. ΜΕΤΡΗΣΕΙΣ</a:t>
            </a:r>
          </a:p>
        </p:txBody>
      </p:sp>
    </p:spTree>
    <p:extLst>
      <p:ext uri="{BB962C8B-B14F-4D97-AF65-F5344CB8AC3E}">
        <p14:creationId xmlns:p14="http://schemas.microsoft.com/office/powerpoint/2010/main" val="4199532918"/>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2200" b="1" dirty="0">
                <a:solidFill>
                  <a:schemeClr val="tx1"/>
                </a:solidFill>
                <a:latin typeface="Arial Black" pitchFamily="34" charset="0"/>
              </a:rPr>
              <a:t>ΟΙ ΜΟΝΑΔΕΣ ΠΟΥ ΧΡΗΣΙΜΟΠΟΙΟΥΝΤΑΙ ΓΙΑ ΤΙΣ ΜΕΤΡΗΣΕΙΣ ΑΥΤΕΣ ΕΙΝΑΙ ΟΙ ΠΑΡΑΚΑΤΩ: </a:t>
            </a:r>
            <a:endParaRPr lang="en-US" sz="2200" b="1" dirty="0">
              <a:solidFill>
                <a:schemeClr val="tx1"/>
              </a:solidFill>
              <a:latin typeface="Arial Black" pitchFamily="34" charset="0"/>
            </a:endParaRPr>
          </a:p>
          <a:p>
            <a:pPr algn="l">
              <a:buClr>
                <a:srgbClr val="FF0000"/>
              </a:buClr>
            </a:pPr>
            <a:r>
              <a:rPr lang="el-GR" sz="2200" b="1" dirty="0">
                <a:solidFill>
                  <a:srgbClr val="FF0000"/>
                </a:solidFill>
                <a:latin typeface="Arial Black" pitchFamily="34" charset="0"/>
              </a:rPr>
              <a:t>α) </a:t>
            </a:r>
            <a:r>
              <a:rPr lang="el-GR" sz="2200" b="1" dirty="0">
                <a:solidFill>
                  <a:schemeClr val="tx1"/>
                </a:solidFill>
                <a:latin typeface="Arial Black" pitchFamily="34" charset="0"/>
              </a:rPr>
              <a:t>ΚΟΚΚΟΙ ΑΝΑ ΓΑΛΟΝΙ (GRAINS PER GALLON</a:t>
            </a:r>
            <a:r>
              <a:rPr lang="en-US" sz="2200" b="1" dirty="0">
                <a:solidFill>
                  <a:schemeClr val="tx1"/>
                </a:solidFill>
                <a:latin typeface="Arial Black" pitchFamily="34" charset="0"/>
              </a:rPr>
              <a:t> (</a:t>
            </a:r>
            <a:r>
              <a:rPr lang="en-US" sz="2200" b="1" dirty="0">
                <a:solidFill>
                  <a:srgbClr val="FF0000"/>
                </a:solidFill>
                <a:latin typeface="Arial Black" pitchFamily="34" charset="0"/>
              </a:rPr>
              <a:t>gpg</a:t>
            </a:r>
            <a:r>
              <a:rPr lang="el-GR" sz="2200" b="1" dirty="0">
                <a:solidFill>
                  <a:schemeClr val="tx1"/>
                </a:solidFill>
                <a:latin typeface="Arial Black" pitchFamily="34" charset="0"/>
              </a:rPr>
              <a:t>). </a:t>
            </a:r>
            <a:endParaRPr lang="en-US" sz="2200" b="1" dirty="0">
              <a:solidFill>
                <a:schemeClr val="tx1"/>
              </a:solidFill>
              <a:latin typeface="Arial Black" pitchFamily="34" charset="0"/>
            </a:endParaRPr>
          </a:p>
          <a:p>
            <a:pPr algn="l">
              <a:buClr>
                <a:srgbClr val="FF0000"/>
              </a:buClr>
            </a:pPr>
            <a:r>
              <a:rPr lang="el-GR" sz="2200" b="1" dirty="0">
                <a:solidFill>
                  <a:srgbClr val="FF0000"/>
                </a:solidFill>
                <a:latin typeface="Arial Black" pitchFamily="34" charset="0"/>
              </a:rPr>
              <a:t>β) </a:t>
            </a:r>
            <a:r>
              <a:rPr lang="el-GR" sz="2200" b="1" dirty="0">
                <a:solidFill>
                  <a:schemeClr val="tx1"/>
                </a:solidFill>
                <a:latin typeface="Arial Black" pitchFamily="34" charset="0"/>
              </a:rPr>
              <a:t>ΕΚΑΤΟΣΤΙΑΙΑ ΑΝΑΛΟΓΙΑ (</a:t>
            </a:r>
            <a:r>
              <a:rPr lang="el-GR" sz="2200" b="1" dirty="0">
                <a:solidFill>
                  <a:srgbClr val="FF0000"/>
                </a:solidFill>
                <a:latin typeface="Arial Black" pitchFamily="34" charset="0"/>
              </a:rPr>
              <a:t>%</a:t>
            </a:r>
            <a:r>
              <a:rPr lang="el-GR" sz="2200" b="1" dirty="0">
                <a:solidFill>
                  <a:schemeClr val="tx1"/>
                </a:solidFill>
                <a:latin typeface="Arial Black" pitchFamily="34" charset="0"/>
              </a:rPr>
              <a:t>). </a:t>
            </a:r>
            <a:endParaRPr lang="en-US" sz="2200" b="1" dirty="0">
              <a:solidFill>
                <a:schemeClr val="tx1"/>
              </a:solidFill>
              <a:latin typeface="Arial Black" pitchFamily="34" charset="0"/>
            </a:endParaRPr>
          </a:p>
          <a:p>
            <a:pPr algn="l">
              <a:buClr>
                <a:srgbClr val="FF0000"/>
              </a:buClr>
            </a:pPr>
            <a:r>
              <a:rPr lang="el-GR" sz="2200" b="1" dirty="0">
                <a:solidFill>
                  <a:srgbClr val="FF0000"/>
                </a:solidFill>
                <a:latin typeface="Arial Black" pitchFamily="34" charset="0"/>
              </a:rPr>
              <a:t>γ) </a:t>
            </a:r>
            <a:r>
              <a:rPr lang="el-GR" sz="2200" b="1" dirty="0">
                <a:solidFill>
                  <a:schemeClr val="tx1"/>
                </a:solidFill>
                <a:latin typeface="Arial Black" pitchFamily="34" charset="0"/>
              </a:rPr>
              <a:t>ΧΙΛΙΟΣΤΟΛΙΣΤΡΑ ΑΝΑ ΛΙΤΡΟ (</a:t>
            </a:r>
            <a:r>
              <a:rPr lang="el-GR" sz="2200" b="1" dirty="0">
                <a:solidFill>
                  <a:srgbClr val="FF0000"/>
                </a:solidFill>
                <a:latin typeface="Arial Black" pitchFamily="34" charset="0"/>
              </a:rPr>
              <a:t>ml/</a:t>
            </a:r>
            <a:r>
              <a:rPr lang="en-US" sz="2200" b="1" dirty="0">
                <a:solidFill>
                  <a:srgbClr val="FF0000"/>
                </a:solidFill>
                <a:latin typeface="Arial Black" pitchFamily="34" charset="0"/>
              </a:rPr>
              <a:t>l</a:t>
            </a:r>
            <a:r>
              <a:rPr lang="el-GR" sz="2200" b="1" dirty="0">
                <a:solidFill>
                  <a:srgbClr val="FF0000"/>
                </a:solidFill>
                <a:latin typeface="Arial Black" pitchFamily="34" charset="0"/>
              </a:rPr>
              <a:t>t</a:t>
            </a:r>
            <a:r>
              <a:rPr lang="el-GR" sz="2200" b="1" dirty="0">
                <a:solidFill>
                  <a:schemeClr val="tx1"/>
                </a:solidFill>
                <a:latin typeface="Arial Black" pitchFamily="34" charset="0"/>
              </a:rPr>
              <a:t>)</a:t>
            </a:r>
            <a:r>
              <a:rPr lang="en-US" sz="2200" b="1" dirty="0">
                <a:solidFill>
                  <a:schemeClr val="tx1"/>
                </a:solidFill>
                <a:latin typeface="Arial Black" pitchFamily="34" charset="0"/>
              </a:rPr>
              <a:t>.</a:t>
            </a:r>
            <a:r>
              <a:rPr lang="el-GR" sz="2200" b="1" dirty="0">
                <a:solidFill>
                  <a:schemeClr val="tx1"/>
                </a:solidFill>
                <a:latin typeface="Arial Black" pitchFamily="34" charset="0"/>
              </a:rPr>
              <a:t> </a:t>
            </a:r>
            <a:endParaRPr lang="en-US" sz="2200" b="1" dirty="0">
              <a:solidFill>
                <a:schemeClr val="tx1"/>
              </a:solidFill>
              <a:latin typeface="Arial Black" pitchFamily="34" charset="0"/>
            </a:endParaRPr>
          </a:p>
          <a:p>
            <a:pPr algn="l">
              <a:buClr>
                <a:srgbClr val="FF0000"/>
              </a:buClr>
            </a:pPr>
            <a:r>
              <a:rPr lang="el-GR" sz="2200" b="1" dirty="0">
                <a:solidFill>
                  <a:srgbClr val="FF0000"/>
                </a:solidFill>
                <a:latin typeface="Arial Black" pitchFamily="34" charset="0"/>
              </a:rPr>
              <a:t>δ) </a:t>
            </a:r>
            <a:r>
              <a:rPr lang="el-GR" sz="2200" b="1" dirty="0">
                <a:solidFill>
                  <a:schemeClr val="tx1"/>
                </a:solidFill>
                <a:latin typeface="Arial Black" pitchFamily="34" charset="0"/>
              </a:rPr>
              <a:t>ΜΕΡΗ ΑΝΑ ΕΚΑΤΟΜΜΥΡΙΟ (PARTS PER </a:t>
            </a:r>
            <a:r>
              <a:rPr lang="en-US" sz="2200" b="1" dirty="0">
                <a:solidFill>
                  <a:schemeClr val="tx1"/>
                </a:solidFill>
                <a:latin typeface="Arial Black" pitchFamily="34" charset="0"/>
              </a:rPr>
              <a:t> </a:t>
            </a:r>
          </a:p>
          <a:p>
            <a:pPr algn="l">
              <a:buClr>
                <a:srgbClr val="FF0000"/>
              </a:buClr>
            </a:pPr>
            <a:r>
              <a:rPr lang="en-US" sz="2200" b="1" dirty="0">
                <a:solidFill>
                  <a:schemeClr val="tx1"/>
                </a:solidFill>
                <a:latin typeface="Arial Black" pitchFamily="34" charset="0"/>
              </a:rPr>
              <a:t>    </a:t>
            </a:r>
            <a:r>
              <a:rPr lang="el-GR" sz="2200" b="1" dirty="0">
                <a:solidFill>
                  <a:schemeClr val="tx1"/>
                </a:solidFill>
                <a:latin typeface="Arial Black" pitchFamily="34" charset="0"/>
              </a:rPr>
              <a:t>MILLION </a:t>
            </a:r>
            <a:r>
              <a:rPr lang="el-GR" sz="2200" b="1" dirty="0">
                <a:solidFill>
                  <a:srgbClr val="FF0000"/>
                </a:solidFill>
                <a:latin typeface="Arial Black" pitchFamily="34" charset="0"/>
              </a:rPr>
              <a:t>ppm</a:t>
            </a:r>
            <a:r>
              <a:rPr lang="el-GR" sz="2200" b="1" dirty="0">
                <a:solidFill>
                  <a:schemeClr val="tx1"/>
                </a:solidFill>
                <a:latin typeface="Arial Black" pitchFamily="34" charset="0"/>
              </a:rPr>
              <a:t>). </a:t>
            </a:r>
            <a:endParaRPr lang="en-US" sz="2200" b="1" dirty="0">
              <a:solidFill>
                <a:schemeClr val="tx1"/>
              </a:solidFill>
              <a:latin typeface="Arial Black" pitchFamily="34" charset="0"/>
            </a:endParaRPr>
          </a:p>
          <a:p>
            <a:pPr algn="l">
              <a:buClr>
                <a:srgbClr val="FF0000"/>
              </a:buClr>
            </a:pPr>
            <a:r>
              <a:rPr lang="el-GR" sz="2200" b="1" dirty="0">
                <a:solidFill>
                  <a:srgbClr val="FF0000"/>
                </a:solidFill>
                <a:latin typeface="Arial Black" pitchFamily="34" charset="0"/>
              </a:rPr>
              <a:t>ε) </a:t>
            </a:r>
            <a:r>
              <a:rPr lang="el-GR" sz="2200" b="1" dirty="0">
                <a:solidFill>
                  <a:schemeClr val="tx1"/>
                </a:solidFill>
                <a:latin typeface="Arial Black" pitchFamily="34" charset="0"/>
              </a:rPr>
              <a:t>ΑΡΙΘΜΟΣ </a:t>
            </a:r>
            <a:r>
              <a:rPr lang="en-US" sz="2200" b="1" dirty="0">
                <a:solidFill>
                  <a:schemeClr val="tx1"/>
                </a:solidFill>
                <a:latin typeface="Arial Black" pitchFamily="34" charset="0"/>
              </a:rPr>
              <a:t>p</a:t>
            </a:r>
            <a:r>
              <a:rPr lang="el-GR" sz="2200" b="1" dirty="0">
                <a:solidFill>
                  <a:schemeClr val="tx1"/>
                </a:solidFill>
                <a:latin typeface="Arial Black" pitchFamily="34" charset="0"/>
              </a:rPr>
              <a:t>Η (</a:t>
            </a:r>
            <a:r>
              <a:rPr lang="en-US" sz="2200" b="1" dirty="0">
                <a:solidFill>
                  <a:srgbClr val="FF0000"/>
                </a:solidFill>
                <a:latin typeface="Arial Black" pitchFamily="34" charset="0"/>
              </a:rPr>
              <a:t>p</a:t>
            </a:r>
            <a:r>
              <a:rPr lang="el-GR" sz="2200" b="1" dirty="0">
                <a:solidFill>
                  <a:srgbClr val="FF0000"/>
                </a:solidFill>
                <a:latin typeface="Arial Black" pitchFamily="34" charset="0"/>
              </a:rPr>
              <a:t>Η </a:t>
            </a:r>
            <a:r>
              <a:rPr lang="el-GR" sz="2200" b="1" dirty="0">
                <a:solidFill>
                  <a:schemeClr val="tx1"/>
                </a:solidFill>
                <a:latin typeface="Arial Black" pitchFamily="34" charset="0"/>
              </a:rPr>
              <a:t>NUMBER), </a:t>
            </a:r>
            <a:endParaRPr lang="en-US" sz="2200" b="1" dirty="0">
              <a:solidFill>
                <a:schemeClr val="tx1"/>
              </a:solidFill>
              <a:latin typeface="Arial Black" pitchFamily="34" charset="0"/>
            </a:endParaRPr>
          </a:p>
          <a:p>
            <a:pPr algn="l">
              <a:buClr>
                <a:srgbClr val="FF0000"/>
              </a:buClr>
            </a:pPr>
            <a:r>
              <a:rPr lang="el-GR" sz="2200" b="1" dirty="0">
                <a:solidFill>
                  <a:srgbClr val="FF0000"/>
                </a:solidFill>
                <a:latin typeface="Arial Black" pitchFamily="34" charset="0"/>
              </a:rPr>
              <a:t>στ) </a:t>
            </a:r>
            <a:r>
              <a:rPr lang="el-GR" sz="2200" b="1" dirty="0">
                <a:solidFill>
                  <a:schemeClr val="tx1"/>
                </a:solidFill>
                <a:latin typeface="Arial Black" pitchFamily="34" charset="0"/>
              </a:rPr>
              <a:t>ΙΣΟΔΥΝΑΜΑ ΑΝΑ ΕΚΑΤΟΜΜΥΡΙΟ </a:t>
            </a:r>
            <a:endParaRPr lang="en-US" sz="2200" b="1" dirty="0">
              <a:solidFill>
                <a:schemeClr val="tx1"/>
              </a:solidFill>
              <a:latin typeface="Arial Black" pitchFamily="34" charset="0"/>
            </a:endParaRPr>
          </a:p>
          <a:p>
            <a:pPr algn="l">
              <a:buClr>
                <a:srgbClr val="FF0000"/>
              </a:buClr>
            </a:pPr>
            <a:r>
              <a:rPr lang="en-US" sz="2200" b="1" dirty="0">
                <a:solidFill>
                  <a:schemeClr val="tx1"/>
                </a:solidFill>
                <a:latin typeface="Arial Black" pitchFamily="34" charset="0"/>
              </a:rPr>
              <a:t>      </a:t>
            </a:r>
            <a:r>
              <a:rPr lang="el-GR" sz="2200" b="1" dirty="0">
                <a:solidFill>
                  <a:schemeClr val="tx1"/>
                </a:solidFill>
                <a:latin typeface="Arial Black" pitchFamily="34" charset="0"/>
              </a:rPr>
              <a:t>(EQUIVALENTS PER MILLION </a:t>
            </a:r>
            <a:r>
              <a:rPr lang="el-GR" sz="2200" b="1" dirty="0">
                <a:solidFill>
                  <a:srgbClr val="FF0000"/>
                </a:solidFill>
                <a:latin typeface="Arial Black" pitchFamily="34" charset="0"/>
              </a:rPr>
              <a:t>epm</a:t>
            </a:r>
            <a:r>
              <a:rPr lang="el-GR" sz="2200" b="1" dirty="0">
                <a:solidFill>
                  <a:schemeClr val="tx1"/>
                </a:solidFill>
                <a:latin typeface="Arial Black" pitchFamily="34" charset="0"/>
              </a:rPr>
              <a:t>). </a:t>
            </a:r>
            <a:endParaRPr lang="en-US" sz="2200" b="1" dirty="0">
              <a:solidFill>
                <a:schemeClr val="tx1"/>
              </a:solidFill>
              <a:latin typeface="Arial Black" pitchFamily="34" charset="0"/>
            </a:endParaRPr>
          </a:p>
          <a:p>
            <a:pPr algn="l">
              <a:buClr>
                <a:srgbClr val="FF0000"/>
              </a:buClr>
            </a:pPr>
            <a:r>
              <a:rPr lang="el-GR" sz="2200" b="1" dirty="0">
                <a:solidFill>
                  <a:srgbClr val="FF0000"/>
                </a:solidFill>
                <a:latin typeface="Arial Black" pitchFamily="34" charset="0"/>
              </a:rPr>
              <a:t>ζ) </a:t>
            </a:r>
            <a:r>
              <a:rPr lang="el-GR" sz="2200" b="1" dirty="0">
                <a:solidFill>
                  <a:schemeClr val="tx1"/>
                </a:solidFill>
                <a:latin typeface="Arial Black" pitchFamily="34" charset="0"/>
              </a:rPr>
              <a:t>ΒΑΘΜΟΙ ΣΚΛΗΡΟΤΗΤΑΣ (ΑΓΓΛΙΚΟΙ, ΓΑΛΛΙΚΟΙ </a:t>
            </a:r>
            <a:endParaRPr lang="en-US" sz="2200" b="1" dirty="0">
              <a:solidFill>
                <a:schemeClr val="tx1"/>
              </a:solidFill>
              <a:latin typeface="Arial Black" pitchFamily="34" charset="0"/>
            </a:endParaRPr>
          </a:p>
          <a:p>
            <a:pPr algn="l">
              <a:buClr>
                <a:srgbClr val="FF0000"/>
              </a:buClr>
            </a:pPr>
            <a:r>
              <a:rPr lang="en-US" sz="2200" b="1" dirty="0">
                <a:solidFill>
                  <a:schemeClr val="tx1"/>
                </a:solidFill>
                <a:latin typeface="Arial Black" pitchFamily="34" charset="0"/>
              </a:rPr>
              <a:t>    </a:t>
            </a:r>
            <a:r>
              <a:rPr lang="el-GR" sz="2200" b="1" dirty="0">
                <a:solidFill>
                  <a:schemeClr val="tx1"/>
                </a:solidFill>
                <a:latin typeface="Arial Black" pitchFamily="34" charset="0"/>
              </a:rPr>
              <a:t>Η ΓΕΡΜΑΝΙΚΟΙ).  </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l-GR" sz="2400" b="1" u="sng" dirty="0">
                <a:solidFill>
                  <a:schemeClr val="bg1"/>
                </a:solidFill>
                <a:latin typeface="Arial" pitchFamily="34" charset="0"/>
                <a:cs typeface="Arial" pitchFamily="34" charset="0"/>
              </a:rPr>
              <a:t>7.6. ΜΟΝΑΔΕΣ ΜΕΤΡΗΣΕΩΝ</a:t>
            </a:r>
          </a:p>
        </p:txBody>
      </p:sp>
    </p:spTree>
    <p:extLst>
      <p:ext uri="{BB962C8B-B14F-4D97-AF65-F5344CB8AC3E}">
        <p14:creationId xmlns:p14="http://schemas.microsoft.com/office/powerpoint/2010/main" val="1696750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47500" lnSpcReduction="20000"/>
          </a:bodyPr>
          <a:lstStyle/>
          <a:p>
            <a:pPr marL="1188000" indent="-457200">
              <a:buClr>
                <a:srgbClr val="FF0000"/>
              </a:buClr>
            </a:pPr>
            <a:endParaRPr lang="el-GR" sz="2000" b="1" u="sng" dirty="0">
              <a:solidFill>
                <a:schemeClr val="tx1"/>
              </a:solidFill>
              <a:latin typeface="Arial Black" pitchFamily="34" charset="0"/>
            </a:endParaRPr>
          </a:p>
          <a:p>
            <a:pPr marL="1188000" indent="-457200">
              <a:buClr>
                <a:srgbClr val="FF0000"/>
              </a:buClr>
            </a:pPr>
            <a:r>
              <a:rPr lang="el-GR" sz="4200" b="1" u="sng" dirty="0">
                <a:solidFill>
                  <a:schemeClr val="tx1"/>
                </a:solidFill>
                <a:latin typeface="Arial Black" pitchFamily="34" charset="0"/>
              </a:rPr>
              <a:t>Ο ΑΤΜΟΫΔΡΟΘΑΛΑΜΟΣ  </a:t>
            </a:r>
            <a:r>
              <a:rPr lang="el-GR" sz="4200" b="1" u="sng" dirty="0">
                <a:solidFill>
                  <a:srgbClr val="FF0000"/>
                </a:solidFill>
                <a:latin typeface="Arial Black" pitchFamily="34" charset="0"/>
              </a:rPr>
              <a:t>Α</a:t>
            </a:r>
            <a:r>
              <a:rPr lang="el-GR" sz="4200" b="1" u="sng" dirty="0">
                <a:solidFill>
                  <a:schemeClr val="tx1"/>
                </a:solidFill>
                <a:latin typeface="Arial Black" pitchFamily="34" charset="0"/>
              </a:rPr>
              <a:t> .</a:t>
            </a:r>
          </a:p>
          <a:p>
            <a:pPr marL="1188000" indent="-457200">
              <a:buClr>
                <a:srgbClr val="FF0000"/>
              </a:buClr>
            </a:pPr>
            <a:endParaRPr lang="el-GR" sz="4200" b="1" u="sng" dirty="0">
              <a:solidFill>
                <a:schemeClr val="tx1"/>
              </a:solidFill>
              <a:latin typeface="Arial Black" pitchFamily="34" charset="0"/>
            </a:endParaRPr>
          </a:p>
          <a:p>
            <a:pPr marL="1188000" indent="-457200">
              <a:buClr>
                <a:srgbClr val="FF0000"/>
              </a:buClr>
            </a:pPr>
            <a:endParaRPr lang="el-GR" sz="4200" b="1" u="sng" dirty="0">
              <a:solidFill>
                <a:schemeClr val="tx1"/>
              </a:solidFill>
              <a:latin typeface="Arial Black" pitchFamily="34" charset="0"/>
            </a:endParaRPr>
          </a:p>
          <a:p>
            <a:pPr indent="-457200" algn="l">
              <a:buClr>
                <a:srgbClr val="FF0000"/>
              </a:buClr>
              <a:buFont typeface="Wingdings" pitchFamily="2" charset="2"/>
              <a:buChar char="q"/>
            </a:pPr>
            <a:r>
              <a:rPr lang="el-GR" sz="4200" b="1" dirty="0">
                <a:solidFill>
                  <a:schemeClr val="tx1"/>
                </a:solidFill>
                <a:latin typeface="Arial Black" pitchFamily="34" charset="0"/>
              </a:rPr>
              <a:t>ΚΥΛΙΝΔΡΙΚΟ ΔΟΧΕΙΟ ΠΟΥ ΕΧΕΙ ΜΗΚΟΣ ΟΣΟ ΤΟ ΠΛΑΤΟΣ ΤΟΥ ΛΕΒΗΤΑ.</a:t>
            </a:r>
          </a:p>
          <a:p>
            <a:pPr indent="-457200" algn="l">
              <a:buClr>
                <a:srgbClr val="FF0000"/>
              </a:buClr>
              <a:buFont typeface="Wingdings" pitchFamily="2" charset="2"/>
              <a:buChar char="q"/>
            </a:pPr>
            <a:endParaRPr lang="el-GR" sz="4200" b="1" dirty="0">
              <a:solidFill>
                <a:schemeClr val="tx1"/>
              </a:solidFill>
              <a:latin typeface="Arial Black" pitchFamily="34" charset="0"/>
            </a:endParaRPr>
          </a:p>
          <a:p>
            <a:pPr indent="-457200" algn="l">
              <a:buClr>
                <a:srgbClr val="FF0000"/>
              </a:buClr>
              <a:buFont typeface="Wingdings" pitchFamily="2" charset="2"/>
              <a:buChar char="q"/>
            </a:pPr>
            <a:r>
              <a:rPr lang="el-GR" sz="4200" b="1" dirty="0">
                <a:solidFill>
                  <a:schemeClr val="tx1"/>
                </a:solidFill>
                <a:latin typeface="Arial Black" pitchFamily="34" charset="0"/>
              </a:rPr>
              <a:t>ΤΑ ΑΝΑΓΚΑΙΑ ΓΙΑ ΤΗ ΛΕΙΤΟΥΡΓΙΑ ΤΟΥ ΕΞΑΡΤΗΜΑΤΑ ΒΡΙΣΚΟΝΤΑΙ ΠΑΝΩ ΣΤΟ ΘΑΛΑΜΟ.</a:t>
            </a:r>
          </a:p>
          <a:p>
            <a:pPr indent="-457200" algn="l">
              <a:buClr>
                <a:srgbClr val="FF0000"/>
              </a:buClr>
              <a:buFont typeface="Wingdings" pitchFamily="2" charset="2"/>
              <a:buChar char="q"/>
            </a:pPr>
            <a:endParaRPr lang="el-GR" sz="4200" b="1" dirty="0">
              <a:solidFill>
                <a:schemeClr val="tx1"/>
              </a:solidFill>
              <a:latin typeface="Arial Black" pitchFamily="34" charset="0"/>
            </a:endParaRPr>
          </a:p>
          <a:p>
            <a:pPr indent="-457200" algn="l">
              <a:buClr>
                <a:srgbClr val="FF0000"/>
              </a:buClr>
              <a:buFont typeface="Wingdings" pitchFamily="2" charset="2"/>
              <a:buChar char="q"/>
            </a:pPr>
            <a:r>
              <a:rPr lang="el-GR" sz="4200" b="1" dirty="0">
                <a:solidFill>
                  <a:schemeClr val="tx1"/>
                </a:solidFill>
                <a:latin typeface="Arial Black" pitchFamily="34" charset="0"/>
              </a:rPr>
              <a:t>ΣΤΟ ΚΑΤΩ ΜΕΡΟΣ ΤΟΥ ΣΥΝΔΕΕΤΑΙ ΜΕ ΜΙΚΡΟΥΣ ΣΥΝΔΕΤΙΚΟΥΣ ΑΥΛΟΥΣ ΜΕ ΤΟΥΣ ΕΜΠΡΟΣΘΙΟΥΣ ΥΔΡΟΣΥΛΛΕΚΤΕΣ  </a:t>
            </a:r>
            <a:r>
              <a:rPr lang="el-GR" sz="4200" b="1" dirty="0">
                <a:solidFill>
                  <a:srgbClr val="FF0000"/>
                </a:solidFill>
                <a:latin typeface="Arial Black" pitchFamily="34" charset="0"/>
              </a:rPr>
              <a:t>δ1</a:t>
            </a:r>
            <a:r>
              <a:rPr lang="el-GR" sz="4200" b="1" dirty="0">
                <a:solidFill>
                  <a:schemeClr val="tx1"/>
                </a:solidFill>
                <a:latin typeface="Arial Black" pitchFamily="34" charset="0"/>
              </a:rPr>
              <a:t>.</a:t>
            </a:r>
          </a:p>
          <a:p>
            <a:pPr indent="-457200" algn="l">
              <a:buClr>
                <a:srgbClr val="FF0000"/>
              </a:buClr>
              <a:buFont typeface="Wingdings" pitchFamily="2" charset="2"/>
              <a:buChar char="q"/>
            </a:pPr>
            <a:endParaRPr lang="el-GR" sz="4200" b="1" dirty="0">
              <a:solidFill>
                <a:schemeClr val="tx1"/>
              </a:solidFill>
              <a:latin typeface="Arial Black" pitchFamily="34" charset="0"/>
            </a:endParaRPr>
          </a:p>
          <a:p>
            <a:pPr indent="-457200" algn="l">
              <a:buClr>
                <a:srgbClr val="FF0000"/>
              </a:buClr>
              <a:buFont typeface="Wingdings" pitchFamily="2" charset="2"/>
              <a:buChar char="q"/>
            </a:pPr>
            <a:r>
              <a:rPr lang="el-GR" sz="4200" b="1" dirty="0">
                <a:solidFill>
                  <a:schemeClr val="tx1"/>
                </a:solidFill>
                <a:latin typeface="Arial Black" pitchFamily="34" charset="0"/>
              </a:rPr>
              <a:t>ΣΤΟ ΠΙΣΩ ΜΕΡΟΣ ΤΟΥ ΦΕΡΕΙ ΙΣΑΡΙΘΜΕΣ ΟΠΕΣ ΓΙΑ ΤΗΝ ΠΡΟΣΑΡΜΟΓΗ ΤΩΝ ΕΠΙΣΤΡΟΦΙΚΩΝ ΑΥΛΩΝ </a:t>
            </a:r>
            <a:r>
              <a:rPr lang="el-GR" sz="4200" b="1" dirty="0">
                <a:solidFill>
                  <a:srgbClr val="FF0000"/>
                </a:solidFill>
                <a:latin typeface="Arial Black" pitchFamily="34" charset="0"/>
              </a:rPr>
              <a:t>β</a:t>
            </a:r>
            <a:r>
              <a:rPr lang="el-GR" sz="4200" b="1" dirty="0">
                <a:solidFill>
                  <a:schemeClr val="tx1"/>
                </a:solidFill>
                <a:latin typeface="Arial Black" pitchFamily="34" charset="0"/>
              </a:rPr>
              <a:t>, ΜΕ ΤΟΥΣ ΟΠΟΙΟΥΣ ΟΔΗΓΕΙΤΑΙ ΣΤΟΝ ΑΤΜΟΫΔΡΟΘΑΛΑΜΟ Ο ΠΑΡΑΓΟΜΕΝΟΣ ΑΤΜΟΣ.</a:t>
            </a:r>
          </a:p>
          <a:p>
            <a:pPr indent="-457200" algn="l">
              <a:buClr>
                <a:srgbClr val="FF0000"/>
              </a:buClr>
            </a:pPr>
            <a:endParaRPr lang="el-GR" sz="2000" b="1" dirty="0">
              <a:solidFill>
                <a:schemeClr val="tx1"/>
              </a:solidFill>
              <a:latin typeface="Arial Black" pitchFamily="34" charset="0"/>
            </a:endParaRPr>
          </a:p>
          <a:p>
            <a:pPr indent="-457200" algn="l">
              <a:buClr>
                <a:srgbClr val="FF0000"/>
              </a:buClr>
            </a:pPr>
            <a:endParaRPr lang="el-GR" sz="2000" b="1" dirty="0">
              <a:solidFill>
                <a:schemeClr val="tx1"/>
              </a:solidFill>
              <a:latin typeface="Arial Black" pitchFamily="34" charset="0"/>
            </a:endParaRPr>
          </a:p>
          <a:p>
            <a:pPr algn="l">
              <a:buClr>
                <a:srgbClr val="FF0000"/>
              </a:buClr>
            </a:pPr>
            <a:r>
              <a:rPr lang="el-GR" sz="2000" b="1" dirty="0">
                <a:solidFill>
                  <a:schemeClr val="tx1"/>
                </a:solidFill>
                <a:latin typeface="Arial Black" pitchFamily="34" charset="0"/>
              </a:rPr>
              <a:t> </a:t>
            </a:r>
          </a:p>
          <a:p>
            <a:pPr algn="l">
              <a:buClr>
                <a:srgbClr val="FF0000"/>
              </a:buClr>
              <a:buFont typeface="Wingdings" pitchFamily="2" charset="2"/>
              <a:buChar char="Ø"/>
            </a:pPr>
            <a:endParaRPr lang="el-GR" sz="20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fontScale="90000"/>
          </a:bodyPr>
          <a:lstStyle/>
          <a:p>
            <a:r>
              <a:rPr lang="el-GR" sz="2400" b="1" u="sng" dirty="0">
                <a:solidFill>
                  <a:schemeClr val="bg1"/>
                </a:solidFill>
                <a:latin typeface="Arial" pitchFamily="34" charset="0"/>
                <a:cs typeface="Arial" pitchFamily="34" charset="0"/>
              </a:rPr>
              <a:t>1.3.  ΛΕΒΗΤΑΣ </a:t>
            </a:r>
            <a:r>
              <a:rPr lang="en-US" sz="2400" b="1" u="sng" dirty="0">
                <a:solidFill>
                  <a:schemeClr val="bg1"/>
                </a:solidFill>
                <a:latin typeface="Arial" pitchFamily="34" charset="0"/>
                <a:cs typeface="Arial" pitchFamily="34" charset="0"/>
              </a:rPr>
              <a:t>BABCOCK-WILCOX (B &amp; W) </a:t>
            </a:r>
            <a:r>
              <a:rPr lang="el-GR" sz="2400" b="1" u="sng" dirty="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524149667"/>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2000" b="1" dirty="0">
                <a:solidFill>
                  <a:schemeClr val="tx1"/>
                </a:solidFill>
                <a:latin typeface="Arial Black" pitchFamily="34" charset="0"/>
              </a:rPr>
              <a:t>ΤΑ </a:t>
            </a:r>
            <a:r>
              <a:rPr lang="en-US" sz="2000" b="1" dirty="0">
                <a:solidFill>
                  <a:schemeClr val="tx1"/>
                </a:solidFill>
                <a:latin typeface="Arial Black" pitchFamily="34" charset="0"/>
              </a:rPr>
              <a:t>ppm </a:t>
            </a:r>
            <a:r>
              <a:rPr lang="el-GR" sz="2000" b="1" dirty="0">
                <a:solidFill>
                  <a:schemeClr val="tx1"/>
                </a:solidFill>
                <a:latin typeface="Arial Black" pitchFamily="34" charset="0"/>
              </a:rPr>
              <a:t>ΕΚΦΡΑΖ</a:t>
            </a:r>
            <a:r>
              <a:rPr lang="en-US" sz="2000" b="1" dirty="0">
                <a:solidFill>
                  <a:schemeClr val="tx1"/>
                </a:solidFill>
                <a:latin typeface="Arial Black" pitchFamily="34" charset="0"/>
              </a:rPr>
              <a:t>EI</a:t>
            </a:r>
            <a:r>
              <a:rPr lang="el-GR" sz="2000" b="1" dirty="0">
                <a:solidFill>
                  <a:schemeClr val="tx1"/>
                </a:solidFill>
                <a:latin typeface="Arial Black" pitchFamily="34" charset="0"/>
              </a:rPr>
              <a:t> ΒΑΡΟΣ ΑΝΑ ΜΟΝΑΔΑ ΒΑΡΟΥΣ. </a:t>
            </a:r>
            <a:endParaRPr lang="en-US" sz="2000" b="1" dirty="0">
              <a:solidFill>
                <a:schemeClr val="tx1"/>
              </a:solidFill>
              <a:latin typeface="Arial Black" pitchFamily="34" charset="0"/>
            </a:endParaRPr>
          </a:p>
          <a:p>
            <a:pPr algn="l">
              <a:buClr>
                <a:srgbClr val="FF0000"/>
              </a:buClr>
            </a:pPr>
            <a:r>
              <a:rPr lang="el-GR" sz="2000" b="1" dirty="0">
                <a:solidFill>
                  <a:schemeClr val="tx1"/>
                </a:solidFill>
                <a:latin typeface="Arial Black" pitchFamily="34" charset="0"/>
              </a:rPr>
              <a:t>ΓΙΑ ΤΗ ΜΟΝΑΔΑ </a:t>
            </a:r>
            <a:r>
              <a:rPr lang="en-US" sz="2000" b="1" dirty="0">
                <a:solidFill>
                  <a:schemeClr val="tx1"/>
                </a:solidFill>
                <a:latin typeface="Arial Black" pitchFamily="34" charset="0"/>
              </a:rPr>
              <a:t>p</a:t>
            </a:r>
            <a:r>
              <a:rPr lang="el-GR" sz="2000" b="1" dirty="0">
                <a:solidFill>
                  <a:schemeClr val="tx1"/>
                </a:solidFill>
                <a:latin typeface="Arial Black" pitchFamily="34" charset="0"/>
              </a:rPr>
              <a:t>Η</a:t>
            </a:r>
            <a:r>
              <a:rPr lang="en-US" sz="2000" b="1" dirty="0">
                <a:solidFill>
                  <a:schemeClr val="tx1"/>
                </a:solidFill>
                <a:latin typeface="Arial Black" pitchFamily="34" charset="0"/>
              </a:rPr>
              <a:t>, </a:t>
            </a:r>
            <a:r>
              <a:rPr lang="el-GR" sz="2000" b="1" dirty="0">
                <a:solidFill>
                  <a:schemeClr val="tx1"/>
                </a:solidFill>
                <a:latin typeface="Arial Black" pitchFamily="34" charset="0"/>
              </a:rPr>
              <a:t>ΓΙΑ ΚΑΘΑΡΟ ΝΕΡΟ ΘΕΡΜΟΚΡΑΣΙΑΣ 23°C ΕΙΝΑΙ [Η] = 10ˉ⁷, ΠΟΥ ΣΗΜΑΙΝΕΙ ΟΤΙ ΣΕ 1 ΛΙΤΡΟ ΚΑΘΑΡΟΥ ΝΕΡΟΥ ΘΕΡΜΟΚΡΑΣΙΑΣ 23°C ΥΠΑΡΧΟΥΝ 10ˉ⁷ ΓΡΑΜΜΟΪΟΝΤΑ ΥΔΡΟΓΟΝΟΥ, ΔΗΛΑΔΗ 0,0000001 ΓΡ. ΙΟΝΤΩΝ ΥΔΡΟΓΟΝΟΥ. ΑΡΑ ΓΙΑ ΚΑΘΑΡΟ ΝΕΡΟ ΘΕΡΜΟΚΡΑΣΙΑΣ 23°C ΕΙΝΑΙ </a:t>
            </a:r>
            <a:r>
              <a:rPr lang="en-US" sz="2000" b="1" dirty="0">
                <a:solidFill>
                  <a:schemeClr val="tx1"/>
                </a:solidFill>
                <a:latin typeface="Arial Black" pitchFamily="34" charset="0"/>
              </a:rPr>
              <a:t>p</a:t>
            </a:r>
            <a:r>
              <a:rPr lang="el-GR" sz="2000" b="1" dirty="0">
                <a:solidFill>
                  <a:schemeClr val="tx1"/>
                </a:solidFill>
                <a:latin typeface="Arial Black" pitchFamily="34" charset="0"/>
              </a:rPr>
              <a:t>Η = 7.</a:t>
            </a:r>
          </a:p>
          <a:p>
            <a:pPr algn="l">
              <a:buClr>
                <a:srgbClr val="FF0000"/>
              </a:buClr>
            </a:pPr>
            <a:r>
              <a:rPr lang="el-GR" sz="2000" b="1" dirty="0">
                <a:solidFill>
                  <a:schemeClr val="tx1"/>
                </a:solidFill>
                <a:latin typeface="Arial Black" pitchFamily="34" charset="0"/>
              </a:rPr>
              <a:t>ΓΙΑ </a:t>
            </a:r>
            <a:r>
              <a:rPr lang="en-US" sz="2000" b="1" dirty="0">
                <a:solidFill>
                  <a:srgbClr val="FF0000"/>
                </a:solidFill>
                <a:latin typeface="Arial Black" pitchFamily="34" charset="0"/>
              </a:rPr>
              <a:t>p</a:t>
            </a:r>
            <a:r>
              <a:rPr lang="el-GR" sz="2000" b="1" dirty="0">
                <a:solidFill>
                  <a:srgbClr val="FF0000"/>
                </a:solidFill>
                <a:latin typeface="Arial Black" pitchFamily="34" charset="0"/>
              </a:rPr>
              <a:t>Η &lt; 7 </a:t>
            </a:r>
            <a:r>
              <a:rPr lang="el-GR" sz="2000" b="1" dirty="0">
                <a:solidFill>
                  <a:schemeClr val="tx1"/>
                </a:solidFill>
                <a:latin typeface="Arial Black" pitchFamily="34" charset="0"/>
              </a:rPr>
              <a:t>ΤΟ ΔΙΑΛΥΜΑ ΕΧΕΙ ΟΞΙΝΗ ΑΝΤΙΔΡΑΣΗ. </a:t>
            </a:r>
            <a:endParaRPr lang="en-US" sz="2000" b="1" dirty="0">
              <a:solidFill>
                <a:schemeClr val="tx1"/>
              </a:solidFill>
              <a:latin typeface="Arial Black" pitchFamily="34" charset="0"/>
            </a:endParaRPr>
          </a:p>
          <a:p>
            <a:pPr algn="l">
              <a:buClr>
                <a:srgbClr val="FF0000"/>
              </a:buClr>
            </a:pPr>
            <a:r>
              <a:rPr lang="el-GR" sz="2000" b="1" dirty="0">
                <a:solidFill>
                  <a:schemeClr val="tx1"/>
                </a:solidFill>
                <a:latin typeface="Arial Black" pitchFamily="34" charset="0"/>
              </a:rPr>
              <a:t>ΓΙΑ </a:t>
            </a:r>
            <a:r>
              <a:rPr lang="en-US" sz="2000" b="1" dirty="0">
                <a:solidFill>
                  <a:srgbClr val="FF0000"/>
                </a:solidFill>
                <a:latin typeface="Arial Black" pitchFamily="34" charset="0"/>
              </a:rPr>
              <a:t>p</a:t>
            </a:r>
            <a:r>
              <a:rPr lang="el-GR" sz="2000" b="1" dirty="0">
                <a:solidFill>
                  <a:srgbClr val="FF0000"/>
                </a:solidFill>
                <a:latin typeface="Arial Black" pitchFamily="34" charset="0"/>
              </a:rPr>
              <a:t>Η &gt; 7 </a:t>
            </a:r>
            <a:r>
              <a:rPr lang="el-GR" sz="2000" b="1" dirty="0">
                <a:solidFill>
                  <a:schemeClr val="tx1"/>
                </a:solidFill>
                <a:latin typeface="Arial Black" pitchFamily="34" charset="0"/>
              </a:rPr>
              <a:t>ΤΟ ΔΙΑΛΥΜΑ ΕΧΕΙ ΑΛΚΑΛΙΚΗ ΑΝΤΙΔΡΑΣΗ. </a:t>
            </a:r>
            <a:endParaRPr lang="en-US" sz="2000" b="1" dirty="0">
              <a:solidFill>
                <a:schemeClr val="tx1"/>
              </a:solidFill>
              <a:latin typeface="Arial Black" pitchFamily="34" charset="0"/>
            </a:endParaRPr>
          </a:p>
          <a:p>
            <a:pPr algn="l">
              <a:buClr>
                <a:srgbClr val="FF0000"/>
              </a:buClr>
            </a:pPr>
            <a:r>
              <a:rPr lang="el-GR" sz="2000" b="1" dirty="0">
                <a:solidFill>
                  <a:schemeClr val="tx1"/>
                </a:solidFill>
                <a:latin typeface="Arial Black" pitchFamily="34" charset="0"/>
              </a:rPr>
              <a:t>ΓΙΑ </a:t>
            </a:r>
            <a:r>
              <a:rPr lang="en-US" sz="2000" b="1" dirty="0">
                <a:solidFill>
                  <a:srgbClr val="FF0000"/>
                </a:solidFill>
                <a:latin typeface="Arial Black" pitchFamily="34" charset="0"/>
              </a:rPr>
              <a:t>p</a:t>
            </a:r>
            <a:r>
              <a:rPr lang="el-GR" sz="2000" b="1" dirty="0">
                <a:solidFill>
                  <a:srgbClr val="FF0000"/>
                </a:solidFill>
                <a:latin typeface="Arial Black" pitchFamily="34" charset="0"/>
              </a:rPr>
              <a:t>Η = 7 </a:t>
            </a:r>
            <a:r>
              <a:rPr lang="el-GR" sz="2000" b="1" dirty="0">
                <a:solidFill>
                  <a:schemeClr val="tx1"/>
                </a:solidFill>
                <a:latin typeface="Arial Black" pitchFamily="34" charset="0"/>
              </a:rPr>
              <a:t>ΤΟ ΔΙΑΛΥΜΑ ΕΙΝΑΙ ΟΥΔΕΤΕΡΟ.</a:t>
            </a:r>
          </a:p>
          <a:p>
            <a:pPr algn="l">
              <a:buClr>
                <a:srgbClr val="FF0000"/>
              </a:buClr>
            </a:pPr>
            <a:r>
              <a:rPr lang="el-GR" sz="2000" b="1" dirty="0">
                <a:solidFill>
                  <a:schemeClr val="tx1"/>
                </a:solidFill>
                <a:latin typeface="Arial Black" pitchFamily="34" charset="0"/>
              </a:rPr>
              <a:t>ΤΟ </a:t>
            </a:r>
            <a:r>
              <a:rPr lang="en-US" sz="2000" b="1" dirty="0">
                <a:solidFill>
                  <a:schemeClr val="tx1"/>
                </a:solidFill>
                <a:latin typeface="Arial Black" pitchFamily="34" charset="0"/>
              </a:rPr>
              <a:t>p</a:t>
            </a:r>
            <a:r>
              <a:rPr lang="el-GR" sz="2000" b="1" dirty="0">
                <a:solidFill>
                  <a:schemeClr val="tx1"/>
                </a:solidFill>
                <a:latin typeface="Arial Black" pitchFamily="34" charset="0"/>
              </a:rPr>
              <a:t>Η ΤΟΥ ΚΑΘΑΡΟΥ ΝΕΡΟΥ ΜΕΤΑΒΑΛΛΕΤΑΙ ΣΕ ΣΥΝΑΡΤΗΣΗ ΜΕ ΤΗ </a:t>
            </a:r>
            <a:r>
              <a:rPr lang="el-GR" sz="2000" b="1" dirty="0">
                <a:solidFill>
                  <a:srgbClr val="FF0000"/>
                </a:solidFill>
                <a:latin typeface="Arial Black" pitchFamily="34" charset="0"/>
              </a:rPr>
              <a:t>ΘΕΡΜΟΚΡΑΣΙΑ ΤΟΥ ΝΕΡΟΥ</a:t>
            </a:r>
            <a:r>
              <a:rPr lang="en-US" sz="2000" b="1" dirty="0">
                <a:solidFill>
                  <a:schemeClr val="tx1"/>
                </a:solidFill>
                <a:latin typeface="Arial Black" pitchFamily="34" charset="0"/>
              </a:rPr>
              <a:t>.</a:t>
            </a:r>
          </a:p>
          <a:p>
            <a:pPr algn="l">
              <a:buClr>
                <a:srgbClr val="FF0000"/>
              </a:buClr>
            </a:pPr>
            <a:r>
              <a:rPr lang="el-GR" sz="2000" b="1" dirty="0">
                <a:solidFill>
                  <a:schemeClr val="tx1"/>
                </a:solidFill>
                <a:latin typeface="Arial Black" pitchFamily="34" charset="0"/>
              </a:rPr>
              <a:t>Η ΤΙΜΗ </a:t>
            </a:r>
            <a:r>
              <a:rPr lang="en-US" sz="2000" b="1" dirty="0">
                <a:solidFill>
                  <a:schemeClr val="tx1"/>
                </a:solidFill>
                <a:latin typeface="Arial Black" pitchFamily="34" charset="0"/>
              </a:rPr>
              <a:t>p</a:t>
            </a:r>
            <a:r>
              <a:rPr lang="el-GR" sz="2000" b="1" dirty="0">
                <a:solidFill>
                  <a:schemeClr val="tx1"/>
                </a:solidFill>
                <a:latin typeface="Arial Black" pitchFamily="34" charset="0"/>
              </a:rPr>
              <a:t>Η ΤΟΥ ΝΕΡΟΥ ΤΟΥ ΛΕΒΗΤΑ, ΑΝΑΛΟΓΑ ΜΕ ΤΗΝ ΚΑΤΑΣΤΑΣΗ ΤΟΥ ΤΡΟΦΟΔΟΤΙΚΟΥ ΝΕΡΟΥ ΚΑΙ ΤΟΥ ΤΥΠΟΥ ΕΠΕΞΕΡΓΑΣΙΑΣ ΤΟΥ, ΠΡΕΠΕΙ ΝΑ ΔΙΑΤΗΡΕΙΤΑΙ ΜΕΤΑΞΥ 10,5 ΕΩΣ 11,5.</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l-GR" sz="2400" b="1" u="sng" dirty="0">
                <a:solidFill>
                  <a:schemeClr val="bg1"/>
                </a:solidFill>
                <a:latin typeface="Arial" pitchFamily="34" charset="0"/>
                <a:cs typeface="Arial" pitchFamily="34" charset="0"/>
              </a:rPr>
              <a:t>7.6. ΜΟΝΑΔΕΣ ΜΕΤΡΗΣΕΩΝ</a:t>
            </a:r>
          </a:p>
        </p:txBody>
      </p:sp>
    </p:spTree>
    <p:extLst>
      <p:ext uri="{BB962C8B-B14F-4D97-AF65-F5344CB8AC3E}">
        <p14:creationId xmlns:p14="http://schemas.microsoft.com/office/powerpoint/2010/main" val="151139047"/>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1500" b="1" u="sng" dirty="0">
                <a:solidFill>
                  <a:srgbClr val="FF0000"/>
                </a:solidFill>
                <a:latin typeface="Arial Black" pitchFamily="34" charset="0"/>
              </a:rPr>
              <a:t>ΛΕΒΗΤΑΣ</a:t>
            </a:r>
            <a:r>
              <a:rPr lang="en-US" sz="1500" b="1" dirty="0">
                <a:solidFill>
                  <a:srgbClr val="FF0000"/>
                </a:solidFill>
                <a:latin typeface="Arial Black" pitchFamily="34" charset="0"/>
              </a:rPr>
              <a:t> (BOILER WATER)</a:t>
            </a:r>
            <a:endParaRPr lang="en-US" sz="1500" b="1" u="sng" dirty="0">
              <a:solidFill>
                <a:srgbClr val="FF0000"/>
              </a:solidFill>
              <a:latin typeface="Arial Black" pitchFamily="34" charset="0"/>
            </a:endParaRPr>
          </a:p>
          <a:p>
            <a:pPr algn="l">
              <a:buClr>
                <a:srgbClr val="FF0000"/>
              </a:buClr>
            </a:pPr>
            <a:r>
              <a:rPr lang="el-GR" sz="1500" b="1" dirty="0">
                <a:solidFill>
                  <a:schemeClr val="tx1"/>
                </a:solidFill>
                <a:latin typeface="Arial Black" pitchFamily="34" charset="0"/>
              </a:rPr>
              <a:t>ΑΠΟ ΤΟΝ ΑΤΜΟΘΑΛΑΜΟ </a:t>
            </a:r>
            <a:r>
              <a:rPr lang="el-GR" sz="1500" b="1" dirty="0" err="1">
                <a:solidFill>
                  <a:schemeClr val="tx1"/>
                </a:solidFill>
                <a:latin typeface="Arial Black" pitchFamily="34" charset="0"/>
              </a:rPr>
              <a:t>΄Η</a:t>
            </a:r>
            <a:r>
              <a:rPr lang="el-GR" sz="1500" b="1" dirty="0">
                <a:solidFill>
                  <a:schemeClr val="tx1"/>
                </a:solidFill>
                <a:latin typeface="Arial Black" pitchFamily="34" charset="0"/>
              </a:rPr>
              <a:t> ΟΠΩΣ ΠΡΟΒΛΕΠΕΤΑΙ ΑΠΟ ΤΟΝ ΚΑΤΑΣΚΕΥΑΣΤΗ. ΤΟ ΔΕΙΓΜΑ ΠΡΕΠΕΙ ΝΑ ΨΥΧΕΤΑΙ ΑΠΟ ΤΟ ΨΥΓΕΙΟ ΔΕΙΓΜΑΤΟΣ ΣΤΟΥΣ 21 - 26°C ΠΕΡΙΠΟΥ.</a:t>
            </a:r>
          </a:p>
          <a:p>
            <a:pPr algn="l">
              <a:buClr>
                <a:srgbClr val="FF0000"/>
              </a:buClr>
            </a:pPr>
            <a:r>
              <a:rPr lang="el-GR" sz="1500" b="1" u="sng" dirty="0">
                <a:solidFill>
                  <a:srgbClr val="FF0000"/>
                </a:solidFill>
                <a:latin typeface="Arial Black" pitchFamily="34" charset="0"/>
              </a:rPr>
              <a:t>ΔΙΑΔΙΚΑΣΙΑ</a:t>
            </a:r>
          </a:p>
          <a:p>
            <a:pPr algn="l">
              <a:buClr>
                <a:srgbClr val="FF0000"/>
              </a:buClr>
            </a:pPr>
            <a:r>
              <a:rPr lang="el-GR" sz="1500" b="1" dirty="0">
                <a:solidFill>
                  <a:schemeClr val="tx1"/>
                </a:solidFill>
                <a:latin typeface="Arial Black" pitchFamily="34" charset="0"/>
              </a:rPr>
              <a:t>ΕΚΚΕΝΩΣΕΤΕ ΔΥΟ - ΤΡΕΙΣ ΦΟΡΕΣ ΤΗΝ ΣΩΛΗΝΩΣΗ, ΠΡΙΝ ΠΑΡΕΤΕ ΤΟ ΔΕΙΓΜΑ. ΣΤΗ ΣΥΝΕΧΕΙΑ ΑΦΗΣΤΕ ΤΟ ΝΕΡΟ ΝΑ ΤΡΕΞΕΙ ΤΡΙΑ ΩΣ ΠΕΝΤΕ ΛΕΠΤΑ. ΞΕΒΓΑΛΤΕ ΟΛΑ ΤΑ ΣΚΕΥΗ ΔΟΚΙΜΗΣ ΜΕ ΚΑΘΑΡΟ ΝΕΡΟ ΔΕΙΓΜΑΤΟΣ.</a:t>
            </a:r>
          </a:p>
          <a:p>
            <a:pPr algn="l">
              <a:buClr>
                <a:srgbClr val="FF0000"/>
              </a:buClr>
            </a:pPr>
            <a:r>
              <a:rPr lang="el-GR" sz="1500" b="1" dirty="0">
                <a:solidFill>
                  <a:schemeClr val="tx1"/>
                </a:solidFill>
                <a:latin typeface="Arial Black" pitchFamily="34" charset="0"/>
              </a:rPr>
              <a:t>ΑΝ Η ΑΝΑΛΥΣΗ ΚΑΘΥΣΤΕΡΗΣΕΙ, ΤΟ ΔΕΙΓΜΑ ΠΡΕΠΕΙ ΝΑ ΚΡΑΤΗΘΕΙ ΣΕ ΚΑΛΑ ΚΛΕΙΣΤΟ ΠΛΑΣΤΙΚΟ </a:t>
            </a:r>
            <a:r>
              <a:rPr lang="el-GR" sz="1500" b="1" dirty="0" err="1">
                <a:solidFill>
                  <a:schemeClr val="tx1"/>
                </a:solidFill>
                <a:latin typeface="Arial Black" pitchFamily="34" charset="0"/>
              </a:rPr>
              <a:t>΄Η</a:t>
            </a:r>
            <a:r>
              <a:rPr lang="el-GR" sz="1500" b="1" dirty="0">
                <a:solidFill>
                  <a:schemeClr val="tx1"/>
                </a:solidFill>
                <a:latin typeface="Arial Black" pitchFamily="34" charset="0"/>
              </a:rPr>
              <a:t> ΓΥΑΛΙΝΟ ΜΠΟΥΚΑΛΙ.</a:t>
            </a:r>
          </a:p>
          <a:p>
            <a:pPr algn="l">
              <a:buClr>
                <a:srgbClr val="FF0000"/>
              </a:buClr>
            </a:pPr>
            <a:r>
              <a:rPr lang="el-GR" sz="1500" b="1" u="sng" dirty="0">
                <a:solidFill>
                  <a:srgbClr val="FF0000"/>
                </a:solidFill>
                <a:latin typeface="Arial Black" pitchFamily="34" charset="0"/>
              </a:rPr>
              <a:t>ΣΥΜΠΥΚΝΩΜΑ</a:t>
            </a:r>
            <a:r>
              <a:rPr lang="en-US" sz="1500" b="1" dirty="0">
                <a:solidFill>
                  <a:srgbClr val="FF0000"/>
                </a:solidFill>
                <a:latin typeface="Arial Black" pitchFamily="34" charset="0"/>
              </a:rPr>
              <a:t> (CONDENSATE)</a:t>
            </a:r>
            <a:endParaRPr lang="el-GR" sz="1500" b="1" u="sng" dirty="0">
              <a:solidFill>
                <a:srgbClr val="FF0000"/>
              </a:solidFill>
              <a:latin typeface="Arial Black" pitchFamily="34" charset="0"/>
            </a:endParaRPr>
          </a:p>
          <a:p>
            <a:pPr algn="l">
              <a:buClr>
                <a:srgbClr val="FF0000"/>
              </a:buClr>
            </a:pPr>
            <a:r>
              <a:rPr lang="el-GR" sz="1500" b="1" dirty="0">
                <a:solidFill>
                  <a:schemeClr val="tx1"/>
                </a:solidFill>
                <a:latin typeface="Arial Black" pitchFamily="34" charset="0"/>
              </a:rPr>
              <a:t>ΑΠΟ ΤΗΝ ΚΥΡΙΑ </a:t>
            </a:r>
            <a:r>
              <a:rPr lang="el-GR" sz="1500" b="1" dirty="0" err="1">
                <a:solidFill>
                  <a:schemeClr val="tx1"/>
                </a:solidFill>
                <a:latin typeface="Arial Black" pitchFamily="34" charset="0"/>
              </a:rPr>
              <a:t>΄Η</a:t>
            </a:r>
            <a:r>
              <a:rPr lang="el-GR" sz="1500" b="1" dirty="0">
                <a:solidFill>
                  <a:schemeClr val="tx1"/>
                </a:solidFill>
                <a:latin typeface="Arial Black" pitchFamily="34" charset="0"/>
              </a:rPr>
              <a:t> ΤΗ ΒΟΗΘΗΤΙΚΗ ΑΝΤΛΙΑ ΣΥΜΠΥΚΝΩΜΑΤΟΣ, ΑΝΑΛΟΓΑ ΜΕ ΠΟΙΑ ΑΝΤΛΙΑ ΕΙΝΑΙ ΣΕ ΛΕΙΤΟΥΡΓΙΑ.</a:t>
            </a:r>
          </a:p>
          <a:p>
            <a:pPr algn="l">
              <a:buClr>
                <a:srgbClr val="FF0000"/>
              </a:buClr>
            </a:pPr>
            <a:r>
              <a:rPr lang="el-GR" sz="1500" b="1" u="sng" dirty="0">
                <a:solidFill>
                  <a:srgbClr val="FF0000"/>
                </a:solidFill>
                <a:latin typeface="Arial Black" pitchFamily="34" charset="0"/>
              </a:rPr>
              <a:t>ΤΡΟΦΟΔΟΤΙΚΟ ΝΕΡΟ</a:t>
            </a:r>
            <a:r>
              <a:rPr lang="en-US" sz="1500" b="1" dirty="0">
                <a:solidFill>
                  <a:srgbClr val="FF0000"/>
                </a:solidFill>
                <a:latin typeface="Arial Black" pitchFamily="34" charset="0"/>
              </a:rPr>
              <a:t> (FEED WATER)</a:t>
            </a:r>
            <a:endParaRPr lang="el-GR" sz="1500" b="1" u="sng" dirty="0">
              <a:solidFill>
                <a:srgbClr val="FF0000"/>
              </a:solidFill>
              <a:latin typeface="Arial Black" pitchFamily="34" charset="0"/>
            </a:endParaRPr>
          </a:p>
          <a:p>
            <a:pPr algn="l">
              <a:buClr>
                <a:srgbClr val="FF0000"/>
              </a:buClr>
            </a:pPr>
            <a:r>
              <a:rPr lang="el-GR" sz="1500" b="1" dirty="0">
                <a:solidFill>
                  <a:schemeClr val="tx1"/>
                </a:solidFill>
                <a:latin typeface="Arial Black" pitchFamily="34" charset="0"/>
              </a:rPr>
              <a:t>ΑΠΟ ΤΗ ΣΩΛΗΝΩΣΗ ΚΥΡΙΑΣ ΤΡΟΦΟΔΟΤΗΣΗΣ (ΟΣΟ ΜΠΟΡΟΥΜΕ ΠΙΟ ΚΟΝΤΑ ΣΤΟ ΛΕΒΗΤΑ).</a:t>
            </a:r>
          </a:p>
          <a:p>
            <a:pPr algn="l">
              <a:buClr>
                <a:srgbClr val="FF0000"/>
              </a:buClr>
            </a:pPr>
            <a:r>
              <a:rPr lang="el-GR" sz="1500" b="1" u="sng" dirty="0">
                <a:solidFill>
                  <a:srgbClr val="FF0000"/>
                </a:solidFill>
                <a:latin typeface="Arial Black" pitchFamily="34" charset="0"/>
              </a:rPr>
              <a:t>ΝΕΡΟ ΣΥΜΠΛΗΡΩΣΕΩΣ ΛΕΒΗΤΑ</a:t>
            </a:r>
            <a:r>
              <a:rPr lang="en-US" sz="1500" b="1" dirty="0">
                <a:solidFill>
                  <a:srgbClr val="FF0000"/>
                </a:solidFill>
                <a:latin typeface="Arial Black" pitchFamily="34" charset="0"/>
              </a:rPr>
              <a:t> </a:t>
            </a:r>
            <a:r>
              <a:rPr lang="el-GR" sz="1500" b="1" dirty="0">
                <a:solidFill>
                  <a:srgbClr val="FF0000"/>
                </a:solidFill>
                <a:latin typeface="Arial Black" pitchFamily="34" charset="0"/>
              </a:rPr>
              <a:t>(MAKE UP WATER)</a:t>
            </a:r>
          </a:p>
          <a:p>
            <a:pPr algn="l">
              <a:buClr>
                <a:srgbClr val="FF0000"/>
              </a:buClr>
            </a:pPr>
            <a:r>
              <a:rPr lang="el-GR" sz="1500" b="1" dirty="0">
                <a:solidFill>
                  <a:srgbClr val="FF0000"/>
                </a:solidFill>
                <a:latin typeface="Arial Black" pitchFamily="34" charset="0"/>
              </a:rPr>
              <a:t>α) </a:t>
            </a:r>
            <a:r>
              <a:rPr lang="el-GR" sz="1500" b="1" dirty="0">
                <a:solidFill>
                  <a:schemeClr val="tx1"/>
                </a:solidFill>
                <a:latin typeface="Arial Black" pitchFamily="34" charset="0"/>
              </a:rPr>
              <a:t>ΑΠΟ ΤΗ ΔΕΞΑΜΕΝΗ ΑΠΟΣΤΑΓΜΕΝΟΥ ΝΕΡΟΥ </a:t>
            </a:r>
            <a:r>
              <a:rPr lang="el-GR" sz="1500" b="1" dirty="0" err="1">
                <a:solidFill>
                  <a:schemeClr val="tx1"/>
                </a:solidFill>
                <a:latin typeface="Arial Black" pitchFamily="34" charset="0"/>
              </a:rPr>
              <a:t>΄Η</a:t>
            </a:r>
            <a:r>
              <a:rPr lang="el-GR" sz="1500" b="1" dirty="0">
                <a:solidFill>
                  <a:schemeClr val="tx1"/>
                </a:solidFill>
                <a:latin typeface="Arial Black" pitchFamily="34" charset="0"/>
              </a:rPr>
              <a:t> ΑΛΛΗ ΔΕΞΑΜΕΝΗ, ΟΠΩΣ ΑΠΑΙΤΕΙΤΑΙ</a:t>
            </a:r>
            <a:r>
              <a:rPr lang="en-US" sz="1500" b="1" dirty="0">
                <a:solidFill>
                  <a:schemeClr val="tx1"/>
                </a:solidFill>
                <a:latin typeface="Arial Black" pitchFamily="34" charset="0"/>
              </a:rPr>
              <a:t>.</a:t>
            </a:r>
          </a:p>
          <a:p>
            <a:pPr algn="l">
              <a:buClr>
                <a:srgbClr val="FF0000"/>
              </a:buClr>
            </a:pPr>
            <a:r>
              <a:rPr lang="el-GR" sz="1500" b="1" dirty="0">
                <a:solidFill>
                  <a:srgbClr val="FF0000"/>
                </a:solidFill>
                <a:latin typeface="Arial Black" pitchFamily="34" charset="0"/>
              </a:rPr>
              <a:t>β) </a:t>
            </a:r>
            <a:r>
              <a:rPr lang="el-GR" sz="1500" b="1" dirty="0">
                <a:solidFill>
                  <a:schemeClr val="tx1"/>
                </a:solidFill>
                <a:latin typeface="Arial Black" pitchFamily="34" charset="0"/>
              </a:rPr>
              <a:t>ΑΠΟ ΤΟΝ ΑΠΟΣΤΑΚΤΗΡΑ (EVAPORATOR}.</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l-GR" sz="2400" b="1" u="sng" dirty="0">
                <a:solidFill>
                  <a:schemeClr val="bg1"/>
                </a:solidFill>
                <a:latin typeface="Arial" pitchFamily="34" charset="0"/>
                <a:cs typeface="Arial" pitchFamily="34" charset="0"/>
              </a:rPr>
              <a:t>7.6.  ΣΗΜΕΙΑ ΛΗΨΕΩΣ ΔΕΙΓΜΑΤΟΣ ΝΕΡΟΥ</a:t>
            </a:r>
          </a:p>
        </p:txBody>
      </p:sp>
    </p:spTree>
    <p:extLst>
      <p:ext uri="{BB962C8B-B14F-4D97-AF65-F5344CB8AC3E}">
        <p14:creationId xmlns:p14="http://schemas.microsoft.com/office/powerpoint/2010/main" val="3099465374"/>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400" dirty="0">
                <a:solidFill>
                  <a:srgbClr val="FF0000"/>
                </a:solidFill>
                <a:latin typeface="Arial Black" pitchFamily="34" charset="0"/>
              </a:rPr>
              <a:t>7.7. Επεξεργασία του νερού σε </a:t>
            </a:r>
            <a:r>
              <a:rPr lang="el-GR" sz="2400" dirty="0" err="1">
                <a:solidFill>
                  <a:srgbClr val="FF0000"/>
                </a:solidFill>
                <a:latin typeface="Arial Black" pitchFamily="34" charset="0"/>
              </a:rPr>
              <a:t>υδραυλωτούς</a:t>
            </a:r>
            <a:r>
              <a:rPr lang="el-GR" sz="2400" dirty="0">
                <a:solidFill>
                  <a:srgbClr val="FF0000"/>
                </a:solidFill>
                <a:latin typeface="Arial Black" pitchFamily="34" charset="0"/>
              </a:rPr>
              <a:t> λέβητες.</a:t>
            </a:r>
          </a:p>
        </p:txBody>
      </p:sp>
      <p:sp>
        <p:nvSpPr>
          <p:cNvPr id="3" name="2 - Θέση περιεχομένου"/>
          <p:cNvSpPr>
            <a:spLocks noGrp="1"/>
          </p:cNvSpPr>
          <p:nvPr>
            <p:ph idx="1"/>
          </p:nvPr>
        </p:nvSpPr>
        <p:spPr/>
        <p:txBody>
          <a:bodyPr>
            <a:normAutofit lnSpcReduction="10000"/>
          </a:bodyPr>
          <a:lstStyle/>
          <a:p>
            <a:r>
              <a:rPr lang="el-GR" sz="1600" dirty="0">
                <a:latin typeface="Arial Black" pitchFamily="34" charset="0"/>
              </a:rPr>
              <a:t>Για την τροφοδότηση των λεβήτων είναι αναγκαία η χημική επεξεργασία για να καταπολεμήσουμε τις βλαβερές ουσίες που υπάρχουν σ αυτό. Ειδικότερα στο πηγαίο νερό υπάρχουν ανόργανα χλωριούχα, θειϊκά και ανθρακικά άλατα του νατρίου και τα άλατα που προκαλούν σκληρότητα</a:t>
            </a:r>
            <a:r>
              <a:rPr lang="en-US" sz="1600" dirty="0">
                <a:latin typeface="Arial Black" pitchFamily="34" charset="0"/>
              </a:rPr>
              <a:t>:</a:t>
            </a:r>
            <a:r>
              <a:rPr lang="el-GR" sz="1600" dirty="0">
                <a:latin typeface="Arial Black" pitchFamily="34" charset="0"/>
              </a:rPr>
              <a:t> ασβέστιο και μαγνήσιο. Επίσης αέρας όπως οξυγόνο και διοξείδιο του άνθρακα, περιέχονται στο τροφοδοτικό νερό, είτε είναι αποσταγμένο είτε πηγαίο.</a:t>
            </a:r>
          </a:p>
          <a:p>
            <a:r>
              <a:rPr lang="el-GR" sz="1600" dirty="0">
                <a:latin typeface="Arial Black" pitchFamily="34" charset="0"/>
              </a:rPr>
              <a:t>Οι ναυτικοί αποστακτήρες (</a:t>
            </a:r>
            <a:r>
              <a:rPr lang="el-GR" sz="1600" dirty="0" err="1">
                <a:solidFill>
                  <a:srgbClr val="FF0000"/>
                </a:solidFill>
                <a:latin typeface="Arial Black" pitchFamily="34" charset="0"/>
              </a:rPr>
              <a:t>βαπορέτες</a:t>
            </a:r>
            <a:r>
              <a:rPr lang="el-GR" sz="1600" dirty="0">
                <a:solidFill>
                  <a:srgbClr val="FF0000"/>
                </a:solidFill>
                <a:latin typeface="Arial Black" pitchFamily="34" charset="0"/>
              </a:rPr>
              <a:t>-</a:t>
            </a:r>
            <a:r>
              <a:rPr lang="en-US" sz="1600" dirty="0">
                <a:solidFill>
                  <a:srgbClr val="FF0000"/>
                </a:solidFill>
                <a:latin typeface="Arial Black" pitchFamily="34" charset="0"/>
              </a:rPr>
              <a:t>Evaporators</a:t>
            </a:r>
            <a:r>
              <a:rPr lang="el-GR" sz="1600" dirty="0">
                <a:latin typeface="Arial Black" pitchFamily="34" charset="0"/>
              </a:rPr>
              <a:t>) δεν αφαιρούν όλα τα άλατα και τα ορυκτά από το θαλάσσιο νερό. Πολύ μικρές ποσότητες προβάλλονται από τον αποστακτήρα στον υδρατμό και έτσι περιέχονται στο αποσταγμένο </a:t>
            </a:r>
            <a:r>
              <a:rPr lang="el-GR" sz="1600" dirty="0" err="1">
                <a:latin typeface="Arial Black" pitchFamily="34" charset="0"/>
              </a:rPr>
              <a:t>νερ΄π</a:t>
            </a:r>
            <a:r>
              <a:rPr lang="el-GR" sz="1600" dirty="0">
                <a:latin typeface="Arial Black" pitchFamily="34" charset="0"/>
              </a:rPr>
              <a:t>. Οποιαδήποτε διαρροή στον αποστακτήρα, στα ψυγεία και σ οποιοδήποτε μέρος του τροφοδοτικού συστήματος, που ψύχεται από το θαλάσσιο νερό, θα προσθέσει στερεά και θα οξύνει ακόμη πιο πολύ τα προβλήματα που υπάρχουν. </a:t>
            </a:r>
          </a:p>
          <a:p>
            <a:r>
              <a:rPr lang="el-GR" sz="1600" dirty="0">
                <a:latin typeface="Arial Black" pitchFamily="34" charset="0"/>
              </a:rPr>
              <a:t>Η χημική επεξεργασία του τροφοδοτικού νερού συνίσταται στην χρήση ορισμένων χημικών συνθέσεων από αλκαλικές ουσίες. Κυριότερες από αυτές είναι η</a:t>
            </a:r>
            <a:r>
              <a:rPr lang="el-GR" sz="1600" dirty="0">
                <a:solidFill>
                  <a:srgbClr val="FF0000"/>
                </a:solidFill>
                <a:latin typeface="Arial Black" pitchFamily="34" charset="0"/>
              </a:rPr>
              <a:t> σόδα</a:t>
            </a:r>
            <a:r>
              <a:rPr lang="el-GR" sz="1600" dirty="0">
                <a:latin typeface="Arial Black" pitchFamily="34" charset="0"/>
              </a:rPr>
              <a:t>, η </a:t>
            </a:r>
            <a:r>
              <a:rPr lang="el-GR" sz="1600" dirty="0">
                <a:solidFill>
                  <a:srgbClr val="FF0000"/>
                </a:solidFill>
                <a:latin typeface="Arial Black" pitchFamily="34" charset="0"/>
              </a:rPr>
              <a:t>καυστική σόδα</a:t>
            </a:r>
            <a:r>
              <a:rPr lang="el-GR" sz="1600" dirty="0">
                <a:latin typeface="Arial Black" pitchFamily="34" charset="0"/>
              </a:rPr>
              <a:t>, η </a:t>
            </a:r>
            <a:r>
              <a:rPr lang="el-GR" sz="1600" dirty="0">
                <a:solidFill>
                  <a:srgbClr val="FF0000"/>
                </a:solidFill>
                <a:latin typeface="Arial Black" pitchFamily="34" charset="0"/>
              </a:rPr>
              <a:t>άσβεστος</a:t>
            </a:r>
            <a:r>
              <a:rPr lang="el-GR" sz="1600" dirty="0">
                <a:latin typeface="Arial Black" pitchFamily="34" charset="0"/>
              </a:rPr>
              <a:t> και</a:t>
            </a:r>
          </a:p>
          <a:p>
            <a:r>
              <a:rPr lang="el-GR" sz="1600" dirty="0">
                <a:latin typeface="Arial Black" pitchFamily="34" charset="0"/>
              </a:rPr>
              <a:t>Βιομηχανοποιημένες συνθέσεις, όπως το μίγμα </a:t>
            </a:r>
            <a:r>
              <a:rPr lang="en-US" sz="1600" dirty="0" err="1">
                <a:solidFill>
                  <a:srgbClr val="FF0000"/>
                </a:solidFill>
                <a:latin typeface="Arial Black" pitchFamily="34" charset="0"/>
              </a:rPr>
              <a:t>Ameroid</a:t>
            </a:r>
            <a:r>
              <a:rPr lang="en-US" sz="1600" dirty="0">
                <a:latin typeface="Arial Black" pitchFamily="34" charset="0"/>
              </a:rPr>
              <a:t>, </a:t>
            </a:r>
            <a:r>
              <a:rPr lang="el-GR" sz="1600" dirty="0">
                <a:latin typeface="Arial Black" pitchFamily="34" charset="0"/>
              </a:rPr>
              <a:t>το</a:t>
            </a:r>
            <a:r>
              <a:rPr lang="en-US" sz="1600" dirty="0">
                <a:latin typeface="Arial Black" pitchFamily="34" charset="0"/>
              </a:rPr>
              <a:t> </a:t>
            </a:r>
            <a:r>
              <a:rPr lang="en-US" sz="1600" dirty="0">
                <a:solidFill>
                  <a:srgbClr val="FF0000"/>
                </a:solidFill>
                <a:latin typeface="Arial Black" pitchFamily="34" charset="0"/>
              </a:rPr>
              <a:t>Bull and Roberts</a:t>
            </a:r>
            <a:r>
              <a:rPr lang="en-US" sz="1600" dirty="0">
                <a:latin typeface="Arial Black" pitchFamily="34" charset="0"/>
              </a:rPr>
              <a:t>, </a:t>
            </a:r>
            <a:r>
              <a:rPr lang="el-GR" sz="1600" dirty="0">
                <a:latin typeface="Arial Black" pitchFamily="34" charset="0"/>
              </a:rPr>
              <a:t>τα </a:t>
            </a:r>
            <a:r>
              <a:rPr lang="en-US" sz="1600" dirty="0">
                <a:solidFill>
                  <a:srgbClr val="FF0000"/>
                </a:solidFill>
                <a:latin typeface="Arial Black" pitchFamily="34" charset="0"/>
              </a:rPr>
              <a:t>Magnus-</a:t>
            </a:r>
            <a:r>
              <a:rPr lang="en-US" sz="1600" dirty="0" err="1">
                <a:solidFill>
                  <a:srgbClr val="FF0000"/>
                </a:solidFill>
                <a:latin typeface="Arial Black" pitchFamily="34" charset="0"/>
              </a:rPr>
              <a:t>Maritec</a:t>
            </a:r>
            <a:r>
              <a:rPr lang="en-US" sz="1600" dirty="0">
                <a:latin typeface="Arial Black" pitchFamily="34" charset="0"/>
              </a:rPr>
              <a:t>, </a:t>
            </a:r>
            <a:r>
              <a:rPr lang="en-US" sz="1600" dirty="0" err="1">
                <a:solidFill>
                  <a:srgbClr val="FF0000"/>
                </a:solidFill>
                <a:latin typeface="Arial Black" pitchFamily="34" charset="0"/>
              </a:rPr>
              <a:t>Nafloc</a:t>
            </a:r>
            <a:r>
              <a:rPr lang="en-US" sz="1600" dirty="0">
                <a:latin typeface="Arial Black" pitchFamily="34" charset="0"/>
              </a:rPr>
              <a:t> </a:t>
            </a:r>
            <a:r>
              <a:rPr lang="el-GR" sz="1600" dirty="0">
                <a:latin typeface="Arial Black" pitchFamily="34" charset="0"/>
              </a:rPr>
              <a:t>κλπ.</a:t>
            </a:r>
            <a:r>
              <a:rPr lang="en-US" sz="1600" dirty="0">
                <a:latin typeface="Arial Black" pitchFamily="34" charset="0"/>
              </a:rPr>
              <a:t> </a:t>
            </a:r>
            <a:r>
              <a:rPr lang="el-GR" sz="1600" dirty="0">
                <a:latin typeface="Arial Black" pitchFamily="34" charset="0"/>
              </a:rPr>
              <a:t>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1700" b="1" dirty="0">
                <a:solidFill>
                  <a:schemeClr val="tx1"/>
                </a:solidFill>
                <a:latin typeface="Arial Black" pitchFamily="34" charset="0"/>
              </a:rPr>
              <a:t>ΝΕΡΟ ΠΟΥ ΑΠΑΙΤΕΙ ΥΠΕΡΒΟΛΙΚΗ ΠΟΣΟΤΗΤΑ ΣΑΠΟΥΝΙΟΥ ΓΙΑ ΝΑ ΔΗΜΙΟΥΡΓΗΣΕΙ ΑΦΡΟ (ΣΑΠΟΥΝΑΔΑ), ΑΠΟΚΑΛΕΙΤΑΙ </a:t>
            </a:r>
            <a:r>
              <a:rPr lang="el-GR" sz="1700" b="1" dirty="0">
                <a:solidFill>
                  <a:srgbClr val="FF0000"/>
                </a:solidFill>
                <a:latin typeface="Arial Black" pitchFamily="34" charset="0"/>
              </a:rPr>
              <a:t>ΣΚΛΗΡΟ </a:t>
            </a:r>
            <a:r>
              <a:rPr lang="el-GR" sz="1700" b="1" dirty="0">
                <a:solidFill>
                  <a:schemeClr val="tx1"/>
                </a:solidFill>
                <a:latin typeface="Arial Black" pitchFamily="34" charset="0"/>
              </a:rPr>
              <a:t>ΝΕΡΟ.</a:t>
            </a:r>
          </a:p>
          <a:p>
            <a:pPr algn="l">
              <a:buClr>
                <a:srgbClr val="FF0000"/>
              </a:buClr>
            </a:pPr>
            <a:r>
              <a:rPr lang="el-GR" sz="1700" b="1" dirty="0">
                <a:solidFill>
                  <a:schemeClr val="tx1"/>
                </a:solidFill>
                <a:latin typeface="Arial Black" pitchFamily="34" charset="0"/>
              </a:rPr>
              <a:t>Η ΣΚΛΗΡΟΤΗΤΑ ΤΟΥ ΝΕΡΟΥ ΤΡΟΦΟΔΟΤΗΣΗΣ </a:t>
            </a:r>
            <a:r>
              <a:rPr lang="el-GR" sz="1700" b="1" dirty="0" err="1">
                <a:solidFill>
                  <a:schemeClr val="tx1"/>
                </a:solidFill>
                <a:latin typeface="Arial Black" pitchFamily="34" charset="0"/>
              </a:rPr>
              <a:t>΄Η</a:t>
            </a:r>
            <a:r>
              <a:rPr lang="el-GR" sz="1700" b="1" dirty="0">
                <a:solidFill>
                  <a:schemeClr val="tx1"/>
                </a:solidFill>
                <a:latin typeface="Arial Black" pitchFamily="34" charset="0"/>
              </a:rPr>
              <a:t> ΤΟΥ ΛΕΒΗΤΑ, ΟΦΕΙΛΕΤΑΙ ΣΤΗΝ ΥΠΑΡΞΗ ΔΙΑΛΥΤΩΝ ΟΡΥΚΤΩΝ ΟΥΣΙΩΝ, ΚΥΡΙΩΣ ΑΛΑΤΩΝ ΤΟΥ ΑΣΒΕΣΤΙΟΥ ΚΑΙ ΤΟΥ ΜΑΓΝΗΣΙΟΥ. ΤΟ ΔΥΣΑΡΕΣΤΟ ΑΠΟΤΕΛΕΣΜΑ ΑΠΟ ΤΗ ΣΚΛΗΡΟΤΗΤΑ ΣΥΝΙΣΤΑΤΑΙ ΣΤΟ ΟΤΙ ΥΠΟΒΟΗΘΕΙ ΤΗ ΔΗΜΙΟΥΡΓΙΑ ΚΑΘΑΛΑΤΩΣΕΩΝ.</a:t>
            </a:r>
          </a:p>
          <a:p>
            <a:pPr algn="l">
              <a:buClr>
                <a:srgbClr val="FF0000"/>
              </a:buClr>
            </a:pPr>
            <a:r>
              <a:rPr lang="el-GR" sz="1700" b="1" dirty="0">
                <a:solidFill>
                  <a:schemeClr val="tx1"/>
                </a:solidFill>
                <a:latin typeface="Arial Black" pitchFamily="34" charset="0"/>
              </a:rPr>
              <a:t>Η ΣΚΛΗΡΟΤΗΤΑ ΧΑΡΑΚΤΗΡΙΖΕΤΑΙ ΣΕ</a:t>
            </a:r>
            <a:r>
              <a:rPr lang="en-US" sz="1700" b="1" dirty="0">
                <a:solidFill>
                  <a:schemeClr val="tx1"/>
                </a:solidFill>
                <a:latin typeface="Arial Black" pitchFamily="34" charset="0"/>
              </a:rPr>
              <a:t>:</a:t>
            </a:r>
          </a:p>
          <a:p>
            <a:pPr algn="l">
              <a:buClr>
                <a:srgbClr val="FF0000"/>
              </a:buClr>
            </a:pPr>
            <a:r>
              <a:rPr lang="el-GR" sz="1700" b="1" u="sng" dirty="0">
                <a:solidFill>
                  <a:srgbClr val="FF0000"/>
                </a:solidFill>
                <a:latin typeface="Arial Black" pitchFamily="34" charset="0"/>
              </a:rPr>
              <a:t>ΠΑΡΟΔΙΚΗ</a:t>
            </a:r>
            <a:r>
              <a:rPr lang="el-GR" sz="1700" b="1" dirty="0">
                <a:solidFill>
                  <a:schemeClr val="tx1"/>
                </a:solidFill>
                <a:latin typeface="Arial Black" pitchFamily="34" charset="0"/>
              </a:rPr>
              <a:t>, ΟΤΑΝ ΑΦΟΡΑ ΤΗΝ ΠΕΡΙΕΚΤΙΚΟΤΗΤΑ ΣΕ ΑΝΘΡΑΚΙΚΑ ΑΛΑΤΑ, ΠΟΥ ΣΧΗΜΑΤΙΖΟΥΝ ΜΑΛΑΚΕΣ ΚΑΘΑΛΑΤΩΣΕΙΣ, ΚΑΙ </a:t>
            </a:r>
            <a:endParaRPr lang="en-US" sz="1700" b="1" dirty="0">
              <a:solidFill>
                <a:schemeClr val="tx1"/>
              </a:solidFill>
              <a:latin typeface="Arial Black" pitchFamily="34" charset="0"/>
            </a:endParaRPr>
          </a:p>
          <a:p>
            <a:pPr algn="l">
              <a:buClr>
                <a:srgbClr val="FF0000"/>
              </a:buClr>
            </a:pPr>
            <a:r>
              <a:rPr lang="el-GR" sz="1700" b="1" u="sng" dirty="0">
                <a:solidFill>
                  <a:srgbClr val="FF0000"/>
                </a:solidFill>
                <a:latin typeface="Arial Black" pitchFamily="34" charset="0"/>
              </a:rPr>
              <a:t>ΜΟΝΙΜΗ</a:t>
            </a:r>
            <a:r>
              <a:rPr lang="el-GR" sz="1700" b="1" dirty="0">
                <a:solidFill>
                  <a:schemeClr val="tx1"/>
                </a:solidFill>
                <a:latin typeface="Arial Black" pitchFamily="34" charset="0"/>
              </a:rPr>
              <a:t>, ΟΤΑΝ ΑΦΟΡΑ ΤΗΝ ΠΕΡΙΕΚΤΙΚΟΤΗΤΑ ΣΕ ΘΕΙΪΚΑ, ΝΙΤΡΙΚΑ ΚΑΙ ΠΥΡΙΤΙΚΑ ΑΛΑΤΑ, ΠΟΥ ΣΧΗΜΑΤΙΖΟΥΝ ΤΙΣ ΣΚΛΗΡΕΣ ΚΑΘΑΛΑΤΩΣΕΙΣ.</a:t>
            </a:r>
          </a:p>
          <a:p>
            <a:pPr algn="l">
              <a:buClr>
                <a:srgbClr val="FF0000"/>
              </a:buClr>
            </a:pPr>
            <a:r>
              <a:rPr lang="el-GR" sz="1700" b="1" dirty="0">
                <a:solidFill>
                  <a:schemeClr val="tx1"/>
                </a:solidFill>
                <a:latin typeface="Arial Black" pitchFamily="34" charset="0"/>
              </a:rPr>
              <a:t>ΤΑ ΓΛΥΚΑ ΝΕΡΑ ΚΑΙ ΤΟ ΘΑΛΑΣΣΙΟ ΑΠΟΤΕΛΟΥΝ ΠΗΓΗ ΕΙΣΟΔΟΥ ΤΩΝ ΑΛΑΤΩΝ ΑΥΤΩΝ ΣΤΟ ΤΡΟΦΟΔΟΤΙΚΟ ΝΕΡΟ ΤΟΥ ΛΕΒΗΤΑ, ΩΣΤΕ ΑΙΦΝΙΔΙΑ ΑΥΞΗΣΗ ΤΗΣ ΠΕΡΙΕΚΤΙΚΟΤΗΤΑΣ ΤΟΥ ΣΕ ΧΛΩΡΙΟΥΧΑ ΑΛΑΤΑ ΠΡΕΠΕΙ ΝΑ ΠΡΟΚΑΛΕΣΕΙ ΤΟ ΕΝΔΙΑΦΕΡΟΝ ΤΟΥ ΜΗΧΑΝΙΚΟΥ ΚΑΙ ΝΑ ΕΛΕΓΞΕΙ ΚΑΙ ΤΗ ΣΚΛΗΡΟΤΗΤΑ ΤΟΥ ΝΕΡΟΥ ΚΑΙ ΝΑ ΕΝΕΡΓΗΣΕΙ ΓΙΑ ΤΗΝ ΑΠΟΦΥΓΗ ΤΗΣ ΔΗΜΙΟΥΡΓΙΑΣ ΚΑΘΑΛΑΤΩΣΕΩΝ</a:t>
            </a:r>
            <a:r>
              <a:rPr lang="el-GR" sz="1400" b="1" dirty="0">
                <a:solidFill>
                  <a:schemeClr val="tx1"/>
                </a:solidFill>
                <a:latin typeface="Arial Black" pitchFamily="34" charset="0"/>
              </a:rPr>
              <a:t>.</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l-GR" sz="2400" b="1" u="sng" dirty="0">
                <a:solidFill>
                  <a:schemeClr val="bg1"/>
                </a:solidFill>
                <a:latin typeface="Arial" pitchFamily="34" charset="0"/>
                <a:cs typeface="Arial" pitchFamily="34" charset="0"/>
              </a:rPr>
              <a:t>7.8. ΣΚΛΗΡΟΤΗΤΑ</a:t>
            </a:r>
            <a:r>
              <a:rPr lang="en-US" sz="2400" b="1" dirty="0">
                <a:solidFill>
                  <a:schemeClr val="bg1"/>
                </a:solidFill>
                <a:latin typeface="Arial" pitchFamily="34" charset="0"/>
                <a:cs typeface="Arial" pitchFamily="34" charset="0"/>
              </a:rPr>
              <a:t>  </a:t>
            </a:r>
            <a:r>
              <a:rPr lang="en-US" sz="2400" b="1" u="sng" dirty="0">
                <a:solidFill>
                  <a:schemeClr val="bg1"/>
                </a:solidFill>
                <a:latin typeface="Arial" pitchFamily="34" charset="0"/>
                <a:cs typeface="Arial" pitchFamily="34" charset="0"/>
              </a:rPr>
              <a:t>(HARDNESS)</a:t>
            </a:r>
            <a:endParaRPr lang="el-GR"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031807653"/>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1650" b="1" dirty="0">
                <a:solidFill>
                  <a:schemeClr val="tx1"/>
                </a:solidFill>
                <a:latin typeface="Arial Black" pitchFamily="34" charset="0"/>
              </a:rPr>
              <a:t>ΟΤΑΝ ΤΟ ΝΕΡΟ ΤΟΥ ΛΕΒΗΤΑ ΠΕΡΙΕΧΕΙ ΠΕΡΙΣΣΕΙΑ ΙΟΝΤΩΝ ΥΔΡΟΓΟΝΟΥ (Η), ΧΑΡΑΚΤΗΡΙΖΕΤΑΙ ΩΣ </a:t>
            </a:r>
            <a:r>
              <a:rPr lang="el-GR" sz="1650" b="1" dirty="0">
                <a:solidFill>
                  <a:srgbClr val="FF0000"/>
                </a:solidFill>
                <a:latin typeface="Arial Black" pitchFamily="34" charset="0"/>
              </a:rPr>
              <a:t>ΟΞΙΝΟ</a:t>
            </a:r>
            <a:r>
              <a:rPr lang="el-GR" sz="1650" b="1" dirty="0">
                <a:solidFill>
                  <a:schemeClr val="tx1"/>
                </a:solidFill>
                <a:latin typeface="Arial Black" pitchFamily="34" charset="0"/>
              </a:rPr>
              <a:t> (</a:t>
            </a:r>
            <a:r>
              <a:rPr lang="en-US" sz="1650" b="1" dirty="0">
                <a:solidFill>
                  <a:schemeClr val="tx1"/>
                </a:solidFill>
                <a:latin typeface="Arial Black" pitchFamily="34" charset="0"/>
              </a:rPr>
              <a:t>p</a:t>
            </a:r>
            <a:r>
              <a:rPr lang="el-GR" sz="1650" b="1" dirty="0">
                <a:solidFill>
                  <a:schemeClr val="tx1"/>
                </a:solidFill>
                <a:latin typeface="Arial Black" pitchFamily="34" charset="0"/>
              </a:rPr>
              <a:t>Η &lt; 7), ΟΤΑΝ ΠΕΡΙΕΧΕΙ ΠΕΡΙΣΣΕΙΑ ΙΟΝΤΩΝ ΥΔΡΟΞΥΛΙΟΥ (ΟΗ), ΧΑΡΑΚΤΗΡΙΖΕΤΑΙ ΩΣ </a:t>
            </a:r>
            <a:r>
              <a:rPr lang="el-GR" sz="1650" b="1" dirty="0">
                <a:solidFill>
                  <a:srgbClr val="FF0000"/>
                </a:solidFill>
                <a:latin typeface="Arial Black" pitchFamily="34" charset="0"/>
              </a:rPr>
              <a:t>ΒΑΣΙΚΟ</a:t>
            </a:r>
            <a:r>
              <a:rPr lang="el-GR" sz="1650" b="1" dirty="0">
                <a:solidFill>
                  <a:schemeClr val="tx1"/>
                </a:solidFill>
                <a:latin typeface="Arial Black" pitchFamily="34" charset="0"/>
              </a:rPr>
              <a:t>, ΔΗΛΑΔΗ ΑΛΚΑΛΙΚΟ </a:t>
            </a:r>
            <a:r>
              <a:rPr lang="el-GR" sz="1650" b="1" dirty="0" err="1">
                <a:solidFill>
                  <a:schemeClr val="tx1"/>
                </a:solidFill>
                <a:latin typeface="Arial Black" pitchFamily="34" charset="0"/>
              </a:rPr>
              <a:t>΄Η</a:t>
            </a:r>
            <a:r>
              <a:rPr lang="el-GR" sz="1650" b="1" dirty="0">
                <a:solidFill>
                  <a:schemeClr val="tx1"/>
                </a:solidFill>
                <a:latin typeface="Arial Black" pitchFamily="34" charset="0"/>
              </a:rPr>
              <a:t> ΚΑΥΣΤΙΚΟ (</a:t>
            </a:r>
            <a:r>
              <a:rPr lang="en-US" sz="1650" b="1" dirty="0">
                <a:solidFill>
                  <a:schemeClr val="tx1"/>
                </a:solidFill>
                <a:latin typeface="Arial Black" pitchFamily="34" charset="0"/>
              </a:rPr>
              <a:t>p</a:t>
            </a:r>
            <a:r>
              <a:rPr lang="el-GR" sz="1650" b="1" dirty="0">
                <a:solidFill>
                  <a:schemeClr val="tx1"/>
                </a:solidFill>
                <a:latin typeface="Arial Black" pitchFamily="34" charset="0"/>
              </a:rPr>
              <a:t>Η &gt; 7) ΚΑΙ ΟΤΑΝ ΤΑ ΠΑΡΑΠΑΝΩ ΣΤΟΙΧΕΙΑ ΒΡΙΣΚΟΝΤΑΙ ΣΕ ΙΣΟΡΡΟΠΙΑ ΜΕΤΑΞΥ ΤΟΥΣ, ΧΑΡΑΚΤΗΡΙΖΕΤΑΙ ΩΣ </a:t>
            </a:r>
            <a:r>
              <a:rPr lang="el-GR" sz="1650" b="1" dirty="0">
                <a:solidFill>
                  <a:srgbClr val="FF0000"/>
                </a:solidFill>
                <a:latin typeface="Arial Black" pitchFamily="34" charset="0"/>
              </a:rPr>
              <a:t>ΟΥΔΕΤΕΡΟ</a:t>
            </a:r>
            <a:r>
              <a:rPr lang="el-GR" sz="1650" b="1" dirty="0">
                <a:solidFill>
                  <a:schemeClr val="tx1"/>
                </a:solidFill>
                <a:latin typeface="Arial Black" pitchFamily="34" charset="0"/>
              </a:rPr>
              <a:t> (</a:t>
            </a:r>
            <a:r>
              <a:rPr lang="en-US" sz="1650" b="1" dirty="0">
                <a:solidFill>
                  <a:schemeClr val="tx1"/>
                </a:solidFill>
                <a:latin typeface="Arial Black" pitchFamily="34" charset="0"/>
              </a:rPr>
              <a:t>p</a:t>
            </a:r>
            <a:r>
              <a:rPr lang="el-GR" sz="1650" b="1" dirty="0">
                <a:solidFill>
                  <a:schemeClr val="tx1"/>
                </a:solidFill>
                <a:latin typeface="Arial Black" pitchFamily="34" charset="0"/>
              </a:rPr>
              <a:t>Η = 7).</a:t>
            </a:r>
          </a:p>
          <a:p>
            <a:pPr algn="l">
              <a:buClr>
                <a:srgbClr val="FF0000"/>
              </a:buClr>
            </a:pPr>
            <a:r>
              <a:rPr lang="el-GR" sz="1650" b="1" dirty="0">
                <a:solidFill>
                  <a:srgbClr val="FF0000"/>
                </a:solidFill>
                <a:latin typeface="Arial Black" pitchFamily="34" charset="0"/>
              </a:rPr>
              <a:t>ΑΠΛΟΥΣΤΕΡΑ ΤΟ ΝΕΡΟ ΧΑΡΑΚΤΗΡΙΖΕΤΑΙ ΩΣ ΟΞΙΝΟ, ΑΛΚΑΛΙΚΟ Η ΟΥΔΕΤΕΡΟ ΑΝΑΛΟΓΑ ΜΕ ΤΗΝ ΠΕΡΙΕΚΤΙΚΟΤΗΤΑ ΤΟΥ ΣΕ ΟΞΕΑ Η ΑΛΚΑΛΙΚΕΣ ΣΥΝΘΕΣΕΙΣ.</a:t>
            </a:r>
          </a:p>
          <a:p>
            <a:pPr algn="l">
              <a:buClr>
                <a:srgbClr val="FF0000"/>
              </a:buClr>
            </a:pPr>
            <a:r>
              <a:rPr lang="el-GR" sz="1650" b="1" dirty="0">
                <a:solidFill>
                  <a:srgbClr val="FF0000"/>
                </a:solidFill>
                <a:latin typeface="Arial Black" pitchFamily="34" charset="0"/>
              </a:rPr>
              <a:t>ΤΟ ΝΕΡΟ ΤΟΥ ΛΕΒΗΤΑ ΠΡΕΠΕΙ ΝΑ ΔΙΑΤΗΡΕΙΤΑΙ </a:t>
            </a:r>
            <a:r>
              <a:rPr lang="el-GR" sz="1650" b="1" u="sng" dirty="0">
                <a:solidFill>
                  <a:srgbClr val="FF0000"/>
                </a:solidFill>
                <a:latin typeface="Arial Black" pitchFamily="34" charset="0"/>
              </a:rPr>
              <a:t>ΕΛΑΦΡΑ</a:t>
            </a:r>
            <a:r>
              <a:rPr lang="el-GR" sz="1650" b="1" dirty="0">
                <a:solidFill>
                  <a:srgbClr val="FF0000"/>
                </a:solidFill>
                <a:latin typeface="Arial Black" pitchFamily="34" charset="0"/>
              </a:rPr>
              <a:t> ΑΛΚΑΛΙΚΟ </a:t>
            </a:r>
            <a:r>
              <a:rPr lang="el-GR" sz="1650" b="1" dirty="0">
                <a:solidFill>
                  <a:schemeClr val="tx1"/>
                </a:solidFill>
                <a:latin typeface="Arial Black" pitchFamily="34" charset="0"/>
              </a:rPr>
              <a:t>ΓΙΑΤΙ ΤΟ ΟΞΙΝΟ ΝΕΡΟ ΔΙΑΛΥΕΙ ΤΟ ΣΙΔΗΡΟ ΚΑΙ ΤΑ ΣΥΝΘΕΤΙΚΑ ΤΟΥ, ΕΝΩ ΤΟ ΑΛΚΑΛΙΚΟ ΔΙΑΛΥΕΙ ΤΑ ΠΡΟΣΤΑΤΕΥΤΙΚΑ ΣΤΡΩΜΑΤΑ ΤΟΥ ΟΞΕΙΔΙΟΥ ΤΟΥ ΣΙΔΗΡΟΥ ΠΑΝΩ ΣΤΙΣ ΒΡΕΧΟΜΕΝΕΣ ΕΠΙΦΑΝΕΙΕΣ ΤΟΥ ΛΕΒΗΤΑ.</a:t>
            </a:r>
          </a:p>
          <a:p>
            <a:pPr algn="l">
              <a:buClr>
                <a:srgbClr val="FF0000"/>
              </a:buClr>
            </a:pPr>
            <a:r>
              <a:rPr lang="el-GR" sz="1650" b="1" dirty="0">
                <a:solidFill>
                  <a:schemeClr val="tx1"/>
                </a:solidFill>
                <a:latin typeface="Arial Black" pitchFamily="34" charset="0"/>
              </a:rPr>
              <a:t>Η ΟΞΙΝΗ ΚΑΤΑΣΤΑΣΗ ΤΟΥ ΝΕΡΟΥ ΠΡΟΕΡΧΕΤΑΙ ΑΠΟ ΤΗΝ ΥΠΑΡΞΗ ΟΞΕΩΝ ΜΕΣΑ Σ' ΑΥΤΟ. ΑΠΟ ΑΥΤΑ ΤΟ HCI, ΠΟΥ ΟΦΕΙΛΕΙ ΤΗΝ ΠΡΟΕΛΕΥΣΗ ΤΟΥ ΕΙΤΕ ΣΤΟ ΘΑΛΑΣΣΙΟ ΝΕΡΟ, ΕΙΤΕ ΜΠΟΡΕΙ ΝΑ ΕΝΑΠΟΜΕΙΝΕΙ ΜΕΣΑ ΣΤΟΝ ΥΔΡΟΘΑΛΑΜΟ ΜΕΤΑ ΑΠΟ ΤΟ ΧΗΜΙΚΟ ΚΑΘΑΡΙΣΜΟ ΤΟΥ, ΕΙΝΑΙ ΤΟ ΕΠΙΒΛΑΒΕΣΤΕΡΟ ΟΛΩΝ, ΓΙΑΤΙ ΚΑΙ ΔΙΑΒΡΩΝΕΙ ΤΗ ΒΡΕΧΟΜΕΝΗ ΕΠΙΦΑΝΕΙΑ ΤΟΥ ΥΔΡΟΘΑΛΑΜΟΥ ΚΑΙ ΥΠΟΒΟΗΘΕΙ ΤΗΝ ΗΛΕΚΤΡΟΛΥΣ</a:t>
            </a:r>
            <a:r>
              <a:rPr lang="en-US" sz="1650" b="1" dirty="0">
                <a:solidFill>
                  <a:schemeClr val="tx1"/>
                </a:solidFill>
                <a:latin typeface="Arial Black" pitchFamily="34" charset="0"/>
              </a:rPr>
              <a:t>H</a:t>
            </a:r>
            <a:r>
              <a:rPr lang="el-GR" sz="1650" b="1" dirty="0">
                <a:solidFill>
                  <a:schemeClr val="tx1"/>
                </a:solidFill>
                <a:latin typeface="Arial Black" pitchFamily="34" charset="0"/>
              </a:rPr>
              <a:t>.</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n-US" sz="2400" b="1" u="sng" dirty="0">
                <a:solidFill>
                  <a:schemeClr val="bg1"/>
                </a:solidFill>
                <a:latin typeface="Arial" pitchFamily="34" charset="0"/>
                <a:cs typeface="Arial" pitchFamily="34" charset="0"/>
              </a:rPr>
              <a:t>7.8. </a:t>
            </a:r>
            <a:r>
              <a:rPr lang="el-GR" sz="2400" b="1" u="sng" dirty="0">
                <a:solidFill>
                  <a:schemeClr val="bg1"/>
                </a:solidFill>
                <a:latin typeface="Arial" pitchFamily="34" charset="0"/>
                <a:cs typeface="Arial" pitchFamily="34" charset="0"/>
              </a:rPr>
              <a:t>ΑΛΚΑΛΙΚΟΤΗΤΑ</a:t>
            </a:r>
          </a:p>
        </p:txBody>
      </p:sp>
      <p:sp>
        <p:nvSpPr>
          <p:cNvPr id="2" name="TextBox 1"/>
          <p:cNvSpPr txBox="1"/>
          <p:nvPr/>
        </p:nvSpPr>
        <p:spPr>
          <a:xfrm>
            <a:off x="370012" y="2708919"/>
            <a:ext cx="8424936" cy="830997"/>
          </a:xfrm>
          <a:prstGeom prst="rect">
            <a:avLst/>
          </a:prstGeom>
          <a:solidFill>
            <a:srgbClr val="FFFF00"/>
          </a:solidFill>
        </p:spPr>
        <p:txBody>
          <a:bodyPr wrap="square" rtlCol="0">
            <a:spAutoFit/>
          </a:bodyPr>
          <a:lstStyle/>
          <a:p>
            <a:r>
              <a:rPr lang="el-GR" sz="1600" b="1" dirty="0">
                <a:solidFill>
                  <a:srgbClr val="7030A0"/>
                </a:solidFill>
                <a:latin typeface="Arial Black" pitchFamily="34" charset="0"/>
                <a:cs typeface="Arial" pitchFamily="34" charset="0"/>
              </a:rPr>
              <a:t>ΑΠΛΟΥΣΤΕΡΑ ΤΟ ΝΕΡΟ ΧΑΡΑΚΤΗΡΙΖΕΤΑΙ ΩΣ ΟΞΙΝΟ, ΑΛΚΑΛΙΚΟ Η ΟΥΔΕΤΕΡΟ ΑΝΑΛΟΓΑ ΜΕ ΤΗΝ ΠΕΡΙΕΚΤΙΚΟΤΗΤΑ ΤΟΥ ΣΕ ΟΞΕΑ Η ΑΛΚΑΛΙΚΕΣ ΣΥΝΘΕΣΕΙΣ</a:t>
            </a:r>
            <a:r>
              <a:rPr lang="el-GR" sz="1600" b="1" dirty="0">
                <a:solidFill>
                  <a:srgbClr val="7030A0"/>
                </a:solidFill>
                <a:latin typeface="Arial" pitchFamily="34" charset="0"/>
                <a:cs typeface="Arial" pitchFamily="34" charset="0"/>
              </a:rPr>
              <a:t>.</a:t>
            </a:r>
          </a:p>
        </p:txBody>
      </p:sp>
    </p:spTree>
    <p:extLst>
      <p:ext uri="{BB962C8B-B14F-4D97-AF65-F5344CB8AC3E}">
        <p14:creationId xmlns:p14="http://schemas.microsoft.com/office/powerpoint/2010/main" val="396705517"/>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endParaRPr lang="en-US" sz="2200" b="1" dirty="0">
              <a:solidFill>
                <a:schemeClr val="tx1"/>
              </a:solidFill>
              <a:latin typeface="Arial Black" pitchFamily="34" charset="0"/>
            </a:endParaRPr>
          </a:p>
          <a:p>
            <a:pPr algn="l">
              <a:buClr>
                <a:srgbClr val="FF0000"/>
              </a:buClr>
            </a:pPr>
            <a:r>
              <a:rPr lang="el-GR" sz="2200" b="1" dirty="0">
                <a:solidFill>
                  <a:schemeClr val="tx1"/>
                </a:solidFill>
                <a:latin typeface="Arial Black" pitchFamily="34" charset="0"/>
              </a:rPr>
              <a:t>Η ΥΨΗΛΗ ΑΛΚΑΛΙΚΟΤΗΤΑ ΕΞΑΛΛΟΥ ΕΙΝΑΙ ΚΑΙ ΑΥΤΗ ΑΝΕΠΙΘΥΜΗΤΗ, ΓΙΑΤΙ ΠΡΟΚΑΛΕΙ ΦΑΙΝΟΜΕΝΑ </a:t>
            </a:r>
            <a:r>
              <a:rPr lang="el-GR" sz="2200" b="1" dirty="0">
                <a:solidFill>
                  <a:srgbClr val="FF0000"/>
                </a:solidFill>
                <a:latin typeface="Arial Black" pitchFamily="34" charset="0"/>
              </a:rPr>
              <a:t>ΚΑΥΣΤΙΚΗΣ ΔΙΑΒΡΩΣΗΣ </a:t>
            </a:r>
            <a:r>
              <a:rPr lang="el-GR" sz="2200" b="1" dirty="0">
                <a:solidFill>
                  <a:schemeClr val="tx1"/>
                </a:solidFill>
                <a:latin typeface="Arial Black" pitchFamily="34" charset="0"/>
              </a:rPr>
              <a:t>ΚΑΙ </a:t>
            </a:r>
            <a:r>
              <a:rPr lang="el-GR" sz="2200" b="1" dirty="0">
                <a:solidFill>
                  <a:srgbClr val="FF0000"/>
                </a:solidFill>
                <a:latin typeface="Arial Black" pitchFamily="34" charset="0"/>
              </a:rPr>
              <a:t>ΑΠΟΣΑΘΡΟΠΟΙΗΣΗΣ</a:t>
            </a:r>
            <a:r>
              <a:rPr lang="el-GR" sz="2200" b="1" dirty="0">
                <a:solidFill>
                  <a:schemeClr val="tx1"/>
                </a:solidFill>
                <a:latin typeface="Arial Black" pitchFamily="34" charset="0"/>
              </a:rPr>
              <a:t> ΤΗΣ ΜΕΤΑΛΛΙΚΗΣ ΕΠΙΦΑΝΕΙΑΣ</a:t>
            </a:r>
            <a:r>
              <a:rPr lang="en-US" sz="2200" b="1" dirty="0">
                <a:solidFill>
                  <a:schemeClr val="tx1"/>
                </a:solidFill>
                <a:latin typeface="Arial Black" pitchFamily="34" charset="0"/>
              </a:rPr>
              <a:t> </a:t>
            </a:r>
            <a:r>
              <a:rPr lang="el-GR" sz="2200" b="1" dirty="0">
                <a:solidFill>
                  <a:schemeClr val="tx1"/>
                </a:solidFill>
                <a:latin typeface="Arial Black" pitchFamily="34" charset="0"/>
              </a:rPr>
              <a:t>ΤΟΥ ΥΔΡΟΘΑΛΑΜΟΥ. </a:t>
            </a:r>
            <a:endParaRPr lang="en-US" sz="2200" b="1" dirty="0">
              <a:solidFill>
                <a:schemeClr val="tx1"/>
              </a:solidFill>
              <a:latin typeface="Arial Black" pitchFamily="34" charset="0"/>
            </a:endParaRPr>
          </a:p>
          <a:p>
            <a:pPr algn="l">
              <a:buClr>
                <a:srgbClr val="FF0000"/>
              </a:buClr>
            </a:pPr>
            <a:r>
              <a:rPr lang="el-GR" sz="2200" b="1" dirty="0">
                <a:solidFill>
                  <a:schemeClr val="tx1"/>
                </a:solidFill>
                <a:latin typeface="Arial Black" pitchFamily="34" charset="0"/>
              </a:rPr>
              <a:t>Η ΚΑΥΣΤΙΚΗ ΑΥΤΗ ΔΙΑΒΡΩΣΗ ΕΞΗΓΕΙΤΑΙ ΩΣ ΕΞΗΣ: </a:t>
            </a:r>
            <a:endParaRPr lang="en-US" sz="2200" b="1" dirty="0">
              <a:solidFill>
                <a:schemeClr val="tx1"/>
              </a:solidFill>
              <a:latin typeface="Arial Black" pitchFamily="34" charset="0"/>
            </a:endParaRPr>
          </a:p>
          <a:p>
            <a:pPr algn="l">
              <a:buClr>
                <a:srgbClr val="FF0000"/>
              </a:buClr>
            </a:pPr>
            <a:r>
              <a:rPr lang="el-GR" sz="2200" b="1" dirty="0">
                <a:solidFill>
                  <a:schemeClr val="tx1"/>
                </a:solidFill>
                <a:latin typeface="Arial Black" pitchFamily="34" charset="0"/>
              </a:rPr>
              <a:t>Ο ΣΙΔΗΡΟΣ ΚΑΤΑ</a:t>
            </a:r>
            <a:r>
              <a:rPr lang="en-US" sz="2200" b="1" dirty="0">
                <a:solidFill>
                  <a:schemeClr val="tx1"/>
                </a:solidFill>
                <a:latin typeface="Arial Black" pitchFamily="34" charset="0"/>
              </a:rPr>
              <a:t> </a:t>
            </a:r>
            <a:r>
              <a:rPr lang="el-GR" sz="2200" b="1" dirty="0">
                <a:solidFill>
                  <a:schemeClr val="tx1"/>
                </a:solidFill>
                <a:latin typeface="Arial Black" pitchFamily="34" charset="0"/>
              </a:rPr>
              <a:t>ΚΑΝΟΝΑ ΕΝΩΝΕΤΑΙ ΜΕ ΤΟ ΝΕΡΟ ΚΑΤΑ ΤΗΝ ΑΝΤΙΔΡΑΣΗ:</a:t>
            </a:r>
          </a:p>
          <a:p>
            <a:pPr>
              <a:buClr>
                <a:srgbClr val="FF0000"/>
              </a:buClr>
            </a:pPr>
            <a:r>
              <a:rPr lang="el-GR" sz="2200" b="1" dirty="0">
                <a:solidFill>
                  <a:schemeClr val="tx1"/>
                </a:solidFill>
                <a:latin typeface="Arial Black" pitchFamily="34" charset="0"/>
              </a:rPr>
              <a:t>Fe + Η</a:t>
            </a:r>
            <a:r>
              <a:rPr lang="el-GR" sz="1600" b="1" dirty="0">
                <a:solidFill>
                  <a:schemeClr val="tx1"/>
                </a:solidFill>
                <a:latin typeface="Arial Black" pitchFamily="34" charset="0"/>
              </a:rPr>
              <a:t>2</a:t>
            </a:r>
            <a:r>
              <a:rPr lang="en-US" sz="2200" b="1" dirty="0">
                <a:solidFill>
                  <a:schemeClr val="tx1"/>
                </a:solidFill>
                <a:latin typeface="Arial Black" pitchFamily="34" charset="0"/>
              </a:rPr>
              <a:t>O</a:t>
            </a:r>
            <a:r>
              <a:rPr lang="el-GR" sz="2200" b="1" dirty="0">
                <a:solidFill>
                  <a:schemeClr val="tx1"/>
                </a:solidFill>
                <a:latin typeface="Arial Black" pitchFamily="34" charset="0"/>
              </a:rPr>
              <a:t> = FeO + Η</a:t>
            </a:r>
            <a:r>
              <a:rPr lang="el-GR" sz="1600" b="1" dirty="0">
                <a:solidFill>
                  <a:schemeClr val="tx1"/>
                </a:solidFill>
                <a:latin typeface="Arial Black" pitchFamily="34" charset="0"/>
              </a:rPr>
              <a:t>2</a:t>
            </a:r>
          </a:p>
          <a:p>
            <a:pPr algn="l">
              <a:buClr>
                <a:srgbClr val="FF0000"/>
              </a:buClr>
            </a:pPr>
            <a:r>
              <a:rPr lang="el-GR" sz="2200" b="1" dirty="0">
                <a:solidFill>
                  <a:schemeClr val="tx1"/>
                </a:solidFill>
                <a:latin typeface="Arial Black" pitchFamily="34" charset="0"/>
              </a:rPr>
              <a:t>ΚΑΙ ΣΧΗΜΑΤΙΖΕΙ ΟΞΕΙΔΙΟ ΤΟΥ ΣΙΔΗΡΟΥ. </a:t>
            </a:r>
            <a:endParaRPr lang="en-US" sz="2200" b="1" dirty="0">
              <a:solidFill>
                <a:schemeClr val="tx1"/>
              </a:solidFill>
              <a:latin typeface="Arial Black" pitchFamily="34" charset="0"/>
            </a:endParaRPr>
          </a:p>
          <a:p>
            <a:pPr algn="l">
              <a:buClr>
                <a:srgbClr val="FF0000"/>
              </a:buClr>
            </a:pPr>
            <a:r>
              <a:rPr lang="el-GR" sz="2200" b="1" dirty="0">
                <a:solidFill>
                  <a:schemeClr val="tx1"/>
                </a:solidFill>
                <a:latin typeface="Arial Black" pitchFamily="34" charset="0"/>
              </a:rPr>
              <a:t>ΕΦΟΣΟΝ ΣΧΗΜΑΤΙΣΘΕΙ ΑΥΤΟ, ΕΜΠΟΔΙΖΕΙ ΤΗΝ ΠΑΡΑΠΕΡΑ ΟΞΕΙΔΩΣΗ ΤΟΥ ΣΙΔΗΡΟΥ ΚΑΙ ΕΝΕΡΓΕΙ ΚΑΤΑ ΚΑΠΟΙΟ ΤΡΟΠΟ ΩΣ ΠΡΟΣΤΑΤΕΥΤΙΚΟ</a:t>
            </a:r>
            <a:r>
              <a:rPr lang="en-US" sz="2200" b="1" dirty="0">
                <a:solidFill>
                  <a:schemeClr val="tx1"/>
                </a:solidFill>
                <a:latin typeface="Arial Black" pitchFamily="34" charset="0"/>
              </a:rPr>
              <a:t>.</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n-US" sz="2400" b="1" u="sng" dirty="0">
                <a:solidFill>
                  <a:schemeClr val="bg1"/>
                </a:solidFill>
                <a:latin typeface="Arial" pitchFamily="34" charset="0"/>
                <a:cs typeface="Arial" pitchFamily="34" charset="0"/>
              </a:rPr>
              <a:t>7.8. </a:t>
            </a:r>
            <a:r>
              <a:rPr lang="el-GR" sz="2400" b="1" u="sng" dirty="0">
                <a:solidFill>
                  <a:schemeClr val="bg1"/>
                </a:solidFill>
                <a:latin typeface="Arial" pitchFamily="34" charset="0"/>
                <a:cs typeface="Arial" pitchFamily="34" charset="0"/>
              </a:rPr>
              <a:t>ΑΛΚΑΛΙΚΟΤΗΤΑ</a:t>
            </a:r>
          </a:p>
        </p:txBody>
      </p:sp>
    </p:spTree>
    <p:extLst>
      <p:ext uri="{BB962C8B-B14F-4D97-AF65-F5344CB8AC3E}">
        <p14:creationId xmlns:p14="http://schemas.microsoft.com/office/powerpoint/2010/main" val="1511149072"/>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2200" b="1" dirty="0">
                <a:solidFill>
                  <a:schemeClr val="tx1"/>
                </a:solidFill>
                <a:latin typeface="Arial Black" pitchFamily="34" charset="0"/>
              </a:rPr>
              <a:t>ΟΤΑΝ Η ΑΛΚΑΛΙΚΟΤΗΤΑ ΤΟΥ ΝΕΡΟΥ ΕΙΝΑΙ ΥΨΗΛΗ, ΣΥΝΤΕΛΕΙ ΣΤΗ ΔΙΑΛΥΣΗ ΤΟΥ ΠΡΟΣΤΑΤΕΥΤΙΚΟΥ ΣΤΡΩΜΑΤΟΣ ΤΟΥ ΟΞΕΙΔΙΟΥ ΤΟΥ ΣΙΔΗΡΟΥ ΚΑΙ ΑΠΟΚΑΛΥΠΤΕΙ ΕΤΣΙ ΤΗ ΜΕΤΑΛΛΙΚΗ ΕΠΙΦΑΝΕΙΑ ΤΟΥ ΥΔΡΟΘΑΛΑΜΟΥ ΞΑΝΑ, Η ΟΠΟΙΑ ΠΑΛΙ ΕΝΩΝΕΤΑΙ ΜΕ ΤΟ ΝΕΡΟ ΚΑΙ ΠΑΡΑΓΕΤΑΙ ΝΕΟ ΟΞΕΙΔΙΟ ΤΟΥ ΣΙΔΗΡΟΥ. ΤΟ ΦΑΙΝΟΜΕΝΟ ΠΡΟΧΩΡΕΙ ΜΕ ΤΟΝ ΙΔΙΟ ΤΡΟΠΟ ΜΟΝΟ</a:t>
            </a:r>
            <a:r>
              <a:rPr lang="en-US" sz="2200" b="1" dirty="0">
                <a:solidFill>
                  <a:schemeClr val="tx1"/>
                </a:solidFill>
                <a:latin typeface="Arial Black" pitchFamily="34" charset="0"/>
              </a:rPr>
              <a:t> </a:t>
            </a:r>
            <a:r>
              <a:rPr lang="el-GR" sz="2200" b="1" dirty="0">
                <a:solidFill>
                  <a:schemeClr val="tx1"/>
                </a:solidFill>
                <a:latin typeface="Arial Black" pitchFamily="34" charset="0"/>
              </a:rPr>
              <a:t>ΤΟΥ ΠΛΕΟΝ ΚΑΙ Η ΔΙΑΒΡΩΣΗ ΣΥΝΕΧΩΣ ΑΥΞΑΝΕΙ.</a:t>
            </a:r>
          </a:p>
          <a:p>
            <a:pPr algn="l">
              <a:buClr>
                <a:srgbClr val="FF0000"/>
              </a:buClr>
            </a:pPr>
            <a:r>
              <a:rPr lang="el-GR" sz="2200" b="1" dirty="0">
                <a:solidFill>
                  <a:schemeClr val="tx1"/>
                </a:solidFill>
                <a:latin typeface="Arial Black" pitchFamily="34" charset="0"/>
              </a:rPr>
              <a:t>ΓΙΑ ΤΟ ΛΟΓΟ ΑΥΤΟ, ΟΠΩΣ ΕΙΠΑΜΕ, ΤΟ ΝΕΡΟ ΤΟΥ ΛΕΒΗΤΑ ΠΡΕΠΕΙ ΝΑ ΔΙΑΤΗΡΕΙΤΑΙ ΕΛΑΦΡΩΣ ΑΛΚΑΛΙΚΟ, ΩΣΤΕ ΝΑ ΑΠΟΚΛΕΙΕΤΑΙ Η ΥΠΑΡΞΗ ΟΞΕΩΝ ΜΕΣΑ Σ' ΑΥΤΟ, ΚΑΙ ΝΑ ΑΠΟΦΕΥΓΟΝΤΑΙ ΤΑ ΦΑΙΝΟΜΕΝΑ ΤΗΣ ΚΑΥΣΤΙΚΗΣ ΔΙΑΒΡΩΣΗΣ ΠΟΥ ΠΑΡΟΥΣΙΑΖΟΝΤΑΙ ΣΤΗΝ ΠΕΡΙΠΤΩΣΗ ΥΨΗΛΗΣ ΑΛΚΑΛΙΚΟΤΗΤΑΣ ΤΟΥ</a:t>
            </a:r>
            <a:r>
              <a:rPr lang="el-GR" sz="2000" b="1" dirty="0">
                <a:solidFill>
                  <a:schemeClr val="tx1"/>
                </a:solidFill>
                <a:latin typeface="Arial Black" pitchFamily="34" charset="0"/>
              </a:rPr>
              <a:t>.</a:t>
            </a:r>
            <a:r>
              <a:rPr lang="en-US" sz="2000" b="1" dirty="0">
                <a:solidFill>
                  <a:schemeClr val="tx1"/>
                </a:solidFill>
                <a:latin typeface="Arial Black" pitchFamily="34" charset="0"/>
              </a:rPr>
              <a:t> </a:t>
            </a:r>
            <a:endParaRPr lang="el-GR" sz="20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n-US" sz="2400" b="1" u="sng" dirty="0">
                <a:solidFill>
                  <a:schemeClr val="bg1"/>
                </a:solidFill>
                <a:latin typeface="Arial" pitchFamily="34" charset="0"/>
                <a:cs typeface="Arial" pitchFamily="34" charset="0"/>
              </a:rPr>
              <a:t>7.8. </a:t>
            </a:r>
            <a:r>
              <a:rPr lang="el-GR" sz="2400" b="1" u="sng" dirty="0">
                <a:solidFill>
                  <a:schemeClr val="bg1"/>
                </a:solidFill>
                <a:latin typeface="Arial" pitchFamily="34" charset="0"/>
                <a:cs typeface="Arial" pitchFamily="34" charset="0"/>
              </a:rPr>
              <a:t>ΑΛΚΑΛΙΚΟΤΗΤΑ</a:t>
            </a:r>
          </a:p>
        </p:txBody>
      </p:sp>
    </p:spTree>
    <p:extLst>
      <p:ext uri="{BB962C8B-B14F-4D97-AF65-F5344CB8AC3E}">
        <p14:creationId xmlns:p14="http://schemas.microsoft.com/office/powerpoint/2010/main" val="2199734446"/>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n-US" sz="2400" b="1" u="sng" dirty="0">
                <a:solidFill>
                  <a:schemeClr val="bg1"/>
                </a:solidFill>
                <a:latin typeface="Arial" pitchFamily="34" charset="0"/>
                <a:cs typeface="Arial" pitchFamily="34" charset="0"/>
              </a:rPr>
              <a:t>7.8. </a:t>
            </a:r>
            <a:r>
              <a:rPr lang="el-GR" sz="2400" b="1" u="sng" dirty="0">
                <a:solidFill>
                  <a:schemeClr val="bg1"/>
                </a:solidFill>
                <a:latin typeface="Arial" pitchFamily="34" charset="0"/>
                <a:cs typeface="Arial" pitchFamily="34" charset="0"/>
              </a:rPr>
              <a:t>Η ΜΕΤΡΗΣΗ ΤΗΣ ΑΛΚΑΛΙΚΟΤΗΤΑΣ</a:t>
            </a:r>
          </a:p>
        </p:txBody>
      </p:sp>
      <p:pic>
        <p:nvPicPr>
          <p:cNvPr id="1026" name="Picture 2" descr="C:\Users\Diana\Desktop\P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12776"/>
            <a:ext cx="8640960"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766356"/>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2200" b="1" dirty="0">
                <a:solidFill>
                  <a:schemeClr val="tx1"/>
                </a:solidFill>
                <a:latin typeface="Arial Black" pitchFamily="34" charset="0"/>
              </a:rPr>
              <a:t>ΔΙΑΚΡΙΝΟΥΜΕ ΔΥΟ ΜΕΤΡΗΣΕΙΣ ΑΛΚΑΛΙΚΟΤΗΤΑΣ: </a:t>
            </a:r>
            <a:endParaRPr lang="en-US" sz="2200" b="1" dirty="0">
              <a:solidFill>
                <a:schemeClr val="tx1"/>
              </a:solidFill>
              <a:latin typeface="Arial Black" pitchFamily="34" charset="0"/>
            </a:endParaRPr>
          </a:p>
          <a:p>
            <a:pPr algn="l">
              <a:buClr>
                <a:srgbClr val="FF0000"/>
              </a:buClr>
            </a:pPr>
            <a:r>
              <a:rPr lang="el-GR" sz="2200" b="1" dirty="0">
                <a:solidFill>
                  <a:srgbClr val="FF0000"/>
                </a:solidFill>
                <a:latin typeface="Arial Black" pitchFamily="34" charset="0"/>
              </a:rPr>
              <a:t>α) </a:t>
            </a:r>
            <a:r>
              <a:rPr lang="el-GR" sz="2200" b="1" dirty="0">
                <a:solidFill>
                  <a:schemeClr val="tx1"/>
                </a:solidFill>
                <a:latin typeface="Arial Black" pitchFamily="34" charset="0"/>
              </a:rPr>
              <a:t>ΤΗ </a:t>
            </a:r>
            <a:r>
              <a:rPr lang="el-GR" sz="2200" b="1" u="sng" dirty="0">
                <a:solidFill>
                  <a:srgbClr val="FF0000"/>
                </a:solidFill>
                <a:latin typeface="Arial Black" pitchFamily="34" charset="0"/>
              </a:rPr>
              <a:t>ΜΕΡΙΚΗ</a:t>
            </a:r>
            <a:r>
              <a:rPr lang="el-GR" sz="2200" b="1" dirty="0">
                <a:solidFill>
                  <a:schemeClr val="tx1"/>
                </a:solidFill>
                <a:latin typeface="Arial Black" pitchFamily="34" charset="0"/>
              </a:rPr>
              <a:t> ΄Η </a:t>
            </a:r>
            <a:r>
              <a:rPr lang="el-GR" sz="2200" b="1" dirty="0">
                <a:solidFill>
                  <a:srgbClr val="FF0000"/>
                </a:solidFill>
                <a:latin typeface="Arial Black" pitchFamily="34" charset="0"/>
              </a:rPr>
              <a:t>ΑΛΚΑΛΙΚΟΤΗΤΑ </a:t>
            </a:r>
            <a:r>
              <a:rPr lang="en-US" sz="2200" b="1" dirty="0">
                <a:solidFill>
                  <a:srgbClr val="FF0000"/>
                </a:solidFill>
                <a:latin typeface="Arial Black" pitchFamily="34" charset="0"/>
              </a:rPr>
              <a:t> </a:t>
            </a:r>
            <a:r>
              <a:rPr lang="el-GR" sz="2200" b="1" dirty="0">
                <a:solidFill>
                  <a:srgbClr val="FF0000"/>
                </a:solidFill>
                <a:latin typeface="Arial Black" pitchFamily="34" charset="0"/>
              </a:rPr>
              <a:t>Ρ </a:t>
            </a:r>
            <a:r>
              <a:rPr lang="el-GR" sz="2200" b="1" dirty="0">
                <a:solidFill>
                  <a:schemeClr val="tx1"/>
                </a:solidFill>
                <a:latin typeface="Arial Black" pitchFamily="34" charset="0"/>
              </a:rPr>
              <a:t>ΠΟΥ ΓΙΝΕΤΑΙ ΜΕ ΔΕΙΚΤΗ ΤΗ Φ</a:t>
            </a:r>
            <a:r>
              <a:rPr lang="en-US" sz="2200" b="1" dirty="0">
                <a:solidFill>
                  <a:schemeClr val="tx1"/>
                </a:solidFill>
                <a:latin typeface="Arial Black" pitchFamily="34" charset="0"/>
              </a:rPr>
              <a:t>A</a:t>
            </a:r>
            <a:r>
              <a:rPr lang="el-GR" sz="2200" b="1" dirty="0">
                <a:solidFill>
                  <a:schemeClr val="tx1"/>
                </a:solidFill>
                <a:latin typeface="Arial Black" pitchFamily="34" charset="0"/>
              </a:rPr>
              <a:t>ΙΝΟΛΦΘΑΛΕΪΝΗ </a:t>
            </a:r>
            <a:endParaRPr lang="en-US" sz="2200" b="1" dirty="0">
              <a:solidFill>
                <a:schemeClr val="tx1"/>
              </a:solidFill>
              <a:latin typeface="Arial Black" pitchFamily="34" charset="0"/>
            </a:endParaRPr>
          </a:p>
          <a:p>
            <a:pPr algn="l">
              <a:buClr>
                <a:srgbClr val="FF0000"/>
              </a:buClr>
            </a:pPr>
            <a:r>
              <a:rPr lang="el-GR" sz="2200" b="1" dirty="0">
                <a:solidFill>
                  <a:srgbClr val="FF0000"/>
                </a:solidFill>
                <a:latin typeface="Arial Black" pitchFamily="34" charset="0"/>
              </a:rPr>
              <a:t>β) </a:t>
            </a:r>
            <a:r>
              <a:rPr lang="el-GR" sz="2200" b="1" dirty="0">
                <a:solidFill>
                  <a:schemeClr val="tx1"/>
                </a:solidFill>
                <a:latin typeface="Arial Black" pitchFamily="34" charset="0"/>
              </a:rPr>
              <a:t>ΚΑΙ ΤΗΝ </a:t>
            </a:r>
            <a:r>
              <a:rPr lang="el-GR" sz="2200" b="1" u="sng" dirty="0">
                <a:solidFill>
                  <a:srgbClr val="FF0000"/>
                </a:solidFill>
                <a:latin typeface="Arial Black" pitchFamily="34" charset="0"/>
              </a:rPr>
              <a:t>ΟΛΙΚΗ</a:t>
            </a:r>
            <a:r>
              <a:rPr lang="el-GR" sz="2200" b="1" dirty="0">
                <a:solidFill>
                  <a:schemeClr val="tx1"/>
                </a:solidFill>
                <a:latin typeface="Arial Black" pitchFamily="34" charset="0"/>
              </a:rPr>
              <a:t> ΄Η </a:t>
            </a:r>
            <a:r>
              <a:rPr lang="el-GR" sz="2200" b="1" dirty="0">
                <a:solidFill>
                  <a:srgbClr val="FF0000"/>
                </a:solidFill>
                <a:latin typeface="Arial Black" pitchFamily="34" charset="0"/>
              </a:rPr>
              <a:t>ΑΛΚΑΛΙΚΟΤΗΤΑ  Τ </a:t>
            </a:r>
            <a:r>
              <a:rPr lang="el-GR" sz="2200" b="1" dirty="0">
                <a:solidFill>
                  <a:schemeClr val="tx1"/>
                </a:solidFill>
                <a:latin typeface="Arial Black" pitchFamily="34" charset="0"/>
              </a:rPr>
              <a:t>ΠΟΥ ΓΙΝΕΤΑΙ ΜΕ ΔΕΙΚΤΗ ΤΟ ΠΟΡΤΟΚΑΛΛΟΧΡΩΟ ΤΟΥ ΜΕΘΥΛΙΟΥ.</a:t>
            </a:r>
          </a:p>
          <a:p>
            <a:pPr algn="l">
              <a:buClr>
                <a:srgbClr val="FF0000"/>
              </a:buClr>
            </a:pPr>
            <a:r>
              <a:rPr lang="el-GR" sz="2200" b="1" dirty="0">
                <a:solidFill>
                  <a:schemeClr val="tx1"/>
                </a:solidFill>
                <a:latin typeface="Arial Black" pitchFamily="34" charset="0"/>
              </a:rPr>
              <a:t>Η ΜΕΤΡΗΣΗ ΕΚΤΕΛΕΙΤΑΙ ΜΕ ΤΗ ΧΗΜΙΚΗ ΜΕΘΟΔΟ ΚΑΙ ΒΑΣΙΖΕΤΑΙ ΣΤΗ ΧΡΗΣΙΜΟΠΟΙΟΥΜΕΝΗ ΣΥΣΚΕΥΗ ΚΑΙ ΤΑ ΑΝΤΙΔΡΑΣΤΗΡΙΑ ΠΟΥ ΠΡΟΒΛΕΠΟΝΤΑΙ ΑΠΟ ΤΙΣ ΟΔΗΓΙΕΣ ΤΗΣ.</a:t>
            </a:r>
          </a:p>
          <a:p>
            <a:pPr algn="l">
              <a:buClr>
                <a:srgbClr val="FF0000"/>
              </a:buClr>
            </a:pPr>
            <a:r>
              <a:rPr lang="el-GR" sz="2200" b="1" dirty="0">
                <a:solidFill>
                  <a:schemeClr val="tx1"/>
                </a:solidFill>
                <a:latin typeface="Arial Black" pitchFamily="34" charset="0"/>
              </a:rPr>
              <a:t>ΠΡΟΧΕΙΡΟΣ ΕΞΑΛΛΟΥ ΕΛΕΓΧΟΣ ΤΗΣ ΟΞΙΝΗΣ </a:t>
            </a:r>
            <a:r>
              <a:rPr lang="el-GR" sz="2200" b="1" dirty="0" err="1">
                <a:solidFill>
                  <a:schemeClr val="tx1"/>
                </a:solidFill>
                <a:latin typeface="Arial Black" pitchFamily="34" charset="0"/>
              </a:rPr>
              <a:t>΄Η</a:t>
            </a:r>
            <a:r>
              <a:rPr lang="el-GR" sz="2200" b="1" dirty="0">
                <a:solidFill>
                  <a:schemeClr val="tx1"/>
                </a:solidFill>
                <a:latin typeface="Arial Black" pitchFamily="34" charset="0"/>
              </a:rPr>
              <a:t> ΤΗΣ ΑΛΚΑΛΙΚΗΣ ΚΑΤΑΣΤΑΣΗΣ ΤΟΥ ΝΕΡΟΥ ΓΙΝΕΤΑΙ ΜΕ ΤΟ ΕΝΔΕΙΚΤΙΚΟ ΧΑΡΤΙ ΤΟΥ ΗΛΙΟΤΡΟΠΙΟΥ. ΟΤΑΝ ΑΥΤΟ ΕΜΒΑΠΤΙΣΘΕΙ ΜΕΣΑ ΣΕ </a:t>
            </a:r>
            <a:r>
              <a:rPr lang="el-GR" sz="2200" b="1" u="sng" dirty="0">
                <a:solidFill>
                  <a:srgbClr val="FF0000"/>
                </a:solidFill>
                <a:latin typeface="Arial Black" pitchFamily="34" charset="0"/>
              </a:rPr>
              <a:t>ΟΞΙΝΟ ΝΕΡΟ</a:t>
            </a:r>
            <a:r>
              <a:rPr lang="el-GR" sz="2200" b="1" dirty="0">
                <a:solidFill>
                  <a:schemeClr val="tx1"/>
                </a:solidFill>
                <a:latin typeface="Arial Black" pitchFamily="34" charset="0"/>
              </a:rPr>
              <a:t>, ΧΡΩΜΑΤΙΖΕΤΑΙ </a:t>
            </a:r>
            <a:r>
              <a:rPr lang="el-GR" sz="2200" b="1" u="sng" dirty="0">
                <a:solidFill>
                  <a:srgbClr val="FF0000"/>
                </a:solidFill>
                <a:latin typeface="Arial Black" pitchFamily="34" charset="0"/>
              </a:rPr>
              <a:t>ΚΟΚΚΙΝΟ</a:t>
            </a:r>
            <a:r>
              <a:rPr lang="el-GR" sz="2200" b="1" dirty="0">
                <a:solidFill>
                  <a:schemeClr val="tx1"/>
                </a:solidFill>
                <a:latin typeface="Arial Black" pitchFamily="34" charset="0"/>
              </a:rPr>
              <a:t> ΕΝΩ ΜΕΣΑ ΣΕ </a:t>
            </a:r>
            <a:r>
              <a:rPr lang="el-GR" sz="2200" b="1" u="sng" dirty="0">
                <a:solidFill>
                  <a:srgbClr val="7030A0"/>
                </a:solidFill>
                <a:latin typeface="Arial Black" pitchFamily="34" charset="0"/>
              </a:rPr>
              <a:t>ΑΛΚΑΛΙΚΟ ΝΕΡΟ</a:t>
            </a:r>
            <a:r>
              <a:rPr lang="el-GR" sz="2200" b="1" dirty="0">
                <a:solidFill>
                  <a:schemeClr val="tx1"/>
                </a:solidFill>
                <a:latin typeface="Arial Black" pitchFamily="34" charset="0"/>
              </a:rPr>
              <a:t> ΧΡΩΜΑΤΙΖΕΤΑΙ ΑΝΤΙΣΤΟΙΧΑ </a:t>
            </a:r>
            <a:r>
              <a:rPr lang="el-GR" sz="2200" b="1" u="sng" dirty="0">
                <a:solidFill>
                  <a:srgbClr val="7030A0"/>
                </a:solidFill>
                <a:latin typeface="Arial Black" pitchFamily="34" charset="0"/>
              </a:rPr>
              <a:t>ΜΠΛΕ</a:t>
            </a:r>
            <a:r>
              <a:rPr lang="el-GR" sz="2200" b="1" dirty="0">
                <a:solidFill>
                  <a:schemeClr val="tx1"/>
                </a:solidFill>
                <a:latin typeface="Arial Black" pitchFamily="34" charset="0"/>
              </a:rPr>
              <a:t>.</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n-US" sz="2400" b="1" u="sng" dirty="0">
                <a:solidFill>
                  <a:schemeClr val="bg1"/>
                </a:solidFill>
                <a:latin typeface="Arial" pitchFamily="34" charset="0"/>
                <a:cs typeface="Arial" pitchFamily="34" charset="0"/>
              </a:rPr>
              <a:t>7.8. </a:t>
            </a:r>
            <a:r>
              <a:rPr lang="el-GR" sz="2400" b="1" u="sng" dirty="0">
                <a:solidFill>
                  <a:schemeClr val="bg1"/>
                </a:solidFill>
                <a:latin typeface="Arial" pitchFamily="34" charset="0"/>
                <a:cs typeface="Arial" pitchFamily="34" charset="0"/>
              </a:rPr>
              <a:t>Η ΜΕΤΡΗΣΗ ΤΗΣ ΑΛΚΑΛΙΚΟΤΗΤΑΣ</a:t>
            </a:r>
          </a:p>
        </p:txBody>
      </p:sp>
    </p:spTree>
    <p:extLst>
      <p:ext uri="{BB962C8B-B14F-4D97-AF65-F5344CB8AC3E}">
        <p14:creationId xmlns:p14="http://schemas.microsoft.com/office/powerpoint/2010/main" val="1730112899"/>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2200" b="1" dirty="0">
                <a:solidFill>
                  <a:schemeClr val="tx1"/>
                </a:solidFill>
                <a:latin typeface="Arial Black" pitchFamily="34" charset="0"/>
              </a:rPr>
              <a:t>ΠΡΕΠΕΙ ΝΑ ΑΠΟΦΕΥΓΕΤΑΙ ΜΕ ΚΑΘΕ ΜΕΣΟ Η ΠΑΡΟΥΣΙΑ ΟΞΥΓΟΝΟΥ ΣΤΟ ΤΡΟΦΟΔΟΤΙΚΟ ΝΕΡΟ ΜΕΣΑ </a:t>
            </a:r>
            <a:r>
              <a:rPr lang="el-GR" sz="2200" b="1" dirty="0" err="1">
                <a:solidFill>
                  <a:schemeClr val="tx1"/>
                </a:solidFill>
                <a:latin typeface="Arial Black" pitchFamily="34" charset="0"/>
              </a:rPr>
              <a:t>΄Η</a:t>
            </a:r>
            <a:r>
              <a:rPr lang="el-GR" sz="2200" b="1" dirty="0">
                <a:solidFill>
                  <a:schemeClr val="tx1"/>
                </a:solidFill>
                <a:latin typeface="Arial Black" pitchFamily="34" charset="0"/>
              </a:rPr>
              <a:t> ΚΑΙ ΕΞΩ ΑΠΟ ΤΟΝ ΙΔΙΟ ΤΟ ΛΕΒΗΤΑ. Σ' ΑΥΤΟ ΑΛΛΩΣΤΕ ΑΠΟΣΚΟΠΕΙ ΚΑΙ Η ΕΞΕΛΙΞΗ ΤΩΝ ΤΡΟΦΟΔΟΤΙΚΩΝ ΔΙΚΤΥΩΝ ΑΠΟ ΤΟ </a:t>
            </a:r>
            <a:r>
              <a:rPr lang="el-GR" sz="2200" b="1" dirty="0">
                <a:solidFill>
                  <a:srgbClr val="FF0000"/>
                </a:solidFill>
                <a:latin typeface="Arial Black" pitchFamily="34" charset="0"/>
              </a:rPr>
              <a:t>ΑΝΟΙΚΤΟ</a:t>
            </a:r>
            <a:r>
              <a:rPr lang="el-GR" sz="2200" b="1" dirty="0">
                <a:solidFill>
                  <a:schemeClr val="tx1"/>
                </a:solidFill>
                <a:latin typeface="Arial Black" pitchFamily="34" charset="0"/>
              </a:rPr>
              <a:t> ΣΕ </a:t>
            </a:r>
            <a:r>
              <a:rPr lang="el-GR" sz="2200" b="1" dirty="0">
                <a:solidFill>
                  <a:srgbClr val="FF0000"/>
                </a:solidFill>
                <a:latin typeface="Arial Black" pitchFamily="34" charset="0"/>
              </a:rPr>
              <a:t>ΗΜΙΚΛΕΙΣΤΟ</a:t>
            </a:r>
            <a:r>
              <a:rPr lang="el-GR" sz="2200" b="1" dirty="0">
                <a:solidFill>
                  <a:schemeClr val="tx1"/>
                </a:solidFill>
                <a:latin typeface="Arial Black" pitchFamily="34" charset="0"/>
              </a:rPr>
              <a:t>, </a:t>
            </a:r>
            <a:r>
              <a:rPr lang="el-GR" sz="2200" b="1" dirty="0">
                <a:solidFill>
                  <a:srgbClr val="FF0000"/>
                </a:solidFill>
                <a:latin typeface="Arial Black" pitchFamily="34" charset="0"/>
              </a:rPr>
              <a:t>ΚΛΕΙΣΤΟ ΥΠΟ ΚΕΝΟ</a:t>
            </a:r>
            <a:r>
              <a:rPr lang="el-GR" sz="2200" b="1" dirty="0">
                <a:solidFill>
                  <a:schemeClr val="tx1"/>
                </a:solidFill>
                <a:latin typeface="Arial Black" pitchFamily="34" charset="0"/>
              </a:rPr>
              <a:t> ΚΑΙ </a:t>
            </a:r>
            <a:r>
              <a:rPr lang="el-GR" sz="2200" b="1" dirty="0">
                <a:solidFill>
                  <a:srgbClr val="FF0000"/>
                </a:solidFill>
                <a:latin typeface="Arial Black" pitchFamily="34" charset="0"/>
              </a:rPr>
              <a:t>ΚΛΕΙΣΤΟ ΥΠΟ ΠΙΕΣΗ</a:t>
            </a:r>
            <a:r>
              <a:rPr lang="el-GR" sz="2200" b="1" dirty="0">
                <a:solidFill>
                  <a:schemeClr val="tx1"/>
                </a:solidFill>
                <a:latin typeface="Arial Black" pitchFamily="34" charset="0"/>
              </a:rPr>
              <a:t>, ΚΑΘΩΣ ΕΠΙΣΗΣ ΚΑΙ Η ΧΡΗΣΗ ΤΗΣ </a:t>
            </a:r>
            <a:r>
              <a:rPr lang="el-GR" sz="2200" b="1" dirty="0">
                <a:solidFill>
                  <a:srgbClr val="FF0000"/>
                </a:solidFill>
                <a:latin typeface="Arial Black" pitchFamily="34" charset="0"/>
              </a:rPr>
              <a:t>ΕΞΑΕΡΙΣΤΙΚΗΣ ΔΕΞΑΜΕΝΗΣ</a:t>
            </a:r>
            <a:r>
              <a:rPr lang="el-GR" sz="2200" b="1" dirty="0">
                <a:solidFill>
                  <a:schemeClr val="tx1"/>
                </a:solidFill>
                <a:latin typeface="Arial Black" pitchFamily="34" charset="0"/>
              </a:rPr>
              <a:t> (</a:t>
            </a:r>
            <a:r>
              <a:rPr lang="el-GR" sz="2200" b="1" dirty="0">
                <a:solidFill>
                  <a:srgbClr val="FF0000"/>
                </a:solidFill>
                <a:latin typeface="Arial Black" pitchFamily="34" charset="0"/>
              </a:rPr>
              <a:t>DEAERATING FEED TANK</a:t>
            </a:r>
            <a:r>
              <a:rPr lang="el-GR" sz="2200" b="1" dirty="0">
                <a:solidFill>
                  <a:schemeClr val="tx1"/>
                </a:solidFill>
                <a:latin typeface="Arial Black" pitchFamily="34" charset="0"/>
              </a:rPr>
              <a:t>).</a:t>
            </a:r>
          </a:p>
          <a:p>
            <a:pPr algn="l">
              <a:buClr>
                <a:srgbClr val="FF0000"/>
              </a:buClr>
            </a:pPr>
            <a:r>
              <a:rPr lang="el-GR" sz="2200" b="1" dirty="0">
                <a:solidFill>
                  <a:schemeClr val="tx1"/>
                </a:solidFill>
                <a:latin typeface="Arial Black" pitchFamily="34" charset="0"/>
              </a:rPr>
              <a:t>ΣΤΟ ΟΞΥΓΟΝΟ ΟΦΕΙΛΕΤΑΙ Η ΥΠΑΡΞΗ </a:t>
            </a:r>
            <a:r>
              <a:rPr lang="el-GR" sz="2200" b="1" u="sng" dirty="0">
                <a:solidFill>
                  <a:srgbClr val="FF0000"/>
                </a:solidFill>
                <a:latin typeface="Arial Black" pitchFamily="34" charset="0"/>
              </a:rPr>
              <a:t>ΣΚΟΥΡΙΑΣ</a:t>
            </a:r>
            <a:r>
              <a:rPr lang="el-GR" sz="2200" b="1" dirty="0">
                <a:solidFill>
                  <a:schemeClr val="tx1"/>
                </a:solidFill>
                <a:latin typeface="Arial Black" pitchFamily="34" charset="0"/>
              </a:rPr>
              <a:t> ΤΟΣΟ ΣΤΟΥΣ ΛΕΒΗΤΕΣ ΟΣΟ ΚΑΙ ΣΤΙΣ ΣΩΛΗΝΩΣΕΙΣ ΤΡΟΦΟΔΟΤΗΣΗΣ ΤΟΥΣ. ΤΟ ΓΕΓΟΝΟΣ ΑΥΤΟ ΑΠΟΔΟΘΗΚΕ ΣΤΗ ΜΗ ΤΕΛΕΙΑ ΑΦΑΙΡΕΣΗ ΤΟΥ ΟΞΥΓΟΝΟΥ ΑΠΟ ΤΟ ΤΡΟΦΟΔΟΤΙΚΟ ΝΕΡΟ. ΓΙ' ΑΥΤΟ ΧΡΗΣΙΜΟΠΟΙΕΙΤΑΙ Η </a:t>
            </a:r>
            <a:r>
              <a:rPr lang="el-GR" sz="2200" b="1" dirty="0">
                <a:solidFill>
                  <a:srgbClr val="FF0000"/>
                </a:solidFill>
                <a:latin typeface="Arial Black" pitchFamily="34" charset="0"/>
              </a:rPr>
              <a:t>ΥΔΡΑΖΙΝΗ</a:t>
            </a:r>
            <a:r>
              <a:rPr lang="el-GR" sz="2200" b="1" dirty="0">
                <a:solidFill>
                  <a:schemeClr val="tx1"/>
                </a:solidFill>
                <a:latin typeface="Arial Black" pitchFamily="34" charset="0"/>
              </a:rPr>
              <a:t> (</a:t>
            </a:r>
            <a:r>
              <a:rPr lang="el-GR" sz="2200" b="1" dirty="0">
                <a:solidFill>
                  <a:srgbClr val="FF0000"/>
                </a:solidFill>
                <a:latin typeface="Arial Black" pitchFamily="34" charset="0"/>
              </a:rPr>
              <a:t>HYDRAZINE</a:t>
            </a:r>
            <a:r>
              <a:rPr lang="el-GR" sz="2200" b="1" dirty="0">
                <a:solidFill>
                  <a:schemeClr val="tx1"/>
                </a:solidFill>
                <a:latin typeface="Arial Black" pitchFamily="34" charset="0"/>
              </a:rPr>
              <a:t>).</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n-US" sz="2400" b="1" u="sng" dirty="0">
                <a:solidFill>
                  <a:schemeClr val="bg1"/>
                </a:solidFill>
                <a:latin typeface="Arial" pitchFamily="34" charset="0"/>
                <a:cs typeface="Arial" pitchFamily="34" charset="0"/>
              </a:rPr>
              <a:t>7.8. </a:t>
            </a:r>
            <a:r>
              <a:rPr lang="el-GR" sz="2400" b="1" u="sng" dirty="0">
                <a:solidFill>
                  <a:schemeClr val="bg1"/>
                </a:solidFill>
                <a:latin typeface="Arial" pitchFamily="34" charset="0"/>
                <a:cs typeface="Arial" pitchFamily="34" charset="0"/>
              </a:rPr>
              <a:t>ΔΙΑΛΥΜΕΝΟ ΟΞΥΓΟΝΟ</a:t>
            </a:r>
          </a:p>
        </p:txBody>
      </p:sp>
    </p:spTree>
    <p:extLst>
      <p:ext uri="{BB962C8B-B14F-4D97-AF65-F5344CB8AC3E}">
        <p14:creationId xmlns:p14="http://schemas.microsoft.com/office/powerpoint/2010/main" val="4121238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25000" lnSpcReduction="20000"/>
          </a:bodyPr>
          <a:lstStyle/>
          <a:p>
            <a:pPr marL="1188000" indent="-457200">
              <a:buClr>
                <a:srgbClr val="FF0000"/>
              </a:buClr>
            </a:pPr>
            <a:endParaRPr lang="el-GR" sz="8000" b="1" u="sng" dirty="0">
              <a:solidFill>
                <a:schemeClr val="tx1"/>
              </a:solidFill>
              <a:latin typeface="Arial Black" pitchFamily="34" charset="0"/>
            </a:endParaRPr>
          </a:p>
          <a:p>
            <a:pPr marL="1188000" indent="-457200">
              <a:buClr>
                <a:srgbClr val="FF0000"/>
              </a:buClr>
            </a:pPr>
            <a:r>
              <a:rPr lang="el-GR" sz="8000" b="1" u="sng" dirty="0">
                <a:solidFill>
                  <a:schemeClr val="tx1"/>
                </a:solidFill>
                <a:latin typeface="Arial Black" pitchFamily="34" charset="0"/>
              </a:rPr>
              <a:t>ΤΑ ΑΤΜΟΓΟΝΑ ΣΤΟΙΧΕΙΑ  </a:t>
            </a:r>
            <a:r>
              <a:rPr lang="el-GR" sz="8000" b="1" u="sng" dirty="0">
                <a:solidFill>
                  <a:srgbClr val="FF0000"/>
                </a:solidFill>
                <a:latin typeface="Arial Black" pitchFamily="34" charset="0"/>
              </a:rPr>
              <a:t>Σ </a:t>
            </a:r>
            <a:r>
              <a:rPr lang="el-GR" sz="8000" b="1" u="sng" dirty="0">
                <a:solidFill>
                  <a:schemeClr val="tx1"/>
                </a:solidFill>
                <a:latin typeface="Arial Black" pitchFamily="34" charset="0"/>
              </a:rPr>
              <a:t>.</a:t>
            </a:r>
          </a:p>
          <a:p>
            <a:pPr marL="1188000" indent="-457200">
              <a:buClr>
                <a:srgbClr val="FF0000"/>
              </a:buClr>
            </a:pPr>
            <a:endParaRPr lang="el-GR" sz="8000" b="1" u="sng" dirty="0">
              <a:solidFill>
                <a:schemeClr val="tx1"/>
              </a:solidFill>
              <a:latin typeface="Arial Black" pitchFamily="34" charset="0"/>
            </a:endParaRPr>
          </a:p>
          <a:p>
            <a:pPr indent="-457200" algn="l">
              <a:buClr>
                <a:srgbClr val="FF0000"/>
              </a:buClr>
              <a:buFont typeface="Wingdings" pitchFamily="2" charset="2"/>
              <a:buChar char="q"/>
            </a:pPr>
            <a:r>
              <a:rPr lang="el-GR" sz="8000" b="1" dirty="0">
                <a:solidFill>
                  <a:schemeClr val="tx1"/>
                </a:solidFill>
                <a:latin typeface="Arial Black" pitchFamily="34" charset="0"/>
              </a:rPr>
              <a:t>ΤΑ ΟΠΟΙΑ ΚΑΙ ΑΠΟΤΕΛΟΥΝ ΤΗΝ ΚΥΡΙΑ ΑΤΜΟΠΑΡΑΓΩΓΟ ΕΠΙΦΑΝΕΙΑ ΤΟΥ ΛΕΒΗΤΑ.</a:t>
            </a:r>
          </a:p>
          <a:p>
            <a:pPr indent="-457200" algn="l">
              <a:buClr>
                <a:srgbClr val="FF0000"/>
              </a:buClr>
              <a:buFont typeface="Wingdings" pitchFamily="2" charset="2"/>
              <a:buChar char="q"/>
            </a:pPr>
            <a:endParaRPr lang="el-GR" sz="8000" b="1" dirty="0">
              <a:solidFill>
                <a:schemeClr val="tx1"/>
              </a:solidFill>
              <a:latin typeface="Arial Black" pitchFamily="34" charset="0"/>
            </a:endParaRPr>
          </a:p>
          <a:p>
            <a:pPr indent="-457200" algn="l">
              <a:buClr>
                <a:srgbClr val="FF0000"/>
              </a:buClr>
              <a:buFont typeface="Wingdings" pitchFamily="2" charset="2"/>
              <a:buChar char="q"/>
            </a:pPr>
            <a:r>
              <a:rPr lang="el-GR" sz="8000" b="1" dirty="0">
                <a:solidFill>
                  <a:schemeClr val="tx1"/>
                </a:solidFill>
                <a:latin typeface="Arial Black" pitchFamily="34" charset="0"/>
              </a:rPr>
              <a:t>ΚΑΘΕ ΑΤΜΟΓΟΝΟ ΣΤΟΙΧΕΙΟ ΑΠΟΤΕΛΕΙΤΑΙ ΑΠΟ ΕΝΑ ΕΜΠΡΟΣΘΙΟ ΚΥΜΑΤΟΕΙΔΗ ΥΔΡΟΣΥΛΛΕΚΤΗ, ΕΝΑ ή ΔΥΟ ΑΥΛΟΥΣ  </a:t>
            </a:r>
            <a:r>
              <a:rPr lang="el-GR" sz="8000" b="1" dirty="0">
                <a:solidFill>
                  <a:srgbClr val="FF0000"/>
                </a:solidFill>
                <a:latin typeface="Arial Black" pitchFamily="34" charset="0"/>
              </a:rPr>
              <a:t>α </a:t>
            </a:r>
            <a:r>
              <a:rPr lang="el-GR" sz="8000" b="1" dirty="0">
                <a:solidFill>
                  <a:schemeClr val="tx1"/>
                </a:solidFill>
                <a:latin typeface="Arial Black" pitchFamily="34" charset="0"/>
              </a:rPr>
              <a:t> ΜΕΓΑΛΗΣ ΔΙΑΜΕΤΡΟΥ ΣΤΟ ΚΑΤΩΤΕΡΟ ΜΕΡΟΣ, ΤΟΥΣ ΑΤΜΟΓΟΝΟΥΣ ΑΥΛΟΥΣ </a:t>
            </a:r>
            <a:r>
              <a:rPr lang="el-GR" sz="8000" b="1" dirty="0">
                <a:solidFill>
                  <a:srgbClr val="FF0000"/>
                </a:solidFill>
                <a:latin typeface="Arial Black" pitchFamily="34" charset="0"/>
              </a:rPr>
              <a:t>Σ</a:t>
            </a:r>
            <a:r>
              <a:rPr lang="el-GR" sz="8000" b="1" dirty="0">
                <a:solidFill>
                  <a:schemeClr val="tx1"/>
                </a:solidFill>
                <a:latin typeface="Arial Black" pitchFamily="34" charset="0"/>
              </a:rPr>
              <a:t>, ΕΝΑ ΥΔΡΟΣΥΛΛΕΚΤΗ </a:t>
            </a:r>
            <a:r>
              <a:rPr lang="el-GR" sz="8000" b="1" dirty="0">
                <a:solidFill>
                  <a:srgbClr val="FF0000"/>
                </a:solidFill>
                <a:latin typeface="Arial Black" pitchFamily="34" charset="0"/>
              </a:rPr>
              <a:t>δ2</a:t>
            </a:r>
            <a:r>
              <a:rPr lang="el-GR" sz="8000" b="1" dirty="0">
                <a:solidFill>
                  <a:schemeClr val="tx1"/>
                </a:solidFill>
                <a:latin typeface="Arial Black" pitchFamily="34" charset="0"/>
              </a:rPr>
              <a:t> ΟΜΟΙΟ ΠΕΡΙΠΟΥ ΜΕ ΤΟΝ ΕΜΠΡΟΣΘΙΟ ΚΑΙ ΕΝΑ ή ΔΥΟ ΕΠΙΣΤΡΟΦΙΚΟΥΣ ΑΥΛΟΥΣ </a:t>
            </a:r>
            <a:r>
              <a:rPr lang="el-GR" sz="8000" b="1" dirty="0">
                <a:solidFill>
                  <a:srgbClr val="FF0000"/>
                </a:solidFill>
                <a:latin typeface="Arial Black" pitchFamily="34" charset="0"/>
              </a:rPr>
              <a:t>β</a:t>
            </a:r>
            <a:r>
              <a:rPr lang="el-GR" sz="8000" b="1" dirty="0">
                <a:solidFill>
                  <a:schemeClr val="tx1"/>
                </a:solidFill>
                <a:latin typeface="Arial Black" pitchFamily="34" charset="0"/>
              </a:rPr>
              <a:t>, ΟΙ ΟΠΟΙΟΙ ΟΔΗΓΟΥΝ ΤΟΝ ΑΤΜΟ ΠΡΟΣ ΤΟΝ ΑΤΜΟΘΑΛΑΜΟ.</a:t>
            </a:r>
          </a:p>
          <a:p>
            <a:pPr indent="-457200" algn="l">
              <a:buClr>
                <a:srgbClr val="FF0000"/>
              </a:buClr>
              <a:buFont typeface="Wingdings" pitchFamily="2" charset="2"/>
              <a:buChar char="q"/>
            </a:pPr>
            <a:endParaRPr lang="el-GR" sz="8000" b="1" dirty="0">
              <a:solidFill>
                <a:schemeClr val="tx1"/>
              </a:solidFill>
              <a:latin typeface="Arial Black" pitchFamily="34" charset="0"/>
            </a:endParaRPr>
          </a:p>
          <a:p>
            <a:pPr indent="-457200" algn="l">
              <a:buClr>
                <a:srgbClr val="FF0000"/>
              </a:buClr>
              <a:buFont typeface="Wingdings" pitchFamily="2" charset="2"/>
              <a:buChar char="q"/>
            </a:pPr>
            <a:r>
              <a:rPr lang="el-GR" sz="8000" b="1" dirty="0">
                <a:solidFill>
                  <a:schemeClr val="tx1"/>
                </a:solidFill>
                <a:latin typeface="Arial Black" pitchFamily="34" charset="0"/>
              </a:rPr>
              <a:t>ΠΟΛΛΑ ΑΤΜΟΓΟΝΑ ΣΤΟΙΧΕΙΑ </a:t>
            </a:r>
            <a:r>
              <a:rPr lang="el-GR" sz="8000" b="1" dirty="0">
                <a:solidFill>
                  <a:srgbClr val="FF0000"/>
                </a:solidFill>
                <a:latin typeface="Arial Black" pitchFamily="34" charset="0"/>
              </a:rPr>
              <a:t>12 </a:t>
            </a:r>
            <a:r>
              <a:rPr lang="el-GR" sz="8000" b="1" dirty="0">
                <a:solidFill>
                  <a:schemeClr val="tx1"/>
                </a:solidFill>
                <a:latin typeface="Arial Black" pitchFamily="34" charset="0"/>
              </a:rPr>
              <a:t>ΩΣ </a:t>
            </a:r>
            <a:r>
              <a:rPr lang="el-GR" sz="8000" b="1" dirty="0">
                <a:solidFill>
                  <a:srgbClr val="FF0000"/>
                </a:solidFill>
                <a:latin typeface="Arial Black" pitchFamily="34" charset="0"/>
              </a:rPr>
              <a:t>16</a:t>
            </a:r>
            <a:r>
              <a:rPr lang="el-GR" sz="8000" b="1" dirty="0">
                <a:solidFill>
                  <a:schemeClr val="tx1"/>
                </a:solidFill>
                <a:latin typeface="Arial Black" pitchFamily="34" charset="0"/>
              </a:rPr>
              <a:t> ΤΑ ΟΠΟΙΑ ΤΟΠΟΘΕΤΟΥΝΤΑΙ ΠΑΡΑΛΛΗΛΑ ΚΑΙ ΚΟΝΤΑ ΤΟ ΕΝΑ ΣΤΟ ΑΛΛΟ ΚΑΙ ΕΤΣΙ ΩΣΤΕ ΝΑ ΕΦΑΡΜΟΖΟΥΝ ΟΙ ΚΥΜΑΤΟΕΙΔΕΙΣ ΠΛΕΥΡΕΣ ΤΩΝ ΥΔΡΟΘΑΛΑΜΩΝ ΜΕΤΑΞΥ ΤΟΥΣ, ΑΠΟΤΕΛΟΥΝ ΤΗΝ ΑΤΜΟΠΑΡΑΓΩΓΟ ΕΠΙΦΑΝΕΙΑ ΤΟΥ ΛΕΒΗΤΑ.</a:t>
            </a:r>
          </a:p>
          <a:p>
            <a:pPr indent="-457200" algn="l">
              <a:buClr>
                <a:srgbClr val="FF0000"/>
              </a:buClr>
              <a:buFont typeface="Wingdings" pitchFamily="2" charset="2"/>
              <a:buChar char="q"/>
            </a:pPr>
            <a:endParaRPr lang="el-GR" sz="2000" b="1" dirty="0">
              <a:solidFill>
                <a:schemeClr val="tx1"/>
              </a:solidFill>
              <a:latin typeface="Arial Black" pitchFamily="34" charset="0"/>
            </a:endParaRPr>
          </a:p>
          <a:p>
            <a:pPr indent="-457200" algn="l">
              <a:buClr>
                <a:srgbClr val="FF0000"/>
              </a:buClr>
              <a:buFont typeface="Wingdings" pitchFamily="2" charset="2"/>
              <a:buChar char="q"/>
            </a:pPr>
            <a:endParaRPr lang="el-GR" sz="2000" b="1" dirty="0">
              <a:solidFill>
                <a:schemeClr val="tx1"/>
              </a:solidFill>
              <a:latin typeface="Arial Black" pitchFamily="34" charset="0"/>
            </a:endParaRPr>
          </a:p>
          <a:p>
            <a:pPr marL="1188000" indent="-457200">
              <a:buClr>
                <a:srgbClr val="FF0000"/>
              </a:buClr>
            </a:pPr>
            <a:endParaRPr lang="el-GR" sz="2000" b="1" u="sng" dirty="0">
              <a:solidFill>
                <a:schemeClr val="tx1"/>
              </a:solidFill>
              <a:latin typeface="Arial Black" pitchFamily="34" charset="0"/>
            </a:endParaRPr>
          </a:p>
          <a:p>
            <a:pPr indent="-457200" algn="l">
              <a:buClr>
                <a:srgbClr val="FF0000"/>
              </a:buClr>
            </a:pPr>
            <a:endParaRPr lang="el-GR" sz="2000" b="1" dirty="0">
              <a:solidFill>
                <a:schemeClr val="tx1"/>
              </a:solidFill>
              <a:latin typeface="Arial Black" pitchFamily="34" charset="0"/>
            </a:endParaRPr>
          </a:p>
          <a:p>
            <a:pPr algn="l">
              <a:buClr>
                <a:srgbClr val="FF0000"/>
              </a:buClr>
            </a:pPr>
            <a:r>
              <a:rPr lang="el-GR" sz="2000" b="1" dirty="0">
                <a:solidFill>
                  <a:schemeClr val="tx1"/>
                </a:solidFill>
                <a:latin typeface="Arial Black" pitchFamily="34" charset="0"/>
              </a:rPr>
              <a:t> </a:t>
            </a:r>
          </a:p>
          <a:p>
            <a:pPr algn="l">
              <a:buClr>
                <a:srgbClr val="FF0000"/>
              </a:buClr>
              <a:buFont typeface="Wingdings" pitchFamily="2" charset="2"/>
              <a:buChar char="Ø"/>
            </a:pPr>
            <a:endParaRPr lang="el-GR" sz="20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fontScale="90000"/>
          </a:bodyPr>
          <a:lstStyle/>
          <a:p>
            <a:r>
              <a:rPr lang="el-GR" sz="2400" b="1" u="sng" dirty="0">
                <a:solidFill>
                  <a:schemeClr val="bg1"/>
                </a:solidFill>
                <a:latin typeface="Arial" pitchFamily="34" charset="0"/>
                <a:cs typeface="Arial" pitchFamily="34" charset="0"/>
              </a:rPr>
              <a:t>1.3.  ΛΕΒΗΤΑΣ </a:t>
            </a:r>
            <a:r>
              <a:rPr lang="en-US" sz="2400" b="1" u="sng" dirty="0">
                <a:solidFill>
                  <a:schemeClr val="bg1"/>
                </a:solidFill>
                <a:latin typeface="Arial" pitchFamily="34" charset="0"/>
                <a:cs typeface="Arial" pitchFamily="34" charset="0"/>
              </a:rPr>
              <a:t>BABCOCK-WILCOX (B &amp; W) </a:t>
            </a:r>
            <a:r>
              <a:rPr lang="el-GR" sz="2400" b="1" u="sng" dirty="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5147728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endParaRPr lang="el-GR" sz="2400" b="1" dirty="0">
              <a:solidFill>
                <a:schemeClr val="tx1"/>
              </a:solidFill>
              <a:latin typeface="Arial Black" pitchFamily="34" charset="0"/>
            </a:endParaRPr>
          </a:p>
          <a:p>
            <a:pPr algn="l">
              <a:buClr>
                <a:srgbClr val="FF0000"/>
              </a:buClr>
            </a:pPr>
            <a:r>
              <a:rPr lang="el-GR" sz="2400" b="1" dirty="0">
                <a:solidFill>
                  <a:schemeClr val="tx1"/>
                </a:solidFill>
                <a:latin typeface="Arial Black" pitchFamily="34" charset="0"/>
              </a:rPr>
              <a:t>ΤΟ ΔΙΑΛΥΜΕΝΟ ΟΞΥΓΟΝΟ ΜΕΣΑ ΣΤΟ ΝΕΡΟ ΤΡΟΦΟΔΟΤΗΣΗΣ ΚΑΙ ΤΟΥ ΝΕΡΟΥ ΤΩΝ ΛΕΒΗΤΩΝ ΠΡΟΕΡΧΕΤΑΙ ΑΠΟ ΤΟΝ ΑΤΜΟΣΦΑΙΡΙΚΟ ΑΕΡΑ. ΣΕ ΝΕΡΟ ΕΚΤΕΘΕΙΜΕΝΟ ΣΕ ΑΕΡΑ ΚΕΚΟΡΕΣΜΕΝΟ ΜΕ ΑΤΜΟΥΣ ΝΕΡΟΥ, ΤΟ ΟΞΥΓΟΝΟ ΕΧΕΙ ΔΙΑΛΥΤΟΤΗΤΑ 8 ppm ΣΕ ΘΕΡΜΟΚΡΑΣΙΑ 26,6°C ΚΑΙ ΑΤΜΟΣΦΑΙΡΙΚΗ ΠΙΕΣΗ 0.</a:t>
            </a:r>
          </a:p>
          <a:p>
            <a:pPr algn="l">
              <a:buClr>
                <a:srgbClr val="FF0000"/>
              </a:buClr>
            </a:pPr>
            <a:r>
              <a:rPr lang="el-GR" sz="2400" b="1" dirty="0">
                <a:solidFill>
                  <a:schemeClr val="tx1"/>
                </a:solidFill>
                <a:latin typeface="Arial Black" pitchFamily="34" charset="0"/>
              </a:rPr>
              <a:t>ΟΣΟ ΥΨΩΝΕΤΑΙ Η ΘΕΡΜΟΚΡΑΣΙΑ ΤΟΥ ΝΕΡΟΥ, ΤΟΣΟ ΤΟ ΟΞΥΓΟΝΟ ΓΙΝΕΤΑΙ ΛΙΓΟΤΕΡΟ ΔΙΑΛΥΤΟ. Η ΙΚΑΝΟΤΗΤΑ ΑΥΤΗ ΜΗΔΕΝΙΖΕΤΑΙ ΟΤΑΝ ΤΟ ΝΕΡΟ ΒΡΙΣΚΕΤΑΙ ΣΕ ΘΕΡΜΟΚΡΑΣΙΑ ΒΡΑΣΜΟΥ.</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n-US" sz="2400" b="1" u="sng" dirty="0">
                <a:solidFill>
                  <a:schemeClr val="bg1"/>
                </a:solidFill>
                <a:latin typeface="Arial" pitchFamily="34" charset="0"/>
                <a:cs typeface="Arial" pitchFamily="34" charset="0"/>
              </a:rPr>
              <a:t>7.8. </a:t>
            </a:r>
            <a:r>
              <a:rPr lang="el-GR" sz="2400" b="1" u="sng" dirty="0">
                <a:solidFill>
                  <a:schemeClr val="bg1"/>
                </a:solidFill>
                <a:latin typeface="Arial" pitchFamily="34" charset="0"/>
                <a:cs typeface="Arial" pitchFamily="34" charset="0"/>
              </a:rPr>
              <a:t>ΔΙΑΛΥΜΕΝΟ ΟΞΥΓΟΝΟ</a:t>
            </a:r>
          </a:p>
        </p:txBody>
      </p:sp>
    </p:spTree>
    <p:extLst>
      <p:ext uri="{BB962C8B-B14F-4D97-AF65-F5344CB8AC3E}">
        <p14:creationId xmlns:p14="http://schemas.microsoft.com/office/powerpoint/2010/main" val="1447423417"/>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endParaRPr lang="el-GR" sz="2400" b="1" dirty="0">
              <a:solidFill>
                <a:schemeClr val="tx1"/>
              </a:solidFill>
              <a:latin typeface="Arial Black" pitchFamily="34" charset="0"/>
            </a:endParaRPr>
          </a:p>
          <a:p>
            <a:pPr algn="l">
              <a:buClr>
                <a:srgbClr val="FF0000"/>
              </a:buClr>
            </a:pPr>
            <a:r>
              <a:rPr lang="el-GR" sz="2400" b="1" dirty="0">
                <a:solidFill>
                  <a:schemeClr val="tx1"/>
                </a:solidFill>
                <a:latin typeface="Arial Black" pitchFamily="34" charset="0"/>
              </a:rPr>
              <a:t>Η ΥΔΡΑΖΙΝΗ ΕΙΝΑΙ ΜΙΑ ΔΙΑΛΥΣΗ ΥΔΡΟΓΟΝΟΥΧΟΥ ΑΖΩΤΟΥ. ΕΙΝΑΙ ΥΓΡΟ ΑΧΡΩΜΟ ΚΑΙ ΕΧΕΙ ΤΟ ΙΔΙΟ ΠΕΡΙΠΟΥ ΕΙΔΙΚΟ ΒΑΡΟΣ ΜΕ ΤΟ ΝΕΡΟ. Η ΔΙΑΛΥΣΗ ΑΥΤΗ ΔΕΝ ΕΙΝΑΙ ΑΝΑΦΛΕΞΙΜΗ, ΚΑΙ Ο ΧΗΜΙΚΟΣ ΤΥΠΟΣ ΤΗΣ ΕΙΝΑΙ Ν</a:t>
            </a:r>
            <a:r>
              <a:rPr lang="el-GR" sz="1800" b="1" dirty="0">
                <a:solidFill>
                  <a:schemeClr val="tx1"/>
                </a:solidFill>
                <a:latin typeface="Arial Black" pitchFamily="34" charset="0"/>
              </a:rPr>
              <a:t>2</a:t>
            </a:r>
            <a:r>
              <a:rPr lang="el-GR" sz="2400" b="1" dirty="0">
                <a:solidFill>
                  <a:schemeClr val="tx1"/>
                </a:solidFill>
                <a:latin typeface="Arial Black" pitchFamily="34" charset="0"/>
              </a:rPr>
              <a:t>Η</a:t>
            </a:r>
            <a:r>
              <a:rPr lang="el-GR" sz="1800" b="1" dirty="0">
                <a:solidFill>
                  <a:schemeClr val="tx1"/>
                </a:solidFill>
                <a:latin typeface="Arial Black" pitchFamily="34" charset="0"/>
              </a:rPr>
              <a:t>4</a:t>
            </a:r>
            <a:r>
              <a:rPr lang="el-GR" sz="2400" b="1" dirty="0">
                <a:solidFill>
                  <a:schemeClr val="tx1"/>
                </a:solidFill>
                <a:latin typeface="Arial Black" pitchFamily="34" charset="0"/>
              </a:rPr>
              <a:t>.</a:t>
            </a:r>
          </a:p>
          <a:p>
            <a:pPr algn="l">
              <a:buClr>
                <a:srgbClr val="FF0000"/>
              </a:buClr>
            </a:pPr>
            <a:r>
              <a:rPr lang="el-GR" sz="2400" b="1" dirty="0">
                <a:solidFill>
                  <a:schemeClr val="tx1"/>
                </a:solidFill>
                <a:latin typeface="Arial Black" pitchFamily="34" charset="0"/>
              </a:rPr>
              <a:t>ΤΟ Ν</a:t>
            </a:r>
            <a:r>
              <a:rPr lang="el-GR" sz="1800" b="1" dirty="0">
                <a:solidFill>
                  <a:schemeClr val="tx1"/>
                </a:solidFill>
                <a:latin typeface="Arial Black" pitchFamily="34" charset="0"/>
              </a:rPr>
              <a:t>2</a:t>
            </a:r>
            <a:r>
              <a:rPr lang="el-GR" sz="2400" b="1" dirty="0">
                <a:solidFill>
                  <a:schemeClr val="tx1"/>
                </a:solidFill>
                <a:latin typeface="Arial Black" pitchFamily="34" charset="0"/>
              </a:rPr>
              <a:t>Η</a:t>
            </a:r>
            <a:r>
              <a:rPr lang="el-GR" sz="1800" b="1" dirty="0">
                <a:solidFill>
                  <a:schemeClr val="tx1"/>
                </a:solidFill>
                <a:latin typeface="Arial Black" pitchFamily="34" charset="0"/>
              </a:rPr>
              <a:t>4</a:t>
            </a:r>
            <a:r>
              <a:rPr lang="el-GR" sz="2400" b="1" dirty="0">
                <a:solidFill>
                  <a:schemeClr val="tx1"/>
                </a:solidFill>
                <a:latin typeface="Arial Black" pitchFamily="34" charset="0"/>
              </a:rPr>
              <a:t> ΑΠΟΡΡΟΦΕΙ Ο</a:t>
            </a:r>
            <a:r>
              <a:rPr lang="el-GR" sz="1800" b="1" dirty="0">
                <a:solidFill>
                  <a:schemeClr val="tx1"/>
                </a:solidFill>
                <a:latin typeface="Arial Black" pitchFamily="34" charset="0"/>
              </a:rPr>
              <a:t>2</a:t>
            </a:r>
            <a:r>
              <a:rPr lang="el-GR" sz="2400" b="1" dirty="0">
                <a:solidFill>
                  <a:schemeClr val="tx1"/>
                </a:solidFill>
                <a:latin typeface="Arial Black" pitchFamily="34" charset="0"/>
              </a:rPr>
              <a:t> (ΟΞΥΓΟΝΟ) ΚΑΙ ΠΑΡΑΓΕΙ 2Η</a:t>
            </a:r>
            <a:r>
              <a:rPr lang="el-GR" sz="1800" b="1" dirty="0">
                <a:solidFill>
                  <a:schemeClr val="tx1"/>
                </a:solidFill>
                <a:latin typeface="Arial Black" pitchFamily="34" charset="0"/>
              </a:rPr>
              <a:t>2</a:t>
            </a:r>
            <a:r>
              <a:rPr lang="el-GR" sz="2400" b="1" dirty="0">
                <a:solidFill>
                  <a:schemeClr val="tx1"/>
                </a:solidFill>
                <a:latin typeface="Arial Black" pitchFamily="34" charset="0"/>
              </a:rPr>
              <a:t>Ο (ΝΕΡΟ) ΚΑΙ Ν</a:t>
            </a:r>
            <a:r>
              <a:rPr lang="el-GR" sz="1800" b="1" dirty="0">
                <a:solidFill>
                  <a:schemeClr val="tx1"/>
                </a:solidFill>
                <a:latin typeface="Arial Black" pitchFamily="34" charset="0"/>
              </a:rPr>
              <a:t>2</a:t>
            </a:r>
            <a:r>
              <a:rPr lang="el-GR" sz="2400" b="1" dirty="0">
                <a:solidFill>
                  <a:schemeClr val="tx1"/>
                </a:solidFill>
                <a:latin typeface="Arial Black" pitchFamily="34" charset="0"/>
              </a:rPr>
              <a:t> (ΑΖΩΤΟ). </a:t>
            </a:r>
          </a:p>
          <a:p>
            <a:pPr algn="l">
              <a:buClr>
                <a:srgbClr val="FF0000"/>
              </a:buClr>
            </a:pPr>
            <a:r>
              <a:rPr lang="el-GR" sz="2400" b="1" dirty="0">
                <a:solidFill>
                  <a:schemeClr val="tx1"/>
                </a:solidFill>
                <a:latin typeface="Arial Black" pitchFamily="34" charset="0"/>
              </a:rPr>
              <a:t>ΤΟ ΝΕΡΟ ΑΠΑΛΛΑΣΣΕΤΑΙ ΑΠΟ ΤΟ ΟΞΥΓΟΝΟ, ΕΝΩ ΤΟ ΑΖΩΤΟ ΕΙΝΑΙ ΑΔΡΑΝΕΣ ΚΑΙ ΑΒΛΑΒΕΣ ΑΕΡΙΟ.</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n-US" sz="2400" b="1" u="sng" dirty="0">
                <a:solidFill>
                  <a:schemeClr val="bg1"/>
                </a:solidFill>
                <a:latin typeface="Arial" pitchFamily="34" charset="0"/>
                <a:cs typeface="Arial" pitchFamily="34" charset="0"/>
              </a:rPr>
              <a:t>7.8. </a:t>
            </a:r>
            <a:r>
              <a:rPr lang="el-GR" sz="2400" b="1" u="sng" dirty="0">
                <a:solidFill>
                  <a:schemeClr val="bg1"/>
                </a:solidFill>
                <a:latin typeface="Arial" pitchFamily="34" charset="0"/>
                <a:cs typeface="Arial" pitchFamily="34" charset="0"/>
              </a:rPr>
              <a:t>ΔΙΑΛΥΜΕΝΟ ΟΞΥΓΟΝΟ</a:t>
            </a:r>
          </a:p>
        </p:txBody>
      </p:sp>
    </p:spTree>
    <p:extLst>
      <p:ext uri="{BB962C8B-B14F-4D97-AF65-F5344CB8AC3E}">
        <p14:creationId xmlns:p14="http://schemas.microsoft.com/office/powerpoint/2010/main" val="2622536291"/>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2400" b="1" dirty="0">
                <a:solidFill>
                  <a:schemeClr val="tx1"/>
                </a:solidFill>
                <a:latin typeface="Arial Black" pitchFamily="34" charset="0"/>
              </a:rPr>
              <a:t>ΕΠΕΙΔΗ Η </a:t>
            </a:r>
            <a:r>
              <a:rPr lang="el-GR" sz="2400" b="1" dirty="0">
                <a:solidFill>
                  <a:srgbClr val="FF0000"/>
                </a:solidFill>
                <a:latin typeface="Arial Black" pitchFamily="34" charset="0"/>
              </a:rPr>
              <a:t>ΥΔΡΑΖΙΝΗ ΕΙΝΑΙ ΑΛΚΑΛΙΚΗ</a:t>
            </a:r>
            <a:r>
              <a:rPr lang="el-GR" sz="2400" b="1" dirty="0">
                <a:solidFill>
                  <a:schemeClr val="tx1"/>
                </a:solidFill>
                <a:latin typeface="Arial Black" pitchFamily="34" charset="0"/>
              </a:rPr>
              <a:t>, Η ΑΛΚΑΛΙΚΟΤΗΤΑ ΤΟΥ ΝΕΡΟΥ ΤΟΥ ΛΕΒΗΤΑ ΜΠΟΡΕΙ ΝΑ ΔΙΑΤΗΡΗΘΕΙ ΣΤΟ ΧΑΜΗΛΟΤΕΡΟ ΣΗΜΕΙΟ. ΣΕ ΛΕΒΗΤΕΣ ΟΙ ΟΠΟΙΟΙ ΛΕΙΤΟΥΡΓΟΥΝ ΜΕ ΠΙΕΣΕΙΣ 30 ΩΣ 60 bar (450 ΩΣ 900 psi) Η ΥΔΡΑΖΙΝΗ ΚΑΝΟΝΙΚΑ ΔΙΑΤΗΡΕΙΤΑΙ ΜΕ ΜΙΚΡΗ ΜΟΝΟ ΑΠΟΣΥΝΘΕΣΗ. ΟΠΟΙΑΔΗΠΟΤΕ ΠΟΣΟΤΗΤΑ ΤΗΣ ΠΕΡΑ ΑΠΟ ΤΗΝ ΚΑΝΟΝΙΚΗ ΑΠΟΣΥΝΤΙΘΕΤΑΙ ΣΕ ΑΜΜΩΝΙΑ, Η ΟΠΟΙΑ ΕΞΑΕΡΩΝΕΤΑΙ ΣΤΟ ΛΕΒΗΤΑ ΚΑΙ ΣΥΜΠΑΡΑΣΥΡΕΤΑΙ ΑΠΟ ΤΟΝ ΑΠΑΛΛΑΓΜΕΝΟ ΑΠΟ ΟΞΥΓΟΝΟ ΑΤΜΟ. ΕΠΕΙΔΗ Η ΑΜΜΩΝΙΑ ΕΙΝΑΙ ΑΛΚΑΛΙΚΗ, ΑΥΞΑΝΕΙ ΤΟ </a:t>
            </a:r>
            <a:r>
              <a:rPr lang="en-US" sz="2400" b="1" dirty="0">
                <a:solidFill>
                  <a:schemeClr val="tx1"/>
                </a:solidFill>
                <a:latin typeface="Arial Black" pitchFamily="34" charset="0"/>
              </a:rPr>
              <a:t>p</a:t>
            </a:r>
            <a:r>
              <a:rPr lang="el-GR" sz="2400" b="1" dirty="0">
                <a:solidFill>
                  <a:schemeClr val="tx1"/>
                </a:solidFill>
                <a:latin typeface="Arial Black" pitchFamily="34" charset="0"/>
              </a:rPr>
              <a:t>Η ΤΟΥ ΝΕΡΟΥ ΣΥΜΠΥΚΝΩΣΗΣ.</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n-US" sz="2400" b="1" u="sng" dirty="0">
                <a:solidFill>
                  <a:schemeClr val="bg1"/>
                </a:solidFill>
                <a:latin typeface="Arial" pitchFamily="34" charset="0"/>
                <a:cs typeface="Arial" pitchFamily="34" charset="0"/>
              </a:rPr>
              <a:t>7.8. </a:t>
            </a:r>
            <a:r>
              <a:rPr lang="el-GR" sz="2400" b="1" u="sng" dirty="0">
                <a:solidFill>
                  <a:schemeClr val="bg1"/>
                </a:solidFill>
                <a:latin typeface="Arial" pitchFamily="34" charset="0"/>
                <a:cs typeface="Arial" pitchFamily="34" charset="0"/>
              </a:rPr>
              <a:t>ΔΙΑΛΥΜΕΝΟ ΟΞΥΓΟΝΟ</a:t>
            </a:r>
          </a:p>
        </p:txBody>
      </p:sp>
    </p:spTree>
    <p:extLst>
      <p:ext uri="{BB962C8B-B14F-4D97-AF65-F5344CB8AC3E}">
        <p14:creationId xmlns:p14="http://schemas.microsoft.com/office/powerpoint/2010/main" val="2613154975"/>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2000" b="1" dirty="0">
                <a:solidFill>
                  <a:schemeClr val="tx1"/>
                </a:solidFill>
                <a:latin typeface="Arial Black" pitchFamily="34" charset="0"/>
              </a:rPr>
              <a:t>Η ΔΟΚΙΜΗ ΣΥΝΙΣΤΑΤΑΙ ΣΤΗ ΣΥΝΕΝΩΣΗ ΤΟΥ ΟΞΥΓΟΝΟΥ ΤΟΥ ΔΕΙΓΜΑΤΟΣ ΝΕΡΟΥ ΜΕ ΧΗΜΙΚΕΣ ΟΥΣΙΕΣ, ΤΗΝ ΠΡΟΣΘΗΚΗ ΑΜΥΛΟΥ ΠΟΥ ΠΑΙΡΝΕΙ ΚΥΑΝΗ ΑΠΟΧΡΩΣΗ ΕΑΝ ΥΠΑΡΧΕΙ ΔΙΑΛΥΜΕΝΟ ΟΞΥΓΟΝΟ ΚΑΙ ΤΗΝ ΠΡΟΣΘΗΚΗ ΘΕΙΟΘΕΙΪΚΟΥ ΝΑΤΡΙΟΥ, ΜΕΧΡΙΣ ΟΤΟΥ ΕΞΑΦΑΝΙΣΘΕΙ ΤΟ ΚΥΑΝΟ ΧΡΩΜΑ.</a:t>
            </a:r>
          </a:p>
          <a:p>
            <a:pPr algn="l">
              <a:buClr>
                <a:srgbClr val="FF0000"/>
              </a:buClr>
            </a:pPr>
            <a:r>
              <a:rPr lang="el-GR" sz="2000" b="1" dirty="0">
                <a:solidFill>
                  <a:schemeClr val="tx1"/>
                </a:solidFill>
                <a:latin typeface="Arial Black" pitchFamily="34" charset="0"/>
              </a:rPr>
              <a:t>Η ΠΕΡΙΕΚΤΙΚΟΤΗΤΑ ΤΟΥ ΟΞΥΓΟΝΟΥ ΣΕ </a:t>
            </a:r>
            <a:r>
              <a:rPr lang="en-US" sz="2000" b="1" dirty="0">
                <a:solidFill>
                  <a:schemeClr val="tx1"/>
                </a:solidFill>
                <a:latin typeface="Arial Black" pitchFamily="34" charset="0"/>
              </a:rPr>
              <a:t>p</a:t>
            </a:r>
            <a:r>
              <a:rPr lang="el-GR" sz="2000" b="1" dirty="0">
                <a:solidFill>
                  <a:schemeClr val="tx1"/>
                </a:solidFill>
                <a:latin typeface="Arial Black" pitchFamily="34" charset="0"/>
              </a:rPr>
              <a:t>pm ΚΑΘΟΡΙΖΕΤΑΙ ΑΠΟ ΤΗΝ ΠΟΣΟΤΗΤΑ ΘΕΙΟΘΕΙΪΚΟΥ ΝΑΤΡΙΟΥ ΠΟΥ ΠΡΟΣΤΙΘΕΤΑΙ. ΑΠΑΙΤΕΙΤΑΙ ΙΔΙΑΙΤΕΡΗ ΑΚΡΙΒΕΙΑ ΚΑΙ ΠΡΟΣΟΧΗ ΓΙΑ ΤΗ</a:t>
            </a:r>
            <a:r>
              <a:rPr lang="en-US" sz="2000" b="1" dirty="0">
                <a:solidFill>
                  <a:schemeClr val="tx1"/>
                </a:solidFill>
                <a:latin typeface="Arial Black" pitchFamily="34" charset="0"/>
              </a:rPr>
              <a:t> </a:t>
            </a:r>
            <a:r>
              <a:rPr lang="el-GR" sz="2000" b="1" dirty="0">
                <a:solidFill>
                  <a:schemeClr val="tx1"/>
                </a:solidFill>
                <a:latin typeface="Arial Black" pitchFamily="34" charset="0"/>
              </a:rPr>
              <a:t>ΛΗΨΗ ΟΡΘΩΝ ΜΕΤΡΗΣΕΩΝ. ΔΕΙΓΜΑΤΑ ΤΟΥ ΠΡΟΣ ΜΕΤΡΗΣΗ ΝΕΡΟΥ ΠΑΙΡΝΟΝΤΑΙ ΑΠΟ ΤΗΝ ΚΑΤΑΘΛΙΨΗ ΤΗΣ ΤΡΟΦΟΔΟΤΙΚΗΣ ΑΝΤΛΙΑΣ.</a:t>
            </a:r>
          </a:p>
          <a:p>
            <a:pPr algn="l">
              <a:buClr>
                <a:srgbClr val="FF0000"/>
              </a:buClr>
            </a:pPr>
            <a:r>
              <a:rPr lang="el-GR" sz="2000" b="1" dirty="0">
                <a:solidFill>
                  <a:schemeClr val="tx1"/>
                </a:solidFill>
                <a:latin typeface="Arial Black" pitchFamily="34" charset="0"/>
              </a:rPr>
              <a:t>Η ΑΚΡΙΒΗΣ ΟΔΗΓΙΑ ΕΚΤΕΛΕΣΗΣ ΤΗΣ ΜΕΤΡΗΣΗΣ ΠΑΡΕΧΕΤΑΙ ΚΑΤΑ ΚΑΝΟΝΑ ΜΑΖΙ ΜΕ ΤΗ ΣΥΣΚΕΥΗ.</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n-US" sz="2400" b="1" u="sng" dirty="0">
                <a:solidFill>
                  <a:schemeClr val="bg1"/>
                </a:solidFill>
                <a:latin typeface="Arial" pitchFamily="34" charset="0"/>
                <a:cs typeface="Arial" pitchFamily="34" charset="0"/>
              </a:rPr>
              <a:t>7.8. </a:t>
            </a:r>
            <a:r>
              <a:rPr lang="el-GR" sz="2400" b="1" u="sng" dirty="0">
                <a:solidFill>
                  <a:schemeClr val="bg1"/>
                </a:solidFill>
                <a:latin typeface="Arial" pitchFamily="34" charset="0"/>
                <a:cs typeface="Arial" pitchFamily="34" charset="0"/>
              </a:rPr>
              <a:t>Η ΜΕΤΡΗΣΗ ΤΟΥ ΔΙΑΛΥΜΕΝΟΥ ΟΞΥΓΟΝΟΥ</a:t>
            </a:r>
          </a:p>
        </p:txBody>
      </p:sp>
    </p:spTree>
    <p:extLst>
      <p:ext uri="{BB962C8B-B14F-4D97-AF65-F5344CB8AC3E}">
        <p14:creationId xmlns:p14="http://schemas.microsoft.com/office/powerpoint/2010/main" val="3458762875"/>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1800" b="1" dirty="0">
                <a:solidFill>
                  <a:schemeClr val="tx1"/>
                </a:solidFill>
                <a:latin typeface="Arial Black" pitchFamily="34" charset="0"/>
              </a:rPr>
              <a:t>ΟΤΑΝ Η ΥΔΡΑΖΙΝΗ ΕΙΣΑΓΕΤΑΙ ΓΙΑ ΠΡΩΤΗ ΦΟΡΑ ΣΤΟ ΛΕΒΗΤΑ, Η ΠΡΩΤΗ ΑΝΤΙΔΡΑΣΗ ΓΙΝΕΤΑΙ ΜΕ ΤΟ ΟΞΕΙΔΙΟ ΤΟΥ ΣΙΔΗΡΟΥ. ΕΦΟΣΟΝ ΔΕΝ ΕΧΕΙ ΣΥΜΠΛΗΡΩΘΕΙ Η ΑΝΤΙΔΡΑΣΗ ΑΥΤΗ, ΔΕΝ ΕΙΝΑΙ ΔΥΝΑΤΗ Η ΕΝΔΕΙΞΗ ΤΗΣ ΚΑΤΑΣΤΑΣΗΣ ΤΟΥ ΝΕΡΟΥ ΤΟΥ ΛΕΒΗΤΑ. Η ΑΝΤΙΔΡΑΣΗ ΕΙΝΑΙ Η ΑΚΟΛΟΥΘΗ:</a:t>
            </a:r>
          </a:p>
          <a:p>
            <a:pPr>
              <a:buClr>
                <a:srgbClr val="FF0000"/>
              </a:buClr>
            </a:pPr>
            <a:r>
              <a:rPr lang="el-GR" sz="1800" b="1" dirty="0">
                <a:solidFill>
                  <a:schemeClr val="tx1"/>
                </a:solidFill>
                <a:latin typeface="Arial Black" pitchFamily="34" charset="0"/>
              </a:rPr>
              <a:t>6F</a:t>
            </a:r>
            <a:r>
              <a:rPr lang="el-GR" sz="1400" b="1" dirty="0">
                <a:solidFill>
                  <a:schemeClr val="tx1"/>
                </a:solidFill>
                <a:latin typeface="Arial Black" pitchFamily="34" charset="0"/>
              </a:rPr>
              <a:t>2</a:t>
            </a:r>
            <a:r>
              <a:rPr lang="en-US" sz="1800" b="1" dirty="0">
                <a:solidFill>
                  <a:schemeClr val="tx1"/>
                </a:solidFill>
                <a:latin typeface="Arial Black" pitchFamily="34" charset="0"/>
              </a:rPr>
              <a:t>O</a:t>
            </a:r>
            <a:r>
              <a:rPr lang="el-GR" sz="1400" b="1" dirty="0">
                <a:solidFill>
                  <a:schemeClr val="tx1"/>
                </a:solidFill>
                <a:latin typeface="Arial Black" pitchFamily="34" charset="0"/>
              </a:rPr>
              <a:t>2</a:t>
            </a:r>
            <a:r>
              <a:rPr lang="el-GR" sz="1800" b="1" dirty="0">
                <a:solidFill>
                  <a:schemeClr val="tx1"/>
                </a:solidFill>
                <a:latin typeface="Arial Black" pitchFamily="34" charset="0"/>
              </a:rPr>
              <a:t> + Ν</a:t>
            </a:r>
            <a:r>
              <a:rPr lang="el-GR" sz="1400" b="1" dirty="0">
                <a:solidFill>
                  <a:schemeClr val="tx1"/>
                </a:solidFill>
                <a:latin typeface="Arial Black" pitchFamily="34" charset="0"/>
              </a:rPr>
              <a:t>2</a:t>
            </a:r>
            <a:r>
              <a:rPr lang="el-GR" sz="1800" b="1" dirty="0">
                <a:solidFill>
                  <a:schemeClr val="tx1"/>
                </a:solidFill>
                <a:latin typeface="Arial Black" pitchFamily="34" charset="0"/>
              </a:rPr>
              <a:t>Η</a:t>
            </a:r>
            <a:r>
              <a:rPr lang="el-GR" sz="1400" b="1" dirty="0">
                <a:solidFill>
                  <a:schemeClr val="tx1"/>
                </a:solidFill>
                <a:latin typeface="Arial Black" pitchFamily="34" charset="0"/>
              </a:rPr>
              <a:t>4</a:t>
            </a:r>
            <a:r>
              <a:rPr lang="el-GR" sz="1800" b="1" dirty="0">
                <a:solidFill>
                  <a:schemeClr val="tx1"/>
                </a:solidFill>
                <a:latin typeface="Arial Black" pitchFamily="34" charset="0"/>
              </a:rPr>
              <a:t> = 4F</a:t>
            </a:r>
            <a:r>
              <a:rPr lang="el-GR" sz="1400" b="1" dirty="0">
                <a:solidFill>
                  <a:schemeClr val="tx1"/>
                </a:solidFill>
                <a:latin typeface="Arial Black" pitchFamily="34" charset="0"/>
              </a:rPr>
              <a:t>3</a:t>
            </a:r>
            <a:r>
              <a:rPr lang="en-US" sz="1800" b="1" dirty="0">
                <a:solidFill>
                  <a:schemeClr val="tx1"/>
                </a:solidFill>
                <a:latin typeface="Arial Black" pitchFamily="34" charset="0"/>
              </a:rPr>
              <a:t>O</a:t>
            </a:r>
            <a:r>
              <a:rPr lang="el-GR" sz="1400" b="1" dirty="0">
                <a:solidFill>
                  <a:schemeClr val="tx1"/>
                </a:solidFill>
                <a:latin typeface="Arial Black" pitchFamily="34" charset="0"/>
              </a:rPr>
              <a:t>4</a:t>
            </a:r>
            <a:r>
              <a:rPr lang="el-GR" sz="1800" b="1" dirty="0">
                <a:solidFill>
                  <a:schemeClr val="tx1"/>
                </a:solidFill>
                <a:latin typeface="Arial Black" pitchFamily="34" charset="0"/>
              </a:rPr>
              <a:t> + Ν</a:t>
            </a:r>
            <a:r>
              <a:rPr lang="el-GR" sz="1400" b="1" dirty="0">
                <a:solidFill>
                  <a:schemeClr val="tx1"/>
                </a:solidFill>
                <a:latin typeface="Arial Black" pitchFamily="34" charset="0"/>
              </a:rPr>
              <a:t>2</a:t>
            </a:r>
            <a:r>
              <a:rPr lang="el-GR" sz="1800" b="1" dirty="0">
                <a:solidFill>
                  <a:schemeClr val="tx1"/>
                </a:solidFill>
                <a:latin typeface="Arial Black" pitchFamily="34" charset="0"/>
              </a:rPr>
              <a:t> + 2Η</a:t>
            </a:r>
            <a:r>
              <a:rPr lang="el-GR" sz="1400" b="1" dirty="0">
                <a:solidFill>
                  <a:schemeClr val="tx1"/>
                </a:solidFill>
                <a:latin typeface="Arial Black" pitchFamily="34" charset="0"/>
              </a:rPr>
              <a:t>2</a:t>
            </a:r>
            <a:r>
              <a:rPr lang="en-US" sz="1800" b="1" dirty="0">
                <a:solidFill>
                  <a:schemeClr val="tx1"/>
                </a:solidFill>
                <a:latin typeface="Arial Black" pitchFamily="34" charset="0"/>
              </a:rPr>
              <a:t>O</a:t>
            </a:r>
            <a:endParaRPr lang="el-GR" sz="1800" b="1" dirty="0">
              <a:solidFill>
                <a:schemeClr val="tx1"/>
              </a:solidFill>
              <a:latin typeface="Arial Black" pitchFamily="34" charset="0"/>
            </a:endParaRPr>
          </a:p>
          <a:p>
            <a:pPr algn="l">
              <a:buClr>
                <a:srgbClr val="FF0000"/>
              </a:buClr>
            </a:pPr>
            <a:r>
              <a:rPr lang="el-GR" sz="1800" b="1" dirty="0">
                <a:solidFill>
                  <a:schemeClr val="tx1"/>
                </a:solidFill>
                <a:latin typeface="Arial Black" pitchFamily="34" charset="0"/>
              </a:rPr>
              <a:t>ΟΠΟΥ 6F</a:t>
            </a:r>
            <a:r>
              <a:rPr lang="el-GR" sz="1400" b="1" dirty="0">
                <a:solidFill>
                  <a:schemeClr val="tx1"/>
                </a:solidFill>
                <a:latin typeface="Arial Black" pitchFamily="34" charset="0"/>
              </a:rPr>
              <a:t>2</a:t>
            </a:r>
            <a:r>
              <a:rPr lang="en-US" sz="1800" b="1" dirty="0">
                <a:solidFill>
                  <a:schemeClr val="tx1"/>
                </a:solidFill>
                <a:latin typeface="Arial Black" pitchFamily="34" charset="0"/>
              </a:rPr>
              <a:t>O</a:t>
            </a:r>
            <a:r>
              <a:rPr lang="el-GR" sz="1400" b="1" dirty="0">
                <a:solidFill>
                  <a:schemeClr val="tx1"/>
                </a:solidFill>
                <a:latin typeface="Arial Black" pitchFamily="34" charset="0"/>
              </a:rPr>
              <a:t>3</a:t>
            </a:r>
            <a:r>
              <a:rPr lang="el-GR" sz="1800" b="1" dirty="0">
                <a:solidFill>
                  <a:schemeClr val="tx1"/>
                </a:solidFill>
                <a:latin typeface="Arial Black" pitchFamily="34" charset="0"/>
              </a:rPr>
              <a:t> ΟΞΕΙΔΙΟ ΤΟΥ ΦΕΡΙΤΗ, Ν</a:t>
            </a:r>
            <a:r>
              <a:rPr lang="el-GR" sz="1400" b="1" dirty="0">
                <a:solidFill>
                  <a:schemeClr val="tx1"/>
                </a:solidFill>
                <a:latin typeface="Arial Black" pitchFamily="34" charset="0"/>
              </a:rPr>
              <a:t>2</a:t>
            </a:r>
            <a:r>
              <a:rPr lang="el-GR" sz="1800" b="1" dirty="0">
                <a:solidFill>
                  <a:schemeClr val="tx1"/>
                </a:solidFill>
                <a:latin typeface="Arial Black" pitchFamily="34" charset="0"/>
              </a:rPr>
              <a:t>Η</a:t>
            </a:r>
            <a:r>
              <a:rPr lang="el-GR" sz="1400" b="1" dirty="0">
                <a:solidFill>
                  <a:schemeClr val="tx1"/>
                </a:solidFill>
                <a:latin typeface="Arial Black" pitchFamily="34" charset="0"/>
              </a:rPr>
              <a:t>4</a:t>
            </a:r>
            <a:r>
              <a:rPr lang="el-GR" sz="1800" b="1" dirty="0">
                <a:solidFill>
                  <a:schemeClr val="tx1"/>
                </a:solidFill>
                <a:latin typeface="Arial Black" pitchFamily="34" charset="0"/>
              </a:rPr>
              <a:t> ΥΔΡΑΖΙΝΗ, 4F</a:t>
            </a:r>
            <a:r>
              <a:rPr lang="el-GR" sz="1400" b="1" dirty="0">
                <a:solidFill>
                  <a:schemeClr val="tx1"/>
                </a:solidFill>
                <a:latin typeface="Arial Black" pitchFamily="34" charset="0"/>
              </a:rPr>
              <a:t>3</a:t>
            </a:r>
            <a:r>
              <a:rPr lang="en-US" sz="1800" b="1" dirty="0">
                <a:solidFill>
                  <a:schemeClr val="tx1"/>
                </a:solidFill>
                <a:latin typeface="Arial Black" pitchFamily="34" charset="0"/>
              </a:rPr>
              <a:t>O</a:t>
            </a:r>
            <a:r>
              <a:rPr lang="el-GR" sz="1400" b="1" dirty="0">
                <a:solidFill>
                  <a:schemeClr val="tx1"/>
                </a:solidFill>
                <a:latin typeface="Arial Black" pitchFamily="34" charset="0"/>
              </a:rPr>
              <a:t>4</a:t>
            </a:r>
            <a:r>
              <a:rPr lang="el-GR" sz="1800" b="1" dirty="0">
                <a:solidFill>
                  <a:schemeClr val="tx1"/>
                </a:solidFill>
                <a:latin typeface="Arial Black" pitchFamily="34" charset="0"/>
              </a:rPr>
              <a:t> ΜΑΓΝΗΤΙΤΗΣ, Ν</a:t>
            </a:r>
            <a:r>
              <a:rPr lang="el-GR" sz="1400" b="1" dirty="0">
                <a:solidFill>
                  <a:schemeClr val="tx1"/>
                </a:solidFill>
                <a:latin typeface="Arial Black" pitchFamily="34" charset="0"/>
              </a:rPr>
              <a:t>2</a:t>
            </a:r>
            <a:r>
              <a:rPr lang="el-GR" sz="1800" b="1" dirty="0">
                <a:solidFill>
                  <a:schemeClr val="tx1"/>
                </a:solidFill>
                <a:latin typeface="Arial Black" pitchFamily="34" charset="0"/>
              </a:rPr>
              <a:t> ΑΖΩΤΟ, 2Η</a:t>
            </a:r>
            <a:r>
              <a:rPr lang="en-US" sz="1400" b="1" dirty="0">
                <a:solidFill>
                  <a:schemeClr val="tx1"/>
                </a:solidFill>
                <a:latin typeface="Arial Black" pitchFamily="34" charset="0"/>
              </a:rPr>
              <a:t>2</a:t>
            </a:r>
            <a:r>
              <a:rPr lang="en-US" sz="1800" b="1" dirty="0">
                <a:solidFill>
                  <a:schemeClr val="tx1"/>
                </a:solidFill>
                <a:latin typeface="Arial Black" pitchFamily="34" charset="0"/>
              </a:rPr>
              <a:t>O</a:t>
            </a:r>
            <a:r>
              <a:rPr lang="el-GR" sz="1800" b="1" dirty="0">
                <a:solidFill>
                  <a:schemeClr val="tx1"/>
                </a:solidFill>
                <a:latin typeface="Arial Black" pitchFamily="34" charset="0"/>
              </a:rPr>
              <a:t> ΝΕΡΟ.</a:t>
            </a:r>
          </a:p>
          <a:p>
            <a:pPr algn="l">
              <a:buClr>
                <a:srgbClr val="FF0000"/>
              </a:buClr>
            </a:pPr>
            <a:r>
              <a:rPr lang="el-GR" sz="1800" b="1" dirty="0">
                <a:solidFill>
                  <a:schemeClr val="tx1"/>
                </a:solidFill>
                <a:latin typeface="Arial Black" pitchFamily="34" charset="0"/>
              </a:rPr>
              <a:t>Η ΑΝΤΙΔΡΑΣΗ ΑΥΤΗ ΑΦΑΙΡΕΙ ΤΟ ΟΞΥΓΟΝΟ ΑΠΟ ΤΟ ΟΞΕΙΔΙΟ ΤΟΥ ΣΙΔΗΡΟΥ ΚΑΙ ΠΡΟΚΑΛΕΙ ΜΙΑ ΜΕΤΑΒΟΛΗ ΤΟΥ ΟΓΚΟΥ ΤΟΥ ΤΕΛΕΥΤΑΙΟΥ. ΤΟ ΟΞΕΙΔΙΟ ΤΟΥ ΣΙΔΗΡΟΥ ΜΕΤΑΤΟΠΙΖΕΤΑΙ ΑΠΟ ΤΟ ΜΕΤΑΛΛΟ ΤΩΝ ΑΥΛΩΝ ΚΑΙ ΜΠΟΡΕΙ ΕΥΚΟΛΑ ΝΑ ΕΞΑΧΘΕΙ ΑΠΟ ΤΟ ΛΕΒΗΤΑ ΜΕ ΕΞΑΓΩΓΗ.</a:t>
            </a:r>
          </a:p>
          <a:p>
            <a:pPr algn="l">
              <a:buClr>
                <a:srgbClr val="FF0000"/>
              </a:buClr>
            </a:pPr>
            <a:r>
              <a:rPr lang="el-GR" sz="1800" b="1" dirty="0">
                <a:solidFill>
                  <a:schemeClr val="tx1"/>
                </a:solidFill>
                <a:latin typeface="Arial Black" pitchFamily="34" charset="0"/>
              </a:rPr>
              <a:t>Η ΥΔΡΑΖΙΝΗ ΥΠΑΡΧΕΙ ΣΕ ΔΟΧΕΙΑ, ΥΠΟ ΔΙΑΛΥΣΗ 24%, ΚΑΙ ΕΙΝΑΙ ΕΝΤΕΛΩΣ ΑΣΦΑΛΗΣ ΚΑΤΑ ΤΗ ΜΕΤΑΦΟΡΑ ΚΑΙ ΤΗΝ ΕΝΑΠΟΘΗΚΕΥΣΗ ΣΤΑ ΠΛΟΙΑ. ΕΠΕΙΔΗ ΟΜΩΣ ΕΙΝΑΙ ΑΛΚΑΛΙΚΟ ΠΑΡΑΓΩΓΟ, ΠΡΕΠΕΙ ΝΑ ΜΕΤΑΦΕΡΕΤΑΙ ΜΕ ΠΡΟΣΟΧΗ ΟΠΩΣ ΤΑ ΑΛΛΑ ΥΓΡΑ ΧΗΜΙΚΑ ΠΡΟΪΟΝΤΑ.</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n-US" sz="2400" b="1" u="sng" dirty="0">
                <a:solidFill>
                  <a:schemeClr val="bg1"/>
                </a:solidFill>
                <a:latin typeface="Arial" pitchFamily="34" charset="0"/>
                <a:cs typeface="Arial" pitchFamily="34" charset="0"/>
              </a:rPr>
              <a:t>7.8. </a:t>
            </a:r>
            <a:r>
              <a:rPr lang="el-GR" sz="2400" b="1" u="sng" dirty="0">
                <a:solidFill>
                  <a:schemeClr val="bg1"/>
                </a:solidFill>
                <a:latin typeface="Arial" pitchFamily="34" charset="0"/>
                <a:cs typeface="Arial" pitchFamily="34" charset="0"/>
              </a:rPr>
              <a:t>ΔΙΑΛΥΜΕΝΟ ΟΞΥΓΟΝΟ</a:t>
            </a:r>
          </a:p>
        </p:txBody>
      </p:sp>
    </p:spTree>
    <p:extLst>
      <p:ext uri="{BB962C8B-B14F-4D97-AF65-F5344CB8AC3E}">
        <p14:creationId xmlns:p14="http://schemas.microsoft.com/office/powerpoint/2010/main" val="1788342839"/>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n-US" sz="2400" b="1" u="sng" dirty="0">
                <a:solidFill>
                  <a:schemeClr val="bg1"/>
                </a:solidFill>
                <a:latin typeface="Arial" pitchFamily="34" charset="0"/>
                <a:cs typeface="Arial" pitchFamily="34" charset="0"/>
              </a:rPr>
              <a:t>7.8. </a:t>
            </a:r>
            <a:r>
              <a:rPr lang="el-GR" sz="2400" b="1" u="sng" dirty="0">
                <a:solidFill>
                  <a:schemeClr val="bg1"/>
                </a:solidFill>
                <a:latin typeface="Arial" pitchFamily="34" charset="0"/>
                <a:cs typeface="Arial" pitchFamily="34" charset="0"/>
              </a:rPr>
              <a:t>Η ΜΕΤΡΗΣΗ ΤΟΥ ΔΙΑΛΥΜΕΝΟΥ ΟΞΥΓΟΝΟΥ</a:t>
            </a:r>
          </a:p>
        </p:txBody>
      </p:sp>
      <p:pic>
        <p:nvPicPr>
          <p:cNvPr id="2050" name="Picture 2" descr="C:\Users\Diana\Desktop\P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276872"/>
            <a:ext cx="8352928"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571456"/>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1800" b="1" dirty="0">
                <a:solidFill>
                  <a:schemeClr val="tx1"/>
                </a:solidFill>
                <a:latin typeface="Arial Black" pitchFamily="34" charset="0"/>
              </a:rPr>
              <a:t>ΑΝΑΛΟΓΑ ΜΕ ΤΟ ΒΑΘΜΟ ΤΩΝ ΣΤΕΡΕΩΝ ΚΑΝΟΥΜΕ ΕΞΑΓΩΓΕΣ ΜΕ ΤΙΣ ΑΚΟΛΟΥΘΕΣ ΜΕΘΟΔΟΥΣ:</a:t>
            </a:r>
          </a:p>
          <a:p>
            <a:pPr algn="l">
              <a:buClr>
                <a:srgbClr val="FF0000"/>
              </a:buClr>
            </a:pPr>
            <a:r>
              <a:rPr lang="el-GR" sz="1800" b="1" u="sng" dirty="0">
                <a:solidFill>
                  <a:srgbClr val="FF0000"/>
                </a:solidFill>
                <a:latin typeface="Arial Black" pitchFamily="34" charset="0"/>
              </a:rPr>
              <a:t>ΕΞΑΦΡΙΣΗ </a:t>
            </a:r>
            <a:r>
              <a:rPr lang="el-GR" sz="1800" b="1" u="sng" dirty="0" err="1">
                <a:solidFill>
                  <a:srgbClr val="FF0000"/>
                </a:solidFill>
                <a:latin typeface="Arial Black" pitchFamily="34" charset="0"/>
              </a:rPr>
              <a:t>΄Η</a:t>
            </a:r>
            <a:r>
              <a:rPr lang="el-GR" sz="1800" b="1" u="sng" dirty="0">
                <a:solidFill>
                  <a:srgbClr val="FF0000"/>
                </a:solidFill>
                <a:latin typeface="Arial Black" pitchFamily="34" charset="0"/>
              </a:rPr>
              <a:t> ΕΠΙΦΑΝΕΙΑΚΗ ΕΞΑΓΩΓΗ (SURFACE BLOWDOWN)</a:t>
            </a:r>
          </a:p>
          <a:p>
            <a:pPr algn="l">
              <a:buClr>
                <a:srgbClr val="FF0000"/>
              </a:buClr>
            </a:pPr>
            <a:r>
              <a:rPr lang="el-GR" sz="1800" b="1" dirty="0">
                <a:solidFill>
                  <a:schemeClr val="tx1"/>
                </a:solidFill>
                <a:latin typeface="Arial Black" pitchFamily="34" charset="0"/>
              </a:rPr>
              <a:t>ΣΤΑΜΑΤΑ ΚΑΙ ΑΦΑΙΡΕΙ ΤΑ ΥΛΙΚΑ ΠΟΥ ΠΡΟΚΑΛΟΥΝ ΑΦΡΙΣΜΟ Η ΠΟΥ ΕΠΙΠΛΕΟΥΝ ΣΤΗΝ ΕΠΙΦΑΝΕΙΑ ΤΟΥ ΝΕΡΟΥ.</a:t>
            </a:r>
          </a:p>
          <a:p>
            <a:pPr algn="l">
              <a:buClr>
                <a:srgbClr val="FF0000"/>
              </a:buClr>
            </a:pPr>
            <a:r>
              <a:rPr lang="el-GR" sz="1800" b="1" u="sng" dirty="0">
                <a:solidFill>
                  <a:srgbClr val="FF0000"/>
                </a:solidFill>
                <a:latin typeface="Arial Black" pitchFamily="34" charset="0"/>
              </a:rPr>
              <a:t>ΣΤΙΓΜΙΑΙΑ ΕΞΑΓΩΓΗ ΑΠΟ ΤΟΝ ΠΥΘΜΕΝΑ (BOTTOM FLASH BLOW)</a:t>
            </a:r>
          </a:p>
          <a:p>
            <a:pPr algn="l">
              <a:buClr>
                <a:srgbClr val="FF0000"/>
              </a:buClr>
            </a:pPr>
            <a:r>
              <a:rPr lang="el-GR" sz="1800" b="1" dirty="0">
                <a:solidFill>
                  <a:schemeClr val="tx1"/>
                </a:solidFill>
                <a:latin typeface="Arial Black" pitchFamily="34" charset="0"/>
              </a:rPr>
              <a:t>ΕΠΙΤΡΕΠΕΙ ΤΗ ΓΡΗΓΟΡΗ ΑΦΑΙΡΕΣΗ ΤΗΣ ΛΑΣΠΗΣ ΑΠ'ΤΑ ΚΑΤΩ ΜΕΡΗ ΤΟΥ ΛΕΒΗΤΑ. (ΠΡΕΠΕΙ ΝΑ ΓΙΝΕΤΑΙ ΟΤΑΝ ΟΙ ΦΩΤΙΕΣ ΕΙΝΑΙ ΣΒΗΣΜΕΝΕΣ).</a:t>
            </a:r>
          </a:p>
          <a:p>
            <a:pPr algn="l">
              <a:buClr>
                <a:srgbClr val="FF0000"/>
              </a:buClr>
            </a:pPr>
            <a:r>
              <a:rPr lang="el-GR" sz="1800" b="1" u="sng" dirty="0">
                <a:solidFill>
                  <a:srgbClr val="FF0000"/>
                </a:solidFill>
                <a:latin typeface="Arial Black" pitchFamily="34" charset="0"/>
              </a:rPr>
              <a:t>ΣΥΝΕΧΗΣ ΕΞΑΓΩΓΗ (CONTINUOUS BLOWDOWN)</a:t>
            </a:r>
          </a:p>
          <a:p>
            <a:pPr algn="l">
              <a:buClr>
                <a:srgbClr val="FF0000"/>
              </a:buClr>
            </a:pPr>
            <a:r>
              <a:rPr lang="el-GR" sz="1800" b="1" dirty="0">
                <a:solidFill>
                  <a:schemeClr val="tx1"/>
                </a:solidFill>
                <a:latin typeface="Arial Black" pitchFamily="34" charset="0"/>
              </a:rPr>
              <a:t>ΓΙΝΕΤΑΙ ΟΤΑΝ ΤΟ ΠΟΣΟΣΤΟ ΤΩΝ ΔΙΑΛΥΜΕΝΩΝ ΣΤΕΡΕΩΝ ΕΙΝΑΙ ΥΨΗΛΟ ΚΑΙ ΕΙΝΑΙ ΕΠΙΘΥΜΗΤΗ ΜΙΑ ΑΡΑΙΩΣΗ ΤΟΥ ΝΕΡΟΥ ΤΟΥ ΛΕΒΗΤΑ.</a:t>
            </a:r>
          </a:p>
          <a:p>
            <a:pPr algn="l">
              <a:buClr>
                <a:srgbClr val="FF0000"/>
              </a:buClr>
            </a:pPr>
            <a:r>
              <a:rPr lang="el-GR" sz="1800" b="1" dirty="0">
                <a:solidFill>
                  <a:schemeClr val="tx1"/>
                </a:solidFill>
                <a:latin typeface="Arial Black" pitchFamily="34" charset="0"/>
              </a:rPr>
              <a:t>ΣΥΝΗΘΩΣ ΓΙΝΕΤΑΙ ΜΕΣΩ ΤΗΣ ΣΩΛΗΝΩΣΗΣ ΛΗΨΗΣ ΤΟΥ ΔΕΙΓΜΑΤΟΣ ΟΤΑΝ ΔΕΝ ΥΠΑΡΧΕΙ ΕΓΚΑΤΑΣΤΗΜΕΝΗ ΣΩΛΗΝΩΣΗ ΣΥΝΕΧΟΥΣ ΕΞΑΓΩΓΗΣ ΚΑΙ ΜΠΟΡΕΙ ΑΣΦΑΛΩΣ ΝΑ ΓΙΝΕΤΑΙ ΟΤΑΝ ΕΝΑΣ ΛΕΒΗΤΑΣ ΑΤΜΟΠΟΙΕΙ.</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n-US" sz="2400" b="1" u="sng" dirty="0">
                <a:solidFill>
                  <a:schemeClr val="bg1"/>
                </a:solidFill>
                <a:latin typeface="Arial" pitchFamily="34" charset="0"/>
                <a:cs typeface="Arial" pitchFamily="34" charset="0"/>
              </a:rPr>
              <a:t>7.8. </a:t>
            </a:r>
            <a:r>
              <a:rPr lang="el-GR" sz="2400" b="1" u="sng" dirty="0">
                <a:solidFill>
                  <a:schemeClr val="bg1"/>
                </a:solidFill>
                <a:latin typeface="Arial" pitchFamily="34" charset="0"/>
                <a:cs typeface="Arial" pitchFamily="34" charset="0"/>
              </a:rPr>
              <a:t>Η ΜΕΤΡΗΣΗ ΤΟΥ ΔΙΑΛΥΜΕΝΟΥ ΟΞΥΓΟΝΟΥ</a:t>
            </a:r>
          </a:p>
        </p:txBody>
      </p:sp>
    </p:spTree>
    <p:extLst>
      <p:ext uri="{BB962C8B-B14F-4D97-AF65-F5344CB8AC3E}">
        <p14:creationId xmlns:p14="http://schemas.microsoft.com/office/powerpoint/2010/main" val="909127954"/>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2000" b="1" u="sng" dirty="0">
                <a:solidFill>
                  <a:srgbClr val="FF0000"/>
                </a:solidFill>
                <a:latin typeface="Arial Black" pitchFamily="34" charset="0"/>
              </a:rPr>
              <a:t>ΜΑΚΡΙΑ ΕΞΑΓΩΓΗ (LONG BLOW)</a:t>
            </a:r>
          </a:p>
          <a:p>
            <a:pPr algn="l">
              <a:buClr>
                <a:srgbClr val="FF0000"/>
              </a:buClr>
            </a:pPr>
            <a:r>
              <a:rPr lang="el-GR" sz="2000" b="1" dirty="0">
                <a:solidFill>
                  <a:schemeClr val="tx1"/>
                </a:solidFill>
                <a:latin typeface="Arial Black" pitchFamily="34" charset="0"/>
              </a:rPr>
              <a:t>ΟΤΑΝ ΓΙΝΕΤΑΙ ΜΑΚΡΙΑ ΕΞΑΓΩΓΗ Σ' ΕΝΑ ΛΕΒΗΤΑ, ΟΛΕΣ ΟΙ ΦΩΤΙΕΣ (ΚΑΥΣΤΗΡΕΣ) ΠΡΕΠΕΙ ΝΑ ΕΙΝΑΙ ΣΒΗΣΜΕΝΕΣ ΓΙΑ ΝΑ ΑΠΟΦΥΓΟΥΜΕ ΦΟΥΣΚΩΜΑΤΑ ΚΑΙ ΠΑΡΑΜΟΡΦΩΣΕΙΣ ΣΤΟΥΣ ΑΥΛΟΥΣ ΛΟΓΩ ΑΚΑΝΟΝΙΣΤΗΣ ΚΥΚΛΟΦΟΡΙΑΣ ΤΟΥ ΝΕΡΟΥ.</a:t>
            </a:r>
          </a:p>
          <a:p>
            <a:pPr algn="l">
              <a:buClr>
                <a:srgbClr val="FF0000"/>
              </a:buClr>
            </a:pPr>
            <a:r>
              <a:rPr lang="el-GR" sz="2000" b="1" dirty="0">
                <a:solidFill>
                  <a:schemeClr val="tx1"/>
                </a:solidFill>
                <a:latin typeface="Arial Black" pitchFamily="34" charset="0"/>
              </a:rPr>
              <a:t>ΜΑΚΡΙΑ ΕΞΑΓΩΓΗ ΓΙΝΕΤΑΙ ΟΤΑΝ ΘΕΛΟΥΜΕ ΓΡΗΓΟΡΗ ΑΡΑΙΩΣΗ ΤΟΥ ΝΕΡΟΥ ΤΟΥ ΛΕΒΗΤΑ. ΟΙ ΛΕΒΗΤΕΣ ΠΡΕΠΕΙ ΠΡΟΗΓΟΥΜΕΝΩΣ ΝΑ ΨΥΧΟΝΤΑΙ ΚΑΙ Η ΠΙΕΣΗ ΝΑ ΧΑΜΗΛΩΝΕΤΑΙ ΚΑΤΩ ΑΠΟ ΤΑ 75% ΤΗΣ ΠΙΕΣΗΣ ΛΕΙΤΟΥΡΓΙΑΣ. ΑΥΤΟ ΑΦΗΝΕΙ ΤΑ ΑΙΩΡΟΥΜΕΝΑ ΣΤΕΡΕΑ ΝΑ ΠΕΣΟΥΝ ΣΤΟΝ ΙΛΥΟΣΥΛΛΕΚΤΗ (MUD DRUM) ΚΑΙ ΕΤΣΙ ΝΑ ΑΦΑΙΡΟΥΝΤΑΙ ΟΤΑΝ Η ΒΑΛΒΙΔΑ ΕΞΑΓΩΓΗΣ ΑΝΟΙΓΕΤΑΙ.</a:t>
            </a:r>
          </a:p>
          <a:p>
            <a:pPr algn="l">
              <a:buClr>
                <a:srgbClr val="FF0000"/>
              </a:buClr>
            </a:pPr>
            <a:r>
              <a:rPr lang="el-GR" sz="2000" b="1" dirty="0">
                <a:solidFill>
                  <a:schemeClr val="tx1"/>
                </a:solidFill>
                <a:latin typeface="Arial Black" pitchFamily="34" charset="0"/>
              </a:rPr>
              <a:t>Η ΒΑΛΒΙΔΑ ΕΞΑΓΩΓΗΣ ΠΡΕΠΕΙ ΝΑ ΑΝΟΙΓΕΤΑΙ ΓΡΗΓΟΡΑ ΚΑΙ ΑΜΕΣΩΣ ΝΑ ΚΛΕΙΝΕΤΑΙ, ΓΙΑ ΝΑ ΑΠΟΦΥΓΟΜΕ ΖΗΜΙΕΣ ΣΤΟΥΣ ΑΥΛΟΥΣ ΤΟΥ ΛΕΒΗΤΑ.</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n-US" sz="2400" b="1" u="sng" dirty="0">
                <a:solidFill>
                  <a:schemeClr val="bg1"/>
                </a:solidFill>
                <a:latin typeface="Arial" pitchFamily="34" charset="0"/>
                <a:cs typeface="Arial" pitchFamily="34" charset="0"/>
              </a:rPr>
              <a:t>7.8. </a:t>
            </a:r>
            <a:r>
              <a:rPr lang="el-GR" sz="2400" b="1" u="sng" dirty="0">
                <a:solidFill>
                  <a:schemeClr val="bg1"/>
                </a:solidFill>
                <a:latin typeface="Arial" pitchFamily="34" charset="0"/>
                <a:cs typeface="Arial" pitchFamily="34" charset="0"/>
              </a:rPr>
              <a:t>Η ΜΕΤΡΗΣΗ ΤΟΥ ΔΙΑΛΥΜΕΝΟΥ ΟΞΥΓΟΝΟΥ</a:t>
            </a:r>
          </a:p>
        </p:txBody>
      </p:sp>
    </p:spTree>
    <p:extLst>
      <p:ext uri="{BB962C8B-B14F-4D97-AF65-F5344CB8AC3E}">
        <p14:creationId xmlns:p14="http://schemas.microsoft.com/office/powerpoint/2010/main" val="3457533164"/>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endParaRPr lang="el-GR" sz="1400" b="1" dirty="0">
              <a:solidFill>
                <a:schemeClr val="tx1"/>
              </a:solidFill>
              <a:latin typeface="Arial Black" pitchFamily="34" charset="0"/>
            </a:endParaRPr>
          </a:p>
          <a:p>
            <a:pPr algn="l">
              <a:buClr>
                <a:srgbClr val="FF0000"/>
              </a:buClr>
            </a:pPr>
            <a:r>
              <a:rPr lang="el-GR" sz="2000" b="1" dirty="0">
                <a:solidFill>
                  <a:schemeClr val="tx1"/>
                </a:solidFill>
                <a:latin typeface="Arial Black" pitchFamily="34" charset="0"/>
              </a:rPr>
              <a:t>ΑΦΗΣΤΕ ΤΟ ΛΕΒΗΤΑ Σ' ΑΥΤΗ ΤΗΝ ΚΑΤΑΣΤΑΣΗ ΓΙΑ 5 ΛΕΠΤΑ ΠΡΑΓΜΑ ΠΟΥ ΕΠΙΤΡΕΠΕΙ ΠΕΡΙΣΣΟΤΕΡΑ ΣΤΕΡΕΑ ΝΑ ΚΑΤΑΚΑΘΟΝΤΑΙ ΣΤΟΝ ΙΛΥΟΣΥΛΛΕΚΤΗ ΚΑΙ ΕΠΑΝΑΛΑΒΕΤΕ ΤΟ ΓΡΗΓΟΡΟ ΑΝΟΙΓΜΑ ΚΑΙ ΚΛΕΙΣΙΜΟ ΤΗΣ ΒΑΛΒΙΔΑΣ ΕΞΑΓΩΓΗΣ. ΑΥΤΗ Η ΔΙΑΔΙΚΑΣΙΑ ΠΡΕΠΕΙ ΝΑ ΕΠΑΝΑΛΑΜΒΑΝΕΤΑΙ ΣΕ ΔΙΑΣΤΗΜΑ 5 ΛΕΠΤΩΝ ΜΕΤΑΞΥ ΚΑΘΕ ΕΞΑΓΩΓΗΣ ΜΕΧΡΙΣ ΟΤΟΥ ΑΝΤΙΚΑΤΑΣΤΑΘΕΙ </a:t>
            </a:r>
            <a:r>
              <a:rPr lang="el-GR" sz="2000" b="1" dirty="0" err="1">
                <a:solidFill>
                  <a:schemeClr val="tx1"/>
                </a:solidFill>
                <a:latin typeface="Arial Black" pitchFamily="34" charset="0"/>
              </a:rPr>
              <a:t>΄Η</a:t>
            </a:r>
            <a:r>
              <a:rPr lang="el-GR" sz="2000" b="1" dirty="0">
                <a:solidFill>
                  <a:schemeClr val="tx1"/>
                </a:solidFill>
                <a:latin typeface="Arial Black" pitchFamily="34" charset="0"/>
              </a:rPr>
              <a:t> ΑΦΑΙΡΕΘΕΙ Η ΠΟΣΟΤΗΤΑ ΝΕΡΟΥ ΠΟΥ ΘΕΛΟΥΜΕ.</a:t>
            </a:r>
          </a:p>
          <a:p>
            <a:pPr algn="l">
              <a:buClr>
                <a:srgbClr val="FF0000"/>
              </a:buClr>
            </a:pPr>
            <a:r>
              <a:rPr lang="el-GR" sz="2000" b="1" dirty="0">
                <a:solidFill>
                  <a:schemeClr val="tx1"/>
                </a:solidFill>
                <a:latin typeface="Arial Black" pitchFamily="34" charset="0"/>
              </a:rPr>
              <a:t>ΠΡΕΠΕΙ ΝΑ ΤΟΝΙΣΘΕΙ ΟΤΙ ΠΟΛΥ ΜΙΚΡΗ ΕΞΑΓΩΓΗ ΕΙΝΑΙ ΕΠΙΚΙΝΔΥΝΗ ΓΙΑ ΤΟΥΣ ΛΟΓΟΥΣ ΠΟΥ ΕΞΗΓΗΣΑΜΕ ΠΑΡΑΠΑΝΩ, ΑΛΛΑ Η ΥΠΕΡΒΟΛΙΚΗ ΕΞΑΓΩΓΗ ΕΙΝΑΙ ΠΟΛΥΔΑΠΑΝΗ ΛΟΓΩ ΣΠΑΤΑΛΗΣ ΝΕΡΟΥ, ΘΕΡΜΟΤΗΤΑΣ, ΚΑΥΣΙΜΩΝ ΚΑΙ ΧΗΜΙΚΩΝ.</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n-US" sz="2400" b="1" u="sng" dirty="0">
                <a:solidFill>
                  <a:schemeClr val="bg1"/>
                </a:solidFill>
                <a:latin typeface="Arial" pitchFamily="34" charset="0"/>
                <a:cs typeface="Arial" pitchFamily="34" charset="0"/>
              </a:rPr>
              <a:t>7.8. </a:t>
            </a:r>
            <a:r>
              <a:rPr lang="el-GR" sz="2400" b="1" u="sng" dirty="0">
                <a:solidFill>
                  <a:schemeClr val="bg1"/>
                </a:solidFill>
                <a:latin typeface="Arial" pitchFamily="34" charset="0"/>
                <a:cs typeface="Arial" pitchFamily="34" charset="0"/>
              </a:rPr>
              <a:t>Η ΜΕΤΡΗΣΗ ΤΟΥ ΔΙΑΛΥΜΕΝΟΥ ΟΞΥΓΟΝΟΥ</a:t>
            </a:r>
          </a:p>
        </p:txBody>
      </p:sp>
    </p:spTree>
    <p:extLst>
      <p:ext uri="{BB962C8B-B14F-4D97-AF65-F5344CB8AC3E}">
        <p14:creationId xmlns:p14="http://schemas.microsoft.com/office/powerpoint/2010/main" val="349529164"/>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2200" b="1" dirty="0">
                <a:solidFill>
                  <a:schemeClr val="tx1"/>
                </a:solidFill>
                <a:latin typeface="Arial Black" pitchFamily="34" charset="0"/>
              </a:rPr>
              <a:t>Η ΥΠΑΡΞΗ ΕΛΑΙΩΔΩΝ ΟΥΣΙΩΝ ΣΤΟ ΝΕΡΟ ΔΕΝ ΕΙΝΑΙ ΣΥΝΗΘΕΣ ΦΑΙΝΟΜΕΝΟ. ΟΜΩΣ ΠΡΕΠΕΙ ΣΥΝΕΧΩΣ ΝΑ ΠΡΟΣΕΧΟΥΜΕ ΓΙΑ ΤΗΝ ΤΥΧΟΝ ΠΑΡΟΥΣΙΑ ΤΟΥΣ ΚΑΙ ΝΑ ΛΑΜΒΑΝΟΥΜΕ ΤΑ ΑΠΑΡΑΙΤΗΤΑ ΜΕΤΡΑ. Η ΥΠΑΡΞΗ ΛΑΔΙΟΥ </a:t>
            </a:r>
            <a:r>
              <a:rPr lang="el-GR" sz="2200" b="1" dirty="0" err="1">
                <a:solidFill>
                  <a:schemeClr val="tx1"/>
                </a:solidFill>
                <a:latin typeface="Arial Black" pitchFamily="34" charset="0"/>
              </a:rPr>
              <a:t>΄Η</a:t>
            </a:r>
            <a:r>
              <a:rPr lang="el-GR" sz="2200" b="1" dirty="0">
                <a:solidFill>
                  <a:schemeClr val="tx1"/>
                </a:solidFill>
                <a:latin typeface="Arial Black" pitchFamily="34" charset="0"/>
              </a:rPr>
              <a:t> ΠΕΤΡΕΛΑΙΟΥ ΟΠΩΣ ΕΧΕΙ ΕΙΠΩΘΕΙ ΟΦΕΙΛΕΤΑΙ ΣΤΗΝ ΕΣΩΤΕΡΙΚΗ ΛΙΠΑΝΣΗ ΤΩΝ ΠΑΛΙΝΔΡΟΜΙΚΩΝ ΜΗΧΑΝΩΝ </a:t>
            </a:r>
            <a:r>
              <a:rPr lang="el-GR" sz="2200" b="1" dirty="0" err="1">
                <a:solidFill>
                  <a:schemeClr val="tx1"/>
                </a:solidFill>
                <a:latin typeface="Arial Black" pitchFamily="34" charset="0"/>
              </a:rPr>
              <a:t>΄Η</a:t>
            </a:r>
            <a:r>
              <a:rPr lang="el-GR" sz="2200" b="1" dirty="0">
                <a:solidFill>
                  <a:schemeClr val="tx1"/>
                </a:solidFill>
                <a:latin typeface="Arial Black" pitchFamily="34" charset="0"/>
              </a:rPr>
              <a:t> ΣΕ ΔΙΑΡΡΟΗ ΠΡΟΘΕΡΜΑΝΤΗΡΑ ΠΕΤΡΕΛΑΙΟΥ </a:t>
            </a:r>
            <a:r>
              <a:rPr lang="el-GR" sz="2200" b="1" dirty="0" err="1">
                <a:solidFill>
                  <a:schemeClr val="tx1"/>
                </a:solidFill>
                <a:latin typeface="Arial Black" pitchFamily="34" charset="0"/>
              </a:rPr>
              <a:t>΄Η</a:t>
            </a:r>
            <a:r>
              <a:rPr lang="el-GR" sz="2200" b="1" dirty="0">
                <a:solidFill>
                  <a:schemeClr val="tx1"/>
                </a:solidFill>
                <a:latin typeface="Arial Black" pitchFamily="34" charset="0"/>
              </a:rPr>
              <a:t> ΛΑΔΙΟΥ.</a:t>
            </a:r>
          </a:p>
          <a:p>
            <a:pPr algn="l">
              <a:buClr>
                <a:srgbClr val="FF0000"/>
              </a:buClr>
            </a:pPr>
            <a:r>
              <a:rPr lang="el-GR" sz="2200" b="1" dirty="0">
                <a:solidFill>
                  <a:schemeClr val="tx1"/>
                </a:solidFill>
                <a:latin typeface="Arial Black" pitchFamily="34" charset="0"/>
              </a:rPr>
              <a:t>ΔΙΑΡΡΟΕΣ ΛΙΠΑΝΤΙΚΟΥ ΛΑΔΙΟΥ ΑΠΟ ΤΟΥΣ ΤΡΙΒΕΙΣ ΤΟΥ ΣΤΡΟΒΙΛΟΥ ΧΑΜΗΛΗΣ ΠΙΕΣΗΣ ΚΑΘΩΣ ΚΑΙ Η ΕΙΣΡΟΗ ΛΑΔΙΟΥ ΜΟΛΥΣΜΕΝΟΥ ΜΕ ΝΕΡΟ, ΜΕΣΑ ΣΤΙΣ ΣΩΛΗΝΩΣΕΙΣ ΑΤΜΟΥ ΠΙΕΣΗΣ ΚΑΤΩΤΕΡΗΣ ΑΠΟ ΤΗΝ ΑΤΜΟΣΦΑΙΡΙΚΗ, ΕΦ ΟΣΟΝ ΠΕΡΝΟΥΝ ΑΠΟ ΤΑ ΧΑΜΗΛΟΤΕΡΑ ΣΗΜΕΙΑ ΤΟΥ ΚΥΤΟΥΣ, ΜΠΟΡΕΙ ΝΑ ΑΠΟΤΕΛΟΥΝ ΠΡΟΣΘΕΤΕΣ ΕΣΤΙΕΣ ΜΟΛΥΝΣΗΣ.</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n-US" sz="2400" b="1" u="sng" dirty="0">
                <a:solidFill>
                  <a:schemeClr val="bg1"/>
                </a:solidFill>
                <a:latin typeface="Arial" pitchFamily="34" charset="0"/>
                <a:cs typeface="Arial" pitchFamily="34" charset="0"/>
              </a:rPr>
              <a:t>7.9. </a:t>
            </a:r>
            <a:r>
              <a:rPr lang="el-GR" sz="2400" b="1" u="sng" dirty="0">
                <a:solidFill>
                  <a:schemeClr val="bg1"/>
                </a:solidFill>
                <a:latin typeface="Arial" pitchFamily="34" charset="0"/>
                <a:cs typeface="Arial" pitchFamily="34" charset="0"/>
              </a:rPr>
              <a:t>Η ΥΠΑΡΞΗ ΕΛΑΙΩΔΩΝ ΟΥΣΙΩΝ</a:t>
            </a:r>
          </a:p>
        </p:txBody>
      </p:sp>
    </p:spTree>
    <p:extLst>
      <p:ext uri="{BB962C8B-B14F-4D97-AF65-F5344CB8AC3E}">
        <p14:creationId xmlns:p14="http://schemas.microsoft.com/office/powerpoint/2010/main" val="4100743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pic>
        <p:nvPicPr>
          <p:cNvPr id="6" name="Content Placeholder 5" descr="scan0012.jpg"/>
          <p:cNvPicPr>
            <a:picLocks noGrp="1" noChangeAspect="1"/>
          </p:cNvPicPr>
          <p:nvPr>
            <p:ph sz="half" idx="2"/>
          </p:nvPr>
        </p:nvPicPr>
        <p:blipFill>
          <a:blip r:embed="rId3" cstate="print">
            <a:lum bright="-29000" contrast="49000"/>
          </a:blip>
          <a:stretch>
            <a:fillRect/>
          </a:stretch>
        </p:blipFill>
        <p:spPr>
          <a:xfrm rot="-60000">
            <a:off x="428596" y="2002312"/>
            <a:ext cx="8319791" cy="4498522"/>
          </a:xfrm>
        </p:spPr>
      </p:pic>
      <p:sp>
        <p:nvSpPr>
          <p:cNvPr id="5" name="Title 1"/>
          <p:cNvSpPr>
            <a:spLocks noGrp="1"/>
          </p:cNvSpPr>
          <p:nvPr>
            <p:ph type="title"/>
          </p:nvPr>
        </p:nvSpPr>
        <p:spPr>
          <a:xfrm>
            <a:off x="285720" y="214290"/>
            <a:ext cx="8572560" cy="714380"/>
          </a:xfrm>
          <a:solidFill>
            <a:srgbClr val="7030A0"/>
          </a:solidFill>
          <a:effectLst>
            <a:glow rad="228600">
              <a:schemeClr val="accent1">
                <a:satMod val="175000"/>
                <a:alpha val="40000"/>
              </a:schemeClr>
            </a:glow>
          </a:effectLst>
        </p:spPr>
        <p:txBody>
          <a:bodyPr>
            <a:normAutofit fontScale="90000"/>
          </a:bodyPr>
          <a:lstStyle/>
          <a:p>
            <a:r>
              <a:rPr lang="el-GR" sz="2400" b="1" u="sng" dirty="0">
                <a:solidFill>
                  <a:schemeClr val="bg1"/>
                </a:solidFill>
                <a:latin typeface="Arial" pitchFamily="34" charset="0"/>
                <a:cs typeface="Arial" pitchFamily="34" charset="0"/>
              </a:rPr>
              <a:t>1.3.  ΛΕΒΗΤΑΣ </a:t>
            </a:r>
            <a:r>
              <a:rPr lang="en-US" sz="2400" b="1" u="sng" dirty="0">
                <a:solidFill>
                  <a:schemeClr val="bg1"/>
                </a:solidFill>
                <a:latin typeface="Arial" pitchFamily="34" charset="0"/>
                <a:cs typeface="Arial" pitchFamily="34" charset="0"/>
              </a:rPr>
              <a:t>BABCOCK-WILCOX (B &amp; W) </a:t>
            </a:r>
            <a:r>
              <a:rPr lang="el-GR" sz="2400" b="1" u="sng" dirty="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
        <p:nvSpPr>
          <p:cNvPr id="8" name="TextBox 7"/>
          <p:cNvSpPr txBox="1"/>
          <p:nvPr/>
        </p:nvSpPr>
        <p:spPr>
          <a:xfrm>
            <a:off x="1071538" y="1357298"/>
            <a:ext cx="6929486" cy="400110"/>
          </a:xfrm>
          <a:prstGeom prst="rect">
            <a:avLst/>
          </a:prstGeom>
          <a:noFill/>
        </p:spPr>
        <p:txBody>
          <a:bodyPr wrap="square" rtlCol="0">
            <a:spAutoFit/>
          </a:bodyPr>
          <a:lstStyle/>
          <a:p>
            <a:pPr marL="216000" indent="-457200" algn="ctr">
              <a:buClr>
                <a:srgbClr val="FF0000"/>
              </a:buClr>
            </a:pPr>
            <a:r>
              <a:rPr lang="el-GR" sz="2000" b="1" dirty="0">
                <a:solidFill>
                  <a:srgbClr val="FF0000"/>
                </a:solidFill>
                <a:latin typeface="Arial Black" pitchFamily="34" charset="0"/>
              </a:rPr>
              <a:t>ΔΙΑΦΟΡΕΣ ΜΟΡΦΕΣ ΥΔΡΟΣΥΛΛΕΚΤΩΝ</a:t>
            </a:r>
            <a:endParaRPr lang="el-GR" sz="2000" b="1" dirty="0">
              <a:latin typeface="Arial Black" pitchFamily="34" charset="0"/>
            </a:endParaRPr>
          </a:p>
        </p:txBody>
      </p:sp>
    </p:spTree>
    <p:extLst>
      <p:ext uri="{BB962C8B-B14F-4D97-AF65-F5344CB8AC3E}">
        <p14:creationId xmlns:p14="http://schemas.microsoft.com/office/powerpoint/2010/main" val="1106207480"/>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a:noFill/>
        </p:spPr>
        <p:txBody>
          <a:bodyPr>
            <a:noAutofit/>
          </a:bodyPr>
          <a:lstStyle/>
          <a:p>
            <a:pPr algn="l">
              <a:buClr>
                <a:srgbClr val="FF0000"/>
              </a:buClr>
            </a:pPr>
            <a:r>
              <a:rPr lang="el-GR" sz="2300" b="1" dirty="0">
                <a:solidFill>
                  <a:schemeClr val="tx1"/>
                </a:solidFill>
                <a:latin typeface="Arial Black" pitchFamily="34" charset="0"/>
              </a:rPr>
              <a:t>ΓΙΑ ΤΟΝ ΕΝΤΟΠΙΣΜΟ ΤΟΥ ΛΑΔΙΟΥ ΜΕΣΑ ΣΤΟ ΤΡΟΦΟΔΟΤΙΚΟ ΝΕΡΟ ΔΕΝ ΥΠΑΡΧΕΙ ΣΥΓΚΕΚΡΙΜΕΝΗ ΜΕΘΟΔΟΣ ΜΕΤΡΗΣΗΣ. ΑΥΤΟ ΜΠΟΡΕΙ ΝΑ ΓΙΝΕΙ ΑΝΤΙΛΗΠΤΟ ΜΕ ΤΟΝ ΥΔΡΟΔΕΙΚΤΗ ΤΟΥ ΛΕΒΗΤΑ </a:t>
            </a:r>
            <a:r>
              <a:rPr lang="el-GR" sz="2300" b="1" dirty="0" err="1">
                <a:solidFill>
                  <a:schemeClr val="tx1"/>
                </a:solidFill>
                <a:latin typeface="Arial Black" pitchFamily="34" charset="0"/>
              </a:rPr>
              <a:t>΄Η</a:t>
            </a:r>
            <a:r>
              <a:rPr lang="el-GR" sz="2300" b="1" dirty="0">
                <a:solidFill>
                  <a:schemeClr val="tx1"/>
                </a:solidFill>
                <a:latin typeface="Arial Black" pitchFamily="34" charset="0"/>
              </a:rPr>
              <a:t> ΜΕ ΣΥΣΚΕΥΗ. Η ΑΝΙΧΝΕΥΣΗ ΤΟΥ ΠΑΝΤΩΣ ΠΡΕΠΕΙ ΝΑ ΓΙΝΕΙ ΠΡΙΝ ΑΠΟ ΤΗΝ ΕΙΣΟΔΟ ΤΟΥ ΣΤΟ ΛΕΒΗΤΑ.</a:t>
            </a:r>
          </a:p>
          <a:p>
            <a:pPr algn="l">
              <a:buClr>
                <a:srgbClr val="FF0000"/>
              </a:buClr>
            </a:pPr>
            <a:r>
              <a:rPr lang="el-GR" sz="2300" b="1" dirty="0">
                <a:solidFill>
                  <a:schemeClr val="tx1"/>
                </a:solidFill>
                <a:latin typeface="Arial Black" pitchFamily="34" charset="0"/>
              </a:rPr>
              <a:t>0 ΕΛΕΓΧΟΣ ΓΙΑ ΤΗΝ ΠΑΡΟΥΣΙΑ ΛΑΔΙΟΥ ΣΤΡΕΦΕΤΑΙ ΠΡΟΣ ΤΑ ΥΓΡΑ ΤΟΥ ΠΡΟΘΕΡΜΑΝΤΗΡΑ ΠΕΤΡΕΛΑΙΟΥ ΚΑΙ ΛΑΔΙΟΥ, ΤΑ ΟΠΟΙΑ ΠΕΡΝΩΝΤΑΣ ΔΙΑΜΕΣΟΥ ΤΩΝ ΔΕΞΑΜΕΝΩΝ ΕΛΕΓΧΟΥ ΥΓΡΩΝ, ΕΛΕΓΧΟΝΤΑΙ</a:t>
            </a:r>
            <a:r>
              <a:rPr lang="en-US" sz="2300" b="1" dirty="0">
                <a:solidFill>
                  <a:schemeClr val="tx1"/>
                </a:solidFill>
                <a:latin typeface="Arial Black" pitchFamily="34" charset="0"/>
              </a:rPr>
              <a:t> </a:t>
            </a:r>
            <a:r>
              <a:rPr lang="el-GR" sz="2300" b="1" dirty="0">
                <a:solidFill>
                  <a:schemeClr val="tx1"/>
                </a:solidFill>
                <a:latin typeface="Arial Black" pitchFamily="34" charset="0"/>
              </a:rPr>
              <a:t>ΠΑΝΤΑ.</a:t>
            </a:r>
          </a:p>
          <a:p>
            <a:pPr algn="l">
              <a:buClr>
                <a:srgbClr val="FF0000"/>
              </a:buClr>
            </a:pPr>
            <a:r>
              <a:rPr lang="el-GR" sz="2300" b="1" u="sng" dirty="0">
                <a:solidFill>
                  <a:srgbClr val="FF0000"/>
                </a:solidFill>
                <a:latin typeface="Arial Black" pitchFamily="34" charset="0"/>
              </a:rPr>
              <a:t>ΓΙΑ ΚΑΝΕΝΑ ΛΟΓΟ ΔΕΝ ΕΠΙΤΡΕΠΕΤΑΙ Η ΠΑΡΟΥΣΙΑ ΛΑΔΙΟΥ ΜΕΣΑ ΣΤΟ ΤΡΟΦΟΔΟΤΙΚΟ ΝΕΡΟ </a:t>
            </a:r>
            <a:r>
              <a:rPr lang="el-GR" sz="2300" b="1" u="sng" dirty="0" err="1">
                <a:solidFill>
                  <a:srgbClr val="FF0000"/>
                </a:solidFill>
                <a:latin typeface="Arial Black" pitchFamily="34" charset="0"/>
              </a:rPr>
              <a:t>΄Η</a:t>
            </a:r>
            <a:r>
              <a:rPr lang="el-GR" sz="2300" b="1" u="sng" dirty="0">
                <a:solidFill>
                  <a:srgbClr val="FF0000"/>
                </a:solidFill>
                <a:latin typeface="Arial Black" pitchFamily="34" charset="0"/>
              </a:rPr>
              <a:t> ΣΤΟ ΝΕΡΟ ΤΩΝ ΛΕΒΗΤΩΝ</a:t>
            </a:r>
            <a:r>
              <a:rPr lang="el-GR" sz="2300" b="1" dirty="0">
                <a:solidFill>
                  <a:schemeClr val="tx1"/>
                </a:solidFill>
                <a:latin typeface="Arial Black" pitchFamily="34" charset="0"/>
              </a:rPr>
              <a:t>.</a:t>
            </a: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Autofit/>
          </a:bodyPr>
          <a:lstStyle/>
          <a:p>
            <a:r>
              <a:rPr lang="en-US" sz="2400" b="1" u="sng" dirty="0">
                <a:solidFill>
                  <a:schemeClr val="bg1"/>
                </a:solidFill>
                <a:latin typeface="Arial" pitchFamily="34" charset="0"/>
                <a:cs typeface="Arial" pitchFamily="34" charset="0"/>
              </a:rPr>
              <a:t>7.9. </a:t>
            </a:r>
            <a:r>
              <a:rPr lang="el-GR" sz="2400" b="1" u="sng" dirty="0">
                <a:solidFill>
                  <a:schemeClr val="bg1"/>
                </a:solidFill>
                <a:latin typeface="Arial" pitchFamily="34" charset="0"/>
                <a:cs typeface="Arial" pitchFamily="34" charset="0"/>
              </a:rPr>
              <a:t>Η ΥΠΑΡΞΗ ΕΛΑΙΩΔΩΝ ΟΥΣΙΩΝ</a:t>
            </a:r>
          </a:p>
        </p:txBody>
      </p:sp>
    </p:spTree>
    <p:extLst>
      <p:ext uri="{BB962C8B-B14F-4D97-AF65-F5344CB8AC3E}">
        <p14:creationId xmlns:p14="http://schemas.microsoft.com/office/powerpoint/2010/main" val="2622104590"/>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016484"/>
          </a:xfrm>
          <a:prstGeom prst="rect">
            <a:avLst/>
          </a:prstGeom>
          <a:solidFill>
            <a:srgbClr val="00B0F0"/>
          </a:solidFill>
        </p:spPr>
        <p:txBody>
          <a:bodyPr wrap="square" rtlCol="0">
            <a:spAutoFit/>
          </a:bodyPr>
          <a:lstStyle/>
          <a:p>
            <a:pPr algn="ctr"/>
            <a:r>
              <a:rPr lang="el-GR" sz="25500" b="1" dirty="0">
                <a:solidFill>
                  <a:srgbClr val="FF0000"/>
                </a:solidFill>
                <a:latin typeface="Arial Black" pitchFamily="34" charset="0"/>
              </a:rPr>
              <a:t>8</a:t>
            </a:r>
            <a:endParaRPr lang="en-US" sz="25500" b="1" dirty="0">
              <a:solidFill>
                <a:srgbClr val="FF0000"/>
              </a:solidFill>
              <a:latin typeface="Arial Black" pitchFamily="34" charset="0"/>
            </a:endParaRPr>
          </a:p>
        </p:txBody>
      </p:sp>
    </p:spTree>
    <p:extLst>
      <p:ext uri="{BB962C8B-B14F-4D97-AF65-F5344CB8AC3E}">
        <p14:creationId xmlns:p14="http://schemas.microsoft.com/office/powerpoint/2010/main" val="1667143869"/>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6">
              <a:lumMod val="50000"/>
            </a:schemeClr>
          </a:solidFill>
        </p:spPr>
        <p:txBody>
          <a:bodyPr>
            <a:noAutofit/>
          </a:bodyPr>
          <a:lstStyle/>
          <a:p>
            <a:br>
              <a:rPr lang="el-GR" sz="6600" b="1" u="sng" dirty="0">
                <a:solidFill>
                  <a:schemeClr val="bg1"/>
                </a:solidFill>
                <a:latin typeface="Arial" pitchFamily="34" charset="0"/>
                <a:cs typeface="Arial" pitchFamily="34" charset="0"/>
              </a:rPr>
            </a:br>
            <a:r>
              <a:rPr lang="el-GR" sz="6600" b="1" u="sng" dirty="0">
                <a:solidFill>
                  <a:schemeClr val="bg1"/>
                </a:solidFill>
                <a:latin typeface="Arial" pitchFamily="34" charset="0"/>
                <a:cs typeface="Arial" pitchFamily="34" charset="0"/>
              </a:rPr>
              <a:t>ΚΕΦΑΛΑΙΟ  ΟΓΔΟΟ</a:t>
            </a:r>
            <a:br>
              <a:rPr lang="en-US" sz="6600" b="1" u="sng" dirty="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694242375"/>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9940"/>
            <a:ext cx="8501122" cy="6429420"/>
          </a:xfrm>
          <a:solidFill>
            <a:srgbClr val="FFFF00"/>
          </a:solidFill>
        </p:spPr>
        <p:txBody>
          <a:bodyPr>
            <a:noAutofit/>
          </a:bodyPr>
          <a:lstStyle/>
          <a:p>
            <a:br>
              <a:rPr lang="el-GR" sz="6600" b="1" u="sng" dirty="0">
                <a:solidFill>
                  <a:srgbClr val="FF0000"/>
                </a:solidFill>
                <a:latin typeface="Arial" pitchFamily="34" charset="0"/>
                <a:cs typeface="Arial" pitchFamily="34" charset="0"/>
              </a:rPr>
            </a:br>
            <a:r>
              <a:rPr lang="el-GR" sz="7200" b="1" u="sng" dirty="0">
                <a:solidFill>
                  <a:srgbClr val="FF0000"/>
                </a:solidFill>
                <a:effectLst/>
                <a:highlight>
                  <a:srgbClr val="FFFF00"/>
                </a:highlight>
                <a:latin typeface="Arial" pitchFamily="34" charset="0"/>
                <a:ea typeface="MgHelveticaUCPol"/>
                <a:cs typeface="Arial" pitchFamily="34" charset="0"/>
              </a:rPr>
              <a:t>ΔΙΑΒΡΩΣΕΙΣ ΚΑΙ ΣΥΝΤΗΡΗΣΕΙΣ ΤΩΝ ΛΕΒΗΤΩΝ</a:t>
            </a:r>
            <a:br>
              <a:rPr lang="en-US" sz="6600" b="1" u="sng" dirty="0">
                <a:solidFill>
                  <a:srgbClr val="FF0000"/>
                </a:solidFill>
                <a:latin typeface="Arial" pitchFamily="34" charset="0"/>
                <a:cs typeface="Arial" pitchFamily="34" charset="0"/>
              </a:rPr>
            </a:br>
            <a:endParaRPr lang="en-US" sz="66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302161493"/>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983ED2B-5E68-4DF3-9B47-8089E7AC8A69}"/>
              </a:ext>
            </a:extLst>
          </p:cNvPr>
          <p:cNvSpPr>
            <a:spLocks noGrp="1"/>
          </p:cNvSpPr>
          <p:nvPr>
            <p:ph idx="1"/>
          </p:nvPr>
        </p:nvSpPr>
        <p:spPr>
          <a:xfrm>
            <a:off x="285750" y="1124744"/>
            <a:ext cx="8572500" cy="5400600"/>
          </a:xfrm>
          <a:solidFill>
            <a:srgbClr val="FFFF00"/>
          </a:solidFill>
        </p:spPr>
        <p:txBody>
          <a:bodyPr>
            <a:normAutofit/>
          </a:bodyPr>
          <a:lstStyle/>
          <a:p>
            <a:pPr marL="342900" indent="-342900">
              <a:buAutoNum type="arabicPeriod"/>
            </a:pPr>
            <a:r>
              <a:rPr lang="el-GR" sz="2200" dirty="0">
                <a:solidFill>
                  <a:schemeClr val="tx1"/>
                </a:solidFill>
                <a:latin typeface="Arial Black" panose="020B0A04020102020204" pitchFamily="34" charset="0"/>
              </a:rPr>
              <a:t>Είδη διαβρώσεων (εσωτερικές και εξωτερικές).</a:t>
            </a:r>
          </a:p>
          <a:p>
            <a:pPr marL="342900" indent="-342900">
              <a:buAutoNum type="arabicPeriod"/>
            </a:pPr>
            <a:r>
              <a:rPr lang="el-GR" sz="2200" dirty="0">
                <a:solidFill>
                  <a:schemeClr val="tx1"/>
                </a:solidFill>
                <a:latin typeface="Arial Black" panose="020B0A04020102020204" pitchFamily="34" charset="0"/>
              </a:rPr>
              <a:t>Αίτια διαβρώσεων (οξέα, ηλεκτρόλυση).</a:t>
            </a:r>
          </a:p>
          <a:p>
            <a:pPr marL="342900" indent="-342900">
              <a:buAutoNum type="arabicPeriod"/>
            </a:pPr>
            <a:r>
              <a:rPr lang="el-GR" sz="2200" dirty="0">
                <a:solidFill>
                  <a:schemeClr val="tx1"/>
                </a:solidFill>
                <a:latin typeface="Arial Black" panose="020B0A04020102020204" pitchFamily="34" charset="0"/>
              </a:rPr>
              <a:t>Αντιμετώπιση των διαβρώσεων.</a:t>
            </a:r>
          </a:p>
          <a:p>
            <a:pPr marL="342900" indent="-342900">
              <a:buAutoNum type="arabicPeriod"/>
            </a:pPr>
            <a:r>
              <a:rPr lang="el-GR" sz="2200" dirty="0">
                <a:solidFill>
                  <a:schemeClr val="tx1"/>
                </a:solidFill>
                <a:latin typeface="Arial Black" panose="020B0A04020102020204" pitchFamily="34" charset="0"/>
              </a:rPr>
              <a:t>Υγρή και ξηρά συντήρηση.</a:t>
            </a:r>
          </a:p>
          <a:p>
            <a:pPr marL="342900" indent="-342900">
              <a:buAutoNum type="arabicPeriod"/>
            </a:pPr>
            <a:r>
              <a:rPr lang="el-GR" sz="2200" dirty="0">
                <a:solidFill>
                  <a:schemeClr val="tx1"/>
                </a:solidFill>
                <a:latin typeface="Arial Black" panose="020B0A04020102020204" pitchFamily="34" charset="0"/>
              </a:rPr>
              <a:t>Άνοιγμα των λεβήτων − μέτρα προφύλαξης.</a:t>
            </a:r>
          </a:p>
          <a:p>
            <a:pPr marL="342900" indent="-342900">
              <a:buAutoNum type="arabicPeriod"/>
            </a:pPr>
            <a:r>
              <a:rPr lang="el-GR" sz="2200" dirty="0">
                <a:solidFill>
                  <a:schemeClr val="tx1"/>
                </a:solidFill>
                <a:latin typeface="Arial Black" panose="020B0A04020102020204" pitchFamily="34" charset="0"/>
              </a:rPr>
              <a:t>Βρασμός του λέβητα.</a:t>
            </a:r>
          </a:p>
          <a:p>
            <a:pPr marL="342900" indent="-342900">
              <a:buAutoNum type="arabicPeriod"/>
            </a:pPr>
            <a:r>
              <a:rPr lang="el-GR" sz="2200" dirty="0">
                <a:solidFill>
                  <a:schemeClr val="tx1"/>
                </a:solidFill>
                <a:latin typeface="Arial Black" panose="020B0A04020102020204" pitchFamily="34" charset="0"/>
              </a:rPr>
              <a:t>Εσωτερικός και εξωτερικός καθαρισμός του λέβητα.</a:t>
            </a:r>
          </a:p>
          <a:p>
            <a:pPr marL="342900" indent="-342900">
              <a:buAutoNum type="arabicPeriod"/>
            </a:pPr>
            <a:r>
              <a:rPr lang="el-GR" sz="2200" dirty="0">
                <a:solidFill>
                  <a:schemeClr val="tx1"/>
                </a:solidFill>
                <a:latin typeface="Arial Black" panose="020B0A04020102020204" pitchFamily="34" charset="0"/>
              </a:rPr>
              <a:t>Μέθοδοι και εργαλεία (λεπτομερής περιγραφή).</a:t>
            </a:r>
          </a:p>
          <a:p>
            <a:pPr marL="342900" indent="-342900">
              <a:buAutoNum type="arabicPeriod"/>
            </a:pPr>
            <a:r>
              <a:rPr lang="el-GR" sz="2200" dirty="0">
                <a:solidFill>
                  <a:schemeClr val="tx1"/>
                </a:solidFill>
                <a:latin typeface="Arial Black" panose="020B0A04020102020204" pitchFamily="34" charset="0"/>
              </a:rPr>
              <a:t>Χημικός καθαρισμός των λεβήτων (περιληπτικά).</a:t>
            </a:r>
          </a:p>
          <a:p>
            <a:pPr marL="342900" indent="-342900">
              <a:buAutoNum type="arabicPeriod"/>
            </a:pPr>
            <a:r>
              <a:rPr lang="el-GR" sz="2200" dirty="0">
                <a:solidFill>
                  <a:schemeClr val="tx1"/>
                </a:solidFill>
                <a:latin typeface="Arial Black" panose="020B0A04020102020204" pitchFamily="34" charset="0"/>
              </a:rPr>
              <a:t> Σημείο δρόσου υδρατμών των καυσαερίων.</a:t>
            </a:r>
          </a:p>
        </p:txBody>
      </p:sp>
      <p:sp>
        <p:nvSpPr>
          <p:cNvPr id="4" name="Title 1">
            <a:extLst>
              <a:ext uri="{FF2B5EF4-FFF2-40B4-BE49-F238E27FC236}">
                <a16:creationId xmlns:a16="http://schemas.microsoft.com/office/drawing/2014/main" id="{FCC801B1-2DEF-9834-C00A-002AB7B6BB85}"/>
              </a:ext>
            </a:extLst>
          </p:cNvPr>
          <p:cNvSpPr txBox="1">
            <a:spLocks/>
          </p:cNvSpPr>
          <p:nvPr/>
        </p:nvSpPr>
        <p:spPr>
          <a:xfrm>
            <a:off x="285750" y="188187"/>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8. Διαβρώσεις και συντηρήσεις των λεβήτων</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561559253"/>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472608"/>
          </a:xfrm>
        </p:spPr>
        <p:txBody>
          <a:bodyPr>
            <a:normAutofit/>
          </a:bodyPr>
          <a:lstStyle/>
          <a:p>
            <a:pPr>
              <a:lnSpc>
                <a:spcPct val="100000"/>
              </a:lnSpc>
              <a:buFont typeface="Wingdings" panose="05000000000000000000" pitchFamily="2" charset="2"/>
              <a:buChar char="Ø"/>
            </a:pPr>
            <a:r>
              <a:rPr lang="el-GR" sz="1700" u="sng" dirty="0">
                <a:solidFill>
                  <a:srgbClr val="FF0000"/>
                </a:solidFill>
                <a:latin typeface="Arial Black" pitchFamily="34" charset="0"/>
              </a:rPr>
              <a:t>Οι εσωτερικές διαβρώσεις </a:t>
            </a:r>
          </a:p>
          <a:p>
            <a:pPr>
              <a:lnSpc>
                <a:spcPct val="100000"/>
              </a:lnSpc>
              <a:buFont typeface="Wingdings" panose="05000000000000000000" pitchFamily="2" charset="2"/>
              <a:buChar char="ü"/>
            </a:pPr>
            <a:r>
              <a:rPr lang="el-GR" sz="1700" dirty="0">
                <a:solidFill>
                  <a:schemeClr val="tx1"/>
                </a:solidFill>
                <a:latin typeface="Arial Black" pitchFamily="34" charset="0"/>
              </a:rPr>
              <a:t>Σε όλους τους λέβητες γενικά εμφανίζονται στα κατώτερα μέρη τους και στην περιοχή της στάθμης του νερού με μορφή αυλάκωσης ή μέσα στους αυλούς στις συμβολές ελασμάτων, στις καρφώσεις, στα σημεία διόδου των αυλών από τις πλάκες, όπου συνήθως υπάρχουν και διαφορές των υλικών που χρησιμοποιούνται. </a:t>
            </a:r>
          </a:p>
          <a:p>
            <a:endParaRPr lang="el-GR" sz="1700" dirty="0">
              <a:solidFill>
                <a:srgbClr val="00B050"/>
              </a:solidFill>
              <a:latin typeface="Arial Black" pitchFamily="34" charset="0"/>
            </a:endParaRPr>
          </a:p>
          <a:p>
            <a:pPr>
              <a:buFont typeface="Wingdings" panose="05000000000000000000" pitchFamily="2" charset="2"/>
              <a:buChar char="Ø"/>
            </a:pPr>
            <a:r>
              <a:rPr lang="el-GR" sz="1700" u="sng" dirty="0">
                <a:solidFill>
                  <a:srgbClr val="FF0000"/>
                </a:solidFill>
                <a:latin typeface="Arial Black" pitchFamily="34" charset="0"/>
              </a:rPr>
              <a:t>Οι εξωτερικές διαβρώσεις</a:t>
            </a:r>
          </a:p>
          <a:p>
            <a:pPr>
              <a:buFont typeface="Wingdings" panose="05000000000000000000" pitchFamily="2" charset="2"/>
              <a:buChar char="ü"/>
            </a:pPr>
            <a:r>
              <a:rPr lang="el-GR" sz="1700" dirty="0">
                <a:latin typeface="Arial Black" pitchFamily="34" charset="0"/>
              </a:rPr>
              <a:t>Οι εξωτερικές διαβρώσεις εμφανίζονται στις εξωτερικές επιφάνειες του λέβητα και οφείλονται στην ύπαρξη υγρασίας μέσα στο λεβητοστάσιο, στον ατμοσφαιρικό αέρα και στην ηλεκτρόλυση.   Παρουσιάζονται συνήθως στα σημεία στήριξης του λέβητα και σε σημεία γειτονικά προς τα </a:t>
            </a:r>
            <a:r>
              <a:rPr lang="el-GR" sz="1700" dirty="0" err="1">
                <a:latin typeface="Arial Black" pitchFamily="34" charset="0"/>
              </a:rPr>
              <a:t>πλινθοκτίσματα</a:t>
            </a:r>
            <a:r>
              <a:rPr lang="el-GR" sz="1700" dirty="0">
                <a:latin typeface="Arial Black" pitchFamily="34" charset="0"/>
              </a:rPr>
              <a:t>. </a:t>
            </a:r>
          </a:p>
          <a:p>
            <a:pPr>
              <a:buFont typeface="Wingdings" panose="05000000000000000000" pitchFamily="2" charset="2"/>
              <a:buChar char="ü"/>
            </a:pPr>
            <a:r>
              <a:rPr lang="el-GR" sz="1700" dirty="0">
                <a:latin typeface="Arial Black" pitchFamily="34" charset="0"/>
              </a:rPr>
              <a:t>Οι εξωτερικές διαβρώσεις μπορούν επίσης να οφείλονται σε υγρασία, η οποία εμποτίζει την μόνωση από αμίαντο ή άλλα μονωτικά υλικά των εξωτερικών επιφανειών του λέβητα. Στα κάτω μέρη του λέβητα που βρίσκονται σε μικρή απόσταση από το κύτος, η διάβρωση μπορεί να αποβεί σοβαρή, λόγω και της δυσκολίας επιθεώρησης που παρουσιάζουν. </a:t>
            </a:r>
          </a:p>
        </p:txBody>
      </p:sp>
      <p:sp>
        <p:nvSpPr>
          <p:cNvPr id="4" name="Title 1">
            <a:extLst>
              <a:ext uri="{FF2B5EF4-FFF2-40B4-BE49-F238E27FC236}">
                <a16:creationId xmlns:a16="http://schemas.microsoft.com/office/drawing/2014/main" id="{E7BD51D6-259E-EA5E-903B-02AD86F93251}"/>
              </a:ext>
            </a:extLst>
          </p:cNvPr>
          <p:cNvSpPr txBox="1">
            <a:spLocks/>
          </p:cNvSpPr>
          <p:nvPr/>
        </p:nvSpPr>
        <p:spPr>
          <a:xfrm>
            <a:off x="285750" y="188187"/>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8.1.  Είδη διαβρώσεων (εσωτερικές</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εξωτερικές)</a:t>
            </a:r>
            <a:endParaRPr lang="en-US" sz="2400" b="1" u="sng" dirty="0">
              <a:solidFill>
                <a:schemeClr val="bg1"/>
              </a:solidFill>
              <a:latin typeface="Arial" pitchFamily="34" charset="0"/>
              <a:cs typeface="Arial" pitchFamily="34" charset="0"/>
            </a:endParaRP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400600"/>
          </a:xfrm>
        </p:spPr>
        <p:txBody>
          <a:bodyPr>
            <a:normAutofit/>
          </a:bodyPr>
          <a:lstStyle/>
          <a:p>
            <a:pPr>
              <a:buFont typeface="Wingdings" panose="05000000000000000000" pitchFamily="2" charset="2"/>
              <a:buChar char="Ø"/>
            </a:pPr>
            <a:r>
              <a:rPr lang="el-GR" sz="1600" u="sng" dirty="0">
                <a:solidFill>
                  <a:srgbClr val="FF0000"/>
                </a:solidFill>
                <a:latin typeface="Arial Black" pitchFamily="34" charset="0"/>
              </a:rPr>
              <a:t>Η διάβρωση λόγω οξέων</a:t>
            </a:r>
          </a:p>
          <a:p>
            <a:pPr>
              <a:buFont typeface="Wingdings" panose="05000000000000000000" pitchFamily="2" charset="2"/>
              <a:buChar char="ü"/>
            </a:pPr>
            <a:r>
              <a:rPr lang="el-GR" sz="1600" dirty="0">
                <a:latin typeface="Arial Black" pitchFamily="34" charset="0"/>
              </a:rPr>
              <a:t>  Τα οξέα γενικά προσβάλλουν χημικά τα διάφορα μέταλλα και αποτελούν σοβαρότατη αιτία φθοράς των μετάλλων του λέβητα.</a:t>
            </a:r>
          </a:p>
          <a:p>
            <a:pPr>
              <a:buFont typeface="Wingdings" panose="05000000000000000000" pitchFamily="2" charset="2"/>
              <a:buChar char="Ø"/>
            </a:pPr>
            <a:r>
              <a:rPr lang="el-GR" sz="1600" u="sng" dirty="0">
                <a:solidFill>
                  <a:srgbClr val="FF0000"/>
                </a:solidFill>
                <a:latin typeface="Arial Black" pitchFamily="34" charset="0"/>
              </a:rPr>
              <a:t>Διάβρωση λόγω ηλεκτρόλυσης</a:t>
            </a:r>
          </a:p>
          <a:p>
            <a:pPr>
              <a:buFont typeface="Wingdings" panose="05000000000000000000" pitchFamily="2" charset="2"/>
              <a:buChar char="ü"/>
            </a:pPr>
            <a:r>
              <a:rPr lang="el-GR" sz="1600" dirty="0">
                <a:latin typeface="Arial Black" pitchFamily="34" charset="0"/>
              </a:rPr>
              <a:t>  Με τον όρο </a:t>
            </a:r>
            <a:r>
              <a:rPr lang="el-GR" sz="1600" dirty="0">
                <a:solidFill>
                  <a:srgbClr val="FF0000"/>
                </a:solidFill>
                <a:latin typeface="Arial Black" pitchFamily="34" charset="0"/>
              </a:rPr>
              <a:t>ηλεκτρόλυση </a:t>
            </a:r>
            <a:r>
              <a:rPr lang="el-GR" sz="1600" dirty="0">
                <a:latin typeface="Arial Black" pitchFamily="34" charset="0"/>
              </a:rPr>
              <a:t>εννοούμε την διάσπαση ενός σώματος  στα στοιχεία από τα οποία αποτελείται με την βοήθεια του ηλεκτρικού ρεύματος. Εφαρμογή της θεωρίας της ηλεκτρόλυσης αποτελεί το υγρό ηλεκτρικό στοιχείο, το οποίο αποτελείται από διάλυμα υδροχλωρικού οξέως και δυο ηλεκτρόδια ψευδαργύρου και χαλκού, τα οποία εμβαπτίζονται μέσα στο διάλυμα. Η χημική ενέργεια του στοιχείου αυτού δημιουργεί διαφορά δυναμικού στα άκρα των δυο ηλεκτροδίων, ώστε αν τα ενώσουμε εξωτερικά θα παραχθεί ηλεκτρικό ρεύμα, το οποίο θα διατρέχει το στοιχείο. Με την δράση του ρεύματος ηλεκτρολύεται το νερό του διαλύματος και διασπάται σε υδρογόνο και οξυγόνο. Το οξυγόνο μεταβαίνει προς το θετικό ηλεκτρόδιο δηλαδή τον ψευδάργυρο και σχηματίζει οξείδια του ψευδαργύρου, ενώ το υδρογόνο καλύπτει τον χαλκό και τον προστατεύει. </a:t>
            </a:r>
          </a:p>
          <a:p>
            <a:pPr>
              <a:buNone/>
            </a:pPr>
            <a:r>
              <a:rPr lang="el-GR" sz="1600" dirty="0">
                <a:solidFill>
                  <a:srgbClr val="00B050"/>
                </a:solidFill>
                <a:latin typeface="Arial Black" pitchFamily="34" charset="0"/>
              </a:rPr>
              <a:t>       </a:t>
            </a:r>
            <a:r>
              <a:rPr lang="el-GR" sz="1600" dirty="0">
                <a:latin typeface="Arial Black" pitchFamily="34" charset="0"/>
              </a:rPr>
              <a:t>Αν τα μέταλλα είναι σίδηρος και ψευδάργυρος, τότε προσβάλλεται και οξειδώνεται ο ψευδάργυρος, ενώ ο σίδηρος προστατεύεται. </a:t>
            </a:r>
          </a:p>
          <a:p>
            <a:pPr>
              <a:buFont typeface="Wingdings" panose="05000000000000000000" pitchFamily="2" charset="2"/>
              <a:buChar char="ü"/>
            </a:pPr>
            <a:r>
              <a:rPr lang="el-GR" sz="1600" dirty="0">
                <a:latin typeface="Arial Black" pitchFamily="34" charset="0"/>
              </a:rPr>
              <a:t>Σε κάθε περίπτωση η θερμοκρασία ενισχύει την ηλεκτρόλυση.</a:t>
            </a:r>
          </a:p>
          <a:p>
            <a:endParaRPr lang="el-GR" sz="1600" dirty="0">
              <a:latin typeface="Arial Black" pitchFamily="34" charset="0"/>
            </a:endParaRPr>
          </a:p>
        </p:txBody>
      </p:sp>
      <p:sp>
        <p:nvSpPr>
          <p:cNvPr id="4" name="Title 1">
            <a:extLst>
              <a:ext uri="{FF2B5EF4-FFF2-40B4-BE49-F238E27FC236}">
                <a16:creationId xmlns:a16="http://schemas.microsoft.com/office/drawing/2014/main" id="{5BF03D7E-38C4-8DD8-96C8-B89203B91958}"/>
              </a:ext>
            </a:extLst>
          </p:cNvPr>
          <p:cNvSpPr txBox="1">
            <a:spLocks/>
          </p:cNvSpPr>
          <p:nvPr/>
        </p:nvSpPr>
        <p:spPr>
          <a:xfrm>
            <a:off x="285750" y="188187"/>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8.2.  Αίτια διαβρώσεων (οξέα, ηλεκτρόλυση)</a:t>
            </a:r>
            <a:endParaRPr lang="en-US" sz="2400" b="1" u="sng" dirty="0">
              <a:solidFill>
                <a:schemeClr val="bg1"/>
              </a:solidFill>
              <a:latin typeface="Arial" pitchFamily="34" charset="0"/>
              <a:cs typeface="Arial" pitchFamily="34" charset="0"/>
            </a:endParaRP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447528"/>
          </a:xfrm>
        </p:spPr>
        <p:txBody>
          <a:bodyPr>
            <a:normAutofit lnSpcReduction="10000"/>
          </a:bodyPr>
          <a:lstStyle/>
          <a:p>
            <a:pPr>
              <a:lnSpc>
                <a:spcPct val="100000"/>
              </a:lnSpc>
              <a:buFont typeface="Wingdings" panose="05000000000000000000" pitchFamily="2" charset="2"/>
              <a:buChar char="ü"/>
            </a:pPr>
            <a:r>
              <a:rPr lang="el-GR" sz="1600" dirty="0">
                <a:solidFill>
                  <a:schemeClr val="tx1"/>
                </a:solidFill>
                <a:latin typeface="Arial Black" pitchFamily="34" charset="0"/>
              </a:rPr>
              <a:t>Για την πρόληψη των εσωτερικών διαβρώσεων παίρνονται όλα τα μέτρα χημικής επεξεργασίας του νερού, (αναφέρθηκαν σε προηγούμενο κεφάλαιο) και ακόμη τα εξής </a:t>
            </a:r>
            <a:r>
              <a:rPr lang="en-US" sz="1600" dirty="0">
                <a:solidFill>
                  <a:schemeClr val="tx1"/>
                </a:solidFill>
                <a:latin typeface="Arial Black" pitchFamily="34" charset="0"/>
              </a:rPr>
              <a:t>:</a:t>
            </a:r>
          </a:p>
          <a:p>
            <a:pPr marL="468000" indent="-468000">
              <a:lnSpc>
                <a:spcPct val="100000"/>
              </a:lnSpc>
              <a:buNone/>
            </a:pPr>
            <a:r>
              <a:rPr lang="el-GR" sz="1600" dirty="0">
                <a:solidFill>
                  <a:schemeClr val="tx1"/>
                </a:solidFill>
                <a:latin typeface="Arial Black" pitchFamily="34" charset="0"/>
              </a:rPr>
              <a:t>α) Η απόξεση της σκουριάς με συρμάτινες βούρτσες.</a:t>
            </a:r>
          </a:p>
          <a:p>
            <a:pPr marL="468000" indent="-468000">
              <a:lnSpc>
                <a:spcPct val="100000"/>
              </a:lnSpc>
              <a:buNone/>
            </a:pPr>
            <a:r>
              <a:rPr lang="el-GR" sz="1600" dirty="0">
                <a:solidFill>
                  <a:schemeClr val="tx1"/>
                </a:solidFill>
                <a:latin typeface="Arial Black" pitchFamily="34" charset="0"/>
              </a:rPr>
              <a:t>β) Ο εσωτερικός καθαρισμός του λέβητα.</a:t>
            </a:r>
          </a:p>
          <a:p>
            <a:pPr marL="468000" indent="-468000">
              <a:lnSpc>
                <a:spcPct val="100000"/>
              </a:lnSpc>
              <a:buNone/>
            </a:pPr>
            <a:r>
              <a:rPr lang="el-GR" sz="1600" dirty="0">
                <a:solidFill>
                  <a:schemeClr val="tx1"/>
                </a:solidFill>
                <a:latin typeface="Arial Black" pitchFamily="34" charset="0"/>
              </a:rPr>
              <a:t>γ) Ο έλεγχος ή μέτρηση του πάχους των θαλάμων με υπερήχους (</a:t>
            </a:r>
            <a:r>
              <a:rPr lang="en-US" sz="1600" dirty="0" err="1">
                <a:solidFill>
                  <a:schemeClr val="tx1"/>
                </a:solidFill>
                <a:latin typeface="Arial Black" pitchFamily="34" charset="0"/>
              </a:rPr>
              <a:t>onic</a:t>
            </a:r>
            <a:r>
              <a:rPr lang="en-US" sz="1600" dirty="0">
                <a:solidFill>
                  <a:schemeClr val="tx1"/>
                </a:solidFill>
                <a:latin typeface="Arial Black" pitchFamily="34" charset="0"/>
              </a:rPr>
              <a:t>)</a:t>
            </a:r>
            <a:r>
              <a:rPr lang="el-GR" sz="1600" dirty="0">
                <a:solidFill>
                  <a:schemeClr val="tx1"/>
                </a:solidFill>
                <a:latin typeface="Arial Black" pitchFamily="34" charset="0"/>
              </a:rPr>
              <a:t> και σπανιότερα με διάτρησή τους.</a:t>
            </a:r>
          </a:p>
          <a:p>
            <a:pPr marL="468000" indent="-468000">
              <a:lnSpc>
                <a:spcPct val="100000"/>
              </a:lnSpc>
              <a:buNone/>
            </a:pPr>
            <a:r>
              <a:rPr lang="el-GR" sz="1600" dirty="0">
                <a:solidFill>
                  <a:schemeClr val="tx1"/>
                </a:solidFill>
                <a:latin typeface="Arial Black" pitchFamily="34" charset="0"/>
              </a:rPr>
              <a:t>δ) Ο έλεγχος του εσωτερικού των αυλών, με την βοήθεια ειδικής λάμπας. Αν διαπιστωθούν διαβρώσεις σε αισθητή έκταση, ακολουθεί η κατά μήκος μετά από δειγματοληψία, κοπή μερικών αυλών και ο έλεγχος του πάχους. Ο παραπάνω έλεγχος μπορεί να οδηγήσει σε μερική ή ολική αντικατάσταση των αυλών.</a:t>
            </a:r>
          </a:p>
          <a:p>
            <a:pPr marL="468000" indent="-468000">
              <a:lnSpc>
                <a:spcPct val="100000"/>
              </a:lnSpc>
              <a:buNone/>
            </a:pPr>
            <a:r>
              <a:rPr lang="el-GR" sz="1600" dirty="0">
                <a:solidFill>
                  <a:schemeClr val="tx1"/>
                </a:solidFill>
                <a:latin typeface="Arial Black" pitchFamily="34" charset="0"/>
              </a:rPr>
              <a:t>ε) Η επάλειψη του υδροθαλάμου με </a:t>
            </a:r>
            <a:r>
              <a:rPr lang="el-GR" sz="1600" dirty="0" err="1">
                <a:solidFill>
                  <a:schemeClr val="tx1"/>
                </a:solidFill>
                <a:latin typeface="Arial Black" pitchFamily="34" charset="0"/>
              </a:rPr>
              <a:t>επιψευδαργυρίνη</a:t>
            </a:r>
            <a:r>
              <a:rPr lang="el-GR" sz="1600" dirty="0">
                <a:solidFill>
                  <a:schemeClr val="tx1"/>
                </a:solidFill>
                <a:latin typeface="Arial Black" pitchFamily="34" charset="0"/>
              </a:rPr>
              <a:t> (</a:t>
            </a:r>
            <a:r>
              <a:rPr lang="en-US" sz="1600" dirty="0">
                <a:solidFill>
                  <a:schemeClr val="tx1"/>
                </a:solidFill>
                <a:latin typeface="Arial Black" pitchFamily="34" charset="0"/>
              </a:rPr>
              <a:t>Zinc-White)</a:t>
            </a:r>
            <a:r>
              <a:rPr lang="el-GR" sz="1600" dirty="0">
                <a:solidFill>
                  <a:schemeClr val="tx1"/>
                </a:solidFill>
                <a:latin typeface="Arial Black" pitchFamily="34" charset="0"/>
              </a:rPr>
              <a:t>. </a:t>
            </a:r>
          </a:p>
          <a:p>
            <a:pPr>
              <a:lnSpc>
                <a:spcPct val="100000"/>
              </a:lnSpc>
              <a:buFont typeface="Wingdings" panose="05000000000000000000" pitchFamily="2" charset="2"/>
              <a:buChar char="ü"/>
            </a:pPr>
            <a:r>
              <a:rPr lang="el-GR" sz="1600" dirty="0">
                <a:solidFill>
                  <a:schemeClr val="tx1"/>
                </a:solidFill>
                <a:latin typeface="Arial Black" pitchFamily="34" charset="0"/>
              </a:rPr>
              <a:t>Τα μέτρα αυτά παίρνονται περιοδικά και προβλέπονται πάντοτε και στα εγχειρίδια των κατασκευαστών, που περιέχουν τις κατάλληλες οδηγίες συντήρησης του λέβητα.</a:t>
            </a:r>
          </a:p>
          <a:p>
            <a:pPr>
              <a:buNone/>
            </a:pPr>
            <a:r>
              <a:rPr lang="el-GR" sz="1600" dirty="0">
                <a:latin typeface="Arial Black" pitchFamily="34" charset="0"/>
              </a:rPr>
              <a:t>      Η αντιμετώπιση των εξωτερικών διαβρώσεων συνίσταται κυρίως σε επιμελημένη επιθεώρηση των μερών που προσβάλλονται από το νερό, καθαρισμό και πιθανή αναγόμωσή τους με ηλεκτροσυγκόλληση και τέλος με βάψιμο των επιφανειών με προστατευτικά αντιδιαβρωτικά χρώματα και επιμελή κάλυψη του λέβητα. </a:t>
            </a:r>
          </a:p>
        </p:txBody>
      </p:sp>
      <p:sp>
        <p:nvSpPr>
          <p:cNvPr id="4" name="Title 1">
            <a:extLst>
              <a:ext uri="{FF2B5EF4-FFF2-40B4-BE49-F238E27FC236}">
                <a16:creationId xmlns:a16="http://schemas.microsoft.com/office/drawing/2014/main" id="{EAFA49EF-8DA5-0E1C-3479-300F91F3F52D}"/>
              </a:ext>
            </a:extLst>
          </p:cNvPr>
          <p:cNvSpPr txBox="1">
            <a:spLocks/>
          </p:cNvSpPr>
          <p:nvPr/>
        </p:nvSpPr>
        <p:spPr>
          <a:xfrm>
            <a:off x="285750" y="188187"/>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8.3.  Αντιμετώπιση των διαβρώσεων</a:t>
            </a:r>
            <a:endParaRPr lang="en-US" sz="2400" b="1" u="sng" dirty="0">
              <a:solidFill>
                <a:schemeClr val="bg1"/>
              </a:solidFill>
              <a:latin typeface="Arial" pitchFamily="34" charset="0"/>
              <a:cs typeface="Arial" pitchFamily="34" charset="0"/>
            </a:endParaRP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472608"/>
          </a:xfrm>
        </p:spPr>
        <p:txBody>
          <a:bodyPr>
            <a:normAutofit/>
          </a:bodyPr>
          <a:lstStyle/>
          <a:p>
            <a:endParaRPr lang="el-GR" sz="1600" dirty="0">
              <a:latin typeface="Arial Black" pitchFamily="34" charset="0"/>
            </a:endParaRPr>
          </a:p>
          <a:p>
            <a:r>
              <a:rPr lang="el-GR" sz="2200" dirty="0">
                <a:latin typeface="Arial Black" pitchFamily="34" charset="0"/>
              </a:rPr>
              <a:t> Γι αυτό πρέπει να καταβάλλεται η μεγαλύτερη δυνατή προσπάθεια για την αντιμετώπισή τους. Αυτό επιτυγχάνεται κυρίως με την προσθήκη χημικών ουσιών, όπως προηγουμένως αναφέρθηκε, ώστε το νερό των λεβήτων να διατηρείται ουδέτερο ή ελαφρά αλκαλικό και να εξασφαλίζεται έτσι ότι αυτό δεν θα παρουσιάζει όξινη αντίδραση.</a:t>
            </a:r>
          </a:p>
          <a:p>
            <a:endParaRPr lang="el-GR" sz="2200" dirty="0">
              <a:latin typeface="Arial Black" pitchFamily="34" charset="0"/>
            </a:endParaRPr>
          </a:p>
          <a:p>
            <a:endParaRPr lang="el-GR" sz="2200" dirty="0">
              <a:latin typeface="Arial Black" pitchFamily="34" charset="0"/>
            </a:endParaRPr>
          </a:p>
          <a:p>
            <a:r>
              <a:rPr lang="el-GR" sz="2200" dirty="0">
                <a:latin typeface="Arial Black" pitchFamily="34" charset="0"/>
              </a:rPr>
              <a:t>  Για να αντιμετωπιστεί η διάβρωση από την ηλεκτρόλυση καταβάλλεται προσπάθεια επαρκούς χημικής επεξεργασίας του νερού, ώστε ποτέ να μη περιέχονται οξέα τα οποία την υποβοηθούν.</a:t>
            </a:r>
          </a:p>
          <a:p>
            <a:endParaRPr lang="el-GR" sz="1600" dirty="0">
              <a:latin typeface="Arial Black" pitchFamily="34" charset="0"/>
            </a:endParaRPr>
          </a:p>
        </p:txBody>
      </p:sp>
      <p:sp>
        <p:nvSpPr>
          <p:cNvPr id="4" name="Title 1">
            <a:extLst>
              <a:ext uri="{FF2B5EF4-FFF2-40B4-BE49-F238E27FC236}">
                <a16:creationId xmlns:a16="http://schemas.microsoft.com/office/drawing/2014/main" id="{59FBCFBF-8313-AD54-AE4D-91367C1B388D}"/>
              </a:ext>
            </a:extLst>
          </p:cNvPr>
          <p:cNvSpPr txBox="1">
            <a:spLocks/>
          </p:cNvSpPr>
          <p:nvPr/>
        </p:nvSpPr>
        <p:spPr>
          <a:xfrm>
            <a:off x="285750" y="188187"/>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8.3.  Αντιμετώπιση των διαβρώσεων</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(συνέχεια)</a:t>
            </a:r>
            <a:r>
              <a:rPr lang="en-US" sz="2400" b="1" u="sng" dirty="0">
                <a:solidFill>
                  <a:schemeClr val="bg1"/>
                </a:solidFill>
                <a:latin typeface="Arial" pitchFamily="34" charset="0"/>
                <a:cs typeface="Arial" pitchFamily="34" charset="0"/>
              </a:rPr>
              <a: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805264"/>
          </a:xfrm>
        </p:spPr>
        <p:txBody>
          <a:bodyPr>
            <a:normAutofit/>
          </a:bodyPr>
          <a:lstStyle/>
          <a:p>
            <a:pPr>
              <a:buFont typeface="Wingdings" panose="05000000000000000000" pitchFamily="2" charset="2"/>
              <a:buChar char="Ø"/>
            </a:pPr>
            <a:r>
              <a:rPr lang="el-GR" sz="1800" u="sng" dirty="0">
                <a:solidFill>
                  <a:srgbClr val="FF0000"/>
                </a:solidFill>
                <a:latin typeface="Arial Black" pitchFamily="34" charset="0"/>
              </a:rPr>
              <a:t>Υγρή συντήρηση</a:t>
            </a:r>
          </a:p>
          <a:p>
            <a:pPr>
              <a:buFont typeface="Wingdings" panose="05000000000000000000" pitchFamily="2" charset="2"/>
              <a:buChar char="ü"/>
            </a:pPr>
            <a:r>
              <a:rPr lang="el-GR" sz="1800" dirty="0">
                <a:latin typeface="Arial Black" pitchFamily="34" charset="0"/>
              </a:rPr>
              <a:t>Η υγρή συντήρηση είναι η συνηθέστερη και εφαρμόζεται ‘όταν ο λέβητας πρόκειται να σταματήσει η λειτουργία του για διάστημα μέχρι 6 μήνες περίπου. Για την εφαρμογή της μεθόδου πραγματοποιείται πρώτα καλός εσωτερικός καθαρισμός και </a:t>
            </a:r>
            <a:r>
              <a:rPr lang="el-GR" sz="1800" dirty="0" err="1">
                <a:latin typeface="Arial Black" pitchFamily="34" charset="0"/>
              </a:rPr>
              <a:t>εκκαπνισμός</a:t>
            </a:r>
            <a:r>
              <a:rPr lang="el-GR" sz="1800" dirty="0">
                <a:latin typeface="Arial Black" pitchFamily="34" charset="0"/>
              </a:rPr>
              <a:t> του λέβητα. Γεμίζει ο λέβητας μέχρι την ανώτατη στάθμη λειτουργίας με αλκαλικό νερό και ανάβονται οι φωτιές ώστε να βράσει το νερό για μισή ώρα τουλάχιστον υπό πίεση 1 ως 1.2 </a:t>
            </a:r>
            <a:r>
              <a:rPr lang="en-US" sz="1800" dirty="0">
                <a:latin typeface="Arial Black" pitchFamily="34" charset="0"/>
              </a:rPr>
              <a:t>bar.</a:t>
            </a:r>
            <a:r>
              <a:rPr lang="el-GR" sz="1800" dirty="0">
                <a:latin typeface="Arial Black" pitchFamily="34" charset="0"/>
              </a:rPr>
              <a:t> Ο βρασμός πραγματοποιείται με ανοικτό το ασφαλιστικό, ώστε να απομακρυνθεί όλος ο αέρας που περιέχεται στο νερό. Σβήνονται στην συνέχεια οι φωτιές και καταθλίβεται αλκαλικό νερό, μέχρι να γεμίσει εντελώς ο λέβητας. Κλείνεται το ασφαλιστικό και ελέγχεται η στεγανότητα των επιστομίων. Ανά δεκαήμερο περίπου ελέγχεται ξανά η στεγανότητα και εξακριβώνεται αν υπάρχει απώλεια, οπότε αναπληρώνεται αυτή με την χειραντλία ή την ηλεκτρική αντλία.</a:t>
            </a:r>
          </a:p>
          <a:p>
            <a:pPr>
              <a:buFont typeface="Wingdings" panose="05000000000000000000" pitchFamily="2" charset="2"/>
              <a:buChar char="ü"/>
            </a:pPr>
            <a:r>
              <a:rPr lang="el-GR" sz="1800" dirty="0">
                <a:latin typeface="Arial Black" pitchFamily="34" charset="0"/>
              </a:rPr>
              <a:t>Το νερό πρέπει να είναι ελαφρά αλκαλικό. Η θερμοκρασία του λεβητοστασίου πρέπει να διατηρείται ικανοποιητική, ώστε να αποκλείεται περίπτωση πήξης (</a:t>
            </a:r>
            <a:r>
              <a:rPr lang="el-GR" sz="1800" dirty="0" err="1">
                <a:latin typeface="Arial Black" pitchFamily="34" charset="0"/>
              </a:rPr>
              <a:t>παγοποίησης</a:t>
            </a:r>
            <a:r>
              <a:rPr lang="el-GR" sz="1800" dirty="0">
                <a:latin typeface="Arial Black" pitchFamily="34" charset="0"/>
              </a:rPr>
              <a:t>) του νερού.</a:t>
            </a:r>
          </a:p>
          <a:p>
            <a:endParaRPr lang="el-GR" sz="1600" dirty="0">
              <a:latin typeface="Arial Black" pitchFamily="34" charset="0"/>
            </a:endParaRPr>
          </a:p>
        </p:txBody>
      </p:sp>
      <p:sp>
        <p:nvSpPr>
          <p:cNvPr id="4" name="Title 1">
            <a:extLst>
              <a:ext uri="{FF2B5EF4-FFF2-40B4-BE49-F238E27FC236}">
                <a16:creationId xmlns:a16="http://schemas.microsoft.com/office/drawing/2014/main" id="{7DCD7B71-3BCF-E500-5553-17D3B1AC3512}"/>
              </a:ext>
            </a:extLst>
          </p:cNvPr>
          <p:cNvSpPr txBox="1">
            <a:spLocks/>
          </p:cNvSpPr>
          <p:nvPr/>
        </p:nvSpPr>
        <p:spPr>
          <a:xfrm>
            <a:off x="285750" y="188187"/>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8.4.  </a:t>
            </a:r>
            <a:r>
              <a:rPr lang="el-GR" sz="2400" b="1" u="sng" dirty="0">
                <a:solidFill>
                  <a:srgbClr val="FFFF00"/>
                </a:solidFill>
                <a:latin typeface="Arial" pitchFamily="34" charset="0"/>
                <a:cs typeface="Arial" pitchFamily="34" charset="0"/>
              </a:rPr>
              <a:t>Υγρή</a:t>
            </a:r>
            <a:r>
              <a:rPr lang="el-GR" sz="2400" b="1" u="sng" dirty="0">
                <a:solidFill>
                  <a:schemeClr val="bg1"/>
                </a:solidFill>
                <a:latin typeface="Arial" pitchFamily="34" charset="0"/>
                <a:cs typeface="Arial" pitchFamily="34" charset="0"/>
              </a:rPr>
              <a:t> και ξηρή </a:t>
            </a:r>
            <a:r>
              <a:rPr lang="el-GR" sz="2400" b="1" u="sng" dirty="0">
                <a:solidFill>
                  <a:srgbClr val="FFFF00"/>
                </a:solidFill>
                <a:latin typeface="Arial" pitchFamily="34" charset="0"/>
                <a:cs typeface="Arial" pitchFamily="34" charset="0"/>
              </a:rPr>
              <a:t>συντήρηση</a:t>
            </a:r>
            <a:r>
              <a:rPr lang="en-US" sz="2400" b="1" u="sng" dirty="0">
                <a:solidFill>
                  <a:schemeClr val="bg1"/>
                </a:solidFill>
                <a:latin typeface="Arial" pitchFamily="34" charset="0"/>
                <a:cs typeface="Arial" pitchFamily="34" charset="0"/>
              </a:rPr>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sp>
        <p:nvSpPr>
          <p:cNvPr id="5" name="Title 1"/>
          <p:cNvSpPr>
            <a:spLocks noGrp="1"/>
          </p:cNvSpPr>
          <p:nvPr>
            <p:ph type="title"/>
          </p:nvPr>
        </p:nvSpPr>
        <p:spPr>
          <a:xfrm>
            <a:off x="285720" y="214290"/>
            <a:ext cx="8572560" cy="714380"/>
          </a:xfrm>
          <a:solidFill>
            <a:srgbClr val="7030A0"/>
          </a:solidFill>
          <a:effectLst>
            <a:glow rad="228600">
              <a:schemeClr val="accent1">
                <a:satMod val="175000"/>
                <a:alpha val="40000"/>
              </a:schemeClr>
            </a:glow>
          </a:effectLst>
        </p:spPr>
        <p:txBody>
          <a:bodyPr>
            <a:normAutofit fontScale="90000"/>
          </a:bodyPr>
          <a:lstStyle/>
          <a:p>
            <a:r>
              <a:rPr lang="el-GR" sz="2400" b="1" u="sng" dirty="0">
                <a:solidFill>
                  <a:schemeClr val="bg1"/>
                </a:solidFill>
                <a:latin typeface="Arial" pitchFamily="34" charset="0"/>
                <a:cs typeface="Arial" pitchFamily="34" charset="0"/>
              </a:rPr>
              <a:t>1.3.  ΛΕΒΗΤΑΣ </a:t>
            </a:r>
            <a:r>
              <a:rPr lang="en-US" sz="2400" b="1" u="sng" dirty="0">
                <a:solidFill>
                  <a:schemeClr val="bg1"/>
                </a:solidFill>
                <a:latin typeface="Arial" pitchFamily="34" charset="0"/>
                <a:cs typeface="Arial" pitchFamily="34" charset="0"/>
              </a:rPr>
              <a:t>BABCOCK-WILCOX (B &amp; W) </a:t>
            </a:r>
            <a:r>
              <a:rPr lang="el-GR" sz="2400" b="1" u="sng" dirty="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611560" y="1268760"/>
            <a:ext cx="7992888" cy="5040560"/>
          </a:xfrm>
          <a:prstGeom prst="rect">
            <a:avLst/>
          </a:prstGeom>
          <a:noFill/>
          <a:ln w="9525">
            <a:noFill/>
            <a:miter lim="800000"/>
            <a:headEnd/>
            <a:tailEnd/>
          </a:ln>
          <a:effectLst/>
        </p:spPr>
      </p:pic>
    </p:spTree>
    <p:extLst>
      <p:ext uri="{BB962C8B-B14F-4D97-AF65-F5344CB8AC3E}">
        <p14:creationId xmlns:p14="http://schemas.microsoft.com/office/powerpoint/2010/main" val="1564632538"/>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472608"/>
          </a:xfrm>
        </p:spPr>
        <p:txBody>
          <a:bodyPr>
            <a:normAutofit/>
          </a:bodyPr>
          <a:lstStyle/>
          <a:p>
            <a:pPr>
              <a:buClr>
                <a:srgbClr val="FF0000"/>
              </a:buClr>
              <a:buFont typeface="Wingdings" panose="05000000000000000000" pitchFamily="2" charset="2"/>
              <a:buChar char="Ø"/>
            </a:pPr>
            <a:r>
              <a:rPr lang="el-GR" sz="2000" dirty="0">
                <a:solidFill>
                  <a:srgbClr val="00B050"/>
                </a:solidFill>
                <a:latin typeface="Arial Black" pitchFamily="34" charset="0"/>
              </a:rPr>
              <a:t> </a:t>
            </a:r>
            <a:r>
              <a:rPr lang="el-GR" sz="2000" u="sng" dirty="0">
                <a:solidFill>
                  <a:srgbClr val="FF0000"/>
                </a:solidFill>
                <a:latin typeface="Arial Black" pitchFamily="34" charset="0"/>
              </a:rPr>
              <a:t>Ξηρή συντήρηση</a:t>
            </a:r>
          </a:p>
          <a:p>
            <a:pPr>
              <a:buFont typeface="Wingdings" panose="05000000000000000000" pitchFamily="2" charset="2"/>
              <a:buChar char="ü"/>
            </a:pPr>
            <a:r>
              <a:rPr lang="el-GR" sz="2000" dirty="0">
                <a:latin typeface="Arial Black" pitchFamily="34" charset="0"/>
              </a:rPr>
              <a:t>Η ξηρή συντήρηση είναι πολυπλοκότερη από την προηγούμενη και εφαρμόζεται για διαστήματα αργίας του λέβητα πάνω από 6 μήνες.  </a:t>
            </a:r>
            <a:r>
              <a:rPr lang="el-GR" sz="2000" dirty="0" err="1">
                <a:latin typeface="Arial Black" pitchFamily="34" charset="0"/>
              </a:rPr>
              <a:t>Αδειάζεται</a:t>
            </a:r>
            <a:r>
              <a:rPr lang="el-GR" sz="2000" dirty="0">
                <a:latin typeface="Arial Black" pitchFamily="34" charset="0"/>
              </a:rPr>
              <a:t> πρώτα ο λέβητας και εκτελείται καλός εσωτερικός και εξωτερικός καθαρισμός. </a:t>
            </a:r>
          </a:p>
          <a:p>
            <a:pPr>
              <a:buNone/>
            </a:pPr>
            <a:r>
              <a:rPr lang="el-GR" sz="2000" dirty="0">
                <a:solidFill>
                  <a:srgbClr val="00B050"/>
                </a:solidFill>
                <a:latin typeface="Arial Black" pitchFamily="34" charset="0"/>
              </a:rPr>
              <a:t>     </a:t>
            </a:r>
            <a:r>
              <a:rPr lang="el-GR" sz="2000" dirty="0">
                <a:latin typeface="Arial Black" pitchFamily="34" charset="0"/>
              </a:rPr>
              <a:t>Στην συνέχεια τοποθετούνται μέσα στον λέβητα από τις ανθρωποθυρίδες, μαγκάλια με αναμμένα κάρβουνα. Συγχρόνως ανάβεται μικρή φωτιά (καυστήρας) στην εστία. Έτσι επιτυγχάνεται το στέγνωμα του λέβητα και ελαττώνεται ο αέρας που περιέχεται σ αυτόν με αποτέλεσμα να σβήνουν προοδευτικά και τα κάρβουνα των μαγκαλιών, λόγω έλλειψης οξυγόνου. Μόλις συμβεί αυτό τοποθετούνται γρήγορα μέσα στον λέβητα δίσκοι με άνυδρο ασβέστη ( μη σβησμένο) και αμέσως τοποθετούνται τα πώματα. Η αναλογία ασβέστη είναι 5 </a:t>
            </a:r>
            <a:r>
              <a:rPr lang="en-US" sz="2000" dirty="0">
                <a:latin typeface="Arial Black" pitchFamily="34" charset="0"/>
              </a:rPr>
              <a:t>kg</a:t>
            </a:r>
            <a:r>
              <a:rPr lang="el-GR" sz="2000" dirty="0">
                <a:latin typeface="Arial Black" pitchFamily="34" charset="0"/>
              </a:rPr>
              <a:t> περίπου ανά κυβικό μέτρο υδροθαλάμου.</a:t>
            </a:r>
          </a:p>
          <a:p>
            <a:endParaRPr lang="el-GR" sz="1600" dirty="0">
              <a:latin typeface="Arial Black" pitchFamily="34" charset="0"/>
            </a:endParaRPr>
          </a:p>
        </p:txBody>
      </p:sp>
      <p:sp>
        <p:nvSpPr>
          <p:cNvPr id="4" name="Title 1">
            <a:extLst>
              <a:ext uri="{FF2B5EF4-FFF2-40B4-BE49-F238E27FC236}">
                <a16:creationId xmlns:a16="http://schemas.microsoft.com/office/drawing/2014/main" id="{17160C8C-C12B-4A1C-5A74-115A62A0BFD9}"/>
              </a:ext>
            </a:extLst>
          </p:cNvPr>
          <p:cNvSpPr txBox="1">
            <a:spLocks/>
          </p:cNvSpPr>
          <p:nvPr/>
        </p:nvSpPr>
        <p:spPr>
          <a:xfrm>
            <a:off x="285750" y="188187"/>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8.4.  </a:t>
            </a:r>
            <a:r>
              <a:rPr lang="el-GR" sz="2400" b="1" u="sng" dirty="0">
                <a:solidFill>
                  <a:schemeClr val="bg2"/>
                </a:solidFill>
                <a:latin typeface="Arial" pitchFamily="34" charset="0"/>
                <a:cs typeface="Arial" pitchFamily="34" charset="0"/>
              </a:rPr>
              <a:t>Υγρή</a:t>
            </a:r>
            <a:r>
              <a:rPr lang="el-GR" sz="2400" b="1" u="sng" dirty="0">
                <a:solidFill>
                  <a:schemeClr val="bg1"/>
                </a:solidFill>
                <a:latin typeface="Arial" pitchFamily="34" charset="0"/>
                <a:cs typeface="Arial" pitchFamily="34" charset="0"/>
              </a:rPr>
              <a:t> και </a:t>
            </a:r>
            <a:r>
              <a:rPr lang="el-GR" sz="2400" b="1" u="sng" dirty="0">
                <a:solidFill>
                  <a:srgbClr val="FFFF00"/>
                </a:solidFill>
                <a:latin typeface="Arial" pitchFamily="34" charset="0"/>
                <a:cs typeface="Arial" pitchFamily="34" charset="0"/>
              </a:rPr>
              <a:t>ξηρή συντήρηση</a:t>
            </a:r>
            <a:r>
              <a:rPr lang="en-US" sz="2400" b="1" u="sng" dirty="0">
                <a:solidFill>
                  <a:schemeClr val="bg1"/>
                </a:solidFill>
                <a:latin typeface="Arial" pitchFamily="34" charset="0"/>
                <a:cs typeface="Arial" pitchFamily="34" charset="0"/>
              </a:rPr>
              <a:t> </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400600"/>
          </a:xfrm>
        </p:spPr>
        <p:txBody>
          <a:bodyPr>
            <a:normAutofit/>
          </a:bodyPr>
          <a:lstStyle/>
          <a:p>
            <a:pPr>
              <a:buFont typeface="Wingdings" panose="05000000000000000000" pitchFamily="2" charset="2"/>
              <a:buChar char="ü"/>
            </a:pPr>
            <a:r>
              <a:rPr lang="el-GR" sz="2600" dirty="0">
                <a:latin typeface="Arial Black" pitchFamily="34" charset="0"/>
              </a:rPr>
              <a:t>Με την μέθοδο αυτή επιτυγχάνεται η απορρόφηση της υγρασίας, η οποία παρουσιάζεται κατά το διάστημα της συντήρησης. Για την επιτυχία της μεθόδου αυτής απαιτείται καλή στεγανότητα του λέβητα, έλλειψη αέρα και υγρασίας και ταχύτητα κινήσεων κατά την εκτέλεση των διαφόρων εργασιών.</a:t>
            </a:r>
          </a:p>
          <a:p>
            <a:pPr>
              <a:buFont typeface="Wingdings" panose="05000000000000000000" pitchFamily="2" charset="2"/>
              <a:buChar char="ü"/>
            </a:pPr>
            <a:r>
              <a:rPr lang="el-GR" sz="2600" dirty="0">
                <a:latin typeface="Arial Black" pitchFamily="34" charset="0"/>
              </a:rPr>
              <a:t>Κατά την ξηρή συντήρηση στα υγρά κλίματα μια φορά την εβδομάδα ή ανά 15θήμερο ανάβεται φωτιά στις εστίες με κάρβουνα για την απορρόφηση της υγρασίας.</a:t>
            </a:r>
          </a:p>
          <a:p>
            <a:endParaRPr lang="el-GR" sz="2000" dirty="0">
              <a:latin typeface="Arial Black" pitchFamily="34" charset="0"/>
            </a:endParaRPr>
          </a:p>
        </p:txBody>
      </p:sp>
      <p:sp>
        <p:nvSpPr>
          <p:cNvPr id="4" name="Title 1">
            <a:extLst>
              <a:ext uri="{FF2B5EF4-FFF2-40B4-BE49-F238E27FC236}">
                <a16:creationId xmlns:a16="http://schemas.microsoft.com/office/drawing/2014/main" id="{F9CFB85E-F220-0F41-53B3-E3342F40F805}"/>
              </a:ext>
            </a:extLst>
          </p:cNvPr>
          <p:cNvSpPr txBox="1">
            <a:spLocks/>
          </p:cNvSpPr>
          <p:nvPr/>
        </p:nvSpPr>
        <p:spPr>
          <a:xfrm>
            <a:off x="285750" y="188187"/>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8.4.  </a:t>
            </a:r>
            <a:r>
              <a:rPr lang="el-GR" sz="2400" b="1" u="sng" dirty="0">
                <a:solidFill>
                  <a:schemeClr val="bg2"/>
                </a:solidFill>
                <a:latin typeface="Arial" pitchFamily="34" charset="0"/>
                <a:cs typeface="Arial" pitchFamily="34" charset="0"/>
              </a:rPr>
              <a:t>Υγρή</a:t>
            </a:r>
            <a:r>
              <a:rPr lang="el-GR" sz="2400" b="1" u="sng" dirty="0">
                <a:solidFill>
                  <a:schemeClr val="bg1"/>
                </a:solidFill>
                <a:latin typeface="Arial" pitchFamily="34" charset="0"/>
                <a:cs typeface="Arial" pitchFamily="34" charset="0"/>
              </a:rPr>
              <a:t> και </a:t>
            </a:r>
            <a:r>
              <a:rPr lang="el-GR" sz="2400" b="1" u="sng" dirty="0">
                <a:solidFill>
                  <a:srgbClr val="FFFF00"/>
                </a:solidFill>
                <a:latin typeface="Arial" pitchFamily="34" charset="0"/>
                <a:cs typeface="Arial" pitchFamily="34" charset="0"/>
              </a:rPr>
              <a:t>ξηρή συντήρηση (συνέχεια)</a:t>
            </a:r>
            <a:r>
              <a:rPr lang="en-US" sz="2400" b="1" u="sng" dirty="0">
                <a:solidFill>
                  <a:schemeClr val="bg1"/>
                </a:solidFill>
                <a:latin typeface="Arial" pitchFamily="34" charset="0"/>
                <a:cs typeface="Arial" pitchFamily="34" charset="0"/>
              </a:rPr>
              <a:t> </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590974"/>
          </a:xfrm>
        </p:spPr>
        <p:txBody>
          <a:bodyPr>
            <a:normAutofit/>
          </a:bodyPr>
          <a:lstStyle/>
          <a:p>
            <a:pPr>
              <a:buFont typeface="Wingdings" panose="05000000000000000000" pitchFamily="2" charset="2"/>
              <a:buChar char="Ø"/>
            </a:pPr>
            <a:r>
              <a:rPr lang="el-GR" sz="2100" dirty="0">
                <a:latin typeface="Arial Black" pitchFamily="34" charset="0"/>
              </a:rPr>
              <a:t>Κατά την εκκένωση και το άνοιγμα των λεβήτων παίρνονται τα ακόλουθα προφυλακτικά μέτρα, για αποφυγή ατυχημάτων στο προσωπικό που απασχολείται με τον λέβητα ή ζημίες στο υλικό του λέβητα. Στην αρχή η εκκένωση λεβήτων υπό πίεση στην θάλασσα, πρέπει να αποφεύγεται, έστω κι αν ο κατασκευαστής έχει προβλέψει σχετική σωλήνωση. Εξαίρεση επιτρέπεται μόνο σε περιπτώσεις όπου ο παράγοντας χρόνος έχει μεγάλη σημασία, αλλά τότε θα γίνεται δεκτή και η πιθανότητα αστάθμητων βλαβών, λόγω ανομοιόμορφων συστολών και διαστολών του λέβητα. Η καλύτερη λύση στην προκειμένη περίπτωση είναι η απομόνωση του λέβητα, μέχρι την πλήρη πτώση της πίεσής του, οπότε ανοίγονται τα εξαεριστικά και ο λέβητας  αφήνεται να κρυώσει. Επιτάχυνση της ψύξης του με δημιουργία ρευμάτων αέρα </a:t>
            </a:r>
            <a:r>
              <a:rPr lang="el-GR" sz="2100" dirty="0">
                <a:solidFill>
                  <a:srgbClr val="FF0000"/>
                </a:solidFill>
                <a:latin typeface="Arial Black" pitchFamily="34" charset="0"/>
              </a:rPr>
              <a:t>απαγορεύεται.</a:t>
            </a:r>
          </a:p>
        </p:txBody>
      </p:sp>
      <p:sp>
        <p:nvSpPr>
          <p:cNvPr id="4" name="Title 1">
            <a:extLst>
              <a:ext uri="{FF2B5EF4-FFF2-40B4-BE49-F238E27FC236}">
                <a16:creationId xmlns:a16="http://schemas.microsoft.com/office/drawing/2014/main" id="{ADB01C55-C4EB-BDA9-9393-510A11BC5FD5}"/>
              </a:ext>
            </a:extLst>
          </p:cNvPr>
          <p:cNvSpPr txBox="1">
            <a:spLocks/>
          </p:cNvSpPr>
          <p:nvPr/>
        </p:nvSpPr>
        <p:spPr>
          <a:xfrm>
            <a:off x="285750" y="188187"/>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8.5.  Άνοιγμα των λεβήτων-μέτρα προφύλαξης</a:t>
            </a:r>
            <a:endParaRPr lang="en-US" sz="2400" b="1" u="sng" dirty="0">
              <a:solidFill>
                <a:schemeClr val="bg1"/>
              </a:solidFill>
              <a:latin typeface="Arial" pitchFamily="34" charset="0"/>
              <a:cs typeface="Arial" pitchFamily="34" charset="0"/>
            </a:endParaRP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544616"/>
          </a:xfrm>
        </p:spPr>
        <p:txBody>
          <a:bodyPr>
            <a:normAutofit lnSpcReduction="10000"/>
          </a:bodyPr>
          <a:lstStyle/>
          <a:p>
            <a:pPr>
              <a:buFont typeface="Wingdings" panose="05000000000000000000" pitchFamily="2" charset="2"/>
              <a:buChar char="Ø"/>
            </a:pPr>
            <a:r>
              <a:rPr lang="el-GR" sz="2300" dirty="0">
                <a:latin typeface="Arial Black" pitchFamily="34" charset="0"/>
              </a:rPr>
              <a:t>Μετά την ομαλή ψύξη του λέβητα επακολουθεί η εκκένωσή του. Πριν από την είσοδο του </a:t>
            </a:r>
            <a:r>
              <a:rPr lang="el-GR" sz="2300" dirty="0">
                <a:solidFill>
                  <a:srgbClr val="FF0000"/>
                </a:solidFill>
                <a:latin typeface="Arial Black" pitchFamily="34" charset="0"/>
              </a:rPr>
              <a:t>προσωπικού μέσα στον λέβητα, πρέπει να αερισθεί καλά, </a:t>
            </a:r>
            <a:r>
              <a:rPr lang="el-GR" sz="2300" dirty="0">
                <a:latin typeface="Arial Black" pitchFamily="34" charset="0"/>
              </a:rPr>
              <a:t>γιατί παρουσιάζονται τοξικά ή άλλα καταστρεπτικά  αέρια για τον ανθρώπινο οργανισμό. Επίσης μερικές φορές παρουσιάζονται και </a:t>
            </a:r>
            <a:r>
              <a:rPr lang="el-GR" sz="2300" dirty="0">
                <a:solidFill>
                  <a:srgbClr val="FF0000"/>
                </a:solidFill>
                <a:latin typeface="Arial Black" pitchFamily="34" charset="0"/>
              </a:rPr>
              <a:t>εκρηκτικά αέρια. </a:t>
            </a:r>
            <a:r>
              <a:rPr lang="el-GR" sz="2300" dirty="0">
                <a:latin typeface="Arial Black" pitchFamily="34" charset="0"/>
              </a:rPr>
              <a:t>Επίσης </a:t>
            </a:r>
            <a:r>
              <a:rPr lang="el-GR" sz="2300" dirty="0">
                <a:solidFill>
                  <a:srgbClr val="FF0000"/>
                </a:solidFill>
                <a:latin typeface="Arial Black" pitchFamily="34" charset="0"/>
              </a:rPr>
              <a:t>απαγορεύονται ρητά τα γυμνά φώτα </a:t>
            </a:r>
            <a:r>
              <a:rPr lang="el-GR" sz="2300" dirty="0">
                <a:latin typeface="Arial Black" pitchFamily="34" charset="0"/>
              </a:rPr>
              <a:t>και το </a:t>
            </a:r>
            <a:r>
              <a:rPr lang="el-GR" sz="2300" dirty="0">
                <a:solidFill>
                  <a:srgbClr val="FF0000"/>
                </a:solidFill>
                <a:latin typeface="Arial Black" pitchFamily="34" charset="0"/>
              </a:rPr>
              <a:t>κάπνισμα </a:t>
            </a:r>
            <a:r>
              <a:rPr lang="el-GR" sz="2300" dirty="0">
                <a:latin typeface="Arial Black" pitchFamily="34" charset="0"/>
              </a:rPr>
              <a:t>μέσα στον λέβητα και στο λεβητοστάσιο πριν από την παρέλευση 24ωρου εντατικού αερισμού. Επίσης είναι φρόνιμο στο χρονικό αυτό διάστημα να </a:t>
            </a:r>
            <a:r>
              <a:rPr lang="el-GR" sz="2300" dirty="0">
                <a:solidFill>
                  <a:srgbClr val="FF0000"/>
                </a:solidFill>
                <a:latin typeface="Arial Black" pitchFamily="34" charset="0"/>
              </a:rPr>
              <a:t>αποφεύγονται τα φορητά φώτα </a:t>
            </a:r>
            <a:r>
              <a:rPr lang="el-GR" sz="2300" dirty="0">
                <a:latin typeface="Arial Black" pitchFamily="34" charset="0"/>
              </a:rPr>
              <a:t>και να χρησιμοποιούνται φακοί χειρός με μπαταρίες. </a:t>
            </a:r>
            <a:r>
              <a:rPr lang="el-GR" sz="2300" dirty="0">
                <a:solidFill>
                  <a:srgbClr val="FF0000"/>
                </a:solidFill>
                <a:latin typeface="Arial Black" pitchFamily="34" charset="0"/>
              </a:rPr>
              <a:t>Ποτέ δεν επιτρέπεται να εργάζονται μέλη του  προσωπικού μέσα στον λέβητα, αν δεν υπάρχει άφθονος αερισμός με τεχνητά μέσα.</a:t>
            </a:r>
            <a:endParaRPr lang="el-GR" sz="2300" dirty="0">
              <a:latin typeface="Arial Black" pitchFamily="34" charset="0"/>
            </a:endParaRPr>
          </a:p>
          <a:p>
            <a:endParaRPr lang="el-GR" sz="2000" dirty="0">
              <a:latin typeface="Arial Black" pitchFamily="34" charset="0"/>
            </a:endParaRPr>
          </a:p>
        </p:txBody>
      </p:sp>
      <p:sp>
        <p:nvSpPr>
          <p:cNvPr id="4" name="Title 1">
            <a:extLst>
              <a:ext uri="{FF2B5EF4-FFF2-40B4-BE49-F238E27FC236}">
                <a16:creationId xmlns:a16="http://schemas.microsoft.com/office/drawing/2014/main" id="{879C7357-B316-FD1A-A089-457647679098}"/>
              </a:ext>
            </a:extLst>
          </p:cNvPr>
          <p:cNvSpPr txBox="1">
            <a:spLocks/>
          </p:cNvSpPr>
          <p:nvPr/>
        </p:nvSpPr>
        <p:spPr>
          <a:xfrm>
            <a:off x="285750" y="188187"/>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8.5.  Άνοιγμα των λεβήτων-μέτρα προφύλαξης (συνέχεια)</a:t>
            </a:r>
            <a:endParaRPr lang="en-US" sz="2400" b="1" u="sng" dirty="0">
              <a:solidFill>
                <a:schemeClr val="bg1"/>
              </a:solidFill>
              <a:latin typeface="Arial" pitchFamily="34" charset="0"/>
              <a:cs typeface="Arial" pitchFamily="34" charset="0"/>
            </a:endParaRP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617077"/>
          </a:xfrm>
        </p:spPr>
        <p:txBody>
          <a:bodyPr>
            <a:normAutofit/>
          </a:bodyPr>
          <a:lstStyle/>
          <a:p>
            <a:pPr>
              <a:buFont typeface="Wingdings" panose="05000000000000000000" pitchFamily="2" charset="2"/>
              <a:buChar char="Ø"/>
            </a:pPr>
            <a:r>
              <a:rPr lang="el-GR" sz="1900" dirty="0">
                <a:latin typeface="Arial Black" pitchFamily="34" charset="0"/>
              </a:rPr>
              <a:t>Ο βρασμός του λέβητα, όπως είναι γνωστό, γίνεται όταν διαπιστωθεί μέσα σ αυτόν ύπαρξη ελαιωδών ουσιών. Η εκτέλεση του βρασμού στον λέβητα απαιτεί ικανό χρόνο και είναι πολύπλοκη. Παροχές ατμού, ο οποίος θα χρησιμοποιηθεί για τον βρασμό προσαρμόζονται στον υδροθάλαμο, στα εκκενωτικά του πυθμένα των συλλεκτών ατμού και στα κατώτερα σημεία του υπερθερμαντήρα και του οικονομητήρα. Επίσης ανεξάρτητες συνδέσεις εκκένωσης προσαρμόζονται σε κάθε οικονομητήρα και στα εξαεριστικά του υπερθερμαντήρα. Για τον βρασμό του λέβητα χρησιμοποιείται διάλυμα 75 </a:t>
            </a:r>
            <a:r>
              <a:rPr lang="en-US" sz="1900" dirty="0">
                <a:latin typeface="Arial Black" pitchFamily="34" charset="0"/>
              </a:rPr>
              <a:t>kg</a:t>
            </a:r>
            <a:r>
              <a:rPr lang="el-GR" sz="1900" dirty="0">
                <a:latin typeface="Arial Black" pitchFamily="34" charset="0"/>
              </a:rPr>
              <a:t> </a:t>
            </a:r>
            <a:r>
              <a:rPr lang="el-GR" sz="1900" dirty="0" err="1">
                <a:latin typeface="Arial Black" pitchFamily="34" charset="0"/>
              </a:rPr>
              <a:t>ματαπυριτικού</a:t>
            </a:r>
            <a:r>
              <a:rPr lang="el-GR" sz="1900" dirty="0">
                <a:latin typeface="Arial Black" pitchFamily="34" charset="0"/>
              </a:rPr>
              <a:t> </a:t>
            </a:r>
            <a:r>
              <a:rPr lang="el-GR" sz="1900" dirty="0" err="1">
                <a:latin typeface="Arial Black" pitchFamily="34" charset="0"/>
              </a:rPr>
              <a:t>πενταϋδρικού</a:t>
            </a:r>
            <a:r>
              <a:rPr lang="el-GR" sz="1900" dirty="0">
                <a:latin typeface="Arial Black" pitchFamily="34" charset="0"/>
              </a:rPr>
              <a:t> νατρίου για κάθε 4 μ3 χωρητικότητας του λέβητα ( ή 18 </a:t>
            </a:r>
            <a:r>
              <a:rPr lang="en-US" sz="1900" dirty="0">
                <a:latin typeface="Arial Black" pitchFamily="34" charset="0"/>
              </a:rPr>
              <a:t>kg/m3) </a:t>
            </a:r>
            <a:r>
              <a:rPr lang="el-GR" sz="1900" dirty="0">
                <a:latin typeface="Arial Black" pitchFamily="34" charset="0"/>
              </a:rPr>
              <a:t>μέσα στο απαραίτητα ζεστό νερό για την διάλυσή της. Η παραπάνω διάλυση εισάγεται στον </a:t>
            </a:r>
            <a:r>
              <a:rPr lang="el-GR" sz="1900" dirty="0" err="1">
                <a:latin typeface="Arial Black" pitchFamily="34" charset="0"/>
              </a:rPr>
              <a:t>οικονομητήρα</a:t>
            </a:r>
            <a:r>
              <a:rPr lang="el-GR" sz="1900" dirty="0">
                <a:latin typeface="Arial Black" pitchFamily="34" charset="0"/>
              </a:rPr>
              <a:t>, τον </a:t>
            </a:r>
            <a:r>
              <a:rPr lang="el-GR" sz="1900" dirty="0" err="1">
                <a:latin typeface="Arial Black" pitchFamily="34" charset="0"/>
              </a:rPr>
              <a:t>υπερθερμαντήρα</a:t>
            </a:r>
            <a:r>
              <a:rPr lang="el-GR" sz="1900" dirty="0">
                <a:latin typeface="Arial Black" pitchFamily="34" charset="0"/>
              </a:rPr>
              <a:t>, τους υδροθαλάμους και τους συλλέκτες του νερού.  Στην συνέχεια το </a:t>
            </a:r>
            <a:r>
              <a:rPr lang="el-GR" sz="1900" dirty="0" err="1">
                <a:latin typeface="Arial Black" pitchFamily="34" charset="0"/>
              </a:rPr>
              <a:t>ατμογόνο</a:t>
            </a:r>
            <a:r>
              <a:rPr lang="el-GR" sz="1900" dirty="0">
                <a:latin typeface="Arial Black" pitchFamily="34" charset="0"/>
              </a:rPr>
              <a:t> τμήμα του λέβητα γεμίζει με νερό μέχρι την κατώτερη στάθμη του υδροδείκτη. Μέσα στον </a:t>
            </a:r>
            <a:r>
              <a:rPr lang="el-GR" sz="1900" dirty="0" err="1">
                <a:latin typeface="Arial Black" pitchFamily="34" charset="0"/>
              </a:rPr>
              <a:t>οικονομητήρα</a:t>
            </a:r>
            <a:r>
              <a:rPr lang="el-GR" sz="1900" dirty="0">
                <a:latin typeface="Arial Black" pitchFamily="34" charset="0"/>
              </a:rPr>
              <a:t> ή τον </a:t>
            </a:r>
            <a:r>
              <a:rPr lang="el-GR" sz="1900" dirty="0" err="1">
                <a:latin typeface="Arial Black" pitchFamily="34" charset="0"/>
              </a:rPr>
              <a:t>υπερθερμαντήρα</a:t>
            </a:r>
            <a:r>
              <a:rPr lang="el-GR" sz="1900" dirty="0">
                <a:latin typeface="Arial Black" pitchFamily="34" charset="0"/>
              </a:rPr>
              <a:t>, δεν προστίθεται νερό μετά την εισαγωγή του διαλύματος.</a:t>
            </a:r>
          </a:p>
          <a:p>
            <a:endParaRPr lang="el-GR" sz="1600" dirty="0">
              <a:latin typeface="Arial Black" pitchFamily="34" charset="0"/>
            </a:endParaRPr>
          </a:p>
        </p:txBody>
      </p:sp>
      <p:sp>
        <p:nvSpPr>
          <p:cNvPr id="4" name="Title 1">
            <a:extLst>
              <a:ext uri="{FF2B5EF4-FFF2-40B4-BE49-F238E27FC236}">
                <a16:creationId xmlns:a16="http://schemas.microsoft.com/office/drawing/2014/main" id="{E1760BDC-5627-8E01-290D-EB0193B8841B}"/>
              </a:ext>
            </a:extLst>
          </p:cNvPr>
          <p:cNvSpPr txBox="1">
            <a:spLocks/>
          </p:cNvSpPr>
          <p:nvPr/>
        </p:nvSpPr>
        <p:spPr>
          <a:xfrm>
            <a:off x="285750" y="188187"/>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8.6.  Βρασμός του λέβητα</a:t>
            </a:r>
            <a:endParaRPr lang="en-US" sz="2400" b="1" u="sng" dirty="0">
              <a:solidFill>
                <a:schemeClr val="bg1"/>
              </a:solidFill>
              <a:latin typeface="Arial" pitchFamily="34" charset="0"/>
              <a:cs typeface="Arial" pitchFamily="34" charset="0"/>
            </a:endParaRP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545069"/>
          </a:xfrm>
        </p:spPr>
        <p:txBody>
          <a:bodyPr>
            <a:normAutofit/>
          </a:bodyPr>
          <a:lstStyle/>
          <a:p>
            <a:pPr>
              <a:buFont typeface="Wingdings" panose="05000000000000000000" pitchFamily="2" charset="2"/>
              <a:buChar char="Ø"/>
            </a:pPr>
            <a:r>
              <a:rPr lang="el-GR" sz="2300" dirty="0">
                <a:latin typeface="Arial Black" pitchFamily="34" charset="0"/>
              </a:rPr>
              <a:t>Ατμός κεκορεσμένος διοχετεύεται προς το </a:t>
            </a:r>
            <a:r>
              <a:rPr lang="el-GR" sz="2300" dirty="0" err="1">
                <a:latin typeface="Arial Black" pitchFamily="34" charset="0"/>
              </a:rPr>
              <a:t>ατμογόνο</a:t>
            </a:r>
            <a:r>
              <a:rPr lang="el-GR" sz="2300" dirty="0">
                <a:latin typeface="Arial Black" pitchFamily="34" charset="0"/>
              </a:rPr>
              <a:t> τμήμα του λέβητα, τον </a:t>
            </a:r>
            <a:r>
              <a:rPr lang="el-GR" sz="2300" dirty="0" err="1">
                <a:latin typeface="Arial Black" pitchFamily="34" charset="0"/>
              </a:rPr>
              <a:t>υπερθερμαντήρα</a:t>
            </a:r>
            <a:r>
              <a:rPr lang="el-GR" sz="2300" dirty="0">
                <a:latin typeface="Arial Black" pitchFamily="34" charset="0"/>
              </a:rPr>
              <a:t> και τον </a:t>
            </a:r>
            <a:r>
              <a:rPr lang="el-GR" sz="2300" dirty="0" err="1">
                <a:latin typeface="Arial Black" pitchFamily="34" charset="0"/>
              </a:rPr>
              <a:t>οικονομητήρα</a:t>
            </a:r>
            <a:r>
              <a:rPr lang="el-GR" sz="2300" dirty="0">
                <a:latin typeface="Arial Black" pitchFamily="34" charset="0"/>
              </a:rPr>
              <a:t>, μέσω των παροχών ατμού, οι οποίες αναφέρθηκαν προηγουμένως, ώστε να διατηρείται πίεση 9 ως 170 </a:t>
            </a:r>
            <a:r>
              <a:rPr lang="en-US" sz="2300" dirty="0">
                <a:latin typeface="Arial Black" pitchFamily="34" charset="0"/>
              </a:rPr>
              <a:t>bar. K</a:t>
            </a:r>
            <a:r>
              <a:rPr lang="el-GR" sz="2300" dirty="0">
                <a:latin typeface="Arial Black" pitchFamily="34" charset="0"/>
              </a:rPr>
              <a:t>ατά την διάρκεια του βρασμού επιτρέπεται μικρή εκροή, λόγω υπερχείλισης του διαλύματος. Η διάρκεια του βρασμού τις 8 ώρες, μετά την ύψωση της επιθυμητής πίεσης στον λέβητα και αφού εξακριβωθεί ότι όλοι οι χώροι του λέβητα έχουν γεμίσει με τα υλικά καθαρισμού. Μετά το τέλος του βρασμού διακόπτεται η παροχή ατμού και ανοίγονται τα εξαεριστικά.  Αν διαπιστωθεί ότι </a:t>
            </a:r>
            <a:r>
              <a:rPr lang="el-GR" sz="2300" dirty="0" err="1">
                <a:latin typeface="Arial Black" pitchFamily="34" charset="0"/>
              </a:rPr>
              <a:t>περέμειναν</a:t>
            </a:r>
            <a:r>
              <a:rPr lang="el-GR" sz="2300" dirty="0">
                <a:latin typeface="Arial Black" pitchFamily="34" charset="0"/>
              </a:rPr>
              <a:t> ακόμη ελαιώδεις ύλες, ο βρασμός πρέπει να επαναληφθεί. </a:t>
            </a:r>
          </a:p>
          <a:p>
            <a:endParaRPr lang="el-GR" sz="1800" dirty="0">
              <a:latin typeface="Arial Black" pitchFamily="34" charset="0"/>
            </a:endParaRPr>
          </a:p>
        </p:txBody>
      </p:sp>
      <p:sp>
        <p:nvSpPr>
          <p:cNvPr id="4" name="Title 1">
            <a:extLst>
              <a:ext uri="{FF2B5EF4-FFF2-40B4-BE49-F238E27FC236}">
                <a16:creationId xmlns:a16="http://schemas.microsoft.com/office/drawing/2014/main" id="{456E635E-A2FC-AD09-A110-1B6AA2F65CFB}"/>
              </a:ext>
            </a:extLst>
          </p:cNvPr>
          <p:cNvSpPr txBox="1">
            <a:spLocks/>
          </p:cNvSpPr>
          <p:nvPr/>
        </p:nvSpPr>
        <p:spPr>
          <a:xfrm>
            <a:off x="285750" y="188187"/>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8.6.  Βρασμός του λέβητα (συνέχεια)</a:t>
            </a:r>
            <a:endParaRPr lang="en-US" sz="2400" b="1" u="sng" dirty="0">
              <a:solidFill>
                <a:schemeClr val="bg1"/>
              </a:solidFill>
              <a:latin typeface="Arial" pitchFamily="34" charset="0"/>
              <a:cs typeface="Arial" pitchFamily="34" charset="0"/>
            </a:endParaRP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472608"/>
          </a:xfrm>
        </p:spPr>
        <p:txBody>
          <a:bodyPr>
            <a:normAutofit/>
          </a:bodyPr>
          <a:lstStyle/>
          <a:p>
            <a:pPr>
              <a:buFont typeface="Wingdings" panose="05000000000000000000" pitchFamily="2" charset="2"/>
              <a:buChar char="Ø"/>
            </a:pPr>
            <a:r>
              <a:rPr lang="el-GR" sz="2100" dirty="0">
                <a:latin typeface="Arial Black" pitchFamily="34" charset="0"/>
              </a:rPr>
              <a:t>Ο </a:t>
            </a:r>
            <a:r>
              <a:rPr lang="el-GR" sz="2100" dirty="0">
                <a:solidFill>
                  <a:srgbClr val="FF0000"/>
                </a:solidFill>
                <a:latin typeface="Arial Black" pitchFamily="34" charset="0"/>
              </a:rPr>
              <a:t>εσωτερικός </a:t>
            </a:r>
            <a:r>
              <a:rPr lang="el-GR" sz="2100" dirty="0">
                <a:latin typeface="Arial Black" pitchFamily="34" charset="0"/>
              </a:rPr>
              <a:t>και ο </a:t>
            </a:r>
            <a:r>
              <a:rPr lang="el-GR" sz="2100" dirty="0">
                <a:solidFill>
                  <a:srgbClr val="FF0000"/>
                </a:solidFill>
                <a:latin typeface="Arial Black" pitchFamily="34" charset="0"/>
              </a:rPr>
              <a:t>εξωτερικός </a:t>
            </a:r>
            <a:r>
              <a:rPr lang="el-GR" sz="2100" dirty="0">
                <a:latin typeface="Arial Black" pitchFamily="34" charset="0"/>
              </a:rPr>
              <a:t>καθαρισμός του λέβητα ή </a:t>
            </a:r>
            <a:r>
              <a:rPr lang="el-GR" sz="2100" dirty="0" err="1">
                <a:solidFill>
                  <a:srgbClr val="FF0000"/>
                </a:solidFill>
                <a:latin typeface="Arial Black" pitchFamily="34" charset="0"/>
              </a:rPr>
              <a:t>εκκαπνισμός</a:t>
            </a:r>
            <a:r>
              <a:rPr lang="el-GR" sz="2100" dirty="0">
                <a:solidFill>
                  <a:srgbClr val="FF0000"/>
                </a:solidFill>
                <a:latin typeface="Arial Black" pitchFamily="34" charset="0"/>
              </a:rPr>
              <a:t>  </a:t>
            </a:r>
            <a:r>
              <a:rPr lang="el-GR" sz="2100" dirty="0">
                <a:latin typeface="Arial Black" pitchFamily="34" charset="0"/>
              </a:rPr>
              <a:t>είναι εργασίες οι οποίες εκτελούνται κατά κανονικά διαστήματα με σκοπό την καλύτερη διατήρηση του λέβητα, την δυνατότητα καλής επιθεώρησής του και την βελτίωση της απόδοσής του.</a:t>
            </a:r>
          </a:p>
          <a:p>
            <a:pPr>
              <a:buFont typeface="Wingdings" panose="05000000000000000000" pitchFamily="2" charset="2"/>
              <a:buChar char="Ø"/>
            </a:pPr>
            <a:r>
              <a:rPr lang="el-GR" sz="2100" dirty="0">
                <a:latin typeface="Arial Black" pitchFamily="34" charset="0"/>
              </a:rPr>
              <a:t>Ο </a:t>
            </a:r>
            <a:r>
              <a:rPr lang="el-GR" sz="2100" dirty="0">
                <a:solidFill>
                  <a:srgbClr val="FF0000"/>
                </a:solidFill>
                <a:latin typeface="Arial Black" pitchFamily="34" charset="0"/>
              </a:rPr>
              <a:t>εσωτερικός καθαρισμός </a:t>
            </a:r>
            <a:r>
              <a:rPr lang="el-GR" sz="2100" dirty="0">
                <a:latin typeface="Arial Black" pitchFamily="34" charset="0"/>
              </a:rPr>
              <a:t>είναι και ο πιο σημαντικός και αφορά στην εσωτερική επιφάνεια του υδροθαλάμου. Σκοπό έχει την απαλλαγή του λέβητα από τις καθαλατώσεις και τις υπόλοιπες σ αυτές εναποθέσεις. Πραγματοποιείται κατά διαστήματα, τα οποία εξαρτώνται από το είδος του νερού και τα μέσα χημικής επεξεργασίας του που χρησιμοποιούνται. Στους υδραυλωτούς λέβητες στους οποίους προφανώς πρέπει να καθαριστούν εσωτερικά οι αυλοί, χρησιμοποιούνται κυλινδρικές συρμάτινες βούρτσες με διάμετρο ανάλογη με την διάμετρο των αυλών. </a:t>
            </a:r>
          </a:p>
          <a:p>
            <a:endParaRPr lang="el-GR" sz="1600" dirty="0">
              <a:latin typeface="Arial Black" pitchFamily="34" charset="0"/>
            </a:endParaRPr>
          </a:p>
        </p:txBody>
      </p:sp>
      <p:sp>
        <p:nvSpPr>
          <p:cNvPr id="4" name="Title 1">
            <a:extLst>
              <a:ext uri="{FF2B5EF4-FFF2-40B4-BE49-F238E27FC236}">
                <a16:creationId xmlns:a16="http://schemas.microsoft.com/office/drawing/2014/main" id="{D70F9BEF-C3AA-42D4-E623-078DB2C20DCA}"/>
              </a:ext>
            </a:extLst>
          </p:cNvPr>
          <p:cNvSpPr txBox="1">
            <a:spLocks/>
          </p:cNvSpPr>
          <p:nvPr/>
        </p:nvSpPr>
        <p:spPr>
          <a:xfrm>
            <a:off x="285750" y="188187"/>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8.7.  Εσωτερικός και εξωτερικός καθαρισμός του λέβητα</a:t>
            </a:r>
            <a:endParaRPr lang="en-US" sz="2400" b="1" u="sng" dirty="0">
              <a:solidFill>
                <a:schemeClr val="bg1"/>
              </a:solidFill>
              <a:latin typeface="Arial" pitchFamily="34" charset="0"/>
              <a:cs typeface="Arial" pitchFamily="34" charset="0"/>
            </a:endParaRP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400600"/>
          </a:xfrm>
        </p:spPr>
        <p:txBody>
          <a:bodyPr>
            <a:normAutofit/>
          </a:bodyPr>
          <a:lstStyle/>
          <a:p>
            <a:pPr>
              <a:buFont typeface="Wingdings" panose="05000000000000000000" pitchFamily="2" charset="2"/>
              <a:buChar char="Ø"/>
            </a:pPr>
            <a:r>
              <a:rPr lang="el-GR" sz="2400" dirty="0">
                <a:latin typeface="Arial Black" pitchFamily="34" charset="0"/>
              </a:rPr>
              <a:t>Σε ορισμένες ασυνήθιστες περιπτώσεις πολύ ρυπαρού λέβητα γίνεται </a:t>
            </a:r>
            <a:r>
              <a:rPr lang="el-GR" sz="2400" dirty="0">
                <a:solidFill>
                  <a:srgbClr val="FF0000"/>
                </a:solidFill>
                <a:latin typeface="Arial Black" pitchFamily="34" charset="0"/>
              </a:rPr>
              <a:t>χημικός καθαρισμός </a:t>
            </a:r>
            <a:r>
              <a:rPr lang="el-GR" sz="2400" dirty="0">
                <a:latin typeface="Arial Black" pitchFamily="34" charset="0"/>
              </a:rPr>
              <a:t>σε </a:t>
            </a:r>
            <a:r>
              <a:rPr lang="el-GR" sz="2400" dirty="0" err="1">
                <a:latin typeface="Arial Black" pitchFamily="34" charset="0"/>
              </a:rPr>
              <a:t>φλογαυλωτούς</a:t>
            </a:r>
            <a:r>
              <a:rPr lang="el-GR" sz="2400" dirty="0">
                <a:latin typeface="Arial Black" pitchFamily="34" charset="0"/>
              </a:rPr>
              <a:t> και </a:t>
            </a:r>
            <a:r>
              <a:rPr lang="el-GR" sz="2400" dirty="0" err="1">
                <a:latin typeface="Arial Black" pitchFamily="34" charset="0"/>
              </a:rPr>
              <a:t>υδραυλωτούς</a:t>
            </a:r>
            <a:r>
              <a:rPr lang="el-GR" sz="2400" dirty="0">
                <a:latin typeface="Arial Black" pitchFamily="34" charset="0"/>
              </a:rPr>
              <a:t> λέβητες για την εξουδετέρωση των καθαλατώσεων. </a:t>
            </a:r>
          </a:p>
          <a:p>
            <a:pPr>
              <a:buFont typeface="Wingdings" panose="05000000000000000000" pitchFamily="2" charset="2"/>
              <a:buChar char="Ø"/>
            </a:pPr>
            <a:r>
              <a:rPr lang="el-GR" sz="2400" dirty="0">
                <a:latin typeface="Arial Black" pitchFamily="34" charset="0"/>
              </a:rPr>
              <a:t>Ο </a:t>
            </a:r>
            <a:r>
              <a:rPr lang="el-GR" sz="2400" dirty="0" err="1">
                <a:latin typeface="Arial Black" pitchFamily="34" charset="0"/>
              </a:rPr>
              <a:t>εκκαπνισμός</a:t>
            </a:r>
            <a:r>
              <a:rPr lang="el-GR" sz="2400" dirty="0">
                <a:latin typeface="Arial Black" pitchFamily="34" charset="0"/>
              </a:rPr>
              <a:t>  (εξωτερικός καθαρισμός) γίνεται για την απομάκρυνση της αιθάλης από όλες τις επιφάνειες του λέβητα, οι οποίες έρχονται σ επαφή με τα καυσαέρια και τις φλόγες, τόσο για λόγω του δυσθερμαγωγού της, διότι εμποδίζει τον ελκυσμό, αλλά και διότι κομμάτια αιθάλης παρασύρονται από την καπνοδόχο και ρυπαίνουν το πλοίο. Στον  όρμο γίνεται με τα χέρια. Στους λέβητες που είναι εν λειτουργία, γίνεται με την χρήση ατμού υπό πίεση ή με πεπιεσμένο αέρα. </a:t>
            </a:r>
          </a:p>
          <a:p>
            <a:endParaRPr lang="el-GR" sz="2000" dirty="0">
              <a:latin typeface="Arial Black" pitchFamily="34" charset="0"/>
            </a:endParaRPr>
          </a:p>
        </p:txBody>
      </p:sp>
      <p:sp>
        <p:nvSpPr>
          <p:cNvPr id="4" name="Title 1">
            <a:extLst>
              <a:ext uri="{FF2B5EF4-FFF2-40B4-BE49-F238E27FC236}">
                <a16:creationId xmlns:a16="http://schemas.microsoft.com/office/drawing/2014/main" id="{5E2A5594-AC4E-6C1B-2029-8B933A49084F}"/>
              </a:ext>
            </a:extLst>
          </p:cNvPr>
          <p:cNvSpPr txBox="1">
            <a:spLocks/>
          </p:cNvSpPr>
          <p:nvPr/>
        </p:nvSpPr>
        <p:spPr>
          <a:xfrm>
            <a:off x="285750" y="188187"/>
            <a:ext cx="8572500" cy="714357"/>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8.7.  Εσωτερικός και εξωτερικός καθαρισμός του λέβητα (συνέχεια)</a:t>
            </a:r>
            <a:endParaRPr lang="en-US" sz="2400" b="1" u="sng" dirty="0">
              <a:solidFill>
                <a:schemeClr val="bg1"/>
              </a:solidFill>
              <a:latin typeface="Arial" pitchFamily="34" charset="0"/>
              <a:cs typeface="Arial" pitchFamily="34" charset="0"/>
            </a:endParaRP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472608"/>
          </a:xfrm>
        </p:spPr>
        <p:txBody>
          <a:bodyPr>
            <a:normAutofit/>
          </a:bodyPr>
          <a:lstStyle/>
          <a:p>
            <a:pPr>
              <a:buFont typeface="Wingdings" panose="05000000000000000000" pitchFamily="2" charset="2"/>
              <a:buChar char="Ø"/>
            </a:pPr>
            <a:r>
              <a:rPr lang="el-GR" sz="2000" dirty="0">
                <a:latin typeface="Arial Black" pitchFamily="34" charset="0"/>
              </a:rPr>
              <a:t>   Ο εσωτερικός καθαρισμός (των καθαλατώσεων) γίνεται με συρμάτινες βούρτσες διαφόρων ειδών, πρέπει δε να έχουν διάμετρο ανάλογη με την διάμετρο των αυλών.</a:t>
            </a:r>
          </a:p>
          <a:p>
            <a:pPr>
              <a:buFont typeface="Wingdings" panose="05000000000000000000" pitchFamily="2" charset="2"/>
              <a:buChar char="Ø"/>
            </a:pPr>
            <a:r>
              <a:rPr lang="el-GR" sz="2000" dirty="0">
                <a:latin typeface="Arial Black" pitchFamily="34" charset="0"/>
              </a:rPr>
              <a:t>   Οι </a:t>
            </a:r>
            <a:r>
              <a:rPr lang="el-GR" sz="2000" dirty="0" err="1">
                <a:latin typeface="Arial Black" pitchFamily="34" charset="0"/>
              </a:rPr>
              <a:t>ατμοϋδροθάλαμοι</a:t>
            </a:r>
            <a:r>
              <a:rPr lang="el-GR" sz="2000" dirty="0">
                <a:latin typeface="Arial Black" pitchFamily="34" charset="0"/>
              </a:rPr>
              <a:t> καθαρίζονται συνήθως με χειροκίνητους </a:t>
            </a:r>
            <a:r>
              <a:rPr lang="el-GR" sz="2000" dirty="0" err="1">
                <a:latin typeface="Arial Black" pitchFamily="34" charset="0"/>
              </a:rPr>
              <a:t>αποξέστες</a:t>
            </a:r>
            <a:r>
              <a:rPr lang="el-GR" sz="2000" dirty="0">
                <a:latin typeface="Arial Black" pitchFamily="34" charset="0"/>
              </a:rPr>
              <a:t> </a:t>
            </a:r>
            <a:r>
              <a:rPr lang="el-GR" sz="2000" dirty="0" err="1">
                <a:latin typeface="Arial Black" pitchFamily="34" charset="0"/>
              </a:rPr>
              <a:t>λεβητόλιθου</a:t>
            </a:r>
            <a:r>
              <a:rPr lang="el-GR" sz="2000" dirty="0">
                <a:latin typeface="Arial Black" pitchFamily="34" charset="0"/>
              </a:rPr>
              <a:t>.</a:t>
            </a:r>
          </a:p>
          <a:p>
            <a:pPr>
              <a:buFont typeface="Wingdings" panose="05000000000000000000" pitchFamily="2" charset="2"/>
              <a:buChar char="Ø"/>
            </a:pPr>
            <a:r>
              <a:rPr lang="el-GR" sz="2000" dirty="0">
                <a:latin typeface="Arial Black" pitchFamily="34" charset="0"/>
              </a:rPr>
              <a:t>   Νεώτερη μέθοδος για τον εσωτερικό καθαρισμό , είναι η χρησιμοποίηση εργαλείων προβολής άμμου και νερού υπό πίεση (</a:t>
            </a:r>
            <a:r>
              <a:rPr lang="en-US" sz="2000" dirty="0">
                <a:latin typeface="Arial Black" pitchFamily="34" charset="0"/>
              </a:rPr>
              <a:t>Sand Blast), </a:t>
            </a:r>
            <a:r>
              <a:rPr lang="el-GR" sz="2000" dirty="0">
                <a:latin typeface="Arial Black" pitchFamily="34" charset="0"/>
              </a:rPr>
              <a:t>όπως γίνεται και με τις γάστρες των πλοίων.</a:t>
            </a:r>
          </a:p>
          <a:p>
            <a:pPr>
              <a:buFont typeface="Wingdings" panose="05000000000000000000" pitchFamily="2" charset="2"/>
              <a:buChar char="Ø"/>
            </a:pPr>
            <a:r>
              <a:rPr lang="el-GR" sz="2000" dirty="0">
                <a:latin typeface="Arial Black" pitchFamily="34" charset="0"/>
              </a:rPr>
              <a:t>Για να αποκλειστεί η περίπτωση παραμονής συρμάτινης βούρτσας μέσα σε αυλούς, που θα είχε ως αποτέλεσμα την διόγκωση ή την διάρρηξη αυλών, ακόμη και κατά την λειτουργία του λέβητα. Γι αυτό λαμβάνεται μέριμνα να μην παραμείνει  συρμάτινη βούρτσα ή παρόμοιο εργαλείο μέσα σε αυλό. Μετρώνται οι βούρτσες  πριν από την εργασία, αλλά και μετά το πέρας των εργασιών καθαρισμού, ελέγχονται με λάμπα οι αυλοί κλπ.</a:t>
            </a:r>
          </a:p>
          <a:p>
            <a:endParaRPr lang="el-GR" sz="2000" dirty="0">
              <a:latin typeface="Arial Black" pitchFamily="34" charset="0"/>
            </a:endParaRPr>
          </a:p>
          <a:p>
            <a:pPr>
              <a:buNone/>
            </a:pPr>
            <a:endParaRPr lang="el-GR" sz="1600" dirty="0">
              <a:latin typeface="Arial Black" pitchFamily="34" charset="0"/>
            </a:endParaRPr>
          </a:p>
          <a:p>
            <a:endParaRPr lang="el-GR" sz="1600" dirty="0">
              <a:latin typeface="Arial Black" pitchFamily="34" charset="0"/>
            </a:endParaRPr>
          </a:p>
          <a:p>
            <a:endParaRPr lang="el-GR" sz="1600" dirty="0">
              <a:latin typeface="Arial Black" pitchFamily="34" charset="0"/>
            </a:endParaRPr>
          </a:p>
        </p:txBody>
      </p:sp>
      <p:sp>
        <p:nvSpPr>
          <p:cNvPr id="4" name="Title 1">
            <a:extLst>
              <a:ext uri="{FF2B5EF4-FFF2-40B4-BE49-F238E27FC236}">
                <a16:creationId xmlns:a16="http://schemas.microsoft.com/office/drawing/2014/main" id="{35B6B30F-42FD-91ED-9BF0-EF96BF874907}"/>
              </a:ext>
            </a:extLst>
          </p:cNvPr>
          <p:cNvSpPr txBox="1">
            <a:spLocks/>
          </p:cNvSpPr>
          <p:nvPr/>
        </p:nvSpPr>
        <p:spPr>
          <a:xfrm>
            <a:off x="285750" y="188187"/>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8.8.  Μέθοδοι και εργαλεία (λεπτομερής περιγραφή)</a:t>
            </a:r>
            <a:endParaRPr lang="en-US" sz="2400" b="1" u="sng" dirty="0">
              <a:solidFill>
                <a:schemeClr val="bg1"/>
              </a:solidFill>
              <a:latin typeface="Arial" pitchFamily="34" charset="0"/>
              <a:cs typeface="Arial" pitchFamily="34" charset="0"/>
            </a:endParaRP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2022-09-27 (5).png"/>
          <p:cNvPicPr>
            <a:picLocks noGrp="1" noChangeAspect="1"/>
          </p:cNvPicPr>
          <p:nvPr>
            <p:ph sz="half" idx="1"/>
          </p:nvPr>
        </p:nvPicPr>
        <p:blipFill>
          <a:blip r:embed="rId2"/>
          <a:stretch>
            <a:fillRect/>
          </a:stretch>
        </p:blipFill>
        <p:spPr>
          <a:xfrm>
            <a:off x="683568" y="2924944"/>
            <a:ext cx="3456384" cy="1656183"/>
          </a:xfrm>
        </p:spPr>
      </p:pic>
      <p:sp>
        <p:nvSpPr>
          <p:cNvPr id="4" name="3 - Θέση περιεχομένου"/>
          <p:cNvSpPr>
            <a:spLocks noGrp="1"/>
          </p:cNvSpPr>
          <p:nvPr>
            <p:ph sz="half" idx="2"/>
          </p:nvPr>
        </p:nvSpPr>
        <p:spPr>
          <a:xfrm>
            <a:off x="4572000" y="1600200"/>
            <a:ext cx="4286250" cy="4525963"/>
          </a:xfrm>
        </p:spPr>
        <p:txBody>
          <a:bodyPr>
            <a:normAutofit/>
          </a:bodyPr>
          <a:lstStyle/>
          <a:p>
            <a:endParaRPr lang="el-GR" sz="2000" dirty="0">
              <a:latin typeface="Arial Black" pitchFamily="34" charset="0"/>
            </a:endParaRPr>
          </a:p>
          <a:p>
            <a:endParaRPr lang="el-GR" sz="2000" dirty="0">
              <a:latin typeface="Arial Black" pitchFamily="34" charset="0"/>
            </a:endParaRPr>
          </a:p>
          <a:p>
            <a:pPr>
              <a:buFont typeface="Wingdings" panose="05000000000000000000" pitchFamily="2" charset="2"/>
              <a:buChar char="ü"/>
            </a:pPr>
            <a:r>
              <a:rPr lang="el-GR" dirty="0">
                <a:latin typeface="Arial Black" pitchFamily="34" charset="0"/>
              </a:rPr>
              <a:t>Κοινή συρμάτινη βούρτσα εσωτερικού καθαρισμού </a:t>
            </a:r>
          </a:p>
          <a:p>
            <a:pPr>
              <a:buFont typeface="Wingdings" panose="05000000000000000000" pitchFamily="2" charset="2"/>
              <a:buChar char="ü"/>
            </a:pPr>
            <a:r>
              <a:rPr lang="el-GR" dirty="0">
                <a:latin typeface="Arial Black" pitchFamily="34" charset="0"/>
              </a:rPr>
              <a:t>υδραυλωτών λεβήτων.</a:t>
            </a:r>
          </a:p>
        </p:txBody>
      </p:sp>
      <p:sp>
        <p:nvSpPr>
          <p:cNvPr id="3" name="Title 1">
            <a:extLst>
              <a:ext uri="{FF2B5EF4-FFF2-40B4-BE49-F238E27FC236}">
                <a16:creationId xmlns:a16="http://schemas.microsoft.com/office/drawing/2014/main" id="{42014A18-D72A-F409-DD6D-371F70E8E645}"/>
              </a:ext>
            </a:extLst>
          </p:cNvPr>
          <p:cNvSpPr txBox="1">
            <a:spLocks/>
          </p:cNvSpPr>
          <p:nvPr/>
        </p:nvSpPr>
        <p:spPr>
          <a:xfrm>
            <a:off x="285750" y="188187"/>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8.8.  Μέθοδοι και </a:t>
            </a:r>
            <a:r>
              <a:rPr lang="el-GR" sz="2400" b="1" u="sng" dirty="0">
                <a:solidFill>
                  <a:srgbClr val="FFFF00"/>
                </a:solidFill>
                <a:latin typeface="Arial" pitchFamily="34" charset="0"/>
                <a:cs typeface="Arial" pitchFamily="34" charset="0"/>
              </a:rPr>
              <a:t>εργαλεία</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marL="1188000" indent="-457200">
              <a:buClr>
                <a:srgbClr val="FF0000"/>
              </a:buClr>
            </a:pPr>
            <a:endParaRPr lang="el-GR" sz="2000" b="1" u="sng" dirty="0">
              <a:solidFill>
                <a:schemeClr val="tx1"/>
              </a:solidFill>
              <a:latin typeface="Arial Black" pitchFamily="34" charset="0"/>
            </a:endParaRPr>
          </a:p>
          <a:p>
            <a:pPr marL="1188000" indent="-457200">
              <a:buClr>
                <a:srgbClr val="FF0000"/>
              </a:buClr>
            </a:pPr>
            <a:r>
              <a:rPr lang="el-GR" sz="2000" b="1" u="sng" dirty="0">
                <a:solidFill>
                  <a:schemeClr val="tx1"/>
                </a:solidFill>
                <a:latin typeface="Arial Black" pitchFamily="34" charset="0"/>
              </a:rPr>
              <a:t>Ο ΣΥΛΛΕΚΤΗΣ  </a:t>
            </a:r>
            <a:r>
              <a:rPr lang="el-GR" sz="2000" b="1" u="sng" dirty="0">
                <a:solidFill>
                  <a:srgbClr val="FF0000"/>
                </a:solidFill>
                <a:latin typeface="Arial Black" pitchFamily="34" charset="0"/>
              </a:rPr>
              <a:t>σ  </a:t>
            </a:r>
            <a:r>
              <a:rPr lang="el-GR" sz="2000" b="1" u="sng" dirty="0">
                <a:solidFill>
                  <a:schemeClr val="tx1"/>
                </a:solidFill>
                <a:latin typeface="Arial Black" pitchFamily="34" charset="0"/>
              </a:rPr>
              <a:t>.</a:t>
            </a:r>
          </a:p>
          <a:p>
            <a:pPr marL="1188000" indent="-457200">
              <a:buClr>
                <a:srgbClr val="FF0000"/>
              </a:buClr>
            </a:pPr>
            <a:endParaRPr lang="el-GR" sz="2000" b="1" u="sng" dirty="0">
              <a:solidFill>
                <a:schemeClr val="tx1"/>
              </a:solidFill>
              <a:latin typeface="Arial Black" pitchFamily="34" charset="0"/>
            </a:endParaRPr>
          </a:p>
          <a:p>
            <a:pPr indent="-457200" algn="l">
              <a:buClr>
                <a:srgbClr val="FF0000"/>
              </a:buClr>
              <a:buFont typeface="Wingdings" pitchFamily="2" charset="2"/>
              <a:buChar char="q"/>
            </a:pPr>
            <a:r>
              <a:rPr lang="el-GR" sz="2000" b="1" dirty="0">
                <a:solidFill>
                  <a:schemeClr val="tx1"/>
                </a:solidFill>
                <a:latin typeface="Arial Black" pitchFamily="34" charset="0"/>
              </a:rPr>
              <a:t>ΕΙΝΑΙ ΧΥΤΟΧΑΛΥΒΔΙΝΟΣ ΤΕΤΡΑΓΩΝΙΚΗΣ ΤΟΜΗΣ ΟΡΙΖΟΝΤΙΟΣ, ΜΗΚΟΣ ΟΣΟ ΤΟ ΠΛΑΤΟΣ ΤΟΥ ΛΕΒΗΤΑ ΚΑΙ ΕΝΩΝΕΤΑΙ ΑΠΟ ΠΑΝΩ ΜΕ ΤΟΥΣ ΕΜΠΡΟΣΘΙΟΥΣ ΥΔΡΟΘΑΛΑΜΟΥΣ. </a:t>
            </a:r>
          </a:p>
          <a:p>
            <a:pPr indent="-457200" algn="l">
              <a:buClr>
                <a:srgbClr val="FF0000"/>
              </a:buClr>
              <a:buFont typeface="Wingdings" pitchFamily="2" charset="2"/>
              <a:buChar char="q"/>
            </a:pPr>
            <a:endParaRPr lang="el-GR" sz="2000" b="1" dirty="0">
              <a:solidFill>
                <a:schemeClr val="tx1"/>
              </a:solidFill>
              <a:latin typeface="Arial Black" pitchFamily="34" charset="0"/>
            </a:endParaRPr>
          </a:p>
          <a:p>
            <a:pPr indent="-457200" algn="l">
              <a:buClr>
                <a:srgbClr val="FF0000"/>
              </a:buClr>
              <a:buFont typeface="Wingdings" pitchFamily="2" charset="2"/>
              <a:buChar char="q"/>
            </a:pPr>
            <a:r>
              <a:rPr lang="el-GR" sz="2000" b="1" dirty="0">
                <a:solidFill>
                  <a:schemeClr val="tx1"/>
                </a:solidFill>
                <a:latin typeface="Arial Black" pitchFamily="34" charset="0"/>
              </a:rPr>
              <a:t>ΕΝΩΝΕΤΑΙ ΕΠΙΣΗΣ ΜΕ ΤΟΝ ΑΤΜΟΥΔΡΟΘΑΛΑΜΟ </a:t>
            </a:r>
            <a:r>
              <a:rPr lang="el-GR" sz="2000" b="1" dirty="0">
                <a:solidFill>
                  <a:srgbClr val="FF0000"/>
                </a:solidFill>
                <a:latin typeface="Arial Black" pitchFamily="34" charset="0"/>
              </a:rPr>
              <a:t>Α</a:t>
            </a:r>
            <a:r>
              <a:rPr lang="el-GR" sz="2000" b="1" dirty="0">
                <a:solidFill>
                  <a:schemeClr val="tx1"/>
                </a:solidFill>
                <a:latin typeface="Arial Black" pitchFamily="34" charset="0"/>
              </a:rPr>
              <a:t> ΜΕ ΔΥΟ ΚΑΘΕΤΟΥΣ ΠΛΕΥΡΙΚΟΥΣ ΟΧΕΤΟΥΣ ΑΠΟ ΤΟΥΣ ΟΠΟΙΟΥΣ ΚΑΙ ΤΡΟΦΟΔΟΤΕΙΤΑΙ ΜΕ ΝΕΡΟ ΣΕ ΜΕΓΑΛΗ ΠΟΣΟΤΗΤΑ.</a:t>
            </a:r>
          </a:p>
          <a:p>
            <a:pPr algn="l">
              <a:buClr>
                <a:srgbClr val="FF0000"/>
              </a:buClr>
            </a:pPr>
            <a:r>
              <a:rPr lang="el-GR" sz="2000" b="1" dirty="0">
                <a:solidFill>
                  <a:schemeClr val="tx1"/>
                </a:solidFill>
                <a:latin typeface="Arial Black" pitchFamily="34" charset="0"/>
              </a:rPr>
              <a:t> </a:t>
            </a:r>
          </a:p>
          <a:p>
            <a:pPr algn="l">
              <a:buClr>
                <a:srgbClr val="FF0000"/>
              </a:buClr>
              <a:buFont typeface="Wingdings" pitchFamily="2" charset="2"/>
              <a:buChar char="Ø"/>
            </a:pPr>
            <a:endParaRPr lang="el-GR" sz="20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fontScale="90000"/>
          </a:bodyPr>
          <a:lstStyle/>
          <a:p>
            <a:r>
              <a:rPr lang="el-GR" sz="2400" b="1" u="sng" dirty="0">
                <a:solidFill>
                  <a:schemeClr val="bg1"/>
                </a:solidFill>
                <a:latin typeface="Arial" pitchFamily="34" charset="0"/>
                <a:cs typeface="Arial" pitchFamily="34" charset="0"/>
              </a:rPr>
              <a:t>1.3.  ΛΕΒΗΤΑΣ </a:t>
            </a:r>
            <a:r>
              <a:rPr lang="en-US" sz="2400" b="1" u="sng" dirty="0">
                <a:solidFill>
                  <a:schemeClr val="bg1"/>
                </a:solidFill>
                <a:latin typeface="Arial" pitchFamily="34" charset="0"/>
                <a:cs typeface="Arial" pitchFamily="34" charset="0"/>
              </a:rPr>
              <a:t>BABCOCK-WILCOX (B &amp; W) </a:t>
            </a:r>
            <a:r>
              <a:rPr lang="el-GR" sz="2400" b="1" u="sng" dirty="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208897426"/>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2022-09-27 (6).png"/>
          <p:cNvPicPr>
            <a:picLocks noGrp="1" noChangeAspect="1"/>
          </p:cNvPicPr>
          <p:nvPr>
            <p:ph sz="half" idx="1"/>
          </p:nvPr>
        </p:nvPicPr>
        <p:blipFill>
          <a:blip r:embed="rId2"/>
          <a:stretch>
            <a:fillRect/>
          </a:stretch>
        </p:blipFill>
        <p:spPr>
          <a:xfrm>
            <a:off x="539552" y="1988840"/>
            <a:ext cx="3600400" cy="3600400"/>
          </a:xfrm>
        </p:spPr>
      </p:pic>
      <p:sp>
        <p:nvSpPr>
          <p:cNvPr id="4" name="3 - Θέση περιεχομένου"/>
          <p:cNvSpPr>
            <a:spLocks noGrp="1"/>
          </p:cNvSpPr>
          <p:nvPr>
            <p:ph sz="half" idx="2"/>
          </p:nvPr>
        </p:nvSpPr>
        <p:spPr>
          <a:xfrm>
            <a:off x="4572000" y="1600200"/>
            <a:ext cx="4286250" cy="4525963"/>
          </a:xfrm>
        </p:spPr>
        <p:txBody>
          <a:bodyPr/>
          <a:lstStyle/>
          <a:p>
            <a:endParaRPr lang="el-GR" dirty="0"/>
          </a:p>
          <a:p>
            <a:endParaRPr lang="el-GR" dirty="0"/>
          </a:p>
          <a:p>
            <a:pPr>
              <a:buFont typeface="Wingdings" panose="05000000000000000000" pitchFamily="2" charset="2"/>
              <a:buChar char="ü"/>
            </a:pPr>
            <a:r>
              <a:rPr lang="el-GR" sz="2000" dirty="0">
                <a:latin typeface="Arial Black" pitchFamily="34" charset="0"/>
              </a:rPr>
              <a:t>Βούρτσα εκτονωτικού τύπου με λωρίδες που αντικαθίστανται για καμπυλωτούς αυλούς, μέχρι 3 3/4΄΄</a:t>
            </a:r>
            <a:r>
              <a:rPr lang="en-US" sz="2000" dirty="0">
                <a:latin typeface="Arial Black" pitchFamily="34" charset="0"/>
              </a:rPr>
              <a:t> in.</a:t>
            </a:r>
            <a:endParaRPr lang="el-GR" sz="2000" dirty="0">
              <a:latin typeface="Arial Black" pitchFamily="34" charset="0"/>
            </a:endParaRPr>
          </a:p>
        </p:txBody>
      </p:sp>
      <p:sp>
        <p:nvSpPr>
          <p:cNvPr id="3" name="Title 1">
            <a:extLst>
              <a:ext uri="{FF2B5EF4-FFF2-40B4-BE49-F238E27FC236}">
                <a16:creationId xmlns:a16="http://schemas.microsoft.com/office/drawing/2014/main" id="{818330E0-4F69-4700-C465-B9CF21E8981B}"/>
              </a:ext>
            </a:extLst>
          </p:cNvPr>
          <p:cNvSpPr txBox="1">
            <a:spLocks/>
          </p:cNvSpPr>
          <p:nvPr/>
        </p:nvSpPr>
        <p:spPr>
          <a:xfrm>
            <a:off x="285750" y="188187"/>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8.8.  Μέθοδοι και </a:t>
            </a:r>
            <a:r>
              <a:rPr lang="el-GR" sz="2400" b="1" u="sng" dirty="0">
                <a:solidFill>
                  <a:srgbClr val="FFFF00"/>
                </a:solidFill>
                <a:latin typeface="Arial" pitchFamily="34" charset="0"/>
                <a:cs typeface="Arial" pitchFamily="34" charset="0"/>
              </a:rPr>
              <a:t>εργαλεία</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2022-09-27 (7).png"/>
          <p:cNvPicPr>
            <a:picLocks noGrp="1" noChangeAspect="1"/>
          </p:cNvPicPr>
          <p:nvPr>
            <p:ph sz="half" idx="1"/>
          </p:nvPr>
        </p:nvPicPr>
        <p:blipFill>
          <a:blip r:embed="rId2"/>
          <a:stretch>
            <a:fillRect/>
          </a:stretch>
        </p:blipFill>
        <p:spPr>
          <a:xfrm>
            <a:off x="611560" y="1916832"/>
            <a:ext cx="3312368" cy="3744415"/>
          </a:xfrm>
        </p:spPr>
      </p:pic>
      <p:sp>
        <p:nvSpPr>
          <p:cNvPr id="4" name="3 - Θέση περιεχομένου"/>
          <p:cNvSpPr>
            <a:spLocks noGrp="1"/>
          </p:cNvSpPr>
          <p:nvPr>
            <p:ph sz="half" idx="2"/>
          </p:nvPr>
        </p:nvSpPr>
        <p:spPr>
          <a:xfrm>
            <a:off x="4572000" y="1340768"/>
            <a:ext cx="4286250" cy="4785395"/>
          </a:xfrm>
        </p:spPr>
        <p:txBody>
          <a:bodyPr>
            <a:normAutofit/>
          </a:bodyPr>
          <a:lstStyle/>
          <a:p>
            <a:endParaRPr lang="el-GR" sz="1800" dirty="0">
              <a:latin typeface="Arial Black" pitchFamily="34" charset="0"/>
            </a:endParaRPr>
          </a:p>
          <a:p>
            <a:endParaRPr lang="el-GR" sz="1800" dirty="0">
              <a:latin typeface="Arial Black" pitchFamily="34" charset="0"/>
            </a:endParaRPr>
          </a:p>
          <a:p>
            <a:pPr marL="0" indent="0">
              <a:buNone/>
            </a:pPr>
            <a:endParaRPr lang="el-GR" sz="1800" dirty="0">
              <a:latin typeface="Arial Black" pitchFamily="34" charset="0"/>
            </a:endParaRPr>
          </a:p>
          <a:p>
            <a:pPr marL="0" indent="0">
              <a:buNone/>
            </a:pPr>
            <a:endParaRPr lang="el-GR" sz="1800" dirty="0">
              <a:latin typeface="Arial Black" pitchFamily="34" charset="0"/>
            </a:endParaRPr>
          </a:p>
          <a:p>
            <a:pPr>
              <a:buFont typeface="Wingdings" panose="05000000000000000000" pitchFamily="2" charset="2"/>
              <a:buChar char="ü"/>
            </a:pPr>
            <a:r>
              <a:rPr lang="el-GR" sz="2400" dirty="0">
                <a:latin typeface="Arial Black" pitchFamily="34" charset="0"/>
              </a:rPr>
              <a:t>Χειροκίνητοι  </a:t>
            </a:r>
            <a:r>
              <a:rPr lang="el-GR" sz="2400" dirty="0" err="1">
                <a:latin typeface="Arial Black" pitchFamily="34" charset="0"/>
              </a:rPr>
              <a:t>αποξέστες</a:t>
            </a:r>
            <a:r>
              <a:rPr lang="el-GR" sz="2400" dirty="0">
                <a:latin typeface="Arial Black" pitchFamily="34" charset="0"/>
              </a:rPr>
              <a:t>  </a:t>
            </a:r>
            <a:r>
              <a:rPr lang="el-GR" sz="2400" dirty="0" err="1">
                <a:latin typeface="Arial Black" pitchFamily="34" charset="0"/>
              </a:rPr>
              <a:t>λεβητόλιθου</a:t>
            </a:r>
            <a:r>
              <a:rPr lang="el-GR" sz="2400" dirty="0">
                <a:latin typeface="Arial Black" pitchFamily="34" charset="0"/>
              </a:rPr>
              <a:t>.</a:t>
            </a:r>
          </a:p>
        </p:txBody>
      </p:sp>
      <p:sp>
        <p:nvSpPr>
          <p:cNvPr id="3" name="Title 1">
            <a:extLst>
              <a:ext uri="{FF2B5EF4-FFF2-40B4-BE49-F238E27FC236}">
                <a16:creationId xmlns:a16="http://schemas.microsoft.com/office/drawing/2014/main" id="{E9DFBE85-7159-548B-A7BD-AA8ACA0A56D4}"/>
              </a:ext>
            </a:extLst>
          </p:cNvPr>
          <p:cNvSpPr txBox="1">
            <a:spLocks/>
          </p:cNvSpPr>
          <p:nvPr/>
        </p:nvSpPr>
        <p:spPr>
          <a:xfrm>
            <a:off x="285750" y="188187"/>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8.8.  Μέθοδοι και </a:t>
            </a:r>
            <a:r>
              <a:rPr lang="el-GR" sz="2400" b="1" u="sng" dirty="0">
                <a:solidFill>
                  <a:srgbClr val="FFFF00"/>
                </a:solidFill>
                <a:latin typeface="Arial" pitchFamily="34" charset="0"/>
                <a:cs typeface="Arial" pitchFamily="34" charset="0"/>
              </a:rPr>
              <a:t>εργαλεία</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2022-09-27 (8).png"/>
          <p:cNvPicPr>
            <a:picLocks noGrp="1" noChangeAspect="1"/>
          </p:cNvPicPr>
          <p:nvPr>
            <p:ph sz="half" idx="1"/>
          </p:nvPr>
        </p:nvPicPr>
        <p:blipFill>
          <a:blip r:embed="rId2"/>
          <a:stretch>
            <a:fillRect/>
          </a:stretch>
        </p:blipFill>
        <p:spPr>
          <a:xfrm>
            <a:off x="457200" y="2564904"/>
            <a:ext cx="4038600" cy="2376264"/>
          </a:xfrm>
        </p:spPr>
      </p:pic>
      <p:sp>
        <p:nvSpPr>
          <p:cNvPr id="4" name="3 - Θέση περιεχομένου"/>
          <p:cNvSpPr>
            <a:spLocks noGrp="1"/>
          </p:cNvSpPr>
          <p:nvPr>
            <p:ph sz="half" idx="2"/>
          </p:nvPr>
        </p:nvSpPr>
        <p:spPr/>
        <p:txBody>
          <a:bodyPr>
            <a:normAutofit/>
          </a:bodyPr>
          <a:lstStyle/>
          <a:p>
            <a:endParaRPr lang="el-GR" sz="1800" dirty="0">
              <a:latin typeface="Arial Black" pitchFamily="34" charset="0"/>
            </a:endParaRPr>
          </a:p>
          <a:p>
            <a:endParaRPr lang="el-GR" sz="1800" dirty="0">
              <a:latin typeface="Arial Black" pitchFamily="34" charset="0"/>
            </a:endParaRPr>
          </a:p>
          <a:p>
            <a:endParaRPr lang="el-GR" sz="1800" dirty="0">
              <a:latin typeface="Arial Black" pitchFamily="34" charset="0"/>
            </a:endParaRPr>
          </a:p>
          <a:p>
            <a:pPr>
              <a:buFont typeface="Wingdings" panose="05000000000000000000" pitchFamily="2" charset="2"/>
              <a:buChar char="ü"/>
            </a:pPr>
            <a:r>
              <a:rPr lang="el-GR" sz="2000" dirty="0">
                <a:latin typeface="Arial Black" pitchFamily="34" charset="0"/>
              </a:rPr>
              <a:t>Υδραυλικός κινητήρας με κόφτη προσαρμοσμένο απ ευθείας πάνω στον κινητήριο άξονα για ευθείς αυλούς.</a:t>
            </a:r>
          </a:p>
        </p:txBody>
      </p:sp>
      <p:sp>
        <p:nvSpPr>
          <p:cNvPr id="3" name="Title 1">
            <a:extLst>
              <a:ext uri="{FF2B5EF4-FFF2-40B4-BE49-F238E27FC236}">
                <a16:creationId xmlns:a16="http://schemas.microsoft.com/office/drawing/2014/main" id="{FB6A4889-3582-2AD8-19DD-D99962A5130C}"/>
              </a:ext>
            </a:extLst>
          </p:cNvPr>
          <p:cNvSpPr txBox="1">
            <a:spLocks/>
          </p:cNvSpPr>
          <p:nvPr/>
        </p:nvSpPr>
        <p:spPr>
          <a:xfrm>
            <a:off x="285750" y="188187"/>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8.8.  Μέθοδοι και </a:t>
            </a:r>
            <a:r>
              <a:rPr lang="el-GR" sz="2400" b="1" u="sng" dirty="0">
                <a:solidFill>
                  <a:srgbClr val="FFFF00"/>
                </a:solidFill>
                <a:latin typeface="Arial" pitchFamily="34" charset="0"/>
                <a:cs typeface="Arial" pitchFamily="34" charset="0"/>
              </a:rPr>
              <a:t>εργαλεία</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2022-09-27 (9).png"/>
          <p:cNvPicPr>
            <a:picLocks noGrp="1" noChangeAspect="1"/>
          </p:cNvPicPr>
          <p:nvPr>
            <p:ph sz="half" idx="1"/>
          </p:nvPr>
        </p:nvPicPr>
        <p:blipFill>
          <a:blip r:embed="rId2"/>
          <a:stretch>
            <a:fillRect/>
          </a:stretch>
        </p:blipFill>
        <p:spPr>
          <a:xfrm>
            <a:off x="457200" y="1962427"/>
            <a:ext cx="4038600" cy="3801508"/>
          </a:xfrm>
        </p:spPr>
      </p:pic>
      <p:sp>
        <p:nvSpPr>
          <p:cNvPr id="4" name="3 - Θέση περιεχομένου"/>
          <p:cNvSpPr>
            <a:spLocks noGrp="1"/>
          </p:cNvSpPr>
          <p:nvPr>
            <p:ph sz="half" idx="2"/>
          </p:nvPr>
        </p:nvSpPr>
        <p:spPr>
          <a:xfrm>
            <a:off x="4572000" y="1600200"/>
            <a:ext cx="4286250" cy="4525963"/>
          </a:xfrm>
        </p:spPr>
        <p:txBody>
          <a:bodyPr>
            <a:normAutofit/>
          </a:bodyPr>
          <a:lstStyle/>
          <a:p>
            <a:endParaRPr lang="el-GR" sz="1800" dirty="0">
              <a:latin typeface="Arial Black" pitchFamily="34" charset="0"/>
            </a:endParaRPr>
          </a:p>
          <a:p>
            <a:pPr marL="0" indent="0">
              <a:buNone/>
            </a:pPr>
            <a:endParaRPr lang="el-GR" sz="1800" dirty="0">
              <a:latin typeface="Arial Black" pitchFamily="34" charset="0"/>
            </a:endParaRPr>
          </a:p>
          <a:p>
            <a:pPr marL="0" indent="0">
              <a:buNone/>
            </a:pPr>
            <a:endParaRPr lang="el-GR" sz="1800" dirty="0">
              <a:latin typeface="Arial Black" pitchFamily="34" charset="0"/>
            </a:endParaRPr>
          </a:p>
          <a:p>
            <a:pPr marL="0" indent="0">
              <a:buNone/>
            </a:pPr>
            <a:endParaRPr lang="el-GR" sz="1800" dirty="0">
              <a:latin typeface="Arial Black" pitchFamily="34" charset="0"/>
            </a:endParaRPr>
          </a:p>
          <a:p>
            <a:pPr>
              <a:buFont typeface="Wingdings" panose="05000000000000000000" pitchFamily="2" charset="2"/>
              <a:buChar char="ü"/>
            </a:pPr>
            <a:r>
              <a:rPr lang="el-GR" sz="2400" dirty="0">
                <a:latin typeface="Arial Black" pitchFamily="34" charset="0"/>
              </a:rPr>
              <a:t>Πλήρες ηλεκτροκίνητο σύσπαστο με τα εργαλεία και τα εξαρτήματα.</a:t>
            </a:r>
          </a:p>
        </p:txBody>
      </p:sp>
      <p:sp>
        <p:nvSpPr>
          <p:cNvPr id="3" name="Title 1">
            <a:extLst>
              <a:ext uri="{FF2B5EF4-FFF2-40B4-BE49-F238E27FC236}">
                <a16:creationId xmlns:a16="http://schemas.microsoft.com/office/drawing/2014/main" id="{AC47D2F5-DDA9-3995-63C1-37445D7F8014}"/>
              </a:ext>
            </a:extLst>
          </p:cNvPr>
          <p:cNvSpPr txBox="1">
            <a:spLocks/>
          </p:cNvSpPr>
          <p:nvPr/>
        </p:nvSpPr>
        <p:spPr>
          <a:xfrm>
            <a:off x="285750" y="188187"/>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8.8.  Μέθοδοι και </a:t>
            </a:r>
            <a:r>
              <a:rPr lang="el-GR" sz="2400" b="1" u="sng" dirty="0">
                <a:solidFill>
                  <a:srgbClr val="FFFF00"/>
                </a:solidFill>
                <a:latin typeface="Arial" pitchFamily="34" charset="0"/>
                <a:cs typeface="Arial" pitchFamily="34" charset="0"/>
              </a:rPr>
              <a:t>εργαλεία</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617076"/>
          </a:xfrm>
        </p:spPr>
        <p:txBody>
          <a:bodyPr>
            <a:normAutofit fontScale="92500" lnSpcReduction="20000"/>
          </a:bodyPr>
          <a:lstStyle/>
          <a:p>
            <a:pPr>
              <a:buFont typeface="Wingdings" panose="05000000000000000000" pitchFamily="2" charset="2"/>
              <a:buChar char="ü"/>
            </a:pPr>
            <a:r>
              <a:rPr lang="el-GR" sz="1900" dirty="0">
                <a:latin typeface="Arial Black" pitchFamily="34" charset="0"/>
              </a:rPr>
              <a:t> Σε ασυνήθιστες περιπτώσεις εξαιρετικά ρυπαρού λέβητα, ο οποίος δεν μπορεί να καθαριστεί με μηχανικά μέσα ή με βρασμό, γίνεται </a:t>
            </a:r>
            <a:r>
              <a:rPr lang="el-GR" sz="1900" dirty="0">
                <a:solidFill>
                  <a:srgbClr val="FF0000"/>
                </a:solidFill>
                <a:latin typeface="Arial Black" pitchFamily="34" charset="0"/>
              </a:rPr>
              <a:t>χημικός καθαρισμός </a:t>
            </a:r>
            <a:r>
              <a:rPr lang="el-GR" sz="1900" dirty="0">
                <a:latin typeface="Arial Black" pitchFamily="34" charset="0"/>
              </a:rPr>
              <a:t>που αφορά τόσο φλογαυλωτούς, όσο και υδραυλωτούς λέβητες. Ο χημικός καθαρισμός γίνεται με την πλήρωση του λέβητα με διάλυμα οξέων, με τα οποία εξουδετερώνονται οι καθαλατώσεις. Η μέθοδος αυτή περικλείει κινδύνους φθοράς του μετάλλου του λέβητα. </a:t>
            </a:r>
          </a:p>
          <a:p>
            <a:pPr>
              <a:buFont typeface="Wingdings" panose="05000000000000000000" pitchFamily="2" charset="2"/>
              <a:buChar char="ü"/>
            </a:pPr>
            <a:r>
              <a:rPr lang="el-GR" sz="1900" dirty="0">
                <a:latin typeface="Arial Black" pitchFamily="34" charset="0"/>
              </a:rPr>
              <a:t> Ο χημικός καθαρισμός γίνεται σε 3 στάδια. Σε κάθε στάδιο βάζουν χημικά οξέα στο νερό του λέβητα, στην συνέχεια  πλένεται ο λέβητας 3-4 φορές με καθαρό νερό.</a:t>
            </a:r>
          </a:p>
          <a:p>
            <a:pPr>
              <a:buFont typeface="Wingdings" panose="05000000000000000000" pitchFamily="2" charset="2"/>
              <a:buChar char="ü"/>
            </a:pPr>
            <a:r>
              <a:rPr lang="el-GR" sz="1900" dirty="0">
                <a:latin typeface="Arial Black" pitchFamily="34" charset="0"/>
              </a:rPr>
              <a:t> Το προσωπικό δεν πρέπει να έρχεται σε επαφή με τα χημικά αντιδραστήρια.</a:t>
            </a:r>
          </a:p>
          <a:p>
            <a:pPr>
              <a:buFont typeface="Wingdings" panose="05000000000000000000" pitchFamily="2" charset="2"/>
              <a:buChar char="ü"/>
            </a:pPr>
            <a:r>
              <a:rPr lang="el-GR" sz="1900" dirty="0">
                <a:latin typeface="Arial Black" pitchFamily="34" charset="0"/>
              </a:rPr>
              <a:t> Πρέπει τέλος να γίνεται αερισμός για την απομάκρυνση του εκλυόμενου υδρογόνου, το οποίο είναι ασφυκτικό και εκρηκτικό συγχρόνως.</a:t>
            </a:r>
          </a:p>
          <a:p>
            <a:pPr>
              <a:buFont typeface="Wingdings" panose="05000000000000000000" pitchFamily="2" charset="2"/>
              <a:buChar char="ü"/>
            </a:pPr>
            <a:r>
              <a:rPr lang="el-GR" sz="1900" dirty="0">
                <a:latin typeface="Arial Black" pitchFamily="34" charset="0"/>
              </a:rPr>
              <a:t> Κατά την διάρκεια του χημικού καθαρισμού γίνεται κυκλοφορία του νερού-διαλύματος χημικών με την αντλία κυκλοφορίας του λέβητα.</a:t>
            </a:r>
          </a:p>
          <a:p>
            <a:pPr>
              <a:buFont typeface="Wingdings" panose="05000000000000000000" pitchFamily="2" charset="2"/>
              <a:buChar char="ü"/>
            </a:pPr>
            <a:r>
              <a:rPr lang="el-GR" sz="1900" dirty="0">
                <a:latin typeface="Arial Black" pitchFamily="34" charset="0"/>
              </a:rPr>
              <a:t> Μετά την κάθε απόπλυση, το εξερχόμενο διάλυμα από τον λέβητα δεν πρέπει να μείνει στο πλοίο, αλλά να καταθλίβεται στην θάλασσα. Συνηθίζεται η παραπάνω εργασία να γίνεται από ειδικευμένο συνεργείο.</a:t>
            </a:r>
          </a:p>
        </p:txBody>
      </p:sp>
      <p:sp>
        <p:nvSpPr>
          <p:cNvPr id="4" name="Title 1">
            <a:extLst>
              <a:ext uri="{FF2B5EF4-FFF2-40B4-BE49-F238E27FC236}">
                <a16:creationId xmlns:a16="http://schemas.microsoft.com/office/drawing/2014/main" id="{60ACB38A-3036-5A61-49E2-BFB4DC0C5DFA}"/>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8.9.  Χημικός καθαρισμός λεβήτων (περιληπτικά)</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805264"/>
          </a:xfrm>
        </p:spPr>
        <p:txBody>
          <a:bodyPr>
            <a:noAutofit/>
          </a:bodyPr>
          <a:lstStyle/>
          <a:p>
            <a:pPr>
              <a:buFont typeface="Wingdings" panose="05000000000000000000" pitchFamily="2" charset="2"/>
              <a:buChar char="ü"/>
            </a:pPr>
            <a:r>
              <a:rPr lang="el-GR" sz="2000" dirty="0">
                <a:latin typeface="Arial Black" pitchFamily="34" charset="0"/>
              </a:rPr>
              <a:t> Σύμφωνα με τον νόμο του </a:t>
            </a:r>
            <a:r>
              <a:rPr lang="en-US" sz="2000" dirty="0">
                <a:latin typeface="Arial Black" pitchFamily="34" charset="0"/>
              </a:rPr>
              <a:t>Dalton</a:t>
            </a:r>
            <a:r>
              <a:rPr lang="el-GR" sz="2000" dirty="0">
                <a:latin typeface="Arial Black" pitchFamily="34" charset="0"/>
              </a:rPr>
              <a:t> η πίεση που ασκείται μέσα σε ένα δοχείο από δεδομένη ποσότητα αναμιγμένων αερίων, είναι ίση με το άθροισμα των πιέσεων, που θα ασκούσε κάθε ένα από τα αέρια αυτά αν βρισκόταν μόνο του μέσα στο δοχείο με την ίδια θερμοκρασία. Ο νόμος αυτός βρίσκει εφαρμογή στα καυσαέρια, τα οποία είναι μίγμα αερίων και αφορά ιδιαίτερα τους υδρατμούς τους. Οι υδρατμοί των καυσαερίων όταν βρεθούν σε μια δεδομένη θερμοκρασία που ονομάζεται </a:t>
            </a:r>
            <a:r>
              <a:rPr lang="el-GR" sz="2000" dirty="0">
                <a:solidFill>
                  <a:srgbClr val="FF0000"/>
                </a:solidFill>
                <a:latin typeface="Arial Black" pitchFamily="34" charset="0"/>
              </a:rPr>
              <a:t>σημείο δρόσου </a:t>
            </a:r>
            <a:r>
              <a:rPr lang="el-GR" sz="2000" dirty="0">
                <a:latin typeface="Arial Black" pitchFamily="34" charset="0"/>
              </a:rPr>
              <a:t>(</a:t>
            </a:r>
            <a:r>
              <a:rPr lang="en-US" sz="2000" dirty="0">
                <a:latin typeface="Arial Black" pitchFamily="34" charset="0"/>
              </a:rPr>
              <a:t>Dew Point</a:t>
            </a:r>
            <a:r>
              <a:rPr lang="el-GR" sz="2000" dirty="0">
                <a:latin typeface="Arial Black" pitchFamily="34" charset="0"/>
              </a:rPr>
              <a:t>) αρχίζουν να συμπυκνώνονται. Σύμφωνα με τα παραπάνω λέμε σημείο δρόσου ενός ρευστού την θερμοκρασία εκείνη, στην οποία οι ατμοί αρχίζουν να εναποτίθενται με μορφή υγρού. </a:t>
            </a:r>
          </a:p>
          <a:p>
            <a:pPr>
              <a:buFont typeface="Wingdings" panose="05000000000000000000" pitchFamily="2" charset="2"/>
              <a:buChar char="ü"/>
            </a:pPr>
            <a:r>
              <a:rPr lang="el-GR" sz="2000" dirty="0">
                <a:latin typeface="Arial Black" pitchFamily="34" charset="0"/>
              </a:rPr>
              <a:t> Η θερμοκρασία αυτή καλείται επίσης και </a:t>
            </a:r>
            <a:r>
              <a:rPr lang="el-GR" sz="2000" dirty="0">
                <a:solidFill>
                  <a:srgbClr val="FF0000"/>
                </a:solidFill>
                <a:latin typeface="Arial Black" pitchFamily="34" charset="0"/>
              </a:rPr>
              <a:t>σημείο κορεσμού </a:t>
            </a:r>
            <a:r>
              <a:rPr lang="el-GR" sz="2000" dirty="0">
                <a:latin typeface="Arial Black" pitchFamily="34" charset="0"/>
              </a:rPr>
              <a:t>ή</a:t>
            </a:r>
            <a:r>
              <a:rPr lang="el-GR" sz="2000" dirty="0">
                <a:solidFill>
                  <a:srgbClr val="FF0000"/>
                </a:solidFill>
                <a:latin typeface="Arial Black" pitchFamily="34" charset="0"/>
              </a:rPr>
              <a:t> σημείο υγρότητας 100%, </a:t>
            </a:r>
            <a:r>
              <a:rPr lang="el-GR" sz="2000" dirty="0">
                <a:latin typeface="Arial Black" pitchFamily="34" charset="0"/>
              </a:rPr>
              <a:t>όπου υγρότητα είναι το μέτρο της σχετικής κάθε φορά υγρασίας με μορφή αόρατου ατμού.</a:t>
            </a:r>
          </a:p>
        </p:txBody>
      </p:sp>
      <p:sp>
        <p:nvSpPr>
          <p:cNvPr id="4" name="Title 1">
            <a:extLst>
              <a:ext uri="{FF2B5EF4-FFF2-40B4-BE49-F238E27FC236}">
                <a16:creationId xmlns:a16="http://schemas.microsoft.com/office/drawing/2014/main" id="{31D7A940-A453-0DE5-3B32-AC234A409CDA}"/>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8.10.  Σημείο δρόσου υδρατμών των καυσαερίων</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016484"/>
          </a:xfrm>
          <a:prstGeom prst="rect">
            <a:avLst/>
          </a:prstGeom>
          <a:solidFill>
            <a:srgbClr val="00B0F0"/>
          </a:solidFill>
        </p:spPr>
        <p:txBody>
          <a:bodyPr wrap="square" rtlCol="0">
            <a:spAutoFit/>
          </a:bodyPr>
          <a:lstStyle/>
          <a:p>
            <a:pPr algn="ctr"/>
            <a:r>
              <a:rPr lang="el-GR" sz="25500" b="1" dirty="0">
                <a:solidFill>
                  <a:srgbClr val="FF0000"/>
                </a:solidFill>
                <a:latin typeface="Arial Black" pitchFamily="34" charset="0"/>
              </a:rPr>
              <a:t>9</a:t>
            </a:r>
            <a:endParaRPr lang="en-US" sz="25500" b="1" dirty="0">
              <a:solidFill>
                <a:srgbClr val="FF0000"/>
              </a:solidFill>
              <a:latin typeface="Arial Black" pitchFamily="34" charset="0"/>
            </a:endParaRPr>
          </a:p>
        </p:txBody>
      </p:sp>
    </p:spTree>
    <p:extLst>
      <p:ext uri="{BB962C8B-B14F-4D97-AF65-F5344CB8AC3E}">
        <p14:creationId xmlns:p14="http://schemas.microsoft.com/office/powerpoint/2010/main" val="3767751662"/>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6">
              <a:lumMod val="50000"/>
            </a:schemeClr>
          </a:solidFill>
        </p:spPr>
        <p:txBody>
          <a:bodyPr>
            <a:noAutofit/>
          </a:bodyPr>
          <a:lstStyle/>
          <a:p>
            <a:br>
              <a:rPr lang="el-GR" sz="6600" b="1" u="sng" dirty="0">
                <a:solidFill>
                  <a:schemeClr val="bg1"/>
                </a:solidFill>
                <a:latin typeface="Arial" pitchFamily="34" charset="0"/>
                <a:cs typeface="Arial" pitchFamily="34" charset="0"/>
              </a:rPr>
            </a:br>
            <a:r>
              <a:rPr lang="el-GR" sz="6600" b="1" u="sng" dirty="0">
                <a:solidFill>
                  <a:schemeClr val="bg1"/>
                </a:solidFill>
                <a:latin typeface="Arial" pitchFamily="34" charset="0"/>
                <a:cs typeface="Arial" pitchFamily="34" charset="0"/>
              </a:rPr>
              <a:t>ΚΕΦΑΛΑΙΟ  ΕΝΑΤΟ</a:t>
            </a:r>
            <a:br>
              <a:rPr lang="en-US" sz="6600" b="1" u="sng" dirty="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87336291"/>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9940"/>
            <a:ext cx="8501122" cy="6429420"/>
          </a:xfrm>
          <a:solidFill>
            <a:srgbClr val="FFFF00"/>
          </a:solidFill>
        </p:spPr>
        <p:txBody>
          <a:bodyPr>
            <a:noAutofit/>
          </a:bodyPr>
          <a:lstStyle/>
          <a:p>
            <a:br>
              <a:rPr lang="el-GR" sz="6600" b="1" u="sng" dirty="0">
                <a:solidFill>
                  <a:srgbClr val="FF0000"/>
                </a:solidFill>
                <a:latin typeface="Arial" pitchFamily="34" charset="0"/>
                <a:cs typeface="Arial" pitchFamily="34" charset="0"/>
              </a:rPr>
            </a:br>
            <a:r>
              <a:rPr lang="el-GR" sz="7200" b="1" u="sng" dirty="0">
                <a:solidFill>
                  <a:srgbClr val="FF0000"/>
                </a:solidFill>
                <a:effectLst/>
                <a:highlight>
                  <a:srgbClr val="FFFF00"/>
                </a:highlight>
                <a:latin typeface="Arial" pitchFamily="34" charset="0"/>
                <a:ea typeface="MgHelveticaUCPol"/>
                <a:cs typeface="Arial" pitchFamily="34" charset="0"/>
              </a:rPr>
              <a:t>ΛΕΙΤΟΥΡΓΙΑ ΤΩΝ ΛΕΒΗΤΩΝ ΚΑΙ ΑΝΩΜΑΛΙΕΣ ΚΑΤΑ ΤΗΝ ΛΕΙΤΟΥΡΓΙΑ</a:t>
            </a:r>
            <a:br>
              <a:rPr lang="en-US" sz="6600" b="1" u="sng" dirty="0">
                <a:solidFill>
                  <a:srgbClr val="FF0000"/>
                </a:solidFill>
                <a:latin typeface="Arial" pitchFamily="34" charset="0"/>
                <a:cs typeface="Arial" pitchFamily="34" charset="0"/>
              </a:rPr>
            </a:br>
            <a:endParaRPr lang="en-US" sz="66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259713757"/>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983ED2B-5E68-4DF3-9B47-8089E7AC8A69}"/>
              </a:ext>
            </a:extLst>
          </p:cNvPr>
          <p:cNvSpPr>
            <a:spLocks noGrp="1"/>
          </p:cNvSpPr>
          <p:nvPr>
            <p:ph idx="1"/>
          </p:nvPr>
        </p:nvSpPr>
        <p:spPr>
          <a:xfrm>
            <a:off x="285750" y="1052736"/>
            <a:ext cx="8572499" cy="5400600"/>
          </a:xfrm>
          <a:solidFill>
            <a:srgbClr val="FFFF00"/>
          </a:solidFill>
        </p:spPr>
        <p:txBody>
          <a:bodyPr>
            <a:normAutofit/>
          </a:bodyPr>
          <a:lstStyle/>
          <a:p>
            <a:pPr marL="342900" indent="-342900">
              <a:buAutoNum type="arabicPeriod"/>
            </a:pPr>
            <a:r>
              <a:rPr lang="el-GR" sz="1900" dirty="0">
                <a:solidFill>
                  <a:schemeClr val="tx1"/>
                </a:solidFill>
                <a:latin typeface="Arial Black" panose="020B0A04020102020204" pitchFamily="34" charset="0"/>
              </a:rPr>
              <a:t>Αφή πυρών − συγκοινωνία − απομόνωση πετρελαιολέβητα.</a:t>
            </a:r>
          </a:p>
          <a:p>
            <a:pPr marL="342900" indent="-342900">
              <a:buAutoNum type="arabicPeriod"/>
            </a:pPr>
            <a:r>
              <a:rPr lang="el-GR" sz="1900" dirty="0">
                <a:solidFill>
                  <a:schemeClr val="tx1"/>
                </a:solidFill>
                <a:latin typeface="Arial Black" panose="020B0A04020102020204" pitchFamily="34" charset="0"/>
              </a:rPr>
              <a:t>Παρακολούθηση της λειτουργίας.</a:t>
            </a:r>
          </a:p>
          <a:p>
            <a:pPr marL="342900" indent="-342900">
              <a:buAutoNum type="arabicPeriod"/>
            </a:pPr>
            <a:r>
              <a:rPr lang="el-GR" sz="1900" dirty="0">
                <a:solidFill>
                  <a:schemeClr val="tx1"/>
                </a:solidFill>
                <a:latin typeface="Arial Black" panose="020B0A04020102020204" pitchFamily="34" charset="0"/>
              </a:rPr>
              <a:t>Πτώση της στάθμης του νερού.</a:t>
            </a:r>
          </a:p>
          <a:p>
            <a:pPr marL="342900" indent="-342900">
              <a:buAutoNum type="arabicPeriod"/>
            </a:pPr>
            <a:r>
              <a:rPr lang="el-GR" sz="1900" dirty="0">
                <a:solidFill>
                  <a:schemeClr val="tx1"/>
                </a:solidFill>
                <a:latin typeface="Arial Black" panose="020B0A04020102020204" pitchFamily="34" charset="0"/>
              </a:rPr>
              <a:t>Ανάβραση − προβολή − έκρηξη του λέβητα.</a:t>
            </a:r>
          </a:p>
          <a:p>
            <a:pPr marL="342900" indent="-342900">
              <a:buAutoNum type="arabicPeriod"/>
            </a:pPr>
            <a:r>
              <a:rPr lang="el-GR" sz="1900" dirty="0">
                <a:solidFill>
                  <a:schemeClr val="tx1"/>
                </a:solidFill>
                <a:latin typeface="Arial Black" panose="020B0A04020102020204" pitchFamily="34" charset="0"/>
              </a:rPr>
              <a:t>Επιστροφή φλογών.</a:t>
            </a:r>
          </a:p>
          <a:p>
            <a:pPr marL="342900" indent="-342900">
              <a:buAutoNum type="arabicPeriod"/>
            </a:pPr>
            <a:r>
              <a:rPr lang="el-GR" sz="1900" dirty="0">
                <a:solidFill>
                  <a:schemeClr val="tx1"/>
                </a:solidFill>
                <a:latin typeface="Arial Black" panose="020B0A04020102020204" pitchFamily="34" charset="0"/>
              </a:rPr>
              <a:t>Νερό στο πετρέλαιο.</a:t>
            </a:r>
          </a:p>
          <a:p>
            <a:pPr marL="342900" indent="-342900">
              <a:buAutoNum type="arabicPeriod"/>
            </a:pPr>
            <a:r>
              <a:rPr lang="el-GR" sz="1900" dirty="0">
                <a:solidFill>
                  <a:schemeClr val="tx1"/>
                </a:solidFill>
                <a:latin typeface="Arial Black" panose="020B0A04020102020204" pitchFamily="34" charset="0"/>
              </a:rPr>
              <a:t>Ζημιές της πλινθοδομής.</a:t>
            </a:r>
          </a:p>
          <a:p>
            <a:pPr marL="342900" indent="-342900">
              <a:buAutoNum type="arabicPeriod"/>
            </a:pPr>
            <a:r>
              <a:rPr lang="el-GR" sz="1900" dirty="0">
                <a:solidFill>
                  <a:schemeClr val="tx1"/>
                </a:solidFill>
                <a:latin typeface="Arial Black" panose="020B0A04020102020204" pitchFamily="34" charset="0"/>
              </a:rPr>
              <a:t>Θραύση του υδροδείκτη και αντικατάσταση.</a:t>
            </a:r>
          </a:p>
          <a:p>
            <a:pPr marL="342900" indent="-342900">
              <a:buAutoNum type="arabicPeriod"/>
            </a:pPr>
            <a:r>
              <a:rPr lang="el-GR" sz="1900" dirty="0">
                <a:solidFill>
                  <a:schemeClr val="tx1"/>
                </a:solidFill>
                <a:latin typeface="Arial Black" panose="020B0A04020102020204" pitchFamily="34" charset="0"/>
              </a:rPr>
              <a:t>Διαρροή του αυλού. Πωμάτωση.</a:t>
            </a:r>
          </a:p>
          <a:p>
            <a:pPr marL="342900" indent="-342900">
              <a:buAutoNum type="arabicPeriod"/>
            </a:pPr>
            <a:r>
              <a:rPr lang="en-US" sz="1900" dirty="0">
                <a:solidFill>
                  <a:schemeClr val="tx1"/>
                </a:solidFill>
                <a:latin typeface="Arial Black" panose="020B0A04020102020204" pitchFamily="34" charset="0"/>
              </a:rPr>
              <a:t> </a:t>
            </a:r>
            <a:r>
              <a:rPr lang="el-GR" sz="1900" dirty="0">
                <a:solidFill>
                  <a:schemeClr val="tx1"/>
                </a:solidFill>
                <a:latin typeface="Arial Black" panose="020B0A04020102020204" pitchFamily="34" charset="0"/>
              </a:rPr>
              <a:t>Διαρροή του προθερμαντήρα πετρελαίου.</a:t>
            </a:r>
          </a:p>
          <a:p>
            <a:pPr marL="342900" indent="-342900">
              <a:buAutoNum type="arabicPeriod"/>
            </a:pPr>
            <a:r>
              <a:rPr lang="en-US" sz="1900" dirty="0">
                <a:solidFill>
                  <a:schemeClr val="tx1"/>
                </a:solidFill>
                <a:latin typeface="Arial Black" panose="020B0A04020102020204" pitchFamily="34" charset="0"/>
              </a:rPr>
              <a:t> </a:t>
            </a:r>
            <a:r>
              <a:rPr lang="el-GR" sz="1900" dirty="0">
                <a:solidFill>
                  <a:schemeClr val="tx1"/>
                </a:solidFill>
                <a:latin typeface="Arial Black" panose="020B0A04020102020204" pitchFamily="34" charset="0"/>
              </a:rPr>
              <a:t>Πυρκαγιά στο λεβητοστάσιο.</a:t>
            </a:r>
          </a:p>
          <a:p>
            <a:pPr marL="342900" indent="-342900">
              <a:buAutoNum type="arabicPeriod"/>
            </a:pPr>
            <a:r>
              <a:rPr lang="en-US" sz="1900" dirty="0">
                <a:solidFill>
                  <a:schemeClr val="tx1"/>
                </a:solidFill>
                <a:latin typeface="Arial Black" panose="020B0A04020102020204" pitchFamily="34" charset="0"/>
              </a:rPr>
              <a:t> </a:t>
            </a:r>
            <a:r>
              <a:rPr lang="el-GR" sz="1900" dirty="0">
                <a:solidFill>
                  <a:schemeClr val="tx1"/>
                </a:solidFill>
                <a:latin typeface="Arial Black" panose="020B0A04020102020204" pitchFamily="34" charset="0"/>
              </a:rPr>
              <a:t>Διαρροή πετρελαίου στην εστία.</a:t>
            </a:r>
          </a:p>
          <a:p>
            <a:pPr marL="342900" indent="-342900">
              <a:buAutoNum type="arabicPeriod"/>
            </a:pPr>
            <a:r>
              <a:rPr lang="en-US" sz="1900" dirty="0">
                <a:solidFill>
                  <a:schemeClr val="tx1"/>
                </a:solidFill>
                <a:latin typeface="Arial Black" panose="020B0A04020102020204" pitchFamily="34" charset="0"/>
              </a:rPr>
              <a:t> </a:t>
            </a:r>
            <a:r>
              <a:rPr lang="el-GR" sz="1900" dirty="0">
                <a:solidFill>
                  <a:schemeClr val="tx1"/>
                </a:solidFill>
                <a:latin typeface="Arial Black" panose="020B0A04020102020204" pitchFamily="34" charset="0"/>
              </a:rPr>
              <a:t>Σχηματισμός εξανθρακωμάτων.</a:t>
            </a:r>
          </a:p>
          <a:p>
            <a:pPr marL="342900" indent="-342900">
              <a:buAutoNum type="arabicPeriod"/>
            </a:pPr>
            <a:r>
              <a:rPr lang="en-US" sz="1900" dirty="0">
                <a:solidFill>
                  <a:schemeClr val="tx1"/>
                </a:solidFill>
                <a:latin typeface="Arial Black" panose="020B0A04020102020204" pitchFamily="34" charset="0"/>
              </a:rPr>
              <a:t> </a:t>
            </a:r>
            <a:r>
              <a:rPr lang="el-GR" sz="1900" dirty="0">
                <a:solidFill>
                  <a:schemeClr val="tx1"/>
                </a:solidFill>
                <a:latin typeface="Arial Black" panose="020B0A04020102020204" pitchFamily="34" charset="0"/>
              </a:rPr>
              <a:t>Δονήσεις του λέβητα.</a:t>
            </a:r>
          </a:p>
          <a:p>
            <a:pPr marL="342900" indent="-342900">
              <a:buAutoNum type="arabicPeriod"/>
            </a:pPr>
            <a:r>
              <a:rPr lang="en-US" sz="1900" dirty="0">
                <a:latin typeface="Arial Black" panose="020B0A04020102020204" pitchFamily="34" charset="0"/>
              </a:rPr>
              <a:t> </a:t>
            </a:r>
            <a:r>
              <a:rPr lang="el-GR" sz="1900" dirty="0">
                <a:solidFill>
                  <a:schemeClr val="tx1"/>
                </a:solidFill>
                <a:latin typeface="Arial Black" panose="020B0A04020102020204" pitchFamily="34" charset="0"/>
              </a:rPr>
              <a:t>Διαρροή του αφυπερθερμαντήρα.</a:t>
            </a:r>
          </a:p>
        </p:txBody>
      </p:sp>
      <p:sp>
        <p:nvSpPr>
          <p:cNvPr id="4" name="Title 1">
            <a:extLst>
              <a:ext uri="{FF2B5EF4-FFF2-40B4-BE49-F238E27FC236}">
                <a16:creationId xmlns:a16="http://schemas.microsoft.com/office/drawing/2014/main" id="{060E7FAA-BE1C-18ED-4C00-FF649EC5040E}"/>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 Λειτουργία των λεβήτων και ανωμαλίες κατά την λειτουργία</a:t>
            </a:r>
            <a:endParaRPr lang="en-US" sz="2400" b="1" u="sng"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768025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lnSpcReduction="10000"/>
          </a:bodyPr>
          <a:lstStyle/>
          <a:p>
            <a:pPr marL="1188000" indent="-457200">
              <a:buClr>
                <a:srgbClr val="FF0000"/>
              </a:buClr>
            </a:pPr>
            <a:endParaRPr lang="el-GR" sz="2000" b="1" u="sng" dirty="0">
              <a:solidFill>
                <a:schemeClr val="tx1"/>
              </a:solidFill>
              <a:latin typeface="Arial Black" pitchFamily="34" charset="0"/>
            </a:endParaRPr>
          </a:p>
          <a:p>
            <a:pPr marL="1188000" indent="-457200">
              <a:buClr>
                <a:srgbClr val="FF0000"/>
              </a:buClr>
            </a:pPr>
            <a:r>
              <a:rPr lang="el-GR" sz="2000" b="1" u="sng" dirty="0">
                <a:solidFill>
                  <a:schemeClr val="tx1"/>
                </a:solidFill>
                <a:latin typeface="Arial Black" pitchFamily="34" charset="0"/>
              </a:rPr>
              <a:t>Η ΕΣΤΙΑ ΚΑΙ ΤΟ ΠΕΡΙΒΛΗΜΑ ΤΟΥ ΛΕΒΗΤΑ  </a:t>
            </a:r>
            <a:r>
              <a:rPr lang="el-GR" sz="2000" b="1" u="sng" dirty="0">
                <a:solidFill>
                  <a:srgbClr val="FF0000"/>
                </a:solidFill>
                <a:latin typeface="Arial Black" pitchFamily="34" charset="0"/>
              </a:rPr>
              <a:t>Ε  </a:t>
            </a:r>
            <a:r>
              <a:rPr lang="el-GR" sz="2000" b="1" u="sng" dirty="0">
                <a:solidFill>
                  <a:schemeClr val="tx1"/>
                </a:solidFill>
                <a:latin typeface="Arial Black" pitchFamily="34" charset="0"/>
              </a:rPr>
              <a:t>.</a:t>
            </a:r>
          </a:p>
          <a:p>
            <a:pPr algn="l">
              <a:buClr>
                <a:srgbClr val="FF0000"/>
              </a:buClr>
            </a:pPr>
            <a:endParaRPr lang="el-GR" sz="2000" b="1" dirty="0">
              <a:solidFill>
                <a:schemeClr val="tx1"/>
              </a:solidFill>
              <a:latin typeface="Arial Black" pitchFamily="34" charset="0"/>
            </a:endParaRPr>
          </a:p>
          <a:p>
            <a:pPr algn="l">
              <a:buClr>
                <a:srgbClr val="FF0000"/>
              </a:buClr>
              <a:buFont typeface="Wingdings" pitchFamily="2" charset="2"/>
              <a:buChar char="q"/>
            </a:pPr>
            <a:r>
              <a:rPr lang="el-GR" sz="2000" b="1" dirty="0">
                <a:solidFill>
                  <a:schemeClr val="tx1"/>
                </a:solidFill>
                <a:latin typeface="Arial Black" pitchFamily="34" charset="0"/>
              </a:rPr>
              <a:t>Η ΕΣΤΙΑ ΚΑΤΩ ΑΠΟ ΤΗΝ ΚΑΤΩΤΕΡΗ ΣΕΙΡΑ ΑΥΛΩΝ ΕΙΝΑΙ ΜΕΓΑΛΟΥ ΟΓΚΟΥ ΓΙΑ ΤΗΝ ΕΠΙΤΕΥΞΗ ΤΕΛΕΙΑ ΚΑΥΣΗΣ.</a:t>
            </a:r>
          </a:p>
          <a:p>
            <a:pPr algn="l">
              <a:buClr>
                <a:srgbClr val="FF0000"/>
              </a:buClr>
              <a:buFont typeface="Wingdings" pitchFamily="2" charset="2"/>
              <a:buChar char="q"/>
            </a:pPr>
            <a:endParaRPr lang="el-GR" sz="2000" b="1" dirty="0">
              <a:solidFill>
                <a:schemeClr val="tx1"/>
              </a:solidFill>
              <a:latin typeface="Arial Black" pitchFamily="34" charset="0"/>
            </a:endParaRPr>
          </a:p>
          <a:p>
            <a:pPr algn="l">
              <a:buClr>
                <a:srgbClr val="FF0000"/>
              </a:buClr>
              <a:buFont typeface="Wingdings" pitchFamily="2" charset="2"/>
              <a:buChar char="q"/>
            </a:pPr>
            <a:r>
              <a:rPr lang="el-GR" sz="2000" b="1" dirty="0">
                <a:solidFill>
                  <a:schemeClr val="tx1"/>
                </a:solidFill>
                <a:latin typeface="Arial Black" pitchFamily="34" charset="0"/>
              </a:rPr>
              <a:t>ΣΤΗΝ ΠΡΟΣΟΨΗ ΤΗΣ ΦΕΡΕΙ ΤΡΕΙΣ ΩΣ ΤΕΣΣΕΡΙΣ ΚΩΝΟΥΣ ΑΕΡΑ </a:t>
            </a:r>
            <a:r>
              <a:rPr lang="el-GR" sz="2400" b="1" dirty="0">
                <a:solidFill>
                  <a:srgbClr val="FF0000"/>
                </a:solidFill>
                <a:latin typeface="Arial Black" pitchFamily="34" charset="0"/>
              </a:rPr>
              <a:t>ρ</a:t>
            </a:r>
            <a:r>
              <a:rPr lang="el-GR" sz="2000" b="1" dirty="0">
                <a:solidFill>
                  <a:schemeClr val="tx1"/>
                </a:solidFill>
                <a:latin typeface="Arial Black" pitchFamily="34" charset="0"/>
              </a:rPr>
              <a:t> ΚΑΙ ΚΑΥΣΤΗΡΕΣ  </a:t>
            </a:r>
            <a:r>
              <a:rPr lang="el-GR" sz="2000" b="1" dirty="0">
                <a:solidFill>
                  <a:srgbClr val="FF0000"/>
                </a:solidFill>
                <a:latin typeface="Arial Black" pitchFamily="34" charset="0"/>
              </a:rPr>
              <a:t>Κ </a:t>
            </a:r>
            <a:r>
              <a:rPr lang="el-GR" sz="2000" b="1" dirty="0">
                <a:solidFill>
                  <a:schemeClr val="tx1"/>
                </a:solidFill>
                <a:latin typeface="Arial Black" pitchFamily="34" charset="0"/>
              </a:rPr>
              <a:t>.</a:t>
            </a:r>
          </a:p>
          <a:p>
            <a:pPr algn="l">
              <a:buClr>
                <a:srgbClr val="FF0000"/>
              </a:buClr>
              <a:buFont typeface="Wingdings" pitchFamily="2" charset="2"/>
              <a:buChar char="q"/>
            </a:pPr>
            <a:endParaRPr lang="el-GR" sz="2000" b="1" dirty="0">
              <a:solidFill>
                <a:schemeClr val="tx1"/>
              </a:solidFill>
              <a:latin typeface="Arial Black" pitchFamily="34" charset="0"/>
            </a:endParaRPr>
          </a:p>
          <a:p>
            <a:pPr algn="l">
              <a:buClr>
                <a:srgbClr val="FF0000"/>
              </a:buClr>
              <a:buFont typeface="Wingdings" pitchFamily="2" charset="2"/>
              <a:buChar char="q"/>
            </a:pPr>
            <a:r>
              <a:rPr lang="el-GR" sz="2000" b="1" dirty="0">
                <a:solidFill>
                  <a:schemeClr val="tx1"/>
                </a:solidFill>
                <a:latin typeface="Arial Black" pitchFamily="34" charset="0"/>
              </a:rPr>
              <a:t> ΤΟ ΠΕΡΙΒΛΗΜΑ ΤΟΥ ΛΕΒΗΤΑ ΤΟΝ ΠΕΡΙΒΑΛΛΕΙ ΜΕΧΡΙ ΤΗ ΒΑΣΗ ΤΗΣ ΚΑΠΝΟΔΟΧΟΥ ΚΑΙ ΕΙΝΑΙ ΚΑΤΑΣΚΕΥΑΣΜΕΝΟ ΑΠΟ ΔΙΠΛΟ ΕΛΑΣΜΑ ΚΑΙ ΦΥΛΛΟ ΑΠΟ ΑΜΙΑΝΤΟ. </a:t>
            </a:r>
          </a:p>
          <a:p>
            <a:pPr algn="l">
              <a:buClr>
                <a:srgbClr val="FF0000"/>
              </a:buClr>
              <a:buFont typeface="Wingdings" pitchFamily="2" charset="2"/>
              <a:buChar char="q"/>
            </a:pPr>
            <a:endParaRPr lang="el-GR" sz="2000" b="1" dirty="0">
              <a:solidFill>
                <a:schemeClr val="tx1"/>
              </a:solidFill>
              <a:latin typeface="Arial Black" pitchFamily="34" charset="0"/>
            </a:endParaRPr>
          </a:p>
          <a:p>
            <a:pPr algn="l">
              <a:buClr>
                <a:srgbClr val="FF0000"/>
              </a:buClr>
              <a:buFont typeface="Wingdings" pitchFamily="2" charset="2"/>
              <a:buChar char="q"/>
            </a:pPr>
            <a:r>
              <a:rPr lang="el-GR" sz="2000" b="1" dirty="0">
                <a:solidFill>
                  <a:schemeClr val="tx1"/>
                </a:solidFill>
                <a:latin typeface="Arial Black" pitchFamily="34" charset="0"/>
              </a:rPr>
              <a:t>ΠΛΕΥΡΙΚΑ, ΕΜΠΡΟΣ ΚΑΙ ΠΙΣΩ ΦΕΡΕΙ ΤΙΣ ΘΥΡΕΣ ΤΟΥ ΕΚΚΑΠΝΙΣΜΟΥ ή ΑΥΛΟΘΥΡΕΣ.</a:t>
            </a:r>
          </a:p>
        </p:txBody>
      </p:sp>
      <p:sp>
        <p:nvSpPr>
          <p:cNvPr id="4" name="Title 1"/>
          <p:cNvSpPr>
            <a:spLocks noGrp="1"/>
          </p:cNvSpPr>
          <p:nvPr>
            <p:ph type="ctrTitle"/>
          </p:nvPr>
        </p:nvSpPr>
        <p:spPr>
          <a:xfrm>
            <a:off x="285750" y="214313"/>
            <a:ext cx="8572500" cy="714357"/>
          </a:xfrm>
          <a:solidFill>
            <a:srgbClr val="7030A0"/>
          </a:solidFill>
          <a:effectLst/>
        </p:spPr>
        <p:txBody>
          <a:bodyPr>
            <a:normAutofit fontScale="90000"/>
          </a:bodyPr>
          <a:lstStyle/>
          <a:p>
            <a:r>
              <a:rPr lang="el-GR" sz="2400" b="1" u="sng" dirty="0">
                <a:solidFill>
                  <a:schemeClr val="bg1"/>
                </a:solidFill>
                <a:latin typeface="Arial" pitchFamily="34" charset="0"/>
                <a:cs typeface="Arial" pitchFamily="34" charset="0"/>
              </a:rPr>
              <a:t>1.3.  ΛΕΒΗΤΑΣ </a:t>
            </a:r>
            <a:r>
              <a:rPr lang="en-US" sz="2400" b="1" u="sng" dirty="0">
                <a:solidFill>
                  <a:schemeClr val="bg1"/>
                </a:solidFill>
                <a:latin typeface="Arial" pitchFamily="34" charset="0"/>
                <a:cs typeface="Arial" pitchFamily="34" charset="0"/>
              </a:rPr>
              <a:t>BABCOCK-WILCOX (B &amp; W) </a:t>
            </a:r>
            <a:r>
              <a:rPr lang="el-GR" sz="2400" b="1" u="sng" dirty="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666096612"/>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980728"/>
            <a:ext cx="8572500" cy="5877272"/>
          </a:xfrm>
        </p:spPr>
        <p:txBody>
          <a:bodyPr>
            <a:normAutofit lnSpcReduction="10000"/>
          </a:bodyPr>
          <a:lstStyle/>
          <a:p>
            <a:pPr marL="0" indent="0">
              <a:buNone/>
            </a:pPr>
            <a:r>
              <a:rPr lang="el-GR" sz="2000" dirty="0">
                <a:latin typeface="Arial Black" pitchFamily="34" charset="0"/>
              </a:rPr>
              <a:t>Η αφή πυρών ενός πετρελαιολέβητα  γίνεται γενικά ως εξής </a:t>
            </a:r>
            <a:r>
              <a:rPr lang="en-US" sz="2000" dirty="0">
                <a:latin typeface="Arial Black" pitchFamily="34" charset="0"/>
              </a:rPr>
              <a:t>:</a:t>
            </a:r>
            <a:endParaRPr lang="el-GR" sz="2000" dirty="0">
              <a:latin typeface="Arial Black" pitchFamily="34" charset="0"/>
            </a:endParaRPr>
          </a:p>
          <a:p>
            <a:pPr marL="0" indent="0">
              <a:buNone/>
            </a:pPr>
            <a:r>
              <a:rPr lang="el-GR" sz="2000" dirty="0">
                <a:solidFill>
                  <a:srgbClr val="FF0000"/>
                </a:solidFill>
                <a:latin typeface="Arial Black" pitchFamily="34" charset="0"/>
              </a:rPr>
              <a:t>α) </a:t>
            </a:r>
            <a:r>
              <a:rPr lang="el-GR" sz="2000" u="sng" dirty="0">
                <a:solidFill>
                  <a:srgbClr val="FF0000"/>
                </a:solidFill>
                <a:latin typeface="Arial Black" pitchFamily="34" charset="0"/>
              </a:rPr>
              <a:t>Όταν υπάρχει διαθέσιμος ατμός από άλλον λέβητα</a:t>
            </a:r>
          </a:p>
          <a:p>
            <a:pPr>
              <a:buFont typeface="+mj-lt"/>
              <a:buAutoNum type="arabicPeriod"/>
            </a:pPr>
            <a:r>
              <a:rPr lang="el-GR" sz="2000" dirty="0">
                <a:latin typeface="Arial Black" pitchFamily="34" charset="0"/>
              </a:rPr>
              <a:t>Ελέγχεται  και συμπληρώνεται η στάθμη του λέβητα λίγο πάνω από την κανονική.</a:t>
            </a:r>
          </a:p>
          <a:p>
            <a:pPr>
              <a:buFont typeface="+mj-lt"/>
              <a:buAutoNum type="arabicPeriod"/>
            </a:pPr>
            <a:r>
              <a:rPr lang="el-GR" sz="2000" dirty="0">
                <a:latin typeface="Arial Black" pitchFamily="34" charset="0"/>
              </a:rPr>
              <a:t>Ανοίγεται το εξαεριστικό του λέβητα και χαλαρώνονται τα επιστόμια ελαφρά, ώστε να μην κολλήσουν στις έδρες τους.</a:t>
            </a:r>
          </a:p>
          <a:p>
            <a:pPr>
              <a:buFont typeface="+mj-lt"/>
              <a:buAutoNum type="arabicPeriod"/>
            </a:pPr>
            <a:r>
              <a:rPr lang="el-GR" sz="2000" dirty="0">
                <a:latin typeface="Arial Black" pitchFamily="34" charset="0"/>
              </a:rPr>
              <a:t>Ανοίγεται το επιστόμιο ατμού προθέρμανσης πετρελαίου των δεξαμενών πετρελαίου.</a:t>
            </a:r>
          </a:p>
          <a:p>
            <a:pPr>
              <a:buFont typeface="+mj-lt"/>
              <a:buAutoNum type="arabicPeriod"/>
            </a:pPr>
            <a:r>
              <a:rPr lang="el-GR" sz="2000" dirty="0">
                <a:latin typeface="Arial Black" pitchFamily="34" charset="0"/>
              </a:rPr>
              <a:t>Ανοίγονται όλα τα επιστόμια του πετρελαίου από την δεξαμενή χρήσης μέχρι και τις σωληνώσεις διανομής στους καυστήρες (επιστόμια φίλτρων, αντλίας και προθερμαντήρα, εκτός από τους ατομικούς διακόπτες  των καυστήρων.</a:t>
            </a:r>
          </a:p>
          <a:p>
            <a:pPr>
              <a:buFont typeface="+mj-lt"/>
              <a:buAutoNum type="arabicPeriod"/>
            </a:pPr>
            <a:r>
              <a:rPr lang="el-GR" sz="2000" dirty="0">
                <a:latin typeface="Arial Black" pitchFamily="34" charset="0"/>
              </a:rPr>
              <a:t>Ανοίγονται τα επιστόμια κυκλοφορίας και επιστροφής στην πρόσοψη του λέβητα και στέλνεται ατμός στον προθερμαντήρα πετρελαίου. Θέτουμε σε λειτουργία την αντλία πετρελαίου  για να κυκλοφορήσει το πετρέλαιο στις σωληνώσεις και να προθερμανθεί προοδευτικά.</a:t>
            </a:r>
          </a:p>
          <a:p>
            <a:endParaRPr lang="el-GR" sz="1600" dirty="0">
              <a:latin typeface="Arial Black" pitchFamily="34" charset="0"/>
            </a:endParaRPr>
          </a:p>
        </p:txBody>
      </p:sp>
      <p:sp>
        <p:nvSpPr>
          <p:cNvPr id="4" name="Title 1">
            <a:extLst>
              <a:ext uri="{FF2B5EF4-FFF2-40B4-BE49-F238E27FC236}">
                <a16:creationId xmlns:a16="http://schemas.microsoft.com/office/drawing/2014/main" id="{B7C11B49-D580-E6F6-03BF-1DDB66890ED2}"/>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9.1.  Αφή πυρών - Συγκοινωνία - Απομόνωση πετρελαιολεβήτων</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545068"/>
          </a:xfrm>
        </p:spPr>
        <p:txBody>
          <a:bodyPr>
            <a:noAutofit/>
          </a:bodyPr>
          <a:lstStyle/>
          <a:p>
            <a:pPr marL="457200" indent="-457200">
              <a:buFont typeface="+mj-lt"/>
              <a:buAutoNum type="arabicPeriod" startAt="6"/>
            </a:pPr>
            <a:r>
              <a:rPr lang="el-GR" sz="2400" dirty="0">
                <a:latin typeface="Arial Black" pitchFamily="34" charset="0"/>
              </a:rPr>
              <a:t>Τίθενται σε λειτουργία οι ανεμιστήρες με μικρή ταχύτητα.</a:t>
            </a:r>
          </a:p>
          <a:p>
            <a:pPr marL="457200" indent="-457200">
              <a:buFont typeface="+mj-lt"/>
              <a:buAutoNum type="arabicPeriod" startAt="6"/>
            </a:pPr>
            <a:r>
              <a:rPr lang="el-GR" sz="2400" dirty="0">
                <a:latin typeface="Arial Black" pitchFamily="34" charset="0"/>
              </a:rPr>
              <a:t>Όταν η προθέρμανση του πετρελαίου προχωρήσει ικανοποιητικά (95</a:t>
            </a:r>
            <a:r>
              <a:rPr lang="en-US" sz="2400" dirty="0">
                <a:latin typeface="Arial Black" pitchFamily="34" charset="0"/>
              </a:rPr>
              <a:t>°C </a:t>
            </a:r>
            <a:r>
              <a:rPr lang="el-GR" sz="2400" dirty="0">
                <a:latin typeface="Arial Black" pitchFamily="34" charset="0"/>
              </a:rPr>
              <a:t>περίπου), κλείνεται το επιστόμιο του πετρελαίου από τους καυστήρες και υψώνεται η πίεση μέχρι 6,5 - 7 </a:t>
            </a:r>
            <a:r>
              <a:rPr lang="en-US" sz="2400" dirty="0">
                <a:latin typeface="Arial Black" pitchFamily="34" charset="0"/>
              </a:rPr>
              <a:t>bar</a:t>
            </a:r>
            <a:r>
              <a:rPr lang="el-GR" sz="2400" dirty="0">
                <a:latin typeface="Arial Black" pitchFamily="34" charset="0"/>
              </a:rPr>
              <a:t>, οπότε γίνεται αφή ενός καυστήρα. Την στιγμή της αφής ο ελκυσμός ελαττώνεται, ώστε να μην γίνει διακοπή της φλόγας.</a:t>
            </a:r>
          </a:p>
          <a:p>
            <a:pPr marL="457200" indent="-457200">
              <a:buFont typeface="+mj-lt"/>
              <a:buAutoNum type="arabicPeriod" startAt="6"/>
            </a:pPr>
            <a:r>
              <a:rPr lang="el-GR" sz="2400" dirty="0">
                <a:latin typeface="Arial Black" pitchFamily="34" charset="0"/>
              </a:rPr>
              <a:t>Ρυθμίζεται η καύση στα κανονικά όρια (πίεση, θερμοκρασία πετρελαίου, χρώμα φλόγας).</a:t>
            </a:r>
          </a:p>
          <a:p>
            <a:pPr marL="457200" indent="-457200">
              <a:buFont typeface="+mj-lt"/>
              <a:buAutoNum type="arabicPeriod" startAt="6"/>
            </a:pPr>
            <a:r>
              <a:rPr lang="el-GR" sz="2400" dirty="0">
                <a:latin typeface="Arial Black" pitchFamily="34" charset="0"/>
              </a:rPr>
              <a:t>Κλείνεται ο εξαεριστικός κρουνός, μόλις ο λέβητας εξαερίσει και συνεχίζεται η θέρμανση ως την ατμοποίηση</a:t>
            </a:r>
          </a:p>
        </p:txBody>
      </p:sp>
      <p:sp>
        <p:nvSpPr>
          <p:cNvPr id="4" name="Title 1">
            <a:extLst>
              <a:ext uri="{FF2B5EF4-FFF2-40B4-BE49-F238E27FC236}">
                <a16:creationId xmlns:a16="http://schemas.microsoft.com/office/drawing/2014/main" id="{13BF4B81-F61C-0530-406A-B5295BC04898}"/>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9.1.  </a:t>
            </a:r>
            <a:r>
              <a:rPr lang="el-GR" sz="2400" b="1" u="sng" dirty="0">
                <a:solidFill>
                  <a:srgbClr val="FFFF00"/>
                </a:solidFill>
                <a:latin typeface="Arial" pitchFamily="34" charset="0"/>
                <a:cs typeface="Arial" pitchFamily="34" charset="0"/>
              </a:rPr>
              <a:t>Αφή πυρών </a:t>
            </a:r>
            <a:r>
              <a:rPr lang="el-GR" sz="2400" b="1" u="sng" dirty="0">
                <a:solidFill>
                  <a:schemeClr val="bg1"/>
                </a:solidFill>
                <a:latin typeface="Arial" pitchFamily="34" charset="0"/>
                <a:cs typeface="Arial" pitchFamily="34" charset="0"/>
              </a:rPr>
              <a:t>- Συγκοινωνία - Απομόνωση πετρελαιολεβήτων (συνέχεια)</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20" y="1052736"/>
            <a:ext cx="8572500" cy="5617076"/>
          </a:xfrm>
        </p:spPr>
        <p:txBody>
          <a:bodyPr>
            <a:noAutofit/>
          </a:bodyPr>
          <a:lstStyle/>
          <a:p>
            <a:pPr marL="0" indent="0">
              <a:buNone/>
            </a:pPr>
            <a:r>
              <a:rPr lang="el-GR" sz="2400" dirty="0">
                <a:solidFill>
                  <a:srgbClr val="FF0000"/>
                </a:solidFill>
                <a:latin typeface="Arial Black" pitchFamily="34" charset="0"/>
              </a:rPr>
              <a:t>β) </a:t>
            </a:r>
            <a:r>
              <a:rPr lang="el-GR" sz="2400" u="sng" dirty="0">
                <a:solidFill>
                  <a:srgbClr val="FF0000"/>
                </a:solidFill>
                <a:latin typeface="Arial Black" pitchFamily="34" charset="0"/>
              </a:rPr>
              <a:t>Όταν δεν υπάρχει διαθέσιμος ατμός από άλλον λέβητα </a:t>
            </a:r>
          </a:p>
          <a:p>
            <a:pPr>
              <a:buFont typeface="Wingdings" panose="05000000000000000000" pitchFamily="2" charset="2"/>
              <a:buChar char="Ø"/>
            </a:pPr>
            <a:r>
              <a:rPr lang="el-GR" sz="2600" dirty="0">
                <a:latin typeface="Arial Black" pitchFamily="34" charset="0"/>
              </a:rPr>
              <a:t>Γίνονται πρώτα οι κινήσεις (1) και (2) κινήσεις της προηγούμενης περίπτωσης . Χρησιμοποιείται στην αρχή λεπτόρρευστο πετρέλαιο (</a:t>
            </a:r>
            <a:r>
              <a:rPr lang="en-US" sz="2600" dirty="0">
                <a:latin typeface="Arial Black" pitchFamily="34" charset="0"/>
              </a:rPr>
              <a:t>Diesel)</a:t>
            </a:r>
            <a:r>
              <a:rPr lang="el-GR" sz="2600" dirty="0">
                <a:latin typeface="Arial Black" pitchFamily="34" charset="0"/>
              </a:rPr>
              <a:t> για το οποίο δεν απαιτείται προθέρμανση. Η θέρμανση που γίνεται με τους παραπάνω τρόπους εξακολουθεί τελικά μέχρι τον εξαερισμό του λέβητα και την ύψωση της πίεσης σε 4 </a:t>
            </a:r>
            <a:r>
              <a:rPr lang="en-US" sz="2600" dirty="0">
                <a:latin typeface="Arial Black" pitchFamily="34" charset="0"/>
              </a:rPr>
              <a:t>bar </a:t>
            </a:r>
            <a:r>
              <a:rPr lang="el-GR" sz="2600" dirty="0">
                <a:latin typeface="Arial Black" pitchFamily="34" charset="0"/>
              </a:rPr>
              <a:t>περίπου οπότε, αφού υπάρχει πλέον ατμός, εκτελούνται κατά σειρά οι υπόλοιπες κινήσεις (3) ως (9) της προηγούμενης περίπτωσης.</a:t>
            </a:r>
          </a:p>
        </p:txBody>
      </p:sp>
      <p:sp>
        <p:nvSpPr>
          <p:cNvPr id="4" name="Title 1">
            <a:extLst>
              <a:ext uri="{FF2B5EF4-FFF2-40B4-BE49-F238E27FC236}">
                <a16:creationId xmlns:a16="http://schemas.microsoft.com/office/drawing/2014/main" id="{49D48DC0-6EF0-7C1E-42DD-972BB685B13C}"/>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9.1.  </a:t>
            </a:r>
            <a:r>
              <a:rPr lang="el-GR" sz="2400" b="1" u="sng" dirty="0">
                <a:solidFill>
                  <a:srgbClr val="FFFF00"/>
                </a:solidFill>
                <a:latin typeface="Arial" pitchFamily="34" charset="0"/>
                <a:cs typeface="Arial" pitchFamily="34" charset="0"/>
              </a:rPr>
              <a:t>Αφή πυρών </a:t>
            </a:r>
            <a:r>
              <a:rPr lang="el-GR" sz="2400" b="1" u="sng" dirty="0">
                <a:solidFill>
                  <a:schemeClr val="bg1"/>
                </a:solidFill>
                <a:latin typeface="Arial" pitchFamily="34" charset="0"/>
                <a:cs typeface="Arial" pitchFamily="34" charset="0"/>
              </a:rPr>
              <a:t>- Συγκοινωνία - Απομόνωση πετρελαιολεβήτων (συνέχεια)</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617076"/>
          </a:xfrm>
        </p:spPr>
        <p:txBody>
          <a:bodyPr>
            <a:normAutofit/>
          </a:bodyPr>
          <a:lstStyle/>
          <a:p>
            <a:pPr marL="0" indent="0">
              <a:buNone/>
            </a:pPr>
            <a:r>
              <a:rPr lang="el-GR" sz="1800" u="sng" dirty="0">
                <a:solidFill>
                  <a:srgbClr val="FF0000"/>
                </a:solidFill>
                <a:latin typeface="Arial Black" pitchFamily="34" charset="0"/>
              </a:rPr>
              <a:t>Η συγκοινωνία του λέβητα</a:t>
            </a:r>
          </a:p>
          <a:p>
            <a:pPr>
              <a:buFont typeface="Wingdings" panose="05000000000000000000" pitchFamily="2" charset="2"/>
              <a:buChar char="Ø"/>
            </a:pPr>
            <a:r>
              <a:rPr lang="el-GR" sz="1800" dirty="0">
                <a:latin typeface="Arial Black" pitchFamily="34" charset="0"/>
              </a:rPr>
              <a:t>Για την συγκοινωνία του λέβητα προς την εγκατάσταση είναι απαραίτητη η τέλεια γνώση της διάταξης της κύριας και της βοηθητικής </a:t>
            </a:r>
            <a:r>
              <a:rPr lang="el-GR" sz="1800" dirty="0" err="1">
                <a:latin typeface="Arial Black" pitchFamily="34" charset="0"/>
              </a:rPr>
              <a:t>ατμαγωγού</a:t>
            </a:r>
            <a:r>
              <a:rPr lang="el-GR" sz="1800" dirty="0">
                <a:latin typeface="Arial Black" pitchFamily="34" charset="0"/>
              </a:rPr>
              <a:t> σωλήνωσης και των επιστομίων της.</a:t>
            </a:r>
          </a:p>
          <a:p>
            <a:pPr>
              <a:buFont typeface="Wingdings" panose="05000000000000000000" pitchFamily="2" charset="2"/>
              <a:buChar char="Ø"/>
            </a:pPr>
            <a:r>
              <a:rPr lang="el-GR" sz="1800" dirty="0">
                <a:latin typeface="Arial Black" pitchFamily="34" charset="0"/>
              </a:rPr>
              <a:t>Η συγκοινωνία αρχίζει μόλις ανοιχθεί ο βοηθητικός </a:t>
            </a:r>
            <a:r>
              <a:rPr lang="el-GR" sz="1800" dirty="0" err="1">
                <a:latin typeface="Arial Black" pitchFamily="34" charset="0"/>
              </a:rPr>
              <a:t>ατμοφράκτης</a:t>
            </a:r>
            <a:r>
              <a:rPr lang="el-GR" sz="1800" dirty="0">
                <a:latin typeface="Arial Black" pitchFamily="34" charset="0"/>
              </a:rPr>
              <a:t>, οπότε τίθεται σε κίνηση τα βοηθητικά μηχανήματα του μηχανοστασίου. Στην συνέχεια ανοίγεται ο κύριος </a:t>
            </a:r>
            <a:r>
              <a:rPr lang="el-GR" sz="1800" dirty="0" err="1">
                <a:latin typeface="Arial Black" pitchFamily="34" charset="0"/>
              </a:rPr>
              <a:t>ατμοφράκτης</a:t>
            </a:r>
            <a:r>
              <a:rPr lang="el-GR" sz="1800" dirty="0">
                <a:latin typeface="Arial Black" pitchFamily="34" charset="0"/>
              </a:rPr>
              <a:t> του λέβητα και αρχίζει η προθέρμανση της κύριας μηχανής κλπ.</a:t>
            </a:r>
          </a:p>
          <a:p>
            <a:pPr>
              <a:buFont typeface="Wingdings" panose="05000000000000000000" pitchFamily="2" charset="2"/>
              <a:buChar char="Ø"/>
            </a:pPr>
            <a:r>
              <a:rPr lang="el-GR" sz="1800" dirty="0">
                <a:latin typeface="Arial Black" pitchFamily="34" charset="0"/>
              </a:rPr>
              <a:t>Κατά την συγκοινωνία πρέπει να λαμβάνεται φροντίδα </a:t>
            </a:r>
            <a:r>
              <a:rPr lang="el-GR" sz="1800" dirty="0" err="1">
                <a:latin typeface="Arial Black" pitchFamily="34" charset="0"/>
              </a:rPr>
              <a:t>εξυδάτωσης</a:t>
            </a:r>
            <a:r>
              <a:rPr lang="el-GR" sz="1800" dirty="0">
                <a:latin typeface="Arial Black" pitchFamily="34" charset="0"/>
              </a:rPr>
              <a:t> των </a:t>
            </a:r>
            <a:r>
              <a:rPr lang="el-GR" sz="1800" dirty="0" err="1">
                <a:latin typeface="Arial Black" pitchFamily="34" charset="0"/>
              </a:rPr>
              <a:t>ατμαγωγών</a:t>
            </a:r>
            <a:r>
              <a:rPr lang="el-GR" sz="1800" dirty="0">
                <a:latin typeface="Arial Black" pitchFamily="34" charset="0"/>
              </a:rPr>
              <a:t>, ώστε να μην δημιουργηθούν δυσάρεστα επακόλουθα στην μηχανή από μικρές προβολές νερού. Επίσης οι διάφοροι </a:t>
            </a:r>
            <a:r>
              <a:rPr lang="el-GR" sz="1800" dirty="0" err="1">
                <a:latin typeface="Arial Black" pitchFamily="34" charset="0"/>
              </a:rPr>
              <a:t>ατμοφράκτες</a:t>
            </a:r>
            <a:r>
              <a:rPr lang="el-GR" sz="1800" dirty="0">
                <a:latin typeface="Arial Black" pitchFamily="34" charset="0"/>
              </a:rPr>
              <a:t> πρέπει ν ανοίγονται προοδευτικά και όχι απότομα. Ιδιαίτερη προσοχή πρέπει να δίνεται στους </a:t>
            </a:r>
            <a:r>
              <a:rPr lang="el-GR" sz="1800" dirty="0" err="1">
                <a:latin typeface="Arial Black" pitchFamily="34" charset="0"/>
              </a:rPr>
              <a:t>αυτόκλειστους</a:t>
            </a:r>
            <a:r>
              <a:rPr lang="el-GR" sz="1800" dirty="0">
                <a:latin typeface="Arial Black" pitchFamily="34" charset="0"/>
              </a:rPr>
              <a:t>  </a:t>
            </a:r>
            <a:r>
              <a:rPr lang="el-GR" sz="1800" dirty="0" err="1">
                <a:latin typeface="Arial Black" pitchFamily="34" charset="0"/>
              </a:rPr>
              <a:t>ατμοφράκτες</a:t>
            </a:r>
            <a:r>
              <a:rPr lang="el-GR" sz="1800" dirty="0">
                <a:latin typeface="Arial Black" pitchFamily="34" charset="0"/>
              </a:rPr>
              <a:t>, δηλαδή να εξασφαλίζεται ότι ο λέβητας έχει κατά τι μεγαλύτερη  από την πίεση του </a:t>
            </a:r>
            <a:r>
              <a:rPr lang="el-GR" sz="1800" dirty="0" err="1">
                <a:latin typeface="Arial Black" pitchFamily="34" charset="0"/>
              </a:rPr>
              <a:t>ατμαγωγού</a:t>
            </a:r>
            <a:r>
              <a:rPr lang="el-GR" sz="1800" dirty="0">
                <a:latin typeface="Arial Black" pitchFamily="34" charset="0"/>
              </a:rPr>
              <a:t> σωλήνα, εάν αυτός δεν είναι κενός. Να ανοίγονται επίσης οι κρουνοί πλήρωσης των τμημάτων των </a:t>
            </a:r>
            <a:r>
              <a:rPr lang="el-GR" sz="1800" dirty="0" err="1">
                <a:latin typeface="Arial Black" pitchFamily="34" charset="0"/>
              </a:rPr>
              <a:t>ατμαγωγών</a:t>
            </a:r>
            <a:r>
              <a:rPr lang="el-GR" sz="1800" dirty="0">
                <a:latin typeface="Arial Black" pitchFamily="34" charset="0"/>
              </a:rPr>
              <a:t>, πριν και μετά τους ενδιάμεσους </a:t>
            </a:r>
            <a:r>
              <a:rPr lang="el-GR" sz="1800" dirty="0" err="1">
                <a:latin typeface="Arial Black" pitchFamily="34" charset="0"/>
              </a:rPr>
              <a:t>ατμοφράκτες</a:t>
            </a:r>
            <a:r>
              <a:rPr lang="el-GR" sz="1800" dirty="0">
                <a:latin typeface="Arial Black" pitchFamily="34" charset="0"/>
              </a:rPr>
              <a:t>, εφ όσον υπάρχουν.</a:t>
            </a:r>
          </a:p>
        </p:txBody>
      </p:sp>
      <p:sp>
        <p:nvSpPr>
          <p:cNvPr id="4" name="Title 1">
            <a:extLst>
              <a:ext uri="{FF2B5EF4-FFF2-40B4-BE49-F238E27FC236}">
                <a16:creationId xmlns:a16="http://schemas.microsoft.com/office/drawing/2014/main" id="{3D5627FF-4533-E7FE-416F-E1816B6EC697}"/>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9.1.  Αφή πυρών - </a:t>
            </a:r>
            <a:r>
              <a:rPr lang="el-GR" sz="2400" b="1" u="sng" dirty="0">
                <a:solidFill>
                  <a:srgbClr val="FFFF00"/>
                </a:solidFill>
                <a:latin typeface="Arial" pitchFamily="34" charset="0"/>
                <a:cs typeface="Arial" pitchFamily="34" charset="0"/>
              </a:rPr>
              <a:t>Συγκοινωνία</a:t>
            </a:r>
            <a:r>
              <a:rPr lang="el-GR" sz="2400" b="1" u="sng" dirty="0">
                <a:solidFill>
                  <a:schemeClr val="bg1"/>
                </a:solidFill>
                <a:latin typeface="Arial" pitchFamily="34" charset="0"/>
                <a:cs typeface="Arial" pitchFamily="34" charset="0"/>
              </a:rPr>
              <a:t> - Απομόνωση πετρελαιολεβήτων (συνέχεια)</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805264"/>
          </a:xfrm>
        </p:spPr>
        <p:txBody>
          <a:bodyPr>
            <a:normAutofit fontScale="92500" lnSpcReduction="20000"/>
          </a:bodyPr>
          <a:lstStyle/>
          <a:p>
            <a:pPr marL="0" indent="0">
              <a:buNone/>
            </a:pPr>
            <a:r>
              <a:rPr lang="el-GR" sz="2400" u="sng" dirty="0">
                <a:solidFill>
                  <a:srgbClr val="FF0000"/>
                </a:solidFill>
                <a:latin typeface="Arial Black" pitchFamily="34" charset="0"/>
              </a:rPr>
              <a:t>Η απομόνωση του λέβητα</a:t>
            </a:r>
          </a:p>
          <a:p>
            <a:pPr>
              <a:buFont typeface="Wingdings" panose="05000000000000000000" pitchFamily="2" charset="2"/>
              <a:buChar char="Ø"/>
            </a:pPr>
            <a:r>
              <a:rPr lang="el-GR" sz="2400" dirty="0">
                <a:latin typeface="Arial Black" pitchFamily="34" charset="0"/>
              </a:rPr>
              <a:t>Η απομόνωση του λέβητα ακολουθεί την αντίστροφη οδό από την προετοιμασία, αφή και συγκοινωνία του λέβητα. Σ αυτήν</a:t>
            </a:r>
            <a:r>
              <a:rPr lang="en-US" sz="2400" dirty="0">
                <a:latin typeface="Arial Black" pitchFamily="34" charset="0"/>
              </a:rPr>
              <a:t>:</a:t>
            </a:r>
            <a:endParaRPr lang="el-GR" sz="2400" dirty="0">
              <a:latin typeface="Arial Black" pitchFamily="34" charset="0"/>
            </a:endParaRPr>
          </a:p>
          <a:p>
            <a:pPr marL="360000" indent="-360000">
              <a:buNone/>
            </a:pPr>
            <a:r>
              <a:rPr lang="el-GR" sz="2400" dirty="0">
                <a:solidFill>
                  <a:srgbClr val="FF0000"/>
                </a:solidFill>
                <a:latin typeface="Arial Black" pitchFamily="34" charset="0"/>
              </a:rPr>
              <a:t>α) </a:t>
            </a:r>
            <a:r>
              <a:rPr lang="el-GR" sz="2400" dirty="0">
                <a:latin typeface="Arial Black" pitchFamily="34" charset="0"/>
              </a:rPr>
              <a:t>Κλείνεται πρώτα ο κύριος ατμοφράκτης, γίνεται η απομόνωση της μηχανής και κρατούνται τα μηχανήματα του μηχανοστασίου. Μένει μόνο σε ενέργεια η αντλία κυκλοφορίας θάλασσας του κύριου ψυγείου, μέχρι τη πτώση της θερμοκρασίας του.</a:t>
            </a:r>
          </a:p>
          <a:p>
            <a:pPr marL="360000" indent="-360000">
              <a:buNone/>
            </a:pPr>
            <a:r>
              <a:rPr lang="el-GR" sz="2400" dirty="0">
                <a:solidFill>
                  <a:srgbClr val="FF0000"/>
                </a:solidFill>
                <a:latin typeface="Arial Black" pitchFamily="34" charset="0"/>
              </a:rPr>
              <a:t>β) </a:t>
            </a:r>
            <a:r>
              <a:rPr lang="el-GR" sz="2400" dirty="0">
                <a:latin typeface="Arial Black" pitchFamily="34" charset="0"/>
              </a:rPr>
              <a:t>Ρίχνονται οι εξατμίσεις στην ατμόσφαιρα.</a:t>
            </a:r>
          </a:p>
          <a:p>
            <a:pPr marL="360000" indent="-360000">
              <a:buNone/>
            </a:pPr>
            <a:r>
              <a:rPr lang="el-GR" sz="2400" dirty="0">
                <a:solidFill>
                  <a:srgbClr val="FF0000"/>
                </a:solidFill>
                <a:latin typeface="Arial Black" pitchFamily="34" charset="0"/>
              </a:rPr>
              <a:t>γ) </a:t>
            </a:r>
            <a:r>
              <a:rPr lang="el-GR" sz="2400" dirty="0">
                <a:latin typeface="Arial Black" pitchFamily="34" charset="0"/>
              </a:rPr>
              <a:t>Κρατείται η αντλία πετρελαίου και κλείνονται οι διακόπτες των καυστήρων και της αναρρόφησης και κατάθλιψης του πετρέλαιο, καθώς επίσης και οι διακόπτες ατμού και υγρών του προθερμαντήρα πετρελαίου.</a:t>
            </a:r>
          </a:p>
          <a:p>
            <a:pPr marL="360000" indent="-360000">
              <a:buNone/>
            </a:pPr>
            <a:r>
              <a:rPr lang="el-GR" sz="2400" dirty="0">
                <a:solidFill>
                  <a:srgbClr val="FF0000"/>
                </a:solidFill>
                <a:latin typeface="Arial Black" pitchFamily="34" charset="0"/>
              </a:rPr>
              <a:t>δ) </a:t>
            </a:r>
            <a:r>
              <a:rPr lang="el-GR" sz="2400" dirty="0">
                <a:latin typeface="Arial Black" pitchFamily="34" charset="0"/>
              </a:rPr>
              <a:t>Ελαττώνεται η ταχύτητα του ανεμιστήρα (αν δεν είναι αυτόματος) και αφήνεται να εργασθεί 5 λεπτά για τον καθαρισμό της εστίας, οπότε και κρατείται στην συνέχεια.</a:t>
            </a:r>
          </a:p>
          <a:p>
            <a:pPr>
              <a:buNone/>
            </a:pPr>
            <a:r>
              <a:rPr lang="el-GR" sz="1600" dirty="0">
                <a:latin typeface="Arial Black" pitchFamily="34" charset="0"/>
              </a:rPr>
              <a:t> </a:t>
            </a:r>
          </a:p>
        </p:txBody>
      </p:sp>
      <p:sp>
        <p:nvSpPr>
          <p:cNvPr id="4" name="Title 1">
            <a:extLst>
              <a:ext uri="{FF2B5EF4-FFF2-40B4-BE49-F238E27FC236}">
                <a16:creationId xmlns:a16="http://schemas.microsoft.com/office/drawing/2014/main" id="{95421EE4-C8FF-30A8-2F8D-09FD6D620EDD}"/>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9.1.  Αφή πυρών - Συγκοινωνία - </a:t>
            </a:r>
            <a:r>
              <a:rPr lang="el-GR" sz="2400" b="1" u="sng" dirty="0">
                <a:solidFill>
                  <a:srgbClr val="FFFF00"/>
                </a:solidFill>
                <a:latin typeface="Arial" pitchFamily="34" charset="0"/>
                <a:cs typeface="Arial" pitchFamily="34" charset="0"/>
              </a:rPr>
              <a:t>Απομόνωση πετρελαιολεβήτων</a:t>
            </a:r>
            <a:r>
              <a:rPr lang="el-GR" sz="2400" b="1" u="sng" dirty="0">
                <a:solidFill>
                  <a:schemeClr val="bg1"/>
                </a:solidFill>
                <a:latin typeface="Arial" pitchFamily="34" charset="0"/>
                <a:cs typeface="Arial" pitchFamily="34" charset="0"/>
              </a:rPr>
              <a:t> (συνέχεια)</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545068"/>
          </a:xfrm>
        </p:spPr>
        <p:txBody>
          <a:bodyPr>
            <a:normAutofit/>
          </a:bodyPr>
          <a:lstStyle/>
          <a:p>
            <a:pPr marL="540000" indent="-540000">
              <a:buNone/>
            </a:pPr>
            <a:r>
              <a:rPr lang="el-GR" sz="2400" dirty="0">
                <a:solidFill>
                  <a:srgbClr val="FF0000"/>
                </a:solidFill>
                <a:latin typeface="Arial Black" pitchFamily="34" charset="0"/>
              </a:rPr>
              <a:t>ε) </a:t>
            </a:r>
            <a:r>
              <a:rPr lang="el-GR" sz="2400" dirty="0">
                <a:latin typeface="Arial Black" pitchFamily="34" charset="0"/>
              </a:rPr>
              <a:t>Κλείνονται όλες οι αεροθυρίδες (</a:t>
            </a:r>
            <a:r>
              <a:rPr lang="en-US" sz="2400" dirty="0">
                <a:latin typeface="Arial Black" pitchFamily="34" charset="0"/>
              </a:rPr>
              <a:t>dampers</a:t>
            </a:r>
            <a:r>
              <a:rPr lang="el-GR" sz="2400" dirty="0">
                <a:latin typeface="Arial Black" pitchFamily="34" charset="0"/>
              </a:rPr>
              <a:t>) καπνοδόχου και κώνων καυστήρων.</a:t>
            </a:r>
          </a:p>
          <a:p>
            <a:pPr marL="540000" indent="-540000">
              <a:buNone/>
            </a:pPr>
            <a:r>
              <a:rPr lang="el-GR" sz="2400" dirty="0">
                <a:solidFill>
                  <a:srgbClr val="FF0000"/>
                </a:solidFill>
                <a:latin typeface="Arial Black" pitchFamily="34" charset="0"/>
              </a:rPr>
              <a:t>στ) </a:t>
            </a:r>
            <a:r>
              <a:rPr lang="el-GR" sz="2400" dirty="0">
                <a:latin typeface="Arial Black" pitchFamily="34" charset="0"/>
              </a:rPr>
              <a:t>Γίνεται εξάφριση και εξαγωγή, αν υπάρχει ανάγκη, συμπληρώνεται η στάθμη του νερού και κρατείται η τροφοδοτική αντλία.</a:t>
            </a:r>
          </a:p>
          <a:p>
            <a:pPr marL="540000" indent="-540000">
              <a:buNone/>
            </a:pPr>
            <a:r>
              <a:rPr lang="el-GR" sz="2400" dirty="0">
                <a:solidFill>
                  <a:srgbClr val="FF0000"/>
                </a:solidFill>
                <a:latin typeface="Arial Black" pitchFamily="34" charset="0"/>
              </a:rPr>
              <a:t>ζ) </a:t>
            </a:r>
            <a:r>
              <a:rPr lang="el-GR" sz="2400" dirty="0">
                <a:latin typeface="Arial Black" pitchFamily="34" charset="0"/>
              </a:rPr>
              <a:t>Κλείνεται τέλος και ο βοηθητικός ατμοφράκτης και έτσι ο λέβητας απομονώνεται.</a:t>
            </a:r>
          </a:p>
          <a:p>
            <a:pPr marL="360000" indent="-360000">
              <a:buNone/>
            </a:pPr>
            <a:endParaRPr lang="el-GR" sz="2400" dirty="0">
              <a:latin typeface="Arial Black" pitchFamily="34" charset="0"/>
            </a:endParaRPr>
          </a:p>
          <a:p>
            <a:pPr marL="360000" indent="-360000">
              <a:buNone/>
            </a:pPr>
            <a:r>
              <a:rPr lang="el-GR" sz="2400" dirty="0">
                <a:latin typeface="Arial Black" pitchFamily="34" charset="0"/>
              </a:rPr>
              <a:t>   Μετά την τέλεια σβέση των πυρών κλείνονται και τα διάφορα ανοίγματά του, ώστε η απόψυξη του λέβητα να γίνει ομαλή, χωρίς να υπάρχουν ρεύματα αέρα και τοποθετείται το κάλυμμα της καπνοδόχου.</a:t>
            </a:r>
          </a:p>
        </p:txBody>
      </p:sp>
      <p:sp>
        <p:nvSpPr>
          <p:cNvPr id="4" name="Title 1">
            <a:extLst>
              <a:ext uri="{FF2B5EF4-FFF2-40B4-BE49-F238E27FC236}">
                <a16:creationId xmlns:a16="http://schemas.microsoft.com/office/drawing/2014/main" id="{F4A2598C-42A5-4F90-940A-44062BE07E40}"/>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9.1.  Αφή πυρών - Συγκοινωνία - </a:t>
            </a:r>
            <a:r>
              <a:rPr lang="el-GR" sz="2400" b="1" u="sng" dirty="0">
                <a:solidFill>
                  <a:srgbClr val="FFFF00"/>
                </a:solidFill>
                <a:latin typeface="Arial" pitchFamily="34" charset="0"/>
                <a:cs typeface="Arial" pitchFamily="34" charset="0"/>
              </a:rPr>
              <a:t>Απομόνωση πετρελαιολεβήτων</a:t>
            </a:r>
            <a:r>
              <a:rPr lang="el-GR" sz="2400" b="1" u="sng" dirty="0">
                <a:solidFill>
                  <a:schemeClr val="bg1"/>
                </a:solidFill>
                <a:latin typeface="Arial" pitchFamily="34" charset="0"/>
                <a:cs typeface="Arial" pitchFamily="34" charset="0"/>
              </a:rPr>
              <a:t> (συνέχεια)</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805264"/>
          </a:xfrm>
        </p:spPr>
        <p:txBody>
          <a:bodyPr>
            <a:noAutofit/>
          </a:bodyPr>
          <a:lstStyle/>
          <a:p>
            <a:pPr marL="0" indent="0">
              <a:buNone/>
            </a:pPr>
            <a:r>
              <a:rPr lang="el-GR" sz="1950" u="sng" dirty="0">
                <a:solidFill>
                  <a:srgbClr val="FF0000"/>
                </a:solidFill>
                <a:latin typeface="Arial Black" pitchFamily="34" charset="0"/>
              </a:rPr>
              <a:t>Παρακολούθηση λέβητα σε λειτουργία</a:t>
            </a:r>
          </a:p>
          <a:p>
            <a:pPr>
              <a:buFont typeface="Wingdings" panose="05000000000000000000" pitchFamily="2" charset="2"/>
              <a:buChar char="Ø"/>
            </a:pPr>
            <a:r>
              <a:rPr lang="el-GR" sz="1950" dirty="0">
                <a:latin typeface="Arial Black" pitchFamily="34" charset="0"/>
              </a:rPr>
              <a:t>Κατά την διάρκεια της λειτουργίας του λέβητα πρέπει να παρακολουθούνται και να ελέγχονται </a:t>
            </a:r>
          </a:p>
          <a:p>
            <a:pPr marL="360000" indent="-360000">
              <a:buNone/>
            </a:pPr>
            <a:r>
              <a:rPr lang="el-GR" sz="1950" dirty="0">
                <a:solidFill>
                  <a:srgbClr val="FF0000"/>
                </a:solidFill>
                <a:latin typeface="Arial Black" pitchFamily="34" charset="0"/>
              </a:rPr>
              <a:t>α) </a:t>
            </a:r>
            <a:r>
              <a:rPr lang="el-GR" sz="1950" dirty="0">
                <a:latin typeface="Arial Black" pitchFamily="34" charset="0"/>
              </a:rPr>
              <a:t>Η στάθμη του νερού στον υδροθάλαμο.</a:t>
            </a:r>
          </a:p>
          <a:p>
            <a:pPr marL="360000" indent="-360000">
              <a:buNone/>
            </a:pPr>
            <a:r>
              <a:rPr lang="el-GR" sz="1950" dirty="0">
                <a:solidFill>
                  <a:srgbClr val="FF0000"/>
                </a:solidFill>
                <a:latin typeface="Arial Black" pitchFamily="34" charset="0"/>
              </a:rPr>
              <a:t>β) </a:t>
            </a:r>
            <a:r>
              <a:rPr lang="el-GR" sz="1950" dirty="0">
                <a:latin typeface="Arial Black" pitchFamily="34" charset="0"/>
              </a:rPr>
              <a:t>Η πίεση του λέβητα.</a:t>
            </a:r>
          </a:p>
          <a:p>
            <a:pPr marL="360000" indent="-360000">
              <a:buNone/>
            </a:pPr>
            <a:r>
              <a:rPr lang="el-GR" sz="1950" dirty="0">
                <a:solidFill>
                  <a:srgbClr val="FF0000"/>
                </a:solidFill>
                <a:latin typeface="Arial Black" pitchFamily="34" charset="0"/>
              </a:rPr>
              <a:t>γ) </a:t>
            </a:r>
            <a:r>
              <a:rPr lang="el-GR" sz="1950" dirty="0">
                <a:latin typeface="Arial Black" pitchFamily="34" charset="0"/>
              </a:rPr>
              <a:t>Η καλή καύση, η οποία εξαρτάται από την πίεση και την θερμοκρασία του πετρελαίου και την καθαριότητα της εστίας, των κώνων και των καυστήρων. Ακόμη ο έλεγχος της ποιότητας της καύσης με το χρώμα της φλόγας και των καυσαερίων της καπνοδόχου και η ανάλυσή τους με την συσκευή </a:t>
            </a:r>
            <a:r>
              <a:rPr lang="en-US" sz="1950" dirty="0" err="1">
                <a:latin typeface="Arial Black" pitchFamily="34" charset="0"/>
              </a:rPr>
              <a:t>Orsat</a:t>
            </a:r>
            <a:r>
              <a:rPr lang="en-US" sz="1950" dirty="0">
                <a:latin typeface="Arial Black" pitchFamily="34" charset="0"/>
              </a:rPr>
              <a:t> </a:t>
            </a:r>
            <a:r>
              <a:rPr lang="el-GR" sz="1950" dirty="0">
                <a:latin typeface="Arial Black" pitchFamily="34" charset="0"/>
              </a:rPr>
              <a:t> ή η παρακολούθηση του διοξειδίου του άνθρακα στον ενδείκτη </a:t>
            </a:r>
            <a:r>
              <a:rPr lang="en-US" sz="1950" dirty="0">
                <a:latin typeface="Arial Black" pitchFamily="34" charset="0"/>
              </a:rPr>
              <a:t>CO2.</a:t>
            </a:r>
          </a:p>
          <a:p>
            <a:pPr marL="360000" indent="-360000">
              <a:buNone/>
            </a:pPr>
            <a:r>
              <a:rPr lang="el-GR" sz="1950" dirty="0">
                <a:solidFill>
                  <a:srgbClr val="FF0000"/>
                </a:solidFill>
                <a:latin typeface="Arial Black" pitchFamily="34" charset="0"/>
              </a:rPr>
              <a:t>δ</a:t>
            </a:r>
            <a:r>
              <a:rPr lang="en-US" sz="1950" dirty="0">
                <a:solidFill>
                  <a:srgbClr val="FF0000"/>
                </a:solidFill>
                <a:latin typeface="Arial Black" pitchFamily="34" charset="0"/>
              </a:rPr>
              <a:t>)</a:t>
            </a:r>
            <a:r>
              <a:rPr lang="el-GR" sz="1950" dirty="0">
                <a:solidFill>
                  <a:srgbClr val="FF0000"/>
                </a:solidFill>
                <a:latin typeface="Arial Black" pitchFamily="34" charset="0"/>
              </a:rPr>
              <a:t> </a:t>
            </a:r>
            <a:r>
              <a:rPr lang="el-GR" sz="1950" dirty="0">
                <a:latin typeface="Arial Black" pitchFamily="34" charset="0"/>
              </a:rPr>
              <a:t>Η θερμοκρασία του τροφοδοτικού νερού και του νερού του υδροθαλάμου. Αυτή ελέγχεται με τις εκτελούμενες χημικές μετρήσεις κατά τακτά χρονικά διαστήματα και με την προσθήκη  των κατάλληλων χημικών υλών επεξεργασίας του. Επίσης με την εκτέλεση των αναγκαίων </a:t>
            </a:r>
            <a:r>
              <a:rPr lang="el-GR" sz="1950" dirty="0" err="1">
                <a:latin typeface="Arial Black" pitchFamily="34" charset="0"/>
              </a:rPr>
              <a:t>εξαφρίσεων</a:t>
            </a:r>
            <a:r>
              <a:rPr lang="el-GR" sz="1950" dirty="0">
                <a:latin typeface="Arial Black" pitchFamily="34" charset="0"/>
              </a:rPr>
              <a:t>  ή εξαγωγών.</a:t>
            </a:r>
          </a:p>
        </p:txBody>
      </p:sp>
      <p:sp>
        <p:nvSpPr>
          <p:cNvPr id="4" name="Title 1">
            <a:extLst>
              <a:ext uri="{FF2B5EF4-FFF2-40B4-BE49-F238E27FC236}">
                <a16:creationId xmlns:a16="http://schemas.microsoft.com/office/drawing/2014/main" id="{DB1DDDE4-3C65-FC4C-F243-CF9E4799D4A4}"/>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9.2.  Παρακολούθηση της λειτουργίας</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400600"/>
          </a:xfrm>
        </p:spPr>
        <p:txBody>
          <a:bodyPr>
            <a:normAutofit fontScale="92500" lnSpcReduction="20000"/>
          </a:bodyPr>
          <a:lstStyle/>
          <a:p>
            <a:pPr marL="360000" indent="-360000">
              <a:buNone/>
            </a:pPr>
            <a:r>
              <a:rPr lang="el-GR" sz="3100" dirty="0">
                <a:solidFill>
                  <a:srgbClr val="FF0000"/>
                </a:solidFill>
                <a:latin typeface="Arial Black" pitchFamily="34" charset="0"/>
              </a:rPr>
              <a:t>ζ) </a:t>
            </a:r>
            <a:r>
              <a:rPr lang="el-GR" sz="3100" dirty="0">
                <a:latin typeface="Arial Black" pitchFamily="34" charset="0"/>
              </a:rPr>
              <a:t>Η καλή στεγανότητα επιστομίων, στυπιοθλιπτών, ενώσεων ατμού, νερού, πετρελαίου.</a:t>
            </a:r>
          </a:p>
          <a:p>
            <a:pPr marL="360000" indent="-360000">
              <a:buNone/>
            </a:pPr>
            <a:r>
              <a:rPr lang="el-GR" sz="3100" dirty="0">
                <a:solidFill>
                  <a:srgbClr val="FF0000"/>
                </a:solidFill>
                <a:latin typeface="Arial Black" pitchFamily="34" charset="0"/>
              </a:rPr>
              <a:t>η) </a:t>
            </a:r>
            <a:r>
              <a:rPr lang="el-GR" sz="3100" dirty="0">
                <a:latin typeface="Arial Black" pitchFamily="34" charset="0"/>
              </a:rPr>
              <a:t>Η κατάσταση των ασφαλιστικών.</a:t>
            </a:r>
          </a:p>
          <a:p>
            <a:pPr marL="360000" indent="-360000">
              <a:buNone/>
            </a:pPr>
            <a:r>
              <a:rPr lang="el-GR" sz="3100" dirty="0">
                <a:solidFill>
                  <a:srgbClr val="FF0000"/>
                </a:solidFill>
                <a:latin typeface="Arial Black" pitchFamily="34" charset="0"/>
              </a:rPr>
              <a:t>θ) </a:t>
            </a:r>
            <a:r>
              <a:rPr lang="el-GR" sz="3100" dirty="0">
                <a:latin typeface="Arial Black" pitchFamily="34" charset="0"/>
              </a:rPr>
              <a:t>Η κατάσταση προθερμαντήρων νερού, πετρελαίου. Να εκτελείται περιοδική εναλλαγή και καθαρισμός των φίλτρων.</a:t>
            </a:r>
          </a:p>
          <a:p>
            <a:pPr marL="360000" indent="-360000">
              <a:buNone/>
            </a:pPr>
            <a:r>
              <a:rPr lang="el-GR" sz="3100" dirty="0">
                <a:solidFill>
                  <a:srgbClr val="FF0000"/>
                </a:solidFill>
                <a:latin typeface="Arial Black" pitchFamily="34" charset="0"/>
              </a:rPr>
              <a:t>ι) </a:t>
            </a:r>
            <a:r>
              <a:rPr lang="el-GR" sz="3100" dirty="0">
                <a:latin typeface="Arial Black" pitchFamily="34" charset="0"/>
              </a:rPr>
              <a:t>Η κατάσταση του κύτους. Να εκτελείται εξαγωγή των νερών.</a:t>
            </a:r>
          </a:p>
          <a:p>
            <a:pPr marL="360000" indent="-360000">
              <a:buNone/>
            </a:pPr>
            <a:r>
              <a:rPr lang="el-GR" sz="3100" dirty="0">
                <a:solidFill>
                  <a:srgbClr val="FF0000"/>
                </a:solidFill>
                <a:latin typeface="Arial Black" pitchFamily="34" charset="0"/>
              </a:rPr>
              <a:t>κ) </a:t>
            </a:r>
            <a:r>
              <a:rPr lang="el-GR" sz="3100" dirty="0">
                <a:latin typeface="Arial Black" pitchFamily="34" charset="0"/>
              </a:rPr>
              <a:t>Η ικανοποιητική κατάσταση λειτουργίας των μέσων πυρκαγιάς και η καθαριότητα γενικά, η οποία πρέπει να διατηρείται σε πολύ υψηλό βαθμό. </a:t>
            </a:r>
          </a:p>
          <a:p>
            <a:endParaRPr lang="el-GR" dirty="0"/>
          </a:p>
        </p:txBody>
      </p:sp>
      <p:sp>
        <p:nvSpPr>
          <p:cNvPr id="4" name="Title 1">
            <a:extLst>
              <a:ext uri="{FF2B5EF4-FFF2-40B4-BE49-F238E27FC236}">
                <a16:creationId xmlns:a16="http://schemas.microsoft.com/office/drawing/2014/main" id="{8F284F4D-BAB6-E17E-3B9A-F181C92F0DB0}"/>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9.2.  Παρακολούθηση της λειτουργίας (συνέχεια)</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5"/>
            <a:ext cx="8572500" cy="5518966"/>
          </a:xfrm>
        </p:spPr>
        <p:txBody>
          <a:bodyPr>
            <a:noAutofit/>
          </a:bodyPr>
          <a:lstStyle/>
          <a:p>
            <a:pPr>
              <a:buFont typeface="Wingdings" panose="05000000000000000000" pitchFamily="2" charset="2"/>
              <a:buChar char="Ø"/>
            </a:pPr>
            <a:r>
              <a:rPr lang="el-GR" sz="1900" dirty="0">
                <a:latin typeface="Arial Black" pitchFamily="34" charset="0"/>
              </a:rPr>
              <a:t>Η περίπτωση αυτή αποτελεί μια από τις σοβαρότερες ανωμαλίες ενός λέβητα. Όταν η στάθμη του λέβητα πέφτει προοδευτικά  ώστε αυτό να είναι ορατό στον υδροδείκτη, τότε συμβαίνει μεγάλη διαρροή στον λέβητα και πρέπει να τον τροφοδοτήσουμε εντατικά για να ανεβεί η στάθμη του και να ερευνήσουμε γρήγορα για την αιτία της διαρροής. Αν όμως το μέτρο αυτό δεν είναι αποτελεσματικό, πρέπει να απομονωθεί ο λέβητας και να σβηστούν οι καυστήρες. Η πιθανή συνέπεια της εξαφάνισης της στάθμης του νερού είναι να πυρωθεί (κοκκινήσει) η κυλινδρική </a:t>
            </a:r>
            <a:r>
              <a:rPr lang="el-GR" sz="1900" dirty="0" err="1">
                <a:latin typeface="Arial Black" pitchFamily="34" charset="0"/>
              </a:rPr>
              <a:t>αυλοφόρα</a:t>
            </a:r>
            <a:r>
              <a:rPr lang="el-GR" sz="1900" dirty="0">
                <a:latin typeface="Arial Black" pitchFamily="34" charset="0"/>
              </a:rPr>
              <a:t> πλάκα του ατμουδροθαλάμου και τα επάνω εκτονώματα των αυλών σε </a:t>
            </a:r>
            <a:r>
              <a:rPr lang="el-GR" sz="1900" dirty="0" err="1">
                <a:latin typeface="Arial Black" pitchFamily="34" charset="0"/>
              </a:rPr>
              <a:t>υδραυλωτό</a:t>
            </a:r>
            <a:r>
              <a:rPr lang="el-GR" sz="1900" dirty="0">
                <a:latin typeface="Arial Black" pitchFamily="34" charset="0"/>
              </a:rPr>
              <a:t> λέβητα ή ο ουρανός του φλογοθαλάμου και οι αυλοί σε κυλινδρικό λέβητα. Αν η στάθμη εξαφανίστηκε και δεν γνωρίζαμε πριν από πόσο χρόνο έγινε, πρέπει να ανοιχθεί ο κατώτερος δοκιμαστικός κρουνός, αν υπάρχει, και αν δίνει νερό, πρέπει να αυξηθεί η τροφοδότηση. Αν ο κρουνός δίνει ατμό, πρέπει να κλειστεί η τροφοδότηση και να βεβαιωθούμε για την κατάσταση των αυλών. </a:t>
            </a:r>
          </a:p>
        </p:txBody>
      </p:sp>
      <p:sp>
        <p:nvSpPr>
          <p:cNvPr id="4" name="Title 1">
            <a:extLst>
              <a:ext uri="{FF2B5EF4-FFF2-40B4-BE49-F238E27FC236}">
                <a16:creationId xmlns:a16="http://schemas.microsoft.com/office/drawing/2014/main" id="{1408474E-2D27-DD5C-DADF-42E6B062EE87}"/>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9.3.  Πτώση της στάθμης του νερού</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472608"/>
          </a:xfrm>
        </p:spPr>
        <p:txBody>
          <a:bodyPr>
            <a:normAutofit lnSpcReduction="10000"/>
          </a:bodyPr>
          <a:lstStyle/>
          <a:p>
            <a:pPr>
              <a:buFont typeface="Wingdings" panose="05000000000000000000" pitchFamily="2" charset="2"/>
              <a:buChar char="Ø"/>
            </a:pPr>
            <a:r>
              <a:rPr lang="el-GR" sz="2200" dirty="0">
                <a:latin typeface="Arial Black" pitchFamily="34" charset="0"/>
              </a:rPr>
              <a:t>Οπωσδήποτε κρατούνται οι φωτιές και η παροχή του αέρα, περνά ικανό χρονικό διάστημα, ώστε να κατεβεί η θερμοκρασία του λέβητα και κατόπιν ανοίγονται με προσοχή οι πόρτες των κλιβάνων ή οι  θυρίδες  των κώνων αέρα και οι </a:t>
            </a:r>
            <a:r>
              <a:rPr lang="el-GR" sz="2200" dirty="0" err="1">
                <a:latin typeface="Arial Black" pitchFamily="34" charset="0"/>
              </a:rPr>
              <a:t>αυλο</a:t>
            </a:r>
            <a:r>
              <a:rPr lang="el-GR" sz="2200" dirty="0">
                <a:latin typeface="Arial Black" pitchFamily="34" charset="0"/>
              </a:rPr>
              <a:t>-θυρίδες.</a:t>
            </a:r>
          </a:p>
          <a:p>
            <a:pPr>
              <a:buFont typeface="Wingdings" panose="05000000000000000000" pitchFamily="2" charset="2"/>
              <a:buChar char="Ø"/>
            </a:pPr>
            <a:r>
              <a:rPr lang="el-GR" sz="2200" dirty="0">
                <a:latin typeface="Arial Black" pitchFamily="34" charset="0"/>
              </a:rPr>
              <a:t>Αν οι αυλοί είναι ακόμη κόκκινοι, αυτό είναι ενδεικτικό ότι υπήρξε φόβος έκρηξης του λέβητα (αλλά ο κίνδυνος δεν υπάρχει πλέον). Περιμένουμε λίγο χρόνο ακόμη μέχρι να μαυρίσουν οι αυλοί και να βεβαιωθούμε για την κατάσταση του ουρανού και των αυλών, οπότε και τροφοδοτούμε αργά τον λέβητα. Μεγάλη προσοχή χρειάζεται κατά την τροφοδότηση, διότι υπάρχει κίνδυνος απότομης εξάτμισης του νερού, που έρχεται σε επαφή με το υπέρθερμο υλικό της θερμαινόμενης επιφάνειας. Η εξάτμιση μπορεί να προκαλέσει τοπική </a:t>
            </a:r>
            <a:r>
              <a:rPr lang="el-GR" sz="2200" dirty="0">
                <a:solidFill>
                  <a:srgbClr val="FF0000"/>
                </a:solidFill>
                <a:latin typeface="Arial Black" pitchFamily="34" charset="0"/>
              </a:rPr>
              <a:t>υπερπίεση </a:t>
            </a:r>
            <a:r>
              <a:rPr lang="el-GR" sz="2200" dirty="0">
                <a:latin typeface="Arial Black" pitchFamily="34" charset="0"/>
              </a:rPr>
              <a:t>και στην συνέχεια μικρή ή μεγάλη έκρηξη του λέβητα.</a:t>
            </a:r>
          </a:p>
          <a:p>
            <a:endParaRPr lang="el-GR" sz="2000" dirty="0">
              <a:latin typeface="Arial Black" pitchFamily="34" charset="0"/>
            </a:endParaRPr>
          </a:p>
        </p:txBody>
      </p:sp>
      <p:sp>
        <p:nvSpPr>
          <p:cNvPr id="4" name="Title 1">
            <a:extLst>
              <a:ext uri="{FF2B5EF4-FFF2-40B4-BE49-F238E27FC236}">
                <a16:creationId xmlns:a16="http://schemas.microsoft.com/office/drawing/2014/main" id="{33D433D3-59C0-0A8F-B64C-A93995416673}"/>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9.3.  Πτώση της στάθμης του νερού (συνέχεια)</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marL="1188000" indent="-457200">
              <a:buClr>
                <a:srgbClr val="FF0000"/>
              </a:buClr>
            </a:pPr>
            <a:endParaRPr lang="el-GR" sz="2000" b="1" u="sng" dirty="0">
              <a:solidFill>
                <a:schemeClr val="tx1"/>
              </a:solidFill>
              <a:latin typeface="Arial Black" pitchFamily="34" charset="0"/>
            </a:endParaRPr>
          </a:p>
          <a:p>
            <a:pPr marL="1188000" indent="-457200">
              <a:buClr>
                <a:srgbClr val="FF0000"/>
              </a:buClr>
            </a:pPr>
            <a:r>
              <a:rPr lang="el-GR" sz="2000" b="1" u="sng" dirty="0">
                <a:solidFill>
                  <a:schemeClr val="tx1"/>
                </a:solidFill>
                <a:latin typeface="Arial Black" pitchFamily="34" charset="0"/>
              </a:rPr>
              <a:t>Ο ΥΠΕΡΘΕΡΜΑΝΤΗΡΑΣ  </a:t>
            </a:r>
            <a:r>
              <a:rPr lang="el-GR" sz="2000" b="1" u="sng" dirty="0">
                <a:solidFill>
                  <a:srgbClr val="FF0000"/>
                </a:solidFill>
                <a:latin typeface="Arial Black" pitchFamily="34" charset="0"/>
              </a:rPr>
              <a:t>γ  </a:t>
            </a:r>
            <a:r>
              <a:rPr lang="el-GR" sz="2000" b="1" u="sng" dirty="0">
                <a:solidFill>
                  <a:schemeClr val="tx1"/>
                </a:solidFill>
                <a:latin typeface="Arial Black" pitchFamily="34" charset="0"/>
              </a:rPr>
              <a:t>.</a:t>
            </a:r>
          </a:p>
          <a:p>
            <a:pPr algn="l">
              <a:buClr>
                <a:srgbClr val="FF0000"/>
              </a:buClr>
            </a:pPr>
            <a:endParaRPr lang="el-GR" sz="2000" b="1" dirty="0">
              <a:solidFill>
                <a:schemeClr val="tx1"/>
              </a:solidFill>
              <a:latin typeface="Arial Black" pitchFamily="34" charset="0"/>
            </a:endParaRPr>
          </a:p>
          <a:p>
            <a:pPr algn="l">
              <a:buClr>
                <a:srgbClr val="FF0000"/>
              </a:buClr>
              <a:buFont typeface="Wingdings" pitchFamily="2" charset="2"/>
              <a:buChar char="q"/>
            </a:pPr>
            <a:r>
              <a:rPr lang="el-GR" sz="2000" b="1" dirty="0">
                <a:solidFill>
                  <a:schemeClr val="tx1"/>
                </a:solidFill>
                <a:latin typeface="Arial Black" pitchFamily="34" charset="0"/>
              </a:rPr>
              <a:t> ΑΠΟΤΕΛΕΙΤΑΙ ΑΠΟ ΔΥΟ ΘΑΛΑΜΟΥΣ ΟΙ ΟΠΟΙΟΙ ΣΥΝΔΕΟΝΤΑΙ ΜΕΤΑΞΥ ΤΟΥΣ ΜΕ ΑΥΛΟΥΣ ΣΧΗΜΑΤΟΣ </a:t>
            </a:r>
            <a:r>
              <a:rPr lang="en-US" sz="2800" b="1" dirty="0">
                <a:solidFill>
                  <a:srgbClr val="FF0000"/>
                </a:solidFill>
                <a:latin typeface="Arial Black" pitchFamily="34" charset="0"/>
              </a:rPr>
              <a:t>U</a:t>
            </a:r>
            <a:r>
              <a:rPr lang="en-US" sz="2800" b="1" dirty="0">
                <a:solidFill>
                  <a:schemeClr val="tx1"/>
                </a:solidFill>
                <a:latin typeface="Arial Black" pitchFamily="34" charset="0"/>
              </a:rPr>
              <a:t> .</a:t>
            </a:r>
            <a:endParaRPr lang="el-GR" sz="2800" b="1" dirty="0">
              <a:solidFill>
                <a:schemeClr val="tx1"/>
              </a:solidFill>
              <a:latin typeface="Arial Black" pitchFamily="34" charset="0"/>
            </a:endParaRPr>
          </a:p>
          <a:p>
            <a:pPr algn="l">
              <a:buClr>
                <a:srgbClr val="FF0000"/>
              </a:buClr>
              <a:buFont typeface="Wingdings" pitchFamily="2" charset="2"/>
              <a:buChar char="q"/>
            </a:pPr>
            <a:endParaRPr lang="en-US" sz="2800" b="1" dirty="0">
              <a:solidFill>
                <a:schemeClr val="tx1"/>
              </a:solidFill>
              <a:latin typeface="Arial Black" pitchFamily="34" charset="0"/>
            </a:endParaRPr>
          </a:p>
          <a:p>
            <a:pPr algn="l">
              <a:buClr>
                <a:srgbClr val="FF0000"/>
              </a:buClr>
              <a:buFont typeface="Wingdings" pitchFamily="2" charset="2"/>
              <a:buChar char="q"/>
            </a:pPr>
            <a:r>
              <a:rPr lang="el-GR" sz="2000" b="1" dirty="0">
                <a:solidFill>
                  <a:schemeClr val="tx1"/>
                </a:solidFill>
                <a:latin typeface="Arial Black" pitchFamily="34" charset="0"/>
              </a:rPr>
              <a:t>Ο ΑΤΜΟΣ ΠΡΟΕΡΧΟΜΕΝΟΣ ΑΠΟ ΤΟΝ ΑΤΜΟΘΑΛΑΜΟ ΜΠΑΙΝΕΙ ΜΕΣΑ ΣΤΟΝ ΕΝΑ ΘΑΛΑΜΟ, ΚΥΚΛΟΦΟΡΕΙ ΜΕΣΑ ΣΤΟΥΣ ΑΥΛΟΥΣ ΤΟΥ ΥΠΕΡΘΕΡΜΑΝΤΗΡΑ ΜΕ ΕΠΑΝΑΛΑΜΒΑΝΟΜΕΝΕΣ ΔΙΑΔΡΟΜΕΣ ΚΑΙ ΕΞΕΡΧΕΤΑΙ ΑΠΟ ΑΥΤΟΝ ΩΣ ΥΠΕΡΘΕΡΜΟΣ. </a:t>
            </a:r>
          </a:p>
          <a:p>
            <a:pPr algn="l">
              <a:buClr>
                <a:srgbClr val="FF0000"/>
              </a:buClr>
              <a:buFont typeface="Wingdings" pitchFamily="2" charset="2"/>
              <a:buChar char="q"/>
            </a:pPr>
            <a:endParaRPr lang="el-GR" sz="2000" b="1" dirty="0">
              <a:solidFill>
                <a:schemeClr val="tx1"/>
              </a:solidFill>
              <a:latin typeface="Arial Black" pitchFamily="34" charset="0"/>
            </a:endParaRPr>
          </a:p>
          <a:p>
            <a:pPr algn="l">
              <a:buClr>
                <a:srgbClr val="FF0000"/>
              </a:buClr>
              <a:buFont typeface="Wingdings" pitchFamily="2" charset="2"/>
              <a:buChar char="q"/>
            </a:pPr>
            <a:r>
              <a:rPr lang="el-GR" sz="2000" b="1" dirty="0">
                <a:solidFill>
                  <a:schemeClr val="tx1"/>
                </a:solidFill>
                <a:latin typeface="Arial Black" pitchFamily="34" charset="0"/>
              </a:rPr>
              <a:t>ΟΙ ΕΠΑΝΑΛΑΜΒΑΝΟΜΕΝΕΣ ΔΙΑΔΡΟΜΕΣ ΑΤΜΟΥ ΟΦΕΙΛΟΝΤΑΙ ΣΤΗΝ ΥΠΑΡΞΗ ΔΙΑΦΡΑΓΜΑΤΩΝ ΜΕΣΑ ΣΤΟΥΣ ΘΑΛΑΜΟΥΣ.</a:t>
            </a:r>
            <a:endParaRPr lang="el-GR" sz="2000" b="1" dirty="0">
              <a:solidFill>
                <a:srgbClr val="FF000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fontScale="90000"/>
          </a:bodyPr>
          <a:lstStyle/>
          <a:p>
            <a:r>
              <a:rPr lang="el-GR" sz="2400" b="1" u="sng" dirty="0">
                <a:solidFill>
                  <a:schemeClr val="bg1"/>
                </a:solidFill>
                <a:latin typeface="Arial" pitchFamily="34" charset="0"/>
                <a:cs typeface="Arial" pitchFamily="34" charset="0"/>
              </a:rPr>
              <a:t>1.3. ΛΕΒΗΤΑΣ </a:t>
            </a:r>
            <a:r>
              <a:rPr lang="en-US" sz="2400" b="1" u="sng" dirty="0">
                <a:solidFill>
                  <a:schemeClr val="bg1"/>
                </a:solidFill>
                <a:latin typeface="Arial" pitchFamily="34" charset="0"/>
                <a:cs typeface="Arial" pitchFamily="34" charset="0"/>
              </a:rPr>
              <a:t>BABCOCK-WILCOX (B &amp; W) </a:t>
            </a:r>
            <a:r>
              <a:rPr lang="el-GR" sz="2400" b="1" u="sng" dirty="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799213675"/>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400600"/>
          </a:xfrm>
        </p:spPr>
        <p:txBody>
          <a:bodyPr>
            <a:noAutofit/>
          </a:bodyPr>
          <a:lstStyle/>
          <a:p>
            <a:pPr marL="0" indent="0">
              <a:buNone/>
            </a:pPr>
            <a:r>
              <a:rPr lang="el-GR" sz="2300" u="sng" dirty="0">
                <a:solidFill>
                  <a:srgbClr val="FF0000"/>
                </a:solidFill>
                <a:latin typeface="Arial Black" pitchFamily="34" charset="0"/>
              </a:rPr>
              <a:t>Ανάβραση λέβητα και προβολές νερού</a:t>
            </a:r>
          </a:p>
          <a:p>
            <a:pPr>
              <a:buFont typeface="Wingdings" panose="05000000000000000000" pitchFamily="2" charset="2"/>
              <a:buChar char="Ø"/>
            </a:pPr>
            <a:r>
              <a:rPr lang="el-GR" sz="2300" dirty="0">
                <a:latin typeface="Arial Black" pitchFamily="34" charset="0"/>
              </a:rPr>
              <a:t>Με τον όρο </a:t>
            </a:r>
            <a:r>
              <a:rPr lang="el-GR" sz="2300" dirty="0">
                <a:solidFill>
                  <a:srgbClr val="FF0000"/>
                </a:solidFill>
                <a:latin typeface="Arial Black" pitchFamily="34" charset="0"/>
              </a:rPr>
              <a:t>ανάβραση </a:t>
            </a:r>
            <a:r>
              <a:rPr lang="el-GR" sz="2300" dirty="0">
                <a:latin typeface="Arial Black" pitchFamily="34" charset="0"/>
              </a:rPr>
              <a:t>εννοούμε το βίαιο βρασμό του νερού του υδροθαλάμου, που προκαλεί αναταραχή της μάζας του νερού του υδροθαλάμου, λόγω της οποίας αυτό εισχωρεί στην μάζα του ατμού. Ως βασική αιτία της ανάβρασης θεωρείται η διαφορά της επιφανειακής τάσης του ατμού, που βρίσκεται στον </a:t>
            </a:r>
            <a:r>
              <a:rPr lang="el-GR" sz="2300" dirty="0" err="1">
                <a:latin typeface="Arial Black" pitchFamily="34" charset="0"/>
              </a:rPr>
              <a:t>ατμοθάλαμο</a:t>
            </a:r>
            <a:r>
              <a:rPr lang="el-GR" sz="2300" dirty="0">
                <a:latin typeface="Arial Black" pitchFamily="34" charset="0"/>
              </a:rPr>
              <a:t>. Αιτίες της ανάβρασης θεωρούνται οι λιπαρές ουσίες πάνω στην στάθμη του νερού, η μεγάλη πυκνότητα του νερού, το απότομο άνοιγμα του ατμοφράκτη ή των ασφαλιστικών, η ύψωση της στάθμης του νερού, Η πτώση της στάθμης  και τα καινούργια ελάσματα ή οι καινούργιοι αυλοί.</a:t>
            </a:r>
          </a:p>
          <a:p>
            <a:endParaRPr lang="el-GR" sz="1800" dirty="0">
              <a:latin typeface="Arial Black" pitchFamily="34" charset="0"/>
            </a:endParaRPr>
          </a:p>
        </p:txBody>
      </p:sp>
      <p:sp>
        <p:nvSpPr>
          <p:cNvPr id="4" name="Title 1">
            <a:extLst>
              <a:ext uri="{FF2B5EF4-FFF2-40B4-BE49-F238E27FC236}">
                <a16:creationId xmlns:a16="http://schemas.microsoft.com/office/drawing/2014/main" id="{A2615D14-5BCF-8AFD-9686-6D902FACE8A0}"/>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9.4.  </a:t>
            </a:r>
            <a:r>
              <a:rPr lang="el-GR" sz="2400" b="1" u="sng" dirty="0">
                <a:solidFill>
                  <a:srgbClr val="FFFF00"/>
                </a:solidFill>
                <a:latin typeface="Arial" pitchFamily="34" charset="0"/>
                <a:cs typeface="Arial" pitchFamily="34" charset="0"/>
              </a:rPr>
              <a:t>Ανάβραση </a:t>
            </a:r>
            <a:r>
              <a:rPr lang="el-GR" sz="2400" b="1" u="sng" dirty="0">
                <a:solidFill>
                  <a:schemeClr val="bg1"/>
                </a:solidFill>
                <a:latin typeface="Arial" pitchFamily="34" charset="0"/>
                <a:cs typeface="Arial" pitchFamily="34" charset="0"/>
              </a:rPr>
              <a:t>- Προβολή - Έκρηξη του λέβητα</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617076"/>
          </a:xfrm>
        </p:spPr>
        <p:txBody>
          <a:bodyPr>
            <a:normAutofit lnSpcReduction="10000"/>
          </a:bodyPr>
          <a:lstStyle/>
          <a:p>
            <a:pPr>
              <a:buFont typeface="Wingdings" panose="05000000000000000000" pitchFamily="2" charset="2"/>
              <a:buChar char="Ø"/>
            </a:pPr>
            <a:r>
              <a:rPr lang="el-GR" sz="2800" dirty="0">
                <a:latin typeface="Arial Black" pitchFamily="34" charset="0"/>
              </a:rPr>
              <a:t>Συνηθισμένο αποτέλεσμα της ανάβρασης είναι η λεγόμενη </a:t>
            </a:r>
            <a:r>
              <a:rPr lang="el-GR" sz="2800" dirty="0">
                <a:solidFill>
                  <a:srgbClr val="FF0000"/>
                </a:solidFill>
                <a:latin typeface="Arial Black" pitchFamily="34" charset="0"/>
              </a:rPr>
              <a:t>προβολή </a:t>
            </a:r>
            <a:r>
              <a:rPr lang="el-GR" sz="2800" dirty="0">
                <a:latin typeface="Arial Black" pitchFamily="34" charset="0"/>
              </a:rPr>
              <a:t>του λέβητα, κατά την οποία μικρές ή μεγάλες ποσότητες νερού παρασύρονται (προβάλλονται) προς τον υπερθερμαντήρα, τις σωληνώσεις και την μηχανή. Η προβολή έχει σαν επακόλουθο την εναπόθεση αλάτων στον υπερθερμαντήρα, τις σωληνώσεις και την μηχανή. Για την καταστολή της ανάβρασης τα μέτρα που παίρνονται, είναι πάντοτε ανάλογα με την ειδική αιτία που την προκάλεσε.</a:t>
            </a:r>
          </a:p>
          <a:p>
            <a:endParaRPr lang="el-GR" sz="2000" dirty="0"/>
          </a:p>
        </p:txBody>
      </p:sp>
      <p:sp>
        <p:nvSpPr>
          <p:cNvPr id="4" name="Title 1">
            <a:extLst>
              <a:ext uri="{FF2B5EF4-FFF2-40B4-BE49-F238E27FC236}">
                <a16:creationId xmlns:a16="http://schemas.microsoft.com/office/drawing/2014/main" id="{BD40D045-827C-B568-A7F9-3260EDF7915C}"/>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9.4.  Ανάβραση - </a:t>
            </a:r>
            <a:r>
              <a:rPr lang="el-GR" sz="2400" b="1" u="sng" dirty="0">
                <a:solidFill>
                  <a:srgbClr val="FFFF00"/>
                </a:solidFill>
                <a:latin typeface="Arial" pitchFamily="34" charset="0"/>
                <a:cs typeface="Arial" pitchFamily="34" charset="0"/>
              </a:rPr>
              <a:t>Προβολή</a:t>
            </a:r>
            <a:r>
              <a:rPr lang="el-GR" sz="2400" b="1" u="sng" dirty="0">
                <a:solidFill>
                  <a:schemeClr val="bg1"/>
                </a:solidFill>
                <a:latin typeface="Arial" pitchFamily="34" charset="0"/>
                <a:cs typeface="Arial" pitchFamily="34" charset="0"/>
              </a:rPr>
              <a:t> - Έκρηξη του λέβητα</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472608"/>
          </a:xfrm>
        </p:spPr>
        <p:txBody>
          <a:bodyPr>
            <a:normAutofit fontScale="92500" lnSpcReduction="20000"/>
          </a:bodyPr>
          <a:lstStyle/>
          <a:p>
            <a:pPr>
              <a:buFont typeface="Wingdings" panose="05000000000000000000" pitchFamily="2" charset="2"/>
              <a:buChar char="Ø"/>
            </a:pPr>
            <a:r>
              <a:rPr lang="el-GR" sz="2500" dirty="0">
                <a:latin typeface="Arial Black" pitchFamily="34" charset="0"/>
              </a:rPr>
              <a:t>Η </a:t>
            </a:r>
            <a:r>
              <a:rPr lang="el-GR" sz="2500" dirty="0">
                <a:solidFill>
                  <a:srgbClr val="FF0000"/>
                </a:solidFill>
                <a:latin typeface="Arial Black" pitchFamily="34" charset="0"/>
              </a:rPr>
              <a:t>έκρηξη </a:t>
            </a:r>
            <a:r>
              <a:rPr lang="el-GR" sz="2500" dirty="0">
                <a:latin typeface="Arial Black" pitchFamily="34" charset="0"/>
              </a:rPr>
              <a:t>είναι προφανώς η μεγαλύτερη βλάβη που μπορεί να υποστεί ένας λέβητας και ισοδυναμεί περίπου με ολοκληρωτική καταστροφή του. Συμβαίνει όταν λόγω της εσωτερικής πίεσής του δημιουργείται κόπωση στο έλασμα, η οποία υπερβαίνει την αντοχή του. Τότε δημιουργείται αρχικά ένα ρήγμα, το οποίο αν κατά τον σχηματισμό του συναντήσει ισχυρότερα σημεία του ελάσματος, σταματά, αν όμως συναντήσει ασθενέστερα, προχωρά γρήγορα και επεκτείνεται ακαριαία, σπάζοντας το  περίβλημα. Στη περίπτωση αυτή μεγάλη ποσότητα νερού ή νερού εξέρχεται από τον ατμοϋδροθάλαμο, οπότε και πέφτει απότομα η πίεση μέσα στον λέβητα. Τότε η θερμότητα που υπάρχει στο νερό μαζί με την χορηγούμενη, προκαλούν την ατμοποίηση μεγάλης ποσότητας νερού, με αποτέλεσμα να αναπτυχθεί υπερβολική πίεση, που μετατρέπεται στην συνέχεια την έκρηξη ως ακαριαία.</a:t>
            </a:r>
          </a:p>
          <a:p>
            <a:endParaRPr lang="el-GR" sz="2000" dirty="0">
              <a:latin typeface="Arial Black" pitchFamily="34" charset="0"/>
            </a:endParaRPr>
          </a:p>
        </p:txBody>
      </p:sp>
      <p:sp>
        <p:nvSpPr>
          <p:cNvPr id="4" name="Title 1">
            <a:extLst>
              <a:ext uri="{FF2B5EF4-FFF2-40B4-BE49-F238E27FC236}">
                <a16:creationId xmlns:a16="http://schemas.microsoft.com/office/drawing/2014/main" id="{E7B40B65-3A02-74FE-9551-F44848A0A8CE}"/>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9.4.  Ανάβραση - Προβολή - </a:t>
            </a:r>
            <a:r>
              <a:rPr lang="el-GR" sz="2400" b="1" u="sng" dirty="0">
                <a:solidFill>
                  <a:srgbClr val="FFFF00"/>
                </a:solidFill>
                <a:latin typeface="Arial" pitchFamily="34" charset="0"/>
                <a:cs typeface="Arial" pitchFamily="34" charset="0"/>
              </a:rPr>
              <a:t>Έκρηξη του λέβητα</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662412"/>
          </a:xfrm>
        </p:spPr>
        <p:txBody>
          <a:bodyPr>
            <a:normAutofit/>
          </a:bodyPr>
          <a:lstStyle/>
          <a:p>
            <a:pPr marL="0" indent="0">
              <a:buNone/>
            </a:pPr>
            <a:r>
              <a:rPr lang="el-GR" sz="1900" dirty="0">
                <a:latin typeface="Arial Black" pitchFamily="34" charset="0"/>
              </a:rPr>
              <a:t>Η επιστροφή των φλογών συμβαίνει όταν η πίεση στην εστία υπερβεί στιγμιαία την πίεση του λεβητοστασίου (ή του διπλού περιβλήματος για λέβητες ανοικτού λεβητοστασίου).</a:t>
            </a:r>
          </a:p>
          <a:p>
            <a:pPr marL="0" indent="0">
              <a:buNone/>
            </a:pPr>
            <a:r>
              <a:rPr lang="el-GR" sz="1900" dirty="0">
                <a:latin typeface="Arial Black" pitchFamily="34" charset="0"/>
              </a:rPr>
              <a:t>Οφείλεται σε </a:t>
            </a:r>
            <a:r>
              <a:rPr lang="en-US" sz="1900" dirty="0">
                <a:latin typeface="Arial Black" pitchFamily="34" charset="0"/>
              </a:rPr>
              <a:t>:</a:t>
            </a:r>
          </a:p>
          <a:p>
            <a:pPr marL="360000" indent="-360000">
              <a:buNone/>
            </a:pPr>
            <a:r>
              <a:rPr lang="el-GR" sz="1900" dirty="0">
                <a:solidFill>
                  <a:srgbClr val="FF0000"/>
                </a:solidFill>
                <a:latin typeface="Arial Black" pitchFamily="34" charset="0"/>
              </a:rPr>
              <a:t>α</a:t>
            </a:r>
            <a:r>
              <a:rPr lang="en-US" sz="1900" dirty="0">
                <a:solidFill>
                  <a:srgbClr val="FF0000"/>
                </a:solidFill>
                <a:latin typeface="Arial Black" pitchFamily="34" charset="0"/>
              </a:rPr>
              <a:t>)</a:t>
            </a:r>
            <a:r>
              <a:rPr lang="el-GR" sz="1900" dirty="0">
                <a:solidFill>
                  <a:srgbClr val="FF0000"/>
                </a:solidFill>
                <a:latin typeface="Arial Black" pitchFamily="34" charset="0"/>
              </a:rPr>
              <a:t> </a:t>
            </a:r>
            <a:r>
              <a:rPr lang="el-GR" sz="1900" dirty="0">
                <a:latin typeface="Arial Black" pitchFamily="34" charset="0"/>
              </a:rPr>
              <a:t>Έκρηξη μίγματος ατμών καυσίμων  ή αερίου με αέρα, στο διπλό περίβλημα ή τους καπνοθαλάμους του λέβητα.</a:t>
            </a:r>
          </a:p>
          <a:p>
            <a:pPr marL="360000" indent="-360000">
              <a:buNone/>
            </a:pPr>
            <a:r>
              <a:rPr lang="el-GR" sz="1900" dirty="0">
                <a:solidFill>
                  <a:srgbClr val="FF0000"/>
                </a:solidFill>
                <a:latin typeface="Arial Black" pitchFamily="34" charset="0"/>
              </a:rPr>
              <a:t>β) </a:t>
            </a:r>
            <a:r>
              <a:rPr lang="el-GR" sz="1900" dirty="0">
                <a:latin typeface="Arial Black" pitchFamily="34" charset="0"/>
              </a:rPr>
              <a:t>Πτώση της πίεσης του αέρα στο λεβητοστάσιο, λόγω κράτησης ή επιβράδυνσης της ταχύτητας των ανεμιστήρων του τεχνητού ελκυσμού, λόγω ανοίγματος πόρτας ή καθόδου στα κλειστά λεβητοστάσια και επικοινωνίας τους με την ατμόσφαιρα ή λόγω διαταραχής της ατμόσφαιρας από βολές πυροβολικού ή πτώσης βομβών κοντά στο πλοίο.</a:t>
            </a:r>
          </a:p>
          <a:p>
            <a:pPr marL="0" indent="0">
              <a:buNone/>
            </a:pPr>
            <a:r>
              <a:rPr lang="el-GR" sz="1900" dirty="0">
                <a:latin typeface="Arial Black" pitchFamily="34" charset="0"/>
              </a:rPr>
              <a:t>Συνήθως η επιστροφή φλογών συμβαίνει και κατά την αφή των λεβήτων ή κατά την προσπάθεια επανεναφής καυστήρα, από θερμή  πλινθοδομή. Η επιστροφή αυτή μπορεί να έχει πάρα πολύ σημαντικά αποτελέσματα. Τα συνηθέστερα είναι σοβαροί τραυματισμοί του προσωπικού και ζημίες στον λέβητα και τα εξαρτήματά του.</a:t>
            </a:r>
            <a:r>
              <a:rPr lang="en-US" sz="1900" dirty="0">
                <a:latin typeface="Arial Black" pitchFamily="34" charset="0"/>
              </a:rPr>
              <a:t> </a:t>
            </a:r>
          </a:p>
        </p:txBody>
      </p:sp>
      <p:sp>
        <p:nvSpPr>
          <p:cNvPr id="4" name="Title 1">
            <a:extLst>
              <a:ext uri="{FF2B5EF4-FFF2-40B4-BE49-F238E27FC236}">
                <a16:creationId xmlns:a16="http://schemas.microsoft.com/office/drawing/2014/main" id="{F651357A-E801-510A-FB28-C411D823575D}"/>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9.5.  Επιστροφή φλογών</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617076"/>
          </a:xfrm>
        </p:spPr>
        <p:txBody>
          <a:bodyPr>
            <a:noAutofit/>
          </a:bodyPr>
          <a:lstStyle/>
          <a:p>
            <a:pPr>
              <a:buFont typeface="Wingdings" panose="05000000000000000000" pitchFamily="2" charset="2"/>
              <a:buChar char="Ø"/>
            </a:pPr>
            <a:r>
              <a:rPr lang="el-GR" sz="1650" dirty="0">
                <a:latin typeface="Arial Black" pitchFamily="34" charset="0"/>
              </a:rPr>
              <a:t>Η παρουσία νερού στο πετρέλαιο οφείλεται κυρίως σε διαρροές των δεξαμενών αποθήκευσης. Μπορεί  όμως αυτό να περιέχεται μέσα στο πετρέλαιο πριν από την αποθήκευσή του στο πλοίο και να έχει μπει μαζί με αυτό κατά την </a:t>
            </a:r>
            <a:r>
              <a:rPr lang="el-GR" sz="1650" dirty="0" err="1">
                <a:latin typeface="Arial Black" pitchFamily="34" charset="0"/>
              </a:rPr>
              <a:t>πετρέλευση</a:t>
            </a:r>
            <a:r>
              <a:rPr lang="el-GR" sz="1650" dirty="0">
                <a:latin typeface="Arial Black" pitchFamily="34" charset="0"/>
              </a:rPr>
              <a:t>. Το νερό που περιέχεται στο πετρέλαιο επιδρά δυσμενώς  στην καύση, διότι πρώτα προκαλεί πτυελισμό της φλόγας ή μπορεί και να σβήσει ο καυστήρας και δεύτερον εξατμιζόμενο μετατρέπεται σε υπέρθερμο ατμό και στην κατάσταση αυτή βγαίνει με τα καυσαέρια στην ατμόσφαιρα. Για την μετατροπή του όμως αυτή αφαιρεί ορισμένες θερμίδες από αυτές που παράγονται από την καύση και ελαττώνει την ωφέλιμη θερμότητα της εστίας. Επί πλέον συμβάλλει στην οξείδωση των μεταλλικών τεμαχίων του όλου συγκροτήματος αποθήκευσης-παροχής-καύσης και των μερών του θερμαντήρα.</a:t>
            </a:r>
          </a:p>
          <a:p>
            <a:pPr>
              <a:buFont typeface="Wingdings" panose="05000000000000000000" pitchFamily="2" charset="2"/>
              <a:buChar char="Ø"/>
            </a:pPr>
            <a:r>
              <a:rPr lang="el-GR" sz="1650" dirty="0">
                <a:latin typeface="Arial Black" pitchFamily="34" charset="0"/>
              </a:rPr>
              <a:t>Περιοδικά κατά και μετά την παραλαβή, πρέπει να ελέγχεται η παρουσία νερού μέσα στο πετρέλαιο. Ο έλεγχος εκτελείται όταν πρόκειται για μεγάλη ποσότητα περιεχόμενου νερού με καθίζηση, για μικρή δε χρήση ειδικού χαρτιού που παρέχεται σε λωρίδες. Το χαρτί αυτό αποχρωματίζεται, όταν το πετρέλαιο στο ποίο θα εμβαπτιστεί, περιέχει νερό.</a:t>
            </a:r>
          </a:p>
          <a:p>
            <a:pPr>
              <a:buFont typeface="Wingdings" panose="05000000000000000000" pitchFamily="2" charset="2"/>
              <a:buChar char="Ø"/>
            </a:pPr>
            <a:r>
              <a:rPr lang="el-GR" sz="1650" dirty="0">
                <a:latin typeface="Arial Black" pitchFamily="34" charset="0"/>
              </a:rPr>
              <a:t>Τέλος τα τελευταία χρόνια για την ανίχνευση νερού στο πετρέλαιο, υπάρχει ειδική αλοιφή η οποία σε περίπτωση ύπαρξης νερού αλλάζει χρώμα.</a:t>
            </a:r>
          </a:p>
        </p:txBody>
      </p:sp>
      <p:sp>
        <p:nvSpPr>
          <p:cNvPr id="4" name="Title 1">
            <a:extLst>
              <a:ext uri="{FF2B5EF4-FFF2-40B4-BE49-F238E27FC236}">
                <a16:creationId xmlns:a16="http://schemas.microsoft.com/office/drawing/2014/main" id="{2EC91BA5-AADA-75D8-CF05-C745EBBBC910}"/>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9.6.  Νερό στο πετρέλαιο</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472608"/>
          </a:xfrm>
        </p:spPr>
        <p:txBody>
          <a:bodyPr>
            <a:normAutofit/>
          </a:bodyPr>
          <a:lstStyle/>
          <a:p>
            <a:pPr>
              <a:buFont typeface="Wingdings" panose="05000000000000000000" pitchFamily="2" charset="2"/>
              <a:buChar char="Ø"/>
            </a:pPr>
            <a:r>
              <a:rPr lang="el-GR" sz="2800" dirty="0">
                <a:latin typeface="Arial Black" pitchFamily="34" charset="0"/>
              </a:rPr>
              <a:t>Εφ όσον κατέπεσε ή αποσπάστηκε πλίνθος (πυρίμαχο τούβλο) από την θέση της και γίνει αυτό αντιληπτό, τότε εφ όσον είναι δυνατόν, ο λέβητας απομονώνεται, διαφορετικά συνεχίζεται η λειτουργία του, δεν ανάβεται όμως ο αντίστοιχος καυστήρας ο προς το μέρος του αποσπασμένου πλίνθου.</a:t>
            </a:r>
          </a:p>
          <a:p>
            <a:pPr>
              <a:buFont typeface="Wingdings" panose="05000000000000000000" pitchFamily="2" charset="2"/>
              <a:buChar char="Ø"/>
            </a:pPr>
            <a:r>
              <a:rPr lang="el-GR" sz="2800" dirty="0">
                <a:latin typeface="Arial Black" pitchFamily="34" charset="0"/>
              </a:rPr>
              <a:t>Πάντως η περιοχή παρακολουθείται συνεχώς και επιμελώς, όσο ο λέβητας βρίσκεται σε λειτουργία και επισκευάζεται η πλινθοδομή με την πρώτη ευκαιρία.</a:t>
            </a:r>
          </a:p>
        </p:txBody>
      </p:sp>
      <p:sp>
        <p:nvSpPr>
          <p:cNvPr id="4" name="Title 1">
            <a:extLst>
              <a:ext uri="{FF2B5EF4-FFF2-40B4-BE49-F238E27FC236}">
                <a16:creationId xmlns:a16="http://schemas.microsoft.com/office/drawing/2014/main" id="{00737772-CBFF-C6BD-390A-9F9759490481}"/>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9.7.  Ζημιές της πλινθοδομής</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472608"/>
          </a:xfrm>
        </p:spPr>
        <p:txBody>
          <a:bodyPr>
            <a:normAutofit/>
          </a:bodyPr>
          <a:lstStyle/>
          <a:p>
            <a:pPr>
              <a:buFont typeface="Wingdings" panose="05000000000000000000" pitchFamily="2" charset="2"/>
              <a:buChar char="Ø"/>
            </a:pPr>
            <a:r>
              <a:rPr lang="el-GR" sz="2000" dirty="0">
                <a:latin typeface="Arial Black" pitchFamily="34" charset="0"/>
              </a:rPr>
              <a:t>Συνήθως οφείλεται σε κακής ποιότητας υλικό, ψύξη του γυαλιού από ξαφνικά ρεύματα αέρα, </a:t>
            </a:r>
            <a:r>
              <a:rPr lang="el-GR" sz="2000" dirty="0" err="1">
                <a:latin typeface="Arial Black" pitchFamily="34" charset="0"/>
              </a:rPr>
              <a:t>ράντισή</a:t>
            </a:r>
            <a:r>
              <a:rPr lang="el-GR" sz="2000" dirty="0">
                <a:latin typeface="Arial Black" pitchFamily="34" charset="0"/>
              </a:rPr>
              <a:t> του με ψυχρό νερό ή τέλος σε ανομοιόμορφη ή υπερβολική σύσφιξή του κατά την τοποθέτησή του. </a:t>
            </a:r>
          </a:p>
          <a:p>
            <a:pPr>
              <a:buFont typeface="Wingdings" panose="05000000000000000000" pitchFamily="2" charset="2"/>
              <a:buChar char="Ø"/>
            </a:pPr>
            <a:r>
              <a:rPr lang="el-GR" sz="2000" dirty="0">
                <a:latin typeface="Arial Black" pitchFamily="34" charset="0"/>
              </a:rPr>
              <a:t>Κατά την θραύση του γυαλιού του υδροδείκτη κλείνονται γρήγορα οι κρουνοί συγκοινωνίας του με τον </a:t>
            </a:r>
            <a:r>
              <a:rPr lang="el-GR" sz="2000" dirty="0" err="1">
                <a:latin typeface="Arial Black" pitchFamily="34" charset="0"/>
              </a:rPr>
              <a:t>ατμοθάλαμο</a:t>
            </a:r>
            <a:r>
              <a:rPr lang="el-GR" sz="2000" dirty="0">
                <a:latin typeface="Arial Black" pitchFamily="34" charset="0"/>
              </a:rPr>
              <a:t> και τον υδροθάλαμο.  Ξεβιδώνονται στην συνέχεια οι </a:t>
            </a:r>
            <a:r>
              <a:rPr lang="el-GR" sz="2000" dirty="0" err="1">
                <a:latin typeface="Arial Black" pitchFamily="34" charset="0"/>
              </a:rPr>
              <a:t>στυπιοθλίπτες</a:t>
            </a:r>
            <a:r>
              <a:rPr lang="el-GR" sz="2000" dirty="0">
                <a:latin typeface="Arial Black" pitchFamily="34" charset="0"/>
              </a:rPr>
              <a:t>, αφαιρούνται τα </a:t>
            </a:r>
            <a:r>
              <a:rPr lang="el-GR" sz="2000" dirty="0" err="1">
                <a:latin typeface="Arial Black" pitchFamily="34" charset="0"/>
              </a:rPr>
              <a:t>περεμβύσματα</a:t>
            </a:r>
            <a:r>
              <a:rPr lang="el-GR" sz="2000" dirty="0">
                <a:latin typeface="Arial Black" pitchFamily="34" charset="0"/>
              </a:rPr>
              <a:t> και αφαιρείται και αντικαθίσταται ο σπασμένος γυάλινος σωλήνας. Βιδώνονται οι </a:t>
            </a:r>
            <a:r>
              <a:rPr lang="el-GR" sz="2000" dirty="0" err="1">
                <a:latin typeface="Arial Black" pitchFamily="34" charset="0"/>
              </a:rPr>
              <a:t>στυπιοθλίπτες</a:t>
            </a:r>
            <a:r>
              <a:rPr lang="el-GR" sz="2000" dirty="0">
                <a:latin typeface="Arial Black" pitchFamily="34" charset="0"/>
              </a:rPr>
              <a:t> και συσφίγγονται ελαφρά τα παρεμβύσματα.</a:t>
            </a:r>
          </a:p>
          <a:p>
            <a:pPr>
              <a:buFont typeface="Wingdings" panose="05000000000000000000" pitchFamily="2" charset="2"/>
              <a:buChar char="Ø"/>
            </a:pPr>
            <a:r>
              <a:rPr lang="el-GR" sz="2000" dirty="0">
                <a:latin typeface="Arial Black" pitchFamily="34" charset="0"/>
              </a:rPr>
              <a:t>Αφού τοποθετηθεί ο νέος γυάλινος αυλός, τότε ανοίγεται αργά και με προφύλαξη ο δοκιμαστικός κρουνός και ο κρουνός του ατμού, μέχρι να ζεσταθεί το γυαλί καλά και κατόπιν ανοίγεται ο κρουνός του νερού. </a:t>
            </a:r>
          </a:p>
          <a:p>
            <a:pPr>
              <a:buFont typeface="Wingdings" panose="05000000000000000000" pitchFamily="2" charset="2"/>
              <a:buChar char="Ø"/>
            </a:pPr>
            <a:r>
              <a:rPr lang="el-GR" sz="2000" dirty="0">
                <a:latin typeface="Arial Black" pitchFamily="34" charset="0"/>
              </a:rPr>
              <a:t>Τέλος ανοίγεται ο δοκιμαστικός κρουνός.</a:t>
            </a:r>
          </a:p>
        </p:txBody>
      </p:sp>
      <p:sp>
        <p:nvSpPr>
          <p:cNvPr id="4" name="Title 1">
            <a:extLst>
              <a:ext uri="{FF2B5EF4-FFF2-40B4-BE49-F238E27FC236}">
                <a16:creationId xmlns:a16="http://schemas.microsoft.com/office/drawing/2014/main" id="{3A49DB2B-D489-B51B-835E-2AEF01F6EF7B}"/>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9.8.  Θραύση του υδροδείκτη και αντικατάσταση</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643202"/>
          </a:xfrm>
        </p:spPr>
        <p:txBody>
          <a:bodyPr>
            <a:normAutofit/>
          </a:bodyPr>
          <a:lstStyle/>
          <a:p>
            <a:pPr>
              <a:buFont typeface="Wingdings" panose="05000000000000000000" pitchFamily="2" charset="2"/>
              <a:buChar char="Ø"/>
            </a:pPr>
            <a:r>
              <a:rPr lang="el-GR" sz="2200" dirty="0">
                <a:latin typeface="Arial Black" pitchFamily="34" charset="0"/>
              </a:rPr>
              <a:t>Παρόμοιες ενέργειες γίνονται και στη περίπτωση επίπεδου υδροδείκτη με μόνη διαφορά ότι αφαιρείται ολόκληρος ο υδροδείκτης και τοποθετείται έτοιμος  </a:t>
            </a:r>
            <a:r>
              <a:rPr lang="el-GR" sz="2200" dirty="0" err="1">
                <a:latin typeface="Arial Black" pitchFamily="34" charset="0"/>
              </a:rPr>
              <a:t>αμοιβός</a:t>
            </a:r>
            <a:r>
              <a:rPr lang="el-GR" sz="2200" dirty="0">
                <a:latin typeface="Arial Black" pitchFamily="34" charset="0"/>
              </a:rPr>
              <a:t> (</a:t>
            </a:r>
            <a:r>
              <a:rPr lang="en-US" sz="2200" dirty="0">
                <a:latin typeface="Arial Black" pitchFamily="34" charset="0"/>
              </a:rPr>
              <a:t>spare-</a:t>
            </a:r>
            <a:r>
              <a:rPr lang="el-GR" sz="2200" dirty="0">
                <a:latin typeface="Arial Black" pitchFamily="34" charset="0"/>
              </a:rPr>
              <a:t>ανταλλακτικός). Η προθέρμανση και η συγκοινωνία του γίνεται όπως και στη προηγούμενη περίπτωση.</a:t>
            </a:r>
          </a:p>
          <a:p>
            <a:pPr>
              <a:buFont typeface="Wingdings" panose="05000000000000000000" pitchFamily="2" charset="2"/>
              <a:buChar char="Ø"/>
            </a:pPr>
            <a:r>
              <a:rPr lang="el-GR" sz="2200" dirty="0">
                <a:latin typeface="Arial Black" pitchFamily="34" charset="0"/>
              </a:rPr>
              <a:t>Κατά την επισκευή του υδροδείκτη και όταν αντικαταστήσουμε τις γυάλινες πλάκες του, ιδιαίτερα πρέπει να προσέξουμε την σύσφιξή τους, η οποία και εκτελείται σταυρωτά και προοδευτικά, δηλαδή εναλλακτικά χιαστί από τα ακραία προς τα κεντρικά παξιμάδια.</a:t>
            </a:r>
          </a:p>
          <a:p>
            <a:pPr>
              <a:buFont typeface="Wingdings" panose="05000000000000000000" pitchFamily="2" charset="2"/>
              <a:buChar char="Ø"/>
            </a:pPr>
            <a:r>
              <a:rPr lang="el-GR" sz="2200" dirty="0">
                <a:latin typeface="Arial Black" pitchFamily="34" charset="0"/>
              </a:rPr>
              <a:t>Ο επισκευασμένος υδροδείκτης κρατιέται σαν </a:t>
            </a:r>
            <a:r>
              <a:rPr lang="el-GR" sz="2200" dirty="0" err="1">
                <a:latin typeface="Arial Black" pitchFamily="34" charset="0"/>
              </a:rPr>
              <a:t>αμοιβός</a:t>
            </a:r>
            <a:r>
              <a:rPr lang="el-GR" sz="2200" dirty="0">
                <a:latin typeface="Arial Black" pitchFamily="34" charset="0"/>
              </a:rPr>
              <a:t> για την περίπτωση μελλοντικής ανωμαλίας των υδροδεικτών που βρίσκονται πάνω στον λέβητα.</a:t>
            </a:r>
          </a:p>
        </p:txBody>
      </p:sp>
      <p:sp>
        <p:nvSpPr>
          <p:cNvPr id="4" name="Title 1">
            <a:extLst>
              <a:ext uri="{FF2B5EF4-FFF2-40B4-BE49-F238E27FC236}">
                <a16:creationId xmlns:a16="http://schemas.microsoft.com/office/drawing/2014/main" id="{ACD1D648-973A-75B4-589B-54F930FB26CD}"/>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9.8.  Θραύση του υδροδείκτη και αντικατάσταση (συνέχεια)</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643202"/>
          </a:xfrm>
        </p:spPr>
        <p:txBody>
          <a:bodyPr>
            <a:noAutofit/>
          </a:bodyPr>
          <a:lstStyle/>
          <a:p>
            <a:pPr marL="0" indent="0">
              <a:buNone/>
            </a:pPr>
            <a:r>
              <a:rPr lang="el-GR" sz="2100" u="sng" dirty="0">
                <a:solidFill>
                  <a:srgbClr val="FF0000"/>
                </a:solidFill>
                <a:latin typeface="Arial Black" pitchFamily="34" charset="0"/>
              </a:rPr>
              <a:t>Διαρροή αυλού</a:t>
            </a:r>
          </a:p>
          <a:p>
            <a:pPr>
              <a:buFont typeface="Wingdings" panose="05000000000000000000" pitchFamily="2" charset="2"/>
              <a:buChar char="Ø"/>
            </a:pPr>
            <a:r>
              <a:rPr lang="el-GR" sz="2100" dirty="0">
                <a:latin typeface="Arial Black" pitchFamily="34" charset="0"/>
              </a:rPr>
              <a:t>Η διαρροή των αυλών είναι από τις σοβαρότερες  ανωμαλίες του λέβητα. Εμφανίζεται κυρίως στα εκτονώματα των αυλών, που βρίσκονται κοντύτερα προς την φωτιά και μερικές φορές στο σώμα τους, όταν το πάχος τους έχει ελαττωθεί σε σημαντικό βαθμό. Μια μικρή διαρροή, όταν ο λέβητας βρίσκεται σε λειτουργία, δεν είναι εύκολο να γίνει αντιληπτή. Μεγαλύτερη διαρροή όμως γίνεται αντιληπτή από τον σφύριγμα του εξατμιζόμενου νερού, από την μεγάλη απώλεια τροφοδοτικού νερού στο κύκλωμα Κι την πτώση της στάθμης στον λέβητα, τέλος δε από την ανωμαλία της καύσης και το ατμώδες χρώμα των εξερχόμενων καυσαερίων από την καπνοδόχο. Οι διαρροές οφείλονται στην μεγάλη συσσώρευση αλάτων και στην διαφορετική διαστολή του υλικού του αυλού και της </a:t>
            </a:r>
            <a:r>
              <a:rPr lang="el-GR" sz="2100" dirty="0" err="1">
                <a:latin typeface="Arial Black" pitchFamily="34" charset="0"/>
              </a:rPr>
              <a:t>αυλοφόρας</a:t>
            </a:r>
            <a:r>
              <a:rPr lang="el-GR" sz="2100" dirty="0">
                <a:latin typeface="Arial Black" pitchFamily="34" charset="0"/>
              </a:rPr>
              <a:t>  πλάκας.</a:t>
            </a:r>
          </a:p>
          <a:p>
            <a:pPr>
              <a:buNone/>
            </a:pPr>
            <a:r>
              <a:rPr lang="el-GR" sz="2000" dirty="0">
                <a:latin typeface="Arial Black" pitchFamily="34" charset="0"/>
              </a:rPr>
              <a:t> </a:t>
            </a:r>
          </a:p>
        </p:txBody>
      </p:sp>
      <p:sp>
        <p:nvSpPr>
          <p:cNvPr id="4" name="Title 1">
            <a:extLst>
              <a:ext uri="{FF2B5EF4-FFF2-40B4-BE49-F238E27FC236}">
                <a16:creationId xmlns:a16="http://schemas.microsoft.com/office/drawing/2014/main" id="{FDAE977E-A13A-AF7E-2FA2-265BFB7624F3}"/>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9.9.  </a:t>
            </a:r>
            <a:r>
              <a:rPr lang="el-GR" sz="2400" b="1" u="sng" dirty="0">
                <a:solidFill>
                  <a:srgbClr val="FFFF00"/>
                </a:solidFill>
                <a:latin typeface="Arial" pitchFamily="34" charset="0"/>
                <a:cs typeface="Arial" pitchFamily="34" charset="0"/>
              </a:rPr>
              <a:t>Διαρροή  αυλού</a:t>
            </a:r>
            <a:r>
              <a:rPr lang="el-GR" sz="2400" b="1" u="sng" dirty="0">
                <a:solidFill>
                  <a:schemeClr val="bg1"/>
                </a:solidFill>
                <a:latin typeface="Arial" pitchFamily="34" charset="0"/>
                <a:cs typeface="Arial" pitchFamily="34" charset="0"/>
              </a:rPr>
              <a:t> και πωμάτωση</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643202"/>
          </a:xfrm>
        </p:spPr>
        <p:txBody>
          <a:bodyPr>
            <a:noAutofit/>
          </a:bodyPr>
          <a:lstStyle/>
          <a:p>
            <a:pPr marL="0" indent="0">
              <a:buNone/>
            </a:pPr>
            <a:r>
              <a:rPr lang="el-GR" sz="2100" u="sng" dirty="0">
                <a:solidFill>
                  <a:srgbClr val="FF0000"/>
                </a:solidFill>
                <a:latin typeface="Arial Black" pitchFamily="34" charset="0"/>
              </a:rPr>
              <a:t>Διαρροή αυλού</a:t>
            </a:r>
          </a:p>
          <a:p>
            <a:pPr>
              <a:buFont typeface="Wingdings" panose="05000000000000000000" pitchFamily="2" charset="2"/>
              <a:buChar char="Ø"/>
            </a:pPr>
            <a:r>
              <a:rPr lang="el-GR" sz="2100" dirty="0">
                <a:latin typeface="Arial Black" pitchFamily="34" charset="0"/>
              </a:rPr>
              <a:t>Σε περίπτωση μεγάλης διαρροής πρέπει να αυξηθεί η τροφοδότηση, να ελαττωθούν οι καυστήρες και να απομονωθεί ο λέβητας. Όταν ο λέβητας κρατήσει, η αποκατάσταση της ανωμαλίας γίνεται είτε με εκτόνωση του αυλού, αν έχει ακόμη αρκετό πάχος και η διαρροή προέρχεται από τα εκτονώματα, είτε με πωμάτωση αν η διαρροή προέρχεται από το σώμα του αυλού. Μετά σε πρώτη ευκαιρία ο αυλός αντικαθίσταται.</a:t>
            </a:r>
          </a:p>
          <a:p>
            <a:pPr>
              <a:buFont typeface="Wingdings" panose="05000000000000000000" pitchFamily="2" charset="2"/>
              <a:buChar char="Ø"/>
            </a:pPr>
            <a:r>
              <a:rPr lang="el-GR" sz="2100" dirty="0">
                <a:latin typeface="Arial Black" pitchFamily="34" charset="0"/>
              </a:rPr>
              <a:t>Ο εντοπισμός του αυλού που διαρρέει γίνεται με τον ακόλουθο τρόπο : Μετά την κράτηση του λέβητα επιθεωρούνται τα εκτονώματα των αυλών. Αν ορισμένα από αυτά παρουσιάζουν μικρή έστω διαρροή, παρατηρούνται ίχνη της (δάκρυσμα).  </a:t>
            </a:r>
          </a:p>
          <a:p>
            <a:pPr marL="0" indent="0">
              <a:buNone/>
            </a:pPr>
            <a:r>
              <a:rPr lang="el-GR" sz="2100" dirty="0">
                <a:latin typeface="Arial Black" pitchFamily="34" charset="0"/>
              </a:rPr>
              <a:t>Σε υδραυλωτούς  λέβητες η εξακρίβωση των κατεστραμμένων αυλών γίνεται αφού προηγουμένως εκκενωθεί ο λέβητας ως εξής :</a:t>
            </a:r>
          </a:p>
          <a:p>
            <a:pPr>
              <a:buNone/>
            </a:pPr>
            <a:r>
              <a:rPr lang="el-GR" sz="2000" dirty="0">
                <a:latin typeface="Arial Black" pitchFamily="34" charset="0"/>
              </a:rPr>
              <a:t> </a:t>
            </a:r>
          </a:p>
        </p:txBody>
      </p:sp>
      <p:sp>
        <p:nvSpPr>
          <p:cNvPr id="4" name="Title 1">
            <a:extLst>
              <a:ext uri="{FF2B5EF4-FFF2-40B4-BE49-F238E27FC236}">
                <a16:creationId xmlns:a16="http://schemas.microsoft.com/office/drawing/2014/main" id="{FDAE977E-A13A-AF7E-2FA2-265BFB7624F3}"/>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9.9.  </a:t>
            </a:r>
            <a:r>
              <a:rPr lang="el-GR" sz="2400" b="1" u="sng" dirty="0">
                <a:solidFill>
                  <a:srgbClr val="FFFF00"/>
                </a:solidFill>
                <a:latin typeface="Arial" pitchFamily="34" charset="0"/>
                <a:cs typeface="Arial" pitchFamily="34" charset="0"/>
              </a:rPr>
              <a:t>Διαρροή  αυλού</a:t>
            </a:r>
            <a:r>
              <a:rPr lang="el-GR" sz="2400" b="1" u="sng" dirty="0">
                <a:solidFill>
                  <a:schemeClr val="bg1"/>
                </a:solidFill>
                <a:latin typeface="Arial" pitchFamily="34" charset="0"/>
                <a:cs typeface="Arial" pitchFamily="34" charset="0"/>
              </a:rPr>
              <a:t> και πωμάτωση</a:t>
            </a:r>
            <a:endParaRPr lang="en-US" sz="2400" b="1" u="sng"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391006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6">
              <a:lumMod val="50000"/>
            </a:schemeClr>
          </a:solidFill>
        </p:spPr>
        <p:txBody>
          <a:bodyPr>
            <a:noAutofit/>
          </a:bodyPr>
          <a:lstStyle/>
          <a:p>
            <a:br>
              <a:rPr lang="el-GR" sz="6600" b="1" u="sng" dirty="0">
                <a:solidFill>
                  <a:schemeClr val="bg1"/>
                </a:solidFill>
                <a:latin typeface="Arial" pitchFamily="34" charset="0"/>
                <a:cs typeface="Arial" pitchFamily="34" charset="0"/>
              </a:rPr>
            </a:br>
            <a:r>
              <a:rPr lang="el-GR" sz="6600" b="1" u="sng" dirty="0">
                <a:solidFill>
                  <a:schemeClr val="bg1"/>
                </a:solidFill>
                <a:latin typeface="Arial" pitchFamily="34" charset="0"/>
                <a:cs typeface="Arial" pitchFamily="34" charset="0"/>
              </a:rPr>
              <a:t>ΚΕΦΑΛΑΙΟ  ΠΡΩΤΟ</a:t>
            </a:r>
            <a:br>
              <a:rPr lang="en-US" sz="6600" b="1" u="sng" dirty="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486378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142984"/>
            <a:ext cx="8858312" cy="5429288"/>
          </a:xfrm>
        </p:spPr>
        <p:txBody>
          <a:bodyPr>
            <a:normAutofit/>
          </a:bodyPr>
          <a:lstStyle/>
          <a:p>
            <a:pPr>
              <a:buClr>
                <a:srgbClr val="FF0000"/>
              </a:buClr>
            </a:pPr>
            <a:r>
              <a:rPr lang="el-GR" sz="2000" b="1" u="sng" dirty="0">
                <a:solidFill>
                  <a:srgbClr val="00B050"/>
                </a:solidFill>
                <a:latin typeface="Arial Black" pitchFamily="34" charset="0"/>
              </a:rPr>
              <a:t>Η ΛΕΙΤΟΥΡΓΙΑ ΤΟΥ ΛΕΒΗΤΑ</a:t>
            </a:r>
            <a:r>
              <a:rPr lang="el-GR" sz="2000" b="1" u="sng" dirty="0">
                <a:solidFill>
                  <a:schemeClr val="tx1"/>
                </a:solidFill>
                <a:latin typeface="Arial Black" pitchFamily="34" charset="0"/>
              </a:rPr>
              <a:t> </a:t>
            </a:r>
            <a:endParaRPr lang="el-GR" sz="2000" b="1" dirty="0">
              <a:solidFill>
                <a:schemeClr val="tx1"/>
              </a:solidFill>
              <a:latin typeface="Arial Black" pitchFamily="34" charset="0"/>
            </a:endParaRPr>
          </a:p>
          <a:p>
            <a:pPr algn="l">
              <a:buClr>
                <a:srgbClr val="FF0000"/>
              </a:buClr>
              <a:buFont typeface="Wingdings" pitchFamily="2" charset="2"/>
              <a:buChar char="q"/>
            </a:pPr>
            <a:r>
              <a:rPr lang="el-GR" sz="1400" b="1" dirty="0">
                <a:solidFill>
                  <a:schemeClr val="tx1"/>
                </a:solidFill>
                <a:latin typeface="Arial Black" pitchFamily="34" charset="0"/>
              </a:rPr>
              <a:t> ΤΟ ΝΕΡΟ ΕΙΣΕΡΧΕΤΑΙ ΣΤΟ ΚΑΤΩΤΕΡΟ ΜΕΡΟΣ ΤΟΥ ΑΤΜΟΥΔΡΟΘΑΛΑΜΟΥ </a:t>
            </a:r>
            <a:r>
              <a:rPr lang="el-GR" sz="1400" b="1" dirty="0">
                <a:solidFill>
                  <a:srgbClr val="FF0000"/>
                </a:solidFill>
                <a:latin typeface="Arial Black" pitchFamily="34" charset="0"/>
              </a:rPr>
              <a:t>Α </a:t>
            </a:r>
            <a:r>
              <a:rPr lang="el-GR" sz="1400" b="1" dirty="0">
                <a:solidFill>
                  <a:schemeClr val="tx1"/>
                </a:solidFill>
                <a:latin typeface="Arial Black" pitchFamily="34" charset="0"/>
              </a:rPr>
              <a:t>.</a:t>
            </a:r>
          </a:p>
          <a:p>
            <a:pPr algn="l">
              <a:buClr>
                <a:srgbClr val="FF0000"/>
              </a:buClr>
              <a:buFont typeface="Wingdings" pitchFamily="2" charset="2"/>
              <a:buChar char="q"/>
            </a:pPr>
            <a:r>
              <a:rPr lang="el-GR" sz="1400" b="1" dirty="0">
                <a:solidFill>
                  <a:schemeClr val="tx1"/>
                </a:solidFill>
                <a:latin typeface="Arial Black" pitchFamily="34" charset="0"/>
              </a:rPr>
              <a:t>ΚΑΤΕΒΑΙΝΕΙ ΑΠΟ ΤΟΥΣ ΕΜΠΡΟΣΘΙΟΥΣ ΥΔΡΟΘΑΛΑΜΟΥΣ </a:t>
            </a:r>
            <a:r>
              <a:rPr lang="el-GR" sz="1400" b="1" dirty="0">
                <a:solidFill>
                  <a:srgbClr val="FF0000"/>
                </a:solidFill>
                <a:latin typeface="Arial Black" pitchFamily="34" charset="0"/>
              </a:rPr>
              <a:t>δ1</a:t>
            </a:r>
            <a:r>
              <a:rPr lang="el-GR" sz="1400" b="1" dirty="0">
                <a:solidFill>
                  <a:schemeClr val="tx1"/>
                </a:solidFill>
                <a:latin typeface="Arial Black" pitchFamily="34" charset="0"/>
              </a:rPr>
              <a:t> .</a:t>
            </a:r>
          </a:p>
          <a:p>
            <a:pPr algn="l">
              <a:buClr>
                <a:srgbClr val="FF0000"/>
              </a:buClr>
              <a:buFont typeface="Wingdings" pitchFamily="2" charset="2"/>
              <a:buChar char="q"/>
            </a:pPr>
            <a:r>
              <a:rPr lang="el-GR" sz="1400" b="1" dirty="0">
                <a:solidFill>
                  <a:schemeClr val="tx1"/>
                </a:solidFill>
                <a:latin typeface="Arial Black" pitchFamily="34" charset="0"/>
              </a:rPr>
              <a:t>ΕΙΣΕΡΧΕΤΑΙ ΜΕΣΑ ΣΤΟΥΣ ΑΤΜΟΓΟΝΟΥΣ ΑΥΛΟΥΣ </a:t>
            </a:r>
            <a:r>
              <a:rPr lang="el-GR" sz="1400" b="1" dirty="0">
                <a:solidFill>
                  <a:srgbClr val="FF0000"/>
                </a:solidFill>
                <a:latin typeface="Arial Black" pitchFamily="34" charset="0"/>
              </a:rPr>
              <a:t>Σ</a:t>
            </a:r>
            <a:r>
              <a:rPr lang="el-GR" sz="1400" b="1" dirty="0">
                <a:solidFill>
                  <a:schemeClr val="tx1"/>
                </a:solidFill>
                <a:latin typeface="Arial Black" pitchFamily="34" charset="0"/>
              </a:rPr>
              <a:t> ΚΑΙ ΘΕΡΜΑΙΝΟΜΕΝΟ ΑΤΜΟΠΟΙΕΙΤΑΙ.</a:t>
            </a:r>
          </a:p>
          <a:p>
            <a:pPr algn="l">
              <a:buClr>
                <a:srgbClr val="FF0000"/>
              </a:buClr>
              <a:buFont typeface="Wingdings" pitchFamily="2" charset="2"/>
              <a:buChar char="q"/>
            </a:pPr>
            <a:r>
              <a:rPr lang="el-GR" sz="1400" b="1" dirty="0">
                <a:solidFill>
                  <a:schemeClr val="tx1"/>
                </a:solidFill>
                <a:latin typeface="Arial Black" pitchFamily="34" charset="0"/>
              </a:rPr>
              <a:t>ΩΣ ΑΤΜΟΣ ΑΝΕΒΑΙΝΕΙ ΑΠΟ ΤΟΥΣ ΟΠΙΣΘΙΟΥΣ ΥΔΡΟΘΑΛΑΜΟΥΣ </a:t>
            </a:r>
            <a:r>
              <a:rPr lang="el-GR" sz="1400" b="1" dirty="0">
                <a:solidFill>
                  <a:srgbClr val="FF0000"/>
                </a:solidFill>
                <a:latin typeface="Arial Black" pitchFamily="34" charset="0"/>
              </a:rPr>
              <a:t>δ2</a:t>
            </a:r>
            <a:r>
              <a:rPr lang="el-GR" sz="1400" b="1" dirty="0">
                <a:solidFill>
                  <a:schemeClr val="tx1"/>
                </a:solidFill>
                <a:latin typeface="Arial Black" pitchFamily="34" charset="0"/>
              </a:rPr>
              <a:t> ΚΑΙ ΜΕΣΩ ΤΩΝ ΑΤΜΑΓΩΓΩΝ ΑΥΛΩΝ </a:t>
            </a:r>
            <a:r>
              <a:rPr lang="el-GR" sz="1400" b="1" dirty="0">
                <a:solidFill>
                  <a:srgbClr val="FF0000"/>
                </a:solidFill>
                <a:latin typeface="Arial Black" pitchFamily="34" charset="0"/>
              </a:rPr>
              <a:t>β</a:t>
            </a:r>
            <a:r>
              <a:rPr lang="el-GR" sz="1400" b="1" dirty="0">
                <a:solidFill>
                  <a:schemeClr val="tx1"/>
                </a:solidFill>
                <a:latin typeface="Arial Black" pitchFamily="34" charset="0"/>
              </a:rPr>
              <a:t> ΕΙΣΕΡΧΕΤΑΙ ΣΤΟΝ ΑΤΜΟΘΑΛΑΜΟ.</a:t>
            </a:r>
          </a:p>
          <a:p>
            <a:pPr algn="l">
              <a:buClr>
                <a:srgbClr val="FF0000"/>
              </a:buClr>
              <a:buFont typeface="Wingdings" pitchFamily="2" charset="2"/>
              <a:buChar char="q"/>
            </a:pPr>
            <a:r>
              <a:rPr lang="el-GR" sz="1400" b="1" dirty="0">
                <a:solidFill>
                  <a:schemeClr val="tx1"/>
                </a:solidFill>
                <a:latin typeface="Arial Black" pitchFamily="34" charset="0"/>
              </a:rPr>
              <a:t>ΕΙΣΕΡΧΟΜΕΝΟΣ ΣΤΟΝ ΑΤΜΟΘΑΛΑΜΟ Ο ΑΤΜΟΣ ΠΡΟΣΚΡΟΥΕΙ ΠΑΝΩ Σ</a:t>
            </a:r>
            <a:r>
              <a:rPr lang="en-US" sz="1400" b="1" dirty="0">
                <a:solidFill>
                  <a:schemeClr val="tx1"/>
                </a:solidFill>
                <a:latin typeface="Arial Black" pitchFamily="34" charset="0"/>
              </a:rPr>
              <a:t>’</a:t>
            </a:r>
            <a:r>
              <a:rPr lang="el-GR" sz="1400" b="1" dirty="0">
                <a:solidFill>
                  <a:schemeClr val="tx1"/>
                </a:solidFill>
                <a:latin typeface="Arial Black" pitchFamily="34" charset="0"/>
              </a:rPr>
              <a:t>ΕΝΑ ΚΑΘΕΤΟ ΔΙΑΦΡΑΓΜΑ ΓΙΑ ΝΑ ΕΓΚΑΤΑΛΕΙΨΕΙ ΚΑΤΑ ΤΟ ΔΥΝΑΤΟΝ ΤΗΝ ΥΓΡΑΣΙΑ ΤΟΥ.</a:t>
            </a:r>
          </a:p>
          <a:p>
            <a:pPr algn="l">
              <a:buClr>
                <a:srgbClr val="FF0000"/>
              </a:buClr>
              <a:buFont typeface="Wingdings" pitchFamily="2" charset="2"/>
              <a:buChar char="q"/>
            </a:pPr>
            <a:r>
              <a:rPr lang="el-GR" sz="1400" b="1" dirty="0">
                <a:solidFill>
                  <a:schemeClr val="tx1"/>
                </a:solidFill>
                <a:latin typeface="Arial Black" pitchFamily="34" charset="0"/>
              </a:rPr>
              <a:t>ΑΠΟ ΕΚΕΙ ΛΑΜΒΑΝΕΤΑΙ ΟΣΟ ΤΟ ΔΥΝΑΤΟΝ ΣΤΕΓΝΟΣ ΑΠΟ ΤΟΝ ΑΤΜΟΦΡΑΚΤΗ.</a:t>
            </a:r>
          </a:p>
          <a:p>
            <a:pPr algn="l">
              <a:buClr>
                <a:srgbClr val="FF0000"/>
              </a:buClr>
              <a:buFont typeface="Wingdings" pitchFamily="2" charset="2"/>
              <a:buChar char="q"/>
            </a:pPr>
            <a:r>
              <a:rPr lang="el-GR" sz="1400" b="1" dirty="0">
                <a:solidFill>
                  <a:schemeClr val="tx1"/>
                </a:solidFill>
                <a:latin typeface="Arial Black" pitchFamily="34" charset="0"/>
              </a:rPr>
              <a:t>ΟΔΗΓΕΙΤΑΙ ΣΤΟΝ ΥΠΕΡΘΕΡΜΑΝΤΗΡΑ, ΑΠ</a:t>
            </a:r>
            <a:r>
              <a:rPr lang="en-US" sz="1400" b="1" dirty="0">
                <a:solidFill>
                  <a:schemeClr val="tx1"/>
                </a:solidFill>
                <a:latin typeface="Arial Black" pitchFamily="34" charset="0"/>
              </a:rPr>
              <a:t>’</a:t>
            </a:r>
            <a:r>
              <a:rPr lang="el-GR" sz="1400" b="1" dirty="0">
                <a:solidFill>
                  <a:schemeClr val="tx1"/>
                </a:solidFill>
                <a:latin typeface="Arial Black" pitchFamily="34" charset="0"/>
              </a:rPr>
              <a:t>ΟΠΟΥ ΕΞΕΡΧΕΤΑΙ ΩΣ ΥΠΕΡΘΕΡΜΟΣ.</a:t>
            </a:r>
            <a:endParaRPr lang="en-US" sz="1400" b="1" dirty="0">
              <a:solidFill>
                <a:schemeClr val="tx1"/>
              </a:solidFill>
              <a:latin typeface="Arial Black" pitchFamily="34" charset="0"/>
            </a:endParaRPr>
          </a:p>
          <a:p>
            <a:pPr algn="l">
              <a:buClr>
                <a:srgbClr val="FF0000"/>
              </a:buClr>
              <a:buFont typeface="Wingdings" pitchFamily="2" charset="2"/>
              <a:buChar char="q"/>
            </a:pPr>
            <a:endParaRPr lang="en-US" sz="1400" b="1" dirty="0">
              <a:solidFill>
                <a:schemeClr val="tx1"/>
              </a:solidFill>
              <a:latin typeface="Arial Black" pitchFamily="34" charset="0"/>
            </a:endParaRPr>
          </a:p>
          <a:p>
            <a:pPr algn="l">
              <a:buClr>
                <a:srgbClr val="FF0000"/>
              </a:buClr>
              <a:buFont typeface="Wingdings" pitchFamily="2" charset="2"/>
              <a:buChar char="q"/>
            </a:pPr>
            <a:endParaRPr lang="en-US" sz="1400" b="1" dirty="0">
              <a:solidFill>
                <a:schemeClr val="tx1"/>
              </a:solidFill>
              <a:latin typeface="Arial Black" pitchFamily="34" charset="0"/>
            </a:endParaRPr>
          </a:p>
          <a:p>
            <a:pPr algn="l">
              <a:buClr>
                <a:srgbClr val="FF0000"/>
              </a:buClr>
              <a:buFont typeface="Wingdings" pitchFamily="2" charset="2"/>
              <a:buChar char="q"/>
            </a:pPr>
            <a:r>
              <a:rPr lang="el-GR" sz="1400" b="1" dirty="0">
                <a:solidFill>
                  <a:schemeClr val="tx1"/>
                </a:solidFill>
                <a:latin typeface="Arial Black" pitchFamily="34" charset="0"/>
              </a:rPr>
              <a:t>Η ΠΟΡΕΙΑ ΤΩΝ ΦΛΟΓΩΝ ΚΑΙ ΚΑΥΣΑΕΡΙΩΝ ΛΟΓΩ ΤΩΝ ΔΙΑΦΡΑΓΜΑΤΩΝ ΕΚΤΕΛΟΥΝ ΤΡΕΙΣ ΔΙΑΔΡΟΜΕΣ.</a:t>
            </a:r>
          </a:p>
          <a:p>
            <a:pPr algn="l">
              <a:buClr>
                <a:srgbClr val="FF0000"/>
              </a:buClr>
              <a:buFont typeface="Wingdings" pitchFamily="2" charset="2"/>
              <a:buChar char="q"/>
            </a:pPr>
            <a:r>
              <a:rPr lang="el-GR" sz="1400" b="1" dirty="0">
                <a:solidFill>
                  <a:schemeClr val="tx1"/>
                </a:solidFill>
                <a:latin typeface="Arial Black" pitchFamily="34" charset="0"/>
              </a:rPr>
              <a:t>ΚΑΤΑ ΤΗΝ ΠΟΡΕΙΑ ΤΟΥΣ ΤΑ ΚΑΥΣΑΕΡΙΑ ΠΕΡΝΟΥΝ ΓΥΡΩ ΑΠΟ ΤΟΥΣ ΑΥΛΟΥΣ, ΚΑΙ ΓΥΡΩ ΑΠΟ ΤΟΝ ΥΠΕΡΘΕΡΜΑΝΤΗΡΑ, ΟΠΟΥ ΥΠΕΡΘΕΡΜΑΙΝΟΥΝ ΤΟΝ ΑΤΜΟ.</a:t>
            </a:r>
          </a:p>
          <a:p>
            <a:pPr algn="l">
              <a:buClr>
                <a:srgbClr val="FF0000"/>
              </a:buClr>
              <a:buFont typeface="Wingdings" pitchFamily="2" charset="2"/>
              <a:buChar char="q"/>
            </a:pPr>
            <a:r>
              <a:rPr lang="el-GR" sz="1400" b="1" dirty="0">
                <a:solidFill>
                  <a:schemeClr val="tx1"/>
                </a:solidFill>
                <a:latin typeface="Arial Black" pitchFamily="34" charset="0"/>
              </a:rPr>
              <a:t>ΚΑΤΕΒΑΙΝΟΥΝ ΠΡΟΣ ΤΑ ΚΑΤΩ ΑΤΜΟΠΟΙΩΝΤΑΣ ΤΟ ΝΕΡΟ.</a:t>
            </a:r>
          </a:p>
          <a:p>
            <a:pPr algn="l">
              <a:buClr>
                <a:srgbClr val="FF0000"/>
              </a:buClr>
              <a:buFont typeface="Wingdings" pitchFamily="2" charset="2"/>
              <a:buChar char="q"/>
            </a:pPr>
            <a:r>
              <a:rPr lang="el-GR" sz="1400" b="1" dirty="0">
                <a:solidFill>
                  <a:schemeClr val="tx1"/>
                </a:solidFill>
                <a:latin typeface="Arial Black" pitchFamily="34" charset="0"/>
              </a:rPr>
              <a:t>ΤΕΛΟΣ ΠΡΙΝ ΕΞΕΛΘΟΥΝ ΣΤΗΝ ΑΤΜΟΣΦΑΙΡΑ ΠΕΡΝΟΥΝ ΓΥΡΩ ΑΠΟ ΤΟΥΣ ΑΤΜΑΓΩΓΟΥΣ β ΚΑΙ ΣΤΕΓΝΩΝΟΥΝ ΤΟΝ ΑΤΜΟ.</a:t>
            </a:r>
            <a:endParaRPr lang="el-GR" sz="1400" b="1" dirty="0">
              <a:solidFill>
                <a:srgbClr val="FF000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fontScale="90000"/>
          </a:bodyPr>
          <a:lstStyle/>
          <a:p>
            <a:r>
              <a:rPr lang="el-GR" sz="2400" b="1" u="sng" dirty="0">
                <a:solidFill>
                  <a:schemeClr val="bg1"/>
                </a:solidFill>
                <a:latin typeface="Arial" pitchFamily="34" charset="0"/>
                <a:cs typeface="Arial" pitchFamily="34" charset="0"/>
              </a:rPr>
              <a:t>1.3.  ΛΕΒΗΤΑΣ </a:t>
            </a:r>
            <a:r>
              <a:rPr lang="en-US" sz="2400" b="1" u="sng" dirty="0">
                <a:solidFill>
                  <a:schemeClr val="bg1"/>
                </a:solidFill>
                <a:latin typeface="Arial" pitchFamily="34" charset="0"/>
                <a:cs typeface="Arial" pitchFamily="34" charset="0"/>
              </a:rPr>
              <a:t>BABCOCK-WILCOX (B &amp; W) </a:t>
            </a:r>
            <a:r>
              <a:rPr lang="el-GR" sz="2400" b="1" u="sng" dirty="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78794472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643202"/>
          </a:xfrm>
        </p:spPr>
        <p:txBody>
          <a:bodyPr>
            <a:noAutofit/>
          </a:bodyPr>
          <a:lstStyle/>
          <a:p>
            <a:pPr marL="0" indent="0">
              <a:buNone/>
            </a:pPr>
            <a:r>
              <a:rPr lang="el-GR" sz="2400" u="sng" dirty="0">
                <a:solidFill>
                  <a:srgbClr val="FF0000"/>
                </a:solidFill>
                <a:latin typeface="Arial Black" pitchFamily="34" charset="0"/>
              </a:rPr>
              <a:t>Διαρροή αυλού</a:t>
            </a:r>
          </a:p>
          <a:p>
            <a:pPr>
              <a:buFont typeface="Wingdings" panose="05000000000000000000" pitchFamily="2" charset="2"/>
              <a:buChar char="Ø"/>
            </a:pPr>
            <a:r>
              <a:rPr lang="el-GR" sz="2400" dirty="0">
                <a:latin typeface="Arial Black" pitchFamily="34" charset="0"/>
              </a:rPr>
              <a:t>Πωματίζονται από κάτω με ειδικά κωνικά πώματα οι αυλοί της περιοχής, όπου εντοπίστηκε η διαρροή (ή στην ανάγκη και όλοι οι αυλοί του σκέλους του λέβητα) και γεμίζουν με νερό από πάνω μέχρι τα χείλια. Σημειώνεται στην συνέχεια με κιμωλία όλοι οι αυλοί στους οποίους το νερό κατεβαίνει γιατί αυτοί είναι εκείνοι που διαρρέουν και πρέπει να πωματιστούν (ταπωθούν) ή να αντικατασταθούν. Αν η διαρροή των αυλών είναι μικρή και από τα εκτονώματα προσπαθούμε να την σταματήσουμε με εκτόνωση, χρησιμοποιώντας </a:t>
            </a:r>
            <a:r>
              <a:rPr lang="el-GR" sz="2400" dirty="0" err="1">
                <a:latin typeface="Arial Black" pitchFamily="34" charset="0"/>
              </a:rPr>
              <a:t>γι</a:t>
            </a:r>
            <a:r>
              <a:rPr lang="el-GR" sz="2400" dirty="0">
                <a:latin typeface="Arial Black" pitchFamily="34" charset="0"/>
              </a:rPr>
              <a:t> αυτό τα κατάλληλα εκτονωτικά εργαλεία που υπάρχουν στο πλοίο. </a:t>
            </a:r>
          </a:p>
        </p:txBody>
      </p:sp>
      <p:sp>
        <p:nvSpPr>
          <p:cNvPr id="4" name="Title 1">
            <a:extLst>
              <a:ext uri="{FF2B5EF4-FFF2-40B4-BE49-F238E27FC236}">
                <a16:creationId xmlns:a16="http://schemas.microsoft.com/office/drawing/2014/main" id="{FDAE977E-A13A-AF7E-2FA2-265BFB7624F3}"/>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9.9.  </a:t>
            </a:r>
            <a:r>
              <a:rPr lang="el-GR" sz="2400" b="1" u="sng" dirty="0">
                <a:solidFill>
                  <a:srgbClr val="FFFF00"/>
                </a:solidFill>
                <a:latin typeface="Arial" pitchFamily="34" charset="0"/>
                <a:cs typeface="Arial" pitchFamily="34" charset="0"/>
              </a:rPr>
              <a:t>Διαρροή  αυλού</a:t>
            </a:r>
            <a:r>
              <a:rPr lang="el-GR" sz="2400" b="1" u="sng" dirty="0">
                <a:solidFill>
                  <a:schemeClr val="bg1"/>
                </a:solidFill>
                <a:latin typeface="Arial" pitchFamily="34" charset="0"/>
                <a:cs typeface="Arial" pitchFamily="34" charset="0"/>
              </a:rPr>
              <a:t> και πωμάτωση</a:t>
            </a:r>
            <a:endParaRPr lang="en-US" sz="2400" b="1" u="sng"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59509949"/>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643202"/>
          </a:xfrm>
        </p:spPr>
        <p:txBody>
          <a:bodyPr>
            <a:noAutofit/>
          </a:bodyPr>
          <a:lstStyle/>
          <a:p>
            <a:pPr marL="0" indent="0">
              <a:buNone/>
            </a:pPr>
            <a:r>
              <a:rPr lang="el-GR" sz="2500" u="sng" dirty="0">
                <a:solidFill>
                  <a:srgbClr val="FF0000"/>
                </a:solidFill>
                <a:latin typeface="Arial Black" pitchFamily="34" charset="0"/>
              </a:rPr>
              <a:t>Πωμάτωση (τάπωμα) αυλών</a:t>
            </a:r>
          </a:p>
          <a:p>
            <a:pPr>
              <a:buFont typeface="Wingdings" panose="05000000000000000000" pitchFamily="2" charset="2"/>
              <a:buChar char="Ø"/>
            </a:pPr>
            <a:r>
              <a:rPr lang="el-GR" sz="2500" dirty="0">
                <a:latin typeface="Arial Black" pitchFamily="34" charset="0"/>
              </a:rPr>
              <a:t>Στους υδραυλωτούς λέβητες χρησιμοποιούνται για την πωμάτωση χαλύβδινα πώματα (τάπες), ελαφρά κωνικά με σπείρωμα, με πάρα πολύ μικρό βήμα. Τα πώματα αυτά εισάγονται στα άκρα του αυλού που παρουσιάζει διαρροή από το εσωτερικό των συλλεκτών και περιστρέφονται με κλειδιά, από την τετραγωνική κεφαλή τους.</a:t>
            </a:r>
          </a:p>
          <a:p>
            <a:pPr>
              <a:buFont typeface="Wingdings" panose="05000000000000000000" pitchFamily="2" charset="2"/>
              <a:buChar char="Ø"/>
            </a:pPr>
            <a:r>
              <a:rPr lang="el-GR" sz="2500" dirty="0">
                <a:latin typeface="Arial Black" pitchFamily="34" charset="0"/>
              </a:rPr>
              <a:t> Βιδώνονται έτσι στο εσωτερικό των αυλών. Με αυτό τον τρόπο πραγματοποιείται τέλεια στεγανότητα. Η πίεση του λέβητα συντελεί στην σύσφιξη των πωμάτων και την εξασφάλιση της στεγανότητάς τους.</a:t>
            </a:r>
          </a:p>
        </p:txBody>
      </p:sp>
      <p:sp>
        <p:nvSpPr>
          <p:cNvPr id="4" name="Title 1">
            <a:extLst>
              <a:ext uri="{FF2B5EF4-FFF2-40B4-BE49-F238E27FC236}">
                <a16:creationId xmlns:a16="http://schemas.microsoft.com/office/drawing/2014/main" id="{FDAE977E-A13A-AF7E-2FA2-265BFB7624F3}"/>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9.9.  Διαρροή  αυλού και </a:t>
            </a:r>
            <a:r>
              <a:rPr lang="el-GR" sz="2400" b="1" u="sng" dirty="0">
                <a:solidFill>
                  <a:srgbClr val="FFFF00"/>
                </a:solidFill>
                <a:latin typeface="Arial" pitchFamily="34" charset="0"/>
                <a:cs typeface="Arial" pitchFamily="34" charset="0"/>
              </a:rPr>
              <a:t>πωμάτωση</a:t>
            </a:r>
            <a:endParaRPr lang="en-US" sz="2400" b="1" u="sng"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631299235"/>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2022-09-28 (2).png"/>
          <p:cNvPicPr>
            <a:picLocks noGrp="1" noChangeAspect="1"/>
          </p:cNvPicPr>
          <p:nvPr>
            <p:ph sz="half" idx="1"/>
          </p:nvPr>
        </p:nvPicPr>
        <p:blipFill>
          <a:blip r:embed="rId2"/>
          <a:stretch>
            <a:fillRect/>
          </a:stretch>
        </p:blipFill>
        <p:spPr>
          <a:xfrm>
            <a:off x="285750" y="2234437"/>
            <a:ext cx="4286251" cy="3565705"/>
          </a:xfrm>
        </p:spPr>
      </p:pic>
      <p:sp>
        <p:nvSpPr>
          <p:cNvPr id="4" name="3 - Θέση περιεχομένου"/>
          <p:cNvSpPr>
            <a:spLocks noGrp="1"/>
          </p:cNvSpPr>
          <p:nvPr>
            <p:ph sz="half" idx="2"/>
          </p:nvPr>
        </p:nvSpPr>
        <p:spPr>
          <a:xfrm>
            <a:off x="4648200" y="1124744"/>
            <a:ext cx="4210050" cy="5400600"/>
          </a:xfrm>
        </p:spPr>
        <p:txBody>
          <a:bodyPr>
            <a:normAutofit/>
          </a:bodyPr>
          <a:lstStyle/>
          <a:p>
            <a:endParaRPr lang="el-GR" sz="2000" dirty="0">
              <a:latin typeface="Arial Black" pitchFamily="34" charset="0"/>
            </a:endParaRPr>
          </a:p>
          <a:p>
            <a:endParaRPr lang="el-GR" sz="2000" dirty="0">
              <a:latin typeface="Arial Black" pitchFamily="34" charset="0"/>
            </a:endParaRPr>
          </a:p>
          <a:p>
            <a:pPr>
              <a:buFont typeface="Wingdings" panose="05000000000000000000" pitchFamily="2" charset="2"/>
              <a:buChar char="Ø"/>
            </a:pPr>
            <a:r>
              <a:rPr lang="el-GR" sz="2400" dirty="0">
                <a:latin typeface="Arial Black" pitchFamily="34" charset="0"/>
              </a:rPr>
              <a:t>1) Δακτύλιοι μαλακού μετάλλου.</a:t>
            </a:r>
          </a:p>
          <a:p>
            <a:pPr>
              <a:buFont typeface="Wingdings" panose="05000000000000000000" pitchFamily="2" charset="2"/>
              <a:buChar char="Ø"/>
            </a:pPr>
            <a:r>
              <a:rPr lang="el-GR" sz="2400" dirty="0">
                <a:latin typeface="Arial Black" pitchFamily="34" charset="0"/>
              </a:rPr>
              <a:t>2) Παράκυκλο από χαλκό.</a:t>
            </a:r>
          </a:p>
          <a:p>
            <a:pPr>
              <a:buFont typeface="Wingdings" panose="05000000000000000000" pitchFamily="2" charset="2"/>
              <a:buChar char="Ø"/>
            </a:pPr>
            <a:r>
              <a:rPr lang="el-GR" sz="2400" dirty="0">
                <a:latin typeface="Arial Black" pitchFamily="34" charset="0"/>
              </a:rPr>
              <a:t>3) Διάμετρος των κώνων ίση με την εξωτερική διάμετρο των δακτυλίων.</a:t>
            </a:r>
          </a:p>
        </p:txBody>
      </p:sp>
      <p:sp>
        <p:nvSpPr>
          <p:cNvPr id="3" name="Title 1">
            <a:extLst>
              <a:ext uri="{FF2B5EF4-FFF2-40B4-BE49-F238E27FC236}">
                <a16:creationId xmlns:a16="http://schemas.microsoft.com/office/drawing/2014/main" id="{AE75A5F6-155F-EEE5-71E1-C91E7FB2AB96}"/>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9.9.  Διαρροή  αυλού και </a:t>
            </a:r>
            <a:r>
              <a:rPr lang="el-GR" sz="2400" b="1" u="sng" dirty="0">
                <a:solidFill>
                  <a:srgbClr val="FFFF00"/>
                </a:solidFill>
                <a:latin typeface="Arial" pitchFamily="34" charset="0"/>
                <a:cs typeface="Arial" pitchFamily="34" charset="0"/>
              </a:rPr>
              <a:t>πωμάτωση</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805264"/>
          </a:xfrm>
        </p:spPr>
        <p:txBody>
          <a:bodyPr>
            <a:normAutofit fontScale="92500"/>
          </a:bodyPr>
          <a:lstStyle/>
          <a:p>
            <a:pPr>
              <a:buFont typeface="Wingdings" panose="05000000000000000000" pitchFamily="2" charset="2"/>
              <a:buChar char="Ø"/>
            </a:pPr>
            <a:r>
              <a:rPr lang="el-GR" sz="1800" dirty="0">
                <a:latin typeface="Arial Black" pitchFamily="34" charset="0"/>
              </a:rPr>
              <a:t>Οι προθερμαντήρες πετρελαίου είναι συνήθως προθερμαντήρες επιφανειακής μετάδοσης της θερμότητας με χαλύβδινους αυλούς. </a:t>
            </a:r>
          </a:p>
          <a:p>
            <a:pPr>
              <a:buFont typeface="Wingdings" panose="05000000000000000000" pitchFamily="2" charset="2"/>
              <a:buChar char="Ø"/>
            </a:pPr>
            <a:r>
              <a:rPr lang="el-GR" sz="1800" dirty="0">
                <a:latin typeface="Arial Black" pitchFamily="34" charset="0"/>
              </a:rPr>
              <a:t>Για να ανακαλύψουμε τυχόν διαφυγή πετρελαίου στον προθερμαντήρα από τους αυλούς προς τον ατμοθάλαμο, πρέπει να παρατηρούμε τα άκρα του προθερμαντήρα, δηλαδή το συμπύκνωμα του ατμού θέρμανσης. Τα υγρά αυτά συγκεντρώνονται σε ειδικά κιβώτια με γυάλινο δείκτη και οπή παρατήρησης. Η τυχόν διαρροή πετρελαίου εμφανίζεται στην στάθμη των υγρών.</a:t>
            </a:r>
          </a:p>
          <a:p>
            <a:pPr>
              <a:buFont typeface="Wingdings" panose="05000000000000000000" pitchFamily="2" charset="2"/>
              <a:buChar char="Ø"/>
            </a:pPr>
            <a:r>
              <a:rPr lang="el-GR" sz="1800" dirty="0">
                <a:latin typeface="Arial Black" pitchFamily="34" charset="0"/>
              </a:rPr>
              <a:t>Κάθε διαρροή πετρελαίου καταλήγει τελικά  με το τροφοδοτικό νερό στον λέβητα και προκαλεί τις γνωστές ανωμαλίες.  Γι αυτό πρέπει να ληφθούν τα εξής μέτρα</a:t>
            </a:r>
            <a:r>
              <a:rPr lang="en-US" sz="1800" dirty="0">
                <a:latin typeface="Arial Black" pitchFamily="34" charset="0"/>
              </a:rPr>
              <a:t>:</a:t>
            </a:r>
          </a:p>
          <a:p>
            <a:pPr marL="360000" indent="-360000">
              <a:buNone/>
            </a:pPr>
            <a:r>
              <a:rPr lang="el-GR" sz="1800" dirty="0">
                <a:solidFill>
                  <a:srgbClr val="FF0000"/>
                </a:solidFill>
                <a:latin typeface="Arial Black" pitchFamily="34" charset="0"/>
              </a:rPr>
              <a:t>α) </a:t>
            </a:r>
            <a:r>
              <a:rPr lang="el-GR" sz="1800" dirty="0">
                <a:latin typeface="Arial Black" pitchFamily="34" charset="0"/>
              </a:rPr>
              <a:t>Αν είναι δυνατόν να αυξηθεί η πίεση </a:t>
            </a:r>
            <a:r>
              <a:rPr lang="el-GR" sz="1800" dirty="0" err="1">
                <a:latin typeface="Arial Black" pitchFamily="34" charset="0"/>
              </a:rPr>
              <a:t>υου</a:t>
            </a:r>
            <a:r>
              <a:rPr lang="el-GR" sz="1800" dirty="0">
                <a:latin typeface="Arial Black" pitchFamily="34" charset="0"/>
              </a:rPr>
              <a:t> ατμού προθέρμανσης, ώστε να γίνει μεγαλύτερη από την πίεση του πετρελαίου.</a:t>
            </a:r>
          </a:p>
          <a:p>
            <a:pPr marL="360000" indent="-360000">
              <a:buNone/>
            </a:pPr>
            <a:r>
              <a:rPr lang="el-GR" sz="1800" dirty="0">
                <a:solidFill>
                  <a:srgbClr val="FF0000"/>
                </a:solidFill>
                <a:latin typeface="Arial Black" pitchFamily="34" charset="0"/>
              </a:rPr>
              <a:t>β) </a:t>
            </a:r>
            <a:r>
              <a:rPr lang="el-GR" sz="1800" dirty="0">
                <a:latin typeface="Arial Black" pitchFamily="34" charset="0"/>
              </a:rPr>
              <a:t>Τα υγρά του προθερμαντήρα που διαρρέει να οδηγηθούν προς το κύτος.</a:t>
            </a:r>
          </a:p>
          <a:p>
            <a:pPr marL="360000" indent="-360000">
              <a:buNone/>
            </a:pPr>
            <a:r>
              <a:rPr lang="el-GR" sz="1800" dirty="0">
                <a:solidFill>
                  <a:srgbClr val="FF0000"/>
                </a:solidFill>
                <a:latin typeface="Arial Black" pitchFamily="34" charset="0"/>
              </a:rPr>
              <a:t>γ) </a:t>
            </a:r>
            <a:r>
              <a:rPr lang="el-GR" sz="1800" dirty="0">
                <a:latin typeface="Arial Black" pitchFamily="34" charset="0"/>
              </a:rPr>
              <a:t>Να απομονωθεί ο  προθερμαντήρας και να τεθεί χε λειτουργία άλλος ή αν δεν υπάρχει, να τροφοδοτηθεί ο λέβητας με θερμό πετρέλαιο από άλλον λέβητα, αν υπάρχει. </a:t>
            </a:r>
          </a:p>
          <a:p>
            <a:pPr marL="0" indent="0">
              <a:buNone/>
            </a:pPr>
            <a:r>
              <a:rPr lang="el-GR" sz="1800" dirty="0">
                <a:latin typeface="Arial Black" pitchFamily="34" charset="0"/>
              </a:rPr>
              <a:t>Ο προθερμαντήρας πρέπει να υποβληθεί σε υδραυλική δοκιμή για να εντοπιστούν οι αυλοί που διαρρέουν και να ταπωθούν με ειδικές τάπες.</a:t>
            </a:r>
          </a:p>
        </p:txBody>
      </p:sp>
      <p:sp>
        <p:nvSpPr>
          <p:cNvPr id="4" name="Title 1">
            <a:extLst>
              <a:ext uri="{FF2B5EF4-FFF2-40B4-BE49-F238E27FC236}">
                <a16:creationId xmlns:a16="http://schemas.microsoft.com/office/drawing/2014/main" id="{EB99D581-1E24-74F6-0B09-E456D0709494}"/>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9.10.  Διαρροή στον προθερμαντήρα πετρελαίου</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472608"/>
          </a:xfrm>
        </p:spPr>
        <p:txBody>
          <a:bodyPr>
            <a:normAutofit/>
          </a:bodyPr>
          <a:lstStyle/>
          <a:p>
            <a:pPr>
              <a:buClr>
                <a:schemeClr val="tx1"/>
              </a:buClr>
              <a:buFont typeface="Wingdings" panose="05000000000000000000" pitchFamily="2" charset="2"/>
              <a:buChar char="Ø"/>
            </a:pPr>
            <a:r>
              <a:rPr lang="el-GR" sz="2200" dirty="0">
                <a:latin typeface="Arial Black" pitchFamily="34" charset="0"/>
              </a:rPr>
              <a:t>Κίνδυνος πυρκαγιάς υπάρχει πάντοτε σε λεβητοστάσια με πετρελαιολέβητες. Τα μέτρα που παίρνονται κατά της πυρκαγιάς διακρίνονται σε </a:t>
            </a:r>
            <a:r>
              <a:rPr lang="el-GR" sz="2200" dirty="0">
                <a:solidFill>
                  <a:srgbClr val="FF0000"/>
                </a:solidFill>
                <a:latin typeface="Arial Black" pitchFamily="34" charset="0"/>
              </a:rPr>
              <a:t>προληπτικά</a:t>
            </a:r>
            <a:r>
              <a:rPr lang="el-GR" sz="2200" dirty="0">
                <a:latin typeface="Arial Black" pitchFamily="34" charset="0"/>
              </a:rPr>
              <a:t> και </a:t>
            </a:r>
            <a:r>
              <a:rPr lang="el-GR" sz="2200" dirty="0">
                <a:solidFill>
                  <a:srgbClr val="FF0000"/>
                </a:solidFill>
                <a:latin typeface="Arial Black" pitchFamily="34" charset="0"/>
              </a:rPr>
              <a:t>κατασταλτικά</a:t>
            </a:r>
            <a:r>
              <a:rPr lang="el-GR" sz="2200" dirty="0">
                <a:latin typeface="Arial Black" pitchFamily="34" charset="0"/>
              </a:rPr>
              <a:t>.</a:t>
            </a:r>
          </a:p>
          <a:p>
            <a:pPr>
              <a:buClr>
                <a:schemeClr val="tx1"/>
              </a:buClr>
              <a:buFont typeface="Wingdings" panose="05000000000000000000" pitchFamily="2" charset="2"/>
              <a:buChar char="Ø"/>
            </a:pPr>
            <a:r>
              <a:rPr lang="el-GR" sz="2200" dirty="0">
                <a:solidFill>
                  <a:srgbClr val="FF0000"/>
                </a:solidFill>
                <a:latin typeface="Arial Black" pitchFamily="34" charset="0"/>
              </a:rPr>
              <a:t>Προληπτικά </a:t>
            </a:r>
            <a:r>
              <a:rPr lang="el-GR" sz="2200" dirty="0">
                <a:latin typeface="Arial Black" pitchFamily="34" charset="0"/>
              </a:rPr>
              <a:t>μέτρα</a:t>
            </a:r>
            <a:r>
              <a:rPr lang="en-US" sz="2200" dirty="0">
                <a:latin typeface="Arial Black" pitchFamily="34" charset="0"/>
              </a:rPr>
              <a:t>:</a:t>
            </a:r>
          </a:p>
          <a:p>
            <a:pPr marL="360000" indent="-360000">
              <a:buNone/>
            </a:pPr>
            <a:r>
              <a:rPr lang="el-GR" sz="2200" dirty="0">
                <a:solidFill>
                  <a:srgbClr val="FF0000"/>
                </a:solidFill>
                <a:latin typeface="Arial Black" pitchFamily="34" charset="0"/>
              </a:rPr>
              <a:t>1) </a:t>
            </a:r>
            <a:r>
              <a:rPr lang="el-GR" sz="2200" dirty="0">
                <a:latin typeface="Arial Black" pitchFamily="34" charset="0"/>
              </a:rPr>
              <a:t>Το λεβητοστάσιο πρέπει να διατηρείται καθαρό και να γίνεται επιμελής έλεγχος για διαρροές πετρελαίων και συσσώρευσή τους κάτω από την εστία. </a:t>
            </a:r>
          </a:p>
          <a:p>
            <a:pPr marL="360000" indent="-360000">
              <a:buNone/>
            </a:pPr>
            <a:r>
              <a:rPr lang="el-GR" sz="2200" dirty="0">
                <a:solidFill>
                  <a:srgbClr val="FF0000"/>
                </a:solidFill>
                <a:latin typeface="Arial Black" pitchFamily="34" charset="0"/>
              </a:rPr>
              <a:t>2) </a:t>
            </a:r>
            <a:r>
              <a:rPr lang="el-GR" sz="2200" dirty="0">
                <a:latin typeface="Arial Black" pitchFamily="34" charset="0"/>
              </a:rPr>
              <a:t>Να γίνεται περιοδικός και επιμελής έλεγχος των πυροσβεστικών μέσων. </a:t>
            </a:r>
          </a:p>
          <a:p>
            <a:pPr marL="360000" indent="-360000">
              <a:buNone/>
            </a:pPr>
            <a:r>
              <a:rPr lang="el-GR" sz="2200" dirty="0">
                <a:solidFill>
                  <a:srgbClr val="FF0000"/>
                </a:solidFill>
                <a:latin typeface="Arial Black" pitchFamily="34" charset="0"/>
              </a:rPr>
              <a:t>3) </a:t>
            </a:r>
            <a:r>
              <a:rPr lang="el-GR" sz="2200" dirty="0">
                <a:latin typeface="Arial Black" pitchFamily="34" charset="0"/>
              </a:rPr>
              <a:t>Να μην φυλάγονται εύφλεκτα υλικά στο λεβητοστάσιο.</a:t>
            </a:r>
          </a:p>
          <a:p>
            <a:pPr marL="360000" indent="-360000">
              <a:buNone/>
            </a:pPr>
            <a:r>
              <a:rPr lang="el-GR" sz="2200" dirty="0">
                <a:solidFill>
                  <a:srgbClr val="FF0000"/>
                </a:solidFill>
                <a:latin typeface="Arial Black" pitchFamily="34" charset="0"/>
              </a:rPr>
              <a:t>4) </a:t>
            </a:r>
            <a:r>
              <a:rPr lang="el-GR" sz="2200" dirty="0">
                <a:latin typeface="Arial Black" pitchFamily="34" charset="0"/>
              </a:rPr>
              <a:t>Να παρακολουθείται επιμελώς η καλή καύση, για να μην συσσωρεύονται πετρέλαια στην εστία και τους κώνους, από καυστήρες που διαρρέουν.</a:t>
            </a:r>
          </a:p>
        </p:txBody>
      </p:sp>
      <p:sp>
        <p:nvSpPr>
          <p:cNvPr id="4" name="Title 1">
            <a:extLst>
              <a:ext uri="{FF2B5EF4-FFF2-40B4-BE49-F238E27FC236}">
                <a16:creationId xmlns:a16="http://schemas.microsoft.com/office/drawing/2014/main" id="{2E903EEC-C01A-52E1-8068-B2354110A5F3}"/>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9.11.  Πυρκαγιά στο λεβητοστάσιο</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472608"/>
          </a:xfrm>
        </p:spPr>
        <p:txBody>
          <a:bodyPr>
            <a:normAutofit/>
          </a:bodyPr>
          <a:lstStyle/>
          <a:p>
            <a:pPr marL="360000" indent="-360000">
              <a:buClr>
                <a:schemeClr val="tx1"/>
              </a:buClr>
              <a:buNone/>
            </a:pPr>
            <a:r>
              <a:rPr lang="el-GR" sz="2200" dirty="0">
                <a:solidFill>
                  <a:srgbClr val="FF0000"/>
                </a:solidFill>
                <a:latin typeface="Arial Black" pitchFamily="34" charset="0"/>
              </a:rPr>
              <a:t>5) </a:t>
            </a:r>
            <a:r>
              <a:rPr lang="el-GR" sz="2200" dirty="0">
                <a:latin typeface="Arial Black" pitchFamily="34" charset="0"/>
              </a:rPr>
              <a:t>Τα ελάσματα που αποτελούν το πυθμένα των εστιών και τα πλινθόκτιστα μέρη τους να διατηρούνται σε καλή κατάσταση, για να υπάρχει βεβαιότητα ότι δεν διαρρέουν πετρέλαια από την εστία προς το κύτος.</a:t>
            </a:r>
          </a:p>
          <a:p>
            <a:pPr marL="360000" indent="-360000">
              <a:buClr>
                <a:schemeClr val="tx1"/>
              </a:buClr>
              <a:buNone/>
            </a:pPr>
            <a:r>
              <a:rPr lang="el-GR" sz="2200" dirty="0">
                <a:solidFill>
                  <a:srgbClr val="FF0000"/>
                </a:solidFill>
                <a:latin typeface="Arial Black" pitchFamily="34" charset="0"/>
              </a:rPr>
              <a:t>6) </a:t>
            </a:r>
            <a:r>
              <a:rPr lang="el-GR" sz="2200" dirty="0">
                <a:latin typeface="Arial Black" pitchFamily="34" charset="0"/>
              </a:rPr>
              <a:t>Όσες φορές επιθεωρείται το εσωτερικό της εστίας, να ελέγχεται η κατάσταση των πλινθόκτιστων μερών της και τα παξιμάδια στήριξής τους. Να εξασφαλίζεται ότι δεν έχουν αποκαλυφθεί οι κεφαλές τους και ότι δεν υπάρχουν ρωγμές του πλινθοκτίσματος. </a:t>
            </a:r>
          </a:p>
          <a:p>
            <a:pPr marL="360000" indent="-360000">
              <a:buClr>
                <a:schemeClr val="tx1"/>
              </a:buClr>
              <a:buNone/>
            </a:pPr>
            <a:r>
              <a:rPr lang="el-GR" sz="2200" dirty="0">
                <a:latin typeface="Arial Black" pitchFamily="34" charset="0"/>
              </a:rPr>
              <a:t>    Αν υπάρχουν, να καλύπτονται οι κοχλίες και οι αρμοί ή οι ρωγμές του πλινθοκτίσματος με το αλεξίπυρο σοβάντισμα της εστίας. </a:t>
            </a:r>
          </a:p>
        </p:txBody>
      </p:sp>
      <p:sp>
        <p:nvSpPr>
          <p:cNvPr id="4" name="Title 1">
            <a:extLst>
              <a:ext uri="{FF2B5EF4-FFF2-40B4-BE49-F238E27FC236}">
                <a16:creationId xmlns:a16="http://schemas.microsoft.com/office/drawing/2014/main" id="{2E903EEC-C01A-52E1-8068-B2354110A5F3}"/>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9.11.  Πυρκαγιά στο λεβητοστάσιο</a:t>
            </a:r>
            <a:endParaRPr lang="en-US" sz="2400" b="1" u="sng"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753637186"/>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472608"/>
          </a:xfrm>
        </p:spPr>
        <p:txBody>
          <a:bodyPr>
            <a:normAutofit/>
          </a:bodyPr>
          <a:lstStyle/>
          <a:p>
            <a:pPr>
              <a:buClr>
                <a:schemeClr val="tx1"/>
              </a:buClr>
              <a:buFont typeface="Wingdings" panose="05000000000000000000" pitchFamily="2" charset="2"/>
              <a:buChar char="Ø"/>
            </a:pPr>
            <a:r>
              <a:rPr lang="el-GR" sz="2800" dirty="0">
                <a:latin typeface="Arial Black" pitchFamily="34" charset="0"/>
              </a:rPr>
              <a:t>Τα </a:t>
            </a:r>
            <a:r>
              <a:rPr lang="el-GR" sz="2800" dirty="0">
                <a:solidFill>
                  <a:srgbClr val="FF0000"/>
                </a:solidFill>
                <a:latin typeface="Arial Black" pitchFamily="34" charset="0"/>
              </a:rPr>
              <a:t>κατασταλτικά</a:t>
            </a:r>
            <a:r>
              <a:rPr lang="el-GR" sz="2800" dirty="0">
                <a:latin typeface="Arial Black" pitchFamily="34" charset="0"/>
              </a:rPr>
              <a:t> μέτρα είναι τα εξής:</a:t>
            </a:r>
          </a:p>
          <a:p>
            <a:pPr marL="360000" indent="-360000">
              <a:buClr>
                <a:schemeClr val="tx1"/>
              </a:buClr>
              <a:buNone/>
            </a:pPr>
            <a:r>
              <a:rPr lang="el-GR" sz="2800" dirty="0">
                <a:solidFill>
                  <a:srgbClr val="FF0000"/>
                </a:solidFill>
                <a:latin typeface="Arial Black" pitchFamily="34" charset="0"/>
              </a:rPr>
              <a:t>1) </a:t>
            </a:r>
            <a:r>
              <a:rPr lang="el-GR" sz="2800" dirty="0">
                <a:latin typeface="Arial Black" pitchFamily="34" charset="0"/>
              </a:rPr>
              <a:t>Σε περίπτωση εμφάνισης μικρής εστίας πυρκαγιάς, χρησιμοποιούμε άμμο ή φορητό πυροσβεστήρα.</a:t>
            </a:r>
          </a:p>
          <a:p>
            <a:pPr marL="360000" indent="-360000">
              <a:buClr>
                <a:schemeClr val="tx1"/>
              </a:buClr>
              <a:buNone/>
            </a:pPr>
            <a:r>
              <a:rPr lang="el-GR" sz="2800" dirty="0">
                <a:solidFill>
                  <a:srgbClr val="FF0000"/>
                </a:solidFill>
                <a:latin typeface="Arial Black" pitchFamily="34" charset="0"/>
              </a:rPr>
              <a:t>2) </a:t>
            </a:r>
            <a:r>
              <a:rPr lang="el-GR" sz="2800" dirty="0">
                <a:latin typeface="Arial Black" pitchFamily="34" charset="0"/>
              </a:rPr>
              <a:t>Σε περίπτωση πυρκαγιάς σε μέρος δυσπρόσιτο, όπου δεν μπορούμε να χρησιμοποιήσουμε τα παραπάνω μέσα, χρησιμοποιούμε το δίκτυο κατάσβεσης με αφρό, αν αυτό προβάλλεται μέχρι το σημείο της πυρκαγιάς.</a:t>
            </a:r>
          </a:p>
        </p:txBody>
      </p:sp>
      <p:sp>
        <p:nvSpPr>
          <p:cNvPr id="4" name="Title 1">
            <a:extLst>
              <a:ext uri="{FF2B5EF4-FFF2-40B4-BE49-F238E27FC236}">
                <a16:creationId xmlns:a16="http://schemas.microsoft.com/office/drawing/2014/main" id="{2E903EEC-C01A-52E1-8068-B2354110A5F3}"/>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9.11.  Πυρκαγιά στο λεβητοστάσιο</a:t>
            </a:r>
            <a:endParaRPr lang="en-US" sz="2400" b="1" u="sng"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24230982"/>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472608"/>
          </a:xfrm>
        </p:spPr>
        <p:txBody>
          <a:bodyPr>
            <a:normAutofit fontScale="77500" lnSpcReduction="20000"/>
          </a:bodyPr>
          <a:lstStyle/>
          <a:p>
            <a:pPr marL="360000" indent="-360000">
              <a:buClr>
                <a:schemeClr val="tx1"/>
              </a:buClr>
              <a:buNone/>
            </a:pPr>
            <a:r>
              <a:rPr lang="el-GR" sz="2800" dirty="0">
                <a:latin typeface="Arial Black" pitchFamily="34" charset="0"/>
              </a:rPr>
              <a:t>    Αν αυτό δεν είναι δυνατό, τότε ρίχνουμε στην φωτιά νερό, με μορφή ομίχλης. Δεν πρέπει να ξεχνάμε ότι το νερό με μορφή διασπώμενο από την υψηλή θερμοκρασία, πρόσκαιρα θα αυξήσει την ανάφλεξη από χημικής άποψης. Ακόμη το νερό σαν βαρύτερο από το πετρέλαιο χρησιμεύει σαν φορέας του και συντελεί στην παραπέρα εξάπλωση της φωτιάς.</a:t>
            </a:r>
          </a:p>
          <a:p>
            <a:pPr marL="0" indent="0">
              <a:buClr>
                <a:schemeClr val="tx1"/>
              </a:buClr>
              <a:buNone/>
            </a:pPr>
            <a:r>
              <a:rPr lang="el-GR" sz="2800" dirty="0">
                <a:solidFill>
                  <a:srgbClr val="FF0000"/>
                </a:solidFill>
                <a:latin typeface="Arial Black" pitchFamily="34" charset="0"/>
              </a:rPr>
              <a:t>3) </a:t>
            </a:r>
            <a:r>
              <a:rPr lang="el-GR" sz="2800" dirty="0">
                <a:latin typeface="Arial Black" pitchFamily="34" charset="0"/>
              </a:rPr>
              <a:t>Σε περίπτωση εξάπλωσης της φωτιάς, διακόπτουμε την παροχή του αέρα και του πετρελαίου, διώχνουμε όλο το προσωπικό από το λεβητοστάσιο,  κλείνουμε τους ανεμοδόχους και βάζουμε σε λειτουργία το σύστημα διοξειδίου του άνθρακα (CO</a:t>
            </a:r>
            <a:r>
              <a:rPr lang="el-GR" sz="2100" dirty="0">
                <a:latin typeface="Arial Black" pitchFamily="34" charset="0"/>
              </a:rPr>
              <a:t>2</a:t>
            </a:r>
            <a:r>
              <a:rPr lang="el-GR" sz="2800" dirty="0">
                <a:latin typeface="Arial Black" pitchFamily="34" charset="0"/>
              </a:rPr>
              <a:t>). </a:t>
            </a:r>
          </a:p>
          <a:p>
            <a:pPr marL="0" indent="0">
              <a:buClr>
                <a:schemeClr val="tx1"/>
              </a:buClr>
              <a:buNone/>
            </a:pPr>
            <a:endParaRPr lang="el-GR" sz="2800" dirty="0">
              <a:latin typeface="Arial Black" pitchFamily="34" charset="0"/>
            </a:endParaRPr>
          </a:p>
          <a:p>
            <a:pPr marL="0" indent="0">
              <a:buClr>
                <a:schemeClr val="tx1"/>
              </a:buClr>
              <a:buNone/>
            </a:pPr>
            <a:endParaRPr lang="el-GR" sz="2800" dirty="0">
              <a:latin typeface="Arial Black" pitchFamily="34" charset="0"/>
            </a:endParaRPr>
          </a:p>
          <a:p>
            <a:pPr marL="0" indent="0">
              <a:buClr>
                <a:schemeClr val="tx1"/>
              </a:buClr>
              <a:buNone/>
            </a:pPr>
            <a:r>
              <a:rPr lang="el-GR" sz="2800" dirty="0">
                <a:latin typeface="Arial Black" pitchFamily="34" charset="0"/>
              </a:rPr>
              <a:t>Μεγάλη προσοχή πρέπει να έχουμε, κατά το άνοιγμα του λεβητοστασίου, διότι υπάρχει ο κίνδυνος λόγω της εισόδου ατμοσφαιρικού αέρα, να αναζωπυρωθεί η ξανά φωτιά, αν δεν έχει κατασβησθεί η φωτιά.</a:t>
            </a:r>
          </a:p>
        </p:txBody>
      </p:sp>
      <p:sp>
        <p:nvSpPr>
          <p:cNvPr id="4" name="Title 1">
            <a:extLst>
              <a:ext uri="{FF2B5EF4-FFF2-40B4-BE49-F238E27FC236}">
                <a16:creationId xmlns:a16="http://schemas.microsoft.com/office/drawing/2014/main" id="{2E903EEC-C01A-52E1-8068-B2354110A5F3}"/>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9.11.  Πυρκαγιά στο λεβητοστάσιο (συνέχεια)</a:t>
            </a:r>
            <a:endParaRPr lang="en-US" sz="2400" b="1" u="sng"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552333467"/>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544616"/>
          </a:xfrm>
        </p:spPr>
        <p:txBody>
          <a:bodyPr>
            <a:normAutofit/>
          </a:bodyPr>
          <a:lstStyle/>
          <a:p>
            <a:pPr marL="360000" indent="-360000">
              <a:buNone/>
            </a:pPr>
            <a:r>
              <a:rPr lang="el-GR" sz="2400" dirty="0">
                <a:latin typeface="Arial Black" pitchFamily="34" charset="0"/>
              </a:rPr>
              <a:t>Μπορεί να προέλθει από</a:t>
            </a:r>
            <a:r>
              <a:rPr lang="en-US" sz="2400" dirty="0">
                <a:latin typeface="Arial Black" pitchFamily="34" charset="0"/>
              </a:rPr>
              <a:t>:</a:t>
            </a:r>
            <a:endParaRPr lang="el-GR" sz="2400" dirty="0">
              <a:latin typeface="Arial Black" pitchFamily="34" charset="0"/>
            </a:endParaRPr>
          </a:p>
          <a:p>
            <a:pPr marL="360000" indent="-360000">
              <a:buNone/>
            </a:pPr>
            <a:r>
              <a:rPr lang="el-GR" sz="2400" dirty="0">
                <a:solidFill>
                  <a:srgbClr val="FF0000"/>
                </a:solidFill>
                <a:latin typeface="Arial Black" pitchFamily="34" charset="0"/>
              </a:rPr>
              <a:t>α) </a:t>
            </a:r>
            <a:r>
              <a:rPr lang="el-GR" sz="2400" dirty="0">
                <a:latin typeface="Arial Black" pitchFamily="34" charset="0"/>
              </a:rPr>
              <a:t>Φραγμό του προστομίου του καυστήρα, με αποτέλεσμα τον ελαττωματικό ψεκασμό.</a:t>
            </a:r>
          </a:p>
          <a:p>
            <a:pPr marL="360000" indent="-360000">
              <a:buNone/>
            </a:pPr>
            <a:r>
              <a:rPr lang="el-GR" sz="2400" dirty="0">
                <a:solidFill>
                  <a:srgbClr val="FF0000"/>
                </a:solidFill>
                <a:latin typeface="Arial Black" pitchFamily="34" charset="0"/>
              </a:rPr>
              <a:t>β) </a:t>
            </a:r>
            <a:r>
              <a:rPr lang="el-GR" sz="2400" dirty="0">
                <a:latin typeface="Arial Black" pitchFamily="34" charset="0"/>
              </a:rPr>
              <a:t>Απώλεια πετρελαίου από κακή στεγανότητα των καυστήρων, που δεν βρίσκονται σε λειτουργία.</a:t>
            </a:r>
          </a:p>
          <a:p>
            <a:pPr marL="360000" indent="-360000">
              <a:buNone/>
            </a:pPr>
            <a:r>
              <a:rPr lang="el-GR" sz="2400" dirty="0">
                <a:solidFill>
                  <a:srgbClr val="FF0000"/>
                </a:solidFill>
                <a:latin typeface="Arial Black" pitchFamily="34" charset="0"/>
              </a:rPr>
              <a:t>γ) </a:t>
            </a:r>
            <a:r>
              <a:rPr lang="el-GR" sz="2400" dirty="0">
                <a:latin typeface="Arial Black" pitchFamily="34" charset="0"/>
              </a:rPr>
              <a:t>Αντικανονική θερμοκρασία ή πίεση του πετρελαίου και κακή ρύθμιση ελκυσμού, με αποτέλεσμα την κακή καύση και την συσσώρευση άκαυστου πετρελαίου στους κώνους και την εστία. </a:t>
            </a:r>
          </a:p>
          <a:p>
            <a:pPr marL="360000" indent="-360000">
              <a:buNone/>
            </a:pPr>
            <a:r>
              <a:rPr lang="el-GR" sz="2400" dirty="0">
                <a:solidFill>
                  <a:srgbClr val="FF0000"/>
                </a:solidFill>
                <a:latin typeface="Arial Black" pitchFamily="34" charset="0"/>
              </a:rPr>
              <a:t>δ) </a:t>
            </a:r>
            <a:r>
              <a:rPr lang="el-GR" sz="2400" dirty="0">
                <a:latin typeface="Arial Black" pitchFamily="34" charset="0"/>
              </a:rPr>
              <a:t>Μεγάλη γωνία ράντισης του πετρελαίου, με αποτέλεσμα να προσκρούει αυτό στα τοιχώματα του κώνου πριν καεί.</a:t>
            </a:r>
          </a:p>
        </p:txBody>
      </p:sp>
      <p:sp>
        <p:nvSpPr>
          <p:cNvPr id="4" name="Title 1">
            <a:extLst>
              <a:ext uri="{FF2B5EF4-FFF2-40B4-BE49-F238E27FC236}">
                <a16:creationId xmlns:a16="http://schemas.microsoft.com/office/drawing/2014/main" id="{D9204796-1618-E8E8-08B1-A3BA449F4887}"/>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9.12.  Διαρροή πετρελαίου στην εστία</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544616"/>
          </a:xfrm>
        </p:spPr>
        <p:txBody>
          <a:bodyPr>
            <a:normAutofit fontScale="92500" lnSpcReduction="10000"/>
          </a:bodyPr>
          <a:lstStyle/>
          <a:p>
            <a:pPr marL="360000" indent="-360000">
              <a:buNone/>
            </a:pPr>
            <a:r>
              <a:rPr lang="el-GR" sz="2400" dirty="0">
                <a:solidFill>
                  <a:srgbClr val="FF0000"/>
                </a:solidFill>
                <a:latin typeface="Arial Black" pitchFamily="34" charset="0"/>
              </a:rPr>
              <a:t>ε) </a:t>
            </a:r>
            <a:r>
              <a:rPr lang="el-GR" sz="2400" dirty="0">
                <a:latin typeface="Arial Black" pitchFamily="34" charset="0"/>
              </a:rPr>
              <a:t>Κακή καύση του πετρελαίου γενικά και ιδίως κατά το άναμμα των πυρών. Το πετρέλαιο που διαρρέει συσσωρεύεται στο δάπεδο της εστίας και σε δεδομένη στιγμή αναφλέγεται, οπότε μπορεί να προκαλέσει σοβαρές ζημιές στο υλικό και το προσωπικό του λεβητοστασίου/μηχανοστασίου. Αναπτύσσεται δηλαδή λόγω της απότομης καύσης μεγάλη πίεση στην εστία, που μπορεί να καταστρέψει το πλινθόκτισμα και τους κώνους, να σπρώξει τις φλόγες προς το λεβητοστάσιο, να τραυματίσει το προσωπικό και να προκαλέσει πυρκαγιά στο λεβητοστάσιο. Επί πλέον αν το δάπεδο της εστίας είναι πλινθόκτιστο και υπάρχουν ρωγμές, το πετρέλαιο διαρρέει από το πλινθόκτισμα και συσσωρεύεται κάτω από αυτό και συχνά πέρα από αυτό, στο κύτος. Για τον λόγο αυτό το πλινθόκτισμα πρέπει να ελέγχεται συχνά και να διαπιστώνεται ότι είναι στεγανό. </a:t>
            </a:r>
          </a:p>
        </p:txBody>
      </p:sp>
      <p:sp>
        <p:nvSpPr>
          <p:cNvPr id="4" name="Title 1">
            <a:extLst>
              <a:ext uri="{FF2B5EF4-FFF2-40B4-BE49-F238E27FC236}">
                <a16:creationId xmlns:a16="http://schemas.microsoft.com/office/drawing/2014/main" id="{D9204796-1618-E8E8-08B1-A3BA449F4887}"/>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9.12.  Διαρροή πετρελαίου στην εστία (συνέχεια)</a:t>
            </a:r>
            <a:endParaRPr lang="en-US" sz="2400" b="1" u="sng"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028316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pic>
        <p:nvPicPr>
          <p:cNvPr id="6" name="Content Placeholder 5" descr="scan0012.jpg"/>
          <p:cNvPicPr>
            <a:picLocks noGrp="1" noChangeAspect="1"/>
          </p:cNvPicPr>
          <p:nvPr>
            <p:ph sz="half" idx="2"/>
          </p:nvPr>
        </p:nvPicPr>
        <p:blipFill>
          <a:blip r:embed="rId3" cstate="print">
            <a:lum bright="-19000" contrast="39000"/>
          </a:blip>
          <a:stretch>
            <a:fillRect/>
          </a:stretch>
        </p:blipFill>
        <p:spPr>
          <a:xfrm>
            <a:off x="2571736" y="1071546"/>
            <a:ext cx="6142732" cy="5287484"/>
          </a:xfrm>
        </p:spPr>
      </p:pic>
      <p:sp>
        <p:nvSpPr>
          <p:cNvPr id="5" name="Title 1"/>
          <p:cNvSpPr>
            <a:spLocks noGrp="1"/>
          </p:cNvSpPr>
          <p:nvPr>
            <p:ph type="title"/>
          </p:nvPr>
        </p:nvSpPr>
        <p:spPr>
          <a:xfrm>
            <a:off x="285720" y="214290"/>
            <a:ext cx="8572560" cy="714380"/>
          </a:xfrm>
          <a:solidFill>
            <a:srgbClr val="7030A0"/>
          </a:solidFill>
          <a:effectLst>
            <a:glow rad="228600">
              <a:schemeClr val="accent1">
                <a:satMod val="175000"/>
                <a:alpha val="40000"/>
              </a:schemeClr>
            </a:glow>
          </a:effectLst>
        </p:spPr>
        <p:txBody>
          <a:bodyPr>
            <a:normAutofit fontScale="90000"/>
          </a:bodyPr>
          <a:lstStyle/>
          <a:p>
            <a:r>
              <a:rPr lang="el-GR" sz="2400" b="1" u="sng" dirty="0">
                <a:solidFill>
                  <a:schemeClr val="bg1"/>
                </a:solidFill>
                <a:latin typeface="Arial" pitchFamily="34" charset="0"/>
                <a:cs typeface="Arial" pitchFamily="34" charset="0"/>
              </a:rPr>
              <a:t>1.3.  ΛΕΒΗΤΑΣ </a:t>
            </a:r>
            <a:r>
              <a:rPr lang="en-US" sz="2400" b="1" u="sng" dirty="0">
                <a:solidFill>
                  <a:schemeClr val="bg1"/>
                </a:solidFill>
                <a:latin typeface="Arial" pitchFamily="34" charset="0"/>
                <a:cs typeface="Arial" pitchFamily="34" charset="0"/>
              </a:rPr>
              <a:t>BABCOCK-WILCOX (B &amp; W) </a:t>
            </a:r>
            <a:r>
              <a:rPr lang="el-GR" sz="2400" b="1" u="sng" dirty="0">
                <a:solidFill>
                  <a:schemeClr val="bg1"/>
                </a:solidFill>
                <a:latin typeface="Arial" pitchFamily="34" charset="0"/>
                <a:cs typeface="Arial" pitchFamily="34" charset="0"/>
              </a:rPr>
              <a:t>ΜΕ ΣΥΛΛΕΚΤΗ ΤΡΙΩΝ ΔΙΑΔΡΟΜΩΝ ΚΑΥΣΑΕΡΙΩΝ</a:t>
            </a:r>
            <a:endParaRPr lang="en-US" sz="2400" b="1" u="sng" dirty="0">
              <a:solidFill>
                <a:schemeClr val="bg1"/>
              </a:solidFill>
              <a:latin typeface="Arial" pitchFamily="34" charset="0"/>
              <a:cs typeface="Arial" pitchFamily="34" charset="0"/>
            </a:endParaRPr>
          </a:p>
        </p:txBody>
      </p:sp>
      <p:sp>
        <p:nvSpPr>
          <p:cNvPr id="7" name="TextBox 6"/>
          <p:cNvSpPr txBox="1"/>
          <p:nvPr/>
        </p:nvSpPr>
        <p:spPr>
          <a:xfrm>
            <a:off x="142844" y="1285860"/>
            <a:ext cx="2571768" cy="1200329"/>
          </a:xfrm>
          <a:prstGeom prst="rect">
            <a:avLst/>
          </a:prstGeom>
          <a:noFill/>
        </p:spPr>
        <p:txBody>
          <a:bodyPr wrap="square" rtlCol="0">
            <a:spAutoFit/>
          </a:bodyPr>
          <a:lstStyle/>
          <a:p>
            <a:r>
              <a:rPr lang="el-GR" b="1" dirty="0"/>
              <a:t>ΛΕΒΗΤΑΣ </a:t>
            </a:r>
            <a:r>
              <a:rPr lang="en-US" b="1" dirty="0"/>
              <a:t>B&amp;W </a:t>
            </a:r>
            <a:r>
              <a:rPr lang="el-GR" b="1" dirty="0"/>
              <a:t>ΕΦΟΔΙΑΣΜΕΝΟΣ ΜΕ </a:t>
            </a:r>
            <a:r>
              <a:rPr lang="el-GR" b="1" u="sng" dirty="0">
                <a:solidFill>
                  <a:srgbClr val="FF0000"/>
                </a:solidFill>
              </a:rPr>
              <a:t>ΥΠΕΡΘΕΡΜΑΝΤΗΡΑ</a:t>
            </a:r>
            <a:r>
              <a:rPr lang="el-GR" b="1" dirty="0"/>
              <a:t> ΚΑΙ </a:t>
            </a:r>
            <a:r>
              <a:rPr lang="el-GR" b="1" u="sng" dirty="0">
                <a:solidFill>
                  <a:schemeClr val="accent6">
                    <a:lumMod val="75000"/>
                  </a:schemeClr>
                </a:solidFill>
              </a:rPr>
              <a:t>ΠΡΟΘΕΡΜΑΝΤΗΡΑ</a:t>
            </a:r>
            <a:endParaRPr lang="en-US" b="1" u="sng" dirty="0">
              <a:solidFill>
                <a:schemeClr val="accent6">
                  <a:lumMod val="75000"/>
                </a:schemeClr>
              </a:solidFill>
            </a:endParaRPr>
          </a:p>
        </p:txBody>
      </p:sp>
      <p:cxnSp>
        <p:nvCxnSpPr>
          <p:cNvPr id="10" name="Straight Arrow Connector 9"/>
          <p:cNvCxnSpPr/>
          <p:nvPr/>
        </p:nvCxnSpPr>
        <p:spPr>
          <a:xfrm>
            <a:off x="2143108" y="2143116"/>
            <a:ext cx="1714512" cy="142876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785786" y="2857496"/>
            <a:ext cx="71438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a:off x="214282" y="3214686"/>
            <a:ext cx="928694"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821569" y="2250273"/>
            <a:ext cx="1928826"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42844" y="1285860"/>
            <a:ext cx="2428892"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643174" y="1285860"/>
            <a:ext cx="1500198" cy="214314"/>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142844" y="3214686"/>
            <a:ext cx="71438"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571736" y="1285860"/>
            <a:ext cx="71438"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305056"/>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472608"/>
          </a:xfrm>
        </p:spPr>
        <p:txBody>
          <a:bodyPr>
            <a:normAutofit fontScale="92500"/>
          </a:bodyPr>
          <a:lstStyle/>
          <a:p>
            <a:pPr>
              <a:buFont typeface="Wingdings" panose="05000000000000000000" pitchFamily="2" charset="2"/>
              <a:buChar char="Ø"/>
            </a:pPr>
            <a:r>
              <a:rPr lang="el-GR" sz="2000" dirty="0">
                <a:latin typeface="Arial Black" pitchFamily="34" charset="0"/>
              </a:rPr>
              <a:t>Εξανθράκωμα (κωκ) σχηματίζεται συνήθως στο μπροστινό μέρος της εστίας και οφείλεται κυρίως σε χαμηλή θερμοκρασία του πετρελαίου, σε ακάθαρτους καυστήρες, σε μεγάλη γωνία του κώνου ράντισης  (οπότε το πετρέλαιο προσκρούει στα τοιχώματα του κώνου του αέρα) και τέλος στην ποιότητα του πετρελαίου.</a:t>
            </a:r>
          </a:p>
          <a:p>
            <a:pPr>
              <a:buFont typeface="Wingdings" panose="05000000000000000000" pitchFamily="2" charset="2"/>
              <a:buChar char="Ø"/>
            </a:pPr>
            <a:r>
              <a:rPr lang="el-GR" sz="2000" dirty="0">
                <a:latin typeface="Arial Black" pitchFamily="34" charset="0"/>
              </a:rPr>
              <a:t>Το κωκ που σχηματίζεται πρέπει να σπάζεται με λοστό, που μπαίνει από θυρίδα που βρίσκεται πάνω στον κώνο και ωθείται προς τα πίσω της εστίας. </a:t>
            </a:r>
          </a:p>
          <a:p>
            <a:pPr>
              <a:buFont typeface="Wingdings" panose="05000000000000000000" pitchFamily="2" charset="2"/>
              <a:buChar char="Ø"/>
            </a:pPr>
            <a:r>
              <a:rPr lang="el-GR" sz="2000" dirty="0">
                <a:latin typeface="Arial Black" pitchFamily="34" charset="0"/>
              </a:rPr>
              <a:t>Καλό επίσης αποτέλεσμα επιτυγχάνουμε εκτοξεύοντας μαζί με το πετρέλαιο και νερό στο κωκ, οπότε το οξυγόνο του νερού ενώνεται με τον άνθρακα του κωκ και σχηματίζει μονοξείδιο του άνθρακα, ενώ ταυτόχρονα ελευθερώνεται υδρογόνο.</a:t>
            </a:r>
          </a:p>
          <a:p>
            <a:pPr>
              <a:buFont typeface="Wingdings" panose="05000000000000000000" pitchFamily="2" charset="2"/>
              <a:buChar char="Ø"/>
            </a:pPr>
            <a:r>
              <a:rPr lang="el-GR" sz="2000" dirty="0">
                <a:latin typeface="Arial Black" pitchFamily="34" charset="0"/>
              </a:rPr>
              <a:t>Η σκόπιμη αυτή εισαγωγή του νερού στο πετρέλαιο μπορεί να πραγματοποιηθεί με την βοήθεια δοχείου νερού που τοποθετείται στο αναπνευστικό της αντλίας κατάθλιψης του πετρελαίου προς τους καυστήρες.</a:t>
            </a:r>
            <a:endParaRPr lang="el-GR" sz="1600" dirty="0">
              <a:latin typeface="Arial Black" pitchFamily="34" charset="0"/>
            </a:endParaRPr>
          </a:p>
          <a:p>
            <a:pPr>
              <a:buNone/>
            </a:pPr>
            <a:r>
              <a:rPr lang="el-GR" sz="1600" dirty="0">
                <a:latin typeface="Arial Black" pitchFamily="34" charset="0"/>
              </a:rPr>
              <a:t> </a:t>
            </a:r>
          </a:p>
        </p:txBody>
      </p:sp>
      <p:sp>
        <p:nvSpPr>
          <p:cNvPr id="4" name="Title 1">
            <a:extLst>
              <a:ext uri="{FF2B5EF4-FFF2-40B4-BE49-F238E27FC236}">
                <a16:creationId xmlns:a16="http://schemas.microsoft.com/office/drawing/2014/main" id="{7A323E74-7F41-AA1A-8AB2-8C5FAF34C2AC}"/>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9.13.  Σχηματισμός </a:t>
            </a:r>
            <a:r>
              <a:rPr lang="el-GR" sz="2400" b="1" u="sng" dirty="0" err="1">
                <a:solidFill>
                  <a:schemeClr val="bg1"/>
                </a:solidFill>
                <a:latin typeface="Arial" pitchFamily="34" charset="0"/>
                <a:cs typeface="Arial" pitchFamily="34" charset="0"/>
              </a:rPr>
              <a:t>εξανθρακωμάτων</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472608"/>
          </a:xfrm>
        </p:spPr>
        <p:txBody>
          <a:bodyPr>
            <a:normAutofit/>
          </a:bodyPr>
          <a:lstStyle/>
          <a:p>
            <a:pPr>
              <a:buFont typeface="Wingdings" panose="05000000000000000000" pitchFamily="2" charset="2"/>
              <a:buChar char="Ø"/>
            </a:pPr>
            <a:r>
              <a:rPr lang="el-GR" sz="1800" dirty="0">
                <a:latin typeface="Arial Black" pitchFamily="34" charset="0"/>
              </a:rPr>
              <a:t>Οι δονήσεις είναι κραδασμοί, μερικές φορές υψηλής έντασης και εμφανίζονται περισσότερο σε υδραυλωτούς λέβητες και σε λέβητες που λειτουργούν με τεχνητό ελκυσμό.</a:t>
            </a:r>
          </a:p>
          <a:p>
            <a:pPr>
              <a:buFont typeface="Wingdings" panose="05000000000000000000" pitchFamily="2" charset="2"/>
              <a:buChar char="Ø"/>
            </a:pPr>
            <a:r>
              <a:rPr lang="el-GR" sz="1800" dirty="0">
                <a:latin typeface="Arial Black" pitchFamily="34" charset="0"/>
              </a:rPr>
              <a:t>Τα πιθανά τους αίτια είναι</a:t>
            </a:r>
            <a:r>
              <a:rPr lang="en-US" sz="1800" dirty="0">
                <a:latin typeface="Arial Black" pitchFamily="34" charset="0"/>
              </a:rPr>
              <a:t>:</a:t>
            </a:r>
            <a:endParaRPr lang="el-GR" sz="1800" dirty="0">
              <a:latin typeface="Arial Black" pitchFamily="34" charset="0"/>
            </a:endParaRPr>
          </a:p>
          <a:p>
            <a:pPr marL="360000" indent="-360000">
              <a:buNone/>
            </a:pPr>
            <a:r>
              <a:rPr lang="el-GR" sz="1800" dirty="0">
                <a:solidFill>
                  <a:srgbClr val="FF0000"/>
                </a:solidFill>
                <a:latin typeface="Arial Black" pitchFamily="34" charset="0"/>
              </a:rPr>
              <a:t> α) </a:t>
            </a:r>
            <a:r>
              <a:rPr lang="el-GR" sz="1800" dirty="0">
                <a:latin typeface="Arial Black" pitchFamily="34" charset="0"/>
              </a:rPr>
              <a:t>Παρουσία νερού στο πετρέλαιο.</a:t>
            </a:r>
          </a:p>
          <a:p>
            <a:pPr marL="360000" indent="-360000">
              <a:buNone/>
            </a:pPr>
            <a:r>
              <a:rPr lang="el-GR" sz="1800" dirty="0">
                <a:solidFill>
                  <a:srgbClr val="FF0000"/>
                </a:solidFill>
                <a:latin typeface="Arial Black" pitchFamily="34" charset="0"/>
              </a:rPr>
              <a:t> β) </a:t>
            </a:r>
            <a:r>
              <a:rPr lang="el-GR" sz="1800" dirty="0">
                <a:latin typeface="Arial Black" pitchFamily="34" charset="0"/>
              </a:rPr>
              <a:t>Έλλειψη επαρκούς αέρα καύσης.</a:t>
            </a:r>
          </a:p>
          <a:p>
            <a:pPr marL="360000" indent="-360000">
              <a:buNone/>
            </a:pPr>
            <a:r>
              <a:rPr lang="el-GR" sz="1800" dirty="0">
                <a:solidFill>
                  <a:srgbClr val="FF0000"/>
                </a:solidFill>
                <a:latin typeface="Arial Black" pitchFamily="34" charset="0"/>
              </a:rPr>
              <a:t> γ) </a:t>
            </a:r>
            <a:r>
              <a:rPr lang="el-GR" sz="1800" dirty="0">
                <a:latin typeface="Arial Black" pitchFamily="34" charset="0"/>
              </a:rPr>
              <a:t>Παρουσία αέρα στο πετρέλαιο.</a:t>
            </a:r>
          </a:p>
          <a:p>
            <a:pPr marL="360000" indent="-360000">
              <a:buNone/>
            </a:pPr>
            <a:r>
              <a:rPr lang="el-GR" sz="1800" dirty="0">
                <a:solidFill>
                  <a:srgbClr val="FF0000"/>
                </a:solidFill>
                <a:latin typeface="Arial Black" pitchFamily="34" charset="0"/>
              </a:rPr>
              <a:t> δ) </a:t>
            </a:r>
            <a:r>
              <a:rPr lang="el-GR" sz="1800" dirty="0">
                <a:latin typeface="Arial Black" pitchFamily="34" charset="0"/>
              </a:rPr>
              <a:t>Υψηλή θερμοκρασία πετρελαίου.</a:t>
            </a:r>
          </a:p>
          <a:p>
            <a:pPr marL="360000" indent="-360000">
              <a:buNone/>
            </a:pPr>
            <a:r>
              <a:rPr lang="el-GR" sz="1800" dirty="0">
                <a:solidFill>
                  <a:srgbClr val="FF0000"/>
                </a:solidFill>
                <a:latin typeface="Arial Black" pitchFamily="34" charset="0"/>
              </a:rPr>
              <a:t> ε) </a:t>
            </a:r>
            <a:r>
              <a:rPr lang="el-GR" sz="1800" dirty="0">
                <a:latin typeface="Arial Black" pitchFamily="34" charset="0"/>
              </a:rPr>
              <a:t>Παλμική κίνηση του ελασμάτινου περιβλήματος, καπνοθαλάμων και αυχένα του λέβητα.</a:t>
            </a:r>
          </a:p>
          <a:p>
            <a:pPr marL="360000" indent="-360000">
              <a:buNone/>
            </a:pPr>
            <a:r>
              <a:rPr lang="el-GR" sz="1800" dirty="0">
                <a:solidFill>
                  <a:srgbClr val="FF0000"/>
                </a:solidFill>
                <a:latin typeface="Arial Black" pitchFamily="34" charset="0"/>
              </a:rPr>
              <a:t>στ) </a:t>
            </a:r>
            <a:r>
              <a:rPr lang="el-GR" sz="1800" dirty="0">
                <a:latin typeface="Arial Black" pitchFamily="34" charset="0"/>
              </a:rPr>
              <a:t>Συντονισμός της συχνότητας των κυμάτων του αέρα που καταθλίβεται από τους ανεμιστήρες προς την φυσική συχνότητα της πρόσοψης ή του περιβλήματος του λέβητα (οπότε πρέπει να μεταβληθεί η ταχύτητα κίνησης του ανεμιστήρα).</a:t>
            </a:r>
          </a:p>
          <a:p>
            <a:pPr>
              <a:buFont typeface="Wingdings" panose="05000000000000000000" pitchFamily="2" charset="2"/>
              <a:buChar char="Ø"/>
            </a:pPr>
            <a:r>
              <a:rPr lang="el-GR" sz="1800" dirty="0">
                <a:latin typeface="Arial Black" pitchFamily="34" charset="0"/>
              </a:rPr>
              <a:t>Το φαινόμενο αυτό που αποκαλείται κοινώς </a:t>
            </a:r>
            <a:r>
              <a:rPr lang="el-GR" sz="1800" dirty="0">
                <a:solidFill>
                  <a:srgbClr val="FF0000"/>
                </a:solidFill>
                <a:latin typeface="Arial Black" pitchFamily="34" charset="0"/>
              </a:rPr>
              <a:t>τιράγιο, </a:t>
            </a:r>
            <a:r>
              <a:rPr lang="el-GR" sz="1800" dirty="0">
                <a:latin typeface="Arial Black" pitchFamily="34" charset="0"/>
              </a:rPr>
              <a:t>αντιμετωπίζεται μόνο με εντοπισμό του αίτιου που το προκαλεί και την λήψη, των ανάλογων προς το αίτιο, κατασταλτικών μέτρων.</a:t>
            </a:r>
          </a:p>
          <a:p>
            <a:endParaRPr lang="el-GR" sz="1600" dirty="0">
              <a:latin typeface="Arial Black" pitchFamily="34" charset="0"/>
            </a:endParaRPr>
          </a:p>
        </p:txBody>
      </p:sp>
      <p:sp>
        <p:nvSpPr>
          <p:cNvPr id="4" name="Title 1">
            <a:extLst>
              <a:ext uri="{FF2B5EF4-FFF2-40B4-BE49-F238E27FC236}">
                <a16:creationId xmlns:a16="http://schemas.microsoft.com/office/drawing/2014/main" id="{2DC7823C-8A59-7CDB-91FD-6D9A12D99ABF}"/>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9.14.  Δονήσεις του λέβητα</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980728"/>
            <a:ext cx="8572500" cy="5544616"/>
          </a:xfrm>
        </p:spPr>
        <p:txBody>
          <a:bodyPr>
            <a:normAutofit/>
          </a:bodyPr>
          <a:lstStyle/>
          <a:p>
            <a:pPr>
              <a:buFont typeface="Wingdings" panose="05000000000000000000" pitchFamily="2" charset="2"/>
              <a:buChar char="Ø"/>
            </a:pPr>
            <a:r>
              <a:rPr lang="el-GR" sz="1900" dirty="0">
                <a:latin typeface="Arial Black" pitchFamily="34" charset="0"/>
              </a:rPr>
              <a:t>Γίνεται αντιληπτή όταν ελαττωθούν απότομα σ έναν λέβητα τα χημικά συστατικά του νερού (</a:t>
            </a:r>
            <a:r>
              <a:rPr lang="el-GR" sz="1900" dirty="0" err="1">
                <a:latin typeface="Arial Black" pitchFamily="34" charset="0"/>
              </a:rPr>
              <a:t>αλκαλικότητα</a:t>
            </a:r>
            <a:r>
              <a:rPr lang="el-GR" sz="1900" dirty="0">
                <a:latin typeface="Arial Black" pitchFamily="34" charset="0"/>
              </a:rPr>
              <a:t>), χλωριούχα και εφεδρικό φωσφορικό αλάτι και αυξηθούν στον άλλο. Η διαρροή συνίσταται  σε ελαφρά διαφυγή νερού του λέβητα, το οποίο είναι εμπλουτισμένο με τα χημικά αντιδραστήρια προς τον </a:t>
            </a:r>
            <a:r>
              <a:rPr lang="el-GR" sz="1900" dirty="0" err="1">
                <a:latin typeface="Arial Black" pitchFamily="34" charset="0"/>
              </a:rPr>
              <a:t>αφυπερθερμαντήρα</a:t>
            </a:r>
            <a:r>
              <a:rPr lang="el-GR" sz="1900" dirty="0">
                <a:latin typeface="Arial Black" pitchFamily="34" charset="0"/>
              </a:rPr>
              <a:t>. Ο υγρός ατμός στον οποίο αιωρούνται τα χημικά αντιδραστήρια, συμπυκνώνεται και </a:t>
            </a:r>
            <a:r>
              <a:rPr lang="el-GR" sz="1900" dirty="0" err="1">
                <a:latin typeface="Arial Black" pitchFamily="34" charset="0"/>
              </a:rPr>
              <a:t>επανατροφοδοτεί</a:t>
            </a:r>
            <a:r>
              <a:rPr lang="el-GR" sz="1900" dirty="0">
                <a:latin typeface="Arial Black" pitchFamily="34" charset="0"/>
              </a:rPr>
              <a:t> σχεδόν εξ ίσου και τους 2 λέβητες, Έτσι τα χημικά αντιδραστήρια αφού αφαιρεθούν από τον ένα λέβητα, </a:t>
            </a:r>
            <a:r>
              <a:rPr lang="el-GR" sz="1900" dirty="0" err="1">
                <a:latin typeface="Arial Black" pitchFamily="34" charset="0"/>
              </a:rPr>
              <a:t>επανατροφοδοτούν</a:t>
            </a:r>
            <a:r>
              <a:rPr lang="el-GR" sz="1900" dirty="0">
                <a:latin typeface="Arial Black" pitchFamily="34" charset="0"/>
              </a:rPr>
              <a:t> κάθε λέβητα, με αποτέλεσμα αύξηση συγκέντρωσης χημικών συστατικών στο στεγανό λέβητα και ελάττωση σ αυτόν που παρουσιάζει διαρροή.</a:t>
            </a:r>
          </a:p>
          <a:p>
            <a:pPr>
              <a:buFont typeface="Wingdings" panose="05000000000000000000" pitchFamily="2" charset="2"/>
              <a:buChar char="Ø"/>
            </a:pPr>
            <a:r>
              <a:rPr lang="el-GR" sz="1900" dirty="0">
                <a:latin typeface="Arial Black" pitchFamily="34" charset="0"/>
              </a:rPr>
              <a:t>Η διαρροή του νερού, λόγω πολύ μικρής διαμέτρου οπής στον σωλήνα του </a:t>
            </a:r>
            <a:r>
              <a:rPr lang="el-GR" sz="1900" dirty="0" err="1">
                <a:latin typeface="Arial Black" pitchFamily="34" charset="0"/>
              </a:rPr>
              <a:t>αφυπερθερμαντήρα</a:t>
            </a:r>
            <a:r>
              <a:rPr lang="el-GR" sz="1900" dirty="0">
                <a:latin typeface="Arial Black" pitchFamily="34" charset="0"/>
              </a:rPr>
              <a:t> ή κακής στεγανότητας </a:t>
            </a:r>
            <a:r>
              <a:rPr lang="el-GR" sz="1900" dirty="0" err="1">
                <a:latin typeface="Arial Black" pitchFamily="34" charset="0"/>
              </a:rPr>
              <a:t>παρενθέματός</a:t>
            </a:r>
            <a:r>
              <a:rPr lang="el-GR" sz="1900" dirty="0">
                <a:latin typeface="Arial Black" pitchFamily="34" charset="0"/>
              </a:rPr>
              <a:t> τους προς τον </a:t>
            </a:r>
            <a:r>
              <a:rPr lang="el-GR" sz="1900" dirty="0" err="1">
                <a:latin typeface="Arial Black" pitchFamily="34" charset="0"/>
              </a:rPr>
              <a:t>αφυπερθερμαντήρα</a:t>
            </a:r>
            <a:r>
              <a:rPr lang="el-GR" sz="1900" dirty="0">
                <a:latin typeface="Arial Black" pitchFamily="34" charset="0"/>
              </a:rPr>
              <a:t>, δημιουργείται λόγω της διαφοράς πίεσης των 0,7-1,0 </a:t>
            </a:r>
            <a:r>
              <a:rPr lang="en-US" sz="1900" dirty="0">
                <a:latin typeface="Arial Black" pitchFamily="34" charset="0"/>
              </a:rPr>
              <a:t>bar</a:t>
            </a:r>
            <a:r>
              <a:rPr lang="el-GR" sz="1900" dirty="0">
                <a:latin typeface="Arial Black" pitchFamily="34" charset="0"/>
              </a:rPr>
              <a:t> μεταξύ του ατμοθαλάμου του λέβητα και του αφυπερθερμαντήρα. </a:t>
            </a:r>
          </a:p>
        </p:txBody>
      </p:sp>
      <p:sp>
        <p:nvSpPr>
          <p:cNvPr id="4" name="Title 1">
            <a:extLst>
              <a:ext uri="{FF2B5EF4-FFF2-40B4-BE49-F238E27FC236}">
                <a16:creationId xmlns:a16="http://schemas.microsoft.com/office/drawing/2014/main" id="{097F0595-C8CD-A87A-C800-1688562A39DD}"/>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9.15.  Διαρροή του αφυπερθερμαντήρα</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980728"/>
            <a:ext cx="8572500" cy="5544616"/>
          </a:xfrm>
        </p:spPr>
        <p:txBody>
          <a:bodyPr>
            <a:normAutofit lnSpcReduction="10000"/>
          </a:bodyPr>
          <a:lstStyle/>
          <a:p>
            <a:pPr>
              <a:buFont typeface="Wingdings" panose="05000000000000000000" pitchFamily="2" charset="2"/>
              <a:buChar char="Ø"/>
            </a:pPr>
            <a:r>
              <a:rPr lang="el-GR" sz="1900" dirty="0">
                <a:latin typeface="Arial Black" pitchFamily="34" charset="0"/>
              </a:rPr>
              <a:t>Άρα οι μεταβολές της συγκέντρωσης των αντιδραστηρίων στους λέβητες είναι σχετικά βραδείες. Έτσι είναι πιθανή η δημιουργία καθαλατώσεων στον λέβητα με τον αφυπερθερμαντήρα που διαρρέει και η δημιουργία αναβράσεων και προβολών στον άλλο. Πρέπει να ληφθούν τα κατάλληλα μέτρα για την διόρθωση της ανωμαλίας.</a:t>
            </a:r>
          </a:p>
          <a:p>
            <a:pPr marL="0" indent="0">
              <a:buNone/>
            </a:pPr>
            <a:endParaRPr lang="el-GR" sz="1900" dirty="0">
              <a:latin typeface="Arial Black" pitchFamily="34" charset="0"/>
            </a:endParaRPr>
          </a:p>
          <a:p>
            <a:pPr marL="0" indent="0">
              <a:buNone/>
            </a:pPr>
            <a:r>
              <a:rPr lang="el-GR" sz="1900" dirty="0">
                <a:latin typeface="Arial Black" pitchFamily="34" charset="0"/>
              </a:rPr>
              <a:t>Αν η ανωμαλία προκύψει εν πλω, το πλοίο θα πρέπει αμέσως να ελαττώσει ταχύτητα και να γίνουν αρκετές φορές δοκιμές νερού και των 2 λεβήτων. Αν τα όρια περιεκτικότητας των χημικών αντιδραστηρίων στον λέβητα που παρουσιάζει διαρροή έχουν κατεβεί σε λιγότερο από το μισό των κανονικών, θα πρέπει ο λέβητας να τροφοδοτηθεί με νέες ποσότητες χημικών. Αν οι ενδείξεις στον στεγανό λέβητα είναι πάνω από το διπλάσιο των κανονικών επιθυμητών ορίων, πρέπει να απομονωθεί και να γίνει εξαγωγή (</a:t>
            </a:r>
            <a:r>
              <a:rPr lang="el-GR" sz="1900" dirty="0" err="1">
                <a:latin typeface="Arial Black" pitchFamily="34" charset="0"/>
              </a:rPr>
              <a:t>εξαφρισμός</a:t>
            </a:r>
            <a:r>
              <a:rPr lang="el-GR" sz="1900" dirty="0">
                <a:latin typeface="Arial Black" pitchFamily="34" charset="0"/>
              </a:rPr>
              <a:t>), για να ελαττωθεί το ποσοστό των χημικών αντιδραστηρίων και να μειωθεί στο ελάχιστο η πιθανότητα ανωμαλιών στους υπερθερμαντήρες ή τους στροβίλους από προβολές. </a:t>
            </a:r>
          </a:p>
        </p:txBody>
      </p:sp>
      <p:sp>
        <p:nvSpPr>
          <p:cNvPr id="4" name="Title 1">
            <a:extLst>
              <a:ext uri="{FF2B5EF4-FFF2-40B4-BE49-F238E27FC236}">
                <a16:creationId xmlns:a16="http://schemas.microsoft.com/office/drawing/2014/main" id="{097F0595-C8CD-A87A-C800-1688562A39DD}"/>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9.15.  Διαρροή του αφυπερθερμαντήρα</a:t>
            </a:r>
            <a:endParaRPr lang="en-US" sz="2400" b="1" u="sng"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819710824"/>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980728"/>
            <a:ext cx="8572500" cy="5544616"/>
          </a:xfrm>
        </p:spPr>
        <p:txBody>
          <a:bodyPr>
            <a:normAutofit/>
          </a:bodyPr>
          <a:lstStyle/>
          <a:p>
            <a:pPr marL="0" indent="0">
              <a:buNone/>
            </a:pPr>
            <a:r>
              <a:rPr lang="el-GR" sz="2000" dirty="0">
                <a:latin typeface="Arial Black" pitchFamily="34" charset="0"/>
              </a:rPr>
              <a:t>Μόλις ο στεγανός λέβητας ρυθμιστεί και βρεθεί σε ικανοποιητική κατάσταση, πρέπει να μπει σε λειτουργία και να απομονωθεί. ο λέβητας που έχει διαρροή.</a:t>
            </a:r>
          </a:p>
          <a:p>
            <a:pPr marL="0" indent="0">
              <a:buNone/>
            </a:pPr>
            <a:endParaRPr lang="el-GR" sz="2000" dirty="0">
              <a:latin typeface="Arial Black" pitchFamily="34" charset="0"/>
            </a:endParaRPr>
          </a:p>
          <a:p>
            <a:pPr>
              <a:buFont typeface="Wingdings" panose="05000000000000000000" pitchFamily="2" charset="2"/>
              <a:buChar char="Ø"/>
            </a:pPr>
            <a:r>
              <a:rPr lang="el-GR" sz="2000" dirty="0">
                <a:latin typeface="Arial Black" pitchFamily="34" charset="0"/>
              </a:rPr>
              <a:t> Όταν η πίεση στον λέβητα κατεβεί σε 7 bar ή λιγότερο, γίνεται ταχύτερος υποβιβασμός της πίεσης, μέχρι μηδενισμού της, εκκενώνεται το μισό της ποσότητας νερού του λέβητα και ανοίγεται η πάνω ανθρωποθυρίδα. Η διαρροή συνήθως παρουσιάζεται σε απόσταση 1 ως 2 </a:t>
            </a:r>
            <a:r>
              <a:rPr lang="el-GR" sz="2000" dirty="0" err="1">
                <a:latin typeface="Arial Black" pitchFamily="34" charset="0"/>
              </a:rPr>
              <a:t>ποδών</a:t>
            </a:r>
            <a:r>
              <a:rPr lang="el-GR" sz="2000" dirty="0">
                <a:latin typeface="Arial Black" pitchFamily="34" charset="0"/>
              </a:rPr>
              <a:t> από το σημείο της εισόδου της σωλήνωσης του αφυπερθερμαντήρα, στο κέλυφος του λέβητα. Μερικές φορές το παρένθεμα στην πρώτη σύνδεση έχει καταστραφεί. Αυτό μπορεί γρήγορα να αντικατασταθεί. Συνηθέστερη είναι η διάτρηση του σωλήνα του αφυπερθερμαντήρα και μάλιστα στο σημείο της στάθμης του νερού του </a:t>
            </a:r>
            <a:r>
              <a:rPr lang="el-GR" sz="2000" dirty="0" err="1">
                <a:latin typeface="Arial Black" pitchFamily="34" charset="0"/>
              </a:rPr>
              <a:t>ατμοϋδροθαλάμου</a:t>
            </a:r>
            <a:r>
              <a:rPr lang="el-GR" sz="2000" dirty="0">
                <a:latin typeface="Arial Black" pitchFamily="34" charset="0"/>
              </a:rPr>
              <a:t>. </a:t>
            </a:r>
          </a:p>
        </p:txBody>
      </p:sp>
      <p:sp>
        <p:nvSpPr>
          <p:cNvPr id="4" name="Title 1">
            <a:extLst>
              <a:ext uri="{FF2B5EF4-FFF2-40B4-BE49-F238E27FC236}">
                <a16:creationId xmlns:a16="http://schemas.microsoft.com/office/drawing/2014/main" id="{097F0595-C8CD-A87A-C800-1688562A39DD}"/>
              </a:ext>
            </a:extLst>
          </p:cNvPr>
          <p:cNvSpPr txBox="1">
            <a:spLocks/>
          </p:cNvSpPr>
          <p:nvPr/>
        </p:nvSpPr>
        <p:spPr>
          <a:xfrm>
            <a:off x="285750" y="162062"/>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9.15.  Διαρροή του αφυπερθερμαντήρα</a:t>
            </a:r>
            <a:endParaRPr lang="en-US" sz="2400" b="1" u="sng"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303039173"/>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016484"/>
          </a:xfrm>
          <a:prstGeom prst="rect">
            <a:avLst/>
          </a:prstGeom>
          <a:solidFill>
            <a:srgbClr val="00B0F0"/>
          </a:solidFill>
        </p:spPr>
        <p:txBody>
          <a:bodyPr wrap="square" rtlCol="0">
            <a:spAutoFit/>
          </a:bodyPr>
          <a:lstStyle/>
          <a:p>
            <a:pPr algn="ctr"/>
            <a:r>
              <a:rPr lang="en-US" sz="25500" b="1" dirty="0">
                <a:solidFill>
                  <a:srgbClr val="FF0000"/>
                </a:solidFill>
                <a:latin typeface="Arial Black" pitchFamily="34" charset="0"/>
              </a:rPr>
              <a:t>1</a:t>
            </a:r>
            <a:r>
              <a:rPr lang="el-GR" sz="25500" b="1" dirty="0">
                <a:solidFill>
                  <a:srgbClr val="FF0000"/>
                </a:solidFill>
                <a:latin typeface="Arial Black" pitchFamily="34" charset="0"/>
              </a:rPr>
              <a:t>0</a:t>
            </a:r>
            <a:endParaRPr lang="en-US" sz="25500" b="1" dirty="0">
              <a:solidFill>
                <a:srgbClr val="FF0000"/>
              </a:solidFill>
              <a:latin typeface="Arial Black" pitchFamily="34" charset="0"/>
            </a:endParaRPr>
          </a:p>
        </p:txBody>
      </p:sp>
    </p:spTree>
    <p:extLst>
      <p:ext uri="{BB962C8B-B14F-4D97-AF65-F5344CB8AC3E}">
        <p14:creationId xmlns:p14="http://schemas.microsoft.com/office/powerpoint/2010/main" val="1165413164"/>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6">
              <a:lumMod val="50000"/>
            </a:schemeClr>
          </a:solidFill>
        </p:spPr>
        <p:txBody>
          <a:bodyPr>
            <a:noAutofit/>
          </a:bodyPr>
          <a:lstStyle/>
          <a:p>
            <a:br>
              <a:rPr lang="el-GR" sz="6600" b="1" u="sng" dirty="0">
                <a:solidFill>
                  <a:schemeClr val="bg1"/>
                </a:solidFill>
                <a:latin typeface="Arial" pitchFamily="34" charset="0"/>
                <a:cs typeface="Arial" pitchFamily="34" charset="0"/>
              </a:rPr>
            </a:br>
            <a:r>
              <a:rPr lang="el-GR" sz="6600" b="1" u="sng" dirty="0">
                <a:solidFill>
                  <a:schemeClr val="bg1"/>
                </a:solidFill>
                <a:latin typeface="Arial" pitchFamily="34" charset="0"/>
                <a:cs typeface="Arial" pitchFamily="34" charset="0"/>
              </a:rPr>
              <a:t>ΚΕΦΑΛΑΙΟ  ΔΕΚΑΤΟ </a:t>
            </a:r>
            <a:br>
              <a:rPr lang="en-US" sz="6600" b="1" u="sng" dirty="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800373436"/>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9940"/>
            <a:ext cx="8501122" cy="6429420"/>
          </a:xfrm>
          <a:solidFill>
            <a:srgbClr val="FFFF00"/>
          </a:solidFill>
        </p:spPr>
        <p:txBody>
          <a:bodyPr>
            <a:noAutofit/>
          </a:bodyPr>
          <a:lstStyle/>
          <a:p>
            <a:br>
              <a:rPr lang="el-GR" sz="6600" b="1" u="sng" dirty="0">
                <a:solidFill>
                  <a:srgbClr val="FF0000"/>
                </a:solidFill>
                <a:latin typeface="Arial" pitchFamily="34" charset="0"/>
                <a:cs typeface="Arial" pitchFamily="34" charset="0"/>
              </a:rPr>
            </a:br>
            <a:r>
              <a:rPr lang="el-GR" sz="7200" b="1" u="sng" dirty="0">
                <a:solidFill>
                  <a:srgbClr val="FF0000"/>
                </a:solidFill>
                <a:effectLst/>
                <a:highlight>
                  <a:srgbClr val="FFFF00"/>
                </a:highlight>
                <a:latin typeface="Arial" pitchFamily="34" charset="0"/>
                <a:ea typeface="MgHelveticaUCPol"/>
                <a:cs typeface="Arial" pitchFamily="34" charset="0"/>
              </a:rPr>
              <a:t>ΒΛΑΒΕΣ ΚΑΙ ΕΠΙΣΚΕΥΕΣ ΤΩΝ ΛΕΒΗΤΩΝ</a:t>
            </a:r>
            <a:br>
              <a:rPr lang="en-US" sz="6600" b="1" u="sng" dirty="0">
                <a:solidFill>
                  <a:srgbClr val="FF0000"/>
                </a:solidFill>
                <a:latin typeface="Arial" pitchFamily="34" charset="0"/>
                <a:cs typeface="Arial" pitchFamily="34" charset="0"/>
              </a:rPr>
            </a:br>
            <a:endParaRPr lang="en-US" sz="66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513336240"/>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B61937C-EECB-4AD8-AED4-A07D3D01011E}"/>
              </a:ext>
            </a:extLst>
          </p:cNvPr>
          <p:cNvSpPr>
            <a:spLocks noGrp="1"/>
          </p:cNvSpPr>
          <p:nvPr>
            <p:ph idx="1"/>
          </p:nvPr>
        </p:nvSpPr>
        <p:spPr>
          <a:xfrm>
            <a:off x="285750" y="1196752"/>
            <a:ext cx="8572500" cy="5328592"/>
          </a:xfrm>
          <a:solidFill>
            <a:srgbClr val="FFFF00"/>
          </a:solidFill>
        </p:spPr>
        <p:txBody>
          <a:bodyPr>
            <a:normAutofit/>
          </a:bodyPr>
          <a:lstStyle/>
          <a:p>
            <a:pPr marL="0" indent="0">
              <a:buNone/>
            </a:pPr>
            <a:endParaRPr lang="el-GR" dirty="0">
              <a:solidFill>
                <a:schemeClr val="tx1"/>
              </a:solidFill>
              <a:latin typeface="Arial Black" panose="020B0A04020102020204" pitchFamily="34" charset="0"/>
            </a:endParaRPr>
          </a:p>
          <a:p>
            <a:pPr marL="514350" indent="-514350">
              <a:buFont typeface="+mj-lt"/>
              <a:buAutoNum type="arabicPeriod"/>
            </a:pPr>
            <a:r>
              <a:rPr lang="el-GR" dirty="0">
                <a:solidFill>
                  <a:schemeClr val="tx1"/>
                </a:solidFill>
                <a:latin typeface="Arial Black" panose="020B0A04020102020204" pitchFamily="34" charset="0"/>
              </a:rPr>
              <a:t>Συνήθεις βλάβες υδραυλωτών λεβήτων και αντιμετώπιση αυτών.</a:t>
            </a:r>
          </a:p>
          <a:p>
            <a:pPr marL="514350" indent="-514350">
              <a:buFont typeface="+mj-lt"/>
              <a:buAutoNum type="arabicPeriod"/>
            </a:pPr>
            <a:r>
              <a:rPr lang="el-GR" dirty="0">
                <a:solidFill>
                  <a:schemeClr val="tx1"/>
                </a:solidFill>
                <a:latin typeface="Arial Black" panose="020B0A04020102020204" pitchFamily="34" charset="0"/>
              </a:rPr>
              <a:t>Επισκευή και αντικατάσταση αυλών.</a:t>
            </a:r>
          </a:p>
          <a:p>
            <a:pPr marL="514350" indent="-514350">
              <a:buFont typeface="+mj-lt"/>
              <a:buAutoNum type="arabicPeriod"/>
            </a:pPr>
            <a:r>
              <a:rPr lang="el-GR" dirty="0">
                <a:solidFill>
                  <a:schemeClr val="tx1"/>
                </a:solidFill>
                <a:latin typeface="Arial Black" panose="020B0A04020102020204" pitchFamily="34" charset="0"/>
              </a:rPr>
              <a:t>Ποιές επιθεωρήσεις γίνονται καρά καιρούς στους υδραυλωτούς λέβητες.</a:t>
            </a:r>
          </a:p>
          <a:p>
            <a:pPr marL="342900" indent="-342900">
              <a:buNone/>
            </a:pPr>
            <a:endParaRPr lang="el-GR" dirty="0">
              <a:latin typeface="Arial Black" panose="020B0A04020102020204" pitchFamily="34" charset="0"/>
            </a:endParaRPr>
          </a:p>
        </p:txBody>
      </p:sp>
      <p:sp>
        <p:nvSpPr>
          <p:cNvPr id="4" name="Title 1">
            <a:extLst>
              <a:ext uri="{FF2B5EF4-FFF2-40B4-BE49-F238E27FC236}">
                <a16:creationId xmlns:a16="http://schemas.microsoft.com/office/drawing/2014/main" id="{E9F27779-5CF9-434E-BE67-598A2C83189D}"/>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10. Βλάβες και επισκευές των λεβήτων</a:t>
            </a:r>
            <a:endParaRPr lang="en-US" sz="2400" b="1" u="sng"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4157666495"/>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4"/>
            <a:ext cx="8572500" cy="5545068"/>
          </a:xfrm>
        </p:spPr>
        <p:txBody>
          <a:bodyPr>
            <a:normAutofit fontScale="92500" lnSpcReduction="10000"/>
          </a:bodyPr>
          <a:lstStyle/>
          <a:p>
            <a:pPr>
              <a:buFont typeface="Wingdings" panose="05000000000000000000" pitchFamily="2" charset="2"/>
              <a:buChar char="Ø"/>
            </a:pPr>
            <a:r>
              <a:rPr lang="el-GR" sz="1800" dirty="0">
                <a:latin typeface="Arial Black" pitchFamily="34" charset="0"/>
              </a:rPr>
              <a:t>Οι βλάβες των υδραυλωτών λεβήτων αφορούν κυρίως το υλικό των αυλών και των θαλάμων. Άρα η αποκατάστασή τους συνοψίζεται βασικά στην αντικατάσταση των αυλών που έπαθαν βλάβη με καινούργιους. Γι αυτό θα εξετάσουμε εδώ τον παράγοντα </a:t>
            </a:r>
            <a:r>
              <a:rPr lang="el-GR" sz="1800" dirty="0">
                <a:solidFill>
                  <a:srgbClr val="FF0000"/>
                </a:solidFill>
                <a:latin typeface="Arial Black" pitchFamily="34" charset="0"/>
              </a:rPr>
              <a:t>διάγνωση του αίτιου που προκάλεσε την βλάβη, </a:t>
            </a:r>
            <a:r>
              <a:rPr lang="el-GR" sz="1800" dirty="0">
                <a:latin typeface="Arial Black" pitchFamily="34" charset="0"/>
              </a:rPr>
              <a:t>που είναι και ο σοβαρότερος. Άρα οι συνήθεις βλάβες είναι </a:t>
            </a:r>
            <a:r>
              <a:rPr lang="en-US" sz="1800" dirty="0">
                <a:latin typeface="Arial Black" pitchFamily="34" charset="0"/>
              </a:rPr>
              <a:t>:</a:t>
            </a:r>
            <a:endParaRPr lang="el-GR" sz="1800" dirty="0">
              <a:latin typeface="Arial Black" pitchFamily="34" charset="0"/>
            </a:endParaRPr>
          </a:p>
          <a:p>
            <a:pPr marL="288000" indent="288000">
              <a:buNone/>
            </a:pPr>
            <a:r>
              <a:rPr lang="el-GR" sz="1800" dirty="0">
                <a:latin typeface="Arial Black" pitchFamily="34" charset="0"/>
              </a:rPr>
              <a:t>α) Διάβρωση θαλάμων.</a:t>
            </a:r>
          </a:p>
          <a:p>
            <a:pPr marL="288000" indent="288000">
              <a:buNone/>
            </a:pPr>
            <a:r>
              <a:rPr lang="el-GR" sz="1800" dirty="0">
                <a:latin typeface="Arial Black" pitchFamily="34" charset="0"/>
              </a:rPr>
              <a:t>β) Βλάβες εξωτερικής επιφάνειας </a:t>
            </a:r>
            <a:r>
              <a:rPr lang="el-GR" sz="1800" dirty="0" err="1">
                <a:latin typeface="Arial Black" pitchFamily="34" charset="0"/>
              </a:rPr>
              <a:t>υδραυλών</a:t>
            </a:r>
            <a:r>
              <a:rPr lang="el-GR" sz="1800" dirty="0">
                <a:latin typeface="Arial Black" pitchFamily="34" charset="0"/>
              </a:rPr>
              <a:t>.</a:t>
            </a:r>
          </a:p>
          <a:p>
            <a:pPr marL="288000" indent="288000">
              <a:buNone/>
            </a:pPr>
            <a:r>
              <a:rPr lang="el-GR" sz="1800" dirty="0">
                <a:latin typeface="Arial Black" pitchFamily="34" charset="0"/>
              </a:rPr>
              <a:t>γ) Βλάβες εσωτερικής επιφάνειας αυλών (επιφάνεια νερού).</a:t>
            </a:r>
          </a:p>
          <a:p>
            <a:pPr>
              <a:buFont typeface="Wingdings" panose="05000000000000000000" pitchFamily="2" charset="2"/>
              <a:buChar char="Ø"/>
            </a:pPr>
            <a:r>
              <a:rPr lang="el-GR" sz="1800" dirty="0">
                <a:latin typeface="Arial Black" pitchFamily="34" charset="0"/>
              </a:rPr>
              <a:t>Μια ακόμη βλάβη που μπορεί να προκύψει, είναι η εσωτερική πυρκαγιά. Είναι επακόλουθο μεγάλης και παρατεταμένης υπερθέρμανσης των αυλών, εξ αιτίας έλλειψης επαρκούς νερού ή ατμού. Η υπερθέρμανση έχει σαν αποτέλεσμα την διάσπαση των υδρατμών σε υδρογόνο και οξυγόνο. Μετά το υδρογόνο το οποίο ανάβει σε θερμοκρασία 704°</a:t>
            </a:r>
            <a:r>
              <a:rPr lang="en-US" sz="1800" dirty="0">
                <a:latin typeface="Arial Black" pitchFamily="34" charset="0"/>
              </a:rPr>
              <a:t>C, </a:t>
            </a:r>
            <a:r>
              <a:rPr lang="el-GR" sz="1800" dirty="0">
                <a:latin typeface="Arial Black" pitchFamily="34" charset="0"/>
              </a:rPr>
              <a:t>αρχίζει να καίγεται και να αποδίδει τεράστια ποσά θερμότητας, ενώ το οξυγόνο βοηθά στην καύση του σιδήρου. Το καιόμενο μέταλλο των αυλών δημιουργεί πρόσθετη έκλυση υδρογόνου και μαύρο οξείδιο του σιδήρου. Η καύση συνεχίζεται και ο λέβητας καταστρέφεται. Ζημία σε αυλό ή αυλούς αντιμετωπίζεται με απομόνωση (τάπωμα) και σε περίπτωση πολλών κατεστραμμένων αυλών, πρέπει να αντικατασταθούν.</a:t>
            </a:r>
          </a:p>
        </p:txBody>
      </p:sp>
      <p:sp>
        <p:nvSpPr>
          <p:cNvPr id="4" name="Title 1">
            <a:extLst>
              <a:ext uri="{FF2B5EF4-FFF2-40B4-BE49-F238E27FC236}">
                <a16:creationId xmlns:a16="http://schemas.microsoft.com/office/drawing/2014/main" id="{A3E8CDC6-81E3-1B76-4117-0E973DE2E0D1}"/>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10.1.  Συνήθεις βλάβες υδραυλωτών λεβήτων και αντιμετώπιση αυτών</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Ø"/>
            </a:pPr>
            <a:r>
              <a:rPr lang="el-GR" sz="2000" b="1" dirty="0">
                <a:solidFill>
                  <a:schemeClr val="tx1"/>
                </a:solidFill>
                <a:latin typeface="Arial Black" pitchFamily="34" charset="0"/>
              </a:rPr>
              <a:t>ΟΙ ΛΕΒΗΤΕΣ ΑΥΤΟΙ ΚΑΛΥΠΤΟΥΝ ΑΤΜΟΠΑΡΑΓΩΓΗ ΑΠΟ 4500 ΕΩΣ 100000 </a:t>
            </a:r>
            <a:r>
              <a:rPr lang="en-US" sz="2000" b="1" dirty="0">
                <a:solidFill>
                  <a:schemeClr val="tx1"/>
                </a:solidFill>
                <a:latin typeface="Arial Black" pitchFamily="34" charset="0"/>
              </a:rPr>
              <a:t>kg/h </a:t>
            </a:r>
            <a:r>
              <a:rPr lang="el-GR" sz="2000" b="1" dirty="0">
                <a:solidFill>
                  <a:schemeClr val="tx1"/>
                </a:solidFill>
                <a:latin typeface="Arial Black" pitchFamily="34" charset="0"/>
              </a:rPr>
              <a:t>, ΜΕ ΠΙΕΣΗ ΑΠΟ 14 ΕΩΣ 61</a:t>
            </a:r>
            <a:r>
              <a:rPr lang="en-US" sz="2000" b="1" dirty="0">
                <a:solidFill>
                  <a:schemeClr val="tx1"/>
                </a:solidFill>
                <a:latin typeface="Arial Black" pitchFamily="34" charset="0"/>
              </a:rPr>
              <a:t> bar</a:t>
            </a:r>
            <a:r>
              <a:rPr lang="el-GR" sz="2000" b="1" dirty="0">
                <a:solidFill>
                  <a:schemeClr val="tx1"/>
                </a:solidFill>
                <a:latin typeface="Arial Black" pitchFamily="34" charset="0"/>
              </a:rPr>
              <a:t> , ΑΠΟ ΚΟΡΕΣΜΕΝΟ ΑΤΜΟ ΕΩΣ ΥΠΕΡΘΕΡΜΟ ΚΑΙ ΘΕΡΜΟΚΡΑΣΙΑ</a:t>
            </a:r>
            <a:r>
              <a:rPr lang="en-US" sz="2000" b="1" dirty="0">
                <a:solidFill>
                  <a:schemeClr val="tx1"/>
                </a:solidFill>
                <a:latin typeface="Arial Black" pitchFamily="34" charset="0"/>
              </a:rPr>
              <a:t> </a:t>
            </a:r>
            <a:r>
              <a:rPr lang="el-GR" sz="2000" b="1" dirty="0">
                <a:solidFill>
                  <a:schemeClr val="tx1"/>
                </a:solidFill>
                <a:latin typeface="Arial Black" pitchFamily="34" charset="0"/>
              </a:rPr>
              <a:t>ΜΕΧΡΙ 510</a:t>
            </a:r>
            <a:r>
              <a:rPr lang="en-US" sz="2000" b="1" dirty="0">
                <a:solidFill>
                  <a:schemeClr val="tx1"/>
                </a:solidFill>
                <a:latin typeface="Arial Black" pitchFamily="34" charset="0"/>
              </a:rPr>
              <a:t> </a:t>
            </a:r>
            <a:r>
              <a:rPr lang="el-GR" sz="2000" b="1" dirty="0">
                <a:solidFill>
                  <a:schemeClr val="tx1"/>
                </a:solidFill>
                <a:latin typeface="Arial Black" pitchFamily="34" charset="0"/>
              </a:rPr>
              <a:t>°</a:t>
            </a:r>
            <a:r>
              <a:rPr lang="en-US" sz="2000" b="1" dirty="0">
                <a:solidFill>
                  <a:schemeClr val="tx1"/>
                </a:solidFill>
                <a:latin typeface="Arial Black" pitchFamily="34" charset="0"/>
              </a:rPr>
              <a:t>C</a:t>
            </a:r>
            <a:r>
              <a:rPr lang="el-GR" sz="2000" b="1" dirty="0">
                <a:solidFill>
                  <a:schemeClr val="tx1"/>
                </a:solidFill>
                <a:latin typeface="Arial Black" pitchFamily="34" charset="0"/>
              </a:rPr>
              <a:t>.</a:t>
            </a:r>
          </a:p>
          <a:p>
            <a:pPr algn="l">
              <a:buClr>
                <a:srgbClr val="FF0000"/>
              </a:buClr>
              <a:buFont typeface="Wingdings" pitchFamily="2" charset="2"/>
              <a:buChar char="Ø"/>
            </a:pPr>
            <a:r>
              <a:rPr lang="el-GR" sz="2000" b="1" dirty="0">
                <a:solidFill>
                  <a:schemeClr val="tx1"/>
                </a:solidFill>
                <a:latin typeface="Arial Black" pitchFamily="34" charset="0"/>
              </a:rPr>
              <a:t>ΟΣΟΙ ΛΕΒΗΤΕΣ ΠΡΟΟΡΙΖΟΝΤΑΙ ΓΙΑ ΤΗΝ ΠΡΟΩΣΗ ΤΩΝ ΠΛΟΙΩΝ, ΕΧΟΥΝ ΣΤΟΙΧΕΙΑ ΛΕΙΤΟΥΡΓΙΑΣ</a:t>
            </a:r>
            <a:r>
              <a:rPr lang="en-US" sz="2000" b="1" dirty="0">
                <a:solidFill>
                  <a:schemeClr val="tx1"/>
                </a:solidFill>
                <a:latin typeface="Arial Black" pitchFamily="34" charset="0"/>
              </a:rPr>
              <a:t>:</a:t>
            </a:r>
            <a:r>
              <a:rPr lang="el-GR" sz="2000" b="1" dirty="0">
                <a:solidFill>
                  <a:schemeClr val="tx1"/>
                </a:solidFill>
                <a:latin typeface="Arial Black" pitchFamily="34" charset="0"/>
              </a:rPr>
              <a:t> ΠΙΕΣΗ ΑΤΜΟΥ 31</a:t>
            </a:r>
            <a:r>
              <a:rPr lang="en-US" sz="2000" b="1" dirty="0">
                <a:solidFill>
                  <a:schemeClr val="tx1"/>
                </a:solidFill>
                <a:latin typeface="Arial Black" pitchFamily="34" charset="0"/>
              </a:rPr>
              <a:t> bar</a:t>
            </a:r>
            <a:r>
              <a:rPr lang="el-GR" sz="2000" b="1" dirty="0">
                <a:solidFill>
                  <a:schemeClr val="tx1"/>
                </a:solidFill>
                <a:latin typeface="Arial Black" pitchFamily="34" charset="0"/>
              </a:rPr>
              <a:t> ΚΑΙ ΘΕΡΜΟΚΡΑΣΙΑ ΥΠΕΡΘΕΡΜΟΥ 400 °</a:t>
            </a:r>
            <a:r>
              <a:rPr lang="en-US" sz="2000" b="1" dirty="0">
                <a:solidFill>
                  <a:schemeClr val="tx1"/>
                </a:solidFill>
                <a:latin typeface="Arial Black" pitchFamily="34" charset="0"/>
              </a:rPr>
              <a:t>C </a:t>
            </a:r>
            <a:r>
              <a:rPr lang="el-GR" sz="2000" b="1" dirty="0">
                <a:solidFill>
                  <a:schemeClr val="tx1"/>
                </a:solidFill>
                <a:latin typeface="Arial Black" pitchFamily="34" charset="0"/>
              </a:rPr>
              <a:t>ή 41</a:t>
            </a:r>
            <a:r>
              <a:rPr lang="en-US" sz="2000" b="1" dirty="0">
                <a:solidFill>
                  <a:schemeClr val="tx1"/>
                </a:solidFill>
                <a:latin typeface="Arial Black" pitchFamily="34" charset="0"/>
              </a:rPr>
              <a:t> bar</a:t>
            </a:r>
            <a:r>
              <a:rPr lang="el-GR" sz="2000" b="1" dirty="0">
                <a:solidFill>
                  <a:schemeClr val="tx1"/>
                </a:solidFill>
                <a:latin typeface="Arial Black" pitchFamily="34" charset="0"/>
              </a:rPr>
              <a:t> ΚΑΙ 450 °</a:t>
            </a:r>
            <a:r>
              <a:rPr lang="en-US" sz="2000" b="1" dirty="0">
                <a:solidFill>
                  <a:schemeClr val="tx1"/>
                </a:solidFill>
                <a:latin typeface="Arial Black" pitchFamily="34" charset="0"/>
              </a:rPr>
              <a:t>C</a:t>
            </a:r>
            <a:r>
              <a:rPr lang="el-GR" sz="2000" b="1" dirty="0">
                <a:solidFill>
                  <a:schemeClr val="tx1"/>
                </a:solidFill>
                <a:latin typeface="Arial Black" pitchFamily="34" charset="0"/>
              </a:rPr>
              <a:t>.</a:t>
            </a:r>
          </a:p>
          <a:p>
            <a:pPr algn="l">
              <a:buClr>
                <a:srgbClr val="FF0000"/>
              </a:buClr>
              <a:buFont typeface="Wingdings" pitchFamily="2" charset="2"/>
              <a:buChar char="Ø"/>
            </a:pPr>
            <a:r>
              <a:rPr lang="el-GR" sz="2000" b="1" dirty="0">
                <a:solidFill>
                  <a:schemeClr val="tx1"/>
                </a:solidFill>
                <a:latin typeface="Arial Black" pitchFamily="34" charset="0"/>
              </a:rPr>
              <a:t>ΑΠΟΤΕΛΟΥΝΤΑΙ ΑΠΟ ΔΥΟ ΘΑΛΑΜΟΥΣ ΜΕ ΜΙΑ ΚΥΡΙΑ ΔΕΣΜΗ ΑΥΛΩΝ, ΚΑΤΑΚΟΡΥΦΩΝ Ή ΣΧΕΔΟΝ ΚΑΤΑΚΟΡΥΦΩΝ ΜΕ ΕΝΔΙΑΜΕΣΑ Ο ΥΠΕΡΘΕΡΜΑΝΤΗΡΑ.</a:t>
            </a:r>
          </a:p>
          <a:p>
            <a:pPr algn="l">
              <a:buClr>
                <a:srgbClr val="FF0000"/>
              </a:buClr>
              <a:buFont typeface="Wingdings" pitchFamily="2" charset="2"/>
              <a:buChar char="Ø"/>
            </a:pPr>
            <a:r>
              <a:rPr lang="el-GR" sz="2000" b="1" dirty="0">
                <a:solidFill>
                  <a:schemeClr val="tx1"/>
                </a:solidFill>
                <a:latin typeface="Arial Black" pitchFamily="34" charset="0"/>
              </a:rPr>
              <a:t>Η ΕΣΤΙΑ ΠΕΡΙΒΑΛΛΕΤΑΙ ΑΠΟ ΥΔΡΟΤΟΙΧΩΜΑΤΑ ΣΤΗΝ ΠΛΕΥΡΑ ΚΑΙ ΤΗΝ ΟΡΟΦΗ ΤΗΣ.</a:t>
            </a:r>
          </a:p>
          <a:p>
            <a:pPr algn="l">
              <a:buClr>
                <a:srgbClr val="FF0000"/>
              </a:buClr>
            </a:pPr>
            <a:endParaRPr lang="el-GR" sz="2000" b="1" dirty="0">
              <a:solidFill>
                <a:schemeClr val="tx1"/>
              </a:solidFill>
              <a:latin typeface="Arial Black" pitchFamily="34" charset="0"/>
            </a:endParaRPr>
          </a:p>
          <a:p>
            <a:pPr algn="l">
              <a:buClr>
                <a:srgbClr val="FF0000"/>
              </a:buClr>
              <a:buFont typeface="Wingdings" pitchFamily="2" charset="2"/>
              <a:buChar char="Ø"/>
            </a:pPr>
            <a:endParaRPr lang="el-GR" sz="20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1.3.  ΛΕΒΗΤΑΣ </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ΤΥΠΟΥ  </a:t>
            </a:r>
            <a:r>
              <a:rPr lang="en-US" sz="3600" b="1" u="sng" dirty="0">
                <a:solidFill>
                  <a:schemeClr val="bg1"/>
                </a:solidFill>
                <a:latin typeface="Arial" pitchFamily="34" charset="0"/>
                <a:cs typeface="Arial" pitchFamily="34" charset="0"/>
              </a:rPr>
              <a:t>D</a:t>
            </a:r>
            <a:r>
              <a:rPr lang="en-US" sz="2400" b="1" u="sng" dirty="0">
                <a:solidFill>
                  <a:schemeClr val="bg1"/>
                </a:solidFill>
                <a:latin typeface="Arial" pitchFamily="34" charset="0"/>
                <a:cs typeface="Arial" pitchFamily="34" charset="0"/>
              </a:rPr>
              <a:t> </a:t>
            </a:r>
          </a:p>
        </p:txBody>
      </p:sp>
    </p:spTree>
    <p:extLst>
      <p:ext uri="{BB962C8B-B14F-4D97-AF65-F5344CB8AC3E}">
        <p14:creationId xmlns:p14="http://schemas.microsoft.com/office/powerpoint/2010/main" val="2049884533"/>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2022-09-30 (10).png"/>
          <p:cNvPicPr>
            <a:picLocks noGrp="1" noChangeAspect="1"/>
          </p:cNvPicPr>
          <p:nvPr>
            <p:ph sz="half" idx="1"/>
          </p:nvPr>
        </p:nvPicPr>
        <p:blipFill>
          <a:blip r:embed="rId2"/>
          <a:stretch>
            <a:fillRect/>
          </a:stretch>
        </p:blipFill>
        <p:spPr>
          <a:xfrm>
            <a:off x="1267727" y="1600200"/>
            <a:ext cx="2417546" cy="4525963"/>
          </a:xfrm>
        </p:spPr>
      </p:pic>
      <p:sp>
        <p:nvSpPr>
          <p:cNvPr id="4" name="3 - Θέση περιεχομένου"/>
          <p:cNvSpPr>
            <a:spLocks noGrp="1"/>
          </p:cNvSpPr>
          <p:nvPr>
            <p:ph sz="half" idx="2"/>
          </p:nvPr>
        </p:nvSpPr>
        <p:spPr>
          <a:xfrm>
            <a:off x="4572000" y="1268760"/>
            <a:ext cx="4286250" cy="4857403"/>
          </a:xfrm>
        </p:spPr>
        <p:txBody>
          <a:bodyPr>
            <a:normAutofit/>
          </a:bodyPr>
          <a:lstStyle/>
          <a:p>
            <a:endParaRPr lang="el-GR" sz="1800" dirty="0">
              <a:latin typeface="Arial Black" pitchFamily="34" charset="0"/>
            </a:endParaRPr>
          </a:p>
          <a:p>
            <a:pPr marL="0" indent="0">
              <a:buNone/>
            </a:pPr>
            <a:endParaRPr lang="el-GR" sz="1800" dirty="0">
              <a:latin typeface="Arial Black" pitchFamily="34" charset="0"/>
            </a:endParaRPr>
          </a:p>
          <a:p>
            <a:pPr marL="0" indent="0">
              <a:buNone/>
            </a:pPr>
            <a:endParaRPr lang="el-GR" sz="1800" dirty="0">
              <a:latin typeface="Arial Black" pitchFamily="34" charset="0"/>
            </a:endParaRPr>
          </a:p>
          <a:p>
            <a:pPr>
              <a:buFont typeface="Wingdings" panose="05000000000000000000" pitchFamily="2" charset="2"/>
              <a:buChar char="Ø"/>
            </a:pPr>
            <a:r>
              <a:rPr lang="el-GR" sz="2000" dirty="0">
                <a:latin typeface="Arial Black" pitchFamily="34" charset="0"/>
              </a:rPr>
              <a:t>Εξωτερική </a:t>
            </a:r>
            <a:r>
              <a:rPr lang="el-GR" sz="2000" dirty="0" err="1">
                <a:latin typeface="Arial Black" pitchFamily="34" charset="0"/>
              </a:rPr>
              <a:t>κατάκαυση</a:t>
            </a:r>
            <a:r>
              <a:rPr lang="el-GR" sz="2000" dirty="0">
                <a:latin typeface="Arial Black" pitchFamily="34" charset="0"/>
              </a:rPr>
              <a:t> αυλού.  </a:t>
            </a:r>
          </a:p>
          <a:p>
            <a:pPr marL="0" indent="0">
              <a:buNone/>
            </a:pPr>
            <a:r>
              <a:rPr lang="el-GR" sz="2000" dirty="0">
                <a:latin typeface="Arial Black" pitchFamily="34" charset="0"/>
              </a:rPr>
              <a:t>Αίτιο</a:t>
            </a:r>
            <a:r>
              <a:rPr lang="en-US" sz="2000" dirty="0">
                <a:latin typeface="Arial Black" pitchFamily="34" charset="0"/>
              </a:rPr>
              <a:t>:</a:t>
            </a:r>
            <a:r>
              <a:rPr lang="el-GR" sz="2000" dirty="0">
                <a:latin typeface="Arial Black" pitchFamily="34" charset="0"/>
              </a:rPr>
              <a:t> </a:t>
            </a:r>
          </a:p>
          <a:p>
            <a:pPr marL="0" indent="0">
              <a:buNone/>
            </a:pPr>
            <a:r>
              <a:rPr lang="el-GR" sz="2000" dirty="0">
                <a:latin typeface="Arial Black" pitchFamily="34" charset="0"/>
              </a:rPr>
              <a:t>Μείωση μεταδιδόμενης θερμότητας λόγω καθαλατώσεων ή λειτουργία λέβητα χωρίς νερό.</a:t>
            </a:r>
          </a:p>
        </p:txBody>
      </p:sp>
      <p:sp>
        <p:nvSpPr>
          <p:cNvPr id="3" name="Title 1">
            <a:extLst>
              <a:ext uri="{FF2B5EF4-FFF2-40B4-BE49-F238E27FC236}">
                <a16:creationId xmlns:a16="http://schemas.microsoft.com/office/drawing/2014/main" id="{98DF94A7-C123-971D-7917-03C02645C82E}"/>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10.1.  Συνήθεις βλάβες υδραυλωτών λεβήτων και αντιμετώπιση αυτών</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2022-09-30 (11).png"/>
          <p:cNvPicPr>
            <a:picLocks noGrp="1" noChangeAspect="1"/>
          </p:cNvPicPr>
          <p:nvPr>
            <p:ph sz="half" idx="1"/>
          </p:nvPr>
        </p:nvPicPr>
        <p:blipFill>
          <a:blip r:embed="rId2"/>
          <a:stretch>
            <a:fillRect/>
          </a:stretch>
        </p:blipFill>
        <p:spPr>
          <a:xfrm>
            <a:off x="1415239" y="1600200"/>
            <a:ext cx="2122521" cy="4525963"/>
          </a:xfrm>
        </p:spPr>
      </p:pic>
      <p:sp>
        <p:nvSpPr>
          <p:cNvPr id="4" name="3 - Θέση περιεχομένου"/>
          <p:cNvSpPr>
            <a:spLocks noGrp="1"/>
          </p:cNvSpPr>
          <p:nvPr>
            <p:ph sz="half" idx="2"/>
          </p:nvPr>
        </p:nvSpPr>
        <p:spPr>
          <a:xfrm>
            <a:off x="4572000" y="1600200"/>
            <a:ext cx="4286250" cy="4525963"/>
          </a:xfrm>
        </p:spPr>
        <p:txBody>
          <a:bodyPr>
            <a:normAutofit/>
          </a:bodyPr>
          <a:lstStyle/>
          <a:p>
            <a:endParaRPr lang="el-GR" sz="1800" dirty="0">
              <a:latin typeface="Arial Black" pitchFamily="34" charset="0"/>
            </a:endParaRPr>
          </a:p>
          <a:p>
            <a:endParaRPr lang="el-GR" sz="1800" dirty="0">
              <a:latin typeface="Arial Black" pitchFamily="34" charset="0"/>
            </a:endParaRPr>
          </a:p>
          <a:p>
            <a:pPr>
              <a:buFont typeface="Wingdings" panose="05000000000000000000" pitchFamily="2" charset="2"/>
              <a:buChar char="Ø"/>
            </a:pPr>
            <a:r>
              <a:rPr lang="el-GR" sz="2000" dirty="0">
                <a:latin typeface="Arial Black" pitchFamily="34" charset="0"/>
              </a:rPr>
              <a:t>Εσωτερική ψωρίαση </a:t>
            </a:r>
            <a:r>
              <a:rPr lang="el-GR" sz="2000" dirty="0" err="1">
                <a:latin typeface="Arial Black" pitchFamily="34" charset="0"/>
              </a:rPr>
              <a:t>ατμογόνου</a:t>
            </a:r>
            <a:r>
              <a:rPr lang="el-GR" sz="2000" dirty="0">
                <a:latin typeface="Arial Black" pitchFamily="34" charset="0"/>
              </a:rPr>
              <a:t> αυλού.</a:t>
            </a:r>
          </a:p>
          <a:p>
            <a:pPr marL="0" indent="0">
              <a:buNone/>
            </a:pPr>
            <a:r>
              <a:rPr lang="el-GR" sz="2000" dirty="0">
                <a:latin typeface="Arial Black" pitchFamily="34" charset="0"/>
              </a:rPr>
              <a:t>Αίτιο</a:t>
            </a:r>
            <a:r>
              <a:rPr lang="en-US" sz="2000" dirty="0">
                <a:latin typeface="Arial Black" pitchFamily="34" charset="0"/>
              </a:rPr>
              <a:t>:</a:t>
            </a:r>
            <a:endParaRPr lang="el-GR" sz="2000" dirty="0">
              <a:latin typeface="Arial Black" pitchFamily="34" charset="0"/>
            </a:endParaRPr>
          </a:p>
          <a:p>
            <a:pPr marL="0" indent="0">
              <a:buNone/>
            </a:pPr>
            <a:r>
              <a:rPr lang="el-GR" sz="2000" dirty="0">
                <a:latin typeface="Arial Black" pitchFamily="34" charset="0"/>
              </a:rPr>
              <a:t>Διαλυμένο οξυγόνο ή ηλεκτρολυτική προσβολή.</a:t>
            </a:r>
          </a:p>
        </p:txBody>
      </p:sp>
      <p:sp>
        <p:nvSpPr>
          <p:cNvPr id="3" name="Title 1">
            <a:extLst>
              <a:ext uri="{FF2B5EF4-FFF2-40B4-BE49-F238E27FC236}">
                <a16:creationId xmlns:a16="http://schemas.microsoft.com/office/drawing/2014/main" id="{5CF8BEA7-852F-49BD-04D9-6B2711F9559D}"/>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10.1.  Συνήθεις βλάβες υδραυλωτών λεβήτων και αντιμετώπιση αυτών</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Θέση περιεχομένου" descr="2022-09-30 (14).png"/>
          <p:cNvPicPr>
            <a:picLocks noGrp="1" noChangeAspect="1"/>
          </p:cNvPicPr>
          <p:nvPr>
            <p:ph sz="half" idx="1"/>
          </p:nvPr>
        </p:nvPicPr>
        <p:blipFill>
          <a:blip r:embed="rId2"/>
          <a:stretch>
            <a:fillRect/>
          </a:stretch>
        </p:blipFill>
        <p:spPr>
          <a:xfrm>
            <a:off x="457200" y="2669958"/>
            <a:ext cx="4038600" cy="2386446"/>
          </a:xfrm>
        </p:spPr>
      </p:pic>
      <p:sp>
        <p:nvSpPr>
          <p:cNvPr id="4" name="3 - Θέση περιεχομένου"/>
          <p:cNvSpPr>
            <a:spLocks noGrp="1"/>
          </p:cNvSpPr>
          <p:nvPr>
            <p:ph sz="half" idx="2"/>
          </p:nvPr>
        </p:nvSpPr>
        <p:spPr/>
        <p:txBody>
          <a:bodyPr>
            <a:normAutofit/>
          </a:bodyPr>
          <a:lstStyle/>
          <a:p>
            <a:endParaRPr lang="el-GR" sz="1800" dirty="0">
              <a:latin typeface="Arial Black" pitchFamily="34" charset="0"/>
            </a:endParaRPr>
          </a:p>
          <a:p>
            <a:endParaRPr lang="el-GR" sz="1800" dirty="0">
              <a:latin typeface="Arial Black" pitchFamily="34" charset="0"/>
            </a:endParaRPr>
          </a:p>
          <a:p>
            <a:pPr>
              <a:buFont typeface="Wingdings" panose="05000000000000000000" pitchFamily="2" charset="2"/>
              <a:buChar char="Ø"/>
            </a:pPr>
            <a:r>
              <a:rPr lang="el-GR" sz="2000" dirty="0">
                <a:latin typeface="Arial Black" pitchFamily="34" charset="0"/>
              </a:rPr>
              <a:t>Κρατήρας σπασμένου αυλού οικονομητήρα με λεπτά χείλια.</a:t>
            </a:r>
          </a:p>
          <a:p>
            <a:pPr marL="0" indent="0">
              <a:buNone/>
            </a:pPr>
            <a:r>
              <a:rPr lang="el-GR" sz="2000" dirty="0">
                <a:latin typeface="Arial Black" pitchFamily="34" charset="0"/>
              </a:rPr>
              <a:t>Αίτιο</a:t>
            </a:r>
            <a:r>
              <a:rPr lang="en-US" sz="2000" dirty="0">
                <a:latin typeface="Arial Black" pitchFamily="34" charset="0"/>
              </a:rPr>
              <a:t>:</a:t>
            </a:r>
            <a:endParaRPr lang="el-GR" sz="2000" dirty="0">
              <a:latin typeface="Arial Black" pitchFamily="34" charset="0"/>
            </a:endParaRPr>
          </a:p>
          <a:p>
            <a:pPr marL="0" indent="0">
              <a:buNone/>
            </a:pPr>
            <a:r>
              <a:rPr lang="el-GR" sz="2000" dirty="0">
                <a:latin typeface="Arial Black" pitchFamily="34" charset="0"/>
              </a:rPr>
              <a:t>Πυρκαγιά λόγω καταλοίπων αιθάλης σε σβησμένο λέβητα.</a:t>
            </a:r>
          </a:p>
        </p:txBody>
      </p:sp>
      <p:sp>
        <p:nvSpPr>
          <p:cNvPr id="3" name="Title 1">
            <a:extLst>
              <a:ext uri="{FF2B5EF4-FFF2-40B4-BE49-F238E27FC236}">
                <a16:creationId xmlns:a16="http://schemas.microsoft.com/office/drawing/2014/main" id="{498D0FEC-1605-1E47-D3FB-5D7B5E61C820}"/>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10.1.  Συνήθεις βλάβες υδραυλωτών λεβήτων και αντιμετώπιση αυτών</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2022-09-30 (15).png"/>
          <p:cNvPicPr>
            <a:picLocks noGrp="1" noChangeAspect="1"/>
          </p:cNvPicPr>
          <p:nvPr>
            <p:ph sz="half" idx="1"/>
          </p:nvPr>
        </p:nvPicPr>
        <p:blipFill>
          <a:blip r:embed="rId2"/>
          <a:stretch>
            <a:fillRect/>
          </a:stretch>
        </p:blipFill>
        <p:spPr>
          <a:xfrm>
            <a:off x="457200" y="2336322"/>
            <a:ext cx="4038600" cy="3053718"/>
          </a:xfrm>
        </p:spPr>
      </p:pic>
      <p:sp>
        <p:nvSpPr>
          <p:cNvPr id="4" name="3 - Θέση περιεχομένου"/>
          <p:cNvSpPr>
            <a:spLocks noGrp="1"/>
          </p:cNvSpPr>
          <p:nvPr>
            <p:ph sz="half" idx="2"/>
          </p:nvPr>
        </p:nvSpPr>
        <p:spPr/>
        <p:txBody>
          <a:bodyPr>
            <a:normAutofit/>
          </a:bodyPr>
          <a:lstStyle/>
          <a:p>
            <a:endParaRPr lang="el-GR" sz="1800" dirty="0">
              <a:latin typeface="Arial Black" pitchFamily="34" charset="0"/>
            </a:endParaRPr>
          </a:p>
          <a:p>
            <a:endParaRPr lang="el-GR" sz="1800" dirty="0">
              <a:latin typeface="Arial Black" pitchFamily="34" charset="0"/>
            </a:endParaRPr>
          </a:p>
          <a:p>
            <a:endParaRPr lang="el-GR" sz="1800" dirty="0">
              <a:latin typeface="Arial Black" pitchFamily="34" charset="0"/>
            </a:endParaRPr>
          </a:p>
          <a:p>
            <a:pPr>
              <a:buFont typeface="Wingdings" panose="05000000000000000000" pitchFamily="2" charset="2"/>
              <a:buChar char="Ø"/>
            </a:pPr>
            <a:r>
              <a:rPr lang="el-GR" sz="2000" dirty="0">
                <a:latin typeface="Arial Black" pitchFamily="34" charset="0"/>
              </a:rPr>
              <a:t>Στρέβλωση αυλών.</a:t>
            </a:r>
          </a:p>
          <a:p>
            <a:pPr marL="0" indent="0">
              <a:buNone/>
            </a:pPr>
            <a:r>
              <a:rPr lang="el-GR" sz="2000" dirty="0">
                <a:latin typeface="Arial Black" pitchFamily="34" charset="0"/>
              </a:rPr>
              <a:t>Αίτιο</a:t>
            </a:r>
            <a:r>
              <a:rPr lang="en-US" sz="2000" dirty="0">
                <a:latin typeface="Arial Black" pitchFamily="34" charset="0"/>
              </a:rPr>
              <a:t>:</a:t>
            </a:r>
            <a:endParaRPr lang="el-GR" sz="2000" dirty="0">
              <a:latin typeface="Arial Black" pitchFamily="34" charset="0"/>
            </a:endParaRPr>
          </a:p>
          <a:p>
            <a:pPr marL="0" indent="0">
              <a:buNone/>
            </a:pPr>
            <a:r>
              <a:rPr lang="el-GR" sz="2000" dirty="0">
                <a:latin typeface="Arial Black" pitchFamily="34" charset="0"/>
              </a:rPr>
              <a:t>Το συνηθέστερο λόγω απομόνωσης (πολύ γρήγορη απόψυξη).</a:t>
            </a:r>
          </a:p>
        </p:txBody>
      </p:sp>
      <p:sp>
        <p:nvSpPr>
          <p:cNvPr id="3" name="Title 1">
            <a:extLst>
              <a:ext uri="{FF2B5EF4-FFF2-40B4-BE49-F238E27FC236}">
                <a16:creationId xmlns:a16="http://schemas.microsoft.com/office/drawing/2014/main" id="{5ACC37CB-EB83-1407-E020-E89B56561205}"/>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10.1.  Συνήθεις βλάβες υδραυλωτών λεβήτων και αντιμετώπιση αυτών</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2022-09-30 (17).png"/>
          <p:cNvPicPr>
            <a:picLocks noGrp="1" noChangeAspect="1"/>
          </p:cNvPicPr>
          <p:nvPr>
            <p:ph sz="half" idx="1"/>
          </p:nvPr>
        </p:nvPicPr>
        <p:blipFill>
          <a:blip r:embed="rId2"/>
          <a:stretch>
            <a:fillRect/>
          </a:stretch>
        </p:blipFill>
        <p:spPr>
          <a:xfrm>
            <a:off x="457200" y="3129569"/>
            <a:ext cx="4038600" cy="1467225"/>
          </a:xfrm>
        </p:spPr>
      </p:pic>
      <p:sp>
        <p:nvSpPr>
          <p:cNvPr id="4" name="3 - Θέση περιεχομένου"/>
          <p:cNvSpPr>
            <a:spLocks noGrp="1"/>
          </p:cNvSpPr>
          <p:nvPr>
            <p:ph sz="half" idx="2"/>
          </p:nvPr>
        </p:nvSpPr>
        <p:spPr/>
        <p:txBody>
          <a:bodyPr>
            <a:normAutofit/>
          </a:bodyPr>
          <a:lstStyle/>
          <a:p>
            <a:endParaRPr lang="el-GR" sz="1800" dirty="0">
              <a:latin typeface="Arial Black" pitchFamily="34" charset="0"/>
            </a:endParaRPr>
          </a:p>
          <a:p>
            <a:endParaRPr lang="el-GR" sz="1800" dirty="0">
              <a:latin typeface="Arial Black" pitchFamily="34" charset="0"/>
            </a:endParaRPr>
          </a:p>
          <a:p>
            <a:endParaRPr lang="el-GR" sz="1800" dirty="0">
              <a:latin typeface="Arial Black" pitchFamily="34" charset="0"/>
            </a:endParaRPr>
          </a:p>
          <a:p>
            <a:endParaRPr lang="el-GR" sz="1800" dirty="0">
              <a:latin typeface="Arial Black" pitchFamily="34" charset="0"/>
            </a:endParaRPr>
          </a:p>
          <a:p>
            <a:pPr>
              <a:buFont typeface="Wingdings" panose="05000000000000000000" pitchFamily="2" charset="2"/>
              <a:buChar char="Ø"/>
            </a:pPr>
            <a:r>
              <a:rPr lang="el-GR" sz="2000" dirty="0">
                <a:latin typeface="Arial Black" pitchFamily="34" charset="0"/>
              </a:rPr>
              <a:t>Εξαγωγή αυλού με την βοήθεια </a:t>
            </a:r>
            <a:r>
              <a:rPr lang="el-GR" sz="2000" dirty="0" err="1">
                <a:latin typeface="Arial Black" pitchFamily="34" charset="0"/>
              </a:rPr>
              <a:t>εξορκέα</a:t>
            </a:r>
            <a:r>
              <a:rPr lang="el-GR" sz="2000" dirty="0">
                <a:latin typeface="Arial Black" pitchFamily="34" charset="0"/>
              </a:rPr>
              <a:t>.</a:t>
            </a:r>
          </a:p>
        </p:txBody>
      </p:sp>
      <p:sp>
        <p:nvSpPr>
          <p:cNvPr id="3" name="Title 1">
            <a:extLst>
              <a:ext uri="{FF2B5EF4-FFF2-40B4-BE49-F238E27FC236}">
                <a16:creationId xmlns:a16="http://schemas.microsoft.com/office/drawing/2014/main" id="{C14A7659-7912-3091-2BA7-42C4007297DC}"/>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10.1.  Συνήθεις βλάβες υδραυλωτών λεβήτων και αντιμετώπιση αυτών</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052736"/>
            <a:ext cx="8572500" cy="5805264"/>
          </a:xfrm>
        </p:spPr>
        <p:txBody>
          <a:bodyPr>
            <a:normAutofit/>
          </a:bodyPr>
          <a:lstStyle/>
          <a:p>
            <a:pPr>
              <a:buFont typeface="Wingdings" panose="05000000000000000000" pitchFamily="2" charset="2"/>
              <a:buChar char="Ø"/>
            </a:pPr>
            <a:r>
              <a:rPr lang="el-GR" sz="1800" dirty="0">
                <a:latin typeface="Arial Black" pitchFamily="34" charset="0"/>
              </a:rPr>
              <a:t>Η εργασία της εξαγωγής και αντικατάστασης των αυλών είναι αναγκαία από την στιγμή που θα διαπιστωθούν οι διάφορες βλάβες που συμβαίνουν σε αυλούς.</a:t>
            </a:r>
          </a:p>
          <a:p>
            <a:pPr>
              <a:buFont typeface="Wingdings" panose="05000000000000000000" pitchFamily="2" charset="2"/>
              <a:buChar char="Ø"/>
            </a:pPr>
            <a:r>
              <a:rPr lang="el-GR" sz="1800" dirty="0">
                <a:latin typeface="Arial Black" pitchFamily="34" charset="0"/>
              </a:rPr>
              <a:t>Για την εξαγωγή των αυλών γίνεται συνήθως χρήση φλόγας οξυγόνου, με την οποία κόβεται ο προς εξαγωγή αυλός. Στην συνέχεια τα τεμάχια τα τεμάχια που μένουν μέσα στις οπές αφαιρούνται με κοπίδια και σφυριά. Μα άλλη μέθοδος είναι να χαράζονται με μυτερό κοπίδι αυλάκια τόσου βάθους όσο το πάχος του αυλού και σε όλο το πάχος της πλάκας σε 4 </a:t>
            </a:r>
            <a:r>
              <a:rPr lang="el-GR" sz="1800" dirty="0" err="1">
                <a:latin typeface="Arial Black" pitchFamily="34" charset="0"/>
              </a:rPr>
              <a:t>αντιδιαμετρικά</a:t>
            </a:r>
            <a:r>
              <a:rPr lang="el-GR" sz="1800" dirty="0">
                <a:latin typeface="Arial Black" pitchFamily="34" charset="0"/>
              </a:rPr>
              <a:t> σημεία του εσωτερικού του αυλού (με προσοχή να μην καταστραφεί η επιφάνεια εφαρμογής της οπής της πλάκας).Τα άκρα κατόπιν συσπειρώνονται, οπότε ο αυλός είναι ελεύθερος και μπορεί να απομακρυνθεί με ευκολία. Σε υδραυλωτούς λέβητες  λόγω της μικρής διαμέτρου του ατμοθαλάμου τους, η οποία είναι μικρότερη από το μήκος του αυλού, δεν είναι εύκολη η αφαίρεση </a:t>
            </a:r>
            <a:r>
              <a:rPr lang="el-GR" sz="1800" dirty="0" err="1">
                <a:latin typeface="Arial Black" pitchFamily="34" charset="0"/>
              </a:rPr>
              <a:t>μεμονομένων</a:t>
            </a:r>
            <a:r>
              <a:rPr lang="el-GR" sz="1800" dirty="0">
                <a:latin typeface="Arial Black" pitchFamily="34" charset="0"/>
              </a:rPr>
              <a:t> αυλών, όταν βρίσκονται στο εσωτερικό της δέσμης. Γι αυτό κόβονται από την εστία προς το εσωτερικό της δέσμης σε σχήμα σφήνας. Οι αυλοί που αφαιρούνται μ αυτό τον τρόπο, αντικαθίστανται. Οι νέοι αυλοί τοποθετούνται με ηλεκτροσυγκόλληση.</a:t>
            </a:r>
          </a:p>
        </p:txBody>
      </p:sp>
      <p:sp>
        <p:nvSpPr>
          <p:cNvPr id="4" name="Title 1">
            <a:extLst>
              <a:ext uri="{FF2B5EF4-FFF2-40B4-BE49-F238E27FC236}">
                <a16:creationId xmlns:a16="http://schemas.microsoft.com/office/drawing/2014/main" id="{AD3570D3-8EC9-B326-FE1E-6C3ADF532947}"/>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10.2.  Επισκευή και αντικατάσταση αυλών</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24745"/>
            <a:ext cx="8572500" cy="5590404"/>
          </a:xfrm>
        </p:spPr>
        <p:txBody>
          <a:bodyPr>
            <a:noAutofit/>
          </a:bodyPr>
          <a:lstStyle/>
          <a:p>
            <a:pPr marL="0" indent="0">
              <a:buNone/>
            </a:pPr>
            <a:r>
              <a:rPr lang="el-GR" sz="1800" dirty="0">
                <a:latin typeface="Arial Black" pitchFamily="34" charset="0"/>
              </a:rPr>
              <a:t>Κατά την επιθεώρηση των υδραυλωτών λεβήτων  επιθεωρούνται</a:t>
            </a:r>
            <a:r>
              <a:rPr lang="en-US" sz="1800" dirty="0">
                <a:latin typeface="Arial Black" pitchFamily="34" charset="0"/>
              </a:rPr>
              <a:t> : </a:t>
            </a:r>
            <a:endParaRPr lang="el-GR" sz="1800" dirty="0">
              <a:latin typeface="Arial Black" pitchFamily="34" charset="0"/>
            </a:endParaRPr>
          </a:p>
          <a:p>
            <a:pPr marL="288000" indent="288000">
              <a:buNone/>
            </a:pPr>
            <a:r>
              <a:rPr lang="el-GR" sz="1800" dirty="0">
                <a:latin typeface="Arial Black" pitchFamily="34" charset="0"/>
              </a:rPr>
              <a:t>α) Ο </a:t>
            </a:r>
            <a:r>
              <a:rPr lang="el-GR" sz="1800" dirty="0" err="1">
                <a:latin typeface="Arial Black" pitchFamily="34" charset="0"/>
              </a:rPr>
              <a:t>ατμοθάλαμος</a:t>
            </a:r>
            <a:r>
              <a:rPr lang="el-GR" sz="1800" dirty="0">
                <a:latin typeface="Arial Black" pitchFamily="34" charset="0"/>
              </a:rPr>
              <a:t> εσωτερικά.</a:t>
            </a:r>
          </a:p>
          <a:p>
            <a:pPr marL="288000" indent="288000">
              <a:buNone/>
            </a:pPr>
            <a:r>
              <a:rPr lang="el-GR" sz="1800" dirty="0">
                <a:latin typeface="Arial Black" pitchFamily="34" charset="0"/>
              </a:rPr>
              <a:t>β) Ο υπερθερμαντήρας.</a:t>
            </a:r>
          </a:p>
          <a:p>
            <a:pPr marL="288000" indent="288000">
              <a:buNone/>
            </a:pPr>
            <a:r>
              <a:rPr lang="el-GR" sz="1800" dirty="0">
                <a:latin typeface="Arial Black" pitchFamily="34" charset="0"/>
              </a:rPr>
              <a:t>γ) Οι υδροθάλαμοι.</a:t>
            </a:r>
          </a:p>
          <a:p>
            <a:pPr marL="288000" indent="288000">
              <a:buNone/>
            </a:pPr>
            <a:r>
              <a:rPr lang="el-GR" sz="1800" dirty="0">
                <a:latin typeface="Arial Black" pitchFamily="34" charset="0"/>
              </a:rPr>
              <a:t>δ) Η εστία με τα υδροτοιχώματα της και οι αυλοί.</a:t>
            </a:r>
          </a:p>
          <a:p>
            <a:pPr>
              <a:buFont typeface="Wingdings" panose="05000000000000000000" pitchFamily="2" charset="2"/>
              <a:buChar char="Ø"/>
            </a:pPr>
            <a:r>
              <a:rPr lang="el-GR" sz="1800" dirty="0">
                <a:latin typeface="Arial Black" pitchFamily="34" charset="0"/>
              </a:rPr>
              <a:t>Ελέγχεται η κατάσταση των διαφόρων μερών και εξαρτημάτων του λέβητα, από πλευρά φθοράς υλικού, </a:t>
            </a:r>
            <a:r>
              <a:rPr lang="el-GR" sz="1800" dirty="0" err="1">
                <a:latin typeface="Arial Black" pitchFamily="34" charset="0"/>
              </a:rPr>
              <a:t>κατάκαυσης</a:t>
            </a:r>
            <a:r>
              <a:rPr lang="el-GR" sz="1800" dirty="0">
                <a:latin typeface="Arial Black" pitchFamily="34" charset="0"/>
              </a:rPr>
              <a:t> ή παραμόρφωσής του  λόγω υπερθέρμανσης, ρωγμών, στεγανότητας, διάβρωσης, κατάστασης της πλινθοδομής κλπ.</a:t>
            </a:r>
          </a:p>
          <a:p>
            <a:pPr>
              <a:buFont typeface="Wingdings" panose="05000000000000000000" pitchFamily="2" charset="2"/>
              <a:buChar char="Ø"/>
            </a:pPr>
            <a:r>
              <a:rPr lang="el-GR" sz="1800" dirty="0">
                <a:latin typeface="Arial Black" pitchFamily="34" charset="0"/>
              </a:rPr>
              <a:t>Ιδιαίτερη προσοχή καταβάλλεται για τα υπόλοιπα τμήματα του λέβητα, για να εξακριβωθεί ότι </a:t>
            </a:r>
            <a:r>
              <a:rPr lang="en-US" sz="1800" dirty="0">
                <a:latin typeface="Arial Black" pitchFamily="34" charset="0"/>
              </a:rPr>
              <a:t>:</a:t>
            </a:r>
            <a:endParaRPr lang="el-GR" sz="1800" dirty="0">
              <a:latin typeface="Arial Black" pitchFamily="34" charset="0"/>
            </a:endParaRPr>
          </a:p>
          <a:p>
            <a:pPr>
              <a:buFont typeface="Wingdings" panose="05000000000000000000" pitchFamily="2" charset="2"/>
              <a:buChar char="Ø"/>
            </a:pPr>
            <a:r>
              <a:rPr lang="el-GR" sz="1800" dirty="0">
                <a:latin typeface="Arial Black" pitchFamily="34" charset="0"/>
              </a:rPr>
              <a:t>Τα εξαρτήματα και ιδιαίτερα ο ρυθμιστής τροφοδότησης βρίσκονται σε άριστη κατάσταση.</a:t>
            </a:r>
          </a:p>
          <a:p>
            <a:pPr>
              <a:buFont typeface="Wingdings" panose="05000000000000000000" pitchFamily="2" charset="2"/>
              <a:buChar char="Ø"/>
            </a:pPr>
            <a:r>
              <a:rPr lang="el-GR" sz="1800" dirty="0">
                <a:latin typeface="Arial Black" pitchFamily="34" charset="0"/>
              </a:rPr>
              <a:t>Όλοι οι αυλοί είναι καθαροί εσωτερικά.</a:t>
            </a:r>
          </a:p>
          <a:p>
            <a:pPr>
              <a:buFont typeface="Wingdings" panose="05000000000000000000" pitchFamily="2" charset="2"/>
              <a:buChar char="Ø"/>
            </a:pPr>
            <a:r>
              <a:rPr lang="el-GR" sz="1800" dirty="0">
                <a:latin typeface="Arial Black" pitchFamily="34" charset="0"/>
              </a:rPr>
              <a:t>Σε καρφωτούς θαλάμους εξετάζονται τα </a:t>
            </a:r>
            <a:r>
              <a:rPr lang="el-GR" sz="1800" dirty="0" err="1">
                <a:latin typeface="Arial Black" pitchFamily="34" charset="0"/>
              </a:rPr>
              <a:t>κοινομάτια</a:t>
            </a:r>
            <a:r>
              <a:rPr lang="el-GR" sz="1800" dirty="0">
                <a:latin typeface="Arial Black" pitchFamily="34" charset="0"/>
              </a:rPr>
              <a:t> για στεγανότητα και εκτελείται ενδεχομένως διάνοιξή τους.</a:t>
            </a:r>
            <a:r>
              <a:rPr lang="el-GR" sz="2000" dirty="0">
                <a:latin typeface="Arial Black" pitchFamily="34" charset="0"/>
              </a:rPr>
              <a:t> </a:t>
            </a:r>
          </a:p>
        </p:txBody>
      </p:sp>
      <p:sp>
        <p:nvSpPr>
          <p:cNvPr id="4" name="Title 1">
            <a:extLst>
              <a:ext uri="{FF2B5EF4-FFF2-40B4-BE49-F238E27FC236}">
                <a16:creationId xmlns:a16="http://schemas.microsoft.com/office/drawing/2014/main" id="{06EF8511-9452-6CAF-F69A-3B762E2CCA59}"/>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10.3. </a:t>
            </a:r>
            <a:r>
              <a:rPr lang="el-GR" sz="2400" b="1" u="sng" dirty="0" err="1">
                <a:solidFill>
                  <a:schemeClr val="bg1"/>
                </a:solidFill>
                <a:latin typeface="Arial" pitchFamily="34" charset="0"/>
                <a:cs typeface="Arial" pitchFamily="34" charset="0"/>
              </a:rPr>
              <a:t>Ποιές</a:t>
            </a:r>
            <a:r>
              <a:rPr lang="el-GR" sz="2400" b="1" u="sng" dirty="0">
                <a:solidFill>
                  <a:schemeClr val="bg1"/>
                </a:solidFill>
                <a:latin typeface="Arial" pitchFamily="34" charset="0"/>
                <a:cs typeface="Arial" pitchFamily="34" charset="0"/>
              </a:rPr>
              <a:t> επιθεωρήσεις γίνονται κατά καιρούς στους υδραυλωτούς λέβητες</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2022-09-30 (19).png"/>
          <p:cNvPicPr>
            <a:picLocks noGrp="1" noChangeAspect="1"/>
          </p:cNvPicPr>
          <p:nvPr>
            <p:ph sz="half" idx="1"/>
          </p:nvPr>
        </p:nvPicPr>
        <p:blipFill>
          <a:blip r:embed="rId2"/>
          <a:stretch>
            <a:fillRect/>
          </a:stretch>
        </p:blipFill>
        <p:spPr>
          <a:xfrm>
            <a:off x="457200" y="2183764"/>
            <a:ext cx="4038600" cy="3358835"/>
          </a:xfrm>
        </p:spPr>
      </p:pic>
      <p:sp>
        <p:nvSpPr>
          <p:cNvPr id="4" name="3 - Θέση περιεχομένου"/>
          <p:cNvSpPr>
            <a:spLocks noGrp="1"/>
          </p:cNvSpPr>
          <p:nvPr>
            <p:ph sz="half" idx="2"/>
          </p:nvPr>
        </p:nvSpPr>
        <p:spPr>
          <a:xfrm>
            <a:off x="4572000" y="1600200"/>
            <a:ext cx="4286250" cy="4525963"/>
          </a:xfrm>
        </p:spPr>
        <p:txBody>
          <a:bodyPr>
            <a:normAutofit/>
          </a:bodyPr>
          <a:lstStyle/>
          <a:p>
            <a:endParaRPr lang="el-GR" sz="1800" dirty="0">
              <a:latin typeface="Arial Black" pitchFamily="34" charset="0"/>
            </a:endParaRPr>
          </a:p>
          <a:p>
            <a:endParaRPr lang="el-GR" sz="1800" dirty="0">
              <a:latin typeface="Arial Black" pitchFamily="34" charset="0"/>
            </a:endParaRPr>
          </a:p>
          <a:p>
            <a:endParaRPr lang="el-GR" sz="1800" dirty="0">
              <a:latin typeface="Arial Black" pitchFamily="34" charset="0"/>
            </a:endParaRPr>
          </a:p>
          <a:p>
            <a:pPr marL="0" indent="0">
              <a:buNone/>
            </a:pPr>
            <a:endParaRPr lang="el-GR" sz="1800" dirty="0">
              <a:latin typeface="Arial Black" pitchFamily="34" charset="0"/>
            </a:endParaRPr>
          </a:p>
          <a:p>
            <a:pPr>
              <a:buFont typeface="Wingdings" panose="05000000000000000000" pitchFamily="2" charset="2"/>
              <a:buChar char="Ø"/>
            </a:pPr>
            <a:r>
              <a:rPr lang="el-GR" sz="2000" dirty="0">
                <a:latin typeface="Arial Black" pitchFamily="34" charset="0"/>
              </a:rPr>
              <a:t>Διαδρομή που ακολουθείται κατά την επιθεώρηση </a:t>
            </a:r>
            <a:r>
              <a:rPr lang="el-GR" sz="2000" dirty="0" err="1">
                <a:latin typeface="Arial Black" pitchFamily="34" charset="0"/>
              </a:rPr>
              <a:t>υδραυλωτού</a:t>
            </a:r>
            <a:r>
              <a:rPr lang="el-GR" sz="2000" dirty="0">
                <a:latin typeface="Arial Black" pitchFamily="34" charset="0"/>
              </a:rPr>
              <a:t> λέβητα.</a:t>
            </a:r>
          </a:p>
        </p:txBody>
      </p:sp>
      <p:sp>
        <p:nvSpPr>
          <p:cNvPr id="3" name="Title 1">
            <a:extLst>
              <a:ext uri="{FF2B5EF4-FFF2-40B4-BE49-F238E27FC236}">
                <a16:creationId xmlns:a16="http://schemas.microsoft.com/office/drawing/2014/main" id="{93E3A1C8-7899-5384-BBD6-E6F8D4CCA2ED}"/>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10.3. </a:t>
            </a:r>
            <a:r>
              <a:rPr lang="el-GR" sz="2400" b="1" u="sng" dirty="0" err="1">
                <a:solidFill>
                  <a:schemeClr val="bg1"/>
                </a:solidFill>
                <a:latin typeface="Arial" pitchFamily="34" charset="0"/>
                <a:cs typeface="Arial" pitchFamily="34" charset="0"/>
              </a:rPr>
              <a:t>Ποιές</a:t>
            </a:r>
            <a:r>
              <a:rPr lang="el-GR" sz="2400" b="1" u="sng" dirty="0">
                <a:solidFill>
                  <a:schemeClr val="bg1"/>
                </a:solidFill>
                <a:latin typeface="Arial" pitchFamily="34" charset="0"/>
                <a:cs typeface="Arial" pitchFamily="34" charset="0"/>
              </a:rPr>
              <a:t> επιθεωρήσεις γίνονται κατά καιρούς στους υδραυλωτούς λέβητες</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96752"/>
            <a:ext cx="8572500" cy="5328592"/>
          </a:xfrm>
        </p:spPr>
        <p:txBody>
          <a:bodyPr>
            <a:noAutofit/>
          </a:bodyPr>
          <a:lstStyle/>
          <a:p>
            <a:pPr>
              <a:buFont typeface="Wingdings" panose="05000000000000000000" pitchFamily="2" charset="2"/>
              <a:buChar char="Ø"/>
            </a:pPr>
            <a:r>
              <a:rPr lang="el-GR" sz="1800" dirty="0">
                <a:latin typeface="Arial Black" pitchFamily="34" charset="0"/>
              </a:rPr>
              <a:t>Όλοι οι </a:t>
            </a:r>
            <a:r>
              <a:rPr lang="el-GR" sz="1800" dirty="0" err="1">
                <a:latin typeface="Arial Black" pitchFamily="34" charset="0"/>
              </a:rPr>
              <a:t>νηογμώμονες</a:t>
            </a:r>
            <a:r>
              <a:rPr lang="el-GR" sz="1800" dirty="0">
                <a:latin typeface="Arial Black" pitchFamily="34" charset="0"/>
              </a:rPr>
              <a:t> καθορίζουν ότι η επιθεώρηση κυρίων και βοηθητικών λεβήτων γίνονται κάθε χρόνο, γι αυτό και ονομάζεται </a:t>
            </a:r>
            <a:r>
              <a:rPr lang="el-GR" sz="1800" dirty="0">
                <a:solidFill>
                  <a:srgbClr val="FF0000"/>
                </a:solidFill>
                <a:latin typeface="Arial Black" pitchFamily="34" charset="0"/>
              </a:rPr>
              <a:t>ετήσια επιθεώρηση των λεβήτων</a:t>
            </a:r>
            <a:r>
              <a:rPr lang="en-US" sz="1800" dirty="0">
                <a:solidFill>
                  <a:srgbClr val="FF0000"/>
                </a:solidFill>
                <a:latin typeface="Arial Black" pitchFamily="34" charset="0"/>
              </a:rPr>
              <a:t> </a:t>
            </a:r>
            <a:r>
              <a:rPr lang="el-GR" sz="1800" dirty="0">
                <a:solidFill>
                  <a:srgbClr val="FF0000"/>
                </a:solidFill>
                <a:latin typeface="Arial Black" pitchFamily="34" charset="0"/>
              </a:rPr>
              <a:t> </a:t>
            </a:r>
            <a:r>
              <a:rPr lang="el-GR" sz="1800" dirty="0">
                <a:latin typeface="Arial Black" pitchFamily="34" charset="0"/>
              </a:rPr>
              <a:t>(Βο</a:t>
            </a:r>
            <a:r>
              <a:rPr lang="en-US" sz="1800" dirty="0" err="1">
                <a:latin typeface="Arial Black" pitchFamily="34" charset="0"/>
              </a:rPr>
              <a:t>iler</a:t>
            </a:r>
            <a:r>
              <a:rPr lang="en-US" sz="1800" dirty="0">
                <a:latin typeface="Arial Black" pitchFamily="34" charset="0"/>
              </a:rPr>
              <a:t> Annual Survey). </a:t>
            </a:r>
          </a:p>
          <a:p>
            <a:pPr marL="468000" indent="360000">
              <a:buNone/>
            </a:pPr>
            <a:r>
              <a:rPr lang="el-GR" sz="1800" dirty="0">
                <a:solidFill>
                  <a:srgbClr val="FF0000"/>
                </a:solidFill>
                <a:latin typeface="Arial Black" pitchFamily="34" charset="0"/>
              </a:rPr>
              <a:t>α</a:t>
            </a:r>
            <a:r>
              <a:rPr lang="en-US" sz="1800" dirty="0">
                <a:solidFill>
                  <a:srgbClr val="FF0000"/>
                </a:solidFill>
                <a:latin typeface="Arial Black" pitchFamily="34" charset="0"/>
              </a:rPr>
              <a:t>) </a:t>
            </a:r>
            <a:r>
              <a:rPr lang="el-GR" sz="1800" dirty="0">
                <a:latin typeface="Arial Black" pitchFamily="34" charset="0"/>
              </a:rPr>
              <a:t>Όλοι οι λέβητες και αυτοί που λειτουργούν με καυσαέρια ΜΕΚ ή με ατμό </a:t>
            </a:r>
            <a:r>
              <a:rPr lang="el-GR" sz="1800" dirty="0" err="1">
                <a:latin typeface="Arial Black" pitchFamily="34" charset="0"/>
              </a:rPr>
              <a:t>ατμογεννητριών</a:t>
            </a:r>
            <a:r>
              <a:rPr lang="el-GR" sz="1800" dirty="0">
                <a:latin typeface="Arial Black" pitchFamily="34" charset="0"/>
              </a:rPr>
              <a:t>, οι </a:t>
            </a:r>
            <a:r>
              <a:rPr lang="el-GR" sz="1800" dirty="0" err="1">
                <a:latin typeface="Arial Black" pitchFamily="34" charset="0"/>
              </a:rPr>
              <a:t>οικονομητήρες</a:t>
            </a:r>
            <a:r>
              <a:rPr lang="el-GR" sz="1800" dirty="0">
                <a:latin typeface="Arial Black" pitchFamily="34" charset="0"/>
              </a:rPr>
              <a:t>, οι βοηθητικοί λέβητες, αυτοί που εργάζονται υπό πιέσεις λειτουργίας πάνω από 3,5 </a:t>
            </a:r>
            <a:r>
              <a:rPr lang="en-US" sz="1800" dirty="0">
                <a:latin typeface="Arial Black" pitchFamily="34" charset="0"/>
              </a:rPr>
              <a:t>kg/cm2 (50 psi) </a:t>
            </a:r>
            <a:r>
              <a:rPr lang="el-GR" sz="1800" dirty="0">
                <a:latin typeface="Arial Black" pitchFamily="34" charset="0"/>
              </a:rPr>
              <a:t>και έχουν θερμαινόμενη επιφάνεια μεγαλύτερη από 4,65 </a:t>
            </a:r>
            <a:r>
              <a:rPr lang="en-US" sz="1800" dirty="0">
                <a:latin typeface="Arial Black" pitchFamily="34" charset="0"/>
              </a:rPr>
              <a:t>m2 (50 ft2), </a:t>
            </a:r>
            <a:r>
              <a:rPr lang="el-GR" sz="1800" dirty="0">
                <a:latin typeface="Arial Black" pitchFamily="34" charset="0"/>
              </a:rPr>
              <a:t>επιθεωρούνται κάθε 2  και στην συνέχεια κάθε χρόνο. Σε λέβητες καύσης οι οποίοι χρησιμοποιούν βεβιασμένη κυκλοφορία , οι αντλίες αυτές ανοίγονται και επιθεωρούνται σε κάθε επιθεώρηση λέβητα.</a:t>
            </a:r>
          </a:p>
          <a:p>
            <a:pPr marL="468000" indent="360000">
              <a:buNone/>
            </a:pPr>
            <a:r>
              <a:rPr lang="el-GR" sz="1800" dirty="0">
                <a:solidFill>
                  <a:srgbClr val="FF0000"/>
                </a:solidFill>
                <a:latin typeface="Arial Black" pitchFamily="34" charset="0"/>
              </a:rPr>
              <a:t>β) </a:t>
            </a:r>
            <a:r>
              <a:rPr lang="el-GR" sz="1800" dirty="0">
                <a:latin typeface="Arial Black" pitchFamily="34" charset="0"/>
              </a:rPr>
              <a:t>Κατά τις ετήσιες επιθεωρήσεις, υπερθερμαντήρες, </a:t>
            </a:r>
            <a:r>
              <a:rPr lang="el-GR" sz="1800" dirty="0" err="1">
                <a:latin typeface="Arial Black" pitchFamily="34" charset="0"/>
              </a:rPr>
              <a:t>οικονομητήρες</a:t>
            </a:r>
            <a:r>
              <a:rPr lang="el-GR" sz="1800" dirty="0">
                <a:latin typeface="Arial Black" pitchFamily="34" charset="0"/>
              </a:rPr>
              <a:t> και προθερμαντήρες αέρα, επιθεωρούνται εσωτερικά και εξωτερικά και εφ όσον κριθεί αναγκαίο τα μέρη που εργάζονται υπό πίεση υποβάλλονται σε υδραυλική δοκιμή, ενώ ελέγχονται  τα πάχη των πλακών και των αυλών και οι διαστάσεις των συνδετών - </a:t>
            </a:r>
            <a:r>
              <a:rPr lang="el-GR" sz="1800" dirty="0" err="1">
                <a:latin typeface="Arial Black" pitchFamily="34" charset="0"/>
              </a:rPr>
              <a:t>ενδετών</a:t>
            </a:r>
            <a:r>
              <a:rPr lang="el-GR" sz="1800" dirty="0">
                <a:latin typeface="Arial Black" pitchFamily="34" charset="0"/>
              </a:rPr>
              <a:t>, για να προσδιορισθεί η πίεση λειτουργίας του λέβητα, μέσα στα όρια ασφαλείας.</a:t>
            </a:r>
          </a:p>
        </p:txBody>
      </p:sp>
      <p:sp>
        <p:nvSpPr>
          <p:cNvPr id="4" name="Title 1">
            <a:extLst>
              <a:ext uri="{FF2B5EF4-FFF2-40B4-BE49-F238E27FC236}">
                <a16:creationId xmlns:a16="http://schemas.microsoft.com/office/drawing/2014/main" id="{01CAE63A-B1C5-4BE8-69ED-D5003674498B}"/>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err="1">
                <a:solidFill>
                  <a:srgbClr val="FFFF00"/>
                </a:solidFill>
                <a:latin typeface="Arial" pitchFamily="34" charset="0"/>
                <a:cs typeface="Arial" pitchFamily="34" charset="0"/>
              </a:rPr>
              <a:t>Ποιές</a:t>
            </a:r>
            <a:r>
              <a:rPr lang="el-GR" sz="2400" b="1" u="sng" dirty="0">
                <a:solidFill>
                  <a:srgbClr val="FFFF00"/>
                </a:solidFill>
                <a:latin typeface="Arial" pitchFamily="34" charset="0"/>
                <a:cs typeface="Arial" pitchFamily="34" charset="0"/>
              </a:rPr>
              <a:t> επιθεωρήσεις γίνονται από επιθεωρητές στους λέβητες</a:t>
            </a:r>
            <a:endParaRPr lang="en-US" sz="2400" b="1" u="sng" dirty="0">
              <a:solidFill>
                <a:srgbClr val="FFFF00"/>
              </a:solidFill>
              <a:latin typeface="Arial" pitchFamily="34" charset="0"/>
              <a:cs typeface="Arial" pitchFamily="34" charset="0"/>
            </a:endParaRP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96752"/>
            <a:ext cx="8572500" cy="5328592"/>
          </a:xfrm>
        </p:spPr>
        <p:txBody>
          <a:bodyPr>
            <a:noAutofit/>
          </a:bodyPr>
          <a:lstStyle/>
          <a:p>
            <a:pPr marL="360000" indent="396000">
              <a:buNone/>
            </a:pPr>
            <a:r>
              <a:rPr lang="el-GR" sz="2000" dirty="0">
                <a:latin typeface="Arial Black" pitchFamily="34" charset="0"/>
              </a:rPr>
              <a:t> Τα κύρια εξαρτήματα των υπερθερμαντήρων και </a:t>
            </a:r>
            <a:r>
              <a:rPr lang="el-GR" sz="2000" dirty="0" err="1">
                <a:latin typeface="Arial Black" pitchFamily="34" charset="0"/>
              </a:rPr>
              <a:t>οικονομητήρων</a:t>
            </a:r>
            <a:r>
              <a:rPr lang="el-GR" sz="2000" dirty="0">
                <a:latin typeface="Arial Black" pitchFamily="34" charset="0"/>
              </a:rPr>
              <a:t> πάνω στον λέβητα και οι συνδέσεις τους μ αυτούς πρέπει ν ανοίγονται και να επιθεωρούνται, ενώ τα ασφαλιστικά να ρυθμίζονται υπ' ατμό σε πίεση όχι μεγαλύτερη από 3% πάνω από την εγκεκριμένη πίεση λειτουργίας τους.</a:t>
            </a:r>
          </a:p>
          <a:p>
            <a:pPr marL="360000" indent="396000">
              <a:buNone/>
            </a:pPr>
            <a:r>
              <a:rPr lang="el-GR" sz="2000" dirty="0">
                <a:latin typeface="Arial Black" pitchFamily="34" charset="0"/>
              </a:rPr>
              <a:t> Οι υπόλοιπες συνδέσεις και εξαρτήματα επιθεωρούνται εξωτερικά και ανοίγονται προς εξέταση, μόνο εφόσον κριθεί  αναγκαίο από τον επιθεωρητή. Επιθεωρούνται τα εγκάρσια </a:t>
            </a:r>
            <a:r>
              <a:rPr lang="el-GR" sz="2000" dirty="0" err="1">
                <a:latin typeface="Arial Black" pitchFamily="34" charset="0"/>
              </a:rPr>
              <a:t>αντιδιατοιχιστικά</a:t>
            </a:r>
            <a:r>
              <a:rPr lang="el-GR" sz="2000" dirty="0">
                <a:latin typeface="Arial Black" pitchFamily="34" charset="0"/>
              </a:rPr>
              <a:t> στηρίγματα και οι υποστάτες  </a:t>
            </a:r>
            <a:r>
              <a:rPr lang="el-GR" sz="2000" dirty="0" err="1">
                <a:latin typeface="Arial Black" pitchFamily="34" charset="0"/>
              </a:rPr>
              <a:t>έδρασης</a:t>
            </a:r>
            <a:r>
              <a:rPr lang="el-GR" sz="2000" dirty="0">
                <a:latin typeface="Arial Black" pitchFamily="34" charset="0"/>
              </a:rPr>
              <a:t>  και ελέγχεται η καλή λειτουργία τους.</a:t>
            </a:r>
          </a:p>
          <a:p>
            <a:pPr marL="468000" indent="360000">
              <a:buNone/>
            </a:pPr>
            <a:r>
              <a:rPr lang="el-GR" sz="2000" dirty="0">
                <a:solidFill>
                  <a:srgbClr val="FF0000"/>
                </a:solidFill>
                <a:latin typeface="Arial Black" pitchFamily="34" charset="0"/>
              </a:rPr>
              <a:t>γ) </a:t>
            </a:r>
            <a:r>
              <a:rPr lang="el-GR" sz="2000" dirty="0">
                <a:latin typeface="Arial Black" pitchFamily="34" charset="0"/>
              </a:rPr>
              <a:t>Το σύστημα καύσης πετρελαίου ελέγχεται κάτω από συνθήκες λειτουργίας, γενική δε επιθεώρηση εκτελείται στις βαλβίδες και σωληνώσεις των δεξαμενών, στα χειριστήρια και τους καταθλιπτικούς σωλήνες πετρελαίου μεταξύ αντλιών και καυστήρων.</a:t>
            </a:r>
          </a:p>
        </p:txBody>
      </p:sp>
      <p:sp>
        <p:nvSpPr>
          <p:cNvPr id="4" name="Title 1">
            <a:extLst>
              <a:ext uri="{FF2B5EF4-FFF2-40B4-BE49-F238E27FC236}">
                <a16:creationId xmlns:a16="http://schemas.microsoft.com/office/drawing/2014/main" id="{01CAE63A-B1C5-4BE8-69ED-D5003674498B}"/>
              </a:ext>
            </a:extLst>
          </p:cNvPr>
          <p:cNvSpPr txBox="1">
            <a:spLocks/>
          </p:cNvSpPr>
          <p:nvPr/>
        </p:nvSpPr>
        <p:spPr>
          <a:xfrm>
            <a:off x="285750" y="188188"/>
            <a:ext cx="8572500" cy="714357"/>
          </a:xfrm>
          <a:prstGeom prst="rect">
            <a:avLst/>
          </a:prstGeom>
          <a:solidFill>
            <a:srgbClr val="7030A0"/>
          </a:solidFill>
          <a:effectLst/>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err="1">
                <a:solidFill>
                  <a:srgbClr val="FFFF00"/>
                </a:solidFill>
                <a:latin typeface="Arial" pitchFamily="34" charset="0"/>
                <a:cs typeface="Arial" pitchFamily="34" charset="0"/>
              </a:rPr>
              <a:t>Ποιές</a:t>
            </a:r>
            <a:r>
              <a:rPr lang="el-GR" sz="2400" b="1" u="sng" dirty="0">
                <a:solidFill>
                  <a:srgbClr val="FFFF00"/>
                </a:solidFill>
                <a:latin typeface="Arial" pitchFamily="34" charset="0"/>
                <a:cs typeface="Arial" pitchFamily="34" charset="0"/>
              </a:rPr>
              <a:t> επιθεωρήσεις γίνονται από επιθεωρητές στους λέβητες</a:t>
            </a:r>
            <a:endParaRPr lang="en-US" sz="2400" b="1" u="sng"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9925084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pic>
        <p:nvPicPr>
          <p:cNvPr id="6" name="Content Placeholder 5" descr="scan0012.jpg"/>
          <p:cNvPicPr>
            <a:picLocks noGrp="1" noChangeAspect="1"/>
          </p:cNvPicPr>
          <p:nvPr>
            <p:ph sz="half" idx="2"/>
          </p:nvPr>
        </p:nvPicPr>
        <p:blipFill>
          <a:blip r:embed="rId3" cstate="print">
            <a:lum bright="-49000" contrast="66000"/>
          </a:blip>
          <a:stretch>
            <a:fillRect/>
          </a:stretch>
        </p:blipFill>
        <p:spPr>
          <a:xfrm>
            <a:off x="1238997" y="1052736"/>
            <a:ext cx="6521989" cy="5616623"/>
          </a:xfrm>
        </p:spPr>
      </p:pic>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1.3.  ΛΕΒΗΤΑΣ </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ΤΥΠΟΥ  </a:t>
            </a:r>
            <a:r>
              <a:rPr lang="en-US" sz="2400" b="1" u="sng" dirty="0">
                <a:solidFill>
                  <a:schemeClr val="bg1"/>
                </a:solidFill>
                <a:latin typeface="Arial" pitchFamily="34" charset="0"/>
                <a:cs typeface="Arial" pitchFamily="34" charset="0"/>
              </a:rPr>
              <a:t>&lt;&lt; </a:t>
            </a:r>
            <a:r>
              <a:rPr lang="en-US" sz="3600" b="1" u="sng" dirty="0">
                <a:solidFill>
                  <a:schemeClr val="bg1"/>
                </a:solidFill>
                <a:latin typeface="Arial" pitchFamily="34" charset="0"/>
                <a:cs typeface="Arial" pitchFamily="34" charset="0"/>
              </a:rPr>
              <a:t>D</a:t>
            </a:r>
            <a:r>
              <a:rPr lang="en-US" sz="2400" b="1" u="sng" dirty="0">
                <a:solidFill>
                  <a:schemeClr val="bg1"/>
                </a:solidFill>
                <a:latin typeface="Arial" pitchFamily="34" charset="0"/>
                <a:cs typeface="Arial" pitchFamily="34" charset="0"/>
              </a:rPr>
              <a:t> &gt;&gt;</a:t>
            </a:r>
          </a:p>
        </p:txBody>
      </p:sp>
    </p:spTree>
    <p:extLst>
      <p:ext uri="{BB962C8B-B14F-4D97-AF65-F5344CB8AC3E}">
        <p14:creationId xmlns:p14="http://schemas.microsoft.com/office/powerpoint/2010/main" val="16936425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1.3.  ΛΕΒΗΤΑΣ </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ΤΥΠΟΥ  </a:t>
            </a:r>
            <a:r>
              <a:rPr lang="en-US" sz="2400" b="1" u="sng" dirty="0">
                <a:solidFill>
                  <a:schemeClr val="bg1"/>
                </a:solidFill>
                <a:latin typeface="Arial" pitchFamily="34" charset="0"/>
                <a:cs typeface="Arial" pitchFamily="34" charset="0"/>
              </a:rPr>
              <a:t>&lt;&lt; </a:t>
            </a:r>
            <a:r>
              <a:rPr lang="en-US" sz="3600" b="1" u="sng" dirty="0">
                <a:solidFill>
                  <a:schemeClr val="bg1"/>
                </a:solidFill>
                <a:latin typeface="Arial" pitchFamily="34" charset="0"/>
                <a:cs typeface="Arial" pitchFamily="34" charset="0"/>
              </a:rPr>
              <a:t>D</a:t>
            </a:r>
            <a:r>
              <a:rPr lang="en-US" sz="2400" b="1" u="sng" dirty="0">
                <a:solidFill>
                  <a:schemeClr val="bg1"/>
                </a:solidFill>
                <a:latin typeface="Arial" pitchFamily="34" charset="0"/>
                <a:cs typeface="Arial" pitchFamily="34" charset="0"/>
              </a:rPr>
              <a:t> &gt;&gt;</a:t>
            </a:r>
          </a:p>
        </p:txBody>
      </p:sp>
      <p:pic>
        <p:nvPicPr>
          <p:cNvPr id="2050" name="Picture 2" descr="C:\Users\Fadi\Desktop\NP410163321-1b.jpg"/>
          <p:cNvPicPr>
            <a:picLocks noChangeAspect="1" noChangeArrowheads="1"/>
          </p:cNvPicPr>
          <p:nvPr/>
        </p:nvPicPr>
        <p:blipFill>
          <a:blip r:embed="rId3" cstate="print"/>
          <a:srcRect/>
          <a:stretch>
            <a:fillRect/>
          </a:stretch>
        </p:blipFill>
        <p:spPr bwMode="auto">
          <a:xfrm>
            <a:off x="683568" y="1268760"/>
            <a:ext cx="7776864" cy="5112568"/>
          </a:xfrm>
          <a:prstGeom prst="rect">
            <a:avLst/>
          </a:prstGeom>
          <a:noFill/>
        </p:spPr>
      </p:pic>
    </p:spTree>
    <p:extLst>
      <p:ext uri="{BB962C8B-B14F-4D97-AF65-F5344CB8AC3E}">
        <p14:creationId xmlns:p14="http://schemas.microsoft.com/office/powerpoint/2010/main" val="27869747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1.3.  ΛΕΒΗΤΑΣ </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ΤΥΠΟΥ  </a:t>
            </a:r>
            <a:r>
              <a:rPr lang="en-US" sz="2400" b="1" u="sng" dirty="0">
                <a:solidFill>
                  <a:schemeClr val="bg1"/>
                </a:solidFill>
                <a:latin typeface="Arial" pitchFamily="34" charset="0"/>
                <a:cs typeface="Arial" pitchFamily="34" charset="0"/>
              </a:rPr>
              <a:t>&lt;&lt; </a:t>
            </a:r>
            <a:r>
              <a:rPr lang="en-US" sz="3600" b="1" u="sng" dirty="0">
                <a:solidFill>
                  <a:schemeClr val="bg1"/>
                </a:solidFill>
                <a:latin typeface="Arial" pitchFamily="34" charset="0"/>
                <a:cs typeface="Arial" pitchFamily="34" charset="0"/>
              </a:rPr>
              <a:t>D</a:t>
            </a:r>
            <a:r>
              <a:rPr lang="en-US" sz="2400" b="1" u="sng" dirty="0">
                <a:solidFill>
                  <a:schemeClr val="bg1"/>
                </a:solidFill>
                <a:latin typeface="Arial" pitchFamily="34" charset="0"/>
                <a:cs typeface="Arial" pitchFamily="34" charset="0"/>
              </a:rPr>
              <a:t> &gt;&gt;</a:t>
            </a:r>
          </a:p>
        </p:txBody>
      </p:sp>
      <p:pic>
        <p:nvPicPr>
          <p:cNvPr id="3074" name="Picture 2" descr="C:\Users\Fadi\Desktop\460122719_119.jpg"/>
          <p:cNvPicPr>
            <a:picLocks noChangeAspect="1" noChangeArrowheads="1"/>
          </p:cNvPicPr>
          <p:nvPr/>
        </p:nvPicPr>
        <p:blipFill>
          <a:blip r:embed="rId3" cstate="print"/>
          <a:srcRect/>
          <a:stretch>
            <a:fillRect/>
          </a:stretch>
        </p:blipFill>
        <p:spPr bwMode="auto">
          <a:xfrm>
            <a:off x="539552" y="1196753"/>
            <a:ext cx="8136904" cy="5328592"/>
          </a:xfrm>
          <a:prstGeom prst="rect">
            <a:avLst/>
          </a:prstGeom>
          <a:noFill/>
        </p:spPr>
      </p:pic>
    </p:spTree>
    <p:extLst>
      <p:ext uri="{BB962C8B-B14F-4D97-AF65-F5344CB8AC3E}">
        <p14:creationId xmlns:p14="http://schemas.microsoft.com/office/powerpoint/2010/main" val="39344512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1.3.  ΛΕΒΗΤΑΣ </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ΤΥΠΟΥ  </a:t>
            </a:r>
            <a:r>
              <a:rPr lang="en-US" sz="2400" b="1" u="sng" dirty="0">
                <a:solidFill>
                  <a:schemeClr val="bg1"/>
                </a:solidFill>
                <a:latin typeface="Arial" pitchFamily="34" charset="0"/>
                <a:cs typeface="Arial" pitchFamily="34" charset="0"/>
              </a:rPr>
              <a:t>&lt;&lt; </a:t>
            </a:r>
            <a:r>
              <a:rPr lang="en-US" sz="3600" b="1" u="sng" dirty="0">
                <a:solidFill>
                  <a:schemeClr val="bg1"/>
                </a:solidFill>
                <a:latin typeface="Arial" pitchFamily="34" charset="0"/>
                <a:cs typeface="Arial" pitchFamily="34" charset="0"/>
              </a:rPr>
              <a:t>D</a:t>
            </a:r>
            <a:r>
              <a:rPr lang="en-US" sz="2400" b="1" u="sng" dirty="0">
                <a:solidFill>
                  <a:schemeClr val="bg1"/>
                </a:solidFill>
                <a:latin typeface="Arial" pitchFamily="34" charset="0"/>
                <a:cs typeface="Arial" pitchFamily="34" charset="0"/>
              </a:rPr>
              <a:t> &gt;&gt;</a:t>
            </a:r>
          </a:p>
        </p:txBody>
      </p:sp>
      <p:pic>
        <p:nvPicPr>
          <p:cNvPr id="2" name="Picture 2" descr="C:\Users\Fadi\Desktop\bwtwo.jpg"/>
          <p:cNvPicPr>
            <a:picLocks noChangeAspect="1" noChangeArrowheads="1"/>
          </p:cNvPicPr>
          <p:nvPr/>
        </p:nvPicPr>
        <p:blipFill>
          <a:blip r:embed="rId3" cstate="print"/>
          <a:srcRect/>
          <a:stretch>
            <a:fillRect/>
          </a:stretch>
        </p:blipFill>
        <p:spPr bwMode="auto">
          <a:xfrm>
            <a:off x="323528" y="1124744"/>
            <a:ext cx="8496944" cy="5472608"/>
          </a:xfrm>
          <a:prstGeom prst="rect">
            <a:avLst/>
          </a:prstGeom>
          <a:noFill/>
        </p:spPr>
      </p:pic>
    </p:spTree>
    <p:extLst>
      <p:ext uri="{BB962C8B-B14F-4D97-AF65-F5344CB8AC3E}">
        <p14:creationId xmlns:p14="http://schemas.microsoft.com/office/powerpoint/2010/main" val="21527484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2" name="Rectangle 4"/>
          <p:cNvSpPr>
            <a:spLocks noGrp="1" noChangeArrowheads="1"/>
          </p:cNvSpPr>
          <p:nvPr>
            <p:ph type="title"/>
          </p:nvPr>
        </p:nvSpPr>
        <p:spPr>
          <a:xfrm>
            <a:off x="323528" y="188640"/>
            <a:ext cx="8568952" cy="720080"/>
          </a:xfrm>
          <a:solidFill>
            <a:srgbClr val="7030A0"/>
          </a:solidFill>
        </p:spPr>
        <p:txBody>
          <a:bodyPr>
            <a:normAutofit/>
          </a:bodyPr>
          <a:lstStyle/>
          <a:p>
            <a:r>
              <a:rPr lang="el-GR" sz="2400" b="1" dirty="0">
                <a:solidFill>
                  <a:schemeClr val="bg1"/>
                </a:solidFill>
                <a:latin typeface="Arial" pitchFamily="34" charset="0"/>
                <a:cs typeface="Arial" pitchFamily="34" charset="0"/>
              </a:rPr>
              <a:t>1.3.  </a:t>
            </a:r>
            <a:r>
              <a:rPr lang="en-US" sz="2400" b="1" dirty="0">
                <a:solidFill>
                  <a:schemeClr val="bg1"/>
                </a:solidFill>
                <a:latin typeface="Arial" pitchFamily="34" charset="0"/>
                <a:cs typeface="Arial" pitchFamily="34" charset="0"/>
              </a:rPr>
              <a:t>ΑΤΜΟΛΕΒΗΤΑΣ</a:t>
            </a:r>
            <a:r>
              <a:rPr lang="el-GR" sz="2400" b="1" dirty="0">
                <a:solidFill>
                  <a:schemeClr val="bg1"/>
                </a:solidFill>
                <a:latin typeface="Arial" pitchFamily="34" charset="0"/>
                <a:cs typeface="Arial" pitchFamily="34" charset="0"/>
              </a:rPr>
              <a:t> </a:t>
            </a:r>
            <a:r>
              <a:rPr lang="en-US" sz="2400" b="1" dirty="0">
                <a:solidFill>
                  <a:schemeClr val="bg1"/>
                </a:solidFill>
                <a:latin typeface="Arial" pitchFamily="34" charset="0"/>
                <a:cs typeface="Arial" pitchFamily="34" charset="0"/>
              </a:rPr>
              <a:t>- AALBORG</a:t>
            </a:r>
            <a:r>
              <a:rPr lang="el-GR" sz="2400" b="1" dirty="0">
                <a:solidFill>
                  <a:schemeClr val="bg1"/>
                </a:solidFill>
                <a:latin typeface="Arial" pitchFamily="34" charset="0"/>
                <a:cs typeface="Arial" pitchFamily="34" charset="0"/>
              </a:rPr>
              <a:t> - </a:t>
            </a:r>
            <a:r>
              <a:rPr lang="en-US" sz="2400" b="1" dirty="0">
                <a:solidFill>
                  <a:schemeClr val="bg1"/>
                </a:solidFill>
                <a:latin typeface="Arial" pitchFamily="34" charset="0"/>
                <a:cs typeface="Arial" pitchFamily="34" charset="0"/>
              </a:rPr>
              <a:t>ΜΙSSION D -TYPE</a:t>
            </a:r>
          </a:p>
        </p:txBody>
      </p:sp>
      <p:pic>
        <p:nvPicPr>
          <p:cNvPr id="206853" name="Picture 5" descr="M:\AS\mission d_type\Billeder\MISS-D44.JPG"/>
          <p:cNvPicPr>
            <a:picLocks noChangeAspect="1" noChangeArrowheads="1"/>
          </p:cNvPicPr>
          <p:nvPr/>
        </p:nvPicPr>
        <p:blipFill>
          <a:blip r:embed="rId2" cstate="print"/>
          <a:srcRect l="29578" t="3522" r="19717" b="6676"/>
          <a:stretch>
            <a:fillRect/>
          </a:stretch>
        </p:blipFill>
        <p:spPr bwMode="auto">
          <a:xfrm>
            <a:off x="2971800" y="1524000"/>
            <a:ext cx="3389313" cy="4648200"/>
          </a:xfrm>
          <a:prstGeom prst="rect">
            <a:avLst/>
          </a:prstGeom>
          <a:noFill/>
        </p:spPr>
      </p:pic>
    </p:spTree>
    <p:extLst>
      <p:ext uri="{BB962C8B-B14F-4D97-AF65-F5344CB8AC3E}">
        <p14:creationId xmlns:p14="http://schemas.microsoft.com/office/powerpoint/2010/main" val="2531165663"/>
      </p:ext>
    </p:extLst>
  </p:cSld>
  <p:clrMapOvr>
    <a:masterClrMapping/>
  </p:clrMapOvr>
  <p:transition advTm="180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cstate="print"/>
          <a:srcRect/>
          <a:stretch>
            <a:fillRect/>
          </a:stretch>
        </p:blipFill>
        <p:spPr bwMode="auto">
          <a:xfrm>
            <a:off x="1219200" y="2057400"/>
            <a:ext cx="2193925" cy="3733800"/>
          </a:xfrm>
          <a:prstGeom prst="rect">
            <a:avLst/>
          </a:prstGeom>
          <a:noFill/>
          <a:ln w="9525">
            <a:noFill/>
            <a:miter lim="800000"/>
            <a:headEnd/>
            <a:tailEnd/>
          </a:ln>
        </p:spPr>
      </p:pic>
      <p:grpSp>
        <p:nvGrpSpPr>
          <p:cNvPr id="2" name="Group 3"/>
          <p:cNvGrpSpPr>
            <a:grpSpLocks/>
          </p:cNvGrpSpPr>
          <p:nvPr/>
        </p:nvGrpSpPr>
        <p:grpSpPr bwMode="auto">
          <a:xfrm>
            <a:off x="4267200" y="3200400"/>
            <a:ext cx="962025" cy="2008188"/>
            <a:chOff x="3408" y="1968"/>
            <a:chExt cx="606" cy="1265"/>
          </a:xfrm>
        </p:grpSpPr>
        <p:sp>
          <p:nvSpPr>
            <p:cNvPr id="148484" name="Rectangle 4"/>
            <p:cNvSpPr>
              <a:spLocks noChangeArrowheads="1"/>
            </p:cNvSpPr>
            <p:nvPr/>
          </p:nvSpPr>
          <p:spPr bwMode="auto">
            <a:xfrm>
              <a:off x="3408" y="1968"/>
              <a:ext cx="606" cy="1265"/>
            </a:xfrm>
            <a:prstGeom prst="rect">
              <a:avLst/>
            </a:prstGeom>
            <a:noFill/>
            <a:ln w="9525">
              <a:noFill/>
              <a:miter lim="800000"/>
              <a:headEnd/>
              <a:tailEnd/>
            </a:ln>
          </p:spPr>
          <p:txBody>
            <a:bodyPr/>
            <a:lstStyle/>
            <a:p>
              <a:endParaRPr lang="en-US" dirty="0"/>
            </a:p>
          </p:txBody>
        </p:sp>
        <p:pic>
          <p:nvPicPr>
            <p:cNvPr id="148485" name="Picture 5"/>
            <p:cNvPicPr>
              <a:picLocks noChangeAspect="1" noChangeArrowheads="1"/>
            </p:cNvPicPr>
            <p:nvPr/>
          </p:nvPicPr>
          <p:blipFill>
            <a:blip r:embed="rId3" cstate="print"/>
            <a:srcRect/>
            <a:stretch>
              <a:fillRect/>
            </a:stretch>
          </p:blipFill>
          <p:spPr bwMode="auto">
            <a:xfrm>
              <a:off x="3408" y="1968"/>
              <a:ext cx="606" cy="1265"/>
            </a:xfrm>
            <a:prstGeom prst="rect">
              <a:avLst/>
            </a:prstGeom>
            <a:noFill/>
            <a:ln w="9525">
              <a:noFill/>
              <a:miter lim="800000"/>
              <a:headEnd/>
              <a:tailEnd/>
            </a:ln>
          </p:spPr>
        </p:pic>
      </p:grpSp>
      <p:sp>
        <p:nvSpPr>
          <p:cNvPr id="148486" name="Line 6"/>
          <p:cNvSpPr>
            <a:spLocks noChangeShapeType="1"/>
          </p:cNvSpPr>
          <p:nvPr/>
        </p:nvSpPr>
        <p:spPr bwMode="auto">
          <a:xfrm flipH="1">
            <a:off x="2819400" y="2514600"/>
            <a:ext cx="1524000" cy="762000"/>
          </a:xfrm>
          <a:prstGeom prst="line">
            <a:avLst/>
          </a:prstGeom>
          <a:noFill/>
          <a:ln w="12700">
            <a:solidFill>
              <a:schemeClr val="tx1"/>
            </a:solidFill>
            <a:round/>
            <a:headEnd type="none" w="sm" len="sm"/>
            <a:tailEnd type="triangle" w="med" len="lg"/>
          </a:ln>
          <a:effectLst/>
        </p:spPr>
        <p:txBody>
          <a:bodyPr wrap="none" anchor="ctr"/>
          <a:lstStyle/>
          <a:p>
            <a:endParaRPr lang="en-US" dirty="0"/>
          </a:p>
        </p:txBody>
      </p:sp>
      <p:sp>
        <p:nvSpPr>
          <p:cNvPr id="148487" name="Line 7"/>
          <p:cNvSpPr>
            <a:spLocks noChangeShapeType="1"/>
          </p:cNvSpPr>
          <p:nvPr/>
        </p:nvSpPr>
        <p:spPr bwMode="auto">
          <a:xfrm>
            <a:off x="533400" y="2971800"/>
            <a:ext cx="1066800" cy="838200"/>
          </a:xfrm>
          <a:prstGeom prst="line">
            <a:avLst/>
          </a:prstGeom>
          <a:noFill/>
          <a:ln w="12700">
            <a:solidFill>
              <a:schemeClr val="tx1"/>
            </a:solidFill>
            <a:round/>
            <a:headEnd type="none" w="sm" len="sm"/>
            <a:tailEnd type="triangle" w="med" len="lg"/>
          </a:ln>
          <a:effectLst/>
        </p:spPr>
        <p:txBody>
          <a:bodyPr wrap="none" anchor="ctr"/>
          <a:lstStyle/>
          <a:p>
            <a:endParaRPr lang="en-US" dirty="0"/>
          </a:p>
        </p:txBody>
      </p:sp>
      <p:sp>
        <p:nvSpPr>
          <p:cNvPr id="148488" name="Line 8"/>
          <p:cNvSpPr>
            <a:spLocks noChangeShapeType="1"/>
          </p:cNvSpPr>
          <p:nvPr/>
        </p:nvSpPr>
        <p:spPr bwMode="auto">
          <a:xfrm flipH="1">
            <a:off x="2895600" y="1524000"/>
            <a:ext cx="1447800" cy="914400"/>
          </a:xfrm>
          <a:prstGeom prst="line">
            <a:avLst/>
          </a:prstGeom>
          <a:noFill/>
          <a:ln w="12700">
            <a:solidFill>
              <a:schemeClr val="tx1"/>
            </a:solidFill>
            <a:round/>
            <a:headEnd type="none" w="sm" len="sm"/>
            <a:tailEnd type="triangle" w="med" len="lg"/>
          </a:ln>
          <a:effectLst/>
        </p:spPr>
        <p:txBody>
          <a:bodyPr wrap="none" anchor="ctr"/>
          <a:lstStyle/>
          <a:p>
            <a:endParaRPr lang="en-US" dirty="0"/>
          </a:p>
        </p:txBody>
      </p:sp>
      <p:sp>
        <p:nvSpPr>
          <p:cNvPr id="148489" name="Line 9"/>
          <p:cNvSpPr>
            <a:spLocks noChangeShapeType="1"/>
          </p:cNvSpPr>
          <p:nvPr/>
        </p:nvSpPr>
        <p:spPr bwMode="auto">
          <a:xfrm flipH="1">
            <a:off x="2133600" y="1371600"/>
            <a:ext cx="1066800" cy="762000"/>
          </a:xfrm>
          <a:prstGeom prst="line">
            <a:avLst/>
          </a:prstGeom>
          <a:noFill/>
          <a:ln w="12700">
            <a:solidFill>
              <a:schemeClr val="tx1"/>
            </a:solidFill>
            <a:round/>
            <a:headEnd type="none" w="sm" len="sm"/>
            <a:tailEnd type="triangle" w="med" len="lg"/>
          </a:ln>
          <a:effectLst/>
        </p:spPr>
        <p:txBody>
          <a:bodyPr wrap="none" anchor="ctr"/>
          <a:lstStyle/>
          <a:p>
            <a:endParaRPr lang="en-US" dirty="0"/>
          </a:p>
        </p:txBody>
      </p:sp>
      <p:sp>
        <p:nvSpPr>
          <p:cNvPr id="148490" name="Line 10"/>
          <p:cNvSpPr>
            <a:spLocks noChangeShapeType="1"/>
          </p:cNvSpPr>
          <p:nvPr/>
        </p:nvSpPr>
        <p:spPr bwMode="auto">
          <a:xfrm>
            <a:off x="609600" y="1676400"/>
            <a:ext cx="762000" cy="609600"/>
          </a:xfrm>
          <a:prstGeom prst="line">
            <a:avLst/>
          </a:prstGeom>
          <a:noFill/>
          <a:ln w="12700">
            <a:solidFill>
              <a:schemeClr val="tx1"/>
            </a:solidFill>
            <a:round/>
            <a:headEnd type="none" w="sm" len="sm"/>
            <a:tailEnd type="triangle" w="med" len="lg"/>
          </a:ln>
          <a:effectLst/>
        </p:spPr>
        <p:txBody>
          <a:bodyPr wrap="none" anchor="ctr"/>
          <a:lstStyle/>
          <a:p>
            <a:endParaRPr lang="en-US" dirty="0"/>
          </a:p>
        </p:txBody>
      </p:sp>
      <p:sp>
        <p:nvSpPr>
          <p:cNvPr id="148491" name="Line 11"/>
          <p:cNvSpPr>
            <a:spLocks noChangeShapeType="1"/>
          </p:cNvSpPr>
          <p:nvPr/>
        </p:nvSpPr>
        <p:spPr bwMode="auto">
          <a:xfrm flipV="1">
            <a:off x="609600" y="5562600"/>
            <a:ext cx="914400" cy="304800"/>
          </a:xfrm>
          <a:prstGeom prst="line">
            <a:avLst/>
          </a:prstGeom>
          <a:noFill/>
          <a:ln w="12700">
            <a:solidFill>
              <a:schemeClr val="tx1"/>
            </a:solidFill>
            <a:round/>
            <a:headEnd type="none" w="sm" len="sm"/>
            <a:tailEnd type="triangle" w="sm" len="sm"/>
          </a:ln>
          <a:effectLst/>
        </p:spPr>
        <p:txBody>
          <a:bodyPr wrap="none" anchor="ctr"/>
          <a:lstStyle/>
          <a:p>
            <a:endParaRPr lang="en-US" dirty="0"/>
          </a:p>
        </p:txBody>
      </p:sp>
      <p:sp>
        <p:nvSpPr>
          <p:cNvPr id="148492" name="Text Box 12"/>
          <p:cNvSpPr txBox="1">
            <a:spLocks noChangeArrowheads="1"/>
          </p:cNvSpPr>
          <p:nvPr/>
        </p:nvSpPr>
        <p:spPr bwMode="auto">
          <a:xfrm>
            <a:off x="4419600" y="2286000"/>
            <a:ext cx="1905000" cy="366713"/>
          </a:xfrm>
          <a:prstGeom prst="rect">
            <a:avLst/>
          </a:prstGeom>
          <a:noFill/>
          <a:ln w="12700">
            <a:noFill/>
            <a:miter lim="800000"/>
            <a:headEnd type="none" w="sm" len="sm"/>
            <a:tailEnd type="none" w="sm" len="sm"/>
          </a:ln>
          <a:effectLst/>
        </p:spPr>
        <p:txBody>
          <a:bodyPr>
            <a:spAutoFit/>
          </a:bodyPr>
          <a:lstStyle/>
          <a:p>
            <a:pPr>
              <a:spcBef>
                <a:spcPct val="50000"/>
              </a:spcBef>
            </a:pPr>
            <a:r>
              <a:rPr lang="el-GR" sz="1800">
                <a:latin typeface="PA-Arc-Light" pitchFamily="34" charset="0"/>
              </a:rPr>
              <a:t>ΕΣΤΙΑ</a:t>
            </a:r>
            <a:endParaRPr lang="en-US" dirty="0">
              <a:latin typeface="Book Antiqua" pitchFamily="18" charset="0"/>
            </a:endParaRPr>
          </a:p>
        </p:txBody>
      </p:sp>
      <p:sp>
        <p:nvSpPr>
          <p:cNvPr id="148493" name="Text Box 13"/>
          <p:cNvSpPr txBox="1">
            <a:spLocks noChangeArrowheads="1"/>
          </p:cNvSpPr>
          <p:nvPr/>
        </p:nvSpPr>
        <p:spPr bwMode="auto">
          <a:xfrm>
            <a:off x="4343400" y="1447800"/>
            <a:ext cx="1981200" cy="366713"/>
          </a:xfrm>
          <a:prstGeom prst="rect">
            <a:avLst/>
          </a:prstGeom>
          <a:noFill/>
          <a:ln w="12700">
            <a:noFill/>
            <a:miter lim="800000"/>
            <a:headEnd type="none" w="sm" len="sm"/>
            <a:tailEnd type="none" w="sm" len="sm"/>
          </a:ln>
          <a:effectLst/>
        </p:spPr>
        <p:txBody>
          <a:bodyPr>
            <a:spAutoFit/>
          </a:bodyPr>
          <a:lstStyle/>
          <a:p>
            <a:pPr>
              <a:spcBef>
                <a:spcPct val="50000"/>
              </a:spcBef>
            </a:pPr>
            <a:r>
              <a:rPr lang="en-US" sz="1800" dirty="0">
                <a:latin typeface="PA-Arc-Light" pitchFamily="34" charset="0"/>
              </a:rPr>
              <a:t>ΚΑΥΣΤΗΡΑΣ</a:t>
            </a:r>
          </a:p>
        </p:txBody>
      </p:sp>
      <p:sp>
        <p:nvSpPr>
          <p:cNvPr id="148494" name="Text Box 14"/>
          <p:cNvSpPr txBox="1">
            <a:spLocks noChangeArrowheads="1"/>
          </p:cNvSpPr>
          <p:nvPr/>
        </p:nvSpPr>
        <p:spPr bwMode="auto">
          <a:xfrm>
            <a:off x="3200400" y="1066800"/>
            <a:ext cx="1447800" cy="366713"/>
          </a:xfrm>
          <a:prstGeom prst="rect">
            <a:avLst/>
          </a:prstGeom>
          <a:noFill/>
          <a:ln w="12700">
            <a:noFill/>
            <a:miter lim="800000"/>
            <a:headEnd type="none" w="sm" len="sm"/>
            <a:tailEnd type="none" w="sm" len="sm"/>
          </a:ln>
          <a:effectLst/>
        </p:spPr>
        <p:txBody>
          <a:bodyPr>
            <a:spAutoFit/>
          </a:bodyPr>
          <a:lstStyle/>
          <a:p>
            <a:pPr>
              <a:spcBef>
                <a:spcPct val="50000"/>
              </a:spcBef>
            </a:pPr>
            <a:r>
              <a:rPr lang="en-US" sz="1800" dirty="0">
                <a:latin typeface="PA-Arc-Light" pitchFamily="34" charset="0"/>
              </a:rPr>
              <a:t>ΚΑΜΙΝΑΔΑ</a:t>
            </a:r>
          </a:p>
        </p:txBody>
      </p:sp>
      <p:sp>
        <p:nvSpPr>
          <p:cNvPr id="148495" name="Text Box 15"/>
          <p:cNvSpPr txBox="1">
            <a:spLocks noChangeArrowheads="1"/>
          </p:cNvSpPr>
          <p:nvPr/>
        </p:nvSpPr>
        <p:spPr bwMode="auto">
          <a:xfrm>
            <a:off x="457200" y="1524000"/>
            <a:ext cx="2057400" cy="366713"/>
          </a:xfrm>
          <a:prstGeom prst="rect">
            <a:avLst/>
          </a:prstGeom>
          <a:noFill/>
          <a:ln w="12700">
            <a:noFill/>
            <a:miter lim="800000"/>
            <a:headEnd type="none" w="sm" len="sm"/>
            <a:tailEnd type="none" w="sm" len="sm"/>
          </a:ln>
          <a:effectLst/>
        </p:spPr>
        <p:txBody>
          <a:bodyPr>
            <a:spAutoFit/>
          </a:bodyPr>
          <a:lstStyle/>
          <a:p>
            <a:pPr>
              <a:spcBef>
                <a:spcPct val="50000"/>
              </a:spcBef>
            </a:pPr>
            <a:r>
              <a:rPr lang="en-US" sz="1800" dirty="0">
                <a:latin typeface="PA-Arc-Light" pitchFamily="34" charset="0"/>
              </a:rPr>
              <a:t>ΑΤΜΟΘΑΛΑΜΟΣ</a:t>
            </a:r>
          </a:p>
        </p:txBody>
      </p:sp>
      <p:sp>
        <p:nvSpPr>
          <p:cNvPr id="148496" name="Text Box 16"/>
          <p:cNvSpPr txBox="1">
            <a:spLocks noChangeArrowheads="1"/>
          </p:cNvSpPr>
          <p:nvPr/>
        </p:nvSpPr>
        <p:spPr bwMode="auto">
          <a:xfrm>
            <a:off x="685800" y="5943600"/>
            <a:ext cx="1676400" cy="304800"/>
          </a:xfrm>
          <a:prstGeom prst="rect">
            <a:avLst/>
          </a:prstGeom>
          <a:noFill/>
          <a:ln w="12700">
            <a:noFill/>
            <a:miter lim="800000"/>
            <a:headEnd type="none" w="sm" len="sm"/>
            <a:tailEnd type="none" w="sm" len="sm"/>
          </a:ln>
          <a:effectLst/>
        </p:spPr>
        <p:txBody>
          <a:bodyPr>
            <a:spAutoFit/>
          </a:bodyPr>
          <a:lstStyle/>
          <a:p>
            <a:pPr>
              <a:spcBef>
                <a:spcPct val="50000"/>
              </a:spcBef>
            </a:pPr>
            <a:r>
              <a:rPr lang="en-US" sz="1400" dirty="0">
                <a:latin typeface="PA-Arc-Light" pitchFamily="34" charset="0"/>
              </a:rPr>
              <a:t>ΥΔΡΟΘΑΛΑΜΟΣ</a:t>
            </a:r>
          </a:p>
        </p:txBody>
      </p:sp>
      <p:sp>
        <p:nvSpPr>
          <p:cNvPr id="148497" name="Text Box 17"/>
          <p:cNvSpPr txBox="1">
            <a:spLocks noChangeArrowheads="1"/>
          </p:cNvSpPr>
          <p:nvPr/>
        </p:nvSpPr>
        <p:spPr bwMode="auto">
          <a:xfrm>
            <a:off x="228600" y="2362200"/>
            <a:ext cx="990600" cy="641350"/>
          </a:xfrm>
          <a:prstGeom prst="rect">
            <a:avLst/>
          </a:prstGeom>
          <a:noFill/>
          <a:ln w="12700">
            <a:noFill/>
            <a:miter lim="800000"/>
            <a:headEnd type="none" w="sm" len="sm"/>
            <a:tailEnd type="none" w="sm" len="sm"/>
          </a:ln>
          <a:effectLst/>
        </p:spPr>
        <p:txBody>
          <a:bodyPr>
            <a:spAutoFit/>
          </a:bodyPr>
          <a:lstStyle/>
          <a:p>
            <a:pPr>
              <a:spcBef>
                <a:spcPct val="50000"/>
              </a:spcBef>
            </a:pPr>
            <a:r>
              <a:rPr lang="en-US" sz="1800" dirty="0">
                <a:latin typeface="PA-Arc-Light" pitchFamily="34" charset="0"/>
              </a:rPr>
              <a:t>PIN TUBES</a:t>
            </a:r>
          </a:p>
        </p:txBody>
      </p:sp>
      <p:pic>
        <p:nvPicPr>
          <p:cNvPr id="148499" name="Picture 19" descr="M:\AS\mission d_type\Billeder\MISS-D41.JPG"/>
          <p:cNvPicPr>
            <a:picLocks noChangeAspect="1" noChangeArrowheads="1"/>
          </p:cNvPicPr>
          <p:nvPr/>
        </p:nvPicPr>
        <p:blipFill>
          <a:blip r:embed="rId4" cstate="print"/>
          <a:srcRect l="29884" t="7184" r="21840" b="5177"/>
          <a:stretch>
            <a:fillRect/>
          </a:stretch>
        </p:blipFill>
        <p:spPr bwMode="auto">
          <a:xfrm>
            <a:off x="5791200" y="1752600"/>
            <a:ext cx="3095625" cy="4191000"/>
          </a:xfrm>
          <a:prstGeom prst="rect">
            <a:avLst/>
          </a:prstGeom>
          <a:noFill/>
        </p:spPr>
      </p:pic>
      <p:sp>
        <p:nvSpPr>
          <p:cNvPr id="148507" name="Rectangle 27"/>
          <p:cNvSpPr>
            <a:spLocks noGrp="1" noChangeArrowheads="1"/>
          </p:cNvSpPr>
          <p:nvPr>
            <p:ph type="title"/>
          </p:nvPr>
        </p:nvSpPr>
        <p:spPr>
          <a:xfrm>
            <a:off x="251520" y="188640"/>
            <a:ext cx="8640960" cy="720080"/>
          </a:xfrm>
          <a:solidFill>
            <a:srgbClr val="7030A0"/>
          </a:solidFill>
        </p:spPr>
        <p:txBody>
          <a:bodyPr/>
          <a:lstStyle/>
          <a:p>
            <a:r>
              <a:rPr lang="el-GR" sz="2400" b="1" dirty="0">
                <a:solidFill>
                  <a:schemeClr val="bg1"/>
                </a:solidFill>
                <a:latin typeface="Arial" pitchFamily="34" charset="0"/>
                <a:cs typeface="Arial" pitchFamily="34" charset="0"/>
              </a:rPr>
              <a:t>1.3.  ΓΕΝΙΚΗ ΔΙΑΤΑΞΗ - </a:t>
            </a:r>
            <a:r>
              <a:rPr lang="en-US" sz="2400" b="1" dirty="0">
                <a:solidFill>
                  <a:schemeClr val="bg1"/>
                </a:solidFill>
                <a:latin typeface="Arial" pitchFamily="34" charset="0"/>
                <a:cs typeface="Arial" pitchFamily="34" charset="0"/>
              </a:rPr>
              <a:t>MISSION D-TYPE</a:t>
            </a:r>
            <a:endParaRPr lang="en-GB"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510227896"/>
      </p:ext>
    </p:extLst>
  </p:cSld>
  <p:clrMapOvr>
    <a:masterClrMapping/>
  </p:clrMapOvr>
  <p:transition advTm="180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pic>
        <p:nvPicPr>
          <p:cNvPr id="6" name="Content Placeholder 5" descr="scan0012.jpg"/>
          <p:cNvPicPr>
            <a:picLocks noGrp="1" noChangeAspect="1"/>
          </p:cNvPicPr>
          <p:nvPr>
            <p:ph sz="half" idx="2"/>
          </p:nvPr>
        </p:nvPicPr>
        <p:blipFill>
          <a:blip r:embed="rId3" cstate="print">
            <a:lum bright="-28000" contrast="52000"/>
          </a:blip>
          <a:stretch>
            <a:fillRect/>
          </a:stretch>
        </p:blipFill>
        <p:spPr>
          <a:xfrm>
            <a:off x="3635863" y="1126412"/>
            <a:ext cx="5328592" cy="5401034"/>
          </a:xfrm>
        </p:spPr>
      </p:pic>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1.3.  ΛΕΒΗΤΑΣ </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ΔΥΟ ΕΣΤΙΩΝ ΤΥΠΟΥ </a:t>
            </a:r>
            <a:r>
              <a:rPr lang="en-US" sz="2400" b="1" u="sng" dirty="0">
                <a:solidFill>
                  <a:schemeClr val="bg1"/>
                </a:solidFill>
                <a:latin typeface="Arial" pitchFamily="34" charset="0"/>
                <a:cs typeface="Arial" pitchFamily="34" charset="0"/>
              </a:rPr>
              <a:t>Foster - Wheeler </a:t>
            </a:r>
          </a:p>
        </p:txBody>
      </p:sp>
      <p:sp>
        <p:nvSpPr>
          <p:cNvPr id="8" name="TextBox 7"/>
          <p:cNvSpPr txBox="1"/>
          <p:nvPr/>
        </p:nvSpPr>
        <p:spPr>
          <a:xfrm>
            <a:off x="285720" y="1142984"/>
            <a:ext cx="3357586" cy="954107"/>
          </a:xfrm>
          <a:prstGeom prst="rect">
            <a:avLst/>
          </a:prstGeom>
          <a:noFill/>
        </p:spPr>
        <p:txBody>
          <a:bodyPr wrap="square" rtlCol="0">
            <a:spAutoFit/>
          </a:bodyPr>
          <a:lstStyle/>
          <a:p>
            <a:pPr>
              <a:buClr>
                <a:srgbClr val="FF0000"/>
              </a:buClr>
              <a:buFont typeface="Wingdings" pitchFamily="2" charset="2"/>
              <a:buChar char="Ø"/>
            </a:pPr>
            <a:r>
              <a:rPr lang="el-GR" sz="1400" b="1" dirty="0">
                <a:latin typeface="Arial Black" pitchFamily="34" charset="0"/>
              </a:rPr>
              <a:t>ΔΙΑΘΕΤΕΙ ΜΙΑ ΕΣΤΙΑ ΚΟΡΕΣΜΕΝΟΥ ΑΤΜΟΥ ΔΕΞΙΑ ΚΑΙ ΜΙΑ ΥΠΕΡΘΕΡΜΟΥ ΑΡΙΣΤΕΡΑ.</a:t>
            </a:r>
          </a:p>
        </p:txBody>
      </p:sp>
    </p:spTree>
    <p:extLst>
      <p:ext uri="{BB962C8B-B14F-4D97-AF65-F5344CB8AC3E}">
        <p14:creationId xmlns:p14="http://schemas.microsoft.com/office/powerpoint/2010/main" val="1398500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9940"/>
            <a:ext cx="8501122" cy="6429420"/>
          </a:xfrm>
          <a:solidFill>
            <a:srgbClr val="FFFF00"/>
          </a:solidFill>
        </p:spPr>
        <p:txBody>
          <a:bodyPr>
            <a:noAutofit/>
          </a:bodyPr>
          <a:lstStyle/>
          <a:p>
            <a:br>
              <a:rPr lang="el-GR" sz="6600" b="1" u="sng" dirty="0">
                <a:solidFill>
                  <a:srgbClr val="FF0000"/>
                </a:solidFill>
                <a:latin typeface="Arial" pitchFamily="34" charset="0"/>
                <a:cs typeface="Arial" pitchFamily="34" charset="0"/>
              </a:rPr>
            </a:br>
            <a:r>
              <a:rPr lang="el-GR" sz="7200" b="1" u="sng" dirty="0">
                <a:solidFill>
                  <a:srgbClr val="FF0000"/>
                </a:solidFill>
                <a:latin typeface="Arial" pitchFamily="34" charset="0"/>
                <a:cs typeface="Arial" pitchFamily="34" charset="0"/>
              </a:rPr>
              <a:t>ΥΔΡΑΥΛΩΤΟΙ ΛΕΒΗΤΕΣ</a:t>
            </a:r>
            <a:br>
              <a:rPr lang="en-US" sz="6600" b="1" u="sng" dirty="0">
                <a:solidFill>
                  <a:srgbClr val="FF0000"/>
                </a:solidFill>
                <a:latin typeface="Arial" pitchFamily="34" charset="0"/>
                <a:cs typeface="Arial" pitchFamily="34" charset="0"/>
              </a:rPr>
            </a:br>
            <a:endParaRPr lang="en-US" sz="66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992547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pic>
        <p:nvPicPr>
          <p:cNvPr id="6" name="Content Placeholder 5" descr="scan0012.jpg"/>
          <p:cNvPicPr>
            <a:picLocks noGrp="1" noChangeAspect="1"/>
          </p:cNvPicPr>
          <p:nvPr>
            <p:ph sz="half" idx="2"/>
          </p:nvPr>
        </p:nvPicPr>
        <p:blipFill>
          <a:blip r:embed="rId3" cstate="print">
            <a:lum bright="-36000" contrast="51000"/>
          </a:blip>
          <a:stretch>
            <a:fillRect/>
          </a:stretch>
        </p:blipFill>
        <p:spPr>
          <a:xfrm rot="60000">
            <a:off x="3635896" y="1072568"/>
            <a:ext cx="5328592" cy="5504952"/>
          </a:xfrm>
        </p:spPr>
      </p:pic>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1.3. ΛΕΒΗΤΑΣ </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ΔΥΟ ΕΣΤΙΩΝ ΤΥΠΟΥ </a:t>
            </a:r>
            <a:r>
              <a:rPr lang="en-US" sz="2400" b="1" u="sng" dirty="0">
                <a:solidFill>
                  <a:schemeClr val="bg1"/>
                </a:solidFill>
                <a:latin typeface="Arial" pitchFamily="34" charset="0"/>
                <a:cs typeface="Arial" pitchFamily="34" charset="0"/>
              </a:rPr>
              <a:t>Foster - Wheeler </a:t>
            </a:r>
          </a:p>
        </p:txBody>
      </p:sp>
      <p:sp>
        <p:nvSpPr>
          <p:cNvPr id="8" name="TextBox 7"/>
          <p:cNvSpPr txBox="1"/>
          <p:nvPr/>
        </p:nvSpPr>
        <p:spPr>
          <a:xfrm>
            <a:off x="285720" y="1142984"/>
            <a:ext cx="3357586" cy="738664"/>
          </a:xfrm>
          <a:prstGeom prst="rect">
            <a:avLst/>
          </a:prstGeom>
          <a:noFill/>
        </p:spPr>
        <p:txBody>
          <a:bodyPr wrap="square" rtlCol="0">
            <a:spAutoFit/>
          </a:bodyPr>
          <a:lstStyle/>
          <a:p>
            <a:pPr>
              <a:buClr>
                <a:srgbClr val="FF0000"/>
              </a:buClr>
              <a:buFont typeface="Wingdings" pitchFamily="2" charset="2"/>
              <a:buChar char="Ø"/>
            </a:pPr>
            <a:r>
              <a:rPr lang="el-GR" sz="1400" b="1" dirty="0">
                <a:latin typeface="Arial Black" pitchFamily="34" charset="0"/>
              </a:rPr>
              <a:t>Ο ΛΕΒΗΤΑΣ ΑΥΤΟΣ ΠΑΡΑΓΕΙ ΑΤΜΟ 55000 </a:t>
            </a:r>
            <a:r>
              <a:rPr lang="en-US" sz="1400" b="1" dirty="0">
                <a:latin typeface="Arial Black" pitchFamily="34" charset="0"/>
              </a:rPr>
              <a:t>kg/h </a:t>
            </a:r>
            <a:r>
              <a:rPr lang="el-GR" sz="1400" b="1" dirty="0">
                <a:latin typeface="Arial Black" pitchFamily="34" charset="0"/>
              </a:rPr>
              <a:t>ΠΙΕΣΕΩΣ 42 </a:t>
            </a:r>
            <a:r>
              <a:rPr lang="en-US" sz="1400" b="1" dirty="0">
                <a:latin typeface="Arial Black" pitchFamily="34" charset="0"/>
              </a:rPr>
              <a:t>bar </a:t>
            </a:r>
            <a:r>
              <a:rPr lang="el-GR" sz="1400" b="1" dirty="0">
                <a:latin typeface="Arial Black" pitchFamily="34" charset="0"/>
              </a:rPr>
              <a:t>ΚΑΙ ΘΕΡΜΟΚΡΑΣΙΑΣ 450 °</a:t>
            </a:r>
            <a:r>
              <a:rPr lang="en-US" sz="1400" b="1" dirty="0">
                <a:latin typeface="Arial Black" pitchFamily="34" charset="0"/>
              </a:rPr>
              <a:t>C</a:t>
            </a:r>
            <a:r>
              <a:rPr lang="el-GR" sz="1400" b="1" dirty="0">
                <a:latin typeface="Arial Black" pitchFamily="34" charset="0"/>
              </a:rPr>
              <a:t>.</a:t>
            </a:r>
          </a:p>
        </p:txBody>
      </p:sp>
      <p:sp>
        <p:nvSpPr>
          <p:cNvPr id="7" name="Rectangle 6"/>
          <p:cNvSpPr/>
          <p:nvPr/>
        </p:nvSpPr>
        <p:spPr>
          <a:xfrm>
            <a:off x="4274482" y="3244334"/>
            <a:ext cx="595035" cy="369332"/>
          </a:xfrm>
          <a:prstGeom prst="rect">
            <a:avLst/>
          </a:prstGeom>
        </p:spPr>
        <p:txBody>
          <a:bodyPr wrap="none">
            <a:spAutoFit/>
          </a:bodyPr>
          <a:lstStyle/>
          <a:p>
            <a:r>
              <a:rPr lang="en-US" b="1" dirty="0">
                <a:latin typeface="Arial Black" pitchFamily="34" charset="0"/>
              </a:rPr>
              <a:t>bar</a:t>
            </a:r>
            <a:endParaRPr lang="en-US" dirty="0"/>
          </a:p>
        </p:txBody>
      </p:sp>
    </p:spTree>
    <p:extLst>
      <p:ext uri="{BB962C8B-B14F-4D97-AF65-F5344CB8AC3E}">
        <p14:creationId xmlns:p14="http://schemas.microsoft.com/office/powerpoint/2010/main" val="3588705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19920" y="1124744"/>
            <a:ext cx="8538360" cy="5458618"/>
          </a:xfrm>
        </p:spPr>
        <p:txBody>
          <a:bodyPr>
            <a:normAutofit fontScale="85000" lnSpcReduction="10000"/>
          </a:bodyPr>
          <a:lstStyle/>
          <a:p>
            <a:pPr>
              <a:lnSpc>
                <a:spcPct val="100000"/>
              </a:lnSpc>
            </a:pPr>
            <a:r>
              <a:rPr lang="el-GR" dirty="0">
                <a:latin typeface="Arial Black" pitchFamily="34" charset="0"/>
              </a:rPr>
              <a:t>Με αυτό τον τρόπο η κυκλοφορία του νερού είναι ανεξάρτητη από το μήκος, την διάμετρο και την θέση των αυλών, ώστε να είναι δυνατή η διάταξη τους με τον καλύτερο τρόπο, με σκοπό την υψηλότερη απόδοση κατά την μετάδοση της θερμότητας στο νερό. Είναι αναγκαία η ύπαρξη ενός ατμοθαλάμου ή αποχωριστή, ο οποίος περισυλλέγει τον παραγόμενο ατμό, αλλά χρησιμεύει και για δεξαμενή στάθμης του νερού που επανακυκλοφορείται.</a:t>
            </a:r>
          </a:p>
          <a:p>
            <a:pPr>
              <a:lnSpc>
                <a:spcPct val="100000"/>
              </a:lnSpc>
            </a:pPr>
            <a:r>
              <a:rPr lang="el-GR" dirty="0">
                <a:latin typeface="Arial Black" pitchFamily="34" charset="0"/>
              </a:rPr>
              <a:t>Στις ατμογεννήτριες οι πιέσεις φθάνουν μέχρι  200-350 </a:t>
            </a:r>
            <a:r>
              <a:rPr lang="en-US" dirty="0">
                <a:latin typeface="Arial Black" pitchFamily="34" charset="0"/>
              </a:rPr>
              <a:t>bar</a:t>
            </a:r>
            <a:r>
              <a:rPr lang="el-GR" dirty="0">
                <a:latin typeface="Arial Black" pitchFamily="34" charset="0"/>
              </a:rPr>
              <a:t> περίπου και θερμοκρασίες 600 βαθμών Κελσίου.</a:t>
            </a:r>
          </a:p>
          <a:p>
            <a:endParaRPr lang="el-GR" dirty="0"/>
          </a:p>
        </p:txBody>
      </p:sp>
      <p:sp>
        <p:nvSpPr>
          <p:cNvPr id="4" name="Title 1">
            <a:extLst>
              <a:ext uri="{FF2B5EF4-FFF2-40B4-BE49-F238E27FC236}">
                <a16:creationId xmlns:a16="http://schemas.microsoft.com/office/drawing/2014/main" id="{9A76499B-E83D-68AB-DF54-A686F1E692F6}"/>
              </a:ext>
            </a:extLst>
          </p:cNvPr>
          <p:cNvSpPr txBox="1">
            <a:spLocks/>
          </p:cNvSpPr>
          <p:nvPr/>
        </p:nvSpPr>
        <p:spPr>
          <a:xfrm>
            <a:off x="285720" y="214290"/>
            <a:ext cx="8572560" cy="714380"/>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1.4.  Ατμογεννήτριες - Αρχές κατασκευής και λειτουργίας</a:t>
            </a:r>
            <a:endParaRPr lang="en-US" sz="2400" b="1" u="sng" dirty="0">
              <a:solidFill>
                <a:schemeClr val="bg1"/>
              </a:solidFill>
              <a:latin typeface="Arial" pitchFamily="34" charset="0"/>
              <a:cs typeface="Arial"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22-09-23 (16).png"/>
          <p:cNvPicPr>
            <a:picLocks noGrp="1" noChangeAspect="1"/>
          </p:cNvPicPr>
          <p:nvPr>
            <p:ph idx="1"/>
          </p:nvPr>
        </p:nvPicPr>
        <p:blipFill>
          <a:blip r:embed="rId2"/>
          <a:stretch>
            <a:fillRect/>
          </a:stretch>
        </p:blipFill>
        <p:spPr>
          <a:xfrm>
            <a:off x="285720" y="1484784"/>
            <a:ext cx="8572560" cy="4752527"/>
          </a:xfrm>
        </p:spPr>
      </p:pic>
      <p:sp>
        <p:nvSpPr>
          <p:cNvPr id="3" name="Title 1">
            <a:extLst>
              <a:ext uri="{FF2B5EF4-FFF2-40B4-BE49-F238E27FC236}">
                <a16:creationId xmlns:a16="http://schemas.microsoft.com/office/drawing/2014/main" id="{AD9F485B-914E-06F2-2060-E5E563D33EDB}"/>
              </a:ext>
            </a:extLst>
          </p:cNvPr>
          <p:cNvSpPr txBox="1">
            <a:spLocks/>
          </p:cNvSpPr>
          <p:nvPr/>
        </p:nvSpPr>
        <p:spPr>
          <a:xfrm>
            <a:off x="285720" y="214290"/>
            <a:ext cx="8572560" cy="714380"/>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1.4.  Ατμογεννήτριες - Αρχές κατασκευής και λειτουργίας</a:t>
            </a:r>
            <a:endParaRPr lang="en-US" sz="2400" b="1" u="sng" dirty="0">
              <a:solidFill>
                <a:schemeClr val="bg1"/>
              </a:solidFill>
              <a:latin typeface="Arial" pitchFamily="34" charset="0"/>
              <a:cs typeface="Arial"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22-09-23 (17).png"/>
          <p:cNvPicPr>
            <a:picLocks noGrp="1" noChangeAspect="1"/>
          </p:cNvPicPr>
          <p:nvPr>
            <p:ph idx="1"/>
          </p:nvPr>
        </p:nvPicPr>
        <p:blipFill>
          <a:blip r:embed="rId2"/>
          <a:stretch>
            <a:fillRect/>
          </a:stretch>
        </p:blipFill>
        <p:spPr>
          <a:xfrm>
            <a:off x="285720" y="1196752"/>
            <a:ext cx="8572560" cy="5256584"/>
          </a:xfrm>
        </p:spPr>
      </p:pic>
      <p:sp>
        <p:nvSpPr>
          <p:cNvPr id="3" name="Title 1">
            <a:extLst>
              <a:ext uri="{FF2B5EF4-FFF2-40B4-BE49-F238E27FC236}">
                <a16:creationId xmlns:a16="http://schemas.microsoft.com/office/drawing/2014/main" id="{F148CD1E-4ADD-0B9B-FC17-05F52D9CA784}"/>
              </a:ext>
            </a:extLst>
          </p:cNvPr>
          <p:cNvSpPr txBox="1">
            <a:spLocks/>
          </p:cNvSpPr>
          <p:nvPr/>
        </p:nvSpPr>
        <p:spPr>
          <a:xfrm>
            <a:off x="285720" y="214290"/>
            <a:ext cx="8572560" cy="714380"/>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1.4.  Ατμογεννήτριες - Αρχές κατασκευής και λειτουργίας</a:t>
            </a:r>
            <a:endParaRPr lang="en-US" sz="2400" b="1" u="sng" dirty="0">
              <a:solidFill>
                <a:schemeClr val="bg1"/>
              </a:solidFill>
              <a:latin typeface="Arial" pitchFamily="34" charset="0"/>
              <a:cs typeface="Arial"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23528" y="1124744"/>
            <a:ext cx="8534752" cy="5518966"/>
          </a:xfrm>
        </p:spPr>
        <p:txBody>
          <a:bodyPr>
            <a:normAutofit/>
          </a:bodyPr>
          <a:lstStyle/>
          <a:p>
            <a:r>
              <a:rPr lang="el-GR" sz="2000" dirty="0">
                <a:solidFill>
                  <a:schemeClr val="tx1"/>
                </a:solidFill>
                <a:latin typeface="Arial Black" pitchFamily="34" charset="0"/>
              </a:rPr>
              <a:t>Οι λέβητες αυτοί σχεδιάστηκαν για να καλύψουν απαιτήσεις ατμοπαραγωγής, από 4500 </a:t>
            </a:r>
            <a:r>
              <a:rPr lang="en-US" sz="2000" dirty="0">
                <a:solidFill>
                  <a:schemeClr val="tx1"/>
                </a:solidFill>
                <a:latin typeface="Arial Black" pitchFamily="34" charset="0"/>
              </a:rPr>
              <a:t>kg/h, </a:t>
            </a:r>
            <a:r>
              <a:rPr lang="el-GR" sz="2000" dirty="0">
                <a:solidFill>
                  <a:schemeClr val="tx1"/>
                </a:solidFill>
                <a:latin typeface="Arial Black" pitchFamily="34" charset="0"/>
              </a:rPr>
              <a:t>σε ατμό κορεσμένο </a:t>
            </a:r>
            <a:r>
              <a:rPr lang="el-GR" sz="2000" dirty="0">
                <a:solidFill>
                  <a:srgbClr val="FF0000"/>
                </a:solidFill>
                <a:latin typeface="Arial Black" pitchFamily="34" charset="0"/>
              </a:rPr>
              <a:t>14 </a:t>
            </a:r>
            <a:r>
              <a:rPr lang="en-US" sz="2000" dirty="0">
                <a:solidFill>
                  <a:srgbClr val="FF0000"/>
                </a:solidFill>
                <a:latin typeface="Arial Black" pitchFamily="34" charset="0"/>
              </a:rPr>
              <a:t>bar </a:t>
            </a:r>
            <a:r>
              <a:rPr lang="el-GR" sz="2000" dirty="0">
                <a:solidFill>
                  <a:schemeClr val="tx1"/>
                </a:solidFill>
                <a:latin typeface="Arial Black" pitchFamily="34" charset="0"/>
              </a:rPr>
              <a:t>μέχρι και </a:t>
            </a:r>
            <a:r>
              <a:rPr lang="el-GR" sz="2000" dirty="0">
                <a:solidFill>
                  <a:srgbClr val="FF0000"/>
                </a:solidFill>
                <a:latin typeface="Arial Black" pitchFamily="34" charset="0"/>
              </a:rPr>
              <a:t>100.000 </a:t>
            </a:r>
            <a:r>
              <a:rPr lang="en-US" sz="2000" dirty="0">
                <a:solidFill>
                  <a:srgbClr val="FF0000"/>
                </a:solidFill>
                <a:latin typeface="Arial Black" pitchFamily="34" charset="0"/>
              </a:rPr>
              <a:t>kg/h</a:t>
            </a:r>
            <a:r>
              <a:rPr lang="el-GR" sz="2000" dirty="0">
                <a:solidFill>
                  <a:srgbClr val="FF0000"/>
                </a:solidFill>
                <a:latin typeface="Arial Black" pitchFamily="34" charset="0"/>
              </a:rPr>
              <a:t> </a:t>
            </a:r>
            <a:r>
              <a:rPr lang="el-GR" sz="2000" dirty="0">
                <a:solidFill>
                  <a:schemeClr val="tx1"/>
                </a:solidFill>
                <a:latin typeface="Arial Black" pitchFamily="34" charset="0"/>
              </a:rPr>
              <a:t>σε ατμό υπέρθερμο, πίεσης </a:t>
            </a:r>
            <a:r>
              <a:rPr lang="el-GR" sz="2000" dirty="0">
                <a:solidFill>
                  <a:srgbClr val="FF0000"/>
                </a:solidFill>
                <a:latin typeface="Arial Black" pitchFamily="34" charset="0"/>
              </a:rPr>
              <a:t>61 </a:t>
            </a:r>
            <a:r>
              <a:rPr lang="en-US" sz="2000" dirty="0">
                <a:solidFill>
                  <a:srgbClr val="FF0000"/>
                </a:solidFill>
                <a:latin typeface="Arial Black" pitchFamily="34" charset="0"/>
              </a:rPr>
              <a:t>bar </a:t>
            </a:r>
            <a:r>
              <a:rPr lang="el-GR" sz="2000" dirty="0">
                <a:solidFill>
                  <a:schemeClr val="tx1"/>
                </a:solidFill>
                <a:latin typeface="Arial Black" pitchFamily="34" charset="0"/>
              </a:rPr>
              <a:t>και θερμοκρασίας </a:t>
            </a:r>
            <a:r>
              <a:rPr lang="el-GR" sz="2000" dirty="0">
                <a:solidFill>
                  <a:srgbClr val="FF0000"/>
                </a:solidFill>
                <a:latin typeface="Arial Black" pitchFamily="34" charset="0"/>
              </a:rPr>
              <a:t>510°</a:t>
            </a:r>
            <a:r>
              <a:rPr lang="en-US" sz="2000" dirty="0">
                <a:solidFill>
                  <a:srgbClr val="FF0000"/>
                </a:solidFill>
                <a:latin typeface="Arial Black" pitchFamily="34" charset="0"/>
              </a:rPr>
              <a:t>C</a:t>
            </a:r>
            <a:r>
              <a:rPr lang="en-US" sz="2000" dirty="0">
                <a:solidFill>
                  <a:schemeClr val="tx1"/>
                </a:solidFill>
                <a:latin typeface="Arial Black" pitchFamily="34" charset="0"/>
              </a:rPr>
              <a:t>.</a:t>
            </a:r>
            <a:endParaRPr lang="el-GR" sz="2000" dirty="0">
              <a:solidFill>
                <a:schemeClr val="tx1"/>
              </a:solidFill>
              <a:latin typeface="Arial Black" pitchFamily="34" charset="0"/>
            </a:endParaRPr>
          </a:p>
          <a:p>
            <a:r>
              <a:rPr lang="el-GR" sz="2000" dirty="0">
                <a:solidFill>
                  <a:schemeClr val="tx1"/>
                </a:solidFill>
                <a:latin typeface="Arial Black" pitchFamily="34" charset="0"/>
              </a:rPr>
              <a:t>Η γενική διάταξή τους μοιάζει με το λατινικό γράμμα </a:t>
            </a:r>
            <a:r>
              <a:rPr lang="en-US" sz="2000" dirty="0">
                <a:solidFill>
                  <a:srgbClr val="FF0000"/>
                </a:solidFill>
                <a:latin typeface="Arial Black" pitchFamily="34" charset="0"/>
              </a:rPr>
              <a:t>D </a:t>
            </a:r>
            <a:r>
              <a:rPr lang="el-GR" sz="2000" dirty="0">
                <a:solidFill>
                  <a:schemeClr val="tx1"/>
                </a:solidFill>
                <a:latin typeface="Arial Black" pitchFamily="34" charset="0"/>
              </a:rPr>
              <a:t>γι αυτό και ονομάστηκαν λέβητες τύπου </a:t>
            </a:r>
            <a:r>
              <a:rPr lang="en-US" sz="2000" dirty="0">
                <a:solidFill>
                  <a:srgbClr val="FF0000"/>
                </a:solidFill>
                <a:latin typeface="Arial Black" pitchFamily="34" charset="0"/>
              </a:rPr>
              <a:t>D.</a:t>
            </a:r>
            <a:endParaRPr lang="el-GR" sz="2000" dirty="0">
              <a:solidFill>
                <a:schemeClr val="tx1"/>
              </a:solidFill>
              <a:latin typeface="Arial Black" pitchFamily="34" charset="0"/>
            </a:endParaRPr>
          </a:p>
          <a:p>
            <a:r>
              <a:rPr lang="el-GR" sz="2000" dirty="0">
                <a:solidFill>
                  <a:schemeClr val="tx1"/>
                </a:solidFill>
                <a:latin typeface="Arial Black" pitchFamily="34" charset="0"/>
              </a:rPr>
              <a:t>Όλοι οι λέβητες αυτής της κατηγορίας αποτελούνται από δύο θαλάμους με μία κύρια δέσμη αυλών, κατακόρυφων ή σχεδόν κατακόρυφων, που ενδιάμεσά της τοποθετείται ο υπερθερμαντήρας. Η εστία περιβάλλεται από υδροτοιχώματα στην πλευρά και την οροφή της. Οι αυλοί του πλευρικού υδροτοιχώματος τροφοδοτούνται με νερό από ένα κατώτερο υδροσυλλέκτη. Αυτός συγκοινωνεί με τον υδροθάλαμο με τους αυλούς κάθετης κυκλοφορίας (</a:t>
            </a:r>
            <a:r>
              <a:rPr lang="en-US" sz="2000" dirty="0">
                <a:solidFill>
                  <a:schemeClr val="tx1"/>
                </a:solidFill>
                <a:latin typeface="Arial Black" pitchFamily="34" charset="0"/>
              </a:rPr>
              <a:t>downcomers).</a:t>
            </a:r>
            <a:r>
              <a:rPr lang="el-GR" sz="2000" dirty="0">
                <a:solidFill>
                  <a:schemeClr val="tx1"/>
                </a:solidFill>
                <a:latin typeface="Arial Black" pitchFamily="34" charset="0"/>
              </a:rPr>
              <a:t> </a:t>
            </a:r>
          </a:p>
        </p:txBody>
      </p:sp>
      <p:sp>
        <p:nvSpPr>
          <p:cNvPr id="4" name="Title 1">
            <a:extLst>
              <a:ext uri="{FF2B5EF4-FFF2-40B4-BE49-F238E27FC236}">
                <a16:creationId xmlns:a16="http://schemas.microsoft.com/office/drawing/2014/main" id="{1DD0F39D-9E1E-1B27-919E-E6BC480E9C5B}"/>
              </a:ext>
            </a:extLst>
          </p:cNvPr>
          <p:cNvSpPr txBox="1">
            <a:spLocks/>
          </p:cNvSpPr>
          <p:nvPr/>
        </p:nvSpPr>
        <p:spPr>
          <a:xfrm>
            <a:off x="285720" y="214290"/>
            <a:ext cx="8572560" cy="714380"/>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1.6.  Λέβητας  Τύπου  D με εξωτερικό υπερθερμαντήρα</a:t>
            </a:r>
            <a:endParaRPr lang="en-US" sz="2400" b="1" u="sng" dirty="0">
              <a:solidFill>
                <a:schemeClr val="bg1"/>
              </a:solidFill>
              <a:latin typeface="Arial" pitchFamily="34" charset="0"/>
              <a:cs typeface="Arial"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0E092191-3178-4283-9F94-8F745891BB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720" y="1268760"/>
            <a:ext cx="8572560" cy="5112568"/>
          </a:xfrm>
        </p:spPr>
      </p:pic>
      <p:sp>
        <p:nvSpPr>
          <p:cNvPr id="3" name="Title 1">
            <a:extLst>
              <a:ext uri="{FF2B5EF4-FFF2-40B4-BE49-F238E27FC236}">
                <a16:creationId xmlns:a16="http://schemas.microsoft.com/office/drawing/2014/main" id="{847896A7-3820-0C8B-6AC3-69821BE8521D}"/>
              </a:ext>
            </a:extLst>
          </p:cNvPr>
          <p:cNvSpPr txBox="1">
            <a:spLocks/>
          </p:cNvSpPr>
          <p:nvPr/>
        </p:nvSpPr>
        <p:spPr>
          <a:xfrm>
            <a:off x="285720" y="214290"/>
            <a:ext cx="8572560" cy="714380"/>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1.6. Λέβητας </a:t>
            </a:r>
            <a:r>
              <a:rPr lang="en-US" sz="2400" b="1" u="sng" dirty="0">
                <a:solidFill>
                  <a:schemeClr val="bg1"/>
                </a:solidFill>
                <a:latin typeface="Arial" pitchFamily="34" charset="0"/>
                <a:cs typeface="Arial" pitchFamily="34" charset="0"/>
              </a:rPr>
              <a:t>T</a:t>
            </a:r>
            <a:r>
              <a:rPr lang="el-GR" sz="2400" b="1" u="sng" dirty="0" err="1">
                <a:solidFill>
                  <a:schemeClr val="bg1"/>
                </a:solidFill>
                <a:latin typeface="Arial" pitchFamily="34" charset="0"/>
                <a:cs typeface="Arial" pitchFamily="34" charset="0"/>
              </a:rPr>
              <a:t>ύπου</a:t>
            </a:r>
            <a:r>
              <a:rPr lang="el-GR" sz="2400" b="1" u="sng" dirty="0">
                <a:solidFill>
                  <a:schemeClr val="bg1"/>
                </a:solidFill>
                <a:latin typeface="Arial" pitchFamily="34" charset="0"/>
                <a:cs typeface="Arial" pitchFamily="34" charset="0"/>
              </a:rPr>
              <a:t> </a:t>
            </a:r>
            <a:r>
              <a:rPr lang="en-US" sz="2400" b="1" u="sng" dirty="0">
                <a:solidFill>
                  <a:schemeClr val="bg1"/>
                </a:solidFill>
                <a:latin typeface="Arial" pitchFamily="34" charset="0"/>
                <a:cs typeface="Arial" pitchFamily="34" charset="0"/>
              </a:rPr>
              <a:t>D</a:t>
            </a:r>
          </a:p>
        </p:txBody>
      </p:sp>
    </p:spTree>
    <p:extLst>
      <p:ext uri="{BB962C8B-B14F-4D97-AF65-F5344CB8AC3E}">
        <p14:creationId xmlns:p14="http://schemas.microsoft.com/office/powerpoint/2010/main" val="14423062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1F4387A0-3C0E-443A-923C-7A3148C2DF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720" y="1196752"/>
            <a:ext cx="8572560" cy="5256584"/>
          </a:xfrm>
        </p:spPr>
      </p:pic>
      <p:sp>
        <p:nvSpPr>
          <p:cNvPr id="3" name="Title 1">
            <a:extLst>
              <a:ext uri="{FF2B5EF4-FFF2-40B4-BE49-F238E27FC236}">
                <a16:creationId xmlns:a16="http://schemas.microsoft.com/office/drawing/2014/main" id="{5D166D85-70FE-039B-67D6-2200BA525CDC}"/>
              </a:ext>
            </a:extLst>
          </p:cNvPr>
          <p:cNvSpPr txBox="1">
            <a:spLocks/>
          </p:cNvSpPr>
          <p:nvPr/>
        </p:nvSpPr>
        <p:spPr>
          <a:xfrm>
            <a:off x="285720" y="214290"/>
            <a:ext cx="8572560" cy="714380"/>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1.6.  Ατμολέβητας </a:t>
            </a:r>
            <a:r>
              <a:rPr lang="en-US" sz="2400" b="1" u="sng" dirty="0">
                <a:solidFill>
                  <a:schemeClr val="bg1"/>
                </a:solidFill>
                <a:latin typeface="Arial" pitchFamily="34" charset="0"/>
                <a:cs typeface="Arial" pitchFamily="34" charset="0"/>
              </a:rPr>
              <a:t>AALBORG-MISSION D-TYPE</a:t>
            </a:r>
          </a:p>
        </p:txBody>
      </p:sp>
    </p:spTree>
    <p:extLst>
      <p:ext uri="{BB962C8B-B14F-4D97-AF65-F5344CB8AC3E}">
        <p14:creationId xmlns:p14="http://schemas.microsoft.com/office/powerpoint/2010/main" val="3680821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01E5CE-21B4-CBF3-F209-9000575A9981}"/>
              </a:ext>
            </a:extLst>
          </p:cNvPr>
          <p:cNvSpPr txBox="1">
            <a:spLocks/>
          </p:cNvSpPr>
          <p:nvPr/>
        </p:nvSpPr>
        <p:spPr>
          <a:xfrm>
            <a:off x="285720" y="214290"/>
            <a:ext cx="8572560" cy="714380"/>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1.7. Καμπύλες ατμοπαραγωγής σε συνάρτηση με υπερθερμαντήρα</a:t>
            </a:r>
            <a:endParaRPr lang="en-US" sz="2400" b="1" u="sng" dirty="0">
              <a:solidFill>
                <a:schemeClr val="bg1"/>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D4A8139D-BE1B-CE6F-19AD-E6B9CB8DD1A0}"/>
              </a:ext>
            </a:extLst>
          </p:cNvPr>
          <p:cNvSpPr txBox="1"/>
          <p:nvPr/>
        </p:nvSpPr>
        <p:spPr>
          <a:xfrm>
            <a:off x="305152" y="1154700"/>
            <a:ext cx="4698896" cy="4708981"/>
          </a:xfrm>
          <a:prstGeom prst="rect">
            <a:avLst/>
          </a:prstGeom>
          <a:noFill/>
        </p:spPr>
        <p:txBody>
          <a:bodyPr wrap="square">
            <a:spAutoFit/>
          </a:bodyPr>
          <a:lstStyle/>
          <a:p>
            <a:r>
              <a:rPr lang="el-GR" sz="2000" b="1" dirty="0"/>
              <a:t>Συνέπεια της μεταδόσεως της θερμότητας στο λέβητα είναι η ατμοπαραγωγή.</a:t>
            </a:r>
          </a:p>
          <a:p>
            <a:r>
              <a:rPr lang="el-GR" sz="2000" b="1" dirty="0"/>
              <a:t>Αυτή εξετάζεται λεπτομερειακά στη Θερμοδυναμική όπου δίνονται και όλα τα στοιχεία του ατμού. Τα στοιχεία αυτά αναγράφονται στους λεγόμενους πίνακες ατμού σε μετρικό, διεθνές (SI), ή σε αγγλικό σύστημα μονάδων.</a:t>
            </a:r>
          </a:p>
          <a:p>
            <a:r>
              <a:rPr lang="el-GR" sz="2000" b="1" dirty="0"/>
              <a:t>Παρόμοια με τη χρήση των πινάκων είναι και η χρήση των καμπυλών ατμοπαραγωγής όπως αυτή του σχήματος παρακάτω όπου σε συνάρτηση με την πίεση εικονίζονται οι μεταβολές της θερμοκρασίας, της πυκνότητας και του ειδικού όγκου.</a:t>
            </a:r>
          </a:p>
        </p:txBody>
      </p:sp>
      <p:pic>
        <p:nvPicPr>
          <p:cNvPr id="4" name="Picture 3" descr="Diagram&#10;&#10;Description automatically generated">
            <a:extLst>
              <a:ext uri="{FF2B5EF4-FFF2-40B4-BE49-F238E27FC236}">
                <a16:creationId xmlns:a16="http://schemas.microsoft.com/office/drawing/2014/main" id="{7AE2EF54-6075-63A4-7CEC-A9F7D2A545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1154700"/>
            <a:ext cx="3834800" cy="5355312"/>
          </a:xfrm>
          <a:prstGeom prst="rect">
            <a:avLst/>
          </a:prstGeom>
        </p:spPr>
      </p:pic>
    </p:spTree>
    <p:extLst>
      <p:ext uri="{BB962C8B-B14F-4D97-AF65-F5344CB8AC3E}">
        <p14:creationId xmlns:p14="http://schemas.microsoft.com/office/powerpoint/2010/main" val="12099177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01E5CE-21B4-CBF3-F209-9000575A9981}"/>
              </a:ext>
            </a:extLst>
          </p:cNvPr>
          <p:cNvSpPr txBox="1">
            <a:spLocks/>
          </p:cNvSpPr>
          <p:nvPr/>
        </p:nvSpPr>
        <p:spPr>
          <a:xfrm>
            <a:off x="285720" y="214290"/>
            <a:ext cx="8572560" cy="714380"/>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1.7. Καμπύλες ατμοπαραγωγής σε συνάρτηση με υπερθερμαντήρα</a:t>
            </a:r>
            <a:endParaRPr lang="en-US" sz="2400" b="1" u="sng" dirty="0">
              <a:solidFill>
                <a:schemeClr val="bg1"/>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D4A8139D-BE1B-CE6F-19AD-E6B9CB8DD1A0}"/>
              </a:ext>
            </a:extLst>
          </p:cNvPr>
          <p:cNvSpPr txBox="1"/>
          <p:nvPr/>
        </p:nvSpPr>
        <p:spPr>
          <a:xfrm>
            <a:off x="305152" y="1154700"/>
            <a:ext cx="4698896" cy="5632311"/>
          </a:xfrm>
          <a:prstGeom prst="rect">
            <a:avLst/>
          </a:prstGeom>
          <a:noFill/>
        </p:spPr>
        <p:txBody>
          <a:bodyPr wrap="square">
            <a:spAutoFit/>
          </a:bodyPr>
          <a:lstStyle/>
          <a:p>
            <a:r>
              <a:rPr lang="el-GR" sz="2000" b="1" dirty="0"/>
              <a:t>Ανάλογες είναι οι καμπύλες του σχήματος, όπου σε συνάρτηση με την πίεση φαίνεται η μεταβολή της αισθητής θερμότητας ή ενθαλπίας του νερού hu ή ρ της εσωτερικής ε, της εξωτερικής λανθάνουσας ξ και της ολικής θερμότητας ατμοποιήσεως ή ολικής ενθαλπίας h του ατμού.</a:t>
            </a:r>
          </a:p>
          <a:p>
            <a:r>
              <a:rPr lang="el-GR" sz="2000" b="1" dirty="0"/>
              <a:t>Εδώ πρέπει να σημειώσομε ότι το άθροισμα της ενθαλπίας του νερού και της εσωτερικής θερμότητας ατμοποιήσεως ε παριστάνει την εσωτερική ενέργεια του ατμού, ενώ η εξωτερική θερμότητα ατμοποιήσεως ξ το εξωτερικό έργο. </a:t>
            </a:r>
          </a:p>
          <a:p>
            <a:r>
              <a:rPr lang="el-GR" sz="2000" b="1" dirty="0"/>
              <a:t>Τέλος ότι το άθροισμα ε + ξ δίνει την ενθαλπία ατμού ή λανθάνουσα θερμότητα ατμοποιήσεως.</a:t>
            </a:r>
          </a:p>
        </p:txBody>
      </p:sp>
      <p:pic>
        <p:nvPicPr>
          <p:cNvPr id="4" name="Picture 3" descr="Diagram&#10;&#10;Description automatically generated">
            <a:extLst>
              <a:ext uri="{FF2B5EF4-FFF2-40B4-BE49-F238E27FC236}">
                <a16:creationId xmlns:a16="http://schemas.microsoft.com/office/drawing/2014/main" id="{7AE2EF54-6075-63A4-7CEC-A9F7D2A545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1154700"/>
            <a:ext cx="3834800" cy="5355312"/>
          </a:xfrm>
          <a:prstGeom prst="rect">
            <a:avLst/>
          </a:prstGeom>
        </p:spPr>
      </p:pic>
    </p:spTree>
    <p:extLst>
      <p:ext uri="{BB962C8B-B14F-4D97-AF65-F5344CB8AC3E}">
        <p14:creationId xmlns:p14="http://schemas.microsoft.com/office/powerpoint/2010/main" val="35140807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01E5CE-21B4-CBF3-F209-9000575A9981}"/>
              </a:ext>
            </a:extLst>
          </p:cNvPr>
          <p:cNvSpPr txBox="1">
            <a:spLocks/>
          </p:cNvSpPr>
          <p:nvPr/>
        </p:nvSpPr>
        <p:spPr>
          <a:xfrm>
            <a:off x="285720" y="214290"/>
            <a:ext cx="8572560" cy="714380"/>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1.7. Καμπύλες ατμοπαραγωγής σε συνάρτηση με υπερθερμαντήρα</a:t>
            </a:r>
            <a:endParaRPr lang="en-US" sz="2400" b="1" u="sng" dirty="0">
              <a:solidFill>
                <a:schemeClr val="bg1"/>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D4A8139D-BE1B-CE6F-19AD-E6B9CB8DD1A0}"/>
              </a:ext>
            </a:extLst>
          </p:cNvPr>
          <p:cNvSpPr txBox="1"/>
          <p:nvPr/>
        </p:nvSpPr>
        <p:spPr>
          <a:xfrm>
            <a:off x="305152" y="1154700"/>
            <a:ext cx="4122832" cy="5201424"/>
          </a:xfrm>
          <a:prstGeom prst="rect">
            <a:avLst/>
          </a:prstGeom>
          <a:noFill/>
        </p:spPr>
        <p:txBody>
          <a:bodyPr wrap="square">
            <a:spAutoFit/>
          </a:bodyPr>
          <a:lstStyle/>
          <a:p>
            <a:r>
              <a:rPr lang="el-GR" sz="2200" b="1" dirty="0"/>
              <a:t>Στο σχήμα τέλος δίνονται οι καμπύλες των </a:t>
            </a:r>
            <a:r>
              <a:rPr lang="en-US" sz="2200" b="1" dirty="0"/>
              <a:t>hu</a:t>
            </a:r>
            <a:r>
              <a:rPr lang="el-GR" sz="2200" b="1" dirty="0"/>
              <a:t> ή ρ, </a:t>
            </a:r>
            <a:r>
              <a:rPr lang="el-GR" sz="2200" b="1" dirty="0" err="1"/>
              <a:t>h</a:t>
            </a:r>
            <a:r>
              <a:rPr lang="el-GR" sz="1600" b="1" dirty="0" err="1"/>
              <a:t>λ</a:t>
            </a:r>
            <a:r>
              <a:rPr lang="el-GR" sz="2200" b="1" dirty="0"/>
              <a:t> ή λ, δηλαδή της λανθάνουσας θερμότητας εξατμίσεως και ολικής h σε kcal/kg σε συνάρτηση με τη θερμοκρασία του ατμού </a:t>
            </a:r>
            <a:r>
              <a:rPr lang="el-GR" sz="2400" b="1" dirty="0"/>
              <a:t>t</a:t>
            </a:r>
            <a:r>
              <a:rPr lang="el-GR" sz="1600" b="1" dirty="0"/>
              <a:t>2</a:t>
            </a:r>
            <a:r>
              <a:rPr lang="el-GR" sz="2200" b="1" dirty="0"/>
              <a:t> σε °C. </a:t>
            </a:r>
          </a:p>
          <a:p>
            <a:r>
              <a:rPr lang="el-GR" sz="2200" b="1" dirty="0"/>
              <a:t>Παρατηρείται σ' αυτό ότι όταν αυξάνεται η θερμοκρασία αυξάνεται η αισθητή θερμότητα και ελαττώνεται η λανθάνουσα ενώ η ολική, που διατηρείται περίπου σταθερή μέχρις ένα σημείο, ελαττώνεται και αυτή μετά. </a:t>
            </a:r>
          </a:p>
        </p:txBody>
      </p:sp>
      <p:pic>
        <p:nvPicPr>
          <p:cNvPr id="4" name="Picture 3" descr="Diagram&#10;&#10;Description automatically generated">
            <a:extLst>
              <a:ext uri="{FF2B5EF4-FFF2-40B4-BE49-F238E27FC236}">
                <a16:creationId xmlns:a16="http://schemas.microsoft.com/office/drawing/2014/main" id="{39620285-EE06-2FB3-BB41-0387F04DE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3681" y="1962107"/>
            <a:ext cx="3960438" cy="2933786"/>
          </a:xfrm>
          <a:prstGeom prst="rect">
            <a:avLst/>
          </a:prstGeom>
        </p:spPr>
      </p:pic>
    </p:spTree>
    <p:extLst>
      <p:ext uri="{BB962C8B-B14F-4D97-AF65-F5344CB8AC3E}">
        <p14:creationId xmlns:p14="http://schemas.microsoft.com/office/powerpoint/2010/main" val="3295743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9940"/>
            <a:ext cx="8501122" cy="6429420"/>
          </a:xfrm>
          <a:solidFill>
            <a:srgbClr val="FFFF00"/>
          </a:solidFill>
        </p:spPr>
        <p:txBody>
          <a:bodyPr>
            <a:noAutofit/>
          </a:bodyPr>
          <a:lstStyle/>
          <a:p>
            <a:pPr algn="l"/>
            <a:br>
              <a:rPr lang="el-GR" sz="6600" b="1" u="sng" dirty="0">
                <a:solidFill>
                  <a:srgbClr val="FF0000"/>
                </a:solidFill>
                <a:latin typeface="Arial" pitchFamily="34" charset="0"/>
                <a:cs typeface="Arial" pitchFamily="34" charset="0"/>
              </a:rPr>
            </a:br>
            <a:r>
              <a:rPr lang="el-GR" sz="2400" b="1" dirty="0">
                <a:latin typeface="Arial" pitchFamily="34" charset="0"/>
                <a:cs typeface="Arial" pitchFamily="34" charset="0"/>
              </a:rPr>
              <a:t>1. Περιγραφή και λειτουργία των λεβήτων ταχείας</a:t>
            </a:r>
            <a:br>
              <a:rPr lang="el-GR" sz="2400" b="1" dirty="0">
                <a:latin typeface="Arial" pitchFamily="34" charset="0"/>
                <a:cs typeface="Arial" pitchFamily="34" charset="0"/>
              </a:rPr>
            </a:br>
            <a:r>
              <a:rPr lang="el-GR" sz="2400" b="1" dirty="0">
                <a:latin typeface="Arial" pitchFamily="34" charset="0"/>
                <a:cs typeface="Arial" pitchFamily="34" charset="0"/>
              </a:rPr>
              <a:t>κυκλοφορίας.</a:t>
            </a:r>
            <a:br>
              <a:rPr lang="el-GR" sz="2400" b="1" dirty="0">
                <a:latin typeface="Arial" pitchFamily="34" charset="0"/>
                <a:cs typeface="Arial" pitchFamily="34" charset="0"/>
              </a:rPr>
            </a:br>
            <a:r>
              <a:rPr lang="el-GR" sz="2400" b="1" dirty="0">
                <a:latin typeface="Arial" pitchFamily="34" charset="0"/>
                <a:cs typeface="Arial" pitchFamily="34" charset="0"/>
              </a:rPr>
              <a:t>2. Λέβητες </a:t>
            </a:r>
            <a:r>
              <a:rPr lang="en-US" sz="2400" b="1" dirty="0">
                <a:latin typeface="Arial" pitchFamily="34" charset="0"/>
                <a:cs typeface="Arial" pitchFamily="34" charset="0"/>
              </a:rPr>
              <a:t>YARROW</a:t>
            </a:r>
            <a:r>
              <a:rPr lang="el-GR" sz="2400" b="1" dirty="0">
                <a:latin typeface="Arial" pitchFamily="34" charset="0"/>
                <a:cs typeface="Arial" pitchFamily="34" charset="0"/>
              </a:rPr>
              <a:t> &amp; </a:t>
            </a:r>
            <a:r>
              <a:rPr lang="en-US" sz="2400" b="1" dirty="0">
                <a:latin typeface="Arial" pitchFamily="34" charset="0"/>
                <a:cs typeface="Arial" pitchFamily="34" charset="0"/>
              </a:rPr>
              <a:t>YARROW EXPRESS</a:t>
            </a:r>
            <a:r>
              <a:rPr lang="el-GR" sz="2400" b="1" dirty="0">
                <a:latin typeface="Arial" pitchFamily="34" charset="0"/>
                <a:cs typeface="Arial" pitchFamily="34" charset="0"/>
              </a:rPr>
              <a:t>.</a:t>
            </a:r>
            <a:br>
              <a:rPr lang="el-GR" sz="2400" b="1" dirty="0">
                <a:latin typeface="Arial" pitchFamily="34" charset="0"/>
                <a:cs typeface="Arial" pitchFamily="34" charset="0"/>
              </a:rPr>
            </a:br>
            <a:r>
              <a:rPr lang="el-GR" sz="2400" b="1" dirty="0">
                <a:latin typeface="Arial" pitchFamily="34" charset="0"/>
                <a:cs typeface="Arial" pitchFamily="34" charset="0"/>
              </a:rPr>
              <a:t>3. Λέβητες τύπου </a:t>
            </a:r>
            <a:r>
              <a:rPr lang="en-US" sz="2400" b="1" dirty="0">
                <a:latin typeface="Arial" pitchFamily="34" charset="0"/>
                <a:cs typeface="Arial" pitchFamily="34" charset="0"/>
              </a:rPr>
              <a:t>D BABCOCK</a:t>
            </a:r>
            <a:r>
              <a:rPr lang="el-GR" sz="2400" b="1" dirty="0">
                <a:latin typeface="Arial" pitchFamily="34" charset="0"/>
                <a:cs typeface="Arial" pitchFamily="34" charset="0"/>
              </a:rPr>
              <a:t>−</a:t>
            </a:r>
            <a:r>
              <a:rPr lang="en-US" sz="2400" b="1" dirty="0">
                <a:latin typeface="Arial" pitchFamily="34" charset="0"/>
                <a:cs typeface="Arial" pitchFamily="34" charset="0"/>
              </a:rPr>
              <a:t>WILCOX</a:t>
            </a:r>
            <a:r>
              <a:rPr lang="el-GR" sz="2400" b="1" dirty="0">
                <a:latin typeface="Arial" pitchFamily="34" charset="0"/>
                <a:cs typeface="Arial" pitchFamily="34" charset="0"/>
              </a:rPr>
              <a:t> &amp; </a:t>
            </a:r>
            <a:r>
              <a:rPr lang="en-US" sz="2400" b="1" dirty="0">
                <a:latin typeface="Arial" pitchFamily="34" charset="0"/>
                <a:cs typeface="Arial" pitchFamily="34" charset="0"/>
              </a:rPr>
              <a:t>FOSTER</a:t>
            </a:r>
            <a:r>
              <a:rPr lang="el-GR" sz="2400" b="1" dirty="0">
                <a:latin typeface="Arial" pitchFamily="34" charset="0"/>
                <a:cs typeface="Arial" pitchFamily="34" charset="0"/>
              </a:rPr>
              <a:t>−</a:t>
            </a:r>
            <a:br>
              <a:rPr lang="el-GR" sz="2400" b="1" dirty="0">
                <a:latin typeface="Arial" pitchFamily="34" charset="0"/>
                <a:cs typeface="Arial" pitchFamily="34" charset="0"/>
              </a:rPr>
            </a:br>
            <a:r>
              <a:rPr lang="en-US" sz="2400" b="1" dirty="0">
                <a:latin typeface="Arial" pitchFamily="34" charset="0"/>
                <a:cs typeface="Arial" pitchFamily="34" charset="0"/>
              </a:rPr>
              <a:t>WHEELER</a:t>
            </a:r>
            <a:r>
              <a:rPr lang="el-GR" sz="2400" b="1" dirty="0">
                <a:latin typeface="Arial" pitchFamily="34" charset="0"/>
                <a:cs typeface="Arial" pitchFamily="34" charset="0"/>
              </a:rPr>
              <a:t> δύο εστιών.</a:t>
            </a:r>
            <a:br>
              <a:rPr lang="el-GR" sz="2400" b="1" dirty="0">
                <a:latin typeface="Arial" pitchFamily="34" charset="0"/>
                <a:cs typeface="Arial" pitchFamily="34" charset="0"/>
              </a:rPr>
            </a:br>
            <a:r>
              <a:rPr lang="el-GR" sz="2400" b="1" dirty="0">
                <a:latin typeface="Arial" pitchFamily="34" charset="0"/>
                <a:cs typeface="Arial" pitchFamily="34" charset="0"/>
              </a:rPr>
              <a:t>4. Ατμογεννήτριες − Αρχές κατασκευής και λειτουργίας.</a:t>
            </a:r>
            <a:br>
              <a:rPr lang="el-GR" sz="2400" b="1" dirty="0">
                <a:latin typeface="Arial" pitchFamily="34" charset="0"/>
                <a:cs typeface="Arial" pitchFamily="34" charset="0"/>
              </a:rPr>
            </a:br>
            <a:r>
              <a:rPr lang="el-GR" sz="2400" b="1" dirty="0">
                <a:latin typeface="Arial" pitchFamily="34" charset="0"/>
                <a:cs typeface="Arial" pitchFamily="34" charset="0"/>
              </a:rPr>
              <a:t>5. Λέβητες με διάταξη αναθέρμανσης.</a:t>
            </a:r>
            <a:br>
              <a:rPr lang="el-GR" sz="2400" b="1" dirty="0">
                <a:latin typeface="Arial" pitchFamily="34" charset="0"/>
                <a:cs typeface="Arial" pitchFamily="34" charset="0"/>
              </a:rPr>
            </a:br>
            <a:r>
              <a:rPr lang="el-GR" sz="2400" b="1" dirty="0">
                <a:latin typeface="Arial" pitchFamily="34" charset="0"/>
                <a:cs typeface="Arial" pitchFamily="34" charset="0"/>
              </a:rPr>
              <a:t>6. Λέβητας τύπου </a:t>
            </a:r>
            <a:r>
              <a:rPr lang="en-US" sz="2400" b="1" dirty="0">
                <a:latin typeface="Arial" pitchFamily="34" charset="0"/>
                <a:cs typeface="Arial" pitchFamily="34" charset="0"/>
              </a:rPr>
              <a:t>D</a:t>
            </a:r>
            <a:r>
              <a:rPr lang="el-GR" sz="2400" b="1" dirty="0">
                <a:latin typeface="Arial" pitchFamily="34" charset="0"/>
                <a:cs typeface="Arial" pitchFamily="34" charset="0"/>
              </a:rPr>
              <a:t> με εξωτερικό υπερθερμαντήρα.</a:t>
            </a:r>
            <a:br>
              <a:rPr lang="el-GR" sz="2400" b="1" dirty="0">
                <a:latin typeface="Arial" pitchFamily="34" charset="0"/>
                <a:cs typeface="Arial" pitchFamily="34" charset="0"/>
              </a:rPr>
            </a:br>
            <a:r>
              <a:rPr lang="el-GR" sz="2400" b="1" dirty="0">
                <a:latin typeface="Arial" pitchFamily="34" charset="0"/>
                <a:cs typeface="Arial" pitchFamily="34" charset="0"/>
              </a:rPr>
              <a:t>7. Καμπύλες ατμοπαραγωγής σε συνάρτηση με τη θερμοκρασία.</a:t>
            </a:r>
            <a:br>
              <a:rPr lang="el-GR" sz="2400" b="1" dirty="0">
                <a:latin typeface="Arial" pitchFamily="34" charset="0"/>
                <a:cs typeface="Arial" pitchFamily="34" charset="0"/>
              </a:rPr>
            </a:br>
            <a:r>
              <a:rPr lang="el-GR" sz="2400" b="1" dirty="0">
                <a:latin typeface="Arial" pitchFamily="34" charset="0"/>
                <a:cs typeface="Arial" pitchFamily="34" charset="0"/>
              </a:rPr>
              <a:t>8. Διάταξη λεβήτων με μία εστία και τρεις διαβάσεις ροής αερίων.</a:t>
            </a:r>
            <a:br>
              <a:rPr lang="el-GR" sz="2400" b="1" dirty="0">
                <a:latin typeface="Arial" pitchFamily="34" charset="0"/>
                <a:cs typeface="Arial" pitchFamily="34" charset="0"/>
              </a:rPr>
            </a:br>
            <a:br>
              <a:rPr lang="en-US" sz="6600" b="1" u="sng" dirty="0">
                <a:solidFill>
                  <a:srgbClr val="FF0000"/>
                </a:solidFill>
                <a:latin typeface="Arial" pitchFamily="34" charset="0"/>
                <a:cs typeface="Arial" pitchFamily="34" charset="0"/>
              </a:rPr>
            </a:br>
            <a:endParaRPr lang="en-US" sz="66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4708172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01E5CE-21B4-CBF3-F209-9000575A9981}"/>
              </a:ext>
            </a:extLst>
          </p:cNvPr>
          <p:cNvSpPr txBox="1">
            <a:spLocks/>
          </p:cNvSpPr>
          <p:nvPr/>
        </p:nvSpPr>
        <p:spPr>
          <a:xfrm>
            <a:off x="285720" y="214290"/>
            <a:ext cx="8572560" cy="714380"/>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1.7. Καμπύλες ατμοπαραγωγής σε συνάρτηση με υπερθερμαντήρα</a:t>
            </a:r>
            <a:endParaRPr lang="en-US" sz="2400" b="1" u="sng" dirty="0">
              <a:solidFill>
                <a:schemeClr val="bg1"/>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D4A8139D-BE1B-CE6F-19AD-E6B9CB8DD1A0}"/>
              </a:ext>
            </a:extLst>
          </p:cNvPr>
          <p:cNvSpPr txBox="1"/>
          <p:nvPr/>
        </p:nvSpPr>
        <p:spPr>
          <a:xfrm>
            <a:off x="305152" y="1154700"/>
            <a:ext cx="8553128" cy="5293757"/>
          </a:xfrm>
          <a:prstGeom prst="rect">
            <a:avLst/>
          </a:prstGeom>
          <a:noFill/>
        </p:spPr>
        <p:txBody>
          <a:bodyPr wrap="square">
            <a:spAutoFit/>
          </a:bodyPr>
          <a:lstStyle/>
          <a:p>
            <a:r>
              <a:rPr lang="el-GR" sz="2600" b="1" dirty="0"/>
              <a:t>Τέλος από την περιοχή των 300°C και μετά η μορφή των καμπυλών γίνεται σχετικά ασαφής, γι' αυτό και παριστάνεται με εστιγμένες γραμμές. </a:t>
            </a:r>
          </a:p>
          <a:p>
            <a:r>
              <a:rPr lang="el-GR" sz="2600" b="1" dirty="0"/>
              <a:t>Οι καμπύλες αισθητής και ολικής συναντώνται στο σημείο Κ, το οποίο αντιστοιχεί προς τη θερμοκρασία των 374,5°C (και σε πίεση απόλυτη 225 ατμοσφαιρών, όπως βρίσκομε από τους πίνακες), ενώ η λανθάνουσα θερμότητα αντίστοιχα μηδενίζεται.</a:t>
            </a:r>
          </a:p>
          <a:p>
            <a:r>
              <a:rPr lang="el-GR" sz="2600" b="1" dirty="0"/>
              <a:t>Το σημείο αυτό ονομάζεται κρίσιμο σημείο του ατμού, και η αντίστοιχη θερμοκρασία και πίεση ονομάζονται επίσης κρίσιμη θερμοκρασία 374,5°C και κρίσιμη πίεση 225 </a:t>
            </a:r>
            <a:r>
              <a:rPr lang="el-GR" sz="2600" b="1" dirty="0" err="1"/>
              <a:t>ατμ</a:t>
            </a:r>
            <a:r>
              <a:rPr lang="el-GR" sz="2600" b="1" dirty="0"/>
              <a:t>. ή 221,2 bar για το σύστημα SI (στο αγγλικό σύστημα αντίστοιχα 706°F και 3307 </a:t>
            </a:r>
            <a:r>
              <a:rPr lang="el-GR" sz="2600" b="1" dirty="0" err="1"/>
              <a:t>psi</a:t>
            </a:r>
            <a:r>
              <a:rPr lang="el-GR" sz="2600" b="1" dirty="0"/>
              <a:t>).</a:t>
            </a:r>
          </a:p>
        </p:txBody>
      </p:sp>
    </p:spTree>
    <p:extLst>
      <p:ext uri="{BB962C8B-B14F-4D97-AF65-F5344CB8AC3E}">
        <p14:creationId xmlns:p14="http://schemas.microsoft.com/office/powerpoint/2010/main" val="11607513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01E5CE-21B4-CBF3-F209-9000575A9981}"/>
              </a:ext>
            </a:extLst>
          </p:cNvPr>
          <p:cNvSpPr txBox="1">
            <a:spLocks/>
          </p:cNvSpPr>
          <p:nvPr/>
        </p:nvSpPr>
        <p:spPr>
          <a:xfrm>
            <a:off x="285720" y="214290"/>
            <a:ext cx="8572560" cy="714380"/>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1.7. Καμπύλες ατμοπαραγωγής σε συνάρτηση με υπερθερμαντήρα</a:t>
            </a:r>
            <a:endParaRPr lang="en-US" sz="2400" b="1" u="sng" dirty="0">
              <a:solidFill>
                <a:schemeClr val="bg1"/>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D4A8139D-BE1B-CE6F-19AD-E6B9CB8DD1A0}"/>
              </a:ext>
            </a:extLst>
          </p:cNvPr>
          <p:cNvSpPr txBox="1"/>
          <p:nvPr/>
        </p:nvSpPr>
        <p:spPr>
          <a:xfrm>
            <a:off x="305152" y="1154700"/>
            <a:ext cx="8553128" cy="5632311"/>
          </a:xfrm>
          <a:prstGeom prst="rect">
            <a:avLst/>
          </a:prstGeom>
          <a:noFill/>
        </p:spPr>
        <p:txBody>
          <a:bodyPr wrap="square">
            <a:spAutoFit/>
          </a:bodyPr>
          <a:lstStyle/>
          <a:p>
            <a:r>
              <a:rPr lang="el-GR" sz="2400" b="1" dirty="0"/>
              <a:t>Στο σημείο αυτό δηλαδή και δεδομένου ότι δεν υπάρχει λανθάνουσα θερμότητα αντιλαμβανόμαστε ότι το νερό μετατρέπεται κατευθείαν σε ατμό, χωρίς να μεσολαβήσει στο μεταξύ βρασμός.</a:t>
            </a:r>
          </a:p>
          <a:p>
            <a:r>
              <a:rPr lang="el-GR" sz="2400" b="1" dirty="0"/>
              <a:t>Το φαινόμενο αυτό εκμεταλλεύθηκαν οι κατασκευαστές λεβήτων κρίσιμης και υπερκρίσιμης πιέσεως.</a:t>
            </a:r>
          </a:p>
          <a:p>
            <a:endParaRPr lang="el-GR" sz="2400" b="1" dirty="0"/>
          </a:p>
          <a:p>
            <a:r>
              <a:rPr lang="el-GR" sz="2400" b="1" dirty="0"/>
              <a:t>Ανάλογες με τις καμπύλες χαράσσονται σε μονάδες του συστήματος SI, δηλαδή για την πίεση σε bar, τη θερμοκρασία σε °Κ, τη θερμότητα σε kJ/kg, ενώ η πυκνότητα και ο ειδικός όγκος παραμένουν σε kg/m³ και m³/kg. Η μετάβαση από το ένα σύστημα στο άλλο είναι εύκολη αν ληφθεί υπόψη ότι:</a:t>
            </a:r>
          </a:p>
          <a:p>
            <a:r>
              <a:rPr lang="el-GR" sz="2400" b="1" dirty="0"/>
              <a:t>1 bar	= 1,02 kp/cm²	                   για την πίεση</a:t>
            </a:r>
          </a:p>
          <a:p>
            <a:r>
              <a:rPr lang="el-GR" sz="2400" b="1" dirty="0"/>
              <a:t>°Κ	=°C + 273	                   για τη θερμοκρασία</a:t>
            </a:r>
          </a:p>
          <a:p>
            <a:r>
              <a:rPr lang="el-GR" sz="2400" b="1" dirty="0"/>
              <a:t>και 1 kcal/kg = 4,186 kJ/kg          για τη θερμότητα</a:t>
            </a:r>
          </a:p>
        </p:txBody>
      </p:sp>
    </p:spTree>
    <p:extLst>
      <p:ext uri="{BB962C8B-B14F-4D97-AF65-F5344CB8AC3E}">
        <p14:creationId xmlns:p14="http://schemas.microsoft.com/office/powerpoint/2010/main" val="37444330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016484"/>
          </a:xfrm>
          <a:prstGeom prst="rect">
            <a:avLst/>
          </a:prstGeom>
          <a:solidFill>
            <a:srgbClr val="00B0F0"/>
          </a:solidFill>
        </p:spPr>
        <p:txBody>
          <a:bodyPr wrap="square" rtlCol="0">
            <a:spAutoFit/>
          </a:bodyPr>
          <a:lstStyle/>
          <a:p>
            <a:pPr algn="ctr"/>
            <a:r>
              <a:rPr lang="el-GR" sz="25500" b="1" dirty="0">
                <a:solidFill>
                  <a:srgbClr val="FF0000"/>
                </a:solidFill>
                <a:latin typeface="Arial Black" pitchFamily="34" charset="0"/>
              </a:rPr>
              <a:t>2</a:t>
            </a:r>
            <a:endParaRPr lang="en-US" sz="25500" b="1" dirty="0">
              <a:solidFill>
                <a:srgbClr val="FF0000"/>
              </a:solidFill>
              <a:latin typeface="Arial Black" pitchFamily="34" charset="0"/>
            </a:endParaRPr>
          </a:p>
        </p:txBody>
      </p:sp>
    </p:spTree>
    <p:extLst>
      <p:ext uri="{BB962C8B-B14F-4D97-AF65-F5344CB8AC3E}">
        <p14:creationId xmlns:p14="http://schemas.microsoft.com/office/powerpoint/2010/main" val="31254083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6">
              <a:lumMod val="50000"/>
            </a:schemeClr>
          </a:solidFill>
        </p:spPr>
        <p:txBody>
          <a:bodyPr>
            <a:noAutofit/>
          </a:bodyPr>
          <a:lstStyle/>
          <a:p>
            <a:br>
              <a:rPr lang="el-GR" sz="6600" b="1" u="sng" dirty="0">
                <a:solidFill>
                  <a:schemeClr val="bg1"/>
                </a:solidFill>
                <a:latin typeface="Arial" pitchFamily="34" charset="0"/>
                <a:cs typeface="Arial" pitchFamily="34" charset="0"/>
              </a:rPr>
            </a:br>
            <a:r>
              <a:rPr lang="el-GR" sz="6600" b="1" u="sng" dirty="0">
                <a:solidFill>
                  <a:schemeClr val="bg1"/>
                </a:solidFill>
                <a:latin typeface="Arial" pitchFamily="34" charset="0"/>
                <a:cs typeface="Arial" pitchFamily="34" charset="0"/>
              </a:rPr>
              <a:t>ΚΕΦΑΛΑΙΟ ΔΕΥΤΕΡΟ</a:t>
            </a:r>
            <a:br>
              <a:rPr lang="en-US" sz="6600" b="1" u="sng" dirty="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6646267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9940"/>
            <a:ext cx="8501122" cy="6429420"/>
          </a:xfrm>
          <a:solidFill>
            <a:srgbClr val="FFFF00"/>
          </a:solidFill>
        </p:spPr>
        <p:txBody>
          <a:bodyPr>
            <a:noAutofit/>
          </a:bodyPr>
          <a:lstStyle/>
          <a:p>
            <a:br>
              <a:rPr lang="el-GR" sz="6600" b="1" u="sng" dirty="0">
                <a:solidFill>
                  <a:srgbClr val="FF0000"/>
                </a:solidFill>
                <a:latin typeface="Arial" pitchFamily="34" charset="0"/>
                <a:cs typeface="Arial" pitchFamily="34" charset="0"/>
              </a:rPr>
            </a:br>
            <a:r>
              <a:rPr lang="el-GR" sz="7200" b="1" u="sng" dirty="0">
                <a:solidFill>
                  <a:srgbClr val="FF0000"/>
                </a:solidFill>
                <a:latin typeface="Arial" pitchFamily="34" charset="0"/>
                <a:cs typeface="Arial" pitchFamily="34" charset="0"/>
              </a:rPr>
              <a:t>ΣΥΓΧΡΟΝΟΙ ΑΤΜΟΛΕΒΗΤΕΣ ΕΜΠΟΡΙΚΩΝ ΠΛΟΙΩΝ</a:t>
            </a:r>
            <a:br>
              <a:rPr lang="en-US" sz="6600" b="1" u="sng" dirty="0">
                <a:solidFill>
                  <a:srgbClr val="FF0000"/>
                </a:solidFill>
                <a:latin typeface="Arial" pitchFamily="34" charset="0"/>
                <a:cs typeface="Arial" pitchFamily="34" charset="0"/>
              </a:rPr>
            </a:br>
            <a:endParaRPr lang="en-US" sz="66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106855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9940"/>
            <a:ext cx="8501122" cy="6429420"/>
          </a:xfrm>
          <a:solidFill>
            <a:srgbClr val="FFFF00"/>
          </a:solidFill>
        </p:spPr>
        <p:txBody>
          <a:bodyPr>
            <a:noAutofit/>
          </a:bodyPr>
          <a:lstStyle/>
          <a:p>
            <a:pPr algn="l"/>
            <a:br>
              <a:rPr lang="el-GR" sz="6600" b="1" u="sng" dirty="0">
                <a:solidFill>
                  <a:srgbClr val="FF0000"/>
                </a:solidFill>
                <a:latin typeface="Arial" pitchFamily="34" charset="0"/>
                <a:cs typeface="Arial" pitchFamily="34" charset="0"/>
              </a:rPr>
            </a:br>
            <a:r>
              <a:rPr lang="el-GR" sz="2400" b="1" dirty="0">
                <a:latin typeface="Arial" pitchFamily="34" charset="0"/>
                <a:cs typeface="Arial" pitchFamily="34" charset="0"/>
              </a:rPr>
              <a:t>1. Γενικά.</a:t>
            </a:r>
            <a:br>
              <a:rPr lang="el-GR" sz="2400" b="1" dirty="0">
                <a:latin typeface="Arial" pitchFamily="34" charset="0"/>
                <a:cs typeface="Arial" pitchFamily="34" charset="0"/>
              </a:rPr>
            </a:br>
            <a:r>
              <a:rPr lang="el-GR" sz="2400" b="1" dirty="0">
                <a:latin typeface="Arial" pitchFamily="34" charset="0"/>
                <a:cs typeface="Arial" pitchFamily="34" charset="0"/>
              </a:rPr>
              <a:t>2. Λέβητας </a:t>
            </a:r>
            <a:r>
              <a:rPr lang="en-US" sz="2400" b="1" dirty="0">
                <a:latin typeface="Arial" pitchFamily="34" charset="0"/>
                <a:cs typeface="Arial" pitchFamily="34" charset="0"/>
              </a:rPr>
              <a:t>V2M−8 </a:t>
            </a:r>
            <a:r>
              <a:rPr lang="el-GR" sz="2400" b="1" dirty="0">
                <a:latin typeface="Arial" pitchFamily="34" charset="0"/>
                <a:cs typeface="Arial" pitchFamily="34" charset="0"/>
              </a:rPr>
              <a:t>και </a:t>
            </a:r>
            <a:r>
              <a:rPr lang="en-US" sz="2400" b="1" dirty="0">
                <a:latin typeface="Arial" pitchFamily="34" charset="0"/>
                <a:cs typeface="Arial" pitchFamily="34" charset="0"/>
              </a:rPr>
              <a:t>V2M−9 </a:t>
            </a:r>
            <a:r>
              <a:rPr lang="el-GR" sz="2400" b="1" dirty="0">
                <a:latin typeface="Arial" pitchFamily="34" charset="0"/>
                <a:cs typeface="Arial" pitchFamily="34" charset="0"/>
              </a:rPr>
              <a:t>της </a:t>
            </a:r>
            <a:r>
              <a:rPr lang="en-US" sz="2400" b="1" dirty="0">
                <a:latin typeface="Arial" pitchFamily="34" charset="0"/>
                <a:cs typeface="Arial" pitchFamily="34" charset="0"/>
              </a:rPr>
              <a:t>Combustion</a:t>
            </a:r>
            <a:r>
              <a:rPr lang="el-GR" sz="2400" b="1" dirty="0">
                <a:latin typeface="Arial" pitchFamily="34" charset="0"/>
                <a:cs typeface="Arial" pitchFamily="34" charset="0"/>
              </a:rPr>
              <a:t>   </a:t>
            </a:r>
            <a:br>
              <a:rPr lang="en-US" sz="2400" b="1" dirty="0">
                <a:latin typeface="Arial" pitchFamily="34" charset="0"/>
                <a:cs typeface="Arial" pitchFamily="34" charset="0"/>
              </a:rPr>
            </a:br>
            <a:r>
              <a:rPr lang="el-GR" sz="2400" b="1">
                <a:latin typeface="Arial" pitchFamily="34" charset="0"/>
                <a:cs typeface="Arial" pitchFamily="34" charset="0"/>
              </a:rPr>
              <a:t>    </a:t>
            </a:r>
            <a:r>
              <a:rPr lang="en-US" sz="2400" b="1">
                <a:latin typeface="Arial" pitchFamily="34" charset="0"/>
                <a:cs typeface="Arial" pitchFamily="34" charset="0"/>
              </a:rPr>
              <a:t>Engineering </a:t>
            </a:r>
            <a:r>
              <a:rPr lang="en-US" sz="2400" b="1" dirty="0">
                <a:latin typeface="Arial" pitchFamily="34" charset="0"/>
                <a:cs typeface="Arial" pitchFamily="34" charset="0"/>
              </a:rPr>
              <a:t>Co.</a:t>
            </a:r>
            <a:br>
              <a:rPr lang="en-US" sz="2400" b="1" dirty="0">
                <a:latin typeface="Arial" pitchFamily="34" charset="0"/>
                <a:cs typeface="Arial" pitchFamily="34" charset="0"/>
              </a:rPr>
            </a:br>
            <a:r>
              <a:rPr lang="en-US" sz="2400" b="1" dirty="0">
                <a:latin typeface="Arial" pitchFamily="34" charset="0"/>
                <a:cs typeface="Arial" pitchFamily="34" charset="0"/>
              </a:rPr>
              <a:t>3. </a:t>
            </a:r>
            <a:r>
              <a:rPr lang="el-GR" sz="2400" b="1" dirty="0">
                <a:latin typeface="Arial" pitchFamily="34" charset="0"/>
                <a:cs typeface="Arial" pitchFamily="34" charset="0"/>
              </a:rPr>
              <a:t>Λέβητας </a:t>
            </a:r>
            <a:r>
              <a:rPr lang="en-US" sz="2400" b="1" dirty="0">
                <a:latin typeface="Arial" pitchFamily="34" charset="0"/>
                <a:cs typeface="Arial" pitchFamily="34" charset="0"/>
              </a:rPr>
              <a:t>E.S.D. </a:t>
            </a:r>
            <a:r>
              <a:rPr lang="el-GR" sz="2400" b="1" dirty="0">
                <a:latin typeface="Arial" pitchFamily="34" charset="0"/>
                <a:cs typeface="Arial" pitchFamily="34" charset="0"/>
              </a:rPr>
              <a:t>και </a:t>
            </a:r>
            <a:r>
              <a:rPr lang="en-US" sz="2400" b="1" dirty="0">
                <a:latin typeface="Arial" pitchFamily="34" charset="0"/>
                <a:cs typeface="Arial" pitchFamily="34" charset="0"/>
              </a:rPr>
              <a:t>ESRD </a:t>
            </a:r>
            <a:r>
              <a:rPr lang="el-GR" sz="2400" b="1" dirty="0">
                <a:latin typeface="Arial" pitchFamily="34" charset="0"/>
                <a:cs typeface="Arial" pitchFamily="34" charset="0"/>
              </a:rPr>
              <a:t>της </a:t>
            </a:r>
            <a:r>
              <a:rPr lang="en-US" sz="2400" b="1" dirty="0">
                <a:latin typeface="Arial" pitchFamily="34" charset="0"/>
                <a:cs typeface="Arial" pitchFamily="34" charset="0"/>
              </a:rPr>
              <a:t>Foster Wheeler.</a:t>
            </a:r>
            <a:br>
              <a:rPr lang="en-US" sz="2400" b="1" dirty="0">
                <a:latin typeface="Arial" pitchFamily="34" charset="0"/>
                <a:cs typeface="Arial" pitchFamily="34" charset="0"/>
              </a:rPr>
            </a:br>
            <a:r>
              <a:rPr lang="en-US" sz="2400" b="1" dirty="0">
                <a:latin typeface="Arial" pitchFamily="34" charset="0"/>
                <a:cs typeface="Arial" pitchFamily="34" charset="0"/>
              </a:rPr>
              <a:t>4. </a:t>
            </a:r>
            <a:r>
              <a:rPr lang="el-GR" sz="2400" b="1" dirty="0">
                <a:latin typeface="Arial" pitchFamily="34" charset="0"/>
                <a:cs typeface="Arial" pitchFamily="34" charset="0"/>
              </a:rPr>
              <a:t>Λέβητες </a:t>
            </a:r>
            <a:r>
              <a:rPr lang="en-US" sz="2400" b="1" dirty="0">
                <a:latin typeface="Arial" pitchFamily="34" charset="0"/>
                <a:cs typeface="Arial" pitchFamily="34" charset="0"/>
              </a:rPr>
              <a:t>Babcock.</a:t>
            </a:r>
            <a:br>
              <a:rPr lang="en-US" sz="2400" b="1" dirty="0">
                <a:latin typeface="Arial" pitchFamily="34" charset="0"/>
                <a:cs typeface="Arial" pitchFamily="34" charset="0"/>
              </a:rPr>
            </a:br>
            <a:r>
              <a:rPr lang="en-US" sz="2400" b="1" dirty="0">
                <a:latin typeface="Arial" pitchFamily="34" charset="0"/>
                <a:cs typeface="Arial" pitchFamily="34" charset="0"/>
              </a:rPr>
              <a:t>5. </a:t>
            </a:r>
            <a:r>
              <a:rPr lang="el-GR" sz="2400" b="1" dirty="0">
                <a:latin typeface="Arial" pitchFamily="34" charset="0"/>
                <a:cs typeface="Arial" pitchFamily="34" charset="0"/>
              </a:rPr>
              <a:t>Λέβητες κατασκευής </a:t>
            </a:r>
            <a:r>
              <a:rPr lang="en-US" sz="2400" b="1" dirty="0">
                <a:latin typeface="Arial" pitchFamily="34" charset="0"/>
                <a:cs typeface="Arial" pitchFamily="34" charset="0"/>
              </a:rPr>
              <a:t>Kawasaki.</a:t>
            </a:r>
            <a:br>
              <a:rPr lang="en-US" sz="2400" b="1" u="sng" dirty="0">
                <a:solidFill>
                  <a:srgbClr val="FF0000"/>
                </a:solidFill>
                <a:latin typeface="Arial" pitchFamily="34" charset="0"/>
                <a:cs typeface="Arial" pitchFamily="34" charset="0"/>
              </a:rPr>
            </a:br>
            <a:br>
              <a:rPr lang="en-US" sz="6600" b="1" u="sng" dirty="0">
                <a:solidFill>
                  <a:srgbClr val="FF0000"/>
                </a:solidFill>
                <a:latin typeface="Arial" pitchFamily="34" charset="0"/>
                <a:cs typeface="Arial" pitchFamily="34" charset="0"/>
              </a:rPr>
            </a:br>
            <a:endParaRPr lang="en-US" sz="66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7489230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r>
              <a:rPr lang="el-GR" sz="2400" b="1" dirty="0">
                <a:solidFill>
                  <a:schemeClr val="tx1"/>
                </a:solidFill>
                <a:latin typeface="Arial Black" pitchFamily="34" charset="0"/>
              </a:rPr>
              <a:t>Οι λέβητες που χρησιμοποιούνται σήμερα στα εμπορικά πλοία αποτελούν κατά κανόνα εξελιγμένες μορφές του λέβητα τύπου D της Foster-Wheeler.</a:t>
            </a:r>
          </a:p>
          <a:p>
            <a:pPr algn="l">
              <a:buClr>
                <a:srgbClr val="FF0000"/>
              </a:buClr>
            </a:pPr>
            <a:r>
              <a:rPr lang="el-GR" sz="2400" b="1" dirty="0">
                <a:solidFill>
                  <a:schemeClr val="tx1"/>
                </a:solidFill>
                <a:latin typeface="Arial Black" pitchFamily="34" charset="0"/>
              </a:rPr>
              <a:t>Αυτός αρχικά κατασκευάσθηκε με αυλούς των οποίων η κλίση πλησιάζει την κατακόρυφο, με πλευρικό υδροτοιχώματα, με ενδιάμεσο υπερθερμαντήρα και οικονομητήρα στην έξοδο των καυσαερίων.</a:t>
            </a:r>
          </a:p>
          <a:p>
            <a:pPr algn="l">
              <a:buClr>
                <a:srgbClr val="FF0000"/>
              </a:buClr>
            </a:pPr>
            <a:r>
              <a:rPr lang="el-GR" sz="2400" b="1" dirty="0">
                <a:solidFill>
                  <a:schemeClr val="tx1"/>
                </a:solidFill>
                <a:latin typeface="Arial Black" pitchFamily="34" charset="0"/>
              </a:rPr>
              <a:t>Αργότερα οι αυλοί του τοποθετήθηκαν κατακόρυφα και προστέθηκαν τα υδροτοιχώματα του πίσω πυθμένα της εστίας και του δαπέδου.</a:t>
            </a:r>
          </a:p>
        </p:txBody>
      </p:sp>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2.1.  ΓΕΝΙΚΑ</a:t>
            </a:r>
          </a:p>
        </p:txBody>
      </p:sp>
    </p:spTree>
    <p:extLst>
      <p:ext uri="{BB962C8B-B14F-4D97-AF65-F5344CB8AC3E}">
        <p14:creationId xmlns:p14="http://schemas.microsoft.com/office/powerpoint/2010/main" val="13597568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pPr>
            <a:r>
              <a:rPr lang="el-GR" sz="2300" b="1" dirty="0">
                <a:solidFill>
                  <a:schemeClr val="tx1"/>
                </a:solidFill>
                <a:latin typeface="Arial Black" pitchFamily="34" charset="0"/>
              </a:rPr>
              <a:t>Αργότερα στους λέβητες τύπου D ο υπερθερμαντήρας μιας ή περισσότερων διαβάσεων του ατμού τοποθετήθηκε εξωτερικά από τους αυλούς, εφοδιάσθηκαν και με αναθερμαντήρα ατμού και προθερμαντήρα αέρα, και η εστία κατασκευάσθηκε σε μεγάλες διαστάσεις και με καυστήρες στην οροφή της με σκοπό την τέλεια καύση και την εκμετάλλευση στο μέγιστο βαθμό της μετάδοσης της θερμότητας με ακτινοβολία. Έτσι προέκυψαν οι σύγχρονοι αυτοί λέβητες που κατασκευάζονται από πολλά εργοστάσια στον κόσμο, με βάση σχέδια των κυριότερων κατασκευαστών, όπως </a:t>
            </a:r>
            <a:r>
              <a:rPr lang="el-GR" sz="2300" b="1" dirty="0">
                <a:solidFill>
                  <a:srgbClr val="7030A0"/>
                </a:solidFill>
                <a:latin typeface="Arial Black" pitchFamily="34" charset="0"/>
              </a:rPr>
              <a:t>Babcock-Wilcox, Foster-Wheeler, Combustion Engineering</a:t>
            </a:r>
            <a:r>
              <a:rPr lang="en-US" sz="2300" b="1" dirty="0">
                <a:solidFill>
                  <a:schemeClr val="tx1"/>
                </a:solidFill>
                <a:latin typeface="Arial Black" pitchFamily="34" charset="0"/>
              </a:rPr>
              <a:t> </a:t>
            </a:r>
            <a:r>
              <a:rPr lang="el-GR" sz="2300" b="1" dirty="0">
                <a:solidFill>
                  <a:srgbClr val="FF0000"/>
                </a:solidFill>
                <a:latin typeface="Arial Black" pitchFamily="34" charset="0"/>
              </a:rPr>
              <a:t>και ποιο σύγχρονα όπως Mitsubishi, Kawasaki, </a:t>
            </a:r>
            <a:r>
              <a:rPr lang="en-US" sz="2300" b="1" dirty="0">
                <a:solidFill>
                  <a:srgbClr val="FF0000"/>
                </a:solidFill>
                <a:latin typeface="Arial Black" pitchFamily="34" charset="0"/>
              </a:rPr>
              <a:t>Aalborg, Saacke</a:t>
            </a:r>
            <a:r>
              <a:rPr lang="el-GR" sz="2300" b="1" dirty="0">
                <a:solidFill>
                  <a:srgbClr val="FF0000"/>
                </a:solidFill>
                <a:latin typeface="Arial Black" pitchFamily="34" charset="0"/>
              </a:rPr>
              <a:t> </a:t>
            </a:r>
            <a:r>
              <a:rPr lang="el-GR" sz="2300" b="1" dirty="0">
                <a:solidFill>
                  <a:schemeClr val="tx1"/>
                </a:solidFill>
                <a:latin typeface="Arial Black" pitchFamily="34" charset="0"/>
              </a:rPr>
              <a:t>κλπ. </a:t>
            </a:r>
            <a:endParaRPr lang="el-GR" sz="20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2.1.  ΓΕΝΙΚΑ</a:t>
            </a:r>
          </a:p>
        </p:txBody>
      </p:sp>
    </p:spTree>
    <p:extLst>
      <p:ext uri="{BB962C8B-B14F-4D97-AF65-F5344CB8AC3E}">
        <p14:creationId xmlns:p14="http://schemas.microsoft.com/office/powerpoint/2010/main" val="15436985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06D9BDB-B708-66F2-46BC-99D60B3FC334}"/>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u="sng" dirty="0">
                <a:solidFill>
                  <a:schemeClr val="bg1"/>
                </a:solidFill>
                <a:latin typeface="Arial" pitchFamily="34" charset="0"/>
                <a:cs typeface="Arial" pitchFamily="34" charset="0"/>
              </a:rPr>
              <a:t>2.2.  </a:t>
            </a:r>
            <a:r>
              <a:rPr lang="en-US" sz="2400" b="1" u="sng" dirty="0" err="1">
                <a:solidFill>
                  <a:schemeClr val="bg1"/>
                </a:solidFill>
                <a:latin typeface="Arial" pitchFamily="34" charset="0"/>
                <a:cs typeface="Arial" pitchFamily="34" charset="0"/>
              </a:rPr>
              <a:t>Λέ</a:t>
            </a:r>
            <a:r>
              <a:rPr lang="en-US" sz="2400" b="1" u="sng" dirty="0">
                <a:solidFill>
                  <a:schemeClr val="bg1"/>
                </a:solidFill>
                <a:latin typeface="Arial" pitchFamily="34" charset="0"/>
                <a:cs typeface="Arial" pitchFamily="34" charset="0"/>
              </a:rPr>
              <a:t>βητας V2Μ-8  της  Combustion Engineering</a:t>
            </a:r>
            <a:endParaRPr lang="el-GR" sz="2400" b="1" u="sng" dirty="0">
              <a:solidFill>
                <a:schemeClr val="bg1"/>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DDA7A229-4FB8-9A2C-47EA-65D4E827E82E}"/>
              </a:ext>
            </a:extLst>
          </p:cNvPr>
          <p:cNvSpPr txBox="1"/>
          <p:nvPr/>
        </p:nvSpPr>
        <p:spPr>
          <a:xfrm>
            <a:off x="285750" y="1052736"/>
            <a:ext cx="8572500" cy="5632311"/>
          </a:xfrm>
          <a:prstGeom prst="rect">
            <a:avLst/>
          </a:prstGeom>
          <a:noFill/>
        </p:spPr>
        <p:txBody>
          <a:bodyPr wrap="square">
            <a:spAutoFit/>
          </a:bodyPr>
          <a:lstStyle/>
          <a:p>
            <a:pPr marL="342900" indent="-342900">
              <a:buFont typeface="Arial" panose="020B0604020202020204" pitchFamily="34" charset="0"/>
              <a:buChar char="•"/>
            </a:pPr>
            <a:r>
              <a:rPr lang="el-GR" sz="2000" b="1" dirty="0">
                <a:latin typeface="Arial Black" panose="020B0A04020102020204" pitchFamily="34" charset="0"/>
              </a:rPr>
              <a:t>Κατασκευάζεται σε δύο τύπους, την απλή μορφή και την μορφή με αναθερμαντήρα του ατμού, που λαμβάνεται από ενδιάμεσες βαθμίδες του στροβίλου. Χαρακτηριστικό της κατασκευής του είναι ότι δεν έχει μονωτική πλινθοδομή εστίας και οι αυλοί του αποτελούν τους υδρότοιχους, είναι συγκολλημένοι μεταξύ τους, με αποτέλεσμα να δημιουργείται ένας τελείως στεγανός υδρότοιχος. Οι καυστήρες είναι τοποθετημένοι στην οροφή.</a:t>
            </a:r>
          </a:p>
          <a:p>
            <a:pPr marL="342900" indent="-342900">
              <a:buFont typeface="Arial" panose="020B0604020202020204" pitchFamily="34" charset="0"/>
              <a:buChar char="•"/>
            </a:pPr>
            <a:r>
              <a:rPr lang="el-GR" sz="2000" b="1" dirty="0">
                <a:latin typeface="Arial Black" panose="020B0A04020102020204" pitchFamily="34" charset="0"/>
              </a:rPr>
              <a:t>Ο αναθερμαντήρας που είναι ίδιας κατασκευής με τον υπερθερμαντήρα, τοποθετείται στο πίσω μέρος του λέβητα.</a:t>
            </a:r>
          </a:p>
          <a:p>
            <a:pPr marL="342900" indent="-342900">
              <a:buFont typeface="Arial" panose="020B0604020202020204" pitchFamily="34" charset="0"/>
              <a:buChar char="•"/>
            </a:pPr>
            <a:r>
              <a:rPr lang="el-GR" sz="2000" b="1" dirty="0">
                <a:latin typeface="Arial Black" panose="020B0A04020102020204" pitchFamily="34" charset="0"/>
              </a:rPr>
              <a:t>Έτσι η εστία διαιρείται με ένα διαχωριστικό τοίχωμα σε δύο μέρη, το μπροστινό, από το οποίο τα καυσαέρια περνούν από τον αναθερμαντήρα και το πίσω (μικρότερο), από το οποίο τα καυσαέρια περνούν από τον υπερθερμαντήρα.</a:t>
            </a:r>
          </a:p>
          <a:p>
            <a:pPr marL="342900" indent="-342900">
              <a:buFont typeface="Arial" panose="020B0604020202020204" pitchFamily="34" charset="0"/>
              <a:buChar char="•"/>
            </a:pPr>
            <a:r>
              <a:rPr lang="el-GR" sz="2000" b="1" dirty="0">
                <a:latin typeface="Arial Black" panose="020B0A04020102020204" pitchFamily="34" charset="0"/>
              </a:rPr>
              <a:t>Και τα δύο μαζί οδεύουν προς τους ατμογόνους αυλούς και από εκεί δια μέσου του οικονομητήρα προς την ατμόσφαιρα.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machine&#10;&#10;Description automatically generated with medium confidence">
            <a:extLst>
              <a:ext uri="{FF2B5EF4-FFF2-40B4-BE49-F238E27FC236}">
                <a16:creationId xmlns:a16="http://schemas.microsoft.com/office/drawing/2014/main" id="{FF4875CC-27CF-37F3-1074-8C9B6D1780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676" y="1688756"/>
            <a:ext cx="5832648" cy="4894606"/>
          </a:xfrm>
          <a:prstGeom prst="rect">
            <a:avLst/>
          </a:prstGeom>
        </p:spPr>
      </p:pic>
      <p:sp>
        <p:nvSpPr>
          <p:cNvPr id="8" name="Title 1">
            <a:extLst>
              <a:ext uri="{FF2B5EF4-FFF2-40B4-BE49-F238E27FC236}">
                <a16:creationId xmlns:a16="http://schemas.microsoft.com/office/drawing/2014/main" id="{33E651E2-A33A-FDC2-1DEA-C2A6238ADDB8}"/>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u="sng" dirty="0">
                <a:solidFill>
                  <a:schemeClr val="bg1"/>
                </a:solidFill>
                <a:latin typeface="Arial" pitchFamily="34" charset="0"/>
                <a:cs typeface="Arial" pitchFamily="34" charset="0"/>
              </a:rPr>
              <a:t>2.2.  </a:t>
            </a:r>
            <a:r>
              <a:rPr lang="en-US" sz="2400" b="1" u="sng" dirty="0" err="1">
                <a:solidFill>
                  <a:schemeClr val="bg1"/>
                </a:solidFill>
                <a:latin typeface="Arial" pitchFamily="34" charset="0"/>
                <a:cs typeface="Arial" pitchFamily="34" charset="0"/>
              </a:rPr>
              <a:t>Λέ</a:t>
            </a:r>
            <a:r>
              <a:rPr lang="en-US" sz="2400" b="1" u="sng" dirty="0">
                <a:solidFill>
                  <a:schemeClr val="bg1"/>
                </a:solidFill>
                <a:latin typeface="Arial" pitchFamily="34" charset="0"/>
                <a:cs typeface="Arial" pitchFamily="34" charset="0"/>
              </a:rPr>
              <a:t>βητας V2Μ-8  της  Combustion Engineering</a:t>
            </a:r>
            <a:endParaRPr lang="el-GR" sz="2400" b="1" u="sng" dirty="0">
              <a:solidFill>
                <a:schemeClr val="bg1"/>
              </a:solidFill>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Ø"/>
            </a:pPr>
            <a:r>
              <a:rPr lang="el-GR" sz="2000" b="1" dirty="0">
                <a:solidFill>
                  <a:schemeClr val="tx1"/>
                </a:solidFill>
                <a:latin typeface="Arial Black" pitchFamily="34" charset="0"/>
              </a:rPr>
              <a:t>ΟΙ ΥΔΡΑΥΛΩΤΟΙ ΛΕΒΗΤΕΣ ΧΡΗΣΙΜΟΠΟΙΗΘΗΚΑΝ ΓΙΑ ΠΡΩΤΗ ΦΟΡΑ ΣΤΟ ΤΕΛΟΣ ΤΟΥ 19</a:t>
            </a:r>
            <a:r>
              <a:rPr lang="el-GR" sz="2000" b="1" baseline="30000" dirty="0">
                <a:solidFill>
                  <a:schemeClr val="tx1"/>
                </a:solidFill>
                <a:latin typeface="Arial Black" pitchFamily="34" charset="0"/>
              </a:rPr>
              <a:t>ΟΥ</a:t>
            </a:r>
            <a:r>
              <a:rPr lang="el-GR" sz="2000" b="1" dirty="0">
                <a:solidFill>
                  <a:schemeClr val="tx1"/>
                </a:solidFill>
                <a:latin typeface="Arial Black" pitchFamily="34" charset="0"/>
              </a:rPr>
              <a:t> ΑΙΩΝΑ, ΑΠΟ ΤΗ ΣΤΙΓΜΗ ΠΟΥ Η ΧΡΗΣΗ ΤΗΣ ΠΑΛΙΝΔΡΟΜΙΚΗΣ ΜΗΧΑΝΗΣ ΤΡΙΠΛΗΣ ΕΚΤΟΝΩΣΗΣ ΚΑΙ ΣΤΗ ΣΥΝΕΧΕΙΑ ΤΟΥ ΑΤΜΟΣΤΡΟΒΙΛΟΥ ΥΙΟΘΕΤΗΘΗΚΕ ΑΠΟ ΤΟ ΝΑΥΤΙΚΟ.</a:t>
            </a:r>
          </a:p>
          <a:p>
            <a:pPr algn="l">
              <a:buClr>
                <a:srgbClr val="FF0000"/>
              </a:buClr>
              <a:buFont typeface="Wingdings" pitchFamily="2" charset="2"/>
              <a:buChar char="Ø"/>
            </a:pPr>
            <a:endParaRPr lang="el-GR" sz="2000" b="1" dirty="0">
              <a:solidFill>
                <a:schemeClr val="tx1"/>
              </a:solidFill>
              <a:latin typeface="Arial Black" pitchFamily="34" charset="0"/>
            </a:endParaRPr>
          </a:p>
          <a:p>
            <a:pPr algn="l">
              <a:buClr>
                <a:srgbClr val="FF0000"/>
              </a:buClr>
              <a:buFont typeface="Wingdings" pitchFamily="2" charset="2"/>
              <a:buChar char="Ø"/>
            </a:pPr>
            <a:r>
              <a:rPr lang="el-GR" sz="2000" b="1" dirty="0">
                <a:solidFill>
                  <a:schemeClr val="tx1"/>
                </a:solidFill>
                <a:latin typeface="Arial Black" pitchFamily="34" charset="0"/>
              </a:rPr>
              <a:t>Η ΧΡΗΣΗ ΤΩΝ ΠΑΡΑΠΑΝΩ ΜΗΧΑΝΩΝ ΕΠΕΒΑΛΕ ΥΨΗΛΕΣ ΠΙΕΣΕΙΣ ΚΑΙ ΑΝΑΓΚΗ ΥΨΗΛΗΣ ΑΤΜΟΠΑΡΑΓΩΓΙΚΗΣ ΙΚΑΝΟΤΗΤΑΣ ΤΩΝ ΛΕΒΗΤΩΝ.</a:t>
            </a:r>
          </a:p>
          <a:p>
            <a:pPr algn="l">
              <a:buClr>
                <a:srgbClr val="FF0000"/>
              </a:buClr>
              <a:buFont typeface="Wingdings" pitchFamily="2" charset="2"/>
              <a:buChar char="Ø"/>
            </a:pPr>
            <a:endParaRPr lang="el-GR" sz="2000" b="1" dirty="0">
              <a:solidFill>
                <a:schemeClr val="tx1"/>
              </a:solidFill>
              <a:latin typeface="Arial Black" pitchFamily="34" charset="0"/>
            </a:endParaRPr>
          </a:p>
          <a:p>
            <a:pPr algn="l">
              <a:buClr>
                <a:srgbClr val="FF0000"/>
              </a:buClr>
              <a:buFont typeface="Wingdings" pitchFamily="2" charset="2"/>
              <a:buChar char="Ø"/>
            </a:pPr>
            <a:r>
              <a:rPr lang="el-GR" sz="2000" b="1" dirty="0">
                <a:solidFill>
                  <a:schemeClr val="tx1"/>
                </a:solidFill>
                <a:latin typeface="Arial Black" pitchFamily="34" charset="0"/>
              </a:rPr>
              <a:t>Η ΑΥΞΗΣΗ ΤΗΣ ΑΤΜΟΠΑΡΑΓΩΓΙΚΗΣ ΙΚΑΝΟΤΗΤΑΣ ΜΕ ΤΗΝ ΑΥΞΗΣΗ ΤΟΥ ΒΑΘΜΟΥ ΚΑΥΣΗΣ ΟΔΗΓΗΣΕ ΣΕ ΧΡΗΣΗ ΤΟΥ ΤΕΧΝΗΤΟΥ ΕΛΚΥΣΜΟΥ.</a:t>
            </a:r>
          </a:p>
          <a:p>
            <a:pPr algn="l">
              <a:buClr>
                <a:srgbClr val="FF0000"/>
              </a:buClr>
              <a:buFont typeface="Wingdings" pitchFamily="2" charset="2"/>
              <a:buChar char="Ø"/>
            </a:pPr>
            <a:endParaRPr lang="el-GR" sz="2000" b="1" dirty="0">
              <a:solidFill>
                <a:schemeClr val="tx1"/>
              </a:solidFill>
              <a:latin typeface="Arial Black" pitchFamily="34" charset="0"/>
            </a:endParaRPr>
          </a:p>
          <a:p>
            <a:pPr algn="l">
              <a:buClr>
                <a:srgbClr val="FF0000"/>
              </a:buClr>
              <a:buFont typeface="Wingdings" pitchFamily="2" charset="2"/>
              <a:buChar char="Ø"/>
            </a:pPr>
            <a:r>
              <a:rPr lang="el-GR" sz="2000" b="1" dirty="0">
                <a:solidFill>
                  <a:schemeClr val="tx1"/>
                </a:solidFill>
                <a:latin typeface="Arial Black" pitchFamily="34" charset="0"/>
              </a:rPr>
              <a:t>ΥΠΗΡΞΕ ΕΠΙΣΗΣ ΑΝΑΓΚΗ ΝΑ ΕΛΑΤΤΩΘΕΙ ΤΟ ΒΑΡΟΣ ΚΑΙ Ο ΟΓΚΟΣ ΤΩΝ ΛΕΒΗΤΩΝ.</a:t>
            </a:r>
          </a:p>
          <a:p>
            <a:pPr algn="l">
              <a:buClr>
                <a:srgbClr val="FF0000"/>
              </a:buClr>
              <a:buFont typeface="Wingdings" pitchFamily="2" charset="2"/>
              <a:buChar char="Ø"/>
            </a:pPr>
            <a:endParaRPr lang="el-GR" sz="20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a:glow rad="228600">
              <a:schemeClr val="accent1">
                <a:satMod val="175000"/>
                <a:alpha val="40000"/>
              </a:schemeClr>
            </a:glow>
          </a:effectLst>
        </p:spPr>
        <p:txBody>
          <a:bodyPr>
            <a:normAutofit/>
          </a:bodyPr>
          <a:lstStyle/>
          <a:p>
            <a:r>
              <a:rPr lang="el-GR" sz="2400" b="1" u="sng" dirty="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1807914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96752"/>
            <a:ext cx="8572500" cy="5446935"/>
          </a:xfrm>
        </p:spPr>
        <p:txBody>
          <a:bodyPr tIns="72000">
            <a:normAutofit/>
          </a:bodyPr>
          <a:lstStyle/>
          <a:p>
            <a:r>
              <a:rPr lang="el-GR" sz="2400" dirty="0">
                <a:latin typeface="Arial Black" pitchFamily="34" charset="0"/>
              </a:rPr>
              <a:t>Σχεδιάστηκε για να αντιμετωπίσει τις απαιτήσεις πρόωσης των δεξαμενοπλοίων  μεταφορικής ικανότητας 300.000 τόνους και πάνω, με έναν μόνο λέβητα.  </a:t>
            </a:r>
          </a:p>
          <a:p>
            <a:r>
              <a:rPr lang="el-GR" sz="2400" dirty="0">
                <a:latin typeface="Arial Black" pitchFamily="34" charset="0"/>
              </a:rPr>
              <a:t>Παρουσιάζει όλα τα χαρακτηριστικά του λέβητα </a:t>
            </a:r>
            <a:r>
              <a:rPr lang="en-US" sz="2400" dirty="0">
                <a:latin typeface="Arial Black" pitchFamily="34" charset="0"/>
              </a:rPr>
              <a:t>V2M-8 </a:t>
            </a:r>
            <a:r>
              <a:rPr lang="el-GR" sz="2400" dirty="0">
                <a:latin typeface="Arial Black" pitchFamily="34" charset="0"/>
              </a:rPr>
              <a:t>της ίδιας εταιρίας. Επί πλέον η αύξηση του όγκου της εστίας του είναι προς τα κάτω, ώστε να διατηρούνται </a:t>
            </a:r>
            <a:r>
              <a:rPr lang="en-US" sz="2400" dirty="0">
                <a:latin typeface="Arial Black" pitchFamily="34" charset="0"/>
              </a:rPr>
              <a:t>:</a:t>
            </a:r>
            <a:endParaRPr lang="el-GR" sz="2400" dirty="0">
              <a:latin typeface="Arial Black" pitchFamily="34" charset="0"/>
            </a:endParaRPr>
          </a:p>
          <a:p>
            <a:r>
              <a:rPr lang="el-GR" sz="2400" dirty="0">
                <a:latin typeface="Arial Black" pitchFamily="34" charset="0"/>
              </a:rPr>
              <a:t>Το πλάτος του λέβητα σε λογικά όρια για εμπορικά πλοία.</a:t>
            </a:r>
          </a:p>
          <a:p>
            <a:r>
              <a:rPr lang="el-GR" sz="2400" dirty="0">
                <a:latin typeface="Arial Black" pitchFamily="34" charset="0"/>
              </a:rPr>
              <a:t>Το μήκος των ατμογόνων αυλών μικρό.</a:t>
            </a:r>
          </a:p>
          <a:p>
            <a:r>
              <a:rPr lang="el-GR" sz="2400" dirty="0">
                <a:latin typeface="Arial Black" pitchFamily="34" charset="0"/>
              </a:rPr>
              <a:t>Η ταχύτητα μεταβολής του βαθμού ατμοπαραγωγής σε υψηλά επίπεδα. </a:t>
            </a:r>
          </a:p>
        </p:txBody>
      </p:sp>
      <p:sp>
        <p:nvSpPr>
          <p:cNvPr id="4" name="Title 1">
            <a:extLst>
              <a:ext uri="{FF2B5EF4-FFF2-40B4-BE49-F238E27FC236}">
                <a16:creationId xmlns:a16="http://schemas.microsoft.com/office/drawing/2014/main" id="{D647300D-1445-F8EF-17BF-55EED8C774D1}"/>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u="sng" dirty="0">
                <a:solidFill>
                  <a:schemeClr val="bg1"/>
                </a:solidFill>
                <a:latin typeface="Arial" pitchFamily="34" charset="0"/>
                <a:cs typeface="Arial" pitchFamily="34" charset="0"/>
              </a:rPr>
              <a:t>2.2.  </a:t>
            </a:r>
            <a:r>
              <a:rPr lang="en-US" sz="2400" b="1" u="sng" dirty="0" err="1">
                <a:solidFill>
                  <a:schemeClr val="bg1"/>
                </a:solidFill>
                <a:latin typeface="Arial" pitchFamily="34" charset="0"/>
                <a:cs typeface="Arial" pitchFamily="34" charset="0"/>
              </a:rPr>
              <a:t>Λέ</a:t>
            </a:r>
            <a:r>
              <a:rPr lang="en-US" sz="2400" b="1" u="sng" dirty="0">
                <a:solidFill>
                  <a:schemeClr val="bg1"/>
                </a:solidFill>
                <a:latin typeface="Arial" pitchFamily="34" charset="0"/>
                <a:cs typeface="Arial" pitchFamily="34" charset="0"/>
              </a:rPr>
              <a:t>βητας V2Μ-8  της  Combustion Engineering</a:t>
            </a:r>
            <a:endParaRPr lang="el-GR" sz="2400" b="1" u="sng" dirty="0">
              <a:solidFill>
                <a:schemeClr val="bg1"/>
              </a:solidFill>
              <a:latin typeface="Arial" pitchFamily="34" charset="0"/>
              <a:cs typeface="Arial"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3E651E2-A33A-FDC2-1DEA-C2A6238ADDB8}"/>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u="sng" dirty="0">
                <a:solidFill>
                  <a:schemeClr val="bg1"/>
                </a:solidFill>
                <a:latin typeface="Arial" pitchFamily="34" charset="0"/>
                <a:cs typeface="Arial" pitchFamily="34" charset="0"/>
              </a:rPr>
              <a:t>2.2.  </a:t>
            </a:r>
            <a:r>
              <a:rPr lang="en-US" sz="2400" b="1" u="sng" dirty="0" err="1">
                <a:solidFill>
                  <a:schemeClr val="bg1"/>
                </a:solidFill>
                <a:latin typeface="Arial" pitchFamily="34" charset="0"/>
                <a:cs typeface="Arial" pitchFamily="34" charset="0"/>
              </a:rPr>
              <a:t>Λέ</a:t>
            </a:r>
            <a:r>
              <a:rPr lang="en-US" sz="2400" b="1" u="sng" dirty="0">
                <a:solidFill>
                  <a:schemeClr val="bg1"/>
                </a:solidFill>
                <a:latin typeface="Arial" pitchFamily="34" charset="0"/>
                <a:cs typeface="Arial" pitchFamily="34" charset="0"/>
              </a:rPr>
              <a:t>βητας V2Μ-</a:t>
            </a:r>
            <a:r>
              <a:rPr lang="el-GR" sz="2400" b="1" u="sng" dirty="0">
                <a:solidFill>
                  <a:schemeClr val="bg1"/>
                </a:solidFill>
                <a:latin typeface="Arial" pitchFamily="34" charset="0"/>
                <a:cs typeface="Arial" pitchFamily="34" charset="0"/>
              </a:rPr>
              <a:t>9</a:t>
            </a:r>
            <a:r>
              <a:rPr lang="en-US" sz="2400" b="1" u="sng" dirty="0">
                <a:solidFill>
                  <a:schemeClr val="bg1"/>
                </a:solidFill>
                <a:latin typeface="Arial" pitchFamily="34" charset="0"/>
                <a:cs typeface="Arial" pitchFamily="34" charset="0"/>
              </a:rPr>
              <a:t>  της  Combustion Engineering</a:t>
            </a:r>
            <a:endParaRPr lang="el-GR" sz="2400" b="1" u="sng" dirty="0">
              <a:solidFill>
                <a:schemeClr val="bg1"/>
              </a:solidFill>
              <a:latin typeface="Arial" pitchFamily="34" charset="0"/>
              <a:cs typeface="Arial" pitchFamily="34" charset="0"/>
            </a:endParaRPr>
          </a:p>
        </p:txBody>
      </p:sp>
      <p:pic>
        <p:nvPicPr>
          <p:cNvPr id="3" name="Picture 2" descr="A picture containing music, guitar, bass&#10;&#10;Description automatically generated">
            <a:extLst>
              <a:ext uri="{FF2B5EF4-FFF2-40B4-BE49-F238E27FC236}">
                <a16:creationId xmlns:a16="http://schemas.microsoft.com/office/drawing/2014/main" id="{C89585D2-36CD-F2AA-B979-B019587B4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1315095"/>
            <a:ext cx="4464496" cy="5328592"/>
          </a:xfrm>
          <a:prstGeom prst="rect">
            <a:avLst/>
          </a:prstGeom>
        </p:spPr>
      </p:pic>
    </p:spTree>
    <p:extLst>
      <p:ext uri="{BB962C8B-B14F-4D97-AF65-F5344CB8AC3E}">
        <p14:creationId xmlns:p14="http://schemas.microsoft.com/office/powerpoint/2010/main" val="5517057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50" y="1196753"/>
            <a:ext cx="8572500" cy="5328591"/>
          </a:xfrm>
        </p:spPr>
        <p:txBody>
          <a:bodyPr tIns="72000">
            <a:noAutofit/>
          </a:bodyPr>
          <a:lstStyle/>
          <a:p>
            <a:pPr marL="0" indent="0">
              <a:buNone/>
            </a:pPr>
            <a:r>
              <a:rPr lang="el-GR" sz="1750" dirty="0">
                <a:latin typeface="Arial Black" pitchFamily="34" charset="0"/>
              </a:rPr>
              <a:t>Ο λέβητας αυτός σχεδιάσθηκε για να αντιμετωπισθούν οι ανωμαλίες που παρουσιάζονται στους ενδιάμεσους υπερθερμαντήρες από την συσσώρευση σκουριάς, λόγω χρησιμοποιήσεως πετρελαίων που περιέχουν ενώσεις βαναδίου, σιδήρου, νικελίου, θείου και νατρίου.</a:t>
            </a:r>
          </a:p>
          <a:p>
            <a:pPr marL="0" indent="0">
              <a:buNone/>
            </a:pPr>
            <a:r>
              <a:rPr lang="el-GR" sz="1750" dirty="0">
                <a:latin typeface="Arial Black" pitchFamily="34" charset="0"/>
              </a:rPr>
              <a:t>Οι μεγαλύτερες συσσωρεύσεις σκουριάς και στάχτης προκαλούνται στον υπερθερμαντήρα, όπου n θερμοκρασία των καυσαερίων και της θερμαινόμενης επιφάνειας είναι υψηλές. Λιγότερη σκουριά σχηματίζεται πάνω στους ατμογόνους αυλούς όπου οι θερμοκρασίες των καυσαερίων είναι πολύ υψηλότερες, αλλά οι θερμοκρασίες της θερμαινόμενης επιφάνειας είναι χαμηλότερες. Οι αυλοί υδροτοίχων εστίας σπάνια φέρουν σημαντικές ρυπάνσεις. Τα ελαφρά και εύθραυστα κατάλοιπα δε σχηματίζουν συνεκτικές επικαλύψεις όπως αυτές που τόσο συχνά χαρακτηρίζουν τη σκουριά και τη στάχτη των αυλών υπερθερμαντήρων.</a:t>
            </a:r>
          </a:p>
          <a:p>
            <a:pPr marL="0" indent="0">
              <a:buNone/>
            </a:pPr>
            <a:r>
              <a:rPr lang="el-GR" sz="1750" dirty="0">
                <a:latin typeface="Arial Black" pitchFamily="34" charset="0"/>
              </a:rPr>
              <a:t>Έτσι προέκυψε n ανάγκη κατασκευής του λέβητα «D» με εξωτερικό υπερθερμαντήρα. Ο όρος ESD σημαίνει: External Superheat «D» Type, δηλαδή λέβητας του τύπου «D» με εξωτερικό υπερθερμαντήρα.</a:t>
            </a:r>
          </a:p>
          <a:p>
            <a:pPr marL="0" indent="0">
              <a:buNone/>
            </a:pPr>
            <a:r>
              <a:rPr lang="el-GR" sz="1750" dirty="0">
                <a:latin typeface="Arial Black" pitchFamily="34" charset="0"/>
              </a:rPr>
              <a:t>Κατασκευάσθηκε σε 3 διαφορετικούς τύπους, ως ESD-I, ESD-II και ESD-III.</a:t>
            </a:r>
          </a:p>
        </p:txBody>
      </p:sp>
      <p:sp>
        <p:nvSpPr>
          <p:cNvPr id="4" name="Title 1">
            <a:extLst>
              <a:ext uri="{FF2B5EF4-FFF2-40B4-BE49-F238E27FC236}">
                <a16:creationId xmlns:a16="http://schemas.microsoft.com/office/drawing/2014/main" id="{D647300D-1445-F8EF-17BF-55EED8C774D1}"/>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u="sng" dirty="0">
                <a:solidFill>
                  <a:schemeClr val="bg1"/>
                </a:solidFill>
                <a:latin typeface="Arial" pitchFamily="34" charset="0"/>
                <a:cs typeface="Arial" pitchFamily="34" charset="0"/>
              </a:rPr>
              <a:t>2.2.  </a:t>
            </a:r>
            <a:r>
              <a:rPr lang="en-US" sz="2400" b="1" u="sng" dirty="0" err="1">
                <a:solidFill>
                  <a:schemeClr val="bg1"/>
                </a:solidFill>
                <a:latin typeface="Arial" pitchFamily="34" charset="0"/>
                <a:cs typeface="Arial" pitchFamily="34" charset="0"/>
              </a:rPr>
              <a:t>Λέ</a:t>
            </a:r>
            <a:r>
              <a:rPr lang="en-US" sz="2400" b="1" u="sng" dirty="0">
                <a:solidFill>
                  <a:schemeClr val="bg1"/>
                </a:solidFill>
                <a:latin typeface="Arial" pitchFamily="34" charset="0"/>
                <a:cs typeface="Arial" pitchFamily="34" charset="0"/>
              </a:rPr>
              <a:t>βητας V2Μ-8  της  Combustion Engineering</a:t>
            </a:r>
            <a:endParaRPr lang="el-GR"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6455492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C48BFB-418F-D64E-ED50-2DE8C7FDCF69}"/>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2.3.  Λέβητες </a:t>
            </a:r>
            <a:r>
              <a:rPr lang="en-US" sz="2400" b="1" u="sng" dirty="0">
                <a:solidFill>
                  <a:schemeClr val="bg1"/>
                </a:solidFill>
                <a:latin typeface="Arial" pitchFamily="34" charset="0"/>
                <a:cs typeface="Arial" pitchFamily="34" charset="0"/>
              </a:rPr>
              <a:t>ESD I</a:t>
            </a:r>
            <a:r>
              <a:rPr lang="el-GR" sz="2400" b="1" u="sng" dirty="0">
                <a:solidFill>
                  <a:schemeClr val="bg1"/>
                </a:solidFill>
                <a:latin typeface="Arial" pitchFamily="34" charset="0"/>
                <a:cs typeface="Arial" pitchFamily="34" charset="0"/>
              </a:rPr>
              <a:t> της </a:t>
            </a:r>
            <a:r>
              <a:rPr lang="en-US" sz="2400" b="1" u="sng" dirty="0">
                <a:solidFill>
                  <a:schemeClr val="bg1"/>
                </a:solidFill>
                <a:latin typeface="Arial" pitchFamily="34" charset="0"/>
                <a:cs typeface="Arial" pitchFamily="34" charset="0"/>
              </a:rPr>
              <a:t>FOSTER-WHEELER</a:t>
            </a:r>
            <a:endParaRPr lang="el-GR" sz="2400" b="1" u="sng" dirty="0">
              <a:solidFill>
                <a:schemeClr val="bg1"/>
              </a:solidFill>
              <a:latin typeface="Arial" pitchFamily="34" charset="0"/>
              <a:cs typeface="Arial" pitchFamily="34" charset="0"/>
            </a:endParaRPr>
          </a:p>
        </p:txBody>
      </p:sp>
      <p:pic>
        <p:nvPicPr>
          <p:cNvPr id="2" name="4 - Θέση περιεχομένου" descr="2022-10-01 (9).png">
            <a:extLst>
              <a:ext uri="{FF2B5EF4-FFF2-40B4-BE49-F238E27FC236}">
                <a16:creationId xmlns:a16="http://schemas.microsoft.com/office/drawing/2014/main" id="{920230BF-BC58-FFF1-62ED-F718803DF638}"/>
              </a:ext>
            </a:extLst>
          </p:cNvPr>
          <p:cNvPicPr>
            <a:picLocks noChangeAspect="1"/>
          </p:cNvPicPr>
          <p:nvPr/>
        </p:nvPicPr>
        <p:blipFill>
          <a:blip r:embed="rId2"/>
          <a:stretch>
            <a:fillRect/>
          </a:stretch>
        </p:blipFill>
        <p:spPr>
          <a:xfrm>
            <a:off x="285750" y="1340768"/>
            <a:ext cx="5366370" cy="4968552"/>
          </a:xfrm>
          <a:prstGeom prst="rect">
            <a:avLst/>
          </a:prstGeom>
        </p:spPr>
      </p:pic>
      <p:sp>
        <p:nvSpPr>
          <p:cNvPr id="8" name="TextBox 7">
            <a:extLst>
              <a:ext uri="{FF2B5EF4-FFF2-40B4-BE49-F238E27FC236}">
                <a16:creationId xmlns:a16="http://schemas.microsoft.com/office/drawing/2014/main" id="{412D0C86-0614-AE94-AF9A-9A38F871E6A0}"/>
              </a:ext>
            </a:extLst>
          </p:cNvPr>
          <p:cNvSpPr txBox="1"/>
          <p:nvPr/>
        </p:nvSpPr>
        <p:spPr>
          <a:xfrm>
            <a:off x="6156176" y="3244334"/>
            <a:ext cx="2702074" cy="954107"/>
          </a:xfrm>
          <a:prstGeom prst="rect">
            <a:avLst/>
          </a:prstGeom>
          <a:noFill/>
        </p:spPr>
        <p:txBody>
          <a:bodyPr wrap="square">
            <a:spAutoFit/>
          </a:bodyPr>
          <a:lstStyle/>
          <a:p>
            <a:r>
              <a:rPr lang="el-GR" sz="2800" b="1" dirty="0"/>
              <a:t>Λέβητας Τύπου </a:t>
            </a:r>
            <a:r>
              <a:rPr lang="en-US" sz="2800" b="1" dirty="0"/>
              <a:t>ESD-I</a:t>
            </a:r>
          </a:p>
        </p:txBody>
      </p:sp>
    </p:spTree>
    <p:extLst>
      <p:ext uri="{BB962C8B-B14F-4D97-AF65-F5344CB8AC3E}">
        <p14:creationId xmlns:p14="http://schemas.microsoft.com/office/powerpoint/2010/main" val="7287067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C48BFB-418F-D64E-ED50-2DE8C7FDCF69}"/>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2.3.  Λέβητες </a:t>
            </a:r>
            <a:r>
              <a:rPr lang="en-US" sz="2400" b="1" u="sng" dirty="0">
                <a:solidFill>
                  <a:schemeClr val="bg1"/>
                </a:solidFill>
                <a:latin typeface="Arial" pitchFamily="34" charset="0"/>
                <a:cs typeface="Arial" pitchFamily="34" charset="0"/>
              </a:rPr>
              <a:t>ESD I</a:t>
            </a:r>
            <a:r>
              <a:rPr lang="el-GR" sz="2400" b="1" u="sng" dirty="0">
                <a:solidFill>
                  <a:schemeClr val="bg1"/>
                </a:solidFill>
                <a:latin typeface="Arial" pitchFamily="34" charset="0"/>
                <a:cs typeface="Arial" pitchFamily="34" charset="0"/>
              </a:rPr>
              <a:t>Ι της </a:t>
            </a:r>
            <a:r>
              <a:rPr lang="en-US" sz="2400" b="1" u="sng" dirty="0">
                <a:solidFill>
                  <a:schemeClr val="bg1"/>
                </a:solidFill>
                <a:latin typeface="Arial" pitchFamily="34" charset="0"/>
                <a:cs typeface="Arial" pitchFamily="34" charset="0"/>
              </a:rPr>
              <a:t>FOSTER-WHEELER</a:t>
            </a:r>
            <a:endParaRPr lang="el-GR" sz="2400" b="1" u="sng" dirty="0">
              <a:solidFill>
                <a:schemeClr val="bg1"/>
              </a:solidFill>
              <a:latin typeface="Arial" pitchFamily="34" charset="0"/>
              <a:cs typeface="Arial" pitchFamily="34" charset="0"/>
            </a:endParaRPr>
          </a:p>
        </p:txBody>
      </p:sp>
      <p:sp>
        <p:nvSpPr>
          <p:cNvPr id="8" name="TextBox 7">
            <a:extLst>
              <a:ext uri="{FF2B5EF4-FFF2-40B4-BE49-F238E27FC236}">
                <a16:creationId xmlns:a16="http://schemas.microsoft.com/office/drawing/2014/main" id="{412D0C86-0614-AE94-AF9A-9A38F871E6A0}"/>
              </a:ext>
            </a:extLst>
          </p:cNvPr>
          <p:cNvSpPr txBox="1"/>
          <p:nvPr/>
        </p:nvSpPr>
        <p:spPr>
          <a:xfrm>
            <a:off x="6156176" y="3244334"/>
            <a:ext cx="2702074" cy="523220"/>
          </a:xfrm>
          <a:prstGeom prst="rect">
            <a:avLst/>
          </a:prstGeom>
          <a:noFill/>
        </p:spPr>
        <p:txBody>
          <a:bodyPr wrap="square">
            <a:spAutoFit/>
          </a:bodyPr>
          <a:lstStyle/>
          <a:p>
            <a:r>
              <a:rPr lang="el-GR" sz="2800" b="1" dirty="0"/>
              <a:t>Λέβητας </a:t>
            </a:r>
            <a:r>
              <a:rPr lang="en-US" sz="2800" b="1" dirty="0"/>
              <a:t>ESD-</a:t>
            </a:r>
            <a:r>
              <a:rPr lang="el-GR" sz="2800" b="1" dirty="0"/>
              <a:t>Ι</a:t>
            </a:r>
            <a:r>
              <a:rPr lang="en-US" sz="2800" b="1" dirty="0"/>
              <a:t>I</a:t>
            </a:r>
          </a:p>
        </p:txBody>
      </p:sp>
      <p:pic>
        <p:nvPicPr>
          <p:cNvPr id="4" name="4 - Θέση περιεχομένου" descr="2022-10-01 (14).png">
            <a:extLst>
              <a:ext uri="{FF2B5EF4-FFF2-40B4-BE49-F238E27FC236}">
                <a16:creationId xmlns:a16="http://schemas.microsoft.com/office/drawing/2014/main" id="{201EE377-6CD2-3D59-7360-F99B390ADD2B}"/>
              </a:ext>
            </a:extLst>
          </p:cNvPr>
          <p:cNvPicPr>
            <a:picLocks noGrp="1" noChangeAspect="1"/>
          </p:cNvPicPr>
          <p:nvPr>
            <p:ph sz="half" idx="1"/>
          </p:nvPr>
        </p:nvPicPr>
        <p:blipFill>
          <a:blip r:embed="rId2"/>
          <a:stretch>
            <a:fillRect/>
          </a:stretch>
        </p:blipFill>
        <p:spPr>
          <a:xfrm>
            <a:off x="285750" y="1556792"/>
            <a:ext cx="4790306" cy="4896544"/>
          </a:xfrm>
        </p:spPr>
      </p:pic>
    </p:spTree>
    <p:extLst>
      <p:ext uri="{BB962C8B-B14F-4D97-AF65-F5344CB8AC3E}">
        <p14:creationId xmlns:p14="http://schemas.microsoft.com/office/powerpoint/2010/main" val="1248869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C48BFB-418F-D64E-ED50-2DE8C7FDCF69}"/>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2.3.  Λέβητες </a:t>
            </a:r>
            <a:r>
              <a:rPr lang="en-US" sz="2400" b="1" u="sng" dirty="0">
                <a:solidFill>
                  <a:schemeClr val="bg1"/>
                </a:solidFill>
                <a:latin typeface="Arial" pitchFamily="34" charset="0"/>
                <a:cs typeface="Arial" pitchFamily="34" charset="0"/>
              </a:rPr>
              <a:t>ESD I</a:t>
            </a:r>
            <a:r>
              <a:rPr lang="el-GR" sz="2400" b="1" u="sng" dirty="0">
                <a:solidFill>
                  <a:schemeClr val="bg1"/>
                </a:solidFill>
                <a:latin typeface="Arial" pitchFamily="34" charset="0"/>
                <a:cs typeface="Arial" pitchFamily="34" charset="0"/>
              </a:rPr>
              <a:t>ΙΙ της </a:t>
            </a:r>
            <a:r>
              <a:rPr lang="en-US" sz="2400" b="1" u="sng" dirty="0">
                <a:solidFill>
                  <a:schemeClr val="bg1"/>
                </a:solidFill>
                <a:latin typeface="Arial" pitchFamily="34" charset="0"/>
                <a:cs typeface="Arial" pitchFamily="34" charset="0"/>
              </a:rPr>
              <a:t>FOSTER-WHEELER</a:t>
            </a:r>
            <a:endParaRPr lang="el-GR" sz="2400" b="1" u="sng" dirty="0">
              <a:solidFill>
                <a:schemeClr val="bg1"/>
              </a:solidFill>
              <a:latin typeface="Arial" pitchFamily="34" charset="0"/>
              <a:cs typeface="Arial" pitchFamily="34" charset="0"/>
            </a:endParaRPr>
          </a:p>
        </p:txBody>
      </p:sp>
      <p:sp>
        <p:nvSpPr>
          <p:cNvPr id="8" name="TextBox 7">
            <a:extLst>
              <a:ext uri="{FF2B5EF4-FFF2-40B4-BE49-F238E27FC236}">
                <a16:creationId xmlns:a16="http://schemas.microsoft.com/office/drawing/2014/main" id="{412D0C86-0614-AE94-AF9A-9A38F871E6A0}"/>
              </a:ext>
            </a:extLst>
          </p:cNvPr>
          <p:cNvSpPr txBox="1"/>
          <p:nvPr/>
        </p:nvSpPr>
        <p:spPr>
          <a:xfrm>
            <a:off x="6156176" y="3244334"/>
            <a:ext cx="2702074" cy="523220"/>
          </a:xfrm>
          <a:prstGeom prst="rect">
            <a:avLst/>
          </a:prstGeom>
          <a:noFill/>
        </p:spPr>
        <p:txBody>
          <a:bodyPr wrap="square">
            <a:spAutoFit/>
          </a:bodyPr>
          <a:lstStyle/>
          <a:p>
            <a:r>
              <a:rPr lang="el-GR" sz="2800" b="1" dirty="0"/>
              <a:t>Λέβητας </a:t>
            </a:r>
            <a:r>
              <a:rPr lang="en-US" sz="2800" b="1" dirty="0"/>
              <a:t>ESD-</a:t>
            </a:r>
            <a:r>
              <a:rPr lang="el-GR" sz="2800" b="1" dirty="0"/>
              <a:t>ΙΙ</a:t>
            </a:r>
            <a:r>
              <a:rPr lang="en-US" sz="2800" b="1" dirty="0"/>
              <a:t>I</a:t>
            </a:r>
          </a:p>
        </p:txBody>
      </p:sp>
      <p:pic>
        <p:nvPicPr>
          <p:cNvPr id="6" name="4 - Θέση περιεχομένου" descr="2022-10-01 (15).png">
            <a:extLst>
              <a:ext uri="{FF2B5EF4-FFF2-40B4-BE49-F238E27FC236}">
                <a16:creationId xmlns:a16="http://schemas.microsoft.com/office/drawing/2014/main" id="{4ACA27B3-11B8-2435-E592-B7869CFB0AFE}"/>
              </a:ext>
            </a:extLst>
          </p:cNvPr>
          <p:cNvPicPr>
            <a:picLocks noGrp="1" noChangeAspect="1"/>
          </p:cNvPicPr>
          <p:nvPr>
            <p:ph sz="half" idx="1"/>
          </p:nvPr>
        </p:nvPicPr>
        <p:blipFill>
          <a:blip r:embed="rId2"/>
          <a:stretch>
            <a:fillRect/>
          </a:stretch>
        </p:blipFill>
        <p:spPr>
          <a:xfrm>
            <a:off x="285750" y="1412776"/>
            <a:ext cx="4646290" cy="4968552"/>
          </a:xfrm>
        </p:spPr>
      </p:pic>
    </p:spTree>
    <p:extLst>
      <p:ext uri="{BB962C8B-B14F-4D97-AF65-F5344CB8AC3E}">
        <p14:creationId xmlns:p14="http://schemas.microsoft.com/office/powerpoint/2010/main" val="16591532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3D51850-4EEB-6A37-6BF7-3EAF8BCB7500}"/>
              </a:ext>
            </a:extLst>
          </p:cNvPr>
          <p:cNvSpPr txBox="1"/>
          <p:nvPr/>
        </p:nvSpPr>
        <p:spPr>
          <a:xfrm>
            <a:off x="285750" y="1268760"/>
            <a:ext cx="8572500" cy="5062924"/>
          </a:xfrm>
          <a:prstGeom prst="rect">
            <a:avLst/>
          </a:prstGeom>
          <a:noFill/>
        </p:spPr>
        <p:txBody>
          <a:bodyPr wrap="square">
            <a:spAutoFit/>
          </a:bodyPr>
          <a:lstStyle/>
          <a:p>
            <a:r>
              <a:rPr lang="el-GR" sz="1900" b="1" dirty="0"/>
              <a:t>Ο λέβητας αυτός χρησιμοποιήθηκε από την εταιρία </a:t>
            </a:r>
            <a:r>
              <a:rPr lang="el-GR" sz="1900" b="1" dirty="0" err="1"/>
              <a:t>Foster</a:t>
            </a:r>
            <a:r>
              <a:rPr lang="el-GR" sz="1900" b="1" dirty="0"/>
              <a:t> - </a:t>
            </a:r>
            <a:r>
              <a:rPr lang="el-GR" sz="1900" b="1" dirty="0" err="1"/>
              <a:t>Wheeler</a:t>
            </a:r>
            <a:r>
              <a:rPr lang="el-GR" sz="1900" b="1" dirty="0"/>
              <a:t> κατά το 1966. Το χαρακτηριστικό του είναι η αναθέρμανση ατμού που ήδη έχει χρησιμοποιηθεί στους στροβίλους. Διαθέτει επίσης, όπως και ο προηγούμενος, εξωτερικό υπερθερμαντήρα. Εξαιτίας αυτών των χαρακτηριστικών ονομάζεται ESRD «External Superheat </a:t>
            </a:r>
            <a:r>
              <a:rPr lang="el-GR" sz="1900" b="1" dirty="0" err="1"/>
              <a:t>Reheat</a:t>
            </a:r>
            <a:r>
              <a:rPr lang="el-GR" sz="1900" b="1" dirty="0"/>
              <a:t> «D» Type», δηλαδή λέβητας τύπου «0» με εξωτερικό υπερθερμαντήρα και αναθερμαντήρα.</a:t>
            </a:r>
          </a:p>
          <a:p>
            <a:r>
              <a:rPr lang="el-GR" sz="1900" b="1" dirty="0"/>
              <a:t>Ο λέβητας ESRD παράγει ατμό πιέσεως 100 bar θερμοκρασίας 510°C και θερμοκρασίας αναθερμάνσεως 510°C επίσης. Είναι κλασσικός λέβητας μιας εστίας δύο θαλάμων με τις συνήθεις συσκευές ελέγχου καύσεως και τροφοδοτήσεως. Οι βαθμοί υπερθερμάνσεως και αναθερμάνσεως επιτυγχάνονται με διαφράγματα στερεάς και απλής κατασκευής.</a:t>
            </a:r>
          </a:p>
          <a:p>
            <a:r>
              <a:rPr lang="el-GR" sz="1900" b="1" dirty="0"/>
              <a:t>0 λέβητας σχεδιάσθηκε ειδικότερα για να ανταποκριθεί στις ανάγκες των στροβίλων MST-14 της General Electric.</a:t>
            </a:r>
          </a:p>
          <a:p>
            <a:r>
              <a:rPr lang="el-GR" sz="1900" b="1" dirty="0"/>
              <a:t>Ο αναθερμαντήρας βρίσκεται πάνω από τον υπερθερμαντήρα. Πάνω από τον αναθερμαντήρα βρίσκεται ένας μικρός οικονομητήρας. Αυτός περιορίζει τη θερμοκρασία των καυσαερίων προς τον περιστρεφόμενο θερμαντήρα αέρα ο οποίος καταθλίβει το θερμό αέρα στους καυστήρες.</a:t>
            </a:r>
          </a:p>
        </p:txBody>
      </p:sp>
      <p:sp>
        <p:nvSpPr>
          <p:cNvPr id="8" name="Title 1">
            <a:extLst>
              <a:ext uri="{FF2B5EF4-FFF2-40B4-BE49-F238E27FC236}">
                <a16:creationId xmlns:a16="http://schemas.microsoft.com/office/drawing/2014/main" id="{C9F1A7B7-58A2-F6B1-3230-32F28306EB40}"/>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2.3.  Λέβητες </a:t>
            </a:r>
            <a:r>
              <a:rPr lang="en-US" sz="2400" b="1" u="sng" dirty="0">
                <a:solidFill>
                  <a:schemeClr val="bg1"/>
                </a:solidFill>
                <a:latin typeface="Arial" pitchFamily="34" charset="0"/>
                <a:cs typeface="Arial" pitchFamily="34" charset="0"/>
              </a:rPr>
              <a:t>ESRD </a:t>
            </a:r>
            <a:r>
              <a:rPr lang="el-GR" sz="2400" b="1" u="sng" dirty="0">
                <a:solidFill>
                  <a:schemeClr val="bg1"/>
                </a:solidFill>
                <a:latin typeface="Arial" pitchFamily="34" charset="0"/>
                <a:cs typeface="Arial" pitchFamily="34" charset="0"/>
              </a:rPr>
              <a:t>της </a:t>
            </a:r>
            <a:r>
              <a:rPr lang="en-US" sz="2400" b="1" u="sng" dirty="0">
                <a:solidFill>
                  <a:schemeClr val="bg1"/>
                </a:solidFill>
                <a:latin typeface="Arial" pitchFamily="34" charset="0"/>
                <a:cs typeface="Arial" pitchFamily="34" charset="0"/>
              </a:rPr>
              <a:t>FOSTER</a:t>
            </a:r>
            <a:r>
              <a:rPr lang="el-GR" sz="2400" b="1" u="sng" dirty="0">
                <a:solidFill>
                  <a:schemeClr val="bg1"/>
                </a:solidFill>
                <a:latin typeface="Arial" pitchFamily="34" charset="0"/>
                <a:cs typeface="Arial" pitchFamily="34" charset="0"/>
              </a:rPr>
              <a:t> </a:t>
            </a:r>
            <a:r>
              <a:rPr lang="en-US" sz="2400" b="1" u="sng" dirty="0">
                <a:solidFill>
                  <a:schemeClr val="bg1"/>
                </a:solidFill>
                <a:latin typeface="Arial" pitchFamily="34" charset="0"/>
                <a:cs typeface="Arial" pitchFamily="34" charset="0"/>
              </a:rPr>
              <a:t>-</a:t>
            </a:r>
            <a:r>
              <a:rPr lang="el-GR" sz="2400" b="1" u="sng" dirty="0">
                <a:solidFill>
                  <a:schemeClr val="bg1"/>
                </a:solidFill>
                <a:latin typeface="Arial" pitchFamily="34" charset="0"/>
                <a:cs typeface="Arial" pitchFamily="34" charset="0"/>
              </a:rPr>
              <a:t> </a:t>
            </a:r>
            <a:r>
              <a:rPr lang="en-US" sz="2400" b="1" u="sng" dirty="0">
                <a:solidFill>
                  <a:schemeClr val="bg1"/>
                </a:solidFill>
                <a:latin typeface="Arial" pitchFamily="34" charset="0"/>
                <a:cs typeface="Arial" pitchFamily="34" charset="0"/>
              </a:rPr>
              <a:t>WHEELER</a:t>
            </a:r>
            <a:endParaRPr lang="el-GR" sz="2400" b="1" u="sng" dirty="0">
              <a:solidFill>
                <a:schemeClr val="bg1"/>
              </a:solidFill>
              <a:latin typeface="Arial" pitchFamily="34" charset="0"/>
              <a:cs typeface="Arial"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3D51850-4EEB-6A37-6BF7-3EAF8BCB7500}"/>
              </a:ext>
            </a:extLst>
          </p:cNvPr>
          <p:cNvSpPr txBox="1"/>
          <p:nvPr/>
        </p:nvSpPr>
        <p:spPr>
          <a:xfrm>
            <a:off x="285750" y="1268760"/>
            <a:ext cx="8572500" cy="5355312"/>
          </a:xfrm>
          <a:prstGeom prst="rect">
            <a:avLst/>
          </a:prstGeom>
          <a:noFill/>
        </p:spPr>
        <p:txBody>
          <a:bodyPr wrap="square">
            <a:spAutoFit/>
          </a:bodyPr>
          <a:lstStyle/>
          <a:p>
            <a:r>
              <a:rPr lang="el-GR" sz="1900" b="1" dirty="0"/>
              <a:t>Μία ζώνη βραχυκυκλώσεως (</a:t>
            </a:r>
            <a:r>
              <a:rPr lang="el-GR" sz="1900" b="1" dirty="0" err="1"/>
              <a:t>μττάϊ</a:t>
            </a:r>
            <a:r>
              <a:rPr lang="el-GR" sz="1900" b="1" dirty="0"/>
              <a:t> </a:t>
            </a:r>
            <a:r>
              <a:rPr lang="el-GR" sz="1900" b="1" dirty="0" err="1"/>
              <a:t>πάς</a:t>
            </a:r>
            <a:r>
              <a:rPr lang="el-GR" sz="1900" b="1" dirty="0"/>
              <a:t>) καυσαερίων, ψυχόμενη από έναν οικονομητήρα, βρίσκεται δίπλα στον υπερθερμαντήρα και τον αναθερμαντήρα. Διαφράγματα που λειτουργούν αυτόματα (</a:t>
            </a:r>
            <a:r>
              <a:rPr lang="el-GR" sz="1900" b="1" dirty="0" err="1"/>
              <a:t>ντάμπερ</a:t>
            </a:r>
            <a:r>
              <a:rPr lang="el-GR" sz="1900" b="1" dirty="0"/>
              <a:t>) σε κάθε μονάδα, ελέγχουν τη ροή καυσαερίων και με αυτόν τον τρόπο και τη θερμοκρασία του υπέρθερμου και του ατμού που αναθερμάνθηκε. Ο τοίχος βραχυκυκλώσεως είναι ανοικτός μεταξύ των τμημάτων του υπερθερμαντήρα, ώστε να επιτρέπει ανεξάρτητο έλεγχο της υπερθερμάνσεως και της αναθερμάνσεως.</a:t>
            </a:r>
          </a:p>
          <a:p>
            <a:r>
              <a:rPr lang="el-GR" sz="1900" b="1" dirty="0"/>
              <a:t>Ο αναθερμαντήρας, που είναι τοποθετημένος σε ζώνη χαμηλών θερμοκρασιών καυσαερίων μπορεί να λειτουργήσει με ασφάλεια για μεγάλο διάστημα χωρίς ροή ατμού. Για να αποφευχθεί η ανύψωση της θερμοκρασίας των αυλών του αναθερμαντήρα και η εξίσωσή της με τη θερμοκρασία των καυσαερίων, υπάρχουν διαφράγματα επάνω από τον αναθερμαντήρα, τα οποία κλείνουν ταυτόχρονα με τη διακοπή της ροής του ατμού μέσω αυτού.</a:t>
            </a:r>
          </a:p>
          <a:p>
            <a:r>
              <a:rPr lang="el-GR" sz="1900" b="1" dirty="0"/>
              <a:t>Πάνω στον ίδιο άξονα συνδέονται και τα διαφράγματα ψύξεως, τα οποία επιτρέπουν την είσοδο αέρα από το περίβλημα του λέβητα στην κορυφή του αναθερμαντήρα. Ο αέρας αυτός μετά την προς τα κάτω διαδρομή του διαμέσου του αναθερμαντήρα, αναμιγνύεται με τα καυσαέρια από τον υπερθερμαντήρα και δια μέσου του </a:t>
            </a:r>
            <a:r>
              <a:rPr lang="el-GR" sz="1900" b="1" dirty="0" err="1"/>
              <a:t>υδρότοιχου</a:t>
            </a:r>
            <a:r>
              <a:rPr lang="el-GR" sz="1900" b="1" dirty="0"/>
              <a:t> οδεύουν προς την καπνοδόχο.</a:t>
            </a:r>
          </a:p>
        </p:txBody>
      </p:sp>
      <p:sp>
        <p:nvSpPr>
          <p:cNvPr id="8" name="Title 1">
            <a:extLst>
              <a:ext uri="{FF2B5EF4-FFF2-40B4-BE49-F238E27FC236}">
                <a16:creationId xmlns:a16="http://schemas.microsoft.com/office/drawing/2014/main" id="{C9F1A7B7-58A2-F6B1-3230-32F28306EB40}"/>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2.3.  Λέβητες </a:t>
            </a:r>
            <a:r>
              <a:rPr lang="en-US" sz="2400" b="1" u="sng" dirty="0">
                <a:solidFill>
                  <a:schemeClr val="bg1"/>
                </a:solidFill>
                <a:latin typeface="Arial" pitchFamily="34" charset="0"/>
                <a:cs typeface="Arial" pitchFamily="34" charset="0"/>
              </a:rPr>
              <a:t>ESRD </a:t>
            </a:r>
            <a:r>
              <a:rPr lang="el-GR" sz="2400" b="1" u="sng" dirty="0">
                <a:solidFill>
                  <a:schemeClr val="bg1"/>
                </a:solidFill>
                <a:latin typeface="Arial" pitchFamily="34" charset="0"/>
                <a:cs typeface="Arial" pitchFamily="34" charset="0"/>
              </a:rPr>
              <a:t>της </a:t>
            </a:r>
            <a:r>
              <a:rPr lang="en-US" sz="2400" b="1" u="sng" dirty="0">
                <a:solidFill>
                  <a:schemeClr val="bg1"/>
                </a:solidFill>
                <a:latin typeface="Arial" pitchFamily="34" charset="0"/>
                <a:cs typeface="Arial" pitchFamily="34" charset="0"/>
              </a:rPr>
              <a:t>FOSTER-WHEELER</a:t>
            </a:r>
            <a:endParaRPr lang="el-GR"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8629274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C48BFB-418F-D64E-ED50-2DE8C7FDCF69}"/>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2.3.  Λέβητες </a:t>
            </a:r>
            <a:r>
              <a:rPr lang="en-US" sz="2400" b="1" u="sng" dirty="0">
                <a:solidFill>
                  <a:schemeClr val="bg1"/>
                </a:solidFill>
                <a:latin typeface="Arial" pitchFamily="34" charset="0"/>
                <a:cs typeface="Arial" pitchFamily="34" charset="0"/>
              </a:rPr>
              <a:t>ESD</a:t>
            </a:r>
            <a:r>
              <a:rPr lang="el-GR" sz="2400" b="1" u="sng" dirty="0">
                <a:solidFill>
                  <a:schemeClr val="bg1"/>
                </a:solidFill>
                <a:latin typeface="Arial" pitchFamily="34" charset="0"/>
                <a:cs typeface="Arial" pitchFamily="34" charset="0"/>
              </a:rPr>
              <a:t> της </a:t>
            </a:r>
            <a:r>
              <a:rPr lang="en-US" sz="2400" b="1" u="sng" dirty="0">
                <a:solidFill>
                  <a:schemeClr val="bg1"/>
                </a:solidFill>
                <a:latin typeface="Arial" pitchFamily="34" charset="0"/>
                <a:cs typeface="Arial" pitchFamily="34" charset="0"/>
              </a:rPr>
              <a:t>FOSTER-WHEELER</a:t>
            </a:r>
            <a:endParaRPr lang="el-GR" sz="2400" b="1" u="sng" dirty="0">
              <a:solidFill>
                <a:schemeClr val="bg1"/>
              </a:solidFill>
              <a:latin typeface="Arial" pitchFamily="34" charset="0"/>
              <a:cs typeface="Arial" pitchFamily="34" charset="0"/>
            </a:endParaRPr>
          </a:p>
        </p:txBody>
      </p:sp>
      <p:pic>
        <p:nvPicPr>
          <p:cNvPr id="5" name="3 - Θέση περιεχομένου" descr="2022-10-01 (9).png">
            <a:extLst>
              <a:ext uri="{FF2B5EF4-FFF2-40B4-BE49-F238E27FC236}">
                <a16:creationId xmlns:a16="http://schemas.microsoft.com/office/drawing/2014/main" id="{4EEA4BE5-9552-CE18-726E-8EB577105ADD}"/>
              </a:ext>
            </a:extLst>
          </p:cNvPr>
          <p:cNvPicPr>
            <a:picLocks noGrp="1" noChangeAspect="1"/>
          </p:cNvPicPr>
          <p:nvPr>
            <p:ph idx="1"/>
          </p:nvPr>
        </p:nvPicPr>
        <p:blipFill>
          <a:blip r:embed="rId2"/>
          <a:stretch>
            <a:fillRect/>
          </a:stretch>
        </p:blipFill>
        <p:spPr>
          <a:xfrm>
            <a:off x="1886008" y="1124744"/>
            <a:ext cx="5371984" cy="5328592"/>
          </a:xfrm>
        </p:spPr>
      </p:pic>
    </p:spTree>
    <p:extLst>
      <p:ext uri="{BB962C8B-B14F-4D97-AF65-F5344CB8AC3E}">
        <p14:creationId xmlns:p14="http://schemas.microsoft.com/office/powerpoint/2010/main" val="30994445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C48BFB-418F-D64E-ED50-2DE8C7FDCF69}"/>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2.4.  Λέβητες  </a:t>
            </a:r>
            <a:r>
              <a:rPr lang="en-US" sz="2400" b="1" u="sng" dirty="0">
                <a:solidFill>
                  <a:schemeClr val="bg1"/>
                </a:solidFill>
                <a:latin typeface="Arial" pitchFamily="34" charset="0"/>
                <a:cs typeface="Arial" pitchFamily="34" charset="0"/>
              </a:rPr>
              <a:t>Babcock</a:t>
            </a:r>
            <a:endParaRPr lang="el-GR" sz="2400" b="1" u="sng" dirty="0">
              <a:solidFill>
                <a:schemeClr val="bg1"/>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CDD8C88C-27FF-3C8D-93E2-59359161F787}"/>
              </a:ext>
            </a:extLst>
          </p:cNvPr>
          <p:cNvSpPr txBox="1"/>
          <p:nvPr/>
        </p:nvSpPr>
        <p:spPr>
          <a:xfrm>
            <a:off x="285750" y="1166843"/>
            <a:ext cx="8572500" cy="5632311"/>
          </a:xfrm>
          <a:prstGeom prst="rect">
            <a:avLst/>
          </a:prstGeom>
          <a:noFill/>
        </p:spPr>
        <p:txBody>
          <a:bodyPr wrap="square">
            <a:spAutoFit/>
          </a:bodyPr>
          <a:lstStyle/>
          <a:p>
            <a:r>
              <a:rPr lang="el-GR" sz="2400" b="1" dirty="0">
                <a:latin typeface="Arial Black" panose="020B0A04020102020204" pitchFamily="34" charset="0"/>
              </a:rPr>
              <a:t>Τα τελευταία χρόνια έχουν κατασκευαστεί σε διάφορους τύπους ως Μ11, ΜR, Μ21, ΜRR και MRT.</a:t>
            </a:r>
          </a:p>
          <a:p>
            <a:r>
              <a:rPr lang="el-GR" sz="2400" b="1" dirty="0">
                <a:latin typeface="Arial Black" panose="020B0A04020102020204" pitchFamily="34" charset="0"/>
              </a:rPr>
              <a:t>Αυτοί που έχουν την μεγαλύτερη εφαρμογή είναι εκείνοι που περιέχουν το γράμμα R. MR (</a:t>
            </a:r>
            <a:r>
              <a:rPr lang="el-GR" sz="2400" b="1" dirty="0" err="1">
                <a:latin typeface="Arial Black" panose="020B0A04020102020204" pitchFamily="34" charset="0"/>
              </a:rPr>
              <a:t>Marine</a:t>
            </a:r>
            <a:r>
              <a:rPr lang="el-GR" sz="2400" b="1" dirty="0">
                <a:latin typeface="Arial Black" panose="020B0A04020102020204" pitchFamily="34" charset="0"/>
              </a:rPr>
              <a:t> </a:t>
            </a:r>
            <a:r>
              <a:rPr lang="el-GR" sz="2400" b="1" dirty="0" err="1">
                <a:latin typeface="Arial Black" panose="020B0A04020102020204" pitchFamily="34" charset="0"/>
              </a:rPr>
              <a:t>Radiant</a:t>
            </a:r>
            <a:r>
              <a:rPr lang="el-GR" sz="2400" b="1" dirty="0">
                <a:latin typeface="Arial Black" panose="020B0A04020102020204" pitchFamily="34" charset="0"/>
              </a:rPr>
              <a:t>). </a:t>
            </a:r>
          </a:p>
          <a:p>
            <a:r>
              <a:rPr lang="el-GR" sz="2400" b="1" dirty="0">
                <a:latin typeface="Arial Black" panose="020B0A04020102020204" pitchFamily="34" charset="0"/>
              </a:rPr>
              <a:t>Χρησιμοποιείται για την πρόωση πλοίων 200.000-500.000 τόνων.</a:t>
            </a:r>
          </a:p>
          <a:p>
            <a:pPr marL="342900" indent="-342900">
              <a:buFont typeface="Wingdings" panose="05000000000000000000" pitchFamily="2" charset="2"/>
              <a:buChar char="Ø"/>
            </a:pPr>
            <a:r>
              <a:rPr lang="el-GR" sz="2400" b="1" dirty="0">
                <a:latin typeface="Arial Black" panose="020B0A04020102020204" pitchFamily="34" charset="0"/>
              </a:rPr>
              <a:t>Ατμοπαραγωγή 45-226 tons/h.</a:t>
            </a:r>
          </a:p>
          <a:p>
            <a:pPr marL="342900" indent="-342900">
              <a:buFont typeface="Wingdings" panose="05000000000000000000" pitchFamily="2" charset="2"/>
              <a:buChar char="Ø"/>
            </a:pPr>
            <a:r>
              <a:rPr lang="el-GR" sz="2400" b="1" dirty="0">
                <a:latin typeface="Arial Black" panose="020B0A04020102020204" pitchFamily="34" charset="0"/>
              </a:rPr>
              <a:t>Πίεση ατμού μετά τον υπερθερμαντήρα 48-145 kp/h.</a:t>
            </a:r>
          </a:p>
          <a:p>
            <a:pPr marL="342900" indent="-342900">
              <a:buFont typeface="Wingdings" panose="05000000000000000000" pitchFamily="2" charset="2"/>
              <a:buChar char="Ø"/>
            </a:pPr>
            <a:r>
              <a:rPr lang="el-GR" sz="2400" b="1" dirty="0">
                <a:latin typeface="Arial Black" panose="020B0A04020102020204" pitchFamily="34" charset="0"/>
              </a:rPr>
              <a:t>Θερμοκρασία υπέρθερμου 470-538°C.</a:t>
            </a:r>
          </a:p>
          <a:p>
            <a:pPr marL="342900" indent="-342900">
              <a:buFont typeface="Wingdings" panose="05000000000000000000" pitchFamily="2" charset="2"/>
              <a:buChar char="Ø"/>
            </a:pPr>
            <a:r>
              <a:rPr lang="el-GR" sz="2400" b="1" dirty="0">
                <a:latin typeface="Arial Black" panose="020B0A04020102020204" pitchFamily="34" charset="0"/>
              </a:rPr>
              <a:t>Ατμοπαραγωγή 79-188 </a:t>
            </a:r>
            <a:r>
              <a:rPr lang="en-US" sz="2400" b="1" dirty="0">
                <a:latin typeface="Arial Black" panose="020B0A04020102020204" pitchFamily="34" charset="0"/>
              </a:rPr>
              <a:t>tons/h</a:t>
            </a:r>
            <a:r>
              <a:rPr lang="el-GR" sz="2400" b="1" dirty="0">
                <a:latin typeface="Arial Black" panose="020B0A04020102020204" pitchFamily="34" charset="0"/>
              </a:rPr>
              <a:t>.</a:t>
            </a:r>
          </a:p>
          <a:p>
            <a:pPr marL="342900" indent="-342900">
              <a:buFont typeface="Wingdings" panose="05000000000000000000" pitchFamily="2" charset="2"/>
              <a:buChar char="Ø"/>
            </a:pPr>
            <a:r>
              <a:rPr lang="el-GR" sz="2400" b="1" dirty="0">
                <a:latin typeface="Arial Black" panose="020B0A04020102020204" pitchFamily="34" charset="0"/>
              </a:rPr>
              <a:t>Πίεση υπέρθερμου 83-145 kp/h.</a:t>
            </a:r>
          </a:p>
          <a:p>
            <a:pPr marL="342900" indent="-342900">
              <a:buFont typeface="Wingdings" panose="05000000000000000000" pitchFamily="2" charset="2"/>
              <a:buChar char="Ø"/>
            </a:pPr>
            <a:r>
              <a:rPr lang="el-GR" sz="2400" b="1" dirty="0">
                <a:latin typeface="Arial Black" panose="020B0A04020102020204" pitchFamily="34" charset="0"/>
              </a:rPr>
              <a:t>Θερμοκρασία υπέρθερμου 470-538°C.</a:t>
            </a:r>
          </a:p>
        </p:txBody>
      </p:sp>
    </p:spTree>
    <p:extLst>
      <p:ext uri="{BB962C8B-B14F-4D97-AF65-F5344CB8AC3E}">
        <p14:creationId xmlns:p14="http://schemas.microsoft.com/office/powerpoint/2010/main" val="2749143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lnSpcReduction="10000"/>
          </a:bodyPr>
          <a:lstStyle/>
          <a:p>
            <a:pPr algn="l">
              <a:buClr>
                <a:srgbClr val="FF0000"/>
              </a:buClr>
              <a:buFont typeface="Wingdings" pitchFamily="2" charset="2"/>
              <a:buChar char="Ø"/>
            </a:pPr>
            <a:r>
              <a:rPr lang="el-GR" sz="2000" b="1" dirty="0">
                <a:solidFill>
                  <a:schemeClr val="tx1"/>
                </a:solidFill>
                <a:latin typeface="Arial Black" pitchFamily="34" charset="0"/>
              </a:rPr>
              <a:t>ΣΤΙΣ ΠΡΟΥΠΟΘΕΣΕΙΣ ΑΥΤΕΣ ΥΨΗΛΗΣ ΠΙΕΣΗΣ, ΜΕΓΑΛΗΣ ΑΤΜΟΠΑΡΑΓΩΓΙΚΗΣ ΙΚΑΝΟΤΗΤΑΣ, ΜΙΚΡΟΥ ΟΓΚΟΥ ΚΑΙ ΒΑΡΟΥΣ </a:t>
            </a:r>
            <a:r>
              <a:rPr lang="el-GR" sz="2000" b="1" u="sng" dirty="0">
                <a:solidFill>
                  <a:schemeClr val="tx1"/>
                </a:solidFill>
                <a:latin typeface="Arial Black" pitchFamily="34" charset="0"/>
              </a:rPr>
              <a:t>ΔΕΝ</a:t>
            </a:r>
            <a:r>
              <a:rPr lang="el-GR" sz="2000" b="1" dirty="0">
                <a:solidFill>
                  <a:schemeClr val="tx1"/>
                </a:solidFill>
                <a:latin typeface="Arial Black" pitchFamily="34" charset="0"/>
              </a:rPr>
              <a:t> ΜΠΟΡΟΥΣΑΝ ΝΑ ΑΝΤΑΠΟΚΡΙΘΟΥΝ ΟΙ ΦΛΟΓΑΥΛΩΤΟΙ ΛΕΒΗΤΕΣ </a:t>
            </a:r>
            <a:r>
              <a:rPr lang="el-GR" sz="2000" b="1" dirty="0">
                <a:solidFill>
                  <a:srgbClr val="FF0000"/>
                </a:solidFill>
                <a:latin typeface="Arial Black" pitchFamily="34" charset="0"/>
              </a:rPr>
              <a:t>ΛΟΓΩ ΤΩΝ ΜΕΓΑΛΩΝ ΔΙΑΜΕΤΡΩΝ ΚΑΙ ΤΟΥ ΠΑΧΟΥΣ ΤΩΝ ΜΕΡΩΝ</a:t>
            </a:r>
            <a:r>
              <a:rPr lang="el-GR" sz="2000" b="1" dirty="0">
                <a:solidFill>
                  <a:schemeClr val="tx1"/>
                </a:solidFill>
                <a:latin typeface="Arial Black" pitchFamily="34" charset="0"/>
              </a:rPr>
              <a:t> </a:t>
            </a:r>
            <a:r>
              <a:rPr lang="el-GR" sz="2000" b="1" dirty="0">
                <a:solidFill>
                  <a:srgbClr val="FF0000"/>
                </a:solidFill>
                <a:latin typeface="Arial Black" pitchFamily="34" charset="0"/>
              </a:rPr>
              <a:t>ΤΟΥΣ</a:t>
            </a:r>
            <a:r>
              <a:rPr lang="el-GR" sz="2000" b="1" dirty="0">
                <a:solidFill>
                  <a:schemeClr val="tx1"/>
                </a:solidFill>
                <a:latin typeface="Arial Black" pitchFamily="34" charset="0"/>
              </a:rPr>
              <a:t> ΚΑΙ ΠΑΡΑΛΛΗΛΑ ΛΟΓΩ </a:t>
            </a:r>
            <a:r>
              <a:rPr lang="el-GR" sz="2000" b="1" dirty="0">
                <a:solidFill>
                  <a:srgbClr val="0070C0"/>
                </a:solidFill>
                <a:latin typeface="Arial Black" pitchFamily="34" charset="0"/>
              </a:rPr>
              <a:t>ΜΙΚΡΗΣ ΕΛΑΣΤΙΚΟΤΗΤΑΣ ΚΑΙ ΑΝΤΟΧΗΣ ΠΟΥ ΠΑΡΟΥΣΙΑΖΟΥΝ ΣΤΙΣ ΔΙΑΣΤΟΛΕΣ ΚΑΙ ΣΤΟΝ ΤΕΧΝΗΤΟ ΕΛΚΥΣΜΟ</a:t>
            </a:r>
            <a:r>
              <a:rPr lang="el-GR" sz="2000" b="1" dirty="0">
                <a:solidFill>
                  <a:schemeClr val="tx1"/>
                </a:solidFill>
                <a:latin typeface="Arial Black" pitchFamily="34" charset="0"/>
              </a:rPr>
              <a:t>.</a:t>
            </a:r>
          </a:p>
          <a:p>
            <a:pPr algn="l">
              <a:buClr>
                <a:srgbClr val="FF0000"/>
              </a:buClr>
              <a:buFont typeface="Wingdings" pitchFamily="2" charset="2"/>
              <a:buChar char="Ø"/>
            </a:pPr>
            <a:r>
              <a:rPr lang="el-GR" sz="2000" b="1" dirty="0">
                <a:solidFill>
                  <a:schemeClr val="tx1"/>
                </a:solidFill>
                <a:latin typeface="Arial Black" pitchFamily="34" charset="0"/>
              </a:rPr>
              <a:t>ΤΟ </a:t>
            </a:r>
            <a:r>
              <a:rPr lang="el-GR" sz="2000" b="1" dirty="0">
                <a:solidFill>
                  <a:srgbClr val="FF0000"/>
                </a:solidFill>
                <a:latin typeface="Arial Black" pitchFamily="34" charset="0"/>
              </a:rPr>
              <a:t>ΜΕΓΑΛΥΤΕΡΟ ΕΜΠΟΔΙΟ</a:t>
            </a:r>
            <a:r>
              <a:rPr lang="el-GR" sz="2000" b="1" dirty="0">
                <a:solidFill>
                  <a:schemeClr val="tx1"/>
                </a:solidFill>
                <a:latin typeface="Arial Black" pitchFamily="34" charset="0"/>
              </a:rPr>
              <a:t> ΓΙΑ ΤΗΝ ΑΝΑΠΤΥΞΗ ΕΝΟΣ ΠΕΤΥΧΗΜΕΝΟΥ ΥΔΡΑΥΛΩΤΟΥ ΛΕΒΗΤΑ ΗΤΑΝ ΟΙ </a:t>
            </a:r>
            <a:r>
              <a:rPr lang="el-GR" sz="2000" b="1" dirty="0">
                <a:solidFill>
                  <a:srgbClr val="FF0000"/>
                </a:solidFill>
                <a:latin typeface="Arial Black" pitchFamily="34" charset="0"/>
              </a:rPr>
              <a:t>ΚΑΘΑΛΑΤΩΣΕΙΣ</a:t>
            </a:r>
            <a:r>
              <a:rPr lang="el-GR" sz="2000" b="1" dirty="0">
                <a:solidFill>
                  <a:schemeClr val="tx1"/>
                </a:solidFill>
                <a:latin typeface="Arial Black" pitchFamily="34" charset="0"/>
              </a:rPr>
              <a:t>. ΔΗΜΙΟΥΡΓΟΥΝ ΑΝΤΙΣΤΑΣΗ ΣΤΗ ΔΙΕΛΕΥΣΗ ΤΗΣ ΘΕΡΜΟΤΗΤΑΣ, ΜΕ ΣΥΝΕΠΕΙΕΣ ΤΗΝ ΥΠΕΡΘΕΡΜΑΝΣΗ ΤΟΥ ΜΕΤΑΛΛΟΥ ΚΑΙ ΤΗΝ ΚΑΤΑΣΤΡΟΦΗ ΤΟΥ.</a:t>
            </a:r>
          </a:p>
          <a:p>
            <a:pPr algn="l">
              <a:buClr>
                <a:srgbClr val="FF0000"/>
              </a:buClr>
              <a:buFont typeface="Wingdings" pitchFamily="2" charset="2"/>
              <a:buChar char="Ø"/>
            </a:pPr>
            <a:r>
              <a:rPr lang="el-GR" sz="2000" b="1" dirty="0">
                <a:solidFill>
                  <a:srgbClr val="FF0000"/>
                </a:solidFill>
                <a:latin typeface="Arial Black" pitchFamily="34" charset="0"/>
              </a:rPr>
              <a:t>ΚΑΘΑΛΑΤΩΣΕΙΣ</a:t>
            </a:r>
            <a:r>
              <a:rPr lang="el-GR" sz="2000" b="1" dirty="0">
                <a:solidFill>
                  <a:schemeClr val="tx1"/>
                </a:solidFill>
                <a:latin typeface="Arial Black" pitchFamily="34" charset="0"/>
              </a:rPr>
              <a:t> ΔΗΜΙΟΥΡΓΟΥΝΤΑΙ ΚΑΙ ΣΤΟΥΣ ΦΛΟΓΑΥΛΩΤΟΥΣ ΛΕΒΗΤΕΣ, ΑΛΛΑ ΔΕΝ ΑΠΟΤΕΛΟΥΝ ΚΙΝΔΥΝΟ ΣΤΑ ΜΕΤΑΛΛΑ ΛΟΓΩ </a:t>
            </a:r>
            <a:r>
              <a:rPr lang="el-GR" sz="2000" b="1" dirty="0">
                <a:solidFill>
                  <a:srgbClr val="0070C0"/>
                </a:solidFill>
                <a:latin typeface="Arial Black" pitchFamily="34" charset="0"/>
              </a:rPr>
              <a:t>ΧΑΜΗΛΩΝ ΠΙΕΣΕΩΝ</a:t>
            </a:r>
            <a:r>
              <a:rPr lang="el-GR" sz="2000" b="1" dirty="0">
                <a:solidFill>
                  <a:schemeClr val="tx1"/>
                </a:solidFill>
                <a:latin typeface="Arial Black" pitchFamily="34" charset="0"/>
              </a:rPr>
              <a:t>, ΤΟΥ </a:t>
            </a:r>
            <a:r>
              <a:rPr lang="el-GR" sz="2000" b="1" dirty="0">
                <a:solidFill>
                  <a:srgbClr val="0070C0"/>
                </a:solidFill>
                <a:latin typeface="Arial Black" pitchFamily="34" charset="0"/>
              </a:rPr>
              <a:t>ΜΕΓΑΛΟΥ ΟΓΚΟΥ ΝΕΡΟΥ </a:t>
            </a:r>
            <a:r>
              <a:rPr lang="el-GR" sz="2000" b="1" dirty="0">
                <a:solidFill>
                  <a:schemeClr val="tx1"/>
                </a:solidFill>
                <a:latin typeface="Arial Black" pitchFamily="34" charset="0"/>
              </a:rPr>
              <a:t>ΚΑΙ ΤΟΥ </a:t>
            </a:r>
            <a:r>
              <a:rPr lang="el-GR" sz="2000" b="1" dirty="0">
                <a:solidFill>
                  <a:srgbClr val="0070C0"/>
                </a:solidFill>
                <a:latin typeface="Arial Black" pitchFamily="34" charset="0"/>
              </a:rPr>
              <a:t>ΜΙΚΡΟΥ ΒΑΘΜΟΥ ΑΤΜΟΠΟΙΗΣΗΣ</a:t>
            </a:r>
            <a:r>
              <a:rPr lang="el-GR" sz="2000" b="1" dirty="0">
                <a:solidFill>
                  <a:schemeClr val="tx1"/>
                </a:solidFill>
                <a:latin typeface="Arial Black" pitchFamily="34" charset="0"/>
              </a:rPr>
              <a:t>. </a:t>
            </a:r>
          </a:p>
          <a:p>
            <a:pPr algn="l">
              <a:buClr>
                <a:srgbClr val="FF0000"/>
              </a:buClr>
              <a:buFont typeface="Wingdings" pitchFamily="2" charset="2"/>
              <a:buChar char="Ø"/>
            </a:pPr>
            <a:endParaRPr lang="el-GR" sz="20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2255918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C48BFB-418F-D64E-ED50-2DE8C7FDCF69}"/>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2.4.  Λέβητες  </a:t>
            </a:r>
            <a:r>
              <a:rPr lang="en-US" sz="2400" b="1" u="sng" dirty="0">
                <a:solidFill>
                  <a:schemeClr val="bg1"/>
                </a:solidFill>
                <a:latin typeface="Arial" pitchFamily="34" charset="0"/>
                <a:cs typeface="Arial" pitchFamily="34" charset="0"/>
              </a:rPr>
              <a:t>Babcock</a:t>
            </a:r>
            <a:endParaRPr lang="el-GR" sz="2400" b="1" u="sng" dirty="0">
              <a:solidFill>
                <a:schemeClr val="bg1"/>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CDD8C88C-27FF-3C8D-93E2-59359161F787}"/>
              </a:ext>
            </a:extLst>
          </p:cNvPr>
          <p:cNvSpPr txBox="1"/>
          <p:nvPr/>
        </p:nvSpPr>
        <p:spPr>
          <a:xfrm>
            <a:off x="285750" y="1166843"/>
            <a:ext cx="8572500" cy="3970318"/>
          </a:xfrm>
          <a:prstGeom prst="rect">
            <a:avLst/>
          </a:prstGeom>
          <a:noFill/>
        </p:spPr>
        <p:txBody>
          <a:bodyPr wrap="square">
            <a:spAutoFit/>
          </a:bodyPr>
          <a:lstStyle/>
          <a:p>
            <a:r>
              <a:rPr lang="el-GR" sz="2800" b="1" dirty="0">
                <a:latin typeface="Arial Black" panose="020B0A04020102020204" pitchFamily="34" charset="0"/>
              </a:rPr>
              <a:t>ΜRΤ (</a:t>
            </a:r>
            <a:r>
              <a:rPr lang="el-GR" sz="2800" b="1" dirty="0" err="1">
                <a:latin typeface="Arial Black" panose="020B0A04020102020204" pitchFamily="34" charset="0"/>
              </a:rPr>
              <a:t>Μarine</a:t>
            </a:r>
            <a:r>
              <a:rPr lang="el-GR" sz="2800" b="1" dirty="0">
                <a:latin typeface="Arial Black" panose="020B0A04020102020204" pitchFamily="34" charset="0"/>
              </a:rPr>
              <a:t> </a:t>
            </a:r>
            <a:r>
              <a:rPr lang="el-GR" sz="2800" b="1" dirty="0" err="1">
                <a:latin typeface="Arial Black" panose="020B0A04020102020204" pitchFamily="34" charset="0"/>
              </a:rPr>
              <a:t>Radiant</a:t>
            </a:r>
            <a:r>
              <a:rPr lang="el-GR" sz="2800" b="1" dirty="0">
                <a:latin typeface="Arial Black" panose="020B0A04020102020204" pitchFamily="34" charset="0"/>
              </a:rPr>
              <a:t> </a:t>
            </a:r>
            <a:r>
              <a:rPr lang="el-GR" sz="2800" b="1" dirty="0" err="1">
                <a:latin typeface="Arial Black" panose="020B0A04020102020204" pitchFamily="34" charset="0"/>
              </a:rPr>
              <a:t>Tower</a:t>
            </a:r>
            <a:r>
              <a:rPr lang="el-GR" sz="2800" b="1" dirty="0">
                <a:latin typeface="Arial Black" panose="020B0A04020102020204" pitchFamily="34" charset="0"/>
              </a:rPr>
              <a:t>). </a:t>
            </a:r>
          </a:p>
          <a:p>
            <a:r>
              <a:rPr lang="el-GR" sz="2800" b="1" dirty="0">
                <a:latin typeface="Arial Black" panose="020B0A04020102020204" pitchFamily="34" charset="0"/>
              </a:rPr>
              <a:t>Σχεδιάστηκε για να καλύψει τις ανάγκες των υπερπετρελαιοφόρων, στα οποία το μηχανολεβητοστάσιο είναι περιορισμένης επιφάνειας αλλά πολύ ψηλό.</a:t>
            </a:r>
          </a:p>
          <a:p>
            <a:endParaRPr lang="el-GR" sz="2800" b="1" dirty="0">
              <a:latin typeface="Arial Black" panose="020B0A04020102020204" pitchFamily="34" charset="0"/>
            </a:endParaRPr>
          </a:p>
          <a:p>
            <a:pPr marL="457200" indent="-457200">
              <a:buFont typeface="Wingdings" panose="05000000000000000000" pitchFamily="2" charset="2"/>
              <a:buChar char="Ø"/>
            </a:pPr>
            <a:r>
              <a:rPr lang="el-GR" sz="2800" b="1" dirty="0">
                <a:latin typeface="Arial Black" panose="020B0A04020102020204" pitchFamily="34" charset="0"/>
              </a:rPr>
              <a:t>Ατμοπαραγωγή 45-150 tons/h.</a:t>
            </a:r>
          </a:p>
          <a:p>
            <a:pPr marL="457200" indent="-457200">
              <a:buFont typeface="Wingdings" panose="05000000000000000000" pitchFamily="2" charset="2"/>
              <a:buChar char="Ø"/>
            </a:pPr>
            <a:r>
              <a:rPr lang="el-GR" sz="2800" b="1" dirty="0">
                <a:latin typeface="Arial Black" panose="020B0A04020102020204" pitchFamily="34" charset="0"/>
              </a:rPr>
              <a:t>Πίεση ατμού 48-124 kp/cm².</a:t>
            </a:r>
          </a:p>
          <a:p>
            <a:pPr marL="457200" indent="-457200">
              <a:buFont typeface="Wingdings" panose="05000000000000000000" pitchFamily="2" charset="2"/>
              <a:buChar char="Ø"/>
            </a:pPr>
            <a:r>
              <a:rPr lang="el-GR" sz="2800" b="1" dirty="0">
                <a:latin typeface="Arial Black" panose="020B0A04020102020204" pitchFamily="34" charset="0"/>
              </a:rPr>
              <a:t>Θερμοκρασία υπέρθερμου 470-538°C.</a:t>
            </a:r>
          </a:p>
        </p:txBody>
      </p:sp>
    </p:spTree>
    <p:extLst>
      <p:ext uri="{BB962C8B-B14F-4D97-AF65-F5344CB8AC3E}">
        <p14:creationId xmlns:p14="http://schemas.microsoft.com/office/powerpoint/2010/main" val="27763569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C48BFB-418F-D64E-ED50-2DE8C7FDCF69}"/>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2.4.  Λέβητες  </a:t>
            </a:r>
            <a:r>
              <a:rPr lang="en-US" sz="2400" b="1" u="sng" dirty="0">
                <a:solidFill>
                  <a:schemeClr val="bg1"/>
                </a:solidFill>
                <a:latin typeface="Arial" pitchFamily="34" charset="0"/>
                <a:cs typeface="Arial" pitchFamily="34" charset="0"/>
              </a:rPr>
              <a:t>Babcock (MRT)</a:t>
            </a:r>
            <a:endParaRPr lang="el-GR" sz="2400" b="1" u="sng" dirty="0">
              <a:solidFill>
                <a:schemeClr val="bg1"/>
              </a:solidFill>
              <a:latin typeface="Arial" pitchFamily="34" charset="0"/>
              <a:cs typeface="Arial" pitchFamily="34" charset="0"/>
            </a:endParaRPr>
          </a:p>
        </p:txBody>
      </p:sp>
      <p:pic>
        <p:nvPicPr>
          <p:cNvPr id="6" name="3 - Θέση περιεχομένου" descr="MRT.png">
            <a:extLst>
              <a:ext uri="{FF2B5EF4-FFF2-40B4-BE49-F238E27FC236}">
                <a16:creationId xmlns:a16="http://schemas.microsoft.com/office/drawing/2014/main" id="{49C78C57-F7DC-3C2F-934A-C085693CC343}"/>
              </a:ext>
            </a:extLst>
          </p:cNvPr>
          <p:cNvPicPr>
            <a:picLocks noGrp="1" noChangeAspect="1"/>
          </p:cNvPicPr>
          <p:nvPr>
            <p:ph idx="1"/>
          </p:nvPr>
        </p:nvPicPr>
        <p:blipFill>
          <a:blip r:embed="rId2"/>
          <a:stretch>
            <a:fillRect/>
          </a:stretch>
        </p:blipFill>
        <p:spPr>
          <a:xfrm>
            <a:off x="2159732" y="1196752"/>
            <a:ext cx="4824535" cy="4968551"/>
          </a:xfrm>
        </p:spPr>
      </p:pic>
    </p:spTree>
    <p:extLst>
      <p:ext uri="{BB962C8B-B14F-4D97-AF65-F5344CB8AC3E}">
        <p14:creationId xmlns:p14="http://schemas.microsoft.com/office/powerpoint/2010/main" val="11769295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62EC1C5-86D9-451F-B60E-E78D7CC34233}"/>
              </a:ext>
            </a:extLst>
          </p:cNvPr>
          <p:cNvSpPr>
            <a:spLocks noGrp="1"/>
          </p:cNvSpPr>
          <p:nvPr>
            <p:ph idx="1"/>
          </p:nvPr>
        </p:nvSpPr>
        <p:spPr>
          <a:xfrm>
            <a:off x="285750" y="1196752"/>
            <a:ext cx="8572500" cy="5256584"/>
          </a:xfrm>
        </p:spPr>
        <p:txBody>
          <a:bodyPr>
            <a:normAutofit fontScale="92500"/>
          </a:bodyPr>
          <a:lstStyle/>
          <a:p>
            <a:pPr marL="0" indent="0">
              <a:buNone/>
            </a:pPr>
            <a:r>
              <a:rPr lang="en-US" dirty="0">
                <a:solidFill>
                  <a:schemeClr val="tx1"/>
                </a:solidFill>
                <a:latin typeface="Arial Black" panose="020B0A04020102020204" pitchFamily="34" charset="0"/>
              </a:rPr>
              <a:t>OI </a:t>
            </a:r>
            <a:r>
              <a:rPr lang="el-GR" dirty="0">
                <a:solidFill>
                  <a:schemeClr val="tx1"/>
                </a:solidFill>
                <a:latin typeface="Arial Black" panose="020B0A04020102020204" pitchFamily="34" charset="0"/>
              </a:rPr>
              <a:t>Λ</a:t>
            </a:r>
            <a:r>
              <a:rPr lang="en-US" dirty="0">
                <a:solidFill>
                  <a:schemeClr val="tx1"/>
                </a:solidFill>
                <a:latin typeface="Arial Black" panose="020B0A04020102020204" pitchFamily="34" charset="0"/>
              </a:rPr>
              <a:t>EBHTE</a:t>
            </a:r>
            <a:r>
              <a:rPr lang="el-GR" dirty="0">
                <a:solidFill>
                  <a:schemeClr val="tx1"/>
                </a:solidFill>
                <a:latin typeface="Arial Black" panose="020B0A04020102020204" pitchFamily="34" charset="0"/>
              </a:rPr>
              <a:t>Σ</a:t>
            </a:r>
            <a:r>
              <a:rPr lang="en-US" dirty="0">
                <a:solidFill>
                  <a:schemeClr val="tx1"/>
                </a:solidFill>
                <a:latin typeface="Arial Black" panose="020B0A04020102020204" pitchFamily="34" charset="0"/>
              </a:rPr>
              <a:t> AYTOI </a:t>
            </a:r>
            <a:r>
              <a:rPr lang="el-GR" dirty="0">
                <a:solidFill>
                  <a:schemeClr val="tx1"/>
                </a:solidFill>
                <a:latin typeface="Arial Black" panose="020B0A04020102020204" pitchFamily="34" charset="0"/>
              </a:rPr>
              <a:t>ΠΟΥ ΚΑΤΑΣΚΕΥΑΖΟΝΤΑΙ ΣΤΗΝ ΙΑΠΩΝΙΑ ΑΠΌ ΤΗΝ </a:t>
            </a:r>
            <a:r>
              <a:rPr lang="en-US" dirty="0">
                <a:solidFill>
                  <a:schemeClr val="tx1"/>
                </a:solidFill>
                <a:latin typeface="Arial Black" panose="020B0A04020102020204" pitchFamily="34" charset="0"/>
              </a:rPr>
              <a:t>KAWASAKI, </a:t>
            </a:r>
            <a:r>
              <a:rPr lang="el-GR" dirty="0">
                <a:solidFill>
                  <a:schemeClr val="tx1"/>
                </a:solidFill>
                <a:latin typeface="Arial Black" panose="020B0A04020102020204" pitchFamily="34" charset="0"/>
              </a:rPr>
              <a:t>ΤΟΠΟΘΕΤΟΥΝΤΑΙ ΣΕ ΠΕΤΡΕΛΑΙΟΦΟΡΑ </a:t>
            </a:r>
            <a:r>
              <a:rPr lang="el-GR" dirty="0">
                <a:solidFill>
                  <a:srgbClr val="FF0000"/>
                </a:solidFill>
                <a:latin typeface="Arial Black" panose="020B0A04020102020204" pitchFamily="34" charset="0"/>
              </a:rPr>
              <a:t>300.000 </a:t>
            </a:r>
            <a:r>
              <a:rPr lang="en-US" dirty="0">
                <a:solidFill>
                  <a:srgbClr val="FF0000"/>
                </a:solidFill>
                <a:latin typeface="Arial Black" panose="020B0A04020102020204" pitchFamily="34" charset="0"/>
              </a:rPr>
              <a:t>DWT </a:t>
            </a:r>
            <a:r>
              <a:rPr lang="el-GR" dirty="0">
                <a:solidFill>
                  <a:schemeClr val="tx1"/>
                </a:solidFill>
                <a:latin typeface="Arial Black" panose="020B0A04020102020204" pitchFamily="34" charset="0"/>
              </a:rPr>
              <a:t>ή ΚΑΙ ΠΕΡΙΣΣΟΤΕΡΟ ΚΑΙ ΣΕ ΠΛΟΙΑ ΜΕΤΑΦΟΡΑΣ ΥΓΡΟΠΟΙΗΜΕΝΟΥ ΦΥΣΙΚΟΥ ΑΕΡΙΟΥ (</a:t>
            </a:r>
            <a:r>
              <a:rPr lang="en-US" dirty="0">
                <a:solidFill>
                  <a:schemeClr val="tx1"/>
                </a:solidFill>
                <a:latin typeface="Arial Black" panose="020B0A04020102020204" pitchFamily="34" charset="0"/>
              </a:rPr>
              <a:t>LNG), </a:t>
            </a:r>
            <a:r>
              <a:rPr lang="el-GR" dirty="0">
                <a:solidFill>
                  <a:schemeClr val="tx1"/>
                </a:solidFill>
                <a:latin typeface="Arial Black" panose="020B0A04020102020204" pitchFamily="34" charset="0"/>
              </a:rPr>
              <a:t>Σ</a:t>
            </a:r>
            <a:r>
              <a:rPr lang="en-US" dirty="0">
                <a:solidFill>
                  <a:schemeClr val="tx1"/>
                </a:solidFill>
                <a:latin typeface="Arial Black" panose="020B0A04020102020204" pitchFamily="34" charset="0"/>
              </a:rPr>
              <a:t>TA</a:t>
            </a:r>
            <a:r>
              <a:rPr lang="el-GR" dirty="0">
                <a:solidFill>
                  <a:schemeClr val="tx1"/>
                </a:solidFill>
                <a:latin typeface="Arial Black" panose="020B0A04020102020204" pitchFamily="34" charset="0"/>
              </a:rPr>
              <a:t> ΟΠΟΙΑ ΧΡΗΣΙΜΟΠΟΙΟΥΝΤΑΙ ΔΥΟ ΛΕΒΗΤΕΣ. ΟΙ ΛΕΒΗΤΕΣ</a:t>
            </a:r>
            <a:r>
              <a:rPr lang="en-US" dirty="0">
                <a:solidFill>
                  <a:schemeClr val="tx1"/>
                </a:solidFill>
                <a:latin typeface="Arial Black" panose="020B0A04020102020204" pitchFamily="34" charset="0"/>
              </a:rPr>
              <a:t> KAWASAKI </a:t>
            </a:r>
            <a:r>
              <a:rPr lang="el-GR" dirty="0">
                <a:solidFill>
                  <a:schemeClr val="tx1"/>
                </a:solidFill>
                <a:latin typeface="Arial Black" panose="020B0A04020102020204" pitchFamily="34" charset="0"/>
              </a:rPr>
              <a:t>ΠΟΥ ΚΑΤΑΣΚΕΥΑΖΟΝΤΑΙ ΕΊΝΑΙ ΤΥΠΟΥ </a:t>
            </a:r>
            <a:r>
              <a:rPr lang="en-US" dirty="0">
                <a:solidFill>
                  <a:srgbClr val="FF0000"/>
                </a:solidFill>
                <a:latin typeface="Arial Black" panose="020B0A04020102020204" pitchFamily="34" charset="0"/>
              </a:rPr>
              <a:t>UME.</a:t>
            </a:r>
          </a:p>
          <a:p>
            <a:pPr marL="0" indent="0">
              <a:buNone/>
            </a:pPr>
            <a:endParaRPr lang="el-GR" sz="1800" dirty="0">
              <a:latin typeface="Arial Black" panose="020B0A04020102020204" pitchFamily="34" charset="0"/>
            </a:endParaRPr>
          </a:p>
        </p:txBody>
      </p:sp>
      <p:sp>
        <p:nvSpPr>
          <p:cNvPr id="4" name="Title 1">
            <a:extLst>
              <a:ext uri="{FF2B5EF4-FFF2-40B4-BE49-F238E27FC236}">
                <a16:creationId xmlns:a16="http://schemas.microsoft.com/office/drawing/2014/main" id="{95957CC3-A9AA-CD07-2BDC-7CEBAC760922}"/>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u="sng" dirty="0">
                <a:solidFill>
                  <a:schemeClr val="bg1"/>
                </a:solidFill>
                <a:latin typeface="Arial" pitchFamily="34" charset="0"/>
                <a:cs typeface="Arial" pitchFamily="34" charset="0"/>
              </a:rPr>
              <a:t>2.5. </a:t>
            </a:r>
            <a:r>
              <a:rPr lang="el-GR" sz="2400" b="1" u="sng" dirty="0">
                <a:solidFill>
                  <a:schemeClr val="bg1"/>
                </a:solidFill>
                <a:latin typeface="Arial" pitchFamily="34" charset="0"/>
                <a:cs typeface="Arial" pitchFamily="34" charset="0"/>
              </a:rPr>
              <a:t> ΛΕΒΗΤΕΣ ΚΑΤΑΣΚΕΥΗΣ </a:t>
            </a:r>
            <a:r>
              <a:rPr lang="en-US" sz="2400" b="1" u="sng" dirty="0">
                <a:solidFill>
                  <a:schemeClr val="bg1"/>
                </a:solidFill>
                <a:latin typeface="Arial" pitchFamily="34" charset="0"/>
                <a:cs typeface="Arial" pitchFamily="34" charset="0"/>
              </a:rPr>
              <a:t>KAWASAKI</a:t>
            </a:r>
          </a:p>
        </p:txBody>
      </p:sp>
    </p:spTree>
    <p:extLst>
      <p:ext uri="{BB962C8B-B14F-4D97-AF65-F5344CB8AC3E}">
        <p14:creationId xmlns:p14="http://schemas.microsoft.com/office/powerpoint/2010/main" val="24306985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n-US" sz="2400" b="1" u="sng" dirty="0">
                <a:solidFill>
                  <a:schemeClr val="bg1"/>
                </a:solidFill>
                <a:latin typeface="Arial" pitchFamily="34" charset="0"/>
                <a:cs typeface="Arial" pitchFamily="34" charset="0"/>
              </a:rPr>
              <a:t>2.5. </a:t>
            </a:r>
            <a:r>
              <a:rPr lang="el-GR" sz="2400" b="1" u="sng" dirty="0">
                <a:solidFill>
                  <a:schemeClr val="bg1"/>
                </a:solidFill>
                <a:latin typeface="Arial" pitchFamily="34" charset="0"/>
                <a:cs typeface="Arial" pitchFamily="34" charset="0"/>
              </a:rPr>
              <a:t> ΛΕΒΗΤΕΣ ΚΑΤΑΣΚΕΥΗΣ </a:t>
            </a:r>
            <a:r>
              <a:rPr lang="en-US" sz="2400" b="1" u="sng" dirty="0">
                <a:solidFill>
                  <a:schemeClr val="bg1"/>
                </a:solidFill>
                <a:latin typeface="Arial" pitchFamily="34" charset="0"/>
                <a:cs typeface="Arial" pitchFamily="34" charset="0"/>
              </a:rPr>
              <a:t>KAWASAKI</a:t>
            </a:r>
          </a:p>
        </p:txBody>
      </p:sp>
      <p:pic>
        <p:nvPicPr>
          <p:cNvPr id="6" name="Picture 1032" descr="C:\Documents and Settings\yamazaki-b1\デスクトップ\イメージ 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1061627"/>
            <a:ext cx="5253038" cy="5379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605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Text Box 1029"/>
          <p:cNvSpPr txBox="1">
            <a:spLocks noChangeArrowheads="1"/>
          </p:cNvSpPr>
          <p:nvPr/>
        </p:nvSpPr>
        <p:spPr bwMode="auto">
          <a:xfrm>
            <a:off x="2306516" y="554038"/>
            <a:ext cx="465699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sz="2400">
              <a:solidFill>
                <a:schemeClr val="tx1"/>
              </a:solidFill>
              <a:latin typeface="Arial Narrow" pitchFamily="34" charset="0"/>
            </a:endParaRPr>
          </a:p>
        </p:txBody>
      </p:sp>
      <p:pic>
        <p:nvPicPr>
          <p:cNvPr id="51208" name="Picture 1032" descr="C:\Documents and Settings\yamazaki-b1\デスクトップ\イメージ 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0831" y="1106488"/>
            <a:ext cx="4848958" cy="5751512"/>
          </a:xfrm>
          <a:prstGeom prst="rect">
            <a:avLst/>
          </a:prstGeom>
          <a:noFill/>
          <a:extLst>
            <a:ext uri="{909E8E84-426E-40DD-AFC4-6F175D3DCCD1}">
              <a14:hiddenFill xmlns:a14="http://schemas.microsoft.com/office/drawing/2010/main">
                <a:solidFill>
                  <a:srgbClr val="FFFFFF"/>
                </a:solidFill>
              </a14:hiddenFill>
            </a:ext>
          </a:extLst>
        </p:spPr>
      </p:pic>
      <p:grpSp>
        <p:nvGrpSpPr>
          <p:cNvPr id="51220" name="Group 1044"/>
          <p:cNvGrpSpPr>
            <a:grpSpLocks/>
          </p:cNvGrpSpPr>
          <p:nvPr/>
        </p:nvGrpSpPr>
        <p:grpSpPr bwMode="auto">
          <a:xfrm>
            <a:off x="5064369" y="1868488"/>
            <a:ext cx="1897673" cy="4513263"/>
            <a:chOff x="3456" y="1056"/>
            <a:chExt cx="1295" cy="2843"/>
          </a:xfrm>
        </p:grpSpPr>
        <p:sp>
          <p:nvSpPr>
            <p:cNvPr id="51209" name="Text Box 1033"/>
            <p:cNvSpPr txBox="1">
              <a:spLocks noChangeArrowheads="1"/>
            </p:cNvSpPr>
            <p:nvPr/>
          </p:nvSpPr>
          <p:spPr bwMode="auto">
            <a:xfrm>
              <a:off x="3456" y="1056"/>
              <a:ext cx="384" cy="236"/>
            </a:xfrm>
            <a:prstGeom prst="rect">
              <a:avLst/>
            </a:prstGeom>
            <a:solidFill>
              <a:srgbClr val="FFFF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900" b="1" dirty="0">
                  <a:solidFill>
                    <a:srgbClr val="FF3300"/>
                  </a:solidFill>
                  <a:latin typeface="Arial Narrow" pitchFamily="34" charset="0"/>
                </a:rPr>
                <a:t>STEAM DRUM</a:t>
              </a:r>
            </a:p>
          </p:txBody>
        </p:sp>
        <p:grpSp>
          <p:nvGrpSpPr>
            <p:cNvPr id="51212" name="Group 1036"/>
            <p:cNvGrpSpPr>
              <a:grpSpLocks/>
            </p:cNvGrpSpPr>
            <p:nvPr/>
          </p:nvGrpSpPr>
          <p:grpSpPr bwMode="auto">
            <a:xfrm>
              <a:off x="3840" y="3552"/>
              <a:ext cx="911" cy="347"/>
              <a:chOff x="3840" y="3552"/>
              <a:chExt cx="911" cy="347"/>
            </a:xfrm>
          </p:grpSpPr>
          <p:sp>
            <p:nvSpPr>
              <p:cNvPr id="51210" name="Text Box 1034"/>
              <p:cNvSpPr txBox="1">
                <a:spLocks noChangeArrowheads="1"/>
              </p:cNvSpPr>
              <p:nvPr/>
            </p:nvSpPr>
            <p:spPr bwMode="auto">
              <a:xfrm>
                <a:off x="4128" y="3744"/>
                <a:ext cx="623" cy="155"/>
              </a:xfrm>
              <a:prstGeom prst="rect">
                <a:avLst/>
              </a:prstGeom>
              <a:solidFill>
                <a:srgbClr val="FFFF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FF3300"/>
                    </a:solidFill>
                    <a:latin typeface="Arial Narrow" pitchFamily="34" charset="0"/>
                  </a:rPr>
                  <a:t>WATER DRUM</a:t>
                </a:r>
              </a:p>
            </p:txBody>
          </p:sp>
          <p:sp>
            <p:nvSpPr>
              <p:cNvPr id="51211" name="Line 1035"/>
              <p:cNvSpPr>
                <a:spLocks noChangeShapeType="1"/>
              </p:cNvSpPr>
              <p:nvPr/>
            </p:nvSpPr>
            <p:spPr bwMode="auto">
              <a:xfrm flipH="1" flipV="1">
                <a:off x="3840" y="3552"/>
                <a:ext cx="288" cy="192"/>
              </a:xfrm>
              <a:prstGeom prst="line">
                <a:avLst/>
              </a:prstGeom>
              <a:noFill/>
              <a:ln w="9525">
                <a:solidFill>
                  <a:srgbClr val="FF3300"/>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a:p>
            </p:txBody>
          </p:sp>
        </p:grpSp>
      </p:grpSp>
      <p:grpSp>
        <p:nvGrpSpPr>
          <p:cNvPr id="51226" name="Group 1050"/>
          <p:cNvGrpSpPr>
            <a:grpSpLocks/>
          </p:cNvGrpSpPr>
          <p:nvPr/>
        </p:nvGrpSpPr>
        <p:grpSpPr bwMode="auto">
          <a:xfrm>
            <a:off x="1547446" y="3316288"/>
            <a:ext cx="2672862" cy="3525838"/>
            <a:chOff x="1056" y="1968"/>
            <a:chExt cx="1824" cy="2221"/>
          </a:xfrm>
        </p:grpSpPr>
        <p:grpSp>
          <p:nvGrpSpPr>
            <p:cNvPr id="51219" name="Group 1043"/>
            <p:cNvGrpSpPr>
              <a:grpSpLocks/>
            </p:cNvGrpSpPr>
            <p:nvPr/>
          </p:nvGrpSpPr>
          <p:grpSpPr bwMode="auto">
            <a:xfrm>
              <a:off x="2001" y="2304"/>
              <a:ext cx="879" cy="192"/>
              <a:chOff x="2001" y="2304"/>
              <a:chExt cx="879" cy="192"/>
            </a:xfrm>
          </p:grpSpPr>
          <p:sp>
            <p:nvSpPr>
              <p:cNvPr id="51217" name="Text Box 1041"/>
              <p:cNvSpPr txBox="1">
                <a:spLocks noChangeArrowheads="1"/>
              </p:cNvSpPr>
              <p:nvPr/>
            </p:nvSpPr>
            <p:spPr bwMode="auto">
              <a:xfrm>
                <a:off x="2001" y="2304"/>
                <a:ext cx="639" cy="155"/>
              </a:xfrm>
              <a:prstGeom prst="rect">
                <a:avLst/>
              </a:prstGeom>
              <a:solidFill>
                <a:schemeClr val="accent3">
                  <a:lumMod val="60000"/>
                  <a:lumOff val="40000"/>
                </a:schemeClr>
              </a:solidFill>
              <a:ln w="952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0066FF"/>
                    </a:solidFill>
                    <a:latin typeface="Arial Narrow" pitchFamily="34" charset="0"/>
                  </a:rPr>
                  <a:t>SCREEN TUBE</a:t>
                </a:r>
              </a:p>
            </p:txBody>
          </p:sp>
          <p:sp>
            <p:nvSpPr>
              <p:cNvPr id="51218" name="Line 1042"/>
              <p:cNvSpPr>
                <a:spLocks noChangeShapeType="1"/>
              </p:cNvSpPr>
              <p:nvPr/>
            </p:nvSpPr>
            <p:spPr bwMode="auto">
              <a:xfrm>
                <a:off x="2592" y="2448"/>
                <a:ext cx="288" cy="48"/>
              </a:xfrm>
              <a:prstGeom prst="line">
                <a:avLst/>
              </a:prstGeom>
              <a:noFill/>
              <a:ln w="9525">
                <a:solidFill>
                  <a:srgbClr val="0066FF"/>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a:p>
            </p:txBody>
          </p:sp>
        </p:grpSp>
        <p:grpSp>
          <p:nvGrpSpPr>
            <p:cNvPr id="51225" name="Group 1049"/>
            <p:cNvGrpSpPr>
              <a:grpSpLocks/>
            </p:cNvGrpSpPr>
            <p:nvPr/>
          </p:nvGrpSpPr>
          <p:grpSpPr bwMode="auto">
            <a:xfrm>
              <a:off x="1056" y="1968"/>
              <a:ext cx="720" cy="336"/>
              <a:chOff x="1056" y="1968"/>
              <a:chExt cx="720" cy="336"/>
            </a:xfrm>
          </p:grpSpPr>
          <p:sp>
            <p:nvSpPr>
              <p:cNvPr id="51215" name="Text Box 1039"/>
              <p:cNvSpPr txBox="1">
                <a:spLocks noChangeArrowheads="1"/>
              </p:cNvSpPr>
              <p:nvPr/>
            </p:nvSpPr>
            <p:spPr bwMode="auto">
              <a:xfrm>
                <a:off x="1056" y="1968"/>
                <a:ext cx="515" cy="252"/>
              </a:xfrm>
              <a:prstGeom prst="rect">
                <a:avLst/>
              </a:prstGeom>
              <a:solidFill>
                <a:schemeClr val="accent3">
                  <a:lumMod val="60000"/>
                  <a:lumOff val="40000"/>
                </a:schemeClr>
              </a:solidFill>
              <a:ln w="952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0066FF"/>
                    </a:solidFill>
                    <a:latin typeface="Arial Narrow" pitchFamily="34" charset="0"/>
                  </a:rPr>
                  <a:t>MEMBRAN</a:t>
                </a:r>
              </a:p>
              <a:p>
                <a:r>
                  <a:rPr lang="en-US" altLang="ja-JP" sz="1000" b="1" dirty="0">
                    <a:solidFill>
                      <a:srgbClr val="0066FF"/>
                    </a:solidFill>
                    <a:latin typeface="Arial Narrow" pitchFamily="34" charset="0"/>
                  </a:rPr>
                  <a:t>W.W. TUBE</a:t>
                </a:r>
              </a:p>
            </p:txBody>
          </p:sp>
          <p:sp>
            <p:nvSpPr>
              <p:cNvPr id="51221" name="Line 1045"/>
              <p:cNvSpPr>
                <a:spLocks noChangeShapeType="1"/>
              </p:cNvSpPr>
              <p:nvPr/>
            </p:nvSpPr>
            <p:spPr bwMode="auto">
              <a:xfrm>
                <a:off x="1536" y="2208"/>
                <a:ext cx="240" cy="96"/>
              </a:xfrm>
              <a:prstGeom prst="line">
                <a:avLst/>
              </a:prstGeom>
              <a:noFill/>
              <a:ln w="9525">
                <a:solidFill>
                  <a:srgbClr val="0066FF"/>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a:p>
            </p:txBody>
          </p:sp>
        </p:grpSp>
        <p:grpSp>
          <p:nvGrpSpPr>
            <p:cNvPr id="51224" name="Group 1048"/>
            <p:cNvGrpSpPr>
              <a:grpSpLocks/>
            </p:cNvGrpSpPr>
            <p:nvPr/>
          </p:nvGrpSpPr>
          <p:grpSpPr bwMode="auto">
            <a:xfrm>
              <a:off x="2055" y="3696"/>
              <a:ext cx="489" cy="493"/>
              <a:chOff x="2055" y="3696"/>
              <a:chExt cx="489" cy="493"/>
            </a:xfrm>
          </p:grpSpPr>
          <p:sp>
            <p:nvSpPr>
              <p:cNvPr id="51222" name="Text Box 1046"/>
              <p:cNvSpPr txBox="1">
                <a:spLocks noChangeArrowheads="1"/>
              </p:cNvSpPr>
              <p:nvPr/>
            </p:nvSpPr>
            <p:spPr bwMode="auto">
              <a:xfrm>
                <a:off x="2055" y="3840"/>
                <a:ext cx="475" cy="349"/>
              </a:xfrm>
              <a:prstGeom prst="rect">
                <a:avLst/>
              </a:prstGeom>
              <a:solidFill>
                <a:schemeClr val="accent3">
                  <a:lumMod val="60000"/>
                  <a:lumOff val="40000"/>
                </a:schemeClr>
              </a:solidFill>
              <a:ln w="952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0066FF"/>
                    </a:solidFill>
                    <a:latin typeface="Arial Narrow" pitchFamily="34" charset="0"/>
                  </a:rPr>
                  <a:t>FURNACE</a:t>
                </a:r>
              </a:p>
              <a:p>
                <a:r>
                  <a:rPr lang="en-US" altLang="ja-JP" sz="1000" b="1" dirty="0">
                    <a:solidFill>
                      <a:srgbClr val="0066FF"/>
                    </a:solidFill>
                    <a:latin typeface="Arial Narrow" pitchFamily="34" charset="0"/>
                  </a:rPr>
                  <a:t>BOTTOM</a:t>
                </a:r>
              </a:p>
              <a:p>
                <a:r>
                  <a:rPr lang="en-US" altLang="ja-JP" sz="1000" b="1" dirty="0">
                    <a:solidFill>
                      <a:srgbClr val="0066FF"/>
                    </a:solidFill>
                    <a:latin typeface="Arial Narrow" pitchFamily="34" charset="0"/>
                  </a:rPr>
                  <a:t>HEADER</a:t>
                </a:r>
              </a:p>
            </p:txBody>
          </p:sp>
          <p:sp>
            <p:nvSpPr>
              <p:cNvPr id="51223" name="Line 1047"/>
              <p:cNvSpPr>
                <a:spLocks noChangeShapeType="1"/>
              </p:cNvSpPr>
              <p:nvPr/>
            </p:nvSpPr>
            <p:spPr bwMode="auto">
              <a:xfrm flipV="1">
                <a:off x="2496" y="3696"/>
                <a:ext cx="48" cy="144"/>
              </a:xfrm>
              <a:prstGeom prst="line">
                <a:avLst/>
              </a:prstGeom>
              <a:noFill/>
              <a:ln w="9525">
                <a:solidFill>
                  <a:srgbClr val="0066FF"/>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a:p>
            </p:txBody>
          </p:sp>
        </p:grpSp>
      </p:grpSp>
      <p:grpSp>
        <p:nvGrpSpPr>
          <p:cNvPr id="51240" name="Group 1064"/>
          <p:cNvGrpSpPr>
            <a:grpSpLocks/>
          </p:cNvGrpSpPr>
          <p:nvPr/>
        </p:nvGrpSpPr>
        <p:grpSpPr bwMode="auto">
          <a:xfrm>
            <a:off x="1547446" y="1219200"/>
            <a:ext cx="2672862" cy="4970463"/>
            <a:chOff x="1056" y="624"/>
            <a:chExt cx="1824" cy="3131"/>
          </a:xfrm>
        </p:grpSpPr>
        <p:grpSp>
          <p:nvGrpSpPr>
            <p:cNvPr id="51233" name="Group 1057"/>
            <p:cNvGrpSpPr>
              <a:grpSpLocks/>
            </p:cNvGrpSpPr>
            <p:nvPr/>
          </p:nvGrpSpPr>
          <p:grpSpPr bwMode="auto">
            <a:xfrm>
              <a:off x="1056" y="816"/>
              <a:ext cx="720" cy="336"/>
              <a:chOff x="1056" y="816"/>
              <a:chExt cx="720" cy="336"/>
            </a:xfrm>
          </p:grpSpPr>
          <p:sp>
            <p:nvSpPr>
              <p:cNvPr id="51227" name="Text Box 1051"/>
              <p:cNvSpPr txBox="1">
                <a:spLocks noChangeArrowheads="1"/>
              </p:cNvSpPr>
              <p:nvPr/>
            </p:nvSpPr>
            <p:spPr bwMode="auto">
              <a:xfrm>
                <a:off x="1056" y="816"/>
                <a:ext cx="623" cy="155"/>
              </a:xfrm>
              <a:prstGeom prst="rect">
                <a:avLst/>
              </a:prstGeom>
              <a:solidFill>
                <a:schemeClr val="accent6">
                  <a:lumMod val="40000"/>
                  <a:lumOff val="60000"/>
                </a:schemeClr>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00CC00"/>
                    </a:solidFill>
                    <a:latin typeface="Arial Narrow" pitchFamily="34" charset="0"/>
                  </a:rPr>
                  <a:t>W.W. HEADER</a:t>
                </a:r>
              </a:p>
            </p:txBody>
          </p:sp>
          <p:sp>
            <p:nvSpPr>
              <p:cNvPr id="51228" name="Line 1052"/>
              <p:cNvSpPr>
                <a:spLocks noChangeShapeType="1"/>
              </p:cNvSpPr>
              <p:nvPr/>
            </p:nvSpPr>
            <p:spPr bwMode="auto">
              <a:xfrm>
                <a:off x="1632" y="960"/>
                <a:ext cx="144" cy="192"/>
              </a:xfrm>
              <a:prstGeom prst="line">
                <a:avLst/>
              </a:prstGeom>
              <a:noFill/>
              <a:ln w="9525">
                <a:solidFill>
                  <a:srgbClr val="00CC00"/>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a:p>
            </p:txBody>
          </p:sp>
        </p:grpSp>
        <p:grpSp>
          <p:nvGrpSpPr>
            <p:cNvPr id="51235" name="Group 1059"/>
            <p:cNvGrpSpPr>
              <a:grpSpLocks/>
            </p:cNvGrpSpPr>
            <p:nvPr/>
          </p:nvGrpSpPr>
          <p:grpSpPr bwMode="auto">
            <a:xfrm>
              <a:off x="2304" y="624"/>
              <a:ext cx="576" cy="480"/>
              <a:chOff x="2304" y="624"/>
              <a:chExt cx="576" cy="480"/>
            </a:xfrm>
          </p:grpSpPr>
          <p:sp>
            <p:nvSpPr>
              <p:cNvPr id="51232" name="Line 1056"/>
              <p:cNvSpPr>
                <a:spLocks noChangeShapeType="1"/>
              </p:cNvSpPr>
              <p:nvPr/>
            </p:nvSpPr>
            <p:spPr bwMode="auto">
              <a:xfrm>
                <a:off x="2592" y="768"/>
                <a:ext cx="288" cy="336"/>
              </a:xfrm>
              <a:prstGeom prst="line">
                <a:avLst/>
              </a:prstGeom>
              <a:noFill/>
              <a:ln w="9525">
                <a:solidFill>
                  <a:srgbClr val="00CC00"/>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a:p>
            </p:txBody>
          </p:sp>
          <p:sp>
            <p:nvSpPr>
              <p:cNvPr id="51231" name="Text Box 1055"/>
              <p:cNvSpPr txBox="1">
                <a:spLocks noChangeArrowheads="1"/>
              </p:cNvSpPr>
              <p:nvPr/>
            </p:nvSpPr>
            <p:spPr bwMode="auto">
              <a:xfrm>
                <a:off x="2304" y="624"/>
                <a:ext cx="345" cy="155"/>
              </a:xfrm>
              <a:prstGeom prst="rect">
                <a:avLst/>
              </a:prstGeom>
              <a:solidFill>
                <a:schemeClr val="accent6">
                  <a:lumMod val="40000"/>
                  <a:lumOff val="60000"/>
                </a:schemeClr>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00CC00"/>
                    </a:solidFill>
                    <a:latin typeface="Arial Narrow" pitchFamily="34" charset="0"/>
                  </a:rPr>
                  <a:t>RISER</a:t>
                </a:r>
              </a:p>
            </p:txBody>
          </p:sp>
        </p:grpSp>
        <p:grpSp>
          <p:nvGrpSpPr>
            <p:cNvPr id="51239" name="Group 1063"/>
            <p:cNvGrpSpPr>
              <a:grpSpLocks/>
            </p:cNvGrpSpPr>
            <p:nvPr/>
          </p:nvGrpSpPr>
          <p:grpSpPr bwMode="auto">
            <a:xfrm>
              <a:off x="1056" y="3456"/>
              <a:ext cx="720" cy="299"/>
              <a:chOff x="1056" y="3456"/>
              <a:chExt cx="720" cy="299"/>
            </a:xfrm>
          </p:grpSpPr>
          <p:sp>
            <p:nvSpPr>
              <p:cNvPr id="51237" name="Text Box 1061"/>
              <p:cNvSpPr txBox="1">
                <a:spLocks noChangeArrowheads="1"/>
              </p:cNvSpPr>
              <p:nvPr/>
            </p:nvSpPr>
            <p:spPr bwMode="auto">
              <a:xfrm>
                <a:off x="1056" y="3600"/>
                <a:ext cx="623" cy="155"/>
              </a:xfrm>
              <a:prstGeom prst="rect">
                <a:avLst/>
              </a:prstGeom>
              <a:solidFill>
                <a:schemeClr val="accent6">
                  <a:lumMod val="40000"/>
                  <a:lumOff val="60000"/>
                </a:schemeClr>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00CC00"/>
                    </a:solidFill>
                    <a:latin typeface="Arial Narrow" pitchFamily="34" charset="0"/>
                  </a:rPr>
                  <a:t>W.W. HEADER</a:t>
                </a:r>
              </a:p>
            </p:txBody>
          </p:sp>
          <p:sp>
            <p:nvSpPr>
              <p:cNvPr id="51238" name="Line 1062"/>
              <p:cNvSpPr>
                <a:spLocks noChangeShapeType="1"/>
              </p:cNvSpPr>
              <p:nvPr/>
            </p:nvSpPr>
            <p:spPr bwMode="auto">
              <a:xfrm flipV="1">
                <a:off x="1632" y="3456"/>
                <a:ext cx="144" cy="144"/>
              </a:xfrm>
              <a:prstGeom prst="line">
                <a:avLst/>
              </a:prstGeom>
              <a:noFill/>
              <a:ln w="9525">
                <a:solidFill>
                  <a:srgbClr val="00CC00"/>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a:p>
            </p:txBody>
          </p:sp>
        </p:grpSp>
      </p:grpSp>
      <p:grpSp>
        <p:nvGrpSpPr>
          <p:cNvPr id="51244" name="Group 1068"/>
          <p:cNvGrpSpPr>
            <a:grpSpLocks/>
          </p:cNvGrpSpPr>
          <p:nvPr/>
        </p:nvGrpSpPr>
        <p:grpSpPr bwMode="auto">
          <a:xfrm>
            <a:off x="2391508" y="1182688"/>
            <a:ext cx="773723" cy="685800"/>
            <a:chOff x="1632" y="624"/>
            <a:chExt cx="528" cy="432"/>
          </a:xfrm>
        </p:grpSpPr>
        <p:sp>
          <p:nvSpPr>
            <p:cNvPr id="51243" name="Line 1067"/>
            <p:cNvSpPr>
              <a:spLocks noChangeShapeType="1"/>
            </p:cNvSpPr>
            <p:nvPr/>
          </p:nvSpPr>
          <p:spPr bwMode="auto">
            <a:xfrm>
              <a:off x="2016" y="768"/>
              <a:ext cx="144" cy="288"/>
            </a:xfrm>
            <a:prstGeom prst="line">
              <a:avLst/>
            </a:prstGeom>
            <a:noFill/>
            <a:ln w="9525">
              <a:solidFill>
                <a:srgbClr val="FF00FF"/>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a:p>
          </p:txBody>
        </p:sp>
        <p:sp>
          <p:nvSpPr>
            <p:cNvPr id="51242" name="Text Box 1066"/>
            <p:cNvSpPr txBox="1">
              <a:spLocks noChangeArrowheads="1"/>
            </p:cNvSpPr>
            <p:nvPr/>
          </p:nvSpPr>
          <p:spPr bwMode="auto">
            <a:xfrm>
              <a:off x="1632" y="624"/>
              <a:ext cx="431" cy="155"/>
            </a:xfrm>
            <a:prstGeom prst="rect">
              <a:avLst/>
            </a:prstGeom>
            <a:solidFill>
              <a:srgbClr val="FFFF00"/>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FF00FF"/>
                  </a:solidFill>
                  <a:latin typeface="Arial Narrow" pitchFamily="34" charset="0"/>
                </a:rPr>
                <a:t>BURNER</a:t>
              </a:r>
            </a:p>
          </p:txBody>
        </p:sp>
      </p:grpSp>
      <p:grpSp>
        <p:nvGrpSpPr>
          <p:cNvPr id="51254" name="Group 1078"/>
          <p:cNvGrpSpPr>
            <a:grpSpLocks/>
          </p:cNvGrpSpPr>
          <p:nvPr/>
        </p:nvGrpSpPr>
        <p:grpSpPr bwMode="auto">
          <a:xfrm>
            <a:off x="3094893" y="4535489"/>
            <a:ext cx="2174632" cy="2151063"/>
            <a:chOff x="2112" y="2736"/>
            <a:chExt cx="1484" cy="1355"/>
          </a:xfrm>
        </p:grpSpPr>
        <p:grpSp>
          <p:nvGrpSpPr>
            <p:cNvPr id="51249" name="Group 1073"/>
            <p:cNvGrpSpPr>
              <a:grpSpLocks/>
            </p:cNvGrpSpPr>
            <p:nvPr/>
          </p:nvGrpSpPr>
          <p:grpSpPr bwMode="auto">
            <a:xfrm>
              <a:off x="2112" y="2736"/>
              <a:ext cx="912" cy="155"/>
              <a:chOff x="2112" y="2736"/>
              <a:chExt cx="912" cy="155"/>
            </a:xfrm>
          </p:grpSpPr>
          <p:sp>
            <p:nvSpPr>
              <p:cNvPr id="51246" name="Text Box 1070"/>
              <p:cNvSpPr txBox="1">
                <a:spLocks noChangeArrowheads="1"/>
              </p:cNvSpPr>
              <p:nvPr/>
            </p:nvSpPr>
            <p:spPr bwMode="auto">
              <a:xfrm>
                <a:off x="2112" y="2736"/>
                <a:ext cx="668" cy="155"/>
              </a:xfrm>
              <a:prstGeom prst="rect">
                <a:avLst/>
              </a:prstGeom>
              <a:solidFill>
                <a:schemeClr val="tx1">
                  <a:lumMod val="95000"/>
                  <a:lumOff val="5000"/>
                </a:schemeClr>
              </a:solidFill>
              <a:ln w="9525">
                <a:solidFill>
                  <a:srgbClr val="CC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CC9900"/>
                    </a:solidFill>
                    <a:latin typeface="Arial Narrow" pitchFamily="34" charset="0"/>
                  </a:rPr>
                  <a:t>SUPERHEATER</a:t>
                </a:r>
              </a:p>
            </p:txBody>
          </p:sp>
          <p:sp>
            <p:nvSpPr>
              <p:cNvPr id="51247" name="Line 1071"/>
              <p:cNvSpPr>
                <a:spLocks noChangeShapeType="1"/>
              </p:cNvSpPr>
              <p:nvPr/>
            </p:nvSpPr>
            <p:spPr bwMode="auto">
              <a:xfrm flipV="1">
                <a:off x="2736" y="2736"/>
                <a:ext cx="288" cy="96"/>
              </a:xfrm>
              <a:prstGeom prst="line">
                <a:avLst/>
              </a:prstGeom>
              <a:noFill/>
              <a:ln w="9525">
                <a:solidFill>
                  <a:srgbClr val="CC9900"/>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a:p>
            </p:txBody>
          </p:sp>
        </p:grpSp>
        <p:grpSp>
          <p:nvGrpSpPr>
            <p:cNvPr id="51253" name="Group 1077"/>
            <p:cNvGrpSpPr>
              <a:grpSpLocks/>
            </p:cNvGrpSpPr>
            <p:nvPr/>
          </p:nvGrpSpPr>
          <p:grpSpPr bwMode="auto">
            <a:xfrm>
              <a:off x="2928" y="3696"/>
              <a:ext cx="668" cy="395"/>
              <a:chOff x="2928" y="3696"/>
              <a:chExt cx="668" cy="395"/>
            </a:xfrm>
          </p:grpSpPr>
          <p:sp>
            <p:nvSpPr>
              <p:cNvPr id="51251" name="Text Box 1075"/>
              <p:cNvSpPr txBox="1">
                <a:spLocks noChangeArrowheads="1"/>
              </p:cNvSpPr>
              <p:nvPr/>
            </p:nvSpPr>
            <p:spPr bwMode="auto">
              <a:xfrm>
                <a:off x="2928" y="3936"/>
                <a:ext cx="668" cy="155"/>
              </a:xfrm>
              <a:prstGeom prst="rect">
                <a:avLst/>
              </a:prstGeom>
              <a:solidFill>
                <a:schemeClr val="tx1">
                  <a:lumMod val="95000"/>
                  <a:lumOff val="5000"/>
                </a:schemeClr>
              </a:solidFill>
              <a:ln w="9525">
                <a:solidFill>
                  <a:srgbClr val="CC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CC9900"/>
                    </a:solidFill>
                    <a:latin typeface="Arial Narrow" pitchFamily="34" charset="0"/>
                  </a:rPr>
                  <a:t>SUPERHEATER</a:t>
                </a:r>
              </a:p>
            </p:txBody>
          </p:sp>
          <p:sp>
            <p:nvSpPr>
              <p:cNvPr id="51252" name="Line 1076"/>
              <p:cNvSpPr>
                <a:spLocks noChangeShapeType="1"/>
              </p:cNvSpPr>
              <p:nvPr/>
            </p:nvSpPr>
            <p:spPr bwMode="auto">
              <a:xfrm flipV="1">
                <a:off x="3168" y="3696"/>
                <a:ext cx="144" cy="240"/>
              </a:xfrm>
              <a:prstGeom prst="line">
                <a:avLst/>
              </a:prstGeom>
              <a:noFill/>
              <a:ln w="9525">
                <a:solidFill>
                  <a:srgbClr val="CC9900"/>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a:p>
            </p:txBody>
          </p:sp>
        </p:grpSp>
      </p:grpSp>
      <p:grpSp>
        <p:nvGrpSpPr>
          <p:cNvPr id="51263" name="Group 1087"/>
          <p:cNvGrpSpPr>
            <a:grpSpLocks/>
          </p:cNvGrpSpPr>
          <p:nvPr/>
        </p:nvGrpSpPr>
        <p:grpSpPr bwMode="auto">
          <a:xfrm>
            <a:off x="4994031" y="3697288"/>
            <a:ext cx="2120411" cy="1238250"/>
            <a:chOff x="3408" y="2208"/>
            <a:chExt cx="1447" cy="780"/>
          </a:xfrm>
        </p:grpSpPr>
        <p:grpSp>
          <p:nvGrpSpPr>
            <p:cNvPr id="51258" name="Group 1082"/>
            <p:cNvGrpSpPr>
              <a:grpSpLocks/>
            </p:cNvGrpSpPr>
            <p:nvPr/>
          </p:nvGrpSpPr>
          <p:grpSpPr bwMode="auto">
            <a:xfrm>
              <a:off x="3744" y="2208"/>
              <a:ext cx="966" cy="299"/>
              <a:chOff x="3744" y="2208"/>
              <a:chExt cx="966" cy="299"/>
            </a:xfrm>
          </p:grpSpPr>
          <p:sp>
            <p:nvSpPr>
              <p:cNvPr id="51256" name="Text Box 1080"/>
              <p:cNvSpPr txBox="1">
                <a:spLocks noChangeArrowheads="1"/>
              </p:cNvSpPr>
              <p:nvPr/>
            </p:nvSpPr>
            <p:spPr bwMode="auto">
              <a:xfrm>
                <a:off x="4176" y="2352"/>
                <a:ext cx="534" cy="155"/>
              </a:xfrm>
              <a:prstGeom prst="rect">
                <a:avLst/>
              </a:prstGeom>
              <a:solidFill>
                <a:srgbClr val="FFFF00"/>
              </a:solidFill>
              <a:ln w="9525">
                <a:solidFill>
                  <a:srgbClr val="CC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CC0099"/>
                    </a:solidFill>
                    <a:latin typeface="Arial Narrow" pitchFamily="34" charset="0"/>
                  </a:rPr>
                  <a:t>MAIN BANK</a:t>
                </a:r>
              </a:p>
            </p:txBody>
          </p:sp>
          <p:sp>
            <p:nvSpPr>
              <p:cNvPr id="51257" name="Line 1081"/>
              <p:cNvSpPr>
                <a:spLocks noChangeShapeType="1"/>
              </p:cNvSpPr>
              <p:nvPr/>
            </p:nvSpPr>
            <p:spPr bwMode="auto">
              <a:xfrm flipH="1" flipV="1">
                <a:off x="3744" y="2208"/>
                <a:ext cx="432" cy="144"/>
              </a:xfrm>
              <a:prstGeom prst="line">
                <a:avLst/>
              </a:prstGeom>
              <a:noFill/>
              <a:ln w="9525">
                <a:solidFill>
                  <a:srgbClr val="CC0099"/>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a:p>
            </p:txBody>
          </p:sp>
        </p:grpSp>
        <p:grpSp>
          <p:nvGrpSpPr>
            <p:cNvPr id="51262" name="Group 1086"/>
            <p:cNvGrpSpPr>
              <a:grpSpLocks/>
            </p:cNvGrpSpPr>
            <p:nvPr/>
          </p:nvGrpSpPr>
          <p:grpSpPr bwMode="auto">
            <a:xfrm>
              <a:off x="3408" y="2496"/>
              <a:ext cx="1447" cy="492"/>
              <a:chOff x="3408" y="2496"/>
              <a:chExt cx="1447" cy="492"/>
            </a:xfrm>
          </p:grpSpPr>
          <p:sp>
            <p:nvSpPr>
              <p:cNvPr id="51260" name="Text Box 1084"/>
              <p:cNvSpPr txBox="1">
                <a:spLocks noChangeArrowheads="1"/>
              </p:cNvSpPr>
              <p:nvPr/>
            </p:nvSpPr>
            <p:spPr bwMode="auto">
              <a:xfrm>
                <a:off x="4224" y="2736"/>
                <a:ext cx="631" cy="252"/>
              </a:xfrm>
              <a:prstGeom prst="rect">
                <a:avLst/>
              </a:prstGeom>
              <a:solidFill>
                <a:srgbClr val="FFFF00"/>
              </a:solidFill>
              <a:ln w="9525">
                <a:solidFill>
                  <a:srgbClr val="CC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CC0099"/>
                    </a:solidFill>
                    <a:latin typeface="Arial Narrow" pitchFamily="34" charset="0"/>
                  </a:rPr>
                  <a:t>S.H. SUPPORT</a:t>
                </a:r>
              </a:p>
              <a:p>
                <a:r>
                  <a:rPr lang="en-US" altLang="ja-JP" sz="1000" b="1" dirty="0">
                    <a:solidFill>
                      <a:srgbClr val="CC0099"/>
                    </a:solidFill>
                    <a:latin typeface="Arial Narrow" pitchFamily="34" charset="0"/>
                  </a:rPr>
                  <a:t>TUBE</a:t>
                </a:r>
              </a:p>
            </p:txBody>
          </p:sp>
          <p:sp>
            <p:nvSpPr>
              <p:cNvPr id="51261" name="Line 1085"/>
              <p:cNvSpPr>
                <a:spLocks noChangeShapeType="1"/>
              </p:cNvSpPr>
              <p:nvPr/>
            </p:nvSpPr>
            <p:spPr bwMode="auto">
              <a:xfrm flipH="1" flipV="1">
                <a:off x="3408" y="2496"/>
                <a:ext cx="816" cy="240"/>
              </a:xfrm>
              <a:prstGeom prst="line">
                <a:avLst/>
              </a:prstGeom>
              <a:noFill/>
              <a:ln w="9525">
                <a:solidFill>
                  <a:srgbClr val="CC0099"/>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a:p>
            </p:txBody>
          </p:sp>
        </p:grpSp>
      </p:grpSp>
      <p:grpSp>
        <p:nvGrpSpPr>
          <p:cNvPr id="51264" name="Group 1088"/>
          <p:cNvGrpSpPr>
            <a:grpSpLocks/>
          </p:cNvGrpSpPr>
          <p:nvPr/>
        </p:nvGrpSpPr>
        <p:grpSpPr bwMode="auto">
          <a:xfrm>
            <a:off x="6189785" y="3163888"/>
            <a:ext cx="1494692" cy="628650"/>
            <a:chOff x="3744" y="2208"/>
            <a:chExt cx="1020" cy="396"/>
          </a:xfrm>
        </p:grpSpPr>
        <p:sp>
          <p:nvSpPr>
            <p:cNvPr id="51265" name="Text Box 1089"/>
            <p:cNvSpPr txBox="1">
              <a:spLocks noChangeArrowheads="1"/>
            </p:cNvSpPr>
            <p:nvPr/>
          </p:nvSpPr>
          <p:spPr bwMode="auto">
            <a:xfrm>
              <a:off x="4176" y="2352"/>
              <a:ext cx="588" cy="252"/>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00" b="1" dirty="0">
                  <a:solidFill>
                    <a:srgbClr val="000000"/>
                  </a:solidFill>
                  <a:latin typeface="Arial Narrow" pitchFamily="34" charset="0"/>
                </a:rPr>
                <a:t>GAS OUTLET</a:t>
              </a:r>
            </a:p>
            <a:p>
              <a:r>
                <a:rPr lang="en-US" altLang="ja-JP" sz="1000" b="1" dirty="0">
                  <a:solidFill>
                    <a:srgbClr val="000000"/>
                  </a:solidFill>
                  <a:latin typeface="Arial Narrow" pitchFamily="34" charset="0"/>
                </a:rPr>
                <a:t>W.W. TUBE</a:t>
              </a:r>
            </a:p>
          </p:txBody>
        </p:sp>
        <p:sp>
          <p:nvSpPr>
            <p:cNvPr id="51266" name="Line 1090"/>
            <p:cNvSpPr>
              <a:spLocks noChangeShapeType="1"/>
            </p:cNvSpPr>
            <p:nvPr/>
          </p:nvSpPr>
          <p:spPr bwMode="auto">
            <a:xfrm flipH="1" flipV="1">
              <a:off x="3744" y="2208"/>
              <a:ext cx="432" cy="144"/>
            </a:xfrm>
            <a:prstGeom prst="line">
              <a:avLst/>
            </a:prstGeom>
            <a:noFill/>
            <a:ln w="9525">
              <a:solidFill>
                <a:srgbClr val="000000"/>
              </a:solidFill>
              <a:miter lim="800000"/>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a:p>
          </p:txBody>
        </p:sp>
      </p:grpSp>
      <p:sp>
        <p:nvSpPr>
          <p:cNvPr id="51267" name="Rectangle 1091"/>
          <p:cNvSpPr>
            <a:spLocks noChangeArrowheads="1"/>
          </p:cNvSpPr>
          <p:nvPr/>
        </p:nvSpPr>
        <p:spPr bwMode="auto">
          <a:xfrm>
            <a:off x="914400" y="228600"/>
            <a:ext cx="7772400" cy="762000"/>
          </a:xfrm>
          <a:prstGeom prst="rect">
            <a:avLst/>
          </a:prstGeom>
          <a:solidFill>
            <a:srgbClr val="7030A0"/>
          </a:solidFill>
          <a:ln>
            <a:noFill/>
          </a:ln>
          <a:effectLst/>
        </p:spPr>
        <p:txBody>
          <a:bodyPr anchor="b"/>
          <a:lstStyle/>
          <a:p>
            <a:pPr algn="ctr"/>
            <a:r>
              <a:rPr lang="en-US" altLang="ja-JP" sz="4400" u="sng" dirty="0">
                <a:solidFill>
                  <a:srgbClr val="FFFF00"/>
                </a:solidFill>
                <a:latin typeface="Arial" pitchFamily="34" charset="0"/>
              </a:rPr>
              <a:t>2.5. Kawasaki UM type</a:t>
            </a:r>
            <a:r>
              <a:rPr lang="ja-JP" altLang="en-US" sz="4400" u="sng" dirty="0">
                <a:solidFill>
                  <a:srgbClr val="FFFF00"/>
                </a:solidFill>
                <a:latin typeface="Arial" pitchFamily="34" charset="0"/>
              </a:rPr>
              <a:t> </a:t>
            </a:r>
            <a:r>
              <a:rPr lang="en-US" altLang="ja-JP" sz="4400" u="sng" dirty="0">
                <a:solidFill>
                  <a:srgbClr val="FFFF00"/>
                </a:solidFill>
                <a:latin typeface="Arial" pitchFamily="34" charset="0"/>
              </a:rPr>
              <a:t>boilers</a:t>
            </a:r>
          </a:p>
        </p:txBody>
      </p:sp>
    </p:spTree>
    <p:extLst>
      <p:ext uri="{BB962C8B-B14F-4D97-AF65-F5344CB8AC3E}">
        <p14:creationId xmlns:p14="http://schemas.microsoft.com/office/powerpoint/2010/main" val="499411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1220"/>
                                        </p:tgtEl>
                                        <p:attrNameLst>
                                          <p:attrName>style.visibility</p:attrName>
                                        </p:attrNameLst>
                                      </p:cBhvr>
                                      <p:to>
                                        <p:strVal val="visible"/>
                                      </p:to>
                                    </p:set>
                                    <p:animEffect transition="in" filter="blinds(horizontal)">
                                      <p:cBhvr>
                                        <p:cTn id="7" dur="500"/>
                                        <p:tgtEl>
                                          <p:spTgt spid="51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1226"/>
                                        </p:tgtEl>
                                        <p:attrNameLst>
                                          <p:attrName>style.visibility</p:attrName>
                                        </p:attrNameLst>
                                      </p:cBhvr>
                                      <p:to>
                                        <p:strVal val="visible"/>
                                      </p:to>
                                    </p:set>
                                    <p:animEffect transition="in" filter="blinds(horizontal)">
                                      <p:cBhvr>
                                        <p:cTn id="12" dur="500"/>
                                        <p:tgtEl>
                                          <p:spTgt spid="512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1240"/>
                                        </p:tgtEl>
                                        <p:attrNameLst>
                                          <p:attrName>style.visibility</p:attrName>
                                        </p:attrNameLst>
                                      </p:cBhvr>
                                      <p:to>
                                        <p:strVal val="visible"/>
                                      </p:to>
                                    </p:set>
                                    <p:animEffect transition="in" filter="blinds(horizontal)">
                                      <p:cBhvr>
                                        <p:cTn id="17" dur="500"/>
                                        <p:tgtEl>
                                          <p:spTgt spid="5124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1244"/>
                                        </p:tgtEl>
                                        <p:attrNameLst>
                                          <p:attrName>style.visibility</p:attrName>
                                        </p:attrNameLst>
                                      </p:cBhvr>
                                      <p:to>
                                        <p:strVal val="visible"/>
                                      </p:to>
                                    </p:set>
                                    <p:animEffect transition="in" filter="blinds(horizontal)">
                                      <p:cBhvr>
                                        <p:cTn id="22" dur="500"/>
                                        <p:tgtEl>
                                          <p:spTgt spid="512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51254"/>
                                        </p:tgtEl>
                                        <p:attrNameLst>
                                          <p:attrName>style.visibility</p:attrName>
                                        </p:attrNameLst>
                                      </p:cBhvr>
                                      <p:to>
                                        <p:strVal val="visible"/>
                                      </p:to>
                                    </p:set>
                                    <p:animEffect transition="in" filter="blinds(horizontal)">
                                      <p:cBhvr>
                                        <p:cTn id="27" dur="500"/>
                                        <p:tgtEl>
                                          <p:spTgt spid="5125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51263"/>
                                        </p:tgtEl>
                                        <p:attrNameLst>
                                          <p:attrName>style.visibility</p:attrName>
                                        </p:attrNameLst>
                                      </p:cBhvr>
                                      <p:to>
                                        <p:strVal val="visible"/>
                                      </p:to>
                                    </p:set>
                                    <p:animEffect transition="in" filter="blinds(horizontal)">
                                      <p:cBhvr>
                                        <p:cTn id="32" dur="500"/>
                                        <p:tgtEl>
                                          <p:spTgt spid="5126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51264"/>
                                        </p:tgtEl>
                                        <p:attrNameLst>
                                          <p:attrName>style.visibility</p:attrName>
                                        </p:attrNameLst>
                                      </p:cBhvr>
                                      <p:to>
                                        <p:strVal val="visible"/>
                                      </p:to>
                                    </p:set>
                                    <p:animEffect transition="in" filter="blinds(horizontal)">
                                      <p:cBhvr>
                                        <p:cTn id="37" dur="500"/>
                                        <p:tgtEl>
                                          <p:spTgt spid="51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59" y="1124744"/>
            <a:ext cx="8230815"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451B00BE-81B7-0E22-82DE-307095FA9049}"/>
              </a:ext>
            </a:extLst>
          </p:cNvPr>
          <p:cNvSpPr>
            <a:spLocks noGrp="1"/>
          </p:cNvSpPr>
          <p:nvPr>
            <p:ph type="ctrTitle"/>
          </p:nvPr>
        </p:nvSpPr>
        <p:spPr>
          <a:xfrm>
            <a:off x="285750" y="214313"/>
            <a:ext cx="8572500" cy="714357"/>
          </a:xfrm>
          <a:solidFill>
            <a:srgbClr val="7030A0"/>
          </a:solidFill>
          <a:effectLst/>
        </p:spPr>
        <p:txBody>
          <a:bodyPr>
            <a:normAutofit/>
          </a:bodyPr>
          <a:lstStyle/>
          <a:p>
            <a:r>
              <a:rPr lang="en-US" sz="2400" b="1" u="sng" dirty="0">
                <a:solidFill>
                  <a:schemeClr val="bg1"/>
                </a:solidFill>
                <a:latin typeface="Arial" pitchFamily="34" charset="0"/>
                <a:cs typeface="Arial" pitchFamily="34" charset="0"/>
              </a:rPr>
              <a:t>2.5. </a:t>
            </a:r>
            <a:r>
              <a:rPr lang="el-GR" sz="2400" b="1" u="sng" dirty="0">
                <a:solidFill>
                  <a:schemeClr val="bg1"/>
                </a:solidFill>
                <a:latin typeface="Arial" pitchFamily="34" charset="0"/>
                <a:cs typeface="Arial" pitchFamily="34" charset="0"/>
              </a:rPr>
              <a:t>ΛΕΒΗΤΕΣ ΚΑΤΑΣΚΕΥΗΣ </a:t>
            </a:r>
            <a:r>
              <a:rPr lang="en-US" sz="2400" b="1" u="sng" dirty="0">
                <a:solidFill>
                  <a:schemeClr val="bg1"/>
                </a:solidFill>
                <a:latin typeface="Arial" pitchFamily="34" charset="0"/>
                <a:cs typeface="Arial" pitchFamily="34" charset="0"/>
              </a:rPr>
              <a:t>KAWASAKI</a:t>
            </a:r>
          </a:p>
        </p:txBody>
      </p:sp>
    </p:spTree>
    <p:extLst>
      <p:ext uri="{BB962C8B-B14F-4D97-AF65-F5344CB8AC3E}">
        <p14:creationId xmlns:p14="http://schemas.microsoft.com/office/powerpoint/2010/main" val="32598616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n-US" sz="2400" b="1" u="sng" dirty="0">
                <a:solidFill>
                  <a:schemeClr val="bg1"/>
                </a:solidFill>
                <a:latin typeface="Arial" pitchFamily="34" charset="0"/>
                <a:cs typeface="Arial" pitchFamily="34" charset="0"/>
              </a:rPr>
              <a:t>2.5. </a:t>
            </a:r>
            <a:r>
              <a:rPr lang="el-GR" sz="2400" b="1" u="sng" dirty="0">
                <a:solidFill>
                  <a:schemeClr val="bg1"/>
                </a:solidFill>
                <a:latin typeface="Arial" pitchFamily="34" charset="0"/>
                <a:cs typeface="Arial" pitchFamily="34" charset="0"/>
              </a:rPr>
              <a:t>ΛΕΒΗΤΕΣ ΚΑΤΑΣΚΕΥΗΣ </a:t>
            </a:r>
            <a:r>
              <a:rPr lang="en-US" sz="2400" b="1" u="sng" dirty="0">
                <a:solidFill>
                  <a:schemeClr val="bg1"/>
                </a:solidFill>
                <a:latin typeface="Arial" pitchFamily="34" charset="0"/>
                <a:cs typeface="Arial" pitchFamily="34" charset="0"/>
              </a:rPr>
              <a:t>KAWASAKI</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052736"/>
            <a:ext cx="8102674"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97150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n-US" sz="2400" b="1" u="sng" dirty="0">
                <a:solidFill>
                  <a:schemeClr val="bg1"/>
                </a:solidFill>
                <a:latin typeface="Arial" pitchFamily="34" charset="0"/>
                <a:cs typeface="Arial" pitchFamily="34" charset="0"/>
              </a:rPr>
              <a:t>2.5. </a:t>
            </a:r>
            <a:r>
              <a:rPr lang="el-GR" sz="2400" b="1" u="sng" dirty="0">
                <a:solidFill>
                  <a:schemeClr val="bg1"/>
                </a:solidFill>
                <a:latin typeface="Arial" pitchFamily="34" charset="0"/>
                <a:cs typeface="Arial" pitchFamily="34" charset="0"/>
              </a:rPr>
              <a:t>ΛΕΒΗΤΕΣ ΚΑΤΑΣΚΕΥΗΣ </a:t>
            </a:r>
            <a:r>
              <a:rPr lang="en-US" sz="2400" b="1" u="sng" dirty="0">
                <a:solidFill>
                  <a:schemeClr val="bg1"/>
                </a:solidFill>
                <a:latin typeface="Arial" pitchFamily="34" charset="0"/>
                <a:cs typeface="Arial" pitchFamily="34" charset="0"/>
              </a:rPr>
              <a:t>KAWASAKI</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052735"/>
            <a:ext cx="8027045" cy="5472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22838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2022-10-01 (32).png"/>
          <p:cNvPicPr>
            <a:picLocks noGrp="1" noChangeAspect="1"/>
          </p:cNvPicPr>
          <p:nvPr>
            <p:ph idx="1"/>
          </p:nvPr>
        </p:nvPicPr>
        <p:blipFill>
          <a:blip r:embed="rId2"/>
          <a:stretch>
            <a:fillRect/>
          </a:stretch>
        </p:blipFill>
        <p:spPr>
          <a:xfrm>
            <a:off x="285750" y="1149363"/>
            <a:ext cx="8572500" cy="5494324"/>
          </a:xfrm>
        </p:spPr>
      </p:pic>
      <p:sp>
        <p:nvSpPr>
          <p:cNvPr id="3" name="Title 1">
            <a:extLst>
              <a:ext uri="{FF2B5EF4-FFF2-40B4-BE49-F238E27FC236}">
                <a16:creationId xmlns:a16="http://schemas.microsoft.com/office/drawing/2014/main" id="{2FCDE551-068A-E8B3-F292-27C889264075}"/>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2.6.  Λέβητες Τ</a:t>
            </a:r>
            <a:r>
              <a:rPr lang="en-US" sz="2400" b="1" u="sng" dirty="0">
                <a:solidFill>
                  <a:schemeClr val="bg1"/>
                </a:solidFill>
                <a:latin typeface="Arial" pitchFamily="34" charset="0"/>
                <a:cs typeface="Arial" pitchFamily="34" charset="0"/>
              </a:rPr>
              <a:t>hermal oil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CDE551-068A-E8B3-F292-27C889264075}"/>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2.6.  Λέβητες Τ</a:t>
            </a:r>
            <a:r>
              <a:rPr lang="en-US" sz="2400" b="1" u="sng" dirty="0">
                <a:solidFill>
                  <a:schemeClr val="bg1"/>
                </a:solidFill>
                <a:latin typeface="Arial" pitchFamily="34" charset="0"/>
                <a:cs typeface="Arial" pitchFamily="34" charset="0"/>
              </a:rPr>
              <a:t>hermal oil</a:t>
            </a:r>
          </a:p>
        </p:txBody>
      </p:sp>
      <p:pic>
        <p:nvPicPr>
          <p:cNvPr id="6" name="3 - Θέση περιεχομένου" descr="2022-10-01 (33).png">
            <a:extLst>
              <a:ext uri="{FF2B5EF4-FFF2-40B4-BE49-F238E27FC236}">
                <a16:creationId xmlns:a16="http://schemas.microsoft.com/office/drawing/2014/main" id="{A562A422-0975-474F-B2C5-E3521E14EBEC}"/>
              </a:ext>
            </a:extLst>
          </p:cNvPr>
          <p:cNvPicPr>
            <a:picLocks noGrp="1" noChangeAspect="1"/>
          </p:cNvPicPr>
          <p:nvPr>
            <p:ph idx="1"/>
          </p:nvPr>
        </p:nvPicPr>
        <p:blipFill>
          <a:blip r:embed="rId2"/>
          <a:stretch>
            <a:fillRect/>
          </a:stretch>
        </p:blipFill>
        <p:spPr>
          <a:xfrm>
            <a:off x="285750" y="1124745"/>
            <a:ext cx="8572500" cy="5400600"/>
          </a:xfrm>
        </p:spPr>
      </p:pic>
    </p:spTree>
    <p:extLst>
      <p:ext uri="{BB962C8B-B14F-4D97-AF65-F5344CB8AC3E}">
        <p14:creationId xmlns:p14="http://schemas.microsoft.com/office/powerpoint/2010/main" val="1144510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Ø"/>
            </a:pPr>
            <a:endParaRPr lang="el-GR" sz="2000" b="1" dirty="0">
              <a:solidFill>
                <a:schemeClr val="tx1"/>
              </a:solidFill>
              <a:latin typeface="Arial Black" pitchFamily="34" charset="0"/>
            </a:endParaRPr>
          </a:p>
          <a:p>
            <a:pPr algn="l">
              <a:buClr>
                <a:srgbClr val="FF0000"/>
              </a:buClr>
              <a:buFont typeface="Wingdings" pitchFamily="2" charset="2"/>
              <a:buChar char="Ø"/>
            </a:pPr>
            <a:endParaRPr lang="el-GR" sz="2000" b="1" dirty="0">
              <a:solidFill>
                <a:schemeClr val="tx1"/>
              </a:solidFill>
              <a:latin typeface="Arial Black" pitchFamily="34" charset="0"/>
            </a:endParaRPr>
          </a:p>
          <a:p>
            <a:pPr algn="l">
              <a:buClr>
                <a:srgbClr val="FF0000"/>
              </a:buClr>
              <a:buFont typeface="Wingdings" pitchFamily="2" charset="2"/>
              <a:buChar char="Ø"/>
            </a:pPr>
            <a:r>
              <a:rPr lang="el-GR" sz="2000" b="1" dirty="0">
                <a:solidFill>
                  <a:schemeClr val="tx1"/>
                </a:solidFill>
                <a:latin typeface="Arial Black" pitchFamily="34" charset="0"/>
              </a:rPr>
              <a:t>ΟΤΑΝ ΕΦΑΡΜΟΣΤΗΚΕ Η ΜΕΘΟΔΟΣ ΕΠΕΞΕΡΓΑΣΙΑΣ ΤΟΥ ΝΕΡΟΥ ΠΡΟΣ ΑΠΟΦΥΓΗ ΣΧΗΜΑΤΙΣΜΟΥ ΚΑΘΑΛΑΤΩΣΕΩΝ ΚΑΙ ΔΙΑΒΡΩΣΗΣ ΤΟΥ ΥΛΙΚΟΥ ΚΑΤΑΣΚΕΥΗΣ ΤΟΥΣ, ΤΟΤΕ ΟΙ ΥΔΡΑΥΛΩΤΟΙ ΛΕΒΗΤΕΣ ΕΠΙΚΡΑΤΗΣΑΝ ΣΧΕΔΟΝ ΟΛΟΚΛΗΡΩΤΙΚΑ.</a:t>
            </a:r>
          </a:p>
          <a:p>
            <a:pPr algn="l">
              <a:buClr>
                <a:srgbClr val="FF0000"/>
              </a:buClr>
              <a:buFont typeface="Wingdings" pitchFamily="2" charset="2"/>
              <a:buChar char="Ø"/>
            </a:pPr>
            <a:endParaRPr lang="el-GR" sz="20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ΓΕΝΙΚΑ</a:t>
            </a:r>
            <a:endParaRPr lang="en-US"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0235920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CDE551-068A-E8B3-F292-27C889264075}"/>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2.6.  Λέβητες Τ</a:t>
            </a:r>
            <a:r>
              <a:rPr lang="en-US" sz="2400" b="1" u="sng" dirty="0">
                <a:solidFill>
                  <a:schemeClr val="bg1"/>
                </a:solidFill>
                <a:latin typeface="Arial" pitchFamily="34" charset="0"/>
                <a:cs typeface="Arial" pitchFamily="34" charset="0"/>
              </a:rPr>
              <a:t>hermal oil</a:t>
            </a:r>
          </a:p>
        </p:txBody>
      </p:sp>
      <p:pic>
        <p:nvPicPr>
          <p:cNvPr id="7" name="Picture 6" descr="Diagram&#10;&#10;Description automatically generated">
            <a:extLst>
              <a:ext uri="{FF2B5EF4-FFF2-40B4-BE49-F238E27FC236}">
                <a16:creationId xmlns:a16="http://schemas.microsoft.com/office/drawing/2014/main" id="{818A44EE-262B-E8D7-F8D2-3CC586328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1196752"/>
            <a:ext cx="8572500" cy="5256584"/>
          </a:xfrm>
          <a:prstGeom prst="rect">
            <a:avLst/>
          </a:prstGeom>
        </p:spPr>
      </p:pic>
    </p:spTree>
    <p:extLst>
      <p:ext uri="{BB962C8B-B14F-4D97-AF65-F5344CB8AC3E}">
        <p14:creationId xmlns:p14="http://schemas.microsoft.com/office/powerpoint/2010/main" val="33505172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CDE551-068A-E8B3-F292-27C889264075}"/>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b="1" u="sng" dirty="0">
                <a:solidFill>
                  <a:schemeClr val="bg1"/>
                </a:solidFill>
                <a:latin typeface="Arial" pitchFamily="34" charset="0"/>
                <a:cs typeface="Arial" pitchFamily="34" charset="0"/>
              </a:rPr>
              <a:t>2.6.  Λέβητες Τ</a:t>
            </a:r>
            <a:r>
              <a:rPr lang="en-US" sz="2400" b="1" u="sng" dirty="0">
                <a:solidFill>
                  <a:schemeClr val="bg1"/>
                </a:solidFill>
                <a:latin typeface="Arial" pitchFamily="34" charset="0"/>
                <a:cs typeface="Arial" pitchFamily="34" charset="0"/>
              </a:rPr>
              <a:t>hermal oil</a:t>
            </a:r>
          </a:p>
        </p:txBody>
      </p:sp>
      <p:pic>
        <p:nvPicPr>
          <p:cNvPr id="7" name="Picture 6" descr="A picture containing diagram&#10;&#10;Description automatically generated">
            <a:extLst>
              <a:ext uri="{FF2B5EF4-FFF2-40B4-BE49-F238E27FC236}">
                <a16:creationId xmlns:a16="http://schemas.microsoft.com/office/drawing/2014/main" id="{9434B996-4944-BB73-EAF1-E82E07E5F2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1086143"/>
            <a:ext cx="8572499" cy="5557544"/>
          </a:xfrm>
          <a:prstGeom prst="rect">
            <a:avLst/>
          </a:prstGeom>
        </p:spPr>
      </p:pic>
    </p:spTree>
    <p:extLst>
      <p:ext uri="{BB962C8B-B14F-4D97-AF65-F5344CB8AC3E}">
        <p14:creationId xmlns:p14="http://schemas.microsoft.com/office/powerpoint/2010/main" val="7161394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62EC1C5-86D9-451F-B60E-E78D7CC34233}"/>
              </a:ext>
            </a:extLst>
          </p:cNvPr>
          <p:cNvSpPr>
            <a:spLocks noGrp="1"/>
          </p:cNvSpPr>
          <p:nvPr>
            <p:ph idx="1"/>
          </p:nvPr>
        </p:nvSpPr>
        <p:spPr>
          <a:xfrm>
            <a:off x="285750" y="1196752"/>
            <a:ext cx="8572500" cy="5256584"/>
          </a:xfrm>
        </p:spPr>
        <p:txBody>
          <a:bodyPr>
            <a:noAutofit/>
          </a:bodyPr>
          <a:lstStyle/>
          <a:p>
            <a:pPr marL="0" indent="0">
              <a:buNone/>
            </a:pPr>
            <a:r>
              <a:rPr lang="el-GR" sz="1850" dirty="0">
                <a:solidFill>
                  <a:schemeClr val="tx1"/>
                </a:solidFill>
                <a:latin typeface="Arial Black" panose="020B0A04020102020204" pitchFamily="34" charset="0"/>
              </a:rPr>
              <a:t>Κατασκευάζονται σε 2 τύπους: τον τύπο AV5 και τον τύπο AV6.</a:t>
            </a:r>
          </a:p>
          <a:p>
            <a:pPr marL="0" indent="0">
              <a:buNone/>
            </a:pPr>
            <a:r>
              <a:rPr lang="el-GR" sz="1850" dirty="0">
                <a:solidFill>
                  <a:schemeClr val="tx1"/>
                </a:solidFill>
                <a:latin typeface="Arial Black" panose="020B0A04020102020204" pitchFamily="34" charset="0"/>
              </a:rPr>
              <a:t>Ο λέβητας AV5 είναι ουσιαστικά λέβητας τεχνητής κυκλοφορίας </a:t>
            </a:r>
            <a:r>
              <a:rPr lang="el-GR" sz="1850" dirty="0" err="1">
                <a:solidFill>
                  <a:schemeClr val="tx1"/>
                </a:solidFill>
                <a:latin typeface="Arial Black" panose="020B0A04020102020204" pitchFamily="34" charset="0"/>
              </a:rPr>
              <a:t>La</a:t>
            </a:r>
            <a:r>
              <a:rPr lang="el-GR" sz="1850" dirty="0">
                <a:solidFill>
                  <a:schemeClr val="tx1"/>
                </a:solidFill>
                <a:latin typeface="Arial Black" panose="020B0A04020102020204" pitchFamily="34" charset="0"/>
              </a:rPr>
              <a:t> </a:t>
            </a:r>
            <a:r>
              <a:rPr lang="el-GR" sz="1850" dirty="0" err="1">
                <a:solidFill>
                  <a:schemeClr val="tx1"/>
                </a:solidFill>
                <a:latin typeface="Arial Black" panose="020B0A04020102020204" pitchFamily="34" charset="0"/>
              </a:rPr>
              <a:t>Mont</a:t>
            </a:r>
            <a:r>
              <a:rPr lang="el-GR" sz="1850" dirty="0">
                <a:solidFill>
                  <a:schemeClr val="tx1"/>
                </a:solidFill>
                <a:latin typeface="Arial Black" panose="020B0A04020102020204" pitchFamily="34" charset="0"/>
              </a:rPr>
              <a:t> και παράγει ατμό από τη θερμότητα μόνο των καυσαερίων. </a:t>
            </a:r>
          </a:p>
          <a:p>
            <a:pPr marL="0" indent="0">
              <a:buNone/>
            </a:pPr>
            <a:r>
              <a:rPr lang="el-GR" sz="1850" dirty="0">
                <a:solidFill>
                  <a:schemeClr val="tx1"/>
                </a:solidFill>
                <a:latin typeface="Arial Black" panose="020B0A04020102020204" pitchFamily="34" charset="0"/>
              </a:rPr>
              <a:t>Συνήθως χρησιμοποιείται σε συνδυασμό με βοηθητικό πετρελαιολέβητα που παίζει και το ρόλο ατμοϋδροθάλαμου. Διαφορετικά απαιτείται ξεχωριστός ατμοϋδροθάλαμος για την εγκατάσταση. </a:t>
            </a:r>
          </a:p>
          <a:p>
            <a:pPr marL="0" indent="0">
              <a:buNone/>
            </a:pPr>
            <a:r>
              <a:rPr lang="el-GR" sz="1850" dirty="0">
                <a:solidFill>
                  <a:schemeClr val="tx1"/>
                </a:solidFill>
                <a:latin typeface="Arial Black" panose="020B0A04020102020204" pitchFamily="34" charset="0"/>
              </a:rPr>
              <a:t>Το τροφοδοτικό νερό εισέρχεται είτε στον πετρελαιολέβητα είτε στον ξεχωριστό στμοϋδροθάλαμο. Ο λέβητας AV5 τροφοδοτείται από μία αντλία κυκλοφορίας από τον πετρελαιολέβητα ή από τον ξεχωριστό στμοϋδροθάλαμο. Το θερμό μίγμα ατμού - νερού επιστρέφει στον στμοϋδροθάλαμο όπου διαχωρίζεται. </a:t>
            </a:r>
          </a:p>
          <a:p>
            <a:pPr marL="0" indent="0">
              <a:buNone/>
            </a:pPr>
            <a:r>
              <a:rPr lang="el-GR" sz="1850" dirty="0">
                <a:solidFill>
                  <a:schemeClr val="tx1"/>
                </a:solidFill>
                <a:latin typeface="Arial Black" panose="020B0A04020102020204" pitchFamily="34" charset="0"/>
              </a:rPr>
              <a:t>Η θερμαινόμενη επιφάνεια αποτελείται από έναν αριθμό σερπαντινών εσωτερικό του κελύφους.</a:t>
            </a:r>
          </a:p>
          <a:p>
            <a:pPr marL="0" indent="0">
              <a:buNone/>
            </a:pPr>
            <a:r>
              <a:rPr lang="el-GR" sz="1850" dirty="0">
                <a:solidFill>
                  <a:schemeClr val="tx1"/>
                </a:solidFill>
                <a:latin typeface="Arial Black" panose="020B0A04020102020204" pitchFamily="34" charset="0"/>
              </a:rPr>
              <a:t>Το νερό εισέρχεται στους αυλούς από ένα κάθετο οχετό εισαγωγής στον οποίο έχουν τοποθετηθεί ακροφύσια </a:t>
            </a:r>
            <a:r>
              <a:rPr lang="el-GR" sz="1850" dirty="0" err="1">
                <a:solidFill>
                  <a:schemeClr val="tx1"/>
                </a:solidFill>
                <a:latin typeface="Arial Black" panose="020B0A04020102020204" pitchFamily="34" charset="0"/>
              </a:rPr>
              <a:t>La</a:t>
            </a:r>
            <a:r>
              <a:rPr lang="el-GR" sz="1850" dirty="0">
                <a:solidFill>
                  <a:schemeClr val="tx1"/>
                </a:solidFill>
                <a:latin typeface="Arial Black" panose="020B0A04020102020204" pitchFamily="34" charset="0"/>
              </a:rPr>
              <a:t> </a:t>
            </a:r>
            <a:r>
              <a:rPr lang="el-GR" sz="1850" dirty="0" err="1">
                <a:solidFill>
                  <a:schemeClr val="tx1"/>
                </a:solidFill>
                <a:latin typeface="Arial Black" panose="020B0A04020102020204" pitchFamily="34" charset="0"/>
              </a:rPr>
              <a:t>Mont</a:t>
            </a:r>
            <a:r>
              <a:rPr lang="el-GR" sz="1850" dirty="0">
                <a:solidFill>
                  <a:schemeClr val="tx1"/>
                </a:solidFill>
                <a:latin typeface="Arial Black" panose="020B0A04020102020204" pitchFamily="34" charset="0"/>
              </a:rPr>
              <a:t>.</a:t>
            </a:r>
          </a:p>
        </p:txBody>
      </p:sp>
      <p:sp>
        <p:nvSpPr>
          <p:cNvPr id="4" name="Title 1">
            <a:extLst>
              <a:ext uri="{FF2B5EF4-FFF2-40B4-BE49-F238E27FC236}">
                <a16:creationId xmlns:a16="http://schemas.microsoft.com/office/drawing/2014/main" id="{95957CC3-A9AA-CD07-2BDC-7CEBAC760922}"/>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u="sng" dirty="0">
                <a:solidFill>
                  <a:schemeClr val="bg1"/>
                </a:solidFill>
                <a:latin typeface="Arial" pitchFamily="34" charset="0"/>
                <a:cs typeface="Arial" pitchFamily="34" charset="0"/>
              </a:rPr>
              <a:t>2.</a:t>
            </a:r>
            <a:r>
              <a:rPr lang="el-GR" sz="2400" b="1" u="sng" dirty="0">
                <a:solidFill>
                  <a:schemeClr val="bg1"/>
                </a:solidFill>
                <a:latin typeface="Arial" pitchFamily="34" charset="0"/>
                <a:cs typeface="Arial" pitchFamily="34" charset="0"/>
              </a:rPr>
              <a:t>7</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Υδραυλωτοί λέβητες τεχνητής κυκλοφορίας με καυσαέρια </a:t>
            </a:r>
            <a:r>
              <a:rPr lang="en-US" sz="2400" b="1" u="sng" dirty="0">
                <a:solidFill>
                  <a:schemeClr val="bg1"/>
                </a:solidFill>
                <a:latin typeface="Arial" pitchFamily="34" charset="0"/>
                <a:cs typeface="Arial" pitchFamily="34" charset="0"/>
              </a:rPr>
              <a:t>(Gas Boilers)</a:t>
            </a:r>
            <a:endParaRPr lang="el-GR"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3356049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62EC1C5-86D9-451F-B60E-E78D7CC34233}"/>
              </a:ext>
            </a:extLst>
          </p:cNvPr>
          <p:cNvSpPr>
            <a:spLocks noGrp="1"/>
          </p:cNvSpPr>
          <p:nvPr>
            <p:ph idx="1"/>
          </p:nvPr>
        </p:nvSpPr>
        <p:spPr>
          <a:xfrm>
            <a:off x="285750" y="3429000"/>
            <a:ext cx="2126010" cy="432048"/>
          </a:xfrm>
        </p:spPr>
        <p:txBody>
          <a:bodyPr>
            <a:noAutofit/>
          </a:bodyPr>
          <a:lstStyle/>
          <a:p>
            <a:pPr marL="0" indent="0">
              <a:buNone/>
            </a:pPr>
            <a:r>
              <a:rPr lang="el-GR" sz="1850" dirty="0">
                <a:solidFill>
                  <a:schemeClr val="tx1"/>
                </a:solidFill>
                <a:latin typeface="Arial Black" panose="020B0A04020102020204" pitchFamily="34" charset="0"/>
              </a:rPr>
              <a:t>Ο λέβητας AV5</a:t>
            </a:r>
          </a:p>
        </p:txBody>
      </p:sp>
      <p:sp>
        <p:nvSpPr>
          <p:cNvPr id="4" name="Title 1">
            <a:extLst>
              <a:ext uri="{FF2B5EF4-FFF2-40B4-BE49-F238E27FC236}">
                <a16:creationId xmlns:a16="http://schemas.microsoft.com/office/drawing/2014/main" id="{95957CC3-A9AA-CD07-2BDC-7CEBAC760922}"/>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u="sng" dirty="0">
                <a:solidFill>
                  <a:schemeClr val="bg1"/>
                </a:solidFill>
                <a:latin typeface="Arial" pitchFamily="34" charset="0"/>
                <a:cs typeface="Arial" pitchFamily="34" charset="0"/>
              </a:rPr>
              <a:t>2.</a:t>
            </a:r>
            <a:r>
              <a:rPr lang="el-GR" sz="2400" b="1" u="sng" dirty="0">
                <a:solidFill>
                  <a:schemeClr val="bg1"/>
                </a:solidFill>
                <a:latin typeface="Arial" pitchFamily="34" charset="0"/>
                <a:cs typeface="Arial" pitchFamily="34" charset="0"/>
              </a:rPr>
              <a:t>7</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Υδραυλωτοί λέβητες τεχνητής κυκλοφορίας με καυσαέρια </a:t>
            </a:r>
            <a:r>
              <a:rPr lang="en-US" sz="2400" b="1" u="sng" dirty="0">
                <a:solidFill>
                  <a:schemeClr val="bg1"/>
                </a:solidFill>
                <a:latin typeface="Arial" pitchFamily="34" charset="0"/>
                <a:cs typeface="Arial" pitchFamily="34" charset="0"/>
              </a:rPr>
              <a:t>(Gas Boilers)</a:t>
            </a:r>
            <a:endParaRPr lang="el-GR" sz="2400" b="1" u="sng" dirty="0">
              <a:solidFill>
                <a:schemeClr val="bg1"/>
              </a:solidFill>
              <a:latin typeface="Arial" pitchFamily="34" charset="0"/>
              <a:cs typeface="Arial" pitchFamily="34" charset="0"/>
            </a:endParaRPr>
          </a:p>
        </p:txBody>
      </p:sp>
      <p:pic>
        <p:nvPicPr>
          <p:cNvPr id="5" name="Picture 4" descr="A picture containing text, black, white&#10;&#10;Description automatically generated">
            <a:extLst>
              <a:ext uri="{FF2B5EF4-FFF2-40B4-BE49-F238E27FC236}">
                <a16:creationId xmlns:a16="http://schemas.microsoft.com/office/drawing/2014/main" id="{1DBCE904-410A-A7A5-92C1-5A1B81081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5809" y="1340769"/>
            <a:ext cx="5264623" cy="5302918"/>
          </a:xfrm>
          <a:prstGeom prst="rect">
            <a:avLst/>
          </a:prstGeom>
        </p:spPr>
      </p:pic>
    </p:spTree>
    <p:extLst>
      <p:ext uri="{BB962C8B-B14F-4D97-AF65-F5344CB8AC3E}">
        <p14:creationId xmlns:p14="http://schemas.microsoft.com/office/powerpoint/2010/main" val="26463271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62EC1C5-86D9-451F-B60E-E78D7CC34233}"/>
              </a:ext>
            </a:extLst>
          </p:cNvPr>
          <p:cNvSpPr>
            <a:spLocks noGrp="1"/>
          </p:cNvSpPr>
          <p:nvPr>
            <p:ph idx="1"/>
          </p:nvPr>
        </p:nvSpPr>
        <p:spPr>
          <a:xfrm>
            <a:off x="285750" y="1196751"/>
            <a:ext cx="8572500" cy="5446935"/>
          </a:xfrm>
        </p:spPr>
        <p:txBody>
          <a:bodyPr>
            <a:noAutofit/>
          </a:bodyPr>
          <a:lstStyle/>
          <a:p>
            <a:pPr marL="0" indent="0">
              <a:buNone/>
            </a:pPr>
            <a:r>
              <a:rPr lang="el-GR" sz="2800" dirty="0">
                <a:solidFill>
                  <a:schemeClr val="tx1"/>
                </a:solidFill>
                <a:latin typeface="Arial Black" panose="020B0A04020102020204" pitchFamily="34" charset="0"/>
              </a:rPr>
              <a:t>Ο λέβητας AV6 ακολουθεί τις ίδιες γενικές γραμμές με τον προηγούμενο με τις εξής διαφορές. </a:t>
            </a:r>
          </a:p>
          <a:p>
            <a:pPr marL="0" indent="0">
              <a:buNone/>
            </a:pPr>
            <a:r>
              <a:rPr lang="el-GR" sz="2800" dirty="0">
                <a:solidFill>
                  <a:schemeClr val="tx1"/>
                </a:solidFill>
                <a:latin typeface="Arial Black" panose="020B0A04020102020204" pitchFamily="34" charset="0"/>
              </a:rPr>
              <a:t>Η θερμαινόμενη επιφάνεια αποτελείται από αυλούς σχήματος U με πτερύγια. Αν η ποσότητα των καυσαερίων είναι αρκετή, τότε προστίθεται ένας οικονομητήρας και ένας υπερθερμαντήρας.</a:t>
            </a:r>
          </a:p>
          <a:p>
            <a:pPr marL="0" indent="0">
              <a:buNone/>
            </a:pPr>
            <a:r>
              <a:rPr lang="el-GR" sz="2800" dirty="0">
                <a:solidFill>
                  <a:schemeClr val="tx1"/>
                </a:solidFill>
                <a:latin typeface="Arial Black" panose="020B0A04020102020204" pitchFamily="34" charset="0"/>
              </a:rPr>
              <a:t>Στο σχήμα φαίνεται η διάταξη λέβητα καυσαερίων AV6, πετρελαιολέβητα AQ3 και των αναγκαίων συσκευών και μηχανημάτων.</a:t>
            </a:r>
          </a:p>
        </p:txBody>
      </p:sp>
      <p:sp>
        <p:nvSpPr>
          <p:cNvPr id="4" name="Title 1">
            <a:extLst>
              <a:ext uri="{FF2B5EF4-FFF2-40B4-BE49-F238E27FC236}">
                <a16:creationId xmlns:a16="http://schemas.microsoft.com/office/drawing/2014/main" id="{95957CC3-A9AA-CD07-2BDC-7CEBAC760922}"/>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u="sng" dirty="0">
                <a:solidFill>
                  <a:schemeClr val="bg1"/>
                </a:solidFill>
                <a:latin typeface="Arial" pitchFamily="34" charset="0"/>
                <a:cs typeface="Arial" pitchFamily="34" charset="0"/>
              </a:rPr>
              <a:t>2.</a:t>
            </a:r>
            <a:r>
              <a:rPr lang="el-GR" sz="2400" b="1" u="sng" dirty="0">
                <a:solidFill>
                  <a:schemeClr val="bg1"/>
                </a:solidFill>
                <a:latin typeface="Arial" pitchFamily="34" charset="0"/>
                <a:cs typeface="Arial" pitchFamily="34" charset="0"/>
              </a:rPr>
              <a:t>7</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Υδραυλωτοί λέβητες τεχνητής κυκλοφορίας με καυσαέρια </a:t>
            </a:r>
            <a:r>
              <a:rPr lang="en-US" sz="2400" b="1" u="sng" dirty="0">
                <a:solidFill>
                  <a:schemeClr val="bg1"/>
                </a:solidFill>
                <a:latin typeface="Arial" pitchFamily="34" charset="0"/>
                <a:cs typeface="Arial" pitchFamily="34" charset="0"/>
              </a:rPr>
              <a:t>(Gas Boilers)</a:t>
            </a:r>
            <a:endParaRPr lang="el-GR" sz="24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7095910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62EC1C5-86D9-451F-B60E-E78D7CC34233}"/>
              </a:ext>
            </a:extLst>
          </p:cNvPr>
          <p:cNvSpPr>
            <a:spLocks noGrp="1"/>
          </p:cNvSpPr>
          <p:nvPr>
            <p:ph idx="1"/>
          </p:nvPr>
        </p:nvSpPr>
        <p:spPr>
          <a:xfrm>
            <a:off x="285750" y="1196751"/>
            <a:ext cx="3009524" cy="5256585"/>
          </a:xfrm>
        </p:spPr>
        <p:txBody>
          <a:bodyPr>
            <a:noAutofit/>
          </a:bodyPr>
          <a:lstStyle/>
          <a:p>
            <a:pPr marL="0" indent="0">
              <a:buNone/>
            </a:pPr>
            <a:r>
              <a:rPr lang="el-GR" sz="2800" dirty="0">
                <a:solidFill>
                  <a:schemeClr val="tx1"/>
                </a:solidFill>
                <a:latin typeface="Arial Black" panose="020B0A04020102020204" pitchFamily="34" charset="0"/>
              </a:rPr>
              <a:t>Στο σχήμα φαίνεται η διάταξη λέβητα καυσαερίων AV6, πετρελαιολέβητα AQ3 και των αναγκαίων συσκευών και μηχανημάτων.</a:t>
            </a:r>
          </a:p>
        </p:txBody>
      </p:sp>
      <p:sp>
        <p:nvSpPr>
          <p:cNvPr id="4" name="Title 1">
            <a:extLst>
              <a:ext uri="{FF2B5EF4-FFF2-40B4-BE49-F238E27FC236}">
                <a16:creationId xmlns:a16="http://schemas.microsoft.com/office/drawing/2014/main" id="{95957CC3-A9AA-CD07-2BDC-7CEBAC760922}"/>
              </a:ext>
            </a:extLst>
          </p:cNvPr>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u="sng" dirty="0">
                <a:solidFill>
                  <a:schemeClr val="bg1"/>
                </a:solidFill>
                <a:latin typeface="Arial" pitchFamily="34" charset="0"/>
                <a:cs typeface="Arial" pitchFamily="34" charset="0"/>
              </a:rPr>
              <a:t>2.</a:t>
            </a:r>
            <a:r>
              <a:rPr lang="el-GR" sz="2400" b="1" u="sng" dirty="0">
                <a:solidFill>
                  <a:schemeClr val="bg1"/>
                </a:solidFill>
                <a:latin typeface="Arial" pitchFamily="34" charset="0"/>
                <a:cs typeface="Arial" pitchFamily="34" charset="0"/>
              </a:rPr>
              <a:t>7</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Υδραυλωτοί λέβητες τεχνητής κυκλοφορίας με καυσαέρια </a:t>
            </a:r>
            <a:r>
              <a:rPr lang="en-US" sz="2400" b="1" u="sng" dirty="0">
                <a:solidFill>
                  <a:schemeClr val="bg1"/>
                </a:solidFill>
                <a:latin typeface="Arial" pitchFamily="34" charset="0"/>
                <a:cs typeface="Arial" pitchFamily="34" charset="0"/>
              </a:rPr>
              <a:t>(Gas Boilers)</a:t>
            </a:r>
            <a:endParaRPr lang="el-GR" sz="2400" b="1" u="sng" dirty="0">
              <a:solidFill>
                <a:schemeClr val="bg1"/>
              </a:solidFill>
              <a:latin typeface="Arial" pitchFamily="34" charset="0"/>
              <a:cs typeface="Arial" pitchFamily="34" charset="0"/>
            </a:endParaRPr>
          </a:p>
        </p:txBody>
      </p:sp>
      <p:pic>
        <p:nvPicPr>
          <p:cNvPr id="5" name="Picture 4" descr="Diagram, engineering drawing&#10;&#10;Description automatically generated">
            <a:extLst>
              <a:ext uri="{FF2B5EF4-FFF2-40B4-BE49-F238E27FC236}">
                <a16:creationId xmlns:a16="http://schemas.microsoft.com/office/drawing/2014/main" id="{A8214AEB-CE0D-CBB8-BBBD-396E89FFA1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5274" y="1196752"/>
            <a:ext cx="5562976" cy="5256584"/>
          </a:xfrm>
          <a:prstGeom prst="rect">
            <a:avLst/>
          </a:prstGeom>
        </p:spPr>
      </p:pic>
    </p:spTree>
    <p:extLst>
      <p:ext uri="{BB962C8B-B14F-4D97-AF65-F5344CB8AC3E}">
        <p14:creationId xmlns:p14="http://schemas.microsoft.com/office/powerpoint/2010/main" val="2231634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016484"/>
          </a:xfrm>
          <a:prstGeom prst="rect">
            <a:avLst/>
          </a:prstGeom>
          <a:solidFill>
            <a:srgbClr val="00B0F0"/>
          </a:solidFill>
        </p:spPr>
        <p:txBody>
          <a:bodyPr wrap="square" rtlCol="0">
            <a:spAutoFit/>
          </a:bodyPr>
          <a:lstStyle/>
          <a:p>
            <a:pPr algn="ctr"/>
            <a:r>
              <a:rPr lang="el-GR" sz="25500" b="1" dirty="0">
                <a:solidFill>
                  <a:srgbClr val="FF0000"/>
                </a:solidFill>
                <a:latin typeface="Arial Black" pitchFamily="34" charset="0"/>
              </a:rPr>
              <a:t>3</a:t>
            </a:r>
            <a:endParaRPr lang="en-US" sz="25500" b="1" dirty="0">
              <a:solidFill>
                <a:srgbClr val="FF0000"/>
              </a:solidFill>
              <a:latin typeface="Arial Black" pitchFamily="34" charset="0"/>
            </a:endParaRPr>
          </a:p>
        </p:txBody>
      </p:sp>
    </p:spTree>
    <p:extLst>
      <p:ext uri="{BB962C8B-B14F-4D97-AF65-F5344CB8AC3E}">
        <p14:creationId xmlns:p14="http://schemas.microsoft.com/office/powerpoint/2010/main" val="34662012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solidFill>
            <a:schemeClr val="accent6">
              <a:lumMod val="50000"/>
            </a:schemeClr>
          </a:solidFill>
        </p:spPr>
        <p:txBody>
          <a:bodyPr>
            <a:noAutofit/>
          </a:bodyPr>
          <a:lstStyle/>
          <a:p>
            <a:br>
              <a:rPr lang="el-GR" sz="6600" b="1" u="sng" dirty="0">
                <a:solidFill>
                  <a:schemeClr val="bg1"/>
                </a:solidFill>
                <a:latin typeface="Arial" pitchFamily="34" charset="0"/>
                <a:cs typeface="Arial" pitchFamily="34" charset="0"/>
              </a:rPr>
            </a:br>
            <a:r>
              <a:rPr lang="el-GR" sz="6600" b="1" u="sng" dirty="0">
                <a:solidFill>
                  <a:schemeClr val="bg1"/>
                </a:solidFill>
                <a:latin typeface="Arial" pitchFamily="34" charset="0"/>
                <a:cs typeface="Arial" pitchFamily="34" charset="0"/>
              </a:rPr>
              <a:t>ΚΕΦΑΛΑΙΟ  ΤΡΙΤΟ</a:t>
            </a:r>
            <a:br>
              <a:rPr lang="en-US" sz="6600" b="1" u="sng" dirty="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633361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428580"/>
            <a:ext cx="8501122" cy="6429420"/>
          </a:xfrm>
          <a:solidFill>
            <a:srgbClr val="FFFF00"/>
          </a:solidFill>
        </p:spPr>
        <p:txBody>
          <a:bodyPr>
            <a:noAutofit/>
          </a:bodyPr>
          <a:lstStyle/>
          <a:p>
            <a:br>
              <a:rPr lang="el-GR" sz="6600" b="1" u="sng" dirty="0">
                <a:solidFill>
                  <a:srgbClr val="FF0000"/>
                </a:solidFill>
                <a:latin typeface="Arial" pitchFamily="34" charset="0"/>
                <a:cs typeface="Arial" pitchFamily="34" charset="0"/>
              </a:rPr>
            </a:br>
            <a:r>
              <a:rPr lang="el-GR" sz="7200" b="1" u="sng" dirty="0">
                <a:solidFill>
                  <a:srgbClr val="FF0000"/>
                </a:solidFill>
                <a:latin typeface="Arial" pitchFamily="34" charset="0"/>
                <a:cs typeface="Arial" pitchFamily="34" charset="0"/>
              </a:rPr>
              <a:t>ΕΞΑΡΤΗΜΑΤΑ ΛΕΒΗΤΩΝ</a:t>
            </a:r>
            <a:br>
              <a:rPr lang="en-US" sz="6600" b="1" u="sng" dirty="0">
                <a:solidFill>
                  <a:srgbClr val="FF0000"/>
                </a:solidFill>
                <a:latin typeface="Arial" pitchFamily="34" charset="0"/>
                <a:cs typeface="Arial" pitchFamily="34" charset="0"/>
              </a:rPr>
            </a:br>
            <a:endParaRPr lang="en-US" sz="66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6672379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9940"/>
            <a:ext cx="8501122" cy="6429420"/>
          </a:xfrm>
          <a:solidFill>
            <a:srgbClr val="FFFF00"/>
          </a:solidFill>
        </p:spPr>
        <p:txBody>
          <a:bodyPr>
            <a:noAutofit/>
          </a:bodyPr>
          <a:lstStyle/>
          <a:p>
            <a:pPr algn="l"/>
            <a:br>
              <a:rPr lang="el-GR" sz="6600" b="1" u="sng" dirty="0">
                <a:solidFill>
                  <a:srgbClr val="FF0000"/>
                </a:solidFill>
                <a:latin typeface="Arial" pitchFamily="34" charset="0"/>
                <a:cs typeface="Arial" pitchFamily="34" charset="0"/>
              </a:rPr>
            </a:br>
            <a:r>
              <a:rPr lang="el-GR" sz="2400" b="1" dirty="0">
                <a:latin typeface="Arial" pitchFamily="34" charset="0"/>
                <a:cs typeface="Arial" pitchFamily="34" charset="0"/>
              </a:rPr>
              <a:t>1. Εσωτερικοί σωλήνες τροφοδότησης και εξάφρισης.</a:t>
            </a:r>
            <a:br>
              <a:rPr lang="el-GR" sz="2400" b="1" dirty="0">
                <a:latin typeface="Arial" pitchFamily="34" charset="0"/>
                <a:cs typeface="Arial" pitchFamily="34" charset="0"/>
              </a:rPr>
            </a:br>
            <a:r>
              <a:rPr lang="el-GR" sz="2400" b="1" dirty="0">
                <a:latin typeface="Arial" pitchFamily="34" charset="0"/>
                <a:cs typeface="Arial" pitchFamily="34" charset="0"/>
              </a:rPr>
              <a:t>2. Διαχωριστικά ελάσματα και Αποχωριστές.</a:t>
            </a:r>
            <a:br>
              <a:rPr lang="el-GR" sz="2400" b="1" dirty="0">
                <a:latin typeface="Arial" pitchFamily="34" charset="0"/>
                <a:cs typeface="Arial" pitchFamily="34" charset="0"/>
              </a:rPr>
            </a:br>
            <a:r>
              <a:rPr lang="el-GR" sz="2400" b="1" dirty="0">
                <a:latin typeface="Arial" pitchFamily="34" charset="0"/>
                <a:cs typeface="Arial" pitchFamily="34" charset="0"/>
              </a:rPr>
              <a:t>3. Εσωτερικός σωλήνας απαγωγής ατμού.</a:t>
            </a:r>
            <a:br>
              <a:rPr lang="el-GR" sz="2400" b="1" dirty="0">
                <a:latin typeface="Arial" pitchFamily="34" charset="0"/>
                <a:cs typeface="Arial" pitchFamily="34" charset="0"/>
              </a:rPr>
            </a:br>
            <a:r>
              <a:rPr lang="el-GR" sz="2400" b="1" dirty="0">
                <a:latin typeface="Arial" pitchFamily="34" charset="0"/>
                <a:cs typeface="Arial" pitchFamily="34" charset="0"/>
              </a:rPr>
              <a:t>4. Ατμοφράκτες και στοιχεία υπολογισμού.</a:t>
            </a:r>
            <a:br>
              <a:rPr lang="el-GR" sz="2400" b="1" dirty="0">
                <a:latin typeface="Arial" pitchFamily="34" charset="0"/>
                <a:cs typeface="Arial" pitchFamily="34" charset="0"/>
              </a:rPr>
            </a:br>
            <a:r>
              <a:rPr lang="el-GR" sz="2400" b="1" dirty="0">
                <a:latin typeface="Arial" pitchFamily="34" charset="0"/>
                <a:cs typeface="Arial" pitchFamily="34" charset="0"/>
              </a:rPr>
              <a:t>5. Αυτόματοι τροφοδοτικοί ρυθμιστές.</a:t>
            </a:r>
            <a:br>
              <a:rPr lang="el-GR" sz="2400" b="1" dirty="0">
                <a:latin typeface="Arial" pitchFamily="34" charset="0"/>
                <a:cs typeface="Arial" pitchFamily="34" charset="0"/>
              </a:rPr>
            </a:br>
            <a:r>
              <a:rPr lang="el-GR" sz="2400" b="1" dirty="0">
                <a:latin typeface="Arial" pitchFamily="34" charset="0"/>
                <a:cs typeface="Arial" pitchFamily="34" charset="0"/>
              </a:rPr>
              <a:t>6. Περιγραφή και λειτουργία ρυθμιστών (μηχανικών, θερμοϋδραυλικών και θερμοεκτονωτικών).</a:t>
            </a:r>
            <a:br>
              <a:rPr lang="el-GR" sz="2400" b="1" dirty="0">
                <a:latin typeface="Arial" pitchFamily="34" charset="0"/>
                <a:cs typeface="Arial" pitchFamily="34" charset="0"/>
              </a:rPr>
            </a:br>
            <a:r>
              <a:rPr lang="el-GR" sz="2400" b="1" dirty="0">
                <a:latin typeface="Arial" pitchFamily="34" charset="0"/>
                <a:cs typeface="Arial" pitchFamily="34" charset="0"/>
              </a:rPr>
              <a:t>7. Αρχές ασφαλιστικών επιστομίων.</a:t>
            </a:r>
            <a:br>
              <a:rPr lang="el-GR" sz="2400" b="1" dirty="0">
                <a:latin typeface="Arial" pitchFamily="34" charset="0"/>
                <a:cs typeface="Arial" pitchFamily="34" charset="0"/>
              </a:rPr>
            </a:br>
            <a:r>
              <a:rPr lang="el-GR" sz="2400" b="1" dirty="0">
                <a:latin typeface="Arial" pitchFamily="34" charset="0"/>
                <a:cs typeface="Arial" pitchFamily="34" charset="0"/>
              </a:rPr>
              <a:t>8. Υδροδείκτες.</a:t>
            </a:r>
            <a:br>
              <a:rPr lang="el-GR" sz="2400" b="1" dirty="0">
                <a:latin typeface="Arial" pitchFamily="34" charset="0"/>
                <a:cs typeface="Arial" pitchFamily="34" charset="0"/>
              </a:rPr>
            </a:br>
            <a:r>
              <a:rPr lang="el-GR" sz="2400" b="1" dirty="0">
                <a:latin typeface="Arial" pitchFamily="34" charset="0"/>
                <a:cs typeface="Arial" pitchFamily="34" charset="0"/>
              </a:rPr>
              <a:t>9. Θλιβόμετρα.</a:t>
            </a:r>
            <a:br>
              <a:rPr lang="el-GR" sz="2400" b="1" dirty="0">
                <a:latin typeface="Arial" pitchFamily="34" charset="0"/>
                <a:cs typeface="Arial" pitchFamily="34" charset="0"/>
              </a:rPr>
            </a:br>
            <a:r>
              <a:rPr lang="el-GR" sz="2400" b="1" dirty="0">
                <a:latin typeface="Arial" pitchFamily="34" charset="0"/>
                <a:cs typeface="Arial" pitchFamily="34" charset="0"/>
              </a:rPr>
              <a:t>10. Κρουνοί.</a:t>
            </a:r>
            <a:br>
              <a:rPr lang="el-GR" sz="2000" b="1" u="sng" dirty="0">
                <a:solidFill>
                  <a:srgbClr val="FF0000"/>
                </a:solidFill>
                <a:latin typeface="Arial" pitchFamily="34" charset="0"/>
                <a:cs typeface="Arial" pitchFamily="34" charset="0"/>
              </a:rPr>
            </a:br>
            <a:br>
              <a:rPr lang="en-US" sz="6600" b="1" u="sng" dirty="0">
                <a:solidFill>
                  <a:srgbClr val="FF0000"/>
                </a:solidFill>
                <a:latin typeface="Arial" pitchFamily="34" charset="0"/>
                <a:cs typeface="Arial" pitchFamily="34" charset="0"/>
              </a:rPr>
            </a:br>
            <a:endParaRPr lang="en-US" sz="66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089230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19307</TotalTime>
  <Words>33203</Words>
  <Application>Microsoft Office PowerPoint</Application>
  <PresentationFormat>On-screen Show (4:3)</PresentationFormat>
  <Paragraphs>2223</Paragraphs>
  <Slides>429</Slides>
  <Notes>247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429</vt:i4>
      </vt:variant>
    </vt:vector>
  </HeadingPairs>
  <TitlesOfParts>
    <vt:vector size="439" baseType="lpstr">
      <vt:lpstr>Arial</vt:lpstr>
      <vt:lpstr>Arial Black</vt:lpstr>
      <vt:lpstr>Arial Narrow</vt:lpstr>
      <vt:lpstr>Bahnschrift SemiBold</vt:lpstr>
      <vt:lpstr>Book Antiqua</vt:lpstr>
      <vt:lpstr>Calibri</vt:lpstr>
      <vt:lpstr>PA-Arc-Light</vt:lpstr>
      <vt:lpstr>Times New Roman</vt:lpstr>
      <vt:lpstr>Wingdings</vt:lpstr>
      <vt:lpstr>Office Theme</vt:lpstr>
      <vt:lpstr>AΤΜΟΠΑΡΑΓΩΓΟΙ Δ΄ ΕΞΑΜΗΝΟ</vt:lpstr>
      <vt:lpstr>PowerPoint Presentation</vt:lpstr>
      <vt:lpstr>PowerPoint Presentation</vt:lpstr>
      <vt:lpstr> ΚΕΦΑΛΑΙΟ  ΠΡΩΤΟ </vt:lpstr>
      <vt:lpstr> ΥΔΡΑΥΛΩΤΟΙ ΛΕΒΗΤΕΣ </vt:lpstr>
      <vt:lpstr> 1. Περιγραφή και λειτουργία των λεβήτων ταχείας κυκλοφορίας. 2. Λέβητες YARROW &amp; YARROW EXPRESS. 3. Λέβητες τύπου D BABCOCK−WILCOX &amp; FOSTER− WHEELER δύο εστιών. 4. Ατμογεννήτριες − Αρχές κατασκευής και λειτουργίας. 5. Λέβητες με διάταξη αναθέρμανσης. 6. Λέβητας τύπου D με εξωτερικό υπερθερμαντήρα. 7. Καμπύλες ατμοπαραγωγής σε συνάρτηση με τη θερμοκρασία. 8. Διάταξη λεβήτων με μία εστία και τρεις διαβάσεις ροής αερίων.  </vt:lpstr>
      <vt:lpstr>ΓΕΝΙΚΑ</vt:lpstr>
      <vt:lpstr>ΓΕΝΙΚΑ</vt:lpstr>
      <vt:lpstr>ΓΕΝΙΚΑ</vt:lpstr>
      <vt:lpstr>PowerPoint Presentation</vt:lpstr>
      <vt:lpstr>PowerPoint Presentation</vt:lpstr>
      <vt:lpstr>1.2.  ΛΕΒΗΤΑΣ  YARROW  5  ΘΑΛΑΜΩΝ</vt:lpstr>
      <vt:lpstr>PowerPoint Presentation</vt:lpstr>
      <vt:lpstr>1.2.  ΛΕΒΗΤΑΣ  YARROW  5  ΘΑΛΑΜΩΝ</vt:lpstr>
      <vt:lpstr>1.2.  ΛΕΒΗΤΑΣ  YARROW  5  ΘΑΛΑΜΩΝ</vt:lpstr>
      <vt:lpstr>1.2.  ΛΕΒΗΤΑΣ  YARROW  5  ΘΑΛΑΜΩΝ</vt:lpstr>
      <vt:lpstr>1.2.  ΛΕΒΗΤΑΣ  YARROW  5  ΘΑΛΑΜΩΝ</vt:lpstr>
      <vt:lpstr>ΛΕΒΗΤΑΣ  YARROW - EXPRESS</vt:lpstr>
      <vt:lpstr>ΛΕΒΗΤΑΣ  YARROW - EXPRESS</vt:lpstr>
      <vt:lpstr>ΛΕΒΗΤΑΣ  YARROW - EXPRESS</vt:lpstr>
      <vt:lpstr>ΛΕΒΗΤΑΣ  YARROW - EXPRESS</vt:lpstr>
      <vt:lpstr>ΛΕΒΗΤΑΣ  YARROW - EXPRESS</vt:lpstr>
      <vt:lpstr>ΛΕΒΗΤΑΣ  YARROW - EXPRESS</vt:lpstr>
      <vt:lpstr>PowerPoint Presentation</vt:lpstr>
      <vt:lpstr>PowerPoint Presentation</vt:lpstr>
      <vt:lpstr>PowerPoint Presentation</vt:lpstr>
      <vt:lpstr>PowerPoint Presentation</vt:lpstr>
      <vt:lpstr>PowerPoint Presentation</vt:lpstr>
      <vt:lpstr>PowerPoint Presentation</vt:lpstr>
      <vt:lpstr>1.3.  ΛΕΒΗΤΑΣ BABCOCK-WILCOX (B &amp; W) ΜΕ ΣΥΛΛΕΚΤΗ ΤΡΙΩΝ ΔΙΑΔΡΟΜΩΝ ΚΑΥΣΑΕΡΙΩΝ</vt:lpstr>
      <vt:lpstr>1.3.  ΛΕΒΗΤΑΣ BABCOCK-WILCOX (B &amp; W) ΜΕ ΣΥΛΛΕΚΤΗ ΤΡΙΩΝ ΔΙΑΔΡΟΜΩΝ ΚΑΥΣΑΕΡΙΩΝ</vt:lpstr>
      <vt:lpstr>1.3.  ΛΕΒΗΤΑΣ BABCOCK-WILCOX (B &amp; W) ΜΕ ΣΥΛΛΕΚΤΗ ΤΡΙΩΝ ΔΙΑΔΡΟΜΩΝ ΚΑΥΣΑΕΡΙΩΝ</vt:lpstr>
      <vt:lpstr>1.3.  ΛΕΒΗΤΑΣ BABCOCK-WILCOX (B &amp; W) ΜΕ ΣΥΛΛΕΚΤΗ ΤΡΙΩΝ ΔΙΑΔΡΟΜΩΝ ΚΑΥΣΑΕΡΙΩΝ</vt:lpstr>
      <vt:lpstr>1.3.  ΛΕΒΗΤΑΣ BABCOCK-WILCOX (B &amp; W) ΜΕ ΣΥΛΛΕΚΤΗ ΤΡΙΩΝ ΔΙΑΔΡΟΜΩΝ ΚΑΥΣΑΕΡΙΩΝ</vt:lpstr>
      <vt:lpstr>1.3.  ΛΕΒΗΤΑΣ BABCOCK-WILCOX (B &amp; W) ΜΕ ΣΥΛΛΕΚΤΗ ΤΡΙΩΝ ΔΙΑΔΡΟΜΩΝ ΚΑΥΣΑΕΡΙΩΝ</vt:lpstr>
      <vt:lpstr>1.3.  ΛΕΒΗΤΑΣ BABCOCK-WILCOX (B &amp; W) ΜΕ ΣΥΛΛΕΚΤΗ ΤΡΙΩΝ ΔΙΑΔΡΟΜΩΝ ΚΑΥΣΑΕΡΙΩΝ</vt:lpstr>
      <vt:lpstr>1.3.  ΛΕΒΗΤΑΣ BABCOCK-WILCOX (B &amp; W) ΜΕ ΣΥΛΛΕΚΤΗ ΤΡΙΩΝ ΔΙΑΔΡΟΜΩΝ ΚΑΥΣΑΕΡΙΩΝ</vt:lpstr>
      <vt:lpstr>1.3.  ΛΕΒΗΤΑΣ BABCOCK-WILCOX (B &amp; W) ΜΕ ΣΥΛΛΕΚΤΗ ΤΡΙΩΝ ΔΙΑΔΡΟΜΩΝ ΚΑΥΣΑΕΡΙΩΝ</vt:lpstr>
      <vt:lpstr>1.3. ΛΕΒΗΤΑΣ BABCOCK-WILCOX (B &amp; W) ΜΕ ΣΥΛΛΕΚΤΗ ΤΡΙΩΝ ΔΙΑΔΡΟΜΩΝ ΚΑΥΣΑΕΡΙΩΝ</vt:lpstr>
      <vt:lpstr>1.3.  ΛΕΒΗΤΑΣ BABCOCK-WILCOX (B &amp; W) ΜΕ ΣΥΛΛΕΚΤΗ ΤΡΙΩΝ ΔΙΑΔΡΟΜΩΝ ΚΑΥΣΑΕΡΙΩΝ</vt:lpstr>
      <vt:lpstr>1.3.  ΛΕΒΗΤΑΣ BABCOCK-WILCOX (B &amp; W) ΜΕ ΣΥΛΛΕΚΤΗ ΤΡΙΩΝ ΔΙΑΔΡΟΜΩΝ ΚΑΥΣΑΕΡΙΩΝ</vt:lpstr>
      <vt:lpstr>1.3.  ΛΕΒΗΤΑΣ  ΤΥΠΟΥ  D </vt:lpstr>
      <vt:lpstr>1.3.  ΛΕΒΗΤΑΣ  ΤΥΠΟΥ  &lt;&lt; D &gt;&gt;</vt:lpstr>
      <vt:lpstr>1.3.  ΛΕΒΗΤΑΣ  ΤΥΠΟΥ  &lt;&lt; D &gt;&gt;</vt:lpstr>
      <vt:lpstr>1.3.  ΛΕΒΗΤΑΣ  ΤΥΠΟΥ  &lt;&lt; D &gt;&gt;</vt:lpstr>
      <vt:lpstr>1.3.  ΛΕΒΗΤΑΣ  ΤΥΠΟΥ  &lt;&lt; D &gt;&gt;</vt:lpstr>
      <vt:lpstr>1.3.  ΑΤΜΟΛΕΒΗΤΑΣ - AALBORG - ΜΙSSION D -TYPE</vt:lpstr>
      <vt:lpstr>1.3.  ΓΕΝΙΚΗ ΔΙΑΤΑΞΗ - MISSION D-TYPE</vt:lpstr>
      <vt:lpstr>1.3.  ΛΕΒΗΤΑΣ  ΔΥΟ ΕΣΤΙΩΝ ΤΥΠΟΥ Foster - Wheeler </vt:lpstr>
      <vt:lpstr>1.3. ΛΕΒΗΤΑΣ  ΔΥΟ ΕΣΤΙΩΝ ΤΥΠΟΥ Foster - Wheeler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ΚΕΦΑΛΑΙΟ ΔΕΥΤΕΡΟ </vt:lpstr>
      <vt:lpstr> ΣΥΓΧΡΟΝΟΙ ΑΤΜΟΛΕΒΗΤΕΣ ΕΜΠΟΡΙΚΩΝ ΠΛΟΙΩΝ </vt:lpstr>
      <vt:lpstr> 1. Γενικά. 2. Λέβητας V2M−8 και V2M−9 της Combustion        Engineering Co. 3. Λέβητας E.S.D. και ESRD της Foster Wheeler. 4. Λέβητες Babcock. 5. Λέβητες κατασκευής Kawasaki.  </vt:lpstr>
      <vt:lpstr>2.1.  ΓΕΝΙΚΑ</vt:lpstr>
      <vt:lpstr>2.1.  ΓΕΝΙΚΑ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2.5.  ΛΕΒΗΤΕΣ ΚΑΤΑΣΚΕΥΗΣ KAWASAKI</vt:lpstr>
      <vt:lpstr>PowerPoint Presentation</vt:lpstr>
      <vt:lpstr>2.5. ΛΕΒΗΤΕΣ ΚΑΤΑΣΚΕΥΗΣ KAWASAKI</vt:lpstr>
      <vt:lpstr>2.5. ΛΕΒΗΤΕΣ ΚΑΤΑΣΚΕΥΗΣ KAWASAKI</vt:lpstr>
      <vt:lpstr>2.5. ΛΕΒΗΤΕΣ ΚΑΤΑΣΚΕΥΗΣ KAWASAKI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ΚΕΦΑΛΑΙΟ  ΤΡΙΤΟ </vt:lpstr>
      <vt:lpstr> ΕΞΑΡΤΗΜΑΤΑ ΛΕΒΗΤΩΝ </vt:lpstr>
      <vt:lpstr> 1. Εσωτερικοί σωλήνες τροφοδότησης και εξάφρισης. 2. Διαχωριστικά ελάσματα και Αποχωριστές. 3. Εσωτερικός σωλήνας απαγωγής ατμού. 4. Ατμοφράκτες και στοιχεία υπολογισμού. 5. Αυτόματοι τροφοδοτικοί ρυθμιστές. 6. Περιγραφή και λειτουργία ρυθμιστών (μηχανικών, θερμοϋδραυλικών και θερμοεκτονωτικών). 7. Αρχές ασφαλιστικών επιστομίων. 8. Υδροδείκτες. 9. Θλιβόμετρα. 10. Κρουνοί.  </vt:lpstr>
      <vt:lpstr>Γενικά</vt:lpstr>
      <vt:lpstr>Γενικά</vt:lpstr>
      <vt:lpstr>Γενικά</vt:lpstr>
      <vt:lpstr>3.1. Εσωτερικός σωλήνας τροφοδότησης</vt:lpstr>
      <vt:lpstr>3.1. Εσωτερικός σωλήνας τροφοδότησης</vt:lpstr>
      <vt:lpstr>3.1. Εσωτερικός σωλήνας τροφοδότησης</vt:lpstr>
      <vt:lpstr>3.1. Εσωτερικός σωλήνας τροφοδότησης</vt:lpstr>
      <vt:lpstr>3.1. Εσωτερικός εξαφριστικός σωλήνας</vt:lpstr>
      <vt:lpstr>3.1. Εσωτερικός εξαφριστικός σωλήνας</vt:lpstr>
      <vt:lpstr>3.2. Διαχωριστικά ελάσματα και αποχωριστές</vt:lpstr>
      <vt:lpstr>3.2. Διαχωριστικά ελάσματα και αποχωριστές</vt:lpstr>
      <vt:lpstr>3.2. Διαχωριστικά ελάσματα και αποχωριστές</vt:lpstr>
      <vt:lpstr>3.2. Διαχωριστικά ελάσματα και αποχωριστές</vt:lpstr>
      <vt:lpstr>3.2. Διαχωριστικά ελάσματα και αποχωριστές</vt:lpstr>
      <vt:lpstr>3.2. Διαχωριστικά ελάσματα και αποχωριστές</vt:lpstr>
      <vt:lpstr>3.2. Διαχωριστικά ελάσματα και αποχωριστές</vt:lpstr>
      <vt:lpstr>3.2. Διαχωριστικά ελάσματα και αποχωριστές</vt:lpstr>
      <vt:lpstr>3.2. Διαχωριστικά ελάσματα και αποχωριστές</vt:lpstr>
      <vt:lpstr>3.2. Διαχωριστικά ελάσματα και αποχωριστές</vt:lpstr>
      <vt:lpstr>3.2. Διαχωριστικά ελάσματα και αποχωριστές</vt:lpstr>
      <vt:lpstr>3.3. Εσωτερικός σωλήνας απαγωγής ατμού</vt:lpstr>
      <vt:lpstr>3.3. Εσωτερικός σωλήνας απαγωγής ατμού</vt:lpstr>
      <vt:lpstr>3.3. Εσωτερικός σωλήνας απαγωγής ατμού</vt:lpstr>
      <vt:lpstr>3.4. Ατμοφράκτες</vt:lpstr>
      <vt:lpstr>3.4. Ατμοφράκτες</vt:lpstr>
      <vt:lpstr>3.4. Ο κοινός ατμοφράκτης</vt:lpstr>
      <vt:lpstr>3.4. Ο κοινός ατμοφράκτης</vt:lpstr>
      <vt:lpstr>3.4. Ο αυτόκλειστος ατμοφράκτης</vt:lpstr>
      <vt:lpstr>3.4. Ο αυτόκλειστος ατμοφράκτης</vt:lpstr>
      <vt:lpstr>3.4. Ο αυτόκλειστος ατμοφράκτης</vt:lpstr>
      <vt:lpstr>3.4. Ο αυτόκλειστος ατμοφράκτης</vt:lpstr>
      <vt:lpstr>3.4. Ο αυτόκλειστος ατμοφράκτης</vt:lpstr>
      <vt:lpstr>Τροφοδοτικό επιστόμιο</vt:lpstr>
      <vt:lpstr> Τροφοδοτικό επιστόμιο</vt:lpstr>
      <vt:lpstr> Τροφοδοτικό επιστόμιο σύνθετος διακόπτης με βαλβίδα ελέγχου τροφοδότησης</vt:lpstr>
      <vt:lpstr>3.5. Τροφοδοτικό επιστόμιο σύνθετος διακόπτης με βαλβίδα ελέγχου τροφοδότησης</vt:lpstr>
      <vt:lpstr> Τροφοδοτικό επιστόμιο σύνθετος διακόπτης με βαλβίδα ελέγχου τροφοδότησης</vt:lpstr>
      <vt:lpstr> Τροφοδοτικό επιστόμιο σύνθετος διακόπτης με βαλβίδα ελέγχου τροφοδότησης</vt:lpstr>
      <vt:lpstr>3.5. Αυτόματοι τροφοδοτικοί ρυθμιστές</vt:lpstr>
      <vt:lpstr>3.5. Αυτόματοι τροφοδοτικοί ρυθμιστές</vt:lpstr>
      <vt:lpstr>3.5. Αυτόματοι τροφοδοτικοί ρυθμιστές</vt:lpstr>
      <vt:lpstr>3.5. Αυτόματοι τροφοδοτικοί ρυθμιστές</vt:lpstr>
      <vt:lpstr>3.5. Αυτόματοι τροφοδοτικοί ρυθμιστές</vt:lpstr>
      <vt:lpstr>3.5. Αυτόματοι τροφοδοτικοί ρυθμιστές</vt:lpstr>
      <vt:lpstr>3.5. Αυτόματοι τροφοδοτικοί ρυθμιστές</vt:lpstr>
      <vt:lpstr>3.5. Αυτόματοι τροφοδοτικοί ρυθμιστές</vt:lpstr>
      <vt:lpstr>3.6. Πνευματικός ρυθμιστής στάθμης</vt:lpstr>
      <vt:lpstr>3.6. Πνευματικός ρυθμιστής στάθμης</vt:lpstr>
      <vt:lpstr>3.6. Πνευματικός ρυθμιστής στάθμης</vt:lpstr>
      <vt:lpstr>3.6. Πνευματικός ρυθμιστής στάθμης</vt:lpstr>
      <vt:lpstr>3.6. Πνευματικός ρυθμιστής στάθμης</vt:lpstr>
      <vt:lpstr>3.6. Πνευματικός ρυθμιστής στάθμης</vt:lpstr>
      <vt:lpstr>3.6. Πνευματικός ρυθμιστής στάθμης</vt:lpstr>
      <vt:lpstr>3.6. Πνευματικός ρυθμιστής στάθμης</vt:lpstr>
      <vt:lpstr>3.6. Ηλεκτρικός ρυθμιστής στάθμης</vt:lpstr>
      <vt:lpstr>3.7. Ασφαλιστικά επιστόμια</vt:lpstr>
      <vt:lpstr>3.7. Ασφαλιστικά επιστόμια</vt:lpstr>
      <vt:lpstr>3.7. Ασφαλιστικά επιστόμια</vt:lpstr>
      <vt:lpstr>3.7. Ασφαλιστικά επιστόμια</vt:lpstr>
      <vt:lpstr>3.7. Ασφαλιστικά επιστόμια</vt:lpstr>
      <vt:lpstr>3.7. Ασφαλιστικά επιστόμια</vt:lpstr>
      <vt:lpstr>3.7. Ασφαλιστικά επιστόμια</vt:lpstr>
      <vt:lpstr>3.7. Ασφαλιστικά επιστόμια</vt:lpstr>
      <vt:lpstr>3.7. Ασφαλιστικά επιστόμια</vt:lpstr>
      <vt:lpstr>3.8. Υδροδείκτες</vt:lpstr>
      <vt:lpstr>3.8. Υδροδείκτες</vt:lpstr>
      <vt:lpstr>3.8. Υδροδείκτες</vt:lpstr>
      <vt:lpstr>3.8. Υδροδείκτες</vt:lpstr>
      <vt:lpstr>3.8. Υδροδείκτες</vt:lpstr>
      <vt:lpstr>3.8. Υδροδείκτης αποστάσης</vt:lpstr>
      <vt:lpstr>3.8. Υδροδείκτης αποστάσης</vt:lpstr>
      <vt:lpstr>3.8. δροδείκτης αποστάσης</vt:lpstr>
      <vt:lpstr>3.9. Θλιβόμετρο</vt:lpstr>
      <vt:lpstr>3.10. Δοκιμαστικοί κρουνοί</vt:lpstr>
      <vt:lpstr>3.10. Εξαεριστικός κρουνός</vt:lpstr>
      <vt:lpstr>3.10. Εξαφριστικός κρουνός</vt:lpstr>
      <vt:lpstr>3.10. Επιστόμια εξαγωγής - εκκένωσης</vt:lpstr>
      <vt:lpstr>3.10. Κρουνοί υγρών</vt:lpstr>
      <vt:lpstr>Ατμοπαγίδες</vt:lpstr>
      <vt:lpstr>Ατμοπαγίδες</vt:lpstr>
      <vt:lpstr>Ατμοπαγίδες</vt:lpstr>
      <vt:lpstr>3.10. Κρουνός δειγματοληψίας νερού</vt:lpstr>
      <vt:lpstr>Υδροκίνητρο</vt:lpstr>
      <vt:lpstr>Υδροκίνητρο</vt:lpstr>
      <vt:lpstr>Σύστημα συναγερμού χαμηλής στάθμης νερού</vt:lpstr>
      <vt:lpstr>Σύστημα συναγερμού υψηλής θερμοκρασίας ατμού</vt:lpstr>
      <vt:lpstr>PowerPoint Presentation</vt:lpstr>
      <vt:lpstr> ΚΕΦΑΛΑΙΟ ΤΕΤΑΡΤΟ </vt:lpstr>
      <vt:lpstr> ΚΑΥΣΗ </vt:lpstr>
      <vt:lpstr> 1. Γενικά περί καύσης. 2. Ελκυσμός. 3. Απόδοση λέβητα. 4. Θερμοκρασία που αναπτύσσεται στην καύση. 5. Ψεκασμός των καυσίμων. 6. Ελκυσμός (φυσικός − τεχνητός). Μέτρηση. Πλεονεκτήματα και Μειονεκτήματα τεχνικού ελκυσμού. Συστήματα.  </vt:lpstr>
      <vt:lpstr>Γενικά</vt:lpstr>
      <vt:lpstr>Γενικά</vt:lpstr>
      <vt:lpstr>Ταξινόμηση των καυσίμων</vt:lpstr>
      <vt:lpstr>Ταξινόμηση των καυσίμων</vt:lpstr>
      <vt:lpstr>Ταξινόμηση των καυσίμων</vt:lpstr>
      <vt:lpstr>Χαρακτηριστικά πετρελαίων</vt:lpstr>
      <vt:lpstr>Χαρακτηριστικά πετρελαίων</vt:lpstr>
      <vt:lpstr>Χαρακτηριστικά πετρελαίων</vt:lpstr>
      <vt:lpstr>Χαρακτηριστικά πετρελαίων</vt:lpstr>
      <vt:lpstr>Χαρακτηριστικά πετρελαίων</vt:lpstr>
      <vt:lpstr>Χαρακτηριστικά πετρελαίων</vt:lpstr>
      <vt:lpstr>Χαρακτηριστικά πετρελαίων</vt:lpstr>
      <vt:lpstr>Χαρακτηριστικά πετρελαίων</vt:lpstr>
      <vt:lpstr>Προδιαγραφή και κατάταξη πετρελαίων καύσεως</vt:lpstr>
      <vt:lpstr>Προβλήματα κατά την εναποθήκευση (πριν από τη χρήση στους λέβητες)</vt:lpstr>
      <vt:lpstr>PowerPoint Presentation</vt:lpstr>
      <vt:lpstr>PowerPoint Presentation</vt:lpstr>
      <vt:lpstr>4.5. Ψεκασμός των καυσίμων</vt:lpstr>
      <vt:lpstr>4.5. Ψεκασμός των καυσίμων</vt:lpstr>
      <vt:lpstr>4.5. Ψεκασμός των καυσίμων</vt:lpstr>
      <vt:lpstr>4.5. Ψεκασμός των καυσίμων</vt:lpstr>
      <vt:lpstr>4.5. Ψεκασμός των καυσίμων</vt:lpstr>
      <vt:lpstr>Ελκυσμός</vt:lpstr>
      <vt:lpstr>Φυσικός ελκυσμός</vt:lpstr>
      <vt:lpstr>  Σχηματική παράσταση δημιουργίας                 Φυσικός ελκυσμός σε λέβητα             φυσικού ελκυσμού.                                            Babcock &amp; Wilcox</vt:lpstr>
      <vt:lpstr>Τεχνητός ελκυσμός</vt:lpstr>
      <vt:lpstr>Σύστημα  ελκυσμού Ellis-Eaves                                 Σύστημα                       σε λέβητα Babcock &amp; Wilcox.                        καταθλιπτικού οχετού                                                                                   Howden.</vt:lpstr>
      <vt:lpstr>PowerPoint Presentation</vt:lpstr>
      <vt:lpstr>PowerPoint Presentation</vt:lpstr>
      <vt:lpstr>PowerPoint Presentation</vt:lpstr>
      <vt:lpstr> ΚΕΦΑΛΑΙΟ ΠΕΜΠΤΟ </vt:lpstr>
      <vt:lpstr> ΟΡΓΑΝΑ ΚΑΥΣΗΣ ΚΑΙ ΕΛΕΓΧΟΥ ΑΥΤΗΣ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ΚΕΦΑΛΑΙΟ  ΕΚΤΟ </vt:lpstr>
      <vt:lpstr> ΣΥΣΚΕΥΕΣ ΑΤΜΟΛΕΒΗΤΩΝ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ΚΕΦΑΛΑΙΟ  ΕΒΔΟΜΟ </vt:lpstr>
      <vt:lpstr> ΤΡΟΦΟΔΟΤΙΚΟ ΝΕΡΟ </vt:lpstr>
      <vt:lpstr> 1. Θαλάσσιο, γλυκό και αποσταγμένο νερό. 2. Ξένες ουσίες και επίδραση αυτών. 3. Ελαιώδεις ουσίες και αποτελέσματα αυτών. 4. Οξέα, αέρια και διαλυμένο οξυγόνο. 5. Αλατότητα − Αλατόμετρα (Γαλλικά − Αγγλικά). 6. Εξαγωγές − Μετρήσεις. 7. Επεξεργασία του νερού σε υδραυλωτούς λέβητες. 8. Μετρήσεις περιεκτικότητας σε χλωριούχα − Αλκαλικότητα − Σκληρότητα − Διαλυμένο οξυγόνο και παρεμπόδιση εισόδου ελαίου στο λέβητα. 9. Έλεγχος παρουσίας ελαίου στον λέβητα. 10. Αίτια που προκαλούν την μόλυνση του νερού. 11. Όρια που επιτρέπονται σε κάθε μέτρηση. 12. Έλεγχος του νερού με τη μέθοδο AMEROID, UNITOR κ.λ.π.. 13. Ηλεκτρικά σαλινόμετρα. 14. Μέθοδος HYDRAZINE. Οδηγίες για την χρήση του HYDRAZINE. </vt:lpstr>
      <vt:lpstr>ΓΕΝΙΚΑ</vt:lpstr>
      <vt:lpstr>7.1. ΤΟ ΘΑΛΑΣΣΙΟ ΝΕΡΟ</vt:lpstr>
      <vt:lpstr>7.1. ΤΟ ΓΛΥΚΟ ΝΕΡΟ</vt:lpstr>
      <vt:lpstr>7.1. ΤΟ ΓΛΥΚΟ ΝΕΡΟ</vt:lpstr>
      <vt:lpstr>7.1. ΤΟ ΑΠΟΣΤΑΓΜΕΝΟ ΝΕΡΟ</vt:lpstr>
      <vt:lpstr>7.2. ΞΕΝΕΣ ΟΥΣΙΕΣ ΠΟΥ ΜΟΛΥΝΟΥΝ ΤΟ ΤΡΟΦΟΔΟΤΙΚΟ ΝΕΡΟ</vt:lpstr>
      <vt:lpstr>7.2. ΞΕΝΕΣ ΟΥΣΙΕΣ ΠΟΥ ΜΟΛΥΝΟΥΝ ΤΟ ΤΡΟΦΟΔΟΤΙΚΟ ΝΕΡΟ</vt:lpstr>
      <vt:lpstr>7.2. ΞΕΝΕΣ ΟΥΣΙΕΣ ΠΟΥ ΜΟΛΥΝΟΥΝ ΤΟ ΤΡΟΦΟΔΟΤΙΚΟ ΝΕΡΟ</vt:lpstr>
      <vt:lpstr>7.2. ΞΕΝΕΣ ΟΥΣΙΕΣ ΠΟΥ ΜΟΛΥΝΟΥΝ ΤΟ ΤΡΟΦΟΔΟΤΙΚΟ ΝΕΡΟ</vt:lpstr>
      <vt:lpstr>7.2. ΞΕΝΕΣ ΟΥΣΙΕΣ ΠΟΥ ΜΟΛΥΝΟΥΝ ΤΟ ΤΡΟΦΟΔΟΤΙΚΟ ΝΕΡΟ</vt:lpstr>
      <vt:lpstr>7.2. ΞΕΝΕΣ ΟΥΣΙΕΣ ΠΟΥ ΜΟΛΥΝΟΥΝ ΤΟ ΤΡΟΦΟΔΟΤΙΚΟ ΝΕΡΟ</vt:lpstr>
      <vt:lpstr>7.2. ΞΕΝΕΣ ΟΥΣΙΕΣ ΠΟΥ ΜΟΛΥΝΟΥΝ ΤΟ ΤΡΟΦΟΔΟΤΙΚΟ ΝΕΡΟ</vt:lpstr>
      <vt:lpstr>7.2. ΞΕΝΕΣ ΟΥΣΙΕΣ ΠΟΥ ΜΟΛΥΝΟΥΝ ΤΟ ΤΡΟΦΟΔΟΤΙΚΟ ΝΕΡΟ</vt:lpstr>
      <vt:lpstr>7.2. ΞΕΝΕΣ ΟΥΣΙΕΣ ΠΟΥ ΜΟΛΥΝΟΥΝ ΤΟ ΤΡΟΦΟΔΟΤΙΚΟ ΝΕΡΟ</vt:lpstr>
      <vt:lpstr>7.2. ΞΕΝΕΣ ΟΥΣΙΕΣ ΠΟΥ ΜΟΛΥΝΟΥΝ ΤΟ ΤΡΟΦΟΔΟΤΙΚΟ ΝΕΡΟ</vt:lpstr>
      <vt:lpstr>7.2. ΞΕΝΕΣ ΟΥΣΙΕΣ ΠΟΥ ΜΟΛΥΝΟΥΝ ΤΟ ΤΡΟΦΟΔΟΤΙΚΟ ΝΕΡΟ</vt:lpstr>
      <vt:lpstr>7.2. ΞΕΝΕΣ ΟΥΣΙΕΣ ΠΟΥ ΜΟΛΥΝΟΥΝ ΤΟ ΤΡΟΦΟΔΟΤΙΚΟ ΝΕΡΟ</vt:lpstr>
      <vt:lpstr>7.2. ΞΕΝΕΣ ΟΥΣΙΕΣ ΠΟΥ ΜΟΛΥΝΟΥΝ ΤΟ ΤΡΟΦΟΔΟΤΙΚΟ ΝΕΡΟ</vt:lpstr>
      <vt:lpstr>7.2. ΞΕΝΕΣ ΟΥΣΙΕΣ ΠΟΥ ΜΟΛΥΝΟΥΝ ΤΟ ΤΡΟΦΟΔΟΤΙΚΟ ΝΕΡΟ</vt:lpstr>
      <vt:lpstr>7.2. Ξένες ουσίες που μολύνουν το τροφοδοτικό νερό</vt:lpstr>
      <vt:lpstr>7.2. Ξένες ουσίες που μολύνουν το τροφοδοτικό νερό</vt:lpstr>
      <vt:lpstr>7.3. Η επίδραση των ελαιωδών ουσιών</vt:lpstr>
      <vt:lpstr>7.4. Οξύτητα, Ουδετερότητα και Αλκαλικότητα</vt:lpstr>
      <vt:lpstr>7.4. Η επίδραση των αλάτων και ο σχηματισμός των καθαλατώσεων</vt:lpstr>
      <vt:lpstr>7.4. Η επίδραση των αλάτων και ο σχηματισμός των καθαλατώσεων</vt:lpstr>
      <vt:lpstr>7.4. Η επίδραση των αλάτων και ο σχηματισμός των καθαλατώσεων</vt:lpstr>
      <vt:lpstr>7.4. Η επίδραση των αλάτων και ο σχηματισμός των καθαλατώσεων</vt:lpstr>
      <vt:lpstr>7.4. Η επίδραση των οξέων</vt:lpstr>
      <vt:lpstr>7.4. Η επίδραση των αερίων και του διαλυμένου οξυγόνου</vt:lpstr>
      <vt:lpstr>7.4. Η επίδραση των γαιωδών υλών και προϊόντων οξείδωσης</vt:lpstr>
      <vt:lpstr>Τα μέτρα που λαμβάνονται για την προστασία του λέβητα</vt:lpstr>
      <vt:lpstr>Τα μέτρα που λαμβάνονται για την προστασία του λέβητα</vt:lpstr>
      <vt:lpstr>Τα μέτρα που λαμβάνονται για την προστασία του λέβητα</vt:lpstr>
      <vt:lpstr>Τα μέτρα που λαμβάνονται για την προστασία του λέβητα</vt:lpstr>
      <vt:lpstr>Τα μέτρα που λαμβάνονται για την προστασία του λέβητα</vt:lpstr>
      <vt:lpstr>7.5. ΑΛΑΤΟΤΗΤΑ</vt:lpstr>
      <vt:lpstr>7.5. ΑΛΑΤΟΤΗΤΑ</vt:lpstr>
      <vt:lpstr>7.5. ΑΛΑΤΟΤΗΤΑ</vt:lpstr>
      <vt:lpstr>7.5. ΑΛΑΤΟΤΗΤΑ</vt:lpstr>
      <vt:lpstr>7.6. ΕΞΑΓΩΓΕΣ</vt:lpstr>
      <vt:lpstr>7.6. ΕΞΑΓΩΓΕΣ</vt:lpstr>
      <vt:lpstr>7.6. ΜΕΤΡΗΣΕΙΣ</vt:lpstr>
      <vt:lpstr>7.6. ΜΟΝΑΔΕΣ ΜΕΤΡΗΣΕΩΝ</vt:lpstr>
      <vt:lpstr>7.6. ΜΟΝΑΔΕΣ ΜΕΤΡΗΣΕΩΝ</vt:lpstr>
      <vt:lpstr>7.6.  ΣΗΜΕΙΑ ΛΗΨΕΩΣ ΔΕΙΓΜΑΤΟΣ ΝΕΡΟΥ</vt:lpstr>
      <vt:lpstr>7.7. Επεξεργασία του νερού σε υδραυλωτούς λέβητες.</vt:lpstr>
      <vt:lpstr>7.8. ΣΚΛΗΡΟΤΗΤΑ  (HARDNESS)</vt:lpstr>
      <vt:lpstr>7.8. ΑΛΚΑΛΙΚΟΤΗΤΑ</vt:lpstr>
      <vt:lpstr>7.8. ΑΛΚΑΛΙΚΟΤΗΤΑ</vt:lpstr>
      <vt:lpstr>7.8. ΑΛΚΑΛΙΚΟΤΗΤΑ</vt:lpstr>
      <vt:lpstr>7.8. Η ΜΕΤΡΗΣΗ ΤΗΣ ΑΛΚΑΛΙΚΟΤΗΤΑΣ</vt:lpstr>
      <vt:lpstr>7.8. Η ΜΕΤΡΗΣΗ ΤΗΣ ΑΛΚΑΛΙΚΟΤΗΤΑΣ</vt:lpstr>
      <vt:lpstr>7.8. ΔΙΑΛΥΜΕΝΟ ΟΞΥΓΟΝΟ</vt:lpstr>
      <vt:lpstr>7.8. ΔΙΑΛΥΜΕΝΟ ΟΞΥΓΟΝΟ</vt:lpstr>
      <vt:lpstr>7.8. ΔΙΑΛΥΜΕΝΟ ΟΞΥΓΟΝΟ</vt:lpstr>
      <vt:lpstr>7.8. ΔΙΑΛΥΜΕΝΟ ΟΞΥΓΟΝΟ</vt:lpstr>
      <vt:lpstr>7.8. Η ΜΕΤΡΗΣΗ ΤΟΥ ΔΙΑΛΥΜΕΝΟΥ ΟΞΥΓΟΝΟΥ</vt:lpstr>
      <vt:lpstr>7.8. ΔΙΑΛΥΜΕΝΟ ΟΞΥΓΟΝΟ</vt:lpstr>
      <vt:lpstr>7.8. Η ΜΕΤΡΗΣΗ ΤΟΥ ΔΙΑΛΥΜΕΝΟΥ ΟΞΥΓΟΝΟΥ</vt:lpstr>
      <vt:lpstr>7.8. Η ΜΕΤΡΗΣΗ ΤΟΥ ΔΙΑΛΥΜΕΝΟΥ ΟΞΥΓΟΝΟΥ</vt:lpstr>
      <vt:lpstr>7.8. Η ΜΕΤΡΗΣΗ ΤΟΥ ΔΙΑΛΥΜΕΝΟΥ ΟΞΥΓΟΝΟΥ</vt:lpstr>
      <vt:lpstr>7.8. Η ΜΕΤΡΗΣΗ ΤΟΥ ΔΙΑΛΥΜΕΝΟΥ ΟΞΥΓΟΝΟΥ</vt:lpstr>
      <vt:lpstr>7.9. Η ΥΠΑΡΞΗ ΕΛΑΙΩΔΩΝ ΟΥΣΙΩΝ</vt:lpstr>
      <vt:lpstr>7.9. Η ΥΠΑΡΞΗ ΕΛΑΙΩΔΩΝ ΟΥΣΙΩΝ</vt:lpstr>
      <vt:lpstr>PowerPoint Presentation</vt:lpstr>
      <vt:lpstr> ΚΕΦΑΛΑΙΟ  ΟΓΔΟΟ </vt:lpstr>
      <vt:lpstr> ΔΙΑΒΡΩΣΕΙΣ ΚΑΙ ΣΥΝΤΗΡΗΣΕΙΣ ΤΩΝ ΛΕΒΗΤΩΝ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ΚΕΦΑΛΑΙΟ  ΕΝΑΤΟ </vt:lpstr>
      <vt:lpstr> ΛΕΙΤΟΥΡΓΙΑ ΤΩΝ ΛΕΒΗΤΩΝ ΚΑΙ ΑΝΩΜΑΛΙΕΣ ΚΑΤΑ ΤΗΝ ΛΕΙΤΟΥΡΓΙΑ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ΚΕΦΑΛΑΙΟ  ΔΕΚΑΤΟ  </vt:lpstr>
      <vt:lpstr> ΒΛΑΒΕΣ ΚΑΙ ΕΠΙΣΚΕΥΕΣ ΤΩΝ ΛΕΒΗΤΩΝ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DELLNBX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ΑΤΜΟΣΤΡΟΒΙΛΟΙ</dc:title>
  <dc:creator>Diana</dc:creator>
  <cp:lastModifiedBy>FADI SAAD</cp:lastModifiedBy>
  <cp:revision>348</cp:revision>
  <dcterms:created xsi:type="dcterms:W3CDTF">2014-08-25T23:58:25Z</dcterms:created>
  <dcterms:modified xsi:type="dcterms:W3CDTF">2023-01-08T09:03:05Z</dcterms:modified>
</cp:coreProperties>
</file>