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2" r:id="rId8"/>
    <p:sldId id="264" r:id="rId9"/>
    <p:sldId id="269" r:id="rId10"/>
    <p:sldId id="265" r:id="rId11"/>
    <p:sldId id="266" r:id="rId12"/>
    <p:sldId id="270" r:id="rId13"/>
    <p:sldId id="271" r:id="rId14"/>
    <p:sldId id="267" r:id="rId15"/>
    <p:sldId id="272" r:id="rId16"/>
    <p:sldId id="273" r:id="rId17"/>
    <p:sldId id="277" r:id="rId18"/>
    <p:sldId id="278" r:id="rId19"/>
    <p:sldId id="274" r:id="rId20"/>
    <p:sldId id="276" r:id="rId21"/>
    <p:sldId id="279" r:id="rId2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18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8/1/2024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8/1/2024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8/1/2024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8/1/2024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DIESEL ENGINE TROUBLESHOOTING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265912" y="4869160"/>
            <a:ext cx="2878088" cy="609481"/>
          </a:xfrm>
        </p:spPr>
        <p:txBody>
          <a:bodyPr>
            <a:normAutofit/>
          </a:bodyPr>
          <a:lstStyle/>
          <a:p>
            <a:r>
              <a:rPr lang="en-US" sz="2800" dirty="0"/>
              <a:t>Athena </a:t>
            </a:r>
            <a:r>
              <a:rPr lang="en-US" sz="2800" dirty="0" err="1"/>
              <a:t>Birbili</a:t>
            </a:r>
            <a:endParaRPr lang="el-GR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difficulties</a:t>
            </a:r>
            <a:endParaRPr lang="el-GR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Engine turns on starting air but stops after receiving order to run on fuel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/>
          </a:bodyPr>
          <a:lstStyle/>
          <a:p>
            <a:pPr marL="566928" indent="-457200">
              <a:buNone/>
            </a:pPr>
            <a:r>
              <a:rPr lang="en-US" sz="1800" dirty="0"/>
              <a:t>1. P__ v/</a:t>
            </a:r>
            <a:r>
              <a:rPr lang="en-US" sz="1800" dirty="0" err="1"/>
              <a:t>vs</a:t>
            </a:r>
            <a:r>
              <a:rPr lang="en-US" sz="1800" dirty="0"/>
              <a:t> not </a:t>
            </a:r>
            <a:r>
              <a:rPr lang="en-US" sz="1800" dirty="0" err="1"/>
              <a:t>deaerated</a:t>
            </a:r>
            <a:r>
              <a:rPr lang="en-US" sz="1800" dirty="0"/>
              <a:t>.	      Find the cause of the stop-order 				      and correct the f__.</a:t>
            </a:r>
          </a:p>
          <a:p>
            <a:pPr marL="566928" indent="-457200">
              <a:buNone/>
            </a:pPr>
            <a:r>
              <a:rPr lang="en-US" sz="1800" dirty="0"/>
              <a:t>2. Shut-down of engine.	      Check p__ and t__. Reset 					      “shut down”.</a:t>
            </a:r>
          </a:p>
          <a:p>
            <a:pPr marL="566928" indent="-457200">
              <a:buNone/>
            </a:pPr>
            <a:r>
              <a:rPr lang="en-US" sz="1800" dirty="0"/>
              <a:t>3. Sluggishness in the m__ gear.     Lubricate the m__ gear. Ensure that 				      the fuel pumps, rod connections 				     and b__ are movable.</a:t>
            </a:r>
          </a:p>
          <a:p>
            <a:pPr marL="566928" indent="-457200">
              <a:buNone/>
            </a:pPr>
            <a:r>
              <a:rPr lang="en-US" sz="1800" dirty="0"/>
              <a:t>4. G__ air booster (Woodward)        See the </a:t>
            </a:r>
            <a:r>
              <a:rPr lang="en-US" sz="1800" dirty="0" err="1"/>
              <a:t>i</a:t>
            </a:r>
            <a:r>
              <a:rPr lang="en-US" sz="1800" dirty="0"/>
              <a:t>__ manual.</a:t>
            </a:r>
          </a:p>
          <a:p>
            <a:pPr marL="566928" indent="-457200">
              <a:buNone/>
            </a:pPr>
            <a:r>
              <a:rPr lang="en-US" sz="1800" dirty="0"/>
              <a:t>does not supply o__ pressure </a:t>
            </a:r>
          </a:p>
          <a:p>
            <a:pPr marL="566928" indent="-457200">
              <a:buNone/>
            </a:pPr>
            <a:r>
              <a:rPr lang="en-US" sz="1800" dirty="0"/>
              <a:t>during the starting air period.</a:t>
            </a:r>
          </a:p>
          <a:p>
            <a:pPr marL="566928" indent="-457200">
              <a:buNone/>
            </a:pPr>
            <a:r>
              <a:rPr lang="en-US" sz="1800" dirty="0"/>
              <a:t>5. The pre-set s__ setting pressure   The pressure shall be set </a:t>
            </a:r>
          </a:p>
          <a:p>
            <a:pPr marL="566928" indent="-457200">
              <a:buNone/>
            </a:pPr>
            <a:r>
              <a:rPr lang="en-US" sz="1800" dirty="0"/>
              <a:t>to the governor (Woodward), is set    between 1.6 and 2.0 bar, and     </a:t>
            </a:r>
          </a:p>
          <a:p>
            <a:pPr marL="566928" indent="-457200">
              <a:buNone/>
            </a:pPr>
            <a:r>
              <a:rPr lang="en-US" sz="1800" dirty="0"/>
              <a:t>too l__, or for a too short period.      maintained for about 6 s__.	</a:t>
            </a:r>
          </a:p>
          <a:p>
            <a:pPr marL="566928" indent="-457200">
              <a:buNone/>
            </a:pPr>
            <a:r>
              <a:rPr lang="en-US" sz="1800" dirty="0"/>
              <a:t>6. Fault in governor.		       </a:t>
            </a:r>
            <a:r>
              <a:rPr lang="en-US" sz="1800" u="sng" dirty="0"/>
              <a:t>Woodward governor</a:t>
            </a:r>
            <a:r>
              <a:rPr lang="en-US" sz="1800" dirty="0"/>
              <a:t> Check that it 				      functions with the correct oil p__. 				       Check that the limiting functions 				      are a__ correctly.	      </a:t>
            </a:r>
          </a:p>
          <a:p>
            <a:pPr marL="566928" indent="-457200">
              <a:buNone/>
            </a:pPr>
            <a:endParaRPr lang="en-US" sz="1800" dirty="0"/>
          </a:p>
          <a:p>
            <a:pPr marL="566928" indent="-457200">
              <a:buNone/>
            </a:pPr>
            <a:endParaRPr lang="en-US" sz="1800" dirty="0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en-US" sz="2400" dirty="0"/>
              <a:t>    Possible cause                               Remedy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 fontScale="92500" lnSpcReduction="20000"/>
          </a:bodyPr>
          <a:lstStyle/>
          <a:p>
            <a:pPr marL="566928" indent="-457200">
              <a:buNone/>
            </a:pPr>
            <a:r>
              <a:rPr lang="en-US" sz="1800" dirty="0"/>
              <a:t>1. </a:t>
            </a:r>
            <a:r>
              <a:rPr lang="en-US" sz="1800" dirty="0">
                <a:solidFill>
                  <a:srgbClr val="FF0000"/>
                </a:solidFill>
              </a:rPr>
              <a:t>Puncture</a:t>
            </a:r>
            <a:r>
              <a:rPr lang="en-US" sz="1800" dirty="0"/>
              <a:t> v/</a:t>
            </a:r>
            <a:r>
              <a:rPr lang="en-US" sz="1800" dirty="0" err="1"/>
              <a:t>vs</a:t>
            </a:r>
            <a:r>
              <a:rPr lang="en-US" sz="1800" dirty="0"/>
              <a:t> not </a:t>
            </a:r>
            <a:r>
              <a:rPr lang="en-US" sz="1800" dirty="0" err="1"/>
              <a:t>deaerated</a:t>
            </a:r>
            <a:r>
              <a:rPr lang="en-US" sz="1800" dirty="0"/>
              <a:t>.	      Find the cause of the stop-order 				      and correct the </a:t>
            </a:r>
            <a:r>
              <a:rPr lang="en-US" sz="1800" dirty="0">
                <a:solidFill>
                  <a:srgbClr val="FF0000"/>
                </a:solidFill>
              </a:rPr>
              <a:t>fault</a:t>
            </a:r>
            <a:r>
              <a:rPr lang="en-US" sz="1800" dirty="0"/>
              <a:t>.</a:t>
            </a:r>
          </a:p>
          <a:p>
            <a:pPr marL="566928" indent="-457200">
              <a:buNone/>
            </a:pPr>
            <a:r>
              <a:rPr lang="en-US" sz="1800" dirty="0"/>
              <a:t>2. Shut-down of engine.	                   Check </a:t>
            </a:r>
            <a:r>
              <a:rPr lang="en-US" sz="1800" dirty="0">
                <a:solidFill>
                  <a:srgbClr val="FF0000"/>
                </a:solidFill>
              </a:rPr>
              <a:t>pressure</a:t>
            </a:r>
            <a:r>
              <a:rPr lang="en-US" sz="1800" dirty="0"/>
              <a:t> and </a:t>
            </a:r>
            <a:r>
              <a:rPr lang="en-US" sz="1800" dirty="0">
                <a:solidFill>
                  <a:srgbClr val="FF0000"/>
                </a:solidFill>
              </a:rPr>
              <a:t>temperature</a:t>
            </a:r>
            <a:r>
              <a:rPr lang="en-US" sz="1800" dirty="0"/>
              <a:t>. 				      Reset “shut down”.</a:t>
            </a:r>
          </a:p>
          <a:p>
            <a:pPr marL="566928" indent="-457200">
              <a:buNone/>
            </a:pPr>
            <a:r>
              <a:rPr lang="en-US" sz="1800" dirty="0"/>
              <a:t>3. Sluggishness in the </a:t>
            </a:r>
            <a:r>
              <a:rPr lang="en-US" sz="1800" dirty="0" err="1">
                <a:solidFill>
                  <a:srgbClr val="FF0000"/>
                </a:solidFill>
              </a:rPr>
              <a:t>manoeuvring</a:t>
            </a:r>
            <a:r>
              <a:rPr lang="en-US" sz="1800" dirty="0"/>
              <a:t>  Lubricate the </a:t>
            </a:r>
            <a:r>
              <a:rPr lang="en-US" sz="1800" dirty="0" err="1">
                <a:solidFill>
                  <a:srgbClr val="FF0000"/>
                </a:solidFill>
              </a:rPr>
              <a:t>manoeuvring</a:t>
            </a:r>
            <a:r>
              <a:rPr lang="en-US" sz="1800" dirty="0"/>
              <a:t> gear. </a:t>
            </a:r>
          </a:p>
          <a:p>
            <a:pPr marL="566928" indent="-457200">
              <a:buNone/>
            </a:pPr>
            <a:r>
              <a:rPr lang="en-US" sz="1800" dirty="0"/>
              <a:t> gear. 			                    Ensure that the fuel pumps, rod 				      connections and </a:t>
            </a:r>
            <a:r>
              <a:rPr lang="en-US" sz="1800" dirty="0">
                <a:solidFill>
                  <a:srgbClr val="FF0000"/>
                </a:solidFill>
              </a:rPr>
              <a:t>bearings </a:t>
            </a:r>
            <a:r>
              <a:rPr lang="en-US" sz="1800" dirty="0"/>
              <a:t>are 				                  movable.</a:t>
            </a:r>
          </a:p>
          <a:p>
            <a:pPr marL="566928" indent="-457200">
              <a:buNone/>
            </a:pPr>
            <a:r>
              <a:rPr lang="en-US" sz="1800" dirty="0"/>
              <a:t>4. </a:t>
            </a:r>
            <a:r>
              <a:rPr lang="en-US" sz="1800" dirty="0">
                <a:solidFill>
                  <a:srgbClr val="FF0000"/>
                </a:solidFill>
              </a:rPr>
              <a:t>Governor </a:t>
            </a:r>
            <a:r>
              <a:rPr lang="en-US" sz="1800" dirty="0"/>
              <a:t>air booster (Woodward)  See the </a:t>
            </a:r>
            <a:r>
              <a:rPr lang="en-US" sz="1800" dirty="0">
                <a:solidFill>
                  <a:srgbClr val="FF0000"/>
                </a:solidFill>
              </a:rPr>
              <a:t>instruction</a:t>
            </a:r>
            <a:r>
              <a:rPr lang="en-US" sz="1800" dirty="0"/>
              <a:t> manual.</a:t>
            </a:r>
          </a:p>
          <a:p>
            <a:pPr marL="566928" indent="-457200">
              <a:buNone/>
            </a:pPr>
            <a:r>
              <a:rPr lang="en-US" sz="1800" dirty="0"/>
              <a:t>does not supply </a:t>
            </a:r>
            <a:r>
              <a:rPr lang="en-US" sz="1800" dirty="0">
                <a:solidFill>
                  <a:srgbClr val="FF0000"/>
                </a:solidFill>
              </a:rPr>
              <a:t>oil </a:t>
            </a:r>
            <a:r>
              <a:rPr lang="en-US" sz="1800" dirty="0"/>
              <a:t>pressure </a:t>
            </a:r>
          </a:p>
          <a:p>
            <a:pPr marL="566928" indent="-457200">
              <a:buNone/>
            </a:pPr>
            <a:r>
              <a:rPr lang="en-US" sz="1800" dirty="0"/>
              <a:t>during the starting air period.</a:t>
            </a:r>
          </a:p>
          <a:p>
            <a:pPr marL="566928" indent="-457200">
              <a:buNone/>
            </a:pPr>
            <a:r>
              <a:rPr lang="en-US" sz="1800" dirty="0"/>
              <a:t>5. The pre-set </a:t>
            </a:r>
            <a:r>
              <a:rPr lang="en-US" sz="1800" dirty="0">
                <a:solidFill>
                  <a:srgbClr val="FF0000"/>
                </a:solidFill>
              </a:rPr>
              <a:t>speed </a:t>
            </a:r>
            <a:r>
              <a:rPr lang="en-US" sz="1800" dirty="0"/>
              <a:t>setting pressure   The pressure shall be set </a:t>
            </a:r>
          </a:p>
          <a:p>
            <a:pPr marL="566928" indent="-457200">
              <a:buNone/>
            </a:pPr>
            <a:r>
              <a:rPr lang="en-US" sz="1800" dirty="0"/>
              <a:t>to the governor (Woodward), is set    between 1.6 and 2.0 bar, and     </a:t>
            </a:r>
          </a:p>
          <a:p>
            <a:pPr marL="566928" indent="-457200">
              <a:buNone/>
            </a:pPr>
            <a:r>
              <a:rPr lang="en-US" sz="1800" dirty="0"/>
              <a:t>too </a:t>
            </a:r>
            <a:r>
              <a:rPr lang="en-US" sz="1800" dirty="0">
                <a:solidFill>
                  <a:srgbClr val="FF0000"/>
                </a:solidFill>
              </a:rPr>
              <a:t>low</a:t>
            </a:r>
            <a:r>
              <a:rPr lang="en-US" sz="1800" dirty="0"/>
              <a:t>, or for a too short period.      maintained for about 6 </a:t>
            </a:r>
            <a:r>
              <a:rPr lang="en-US" sz="1800" dirty="0">
                <a:solidFill>
                  <a:srgbClr val="FF0000"/>
                </a:solidFill>
              </a:rPr>
              <a:t>seconds</a:t>
            </a:r>
            <a:r>
              <a:rPr lang="en-US" sz="1800" dirty="0"/>
              <a:t>.	</a:t>
            </a:r>
          </a:p>
          <a:p>
            <a:pPr marL="566928" indent="-457200">
              <a:buNone/>
            </a:pPr>
            <a:endParaRPr lang="en-US" sz="1800" dirty="0"/>
          </a:p>
          <a:p>
            <a:pPr marL="566928" indent="-457200">
              <a:buNone/>
            </a:pPr>
            <a:r>
              <a:rPr lang="en-US" sz="1800" dirty="0"/>
              <a:t>6. Fault in governor.		       </a:t>
            </a:r>
            <a:r>
              <a:rPr lang="en-US" sz="1800" u="sng" dirty="0"/>
              <a:t>Woodward governor</a:t>
            </a:r>
            <a:r>
              <a:rPr lang="en-US" sz="1800" dirty="0"/>
              <a:t> Check that it 				      functions with the correct oil 					      </a:t>
            </a:r>
            <a:r>
              <a:rPr lang="en-US" sz="1800" dirty="0">
                <a:solidFill>
                  <a:srgbClr val="FF0000"/>
                </a:solidFill>
              </a:rPr>
              <a:t>pressure</a:t>
            </a:r>
            <a:r>
              <a:rPr lang="en-US" sz="1800" dirty="0"/>
              <a:t>. 				                                              Check that the limiting functions 				      are </a:t>
            </a:r>
            <a:r>
              <a:rPr lang="en-US" sz="1800" dirty="0">
                <a:solidFill>
                  <a:srgbClr val="FF0000"/>
                </a:solidFill>
              </a:rPr>
              <a:t>adjusted </a:t>
            </a:r>
            <a:r>
              <a:rPr lang="en-US" sz="1800" dirty="0"/>
              <a:t>correctly.	      </a:t>
            </a:r>
          </a:p>
          <a:p>
            <a:pPr marL="566928" indent="-457200">
              <a:buNone/>
            </a:pPr>
            <a:endParaRPr lang="en-US" sz="1800" dirty="0"/>
          </a:p>
          <a:p>
            <a:pPr marL="566928" indent="-457200">
              <a:buNone/>
            </a:pPr>
            <a:endParaRPr lang="en-US" sz="1800" dirty="0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en-US" sz="2400" dirty="0"/>
              <a:t>    Possible cause                               Remedy</a:t>
            </a:r>
            <a:endParaRPr lang="el-GR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difficulties</a:t>
            </a:r>
            <a:endParaRPr lang="el-GR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Engine turns on fuel, but runs unevenly (unstable) and will not pick up rpm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/>
          </a:bodyPr>
          <a:lstStyle/>
          <a:p>
            <a:pPr marL="566928" indent="-457200">
              <a:buNone/>
            </a:pPr>
            <a:r>
              <a:rPr lang="en-US" sz="1800" dirty="0"/>
              <a:t>1. Auxiliary b__ not functioning.      Start auxiliary b__.</a:t>
            </a:r>
          </a:p>
          <a:p>
            <a:pPr marL="566928" indent="-457200">
              <a:buNone/>
            </a:pPr>
            <a:endParaRPr lang="en-US" sz="1800" dirty="0"/>
          </a:p>
          <a:p>
            <a:pPr marL="566928" indent="-457200">
              <a:buNone/>
            </a:pPr>
            <a:r>
              <a:rPr lang="en-US" sz="1800" dirty="0"/>
              <a:t>2. S__ air limit set at too h__ or        Check level of s__ air pressure and </a:t>
            </a:r>
          </a:p>
          <a:p>
            <a:pPr marL="566928" indent="-457200">
              <a:buNone/>
            </a:pPr>
            <a:r>
              <a:rPr lang="en-US" sz="1800" dirty="0"/>
              <a:t>too low level.			       the e__ gas pressure at the actual</a:t>
            </a:r>
          </a:p>
          <a:p>
            <a:pPr marL="566928" indent="-457200">
              <a:buNone/>
            </a:pPr>
            <a:r>
              <a:rPr lang="en-US" sz="1800" dirty="0"/>
              <a:t>					       l__. Compare the pressures with </a:t>
            </a:r>
          </a:p>
          <a:p>
            <a:pPr marL="566928" indent="-457200">
              <a:buNone/>
            </a:pPr>
            <a:r>
              <a:rPr lang="en-US" sz="1800" dirty="0"/>
              <a:t>					       shop or sea t__ observations.</a:t>
            </a:r>
          </a:p>
          <a:p>
            <a:pPr marL="566928" indent="-457200">
              <a:buNone/>
            </a:pPr>
            <a:r>
              <a:rPr lang="en-US" sz="1800" dirty="0"/>
              <a:t>3. F__ filter blocked. 		       Clean the filter.</a:t>
            </a:r>
          </a:p>
          <a:p>
            <a:pPr marL="566928" indent="-457200">
              <a:buNone/>
            </a:pPr>
            <a:r>
              <a:rPr lang="en-US" sz="1800" dirty="0"/>
              <a:t>4. Too low fuel pressure.	       I__ the pressure.</a:t>
            </a:r>
          </a:p>
          <a:p>
            <a:pPr marL="566928" indent="-457200">
              <a:buNone/>
            </a:pPr>
            <a:endParaRPr lang="en-US" sz="1800" dirty="0"/>
          </a:p>
          <a:p>
            <a:pPr marL="566928" indent="-457200">
              <a:buNone/>
            </a:pPr>
            <a:r>
              <a:rPr lang="en-US" sz="1800" dirty="0"/>
              <a:t>5. One or more cylinders not	      Check s__ v/v and puncture v/v in</a:t>
            </a:r>
          </a:p>
          <a:p>
            <a:pPr marL="566928" indent="-457200">
              <a:buNone/>
            </a:pPr>
            <a:r>
              <a:rPr lang="en-US" sz="1800" dirty="0"/>
              <a:t>f__.					       fuel p__. </a:t>
            </a:r>
          </a:p>
          <a:p>
            <a:pPr marL="566928" indent="-457200">
              <a:buNone/>
            </a:pPr>
            <a:r>
              <a:rPr lang="en-US" sz="1800" dirty="0"/>
              <a:t>			      		      Check individual index; if </a:t>
            </a:r>
            <a:r>
              <a:rPr lang="en-US" sz="1800"/>
              <a:t>no index,</a:t>
            </a:r>
            <a:endParaRPr lang="en-US" sz="1800" dirty="0"/>
          </a:p>
          <a:p>
            <a:pPr marL="566928" indent="-457200">
              <a:buNone/>
            </a:pPr>
            <a:r>
              <a:rPr lang="en-US" sz="1800" dirty="0"/>
              <a:t>					      check the rod c__ and the safety</a:t>
            </a:r>
          </a:p>
          <a:p>
            <a:pPr marL="566928" indent="-457200">
              <a:buNone/>
            </a:pPr>
            <a:r>
              <a:rPr lang="en-US" sz="1800" dirty="0"/>
              <a:t>					      s__ -down system.</a:t>
            </a:r>
          </a:p>
          <a:p>
            <a:pPr marL="566928" indent="-457200">
              <a:buNone/>
            </a:pPr>
            <a:r>
              <a:rPr lang="en-US" sz="1800" dirty="0"/>
              <a:t>					      If fault cannot be found, c__ fuel 				      v/vs.</a:t>
            </a:r>
          </a:p>
          <a:p>
            <a:pPr marL="566928" indent="-457200">
              <a:buNone/>
            </a:pPr>
            <a:endParaRPr lang="en-US" sz="1800" dirty="0"/>
          </a:p>
          <a:p>
            <a:pPr marL="566928" indent="-457200">
              <a:buNone/>
            </a:pPr>
            <a:endParaRPr lang="en-US" sz="1800" dirty="0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en-US" sz="2400" dirty="0"/>
              <a:t>    Possible cause                               Remedy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/>
          </a:bodyPr>
          <a:lstStyle/>
          <a:p>
            <a:pPr marL="566928" indent="-457200">
              <a:buNone/>
            </a:pPr>
            <a:r>
              <a:rPr lang="en-US" sz="1800" dirty="0"/>
              <a:t>1. Auxiliary </a:t>
            </a:r>
            <a:r>
              <a:rPr lang="en-US" sz="1800" dirty="0">
                <a:solidFill>
                  <a:srgbClr val="FF0000"/>
                </a:solidFill>
              </a:rPr>
              <a:t>blowers</a:t>
            </a:r>
            <a:r>
              <a:rPr lang="en-US" sz="1800" dirty="0"/>
              <a:t> not functioning. Start auxiliary </a:t>
            </a:r>
            <a:r>
              <a:rPr lang="en-US" sz="1800" dirty="0">
                <a:solidFill>
                  <a:srgbClr val="FF0000"/>
                </a:solidFill>
              </a:rPr>
              <a:t>blowers</a:t>
            </a:r>
            <a:r>
              <a:rPr lang="en-US" sz="1800" dirty="0"/>
              <a:t>.</a:t>
            </a:r>
          </a:p>
          <a:p>
            <a:pPr marL="566928" indent="-457200">
              <a:buNone/>
            </a:pPr>
            <a:r>
              <a:rPr lang="en-US" sz="1800" dirty="0"/>
              <a:t>2. </a:t>
            </a:r>
            <a:r>
              <a:rPr lang="en-US" sz="1800" dirty="0">
                <a:solidFill>
                  <a:srgbClr val="FF0000"/>
                </a:solidFill>
              </a:rPr>
              <a:t>Scavenge</a:t>
            </a:r>
            <a:r>
              <a:rPr lang="en-US" sz="1800" dirty="0"/>
              <a:t> air limit set at too         Check level of </a:t>
            </a:r>
            <a:r>
              <a:rPr lang="en-US" sz="1800" dirty="0">
                <a:solidFill>
                  <a:srgbClr val="FF0000"/>
                </a:solidFill>
              </a:rPr>
              <a:t>scavenge</a:t>
            </a:r>
            <a:r>
              <a:rPr lang="en-US" sz="1800" dirty="0"/>
              <a:t> air</a:t>
            </a:r>
          </a:p>
          <a:p>
            <a:pPr marL="566928" indent="-457200">
              <a:buNone/>
            </a:pPr>
            <a:r>
              <a:rPr lang="en-US" sz="1800" dirty="0">
                <a:solidFill>
                  <a:srgbClr val="FF0000"/>
                </a:solidFill>
              </a:rPr>
              <a:t>high </a:t>
            </a:r>
            <a:r>
              <a:rPr lang="en-US" sz="1800" dirty="0"/>
              <a:t>or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too low level.	                   pressure and the </a:t>
            </a:r>
            <a:r>
              <a:rPr lang="en-US" sz="1800" dirty="0">
                <a:solidFill>
                  <a:srgbClr val="FF0000"/>
                </a:solidFill>
              </a:rPr>
              <a:t>exhaust</a:t>
            </a:r>
            <a:r>
              <a:rPr lang="en-US" sz="1800" dirty="0"/>
              <a:t> gas</a:t>
            </a:r>
          </a:p>
          <a:p>
            <a:pPr marL="566928" indent="-457200">
              <a:buNone/>
            </a:pPr>
            <a:r>
              <a:rPr lang="en-US" sz="1800" dirty="0"/>
              <a:t>					       pressure at the actual </a:t>
            </a:r>
            <a:r>
              <a:rPr lang="en-US" sz="1800" dirty="0">
                <a:solidFill>
                  <a:srgbClr val="FF0000"/>
                </a:solidFill>
              </a:rPr>
              <a:t>load</a:t>
            </a:r>
            <a:r>
              <a:rPr lang="en-US" sz="1800" dirty="0"/>
              <a:t>. 				                   Compare the pressures  with </a:t>
            </a:r>
          </a:p>
          <a:p>
            <a:pPr marL="566928" indent="-457200">
              <a:buNone/>
            </a:pPr>
            <a:r>
              <a:rPr lang="en-US" sz="1800" dirty="0"/>
              <a:t>					       shop or sea </a:t>
            </a:r>
            <a:r>
              <a:rPr lang="en-US" sz="1800" dirty="0">
                <a:solidFill>
                  <a:srgbClr val="FF0000"/>
                </a:solidFill>
              </a:rPr>
              <a:t>trial</a:t>
            </a:r>
            <a:r>
              <a:rPr lang="en-US" sz="1800" dirty="0"/>
              <a:t> observations.</a:t>
            </a:r>
          </a:p>
          <a:p>
            <a:pPr marL="566928" indent="-457200">
              <a:buNone/>
            </a:pPr>
            <a:r>
              <a:rPr lang="en-US" sz="1800" dirty="0"/>
              <a:t>3. </a:t>
            </a:r>
            <a:r>
              <a:rPr lang="en-US" sz="1800" dirty="0">
                <a:solidFill>
                  <a:srgbClr val="FF0000"/>
                </a:solidFill>
              </a:rPr>
              <a:t>Fuel</a:t>
            </a:r>
            <a:r>
              <a:rPr lang="en-US" sz="1800" dirty="0"/>
              <a:t> filter blocked. 		       Clean the filter.</a:t>
            </a:r>
          </a:p>
          <a:p>
            <a:pPr marL="566928" indent="-457200">
              <a:buNone/>
            </a:pPr>
            <a:r>
              <a:rPr lang="en-US" sz="1800" dirty="0"/>
              <a:t>4. Too low fuel pressure.	       </a:t>
            </a:r>
            <a:r>
              <a:rPr lang="en-US" sz="1800" dirty="0">
                <a:solidFill>
                  <a:srgbClr val="FF0000"/>
                </a:solidFill>
              </a:rPr>
              <a:t>Increase</a:t>
            </a:r>
            <a:r>
              <a:rPr lang="en-US" sz="1800" dirty="0"/>
              <a:t> the pressure.</a:t>
            </a:r>
          </a:p>
          <a:p>
            <a:pPr marL="566928" indent="-457200">
              <a:buNone/>
            </a:pPr>
            <a:r>
              <a:rPr lang="en-US" sz="1800" dirty="0"/>
              <a:t>5. One or more cylinders not	      Check </a:t>
            </a:r>
            <a:r>
              <a:rPr lang="en-US" sz="1800" dirty="0">
                <a:solidFill>
                  <a:srgbClr val="FF0000"/>
                </a:solidFill>
              </a:rPr>
              <a:t>suction</a:t>
            </a:r>
            <a:r>
              <a:rPr lang="en-US" sz="1800" dirty="0"/>
              <a:t> v/v and puncture </a:t>
            </a:r>
          </a:p>
          <a:p>
            <a:pPr marL="566928" indent="-457200">
              <a:buNone/>
            </a:pPr>
            <a:r>
              <a:rPr lang="en-US" sz="1800" dirty="0">
                <a:solidFill>
                  <a:srgbClr val="FF0000"/>
                </a:solidFill>
              </a:rPr>
              <a:t>firing</a:t>
            </a:r>
            <a:r>
              <a:rPr lang="en-US" sz="1800" dirty="0"/>
              <a:t>.				      v/v in  fuel </a:t>
            </a:r>
            <a:r>
              <a:rPr lang="en-US" sz="1800" dirty="0">
                <a:solidFill>
                  <a:srgbClr val="FF0000"/>
                </a:solidFill>
              </a:rPr>
              <a:t>pump</a:t>
            </a:r>
            <a:r>
              <a:rPr lang="en-US" sz="1800" dirty="0"/>
              <a:t>. </a:t>
            </a:r>
          </a:p>
          <a:p>
            <a:pPr marL="566928" indent="-457200">
              <a:buNone/>
            </a:pPr>
            <a:r>
              <a:rPr lang="en-US" sz="1800" dirty="0"/>
              <a:t>			      		      Check individual index; if no index,</a:t>
            </a:r>
          </a:p>
          <a:p>
            <a:pPr marL="566928" indent="-457200">
              <a:buNone/>
            </a:pPr>
            <a:r>
              <a:rPr lang="en-US" sz="1800" dirty="0"/>
              <a:t>					      check the rod </a:t>
            </a:r>
            <a:r>
              <a:rPr lang="en-US" sz="1800" dirty="0">
                <a:solidFill>
                  <a:srgbClr val="FF0000"/>
                </a:solidFill>
              </a:rPr>
              <a:t>connections </a:t>
            </a:r>
            <a:r>
              <a:rPr lang="en-US" sz="1800" dirty="0"/>
              <a:t>and</a:t>
            </a:r>
          </a:p>
          <a:p>
            <a:pPr marL="566928" indent="-457200">
              <a:buNone/>
            </a:pPr>
            <a:r>
              <a:rPr lang="en-US" sz="1800" dirty="0"/>
              <a:t>				                   the safety </a:t>
            </a:r>
            <a:r>
              <a:rPr lang="en-US" sz="1800" dirty="0">
                <a:solidFill>
                  <a:srgbClr val="FF0000"/>
                </a:solidFill>
              </a:rPr>
              <a:t>shut</a:t>
            </a:r>
            <a:r>
              <a:rPr lang="en-US" sz="1800" dirty="0"/>
              <a:t>-down system.</a:t>
            </a:r>
          </a:p>
          <a:p>
            <a:pPr marL="566928" indent="-457200">
              <a:buNone/>
            </a:pPr>
            <a:r>
              <a:rPr lang="en-US" sz="1800" dirty="0"/>
              <a:t>					      If fault cannot be found, </a:t>
            </a:r>
            <a:r>
              <a:rPr lang="en-US" sz="1800" dirty="0">
                <a:solidFill>
                  <a:srgbClr val="FF0000"/>
                </a:solidFill>
              </a:rPr>
              <a:t>change 				      </a:t>
            </a:r>
            <a:r>
              <a:rPr lang="en-US" sz="1800" dirty="0"/>
              <a:t>fuel v/vs.</a:t>
            </a:r>
          </a:p>
          <a:p>
            <a:pPr marL="566928" indent="-457200">
              <a:buNone/>
            </a:pPr>
            <a:endParaRPr lang="en-US" sz="1800" dirty="0"/>
          </a:p>
          <a:p>
            <a:pPr marL="566928" indent="-457200">
              <a:buNone/>
            </a:pPr>
            <a:endParaRPr lang="en-US" sz="1800" dirty="0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en-US" sz="2400" dirty="0"/>
              <a:t>    Possible cause                               Remedy</a:t>
            </a:r>
            <a:endParaRPr lang="el-GR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difficulties</a:t>
            </a:r>
            <a:endParaRPr lang="el-GR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περιεχομένου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36349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</a:rPr>
              <a:t>appear   drain   raise   repair   observed   adjusted   sticking   fouled</a:t>
            </a:r>
            <a:endParaRPr lang="el-GR" sz="1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You will read a list of running difficulties, some possible causes and their remedies. Use the words below to fill in the gaps.</a:t>
            </a:r>
            <a:endParaRPr lang="el-GR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8201025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sz="half" idx="1"/>
          </p:nvPr>
        </p:nvSpPr>
        <p:spPr>
          <a:xfrm>
            <a:off x="179512" y="1484784"/>
            <a:ext cx="145050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/>
              <a:t>appear</a:t>
            </a:r>
          </a:p>
          <a:p>
            <a:pPr>
              <a:buNone/>
            </a:pPr>
            <a:r>
              <a:rPr lang="en-US" sz="2000" b="1" dirty="0"/>
              <a:t>drain</a:t>
            </a:r>
          </a:p>
          <a:p>
            <a:pPr>
              <a:buNone/>
            </a:pPr>
            <a:r>
              <a:rPr lang="en-US" sz="2000" b="1" dirty="0"/>
              <a:t>raise</a:t>
            </a:r>
          </a:p>
          <a:p>
            <a:pPr>
              <a:buNone/>
            </a:pPr>
            <a:r>
              <a:rPr lang="en-US" sz="2000" b="1" dirty="0"/>
              <a:t>repair</a:t>
            </a:r>
          </a:p>
          <a:p>
            <a:pPr>
              <a:buNone/>
            </a:pPr>
            <a:r>
              <a:rPr lang="en-US" sz="2000" b="1" dirty="0"/>
              <a:t>observed</a:t>
            </a:r>
          </a:p>
          <a:p>
            <a:pPr>
              <a:buNone/>
            </a:pPr>
            <a:r>
              <a:rPr lang="en-US" sz="2000" b="1" dirty="0"/>
              <a:t>adjusted</a:t>
            </a:r>
          </a:p>
          <a:p>
            <a:pPr>
              <a:buNone/>
            </a:pPr>
            <a:r>
              <a:rPr lang="en-US" sz="2000" b="1" dirty="0"/>
              <a:t>sticking</a:t>
            </a:r>
          </a:p>
          <a:p>
            <a:pPr>
              <a:buNone/>
            </a:pPr>
            <a:r>
              <a:rPr lang="en-US" sz="2000" b="1" dirty="0"/>
              <a:t>fouled </a:t>
            </a:r>
            <a:endParaRPr lang="el-GR" sz="2000" b="1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You will read a list of running difficulties, some possible causes and their remedies. Use the words below to fill in the gaps.</a:t>
            </a:r>
            <a:endParaRPr lang="el-GR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3291" y="908720"/>
            <a:ext cx="6930709" cy="594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περιεχομένου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36349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</a:rPr>
              <a:t>appear   drain   raise   repair   observed   adjusted   sticking   fouled</a:t>
            </a:r>
            <a:endParaRPr lang="el-GR" sz="1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You will read a list of running difficulties, some possible causes and their remedies. Use the words below to fill in the gaps.</a:t>
            </a:r>
            <a:endParaRPr lang="el-GR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8201025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276872"/>
            <a:ext cx="6286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4077072"/>
            <a:ext cx="8858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A. Match the terms to the explanations.</a:t>
            </a:r>
            <a:endParaRPr lang="el-GR" sz="3200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κειμένου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defective</a:t>
            </a:r>
          </a:p>
          <a:p>
            <a:r>
              <a:rPr lang="en-US" dirty="0"/>
              <a:t>solenoid valve</a:t>
            </a:r>
          </a:p>
          <a:p>
            <a:r>
              <a:rPr lang="en-US" dirty="0"/>
              <a:t>faltering</a:t>
            </a:r>
          </a:p>
          <a:p>
            <a:r>
              <a:rPr lang="en-US" dirty="0"/>
              <a:t>sluggishness</a:t>
            </a:r>
          </a:p>
          <a:p>
            <a:r>
              <a:rPr lang="en-US" dirty="0"/>
              <a:t>alternatively</a:t>
            </a:r>
          </a:p>
          <a:p>
            <a:r>
              <a:rPr lang="en-US" dirty="0"/>
              <a:t>respectively</a:t>
            </a:r>
          </a:p>
          <a:p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566928" indent="-457200">
              <a:buFont typeface="+mj-lt"/>
              <a:buAutoNum type="arabicPeriod"/>
            </a:pPr>
            <a:r>
              <a:rPr lang="en-US" dirty="0"/>
              <a:t>slow motion, idleness, inactivity</a:t>
            </a:r>
          </a:p>
          <a:p>
            <a:pPr marL="566928" indent="-457200">
              <a:buFont typeface="+mj-lt"/>
              <a:buAutoNum type="arabicPeriod"/>
            </a:pPr>
            <a:r>
              <a:rPr lang="en-US" dirty="0"/>
              <a:t>faulty</a:t>
            </a:r>
          </a:p>
          <a:p>
            <a:pPr marL="566928" indent="-457200">
              <a:buFont typeface="+mj-lt"/>
              <a:buAutoNum type="arabicPeriod"/>
            </a:pPr>
            <a:r>
              <a:rPr lang="en-US" dirty="0"/>
              <a:t>irregular running of the engine</a:t>
            </a:r>
          </a:p>
          <a:p>
            <a:pPr marL="566928" indent="-457200">
              <a:buFont typeface="+mj-lt"/>
              <a:buAutoNum type="arabicPeriod"/>
            </a:pPr>
            <a:r>
              <a:rPr lang="en-US" dirty="0"/>
              <a:t>as a second choice</a:t>
            </a:r>
          </a:p>
          <a:p>
            <a:pPr marL="566928" indent="-457200">
              <a:buFont typeface="+mj-lt"/>
              <a:buAutoNum type="arabicPeriod"/>
            </a:pPr>
            <a:r>
              <a:rPr lang="en-US" dirty="0"/>
              <a:t>electromagnetic valve</a:t>
            </a:r>
          </a:p>
          <a:p>
            <a:pPr marL="566928" indent="-457200">
              <a:buFont typeface="+mj-lt"/>
              <a:buAutoNum type="arabicPeriod"/>
            </a:pPr>
            <a:r>
              <a:rPr lang="en-US" dirty="0"/>
              <a:t>correspondingly, to the relevant one </a:t>
            </a:r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sz="half" idx="1"/>
          </p:nvPr>
        </p:nvSpPr>
        <p:spPr>
          <a:xfrm>
            <a:off x="179512" y="1484784"/>
            <a:ext cx="145050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/>
              <a:t>appear</a:t>
            </a:r>
          </a:p>
          <a:p>
            <a:pPr>
              <a:buNone/>
            </a:pPr>
            <a:r>
              <a:rPr lang="en-US" sz="2000" b="1" dirty="0"/>
              <a:t>drain</a:t>
            </a:r>
          </a:p>
          <a:p>
            <a:pPr>
              <a:buNone/>
            </a:pPr>
            <a:r>
              <a:rPr lang="en-US" sz="2000" b="1" dirty="0"/>
              <a:t>raise</a:t>
            </a:r>
          </a:p>
          <a:p>
            <a:pPr>
              <a:buNone/>
            </a:pPr>
            <a:r>
              <a:rPr lang="en-US" sz="2000" b="1" dirty="0"/>
              <a:t>repair</a:t>
            </a:r>
          </a:p>
          <a:p>
            <a:pPr>
              <a:buNone/>
            </a:pPr>
            <a:r>
              <a:rPr lang="en-US" sz="2000" b="1" dirty="0"/>
              <a:t>observed</a:t>
            </a:r>
          </a:p>
          <a:p>
            <a:pPr>
              <a:buNone/>
            </a:pPr>
            <a:r>
              <a:rPr lang="en-US" sz="2000" b="1" dirty="0"/>
              <a:t>adjusted</a:t>
            </a:r>
          </a:p>
          <a:p>
            <a:pPr>
              <a:buNone/>
            </a:pPr>
            <a:r>
              <a:rPr lang="en-US" sz="2000" b="1" dirty="0"/>
              <a:t>sticking</a:t>
            </a:r>
          </a:p>
          <a:p>
            <a:pPr>
              <a:buNone/>
            </a:pPr>
            <a:r>
              <a:rPr lang="en-US" sz="2000" b="1" dirty="0"/>
              <a:t>fouled </a:t>
            </a:r>
            <a:endParaRPr lang="el-GR" sz="2000" b="1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You will read a list of running difficulties, some possible causes and their remedies. Use the words below to fill in the gaps.</a:t>
            </a:r>
            <a:endParaRPr lang="el-GR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3291" y="908720"/>
            <a:ext cx="6930709" cy="594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916832"/>
            <a:ext cx="75247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1268760"/>
            <a:ext cx="63817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2852936"/>
            <a:ext cx="88582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240" y="6381328"/>
            <a:ext cx="69532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76256" y="4941168"/>
            <a:ext cx="5524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04248" y="3861048"/>
            <a:ext cx="5524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Θέση κειμένου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323528" y="4581128"/>
            <a:ext cx="8075432" cy="562672"/>
          </a:xfrm>
        </p:spPr>
        <p:txBody>
          <a:bodyPr/>
          <a:lstStyle/>
          <a:p>
            <a:r>
              <a:rPr lang="en-US" b="1">
                <a:solidFill>
                  <a:schemeClr val="tx2"/>
                </a:solidFill>
              </a:rPr>
              <a:t>Thank you!</a:t>
            </a:r>
            <a:endParaRPr lang="el-GR" b="1" dirty="0">
              <a:solidFill>
                <a:schemeClr val="tx2"/>
              </a:solidFill>
            </a:endParaRPr>
          </a:p>
        </p:txBody>
      </p:sp>
      <p:pic>
        <p:nvPicPr>
          <p:cNvPr id="17" name="16 - Θέση εικόνας" descr="Total serenity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6314" b="16314"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A. Match the terms to the explanations.</a:t>
            </a:r>
            <a:endParaRPr lang="el-GR" sz="3200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κειμένου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defective</a:t>
            </a:r>
          </a:p>
          <a:p>
            <a:r>
              <a:rPr lang="en-US" dirty="0"/>
              <a:t>solenoid valve</a:t>
            </a:r>
          </a:p>
          <a:p>
            <a:r>
              <a:rPr lang="en-US" dirty="0"/>
              <a:t>faltering</a:t>
            </a:r>
          </a:p>
          <a:p>
            <a:r>
              <a:rPr lang="en-US" dirty="0"/>
              <a:t>sluggishness</a:t>
            </a:r>
          </a:p>
          <a:p>
            <a:r>
              <a:rPr lang="en-US" dirty="0"/>
              <a:t>alternatively</a:t>
            </a:r>
          </a:p>
          <a:p>
            <a:r>
              <a:rPr lang="en-US" dirty="0"/>
              <a:t>respectively</a:t>
            </a:r>
          </a:p>
          <a:p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566928" indent="-457200">
              <a:buFont typeface="+mj-lt"/>
              <a:buAutoNum type="arabicPeriod"/>
            </a:pPr>
            <a:r>
              <a:rPr lang="en-US" dirty="0"/>
              <a:t>slow motion, idleness, inactivity: </a:t>
            </a:r>
            <a:r>
              <a:rPr lang="en-US" dirty="0">
                <a:solidFill>
                  <a:srgbClr val="FF0000"/>
                </a:solidFill>
              </a:rPr>
              <a:t>sluggishness</a:t>
            </a:r>
          </a:p>
          <a:p>
            <a:pPr marL="566928" indent="-457200">
              <a:buFont typeface="+mj-lt"/>
              <a:buAutoNum type="arabicPeriod"/>
            </a:pPr>
            <a:r>
              <a:rPr lang="en-US" dirty="0"/>
              <a:t>faulty: </a:t>
            </a:r>
            <a:r>
              <a:rPr lang="en-US" dirty="0">
                <a:solidFill>
                  <a:srgbClr val="FF0000"/>
                </a:solidFill>
              </a:rPr>
              <a:t>defective</a:t>
            </a:r>
          </a:p>
          <a:p>
            <a:pPr marL="566928" indent="-457200">
              <a:buFont typeface="+mj-lt"/>
              <a:buAutoNum type="arabicPeriod"/>
            </a:pPr>
            <a:r>
              <a:rPr lang="en-US" dirty="0"/>
              <a:t>irregular running of the engine: </a:t>
            </a:r>
            <a:r>
              <a:rPr lang="en-US" dirty="0">
                <a:solidFill>
                  <a:srgbClr val="FF0000"/>
                </a:solidFill>
              </a:rPr>
              <a:t>faltering</a:t>
            </a:r>
          </a:p>
          <a:p>
            <a:pPr marL="566928" indent="-457200">
              <a:buFont typeface="+mj-lt"/>
              <a:buAutoNum type="arabicPeriod"/>
            </a:pPr>
            <a:r>
              <a:rPr lang="en-US" dirty="0"/>
              <a:t>as a second choice: </a:t>
            </a:r>
            <a:r>
              <a:rPr lang="en-US" dirty="0">
                <a:solidFill>
                  <a:srgbClr val="FF0000"/>
                </a:solidFill>
              </a:rPr>
              <a:t>alternatively</a:t>
            </a:r>
            <a:endParaRPr lang="en-US" dirty="0"/>
          </a:p>
          <a:p>
            <a:pPr marL="566928" indent="-457200">
              <a:buFont typeface="+mj-lt"/>
              <a:buAutoNum type="arabicPeriod"/>
            </a:pPr>
            <a:r>
              <a:rPr lang="en-US" dirty="0"/>
              <a:t>electromagnetic valve:</a:t>
            </a:r>
            <a:r>
              <a:rPr lang="en-US" dirty="0">
                <a:solidFill>
                  <a:srgbClr val="FF0000"/>
                </a:solidFill>
              </a:rPr>
              <a:t> solenoid valve</a:t>
            </a:r>
            <a:endParaRPr lang="en-US" dirty="0"/>
          </a:p>
          <a:p>
            <a:pPr marL="566928" indent="-457200">
              <a:buFont typeface="+mj-lt"/>
              <a:buAutoNum type="arabicPeriod"/>
            </a:pPr>
            <a:r>
              <a:rPr lang="en-US" dirty="0"/>
              <a:t>correspondingly, to the relevant one: </a:t>
            </a:r>
            <a:r>
              <a:rPr lang="en-US" dirty="0">
                <a:solidFill>
                  <a:srgbClr val="FF0000"/>
                </a:solidFill>
              </a:rPr>
              <a:t>respectively</a:t>
            </a:r>
            <a:r>
              <a:rPr lang="en-US" dirty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difficulties</a:t>
            </a:r>
            <a:endParaRPr lang="el-GR" dirty="0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Engine fails to turn on starting air after START order has been given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/>
          </a:bodyPr>
          <a:lstStyle/>
          <a:p>
            <a:pPr marL="566928" indent="-457200">
              <a:buNone/>
            </a:pPr>
            <a:r>
              <a:rPr lang="en-US" sz="1600" dirty="0"/>
              <a:t>1. Pressure in starting air r__ too low.     Start the c__. Check that they are </a:t>
            </a:r>
          </a:p>
          <a:p>
            <a:pPr marL="566928" indent="-457200">
              <a:buNone/>
            </a:pPr>
            <a:r>
              <a:rPr lang="en-US" sz="1600" dirty="0"/>
              <a:t>				                     working properly.</a:t>
            </a:r>
          </a:p>
          <a:p>
            <a:pPr marL="566928" indent="-457200">
              <a:buNone/>
            </a:pPr>
            <a:r>
              <a:rPr lang="en-US" sz="1600" dirty="0"/>
              <a:t>2. Valve on starting air receiver closed.   O__ the valve.</a:t>
            </a:r>
          </a:p>
          <a:p>
            <a:pPr marL="566928" indent="-457200">
              <a:buNone/>
            </a:pPr>
            <a:endParaRPr lang="en-US" sz="1600" dirty="0"/>
          </a:p>
          <a:p>
            <a:pPr marL="566928" indent="-457200">
              <a:buNone/>
            </a:pPr>
            <a:r>
              <a:rPr lang="en-US" sz="1600" dirty="0"/>
              <a:t>3. Valve to starting air d__ closed.          Open the valve.</a:t>
            </a:r>
          </a:p>
          <a:p>
            <a:pPr marL="566928" indent="-457200">
              <a:buNone/>
            </a:pPr>
            <a:r>
              <a:rPr lang="en-US" sz="1600" dirty="0"/>
              <a:t>4. No pressure in the c__ air system.      Check the pressure (normally 7 bar).</a:t>
            </a:r>
          </a:p>
          <a:p>
            <a:pPr marL="566928" indent="-457200">
              <a:buNone/>
            </a:pPr>
            <a:r>
              <a:rPr lang="en-US" sz="1600" dirty="0"/>
              <a:t>					       If too low, change o__ to the other</a:t>
            </a:r>
          </a:p>
          <a:p>
            <a:pPr marL="566928" indent="-457200">
              <a:buNone/>
            </a:pPr>
            <a:r>
              <a:rPr lang="en-US" sz="1600" dirty="0"/>
              <a:t>					       reducing v/v and clean the f__.    </a:t>
            </a:r>
          </a:p>
          <a:p>
            <a:pPr marL="566928" indent="-457200">
              <a:buNone/>
            </a:pPr>
            <a:r>
              <a:rPr lang="en-US" sz="1600" dirty="0"/>
              <a:t>5. Main starting v/v does not function    Release the t__ gear locking device. </a:t>
            </a:r>
          </a:p>
          <a:p>
            <a:pPr marL="566928" indent="-457200">
              <a:buNone/>
            </a:pPr>
            <a:r>
              <a:rPr lang="en-US" sz="1600" dirty="0"/>
              <a:t>owing to activated t__ gear locking         </a:t>
            </a:r>
          </a:p>
          <a:p>
            <a:pPr marL="566928" indent="-457200">
              <a:buNone/>
            </a:pPr>
            <a:r>
              <a:rPr lang="en-US" sz="1600" dirty="0"/>
              <a:t>device. </a:t>
            </a:r>
          </a:p>
          <a:p>
            <a:pPr marL="566928" indent="-457200">
              <a:buNone/>
            </a:pPr>
            <a:r>
              <a:rPr lang="en-US" sz="1600" dirty="0"/>
              <a:t>6. Pistons in starting air d__ sticking.     L__ and make the pistons movable.</a:t>
            </a:r>
          </a:p>
          <a:p>
            <a:pPr marL="566928" indent="-457200">
              <a:buNone/>
            </a:pPr>
            <a:r>
              <a:rPr lang="en-US" sz="1600" dirty="0"/>
              <a:t>7. Distributor wrongly adjusted.             Check the timing marks. Alternatively, </a:t>
            </a:r>
          </a:p>
          <a:p>
            <a:pPr marL="566928" indent="-457200">
              <a:buNone/>
            </a:pPr>
            <a:r>
              <a:rPr lang="en-US" sz="1600" dirty="0"/>
              <a:t>					       with the engine p__ 1 in TDC, check </a:t>
            </a:r>
          </a:p>
          <a:p>
            <a:pPr marL="566928" indent="-457200">
              <a:buNone/>
            </a:pPr>
            <a:r>
              <a:rPr lang="en-US" sz="1600" dirty="0"/>
              <a:t>					       that the s__ air distributor piston for 				       </a:t>
            </a:r>
            <a:r>
              <a:rPr lang="en-US" sz="1600" dirty="0" err="1"/>
              <a:t>cyl</a:t>
            </a:r>
            <a:r>
              <a:rPr lang="en-US" sz="1600" dirty="0"/>
              <a:t>. 1 is lifted to the same h__ by, 				       respectively, the AHEAD and ASTERN 				       c__ of the starting air distributor.  </a:t>
            </a:r>
          </a:p>
          <a:p>
            <a:pPr marL="566928" indent="-457200">
              <a:buNone/>
            </a:pPr>
            <a:endParaRPr lang="en-US" sz="1800" dirty="0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en-US" sz="2400" dirty="0"/>
              <a:t>    Possible cause                               Remedy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/>
          </a:bodyPr>
          <a:lstStyle/>
          <a:p>
            <a:pPr marL="566928" indent="-457200">
              <a:buNone/>
            </a:pPr>
            <a:r>
              <a:rPr lang="en-US" sz="1600" dirty="0"/>
              <a:t>1. Pressure in starting air </a:t>
            </a:r>
            <a:r>
              <a:rPr lang="en-US" sz="1600" dirty="0">
                <a:solidFill>
                  <a:srgbClr val="FF0000"/>
                </a:solidFill>
              </a:rPr>
              <a:t>receiver </a:t>
            </a:r>
            <a:r>
              <a:rPr lang="en-US" sz="1600" dirty="0"/>
              <a:t>too     Start the </a:t>
            </a:r>
            <a:r>
              <a:rPr lang="en-US" sz="1600" dirty="0">
                <a:solidFill>
                  <a:srgbClr val="FF0000"/>
                </a:solidFill>
              </a:rPr>
              <a:t>compressors</a:t>
            </a:r>
            <a:r>
              <a:rPr lang="en-US" sz="1600" dirty="0"/>
              <a:t>. Check that they </a:t>
            </a:r>
          </a:p>
          <a:p>
            <a:pPr marL="566928" indent="-457200">
              <a:buNone/>
            </a:pPr>
            <a:r>
              <a:rPr lang="en-US" sz="1600" dirty="0"/>
              <a:t>low.				                     are working properly.</a:t>
            </a:r>
          </a:p>
          <a:p>
            <a:pPr marL="566928" indent="-457200">
              <a:buNone/>
            </a:pPr>
            <a:r>
              <a:rPr lang="en-US" sz="1600" dirty="0"/>
              <a:t>2. Valve on starting air receiver closed.   </a:t>
            </a:r>
            <a:r>
              <a:rPr lang="en-US" sz="1600" dirty="0">
                <a:solidFill>
                  <a:srgbClr val="FF0000"/>
                </a:solidFill>
              </a:rPr>
              <a:t>Open</a:t>
            </a:r>
            <a:r>
              <a:rPr lang="en-US" sz="1600" dirty="0"/>
              <a:t> the valve.</a:t>
            </a:r>
          </a:p>
          <a:p>
            <a:pPr marL="566928" indent="-457200">
              <a:buNone/>
            </a:pPr>
            <a:r>
              <a:rPr lang="en-US" sz="1600" dirty="0"/>
              <a:t>3. Valve to starting air </a:t>
            </a:r>
            <a:r>
              <a:rPr lang="en-US" sz="1600" dirty="0">
                <a:solidFill>
                  <a:srgbClr val="FF0000"/>
                </a:solidFill>
              </a:rPr>
              <a:t>distributor </a:t>
            </a:r>
            <a:r>
              <a:rPr lang="en-US" sz="1600" dirty="0"/>
              <a:t>closed. Open the valve.   </a:t>
            </a:r>
          </a:p>
          <a:p>
            <a:pPr marL="566928" indent="-457200">
              <a:buNone/>
            </a:pPr>
            <a:r>
              <a:rPr lang="en-US" sz="1600" dirty="0"/>
              <a:t>4. No pressure in the </a:t>
            </a:r>
            <a:r>
              <a:rPr lang="en-US" sz="1600" dirty="0">
                <a:solidFill>
                  <a:srgbClr val="FF0000"/>
                </a:solidFill>
              </a:rPr>
              <a:t>control</a:t>
            </a:r>
            <a:r>
              <a:rPr lang="en-US" sz="1600" dirty="0"/>
              <a:t> air            Check the pressure (normally 7 bar).</a:t>
            </a:r>
          </a:p>
          <a:p>
            <a:pPr marL="566928" indent="-457200">
              <a:buNone/>
            </a:pPr>
            <a:r>
              <a:rPr lang="en-US" sz="1600" dirty="0"/>
              <a:t>system.				       If too low, change </a:t>
            </a:r>
            <a:r>
              <a:rPr lang="en-US" sz="1600" dirty="0">
                <a:solidFill>
                  <a:srgbClr val="FF0000"/>
                </a:solidFill>
              </a:rPr>
              <a:t>over</a:t>
            </a:r>
            <a:r>
              <a:rPr lang="en-US" sz="1600" dirty="0"/>
              <a:t> to the other</a:t>
            </a:r>
          </a:p>
          <a:p>
            <a:pPr marL="566928" indent="-457200">
              <a:buNone/>
            </a:pPr>
            <a:r>
              <a:rPr lang="en-US" sz="1600" dirty="0"/>
              <a:t>					       reducing v/v and clean the </a:t>
            </a:r>
            <a:r>
              <a:rPr lang="en-US" sz="1600" dirty="0">
                <a:solidFill>
                  <a:srgbClr val="FF0000"/>
                </a:solidFill>
              </a:rPr>
              <a:t>filter</a:t>
            </a:r>
            <a:r>
              <a:rPr lang="en-US" sz="1600" dirty="0"/>
              <a:t>.    </a:t>
            </a:r>
          </a:p>
          <a:p>
            <a:pPr marL="566928" indent="-457200">
              <a:buNone/>
            </a:pPr>
            <a:r>
              <a:rPr lang="en-US" sz="1600" dirty="0"/>
              <a:t>5. Main starting v/v does not function    Release the </a:t>
            </a:r>
            <a:r>
              <a:rPr lang="en-US" sz="1600" dirty="0">
                <a:solidFill>
                  <a:srgbClr val="FF0000"/>
                </a:solidFill>
              </a:rPr>
              <a:t>turning</a:t>
            </a:r>
            <a:r>
              <a:rPr lang="en-US" sz="1600" dirty="0"/>
              <a:t> gear locking </a:t>
            </a:r>
          </a:p>
          <a:p>
            <a:pPr marL="566928" indent="-457200">
              <a:buNone/>
            </a:pPr>
            <a:r>
              <a:rPr lang="en-US" sz="1600" dirty="0"/>
              <a:t>owing to activated </a:t>
            </a:r>
            <a:r>
              <a:rPr lang="en-US" sz="1600" dirty="0">
                <a:solidFill>
                  <a:srgbClr val="FF0000"/>
                </a:solidFill>
              </a:rPr>
              <a:t>turning</a:t>
            </a:r>
            <a:r>
              <a:rPr lang="en-US" sz="1600" dirty="0"/>
              <a:t> gear locking    device.        </a:t>
            </a:r>
          </a:p>
          <a:p>
            <a:pPr marL="566928" indent="-457200">
              <a:buNone/>
            </a:pPr>
            <a:r>
              <a:rPr lang="en-US" sz="1600" dirty="0"/>
              <a:t>locking device. </a:t>
            </a:r>
          </a:p>
          <a:p>
            <a:pPr marL="566928" indent="-457200">
              <a:buNone/>
            </a:pPr>
            <a:r>
              <a:rPr lang="en-US" sz="1600" dirty="0"/>
              <a:t>6. Pistons in starting air </a:t>
            </a:r>
            <a:r>
              <a:rPr lang="en-US" sz="1600" dirty="0">
                <a:solidFill>
                  <a:srgbClr val="FF0000"/>
                </a:solidFill>
              </a:rPr>
              <a:t>distributor</a:t>
            </a:r>
            <a:r>
              <a:rPr lang="en-US" sz="1600" dirty="0"/>
              <a:t> 	       </a:t>
            </a:r>
            <a:r>
              <a:rPr lang="en-US" sz="1600" dirty="0">
                <a:solidFill>
                  <a:srgbClr val="FF0000"/>
                </a:solidFill>
              </a:rPr>
              <a:t>Lubricate</a:t>
            </a:r>
            <a:r>
              <a:rPr lang="en-US" sz="1600" dirty="0"/>
              <a:t> and make the pistons</a:t>
            </a:r>
          </a:p>
          <a:p>
            <a:pPr marL="566928" indent="-457200">
              <a:buNone/>
            </a:pPr>
            <a:r>
              <a:rPr lang="en-US" sz="1600" dirty="0"/>
              <a:t>sticking.			       movable.</a:t>
            </a:r>
          </a:p>
          <a:p>
            <a:pPr marL="566928" indent="-457200">
              <a:buNone/>
            </a:pPr>
            <a:r>
              <a:rPr lang="en-US" sz="1600" dirty="0"/>
              <a:t>7. Distributor wrongly adjusted.             Check the timing marks. Alternatively, </a:t>
            </a:r>
          </a:p>
          <a:p>
            <a:pPr marL="566928" indent="-457200">
              <a:buNone/>
            </a:pPr>
            <a:r>
              <a:rPr lang="en-US" sz="1600" dirty="0"/>
              <a:t>					       with the engine </a:t>
            </a:r>
            <a:r>
              <a:rPr lang="en-US" sz="1600" dirty="0">
                <a:solidFill>
                  <a:srgbClr val="FF0000"/>
                </a:solidFill>
              </a:rPr>
              <a:t>piston</a:t>
            </a:r>
            <a:r>
              <a:rPr lang="en-US" sz="1600" dirty="0"/>
              <a:t> 1 in TDC, check </a:t>
            </a:r>
          </a:p>
          <a:p>
            <a:pPr marL="566928" indent="-457200">
              <a:buNone/>
            </a:pPr>
            <a:r>
              <a:rPr lang="en-US" sz="1600" dirty="0"/>
              <a:t>					       that the </a:t>
            </a:r>
            <a:r>
              <a:rPr lang="en-US" sz="1600" dirty="0">
                <a:solidFill>
                  <a:srgbClr val="FF0000"/>
                </a:solidFill>
              </a:rPr>
              <a:t>starting</a:t>
            </a:r>
            <a:r>
              <a:rPr lang="en-US" sz="1600" dirty="0"/>
              <a:t> air distributor piston 				       for </a:t>
            </a:r>
            <a:r>
              <a:rPr lang="en-US" sz="1600" dirty="0" err="1"/>
              <a:t>cyl</a:t>
            </a:r>
            <a:r>
              <a:rPr lang="en-US" sz="1600" dirty="0"/>
              <a:t>. 1 is lifted to the same </a:t>
            </a:r>
            <a:r>
              <a:rPr lang="en-US" sz="1600" dirty="0">
                <a:solidFill>
                  <a:srgbClr val="FF0000"/>
                </a:solidFill>
              </a:rPr>
              <a:t>height</a:t>
            </a:r>
            <a:r>
              <a:rPr lang="en-US" sz="1600" dirty="0"/>
              <a:t> 				     by, respectively, the AHEAD and ASTERN 				       </a:t>
            </a:r>
            <a:r>
              <a:rPr lang="en-US" sz="1600" dirty="0">
                <a:solidFill>
                  <a:srgbClr val="FF0000"/>
                </a:solidFill>
              </a:rPr>
              <a:t>cam</a:t>
            </a:r>
            <a:r>
              <a:rPr lang="en-US" sz="1600" dirty="0"/>
              <a:t> of the starting air distributor.  </a:t>
            </a:r>
          </a:p>
          <a:p>
            <a:pPr marL="566928" indent="-457200">
              <a:buNone/>
            </a:pPr>
            <a:endParaRPr lang="en-US" sz="1800" dirty="0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en-US" sz="2400" dirty="0"/>
              <a:t>    Possible cause                               Remedy</a:t>
            </a:r>
            <a:endParaRPr lang="el-GR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difficulties</a:t>
            </a:r>
            <a:endParaRPr lang="el-GR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Engine does not reverse when order is given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/>
          </a:bodyPr>
          <a:lstStyle/>
          <a:p>
            <a:pPr marL="566928" indent="-457200">
              <a:buNone/>
            </a:pPr>
            <a:r>
              <a:rPr lang="en-US" sz="1800" dirty="0"/>
              <a:t>1. Defective starting air v/</a:t>
            </a:r>
            <a:r>
              <a:rPr lang="en-US" sz="1800" dirty="0" err="1"/>
              <a:t>vs</a:t>
            </a:r>
            <a:r>
              <a:rPr lang="en-US" sz="1800" dirty="0"/>
              <a:t> in      P__-test the v/</a:t>
            </a:r>
            <a:r>
              <a:rPr lang="en-US" sz="1800" dirty="0" err="1"/>
              <a:t>vs</a:t>
            </a:r>
            <a:r>
              <a:rPr lang="en-US" sz="1800" dirty="0"/>
              <a:t> for leakages. cylinder c__.	                 Replace or o__ the defective ones.</a:t>
            </a:r>
          </a:p>
          <a:p>
            <a:pPr marL="566928" indent="-457200">
              <a:buNone/>
            </a:pPr>
            <a:r>
              <a:rPr lang="en-US" sz="1800" dirty="0"/>
              <a:t>	     			</a:t>
            </a:r>
          </a:p>
          <a:p>
            <a:pPr marL="566928" indent="-457200">
              <a:buNone/>
            </a:pPr>
            <a:r>
              <a:rPr lang="en-US" sz="1800" dirty="0"/>
              <a:t>2. Propeller b__ are not on zero-      Set pitch to zero position.</a:t>
            </a:r>
          </a:p>
          <a:p>
            <a:pPr marL="566928" indent="-457200">
              <a:buNone/>
            </a:pPr>
            <a:r>
              <a:rPr lang="en-US" sz="1800" dirty="0"/>
              <a:t>pitch. (CPP plants)</a:t>
            </a:r>
          </a:p>
          <a:p>
            <a:pPr marL="566928" indent="-457200">
              <a:buNone/>
            </a:pPr>
            <a:r>
              <a:rPr lang="en-US" sz="1800" dirty="0"/>
              <a:t>3. Coil of s__ v/v for the desired       See the “B__ control” instruction </a:t>
            </a:r>
          </a:p>
          <a:p>
            <a:pPr marL="566928" indent="-457200">
              <a:buNone/>
            </a:pPr>
            <a:r>
              <a:rPr lang="en-US" sz="1800" dirty="0"/>
              <a:t>direction of r__ does not reach 	       book.</a:t>
            </a:r>
          </a:p>
          <a:p>
            <a:pPr marL="566928" indent="-457200">
              <a:buNone/>
            </a:pPr>
            <a:r>
              <a:rPr lang="en-US" sz="1800" dirty="0"/>
              <a:t>the engine.</a:t>
            </a:r>
          </a:p>
          <a:p>
            <a:pPr marL="566928" indent="-457200">
              <a:buNone/>
            </a:pPr>
            <a:r>
              <a:rPr lang="en-US" sz="1800" dirty="0"/>
              <a:t>4. ‘Slow-turning’(option) of engine   Set the ‘slow-turning’ adjustment</a:t>
            </a:r>
          </a:p>
          <a:p>
            <a:pPr marL="566928" indent="-457200">
              <a:buNone/>
            </a:pPr>
            <a:r>
              <a:rPr lang="en-US" sz="1800" dirty="0"/>
              <a:t>adjusted too l__.		       screw so that the engine turns as 				       slowly as p__ without faltering.</a:t>
            </a:r>
          </a:p>
          <a:p>
            <a:pPr marL="566928" indent="-457200">
              <a:buNone/>
            </a:pPr>
            <a:r>
              <a:rPr lang="en-US" sz="1800" dirty="0"/>
              <a:t>5. Faulty t__ of starting air               Check the t__.</a:t>
            </a:r>
          </a:p>
          <a:p>
            <a:pPr marL="566928" indent="-457200">
              <a:buNone/>
            </a:pPr>
            <a:r>
              <a:rPr lang="en-US" sz="1800" dirty="0"/>
              <a:t>distributor.</a:t>
            </a:r>
          </a:p>
          <a:p>
            <a:pPr marL="566928" indent="-457200">
              <a:buNone/>
            </a:pPr>
            <a:r>
              <a:rPr lang="en-US" sz="1800" dirty="0"/>
              <a:t>    		      </a:t>
            </a:r>
          </a:p>
          <a:p>
            <a:pPr marL="566928" indent="-457200">
              <a:buNone/>
            </a:pPr>
            <a:endParaRPr lang="en-US" sz="1800" dirty="0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en-US" sz="2400" dirty="0"/>
              <a:t>    Possible cause                               Remedy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/>
          </a:bodyPr>
          <a:lstStyle/>
          <a:p>
            <a:pPr marL="566928" indent="-457200">
              <a:buNone/>
            </a:pPr>
            <a:r>
              <a:rPr lang="en-US" sz="1800" dirty="0"/>
              <a:t>1. Defective starting air v/</a:t>
            </a:r>
            <a:r>
              <a:rPr lang="en-US" sz="1800" dirty="0" err="1"/>
              <a:t>vs</a:t>
            </a:r>
            <a:r>
              <a:rPr lang="en-US" sz="1800" dirty="0"/>
              <a:t> in      </a:t>
            </a:r>
            <a:r>
              <a:rPr lang="en-US" sz="1800" dirty="0">
                <a:solidFill>
                  <a:srgbClr val="FF0000"/>
                </a:solidFill>
              </a:rPr>
              <a:t>Pressure</a:t>
            </a:r>
            <a:r>
              <a:rPr lang="en-US" sz="1800" dirty="0"/>
              <a:t>-test the v/</a:t>
            </a:r>
            <a:r>
              <a:rPr lang="en-US" sz="1800" dirty="0" err="1"/>
              <a:t>vs</a:t>
            </a:r>
            <a:r>
              <a:rPr lang="en-US" sz="1800" dirty="0"/>
              <a:t> for leakages. cylinder </a:t>
            </a:r>
            <a:r>
              <a:rPr lang="en-US" sz="1800" dirty="0">
                <a:solidFill>
                  <a:srgbClr val="FF0000"/>
                </a:solidFill>
              </a:rPr>
              <a:t>covers</a:t>
            </a:r>
            <a:r>
              <a:rPr lang="en-US" sz="1800" dirty="0"/>
              <a:t>.	                 Replace or </a:t>
            </a:r>
            <a:r>
              <a:rPr lang="en-US" sz="1800" dirty="0">
                <a:solidFill>
                  <a:srgbClr val="FF0000"/>
                </a:solidFill>
              </a:rPr>
              <a:t>overhaul</a:t>
            </a:r>
            <a:r>
              <a:rPr lang="en-US" sz="1800" dirty="0"/>
              <a:t> the defective 				    ones</a:t>
            </a:r>
          </a:p>
          <a:p>
            <a:pPr marL="566928" indent="-457200">
              <a:buNone/>
            </a:pPr>
            <a:r>
              <a:rPr lang="en-US" sz="1800" dirty="0"/>
              <a:t>2. Propeller </a:t>
            </a:r>
            <a:r>
              <a:rPr lang="en-US" sz="1800" dirty="0">
                <a:solidFill>
                  <a:srgbClr val="FF0000"/>
                </a:solidFill>
              </a:rPr>
              <a:t>blades</a:t>
            </a:r>
            <a:r>
              <a:rPr lang="en-US" sz="1800" dirty="0"/>
              <a:t> are not on       Set pitch to zero position.</a:t>
            </a:r>
          </a:p>
          <a:p>
            <a:pPr marL="566928" indent="-457200">
              <a:buNone/>
            </a:pPr>
            <a:r>
              <a:rPr lang="en-US" sz="1800" dirty="0"/>
              <a:t>zero-pitch. (CPP plants)</a:t>
            </a:r>
          </a:p>
          <a:p>
            <a:pPr marL="566928" indent="-457200">
              <a:buNone/>
            </a:pPr>
            <a:r>
              <a:rPr lang="en-US" sz="1800" dirty="0"/>
              <a:t>3. Coil of </a:t>
            </a:r>
            <a:r>
              <a:rPr lang="en-US" sz="1800" dirty="0">
                <a:solidFill>
                  <a:srgbClr val="FF0000"/>
                </a:solidFill>
              </a:rPr>
              <a:t>solenoid</a:t>
            </a:r>
            <a:r>
              <a:rPr lang="en-US" sz="1800" dirty="0"/>
              <a:t> v/v for the       See the “</a:t>
            </a:r>
            <a:r>
              <a:rPr lang="en-US" sz="1800" dirty="0">
                <a:solidFill>
                  <a:srgbClr val="FF0000"/>
                </a:solidFill>
              </a:rPr>
              <a:t>Bridge</a:t>
            </a:r>
            <a:r>
              <a:rPr lang="en-US" sz="1800" dirty="0"/>
              <a:t> control” instruction </a:t>
            </a:r>
          </a:p>
          <a:p>
            <a:pPr marL="566928" indent="-457200">
              <a:buNone/>
            </a:pPr>
            <a:r>
              <a:rPr lang="en-US" sz="1800" dirty="0"/>
              <a:t>desired direction of </a:t>
            </a:r>
            <a:r>
              <a:rPr lang="en-US" sz="1800" dirty="0">
                <a:solidFill>
                  <a:srgbClr val="FF0000"/>
                </a:solidFill>
              </a:rPr>
              <a:t>rotation</a:t>
            </a:r>
            <a:r>
              <a:rPr lang="en-US" sz="1800" dirty="0"/>
              <a:t> does     book.</a:t>
            </a:r>
          </a:p>
          <a:p>
            <a:pPr marL="566928" indent="-457200">
              <a:buNone/>
            </a:pPr>
            <a:r>
              <a:rPr lang="en-US" sz="1800" dirty="0"/>
              <a:t>not reach the engine.</a:t>
            </a:r>
          </a:p>
          <a:p>
            <a:pPr marL="566928" indent="-457200">
              <a:buNone/>
            </a:pPr>
            <a:r>
              <a:rPr lang="en-US" sz="1800" dirty="0"/>
              <a:t>4. ‘Slow-turning’(option) of engine   Set the ‘slow-turning’ adjustment</a:t>
            </a:r>
          </a:p>
          <a:p>
            <a:pPr marL="566928" indent="-457200">
              <a:buNone/>
            </a:pPr>
            <a:r>
              <a:rPr lang="en-US" sz="1800" dirty="0"/>
              <a:t>adjusted too </a:t>
            </a:r>
            <a:r>
              <a:rPr lang="en-US" sz="1800" dirty="0">
                <a:solidFill>
                  <a:srgbClr val="FF0000"/>
                </a:solidFill>
              </a:rPr>
              <a:t>low</a:t>
            </a:r>
            <a:r>
              <a:rPr lang="en-US" sz="1800" dirty="0"/>
              <a:t>.		       screw so that the engine turns as 				       slowly as </a:t>
            </a:r>
            <a:r>
              <a:rPr lang="en-US" sz="1800" dirty="0">
                <a:solidFill>
                  <a:srgbClr val="FF0000"/>
                </a:solidFill>
              </a:rPr>
              <a:t>possible</a:t>
            </a:r>
            <a:r>
              <a:rPr lang="en-US" sz="1800" dirty="0"/>
              <a:t> without 					       faltering.</a:t>
            </a:r>
          </a:p>
          <a:p>
            <a:pPr marL="566928" indent="-457200">
              <a:buNone/>
            </a:pPr>
            <a:r>
              <a:rPr lang="en-US" sz="1800" dirty="0"/>
              <a:t>5. Faulty </a:t>
            </a:r>
            <a:r>
              <a:rPr lang="en-US" sz="1800" dirty="0">
                <a:solidFill>
                  <a:srgbClr val="FF0000"/>
                </a:solidFill>
              </a:rPr>
              <a:t>timing</a:t>
            </a:r>
            <a:r>
              <a:rPr lang="en-US" sz="1800" dirty="0"/>
              <a:t> of starting air          Check the </a:t>
            </a:r>
            <a:r>
              <a:rPr lang="en-US" sz="1800" dirty="0">
                <a:solidFill>
                  <a:srgbClr val="FF0000"/>
                </a:solidFill>
              </a:rPr>
              <a:t>timing</a:t>
            </a:r>
            <a:r>
              <a:rPr lang="en-US" sz="1800" dirty="0"/>
              <a:t>.</a:t>
            </a:r>
          </a:p>
          <a:p>
            <a:pPr marL="566928" indent="-457200">
              <a:buNone/>
            </a:pPr>
            <a:r>
              <a:rPr lang="en-US" sz="1800" dirty="0"/>
              <a:t>distributor.</a:t>
            </a:r>
          </a:p>
          <a:p>
            <a:pPr marL="566928" indent="-457200">
              <a:buNone/>
            </a:pPr>
            <a:r>
              <a:rPr lang="en-US" sz="1800" dirty="0"/>
              <a:t>    		      </a:t>
            </a:r>
          </a:p>
          <a:p>
            <a:pPr marL="566928" indent="-457200">
              <a:buNone/>
            </a:pPr>
            <a:endParaRPr lang="en-US" sz="1800" dirty="0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en-US" sz="2400" dirty="0"/>
              <a:t>    Possible cause                               Remedy</a:t>
            </a:r>
            <a:endParaRPr lang="el-GR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850</TotalTime>
  <Words>1894</Words>
  <Application>Microsoft Office PowerPoint</Application>
  <PresentationFormat>On-screen Show (4:3)</PresentationFormat>
  <Paragraphs>171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Lucida Sans Unicode</vt:lpstr>
      <vt:lpstr>Verdana</vt:lpstr>
      <vt:lpstr>Wingdings 2</vt:lpstr>
      <vt:lpstr>Wingdings 3</vt:lpstr>
      <vt:lpstr>Συγκέντρωση</vt:lpstr>
      <vt:lpstr>DIESEL ENGINE TROUBLESHOOTING</vt:lpstr>
      <vt:lpstr>A. Match the terms to the explanations.</vt:lpstr>
      <vt:lpstr>A. Match the terms to the explanations.</vt:lpstr>
      <vt:lpstr>Starting difficulties</vt:lpstr>
      <vt:lpstr>    Possible cause                               Remedy</vt:lpstr>
      <vt:lpstr>    Possible cause                               Remedy</vt:lpstr>
      <vt:lpstr>Starting difficulties</vt:lpstr>
      <vt:lpstr>    Possible cause                               Remedy</vt:lpstr>
      <vt:lpstr>    Possible cause                               Remedy</vt:lpstr>
      <vt:lpstr>Starting difficulties</vt:lpstr>
      <vt:lpstr>    Possible cause                               Remedy</vt:lpstr>
      <vt:lpstr>    Possible cause                               Remedy</vt:lpstr>
      <vt:lpstr>Starting difficulties</vt:lpstr>
      <vt:lpstr>    Possible cause                               Remedy</vt:lpstr>
      <vt:lpstr>    Possible cause                               Remedy</vt:lpstr>
      <vt:lpstr>Running difficulties</vt:lpstr>
      <vt:lpstr>You will read a list of running difficulties, some possible causes and their remedies. Use the words below to fill in the gaps.</vt:lpstr>
      <vt:lpstr>You will read a list of running difficulties, some possible causes and their remedies. Use the words below to fill in the gaps.</vt:lpstr>
      <vt:lpstr>You will read a list of running difficulties, some possible causes and their remedies. Use the words below to fill in the gaps.</vt:lpstr>
      <vt:lpstr>You will read a list of running difficulties, some possible causes and their remedies. Use the words below to fill in the gaps.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DIESEL ENGINE TROUBLESHOOTING</dc:title>
  <dc:creator>Athena</dc:creator>
  <cp:lastModifiedBy>Elli Xenitidou</cp:lastModifiedBy>
  <cp:revision>52</cp:revision>
  <dcterms:created xsi:type="dcterms:W3CDTF">2021-03-30T11:14:08Z</dcterms:created>
  <dcterms:modified xsi:type="dcterms:W3CDTF">2024-01-08T18:45:44Z</dcterms:modified>
</cp:coreProperties>
</file>