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1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64350" cy="99949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2" autoAdjust="0"/>
    <p:restoredTop sz="89831" autoAdjust="0"/>
  </p:normalViewPr>
  <p:slideViewPr>
    <p:cSldViewPr>
      <p:cViewPr varScale="1">
        <p:scale>
          <a:sx n="78" d="100"/>
          <a:sy n="78" d="100"/>
        </p:scale>
        <p:origin x="151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91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745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l">
              <a:defRPr sz="13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745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r">
              <a:defRPr sz="1300"/>
            </a:lvl1pPr>
          </a:lstStyle>
          <a:p>
            <a:fld id="{3B68A28C-5CCC-4F7C-9B3E-C24A51366347}" type="datetimeFigureOut">
              <a:rPr lang="el-GR" smtClean="0"/>
              <a:pPr/>
              <a:t>2/3/2022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493420"/>
            <a:ext cx="2974552" cy="499745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l">
              <a:defRPr sz="1300"/>
            </a:lvl1pPr>
          </a:lstStyle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8210" y="9493420"/>
            <a:ext cx="2974552" cy="499745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r">
              <a:defRPr sz="1300"/>
            </a:lvl1pPr>
          </a:lstStyle>
          <a:p>
            <a:fld id="{2AB2B8FD-F183-489F-8948-A413873DEB3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745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l">
              <a:defRPr sz="13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745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r">
              <a:defRPr sz="1300"/>
            </a:lvl1pPr>
          </a:lstStyle>
          <a:p>
            <a:fld id="{3D143D44-ECE5-4FF7-BBFA-AADF095D8388}" type="datetimeFigureOut">
              <a:rPr lang="el-GR" smtClean="0"/>
              <a:pPr/>
              <a:t>2/3/2022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32" tIns="48166" rIns="96332" bIns="48166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6435" y="4747578"/>
            <a:ext cx="5491480" cy="4497705"/>
          </a:xfrm>
          <a:prstGeom prst="rect">
            <a:avLst/>
          </a:prstGeom>
        </p:spPr>
        <p:txBody>
          <a:bodyPr vert="horz" lIns="96332" tIns="48166" rIns="96332" bIns="48166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93420"/>
            <a:ext cx="2974552" cy="499745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l">
              <a:defRPr sz="13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8210" y="9493420"/>
            <a:ext cx="2974552" cy="499745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r">
              <a:defRPr sz="1300"/>
            </a:lvl1pPr>
          </a:lstStyle>
          <a:p>
            <a:fld id="{E5534537-5A0C-4EA2-B485-222F604398C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Στοιχεία</a:t>
            </a:r>
            <a:r>
              <a:rPr lang="el-GR" baseline="0" dirty="0" smtClean="0"/>
              <a:t> μεταγωγής είναι γνωστά στη βιβλιογραφία με διάφορες ορολογίες, όπως: </a:t>
            </a:r>
            <a:r>
              <a:rPr lang="el-GR" b="1" baseline="0" dirty="0" smtClean="0"/>
              <a:t>Επεξεργαστές Μηνύματος Διασύνδεσης (</a:t>
            </a:r>
            <a:r>
              <a:rPr lang="en-US" b="1" baseline="0" dirty="0" smtClean="0"/>
              <a:t>Interface Message Processors - IMPs</a:t>
            </a:r>
            <a:r>
              <a:rPr lang="el-GR" b="1" baseline="0" dirty="0" smtClean="0"/>
              <a:t>)</a:t>
            </a:r>
            <a:r>
              <a:rPr lang="en-US" baseline="0" dirty="0" smtClean="0"/>
              <a:t>, </a:t>
            </a:r>
            <a:r>
              <a:rPr lang="el-GR" b="1" baseline="0" dirty="0" smtClean="0"/>
              <a:t>Κόμβοι Μεταγωγής Πακέτων (</a:t>
            </a:r>
            <a:r>
              <a:rPr lang="en-US" b="1" baseline="0" dirty="0" smtClean="0"/>
              <a:t>Packet Switching Nodes</a:t>
            </a:r>
            <a:r>
              <a:rPr lang="el-GR" b="1" baseline="0" dirty="0" smtClean="0"/>
              <a:t>)</a:t>
            </a:r>
            <a:r>
              <a:rPr lang="en-US" b="1" baseline="0" dirty="0" smtClean="0"/>
              <a:t>, </a:t>
            </a:r>
            <a:r>
              <a:rPr lang="el-GR" b="1" baseline="0" dirty="0" smtClean="0"/>
              <a:t>Ενδιάμεσα Συστήματα (</a:t>
            </a:r>
            <a:r>
              <a:rPr lang="en-US" b="1" baseline="0" dirty="0" smtClean="0"/>
              <a:t>Intermediate Systems</a:t>
            </a:r>
            <a:r>
              <a:rPr lang="el-GR" baseline="0" dirty="0" smtClean="0"/>
              <a:t>)</a:t>
            </a:r>
            <a:r>
              <a:rPr lang="en-US" baseline="0" dirty="0" smtClean="0"/>
              <a:t>, </a:t>
            </a:r>
            <a:r>
              <a:rPr lang="el-GR" b="1" baseline="0" dirty="0" smtClean="0"/>
              <a:t>Κέντρα Μεταγωγής Δεδομένων (</a:t>
            </a:r>
            <a:r>
              <a:rPr lang="en-US" b="1" baseline="0" dirty="0" smtClean="0"/>
              <a:t>Data Switching Exchange</a:t>
            </a:r>
            <a:r>
              <a:rPr lang="el-GR" b="1" baseline="0" dirty="0" smtClean="0"/>
              <a:t>)</a:t>
            </a:r>
            <a:r>
              <a:rPr lang="en-US" b="1" baseline="0" dirty="0" smtClean="0"/>
              <a:t> </a:t>
            </a:r>
            <a:r>
              <a:rPr lang="el-GR" baseline="0" dirty="0" smtClean="0"/>
              <a:t>κλπ.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34537-5A0C-4EA2-B485-222F604398C8}" type="slidenum">
              <a:rPr lang="el-GR" smtClean="0"/>
              <a:pPr/>
              <a:t>4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0764-A751-4031-AC5B-4DE1200A7E3A}" type="datetimeFigureOut">
              <a:rPr lang="el-GR" smtClean="0"/>
              <a:pPr/>
              <a:t>2/3/2022</a:t>
            </a:fld>
            <a:endParaRPr lang="el-GR" dirty="0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39FA-DF40-4828-BAF9-20A8FE6DBB4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0764-A751-4031-AC5B-4DE1200A7E3A}" type="datetimeFigureOut">
              <a:rPr lang="el-GR" smtClean="0"/>
              <a:pPr/>
              <a:t>2/3/2022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39FA-DF40-4828-BAF9-20A8FE6DBB4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0764-A751-4031-AC5B-4DE1200A7E3A}" type="datetimeFigureOut">
              <a:rPr lang="el-GR" smtClean="0"/>
              <a:pPr/>
              <a:t>2/3/2022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39FA-DF40-4828-BAF9-20A8FE6DBB4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0764-A751-4031-AC5B-4DE1200A7E3A}" type="datetimeFigureOut">
              <a:rPr lang="el-GR" smtClean="0"/>
              <a:pPr/>
              <a:t>2/3/2022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39FA-DF40-4828-BAF9-20A8FE6DBB4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0764-A751-4031-AC5B-4DE1200A7E3A}" type="datetimeFigureOut">
              <a:rPr lang="el-GR" smtClean="0"/>
              <a:pPr/>
              <a:t>2/3/2022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39FA-DF40-4828-BAF9-20A8FE6DBB4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0764-A751-4031-AC5B-4DE1200A7E3A}" type="datetimeFigureOut">
              <a:rPr lang="el-GR" smtClean="0"/>
              <a:pPr/>
              <a:t>2/3/2022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39FA-DF40-4828-BAF9-20A8FE6DBB4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0764-A751-4031-AC5B-4DE1200A7E3A}" type="datetimeFigureOut">
              <a:rPr lang="el-GR" smtClean="0"/>
              <a:pPr/>
              <a:t>2/3/2022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39FA-DF40-4828-BAF9-20A8FE6DBB4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0764-A751-4031-AC5B-4DE1200A7E3A}" type="datetimeFigureOut">
              <a:rPr lang="el-GR" smtClean="0"/>
              <a:pPr/>
              <a:t>2/3/2022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39FA-DF40-4828-BAF9-20A8FE6DBB4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0764-A751-4031-AC5B-4DE1200A7E3A}" type="datetimeFigureOut">
              <a:rPr lang="el-GR" smtClean="0"/>
              <a:pPr/>
              <a:t>2/3/2022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39FA-DF40-4828-BAF9-20A8FE6DBB4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0764-A751-4031-AC5B-4DE1200A7E3A}" type="datetimeFigureOut">
              <a:rPr lang="el-GR" smtClean="0"/>
              <a:pPr/>
              <a:t>2/3/2022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39FA-DF40-4828-BAF9-20A8FE6DBB4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0764-A751-4031-AC5B-4DE1200A7E3A}" type="datetimeFigureOut">
              <a:rPr lang="el-GR" smtClean="0"/>
              <a:pPr/>
              <a:t>2/3/2022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2B39FA-DF40-4828-BAF9-20A8FE6DBB43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750764-A751-4031-AC5B-4DE1200A7E3A}" type="datetimeFigureOut">
              <a:rPr lang="el-GR" smtClean="0"/>
              <a:pPr/>
              <a:t>2/3/2022</a:t>
            </a:fld>
            <a:endParaRPr lang="el-GR" dirty="0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2B39FA-DF40-4828-BAF9-20A8FE6DBB43}" type="slidenum">
              <a:rPr lang="el-GR" smtClean="0"/>
              <a:pPr/>
              <a:t>‹#›</a:t>
            </a:fld>
            <a:endParaRPr lang="el-GR" dirty="0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851648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ΠΛΗΡΟΦΟΡΙΚΗ – Η/Υ</a:t>
            </a:r>
            <a:br>
              <a:rPr lang="el-G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endParaRPr lang="el-GR" sz="32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9552" y="6140896"/>
            <a:ext cx="7854696" cy="600472"/>
          </a:xfrm>
        </p:spPr>
        <p:txBody>
          <a:bodyPr/>
          <a:lstStyle/>
          <a:p>
            <a:pPr algn="ctr"/>
            <a:r>
              <a:rPr lang="el-GR" b="1" u="sng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ΚΑΘΗΓΗΤΗΣ:  </a:t>
            </a:r>
            <a:r>
              <a:rPr lang="el-GR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Γεώργιος Καστανιώτης, </a:t>
            </a:r>
            <a: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PhD</a:t>
            </a:r>
            <a:endParaRPr lang="el-GR" b="1" dirty="0">
              <a:solidFill>
                <a:schemeClr val="bg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23528" y="18864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ΑΕΝ ΑΣΠΡΟΠΥΡΓΟΥ</a:t>
            </a:r>
            <a:endParaRPr lang="el-GR" b="1" dirty="0"/>
          </a:p>
        </p:txBody>
      </p:sp>
      <p:sp>
        <p:nvSpPr>
          <p:cNvPr id="5" name="2 - Υπότιτλος"/>
          <p:cNvSpPr txBox="1">
            <a:spLocks/>
          </p:cNvSpPr>
          <p:nvPr/>
        </p:nvSpPr>
        <p:spPr>
          <a:xfrm>
            <a:off x="691952" y="2996952"/>
            <a:ext cx="7854696" cy="2304256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l-GR" sz="2600" b="1" u="sng" noProof="0" dirty="0" smtClean="0">
                <a:latin typeface="+mj-lt"/>
              </a:rPr>
              <a:t>ΠΕΡΙΕΧΟΜΕΝΑ:</a:t>
            </a:r>
            <a:endParaRPr lang="en-US" sz="2600" b="1" u="sng" noProof="0" dirty="0" smtClean="0">
              <a:latin typeface="+mj-lt"/>
            </a:endParaRP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l-GR" sz="1400" b="1" dirty="0" smtClean="0">
                <a:latin typeface="+mj-lt"/>
              </a:rPr>
              <a:t>Δίκτυα Υπολογιστών: Εισαγωγή, Στόχοι, Πλεονεκτήματα, Πεδία-Τομείς Εφαρμογής / Δομή Δικτύων /  Τοπολογίες Δικτύων</a:t>
            </a:r>
            <a:r>
              <a:rPr lang="en-US" sz="1400" b="1" dirty="0" smtClean="0">
                <a:latin typeface="+mj-lt"/>
              </a:rPr>
              <a:t> (</a:t>
            </a:r>
            <a:r>
              <a:rPr lang="el-GR" sz="1400" b="1" dirty="0" smtClean="0">
                <a:latin typeface="+mj-lt"/>
              </a:rPr>
              <a:t>Αστέρα, Δακτυλίου, Διαύλου, Πλέγματος, </a:t>
            </a:r>
            <a:r>
              <a:rPr lang="el-GR" sz="1400" b="1" dirty="0" err="1" smtClean="0">
                <a:latin typeface="+mj-lt"/>
              </a:rPr>
              <a:t>Δέντρική</a:t>
            </a:r>
            <a:r>
              <a:rPr lang="el-GR" sz="1400" b="1" dirty="0" smtClean="0">
                <a:latin typeface="+mj-lt"/>
              </a:rPr>
              <a:t>) / Κατηγορίες Δικτύων</a:t>
            </a:r>
            <a:r>
              <a:rPr lang="en-US" sz="1400" b="1" dirty="0" smtClean="0">
                <a:latin typeface="+mj-lt"/>
              </a:rPr>
              <a:t>: </a:t>
            </a:r>
            <a:r>
              <a:rPr lang="el-GR" sz="1400" b="1" dirty="0" smtClean="0">
                <a:latin typeface="+mj-lt"/>
              </a:rPr>
              <a:t>Βάσει Σχέσης Αλληλεξάρτησης, Βάσει Έκτασης (</a:t>
            </a:r>
            <a:r>
              <a:rPr lang="en-US" sz="1400" b="1" dirty="0" smtClean="0">
                <a:latin typeface="+mj-lt"/>
              </a:rPr>
              <a:t>PAN, LAN, CAN, MAN, WAN</a:t>
            </a:r>
            <a:r>
              <a:rPr lang="el-GR" sz="1400" b="1" dirty="0" smtClean="0">
                <a:latin typeface="+mj-lt"/>
              </a:rPr>
              <a:t>)/  Μετάδοση Πληροφορίας / </a:t>
            </a:r>
            <a:r>
              <a:rPr lang="en-US" sz="1400" b="1" dirty="0" smtClean="0">
                <a:latin typeface="+mj-lt"/>
              </a:rPr>
              <a:t>MODEM / </a:t>
            </a:r>
            <a:r>
              <a:rPr lang="el-GR" sz="1400" b="1" dirty="0" smtClean="0">
                <a:latin typeface="+mj-lt"/>
              </a:rPr>
              <a:t>Διάδοση-Μεταγωγή Πληροφορίας / Μέσα Μετάδοσης /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l-GR" sz="1400" b="1" dirty="0" smtClean="0">
                <a:latin typeface="+mj-lt"/>
              </a:rPr>
              <a:t>ΔΙΑΔΙΚΤΥΟ: Εισαγωγή, Ιστορική Αναδρομή</a:t>
            </a:r>
            <a:r>
              <a:rPr lang="en-US" sz="1400" b="1" dirty="0" smtClean="0">
                <a:latin typeface="+mj-lt"/>
              </a:rPr>
              <a:t>, </a:t>
            </a:r>
            <a:r>
              <a:rPr lang="el-GR" sz="1400" b="1" dirty="0" smtClean="0">
                <a:latin typeface="+mj-lt"/>
              </a:rPr>
              <a:t>Λειτουργικότητα, Υπηρεσίες Διαδικτύου.</a:t>
            </a:r>
            <a:endParaRPr lang="el-GR" sz="1400" b="1" noProof="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ΚΑΤΗΓΟΡΙΕΣ ΔΙΚΤΥΩΝ (1)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pPr marL="361950" indent="-361950" algn="just">
              <a:buFont typeface="Wingdings" pitchFamily="2" charset="2"/>
              <a:buChar char="v"/>
            </a:pPr>
            <a:r>
              <a:rPr lang="el-GR" sz="2200" dirty="0" smtClean="0">
                <a:latin typeface="+mj-lt"/>
              </a:rPr>
              <a:t>Ταξινόμηση</a:t>
            </a:r>
            <a:r>
              <a:rPr lang="el-GR" sz="2200" dirty="0" smtClean="0"/>
              <a:t> </a:t>
            </a:r>
            <a:r>
              <a:rPr lang="el-GR" sz="2200" dirty="0" smtClean="0">
                <a:latin typeface="+mj-lt"/>
              </a:rPr>
              <a:t>βάσει της </a:t>
            </a:r>
            <a:r>
              <a:rPr lang="el-GR" sz="2200" b="1" dirty="0" smtClean="0">
                <a:latin typeface="+mj-lt"/>
              </a:rPr>
              <a:t>Σχέσης Αλληλεξάρτησης </a:t>
            </a:r>
            <a:r>
              <a:rPr lang="el-GR" sz="2200" dirty="0" smtClean="0">
                <a:latin typeface="+mj-lt"/>
              </a:rPr>
              <a:t>μεταξύ των Η/Υ:</a:t>
            </a:r>
          </a:p>
          <a:p>
            <a:pPr marL="727710" lvl="1" indent="-361950" algn="just">
              <a:buFont typeface="Wingdings" pitchFamily="2" charset="2"/>
              <a:buChar char="Ø"/>
            </a:pPr>
            <a:r>
              <a:rPr lang="el-GR" sz="2000" b="1" dirty="0" smtClean="0">
                <a:latin typeface="+mj-lt"/>
              </a:rPr>
              <a:t>Ιεραρχικά (ή Κατακόρυφα) Δίκτυα: </a:t>
            </a:r>
            <a:r>
              <a:rPr lang="el-GR" sz="2000" dirty="0" smtClean="0">
                <a:latin typeface="+mj-lt"/>
              </a:rPr>
              <a:t>Σε κάθε δύο κόμβους – Η/Υ, υπάρχει η σχέση Κύριου – Υπηρέτη (</a:t>
            </a:r>
            <a:r>
              <a:rPr lang="en-US" sz="2000" dirty="0" smtClean="0">
                <a:latin typeface="+mj-lt"/>
              </a:rPr>
              <a:t>Master – Slave</a:t>
            </a:r>
            <a:r>
              <a:rPr lang="el-GR" sz="2000" dirty="0" smtClean="0">
                <a:latin typeface="+mj-lt"/>
              </a:rPr>
              <a:t>)</a:t>
            </a:r>
            <a:r>
              <a:rPr lang="en-US" sz="2000" dirty="0" smtClean="0">
                <a:latin typeface="+mj-lt"/>
              </a:rPr>
              <a:t>.</a:t>
            </a:r>
            <a:endParaRPr lang="el-GR" sz="2000" dirty="0" smtClean="0">
              <a:latin typeface="+mj-lt"/>
            </a:endParaRPr>
          </a:p>
          <a:p>
            <a:pPr marL="727710" lvl="1" indent="-361950" algn="just">
              <a:buFont typeface="Wingdings" pitchFamily="2" charset="2"/>
              <a:buChar char="Ø"/>
            </a:pPr>
            <a:r>
              <a:rPr lang="el-GR" sz="2000" b="1" dirty="0" smtClean="0">
                <a:latin typeface="+mj-lt"/>
              </a:rPr>
              <a:t>Εταιρικά (ή Οριζόντια) Δίκτυα: </a:t>
            </a:r>
            <a:r>
              <a:rPr lang="el-GR" sz="2000" dirty="0" smtClean="0">
                <a:latin typeface="+mj-lt"/>
              </a:rPr>
              <a:t>Σχέση ισοτιμίας μεταξύ Η/Υ. Κάθε Η/Υ διαχειρίζεται τους πόρους του και έχει τον έλεγχο και την ευθύνη για την επικοινωνία με τους άλλους κόμβους – Η/Υ.</a:t>
            </a:r>
          </a:p>
          <a:p>
            <a:pPr marL="727710" lvl="1" indent="-361950" algn="just">
              <a:buFont typeface="Wingdings" pitchFamily="2" charset="2"/>
              <a:buChar char="Ø"/>
            </a:pPr>
            <a:r>
              <a:rPr lang="el-GR" sz="2000" b="1" dirty="0" smtClean="0">
                <a:latin typeface="+mj-lt"/>
              </a:rPr>
              <a:t>Σύνθετα Δίκτυα: </a:t>
            </a:r>
            <a:r>
              <a:rPr lang="el-GR" sz="2000" dirty="0" smtClean="0">
                <a:latin typeface="+mj-lt"/>
              </a:rPr>
              <a:t>Συνύπαρξη οριζοντίων και κατακόρυφων δικτύων σε διαφορετικά επίπεδα.</a:t>
            </a:r>
            <a:endParaRPr lang="en-US" sz="2000" dirty="0" smtClean="0">
              <a:latin typeface="+mj-lt"/>
            </a:endParaRPr>
          </a:p>
          <a:p>
            <a:pPr marL="361950" indent="-361950" algn="just">
              <a:buFont typeface="Wingdings" pitchFamily="2" charset="2"/>
              <a:buChar char="v"/>
            </a:pPr>
            <a:r>
              <a:rPr lang="el-GR" sz="2200" dirty="0" smtClean="0">
                <a:latin typeface="+mj-lt"/>
              </a:rPr>
              <a:t>Ταξινόμηση βάσει της </a:t>
            </a:r>
            <a:r>
              <a:rPr lang="el-GR" sz="2200" b="1" dirty="0" smtClean="0">
                <a:latin typeface="+mj-lt"/>
              </a:rPr>
              <a:t>Έκτασης</a:t>
            </a:r>
            <a:r>
              <a:rPr lang="el-GR" sz="2200" dirty="0" smtClean="0">
                <a:latin typeface="+mj-lt"/>
              </a:rPr>
              <a:t> που καλύπτουν:</a:t>
            </a:r>
          </a:p>
          <a:p>
            <a:pPr marL="727710" lvl="1" indent="-361950" algn="just">
              <a:buFont typeface="Wingdings" pitchFamily="2" charset="2"/>
              <a:buChar char="Ø"/>
            </a:pPr>
            <a:r>
              <a:rPr lang="el-GR" sz="2000" dirty="0" smtClean="0">
                <a:latin typeface="+mj-lt"/>
              </a:rPr>
              <a:t>Δίκτυα Προσωπικής Επικοινωνίας</a:t>
            </a:r>
            <a:r>
              <a:rPr lang="en-US" sz="2000" dirty="0" smtClean="0">
                <a:latin typeface="+mj-lt"/>
              </a:rPr>
              <a:t>.</a:t>
            </a:r>
          </a:p>
          <a:p>
            <a:pPr marL="727710" lvl="1" indent="-361950" algn="just">
              <a:buFont typeface="Wingdings" pitchFamily="2" charset="2"/>
              <a:buChar char="Ø"/>
            </a:pPr>
            <a:r>
              <a:rPr lang="el-GR" sz="2000" dirty="0" smtClean="0">
                <a:latin typeface="+mj-lt"/>
              </a:rPr>
              <a:t>Τοπικά Δίκτυα</a:t>
            </a:r>
            <a:r>
              <a:rPr lang="en-US" sz="2000" dirty="0" smtClean="0">
                <a:latin typeface="+mj-lt"/>
              </a:rPr>
              <a:t>.</a:t>
            </a:r>
          </a:p>
          <a:p>
            <a:pPr marL="727710" lvl="1" indent="-361950" algn="just">
              <a:buFont typeface="Wingdings" pitchFamily="2" charset="2"/>
              <a:buChar char="Ø"/>
            </a:pPr>
            <a:r>
              <a:rPr lang="el-GR" sz="2000" dirty="0" smtClean="0">
                <a:latin typeface="+mj-lt"/>
              </a:rPr>
              <a:t>Δίκτυα Πανεπιστημιούπολης</a:t>
            </a:r>
            <a:r>
              <a:rPr lang="en-US" sz="2000" dirty="0" smtClean="0">
                <a:latin typeface="+mj-lt"/>
              </a:rPr>
              <a:t>.</a:t>
            </a:r>
          </a:p>
          <a:p>
            <a:pPr marL="727710" lvl="1" indent="-361950" algn="just">
              <a:buFont typeface="Wingdings" pitchFamily="2" charset="2"/>
              <a:buChar char="Ø"/>
            </a:pPr>
            <a:r>
              <a:rPr lang="el-GR" sz="2000" dirty="0" smtClean="0">
                <a:latin typeface="+mj-lt"/>
              </a:rPr>
              <a:t>Μητροπολιτικά Δίκτυα</a:t>
            </a:r>
            <a:r>
              <a:rPr lang="en-US" sz="2000" dirty="0" smtClean="0">
                <a:latin typeface="+mj-lt"/>
              </a:rPr>
              <a:t>.</a:t>
            </a:r>
          </a:p>
          <a:p>
            <a:pPr marL="727710" lvl="1" indent="-361950" algn="just">
              <a:buFont typeface="Wingdings" pitchFamily="2" charset="2"/>
              <a:buChar char="Ø"/>
            </a:pPr>
            <a:r>
              <a:rPr lang="el-GR" sz="2000" dirty="0" smtClean="0">
                <a:latin typeface="+mj-lt"/>
              </a:rPr>
              <a:t>Δίκτυα Ευρείας Περιοχής</a:t>
            </a:r>
            <a:r>
              <a:rPr lang="en-US" sz="2000" dirty="0" smtClean="0">
                <a:latin typeface="+mj-lt"/>
              </a:rPr>
              <a:t>.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ΑΕΝ ΑΣΠΡΟΠΥΡΓΟΥ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ΚΑΤΗΓΟΡΙΕΣ ΔΙΚΤΥΩΝ (2)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pPr marL="361950" indent="-361950" algn="just">
              <a:buFont typeface="Wingdings" pitchFamily="2" charset="2"/>
              <a:buChar char="v"/>
            </a:pPr>
            <a:r>
              <a:rPr lang="el-GR" sz="2200" b="1" dirty="0" smtClean="0">
                <a:latin typeface="+mj-lt"/>
              </a:rPr>
              <a:t>Δίκτυα Προσωπικής Επικοινωνίας (</a:t>
            </a:r>
            <a:r>
              <a:rPr lang="en-US" sz="2200" b="1" dirty="0" smtClean="0">
                <a:latin typeface="+mj-lt"/>
              </a:rPr>
              <a:t>PAN</a:t>
            </a:r>
            <a:r>
              <a:rPr lang="el-GR" sz="2200" b="1" dirty="0" smtClean="0">
                <a:latin typeface="+mj-lt"/>
              </a:rPr>
              <a:t>–</a:t>
            </a:r>
            <a:r>
              <a:rPr lang="en-US" sz="2200" b="1" dirty="0" smtClean="0">
                <a:latin typeface="+mj-lt"/>
              </a:rPr>
              <a:t>Personal Area Networks</a:t>
            </a:r>
            <a:r>
              <a:rPr lang="el-GR" sz="2200" b="1" dirty="0" smtClean="0">
                <a:latin typeface="+mj-lt"/>
              </a:rPr>
              <a:t>):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000" dirty="0" smtClean="0">
                <a:latin typeface="+mj-lt"/>
              </a:rPr>
              <a:t>Πολύ μικρή εμβέλεια, τυπικά λίγα μέτρα.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000" dirty="0" smtClean="0">
                <a:latin typeface="+mj-lt"/>
              </a:rPr>
              <a:t>Συνήθως σχετίζονται με την επικοινωνία των συσκευών του χρήστη (κινητού τηλεφώνου, υπολογιστή παλάμης, κλπ).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000" dirty="0" smtClean="0">
                <a:latin typeface="+mj-lt"/>
              </a:rPr>
              <a:t>Είναι δυνατή και η ασύρματη επικοινωνία (</a:t>
            </a:r>
            <a:r>
              <a:rPr lang="en-US" sz="2000" dirty="0" smtClean="0">
                <a:latin typeface="+mj-lt"/>
              </a:rPr>
              <a:t>WPAN</a:t>
            </a:r>
            <a:r>
              <a:rPr lang="el-GR" sz="2000" dirty="0" smtClean="0">
                <a:latin typeface="+mj-lt"/>
              </a:rPr>
              <a:t>)</a:t>
            </a:r>
            <a:r>
              <a:rPr lang="en-US" sz="2000" dirty="0" smtClean="0">
                <a:latin typeface="+mj-lt"/>
              </a:rPr>
              <a:t>.</a:t>
            </a:r>
            <a:endParaRPr lang="el-GR" sz="2000" dirty="0" smtClean="0">
              <a:latin typeface="+mj-lt"/>
            </a:endParaRP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000" u="sng" dirty="0" smtClean="0">
                <a:latin typeface="+mj-lt"/>
              </a:rPr>
              <a:t>Τεχνολογίες:</a:t>
            </a:r>
            <a:r>
              <a:rPr lang="el-GR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Bluetooth, IrDA</a:t>
            </a:r>
          </a:p>
          <a:p>
            <a:pPr marL="361950" indent="-361950" algn="just">
              <a:buFont typeface="Wingdings" pitchFamily="2" charset="2"/>
              <a:buChar char="v"/>
            </a:pPr>
            <a:r>
              <a:rPr lang="el-GR" sz="2200" b="1" dirty="0" smtClean="0">
                <a:latin typeface="+mj-lt"/>
              </a:rPr>
              <a:t>Τοπικά Δίκτυα (</a:t>
            </a:r>
            <a:r>
              <a:rPr lang="en-US" sz="2200" b="1" dirty="0" smtClean="0">
                <a:latin typeface="+mj-lt"/>
              </a:rPr>
              <a:t>LAN </a:t>
            </a:r>
            <a:r>
              <a:rPr lang="el-GR" sz="2200" b="1" dirty="0" smtClean="0">
                <a:latin typeface="+mj-lt"/>
              </a:rPr>
              <a:t>– </a:t>
            </a:r>
            <a:r>
              <a:rPr lang="en-US" sz="2200" b="1" dirty="0" smtClean="0">
                <a:latin typeface="+mj-lt"/>
              </a:rPr>
              <a:t>Local Area Networks</a:t>
            </a:r>
            <a:r>
              <a:rPr lang="el-GR" sz="2200" b="1" dirty="0" smtClean="0">
                <a:latin typeface="+mj-lt"/>
              </a:rPr>
              <a:t>):</a:t>
            </a:r>
            <a:endParaRPr lang="en-US" sz="2200" b="1" dirty="0" smtClean="0">
              <a:latin typeface="+mj-lt"/>
            </a:endParaRP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000" dirty="0" smtClean="0">
                <a:latin typeface="+mj-lt"/>
              </a:rPr>
              <a:t>Καλύπτουν μια μικρή περιοχή (π.χ. σπίτι, γραφείο ή γειτονικά γραφεία, καφετέρια, εργαστήριο, κλπ).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000" dirty="0" smtClean="0">
                <a:latin typeface="+mj-lt"/>
              </a:rPr>
              <a:t>Βρίσκουν εφαρμογή σε εταιρείες και επιχειρήσεις.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000" smtClean="0">
                <a:latin typeface="+mj-lt"/>
              </a:rPr>
              <a:t>Πολλοί </a:t>
            </a:r>
            <a:r>
              <a:rPr lang="el-GR" sz="2000" dirty="0" smtClean="0">
                <a:latin typeface="+mj-lt"/>
              </a:rPr>
              <a:t>αυτόνομοι Η/Υ που τρέχουν προγράμματα που μπορεί να αξιοποιούν και να μοιράζονται δικτυακούς πόρους (Εξυπηρετητές</a:t>
            </a:r>
            <a:r>
              <a:rPr lang="en-US" sz="2000" dirty="0" smtClean="0">
                <a:latin typeface="+mj-lt"/>
              </a:rPr>
              <a:t>, </a:t>
            </a:r>
            <a:r>
              <a:rPr lang="el-GR" sz="2000" dirty="0" smtClean="0">
                <a:latin typeface="+mj-lt"/>
              </a:rPr>
              <a:t>Εκτυπωτές, κλπ).</a:t>
            </a:r>
            <a:endParaRPr lang="en-US" sz="2000" dirty="0" smtClean="0">
              <a:latin typeface="+mj-lt"/>
            </a:endParaRP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000" u="sng" dirty="0" smtClean="0">
                <a:latin typeface="+mj-lt"/>
              </a:rPr>
              <a:t>Τεχνολογίες:</a:t>
            </a:r>
            <a:r>
              <a:rPr lang="el-GR" sz="2000" dirty="0" smtClean="0">
                <a:latin typeface="+mj-lt"/>
              </a:rPr>
              <a:t> Ενσύρματες</a:t>
            </a:r>
            <a:r>
              <a:rPr lang="en-US" sz="2000" dirty="0" smtClean="0">
                <a:latin typeface="+mj-lt"/>
              </a:rPr>
              <a:t> (</a:t>
            </a:r>
            <a:r>
              <a:rPr lang="el-GR" sz="2000" dirty="0" smtClean="0">
                <a:latin typeface="+mj-lt"/>
              </a:rPr>
              <a:t>π.χ. </a:t>
            </a:r>
            <a:r>
              <a:rPr lang="en-US" sz="2000" dirty="0" smtClean="0">
                <a:latin typeface="+mj-lt"/>
              </a:rPr>
              <a:t>Ethernet)</a:t>
            </a:r>
            <a:r>
              <a:rPr lang="el-GR" sz="2000" dirty="0" smtClean="0">
                <a:latin typeface="+mj-lt"/>
              </a:rPr>
              <a:t> και Ασύρματες (π.χ. </a:t>
            </a:r>
            <a:r>
              <a:rPr lang="en-US" sz="2000" dirty="0" smtClean="0">
                <a:latin typeface="+mj-lt"/>
              </a:rPr>
              <a:t>Wi-Fi</a:t>
            </a:r>
            <a:r>
              <a:rPr lang="el-GR" sz="2000" dirty="0" smtClean="0">
                <a:latin typeface="+mj-lt"/>
              </a:rPr>
              <a:t>).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ΑΕΝ ΑΣΠΡΟΠΥΡΓΟΥ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ΚΑΤΗΓΟΡΙΕΣ ΔΙΚΤΥΩΝ (3)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 marL="361950" indent="-361950" algn="just">
              <a:buFont typeface="Wingdings" pitchFamily="2" charset="2"/>
              <a:buChar char="v"/>
            </a:pPr>
            <a:r>
              <a:rPr lang="el-GR" sz="2200" b="1" dirty="0" smtClean="0">
                <a:latin typeface="+mj-lt"/>
              </a:rPr>
              <a:t>Δίκτυα Πανεπιστημιούπολης (</a:t>
            </a:r>
            <a:r>
              <a:rPr lang="en-US" sz="2200" b="1" dirty="0" smtClean="0">
                <a:latin typeface="+mj-lt"/>
              </a:rPr>
              <a:t>CAN</a:t>
            </a:r>
            <a:r>
              <a:rPr lang="el-GR" sz="2200" b="1" dirty="0" smtClean="0">
                <a:latin typeface="+mj-lt"/>
              </a:rPr>
              <a:t> –</a:t>
            </a:r>
            <a:r>
              <a:rPr lang="en-US" sz="2200" b="1" dirty="0" smtClean="0">
                <a:latin typeface="+mj-lt"/>
              </a:rPr>
              <a:t> Campus Area Networks</a:t>
            </a:r>
            <a:r>
              <a:rPr lang="el-GR" sz="2200" b="1" dirty="0" smtClean="0">
                <a:latin typeface="+mj-lt"/>
              </a:rPr>
              <a:t>):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000" dirty="0" smtClean="0">
                <a:latin typeface="+mj-lt"/>
              </a:rPr>
              <a:t>Πρόκειται για δίκτυα που συνδέουν περιοχές περιορισμένης εκτάσεως, συνήθως όσο μια πανεπιστημιούπολη.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000" dirty="0" smtClean="0">
                <a:latin typeface="+mj-lt"/>
              </a:rPr>
              <a:t>Συνδέουν σύνολο κτηρίων, ακαδημαϊκών τμημάτων, βιβλιοθηκών, κλπ.</a:t>
            </a:r>
            <a:endParaRPr lang="en-US" sz="2000" dirty="0" smtClean="0">
              <a:latin typeface="+mj-lt"/>
            </a:endParaRPr>
          </a:p>
          <a:p>
            <a:pPr marL="361950" indent="-361950" algn="just">
              <a:buFont typeface="Wingdings" pitchFamily="2" charset="2"/>
              <a:buChar char="v"/>
            </a:pPr>
            <a:r>
              <a:rPr lang="el-GR" sz="2200" b="1" dirty="0" smtClean="0">
                <a:latin typeface="+mj-lt"/>
              </a:rPr>
              <a:t>Μητροπολιτικά Δίκτυα (</a:t>
            </a:r>
            <a:r>
              <a:rPr lang="en-US" sz="2200" b="1" dirty="0" smtClean="0">
                <a:latin typeface="+mj-lt"/>
              </a:rPr>
              <a:t>MAN </a:t>
            </a:r>
            <a:r>
              <a:rPr lang="el-GR" sz="2200" b="1" dirty="0" smtClean="0">
                <a:latin typeface="+mj-lt"/>
              </a:rPr>
              <a:t>– </a:t>
            </a:r>
            <a:r>
              <a:rPr lang="en-US" sz="2200" b="1" dirty="0" smtClean="0">
                <a:latin typeface="+mj-lt"/>
              </a:rPr>
              <a:t>Metropolitan Area Networks</a:t>
            </a:r>
            <a:r>
              <a:rPr lang="el-GR" sz="2200" b="1" dirty="0" smtClean="0">
                <a:latin typeface="+mj-lt"/>
              </a:rPr>
              <a:t>):</a:t>
            </a:r>
            <a:endParaRPr lang="en-US" sz="2200" b="1" dirty="0" smtClean="0">
              <a:latin typeface="+mj-lt"/>
            </a:endParaRP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000" dirty="0" smtClean="0">
                <a:latin typeface="+mj-lt"/>
              </a:rPr>
              <a:t>Μεγάλα δίκτυα σε έκταση ολόκληρης πόλης.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000" dirty="0" smtClean="0">
                <a:latin typeface="+mj-lt"/>
              </a:rPr>
              <a:t>Η υποδομή τους βασίζεται είτε σε ασύρματες τεχνολογίες είτε σε ενσύρματες τεχνολογίες, κυρίως οπτικών ινών.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000" u="sng" dirty="0" smtClean="0">
                <a:latin typeface="+mj-lt"/>
              </a:rPr>
              <a:t>Παράδειγμα:</a:t>
            </a:r>
            <a:r>
              <a:rPr lang="el-GR" sz="2000" dirty="0" smtClean="0">
                <a:latin typeface="+mj-lt"/>
              </a:rPr>
              <a:t> το δίκτυο των ΑΤΜ σε μια τράπεζα.</a:t>
            </a:r>
          </a:p>
          <a:p>
            <a:pPr marL="361950" indent="-361950" algn="just">
              <a:buFont typeface="Wingdings" pitchFamily="2" charset="2"/>
              <a:buChar char="v"/>
            </a:pPr>
            <a:r>
              <a:rPr lang="el-GR" sz="2200" b="1" dirty="0" smtClean="0">
                <a:latin typeface="+mj-lt"/>
              </a:rPr>
              <a:t>Δίκτυα Ευρείας Περιοχής (</a:t>
            </a:r>
            <a:r>
              <a:rPr lang="en-US" sz="2200" b="1" dirty="0" smtClean="0">
                <a:latin typeface="+mj-lt"/>
              </a:rPr>
              <a:t>WAN</a:t>
            </a:r>
            <a:r>
              <a:rPr lang="el-GR" sz="2200" b="1" dirty="0" smtClean="0">
                <a:latin typeface="+mj-lt"/>
              </a:rPr>
              <a:t> –</a:t>
            </a:r>
            <a:r>
              <a:rPr lang="en-US" sz="2200" b="1" dirty="0" smtClean="0">
                <a:latin typeface="+mj-lt"/>
              </a:rPr>
              <a:t> Wide Area Networks)</a:t>
            </a:r>
            <a:r>
              <a:rPr lang="el-GR" sz="2200" b="1" dirty="0" smtClean="0">
                <a:latin typeface="+mj-lt"/>
              </a:rPr>
              <a:t>: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000" dirty="0" smtClean="0">
                <a:latin typeface="+mj-lt"/>
              </a:rPr>
              <a:t>Καλύπτουν ευρύτερες γεωγραφικές περιοχές, χωρίς περιορισμούς.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000" dirty="0" smtClean="0">
                <a:latin typeface="+mj-lt"/>
              </a:rPr>
              <a:t>Συνδέουν μεταξύ τους δίκτυα των άλλων κατηγοριών.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000" u="sng" dirty="0" smtClean="0">
                <a:latin typeface="+mj-lt"/>
              </a:rPr>
              <a:t>Παράδειγμα:</a:t>
            </a:r>
            <a:r>
              <a:rPr lang="el-GR" sz="2000" dirty="0" smtClean="0">
                <a:latin typeface="+mj-lt"/>
              </a:rPr>
              <a:t> Διαδίκτυο (</a:t>
            </a:r>
            <a:r>
              <a:rPr lang="en-US" sz="2000" dirty="0" smtClean="0">
                <a:latin typeface="+mj-lt"/>
              </a:rPr>
              <a:t>Internet</a:t>
            </a:r>
            <a:r>
              <a:rPr lang="el-GR" sz="2000" dirty="0" smtClean="0">
                <a:latin typeface="+mj-lt"/>
              </a:rPr>
              <a:t>)</a:t>
            </a:r>
            <a:r>
              <a:rPr lang="en-US" sz="2000" dirty="0" smtClean="0">
                <a:latin typeface="+mj-lt"/>
              </a:rPr>
              <a:t>.</a:t>
            </a:r>
            <a:endParaRPr lang="el-GR" sz="2000" dirty="0" smtClean="0">
              <a:latin typeface="+mj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ΑΕΝ ΑΣΠΡΟΠΥΡΓΟΥ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ΜΕΤΑΔΟΣΗ ΠΛΗΡΟΦΟΡΙΑΣ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 marL="361950" indent="-361950" algn="just">
              <a:buFont typeface="Wingdings" pitchFamily="2" charset="2"/>
              <a:buChar char="v"/>
            </a:pPr>
            <a:r>
              <a:rPr lang="el-GR" sz="2200" dirty="0" smtClean="0">
                <a:latin typeface="+mj-lt"/>
              </a:rPr>
              <a:t>Η πληροφορία στους Η/Υ είναι ψηφιακή.</a:t>
            </a:r>
          </a:p>
          <a:p>
            <a:pPr marL="361950" indent="-361950" algn="just">
              <a:buFont typeface="Wingdings" pitchFamily="2" charset="2"/>
              <a:buChar char="v"/>
            </a:pPr>
            <a:r>
              <a:rPr lang="el-GR" sz="2200" dirty="0" smtClean="0">
                <a:latin typeface="+mj-lt"/>
              </a:rPr>
              <a:t>Υπάρχουν δύο (2) τρόποι μετάδοσης της πληροφορίας από τον Η/Υ σε ένα δίκτυο:</a:t>
            </a:r>
          </a:p>
          <a:p>
            <a:pPr marL="727710" lvl="1" indent="-361950" algn="just">
              <a:buFont typeface="Wingdings" pitchFamily="2" charset="2"/>
              <a:buChar char="Ø"/>
            </a:pPr>
            <a:r>
              <a:rPr lang="el-GR" sz="2000" b="1" dirty="0" smtClean="0">
                <a:latin typeface="+mj-lt"/>
              </a:rPr>
              <a:t>Αναλογική Μετάδοση</a:t>
            </a:r>
            <a:r>
              <a:rPr lang="el-GR" sz="2000" dirty="0" smtClean="0">
                <a:latin typeface="+mj-lt"/>
              </a:rPr>
              <a:t>: </a:t>
            </a:r>
          </a:p>
          <a:p>
            <a:pPr marL="1002030" lvl="2" indent="-361950" algn="just">
              <a:buFont typeface="Wingdings" pitchFamily="2" charset="2"/>
              <a:buChar char="ü"/>
            </a:pPr>
            <a:r>
              <a:rPr lang="el-GR" sz="1800" b="1" i="1" dirty="0" smtClean="0">
                <a:latin typeface="+mj-lt"/>
              </a:rPr>
              <a:t>Διαμόρφωση</a:t>
            </a:r>
            <a:r>
              <a:rPr lang="el-GR" sz="1800" dirty="0" smtClean="0">
                <a:latin typeface="+mj-lt"/>
              </a:rPr>
              <a:t> της ψηφιακής πληροφορίας σε αναλογικό σήμα, στον αποστολέα.</a:t>
            </a:r>
          </a:p>
          <a:p>
            <a:pPr marL="1002030" lvl="2" indent="-361950" algn="just">
              <a:buFont typeface="Wingdings" pitchFamily="2" charset="2"/>
              <a:buChar char="ü"/>
            </a:pPr>
            <a:r>
              <a:rPr lang="el-GR" sz="1800" b="1" i="1" dirty="0" err="1" smtClean="0">
                <a:latin typeface="+mj-lt"/>
              </a:rPr>
              <a:t>Αποδιαμόρφωση</a:t>
            </a:r>
            <a:r>
              <a:rPr lang="el-GR" sz="1800" dirty="0" smtClean="0">
                <a:latin typeface="+mj-lt"/>
              </a:rPr>
              <a:t> του αναλογικού σήματος σε ψηφιακή πληροφορία στον παραλήπτη.</a:t>
            </a:r>
          </a:p>
          <a:p>
            <a:pPr marL="1002030" lvl="2" indent="-361950" algn="just">
              <a:buFont typeface="Wingdings" pitchFamily="2" charset="2"/>
              <a:buChar char="ü"/>
            </a:pPr>
            <a:r>
              <a:rPr lang="el-GR" sz="1800" dirty="0" smtClean="0">
                <a:latin typeface="+mj-lt"/>
              </a:rPr>
              <a:t>Η διαμόρφωση / </a:t>
            </a:r>
            <a:r>
              <a:rPr lang="el-GR" sz="1800" dirty="0" err="1" smtClean="0">
                <a:latin typeface="+mj-lt"/>
              </a:rPr>
              <a:t>αποδιαμόρφωση</a:t>
            </a:r>
            <a:r>
              <a:rPr lang="el-GR" sz="1800" dirty="0" smtClean="0">
                <a:latin typeface="+mj-lt"/>
              </a:rPr>
              <a:t> πραγματοποιείται από εξειδικευμένη συσκευή που ονομάζεται </a:t>
            </a:r>
            <a:r>
              <a:rPr lang="el-GR" sz="1800" b="1" i="1" dirty="0" smtClean="0">
                <a:latin typeface="+mj-lt"/>
              </a:rPr>
              <a:t>Διαμορφωτής/</a:t>
            </a:r>
            <a:r>
              <a:rPr lang="el-GR" sz="1800" b="1" i="1" dirty="0" err="1" smtClean="0">
                <a:latin typeface="+mj-lt"/>
              </a:rPr>
              <a:t>Αποδιαμορφωτής</a:t>
            </a:r>
            <a:r>
              <a:rPr lang="el-GR" sz="1800" b="1" i="1" dirty="0" smtClean="0">
                <a:latin typeface="+mj-lt"/>
              </a:rPr>
              <a:t> (</a:t>
            </a:r>
            <a:r>
              <a:rPr lang="en-US" sz="1800" b="1" i="1" dirty="0" smtClean="0">
                <a:latin typeface="+mj-lt"/>
              </a:rPr>
              <a:t>Modem</a:t>
            </a:r>
            <a:r>
              <a:rPr lang="el-GR" sz="1800" b="1" i="1" dirty="0" smtClean="0">
                <a:latin typeface="+mj-lt"/>
              </a:rPr>
              <a:t>)</a:t>
            </a:r>
            <a:r>
              <a:rPr lang="en-US" sz="1800" dirty="0" smtClean="0">
                <a:latin typeface="+mj-lt"/>
              </a:rPr>
              <a:t>.</a:t>
            </a:r>
            <a:endParaRPr lang="el-GR" sz="1800" dirty="0" smtClean="0">
              <a:latin typeface="+mj-lt"/>
            </a:endParaRPr>
          </a:p>
          <a:p>
            <a:pPr marL="727710" lvl="1" indent="-361950" algn="just">
              <a:buFont typeface="Wingdings" pitchFamily="2" charset="2"/>
              <a:buChar char="Ø"/>
            </a:pPr>
            <a:r>
              <a:rPr lang="el-GR" sz="2000" b="1" dirty="0" smtClean="0">
                <a:latin typeface="+mj-lt"/>
              </a:rPr>
              <a:t>Ψηφιακή Μετάδοση</a:t>
            </a:r>
            <a:r>
              <a:rPr lang="el-GR" sz="2000" dirty="0" smtClean="0">
                <a:latin typeface="+mj-lt"/>
              </a:rPr>
              <a:t>:</a:t>
            </a:r>
            <a:r>
              <a:rPr lang="en-US" sz="2000" dirty="0" smtClean="0">
                <a:latin typeface="+mj-lt"/>
              </a:rPr>
              <a:t> </a:t>
            </a:r>
            <a:endParaRPr lang="el-GR" sz="2000" dirty="0" smtClean="0">
              <a:latin typeface="+mj-lt"/>
            </a:endParaRPr>
          </a:p>
          <a:p>
            <a:pPr marL="1002030" lvl="2" indent="-361950" algn="just">
              <a:buFont typeface="Wingdings" pitchFamily="2" charset="2"/>
              <a:buChar char="Ø"/>
            </a:pPr>
            <a:r>
              <a:rPr lang="el-GR" sz="1800" b="1" dirty="0" smtClean="0">
                <a:latin typeface="+mj-lt"/>
              </a:rPr>
              <a:t>Κωδικοποίηση</a:t>
            </a:r>
            <a:r>
              <a:rPr lang="el-GR" sz="1800" dirty="0" smtClean="0">
                <a:latin typeface="+mj-lt"/>
              </a:rPr>
              <a:t> της ψηφιακής πληροφορίας σε ψηφιακούς παλμούς, στον αποστολέα).</a:t>
            </a:r>
          </a:p>
          <a:p>
            <a:pPr marL="1002030" lvl="2" indent="-361950" algn="just">
              <a:buFont typeface="Wingdings" pitchFamily="2" charset="2"/>
              <a:buChar char="Ø"/>
            </a:pPr>
            <a:r>
              <a:rPr lang="el-GR" sz="1800" b="1" dirty="0" smtClean="0">
                <a:latin typeface="+mj-lt"/>
              </a:rPr>
              <a:t>Αποκωδικοποίηση </a:t>
            </a:r>
            <a:r>
              <a:rPr lang="el-GR" sz="1800" dirty="0" smtClean="0">
                <a:latin typeface="+mj-lt"/>
              </a:rPr>
              <a:t>του ψηφιακού παλμού σε ψηφιακή πληροφορία στον παραλήπτη.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ΑΕΝ ΑΣΠΡΟΠΥΡΓΟΥ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MODEM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 marL="361950" indent="-361950" algn="just">
              <a:buFont typeface="Wingdings" pitchFamily="2" charset="2"/>
              <a:buChar char="v"/>
            </a:pPr>
            <a:r>
              <a:rPr lang="el-GR" sz="2200" dirty="0" smtClean="0">
                <a:latin typeface="+mj-lt"/>
              </a:rPr>
              <a:t>Πρόκειται για συσκευή που διαμορφώνει και </a:t>
            </a:r>
            <a:r>
              <a:rPr lang="el-GR" sz="2200" dirty="0" err="1" smtClean="0">
                <a:latin typeface="+mj-lt"/>
              </a:rPr>
              <a:t>αποδιαμορφώνει</a:t>
            </a:r>
            <a:r>
              <a:rPr lang="el-GR" sz="2200" dirty="0" smtClean="0">
                <a:latin typeface="+mj-lt"/>
              </a:rPr>
              <a:t> μεταξύ ψηφιακής πληροφορίας και αναλογικού σήματος κατά την αναλογική μετάδοση.</a:t>
            </a:r>
          </a:p>
          <a:p>
            <a:pPr marL="361950" indent="-361950" algn="just">
              <a:buFont typeface="Wingdings" pitchFamily="2" charset="2"/>
              <a:buChar char="v"/>
            </a:pPr>
            <a:r>
              <a:rPr lang="el-GR" sz="2200" b="1" dirty="0" smtClean="0">
                <a:latin typeface="+mj-lt"/>
              </a:rPr>
              <a:t>Τύποι </a:t>
            </a:r>
            <a:r>
              <a:rPr lang="en-US" sz="2200" b="1" dirty="0" smtClean="0">
                <a:latin typeface="+mj-lt"/>
              </a:rPr>
              <a:t>MODEM</a:t>
            </a:r>
            <a:r>
              <a:rPr lang="el-GR" sz="2200" dirty="0" smtClean="0">
                <a:latin typeface="+mj-lt"/>
              </a:rPr>
              <a:t>:</a:t>
            </a:r>
          </a:p>
          <a:p>
            <a:pPr marL="727710" lvl="1" indent="-361950" algn="just">
              <a:buFont typeface="Wingdings" pitchFamily="2" charset="2"/>
              <a:buChar char="Ø"/>
            </a:pPr>
            <a:r>
              <a:rPr lang="el-GR" sz="2000" dirty="0" smtClean="0">
                <a:latin typeface="+mj-lt"/>
              </a:rPr>
              <a:t>Βάσει του φάσματος συχνοτήτων:</a:t>
            </a:r>
          </a:p>
          <a:p>
            <a:pPr marL="1002030" lvl="2" indent="-361950" algn="just">
              <a:buFont typeface="Wingdings" pitchFamily="2" charset="2"/>
              <a:buChar char="ü"/>
            </a:pPr>
            <a:r>
              <a:rPr lang="en-US" sz="1800" dirty="0" smtClean="0">
                <a:latin typeface="+mj-lt"/>
              </a:rPr>
              <a:t>Modem </a:t>
            </a:r>
            <a:r>
              <a:rPr lang="el-GR" sz="1800" dirty="0" smtClean="0">
                <a:latin typeface="+mj-lt"/>
              </a:rPr>
              <a:t>ακουστικών συχνοτήτων (</a:t>
            </a:r>
            <a:r>
              <a:rPr lang="en-US" sz="1800" dirty="0" err="1" smtClean="0">
                <a:latin typeface="+mj-lt"/>
              </a:rPr>
              <a:t>Voiceband</a:t>
            </a:r>
            <a:r>
              <a:rPr lang="en-US" sz="1800" dirty="0" smtClean="0">
                <a:latin typeface="+mj-lt"/>
              </a:rPr>
              <a:t> Modem, 300 – 3400 Hz</a:t>
            </a:r>
            <a:r>
              <a:rPr lang="el-GR" sz="1800" dirty="0" smtClean="0">
                <a:latin typeface="+mj-lt"/>
              </a:rPr>
              <a:t>).</a:t>
            </a:r>
          </a:p>
          <a:p>
            <a:pPr marL="1002030" lvl="2" indent="-361950" algn="just">
              <a:buFont typeface="Wingdings" pitchFamily="2" charset="2"/>
              <a:buChar char="ü"/>
            </a:pPr>
            <a:r>
              <a:rPr lang="en-US" sz="1800" dirty="0" smtClean="0">
                <a:latin typeface="+mj-lt"/>
              </a:rPr>
              <a:t>Modem </a:t>
            </a:r>
            <a:r>
              <a:rPr lang="el-GR" sz="1800" dirty="0" smtClean="0">
                <a:latin typeface="+mj-lt"/>
              </a:rPr>
              <a:t>βασικής ζώνης (</a:t>
            </a:r>
            <a:r>
              <a:rPr lang="en-US" sz="1800" dirty="0" smtClean="0">
                <a:latin typeface="+mj-lt"/>
              </a:rPr>
              <a:t>Baseband Modem, 0 – 100 KHz</a:t>
            </a:r>
            <a:r>
              <a:rPr lang="el-GR" sz="1800" dirty="0" smtClean="0">
                <a:latin typeface="+mj-lt"/>
              </a:rPr>
              <a:t>)</a:t>
            </a:r>
            <a:r>
              <a:rPr lang="en-US" sz="1800" dirty="0" smtClean="0">
                <a:latin typeface="+mj-lt"/>
              </a:rPr>
              <a:t>.</a:t>
            </a:r>
          </a:p>
          <a:p>
            <a:pPr marL="1002030" lvl="2" indent="-361950" algn="just">
              <a:buFont typeface="Wingdings" pitchFamily="2" charset="2"/>
              <a:buChar char="ü"/>
            </a:pPr>
            <a:r>
              <a:rPr lang="en-US" sz="1800" dirty="0" smtClean="0">
                <a:latin typeface="+mj-lt"/>
              </a:rPr>
              <a:t>Modem </a:t>
            </a:r>
            <a:r>
              <a:rPr lang="el-GR" sz="1800" dirty="0" smtClean="0">
                <a:latin typeface="+mj-lt"/>
              </a:rPr>
              <a:t>ευρείας ζώνης (</a:t>
            </a:r>
            <a:r>
              <a:rPr lang="en-US" sz="1800" dirty="0" smtClean="0">
                <a:latin typeface="+mj-lt"/>
              </a:rPr>
              <a:t>Broadband Modem</a:t>
            </a:r>
            <a:r>
              <a:rPr lang="el-GR" sz="1800" dirty="0" smtClean="0">
                <a:latin typeface="+mj-lt"/>
              </a:rPr>
              <a:t>)</a:t>
            </a:r>
            <a:r>
              <a:rPr lang="en-US" sz="1800" dirty="0" smtClean="0">
                <a:latin typeface="+mj-lt"/>
              </a:rPr>
              <a:t>.</a:t>
            </a:r>
            <a:endParaRPr lang="el-GR" sz="1800" dirty="0" smtClean="0">
              <a:latin typeface="+mj-lt"/>
            </a:endParaRPr>
          </a:p>
          <a:p>
            <a:pPr marL="727710" lvl="1" indent="-361950" algn="just">
              <a:buFont typeface="Wingdings" pitchFamily="2" charset="2"/>
              <a:buChar char="Ø"/>
            </a:pPr>
            <a:r>
              <a:rPr lang="el-GR" sz="2000" dirty="0" smtClean="0">
                <a:latin typeface="+mj-lt"/>
              </a:rPr>
              <a:t>Βάσει του τύπου της χρησιμοποιούμενης τηλεφωνικής γραμμής:</a:t>
            </a:r>
            <a:endParaRPr lang="en-US" sz="2000" dirty="0" smtClean="0">
              <a:latin typeface="+mj-lt"/>
            </a:endParaRPr>
          </a:p>
          <a:p>
            <a:pPr marL="1002030" lvl="2" indent="-361950" algn="just">
              <a:buFont typeface="Wingdings" pitchFamily="2" charset="2"/>
              <a:buChar char="ü"/>
            </a:pPr>
            <a:r>
              <a:rPr lang="el-GR" sz="1800" dirty="0" smtClean="0">
                <a:latin typeface="+mj-lt"/>
              </a:rPr>
              <a:t>Αφιερωμένης (</a:t>
            </a:r>
            <a:r>
              <a:rPr lang="en-US" sz="1800" dirty="0" smtClean="0">
                <a:latin typeface="+mj-lt"/>
              </a:rPr>
              <a:t>Dedicated</a:t>
            </a:r>
            <a:r>
              <a:rPr lang="el-GR" sz="1800" dirty="0" smtClean="0">
                <a:latin typeface="+mj-lt"/>
              </a:rPr>
              <a:t>) Γραμμής</a:t>
            </a:r>
            <a:r>
              <a:rPr lang="en-US" sz="1800" dirty="0" smtClean="0">
                <a:latin typeface="+mj-lt"/>
              </a:rPr>
              <a:t>.</a:t>
            </a:r>
          </a:p>
          <a:p>
            <a:pPr marL="1002030" lvl="2" indent="-361950" algn="just">
              <a:buFont typeface="Wingdings" pitchFamily="2" charset="2"/>
              <a:buChar char="ü"/>
            </a:pPr>
            <a:r>
              <a:rPr lang="el-GR" sz="1800" dirty="0" smtClean="0">
                <a:latin typeface="+mj-lt"/>
              </a:rPr>
              <a:t>Επιλεγόμενης (</a:t>
            </a:r>
            <a:r>
              <a:rPr lang="en-US" sz="1800" dirty="0" smtClean="0">
                <a:latin typeface="+mj-lt"/>
              </a:rPr>
              <a:t>Dial-up</a:t>
            </a:r>
            <a:r>
              <a:rPr lang="el-GR" sz="1800" dirty="0" smtClean="0">
                <a:latin typeface="+mj-lt"/>
              </a:rPr>
              <a:t>) Γραμμής</a:t>
            </a:r>
            <a:r>
              <a:rPr lang="en-US" sz="1800" dirty="0" smtClean="0">
                <a:latin typeface="+mj-lt"/>
              </a:rPr>
              <a:t>.</a:t>
            </a:r>
          </a:p>
          <a:p>
            <a:pPr marL="361950" indent="-361950" algn="just">
              <a:buFont typeface="Wingdings" pitchFamily="2" charset="2"/>
              <a:buChar char="v"/>
            </a:pPr>
            <a:r>
              <a:rPr lang="el-GR" sz="2200" dirty="0" smtClean="0">
                <a:latin typeface="+mj-lt"/>
              </a:rPr>
              <a:t>Ο τύπος </a:t>
            </a:r>
            <a:r>
              <a:rPr lang="en-US" sz="2200" dirty="0" smtClean="0">
                <a:latin typeface="+mj-lt"/>
              </a:rPr>
              <a:t>modem</a:t>
            </a:r>
            <a:r>
              <a:rPr lang="el-GR" sz="2200" dirty="0" smtClean="0">
                <a:latin typeface="+mj-lt"/>
              </a:rPr>
              <a:t> που χρησιμοποιούμε συνήθως είναι τα </a:t>
            </a:r>
            <a:r>
              <a:rPr lang="en-US" sz="2200" dirty="0" smtClean="0">
                <a:latin typeface="+mj-lt"/>
              </a:rPr>
              <a:t>modem</a:t>
            </a:r>
            <a:r>
              <a:rPr lang="el-GR" sz="2200" dirty="0" smtClean="0">
                <a:latin typeface="+mj-lt"/>
              </a:rPr>
              <a:t> επιλεγόμενης γραμμής που αξιοποιούν τις ακουστικές συχνότητες, με ταχύτητες είτε 33.6 </a:t>
            </a:r>
            <a:r>
              <a:rPr lang="en-US" sz="2200" dirty="0" smtClean="0">
                <a:latin typeface="+mj-lt"/>
              </a:rPr>
              <a:t>Kbps </a:t>
            </a:r>
            <a:r>
              <a:rPr lang="el-GR" sz="2200" dirty="0" smtClean="0">
                <a:latin typeface="+mj-lt"/>
              </a:rPr>
              <a:t>ή </a:t>
            </a:r>
            <a:r>
              <a:rPr lang="en-US" sz="2200" dirty="0" smtClean="0">
                <a:latin typeface="+mj-lt"/>
              </a:rPr>
              <a:t>56 Kbps.</a:t>
            </a:r>
            <a:endParaRPr lang="el-GR" sz="2200" dirty="0" smtClean="0">
              <a:latin typeface="+mj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ΑΕΝ ΑΣΠΡΟΠΥΡΓΟΥ</a:t>
            </a:r>
            <a:endParaRPr lang="el-GR" b="1" dirty="0"/>
          </a:p>
        </p:txBody>
      </p:sp>
      <p:pic>
        <p:nvPicPr>
          <p:cNvPr id="1026" name="Picture 2" descr="Αποτέλεσμα εικόνας για modem v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132856"/>
            <a:ext cx="1510698" cy="1152128"/>
          </a:xfrm>
          <a:prstGeom prst="rect">
            <a:avLst/>
          </a:prstGeom>
          <a:noFill/>
        </p:spPr>
      </p:pic>
      <p:pic>
        <p:nvPicPr>
          <p:cNvPr id="1028" name="Picture 4" descr="Αποτέλεσμα εικόνας για modem v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348880"/>
            <a:ext cx="1851633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el-GR" sz="3800" dirty="0" smtClean="0"/>
              <a:t>ΔΙΑΔΟΣΗ/ΜΕΤΑΓΩΓΗ ΠΛΗΡΟΦΟΡΙΑΣ (1)</a:t>
            </a:r>
            <a:endParaRPr lang="el-GR" sz="3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 marL="361950" indent="-361950" algn="just">
              <a:buFont typeface="Wingdings" pitchFamily="2" charset="2"/>
              <a:buChar char="v"/>
            </a:pPr>
            <a:r>
              <a:rPr lang="el-GR" sz="2200" dirty="0" smtClean="0">
                <a:latin typeface="+mj-lt"/>
              </a:rPr>
              <a:t>Στα σύγχρονα δίκτυα η διάδοση της πληροφορίας πραγματοποιείται διαμέσου στοιχείων μεταγωγής, δηλαδή ενδιάμεσων κόμβων</a:t>
            </a:r>
          </a:p>
          <a:p>
            <a:pPr marL="361950" indent="-361950" algn="just">
              <a:buFont typeface="Wingdings" pitchFamily="2" charset="2"/>
              <a:buChar char="v"/>
            </a:pPr>
            <a:r>
              <a:rPr lang="el-GR" sz="2200" dirty="0" smtClean="0">
                <a:latin typeface="+mj-lt"/>
              </a:rPr>
              <a:t>Ανάλογα με τη τεχνολογία μεταγωγής (δηλ., διάδοσης πληροφορίας μεταξύ ενδιάμεσων κόμβων) που αξιοποιούν τα δίκτυα, αυτά ταξινομούνται σε:</a:t>
            </a:r>
          </a:p>
          <a:p>
            <a:pPr marL="727710" lvl="1" indent="-361950" algn="just">
              <a:buFont typeface="Wingdings" pitchFamily="2" charset="2"/>
              <a:buChar char="Ø"/>
            </a:pPr>
            <a:r>
              <a:rPr lang="el-GR" sz="2000" b="1" dirty="0" smtClean="0">
                <a:latin typeface="+mj-lt"/>
              </a:rPr>
              <a:t>Δίκτυα Μεταγωγής Κυκλώματος</a:t>
            </a:r>
            <a:r>
              <a:rPr lang="el-GR" sz="2000" dirty="0" smtClean="0">
                <a:latin typeface="+mj-lt"/>
              </a:rPr>
              <a:t>: Υπάρχει αφοσιωμένο </a:t>
            </a:r>
            <a:r>
              <a:rPr lang="el-GR" sz="2000" u="sng" dirty="0" smtClean="0">
                <a:latin typeface="+mj-lt"/>
              </a:rPr>
              <a:t>φυσικό</a:t>
            </a:r>
            <a:r>
              <a:rPr lang="el-GR" sz="2000" dirty="0" smtClean="0">
                <a:latin typeface="+mj-lt"/>
              </a:rPr>
              <a:t> κύκλωμα μεταξύ αποστολέα – παραλήπτη. </a:t>
            </a:r>
            <a:r>
              <a:rPr lang="el-GR" sz="2000" u="sng" dirty="0" smtClean="0">
                <a:latin typeface="+mj-lt"/>
              </a:rPr>
              <a:t>Π.Χ:</a:t>
            </a:r>
            <a:r>
              <a:rPr lang="el-GR" sz="2000" dirty="0" smtClean="0">
                <a:latin typeface="+mj-lt"/>
              </a:rPr>
              <a:t> Τηλεφωνικό Δίκτυο.</a:t>
            </a:r>
          </a:p>
          <a:p>
            <a:pPr marL="727710" lvl="1" indent="-361950" algn="just">
              <a:buFont typeface="Wingdings" pitchFamily="2" charset="2"/>
              <a:buChar char="Ø"/>
            </a:pPr>
            <a:r>
              <a:rPr lang="el-GR" sz="2000" b="1" dirty="0" smtClean="0">
                <a:latin typeface="+mj-lt"/>
              </a:rPr>
              <a:t>Δίκτυα Μεταγωγής Πακέτων</a:t>
            </a:r>
            <a:r>
              <a:rPr lang="el-GR" sz="2000" dirty="0" smtClean="0">
                <a:latin typeface="+mj-lt"/>
              </a:rPr>
              <a:t>: Η πληροφορία διασπάται και μεταδίδεται τμηματικώς σε </a:t>
            </a:r>
            <a:r>
              <a:rPr lang="el-GR" sz="2000" i="1" dirty="0" smtClean="0">
                <a:latin typeface="+mj-lt"/>
              </a:rPr>
              <a:t>πακέτα (</a:t>
            </a:r>
            <a:r>
              <a:rPr lang="en-US" sz="2000" i="1" dirty="0" smtClean="0">
                <a:latin typeface="+mj-lt"/>
              </a:rPr>
              <a:t>packets</a:t>
            </a:r>
            <a:r>
              <a:rPr lang="el-GR" sz="2000" i="1" dirty="0" smtClean="0">
                <a:latin typeface="+mj-lt"/>
              </a:rPr>
              <a:t>)</a:t>
            </a:r>
            <a:r>
              <a:rPr lang="el-GR" sz="2000" dirty="0" smtClean="0">
                <a:latin typeface="+mj-lt"/>
              </a:rPr>
              <a:t>. Αυτή η μέθοδος είναι γνωστή και ως: </a:t>
            </a:r>
            <a:r>
              <a:rPr lang="el-GR" sz="2000" i="1" dirty="0" smtClean="0">
                <a:latin typeface="+mj-lt"/>
              </a:rPr>
              <a:t>Μέθοδος Αποθήκευσης και Προώθησης</a:t>
            </a:r>
            <a:r>
              <a:rPr lang="el-GR" sz="2000" dirty="0" smtClean="0">
                <a:latin typeface="+mj-lt"/>
              </a:rPr>
              <a:t>. Υπάρχουν δύο προσεγγίσεις:</a:t>
            </a:r>
          </a:p>
          <a:p>
            <a:pPr marL="1002030" lvl="2" indent="-361950" algn="just">
              <a:buFont typeface="Wingdings" pitchFamily="2" charset="2"/>
              <a:buChar char="ü"/>
            </a:pPr>
            <a:r>
              <a:rPr lang="el-GR" sz="1800" dirty="0" smtClean="0">
                <a:latin typeface="+mj-lt"/>
              </a:rPr>
              <a:t>Προσέγγιση Αυτοδύναμων Πακέτων.</a:t>
            </a:r>
          </a:p>
          <a:p>
            <a:pPr marL="1002030" lvl="2" indent="-361950" algn="just">
              <a:buFont typeface="Wingdings" pitchFamily="2" charset="2"/>
              <a:buChar char="ü"/>
            </a:pPr>
            <a:r>
              <a:rPr lang="el-GR" sz="1800" dirty="0" smtClean="0">
                <a:latin typeface="+mj-lt"/>
              </a:rPr>
              <a:t>Προσέγγιση Νοητού Κυκλώματος.</a:t>
            </a:r>
            <a:endParaRPr lang="en-US" sz="1800" dirty="0" smtClean="0">
              <a:latin typeface="+mj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ΑΕΝ ΑΣΠΡΟΠΥΡΓΟΥ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el-GR" sz="3800" dirty="0" smtClean="0"/>
              <a:t>ΔΙΑΔΟΣΗ/ΜΕΤΑΓΩΓΗ ΠΛΗΡΟΦΟΡΙΑΣ (2)</a:t>
            </a:r>
            <a:endParaRPr lang="el-GR" sz="3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412776"/>
            <a:ext cx="4402832" cy="5184576"/>
          </a:xfrm>
        </p:spPr>
        <p:txBody>
          <a:bodyPr>
            <a:normAutofit/>
          </a:bodyPr>
          <a:lstStyle/>
          <a:p>
            <a:pPr marL="361950" indent="-361950" algn="just">
              <a:buFont typeface="Wingdings" pitchFamily="2" charset="2"/>
              <a:buChar char="v"/>
            </a:pPr>
            <a:r>
              <a:rPr lang="el-GR" sz="2000" dirty="0" smtClean="0">
                <a:latin typeface="+mj-lt"/>
              </a:rPr>
              <a:t>Προσέγγιση Αυτοδύναμων Πακέτων:</a:t>
            </a:r>
            <a:endParaRPr lang="el-GR" sz="2000" u="sng" dirty="0" smtClean="0">
              <a:latin typeface="+mj-lt"/>
            </a:endParaRP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1800" dirty="0" smtClean="0">
                <a:latin typeface="+mj-lt"/>
              </a:rPr>
              <a:t>Το δίκτυο χειρίζεται και δρομολογεί το κάθε πακέτο χωριστά. </a:t>
            </a:r>
            <a:endParaRPr lang="en-US" sz="1800" dirty="0" smtClean="0">
              <a:latin typeface="+mj-lt"/>
            </a:endParaRP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1800" u="sng" dirty="0" smtClean="0">
                <a:latin typeface="+mj-lt"/>
              </a:rPr>
              <a:t>Παράδειγμα:</a:t>
            </a:r>
            <a:r>
              <a:rPr lang="el-GR" sz="1800" dirty="0" smtClean="0">
                <a:latin typeface="+mj-lt"/>
              </a:rPr>
              <a:t> Διαδίκτυο (</a:t>
            </a:r>
            <a:r>
              <a:rPr lang="en-US" sz="1800" dirty="0" smtClean="0">
                <a:latin typeface="+mj-lt"/>
              </a:rPr>
              <a:t>Internet)</a:t>
            </a:r>
            <a:r>
              <a:rPr lang="el-GR" sz="1800" dirty="0" smtClean="0">
                <a:latin typeface="+mj-lt"/>
              </a:rPr>
              <a:t>.</a:t>
            </a:r>
          </a:p>
          <a:p>
            <a:pPr marL="361950" indent="-361950" algn="just">
              <a:buFont typeface="Wingdings" pitchFamily="2" charset="2"/>
              <a:buChar char="v"/>
            </a:pPr>
            <a:r>
              <a:rPr lang="el-GR" sz="2000" dirty="0" smtClean="0">
                <a:latin typeface="+mj-lt"/>
              </a:rPr>
              <a:t>Προσέγγιση Νοητού Κυκλώματος</a:t>
            </a:r>
            <a:r>
              <a:rPr lang="en-US" sz="2000" dirty="0" smtClean="0">
                <a:latin typeface="+mj-lt"/>
              </a:rPr>
              <a:t>:</a:t>
            </a:r>
            <a:endParaRPr lang="el-GR" sz="2000" dirty="0" smtClean="0">
              <a:latin typeface="+mj-lt"/>
            </a:endParaRP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1800" dirty="0" smtClean="0">
                <a:latin typeface="+mj-lt"/>
              </a:rPr>
              <a:t>Δημιουργείται ένας δρόμος ή μονοπάτι ή νοητό κύκλωμα μεταξύ αποστολέα και παραλήπτη.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1800" dirty="0" smtClean="0">
                <a:latin typeface="+mj-lt"/>
              </a:rPr>
              <a:t>Τα πακέτα δρομολογούνται μέσω του εν λόγω νοητού κυκλώματος.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1800" dirty="0" smtClean="0">
                <a:latin typeface="+mj-lt"/>
              </a:rPr>
              <a:t>Το νοητό κύκλωμα μεταξύ του αποστολέα και του παραλήπτη μπορεί να είναι είτε δυναμικό είτε μόνιμο.</a:t>
            </a:r>
            <a:endParaRPr lang="en-US" sz="1800" dirty="0" smtClean="0">
              <a:latin typeface="+mj-lt"/>
            </a:endParaRP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1800" u="sng" dirty="0" smtClean="0">
                <a:latin typeface="+mj-lt"/>
              </a:rPr>
              <a:t>Παράδειγμα:</a:t>
            </a:r>
            <a:r>
              <a:rPr lang="el-GR" sz="1800" dirty="0" smtClean="0">
                <a:latin typeface="+mj-lt"/>
              </a:rPr>
              <a:t> Δίκτυα τύπου </a:t>
            </a:r>
            <a:r>
              <a:rPr lang="en-US" sz="1800" dirty="0" smtClean="0">
                <a:latin typeface="+mj-lt"/>
              </a:rPr>
              <a:t>ATM</a:t>
            </a:r>
            <a:r>
              <a:rPr lang="el-GR" sz="1800" dirty="0" smtClean="0">
                <a:latin typeface="+mj-lt"/>
              </a:rPr>
              <a:t> (</a:t>
            </a:r>
            <a:r>
              <a:rPr lang="en-US" sz="1800" dirty="0" smtClean="0">
                <a:latin typeface="+mj-lt"/>
              </a:rPr>
              <a:t>Asynchronous Transfer Mode</a:t>
            </a:r>
            <a:r>
              <a:rPr lang="el-GR" sz="1800" dirty="0" smtClean="0">
                <a:latin typeface="+mj-lt"/>
              </a:rPr>
              <a:t>).</a:t>
            </a:r>
            <a:endParaRPr lang="en-US" sz="1800" dirty="0" smtClean="0">
              <a:latin typeface="+mj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ΑΕΝ ΑΣΠΡΟΠΥΡΓΟΥ</a:t>
            </a:r>
            <a:endParaRPr lang="el-GR" b="1" dirty="0"/>
          </a:p>
        </p:txBody>
      </p:sp>
      <p:sp>
        <p:nvSpPr>
          <p:cNvPr id="30722" name="AutoShape 2" descr="Αποτέλεσμα εικόνας για datagram rou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0724" name="AutoShape 4" descr="Αποτέλεσμα εικόνας για datagram rou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726" name="Picture 6" descr="http://ecomputernotes.com/images/Datagram_Packet_Switch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551410"/>
            <a:ext cx="3960440" cy="1733574"/>
          </a:xfrm>
          <a:prstGeom prst="rect">
            <a:avLst/>
          </a:prstGeom>
          <a:noFill/>
        </p:spPr>
      </p:pic>
      <p:pic>
        <p:nvPicPr>
          <p:cNvPr id="30728" name="Picture 8" descr="http://ecomputernotes.com/images/Virtual_circuit_packet_switch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842770"/>
            <a:ext cx="4173366" cy="1744213"/>
          </a:xfrm>
          <a:prstGeom prst="rect">
            <a:avLst/>
          </a:prstGeom>
          <a:noFill/>
        </p:spPr>
      </p:pic>
      <p:sp>
        <p:nvSpPr>
          <p:cNvPr id="9" name="8 - TextBox"/>
          <p:cNvSpPr txBox="1"/>
          <p:nvPr/>
        </p:nvSpPr>
        <p:spPr>
          <a:xfrm>
            <a:off x="5652120" y="5805264"/>
            <a:ext cx="23042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 smtClean="0">
                <a:solidFill>
                  <a:srgbClr val="FF0000"/>
                </a:solidFill>
              </a:rPr>
              <a:t>(</a:t>
            </a:r>
            <a:r>
              <a:rPr lang="el-GR" sz="800" b="1" u="sng" dirty="0" smtClean="0">
                <a:solidFill>
                  <a:srgbClr val="FF0000"/>
                </a:solidFill>
              </a:rPr>
              <a:t>Πηγή:</a:t>
            </a:r>
            <a:r>
              <a:rPr lang="en-US" sz="800" b="1" dirty="0" smtClean="0">
                <a:solidFill>
                  <a:srgbClr val="FF0000"/>
                </a:solidFill>
              </a:rPr>
              <a:t> http://ecomputernotes.com/</a:t>
            </a:r>
            <a:r>
              <a:rPr lang="el-GR" sz="800" b="1" dirty="0" smtClean="0">
                <a:solidFill>
                  <a:srgbClr val="FF0000"/>
                </a:solidFill>
              </a:rPr>
              <a:t>)</a:t>
            </a:r>
            <a:endParaRPr lang="el-GR" sz="800" b="1" dirty="0">
              <a:solidFill>
                <a:srgbClr val="FF0000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5652120" y="3429000"/>
            <a:ext cx="23042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 smtClean="0">
                <a:solidFill>
                  <a:srgbClr val="FF0000"/>
                </a:solidFill>
              </a:rPr>
              <a:t>(</a:t>
            </a:r>
            <a:r>
              <a:rPr lang="el-GR" sz="800" b="1" u="sng" dirty="0" smtClean="0">
                <a:solidFill>
                  <a:srgbClr val="FF0000"/>
                </a:solidFill>
              </a:rPr>
              <a:t>Πηγή:</a:t>
            </a:r>
            <a:r>
              <a:rPr lang="en-US" sz="800" b="1" dirty="0" smtClean="0">
                <a:solidFill>
                  <a:srgbClr val="FF0000"/>
                </a:solidFill>
              </a:rPr>
              <a:t> http://ecomputernotes.com/</a:t>
            </a:r>
            <a:r>
              <a:rPr lang="el-GR" sz="800" b="1" dirty="0" smtClean="0">
                <a:solidFill>
                  <a:srgbClr val="FF0000"/>
                </a:solidFill>
              </a:rPr>
              <a:t>)</a:t>
            </a:r>
            <a:endParaRPr lang="el-GR" sz="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el-GR" sz="4400" dirty="0" smtClean="0"/>
              <a:t>ΜΕΣΑ ΜΕΤΑΔΟΣΗΣ</a:t>
            </a:r>
            <a:endParaRPr lang="el-GR" sz="4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096344"/>
          </a:xfrm>
        </p:spPr>
        <p:txBody>
          <a:bodyPr>
            <a:normAutofit/>
          </a:bodyPr>
          <a:lstStyle/>
          <a:p>
            <a:pPr marL="361950" indent="-361950" algn="just">
              <a:buFont typeface="Wingdings" pitchFamily="2" charset="2"/>
              <a:buChar char="v"/>
            </a:pPr>
            <a:r>
              <a:rPr lang="el-GR" sz="2200" dirty="0" smtClean="0">
                <a:latin typeface="+mj-lt"/>
              </a:rPr>
              <a:t>Η λειτουργία των γραμμών επικοινωνίας βασίζεται σε </a:t>
            </a:r>
            <a:r>
              <a:rPr lang="el-GR" sz="2200" b="1" dirty="0" smtClean="0">
                <a:latin typeface="+mj-lt"/>
              </a:rPr>
              <a:t>ενσύρματα</a:t>
            </a:r>
            <a:r>
              <a:rPr lang="el-GR" sz="2200" dirty="0" smtClean="0">
                <a:latin typeface="+mj-lt"/>
              </a:rPr>
              <a:t> και </a:t>
            </a:r>
            <a:r>
              <a:rPr lang="el-GR" sz="2200" b="1" dirty="0" smtClean="0">
                <a:latin typeface="+mj-lt"/>
              </a:rPr>
              <a:t>ασύρματα</a:t>
            </a:r>
            <a:r>
              <a:rPr lang="el-GR" sz="2200" dirty="0" smtClean="0">
                <a:latin typeface="+mj-lt"/>
              </a:rPr>
              <a:t> μέσα μετάδοσης.</a:t>
            </a:r>
          </a:p>
          <a:p>
            <a:pPr marL="361950" indent="-361950" algn="just">
              <a:buFont typeface="Wingdings" pitchFamily="2" charset="2"/>
              <a:buChar char="v"/>
            </a:pPr>
            <a:r>
              <a:rPr lang="el-GR" sz="2200" dirty="0" smtClean="0">
                <a:latin typeface="+mj-lt"/>
              </a:rPr>
              <a:t>Ενσύρματα Μέσα Μετάδοσης:</a:t>
            </a:r>
          </a:p>
          <a:p>
            <a:pPr marL="727710" lvl="1" indent="-361950" algn="just">
              <a:buFont typeface="Wingdings" pitchFamily="2" charset="2"/>
              <a:buChar char="Ø"/>
            </a:pPr>
            <a:r>
              <a:rPr lang="el-GR" sz="2000" dirty="0" smtClean="0">
                <a:latin typeface="+mj-lt"/>
              </a:rPr>
              <a:t>Καλώδιο Συνεστραμμένου Ζεύγους </a:t>
            </a:r>
            <a:r>
              <a:rPr lang="en-US" sz="2000" dirty="0" smtClean="0">
                <a:latin typeface="+mj-lt"/>
              </a:rPr>
              <a:t>(Twisted-Pair Wire</a:t>
            </a:r>
            <a:r>
              <a:rPr lang="el-GR" sz="2000" dirty="0" smtClean="0">
                <a:latin typeface="+mj-lt"/>
              </a:rPr>
              <a:t>)</a:t>
            </a:r>
            <a:r>
              <a:rPr lang="en-US" sz="2000" dirty="0" smtClean="0">
                <a:latin typeface="+mj-lt"/>
              </a:rPr>
              <a:t>.</a:t>
            </a:r>
          </a:p>
          <a:p>
            <a:pPr marL="727710" lvl="1" indent="-361950" algn="just">
              <a:buFont typeface="Wingdings" pitchFamily="2" charset="2"/>
              <a:buChar char="Ø"/>
            </a:pPr>
            <a:r>
              <a:rPr lang="el-GR" sz="2000" dirty="0" smtClean="0">
                <a:latin typeface="+mj-lt"/>
              </a:rPr>
              <a:t>Ομοαξονικό Καλώδιο (</a:t>
            </a:r>
            <a:r>
              <a:rPr lang="en-US" sz="2000" dirty="0" smtClean="0">
                <a:latin typeface="+mj-lt"/>
              </a:rPr>
              <a:t>Coaxial Cable</a:t>
            </a:r>
            <a:r>
              <a:rPr lang="el-GR" sz="2000" dirty="0" smtClean="0">
                <a:latin typeface="+mj-lt"/>
              </a:rPr>
              <a:t>)</a:t>
            </a:r>
            <a:r>
              <a:rPr lang="en-US" sz="2000" dirty="0" smtClean="0">
                <a:latin typeface="+mj-lt"/>
              </a:rPr>
              <a:t>.</a:t>
            </a:r>
          </a:p>
          <a:p>
            <a:pPr marL="727710" lvl="1" indent="-361950" algn="just">
              <a:buFont typeface="Wingdings" pitchFamily="2" charset="2"/>
              <a:buChar char="Ø"/>
            </a:pPr>
            <a:r>
              <a:rPr lang="el-GR" sz="2000" dirty="0" smtClean="0">
                <a:latin typeface="+mj-lt"/>
              </a:rPr>
              <a:t>Καλώδιο Οπτικών Ινών (</a:t>
            </a:r>
            <a:r>
              <a:rPr lang="en-US" sz="2000" dirty="0" smtClean="0">
                <a:latin typeface="+mj-lt"/>
              </a:rPr>
              <a:t>Fiber-Optic Cable</a:t>
            </a:r>
            <a:r>
              <a:rPr lang="el-GR" sz="2000" dirty="0" smtClean="0">
                <a:latin typeface="+mj-lt"/>
              </a:rPr>
              <a:t>).</a:t>
            </a:r>
          </a:p>
          <a:p>
            <a:pPr marL="361950" indent="-361950" algn="just">
              <a:buFont typeface="Wingdings" pitchFamily="2" charset="2"/>
              <a:buChar char="v"/>
            </a:pPr>
            <a:r>
              <a:rPr lang="el-GR" sz="2200" dirty="0" smtClean="0">
                <a:latin typeface="+mj-lt"/>
              </a:rPr>
              <a:t>Ασύρματα Μέσα Μετάδοσης: Πρόκειται για ραδιοκύματα διαφόρων συχνοτήτων (π.χ. Μικροκύματα).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ΑΕΝ ΑΣΠΡΟΠΥΡΓΟΥ</a:t>
            </a:r>
            <a:endParaRPr lang="el-GR" b="1" dirty="0"/>
          </a:p>
        </p:txBody>
      </p:sp>
      <p:pic>
        <p:nvPicPr>
          <p:cNvPr id="2050" name="Picture 2" descr="http://www.infocellar.com/networks/ethernet/files/twisted-p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4581128"/>
            <a:ext cx="2016224" cy="1105672"/>
          </a:xfrm>
          <a:prstGeom prst="rect">
            <a:avLst/>
          </a:prstGeom>
          <a:noFill/>
        </p:spPr>
      </p:pic>
      <p:pic>
        <p:nvPicPr>
          <p:cNvPr id="2052" name="Picture 4" descr="https://www.perfect-vision.com/PerfectVision/images/CoaxialCa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653135"/>
            <a:ext cx="1872208" cy="959507"/>
          </a:xfrm>
          <a:prstGeom prst="rect">
            <a:avLst/>
          </a:prstGeom>
          <a:noFill/>
        </p:spPr>
      </p:pic>
      <p:pic>
        <p:nvPicPr>
          <p:cNvPr id="2054" name="Picture 6" descr="http://img.tfd.com/cde/FIBER2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7554" y="4581128"/>
            <a:ext cx="1954846" cy="1187600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6012160" y="5805264"/>
            <a:ext cx="2808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 smtClean="0">
                <a:solidFill>
                  <a:srgbClr val="FF0000"/>
                </a:solidFill>
              </a:rPr>
              <a:t>(</a:t>
            </a:r>
            <a:r>
              <a:rPr lang="el-GR" sz="800" b="1" u="sng" dirty="0" smtClean="0">
                <a:solidFill>
                  <a:srgbClr val="FF0000"/>
                </a:solidFill>
              </a:rPr>
              <a:t>Πηγή:</a:t>
            </a:r>
            <a:r>
              <a:rPr lang="en-US" sz="800" b="1" dirty="0" smtClean="0">
                <a:solidFill>
                  <a:srgbClr val="FF0000"/>
                </a:solidFill>
              </a:rPr>
              <a:t> http://encyclopedia2.thefreedictionary.com</a:t>
            </a:r>
            <a:r>
              <a:rPr lang="el-GR" sz="800" b="1" dirty="0" smtClean="0">
                <a:solidFill>
                  <a:srgbClr val="FF0000"/>
                </a:solidFill>
              </a:rPr>
              <a:t>)</a:t>
            </a:r>
            <a:endParaRPr lang="el-GR" sz="800" b="1" dirty="0">
              <a:solidFill>
                <a:srgbClr val="FF0000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3419872" y="5805264"/>
            <a:ext cx="23042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 smtClean="0">
                <a:solidFill>
                  <a:srgbClr val="FF0000"/>
                </a:solidFill>
              </a:rPr>
              <a:t>(</a:t>
            </a:r>
            <a:r>
              <a:rPr lang="el-GR" sz="800" b="1" u="sng" dirty="0" smtClean="0">
                <a:solidFill>
                  <a:srgbClr val="FF0000"/>
                </a:solidFill>
              </a:rPr>
              <a:t>Πηγή:</a:t>
            </a:r>
            <a:r>
              <a:rPr lang="en-US" sz="800" b="1" dirty="0" smtClean="0">
                <a:solidFill>
                  <a:srgbClr val="FF0000"/>
                </a:solidFill>
              </a:rPr>
              <a:t> https://www.perfect-vision.com</a:t>
            </a:r>
            <a:r>
              <a:rPr lang="el-GR" sz="800" b="1" dirty="0" smtClean="0">
                <a:solidFill>
                  <a:srgbClr val="FF0000"/>
                </a:solidFill>
              </a:rPr>
              <a:t>)</a:t>
            </a:r>
            <a:endParaRPr lang="el-GR" sz="800" b="1" dirty="0">
              <a:solidFill>
                <a:srgbClr val="FF0000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755576" y="5805264"/>
            <a:ext cx="23042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 smtClean="0">
                <a:solidFill>
                  <a:srgbClr val="FF0000"/>
                </a:solidFill>
              </a:rPr>
              <a:t>(</a:t>
            </a:r>
            <a:r>
              <a:rPr lang="el-GR" sz="800" b="1" u="sng" dirty="0" smtClean="0">
                <a:solidFill>
                  <a:srgbClr val="FF0000"/>
                </a:solidFill>
              </a:rPr>
              <a:t>Πηγή:</a:t>
            </a:r>
            <a:r>
              <a:rPr lang="en-US" sz="800" b="1" dirty="0" smtClean="0">
                <a:solidFill>
                  <a:srgbClr val="FF0000"/>
                </a:solidFill>
              </a:rPr>
              <a:t> http://www.infocellar.com</a:t>
            </a:r>
            <a:r>
              <a:rPr lang="el-GR" sz="800" b="1" dirty="0" smtClean="0">
                <a:solidFill>
                  <a:srgbClr val="FF0000"/>
                </a:solidFill>
              </a:rPr>
              <a:t>)</a:t>
            </a:r>
            <a:endParaRPr lang="el-GR" sz="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ΔΙΑΔΙΚΤΥΟ / </a:t>
            </a:r>
            <a:r>
              <a:rPr lang="en-US" dirty="0" smtClean="0"/>
              <a:t>INTERNET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 marL="361950" indent="-361950" algn="just">
              <a:buFont typeface="Wingdings" pitchFamily="2" charset="2"/>
              <a:buChar char="v"/>
            </a:pPr>
            <a:r>
              <a:rPr lang="el-GR" sz="2400" dirty="0" smtClean="0">
                <a:latin typeface="+mj-lt"/>
              </a:rPr>
              <a:t>Με τον όρο </a:t>
            </a:r>
            <a:r>
              <a:rPr lang="el-GR" sz="2400" b="1" dirty="0" smtClean="0">
                <a:latin typeface="+mj-lt"/>
              </a:rPr>
              <a:t>διαδίκτυο (</a:t>
            </a:r>
            <a:r>
              <a:rPr lang="en-US" sz="2400" b="1" dirty="0" smtClean="0">
                <a:latin typeface="+mj-lt"/>
              </a:rPr>
              <a:t>internet</a:t>
            </a:r>
            <a:r>
              <a:rPr lang="el-GR" sz="2400" b="1" dirty="0" smtClean="0">
                <a:latin typeface="+mj-lt"/>
              </a:rPr>
              <a:t>)</a:t>
            </a:r>
            <a:r>
              <a:rPr lang="en-US" sz="2400" dirty="0" smtClean="0">
                <a:latin typeface="+mj-lt"/>
              </a:rPr>
              <a:t> </a:t>
            </a:r>
            <a:r>
              <a:rPr lang="el-GR" sz="2400" dirty="0" smtClean="0">
                <a:latin typeface="+mj-lt"/>
              </a:rPr>
              <a:t>αποκαλούμε κάθε σύνδεση μεταξύ δύο ή περισσότερων δικτύων.</a:t>
            </a:r>
          </a:p>
          <a:p>
            <a:pPr marL="361950" indent="-361950" algn="just">
              <a:buFont typeface="Wingdings" pitchFamily="2" charset="2"/>
              <a:buChar char="v"/>
            </a:pPr>
            <a:r>
              <a:rPr lang="el-GR" sz="2400" dirty="0" smtClean="0">
                <a:latin typeface="+mj-lt"/>
              </a:rPr>
              <a:t>Το </a:t>
            </a:r>
            <a:r>
              <a:rPr lang="el-GR" sz="2400" b="1" dirty="0" smtClean="0">
                <a:latin typeface="+mj-lt"/>
              </a:rPr>
              <a:t>Διαδίκτυο (</a:t>
            </a:r>
            <a:r>
              <a:rPr lang="en-US" sz="2400" b="1" dirty="0" smtClean="0">
                <a:latin typeface="+mj-lt"/>
              </a:rPr>
              <a:t>Internet</a:t>
            </a:r>
            <a:r>
              <a:rPr lang="el-GR" sz="2400" b="1" dirty="0" smtClean="0">
                <a:latin typeface="+mj-lt"/>
              </a:rPr>
              <a:t>)</a:t>
            </a:r>
            <a:r>
              <a:rPr lang="en-US" sz="2400" dirty="0" smtClean="0">
                <a:latin typeface="+mj-lt"/>
              </a:rPr>
              <a:t> </a:t>
            </a:r>
            <a:r>
              <a:rPr lang="el-GR" sz="2400" dirty="0" smtClean="0">
                <a:latin typeface="+mj-lt"/>
              </a:rPr>
              <a:t>αποτελεί μιας παγκόσμιας εμβέλειας διασύνδεση δικτύων υπολογιστών όπου επιτρέπεται η σύνδεση οποιουδήποτε χρήστη έχει πρόσβαση σε κάποιο από αυτά.</a:t>
            </a:r>
          </a:p>
          <a:p>
            <a:pPr marL="361950" indent="-361950" algn="just">
              <a:buFont typeface="Wingdings" pitchFamily="2" charset="2"/>
              <a:buChar char="v"/>
            </a:pPr>
            <a:r>
              <a:rPr lang="el-GR" sz="2400" dirty="0" smtClean="0">
                <a:latin typeface="+mj-lt"/>
              </a:rPr>
              <a:t>Το Διαδίκτυο συναγωνίζεται ως προς την εμβέλεια και την κλίμακά του το παγκόσμιο τηλεφωνικό σύστημα.</a:t>
            </a:r>
          </a:p>
          <a:p>
            <a:pPr marL="361950" indent="-361950" algn="just">
              <a:buFont typeface="Wingdings" pitchFamily="2" charset="2"/>
              <a:buChar char="v"/>
            </a:pPr>
            <a:r>
              <a:rPr lang="el-GR" sz="2400" dirty="0" smtClean="0">
                <a:latin typeface="+mj-lt"/>
              </a:rPr>
              <a:t>Το Διαδίκτυο επηρεάζει τον τρόπο διακίνησης και διάδοσης πληροφοριών και παίζει σημαντικό ρόλο σχεδόν σε όλους τους τομείς της ανθρώπινης δραστηριότητας, όπως εκπαίδευση, υγεία, ψυχαγωγία, πληροφόρηση, οικονομία κλπ.</a:t>
            </a:r>
          </a:p>
          <a:p>
            <a:pPr marL="361950" indent="-361950" algn="just">
              <a:buFont typeface="Wingdings" pitchFamily="2" charset="2"/>
              <a:buChar char="v"/>
            </a:pPr>
            <a:endParaRPr lang="el-GR" sz="2000" dirty="0" smtClean="0">
              <a:latin typeface="+mj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ΑΕΝ ΑΣΠΡΟΠΥΡΓΟΥ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ΙΣΤΟΡΙΑ ΔΙΑΔΙΚΤΥΟΥ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 marL="361950" indent="-361950" algn="just">
              <a:buFont typeface="Wingdings" pitchFamily="2" charset="2"/>
              <a:buChar char="v"/>
            </a:pPr>
            <a:r>
              <a:rPr lang="en-US" sz="2200" b="1" dirty="0" smtClean="0">
                <a:latin typeface="+mj-lt"/>
              </a:rPr>
              <a:t>ARPANET:</a:t>
            </a:r>
            <a:r>
              <a:rPr lang="en-US" sz="2200" dirty="0" smtClean="0">
                <a:latin typeface="+mj-lt"/>
              </a:rPr>
              <a:t> </a:t>
            </a:r>
            <a:r>
              <a:rPr lang="el-GR" sz="2200" dirty="0" smtClean="0">
                <a:latin typeface="+mj-lt"/>
              </a:rPr>
              <a:t>Αναπτύχθηκε από το ερευνητικό τμήμα </a:t>
            </a:r>
            <a:r>
              <a:rPr lang="en-US" sz="2200" dirty="0" smtClean="0">
                <a:latin typeface="+mj-lt"/>
              </a:rPr>
              <a:t>ARPA (Advances Research Project Agency) </a:t>
            </a:r>
            <a:r>
              <a:rPr lang="el-GR" sz="2200" dirty="0" smtClean="0">
                <a:latin typeface="+mj-lt"/>
              </a:rPr>
              <a:t>του Υπουργείου Άμυνας των ΗΠΑ το </a:t>
            </a:r>
            <a:r>
              <a:rPr lang="en-US" sz="2200" dirty="0" smtClean="0">
                <a:latin typeface="+mj-lt"/>
              </a:rPr>
              <a:t>1969 </a:t>
            </a:r>
            <a:r>
              <a:rPr lang="el-GR" sz="2200" dirty="0" smtClean="0">
                <a:latin typeface="+mj-lt"/>
              </a:rPr>
              <a:t>και αποτέλεσε το βασικό πρόδρομο του Διαδικτύου.</a:t>
            </a:r>
          </a:p>
          <a:p>
            <a:pPr marL="361950" indent="-361950" algn="just">
              <a:buFont typeface="Wingdings" pitchFamily="2" charset="2"/>
              <a:buChar char="v"/>
            </a:pPr>
            <a:r>
              <a:rPr lang="en-US" sz="2200" b="1" dirty="0" smtClean="0">
                <a:latin typeface="+mj-lt"/>
              </a:rPr>
              <a:t>USENET:</a:t>
            </a:r>
            <a:r>
              <a:rPr lang="en-US" sz="2200" dirty="0" smtClean="0">
                <a:latin typeface="+mj-lt"/>
              </a:rPr>
              <a:t> </a:t>
            </a:r>
            <a:r>
              <a:rPr lang="el-GR" sz="2200" dirty="0" smtClean="0">
                <a:latin typeface="+mj-lt"/>
              </a:rPr>
              <a:t>Αναπτύχθηκε από τα πανεπιστήμια </a:t>
            </a:r>
            <a:r>
              <a:rPr lang="en-US" sz="2200" dirty="0" smtClean="0">
                <a:latin typeface="+mj-lt"/>
              </a:rPr>
              <a:t>Duke </a:t>
            </a:r>
            <a:r>
              <a:rPr lang="el-GR" sz="2200" dirty="0" smtClean="0">
                <a:latin typeface="+mj-lt"/>
              </a:rPr>
              <a:t>και </a:t>
            </a:r>
            <a:r>
              <a:rPr lang="en-US" sz="2200" dirty="0" smtClean="0">
                <a:latin typeface="+mj-lt"/>
              </a:rPr>
              <a:t>North Carolina. </a:t>
            </a:r>
            <a:r>
              <a:rPr lang="el-GR" sz="2200" dirty="0" smtClean="0">
                <a:latin typeface="+mj-lt"/>
              </a:rPr>
              <a:t>Σκοπός του η σύνδεση πανεπιστημιακών ιδρυμάτων. Αργότερα διακλαδώθηκε σε εμπορικές υπηρεσίες.</a:t>
            </a:r>
          </a:p>
          <a:p>
            <a:pPr marL="361950" indent="-361950" algn="just">
              <a:buFont typeface="Wingdings" pitchFamily="2" charset="2"/>
              <a:buChar char="v"/>
            </a:pPr>
            <a:r>
              <a:rPr lang="en-US" sz="2200" b="1" dirty="0" smtClean="0">
                <a:latin typeface="+mj-lt"/>
              </a:rPr>
              <a:t>BITNET: </a:t>
            </a:r>
            <a:r>
              <a:rPr lang="el-GR" sz="2200" dirty="0" smtClean="0">
                <a:latin typeface="+mj-lt"/>
              </a:rPr>
              <a:t>Αναπτύχθηκε το 1981 από το πανεπιστήμιο της Νέας Υόρκης και το </a:t>
            </a:r>
            <a:r>
              <a:rPr lang="en-US" sz="2200" dirty="0" smtClean="0">
                <a:latin typeface="+mj-lt"/>
              </a:rPr>
              <a:t>Yale</a:t>
            </a:r>
            <a:r>
              <a:rPr lang="el-GR" sz="2200" dirty="0" smtClean="0">
                <a:latin typeface="+mj-lt"/>
              </a:rPr>
              <a:t> με σκοπό την κάλυψη ακαδημαϊκών θεμάτων διαφόρων επιστημονικών κλάδων. Συνέδεσε πάνω από 400 πανεπιστήμια σε Ευρώπη και ΗΠΑ.</a:t>
            </a:r>
          </a:p>
          <a:p>
            <a:pPr marL="361950" indent="-361950" algn="just">
              <a:buFont typeface="Wingdings" pitchFamily="2" charset="2"/>
              <a:buChar char="v"/>
            </a:pPr>
            <a:r>
              <a:rPr lang="en-US" sz="2200" b="1" dirty="0" smtClean="0">
                <a:latin typeface="+mj-lt"/>
              </a:rPr>
              <a:t>NSFNET (National Science Foundation Network):</a:t>
            </a:r>
            <a:r>
              <a:rPr lang="en-US" sz="2200" dirty="0" smtClean="0">
                <a:latin typeface="+mj-lt"/>
              </a:rPr>
              <a:t> </a:t>
            </a:r>
            <a:r>
              <a:rPr lang="el-GR" sz="2200" dirty="0" smtClean="0">
                <a:latin typeface="+mj-lt"/>
              </a:rPr>
              <a:t>Αναπτύχθηκε το 1986 και σύνδεσε χρήστες από 5 εθνικά κέντρα </a:t>
            </a:r>
            <a:r>
              <a:rPr lang="el-GR" sz="2200" dirty="0" err="1" smtClean="0">
                <a:latin typeface="+mj-lt"/>
              </a:rPr>
              <a:t>υπερυπολογιστών</a:t>
            </a:r>
            <a:r>
              <a:rPr lang="el-GR" sz="2200" dirty="0" smtClean="0">
                <a:latin typeface="+mj-lt"/>
              </a:rPr>
              <a:t>. Η σύνδεσή του με το </a:t>
            </a:r>
            <a:r>
              <a:rPr lang="en-US" sz="2200" dirty="0" smtClean="0">
                <a:latin typeface="+mj-lt"/>
              </a:rPr>
              <a:t>ARPANET</a:t>
            </a:r>
            <a:r>
              <a:rPr lang="el-GR" sz="2200" dirty="0" smtClean="0">
                <a:latin typeface="+mj-lt"/>
              </a:rPr>
              <a:t> υπήρξε καταλυτική στην άνθιση του Διαδικτύου.</a:t>
            </a:r>
            <a:endParaRPr lang="el-GR" sz="2200" b="1" dirty="0" smtClean="0">
              <a:latin typeface="+mj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ΑΕΝ ΑΣΠΡΟΠΥΡΓΟΥ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ΔΙΚΤΥΑ ΥΠΟΛΟΓΙΣΤΩΝ(1)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lnSpcReduction="10000"/>
          </a:bodyPr>
          <a:lstStyle/>
          <a:p>
            <a:pPr marL="361950" indent="-361950" algn="just">
              <a:buFont typeface="Wingdings" pitchFamily="2" charset="2"/>
              <a:buChar char="v"/>
            </a:pPr>
            <a:r>
              <a:rPr lang="el-GR" sz="2400" b="1" dirty="0" smtClean="0">
                <a:latin typeface="+mj-lt"/>
              </a:rPr>
              <a:t>Δίκτυο Υπολογιστών (</a:t>
            </a:r>
            <a:r>
              <a:rPr lang="en-US" sz="2400" b="1" dirty="0" smtClean="0">
                <a:latin typeface="+mj-lt"/>
              </a:rPr>
              <a:t>Computer Network</a:t>
            </a:r>
            <a:r>
              <a:rPr lang="el-GR" sz="2400" b="1" dirty="0" smtClean="0">
                <a:latin typeface="+mj-lt"/>
              </a:rPr>
              <a:t>) </a:t>
            </a:r>
            <a:r>
              <a:rPr lang="el-GR" sz="2400" dirty="0" smtClean="0">
                <a:latin typeface="+mj-lt"/>
              </a:rPr>
              <a:t>είναι ένα σύστημα από υλικό και λογισμικό που επιτρέπει την επικοινωνία και ανταλλαγή πληροφοριών μεταξύ Η/Υ, βάσει κάποιων κανόνων</a:t>
            </a:r>
            <a:r>
              <a:rPr lang="en-US" sz="2400" dirty="0" smtClean="0">
                <a:latin typeface="+mj-lt"/>
              </a:rPr>
              <a:t> </a:t>
            </a:r>
            <a:r>
              <a:rPr lang="el-GR" sz="2400" dirty="0" smtClean="0">
                <a:latin typeface="+mj-lt"/>
              </a:rPr>
              <a:t>που συνιστούν τα </a:t>
            </a:r>
            <a:r>
              <a:rPr lang="el-GR" sz="2400" b="1" smtClean="0">
                <a:latin typeface="+mj-lt"/>
              </a:rPr>
              <a:t>Πρωτόκολλα Επικοινωνίας</a:t>
            </a:r>
            <a:r>
              <a:rPr lang="el-GR" sz="2400" smtClean="0">
                <a:latin typeface="+mj-lt"/>
              </a:rPr>
              <a:t>.</a:t>
            </a:r>
            <a:endParaRPr lang="el-GR" sz="2400" dirty="0" smtClean="0">
              <a:latin typeface="+mj-lt"/>
            </a:endParaRPr>
          </a:p>
          <a:p>
            <a:pPr marL="361950" indent="-361950" algn="just">
              <a:buFont typeface="Wingdings" pitchFamily="2" charset="2"/>
              <a:buChar char="v"/>
            </a:pPr>
            <a:r>
              <a:rPr lang="el-GR" sz="2400" dirty="0" smtClean="0">
                <a:latin typeface="+mj-lt"/>
              </a:rPr>
              <a:t>Τα Δίκτυα Υπολογιστών είναι γνωστά και ως </a:t>
            </a:r>
            <a:r>
              <a:rPr lang="el-GR" sz="2400" b="1" dirty="0" smtClean="0">
                <a:latin typeface="+mj-lt"/>
              </a:rPr>
              <a:t>Δίκτυα Επικοινωνίας Δεδομένων (</a:t>
            </a:r>
            <a:r>
              <a:rPr lang="en-US" sz="2400" b="1" dirty="0" smtClean="0">
                <a:latin typeface="+mj-lt"/>
              </a:rPr>
              <a:t>Data Communication Networks</a:t>
            </a:r>
            <a:r>
              <a:rPr lang="el-GR" sz="2400" b="1" dirty="0" smtClean="0">
                <a:latin typeface="+mj-lt"/>
              </a:rPr>
              <a:t>)</a:t>
            </a:r>
            <a:r>
              <a:rPr lang="en-US" sz="2400" dirty="0" smtClean="0">
                <a:latin typeface="+mj-lt"/>
              </a:rPr>
              <a:t>.</a:t>
            </a:r>
            <a:endParaRPr lang="el-GR" sz="2400" dirty="0" smtClean="0">
              <a:latin typeface="+mj-lt"/>
            </a:endParaRPr>
          </a:p>
          <a:p>
            <a:pPr marL="361950" indent="-361950" algn="just">
              <a:buFont typeface="Wingdings" pitchFamily="2" charset="2"/>
              <a:buChar char="v"/>
            </a:pPr>
            <a:r>
              <a:rPr lang="el-GR" sz="2400" dirty="0" smtClean="0">
                <a:latin typeface="+mj-lt"/>
              </a:rPr>
              <a:t>Στόχοι Δικτύων: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200" b="1" dirty="0" smtClean="0">
                <a:latin typeface="+mj-lt"/>
              </a:rPr>
              <a:t>Ανταλλαγή δεδομένων</a:t>
            </a:r>
            <a:r>
              <a:rPr lang="el-GR" sz="2200" dirty="0" smtClean="0">
                <a:latin typeface="+mj-lt"/>
              </a:rPr>
              <a:t>. Τα αρχεία μεταφέρονται μεταξύ των Η/Υ χωρίς να απαιτείται χρήση περιφερειακών αποθηκευτικών μονάδων.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200" b="1" dirty="0" smtClean="0">
                <a:latin typeface="+mj-lt"/>
              </a:rPr>
              <a:t>Καλύτερη αξιοποίηση πόρων συστήματος </a:t>
            </a:r>
            <a:r>
              <a:rPr lang="el-GR" sz="2200" dirty="0" smtClean="0">
                <a:latin typeface="+mj-lt"/>
              </a:rPr>
              <a:t>(αποθηκευτικών χώρων, επεξεργαστικής ισχύος, περιφερειακών μονάδων).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200" b="1" dirty="0" smtClean="0">
                <a:latin typeface="+mj-lt"/>
              </a:rPr>
              <a:t>Διαμοιρασμός εφαρμογών</a:t>
            </a:r>
            <a:r>
              <a:rPr lang="el-GR" sz="2200" dirty="0" smtClean="0">
                <a:latin typeface="+mj-lt"/>
              </a:rPr>
              <a:t>. Υπάρχει κοινή χρήση δικτυακών εφαρμογών αντί των αντίστοιχων τοπικών εφαρμογών.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ΑΕΝ ΑΣΠΡΟΠΥΡΓΟΥ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ΛΕΙΤΟΥΡΓΙΚΟΤΗΤΑ ΔΙΑΔΙΚΤΥΟΥ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3754760" cy="5184576"/>
          </a:xfrm>
        </p:spPr>
        <p:txBody>
          <a:bodyPr>
            <a:normAutofit/>
          </a:bodyPr>
          <a:lstStyle/>
          <a:p>
            <a:pPr marL="361950" indent="-361950" algn="just">
              <a:buFont typeface="Wingdings" pitchFamily="2" charset="2"/>
              <a:buChar char="v"/>
            </a:pPr>
            <a:r>
              <a:rPr lang="el-GR" sz="2000" dirty="0" smtClean="0">
                <a:latin typeface="+mj-lt"/>
              </a:rPr>
              <a:t>Η λειτουργικότητα του Διαδικτύου στηρίζεται στο μοντέλο </a:t>
            </a:r>
            <a:r>
              <a:rPr lang="en-US" sz="2000" dirty="0" smtClean="0">
                <a:latin typeface="+mj-lt"/>
              </a:rPr>
              <a:t>TCP/IP</a:t>
            </a:r>
            <a:r>
              <a:rPr lang="el-GR" sz="2000" dirty="0" smtClean="0">
                <a:latin typeface="+mj-lt"/>
              </a:rPr>
              <a:t>, που πήρε το όνομά του από τα δύο βασικά πρωτόκολλα επικοινωνίας που χρησιμοποιεί.</a:t>
            </a:r>
          </a:p>
          <a:p>
            <a:pPr marL="361950" indent="-361950" algn="just">
              <a:buFont typeface="Wingdings" pitchFamily="2" charset="2"/>
              <a:buChar char="v"/>
            </a:pPr>
            <a:r>
              <a:rPr lang="el-GR" sz="2000" dirty="0" smtClean="0">
                <a:latin typeface="+mj-lt"/>
              </a:rPr>
              <a:t>Τέσσερα (4) επίπεδα:</a:t>
            </a:r>
          </a:p>
          <a:p>
            <a:pPr marL="727710" lvl="1" indent="-361950" algn="just">
              <a:buFont typeface="Wingdings" pitchFamily="2" charset="2"/>
              <a:buChar char="Ø"/>
            </a:pPr>
            <a:r>
              <a:rPr lang="el-GR" sz="1800" dirty="0" smtClean="0">
                <a:latin typeface="+mj-lt"/>
              </a:rPr>
              <a:t>Εφαρμογής.</a:t>
            </a:r>
          </a:p>
          <a:p>
            <a:pPr marL="727710" lvl="1" indent="-361950" algn="just">
              <a:buFont typeface="Wingdings" pitchFamily="2" charset="2"/>
              <a:buChar char="Ø"/>
            </a:pPr>
            <a:r>
              <a:rPr lang="el-GR" sz="1800" dirty="0" smtClean="0">
                <a:latin typeface="+mj-lt"/>
              </a:rPr>
              <a:t>Μεταφοράς.</a:t>
            </a:r>
          </a:p>
          <a:p>
            <a:pPr marL="727710" lvl="1" indent="-361950" algn="just">
              <a:buFont typeface="Wingdings" pitchFamily="2" charset="2"/>
              <a:buChar char="Ø"/>
            </a:pPr>
            <a:r>
              <a:rPr lang="el-GR" sz="1800" dirty="0" smtClean="0">
                <a:latin typeface="+mj-lt"/>
              </a:rPr>
              <a:t>Διαδικτύου.</a:t>
            </a:r>
          </a:p>
          <a:p>
            <a:pPr marL="727710" lvl="1" indent="-361950" algn="just">
              <a:buFont typeface="Wingdings" pitchFamily="2" charset="2"/>
              <a:buChar char="Ø"/>
            </a:pPr>
            <a:r>
              <a:rPr lang="el-GR" sz="1800" dirty="0" smtClean="0">
                <a:latin typeface="+mj-lt"/>
              </a:rPr>
              <a:t>Διασύνδεσης Δικτύου.</a:t>
            </a:r>
          </a:p>
          <a:p>
            <a:pPr marL="361950" indent="-361950" algn="just">
              <a:buFont typeface="Wingdings" pitchFamily="2" charset="2"/>
              <a:buChar char="v"/>
            </a:pPr>
            <a:r>
              <a:rPr lang="el-GR" sz="2200" dirty="0" smtClean="0">
                <a:latin typeface="+mj-lt"/>
              </a:rPr>
              <a:t>Στην διπλανή εικόνα παρουσιάζεται το μοντέλο </a:t>
            </a:r>
            <a:r>
              <a:rPr lang="en-US" sz="2200" dirty="0" smtClean="0">
                <a:latin typeface="+mj-lt"/>
              </a:rPr>
              <a:t>TCP/IP </a:t>
            </a:r>
            <a:r>
              <a:rPr lang="el-GR" sz="2200" dirty="0" smtClean="0">
                <a:latin typeface="+mj-lt"/>
              </a:rPr>
              <a:t>σε σχέση με το μοντέλο </a:t>
            </a:r>
            <a:r>
              <a:rPr lang="en-US" sz="2200" dirty="0" smtClean="0">
                <a:latin typeface="+mj-lt"/>
              </a:rPr>
              <a:t>OSI</a:t>
            </a:r>
            <a:r>
              <a:rPr lang="el-GR" sz="2200" dirty="0" smtClean="0">
                <a:latin typeface="+mj-lt"/>
              </a:rPr>
              <a:t> του </a:t>
            </a:r>
            <a:r>
              <a:rPr lang="en-US" sz="2200" dirty="0" smtClean="0">
                <a:latin typeface="+mj-lt"/>
              </a:rPr>
              <a:t>ISO</a:t>
            </a:r>
            <a:r>
              <a:rPr lang="el-GR" sz="2200" dirty="0" smtClean="0">
                <a:latin typeface="+mj-lt"/>
              </a:rPr>
              <a:t>.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ΑΕΝ ΑΣΠΡΟΠΥΡΓΟΥ</a:t>
            </a:r>
            <a:endParaRPr lang="el-GR" b="1" dirty="0"/>
          </a:p>
        </p:txBody>
      </p:sp>
      <p:pic>
        <p:nvPicPr>
          <p:cNvPr id="1026" name="Picture 2" descr="http://www.tcpipguide.com/free/diagrams/tcpipprotoco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56792"/>
            <a:ext cx="4180218" cy="4148063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4860032" y="5733836"/>
            <a:ext cx="35283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 smtClean="0">
                <a:solidFill>
                  <a:srgbClr val="FF0000"/>
                </a:solidFill>
              </a:rPr>
              <a:t>(</a:t>
            </a:r>
            <a:r>
              <a:rPr lang="el-GR" sz="800" b="1" u="sng" dirty="0" smtClean="0">
                <a:solidFill>
                  <a:srgbClr val="FF0000"/>
                </a:solidFill>
              </a:rPr>
              <a:t>Πηγή:</a:t>
            </a:r>
            <a:r>
              <a:rPr lang="en-US" sz="800" b="1" dirty="0" smtClean="0">
                <a:solidFill>
                  <a:srgbClr val="FF0000"/>
                </a:solidFill>
              </a:rPr>
              <a:t> http://www.tcpipguide.com/free/t_TCPIPProtocols.htm</a:t>
            </a:r>
            <a:r>
              <a:rPr lang="el-GR" sz="800" b="1" dirty="0" smtClean="0">
                <a:solidFill>
                  <a:srgbClr val="FF0000"/>
                </a:solidFill>
              </a:rPr>
              <a:t>)</a:t>
            </a:r>
            <a:endParaRPr lang="el-GR" sz="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ΥΠΗΡΕΣΙΕΣ ΔΙΑΔΙΚΤΥΟΥ (1)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lnSpcReduction="10000"/>
          </a:bodyPr>
          <a:lstStyle/>
          <a:p>
            <a:pPr marL="361950" indent="-361950" algn="just">
              <a:buFont typeface="Wingdings" pitchFamily="2" charset="2"/>
              <a:buChar char="v"/>
            </a:pPr>
            <a:r>
              <a:rPr lang="el-GR" sz="2200" b="1" dirty="0" smtClean="0">
                <a:latin typeface="+mj-lt"/>
              </a:rPr>
              <a:t>Δυο (2)</a:t>
            </a:r>
            <a:r>
              <a:rPr lang="el-GR" sz="2200" dirty="0" smtClean="0">
                <a:latin typeface="+mj-lt"/>
              </a:rPr>
              <a:t> βασικά μοντέλα εξυπηρέτησης:</a:t>
            </a:r>
          </a:p>
          <a:p>
            <a:pPr marL="727710" lvl="1" indent="-361950" algn="just">
              <a:buFont typeface="Wingdings" pitchFamily="2" charset="2"/>
              <a:buChar char="Ø"/>
            </a:pPr>
            <a:r>
              <a:rPr lang="el-GR" sz="2000" dirty="0" smtClean="0">
                <a:latin typeface="+mj-lt"/>
              </a:rPr>
              <a:t>Μοντέλο πελάτη-εξυπηρετητή (</a:t>
            </a:r>
            <a:r>
              <a:rPr lang="en-US" sz="2000" dirty="0" smtClean="0">
                <a:latin typeface="+mj-lt"/>
              </a:rPr>
              <a:t>client-server model</a:t>
            </a:r>
            <a:r>
              <a:rPr lang="el-GR" sz="2000" dirty="0" smtClean="0">
                <a:latin typeface="+mj-lt"/>
              </a:rPr>
              <a:t>)</a:t>
            </a:r>
            <a:r>
              <a:rPr lang="en-US" sz="2000" dirty="0" smtClean="0">
                <a:latin typeface="+mj-lt"/>
              </a:rPr>
              <a:t>:</a:t>
            </a:r>
          </a:p>
          <a:p>
            <a:pPr marL="1002030" lvl="2" indent="-361950" algn="just">
              <a:buFont typeface="Wingdings" pitchFamily="2" charset="2"/>
              <a:buChar char="ü"/>
            </a:pPr>
            <a:r>
              <a:rPr lang="el-GR" sz="1700" dirty="0" smtClean="0">
                <a:latin typeface="+mj-lt"/>
              </a:rPr>
              <a:t>Οι υπηρεσίες παρέχονται από Η/Υ υψηλών επιδόσεων, τους </a:t>
            </a:r>
            <a:r>
              <a:rPr lang="el-GR" sz="1700" b="1" dirty="0" smtClean="0">
                <a:latin typeface="+mj-lt"/>
              </a:rPr>
              <a:t>εξυπηρετητές (</a:t>
            </a:r>
            <a:r>
              <a:rPr lang="en-US" sz="1700" b="1" dirty="0" smtClean="0">
                <a:latin typeface="+mj-lt"/>
              </a:rPr>
              <a:t>servers</a:t>
            </a:r>
            <a:r>
              <a:rPr lang="el-GR" sz="1700" b="1" dirty="0" smtClean="0">
                <a:latin typeface="+mj-lt"/>
              </a:rPr>
              <a:t>)</a:t>
            </a:r>
            <a:r>
              <a:rPr lang="el-GR" sz="1700" dirty="0" smtClean="0">
                <a:latin typeface="+mj-lt"/>
              </a:rPr>
              <a:t>.</a:t>
            </a:r>
            <a:endParaRPr lang="en-US" sz="1700" dirty="0" smtClean="0">
              <a:latin typeface="+mj-lt"/>
            </a:endParaRPr>
          </a:p>
          <a:p>
            <a:pPr marL="1002030" lvl="2" indent="-361950" algn="just">
              <a:buFont typeface="Wingdings" pitchFamily="2" charset="2"/>
              <a:buChar char="ü"/>
            </a:pPr>
            <a:r>
              <a:rPr lang="el-GR" sz="1700" dirty="0" smtClean="0">
                <a:latin typeface="+mj-lt"/>
              </a:rPr>
              <a:t>Οι χρήστες χρησιμοποιούν Η/Υ μικρότερων επιδόσεων, τους </a:t>
            </a:r>
            <a:r>
              <a:rPr lang="el-GR" sz="1700" b="1" dirty="0" smtClean="0">
                <a:latin typeface="+mj-lt"/>
              </a:rPr>
              <a:t>πελάτες (</a:t>
            </a:r>
            <a:r>
              <a:rPr lang="en-US" sz="1700" b="1" dirty="0" smtClean="0">
                <a:latin typeface="+mj-lt"/>
              </a:rPr>
              <a:t>clients</a:t>
            </a:r>
            <a:r>
              <a:rPr lang="el-GR" sz="1700" b="1" dirty="0" smtClean="0">
                <a:latin typeface="+mj-lt"/>
              </a:rPr>
              <a:t>)</a:t>
            </a:r>
            <a:r>
              <a:rPr lang="el-GR" sz="1700" dirty="0" smtClean="0">
                <a:latin typeface="+mj-lt"/>
              </a:rPr>
              <a:t> και ζητούν εξυπηρέτηση στο πλαίσιο κάποιας διαδικτυακής εφαρμογής.</a:t>
            </a:r>
          </a:p>
          <a:p>
            <a:pPr marL="1002030" lvl="2" indent="-361950" algn="just">
              <a:buFont typeface="Wingdings" pitchFamily="2" charset="2"/>
              <a:buChar char="ü"/>
            </a:pPr>
            <a:r>
              <a:rPr lang="el-GR" sz="1700" u="sng" dirty="0" smtClean="0">
                <a:latin typeface="+mj-lt"/>
              </a:rPr>
              <a:t>Παραδείγματα εφαρμογών:</a:t>
            </a:r>
            <a:r>
              <a:rPr lang="el-GR" sz="1700" dirty="0" smtClean="0">
                <a:latin typeface="+mj-lt"/>
              </a:rPr>
              <a:t> Παγκόσμιος Ιστός (</a:t>
            </a:r>
            <a:r>
              <a:rPr lang="en-US" sz="1700" dirty="0" smtClean="0">
                <a:latin typeface="+mj-lt"/>
              </a:rPr>
              <a:t>WWW</a:t>
            </a:r>
            <a:r>
              <a:rPr lang="el-GR" sz="1700" dirty="0" smtClean="0">
                <a:latin typeface="+mj-lt"/>
              </a:rPr>
              <a:t>), Ηλεκτρονικό Ταχυδρομείο</a:t>
            </a:r>
            <a:r>
              <a:rPr lang="en-US" sz="1700" dirty="0" smtClean="0">
                <a:latin typeface="+mj-lt"/>
              </a:rPr>
              <a:t> (Email)</a:t>
            </a:r>
            <a:r>
              <a:rPr lang="el-GR" sz="1700" dirty="0" smtClean="0">
                <a:latin typeface="+mj-lt"/>
              </a:rPr>
              <a:t>, Απομακρυσμένη Σύνδεση</a:t>
            </a:r>
            <a:r>
              <a:rPr lang="en-US" sz="1700" dirty="0" smtClean="0">
                <a:latin typeface="+mj-lt"/>
              </a:rPr>
              <a:t> (Telnet)</a:t>
            </a:r>
            <a:r>
              <a:rPr lang="el-GR" sz="1700" dirty="0" smtClean="0">
                <a:latin typeface="+mj-lt"/>
              </a:rPr>
              <a:t>, Μεταφορά Αρχείων (</a:t>
            </a:r>
            <a:r>
              <a:rPr lang="en-US" sz="1700" dirty="0" smtClean="0">
                <a:latin typeface="+mj-lt"/>
              </a:rPr>
              <a:t>FTP</a:t>
            </a:r>
            <a:r>
              <a:rPr lang="el-GR" sz="1700" dirty="0" smtClean="0">
                <a:latin typeface="+mj-lt"/>
              </a:rPr>
              <a:t>)</a:t>
            </a:r>
            <a:r>
              <a:rPr lang="en-US" sz="1700" dirty="0" smtClean="0">
                <a:latin typeface="+mj-lt"/>
              </a:rPr>
              <a:t>, </a:t>
            </a:r>
            <a:r>
              <a:rPr lang="el-GR" sz="1700" dirty="0" smtClean="0">
                <a:latin typeface="+mj-lt"/>
              </a:rPr>
              <a:t>κ.α.  </a:t>
            </a:r>
            <a:endParaRPr lang="en-US" sz="1700" dirty="0" smtClean="0">
              <a:latin typeface="+mj-lt"/>
            </a:endParaRPr>
          </a:p>
          <a:p>
            <a:pPr marL="727710" lvl="1" indent="-361950" algn="just">
              <a:buFont typeface="Wingdings" pitchFamily="2" charset="2"/>
              <a:buChar char="Ø"/>
            </a:pPr>
            <a:r>
              <a:rPr lang="el-GR" sz="2000" dirty="0" smtClean="0">
                <a:latin typeface="+mj-lt"/>
              </a:rPr>
              <a:t>Μοντέλο ομότιμων μηχανών (</a:t>
            </a:r>
            <a:r>
              <a:rPr lang="en-US" sz="2000" dirty="0" smtClean="0">
                <a:latin typeface="+mj-lt"/>
              </a:rPr>
              <a:t>P2P model</a:t>
            </a:r>
            <a:r>
              <a:rPr lang="el-GR" sz="2000" dirty="0" smtClean="0">
                <a:latin typeface="+mj-lt"/>
              </a:rPr>
              <a:t>)</a:t>
            </a:r>
            <a:r>
              <a:rPr lang="en-US" sz="2000" dirty="0" smtClean="0">
                <a:latin typeface="+mj-lt"/>
              </a:rPr>
              <a:t>:</a:t>
            </a:r>
          </a:p>
          <a:p>
            <a:pPr marL="1002030" lvl="2" indent="-361950" algn="just">
              <a:buFont typeface="Wingdings" pitchFamily="2" charset="2"/>
              <a:buChar char="ü"/>
            </a:pPr>
            <a:r>
              <a:rPr lang="el-GR" sz="1700" dirty="0" smtClean="0">
                <a:latin typeface="+mj-lt"/>
              </a:rPr>
              <a:t>Οι Η/Υ παίζουν ταυτόχρονα το ρόλο του πελάτη και του εξυπηρετητή (</a:t>
            </a:r>
            <a:r>
              <a:rPr lang="en-US" sz="1700" dirty="0" err="1" smtClean="0">
                <a:latin typeface="+mj-lt"/>
              </a:rPr>
              <a:t>Servent</a:t>
            </a:r>
            <a:r>
              <a:rPr lang="en-US" sz="1700" dirty="0" smtClean="0">
                <a:latin typeface="+mj-lt"/>
              </a:rPr>
              <a:t> – </a:t>
            </a:r>
            <a:r>
              <a:rPr lang="en-US" sz="1700" dirty="0" err="1" smtClean="0">
                <a:latin typeface="+mj-lt"/>
              </a:rPr>
              <a:t>SERVer</a:t>
            </a:r>
            <a:r>
              <a:rPr lang="en-US" sz="1700" dirty="0" smtClean="0">
                <a:latin typeface="+mj-lt"/>
              </a:rPr>
              <a:t> + </a:t>
            </a:r>
            <a:r>
              <a:rPr lang="en-US" sz="1700" dirty="0" err="1" smtClean="0">
                <a:latin typeface="+mj-lt"/>
              </a:rPr>
              <a:t>cliENT</a:t>
            </a:r>
            <a:r>
              <a:rPr lang="el-GR" sz="1700" dirty="0" smtClean="0">
                <a:latin typeface="+mj-lt"/>
              </a:rPr>
              <a:t>)</a:t>
            </a:r>
            <a:r>
              <a:rPr lang="en-US" sz="1700" dirty="0" smtClean="0">
                <a:latin typeface="+mj-lt"/>
              </a:rPr>
              <a:t>.</a:t>
            </a:r>
          </a:p>
          <a:p>
            <a:pPr marL="1002030" lvl="2" indent="-361950" algn="just">
              <a:buFont typeface="Wingdings" pitchFamily="2" charset="2"/>
              <a:buChar char="ü"/>
            </a:pPr>
            <a:r>
              <a:rPr lang="el-GR" sz="1700" u="sng" dirty="0" smtClean="0">
                <a:latin typeface="+mj-lt"/>
              </a:rPr>
              <a:t>Παραδείγματα εφαρμογών:</a:t>
            </a:r>
            <a:r>
              <a:rPr lang="el-GR" sz="1700" dirty="0" smtClean="0">
                <a:latin typeface="+mj-lt"/>
              </a:rPr>
              <a:t> </a:t>
            </a:r>
            <a:r>
              <a:rPr lang="el-GR" sz="1700" b="1" dirty="0" smtClean="0">
                <a:latin typeface="+mj-lt"/>
              </a:rPr>
              <a:t>Ανταλλαγή Αρχείων</a:t>
            </a:r>
            <a:r>
              <a:rPr lang="en-US" sz="1700" dirty="0" smtClean="0">
                <a:latin typeface="+mj-lt"/>
              </a:rPr>
              <a:t>: Napster, Gnutella, Gnutella2, </a:t>
            </a:r>
            <a:r>
              <a:rPr lang="en-US" sz="1700" dirty="0" err="1" smtClean="0">
                <a:latin typeface="+mj-lt"/>
              </a:rPr>
              <a:t>FastTrack</a:t>
            </a:r>
            <a:r>
              <a:rPr lang="en-US" sz="1700" dirty="0" smtClean="0">
                <a:latin typeface="+mj-lt"/>
              </a:rPr>
              <a:t>/</a:t>
            </a:r>
            <a:r>
              <a:rPr lang="en-US" sz="1700" dirty="0" err="1" smtClean="0">
                <a:latin typeface="+mj-lt"/>
              </a:rPr>
              <a:t>Kazaa</a:t>
            </a:r>
            <a:r>
              <a:rPr lang="en-US" sz="1700" dirty="0" smtClean="0">
                <a:latin typeface="+mj-lt"/>
              </a:rPr>
              <a:t>, </a:t>
            </a:r>
            <a:r>
              <a:rPr lang="en-US" sz="1700" dirty="0" err="1" smtClean="0">
                <a:latin typeface="+mj-lt"/>
              </a:rPr>
              <a:t>eDonkey</a:t>
            </a:r>
            <a:r>
              <a:rPr lang="en-US" sz="1700" dirty="0" smtClean="0">
                <a:latin typeface="+mj-lt"/>
              </a:rPr>
              <a:t>, </a:t>
            </a:r>
            <a:r>
              <a:rPr lang="en-US" sz="1700" dirty="0" err="1" smtClean="0">
                <a:latin typeface="+mj-lt"/>
              </a:rPr>
              <a:t>BitTorrent</a:t>
            </a:r>
            <a:r>
              <a:rPr lang="en-US" sz="1700" dirty="0" smtClean="0">
                <a:latin typeface="+mj-lt"/>
              </a:rPr>
              <a:t>. </a:t>
            </a:r>
            <a:r>
              <a:rPr lang="el-GR" sz="1700" b="1" dirty="0" smtClean="0">
                <a:latin typeface="+mj-lt"/>
              </a:rPr>
              <a:t>Μεταφορά Πολυμέσων</a:t>
            </a:r>
            <a:r>
              <a:rPr lang="el-GR" sz="1700" dirty="0" smtClean="0">
                <a:latin typeface="+mj-lt"/>
              </a:rPr>
              <a:t>: </a:t>
            </a:r>
            <a:r>
              <a:rPr lang="en-US" sz="1700" dirty="0" err="1" smtClean="0">
                <a:latin typeface="+mj-lt"/>
              </a:rPr>
              <a:t>SopCast</a:t>
            </a:r>
            <a:r>
              <a:rPr lang="en-US" sz="1700" dirty="0" smtClean="0">
                <a:latin typeface="+mj-lt"/>
              </a:rPr>
              <a:t>, </a:t>
            </a:r>
            <a:r>
              <a:rPr lang="en-US" sz="1700" dirty="0" err="1" smtClean="0">
                <a:latin typeface="+mj-lt"/>
              </a:rPr>
              <a:t>TVAnts</a:t>
            </a:r>
            <a:r>
              <a:rPr lang="en-US" sz="1700" dirty="0" smtClean="0">
                <a:latin typeface="+mj-lt"/>
              </a:rPr>
              <a:t>, </a:t>
            </a:r>
            <a:r>
              <a:rPr lang="en-US" sz="1700" dirty="0" err="1" smtClean="0">
                <a:latin typeface="+mj-lt"/>
              </a:rPr>
              <a:t>PPLive</a:t>
            </a:r>
            <a:r>
              <a:rPr lang="en-US" sz="1700" dirty="0" smtClean="0">
                <a:latin typeface="+mj-lt"/>
              </a:rPr>
              <a:t>, </a:t>
            </a:r>
            <a:r>
              <a:rPr lang="en-US" sz="1700" dirty="0" err="1" smtClean="0">
                <a:latin typeface="+mj-lt"/>
              </a:rPr>
              <a:t>PPStream</a:t>
            </a:r>
            <a:r>
              <a:rPr lang="en-US" sz="1700" dirty="0" smtClean="0">
                <a:latin typeface="+mj-lt"/>
              </a:rPr>
              <a:t>, </a:t>
            </a:r>
            <a:r>
              <a:rPr lang="el-GR" sz="1700" dirty="0" smtClean="0">
                <a:latin typeface="+mj-lt"/>
              </a:rPr>
              <a:t>κ.α.</a:t>
            </a:r>
          </a:p>
          <a:p>
            <a:pPr marL="361950" indent="-361950" algn="just">
              <a:buFont typeface="Wingdings" pitchFamily="2" charset="2"/>
              <a:buChar char="v"/>
            </a:pPr>
            <a:r>
              <a:rPr lang="el-GR" sz="2200" dirty="0" smtClean="0">
                <a:latin typeface="+mj-lt"/>
              </a:rPr>
              <a:t>Πελάτες και εξυπηρετητές τρέχουν διεργασίες που χαρακτηρίζονται από έναν </a:t>
            </a:r>
            <a:r>
              <a:rPr lang="el-GR" sz="2200" b="1" dirty="0" smtClean="0">
                <a:latin typeface="+mj-lt"/>
              </a:rPr>
              <a:t>αριθμό θύρας (</a:t>
            </a:r>
            <a:r>
              <a:rPr lang="en-US" sz="2200" b="1" dirty="0" smtClean="0">
                <a:latin typeface="+mj-lt"/>
              </a:rPr>
              <a:t>Port Number</a:t>
            </a:r>
            <a:r>
              <a:rPr lang="el-GR" sz="2200" b="1" dirty="0" smtClean="0">
                <a:latin typeface="+mj-lt"/>
              </a:rPr>
              <a:t>)</a:t>
            </a:r>
            <a:r>
              <a:rPr lang="el-GR" sz="2200" dirty="0" smtClean="0">
                <a:latin typeface="+mj-lt"/>
              </a:rPr>
              <a:t>, ώστε να επιτρέπεται η επικοινωνία σε επίπεδο διεργασιών.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ΑΕΝ ΑΣΠΡΟΠΥΡΓΟΥ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ΥΠΗΡΕΣΙΕΣ ΔΙΑΔΙΚΤΥΟΥ (2)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184576"/>
          </a:xfrm>
        </p:spPr>
        <p:txBody>
          <a:bodyPr>
            <a:normAutofit lnSpcReduction="10000"/>
          </a:bodyPr>
          <a:lstStyle/>
          <a:p>
            <a:pPr marL="361950" indent="-361950" algn="just">
              <a:buFont typeface="Wingdings" pitchFamily="2" charset="2"/>
              <a:buChar char="v"/>
            </a:pPr>
            <a:r>
              <a:rPr lang="el-GR" sz="2200" b="1" dirty="0" smtClean="0">
                <a:latin typeface="+mj-lt"/>
              </a:rPr>
              <a:t>Ηλεκτρονικό Ταχυδρομείο (</a:t>
            </a:r>
            <a:r>
              <a:rPr lang="en-US" sz="2200" b="1" dirty="0" smtClean="0">
                <a:latin typeface="+mj-lt"/>
              </a:rPr>
              <a:t>E-mail) [1/</a:t>
            </a:r>
            <a:r>
              <a:rPr lang="el-GR" sz="2200" b="1" dirty="0" smtClean="0">
                <a:latin typeface="+mj-lt"/>
              </a:rPr>
              <a:t>3</a:t>
            </a:r>
            <a:r>
              <a:rPr lang="en-US" sz="2200" b="1" dirty="0" smtClean="0">
                <a:latin typeface="+mj-lt"/>
              </a:rPr>
              <a:t>]</a:t>
            </a:r>
            <a:r>
              <a:rPr lang="el-GR" sz="2200" b="1" dirty="0" smtClean="0">
                <a:latin typeface="+mj-lt"/>
              </a:rPr>
              <a:t>: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000" dirty="0" smtClean="0">
                <a:latin typeface="+mj-lt"/>
              </a:rPr>
              <a:t>Δημοφιλής διαδικτυακή εφαρμογή που επιτρέπει αποστολή/λήψη μηνυμάτων, καθώς και συνημμένων αρχείων, μεταξύ χρηστών.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000" dirty="0" smtClean="0">
                <a:latin typeface="+mj-lt"/>
              </a:rPr>
              <a:t>Κάθε χρήστης της υπηρεσίας/εφαρμογής διατηρεί λογαριασμό στον εξυπηρετητή που αποτελεί την θυρίδα ηλεκτρονικού ταχυδρομείου του. 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000" dirty="0" smtClean="0">
                <a:latin typeface="+mj-lt"/>
              </a:rPr>
              <a:t>Ο λογαριασμός / θυρίδα του χρήστη έχει μοναδική ηλεκτρονική διεύθυνσης της μορφής: &lt;</a:t>
            </a:r>
            <a:r>
              <a:rPr lang="el-GR" sz="2000" dirty="0" err="1" smtClean="0">
                <a:latin typeface="+mj-lt"/>
              </a:rPr>
              <a:t>Όνομα_Θυρίδας&gt;@&lt;Όνομα_Εξυπηρετητή</a:t>
            </a:r>
            <a:r>
              <a:rPr lang="el-GR" sz="2000" dirty="0" smtClean="0">
                <a:latin typeface="+mj-lt"/>
              </a:rPr>
              <a:t>&gt;.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000" dirty="0" smtClean="0">
                <a:latin typeface="+mj-lt"/>
              </a:rPr>
              <a:t>Εφαρμογές Χρηστών για </a:t>
            </a:r>
            <a:r>
              <a:rPr lang="en-US" sz="2000" dirty="0" smtClean="0">
                <a:latin typeface="+mj-lt"/>
              </a:rPr>
              <a:t>E-mail (User Mail Agents)</a:t>
            </a:r>
            <a:r>
              <a:rPr lang="el-GR" sz="2000" dirty="0" smtClean="0">
                <a:latin typeface="+mj-lt"/>
              </a:rPr>
              <a:t>: </a:t>
            </a:r>
            <a:r>
              <a:rPr lang="en-US" sz="2000" dirty="0" smtClean="0">
                <a:latin typeface="+mj-lt"/>
              </a:rPr>
              <a:t>MS Outlook, Mozilla Thunderbird</a:t>
            </a:r>
            <a:r>
              <a:rPr lang="el-GR" sz="2000" dirty="0" smtClean="0">
                <a:latin typeface="+mj-lt"/>
              </a:rPr>
              <a:t>,</a:t>
            </a:r>
            <a:r>
              <a:rPr lang="en-US" sz="2000" dirty="0" smtClean="0">
                <a:latin typeface="+mj-lt"/>
              </a:rPr>
              <a:t> </a:t>
            </a:r>
            <a:r>
              <a:rPr lang="el-GR" sz="2000" dirty="0" smtClean="0">
                <a:latin typeface="+mj-lt"/>
              </a:rPr>
              <a:t>κλπ.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000" dirty="0" smtClean="0">
                <a:latin typeface="+mj-lt"/>
              </a:rPr>
              <a:t>Πρωτόκολλα </a:t>
            </a:r>
            <a:r>
              <a:rPr lang="en-US" sz="2000" dirty="0" smtClean="0">
                <a:latin typeface="+mj-lt"/>
              </a:rPr>
              <a:t>E-mail</a:t>
            </a:r>
            <a:r>
              <a:rPr lang="el-GR" sz="2000" dirty="0" smtClean="0">
                <a:latin typeface="+mj-lt"/>
              </a:rPr>
              <a:t>:</a:t>
            </a:r>
            <a:endParaRPr lang="en-US" sz="2000" dirty="0" smtClean="0">
              <a:latin typeface="+mj-lt"/>
            </a:endParaRPr>
          </a:p>
          <a:p>
            <a:pPr marL="1002030" lvl="2" indent="-361950" algn="just">
              <a:buFont typeface="Wingdings" pitchFamily="2" charset="2"/>
              <a:buChar char="§"/>
            </a:pPr>
            <a:r>
              <a:rPr lang="en-US" sz="1800" b="1" dirty="0" smtClean="0">
                <a:latin typeface="+mj-lt"/>
              </a:rPr>
              <a:t>SMTP</a:t>
            </a:r>
            <a:r>
              <a:rPr lang="en-US" sz="1800" dirty="0" smtClean="0">
                <a:latin typeface="+mj-lt"/>
              </a:rPr>
              <a:t> (Simple Mail Transfer Protocol): </a:t>
            </a:r>
            <a:r>
              <a:rPr lang="el-GR" sz="1800" dirty="0" smtClean="0">
                <a:latin typeface="+mj-lt"/>
              </a:rPr>
              <a:t>Για αποστολή μηνυμάτων.</a:t>
            </a:r>
          </a:p>
          <a:p>
            <a:pPr marL="1002030" lvl="2" indent="-361950" algn="just">
              <a:buFont typeface="Wingdings" pitchFamily="2" charset="2"/>
              <a:buChar char="§"/>
            </a:pPr>
            <a:r>
              <a:rPr lang="en-US" sz="1800" b="1" dirty="0" smtClean="0">
                <a:latin typeface="+mj-lt"/>
              </a:rPr>
              <a:t>POP3</a:t>
            </a:r>
            <a:r>
              <a:rPr lang="en-US" sz="1800" dirty="0" smtClean="0">
                <a:latin typeface="+mj-lt"/>
              </a:rPr>
              <a:t> (Post Office Protocol, ver.3):</a:t>
            </a:r>
            <a:r>
              <a:rPr lang="el-GR" sz="1800" dirty="0" smtClean="0">
                <a:latin typeface="+mj-lt"/>
              </a:rPr>
              <a:t> Για λήψη μηνυμάτων από τη θυρίδα.</a:t>
            </a:r>
          </a:p>
          <a:p>
            <a:pPr marL="1002030" lvl="2" indent="-361950" algn="just">
              <a:buFont typeface="Wingdings" pitchFamily="2" charset="2"/>
              <a:buChar char="§"/>
            </a:pPr>
            <a:r>
              <a:rPr lang="en-US" sz="1800" b="1" dirty="0" smtClean="0">
                <a:latin typeface="+mj-lt"/>
              </a:rPr>
              <a:t>IMAP</a:t>
            </a:r>
            <a:r>
              <a:rPr lang="en-US" sz="1800" dirty="0" smtClean="0">
                <a:latin typeface="+mj-lt"/>
              </a:rPr>
              <a:t> (Internet Mail Access Protocol)</a:t>
            </a:r>
            <a:r>
              <a:rPr lang="el-GR" sz="1800" dirty="0" smtClean="0">
                <a:latin typeface="+mj-lt"/>
              </a:rPr>
              <a:t>: Επιτρέπει απεικόνιση της θυρίδας αλλά και λήψη μηνυμάτων.</a:t>
            </a:r>
            <a:endParaRPr lang="en-US" sz="1800" dirty="0" smtClean="0">
              <a:latin typeface="+mj-lt"/>
            </a:endParaRP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000" dirty="0" smtClean="0">
                <a:latin typeface="+mj-lt"/>
              </a:rPr>
              <a:t>Πολλοί εξυπηρετητές παρέχουν τη δυνατότητα σύνδεσης σε θυρίδα μέσω του παγκοσμίου ιστού =&gt; Υπηρεσία </a:t>
            </a:r>
            <a:r>
              <a:rPr lang="en-US" sz="2000" b="1" dirty="0" smtClean="0">
                <a:latin typeface="+mj-lt"/>
              </a:rPr>
              <a:t>Webmail</a:t>
            </a:r>
            <a:r>
              <a:rPr lang="en-US" sz="2000" dirty="0" smtClean="0">
                <a:latin typeface="+mj-lt"/>
              </a:rPr>
              <a:t>.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ΑΕΝ ΑΣΠΡΟΠΥΡΓΟΥ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ΥΠΗΡΕΣΙΕΣ ΔΙΑΔΙΚΤΥΟΥ (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184576"/>
          </a:xfrm>
        </p:spPr>
        <p:txBody>
          <a:bodyPr>
            <a:normAutofit/>
          </a:bodyPr>
          <a:lstStyle/>
          <a:p>
            <a:pPr marL="361950" indent="-361950" algn="just">
              <a:buFont typeface="Wingdings" pitchFamily="2" charset="2"/>
              <a:buChar char="v"/>
            </a:pPr>
            <a:r>
              <a:rPr lang="el-GR" sz="2200" b="1" dirty="0" smtClean="0">
                <a:latin typeface="+mj-lt"/>
              </a:rPr>
              <a:t>Ηλεκτρονικό Ταχυδρομείο (</a:t>
            </a:r>
            <a:r>
              <a:rPr lang="en-US" sz="2200" b="1" dirty="0" smtClean="0">
                <a:latin typeface="+mj-lt"/>
              </a:rPr>
              <a:t>E-mail) [2/</a:t>
            </a:r>
            <a:r>
              <a:rPr lang="el-GR" sz="2200" b="1" dirty="0" smtClean="0">
                <a:latin typeface="+mj-lt"/>
              </a:rPr>
              <a:t>3</a:t>
            </a:r>
            <a:r>
              <a:rPr lang="en-US" sz="2200" b="1" dirty="0" smtClean="0">
                <a:latin typeface="+mj-lt"/>
              </a:rPr>
              <a:t>]</a:t>
            </a:r>
            <a:r>
              <a:rPr lang="el-GR" sz="2200" b="1" dirty="0" smtClean="0">
                <a:latin typeface="+mj-lt"/>
              </a:rPr>
              <a:t>: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000" dirty="0" smtClean="0">
                <a:latin typeface="+mj-lt"/>
              </a:rPr>
              <a:t>Πλεονεκτήματα</a:t>
            </a:r>
            <a:r>
              <a:rPr lang="en-US" sz="2000" dirty="0" smtClean="0">
                <a:latin typeface="+mj-lt"/>
              </a:rPr>
              <a:t> E-mail</a:t>
            </a:r>
            <a:r>
              <a:rPr lang="el-GR" sz="2000" dirty="0" smtClean="0">
                <a:latin typeface="+mj-lt"/>
              </a:rPr>
              <a:t>:</a:t>
            </a:r>
          </a:p>
          <a:p>
            <a:pPr marL="1002030" lvl="2" indent="-361950" algn="just">
              <a:buFont typeface="Wingdings" pitchFamily="2" charset="2"/>
              <a:buChar char="§"/>
            </a:pPr>
            <a:r>
              <a:rPr lang="el-GR" sz="1800" dirty="0" smtClean="0">
                <a:latin typeface="+mj-lt"/>
              </a:rPr>
              <a:t>Ανέξοδη και χωρίς κόπο αποστολή μηνυμάτων.</a:t>
            </a:r>
          </a:p>
          <a:p>
            <a:pPr marL="1002030" lvl="2" indent="-361950" algn="just">
              <a:buFont typeface="Wingdings" pitchFamily="2" charset="2"/>
              <a:buChar char="§"/>
            </a:pPr>
            <a:r>
              <a:rPr lang="el-GR" sz="1800" dirty="0" smtClean="0">
                <a:latin typeface="+mj-lt"/>
              </a:rPr>
              <a:t>Άμεση παράδοση μηνυμάτων.</a:t>
            </a:r>
          </a:p>
          <a:p>
            <a:pPr marL="1002030" lvl="2" indent="-361950" algn="just">
              <a:buFont typeface="Wingdings" pitchFamily="2" charset="2"/>
              <a:buChar char="§"/>
            </a:pPr>
            <a:r>
              <a:rPr lang="el-GR" sz="1800" dirty="0" smtClean="0">
                <a:latin typeface="+mj-lt"/>
              </a:rPr>
              <a:t>Δυνατότητα πολλών παραληπτών μηνύματος.</a:t>
            </a:r>
          </a:p>
          <a:p>
            <a:pPr marL="1002030" lvl="2" indent="-361950" algn="just">
              <a:buFont typeface="Wingdings" pitchFamily="2" charset="2"/>
              <a:buChar char="§"/>
            </a:pPr>
            <a:r>
              <a:rPr lang="el-GR" sz="1800" dirty="0" smtClean="0">
                <a:latin typeface="+mj-lt"/>
              </a:rPr>
              <a:t>Δυνατότητα ειδοποίησης αποστολέα σχετικά με την παράδοση ή όχι του μηνύματος.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000" dirty="0" smtClean="0">
                <a:latin typeface="+mj-lt"/>
              </a:rPr>
              <a:t>Μειονεκτήματα </a:t>
            </a:r>
            <a:r>
              <a:rPr lang="en-US" sz="2000" dirty="0" smtClean="0">
                <a:latin typeface="+mj-lt"/>
              </a:rPr>
              <a:t>E-mail</a:t>
            </a:r>
            <a:r>
              <a:rPr lang="el-GR" sz="2000" dirty="0" smtClean="0">
                <a:latin typeface="+mj-lt"/>
              </a:rPr>
              <a:t>:</a:t>
            </a:r>
          </a:p>
          <a:p>
            <a:pPr marL="1002030" lvl="2" indent="-361950" algn="just">
              <a:buFont typeface="Wingdings" pitchFamily="2" charset="2"/>
              <a:buChar char="§"/>
            </a:pPr>
            <a:r>
              <a:rPr lang="el-GR" sz="1800" dirty="0" smtClean="0">
                <a:latin typeface="+mj-lt"/>
              </a:rPr>
              <a:t>Απαιτήσεις για εξοπλισμό, λογισμικό και διαδικτυακή σύνδεση.</a:t>
            </a:r>
          </a:p>
          <a:p>
            <a:pPr marL="1002030" lvl="2" indent="-361950" algn="just">
              <a:buFont typeface="Wingdings" pitchFamily="2" charset="2"/>
              <a:buChar char="§"/>
            </a:pPr>
            <a:r>
              <a:rPr lang="el-GR" sz="1800" dirty="0" smtClean="0">
                <a:latin typeface="+mj-lt"/>
              </a:rPr>
              <a:t>Δε διασφαλίζεται απόλυτα το απόρρητο της αλληλογραφίας.</a:t>
            </a:r>
          </a:p>
          <a:p>
            <a:pPr marL="1002030" lvl="2" indent="-361950" algn="just">
              <a:buFont typeface="Wingdings" pitchFamily="2" charset="2"/>
              <a:buChar char="§"/>
            </a:pPr>
            <a:r>
              <a:rPr lang="el-GR" sz="1800" dirty="0" smtClean="0">
                <a:latin typeface="+mj-lt"/>
              </a:rPr>
              <a:t>Καταιγισμός από </a:t>
            </a:r>
            <a:r>
              <a:rPr lang="en-US" sz="1800" dirty="0" smtClean="0">
                <a:latin typeface="+mj-lt"/>
              </a:rPr>
              <a:t>Spam, </a:t>
            </a:r>
            <a:r>
              <a:rPr lang="el-GR" sz="1800" dirty="0" smtClean="0">
                <a:latin typeface="+mj-lt"/>
              </a:rPr>
              <a:t>δηλ</a:t>
            </a:r>
            <a:r>
              <a:rPr lang="en-US" sz="1800" dirty="0" smtClean="0">
                <a:latin typeface="+mj-lt"/>
              </a:rPr>
              <a:t>.</a:t>
            </a:r>
            <a:r>
              <a:rPr lang="el-GR" sz="1800" dirty="0" smtClean="0">
                <a:latin typeface="+mj-lt"/>
              </a:rPr>
              <a:t> άχρηστα μηνύματα.</a:t>
            </a:r>
          </a:p>
          <a:p>
            <a:pPr marL="1002030" lvl="2" indent="-361950" algn="just">
              <a:buFont typeface="Wingdings" pitchFamily="2" charset="2"/>
              <a:buChar char="§"/>
            </a:pPr>
            <a:r>
              <a:rPr lang="el-GR" sz="1800" dirty="0" smtClean="0">
                <a:latin typeface="+mj-lt"/>
              </a:rPr>
              <a:t>Δυσκολία στην πιστοποίηση της υπογραφής του αποστολέα.</a:t>
            </a:r>
          </a:p>
          <a:p>
            <a:pPr marL="1002030" lvl="2" indent="-361950" algn="just">
              <a:buFont typeface="Wingdings" pitchFamily="2" charset="2"/>
              <a:buChar char="§"/>
            </a:pPr>
            <a:r>
              <a:rPr lang="el-GR" sz="1800" dirty="0" smtClean="0">
                <a:latin typeface="+mj-lt"/>
              </a:rPr>
              <a:t>Κίνδυνος προσβολής Η/Υ από κακόβουλο λογισμικό που επισυνάπτεται σε μηνύματα ηλεκτρονικού ταχυδρομείου.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ΑΕΝ ΑΣΠΡΟΠΥΡΓΟΥ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ΥΠΗΡΕΣΙΕΣ ΔΙΑΔΙΚΤΥΟΥ (4)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040560"/>
          </a:xfrm>
        </p:spPr>
        <p:txBody>
          <a:bodyPr>
            <a:normAutofit/>
          </a:bodyPr>
          <a:lstStyle/>
          <a:p>
            <a:pPr marL="361950" indent="-361950" algn="just">
              <a:buFont typeface="Wingdings" pitchFamily="2" charset="2"/>
              <a:buChar char="v"/>
            </a:pPr>
            <a:r>
              <a:rPr lang="el-GR" sz="2200" b="1" dirty="0" smtClean="0">
                <a:latin typeface="+mj-lt"/>
              </a:rPr>
              <a:t>Ηλεκτρονικό Ταχυδρομείο (</a:t>
            </a:r>
            <a:r>
              <a:rPr lang="en-US" sz="2200" b="1" dirty="0" smtClean="0">
                <a:latin typeface="+mj-lt"/>
              </a:rPr>
              <a:t>E-mail) [</a:t>
            </a:r>
            <a:r>
              <a:rPr lang="el-GR" sz="2200" b="1" dirty="0" smtClean="0">
                <a:latin typeface="+mj-lt"/>
              </a:rPr>
              <a:t>3</a:t>
            </a:r>
            <a:r>
              <a:rPr lang="en-US" sz="2200" b="1" dirty="0" smtClean="0">
                <a:latin typeface="+mj-lt"/>
              </a:rPr>
              <a:t>/</a:t>
            </a:r>
            <a:r>
              <a:rPr lang="el-GR" sz="2200" b="1" dirty="0" smtClean="0">
                <a:latin typeface="+mj-lt"/>
              </a:rPr>
              <a:t>3</a:t>
            </a:r>
            <a:r>
              <a:rPr lang="en-US" sz="2200" b="1" dirty="0" smtClean="0">
                <a:latin typeface="+mj-lt"/>
              </a:rPr>
              <a:t>]</a:t>
            </a:r>
            <a:r>
              <a:rPr lang="el-GR" sz="2200" b="1" dirty="0" smtClean="0">
                <a:latin typeface="+mj-lt"/>
              </a:rPr>
              <a:t>: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ΑΕΝ ΑΣΠΡΟΠΥΡΓΟΥ</a:t>
            </a:r>
            <a:endParaRPr lang="el-GR" b="1" dirty="0"/>
          </a:p>
        </p:txBody>
      </p:sp>
      <p:pic>
        <p:nvPicPr>
          <p:cNvPr id="5" name="4 - Εικόνα" descr="em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844825"/>
            <a:ext cx="7200800" cy="4420076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2915816" y="6309900"/>
            <a:ext cx="48245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 smtClean="0">
                <a:solidFill>
                  <a:srgbClr val="FF0000"/>
                </a:solidFill>
              </a:rPr>
              <a:t>(</a:t>
            </a:r>
            <a:r>
              <a:rPr lang="el-GR" sz="800" b="1" u="sng" dirty="0" smtClean="0">
                <a:solidFill>
                  <a:srgbClr val="FF0000"/>
                </a:solidFill>
              </a:rPr>
              <a:t>Πηγή:</a:t>
            </a:r>
            <a:r>
              <a:rPr lang="en-US" sz="800" b="1" dirty="0" smtClean="0">
                <a:solidFill>
                  <a:srgbClr val="FF0000"/>
                </a:solidFill>
              </a:rPr>
              <a:t> </a:t>
            </a:r>
            <a:r>
              <a:rPr lang="el-GR" sz="800" b="1" dirty="0" smtClean="0">
                <a:solidFill>
                  <a:srgbClr val="FF0000"/>
                </a:solidFill>
              </a:rPr>
              <a:t>Χρ. </a:t>
            </a:r>
            <a:r>
              <a:rPr lang="el-GR" sz="800" b="1" dirty="0" err="1" smtClean="0">
                <a:solidFill>
                  <a:srgbClr val="FF0000"/>
                </a:solidFill>
              </a:rPr>
              <a:t>Δουληγέρης</a:t>
            </a:r>
            <a:r>
              <a:rPr lang="el-GR" sz="800" b="1" dirty="0" smtClean="0">
                <a:solidFill>
                  <a:srgbClr val="FF0000"/>
                </a:solidFill>
              </a:rPr>
              <a:t> κλπ :«Τεχνολογίες Διαδικτύου», </a:t>
            </a:r>
            <a:r>
              <a:rPr lang="en-US" sz="800" b="1" dirty="0" smtClean="0">
                <a:solidFill>
                  <a:srgbClr val="FF0000"/>
                </a:solidFill>
              </a:rPr>
              <a:t>ISBN 960-87450-7-1, </a:t>
            </a:r>
            <a:r>
              <a:rPr lang="el-GR" sz="800" b="1" dirty="0" smtClean="0">
                <a:solidFill>
                  <a:srgbClr val="FF0000"/>
                </a:solidFill>
              </a:rPr>
              <a:t>ΝΗΡΗΙΔΕΣ Εκδόσεις)</a:t>
            </a:r>
            <a:endParaRPr lang="el-GR" sz="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ΔΙΚΤΥΑ ΥΠΟΛΟΓΙΣΤΩΝ(2)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lnSpcReduction="10000"/>
          </a:bodyPr>
          <a:lstStyle/>
          <a:p>
            <a:pPr marL="361950" indent="-361950" algn="just">
              <a:buFont typeface="Wingdings" pitchFamily="2" charset="2"/>
              <a:buChar char="v"/>
            </a:pPr>
            <a:r>
              <a:rPr lang="el-GR" sz="2400" b="1" dirty="0" smtClean="0">
                <a:latin typeface="+mj-lt"/>
              </a:rPr>
              <a:t>Πλεονεκτήματα από τη χρήση Δικτύων</a:t>
            </a:r>
            <a:r>
              <a:rPr lang="el-GR" sz="2400" dirty="0" smtClean="0">
                <a:latin typeface="+mj-lt"/>
              </a:rPr>
              <a:t>: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200" dirty="0" smtClean="0">
                <a:latin typeface="+mj-lt"/>
              </a:rPr>
              <a:t>Καταμερισμός πόρων (υλικού &amp; λογισμικού).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200" dirty="0" smtClean="0">
                <a:latin typeface="+mj-lt"/>
              </a:rPr>
              <a:t>Αύξηση αξιοπιστίας και ασφάλειας.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200" dirty="0" smtClean="0">
                <a:latin typeface="+mj-lt"/>
              </a:rPr>
              <a:t>Γρήγορη επίλυση σύνθετων προβλημάτων.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200" dirty="0" smtClean="0">
                <a:latin typeface="+mj-lt"/>
              </a:rPr>
              <a:t>Αυξημένες δυνατότητες επικοινωνίας και συνεργασίας.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200" dirty="0" smtClean="0">
                <a:latin typeface="+mj-lt"/>
              </a:rPr>
              <a:t>Περιορισμός του κόστους λειτουργίας επιχειρήσεων και οργανισμών.</a:t>
            </a:r>
          </a:p>
          <a:p>
            <a:pPr marL="361950" indent="-361950" algn="just">
              <a:buFont typeface="Wingdings" pitchFamily="2" charset="2"/>
              <a:buChar char="v"/>
            </a:pPr>
            <a:r>
              <a:rPr lang="el-GR" sz="2400" b="1" dirty="0" smtClean="0">
                <a:latin typeface="+mj-lt"/>
              </a:rPr>
              <a:t>Πεδία / Τομείς Εφαρμογής Δικτύων</a:t>
            </a:r>
            <a:r>
              <a:rPr lang="el-GR" sz="2400" dirty="0" smtClean="0">
                <a:latin typeface="+mj-lt"/>
              </a:rPr>
              <a:t>: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200" dirty="0" smtClean="0">
                <a:latin typeface="+mj-lt"/>
              </a:rPr>
              <a:t>Μόρφωση – Εκπαίδευση – Πληροφόρησης.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200" dirty="0" smtClean="0">
                <a:latin typeface="+mj-lt"/>
              </a:rPr>
              <a:t>Διασκέδαση.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200" dirty="0" smtClean="0">
                <a:latin typeface="+mj-lt"/>
              </a:rPr>
              <a:t>Διαπροσωπικές &amp; Επαγγελματικές Σχέσεις και Επικοινωνία.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200" dirty="0" smtClean="0">
                <a:latin typeface="+mj-lt"/>
              </a:rPr>
              <a:t>Ηλεκτρονικό Εμπόριο &amp; Διαφήμιση.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200" dirty="0" smtClean="0">
                <a:latin typeface="+mj-lt"/>
              </a:rPr>
              <a:t>Ηλεκτρονικό </a:t>
            </a:r>
            <a:r>
              <a:rPr lang="el-GR" sz="2200" dirty="0" err="1" smtClean="0">
                <a:latin typeface="+mj-lt"/>
              </a:rPr>
              <a:t>Επιχειρείν</a:t>
            </a:r>
            <a:r>
              <a:rPr lang="el-GR" sz="2200" dirty="0" smtClean="0">
                <a:latin typeface="+mj-lt"/>
              </a:rPr>
              <a:t>.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ΑΕΝ ΑΣΠΡΟΠΥΡΓΟΥ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ΔΟΜΗ ΔΙΚΤΥΩΝ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pPr marL="361950" indent="-361950" algn="just">
              <a:buFont typeface="Wingdings" pitchFamily="2" charset="2"/>
              <a:buChar char="v"/>
            </a:pPr>
            <a:r>
              <a:rPr lang="el-GR" sz="2000" b="1" dirty="0" smtClean="0">
                <a:latin typeface="+mj-lt"/>
              </a:rPr>
              <a:t>Κεντρικοί Υπολογιστές (</a:t>
            </a:r>
            <a:r>
              <a:rPr lang="en-US" sz="2000" b="1" dirty="0" smtClean="0">
                <a:latin typeface="+mj-lt"/>
              </a:rPr>
              <a:t>Hosts</a:t>
            </a:r>
            <a:r>
              <a:rPr lang="el-GR" sz="2000" b="1" dirty="0" smtClean="0">
                <a:latin typeface="+mj-lt"/>
              </a:rPr>
              <a:t>)</a:t>
            </a:r>
            <a:r>
              <a:rPr lang="en-US" sz="2000" b="1" dirty="0" smtClean="0">
                <a:latin typeface="+mj-lt"/>
              </a:rPr>
              <a:t> </a:t>
            </a:r>
            <a:r>
              <a:rPr lang="el-GR" sz="2000" b="1" dirty="0" smtClean="0">
                <a:latin typeface="+mj-lt"/>
              </a:rPr>
              <a:t>ή Τερματικά Συστήματα (</a:t>
            </a:r>
            <a:r>
              <a:rPr lang="en-US" sz="2000" b="1" dirty="0" smtClean="0">
                <a:latin typeface="+mj-lt"/>
              </a:rPr>
              <a:t>End Systems</a:t>
            </a:r>
            <a:r>
              <a:rPr lang="el-GR" sz="2000" b="1" dirty="0" smtClean="0">
                <a:latin typeface="+mj-lt"/>
              </a:rPr>
              <a:t>)</a:t>
            </a:r>
            <a:r>
              <a:rPr lang="en-US" sz="2000" b="1" dirty="0" smtClean="0">
                <a:latin typeface="+mj-lt"/>
              </a:rPr>
              <a:t>:</a:t>
            </a:r>
            <a:r>
              <a:rPr lang="en-US" sz="2000" dirty="0" smtClean="0">
                <a:latin typeface="+mj-lt"/>
              </a:rPr>
              <a:t> </a:t>
            </a:r>
            <a:r>
              <a:rPr lang="el-GR" sz="2000" dirty="0" smtClean="0">
                <a:latin typeface="+mj-lt"/>
              </a:rPr>
              <a:t>Παίζουν το ρόλο τόσο του πομπού όσο και του δέκτη. Παραδείγματα: </a:t>
            </a:r>
            <a:r>
              <a:rPr lang="en-US" sz="2000" dirty="0" smtClean="0">
                <a:latin typeface="+mj-lt"/>
              </a:rPr>
              <a:t>PCs, Mainframes</a:t>
            </a:r>
            <a:r>
              <a:rPr lang="el-GR" sz="2000" dirty="0" smtClean="0">
                <a:latin typeface="+mj-lt"/>
              </a:rPr>
              <a:t>, κλπ.</a:t>
            </a:r>
            <a:endParaRPr lang="en-US" sz="2000" b="1" dirty="0" smtClean="0">
              <a:latin typeface="+mj-lt"/>
            </a:endParaRPr>
          </a:p>
          <a:p>
            <a:pPr marL="361950" indent="-361950" algn="just">
              <a:buFont typeface="Wingdings" pitchFamily="2" charset="2"/>
              <a:buChar char="v"/>
            </a:pPr>
            <a:r>
              <a:rPr lang="el-GR" sz="2000" b="1" dirty="0" smtClean="0">
                <a:latin typeface="+mj-lt"/>
              </a:rPr>
              <a:t>Ζεύξεις ή Γραμμές Επικοινωνίας (</a:t>
            </a:r>
            <a:r>
              <a:rPr lang="en-US" sz="2000" b="1" dirty="0" smtClean="0">
                <a:latin typeface="+mj-lt"/>
              </a:rPr>
              <a:t>Transmission Lines, Links</a:t>
            </a:r>
            <a:r>
              <a:rPr lang="el-GR" sz="2000" b="1" dirty="0" smtClean="0">
                <a:latin typeface="+mj-lt"/>
              </a:rPr>
              <a:t>)</a:t>
            </a:r>
            <a:r>
              <a:rPr lang="en-US" sz="2000" b="1" dirty="0" smtClean="0">
                <a:latin typeface="+mj-lt"/>
              </a:rPr>
              <a:t>:</a:t>
            </a:r>
            <a:r>
              <a:rPr lang="el-GR" sz="2000" b="1" dirty="0" smtClean="0">
                <a:latin typeface="+mj-lt"/>
              </a:rPr>
              <a:t> 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1800" dirty="0" smtClean="0">
                <a:latin typeface="+mj-lt"/>
              </a:rPr>
              <a:t>Πρόκειται για τα φυσικά (ενσύρματα και ασύρματα) μονοπάτια επικοινωνίας από όπου μεταφέρονται τα δεδομένα μεταξύ των συσκευών.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1800" dirty="0" smtClean="0">
                <a:latin typeface="+mj-lt"/>
              </a:rPr>
              <a:t>Ανάλογα με τον αριθμό των διασυνδεμένων συσκευών έχουμε: </a:t>
            </a:r>
            <a:r>
              <a:rPr lang="el-GR" sz="1800" i="1" dirty="0" smtClean="0">
                <a:latin typeface="+mj-lt"/>
              </a:rPr>
              <a:t>Σύνδεση </a:t>
            </a:r>
            <a:r>
              <a:rPr lang="el-GR" sz="1800" b="1" i="1" dirty="0" smtClean="0">
                <a:latin typeface="+mj-lt"/>
              </a:rPr>
              <a:t>Σημείο προς Σημείο (</a:t>
            </a:r>
            <a:r>
              <a:rPr lang="en-US" sz="1800" b="1" i="1" dirty="0" smtClean="0">
                <a:latin typeface="+mj-lt"/>
              </a:rPr>
              <a:t>point-to-point</a:t>
            </a:r>
            <a:r>
              <a:rPr lang="el-GR" sz="1800" b="1" i="1" dirty="0" smtClean="0">
                <a:latin typeface="+mj-lt"/>
              </a:rPr>
              <a:t>) </a:t>
            </a:r>
            <a:r>
              <a:rPr lang="el-GR" sz="1800" dirty="0" smtClean="0">
                <a:latin typeface="+mj-lt"/>
              </a:rPr>
              <a:t>και</a:t>
            </a:r>
            <a:r>
              <a:rPr lang="el-GR" sz="1800" i="1" dirty="0" smtClean="0">
                <a:latin typeface="+mj-lt"/>
              </a:rPr>
              <a:t> </a:t>
            </a:r>
            <a:r>
              <a:rPr lang="el-GR" sz="1800" b="1" i="1" dirty="0" smtClean="0">
                <a:latin typeface="+mj-lt"/>
              </a:rPr>
              <a:t>Σύνδεση Πολλαπλών Σημείων</a:t>
            </a:r>
            <a:r>
              <a:rPr lang="en-US" sz="1800" b="1" i="1" dirty="0" smtClean="0">
                <a:latin typeface="+mj-lt"/>
              </a:rPr>
              <a:t> (multi-point)</a:t>
            </a:r>
            <a:r>
              <a:rPr lang="en-US" sz="1800" i="1" dirty="0" smtClean="0">
                <a:latin typeface="+mj-lt"/>
              </a:rPr>
              <a:t>.</a:t>
            </a:r>
            <a:r>
              <a:rPr lang="el-GR" sz="1800" i="1" dirty="0" smtClean="0">
                <a:latin typeface="+mj-lt"/>
              </a:rPr>
              <a:t> </a:t>
            </a:r>
            <a:r>
              <a:rPr lang="el-GR" sz="1800" dirty="0" smtClean="0">
                <a:latin typeface="+mj-lt"/>
              </a:rPr>
              <a:t>Στη δεύτερη μπορεί να έχουμε: </a:t>
            </a:r>
            <a:r>
              <a:rPr lang="el-GR" sz="1800" b="1" i="1" dirty="0" smtClean="0">
                <a:latin typeface="+mj-lt"/>
              </a:rPr>
              <a:t>Πολλαπλή Εκπομπή</a:t>
            </a:r>
            <a:r>
              <a:rPr lang="en-US" sz="1800" b="1" i="1" dirty="0" smtClean="0">
                <a:latin typeface="+mj-lt"/>
              </a:rPr>
              <a:t> (Multicasting)</a:t>
            </a:r>
            <a:r>
              <a:rPr lang="el-GR" sz="1800" dirty="0" smtClean="0">
                <a:latin typeface="+mj-lt"/>
              </a:rPr>
              <a:t> ή </a:t>
            </a:r>
            <a:r>
              <a:rPr lang="el-GR" sz="1800" b="1" i="1" dirty="0" smtClean="0">
                <a:latin typeface="+mj-lt"/>
              </a:rPr>
              <a:t>Καθολική Εκπομπή (</a:t>
            </a:r>
            <a:r>
              <a:rPr lang="en-US" sz="1800" b="1" i="1" dirty="0" smtClean="0">
                <a:latin typeface="+mj-lt"/>
              </a:rPr>
              <a:t>Broadcasting)</a:t>
            </a:r>
            <a:r>
              <a:rPr lang="en-US" sz="1800" dirty="0" smtClean="0">
                <a:latin typeface="+mj-lt"/>
              </a:rPr>
              <a:t>.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1800" dirty="0" smtClean="0">
                <a:latin typeface="+mj-lt"/>
              </a:rPr>
              <a:t>Μια σύνδεση μπορεί να είναι: </a:t>
            </a:r>
            <a:r>
              <a:rPr lang="el-GR" sz="1800" b="1" i="1" dirty="0" smtClean="0">
                <a:latin typeface="+mj-lt"/>
              </a:rPr>
              <a:t>Μονόδρομη (</a:t>
            </a:r>
            <a:r>
              <a:rPr lang="en-US" sz="1800" b="1" i="1" dirty="0" smtClean="0">
                <a:latin typeface="+mj-lt"/>
              </a:rPr>
              <a:t>Simplex</a:t>
            </a:r>
            <a:r>
              <a:rPr lang="el-GR" sz="1800" b="1" i="1" dirty="0" smtClean="0">
                <a:latin typeface="+mj-lt"/>
              </a:rPr>
              <a:t>) </a:t>
            </a:r>
            <a:r>
              <a:rPr lang="el-GR" sz="1800" i="1" dirty="0" smtClean="0">
                <a:latin typeface="+mj-lt"/>
              </a:rPr>
              <a:t>ή</a:t>
            </a:r>
            <a:r>
              <a:rPr lang="en-US" sz="1800" dirty="0" smtClean="0">
                <a:latin typeface="+mj-lt"/>
              </a:rPr>
              <a:t> </a:t>
            </a:r>
            <a:r>
              <a:rPr lang="el-GR" sz="1800" b="1" i="1" dirty="0" smtClean="0">
                <a:latin typeface="+mj-lt"/>
              </a:rPr>
              <a:t>Αμφίδρομη μη Ταυτόχρονη </a:t>
            </a:r>
            <a:r>
              <a:rPr lang="en-US" sz="1800" b="1" i="1" dirty="0" smtClean="0">
                <a:latin typeface="+mj-lt"/>
              </a:rPr>
              <a:t>(Half-Duplex)</a:t>
            </a:r>
            <a:r>
              <a:rPr lang="en-US" sz="1800" dirty="0" smtClean="0">
                <a:latin typeface="+mj-lt"/>
              </a:rPr>
              <a:t> </a:t>
            </a:r>
            <a:r>
              <a:rPr lang="el-GR" sz="1800" dirty="0" smtClean="0">
                <a:latin typeface="+mj-lt"/>
              </a:rPr>
              <a:t>ή </a:t>
            </a:r>
            <a:r>
              <a:rPr lang="el-GR" sz="1800" b="1" i="1" dirty="0" smtClean="0">
                <a:latin typeface="+mj-lt"/>
              </a:rPr>
              <a:t>Αμφίδρομη Ταυτόχρονη (</a:t>
            </a:r>
            <a:r>
              <a:rPr lang="en-US" sz="1800" b="1" i="1" dirty="0" smtClean="0">
                <a:latin typeface="+mj-lt"/>
              </a:rPr>
              <a:t>Duplex</a:t>
            </a:r>
            <a:r>
              <a:rPr lang="el-GR" sz="1800" b="1" i="1" dirty="0" smtClean="0">
                <a:latin typeface="+mj-lt"/>
              </a:rPr>
              <a:t>)</a:t>
            </a:r>
            <a:r>
              <a:rPr lang="en-US" sz="1800" dirty="0" smtClean="0">
                <a:latin typeface="+mj-lt"/>
              </a:rPr>
              <a:t>.</a:t>
            </a:r>
          </a:p>
          <a:p>
            <a:pPr marL="361950" indent="-361950" algn="just">
              <a:buFont typeface="Wingdings" pitchFamily="2" charset="2"/>
              <a:buChar char="v"/>
            </a:pPr>
            <a:r>
              <a:rPr lang="el-GR" sz="2000" b="1" dirty="0" smtClean="0">
                <a:latin typeface="+mj-lt"/>
              </a:rPr>
              <a:t>Στοιχεία Μεταγωγής (</a:t>
            </a:r>
            <a:r>
              <a:rPr lang="en-US" sz="2000" b="1" dirty="0" smtClean="0">
                <a:latin typeface="+mj-lt"/>
              </a:rPr>
              <a:t>Switching Elements</a:t>
            </a:r>
            <a:r>
              <a:rPr lang="el-GR" sz="2000" b="1" dirty="0" smtClean="0">
                <a:latin typeface="+mj-lt"/>
              </a:rPr>
              <a:t>)</a:t>
            </a:r>
            <a:r>
              <a:rPr lang="en-US" sz="2000" b="1" dirty="0" smtClean="0">
                <a:latin typeface="+mj-lt"/>
              </a:rPr>
              <a:t>:</a:t>
            </a:r>
            <a:r>
              <a:rPr lang="en-US" sz="2000" dirty="0" smtClean="0">
                <a:latin typeface="+mj-lt"/>
              </a:rPr>
              <a:t> </a:t>
            </a:r>
            <a:r>
              <a:rPr lang="el-GR" sz="2000" dirty="0" smtClean="0">
                <a:latin typeface="+mj-lt"/>
              </a:rPr>
              <a:t>Πρόκειται για συσκευές (π.χ. αναμεταδότες, γέφυρες, </a:t>
            </a:r>
            <a:r>
              <a:rPr lang="el-GR" sz="2000" dirty="0" err="1" smtClean="0">
                <a:latin typeface="+mj-lt"/>
              </a:rPr>
              <a:t>μεταγωγείς</a:t>
            </a:r>
            <a:r>
              <a:rPr lang="el-GR" sz="2000" dirty="0" smtClean="0">
                <a:latin typeface="+mj-lt"/>
              </a:rPr>
              <a:t>, δρομολογητές, πύλες, κλπ) που παίζουν το ρόλο ενδιάμεσου κόμβου και συνδέουν τις γραμμές επικοινωνίας και τα διάφορα δίκτυα μεταξύ τους.</a:t>
            </a:r>
            <a:endParaRPr lang="el-GR" sz="2000" b="1" dirty="0" smtClean="0">
              <a:latin typeface="+mj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ΑΕΝ ΑΣΠΡΟΠΥΡΓΟΥ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ΤΟΠΟΛΟΓΙΕΣ ΔΙΚΤΥΩΝ (1)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952328"/>
          </a:xfrm>
        </p:spPr>
        <p:txBody>
          <a:bodyPr>
            <a:normAutofit/>
          </a:bodyPr>
          <a:lstStyle/>
          <a:p>
            <a:pPr marL="361950" indent="-361950" algn="just">
              <a:buFont typeface="Wingdings" pitchFamily="2" charset="2"/>
              <a:buChar char="v"/>
            </a:pPr>
            <a:r>
              <a:rPr lang="el-GR" sz="2000" b="1" dirty="0" smtClean="0">
                <a:latin typeface="+mj-lt"/>
              </a:rPr>
              <a:t>Τοπολογία (</a:t>
            </a:r>
            <a:r>
              <a:rPr lang="en-US" sz="2000" b="1" dirty="0" smtClean="0">
                <a:latin typeface="+mj-lt"/>
              </a:rPr>
              <a:t>Topology</a:t>
            </a:r>
            <a:r>
              <a:rPr lang="el-GR" sz="2000" b="1" dirty="0" smtClean="0">
                <a:latin typeface="+mj-lt"/>
              </a:rPr>
              <a:t>)</a:t>
            </a:r>
            <a:r>
              <a:rPr lang="el-GR" sz="2000" dirty="0" smtClean="0">
                <a:latin typeface="+mj-lt"/>
              </a:rPr>
              <a:t>: Πρόκειται για τη γεωμετρική αναπαράσταση των γραμμών επικοινωνίας και των συνδεδεμένων συσκευών του δικτύου.</a:t>
            </a:r>
          </a:p>
          <a:p>
            <a:pPr marL="361950" indent="-361950" algn="just">
              <a:buFont typeface="Wingdings" pitchFamily="2" charset="2"/>
              <a:buChar char="v"/>
            </a:pPr>
            <a:r>
              <a:rPr lang="el-GR" sz="2000" b="1" dirty="0" smtClean="0">
                <a:latin typeface="+mj-lt"/>
              </a:rPr>
              <a:t>Τοπολογία Αστέρα </a:t>
            </a:r>
            <a:r>
              <a:rPr lang="en-US" sz="2000" b="1" dirty="0" smtClean="0">
                <a:latin typeface="+mj-lt"/>
              </a:rPr>
              <a:t> </a:t>
            </a:r>
            <a:r>
              <a:rPr lang="el-GR" sz="2000" b="1" dirty="0" smtClean="0">
                <a:latin typeface="+mj-lt"/>
              </a:rPr>
              <a:t>(</a:t>
            </a:r>
            <a:r>
              <a:rPr lang="en-US" sz="2000" b="1" dirty="0" smtClean="0">
                <a:latin typeface="+mj-lt"/>
              </a:rPr>
              <a:t>Star Topology</a:t>
            </a:r>
            <a:r>
              <a:rPr lang="el-GR" sz="2000" b="1" dirty="0" smtClean="0">
                <a:latin typeface="+mj-lt"/>
              </a:rPr>
              <a:t>)</a:t>
            </a:r>
            <a:r>
              <a:rPr lang="en-US" sz="2000" b="1" dirty="0" smtClean="0">
                <a:latin typeface="+mj-lt"/>
              </a:rPr>
              <a:t>:</a:t>
            </a:r>
            <a:r>
              <a:rPr lang="el-GR" sz="2000" b="1" dirty="0" smtClean="0">
                <a:latin typeface="+mj-lt"/>
              </a:rPr>
              <a:t> 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1800" dirty="0" smtClean="0">
                <a:latin typeface="+mj-lt"/>
              </a:rPr>
              <a:t>Ένας κεντρικός κόμβος που επικοινωνεί με σύνδεση σημείο-προς-σημείο με πολλούς περιφερειακούς.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1800" u="sng" dirty="0" smtClean="0">
                <a:latin typeface="+mj-lt"/>
              </a:rPr>
              <a:t>Πλεονεκτήματα:</a:t>
            </a:r>
            <a:r>
              <a:rPr lang="el-GR" sz="1800" dirty="0" smtClean="0">
                <a:latin typeface="+mj-lt"/>
              </a:rPr>
              <a:t> Μικρό κόστος. Λίγες καλωδιώσεις. Καλή λειτουργία στην αναγνώριση και απομόνωση σφαλμάτων.</a:t>
            </a:r>
            <a:endParaRPr lang="el-GR" sz="1800" u="sng" dirty="0" smtClean="0">
              <a:latin typeface="+mj-lt"/>
            </a:endParaRP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1800" u="sng" dirty="0" smtClean="0">
                <a:latin typeface="+mj-lt"/>
              </a:rPr>
              <a:t>Μειονεκτήματα:</a:t>
            </a:r>
            <a:r>
              <a:rPr lang="el-GR" sz="1800" dirty="0" smtClean="0">
                <a:latin typeface="+mj-lt"/>
              </a:rPr>
              <a:t> Κατάρρευση του κεντρικού κόμβου οδηγεί σε κατάρρευση του δικτύου</a:t>
            </a:r>
            <a:r>
              <a:rPr lang="en-US" sz="1800" dirty="0" smtClean="0">
                <a:latin typeface="+mj-lt"/>
              </a:rPr>
              <a:t> (Single Point of Failure).</a:t>
            </a:r>
            <a:endParaRPr lang="el-GR" sz="1800" dirty="0" smtClean="0">
              <a:latin typeface="+mj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ΑΕΝ ΑΣΠΡΟΠΥΡΓΟΥ</a:t>
            </a:r>
            <a:endParaRPr lang="el-GR" b="1" dirty="0"/>
          </a:p>
        </p:txBody>
      </p:sp>
      <p:pic>
        <p:nvPicPr>
          <p:cNvPr id="4098" name="Picture 2" descr="star topolo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398217"/>
            <a:ext cx="3014259" cy="1911103"/>
          </a:xfrm>
          <a:prstGeom prst="rect">
            <a:avLst/>
          </a:prstGeom>
          <a:noFill/>
        </p:spPr>
      </p:pic>
      <p:pic>
        <p:nvPicPr>
          <p:cNvPr id="4100" name="Picture 4" descr="http://www.mattytv.com/blog/wp-content/uploads/2012/06/st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293096"/>
            <a:ext cx="2607186" cy="2016224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1907704" y="6309900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 smtClean="0">
                <a:solidFill>
                  <a:srgbClr val="FF0000"/>
                </a:solidFill>
              </a:rPr>
              <a:t>(</a:t>
            </a:r>
            <a:r>
              <a:rPr lang="el-GR" sz="800" b="1" u="sng" dirty="0" smtClean="0">
                <a:solidFill>
                  <a:srgbClr val="FF0000"/>
                </a:solidFill>
              </a:rPr>
              <a:t>Πηγή:</a:t>
            </a:r>
            <a:r>
              <a:rPr lang="en-US" sz="800" b="1" dirty="0" smtClean="0">
                <a:solidFill>
                  <a:srgbClr val="FF0000"/>
                </a:solidFill>
              </a:rPr>
              <a:t> http://revisionworld.com</a:t>
            </a:r>
            <a:r>
              <a:rPr lang="el-GR" sz="800" b="1" dirty="0" smtClean="0">
                <a:solidFill>
                  <a:srgbClr val="FF0000"/>
                </a:solidFill>
              </a:rPr>
              <a:t>)</a:t>
            </a:r>
            <a:endParaRPr lang="el-GR" sz="800" b="1" dirty="0">
              <a:solidFill>
                <a:srgbClr val="FF000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076056" y="6309900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 smtClean="0">
                <a:solidFill>
                  <a:srgbClr val="FF0000"/>
                </a:solidFill>
              </a:rPr>
              <a:t>(</a:t>
            </a:r>
            <a:r>
              <a:rPr lang="el-GR" sz="800" b="1" u="sng" dirty="0" smtClean="0">
                <a:solidFill>
                  <a:srgbClr val="FF0000"/>
                </a:solidFill>
              </a:rPr>
              <a:t>Πηγή:</a:t>
            </a:r>
            <a:r>
              <a:rPr lang="en-US" sz="800" b="1" dirty="0" smtClean="0">
                <a:solidFill>
                  <a:srgbClr val="FF0000"/>
                </a:solidFill>
              </a:rPr>
              <a:t> http://www.mattytv.com/blog/networking/star-topology/</a:t>
            </a:r>
            <a:r>
              <a:rPr lang="el-GR" sz="800" b="1" dirty="0" smtClean="0">
                <a:solidFill>
                  <a:srgbClr val="FF0000"/>
                </a:solidFill>
              </a:rPr>
              <a:t>)</a:t>
            </a:r>
            <a:endParaRPr lang="el-GR" sz="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ΤΟΠΟΛΟΓΙΕΣ ΔΙΚΤΥΩΝ (2)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376264"/>
          </a:xfrm>
        </p:spPr>
        <p:txBody>
          <a:bodyPr>
            <a:normAutofit/>
          </a:bodyPr>
          <a:lstStyle/>
          <a:p>
            <a:pPr marL="361950" indent="-361950" algn="just">
              <a:buFont typeface="Wingdings" pitchFamily="2" charset="2"/>
              <a:buChar char="v"/>
            </a:pPr>
            <a:r>
              <a:rPr lang="el-GR" sz="2000" b="1" dirty="0" smtClean="0">
                <a:latin typeface="+mj-lt"/>
              </a:rPr>
              <a:t>Τοπολογία Δακτυλίου (</a:t>
            </a:r>
            <a:r>
              <a:rPr lang="en-US" sz="2000" b="1" dirty="0" smtClean="0">
                <a:latin typeface="+mj-lt"/>
              </a:rPr>
              <a:t>Ring Topology</a:t>
            </a:r>
            <a:r>
              <a:rPr lang="el-GR" sz="2000" b="1" dirty="0" smtClean="0">
                <a:latin typeface="+mj-lt"/>
              </a:rPr>
              <a:t>)</a:t>
            </a:r>
            <a:r>
              <a:rPr lang="en-US" sz="2000" b="1" dirty="0" smtClean="0">
                <a:latin typeface="+mj-lt"/>
              </a:rPr>
              <a:t>:</a:t>
            </a:r>
            <a:r>
              <a:rPr lang="el-GR" sz="2000" b="1" dirty="0" smtClean="0">
                <a:latin typeface="+mj-lt"/>
              </a:rPr>
              <a:t> 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1800" dirty="0" smtClean="0">
                <a:latin typeface="+mj-lt"/>
              </a:rPr>
              <a:t>Οι κόμβοι συνδέονται όλοι ανά δύο μεταξύ τους σχηματίζοντας ένα κλειστό βρόγχο ή δακτύλιο.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1800" u="sng" dirty="0" smtClean="0">
                <a:latin typeface="+mj-lt"/>
              </a:rPr>
              <a:t>Πλεονεκτήματα:</a:t>
            </a:r>
            <a:r>
              <a:rPr lang="en-US" sz="1800" dirty="0" smtClean="0">
                <a:latin typeface="+mj-lt"/>
              </a:rPr>
              <a:t> </a:t>
            </a:r>
            <a:r>
              <a:rPr lang="el-GR" sz="1800" dirty="0" smtClean="0">
                <a:latin typeface="+mj-lt"/>
              </a:rPr>
              <a:t>Εύκολη εγκατάσταση και αναβάθμιση δικτύου, Ευκολία στην ανίχνευση και απομόνωση σφαλμάτων.</a:t>
            </a:r>
            <a:endParaRPr lang="el-GR" sz="1800" u="sng" dirty="0" smtClean="0">
              <a:latin typeface="+mj-lt"/>
            </a:endParaRP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1800" u="sng" dirty="0" smtClean="0">
                <a:latin typeface="+mj-lt"/>
              </a:rPr>
              <a:t>Μειονεκτήματα:</a:t>
            </a:r>
            <a:r>
              <a:rPr lang="el-GR" sz="1800" dirty="0" smtClean="0">
                <a:latin typeface="+mj-lt"/>
              </a:rPr>
              <a:t> Κατάρρευση οποιουδήποτε κόμβου οδηγεί σε κατάρρευση δικτύου. Περιορισμένος αριθμός συνδεδεμένων συσκευών.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ΑΕΝ ΑΣΠΡΟΠΥΡΓΟΥ</a:t>
            </a:r>
            <a:endParaRPr lang="el-GR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395536" y="6381908"/>
            <a:ext cx="45365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 smtClean="0">
                <a:solidFill>
                  <a:srgbClr val="FF0000"/>
                </a:solidFill>
              </a:rPr>
              <a:t>(</a:t>
            </a:r>
            <a:r>
              <a:rPr lang="el-GR" sz="800" b="1" u="sng" dirty="0" smtClean="0">
                <a:solidFill>
                  <a:srgbClr val="FF0000"/>
                </a:solidFill>
              </a:rPr>
              <a:t>Πηγή:</a:t>
            </a:r>
            <a:r>
              <a:rPr lang="en-US" sz="800" b="1" dirty="0" smtClean="0">
                <a:solidFill>
                  <a:srgbClr val="FF0000"/>
                </a:solidFill>
              </a:rPr>
              <a:t> http://blog.boson.com/bid/87993/Back-to-the-Basics-Networks-and-Topologies</a:t>
            </a:r>
            <a:r>
              <a:rPr lang="el-GR" sz="800" b="1" dirty="0" smtClean="0">
                <a:solidFill>
                  <a:srgbClr val="FF0000"/>
                </a:solidFill>
              </a:rPr>
              <a:t>)</a:t>
            </a:r>
            <a:endParaRPr lang="el-GR" sz="800" b="1" dirty="0">
              <a:solidFill>
                <a:srgbClr val="FF000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076056" y="6309900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 smtClean="0">
                <a:solidFill>
                  <a:srgbClr val="FF0000"/>
                </a:solidFill>
              </a:rPr>
              <a:t>(</a:t>
            </a:r>
            <a:r>
              <a:rPr lang="el-GR" sz="800" b="1" u="sng" dirty="0" smtClean="0">
                <a:solidFill>
                  <a:srgbClr val="FF0000"/>
                </a:solidFill>
              </a:rPr>
              <a:t>Πηγή:</a:t>
            </a:r>
            <a:r>
              <a:rPr lang="en-US" sz="800" b="1" dirty="0" smtClean="0">
                <a:solidFill>
                  <a:srgbClr val="FF0000"/>
                </a:solidFill>
              </a:rPr>
              <a:t> http://www.mattytv.com/blog/networking/ring-topology/</a:t>
            </a:r>
            <a:r>
              <a:rPr lang="el-GR" sz="800" b="1" dirty="0" smtClean="0">
                <a:solidFill>
                  <a:srgbClr val="FF0000"/>
                </a:solidFill>
              </a:rPr>
              <a:t>)</a:t>
            </a:r>
            <a:endParaRPr lang="el-GR" sz="800" b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http://blog.boson.com/Portals/70217/images/6%20-%20ring%20topolog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789039"/>
            <a:ext cx="2674217" cy="2582399"/>
          </a:xfrm>
          <a:prstGeom prst="rect">
            <a:avLst/>
          </a:prstGeom>
          <a:noFill/>
        </p:spPr>
      </p:pic>
      <p:pic>
        <p:nvPicPr>
          <p:cNvPr id="22532" name="Picture 4" descr="http://www.mattytv.com/blog/wp-content/uploads/2012/06/r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0915" y="3717032"/>
            <a:ext cx="3123493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ΤΟΠΟΛΟΓΙΕΣ ΔΙΚΤΥΩΝ (3)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880320"/>
          </a:xfrm>
        </p:spPr>
        <p:txBody>
          <a:bodyPr>
            <a:normAutofit/>
          </a:bodyPr>
          <a:lstStyle/>
          <a:p>
            <a:pPr marL="361950" indent="-361950" algn="just">
              <a:buFont typeface="Wingdings" pitchFamily="2" charset="2"/>
              <a:buChar char="v"/>
            </a:pPr>
            <a:r>
              <a:rPr lang="el-GR" sz="2200" b="1" dirty="0" smtClean="0">
                <a:latin typeface="+mj-lt"/>
              </a:rPr>
              <a:t>Τοπολογία Δίαυλου (</a:t>
            </a:r>
            <a:r>
              <a:rPr lang="en-US" sz="2200" b="1" dirty="0" smtClean="0">
                <a:latin typeface="+mj-lt"/>
              </a:rPr>
              <a:t>Bus Topology</a:t>
            </a:r>
            <a:r>
              <a:rPr lang="el-GR" sz="2200" b="1" dirty="0" smtClean="0">
                <a:latin typeface="+mj-lt"/>
              </a:rPr>
              <a:t>)</a:t>
            </a:r>
            <a:r>
              <a:rPr lang="en-US" sz="2200" b="1" dirty="0" smtClean="0">
                <a:latin typeface="+mj-lt"/>
              </a:rPr>
              <a:t>:</a:t>
            </a:r>
            <a:r>
              <a:rPr lang="el-GR" sz="2200" b="1" dirty="0" smtClean="0">
                <a:latin typeface="+mj-lt"/>
              </a:rPr>
              <a:t> 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000" dirty="0" smtClean="0">
                <a:latin typeface="+mj-lt"/>
              </a:rPr>
              <a:t>Όλοι οι κόμβοι του δικτύου είναι συνδεδεμένοι πάνω σε ένα βασικό κανάλι – γραμμή επικοινωνίας.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000" u="sng" dirty="0" smtClean="0">
                <a:latin typeface="+mj-lt"/>
              </a:rPr>
              <a:t>Πλεονεκτήματα</a:t>
            </a:r>
            <a:r>
              <a:rPr lang="el-GR" sz="2000" dirty="0" smtClean="0">
                <a:latin typeface="+mj-lt"/>
              </a:rPr>
              <a:t>: Μικρός αριθμός καλωδιώσεων. Σχετικά εύκολη διαχείριση (προσθήκη / απομάκρυνση) κόμβων.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000" u="sng" dirty="0" smtClean="0">
                <a:latin typeface="+mj-lt"/>
              </a:rPr>
              <a:t>Μειονεκτήματα</a:t>
            </a:r>
            <a:r>
              <a:rPr lang="el-GR" sz="2000" dirty="0" smtClean="0">
                <a:latin typeface="+mj-lt"/>
              </a:rPr>
              <a:t>: Το σήμα εξασθενεί με το μήκος του διαύλου. Περιορισμένος αριθμός κόμβων. Αστοχία του δίαυλου οδηγεί σε κατάρρευση του δικτύου.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ΑΕΝ ΑΣΠΡΟΠΥΡΓΟΥ</a:t>
            </a:r>
            <a:endParaRPr lang="el-GR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179512" y="5589240"/>
            <a:ext cx="49685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 smtClean="0">
                <a:solidFill>
                  <a:srgbClr val="FF0000"/>
                </a:solidFill>
              </a:rPr>
              <a:t>(</a:t>
            </a:r>
            <a:r>
              <a:rPr lang="el-GR" sz="800" b="1" u="sng" dirty="0" smtClean="0">
                <a:solidFill>
                  <a:srgbClr val="FF0000"/>
                </a:solidFill>
              </a:rPr>
              <a:t>Πηγή:</a:t>
            </a:r>
            <a:r>
              <a:rPr lang="en-US" sz="800" b="1" dirty="0" smtClean="0">
                <a:solidFill>
                  <a:srgbClr val="FF0000"/>
                </a:solidFill>
              </a:rPr>
              <a:t> http://www.technologyuk.net/telecommunications/networks/network_topologies.shtml</a:t>
            </a:r>
            <a:r>
              <a:rPr lang="el-GR" sz="800" b="1" dirty="0" smtClean="0">
                <a:solidFill>
                  <a:srgbClr val="FF0000"/>
                </a:solidFill>
              </a:rPr>
              <a:t>)</a:t>
            </a:r>
            <a:endParaRPr lang="el-GR" sz="800" b="1" dirty="0">
              <a:solidFill>
                <a:srgbClr val="FF000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572000" y="5949280"/>
            <a:ext cx="44644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 smtClean="0">
                <a:solidFill>
                  <a:srgbClr val="FF0000"/>
                </a:solidFill>
              </a:rPr>
              <a:t>(</a:t>
            </a:r>
            <a:r>
              <a:rPr lang="el-GR" sz="800" b="1" u="sng" dirty="0" smtClean="0">
                <a:solidFill>
                  <a:srgbClr val="FF0000"/>
                </a:solidFill>
              </a:rPr>
              <a:t>Πηγή:</a:t>
            </a:r>
            <a:r>
              <a:rPr lang="en-US" sz="800" b="1" dirty="0" smtClean="0">
                <a:solidFill>
                  <a:srgbClr val="FF0000"/>
                </a:solidFill>
              </a:rPr>
              <a:t> http://www.techiwarehouse.com/engine/fff5c119/Understanding-Bus-Topology</a:t>
            </a:r>
            <a:r>
              <a:rPr lang="el-GR" sz="800" b="1" dirty="0" smtClean="0">
                <a:solidFill>
                  <a:srgbClr val="FF0000"/>
                </a:solidFill>
              </a:rPr>
              <a:t>)</a:t>
            </a:r>
            <a:endParaRPr lang="el-GR" sz="800" b="1" dirty="0">
              <a:solidFill>
                <a:srgbClr val="FF0000"/>
              </a:solidFill>
            </a:endParaRPr>
          </a:p>
        </p:txBody>
      </p:sp>
      <p:pic>
        <p:nvPicPr>
          <p:cNvPr id="23554" name="Picture 2" descr="http://www.technologyuk.net/telecommunications/networks/images/bus_topolog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221088"/>
            <a:ext cx="3672408" cy="1296144"/>
          </a:xfrm>
          <a:prstGeom prst="rect">
            <a:avLst/>
          </a:prstGeom>
          <a:noFill/>
        </p:spPr>
      </p:pic>
      <p:pic>
        <p:nvPicPr>
          <p:cNvPr id="23556" name="Picture 4" descr="http://www.techiwarehouse.com/userfiles/Bus%20Topolo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77072"/>
            <a:ext cx="2887292" cy="1663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ΤΟΠΟΛΟΓΙΕΣ ΔΙΚΤΥΩΝ (</a:t>
            </a:r>
            <a:r>
              <a:rPr lang="en-US" dirty="0" smtClean="0"/>
              <a:t>4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376264"/>
          </a:xfrm>
        </p:spPr>
        <p:txBody>
          <a:bodyPr>
            <a:normAutofit lnSpcReduction="10000"/>
          </a:bodyPr>
          <a:lstStyle/>
          <a:p>
            <a:pPr marL="361950" indent="-361950" algn="just">
              <a:buFont typeface="Wingdings" pitchFamily="2" charset="2"/>
              <a:buChar char="v"/>
            </a:pPr>
            <a:r>
              <a:rPr lang="el-GR" sz="2200" b="1" dirty="0" smtClean="0">
                <a:latin typeface="+mj-lt"/>
              </a:rPr>
              <a:t>Τοπολογία Πλέγματος (</a:t>
            </a:r>
            <a:r>
              <a:rPr lang="en-US" sz="2200" b="1" dirty="0" smtClean="0">
                <a:latin typeface="+mj-lt"/>
              </a:rPr>
              <a:t>Mesh Topology</a:t>
            </a:r>
            <a:r>
              <a:rPr lang="el-GR" sz="2200" b="1" dirty="0" smtClean="0">
                <a:latin typeface="+mj-lt"/>
              </a:rPr>
              <a:t>)</a:t>
            </a:r>
            <a:r>
              <a:rPr lang="en-US" sz="2200" b="1" dirty="0" smtClean="0">
                <a:latin typeface="+mj-lt"/>
              </a:rPr>
              <a:t>:</a:t>
            </a:r>
            <a:r>
              <a:rPr lang="el-GR" sz="2200" b="1" dirty="0" smtClean="0">
                <a:latin typeface="+mj-lt"/>
              </a:rPr>
              <a:t> 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000" dirty="0" smtClean="0">
                <a:latin typeface="+mj-lt"/>
              </a:rPr>
              <a:t>Υπάρχει μια γραμμή σύνδεσης για οποιοδήποτε ζεύγος κόμβων.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000" u="sng" dirty="0" smtClean="0">
                <a:latin typeface="+mj-lt"/>
              </a:rPr>
              <a:t>Πλεονεκτήματα</a:t>
            </a:r>
            <a:r>
              <a:rPr lang="el-GR" sz="2000" dirty="0" smtClean="0">
                <a:latin typeface="+mj-lt"/>
              </a:rPr>
              <a:t>: Βέλτιστη αξιοπιστία. Υψηλή απόδοση. Εύκολη ανίχνευση και απομόνωση σφαλμάτων. Δυνατότητες δρομολόγησης για αποφυγή κατεστραμμένων γραμμών.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000" u="sng" dirty="0" smtClean="0">
                <a:latin typeface="+mj-lt"/>
              </a:rPr>
              <a:t>Μειονεκτήματα</a:t>
            </a:r>
            <a:r>
              <a:rPr lang="el-GR" sz="2000" dirty="0" smtClean="0">
                <a:latin typeface="+mj-lt"/>
              </a:rPr>
              <a:t>:</a:t>
            </a:r>
            <a:r>
              <a:rPr lang="en-US" sz="2000" dirty="0" smtClean="0">
                <a:latin typeface="+mj-lt"/>
              </a:rPr>
              <a:t> </a:t>
            </a:r>
            <a:r>
              <a:rPr lang="el-GR" sz="2000" dirty="0" smtClean="0">
                <a:latin typeface="+mj-lt"/>
              </a:rPr>
              <a:t>Υψηλό κόστος σε υλικό και καλωδιώσεις. Δυσκολία στην εγκατάσταση του δικτύου.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ΑΕΝ ΑΣΠΡΟΠΥΡΓΟΥ</a:t>
            </a:r>
            <a:endParaRPr lang="el-GR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179512" y="6309900"/>
            <a:ext cx="49685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 smtClean="0">
                <a:solidFill>
                  <a:srgbClr val="FF0000"/>
                </a:solidFill>
              </a:rPr>
              <a:t>(</a:t>
            </a:r>
            <a:r>
              <a:rPr lang="el-GR" sz="800" b="1" u="sng" dirty="0" smtClean="0">
                <a:solidFill>
                  <a:srgbClr val="FF0000"/>
                </a:solidFill>
              </a:rPr>
              <a:t>Πηγή:</a:t>
            </a:r>
            <a:r>
              <a:rPr lang="en-US" sz="800" b="1" dirty="0" smtClean="0">
                <a:solidFill>
                  <a:srgbClr val="FF0000"/>
                </a:solidFill>
              </a:rPr>
              <a:t> http://www.technologyuk.net/telecommunications/networks/network_topologies.shtml</a:t>
            </a:r>
            <a:r>
              <a:rPr lang="el-GR" sz="800" b="1" dirty="0" smtClean="0">
                <a:solidFill>
                  <a:srgbClr val="FF0000"/>
                </a:solidFill>
              </a:rPr>
              <a:t>)</a:t>
            </a:r>
            <a:endParaRPr lang="el-GR" sz="800" b="1" dirty="0">
              <a:solidFill>
                <a:srgbClr val="FF000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364088" y="6309320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 smtClean="0">
                <a:solidFill>
                  <a:srgbClr val="FF0000"/>
                </a:solidFill>
              </a:rPr>
              <a:t>(</a:t>
            </a:r>
            <a:r>
              <a:rPr lang="el-GR" sz="800" b="1" u="sng" dirty="0" smtClean="0">
                <a:solidFill>
                  <a:srgbClr val="FF0000"/>
                </a:solidFill>
              </a:rPr>
              <a:t>Πηγή:</a:t>
            </a:r>
            <a:r>
              <a:rPr lang="en-US" sz="800" b="1" dirty="0" smtClean="0">
                <a:solidFill>
                  <a:srgbClr val="FF0000"/>
                </a:solidFill>
              </a:rPr>
              <a:t> http://brebru.com/aplusstudyguides/netmediapart1.html</a:t>
            </a:r>
            <a:r>
              <a:rPr lang="el-GR" sz="800" b="1" dirty="0" smtClean="0">
                <a:solidFill>
                  <a:srgbClr val="FF0000"/>
                </a:solidFill>
              </a:rPr>
              <a:t>)</a:t>
            </a:r>
            <a:endParaRPr lang="el-GR" sz="800" b="1" dirty="0">
              <a:solidFill>
                <a:srgbClr val="FF0000"/>
              </a:solidFill>
            </a:endParaRPr>
          </a:p>
        </p:txBody>
      </p:sp>
      <p:pic>
        <p:nvPicPr>
          <p:cNvPr id="24578" name="Picture 2" descr="The mesh topolo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546062"/>
            <a:ext cx="3240360" cy="2763838"/>
          </a:xfrm>
          <a:prstGeom prst="rect">
            <a:avLst/>
          </a:prstGeom>
          <a:noFill/>
        </p:spPr>
      </p:pic>
      <p:pic>
        <p:nvPicPr>
          <p:cNvPr id="24580" name="Picture 4" descr="http://brebru.com/aplusstudyguides/mes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606741"/>
            <a:ext cx="2664296" cy="2630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ΤΟΠΟΛΟΓΙΕΣ ΔΙΚΤΥΩΝ (</a:t>
            </a:r>
            <a:r>
              <a:rPr lang="en-US" dirty="0" smtClean="0"/>
              <a:t>5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016224"/>
          </a:xfrm>
        </p:spPr>
        <p:txBody>
          <a:bodyPr>
            <a:normAutofit/>
          </a:bodyPr>
          <a:lstStyle/>
          <a:p>
            <a:pPr marL="361950" indent="-361950" algn="just">
              <a:buFont typeface="Wingdings" pitchFamily="2" charset="2"/>
              <a:buChar char="v"/>
            </a:pPr>
            <a:r>
              <a:rPr lang="el-GR" sz="2200" b="1" dirty="0" smtClean="0">
                <a:latin typeface="+mj-lt"/>
              </a:rPr>
              <a:t>Δεντρική Τοπολογία (</a:t>
            </a:r>
            <a:r>
              <a:rPr lang="en-US" sz="2200" b="1" dirty="0" smtClean="0">
                <a:latin typeface="+mj-lt"/>
              </a:rPr>
              <a:t>Tree Topology</a:t>
            </a:r>
            <a:r>
              <a:rPr lang="el-GR" sz="2200" b="1" dirty="0" smtClean="0">
                <a:latin typeface="+mj-lt"/>
              </a:rPr>
              <a:t>)</a:t>
            </a:r>
            <a:r>
              <a:rPr lang="en-US" sz="2200" b="1" dirty="0" smtClean="0">
                <a:latin typeface="+mj-lt"/>
              </a:rPr>
              <a:t>:</a:t>
            </a:r>
            <a:r>
              <a:rPr lang="el-GR" sz="2200" b="1" dirty="0" smtClean="0">
                <a:latin typeface="+mj-lt"/>
              </a:rPr>
              <a:t> 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000" dirty="0" smtClean="0">
                <a:latin typeface="+mj-lt"/>
              </a:rPr>
              <a:t>Ακολουθείται δενδρική δομή στη διασύνδεση των κόμβων, όπου υπάρχει ο ριζικός κόμβος και οι κόμβοι-παιδιά.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000" dirty="0" smtClean="0">
                <a:latin typeface="+mj-lt"/>
              </a:rPr>
              <a:t>Πρόκειται για τοπολογία με χαρακτηριστικά αστέρα και δίαυλου.</a:t>
            </a:r>
          </a:p>
          <a:p>
            <a:pPr marL="727710" lvl="1" indent="-361950" algn="just">
              <a:buFont typeface="Wingdings" pitchFamily="2" charset="2"/>
              <a:buChar char="ü"/>
            </a:pPr>
            <a:r>
              <a:rPr lang="el-GR" sz="2000" dirty="0" smtClean="0">
                <a:latin typeface="+mj-lt"/>
              </a:rPr>
              <a:t>Τα πλεονεκτήματα και τα μειονεκτήματα είναι τα ίδια με του αστέρα.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ΑΕΝ ΑΣΠΡΟΠΥΡΓΟΥ</a:t>
            </a:r>
            <a:endParaRPr lang="el-GR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3275856" y="6453336"/>
            <a:ext cx="23042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 smtClean="0">
                <a:solidFill>
                  <a:srgbClr val="FF0000"/>
                </a:solidFill>
              </a:rPr>
              <a:t>(</a:t>
            </a:r>
            <a:r>
              <a:rPr lang="el-GR" sz="800" b="1" u="sng" dirty="0" smtClean="0">
                <a:solidFill>
                  <a:srgbClr val="FF0000"/>
                </a:solidFill>
              </a:rPr>
              <a:t>Πηγή:</a:t>
            </a:r>
            <a:r>
              <a:rPr lang="en-US" sz="800" b="1" dirty="0" smtClean="0">
                <a:solidFill>
                  <a:srgbClr val="FF0000"/>
                </a:solidFill>
              </a:rPr>
              <a:t> http://www.ustudy.in/node/5163</a:t>
            </a:r>
            <a:r>
              <a:rPr lang="el-GR" sz="800" b="1" dirty="0" smtClean="0">
                <a:solidFill>
                  <a:srgbClr val="FF0000"/>
                </a:solidFill>
              </a:rPr>
              <a:t>)</a:t>
            </a:r>
            <a:endParaRPr lang="el-GR" sz="800" b="1" dirty="0">
              <a:solidFill>
                <a:srgbClr val="FF0000"/>
              </a:solidFill>
            </a:endParaRPr>
          </a:p>
        </p:txBody>
      </p:sp>
      <p:pic>
        <p:nvPicPr>
          <p:cNvPr id="25602" name="Picture 2" descr="http://www.ustudy.in/imagebrowser/view/image/5164/_orig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84984"/>
            <a:ext cx="5328592" cy="2961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9534</TotalTime>
  <Words>2434</Words>
  <Application>Microsoft Office PowerPoint</Application>
  <PresentationFormat>On-screen Show (4:3)</PresentationFormat>
  <Paragraphs>232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Constantia</vt:lpstr>
      <vt:lpstr>Wingdings</vt:lpstr>
      <vt:lpstr>Wingdings 2</vt:lpstr>
      <vt:lpstr>Ροή</vt:lpstr>
      <vt:lpstr>ΠΛΗΡΟΦΟΡΙΚΗ – Η/Υ </vt:lpstr>
      <vt:lpstr>ΔΙΚΤΥΑ ΥΠΟΛΟΓΙΣΤΩΝ(1)</vt:lpstr>
      <vt:lpstr>ΔΙΚΤΥΑ ΥΠΟΛΟΓΙΣΤΩΝ(2)</vt:lpstr>
      <vt:lpstr>ΔΟΜΗ ΔΙΚΤΥΩΝ</vt:lpstr>
      <vt:lpstr>ΤΟΠΟΛΟΓΙΕΣ ΔΙΚΤΥΩΝ (1)</vt:lpstr>
      <vt:lpstr>ΤΟΠΟΛΟΓΙΕΣ ΔΙΚΤΥΩΝ (2)</vt:lpstr>
      <vt:lpstr>ΤΟΠΟΛΟΓΙΕΣ ΔΙΚΤΥΩΝ (3)</vt:lpstr>
      <vt:lpstr>ΤΟΠΟΛΟΓΙΕΣ ΔΙΚΤΥΩΝ (4)</vt:lpstr>
      <vt:lpstr>ΤΟΠΟΛΟΓΙΕΣ ΔΙΚΤΥΩΝ (5)</vt:lpstr>
      <vt:lpstr>ΚΑΤΗΓΟΡΙΕΣ ΔΙΚΤΥΩΝ (1)</vt:lpstr>
      <vt:lpstr>ΚΑΤΗΓΟΡΙΕΣ ΔΙΚΤΥΩΝ (2)</vt:lpstr>
      <vt:lpstr>ΚΑΤΗΓΟΡΙΕΣ ΔΙΚΤΥΩΝ (3)</vt:lpstr>
      <vt:lpstr>ΜΕΤΑΔΟΣΗ ΠΛΗΡΟΦΟΡΙΑΣ</vt:lpstr>
      <vt:lpstr>MODEM</vt:lpstr>
      <vt:lpstr>ΔΙΑΔΟΣΗ/ΜΕΤΑΓΩΓΗ ΠΛΗΡΟΦΟΡΙΑΣ (1)</vt:lpstr>
      <vt:lpstr>ΔΙΑΔΟΣΗ/ΜΕΤΑΓΩΓΗ ΠΛΗΡΟΦΟΡΙΑΣ (2)</vt:lpstr>
      <vt:lpstr>ΜΕΣΑ ΜΕΤΑΔΟΣΗΣ</vt:lpstr>
      <vt:lpstr>ΔΙΑΔΙΚΤΥΟ / INTERNET</vt:lpstr>
      <vt:lpstr>ΙΣΤΟΡΙΑ ΔΙΑΔΙΚΤΥΟΥ</vt:lpstr>
      <vt:lpstr>ΛΕΙΤΟΥΡΓΙΚΟΤΗΤΑ ΔΙΑΔΙΚΤΥΟΥ</vt:lpstr>
      <vt:lpstr>ΥΠΗΡΕΣΙΕΣ ΔΙΑΔΙΚΤΥΟΥ (1)</vt:lpstr>
      <vt:lpstr>ΥΠΗΡΕΣΙΕΣ ΔΙΑΔΙΚΤΥΟΥ (2)</vt:lpstr>
      <vt:lpstr>ΥΠΗΡΕΣΙΕΣ ΔΙΑΔΙΚΤΥΟΥ (3)</vt:lpstr>
      <vt:lpstr>ΥΠΗΡΕΣΙΕΣ ΔΙΑΔΙΚΤΥΟΥ (4)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ΠΛΗΡΟΦΟΡΙΚΗ – Η/Υ</dc:title>
  <dc:creator>gskast78</dc:creator>
  <cp:lastModifiedBy>USER</cp:lastModifiedBy>
  <cp:revision>803</cp:revision>
  <dcterms:created xsi:type="dcterms:W3CDTF">2015-02-09T08:33:03Z</dcterms:created>
  <dcterms:modified xsi:type="dcterms:W3CDTF">2022-03-02T14:37:40Z</dcterms:modified>
</cp:coreProperties>
</file>