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2"/>
  </p:notesMasterIdLst>
  <p:sldIdLst>
    <p:sldId id="256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6" y="1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E9EF-BFD3-43EA-A868-783EE64D3026}" type="datetime1">
              <a:rPr lang="en-US" smtClean="0"/>
              <a:t>12/6/2023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5DF4-6503-424C-B89D-B31483AF0BFD}" type="datetime1">
              <a:rPr lang="en-US" smtClean="0"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E408-CEE3-4069-B613-CB32C19D6587}" type="datetime1">
              <a:rPr lang="en-US" smtClean="0"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80C5-3949-48B3-AAD0-C6AC4D6634A8}" type="datetime1">
              <a:rPr lang="en-US" smtClean="0"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1F9A-4BC0-4BDC-9C0A-439930D3F628}" type="datetime1">
              <a:rPr lang="en-US" smtClean="0"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0EB-8738-400A-AFF7-6D1DEC6B76AF}" type="datetime1">
              <a:rPr lang="en-US" smtClean="0"/>
              <a:t>12/6/2023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F0B9-B198-4467-8481-337D4552AC07}" type="datetime1">
              <a:rPr lang="en-US" smtClean="0"/>
              <a:t>12/6/2023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C0-DCD6-4618-824E-E5B47E37F774}" type="datetime1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133B-A04A-40C7-999B-6B964B69F57E}" type="datetime1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3742-95DB-4727-9E2D-E67133874C57}" type="datetime1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57-AC18-4BD4-B58D-C09C7F56266E}" type="datetime1">
              <a:rPr lang="en-US" smtClean="0"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6CBA-D419-41FA-8B3E-D17E24A5F335}" type="datetime1">
              <a:rPr lang="en-US" smtClean="0"/>
              <a:t>12/6/2023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B8EF-695A-4D91-86E6-BD3ABF986DC6}" type="datetime1">
              <a:rPr lang="en-US" smtClean="0"/>
              <a:t>12/6/2023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A1DA-1075-4AB6-9AFC-9045E23C9F15}" type="datetime1">
              <a:rPr lang="en-US" smtClean="0"/>
              <a:t>12/6/2023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60-0F07-4AD4-AAF8-61579BDE5A02}" type="datetime1">
              <a:rPr lang="en-US" smtClean="0"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D3E4-AEF6-4C0D-955F-4975ADE12833}" type="datetime1">
              <a:rPr lang="en-US" smtClean="0"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096B060-2D6F-430E-A017-FCCC5AF2AC19}" type="datetime1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16A0C15-5BB2-41A2-BD46-E18F635D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>
            <a:normAutofit/>
          </a:bodyPr>
          <a:lstStyle/>
          <a:p>
            <a:r>
              <a:rPr lang="en-US" dirty="0"/>
              <a:t>Detection Areas</a:t>
            </a:r>
          </a:p>
        </p:txBody>
      </p:sp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 close image of waves">
            <a:extLst>
              <a:ext uri="{FF2B5EF4-FFF2-40B4-BE49-F238E27FC236}">
                <a16:creationId xmlns:a16="http://schemas.microsoft.com/office/drawing/2014/main" id="{692B3DD6-F115-484E-A49B-A9F70B6E8A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b="15730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Detection Area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459FD0-256C-E53B-59B0-9890F96F2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Μια πολύτιμη λειτουργία του ECDIS είναι η συνεχής εμφάνιση της θέσης και, ταυτόχρονα, η παρακολούθηση μιας περιοχής ανίχνευσης</a:t>
            </a:r>
            <a:r>
              <a:rPr lang="en-US" dirty="0"/>
              <a:t>,</a:t>
            </a:r>
            <a:r>
              <a:rPr lang="el-GR" dirty="0"/>
              <a:t> για κινδύνους για τη ναυσιπλοΐα</a:t>
            </a:r>
            <a:r>
              <a:rPr lang="en-US" dirty="0"/>
              <a:t>,</a:t>
            </a:r>
            <a:r>
              <a:rPr lang="el-GR" dirty="0"/>
              <a:t> μπροστά από το πλοίο. Αυτή η περιοχή ανίχνευσης μπορεί να έχει διαφορετικό όνομα ανάλογα με το κατασκευαστή (για παράδειγμα, «</a:t>
            </a:r>
            <a:r>
              <a:rPr lang="en-US" dirty="0"/>
              <a:t>safety frame</a:t>
            </a:r>
            <a:r>
              <a:rPr lang="el-GR" dirty="0"/>
              <a:t>», «</a:t>
            </a:r>
            <a:r>
              <a:rPr lang="en-US" dirty="0"/>
              <a:t>guard zone</a:t>
            </a:r>
            <a:r>
              <a:rPr lang="el-GR" dirty="0"/>
              <a:t>», «</a:t>
            </a:r>
            <a:r>
              <a:rPr lang="en-US" dirty="0"/>
              <a:t>safety cone</a:t>
            </a:r>
            <a:r>
              <a:rPr lang="el-GR" dirty="0"/>
              <a:t>», «</a:t>
            </a:r>
            <a:r>
              <a:rPr lang="en-US" dirty="0"/>
              <a:t>lookahead window</a:t>
            </a:r>
            <a:r>
              <a:rPr lang="el-GR" dirty="0"/>
              <a:t>», «</a:t>
            </a:r>
            <a:r>
              <a:rPr lang="en-US" dirty="0"/>
              <a:t>anti-grounding cone</a:t>
            </a:r>
            <a:r>
              <a:rPr lang="el-GR" dirty="0"/>
              <a:t>» και «</a:t>
            </a:r>
            <a:r>
              <a:rPr lang="en-US" dirty="0"/>
              <a:t>danger detection</a:t>
            </a:r>
            <a:r>
              <a:rPr lang="el-GR" dirty="0"/>
              <a:t>»). </a:t>
            </a:r>
            <a:endParaRPr lang="en-US" dirty="0"/>
          </a:p>
          <a:p>
            <a:r>
              <a:rPr lang="el-GR" dirty="0"/>
              <a:t>Εάν εντοπιστεί κίνδυνος, το ECDIS πρέπει να παρέχει προειδοποίηση μέσω ηχητικού συναγερμού και/ή οπτική ένδειξη. Ο χειριστής ECDIS έχει κάποιο έλεγχο σχετικά με τους κινδύνους πλοήγησης που τους προκαλούν ειδοποιήσεις καθώς και για το χρονοδιάγραμμα και την παρουσίασή τους.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957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 close image of waves">
            <a:extLst>
              <a:ext uri="{FF2B5EF4-FFF2-40B4-BE49-F238E27FC236}">
                <a16:creationId xmlns:a16="http://schemas.microsoft.com/office/drawing/2014/main" id="{692B3DD6-F115-484E-A49B-A9F70B6E8A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b="15730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Detection Area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459FD0-256C-E53B-59B0-9890F96F2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ειδοποιήσεις περιλαμβάνουν:</a:t>
            </a:r>
            <a:endParaRPr lang="en-US" dirty="0"/>
          </a:p>
          <a:p>
            <a:r>
              <a:rPr lang="en-US" dirty="0"/>
              <a:t>• Safety Contour</a:t>
            </a:r>
          </a:p>
          <a:p>
            <a:r>
              <a:rPr lang="en-US" dirty="0"/>
              <a:t>• prohibited area</a:t>
            </a:r>
          </a:p>
          <a:p>
            <a:r>
              <a:rPr lang="el-GR" dirty="0"/>
              <a:t>• μια περιοχή για την οποία υπάρχουν ειδικές συνθήκες (όπως έχει επιλεγεί από τον χειριστή ECDIS)</a:t>
            </a:r>
            <a:endParaRPr lang="en-US" dirty="0"/>
          </a:p>
          <a:p>
            <a:r>
              <a:rPr lang="el-GR" dirty="0"/>
              <a:t>• κίνδυνοι ρηχότεροι από την τιμή εισόδου Safety Contour</a:t>
            </a:r>
          </a:p>
          <a:p>
            <a:r>
              <a:rPr lang="en-US" dirty="0"/>
              <a:t>• aids to navigation (</a:t>
            </a:r>
            <a:r>
              <a:rPr lang="en-US" dirty="0" err="1"/>
              <a:t>AtoNs</a:t>
            </a:r>
            <a:r>
              <a:rPr lang="en-US" dirty="0"/>
              <a:t>)</a:t>
            </a:r>
            <a:r>
              <a:rPr lang="el-GR" dirty="0"/>
              <a:t> (βοηθήματα για την πλοήγηση )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6851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 close image of waves">
            <a:extLst>
              <a:ext uri="{FF2B5EF4-FFF2-40B4-BE49-F238E27FC236}">
                <a16:creationId xmlns:a16="http://schemas.microsoft.com/office/drawing/2014/main" id="{692B3DD6-F115-484E-A49B-A9F70B6E8A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b="15730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Detection Area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D1F569-26DE-A4A7-D61B-EB8AE7AE7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10506" y="1435006"/>
            <a:ext cx="7946053" cy="5325849"/>
          </a:xfrm>
        </p:spPr>
      </p:pic>
    </p:spTree>
    <p:extLst>
      <p:ext uri="{BB962C8B-B14F-4D97-AF65-F5344CB8AC3E}">
        <p14:creationId xmlns:p14="http://schemas.microsoft.com/office/powerpoint/2010/main" val="1494210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 close image of waves">
            <a:extLst>
              <a:ext uri="{FF2B5EF4-FFF2-40B4-BE49-F238E27FC236}">
                <a16:creationId xmlns:a16="http://schemas.microsoft.com/office/drawing/2014/main" id="{692B3DD6-F115-484E-A49B-A9F70B6E8A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b="15730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Detection Area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945C83-0E4F-2B49-CA1F-3E0C51264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Ο χειριστής ECDIS μπορεί να διαμορφώσει το μέγεθος της περιοχής ανίχνευσης. </a:t>
            </a:r>
          </a:p>
          <a:p>
            <a:r>
              <a:rPr lang="el-GR" dirty="0"/>
              <a:t>Το μέγεθος της περιοχής ανίχνευσης βασίζεται είτε στην απόσταση είτε στον χρόνο. </a:t>
            </a:r>
          </a:p>
          <a:p>
            <a:r>
              <a:rPr lang="el-GR" dirty="0"/>
              <a:t>Ακόμα κι αν η περιοχή ανίχνευσης δεν υποδεικνύεται στην οθόνη (καθώς μπορεί να ενεργοποιηθεί ή να απενεργοποιηθεί), η λειτουργία θα εξακολουθεί να είναι ενεργή. </a:t>
            </a:r>
          </a:p>
          <a:p>
            <a:r>
              <a:rPr lang="el-GR" dirty="0"/>
              <a:t>Επιπλέον, αντικείμενα που προκαλούν συναγερμούς ή ενδείξεις εντός της περιοχής ανίχνευσης μπορεί να είναι επισημαίνονται οπτικά (τα αντικείμενα που δίνουν </a:t>
            </a:r>
            <a:r>
              <a:rPr lang="en-US" dirty="0"/>
              <a:t>alarm </a:t>
            </a:r>
            <a:r>
              <a:rPr lang="el-GR" dirty="0"/>
              <a:t>επισημαίνονται με κόκκινο χρώμα και τα αντικείμενα που δίνουν </a:t>
            </a:r>
            <a:r>
              <a:rPr lang="en-US" dirty="0"/>
              <a:t>indication </a:t>
            </a:r>
            <a:r>
              <a:rPr lang="el-GR" dirty="0"/>
              <a:t>επισημαίνονται με κίτρινο χρώμα). Αυτή η λειτουργία επισήμανσης μπορεί να απενεργοποιηθεί χωρίς να επηρεαστεί η λειτουργία ειδοποίησης.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2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 close image of waves">
            <a:extLst>
              <a:ext uri="{FF2B5EF4-FFF2-40B4-BE49-F238E27FC236}">
                <a16:creationId xmlns:a16="http://schemas.microsoft.com/office/drawing/2014/main" id="{692B3DD6-F115-484E-A49B-A9F70B6E8A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b="15730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Detection Area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848C67-8DD2-3AA6-C41C-D038F7997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47628" y="1690688"/>
            <a:ext cx="10995135" cy="3644792"/>
          </a:xfrm>
        </p:spPr>
      </p:pic>
    </p:spTree>
    <p:extLst>
      <p:ext uri="{BB962C8B-B14F-4D97-AF65-F5344CB8AC3E}">
        <p14:creationId xmlns:p14="http://schemas.microsoft.com/office/powerpoint/2010/main" val="3371212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 close image of waves">
            <a:extLst>
              <a:ext uri="{FF2B5EF4-FFF2-40B4-BE49-F238E27FC236}">
                <a16:creationId xmlns:a16="http://schemas.microsoft.com/office/drawing/2014/main" id="{692B3DD6-F115-484E-A49B-A9F70B6E8A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b="15730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Detection Area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DE3D5B-EE7F-73B7-114F-3402A7C8F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2503502"/>
            <a:ext cx="10233800" cy="4354497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Για την διαμόρφωση της περιοχής ανίχνευσης πρέπει να πάρουμε υπ’ όψιν:</a:t>
            </a:r>
          </a:p>
          <a:p>
            <a:r>
              <a:rPr lang="el-GR" dirty="0"/>
              <a:t>• Εάν η περιοχή είναι πολύ μικρή, οι κίνδυνοι μπορεί να εντοπιστούν πολύ αργά </a:t>
            </a:r>
          </a:p>
          <a:p>
            <a:r>
              <a:rPr lang="el-GR" dirty="0"/>
              <a:t>• Εάν η περιοχή είναι πολύ μεγάλη, μπορεί να ενεργοποιηθεί ένας υπερβολικός αριθμός ειδοποιήσεων </a:t>
            </a:r>
          </a:p>
          <a:p>
            <a:r>
              <a:rPr lang="el-GR" dirty="0"/>
              <a:t>• την εγγύτητα των κινδύνων για την ναυσιπλοΐα </a:t>
            </a:r>
          </a:p>
          <a:p>
            <a:r>
              <a:rPr lang="el-GR" dirty="0"/>
              <a:t>• την κατάσταση φυλακής γέφυρας </a:t>
            </a:r>
          </a:p>
          <a:p>
            <a:r>
              <a:rPr lang="el-GR" dirty="0"/>
              <a:t>• το μέγεθος της περιοχής ανίχνευσης πρέπει να είναι κατάλληλο για την ταχύτητα και τα ελικτικά χαρακτηριστικά του πλοίου </a:t>
            </a:r>
          </a:p>
          <a:p>
            <a:r>
              <a:rPr lang="el-GR" dirty="0"/>
              <a:t>• καθώς η ποιότητα του CATZOC μειώνεται, η περιοχή ανίχνευσης μπορεί να χρειαστεί να αυξηθεί.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558545-267A-51B0-612E-C3F1013F0146}"/>
              </a:ext>
            </a:extLst>
          </p:cNvPr>
          <p:cNvSpPr txBox="1"/>
          <p:nvPr/>
        </p:nvSpPr>
        <p:spPr>
          <a:xfrm>
            <a:off x="1120000" y="1394092"/>
            <a:ext cx="10030353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l-GR" sz="2000" b="1" dirty="0"/>
              <a:t>Οι παράμετροι της περιοχής ανίχνευσης πρέπει να σχεδιάζονται και να επανεξετάζονται συνεχώς για να διασφαλίζεται ότι είναι κατάλληλες για κάθε σκέλος του ταξιδιού, όπως η αλλαγή των παραμέτρων κατά τη μετάβαση από ωκεανοπλοΐα σε ακτοπλοΐα.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7251689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F23494-F630-4E01-81EA-AA2F2975971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 design</Template>
  <TotalTime>66</TotalTime>
  <Words>416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Corbel</vt:lpstr>
      <vt:lpstr>Depth</vt:lpstr>
      <vt:lpstr>Detection Areas</vt:lpstr>
      <vt:lpstr>Detection Area</vt:lpstr>
      <vt:lpstr>Detection Area</vt:lpstr>
      <vt:lpstr>Detection Area</vt:lpstr>
      <vt:lpstr>Detection Area</vt:lpstr>
      <vt:lpstr>Detection Area</vt:lpstr>
      <vt:lpstr>Detection Area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Detection Areas</dc:title>
  <dc:creator>Θρασύβουλος Κοτσιφάκης</dc:creator>
  <cp:lastModifiedBy>Θρασύβουλος Κοτσιφάκης</cp:lastModifiedBy>
  <cp:revision>1</cp:revision>
  <dcterms:created xsi:type="dcterms:W3CDTF">2023-12-06T21:07:11Z</dcterms:created>
  <dcterms:modified xsi:type="dcterms:W3CDTF">2023-12-06T22:13:44Z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