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iakos kiriakos" initials="kk" lastIdx="1" clrIdx="0">
    <p:extLst>
      <p:ext uri="{19B8F6BF-5375-455C-9EA6-DF929625EA0E}">
        <p15:presenceInfo xmlns:p15="http://schemas.microsoft.com/office/powerpoint/2012/main" userId="7d907afc4f4341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snapToGrid="0">
      <p:cViewPr varScale="1">
        <p:scale>
          <a:sx n="107" d="100"/>
          <a:sy n="107" d="100"/>
        </p:scale>
        <p:origin x="6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F6F91-6187-423E-8331-971DAA42F5F4}" type="datetimeFigureOut">
              <a:rPr lang="en-US" smtClean="0"/>
              <a:t>3/25/2024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96977-3FC6-4856-AC63-BD722A9C94F9}" type="slidenum">
              <a:rPr lang="en-US" smtClean="0"/>
              <a:t>‹#›</a:t>
            </a:fld>
            <a:endParaRPr lang="en-US"/>
          </a:p>
        </p:txBody>
      </p:sp>
    </p:spTree>
    <p:extLst>
      <p:ext uri="{BB962C8B-B14F-4D97-AF65-F5344CB8AC3E}">
        <p14:creationId xmlns:p14="http://schemas.microsoft.com/office/powerpoint/2010/main" val="267123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u="sng" dirty="0">
                <a:solidFill>
                  <a:srgbClr val="202122"/>
                </a:solidFill>
                <a:effectLst/>
                <a:latin typeface="Arial" panose="020B0604020202020204" pitchFamily="34" charset="0"/>
              </a:rPr>
              <a:t>Ομοειδή φορτία</a:t>
            </a:r>
            <a:r>
              <a:rPr lang="el-GR" b="0" i="0" dirty="0">
                <a:solidFill>
                  <a:srgbClr val="202122"/>
                </a:solidFill>
                <a:effectLst/>
                <a:latin typeface="Arial" panose="020B0604020202020204" pitchFamily="34" charset="0"/>
              </a:rPr>
              <a:t> (</a:t>
            </a:r>
            <a:r>
              <a:rPr lang="el-GR" b="0" i="0" dirty="0" err="1">
                <a:solidFill>
                  <a:srgbClr val="202122"/>
                </a:solidFill>
                <a:effectLst/>
                <a:latin typeface="Arial" panose="020B0604020202020204" pitchFamily="34" charset="0"/>
              </a:rPr>
              <a:t>homogeneous</a:t>
            </a:r>
            <a:r>
              <a:rPr lang="el-GR" b="0" i="0" dirty="0">
                <a:solidFill>
                  <a:srgbClr val="202122"/>
                </a:solidFill>
                <a:effectLst/>
                <a:latin typeface="Arial" panose="020B0604020202020204" pitchFamily="34" charset="0"/>
              </a:rPr>
              <a:t> </a:t>
            </a:r>
            <a:r>
              <a:rPr lang="el-GR" b="0" i="0" dirty="0" err="1">
                <a:solidFill>
                  <a:srgbClr val="202122"/>
                </a:solidFill>
                <a:effectLst/>
                <a:latin typeface="Arial" panose="020B0604020202020204" pitchFamily="34" charset="0"/>
              </a:rPr>
              <a:t>cargoes</a:t>
            </a:r>
            <a:r>
              <a:rPr lang="el-GR" b="0" i="0" dirty="0">
                <a:solidFill>
                  <a:srgbClr val="202122"/>
                </a:solidFill>
                <a:effectLst/>
                <a:latin typeface="Arial" panose="020B0604020202020204" pitchFamily="34" charset="0"/>
              </a:rPr>
              <a:t>) ή τα λεγόμενα "χύδην" ή "χύδην φορτία" (in </a:t>
            </a:r>
            <a:r>
              <a:rPr lang="el-GR" b="0" i="0" dirty="0" err="1">
                <a:solidFill>
                  <a:srgbClr val="202122"/>
                </a:solidFill>
                <a:effectLst/>
                <a:latin typeface="Arial" panose="020B0604020202020204" pitchFamily="34" charset="0"/>
              </a:rPr>
              <a:t>bulk</a:t>
            </a:r>
            <a:r>
              <a:rPr lang="el-GR" b="0" i="0" dirty="0">
                <a:solidFill>
                  <a:srgbClr val="202122"/>
                </a:solidFill>
                <a:effectLst/>
                <a:latin typeface="Arial" panose="020B0604020202020204" pitchFamily="34" charset="0"/>
              </a:rPr>
              <a:t>, ή </a:t>
            </a:r>
            <a:r>
              <a:rPr lang="el-GR" b="0" i="0" dirty="0" err="1">
                <a:solidFill>
                  <a:srgbClr val="202122"/>
                </a:solidFill>
                <a:effectLst/>
                <a:latin typeface="Arial" panose="020B0604020202020204" pitchFamily="34" charset="0"/>
              </a:rPr>
              <a:t>bulk</a:t>
            </a:r>
            <a:r>
              <a:rPr lang="el-GR" b="0" i="0" dirty="0">
                <a:solidFill>
                  <a:srgbClr val="202122"/>
                </a:solidFill>
                <a:effectLst/>
                <a:latin typeface="Arial" panose="020B0604020202020204" pitchFamily="34" charset="0"/>
              </a:rPr>
              <a:t> </a:t>
            </a:r>
            <a:r>
              <a:rPr lang="el-GR" b="0" i="0" dirty="0" err="1">
                <a:solidFill>
                  <a:srgbClr val="202122"/>
                </a:solidFill>
                <a:effectLst/>
                <a:latin typeface="Arial" panose="020B0604020202020204" pitchFamily="34" charset="0"/>
              </a:rPr>
              <a:t>cargoes</a:t>
            </a:r>
            <a:r>
              <a:rPr lang="el-GR" b="0" i="0" dirty="0">
                <a:solidFill>
                  <a:srgbClr val="202122"/>
                </a:solidFill>
                <a:effectLst/>
                <a:latin typeface="Arial" panose="020B0604020202020204" pitchFamily="34" charset="0"/>
              </a:rPr>
              <a:t>): Χαρακτηρίζονται τα αποτελούμενα από το ίδιο προϊόν και μεταφέρονται χωρίς συσκευασία, όπως λέμε "χύμα". Τέτοια μεταφερόμενα φορτία είναι από την κατηγορία των ξηρών φορτίων τα φορτία δημητριακών και τα μεταλλεύματα, καθώς και η προηγούμενη κατηγορία όλα τα υγρά φορτία που μεταφέρονται κατά είδος.</a:t>
            </a:r>
          </a:p>
          <a:p>
            <a:endParaRPr lang="en-US" dirty="0"/>
          </a:p>
        </p:txBody>
      </p:sp>
      <p:sp>
        <p:nvSpPr>
          <p:cNvPr id="4" name="Θέση αριθμού διαφάνειας 3"/>
          <p:cNvSpPr>
            <a:spLocks noGrp="1"/>
          </p:cNvSpPr>
          <p:nvPr>
            <p:ph type="sldNum" sz="quarter" idx="5"/>
          </p:nvPr>
        </p:nvSpPr>
        <p:spPr/>
        <p:txBody>
          <a:bodyPr/>
          <a:lstStyle/>
          <a:p>
            <a:fld id="{7DE96977-3FC6-4856-AC63-BD722A9C94F9}" type="slidenum">
              <a:rPr lang="en-US" smtClean="0"/>
              <a:t>22</a:t>
            </a:fld>
            <a:endParaRPr lang="en-US"/>
          </a:p>
        </p:txBody>
      </p:sp>
    </p:spTree>
    <p:extLst>
      <p:ext uri="{BB962C8B-B14F-4D97-AF65-F5344CB8AC3E}">
        <p14:creationId xmlns:p14="http://schemas.microsoft.com/office/powerpoint/2010/main" val="61155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8FEFEA-2A74-49F3-AED1-593DC73AB0B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5EE565D5-1AEB-46DD-8C32-68F468257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7C29290-79B7-44A6-97D5-55C8C4A94305}"/>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5" name="Θέση υποσέλιδου 4">
            <a:extLst>
              <a:ext uri="{FF2B5EF4-FFF2-40B4-BE49-F238E27FC236}">
                <a16:creationId xmlns:a16="http://schemas.microsoft.com/office/drawing/2014/main" id="{63371680-F6AC-431B-B2A1-B14E8DAAB96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DD71978-3A19-49BC-ACC1-A71C3164D614}"/>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328546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5032C3-DBAD-4668-A871-2725CB323CC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29BCF32-6DB2-4C85-B87C-4FFF89C387E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FAF7038-9F22-4813-8D41-E748CB317D24}"/>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5" name="Θέση υποσέλιδου 4">
            <a:extLst>
              <a:ext uri="{FF2B5EF4-FFF2-40B4-BE49-F238E27FC236}">
                <a16:creationId xmlns:a16="http://schemas.microsoft.com/office/drawing/2014/main" id="{563A805E-8D5B-4B5C-8695-A8E854D28A7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52B0C5B-89E9-412C-85AF-912E3D40D5E9}"/>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25142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D2A3752-C5FC-4056-9B7C-2F7AA38D495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7E69E8D4-7432-40A4-AFAC-93353199A49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B16C176-1DFE-4BC8-8CB2-1C185A9BE4F7}"/>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5" name="Θέση υποσέλιδου 4">
            <a:extLst>
              <a:ext uri="{FF2B5EF4-FFF2-40B4-BE49-F238E27FC236}">
                <a16:creationId xmlns:a16="http://schemas.microsoft.com/office/drawing/2014/main" id="{1CE50115-0CF1-469D-B03E-2E9F4BE043A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9535D58-F484-42C0-B153-42008C7DD93D}"/>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177504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3C995B-6950-4172-8382-49BA8C280A8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C66ECE3-24CF-465D-A7D8-D4A38B81B20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0B10E91-1178-449A-8870-F632BA2DF48E}"/>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5" name="Θέση υποσέλιδου 4">
            <a:extLst>
              <a:ext uri="{FF2B5EF4-FFF2-40B4-BE49-F238E27FC236}">
                <a16:creationId xmlns:a16="http://schemas.microsoft.com/office/drawing/2014/main" id="{8B749717-5C70-4420-AD2C-857FF37A050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F9A691B-7AB5-4FEE-9931-F8544D659EAB}"/>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429112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ECBBB7-2F13-4F51-BEFE-05E173E4B1B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755E32D-1F5B-4EF3-96C5-0160842CC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226DA28-E92B-4504-8515-BA3A30CE9CD9}"/>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5" name="Θέση υποσέλιδου 4">
            <a:extLst>
              <a:ext uri="{FF2B5EF4-FFF2-40B4-BE49-F238E27FC236}">
                <a16:creationId xmlns:a16="http://schemas.microsoft.com/office/drawing/2014/main" id="{3F0457DC-F0FE-46A8-8A6A-EF2189DA92E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E9ECC46-A2F6-4A4B-9C78-64C29CFC7634}"/>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30928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9B589-DF12-4B53-9DA7-BDB2BF99503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D932A1D-EB02-4BD3-980B-62F402C66B3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3B949EE5-F864-4AF4-8931-0BFF15322B2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9FCC1234-D4B6-483C-9A8E-2D7A4D15D068}"/>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6" name="Θέση υποσέλιδου 5">
            <a:extLst>
              <a:ext uri="{FF2B5EF4-FFF2-40B4-BE49-F238E27FC236}">
                <a16:creationId xmlns:a16="http://schemas.microsoft.com/office/drawing/2014/main" id="{2BB3404B-3872-47C7-809A-F0A22DF2E15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490DFA0-C491-4537-99A2-27988EC60987}"/>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308289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BC63C-ED80-42ED-ACBD-0648A61EB01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D561376E-D383-4EBD-B1BD-882C66AAE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9AB3A45-4808-4AD1-8839-A755E476BF0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8E9C5473-2534-4C10-A174-8EAA0FF4E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D9905AB-7D40-42FB-AFC1-613D7F8FC7C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9B7DB425-E3E8-4163-ABBA-0859AB0FAE29}"/>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8" name="Θέση υποσέλιδου 7">
            <a:extLst>
              <a:ext uri="{FF2B5EF4-FFF2-40B4-BE49-F238E27FC236}">
                <a16:creationId xmlns:a16="http://schemas.microsoft.com/office/drawing/2014/main" id="{0ED6DC38-12C4-4DF6-A7A5-C1CD2EB8B522}"/>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EE607C25-2FCA-4FD1-831B-981FFB338E63}"/>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113075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3135A4-9FC8-4045-81A2-A8DF00493640}"/>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F60FA123-8B2B-4C4A-967A-64E2B9505864}"/>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4" name="Θέση υποσέλιδου 3">
            <a:extLst>
              <a:ext uri="{FF2B5EF4-FFF2-40B4-BE49-F238E27FC236}">
                <a16:creationId xmlns:a16="http://schemas.microsoft.com/office/drawing/2014/main" id="{BB3A1299-FBCB-4EF0-B775-4563E3EFAA1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6AB5258F-47AF-4430-A8B3-69CDE4A1A031}"/>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420785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492D713-0068-4F84-898A-85F32CF3438D}"/>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3" name="Θέση υποσέλιδου 2">
            <a:extLst>
              <a:ext uri="{FF2B5EF4-FFF2-40B4-BE49-F238E27FC236}">
                <a16:creationId xmlns:a16="http://schemas.microsoft.com/office/drawing/2014/main" id="{4A35B48F-BE9E-4FAE-B30A-0A102465D37F}"/>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3D20A906-68F1-4221-B38B-0348ACD7FA1A}"/>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138636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05B45A-841E-4569-BA88-1C13C578D1D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6B66F9A-574A-43A6-8534-1A5AE57BB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73A934EB-32E8-4E10-AF18-B5B5E43CE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8CDEFFA-89E4-4534-806C-71CF12E8A3D5}"/>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6" name="Θέση υποσέλιδου 5">
            <a:extLst>
              <a:ext uri="{FF2B5EF4-FFF2-40B4-BE49-F238E27FC236}">
                <a16:creationId xmlns:a16="http://schemas.microsoft.com/office/drawing/2014/main" id="{2D5F5D81-A392-4E01-8A4A-E34F56A9FF2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525C418-39EF-4AD4-8B6F-91F380AE9C8D}"/>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132434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0DB3B-0CB9-42C2-BBA8-EED41A472E8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C1B36C1C-2215-4C73-B37C-71D96D520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AE692243-D490-4C09-B15E-3978B295C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26C2AD5-8D79-444F-A77A-A11BE12B5E87}"/>
              </a:ext>
            </a:extLst>
          </p:cNvPr>
          <p:cNvSpPr>
            <a:spLocks noGrp="1"/>
          </p:cNvSpPr>
          <p:nvPr>
            <p:ph type="dt" sz="half" idx="10"/>
          </p:nvPr>
        </p:nvSpPr>
        <p:spPr/>
        <p:txBody>
          <a:bodyPr/>
          <a:lstStyle/>
          <a:p>
            <a:fld id="{616E0DD1-49F8-4420-ADBC-6D0C2B15E9B6}" type="datetimeFigureOut">
              <a:rPr lang="en-US" smtClean="0"/>
              <a:t>3/25/2024</a:t>
            </a:fld>
            <a:endParaRPr lang="en-US"/>
          </a:p>
        </p:txBody>
      </p:sp>
      <p:sp>
        <p:nvSpPr>
          <p:cNvPr id="6" name="Θέση υποσέλιδου 5">
            <a:extLst>
              <a:ext uri="{FF2B5EF4-FFF2-40B4-BE49-F238E27FC236}">
                <a16:creationId xmlns:a16="http://schemas.microsoft.com/office/drawing/2014/main" id="{4D5049C5-3F28-47A3-8D8A-81E8EE488F6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8823CDF-33C6-4132-A021-CCC9A51FF14F}"/>
              </a:ext>
            </a:extLst>
          </p:cNvPr>
          <p:cNvSpPr>
            <a:spLocks noGrp="1"/>
          </p:cNvSpPr>
          <p:nvPr>
            <p:ph type="sldNum" sz="quarter" idx="12"/>
          </p:nvPr>
        </p:nvSpPr>
        <p:spPr/>
        <p:txBody>
          <a:bodyPr/>
          <a:lstStyle/>
          <a:p>
            <a:fld id="{E4B42EEE-60BC-4350-83EE-47B7DFC0B0FE}" type="slidenum">
              <a:rPr lang="en-US" smtClean="0"/>
              <a:t>‹#›</a:t>
            </a:fld>
            <a:endParaRPr lang="en-US"/>
          </a:p>
        </p:txBody>
      </p:sp>
    </p:spTree>
    <p:extLst>
      <p:ext uri="{BB962C8B-B14F-4D97-AF65-F5344CB8AC3E}">
        <p14:creationId xmlns:p14="http://schemas.microsoft.com/office/powerpoint/2010/main" val="52497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79E440D-0B9F-4B52-812D-2698784DE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86B151A-DD22-4626-8A67-30CFB0CC0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4C4E1A4-5A09-46DE-97AB-E27953C2F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E0DD1-49F8-4420-ADBC-6D0C2B15E9B6}" type="datetimeFigureOut">
              <a:rPr lang="en-US" smtClean="0"/>
              <a:t>3/25/2024</a:t>
            </a:fld>
            <a:endParaRPr lang="en-US"/>
          </a:p>
        </p:txBody>
      </p:sp>
      <p:sp>
        <p:nvSpPr>
          <p:cNvPr id="5" name="Θέση υποσέλιδου 4">
            <a:extLst>
              <a:ext uri="{FF2B5EF4-FFF2-40B4-BE49-F238E27FC236}">
                <a16:creationId xmlns:a16="http://schemas.microsoft.com/office/drawing/2014/main" id="{795B4619-0AEA-4DCF-8F60-6020533E6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31EFFA52-4D31-4B83-BB7C-020337909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42EEE-60BC-4350-83EE-47B7DFC0B0FE}" type="slidenum">
              <a:rPr lang="en-US" smtClean="0"/>
              <a:t>‹#›</a:t>
            </a:fld>
            <a:endParaRPr lang="en-US"/>
          </a:p>
        </p:txBody>
      </p:sp>
    </p:spTree>
    <p:extLst>
      <p:ext uri="{BB962C8B-B14F-4D97-AF65-F5344CB8AC3E}">
        <p14:creationId xmlns:p14="http://schemas.microsoft.com/office/powerpoint/2010/main" val="236030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A2F781-1583-4C31-B14F-1693D45902F3}"/>
              </a:ext>
            </a:extLst>
          </p:cNvPr>
          <p:cNvSpPr>
            <a:spLocks noGrp="1"/>
          </p:cNvSpPr>
          <p:nvPr>
            <p:ph type="ctrTitle"/>
          </p:nvPr>
        </p:nvSpPr>
        <p:spPr/>
        <p:txBody>
          <a:bodyPr/>
          <a:lstStyle/>
          <a:p>
            <a:r>
              <a:rPr lang="el-GR" dirty="0"/>
              <a:t>Κυριότεροι τύποι εμπορικών πλοίων</a:t>
            </a:r>
            <a:endParaRPr lang="en-US" dirty="0"/>
          </a:p>
        </p:txBody>
      </p:sp>
      <p:sp>
        <p:nvSpPr>
          <p:cNvPr id="3" name="Υπότιτλος 2">
            <a:extLst>
              <a:ext uri="{FF2B5EF4-FFF2-40B4-BE49-F238E27FC236}">
                <a16:creationId xmlns:a16="http://schemas.microsoft.com/office/drawing/2014/main" id="{D8189D3E-5CE9-43B8-BAFF-D2A7D6F1590C}"/>
              </a:ext>
            </a:extLst>
          </p:cNvPr>
          <p:cNvSpPr>
            <a:spLocks noGrp="1"/>
          </p:cNvSpPr>
          <p:nvPr>
            <p:ph type="subTitle" idx="1"/>
          </p:nvPr>
        </p:nvSpPr>
        <p:spPr/>
        <p:txBody>
          <a:bodyPr/>
          <a:lstStyle/>
          <a:p>
            <a:endParaRPr lang="el-GR" dirty="0"/>
          </a:p>
          <a:p>
            <a:endParaRPr lang="el-GR" dirty="0"/>
          </a:p>
          <a:p>
            <a:r>
              <a:rPr lang="el-GR" dirty="0"/>
              <a:t>Διδάσκων :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213981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1A809D-0A4E-E14B-4F66-BC79A22BD671}"/>
              </a:ext>
            </a:extLst>
          </p:cNvPr>
          <p:cNvSpPr>
            <a:spLocks noGrp="1"/>
          </p:cNvSpPr>
          <p:nvPr>
            <p:ph type="title"/>
          </p:nvPr>
        </p:nvSpPr>
        <p:spPr/>
        <p:txBody>
          <a:bodyPr/>
          <a:lstStyle/>
          <a:p>
            <a:r>
              <a:rPr lang="el-GR" dirty="0"/>
              <a:t>Πλοία ειδικών προορισμών</a:t>
            </a:r>
          </a:p>
        </p:txBody>
      </p:sp>
      <p:sp>
        <p:nvSpPr>
          <p:cNvPr id="3" name="Θέση περιεχομένου 2">
            <a:extLst>
              <a:ext uri="{FF2B5EF4-FFF2-40B4-BE49-F238E27FC236}">
                <a16:creationId xmlns:a16="http://schemas.microsoft.com/office/drawing/2014/main" id="{9477327C-DF52-AB5B-B4FC-200BBF51FB6B}"/>
              </a:ext>
            </a:extLst>
          </p:cNvPr>
          <p:cNvSpPr>
            <a:spLocks noGrp="1"/>
          </p:cNvSpPr>
          <p:nvPr>
            <p:ph idx="1"/>
          </p:nvPr>
        </p:nvSpPr>
        <p:spPr>
          <a:xfrm>
            <a:off x="838200" y="2689411"/>
            <a:ext cx="10515600" cy="3487551"/>
          </a:xfrm>
        </p:spPr>
        <p:txBody>
          <a:bodyPr/>
          <a:lstStyle/>
          <a:p>
            <a:r>
              <a:rPr lang="el-GR" dirty="0"/>
              <a:t>Αλιευτικά</a:t>
            </a:r>
          </a:p>
          <a:p>
            <a:r>
              <a:rPr lang="el-GR" dirty="0"/>
              <a:t>Πόντισης καλωδίων</a:t>
            </a:r>
          </a:p>
          <a:p>
            <a:r>
              <a:rPr lang="el-GR" dirty="0"/>
              <a:t>Ωκεανογραφικά – </a:t>
            </a:r>
            <a:r>
              <a:rPr lang="el-GR" dirty="0" err="1"/>
              <a:t>μετερεολογικά</a:t>
            </a:r>
            <a:r>
              <a:rPr lang="el-GR" dirty="0"/>
              <a:t> </a:t>
            </a:r>
          </a:p>
          <a:p>
            <a:r>
              <a:rPr lang="el-GR" dirty="0"/>
              <a:t>Κ.λπ.</a:t>
            </a:r>
          </a:p>
        </p:txBody>
      </p:sp>
    </p:spTree>
    <p:extLst>
      <p:ext uri="{BB962C8B-B14F-4D97-AF65-F5344CB8AC3E}">
        <p14:creationId xmlns:p14="http://schemas.microsoft.com/office/powerpoint/2010/main" val="130292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761EF-1CDF-4229-2D43-E56D0BF7C514}"/>
              </a:ext>
            </a:extLst>
          </p:cNvPr>
          <p:cNvSpPr>
            <a:spLocks noGrp="1"/>
          </p:cNvSpPr>
          <p:nvPr>
            <p:ph type="title"/>
          </p:nvPr>
        </p:nvSpPr>
        <p:spPr/>
        <p:txBody>
          <a:bodyPr/>
          <a:lstStyle/>
          <a:p>
            <a:r>
              <a:rPr lang="el-GR" dirty="0"/>
              <a:t>Πλοία βοηθητικής ναυτιλίας</a:t>
            </a:r>
          </a:p>
        </p:txBody>
      </p:sp>
      <p:sp>
        <p:nvSpPr>
          <p:cNvPr id="3" name="Θέση περιεχομένου 2">
            <a:extLst>
              <a:ext uri="{FF2B5EF4-FFF2-40B4-BE49-F238E27FC236}">
                <a16:creationId xmlns:a16="http://schemas.microsoft.com/office/drawing/2014/main" id="{E770E3BF-253A-B295-5A8B-D8834C715A49}"/>
              </a:ext>
            </a:extLst>
          </p:cNvPr>
          <p:cNvSpPr>
            <a:spLocks noGrp="1"/>
          </p:cNvSpPr>
          <p:nvPr>
            <p:ph idx="1"/>
          </p:nvPr>
        </p:nvSpPr>
        <p:spPr/>
        <p:txBody>
          <a:bodyPr/>
          <a:lstStyle/>
          <a:p>
            <a:pPr marL="0" indent="0">
              <a:buNone/>
            </a:pPr>
            <a:r>
              <a:rPr lang="el-GR" dirty="0"/>
              <a:t>Πλοία που υποβοηθούν την λειτουργία άλλων πλοίων. Όπως:</a:t>
            </a:r>
          </a:p>
          <a:p>
            <a:pPr marL="0" indent="0">
              <a:buNone/>
            </a:pPr>
            <a:endParaRPr lang="el-GR" dirty="0"/>
          </a:p>
          <a:p>
            <a:r>
              <a:rPr lang="el-GR" dirty="0"/>
              <a:t>Παγοθραυστικά</a:t>
            </a:r>
          </a:p>
          <a:p>
            <a:r>
              <a:rPr lang="el-GR" dirty="0"/>
              <a:t>Ρυμουλκά</a:t>
            </a:r>
          </a:p>
          <a:p>
            <a:r>
              <a:rPr lang="el-GR" dirty="0"/>
              <a:t>Φαρόπλοια</a:t>
            </a:r>
          </a:p>
          <a:p>
            <a:r>
              <a:rPr lang="el-GR" dirty="0"/>
              <a:t>Φορτηγίδες</a:t>
            </a:r>
          </a:p>
          <a:p>
            <a:r>
              <a:rPr lang="el-GR" dirty="0"/>
              <a:t>Ναυαγοσωστικά</a:t>
            </a:r>
          </a:p>
          <a:p>
            <a:r>
              <a:rPr lang="el-GR" dirty="0"/>
              <a:t>Κ.λπ.</a:t>
            </a:r>
          </a:p>
        </p:txBody>
      </p:sp>
    </p:spTree>
    <p:extLst>
      <p:ext uri="{BB962C8B-B14F-4D97-AF65-F5344CB8AC3E}">
        <p14:creationId xmlns:p14="http://schemas.microsoft.com/office/powerpoint/2010/main" val="353317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EB3DE3-4BC7-2940-620F-B4DB1B77438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3334AC4-86BC-B4AB-C4EC-551E77074D05}"/>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38639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4A7C21-318E-7680-4889-09845C892EA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414E0BC-6B80-8610-35E2-314CC252C120}"/>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52742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5CF679-55EB-45CA-86E0-59400AD34E97}"/>
              </a:ext>
            </a:extLst>
          </p:cNvPr>
          <p:cNvSpPr>
            <a:spLocks noGrp="1"/>
          </p:cNvSpPr>
          <p:nvPr>
            <p:ph type="title"/>
          </p:nvPr>
        </p:nvSpPr>
        <p:spPr/>
        <p:txBody>
          <a:bodyPr/>
          <a:lstStyle/>
          <a:p>
            <a:r>
              <a:rPr lang="el-GR" dirty="0"/>
              <a:t>Εμπορικά πλοία</a:t>
            </a:r>
            <a:endParaRPr lang="en-US" dirty="0"/>
          </a:p>
        </p:txBody>
      </p:sp>
      <p:sp>
        <p:nvSpPr>
          <p:cNvPr id="3" name="Θέση περιεχομένου 2">
            <a:extLst>
              <a:ext uri="{FF2B5EF4-FFF2-40B4-BE49-F238E27FC236}">
                <a16:creationId xmlns:a16="http://schemas.microsoft.com/office/drawing/2014/main" id="{236F3975-B8B3-4FC2-B553-4731B17FF93A}"/>
              </a:ext>
            </a:extLst>
          </p:cNvPr>
          <p:cNvSpPr>
            <a:spLocks noGrp="1"/>
          </p:cNvSpPr>
          <p:nvPr>
            <p:ph idx="1"/>
          </p:nvPr>
        </p:nvSpPr>
        <p:spPr/>
        <p:txBody>
          <a:bodyPr>
            <a:normAutofit/>
          </a:bodyPr>
          <a:lstStyle/>
          <a:p>
            <a:pPr marL="0" indent="0">
              <a:buNone/>
            </a:pPr>
            <a:r>
              <a:rPr lang="el-GR" b="1" u="sng" dirty="0"/>
              <a:t>Διακρίνονται σε:</a:t>
            </a:r>
          </a:p>
          <a:p>
            <a:pPr marL="0" indent="0">
              <a:buNone/>
            </a:pPr>
            <a:r>
              <a:rPr lang="el-GR" dirty="0"/>
              <a:t>1) </a:t>
            </a:r>
            <a:r>
              <a:rPr lang="el-GR" b="1" dirty="0"/>
              <a:t>Φορτηγά πλοία</a:t>
            </a:r>
            <a:r>
              <a:rPr lang="el-GR" dirty="0"/>
              <a:t>: Στην κατηγορία αυτή ανήκουν τα πλοία γενικού ή ξηρού φορτίου, υγρού η στερεού φορτίου χύδην, ψυγεία, πλοία μεταφοράς αυτοκινήτων, πλοία μεταφοράς εμπορευματοκιβωτίων (Ε/Κ) (</a:t>
            </a:r>
            <a:r>
              <a:rPr lang="el-GR" dirty="0" err="1"/>
              <a:t>containers</a:t>
            </a:r>
            <a:r>
              <a:rPr lang="el-GR" dirty="0"/>
              <a:t>) κ.ά..</a:t>
            </a:r>
          </a:p>
          <a:p>
            <a:pPr marL="0" indent="0">
              <a:buNone/>
            </a:pPr>
            <a:r>
              <a:rPr lang="el-GR" dirty="0"/>
              <a:t>2) </a:t>
            </a:r>
            <a:r>
              <a:rPr lang="el-GR" b="1" dirty="0"/>
              <a:t>Επιβατικά πλοία</a:t>
            </a:r>
            <a:r>
              <a:rPr lang="el-GR" dirty="0"/>
              <a:t>: Σ’ αυτά περιλαμβάνονται τα επιβατικά, τα επιβατικά–οχηματαγωγά και τα κρουαζιερόπλοια.</a:t>
            </a:r>
          </a:p>
          <a:p>
            <a:pPr marL="0" indent="0">
              <a:buNone/>
            </a:pPr>
            <a:r>
              <a:rPr lang="el-GR" dirty="0"/>
              <a:t>3) </a:t>
            </a:r>
            <a:r>
              <a:rPr lang="el-GR" b="1" dirty="0"/>
              <a:t>Πλοία ειδικού προορισμού</a:t>
            </a:r>
            <a:r>
              <a:rPr lang="el-GR" dirty="0"/>
              <a:t>: Είναι τα αλιευτικά, πλοία εναπόθεσης καλωδίων, εκπαιδευτικά, ναυαγοσωστικά, παγοθραυστικά, ρυμουλκά κ.ά. </a:t>
            </a:r>
            <a:endParaRPr lang="en-US" dirty="0"/>
          </a:p>
        </p:txBody>
      </p:sp>
    </p:spTree>
    <p:extLst>
      <p:ext uri="{BB962C8B-B14F-4D97-AF65-F5344CB8AC3E}">
        <p14:creationId xmlns:p14="http://schemas.microsoft.com/office/powerpoint/2010/main" val="385333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BB74D18-93E0-4D13-8FDE-1711E4D88BFB}"/>
              </a:ext>
            </a:extLst>
          </p:cNvPr>
          <p:cNvSpPr>
            <a:spLocks noGrp="1"/>
          </p:cNvSpPr>
          <p:nvPr>
            <p:ph idx="1"/>
          </p:nvPr>
        </p:nvSpPr>
        <p:spPr>
          <a:xfrm>
            <a:off x="771525" y="501650"/>
            <a:ext cx="10515600" cy="2289175"/>
          </a:xfrm>
        </p:spPr>
        <p:txBody>
          <a:bodyPr/>
          <a:lstStyle/>
          <a:p>
            <a:pPr marL="0" indent="0">
              <a:buNone/>
            </a:pPr>
            <a:r>
              <a:rPr lang="el-GR" dirty="0"/>
              <a:t>Στην παραπάνω κατάταξη δεν έχουν συμπεριληφθεί τα </a:t>
            </a:r>
            <a:r>
              <a:rPr lang="el-GR" dirty="0" err="1"/>
              <a:t>αερόστρωμνα</a:t>
            </a:r>
            <a:r>
              <a:rPr lang="el-GR" dirty="0"/>
              <a:t> οχήματα (</a:t>
            </a:r>
            <a:r>
              <a:rPr lang="el-GR" dirty="0" err="1"/>
              <a:t>hovercrafts</a:t>
            </a:r>
            <a:r>
              <a:rPr lang="el-GR" dirty="0"/>
              <a:t>) τα οποία χρησιμοποιούνται σε πολύ περιορισμένη έκταση τόσο ως φορτηγά όσο και ως επιβατικά και τα υδροπτέρυγα (</a:t>
            </a:r>
            <a:r>
              <a:rPr lang="el-GR" dirty="0" err="1"/>
              <a:t>hydrofoils</a:t>
            </a:r>
            <a:r>
              <a:rPr lang="el-GR" dirty="0"/>
              <a:t>), τα οποία χρησιμοποιούνται κυρίως ως επιβατικά.</a:t>
            </a:r>
            <a:endParaRPr lang="en-US" dirty="0"/>
          </a:p>
        </p:txBody>
      </p:sp>
      <p:pic>
        <p:nvPicPr>
          <p:cNvPr id="5" name="Εικόνα 4">
            <a:extLst>
              <a:ext uri="{FF2B5EF4-FFF2-40B4-BE49-F238E27FC236}">
                <a16:creationId xmlns:a16="http://schemas.microsoft.com/office/drawing/2014/main" id="{DAAA9BEB-F1B3-45F5-ACD3-CC33EB8CD40B}"/>
              </a:ext>
            </a:extLst>
          </p:cNvPr>
          <p:cNvPicPr>
            <a:picLocks noChangeAspect="1"/>
          </p:cNvPicPr>
          <p:nvPr/>
        </p:nvPicPr>
        <p:blipFill rotWithShape="1">
          <a:blip r:embed="rId2"/>
          <a:srcRect l="69376" t="21667" r="14609" b="59306"/>
          <a:stretch/>
        </p:blipFill>
        <p:spPr>
          <a:xfrm>
            <a:off x="638175" y="3267075"/>
            <a:ext cx="5095875" cy="3405536"/>
          </a:xfrm>
          <a:prstGeom prst="rect">
            <a:avLst/>
          </a:prstGeom>
        </p:spPr>
      </p:pic>
      <p:pic>
        <p:nvPicPr>
          <p:cNvPr id="7" name="Εικόνα 6">
            <a:extLst>
              <a:ext uri="{FF2B5EF4-FFF2-40B4-BE49-F238E27FC236}">
                <a16:creationId xmlns:a16="http://schemas.microsoft.com/office/drawing/2014/main" id="{4974D76B-A5CD-4D2D-AFDA-D50666662EB3}"/>
              </a:ext>
            </a:extLst>
          </p:cNvPr>
          <p:cNvPicPr>
            <a:picLocks noChangeAspect="1"/>
          </p:cNvPicPr>
          <p:nvPr/>
        </p:nvPicPr>
        <p:blipFill rotWithShape="1">
          <a:blip r:embed="rId3"/>
          <a:srcRect l="59141" t="28334" r="3672" b="39305"/>
          <a:stretch/>
        </p:blipFill>
        <p:spPr>
          <a:xfrm>
            <a:off x="5962649" y="3429000"/>
            <a:ext cx="6012769" cy="2943225"/>
          </a:xfrm>
          <a:prstGeom prst="rect">
            <a:avLst/>
          </a:prstGeom>
        </p:spPr>
      </p:pic>
    </p:spTree>
    <p:extLst>
      <p:ext uri="{BB962C8B-B14F-4D97-AF65-F5344CB8AC3E}">
        <p14:creationId xmlns:p14="http://schemas.microsoft.com/office/powerpoint/2010/main" val="412633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A346E-C419-49DB-923D-F1CB58091FE3}"/>
              </a:ext>
            </a:extLst>
          </p:cNvPr>
          <p:cNvSpPr>
            <a:spLocks noGrp="1"/>
          </p:cNvSpPr>
          <p:nvPr>
            <p:ph type="title"/>
          </p:nvPr>
        </p:nvSpPr>
        <p:spPr/>
        <p:txBody>
          <a:bodyPr/>
          <a:lstStyle/>
          <a:p>
            <a:r>
              <a:rPr lang="el-GR" b="1" dirty="0"/>
              <a:t>Φορτηγά πλοία</a:t>
            </a:r>
            <a:r>
              <a:rPr lang="en-US" b="1" dirty="0"/>
              <a:t> </a:t>
            </a:r>
          </a:p>
        </p:txBody>
      </p:sp>
      <p:sp>
        <p:nvSpPr>
          <p:cNvPr id="3" name="Θέση περιεχομένου 2">
            <a:extLst>
              <a:ext uri="{FF2B5EF4-FFF2-40B4-BE49-F238E27FC236}">
                <a16:creationId xmlns:a16="http://schemas.microsoft.com/office/drawing/2014/main" id="{DFF58CD1-781C-4022-B56C-23A802DEF849}"/>
              </a:ext>
            </a:extLst>
          </p:cNvPr>
          <p:cNvSpPr>
            <a:spLocks noGrp="1"/>
          </p:cNvSpPr>
          <p:nvPr>
            <p:ph idx="1"/>
          </p:nvPr>
        </p:nvSpPr>
        <p:spPr/>
        <p:txBody>
          <a:bodyPr/>
          <a:lstStyle/>
          <a:p>
            <a:pPr marL="0" indent="0">
              <a:buNone/>
            </a:pPr>
            <a:r>
              <a:rPr lang="el-GR" dirty="0"/>
              <a:t>Διακρίνονται σε : </a:t>
            </a:r>
            <a:endParaRPr lang="en-US" dirty="0"/>
          </a:p>
          <a:p>
            <a:pPr marL="514350" indent="-514350">
              <a:buFont typeface="+mj-lt"/>
              <a:buAutoNum type="arabicPeriod"/>
            </a:pPr>
            <a:r>
              <a:rPr lang="el-GR" dirty="0"/>
              <a:t>Πλοία γενικού ή ξηρού φορτίου</a:t>
            </a:r>
            <a:endParaRPr lang="en-US" dirty="0"/>
          </a:p>
          <a:p>
            <a:pPr marL="514350" indent="-514350">
              <a:buFont typeface="+mj-lt"/>
              <a:buAutoNum type="arabicPeriod"/>
            </a:pPr>
            <a:r>
              <a:rPr lang="el-GR" dirty="0"/>
              <a:t>Πλοία μεταφοράς υγρών φορτίων</a:t>
            </a:r>
            <a:endParaRPr lang="en-US" dirty="0"/>
          </a:p>
          <a:p>
            <a:pPr marL="514350" indent="-514350">
              <a:buFont typeface="+mj-lt"/>
              <a:buAutoNum type="arabicPeriod"/>
            </a:pPr>
            <a:r>
              <a:rPr lang="el-GR" dirty="0"/>
              <a:t>Πλοία μεταφοράς ομοειδών στερεών φορτίων (</a:t>
            </a:r>
            <a:r>
              <a:rPr lang="el-GR" dirty="0" err="1"/>
              <a:t>Bulk</a:t>
            </a:r>
            <a:r>
              <a:rPr lang="el-GR" dirty="0"/>
              <a:t> </a:t>
            </a:r>
            <a:r>
              <a:rPr lang="el-GR" dirty="0" err="1"/>
              <a:t>Carriers</a:t>
            </a:r>
            <a:r>
              <a:rPr lang="el-GR" dirty="0"/>
              <a:t>)</a:t>
            </a:r>
            <a:endParaRPr lang="en-US" dirty="0"/>
          </a:p>
          <a:p>
            <a:pPr marL="514350" indent="-514350">
              <a:buFont typeface="+mj-lt"/>
              <a:buAutoNum type="arabicPeriod"/>
            </a:pPr>
            <a:r>
              <a:rPr lang="el-GR" dirty="0"/>
              <a:t>Πλοία‒ψυγεία</a:t>
            </a:r>
            <a:endParaRPr lang="en-US" dirty="0"/>
          </a:p>
          <a:p>
            <a:pPr marL="0" indent="0">
              <a:buNone/>
            </a:pPr>
            <a:endParaRPr lang="en-US" dirty="0"/>
          </a:p>
        </p:txBody>
      </p:sp>
    </p:spTree>
    <p:extLst>
      <p:ext uri="{BB962C8B-B14F-4D97-AF65-F5344CB8AC3E}">
        <p14:creationId xmlns:p14="http://schemas.microsoft.com/office/powerpoint/2010/main" val="53784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DED1D2-392F-4BF9-B3B3-DBE3FE158FB2}"/>
              </a:ext>
            </a:extLst>
          </p:cNvPr>
          <p:cNvSpPr>
            <a:spLocks noGrp="1"/>
          </p:cNvSpPr>
          <p:nvPr>
            <p:ph type="title"/>
          </p:nvPr>
        </p:nvSpPr>
        <p:spPr/>
        <p:txBody>
          <a:bodyPr/>
          <a:lstStyle/>
          <a:p>
            <a:r>
              <a:rPr lang="en-US" dirty="0"/>
              <a:t>1. </a:t>
            </a:r>
            <a:r>
              <a:rPr lang="el-GR" dirty="0"/>
              <a:t>Πλοία γενικού ή ξηρού φορτίου</a:t>
            </a:r>
            <a:endParaRPr lang="en-US" dirty="0"/>
          </a:p>
        </p:txBody>
      </p:sp>
      <p:sp>
        <p:nvSpPr>
          <p:cNvPr id="3" name="Θέση περιεχομένου 2">
            <a:extLst>
              <a:ext uri="{FF2B5EF4-FFF2-40B4-BE49-F238E27FC236}">
                <a16:creationId xmlns:a16="http://schemas.microsoft.com/office/drawing/2014/main" id="{9317A6EA-2637-4E2A-A400-DD6E4B54FB47}"/>
              </a:ext>
            </a:extLst>
          </p:cNvPr>
          <p:cNvSpPr>
            <a:spLocks noGrp="1"/>
          </p:cNvSpPr>
          <p:nvPr>
            <p:ph idx="1"/>
          </p:nvPr>
        </p:nvSpPr>
        <p:spPr/>
        <p:txBody>
          <a:bodyPr>
            <a:normAutofit/>
          </a:bodyPr>
          <a:lstStyle/>
          <a:p>
            <a:pPr marL="0" indent="0">
              <a:buNone/>
            </a:pPr>
            <a:endParaRPr lang="el-GR" dirty="0"/>
          </a:p>
          <a:p>
            <a:pPr marL="0" indent="0">
              <a:buNone/>
            </a:pPr>
            <a:r>
              <a:rPr lang="el-GR" dirty="0"/>
              <a:t>Μία γενική κατάταξη των φορτηγών πλοίων, ανάλογα με τον τρόπο εκμετάλλευσής τους, είναι:</a:t>
            </a:r>
          </a:p>
          <a:p>
            <a:pPr>
              <a:buFont typeface="Wingdings" panose="05000000000000000000" pitchFamily="2" charset="2"/>
              <a:buChar char="§"/>
            </a:pPr>
            <a:r>
              <a:rPr lang="el-GR" dirty="0"/>
              <a:t>σε πλοία τακτικών γραμμών (</a:t>
            </a:r>
            <a:r>
              <a:rPr lang="el-GR" dirty="0" err="1"/>
              <a:t>cargo</a:t>
            </a:r>
            <a:r>
              <a:rPr lang="el-GR" dirty="0"/>
              <a:t> </a:t>
            </a:r>
            <a:r>
              <a:rPr lang="el-GR" dirty="0" err="1"/>
              <a:t>liners</a:t>
            </a:r>
            <a:r>
              <a:rPr lang="el-GR" dirty="0"/>
              <a:t>) και </a:t>
            </a:r>
          </a:p>
          <a:p>
            <a:pPr>
              <a:buFont typeface="Wingdings" panose="05000000000000000000" pitchFamily="2" charset="2"/>
              <a:buChar char="§"/>
            </a:pPr>
            <a:r>
              <a:rPr lang="el-GR" dirty="0"/>
              <a:t>σε ελεύθερα φορτηγά (</a:t>
            </a:r>
            <a:r>
              <a:rPr lang="el-GR" dirty="0" err="1"/>
              <a:t>tramps</a:t>
            </a:r>
            <a:r>
              <a:rPr lang="el-GR" dirty="0"/>
              <a:t>). </a:t>
            </a:r>
          </a:p>
          <a:p>
            <a:pPr marL="0" indent="0">
              <a:buNone/>
            </a:pPr>
            <a:r>
              <a:rPr lang="el-GR" dirty="0"/>
              <a:t>Τα πρώτα εκτελούν τακτικά δρομολόγια, ενώ τα δεύτερα παραλαμβάνουν φορτίο από οποιοδήποτε λιμάνι και το μεταφέρουν σε οποιοδήποτε άλλο.</a:t>
            </a:r>
            <a:endParaRPr lang="en-US" dirty="0"/>
          </a:p>
        </p:txBody>
      </p:sp>
    </p:spTree>
    <p:extLst>
      <p:ext uri="{BB962C8B-B14F-4D97-AF65-F5344CB8AC3E}">
        <p14:creationId xmlns:p14="http://schemas.microsoft.com/office/powerpoint/2010/main" val="245387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61A5CE8-5E79-4B85-B347-CAF06C8F6ED7}"/>
              </a:ext>
            </a:extLst>
          </p:cNvPr>
          <p:cNvSpPr>
            <a:spLocks noGrp="1"/>
          </p:cNvSpPr>
          <p:nvPr>
            <p:ph idx="1"/>
          </p:nvPr>
        </p:nvSpPr>
        <p:spPr/>
        <p:txBody>
          <a:bodyPr/>
          <a:lstStyle/>
          <a:p>
            <a:pPr marL="0" indent="0">
              <a:buNone/>
            </a:pPr>
            <a:r>
              <a:rPr lang="el-GR" dirty="0"/>
              <a:t>Αν και τα πλοία γενικού ή ξηρού φορτίου ανήκουν συνήθως στην κατηγορία των πλοίων τακτικής γραμμής, τα τελευταία χρόνια χρησιμοποιούνται και ως ελεύθερα φορτηγά. </a:t>
            </a:r>
          </a:p>
          <a:p>
            <a:pPr marL="0" indent="0">
              <a:buNone/>
            </a:pPr>
            <a:endParaRPr lang="el-GR" dirty="0"/>
          </a:p>
          <a:p>
            <a:pPr marL="0" indent="0">
              <a:buNone/>
            </a:pPr>
            <a:r>
              <a:rPr lang="el-GR" dirty="0"/>
              <a:t>Ξηρά η γενικά φορτία θεωρούνται κατά κύριο λόγο τα βιομηχανικά και βιοτεχνικά είδη και τα είδη διατροφής, αλλά συχνά και οι γεωργικές και ορυκτές πρώτες ύλες.</a:t>
            </a:r>
            <a:endParaRPr lang="en-US" dirty="0"/>
          </a:p>
        </p:txBody>
      </p:sp>
    </p:spTree>
    <p:extLst>
      <p:ext uri="{BB962C8B-B14F-4D97-AF65-F5344CB8AC3E}">
        <p14:creationId xmlns:p14="http://schemas.microsoft.com/office/powerpoint/2010/main" val="266516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676768-22B1-4521-8F82-C02BD1E85655}"/>
              </a:ext>
            </a:extLst>
          </p:cNvPr>
          <p:cNvSpPr>
            <a:spLocks noGrp="1"/>
          </p:cNvSpPr>
          <p:nvPr>
            <p:ph idx="1"/>
          </p:nvPr>
        </p:nvSpPr>
        <p:spPr>
          <a:xfrm>
            <a:off x="771525" y="847725"/>
            <a:ext cx="10582275" cy="5329238"/>
          </a:xfrm>
        </p:spPr>
        <p:txBody>
          <a:bodyPr>
            <a:normAutofit lnSpcReduction="10000"/>
          </a:bodyPr>
          <a:lstStyle/>
          <a:p>
            <a:pPr marL="0" indent="0">
              <a:buNone/>
            </a:pPr>
            <a:r>
              <a:rPr lang="el-GR" dirty="0"/>
              <a:t>Τα βασικά χαρακτηριστικά των κλασικών </a:t>
            </a:r>
            <a:r>
              <a:rPr lang="el-GR" dirty="0" err="1"/>
              <a:t>Cargo</a:t>
            </a:r>
            <a:r>
              <a:rPr lang="el-GR" dirty="0"/>
              <a:t> </a:t>
            </a:r>
            <a:r>
              <a:rPr lang="el-GR" dirty="0" err="1"/>
              <a:t>Liners</a:t>
            </a:r>
            <a:r>
              <a:rPr lang="el-GR" dirty="0"/>
              <a:t> είναι:</a:t>
            </a:r>
          </a:p>
          <a:p>
            <a:pPr marL="0" indent="0">
              <a:buNone/>
            </a:pPr>
            <a:r>
              <a:rPr lang="el-GR" dirty="0"/>
              <a:t>1) </a:t>
            </a:r>
            <a:r>
              <a:rPr lang="el-GR" dirty="0" err="1"/>
              <a:t>Deadweight</a:t>
            </a:r>
            <a:r>
              <a:rPr lang="el-GR" dirty="0"/>
              <a:t> 20.000 τόνοι περίπου.</a:t>
            </a:r>
          </a:p>
          <a:p>
            <a:pPr marL="0" indent="0">
              <a:buNone/>
            </a:pPr>
            <a:r>
              <a:rPr lang="el-GR" dirty="0"/>
              <a:t>2) Ταχύτητα μεταξύ 15 και 20 </a:t>
            </a:r>
            <a:r>
              <a:rPr lang="el-GR" dirty="0" err="1"/>
              <a:t>knots</a:t>
            </a:r>
            <a:r>
              <a:rPr lang="el-GR" dirty="0"/>
              <a:t>.</a:t>
            </a:r>
          </a:p>
          <a:p>
            <a:pPr marL="0" indent="0">
              <a:buNone/>
            </a:pPr>
            <a:r>
              <a:rPr lang="el-GR" dirty="0"/>
              <a:t>3) Σύστημα πρόωσης συνήθως </a:t>
            </a:r>
            <a:r>
              <a:rPr lang="el-GR" dirty="0" err="1"/>
              <a:t>ντηζελοκίνητα</a:t>
            </a:r>
            <a:r>
              <a:rPr lang="el-GR" dirty="0"/>
              <a:t>.</a:t>
            </a:r>
          </a:p>
          <a:p>
            <a:pPr marL="0" indent="0">
              <a:buNone/>
            </a:pPr>
            <a:r>
              <a:rPr lang="el-GR" dirty="0"/>
              <a:t>4) Διαμόρφωση κύτους. Μεγάλα κύτη με μεγάλα ανοίγματα, ώστε να καλύπτονται οι απαιτήσεις του μικρού συντελεστή </a:t>
            </a:r>
            <a:r>
              <a:rPr lang="el-GR" dirty="0" err="1"/>
              <a:t>στοιβασίας</a:t>
            </a:r>
            <a:r>
              <a:rPr lang="el-GR" dirty="0"/>
              <a:t> των γενικών φορτίων.</a:t>
            </a:r>
          </a:p>
          <a:p>
            <a:pPr marL="0" indent="0">
              <a:buNone/>
            </a:pPr>
            <a:r>
              <a:rPr lang="el-GR" dirty="0"/>
              <a:t>5) Αυτάρκεια σε μέσα φορτοεκφόρτωσης.</a:t>
            </a:r>
            <a:endParaRPr lang="en-US" dirty="0"/>
          </a:p>
          <a:p>
            <a:pPr marL="0" indent="0">
              <a:buNone/>
            </a:pPr>
            <a:r>
              <a:rPr lang="el-GR" dirty="0" err="1">
                <a:solidFill>
                  <a:srgbClr val="FF0000"/>
                </a:solidFill>
              </a:rPr>
              <a:t>Deadweight</a:t>
            </a:r>
            <a:r>
              <a:rPr lang="en-US" dirty="0">
                <a:solidFill>
                  <a:srgbClr val="FF0000"/>
                </a:solidFill>
              </a:rPr>
              <a:t>:</a:t>
            </a:r>
            <a:r>
              <a:rPr lang="el-GR" dirty="0">
                <a:solidFill>
                  <a:srgbClr val="FF0000"/>
                </a:solidFill>
              </a:rPr>
              <a:t> Περιλαμβάνει τα καύσιμα και λιπαντικά, το τροφοδοτικό και πόσιμο νερό, τα εφόδια, τα χρώματα και γενικά τις καταναλώσιμες ύλες, το πλήρωμα και τις αποσκευές του, τους επιβάτες και τις αποσκευές τους και κυρίως το μεταφερόμενο φορτίο.</a:t>
            </a:r>
            <a:endParaRPr lang="en-US" dirty="0">
              <a:solidFill>
                <a:srgbClr val="FF0000"/>
              </a:solidFill>
            </a:endParaRPr>
          </a:p>
        </p:txBody>
      </p:sp>
    </p:spTree>
    <p:extLst>
      <p:ext uri="{BB962C8B-B14F-4D97-AF65-F5344CB8AC3E}">
        <p14:creationId xmlns:p14="http://schemas.microsoft.com/office/powerpoint/2010/main" val="8074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76F43079-B4A6-9988-DB2F-568962E5B758}"/>
                  </a:ext>
                </a:extLst>
              </p:cNvPr>
              <p:cNvSpPr>
                <a:spLocks noGrp="1"/>
              </p:cNvSpPr>
              <p:nvPr>
                <p:ph idx="1"/>
              </p:nvPr>
            </p:nvSpPr>
            <p:spPr>
              <a:xfrm>
                <a:off x="838200" y="1299882"/>
                <a:ext cx="10515600" cy="4877081"/>
              </a:xfrm>
            </p:spPr>
            <p:txBody>
              <a:bodyPr/>
              <a:lstStyle/>
              <a:p>
                <a:pPr marL="0" indent="0">
                  <a:buNone/>
                </a:pPr>
                <a:r>
                  <a:rPr lang="el-GR" dirty="0"/>
                  <a:t>Ως εμπορικό πλοίο χαρακτηρίζεται οποιοδήποτε πλοίο με το οποίο πραγματοποιείται εμπορική πράξη, μεταφέροντας κάθε είδους εμπορεύματα, επιβάτες, οχήματα, ζώα, εκτελεί βοηθητικές εργασίες ή υπηρεσίες με οικονομικό όφελος.</a:t>
                </a:r>
              </a:p>
              <a:p>
                <a:pPr marL="0" indent="0">
                  <a:buNone/>
                </a:pPr>
                <a:r>
                  <a:rPr lang="el-GR" dirty="0"/>
                  <a:t>Σημαντική διάκριση ενός πλοίου από ένα πλωτό ναυπήγημα γίνεται με βάση την χωρητικότητα και την δυνατότητα </a:t>
                </a:r>
                <a:r>
                  <a:rPr lang="el-GR" dirty="0" err="1"/>
                  <a:t>αυτοπρόωσης</a:t>
                </a:r>
                <a:r>
                  <a:rPr lang="el-GR" dirty="0"/>
                  <a:t>.</a:t>
                </a:r>
              </a:p>
              <a:p>
                <a:pPr marL="0" indent="0">
                  <a:buNone/>
                </a:pPr>
                <a:endParaRPr lang="en-GB" dirty="0"/>
              </a:p>
              <a:p>
                <a:pPr marL="0" indent="0">
                  <a:buNone/>
                </a:pPr>
                <a:r>
                  <a:rPr lang="el-GR" dirty="0"/>
                  <a:t>Στην ναυτιλία για να θεωρηθεί ένα πλεούμενο ως πλοίο πρέπει να είναι χωρητικότητας πάνω από 10 </a:t>
                </a:r>
                <a:r>
                  <a:rPr lang="el-GR" dirty="0" err="1"/>
                  <a:t>κοχ</a:t>
                </a:r>
                <a:r>
                  <a:rPr lang="el-GR" dirty="0"/>
                  <a:t>. (</a:t>
                </a:r>
                <a:r>
                  <a:rPr lang="en-GB" dirty="0"/>
                  <a:t>1 </a:t>
                </a:r>
                <a:r>
                  <a:rPr lang="el-GR" dirty="0"/>
                  <a:t>κόρος </a:t>
                </a:r>
                <a14:m>
                  <m:oMath xmlns:m="http://schemas.openxmlformats.org/officeDocument/2006/math">
                    <m:r>
                      <a:rPr lang="en-GB" i="1" smtClean="0">
                        <a:latin typeface="Cambria Math" panose="02040503050406030204" pitchFamily="18" charset="0"/>
                      </a:rPr>
                      <m:t>=</m:t>
                    </m:r>
                    <m:r>
                      <a:rPr lang="el-GR" b="0" i="1" smtClean="0">
                        <a:latin typeface="Cambria Math" panose="02040503050406030204" pitchFamily="18" charset="0"/>
                      </a:rPr>
                      <m:t>2.83</m:t>
                    </m:r>
                    <m:sSup>
                      <m:sSupPr>
                        <m:ctrlPr>
                          <a:rPr lang="en-GB"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oMath>
                </a14:m>
                <a:r>
                  <a:rPr lang="en-GB" dirty="0"/>
                  <a:t>)</a:t>
                </a:r>
                <a:endParaRPr lang="el-GR" dirty="0"/>
              </a:p>
            </p:txBody>
          </p:sp>
        </mc:Choice>
        <mc:Fallback>
          <p:sp>
            <p:nvSpPr>
              <p:cNvPr id="3" name="Θέση περιεχομένου 2">
                <a:extLst>
                  <a:ext uri="{FF2B5EF4-FFF2-40B4-BE49-F238E27FC236}">
                    <a16:creationId xmlns:a16="http://schemas.microsoft.com/office/drawing/2014/main" id="{76F43079-B4A6-9988-DB2F-568962E5B758}"/>
                  </a:ext>
                </a:extLst>
              </p:cNvPr>
              <p:cNvSpPr>
                <a:spLocks noGrp="1" noRot="1" noChangeAspect="1" noMove="1" noResize="1" noEditPoints="1" noAdjustHandles="1" noChangeArrowheads="1" noChangeShapeType="1" noTextEdit="1"/>
              </p:cNvSpPr>
              <p:nvPr>
                <p:ph idx="1"/>
              </p:nvPr>
            </p:nvSpPr>
            <p:spPr>
              <a:xfrm>
                <a:off x="838200" y="1299882"/>
                <a:ext cx="10515600" cy="4877081"/>
              </a:xfrm>
              <a:blipFill>
                <a:blip r:embed="rId2"/>
                <a:stretch>
                  <a:fillRect l="-1217" t="-2000" r="-1507"/>
                </a:stretch>
              </a:blipFill>
            </p:spPr>
            <p:txBody>
              <a:bodyPr/>
              <a:lstStyle/>
              <a:p>
                <a:r>
                  <a:rPr lang="el-GR">
                    <a:noFill/>
                  </a:rPr>
                  <a:t> </a:t>
                </a:r>
              </a:p>
            </p:txBody>
          </p:sp>
        </mc:Fallback>
      </mc:AlternateContent>
    </p:spTree>
    <p:extLst>
      <p:ext uri="{BB962C8B-B14F-4D97-AF65-F5344CB8AC3E}">
        <p14:creationId xmlns:p14="http://schemas.microsoft.com/office/powerpoint/2010/main" val="338508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233352D-27E7-43C5-B765-C199C84481CC}"/>
              </a:ext>
            </a:extLst>
          </p:cNvPr>
          <p:cNvSpPr>
            <a:spLocks noGrp="1"/>
          </p:cNvSpPr>
          <p:nvPr>
            <p:ph idx="1"/>
          </p:nvPr>
        </p:nvSpPr>
        <p:spPr>
          <a:xfrm>
            <a:off x="838200" y="933450"/>
            <a:ext cx="10515600" cy="5243513"/>
          </a:xfrm>
        </p:spPr>
        <p:txBody>
          <a:bodyPr>
            <a:normAutofit/>
          </a:bodyPr>
          <a:lstStyle/>
          <a:p>
            <a:pPr marL="0" indent="0">
              <a:buNone/>
            </a:pPr>
            <a:r>
              <a:rPr lang="el-GR" dirty="0"/>
              <a:t>Ειδικοί εξελιγμένοι τύποι πλοίων τακτικών γραμμών είναι:</a:t>
            </a:r>
          </a:p>
          <a:p>
            <a:pPr marL="0" indent="0">
              <a:buNone/>
            </a:pPr>
            <a:r>
              <a:rPr lang="el-GR" dirty="0"/>
              <a:t>1) Τα πλοία μεταφοράς Ε/Κ, το μέγεθος των οποίων φθάνει μέχρι 40.000 τόνους </a:t>
            </a:r>
            <a:r>
              <a:rPr lang="el-GR" dirty="0" err="1"/>
              <a:t>Deadweight</a:t>
            </a:r>
            <a:r>
              <a:rPr lang="el-GR" dirty="0"/>
              <a:t> και η ταχύτητα τους μέχρι και 30 </a:t>
            </a:r>
            <a:r>
              <a:rPr lang="el-GR" dirty="0" err="1"/>
              <a:t>knots</a:t>
            </a:r>
            <a:r>
              <a:rPr lang="el-GR" dirty="0"/>
              <a:t>.</a:t>
            </a:r>
          </a:p>
          <a:p>
            <a:pPr marL="0" indent="0">
              <a:buNone/>
            </a:pPr>
            <a:r>
              <a:rPr lang="el-GR" dirty="0"/>
              <a:t>2) Τα πλοία </a:t>
            </a:r>
            <a:r>
              <a:rPr lang="el-GR" dirty="0" err="1"/>
              <a:t>Roll</a:t>
            </a:r>
            <a:r>
              <a:rPr lang="el-GR" dirty="0"/>
              <a:t>-on/</a:t>
            </a:r>
            <a:r>
              <a:rPr lang="el-GR" dirty="0" err="1"/>
              <a:t>Roll-off</a:t>
            </a:r>
            <a:r>
              <a:rPr lang="el-GR" dirty="0"/>
              <a:t>, που χρησιμοποιούνται για τη μεταφορά Ε/Κ σε τροχούς.</a:t>
            </a:r>
          </a:p>
          <a:p>
            <a:pPr marL="0" indent="0">
              <a:buNone/>
            </a:pPr>
            <a:r>
              <a:rPr lang="el-GR" dirty="0"/>
              <a:t>3) Τα πλοία μεταφοράς φορτίου σε φορτηγίδες, όπως είναι τα τύπου </a:t>
            </a:r>
            <a:r>
              <a:rPr lang="el-GR" dirty="0" err="1"/>
              <a:t>Lash</a:t>
            </a:r>
            <a:r>
              <a:rPr lang="el-GR" dirty="0"/>
              <a:t> (</a:t>
            </a:r>
            <a:r>
              <a:rPr lang="el-GR" dirty="0" err="1"/>
              <a:t>Lighter</a:t>
            </a:r>
            <a:r>
              <a:rPr lang="el-GR" dirty="0"/>
              <a:t> </a:t>
            </a:r>
            <a:r>
              <a:rPr lang="el-GR" dirty="0" err="1"/>
              <a:t>Aboard</a:t>
            </a:r>
            <a:r>
              <a:rPr lang="el-GR" dirty="0"/>
              <a:t> </a:t>
            </a:r>
            <a:r>
              <a:rPr lang="el-GR" dirty="0" err="1"/>
              <a:t>Ship</a:t>
            </a:r>
            <a:r>
              <a:rPr lang="el-GR" dirty="0"/>
              <a:t>).</a:t>
            </a:r>
          </a:p>
          <a:p>
            <a:pPr marL="0" indent="0">
              <a:buNone/>
            </a:pPr>
            <a:r>
              <a:rPr lang="el-GR" dirty="0"/>
              <a:t>4) Τα αμιγή φορτηγά οχηματαγωγά, που χρησιμοποιούνται για μεταφορά φορτωμένων φορτηγών αυτοκινήτων.</a:t>
            </a:r>
            <a:endParaRPr lang="en-US" dirty="0"/>
          </a:p>
        </p:txBody>
      </p:sp>
    </p:spTree>
    <p:extLst>
      <p:ext uri="{BB962C8B-B14F-4D97-AF65-F5344CB8AC3E}">
        <p14:creationId xmlns:p14="http://schemas.microsoft.com/office/powerpoint/2010/main" val="211751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61F7A8-CBE9-4AD5-9C0F-2EF68CC5427A}"/>
              </a:ext>
            </a:extLst>
          </p:cNvPr>
          <p:cNvSpPr>
            <a:spLocks noGrp="1"/>
          </p:cNvSpPr>
          <p:nvPr>
            <p:ph type="title"/>
          </p:nvPr>
        </p:nvSpPr>
        <p:spPr/>
        <p:txBody>
          <a:bodyPr/>
          <a:lstStyle/>
          <a:p>
            <a:r>
              <a:rPr lang="el-GR" dirty="0"/>
              <a:t>2</a:t>
            </a:r>
            <a:r>
              <a:rPr lang="en-US" dirty="0"/>
              <a:t>.</a:t>
            </a:r>
            <a:r>
              <a:rPr lang="el-GR" dirty="0"/>
              <a:t> Πλοία μεταφοράς υγρών φορτίων</a:t>
            </a:r>
            <a:endParaRPr lang="en-US" dirty="0"/>
          </a:p>
        </p:txBody>
      </p:sp>
      <p:sp>
        <p:nvSpPr>
          <p:cNvPr id="3" name="Θέση περιεχομένου 2">
            <a:extLst>
              <a:ext uri="{FF2B5EF4-FFF2-40B4-BE49-F238E27FC236}">
                <a16:creationId xmlns:a16="http://schemas.microsoft.com/office/drawing/2014/main" id="{8EBEEAF0-142A-48BD-8E82-29DFA4875B25}"/>
              </a:ext>
            </a:extLst>
          </p:cNvPr>
          <p:cNvSpPr>
            <a:spLocks noGrp="1"/>
          </p:cNvSpPr>
          <p:nvPr>
            <p:ph idx="1"/>
          </p:nvPr>
        </p:nvSpPr>
        <p:spPr/>
        <p:txBody>
          <a:bodyPr>
            <a:normAutofit/>
          </a:bodyPr>
          <a:lstStyle/>
          <a:p>
            <a:pPr marL="0" indent="0">
              <a:buNone/>
            </a:pPr>
            <a:r>
              <a:rPr lang="el-GR" dirty="0"/>
              <a:t>Στην κατηγορία αυτή ανήκουν κυρίως τα δεξαμενόπλοια (Δ/Ξ) (</a:t>
            </a:r>
            <a:r>
              <a:rPr lang="el-GR" dirty="0" err="1"/>
              <a:t>tankers</a:t>
            </a:r>
            <a:r>
              <a:rPr lang="el-GR" dirty="0"/>
              <a:t>) αλλά και τα πρόσφατα </a:t>
            </a:r>
            <a:r>
              <a:rPr lang="el-GR" dirty="0" err="1"/>
              <a:t>κατασκευαζόμενα</a:t>
            </a:r>
            <a:r>
              <a:rPr lang="el-GR" dirty="0"/>
              <a:t> πλοία μεταφοράς υγροποιημένων αερίων </a:t>
            </a:r>
            <a:r>
              <a:rPr lang="el-GR" dirty="0" err="1"/>
              <a:t>Liquified</a:t>
            </a:r>
            <a:r>
              <a:rPr lang="el-GR" dirty="0"/>
              <a:t> </a:t>
            </a:r>
            <a:r>
              <a:rPr lang="el-GR" dirty="0" err="1"/>
              <a:t>Natural</a:t>
            </a:r>
            <a:r>
              <a:rPr lang="el-GR" dirty="0"/>
              <a:t> </a:t>
            </a:r>
            <a:r>
              <a:rPr lang="el-GR" dirty="0" err="1"/>
              <a:t>Gases</a:t>
            </a:r>
            <a:r>
              <a:rPr lang="el-GR" dirty="0"/>
              <a:t> - LNG). </a:t>
            </a:r>
            <a:endParaRPr lang="en-US" dirty="0"/>
          </a:p>
          <a:p>
            <a:pPr marL="0" indent="0">
              <a:buNone/>
            </a:pPr>
            <a:r>
              <a:rPr lang="el-GR" dirty="0"/>
              <a:t>Τα Δ/Ξ διακρίνονται σε:</a:t>
            </a:r>
          </a:p>
          <a:p>
            <a:pPr marL="0" indent="0">
              <a:buNone/>
            </a:pPr>
            <a:endParaRPr lang="el-GR" dirty="0"/>
          </a:p>
          <a:p>
            <a:pPr>
              <a:buFont typeface="Wingdings" panose="05000000000000000000" pitchFamily="2" charset="2"/>
              <a:buChar char="Ø"/>
            </a:pPr>
            <a:r>
              <a:rPr lang="el-GR" dirty="0"/>
              <a:t>πλοία που μεταφέρουν βαρύ πετρέλαιο (</a:t>
            </a:r>
            <a:r>
              <a:rPr lang="el-GR" dirty="0" err="1"/>
              <a:t>crude</a:t>
            </a:r>
            <a:r>
              <a:rPr lang="el-GR" dirty="0"/>
              <a:t> </a:t>
            </a:r>
            <a:r>
              <a:rPr lang="el-GR" dirty="0" err="1"/>
              <a:t>οil</a:t>
            </a:r>
            <a:r>
              <a:rPr lang="el-GR" dirty="0"/>
              <a:t>) και </a:t>
            </a:r>
          </a:p>
          <a:p>
            <a:pPr>
              <a:buFont typeface="Wingdings" panose="05000000000000000000" pitchFamily="2" charset="2"/>
              <a:buChar char="Ø"/>
            </a:pPr>
            <a:r>
              <a:rPr lang="el-GR" dirty="0"/>
              <a:t>σε πλοία μεταφοράς προϊόντων του πετρελαίου (</a:t>
            </a:r>
            <a:r>
              <a:rPr lang="el-GR" dirty="0" err="1"/>
              <a:t>product</a:t>
            </a:r>
            <a:r>
              <a:rPr lang="el-GR" dirty="0"/>
              <a:t> </a:t>
            </a:r>
            <a:r>
              <a:rPr lang="el-GR" dirty="0" err="1"/>
              <a:t>carriers</a:t>
            </a:r>
            <a:r>
              <a:rPr lang="el-GR" dirty="0"/>
              <a:t>). </a:t>
            </a:r>
            <a:endParaRPr lang="en-US" dirty="0"/>
          </a:p>
        </p:txBody>
      </p:sp>
    </p:spTree>
    <p:extLst>
      <p:ext uri="{BB962C8B-B14F-4D97-AF65-F5344CB8AC3E}">
        <p14:creationId xmlns:p14="http://schemas.microsoft.com/office/powerpoint/2010/main" val="218421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A76E32C-63F6-4CAC-B4EE-1D044AB62996}"/>
              </a:ext>
            </a:extLst>
          </p:cNvPr>
          <p:cNvSpPr>
            <a:spLocks noGrp="1"/>
          </p:cNvSpPr>
          <p:nvPr>
            <p:ph idx="1"/>
          </p:nvPr>
        </p:nvSpPr>
        <p:spPr>
          <a:xfrm>
            <a:off x="771525" y="1104900"/>
            <a:ext cx="10582275" cy="5072063"/>
          </a:xfrm>
        </p:spPr>
        <p:txBody>
          <a:bodyPr/>
          <a:lstStyle/>
          <a:p>
            <a:pPr marL="0" indent="0">
              <a:buNone/>
            </a:pPr>
            <a:r>
              <a:rPr lang="el-GR" dirty="0"/>
              <a:t>Μια βασική διαφορά στον τομέα εκμετάλλευσης του Δ/Ξ από το φορτηγό πλοίο είναι ότι το πρώτο επιστρέφει πάντοτε στο λιμάνι φόρτωσης κενό. </a:t>
            </a:r>
          </a:p>
          <a:p>
            <a:pPr marL="0" indent="0">
              <a:buNone/>
            </a:pPr>
            <a:r>
              <a:rPr lang="el-GR" dirty="0"/>
              <a:t>Το γεγονός αυτό έχει οδηγήσει στη σχεδίαση των Δ/Ξ έτσι, ώστε να εξασφαλίζεται η δυνατότητα φόρτωσης και άλλων φορτίων χύδην (κυρίως στο ταξίδι επιστροφής). </a:t>
            </a:r>
          </a:p>
          <a:p>
            <a:pPr marL="0" indent="0">
              <a:buNone/>
            </a:pPr>
            <a:r>
              <a:rPr lang="el-GR" dirty="0"/>
              <a:t>Τέτοια πλοία είναι: </a:t>
            </a:r>
          </a:p>
          <a:p>
            <a:pPr>
              <a:buFont typeface="Wingdings" panose="05000000000000000000" pitchFamily="2" charset="2"/>
              <a:buChar char="Ø"/>
            </a:pPr>
            <a:r>
              <a:rPr lang="el-GR" dirty="0"/>
              <a:t>τα πλοία μεταφοράς μεταλλεύματος/πετρελαίου (</a:t>
            </a:r>
            <a:r>
              <a:rPr lang="el-GR" dirty="0" err="1"/>
              <a:t>Ore</a:t>
            </a:r>
            <a:r>
              <a:rPr lang="el-GR" dirty="0"/>
              <a:t>/Oil </a:t>
            </a:r>
            <a:r>
              <a:rPr lang="el-GR" dirty="0" err="1"/>
              <a:t>Carriers</a:t>
            </a:r>
            <a:r>
              <a:rPr lang="el-GR" dirty="0"/>
              <a:t>) </a:t>
            </a:r>
          </a:p>
          <a:p>
            <a:pPr>
              <a:buFont typeface="Wingdings" panose="05000000000000000000" pitchFamily="2" charset="2"/>
              <a:buChar char="Ø"/>
            </a:pPr>
            <a:r>
              <a:rPr lang="el-GR" dirty="0"/>
              <a:t>τα πλοία μεταφοράς μεταλλεύματος/φορτίου χύδην/πετρελαίου (</a:t>
            </a:r>
            <a:r>
              <a:rPr lang="el-GR" dirty="0" err="1"/>
              <a:t>Ore</a:t>
            </a:r>
            <a:r>
              <a:rPr lang="el-GR" dirty="0"/>
              <a:t>/</a:t>
            </a:r>
            <a:r>
              <a:rPr lang="el-GR" dirty="0" err="1"/>
              <a:t>Bulk</a:t>
            </a:r>
            <a:r>
              <a:rPr lang="el-GR" dirty="0"/>
              <a:t>/Oil </a:t>
            </a:r>
            <a:r>
              <a:rPr lang="el-GR" dirty="0" err="1"/>
              <a:t>Carriers</a:t>
            </a:r>
            <a:r>
              <a:rPr lang="el-GR" dirty="0"/>
              <a:t>, - OBO’S).</a:t>
            </a:r>
            <a:endParaRPr lang="en-US" dirty="0"/>
          </a:p>
          <a:p>
            <a:pPr marL="0" indent="0">
              <a:buNone/>
            </a:pPr>
            <a:endParaRPr lang="en-US" dirty="0"/>
          </a:p>
        </p:txBody>
      </p:sp>
    </p:spTree>
    <p:extLst>
      <p:ext uri="{BB962C8B-B14F-4D97-AF65-F5344CB8AC3E}">
        <p14:creationId xmlns:p14="http://schemas.microsoft.com/office/powerpoint/2010/main" val="76919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6C3AC5-4F06-431B-9F8E-3A5C2CBFF370}"/>
              </a:ext>
            </a:extLst>
          </p:cNvPr>
          <p:cNvSpPr>
            <a:spLocks noGrp="1"/>
          </p:cNvSpPr>
          <p:nvPr>
            <p:ph idx="1"/>
          </p:nvPr>
        </p:nvSpPr>
        <p:spPr>
          <a:xfrm>
            <a:off x="773723" y="2069960"/>
            <a:ext cx="10631156" cy="4501662"/>
          </a:xfrm>
        </p:spPr>
        <p:txBody>
          <a:bodyPr>
            <a:normAutofit/>
          </a:bodyPr>
          <a:lstStyle/>
          <a:p>
            <a:pPr marL="0" indent="0">
              <a:buNone/>
            </a:pPr>
            <a:r>
              <a:rPr lang="el-GR" dirty="0"/>
              <a:t>Μια σχεδιαστική ιδιομορφία των Δ/Ξ, που αργότερα ίσχυσε και σε άλλους τύπους πλοίων, είναι </a:t>
            </a:r>
            <a:r>
              <a:rPr lang="el-GR" dirty="0">
                <a:solidFill>
                  <a:srgbClr val="FF0000"/>
                </a:solidFill>
              </a:rPr>
              <a:t>η εγκατάσταση του μηχανοστασίου στην πρύμνη, απαραίτητη κυρίως για </a:t>
            </a:r>
          </a:p>
          <a:p>
            <a:r>
              <a:rPr lang="el-GR" dirty="0">
                <a:solidFill>
                  <a:srgbClr val="FF0000"/>
                </a:solidFill>
              </a:rPr>
              <a:t>τη μη διακοπή της συνέχειας των δεξαμενών και </a:t>
            </a:r>
          </a:p>
          <a:p>
            <a:r>
              <a:rPr lang="el-GR" dirty="0">
                <a:solidFill>
                  <a:srgbClr val="FF0000"/>
                </a:solidFill>
              </a:rPr>
              <a:t>για την απλούστευση των δικτύων πετρελαίου</a:t>
            </a:r>
            <a:r>
              <a:rPr lang="el-GR" dirty="0"/>
              <a:t>.</a:t>
            </a:r>
          </a:p>
          <a:p>
            <a:pPr marL="0" indent="0">
              <a:buNone/>
            </a:pPr>
            <a:endParaRPr lang="el-GR" dirty="0"/>
          </a:p>
        </p:txBody>
      </p:sp>
    </p:spTree>
    <p:extLst>
      <p:ext uri="{BB962C8B-B14F-4D97-AF65-F5344CB8AC3E}">
        <p14:creationId xmlns:p14="http://schemas.microsoft.com/office/powerpoint/2010/main" val="413703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14ACA8-A674-4D33-9392-7D8E7FFF8477}"/>
              </a:ext>
            </a:extLst>
          </p:cNvPr>
          <p:cNvSpPr>
            <a:spLocks noGrp="1"/>
          </p:cNvSpPr>
          <p:nvPr>
            <p:ph idx="1"/>
          </p:nvPr>
        </p:nvSpPr>
        <p:spPr>
          <a:xfrm>
            <a:off x="834013" y="1075174"/>
            <a:ext cx="10519787" cy="5101789"/>
          </a:xfrm>
        </p:spPr>
        <p:txBody>
          <a:bodyPr/>
          <a:lstStyle/>
          <a:p>
            <a:pPr marL="0" indent="0">
              <a:buNone/>
            </a:pPr>
            <a:r>
              <a:rPr lang="el-GR" dirty="0"/>
              <a:t>Άλλα ειδικά προβλήματα των πετρελαιοφόρων είναι:</a:t>
            </a:r>
          </a:p>
          <a:p>
            <a:pPr>
              <a:buFont typeface="Wingdings" panose="05000000000000000000" pitchFamily="2" charset="2"/>
              <a:buChar char="v"/>
            </a:pPr>
            <a:r>
              <a:rPr lang="el-GR" dirty="0"/>
              <a:t>προβλήματα ευστάθειας, λόγω της ύπαρξης ελεύθερων επιφανειών στις δεξαμενές, </a:t>
            </a:r>
          </a:p>
          <a:p>
            <a:pPr>
              <a:buFont typeface="Wingdings" panose="05000000000000000000" pitchFamily="2" charset="2"/>
              <a:buChar char="v"/>
            </a:pPr>
            <a:r>
              <a:rPr lang="el-GR" dirty="0"/>
              <a:t>της ρύπανσης του περιβάλλοντος σε περίπτωση διαρροής πετρελαίου, </a:t>
            </a:r>
          </a:p>
          <a:p>
            <a:pPr>
              <a:buFont typeface="Wingdings" panose="05000000000000000000" pitchFamily="2" charset="2"/>
              <a:buChar char="v"/>
            </a:pPr>
            <a:r>
              <a:rPr lang="el-GR" dirty="0"/>
              <a:t>θέρμανσης των δεξαμενών για να είναι δυνατή η ευκολότερη άντληση του πετρελαίου και </a:t>
            </a:r>
          </a:p>
          <a:p>
            <a:pPr>
              <a:buFont typeface="Wingdings" panose="05000000000000000000" pitchFamily="2" charset="2"/>
              <a:buChar char="v"/>
            </a:pPr>
            <a:r>
              <a:rPr lang="el-GR" dirty="0"/>
              <a:t>η αντοχή και </a:t>
            </a:r>
            <a:r>
              <a:rPr lang="el-GR" dirty="0" err="1"/>
              <a:t>ελικτικότητα</a:t>
            </a:r>
            <a:r>
              <a:rPr lang="el-GR" dirty="0"/>
              <a:t> που είναι κυρίως αποτέλεσμα του μεγάλου μεγέθους των πλοίων αυτού του τύπου</a:t>
            </a:r>
            <a:endParaRPr lang="en-US" dirty="0"/>
          </a:p>
          <a:p>
            <a:pPr marL="0" indent="0">
              <a:buNone/>
            </a:pPr>
            <a:endParaRPr lang="en-US" dirty="0"/>
          </a:p>
        </p:txBody>
      </p:sp>
    </p:spTree>
    <p:extLst>
      <p:ext uri="{BB962C8B-B14F-4D97-AF65-F5344CB8AC3E}">
        <p14:creationId xmlns:p14="http://schemas.microsoft.com/office/powerpoint/2010/main" val="74507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5A569F-2B87-4680-8B99-046BC4A2FB83}"/>
              </a:ext>
            </a:extLst>
          </p:cNvPr>
          <p:cNvSpPr>
            <a:spLocks noGrp="1"/>
          </p:cNvSpPr>
          <p:nvPr>
            <p:ph idx="1"/>
          </p:nvPr>
        </p:nvSpPr>
        <p:spPr/>
        <p:txBody>
          <a:bodyPr>
            <a:normAutofit/>
          </a:bodyPr>
          <a:lstStyle/>
          <a:p>
            <a:pPr marL="0" indent="0">
              <a:buNone/>
            </a:pPr>
            <a:r>
              <a:rPr lang="el-GR" dirty="0"/>
              <a:t>Η οικονομική εκμετάλλευση των Δ/Ξ οδήγησε, την περασμένη δεκαετία, στην κατασκευή πλοίων πολύ μεγάλου μεγέθους, τα Super Tankers, με </a:t>
            </a:r>
            <a:r>
              <a:rPr lang="el-GR" dirty="0" err="1"/>
              <a:t>Deadweight</a:t>
            </a:r>
            <a:r>
              <a:rPr lang="el-GR" dirty="0"/>
              <a:t> της τάξης του μισού εκατομμυρίου τόνων.</a:t>
            </a:r>
          </a:p>
          <a:p>
            <a:pPr marL="0" indent="0">
              <a:buNone/>
            </a:pPr>
            <a:r>
              <a:rPr lang="el-GR" dirty="0"/>
              <a:t>Αυτό δημιούργησε μία υπερπροσφορά μεταφορικής ικανότητας που σε συνδυασμό με την αλματώδη αύξηση της τιμής του πετρελαίου επέφερε ελάττωση της ζήτησης και διακοπή της κατασκευής πετρελαιοφόρων μεγάλου μεγέθους.</a:t>
            </a:r>
            <a:endParaRPr lang="en-US" dirty="0"/>
          </a:p>
        </p:txBody>
      </p:sp>
    </p:spTree>
    <p:extLst>
      <p:ext uri="{BB962C8B-B14F-4D97-AF65-F5344CB8AC3E}">
        <p14:creationId xmlns:p14="http://schemas.microsoft.com/office/powerpoint/2010/main" val="187395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2F3B60D-F065-4C6A-958F-F8A49EF3794D}"/>
              </a:ext>
            </a:extLst>
          </p:cNvPr>
          <p:cNvSpPr>
            <a:spLocks noGrp="1"/>
          </p:cNvSpPr>
          <p:nvPr>
            <p:ph idx="1"/>
          </p:nvPr>
        </p:nvSpPr>
        <p:spPr/>
        <p:txBody>
          <a:bodyPr>
            <a:normAutofit/>
          </a:bodyPr>
          <a:lstStyle/>
          <a:p>
            <a:pPr marL="0" indent="0">
              <a:buNone/>
            </a:pPr>
            <a:r>
              <a:rPr lang="el-GR" dirty="0"/>
              <a:t>Τα σύγχρονα Δ/Ξ έχουν </a:t>
            </a:r>
            <a:r>
              <a:rPr lang="el-GR" dirty="0" err="1"/>
              <a:t>Deadweight</a:t>
            </a:r>
            <a:r>
              <a:rPr lang="el-GR" dirty="0"/>
              <a:t> μεταξύ 60.000 και 250.000 </a:t>
            </a:r>
            <a:r>
              <a:rPr lang="el-GR" dirty="0" err="1"/>
              <a:t>τόννων</a:t>
            </a:r>
            <a:r>
              <a:rPr lang="el-GR" dirty="0"/>
              <a:t> άλλα υπάρχει και σημαντικός αριθμός ακόμη μεγαλύτερων πλοίων. </a:t>
            </a:r>
          </a:p>
          <a:p>
            <a:pPr marL="0" indent="0">
              <a:buNone/>
            </a:pPr>
            <a:r>
              <a:rPr lang="el-GR" dirty="0"/>
              <a:t>Η ταχύτητα των Δ/Ξ κυμαίνεται μεταξύ 14 και 16 </a:t>
            </a:r>
            <a:r>
              <a:rPr lang="el-GR" dirty="0" err="1"/>
              <a:t>knots</a:t>
            </a:r>
            <a:r>
              <a:rPr lang="el-GR" dirty="0"/>
              <a:t>, ενώ η πρόωση τους επιτυγχάνεται συνήθως με μηχανή </a:t>
            </a:r>
            <a:r>
              <a:rPr lang="el-GR" dirty="0" err="1"/>
              <a:t>Diesel</a:t>
            </a:r>
            <a:r>
              <a:rPr lang="el-GR" dirty="0"/>
              <a:t>, αλλά μερικές φορές και με ατμοστρόβιλο.</a:t>
            </a:r>
          </a:p>
          <a:p>
            <a:pPr marL="0" indent="0">
              <a:buNone/>
            </a:pPr>
            <a:r>
              <a:rPr lang="el-GR" dirty="0"/>
              <a:t>Τα πλοία μεταφοράς προϊόντων πετρελαίου είναι μικρότερα σε μέγεθος και έχουν διάταξη που επιτρέπει την ταυτόχρονη μεταφορά πολλών τύπων προϊόντων πετρελαίου.</a:t>
            </a:r>
            <a:endParaRPr lang="en-US" dirty="0"/>
          </a:p>
        </p:txBody>
      </p:sp>
    </p:spTree>
    <p:extLst>
      <p:ext uri="{BB962C8B-B14F-4D97-AF65-F5344CB8AC3E}">
        <p14:creationId xmlns:p14="http://schemas.microsoft.com/office/powerpoint/2010/main" val="41082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4389571-454D-418B-96A8-6E0834E3E26B}"/>
              </a:ext>
            </a:extLst>
          </p:cNvPr>
          <p:cNvSpPr>
            <a:spLocks noGrp="1"/>
          </p:cNvSpPr>
          <p:nvPr>
            <p:ph idx="1"/>
          </p:nvPr>
        </p:nvSpPr>
        <p:spPr>
          <a:xfrm>
            <a:off x="773723" y="1075174"/>
            <a:ext cx="10580077" cy="5101789"/>
          </a:xfrm>
        </p:spPr>
        <p:txBody>
          <a:bodyPr>
            <a:normAutofit/>
          </a:bodyPr>
          <a:lstStyle/>
          <a:p>
            <a:pPr marL="0" indent="0">
              <a:buNone/>
            </a:pPr>
            <a:r>
              <a:rPr lang="el-GR" dirty="0"/>
              <a:t>Τέλος τα πλοία μεταφοράς υγροποιημένων αερίων που ονομάζονται LPG’S </a:t>
            </a:r>
            <a:r>
              <a:rPr lang="el-GR" dirty="0">
                <a:solidFill>
                  <a:srgbClr val="FF0000"/>
                </a:solidFill>
              </a:rPr>
              <a:t>(</a:t>
            </a:r>
            <a:r>
              <a:rPr lang="el-GR" dirty="0" err="1">
                <a:solidFill>
                  <a:srgbClr val="FF0000"/>
                </a:solidFill>
              </a:rPr>
              <a:t>Liquified</a:t>
            </a:r>
            <a:r>
              <a:rPr lang="el-GR" dirty="0">
                <a:solidFill>
                  <a:srgbClr val="FF0000"/>
                </a:solidFill>
              </a:rPr>
              <a:t> Petroleum </a:t>
            </a:r>
            <a:r>
              <a:rPr lang="el-GR" dirty="0" err="1">
                <a:solidFill>
                  <a:srgbClr val="FF0000"/>
                </a:solidFill>
              </a:rPr>
              <a:t>Gases</a:t>
            </a:r>
            <a:r>
              <a:rPr lang="el-GR" dirty="0">
                <a:solidFill>
                  <a:srgbClr val="FF0000"/>
                </a:solidFill>
              </a:rPr>
              <a:t>) </a:t>
            </a:r>
            <a:r>
              <a:rPr lang="el-GR" dirty="0"/>
              <a:t>όταν μεταφέρουν αέρια πετρελαίου και LNG’S </a:t>
            </a:r>
            <a:r>
              <a:rPr lang="el-GR" dirty="0">
                <a:solidFill>
                  <a:srgbClr val="FF0000"/>
                </a:solidFill>
              </a:rPr>
              <a:t>(</a:t>
            </a:r>
            <a:r>
              <a:rPr lang="el-GR" dirty="0" err="1">
                <a:solidFill>
                  <a:srgbClr val="FF0000"/>
                </a:solidFill>
              </a:rPr>
              <a:t>Liquified</a:t>
            </a:r>
            <a:r>
              <a:rPr lang="el-GR" dirty="0">
                <a:solidFill>
                  <a:srgbClr val="FF0000"/>
                </a:solidFill>
              </a:rPr>
              <a:t> </a:t>
            </a:r>
            <a:r>
              <a:rPr lang="el-GR" dirty="0" err="1">
                <a:solidFill>
                  <a:srgbClr val="FF0000"/>
                </a:solidFill>
              </a:rPr>
              <a:t>Natural</a:t>
            </a:r>
            <a:r>
              <a:rPr lang="el-GR" dirty="0">
                <a:solidFill>
                  <a:srgbClr val="FF0000"/>
                </a:solidFill>
              </a:rPr>
              <a:t> </a:t>
            </a:r>
            <a:r>
              <a:rPr lang="el-GR" dirty="0" err="1">
                <a:solidFill>
                  <a:srgbClr val="FF0000"/>
                </a:solidFill>
              </a:rPr>
              <a:t>Gases</a:t>
            </a:r>
            <a:r>
              <a:rPr lang="el-GR" dirty="0">
                <a:solidFill>
                  <a:srgbClr val="FF0000"/>
                </a:solidFill>
              </a:rPr>
              <a:t>) </a:t>
            </a:r>
            <a:r>
              <a:rPr lang="el-GR" dirty="0"/>
              <a:t>όταν μεταφέρουν υγροποιημένα φυσικά αέρια, χαρακτηρίζονται από την ανάγκη ύπαρξης ειδικών δεξαμενών με επαρκή αντοχή, μόνωση και ειδικό σύστημα ψύξης του περιεχόμενου υγροποιημένου φορτίου. </a:t>
            </a:r>
          </a:p>
          <a:p>
            <a:pPr marL="0" indent="0">
              <a:buNone/>
            </a:pPr>
            <a:endParaRPr lang="el-GR" dirty="0"/>
          </a:p>
          <a:p>
            <a:pPr marL="0" indent="0">
              <a:buNone/>
            </a:pPr>
            <a:r>
              <a:rPr lang="el-GR" dirty="0"/>
              <a:t>Η </a:t>
            </a:r>
            <a:r>
              <a:rPr lang="el-GR" dirty="0" err="1"/>
              <a:t>μετάφορά</a:t>
            </a:r>
            <a:r>
              <a:rPr lang="el-GR" dirty="0"/>
              <a:t> του φορτίου σε υγροποιημένη κατάσταση γίνεται για να αποφεύγεται η αύξηση της πίεσής του και επομένως η ανάγκη αύξησης υπερβολικά της αντοχής των αντίστοιχων δεξαμενών.</a:t>
            </a:r>
            <a:endParaRPr lang="en-US" dirty="0"/>
          </a:p>
        </p:txBody>
      </p:sp>
    </p:spTree>
    <p:extLst>
      <p:ext uri="{BB962C8B-B14F-4D97-AF65-F5344CB8AC3E}">
        <p14:creationId xmlns:p14="http://schemas.microsoft.com/office/powerpoint/2010/main" val="373762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826D6A-05D4-425B-9050-16A5FD8E23B4}"/>
              </a:ext>
            </a:extLst>
          </p:cNvPr>
          <p:cNvSpPr>
            <a:spLocks noGrp="1"/>
          </p:cNvSpPr>
          <p:nvPr>
            <p:ph type="title"/>
          </p:nvPr>
        </p:nvSpPr>
        <p:spPr/>
        <p:txBody>
          <a:bodyPr/>
          <a:lstStyle/>
          <a:p>
            <a:r>
              <a:rPr lang="el-GR" dirty="0"/>
              <a:t>3. Πλοία μεταφοράς ομοειδών στερεών φορτίων (</a:t>
            </a:r>
            <a:r>
              <a:rPr lang="el-GR" dirty="0" err="1"/>
              <a:t>Bulk</a:t>
            </a:r>
            <a:r>
              <a:rPr lang="el-GR" dirty="0"/>
              <a:t> </a:t>
            </a:r>
            <a:r>
              <a:rPr lang="el-GR" dirty="0" err="1"/>
              <a:t>Carriers</a:t>
            </a:r>
            <a:r>
              <a:rPr lang="el-GR" dirty="0"/>
              <a:t>)</a:t>
            </a:r>
            <a:endParaRPr lang="en-US" dirty="0"/>
          </a:p>
        </p:txBody>
      </p:sp>
      <p:sp>
        <p:nvSpPr>
          <p:cNvPr id="3" name="Θέση περιεχομένου 2">
            <a:extLst>
              <a:ext uri="{FF2B5EF4-FFF2-40B4-BE49-F238E27FC236}">
                <a16:creationId xmlns:a16="http://schemas.microsoft.com/office/drawing/2014/main" id="{7CD210E5-6AD9-4804-942B-05348B27EC32}"/>
              </a:ext>
            </a:extLst>
          </p:cNvPr>
          <p:cNvSpPr>
            <a:spLocks noGrp="1"/>
          </p:cNvSpPr>
          <p:nvPr>
            <p:ph idx="1"/>
          </p:nvPr>
        </p:nvSpPr>
        <p:spPr/>
        <p:txBody>
          <a:bodyPr/>
          <a:lstStyle/>
          <a:p>
            <a:pPr marL="0" indent="0">
              <a:buNone/>
            </a:pPr>
            <a:r>
              <a:rPr lang="el-GR" dirty="0"/>
              <a:t>Στην κατηγορία αυτή ανήκουν τα πλοία μεταφοράς ομοειδών φορτίων χύδην που, ανάλογα με το είδος του μεταφερόμενου φορτίου, χαρακτηρίζονται ως:</a:t>
            </a:r>
          </a:p>
          <a:p>
            <a:pPr marL="0" indent="0">
              <a:buNone/>
            </a:pPr>
            <a:r>
              <a:rPr lang="el-GR" dirty="0"/>
              <a:t> </a:t>
            </a:r>
          </a:p>
          <a:p>
            <a:r>
              <a:rPr lang="el-GR" dirty="0" err="1"/>
              <a:t>μετάλλευματοφόρα</a:t>
            </a:r>
            <a:r>
              <a:rPr lang="el-GR" dirty="0"/>
              <a:t>, </a:t>
            </a:r>
          </a:p>
          <a:p>
            <a:r>
              <a:rPr lang="el-GR" dirty="0"/>
              <a:t>πλοία μεταφοράς σιτηρών, </a:t>
            </a:r>
          </a:p>
          <a:p>
            <a:r>
              <a:rPr lang="el-GR" dirty="0"/>
              <a:t>πλοία μεταφοράς άνθρακα και </a:t>
            </a:r>
          </a:p>
          <a:p>
            <a:r>
              <a:rPr lang="el-GR" dirty="0"/>
              <a:t>πλοία γενικής χρήσης.</a:t>
            </a:r>
            <a:endParaRPr lang="en-US" dirty="0"/>
          </a:p>
        </p:txBody>
      </p:sp>
    </p:spTree>
    <p:extLst>
      <p:ext uri="{BB962C8B-B14F-4D97-AF65-F5344CB8AC3E}">
        <p14:creationId xmlns:p14="http://schemas.microsoft.com/office/powerpoint/2010/main" val="251561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A21F5A-CD8D-4C99-AB2C-F211CE7C246D}"/>
              </a:ext>
            </a:extLst>
          </p:cNvPr>
          <p:cNvSpPr>
            <a:spLocks noGrp="1"/>
          </p:cNvSpPr>
          <p:nvPr>
            <p:ph idx="1"/>
          </p:nvPr>
        </p:nvSpPr>
        <p:spPr>
          <a:xfrm>
            <a:off x="838200" y="1396721"/>
            <a:ext cx="10515600" cy="4780242"/>
          </a:xfrm>
        </p:spPr>
        <p:txBody>
          <a:bodyPr>
            <a:normAutofit/>
          </a:bodyPr>
          <a:lstStyle/>
          <a:p>
            <a:pPr marL="0" indent="0">
              <a:buNone/>
            </a:pPr>
            <a:r>
              <a:rPr lang="el-GR" dirty="0"/>
              <a:t>Η σύγχρονη τάση στον τομέα της μεταφοράς ομοειδών φορτίων είναι η κατασκευή των γενικής χρήσης πλοίων, </a:t>
            </a:r>
            <a:endParaRPr lang="en-US" dirty="0"/>
          </a:p>
          <a:p>
            <a:pPr marL="0" indent="0">
              <a:buNone/>
            </a:pPr>
            <a:r>
              <a:rPr lang="el-GR" dirty="0"/>
              <a:t>δηλαδή πλοίων με χαρακτηριστικά τέτοια που καθιστούν δυνατή τη μεταφορά οποιουδήποτε φορτίου χύδην, χωρίς να είναι απαραίτητες, κυρίως για λόγους ευστάθειας, ειδικές κατά περίπτωση εσωτερικές διαρρυθμίσεις των κυτών. </a:t>
            </a:r>
          </a:p>
          <a:p>
            <a:pPr marL="0" indent="0">
              <a:buNone/>
            </a:pPr>
            <a:endParaRPr lang="el-GR" dirty="0"/>
          </a:p>
          <a:p>
            <a:pPr marL="0" indent="0">
              <a:buNone/>
            </a:pPr>
            <a:r>
              <a:rPr lang="el-GR" dirty="0"/>
              <a:t>Το </a:t>
            </a:r>
            <a:r>
              <a:rPr lang="el-GR" dirty="0" err="1"/>
              <a:t>Deadweight</a:t>
            </a:r>
            <a:r>
              <a:rPr lang="el-GR" dirty="0"/>
              <a:t> αυτών των πλοίων κυμαίνεται συνήθως μεταξύ 50.000 και 80.000 τόνων και η ταχύτητα τους μεταξύ 16 και 18 </a:t>
            </a:r>
            <a:r>
              <a:rPr lang="el-GR" dirty="0" err="1"/>
              <a:t>knots</a:t>
            </a:r>
            <a:endParaRPr lang="en-US" dirty="0"/>
          </a:p>
        </p:txBody>
      </p:sp>
    </p:spTree>
    <p:extLst>
      <p:ext uri="{BB962C8B-B14F-4D97-AF65-F5344CB8AC3E}">
        <p14:creationId xmlns:p14="http://schemas.microsoft.com/office/powerpoint/2010/main" val="298479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F1C313-5822-666E-8BDF-8A1B8F15AC3F}"/>
              </a:ext>
            </a:extLst>
          </p:cNvPr>
          <p:cNvSpPr>
            <a:spLocks noGrp="1"/>
          </p:cNvSpPr>
          <p:nvPr>
            <p:ph type="title"/>
          </p:nvPr>
        </p:nvSpPr>
        <p:spPr/>
        <p:txBody>
          <a:bodyPr/>
          <a:lstStyle/>
          <a:p>
            <a:r>
              <a:rPr lang="el-GR" dirty="0"/>
              <a:t>Οι κυριότεροι τύποι εμπορικών πλοίων είναι:</a:t>
            </a:r>
          </a:p>
        </p:txBody>
      </p:sp>
      <p:sp>
        <p:nvSpPr>
          <p:cNvPr id="3" name="Θέση περιεχομένου 2">
            <a:extLst>
              <a:ext uri="{FF2B5EF4-FFF2-40B4-BE49-F238E27FC236}">
                <a16:creationId xmlns:a16="http://schemas.microsoft.com/office/drawing/2014/main" id="{E89FEDCA-766F-4DA9-3FF3-49E5C7A82157}"/>
              </a:ext>
            </a:extLst>
          </p:cNvPr>
          <p:cNvSpPr>
            <a:spLocks noGrp="1"/>
          </p:cNvSpPr>
          <p:nvPr>
            <p:ph idx="1"/>
          </p:nvPr>
        </p:nvSpPr>
        <p:spPr/>
        <p:txBody>
          <a:bodyPr/>
          <a:lstStyle/>
          <a:p>
            <a:pPr marL="0" indent="0">
              <a:buNone/>
            </a:pPr>
            <a:endParaRPr lang="el-GR" dirty="0"/>
          </a:p>
          <a:p>
            <a:pPr marL="514350" indent="-514350">
              <a:buFont typeface="+mj-lt"/>
              <a:buAutoNum type="arabicPeriod"/>
            </a:pPr>
            <a:r>
              <a:rPr lang="el-GR" dirty="0"/>
              <a:t>Φορτηγά πλοία ξηρού φορτίου</a:t>
            </a:r>
          </a:p>
          <a:p>
            <a:pPr marL="514350" indent="-514350">
              <a:buFont typeface="+mj-lt"/>
              <a:buAutoNum type="arabicPeriod"/>
            </a:pPr>
            <a:r>
              <a:rPr lang="el-GR" dirty="0"/>
              <a:t>Φορτηγά πλοία υγρών φορτίων</a:t>
            </a:r>
          </a:p>
          <a:p>
            <a:pPr marL="514350" indent="-514350">
              <a:buFont typeface="+mj-lt"/>
              <a:buAutoNum type="arabicPeriod"/>
            </a:pPr>
            <a:r>
              <a:rPr lang="el-GR" dirty="0"/>
              <a:t>Πλοία μεταφοράς συνδυασμένων φορτίων</a:t>
            </a:r>
          </a:p>
          <a:p>
            <a:pPr marL="514350" indent="-514350">
              <a:buFont typeface="+mj-lt"/>
              <a:buAutoNum type="arabicPeriod"/>
            </a:pPr>
            <a:r>
              <a:rPr lang="el-GR" dirty="0"/>
              <a:t>Επιβατηγά πλοία που μεταφέρουν επιβάτες</a:t>
            </a:r>
          </a:p>
          <a:p>
            <a:pPr marL="514350" indent="-514350">
              <a:buFont typeface="+mj-lt"/>
              <a:buAutoNum type="arabicPeriod"/>
            </a:pPr>
            <a:r>
              <a:rPr lang="el-GR" dirty="0"/>
              <a:t>Πλοία ειδικών προορισμών</a:t>
            </a:r>
          </a:p>
        </p:txBody>
      </p:sp>
    </p:spTree>
    <p:extLst>
      <p:ext uri="{BB962C8B-B14F-4D97-AF65-F5344CB8AC3E}">
        <p14:creationId xmlns:p14="http://schemas.microsoft.com/office/powerpoint/2010/main" val="108688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42FCCE-5694-4952-B5BF-B22D1C70C293}"/>
              </a:ext>
            </a:extLst>
          </p:cNvPr>
          <p:cNvSpPr>
            <a:spLocks noGrp="1"/>
          </p:cNvSpPr>
          <p:nvPr>
            <p:ph type="title"/>
          </p:nvPr>
        </p:nvSpPr>
        <p:spPr/>
        <p:txBody>
          <a:bodyPr/>
          <a:lstStyle/>
          <a:p>
            <a:r>
              <a:rPr lang="el-GR" dirty="0"/>
              <a:t>4. Πλοία‒ψυγεία</a:t>
            </a:r>
            <a:endParaRPr lang="en-US" dirty="0"/>
          </a:p>
        </p:txBody>
      </p:sp>
      <p:sp>
        <p:nvSpPr>
          <p:cNvPr id="3" name="Θέση περιεχομένου 2">
            <a:extLst>
              <a:ext uri="{FF2B5EF4-FFF2-40B4-BE49-F238E27FC236}">
                <a16:creationId xmlns:a16="http://schemas.microsoft.com/office/drawing/2014/main" id="{ECB83CBA-6F3F-4589-A529-7B47CE90CB5E}"/>
              </a:ext>
            </a:extLst>
          </p:cNvPr>
          <p:cNvSpPr>
            <a:spLocks noGrp="1"/>
          </p:cNvSpPr>
          <p:nvPr>
            <p:ph idx="1"/>
          </p:nvPr>
        </p:nvSpPr>
        <p:spPr/>
        <p:txBody>
          <a:bodyPr>
            <a:normAutofit lnSpcReduction="10000"/>
          </a:bodyPr>
          <a:lstStyle/>
          <a:p>
            <a:pPr marL="0" indent="0">
              <a:buNone/>
            </a:pPr>
            <a:r>
              <a:rPr lang="el-GR" dirty="0"/>
              <a:t>Είναι πλοία που χρησιμοποιούνται για τη μεταφορά κρέατος, γαλακτοκομικών προϊόντων, ψαριών και νωπών φρούτων και διακρίνονται βασικά σε πλοία μεταφοράς κρέατος και πλοία μεταφοράς φρούτων.</a:t>
            </a:r>
          </a:p>
          <a:p>
            <a:pPr marL="0" indent="0">
              <a:buNone/>
            </a:pPr>
            <a:r>
              <a:rPr lang="el-GR" dirty="0"/>
              <a:t>Τα πλοία ψυγεία είναι μέσου </a:t>
            </a:r>
            <a:r>
              <a:rPr lang="el-GR" dirty="0" err="1"/>
              <a:t>Deadweight</a:t>
            </a:r>
            <a:r>
              <a:rPr lang="el-GR" dirty="0"/>
              <a:t> της τάξης των 5.000 τόνων και χαρακτηρίζονται από το ότι τα κύτη τους είναι εξοπλισμένα με ειδικά συστήματα ψύξης και εξαερισμού.</a:t>
            </a:r>
          </a:p>
          <a:p>
            <a:pPr marL="0" indent="0">
              <a:buNone/>
            </a:pPr>
            <a:r>
              <a:rPr lang="el-GR" dirty="0"/>
              <a:t>Η διατηρούμενη στα κύτη θερμοκρασία εξαρτάται από τα μεταφερόμενα φορτία. Από αυτήν τη θερμοκρασία εξαρτάται ο βαθμός θερμικής μόνωσης των χώρων φορτίου.</a:t>
            </a:r>
          </a:p>
          <a:p>
            <a:pPr marL="0" indent="0">
              <a:buNone/>
            </a:pPr>
            <a:r>
              <a:rPr lang="el-GR" dirty="0"/>
              <a:t>Τα πλοία ψυγεία αναπτύσσουν υψηλή ταχύτητα (πάνω από 18 </a:t>
            </a:r>
            <a:r>
              <a:rPr lang="el-GR" dirty="0" err="1"/>
              <a:t>knots</a:t>
            </a:r>
            <a:r>
              <a:rPr lang="el-GR" dirty="0"/>
              <a:t>)</a:t>
            </a:r>
            <a:endParaRPr lang="en-US" dirty="0"/>
          </a:p>
        </p:txBody>
      </p:sp>
    </p:spTree>
    <p:extLst>
      <p:ext uri="{BB962C8B-B14F-4D97-AF65-F5344CB8AC3E}">
        <p14:creationId xmlns:p14="http://schemas.microsoft.com/office/powerpoint/2010/main" val="1501243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71F40B-2DA3-4164-BE82-BC1728C3EBE7}"/>
              </a:ext>
            </a:extLst>
          </p:cNvPr>
          <p:cNvSpPr>
            <a:spLocks noGrp="1"/>
          </p:cNvSpPr>
          <p:nvPr>
            <p:ph type="title"/>
          </p:nvPr>
        </p:nvSpPr>
        <p:spPr/>
        <p:txBody>
          <a:bodyPr/>
          <a:lstStyle/>
          <a:p>
            <a:r>
              <a:rPr lang="el-GR" b="1" dirty="0"/>
              <a:t>Επιβατικά πλοία</a:t>
            </a:r>
            <a:endParaRPr lang="en-US" b="1" dirty="0"/>
          </a:p>
        </p:txBody>
      </p:sp>
      <p:sp>
        <p:nvSpPr>
          <p:cNvPr id="3" name="Θέση περιεχομένου 2">
            <a:extLst>
              <a:ext uri="{FF2B5EF4-FFF2-40B4-BE49-F238E27FC236}">
                <a16:creationId xmlns:a16="http://schemas.microsoft.com/office/drawing/2014/main" id="{50D228A4-C527-423A-B2B0-C94C20AC778A}"/>
              </a:ext>
            </a:extLst>
          </p:cNvPr>
          <p:cNvSpPr>
            <a:spLocks noGrp="1"/>
          </p:cNvSpPr>
          <p:nvPr>
            <p:ph idx="1"/>
          </p:nvPr>
        </p:nvSpPr>
        <p:spPr/>
        <p:txBody>
          <a:bodyPr/>
          <a:lstStyle/>
          <a:p>
            <a:pPr marL="0" indent="0">
              <a:buNone/>
            </a:pPr>
            <a:r>
              <a:rPr lang="el-GR" dirty="0"/>
              <a:t>Επιβατικά πλοία, σύμφωνα με τους κανονισμούς, θεωρούνται εκείνα που μεταφέρουν πάνω από δώδεκα (12) επιβάτες. </a:t>
            </a:r>
          </a:p>
          <a:p>
            <a:pPr marL="0" indent="0">
              <a:buNone/>
            </a:pPr>
            <a:endParaRPr lang="el-GR" dirty="0"/>
          </a:p>
          <a:p>
            <a:pPr marL="0" indent="0">
              <a:buNone/>
            </a:pPr>
            <a:r>
              <a:rPr lang="el-GR" dirty="0"/>
              <a:t>Γενικά διακρίνονται σε: </a:t>
            </a:r>
          </a:p>
          <a:p>
            <a:pPr marL="514350" indent="-514350">
              <a:buFont typeface="+mj-lt"/>
              <a:buAutoNum type="arabicPeriod"/>
            </a:pPr>
            <a:r>
              <a:rPr lang="el-GR" dirty="0"/>
              <a:t>αποκλειστικά επιβατικά πλοία, </a:t>
            </a:r>
          </a:p>
          <a:p>
            <a:pPr marL="514350" indent="-514350">
              <a:buFont typeface="+mj-lt"/>
              <a:buAutoNum type="arabicPeriod"/>
            </a:pPr>
            <a:r>
              <a:rPr lang="el-GR" dirty="0"/>
              <a:t>επιβατικά-οχηματαγωγά και </a:t>
            </a:r>
          </a:p>
          <a:p>
            <a:pPr marL="514350" indent="-514350">
              <a:buFont typeface="+mj-lt"/>
              <a:buAutoNum type="arabicPeriod"/>
            </a:pPr>
            <a:r>
              <a:rPr lang="el-GR" dirty="0"/>
              <a:t>πλοία θαλάσσιου τουρισμού (κρουαζιερόπλοια).</a:t>
            </a:r>
            <a:endParaRPr lang="en-US" dirty="0"/>
          </a:p>
        </p:txBody>
      </p:sp>
    </p:spTree>
    <p:extLst>
      <p:ext uri="{BB962C8B-B14F-4D97-AF65-F5344CB8AC3E}">
        <p14:creationId xmlns:p14="http://schemas.microsoft.com/office/powerpoint/2010/main" val="2354480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ED70F-3326-4E42-A0B2-2BDAC568F775}"/>
              </a:ext>
            </a:extLst>
          </p:cNvPr>
          <p:cNvSpPr>
            <a:spLocks noGrp="1"/>
          </p:cNvSpPr>
          <p:nvPr>
            <p:ph type="title"/>
          </p:nvPr>
        </p:nvSpPr>
        <p:spPr/>
        <p:txBody>
          <a:bodyPr/>
          <a:lstStyle/>
          <a:p>
            <a:r>
              <a:rPr lang="el-GR" dirty="0"/>
              <a:t>1. Αποκλειστικά επιβατικά πλοία</a:t>
            </a:r>
            <a:endParaRPr lang="en-US" dirty="0"/>
          </a:p>
        </p:txBody>
      </p:sp>
      <p:sp>
        <p:nvSpPr>
          <p:cNvPr id="3" name="Θέση περιεχομένου 2">
            <a:extLst>
              <a:ext uri="{FF2B5EF4-FFF2-40B4-BE49-F238E27FC236}">
                <a16:creationId xmlns:a16="http://schemas.microsoft.com/office/drawing/2014/main" id="{1F38AFC7-C118-4F99-9FEF-413AF65F5DD2}"/>
              </a:ext>
            </a:extLst>
          </p:cNvPr>
          <p:cNvSpPr>
            <a:spLocks noGrp="1"/>
          </p:cNvSpPr>
          <p:nvPr>
            <p:ph idx="1"/>
          </p:nvPr>
        </p:nvSpPr>
        <p:spPr/>
        <p:txBody>
          <a:bodyPr>
            <a:normAutofit/>
          </a:bodyPr>
          <a:lstStyle/>
          <a:p>
            <a:pPr marL="0" indent="0">
              <a:buNone/>
            </a:pPr>
            <a:r>
              <a:rPr lang="el-GR" dirty="0"/>
              <a:t>Τα πλοία αυτά προορίζονται για την πραγματοποίηση της θαλάσσιας συγκοινωνίας και ο ρόλος τους έχει περιορισθεί σημαντικά από την τεράστια ανάπτυξη των αεροπορικών συγκοινωνιών. </a:t>
            </a:r>
          </a:p>
          <a:p>
            <a:pPr marL="0" indent="0">
              <a:buNone/>
            </a:pPr>
            <a:endParaRPr lang="el-GR" dirty="0"/>
          </a:p>
          <a:p>
            <a:pPr marL="0" indent="0">
              <a:buNone/>
            </a:pPr>
            <a:r>
              <a:rPr lang="el-GR" dirty="0"/>
              <a:t>Είναι πλοία που χαρακτηρίζονται από σχετικά υψηλές ταχύτητες και από την ανάγκη ύπαρξης χώρων και ξενοδοχειακού εξοπλισμού για μεγάλο αριθμό επιβατών. </a:t>
            </a:r>
            <a:endParaRPr lang="en-US" dirty="0"/>
          </a:p>
        </p:txBody>
      </p:sp>
    </p:spTree>
    <p:extLst>
      <p:ext uri="{BB962C8B-B14F-4D97-AF65-F5344CB8AC3E}">
        <p14:creationId xmlns:p14="http://schemas.microsoft.com/office/powerpoint/2010/main" val="416620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0060DF-B4DE-4087-8427-81A205ED4325}"/>
              </a:ext>
            </a:extLst>
          </p:cNvPr>
          <p:cNvSpPr>
            <a:spLocks noGrp="1"/>
          </p:cNvSpPr>
          <p:nvPr>
            <p:ph idx="1"/>
          </p:nvPr>
        </p:nvSpPr>
        <p:spPr>
          <a:xfrm>
            <a:off x="823965" y="1457011"/>
            <a:ext cx="10529835" cy="4719952"/>
          </a:xfrm>
        </p:spPr>
        <p:txBody>
          <a:bodyPr/>
          <a:lstStyle/>
          <a:p>
            <a:pPr marL="0" indent="0">
              <a:buNone/>
            </a:pPr>
            <a:r>
              <a:rPr lang="el-GR" dirty="0"/>
              <a:t>Η σχεδίασή τους έχει αισθητά επηρεασθεί, όπως άλλωστε και των άλλων τύπων επιβατικών πλοίων, από την ανάγκη ικανοποίησης αυστηρών κανονισμών που σχετίζονται με </a:t>
            </a:r>
            <a:r>
              <a:rPr lang="el-GR" dirty="0">
                <a:solidFill>
                  <a:srgbClr val="FF0000"/>
                </a:solidFill>
              </a:rPr>
              <a:t>την ασφάλεια των επιβατών. </a:t>
            </a:r>
            <a:endParaRPr lang="en-US" dirty="0">
              <a:solidFill>
                <a:srgbClr val="FF0000"/>
              </a:solidFill>
            </a:endParaRPr>
          </a:p>
          <a:p>
            <a:pPr marL="0" indent="0">
              <a:buNone/>
            </a:pPr>
            <a:endParaRPr lang="el-GR" dirty="0">
              <a:solidFill>
                <a:srgbClr val="FF0000"/>
              </a:solidFill>
            </a:endParaRPr>
          </a:p>
          <a:p>
            <a:pPr marL="0" indent="0">
              <a:buNone/>
            </a:pPr>
            <a:r>
              <a:rPr lang="el-GR" dirty="0">
                <a:solidFill>
                  <a:srgbClr val="FF0000"/>
                </a:solidFill>
              </a:rPr>
              <a:t>Οι σπουδαιότεροι από αυτούς τους κανονισμούς είναι εκείνοι που καλύπτουν</a:t>
            </a:r>
            <a:r>
              <a:rPr lang="en-US" dirty="0">
                <a:solidFill>
                  <a:srgbClr val="FF0000"/>
                </a:solidFill>
              </a:rPr>
              <a:t>:</a:t>
            </a:r>
            <a:r>
              <a:rPr lang="el-GR" dirty="0">
                <a:solidFill>
                  <a:srgbClr val="FF0000"/>
                </a:solidFill>
              </a:rPr>
              <a:t> </a:t>
            </a:r>
            <a:endParaRPr lang="en-US" dirty="0">
              <a:solidFill>
                <a:srgbClr val="FF0000"/>
              </a:solidFill>
            </a:endParaRPr>
          </a:p>
          <a:p>
            <a:r>
              <a:rPr lang="el-GR" dirty="0">
                <a:solidFill>
                  <a:srgbClr val="FF0000"/>
                </a:solidFill>
              </a:rPr>
              <a:t>την πυρασφάλεια, </a:t>
            </a:r>
            <a:endParaRPr lang="en-US" dirty="0">
              <a:solidFill>
                <a:srgbClr val="FF0000"/>
              </a:solidFill>
            </a:endParaRPr>
          </a:p>
          <a:p>
            <a:r>
              <a:rPr lang="el-GR" dirty="0">
                <a:solidFill>
                  <a:srgbClr val="FF0000"/>
                </a:solidFill>
              </a:rPr>
              <a:t>τη στεγανή υποδιαίρεση και </a:t>
            </a:r>
            <a:endParaRPr lang="en-US" dirty="0">
              <a:solidFill>
                <a:srgbClr val="FF0000"/>
              </a:solidFill>
            </a:endParaRPr>
          </a:p>
          <a:p>
            <a:r>
              <a:rPr lang="el-GR" dirty="0">
                <a:solidFill>
                  <a:srgbClr val="FF0000"/>
                </a:solidFill>
              </a:rPr>
              <a:t>την ευστάθεια.</a:t>
            </a:r>
            <a:endParaRPr lang="en-US" dirty="0">
              <a:solidFill>
                <a:srgbClr val="FF0000"/>
              </a:solidFill>
            </a:endParaRPr>
          </a:p>
        </p:txBody>
      </p:sp>
    </p:spTree>
    <p:extLst>
      <p:ext uri="{BB962C8B-B14F-4D97-AF65-F5344CB8AC3E}">
        <p14:creationId xmlns:p14="http://schemas.microsoft.com/office/powerpoint/2010/main" val="1702725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01DB13-9999-4A56-94F8-685FED91779B}"/>
              </a:ext>
            </a:extLst>
          </p:cNvPr>
          <p:cNvSpPr>
            <a:spLocks noGrp="1"/>
          </p:cNvSpPr>
          <p:nvPr>
            <p:ph type="title"/>
          </p:nvPr>
        </p:nvSpPr>
        <p:spPr/>
        <p:txBody>
          <a:bodyPr/>
          <a:lstStyle/>
          <a:p>
            <a:r>
              <a:rPr lang="el-GR" dirty="0"/>
              <a:t>2. Επιβατικά‒οχηματαγωγά</a:t>
            </a:r>
            <a:endParaRPr lang="en-US" dirty="0"/>
          </a:p>
        </p:txBody>
      </p:sp>
      <p:sp>
        <p:nvSpPr>
          <p:cNvPr id="3" name="Θέση περιεχομένου 2">
            <a:extLst>
              <a:ext uri="{FF2B5EF4-FFF2-40B4-BE49-F238E27FC236}">
                <a16:creationId xmlns:a16="http://schemas.microsoft.com/office/drawing/2014/main" id="{B5A242A0-A5D4-4433-9EB6-45E0B412B3C5}"/>
              </a:ext>
            </a:extLst>
          </p:cNvPr>
          <p:cNvSpPr>
            <a:spLocks noGrp="1"/>
          </p:cNvSpPr>
          <p:nvPr>
            <p:ph idx="1"/>
          </p:nvPr>
        </p:nvSpPr>
        <p:spPr>
          <a:xfrm>
            <a:off x="838200" y="1825625"/>
            <a:ext cx="10515600" cy="4351338"/>
          </a:xfrm>
        </p:spPr>
        <p:txBody>
          <a:bodyPr>
            <a:normAutofit/>
          </a:bodyPr>
          <a:lstStyle/>
          <a:p>
            <a:pPr marL="0" indent="0">
              <a:buNone/>
            </a:pPr>
            <a:r>
              <a:rPr lang="el-GR" dirty="0"/>
              <a:t>Είναι η πιο συνηθισμένη μορφή επιβατικού πλοίου, που χρησιμοποιείται στις σύγχρονες ελληνικές συγκοινωνίες. </a:t>
            </a:r>
          </a:p>
          <a:p>
            <a:pPr marL="0" indent="0">
              <a:buNone/>
            </a:pPr>
            <a:r>
              <a:rPr lang="el-GR" dirty="0"/>
              <a:t>Εκτός από τον ξενοδοχειακό εξοπλισμό και την υψηλή ταχύτητα διαθέτουν και ελεύθερα καταστρώματα για τη μεταφορά επιβατικών και φορτηγών αυτοκινήτων. </a:t>
            </a:r>
          </a:p>
          <a:p>
            <a:pPr marL="0" indent="0">
              <a:buNone/>
            </a:pPr>
            <a:r>
              <a:rPr lang="el-GR" dirty="0"/>
              <a:t>Τα καταστρώματα αυτά είναι ανοικτά, όταν πρόκειται για πλοία που εκτελούν δρομολόγια σε κλειστές περιοχές, και κλειστά όταν πρόκειται για πιο απομακρυσμένα δρομολόγια. </a:t>
            </a:r>
            <a:endParaRPr lang="en-US" dirty="0"/>
          </a:p>
        </p:txBody>
      </p:sp>
    </p:spTree>
    <p:extLst>
      <p:ext uri="{BB962C8B-B14F-4D97-AF65-F5344CB8AC3E}">
        <p14:creationId xmlns:p14="http://schemas.microsoft.com/office/powerpoint/2010/main" val="148295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77558E-9323-469A-AE40-810E8D71F29D}"/>
              </a:ext>
            </a:extLst>
          </p:cNvPr>
          <p:cNvSpPr>
            <a:spLocks noGrp="1"/>
          </p:cNvSpPr>
          <p:nvPr>
            <p:ph idx="1"/>
          </p:nvPr>
        </p:nvSpPr>
        <p:spPr/>
        <p:txBody>
          <a:bodyPr/>
          <a:lstStyle/>
          <a:p>
            <a:pPr marL="0" indent="0">
              <a:buNone/>
            </a:pPr>
            <a:r>
              <a:rPr lang="el-GR" dirty="0"/>
              <a:t>Ειδικά προβλήματα των επιβατικών οχηματαγωγών είναι:</a:t>
            </a:r>
          </a:p>
          <a:p>
            <a:pPr marL="0" indent="0">
              <a:buNone/>
            </a:pPr>
            <a:endParaRPr lang="el-GR" dirty="0"/>
          </a:p>
          <a:p>
            <a:r>
              <a:rPr lang="el-GR" dirty="0"/>
              <a:t>η ανάγκη προστασίας του χώρου οχημάτων από πυρκαγιά και </a:t>
            </a:r>
          </a:p>
          <a:p>
            <a:r>
              <a:rPr lang="el-GR" dirty="0"/>
              <a:t>η στερέωση των οχημάτων για το ενδεχόμενο μετακίνησης τους σε θαλασσοταραχή.</a:t>
            </a:r>
            <a:endParaRPr lang="en-US" dirty="0"/>
          </a:p>
        </p:txBody>
      </p:sp>
    </p:spTree>
    <p:extLst>
      <p:ext uri="{BB962C8B-B14F-4D97-AF65-F5344CB8AC3E}">
        <p14:creationId xmlns:p14="http://schemas.microsoft.com/office/powerpoint/2010/main" val="4181869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3264A-5806-4F9F-834D-3DA96E375747}"/>
              </a:ext>
            </a:extLst>
          </p:cNvPr>
          <p:cNvSpPr>
            <a:spLocks noGrp="1"/>
          </p:cNvSpPr>
          <p:nvPr>
            <p:ph type="title"/>
          </p:nvPr>
        </p:nvSpPr>
        <p:spPr/>
        <p:txBody>
          <a:bodyPr>
            <a:normAutofit/>
          </a:bodyPr>
          <a:lstStyle/>
          <a:p>
            <a:r>
              <a:rPr lang="el-GR" dirty="0"/>
              <a:t>3. Πλοία θαλάσσιου τουρισμού </a:t>
            </a:r>
            <a:r>
              <a:rPr lang="el-GR" sz="3200" dirty="0"/>
              <a:t>(κρουαζιερόπλοια)</a:t>
            </a:r>
            <a:endParaRPr lang="en-US" dirty="0"/>
          </a:p>
        </p:txBody>
      </p:sp>
      <p:sp>
        <p:nvSpPr>
          <p:cNvPr id="3" name="Θέση περιεχομένου 2">
            <a:extLst>
              <a:ext uri="{FF2B5EF4-FFF2-40B4-BE49-F238E27FC236}">
                <a16:creationId xmlns:a16="http://schemas.microsoft.com/office/drawing/2014/main" id="{2BD8D78C-B8BA-4C15-8FB3-25C2D682C9E4}"/>
              </a:ext>
            </a:extLst>
          </p:cNvPr>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dirty="0"/>
              <a:t>Τα πλοία αυτά έχουν την ίδια περίπου σχεδίαση με τα αποκλειστικώς επιβατικά πλοία, με τη διαφορά ότι έχουν μεγαλύτερη πολυτέλεια, ανέσεις και εκτεταμένους χώρους ψυχαγωγίας.</a:t>
            </a:r>
            <a:endParaRPr lang="en-US" dirty="0"/>
          </a:p>
        </p:txBody>
      </p:sp>
    </p:spTree>
    <p:extLst>
      <p:ext uri="{BB962C8B-B14F-4D97-AF65-F5344CB8AC3E}">
        <p14:creationId xmlns:p14="http://schemas.microsoft.com/office/powerpoint/2010/main" val="220685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7037D0-0ABA-41D6-83B4-535573D052DF}"/>
              </a:ext>
            </a:extLst>
          </p:cNvPr>
          <p:cNvSpPr>
            <a:spLocks noGrp="1"/>
          </p:cNvSpPr>
          <p:nvPr>
            <p:ph type="title"/>
          </p:nvPr>
        </p:nvSpPr>
        <p:spPr/>
        <p:txBody>
          <a:bodyPr/>
          <a:lstStyle/>
          <a:p>
            <a:r>
              <a:rPr lang="el-GR" b="1" dirty="0"/>
              <a:t>Πλοία ειδικού προορισμού</a:t>
            </a:r>
            <a:endParaRPr lang="en-US" b="1" dirty="0"/>
          </a:p>
        </p:txBody>
      </p:sp>
      <p:sp>
        <p:nvSpPr>
          <p:cNvPr id="3" name="Θέση περιεχομένου 2">
            <a:extLst>
              <a:ext uri="{FF2B5EF4-FFF2-40B4-BE49-F238E27FC236}">
                <a16:creationId xmlns:a16="http://schemas.microsoft.com/office/drawing/2014/main" id="{EA2C9AE6-35F8-4273-8615-75E12EFE6362}"/>
              </a:ext>
            </a:extLst>
          </p:cNvPr>
          <p:cNvSpPr>
            <a:spLocks noGrp="1"/>
          </p:cNvSpPr>
          <p:nvPr>
            <p:ph idx="1"/>
          </p:nvPr>
        </p:nvSpPr>
        <p:spPr/>
        <p:txBody>
          <a:bodyPr/>
          <a:lstStyle/>
          <a:p>
            <a:pPr marL="0" indent="0">
              <a:buNone/>
            </a:pPr>
            <a:endParaRPr lang="el-GR" dirty="0"/>
          </a:p>
          <a:p>
            <a:pPr marL="0" indent="0">
              <a:buNone/>
            </a:pPr>
            <a:r>
              <a:rPr lang="el-GR" dirty="0"/>
              <a:t>Στην κατηγορία αυτή ανήκουν πολλοί ειδικοί τύποι εμπορικών πλοίων, </a:t>
            </a:r>
            <a:r>
              <a:rPr lang="el-GR" dirty="0" err="1"/>
              <a:t>oι</a:t>
            </a:r>
            <a:r>
              <a:rPr lang="el-GR" dirty="0"/>
              <a:t> σημαντικότεροι από τους οποίους είναι:</a:t>
            </a:r>
          </a:p>
          <a:p>
            <a:endParaRPr lang="el-GR" dirty="0"/>
          </a:p>
          <a:p>
            <a:r>
              <a:rPr lang="el-GR" dirty="0"/>
              <a:t>τα αλιευτικά και </a:t>
            </a:r>
          </a:p>
          <a:p>
            <a:r>
              <a:rPr lang="el-GR" dirty="0"/>
              <a:t>τα ρυμουλκά</a:t>
            </a:r>
            <a:endParaRPr lang="en-US" dirty="0"/>
          </a:p>
        </p:txBody>
      </p:sp>
    </p:spTree>
    <p:extLst>
      <p:ext uri="{BB962C8B-B14F-4D97-AF65-F5344CB8AC3E}">
        <p14:creationId xmlns:p14="http://schemas.microsoft.com/office/powerpoint/2010/main" val="262760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F5E25-A18D-4AFF-BBF7-F66B1BCF5778}"/>
              </a:ext>
            </a:extLst>
          </p:cNvPr>
          <p:cNvSpPr>
            <a:spLocks noGrp="1"/>
          </p:cNvSpPr>
          <p:nvPr>
            <p:ph type="title"/>
          </p:nvPr>
        </p:nvSpPr>
        <p:spPr/>
        <p:txBody>
          <a:bodyPr/>
          <a:lstStyle/>
          <a:p>
            <a:r>
              <a:rPr lang="el-GR" dirty="0"/>
              <a:t>1. Αλιευτικά πλοία</a:t>
            </a:r>
            <a:endParaRPr lang="en-US" dirty="0"/>
          </a:p>
        </p:txBody>
      </p:sp>
      <p:sp>
        <p:nvSpPr>
          <p:cNvPr id="3" name="Θέση περιεχομένου 2">
            <a:extLst>
              <a:ext uri="{FF2B5EF4-FFF2-40B4-BE49-F238E27FC236}">
                <a16:creationId xmlns:a16="http://schemas.microsoft.com/office/drawing/2014/main" id="{5BFF8997-E493-48D4-8BE2-BF1186296D64}"/>
              </a:ext>
            </a:extLst>
          </p:cNvPr>
          <p:cNvSpPr>
            <a:spLocks noGrp="1"/>
          </p:cNvSpPr>
          <p:nvPr>
            <p:ph idx="1"/>
          </p:nvPr>
        </p:nvSpPr>
        <p:spPr/>
        <p:txBody>
          <a:bodyPr>
            <a:normAutofit/>
          </a:bodyPr>
          <a:lstStyle/>
          <a:p>
            <a:pPr marL="0" indent="0">
              <a:buNone/>
            </a:pPr>
            <a:r>
              <a:rPr lang="el-GR" dirty="0"/>
              <a:t>Τα αλιευτικά πλοία έχουν μήκος που κυμαίνεται από 30 ως και 100 m και συνήθως, εκτός από τον αλιευτικό εξοπλισμό έχουν και δυνατότητες κατάψυξης και αποθήκευσης του αλιεύματος.</a:t>
            </a:r>
          </a:p>
          <a:p>
            <a:pPr marL="0" indent="0">
              <a:buNone/>
            </a:pPr>
            <a:endParaRPr lang="el-GR" dirty="0"/>
          </a:p>
          <a:p>
            <a:pPr marL="0" indent="0">
              <a:buNone/>
            </a:pPr>
            <a:r>
              <a:rPr lang="el-GR" dirty="0"/>
              <a:t>Χαρακτηρίζονται από την ανάγκη εξοπλισμού τους με σύγχρονα όργανα εντοπισμού της περιοχής που είναι κατάλληλη για αλιεία (βαθύμετρα-ραντάρ) και με μεγάλου μεγέθους βαρούλκα, απαραίτητα για την αλιεία. </a:t>
            </a:r>
          </a:p>
        </p:txBody>
      </p:sp>
    </p:spTree>
    <p:extLst>
      <p:ext uri="{BB962C8B-B14F-4D97-AF65-F5344CB8AC3E}">
        <p14:creationId xmlns:p14="http://schemas.microsoft.com/office/powerpoint/2010/main" val="381928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F5BBE-EED5-42C0-BD9F-9BA686F663D9}"/>
              </a:ext>
            </a:extLst>
          </p:cNvPr>
          <p:cNvSpPr>
            <a:spLocks noGrp="1"/>
          </p:cNvSpPr>
          <p:nvPr>
            <p:ph type="title"/>
          </p:nvPr>
        </p:nvSpPr>
        <p:spPr/>
        <p:txBody>
          <a:bodyPr/>
          <a:lstStyle/>
          <a:p>
            <a:r>
              <a:rPr lang="el-GR" dirty="0"/>
              <a:t>2. Ρυμουλκά‒Ναυαγοσωστικά</a:t>
            </a:r>
            <a:endParaRPr lang="en-US" dirty="0"/>
          </a:p>
        </p:txBody>
      </p:sp>
      <p:sp>
        <p:nvSpPr>
          <p:cNvPr id="3" name="Θέση περιεχομένου 2">
            <a:extLst>
              <a:ext uri="{FF2B5EF4-FFF2-40B4-BE49-F238E27FC236}">
                <a16:creationId xmlns:a16="http://schemas.microsoft.com/office/drawing/2014/main" id="{D58E081F-65A9-4B52-A3BC-C63165A75D64}"/>
              </a:ext>
            </a:extLst>
          </p:cNvPr>
          <p:cNvSpPr>
            <a:spLocks noGrp="1"/>
          </p:cNvSpPr>
          <p:nvPr>
            <p:ph idx="1"/>
          </p:nvPr>
        </p:nvSpPr>
        <p:spPr>
          <a:xfrm>
            <a:off x="838200" y="2210637"/>
            <a:ext cx="10515600" cy="3966326"/>
          </a:xfrm>
        </p:spPr>
        <p:txBody>
          <a:bodyPr>
            <a:normAutofit/>
          </a:bodyPr>
          <a:lstStyle/>
          <a:p>
            <a:pPr marL="0" indent="0">
              <a:buNone/>
            </a:pPr>
            <a:r>
              <a:rPr lang="el-GR" dirty="0"/>
              <a:t>Είναι πλοία που χρησιμοποιούνται κοντά ή μέσα το λιμάνι για </a:t>
            </a:r>
            <a:r>
              <a:rPr lang="el-GR" dirty="0" err="1"/>
              <a:t>επιβοήθηση</a:t>
            </a:r>
            <a:r>
              <a:rPr lang="el-GR" dirty="0"/>
              <a:t> των χειρισμών άλλων πλοίων ή στην ανοικτή θάλασσα για παροχή βοήθειας σε πλοία που αντιμετωπίζουν δυσχέρειες. </a:t>
            </a:r>
          </a:p>
          <a:p>
            <a:pPr marL="0" indent="0">
              <a:buNone/>
            </a:pPr>
            <a:r>
              <a:rPr lang="el-GR" dirty="0"/>
              <a:t>Τα ναυαγοσωστικά (σε σχέση με τα ρυμουλκά) έχουν και άλλα συστήματα, όπως πυροσβεστικά μέσα, αντλίες για άντληση νερού, αεροσυμπιεστές κ.λπ. που καλύπτουν κυρίως τις ανάγκες παροχής βοήθειας σε πλοία που κινδυνεύουν. </a:t>
            </a:r>
            <a:endParaRPr lang="en-US" dirty="0"/>
          </a:p>
        </p:txBody>
      </p:sp>
    </p:spTree>
    <p:extLst>
      <p:ext uri="{BB962C8B-B14F-4D97-AF65-F5344CB8AC3E}">
        <p14:creationId xmlns:p14="http://schemas.microsoft.com/office/powerpoint/2010/main" val="369733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E8E17D-4A29-3A16-086E-B0D1B48EBEC3}"/>
              </a:ext>
            </a:extLst>
          </p:cNvPr>
          <p:cNvSpPr>
            <a:spLocks noGrp="1"/>
          </p:cNvSpPr>
          <p:nvPr>
            <p:ph type="title"/>
          </p:nvPr>
        </p:nvSpPr>
        <p:spPr/>
        <p:txBody>
          <a:bodyPr/>
          <a:lstStyle/>
          <a:p>
            <a:r>
              <a:rPr lang="el-GR" dirty="0"/>
              <a:t>1. Φορτηγά πλοία ξηρού φορτίου</a:t>
            </a:r>
          </a:p>
        </p:txBody>
      </p:sp>
      <p:sp>
        <p:nvSpPr>
          <p:cNvPr id="3" name="Θέση περιεχομένου 2">
            <a:extLst>
              <a:ext uri="{FF2B5EF4-FFF2-40B4-BE49-F238E27FC236}">
                <a16:creationId xmlns:a16="http://schemas.microsoft.com/office/drawing/2014/main" id="{C18E7B7D-FF4B-2104-E59D-827BA16AAF75}"/>
              </a:ext>
            </a:extLst>
          </p:cNvPr>
          <p:cNvSpPr>
            <a:spLocks noGrp="1"/>
          </p:cNvSpPr>
          <p:nvPr>
            <p:ph idx="1"/>
          </p:nvPr>
        </p:nvSpPr>
        <p:spPr/>
        <p:txBody>
          <a:bodyPr>
            <a:normAutofit fontScale="92500" lnSpcReduction="10000"/>
          </a:bodyPr>
          <a:lstStyle/>
          <a:p>
            <a:pPr marL="0" indent="0">
              <a:buNone/>
            </a:pPr>
            <a:r>
              <a:rPr lang="el-GR" dirty="0"/>
              <a:t>Ανάλογα με το φορτίο χαρακτηρίζονται σε:</a:t>
            </a:r>
          </a:p>
          <a:p>
            <a:pPr marL="514350" indent="-514350">
              <a:buFont typeface="+mj-lt"/>
              <a:buAutoNum type="arabicPeriod"/>
            </a:pPr>
            <a:r>
              <a:rPr lang="el-GR" b="1" dirty="0"/>
              <a:t>Χύδην φορτίου (</a:t>
            </a:r>
            <a:r>
              <a:rPr lang="en-GB" b="1" dirty="0"/>
              <a:t>bulk carriers)</a:t>
            </a:r>
            <a:r>
              <a:rPr lang="el-GR" b="1" dirty="0"/>
              <a:t>: </a:t>
            </a:r>
            <a:r>
              <a:rPr lang="el-GR" dirty="0"/>
              <a:t>μεταφέρουν χύμα φορτίο. Έχουν ένα κατάστρωμα και το φορτίο, το οποίο μπορεί να αποτελείται από διάφορα προϊόντα στα αμπάρια του. </a:t>
            </a:r>
          </a:p>
          <a:p>
            <a:pPr marL="514350" indent="-514350">
              <a:buFont typeface="+mj-lt"/>
              <a:buAutoNum type="arabicPeriod"/>
            </a:pPr>
            <a:r>
              <a:rPr lang="el-GR" b="1" dirty="0"/>
              <a:t>Γενικού φορτίου (</a:t>
            </a:r>
            <a:r>
              <a:rPr lang="en-GB" b="1" dirty="0"/>
              <a:t>general cargo)</a:t>
            </a:r>
            <a:r>
              <a:rPr lang="el-GR" b="1" dirty="0"/>
              <a:t>: </a:t>
            </a:r>
            <a:r>
              <a:rPr lang="el-GR" dirty="0"/>
              <a:t>μεταφέρουν φορτία που μπορεί να είναι διαφορετικά μεταξύ τους εντός των κυτών. Σήμερα έχουν επικρατήσει τα πλοία μεταφοράς Ε/Κ </a:t>
            </a:r>
            <a:r>
              <a:rPr lang="en-GB" dirty="0"/>
              <a:t>(containerships)</a:t>
            </a:r>
            <a:r>
              <a:rPr lang="el-GR" dirty="0"/>
              <a:t>.</a:t>
            </a:r>
          </a:p>
          <a:p>
            <a:pPr marL="514350" indent="-514350">
              <a:buFont typeface="+mj-lt"/>
              <a:buAutoNum type="arabicPeriod"/>
            </a:pPr>
            <a:r>
              <a:rPr lang="en-GB" b="1" dirty="0"/>
              <a:t>Ro – Ro (roll on – roll of)</a:t>
            </a:r>
            <a:r>
              <a:rPr lang="el-GR" b="1" dirty="0"/>
              <a:t>:</a:t>
            </a:r>
            <a:r>
              <a:rPr lang="el-GR" dirty="0"/>
              <a:t> τα φορτία μεταφέρονται με τρέιλερ, με αυτοκίνητα, </a:t>
            </a:r>
            <a:r>
              <a:rPr lang="el-GR" dirty="0" err="1"/>
              <a:t>κλαρκ</a:t>
            </a:r>
            <a:r>
              <a:rPr lang="el-GR" dirty="0"/>
              <a:t>, κ.λπ..</a:t>
            </a:r>
          </a:p>
          <a:p>
            <a:pPr marL="514350" indent="-514350">
              <a:buFont typeface="+mj-lt"/>
              <a:buAutoNum type="arabicPeriod"/>
            </a:pPr>
            <a:r>
              <a:rPr lang="el-GR" b="1" dirty="0"/>
              <a:t>Πλοία ψυγεία:</a:t>
            </a:r>
            <a:r>
              <a:rPr lang="el-GR" dirty="0"/>
              <a:t> με ειδικά διαμορφωμένους χώρους για την ψύξη των προϊόντων τους.</a:t>
            </a:r>
            <a:endParaRPr lang="en-GB" dirty="0"/>
          </a:p>
          <a:p>
            <a:pPr marL="0" indent="0">
              <a:buNone/>
            </a:pPr>
            <a:endParaRPr lang="el-GR" dirty="0"/>
          </a:p>
        </p:txBody>
      </p:sp>
    </p:spTree>
    <p:extLst>
      <p:ext uri="{BB962C8B-B14F-4D97-AF65-F5344CB8AC3E}">
        <p14:creationId xmlns:p14="http://schemas.microsoft.com/office/powerpoint/2010/main" val="1604438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59732C7-5516-42BD-900B-67F587AA00B8}"/>
              </a:ext>
            </a:extLst>
          </p:cNvPr>
          <p:cNvSpPr>
            <a:spLocks noGrp="1"/>
          </p:cNvSpPr>
          <p:nvPr>
            <p:ph idx="1"/>
          </p:nvPr>
        </p:nvSpPr>
        <p:spPr/>
        <p:txBody>
          <a:bodyPr/>
          <a:lstStyle/>
          <a:p>
            <a:pPr marL="0" indent="0">
              <a:buNone/>
            </a:pPr>
            <a:r>
              <a:rPr lang="el-GR" dirty="0"/>
              <a:t>Η πιο σημαντική κατασκευαστική ιδιομορφία των ρυμουλκών είναι ότι πρέπει να έχουν πολύ καλή ευστάθεια και δυνατότητα είτε να ταξιδεύουν ελεύθερα με μεγάλη σχετικά ταχύτητα (της τάξης των 12 </a:t>
            </a:r>
            <a:r>
              <a:rPr lang="el-GR" dirty="0" err="1"/>
              <a:t>knots</a:t>
            </a:r>
            <a:r>
              <a:rPr lang="el-GR" dirty="0"/>
              <a:t>) είτε να μπορούν να δημιουργούν μεγάλη ώση η έλξη σε μικρή ταχύτητα.</a:t>
            </a:r>
          </a:p>
          <a:p>
            <a:pPr marL="0" indent="0">
              <a:buNone/>
            </a:pPr>
            <a:endParaRPr lang="en-US" dirty="0"/>
          </a:p>
          <a:p>
            <a:pPr marL="0" indent="0">
              <a:buNone/>
            </a:pPr>
            <a:r>
              <a:rPr lang="el-GR" dirty="0">
                <a:solidFill>
                  <a:srgbClr val="FF0000"/>
                </a:solidFill>
              </a:rPr>
              <a:t>Αυτό δημιουργεί ειδικές απαιτήσεις στο σύστημα πρόωσης και στη σχεδίαση της έλικάς τους.</a:t>
            </a:r>
            <a:endParaRPr lang="en-US" dirty="0">
              <a:solidFill>
                <a:srgbClr val="FF0000"/>
              </a:solidFill>
            </a:endParaRPr>
          </a:p>
        </p:txBody>
      </p:sp>
    </p:spTree>
    <p:extLst>
      <p:ext uri="{BB962C8B-B14F-4D97-AF65-F5344CB8AC3E}">
        <p14:creationId xmlns:p14="http://schemas.microsoft.com/office/powerpoint/2010/main" val="261982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245618C-2F7D-BF5F-E15C-FB6BEB7EB64F}"/>
              </a:ext>
            </a:extLst>
          </p:cNvPr>
          <p:cNvPicPr>
            <a:picLocks noChangeAspect="1"/>
          </p:cNvPicPr>
          <p:nvPr/>
        </p:nvPicPr>
        <p:blipFill rotWithShape="1">
          <a:blip r:embed="rId2"/>
          <a:srcRect l="41764" t="32941" r="45147" b="50000"/>
          <a:stretch/>
        </p:blipFill>
        <p:spPr>
          <a:xfrm>
            <a:off x="1066800" y="174812"/>
            <a:ext cx="4071832" cy="2985247"/>
          </a:xfrm>
          <a:prstGeom prst="rect">
            <a:avLst/>
          </a:prstGeom>
        </p:spPr>
      </p:pic>
      <p:pic>
        <p:nvPicPr>
          <p:cNvPr id="7" name="Εικόνα 6">
            <a:extLst>
              <a:ext uri="{FF2B5EF4-FFF2-40B4-BE49-F238E27FC236}">
                <a16:creationId xmlns:a16="http://schemas.microsoft.com/office/drawing/2014/main" id="{070E8CD7-6841-CE16-D5CF-90770671A5DC}"/>
              </a:ext>
            </a:extLst>
          </p:cNvPr>
          <p:cNvPicPr>
            <a:picLocks noChangeAspect="1"/>
          </p:cNvPicPr>
          <p:nvPr/>
        </p:nvPicPr>
        <p:blipFill rotWithShape="1">
          <a:blip r:embed="rId2"/>
          <a:srcRect l="40589" t="52092" r="44779" b="26274"/>
          <a:stretch/>
        </p:blipFill>
        <p:spPr>
          <a:xfrm>
            <a:off x="970044" y="3281081"/>
            <a:ext cx="4265344" cy="3547310"/>
          </a:xfrm>
          <a:prstGeom prst="rect">
            <a:avLst/>
          </a:prstGeom>
        </p:spPr>
      </p:pic>
      <p:pic>
        <p:nvPicPr>
          <p:cNvPr id="9" name="Εικόνα 8">
            <a:extLst>
              <a:ext uri="{FF2B5EF4-FFF2-40B4-BE49-F238E27FC236}">
                <a16:creationId xmlns:a16="http://schemas.microsoft.com/office/drawing/2014/main" id="{C53499DA-2C59-4E23-F55E-23D552C26708}"/>
              </a:ext>
            </a:extLst>
          </p:cNvPr>
          <p:cNvPicPr>
            <a:picLocks noChangeAspect="1"/>
          </p:cNvPicPr>
          <p:nvPr/>
        </p:nvPicPr>
        <p:blipFill rotWithShape="1">
          <a:blip r:embed="rId3"/>
          <a:srcRect l="42058" t="38300" r="41324" b="38301"/>
          <a:stretch/>
        </p:blipFill>
        <p:spPr>
          <a:xfrm>
            <a:off x="6385575" y="860612"/>
            <a:ext cx="5806425" cy="4598894"/>
          </a:xfrm>
          <a:prstGeom prst="rect">
            <a:avLst/>
          </a:prstGeom>
        </p:spPr>
      </p:pic>
    </p:spTree>
    <p:extLst>
      <p:ext uri="{BB962C8B-B14F-4D97-AF65-F5344CB8AC3E}">
        <p14:creationId xmlns:p14="http://schemas.microsoft.com/office/powerpoint/2010/main" val="21776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91251-03B1-131A-BE7D-A64F42689B6A}"/>
              </a:ext>
            </a:extLst>
          </p:cNvPr>
          <p:cNvSpPr>
            <a:spLocks noGrp="1"/>
          </p:cNvSpPr>
          <p:nvPr>
            <p:ph type="title"/>
          </p:nvPr>
        </p:nvSpPr>
        <p:spPr/>
        <p:txBody>
          <a:bodyPr/>
          <a:lstStyle/>
          <a:p>
            <a:r>
              <a:rPr lang="el-GR" dirty="0"/>
              <a:t>2. Φορτηγά πλοία υγρών φορτίων (</a:t>
            </a:r>
            <a:r>
              <a:rPr lang="en-GB" dirty="0"/>
              <a:t>liquid cargo ships)</a:t>
            </a:r>
            <a:endParaRPr lang="el-GR" dirty="0"/>
          </a:p>
        </p:txBody>
      </p:sp>
      <p:sp>
        <p:nvSpPr>
          <p:cNvPr id="3" name="Θέση περιεχομένου 2">
            <a:extLst>
              <a:ext uri="{FF2B5EF4-FFF2-40B4-BE49-F238E27FC236}">
                <a16:creationId xmlns:a16="http://schemas.microsoft.com/office/drawing/2014/main" id="{67194DE3-4739-A294-51AE-892B8CA4C5C6}"/>
              </a:ext>
            </a:extLst>
          </p:cNvPr>
          <p:cNvSpPr>
            <a:spLocks noGrp="1"/>
          </p:cNvSpPr>
          <p:nvPr>
            <p:ph idx="1"/>
          </p:nvPr>
        </p:nvSpPr>
        <p:spPr/>
        <p:txBody>
          <a:bodyPr/>
          <a:lstStyle/>
          <a:p>
            <a:pPr marL="514350" indent="-514350">
              <a:buFont typeface="+mj-lt"/>
              <a:buAutoNum type="arabicPeriod"/>
            </a:pPr>
            <a:r>
              <a:rPr lang="el-GR" b="1" dirty="0"/>
              <a:t>Τα Δ/Ξ μεταφοράς πετρελαίου </a:t>
            </a:r>
            <a:r>
              <a:rPr lang="el-GR" dirty="0"/>
              <a:t>(</a:t>
            </a:r>
            <a:r>
              <a:rPr lang="en-GB" dirty="0"/>
              <a:t>crude oil carriers, tankers)</a:t>
            </a:r>
            <a:r>
              <a:rPr lang="el-GR" dirty="0"/>
              <a:t>: μεταφέρουν αργό ακατέργαστο πετρέλαιο. Χαρακτηριστικό τους είναι το μεγάλο μέγεθος και οι μικρές ταχύτητες πλεύσης.</a:t>
            </a:r>
            <a:endParaRPr lang="en-GB" dirty="0"/>
          </a:p>
          <a:p>
            <a:pPr marL="514350" indent="-514350">
              <a:buFont typeface="+mj-lt"/>
              <a:buAutoNum type="arabicPeriod"/>
            </a:pPr>
            <a:r>
              <a:rPr lang="el-GR" b="1" dirty="0"/>
              <a:t>Τα Δ/Ξ μεταφοράς γενικών υγρών φορτίων</a:t>
            </a:r>
            <a:r>
              <a:rPr lang="el-GR" dirty="0"/>
              <a:t>(</a:t>
            </a:r>
            <a:r>
              <a:rPr lang="en-GB" dirty="0"/>
              <a:t>product carriers)</a:t>
            </a:r>
            <a:r>
              <a:rPr lang="el-GR" dirty="0"/>
              <a:t>: μεταφέρουν προϊόντα όπως βενζίνη, κηροζίνη χημικά προϊόντα κλπ. Είναι μικρότερα από τα αργού πετρελαίου.</a:t>
            </a:r>
          </a:p>
          <a:p>
            <a:pPr marL="514350" indent="-514350">
              <a:buFont typeface="+mj-lt"/>
              <a:buAutoNum type="arabicPeriod"/>
            </a:pPr>
            <a:r>
              <a:rPr lang="el-GR" b="1" dirty="0"/>
              <a:t>Τα Δ/Ξ μεταφοράς υγροποιημένων αερίων </a:t>
            </a:r>
            <a:r>
              <a:rPr lang="el-GR" dirty="0"/>
              <a:t>(</a:t>
            </a:r>
            <a:r>
              <a:rPr lang="en-GB" dirty="0"/>
              <a:t>LNG)</a:t>
            </a:r>
            <a:r>
              <a:rPr lang="el-GR" dirty="0"/>
              <a:t>: μεταφέρουν φυσικό αέριο ή υγραέριο. Η χρήση τους αυξήθηκε τα τελευταία χρόνια λόγω ζήτησης. Το μέγεθος τους είναι μικρό για λόγους ασφαλείας.</a:t>
            </a:r>
          </a:p>
          <a:p>
            <a:pPr marL="0" indent="0">
              <a:buNone/>
            </a:pPr>
            <a:endParaRPr lang="el-GR" dirty="0"/>
          </a:p>
        </p:txBody>
      </p:sp>
    </p:spTree>
    <p:extLst>
      <p:ext uri="{BB962C8B-B14F-4D97-AF65-F5344CB8AC3E}">
        <p14:creationId xmlns:p14="http://schemas.microsoft.com/office/powerpoint/2010/main" val="408866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639A16-0BF6-2E0F-6986-12C93F54CA7A}"/>
              </a:ext>
            </a:extLst>
          </p:cNvPr>
          <p:cNvSpPr>
            <a:spLocks noGrp="1"/>
          </p:cNvSpPr>
          <p:nvPr>
            <p:ph idx="1"/>
          </p:nvPr>
        </p:nvSpPr>
        <p:spPr/>
        <p:txBody>
          <a:bodyPr/>
          <a:lstStyle/>
          <a:p>
            <a:pPr marL="514350" indent="-514350">
              <a:buFont typeface="+mj-lt"/>
              <a:buAutoNum type="arabicPeriod" startAt="4"/>
            </a:pPr>
            <a:r>
              <a:rPr lang="el-GR" b="1" dirty="0"/>
              <a:t>Πλοία μεταφοράς χημικών προϊόντων </a:t>
            </a:r>
            <a:r>
              <a:rPr lang="el-GR" dirty="0"/>
              <a:t>(</a:t>
            </a:r>
            <a:r>
              <a:rPr lang="en-GB" dirty="0"/>
              <a:t>chemical tankers)</a:t>
            </a:r>
            <a:r>
              <a:rPr lang="el-GR" dirty="0"/>
              <a:t>: μεταφέρουν χημικά προϊόντα. Είναι μικρά σε μέγεθος και μεταφέρουν επικίνδυνο φορτίο.</a:t>
            </a:r>
          </a:p>
          <a:p>
            <a:pPr marL="514350" indent="-514350">
              <a:buFont typeface="+mj-lt"/>
              <a:buAutoNum type="arabicPeriod" startAt="4"/>
            </a:pPr>
            <a:r>
              <a:rPr lang="el-GR" b="1" dirty="0"/>
              <a:t>Πλοία μεταφοράς νερού</a:t>
            </a:r>
          </a:p>
        </p:txBody>
      </p:sp>
    </p:spTree>
    <p:extLst>
      <p:ext uri="{BB962C8B-B14F-4D97-AF65-F5344CB8AC3E}">
        <p14:creationId xmlns:p14="http://schemas.microsoft.com/office/powerpoint/2010/main" val="115372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AB5E58-1BDB-F16C-143C-99DB050EAB0E}"/>
              </a:ext>
            </a:extLst>
          </p:cNvPr>
          <p:cNvSpPr>
            <a:spLocks noGrp="1"/>
          </p:cNvSpPr>
          <p:nvPr>
            <p:ph type="title"/>
          </p:nvPr>
        </p:nvSpPr>
        <p:spPr/>
        <p:txBody>
          <a:bodyPr/>
          <a:lstStyle/>
          <a:p>
            <a:r>
              <a:rPr lang="el-GR" dirty="0"/>
              <a:t>3. Πλοία μεταφοράς συνδυασμένων φορτίων</a:t>
            </a:r>
          </a:p>
        </p:txBody>
      </p:sp>
      <p:sp>
        <p:nvSpPr>
          <p:cNvPr id="3" name="Θέση περιεχομένου 2">
            <a:extLst>
              <a:ext uri="{FF2B5EF4-FFF2-40B4-BE49-F238E27FC236}">
                <a16:creationId xmlns:a16="http://schemas.microsoft.com/office/drawing/2014/main" id="{22DC2B54-4673-5839-05C2-D5E00333A8CE}"/>
              </a:ext>
            </a:extLst>
          </p:cNvPr>
          <p:cNvSpPr>
            <a:spLocks noGrp="1"/>
          </p:cNvSpPr>
          <p:nvPr>
            <p:ph idx="1"/>
          </p:nvPr>
        </p:nvSpPr>
        <p:spPr/>
        <p:txBody>
          <a:bodyPr/>
          <a:lstStyle/>
          <a:p>
            <a:pPr marL="0" indent="0">
              <a:buNone/>
            </a:pPr>
            <a:r>
              <a:rPr lang="el-GR" dirty="0"/>
              <a:t>Μεταφέρουν υγρά και στερεά φορτία.</a:t>
            </a:r>
          </a:p>
          <a:p>
            <a:pPr marL="0" indent="0">
              <a:buNone/>
            </a:pPr>
            <a:endParaRPr lang="el-GR" dirty="0"/>
          </a:p>
          <a:p>
            <a:pPr marL="514350" indent="-514350">
              <a:buFont typeface="+mj-lt"/>
              <a:buAutoNum type="arabicPeriod"/>
            </a:pPr>
            <a:r>
              <a:rPr lang="el-GR" b="1" dirty="0"/>
              <a:t>Τα πλοία </a:t>
            </a:r>
            <a:r>
              <a:rPr lang="en-GB" b="1" dirty="0"/>
              <a:t>Ore/Oil carriers</a:t>
            </a:r>
            <a:r>
              <a:rPr lang="el-GR" dirty="0"/>
              <a:t>, είναι χύδην φορτίου και μεταφέρουν μεταλλεύματα.</a:t>
            </a:r>
          </a:p>
          <a:p>
            <a:pPr marL="514350" indent="-514350">
              <a:buFont typeface="+mj-lt"/>
              <a:buAutoNum type="arabicPeriod"/>
            </a:pPr>
            <a:r>
              <a:rPr lang="el-GR" b="1" dirty="0"/>
              <a:t>Τα πλοία </a:t>
            </a:r>
            <a:r>
              <a:rPr lang="en-GB" b="1" dirty="0"/>
              <a:t>Ore/Bulk/Oil (OBO</a:t>
            </a:r>
            <a:r>
              <a:rPr lang="el-GR" b="1" dirty="0"/>
              <a:t>), </a:t>
            </a:r>
            <a:r>
              <a:rPr lang="el-GR" dirty="0"/>
              <a:t>μεταφέρουν μεταλλεύματα, χύδην φορτίο και πετρελαιοειδή.</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680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1CE6B8-2607-A3EC-81B4-682C7B167282}"/>
              </a:ext>
            </a:extLst>
          </p:cNvPr>
          <p:cNvSpPr>
            <a:spLocks noGrp="1"/>
          </p:cNvSpPr>
          <p:nvPr>
            <p:ph type="title"/>
          </p:nvPr>
        </p:nvSpPr>
        <p:spPr/>
        <p:txBody>
          <a:bodyPr>
            <a:normAutofit/>
          </a:bodyPr>
          <a:lstStyle/>
          <a:p>
            <a:r>
              <a:rPr lang="el-GR" dirty="0"/>
              <a:t>4. Επιβατηγά πλοία που μεταφέρουν επιβάτες</a:t>
            </a:r>
          </a:p>
        </p:txBody>
      </p:sp>
      <p:sp>
        <p:nvSpPr>
          <p:cNvPr id="3" name="Θέση περιεχομένου 2">
            <a:extLst>
              <a:ext uri="{FF2B5EF4-FFF2-40B4-BE49-F238E27FC236}">
                <a16:creationId xmlns:a16="http://schemas.microsoft.com/office/drawing/2014/main" id="{2920F3CC-7D98-B731-26E8-7B3C6868E910}"/>
              </a:ext>
            </a:extLst>
          </p:cNvPr>
          <p:cNvSpPr>
            <a:spLocks noGrp="1"/>
          </p:cNvSpPr>
          <p:nvPr>
            <p:ph idx="1"/>
          </p:nvPr>
        </p:nvSpPr>
        <p:spPr/>
        <p:txBody>
          <a:bodyPr/>
          <a:lstStyle/>
          <a:p>
            <a:pPr marL="514350" indent="-514350">
              <a:buFont typeface="+mj-lt"/>
              <a:buAutoNum type="arabicPeriod"/>
            </a:pPr>
            <a:r>
              <a:rPr lang="el-GR" b="1" dirty="0"/>
              <a:t>Επιβατηγά που μεταφέρουν μόνο επιβάτες </a:t>
            </a:r>
            <a:r>
              <a:rPr lang="el-GR" dirty="0"/>
              <a:t>τα οποία είτε εκτελούν μικρές πλόες είτε είναι μεγάλα </a:t>
            </a:r>
            <a:r>
              <a:rPr lang="el-GR" dirty="0" err="1"/>
              <a:t>ωκεανοπόρα</a:t>
            </a:r>
            <a:r>
              <a:rPr lang="el-GR" dirty="0"/>
              <a:t> πλοία, τα οποία είναι ελάχιστα αφού δεν εκτελούνται πια τέτοια ταξίδια.</a:t>
            </a:r>
          </a:p>
          <a:p>
            <a:pPr marL="514350" indent="-514350">
              <a:buFont typeface="+mj-lt"/>
              <a:buAutoNum type="arabicPeriod"/>
            </a:pPr>
            <a:r>
              <a:rPr lang="el-GR" b="1" dirty="0"/>
              <a:t>Επιβατηγά οχηματαγωγά πλοία </a:t>
            </a:r>
            <a:r>
              <a:rPr lang="el-GR" dirty="0"/>
              <a:t>τα οποία μεταφέρουν επιβάτες και οχήματα. Στην Ελλάδα έχουμε μεγάλο αριθμό τέτοιων πλοίων λόγω των αρκετών θαλάσσιων προορισμών σε νησιά. Ονομάζονται και ακτοπλοϊκά. </a:t>
            </a:r>
          </a:p>
          <a:p>
            <a:pPr marL="514350" indent="-514350">
              <a:buFont typeface="+mj-lt"/>
              <a:buAutoNum type="arabicPeriod"/>
            </a:pPr>
            <a:r>
              <a:rPr lang="el-GR" b="1" dirty="0"/>
              <a:t>Τα κρουαζιερόπλοια ή περιηγητικών πλόων </a:t>
            </a:r>
            <a:r>
              <a:rPr lang="el-GR" dirty="0"/>
              <a:t>που προσφέρουν στους επιβάτες αναψυχή και δεν τους μεταφέρουν απλά σε προορισμούς.</a:t>
            </a:r>
          </a:p>
        </p:txBody>
      </p:sp>
    </p:spTree>
    <p:extLst>
      <p:ext uri="{BB962C8B-B14F-4D97-AF65-F5344CB8AC3E}">
        <p14:creationId xmlns:p14="http://schemas.microsoft.com/office/powerpoint/2010/main" val="279799688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2238</Words>
  <Application>Microsoft Office PowerPoint</Application>
  <PresentationFormat>Ευρεία οθόνη</PresentationFormat>
  <Paragraphs>173</Paragraphs>
  <Slides>40</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Arial</vt:lpstr>
      <vt:lpstr>Calibri</vt:lpstr>
      <vt:lpstr>Calibri Light</vt:lpstr>
      <vt:lpstr>Cambria Math</vt:lpstr>
      <vt:lpstr>Wingdings</vt:lpstr>
      <vt:lpstr>Θέμα του Office</vt:lpstr>
      <vt:lpstr>Κυριότεροι τύποι εμπορικών πλοίων</vt:lpstr>
      <vt:lpstr>Παρουσίαση του PowerPoint</vt:lpstr>
      <vt:lpstr>Οι κυριότεροι τύποι εμπορικών πλοίων είναι:</vt:lpstr>
      <vt:lpstr>1. Φορτηγά πλοία ξηρού φορτίου</vt:lpstr>
      <vt:lpstr>Παρουσίαση του PowerPoint</vt:lpstr>
      <vt:lpstr>2. Φορτηγά πλοία υγρών φορτίων (liquid cargo ships)</vt:lpstr>
      <vt:lpstr>Παρουσίαση του PowerPoint</vt:lpstr>
      <vt:lpstr>3. Πλοία μεταφοράς συνδυασμένων φορτίων</vt:lpstr>
      <vt:lpstr>4. Επιβατηγά πλοία που μεταφέρουν επιβάτες</vt:lpstr>
      <vt:lpstr>Πλοία ειδικών προορισμών</vt:lpstr>
      <vt:lpstr>Πλοία βοηθητικής ναυτιλίας</vt:lpstr>
      <vt:lpstr>Παρουσίαση του PowerPoint</vt:lpstr>
      <vt:lpstr>Παρουσίαση του PowerPoint</vt:lpstr>
      <vt:lpstr>Εμπορικά πλοία</vt:lpstr>
      <vt:lpstr>Παρουσίαση του PowerPoint</vt:lpstr>
      <vt:lpstr>Φορτηγά πλοία </vt:lpstr>
      <vt:lpstr>1. Πλοία γενικού ή ξηρού φορτίου</vt:lpstr>
      <vt:lpstr>Παρουσίαση του PowerPoint</vt:lpstr>
      <vt:lpstr>Παρουσίαση του PowerPoint</vt:lpstr>
      <vt:lpstr>Παρουσίαση του PowerPoint</vt:lpstr>
      <vt:lpstr>2. Πλοία μεταφοράς υγρών φορτίων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3. Πλοία μεταφοράς ομοειδών στερεών φορτίων (Bulk Carriers)</vt:lpstr>
      <vt:lpstr>Παρουσίαση του PowerPoint</vt:lpstr>
      <vt:lpstr>4. Πλοία‒ψυγεία</vt:lpstr>
      <vt:lpstr>Επιβατικά πλοία</vt:lpstr>
      <vt:lpstr>1. Αποκλειστικά επιβατικά πλοία</vt:lpstr>
      <vt:lpstr>Παρουσίαση του PowerPoint</vt:lpstr>
      <vt:lpstr>2. Επιβατικά‒οχηματαγωγά</vt:lpstr>
      <vt:lpstr>Παρουσίαση του PowerPoint</vt:lpstr>
      <vt:lpstr>3. Πλοία θαλάσσιου τουρισμού (κρουαζιερόπλοια)</vt:lpstr>
      <vt:lpstr>Πλοία ειδικού προορισμού</vt:lpstr>
      <vt:lpstr>1. Αλιευτικά πλοία</vt:lpstr>
      <vt:lpstr>2. Ρυμουλκά‒Ναυαγοσωστικά</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Κυριότεροι τύποι εμπορικών πλοίων</dc:title>
  <dc:creator>kiriakos kiriakos</dc:creator>
  <cp:lastModifiedBy>Κυριάκος Καρακαλπακίδης</cp:lastModifiedBy>
  <cp:revision>5</cp:revision>
  <dcterms:created xsi:type="dcterms:W3CDTF">2022-02-27T12:37:25Z</dcterms:created>
  <dcterms:modified xsi:type="dcterms:W3CDTF">2024-03-25T15:40:39Z</dcterms:modified>
</cp:coreProperties>
</file>