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6" d="100"/>
          <a:sy n="106" d="100"/>
        </p:scale>
        <p:origin x="16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l-GR"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l-GR" smtClean="0"/>
              <a:t>Click to edit Master subtitle style</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3/22/2023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3/22/2023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3/22/2023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l-GR"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fld id="{D7C3A134-F1C3-464B-BF47-54DC2DE08F52}" type="datetimeFigureOut">
              <a:rPr lang="en-US" smtClean="0"/>
              <a:t>3/22/2023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l-GR"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l-GR" smtClean="0"/>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t>3/22/2023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5" name="Date Placeholder 4"/>
          <p:cNvSpPr>
            <a:spLocks noGrp="1"/>
          </p:cNvSpPr>
          <p:nvPr>
            <p:ph type="dt" sz="half" idx="10"/>
          </p:nvPr>
        </p:nvSpPr>
        <p:spPr/>
        <p:txBody>
          <a:bodyPr/>
          <a:lstStyle/>
          <a:p>
            <a:fld id="{D7C3A134-F1C3-464B-BF47-54DC2DE08F52}" type="datetimeFigureOut">
              <a:rPr lang="en-US" smtClean="0"/>
              <a:t>3/22/2023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l-GR"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l-GR"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7" name="Date Placeholder 6"/>
          <p:cNvSpPr>
            <a:spLocks noGrp="1"/>
          </p:cNvSpPr>
          <p:nvPr>
            <p:ph type="dt" sz="half" idx="10"/>
          </p:nvPr>
        </p:nvSpPr>
        <p:spPr/>
        <p:txBody>
          <a:bodyPr/>
          <a:lstStyle/>
          <a:p>
            <a:fld id="{D7C3A134-F1C3-464B-BF47-54DC2DE08F52}" type="datetimeFigureOut">
              <a:rPr lang="en-US" smtClean="0"/>
              <a:t>3/22/2023</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Date Placeholder 2"/>
          <p:cNvSpPr>
            <a:spLocks noGrp="1"/>
          </p:cNvSpPr>
          <p:nvPr>
            <p:ph type="dt" sz="half" idx="10"/>
          </p:nvPr>
        </p:nvSpPr>
        <p:spPr/>
        <p:txBody>
          <a:bodyPr/>
          <a:lstStyle/>
          <a:p>
            <a:fld id="{D7C3A134-F1C3-464B-BF47-54DC2DE08F52}" type="datetimeFigureOut">
              <a:rPr lang="en-US" smtClean="0"/>
              <a:t>3/22/2023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t>3/22/2023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48F39E-9C37-485F-AC97-16BB4BDF9F49}" type="slidenum">
              <a:rPr kumimoji="0" lang="en-US" smtClean="0"/>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l-GR"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t>3/22/2023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48F39E-9C37-485F-AC97-16BB4BDF9F49}" type="slidenum">
              <a:rPr kumimoji="0" lang="en-US" smtClean="0"/>
              <a:t>‹#›</a:t>
            </a:fld>
            <a:endParaRPr kumimoji="0"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l-GR"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l-GR" smtClean="0"/>
              <a:t>Drag picture to placeholder or click icon to add</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l-GR"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D7C3A134-F1C3-464B-BF47-54DC2DE08F52}" type="datetimeFigureOut">
              <a:rPr lang="en-US" smtClean="0"/>
              <a:t>3/22/2023</a:t>
            </a:fld>
            <a:endParaRPr lang="en-US" dirty="0"/>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dirty="0"/>
          </a:p>
        </p:txBody>
      </p:sp>
      <p:sp>
        <p:nvSpPr>
          <p:cNvPr id="7" name="Slide Number Placeholder 6"/>
          <p:cNvSpPr>
            <a:spLocks noGrp="1"/>
          </p:cNvSpPr>
          <p:nvPr>
            <p:ph type="sldNum" sz="quarter" idx="12"/>
          </p:nvPr>
        </p:nvSpPr>
        <p:spPr>
          <a:xfrm>
            <a:off x="8339328" y="1170432"/>
            <a:ext cx="733864" cy="201168"/>
          </a:xfrm>
        </p:spPr>
        <p:txBody>
          <a:bodyPr/>
          <a:lstStyle/>
          <a:p>
            <a:fld id="{9648F39E-9C37-485F-AC97-16BB4BDF9F49}" type="slidenum">
              <a:rPr kumimoji="0" lang="en-US" smtClean="0"/>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l-GR"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l-GR" smtClean="0"/>
              <a:t>Click to edit Master text styles</a:t>
            </a:r>
          </a:p>
          <a:p>
            <a:pPr lvl="1" eaLnBrk="1" latinLnBrk="0" hangingPunct="1"/>
            <a:r>
              <a:rPr kumimoji="0" lang="el-GR" smtClean="0"/>
              <a:t>Second level</a:t>
            </a:r>
          </a:p>
          <a:p>
            <a:pPr lvl="2" eaLnBrk="1" latinLnBrk="0" hangingPunct="1"/>
            <a:r>
              <a:rPr kumimoji="0" lang="el-GR" smtClean="0"/>
              <a:t>Third level</a:t>
            </a:r>
          </a:p>
          <a:p>
            <a:pPr lvl="3" eaLnBrk="1" latinLnBrk="0" hangingPunct="1"/>
            <a:r>
              <a:rPr kumimoji="0" lang="el-GR" smtClean="0"/>
              <a:t>Fourth level</a:t>
            </a:r>
          </a:p>
          <a:p>
            <a:pPr lvl="4" eaLnBrk="1" latinLnBrk="0" hangingPunct="1"/>
            <a:r>
              <a:rPr kumimoji="0" lang="el-GR"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D7C3A134-F1C3-464B-BF47-54DC2DE08F52}" type="datetimeFigureOut">
              <a:rPr lang="en-US" smtClean="0"/>
              <a:t>3/22/2023</a:t>
            </a:fld>
            <a:endParaRPr lang="en-US" dirty="0"/>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dirty="0"/>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9648F39E-9C37-485F-AC97-16BB4BDF9F49}" type="slidenum">
              <a:rPr kumimoji="0" lang="en-US" smtClean="0"/>
              <a:t>‹#›</a:t>
            </a:fld>
            <a:endParaRPr kumimoji="0"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l-GR" dirty="0"/>
              <a:t>ΑΠΛΕΣ ΣΥΝΑΡΤΗΣΕΙΣ ΣΤΟ </a:t>
            </a:r>
            <a:r>
              <a:rPr lang="en-US" dirty="0"/>
              <a:t/>
            </a:r>
            <a:br>
              <a:rPr lang="en-US" dirty="0"/>
            </a:br>
            <a:r>
              <a:rPr lang="en-US" dirty="0" smtClean="0"/>
              <a:t>EXCEL</a:t>
            </a:r>
            <a:endParaRPr lang="en-US" dirty="0"/>
          </a:p>
        </p:txBody>
      </p:sp>
      <p:sp>
        <p:nvSpPr>
          <p:cNvPr id="3" name="Subtitle 2"/>
          <p:cNvSpPr>
            <a:spLocks noGrp="1"/>
          </p:cNvSpPr>
          <p:nvPr>
            <p:ph type="subTitle" idx="1"/>
          </p:nvPr>
        </p:nvSpPr>
        <p:spPr>
          <a:xfrm>
            <a:off x="2606675" y="5194300"/>
            <a:ext cx="4219575" cy="600075"/>
          </a:xfrm>
        </p:spPr>
        <p:txBody>
          <a:bodyPr/>
          <a:lstStyle/>
          <a:p>
            <a:pPr algn="ctr"/>
            <a:endParaRPr lang="en-US" dirty="0"/>
          </a:p>
        </p:txBody>
      </p:sp>
    </p:spTree>
    <p:extLst>
      <p:ext uri="{BB962C8B-B14F-4D97-AF65-F5344CB8AC3E}">
        <p14:creationId xmlns:p14="http://schemas.microsoft.com/office/powerpoint/2010/main" val="1427223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MIN</a:t>
            </a:r>
            <a:endParaRPr lang="en-US" dirty="0"/>
          </a:p>
        </p:txBody>
      </p:sp>
      <p:sp>
        <p:nvSpPr>
          <p:cNvPr id="3" name="Content Placeholder 2"/>
          <p:cNvSpPr>
            <a:spLocks noGrp="1"/>
          </p:cNvSpPr>
          <p:nvPr>
            <p:ph idx="1"/>
          </p:nvPr>
        </p:nvSpPr>
        <p:spPr/>
        <p:txBody>
          <a:bodyPr>
            <a:normAutofit fontScale="85000" lnSpcReduction="20000"/>
          </a:bodyPr>
          <a:lstStyle/>
          <a:p>
            <a:r>
              <a:rPr lang="el-GR" dirty="0"/>
              <a:t>Επιστρέφει τον μικρότερο αριθμό σε ένα σύνολο τιμών.</a:t>
            </a:r>
          </a:p>
          <a:p>
            <a:endParaRPr lang="el-GR" dirty="0"/>
          </a:p>
          <a:p>
            <a:pPr marL="118872" indent="0">
              <a:buNone/>
            </a:pPr>
            <a:r>
              <a:rPr lang="el-GR" b="1" dirty="0"/>
              <a:t>Σύνταξη</a:t>
            </a:r>
          </a:p>
          <a:p>
            <a:r>
              <a:rPr lang="el-GR" dirty="0"/>
              <a:t>MIN(αριθμός1; [αριθμός2]; ...)</a:t>
            </a:r>
          </a:p>
          <a:p>
            <a:endParaRPr lang="el-GR" dirty="0"/>
          </a:p>
          <a:p>
            <a:r>
              <a:rPr lang="el-GR" dirty="0"/>
              <a:t>Η σύνταξη της συνάρτησης MIN περιλαμβάνει τα παρακάτω ορίσματα:</a:t>
            </a:r>
          </a:p>
          <a:p>
            <a:endParaRPr lang="el-GR" dirty="0"/>
          </a:p>
          <a:p>
            <a:r>
              <a:rPr lang="el-GR" dirty="0"/>
              <a:t>Αριθμός1; αριθμός2; ...    Το όρισμα αριθμός1 είναι υποχρεωτικό, οι επακόλουθοι αριθμοί είναι προαιρετικοί. 1 έως 255 αριθμοί για τους οποίους θέλετε να βρείτε την ελάχιστη τιμή.</a:t>
            </a:r>
            <a:endParaRPr lang="en-US" dirty="0"/>
          </a:p>
        </p:txBody>
      </p:sp>
    </p:spTree>
    <p:extLst>
      <p:ext uri="{BB962C8B-B14F-4D97-AF65-F5344CB8AC3E}">
        <p14:creationId xmlns:p14="http://schemas.microsoft.com/office/powerpoint/2010/main" val="2573744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COUNT</a:t>
            </a:r>
            <a:endParaRPr lang="en-US" dirty="0"/>
          </a:p>
        </p:txBody>
      </p:sp>
      <p:sp>
        <p:nvSpPr>
          <p:cNvPr id="3" name="Content Placeholder 2"/>
          <p:cNvSpPr>
            <a:spLocks noGrp="1"/>
          </p:cNvSpPr>
          <p:nvPr>
            <p:ph idx="1"/>
          </p:nvPr>
        </p:nvSpPr>
        <p:spPr/>
        <p:txBody>
          <a:bodyPr/>
          <a:lstStyle/>
          <a:p>
            <a:pPr algn="just"/>
            <a:r>
              <a:rPr lang="el-GR" dirty="0"/>
              <a:t>Η συνάρτηση COUNT μετρά τον αριθμό των κελιών που περιέχουν αριθμούς, καθώς και τους αριθμούς στη λίστα των ορισμάτων. Χρησιμοποιήστε τη συνάρτηση COUNT για να βρείτε τον αριθμό των καταχωρήσεων σε ένα αριθμητικό πεδίο μιας περιοχής ή ενός πίνακα αριθμών.</a:t>
            </a:r>
            <a:endParaRPr lang="en-US" dirty="0"/>
          </a:p>
        </p:txBody>
      </p:sp>
    </p:spTree>
    <p:extLst>
      <p:ext uri="{BB962C8B-B14F-4D97-AF65-F5344CB8AC3E}">
        <p14:creationId xmlns:p14="http://schemas.microsoft.com/office/powerpoint/2010/main" val="3386364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876" y="155448"/>
            <a:ext cx="7080250" cy="1252728"/>
          </a:xfrm>
        </p:spPr>
        <p:txBody>
          <a:bodyPr>
            <a:normAutofit fontScale="90000"/>
          </a:bodyPr>
          <a:lstStyle/>
          <a:p>
            <a:r>
              <a:rPr lang="el-GR" dirty="0"/>
              <a:t>Συνάρτηση </a:t>
            </a:r>
            <a:r>
              <a:rPr lang="el-GR" dirty="0" smtClean="0"/>
              <a:t>COUNT</a:t>
            </a:r>
            <a:r>
              <a:rPr lang="en-US" dirty="0" smtClean="0"/>
              <a:t> </a:t>
            </a:r>
            <a:r>
              <a:rPr lang="el-GR" dirty="0" smtClean="0"/>
              <a:t>ΣΥΝΤΑΞΗ</a:t>
            </a:r>
            <a:r>
              <a:rPr lang="el-GR" sz="4800" b="0" dirty="0" smtClean="0">
                <a:solidFill>
                  <a:srgbClr val="000000"/>
                </a:solidFill>
              </a:rPr>
              <a:t>Σύνταξη</a:t>
            </a:r>
            <a:endParaRPr lang="en-US" dirty="0"/>
          </a:p>
        </p:txBody>
      </p:sp>
      <p:sp>
        <p:nvSpPr>
          <p:cNvPr id="3" name="Content Placeholder 2"/>
          <p:cNvSpPr>
            <a:spLocks noGrp="1"/>
          </p:cNvSpPr>
          <p:nvPr>
            <p:ph idx="1"/>
          </p:nvPr>
        </p:nvSpPr>
        <p:spPr/>
        <p:txBody>
          <a:bodyPr>
            <a:normAutofit fontScale="92500" lnSpcReduction="20000"/>
          </a:bodyPr>
          <a:lstStyle/>
          <a:p>
            <a:pPr algn="just"/>
            <a:r>
              <a:rPr lang="el-GR" dirty="0" smtClean="0"/>
              <a:t>COUNT</a:t>
            </a:r>
            <a:r>
              <a:rPr lang="el-GR" dirty="0"/>
              <a:t>(τιμή1; [τιμή2]; ...)</a:t>
            </a:r>
          </a:p>
          <a:p>
            <a:pPr algn="just"/>
            <a:endParaRPr lang="el-GR" dirty="0"/>
          </a:p>
          <a:p>
            <a:pPr algn="just"/>
            <a:r>
              <a:rPr lang="el-GR" dirty="0"/>
              <a:t>Η σύνταξη της συνάρτησης COUNT περιλαμβάνει τα παρακάτω ορίσματα:</a:t>
            </a:r>
          </a:p>
          <a:p>
            <a:pPr algn="just"/>
            <a:endParaRPr lang="el-GR" dirty="0"/>
          </a:p>
          <a:p>
            <a:pPr algn="just"/>
            <a:r>
              <a:rPr lang="el-GR" dirty="0" smtClean="0"/>
              <a:t>Τιμή1. Το </a:t>
            </a:r>
            <a:r>
              <a:rPr lang="el-GR" dirty="0"/>
              <a:t>πρώτο στοιχείο, αναφορά κελιού ή περιοχή όπου θέλετε να καταμετρήσετε αριθμούς.</a:t>
            </a:r>
          </a:p>
          <a:p>
            <a:pPr algn="just"/>
            <a:endParaRPr lang="el-GR" dirty="0"/>
          </a:p>
          <a:p>
            <a:pPr algn="just"/>
            <a:r>
              <a:rPr lang="el-GR" dirty="0"/>
              <a:t>τιμή2; ...    Προαιρετικό. Μέχρι 255 πρόσθετα στοιχεία, αναφορές κελιού ή περιοχές όπου θέλετε να καταμετρήσετε αριθμούς.</a:t>
            </a:r>
            <a:endParaRPr lang="en-US" dirty="0"/>
          </a:p>
        </p:txBody>
      </p:sp>
    </p:spTree>
    <p:extLst>
      <p:ext uri="{BB962C8B-B14F-4D97-AF65-F5344CB8AC3E}">
        <p14:creationId xmlns:p14="http://schemas.microsoft.com/office/powerpoint/2010/main" val="1332756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COUNTA</a:t>
            </a:r>
            <a:endParaRPr lang="en-US" dirty="0"/>
          </a:p>
        </p:txBody>
      </p:sp>
      <p:sp>
        <p:nvSpPr>
          <p:cNvPr id="3" name="Content Placeholder 2"/>
          <p:cNvSpPr>
            <a:spLocks noGrp="1"/>
          </p:cNvSpPr>
          <p:nvPr>
            <p:ph idx="1"/>
          </p:nvPr>
        </p:nvSpPr>
        <p:spPr/>
        <p:txBody>
          <a:bodyPr>
            <a:normAutofit fontScale="77500" lnSpcReduction="20000"/>
          </a:bodyPr>
          <a:lstStyle/>
          <a:p>
            <a:pPr algn="just"/>
            <a:r>
              <a:rPr lang="el-GR" dirty="0"/>
              <a:t>Η συνάρτηση COUNTA καταμετρά τον αριθμό των κελιών που δεν είναι κενά σε μια περιοχή</a:t>
            </a:r>
            <a:r>
              <a:rPr lang="el-GR" dirty="0" smtClean="0"/>
              <a:t>.</a:t>
            </a:r>
          </a:p>
          <a:p>
            <a:pPr marL="118872" indent="0" algn="just">
              <a:buNone/>
            </a:pPr>
            <a:r>
              <a:rPr lang="el-GR" b="1" dirty="0"/>
              <a:t>Σύνταξη</a:t>
            </a:r>
          </a:p>
          <a:p>
            <a:pPr algn="just"/>
            <a:r>
              <a:rPr lang="el-GR" dirty="0"/>
              <a:t>COUNTA(τιμή1; [τιμή2]; ...)</a:t>
            </a:r>
          </a:p>
          <a:p>
            <a:pPr algn="just"/>
            <a:endParaRPr lang="el-GR" dirty="0"/>
          </a:p>
          <a:p>
            <a:pPr algn="just"/>
            <a:r>
              <a:rPr lang="el-GR" dirty="0"/>
              <a:t>Η σύνταξη της συνάρτησης COUNTA περιλαμβάνει τα παρακάτω ορίσματα:</a:t>
            </a:r>
          </a:p>
          <a:p>
            <a:pPr algn="just"/>
            <a:endParaRPr lang="el-GR" dirty="0"/>
          </a:p>
          <a:p>
            <a:pPr algn="just"/>
            <a:r>
              <a:rPr lang="el-GR" dirty="0"/>
              <a:t>τιμή1    Υποχρεωτικό. Το πρώτο όρισμα που αντιπροσωπεύει τις τιμές που θέλετε να καταμετρήσετε.</a:t>
            </a:r>
          </a:p>
          <a:p>
            <a:pPr algn="just"/>
            <a:endParaRPr lang="el-GR" dirty="0"/>
          </a:p>
          <a:p>
            <a:pPr algn="just"/>
            <a:r>
              <a:rPr lang="el-GR" dirty="0"/>
              <a:t>τιμή2; ...    Προαιρετικό. Πρόσθετα ορίσματα που αντιπροσωπεύουν τις τιμές που θέλετε να καταμετρήσετε, έως το μέγιστο των 255 ορισμάτων.</a:t>
            </a:r>
            <a:endParaRPr lang="en-US" dirty="0"/>
          </a:p>
        </p:txBody>
      </p:sp>
    </p:spTree>
    <p:extLst>
      <p:ext uri="{BB962C8B-B14F-4D97-AF65-F5344CB8AC3E}">
        <p14:creationId xmlns:p14="http://schemas.microsoft.com/office/powerpoint/2010/main" val="4203163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ΣΥΝΑΡΤΗΣΗ </a:t>
            </a:r>
            <a:r>
              <a:rPr lang="en-US" dirty="0" smtClean="0"/>
              <a:t>COUNTBLANK</a:t>
            </a:r>
            <a:endParaRPr lang="en-US" dirty="0"/>
          </a:p>
        </p:txBody>
      </p:sp>
      <p:sp>
        <p:nvSpPr>
          <p:cNvPr id="3" name="Content Placeholder 2"/>
          <p:cNvSpPr>
            <a:spLocks noGrp="1"/>
          </p:cNvSpPr>
          <p:nvPr>
            <p:ph idx="1"/>
          </p:nvPr>
        </p:nvSpPr>
        <p:spPr/>
        <p:txBody>
          <a:bodyPr/>
          <a:lstStyle/>
          <a:p>
            <a:r>
              <a:rPr lang="el-GR" dirty="0"/>
              <a:t>Η COUNTBLANK μετρά τον αριθμό των κενών κελιών</a:t>
            </a:r>
            <a:r>
              <a:rPr lang="el-GR" dirty="0" smtClean="0"/>
              <a:t>.</a:t>
            </a:r>
          </a:p>
          <a:p>
            <a:endParaRPr lang="el-GR" dirty="0" smtClean="0"/>
          </a:p>
          <a:p>
            <a:pPr marL="118872" indent="0">
              <a:buNone/>
            </a:pPr>
            <a:r>
              <a:rPr lang="el-GR" dirty="0" smtClean="0"/>
              <a:t>ΠΑΡΑΔΕΙΓΜΑ: </a:t>
            </a:r>
            <a:endParaRPr lang="el-GR" dirty="0"/>
          </a:p>
          <a:p>
            <a:pPr marL="118872" indent="0">
              <a:buNone/>
            </a:pPr>
            <a:r>
              <a:rPr lang="el-GR" dirty="0" smtClean="0"/>
              <a:t>=</a:t>
            </a:r>
            <a:r>
              <a:rPr lang="el-GR" dirty="0"/>
              <a:t>COUNTBLANK(A1:B2)», όπου μετρώνται πόσα από τα κελιά Α1, Α2, Β1 και Β2 είναι κενά</a:t>
            </a:r>
            <a:endParaRPr lang="en-US" dirty="0"/>
          </a:p>
        </p:txBody>
      </p:sp>
    </p:spTree>
    <p:extLst>
      <p:ext uri="{BB962C8B-B14F-4D97-AF65-F5344CB8AC3E}">
        <p14:creationId xmlns:p14="http://schemas.microsoft.com/office/powerpoint/2010/main" val="27297729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ROUND</a:t>
            </a:r>
            <a:endParaRPr lang="en-US" dirty="0"/>
          </a:p>
        </p:txBody>
      </p:sp>
      <p:sp>
        <p:nvSpPr>
          <p:cNvPr id="3" name="Content Placeholder 2"/>
          <p:cNvSpPr>
            <a:spLocks noGrp="1"/>
          </p:cNvSpPr>
          <p:nvPr>
            <p:ph idx="1"/>
          </p:nvPr>
        </p:nvSpPr>
        <p:spPr/>
        <p:txBody>
          <a:bodyPr/>
          <a:lstStyle/>
          <a:p>
            <a:r>
              <a:rPr lang="el-GR" dirty="0"/>
              <a:t>Η συνάρτηση ROUND δημιουργήθηκε για να στρογγυλοποιεί έναν αριθμό στον καθορισμένο αριθμό ψηφίων</a:t>
            </a:r>
            <a:r>
              <a:rPr lang="el-GR" dirty="0" smtClean="0"/>
              <a:t>.</a:t>
            </a:r>
          </a:p>
          <a:p>
            <a:r>
              <a:rPr lang="el-GR" dirty="0" smtClean="0"/>
              <a:t>ΣΥΝΤΑΞΗ:</a:t>
            </a:r>
          </a:p>
          <a:p>
            <a:pPr marL="118872" indent="0">
              <a:buNone/>
            </a:pPr>
            <a:r>
              <a:rPr lang="el-GR" dirty="0"/>
              <a:t>=ROUND(αριθμός; αριθμός_ψηφίων)</a:t>
            </a:r>
            <a:endParaRPr lang="en-US" dirty="0"/>
          </a:p>
        </p:txBody>
      </p:sp>
    </p:spTree>
    <p:extLst>
      <p:ext uri="{BB962C8B-B14F-4D97-AF65-F5344CB8AC3E}">
        <p14:creationId xmlns:p14="http://schemas.microsoft.com/office/powerpoint/2010/main" val="3591304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Συνάρτηση </a:t>
            </a:r>
            <a:r>
              <a:rPr lang="el-GR" dirty="0" smtClean="0"/>
              <a:t>ROUND - ΠΑΡΑΔΕΙΓΜΑ</a:t>
            </a:r>
            <a:endParaRPr lang="en-US" dirty="0"/>
          </a:p>
        </p:txBody>
      </p:sp>
      <p:sp>
        <p:nvSpPr>
          <p:cNvPr id="3" name="Content Placeholder 2"/>
          <p:cNvSpPr>
            <a:spLocks noGrp="1"/>
          </p:cNvSpPr>
          <p:nvPr>
            <p:ph idx="1"/>
          </p:nvPr>
        </p:nvSpPr>
        <p:spPr>
          <a:xfrm>
            <a:off x="457199" y="1775191"/>
            <a:ext cx="8575675" cy="4625609"/>
          </a:xfrm>
        </p:spPr>
        <p:txBody>
          <a:bodyPr>
            <a:normAutofit fontScale="92500" lnSpcReduction="20000"/>
          </a:bodyPr>
          <a:lstStyle/>
          <a:p>
            <a:pPr marL="118872" indent="0">
              <a:buNone/>
            </a:pPr>
            <a:r>
              <a:rPr lang="el-GR" b="1" dirty="0" smtClean="0"/>
              <a:t>ΕΣΤΩ:</a:t>
            </a:r>
            <a:r>
              <a:rPr lang="el-GR" dirty="0" smtClean="0"/>
              <a:t> Στο κελί Α1 έχουμε τον αριθμό: </a:t>
            </a:r>
            <a:r>
              <a:rPr lang="el-GR" dirty="0"/>
              <a:t>5,435656</a:t>
            </a:r>
          </a:p>
          <a:p>
            <a:r>
              <a:rPr lang="el-GR" dirty="0" smtClean="0"/>
              <a:t>=</a:t>
            </a:r>
            <a:r>
              <a:rPr lang="el-GR" dirty="0"/>
              <a:t>ROUND(A1;4</a:t>
            </a:r>
            <a:r>
              <a:rPr lang="el-GR" dirty="0" smtClean="0"/>
              <a:t>) </a:t>
            </a:r>
          </a:p>
          <a:p>
            <a:pPr marL="118872" indent="0">
              <a:buNone/>
            </a:pPr>
            <a:r>
              <a:rPr lang="el-GR" dirty="0" smtClean="0"/>
              <a:t>όπου </a:t>
            </a:r>
            <a:r>
              <a:rPr lang="el-GR" dirty="0"/>
              <a:t>ελέγχεται ο αριθμός στο κελί Α1, δηλαδή ο «5,435656», και εμφανίζεται ο ίδιος αριθμός στα «4» ψηφία που έχουμε ορίσει, άρα το αποτέλεσμα είναι «5,4357»</a:t>
            </a:r>
            <a:r>
              <a:rPr lang="el-GR" dirty="0" smtClean="0"/>
              <a:t>.</a:t>
            </a:r>
          </a:p>
          <a:p>
            <a:pPr marL="118872" indent="0">
              <a:buNone/>
            </a:pPr>
            <a:r>
              <a:rPr lang="el-GR" b="1" dirty="0"/>
              <a:t>ΕΣΤΩ:</a:t>
            </a:r>
            <a:r>
              <a:rPr lang="el-GR" dirty="0"/>
              <a:t> Στο κελί </a:t>
            </a:r>
            <a:r>
              <a:rPr lang="el-GR" dirty="0" smtClean="0"/>
              <a:t>Α2 </a:t>
            </a:r>
            <a:r>
              <a:rPr lang="el-GR" dirty="0"/>
              <a:t>έχουμε τον αριθμό</a:t>
            </a:r>
            <a:r>
              <a:rPr lang="el-GR" dirty="0" smtClean="0"/>
              <a:t>: </a:t>
            </a:r>
            <a:r>
              <a:rPr lang="el-GR" dirty="0"/>
              <a:t>7,235454654</a:t>
            </a:r>
          </a:p>
          <a:p>
            <a:r>
              <a:rPr lang="el-GR" dirty="0" smtClean="0"/>
              <a:t>=</a:t>
            </a:r>
            <a:r>
              <a:rPr lang="el-GR" dirty="0"/>
              <a:t>ROUND(A2;2</a:t>
            </a:r>
            <a:r>
              <a:rPr lang="el-GR" dirty="0" smtClean="0"/>
              <a:t>) </a:t>
            </a:r>
            <a:r>
              <a:rPr lang="el-GR" dirty="0"/>
              <a:t>όπου ελέγχεται ο αριθμός στο κελί Α2, δηλαδή ο «7,235454654», και εμφανίζεται ο ίδιος αριθμός στα «2» ψηφία που έχουμε ορίσει, άρα το αποτέλεσμα είναι «7,24».</a:t>
            </a:r>
            <a:endParaRPr lang="en-US" dirty="0"/>
          </a:p>
        </p:txBody>
      </p:sp>
    </p:spTree>
    <p:extLst>
      <p:ext uri="{BB962C8B-B14F-4D97-AF65-F5344CB8AC3E}">
        <p14:creationId xmlns:p14="http://schemas.microsoft.com/office/powerpoint/2010/main" val="326034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Συναρτήσεις LEFT &amp; RIGHT</a:t>
            </a:r>
            <a:endParaRPr lang="en-US" dirty="0"/>
          </a:p>
        </p:txBody>
      </p:sp>
      <p:sp>
        <p:nvSpPr>
          <p:cNvPr id="3" name="Content Placeholder 2"/>
          <p:cNvSpPr>
            <a:spLocks noGrp="1"/>
          </p:cNvSpPr>
          <p:nvPr>
            <p:ph idx="1"/>
          </p:nvPr>
        </p:nvSpPr>
        <p:spPr/>
        <p:txBody>
          <a:bodyPr/>
          <a:lstStyle/>
          <a:p>
            <a:pPr algn="just"/>
            <a:r>
              <a:rPr lang="el-GR" dirty="0"/>
              <a:t>Οι συναρτήσεις LEFT και RIGHT δημιουργήθηκαν για να εμφανίζουν αντίστοιχα τους πρώτους και τελευταίους χαρακτήρες κειμένου ή αριθμών, ορίζοντας των αριθμό χαρακτήρων που μας ενδιαφέρει.</a:t>
            </a:r>
            <a:endParaRPr lang="en-US" dirty="0"/>
          </a:p>
        </p:txBody>
      </p:sp>
    </p:spTree>
    <p:extLst>
      <p:ext uri="{BB962C8B-B14F-4D97-AF65-F5344CB8AC3E}">
        <p14:creationId xmlns:p14="http://schemas.microsoft.com/office/powerpoint/2010/main" val="4148595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Συναρτήσεις LEFT &amp; RIGHT</a:t>
            </a:r>
            <a:endParaRPr lang="en-US" dirty="0"/>
          </a:p>
        </p:txBody>
      </p:sp>
      <p:sp>
        <p:nvSpPr>
          <p:cNvPr id="3" name="Content Placeholder 2"/>
          <p:cNvSpPr>
            <a:spLocks noGrp="1"/>
          </p:cNvSpPr>
          <p:nvPr>
            <p:ph idx="1"/>
          </p:nvPr>
        </p:nvSpPr>
        <p:spPr/>
        <p:txBody>
          <a:bodyPr/>
          <a:lstStyle/>
          <a:p>
            <a:pPr marL="118872" indent="0" algn="just">
              <a:buNone/>
            </a:pPr>
            <a:r>
              <a:rPr lang="el-GR" dirty="0" smtClean="0"/>
              <a:t>ΣΥΝΤΑΞΗ</a:t>
            </a:r>
          </a:p>
          <a:p>
            <a:pPr marL="118872" indent="0" algn="just">
              <a:buNone/>
            </a:pPr>
            <a:r>
              <a:rPr lang="el-GR" dirty="0" smtClean="0"/>
              <a:t>=</a:t>
            </a:r>
            <a:r>
              <a:rPr lang="el-GR" dirty="0"/>
              <a:t>LEFT(περιεχόμενο; αριθμός χαρακτήρων</a:t>
            </a:r>
            <a:r>
              <a:rPr lang="el-GR" dirty="0" smtClean="0"/>
              <a:t>) </a:t>
            </a:r>
          </a:p>
          <a:p>
            <a:pPr marL="118872" indent="0" algn="just">
              <a:buNone/>
            </a:pPr>
            <a:endParaRPr lang="el-GR" dirty="0"/>
          </a:p>
          <a:p>
            <a:pPr marL="118872" indent="0" algn="just">
              <a:buNone/>
            </a:pPr>
            <a:r>
              <a:rPr lang="el-GR" dirty="0" smtClean="0"/>
              <a:t>=</a:t>
            </a:r>
            <a:r>
              <a:rPr lang="el-GR" dirty="0"/>
              <a:t>RIGHT(περιεχόμενο; αριθμός χαρακτήρων</a:t>
            </a:r>
            <a:r>
              <a:rPr lang="el-GR" dirty="0" smtClean="0"/>
              <a:t>)</a:t>
            </a:r>
            <a:endParaRPr lang="en-US" dirty="0"/>
          </a:p>
        </p:txBody>
      </p:sp>
    </p:spTree>
    <p:extLst>
      <p:ext uri="{BB962C8B-B14F-4D97-AF65-F5344CB8AC3E}">
        <p14:creationId xmlns:p14="http://schemas.microsoft.com/office/powerpoint/2010/main" val="126017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Συναρτήσεις LEFT &amp; RIGHT</a:t>
            </a:r>
            <a:endParaRPr lang="en-US" dirty="0"/>
          </a:p>
        </p:txBody>
      </p:sp>
      <p:sp>
        <p:nvSpPr>
          <p:cNvPr id="3" name="Content Placeholder 2"/>
          <p:cNvSpPr>
            <a:spLocks noGrp="1"/>
          </p:cNvSpPr>
          <p:nvPr>
            <p:ph idx="1"/>
          </p:nvPr>
        </p:nvSpPr>
        <p:spPr/>
        <p:txBody>
          <a:bodyPr>
            <a:normAutofit fontScale="85000" lnSpcReduction="10000"/>
          </a:bodyPr>
          <a:lstStyle/>
          <a:p>
            <a:pPr marL="118872" indent="0" algn="just">
              <a:buNone/>
            </a:pPr>
            <a:r>
              <a:rPr lang="el-GR" dirty="0" smtClean="0"/>
              <a:t>ΠΑΡΑΔΕΙΓΜΑ</a:t>
            </a:r>
          </a:p>
          <a:p>
            <a:pPr marL="118872" indent="0" algn="just">
              <a:buNone/>
            </a:pPr>
            <a:r>
              <a:rPr lang="el-GR" dirty="0" smtClean="0"/>
              <a:t>ΕΣΤΩ στο κελί Α1 έχω την λέξη: </a:t>
            </a:r>
            <a:r>
              <a:rPr lang="el-GR" dirty="0"/>
              <a:t>Ολυμπιακός</a:t>
            </a:r>
            <a:endParaRPr lang="el-GR" dirty="0" smtClean="0"/>
          </a:p>
          <a:p>
            <a:pPr marL="118872" indent="0" algn="just">
              <a:buNone/>
            </a:pPr>
            <a:r>
              <a:rPr lang="el-GR" dirty="0"/>
              <a:t>ΕΣΤΩ στο κελί </a:t>
            </a:r>
            <a:r>
              <a:rPr lang="el-GR" dirty="0" smtClean="0"/>
              <a:t>Α2 </a:t>
            </a:r>
            <a:r>
              <a:rPr lang="el-GR" dirty="0"/>
              <a:t>έχω </a:t>
            </a:r>
            <a:r>
              <a:rPr lang="el-GR" dirty="0" smtClean="0"/>
              <a:t>τον αριθμό</a:t>
            </a:r>
            <a:r>
              <a:rPr lang="el-GR" smtClean="0"/>
              <a:t>: </a:t>
            </a:r>
            <a:r>
              <a:rPr lang="el-GR"/>
              <a:t>2854618</a:t>
            </a:r>
            <a:endParaRPr lang="el-GR" dirty="0"/>
          </a:p>
          <a:p>
            <a:pPr marL="118872" indent="0" algn="just">
              <a:buNone/>
            </a:pPr>
            <a:r>
              <a:rPr lang="el-GR" dirty="0" smtClean="0"/>
              <a:t>=</a:t>
            </a:r>
            <a:r>
              <a:rPr lang="el-GR" dirty="0"/>
              <a:t>LEFT(A1;4)», ελέγχεται το κελί Α1 που περιέχει τη λέξη «Ολυμπιακός» και το αποτέλεσμα επιστρέφει τους πρώτους 4 χαρακτήρες, άρα «Ολυμ».</a:t>
            </a:r>
          </a:p>
          <a:p>
            <a:pPr marL="118872" indent="0" algn="just">
              <a:buNone/>
            </a:pPr>
            <a:r>
              <a:rPr lang="el-GR" dirty="0" smtClean="0"/>
              <a:t>=</a:t>
            </a:r>
            <a:r>
              <a:rPr lang="el-GR" dirty="0"/>
              <a:t>RIGHT(A1;3)», ελέγχεται το κελί Α1 που περιέχει τη λέξη «Ολυμπιακός» και το αποτέλεσμα επιστρέφει τους τελευταίους 3 χαρακτήρες, άρα «κός».</a:t>
            </a:r>
          </a:p>
          <a:p>
            <a:pPr marL="118872" indent="0" algn="just">
              <a:buNone/>
            </a:pPr>
            <a:r>
              <a:rPr lang="el-GR" dirty="0" smtClean="0"/>
              <a:t>=</a:t>
            </a:r>
            <a:r>
              <a:rPr lang="el-GR" dirty="0"/>
              <a:t>RIGHT(A2;3)», ελέγχεται το κελί Α2 που περιέχει τον αριθμό «2854618» και το αποτέλεσμα επιστρέφει τους τελευταίους 3 χαρακτήρες, άρα «618».</a:t>
            </a:r>
            <a:endParaRPr lang="el-GR" dirty="0" smtClean="0"/>
          </a:p>
          <a:p>
            <a:pPr marL="118872" indent="0" algn="just">
              <a:buNone/>
            </a:pPr>
            <a:endParaRPr lang="en-US" dirty="0"/>
          </a:p>
        </p:txBody>
      </p:sp>
    </p:spTree>
    <p:extLst>
      <p:ext uri="{BB962C8B-B14F-4D97-AF65-F5344CB8AC3E}">
        <p14:creationId xmlns:p14="http://schemas.microsoft.com/office/powerpoint/2010/main" val="3238170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SUM (Συνάρτηση SUM)</a:t>
            </a:r>
            <a:endParaRPr lang="en-US" dirty="0"/>
          </a:p>
        </p:txBody>
      </p:sp>
      <p:sp>
        <p:nvSpPr>
          <p:cNvPr id="3" name="Content Placeholder 2"/>
          <p:cNvSpPr>
            <a:spLocks noGrp="1"/>
          </p:cNvSpPr>
          <p:nvPr>
            <p:ph idx="1"/>
          </p:nvPr>
        </p:nvSpPr>
        <p:spPr/>
        <p:txBody>
          <a:bodyPr>
            <a:normAutofit fontScale="92500" lnSpcReduction="20000"/>
          </a:bodyPr>
          <a:lstStyle/>
          <a:p>
            <a:pPr algn="just"/>
            <a:r>
              <a:rPr lang="el-GR" dirty="0"/>
              <a:t>Η συνάρτηση SUM προσθέτει τιμές. Μπορείτε να προσθέσετε μεμονωμένες τιμές, αναφορές κελιών ή περιοχές ή ένα συνδυασμό των τριών.</a:t>
            </a:r>
          </a:p>
          <a:p>
            <a:pPr algn="just"/>
            <a:endParaRPr lang="el-GR" dirty="0"/>
          </a:p>
          <a:p>
            <a:pPr algn="just"/>
            <a:r>
              <a:rPr lang="el-GR" dirty="0"/>
              <a:t>Για παράδειγμα:</a:t>
            </a:r>
          </a:p>
          <a:p>
            <a:pPr algn="just"/>
            <a:endParaRPr lang="el-GR" dirty="0"/>
          </a:p>
          <a:p>
            <a:pPr algn="just"/>
            <a:r>
              <a:rPr lang="el-GR" dirty="0"/>
              <a:t>=SUM(A2:A10) Προσθέτει τις τιμές στα κελιά A2:10.</a:t>
            </a:r>
          </a:p>
          <a:p>
            <a:pPr algn="just"/>
            <a:endParaRPr lang="el-GR" dirty="0"/>
          </a:p>
          <a:p>
            <a:pPr algn="just"/>
            <a:r>
              <a:rPr lang="el-GR" dirty="0"/>
              <a:t>=SUM(A2:A10; C2:C10) Προσθέτει τις τιμές στα κελιά A2:10, καθώς και τα κελιά C2:C10.</a:t>
            </a:r>
          </a:p>
          <a:p>
            <a:pPr algn="just"/>
            <a:endParaRPr lang="el-GR" dirty="0"/>
          </a:p>
          <a:p>
            <a:pPr algn="just"/>
            <a:endParaRPr lang="en-US" dirty="0"/>
          </a:p>
        </p:txBody>
      </p:sp>
    </p:spTree>
    <p:extLst>
      <p:ext uri="{BB962C8B-B14F-4D97-AF65-F5344CB8AC3E}">
        <p14:creationId xmlns:p14="http://schemas.microsoft.com/office/powerpoint/2010/main" val="1402297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ΣΥΝΤΑΞΗ</a:t>
            </a:r>
            <a:endParaRPr lang="en-US" dirty="0"/>
          </a:p>
        </p:txBody>
      </p:sp>
      <p:sp>
        <p:nvSpPr>
          <p:cNvPr id="3" name="Content Placeholder 2"/>
          <p:cNvSpPr>
            <a:spLocks noGrp="1"/>
          </p:cNvSpPr>
          <p:nvPr>
            <p:ph idx="1"/>
          </p:nvPr>
        </p:nvSpPr>
        <p:spPr/>
        <p:txBody>
          <a:bodyPr>
            <a:normAutofit/>
          </a:bodyPr>
          <a:lstStyle/>
          <a:p>
            <a:pPr algn="just"/>
            <a:r>
              <a:rPr lang="el-GR" dirty="0" smtClean="0"/>
              <a:t>Αριθμός 1: Ο </a:t>
            </a:r>
            <a:r>
              <a:rPr lang="el-GR" dirty="0"/>
              <a:t>πρώτος αριθμός που θέλετε να προσθέσετε. Ο αριθμός μπορεί να έχει τη μορφή 4, </a:t>
            </a:r>
            <a:r>
              <a:rPr lang="el-GR" dirty="0" smtClean="0"/>
              <a:t>αναφορά </a:t>
            </a:r>
            <a:r>
              <a:rPr lang="el-GR" dirty="0"/>
              <a:t>κελιού όπως B6, ή μια περιοχή κελιών όπως B2:B8</a:t>
            </a:r>
            <a:r>
              <a:rPr lang="el-GR" dirty="0" smtClean="0"/>
              <a:t>.</a:t>
            </a:r>
          </a:p>
          <a:p>
            <a:pPr algn="just"/>
            <a:r>
              <a:rPr lang="el-GR" dirty="0" smtClean="0"/>
              <a:t>αριθμός2 έως 255: Αυτός </a:t>
            </a:r>
            <a:r>
              <a:rPr lang="el-GR" dirty="0"/>
              <a:t>είναι ο δεύτερος αριθμός που θέλετε να προσθέσετε. Μπορείτε να καθορίσετε έως και 255 αριθμούς με αυτόν τον τρόπο.</a:t>
            </a:r>
            <a:endParaRPr lang="en-US" dirty="0"/>
          </a:p>
        </p:txBody>
      </p:sp>
    </p:spTree>
    <p:extLst>
      <p:ext uri="{BB962C8B-B14F-4D97-AF65-F5344CB8AC3E}">
        <p14:creationId xmlns:p14="http://schemas.microsoft.com/office/powerpoint/2010/main" val="358487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ΠΑΡΑΔΕΙΓΜΑ</a:t>
            </a:r>
            <a:endParaRPr lang="en-US" dirty="0"/>
          </a:p>
        </p:txBody>
      </p:sp>
      <p:pic>
        <p:nvPicPr>
          <p:cNvPr id="4" name="Content Placeholder 3"/>
          <p:cNvPicPr>
            <a:picLocks noGrp="1" noChangeAspect="1"/>
          </p:cNvPicPr>
          <p:nvPr>
            <p:ph idx="1"/>
          </p:nvPr>
        </p:nvPicPr>
        <p:blipFill>
          <a:blip r:embed="rId2"/>
          <a:srcRect l="-74425" r="-74425"/>
          <a:stretch>
            <a:fillRect/>
          </a:stretch>
        </p:blipFill>
        <p:spPr>
          <a:xfrm>
            <a:off x="809625" y="2071688"/>
            <a:ext cx="7419975" cy="4170362"/>
          </a:xfrm>
        </p:spPr>
      </p:pic>
    </p:spTree>
    <p:extLst>
      <p:ext uri="{BB962C8B-B14F-4D97-AF65-F5344CB8AC3E}">
        <p14:creationId xmlns:p14="http://schemas.microsoft.com/office/powerpoint/2010/main" val="2350032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Γρήγορο άθροισμα με τη γραμμή κατάστασης</a:t>
            </a:r>
            <a:endParaRPr lang="en-US" dirty="0"/>
          </a:p>
        </p:txBody>
      </p:sp>
      <p:sp>
        <p:nvSpPr>
          <p:cNvPr id="3" name="Content Placeholder 2"/>
          <p:cNvSpPr>
            <a:spLocks noGrp="1"/>
          </p:cNvSpPr>
          <p:nvPr>
            <p:ph idx="1"/>
          </p:nvPr>
        </p:nvSpPr>
        <p:spPr>
          <a:xfrm>
            <a:off x="457200" y="1421242"/>
            <a:ext cx="8229600" cy="4625609"/>
          </a:xfrm>
        </p:spPr>
        <p:txBody>
          <a:bodyPr/>
          <a:lstStyle/>
          <a:p>
            <a:r>
              <a:rPr lang="el-GR" dirty="0"/>
              <a:t>Εάν θέλετε να βρείτε γρήγορα το άθροισμα μιας περιοχής κελιών, το μόνο που χρειάζεται να κάνετε είναι να επιλέξετε την περιοχή και να κοιτάξετε στην κάτω δεξιά πλευρά του παραθύρου του Excel</a:t>
            </a:r>
            <a:r>
              <a:rPr lang="el-GR" dirty="0" smtClean="0"/>
              <a:t>.</a:t>
            </a:r>
          </a:p>
          <a:p>
            <a:endParaRPr lang="en-US" dirty="0"/>
          </a:p>
        </p:txBody>
      </p:sp>
      <p:pic>
        <p:nvPicPr>
          <p:cNvPr id="4" name="Picture 3"/>
          <p:cNvPicPr>
            <a:picLocks noChangeAspect="1"/>
          </p:cNvPicPr>
          <p:nvPr/>
        </p:nvPicPr>
        <p:blipFill>
          <a:blip r:embed="rId2"/>
          <a:stretch>
            <a:fillRect/>
          </a:stretch>
        </p:blipFill>
        <p:spPr>
          <a:xfrm>
            <a:off x="2819400" y="3937000"/>
            <a:ext cx="3746500" cy="2920999"/>
          </a:xfrm>
          <a:prstGeom prst="rect">
            <a:avLst/>
          </a:prstGeom>
        </p:spPr>
      </p:pic>
    </p:spTree>
    <p:extLst>
      <p:ext uri="{BB962C8B-B14F-4D97-AF65-F5344CB8AC3E}">
        <p14:creationId xmlns:p14="http://schemas.microsoft.com/office/powerpoint/2010/main" val="3526133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08176"/>
          </a:xfrm>
        </p:spPr>
        <p:txBody>
          <a:bodyPr>
            <a:noAutofit/>
          </a:bodyPr>
          <a:lstStyle/>
          <a:p>
            <a:pPr algn="ctr"/>
            <a:r>
              <a:rPr lang="el-GR" sz="4000" dirty="0" smtClean="0"/>
              <a:t>Χρήση </a:t>
            </a:r>
            <a:r>
              <a:rPr lang="el-GR" sz="4000" dirty="0"/>
              <a:t>του Οδηγού Αυτόματης Άθροισης</a:t>
            </a:r>
            <a:endParaRPr lang="en-US" sz="4000" dirty="0"/>
          </a:p>
        </p:txBody>
      </p:sp>
      <p:sp>
        <p:nvSpPr>
          <p:cNvPr id="3" name="Content Placeholder 2"/>
          <p:cNvSpPr>
            <a:spLocks noGrp="1"/>
          </p:cNvSpPr>
          <p:nvPr>
            <p:ph idx="1"/>
          </p:nvPr>
        </p:nvSpPr>
        <p:spPr>
          <a:xfrm>
            <a:off x="457200" y="1452992"/>
            <a:ext cx="8229600" cy="2034809"/>
          </a:xfrm>
        </p:spPr>
        <p:txBody>
          <a:bodyPr>
            <a:normAutofit/>
          </a:bodyPr>
          <a:lstStyle/>
          <a:p>
            <a:r>
              <a:rPr lang="el-GR" sz="2800" dirty="0"/>
              <a:t>Ο ευκολότερος τρόπος για να προσθέσετε έναν τύπο SUM στο φύλλο εργασίας σας είναι να χρησιμοποιήσετε τον οδηγό Αυτόματης </a:t>
            </a:r>
            <a:r>
              <a:rPr lang="el-GR" sz="2800" dirty="0" smtClean="0"/>
              <a:t>Άθροισης.</a:t>
            </a:r>
          </a:p>
          <a:p>
            <a:pPr marL="118872" indent="0">
              <a:buNone/>
            </a:pPr>
            <a:endParaRPr lang="en-US" sz="2800" dirty="0"/>
          </a:p>
        </p:txBody>
      </p:sp>
      <p:pic>
        <p:nvPicPr>
          <p:cNvPr id="8" name="Picture 7"/>
          <p:cNvPicPr>
            <a:picLocks noChangeAspect="1"/>
          </p:cNvPicPr>
          <p:nvPr/>
        </p:nvPicPr>
        <p:blipFill>
          <a:blip r:embed="rId2"/>
          <a:stretch>
            <a:fillRect/>
          </a:stretch>
        </p:blipFill>
        <p:spPr>
          <a:xfrm>
            <a:off x="2120900" y="2905124"/>
            <a:ext cx="5156200" cy="3952875"/>
          </a:xfrm>
          <a:prstGeom prst="rect">
            <a:avLst/>
          </a:prstGeom>
        </p:spPr>
      </p:pic>
    </p:spTree>
    <p:extLst>
      <p:ext uri="{BB962C8B-B14F-4D97-AF65-F5344CB8AC3E}">
        <p14:creationId xmlns:p14="http://schemas.microsoft.com/office/powerpoint/2010/main" val="577425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AVERAGE (Συνάρτηση AVERAGE)</a:t>
            </a:r>
          </a:p>
        </p:txBody>
      </p:sp>
      <p:sp>
        <p:nvSpPr>
          <p:cNvPr id="3" name="Content Placeholder 2"/>
          <p:cNvSpPr>
            <a:spLocks noGrp="1"/>
          </p:cNvSpPr>
          <p:nvPr>
            <p:ph idx="1"/>
          </p:nvPr>
        </p:nvSpPr>
        <p:spPr/>
        <p:txBody>
          <a:bodyPr/>
          <a:lstStyle/>
          <a:p>
            <a:r>
              <a:rPr lang="el-GR" dirty="0"/>
              <a:t>Επιστρέφει τον μέσο όρο (αριθμητικό μέσο) των ορισμάτων. Για παράδειγμα, εάν η περιοχή A1:A20 περιέχει αριθμούς, ο τύπος =AVERAGE(A1:A20) επιστρέφει το μέσο όρο αυτών των αριθμών.</a:t>
            </a:r>
            <a:endParaRPr lang="en-US" dirty="0"/>
          </a:p>
        </p:txBody>
      </p:sp>
    </p:spTree>
    <p:extLst>
      <p:ext uri="{BB962C8B-B14F-4D97-AF65-F5344CB8AC3E}">
        <p14:creationId xmlns:p14="http://schemas.microsoft.com/office/powerpoint/2010/main" val="3560888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AVERAGE</a:t>
            </a:r>
            <a:r>
              <a:rPr lang="el-GR" dirty="0" smtClean="0"/>
              <a:t> ΣΥΝΤΑΞΗ</a:t>
            </a:r>
            <a:endParaRPr lang="en-US" dirty="0"/>
          </a:p>
        </p:txBody>
      </p:sp>
      <p:sp>
        <p:nvSpPr>
          <p:cNvPr id="3" name="Content Placeholder 2"/>
          <p:cNvSpPr>
            <a:spLocks noGrp="1"/>
          </p:cNvSpPr>
          <p:nvPr>
            <p:ph idx="1"/>
          </p:nvPr>
        </p:nvSpPr>
        <p:spPr/>
        <p:txBody>
          <a:bodyPr>
            <a:normAutofit fontScale="92500" lnSpcReduction="20000"/>
          </a:bodyPr>
          <a:lstStyle/>
          <a:p>
            <a:r>
              <a:rPr lang="el-GR" dirty="0"/>
              <a:t>AVERAGE(αριθμός1; [αριθμός2];...)</a:t>
            </a:r>
          </a:p>
          <a:p>
            <a:endParaRPr lang="el-GR" dirty="0"/>
          </a:p>
          <a:p>
            <a:r>
              <a:rPr lang="el-GR" dirty="0"/>
              <a:t>Η σύνταξη της συνάρτησης AVERAGE περιλαμβάνει τα παρακάτω ορίσματα:</a:t>
            </a:r>
          </a:p>
          <a:p>
            <a:endParaRPr lang="el-GR" dirty="0"/>
          </a:p>
          <a:p>
            <a:r>
              <a:rPr lang="el-GR" dirty="0" smtClean="0"/>
              <a:t>Αριθμός1 - Ο </a:t>
            </a:r>
            <a:r>
              <a:rPr lang="el-GR" dirty="0"/>
              <a:t>πρώτος αριθμός, η αναφορά κελιού ή η περιοχή για τα οποία θέλετε το μέσο όρο.</a:t>
            </a:r>
          </a:p>
          <a:p>
            <a:endParaRPr lang="el-GR" dirty="0"/>
          </a:p>
          <a:p>
            <a:r>
              <a:rPr lang="el-GR" dirty="0"/>
              <a:t>Αριθμός2; ... </a:t>
            </a:r>
            <a:r>
              <a:rPr lang="el-GR" dirty="0" smtClean="0"/>
              <a:t>Πρόσθετοι </a:t>
            </a:r>
            <a:r>
              <a:rPr lang="el-GR" dirty="0"/>
              <a:t>αριθμοί, αναφορές κελιών ή περιοχές για τα οποία θέλετε το μέσο όρο, μέχρι 255 το πολύ.</a:t>
            </a:r>
            <a:endParaRPr lang="en-US" dirty="0"/>
          </a:p>
        </p:txBody>
      </p:sp>
    </p:spTree>
    <p:extLst>
      <p:ext uri="{BB962C8B-B14F-4D97-AF65-F5344CB8AC3E}">
        <p14:creationId xmlns:p14="http://schemas.microsoft.com/office/powerpoint/2010/main" val="4171991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Συνάρτηση MAX</a:t>
            </a:r>
            <a:endParaRPr lang="en-US" dirty="0"/>
          </a:p>
        </p:txBody>
      </p:sp>
      <p:sp>
        <p:nvSpPr>
          <p:cNvPr id="3" name="Content Placeholder 2"/>
          <p:cNvSpPr>
            <a:spLocks noGrp="1"/>
          </p:cNvSpPr>
          <p:nvPr>
            <p:ph idx="1"/>
          </p:nvPr>
        </p:nvSpPr>
        <p:spPr/>
        <p:txBody>
          <a:bodyPr>
            <a:normAutofit fontScale="92500" lnSpcReduction="20000"/>
          </a:bodyPr>
          <a:lstStyle/>
          <a:p>
            <a:r>
              <a:rPr lang="el-GR" dirty="0"/>
              <a:t>Επιστρέφει τη μέγιστη τιμή ενός συνόλου τιμών.</a:t>
            </a:r>
          </a:p>
          <a:p>
            <a:pPr marL="118872" indent="0">
              <a:buNone/>
            </a:pPr>
            <a:r>
              <a:rPr lang="el-GR" b="1" dirty="0" smtClean="0"/>
              <a:t>Σύνταξη</a:t>
            </a:r>
            <a:endParaRPr lang="el-GR" b="1" dirty="0"/>
          </a:p>
          <a:p>
            <a:r>
              <a:rPr lang="el-GR" dirty="0"/>
              <a:t>MAX(αριθμός1; [αριθμός2]; ...)</a:t>
            </a:r>
          </a:p>
          <a:p>
            <a:endParaRPr lang="el-GR" dirty="0"/>
          </a:p>
          <a:p>
            <a:r>
              <a:rPr lang="el-GR" dirty="0"/>
              <a:t>Η σύνταξη της συνάρτησης MAX περιλαμβάνει τα παρακάτω ορίσματα:</a:t>
            </a:r>
          </a:p>
          <a:p>
            <a:endParaRPr lang="el-GR" dirty="0"/>
          </a:p>
          <a:p>
            <a:r>
              <a:rPr lang="el-GR" dirty="0"/>
              <a:t>Αριθμός1; αριθμός2; ...    Το όρισμα αριθμός1 είναι υποχρεωτικό, οι επακόλουθοι αριθμοί είναι προαιρετικοί. 1 έως 255 αριθμοί για τους οποίους θέλετε να βρείτε τη μέγιστη τιμή.</a:t>
            </a:r>
            <a:endParaRPr lang="en-US" dirty="0"/>
          </a:p>
        </p:txBody>
      </p:sp>
    </p:spTree>
    <p:extLst>
      <p:ext uri="{BB962C8B-B14F-4D97-AF65-F5344CB8AC3E}">
        <p14:creationId xmlns:p14="http://schemas.microsoft.com/office/powerpoint/2010/main" val="42598215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ＭＳ ゴシック"/>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Module.thmx</Template>
  <TotalTime>84</TotalTime>
  <Words>880</Words>
  <Application>Microsoft Office PowerPoint</Application>
  <PresentationFormat>On-screen Show (4:3)</PresentationFormat>
  <Paragraphs>93</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Corbel</vt:lpstr>
      <vt:lpstr>Wingdings</vt:lpstr>
      <vt:lpstr>Wingdings 2</vt:lpstr>
      <vt:lpstr>Wingdings 3</vt:lpstr>
      <vt:lpstr>Module</vt:lpstr>
      <vt:lpstr>ΑΠΛΕΣ ΣΥΝΑΡΤΗΣΕΙΣ ΣΤΟ  EXCEL</vt:lpstr>
      <vt:lpstr>SUM (Συνάρτηση SUM)</vt:lpstr>
      <vt:lpstr>ΣΥΝΤΑΞΗ</vt:lpstr>
      <vt:lpstr>ΠΑΡΑΔΕΙΓΜΑ</vt:lpstr>
      <vt:lpstr>Γρήγορο άθροισμα με τη γραμμή κατάστασης</vt:lpstr>
      <vt:lpstr>Χρήση του Οδηγού Αυτόματης Άθροισης</vt:lpstr>
      <vt:lpstr>AVERAGE (Συνάρτηση AVERAGE)</vt:lpstr>
      <vt:lpstr>AVERAGE ΣΥΝΤΑΞΗ</vt:lpstr>
      <vt:lpstr>Συνάρτηση MAX</vt:lpstr>
      <vt:lpstr>Συνάρτηση MIN</vt:lpstr>
      <vt:lpstr>Συνάρτηση COUNT</vt:lpstr>
      <vt:lpstr>Συνάρτηση COUNT ΣΥΝΤΑΞΗΣύνταξη</vt:lpstr>
      <vt:lpstr>Συνάρτηση COUNTA</vt:lpstr>
      <vt:lpstr>ΣΥΝΑΡΤΗΣΗ COUNTBLANK</vt:lpstr>
      <vt:lpstr>Συνάρτηση ROUND</vt:lpstr>
      <vt:lpstr>Συνάρτηση ROUND - ΠΑΡΑΔΕΙΓΜΑ</vt:lpstr>
      <vt:lpstr>Συναρτήσεις LEFT &amp; RIGHT</vt:lpstr>
      <vt:lpstr>Συναρτήσεις LEFT &amp; RIGHT</vt:lpstr>
      <vt:lpstr>Συναρτήσεις LEFT &amp; 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ΑΠΛΕΣ ΣΥΝΑΡΤΗΣΕΙΣ ΣΤΟ  EXCEL</dc:title>
  <dc:creator>Vasilia Peppa</dc:creator>
  <cp:lastModifiedBy>USER</cp:lastModifiedBy>
  <cp:revision>8</cp:revision>
  <dcterms:created xsi:type="dcterms:W3CDTF">2021-03-28T17:30:38Z</dcterms:created>
  <dcterms:modified xsi:type="dcterms:W3CDTF">2023-03-22T15:16:55Z</dcterms:modified>
</cp:coreProperties>
</file>