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75" r:id="rId7"/>
    <p:sldId id="260" r:id="rId8"/>
    <p:sldId id="277" r:id="rId9"/>
    <p:sldId id="278" r:id="rId10"/>
    <p:sldId id="279" r:id="rId11"/>
    <p:sldId id="280" r:id="rId12"/>
    <p:sldId id="261" r:id="rId13"/>
    <p:sldId id="281" r:id="rId14"/>
    <p:sldId id="262" r:id="rId15"/>
    <p:sldId id="282" r:id="rId16"/>
    <p:sldId id="283" r:id="rId17"/>
    <p:sldId id="284" r:id="rId18"/>
    <p:sldId id="286" r:id="rId19"/>
    <p:sldId id="287" r:id="rId20"/>
    <p:sldId id="288" r:id="rId21"/>
    <p:sldId id="285" r:id="rId22"/>
    <p:sldId id="289" r:id="rId23"/>
    <p:sldId id="291" r:id="rId24"/>
    <p:sldId id="290" r:id="rId25"/>
    <p:sldId id="294" r:id="rId26"/>
    <p:sldId id="295" r:id="rId27"/>
    <p:sldId id="296" r:id="rId28"/>
    <p:sldId id="297" r:id="rId29"/>
    <p:sldId id="298" r:id="rId30"/>
    <p:sldId id="299"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8" autoAdjust="0"/>
    <p:restoredTop sz="94660"/>
  </p:normalViewPr>
  <p:slideViewPr>
    <p:cSldViewPr snapToGrid="0">
      <p:cViewPr varScale="1">
        <p:scale>
          <a:sx n="151" d="100"/>
          <a:sy n="151" d="100"/>
        </p:scale>
        <p:origin x="1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7C7533-C864-71F4-4B2C-7E8CC31E729D}"/>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colorTemperature colorTemp="9446"/>
                    </a14:imgEffect>
                    <a14:imgEffect>
                      <a14:saturation sat="108000"/>
                    </a14:imgEffect>
                    <a14:imgEffect>
                      <a14:brightnessContrast contrast="14000"/>
                    </a14:imgEffect>
                  </a14:imgLayer>
                </a14:imgProps>
              </a:ext>
              <a:ext uri="{28A0092B-C50C-407E-A947-70E740481C1C}">
                <a14:useLocalDpi xmlns:a14="http://schemas.microsoft.com/office/drawing/2010/main" val="0"/>
              </a:ext>
            </a:extLst>
          </a:blip>
          <a:stretch>
            <a:fillRect/>
          </a:stretch>
        </p:blipFill>
        <p:spPr>
          <a:xfrm>
            <a:off x="0" y="1"/>
            <a:ext cx="11241510" cy="6858000"/>
          </a:xfrm>
          <a:prstGeom prst="rect">
            <a:avLst/>
          </a:prstGeom>
        </p:spPr>
      </p:pic>
      <p:sp>
        <p:nvSpPr>
          <p:cNvPr id="9" name="Rectangle 8">
            <a:extLst>
              <a:ext uri="{FF2B5EF4-FFF2-40B4-BE49-F238E27FC236}">
                <a16:creationId xmlns:a16="http://schemas.microsoft.com/office/drawing/2014/main" id="{6E91612B-E446-2D15-4A8A-9C92CD369B1C}"/>
              </a:ext>
            </a:extLst>
          </p:cNvPr>
          <p:cNvSpPr/>
          <p:nvPr userDrawn="1"/>
        </p:nvSpPr>
        <p:spPr>
          <a:xfrm>
            <a:off x="11180417" y="0"/>
            <a:ext cx="1011583"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FF055-2B8E-9DD7-F254-454787975381}"/>
              </a:ext>
            </a:extLst>
          </p:cNvPr>
          <p:cNvSpPr>
            <a:spLocks noGrp="1"/>
          </p:cNvSpPr>
          <p:nvPr>
            <p:ph type="ctrTitle"/>
          </p:nvPr>
        </p:nvSpPr>
        <p:spPr>
          <a:xfrm>
            <a:off x="344556" y="1798225"/>
            <a:ext cx="10676835" cy="1293950"/>
          </a:xfrm>
        </p:spPr>
        <p:txBody>
          <a:bodyPr anchor="b">
            <a:normAutofit/>
          </a:bodyPr>
          <a:lstStyle>
            <a:lvl1pPr algn="ctr">
              <a:defRPr sz="5400" b="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0271E03-C713-B4F8-700C-E8C4CAC20AAE}"/>
              </a:ext>
            </a:extLst>
          </p:cNvPr>
          <p:cNvSpPr>
            <a:spLocks noGrp="1"/>
          </p:cNvSpPr>
          <p:nvPr>
            <p:ph type="subTitle" idx="1"/>
          </p:nvPr>
        </p:nvSpPr>
        <p:spPr>
          <a:xfrm>
            <a:off x="1462157" y="5551143"/>
            <a:ext cx="9144000" cy="625474"/>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7788A63-3F46-794E-203A-82913968A49E}"/>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640D19BB-8CBC-DC43-A62F-E9696B71F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4AFAD-EAA9-75F8-F91E-AC131CCBD0A7}"/>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03797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1C735-A907-BD2C-C181-119097FD195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699F6C-BE5C-16B7-F0D1-E733A2C39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75E71-C168-7A73-F7A9-C00FFF613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D7C4F-9CC0-908A-304F-DAD159215928}"/>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3F3ACBFD-B471-DCBF-D905-E92E86B44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AA0EB-2265-5219-2797-AE6038E84D5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7486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1B075E-2210-0956-17EB-8B1BC6D0BAB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28C9D6F0-470D-714A-49D6-12D0AD1555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524D0-3113-2185-9E4E-0F133D471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09022-FA99-D4CC-379B-8DAE63F6DD8D}"/>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C9046666-C0CB-E54F-B1E5-CB94F494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ABA4-476C-4E71-ED27-7A9DB71480D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5887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2E6211-CECA-A254-D4E8-B5CF3B6027D6}"/>
              </a:ext>
            </a:extLst>
          </p:cNvPr>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0" y="5114"/>
            <a:ext cx="12192000" cy="6852886"/>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69608570-E2FD-800D-8DD9-F6154609A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42846-5580-6B9B-0C9A-0C1560890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B25F6-2624-0FA9-F441-3D9555B3FEA4}"/>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DB3E21A2-745D-FF4C-045E-6DA916746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0F0DC-E9C5-0652-5ABF-91A88587D11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72855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0C7097-9A20-AC77-5165-12DD589DAC3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3E8128-D40F-4731-1459-8B14ED925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51B55-4B10-17A5-1FCD-147E0DE66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EC31B-CCAC-43E4-53E2-E556EFDAC248}"/>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5C88D550-75F8-2508-E447-D49BC7BFE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1AE97-3EAB-0AB0-DC40-9D09B07C2D50}"/>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45687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762A0-1E79-D9E5-4640-DD99E39DF2A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1DF345-5684-087F-3BAE-32CC209C3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60631-BAED-2D52-1958-EE1C3A255A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51331-69BE-EBAD-DB16-F95F4211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F27BB-9B9D-373E-6983-144166184B55}"/>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6" name="Footer Placeholder 5">
            <a:extLst>
              <a:ext uri="{FF2B5EF4-FFF2-40B4-BE49-F238E27FC236}">
                <a16:creationId xmlns:a16="http://schemas.microsoft.com/office/drawing/2014/main" id="{FAA9F789-8FC8-C4B9-7810-A027CE4A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934B-2CFB-F7D6-3518-B0F9711A26A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57714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E986DF-D819-FEDC-F36A-D900F4B91BD2}"/>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A3851-A4DA-867D-E179-7876E3C9F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302E4-F19A-8F8B-D9F5-93CC9EA7C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57E6-9A7E-3EF4-4CD7-699A3A6580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3A0B5-F68E-A6F1-CB4E-9457D6277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CFFAE-6D45-E748-2AC3-F17916344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A38A9-0105-CB72-94EC-BC01DCA7112C}"/>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8" name="Footer Placeholder 7">
            <a:extLst>
              <a:ext uri="{FF2B5EF4-FFF2-40B4-BE49-F238E27FC236}">
                <a16:creationId xmlns:a16="http://schemas.microsoft.com/office/drawing/2014/main" id="{84DA539E-E8FA-1427-04BE-AD2013B6D5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6C44C-19BB-51F6-2F0A-8A2FD123D91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52951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924C4C-99FC-6957-4AEB-ACBC1C2C25B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D90A32-E31A-37D3-C899-12C73B41E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32B5B-D082-00AD-8925-721CB81E8669}"/>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4" name="Footer Placeholder 3">
            <a:extLst>
              <a:ext uri="{FF2B5EF4-FFF2-40B4-BE49-F238E27FC236}">
                <a16:creationId xmlns:a16="http://schemas.microsoft.com/office/drawing/2014/main" id="{D605FE30-B5FE-4A49-BF11-A3264ECC7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8A997-5A47-4F8A-75C5-BF719D0036CE}"/>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71147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F2322F-7FA7-BE17-90A7-15FB3066D7D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31DBC84F-DA65-46EB-170A-5239EE7EB93F}"/>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3" name="Footer Placeholder 2">
            <a:extLst>
              <a:ext uri="{FF2B5EF4-FFF2-40B4-BE49-F238E27FC236}">
                <a16:creationId xmlns:a16="http://schemas.microsoft.com/office/drawing/2014/main" id="{74E80692-CFFE-7656-9EAB-8E9E9C85C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9D65B-9C9B-F759-D725-4C1D24D622F2}"/>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85449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7FB14E-AC7D-D149-5AF7-4CBC51821E5E}"/>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E39EA1-F53D-FD05-0BBC-5A708A146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22A61-B5E0-45D8-D427-8369EF173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4DDA8-9586-89F2-2900-FA37D7965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64F2E-B045-D191-4074-6C93C8A8DFCF}"/>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6" name="Footer Placeholder 5">
            <a:extLst>
              <a:ext uri="{FF2B5EF4-FFF2-40B4-BE49-F238E27FC236}">
                <a16:creationId xmlns:a16="http://schemas.microsoft.com/office/drawing/2014/main" id="{6752181D-391D-B963-6E0E-3C3869680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94CD0-4397-DC08-8CB9-DFA5FB66C4B9}"/>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70526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E672EC-E4A6-1B8B-3DFC-15A0DA4E543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84F220-C118-A123-78B0-A7D5E35C3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2DAFCA-AECB-A36D-068C-572C51024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D7676D-2058-D706-BF6B-B0BD3D8C7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B0F0A-BAAF-673C-1241-180E93DC9A29}"/>
              </a:ext>
            </a:extLst>
          </p:cNvPr>
          <p:cNvSpPr>
            <a:spLocks noGrp="1"/>
          </p:cNvSpPr>
          <p:nvPr>
            <p:ph type="dt" sz="half" idx="10"/>
          </p:nvPr>
        </p:nvSpPr>
        <p:spPr/>
        <p:txBody>
          <a:bodyPr/>
          <a:lstStyle/>
          <a:p>
            <a:fld id="{2430EAD0-B0AC-4EDC-B0A6-6D1022512D6C}" type="datetimeFigureOut">
              <a:rPr lang="en-US" smtClean="0"/>
              <a:t>3/14/2024</a:t>
            </a:fld>
            <a:endParaRPr lang="en-US"/>
          </a:p>
        </p:txBody>
      </p:sp>
      <p:sp>
        <p:nvSpPr>
          <p:cNvPr id="6" name="Footer Placeholder 5">
            <a:extLst>
              <a:ext uri="{FF2B5EF4-FFF2-40B4-BE49-F238E27FC236}">
                <a16:creationId xmlns:a16="http://schemas.microsoft.com/office/drawing/2014/main" id="{1B36D8ED-F567-2C85-925A-54C6CFF87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A2A06-B3B8-1EED-F2A3-61F988D041B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7781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3E295-14E5-C6BC-BE7A-CB45C6A2D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5FC48-3C58-5AA0-F6A1-86C011029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2CB46-45DD-8BC5-B7E7-626F9464D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EAD0-B0AC-4EDC-B0A6-6D1022512D6C}" type="datetimeFigureOut">
              <a:rPr lang="en-US" smtClean="0"/>
              <a:t>3/14/2024</a:t>
            </a:fld>
            <a:endParaRPr lang="en-US"/>
          </a:p>
        </p:txBody>
      </p:sp>
      <p:sp>
        <p:nvSpPr>
          <p:cNvPr id="5" name="Footer Placeholder 4">
            <a:extLst>
              <a:ext uri="{FF2B5EF4-FFF2-40B4-BE49-F238E27FC236}">
                <a16:creationId xmlns:a16="http://schemas.microsoft.com/office/drawing/2014/main" id="{916B3079-9AB3-E845-4BF4-2ED8CC022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57E8B-5893-AFE8-DC51-EFCD48ED0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E249-AAE9-4DDD-8FB0-708BBFFD330B}" type="slidenum">
              <a:rPr lang="en-US" smtClean="0"/>
              <a:t>‹#›</a:t>
            </a:fld>
            <a:endParaRPr lang="en-US"/>
          </a:p>
        </p:txBody>
      </p:sp>
    </p:spTree>
    <p:extLst>
      <p:ext uri="{BB962C8B-B14F-4D97-AF65-F5344CB8AC3E}">
        <p14:creationId xmlns:p14="http://schemas.microsoft.com/office/powerpoint/2010/main" val="378933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n.imo.org/localresources/en/KnowledgeCentre/IndexofIMOResolutions/MSCResolutions/MSC.192(79).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48E4-5469-8730-AD68-50E778C82FFE}"/>
              </a:ext>
            </a:extLst>
          </p:cNvPr>
          <p:cNvSpPr>
            <a:spLocks noGrp="1"/>
          </p:cNvSpPr>
          <p:nvPr>
            <p:ph type="ctrTitle"/>
          </p:nvPr>
        </p:nvSpPr>
        <p:spPr>
          <a:xfrm>
            <a:off x="4766365" y="2505009"/>
            <a:ext cx="5080000" cy="1293950"/>
          </a:xfrm>
        </p:spPr>
        <p:txBody>
          <a:bodyPr/>
          <a:lstStyle/>
          <a:p>
            <a:r>
              <a:rPr lang="en-US" b="1" dirty="0"/>
              <a:t>RADAR</a:t>
            </a:r>
          </a:p>
        </p:txBody>
      </p:sp>
      <p:sp>
        <p:nvSpPr>
          <p:cNvPr id="3" name="Subtitle 2">
            <a:extLst>
              <a:ext uri="{FF2B5EF4-FFF2-40B4-BE49-F238E27FC236}">
                <a16:creationId xmlns:a16="http://schemas.microsoft.com/office/drawing/2014/main" id="{F0FE157A-E77D-F688-9463-6FCD1CB65A8B}"/>
              </a:ext>
            </a:extLst>
          </p:cNvPr>
          <p:cNvSpPr>
            <a:spLocks noGrp="1"/>
          </p:cNvSpPr>
          <p:nvPr>
            <p:ph type="subTitle" idx="1"/>
          </p:nvPr>
        </p:nvSpPr>
        <p:spPr>
          <a:xfrm>
            <a:off x="3033230" y="5842691"/>
            <a:ext cx="8575675" cy="625474"/>
          </a:xfrm>
        </p:spPr>
        <p:txBody>
          <a:bodyPr>
            <a:normAutofit fontScale="92500"/>
          </a:bodyPr>
          <a:lstStyle/>
          <a:p>
            <a:r>
              <a:rPr lang="el-GR" dirty="0"/>
              <a:t>Χαρακτηριστικά των </a:t>
            </a:r>
            <a:r>
              <a:rPr lang="en-US" dirty="0"/>
              <a:t>Radar </a:t>
            </a:r>
            <a:r>
              <a:rPr lang="el-GR" dirty="0"/>
              <a:t>– Πως επηρεάζουν</a:t>
            </a:r>
            <a:r>
              <a:rPr lang="en-US" dirty="0"/>
              <a:t>– </a:t>
            </a:r>
            <a:r>
              <a:rPr lang="el-GR" dirty="0"/>
              <a:t>Σύγκριση τύπων </a:t>
            </a:r>
            <a:r>
              <a:rPr lang="en-US" dirty="0"/>
              <a:t>Radar</a:t>
            </a:r>
          </a:p>
        </p:txBody>
      </p:sp>
    </p:spTree>
    <p:extLst>
      <p:ext uri="{BB962C8B-B14F-4D97-AF65-F5344CB8AC3E}">
        <p14:creationId xmlns:p14="http://schemas.microsoft.com/office/powerpoint/2010/main" val="78563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84CB-428E-3BFC-62C1-84B1C05C3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13711-51D0-23C6-BDD0-B97A4B1B85FF}"/>
              </a:ext>
            </a:extLst>
          </p:cNvPr>
          <p:cNvSpPr>
            <a:spLocks noGrp="1"/>
          </p:cNvSpPr>
          <p:nvPr>
            <p:ph type="title"/>
          </p:nvPr>
        </p:nvSpPr>
        <p:spPr>
          <a:xfrm>
            <a:off x="165537" y="181303"/>
            <a:ext cx="6944711" cy="922283"/>
          </a:xfrm>
        </p:spPr>
        <p:txBody>
          <a:bodyPr>
            <a:normAutofit/>
          </a:bodyPr>
          <a:lstStyle/>
          <a:p>
            <a:r>
              <a:rPr lang="el-GR" sz="4000" b="1" dirty="0"/>
              <a:t>Μήκος κύματος (</a:t>
            </a:r>
            <a:r>
              <a:rPr lang="en-US" sz="4000" b="1" dirty="0"/>
              <a:t>Wavelength)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47791D-1238-E5C6-E519-6762C421C229}"/>
                  </a:ext>
                </a:extLst>
              </p:cNvPr>
              <p:cNvSpPr>
                <a:spLocks noGrp="1"/>
              </p:cNvSpPr>
              <p:nvPr>
                <p:ph sz="half" idx="1"/>
              </p:nvPr>
            </p:nvSpPr>
            <p:spPr>
              <a:xfrm>
                <a:off x="112089" y="1190298"/>
                <a:ext cx="6194118" cy="5486400"/>
              </a:xfrm>
            </p:spPr>
            <p:txBody>
              <a:bodyPr>
                <a:normAutofit fontScale="55000" lnSpcReduction="20000"/>
              </a:bodyPr>
              <a:lstStyle/>
              <a:p>
                <a:r>
                  <a:rPr lang="el-GR" dirty="0"/>
                  <a:t>Μήκος κύματος </a:t>
                </a:r>
                <a:r>
                  <a:rPr lang="en-US" dirty="0"/>
                  <a:t>(</a:t>
                </a:r>
                <a:r>
                  <a:rPr lang="el-GR" dirty="0"/>
                  <a:t>λ) ενός ηλεκτρομαγνητικού κύματος είναι το μήκος του από ένα σημείο του κύματος έως το ίδιο σημείο στο επόμενο κύμα και εκφράζεται σε μονάδα μήκους (</a:t>
                </a:r>
                <a:r>
                  <a:rPr lang="en-US" dirty="0"/>
                  <a:t>mm, cm, m </a:t>
                </a:r>
                <a:r>
                  <a:rPr lang="el-GR" dirty="0" err="1"/>
                  <a:t>κλπ</a:t>
                </a:r>
                <a:r>
                  <a:rPr lang="el-GR" dirty="0"/>
                  <a:t>).</a:t>
                </a:r>
              </a:p>
              <a:p>
                <a:r>
                  <a:rPr lang="el-GR" dirty="0"/>
                  <a:t>Για να βρούμε το μήκος κύματος εφαρμόζουμε τον παρακάτω τύπο:</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𝝀</m:t>
                      </m:r>
                      <m:r>
                        <a:rPr lang="el-GR"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𝒄</m:t>
                          </m:r>
                        </m:num>
                        <m:den>
                          <m:r>
                            <a:rPr lang="en-US" b="1" i="1" smtClean="0">
                              <a:latin typeface="Cambria Math" panose="02040503050406030204" pitchFamily="18" charset="0"/>
                            </a:rPr>
                            <m:t>𝒇</m:t>
                          </m:r>
                        </m:den>
                      </m:f>
                    </m:oMath>
                  </m:oMathPara>
                </a14:m>
                <a:endParaRPr lang="en-US" b="1" dirty="0"/>
              </a:p>
              <a:p>
                <a:pPr marL="0" indent="0">
                  <a:buNone/>
                </a:pPr>
                <a:r>
                  <a:rPr lang="el-GR" sz="2400" b="1" dirty="0"/>
                  <a:t>Όπου</a:t>
                </a:r>
                <a:r>
                  <a:rPr lang="en-US" sz="2400" b="1" dirty="0"/>
                  <a:t>:</a:t>
                </a:r>
              </a:p>
              <a:p>
                <a:pPr marL="0" indent="0">
                  <a:buNone/>
                </a:pPr>
                <a:r>
                  <a:rPr lang="en-US" sz="2400" b="1" dirty="0"/>
                  <a:t>c </a:t>
                </a:r>
                <a:r>
                  <a:rPr lang="el-GR" sz="2400" dirty="0"/>
                  <a:t>η ταχύτητα διάδοσης των </a:t>
                </a:r>
                <a:r>
                  <a:rPr lang="el-GR" sz="2400" dirty="0" err="1"/>
                  <a:t>ηλ</a:t>
                </a:r>
                <a:r>
                  <a:rPr lang="el-GR" sz="2400" dirty="0"/>
                  <a:t>/μαγνητικών κυμάτων = με την ταχύτητα του φωτός (300000</a:t>
                </a:r>
                <a:r>
                  <a:rPr lang="en-US" sz="2400" dirty="0"/>
                  <a:t> m/sec)</a:t>
                </a:r>
                <a:r>
                  <a:rPr lang="el-GR" sz="2400" dirty="0"/>
                  <a:t> </a:t>
                </a:r>
                <a:endParaRPr lang="en-US" sz="2400" dirty="0"/>
              </a:p>
              <a:p>
                <a:pPr marL="0" indent="0">
                  <a:buNone/>
                </a:pPr>
                <a:r>
                  <a:rPr lang="en-US" sz="2200" b="1" dirty="0"/>
                  <a:t>f </a:t>
                </a:r>
                <a:r>
                  <a:rPr lang="el-GR" sz="2200" dirty="0"/>
                  <a:t>η συχνότητα των ηλεκτρομαγνητικών κυμάτων</a:t>
                </a:r>
                <a:endParaRPr lang="en-US" sz="2200" dirty="0"/>
              </a:p>
              <a:p>
                <a:pPr marL="0" indent="0">
                  <a:buNone/>
                </a:pPr>
                <a:r>
                  <a:rPr lang="el-GR" sz="2200" dirty="0"/>
                  <a:t>Π.χ. το μήκος κύματος ενός </a:t>
                </a:r>
                <a:r>
                  <a:rPr lang="en-US" sz="2200" dirty="0"/>
                  <a:t>Radar </a:t>
                </a:r>
                <a:r>
                  <a:rPr lang="el-GR" sz="2200" dirty="0"/>
                  <a:t>που εκπέμπει σε συχνότητα </a:t>
                </a:r>
                <a:r>
                  <a:rPr lang="en-US" sz="2200" dirty="0"/>
                  <a:t>9.3 </a:t>
                </a:r>
                <a:r>
                  <a:rPr lang="en-US" sz="2200" dirty="0" err="1"/>
                  <a:t>Ghz</a:t>
                </a:r>
                <a:r>
                  <a:rPr lang="en-US" sz="2200" dirty="0"/>
                  <a:t> </a:t>
                </a:r>
                <a:r>
                  <a:rPr lang="el-GR" sz="2200" dirty="0"/>
                  <a:t>είναι</a:t>
                </a:r>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r>
                        <a:rPr lang="el-GR" sz="2200" b="1" i="1" smtClean="0">
                          <a:latin typeface="Cambria Math" panose="02040503050406030204" pitchFamily="18" charset="0"/>
                        </a:rPr>
                        <m:t>𝝀</m:t>
                      </m:r>
                      <m:r>
                        <a:rPr lang="el-GR" sz="2200" b="1" i="1" smtClean="0">
                          <a:latin typeface="Cambria Math" panose="02040503050406030204" pitchFamily="18" charset="0"/>
                        </a:rPr>
                        <m:t>=</m:t>
                      </m:r>
                      <m:r>
                        <m:rPr>
                          <m:nor/>
                        </m:rPr>
                        <a:rPr lang="el-GR" sz="2400" b="1"/>
                        <m:t>300</m:t>
                      </m:r>
                      <m:r>
                        <m:rPr>
                          <m:nor/>
                        </m:rPr>
                        <a:rPr lang="en-US" sz="2400" b="1" i="0" smtClean="0"/>
                        <m:t>.</m:t>
                      </m:r>
                      <m:r>
                        <m:rPr>
                          <m:nor/>
                        </m:rPr>
                        <a:rPr lang="el-GR" sz="2400" b="1"/>
                        <m:t>000</m:t>
                      </m:r>
                      <m:r>
                        <m:rPr>
                          <m:nor/>
                        </m:rPr>
                        <a:rPr lang="en-US" sz="2400" b="1" i="0" smtClean="0"/>
                        <m:t>K</m:t>
                      </m:r>
                      <m:r>
                        <m:rPr>
                          <m:nor/>
                        </m:rPr>
                        <a:rPr lang="en-US" sz="2400" b="1"/>
                        <m:t>m</m:t>
                      </m:r>
                      <m:r>
                        <m:rPr>
                          <m:nor/>
                        </m:rPr>
                        <a:rPr lang="en-US" sz="2400" b="1"/>
                        <m:t>/</m:t>
                      </m:r>
                      <m:r>
                        <m:rPr>
                          <m:nor/>
                        </m:rPr>
                        <a:rPr lang="en-US" sz="2400" b="1"/>
                        <m:t>sec</m:t>
                      </m:r>
                      <m:r>
                        <m:rPr>
                          <m:nor/>
                        </m:rPr>
                        <a:rPr lang="en-US" sz="2400" b="1" i="0" smtClean="0"/>
                        <m:t> : </m:t>
                      </m:r>
                      <m:r>
                        <m:rPr>
                          <m:nor/>
                        </m:rPr>
                        <a:rPr lang="en-US" sz="2400" b="1"/>
                        <m:t>9</m:t>
                      </m:r>
                      <m:r>
                        <m:rPr>
                          <m:nor/>
                        </m:rPr>
                        <a:rPr lang="el-GR" sz="2400" b="1" i="0" smtClean="0"/>
                        <m:t>.</m:t>
                      </m:r>
                      <m:r>
                        <m:rPr>
                          <m:nor/>
                        </m:rPr>
                        <a:rPr lang="en-US" sz="2400" b="1"/>
                        <m:t>300</m:t>
                      </m:r>
                      <m:r>
                        <m:rPr>
                          <m:nor/>
                        </m:rPr>
                        <a:rPr lang="el-GR" sz="2400" b="1" i="0" smtClean="0"/>
                        <m:t>.</m:t>
                      </m:r>
                      <m:r>
                        <m:rPr>
                          <m:nor/>
                        </m:rPr>
                        <a:rPr lang="en-US" sz="2400" b="1"/>
                        <m:t>000</m:t>
                      </m:r>
                      <m:r>
                        <m:rPr>
                          <m:nor/>
                        </m:rPr>
                        <a:rPr lang="el-GR" sz="2400" b="1" i="0" smtClean="0"/>
                        <m:t>.</m:t>
                      </m:r>
                      <m:r>
                        <m:rPr>
                          <m:nor/>
                        </m:rPr>
                        <a:rPr lang="en-US" sz="2400" b="1"/>
                        <m:t>000</m:t>
                      </m:r>
                      <m:r>
                        <m:rPr>
                          <m:nor/>
                        </m:rPr>
                        <a:rPr lang="en-US" sz="2400" b="1"/>
                        <m:t>hz</m:t>
                      </m:r>
                      <m:r>
                        <m:rPr>
                          <m:nor/>
                        </m:rPr>
                        <a:rPr lang="en-US" sz="2400" b="1" i="0" smtClean="0"/>
                        <m:t>= 3.22</m:t>
                      </m:r>
                      <m:r>
                        <m:rPr>
                          <m:nor/>
                        </m:rPr>
                        <a:rPr lang="en-US" sz="2400" b="1" i="0" smtClean="0"/>
                        <m:t>cm</m:t>
                      </m:r>
                      <m:r>
                        <m:rPr>
                          <m:nor/>
                        </m:rPr>
                        <a:rPr lang="en-US" sz="2400" b="1" i="0" smtClean="0"/>
                        <m:t> </m:t>
                      </m:r>
                      <m:r>
                        <m:rPr>
                          <m:nor/>
                        </m:rPr>
                        <a:rPr lang="el-GR" sz="2400" b="1" i="0" smtClean="0"/>
                        <m:t>ή</m:t>
                      </m:r>
                      <m:r>
                        <m:rPr>
                          <m:nor/>
                        </m:rPr>
                        <a:rPr lang="el-GR" sz="2400" b="1" i="0" smtClean="0"/>
                        <m:t> 32.2</m:t>
                      </m:r>
                      <m:r>
                        <m:rPr>
                          <m:nor/>
                        </m:rPr>
                        <a:rPr lang="en-US" sz="2400" b="1" i="0" smtClean="0"/>
                        <m:t>mm</m:t>
                      </m:r>
                      <m:r>
                        <m:rPr>
                          <m:nor/>
                        </m:rPr>
                        <a:rPr lang="en-US" sz="2400" b="0" i="0" smtClean="0"/>
                        <m:t>   </m:t>
                      </m:r>
                    </m:oMath>
                  </m:oMathPara>
                </a14:m>
                <a:endParaRPr lang="en-US" sz="2200" dirty="0"/>
              </a:p>
              <a:p>
                <a:pPr marL="0" indent="0">
                  <a:buNone/>
                </a:pPr>
                <a:r>
                  <a:rPr lang="el-GR" sz="2200" dirty="0"/>
                  <a:t>Για ένα </a:t>
                </a:r>
                <a:r>
                  <a:rPr lang="en-US" sz="2200" dirty="0"/>
                  <a:t>Radar </a:t>
                </a:r>
                <a:r>
                  <a:rPr lang="el-GR" sz="2200" dirty="0"/>
                  <a:t>με συχνότητα εκπομπής 3.4 </a:t>
                </a:r>
                <a:r>
                  <a:rPr lang="en-US" sz="2200" dirty="0" err="1"/>
                  <a:t>Ghz</a:t>
                </a:r>
                <a:r>
                  <a:rPr lang="en-US" sz="2200" dirty="0"/>
                  <a:t> </a:t>
                </a:r>
                <a:r>
                  <a:rPr lang="el-GR" sz="2200" dirty="0"/>
                  <a:t>είναι:</a:t>
                </a:r>
              </a:p>
              <a:p>
                <a:pPr marL="0" indent="0">
                  <a:buNone/>
                </a:pPr>
                <a:endParaRPr lang="el-GR" sz="2200"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l-GR" sz="2500" b="1" i="1" smtClean="0">
                          <a:latin typeface="Cambria Math" panose="02040503050406030204" pitchFamily="18" charset="0"/>
                        </a:rPr>
                        <m:t>𝝀</m:t>
                      </m:r>
                      <m:r>
                        <a:rPr lang="el-GR" sz="2500" b="1" i="1" smtClean="0">
                          <a:latin typeface="Cambria Math" panose="02040503050406030204" pitchFamily="18" charset="0"/>
                        </a:rPr>
                        <m:t>=</m:t>
                      </m:r>
                      <m:r>
                        <m:rPr>
                          <m:nor/>
                        </m:rPr>
                        <a:rPr lang="el-GR" sz="2500" b="1"/>
                        <m:t>300</m:t>
                      </m:r>
                      <m:r>
                        <m:rPr>
                          <m:nor/>
                        </m:rPr>
                        <a:rPr lang="en-US" sz="2500" b="1" i="0" smtClean="0"/>
                        <m:t>.</m:t>
                      </m:r>
                      <m:r>
                        <m:rPr>
                          <m:nor/>
                        </m:rPr>
                        <a:rPr lang="el-GR" sz="2500" b="1"/>
                        <m:t>000</m:t>
                      </m:r>
                      <m:r>
                        <m:rPr>
                          <m:nor/>
                        </m:rPr>
                        <a:rPr lang="en-US" sz="2500" b="1" i="0" smtClean="0"/>
                        <m:t>K</m:t>
                      </m:r>
                      <m:r>
                        <m:rPr>
                          <m:nor/>
                        </m:rPr>
                        <a:rPr lang="en-US" sz="2500" b="1"/>
                        <m:t>m</m:t>
                      </m:r>
                      <m:r>
                        <m:rPr>
                          <m:nor/>
                        </m:rPr>
                        <a:rPr lang="en-US" sz="2500" b="1"/>
                        <m:t>/</m:t>
                      </m:r>
                      <m:r>
                        <m:rPr>
                          <m:nor/>
                        </m:rPr>
                        <a:rPr lang="en-US" sz="2500" b="1"/>
                        <m:t>sec</m:t>
                      </m:r>
                      <m:r>
                        <m:rPr>
                          <m:nor/>
                        </m:rPr>
                        <a:rPr lang="en-US" sz="2500" b="1" i="0" smtClean="0"/>
                        <m:t> : </m:t>
                      </m:r>
                      <m:r>
                        <m:rPr>
                          <m:nor/>
                        </m:rPr>
                        <a:rPr lang="el-GR" sz="2500" b="1" i="0" smtClean="0"/>
                        <m:t>3.4</m:t>
                      </m:r>
                      <m:r>
                        <m:rPr>
                          <m:nor/>
                        </m:rPr>
                        <a:rPr lang="en-US" sz="2500" b="1"/>
                        <m:t>00</m:t>
                      </m:r>
                      <m:r>
                        <m:rPr>
                          <m:nor/>
                        </m:rPr>
                        <a:rPr lang="el-GR" sz="2500" b="1" i="0" smtClean="0"/>
                        <m:t>.</m:t>
                      </m:r>
                      <m:r>
                        <m:rPr>
                          <m:nor/>
                        </m:rPr>
                        <a:rPr lang="en-US" sz="2500" b="1"/>
                        <m:t>000</m:t>
                      </m:r>
                      <m:r>
                        <m:rPr>
                          <m:nor/>
                        </m:rPr>
                        <a:rPr lang="el-GR" sz="2500" b="1" i="0" smtClean="0"/>
                        <m:t>.</m:t>
                      </m:r>
                      <m:r>
                        <m:rPr>
                          <m:nor/>
                        </m:rPr>
                        <a:rPr lang="en-US" sz="2500" b="1"/>
                        <m:t>000</m:t>
                      </m:r>
                      <m:r>
                        <m:rPr>
                          <m:nor/>
                        </m:rPr>
                        <a:rPr lang="en-US" sz="2500" b="1"/>
                        <m:t>hz</m:t>
                      </m:r>
                      <m:r>
                        <m:rPr>
                          <m:nor/>
                        </m:rPr>
                        <a:rPr lang="en-US" sz="2500" b="1" i="0" smtClean="0"/>
                        <m:t>= </m:t>
                      </m:r>
                      <m:r>
                        <m:rPr>
                          <m:nor/>
                        </m:rPr>
                        <a:rPr lang="el-GR" sz="2500" b="1" i="0" smtClean="0"/>
                        <m:t>8</m:t>
                      </m:r>
                      <m:r>
                        <m:rPr>
                          <m:nor/>
                        </m:rPr>
                        <a:rPr lang="en-US" sz="2500" b="1" i="0" smtClean="0"/>
                        <m:t>.</m:t>
                      </m:r>
                      <m:r>
                        <m:rPr>
                          <m:nor/>
                        </m:rPr>
                        <a:rPr lang="el-GR" sz="2500" b="1" i="0" smtClean="0"/>
                        <m:t>8</m:t>
                      </m:r>
                      <m:r>
                        <m:rPr>
                          <m:nor/>
                        </m:rPr>
                        <a:rPr lang="en-US" sz="2500" b="1" i="0" smtClean="0"/>
                        <m:t>2</m:t>
                      </m:r>
                      <m:r>
                        <m:rPr>
                          <m:nor/>
                        </m:rPr>
                        <a:rPr lang="en-US" sz="2500" b="1" i="0" smtClean="0"/>
                        <m:t>cm</m:t>
                      </m:r>
                      <m:r>
                        <m:rPr>
                          <m:nor/>
                        </m:rPr>
                        <a:rPr lang="en-US" sz="2500" b="1" i="0" smtClean="0"/>
                        <m:t> </m:t>
                      </m:r>
                      <m:r>
                        <m:rPr>
                          <m:nor/>
                        </m:rPr>
                        <a:rPr lang="el-GR" sz="2500" b="1" i="0" smtClean="0"/>
                        <m:t>ή</m:t>
                      </m:r>
                      <m:r>
                        <m:rPr>
                          <m:nor/>
                        </m:rPr>
                        <a:rPr lang="el-GR" sz="2500" b="1" i="0" smtClean="0"/>
                        <m:t> 88.2</m:t>
                      </m:r>
                      <m:r>
                        <m:rPr>
                          <m:nor/>
                        </m:rPr>
                        <a:rPr lang="en-US" sz="2500" b="1" i="0" smtClean="0"/>
                        <m:t>mm</m:t>
                      </m:r>
                    </m:oMath>
                  </m:oMathPara>
                </a14:m>
                <a:endParaRPr lang="el-GR" sz="2500" dirty="0"/>
              </a:p>
              <a:p>
                <a:pPr marL="0" indent="0">
                  <a:buNone/>
                </a:pPr>
                <a:endParaRPr lang="el-GR" sz="2500" dirty="0"/>
              </a:p>
              <a:p>
                <a:pPr marL="0" indent="0">
                  <a:buNone/>
                </a:pPr>
                <a:r>
                  <a:rPr lang="el-GR" sz="2500" dirty="0"/>
                  <a:t>Επειδή όμως τα κύματα χαρακτηρίζονται από την ζώνη (μπάντα –</a:t>
                </a:r>
                <a:r>
                  <a:rPr lang="en-US" sz="2500" dirty="0"/>
                  <a:t>band-)</a:t>
                </a:r>
                <a:r>
                  <a:rPr lang="el-GR" sz="2500" dirty="0"/>
                  <a:t> στην οποία ανήκουν, στρογγυλοποιούμε και  το πρώτο λέμε ότι είναι μήκος κύματος 3</a:t>
                </a:r>
                <a:r>
                  <a:rPr lang="en-US" sz="2500" dirty="0"/>
                  <a:t>cm </a:t>
                </a:r>
                <a:r>
                  <a:rPr lang="el-GR" sz="2500" dirty="0"/>
                  <a:t>ενώ το δεύτερο 10 </a:t>
                </a:r>
                <a:r>
                  <a:rPr lang="en-US" sz="2500" dirty="0"/>
                  <a:t>cm </a:t>
                </a:r>
                <a:r>
                  <a:rPr lang="el-GR" sz="2500" dirty="0"/>
                  <a:t>που ανήκουν στις μικροκυματικές μπάντες </a:t>
                </a:r>
                <a:r>
                  <a:rPr lang="el-GR" sz="2500" b="1" dirty="0"/>
                  <a:t>Χ</a:t>
                </a:r>
                <a:r>
                  <a:rPr lang="el-GR" sz="2500" dirty="0"/>
                  <a:t> και </a:t>
                </a:r>
                <a:r>
                  <a:rPr lang="en-US" sz="2500" b="1" dirty="0"/>
                  <a:t>S</a:t>
                </a:r>
                <a:r>
                  <a:rPr lang="en-US" sz="2500" dirty="0"/>
                  <a:t> </a:t>
                </a:r>
                <a:r>
                  <a:rPr lang="el-GR" sz="2500" dirty="0"/>
                  <a:t>αντίστοιχα).</a:t>
                </a:r>
              </a:p>
            </p:txBody>
          </p:sp>
        </mc:Choice>
        <mc:Fallback xmlns="">
          <p:sp>
            <p:nvSpPr>
              <p:cNvPr id="3" name="Content Placeholder 2">
                <a:extLst>
                  <a:ext uri="{FF2B5EF4-FFF2-40B4-BE49-F238E27FC236}">
                    <a16:creationId xmlns:a16="http://schemas.microsoft.com/office/drawing/2014/main" id="{2347791D-1238-E5C6-E519-6762C421C229}"/>
                  </a:ext>
                </a:extLst>
              </p:cNvPr>
              <p:cNvSpPr>
                <a:spLocks noGrp="1" noRot="1" noChangeAspect="1" noMove="1" noResize="1" noEditPoints="1" noAdjustHandles="1" noChangeArrowheads="1" noChangeShapeType="1" noTextEdit="1"/>
              </p:cNvSpPr>
              <p:nvPr>
                <p:ph sz="half" idx="1"/>
              </p:nvPr>
            </p:nvSpPr>
            <p:spPr>
              <a:xfrm>
                <a:off x="112089" y="1190298"/>
                <a:ext cx="6194118" cy="5486400"/>
              </a:xfrm>
              <a:blipFill>
                <a:blip r:embed="rId2"/>
                <a:stretch>
                  <a:fillRect l="-295" t="-1222"/>
                </a:stretch>
              </a:blipFill>
            </p:spPr>
            <p:txBody>
              <a:bodyPr/>
              <a:lstStyle/>
              <a:p>
                <a:r>
                  <a:rPr lang="en-US">
                    <a:noFill/>
                  </a:rPr>
                  <a:t> </a:t>
                </a:r>
              </a:p>
            </p:txBody>
          </p:sp>
        </mc:Fallback>
      </mc:AlternateContent>
      <p:pic>
        <p:nvPicPr>
          <p:cNvPr id="5126" name="Picture 6">
            <a:extLst>
              <a:ext uri="{FF2B5EF4-FFF2-40B4-BE49-F238E27FC236}">
                <a16:creationId xmlns:a16="http://schemas.microsoft.com/office/drawing/2014/main" id="{53950038-94C5-6F32-5EF3-FB4062D814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4" t="3137" r="3153" b="2343"/>
          <a:stretch/>
        </p:blipFill>
        <p:spPr bwMode="auto">
          <a:xfrm>
            <a:off x="6632828" y="181303"/>
            <a:ext cx="5393635" cy="2893392"/>
          </a:xfrm>
          <a:prstGeom prst="rect">
            <a:avLst/>
          </a:prstGeom>
          <a:noFill/>
          <a:effectLst>
            <a:outerShdw blurRad="101600" dist="152400" dir="6840000" algn="ctr" rotWithShape="0">
              <a:schemeClr val="tx1">
                <a:alpha val="87000"/>
              </a:scheme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F74EA1-294D-11FF-8D3E-4B815DB8E95E}"/>
              </a:ext>
            </a:extLst>
          </p:cNvPr>
          <p:cNvPicPr>
            <a:picLocks noChangeAspect="1"/>
          </p:cNvPicPr>
          <p:nvPr/>
        </p:nvPicPr>
        <p:blipFill>
          <a:blip r:embed="rId4"/>
          <a:stretch>
            <a:fillRect/>
          </a:stretch>
        </p:blipFill>
        <p:spPr>
          <a:xfrm>
            <a:off x="7924693" y="4440542"/>
            <a:ext cx="2438507" cy="2319968"/>
          </a:xfrm>
          <a:prstGeom prst="rect">
            <a:avLst/>
          </a:prstGeom>
          <a:effectLst>
            <a:outerShdw blurRad="190500" dist="304800" dir="10020000" algn="ctr" rotWithShape="0">
              <a:schemeClr val="tx1">
                <a:lumMod val="75000"/>
                <a:lumOff val="25000"/>
              </a:schemeClr>
            </a:outerShdw>
          </a:effectLst>
        </p:spPr>
      </p:pic>
      <p:sp>
        <p:nvSpPr>
          <p:cNvPr id="7" name="Oval 6">
            <a:extLst>
              <a:ext uri="{FF2B5EF4-FFF2-40B4-BE49-F238E27FC236}">
                <a16:creationId xmlns:a16="http://schemas.microsoft.com/office/drawing/2014/main" id="{591AD60F-CB15-2E55-0F52-17CBF3A94AB8}"/>
              </a:ext>
            </a:extLst>
          </p:cNvPr>
          <p:cNvSpPr/>
          <p:nvPr/>
        </p:nvSpPr>
        <p:spPr>
          <a:xfrm>
            <a:off x="2533492" y="2112579"/>
            <a:ext cx="1466193" cy="764628"/>
          </a:xfrm>
          <a:prstGeom prst="ellipse">
            <a:avLst/>
          </a:prstGeom>
          <a:solidFill>
            <a:schemeClr val="accent1">
              <a:lumMod val="75000"/>
              <a:alpha val="41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a:extLst>
              <a:ext uri="{FF2B5EF4-FFF2-40B4-BE49-F238E27FC236}">
                <a16:creationId xmlns:a16="http://schemas.microsoft.com/office/drawing/2014/main" id="{81681E35-2963-5DA4-AF53-0EDC1C38CA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703" y="3243182"/>
            <a:ext cx="5314398" cy="989115"/>
          </a:xfrm>
          <a:prstGeom prst="rect">
            <a:avLst/>
          </a:prstGeom>
          <a:noFill/>
          <a:effectLst>
            <a:outerShdw blurRad="50800" dist="292100" dir="9000000" sx="106000" sy="106000" algn="t" rotWithShape="0">
              <a:prstClr val="black">
                <a:alpha val="7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5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219F-E7F8-E6D0-BB98-1ABE1321EDED}"/>
              </a:ext>
            </a:extLst>
          </p:cNvPr>
          <p:cNvSpPr>
            <a:spLocks noGrp="1"/>
          </p:cNvSpPr>
          <p:nvPr>
            <p:ph type="title"/>
          </p:nvPr>
        </p:nvSpPr>
        <p:spPr/>
        <p:txBody>
          <a:bodyPr/>
          <a:lstStyle/>
          <a:p>
            <a:r>
              <a:rPr lang="el-GR" dirty="0"/>
              <a:t>Πλάτος του κύματος (</a:t>
            </a:r>
            <a:r>
              <a:rPr lang="en-US" dirty="0"/>
              <a:t>Amplitude)</a:t>
            </a:r>
          </a:p>
        </p:txBody>
      </p:sp>
      <p:sp>
        <p:nvSpPr>
          <p:cNvPr id="3" name="Content Placeholder 2">
            <a:extLst>
              <a:ext uri="{FF2B5EF4-FFF2-40B4-BE49-F238E27FC236}">
                <a16:creationId xmlns:a16="http://schemas.microsoft.com/office/drawing/2014/main" id="{CB12F708-8245-32C4-191D-716993D61C33}"/>
              </a:ext>
            </a:extLst>
          </p:cNvPr>
          <p:cNvSpPr>
            <a:spLocks noGrp="1"/>
          </p:cNvSpPr>
          <p:nvPr>
            <p:ph sz="half" idx="1"/>
          </p:nvPr>
        </p:nvSpPr>
        <p:spPr>
          <a:xfrm>
            <a:off x="53007" y="1298713"/>
            <a:ext cx="6674680" cy="5194162"/>
          </a:xfrm>
        </p:spPr>
        <p:txBody>
          <a:bodyPr/>
          <a:lstStyle/>
          <a:p>
            <a:r>
              <a:rPr lang="el-GR" dirty="0"/>
              <a:t>Το πλάτος είναι το ύψος του κύματος και σχετίζεται με την ισχύ του.</a:t>
            </a:r>
          </a:p>
          <a:p>
            <a:pPr marL="0" indent="0">
              <a:buNone/>
            </a:pPr>
            <a:endParaRPr lang="el-GR" dirty="0"/>
          </a:p>
          <a:p>
            <a:r>
              <a:rPr lang="el-GR" dirty="0"/>
              <a:t>Με απλά λόγια:</a:t>
            </a:r>
          </a:p>
          <a:p>
            <a:r>
              <a:rPr lang="el-GR" sz="1400" b="1" dirty="0">
                <a:latin typeface="Arial Narrow" panose="020B0606020202030204" pitchFamily="34" charset="0"/>
              </a:rPr>
              <a:t>Υψηλό ηλεκτρικό πεδίο = Υψηλό μαγνητικό πεδίο = Υψηλό πλάτος = Υψηλή ισχύς</a:t>
            </a:r>
            <a:endParaRPr lang="en-US" sz="1400" b="1" dirty="0">
              <a:latin typeface="Arial Narrow" panose="020B0606020202030204" pitchFamily="34" charset="0"/>
            </a:endParaRPr>
          </a:p>
        </p:txBody>
      </p:sp>
      <p:pic>
        <p:nvPicPr>
          <p:cNvPr id="6" name="Content Placeholder 5">
            <a:extLst>
              <a:ext uri="{FF2B5EF4-FFF2-40B4-BE49-F238E27FC236}">
                <a16:creationId xmlns:a16="http://schemas.microsoft.com/office/drawing/2014/main" id="{C616409F-6949-137F-8F70-94128748F8B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7744"/>
          <a:stretch/>
        </p:blipFill>
        <p:spPr>
          <a:xfrm>
            <a:off x="5981149" y="1951958"/>
            <a:ext cx="6157844" cy="4279647"/>
          </a:xfrm>
        </p:spPr>
      </p:pic>
    </p:spTree>
    <p:extLst>
      <p:ext uri="{BB962C8B-B14F-4D97-AF65-F5344CB8AC3E}">
        <p14:creationId xmlns:p14="http://schemas.microsoft.com/office/powerpoint/2010/main" val="395040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B926-2823-DF46-B83A-10EA5068B896}"/>
              </a:ext>
            </a:extLst>
          </p:cNvPr>
          <p:cNvSpPr>
            <a:spLocks noGrp="1"/>
          </p:cNvSpPr>
          <p:nvPr>
            <p:ph type="title"/>
          </p:nvPr>
        </p:nvSpPr>
        <p:spPr/>
        <p:txBody>
          <a:bodyPr/>
          <a:lstStyle/>
          <a:p>
            <a:r>
              <a:rPr lang="el-GR" dirty="0"/>
              <a:t>Γιατί χρησιμοποιούμε </a:t>
            </a:r>
            <a:r>
              <a:rPr lang="en-US" dirty="0"/>
              <a:t>Radar </a:t>
            </a:r>
            <a:r>
              <a:rPr lang="el-GR" dirty="0"/>
              <a:t>διαφορετικών συχνοτήτων λοιπόν;.</a:t>
            </a:r>
            <a:endParaRPr lang="en-US" dirty="0"/>
          </a:p>
        </p:txBody>
      </p:sp>
      <p:sp>
        <p:nvSpPr>
          <p:cNvPr id="3" name="Content Placeholder 2">
            <a:extLst>
              <a:ext uri="{FF2B5EF4-FFF2-40B4-BE49-F238E27FC236}">
                <a16:creationId xmlns:a16="http://schemas.microsoft.com/office/drawing/2014/main" id="{E1B5F954-4656-0910-8BF8-58CBB8F22173}"/>
              </a:ext>
            </a:extLst>
          </p:cNvPr>
          <p:cNvSpPr>
            <a:spLocks noGrp="1"/>
          </p:cNvSpPr>
          <p:nvPr>
            <p:ph sz="half" idx="1"/>
          </p:nvPr>
        </p:nvSpPr>
        <p:spPr>
          <a:xfrm>
            <a:off x="838200" y="1825625"/>
            <a:ext cx="10063922" cy="4351338"/>
          </a:xfrm>
        </p:spPr>
        <p:txBody>
          <a:bodyPr>
            <a:normAutofit fontScale="77500" lnSpcReduction="20000"/>
          </a:bodyPr>
          <a:lstStyle/>
          <a:p>
            <a:r>
              <a:rPr lang="el-GR" dirty="0"/>
              <a:t>Συνήθως μέσα σε ένα πλοίο υπάρχουν δύο ραντάρ διαφορετικών συχνοτήτων. Ένα ραντάρ χαμηλής συχνότητας (S </a:t>
            </a:r>
            <a:r>
              <a:rPr lang="en-US" dirty="0"/>
              <a:t>band</a:t>
            </a:r>
            <a:r>
              <a:rPr lang="el-GR" dirty="0"/>
              <a:t>) και ένα ραντάρ υψηλής συχνότητας (X</a:t>
            </a:r>
            <a:r>
              <a:rPr lang="en-US" dirty="0"/>
              <a:t> band</a:t>
            </a:r>
            <a:r>
              <a:rPr lang="el-GR" dirty="0"/>
              <a:t>). </a:t>
            </a:r>
          </a:p>
          <a:p>
            <a:r>
              <a:rPr lang="el-GR" dirty="0"/>
              <a:t>Οι μονάδες S</a:t>
            </a:r>
            <a:r>
              <a:rPr lang="en-US" dirty="0"/>
              <a:t> band</a:t>
            </a:r>
            <a:r>
              <a:rPr lang="el-GR" dirty="0"/>
              <a:t> έχουν συνήθως λίγο υψηλότερη ισχύ και μπορούν να ανιχνεύσουν στόχους λίγο πιο μακριά λόγω της επιπλέον ισχύος και της ικανότητας του μεγαλύτερου μήκους κύματος να ταξιδεύει σε μεγαλύτερες αποστάσεις. Το μειονέκτημα τους είναι ότι εάν ο στόχος είναι ένα σωρό μικρά ψαροκάικα, μερικά από αυτά μπορεί να μην εμφανιστούν ή να εμφανιστούν απλώς ως ένας μεγάλος στόχος.</a:t>
            </a:r>
          </a:p>
          <a:p>
            <a:r>
              <a:rPr lang="el-GR" dirty="0"/>
              <a:t> Τα ραντάρ X </a:t>
            </a:r>
            <a:r>
              <a:rPr lang="en-US" dirty="0"/>
              <a:t>band </a:t>
            </a:r>
            <a:r>
              <a:rPr lang="el-GR" dirty="0"/>
              <a:t>από την άλλη λειτουργούν πολύ καλά σε μικρότερες αποστάσεις και έχουν καλύτερη ευκρίνεια αφού το σήμα είναι μικρότερου μήκους  και μπορούν να διαχωρίσουν μεμονωμένους στόχους πολύ καλύτερα οπότε πλεονεκτούν σε περιοχές με έντονη κίνηση και μικρά σκάφη. Το μειονέκτημα τους είναι ότι, επειδή η συχνότητα τους είναι υψηλότερη το ηλεκτρομαγνητικό κύμα δεν έχει την ίδια διαπερατότητα στο νερό, την ατμοσφαιρική υγρασία, τα </a:t>
            </a:r>
            <a:r>
              <a:rPr lang="el-GR" dirty="0" err="1"/>
              <a:t>μικροσωματίδια</a:t>
            </a:r>
            <a:r>
              <a:rPr lang="el-GR" dirty="0"/>
              <a:t> του αέρα </a:t>
            </a:r>
            <a:r>
              <a:rPr lang="el-GR" dirty="0" err="1"/>
              <a:t>κλπ</a:t>
            </a:r>
            <a:r>
              <a:rPr lang="el-GR" dirty="0"/>
              <a:t>, οπότε  αν υπάρχουν πολλές βροχοπτώσεις ή έντονος κυματισμός, οι στόχοι μπορούν εύκολα να κρυφτούν.</a:t>
            </a:r>
          </a:p>
          <a:p>
            <a:endParaRPr lang="en-US" dirty="0"/>
          </a:p>
        </p:txBody>
      </p:sp>
    </p:spTree>
    <p:extLst>
      <p:ext uri="{BB962C8B-B14F-4D97-AF65-F5344CB8AC3E}">
        <p14:creationId xmlns:p14="http://schemas.microsoft.com/office/powerpoint/2010/main" val="225519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8BC1-F177-A928-9839-7B51336ECEF7}"/>
              </a:ext>
            </a:extLst>
          </p:cNvPr>
          <p:cNvSpPr>
            <a:spLocks noGrp="1"/>
          </p:cNvSpPr>
          <p:nvPr>
            <p:ph type="title"/>
          </p:nvPr>
        </p:nvSpPr>
        <p:spPr>
          <a:xfrm>
            <a:off x="838200" y="365126"/>
            <a:ext cx="10730948" cy="845240"/>
          </a:xfrm>
        </p:spPr>
        <p:txBody>
          <a:bodyPr>
            <a:normAutofit fontScale="90000"/>
          </a:bodyPr>
          <a:lstStyle/>
          <a:p>
            <a:r>
              <a:rPr lang="el-GR" dirty="0"/>
              <a:t>Συνολικά τα πλεονεκτήματα και τα μειονεκτήματα των </a:t>
            </a:r>
            <a:r>
              <a:rPr lang="en-US" dirty="0"/>
              <a:t>Radar </a:t>
            </a:r>
            <a:r>
              <a:rPr lang="el-GR" dirty="0"/>
              <a:t>διαφορετικών συχνοτήτων.</a:t>
            </a:r>
            <a:endParaRPr lang="en-US" dirty="0"/>
          </a:p>
        </p:txBody>
      </p:sp>
      <p:graphicFrame>
        <p:nvGraphicFramePr>
          <p:cNvPr id="5" name="Content Placeholder 4">
            <a:extLst>
              <a:ext uri="{FF2B5EF4-FFF2-40B4-BE49-F238E27FC236}">
                <a16:creationId xmlns:a16="http://schemas.microsoft.com/office/drawing/2014/main" id="{097B59A3-C7F0-CE9E-E09E-1DB7762B3560}"/>
              </a:ext>
            </a:extLst>
          </p:cNvPr>
          <p:cNvGraphicFramePr>
            <a:graphicFrameLocks noGrp="1"/>
          </p:cNvGraphicFramePr>
          <p:nvPr>
            <p:ph sz="half" idx="1"/>
            <p:extLst>
              <p:ext uri="{D42A27DB-BD31-4B8C-83A1-F6EECF244321}">
                <p14:modId xmlns:p14="http://schemas.microsoft.com/office/powerpoint/2010/main" val="1462176227"/>
              </p:ext>
            </p:extLst>
          </p:nvPr>
        </p:nvGraphicFramePr>
        <p:xfrm>
          <a:off x="251792" y="1337734"/>
          <a:ext cx="11688416" cy="5317064"/>
        </p:xfrm>
        <a:graphic>
          <a:graphicData uri="http://schemas.openxmlformats.org/drawingml/2006/table">
            <a:tbl>
              <a:tblPr firstRow="1" bandRow="1">
                <a:tableStyleId>{5C22544A-7EE6-4342-B048-85BDC9FD1C3A}</a:tableStyleId>
              </a:tblPr>
              <a:tblGrid>
                <a:gridCol w="5844208">
                  <a:extLst>
                    <a:ext uri="{9D8B030D-6E8A-4147-A177-3AD203B41FA5}">
                      <a16:colId xmlns:a16="http://schemas.microsoft.com/office/drawing/2014/main" val="638208068"/>
                    </a:ext>
                  </a:extLst>
                </a:gridCol>
                <a:gridCol w="5844208">
                  <a:extLst>
                    <a:ext uri="{9D8B030D-6E8A-4147-A177-3AD203B41FA5}">
                      <a16:colId xmlns:a16="http://schemas.microsoft.com/office/drawing/2014/main" val="97390555"/>
                    </a:ext>
                  </a:extLst>
                </a:gridCol>
              </a:tblGrid>
              <a:tr h="585712">
                <a:tc>
                  <a:txBody>
                    <a:bodyPr/>
                    <a:lstStyle/>
                    <a:p>
                      <a:pPr algn="ctr"/>
                      <a:r>
                        <a:rPr lang="en-US" sz="2800" dirty="0"/>
                        <a:t>S BAND RADAR</a:t>
                      </a:r>
                    </a:p>
                  </a:txBody>
                  <a:tcPr/>
                </a:tc>
                <a:tc>
                  <a:txBody>
                    <a:bodyPr/>
                    <a:lstStyle/>
                    <a:p>
                      <a:pPr algn="ctr"/>
                      <a:r>
                        <a:rPr lang="en-US" sz="2800" dirty="0"/>
                        <a:t>X BAND RADAR</a:t>
                      </a:r>
                    </a:p>
                  </a:txBody>
                  <a:tcPr/>
                </a:tc>
                <a:extLst>
                  <a:ext uri="{0D108BD9-81ED-4DB2-BD59-A6C34878D82A}">
                    <a16:rowId xmlns:a16="http://schemas.microsoft.com/office/drawing/2014/main" val="2301613756"/>
                  </a:ext>
                </a:extLst>
              </a:tr>
              <a:tr h="1155330">
                <a:tc>
                  <a:txBody>
                    <a:bodyPr/>
                    <a:lstStyle/>
                    <a:p>
                      <a:pPr algn="ctr"/>
                      <a:r>
                        <a:rPr lang="en-US" sz="1600" dirty="0"/>
                        <a:t>T</a:t>
                      </a:r>
                      <a:r>
                        <a:rPr lang="el-GR" sz="1600" dirty="0"/>
                        <a:t>ο μεγαλύτερο μήκος κύματος απαιτεί και μεγαλύτερη κεραία</a:t>
                      </a:r>
                      <a:r>
                        <a:rPr lang="en-US" sz="1600" dirty="0"/>
                        <a:t>,</a:t>
                      </a:r>
                      <a:r>
                        <a:rPr lang="el-GR" sz="1600" dirty="0"/>
                        <a:t> ώστε η δέσμη του σήματος να γίνει κατευθυντική.</a:t>
                      </a:r>
                    </a:p>
                    <a:p>
                      <a:pPr algn="ctr"/>
                      <a:r>
                        <a:rPr lang="el-GR" sz="1600" dirty="0"/>
                        <a:t>Αυτό δημιουργεί προβλήματα εγκατάστασης σε μικρότερα πλοία, τόσο λόγω του όγκου όσο και λόγω του βάρους της κεραίας.</a:t>
                      </a:r>
                      <a:endParaRPr lang="en-US" sz="1600" dirty="0"/>
                    </a:p>
                  </a:txBody>
                  <a:tcPr>
                    <a:solidFill>
                      <a:srgbClr val="FF0000"/>
                    </a:solidFill>
                  </a:tcPr>
                </a:tc>
                <a:tc>
                  <a:txBody>
                    <a:bodyPr/>
                    <a:lstStyle/>
                    <a:p>
                      <a:pPr algn="ctr"/>
                      <a:r>
                        <a:rPr lang="el-GR" sz="1600" b="1" dirty="0"/>
                        <a:t>Η κεραία σε ένα τέτοιο </a:t>
                      </a:r>
                      <a:r>
                        <a:rPr lang="en-US" sz="1600" b="1" dirty="0"/>
                        <a:t>radar </a:t>
                      </a:r>
                      <a:r>
                        <a:rPr lang="el-GR" sz="1600" b="1" dirty="0"/>
                        <a:t>είναι μικρότερη κι είναι εύκολο να εγκατασταθεί σε μικρότερα πλοία.</a:t>
                      </a:r>
                      <a:endParaRPr lang="en-US" sz="1600" b="1" dirty="0"/>
                    </a:p>
                  </a:txBody>
                  <a:tcPr>
                    <a:solidFill>
                      <a:srgbClr val="92D050"/>
                    </a:solidFill>
                  </a:tcPr>
                </a:tc>
                <a:extLst>
                  <a:ext uri="{0D108BD9-81ED-4DB2-BD59-A6C34878D82A}">
                    <a16:rowId xmlns:a16="http://schemas.microsoft.com/office/drawing/2014/main" val="3021788210"/>
                  </a:ext>
                </a:extLst>
              </a:tr>
              <a:tr h="627179">
                <a:tc>
                  <a:txBody>
                    <a:bodyPr/>
                    <a:lstStyle/>
                    <a:p>
                      <a:pPr algn="ctr"/>
                      <a:r>
                        <a:rPr lang="el-GR" sz="1600" b="1" dirty="0"/>
                        <a:t>Έχει</a:t>
                      </a:r>
                      <a:r>
                        <a:rPr lang="en-US" sz="1600" b="1" dirty="0"/>
                        <a:t> </a:t>
                      </a:r>
                      <a:r>
                        <a:rPr lang="el-GR" sz="1600" b="1" dirty="0"/>
                        <a:t>μεγαλύτερη εμβέλεια από ένα </a:t>
                      </a:r>
                      <a:r>
                        <a:rPr lang="en-US" sz="1600" b="1" dirty="0"/>
                        <a:t>X-band </a:t>
                      </a:r>
                      <a:r>
                        <a:rPr lang="el-GR" sz="1600" b="1" dirty="0"/>
                        <a:t>με την ίδια ισχύ εκπομπής </a:t>
                      </a:r>
                      <a:endParaRPr lang="en-US" sz="1600" b="1" dirty="0"/>
                    </a:p>
                  </a:txBody>
                  <a:tcPr>
                    <a:solidFill>
                      <a:srgbClr val="92D050"/>
                    </a:solidFill>
                  </a:tcPr>
                </a:tc>
                <a:tc>
                  <a:txBody>
                    <a:bodyPr/>
                    <a:lstStyle/>
                    <a:p>
                      <a:pPr algn="ctr"/>
                      <a:r>
                        <a:rPr lang="el-GR" sz="1600" dirty="0"/>
                        <a:t>Μικρότερης εμβέλειας </a:t>
                      </a:r>
                      <a:r>
                        <a:rPr lang="en-US" sz="1600" dirty="0"/>
                        <a:t>Radar </a:t>
                      </a:r>
                      <a:r>
                        <a:rPr lang="el-GR" sz="1600" dirty="0"/>
                        <a:t>εξ’ αιτίας του μικρότερου μήκους κύματος</a:t>
                      </a:r>
                      <a:endParaRPr lang="en-US" sz="1600" dirty="0"/>
                    </a:p>
                  </a:txBody>
                  <a:tcPr>
                    <a:solidFill>
                      <a:srgbClr val="FF0000"/>
                    </a:solidFill>
                  </a:tcPr>
                </a:tc>
                <a:extLst>
                  <a:ext uri="{0D108BD9-81ED-4DB2-BD59-A6C34878D82A}">
                    <a16:rowId xmlns:a16="http://schemas.microsoft.com/office/drawing/2014/main" val="327488027"/>
                  </a:ext>
                </a:extLst>
              </a:tr>
              <a:tr h="891255">
                <a:tc>
                  <a:txBody>
                    <a:bodyPr/>
                    <a:lstStyle/>
                    <a:p>
                      <a:pPr algn="ctr"/>
                      <a:r>
                        <a:rPr lang="el-GR" sz="1600" b="1" dirty="0"/>
                        <a:t>Το μεγαλύτερο μήκος κύματος έχει υψηλότερη διαπερατότητα στην υγρασία άρα και επηρεάζεται λιγότερο από τις καιρικές συνθήκες</a:t>
                      </a:r>
                      <a:endParaRPr lang="en-US" sz="1600" b="1" dirty="0"/>
                    </a:p>
                  </a:txBody>
                  <a:tcPr>
                    <a:solidFill>
                      <a:srgbClr val="92D050"/>
                    </a:solidFill>
                  </a:tcPr>
                </a:tc>
                <a:tc>
                  <a:txBody>
                    <a:bodyPr/>
                    <a:lstStyle/>
                    <a:p>
                      <a:pPr algn="ctr"/>
                      <a:r>
                        <a:rPr lang="el-GR" sz="1600" dirty="0"/>
                        <a:t>Επηρεάζεται από τις καιρικές συνθήκες (βροχή, έντονο κυματισμό) εμφανίζοντας έντονες θαλάσσιες επιστροφές.</a:t>
                      </a:r>
                      <a:endParaRPr lang="en-US" sz="1600" dirty="0"/>
                    </a:p>
                  </a:txBody>
                  <a:tcPr>
                    <a:solidFill>
                      <a:srgbClr val="FF0000"/>
                    </a:solidFill>
                  </a:tcPr>
                </a:tc>
                <a:extLst>
                  <a:ext uri="{0D108BD9-81ED-4DB2-BD59-A6C34878D82A}">
                    <a16:rowId xmlns:a16="http://schemas.microsoft.com/office/drawing/2014/main" val="4121412343"/>
                  </a:ext>
                </a:extLst>
              </a:tr>
              <a:tr h="627179">
                <a:tc>
                  <a:txBody>
                    <a:bodyPr/>
                    <a:lstStyle/>
                    <a:p>
                      <a:pPr algn="ctr"/>
                      <a:r>
                        <a:rPr lang="el-GR" sz="1600" b="1" dirty="0"/>
                        <a:t>Οι απώλειες σήματος κατά την μεταφορά από τον πομπό στην κεραία μέσω του κυματοδηγού είναι μικρότερες.</a:t>
                      </a:r>
                      <a:endParaRPr lang="en-US" sz="1600" b="1" dirty="0"/>
                    </a:p>
                  </a:txBody>
                  <a:tcPr>
                    <a:solidFill>
                      <a:srgbClr val="92D050"/>
                    </a:solidFill>
                  </a:tcPr>
                </a:tc>
                <a:tc>
                  <a:txBody>
                    <a:bodyPr/>
                    <a:lstStyle/>
                    <a:p>
                      <a:pPr algn="ctr"/>
                      <a:r>
                        <a:rPr lang="el-GR" sz="1600" dirty="0"/>
                        <a:t>Έχει μεγαλύτερες απώλειες σήματος στον κυματοδηγό  </a:t>
                      </a:r>
                      <a:endParaRPr lang="en-US" sz="1600" dirty="0"/>
                    </a:p>
                  </a:txBody>
                  <a:tcPr>
                    <a:solidFill>
                      <a:srgbClr val="FF0000"/>
                    </a:solidFill>
                  </a:tcPr>
                </a:tc>
                <a:extLst>
                  <a:ext uri="{0D108BD9-81ED-4DB2-BD59-A6C34878D82A}">
                    <a16:rowId xmlns:a16="http://schemas.microsoft.com/office/drawing/2014/main" val="1149305924"/>
                  </a:ext>
                </a:extLst>
              </a:tr>
              <a:tr h="627179">
                <a:tc>
                  <a:txBody>
                    <a:bodyPr/>
                    <a:lstStyle/>
                    <a:p>
                      <a:pPr algn="ctr"/>
                      <a:r>
                        <a:rPr lang="el-GR" sz="1600" dirty="0"/>
                        <a:t>Λόγω του μήκους κύματος η γωνία του οριζόντιου εύρους είναι μεγαλύτερη με αποτέλεσμα να μην εμφανίζει καλή διακριτότητα.  </a:t>
                      </a:r>
                      <a:endParaRPr lang="en-US" sz="1600" dirty="0"/>
                    </a:p>
                  </a:txBody>
                  <a:tcPr>
                    <a:solidFill>
                      <a:srgbClr val="FF0000"/>
                    </a:solidFill>
                  </a:tcPr>
                </a:tc>
                <a:tc>
                  <a:txBody>
                    <a:bodyPr/>
                    <a:lstStyle/>
                    <a:p>
                      <a:pPr algn="ctr"/>
                      <a:r>
                        <a:rPr lang="el-GR" sz="1600" b="1" dirty="0"/>
                        <a:t>Έχει μικρό οριζόντιο εύρος και υψηλή διακριτότητα</a:t>
                      </a:r>
                      <a:endParaRPr lang="en-US" sz="1600" b="1" dirty="0"/>
                    </a:p>
                  </a:txBody>
                  <a:tcPr>
                    <a:solidFill>
                      <a:srgbClr val="92D050"/>
                    </a:solidFill>
                  </a:tcPr>
                </a:tc>
                <a:extLst>
                  <a:ext uri="{0D108BD9-81ED-4DB2-BD59-A6C34878D82A}">
                    <a16:rowId xmlns:a16="http://schemas.microsoft.com/office/drawing/2014/main" val="554937359"/>
                  </a:ext>
                </a:extLst>
              </a:tr>
              <a:tr h="401615">
                <a:tc>
                  <a:txBody>
                    <a:bodyPr/>
                    <a:lstStyle/>
                    <a:p>
                      <a:pPr algn="ctr"/>
                      <a:r>
                        <a:rPr lang="el-GR" sz="1600" dirty="0"/>
                        <a:t>Δεν μπορεί να απεικονίσει </a:t>
                      </a:r>
                      <a:r>
                        <a:rPr lang="en-US" sz="1600" dirty="0"/>
                        <a:t>Racon </a:t>
                      </a:r>
                      <a:r>
                        <a:rPr lang="en-US" sz="1600" dirty="0" err="1"/>
                        <a:t>Epirb</a:t>
                      </a:r>
                      <a:r>
                        <a:rPr lang="en-US" sz="1600" dirty="0"/>
                        <a:t> </a:t>
                      </a:r>
                      <a:r>
                        <a:rPr lang="el-GR" sz="1600" dirty="0"/>
                        <a:t>και λοιπά ραδιοβοηθήματα</a:t>
                      </a:r>
                      <a:endParaRPr lang="en-US" sz="1600" dirty="0"/>
                    </a:p>
                  </a:txBody>
                  <a:tcPr>
                    <a:solidFill>
                      <a:srgbClr val="FF0000"/>
                    </a:solidFill>
                  </a:tcPr>
                </a:tc>
                <a:tc>
                  <a:txBody>
                    <a:bodyPr/>
                    <a:lstStyle/>
                    <a:p>
                      <a:pPr algn="ctr"/>
                      <a:r>
                        <a:rPr lang="el-GR" sz="1600" b="1" dirty="0"/>
                        <a:t>Συνεργάζεται με ραδιοβοηθήματα</a:t>
                      </a:r>
                      <a:endParaRPr lang="en-US" sz="1600" b="1" dirty="0"/>
                    </a:p>
                  </a:txBody>
                  <a:tcPr>
                    <a:solidFill>
                      <a:srgbClr val="92D050"/>
                    </a:solidFill>
                  </a:tcPr>
                </a:tc>
                <a:extLst>
                  <a:ext uri="{0D108BD9-81ED-4DB2-BD59-A6C34878D82A}">
                    <a16:rowId xmlns:a16="http://schemas.microsoft.com/office/drawing/2014/main" val="2062746916"/>
                  </a:ext>
                </a:extLst>
              </a:tr>
              <a:tr h="401615">
                <a:tc>
                  <a:txBody>
                    <a:bodyPr/>
                    <a:lstStyle/>
                    <a:p>
                      <a:pPr algn="ctr"/>
                      <a:r>
                        <a:rPr lang="el-GR" b="1" dirty="0"/>
                        <a:t>Επηρεάζεται λιγότερο από τις παρεμβολές</a:t>
                      </a:r>
                      <a:endParaRPr lang="en-US" b="1" dirty="0"/>
                    </a:p>
                  </a:txBody>
                  <a:tcPr>
                    <a:solidFill>
                      <a:srgbClr val="92D050"/>
                    </a:solidFill>
                  </a:tcPr>
                </a:tc>
                <a:tc>
                  <a:txBody>
                    <a:bodyPr/>
                    <a:lstStyle/>
                    <a:p>
                      <a:pPr algn="ctr"/>
                      <a:r>
                        <a:rPr lang="el-GR" dirty="0"/>
                        <a:t>Παρουσιάζει μεγαλύτερες παρεμβολές από ένα </a:t>
                      </a:r>
                      <a:r>
                        <a:rPr lang="en-US" dirty="0"/>
                        <a:t>Radar 10cm</a:t>
                      </a:r>
                    </a:p>
                  </a:txBody>
                  <a:tcPr>
                    <a:solidFill>
                      <a:srgbClr val="FF0000"/>
                    </a:solidFill>
                  </a:tcPr>
                </a:tc>
                <a:extLst>
                  <a:ext uri="{0D108BD9-81ED-4DB2-BD59-A6C34878D82A}">
                    <a16:rowId xmlns:a16="http://schemas.microsoft.com/office/drawing/2014/main" val="490505206"/>
                  </a:ext>
                </a:extLst>
              </a:tr>
            </a:tbl>
          </a:graphicData>
        </a:graphic>
      </p:graphicFrame>
    </p:spTree>
    <p:extLst>
      <p:ext uri="{BB962C8B-B14F-4D97-AF65-F5344CB8AC3E}">
        <p14:creationId xmlns:p14="http://schemas.microsoft.com/office/powerpoint/2010/main" val="290773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E63C-2537-7F40-8E47-A5836FE894C2}"/>
              </a:ext>
            </a:extLst>
          </p:cNvPr>
          <p:cNvSpPr>
            <a:spLocks noGrp="1"/>
          </p:cNvSpPr>
          <p:nvPr>
            <p:ph type="title"/>
          </p:nvPr>
        </p:nvSpPr>
        <p:spPr/>
        <p:txBody>
          <a:bodyPr/>
          <a:lstStyle/>
          <a:p>
            <a:r>
              <a:rPr lang="el-GR" dirty="0"/>
              <a:t>Ανάλυση ποιοτικών χαρακτηριστικών </a:t>
            </a:r>
            <a:r>
              <a:rPr lang="en-US" dirty="0"/>
              <a:t>Radar.</a:t>
            </a:r>
          </a:p>
        </p:txBody>
      </p:sp>
      <p:pic>
        <p:nvPicPr>
          <p:cNvPr id="7170" name="Picture 2">
            <a:extLst>
              <a:ext uri="{FF2B5EF4-FFF2-40B4-BE49-F238E27FC236}">
                <a16:creationId xmlns:a16="http://schemas.microsoft.com/office/drawing/2014/main" id="{8DCB17D2-E4CB-F871-CC54-3C3CAEBE2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721" y="2073460"/>
            <a:ext cx="4107346" cy="396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6D188-E15A-6DDF-FDED-15EE7F620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62656-16CB-6393-B11A-4A8F943478A0}"/>
              </a:ext>
            </a:extLst>
          </p:cNvPr>
          <p:cNvSpPr>
            <a:spLocks noGrp="1"/>
          </p:cNvSpPr>
          <p:nvPr>
            <p:ph type="title"/>
          </p:nvPr>
        </p:nvSpPr>
        <p:spPr/>
        <p:txBody>
          <a:bodyPr/>
          <a:lstStyle/>
          <a:p>
            <a:r>
              <a:rPr lang="el-GR" dirty="0"/>
              <a:t>Ελάχιστη Απόσταση Ανίχνευσης</a:t>
            </a:r>
            <a:endParaRPr lang="en-US" dirty="0"/>
          </a:p>
        </p:txBody>
      </p:sp>
      <p:pic>
        <p:nvPicPr>
          <p:cNvPr id="8" name="Content Placeholder 7">
            <a:extLst>
              <a:ext uri="{FF2B5EF4-FFF2-40B4-BE49-F238E27FC236}">
                <a16:creationId xmlns:a16="http://schemas.microsoft.com/office/drawing/2014/main" id="{E083E02B-BCB3-4587-4922-0B9D34BF5A6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530" r="5713"/>
          <a:stretch/>
        </p:blipFill>
        <p:spPr>
          <a:xfrm>
            <a:off x="6095999" y="1306280"/>
            <a:ext cx="6067939" cy="4560015"/>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4E3BA6-26E0-B7E6-FB33-C8F6D097C747}"/>
                  </a:ext>
                </a:extLst>
              </p:cNvPr>
              <p:cNvSpPr txBox="1"/>
              <p:nvPr/>
            </p:nvSpPr>
            <p:spPr>
              <a:xfrm>
                <a:off x="446157" y="1690687"/>
                <a:ext cx="5534991" cy="5078313"/>
              </a:xfrm>
              <a:prstGeom prst="rect">
                <a:avLst/>
              </a:prstGeom>
              <a:noFill/>
            </p:spPr>
            <p:txBody>
              <a:bodyPr wrap="square" rtlCol="0">
                <a:spAutoFit/>
              </a:bodyPr>
              <a:lstStyle/>
              <a:p>
                <a:r>
                  <a:rPr lang="el-GR" sz="1400" dirty="0"/>
                  <a:t>Σε κάποιες περιπτώσεις ένας στόχος δύναται να μην ανιχνευθεί από ένα </a:t>
                </a:r>
                <a:r>
                  <a:rPr lang="en-US" sz="1400" dirty="0"/>
                  <a:t>Radar</a:t>
                </a:r>
                <a:r>
                  <a:rPr lang="el-GR" sz="1400" dirty="0"/>
                  <a:t>. Οι βασικοί κατασκευαστικοί λόγοι που μπορεί να συμβεί αυτό είναι τρεις (3).</a:t>
                </a:r>
              </a:p>
              <a:p>
                <a:endParaRPr lang="el-GR" sz="1400" dirty="0"/>
              </a:p>
              <a:p>
                <a:r>
                  <a:rPr lang="el-GR" sz="1400" dirty="0"/>
                  <a:t>	1. Ο στόχος βρίσκεται σε κάποιον σκοτεινό τομέα με αποτέλεσμα να μην προσπίπτουν τα ραδιοκύματα  επάνω του</a:t>
                </a:r>
              </a:p>
              <a:p>
                <a:endParaRPr lang="el-GR" sz="1400" dirty="0"/>
              </a:p>
              <a:p>
                <a:r>
                  <a:rPr lang="el-GR" sz="1400" dirty="0"/>
                  <a:t>Ανάλογα με το ύψος της κεραίας ενός ραντάρ, κατά την λειτουργία του εμφανίζεται μια τυφλή ζώνη σε κοντινή απόσταση, όπου οι στόχοι δεν μπορούν να εντοπιστούν. Σε συνθήκες ήρεμης θάλασσας, το ύψος της κεραίας </a:t>
                </a:r>
                <a:r>
                  <a:rPr lang="el-GR" sz="1400" b="1" dirty="0"/>
                  <a:t>h </a:t>
                </a:r>
                <a:r>
                  <a:rPr lang="el-GR" sz="1400" dirty="0"/>
                  <a:t>και η απόσταση </a:t>
                </a:r>
                <a:r>
                  <a:rPr lang="el-GR" sz="1400" b="1" dirty="0" err="1"/>
                  <a:t>Dblind</a:t>
                </a:r>
                <a:r>
                  <a:rPr lang="el-GR" sz="1400" dirty="0"/>
                  <a:t> σχηματίζουν ένα ορθογώνιο τρίγωνο έτσι ώστε η τυφλός τομέας να μπορεί να υπολογιστεί με μια τριγωνομετρική συνάρτηση:</a:t>
                </a:r>
                <a:endParaRPr lang="en-US" sz="1400" dirty="0"/>
              </a:p>
              <a:p>
                <a:pPr/>
                <a14:m>
                  <m:oMathPara xmlns:m="http://schemas.openxmlformats.org/officeDocument/2006/math">
                    <m:oMathParaPr>
                      <m:jc m:val="centerGroup"/>
                    </m:oMathParaPr>
                    <m:oMath xmlns:m="http://schemas.openxmlformats.org/officeDocument/2006/math">
                      <m:r>
                        <m:rPr>
                          <m:nor/>
                        </m:rPr>
                        <a:rPr lang="pt-BR" sz="1600" b="1"/>
                        <m:t>D</m:t>
                      </m:r>
                      <m:r>
                        <m:rPr>
                          <m:nor/>
                        </m:rPr>
                        <a:rPr lang="pt-BR" sz="1600" b="1" baseline="-25000"/>
                        <m:t>blind</m:t>
                      </m:r>
                      <m:r>
                        <m:rPr>
                          <m:nor/>
                        </m:rPr>
                        <a:rPr lang="pt-BR" sz="1600" b="1"/>
                        <m:t> = </m:t>
                      </m:r>
                      <m:r>
                        <m:rPr>
                          <m:nor/>
                        </m:rPr>
                        <a:rPr lang="pt-BR" sz="1600" b="1"/>
                        <m:t>h</m:t>
                      </m:r>
                      <m:r>
                        <m:rPr>
                          <m:nor/>
                        </m:rPr>
                        <a:rPr lang="pt-BR" sz="1600" b="1"/>
                        <m:t>· </m:t>
                      </m:r>
                      <m:r>
                        <m:rPr>
                          <m:nor/>
                        </m:rPr>
                        <a:rPr lang="pt-BR" sz="1600" b="1"/>
                        <m:t>cot</m:t>
                      </m:r>
                      <m:r>
                        <m:rPr>
                          <m:nor/>
                        </m:rPr>
                        <a:rPr lang="pt-BR" sz="1600" b="1"/>
                        <m:t> (</m:t>
                      </m:r>
                      <m:r>
                        <m:rPr>
                          <m:nor/>
                        </m:rPr>
                        <a:rPr lang="pt-BR" sz="1600" b="1"/>
                        <m:t>θ</m:t>
                      </m:r>
                      <m:r>
                        <m:rPr>
                          <m:nor/>
                        </m:rPr>
                        <a:rPr lang="pt-BR" sz="1600" b="1"/>
                        <m:t>/ 2)</m:t>
                      </m:r>
                    </m:oMath>
                  </m:oMathPara>
                </a14:m>
                <a:endParaRPr lang="en-US" sz="1600" b="1" dirty="0"/>
              </a:p>
              <a:p>
                <a:r>
                  <a:rPr lang="el-GR" sz="1400" dirty="0"/>
                  <a:t>Π.χ. Αν ένα </a:t>
                </a:r>
                <a:r>
                  <a:rPr lang="en-US" sz="1400" dirty="0"/>
                  <a:t>Radar </a:t>
                </a:r>
                <a:r>
                  <a:rPr lang="el-GR" sz="1400" dirty="0"/>
                  <a:t>έχει κάθετο εύρος εκπομπής σήματος 20˚  και ύψος κεραίας 45</a:t>
                </a:r>
                <a:r>
                  <a:rPr lang="en-US" sz="1400" dirty="0"/>
                  <a:t>m </a:t>
                </a:r>
                <a:r>
                  <a:rPr lang="el-GR" sz="1400" dirty="0"/>
                  <a:t>τότε η απόσταση του σκοτεινού τομέα θα είναι:</a:t>
                </a:r>
                <a:endParaRPr lang="en-US" sz="1400" dirty="0"/>
              </a:p>
              <a:p>
                <a:endParaRPr lang="el-GR" sz="1400" dirty="0"/>
              </a:p>
              <a:p>
                <a:pPr algn="ctr"/>
                <a:r>
                  <a:rPr lang="en-US" b="1" dirty="0" err="1"/>
                  <a:t>Dblind</a:t>
                </a:r>
                <a:r>
                  <a:rPr lang="en-US" b="1" dirty="0"/>
                  <a:t> = 45m * cotangent (10</a:t>
                </a:r>
                <a:r>
                  <a:rPr lang="el-GR" sz="1800" b="1" dirty="0"/>
                  <a:t>˚</a:t>
                </a:r>
                <a:r>
                  <a:rPr lang="en-US" sz="1800" b="1" dirty="0"/>
                  <a:t>) = 255.2mtr</a:t>
                </a:r>
              </a:p>
              <a:p>
                <a:pPr algn="ctr"/>
                <a:endParaRPr lang="en-US" b="1" dirty="0"/>
              </a:p>
              <a:p>
                <a:pPr algn="ctr"/>
                <a:r>
                  <a:rPr lang="el-GR" sz="1600" dirty="0"/>
                  <a:t>Από αυτό συμπεραίνουμε ότι στο συγκεκριμένο πλοίο οποιοσδήποτε στόχος βρίσκεται 255 μέτρα κοντά δεν θα ανιχνεύεται.</a:t>
                </a:r>
                <a:endParaRPr lang="en-US" sz="1600" dirty="0"/>
              </a:p>
            </p:txBody>
          </p:sp>
        </mc:Choice>
        <mc:Fallback xmlns="">
          <p:sp>
            <p:nvSpPr>
              <p:cNvPr id="9" name="TextBox 8">
                <a:extLst>
                  <a:ext uri="{FF2B5EF4-FFF2-40B4-BE49-F238E27FC236}">
                    <a16:creationId xmlns:a16="http://schemas.microsoft.com/office/drawing/2014/main" id="{CB4E3BA6-26E0-B7E6-FB33-C8F6D097C747}"/>
                  </a:ext>
                </a:extLst>
              </p:cNvPr>
              <p:cNvSpPr txBox="1">
                <a:spLocks noRot="1" noChangeAspect="1" noMove="1" noResize="1" noEditPoints="1" noAdjustHandles="1" noChangeArrowheads="1" noChangeShapeType="1" noTextEdit="1"/>
              </p:cNvSpPr>
              <p:nvPr/>
            </p:nvSpPr>
            <p:spPr>
              <a:xfrm>
                <a:off x="446157" y="1690687"/>
                <a:ext cx="5534991" cy="5078313"/>
              </a:xfrm>
              <a:prstGeom prst="rect">
                <a:avLst/>
              </a:prstGeom>
              <a:blipFill>
                <a:blip r:embed="rId3"/>
                <a:stretch>
                  <a:fillRect l="-330" t="-120" b="-600"/>
                </a:stretch>
              </a:blipFill>
            </p:spPr>
            <p:txBody>
              <a:bodyPr/>
              <a:lstStyle/>
              <a:p>
                <a:r>
                  <a:rPr lang="en-US">
                    <a:noFill/>
                  </a:rPr>
                  <a:t> </a:t>
                </a:r>
              </a:p>
            </p:txBody>
          </p:sp>
        </mc:Fallback>
      </mc:AlternateContent>
      <p:sp>
        <p:nvSpPr>
          <p:cNvPr id="13" name="Right Triangle 12">
            <a:extLst>
              <a:ext uri="{FF2B5EF4-FFF2-40B4-BE49-F238E27FC236}">
                <a16:creationId xmlns:a16="http://schemas.microsoft.com/office/drawing/2014/main" id="{CD78E36D-531A-3F43-EB76-AFD530CCB183}"/>
              </a:ext>
            </a:extLst>
          </p:cNvPr>
          <p:cNvSpPr/>
          <p:nvPr/>
        </p:nvSpPr>
        <p:spPr>
          <a:xfrm>
            <a:off x="6966226" y="3295373"/>
            <a:ext cx="3772452" cy="1532835"/>
          </a:xfrm>
          <a:prstGeom prst="rtTriangl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0EC2E0-8D81-FBED-BE7E-0F236502B38A}"/>
              </a:ext>
            </a:extLst>
          </p:cNvPr>
          <p:cNvSpPr txBox="1"/>
          <p:nvPr/>
        </p:nvSpPr>
        <p:spPr>
          <a:xfrm>
            <a:off x="8092660" y="5239410"/>
            <a:ext cx="813043" cy="369332"/>
          </a:xfrm>
          <a:prstGeom prst="rect">
            <a:avLst/>
          </a:prstGeom>
          <a:noFill/>
        </p:spPr>
        <p:txBody>
          <a:bodyPr wrap="none" rtlCol="0">
            <a:spAutoFit/>
          </a:bodyPr>
          <a:lstStyle/>
          <a:p>
            <a:r>
              <a:rPr lang="en-US" b="1" i="1" dirty="0" err="1">
                <a:solidFill>
                  <a:srgbClr val="FF0000"/>
                </a:solidFill>
              </a:rPr>
              <a:t>Dblind</a:t>
            </a:r>
            <a:endParaRPr lang="en-US" b="1" i="1" dirty="0">
              <a:solidFill>
                <a:srgbClr val="FF0000"/>
              </a:solidFill>
            </a:endParaRPr>
          </a:p>
        </p:txBody>
      </p:sp>
      <p:sp>
        <p:nvSpPr>
          <p:cNvPr id="15" name="TextBox 14">
            <a:extLst>
              <a:ext uri="{FF2B5EF4-FFF2-40B4-BE49-F238E27FC236}">
                <a16:creationId xmlns:a16="http://schemas.microsoft.com/office/drawing/2014/main" id="{E3913265-5707-5897-2B39-3D1F75F6DB5B}"/>
              </a:ext>
            </a:extLst>
          </p:cNvPr>
          <p:cNvSpPr txBox="1"/>
          <p:nvPr/>
        </p:nvSpPr>
        <p:spPr>
          <a:xfrm>
            <a:off x="6160567" y="3920433"/>
            <a:ext cx="306494" cy="369332"/>
          </a:xfrm>
          <a:prstGeom prst="rect">
            <a:avLst/>
          </a:prstGeom>
          <a:noFill/>
        </p:spPr>
        <p:txBody>
          <a:bodyPr wrap="none" rtlCol="0">
            <a:spAutoFit/>
          </a:bodyPr>
          <a:lstStyle/>
          <a:p>
            <a:r>
              <a:rPr lang="en-US" b="1" dirty="0">
                <a:solidFill>
                  <a:srgbClr val="FF0000"/>
                </a:solidFill>
              </a:rPr>
              <a:t>h</a:t>
            </a:r>
          </a:p>
        </p:txBody>
      </p:sp>
    </p:spTree>
    <p:extLst>
      <p:ext uri="{BB962C8B-B14F-4D97-AF65-F5344CB8AC3E}">
        <p14:creationId xmlns:p14="http://schemas.microsoft.com/office/powerpoint/2010/main" val="236230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E35E7-3DD0-4BBF-A7C8-D97EB25CD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4CE31-2D2E-9A43-0ACA-440A9F699821}"/>
              </a:ext>
            </a:extLst>
          </p:cNvPr>
          <p:cNvSpPr>
            <a:spLocks noGrp="1"/>
          </p:cNvSpPr>
          <p:nvPr>
            <p:ph type="title"/>
          </p:nvPr>
        </p:nvSpPr>
        <p:spPr/>
        <p:txBody>
          <a:bodyPr/>
          <a:lstStyle/>
          <a:p>
            <a:r>
              <a:rPr lang="el-GR" dirty="0"/>
              <a:t>Ελάχιστη Απόσταση Ανίχνευσης</a:t>
            </a:r>
            <a:endParaRPr lang="en-US" dirty="0"/>
          </a:p>
        </p:txBody>
      </p:sp>
      <p:sp>
        <p:nvSpPr>
          <p:cNvPr id="9" name="TextBox 8">
            <a:extLst>
              <a:ext uri="{FF2B5EF4-FFF2-40B4-BE49-F238E27FC236}">
                <a16:creationId xmlns:a16="http://schemas.microsoft.com/office/drawing/2014/main" id="{73AFBEFD-9004-224D-D3C7-3E156B066128}"/>
              </a:ext>
            </a:extLst>
          </p:cNvPr>
          <p:cNvSpPr txBox="1"/>
          <p:nvPr/>
        </p:nvSpPr>
        <p:spPr>
          <a:xfrm>
            <a:off x="123245" y="1360708"/>
            <a:ext cx="5756313" cy="5016758"/>
          </a:xfrm>
          <a:prstGeom prst="rect">
            <a:avLst/>
          </a:prstGeom>
          <a:noFill/>
        </p:spPr>
        <p:txBody>
          <a:bodyPr wrap="square" rtlCol="0">
            <a:spAutoFit/>
          </a:bodyPr>
          <a:lstStyle/>
          <a:p>
            <a:r>
              <a:rPr lang="el-GR" sz="1600" dirty="0"/>
              <a:t>Ο δεύτερος λόγος είναι η περίπτωση όπου ένας στόχος ή στόχοι έχουν απόσταση μικρότερη από μισό μήκος παλμού.</a:t>
            </a:r>
            <a:endParaRPr lang="en-US" sz="1600" dirty="0"/>
          </a:p>
          <a:p>
            <a:endParaRPr lang="en-US" sz="1600" dirty="0"/>
          </a:p>
          <a:p>
            <a:r>
              <a:rPr lang="el-GR" sz="1600" dirty="0"/>
              <a:t>Από τον απέναντι πίνακα μπορούμε να βρούμε εύκολα την απόσταση που θα διανύσει ένας παλμός δεδομένου χρόνου αντί να υπολογίζουμε τον τύπο: </a:t>
            </a:r>
          </a:p>
          <a:p>
            <a:pPr algn="ctr"/>
            <a:r>
              <a:rPr lang="en-US" sz="1600" dirty="0"/>
              <a:t>d = c/t</a:t>
            </a:r>
          </a:p>
          <a:p>
            <a:pPr algn="ctr"/>
            <a:endParaRPr lang="en-US" sz="1600" dirty="0"/>
          </a:p>
          <a:p>
            <a:r>
              <a:rPr lang="el-GR" sz="1600" dirty="0"/>
              <a:t>Εάν ένας στόχος βρίσκεται δε απόσταση </a:t>
            </a:r>
            <a:r>
              <a:rPr lang="en-US" sz="1600" dirty="0"/>
              <a:t>d/2 </a:t>
            </a:r>
            <a:r>
              <a:rPr lang="el-GR" sz="1600" dirty="0"/>
              <a:t>από την κεραία η επιστροφή του θα συμβεί μέσα στον χρόνο εκπομπής του παλμού. Σε αυτή την περίπτωση το </a:t>
            </a:r>
            <a:r>
              <a:rPr lang="en-US" sz="1600" dirty="0"/>
              <a:t>T/R switch </a:t>
            </a:r>
            <a:r>
              <a:rPr lang="el-GR" sz="1600" dirty="0"/>
              <a:t>δεν θα έχει ανοίξει την διαδρομή προς τον δέκτη, οπότε η αντανάκλαση θα χαθεί.</a:t>
            </a:r>
          </a:p>
          <a:p>
            <a:endParaRPr lang="el-GR" sz="1600" dirty="0"/>
          </a:p>
          <a:p>
            <a:r>
              <a:rPr lang="el-GR" sz="1600" dirty="0"/>
              <a:t>Π.χ. Ένα </a:t>
            </a:r>
            <a:r>
              <a:rPr lang="en-US" sz="1600" dirty="0"/>
              <a:t>Radar </a:t>
            </a:r>
            <a:r>
              <a:rPr lang="el-GR" sz="1600" dirty="0"/>
              <a:t>εκπέμπει ένα παλμό διάρκειας 1μ</a:t>
            </a:r>
            <a:r>
              <a:rPr lang="en-US" sz="1600" dirty="0"/>
              <a:t>sec (</a:t>
            </a:r>
            <a:r>
              <a:rPr lang="el-GR" sz="1600" dirty="0"/>
              <a:t>μιας και </a:t>
            </a:r>
            <a:r>
              <a:rPr lang="el-GR" sz="1600" dirty="0" err="1"/>
              <a:t>γνωωρίζουμε</a:t>
            </a:r>
            <a:r>
              <a:rPr lang="el-GR" sz="1600" dirty="0"/>
              <a:t> ότι το </a:t>
            </a:r>
            <a:r>
              <a:rPr lang="el-GR" sz="1600" dirty="0" err="1"/>
              <a:t>ηλ</a:t>
            </a:r>
            <a:r>
              <a:rPr lang="el-GR" sz="1600" dirty="0"/>
              <a:t>/μαγνητικό κύμα ταξιδεύει με 300.000Κ</a:t>
            </a:r>
            <a:r>
              <a:rPr lang="en-US" sz="1600" dirty="0"/>
              <a:t>m</a:t>
            </a:r>
            <a:r>
              <a:rPr lang="el-GR" sz="1600" dirty="0"/>
              <a:t>/</a:t>
            </a:r>
            <a:r>
              <a:rPr lang="en-US" sz="1600" dirty="0"/>
              <a:t>1.000.000usec. </a:t>
            </a:r>
            <a:r>
              <a:rPr lang="el-GR" sz="1600" b="1" dirty="0"/>
              <a:t>σε ένα μ</a:t>
            </a:r>
            <a:r>
              <a:rPr lang="en-US" sz="1600" b="1" dirty="0"/>
              <a:t>sec </a:t>
            </a:r>
            <a:r>
              <a:rPr lang="el-GR" sz="1600" b="1" dirty="0"/>
              <a:t>θα διανύσει </a:t>
            </a:r>
            <a:r>
              <a:rPr lang="en-US" sz="1600" b="1" dirty="0"/>
              <a:t> </a:t>
            </a:r>
            <a:r>
              <a:rPr lang="el-GR" sz="1600" b="1" dirty="0"/>
              <a:t>0.3</a:t>
            </a:r>
            <a:r>
              <a:rPr lang="en-US" sz="1600" b="1" dirty="0"/>
              <a:t>km (300m). </a:t>
            </a:r>
            <a:r>
              <a:rPr lang="en-US" sz="1600" dirty="0"/>
              <a:t>E</a:t>
            </a:r>
            <a:r>
              <a:rPr lang="el-GR" sz="1600" dirty="0" err="1"/>
              <a:t>άν</a:t>
            </a:r>
            <a:r>
              <a:rPr lang="el-GR" sz="1600" dirty="0"/>
              <a:t> ένας στόχος βρίσκεται σε απόσταση 150</a:t>
            </a:r>
            <a:r>
              <a:rPr lang="en-US" sz="1600" dirty="0"/>
              <a:t>m, </a:t>
            </a:r>
            <a:r>
              <a:rPr lang="el-GR" sz="1600" dirty="0"/>
              <a:t>η ηχώ του θα επιστρέψει στην κεραία σε συνολικό χρόνο 1μ</a:t>
            </a:r>
            <a:r>
              <a:rPr lang="en-US" sz="1600" dirty="0"/>
              <a:t>sec</a:t>
            </a:r>
            <a:r>
              <a:rPr lang="el-GR" sz="1600" dirty="0"/>
              <a:t> δηλαδή σε στιγμή που ο πομπός βρίσκεται ακόμη σε λειτουργία.</a:t>
            </a:r>
          </a:p>
          <a:p>
            <a:r>
              <a:rPr lang="el-GR" sz="1600" dirty="0"/>
              <a:t>Αυτή η ηχώ λοιπόν θα χαθεί.</a:t>
            </a:r>
            <a:endParaRPr lang="en-US" sz="1600" b="1" dirty="0"/>
          </a:p>
        </p:txBody>
      </p:sp>
      <p:pic>
        <p:nvPicPr>
          <p:cNvPr id="5" name="Content Placeholder 4">
            <a:extLst>
              <a:ext uri="{FF2B5EF4-FFF2-40B4-BE49-F238E27FC236}">
                <a16:creationId xmlns:a16="http://schemas.microsoft.com/office/drawing/2014/main" id="{99585564-531E-A73B-0E60-FDDF718D384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039" t="3436" r="2194" b="3772"/>
          <a:stretch/>
        </p:blipFill>
        <p:spPr>
          <a:xfrm>
            <a:off x="5955758" y="1814664"/>
            <a:ext cx="5973627" cy="3634409"/>
          </a:xfrm>
        </p:spPr>
      </p:pic>
    </p:spTree>
    <p:extLst>
      <p:ext uri="{BB962C8B-B14F-4D97-AF65-F5344CB8AC3E}">
        <p14:creationId xmlns:p14="http://schemas.microsoft.com/office/powerpoint/2010/main" val="92634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Ελάχιστη Απόσταση Ανίχνευσης</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508883" y="2644170"/>
            <a:ext cx="9151952" cy="1569660"/>
          </a:xfrm>
          <a:prstGeom prst="rect">
            <a:avLst/>
          </a:prstGeom>
          <a:noFill/>
        </p:spPr>
        <p:txBody>
          <a:bodyPr wrap="square" rtlCol="0">
            <a:spAutoFit/>
          </a:bodyPr>
          <a:lstStyle/>
          <a:p>
            <a:r>
              <a:rPr lang="el-GR" sz="1600" dirty="0"/>
              <a:t>Ο τρίτος λόγος είναι η περίπτωση όπου ένας στόχος βρίσκεται ελάχιστα μακρύτερα από το ήμισυ του μήκους παλμού του </a:t>
            </a:r>
            <a:r>
              <a:rPr lang="en-US" sz="1600" dirty="0"/>
              <a:t>Radar</a:t>
            </a:r>
            <a:r>
              <a:rPr lang="el-GR" sz="1600" dirty="0"/>
              <a:t> και αν και η κεραία θα τον λάβει όταν πλέον ο πομπός δεν </a:t>
            </a:r>
            <a:r>
              <a:rPr lang="el-GR" sz="1600" dirty="0" err="1"/>
              <a:t>έκπέμπει</a:t>
            </a:r>
            <a:r>
              <a:rPr lang="el-GR" sz="1600" dirty="0"/>
              <a:t> αλλά λόγω αδράνειας ο διακόπτης </a:t>
            </a:r>
            <a:r>
              <a:rPr lang="en-US" sz="1600" dirty="0"/>
              <a:t>T/R switch </a:t>
            </a:r>
            <a:r>
              <a:rPr lang="el-GR" sz="1600" dirty="0"/>
              <a:t>δεν έχει ανοίξει προς τον δέκτη.</a:t>
            </a:r>
            <a:r>
              <a:rPr lang="en-US" sz="1600" dirty="0"/>
              <a:t> </a:t>
            </a:r>
            <a:r>
              <a:rPr lang="el-GR" sz="1600" dirty="0"/>
              <a:t>αλλά η επιστροφή του εμπίπτει στον χρόνο αδράνειας απόσταση μικρότερη από μισό μήκος παλμού.</a:t>
            </a:r>
            <a:endParaRPr lang="en-US" sz="1600" dirty="0"/>
          </a:p>
          <a:p>
            <a:endParaRPr lang="el-GR" sz="1600" dirty="0"/>
          </a:p>
          <a:p>
            <a:endParaRPr lang="el-GR" sz="1600" dirty="0"/>
          </a:p>
        </p:txBody>
      </p:sp>
      <p:pic>
        <p:nvPicPr>
          <p:cNvPr id="6" name="Picture 5">
            <a:extLst>
              <a:ext uri="{FF2B5EF4-FFF2-40B4-BE49-F238E27FC236}">
                <a16:creationId xmlns:a16="http://schemas.microsoft.com/office/drawing/2014/main" id="{454FCE77-E357-61A0-AE7D-213414C32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846" y="4084466"/>
            <a:ext cx="6754640" cy="2473887"/>
          </a:xfrm>
          <a:prstGeom prst="rect">
            <a:avLst/>
          </a:prstGeom>
        </p:spPr>
      </p:pic>
    </p:spTree>
    <p:extLst>
      <p:ext uri="{BB962C8B-B14F-4D97-AF65-F5344CB8AC3E}">
        <p14:creationId xmlns:p14="http://schemas.microsoft.com/office/powerpoint/2010/main" val="189513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Ελάχιστη Απόσταση Ανίχνευσης</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508883" y="2644170"/>
            <a:ext cx="9151952" cy="1323439"/>
          </a:xfrm>
          <a:prstGeom prst="rect">
            <a:avLst/>
          </a:prstGeom>
          <a:noFill/>
        </p:spPr>
        <p:txBody>
          <a:bodyPr wrap="square" rtlCol="0">
            <a:spAutoFit/>
          </a:bodyPr>
          <a:lstStyle/>
          <a:p>
            <a:r>
              <a:rPr lang="el-GR" sz="1600" dirty="0"/>
              <a:t>Εκτός από τους τρεις παραπάνω λόγους, η ελάχιστη απόσταση ανίχνευσης μπορεί να επηρεαστεί από την κλίση του πλοίου, λόγω προνευστασμών και διατοιχισμών, αφού η απόσταση της δέσμης από την επιφάνεια, μεταβάλλεται με την κλίση του πλοίου</a:t>
            </a:r>
            <a:r>
              <a:rPr lang="en-US" sz="1600" dirty="0"/>
              <a:t>.</a:t>
            </a:r>
            <a:r>
              <a:rPr lang="el-GR" sz="1600" dirty="0"/>
              <a:t> </a:t>
            </a:r>
            <a:endParaRPr lang="en-US" sz="1600" dirty="0"/>
          </a:p>
          <a:p>
            <a:endParaRPr lang="el-GR" sz="1600" dirty="0"/>
          </a:p>
          <a:p>
            <a:endParaRPr lang="el-GR" sz="1600" dirty="0"/>
          </a:p>
        </p:txBody>
      </p:sp>
      <p:pic>
        <p:nvPicPr>
          <p:cNvPr id="4" name="Picture 3">
            <a:extLst>
              <a:ext uri="{FF2B5EF4-FFF2-40B4-BE49-F238E27FC236}">
                <a16:creationId xmlns:a16="http://schemas.microsoft.com/office/drawing/2014/main" id="{9A2D5C7D-3689-5003-E46A-4234819C3F88}"/>
              </a:ext>
            </a:extLst>
          </p:cNvPr>
          <p:cNvPicPr>
            <a:picLocks noChangeAspect="1"/>
          </p:cNvPicPr>
          <p:nvPr/>
        </p:nvPicPr>
        <p:blipFill>
          <a:blip r:embed="rId2"/>
          <a:stretch>
            <a:fillRect/>
          </a:stretch>
        </p:blipFill>
        <p:spPr>
          <a:xfrm>
            <a:off x="508883" y="3777439"/>
            <a:ext cx="10471973" cy="2897048"/>
          </a:xfrm>
          <a:prstGeom prst="rect">
            <a:avLst/>
          </a:prstGeom>
        </p:spPr>
      </p:pic>
    </p:spTree>
    <p:extLst>
      <p:ext uri="{BB962C8B-B14F-4D97-AF65-F5344CB8AC3E}">
        <p14:creationId xmlns:p14="http://schemas.microsoft.com/office/powerpoint/2010/main" val="314824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Ελάχιστη Απόσταση Ανίχνευσης</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508883" y="2644170"/>
            <a:ext cx="9151952" cy="830997"/>
          </a:xfrm>
          <a:prstGeom prst="rect">
            <a:avLst/>
          </a:prstGeom>
          <a:noFill/>
        </p:spPr>
        <p:txBody>
          <a:bodyPr wrap="square" rtlCol="0">
            <a:spAutoFit/>
          </a:bodyPr>
          <a:lstStyle/>
          <a:p>
            <a:r>
              <a:rPr lang="el-GR" sz="1600" dirty="0"/>
              <a:t>Επίσης το ύψος ενός στόχου επηρεάζει την ελάχιστη απόσταση ανίχνευσης του αφού μεγαλύτερο ύψος στόχου έχει σαν αποτέλεσμα να γίνεται αντιληπτός σε μικρότερη απόσταση.</a:t>
            </a:r>
          </a:p>
          <a:p>
            <a:endParaRPr lang="el-GR" sz="1600" dirty="0"/>
          </a:p>
        </p:txBody>
      </p:sp>
      <p:pic>
        <p:nvPicPr>
          <p:cNvPr id="5" name="Picture 4">
            <a:extLst>
              <a:ext uri="{FF2B5EF4-FFF2-40B4-BE49-F238E27FC236}">
                <a16:creationId xmlns:a16="http://schemas.microsoft.com/office/drawing/2014/main" id="{B46BF2D0-E938-FFA8-445E-AEF007593122}"/>
              </a:ext>
            </a:extLst>
          </p:cNvPr>
          <p:cNvPicPr>
            <a:picLocks noChangeAspect="1"/>
          </p:cNvPicPr>
          <p:nvPr/>
        </p:nvPicPr>
        <p:blipFill>
          <a:blip r:embed="rId2"/>
          <a:stretch>
            <a:fillRect/>
          </a:stretch>
        </p:blipFill>
        <p:spPr>
          <a:xfrm>
            <a:off x="607956" y="3967608"/>
            <a:ext cx="4556188" cy="2491197"/>
          </a:xfrm>
          <a:prstGeom prst="rect">
            <a:avLst/>
          </a:prstGeom>
        </p:spPr>
      </p:pic>
      <p:pic>
        <p:nvPicPr>
          <p:cNvPr id="10" name="Picture 9">
            <a:extLst>
              <a:ext uri="{FF2B5EF4-FFF2-40B4-BE49-F238E27FC236}">
                <a16:creationId xmlns:a16="http://schemas.microsoft.com/office/drawing/2014/main" id="{4FB20435-44E2-6DA8-0F30-B91B1FB48AAE}"/>
              </a:ext>
            </a:extLst>
          </p:cNvPr>
          <p:cNvPicPr>
            <a:picLocks noChangeAspect="1"/>
          </p:cNvPicPr>
          <p:nvPr/>
        </p:nvPicPr>
        <p:blipFill>
          <a:blip r:embed="rId3"/>
          <a:stretch>
            <a:fillRect/>
          </a:stretch>
        </p:blipFill>
        <p:spPr>
          <a:xfrm>
            <a:off x="5727397" y="3967607"/>
            <a:ext cx="5955720" cy="2491198"/>
          </a:xfrm>
          <a:prstGeom prst="rect">
            <a:avLst/>
          </a:prstGeom>
        </p:spPr>
      </p:pic>
    </p:spTree>
    <p:extLst>
      <p:ext uri="{BB962C8B-B14F-4D97-AF65-F5344CB8AC3E}">
        <p14:creationId xmlns:p14="http://schemas.microsoft.com/office/powerpoint/2010/main" val="21058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A5C-5424-565B-EDDF-963D07E77715}"/>
              </a:ext>
            </a:extLst>
          </p:cNvPr>
          <p:cNvSpPr>
            <a:spLocks noGrp="1"/>
          </p:cNvSpPr>
          <p:nvPr>
            <p:ph type="title"/>
          </p:nvPr>
        </p:nvSpPr>
        <p:spPr/>
        <p:txBody>
          <a:bodyPr/>
          <a:lstStyle/>
          <a:p>
            <a:r>
              <a:rPr lang="el-GR" dirty="0"/>
              <a:t>ΑΝΤΙΚΕΙΜΕΝΑ ΤΗΣ ΠΑΡΟΥΣΙΑΣΗΣ:</a:t>
            </a:r>
            <a:endParaRPr lang="en-US" dirty="0"/>
          </a:p>
        </p:txBody>
      </p:sp>
      <p:sp>
        <p:nvSpPr>
          <p:cNvPr id="3" name="Content Placeholder 2">
            <a:extLst>
              <a:ext uri="{FF2B5EF4-FFF2-40B4-BE49-F238E27FC236}">
                <a16:creationId xmlns:a16="http://schemas.microsoft.com/office/drawing/2014/main" id="{25E24980-4662-323D-5A49-DB1AC4733C05}"/>
              </a:ext>
            </a:extLst>
          </p:cNvPr>
          <p:cNvSpPr>
            <a:spLocks noGrp="1"/>
          </p:cNvSpPr>
          <p:nvPr>
            <p:ph idx="1"/>
          </p:nvPr>
        </p:nvSpPr>
        <p:spPr>
          <a:xfrm>
            <a:off x="600765" y="1825624"/>
            <a:ext cx="10897705" cy="4704077"/>
          </a:xfrm>
        </p:spPr>
        <p:txBody>
          <a:bodyPr/>
          <a:lstStyle/>
          <a:p>
            <a:pPr>
              <a:lnSpc>
                <a:spcPct val="150000"/>
              </a:lnSpc>
            </a:pPr>
            <a:r>
              <a:rPr lang="el-GR" dirty="0"/>
              <a:t>Ανασκόπηση των Βασικών κατασκευαστικών Χαρακτηριστικών .</a:t>
            </a:r>
          </a:p>
          <a:p>
            <a:pPr>
              <a:lnSpc>
                <a:spcPct val="150000"/>
              </a:lnSpc>
            </a:pPr>
            <a:r>
              <a:rPr lang="el-GR" dirty="0"/>
              <a:t>Παραγόμενα χαρακτηριστικά </a:t>
            </a:r>
            <a:r>
              <a:rPr lang="en-US" dirty="0"/>
              <a:t>Radar.</a:t>
            </a:r>
          </a:p>
          <a:p>
            <a:pPr>
              <a:lnSpc>
                <a:spcPct val="150000"/>
              </a:lnSpc>
            </a:pPr>
            <a:r>
              <a:rPr lang="el-GR" dirty="0"/>
              <a:t>Σύγκριση </a:t>
            </a:r>
            <a:r>
              <a:rPr lang="en-US" dirty="0"/>
              <a:t>Radar 10cm </a:t>
            </a:r>
            <a:r>
              <a:rPr lang="el-GR" dirty="0"/>
              <a:t>και </a:t>
            </a:r>
            <a:r>
              <a:rPr lang="en-US" dirty="0"/>
              <a:t>3 cm</a:t>
            </a:r>
            <a:r>
              <a:rPr lang="el-GR" dirty="0"/>
              <a:t>.</a:t>
            </a:r>
          </a:p>
          <a:p>
            <a:pPr>
              <a:lnSpc>
                <a:spcPct val="150000"/>
              </a:lnSpc>
            </a:pPr>
            <a:r>
              <a:rPr lang="el-GR" dirty="0"/>
              <a:t>Ανάλυση Παραγόμενων χαρακτηριστικών </a:t>
            </a:r>
            <a:r>
              <a:rPr lang="en-US" dirty="0"/>
              <a:t>Radar.</a:t>
            </a:r>
          </a:p>
          <a:p>
            <a:pPr marL="0" indent="0">
              <a:lnSpc>
                <a:spcPct val="150000"/>
              </a:lnSpc>
              <a:buNone/>
            </a:pPr>
            <a:endParaRPr lang="en-US" dirty="0"/>
          </a:p>
        </p:txBody>
      </p:sp>
    </p:spTree>
    <p:extLst>
      <p:ext uri="{BB962C8B-B14F-4D97-AF65-F5344CB8AC3E}">
        <p14:creationId xmlns:p14="http://schemas.microsoft.com/office/powerpoint/2010/main" val="395707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Ελάχιστη Απόσταση Ανίχνευσης</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504854" y="2228672"/>
            <a:ext cx="10878821" cy="1323439"/>
          </a:xfrm>
          <a:prstGeom prst="rect">
            <a:avLst/>
          </a:prstGeom>
          <a:noFill/>
        </p:spPr>
        <p:txBody>
          <a:bodyPr wrap="square" rtlCol="0">
            <a:spAutoFit/>
          </a:bodyPr>
          <a:lstStyle/>
          <a:p>
            <a:r>
              <a:rPr lang="el-GR" sz="1600" dirty="0"/>
              <a:t>Τέλος τα </a:t>
            </a:r>
            <a:r>
              <a:rPr lang="en-US" sz="1600" dirty="0"/>
              <a:t>shadow sectors </a:t>
            </a:r>
            <a:r>
              <a:rPr lang="el-GR" sz="1600" dirty="0"/>
              <a:t>ή </a:t>
            </a:r>
            <a:r>
              <a:rPr lang="en-US" sz="1600" dirty="0"/>
              <a:t>blind sectors</a:t>
            </a:r>
            <a:r>
              <a:rPr lang="en-US" sz="1600" dirty="0">
                <a:latin typeface="Cambria Math" panose="02040503050406030204" pitchFamily="18" charset="0"/>
                <a:ea typeface="Cambria Math" panose="02040503050406030204" pitchFamily="18" charset="0"/>
              </a:rPr>
              <a:t>∙</a:t>
            </a:r>
            <a:r>
              <a:rPr lang="en-US" sz="1600" dirty="0"/>
              <a:t> </a:t>
            </a:r>
            <a:r>
              <a:rPr lang="el-GR" sz="1600" dirty="0"/>
              <a:t>δηλαδή περιοχές όπου οποιοδήποτε τμήμα της κατασκευής / </a:t>
            </a:r>
            <a:r>
              <a:rPr lang="el-GR" sz="1600" dirty="0" err="1"/>
              <a:t>υπερκατασκευής</a:t>
            </a:r>
            <a:r>
              <a:rPr lang="el-GR" sz="1600" dirty="0"/>
              <a:t> του πλοίου, το οποίο σχηματίζει εμπόδιο στην κύρια δέσμη της κεραίας του ραντάρ, μπορεί να προκαλέσει έναν τομέα όπου δεν γίνεται ευθεία μετάδοση των ηλεκτρομαγνητικών κυμάτων με αποτέλεσμα να δημιουργείται ένας τυφλός τομέας  στην απεικόνιση. Δεν  θα πρέπει να παραγνωρίζουμε ότι, ιδιαίτερα σε μεγαλύτερα πλοία υπάρχουν εκτεταμένοι </a:t>
            </a:r>
            <a:r>
              <a:rPr lang="en-US" sz="1600" dirty="0"/>
              <a:t>shadow sectors</a:t>
            </a:r>
            <a:r>
              <a:rPr lang="el-GR" sz="1600" dirty="0"/>
              <a:t> και στο κατακόρυφο επίπεδο όχι μόνο στο οριζόντιο.</a:t>
            </a:r>
          </a:p>
        </p:txBody>
      </p:sp>
      <p:pic>
        <p:nvPicPr>
          <p:cNvPr id="4" name="Picture 3">
            <a:extLst>
              <a:ext uri="{FF2B5EF4-FFF2-40B4-BE49-F238E27FC236}">
                <a16:creationId xmlns:a16="http://schemas.microsoft.com/office/drawing/2014/main" id="{04E72312-1D1B-C872-DD2B-9CFA3F78844D}"/>
              </a:ext>
            </a:extLst>
          </p:cNvPr>
          <p:cNvPicPr>
            <a:picLocks noChangeAspect="1"/>
          </p:cNvPicPr>
          <p:nvPr/>
        </p:nvPicPr>
        <p:blipFill>
          <a:blip r:embed="rId2"/>
          <a:stretch>
            <a:fillRect/>
          </a:stretch>
        </p:blipFill>
        <p:spPr>
          <a:xfrm>
            <a:off x="192011" y="3616950"/>
            <a:ext cx="5903989" cy="1939474"/>
          </a:xfrm>
          <a:prstGeom prst="rect">
            <a:avLst/>
          </a:prstGeom>
        </p:spPr>
      </p:pic>
      <p:pic>
        <p:nvPicPr>
          <p:cNvPr id="7" name="Picture 6">
            <a:extLst>
              <a:ext uri="{FF2B5EF4-FFF2-40B4-BE49-F238E27FC236}">
                <a16:creationId xmlns:a16="http://schemas.microsoft.com/office/drawing/2014/main" id="{D6514075-E5D5-B6A7-C88A-F2BC8273793C}"/>
              </a:ext>
            </a:extLst>
          </p:cNvPr>
          <p:cNvPicPr>
            <a:picLocks noChangeAspect="1"/>
          </p:cNvPicPr>
          <p:nvPr/>
        </p:nvPicPr>
        <p:blipFill>
          <a:blip r:embed="rId3"/>
          <a:stretch>
            <a:fillRect/>
          </a:stretch>
        </p:blipFill>
        <p:spPr>
          <a:xfrm>
            <a:off x="6376630" y="3925824"/>
            <a:ext cx="5381781" cy="1580718"/>
          </a:xfrm>
          <a:prstGeom prst="rect">
            <a:avLst/>
          </a:prstGeom>
        </p:spPr>
      </p:pic>
    </p:spTree>
    <p:extLst>
      <p:ext uri="{BB962C8B-B14F-4D97-AF65-F5344CB8AC3E}">
        <p14:creationId xmlns:p14="http://schemas.microsoft.com/office/powerpoint/2010/main" val="201032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Μέγιστη Απόσταση Ανίχνευσης.</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516939" y="1619372"/>
            <a:ext cx="9557573" cy="2308324"/>
          </a:xfrm>
          <a:prstGeom prst="rect">
            <a:avLst/>
          </a:prstGeom>
          <a:noFill/>
        </p:spPr>
        <p:txBody>
          <a:bodyPr wrap="square" rtlCol="0">
            <a:spAutoFit/>
          </a:bodyPr>
          <a:lstStyle/>
          <a:p>
            <a:r>
              <a:rPr lang="el-GR" sz="1600" dirty="0"/>
              <a:t>Όλα τα Ραντάρ έχουν ένα όριο </a:t>
            </a:r>
            <a:r>
              <a:rPr lang="en-US" sz="1600" dirty="0"/>
              <a:t>R</a:t>
            </a:r>
            <a:r>
              <a:rPr lang="en-US" sz="1600" baseline="-25000" dirty="0"/>
              <a:t>max</a:t>
            </a:r>
            <a:r>
              <a:rPr lang="el-GR" sz="1600" dirty="0"/>
              <a:t> και ως προς την μέγιστη απόσταση ανίχνευσης στόχων.</a:t>
            </a:r>
          </a:p>
          <a:p>
            <a:endParaRPr lang="el-GR" sz="1600" dirty="0"/>
          </a:p>
          <a:p>
            <a:r>
              <a:rPr lang="el-GR" sz="1600" dirty="0"/>
              <a:t>Οι λόγοι που δεν ανιχνεύονται οι στόχοι που βρίσκονται πέρα από την</a:t>
            </a:r>
            <a:r>
              <a:rPr lang="en-US" sz="1600" dirty="0"/>
              <a:t> R</a:t>
            </a:r>
            <a:r>
              <a:rPr lang="en-US" sz="1600" baseline="-25000" dirty="0"/>
              <a:t>max  </a:t>
            </a:r>
            <a:r>
              <a:rPr lang="el-GR" sz="1600" dirty="0"/>
              <a:t>είναι:</a:t>
            </a:r>
          </a:p>
          <a:p>
            <a:endParaRPr lang="el-GR" sz="1600" dirty="0"/>
          </a:p>
          <a:p>
            <a:pPr marL="447675" indent="-447675">
              <a:buFont typeface="Wingdings" panose="05000000000000000000" pitchFamily="2" charset="2"/>
              <a:buChar char="Ø"/>
            </a:pPr>
            <a:r>
              <a:rPr lang="el-GR" sz="1600" dirty="0"/>
              <a:t>Οι στόχοι πιθανό να μην δημιουργούν ηχώ, καθώς δεν προσπίπτουν σ’ αυτούς ραδιοκύματα.</a:t>
            </a:r>
          </a:p>
          <a:p>
            <a:pPr marL="447675" indent="-447675">
              <a:buFont typeface="Wingdings" panose="05000000000000000000" pitchFamily="2" charset="2"/>
              <a:buChar char="Ø"/>
            </a:pPr>
            <a:endParaRPr lang="el-GR" sz="1600" dirty="0"/>
          </a:p>
          <a:p>
            <a:pPr marL="447675" indent="-447675">
              <a:buFont typeface="Wingdings" panose="05000000000000000000" pitchFamily="2" charset="2"/>
              <a:buChar char="Ø"/>
            </a:pPr>
            <a:r>
              <a:rPr lang="el-GR" sz="1600" dirty="0"/>
              <a:t>Η σήμα από την ηχώ δεν είναι αρκετά ισχυρό έτσι ώστε να ληφθεί και να ενισχυθεί επαρκώς για να απεικονιστεί. </a:t>
            </a:r>
          </a:p>
          <a:p>
            <a:endParaRPr lang="el-GR" sz="1600" dirty="0"/>
          </a:p>
        </p:txBody>
      </p:sp>
    </p:spTree>
    <p:extLst>
      <p:ext uri="{BB962C8B-B14F-4D97-AF65-F5344CB8AC3E}">
        <p14:creationId xmlns:p14="http://schemas.microsoft.com/office/powerpoint/2010/main" val="408519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Μέγιστη Απόσταση Ανίχνευσης.</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68482A-4379-8C8A-0071-1E36654E9354}"/>
                  </a:ext>
                </a:extLst>
              </p:cNvPr>
              <p:cNvSpPr txBox="1"/>
              <p:nvPr/>
            </p:nvSpPr>
            <p:spPr>
              <a:xfrm>
                <a:off x="838200" y="1369624"/>
                <a:ext cx="9557573" cy="4020716"/>
              </a:xfrm>
              <a:prstGeom prst="rect">
                <a:avLst/>
              </a:prstGeom>
              <a:noFill/>
            </p:spPr>
            <p:txBody>
              <a:bodyPr wrap="square" rtlCol="0">
                <a:spAutoFit/>
              </a:bodyPr>
              <a:lstStyle/>
              <a:p>
                <a:r>
                  <a:rPr lang="el-GR" sz="1600" dirty="0"/>
                  <a:t>Αν θέλουμε να παραστήσουμε μαθηματικά την σχέση που διέπει την Μέγιστη Απόσταση Ανίχνευσης </a:t>
                </a:r>
                <a:r>
                  <a:rPr lang="en-US" sz="1600" dirty="0"/>
                  <a:t>Rmax</a:t>
                </a:r>
                <a:r>
                  <a:rPr lang="el-GR" sz="1600" dirty="0"/>
                  <a:t> αυτή είναι:</a:t>
                </a:r>
              </a:p>
              <a:p>
                <a:endParaRPr lang="el-GR" sz="1600" dirty="0"/>
              </a:p>
              <a:p>
                <a:endParaRPr lang="el-GR" sz="1600" dirty="0"/>
              </a:p>
              <a:p>
                <a:endParaRPr lang="el-GR"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l-GR" sz="1600" b="1" i="1">
                              <a:solidFill>
                                <a:srgbClr val="836967"/>
                              </a:solidFill>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𝑹</m:t>
                          </m:r>
                        </m:e>
                        <m:sub>
                          <m:sSub>
                            <m:sSubPr>
                              <m:ctrlPr>
                                <a:rPr lang="el-GR" sz="1600" b="1" i="1">
                                  <a:solidFill>
                                    <a:srgbClr val="836967"/>
                                  </a:solidFill>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𝒎</m:t>
                              </m:r>
                            </m:e>
                            <m:sub>
                              <m:sSub>
                                <m:sSubPr>
                                  <m:ctrlPr>
                                    <a:rPr lang="el-GR" sz="1600" b="1" i="1">
                                      <a:solidFill>
                                        <a:srgbClr val="836967"/>
                                      </a:solidFill>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𝒂</m:t>
                                  </m:r>
                                </m:e>
                                <m:sub>
                                  <m:r>
                                    <a:rPr lang="el-GR" sz="1600" b="1" i="1">
                                      <a:latin typeface="Cambria Math" panose="02040503050406030204" pitchFamily="18" charset="0"/>
                                      <a:ea typeface="Cambria Math" panose="02040503050406030204" pitchFamily="18" charset="0"/>
                                    </a:rPr>
                                    <m:t>𝒙</m:t>
                                  </m:r>
                                </m:sub>
                              </m:sSub>
                            </m:sub>
                          </m:sSub>
                        </m:sub>
                      </m:sSub>
                      <m:r>
                        <a:rPr lang="el-GR" sz="1600" b="1" i="1">
                          <a:latin typeface="Cambria Math" panose="02040503050406030204" pitchFamily="18" charset="0"/>
                          <a:ea typeface="Cambria Math" panose="02040503050406030204" pitchFamily="18" charset="0"/>
                        </a:rPr>
                        <m:t>=</m:t>
                      </m:r>
                      <m:rad>
                        <m:radPr>
                          <m:ctrlPr>
                            <a:rPr lang="el-GR" sz="1600" b="1" i="1">
                              <a:solidFill>
                                <a:srgbClr val="836967"/>
                              </a:solidFill>
                              <a:latin typeface="Cambria Math" panose="02040503050406030204" pitchFamily="18" charset="0"/>
                              <a:ea typeface="Cambria Math" panose="02040503050406030204" pitchFamily="18" charset="0"/>
                            </a:rPr>
                          </m:ctrlPr>
                        </m:radPr>
                        <m:deg>
                          <m:r>
                            <a:rPr lang="el-GR" sz="1600" b="1" i="1">
                              <a:latin typeface="Cambria Math" panose="02040503050406030204" pitchFamily="18" charset="0"/>
                              <a:ea typeface="Cambria Math" panose="02040503050406030204" pitchFamily="18" charset="0"/>
                            </a:rPr>
                            <m:t>𝟒</m:t>
                          </m:r>
                        </m:deg>
                        <m:e>
                          <m:f>
                            <m:fPr>
                              <m:ctrlPr>
                                <a:rPr lang="el-GR" sz="1600" b="1" i="1">
                                  <a:solidFill>
                                    <a:srgbClr val="836967"/>
                                  </a:solidFill>
                                  <a:latin typeface="Cambria Math" panose="02040503050406030204" pitchFamily="18" charset="0"/>
                                  <a:ea typeface="Cambria Math" panose="02040503050406030204" pitchFamily="18" charset="0"/>
                                </a:rPr>
                              </m:ctrlPr>
                            </m:fPr>
                            <m:num>
                              <m:r>
                                <a:rPr lang="el-GR" sz="1600" b="1" i="1">
                                  <a:latin typeface="Cambria Math" panose="02040503050406030204" pitchFamily="18" charset="0"/>
                                  <a:ea typeface="Cambria Math" panose="02040503050406030204" pitchFamily="18" charset="0"/>
                                </a:rPr>
                                <m:t>𝑷</m:t>
                              </m:r>
                              <m:r>
                                <a:rPr lang="el-GR"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𝑮</m:t>
                              </m:r>
                              <m:r>
                                <a:rPr lang="el-GR"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𝑨𝒆</m:t>
                              </m:r>
                              <m:r>
                                <a:rPr lang="el-GR"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𝝈</m:t>
                              </m:r>
                            </m:num>
                            <m:den>
                              <m:r>
                                <a:rPr lang="el-GR" sz="1600" b="1" i="1">
                                  <a:latin typeface="Cambria Math" panose="02040503050406030204" pitchFamily="18" charset="0"/>
                                  <a:ea typeface="Cambria Math" panose="02040503050406030204" pitchFamily="18" charset="0"/>
                                </a:rPr>
                                <m:t>𝟒</m:t>
                              </m:r>
                              <m:r>
                                <a:rPr lang="el-GR" sz="1600" b="1" i="1">
                                  <a:latin typeface="Cambria Math" panose="02040503050406030204" pitchFamily="18" charset="0"/>
                                  <a:ea typeface="Cambria Math" panose="02040503050406030204" pitchFamily="18" charset="0"/>
                                </a:rPr>
                                <m:t>⋅</m:t>
                              </m:r>
                              <m:sSup>
                                <m:sSupPr>
                                  <m:ctrlPr>
                                    <a:rPr lang="el-GR" sz="1600" b="1" i="1">
                                      <a:solidFill>
                                        <a:srgbClr val="836967"/>
                                      </a:solidFill>
                                      <a:latin typeface="Cambria Math" panose="02040503050406030204" pitchFamily="18" charset="0"/>
                                      <a:ea typeface="Cambria Math" panose="02040503050406030204" pitchFamily="18" charset="0"/>
                                    </a:rPr>
                                  </m:ctrlPr>
                                </m:sSupPr>
                                <m:e>
                                  <m:r>
                                    <a:rPr lang="el-GR" sz="1600" b="1" i="1" smtClean="0">
                                      <a:latin typeface="Cambria Math" panose="02040503050406030204" pitchFamily="18" charset="0"/>
                                      <a:ea typeface="Cambria Math" panose="02040503050406030204" pitchFamily="18" charset="0"/>
                                    </a:rPr>
                                    <m:t>𝜫</m:t>
                                  </m:r>
                                </m:e>
                                <m:sup>
                                  <m:r>
                                    <a:rPr lang="el-GR" sz="1600" b="1" i="1">
                                      <a:latin typeface="Cambria Math" panose="02040503050406030204" pitchFamily="18" charset="0"/>
                                      <a:ea typeface="Cambria Math" panose="02040503050406030204" pitchFamily="18" charset="0"/>
                                    </a:rPr>
                                    <m:t>𝟐</m:t>
                                  </m:r>
                                </m:sup>
                              </m:sSup>
                              <m:r>
                                <a:rPr lang="el-GR" sz="1600" b="1" i="1">
                                  <a:latin typeface="Cambria Math" panose="02040503050406030204" pitchFamily="18" charset="0"/>
                                  <a:ea typeface="Cambria Math" panose="02040503050406030204" pitchFamily="18" charset="0"/>
                                </a:rPr>
                                <m:t>⋅</m:t>
                              </m:r>
                              <m:sSub>
                                <m:sSubPr>
                                  <m:ctrlPr>
                                    <a:rPr lang="el-GR" sz="1600" b="1" i="1">
                                      <a:solidFill>
                                        <a:srgbClr val="836967"/>
                                      </a:solidFill>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𝑺</m:t>
                                  </m:r>
                                </m:e>
                                <m:sub>
                                  <m:r>
                                    <a:rPr lang="en-US" sz="1600" b="1" i="1" smtClean="0">
                                      <a:latin typeface="Cambria Math" panose="02040503050406030204" pitchFamily="18" charset="0"/>
                                      <a:ea typeface="Cambria Math" panose="02040503050406030204" pitchFamily="18" charset="0"/>
                                    </a:rPr>
                                    <m:t>𝒎𝒊𝒏</m:t>
                                  </m:r>
                                </m:sub>
                              </m:sSub>
                            </m:den>
                          </m:f>
                        </m:e>
                      </m:rad>
                    </m:oMath>
                  </m:oMathPara>
                </a14:m>
                <a:endParaRPr lang="el-GR" sz="1600" b="1" dirty="0"/>
              </a:p>
              <a:p>
                <a:endParaRPr lang="el-GR" sz="1600" b="1" dirty="0"/>
              </a:p>
              <a:p>
                <a:r>
                  <a:rPr lang="el-GR" sz="1600" b="1" dirty="0"/>
                  <a:t>Όπου :</a:t>
                </a:r>
              </a:p>
              <a:p>
                <a:endParaRPr lang="el-GR" sz="1600" b="1" dirty="0"/>
              </a:p>
              <a:p>
                <a:r>
                  <a:rPr lang="en-US" sz="1600" b="1" dirty="0"/>
                  <a:t>P = </a:t>
                </a:r>
                <a:r>
                  <a:rPr lang="el-GR" sz="1600" b="1" dirty="0"/>
                  <a:t>Η ισχύς εκπομπής του </a:t>
                </a:r>
                <a:r>
                  <a:rPr lang="en-US" sz="1600" b="1" dirty="0"/>
                  <a:t>Radar</a:t>
                </a:r>
                <a:r>
                  <a:rPr lang="el-GR" sz="1600" b="1" dirty="0"/>
                  <a:t>.</a:t>
                </a:r>
                <a:endParaRPr lang="en-US" sz="1600" b="1" dirty="0"/>
              </a:p>
              <a:p>
                <a:r>
                  <a:rPr lang="en-US" sz="1600" b="1" dirty="0"/>
                  <a:t>G = </a:t>
                </a:r>
                <a:r>
                  <a:rPr lang="el-GR" sz="1600" b="1" dirty="0"/>
                  <a:t>Η απολαβή της κεραίας </a:t>
                </a:r>
                <a:r>
                  <a:rPr lang="en-US" sz="1600" b="1" dirty="0"/>
                  <a:t>(Antenna gain) </a:t>
                </a:r>
                <a:r>
                  <a:rPr lang="el-GR" sz="1600" b="1" dirty="0"/>
                  <a:t>σε </a:t>
                </a:r>
                <a:r>
                  <a:rPr lang="en-US" sz="1600" b="1" dirty="0" err="1"/>
                  <a:t>db</a:t>
                </a:r>
                <a:r>
                  <a:rPr lang="el-GR" sz="1600" b="1" dirty="0"/>
                  <a:t>.</a:t>
                </a:r>
                <a:endParaRPr lang="en-US" sz="1600" b="1" dirty="0"/>
              </a:p>
              <a:p>
                <a:r>
                  <a:rPr lang="en-US" sz="1600" b="1" dirty="0"/>
                  <a:t>A</a:t>
                </a:r>
                <a:r>
                  <a:rPr lang="en-US" sz="1600" b="1" baseline="-25000" dirty="0"/>
                  <a:t>e</a:t>
                </a:r>
                <a:r>
                  <a:rPr lang="en-US" sz="1600" b="1" dirty="0"/>
                  <a:t> = To </a:t>
                </a:r>
                <a:r>
                  <a:rPr lang="el-GR" sz="1600" b="1" dirty="0"/>
                  <a:t>άνοιγμα της κεραίας (</a:t>
                </a:r>
                <a:r>
                  <a:rPr lang="en-US" sz="1600" b="1" dirty="0"/>
                  <a:t>Antenna Aperture).</a:t>
                </a:r>
              </a:p>
              <a:p>
                <a:r>
                  <a:rPr lang="el-GR" sz="1600" b="1" dirty="0"/>
                  <a:t>σ   = Ο συντελεστής σκέδασης (</a:t>
                </a:r>
                <a:r>
                  <a:rPr lang="en-US" sz="1600" b="1" dirty="0"/>
                  <a:t>scattering coefficient</a:t>
                </a:r>
                <a:r>
                  <a:rPr lang="el-GR" sz="1600" b="1" dirty="0"/>
                  <a:t>) του στόχου.</a:t>
                </a:r>
              </a:p>
              <a:p>
                <a:r>
                  <a:rPr lang="en-US" sz="1600" b="1" dirty="0"/>
                  <a:t>S</a:t>
                </a:r>
                <a:r>
                  <a:rPr lang="en-US" sz="1600" b="1" baseline="-25000" dirty="0"/>
                  <a:t>min </a:t>
                </a:r>
                <a:r>
                  <a:rPr lang="en-US" sz="1600" b="1" dirty="0"/>
                  <a:t>= </a:t>
                </a:r>
                <a:r>
                  <a:rPr lang="el-GR" sz="1600" b="1" dirty="0"/>
                  <a:t>Η ευαισθησία του δέκτη του </a:t>
                </a:r>
                <a:r>
                  <a:rPr lang="en-US" sz="1600" b="1" dirty="0"/>
                  <a:t>Radar </a:t>
                </a:r>
                <a:r>
                  <a:rPr lang="el-GR" sz="1600" b="1" dirty="0"/>
                  <a:t>σε </a:t>
                </a:r>
                <a:r>
                  <a:rPr lang="en-US" sz="1600" b="1" dirty="0"/>
                  <a:t>db</a:t>
                </a:r>
                <a:r>
                  <a:rPr lang="en-US" sz="1600" b="1" baseline="-25000" dirty="0"/>
                  <a:t>m</a:t>
                </a:r>
                <a:r>
                  <a:rPr lang="en-US" sz="1600" b="1" dirty="0"/>
                  <a:t> </a:t>
                </a:r>
                <a:r>
                  <a:rPr lang="el-GR" sz="1600" b="1" dirty="0"/>
                  <a:t>ή σε </a:t>
                </a:r>
                <a:r>
                  <a:rPr lang="en-US" sz="1600" b="1" dirty="0"/>
                  <a:t>milliwatt</a:t>
                </a:r>
                <a:r>
                  <a:rPr lang="el-GR" sz="1600" b="1" dirty="0"/>
                  <a:t>.</a:t>
                </a:r>
              </a:p>
            </p:txBody>
          </p:sp>
        </mc:Choice>
        <mc:Fallback xmlns="">
          <p:sp>
            <p:nvSpPr>
              <p:cNvPr id="9" name="TextBox 8">
                <a:extLst>
                  <a:ext uri="{FF2B5EF4-FFF2-40B4-BE49-F238E27FC236}">
                    <a16:creationId xmlns:a16="http://schemas.microsoft.com/office/drawing/2014/main" id="{1968482A-4379-8C8A-0071-1E36654E9354}"/>
                  </a:ext>
                </a:extLst>
              </p:cNvPr>
              <p:cNvSpPr txBox="1">
                <a:spLocks noRot="1" noChangeAspect="1" noMove="1" noResize="1" noEditPoints="1" noAdjustHandles="1" noChangeArrowheads="1" noChangeShapeType="1" noTextEdit="1"/>
              </p:cNvSpPr>
              <p:nvPr/>
            </p:nvSpPr>
            <p:spPr>
              <a:xfrm>
                <a:off x="838200" y="1369624"/>
                <a:ext cx="9557573" cy="4020716"/>
              </a:xfrm>
              <a:prstGeom prst="rect">
                <a:avLst/>
              </a:prstGeom>
              <a:blipFill>
                <a:blip r:embed="rId2"/>
                <a:stretch>
                  <a:fillRect l="-383" t="-455" r="-319" b="-1062"/>
                </a:stretch>
              </a:blipFill>
            </p:spPr>
            <p:txBody>
              <a:bodyPr/>
              <a:lstStyle/>
              <a:p>
                <a:r>
                  <a:rPr lang="en-US">
                    <a:noFill/>
                  </a:rPr>
                  <a:t> </a:t>
                </a:r>
              </a:p>
            </p:txBody>
          </p:sp>
        </mc:Fallback>
      </mc:AlternateContent>
    </p:spTree>
    <p:extLst>
      <p:ext uri="{BB962C8B-B14F-4D97-AF65-F5344CB8AC3E}">
        <p14:creationId xmlns:p14="http://schemas.microsoft.com/office/powerpoint/2010/main" val="189150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Επεξήγηση των όρων.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217522" y="1373652"/>
            <a:ext cx="11508551" cy="4462760"/>
          </a:xfrm>
          <a:prstGeom prst="rect">
            <a:avLst/>
          </a:prstGeom>
          <a:noFill/>
        </p:spPr>
        <p:txBody>
          <a:bodyPr wrap="square" rtlCol="0">
            <a:spAutoFit/>
          </a:bodyPr>
          <a:lstStyle/>
          <a:p>
            <a:endParaRPr lang="en-US" sz="1600" dirty="0"/>
          </a:p>
          <a:p>
            <a:endParaRPr lang="en-US" sz="1600" b="1" dirty="0"/>
          </a:p>
          <a:p>
            <a:r>
              <a:rPr lang="en-US" sz="1600" b="1" dirty="0"/>
              <a:t>A</a:t>
            </a:r>
            <a:r>
              <a:rPr lang="el-GR" sz="1600" b="1" dirty="0" err="1"/>
              <a:t>πολαβή</a:t>
            </a:r>
            <a:r>
              <a:rPr lang="el-GR" sz="1600" b="1" dirty="0"/>
              <a:t> της κεραίας </a:t>
            </a:r>
            <a:r>
              <a:rPr lang="en-US" sz="1600" b="1" dirty="0"/>
              <a:t>(Antenna gain)</a:t>
            </a:r>
            <a:r>
              <a:rPr lang="el-GR" sz="1600" b="1" dirty="0"/>
              <a:t>. </a:t>
            </a:r>
            <a:r>
              <a:rPr lang="el-GR" sz="1600" dirty="0"/>
              <a:t>Σε μια κεραία εκπομπής, το κέρδος περιγράφει πόσο καλά η κεραία μετατρέπει την ισχύ </a:t>
            </a:r>
            <a:r>
              <a:rPr lang="el-GR" sz="1600" dirty="0" err="1"/>
              <a:t>εκπομπού</a:t>
            </a:r>
            <a:r>
              <a:rPr lang="el-GR" sz="1600" dirty="0"/>
              <a:t> σε ραδιοκύματα που κατευθύνονται προς μια καθορισμένη κατεύθυνση (σε σύγκριση με μία ισοτροπική κεραία).                 Σε μια κεραία λήψης, το κέρδος περιγράφει πόσο καλά η κεραία μετατρέπει τα ραδιοκύματα που φτάνουν από μια καθορισμένη κατεύθυνση σε ηλεκτρική ισχύ.</a:t>
            </a:r>
            <a:endParaRPr lang="en-US" sz="1600" b="1" dirty="0"/>
          </a:p>
          <a:p>
            <a:endParaRPr lang="en-US" sz="1600" b="1" dirty="0"/>
          </a:p>
          <a:p>
            <a:endParaRPr lang="el-GR" sz="1600" b="1" dirty="0"/>
          </a:p>
          <a:p>
            <a:endParaRPr lang="el-GR" sz="1600" b="1" dirty="0"/>
          </a:p>
          <a:p>
            <a:endParaRPr lang="el-GR" sz="1600" b="1" dirty="0"/>
          </a:p>
          <a:p>
            <a:endParaRPr lang="el-GR" sz="1600" b="1" dirty="0"/>
          </a:p>
          <a:p>
            <a:endParaRPr lang="el-GR" sz="1600" b="1" dirty="0"/>
          </a:p>
          <a:p>
            <a:endParaRPr lang="el-GR" sz="1600" b="1" dirty="0"/>
          </a:p>
          <a:p>
            <a:pPr algn="ctr"/>
            <a:r>
              <a:rPr lang="el-GR" sz="1200" dirty="0"/>
              <a:t>Γραφική παρουσίαση της εκπομπής μίας κατευθυντικής κεραίας όπως είναι του </a:t>
            </a:r>
            <a:r>
              <a:rPr lang="en-US" sz="1200" dirty="0"/>
              <a:t>Radar </a:t>
            </a:r>
            <a:r>
              <a:rPr lang="el-GR" sz="1200" dirty="0"/>
              <a:t>σε σχέση με μία ισοτροπική (με πράσινο).</a:t>
            </a:r>
          </a:p>
          <a:p>
            <a:endParaRPr lang="el-GR" sz="1600" b="1" dirty="0"/>
          </a:p>
          <a:p>
            <a:endParaRPr lang="el-GR" sz="1600" b="1" dirty="0"/>
          </a:p>
          <a:p>
            <a:r>
              <a:rPr lang="el-GR" sz="1600" b="1" dirty="0"/>
              <a:t>Η ευαισθησία του δέκτη του </a:t>
            </a:r>
            <a:r>
              <a:rPr lang="en-US" sz="1600" b="1" dirty="0"/>
              <a:t>Radar </a:t>
            </a:r>
            <a:r>
              <a:rPr lang="el-GR" sz="1600" b="1" dirty="0"/>
              <a:t>σε </a:t>
            </a:r>
            <a:r>
              <a:rPr lang="en-US" sz="1600" b="1" dirty="0"/>
              <a:t>db</a:t>
            </a:r>
            <a:r>
              <a:rPr lang="en-US" sz="1600" b="1" baseline="-25000" dirty="0"/>
              <a:t>m</a:t>
            </a:r>
            <a:r>
              <a:rPr lang="en-US" sz="1600" b="1" dirty="0"/>
              <a:t> </a:t>
            </a:r>
            <a:r>
              <a:rPr lang="el-GR" sz="1600" b="1" dirty="0"/>
              <a:t>ή σε </a:t>
            </a:r>
            <a:r>
              <a:rPr lang="en-US" sz="1600" b="1" dirty="0"/>
              <a:t>milliwatt</a:t>
            </a:r>
            <a:r>
              <a:rPr lang="el-GR" sz="1600" b="1" dirty="0"/>
              <a:t>.</a:t>
            </a:r>
            <a:r>
              <a:rPr lang="en-US" sz="1600" b="1" dirty="0"/>
              <a:t> </a:t>
            </a:r>
            <a:r>
              <a:rPr lang="el-GR" sz="1600" dirty="0"/>
              <a:t>Η ευαισθησία περιγράφει το ασθενέστερο επίπεδο ισχύος σήματος που μπορεί να ανιχνεύσει και να αποκωδικοποιήσει ο δέκτης.</a:t>
            </a:r>
            <a:endParaRPr lang="el-GR" sz="1600" b="1" dirty="0"/>
          </a:p>
        </p:txBody>
      </p:sp>
      <p:pic>
        <p:nvPicPr>
          <p:cNvPr id="4" name="Graphic 3">
            <a:extLst>
              <a:ext uri="{FF2B5EF4-FFF2-40B4-BE49-F238E27FC236}">
                <a16:creationId xmlns:a16="http://schemas.microsoft.com/office/drawing/2014/main" id="{6F69A072-06C8-383B-6F26-1F27C25CEA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7640" y="2513194"/>
            <a:ext cx="4449876" cy="2172313"/>
          </a:xfrm>
          <a:prstGeom prst="rect">
            <a:avLst/>
          </a:prstGeom>
        </p:spPr>
      </p:pic>
    </p:spTree>
    <p:extLst>
      <p:ext uri="{BB962C8B-B14F-4D97-AF65-F5344CB8AC3E}">
        <p14:creationId xmlns:p14="http://schemas.microsoft.com/office/powerpoint/2010/main" val="67069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Επεξήγηση των όρων.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358509" y="1369624"/>
            <a:ext cx="11355479" cy="4770537"/>
          </a:xfrm>
          <a:prstGeom prst="rect">
            <a:avLst/>
          </a:prstGeom>
          <a:noFill/>
        </p:spPr>
        <p:txBody>
          <a:bodyPr wrap="square" rtlCol="0">
            <a:spAutoFit/>
          </a:bodyPr>
          <a:lstStyle/>
          <a:p>
            <a:r>
              <a:rPr lang="en-US" sz="1600" b="1" dirty="0"/>
              <a:t>To </a:t>
            </a:r>
            <a:r>
              <a:rPr lang="el-GR" sz="1600" b="1" dirty="0"/>
              <a:t>άνοιγμα της κεραίας (</a:t>
            </a:r>
            <a:r>
              <a:rPr lang="en-US" sz="1600" b="1" dirty="0"/>
              <a:t>Antenna Aperture).</a:t>
            </a:r>
          </a:p>
          <a:p>
            <a:r>
              <a:rPr lang="el-GR" sz="1600" dirty="0"/>
              <a:t>Το άνοιγμα της κεραίας ορίζεται ως το τμήμα της επίπεδης επιφάνειας κοντά στην κεραία, κάθετο προς την κατεύθυνση της μέγιστης ακτινοβολίας, από το οποίο διέρχεται το μεγαλύτερο μέρος της ακτινοβολίας.</a:t>
            </a:r>
            <a:endParaRPr lang="en-US" sz="1600" b="1" dirty="0"/>
          </a:p>
          <a:p>
            <a:endParaRPr lang="el-GR" sz="1600" b="1" dirty="0"/>
          </a:p>
          <a:p>
            <a:endParaRPr lang="el-GR" sz="1600" b="1" dirty="0"/>
          </a:p>
          <a:p>
            <a:endParaRPr lang="el-GR" sz="1600" b="1" dirty="0"/>
          </a:p>
          <a:p>
            <a:endParaRPr lang="en-US" sz="1600" b="1" dirty="0"/>
          </a:p>
          <a:p>
            <a:endParaRPr lang="el-GR" sz="1600" b="1" dirty="0"/>
          </a:p>
          <a:p>
            <a:endParaRPr lang="el-GR" sz="1600" b="1" dirty="0"/>
          </a:p>
          <a:p>
            <a:endParaRPr lang="en-US" sz="1600" b="1" dirty="0"/>
          </a:p>
          <a:p>
            <a:endParaRPr lang="en-US" sz="1600" b="1" dirty="0"/>
          </a:p>
          <a:p>
            <a:r>
              <a:rPr lang="el-GR" sz="1600" b="1" dirty="0"/>
              <a:t>Συντελεστής σκέδασης (</a:t>
            </a:r>
            <a:r>
              <a:rPr lang="en-US" sz="1600" b="1" dirty="0"/>
              <a:t>scattering coefficient</a:t>
            </a:r>
            <a:r>
              <a:rPr lang="el-GR" sz="1600" b="1" dirty="0"/>
              <a:t>) του στόχου.</a:t>
            </a:r>
          </a:p>
          <a:p>
            <a:r>
              <a:rPr lang="el-GR" sz="1600" dirty="0"/>
              <a:t>Είναι ο συντελεστής ο οποίος δεικνύει την ικανότητα ενός στόχου να επιστρέψει την ηλεκτρομαγνητική ενέργεια προς την κεραία. Όσο μεγαλύτερος είναι ο συντελεστής τόσο περισσότερη ενέργεια θα επιστρέψει. </a:t>
            </a:r>
            <a:endParaRPr lang="en-US" sz="1600" dirty="0"/>
          </a:p>
          <a:p>
            <a:endParaRPr lang="el-GR" sz="1600" b="1" dirty="0"/>
          </a:p>
          <a:p>
            <a:endParaRPr lang="en-US" sz="1600" b="1" dirty="0"/>
          </a:p>
          <a:p>
            <a:endParaRPr lang="en-US" sz="1600" b="1" dirty="0"/>
          </a:p>
          <a:p>
            <a:endParaRPr lang="el-GR" sz="1600" b="1" dirty="0"/>
          </a:p>
          <a:p>
            <a:endParaRPr lang="en-US" sz="1600" b="1" dirty="0"/>
          </a:p>
        </p:txBody>
      </p:sp>
      <p:pic>
        <p:nvPicPr>
          <p:cNvPr id="6" name="Picture 5">
            <a:extLst>
              <a:ext uri="{FF2B5EF4-FFF2-40B4-BE49-F238E27FC236}">
                <a16:creationId xmlns:a16="http://schemas.microsoft.com/office/drawing/2014/main" id="{EEBD9127-ACD1-BB44-84E8-9615AC7E5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210" y="4809380"/>
            <a:ext cx="6023165" cy="1881450"/>
          </a:xfrm>
          <a:prstGeom prst="rect">
            <a:avLst/>
          </a:prstGeom>
        </p:spPr>
      </p:pic>
      <p:pic>
        <p:nvPicPr>
          <p:cNvPr id="8" name="Picture 7">
            <a:extLst>
              <a:ext uri="{FF2B5EF4-FFF2-40B4-BE49-F238E27FC236}">
                <a16:creationId xmlns:a16="http://schemas.microsoft.com/office/drawing/2014/main" id="{5EEA3D56-45F6-756C-9E47-7C154D4A9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887" y="1899557"/>
            <a:ext cx="3028693" cy="2385811"/>
          </a:xfrm>
          <a:prstGeom prst="rect">
            <a:avLst/>
          </a:prstGeom>
        </p:spPr>
      </p:pic>
    </p:spTree>
    <p:extLst>
      <p:ext uri="{BB962C8B-B14F-4D97-AF65-F5344CB8AC3E}">
        <p14:creationId xmlns:p14="http://schemas.microsoft.com/office/powerpoint/2010/main" val="318927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358509" y="1369624"/>
            <a:ext cx="11355479" cy="3231654"/>
          </a:xfrm>
          <a:prstGeom prst="rect">
            <a:avLst/>
          </a:prstGeom>
          <a:noFill/>
        </p:spPr>
        <p:txBody>
          <a:bodyPr wrap="square" rtlCol="0">
            <a:spAutoFit/>
          </a:bodyPr>
          <a:lstStyle/>
          <a:p>
            <a:r>
              <a:rPr lang="el-GR" sz="2000" b="1" dirty="0"/>
              <a:t>Κύριες ανακλαστικές αρετές:</a:t>
            </a:r>
          </a:p>
          <a:p>
            <a:endParaRPr lang="el-GR" sz="2000" b="1" dirty="0"/>
          </a:p>
          <a:p>
            <a:pPr marL="539750" indent="-269875">
              <a:buFont typeface="Arial" panose="020B0604020202020204" pitchFamily="34" charset="0"/>
              <a:buChar char="•"/>
            </a:pPr>
            <a:r>
              <a:rPr lang="el-GR" sz="2000" b="1" dirty="0"/>
              <a:t>Η όψη παρατήρησης του στόχου.</a:t>
            </a:r>
          </a:p>
          <a:p>
            <a:pPr marL="539750" indent="-269875">
              <a:buFont typeface="Arial" panose="020B0604020202020204" pitchFamily="34" charset="0"/>
              <a:buChar char="•"/>
            </a:pPr>
            <a:r>
              <a:rPr lang="el-GR" sz="2000" b="1" dirty="0"/>
              <a:t>Η υφή της επιφάνειας του στόχου.</a:t>
            </a:r>
          </a:p>
          <a:p>
            <a:pPr marL="539750" indent="-269875">
              <a:buFont typeface="Arial" panose="020B0604020202020204" pitchFamily="34" charset="0"/>
              <a:buChar char="•"/>
            </a:pPr>
            <a:r>
              <a:rPr lang="el-GR" sz="2000" b="1" dirty="0"/>
              <a:t>Το σχήμα του στόχου.</a:t>
            </a:r>
          </a:p>
          <a:p>
            <a:pPr marL="539750" indent="-269875">
              <a:buFont typeface="Arial" panose="020B0604020202020204" pitchFamily="34" charset="0"/>
              <a:buChar char="•"/>
            </a:pPr>
            <a:r>
              <a:rPr lang="el-GR" sz="2000" b="1" dirty="0"/>
              <a:t>Το υλικό κατασκευής του στόχου.</a:t>
            </a:r>
          </a:p>
          <a:p>
            <a:pPr marL="539750" indent="-269875">
              <a:buFont typeface="Arial" panose="020B0604020202020204" pitchFamily="34" charset="0"/>
              <a:buChar char="•"/>
            </a:pPr>
            <a:r>
              <a:rPr lang="el-GR" sz="2000" b="1" dirty="0"/>
              <a:t>Οι διαστάσεις του στόχου</a:t>
            </a:r>
          </a:p>
          <a:p>
            <a:endParaRPr lang="en-US" sz="1600" b="1" dirty="0"/>
          </a:p>
          <a:p>
            <a:endParaRPr lang="en-US" sz="1600" b="1" dirty="0"/>
          </a:p>
          <a:p>
            <a:endParaRPr lang="el-GR" sz="1600" b="1" dirty="0"/>
          </a:p>
          <a:p>
            <a:endParaRPr lang="en-US" sz="1600" b="1" dirty="0"/>
          </a:p>
        </p:txBody>
      </p:sp>
    </p:spTree>
    <p:extLst>
      <p:ext uri="{BB962C8B-B14F-4D97-AF65-F5344CB8AC3E}">
        <p14:creationId xmlns:p14="http://schemas.microsoft.com/office/powerpoint/2010/main" val="143598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358510" y="1369624"/>
            <a:ext cx="3994372" cy="3908762"/>
          </a:xfrm>
          <a:prstGeom prst="rect">
            <a:avLst/>
          </a:prstGeom>
          <a:noFill/>
        </p:spPr>
        <p:txBody>
          <a:bodyPr wrap="square" rtlCol="0">
            <a:spAutoFit/>
          </a:bodyPr>
          <a:lstStyle/>
          <a:p>
            <a:pPr marL="539750" indent="-269875">
              <a:buFont typeface="Arial" panose="020B0604020202020204" pitchFamily="34" charset="0"/>
              <a:buChar char="•"/>
            </a:pPr>
            <a:r>
              <a:rPr lang="el-GR" sz="2000" b="1" dirty="0"/>
              <a:t>Η όψη παρατήρησης του στόχου.</a:t>
            </a:r>
          </a:p>
          <a:p>
            <a:endParaRPr lang="en-US" sz="1600" b="1" dirty="0"/>
          </a:p>
          <a:p>
            <a:endParaRPr lang="el-GR" sz="1600" b="1" dirty="0"/>
          </a:p>
          <a:p>
            <a:r>
              <a:rPr lang="el-GR" sz="1600" b="1" dirty="0"/>
              <a:t>Η γωνία πρόσπτωσης της δέσμης στην επιφάνεια του στόχου.</a:t>
            </a:r>
          </a:p>
          <a:p>
            <a:endParaRPr lang="el-GR" sz="1600" b="1" dirty="0"/>
          </a:p>
          <a:p>
            <a:r>
              <a:rPr lang="el-GR" sz="1600" b="1" dirty="0"/>
              <a:t>Εξαρτάται από την σχετική θέση της κεραίας ως προς τον στόχο.</a:t>
            </a:r>
          </a:p>
          <a:p>
            <a:endParaRPr lang="el-GR" sz="1600" b="1" dirty="0"/>
          </a:p>
          <a:p>
            <a:r>
              <a:rPr lang="el-GR" sz="1600" b="1" dirty="0"/>
              <a:t>Όταν η όψη παρατήρησης είναι κάθετη τότε έχουμε την ισχυρότερη δυνατή επιστροφή </a:t>
            </a:r>
            <a:r>
              <a:rPr lang="el-GR" sz="1600" b="1" dirty="0" err="1"/>
              <a:t>ηχώς</a:t>
            </a:r>
            <a:r>
              <a:rPr lang="el-GR" sz="1600" b="1" dirty="0"/>
              <a:t> </a:t>
            </a:r>
            <a:endParaRPr lang="en-US" sz="1600" b="1" dirty="0"/>
          </a:p>
          <a:p>
            <a:endParaRPr lang="el-GR" sz="1600" b="1" dirty="0"/>
          </a:p>
          <a:p>
            <a:endParaRPr lang="en-US" sz="1600" b="1" dirty="0"/>
          </a:p>
        </p:txBody>
      </p:sp>
      <p:pic>
        <p:nvPicPr>
          <p:cNvPr id="4" name="Picture 3">
            <a:extLst>
              <a:ext uri="{FF2B5EF4-FFF2-40B4-BE49-F238E27FC236}">
                <a16:creationId xmlns:a16="http://schemas.microsoft.com/office/drawing/2014/main" id="{0FFB7917-07B3-67B2-0349-577D1C9ABC79}"/>
              </a:ext>
            </a:extLst>
          </p:cNvPr>
          <p:cNvPicPr>
            <a:picLocks noChangeAspect="1"/>
          </p:cNvPicPr>
          <p:nvPr/>
        </p:nvPicPr>
        <p:blipFill>
          <a:blip r:embed="rId2"/>
          <a:stretch>
            <a:fillRect/>
          </a:stretch>
        </p:blipFill>
        <p:spPr>
          <a:xfrm>
            <a:off x="5017260" y="1313908"/>
            <a:ext cx="6454091" cy="5178967"/>
          </a:xfrm>
          <a:prstGeom prst="rect">
            <a:avLst/>
          </a:prstGeom>
        </p:spPr>
      </p:pic>
    </p:spTree>
    <p:extLst>
      <p:ext uri="{BB962C8B-B14F-4D97-AF65-F5344CB8AC3E}">
        <p14:creationId xmlns:p14="http://schemas.microsoft.com/office/powerpoint/2010/main" val="154128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1301107" y="1478385"/>
            <a:ext cx="11355479" cy="2369880"/>
          </a:xfrm>
          <a:prstGeom prst="rect">
            <a:avLst/>
          </a:prstGeom>
          <a:noFill/>
        </p:spPr>
        <p:txBody>
          <a:bodyPr wrap="square" rtlCol="0">
            <a:spAutoFit/>
          </a:bodyPr>
          <a:lstStyle/>
          <a:p>
            <a:pPr marL="539750" indent="-269875">
              <a:buFont typeface="Arial" panose="020B0604020202020204" pitchFamily="34" charset="0"/>
              <a:buChar char="•"/>
            </a:pPr>
            <a:r>
              <a:rPr lang="el-GR" sz="2000" b="1" dirty="0"/>
              <a:t>Η υφή της επιφάνειας του στόχου.</a:t>
            </a:r>
          </a:p>
          <a:p>
            <a:endParaRPr lang="en-US" sz="1600" b="1" dirty="0"/>
          </a:p>
          <a:p>
            <a:r>
              <a:rPr lang="el-GR" sz="1600" b="1" dirty="0"/>
              <a:t>Σε λείες επιφάνειες εάν η όψη παρατήρησης δεν είναι κάθετη η ηχώ δεν επιστρέφει στην κεραία.</a:t>
            </a:r>
          </a:p>
          <a:p>
            <a:endParaRPr lang="el-GR" sz="1600" b="1" dirty="0"/>
          </a:p>
          <a:p>
            <a:endParaRPr lang="el-GR" sz="1600" b="1" dirty="0"/>
          </a:p>
          <a:p>
            <a:r>
              <a:rPr lang="el-GR" sz="1600" b="1" dirty="0"/>
              <a:t>Στις ανώμαλες επιφάνειες επιμέρους τμήματα θα είναι κάθετα οπότε μέρος του σήματος θα </a:t>
            </a:r>
            <a:r>
              <a:rPr lang="el-GR" sz="1600" b="1" dirty="0" err="1"/>
              <a:t>επιστρέσει</a:t>
            </a:r>
            <a:r>
              <a:rPr lang="el-GR" sz="1600" b="1" dirty="0"/>
              <a:t> στην κεραία</a:t>
            </a:r>
            <a:endParaRPr lang="en-US" sz="1600" b="1" dirty="0"/>
          </a:p>
          <a:p>
            <a:endParaRPr lang="en-US" sz="1600" b="1" dirty="0"/>
          </a:p>
          <a:p>
            <a:endParaRPr lang="el-GR" sz="1600" b="1" dirty="0"/>
          </a:p>
          <a:p>
            <a:endParaRPr lang="en-US" sz="1600" b="1" dirty="0"/>
          </a:p>
        </p:txBody>
      </p:sp>
    </p:spTree>
    <p:extLst>
      <p:ext uri="{BB962C8B-B14F-4D97-AF65-F5344CB8AC3E}">
        <p14:creationId xmlns:p14="http://schemas.microsoft.com/office/powerpoint/2010/main" val="2003919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918428" y="1426019"/>
            <a:ext cx="5789981" cy="5232202"/>
          </a:xfrm>
          <a:prstGeom prst="rect">
            <a:avLst/>
          </a:prstGeom>
          <a:noFill/>
        </p:spPr>
        <p:txBody>
          <a:bodyPr wrap="square" rtlCol="0">
            <a:spAutoFit/>
          </a:bodyPr>
          <a:lstStyle/>
          <a:p>
            <a:pPr marL="269875"/>
            <a:r>
              <a:rPr lang="el-GR" sz="2000" b="1" dirty="0"/>
              <a:t>Το σχήμα του στόχου.</a:t>
            </a:r>
          </a:p>
          <a:p>
            <a:endParaRPr lang="el-GR" sz="1600" b="1" dirty="0"/>
          </a:p>
          <a:p>
            <a:pPr marL="285750" indent="-285750">
              <a:buFont typeface="Arial" panose="020B0604020202020204" pitchFamily="34" charset="0"/>
              <a:buChar char="•"/>
            </a:pPr>
            <a:r>
              <a:rPr lang="el-GR" sz="1400" b="1" dirty="0"/>
              <a:t>Σε επίπεδες επιφάνειες, όταν η όψη του στόχου είναι κάθετη θα επιστρέψει ισχυρή ηχώ.</a:t>
            </a:r>
          </a:p>
          <a:p>
            <a:r>
              <a:rPr lang="el-GR" sz="1400" b="1" dirty="0"/>
              <a:t>Αν είναι επίπεδη αλλά πλάγια δεν θα επιστρέψει ηχώ.</a:t>
            </a:r>
          </a:p>
          <a:p>
            <a:r>
              <a:rPr lang="el-GR" sz="1400" b="1" dirty="0"/>
              <a:t>Αν είναι επίπεδη αλλά με ανώμαλης υφής επιφάνεια θα επιστρέψει ισχυρή ηχώ.</a:t>
            </a:r>
          </a:p>
          <a:p>
            <a:endParaRPr lang="el-GR" sz="1400" b="1" dirty="0"/>
          </a:p>
          <a:p>
            <a:pPr marL="285750" indent="-285750">
              <a:buFont typeface="Arial" panose="020B0604020202020204" pitchFamily="34" charset="0"/>
              <a:buChar char="•"/>
            </a:pPr>
            <a:r>
              <a:rPr lang="el-GR" sz="1400" b="1" dirty="0"/>
              <a:t>Σε σφαιρικές επιφάνειες όταν η δέσμη κατευθύνεται στο κέντρο της σφαίρας τότε θα επιστρέψει ασθενή ηχώ.</a:t>
            </a:r>
          </a:p>
          <a:p>
            <a:r>
              <a:rPr lang="el-GR" sz="1400" b="1" dirty="0"/>
              <a:t>Όταν πάλι η δέσμη κατευθύνεται στην περιφέρεια δεν θα επιστρέψει ηχώ.</a:t>
            </a:r>
          </a:p>
          <a:p>
            <a:endParaRPr lang="el-GR" sz="1400" b="1" dirty="0"/>
          </a:p>
          <a:p>
            <a:pPr marL="285750" indent="-285750">
              <a:buFont typeface="Arial" panose="020B0604020202020204" pitchFamily="34" charset="0"/>
              <a:buChar char="•"/>
            </a:pPr>
            <a:r>
              <a:rPr lang="el-GR" sz="1400" b="1" dirty="0"/>
              <a:t>Σε κυλινδρικές επιφάνειες ανάλογα με τον προσανατολισμό του κυλίνδρου.</a:t>
            </a:r>
          </a:p>
          <a:p>
            <a:r>
              <a:rPr lang="el-GR" sz="1400" b="1" dirty="0"/>
              <a:t>Αν η δέσμη προσπίπτει στην βάση (δίσκο) του κυλίνδρου θα λάβουμε μέτρια ηχώ. Αν πάλι προσπίπτει  απευθείας στον κύλινδρο θα πάρουμε ηχώ ανάλογη με το πόσο κοντά η δέσμη θα προσπίπτει στον άξονα του κυλίνδρου (ισχύει ότι και με την σφαίρα).</a:t>
            </a:r>
          </a:p>
          <a:p>
            <a:endParaRPr lang="el-GR" sz="1400" b="1" dirty="0"/>
          </a:p>
          <a:p>
            <a:r>
              <a:rPr lang="el-GR" sz="1400" b="1" dirty="0"/>
              <a:t>Σε κωνικές λείες επιφάνειες δεν θα έχουμε επιστροφές, ενώ σε κωνικές ανώμαλης υφής επιφάνειες θα έχουμε ασθενή ηχώ.</a:t>
            </a:r>
            <a:endParaRPr lang="en-US" sz="1400" b="1" dirty="0"/>
          </a:p>
          <a:p>
            <a:endParaRPr lang="el-GR" sz="1600" b="1" dirty="0"/>
          </a:p>
          <a:p>
            <a:endParaRPr lang="en-US" sz="1600" b="1" dirty="0"/>
          </a:p>
        </p:txBody>
      </p:sp>
      <p:pic>
        <p:nvPicPr>
          <p:cNvPr id="4" name="Picture 3">
            <a:extLst>
              <a:ext uri="{FF2B5EF4-FFF2-40B4-BE49-F238E27FC236}">
                <a16:creationId xmlns:a16="http://schemas.microsoft.com/office/drawing/2014/main" id="{B9A4CA62-9686-B200-556D-B3675A7B3D7D}"/>
              </a:ext>
            </a:extLst>
          </p:cNvPr>
          <p:cNvPicPr>
            <a:picLocks noChangeAspect="1"/>
          </p:cNvPicPr>
          <p:nvPr/>
        </p:nvPicPr>
        <p:blipFill>
          <a:blip r:embed="rId2"/>
          <a:stretch>
            <a:fillRect/>
          </a:stretch>
        </p:blipFill>
        <p:spPr>
          <a:xfrm>
            <a:off x="8060653" y="846978"/>
            <a:ext cx="3510509" cy="5697385"/>
          </a:xfrm>
          <a:prstGeom prst="rect">
            <a:avLst/>
          </a:prstGeom>
        </p:spPr>
      </p:pic>
    </p:spTree>
    <p:extLst>
      <p:ext uri="{BB962C8B-B14F-4D97-AF65-F5344CB8AC3E}">
        <p14:creationId xmlns:p14="http://schemas.microsoft.com/office/powerpoint/2010/main" val="2637377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358509" y="1369624"/>
            <a:ext cx="11355479" cy="3231654"/>
          </a:xfrm>
          <a:prstGeom prst="rect">
            <a:avLst/>
          </a:prstGeom>
          <a:noFill/>
        </p:spPr>
        <p:txBody>
          <a:bodyPr wrap="square" rtlCol="0">
            <a:spAutoFit/>
          </a:bodyPr>
          <a:lstStyle/>
          <a:p>
            <a:pPr marL="269875"/>
            <a:r>
              <a:rPr lang="el-GR" sz="2000" b="1" dirty="0"/>
              <a:t>Το υλικό κατασκευής του στόχου.</a:t>
            </a:r>
          </a:p>
          <a:p>
            <a:pPr marL="539750" indent="-269875">
              <a:buFont typeface="Arial" panose="020B0604020202020204" pitchFamily="34" charset="0"/>
              <a:buChar char="•"/>
            </a:pPr>
            <a:endParaRPr lang="el-GR" sz="2000" b="1" dirty="0"/>
          </a:p>
          <a:p>
            <a:pPr marL="269875"/>
            <a:r>
              <a:rPr lang="el-GR" sz="2000" b="1" dirty="0"/>
              <a:t>Κάθε υλικό έχει διαφορετικό συντ5ελεστή αντανάκλασης ο οποίος εξαρτάται από </a:t>
            </a:r>
            <a:r>
              <a:rPr lang="el-GR" sz="2000" b="1" dirty="0" err="1"/>
              <a:t>από</a:t>
            </a:r>
            <a:r>
              <a:rPr lang="el-GR" sz="2000" b="1" dirty="0"/>
              <a:t> την ηλεκτρική αγωγιμότητα του υλικού.</a:t>
            </a:r>
          </a:p>
          <a:p>
            <a:pPr marL="269875"/>
            <a:endParaRPr lang="el-GR" sz="2000" b="1" dirty="0"/>
          </a:p>
          <a:p>
            <a:pPr marL="269875"/>
            <a:r>
              <a:rPr lang="el-GR" sz="2000" b="1" dirty="0"/>
              <a:t>Τα μέταλλα και το θαλασσινό νερό, υλικά με υψηλή ηλεκτρική αγωγιμότητα έχουν μεγαλύτερο συντελεστή αντανάκλασης ενώ το ξύλο και το πλαστικό σχεδόν μηδενική.</a:t>
            </a:r>
          </a:p>
          <a:p>
            <a:endParaRPr lang="en-US" sz="1600" b="1" dirty="0"/>
          </a:p>
          <a:p>
            <a:endParaRPr lang="en-US" sz="1600" b="1" dirty="0"/>
          </a:p>
          <a:p>
            <a:endParaRPr lang="el-GR" sz="1600" b="1" dirty="0"/>
          </a:p>
          <a:p>
            <a:endParaRPr lang="en-US" sz="1600" b="1" dirty="0"/>
          </a:p>
        </p:txBody>
      </p:sp>
    </p:spTree>
    <p:extLst>
      <p:ext uri="{BB962C8B-B14F-4D97-AF65-F5344CB8AC3E}">
        <p14:creationId xmlns:p14="http://schemas.microsoft.com/office/powerpoint/2010/main" val="241847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069C-9C69-1EB2-03C6-631A3E2BDC1F}"/>
              </a:ext>
            </a:extLst>
          </p:cNvPr>
          <p:cNvSpPr>
            <a:spLocks noGrp="1"/>
          </p:cNvSpPr>
          <p:nvPr>
            <p:ph type="title"/>
          </p:nvPr>
        </p:nvSpPr>
        <p:spPr>
          <a:xfrm>
            <a:off x="467270" y="241692"/>
            <a:ext cx="10886530" cy="1003020"/>
          </a:xfrm>
        </p:spPr>
        <p:txBody>
          <a:bodyPr/>
          <a:lstStyle/>
          <a:p>
            <a:r>
              <a:rPr lang="el-GR" dirty="0"/>
              <a:t>Κατασκευαστικά Τεχνικά Χαρακτηριστικά</a:t>
            </a:r>
            <a:endParaRPr lang="en-US" dirty="0"/>
          </a:p>
        </p:txBody>
      </p:sp>
      <p:graphicFrame>
        <p:nvGraphicFramePr>
          <p:cNvPr id="4" name="Content Placeholder 3">
            <a:extLst>
              <a:ext uri="{FF2B5EF4-FFF2-40B4-BE49-F238E27FC236}">
                <a16:creationId xmlns:a16="http://schemas.microsoft.com/office/drawing/2014/main" id="{CF251579-F24B-90EF-4772-5C2C0A1B13B6}"/>
              </a:ext>
            </a:extLst>
          </p:cNvPr>
          <p:cNvGraphicFramePr>
            <a:graphicFrameLocks noGrp="1"/>
          </p:cNvGraphicFramePr>
          <p:nvPr>
            <p:ph sz="half" idx="1"/>
            <p:extLst>
              <p:ext uri="{D42A27DB-BD31-4B8C-83A1-F6EECF244321}">
                <p14:modId xmlns:p14="http://schemas.microsoft.com/office/powerpoint/2010/main" val="1064452059"/>
              </p:ext>
            </p:extLst>
          </p:nvPr>
        </p:nvGraphicFramePr>
        <p:xfrm>
          <a:off x="274050" y="1293660"/>
          <a:ext cx="5383212" cy="5388705"/>
        </p:xfrm>
        <a:graphic>
          <a:graphicData uri="http://schemas.openxmlformats.org/drawingml/2006/table">
            <a:tbl>
              <a:tblPr firstRow="1" bandRow="1">
                <a:effectLst>
                  <a:outerShdw blurRad="88900" dist="762000" dir="960000" sx="84000" sy="84000" kx="-1200000" algn="bl" rotWithShape="0">
                    <a:prstClr val="black">
                      <a:alpha val="32000"/>
                    </a:prstClr>
                  </a:outerShdw>
                </a:effectLst>
                <a:tableStyleId>{5C22544A-7EE6-4342-B048-85BDC9FD1C3A}</a:tableStyleId>
              </a:tblPr>
              <a:tblGrid>
                <a:gridCol w="1933400">
                  <a:extLst>
                    <a:ext uri="{9D8B030D-6E8A-4147-A177-3AD203B41FA5}">
                      <a16:colId xmlns:a16="http://schemas.microsoft.com/office/drawing/2014/main" val="329445185"/>
                    </a:ext>
                  </a:extLst>
                </a:gridCol>
                <a:gridCol w="1865054">
                  <a:extLst>
                    <a:ext uri="{9D8B030D-6E8A-4147-A177-3AD203B41FA5}">
                      <a16:colId xmlns:a16="http://schemas.microsoft.com/office/drawing/2014/main" val="56373570"/>
                    </a:ext>
                  </a:extLst>
                </a:gridCol>
                <a:gridCol w="1584758">
                  <a:extLst>
                    <a:ext uri="{9D8B030D-6E8A-4147-A177-3AD203B41FA5}">
                      <a16:colId xmlns:a16="http://schemas.microsoft.com/office/drawing/2014/main" val="1129550798"/>
                    </a:ext>
                  </a:extLst>
                </a:gridCol>
              </a:tblGrid>
              <a:tr h="328670">
                <a:tc>
                  <a:txBody>
                    <a:bodyPr/>
                    <a:lstStyle/>
                    <a:p>
                      <a:r>
                        <a:rPr lang="el-GR" sz="1400" dirty="0"/>
                        <a:t>Χαρακτηριστικό</a:t>
                      </a:r>
                      <a:endParaRPr lang="en-US" sz="1400" dirty="0"/>
                    </a:p>
                  </a:txBody>
                  <a:tcPr/>
                </a:tc>
                <a:tc>
                  <a:txBody>
                    <a:bodyPr/>
                    <a:lstStyle/>
                    <a:p>
                      <a:r>
                        <a:rPr lang="el-GR" sz="1400" dirty="0"/>
                        <a:t>Συμβολισμός</a:t>
                      </a:r>
                      <a:endParaRPr lang="en-US" sz="1400" dirty="0"/>
                    </a:p>
                  </a:txBody>
                  <a:tcPr/>
                </a:tc>
                <a:tc>
                  <a:txBody>
                    <a:bodyPr/>
                    <a:lstStyle/>
                    <a:p>
                      <a:r>
                        <a:rPr lang="el-GR" sz="1400" dirty="0"/>
                        <a:t>Μονάδα Μέτρησης</a:t>
                      </a:r>
                      <a:endParaRPr lang="en-US" sz="1400" dirty="0"/>
                    </a:p>
                  </a:txBody>
                  <a:tcPr/>
                </a:tc>
                <a:extLst>
                  <a:ext uri="{0D108BD9-81ED-4DB2-BD59-A6C34878D82A}">
                    <a16:rowId xmlns:a16="http://schemas.microsoft.com/office/drawing/2014/main" val="2842861434"/>
                  </a:ext>
                </a:extLst>
              </a:tr>
              <a:tr h="328670">
                <a:tc>
                  <a:txBody>
                    <a:bodyPr/>
                    <a:lstStyle/>
                    <a:p>
                      <a:r>
                        <a:rPr lang="el-GR" sz="1050" dirty="0"/>
                        <a:t>Συχνότητα Λειτουργίας</a:t>
                      </a:r>
                      <a:endParaRPr lang="en-US" sz="1050" dirty="0"/>
                    </a:p>
                  </a:txBody>
                  <a:tcPr/>
                </a:tc>
                <a:tc>
                  <a:txBody>
                    <a:bodyPr/>
                    <a:lstStyle/>
                    <a:p>
                      <a:r>
                        <a:rPr lang="en-US" sz="1050" b="1" dirty="0"/>
                        <a:t>f</a:t>
                      </a:r>
                    </a:p>
                  </a:txBody>
                  <a:tcPr/>
                </a:tc>
                <a:tc>
                  <a:txBody>
                    <a:bodyPr/>
                    <a:lstStyle/>
                    <a:p>
                      <a:r>
                        <a:rPr lang="en-US" sz="1050" b="1" dirty="0" err="1"/>
                        <a:t>Ghz</a:t>
                      </a:r>
                      <a:endParaRPr lang="en-US" sz="1050" b="1" dirty="0"/>
                    </a:p>
                  </a:txBody>
                  <a:tcPr/>
                </a:tc>
                <a:extLst>
                  <a:ext uri="{0D108BD9-81ED-4DB2-BD59-A6C34878D82A}">
                    <a16:rowId xmlns:a16="http://schemas.microsoft.com/office/drawing/2014/main" val="3582506169"/>
                  </a:ext>
                </a:extLst>
              </a:tr>
              <a:tr h="328670">
                <a:tc>
                  <a:txBody>
                    <a:bodyPr/>
                    <a:lstStyle/>
                    <a:p>
                      <a:r>
                        <a:rPr lang="el-GR" sz="1050" dirty="0"/>
                        <a:t>Μήκος Κύματος</a:t>
                      </a:r>
                      <a:endParaRPr lang="en-US" sz="1050" dirty="0"/>
                    </a:p>
                  </a:txBody>
                  <a:tcPr/>
                </a:tc>
                <a:tc>
                  <a:txBody>
                    <a:bodyPr/>
                    <a:lstStyle/>
                    <a:p>
                      <a:r>
                        <a:rPr lang="el-GR" sz="1050" b="1" dirty="0"/>
                        <a:t>λ</a:t>
                      </a:r>
                      <a:endParaRPr lang="en-US" sz="1050" b="1" dirty="0"/>
                    </a:p>
                  </a:txBody>
                  <a:tcPr/>
                </a:tc>
                <a:tc>
                  <a:txBody>
                    <a:bodyPr/>
                    <a:lstStyle/>
                    <a:p>
                      <a:r>
                        <a:rPr lang="en-US" sz="1050" b="1" dirty="0"/>
                        <a:t>cm </a:t>
                      </a:r>
                      <a:r>
                        <a:rPr lang="el-GR" sz="1050" b="1" dirty="0"/>
                        <a:t>ή </a:t>
                      </a:r>
                      <a:r>
                        <a:rPr lang="en-US" sz="1050" b="1" dirty="0"/>
                        <a:t>mm</a:t>
                      </a:r>
                    </a:p>
                  </a:txBody>
                  <a:tcPr/>
                </a:tc>
                <a:extLst>
                  <a:ext uri="{0D108BD9-81ED-4DB2-BD59-A6C34878D82A}">
                    <a16:rowId xmlns:a16="http://schemas.microsoft.com/office/drawing/2014/main" val="715697622"/>
                  </a:ext>
                </a:extLst>
              </a:tr>
              <a:tr h="440107">
                <a:tc>
                  <a:txBody>
                    <a:bodyPr/>
                    <a:lstStyle/>
                    <a:p>
                      <a:r>
                        <a:rPr lang="el-GR" sz="1050" dirty="0"/>
                        <a:t>Διάρκεια Παλμού εκπομπής</a:t>
                      </a:r>
                      <a:endParaRPr lang="en-US" sz="1050" dirty="0"/>
                    </a:p>
                  </a:txBody>
                  <a:tcPr/>
                </a:tc>
                <a:tc>
                  <a:txBody>
                    <a:bodyPr/>
                    <a:lstStyle/>
                    <a:p>
                      <a:r>
                        <a:rPr lang="en-US" sz="1050" b="1" dirty="0"/>
                        <a:t>PD</a:t>
                      </a:r>
                    </a:p>
                  </a:txBody>
                  <a:tcPr/>
                </a:tc>
                <a:tc>
                  <a:txBody>
                    <a:bodyPr/>
                    <a:lstStyle/>
                    <a:p>
                      <a:r>
                        <a:rPr lang="en-US" sz="1050" b="1" dirty="0" err="1"/>
                        <a:t>ms</a:t>
                      </a:r>
                      <a:endParaRPr lang="en-US" sz="1050" b="1" dirty="0"/>
                    </a:p>
                  </a:txBody>
                  <a:tcPr/>
                </a:tc>
                <a:extLst>
                  <a:ext uri="{0D108BD9-81ED-4DB2-BD59-A6C34878D82A}">
                    <a16:rowId xmlns:a16="http://schemas.microsoft.com/office/drawing/2014/main" val="2230920986"/>
                  </a:ext>
                </a:extLst>
              </a:tr>
              <a:tr h="328670">
                <a:tc>
                  <a:txBody>
                    <a:bodyPr/>
                    <a:lstStyle/>
                    <a:p>
                      <a:r>
                        <a:rPr lang="el-GR" sz="1050" dirty="0"/>
                        <a:t>Μήκος παλμού</a:t>
                      </a:r>
                      <a:endParaRPr lang="en-US" sz="1050" dirty="0"/>
                    </a:p>
                  </a:txBody>
                  <a:tcPr/>
                </a:tc>
                <a:tc>
                  <a:txBody>
                    <a:bodyPr/>
                    <a:lstStyle/>
                    <a:p>
                      <a:r>
                        <a:rPr lang="en-US" sz="1050" b="1" dirty="0"/>
                        <a:t>PL</a:t>
                      </a:r>
                    </a:p>
                  </a:txBody>
                  <a:tcPr/>
                </a:tc>
                <a:tc>
                  <a:txBody>
                    <a:bodyPr/>
                    <a:lstStyle/>
                    <a:p>
                      <a:r>
                        <a:rPr lang="en-US" sz="1050" b="1" dirty="0"/>
                        <a:t>m</a:t>
                      </a:r>
                    </a:p>
                  </a:txBody>
                  <a:tcPr/>
                </a:tc>
                <a:extLst>
                  <a:ext uri="{0D108BD9-81ED-4DB2-BD59-A6C34878D82A}">
                    <a16:rowId xmlns:a16="http://schemas.microsoft.com/office/drawing/2014/main" val="337555801"/>
                  </a:ext>
                </a:extLst>
              </a:tr>
              <a:tr h="440107">
                <a:tc>
                  <a:txBody>
                    <a:bodyPr/>
                    <a:lstStyle/>
                    <a:p>
                      <a:r>
                        <a:rPr lang="el-GR" sz="1050" dirty="0"/>
                        <a:t>Συχνότητα επανάληψης παλμών</a:t>
                      </a:r>
                      <a:endParaRPr lang="en-US" sz="1050" dirty="0"/>
                    </a:p>
                  </a:txBody>
                  <a:tcPr/>
                </a:tc>
                <a:tc>
                  <a:txBody>
                    <a:bodyPr/>
                    <a:lstStyle/>
                    <a:p>
                      <a:r>
                        <a:rPr lang="en-US" sz="1050" b="1" dirty="0"/>
                        <a:t>PRF</a:t>
                      </a:r>
                    </a:p>
                  </a:txBody>
                  <a:tcPr/>
                </a:tc>
                <a:tc>
                  <a:txBody>
                    <a:bodyPr/>
                    <a:lstStyle/>
                    <a:p>
                      <a:r>
                        <a:rPr lang="en-US" sz="1050" b="1" dirty="0"/>
                        <a:t>PPS</a:t>
                      </a:r>
                    </a:p>
                  </a:txBody>
                  <a:tcPr/>
                </a:tc>
                <a:extLst>
                  <a:ext uri="{0D108BD9-81ED-4DB2-BD59-A6C34878D82A}">
                    <a16:rowId xmlns:a16="http://schemas.microsoft.com/office/drawing/2014/main" val="999713941"/>
                  </a:ext>
                </a:extLst>
              </a:tr>
              <a:tr h="440107">
                <a:tc>
                  <a:txBody>
                    <a:bodyPr/>
                    <a:lstStyle/>
                    <a:p>
                      <a:r>
                        <a:rPr lang="el-GR" sz="1050" dirty="0"/>
                        <a:t>Περίοδος επανάληψης παλμών</a:t>
                      </a:r>
                      <a:endParaRPr lang="en-US" sz="1050" dirty="0"/>
                    </a:p>
                  </a:txBody>
                  <a:tcPr/>
                </a:tc>
                <a:tc>
                  <a:txBody>
                    <a:bodyPr/>
                    <a:lstStyle/>
                    <a:p>
                      <a:r>
                        <a:rPr lang="en-US" sz="1050" b="1" dirty="0"/>
                        <a:t>PRT</a:t>
                      </a:r>
                    </a:p>
                  </a:txBody>
                  <a:tcPr/>
                </a:tc>
                <a:tc>
                  <a:txBody>
                    <a:bodyPr/>
                    <a:lstStyle/>
                    <a:p>
                      <a:r>
                        <a:rPr lang="en-US" sz="1050" b="1" dirty="0" err="1"/>
                        <a:t>ms</a:t>
                      </a:r>
                      <a:endParaRPr lang="en-US" sz="1050" b="1" dirty="0"/>
                    </a:p>
                  </a:txBody>
                  <a:tcPr/>
                </a:tc>
                <a:extLst>
                  <a:ext uri="{0D108BD9-81ED-4DB2-BD59-A6C34878D82A}">
                    <a16:rowId xmlns:a16="http://schemas.microsoft.com/office/drawing/2014/main" val="1426831669"/>
                  </a:ext>
                </a:extLst>
              </a:tr>
              <a:tr h="328670">
                <a:tc>
                  <a:txBody>
                    <a:bodyPr/>
                    <a:lstStyle/>
                    <a:p>
                      <a:r>
                        <a:rPr lang="el-GR" sz="1050" b="0" dirty="0"/>
                        <a:t>Στιγμιαία Ισχύ</a:t>
                      </a:r>
                      <a:endParaRPr lang="en-US" sz="1050" b="0" dirty="0"/>
                    </a:p>
                  </a:txBody>
                  <a:tcPr/>
                </a:tc>
                <a:tc>
                  <a:txBody>
                    <a:bodyPr/>
                    <a:lstStyle/>
                    <a:p>
                      <a:r>
                        <a:rPr lang="en-US" sz="1050" b="1" dirty="0"/>
                        <a:t>p</a:t>
                      </a:r>
                    </a:p>
                  </a:txBody>
                  <a:tcPr/>
                </a:tc>
                <a:tc>
                  <a:txBody>
                    <a:bodyPr/>
                    <a:lstStyle/>
                    <a:p>
                      <a:r>
                        <a:rPr lang="en-US" sz="1050" b="1" dirty="0"/>
                        <a:t>kW</a:t>
                      </a:r>
                    </a:p>
                  </a:txBody>
                  <a:tcPr/>
                </a:tc>
                <a:extLst>
                  <a:ext uri="{0D108BD9-81ED-4DB2-BD59-A6C34878D82A}">
                    <a16:rowId xmlns:a16="http://schemas.microsoft.com/office/drawing/2014/main" val="2503171441"/>
                  </a:ext>
                </a:extLst>
              </a:tr>
              <a:tr h="611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Οριζόντιο εύρος δέσμης ακτινοβολίας</a:t>
                      </a:r>
                      <a:r>
                        <a:rPr lang="en-US" sz="1050" b="0" dirty="0"/>
                        <a:t> </a:t>
                      </a:r>
                      <a:r>
                        <a:rPr lang="en-US" sz="1050" dirty="0"/>
                        <a:t>Horizontal Beam Width</a:t>
                      </a:r>
                    </a:p>
                  </a:txBody>
                  <a:tcPr/>
                </a:tc>
                <a:tc>
                  <a:txBody>
                    <a:bodyPr/>
                    <a:lstStyle/>
                    <a:p>
                      <a:r>
                        <a:rPr lang="el-GR" sz="1050" b="1" dirty="0"/>
                        <a:t>φ</a:t>
                      </a:r>
                      <a:endParaRPr lang="en-US" sz="1050" b="1" dirty="0"/>
                    </a:p>
                  </a:txBody>
                  <a:tcPr/>
                </a:tc>
                <a:tc>
                  <a:txBody>
                    <a:bodyPr/>
                    <a:lstStyle/>
                    <a:p>
                      <a:r>
                        <a:rPr lang="en-US" sz="1050" b="1" dirty="0"/>
                        <a:t>Degrees</a:t>
                      </a:r>
                    </a:p>
                  </a:txBody>
                  <a:tcPr/>
                </a:tc>
                <a:extLst>
                  <a:ext uri="{0D108BD9-81ED-4DB2-BD59-A6C34878D82A}">
                    <a16:rowId xmlns:a16="http://schemas.microsoft.com/office/drawing/2014/main" val="654771632"/>
                  </a:ext>
                </a:extLst>
              </a:tr>
              <a:tr h="611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Κατακόρυφο εύρος δέσμης ακτινοβολίας</a:t>
                      </a:r>
                      <a:r>
                        <a:rPr lang="en-US" sz="1050" b="0" dirty="0"/>
                        <a:t> Vertica</a:t>
                      </a:r>
                      <a:r>
                        <a:rPr lang="en-US" sz="1050" dirty="0"/>
                        <a:t>l Beam Width</a:t>
                      </a:r>
                      <a:endParaRPr lang="en-US" sz="1050" b="0" dirty="0"/>
                    </a:p>
                  </a:txBody>
                  <a:tcPr/>
                </a:tc>
                <a:tc>
                  <a:txBody>
                    <a:bodyPr/>
                    <a:lstStyle/>
                    <a:p>
                      <a:r>
                        <a:rPr lang="el-GR" sz="1050" b="1" dirty="0"/>
                        <a:t>θ</a:t>
                      </a:r>
                      <a:endParaRPr lang="en-US" sz="10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Degrees</a:t>
                      </a:r>
                    </a:p>
                    <a:p>
                      <a:endParaRPr lang="en-US" sz="1050" b="1" dirty="0"/>
                    </a:p>
                  </a:txBody>
                  <a:tcPr/>
                </a:tc>
                <a:extLst>
                  <a:ext uri="{0D108BD9-81ED-4DB2-BD59-A6C34878D82A}">
                    <a16:rowId xmlns:a16="http://schemas.microsoft.com/office/drawing/2014/main" val="3542379455"/>
                  </a:ext>
                </a:extLst>
              </a:tr>
              <a:tr h="50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Ταχύτητα περιστροφής κεραίας</a:t>
                      </a:r>
                      <a:endParaRPr lang="en-US" sz="1050" b="0" dirty="0"/>
                    </a:p>
                  </a:txBody>
                  <a:tcPr/>
                </a:tc>
                <a:tc>
                  <a:txBody>
                    <a:bodyPr/>
                    <a:lstStyle/>
                    <a:p>
                      <a:r>
                        <a:rPr lang="el-GR" sz="1050" b="1" dirty="0"/>
                        <a:t>Ω</a:t>
                      </a:r>
                      <a:endParaRPr lang="en-US" sz="1050" b="1" dirty="0"/>
                    </a:p>
                  </a:txBody>
                  <a:tcPr/>
                </a:tc>
                <a:tc>
                  <a:txBody>
                    <a:bodyPr/>
                    <a:lstStyle/>
                    <a:p>
                      <a:r>
                        <a:rPr lang="en-US" sz="1050" b="1" dirty="0"/>
                        <a:t>Rpm</a:t>
                      </a:r>
                    </a:p>
                  </a:txBody>
                  <a:tcPr/>
                </a:tc>
                <a:extLst>
                  <a:ext uri="{0D108BD9-81ED-4DB2-BD59-A6C34878D82A}">
                    <a16:rowId xmlns:a16="http://schemas.microsoft.com/office/drawing/2014/main" val="1544372265"/>
                  </a:ext>
                </a:extLst>
              </a:tr>
              <a:tr h="50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Ανάλυση απεικόνισης οθόνης</a:t>
                      </a:r>
                      <a:endParaRPr lang="en-US" sz="1050" b="0" dirty="0"/>
                    </a:p>
                  </a:txBody>
                  <a:tcPr/>
                </a:tc>
                <a:tc>
                  <a:txBody>
                    <a:bodyPr/>
                    <a:lstStyle/>
                    <a:p>
                      <a:r>
                        <a:rPr lang="el-GR" sz="1050" b="1" dirty="0"/>
                        <a:t>Η</a:t>
                      </a:r>
                      <a:r>
                        <a:rPr lang="en-US" sz="1050" b="1" dirty="0"/>
                        <a:t> x V (Horizontal x Vertical</a:t>
                      </a:r>
                      <a:r>
                        <a:rPr lang="el-GR" sz="1050" b="1" dirty="0"/>
                        <a:t> </a:t>
                      </a:r>
                      <a:r>
                        <a:rPr lang="en-US" sz="1050" b="1" dirty="0"/>
                        <a:t>resolution)</a:t>
                      </a:r>
                    </a:p>
                  </a:txBody>
                  <a:tcPr/>
                </a:tc>
                <a:tc>
                  <a:txBody>
                    <a:bodyPr/>
                    <a:lstStyle/>
                    <a:p>
                      <a:r>
                        <a:rPr lang="en-US" sz="1050" b="1" dirty="0"/>
                        <a:t>pixels</a:t>
                      </a:r>
                    </a:p>
                  </a:txBody>
                  <a:tcPr/>
                </a:tc>
                <a:extLst>
                  <a:ext uri="{0D108BD9-81ED-4DB2-BD59-A6C34878D82A}">
                    <a16:rowId xmlns:a16="http://schemas.microsoft.com/office/drawing/2014/main" val="3586850713"/>
                  </a:ext>
                </a:extLst>
              </a:tr>
            </a:tbl>
          </a:graphicData>
        </a:graphic>
      </p:graphicFrame>
      <p:sp>
        <p:nvSpPr>
          <p:cNvPr id="6" name="Content Placeholder 5">
            <a:extLst>
              <a:ext uri="{FF2B5EF4-FFF2-40B4-BE49-F238E27FC236}">
                <a16:creationId xmlns:a16="http://schemas.microsoft.com/office/drawing/2014/main" id="{521957E1-B5D3-BBC0-76AD-2A28AD3582BF}"/>
              </a:ext>
            </a:extLst>
          </p:cNvPr>
          <p:cNvSpPr>
            <a:spLocks noGrp="1"/>
          </p:cNvSpPr>
          <p:nvPr>
            <p:ph sz="half" idx="2"/>
          </p:nvPr>
        </p:nvSpPr>
        <p:spPr/>
        <p:txBody>
          <a:bodyPr/>
          <a:lstStyle/>
          <a:p>
            <a:r>
              <a:rPr lang="el-GR" dirty="0"/>
              <a:t>Όπως μιλήσαμε και στο προηγούμενο μάθημα, ο έναντι πίνακας αναφέρει τα βασικά τεχνικά κατασκευαστικά χαρακτηριστικά με τα οποία περιγράφονται</a:t>
            </a:r>
            <a:r>
              <a:rPr lang="en-US" dirty="0"/>
              <a:t>, </a:t>
            </a:r>
            <a:r>
              <a:rPr lang="el-GR" dirty="0"/>
              <a:t>αλλά και υπολογίζονται οι δυνατότητες ενός </a:t>
            </a:r>
            <a:r>
              <a:rPr lang="en-US" dirty="0"/>
              <a:t>Radar.</a:t>
            </a:r>
          </a:p>
        </p:txBody>
      </p:sp>
    </p:spTree>
    <p:extLst>
      <p:ext uri="{BB962C8B-B14F-4D97-AF65-F5344CB8AC3E}">
        <p14:creationId xmlns:p14="http://schemas.microsoft.com/office/powerpoint/2010/main" val="1054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Ανακλαστικές Αρετές στόχων.</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358509" y="1369624"/>
            <a:ext cx="11355479" cy="3108543"/>
          </a:xfrm>
          <a:prstGeom prst="rect">
            <a:avLst/>
          </a:prstGeom>
          <a:noFill/>
        </p:spPr>
        <p:txBody>
          <a:bodyPr wrap="square" rtlCol="0">
            <a:spAutoFit/>
          </a:bodyPr>
          <a:lstStyle/>
          <a:p>
            <a:pPr marL="269875"/>
            <a:r>
              <a:rPr lang="el-GR" sz="2000" b="1" dirty="0"/>
              <a:t>Οι διαστάσεις του στόχου.</a:t>
            </a:r>
          </a:p>
          <a:p>
            <a:endParaRPr lang="en-US" sz="1600" b="1" dirty="0"/>
          </a:p>
          <a:p>
            <a:endParaRPr lang="en-US" sz="1600" b="1" dirty="0"/>
          </a:p>
          <a:p>
            <a:r>
              <a:rPr lang="el-GR" sz="1600" b="1" dirty="0"/>
              <a:t>Η ισχύ της </a:t>
            </a:r>
            <a:r>
              <a:rPr lang="el-GR" sz="1600" b="1" dirty="0" err="1"/>
              <a:t>ηχού</a:t>
            </a:r>
            <a:r>
              <a:rPr lang="el-GR" sz="1600" b="1" dirty="0"/>
              <a:t> εξαρτάται από την σχέση πλάτους του στόχου με το οριζόντιο εύρος (</a:t>
            </a:r>
            <a:r>
              <a:rPr lang="en-US" sz="1600" b="1" dirty="0"/>
              <a:t>beamwidth</a:t>
            </a:r>
            <a:r>
              <a:rPr lang="el-GR" sz="1600" b="1" dirty="0"/>
              <a:t>) της δέσμης.</a:t>
            </a:r>
          </a:p>
          <a:p>
            <a:r>
              <a:rPr lang="el-GR" sz="1600" b="1" dirty="0"/>
              <a:t>Όταν το πλάτος του είναι μικρότερο από την δέσμη όσο πιο μεγάλο το πλάτος του στόχου τόσο πιο μεγάλη η επιστροφή.</a:t>
            </a:r>
          </a:p>
          <a:p>
            <a:endParaRPr lang="el-GR" sz="1600" b="1" dirty="0"/>
          </a:p>
          <a:p>
            <a:r>
              <a:rPr lang="el-GR" sz="1600" b="1" dirty="0"/>
              <a:t>Όταν το πλάτος είναι μεγαλύτερο του πλάτους της δέσμης η ηχώ δεν εξαρτάται από το πλάτος του στόχου αλλά από όλες τις υπόλοιπες ανακλαστικές ιδιότητες (υφή, σχήμα, όψη, υλικό </a:t>
            </a:r>
            <a:r>
              <a:rPr lang="el-GR" sz="1600" b="1" dirty="0" err="1"/>
              <a:t>κλπ</a:t>
            </a:r>
            <a:r>
              <a:rPr lang="el-GR" sz="1600" b="1" dirty="0"/>
              <a:t>).</a:t>
            </a:r>
          </a:p>
          <a:p>
            <a:endParaRPr lang="el-GR" sz="1600" b="1" dirty="0"/>
          </a:p>
          <a:p>
            <a:r>
              <a:rPr lang="el-GR" sz="1600" b="1" dirty="0"/>
              <a:t>Το ύψος του στόχου καθορίζει επίσης την ισχύ της επιστροφής. Όσο υψηλότερος ο στόχος τόσο ισχυρότερη η ηχώ.</a:t>
            </a:r>
          </a:p>
          <a:p>
            <a:endParaRPr lang="el-GR" sz="1600" b="1" dirty="0"/>
          </a:p>
          <a:p>
            <a:endParaRPr lang="en-US" sz="1600" b="1" dirty="0"/>
          </a:p>
        </p:txBody>
      </p:sp>
    </p:spTree>
    <p:extLst>
      <p:ext uri="{BB962C8B-B14F-4D97-AF65-F5344CB8AC3E}">
        <p14:creationId xmlns:p14="http://schemas.microsoft.com/office/powerpoint/2010/main" val="1851110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Ακρίβεια Διόπτευσης και</a:t>
            </a:r>
            <a:r>
              <a:rPr lang="en-US" dirty="0"/>
              <a:t> </a:t>
            </a:r>
            <a:r>
              <a:rPr lang="el-GR" dirty="0"/>
              <a:t>Απόστασης στόχου</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145016" y="1473033"/>
            <a:ext cx="5280961" cy="5670783"/>
          </a:xfrm>
          <a:prstGeom prst="rect">
            <a:avLst/>
          </a:prstGeom>
          <a:noFill/>
        </p:spPr>
        <p:txBody>
          <a:bodyPr wrap="square" rtlCol="0">
            <a:spAutoFit/>
          </a:bodyPr>
          <a:lstStyle/>
          <a:p>
            <a:r>
              <a:rPr lang="el-GR" sz="1600" dirty="0"/>
              <a:t>Η ακρίβεια Διόπτευσης ενός στόχου στο ραντάρ είναι ένα από τα πιο σημαντικά χαρακτηριστικά του και εξαρτάται βασικά από το πόσο στενή (</a:t>
            </a:r>
            <a:r>
              <a:rPr lang="en-US" sz="1600" dirty="0"/>
              <a:t>narrow)</a:t>
            </a:r>
            <a:r>
              <a:rPr lang="el-GR" sz="1600" dirty="0"/>
              <a:t> είναι η δέσμη του εκπεμπόμενου σήματος του ραντάρ. Όσο πιο στενή η οριζόντια δέσμη της εκπομπής </a:t>
            </a:r>
            <a:r>
              <a:rPr lang="el-GR" sz="1600" dirty="0" err="1"/>
              <a:t>ραδιοκύματος</a:t>
            </a:r>
            <a:r>
              <a:rPr lang="el-GR" sz="1600" dirty="0"/>
              <a:t> τόσο πιο ακριβής η διόπτευση.</a:t>
            </a:r>
          </a:p>
          <a:p>
            <a:endParaRPr lang="el-GR" sz="1600" dirty="0"/>
          </a:p>
          <a:p>
            <a:r>
              <a:rPr lang="el-GR" sz="1600" dirty="0"/>
              <a:t>΄Ωστόσο, η διόπτευση λαμβάνεται συνήθως σε σχέση με την κατεύθυνση του πλοίου και, επομένως, η σωστή προσαρμογή της γραμμής της πλώρης κατά την εγκατάσταση του </a:t>
            </a:r>
            <a:r>
              <a:rPr lang="en-US" sz="1600" dirty="0"/>
              <a:t>Radar </a:t>
            </a:r>
            <a:r>
              <a:rPr lang="el-GR" sz="1600" dirty="0"/>
              <a:t>και η σωστή ρύθμιση του </a:t>
            </a:r>
            <a:r>
              <a:rPr lang="en-US" sz="1600" b="1" dirty="0"/>
              <a:t>CCRP*</a:t>
            </a:r>
            <a:r>
              <a:rPr lang="el-GR" sz="1600" dirty="0"/>
              <a:t> είναι ένας σημαντικός παράγοντας για τη διασφάλιση της ακρίβειας της.</a:t>
            </a:r>
          </a:p>
          <a:p>
            <a:endParaRPr lang="el-GR" sz="1600" b="1" dirty="0"/>
          </a:p>
          <a:p>
            <a:r>
              <a:rPr lang="el-GR" sz="1600" dirty="0"/>
              <a:t>Δεδομένης επίσης ότι η ενδείξεις γωνιών δίδεται και με στοιχεία αναφοράς από την γυροσκοπική πυξίδα του πλοίου, το σφάλμα της γυροσκοπικής προστίθεται στα σφάλματα διόπτευσης.</a:t>
            </a:r>
            <a:endParaRPr lang="en-US" sz="1600" dirty="0"/>
          </a:p>
          <a:p>
            <a:endParaRPr lang="en-US" sz="1600" dirty="0"/>
          </a:p>
          <a:p>
            <a:r>
              <a:rPr lang="en-US" sz="1050" b="1" dirty="0"/>
              <a:t>*C</a:t>
            </a:r>
            <a:r>
              <a:rPr lang="en-US" sz="1050" dirty="0"/>
              <a:t>onsistent </a:t>
            </a:r>
            <a:r>
              <a:rPr lang="en-US" sz="1050" b="1" dirty="0"/>
              <a:t>C</a:t>
            </a:r>
            <a:r>
              <a:rPr lang="en-US" sz="1050" dirty="0"/>
              <a:t>ommon </a:t>
            </a:r>
            <a:r>
              <a:rPr lang="en-US" sz="1050" b="1" dirty="0"/>
              <a:t>R</a:t>
            </a:r>
            <a:r>
              <a:rPr lang="en-US" sz="1050" dirty="0"/>
              <a:t>eference </a:t>
            </a:r>
            <a:r>
              <a:rPr lang="en-US" sz="1050" b="1" dirty="0"/>
              <a:t>P</a:t>
            </a:r>
            <a:r>
              <a:rPr lang="en-US" sz="1050" dirty="0"/>
              <a:t>oint</a:t>
            </a:r>
            <a:endParaRPr lang="el-GR" sz="1050" dirty="0"/>
          </a:p>
          <a:p>
            <a:endParaRPr lang="el-GR" sz="1600" b="1" dirty="0"/>
          </a:p>
          <a:p>
            <a:endParaRPr lang="el-GR" sz="1600" b="1" dirty="0"/>
          </a:p>
          <a:p>
            <a:endParaRPr lang="el-GR" sz="1600" b="1" dirty="0"/>
          </a:p>
        </p:txBody>
      </p:sp>
      <p:pic>
        <p:nvPicPr>
          <p:cNvPr id="5" name="Picture 4">
            <a:extLst>
              <a:ext uri="{FF2B5EF4-FFF2-40B4-BE49-F238E27FC236}">
                <a16:creationId xmlns:a16="http://schemas.microsoft.com/office/drawing/2014/main" id="{99037DA1-2D1E-8277-04BE-18DA304F2D56}"/>
              </a:ext>
            </a:extLst>
          </p:cNvPr>
          <p:cNvPicPr>
            <a:picLocks noChangeAspect="1"/>
          </p:cNvPicPr>
          <p:nvPr/>
        </p:nvPicPr>
        <p:blipFill>
          <a:blip r:embed="rId2"/>
          <a:stretch>
            <a:fillRect/>
          </a:stretch>
        </p:blipFill>
        <p:spPr>
          <a:xfrm>
            <a:off x="5503113" y="1473033"/>
            <a:ext cx="6612350" cy="4814978"/>
          </a:xfrm>
          <a:prstGeom prst="rect">
            <a:avLst/>
          </a:prstGeom>
        </p:spPr>
      </p:pic>
    </p:spTree>
    <p:extLst>
      <p:ext uri="{BB962C8B-B14F-4D97-AF65-F5344CB8AC3E}">
        <p14:creationId xmlns:p14="http://schemas.microsoft.com/office/powerpoint/2010/main" val="790980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0928-530F-9469-A424-074350C2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26484-6723-47F2-2185-4FC2A03385FD}"/>
              </a:ext>
            </a:extLst>
          </p:cNvPr>
          <p:cNvSpPr>
            <a:spLocks noGrp="1"/>
          </p:cNvSpPr>
          <p:nvPr>
            <p:ph type="title"/>
          </p:nvPr>
        </p:nvSpPr>
        <p:spPr/>
        <p:txBody>
          <a:bodyPr/>
          <a:lstStyle/>
          <a:p>
            <a:r>
              <a:rPr lang="el-GR" dirty="0"/>
              <a:t>Ακρίβεια Διόπτευσης και</a:t>
            </a:r>
            <a:r>
              <a:rPr lang="en-US" dirty="0"/>
              <a:t> </a:t>
            </a:r>
            <a:r>
              <a:rPr lang="el-GR" dirty="0"/>
              <a:t>Απόστασης στόχου</a:t>
            </a:r>
            <a:endParaRPr lang="en-US" dirty="0"/>
          </a:p>
        </p:txBody>
      </p:sp>
      <p:sp>
        <p:nvSpPr>
          <p:cNvPr id="9" name="TextBox 8">
            <a:extLst>
              <a:ext uri="{FF2B5EF4-FFF2-40B4-BE49-F238E27FC236}">
                <a16:creationId xmlns:a16="http://schemas.microsoft.com/office/drawing/2014/main" id="{1968482A-4379-8C8A-0071-1E36654E9354}"/>
              </a:ext>
            </a:extLst>
          </p:cNvPr>
          <p:cNvSpPr txBox="1"/>
          <p:nvPr/>
        </p:nvSpPr>
        <p:spPr>
          <a:xfrm>
            <a:off x="145016" y="1473033"/>
            <a:ext cx="11613282" cy="5016758"/>
          </a:xfrm>
          <a:prstGeom prst="rect">
            <a:avLst/>
          </a:prstGeom>
          <a:noFill/>
        </p:spPr>
        <p:txBody>
          <a:bodyPr wrap="square" rtlCol="0">
            <a:spAutoFit/>
          </a:bodyPr>
          <a:lstStyle/>
          <a:p>
            <a:r>
              <a:rPr lang="el-GR" sz="2000" dirty="0"/>
              <a:t>Τεχνικά η ακρίβεια</a:t>
            </a:r>
            <a:r>
              <a:rPr lang="en-US" sz="2000" dirty="0"/>
              <a:t> </a:t>
            </a:r>
            <a:r>
              <a:rPr lang="el-GR" sz="2000" dirty="0"/>
              <a:t>εύρεσης της απόστασης από ένα στόχο εξαρτάται κυρίως από την ακρίβεια με την οποία μπορεί να μετρηθεί το χρονικό διάστημα μεταξύ της χρονικής στιγμής της εκπομπής του παλμού και της χρονικής στιγμής λήψης του.    </a:t>
            </a:r>
          </a:p>
          <a:p>
            <a:r>
              <a:rPr lang="el-GR" sz="2000" dirty="0"/>
              <a:t>Σφάλμα συγχρονισμού της βάσης χρόνου </a:t>
            </a:r>
            <a:r>
              <a:rPr lang="en-US" sz="2000" dirty="0"/>
              <a:t>(</a:t>
            </a:r>
            <a:r>
              <a:rPr lang="en-US" sz="2000" dirty="0" err="1"/>
              <a:t>timebase</a:t>
            </a:r>
            <a:r>
              <a:rPr lang="en-US" sz="2000" dirty="0"/>
              <a:t>)</a:t>
            </a:r>
            <a:r>
              <a:rPr lang="el-GR" sz="2000" dirty="0"/>
              <a:t> με το σύστημα παραγωγής παλμών του πομπού οδηγεί σε σφάλματα υπολογισμού χρόνου και συνεπακόλουθα και σφάλματα μέτρησης απόστασης.</a:t>
            </a:r>
            <a:endParaRPr lang="en-US" sz="2000" dirty="0"/>
          </a:p>
          <a:p>
            <a:endParaRPr lang="el-GR" sz="2000" b="1" dirty="0"/>
          </a:p>
          <a:p>
            <a:r>
              <a:rPr lang="el-GR" sz="2000" dirty="0"/>
              <a:t>Κατασκευαστικά, όπως και με τις διοπτεύσεις έτσι και η εσφαλμένη ρύθμιση ως προς το </a:t>
            </a:r>
            <a:r>
              <a:rPr lang="en-US" sz="2000" dirty="0"/>
              <a:t>CCRP </a:t>
            </a:r>
            <a:r>
              <a:rPr lang="el-GR" sz="2000" dirty="0"/>
              <a:t>θα εισαγάγει σφάλμα απόστασης επίσης.</a:t>
            </a:r>
          </a:p>
          <a:p>
            <a:endParaRPr lang="el-GR" sz="2000" b="1" dirty="0"/>
          </a:p>
          <a:p>
            <a:r>
              <a:rPr lang="el-GR" sz="2000" dirty="0"/>
              <a:t>Από πλευράς χειριστή καλό είναι να γνωρίζει ότι όσο μεγαλύτερη κλίμακα στο </a:t>
            </a:r>
            <a:r>
              <a:rPr lang="en-US" sz="2000" dirty="0"/>
              <a:t>radar</a:t>
            </a:r>
            <a:r>
              <a:rPr lang="el-GR" sz="2000" dirty="0"/>
              <a:t> τόσο μεγαλύτερο το σφάλμα απόστασης αφού η ανάλυση (</a:t>
            </a:r>
            <a:r>
              <a:rPr lang="en-US" sz="2000" dirty="0"/>
              <a:t>resolution</a:t>
            </a:r>
            <a:r>
              <a:rPr lang="el-GR" sz="2000" dirty="0"/>
              <a:t>)</a:t>
            </a:r>
            <a:r>
              <a:rPr lang="en-US" sz="2000" dirty="0"/>
              <a:t> </a:t>
            </a:r>
            <a:r>
              <a:rPr lang="el-GR" sz="2000" dirty="0"/>
              <a:t>είναι μικρότερη και επίσης η μικρότερη κίνηση του </a:t>
            </a:r>
            <a:r>
              <a:rPr lang="en-US" sz="2000" dirty="0"/>
              <a:t>V</a:t>
            </a:r>
            <a:r>
              <a:rPr lang="el-GR" sz="2000" dirty="0"/>
              <a:t>.</a:t>
            </a:r>
            <a:r>
              <a:rPr lang="en-US" sz="2000" dirty="0"/>
              <a:t>R</a:t>
            </a:r>
            <a:r>
              <a:rPr lang="el-GR" sz="2000" dirty="0"/>
              <a:t>.</a:t>
            </a:r>
            <a:r>
              <a:rPr lang="en-US" sz="2000" dirty="0"/>
              <a:t>M</a:t>
            </a:r>
            <a:r>
              <a:rPr lang="el-GR" sz="2000" dirty="0"/>
              <a:t>. οδηγεί σε μεγαλύτερες διαφορές αποστάσεων.   </a:t>
            </a:r>
            <a:r>
              <a:rPr lang="en-US" sz="2000" dirty="0"/>
              <a:t> </a:t>
            </a:r>
            <a:endParaRPr lang="el-GR" sz="2000" dirty="0"/>
          </a:p>
          <a:p>
            <a:endParaRPr lang="el-GR" sz="1600" b="1" dirty="0"/>
          </a:p>
          <a:p>
            <a:endParaRPr lang="el-GR" sz="1600" b="1" dirty="0"/>
          </a:p>
          <a:p>
            <a:endParaRPr lang="el-GR" sz="1600" b="1" dirty="0"/>
          </a:p>
          <a:p>
            <a:endParaRPr lang="el-GR" sz="1600" b="1" dirty="0"/>
          </a:p>
          <a:p>
            <a:endParaRPr lang="el-GR" sz="1600" b="1" dirty="0"/>
          </a:p>
        </p:txBody>
      </p:sp>
    </p:spTree>
    <p:extLst>
      <p:ext uri="{BB962C8B-B14F-4D97-AF65-F5344CB8AC3E}">
        <p14:creationId xmlns:p14="http://schemas.microsoft.com/office/powerpoint/2010/main" val="348259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BDB7-B385-AA29-3B08-B6C2DC6F81B0}"/>
              </a:ext>
            </a:extLst>
          </p:cNvPr>
          <p:cNvSpPr>
            <a:spLocks noGrp="1"/>
          </p:cNvSpPr>
          <p:nvPr>
            <p:ph type="title"/>
          </p:nvPr>
        </p:nvSpPr>
        <p:spPr>
          <a:xfrm>
            <a:off x="438748" y="373327"/>
            <a:ext cx="11719082" cy="889612"/>
          </a:xfrm>
        </p:spPr>
        <p:txBody>
          <a:bodyPr/>
          <a:lstStyle/>
          <a:p>
            <a:r>
              <a:rPr lang="el-GR" b="1" dirty="0"/>
              <a:t>Παραγόμενα Χαρακτηριστικά </a:t>
            </a:r>
            <a:r>
              <a:rPr lang="en-US" b="1" dirty="0"/>
              <a:t>Radar</a:t>
            </a:r>
          </a:p>
        </p:txBody>
      </p:sp>
      <p:sp>
        <p:nvSpPr>
          <p:cNvPr id="3" name="Content Placeholder 2">
            <a:extLst>
              <a:ext uri="{FF2B5EF4-FFF2-40B4-BE49-F238E27FC236}">
                <a16:creationId xmlns:a16="http://schemas.microsoft.com/office/drawing/2014/main" id="{68B7BE89-DD18-AB5A-CEA9-244ED4669E98}"/>
              </a:ext>
            </a:extLst>
          </p:cNvPr>
          <p:cNvSpPr>
            <a:spLocks noGrp="1"/>
          </p:cNvSpPr>
          <p:nvPr>
            <p:ph sz="half" idx="1"/>
          </p:nvPr>
        </p:nvSpPr>
        <p:spPr>
          <a:xfrm>
            <a:off x="193353" y="1825625"/>
            <a:ext cx="5699895" cy="4327863"/>
          </a:xfrm>
        </p:spPr>
        <p:txBody>
          <a:bodyPr>
            <a:normAutofit/>
          </a:bodyPr>
          <a:lstStyle/>
          <a:p>
            <a:r>
              <a:rPr lang="el-GR" dirty="0"/>
              <a:t>Από τα κατασκευαστικά στοιχεία του </a:t>
            </a:r>
            <a:r>
              <a:rPr lang="en-US" dirty="0"/>
              <a:t>Radar </a:t>
            </a:r>
            <a:r>
              <a:rPr lang="el-GR" dirty="0"/>
              <a:t>και από την θέση (ύψος) τοποθέτησης της κεραίας του μπορούμε να υπολογίσουμε και να εξάγουμε </a:t>
            </a:r>
            <a:r>
              <a:rPr lang="el-GR" dirty="0" err="1"/>
              <a:t>χρησιμες</a:t>
            </a:r>
            <a:r>
              <a:rPr lang="el-GR" dirty="0"/>
              <a:t> πληροφορίες για την αποδοτικότητα μιας συσκευής και για τους περιορισμούς της.</a:t>
            </a:r>
          </a:p>
          <a:p>
            <a:endParaRPr lang="en-US" dirty="0"/>
          </a:p>
        </p:txBody>
      </p:sp>
      <p:graphicFrame>
        <p:nvGraphicFramePr>
          <p:cNvPr id="7" name="Content Placeholder 6">
            <a:extLst>
              <a:ext uri="{FF2B5EF4-FFF2-40B4-BE49-F238E27FC236}">
                <a16:creationId xmlns:a16="http://schemas.microsoft.com/office/drawing/2014/main" id="{5C2D75A0-41CA-2BF1-A512-0D8BEEF09AEC}"/>
              </a:ext>
            </a:extLst>
          </p:cNvPr>
          <p:cNvGraphicFramePr>
            <a:graphicFrameLocks noGrp="1"/>
          </p:cNvGraphicFramePr>
          <p:nvPr>
            <p:ph sz="half" idx="2"/>
            <p:extLst>
              <p:ext uri="{D42A27DB-BD31-4B8C-83A1-F6EECF244321}">
                <p14:modId xmlns:p14="http://schemas.microsoft.com/office/powerpoint/2010/main" val="3868123904"/>
              </p:ext>
            </p:extLst>
          </p:nvPr>
        </p:nvGraphicFramePr>
        <p:xfrm>
          <a:off x="6019800" y="1825625"/>
          <a:ext cx="6072838" cy="432786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374956">
                  <a:extLst>
                    <a:ext uri="{9D8B030D-6E8A-4147-A177-3AD203B41FA5}">
                      <a16:colId xmlns:a16="http://schemas.microsoft.com/office/drawing/2014/main" val="616877830"/>
                    </a:ext>
                  </a:extLst>
                </a:gridCol>
                <a:gridCol w="3697882">
                  <a:extLst>
                    <a:ext uri="{9D8B030D-6E8A-4147-A177-3AD203B41FA5}">
                      <a16:colId xmlns:a16="http://schemas.microsoft.com/office/drawing/2014/main" val="1755310308"/>
                    </a:ext>
                  </a:extLst>
                </a:gridCol>
              </a:tblGrid>
              <a:tr h="576651">
                <a:tc>
                  <a:txBody>
                    <a:bodyPr/>
                    <a:lstStyle/>
                    <a:p>
                      <a:r>
                        <a:rPr lang="el-GR" sz="1400" dirty="0"/>
                        <a:t>Παραγόμενο Χαρακτηριστικό</a:t>
                      </a:r>
                      <a:endParaRPr lang="en-US" sz="1400" dirty="0"/>
                    </a:p>
                  </a:txBody>
                  <a:tcPr/>
                </a:tc>
                <a:tc>
                  <a:txBody>
                    <a:bodyPr/>
                    <a:lstStyle/>
                    <a:p>
                      <a:r>
                        <a:rPr lang="el-GR" sz="1400" dirty="0"/>
                        <a:t>Παράγοντες που καθορίζουν το χαρακτηριστικό</a:t>
                      </a:r>
                      <a:endParaRPr lang="en-US" sz="1400" dirty="0"/>
                    </a:p>
                  </a:txBody>
                  <a:tcPr/>
                </a:tc>
                <a:extLst>
                  <a:ext uri="{0D108BD9-81ED-4DB2-BD59-A6C34878D82A}">
                    <a16:rowId xmlns:a16="http://schemas.microsoft.com/office/drawing/2014/main" val="2838326651"/>
                  </a:ext>
                </a:extLst>
              </a:tr>
              <a:tr h="365771">
                <a:tc>
                  <a:txBody>
                    <a:bodyPr/>
                    <a:lstStyle/>
                    <a:p>
                      <a:r>
                        <a:rPr lang="el-GR" sz="1050" dirty="0"/>
                        <a:t>Ελάχιστη απόσταση Ανίχνευσης στόχων</a:t>
                      </a:r>
                      <a:endParaRPr lang="en-US" sz="1050" dirty="0"/>
                    </a:p>
                  </a:txBody>
                  <a:tcPr/>
                </a:tc>
                <a:tc>
                  <a:txBody>
                    <a:bodyPr/>
                    <a:lstStyle/>
                    <a:p>
                      <a:r>
                        <a:rPr lang="el-GR" sz="1050" b="1" dirty="0"/>
                        <a:t>Καθορίζεται από την διάρκεια του παλμού εκπομπής και την αδράνεια του διακόπτη εκπομπής λήψης.</a:t>
                      </a:r>
                      <a:endParaRPr lang="en-US" sz="1050" b="1" dirty="0"/>
                    </a:p>
                  </a:txBody>
                  <a:tcPr/>
                </a:tc>
                <a:extLst>
                  <a:ext uri="{0D108BD9-81ED-4DB2-BD59-A6C34878D82A}">
                    <a16:rowId xmlns:a16="http://schemas.microsoft.com/office/drawing/2014/main" val="2236531949"/>
                  </a:ext>
                </a:extLst>
              </a:tr>
              <a:tr h="365771">
                <a:tc>
                  <a:txBody>
                    <a:bodyPr/>
                    <a:lstStyle/>
                    <a:p>
                      <a:r>
                        <a:rPr lang="el-GR" sz="1050" dirty="0"/>
                        <a:t>Μέγιστη απόσταση Ανίχνευσης στόχων</a:t>
                      </a:r>
                      <a:endParaRPr lang="en-US" sz="1050" dirty="0"/>
                    </a:p>
                  </a:txBody>
                  <a:tcPr/>
                </a:tc>
                <a:tc>
                  <a:txBody>
                    <a:bodyPr/>
                    <a:lstStyle/>
                    <a:p>
                      <a:r>
                        <a:rPr lang="el-GR" sz="1050" b="1" dirty="0"/>
                        <a:t>Καθορίζεται από,</a:t>
                      </a:r>
                    </a:p>
                    <a:p>
                      <a:pPr marL="171450" indent="-171450">
                        <a:buFont typeface="Arial" panose="020B0604020202020204" pitchFamily="34" charset="0"/>
                        <a:buChar char="•"/>
                      </a:pPr>
                      <a:r>
                        <a:rPr lang="el-GR" sz="1050" b="1" dirty="0"/>
                        <a:t>την συχνότητα επανάληψης παλμών, </a:t>
                      </a:r>
                    </a:p>
                    <a:p>
                      <a:pPr marL="171450" indent="-171450">
                        <a:buFont typeface="Arial" panose="020B0604020202020204" pitchFamily="34" charset="0"/>
                        <a:buChar char="•"/>
                      </a:pPr>
                      <a:r>
                        <a:rPr lang="el-GR" sz="1050" b="1" dirty="0"/>
                        <a:t>την στιγμιαία ισχύ εκπομπής, </a:t>
                      </a:r>
                    </a:p>
                    <a:p>
                      <a:pPr marL="171450" indent="-171450">
                        <a:buFont typeface="Arial" panose="020B0604020202020204" pitchFamily="34" charset="0"/>
                        <a:buChar char="•"/>
                      </a:pPr>
                      <a:r>
                        <a:rPr lang="el-GR" sz="1050" b="1" dirty="0"/>
                        <a:t>την ευαισθησία του δέκτη, </a:t>
                      </a:r>
                    </a:p>
                    <a:p>
                      <a:pPr marL="171450" indent="-171450">
                        <a:buFont typeface="Arial" panose="020B0604020202020204" pitchFamily="34" charset="0"/>
                        <a:buChar char="•"/>
                      </a:pPr>
                      <a:r>
                        <a:rPr lang="el-GR" sz="1050" b="1" dirty="0"/>
                        <a:t>το κατακόρυφο και οριζόντιο εύρος δέσμης, </a:t>
                      </a:r>
                    </a:p>
                    <a:p>
                      <a:pPr marL="171450" indent="-171450">
                        <a:buFont typeface="Arial" panose="020B0604020202020204" pitchFamily="34" charset="0"/>
                        <a:buChar char="•"/>
                      </a:pPr>
                      <a:r>
                        <a:rPr lang="el-GR" sz="1050" b="1" dirty="0"/>
                        <a:t>το ύψος της κεραίας και,</a:t>
                      </a:r>
                    </a:p>
                    <a:p>
                      <a:pPr marL="171450" indent="-171450">
                        <a:buFont typeface="Arial" panose="020B0604020202020204" pitchFamily="34" charset="0"/>
                        <a:buChar char="•"/>
                      </a:pPr>
                      <a:r>
                        <a:rPr lang="el-GR" sz="1050" b="1" dirty="0"/>
                        <a:t>το μήκος του παλμού εκπομπής.</a:t>
                      </a:r>
                      <a:endParaRPr lang="en-US" sz="1050" b="1" dirty="0"/>
                    </a:p>
                  </a:txBody>
                  <a:tcPr/>
                </a:tc>
                <a:extLst>
                  <a:ext uri="{0D108BD9-81ED-4DB2-BD59-A6C34878D82A}">
                    <a16:rowId xmlns:a16="http://schemas.microsoft.com/office/drawing/2014/main" val="2572255117"/>
                  </a:ext>
                </a:extLst>
              </a:tr>
              <a:tr h="489787">
                <a:tc>
                  <a:txBody>
                    <a:bodyPr/>
                    <a:lstStyle/>
                    <a:p>
                      <a:r>
                        <a:rPr lang="el-GR" sz="1050" dirty="0"/>
                        <a:t>Ικανότητα διάκρισης των στόχων κατά απόσταση.</a:t>
                      </a:r>
                      <a:endParaRPr lang="en-US" sz="1050" dirty="0"/>
                    </a:p>
                  </a:txBody>
                  <a:tcPr/>
                </a:tc>
                <a:tc>
                  <a:txBody>
                    <a:bodyPr/>
                    <a:lstStyle/>
                    <a:p>
                      <a:r>
                        <a:rPr lang="el-GR" sz="1050" b="1" dirty="0"/>
                        <a:t>Καθορίζεται από το μήκος παλμού εκπομπής και το μέγεθος των εικονοστοιχείων  </a:t>
                      </a:r>
                      <a:r>
                        <a:rPr lang="en-US" sz="1050" b="1" dirty="0"/>
                        <a:t>(pixel) </a:t>
                      </a:r>
                      <a:r>
                        <a:rPr lang="el-GR" sz="1050" b="1" dirty="0"/>
                        <a:t>της οθόνης απεικόνισης. </a:t>
                      </a:r>
                      <a:endParaRPr lang="en-US" sz="1050" b="1" dirty="0"/>
                    </a:p>
                  </a:txBody>
                  <a:tcPr/>
                </a:tc>
                <a:extLst>
                  <a:ext uri="{0D108BD9-81ED-4DB2-BD59-A6C34878D82A}">
                    <a16:rowId xmlns:a16="http://schemas.microsoft.com/office/drawing/2014/main" val="2011503379"/>
                  </a:ext>
                </a:extLst>
              </a:tr>
              <a:tr h="577078">
                <a:tc>
                  <a:txBody>
                    <a:bodyPr/>
                    <a:lstStyle/>
                    <a:p>
                      <a:r>
                        <a:rPr lang="el-GR" sz="1050" dirty="0"/>
                        <a:t>Παραμόρφωση των στόχων κατά απόσταση.</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1" dirty="0"/>
                        <a:t>Καθορίζεται από το μήκος παλμού εκπομπής και το μέγεθος των εικονοστοιχείων  </a:t>
                      </a:r>
                      <a:r>
                        <a:rPr lang="en-US" sz="1050" b="1" dirty="0"/>
                        <a:t>(pixel) </a:t>
                      </a:r>
                      <a:r>
                        <a:rPr lang="el-GR" sz="1050" b="1" dirty="0"/>
                        <a:t>της οθόνης απεικόνισης. </a:t>
                      </a:r>
                      <a:endParaRPr lang="en-US" sz="1050" b="1" dirty="0"/>
                    </a:p>
                    <a:p>
                      <a:endParaRPr lang="en-US" sz="1050" b="1" dirty="0"/>
                    </a:p>
                  </a:txBody>
                  <a:tcPr/>
                </a:tc>
                <a:extLst>
                  <a:ext uri="{0D108BD9-81ED-4DB2-BD59-A6C34878D82A}">
                    <a16:rowId xmlns:a16="http://schemas.microsoft.com/office/drawing/2014/main" val="566897513"/>
                  </a:ext>
                </a:extLst>
              </a:tr>
              <a:tr h="489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dirty="0"/>
                        <a:t>Ικανότητα διάκρισης των στόχων κατά διόπτευση.</a:t>
                      </a:r>
                      <a:endParaRPr lang="en-US" sz="1050" dirty="0"/>
                    </a:p>
                  </a:txBody>
                  <a:tcPr/>
                </a:tc>
                <a:tc>
                  <a:txBody>
                    <a:bodyPr/>
                    <a:lstStyle/>
                    <a:p>
                      <a:r>
                        <a:rPr lang="el-GR" sz="1050" b="1" dirty="0"/>
                        <a:t>Καθορίζεται κυρίως από το οριζόντιο εύρος της δέσμης ακτινοβολίας.</a:t>
                      </a:r>
                      <a:endParaRPr lang="en-US" sz="1050" b="1" dirty="0"/>
                    </a:p>
                  </a:txBody>
                  <a:tcPr/>
                </a:tc>
                <a:extLst>
                  <a:ext uri="{0D108BD9-81ED-4DB2-BD59-A6C34878D82A}">
                    <a16:rowId xmlns:a16="http://schemas.microsoft.com/office/drawing/2014/main" val="2893444854"/>
                  </a:ext>
                </a:extLst>
              </a:tr>
              <a:tr h="489787">
                <a:tc>
                  <a:txBody>
                    <a:bodyPr/>
                    <a:lstStyle/>
                    <a:p>
                      <a:r>
                        <a:rPr lang="el-GR" sz="1050" dirty="0"/>
                        <a:t>Παραμόρφωση των στόχων κατά διόπτευση.</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1" dirty="0"/>
                        <a:t>Καθορίζεται κυρίως από το οριζόντιο εύρος της δέσμης ακτινοβολίας και το μέγεθος των εικονοστοιχείων  </a:t>
                      </a:r>
                      <a:r>
                        <a:rPr lang="en-US" sz="1050" b="1" dirty="0"/>
                        <a:t>(pixel) </a:t>
                      </a:r>
                      <a:r>
                        <a:rPr lang="el-GR" sz="1050" b="1" dirty="0"/>
                        <a:t>της οθόνης απεικόνισης.</a:t>
                      </a:r>
                      <a:endParaRPr lang="en-US" sz="1050" b="1" dirty="0"/>
                    </a:p>
                  </a:txBody>
                  <a:tcPr/>
                </a:tc>
                <a:extLst>
                  <a:ext uri="{0D108BD9-81ED-4DB2-BD59-A6C34878D82A}">
                    <a16:rowId xmlns:a16="http://schemas.microsoft.com/office/drawing/2014/main" val="1625586266"/>
                  </a:ext>
                </a:extLst>
              </a:tr>
            </a:tbl>
          </a:graphicData>
        </a:graphic>
      </p:graphicFrame>
    </p:spTree>
    <p:extLst>
      <p:ext uri="{BB962C8B-B14F-4D97-AF65-F5344CB8AC3E}">
        <p14:creationId xmlns:p14="http://schemas.microsoft.com/office/powerpoint/2010/main" val="37124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3255-51AC-85CB-6B9D-0282AA2A9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9EAE4-0184-5D84-145F-28B453E51CBE}"/>
              </a:ext>
            </a:extLst>
          </p:cNvPr>
          <p:cNvSpPr>
            <a:spLocks noGrp="1"/>
          </p:cNvSpPr>
          <p:nvPr>
            <p:ph type="title"/>
          </p:nvPr>
        </p:nvSpPr>
        <p:spPr>
          <a:xfrm>
            <a:off x="438748" y="373327"/>
            <a:ext cx="11719082" cy="889612"/>
          </a:xfrm>
        </p:spPr>
        <p:txBody>
          <a:bodyPr/>
          <a:lstStyle/>
          <a:p>
            <a:r>
              <a:rPr lang="en-US" b="1" dirty="0"/>
              <a:t>Performance Standards for Radar Equipment</a:t>
            </a:r>
            <a:r>
              <a:rPr lang="el-GR" b="1" dirty="0"/>
              <a:t>.</a:t>
            </a:r>
            <a:endParaRPr lang="en-US" b="1" dirty="0"/>
          </a:p>
        </p:txBody>
      </p:sp>
      <p:sp>
        <p:nvSpPr>
          <p:cNvPr id="3" name="Content Placeholder 2">
            <a:extLst>
              <a:ext uri="{FF2B5EF4-FFF2-40B4-BE49-F238E27FC236}">
                <a16:creationId xmlns:a16="http://schemas.microsoft.com/office/drawing/2014/main" id="{5C62C690-F044-BCAB-57D4-F80DA3D5DA46}"/>
              </a:ext>
            </a:extLst>
          </p:cNvPr>
          <p:cNvSpPr>
            <a:spLocks noGrp="1"/>
          </p:cNvSpPr>
          <p:nvPr>
            <p:ph sz="half" idx="1"/>
          </p:nvPr>
        </p:nvSpPr>
        <p:spPr>
          <a:xfrm>
            <a:off x="193353" y="1224571"/>
            <a:ext cx="5699895" cy="4928917"/>
          </a:xfrm>
        </p:spPr>
        <p:txBody>
          <a:bodyPr>
            <a:normAutofit fontScale="85000" lnSpcReduction="20000"/>
          </a:bodyPr>
          <a:lstStyle/>
          <a:p>
            <a:r>
              <a:rPr lang="en-US" dirty="0"/>
              <a:t>O </a:t>
            </a:r>
            <a:r>
              <a:rPr lang="el-GR" dirty="0"/>
              <a:t>ΙΜΟ με το </a:t>
            </a:r>
            <a:r>
              <a:rPr lang="en-US" dirty="0">
                <a:solidFill>
                  <a:schemeClr val="accent1">
                    <a:lumMod val="50000"/>
                  </a:schemeClr>
                </a:solidFill>
                <a:hlinkClick r:id="rId2">
                  <a:extLst>
                    <a:ext uri="{A12FA001-AC4F-418D-AE19-62706E023703}">
                      <ahyp:hlinkClr xmlns:ahyp="http://schemas.microsoft.com/office/drawing/2018/hyperlinkcolor" val="tx"/>
                    </a:ext>
                  </a:extLst>
                </a:hlinkClick>
              </a:rPr>
              <a:t>RESOLUTION MSC.192(79) “REVISED RECOMMENDATION ON PERFORMANCE STANDARDS FOR RADAR  EQUIPMENT</a:t>
            </a:r>
            <a:r>
              <a:rPr lang="en-US" dirty="0">
                <a:solidFill>
                  <a:schemeClr val="accent1">
                    <a:lumMod val="50000"/>
                  </a:schemeClr>
                </a:solidFill>
              </a:rPr>
              <a:t>” </a:t>
            </a:r>
            <a:r>
              <a:rPr lang="el-GR" dirty="0"/>
              <a:t>του 2006,</a:t>
            </a:r>
            <a:r>
              <a:rPr lang="en-US" dirty="0"/>
              <a:t> </a:t>
            </a:r>
            <a:r>
              <a:rPr lang="el-GR" dirty="0"/>
              <a:t>υιοθετεί την υποχρεωτική απεικόνιση πληροφοριών </a:t>
            </a:r>
            <a:r>
              <a:rPr lang="en-US" dirty="0"/>
              <a:t>AIS</a:t>
            </a:r>
            <a:endParaRPr lang="el-GR" dirty="0"/>
          </a:p>
          <a:p>
            <a:r>
              <a:rPr lang="el-GR" dirty="0"/>
              <a:t>(χωρίζοντας τα σε τρεις κατηγορίες </a:t>
            </a:r>
            <a:endParaRPr lang="en-US" dirty="0"/>
          </a:p>
          <a:p>
            <a:r>
              <a:rPr lang="el-GR" dirty="0"/>
              <a:t>&lt;500</a:t>
            </a:r>
            <a:r>
              <a:rPr lang="en-US" dirty="0" err="1"/>
              <a:t>grt</a:t>
            </a:r>
            <a:r>
              <a:rPr lang="en-US" dirty="0"/>
              <a:t>,</a:t>
            </a:r>
          </a:p>
          <a:p>
            <a:r>
              <a:rPr lang="en-US" dirty="0"/>
              <a:t> 500gt - &gt;10,000gt,</a:t>
            </a:r>
          </a:p>
          <a:p>
            <a:r>
              <a:rPr lang="en-US" dirty="0"/>
              <a:t>&gt;10,000</a:t>
            </a:r>
            <a:endParaRPr lang="el-GR" dirty="0"/>
          </a:p>
          <a:p>
            <a:pPr marL="0" indent="0">
              <a:buNone/>
            </a:pPr>
            <a:endParaRPr lang="en-US" dirty="0"/>
          </a:p>
          <a:p>
            <a:r>
              <a:rPr lang="el-GR" dirty="0"/>
              <a:t>Καθώς και τα ελάχιστα τεχνικά χαρακτηριστικά που θα πρέπει να διαθέτει ένα </a:t>
            </a:r>
            <a:r>
              <a:rPr lang="en-US" dirty="0"/>
              <a:t>Radar </a:t>
            </a:r>
            <a:r>
              <a:rPr lang="el-GR" dirty="0"/>
              <a:t>για να μπορεί να τοποθετηθεί σε πλοία.</a:t>
            </a:r>
            <a:endParaRPr lang="en-US" dirty="0"/>
          </a:p>
        </p:txBody>
      </p:sp>
      <p:pic>
        <p:nvPicPr>
          <p:cNvPr id="12" name="Content Placeholder 11">
            <a:extLst>
              <a:ext uri="{FF2B5EF4-FFF2-40B4-BE49-F238E27FC236}">
                <a16:creationId xmlns:a16="http://schemas.microsoft.com/office/drawing/2014/main" id="{2990DD49-D4D8-8D75-0579-1B7C88EFE3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3124" y="2267326"/>
            <a:ext cx="7339695" cy="2721233"/>
          </a:xfrm>
        </p:spPr>
      </p:pic>
    </p:spTree>
    <p:extLst>
      <p:ext uri="{BB962C8B-B14F-4D97-AF65-F5344CB8AC3E}">
        <p14:creationId xmlns:p14="http://schemas.microsoft.com/office/powerpoint/2010/main" val="272677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FE5BC-2EF2-50F4-A05A-05357F4C0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3E2FD-5530-A6C5-E95D-EC3450F5A944}"/>
              </a:ext>
            </a:extLst>
          </p:cNvPr>
          <p:cNvSpPr>
            <a:spLocks noGrp="1"/>
          </p:cNvSpPr>
          <p:nvPr>
            <p:ph type="title"/>
          </p:nvPr>
        </p:nvSpPr>
        <p:spPr>
          <a:xfrm>
            <a:off x="438748" y="373327"/>
            <a:ext cx="11306562" cy="533190"/>
          </a:xfrm>
        </p:spPr>
        <p:txBody>
          <a:bodyPr>
            <a:normAutofit/>
          </a:bodyPr>
          <a:lstStyle/>
          <a:p>
            <a:r>
              <a:rPr lang="en-US" sz="3200" b="1" dirty="0">
                <a:solidFill>
                  <a:schemeClr val="bg2">
                    <a:lumMod val="50000"/>
                  </a:schemeClr>
                </a:solidFill>
              </a:rPr>
              <a:t>Performance Standards for Radar Equipment</a:t>
            </a:r>
            <a:r>
              <a:rPr lang="el-GR" sz="3200" b="1" dirty="0">
                <a:solidFill>
                  <a:schemeClr val="bg2">
                    <a:lumMod val="50000"/>
                  </a:schemeClr>
                </a:solidFill>
              </a:rPr>
              <a:t>.</a:t>
            </a:r>
            <a:endParaRPr lang="en-US" sz="3200" b="1" dirty="0">
              <a:solidFill>
                <a:schemeClr val="bg2">
                  <a:lumMod val="50000"/>
                </a:schemeClr>
              </a:solidFill>
            </a:endParaRPr>
          </a:p>
        </p:txBody>
      </p:sp>
      <p:sp>
        <p:nvSpPr>
          <p:cNvPr id="3" name="Content Placeholder 2">
            <a:extLst>
              <a:ext uri="{FF2B5EF4-FFF2-40B4-BE49-F238E27FC236}">
                <a16:creationId xmlns:a16="http://schemas.microsoft.com/office/drawing/2014/main" id="{45101628-0351-53A7-A9F9-A9B7BABFDB19}"/>
              </a:ext>
            </a:extLst>
          </p:cNvPr>
          <p:cNvSpPr>
            <a:spLocks noGrp="1"/>
          </p:cNvSpPr>
          <p:nvPr>
            <p:ph sz="half" idx="1"/>
          </p:nvPr>
        </p:nvSpPr>
        <p:spPr>
          <a:xfrm>
            <a:off x="193353" y="1056291"/>
            <a:ext cx="11998647" cy="5801710"/>
          </a:xfrm>
        </p:spPr>
        <p:txBody>
          <a:bodyPr>
            <a:normAutofit lnSpcReduction="10000"/>
          </a:bodyPr>
          <a:lstStyle/>
          <a:p>
            <a:r>
              <a:rPr lang="el-GR" dirty="0"/>
              <a:t>Τα βασικότερα χαρακτηριστικά που ξεχωρίζουμε από τα </a:t>
            </a:r>
            <a:r>
              <a:rPr lang="en-US" dirty="0"/>
              <a:t>P.S.F.R.E. </a:t>
            </a:r>
            <a:r>
              <a:rPr lang="el-GR" dirty="0"/>
              <a:t>είναι: (ένα </a:t>
            </a:r>
            <a:r>
              <a:rPr lang="en-US" dirty="0"/>
              <a:t>Radar </a:t>
            </a:r>
            <a:r>
              <a:rPr lang="el-GR" dirty="0"/>
              <a:t>θα πρέπει :   ) </a:t>
            </a:r>
          </a:p>
          <a:p>
            <a:pPr lvl="1"/>
            <a:r>
              <a:rPr lang="el-GR" dirty="0"/>
              <a:t>Να λειτουργεί σε συχνότητες 10</a:t>
            </a:r>
            <a:r>
              <a:rPr lang="en-US" dirty="0" err="1"/>
              <a:t>Ghz</a:t>
            </a:r>
            <a:r>
              <a:rPr lang="en-US" dirty="0"/>
              <a:t> (X-band) </a:t>
            </a:r>
            <a:r>
              <a:rPr lang="el-GR" dirty="0"/>
              <a:t>ή 3</a:t>
            </a:r>
            <a:r>
              <a:rPr lang="en-US" dirty="0" err="1"/>
              <a:t>Ghz</a:t>
            </a:r>
            <a:r>
              <a:rPr lang="en-US" dirty="0"/>
              <a:t> (S-band)</a:t>
            </a:r>
          </a:p>
          <a:p>
            <a:pPr lvl="1"/>
            <a:r>
              <a:rPr lang="el-GR" dirty="0"/>
              <a:t>Η απόκλιση ακρίβειας των διοπτεύσεων να είναι λιγότερη από 1˚</a:t>
            </a:r>
          </a:p>
          <a:p>
            <a:pPr lvl="1"/>
            <a:r>
              <a:rPr lang="el-GR" dirty="0"/>
              <a:t>Η απόκλιση ακρίβειας των αποστάσεων να είναι μικρότερη των 30</a:t>
            </a:r>
            <a:r>
              <a:rPr lang="en-US" dirty="0"/>
              <a:t>m </a:t>
            </a:r>
            <a:r>
              <a:rPr lang="el-GR" dirty="0"/>
              <a:t>ή του 1% από την κλίμακα που χρησιμοποιείται (π.χ. στην κλίμακα των 24</a:t>
            </a:r>
            <a:r>
              <a:rPr lang="en-US" dirty="0"/>
              <a:t>nm </a:t>
            </a:r>
            <a:r>
              <a:rPr lang="el-GR" dirty="0"/>
              <a:t>απόκλιση της απόστασης να μην είναι μεγαλύτερη από 444</a:t>
            </a:r>
            <a:r>
              <a:rPr lang="en-US" dirty="0"/>
              <a:t>m</a:t>
            </a:r>
            <a:r>
              <a:rPr lang="el-GR" dirty="0"/>
              <a:t> ενώ στα </a:t>
            </a:r>
            <a:r>
              <a:rPr lang="en-US" dirty="0"/>
              <a:t>1.5nm </a:t>
            </a:r>
            <a:r>
              <a:rPr lang="el-GR" dirty="0"/>
              <a:t>δεν πρέπει να είναι πάνω από </a:t>
            </a:r>
            <a:r>
              <a:rPr lang="en-US" dirty="0"/>
              <a:t>28m)</a:t>
            </a:r>
          </a:p>
          <a:p>
            <a:pPr lvl="1"/>
            <a:r>
              <a:rPr lang="el-GR" dirty="0"/>
              <a:t>Θα πρέπει με μηδέν ταχύτητα και με ύψος κεραίας 15 </a:t>
            </a:r>
            <a:r>
              <a:rPr lang="en-US" dirty="0"/>
              <a:t>m </a:t>
            </a:r>
            <a:r>
              <a:rPr lang="el-GR" dirty="0"/>
              <a:t>σε ήρεμη θάλασσα, να μπορεί να παρουσιάσει ένα τυπικό ναυτικό σημαντήρα  από οριζόντια απόσταση 40</a:t>
            </a:r>
            <a:r>
              <a:rPr lang="en-US" dirty="0"/>
              <a:t>m </a:t>
            </a:r>
            <a:r>
              <a:rPr lang="el-GR" dirty="0"/>
              <a:t>από την κεραία και μέχρι το 1 </a:t>
            </a:r>
            <a:r>
              <a:rPr lang="en-US" dirty="0"/>
              <a:t>nm </a:t>
            </a:r>
            <a:r>
              <a:rPr lang="el-GR" dirty="0"/>
              <a:t>χωρίς να χρειάζεται να αλλάξουν οι ρυθμίσεις εκτός από την κλίμακα.</a:t>
            </a:r>
          </a:p>
          <a:p>
            <a:pPr lvl="1"/>
            <a:r>
              <a:rPr lang="el-GR" dirty="0"/>
              <a:t>Να μπορεί για δύο στόχους στην ίδια διόπτευση, οι οποίοι να απέχουν 40</a:t>
            </a:r>
            <a:r>
              <a:rPr lang="en-US" dirty="0"/>
              <a:t>m </a:t>
            </a:r>
            <a:r>
              <a:rPr lang="el-GR" dirty="0"/>
              <a:t>ο ένας από τον άλλο να τους παρουσιάσει ως δύο ξεχωριστούς στόχους.</a:t>
            </a:r>
          </a:p>
          <a:p>
            <a:pPr lvl="1"/>
            <a:r>
              <a:rPr lang="el-GR" dirty="0"/>
              <a:t>Να μπορεί για δύο στόχους στην ίδια απόσταση, οι οποίοι να απέχουν 2.5˚</a:t>
            </a:r>
            <a:r>
              <a:rPr lang="en-US" dirty="0"/>
              <a:t> </a:t>
            </a:r>
            <a:r>
              <a:rPr lang="el-GR" dirty="0"/>
              <a:t>ο ένας από τον άλλο να τους παρουσιάσει ως δύο ξεχωριστούς στόχους.</a:t>
            </a:r>
          </a:p>
          <a:p>
            <a:pPr lvl="1"/>
            <a:r>
              <a:rPr lang="el-GR" dirty="0"/>
              <a:t>Να παρέχει κλίμακες </a:t>
            </a:r>
            <a:r>
              <a:rPr lang="en-US" dirty="0"/>
              <a:t>0.25, 0.5, 0.75, 1.5, 3, 6, 12 </a:t>
            </a:r>
            <a:r>
              <a:rPr lang="el-GR" dirty="0"/>
              <a:t>και</a:t>
            </a:r>
            <a:r>
              <a:rPr lang="en-US" dirty="0"/>
              <a:t> 24 NM</a:t>
            </a:r>
          </a:p>
        </p:txBody>
      </p:sp>
    </p:spTree>
    <p:extLst>
      <p:ext uri="{BB962C8B-B14F-4D97-AF65-F5344CB8AC3E}">
        <p14:creationId xmlns:p14="http://schemas.microsoft.com/office/powerpoint/2010/main" val="395742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CF1E-05E4-8FF4-AB4F-936018E226ED}"/>
              </a:ext>
            </a:extLst>
          </p:cNvPr>
          <p:cNvSpPr>
            <a:spLocks noGrp="1"/>
          </p:cNvSpPr>
          <p:nvPr>
            <p:ph type="title"/>
          </p:nvPr>
        </p:nvSpPr>
        <p:spPr>
          <a:xfrm>
            <a:off x="331075" y="365125"/>
            <a:ext cx="11548241" cy="1325563"/>
          </a:xfrm>
        </p:spPr>
        <p:txBody>
          <a:bodyPr/>
          <a:lstStyle/>
          <a:p>
            <a:r>
              <a:rPr lang="el-GR" dirty="0"/>
              <a:t>Σύγκριση </a:t>
            </a:r>
            <a:r>
              <a:rPr lang="en-US" dirty="0"/>
              <a:t>Radar 3cm(X-band) </a:t>
            </a:r>
            <a:r>
              <a:rPr lang="el-GR" dirty="0"/>
              <a:t>και </a:t>
            </a:r>
            <a:r>
              <a:rPr lang="en-US" dirty="0"/>
              <a:t>10cm(S-band)</a:t>
            </a:r>
            <a:r>
              <a:rPr lang="el-GR" dirty="0"/>
              <a:t>.</a:t>
            </a:r>
            <a:endParaRPr lang="en-US" dirty="0"/>
          </a:p>
        </p:txBody>
      </p:sp>
      <p:sp>
        <p:nvSpPr>
          <p:cNvPr id="3" name="Content Placeholder 2">
            <a:extLst>
              <a:ext uri="{FF2B5EF4-FFF2-40B4-BE49-F238E27FC236}">
                <a16:creationId xmlns:a16="http://schemas.microsoft.com/office/drawing/2014/main" id="{290CFE8B-4F3C-0800-F7C4-1D4DC428E653}"/>
              </a:ext>
            </a:extLst>
          </p:cNvPr>
          <p:cNvSpPr>
            <a:spLocks noGrp="1"/>
          </p:cNvSpPr>
          <p:nvPr>
            <p:ph sz="half" idx="1"/>
          </p:nvPr>
        </p:nvSpPr>
        <p:spPr/>
        <p:txBody>
          <a:bodyPr/>
          <a:lstStyle/>
          <a:p>
            <a:r>
              <a:rPr lang="el-GR" dirty="0"/>
              <a:t>Πριν προχωρήσουμε στο πως επιτυγχάνονται κατασκευαστικά τα ποιοτικά χαρακτηριστικά των συσκευών ραντάρ, θα κάνουμε μία μικρή εισαγωγή στην θεωρία των ηλεκτρομαγνητικών κυμάτων και θα δούμε τις ποιοτικές διαφορές των </a:t>
            </a:r>
            <a:r>
              <a:rPr lang="en-US" dirty="0"/>
              <a:t>Radar </a:t>
            </a:r>
            <a:r>
              <a:rPr lang="el-GR" dirty="0"/>
              <a:t>διαφορετικών συχνοτήτων –λόγω των διαφορών στις συχνότητες λειτουργίας των.  </a:t>
            </a:r>
            <a:endParaRPr lang="en-US" dirty="0"/>
          </a:p>
        </p:txBody>
      </p:sp>
      <p:pic>
        <p:nvPicPr>
          <p:cNvPr id="1028" name="Picture 4">
            <a:extLst>
              <a:ext uri="{FF2B5EF4-FFF2-40B4-BE49-F238E27FC236}">
                <a16:creationId xmlns:a16="http://schemas.microsoft.com/office/drawing/2014/main" id="{16D7F40E-3D97-F5A2-E8C4-42199C95FF4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151993"/>
            <a:ext cx="5907709" cy="345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2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9CC5C-3F7E-B5E9-1BEE-53ED6746E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49D2D-0333-EF86-4D29-9AE2A90228B0}"/>
              </a:ext>
            </a:extLst>
          </p:cNvPr>
          <p:cNvSpPr>
            <a:spLocks noGrp="1"/>
          </p:cNvSpPr>
          <p:nvPr>
            <p:ph type="title"/>
          </p:nvPr>
        </p:nvSpPr>
        <p:spPr>
          <a:xfrm>
            <a:off x="165537" y="365125"/>
            <a:ext cx="11914373" cy="1325563"/>
          </a:xfrm>
        </p:spPr>
        <p:txBody>
          <a:bodyPr/>
          <a:lstStyle/>
          <a:p>
            <a:r>
              <a:rPr lang="en-US" dirty="0"/>
              <a:t>3cm ? </a:t>
            </a:r>
            <a:r>
              <a:rPr lang="el-GR" dirty="0"/>
              <a:t> </a:t>
            </a:r>
            <a:r>
              <a:rPr lang="en-US" dirty="0"/>
              <a:t>10cm ? </a:t>
            </a:r>
            <a:r>
              <a:rPr lang="el-GR" dirty="0"/>
              <a:t>Τι εννοούμε; Τι είναι μήκος κύματος.</a:t>
            </a:r>
            <a:endParaRPr lang="en-US" dirty="0"/>
          </a:p>
        </p:txBody>
      </p:sp>
      <p:sp>
        <p:nvSpPr>
          <p:cNvPr id="3" name="Content Placeholder 2">
            <a:extLst>
              <a:ext uri="{FF2B5EF4-FFF2-40B4-BE49-F238E27FC236}">
                <a16:creationId xmlns:a16="http://schemas.microsoft.com/office/drawing/2014/main" id="{239B8BD9-E37B-54FF-C544-03F63C734CA7}"/>
              </a:ext>
            </a:extLst>
          </p:cNvPr>
          <p:cNvSpPr>
            <a:spLocks noGrp="1"/>
          </p:cNvSpPr>
          <p:nvPr>
            <p:ph sz="half" idx="1"/>
          </p:nvPr>
        </p:nvSpPr>
        <p:spPr>
          <a:xfrm>
            <a:off x="354724" y="1513490"/>
            <a:ext cx="5383924" cy="4663473"/>
          </a:xfrm>
        </p:spPr>
        <p:txBody>
          <a:bodyPr>
            <a:normAutofit lnSpcReduction="10000"/>
          </a:bodyPr>
          <a:lstStyle/>
          <a:p>
            <a:r>
              <a:rPr lang="el-GR" dirty="0"/>
              <a:t>Τα ηλεκτρομαγνητικά κύματα έχουν όλα τις ίδιες ιδιότητες.</a:t>
            </a:r>
          </a:p>
          <a:p>
            <a:r>
              <a:rPr lang="el-GR" dirty="0"/>
              <a:t>Αυτές είναι:</a:t>
            </a:r>
          </a:p>
          <a:p>
            <a:pPr lvl="1"/>
            <a:r>
              <a:rPr lang="el-GR" dirty="0"/>
              <a:t> Η συχνότητα τους.</a:t>
            </a:r>
          </a:p>
          <a:p>
            <a:pPr lvl="1"/>
            <a:r>
              <a:rPr lang="el-GR" dirty="0"/>
              <a:t>Το μήκος κύματος τους</a:t>
            </a:r>
          </a:p>
          <a:p>
            <a:pPr lvl="1"/>
            <a:r>
              <a:rPr lang="el-GR" dirty="0"/>
              <a:t>Το πλάτος τους (</a:t>
            </a:r>
            <a:r>
              <a:rPr lang="en-US" dirty="0"/>
              <a:t>amplitude)</a:t>
            </a:r>
          </a:p>
          <a:p>
            <a:pPr lvl="1"/>
            <a:endParaRPr lang="en-US" dirty="0"/>
          </a:p>
          <a:p>
            <a:pPr marL="457200" lvl="1" indent="0">
              <a:buNone/>
            </a:pPr>
            <a:r>
              <a:rPr lang="el-GR" dirty="0"/>
              <a:t>Υπάρχει άλλη μία ιδιότητα, </a:t>
            </a:r>
            <a:r>
              <a:rPr lang="el-GR" b="1" i="1" dirty="0"/>
              <a:t>η φάση </a:t>
            </a:r>
            <a:r>
              <a:rPr lang="el-GR" dirty="0"/>
              <a:t>του σήματος την οποία την χρησιμοποιούμε όταν εξετάζουμε δύο όμοια κύματα για να τα συγκρίνουμε.  Με αυτήν δεν θα ασχοληθούμε.</a:t>
            </a:r>
            <a:endParaRPr lang="en-US" dirty="0"/>
          </a:p>
        </p:txBody>
      </p:sp>
      <p:pic>
        <p:nvPicPr>
          <p:cNvPr id="5" name="Content Placeholder 4">
            <a:extLst>
              <a:ext uri="{FF2B5EF4-FFF2-40B4-BE49-F238E27FC236}">
                <a16:creationId xmlns:a16="http://schemas.microsoft.com/office/drawing/2014/main" id="{FAE999E5-36DD-0E34-A66A-01A4D42839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86545"/>
            <a:ext cx="5181600" cy="302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7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48C05-50D4-5CDB-B5F9-85B73914D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AD9EA-AE92-EA2A-6E31-777E776B4B42}"/>
              </a:ext>
            </a:extLst>
          </p:cNvPr>
          <p:cNvSpPr>
            <a:spLocks noGrp="1"/>
          </p:cNvSpPr>
          <p:nvPr>
            <p:ph type="title"/>
          </p:nvPr>
        </p:nvSpPr>
        <p:spPr>
          <a:xfrm>
            <a:off x="165537" y="181303"/>
            <a:ext cx="11914373" cy="1332187"/>
          </a:xfrm>
        </p:spPr>
        <p:txBody>
          <a:bodyPr/>
          <a:lstStyle/>
          <a:p>
            <a:r>
              <a:rPr lang="el-GR" dirty="0"/>
              <a:t>Συχνότητα (</a:t>
            </a:r>
            <a:r>
              <a:rPr lang="en-US" dirty="0"/>
              <a:t>Frequency)</a:t>
            </a:r>
          </a:p>
        </p:txBody>
      </p:sp>
      <p:sp>
        <p:nvSpPr>
          <p:cNvPr id="3" name="Content Placeholder 2">
            <a:extLst>
              <a:ext uri="{FF2B5EF4-FFF2-40B4-BE49-F238E27FC236}">
                <a16:creationId xmlns:a16="http://schemas.microsoft.com/office/drawing/2014/main" id="{ED7499E3-FECE-E9A3-C9CB-87272B4C0A63}"/>
              </a:ext>
            </a:extLst>
          </p:cNvPr>
          <p:cNvSpPr>
            <a:spLocks noGrp="1"/>
          </p:cNvSpPr>
          <p:nvPr>
            <p:ph sz="half" idx="1"/>
          </p:nvPr>
        </p:nvSpPr>
        <p:spPr>
          <a:xfrm>
            <a:off x="112089" y="1513490"/>
            <a:ext cx="6067993" cy="4729655"/>
          </a:xfrm>
        </p:spPr>
        <p:txBody>
          <a:bodyPr>
            <a:normAutofit/>
          </a:bodyPr>
          <a:lstStyle/>
          <a:p>
            <a:r>
              <a:rPr lang="en-US" dirty="0"/>
              <a:t>H </a:t>
            </a:r>
            <a:r>
              <a:rPr lang="el-GR" dirty="0"/>
              <a:t>Συχνότητα ενός ηλεκτρομαγνητικού κύματος είναι η περιοδική μεταβολή του ηλεκτρομαγνητικού πεδίου τους σε σχέση με την μονάδα χρόνου.</a:t>
            </a:r>
          </a:p>
          <a:p>
            <a:r>
              <a:rPr lang="el-GR" dirty="0"/>
              <a:t>Εκφράζεται σε κύκλους ανά δευτερόλεπτο (</a:t>
            </a:r>
            <a:r>
              <a:rPr lang="en-US" dirty="0"/>
              <a:t>cycles per second) </a:t>
            </a:r>
            <a:r>
              <a:rPr lang="el-GR" dirty="0"/>
              <a:t>κι εν συντομία </a:t>
            </a:r>
            <a:r>
              <a:rPr lang="en-US" dirty="0"/>
              <a:t>Hertz</a:t>
            </a:r>
            <a:r>
              <a:rPr lang="el-GR" dirty="0"/>
              <a:t> </a:t>
            </a:r>
            <a:endParaRPr lang="en-US" dirty="0"/>
          </a:p>
          <a:p>
            <a:r>
              <a:rPr lang="el-GR" dirty="0"/>
              <a:t>Στα </a:t>
            </a:r>
            <a:r>
              <a:rPr lang="en-US" dirty="0"/>
              <a:t>Radar </a:t>
            </a:r>
            <a:r>
              <a:rPr lang="el-GR" dirty="0"/>
              <a:t>όπως μιλήσαμε η συχνότητα είναι είτε 10 </a:t>
            </a:r>
            <a:r>
              <a:rPr lang="en-US" dirty="0" err="1"/>
              <a:t>Ghz</a:t>
            </a:r>
            <a:r>
              <a:rPr lang="en-US" dirty="0"/>
              <a:t> </a:t>
            </a:r>
            <a:r>
              <a:rPr lang="el-GR" dirty="0"/>
              <a:t>είτε 3 </a:t>
            </a:r>
            <a:r>
              <a:rPr lang="en-US" dirty="0" err="1"/>
              <a:t>Ghz.</a:t>
            </a:r>
            <a:endParaRPr lang="en-US" dirty="0"/>
          </a:p>
        </p:txBody>
      </p:sp>
      <p:pic>
        <p:nvPicPr>
          <p:cNvPr id="3074" name="Picture 2">
            <a:extLst>
              <a:ext uri="{FF2B5EF4-FFF2-40B4-BE49-F238E27FC236}">
                <a16:creationId xmlns:a16="http://schemas.microsoft.com/office/drawing/2014/main" id="{1FBE43C1-8B17-307B-D86C-1EB317022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58" r="7241" b="9070"/>
          <a:stretch/>
        </p:blipFill>
        <p:spPr bwMode="auto">
          <a:xfrm>
            <a:off x="6180082" y="1165321"/>
            <a:ext cx="5859873" cy="385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9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3096</Words>
  <Application>Microsoft Office PowerPoint</Application>
  <PresentationFormat>Widescreen</PresentationFormat>
  <Paragraphs>305</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Narrow</vt:lpstr>
      <vt:lpstr>Calibri</vt:lpstr>
      <vt:lpstr>Calibri Light</vt:lpstr>
      <vt:lpstr>Cambria Math</vt:lpstr>
      <vt:lpstr>Verdana</vt:lpstr>
      <vt:lpstr>Wingdings</vt:lpstr>
      <vt:lpstr>Office Theme</vt:lpstr>
      <vt:lpstr>RADAR</vt:lpstr>
      <vt:lpstr>ΑΝΤΙΚΕΙΜΕΝΑ ΤΗΣ ΠΑΡΟΥΣΙΑΣΗΣ:</vt:lpstr>
      <vt:lpstr>Κατασκευαστικά Τεχνικά Χαρακτηριστικά</vt:lpstr>
      <vt:lpstr>Παραγόμενα Χαρακτηριστικά Radar</vt:lpstr>
      <vt:lpstr>Performance Standards for Radar Equipment.</vt:lpstr>
      <vt:lpstr>Performance Standards for Radar Equipment.</vt:lpstr>
      <vt:lpstr>Σύγκριση Radar 3cm(X-band) και 10cm(S-band).</vt:lpstr>
      <vt:lpstr>3cm ?  10cm ? Τι εννοούμε; Τι είναι μήκος κύματος.</vt:lpstr>
      <vt:lpstr>Συχνότητα (Frequency)</vt:lpstr>
      <vt:lpstr>Μήκος κύματος (Wavelength)</vt:lpstr>
      <vt:lpstr>Πλάτος του κύματος (Amplitude)</vt:lpstr>
      <vt:lpstr>Γιατί χρησιμοποιούμε Radar διαφορετικών συχνοτήτων λοιπόν;.</vt:lpstr>
      <vt:lpstr>Συνολικά τα πλεονεκτήματα και τα μειονεκτήματα των Radar διαφορετικών συχνοτήτων.</vt:lpstr>
      <vt:lpstr>Ανάλυση ποιοτικών χαρακτηριστικών Radar.</vt:lpstr>
      <vt:lpstr>Ελάχιστη Απόσταση Ανίχνευσης</vt:lpstr>
      <vt:lpstr>Ελάχιστη Απόσταση Ανίχνευσης</vt:lpstr>
      <vt:lpstr>Ελάχιστη Απόσταση Ανίχνευσης</vt:lpstr>
      <vt:lpstr>Ελάχιστη Απόσταση Ανίχνευσης</vt:lpstr>
      <vt:lpstr>Ελάχιστη Απόσταση Ανίχνευσης</vt:lpstr>
      <vt:lpstr>Ελάχιστη Απόσταση Ανίχνευσης</vt:lpstr>
      <vt:lpstr>Μέγιστη Απόσταση Ανίχνευσης.</vt:lpstr>
      <vt:lpstr>Μέγιστη Απόσταση Ανίχνευσης.</vt:lpstr>
      <vt:lpstr>Επεξήγηση των όρων.</vt:lpstr>
      <vt:lpstr>Επεξήγηση των όρων.</vt:lpstr>
      <vt:lpstr>Ανακλαστικές Αρετές στόχων.</vt:lpstr>
      <vt:lpstr>Ανακλαστικές Αρετές στόχων.</vt:lpstr>
      <vt:lpstr>Ανακλαστικές Αρετές στόχων.</vt:lpstr>
      <vt:lpstr>Ανακλαστικές Αρετές στόχων.</vt:lpstr>
      <vt:lpstr>Ανακλαστικές Αρετές στόχων.</vt:lpstr>
      <vt:lpstr>Ανακλαστικές Αρετές στόχων.</vt:lpstr>
      <vt:lpstr>Ακρίβεια Διόπτευσης και Απόστασης στόχου</vt:lpstr>
      <vt:lpstr>Ακρίβεια Διόπτευσης και Απόστασης στόχου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Θρασύβουλος Κοτσιφάκης</dc:creator>
  <cp:lastModifiedBy>Θρασύβουλος Κοτσιφάκης</cp:lastModifiedBy>
  <cp:revision>12</cp:revision>
  <dcterms:created xsi:type="dcterms:W3CDTF">2024-02-27T20:09:17Z</dcterms:created>
  <dcterms:modified xsi:type="dcterms:W3CDTF">2024-03-14T21:52:04Z</dcterms:modified>
</cp:coreProperties>
</file>