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3"/>
  </p:handoutMasterIdLst>
  <p:sldIdLst>
    <p:sldId id="256" r:id="rId2"/>
    <p:sldId id="258" r:id="rId3"/>
    <p:sldId id="259" r:id="rId4"/>
    <p:sldId id="260" r:id="rId5"/>
    <p:sldId id="264" r:id="rId6"/>
    <p:sldId id="262" r:id="rId7"/>
    <p:sldId id="263" r:id="rId8"/>
    <p:sldId id="261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2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2971" y="4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EEFC0A-13C8-B819-E433-F4972EAF5C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A891DE-D262-E0FF-A951-1083CC46E8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96CC9-1292-41F5-ABC6-5DD650EFA9AF}" type="datetimeFigureOut">
              <a:rPr lang="en-US" smtClean="0"/>
              <a:t>10/26/2023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25AF72-66BD-8457-B179-FB9D11B401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C452CB-5303-B147-329C-317437496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2B190-1563-4C04-9AF6-F409EF4D61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904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hyperlink" Target="https://creativecommons.org/licenses/by-nc-sa/4.0/" TargetMode="Externa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E08212-5DCD-9570-B992-AD477FF6BD0F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tretch>
            <a:fillRect/>
          </a:stretch>
        </p:blipFill>
        <p:spPr>
          <a:xfrm>
            <a:off x="10964589" y="6422380"/>
            <a:ext cx="1227411" cy="4294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2B3404-9C50-E19D-62F1-74EF9DFA51CA}"/>
              </a:ext>
            </a:extLst>
          </p:cNvPr>
          <p:cNvSpPr txBox="1"/>
          <p:nvPr userDrawn="1"/>
        </p:nvSpPr>
        <p:spPr>
          <a:xfrm rot="16200000">
            <a:off x="9873506" y="4170246"/>
            <a:ext cx="43907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1"/>
              </a:rPr>
              <a:t>https://creativecommons.org/licenses/by-nc-sa/4.0/</a:t>
            </a:r>
            <a:endParaRPr lang="en-US" sz="1000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32BD-8839-57DD-ABA4-DD06264C3B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ΝΑΥΤΙΚΕΣ ΜΑΓΝΗΤΙΚΕΣ ΠΥΞΙΔΕΣ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F5163E-04B2-3792-3050-28C8979A91B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ΚΑΤΑΣΚΕΥΗ – ΕΛΕΓΧΟΣ – ΣΥΝΤΗΡΗΣΗ – ΔΙΟΡΘΩΣΗ ΣΦΑΛΜΑΤΩΝ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59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2B9F1-D49C-1792-25DF-67C356C4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ΚΑΙ ΣΥΜΠΛΗΡΩΝΟΥΜΕ ΤΟ ΠΙΝΑΚΙΔΙΟ ΠΑΡΕΚΤΡΟΠΩΝ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28E751-33D3-385F-0D8B-120D7CEDB1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409553">
            <a:off x="391644" y="2624780"/>
            <a:ext cx="5939555" cy="334660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F5416-5AF5-F54C-9D1C-28EEC4F86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6677" y="1226190"/>
            <a:ext cx="2925210" cy="563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79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798EA-5405-EFFF-B1CC-FEF21B309F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ΠΩΣ ΑΦΑΙΡΟΥΜΕ ΤΗΝ ΦΥΣΑΛΙΔΑ ΑΠΟ ΤΗΝ ΜΑΓΝΗΤΙΚΗ ΠΥΞΙΔΑ</a:t>
            </a:r>
            <a:endParaRPr lang="en-US" dirty="0"/>
          </a:p>
        </p:txBody>
      </p:sp>
      <p:pic>
        <p:nvPicPr>
          <p:cNvPr id="4" name="Bubble_removal">
            <a:hlinkClick r:id="" action="ppaction://media"/>
            <a:extLst>
              <a:ext uri="{FF2B5EF4-FFF2-40B4-BE49-F238E27FC236}">
                <a16:creationId xmlns:a16="http://schemas.microsoft.com/office/drawing/2014/main" id="{EF8A46F7-B348-6E91-4503-B1B9B78FC545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0" y="1999066"/>
            <a:ext cx="4767492" cy="4767493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4E0CB-8DD6-B044-EBCC-A66F3727669F}"/>
              </a:ext>
            </a:extLst>
          </p:cNvPr>
          <p:cNvSpPr txBox="1"/>
          <p:nvPr/>
        </p:nvSpPr>
        <p:spPr>
          <a:xfrm>
            <a:off x="557803" y="1999066"/>
            <a:ext cx="49294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ΓΙΑ ΝΑ ΑΦΑΙΡΕΣΟΥΜΕ ΤΗΝ ΦΥΣΑΛΙΔΑ ΑΠΟ ΜΙΑ ΠΥΞΙΔΑ ΑΚΟΛΟΥΘΟΥΜΕ ΤΑ ΠΑΡΑΚΑΤΩ ΒΗΜΑΤΑ:</a:t>
            </a:r>
          </a:p>
          <a:p>
            <a:endParaRPr lang="el-GR" dirty="0"/>
          </a:p>
          <a:p>
            <a:r>
              <a:rPr lang="el-GR" dirty="0"/>
              <a:t>Α. ΕΤΟΙΜΑΖΟΥΜΕ ΔΙΑΛΥΜΑ 45% ΑΙΘΥΛΙΚΗ ΑΛΚΟΟΛΗ ΚΑΙ 55% ΑΠΙΟΝΙΣΜΕΝΟ ΝΕΡΟ ΤΟ ΟΠΟΙΟ ΒΑΖΟΥΜΕ ΣΕ ΜΙΑ ΣΥΡΙΓΓΑ. </a:t>
            </a:r>
          </a:p>
          <a:p>
            <a:endParaRPr lang="el-GR" dirty="0"/>
          </a:p>
          <a:p>
            <a:r>
              <a:rPr lang="el-GR" dirty="0"/>
              <a:t>Β. ΓΥΡΙΖΟΥΜΕ ΤΗΝ ΠΥΞΙΔΑ ΚΑΘΕΤΑ ΏΣΤΕ ΝΑ ΒΛΕΠΟΥΜΕ ΤΗΝ ΟΠΗ ΑΝΑΠΛΗΡΩΣΗΣ.</a:t>
            </a:r>
          </a:p>
          <a:p>
            <a:endParaRPr lang="el-GR" dirty="0"/>
          </a:p>
          <a:p>
            <a:r>
              <a:rPr lang="el-GR" dirty="0"/>
              <a:t>Γ. ΞΕΒΙΔΩΝΟΥΜΕ ΤΗΝ ΟΠΗ ΑΝΑΠΛΗΡΩΣΗΣ ΚΑΙ ΜΕ ΤΗΝ ΣΥΡΙΓΓΑ ΣΥΜΠΛΗΡΩΝΟΥΜΕ ΤΟ ΥΓΡΟ ΠΟΥ ΛΕΙΠΕΙ. ΦΡΟΝΤΙΖΟΥΜΕ ΝΑ ΜΗΝ ΦΡΑΞΟΥΜΕ, ΜΕ ΤΗΝ ΣΥΡΙΓΓΑ, ΠΛΗΡΩΣ ΤΗΝ ΟΠΗ, ΓΙΑ ΝΑ ΕΧΕΙ ΔΙΕΞΟΔΟ ΔΙΑΦΥΓΗΣ Ο ΕΓΚΛΩΒΙΣΜΕΝΟΣ ΑΕΡΑΣ.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24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4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2A79-5E23-38B1-3EAC-22C70B90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ΤΑ ΜΕΡΗ ΜΙΑΣ ΜΑΓΝΗΤΙΚΗΣ ΠΥΞΙΔΑΣ (</a:t>
            </a:r>
            <a:r>
              <a:rPr lang="en-US" dirty="0"/>
              <a:t>COMPASS BOWL)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C685-5BB9-8596-6D88-C9BF1A7A7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95" y="2336873"/>
            <a:ext cx="5336655" cy="3599316"/>
          </a:xfrm>
        </p:spPr>
        <p:txBody>
          <a:bodyPr>
            <a:normAutofit fontScale="47500" lnSpcReduction="20000"/>
          </a:bodyPr>
          <a:lstStyle/>
          <a:p>
            <a:r>
              <a:rPr lang="el-GR" dirty="0"/>
              <a:t>Το βασικό μέρος μίας μαγνητικής πυξίδας είναι το δοχείο που περιέχει το μαγνητικό υλικό (</a:t>
            </a:r>
            <a:r>
              <a:rPr lang="en-US" dirty="0"/>
              <a:t>compass bowl).</a:t>
            </a:r>
          </a:p>
          <a:p>
            <a:r>
              <a:rPr lang="el-GR" dirty="0"/>
              <a:t>Τα εξαρτήματα τα οποία αποτελείται μία πυξίδα είναι όπως παρουσιάζονται στην διπλανή εικόνα.</a:t>
            </a:r>
          </a:p>
          <a:p>
            <a:r>
              <a:rPr lang="el-GR" dirty="0"/>
              <a:t>Τα σημαντικότερα είναι</a:t>
            </a:r>
            <a:r>
              <a:rPr lang="en-US" dirty="0"/>
              <a:t>:</a:t>
            </a:r>
          </a:p>
          <a:p>
            <a:pPr marL="631825">
              <a:buFont typeface="Wingdings" panose="05000000000000000000" pitchFamily="2" charset="2"/>
              <a:buChar char="Ø"/>
            </a:pPr>
            <a:r>
              <a:rPr lang="el-GR" dirty="0"/>
              <a:t> η Γραμμή της πλώρης (</a:t>
            </a:r>
            <a:r>
              <a:rPr lang="en-US" dirty="0"/>
              <a:t>lubber line).</a:t>
            </a:r>
          </a:p>
          <a:p>
            <a:pPr marL="631825">
              <a:buFont typeface="Wingdings" panose="05000000000000000000" pitchFamily="2" charset="2"/>
              <a:buChar char="Ø"/>
            </a:pPr>
            <a:r>
              <a:rPr lang="el-GR" dirty="0"/>
              <a:t>Το ανεμολόγιο που είναι κατασκευασμένο από μη μαγνητικό υλικό (</a:t>
            </a:r>
            <a:r>
              <a:rPr lang="en-US" dirty="0"/>
              <a:t>compass card)</a:t>
            </a:r>
            <a:endParaRPr lang="el-GR" dirty="0"/>
          </a:p>
          <a:p>
            <a:pPr marL="631825">
              <a:buFont typeface="Wingdings" panose="05000000000000000000" pitchFamily="2" charset="2"/>
              <a:buChar char="Ø"/>
            </a:pPr>
            <a:r>
              <a:rPr lang="el-GR" dirty="0"/>
              <a:t>Ο μηχανισμός με την μαγνητική βελόνη (συνήθως αποτελείται από περισσότερους του ενός μαγνήτες)</a:t>
            </a:r>
            <a:r>
              <a:rPr lang="en-US" dirty="0"/>
              <a:t> </a:t>
            </a:r>
            <a:r>
              <a:rPr lang="el-GR" dirty="0"/>
              <a:t>και το σύστημα περιστροφής (</a:t>
            </a:r>
            <a:r>
              <a:rPr lang="en-US" dirty="0"/>
              <a:t>needle system</a:t>
            </a:r>
            <a:r>
              <a:rPr lang="el-GR" dirty="0"/>
              <a:t> </a:t>
            </a:r>
            <a:r>
              <a:rPr lang="en-US" dirty="0"/>
              <a:t>and pivot)</a:t>
            </a:r>
          </a:p>
          <a:p>
            <a:pPr marL="631825">
              <a:buFont typeface="Wingdings" panose="05000000000000000000" pitchFamily="2" charset="2"/>
              <a:buChar char="Ø"/>
            </a:pPr>
            <a:r>
              <a:rPr lang="el-GR" dirty="0"/>
              <a:t>Το </a:t>
            </a:r>
            <a:r>
              <a:rPr lang="el-GR" dirty="0" err="1"/>
              <a:t>αντίζυγο</a:t>
            </a:r>
            <a:r>
              <a:rPr lang="el-GR" dirty="0"/>
              <a:t> (</a:t>
            </a:r>
            <a:r>
              <a:rPr lang="en-US" dirty="0"/>
              <a:t>gimbal)</a:t>
            </a:r>
          </a:p>
          <a:p>
            <a:pPr marL="631825">
              <a:buFont typeface="Wingdings" panose="05000000000000000000" pitchFamily="2" charset="2"/>
              <a:buChar char="Ø"/>
            </a:pPr>
            <a:r>
              <a:rPr lang="en-US" dirty="0"/>
              <a:t>To </a:t>
            </a:r>
            <a:r>
              <a:rPr lang="el-GR" dirty="0"/>
              <a:t>υγρό της μαγνητικής πυξίδας που επιβραδύνει την κίνηση του ανεμολογίου ώστε να είναι πιο εύκολη η λήψη </a:t>
            </a:r>
            <a:r>
              <a:rPr lang="el-GR" dirty="0" err="1"/>
              <a:t>διόπτεύσεων</a:t>
            </a:r>
            <a:endParaRPr lang="el-GR" dirty="0"/>
          </a:p>
          <a:p>
            <a:endParaRPr lang="el-GR" dirty="0"/>
          </a:p>
          <a:p>
            <a:r>
              <a:rPr lang="el-GR" dirty="0"/>
              <a:t>Σε όλα τα παραπάνω στο μόνο που μπορεί να παρέμβει ο χρήστης είναι το υγρό της μαγνητικής πυξίδας.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CC728D6-137B-F575-B82A-CE02108522D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94350" y="2395273"/>
            <a:ext cx="4700588" cy="3481917"/>
          </a:xfrm>
        </p:spPr>
      </p:pic>
    </p:spTree>
    <p:extLst>
      <p:ext uri="{BB962C8B-B14F-4D97-AF65-F5344CB8AC3E}">
        <p14:creationId xmlns:p14="http://schemas.microsoft.com/office/powerpoint/2010/main" val="1609029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02A79-5E23-38B1-3EAC-22C70B908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ΥΓΡΟ ΤΗΣ ΜΑΓΝΗΤΙΚΗΣ ΠΥΞΙΔΑΣ.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EC685-5BB9-8596-6D88-C9BF1A7A7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695" y="2003367"/>
            <a:ext cx="11770821" cy="4638502"/>
          </a:xfrm>
        </p:spPr>
        <p:txBody>
          <a:bodyPr>
            <a:normAutofit/>
          </a:bodyPr>
          <a:lstStyle/>
          <a:p>
            <a:r>
              <a:rPr lang="el-GR" dirty="0"/>
              <a:t>Πολύ συχνά λόγω μικρών διαρροών ή μεγάλων απότομων αλλαγών στην θερμοκρασία περιβάλλοντος το υγρό σχηματίζει φυσαλίδες στην επιφάνεια του.</a:t>
            </a:r>
            <a:endParaRPr lang="en-US" dirty="0"/>
          </a:p>
          <a:p>
            <a:endParaRPr lang="en-US" dirty="0"/>
          </a:p>
          <a:p>
            <a:endParaRPr lang="el-GR" dirty="0"/>
          </a:p>
          <a:p>
            <a:pPr marL="0" indent="0">
              <a:buNone/>
            </a:pPr>
            <a:r>
              <a:rPr lang="el-GR" dirty="0"/>
              <a:t>  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100" dirty="0"/>
              <a:t>                                  ( </a:t>
            </a:r>
            <a:r>
              <a:rPr lang="el-GR" sz="1100" dirty="0"/>
              <a:t>πηγή: </a:t>
            </a:r>
            <a:r>
              <a:rPr lang="en-US" sz="1100" dirty="0"/>
              <a:t>HANDBOOK OF MAGNETIC COMPASS ADJUSTMENT – US NATIONAL GEOSPATIAL-INTELLIGENCE AGENCY )</a:t>
            </a:r>
          </a:p>
          <a:p>
            <a:pPr marL="0" indent="0">
              <a:buNone/>
            </a:pPr>
            <a:r>
              <a:rPr lang="el-GR" dirty="0"/>
              <a:t>Μπορούμε να αφαιρέσουμε τις φυσαλίδες συμπληρώνοντας υγρό το οποίο είναι </a:t>
            </a:r>
            <a:r>
              <a:rPr lang="el-GR" dirty="0">
                <a:solidFill>
                  <a:srgbClr val="00FF00"/>
                </a:solidFill>
                <a:highlight>
                  <a:srgbClr val="000000"/>
                </a:highlight>
              </a:rPr>
              <a:t>μίγμα 45% Αιθυλικής Αλκοόλης και 55% </a:t>
            </a:r>
            <a:r>
              <a:rPr lang="el-GR" dirty="0" err="1">
                <a:solidFill>
                  <a:srgbClr val="00FF00"/>
                </a:solidFill>
                <a:highlight>
                  <a:srgbClr val="000000"/>
                </a:highlight>
              </a:rPr>
              <a:t>Απιονισμένου</a:t>
            </a:r>
            <a:r>
              <a:rPr lang="el-GR" dirty="0">
                <a:solidFill>
                  <a:srgbClr val="00FF00"/>
                </a:solidFill>
                <a:highlight>
                  <a:srgbClr val="000000"/>
                </a:highlight>
              </a:rPr>
              <a:t> Νερού</a:t>
            </a:r>
            <a:r>
              <a:rPr lang="en-US" dirty="0">
                <a:solidFill>
                  <a:srgbClr val="00FF00"/>
                </a:solidFill>
                <a:highlight>
                  <a:srgbClr val="000000"/>
                </a:highlight>
              </a:rPr>
              <a:t>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85AB7B6-6F3A-9D8E-B48C-B07C602601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47767" y="3300154"/>
            <a:ext cx="11780239" cy="1230282"/>
          </a:xfrm>
        </p:spPr>
      </p:pic>
    </p:spTree>
    <p:extLst>
      <p:ext uri="{BB962C8B-B14F-4D97-AF65-F5344CB8AC3E}">
        <p14:creationId xmlns:p14="http://schemas.microsoft.com/office/powerpoint/2010/main" val="77786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3B37-E934-2974-4FB6-167E13F4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ΑΠΑΙΤΗΣΕΙΣ </a:t>
            </a:r>
            <a:r>
              <a:rPr lang="en-US" dirty="0"/>
              <a:t>SOLAS </a:t>
            </a:r>
            <a:r>
              <a:rPr lang="el-GR" dirty="0"/>
              <a:t>ΓΙΑ ΤΙΣ ΜΑΓΝΗΤΙΚΕΣ ΠΥΞΙΔΕΣ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4218B-AE5A-C04C-A952-63CA5DB0F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069" y="2007927"/>
            <a:ext cx="5128954" cy="4725381"/>
          </a:xfrm>
        </p:spPr>
        <p:txBody>
          <a:bodyPr>
            <a:normAutofit/>
          </a:bodyPr>
          <a:lstStyle/>
          <a:p>
            <a:r>
              <a:rPr lang="el-GR" dirty="0"/>
              <a:t>Κάθε πλοίο θα πρέπει, ανεξάρτητα μεγέθους, να διαθέτει μία (1) σωστά ρυθμισμένη μαγνητική πυξίδα ως </a:t>
            </a:r>
            <a:r>
              <a:rPr lang="el-GR" dirty="0" err="1"/>
              <a:t>ευθυντηρία</a:t>
            </a:r>
            <a:r>
              <a:rPr lang="el-GR" dirty="0"/>
              <a:t> (</a:t>
            </a:r>
            <a:r>
              <a:rPr lang="en-US" dirty="0" err="1"/>
              <a:t>Solas</a:t>
            </a:r>
            <a:r>
              <a:rPr lang="en-US" dirty="0"/>
              <a:t> Chapter V Regulation 19 2.1)</a:t>
            </a:r>
            <a:endParaRPr lang="el-GR" dirty="0"/>
          </a:p>
          <a:p>
            <a:r>
              <a:rPr lang="el-GR" dirty="0"/>
              <a:t>Πλοία άνω των 150 </a:t>
            </a:r>
            <a:r>
              <a:rPr lang="en-US" dirty="0"/>
              <a:t>GRT </a:t>
            </a:r>
            <a:r>
              <a:rPr lang="el-GR" dirty="0"/>
              <a:t>μία (1) αμοιβή (</a:t>
            </a:r>
            <a:r>
              <a:rPr lang="en-US" dirty="0"/>
              <a:t>spare) </a:t>
            </a:r>
            <a:r>
              <a:rPr lang="el-GR" dirty="0"/>
              <a:t>μαγνητική πυξίδα η οποία να μπορεί να αντικαταστήσει την κύρια μαγνητική πυξίδα (</a:t>
            </a:r>
            <a:r>
              <a:rPr lang="en-US" dirty="0"/>
              <a:t>SOLAS Chapter V Regulation 19.2.2.1) 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1803439B-112A-6DD7-FD63-DFD4CA4B777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70022" y="2070614"/>
            <a:ext cx="6707027" cy="1271102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B0879E-BC17-BF59-AABD-0F62004E6B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 flipH="1" flipV="1">
            <a:off x="5237018" y="4256479"/>
            <a:ext cx="6840031" cy="132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0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7A4C8-C6B9-3CD9-8AB9-723F700AE2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2872" y="165211"/>
            <a:ext cx="8429061" cy="65275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101D7D-19E6-2E1B-D33A-DAF52EF881A4}"/>
              </a:ext>
            </a:extLst>
          </p:cNvPr>
          <p:cNvSpPr/>
          <p:nvPr/>
        </p:nvSpPr>
        <p:spPr>
          <a:xfrm>
            <a:off x="315884" y="440575"/>
            <a:ext cx="1579418" cy="6168043"/>
          </a:xfrm>
          <a:prstGeom prst="rect">
            <a:avLst/>
          </a:prstGeom>
          <a:solidFill>
            <a:schemeClr val="bg1">
              <a:lumMod val="95000"/>
              <a:lumOff val="5000"/>
              <a:alpha val="84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ΡΥΘΜΙΣΗ ΜΑΓΝΗΤΙΚΗΣ ΠΥΞΙΔΑΣ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57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3B37-E934-2974-4FB6-167E13F4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ΑΠΑΙΤΗΣΕΙΣ ΓΙΑ Τ</a:t>
            </a:r>
            <a:r>
              <a:rPr lang="en-US" dirty="0"/>
              <a:t>HN </a:t>
            </a:r>
            <a:r>
              <a:rPr lang="el-GR" dirty="0"/>
              <a:t>ΡΥΘΜΙΣΗ ΤΩΝ ΜΑΓΝΗΤΙΚΩΝ ΠΥΞΙΔΩΝ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4218B-AE5A-C04C-A952-63CA5DB0F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069" y="2007927"/>
            <a:ext cx="5128954" cy="4725381"/>
          </a:xfrm>
        </p:spPr>
        <p:txBody>
          <a:bodyPr>
            <a:normAutofit fontScale="92500" lnSpcReduction="10000"/>
          </a:bodyPr>
          <a:lstStyle/>
          <a:p>
            <a:r>
              <a:rPr lang="el-GR" dirty="0"/>
              <a:t>Το 2009 με την υιοθέτηση του </a:t>
            </a:r>
            <a:r>
              <a:rPr lang="en-US" dirty="0"/>
              <a:t>ISO</a:t>
            </a:r>
            <a:r>
              <a:rPr lang="el-GR" dirty="0"/>
              <a:t> </a:t>
            </a:r>
            <a:r>
              <a:rPr lang="en-US" dirty="0"/>
              <a:t>standard 25862:2009 </a:t>
            </a:r>
            <a:r>
              <a:rPr lang="el-GR" dirty="0"/>
              <a:t>και μετέπειτα του</a:t>
            </a:r>
            <a:r>
              <a:rPr lang="en-US" dirty="0"/>
              <a:t> ISO 25862:2019 </a:t>
            </a:r>
          </a:p>
          <a:p>
            <a:r>
              <a:rPr lang="el-GR" dirty="0"/>
              <a:t>Σε πλοία ολικής χωρητικότητας 500 </a:t>
            </a:r>
            <a:r>
              <a:rPr lang="en-US" dirty="0"/>
              <a:t>GRT </a:t>
            </a:r>
            <a:r>
              <a:rPr lang="el-GR" dirty="0"/>
              <a:t>ή μεγαλύτερα, μια σωστά ρυθμισμένη πυξίδα πρέπει να έχει υπολειπόμενη παρεκτροπή εντός των 3° (μοιρών) και, </a:t>
            </a:r>
          </a:p>
          <a:p>
            <a:pPr marL="233363" indent="0">
              <a:buNone/>
            </a:pPr>
            <a:r>
              <a:rPr lang="el-GR" dirty="0"/>
              <a:t>+/- 4° σε πλοία κάτω των 500 ολικής χωρητικότητας. Οι ακρίβειες πρέπει να είναι εντός +/- 2° για ασφαλή πλοήγηση. Ειδικός κανονισμός ισχύει για σκάφη εσωτερικών </a:t>
            </a:r>
            <a:r>
              <a:rPr lang="el-GR" dirty="0" err="1"/>
              <a:t>πλόων</a:t>
            </a:r>
            <a:r>
              <a:rPr lang="el-GR" dirty="0"/>
              <a:t>, όπου η μέγιστη υπολειπόμενη παρεκτροπή μπορεί να είναι +/- 6°.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5BA69E-5AB9-E762-3D0B-1012586CE19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87250" y="3010404"/>
            <a:ext cx="6660694" cy="2359617"/>
          </a:xfrm>
        </p:spPr>
      </p:pic>
    </p:spTree>
    <p:extLst>
      <p:ext uri="{BB962C8B-B14F-4D97-AF65-F5344CB8AC3E}">
        <p14:creationId xmlns:p14="http://schemas.microsoft.com/office/powerpoint/2010/main" val="2925075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3B37-E934-2974-4FB6-167E13F4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ΑΠΑΙΤΗΣΕΙΣ ΙΜΟ</a:t>
            </a:r>
            <a:r>
              <a:rPr lang="en-US" dirty="0"/>
              <a:t> </a:t>
            </a:r>
            <a:r>
              <a:rPr lang="el-GR" dirty="0"/>
              <a:t>ΓΙΑ Τ</a:t>
            </a:r>
            <a:r>
              <a:rPr lang="en-US" dirty="0"/>
              <a:t>HN </a:t>
            </a:r>
            <a:r>
              <a:rPr lang="el-GR" dirty="0"/>
              <a:t>ΡΥΘΜΙΣΗ ΤΩΝ ΜΑΓΝΗΤΙΚΩΝ ΠΥΞΙΔΩΝ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4218B-AE5A-C04C-A952-63CA5DB0F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1069" y="2007927"/>
            <a:ext cx="5128954" cy="4725381"/>
          </a:xfrm>
        </p:spPr>
        <p:txBody>
          <a:bodyPr>
            <a:normAutofit fontScale="62500" lnSpcReduction="20000"/>
          </a:bodyPr>
          <a:lstStyle/>
          <a:p>
            <a:r>
              <a:rPr lang="el-GR" dirty="0"/>
              <a:t>Τα ίδια </a:t>
            </a:r>
            <a:r>
              <a:rPr lang="en-US" dirty="0"/>
              <a:t>ISO</a:t>
            </a:r>
            <a:r>
              <a:rPr lang="el-GR" dirty="0"/>
              <a:t> </a:t>
            </a:r>
            <a:r>
              <a:rPr lang="en-US" dirty="0"/>
              <a:t>standard </a:t>
            </a:r>
            <a:r>
              <a:rPr lang="el-GR" dirty="0"/>
              <a:t>(</a:t>
            </a:r>
            <a:r>
              <a:rPr lang="en-US" dirty="0"/>
              <a:t>25862:2009</a:t>
            </a:r>
            <a:r>
              <a:rPr lang="el-GR" dirty="0"/>
              <a:t> /</a:t>
            </a:r>
            <a:r>
              <a:rPr lang="en-US" dirty="0"/>
              <a:t> ISO 25862:2019</a:t>
            </a:r>
            <a:r>
              <a:rPr lang="el-GR" dirty="0"/>
              <a:t>)</a:t>
            </a:r>
          </a:p>
          <a:p>
            <a:r>
              <a:rPr lang="el-GR" dirty="0"/>
              <a:t>G2. Οι μαγνητικές πυξίδες πρέπει να ρυθμίζονται:</a:t>
            </a:r>
          </a:p>
          <a:p>
            <a:r>
              <a:rPr lang="el-GR" dirty="0"/>
              <a:t>• Εγκαθίστανται για πρώτη φορά.</a:t>
            </a:r>
          </a:p>
          <a:p>
            <a:r>
              <a:rPr lang="el-GR" dirty="0"/>
              <a:t> • κάθε δύο χρόνια, (ή ανάλογα με το διάστημα του κράτους /σημαίας). </a:t>
            </a:r>
          </a:p>
          <a:p>
            <a:r>
              <a:rPr lang="el-GR" dirty="0"/>
              <a:t>• μετά από δεξαμενισμό (</a:t>
            </a:r>
            <a:r>
              <a:rPr lang="el-GR" dirty="0" err="1"/>
              <a:t>dry-docking</a:t>
            </a:r>
            <a:r>
              <a:rPr lang="el-GR" dirty="0"/>
              <a:t>). </a:t>
            </a:r>
          </a:p>
          <a:p>
            <a:r>
              <a:rPr lang="el-GR" dirty="0"/>
              <a:t>• μετά από σημαντικές κατασκευαστικές μετατροπές. </a:t>
            </a:r>
          </a:p>
          <a:p>
            <a:r>
              <a:rPr lang="el-GR" dirty="0"/>
              <a:t>• Γίνονται αναξιόπιστες (π.χ. μετά από ατύχημα). </a:t>
            </a:r>
          </a:p>
          <a:p>
            <a:r>
              <a:rPr lang="el-GR" dirty="0"/>
              <a:t>• Έχουν γίνει επισκευές ή δομικές αλλαγές στο πλοίο που θα μπορούσαν να επηρεάσουν τον μόνιμο ή/και επαγόμενο μαγνητισμό του. </a:t>
            </a:r>
          </a:p>
          <a:p>
            <a:r>
              <a:rPr lang="el-GR" dirty="0"/>
              <a:t>• Προστίθεται, αφαιρείται ή τροποποιείται ηλεκτρικός ή μαγνητικός εξοπλισμός κοντά στην πυξίδα. </a:t>
            </a:r>
          </a:p>
          <a:p>
            <a:r>
              <a:rPr lang="el-GR" dirty="0"/>
              <a:t>• 0ι καταγεγραμμένες παρεκτροπές είναι υπερβολικές, σύμφωνα με τα όρια που ορίζονται στο G.1, </a:t>
            </a:r>
          </a:p>
          <a:p>
            <a:r>
              <a:rPr lang="el-GR" dirty="0"/>
              <a:t>• Όταν η πυξίδα εμφανίζει φυσικά ελαττώματα. ή </a:t>
            </a:r>
          </a:p>
          <a:p>
            <a:r>
              <a:rPr lang="el-GR" dirty="0"/>
              <a:t>• οποιαδήποτε άλλη στιγμή </a:t>
            </a:r>
            <a:r>
              <a:rPr lang="el-GR" dirty="0">
                <a:solidFill>
                  <a:srgbClr val="FF0000"/>
                </a:solidFill>
                <a:highlight>
                  <a:srgbClr val="000000"/>
                </a:highlight>
              </a:rPr>
              <a:t>κρίνει απαραίτητο ο πλοίαρχος για την ασφάλεια της ναυσιπλοΐας</a:t>
            </a:r>
            <a:r>
              <a:rPr lang="el-GR" dirty="0"/>
              <a:t>.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B43C0DD4-A66D-7158-7BA0-17BADB09706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370022" y="2366882"/>
            <a:ext cx="6382073" cy="3169394"/>
          </a:xfrm>
        </p:spPr>
      </p:pic>
    </p:spTree>
    <p:extLst>
      <p:ext uri="{BB962C8B-B14F-4D97-AF65-F5344CB8AC3E}">
        <p14:creationId xmlns:p14="http://schemas.microsoft.com/office/powerpoint/2010/main" val="1599902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23B37-E934-2974-4FB6-167E13F47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ΓΙΑ ΝΑ ΡΥΘΜΙΣΟΥΜΕ ΤΗΝ ΜΑΓΝΗΤΙΚΗ ΠΥΞΙΔΑ ΘΑ ΠΡΕΠΕΙ ΝΑ ΓΝΩΡΙΣΟΥΜΕ ΚΑΙ ΤΑ ΥΠΟΛΟΙΠΑ ΜΕΡΗ ΤΗΣ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44218B-AE5A-C04C-A952-63CA5DB0F4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323" y="2007927"/>
            <a:ext cx="4689700" cy="4725381"/>
          </a:xfrm>
        </p:spPr>
        <p:txBody>
          <a:bodyPr/>
          <a:lstStyle/>
          <a:p>
            <a:r>
              <a:rPr lang="el-GR" dirty="0"/>
              <a:t>Τα βασικότερα μέρη είναι:</a:t>
            </a:r>
          </a:p>
          <a:p>
            <a:r>
              <a:rPr lang="el-GR" dirty="0"/>
              <a:t>Οι διαμήκεις</a:t>
            </a:r>
            <a:r>
              <a:rPr lang="en-US" dirty="0"/>
              <a:t> </a:t>
            </a:r>
            <a:r>
              <a:rPr lang="el-GR" dirty="0"/>
              <a:t>μαγνήτες (</a:t>
            </a:r>
            <a:r>
              <a:rPr lang="en-US" dirty="0"/>
              <a:t>Fore and Aft corrector magnets)</a:t>
            </a:r>
          </a:p>
          <a:p>
            <a:r>
              <a:rPr lang="el-GR" dirty="0"/>
              <a:t>Οι εγκάρσιοι μαγνήτες ή εγκάρσιοι (</a:t>
            </a:r>
            <a:r>
              <a:rPr lang="en-US" dirty="0" err="1"/>
              <a:t>Athwardship</a:t>
            </a:r>
            <a:r>
              <a:rPr lang="en-US" dirty="0"/>
              <a:t> magnets)</a:t>
            </a:r>
            <a:r>
              <a:rPr lang="el-GR" dirty="0"/>
              <a:t>.</a:t>
            </a:r>
            <a:endParaRPr lang="en-US" dirty="0"/>
          </a:p>
          <a:p>
            <a:r>
              <a:rPr lang="el-GR" dirty="0"/>
              <a:t>Οι τεταρτοκυκλικές σφαίρες από μαλακό σίδηρο (</a:t>
            </a:r>
            <a:r>
              <a:rPr lang="en-US" dirty="0"/>
              <a:t>Soft Iron Spheres </a:t>
            </a:r>
            <a:r>
              <a:rPr lang="el-GR" dirty="0"/>
              <a:t>ή </a:t>
            </a:r>
            <a:r>
              <a:rPr lang="en-US" dirty="0"/>
              <a:t>quadrantal spheres</a:t>
            </a:r>
            <a:r>
              <a:rPr lang="el-GR" dirty="0"/>
              <a:t>).</a:t>
            </a:r>
          </a:p>
          <a:p>
            <a:r>
              <a:rPr lang="el-GR" dirty="0"/>
              <a:t> Οι ράβδοι </a:t>
            </a:r>
            <a:r>
              <a:rPr lang="en-US" dirty="0"/>
              <a:t>Flinders</a:t>
            </a:r>
            <a:r>
              <a:rPr lang="el-GR" dirty="0"/>
              <a:t>.</a:t>
            </a:r>
            <a:endParaRPr lang="en-US" dirty="0"/>
          </a:p>
          <a:p>
            <a:r>
              <a:rPr lang="en-US" dirty="0"/>
              <a:t> O </a:t>
            </a:r>
            <a:r>
              <a:rPr lang="el-GR" dirty="0"/>
              <a:t>μαγνήτης κλίσεως.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73FA082-739D-1F36-E1B1-F4A0A0237DB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7176052" y="2095078"/>
            <a:ext cx="3210339" cy="4717393"/>
          </a:xfrm>
        </p:spPr>
      </p:pic>
    </p:spTree>
    <p:extLst>
      <p:ext uri="{BB962C8B-B14F-4D97-AF65-F5344CB8AC3E}">
        <p14:creationId xmlns:p14="http://schemas.microsoft.com/office/powerpoint/2010/main" val="144703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31BE91-7495-8FF5-40AF-02BC32858A8F}"/>
              </a:ext>
            </a:extLst>
          </p:cNvPr>
          <p:cNvSpPr txBox="1"/>
          <p:nvPr/>
        </p:nvSpPr>
        <p:spPr>
          <a:xfrm>
            <a:off x="606287" y="77936"/>
            <a:ext cx="978010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ΟΛΟΙ ΟΙ ΜΑΓΝΗΤΕΣ ΠΟΥ ΠΕΡΙΓΡ</a:t>
            </a:r>
            <a:r>
              <a:rPr lang="en-US" dirty="0"/>
              <a:t>A</a:t>
            </a:r>
            <a:r>
              <a:rPr lang="el-GR" dirty="0"/>
              <a:t>ΨΑΜΕ ΔΙΟΡΘΏΝΟΥΝ  ΤΑ ΣΦΑΛΜΑΤΑ ΑΠΌ ΤΟΝ </a:t>
            </a:r>
            <a:r>
              <a:rPr lang="en-US" dirty="0"/>
              <a:t>MONIMO</a:t>
            </a:r>
            <a:r>
              <a:rPr lang="el-GR" dirty="0"/>
              <a:t> ΜΑΓΝΗΤΙΣΜΟ ΤΟΥ ΠΛΟΙΟΥ</a:t>
            </a:r>
          </a:p>
          <a:p>
            <a:endParaRPr lang="el-GR" dirty="0"/>
          </a:p>
          <a:p>
            <a:r>
              <a:rPr lang="el-GR" dirty="0"/>
              <a:t>Η ΔΙΑΔΙΚΑΣΙΑ ΠΕΡΙΛΗΠΤΙΚΑ ΕΙΝΑΙ:</a:t>
            </a:r>
          </a:p>
          <a:p>
            <a:endParaRPr lang="el-GR" dirty="0"/>
          </a:p>
          <a:p>
            <a:pPr marL="342900" indent="-342900" defTabSz="914400">
              <a:buAutoNum type="arabicPeriod"/>
            </a:pPr>
            <a:r>
              <a:rPr lang="el-GR" dirty="0"/>
              <a:t>ΜΕ ΠΟΡΕΙΑ 090° ΡΥΘΜΙΖΟΥΜΕ ΤΟΥΣ ΔΙΑΜΗΚΕΙΣ ΜΑΓΝΗΤΕΣ ΏΣΤΕ ΣΧΕΔΟΝ ΝΑ ΜΗΔΕΝΙΣΤΕΙ Η ΠΑΡΕΚΤΡΟΠΗ (</a:t>
            </a:r>
            <a:r>
              <a:rPr lang="en-US" dirty="0"/>
              <a:t>CORRECTION</a:t>
            </a:r>
            <a:r>
              <a:rPr lang="el-GR" dirty="0"/>
              <a:t> Β</a:t>
            </a:r>
            <a:r>
              <a:rPr lang="en-US" dirty="0"/>
              <a:t>)</a:t>
            </a:r>
            <a:r>
              <a:rPr lang="el-GR" dirty="0"/>
              <a:t>. ΕΑΝ Η ΠΑΡΕΚΤΡΟΠΗ ΕΊΝΑΙ ΕΞ’ ΑΡΧΗΣ ΜΙΚΡΗ ΧΡΗΣΙΜΟΠΟΙΟΥΜΕ ΜΟΝΟ ΤΙΣ ΜΠΑΡΕΣ </a:t>
            </a:r>
            <a:r>
              <a:rPr lang="en-US" dirty="0"/>
              <a:t>FLINDERS.</a:t>
            </a:r>
          </a:p>
          <a:p>
            <a:pPr marL="342900" indent="-342900">
              <a:buAutoNum type="arabicPeriod"/>
            </a:pPr>
            <a:r>
              <a:rPr lang="el-GR" dirty="0"/>
              <a:t>ΑΛΛΑΖΟΥΜΕ ΠΟΡΕΙΑ ΠΡΟΣ 135° ΣΗΜΕΙΩΝΟΥΜΕ ΤΟ ΣΦΑΛΜΑ ΑΛΛΑ ΔΕΝ ΤΟ ΔΙΟΡΘΩΝΟΥΜΕ</a:t>
            </a:r>
          </a:p>
          <a:p>
            <a:pPr marL="342900" indent="-342900">
              <a:buAutoNum type="arabicPeriod"/>
            </a:pPr>
            <a:r>
              <a:rPr lang="el-GR" dirty="0"/>
              <a:t>ΣΤΡΕΦΟΥΜΕ ΠΡΟΣ 180° ΚΑΙ ΔΙΟΡΘΩΝΟΥΜΕ ΧΡΗΣΙΜΟΠΟΙΩΝΤΑΣ ΤΟΥΣ ΕΓΚΑΡΣΙΟΥΣ ΜΑΓΝΗΤΕΣ</a:t>
            </a:r>
            <a:r>
              <a:rPr lang="en-US" dirty="0"/>
              <a:t> ( CORRECTION C )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ΣΤΡΕΦΟΥΜΕ ΞΑΝΑ ΠΡΟΣ 225° ΣΗΜΕΙΩΝΟΥΜΕ ΤΟ ΣΦΑΛΜΑ ΚΑΙ</a:t>
            </a:r>
          </a:p>
          <a:p>
            <a:pPr marL="342900" indent="-342900">
              <a:buAutoNum type="arabicPeriod"/>
            </a:pPr>
            <a:r>
              <a:rPr lang="el-GR" dirty="0"/>
              <a:t>ΣΥΝΕΧΙΖΟΥΜΕ ΣΕ ΠΟΡΕΙΑ 270° ΣΤΗΝ ΟΠΟΙΑ ΘΑ ΠΡΕΠΕΙ ΝΑ ΒΡΟΥΜΕ ΣΦΑΛΜΑ ΜΙΚΡΟΤΕΡΟ ΑΠΟ 1° ΠΟΥ ΠΡΕΠΕΙ ΝΑ ΔΙΟΡΘΩΘΕΙ -ΕΦΟΣΟΝ ΣΤΟ ΒΗΜΑ 1 ΕΧΟΥΜΕ ΔΙΟΡΘΩΣΕΙ ΤΗΝ ΠΥΞΙΔΑ ΜΑΣ ΓΙΑ ΤΗΝ ΑΠΕΝΑΝΤΙ ΚΑΤΕΥΘΥΝΣΗ- (</a:t>
            </a:r>
            <a:r>
              <a:rPr lang="en-US" dirty="0"/>
              <a:t>CORRECTION</a:t>
            </a:r>
            <a:r>
              <a:rPr lang="el-GR" dirty="0"/>
              <a:t> Β</a:t>
            </a:r>
            <a:r>
              <a:rPr lang="en-US" dirty="0"/>
              <a:t>)</a:t>
            </a:r>
            <a:r>
              <a:rPr lang="el-GR" dirty="0"/>
              <a:t>.</a:t>
            </a:r>
          </a:p>
          <a:p>
            <a:pPr marL="342900" indent="-342900">
              <a:buAutoNum type="arabicPeriod"/>
            </a:pPr>
            <a:r>
              <a:rPr lang="el-GR" dirty="0"/>
              <a:t>ΣΥΝΕΧΙΖΟΥΜΕ ΤΗΝ ΣΤΡΟΦΉ ΠΡΟΣ 315° ΣΗΜΕΙΩΝΟΥΜΕ ΤΟ ΣΦΑΛΜΑ ΚΑΙ</a:t>
            </a:r>
            <a:endParaRPr lang="en-US" dirty="0"/>
          </a:p>
          <a:p>
            <a:pPr marL="342900" indent="-342900">
              <a:buAutoNum type="arabicPeriod"/>
            </a:pPr>
            <a:r>
              <a:rPr lang="el-GR" dirty="0"/>
              <a:t> ΠΡΟΧΩΡΑΜΕ ΣΤΙΣ 000° ΩΠΟΥ ΔΙΟΡΘΩΝΟΥΜΕ ΜΕ ΤΟΥΣ ΕΓΚΑΡΣΙΟΥΣ ΜΑΓΝΗΤΕΣ </a:t>
            </a:r>
            <a:r>
              <a:rPr lang="en-US" dirty="0"/>
              <a:t>( CORRECTION C  )</a:t>
            </a:r>
            <a:endParaRPr lang="el-GR" dirty="0"/>
          </a:p>
          <a:p>
            <a:pPr marL="342900" indent="-342900">
              <a:buAutoNum type="arabicPeriod"/>
            </a:pPr>
            <a:r>
              <a:rPr lang="el-GR" dirty="0"/>
              <a:t>ΕΠΑΝΑΛΑΜΒΑΝΟΥΜΕ ΈΝΑΝ ΠΛΗΡΗ ΚΥΚΛΟ ΞΕΚΙΝΩΝΤΑΣ ΑΠΌ 045°ΔΙΟΡΘΩΝΟΝΤΑΣ ΣΤΙΣ ΤΕΤΑΡΤΟΚΥΚΛΙΚΕΣ ΠΟΡΕΙΕΣ 045°/135°/ 225° / 315° ΧΡΗΣΙΜΟΠΟΙΩΝΤΑΣ ΤΙΣ ΤΕΤΑΡΤΟΚΥΚΛΙΚΕΣ ΣΦΑΙΡΕΣ (</a:t>
            </a:r>
            <a:r>
              <a:rPr lang="en-US" dirty="0"/>
              <a:t>CORRECTION D)</a:t>
            </a:r>
            <a:r>
              <a:rPr lang="el-GR" dirty="0"/>
              <a:t>.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/>
              <a:t>M</a:t>
            </a:r>
            <a:r>
              <a:rPr lang="el-GR" dirty="0"/>
              <a:t>Ε ΣΥΝΕΧΕΙΣ ΑΛΛΑΓΕΣ ΠΟΡΕΙΑΣ ΔΕ / ΑΡ ΠΡΟΚΑΛΟΥΜΕ ΜΙΚΡΗ ΚΛΙΣΗ ΣΤΟ ΣΚΑΦΟΣ. ΠΑΡΑΤΗΡΟΥΜΕ ΤΗΝ ΘΕΣΗ ΤΟΥ ΑΝΕΜΟΛΟΓΙΟΥ ΚΑΙ ΡΥΘΜΙΖΟΥΜΕ ΤΟΥΣ ΜΑΓΝΗΤΕΣ ΚΛΙΣΕΩΣ ΏΣΤΕ Η ΚΑΡΤΕΛΑ ΝΑ ΠΑΡΑΜΕΝΕΙ ΟΡΙΖΟΝΤΙΑ…….</a:t>
            </a:r>
            <a:endParaRPr lang="en-US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87531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532</TotalTime>
  <Words>900</Words>
  <Application>Microsoft Office PowerPoint</Application>
  <PresentationFormat>Widescreen</PresentationFormat>
  <Paragraphs>71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Trebuchet MS</vt:lpstr>
      <vt:lpstr>Wingdings</vt:lpstr>
      <vt:lpstr>Berlin</vt:lpstr>
      <vt:lpstr>ΝΑΥΤΙΚΕΣ ΜΑΓΝΗΤΙΚΕΣ ΠΥΞΙΔΕΣ</vt:lpstr>
      <vt:lpstr>ΤΑ ΜΕΡΗ ΜΙΑΣ ΜΑΓΝΗΤΙΚΗΣ ΠΥΞΙΔΑΣ (COMPASS BOWL)</vt:lpstr>
      <vt:lpstr>ΤΟ ΥΓΡΟ ΤΗΣ ΜΑΓΝΗΤΙΚΗΣ ΠΥΞΙΔΑΣ.</vt:lpstr>
      <vt:lpstr>ΑΠΑΙΤΗΣΕΙΣ SOLAS ΓΙΑ ΤΙΣ ΜΑΓΝΗΤΙΚΕΣ ΠΥΞΙΔΕΣ</vt:lpstr>
      <vt:lpstr>PowerPoint Presentation</vt:lpstr>
      <vt:lpstr>ΑΠΑΙΤΗΣΕΙΣ ΓΙΑ ΤHN ΡΥΘΜΙΣΗ ΤΩΝ ΜΑΓΝΗΤΙΚΩΝ ΠΥΞΙΔΩΝ</vt:lpstr>
      <vt:lpstr>ΑΠΑΙΤΗΣΕΙΣ ΙΜΟ ΓΙΑ ΤHN ΡΥΘΜΙΣΗ ΤΩΝ ΜΑΓΝΗΤΙΚΩΝ ΠΥΞΙΔΩΝ</vt:lpstr>
      <vt:lpstr>ΓΙΑ ΝΑ ΡΥΘΜΙΣΟΥΜΕ ΤΗΝ ΜΑΓΝΗΤΙΚΗ ΠΥΞΙΔΑ ΘΑ ΠΡΕΠΕΙ ΝΑ ΓΝΩΡΙΣΟΥΜΕ ΚΑΙ ΤΑ ΥΠΟΛΟΙΠΑ ΜΕΡΗ ΤΗΣ</vt:lpstr>
      <vt:lpstr>PowerPoint Presentation</vt:lpstr>
      <vt:lpstr>ΚΑΙ ΣΥΜΠΛΗΡΩΝΟΥΜΕ ΤΟ ΠΙΝΑΚΙΔΙΟ ΠΑΡΕΚΤΡΟΠΩΝ</vt:lpstr>
      <vt:lpstr>ΠΩΣ ΑΦΑΙΡΟΥΜΕ ΤΗΝ ΦΥΣΑΛΙΔΑ ΑΠΟ ΤΗΝ ΜΑΓΝΗΤΙΚΗ ΠΥΞΙΔΑ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ΝΑΥΤΙΚΕΣ ΜΑΓΝΗΤΙΚΕΣ ΠΥΞΙΔΕΣ</dc:title>
  <dc:creator>Θρασύβουλος Κοτσιφάκης</dc:creator>
  <cp:lastModifiedBy>Θρασύβουλος Κοτσιφάκης</cp:lastModifiedBy>
  <cp:revision>7</cp:revision>
  <dcterms:created xsi:type="dcterms:W3CDTF">2023-10-25T17:24:59Z</dcterms:created>
  <dcterms:modified xsi:type="dcterms:W3CDTF">2023-10-26T21:20:23Z</dcterms:modified>
</cp:coreProperties>
</file>