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60"/>
  </p:normalViewPr>
  <p:slideViewPr>
    <p:cSldViewPr snapToGrid="0">
      <p:cViewPr varScale="1">
        <p:scale>
          <a:sx n="144" d="100"/>
          <a:sy n="144" d="100"/>
        </p:scale>
        <p:origin x="80" y="3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7C7533-C864-71F4-4B2C-7E8CC31E729D}"/>
              </a:ext>
            </a:extLst>
          </p:cNvPr>
          <p:cNvPicPr>
            <a:picLocks noChangeAspect="1"/>
          </p:cNvPicPr>
          <p:nvPr userDrawn="1"/>
        </p:nvPicPr>
        <p:blipFill>
          <a:blip r:embed="rId2">
            <a:alphaModFix/>
            <a:extLst>
              <a:ext uri="{BEBA8EAE-BF5A-486C-A8C5-ECC9F3942E4B}">
                <a14:imgProps xmlns:a14="http://schemas.microsoft.com/office/drawing/2010/main">
                  <a14:imgLayer r:embed="rId3">
                    <a14:imgEffect>
                      <a14:colorTemperature colorTemp="9446"/>
                    </a14:imgEffect>
                    <a14:imgEffect>
                      <a14:saturation sat="108000"/>
                    </a14:imgEffect>
                    <a14:imgEffect>
                      <a14:brightnessContrast contrast="14000"/>
                    </a14:imgEffect>
                  </a14:imgLayer>
                </a14:imgProps>
              </a:ext>
              <a:ext uri="{28A0092B-C50C-407E-A947-70E740481C1C}">
                <a14:useLocalDpi xmlns:a14="http://schemas.microsoft.com/office/drawing/2010/main" val="0"/>
              </a:ext>
            </a:extLst>
          </a:blip>
          <a:stretch>
            <a:fillRect/>
          </a:stretch>
        </p:blipFill>
        <p:spPr>
          <a:xfrm>
            <a:off x="0" y="1"/>
            <a:ext cx="11241510" cy="6858000"/>
          </a:xfrm>
          <a:prstGeom prst="rect">
            <a:avLst/>
          </a:prstGeom>
        </p:spPr>
      </p:pic>
      <p:sp>
        <p:nvSpPr>
          <p:cNvPr id="9" name="Rectangle 8">
            <a:extLst>
              <a:ext uri="{FF2B5EF4-FFF2-40B4-BE49-F238E27FC236}">
                <a16:creationId xmlns:a16="http://schemas.microsoft.com/office/drawing/2014/main" id="{6E91612B-E446-2D15-4A8A-9C92CD369B1C}"/>
              </a:ext>
            </a:extLst>
          </p:cNvPr>
          <p:cNvSpPr/>
          <p:nvPr userDrawn="1"/>
        </p:nvSpPr>
        <p:spPr>
          <a:xfrm>
            <a:off x="11180417" y="0"/>
            <a:ext cx="1011583"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9FF055-2B8E-9DD7-F254-454787975381}"/>
              </a:ext>
            </a:extLst>
          </p:cNvPr>
          <p:cNvSpPr>
            <a:spLocks noGrp="1"/>
          </p:cNvSpPr>
          <p:nvPr>
            <p:ph type="ctrTitle"/>
          </p:nvPr>
        </p:nvSpPr>
        <p:spPr>
          <a:xfrm>
            <a:off x="344556" y="1798225"/>
            <a:ext cx="10676835" cy="1293950"/>
          </a:xfrm>
        </p:spPr>
        <p:txBody>
          <a:bodyPr anchor="b">
            <a:normAutofit/>
          </a:bodyPr>
          <a:lstStyle>
            <a:lvl1pPr algn="ctr">
              <a:defRPr sz="5400" b="0">
                <a:solidFill>
                  <a:schemeClr val="bg1"/>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0271E03-C713-B4F8-700C-E8C4CAC20AAE}"/>
              </a:ext>
            </a:extLst>
          </p:cNvPr>
          <p:cNvSpPr>
            <a:spLocks noGrp="1"/>
          </p:cNvSpPr>
          <p:nvPr>
            <p:ph type="subTitle" idx="1"/>
          </p:nvPr>
        </p:nvSpPr>
        <p:spPr>
          <a:xfrm>
            <a:off x="1462157" y="5551143"/>
            <a:ext cx="9144000" cy="625474"/>
          </a:xfrm>
        </p:spPr>
        <p:txBody>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7788A63-3F46-794E-203A-82913968A49E}"/>
              </a:ext>
            </a:extLst>
          </p:cNvPr>
          <p:cNvSpPr>
            <a:spLocks noGrp="1"/>
          </p:cNvSpPr>
          <p:nvPr>
            <p:ph type="dt" sz="half" idx="10"/>
          </p:nvPr>
        </p:nvSpPr>
        <p:spPr/>
        <p:txBody>
          <a:bodyPr/>
          <a:lstStyle/>
          <a:p>
            <a:fld id="{2430EAD0-B0AC-4EDC-B0A6-6D1022512D6C}" type="datetimeFigureOut">
              <a:rPr lang="en-US" smtClean="0"/>
              <a:t>2/27/2024</a:t>
            </a:fld>
            <a:endParaRPr lang="en-US"/>
          </a:p>
        </p:txBody>
      </p:sp>
      <p:sp>
        <p:nvSpPr>
          <p:cNvPr id="5" name="Footer Placeholder 4">
            <a:extLst>
              <a:ext uri="{FF2B5EF4-FFF2-40B4-BE49-F238E27FC236}">
                <a16:creationId xmlns:a16="http://schemas.microsoft.com/office/drawing/2014/main" id="{640D19BB-8CBC-DC43-A62F-E9696B71F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A4AFAD-EAA9-75F8-F91E-AC131CCBD0A7}"/>
              </a:ext>
            </a:extLst>
          </p:cNvPr>
          <p:cNvSpPr>
            <a:spLocks noGrp="1"/>
          </p:cNvSpPr>
          <p:nvPr>
            <p:ph type="sldNum" sz="quarter" idx="12"/>
          </p:nvPr>
        </p:nvSpPr>
        <p:spPr/>
        <p:txBody>
          <a:bodyPr/>
          <a:lstStyle/>
          <a:p>
            <a:fld id="{3553E249-AAE9-4DDD-8FB0-708BBFFD330B}" type="slidenum">
              <a:rPr lang="en-US" smtClean="0"/>
              <a:t>‹#›</a:t>
            </a:fld>
            <a:endParaRPr lang="en-US"/>
          </a:p>
        </p:txBody>
      </p:sp>
    </p:spTree>
    <p:extLst>
      <p:ext uri="{BB962C8B-B14F-4D97-AF65-F5344CB8AC3E}">
        <p14:creationId xmlns:p14="http://schemas.microsoft.com/office/powerpoint/2010/main" val="1037975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11C735-A907-BD2C-C181-119097FD1953}"/>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A699F6C-BE5C-16B7-F0D1-E733A2C396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B75E71-C168-7A73-F7A9-C00FFF613B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0D7C4F-9CC0-908A-304F-DAD159215928}"/>
              </a:ext>
            </a:extLst>
          </p:cNvPr>
          <p:cNvSpPr>
            <a:spLocks noGrp="1"/>
          </p:cNvSpPr>
          <p:nvPr>
            <p:ph type="dt" sz="half" idx="10"/>
          </p:nvPr>
        </p:nvSpPr>
        <p:spPr/>
        <p:txBody>
          <a:bodyPr/>
          <a:lstStyle/>
          <a:p>
            <a:fld id="{2430EAD0-B0AC-4EDC-B0A6-6D1022512D6C}" type="datetimeFigureOut">
              <a:rPr lang="en-US" smtClean="0"/>
              <a:t>2/27/2024</a:t>
            </a:fld>
            <a:endParaRPr lang="en-US"/>
          </a:p>
        </p:txBody>
      </p:sp>
      <p:sp>
        <p:nvSpPr>
          <p:cNvPr id="5" name="Footer Placeholder 4">
            <a:extLst>
              <a:ext uri="{FF2B5EF4-FFF2-40B4-BE49-F238E27FC236}">
                <a16:creationId xmlns:a16="http://schemas.microsoft.com/office/drawing/2014/main" id="{3F3ACBFD-B471-DCBF-D905-E92E86B44F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7AA0EB-2265-5219-2797-AE6038E84D55}"/>
              </a:ext>
            </a:extLst>
          </p:cNvPr>
          <p:cNvSpPr>
            <a:spLocks noGrp="1"/>
          </p:cNvSpPr>
          <p:nvPr>
            <p:ph type="sldNum" sz="quarter" idx="12"/>
          </p:nvPr>
        </p:nvSpPr>
        <p:spPr/>
        <p:txBody>
          <a:bodyPr/>
          <a:lstStyle/>
          <a:p>
            <a:fld id="{3553E249-AAE9-4DDD-8FB0-708BBFFD330B}" type="slidenum">
              <a:rPr lang="en-US" smtClean="0"/>
              <a:t>‹#›</a:t>
            </a:fld>
            <a:endParaRPr lang="en-US"/>
          </a:p>
        </p:txBody>
      </p:sp>
    </p:spTree>
    <p:extLst>
      <p:ext uri="{BB962C8B-B14F-4D97-AF65-F5344CB8AC3E}">
        <p14:creationId xmlns:p14="http://schemas.microsoft.com/office/powerpoint/2010/main" val="374865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1B075E-2210-0956-17EB-8B1BC6D0BAB8}"/>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a:extLst>
              <a:ext uri="{FF2B5EF4-FFF2-40B4-BE49-F238E27FC236}">
                <a16:creationId xmlns:a16="http://schemas.microsoft.com/office/drawing/2014/main" id="{28C9D6F0-470D-714A-49D6-12D0AD1555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9524D0-3113-2185-9E4E-0F133D4717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D09022-FA99-D4CC-379B-8DAE63F6DD8D}"/>
              </a:ext>
            </a:extLst>
          </p:cNvPr>
          <p:cNvSpPr>
            <a:spLocks noGrp="1"/>
          </p:cNvSpPr>
          <p:nvPr>
            <p:ph type="dt" sz="half" idx="10"/>
          </p:nvPr>
        </p:nvSpPr>
        <p:spPr/>
        <p:txBody>
          <a:bodyPr/>
          <a:lstStyle/>
          <a:p>
            <a:fld id="{2430EAD0-B0AC-4EDC-B0A6-6D1022512D6C}" type="datetimeFigureOut">
              <a:rPr lang="en-US" smtClean="0"/>
              <a:t>2/27/2024</a:t>
            </a:fld>
            <a:endParaRPr lang="en-US"/>
          </a:p>
        </p:txBody>
      </p:sp>
      <p:sp>
        <p:nvSpPr>
          <p:cNvPr id="5" name="Footer Placeholder 4">
            <a:extLst>
              <a:ext uri="{FF2B5EF4-FFF2-40B4-BE49-F238E27FC236}">
                <a16:creationId xmlns:a16="http://schemas.microsoft.com/office/drawing/2014/main" id="{C9046666-C0CB-E54F-B1E5-CB94F4940A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5ABA4-476C-4E71-ED27-7A9DB71480D8}"/>
              </a:ext>
            </a:extLst>
          </p:cNvPr>
          <p:cNvSpPr>
            <a:spLocks noGrp="1"/>
          </p:cNvSpPr>
          <p:nvPr>
            <p:ph type="sldNum" sz="quarter" idx="12"/>
          </p:nvPr>
        </p:nvSpPr>
        <p:spPr/>
        <p:txBody>
          <a:bodyPr/>
          <a:lstStyle/>
          <a:p>
            <a:fld id="{3553E249-AAE9-4DDD-8FB0-708BBFFD330B}" type="slidenum">
              <a:rPr lang="en-US" smtClean="0"/>
              <a:t>‹#›</a:t>
            </a:fld>
            <a:endParaRPr lang="en-US"/>
          </a:p>
        </p:txBody>
      </p:sp>
    </p:spTree>
    <p:extLst>
      <p:ext uri="{BB962C8B-B14F-4D97-AF65-F5344CB8AC3E}">
        <p14:creationId xmlns:p14="http://schemas.microsoft.com/office/powerpoint/2010/main" val="2588748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2E6211-CECA-A254-D4E8-B5CF3B6027D6}"/>
              </a:ext>
            </a:extLst>
          </p:cNvPr>
          <p:cNvPicPr>
            <a:picLocks noChangeAspect="1"/>
          </p:cNvPicPr>
          <p:nvPr userDrawn="1"/>
        </p:nvPicPr>
        <p:blipFill>
          <a:blip r:embed="rId2">
            <a:alphaModFix amt="32000"/>
            <a:extLst>
              <a:ext uri="{28A0092B-C50C-407E-A947-70E740481C1C}">
                <a14:useLocalDpi xmlns:a14="http://schemas.microsoft.com/office/drawing/2010/main" val="0"/>
              </a:ext>
            </a:extLst>
          </a:blip>
          <a:stretch>
            <a:fillRect/>
          </a:stretch>
        </p:blipFill>
        <p:spPr>
          <a:xfrm>
            <a:off x="0" y="5114"/>
            <a:ext cx="12192000" cy="6852886"/>
          </a:xfrm>
          <a:prstGeom prst="rect">
            <a:avLst/>
          </a:prstGeom>
          <a:effectLst>
            <a:outerShdw blurRad="50800" dist="50800" dir="5400000" algn="ctr" rotWithShape="0">
              <a:srgbClr val="000000">
                <a:alpha val="0"/>
              </a:srgbClr>
            </a:outerShdw>
          </a:effectLst>
        </p:spPr>
      </p:pic>
      <p:sp>
        <p:nvSpPr>
          <p:cNvPr id="2" name="Title 1">
            <a:extLst>
              <a:ext uri="{FF2B5EF4-FFF2-40B4-BE49-F238E27FC236}">
                <a16:creationId xmlns:a16="http://schemas.microsoft.com/office/drawing/2014/main" id="{69608570-E2FD-800D-8DD9-F6154609AB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542846-5580-6B9B-0C9A-0C1560890E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BB25F6-2624-0FA9-F441-3D9555B3FEA4}"/>
              </a:ext>
            </a:extLst>
          </p:cNvPr>
          <p:cNvSpPr>
            <a:spLocks noGrp="1"/>
          </p:cNvSpPr>
          <p:nvPr>
            <p:ph type="dt" sz="half" idx="10"/>
          </p:nvPr>
        </p:nvSpPr>
        <p:spPr/>
        <p:txBody>
          <a:bodyPr/>
          <a:lstStyle/>
          <a:p>
            <a:fld id="{2430EAD0-B0AC-4EDC-B0A6-6D1022512D6C}" type="datetimeFigureOut">
              <a:rPr lang="en-US" smtClean="0"/>
              <a:t>2/27/2024</a:t>
            </a:fld>
            <a:endParaRPr lang="en-US"/>
          </a:p>
        </p:txBody>
      </p:sp>
      <p:sp>
        <p:nvSpPr>
          <p:cNvPr id="5" name="Footer Placeholder 4">
            <a:extLst>
              <a:ext uri="{FF2B5EF4-FFF2-40B4-BE49-F238E27FC236}">
                <a16:creationId xmlns:a16="http://schemas.microsoft.com/office/drawing/2014/main" id="{DB3E21A2-745D-FF4C-045E-6DA9167469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70F0DC-E9C5-0652-5ABF-91A88587D115}"/>
              </a:ext>
            </a:extLst>
          </p:cNvPr>
          <p:cNvSpPr>
            <a:spLocks noGrp="1"/>
          </p:cNvSpPr>
          <p:nvPr>
            <p:ph type="sldNum" sz="quarter" idx="12"/>
          </p:nvPr>
        </p:nvSpPr>
        <p:spPr/>
        <p:txBody>
          <a:bodyPr/>
          <a:lstStyle/>
          <a:p>
            <a:fld id="{3553E249-AAE9-4DDD-8FB0-708BBFFD330B}" type="slidenum">
              <a:rPr lang="en-US" smtClean="0"/>
              <a:t>‹#›</a:t>
            </a:fld>
            <a:endParaRPr lang="en-US"/>
          </a:p>
        </p:txBody>
      </p:sp>
    </p:spTree>
    <p:extLst>
      <p:ext uri="{BB962C8B-B14F-4D97-AF65-F5344CB8AC3E}">
        <p14:creationId xmlns:p14="http://schemas.microsoft.com/office/powerpoint/2010/main" val="1728557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0C7097-9A20-AC77-5165-12DD589DAC33}"/>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A3E8128-D40F-4731-1459-8B14ED9252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E51B55-4B10-17A5-1FCD-147E0DE66E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AEC31B-CCAC-43E4-53E2-E556EFDAC248}"/>
              </a:ext>
            </a:extLst>
          </p:cNvPr>
          <p:cNvSpPr>
            <a:spLocks noGrp="1"/>
          </p:cNvSpPr>
          <p:nvPr>
            <p:ph type="dt" sz="half" idx="10"/>
          </p:nvPr>
        </p:nvSpPr>
        <p:spPr/>
        <p:txBody>
          <a:bodyPr/>
          <a:lstStyle/>
          <a:p>
            <a:fld id="{2430EAD0-B0AC-4EDC-B0A6-6D1022512D6C}" type="datetimeFigureOut">
              <a:rPr lang="en-US" smtClean="0"/>
              <a:t>2/27/2024</a:t>
            </a:fld>
            <a:endParaRPr lang="en-US"/>
          </a:p>
        </p:txBody>
      </p:sp>
      <p:sp>
        <p:nvSpPr>
          <p:cNvPr id="5" name="Footer Placeholder 4">
            <a:extLst>
              <a:ext uri="{FF2B5EF4-FFF2-40B4-BE49-F238E27FC236}">
                <a16:creationId xmlns:a16="http://schemas.microsoft.com/office/drawing/2014/main" id="{5C88D550-75F8-2508-E447-D49BC7BFE5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01AE97-3EAB-0AB0-DC40-9D09B07C2D50}"/>
              </a:ext>
            </a:extLst>
          </p:cNvPr>
          <p:cNvSpPr>
            <a:spLocks noGrp="1"/>
          </p:cNvSpPr>
          <p:nvPr>
            <p:ph type="sldNum" sz="quarter" idx="12"/>
          </p:nvPr>
        </p:nvSpPr>
        <p:spPr/>
        <p:txBody>
          <a:bodyPr/>
          <a:lstStyle/>
          <a:p>
            <a:fld id="{3553E249-AAE9-4DDD-8FB0-708BBFFD330B}" type="slidenum">
              <a:rPr lang="en-US" smtClean="0"/>
              <a:t>‹#›</a:t>
            </a:fld>
            <a:endParaRPr lang="en-US"/>
          </a:p>
        </p:txBody>
      </p:sp>
    </p:spTree>
    <p:extLst>
      <p:ext uri="{BB962C8B-B14F-4D97-AF65-F5344CB8AC3E}">
        <p14:creationId xmlns:p14="http://schemas.microsoft.com/office/powerpoint/2010/main" val="2456872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C8762A0-1E79-D9E5-4640-DD99E39DF2AB}"/>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C1DF345-5684-087F-3BAE-32CC209C36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760631-BAED-2D52-1958-EE1C3A255A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151331-69BE-EBAD-DB16-F95F421125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7F27BB-9B9D-373E-6983-144166184B55}"/>
              </a:ext>
            </a:extLst>
          </p:cNvPr>
          <p:cNvSpPr>
            <a:spLocks noGrp="1"/>
          </p:cNvSpPr>
          <p:nvPr>
            <p:ph type="dt" sz="half" idx="10"/>
          </p:nvPr>
        </p:nvSpPr>
        <p:spPr/>
        <p:txBody>
          <a:bodyPr/>
          <a:lstStyle/>
          <a:p>
            <a:fld id="{2430EAD0-B0AC-4EDC-B0A6-6D1022512D6C}" type="datetimeFigureOut">
              <a:rPr lang="en-US" smtClean="0"/>
              <a:t>2/27/2024</a:t>
            </a:fld>
            <a:endParaRPr lang="en-US"/>
          </a:p>
        </p:txBody>
      </p:sp>
      <p:sp>
        <p:nvSpPr>
          <p:cNvPr id="6" name="Footer Placeholder 5">
            <a:extLst>
              <a:ext uri="{FF2B5EF4-FFF2-40B4-BE49-F238E27FC236}">
                <a16:creationId xmlns:a16="http://schemas.microsoft.com/office/drawing/2014/main" id="{FAA9F789-8FC8-C4B9-7810-A027CE4A06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2D934B-2CFB-F7D6-3518-B0F9711A26A8}"/>
              </a:ext>
            </a:extLst>
          </p:cNvPr>
          <p:cNvSpPr>
            <a:spLocks noGrp="1"/>
          </p:cNvSpPr>
          <p:nvPr>
            <p:ph type="sldNum" sz="quarter" idx="12"/>
          </p:nvPr>
        </p:nvSpPr>
        <p:spPr/>
        <p:txBody>
          <a:bodyPr/>
          <a:lstStyle/>
          <a:p>
            <a:fld id="{3553E249-AAE9-4DDD-8FB0-708BBFFD330B}" type="slidenum">
              <a:rPr lang="en-US" smtClean="0"/>
              <a:t>‹#›</a:t>
            </a:fld>
            <a:endParaRPr lang="en-US"/>
          </a:p>
        </p:txBody>
      </p:sp>
    </p:spTree>
    <p:extLst>
      <p:ext uri="{BB962C8B-B14F-4D97-AF65-F5344CB8AC3E}">
        <p14:creationId xmlns:p14="http://schemas.microsoft.com/office/powerpoint/2010/main" val="577147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DE986DF-D819-FEDC-F36A-D900F4B91BD2}"/>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8AA3851-A4DA-867D-E179-7876E3C9FA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4302E4-F19A-8F8B-D9F5-93CC9EA7C6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A157E6-9A7E-3EF4-4CD7-699A3A6580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B3A0B5-F68E-A6F1-CB4E-9457D62771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8CFFAE-6D45-E748-2AC3-F17916344B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3A38A9-0105-CB72-94EC-BC01DCA7112C}"/>
              </a:ext>
            </a:extLst>
          </p:cNvPr>
          <p:cNvSpPr>
            <a:spLocks noGrp="1"/>
          </p:cNvSpPr>
          <p:nvPr>
            <p:ph type="dt" sz="half" idx="10"/>
          </p:nvPr>
        </p:nvSpPr>
        <p:spPr/>
        <p:txBody>
          <a:bodyPr/>
          <a:lstStyle/>
          <a:p>
            <a:fld id="{2430EAD0-B0AC-4EDC-B0A6-6D1022512D6C}" type="datetimeFigureOut">
              <a:rPr lang="en-US" smtClean="0"/>
              <a:t>2/27/2024</a:t>
            </a:fld>
            <a:endParaRPr lang="en-US"/>
          </a:p>
        </p:txBody>
      </p:sp>
      <p:sp>
        <p:nvSpPr>
          <p:cNvPr id="8" name="Footer Placeholder 7">
            <a:extLst>
              <a:ext uri="{FF2B5EF4-FFF2-40B4-BE49-F238E27FC236}">
                <a16:creationId xmlns:a16="http://schemas.microsoft.com/office/drawing/2014/main" id="{84DA539E-E8FA-1427-04BE-AD2013B6D5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D6C44C-19BB-51F6-2F0A-8A2FD123D915}"/>
              </a:ext>
            </a:extLst>
          </p:cNvPr>
          <p:cNvSpPr>
            <a:spLocks noGrp="1"/>
          </p:cNvSpPr>
          <p:nvPr>
            <p:ph type="sldNum" sz="quarter" idx="12"/>
          </p:nvPr>
        </p:nvSpPr>
        <p:spPr/>
        <p:txBody>
          <a:bodyPr/>
          <a:lstStyle/>
          <a:p>
            <a:fld id="{3553E249-AAE9-4DDD-8FB0-708BBFFD330B}" type="slidenum">
              <a:rPr lang="en-US" smtClean="0"/>
              <a:t>‹#›</a:t>
            </a:fld>
            <a:endParaRPr lang="en-US"/>
          </a:p>
        </p:txBody>
      </p:sp>
    </p:spTree>
    <p:extLst>
      <p:ext uri="{BB962C8B-B14F-4D97-AF65-F5344CB8AC3E}">
        <p14:creationId xmlns:p14="http://schemas.microsoft.com/office/powerpoint/2010/main" val="3529511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924C4C-99FC-6957-4AEB-ACBC1C2C25B5}"/>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D90A32-E31A-37D3-C899-12C73B41EA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A32B5B-D082-00AD-8925-721CB81E8669}"/>
              </a:ext>
            </a:extLst>
          </p:cNvPr>
          <p:cNvSpPr>
            <a:spLocks noGrp="1"/>
          </p:cNvSpPr>
          <p:nvPr>
            <p:ph type="dt" sz="half" idx="10"/>
          </p:nvPr>
        </p:nvSpPr>
        <p:spPr/>
        <p:txBody>
          <a:bodyPr/>
          <a:lstStyle/>
          <a:p>
            <a:fld id="{2430EAD0-B0AC-4EDC-B0A6-6D1022512D6C}" type="datetimeFigureOut">
              <a:rPr lang="en-US" smtClean="0"/>
              <a:t>2/27/2024</a:t>
            </a:fld>
            <a:endParaRPr lang="en-US"/>
          </a:p>
        </p:txBody>
      </p:sp>
      <p:sp>
        <p:nvSpPr>
          <p:cNvPr id="4" name="Footer Placeholder 3">
            <a:extLst>
              <a:ext uri="{FF2B5EF4-FFF2-40B4-BE49-F238E27FC236}">
                <a16:creationId xmlns:a16="http://schemas.microsoft.com/office/drawing/2014/main" id="{D605FE30-B5FE-4A49-BF11-A3264ECC74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A8A997-5A47-4F8A-75C5-BF719D0036CE}"/>
              </a:ext>
            </a:extLst>
          </p:cNvPr>
          <p:cNvSpPr>
            <a:spLocks noGrp="1"/>
          </p:cNvSpPr>
          <p:nvPr>
            <p:ph type="sldNum" sz="quarter" idx="12"/>
          </p:nvPr>
        </p:nvSpPr>
        <p:spPr/>
        <p:txBody>
          <a:bodyPr/>
          <a:lstStyle/>
          <a:p>
            <a:fld id="{3553E249-AAE9-4DDD-8FB0-708BBFFD330B}" type="slidenum">
              <a:rPr lang="en-US" smtClean="0"/>
              <a:t>‹#›</a:t>
            </a:fld>
            <a:endParaRPr lang="en-US"/>
          </a:p>
        </p:txBody>
      </p:sp>
    </p:spTree>
    <p:extLst>
      <p:ext uri="{BB962C8B-B14F-4D97-AF65-F5344CB8AC3E}">
        <p14:creationId xmlns:p14="http://schemas.microsoft.com/office/powerpoint/2010/main" val="2711470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F2322F-7FA7-BE17-90A7-15FB3066D7D8}"/>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31DBC84F-DA65-46EB-170A-5239EE7EB93F}"/>
              </a:ext>
            </a:extLst>
          </p:cNvPr>
          <p:cNvSpPr>
            <a:spLocks noGrp="1"/>
          </p:cNvSpPr>
          <p:nvPr>
            <p:ph type="dt" sz="half" idx="10"/>
          </p:nvPr>
        </p:nvSpPr>
        <p:spPr/>
        <p:txBody>
          <a:bodyPr/>
          <a:lstStyle/>
          <a:p>
            <a:fld id="{2430EAD0-B0AC-4EDC-B0A6-6D1022512D6C}" type="datetimeFigureOut">
              <a:rPr lang="en-US" smtClean="0"/>
              <a:t>2/27/2024</a:t>
            </a:fld>
            <a:endParaRPr lang="en-US"/>
          </a:p>
        </p:txBody>
      </p:sp>
      <p:sp>
        <p:nvSpPr>
          <p:cNvPr id="3" name="Footer Placeholder 2">
            <a:extLst>
              <a:ext uri="{FF2B5EF4-FFF2-40B4-BE49-F238E27FC236}">
                <a16:creationId xmlns:a16="http://schemas.microsoft.com/office/drawing/2014/main" id="{74E80692-CFFE-7656-9EAB-8E9E9C85C7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69D65B-9C9B-F759-D725-4C1D24D622F2}"/>
              </a:ext>
            </a:extLst>
          </p:cNvPr>
          <p:cNvSpPr>
            <a:spLocks noGrp="1"/>
          </p:cNvSpPr>
          <p:nvPr>
            <p:ph type="sldNum" sz="quarter" idx="12"/>
          </p:nvPr>
        </p:nvSpPr>
        <p:spPr/>
        <p:txBody>
          <a:bodyPr/>
          <a:lstStyle/>
          <a:p>
            <a:fld id="{3553E249-AAE9-4DDD-8FB0-708BBFFD330B}" type="slidenum">
              <a:rPr lang="en-US" smtClean="0"/>
              <a:t>‹#›</a:t>
            </a:fld>
            <a:endParaRPr lang="en-US"/>
          </a:p>
        </p:txBody>
      </p:sp>
    </p:spTree>
    <p:extLst>
      <p:ext uri="{BB962C8B-B14F-4D97-AF65-F5344CB8AC3E}">
        <p14:creationId xmlns:p14="http://schemas.microsoft.com/office/powerpoint/2010/main" val="3854492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B7FB14E-AC7D-D149-5AF7-4CBC51821E5E}"/>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9E39EA1-F53D-FD05-0BBC-5A708A146B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22A61-B5E0-45D8-D427-8369EF173D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A4DDA8-9586-89F2-2900-FA37D79653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064F2E-B045-D191-4074-6C93C8A8DFCF}"/>
              </a:ext>
            </a:extLst>
          </p:cNvPr>
          <p:cNvSpPr>
            <a:spLocks noGrp="1"/>
          </p:cNvSpPr>
          <p:nvPr>
            <p:ph type="dt" sz="half" idx="10"/>
          </p:nvPr>
        </p:nvSpPr>
        <p:spPr/>
        <p:txBody>
          <a:bodyPr/>
          <a:lstStyle/>
          <a:p>
            <a:fld id="{2430EAD0-B0AC-4EDC-B0A6-6D1022512D6C}" type="datetimeFigureOut">
              <a:rPr lang="en-US" smtClean="0"/>
              <a:t>2/27/2024</a:t>
            </a:fld>
            <a:endParaRPr lang="en-US"/>
          </a:p>
        </p:txBody>
      </p:sp>
      <p:sp>
        <p:nvSpPr>
          <p:cNvPr id="6" name="Footer Placeholder 5">
            <a:extLst>
              <a:ext uri="{FF2B5EF4-FFF2-40B4-BE49-F238E27FC236}">
                <a16:creationId xmlns:a16="http://schemas.microsoft.com/office/drawing/2014/main" id="{6752181D-391D-B963-6E0E-3C38696805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594CD0-4397-DC08-8CB9-DFA5FB66C4B9}"/>
              </a:ext>
            </a:extLst>
          </p:cNvPr>
          <p:cNvSpPr>
            <a:spLocks noGrp="1"/>
          </p:cNvSpPr>
          <p:nvPr>
            <p:ph type="sldNum" sz="quarter" idx="12"/>
          </p:nvPr>
        </p:nvSpPr>
        <p:spPr/>
        <p:txBody>
          <a:bodyPr/>
          <a:lstStyle/>
          <a:p>
            <a:fld id="{3553E249-AAE9-4DDD-8FB0-708BBFFD330B}" type="slidenum">
              <a:rPr lang="en-US" smtClean="0"/>
              <a:t>‹#›</a:t>
            </a:fld>
            <a:endParaRPr lang="en-US"/>
          </a:p>
        </p:txBody>
      </p:sp>
    </p:spTree>
    <p:extLst>
      <p:ext uri="{BB962C8B-B14F-4D97-AF65-F5344CB8AC3E}">
        <p14:creationId xmlns:p14="http://schemas.microsoft.com/office/powerpoint/2010/main" val="3705268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E672EC-E4A6-1B8B-3DFC-15A0DA4E5435}"/>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E84F220-C118-A123-78B0-A7D5E35C33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2DAFCA-AECB-A36D-068C-572C510244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D7676D-2058-D706-BF6B-B0BD3D8C76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7B0F0A-BAAF-673C-1241-180E93DC9A29}"/>
              </a:ext>
            </a:extLst>
          </p:cNvPr>
          <p:cNvSpPr>
            <a:spLocks noGrp="1"/>
          </p:cNvSpPr>
          <p:nvPr>
            <p:ph type="dt" sz="half" idx="10"/>
          </p:nvPr>
        </p:nvSpPr>
        <p:spPr/>
        <p:txBody>
          <a:bodyPr/>
          <a:lstStyle/>
          <a:p>
            <a:fld id="{2430EAD0-B0AC-4EDC-B0A6-6D1022512D6C}" type="datetimeFigureOut">
              <a:rPr lang="en-US" smtClean="0"/>
              <a:t>2/27/2024</a:t>
            </a:fld>
            <a:endParaRPr lang="en-US"/>
          </a:p>
        </p:txBody>
      </p:sp>
      <p:sp>
        <p:nvSpPr>
          <p:cNvPr id="6" name="Footer Placeholder 5">
            <a:extLst>
              <a:ext uri="{FF2B5EF4-FFF2-40B4-BE49-F238E27FC236}">
                <a16:creationId xmlns:a16="http://schemas.microsoft.com/office/drawing/2014/main" id="{1B36D8ED-F567-2C85-925A-54C6CFF873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3A2A06-B3B8-1EED-F2A3-61F988D041B8}"/>
              </a:ext>
            </a:extLst>
          </p:cNvPr>
          <p:cNvSpPr>
            <a:spLocks noGrp="1"/>
          </p:cNvSpPr>
          <p:nvPr>
            <p:ph type="sldNum" sz="quarter" idx="12"/>
          </p:nvPr>
        </p:nvSpPr>
        <p:spPr/>
        <p:txBody>
          <a:bodyPr/>
          <a:lstStyle/>
          <a:p>
            <a:fld id="{3553E249-AAE9-4DDD-8FB0-708BBFFD330B}" type="slidenum">
              <a:rPr lang="en-US" smtClean="0"/>
              <a:t>‹#›</a:t>
            </a:fld>
            <a:endParaRPr lang="en-US"/>
          </a:p>
        </p:txBody>
      </p:sp>
    </p:spTree>
    <p:extLst>
      <p:ext uri="{BB962C8B-B14F-4D97-AF65-F5344CB8AC3E}">
        <p14:creationId xmlns:p14="http://schemas.microsoft.com/office/powerpoint/2010/main" val="1778189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63E295-14E5-C6BC-BE7A-CB45C6A2DB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55FC48-3C58-5AA0-F6A1-86C0110298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62CB46-45DD-8BC5-B7E7-626F9464D3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30EAD0-B0AC-4EDC-B0A6-6D1022512D6C}" type="datetimeFigureOut">
              <a:rPr lang="en-US" smtClean="0"/>
              <a:t>2/27/2024</a:t>
            </a:fld>
            <a:endParaRPr lang="en-US"/>
          </a:p>
        </p:txBody>
      </p:sp>
      <p:sp>
        <p:nvSpPr>
          <p:cNvPr id="5" name="Footer Placeholder 4">
            <a:extLst>
              <a:ext uri="{FF2B5EF4-FFF2-40B4-BE49-F238E27FC236}">
                <a16:creationId xmlns:a16="http://schemas.microsoft.com/office/drawing/2014/main" id="{916B3079-9AB3-E845-4BF4-2ED8CC0225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257E8B-5893-AFE8-DC51-EFCD48ED0C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3E249-AAE9-4DDD-8FB0-708BBFFD330B}" type="slidenum">
              <a:rPr lang="en-US" smtClean="0"/>
              <a:t>‹#›</a:t>
            </a:fld>
            <a:endParaRPr lang="en-US"/>
          </a:p>
        </p:txBody>
      </p:sp>
    </p:spTree>
    <p:extLst>
      <p:ext uri="{BB962C8B-B14F-4D97-AF65-F5344CB8AC3E}">
        <p14:creationId xmlns:p14="http://schemas.microsoft.com/office/powerpoint/2010/main" val="3789333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jrc.co.jp/en/product/jmr9200_7200"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nobelprize.org/prizes/physics/1909/marconi/facts/" TargetMode="External"/><Relationship Id="rId2" Type="http://schemas.openxmlformats.org/officeDocument/2006/relationships/hyperlink" Target="https://nationalmaglab.org/magnet-academy/history-of-electricity-magnetism/pioneers/heinrich-hertz/" TargetMode="Externa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hyperlink" Target="https://marconiradarhistory.pbworks.com/f/wwmemo.jpg" TargetMode="External"/><Relationship Id="rId4" Type="http://schemas.openxmlformats.org/officeDocument/2006/relationships/hyperlink" Target="https://www.worldradiohistory.com/Archive-IRE/20s/IRE-1922-08.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748E4-5469-8730-AD68-50E778C82FFE}"/>
              </a:ext>
            </a:extLst>
          </p:cNvPr>
          <p:cNvSpPr>
            <a:spLocks noGrp="1"/>
          </p:cNvSpPr>
          <p:nvPr>
            <p:ph type="ctrTitle"/>
          </p:nvPr>
        </p:nvSpPr>
        <p:spPr>
          <a:xfrm>
            <a:off x="4766365" y="2505009"/>
            <a:ext cx="5080000" cy="1293950"/>
          </a:xfrm>
        </p:spPr>
        <p:txBody>
          <a:bodyPr/>
          <a:lstStyle/>
          <a:p>
            <a:r>
              <a:rPr lang="en-US" b="1" dirty="0"/>
              <a:t>RADAR</a:t>
            </a:r>
          </a:p>
        </p:txBody>
      </p:sp>
      <p:sp>
        <p:nvSpPr>
          <p:cNvPr id="3" name="Subtitle 2">
            <a:extLst>
              <a:ext uri="{FF2B5EF4-FFF2-40B4-BE49-F238E27FC236}">
                <a16:creationId xmlns:a16="http://schemas.microsoft.com/office/drawing/2014/main" id="{F0FE157A-E77D-F688-9463-6FCD1CB65A8B}"/>
              </a:ext>
            </a:extLst>
          </p:cNvPr>
          <p:cNvSpPr>
            <a:spLocks noGrp="1"/>
          </p:cNvSpPr>
          <p:nvPr>
            <p:ph type="subTitle" idx="1"/>
          </p:nvPr>
        </p:nvSpPr>
        <p:spPr>
          <a:xfrm>
            <a:off x="4607339" y="5842691"/>
            <a:ext cx="7001565" cy="625474"/>
          </a:xfrm>
        </p:spPr>
        <p:txBody>
          <a:bodyPr/>
          <a:lstStyle/>
          <a:p>
            <a:r>
              <a:rPr lang="el-GR" dirty="0"/>
              <a:t>Αρχές Λειτουργίας – Χαρακτηριστικά των </a:t>
            </a:r>
            <a:r>
              <a:rPr lang="en-US" dirty="0"/>
              <a:t>Radar</a:t>
            </a:r>
          </a:p>
        </p:txBody>
      </p:sp>
    </p:spTree>
    <p:extLst>
      <p:ext uri="{BB962C8B-B14F-4D97-AF65-F5344CB8AC3E}">
        <p14:creationId xmlns:p14="http://schemas.microsoft.com/office/powerpoint/2010/main" val="785633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0892-2368-9334-61EE-26BF12EAB35D}"/>
              </a:ext>
            </a:extLst>
          </p:cNvPr>
          <p:cNvSpPr>
            <a:spLocks noGrp="1"/>
          </p:cNvSpPr>
          <p:nvPr>
            <p:ph type="title"/>
          </p:nvPr>
        </p:nvSpPr>
        <p:spPr/>
        <p:txBody>
          <a:bodyPr/>
          <a:lstStyle/>
          <a:p>
            <a:r>
              <a:rPr lang="el-GR" dirty="0"/>
              <a:t>ΒΑΣΙΚΑ ΜΕΡΗ ΤΟΥ </a:t>
            </a:r>
            <a:r>
              <a:rPr lang="en-US" dirty="0"/>
              <a:t>RADAR</a:t>
            </a:r>
          </a:p>
        </p:txBody>
      </p:sp>
      <p:sp>
        <p:nvSpPr>
          <p:cNvPr id="3" name="Content Placeholder 2">
            <a:extLst>
              <a:ext uri="{FF2B5EF4-FFF2-40B4-BE49-F238E27FC236}">
                <a16:creationId xmlns:a16="http://schemas.microsoft.com/office/drawing/2014/main" id="{7331A780-EDDF-9A15-4188-9723984C19EC}"/>
              </a:ext>
            </a:extLst>
          </p:cNvPr>
          <p:cNvSpPr>
            <a:spLocks noGrp="1"/>
          </p:cNvSpPr>
          <p:nvPr>
            <p:ph sz="half" idx="1"/>
          </p:nvPr>
        </p:nvSpPr>
        <p:spPr/>
        <p:txBody>
          <a:bodyPr>
            <a:normAutofit lnSpcReduction="10000"/>
          </a:bodyPr>
          <a:lstStyle/>
          <a:p>
            <a:r>
              <a:rPr lang="el-GR" dirty="0"/>
              <a:t>Τα απολύτως βασικά λειτουργικά μέρη ενός </a:t>
            </a:r>
            <a:r>
              <a:rPr lang="en-US" dirty="0"/>
              <a:t>Radar </a:t>
            </a:r>
            <a:r>
              <a:rPr lang="el-GR" dirty="0"/>
              <a:t>είναι:</a:t>
            </a:r>
          </a:p>
          <a:p>
            <a:r>
              <a:rPr lang="el-GR" dirty="0"/>
              <a:t>Η κεραία με το σύστημα περιστροφής (</a:t>
            </a:r>
            <a:r>
              <a:rPr lang="en-US" dirty="0"/>
              <a:t>scanner unit)</a:t>
            </a:r>
            <a:r>
              <a:rPr lang="el-GR" dirty="0"/>
              <a:t>.</a:t>
            </a:r>
          </a:p>
          <a:p>
            <a:r>
              <a:rPr lang="el-GR" dirty="0"/>
              <a:t>Ο πομπός</a:t>
            </a:r>
          </a:p>
          <a:p>
            <a:r>
              <a:rPr lang="el-GR" dirty="0"/>
              <a:t>Ο δέκτης</a:t>
            </a:r>
          </a:p>
          <a:p>
            <a:r>
              <a:rPr lang="el-GR" dirty="0"/>
              <a:t>Ο  διακόπτης εκπομπής-λήψης</a:t>
            </a:r>
          </a:p>
          <a:p>
            <a:r>
              <a:rPr lang="el-GR" dirty="0"/>
              <a:t>Η μονάδα επεξεργασίας</a:t>
            </a:r>
          </a:p>
          <a:p>
            <a:r>
              <a:rPr lang="el-GR" dirty="0"/>
              <a:t>Η μονάδα ενδείκτη</a:t>
            </a:r>
          </a:p>
          <a:p>
            <a:pPr marL="0" indent="0">
              <a:buNone/>
            </a:pPr>
            <a:endParaRPr lang="en-US" dirty="0"/>
          </a:p>
        </p:txBody>
      </p:sp>
      <p:pic>
        <p:nvPicPr>
          <p:cNvPr id="10" name="Content Placeholder 9">
            <a:extLst>
              <a:ext uri="{FF2B5EF4-FFF2-40B4-BE49-F238E27FC236}">
                <a16:creationId xmlns:a16="http://schemas.microsoft.com/office/drawing/2014/main" id="{E82D0403-F8FA-86FE-6645-E624F1A07B6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153" t="769" r="975" b="44961"/>
          <a:stretch/>
        </p:blipFill>
        <p:spPr>
          <a:xfrm>
            <a:off x="5826539" y="1825278"/>
            <a:ext cx="6250215" cy="4036599"/>
          </a:xfrm>
        </p:spPr>
      </p:pic>
    </p:spTree>
    <p:extLst>
      <p:ext uri="{BB962C8B-B14F-4D97-AF65-F5344CB8AC3E}">
        <p14:creationId xmlns:p14="http://schemas.microsoft.com/office/powerpoint/2010/main" val="1212857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EBCD4-5D1E-2314-3933-CB5AE09CF874}"/>
              </a:ext>
            </a:extLst>
          </p:cNvPr>
          <p:cNvSpPr>
            <a:spLocks noGrp="1"/>
          </p:cNvSpPr>
          <p:nvPr>
            <p:ph type="title"/>
          </p:nvPr>
        </p:nvSpPr>
        <p:spPr/>
        <p:txBody>
          <a:bodyPr/>
          <a:lstStyle/>
          <a:p>
            <a:r>
              <a:rPr lang="el-GR" dirty="0"/>
              <a:t>Περιγραφή Λειτουργίας.</a:t>
            </a:r>
            <a:endParaRPr lang="en-US" dirty="0"/>
          </a:p>
        </p:txBody>
      </p:sp>
      <p:sp>
        <p:nvSpPr>
          <p:cNvPr id="3" name="Content Placeholder 2">
            <a:extLst>
              <a:ext uri="{FF2B5EF4-FFF2-40B4-BE49-F238E27FC236}">
                <a16:creationId xmlns:a16="http://schemas.microsoft.com/office/drawing/2014/main" id="{3DE883BB-CF11-D19C-640E-FAE763E52EA2}"/>
              </a:ext>
            </a:extLst>
          </p:cNvPr>
          <p:cNvSpPr>
            <a:spLocks noGrp="1"/>
          </p:cNvSpPr>
          <p:nvPr>
            <p:ph sz="half" idx="1"/>
          </p:nvPr>
        </p:nvSpPr>
        <p:spPr>
          <a:xfrm>
            <a:off x="838200" y="1630018"/>
            <a:ext cx="5181600" cy="5000486"/>
          </a:xfrm>
        </p:spPr>
        <p:txBody>
          <a:bodyPr>
            <a:normAutofit fontScale="70000" lnSpcReduction="20000"/>
          </a:bodyPr>
          <a:lstStyle/>
          <a:p>
            <a:r>
              <a:rPr lang="el-GR" dirty="0"/>
              <a:t>Η κεραία περιστρέφεται με σταθερή ταχύτητα καλύπτοντας κάθε σημείο του ορίζοντα και εκπέμπει ραδιοκύματα σε παλμούς, που παράγονται στον πομπό, καθώς επίσης λαμβάνει ραδιοκύματα τα οποία ανακλώνται από τους στόχους.</a:t>
            </a:r>
          </a:p>
          <a:p>
            <a:r>
              <a:rPr lang="el-GR" dirty="0"/>
              <a:t>Όπως </a:t>
            </a:r>
            <a:r>
              <a:rPr lang="el-GR" dirty="0" err="1"/>
              <a:t>προείπαμε</a:t>
            </a:r>
            <a:r>
              <a:rPr lang="el-GR" dirty="0"/>
              <a:t> η ηχώ είναι ασθενέστερη από τον παλμό που εκπομπής. Η </a:t>
            </a:r>
            <a:r>
              <a:rPr lang="el-GR" dirty="0" err="1"/>
              <a:t>ηχώς</a:t>
            </a:r>
            <a:r>
              <a:rPr lang="el-GR" dirty="0"/>
              <a:t> από την κεραία λαμβάνεται στον δέκτη ενισχύεται και τροποποιείται ώστε να μπορεί να επεξεργαστεί.</a:t>
            </a:r>
          </a:p>
          <a:p>
            <a:r>
              <a:rPr lang="el-GR" dirty="0"/>
              <a:t>Το επεξεργασμένο σήμα από τον δέκτη  λαμβάνεται από την μονάδα επεξεργασίας</a:t>
            </a:r>
            <a:r>
              <a:rPr lang="en-US" dirty="0"/>
              <a:t> </a:t>
            </a:r>
            <a:r>
              <a:rPr lang="el-GR" dirty="0"/>
              <a:t>και παρουσιάζεται στην μονάδα ένδειξης.</a:t>
            </a:r>
          </a:p>
          <a:p>
            <a:r>
              <a:rPr lang="el-GR" dirty="0"/>
              <a:t>Μεταξύ πομπού και δέκτη παρεμβάλλεται ένας διακόπτης (διακόπτης εκπομπής/λήψης</a:t>
            </a:r>
            <a:r>
              <a:rPr lang="en-US" dirty="0"/>
              <a:t> T/R switch)</a:t>
            </a:r>
            <a:r>
              <a:rPr lang="el-GR" dirty="0"/>
              <a:t> ο οποίος κλείνει όταν το </a:t>
            </a:r>
            <a:r>
              <a:rPr lang="en-US" dirty="0"/>
              <a:t>radar </a:t>
            </a:r>
            <a:r>
              <a:rPr lang="el-GR" dirty="0"/>
              <a:t>εκπέμπει ώστε να μην καταστραφούν τα υπόλοιπα κυκλώματα από την υψηλή ισχύ του εκπεμπόμενου σήματος.</a:t>
            </a:r>
            <a:endParaRPr lang="en-US" dirty="0"/>
          </a:p>
        </p:txBody>
      </p:sp>
      <p:pic>
        <p:nvPicPr>
          <p:cNvPr id="6" name="Content Placeholder 5">
            <a:extLst>
              <a:ext uri="{FF2B5EF4-FFF2-40B4-BE49-F238E27FC236}">
                <a16:creationId xmlns:a16="http://schemas.microsoft.com/office/drawing/2014/main" id="{BD2C7C43-54DE-8C32-A898-AA76EC164A0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37361" y="2791792"/>
            <a:ext cx="6092268" cy="2703444"/>
          </a:xfrm>
        </p:spPr>
      </p:pic>
    </p:spTree>
    <p:extLst>
      <p:ext uri="{BB962C8B-B14F-4D97-AF65-F5344CB8AC3E}">
        <p14:creationId xmlns:p14="http://schemas.microsoft.com/office/powerpoint/2010/main" val="515216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A2AAC-D77F-A518-88B2-3DEE9F2CBF15}"/>
              </a:ext>
            </a:extLst>
          </p:cNvPr>
          <p:cNvSpPr>
            <a:spLocks noGrp="1"/>
          </p:cNvSpPr>
          <p:nvPr>
            <p:ph type="title"/>
          </p:nvPr>
        </p:nvSpPr>
        <p:spPr/>
        <p:txBody>
          <a:bodyPr/>
          <a:lstStyle/>
          <a:p>
            <a:r>
              <a:rPr lang="el-GR" dirty="0">
                <a:hlinkClick r:id="rId2"/>
              </a:rPr>
              <a:t>Ορολογία που χρησιμοποιείται</a:t>
            </a:r>
            <a:r>
              <a:rPr lang="el-GR" dirty="0"/>
              <a:t>.</a:t>
            </a:r>
            <a:endParaRPr lang="en-US" dirty="0"/>
          </a:p>
        </p:txBody>
      </p:sp>
      <p:sp>
        <p:nvSpPr>
          <p:cNvPr id="3" name="Content Placeholder 2">
            <a:extLst>
              <a:ext uri="{FF2B5EF4-FFF2-40B4-BE49-F238E27FC236}">
                <a16:creationId xmlns:a16="http://schemas.microsoft.com/office/drawing/2014/main" id="{E514C967-21F8-FA0F-1392-3FD02A77CEBB}"/>
              </a:ext>
            </a:extLst>
          </p:cNvPr>
          <p:cNvSpPr>
            <a:spLocks noGrp="1"/>
          </p:cNvSpPr>
          <p:nvPr>
            <p:ph sz="half" idx="1"/>
          </p:nvPr>
        </p:nvSpPr>
        <p:spPr/>
        <p:txBody>
          <a:bodyPr/>
          <a:lstStyle/>
          <a:p>
            <a:r>
              <a:rPr lang="el-GR" b="1" dirty="0"/>
              <a:t>Συχνότητα Λειτουργίας:</a:t>
            </a:r>
          </a:p>
          <a:p>
            <a:pPr marL="0" indent="0">
              <a:buNone/>
            </a:pPr>
            <a:r>
              <a:rPr lang="el-GR" dirty="0"/>
              <a:t>    Είναι η συχνότητα του ηλεκτρομαγνητικού κύματος των παλμών που εκπέμπει το </a:t>
            </a:r>
            <a:r>
              <a:rPr lang="en-US" dirty="0"/>
              <a:t>radar.</a:t>
            </a:r>
          </a:p>
          <a:p>
            <a:pPr marL="0" indent="0">
              <a:buNone/>
            </a:pPr>
            <a:r>
              <a:rPr lang="el-GR" dirty="0"/>
              <a:t>Οι συνήθεις συχνότητες λειτουργίας είναι :</a:t>
            </a:r>
          </a:p>
          <a:p>
            <a:pPr marL="0" indent="0">
              <a:buNone/>
            </a:pPr>
            <a:r>
              <a:rPr lang="el-GR" dirty="0"/>
              <a:t>10</a:t>
            </a:r>
            <a:r>
              <a:rPr lang="en-US" dirty="0" err="1"/>
              <a:t>Ghz</a:t>
            </a:r>
            <a:r>
              <a:rPr lang="en-US" dirty="0"/>
              <a:t> (30mm)</a:t>
            </a:r>
          </a:p>
          <a:p>
            <a:pPr marL="0" indent="0">
              <a:buNone/>
            </a:pPr>
            <a:r>
              <a:rPr lang="el-GR" dirty="0"/>
              <a:t>Και</a:t>
            </a:r>
          </a:p>
          <a:p>
            <a:pPr marL="0" indent="0">
              <a:buNone/>
            </a:pPr>
            <a:r>
              <a:rPr lang="el-GR" dirty="0"/>
              <a:t>3 </a:t>
            </a:r>
            <a:r>
              <a:rPr lang="en-US" dirty="0" err="1"/>
              <a:t>Ghz</a:t>
            </a:r>
            <a:r>
              <a:rPr lang="en-US" dirty="0"/>
              <a:t> (100mm)</a:t>
            </a:r>
          </a:p>
        </p:txBody>
      </p:sp>
      <p:pic>
        <p:nvPicPr>
          <p:cNvPr id="6" name="Picture 5">
            <a:extLst>
              <a:ext uri="{FF2B5EF4-FFF2-40B4-BE49-F238E27FC236}">
                <a16:creationId xmlns:a16="http://schemas.microsoft.com/office/drawing/2014/main" id="{0BDC78FE-1AB9-8959-B7E6-82C0C2BFC69C}"/>
              </a:ext>
            </a:extLst>
          </p:cNvPr>
          <p:cNvPicPr>
            <a:picLocks noChangeAspect="1"/>
          </p:cNvPicPr>
          <p:nvPr/>
        </p:nvPicPr>
        <p:blipFill>
          <a:blip r:embed="rId3"/>
          <a:stretch>
            <a:fillRect/>
          </a:stretch>
        </p:blipFill>
        <p:spPr>
          <a:xfrm>
            <a:off x="6096000" y="2575340"/>
            <a:ext cx="5926525" cy="2741976"/>
          </a:xfrm>
          <a:prstGeom prst="rect">
            <a:avLst/>
          </a:prstGeom>
        </p:spPr>
      </p:pic>
    </p:spTree>
    <p:extLst>
      <p:ext uri="{BB962C8B-B14F-4D97-AF65-F5344CB8AC3E}">
        <p14:creationId xmlns:p14="http://schemas.microsoft.com/office/powerpoint/2010/main" val="214182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DEFE4-C682-1780-1A1D-AD572DE926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8692D2-DB2E-DBE4-76D2-DED2D00EC31C}"/>
              </a:ext>
            </a:extLst>
          </p:cNvPr>
          <p:cNvSpPr>
            <a:spLocks noGrp="1"/>
          </p:cNvSpPr>
          <p:nvPr>
            <p:ph type="title"/>
          </p:nvPr>
        </p:nvSpPr>
        <p:spPr/>
        <p:txBody>
          <a:bodyPr/>
          <a:lstStyle/>
          <a:p>
            <a:r>
              <a:rPr lang="el-GR" dirty="0"/>
              <a:t>Ορολογία που χρησιμοποιείται.</a:t>
            </a:r>
            <a:endParaRPr lang="en-US" dirty="0"/>
          </a:p>
        </p:txBody>
      </p:sp>
      <p:sp>
        <p:nvSpPr>
          <p:cNvPr id="3" name="Content Placeholder 2">
            <a:extLst>
              <a:ext uri="{FF2B5EF4-FFF2-40B4-BE49-F238E27FC236}">
                <a16:creationId xmlns:a16="http://schemas.microsoft.com/office/drawing/2014/main" id="{1FA424FF-BD1A-96E7-07D9-CCA0C4E86B81}"/>
              </a:ext>
            </a:extLst>
          </p:cNvPr>
          <p:cNvSpPr>
            <a:spLocks noGrp="1"/>
          </p:cNvSpPr>
          <p:nvPr>
            <p:ph sz="half" idx="1"/>
          </p:nvPr>
        </p:nvSpPr>
        <p:spPr/>
        <p:txBody>
          <a:bodyPr>
            <a:normAutofit lnSpcReduction="10000"/>
          </a:bodyPr>
          <a:lstStyle/>
          <a:p>
            <a:r>
              <a:rPr lang="el-GR" b="1" dirty="0"/>
              <a:t>Συχνότητα επανάληψης παλμών (</a:t>
            </a:r>
            <a:r>
              <a:rPr lang="en-US" b="1" dirty="0"/>
              <a:t>Pulse Repetition Frequency)</a:t>
            </a:r>
            <a:r>
              <a:rPr lang="el-GR" b="1" dirty="0"/>
              <a:t>:</a:t>
            </a:r>
            <a:endParaRPr lang="en-US" b="1" dirty="0"/>
          </a:p>
          <a:p>
            <a:endParaRPr lang="en-US" b="1" dirty="0"/>
          </a:p>
          <a:p>
            <a:r>
              <a:rPr lang="el-GR" dirty="0" err="1"/>
              <a:t>Έιναι</a:t>
            </a:r>
            <a:r>
              <a:rPr lang="el-GR" dirty="0"/>
              <a:t> η συχνότητα επανάληψης παλμών αντιστοιχεί στον αριθμό των παλμών που εκπέμπονται σε ένα δευτερόλεπτο. Η μονάδα μέτρησης είναι είτε </a:t>
            </a:r>
            <a:r>
              <a:rPr lang="el-GR" dirty="0" err="1"/>
              <a:t>Hz</a:t>
            </a:r>
            <a:r>
              <a:rPr lang="el-GR" dirty="0"/>
              <a:t> ή PPS (</a:t>
            </a:r>
            <a:r>
              <a:rPr lang="en-US" dirty="0"/>
              <a:t>Pulses Per Second) </a:t>
            </a:r>
            <a:r>
              <a:rPr lang="el-GR" dirty="0"/>
              <a:t>και συνήθως είναι 1000</a:t>
            </a:r>
            <a:r>
              <a:rPr lang="en-US" dirty="0" err="1"/>
              <a:t>pps</a:t>
            </a:r>
            <a:r>
              <a:rPr lang="en-US" dirty="0"/>
              <a:t>.</a:t>
            </a:r>
            <a:endParaRPr lang="el-GR" b="1" dirty="0"/>
          </a:p>
        </p:txBody>
      </p:sp>
    </p:spTree>
    <p:extLst>
      <p:ext uri="{BB962C8B-B14F-4D97-AF65-F5344CB8AC3E}">
        <p14:creationId xmlns:p14="http://schemas.microsoft.com/office/powerpoint/2010/main" val="3952109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8921E-0156-1BE0-6488-EFF22692D4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B05C84-6CCE-1AD0-8F6D-2DBD2BE9C887}"/>
              </a:ext>
            </a:extLst>
          </p:cNvPr>
          <p:cNvSpPr>
            <a:spLocks noGrp="1"/>
          </p:cNvSpPr>
          <p:nvPr>
            <p:ph type="title"/>
          </p:nvPr>
        </p:nvSpPr>
        <p:spPr/>
        <p:txBody>
          <a:bodyPr/>
          <a:lstStyle/>
          <a:p>
            <a:r>
              <a:rPr lang="el-GR" dirty="0"/>
              <a:t>Ορολογία που χρησιμοποιείται.</a:t>
            </a:r>
            <a:endParaRPr lang="en-US" dirty="0"/>
          </a:p>
        </p:txBody>
      </p:sp>
      <p:sp>
        <p:nvSpPr>
          <p:cNvPr id="3" name="Content Placeholder 2">
            <a:extLst>
              <a:ext uri="{FF2B5EF4-FFF2-40B4-BE49-F238E27FC236}">
                <a16:creationId xmlns:a16="http://schemas.microsoft.com/office/drawing/2014/main" id="{C316C417-3B01-99AD-2CD7-CDEC37FED120}"/>
              </a:ext>
            </a:extLst>
          </p:cNvPr>
          <p:cNvSpPr>
            <a:spLocks noGrp="1"/>
          </p:cNvSpPr>
          <p:nvPr>
            <p:ph sz="half" idx="1"/>
          </p:nvPr>
        </p:nvSpPr>
        <p:spPr>
          <a:xfrm>
            <a:off x="0" y="1342887"/>
            <a:ext cx="5388060" cy="5309704"/>
          </a:xfrm>
        </p:spPr>
        <p:txBody>
          <a:bodyPr>
            <a:normAutofit lnSpcReduction="10000"/>
          </a:bodyPr>
          <a:lstStyle/>
          <a:p>
            <a:r>
              <a:rPr lang="el-GR" b="1" dirty="0"/>
              <a:t>Συχνότητα επανάληψης παλμών (</a:t>
            </a:r>
            <a:r>
              <a:rPr lang="en-US" b="1" dirty="0"/>
              <a:t>Pulse Repetition Time)</a:t>
            </a:r>
            <a:r>
              <a:rPr lang="el-GR" b="1" dirty="0"/>
              <a:t>:</a:t>
            </a:r>
            <a:endParaRPr lang="en-US" b="1" dirty="0"/>
          </a:p>
          <a:p>
            <a:endParaRPr lang="en-US" b="1" dirty="0"/>
          </a:p>
          <a:p>
            <a:pPr marL="0" indent="0">
              <a:buNone/>
            </a:pPr>
            <a:r>
              <a:rPr lang="el-GR" dirty="0"/>
              <a:t>	Είναι η περίοδος επανάληψης τον παλμών και ισούται με το αντίστροφο της συχνότητας επανάληψης των παλμών</a:t>
            </a:r>
            <a:r>
              <a:rPr lang="en-US" dirty="0"/>
              <a:t>.</a:t>
            </a:r>
          </a:p>
          <a:p>
            <a:endParaRPr lang="en-US" b="1" dirty="0"/>
          </a:p>
          <a:p>
            <a:r>
              <a:rPr lang="el-GR" b="1" dirty="0"/>
              <a:t>Διάρκεια παλμού (</a:t>
            </a:r>
            <a:r>
              <a:rPr lang="en-US" b="1" dirty="0"/>
              <a:t>Pulse Width):</a:t>
            </a:r>
            <a:endParaRPr lang="el-GR" b="1" dirty="0"/>
          </a:p>
          <a:p>
            <a:pPr marL="0" indent="0">
              <a:buNone/>
            </a:pPr>
            <a:r>
              <a:rPr lang="el-GR" dirty="0"/>
              <a:t>	Είναι η διάρκεια του παλμού εκπομπής</a:t>
            </a:r>
            <a:endParaRPr lang="en-US" dirty="0"/>
          </a:p>
          <a:p>
            <a:endParaRPr lang="el-GR" b="1" dirty="0"/>
          </a:p>
          <a:p>
            <a:endParaRPr lang="el-GR" b="1" dirty="0"/>
          </a:p>
        </p:txBody>
      </p:sp>
      <p:pic>
        <p:nvPicPr>
          <p:cNvPr id="5" name="Picture 4">
            <a:extLst>
              <a:ext uri="{FF2B5EF4-FFF2-40B4-BE49-F238E27FC236}">
                <a16:creationId xmlns:a16="http://schemas.microsoft.com/office/drawing/2014/main" id="{454FCE77-E357-61A0-AE7D-213414C320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8060" y="2192056"/>
            <a:ext cx="6754640" cy="2473887"/>
          </a:xfrm>
          <a:prstGeom prst="rect">
            <a:avLst/>
          </a:prstGeom>
        </p:spPr>
      </p:pic>
    </p:spTree>
    <p:extLst>
      <p:ext uri="{BB962C8B-B14F-4D97-AF65-F5344CB8AC3E}">
        <p14:creationId xmlns:p14="http://schemas.microsoft.com/office/powerpoint/2010/main" val="243785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3625B-0AB4-26C8-DE39-2BC5E8F285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BAD316-3E5B-F623-148F-1DFD74FB9FC5}"/>
              </a:ext>
            </a:extLst>
          </p:cNvPr>
          <p:cNvSpPr>
            <a:spLocks noGrp="1"/>
          </p:cNvSpPr>
          <p:nvPr>
            <p:ph type="title"/>
          </p:nvPr>
        </p:nvSpPr>
        <p:spPr/>
        <p:txBody>
          <a:bodyPr/>
          <a:lstStyle/>
          <a:p>
            <a:r>
              <a:rPr lang="el-GR" dirty="0"/>
              <a:t>Μονάδα υπολογισμού και απεικόνισης</a:t>
            </a:r>
            <a:endParaRPr lang="en-US" dirty="0"/>
          </a:p>
        </p:txBody>
      </p:sp>
      <p:sp>
        <p:nvSpPr>
          <p:cNvPr id="3" name="Content Placeholder 2">
            <a:extLst>
              <a:ext uri="{FF2B5EF4-FFF2-40B4-BE49-F238E27FC236}">
                <a16:creationId xmlns:a16="http://schemas.microsoft.com/office/drawing/2014/main" id="{C2D507E4-5B9F-D7F7-D11E-EF5F960F1262}"/>
              </a:ext>
            </a:extLst>
          </p:cNvPr>
          <p:cNvSpPr>
            <a:spLocks noGrp="1"/>
          </p:cNvSpPr>
          <p:nvPr>
            <p:ph sz="half" idx="1"/>
          </p:nvPr>
        </p:nvSpPr>
        <p:spPr>
          <a:xfrm>
            <a:off x="0" y="1652103"/>
            <a:ext cx="5388060" cy="5000487"/>
          </a:xfrm>
        </p:spPr>
        <p:txBody>
          <a:bodyPr>
            <a:normAutofit/>
          </a:bodyPr>
          <a:lstStyle/>
          <a:p>
            <a:endParaRPr lang="el-GR" b="1" dirty="0"/>
          </a:p>
          <a:p>
            <a:endParaRPr lang="el-GR" b="1" dirty="0"/>
          </a:p>
        </p:txBody>
      </p:sp>
      <p:sp>
        <p:nvSpPr>
          <p:cNvPr id="4" name="TextBox 3">
            <a:extLst>
              <a:ext uri="{FF2B5EF4-FFF2-40B4-BE49-F238E27FC236}">
                <a16:creationId xmlns:a16="http://schemas.microsoft.com/office/drawing/2014/main" id="{E7CBDDEA-BD9D-51A1-A222-7D71AFB5DA78}"/>
              </a:ext>
            </a:extLst>
          </p:cNvPr>
          <p:cNvSpPr txBox="1"/>
          <p:nvPr/>
        </p:nvSpPr>
        <p:spPr>
          <a:xfrm>
            <a:off x="424069" y="1444904"/>
            <a:ext cx="4912139" cy="4801314"/>
          </a:xfrm>
          <a:prstGeom prst="rect">
            <a:avLst/>
          </a:prstGeom>
          <a:noFill/>
        </p:spPr>
        <p:txBody>
          <a:bodyPr wrap="square" rtlCol="0">
            <a:spAutoFit/>
          </a:bodyPr>
          <a:lstStyle/>
          <a:p>
            <a:r>
              <a:rPr lang="en-US" dirty="0"/>
              <a:t>	</a:t>
            </a:r>
            <a:r>
              <a:rPr lang="el-GR" dirty="0"/>
              <a:t>Η μονάδα υπολογισμού και ένδειξης </a:t>
            </a:r>
            <a:r>
              <a:rPr lang="el-GR" dirty="0" err="1"/>
              <a:t>συνδέται</a:t>
            </a:r>
            <a:r>
              <a:rPr lang="el-GR" dirty="0"/>
              <a:t> με όλα τα κύρια μέρη του </a:t>
            </a:r>
            <a:r>
              <a:rPr lang="en-US" dirty="0"/>
              <a:t>Radar (</a:t>
            </a:r>
            <a:r>
              <a:rPr lang="el-GR" dirty="0"/>
              <a:t>πομπό, δέκτη, σύστημα περιστροφής της κεραίας)</a:t>
            </a:r>
            <a:r>
              <a:rPr lang="en-US" dirty="0"/>
              <a:t>.</a:t>
            </a:r>
          </a:p>
          <a:p>
            <a:r>
              <a:rPr lang="en-US" dirty="0"/>
              <a:t>	O </a:t>
            </a:r>
            <a:r>
              <a:rPr lang="el-GR" dirty="0"/>
              <a:t>πομπός ενημερώνει για τις χρονικές στιγμές εκπομπής παλμών.</a:t>
            </a:r>
          </a:p>
          <a:p>
            <a:r>
              <a:rPr lang="el-GR" dirty="0"/>
              <a:t>	Ο δέκτης ενημερώνει για τις χρονικές στιγμές λήψης της ηχούς</a:t>
            </a:r>
          </a:p>
          <a:p>
            <a:r>
              <a:rPr lang="el-GR" dirty="0"/>
              <a:t>	Το σύστημα περιστροφής της κεραίας ενημερώνει για την γωνία που σχηματίζει σε κάθε χρονική στιγμή ο άξονας της δέσμης  ακτινοβολίας με σημείο αναφοράς την γραμμή της πλώρης του πλοίου.</a:t>
            </a:r>
          </a:p>
          <a:p>
            <a:endParaRPr lang="el-GR" dirty="0"/>
          </a:p>
          <a:p>
            <a:r>
              <a:rPr lang="el-GR" dirty="0"/>
              <a:t>Από τα παραπάνω η μονάδα υπολογισμού εξάγει τους υπολογισμούς για την απόσταση των στόχων και για την γωνία τους (διόπτευση) από την γραμμή της πλώρης.</a:t>
            </a:r>
            <a:r>
              <a:rPr lang="en-US" dirty="0"/>
              <a:t> </a:t>
            </a:r>
          </a:p>
        </p:txBody>
      </p:sp>
      <p:pic>
        <p:nvPicPr>
          <p:cNvPr id="7" name="Picture 6">
            <a:extLst>
              <a:ext uri="{FF2B5EF4-FFF2-40B4-BE49-F238E27FC236}">
                <a16:creationId xmlns:a16="http://schemas.microsoft.com/office/drawing/2014/main" id="{7F9635A3-20FB-E834-D5BA-5A9DEA9B6D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5893" y="952627"/>
            <a:ext cx="4567497" cy="5873004"/>
          </a:xfrm>
          <a:prstGeom prst="rect">
            <a:avLst/>
          </a:prstGeom>
        </p:spPr>
      </p:pic>
    </p:spTree>
    <p:extLst>
      <p:ext uri="{BB962C8B-B14F-4D97-AF65-F5344CB8AC3E}">
        <p14:creationId xmlns:p14="http://schemas.microsoft.com/office/powerpoint/2010/main" val="2632621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E2A0D-DE56-F389-6565-D9B5BA8863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85DE3B-7BD0-BED1-5E3C-D32E40C6928A}"/>
              </a:ext>
            </a:extLst>
          </p:cNvPr>
          <p:cNvSpPr>
            <a:spLocks noGrp="1"/>
          </p:cNvSpPr>
          <p:nvPr>
            <p:ph type="title"/>
          </p:nvPr>
        </p:nvSpPr>
        <p:spPr/>
        <p:txBody>
          <a:bodyPr/>
          <a:lstStyle/>
          <a:p>
            <a:r>
              <a:rPr lang="el-GR" dirty="0"/>
              <a:t>Ακτινοβολία.</a:t>
            </a:r>
            <a:endParaRPr lang="en-US" dirty="0"/>
          </a:p>
        </p:txBody>
      </p:sp>
      <p:sp>
        <p:nvSpPr>
          <p:cNvPr id="3" name="Content Placeholder 2">
            <a:extLst>
              <a:ext uri="{FF2B5EF4-FFF2-40B4-BE49-F238E27FC236}">
                <a16:creationId xmlns:a16="http://schemas.microsoft.com/office/drawing/2014/main" id="{8EEE5335-9283-CA79-644B-502083F44C82}"/>
              </a:ext>
            </a:extLst>
          </p:cNvPr>
          <p:cNvSpPr>
            <a:spLocks noGrp="1"/>
          </p:cNvSpPr>
          <p:nvPr>
            <p:ph sz="half" idx="1"/>
          </p:nvPr>
        </p:nvSpPr>
        <p:spPr>
          <a:xfrm>
            <a:off x="0" y="1652103"/>
            <a:ext cx="5388060" cy="5000487"/>
          </a:xfrm>
        </p:spPr>
        <p:txBody>
          <a:bodyPr>
            <a:normAutofit/>
          </a:bodyPr>
          <a:lstStyle/>
          <a:p>
            <a:endParaRPr lang="el-GR" b="1" dirty="0"/>
          </a:p>
          <a:p>
            <a:endParaRPr lang="el-GR" b="1" dirty="0"/>
          </a:p>
        </p:txBody>
      </p:sp>
      <p:sp>
        <p:nvSpPr>
          <p:cNvPr id="4" name="TextBox 3">
            <a:extLst>
              <a:ext uri="{FF2B5EF4-FFF2-40B4-BE49-F238E27FC236}">
                <a16:creationId xmlns:a16="http://schemas.microsoft.com/office/drawing/2014/main" id="{2FF558BE-9513-FFB1-482E-1250443B74B0}"/>
              </a:ext>
            </a:extLst>
          </p:cNvPr>
          <p:cNvSpPr txBox="1"/>
          <p:nvPr/>
        </p:nvSpPr>
        <p:spPr>
          <a:xfrm>
            <a:off x="424069" y="1444904"/>
            <a:ext cx="4912139" cy="3139321"/>
          </a:xfrm>
          <a:prstGeom prst="rect">
            <a:avLst/>
          </a:prstGeom>
          <a:noFill/>
        </p:spPr>
        <p:txBody>
          <a:bodyPr wrap="square" rtlCol="0">
            <a:spAutoFit/>
          </a:bodyPr>
          <a:lstStyle/>
          <a:p>
            <a:r>
              <a:rPr lang="el-GR" dirty="0"/>
              <a:t>Τα </a:t>
            </a:r>
            <a:r>
              <a:rPr lang="en-US" dirty="0"/>
              <a:t>Radar </a:t>
            </a:r>
            <a:r>
              <a:rPr lang="el-GR" dirty="0"/>
              <a:t>εκπέμπουν </a:t>
            </a:r>
            <a:r>
              <a:rPr lang="el-GR" dirty="0" err="1"/>
              <a:t>μικροκυματική</a:t>
            </a:r>
            <a:r>
              <a:rPr lang="el-GR" dirty="0"/>
              <a:t> ακτινοβολία σε αρκετά υψηλή ισχύ (έως και 75</a:t>
            </a:r>
            <a:r>
              <a:rPr lang="en-US" dirty="0"/>
              <a:t>KW</a:t>
            </a:r>
            <a:r>
              <a:rPr lang="el-GR" dirty="0"/>
              <a:t>) η οποία έχει μελετηθεί ότι είναι </a:t>
            </a:r>
            <a:r>
              <a:rPr lang="el-GR" dirty="0" err="1"/>
              <a:t>απικίνδυνη</a:t>
            </a:r>
            <a:r>
              <a:rPr lang="el-GR" dirty="0"/>
              <a:t> για τον άνθρωπο.</a:t>
            </a:r>
          </a:p>
          <a:p>
            <a:endParaRPr lang="el-GR" dirty="0"/>
          </a:p>
          <a:p>
            <a:r>
              <a:rPr lang="el-GR" dirty="0"/>
              <a:t>Γι’ αυτόν τον λόγο θα πρέπει να λαμβάνονται κατάλληλα μέτρα και προφυλάξεις πριν προβούμε σε συντήρηση της συσκευής, καθώς και ασφαλή απόσταση από την κεραία κατά την λειτουργία του, ώστε να αποφεύγουμε έκθεση στην ακτινοβολία του.</a:t>
            </a:r>
            <a:endParaRPr lang="en-US" dirty="0"/>
          </a:p>
        </p:txBody>
      </p:sp>
      <p:pic>
        <p:nvPicPr>
          <p:cNvPr id="11" name="Picture 10">
            <a:extLst>
              <a:ext uri="{FF2B5EF4-FFF2-40B4-BE49-F238E27FC236}">
                <a16:creationId xmlns:a16="http://schemas.microsoft.com/office/drawing/2014/main" id="{3F76E1E7-4F36-1CAE-C866-9CEC04B3BB7D}"/>
              </a:ext>
            </a:extLst>
          </p:cNvPr>
          <p:cNvPicPr>
            <a:picLocks noChangeAspect="1"/>
          </p:cNvPicPr>
          <p:nvPr/>
        </p:nvPicPr>
        <p:blipFill>
          <a:blip r:embed="rId2"/>
          <a:stretch>
            <a:fillRect/>
          </a:stretch>
        </p:blipFill>
        <p:spPr>
          <a:xfrm>
            <a:off x="5802191" y="158582"/>
            <a:ext cx="6223320" cy="6540836"/>
          </a:xfrm>
          <a:prstGeom prst="rect">
            <a:avLst/>
          </a:prstGeom>
        </p:spPr>
      </p:pic>
    </p:spTree>
    <p:extLst>
      <p:ext uri="{BB962C8B-B14F-4D97-AF65-F5344CB8AC3E}">
        <p14:creationId xmlns:p14="http://schemas.microsoft.com/office/powerpoint/2010/main" val="1420994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0AD84-1F6E-BD82-E04B-EBBD500ADC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FCF86F-DE29-BD4C-C261-20A010F929C7}"/>
              </a:ext>
            </a:extLst>
          </p:cNvPr>
          <p:cNvSpPr>
            <a:spLocks noGrp="1"/>
          </p:cNvSpPr>
          <p:nvPr>
            <p:ph type="title"/>
          </p:nvPr>
        </p:nvSpPr>
        <p:spPr/>
        <p:txBody>
          <a:bodyPr/>
          <a:lstStyle/>
          <a:p>
            <a:r>
              <a:rPr lang="el-GR" dirty="0"/>
              <a:t>Ασφαλής απόσταση από μαγνητικές πυξίδες.</a:t>
            </a:r>
            <a:endParaRPr lang="en-US" dirty="0"/>
          </a:p>
        </p:txBody>
      </p:sp>
      <p:sp>
        <p:nvSpPr>
          <p:cNvPr id="3" name="Content Placeholder 2">
            <a:extLst>
              <a:ext uri="{FF2B5EF4-FFF2-40B4-BE49-F238E27FC236}">
                <a16:creationId xmlns:a16="http://schemas.microsoft.com/office/drawing/2014/main" id="{EB5CD3D0-9F29-F2A3-D090-F58BECB3A913}"/>
              </a:ext>
            </a:extLst>
          </p:cNvPr>
          <p:cNvSpPr>
            <a:spLocks noGrp="1"/>
          </p:cNvSpPr>
          <p:nvPr>
            <p:ph sz="half" idx="1"/>
          </p:nvPr>
        </p:nvSpPr>
        <p:spPr>
          <a:xfrm>
            <a:off x="0" y="1652103"/>
            <a:ext cx="5388060" cy="5000487"/>
          </a:xfrm>
        </p:spPr>
        <p:txBody>
          <a:bodyPr>
            <a:normAutofit/>
          </a:bodyPr>
          <a:lstStyle/>
          <a:p>
            <a:endParaRPr lang="el-GR" b="1" dirty="0"/>
          </a:p>
          <a:p>
            <a:endParaRPr lang="el-GR" b="1" dirty="0"/>
          </a:p>
        </p:txBody>
      </p:sp>
      <p:sp>
        <p:nvSpPr>
          <p:cNvPr id="4" name="TextBox 3">
            <a:extLst>
              <a:ext uri="{FF2B5EF4-FFF2-40B4-BE49-F238E27FC236}">
                <a16:creationId xmlns:a16="http://schemas.microsoft.com/office/drawing/2014/main" id="{F1972035-3AB5-A6DD-7340-900EF7487550}"/>
              </a:ext>
            </a:extLst>
          </p:cNvPr>
          <p:cNvSpPr txBox="1"/>
          <p:nvPr/>
        </p:nvSpPr>
        <p:spPr>
          <a:xfrm>
            <a:off x="424069" y="1444904"/>
            <a:ext cx="4912139" cy="1477328"/>
          </a:xfrm>
          <a:prstGeom prst="rect">
            <a:avLst/>
          </a:prstGeom>
          <a:noFill/>
        </p:spPr>
        <p:txBody>
          <a:bodyPr wrap="square" rtlCol="0">
            <a:spAutoFit/>
          </a:bodyPr>
          <a:lstStyle/>
          <a:p>
            <a:r>
              <a:rPr lang="el-GR" dirty="0"/>
              <a:t>Τα </a:t>
            </a:r>
            <a:r>
              <a:rPr lang="en-US" dirty="0"/>
              <a:t>Radar </a:t>
            </a:r>
            <a:r>
              <a:rPr lang="el-GR" dirty="0"/>
              <a:t>θα πρέπει πάντα να τοποθετούνται σε ασφαλή απόσταση (δίδεται πάντα στα εγχειρίδια του κατασκευαστή) από μαγνητικές πυξίδες ώστε να αποφεύγεται η παρεμβολή λόγω του ηλεκτρομαγνητικού πεδίου</a:t>
            </a:r>
            <a:endParaRPr lang="en-US" dirty="0"/>
          </a:p>
        </p:txBody>
      </p:sp>
      <p:pic>
        <p:nvPicPr>
          <p:cNvPr id="7" name="Picture 6">
            <a:extLst>
              <a:ext uri="{FF2B5EF4-FFF2-40B4-BE49-F238E27FC236}">
                <a16:creationId xmlns:a16="http://schemas.microsoft.com/office/drawing/2014/main" id="{371646A4-0651-197C-C2F1-55110448DB94}"/>
              </a:ext>
            </a:extLst>
          </p:cNvPr>
          <p:cNvPicPr>
            <a:picLocks noChangeAspect="1"/>
          </p:cNvPicPr>
          <p:nvPr/>
        </p:nvPicPr>
        <p:blipFill>
          <a:blip r:embed="rId2"/>
          <a:stretch>
            <a:fillRect/>
          </a:stretch>
        </p:blipFill>
        <p:spPr>
          <a:xfrm>
            <a:off x="4924764" y="3343965"/>
            <a:ext cx="7175465" cy="2279373"/>
          </a:xfrm>
          <a:prstGeom prst="rect">
            <a:avLst/>
          </a:prstGeom>
        </p:spPr>
      </p:pic>
    </p:spTree>
    <p:extLst>
      <p:ext uri="{BB962C8B-B14F-4D97-AF65-F5344CB8AC3E}">
        <p14:creationId xmlns:p14="http://schemas.microsoft.com/office/powerpoint/2010/main" val="1984685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D9708AD-7796-05D3-4D10-05DE8FC6C2E3}"/>
              </a:ext>
            </a:extLst>
          </p:cNvPr>
          <p:cNvPicPr>
            <a:picLocks noGrp="1" noChangeAspect="1"/>
          </p:cNvPicPr>
          <p:nvPr>
            <p:ph sz="half" idx="2"/>
          </p:nvPr>
        </p:nvPicPr>
        <p:blipFill>
          <a:blip r:embed="rId2"/>
          <a:stretch>
            <a:fillRect/>
          </a:stretch>
        </p:blipFill>
        <p:spPr>
          <a:xfrm>
            <a:off x="5286923" y="487133"/>
            <a:ext cx="5181600" cy="1289840"/>
          </a:xfrm>
        </p:spPr>
      </p:pic>
      <p:sp>
        <p:nvSpPr>
          <p:cNvPr id="2" name="Title 1">
            <a:extLst>
              <a:ext uri="{FF2B5EF4-FFF2-40B4-BE49-F238E27FC236}">
                <a16:creationId xmlns:a16="http://schemas.microsoft.com/office/drawing/2014/main" id="{CE784438-9204-B110-777A-A1FBB6817A19}"/>
              </a:ext>
            </a:extLst>
          </p:cNvPr>
          <p:cNvSpPr>
            <a:spLocks noGrp="1"/>
          </p:cNvSpPr>
          <p:nvPr>
            <p:ph type="title"/>
          </p:nvPr>
        </p:nvSpPr>
        <p:spPr>
          <a:xfrm>
            <a:off x="198783" y="365125"/>
            <a:ext cx="6616790" cy="817893"/>
          </a:xfrm>
        </p:spPr>
        <p:txBody>
          <a:bodyPr>
            <a:noAutofit/>
          </a:bodyPr>
          <a:lstStyle/>
          <a:p>
            <a:r>
              <a:rPr lang="el-GR" sz="2800" b="1" dirty="0"/>
              <a:t>Τα βασικά τεχνικά χαρακτηριστικά</a:t>
            </a:r>
            <a:r>
              <a:rPr lang="en-US" sz="2800" b="1" dirty="0"/>
              <a:t> (specifications)</a:t>
            </a:r>
            <a:r>
              <a:rPr lang="el-GR" sz="2800" b="1" dirty="0"/>
              <a:t> μίας συσκευής </a:t>
            </a:r>
            <a:r>
              <a:rPr lang="en-US" sz="2800" b="1" dirty="0"/>
              <a:t>Radar</a:t>
            </a:r>
          </a:p>
        </p:txBody>
      </p:sp>
      <p:graphicFrame>
        <p:nvGraphicFramePr>
          <p:cNvPr id="5" name="Content Placeholder 4">
            <a:extLst>
              <a:ext uri="{FF2B5EF4-FFF2-40B4-BE49-F238E27FC236}">
                <a16:creationId xmlns:a16="http://schemas.microsoft.com/office/drawing/2014/main" id="{8B90A71B-00FC-E661-AE58-B4895B24F077}"/>
              </a:ext>
            </a:extLst>
          </p:cNvPr>
          <p:cNvGraphicFramePr>
            <a:graphicFrameLocks noGrp="1"/>
          </p:cNvGraphicFramePr>
          <p:nvPr>
            <p:ph sz="half" idx="1"/>
            <p:extLst>
              <p:ext uri="{D42A27DB-BD31-4B8C-83A1-F6EECF244321}">
                <p14:modId xmlns:p14="http://schemas.microsoft.com/office/powerpoint/2010/main" val="2894495599"/>
              </p:ext>
            </p:extLst>
          </p:nvPr>
        </p:nvGraphicFramePr>
        <p:xfrm>
          <a:off x="198785" y="1690688"/>
          <a:ext cx="5040243" cy="4861025"/>
        </p:xfrm>
        <a:graphic>
          <a:graphicData uri="http://schemas.openxmlformats.org/drawingml/2006/table">
            <a:tbl>
              <a:tblPr firstRow="1" bandRow="1">
                <a:effectLst>
                  <a:outerShdw blurRad="88900" dist="762000" dir="960000" sx="84000" sy="84000" kx="-1200000" algn="bl" rotWithShape="0">
                    <a:prstClr val="black">
                      <a:alpha val="32000"/>
                    </a:prstClr>
                  </a:outerShdw>
                </a:effectLst>
                <a:tableStyleId>{5C22544A-7EE6-4342-B048-85BDC9FD1C3A}</a:tableStyleId>
              </a:tblPr>
              <a:tblGrid>
                <a:gridCol w="1680081">
                  <a:extLst>
                    <a:ext uri="{9D8B030D-6E8A-4147-A177-3AD203B41FA5}">
                      <a16:colId xmlns:a16="http://schemas.microsoft.com/office/drawing/2014/main" val="3166951039"/>
                    </a:ext>
                  </a:extLst>
                </a:gridCol>
                <a:gridCol w="1680081">
                  <a:extLst>
                    <a:ext uri="{9D8B030D-6E8A-4147-A177-3AD203B41FA5}">
                      <a16:colId xmlns:a16="http://schemas.microsoft.com/office/drawing/2014/main" val="609669412"/>
                    </a:ext>
                  </a:extLst>
                </a:gridCol>
                <a:gridCol w="1680081">
                  <a:extLst>
                    <a:ext uri="{9D8B030D-6E8A-4147-A177-3AD203B41FA5}">
                      <a16:colId xmlns:a16="http://schemas.microsoft.com/office/drawing/2014/main" val="2961191067"/>
                    </a:ext>
                  </a:extLst>
                </a:gridCol>
              </a:tblGrid>
              <a:tr h="307291">
                <a:tc>
                  <a:txBody>
                    <a:bodyPr/>
                    <a:lstStyle/>
                    <a:p>
                      <a:r>
                        <a:rPr lang="el-GR" sz="1400" dirty="0"/>
                        <a:t>Χαρακτηριστικό</a:t>
                      </a:r>
                      <a:endParaRPr lang="en-US" sz="1400" dirty="0"/>
                    </a:p>
                  </a:txBody>
                  <a:tcPr/>
                </a:tc>
                <a:tc>
                  <a:txBody>
                    <a:bodyPr/>
                    <a:lstStyle/>
                    <a:p>
                      <a:r>
                        <a:rPr lang="el-GR" sz="1400" dirty="0"/>
                        <a:t>Συμβολισμός</a:t>
                      </a:r>
                      <a:endParaRPr lang="en-US" sz="1400" dirty="0"/>
                    </a:p>
                  </a:txBody>
                  <a:tcPr/>
                </a:tc>
                <a:tc>
                  <a:txBody>
                    <a:bodyPr/>
                    <a:lstStyle/>
                    <a:p>
                      <a:r>
                        <a:rPr lang="el-GR" sz="1400" dirty="0"/>
                        <a:t>Μονάδα Μέτρησης</a:t>
                      </a:r>
                      <a:endParaRPr lang="en-US" sz="1400" dirty="0"/>
                    </a:p>
                  </a:txBody>
                  <a:tcPr/>
                </a:tc>
                <a:extLst>
                  <a:ext uri="{0D108BD9-81ED-4DB2-BD59-A6C34878D82A}">
                    <a16:rowId xmlns:a16="http://schemas.microsoft.com/office/drawing/2014/main" val="2777386847"/>
                  </a:ext>
                </a:extLst>
              </a:tr>
              <a:tr h="307291">
                <a:tc>
                  <a:txBody>
                    <a:bodyPr/>
                    <a:lstStyle/>
                    <a:p>
                      <a:r>
                        <a:rPr lang="el-GR" sz="1050" dirty="0"/>
                        <a:t>Συχνότητα Λειτουργίας</a:t>
                      </a:r>
                      <a:endParaRPr lang="en-US" sz="1050" dirty="0"/>
                    </a:p>
                  </a:txBody>
                  <a:tcPr/>
                </a:tc>
                <a:tc>
                  <a:txBody>
                    <a:bodyPr/>
                    <a:lstStyle/>
                    <a:p>
                      <a:r>
                        <a:rPr lang="en-US" sz="1050" dirty="0"/>
                        <a:t>f</a:t>
                      </a:r>
                    </a:p>
                  </a:txBody>
                  <a:tcPr/>
                </a:tc>
                <a:tc>
                  <a:txBody>
                    <a:bodyPr/>
                    <a:lstStyle/>
                    <a:p>
                      <a:r>
                        <a:rPr lang="en-US" sz="1050" dirty="0" err="1"/>
                        <a:t>Ghz</a:t>
                      </a:r>
                      <a:endParaRPr lang="en-US" sz="1050" dirty="0"/>
                    </a:p>
                  </a:txBody>
                  <a:tcPr/>
                </a:tc>
                <a:extLst>
                  <a:ext uri="{0D108BD9-81ED-4DB2-BD59-A6C34878D82A}">
                    <a16:rowId xmlns:a16="http://schemas.microsoft.com/office/drawing/2014/main" val="649778591"/>
                  </a:ext>
                </a:extLst>
              </a:tr>
              <a:tr h="307291">
                <a:tc>
                  <a:txBody>
                    <a:bodyPr/>
                    <a:lstStyle/>
                    <a:p>
                      <a:r>
                        <a:rPr lang="el-GR" sz="1050" dirty="0"/>
                        <a:t>Μήκος Κύματος</a:t>
                      </a:r>
                      <a:endParaRPr lang="en-US" sz="1050" dirty="0"/>
                    </a:p>
                  </a:txBody>
                  <a:tcPr/>
                </a:tc>
                <a:tc>
                  <a:txBody>
                    <a:bodyPr/>
                    <a:lstStyle/>
                    <a:p>
                      <a:r>
                        <a:rPr lang="el-GR" sz="1050" dirty="0"/>
                        <a:t>λ</a:t>
                      </a:r>
                      <a:endParaRPr lang="en-US" sz="1050" dirty="0"/>
                    </a:p>
                  </a:txBody>
                  <a:tcPr/>
                </a:tc>
                <a:tc>
                  <a:txBody>
                    <a:bodyPr/>
                    <a:lstStyle/>
                    <a:p>
                      <a:r>
                        <a:rPr lang="en-US" sz="1050" dirty="0"/>
                        <a:t>cm </a:t>
                      </a:r>
                      <a:r>
                        <a:rPr lang="el-GR" sz="1050" dirty="0"/>
                        <a:t>ή </a:t>
                      </a:r>
                      <a:r>
                        <a:rPr lang="en-US" sz="1050" dirty="0"/>
                        <a:t>mm</a:t>
                      </a:r>
                    </a:p>
                  </a:txBody>
                  <a:tcPr/>
                </a:tc>
                <a:extLst>
                  <a:ext uri="{0D108BD9-81ED-4DB2-BD59-A6C34878D82A}">
                    <a16:rowId xmlns:a16="http://schemas.microsoft.com/office/drawing/2014/main" val="321673834"/>
                  </a:ext>
                </a:extLst>
              </a:tr>
              <a:tr h="307291">
                <a:tc>
                  <a:txBody>
                    <a:bodyPr/>
                    <a:lstStyle/>
                    <a:p>
                      <a:r>
                        <a:rPr lang="el-GR" sz="1050" dirty="0"/>
                        <a:t>Διάρκεια Παλμού εκπομπής</a:t>
                      </a:r>
                      <a:endParaRPr lang="en-US" sz="1050" dirty="0"/>
                    </a:p>
                  </a:txBody>
                  <a:tcPr/>
                </a:tc>
                <a:tc>
                  <a:txBody>
                    <a:bodyPr/>
                    <a:lstStyle/>
                    <a:p>
                      <a:r>
                        <a:rPr lang="en-US" sz="1050" dirty="0"/>
                        <a:t>PD</a:t>
                      </a:r>
                    </a:p>
                  </a:txBody>
                  <a:tcPr/>
                </a:tc>
                <a:tc>
                  <a:txBody>
                    <a:bodyPr/>
                    <a:lstStyle/>
                    <a:p>
                      <a:r>
                        <a:rPr lang="el-GR" sz="1050" dirty="0"/>
                        <a:t>Μ</a:t>
                      </a:r>
                      <a:r>
                        <a:rPr lang="en-US" sz="1050" dirty="0"/>
                        <a:t>s</a:t>
                      </a:r>
                    </a:p>
                  </a:txBody>
                  <a:tcPr/>
                </a:tc>
                <a:extLst>
                  <a:ext uri="{0D108BD9-81ED-4DB2-BD59-A6C34878D82A}">
                    <a16:rowId xmlns:a16="http://schemas.microsoft.com/office/drawing/2014/main" val="4277150537"/>
                  </a:ext>
                </a:extLst>
              </a:tr>
              <a:tr h="307291">
                <a:tc>
                  <a:txBody>
                    <a:bodyPr/>
                    <a:lstStyle/>
                    <a:p>
                      <a:r>
                        <a:rPr lang="el-GR" sz="1050" dirty="0"/>
                        <a:t>Μήκος παλμού</a:t>
                      </a:r>
                      <a:endParaRPr lang="en-US" sz="1050" dirty="0"/>
                    </a:p>
                  </a:txBody>
                  <a:tcPr/>
                </a:tc>
                <a:tc>
                  <a:txBody>
                    <a:bodyPr/>
                    <a:lstStyle/>
                    <a:p>
                      <a:r>
                        <a:rPr lang="en-US" sz="1050" dirty="0"/>
                        <a:t>PL</a:t>
                      </a:r>
                    </a:p>
                  </a:txBody>
                  <a:tcPr/>
                </a:tc>
                <a:tc>
                  <a:txBody>
                    <a:bodyPr/>
                    <a:lstStyle/>
                    <a:p>
                      <a:r>
                        <a:rPr lang="en-US" sz="1050" dirty="0"/>
                        <a:t>m</a:t>
                      </a:r>
                    </a:p>
                  </a:txBody>
                  <a:tcPr/>
                </a:tc>
                <a:extLst>
                  <a:ext uri="{0D108BD9-81ED-4DB2-BD59-A6C34878D82A}">
                    <a16:rowId xmlns:a16="http://schemas.microsoft.com/office/drawing/2014/main" val="3797141441"/>
                  </a:ext>
                </a:extLst>
              </a:tr>
              <a:tr h="367440">
                <a:tc>
                  <a:txBody>
                    <a:bodyPr/>
                    <a:lstStyle/>
                    <a:p>
                      <a:r>
                        <a:rPr lang="el-GR" sz="1050" dirty="0"/>
                        <a:t>Συχνότητα επανάληψης παλμών</a:t>
                      </a:r>
                      <a:endParaRPr lang="en-US" sz="1050" dirty="0"/>
                    </a:p>
                  </a:txBody>
                  <a:tcPr/>
                </a:tc>
                <a:tc>
                  <a:txBody>
                    <a:bodyPr/>
                    <a:lstStyle/>
                    <a:p>
                      <a:r>
                        <a:rPr lang="en-US" sz="1050" dirty="0"/>
                        <a:t>PRF</a:t>
                      </a:r>
                    </a:p>
                  </a:txBody>
                  <a:tcPr/>
                </a:tc>
                <a:tc>
                  <a:txBody>
                    <a:bodyPr/>
                    <a:lstStyle/>
                    <a:p>
                      <a:r>
                        <a:rPr lang="en-US" sz="1050" dirty="0"/>
                        <a:t>PPS</a:t>
                      </a:r>
                    </a:p>
                  </a:txBody>
                  <a:tcPr/>
                </a:tc>
                <a:extLst>
                  <a:ext uri="{0D108BD9-81ED-4DB2-BD59-A6C34878D82A}">
                    <a16:rowId xmlns:a16="http://schemas.microsoft.com/office/drawing/2014/main" val="3033519844"/>
                  </a:ext>
                </a:extLst>
              </a:tr>
              <a:tr h="307291">
                <a:tc>
                  <a:txBody>
                    <a:bodyPr/>
                    <a:lstStyle/>
                    <a:p>
                      <a:r>
                        <a:rPr lang="el-GR" sz="1050" dirty="0"/>
                        <a:t>Περίοδος επανάληψης παλμών</a:t>
                      </a:r>
                      <a:endParaRPr lang="en-US" sz="1050" dirty="0"/>
                    </a:p>
                  </a:txBody>
                  <a:tcPr/>
                </a:tc>
                <a:tc>
                  <a:txBody>
                    <a:bodyPr/>
                    <a:lstStyle/>
                    <a:p>
                      <a:r>
                        <a:rPr lang="en-US" sz="1050" dirty="0"/>
                        <a:t>PRT</a:t>
                      </a:r>
                    </a:p>
                  </a:txBody>
                  <a:tcPr/>
                </a:tc>
                <a:tc>
                  <a:txBody>
                    <a:bodyPr/>
                    <a:lstStyle/>
                    <a:p>
                      <a:r>
                        <a:rPr lang="el-GR" sz="1050" dirty="0"/>
                        <a:t>Μ</a:t>
                      </a:r>
                      <a:r>
                        <a:rPr lang="en-US" sz="1050" dirty="0"/>
                        <a:t>s</a:t>
                      </a:r>
                    </a:p>
                  </a:txBody>
                  <a:tcPr/>
                </a:tc>
                <a:extLst>
                  <a:ext uri="{0D108BD9-81ED-4DB2-BD59-A6C34878D82A}">
                    <a16:rowId xmlns:a16="http://schemas.microsoft.com/office/drawing/2014/main" val="2388209753"/>
                  </a:ext>
                </a:extLst>
              </a:tr>
              <a:tr h="307291">
                <a:tc>
                  <a:txBody>
                    <a:bodyPr/>
                    <a:lstStyle/>
                    <a:p>
                      <a:r>
                        <a:rPr lang="el-GR" sz="1050" b="0" dirty="0"/>
                        <a:t>Στιγμιαία Ισχύ</a:t>
                      </a:r>
                      <a:endParaRPr lang="en-US" sz="1050" b="0" dirty="0"/>
                    </a:p>
                  </a:txBody>
                  <a:tcPr/>
                </a:tc>
                <a:tc>
                  <a:txBody>
                    <a:bodyPr/>
                    <a:lstStyle/>
                    <a:p>
                      <a:r>
                        <a:rPr lang="en-US" sz="1050" dirty="0"/>
                        <a:t>p</a:t>
                      </a:r>
                    </a:p>
                  </a:txBody>
                  <a:tcPr/>
                </a:tc>
                <a:tc>
                  <a:txBody>
                    <a:bodyPr/>
                    <a:lstStyle/>
                    <a:p>
                      <a:r>
                        <a:rPr lang="en-US" sz="1050" dirty="0"/>
                        <a:t>kW</a:t>
                      </a:r>
                    </a:p>
                  </a:txBody>
                  <a:tcPr/>
                </a:tc>
                <a:extLst>
                  <a:ext uri="{0D108BD9-81ED-4DB2-BD59-A6C34878D82A}">
                    <a16:rowId xmlns:a16="http://schemas.microsoft.com/office/drawing/2014/main" val="2716303026"/>
                  </a:ext>
                </a:extLst>
              </a:tr>
              <a:tr h="510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050" b="0" dirty="0"/>
                        <a:t>Οριζόντιο εύρος δέσμης ακτινοβολίας</a:t>
                      </a:r>
                      <a:r>
                        <a:rPr lang="en-US" sz="1050" b="0" dirty="0"/>
                        <a:t> </a:t>
                      </a:r>
                      <a:r>
                        <a:rPr lang="en-US" sz="1050" dirty="0"/>
                        <a:t>Horizontal Beam Width</a:t>
                      </a:r>
                    </a:p>
                  </a:txBody>
                  <a:tcPr/>
                </a:tc>
                <a:tc>
                  <a:txBody>
                    <a:bodyPr/>
                    <a:lstStyle/>
                    <a:p>
                      <a:r>
                        <a:rPr lang="el-GR" sz="1050" dirty="0"/>
                        <a:t>φ</a:t>
                      </a:r>
                      <a:endParaRPr lang="en-US" sz="1050" dirty="0"/>
                    </a:p>
                  </a:txBody>
                  <a:tcPr/>
                </a:tc>
                <a:tc>
                  <a:txBody>
                    <a:bodyPr/>
                    <a:lstStyle/>
                    <a:p>
                      <a:r>
                        <a:rPr lang="en-US" sz="1050" dirty="0"/>
                        <a:t>Degrees</a:t>
                      </a:r>
                    </a:p>
                  </a:txBody>
                  <a:tcPr/>
                </a:tc>
                <a:extLst>
                  <a:ext uri="{0D108BD9-81ED-4DB2-BD59-A6C34878D82A}">
                    <a16:rowId xmlns:a16="http://schemas.microsoft.com/office/drawing/2014/main" val="1405993687"/>
                  </a:ext>
                </a:extLst>
              </a:tr>
              <a:tr h="510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050" b="0" dirty="0"/>
                        <a:t>Κατακόρυφο εύρος δέσμης ακτινοβολίας</a:t>
                      </a:r>
                      <a:r>
                        <a:rPr lang="en-US" sz="1050" b="0" dirty="0"/>
                        <a:t> Vertica</a:t>
                      </a:r>
                      <a:r>
                        <a:rPr lang="en-US" sz="1050" dirty="0"/>
                        <a:t>l Beam Width</a:t>
                      </a:r>
                      <a:endParaRPr lang="en-US" sz="1050" b="0" dirty="0"/>
                    </a:p>
                  </a:txBody>
                  <a:tcPr/>
                </a:tc>
                <a:tc>
                  <a:txBody>
                    <a:bodyPr/>
                    <a:lstStyle/>
                    <a:p>
                      <a:r>
                        <a:rPr lang="el-GR" sz="1050" dirty="0"/>
                        <a:t>θ</a:t>
                      </a:r>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Degrees</a:t>
                      </a:r>
                    </a:p>
                    <a:p>
                      <a:endParaRPr lang="en-US" sz="1050" dirty="0"/>
                    </a:p>
                  </a:txBody>
                  <a:tcPr/>
                </a:tc>
                <a:extLst>
                  <a:ext uri="{0D108BD9-81ED-4DB2-BD59-A6C34878D82A}">
                    <a16:rowId xmlns:a16="http://schemas.microsoft.com/office/drawing/2014/main" val="3212978224"/>
                  </a:ext>
                </a:extLst>
              </a:tr>
              <a:tr h="4735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050" b="0" dirty="0"/>
                        <a:t>Ταχύτητα περιστροφής κεραίας</a:t>
                      </a:r>
                      <a:endParaRPr lang="en-US" sz="1050" b="0" dirty="0"/>
                    </a:p>
                  </a:txBody>
                  <a:tcPr/>
                </a:tc>
                <a:tc>
                  <a:txBody>
                    <a:bodyPr/>
                    <a:lstStyle/>
                    <a:p>
                      <a:r>
                        <a:rPr lang="el-GR" sz="1050" dirty="0"/>
                        <a:t>Ω</a:t>
                      </a:r>
                      <a:endParaRPr lang="en-US" sz="1050" dirty="0"/>
                    </a:p>
                  </a:txBody>
                  <a:tcPr/>
                </a:tc>
                <a:tc>
                  <a:txBody>
                    <a:bodyPr/>
                    <a:lstStyle/>
                    <a:p>
                      <a:r>
                        <a:rPr lang="en-US" sz="1050" dirty="0"/>
                        <a:t>Rpm</a:t>
                      </a:r>
                    </a:p>
                  </a:txBody>
                  <a:tcPr/>
                </a:tc>
                <a:extLst>
                  <a:ext uri="{0D108BD9-81ED-4DB2-BD59-A6C34878D82A}">
                    <a16:rowId xmlns:a16="http://schemas.microsoft.com/office/drawing/2014/main" val="1562721752"/>
                  </a:ext>
                </a:extLst>
              </a:tr>
              <a:tr h="4735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050" b="0" dirty="0"/>
                        <a:t>Ανάλυση απεικόνισης</a:t>
                      </a:r>
                      <a:endParaRPr lang="en-US" sz="1050" b="0" dirty="0"/>
                    </a:p>
                  </a:txBody>
                  <a:tcPr/>
                </a:tc>
                <a:tc>
                  <a:txBody>
                    <a:bodyPr/>
                    <a:lstStyle/>
                    <a:p>
                      <a:r>
                        <a:rPr lang="el-GR" sz="1050" dirty="0"/>
                        <a:t>Η</a:t>
                      </a:r>
                      <a:r>
                        <a:rPr lang="en-US" sz="1050" dirty="0"/>
                        <a:t> x V</a:t>
                      </a:r>
                    </a:p>
                  </a:txBody>
                  <a:tcPr/>
                </a:tc>
                <a:tc>
                  <a:txBody>
                    <a:bodyPr/>
                    <a:lstStyle/>
                    <a:p>
                      <a:r>
                        <a:rPr lang="en-US" sz="1050" dirty="0"/>
                        <a:t>pixels</a:t>
                      </a:r>
                    </a:p>
                  </a:txBody>
                  <a:tcPr/>
                </a:tc>
                <a:extLst>
                  <a:ext uri="{0D108BD9-81ED-4DB2-BD59-A6C34878D82A}">
                    <a16:rowId xmlns:a16="http://schemas.microsoft.com/office/drawing/2014/main" val="2761576837"/>
                  </a:ext>
                </a:extLst>
              </a:tr>
            </a:tbl>
          </a:graphicData>
        </a:graphic>
      </p:graphicFrame>
      <p:pic>
        <p:nvPicPr>
          <p:cNvPr id="9" name="Picture 8">
            <a:extLst>
              <a:ext uri="{FF2B5EF4-FFF2-40B4-BE49-F238E27FC236}">
                <a16:creationId xmlns:a16="http://schemas.microsoft.com/office/drawing/2014/main" id="{40306817-6D28-B484-5CCF-3CE45839E961}"/>
              </a:ext>
            </a:extLst>
          </p:cNvPr>
          <p:cNvPicPr>
            <a:picLocks noChangeAspect="1"/>
          </p:cNvPicPr>
          <p:nvPr/>
        </p:nvPicPr>
        <p:blipFill>
          <a:blip r:embed="rId3"/>
          <a:stretch>
            <a:fillRect/>
          </a:stretch>
        </p:blipFill>
        <p:spPr>
          <a:xfrm>
            <a:off x="7724760" y="70678"/>
            <a:ext cx="4370056" cy="6716643"/>
          </a:xfrm>
          <a:prstGeom prst="rect">
            <a:avLst/>
          </a:prstGeom>
        </p:spPr>
      </p:pic>
    </p:spTree>
    <p:extLst>
      <p:ext uri="{BB962C8B-B14F-4D97-AF65-F5344CB8AC3E}">
        <p14:creationId xmlns:p14="http://schemas.microsoft.com/office/powerpoint/2010/main" val="1272826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A0A5C-5424-565B-EDDF-963D07E77715}"/>
              </a:ext>
            </a:extLst>
          </p:cNvPr>
          <p:cNvSpPr>
            <a:spLocks noGrp="1"/>
          </p:cNvSpPr>
          <p:nvPr>
            <p:ph type="title"/>
          </p:nvPr>
        </p:nvSpPr>
        <p:spPr/>
        <p:txBody>
          <a:bodyPr/>
          <a:lstStyle/>
          <a:p>
            <a:r>
              <a:rPr lang="el-GR" dirty="0"/>
              <a:t>ΑΝΤΙΚΕΙΜΕΝΑ ΤΗΣ ΠΑΡΟΥΣΙΑΣΗΣ:</a:t>
            </a:r>
            <a:endParaRPr lang="en-US" dirty="0"/>
          </a:p>
        </p:txBody>
      </p:sp>
      <p:sp>
        <p:nvSpPr>
          <p:cNvPr id="3" name="Content Placeholder 2">
            <a:extLst>
              <a:ext uri="{FF2B5EF4-FFF2-40B4-BE49-F238E27FC236}">
                <a16:creationId xmlns:a16="http://schemas.microsoft.com/office/drawing/2014/main" id="{25E24980-4662-323D-5A49-DB1AC4733C05}"/>
              </a:ext>
            </a:extLst>
          </p:cNvPr>
          <p:cNvSpPr>
            <a:spLocks noGrp="1"/>
          </p:cNvSpPr>
          <p:nvPr>
            <p:ph idx="1"/>
          </p:nvPr>
        </p:nvSpPr>
        <p:spPr>
          <a:xfrm>
            <a:off x="600765" y="1825625"/>
            <a:ext cx="10897705" cy="4351338"/>
          </a:xfrm>
        </p:spPr>
        <p:txBody>
          <a:bodyPr/>
          <a:lstStyle/>
          <a:p>
            <a:pPr>
              <a:lnSpc>
                <a:spcPct val="150000"/>
              </a:lnSpc>
            </a:pPr>
            <a:r>
              <a:rPr lang="el-GR" dirty="0"/>
              <a:t>Ιστορικά στοιχεία για την εξέλιξη των </a:t>
            </a:r>
            <a:r>
              <a:rPr lang="en-US" dirty="0"/>
              <a:t>Radar</a:t>
            </a:r>
            <a:r>
              <a:rPr lang="el-GR" dirty="0"/>
              <a:t>.</a:t>
            </a:r>
          </a:p>
          <a:p>
            <a:pPr>
              <a:lnSpc>
                <a:spcPct val="150000"/>
              </a:lnSpc>
            </a:pPr>
            <a:r>
              <a:rPr lang="el-GR" dirty="0"/>
              <a:t>Βασικές πληροφορίες που παρέχει μία συσκευή </a:t>
            </a:r>
            <a:r>
              <a:rPr lang="en-US" dirty="0"/>
              <a:t>Radar.</a:t>
            </a:r>
          </a:p>
          <a:p>
            <a:pPr>
              <a:lnSpc>
                <a:spcPct val="150000"/>
              </a:lnSpc>
            </a:pPr>
            <a:r>
              <a:rPr lang="el-GR" dirty="0"/>
              <a:t>Γενικές έννοιες και αρχές λειτουργίας.</a:t>
            </a:r>
          </a:p>
          <a:p>
            <a:pPr>
              <a:lnSpc>
                <a:spcPct val="150000"/>
              </a:lnSpc>
            </a:pPr>
            <a:r>
              <a:rPr lang="el-GR" dirty="0"/>
              <a:t>Περιγραφή των μονάδων που αποτελούν μία σύγχρονη συσκευή </a:t>
            </a:r>
            <a:r>
              <a:rPr lang="en-US" dirty="0"/>
              <a:t>Radar.</a:t>
            </a:r>
          </a:p>
          <a:p>
            <a:pPr>
              <a:lnSpc>
                <a:spcPct val="150000"/>
              </a:lnSpc>
            </a:pPr>
            <a:r>
              <a:rPr lang="el-GR" dirty="0"/>
              <a:t>Τα βασικά χαρακτηριστικά των συσκευών.</a:t>
            </a:r>
            <a:endParaRPr lang="en-US" dirty="0"/>
          </a:p>
        </p:txBody>
      </p:sp>
    </p:spTree>
    <p:extLst>
      <p:ext uri="{BB962C8B-B14F-4D97-AF65-F5344CB8AC3E}">
        <p14:creationId xmlns:p14="http://schemas.microsoft.com/office/powerpoint/2010/main" val="3957075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D069C-9C69-1EB2-03C6-631A3E2BDC1F}"/>
              </a:ext>
            </a:extLst>
          </p:cNvPr>
          <p:cNvSpPr>
            <a:spLocks noGrp="1"/>
          </p:cNvSpPr>
          <p:nvPr>
            <p:ph type="title"/>
          </p:nvPr>
        </p:nvSpPr>
        <p:spPr/>
        <p:txBody>
          <a:bodyPr/>
          <a:lstStyle/>
          <a:p>
            <a:r>
              <a:rPr lang="el-GR" dirty="0"/>
              <a:t>Ιστορική Αναδρομή.</a:t>
            </a:r>
            <a:endParaRPr lang="en-US" dirty="0"/>
          </a:p>
        </p:txBody>
      </p:sp>
      <p:sp>
        <p:nvSpPr>
          <p:cNvPr id="3" name="Content Placeholder 2">
            <a:extLst>
              <a:ext uri="{FF2B5EF4-FFF2-40B4-BE49-F238E27FC236}">
                <a16:creationId xmlns:a16="http://schemas.microsoft.com/office/drawing/2014/main" id="{EF7CC4F6-C8B3-87FF-70B0-850A81025220}"/>
              </a:ext>
            </a:extLst>
          </p:cNvPr>
          <p:cNvSpPr>
            <a:spLocks noGrp="1"/>
          </p:cNvSpPr>
          <p:nvPr>
            <p:ph sz="half" idx="1"/>
          </p:nvPr>
        </p:nvSpPr>
        <p:spPr>
          <a:xfrm>
            <a:off x="636104" y="1426816"/>
            <a:ext cx="5592418" cy="5102087"/>
          </a:xfrm>
        </p:spPr>
        <p:txBody>
          <a:bodyPr>
            <a:normAutofit fontScale="62500" lnSpcReduction="20000"/>
          </a:bodyPr>
          <a:lstStyle/>
          <a:p>
            <a:r>
              <a:rPr lang="en-US" dirty="0"/>
              <a:t>Radar,</a:t>
            </a:r>
            <a:r>
              <a:rPr lang="el-GR" dirty="0"/>
              <a:t> δηλαδή </a:t>
            </a:r>
            <a:r>
              <a:rPr lang="en-US" b="1" dirty="0"/>
              <a:t>R</a:t>
            </a:r>
            <a:r>
              <a:rPr lang="en-US" dirty="0"/>
              <a:t>adio </a:t>
            </a:r>
            <a:r>
              <a:rPr lang="en-US" b="1" dirty="0"/>
              <a:t>D</a:t>
            </a:r>
            <a:r>
              <a:rPr lang="en-US" dirty="0"/>
              <a:t>etection </a:t>
            </a:r>
            <a:r>
              <a:rPr lang="en-US" b="1" dirty="0"/>
              <a:t>A</a:t>
            </a:r>
            <a:r>
              <a:rPr lang="en-US" dirty="0"/>
              <a:t>nd </a:t>
            </a:r>
            <a:r>
              <a:rPr lang="en-US" b="1" dirty="0"/>
              <a:t>R</a:t>
            </a:r>
            <a:r>
              <a:rPr lang="en-US" dirty="0"/>
              <a:t>anging</a:t>
            </a:r>
            <a:r>
              <a:rPr lang="el-GR" dirty="0"/>
              <a:t> </a:t>
            </a:r>
            <a:r>
              <a:rPr lang="en-US" dirty="0"/>
              <a:t>device.</a:t>
            </a:r>
          </a:p>
          <a:p>
            <a:r>
              <a:rPr lang="el-GR" dirty="0"/>
              <a:t>Ο πρώτος που εξέφρασε την πεποίθηση ότι τα ραδιοκύματα μπορούν να ανακλαστούν από μεταλλικά αντικείμενα ήταν ο </a:t>
            </a:r>
            <a:r>
              <a:rPr lang="en-US" dirty="0">
                <a:solidFill>
                  <a:schemeClr val="accent1">
                    <a:lumMod val="75000"/>
                  </a:schemeClr>
                </a:solidFill>
                <a:hlinkClick r:id="rId2">
                  <a:extLst>
                    <a:ext uri="{A12FA001-AC4F-418D-AE19-62706E023703}">
                      <ahyp:hlinkClr xmlns:ahyp="http://schemas.microsoft.com/office/drawing/2018/hyperlinkcolor" val="tx"/>
                    </a:ext>
                  </a:extLst>
                </a:hlinkClick>
              </a:rPr>
              <a:t>Heinrich Hertz</a:t>
            </a:r>
            <a:r>
              <a:rPr lang="en-US" dirty="0">
                <a:solidFill>
                  <a:schemeClr val="accent1">
                    <a:lumMod val="75000"/>
                  </a:schemeClr>
                </a:solidFill>
              </a:rPr>
              <a:t> </a:t>
            </a:r>
            <a:r>
              <a:rPr lang="el-GR" dirty="0"/>
              <a:t>το 1886</a:t>
            </a:r>
            <a:r>
              <a:rPr lang="en-US" dirty="0"/>
              <a:t>.</a:t>
            </a:r>
            <a:endParaRPr lang="el-GR" dirty="0"/>
          </a:p>
          <a:p>
            <a:r>
              <a:rPr lang="el-GR" dirty="0"/>
              <a:t>Το 1903 παρουσιάζεται πρωτόλεια συσκευή </a:t>
            </a:r>
            <a:r>
              <a:rPr lang="en-US" dirty="0"/>
              <a:t>Radar </a:t>
            </a:r>
            <a:r>
              <a:rPr lang="el-GR" dirty="0"/>
              <a:t>η οποία όμως με εμβέλεια 1ν.μ. δεν επιτυγχάνει.</a:t>
            </a:r>
          </a:p>
          <a:p>
            <a:r>
              <a:rPr lang="en-US" dirty="0"/>
              <a:t> </a:t>
            </a:r>
            <a:r>
              <a:rPr lang="el-GR" dirty="0"/>
              <a:t>Το 1922 ο Ιταλός </a:t>
            </a:r>
            <a:r>
              <a:rPr lang="en-US" dirty="0">
                <a:solidFill>
                  <a:schemeClr val="accent1">
                    <a:lumMod val="75000"/>
                  </a:schemeClr>
                </a:solidFill>
                <a:hlinkClick r:id="rId3">
                  <a:extLst>
                    <a:ext uri="{A12FA001-AC4F-418D-AE19-62706E023703}">
                      <ahyp:hlinkClr xmlns:ahyp="http://schemas.microsoft.com/office/drawing/2018/hyperlinkcolor" val="tx"/>
                    </a:ext>
                  </a:extLst>
                </a:hlinkClick>
              </a:rPr>
              <a:t>Gulielmo Marconi </a:t>
            </a:r>
            <a:r>
              <a:rPr lang="el-GR" dirty="0"/>
              <a:t>σε ομιλία του αναφέρει την </a:t>
            </a:r>
            <a:r>
              <a:rPr lang="el-GR" dirty="0">
                <a:solidFill>
                  <a:srgbClr val="0563C1"/>
                </a:solidFill>
                <a:hlinkClick r:id="rId4">
                  <a:extLst>
                    <a:ext uri="{A12FA001-AC4F-418D-AE19-62706E023703}">
                      <ahyp:hlinkClr xmlns:ahyp="http://schemas.microsoft.com/office/drawing/2018/hyperlinkcolor" val="tx"/>
                    </a:ext>
                  </a:extLst>
                </a:hlinkClick>
              </a:rPr>
              <a:t>επιτυχή λήψη ηχούς</a:t>
            </a:r>
            <a:r>
              <a:rPr lang="el-GR" dirty="0">
                <a:solidFill>
                  <a:schemeClr val="accent1">
                    <a:lumMod val="75000"/>
                  </a:schemeClr>
                </a:solidFill>
                <a:hlinkClick r:id="rId4">
                  <a:extLst>
                    <a:ext uri="{A12FA001-AC4F-418D-AE19-62706E023703}">
                      <ahyp:hlinkClr xmlns:ahyp="http://schemas.microsoft.com/office/drawing/2018/hyperlinkcolor" val="tx"/>
                    </a:ext>
                  </a:extLst>
                </a:hlinkClick>
              </a:rPr>
              <a:t> ραδιοκυμάτων από μίλια μακριά και θέτει τις αρχές για την λειτουργία της συσκευής </a:t>
            </a:r>
            <a:r>
              <a:rPr lang="el-GR" dirty="0"/>
              <a:t>– όπως χρησιμοποιούνται ακόμη και σήμερα - </a:t>
            </a:r>
            <a:r>
              <a:rPr lang="en-US" dirty="0"/>
              <a:t>.</a:t>
            </a:r>
            <a:endParaRPr lang="el-GR" dirty="0"/>
          </a:p>
          <a:p>
            <a:r>
              <a:rPr lang="el-GR" dirty="0"/>
              <a:t>Το 1935 </a:t>
            </a:r>
            <a:r>
              <a:rPr lang="el-GR" dirty="0" err="1"/>
              <a:t>στ</a:t>
            </a:r>
            <a:r>
              <a:rPr lang="en-US" dirty="0"/>
              <a:t>o H.B. </a:t>
            </a:r>
            <a:r>
              <a:rPr lang="el-GR" dirty="0"/>
              <a:t>αρχίζουν και χρησιμοποιούνται </a:t>
            </a:r>
            <a:r>
              <a:rPr lang="en-US" dirty="0"/>
              <a:t>radar </a:t>
            </a:r>
            <a:r>
              <a:rPr lang="el-GR" dirty="0"/>
              <a:t>για την ανίχνευση και μέτρηση της απόστασης </a:t>
            </a:r>
            <a:r>
              <a:rPr lang="el-GR" dirty="0">
                <a:hlinkClick r:id="rId5"/>
              </a:rPr>
              <a:t>αεροσκαφών</a:t>
            </a:r>
            <a:r>
              <a:rPr lang="el-GR" dirty="0"/>
              <a:t>.</a:t>
            </a:r>
          </a:p>
          <a:p>
            <a:r>
              <a:rPr lang="el-GR" dirty="0"/>
              <a:t> Το 1937 </a:t>
            </a:r>
            <a:r>
              <a:rPr lang="el-GR" dirty="0" err="1"/>
              <a:t>εγκαθίστατε</a:t>
            </a:r>
            <a:r>
              <a:rPr lang="el-GR" dirty="0"/>
              <a:t> το πρώτο </a:t>
            </a:r>
            <a:r>
              <a:rPr lang="en-US" dirty="0"/>
              <a:t>Radar </a:t>
            </a:r>
            <a:r>
              <a:rPr lang="el-GR" dirty="0"/>
              <a:t>σε πλοίο (πολεμικό).</a:t>
            </a:r>
          </a:p>
          <a:p>
            <a:r>
              <a:rPr lang="el-GR" dirty="0"/>
              <a:t>Κατά την διάρκεια του Β’ Παγκοσμίου πολέμου η τεχνολογία του </a:t>
            </a:r>
            <a:r>
              <a:rPr lang="en-US" dirty="0"/>
              <a:t>Radar </a:t>
            </a:r>
            <a:r>
              <a:rPr lang="el-GR" dirty="0"/>
              <a:t>αναπτύσσεται και αξιοποιείται  για στρατιωτικούς σκοπούς</a:t>
            </a:r>
          </a:p>
          <a:p>
            <a:r>
              <a:rPr lang="el-GR" dirty="0"/>
              <a:t>Με το πέρας του Β’ Παγκοσμίου πολέμου εμφανίζονται τα πρώτα </a:t>
            </a:r>
            <a:r>
              <a:rPr lang="en-US" dirty="0"/>
              <a:t>radar </a:t>
            </a:r>
            <a:r>
              <a:rPr lang="el-GR" dirty="0"/>
              <a:t>σε εμπορικά πλοία.</a:t>
            </a:r>
            <a:endParaRPr lang="en-US" dirty="0"/>
          </a:p>
        </p:txBody>
      </p:sp>
      <p:pic>
        <p:nvPicPr>
          <p:cNvPr id="10" name="Content Placeholder 9">
            <a:extLst>
              <a:ext uri="{FF2B5EF4-FFF2-40B4-BE49-F238E27FC236}">
                <a16:creationId xmlns:a16="http://schemas.microsoft.com/office/drawing/2014/main" id="{67B4F88A-0495-4712-3094-F6CBD6441E71}"/>
              </a:ext>
            </a:extLst>
          </p:cNvPr>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6996737" y="291548"/>
            <a:ext cx="4797698" cy="5992978"/>
          </a:xfrm>
        </p:spPr>
      </p:pic>
      <p:sp>
        <p:nvSpPr>
          <p:cNvPr id="11" name="TextBox 10">
            <a:extLst>
              <a:ext uri="{FF2B5EF4-FFF2-40B4-BE49-F238E27FC236}">
                <a16:creationId xmlns:a16="http://schemas.microsoft.com/office/drawing/2014/main" id="{70D9FE93-AD1A-A3E8-2766-B6EF69944AC6}"/>
              </a:ext>
            </a:extLst>
          </p:cNvPr>
          <p:cNvSpPr txBox="1"/>
          <p:nvPr/>
        </p:nvSpPr>
        <p:spPr>
          <a:xfrm>
            <a:off x="6996737" y="6304842"/>
            <a:ext cx="4859131" cy="523220"/>
          </a:xfrm>
          <a:prstGeom prst="rect">
            <a:avLst/>
          </a:prstGeom>
          <a:noFill/>
        </p:spPr>
        <p:txBody>
          <a:bodyPr wrap="square" rtlCol="0">
            <a:spAutoFit/>
          </a:bodyPr>
          <a:lstStyle/>
          <a:p>
            <a:r>
              <a:rPr lang="el-GR" sz="1400" i="1" dirty="0">
                <a:solidFill>
                  <a:schemeClr val="tx1">
                    <a:lumMod val="65000"/>
                    <a:lumOff val="35000"/>
                  </a:schemeClr>
                </a:solidFill>
              </a:rPr>
              <a:t>Ναυτικό </a:t>
            </a:r>
            <a:r>
              <a:rPr lang="en-US" sz="1400" i="1" dirty="0">
                <a:solidFill>
                  <a:schemeClr val="tx1">
                    <a:lumMod val="65000"/>
                    <a:lumOff val="35000"/>
                  </a:schemeClr>
                </a:solidFill>
              </a:rPr>
              <a:t>Radar </a:t>
            </a:r>
            <a:r>
              <a:rPr lang="el-GR" sz="1400" i="1" dirty="0">
                <a:solidFill>
                  <a:schemeClr val="tx1">
                    <a:lumMod val="65000"/>
                    <a:lumOff val="35000"/>
                  </a:schemeClr>
                </a:solidFill>
              </a:rPr>
              <a:t>του 1938.  Διακρίνεται ο πομπός και ο δέκτης καθώς και η μονάδα απεικόνισης</a:t>
            </a:r>
            <a:endParaRPr lang="en-US" sz="1400" i="1" dirty="0">
              <a:solidFill>
                <a:schemeClr val="tx1">
                  <a:lumMod val="65000"/>
                  <a:lumOff val="35000"/>
                </a:schemeClr>
              </a:solidFill>
            </a:endParaRPr>
          </a:p>
        </p:txBody>
      </p:sp>
    </p:spTree>
    <p:extLst>
      <p:ext uri="{BB962C8B-B14F-4D97-AF65-F5344CB8AC3E}">
        <p14:creationId xmlns:p14="http://schemas.microsoft.com/office/powerpoint/2010/main" val="10544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2BDB7-B385-AA29-3B08-B6C2DC6F81B0}"/>
              </a:ext>
            </a:extLst>
          </p:cNvPr>
          <p:cNvSpPr>
            <a:spLocks noGrp="1"/>
          </p:cNvSpPr>
          <p:nvPr>
            <p:ph type="title"/>
          </p:nvPr>
        </p:nvSpPr>
        <p:spPr>
          <a:xfrm>
            <a:off x="525670" y="365125"/>
            <a:ext cx="10828130" cy="1325563"/>
          </a:xfrm>
        </p:spPr>
        <p:txBody>
          <a:bodyPr/>
          <a:lstStyle/>
          <a:p>
            <a:r>
              <a:rPr lang="el-GR" b="1" dirty="0"/>
              <a:t>Οι βασικές πληροφορίες που παρέχει ένα </a:t>
            </a:r>
            <a:r>
              <a:rPr lang="en-US" b="1" dirty="0"/>
              <a:t>Radar</a:t>
            </a:r>
          </a:p>
        </p:txBody>
      </p:sp>
      <p:sp>
        <p:nvSpPr>
          <p:cNvPr id="3" name="Content Placeholder 2">
            <a:extLst>
              <a:ext uri="{FF2B5EF4-FFF2-40B4-BE49-F238E27FC236}">
                <a16:creationId xmlns:a16="http://schemas.microsoft.com/office/drawing/2014/main" id="{68B7BE89-DD18-AB5A-CEA9-244ED4669E98}"/>
              </a:ext>
            </a:extLst>
          </p:cNvPr>
          <p:cNvSpPr>
            <a:spLocks noGrp="1"/>
          </p:cNvSpPr>
          <p:nvPr>
            <p:ph sz="half" idx="1"/>
          </p:nvPr>
        </p:nvSpPr>
        <p:spPr/>
        <p:txBody>
          <a:bodyPr>
            <a:normAutofit fontScale="92500" lnSpcReduction="10000"/>
          </a:bodyPr>
          <a:lstStyle/>
          <a:p>
            <a:r>
              <a:rPr lang="el-GR" dirty="0"/>
              <a:t>Μία συσκευή για να καλείται </a:t>
            </a:r>
            <a:r>
              <a:rPr lang="en-US" dirty="0"/>
              <a:t>radar </a:t>
            </a:r>
            <a:r>
              <a:rPr lang="el-GR" dirty="0"/>
              <a:t>θα πρέπει να παρέχει την τις παρακάτω βασικές  πληροφορίες:</a:t>
            </a:r>
          </a:p>
          <a:p>
            <a:pPr marL="0" indent="0">
              <a:buNone/>
            </a:pPr>
            <a:endParaRPr lang="el-GR" dirty="0"/>
          </a:p>
          <a:p>
            <a:pPr marL="896938" indent="-514350">
              <a:buFont typeface="+mj-lt"/>
              <a:buAutoNum type="arabicPeriod"/>
            </a:pPr>
            <a:r>
              <a:rPr lang="el-GR" dirty="0"/>
              <a:t> Να παρέχει την απόσταση των καταδεικνυόμενων στόχων από την κεραία του.</a:t>
            </a:r>
          </a:p>
          <a:p>
            <a:pPr marL="896938" indent="-514350">
              <a:buFont typeface="+mj-lt"/>
              <a:buAutoNum type="arabicPeriod"/>
            </a:pPr>
            <a:r>
              <a:rPr lang="el-GR" dirty="0"/>
              <a:t>Να καταδεικνύει την διόπτευση τους σε σχέση με έναν άξονα αναφοράς (γραμμή πλώρης του πλοίου</a:t>
            </a:r>
          </a:p>
          <a:p>
            <a:endParaRPr lang="el-GR" dirty="0"/>
          </a:p>
          <a:p>
            <a:endParaRPr lang="en-US" dirty="0"/>
          </a:p>
        </p:txBody>
      </p:sp>
      <p:pic>
        <p:nvPicPr>
          <p:cNvPr id="6" name="Content Placeholder 5">
            <a:extLst>
              <a:ext uri="{FF2B5EF4-FFF2-40B4-BE49-F238E27FC236}">
                <a16:creationId xmlns:a16="http://schemas.microsoft.com/office/drawing/2014/main" id="{D34EF98F-B272-1A70-FDD9-3A0DE633CB9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32625" y="1226310"/>
            <a:ext cx="7982986" cy="5631690"/>
          </a:xfrm>
        </p:spPr>
      </p:pic>
    </p:spTree>
    <p:extLst>
      <p:ext uri="{BB962C8B-B14F-4D97-AF65-F5344CB8AC3E}">
        <p14:creationId xmlns:p14="http://schemas.microsoft.com/office/powerpoint/2010/main" val="3712484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4CF1E-05E4-8FF4-AB4F-936018E226ED}"/>
              </a:ext>
            </a:extLst>
          </p:cNvPr>
          <p:cNvSpPr>
            <a:spLocks noGrp="1"/>
          </p:cNvSpPr>
          <p:nvPr>
            <p:ph type="title"/>
          </p:nvPr>
        </p:nvSpPr>
        <p:spPr/>
        <p:txBody>
          <a:bodyPr/>
          <a:lstStyle/>
          <a:p>
            <a:r>
              <a:rPr lang="el-GR" dirty="0"/>
              <a:t>Η έννοια της ηχούς.</a:t>
            </a:r>
            <a:endParaRPr lang="en-US" dirty="0"/>
          </a:p>
        </p:txBody>
      </p:sp>
      <p:sp>
        <p:nvSpPr>
          <p:cNvPr id="3" name="Content Placeholder 2">
            <a:extLst>
              <a:ext uri="{FF2B5EF4-FFF2-40B4-BE49-F238E27FC236}">
                <a16:creationId xmlns:a16="http://schemas.microsoft.com/office/drawing/2014/main" id="{290CFE8B-4F3C-0800-F7C4-1D4DC428E653}"/>
              </a:ext>
            </a:extLst>
          </p:cNvPr>
          <p:cNvSpPr>
            <a:spLocks noGrp="1"/>
          </p:cNvSpPr>
          <p:nvPr>
            <p:ph sz="half" idx="1"/>
          </p:nvPr>
        </p:nvSpPr>
        <p:spPr/>
        <p:txBody>
          <a:bodyPr/>
          <a:lstStyle/>
          <a:p>
            <a:r>
              <a:rPr lang="el-GR" dirty="0"/>
              <a:t>Ένα αντικείμενο (στόχος) ανιχνεύεται από την εκπομπή ενός παλμού ενέργειας ραδιοκυμάτων και την λήψη της ανάκλασης μέρους αυτής της ενέργειας.</a:t>
            </a:r>
          </a:p>
          <a:p>
            <a:r>
              <a:rPr lang="el-GR" dirty="0"/>
              <a:t>Η ανακλώμενη ενέργεια από τον στόχο ονομάζεται </a:t>
            </a:r>
            <a:r>
              <a:rPr lang="el-GR" b="1" dirty="0" err="1">
                <a:latin typeface="Verdana" panose="020B0604030504040204" pitchFamily="34" charset="0"/>
                <a:ea typeface="Verdana" panose="020B0604030504040204" pitchFamily="34" charset="0"/>
              </a:rPr>
              <a:t>ήχω</a:t>
            </a:r>
            <a:r>
              <a:rPr lang="el-GR" dirty="0"/>
              <a:t> του στόχου</a:t>
            </a:r>
            <a:endParaRPr lang="en-US" dirty="0"/>
          </a:p>
        </p:txBody>
      </p:sp>
      <p:pic>
        <p:nvPicPr>
          <p:cNvPr id="6" name="Content Placeholder 5">
            <a:extLst>
              <a:ext uri="{FF2B5EF4-FFF2-40B4-BE49-F238E27FC236}">
                <a16:creationId xmlns:a16="http://schemas.microsoft.com/office/drawing/2014/main" id="{97DC9853-A246-BF95-DFE0-3B210F63CCF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76277" y="2343599"/>
            <a:ext cx="5272849" cy="2723149"/>
          </a:xfrm>
        </p:spPr>
      </p:pic>
    </p:spTree>
    <p:extLst>
      <p:ext uri="{BB962C8B-B14F-4D97-AF65-F5344CB8AC3E}">
        <p14:creationId xmlns:p14="http://schemas.microsoft.com/office/powerpoint/2010/main" val="1732429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DB926-2823-DF46-B83A-10EA5068B896}"/>
              </a:ext>
            </a:extLst>
          </p:cNvPr>
          <p:cNvSpPr>
            <a:spLocks noGrp="1"/>
          </p:cNvSpPr>
          <p:nvPr>
            <p:ph type="title"/>
          </p:nvPr>
        </p:nvSpPr>
        <p:spPr/>
        <p:txBody>
          <a:bodyPr/>
          <a:lstStyle/>
          <a:p>
            <a:r>
              <a:rPr lang="el-GR" dirty="0"/>
              <a:t>Τα χαρακτηριστικά της ηχούς.</a:t>
            </a:r>
            <a:endParaRPr lang="en-US" dirty="0"/>
          </a:p>
        </p:txBody>
      </p:sp>
      <p:sp>
        <p:nvSpPr>
          <p:cNvPr id="3" name="Content Placeholder 2">
            <a:extLst>
              <a:ext uri="{FF2B5EF4-FFF2-40B4-BE49-F238E27FC236}">
                <a16:creationId xmlns:a16="http://schemas.microsoft.com/office/drawing/2014/main" id="{E1B5F954-4656-0910-8BF8-58CBB8F22173}"/>
              </a:ext>
            </a:extLst>
          </p:cNvPr>
          <p:cNvSpPr>
            <a:spLocks noGrp="1"/>
          </p:cNvSpPr>
          <p:nvPr>
            <p:ph sz="half" idx="1"/>
          </p:nvPr>
        </p:nvSpPr>
        <p:spPr>
          <a:xfrm>
            <a:off x="838200" y="1825625"/>
            <a:ext cx="10063922" cy="4351338"/>
          </a:xfrm>
        </p:spPr>
        <p:txBody>
          <a:bodyPr>
            <a:normAutofit fontScale="62500" lnSpcReduction="20000"/>
          </a:bodyPr>
          <a:lstStyle/>
          <a:p>
            <a:pPr marL="571500" indent="-571500">
              <a:lnSpc>
                <a:spcPct val="210000"/>
              </a:lnSpc>
              <a:buFont typeface="+mj-lt"/>
              <a:buAutoNum type="arabicPeriod"/>
            </a:pPr>
            <a:r>
              <a:rPr lang="el-GR" i="1" dirty="0">
                <a:latin typeface="Verdana" panose="020B0604030504040204" pitchFamily="34" charset="0"/>
                <a:ea typeface="Verdana" panose="020B0604030504040204" pitchFamily="34" charset="0"/>
              </a:rPr>
              <a:t>Η συχνότητα και η διάρκεια της ηχούς μοιάζει με την συχνότητα και την διάρκεια του αρχικού παλμού.</a:t>
            </a:r>
          </a:p>
          <a:p>
            <a:pPr marL="571500" indent="-571500">
              <a:lnSpc>
                <a:spcPct val="210000"/>
              </a:lnSpc>
              <a:buFont typeface="+mj-lt"/>
              <a:buAutoNum type="arabicPeriod"/>
            </a:pPr>
            <a:r>
              <a:rPr lang="el-GR" i="1" dirty="0">
                <a:latin typeface="Verdana" panose="020B0604030504040204" pitchFamily="34" charset="0"/>
                <a:ea typeface="Verdana" panose="020B0604030504040204" pitchFamily="34" charset="0"/>
              </a:rPr>
              <a:t>Η ηχώ δεν είναι τόσο ισχυρή όσο ο αρχικός παλμός.</a:t>
            </a:r>
          </a:p>
          <a:p>
            <a:pPr marL="571500" indent="-571500">
              <a:lnSpc>
                <a:spcPct val="210000"/>
              </a:lnSpc>
              <a:buFont typeface="+mj-lt"/>
              <a:buAutoNum type="arabicPeriod"/>
            </a:pPr>
            <a:r>
              <a:rPr lang="el-GR" i="1" dirty="0">
                <a:latin typeface="Verdana" panose="020B0604030504040204" pitchFamily="34" charset="0"/>
                <a:ea typeface="Verdana" panose="020B0604030504040204" pitchFamily="34" charset="0"/>
              </a:rPr>
              <a:t>Η δυνατότητα ανίχνευσης της ηχούς εξαρτάται από την ισχύ και την διάρκεια του αρχικού παλμού.</a:t>
            </a:r>
          </a:p>
          <a:p>
            <a:pPr marL="571500" indent="-571500">
              <a:lnSpc>
                <a:spcPct val="210000"/>
              </a:lnSpc>
              <a:buFont typeface="+mj-lt"/>
              <a:buAutoNum type="arabicPeriod"/>
            </a:pPr>
            <a:r>
              <a:rPr lang="el-GR" i="1" dirty="0">
                <a:latin typeface="Verdana" panose="020B0604030504040204" pitchFamily="34" charset="0"/>
                <a:ea typeface="Verdana" panose="020B0604030504040204" pitchFamily="34" charset="0"/>
              </a:rPr>
              <a:t>Απαιτείται κάποιο χρονικό διάστημα μεταξύ δύο διαδοχικών παλμών για να μπορεί να επιστρέψει ή ηχώ μακρινών στόχων.  </a:t>
            </a:r>
          </a:p>
          <a:p>
            <a:endParaRPr lang="en-US" dirty="0"/>
          </a:p>
        </p:txBody>
      </p:sp>
    </p:spTree>
    <p:extLst>
      <p:ext uri="{BB962C8B-B14F-4D97-AF65-F5344CB8AC3E}">
        <p14:creationId xmlns:p14="http://schemas.microsoft.com/office/powerpoint/2010/main" val="2255193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2E1F5E8-AD98-4491-E7BC-0C68AB147753}"/>
              </a:ext>
            </a:extLst>
          </p:cNvPr>
          <p:cNvSpPr/>
          <p:nvPr/>
        </p:nvSpPr>
        <p:spPr>
          <a:xfrm>
            <a:off x="2597426" y="3931478"/>
            <a:ext cx="1488661" cy="777461"/>
          </a:xfrm>
          <a:prstGeom prst="roundRect">
            <a:avLst/>
          </a:prstGeom>
          <a:solidFill>
            <a:srgbClr val="FF0000">
              <a:alpha val="1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32E63C-2537-7F40-8E47-A5836FE894C2}"/>
              </a:ext>
            </a:extLst>
          </p:cNvPr>
          <p:cNvSpPr>
            <a:spLocks noGrp="1"/>
          </p:cNvSpPr>
          <p:nvPr>
            <p:ph type="title"/>
          </p:nvPr>
        </p:nvSpPr>
        <p:spPr/>
        <p:txBody>
          <a:bodyPr/>
          <a:lstStyle/>
          <a:p>
            <a:r>
              <a:rPr lang="el-GR" dirty="0"/>
              <a:t>Πως υπολογίζει ένα </a:t>
            </a:r>
            <a:r>
              <a:rPr lang="en-US" dirty="0"/>
              <a:t>Radar </a:t>
            </a:r>
            <a:r>
              <a:rPr lang="el-GR" dirty="0"/>
              <a:t>την απόσταση ενός στόχου.</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E7140DD-2FEE-156F-9BD1-47162E369EA0}"/>
                  </a:ext>
                </a:extLst>
              </p:cNvPr>
              <p:cNvSpPr>
                <a:spLocks noGrp="1"/>
              </p:cNvSpPr>
              <p:nvPr>
                <p:ph sz="half" idx="1"/>
              </p:nvPr>
            </p:nvSpPr>
            <p:spPr>
              <a:xfrm>
                <a:off x="119269" y="1825625"/>
                <a:ext cx="6219687" cy="4667250"/>
              </a:xfrm>
            </p:spPr>
            <p:txBody>
              <a:bodyPr>
                <a:normAutofit fontScale="62500" lnSpcReduction="20000"/>
              </a:bodyPr>
              <a:lstStyle/>
              <a:p>
                <a:r>
                  <a:rPr lang="el-GR" dirty="0"/>
                  <a:t>Κατά τον υπολογισμό της απόστασης μεταξύ του ραντάρ και ενός αντικειμένου, λαμβάνεται υπόψη ότι ο χρόνος (T) που μετράται μεταξύ της εκπομπής ενός κύματος και της λήψης της </a:t>
                </a:r>
                <a:r>
                  <a:rPr lang="el-GR" dirty="0" err="1"/>
                  <a:t>ηχού</a:t>
                </a:r>
                <a:r>
                  <a:rPr lang="el-GR" dirty="0"/>
                  <a:t> του, είναι αυτός της διαδρομής του παλμού μεταξύ της εκπομπής και της ανακλώμενης στο αντικείμενο  επιστροφής του. Ο χρόνος θα πρέπει να διαιρεθεί στο ήμισυ για να ληφθεί η πραγματική απόσταση.</a:t>
                </a:r>
              </a:p>
              <a:p>
                <a:r>
                  <a:rPr lang="el-GR" dirty="0"/>
                  <a:t>Γνωρίζοντας ότι τα ραδιοκύματα μεταδίδονται με την ταχύτητα του φωτός εξάγουμε τον παρακάτω τύπο:</a:t>
                </a:r>
              </a:p>
              <a:p>
                <a:pPr marL="0" indent="0">
                  <a:buNone/>
                </a:pPr>
                <a:endParaRPr lang="el-GR" dirty="0"/>
              </a:p>
              <a:p>
                <a:pPr marL="0" indent="0">
                  <a:buNone/>
                </a:pPr>
                <a14:m>
                  <m:oMathPara xmlns:m="http://schemas.openxmlformats.org/officeDocument/2006/math">
                    <m:oMathParaPr>
                      <m:jc m:val="center"/>
                    </m:oMathParaPr>
                    <m:oMath xmlns:m="http://schemas.openxmlformats.org/officeDocument/2006/math">
                      <m:r>
                        <a:rPr lang="en-US" sz="3200" b="1" i="1" smtClean="0">
                          <a:latin typeface="Cambria Math" panose="02040503050406030204" pitchFamily="18" charset="0"/>
                        </a:rPr>
                        <m:t>𝑫</m:t>
                      </m:r>
                      <m:r>
                        <a:rPr lang="en-US" sz="3200" b="1" i="1" smtClean="0">
                          <a:latin typeface="Cambria Math" panose="02040503050406030204" pitchFamily="18" charset="0"/>
                        </a:rPr>
                        <m:t>=</m:t>
                      </m:r>
                      <m:r>
                        <a:rPr lang="en-US" sz="3200" b="1" i="1" smtClean="0">
                          <a:latin typeface="Cambria Math" panose="02040503050406030204" pitchFamily="18" charset="0"/>
                        </a:rPr>
                        <m:t>𝒄</m:t>
                      </m:r>
                      <m:r>
                        <a:rPr lang="en-US" sz="3200" b="1" i="1" smtClean="0">
                          <a:latin typeface="Cambria Math" panose="02040503050406030204" pitchFamily="18" charset="0"/>
                        </a:rPr>
                        <m:t>∗</m:t>
                      </m:r>
                      <m:f>
                        <m:fPr>
                          <m:ctrlPr>
                            <a:rPr lang="en-US" sz="3200" b="1" i="1" smtClean="0">
                              <a:latin typeface="Cambria Math" panose="02040503050406030204" pitchFamily="18" charset="0"/>
                            </a:rPr>
                          </m:ctrlPr>
                        </m:fPr>
                        <m:num>
                          <m:r>
                            <a:rPr lang="en-US" sz="3200" b="1" i="1" smtClean="0">
                              <a:latin typeface="Cambria Math" panose="02040503050406030204" pitchFamily="18" charset="0"/>
                            </a:rPr>
                            <m:t>𝑻</m:t>
                          </m:r>
                        </m:num>
                        <m:den>
                          <m:r>
                            <a:rPr lang="en-US" sz="3200" b="1" i="1" smtClean="0">
                              <a:latin typeface="Cambria Math" panose="02040503050406030204" pitchFamily="18" charset="0"/>
                            </a:rPr>
                            <m:t>𝟐</m:t>
                          </m:r>
                        </m:den>
                      </m:f>
                    </m:oMath>
                  </m:oMathPara>
                </a14:m>
                <a:endParaRPr lang="en-US" sz="3200" b="1" dirty="0">
                  <a:latin typeface="Blackadder ITC" panose="04020505051007020D02" pitchFamily="82" charset="0"/>
                </a:endParaRPr>
              </a:p>
              <a:p>
                <a:pPr marL="0" indent="0">
                  <a:buNone/>
                </a:pPr>
                <a:endParaRPr lang="el-GR" b="1" dirty="0"/>
              </a:p>
              <a:p>
                <a:pPr marL="0" indent="0">
                  <a:buNone/>
                </a:pPr>
                <a:r>
                  <a:rPr lang="el-GR" dirty="0"/>
                  <a:t>Όπου: </a:t>
                </a:r>
                <a:r>
                  <a:rPr lang="en-US" b="1" i="1" dirty="0"/>
                  <a:t>D = </a:t>
                </a:r>
                <a:r>
                  <a:rPr lang="el-GR" b="1" i="1" dirty="0"/>
                  <a:t>Απόσταση του στόχου.</a:t>
                </a:r>
              </a:p>
              <a:p>
                <a:pPr marL="0" indent="0">
                  <a:buNone/>
                </a:pPr>
                <a:r>
                  <a:rPr lang="en-US" b="1" i="1" dirty="0"/>
                  <a:t>           </a:t>
                </a:r>
                <a:r>
                  <a:rPr lang="el-GR" b="1" i="1" dirty="0"/>
                  <a:t> </a:t>
                </a:r>
                <a:r>
                  <a:rPr lang="en-US" b="1" i="1" dirty="0"/>
                  <a:t>c = </a:t>
                </a:r>
                <a:r>
                  <a:rPr lang="el-GR" b="1" i="1" dirty="0"/>
                  <a:t>Ταχύτητα του φωτός = 300.000</a:t>
                </a:r>
                <a:r>
                  <a:rPr lang="en-US" b="1" i="1" dirty="0"/>
                  <a:t>km/s</a:t>
                </a:r>
              </a:p>
              <a:p>
                <a:pPr marL="0" indent="0">
                  <a:buNone/>
                </a:pPr>
                <a:r>
                  <a:rPr lang="en-US" b="1" i="1" dirty="0"/>
                  <a:t>           </a:t>
                </a:r>
                <a:r>
                  <a:rPr lang="el-GR" b="1" i="1" dirty="0"/>
                  <a:t> </a:t>
                </a:r>
                <a:r>
                  <a:rPr lang="en-US" b="1" i="1" dirty="0"/>
                  <a:t>T = </a:t>
                </a:r>
                <a:r>
                  <a:rPr lang="el-GR" b="1" i="1" dirty="0"/>
                  <a:t>Ο χρόνος που μεσολαβεί μεταξύ της εκπομπής </a:t>
                </a:r>
              </a:p>
              <a:p>
                <a:pPr marL="0" indent="0">
                  <a:buNone/>
                </a:pPr>
                <a:r>
                  <a:rPr lang="el-GR" b="1" i="1" dirty="0"/>
                  <a:t>                  του παλμού και της λήψης της ηχούς του</a:t>
                </a:r>
                <a:endParaRPr lang="en-US" b="1" i="1" dirty="0"/>
              </a:p>
            </p:txBody>
          </p:sp>
        </mc:Choice>
        <mc:Fallback>
          <p:sp>
            <p:nvSpPr>
              <p:cNvPr id="3" name="Content Placeholder 2">
                <a:extLst>
                  <a:ext uri="{FF2B5EF4-FFF2-40B4-BE49-F238E27FC236}">
                    <a16:creationId xmlns:a16="http://schemas.microsoft.com/office/drawing/2014/main" id="{FE7140DD-2FEE-156F-9BD1-47162E369EA0}"/>
                  </a:ext>
                </a:extLst>
              </p:cNvPr>
              <p:cNvSpPr>
                <a:spLocks noGrp="1" noRot="1" noChangeAspect="1" noMove="1" noResize="1" noEditPoints="1" noAdjustHandles="1" noChangeArrowheads="1" noChangeShapeType="1" noTextEdit="1"/>
              </p:cNvSpPr>
              <p:nvPr>
                <p:ph sz="half" idx="1"/>
              </p:nvPr>
            </p:nvSpPr>
            <p:spPr>
              <a:xfrm>
                <a:off x="119269" y="1825625"/>
                <a:ext cx="6219687" cy="4667250"/>
              </a:xfrm>
              <a:blipFill>
                <a:blip r:embed="rId2"/>
                <a:stretch>
                  <a:fillRect l="-882" t="-2089"/>
                </a:stretch>
              </a:blipFill>
            </p:spPr>
            <p:txBody>
              <a:bodyPr/>
              <a:lstStyle/>
              <a:p>
                <a:r>
                  <a:rPr lang="en-US">
                    <a:noFill/>
                  </a:rPr>
                  <a:t> </a:t>
                </a:r>
              </a:p>
            </p:txBody>
          </p:sp>
        </mc:Fallback>
      </mc:AlternateContent>
      <p:pic>
        <p:nvPicPr>
          <p:cNvPr id="6" name="Content Placeholder 5">
            <a:extLst>
              <a:ext uri="{FF2B5EF4-FFF2-40B4-BE49-F238E27FC236}">
                <a16:creationId xmlns:a16="http://schemas.microsoft.com/office/drawing/2014/main" id="{280AC62C-4933-6209-DE6F-0EEAFD4F682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46574" y="2579777"/>
            <a:ext cx="5610086" cy="2763520"/>
          </a:xfrm>
        </p:spPr>
      </p:pic>
    </p:spTree>
    <p:extLst>
      <p:ext uri="{BB962C8B-B14F-4D97-AF65-F5344CB8AC3E}">
        <p14:creationId xmlns:p14="http://schemas.microsoft.com/office/powerpoint/2010/main" val="378145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1DAAC-9DAE-2DCF-C7B5-AB9D4A9D10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F8C716-AE5E-D346-379A-D665CF0020E0}"/>
              </a:ext>
            </a:extLst>
          </p:cNvPr>
          <p:cNvSpPr>
            <a:spLocks noGrp="1"/>
          </p:cNvSpPr>
          <p:nvPr>
            <p:ph type="title"/>
          </p:nvPr>
        </p:nvSpPr>
        <p:spPr/>
        <p:txBody>
          <a:bodyPr/>
          <a:lstStyle/>
          <a:p>
            <a:r>
              <a:rPr lang="el-GR" dirty="0"/>
              <a:t>Πως υπολογίζει ένα </a:t>
            </a:r>
            <a:r>
              <a:rPr lang="en-US" dirty="0"/>
              <a:t>Radar </a:t>
            </a:r>
            <a:r>
              <a:rPr lang="el-GR" dirty="0"/>
              <a:t>την διόπτευση ενός στόχου.</a:t>
            </a:r>
            <a:endParaRPr lang="en-US" dirty="0"/>
          </a:p>
        </p:txBody>
      </p:sp>
      <p:pic>
        <p:nvPicPr>
          <p:cNvPr id="9" name="Content Placeholder 8">
            <a:extLst>
              <a:ext uri="{FF2B5EF4-FFF2-40B4-BE49-F238E27FC236}">
                <a16:creationId xmlns:a16="http://schemas.microsoft.com/office/drawing/2014/main" id="{CF2D0017-8D6A-DE20-D5B2-6626944EC131}"/>
              </a:ext>
            </a:extLst>
          </p:cNvPr>
          <p:cNvPicPr>
            <a:picLocks noGrp="1" noChangeAspect="1"/>
          </p:cNvPicPr>
          <p:nvPr>
            <p:ph sz="half" idx="2"/>
          </p:nvPr>
        </p:nvPicPr>
        <p:blipFill>
          <a:blip r:embed="rId2"/>
          <a:stretch>
            <a:fillRect/>
          </a:stretch>
        </p:blipFill>
        <p:spPr>
          <a:xfrm>
            <a:off x="6946114" y="1088887"/>
            <a:ext cx="4972007" cy="2222271"/>
          </a:xfrm>
        </p:spPr>
      </p:pic>
      <p:sp>
        <p:nvSpPr>
          <p:cNvPr id="14" name="Content Placeholder 13">
            <a:extLst>
              <a:ext uri="{FF2B5EF4-FFF2-40B4-BE49-F238E27FC236}">
                <a16:creationId xmlns:a16="http://schemas.microsoft.com/office/drawing/2014/main" id="{CB2C4AF1-E34B-F805-106F-203307ED2FB4}"/>
              </a:ext>
            </a:extLst>
          </p:cNvPr>
          <p:cNvSpPr>
            <a:spLocks noGrp="1"/>
          </p:cNvSpPr>
          <p:nvPr>
            <p:ph sz="half" idx="1"/>
          </p:nvPr>
        </p:nvSpPr>
        <p:spPr>
          <a:xfrm>
            <a:off x="156149" y="1690688"/>
            <a:ext cx="6743815" cy="4486275"/>
          </a:xfrm>
        </p:spPr>
        <p:txBody>
          <a:bodyPr>
            <a:normAutofit fontScale="62500" lnSpcReduction="20000"/>
          </a:bodyPr>
          <a:lstStyle/>
          <a:p>
            <a:pPr>
              <a:lnSpc>
                <a:spcPct val="120000"/>
              </a:lnSpc>
            </a:pPr>
            <a:r>
              <a:rPr lang="el-GR" dirty="0"/>
              <a:t>Ο προσδιορισμός της διόπτευσης ενός στόχου βασίζεται στην περιστροφή της κεραίας του </a:t>
            </a:r>
            <a:r>
              <a:rPr lang="en-US" dirty="0"/>
              <a:t>radar </a:t>
            </a:r>
            <a:r>
              <a:rPr lang="el-GR" dirty="0"/>
              <a:t>και στο μικρό εύρος της δέσμης ακτινοβολίας της.</a:t>
            </a:r>
          </a:p>
          <a:p>
            <a:pPr marL="0" indent="0">
              <a:lnSpc>
                <a:spcPct val="120000"/>
              </a:lnSpc>
              <a:buNone/>
            </a:pPr>
            <a:endParaRPr lang="el-GR" dirty="0"/>
          </a:p>
          <a:p>
            <a:pPr>
              <a:lnSpc>
                <a:spcPct val="170000"/>
              </a:lnSpc>
            </a:pPr>
            <a:r>
              <a:rPr lang="el-GR" dirty="0"/>
              <a:t>Η κεραία είναι κατασκευασμένη έτσι ώστε να προσφέρει υψηλή </a:t>
            </a:r>
            <a:r>
              <a:rPr lang="el-GR" dirty="0" err="1"/>
              <a:t>κατευθυντικότητα</a:t>
            </a:r>
            <a:r>
              <a:rPr lang="el-GR" dirty="0"/>
              <a:t> (</a:t>
            </a:r>
            <a:r>
              <a:rPr lang="en-US" dirty="0"/>
              <a:t>high directivity)</a:t>
            </a:r>
            <a:r>
              <a:rPr lang="el-GR" dirty="0"/>
              <a:t>,</a:t>
            </a:r>
            <a:r>
              <a:rPr lang="en-US" dirty="0"/>
              <a:t> </a:t>
            </a:r>
            <a:r>
              <a:rPr lang="el-GR" dirty="0"/>
              <a:t>να εστιάζει δηλαδή την δέσμη εκπομπής και λήψης σε πολύ μικρή γωνία στο οριζόντιο. </a:t>
            </a:r>
          </a:p>
          <a:p>
            <a:pPr marL="0" indent="0">
              <a:lnSpc>
                <a:spcPct val="170000"/>
              </a:lnSpc>
              <a:buNone/>
            </a:pPr>
            <a:endParaRPr lang="el-GR" dirty="0"/>
          </a:p>
          <a:p>
            <a:pPr>
              <a:lnSpc>
                <a:spcPct val="170000"/>
              </a:lnSpc>
            </a:pPr>
            <a:r>
              <a:rPr lang="el-GR" dirty="0"/>
              <a:t>Χρησιμοποιώντας δε ως σημείο αναφοράς την γραμμή της πλώρης του πλοίου μπορεί να υπολογίσει την διόπτευση του στόχου.</a:t>
            </a:r>
            <a:endParaRPr lang="en-US" dirty="0"/>
          </a:p>
        </p:txBody>
      </p:sp>
      <p:pic>
        <p:nvPicPr>
          <p:cNvPr id="15" name="Content Placeholder 10">
            <a:extLst>
              <a:ext uri="{FF2B5EF4-FFF2-40B4-BE49-F238E27FC236}">
                <a16:creationId xmlns:a16="http://schemas.microsoft.com/office/drawing/2014/main" id="{86F7B9CA-E6A9-DD74-CF97-2F2256742E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6114" y="3311158"/>
            <a:ext cx="5089737" cy="1721218"/>
          </a:xfrm>
          <a:prstGeom prst="rect">
            <a:avLst/>
          </a:prstGeom>
        </p:spPr>
      </p:pic>
      <p:pic>
        <p:nvPicPr>
          <p:cNvPr id="17" name="Picture 16">
            <a:extLst>
              <a:ext uri="{FF2B5EF4-FFF2-40B4-BE49-F238E27FC236}">
                <a16:creationId xmlns:a16="http://schemas.microsoft.com/office/drawing/2014/main" id="{D9972577-E7C9-AC3A-E775-230A9AB269AE}"/>
              </a:ext>
            </a:extLst>
          </p:cNvPr>
          <p:cNvPicPr>
            <a:picLocks noChangeAspect="1"/>
          </p:cNvPicPr>
          <p:nvPr/>
        </p:nvPicPr>
        <p:blipFill>
          <a:blip r:embed="rId4"/>
          <a:stretch>
            <a:fillRect/>
          </a:stretch>
        </p:blipFill>
        <p:spPr>
          <a:xfrm>
            <a:off x="7134715" y="5202838"/>
            <a:ext cx="3979441" cy="1357814"/>
          </a:xfrm>
          <a:prstGeom prst="rect">
            <a:avLst/>
          </a:prstGeom>
        </p:spPr>
      </p:pic>
    </p:spTree>
    <p:extLst>
      <p:ext uri="{BB962C8B-B14F-4D97-AF65-F5344CB8AC3E}">
        <p14:creationId xmlns:p14="http://schemas.microsoft.com/office/powerpoint/2010/main" val="3011778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595B9-CC09-7A38-5501-5393D2DFE50E}"/>
              </a:ext>
            </a:extLst>
          </p:cNvPr>
          <p:cNvSpPr>
            <a:spLocks noGrp="1"/>
          </p:cNvSpPr>
          <p:nvPr>
            <p:ph type="title"/>
          </p:nvPr>
        </p:nvSpPr>
        <p:spPr/>
        <p:txBody>
          <a:bodyPr/>
          <a:lstStyle/>
          <a:p>
            <a:r>
              <a:rPr lang="el-GR" dirty="0"/>
              <a:t>Άλλες Πληροφορίες που εμφανίζει ένα </a:t>
            </a:r>
            <a:r>
              <a:rPr lang="en-US" dirty="0"/>
              <a:t>radar</a:t>
            </a:r>
          </a:p>
        </p:txBody>
      </p:sp>
      <p:sp>
        <p:nvSpPr>
          <p:cNvPr id="3" name="Content Placeholder 2">
            <a:extLst>
              <a:ext uri="{FF2B5EF4-FFF2-40B4-BE49-F238E27FC236}">
                <a16:creationId xmlns:a16="http://schemas.microsoft.com/office/drawing/2014/main" id="{F5FC33DA-F1C5-19D9-115A-F014A7DAEA0F}"/>
              </a:ext>
            </a:extLst>
          </p:cNvPr>
          <p:cNvSpPr>
            <a:spLocks noGrp="1"/>
          </p:cNvSpPr>
          <p:nvPr>
            <p:ph sz="half" idx="1"/>
          </p:nvPr>
        </p:nvSpPr>
        <p:spPr/>
        <p:txBody>
          <a:bodyPr/>
          <a:lstStyle/>
          <a:p>
            <a:r>
              <a:rPr lang="el-GR" dirty="0"/>
              <a:t>Σε περίπτωση κινούμενων στόχων μπορούμε να υπολογίσουμε την ταχύτητα και την πορεία ενός στόχου με επεξεργασία των πληροφοριών που λαμβάνουμε από την απόσταση / διόπτευση του στόχου.</a:t>
            </a:r>
            <a:endParaRPr lang="en-US" dirty="0"/>
          </a:p>
        </p:txBody>
      </p:sp>
      <p:pic>
        <p:nvPicPr>
          <p:cNvPr id="6" name="Content Placeholder 5">
            <a:extLst>
              <a:ext uri="{FF2B5EF4-FFF2-40B4-BE49-F238E27FC236}">
                <a16:creationId xmlns:a16="http://schemas.microsoft.com/office/drawing/2014/main" id="{DF01E5EE-F672-436E-00B4-B2F232EFD1E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22374" y="1626843"/>
            <a:ext cx="4774496" cy="4944486"/>
          </a:xfrm>
        </p:spPr>
      </p:pic>
    </p:spTree>
    <p:extLst>
      <p:ext uri="{BB962C8B-B14F-4D97-AF65-F5344CB8AC3E}">
        <p14:creationId xmlns:p14="http://schemas.microsoft.com/office/powerpoint/2010/main" val="3452841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1205</Words>
  <Application>Microsoft Office PowerPoint</Application>
  <PresentationFormat>Widescreen</PresentationFormat>
  <Paragraphs>130</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Blackadder ITC</vt:lpstr>
      <vt:lpstr>Calibri</vt:lpstr>
      <vt:lpstr>Calibri Light</vt:lpstr>
      <vt:lpstr>Cambria Math</vt:lpstr>
      <vt:lpstr>Verdana</vt:lpstr>
      <vt:lpstr>Office Theme</vt:lpstr>
      <vt:lpstr>RADAR</vt:lpstr>
      <vt:lpstr>ΑΝΤΙΚΕΙΜΕΝΑ ΤΗΣ ΠΑΡΟΥΣΙΑΣΗΣ:</vt:lpstr>
      <vt:lpstr>Ιστορική Αναδρομή.</vt:lpstr>
      <vt:lpstr>Οι βασικές πληροφορίες που παρέχει ένα Radar</vt:lpstr>
      <vt:lpstr>Η έννοια της ηχούς.</vt:lpstr>
      <vt:lpstr>Τα χαρακτηριστικά της ηχούς.</vt:lpstr>
      <vt:lpstr>Πως υπολογίζει ένα Radar την απόσταση ενός στόχου.</vt:lpstr>
      <vt:lpstr>Πως υπολογίζει ένα Radar την διόπτευση ενός στόχου.</vt:lpstr>
      <vt:lpstr>Άλλες Πληροφορίες που εμφανίζει ένα radar</vt:lpstr>
      <vt:lpstr>ΒΑΣΙΚΑ ΜΕΡΗ ΤΟΥ RADAR</vt:lpstr>
      <vt:lpstr>Περιγραφή Λειτουργίας.</vt:lpstr>
      <vt:lpstr>Ορολογία που χρησιμοποιείται.</vt:lpstr>
      <vt:lpstr>Ορολογία που χρησιμοποιείται.</vt:lpstr>
      <vt:lpstr>Ορολογία που χρησιμοποιείται.</vt:lpstr>
      <vt:lpstr>Μονάδα υπολογισμού και απεικόνισης</vt:lpstr>
      <vt:lpstr>Ακτινοβολία.</vt:lpstr>
      <vt:lpstr>Ασφαλής απόσταση από μαγνητικές πυξίδες.</vt:lpstr>
      <vt:lpstr>Τα βασικά τεχνικά χαρακτηριστικά (specifications) μίας συσκευής Radar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Θρασύβουλος Κοτσιφάκης</dc:creator>
  <cp:lastModifiedBy>Θρασύβουλος Κοτσιφάκης</cp:lastModifiedBy>
  <cp:revision>2</cp:revision>
  <dcterms:created xsi:type="dcterms:W3CDTF">2024-02-27T20:09:17Z</dcterms:created>
  <dcterms:modified xsi:type="dcterms:W3CDTF">2024-02-28T00:38:42Z</dcterms:modified>
</cp:coreProperties>
</file>