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1" r:id="rId18"/>
    <p:sldId id="272" r:id="rId19"/>
    <p:sldId id="274" r:id="rId20"/>
    <p:sldId id="275" r:id="rId21"/>
    <p:sldId id="276" r:id="rId22"/>
    <p:sldId id="273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01" r:id="rId38"/>
    <p:sldId id="293" r:id="rId39"/>
    <p:sldId id="294" r:id="rId40"/>
    <p:sldId id="295" r:id="rId41"/>
    <p:sldId id="296" r:id="rId42"/>
    <p:sldId id="292" r:id="rId43"/>
    <p:sldId id="297" r:id="rId44"/>
    <p:sldId id="298" r:id="rId45"/>
    <p:sldId id="299" r:id="rId46"/>
    <p:sldId id="300" r:id="rId47"/>
    <p:sldId id="302" r:id="rId48"/>
    <p:sldId id="303" r:id="rId49"/>
    <p:sldId id="304" r:id="rId50"/>
    <p:sldId id="305" r:id="rId51"/>
    <p:sldId id="306" r:id="rId52"/>
    <p:sldId id="309" r:id="rId53"/>
    <p:sldId id="307" r:id="rId54"/>
    <p:sldId id="312" r:id="rId55"/>
    <p:sldId id="311" r:id="rId56"/>
    <p:sldId id="313" r:id="rId57"/>
    <p:sldId id="314" r:id="rId58"/>
    <p:sldId id="315" r:id="rId59"/>
    <p:sldId id="317" r:id="rId60"/>
    <p:sldId id="319" r:id="rId61"/>
    <p:sldId id="318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71" r:id="rId111"/>
    <p:sldId id="372" r:id="rId112"/>
    <p:sldId id="373" r:id="rId113"/>
    <p:sldId id="374" r:id="rId114"/>
    <p:sldId id="375" r:id="rId115"/>
    <p:sldId id="376" r:id="rId116"/>
    <p:sldId id="377" r:id="rId117"/>
    <p:sldId id="378" r:id="rId118"/>
    <p:sldId id="380" r:id="rId119"/>
    <p:sldId id="381" r:id="rId120"/>
    <p:sldId id="382" r:id="rId121"/>
    <p:sldId id="383" r:id="rId122"/>
    <p:sldId id="385" r:id="rId123"/>
    <p:sldId id="384" r:id="rId124"/>
    <p:sldId id="386" r:id="rId125"/>
    <p:sldId id="387" r:id="rId126"/>
    <p:sldId id="388" r:id="rId127"/>
    <p:sldId id="389" r:id="rId128"/>
    <p:sldId id="390" r:id="rId129"/>
    <p:sldId id="391" r:id="rId130"/>
    <p:sldId id="392" r:id="rId131"/>
    <p:sldId id="393" r:id="rId132"/>
    <p:sldId id="394" r:id="rId133"/>
    <p:sldId id="395" r:id="rId134"/>
    <p:sldId id="396" r:id="rId13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3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57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13E19-AFB5-4612-8A59-1C93A1B989B7}" type="datetimeFigureOut">
              <a:rPr lang="el-GR" smtClean="0"/>
              <a:pPr/>
              <a:t>22/05/20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8E933-7F00-498C-8BF2-CF7C2AE2626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8E933-7F00-498C-8BF2-CF7C2AE2626D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8E933-7F00-498C-8BF2-CF7C2AE2626D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 </a:t>
            </a:r>
            <a:r>
              <a:rPr lang="el-GR" dirty="0" err="1" smtClean="0"/>
              <a:t>εικονα</a:t>
            </a:r>
            <a:r>
              <a:rPr lang="el-GR" dirty="0" smtClean="0"/>
              <a:t> </a:t>
            </a:r>
            <a:r>
              <a:rPr lang="el-GR" dirty="0" err="1" smtClean="0"/>
              <a:t>δειχνει</a:t>
            </a:r>
            <a:r>
              <a:rPr lang="el-GR" dirty="0" smtClean="0"/>
              <a:t> </a:t>
            </a:r>
            <a:r>
              <a:rPr lang="el-GR" dirty="0" err="1" smtClean="0"/>
              <a:t>εγκατασταση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κεντροφυγας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αντλιας</a:t>
            </a:r>
            <a:r>
              <a:rPr lang="el-GR" baseline="0" dirty="0" smtClean="0"/>
              <a:t>  </a:t>
            </a:r>
            <a:r>
              <a:rPr lang="el-GR" baseline="0" dirty="0" err="1" smtClean="0"/>
              <a:t>οπου</a:t>
            </a:r>
            <a:r>
              <a:rPr lang="el-GR" baseline="0" dirty="0" smtClean="0"/>
              <a:t> το </a:t>
            </a:r>
            <a:r>
              <a:rPr lang="el-GR" baseline="0" dirty="0" err="1" smtClean="0"/>
              <a:t>στατικο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υψος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αναρροφησως</a:t>
            </a:r>
            <a:r>
              <a:rPr lang="el-GR" baseline="0" dirty="0" smtClean="0"/>
              <a:t> είναι </a:t>
            </a:r>
            <a:r>
              <a:rPr lang="el-GR" baseline="0" dirty="0" err="1" smtClean="0"/>
              <a:t>θετικο</a:t>
            </a:r>
            <a:endParaRPr lang="el-GR" baseline="0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8E933-7F00-498C-8BF2-CF7C2AE2626D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8E933-7F00-498C-8BF2-CF7C2AE2626D}" type="slidenum">
              <a:rPr lang="el-GR" smtClean="0"/>
              <a:pPr/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8E933-7F00-498C-8BF2-CF7C2AE2626D}" type="slidenum">
              <a:rPr lang="el-GR" smtClean="0"/>
              <a:pPr/>
              <a:t>118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56E40-978D-4B09-A1AF-84116EC6AD73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B82-D09E-4538-91C3-646FB1D34D6D}" type="datetimeFigureOut">
              <a:rPr lang="el-GR" smtClean="0"/>
              <a:pPr/>
              <a:t>22/05/20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67B6-FBE1-42FB-A4C6-A090C32376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B82-D09E-4538-91C3-646FB1D34D6D}" type="datetimeFigureOut">
              <a:rPr lang="el-GR" smtClean="0"/>
              <a:pPr/>
              <a:t>22/05/20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67B6-FBE1-42FB-A4C6-A090C32376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B82-D09E-4538-91C3-646FB1D34D6D}" type="datetimeFigureOut">
              <a:rPr lang="el-GR" smtClean="0"/>
              <a:pPr/>
              <a:t>22/05/20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67B6-FBE1-42FB-A4C6-A090C32376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B82-D09E-4538-91C3-646FB1D34D6D}" type="datetimeFigureOut">
              <a:rPr lang="el-GR" smtClean="0"/>
              <a:pPr/>
              <a:t>22/05/20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67B6-FBE1-42FB-A4C6-A090C32376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B82-D09E-4538-91C3-646FB1D34D6D}" type="datetimeFigureOut">
              <a:rPr lang="el-GR" smtClean="0"/>
              <a:pPr/>
              <a:t>22/05/20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67B6-FBE1-42FB-A4C6-A090C32376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B82-D09E-4538-91C3-646FB1D34D6D}" type="datetimeFigureOut">
              <a:rPr lang="el-GR" smtClean="0"/>
              <a:pPr/>
              <a:t>22/05/20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67B6-FBE1-42FB-A4C6-A090C32376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B82-D09E-4538-91C3-646FB1D34D6D}" type="datetimeFigureOut">
              <a:rPr lang="el-GR" smtClean="0"/>
              <a:pPr/>
              <a:t>22/05/20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67B6-FBE1-42FB-A4C6-A090C32376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B82-D09E-4538-91C3-646FB1D34D6D}" type="datetimeFigureOut">
              <a:rPr lang="el-GR" smtClean="0"/>
              <a:pPr/>
              <a:t>22/05/20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67B6-FBE1-42FB-A4C6-A090C32376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B82-D09E-4538-91C3-646FB1D34D6D}" type="datetimeFigureOut">
              <a:rPr lang="el-GR" smtClean="0"/>
              <a:pPr/>
              <a:t>22/05/20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67B6-FBE1-42FB-A4C6-A090C32376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B82-D09E-4538-91C3-646FB1D34D6D}" type="datetimeFigureOut">
              <a:rPr lang="el-GR" smtClean="0"/>
              <a:pPr/>
              <a:t>22/05/20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67B6-FBE1-42FB-A4C6-A090C32376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B82-D09E-4538-91C3-646FB1D34D6D}" type="datetimeFigureOut">
              <a:rPr lang="el-GR" smtClean="0"/>
              <a:pPr/>
              <a:t>22/05/20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67B6-FBE1-42FB-A4C6-A090C32376C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F4B82-D09E-4538-91C3-646FB1D34D6D}" type="datetimeFigureOut">
              <a:rPr lang="el-GR" smtClean="0"/>
              <a:pPr/>
              <a:t>22/05/20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867B6-FBE1-42FB-A4C6-A090C32376C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352839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ΒΟΗΘΗΤΙΚΑ ΜΗΧΑΝΗΜΑΤΑ </a:t>
            </a:r>
            <a:br>
              <a:rPr lang="el-GR" dirty="0" smtClean="0"/>
            </a:br>
            <a:r>
              <a:rPr lang="el-GR" dirty="0" smtClean="0"/>
              <a:t>Β΄ </a:t>
            </a:r>
            <a:r>
              <a:rPr lang="el-GR" dirty="0"/>
              <a:t>ΕΞΑΜΗΝΟ</a:t>
            </a:r>
            <a:br>
              <a:rPr lang="el-GR" dirty="0"/>
            </a:b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sz="4400" dirty="0" smtClean="0"/>
              <a:t>ΧΙΛΙΤΙΔΗΣ ΓΙΩΡΓΟΣ</a:t>
            </a:r>
          </a:p>
          <a:p>
            <a:r>
              <a:rPr lang="el-GR" sz="4400" dirty="0" smtClean="0"/>
              <a:t>Α ΄ ΜΗΧΑΝΙΚΟΣ Ε.Ν</a:t>
            </a:r>
          </a:p>
          <a:p>
            <a:endParaRPr lang="el-GR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ΤΑ ΥΨΗ ΤΩΝ ΑΝΤΛΙΩΝ ΚΑΙ Η ΜΕΤΡΗΣΗ ΤΟΥΣ</a:t>
            </a:r>
            <a:endParaRPr lang="el-GR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00808"/>
            <a:ext cx="82296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00200"/>
            <a:ext cx="7344816" cy="49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60648"/>
            <a:ext cx="6029325" cy="819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6" name="5 - TextBox"/>
          <p:cNvSpPr txBox="1"/>
          <p:nvPr/>
        </p:nvSpPr>
        <p:spPr>
          <a:xfrm>
            <a:off x="1619672" y="1124744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ΠΛΟΙΟ ΑΤΜΟΚΙΝΗΤΟ ΜΕ  ΑΤΜΟΣΤΡΟΒΙΛΟ</a:t>
            </a:r>
            <a:endParaRPr lang="el-GR" b="1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620688"/>
            <a:ext cx="48101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117" y="1600200"/>
            <a:ext cx="762576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620688"/>
            <a:ext cx="48101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1600200"/>
            <a:ext cx="8280920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620688"/>
            <a:ext cx="48101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8800"/>
            <a:ext cx="82296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17032"/>
            <a:ext cx="784887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620688"/>
            <a:ext cx="48101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00200"/>
            <a:ext cx="82089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620688"/>
            <a:ext cx="48101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00200"/>
            <a:ext cx="8352928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093296"/>
            <a:ext cx="806489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620688"/>
            <a:ext cx="4810125" cy="5143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00200"/>
            <a:ext cx="8208912" cy="43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048" y="5949280"/>
            <a:ext cx="8389440" cy="72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63284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556792"/>
            <a:ext cx="72675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348880"/>
            <a:ext cx="784887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632848" cy="9361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00200"/>
            <a:ext cx="83529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ΜΗΧΑΝΗΜΑΤΑ ΑΣΦΑΛΕΙΑΣ</a:t>
            </a:r>
            <a:endParaRPr lang="el-G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82296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24944"/>
            <a:ext cx="813690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ΤΑ ΥΨΗ ΤΩΝ ΑΝΤΛΙΩΝ ΚΑΙ Η ΜΕΤΡΗΣΗ ΤΟΥΣ</a:t>
            </a:r>
            <a:endParaRPr lang="el-GR" sz="3200" dirty="0"/>
          </a:p>
        </p:txBody>
      </p:sp>
      <p:pic>
        <p:nvPicPr>
          <p:cNvPr id="10242" name="Picture 2" descr="C:\Users\GEORGE\Documents\Untitle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62852"/>
            <a:ext cx="8229600" cy="48624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ΜΗΧΑΝΗΜΑΤΑ ΑΣΦΑΛΕΙΑΣ</a:t>
            </a:r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00808"/>
            <a:ext cx="82296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ΜΗΧΑΝΗΜΑΤΑ ΑΣΦΑΛΕΙΑΣ</a:t>
            </a:r>
            <a:endParaRPr lang="el-G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30528"/>
            <a:ext cx="8229600" cy="241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49080"/>
            <a:ext cx="88924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ΜΗΧΑΝΗΜΑΤΑ ΑΣΦΑΛΕΙΑΣ</a:t>
            </a:r>
            <a:endParaRPr lang="el-G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82296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8064896" cy="83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8800"/>
            <a:ext cx="82296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8064896" cy="8351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00200"/>
            <a:ext cx="8640960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8064896" cy="8351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00200"/>
            <a:ext cx="8280920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00200"/>
            <a:ext cx="82089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8064896" cy="8351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35611"/>
            <a:ext cx="8229600" cy="47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8064896" cy="8351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ΜΗΧΑΝΗΜΑΤΑ ΦΟΡΤΙΟΥ</a:t>
            </a:r>
            <a:endParaRPr lang="el-G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00200"/>
            <a:ext cx="7632848" cy="49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ΜΗΧΑΝΗΜΑΤΑ ΦΟΡΤΙΟΥ</a:t>
            </a:r>
            <a:endParaRPr lang="el-G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43692"/>
            <a:ext cx="8229600" cy="423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00200"/>
            <a:ext cx="842493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ΤΑ ΥΨΗ ΤΩΝ ΑΝΤΛΙΩΝ ΚΑΙ Η ΜΕΤΡΗΣΗ ΤΟΥΣ</a:t>
            </a:r>
            <a:endParaRPr lang="el-GR" sz="320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ΒΑΣΙΚΑ ΔΙΚΤΥΑ</a:t>
            </a:r>
            <a:endParaRPr lang="el-G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00808"/>
            <a:ext cx="82296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ΒΑΣΙΚΑ ΔΙΚΤΥΑ</a:t>
            </a:r>
            <a:endParaRPr lang="el-G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813690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00200"/>
            <a:ext cx="7920880" cy="47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ΒΑΣΙΚΑ ΔΙΚΤΥΑ</a:t>
            </a:r>
            <a:endParaRPr lang="el-GR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287" y="1772816"/>
            <a:ext cx="7591425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ΒΑΣΙΚΑ ΔΙΚΤΥΑ</a:t>
            </a:r>
            <a:endParaRPr lang="el-GR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820891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ΒΑΣΙΚΑ ΔΙΚΤΥΑ</a:t>
            </a:r>
            <a:endParaRPr lang="el-GR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u="sng" dirty="0" smtClean="0">
                <a:latin typeface="Arial" pitchFamily="34" charset="0"/>
                <a:cs typeface="Arial" pitchFamily="34" charset="0"/>
              </a:rPr>
              <a:t>ΕΝΑΛΛΑΚΤΗΡΕΣ ΘΕΡΜΟΤΗΤΑΣ</a:t>
            </a:r>
            <a:endParaRPr lang="el-GR" dirty="0"/>
          </a:p>
        </p:txBody>
      </p:sp>
      <p:sp>
        <p:nvSpPr>
          <p:cNvPr id="5" name="Subtitle 2"/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/>
          <a:lstStyle/>
          <a:p>
            <a:endParaRPr lang="el-GR" dirty="0" smtClean="0"/>
          </a:p>
          <a:p>
            <a:r>
              <a:rPr lang="en-US" sz="54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HEAT EXCHANGERS</a:t>
            </a:r>
            <a:endParaRPr lang="el-GR" sz="54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l-GR" sz="3200" b="1" u="sng" dirty="0" smtClean="0">
                <a:latin typeface="Arial" pitchFamily="34" charset="0"/>
                <a:cs typeface="Arial" pitchFamily="34" charset="0"/>
              </a:rPr>
              <a:t>ΓΕΝΙΚΑ</a:t>
            </a:r>
            <a:endParaRPr lang="en-US" sz="32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554551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    </a:t>
            </a:r>
            <a:r>
              <a:rPr lang="el-GR" sz="4000" b="1" dirty="0" smtClean="0">
                <a:latin typeface="Arial" pitchFamily="34" charset="0"/>
                <a:cs typeface="Arial" pitchFamily="34" charset="0"/>
              </a:rPr>
              <a:t>ΟΝΟΜΑΖΕΤΑΙ ΣΥΣΚΕΥΗ ΜΕ ΤΗΝ ΟΠΟΙΑ ΕΠΙΤΥΓΧΑΝΕΤΑΙ Η ΜΕΤΑΒΙΒΑΣΗ ΠΟΣΟΥ ΘΕΡΜΟΤΗΤΑΣ ΑΠΟ ΕΝΑ ΡΕΥΣΤΟ ΣΕ ΑΛΛΟ ΜΕ ΧΑΜΗΛΟΤΕΡΗ ΘΕΡΜΟΚΡΑΣΙΑ.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Η ΘΕΡΜΟΤΗΤΑ ΠΟΡΕΥΕΤΑΙ ΑΠΟ ΤΙΣ ΥΨΗΛΟΤΕΡΕΣ ΠΡΟΣ ΤΙΣ ΧΑΜΗΛΟΤΕΡΕΣ ΘΕΡΜΟΚΡΑΣΙΕΣ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l-GR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l-GR" b="1" dirty="0" smtClean="0">
                <a:latin typeface="Arial" pitchFamily="34" charset="0"/>
                <a:cs typeface="Arial" pitchFamily="34" charset="0"/>
              </a:rPr>
            </a:br>
            <a:r>
              <a:rPr lang="el-G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(ΚΑΤΑ ΤΟ Β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el-G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ΘΕΡΜΟΔΥΝΑΜΙΚΟ ΝΟΜΟ , ΑΡΧΗ ΤΟΥ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CARNOT)</a:t>
            </a:r>
            <a:endParaRPr lang="el-GR" dirty="0"/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u="sng" dirty="0" smtClean="0">
                <a:latin typeface="Arial" pitchFamily="34" charset="0"/>
                <a:cs typeface="Arial" pitchFamily="34" charset="0"/>
              </a:rPr>
              <a:t>ΕΝΑΛΛΑΚΤΗΡΕΣ ΘΕΡΜΟΤΗΤΑΣ</a:t>
            </a:r>
            <a:endParaRPr lang="el-GR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u="sng" dirty="0" smtClean="0">
                <a:latin typeface="Arial" pitchFamily="34" charset="0"/>
                <a:cs typeface="Arial" pitchFamily="34" charset="0"/>
              </a:rPr>
              <a:t>ΕΝΑΛΛΑΚΤΗΡΕΣ ΘΕΡΜΟΤΗΤΑΣ</a:t>
            </a:r>
            <a:endParaRPr lang="el-G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ΨΥΓΕΙΑ.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ΨΥΚΤΗΡΕΣ.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ΣΥΜΠΗΚΝΩΤΕΣ.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ΒΡΑΣΤΗΡΕΣ.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ΠΡΟΘΕΡΜΑΝΤΗΡΕΣ.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ΟΙΚΟΝΟΜΗΤΗΡΕΣ.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ΥΠΕΡΘΕΡΜΑΝΤΗΡΕΣ.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ΑΦΥΠΕΡΘΕΡΜΑΝΤΗΡΕΣ.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ΑΝΑΘΕΡΜΑΝΤΗΡΕΣ.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ΛΕΒΗΤΑ.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ΘΕΡΜΟΔΟΧΕΙΟ.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l-GR" sz="3200" b="1" u="sng" dirty="0" smtClean="0">
                <a:latin typeface="Arial" pitchFamily="34" charset="0"/>
                <a:cs typeface="Arial" pitchFamily="34" charset="0"/>
              </a:rPr>
              <a:t>ΚΑΤΑΤΑΞΗ ΕΝΑΛΛΑΚΤΗΡΩΝ ΘΕΡΜΟΤΗΤΑΣ</a:t>
            </a:r>
            <a:endParaRPr lang="en-US" sz="32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l-GR" sz="2000" b="1" u="sng" dirty="0" smtClean="0">
              <a:latin typeface="Arial Black" pitchFamily="34" charset="0"/>
              <a:cs typeface="Arial" pitchFamily="34" charset="0"/>
            </a:endParaRPr>
          </a:p>
          <a:p>
            <a:pPr>
              <a:buNone/>
            </a:pPr>
            <a:endParaRPr lang="el-GR" sz="2000" b="1" u="sng" dirty="0" smtClean="0">
              <a:latin typeface="Arial Black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l-GR" sz="2800" b="1" u="sng" dirty="0" smtClean="0">
                <a:latin typeface="Arial Black" pitchFamily="34" charset="0"/>
                <a:cs typeface="Arial" pitchFamily="34" charset="0"/>
              </a:rPr>
              <a:t>ΓΕΝΙΚΑ ΔΙΑΚΡΙΝΟΝΤΑΙ ΣΕ ΔΥΟ ΒΑΣΙΚΕΣ ΚΑΤΗΓΟΡΙΕΣ:</a:t>
            </a:r>
          </a:p>
          <a:p>
            <a:pPr>
              <a:buNone/>
            </a:pPr>
            <a:endParaRPr lang="el-GR" sz="2000" b="1" u="sng" dirty="0" smtClean="0">
              <a:latin typeface="Arial Black" pitchFamily="34" charset="0"/>
              <a:cs typeface="Arial" pitchFamily="34" charset="0"/>
            </a:endParaRPr>
          </a:p>
          <a:p>
            <a:pPr>
              <a:buNone/>
            </a:pPr>
            <a:endParaRPr lang="el-GR" sz="2000" b="1" dirty="0" smtClean="0">
              <a:latin typeface="Arial Black" pitchFamily="34" charset="0"/>
              <a:cs typeface="Arial" pitchFamily="34" charset="0"/>
            </a:endParaRPr>
          </a:p>
          <a:p>
            <a:pPr marL="742950" indent="-742950">
              <a:buClr>
                <a:srgbClr val="FF0000"/>
              </a:buClr>
              <a:buFont typeface="+mj-lt"/>
              <a:buAutoNum type="arabicPeriod"/>
            </a:pPr>
            <a:r>
              <a:rPr lang="el-GR" sz="3600" b="1" dirty="0" smtClean="0">
                <a:latin typeface="Arial Black" pitchFamily="34" charset="0"/>
                <a:cs typeface="Arial" pitchFamily="34" charset="0"/>
              </a:rPr>
              <a:t>ΕΝΑΛΛΑΚΤΗΡΕΣ ΑΝΑΜΙΞΕΩΣ η ΕΞ ΕΠΑΦΗΣ.</a:t>
            </a:r>
          </a:p>
          <a:p>
            <a:pPr marL="742950" indent="-742950">
              <a:buClr>
                <a:srgbClr val="FF0000"/>
              </a:buClr>
              <a:buFont typeface="+mj-lt"/>
              <a:buAutoNum type="arabicPeriod"/>
            </a:pPr>
            <a:endParaRPr lang="el-GR" sz="3600" b="1" dirty="0" smtClean="0">
              <a:latin typeface="Arial Black" pitchFamily="34" charset="0"/>
              <a:cs typeface="Arial" pitchFamily="34" charset="0"/>
            </a:endParaRPr>
          </a:p>
          <a:p>
            <a:pPr marL="742950" indent="-742950">
              <a:buClr>
                <a:srgbClr val="FF0000"/>
              </a:buClr>
              <a:buFont typeface="+mj-lt"/>
              <a:buAutoNum type="arabicPeriod"/>
            </a:pPr>
            <a:r>
              <a:rPr lang="el-GR" sz="3600" b="1" dirty="0" smtClean="0">
                <a:latin typeface="Arial Black" pitchFamily="34" charset="0"/>
                <a:cs typeface="Arial" pitchFamily="34" charset="0"/>
              </a:rPr>
              <a:t>ΕΝΑΛΛΑΚΤΗΡΕΣ ΕΠΙΦΑΝΕΙΑΣ.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56792"/>
            <a:ext cx="8229600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ΤΑ ΥΨΗ ΤΩΝ ΑΝΤΛΙΩΝ ΚΑΙ Η ΜΕΤΡΗΣΗ ΤΟΥΣ</a:t>
            </a:r>
            <a:endParaRPr lang="el-GR" sz="3200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l-GR" sz="3200" b="1" u="sng" dirty="0" smtClean="0">
                <a:latin typeface="Arial" pitchFamily="34" charset="0"/>
                <a:cs typeface="Arial" pitchFamily="34" charset="0"/>
              </a:rPr>
              <a:t>ΚΑΤΑΤΑΞΗ ΕΝΑΛΛΑΚΤΗΡΩΝ ΘΕΡΜΟΤΗΤΑΣ</a:t>
            </a:r>
            <a:endParaRPr lang="en-US" sz="32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Clr>
                <a:srgbClr val="FF0000"/>
              </a:buClr>
              <a:buNone/>
            </a:pPr>
            <a:r>
              <a:rPr lang="el-GR" sz="20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1. </a:t>
            </a:r>
            <a:r>
              <a:rPr lang="el-GR" sz="2400" b="1" u="sng" dirty="0" smtClean="0">
                <a:latin typeface="Arial Black" pitchFamily="34" charset="0"/>
                <a:cs typeface="Arial" pitchFamily="34" charset="0"/>
              </a:rPr>
              <a:t>ΕΝΑΛΛΑΚΤΗΡΕΣ ΑΝΑΜΙΞΕΩΣ η ΕΞ ΕΠΑΦΗΣ.</a:t>
            </a:r>
            <a:endParaRPr lang="en-US" sz="2400" b="1" u="sng" dirty="0" smtClean="0">
              <a:latin typeface="Arial Black" pitchFamily="34" charset="0"/>
              <a:cs typeface="Arial" pitchFamily="34" charset="0"/>
            </a:endParaRPr>
          </a:p>
          <a:p>
            <a:pPr marL="742950" indent="-742950">
              <a:buClr>
                <a:srgbClr val="FF0000"/>
              </a:buClr>
              <a:buNone/>
            </a:pPr>
            <a:endParaRPr lang="el-GR" sz="2400" b="1" u="sng" dirty="0" smtClean="0">
              <a:latin typeface="Arial Black" pitchFamily="34" charset="0"/>
              <a:cs typeface="Arial" pitchFamily="34" charset="0"/>
            </a:endParaRPr>
          </a:p>
          <a:p>
            <a:pPr marL="0" indent="-742950">
              <a:buClr>
                <a:srgbClr val="FF0000"/>
              </a:buClr>
              <a:buNone/>
            </a:pPr>
            <a:endParaRPr lang="en-US" sz="2000" b="1" dirty="0" smtClean="0">
              <a:latin typeface="Arial Black" pitchFamily="34" charset="0"/>
              <a:cs typeface="Arial" pitchFamily="34" charset="0"/>
            </a:endParaRPr>
          </a:p>
          <a:p>
            <a:pPr marL="0" indent="-742950">
              <a:buClr>
                <a:srgbClr val="FF0000"/>
              </a:buClr>
              <a:buNone/>
            </a:pPr>
            <a:r>
              <a:rPr lang="el-GR" sz="2400" b="1" dirty="0" smtClean="0">
                <a:latin typeface="Arial Black" pitchFamily="34" charset="0"/>
                <a:cs typeface="Arial" pitchFamily="34" charset="0"/>
              </a:rPr>
              <a:t>Σ</a:t>
            </a:r>
            <a:r>
              <a:rPr lang="en-US" sz="2400" b="1" dirty="0" smtClean="0">
                <a:latin typeface="Arial Black" pitchFamily="34" charset="0"/>
                <a:cs typeface="Arial" pitchFamily="34" charset="0"/>
              </a:rPr>
              <a:t>’</a:t>
            </a:r>
            <a:r>
              <a:rPr lang="el-GR" sz="2400" b="1" dirty="0" smtClean="0">
                <a:latin typeface="Arial Black" pitchFamily="34" charset="0"/>
                <a:cs typeface="Arial" pitchFamily="34" charset="0"/>
              </a:rPr>
              <a:t>ΑΥΤΟΥΣ ΤΑ ΔΥΟ ΡΕΥΣΤΑ ΑΝΑΜΙΓΝΥΟΝΤΑΙ ΜΕΤΑΞΥ ΤΟΥΣ.</a:t>
            </a:r>
            <a:endParaRPr lang="en-US" sz="2400" b="1" dirty="0" smtClean="0">
              <a:latin typeface="Arial Black" pitchFamily="34" charset="0"/>
              <a:cs typeface="Arial" pitchFamily="34" charset="0"/>
            </a:endParaRPr>
          </a:p>
          <a:p>
            <a:pPr marL="0" indent="-742950">
              <a:buClr>
                <a:srgbClr val="FF0000"/>
              </a:buClr>
              <a:buNone/>
            </a:pPr>
            <a:endParaRPr lang="el-GR" sz="2400" b="1" dirty="0" smtClean="0">
              <a:latin typeface="Arial Black" pitchFamily="34" charset="0"/>
              <a:cs typeface="Arial" pitchFamily="34" charset="0"/>
            </a:endParaRPr>
          </a:p>
          <a:p>
            <a:pPr marL="0" indent="-742950">
              <a:buClr>
                <a:srgbClr val="FF0000"/>
              </a:buClr>
              <a:buNone/>
            </a:pPr>
            <a:r>
              <a:rPr lang="el-GR" sz="2400" b="1" dirty="0" smtClean="0">
                <a:latin typeface="Arial Black" pitchFamily="34" charset="0"/>
                <a:cs typeface="Arial" pitchFamily="34" charset="0"/>
              </a:rPr>
              <a:t>ΑΥΤΟΥ ΤΟΥ ΤΥΠΟΥ ΑΠΟΤΕΛΟΥΝ ΚΑΤΑ ΚΑΠΟΙΟ ΤΡΟΠΟ ΤΟ </a:t>
            </a:r>
            <a:r>
              <a:rPr lang="el-GR" sz="2400" b="1" dirty="0" smtClean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ΕΞΑΕΡΙΣΤΙΚΗ ΤΡΟΦΟΔΟΤΙΚΗ ΔΕΞΑΜΕΝΗ </a:t>
            </a:r>
            <a:r>
              <a:rPr lang="el-GR" sz="2400" b="1" dirty="0" smtClean="0">
                <a:latin typeface="Arial Black" pitchFamily="34" charset="0"/>
                <a:cs typeface="Arial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D.F.T.)</a:t>
            </a:r>
            <a:r>
              <a:rPr lang="el-GR" sz="24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l-GR" sz="2400" b="1" dirty="0" smtClean="0">
                <a:latin typeface="Arial Black" pitchFamily="34" charset="0"/>
                <a:cs typeface="Arial" pitchFamily="34" charset="0"/>
              </a:rPr>
              <a:t>η ΤΟ ΛΕΓΟΜΕΝΟ </a:t>
            </a:r>
            <a:r>
              <a:rPr lang="el-GR" sz="2400" b="1" dirty="0" smtClean="0">
                <a:solidFill>
                  <a:srgbClr val="0070C0"/>
                </a:solidFill>
                <a:latin typeface="Arial Black" pitchFamily="34" charset="0"/>
                <a:cs typeface="Arial" pitchFamily="34" charset="0"/>
              </a:rPr>
              <a:t>ΘΕΡΜΟΔΟΧΕΙΟ</a:t>
            </a:r>
            <a:r>
              <a:rPr lang="el-GR" sz="24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 Black" pitchFamily="34" charset="0"/>
                <a:cs typeface="Arial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CASCADE TANK</a:t>
            </a:r>
            <a:r>
              <a:rPr lang="en-US" sz="2400" b="1" dirty="0" smtClean="0">
                <a:latin typeface="Arial Black" pitchFamily="34" charset="0"/>
                <a:cs typeface="Arial" pitchFamily="34" charset="0"/>
              </a:rPr>
              <a:t>)</a:t>
            </a:r>
            <a:r>
              <a:rPr lang="el-GR" sz="2400" b="1" dirty="0" smtClean="0">
                <a:latin typeface="Arial Black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l-GR" sz="3200" b="1" u="sng" dirty="0" smtClean="0">
                <a:latin typeface="Arial" pitchFamily="34" charset="0"/>
                <a:cs typeface="Arial" pitchFamily="34" charset="0"/>
              </a:rPr>
              <a:t>ΚΑΤΑΤΑΞΗ ΕΝΑΛΛΑΚΤΗΡΩΝ ΘΕΡΜΟΤΗΤΑΣ</a:t>
            </a:r>
            <a:endParaRPr lang="en-US" sz="32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3"/>
          <p:cNvSpPr txBox="1">
            <a:spLocks noGrp="1"/>
          </p:cNvSpPr>
          <p:nvPr>
            <p:ph idx="1"/>
          </p:nvPr>
        </p:nvSpPr>
        <p:spPr>
          <a:xfrm>
            <a:off x="457200" y="1484784"/>
            <a:ext cx="8229600" cy="527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2000" b="1" dirty="0" smtClean="0">
                <a:solidFill>
                  <a:srgbClr val="FF0000"/>
                </a:solidFill>
                <a:latin typeface="Arial Black" pitchFamily="34" charset="0"/>
              </a:rPr>
              <a:t>1.</a:t>
            </a:r>
            <a:r>
              <a:rPr lang="el-GR" sz="2000" b="1" u="sng" dirty="0" smtClean="0">
                <a:solidFill>
                  <a:srgbClr val="FF0000"/>
                </a:solidFill>
                <a:latin typeface="Arial Black" pitchFamily="34" charset="0"/>
              </a:rPr>
              <a:t>ΕΝΑΛΛΑΚΤΗΡΕΣ</a:t>
            </a:r>
          </a:p>
          <a:p>
            <a:pPr>
              <a:buNone/>
            </a:pPr>
            <a:r>
              <a:rPr lang="el-GR" sz="2000" b="1" dirty="0" smtClean="0">
                <a:solidFill>
                  <a:srgbClr val="FF0000"/>
                </a:solidFill>
                <a:latin typeface="Arial Black" pitchFamily="34" charset="0"/>
              </a:rPr>
              <a:t>   </a:t>
            </a:r>
            <a:r>
              <a:rPr lang="el-GR" sz="2000" b="1" u="sng" dirty="0" smtClean="0">
                <a:solidFill>
                  <a:srgbClr val="FF0000"/>
                </a:solidFill>
                <a:latin typeface="Arial Black" pitchFamily="34" charset="0"/>
              </a:rPr>
              <a:t>ΕΠΙΦΑΝΕΙΑΣ.</a:t>
            </a:r>
          </a:p>
          <a:p>
            <a:pPr>
              <a:buNone/>
            </a:pPr>
            <a:r>
              <a:rPr lang="el-GR" sz="2000" b="1" dirty="0" smtClean="0">
                <a:solidFill>
                  <a:srgbClr val="FF0000"/>
                </a:solidFill>
                <a:latin typeface="Arial Black" pitchFamily="34" charset="0"/>
              </a:rPr>
              <a:t>   </a:t>
            </a:r>
            <a:r>
              <a:rPr lang="el-GR" sz="2000" b="1" u="sng" dirty="0" smtClean="0">
                <a:solidFill>
                  <a:srgbClr val="FF0000"/>
                </a:solidFill>
                <a:latin typeface="Arial Black" pitchFamily="34" charset="0"/>
              </a:rPr>
              <a:t>ΑΥΛΩΤΟΥΣ</a:t>
            </a:r>
          </a:p>
          <a:p>
            <a:pPr>
              <a:buNone/>
            </a:pPr>
            <a:endParaRPr lang="el-GR" sz="2000" b="1" u="sng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2000" b="1" dirty="0" smtClean="0">
                <a:latin typeface="Arial Black" pitchFamily="34" charset="0"/>
              </a:rPr>
              <a:t>1.</a:t>
            </a:r>
            <a:r>
              <a:rPr lang="el-GR" sz="2000" b="1" dirty="0" smtClean="0">
                <a:latin typeface="Arial Black" pitchFamily="34" charset="0"/>
              </a:rPr>
              <a:t> ΠΛΑΚΕΣ.</a:t>
            </a:r>
          </a:p>
          <a:p>
            <a:pPr>
              <a:buNone/>
            </a:pPr>
            <a:r>
              <a:rPr lang="el-GR" sz="2000" b="1" dirty="0" smtClean="0">
                <a:latin typeface="Arial Black" pitchFamily="34" charset="0"/>
              </a:rPr>
              <a:t>2. ΑΥΛΟΥΣ.</a:t>
            </a:r>
          </a:p>
          <a:p>
            <a:pPr>
              <a:buNone/>
            </a:pPr>
            <a:r>
              <a:rPr lang="el-GR" sz="2000" b="1" dirty="0" smtClean="0">
                <a:latin typeface="Arial Black" pitchFamily="34" charset="0"/>
              </a:rPr>
              <a:t>3. ΠΩΜΑΤΑ η </a:t>
            </a:r>
          </a:p>
          <a:p>
            <a:pPr>
              <a:buNone/>
            </a:pPr>
            <a:r>
              <a:rPr lang="el-GR" sz="2000" b="1" dirty="0" smtClean="0">
                <a:latin typeface="Arial Black" pitchFamily="34" charset="0"/>
              </a:rPr>
              <a:t>    ΣΥΛΛΕΚΤΕΣ.</a:t>
            </a:r>
          </a:p>
          <a:p>
            <a:pPr>
              <a:buNone/>
            </a:pPr>
            <a:r>
              <a:rPr lang="el-GR" sz="2000" b="1" dirty="0" smtClean="0">
                <a:latin typeface="Arial Black" pitchFamily="34" charset="0"/>
              </a:rPr>
              <a:t>4. ΔΙΑΦΡΑΓΜΑ.</a:t>
            </a:r>
          </a:p>
          <a:p>
            <a:pPr>
              <a:buNone/>
            </a:pPr>
            <a:r>
              <a:rPr lang="el-GR" sz="2000" b="1" dirty="0" smtClean="0">
                <a:latin typeface="Arial Black" pitchFamily="34" charset="0"/>
              </a:rPr>
              <a:t>5. ΕΓΚΑΡΣΙΑ </a:t>
            </a:r>
          </a:p>
          <a:p>
            <a:pPr>
              <a:buNone/>
            </a:pPr>
            <a:r>
              <a:rPr lang="el-GR" sz="2000" b="1" dirty="0" smtClean="0">
                <a:latin typeface="Arial Black" pitchFamily="34" charset="0"/>
              </a:rPr>
              <a:t>    ΔΙΑΦΡΑΓΜΑΤΑ.</a:t>
            </a:r>
          </a:p>
          <a:p>
            <a:endParaRPr lang="el-GR" dirty="0" smtClean="0"/>
          </a:p>
          <a:p>
            <a:endParaRPr lang="el-GR" dirty="0" smtClean="0"/>
          </a:p>
        </p:txBody>
      </p:sp>
      <p:pic>
        <p:nvPicPr>
          <p:cNvPr id="6" name="Content Placeholder 4" descr="scan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1714488"/>
            <a:ext cx="5572164" cy="3857652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l-GR" sz="3200" b="1" u="sng" dirty="0" smtClean="0">
                <a:latin typeface="Arial" pitchFamily="34" charset="0"/>
                <a:cs typeface="Arial" pitchFamily="34" charset="0"/>
              </a:rPr>
              <a:t>ΚΑΤΑΤΑΞΗ ΕΝΑΛΛΑΚΤΗΡΩΝ ΘΕΡΜΟΤΗΤΑΣ</a:t>
            </a:r>
            <a:endParaRPr lang="en-US" sz="32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3"/>
          <p:cNvSpPr txBox="1">
            <a:spLocks noGrp="1"/>
          </p:cNvSpPr>
          <p:nvPr>
            <p:ph idx="1"/>
          </p:nvPr>
        </p:nvSpPr>
        <p:spPr>
          <a:xfrm>
            <a:off x="323528" y="1412776"/>
            <a:ext cx="8229600" cy="46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FF0000"/>
                </a:solidFill>
                <a:latin typeface="Arial Black" pitchFamily="34" charset="0"/>
              </a:rPr>
              <a:t>2.</a:t>
            </a:r>
            <a:r>
              <a:rPr lang="el-GR" sz="1600" b="1" u="sng" dirty="0" smtClean="0">
                <a:solidFill>
                  <a:srgbClr val="FF0000"/>
                </a:solidFill>
                <a:latin typeface="Arial Black" pitchFamily="34" charset="0"/>
              </a:rPr>
              <a:t>ΕΝΑΛΛΑΚΤΗΡΕΣ     </a:t>
            </a:r>
          </a:p>
          <a:p>
            <a:r>
              <a:rPr lang="el-GR" sz="1600" b="1" dirty="0" smtClean="0">
                <a:solidFill>
                  <a:srgbClr val="FF0000"/>
                </a:solidFill>
                <a:latin typeface="Arial Black" pitchFamily="34" charset="0"/>
              </a:rPr>
              <a:t>   </a:t>
            </a:r>
            <a:r>
              <a:rPr lang="el-GR" sz="1600" b="1" u="sng" dirty="0" smtClean="0">
                <a:solidFill>
                  <a:srgbClr val="FF0000"/>
                </a:solidFill>
                <a:latin typeface="Arial Black" pitchFamily="34" charset="0"/>
              </a:rPr>
              <a:t>ΕΠΙΦΑΝΕΙΑΣ.</a:t>
            </a:r>
          </a:p>
          <a:p>
            <a:r>
              <a:rPr lang="el-GR" sz="1600" b="1" dirty="0" smtClean="0">
                <a:solidFill>
                  <a:srgbClr val="FF0000"/>
                </a:solidFill>
                <a:latin typeface="Arial Black" pitchFamily="34" charset="0"/>
              </a:rPr>
              <a:t>   </a:t>
            </a:r>
            <a:r>
              <a:rPr lang="el-GR" sz="1600" b="1" u="sng" dirty="0" smtClean="0">
                <a:solidFill>
                  <a:srgbClr val="FF0000"/>
                </a:solidFill>
                <a:latin typeface="Arial Black" pitchFamily="34" charset="0"/>
              </a:rPr>
              <a:t>ΚΥΨΕΛΩΤΟΥΣ</a:t>
            </a:r>
          </a:p>
          <a:p>
            <a:endParaRPr lang="el-GR" sz="1600" b="1" u="sng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l-GR" sz="2400" b="1" dirty="0" smtClean="0">
                <a:latin typeface="Arial Black" pitchFamily="34" charset="0"/>
              </a:rPr>
              <a:t>ΑΠΟΤΕΛΟΥΝΤΑΙ ΑΠΟ ΟΡΘΟΓΩΝΙΚΕΣ ΚΥΨΕΛΕΣ.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l-GR" sz="2400" b="1" dirty="0" smtClean="0">
                <a:latin typeface="Arial Black" pitchFamily="34" charset="0"/>
              </a:rPr>
              <a:t>ΜΕΣΑ ΡΕΕΙ ΡΕΥΣΤΟ (</a:t>
            </a:r>
            <a:r>
              <a:rPr lang="el-GR" sz="2400" b="1" dirty="0" smtClean="0">
                <a:solidFill>
                  <a:srgbClr val="0070C0"/>
                </a:solidFill>
                <a:latin typeface="Arial Black" pitchFamily="34" charset="0"/>
              </a:rPr>
              <a:t>ΨΥΧΟΜΕΝΟ</a:t>
            </a:r>
            <a:r>
              <a:rPr lang="el-GR" sz="2400" b="1" dirty="0" smtClean="0">
                <a:latin typeface="Arial Black" pitchFamily="34" charset="0"/>
              </a:rPr>
              <a:t>).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l-GR" sz="2400" b="1" dirty="0" smtClean="0">
                <a:latin typeface="Arial Black" pitchFamily="34" charset="0"/>
              </a:rPr>
              <a:t>ΟΙ ΚΥΨΕΛΕΣ ΔΙΑΠΕΡΝΟΥΝΤΑΙ ΑΠΟ ΜΕΓΑΛΟ ΑΡΙΘΜΟ ΑΥΛΩΝ ΚΑΘΕΤΩΝ ΠΡΟΣ ΑΥΤΕΣ.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l-GR" sz="2400" b="1" dirty="0" smtClean="0">
                <a:latin typeface="Arial Black" pitchFamily="34" charset="0"/>
              </a:rPr>
              <a:t>ΜΕΣΑ ΡΕΕΙ ΤΟ ΑΛΛΟ ΡΕΥΣΤΟ (</a:t>
            </a:r>
            <a:r>
              <a:rPr lang="el-GR" sz="2400" b="1" dirty="0" smtClean="0">
                <a:solidFill>
                  <a:srgbClr val="0070C0"/>
                </a:solidFill>
                <a:latin typeface="Arial Black" pitchFamily="34" charset="0"/>
              </a:rPr>
              <a:t>ΨΥΚΤΙΚΟ ΜΕΣΟ</a:t>
            </a:r>
            <a:r>
              <a:rPr lang="el-GR" sz="2400" b="1" dirty="0" smtClean="0">
                <a:latin typeface="Arial Black" pitchFamily="34" charset="0"/>
              </a:rPr>
              <a:t>).</a:t>
            </a:r>
          </a:p>
          <a:p>
            <a:pPr>
              <a:buNone/>
            </a:pPr>
            <a:endParaRPr lang="el-GR" dirty="0" smtClean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l-GR" sz="3200" b="1" u="sng" dirty="0" smtClean="0">
                <a:latin typeface="Arial" pitchFamily="34" charset="0"/>
                <a:cs typeface="Arial" pitchFamily="34" charset="0"/>
              </a:rPr>
              <a:t>ΚΑΤΑΤΑΞΗ ΕΝΑΛΛΑΚΤΗΡΩΝ ΘΕΡΜΟΤΗΤΑΣ</a:t>
            </a:r>
            <a:endParaRPr lang="en-US" sz="32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 descr="scan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5" y="1791539"/>
            <a:ext cx="7665126" cy="4445773"/>
          </a:xfr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936104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l-GR" sz="2400" b="1" u="sng" dirty="0" smtClean="0">
                <a:latin typeface="Arial" pitchFamily="34" charset="0"/>
                <a:cs typeface="Arial" pitchFamily="34" charset="0"/>
              </a:rPr>
              <a:t>Η ΜΕΤΑΔΟΣΗ ΤΗΣ ΘΕΡΜΟΤΗΤΑΣ ΣΤΟΥΣ ΕΝΑΛΛΑΚΤΗΡΕΣ ΕΠΙΦΑΝΕΙΑΣ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3"/>
          <p:cNvSpPr txBox="1">
            <a:spLocks noGrp="1"/>
          </p:cNvSpPr>
          <p:nvPr>
            <p:ph idx="1"/>
          </p:nvPr>
        </p:nvSpPr>
        <p:spPr>
          <a:xfrm>
            <a:off x="457200" y="1196752"/>
            <a:ext cx="8229600" cy="622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b="1" dirty="0" smtClean="0">
                <a:latin typeface="Arial Black" pitchFamily="34" charset="0"/>
              </a:rPr>
              <a:t>ΟΤΑΝ ΕΝΑ ΡΕΥΣΤΟ ΠΟΥ ΚΙΝΕΙΤΑΙ ΚΑΙ ΕΦΑΠΤΕΤΑΙ ΣΕ ΣΤΕΡΕΗ ΕΠΙΦΑΝΕΙΑ, ΤΟΤΕ ΣΤΗΝ ΕΠΙΦΑΝΕΙΑ ΑΥΤΗ ΣΧΗΜΑΤΙΖΕΤΑΙ ΠΑΝΤΟΤΕ ΛΕΠΤΟ ΣΤΡΩΜΑ η ΜΕΜΒΡΑΝΗ ΠΟΥ ΚΙΝΕΙΤΑΙ ΜΕ ΕΛΑΧΙΣΤΗ ΤΑΧΥΤΗΤΑ η ΠΑΡΑΜΕΝΕΙ ΣΧΕΔΟΝ ΑΚΙΝΗΤΗ. </a:t>
            </a:r>
          </a:p>
          <a:p>
            <a:endParaRPr lang="el-GR" sz="1800" b="1" dirty="0" smtClean="0">
              <a:latin typeface="Arial Black" pitchFamily="34" charset="0"/>
            </a:endParaRPr>
          </a:p>
          <a:p>
            <a:r>
              <a:rPr lang="el-GR" sz="1800" b="1" dirty="0" smtClean="0">
                <a:latin typeface="Arial Black" pitchFamily="34" charset="0"/>
              </a:rPr>
              <a:t>Η ΘΕΡΜΟΚΡΑΣΙΑ ΤΟΥ ΡΕΥΣΤΟΥ ΑΝΑΓΚΑΖΕΤΑΙ ΕΤΣΙ ΝΑ ΔΙΕΛΘΕΙ ΠΡΩΤΑ ΜΕΣΩ ΤΗΣ ΜΕΜΒΡΑΝΗΣ ΑΥΤΗΣ ΚΑΙ ΣΤΗ ΣΥΝΕΧΕΙΑ ΝΑ ΕΙΣΕΛΘΕΙ ΣΤΗ ΣΤΕΡΕΗ ΠΛΑΚΑ. </a:t>
            </a:r>
          </a:p>
          <a:p>
            <a:endParaRPr lang="el-GR" sz="1800" b="1" dirty="0" smtClean="0">
              <a:latin typeface="Arial Black" pitchFamily="34" charset="0"/>
            </a:endParaRPr>
          </a:p>
          <a:p>
            <a:r>
              <a:rPr lang="el-GR" sz="1800" b="1" dirty="0" smtClean="0">
                <a:solidFill>
                  <a:srgbClr val="7030A0"/>
                </a:solidFill>
                <a:latin typeface="Arial Black" pitchFamily="34" charset="0"/>
              </a:rPr>
              <a:t>ΤΟ ΠΑΧΟΣ ΤΗΣ ΜΕΜΒΡΑΝΗΣ </a:t>
            </a:r>
            <a:r>
              <a:rPr lang="el-GR" sz="1800" b="1" dirty="0" smtClean="0">
                <a:latin typeface="Arial Black" pitchFamily="34" charset="0"/>
              </a:rPr>
              <a:t>ΕΞΑΡΤΑΤΑΙ ΑΠΟ ΤΟ </a:t>
            </a:r>
            <a:r>
              <a:rPr lang="el-GR" sz="1800" b="1" dirty="0" smtClean="0">
                <a:solidFill>
                  <a:srgbClr val="FF0000"/>
                </a:solidFill>
                <a:latin typeface="Arial Black" pitchFamily="34" charset="0"/>
              </a:rPr>
              <a:t>ΣΥΝΤΕΛΕΣΤΗ ΙΞΩΔΟΥΣ ΤΟΥ ΡΕΥΣΤΟΥ</a:t>
            </a:r>
            <a:r>
              <a:rPr lang="el-GR" sz="1800" b="1" dirty="0" smtClean="0">
                <a:latin typeface="Arial Black" pitchFamily="34" charset="0"/>
              </a:rPr>
              <a:t> ΚΑΙ ΑΠΟ ΤΗΝ </a:t>
            </a:r>
            <a:r>
              <a:rPr lang="el-GR" sz="1800" b="1" dirty="0" smtClean="0">
                <a:solidFill>
                  <a:srgbClr val="FF0000"/>
                </a:solidFill>
                <a:latin typeface="Arial Black" pitchFamily="34" charset="0"/>
              </a:rPr>
              <a:t>ΤΑΧΥΤΗΤΑ ΚΙΝΗΣΕΩΣ ΤΟΥ</a:t>
            </a:r>
            <a:r>
              <a:rPr lang="el-GR" sz="1800" b="1" dirty="0" smtClean="0">
                <a:latin typeface="Arial Black" pitchFamily="34" charset="0"/>
              </a:rPr>
              <a:t>. </a:t>
            </a:r>
          </a:p>
          <a:p>
            <a:endParaRPr lang="el-GR" sz="1800" b="1" dirty="0" smtClean="0">
              <a:latin typeface="Arial Black" pitchFamily="34" charset="0"/>
            </a:endParaRPr>
          </a:p>
          <a:p>
            <a:r>
              <a:rPr lang="el-GR" sz="1800" b="1" dirty="0" smtClean="0">
                <a:latin typeface="Arial Black" pitchFamily="34" charset="0"/>
              </a:rPr>
              <a:t>ΕΙΝΑΙ </a:t>
            </a:r>
            <a:r>
              <a:rPr lang="el-GR" sz="1800" b="1" dirty="0" smtClean="0">
                <a:solidFill>
                  <a:srgbClr val="7030A0"/>
                </a:solidFill>
                <a:latin typeface="Arial Black" pitchFamily="34" charset="0"/>
              </a:rPr>
              <a:t>ΔΗΛΑΔΗ ΜΙΚΡΟΤΕΡΗ ΟΣΟ ΤΟ ΡΕΥΣΤΟ ΕΙΝΑΙ ΠΙΟ ΛΕΠΤΟΡΕΥΣΤΟ</a:t>
            </a:r>
            <a:r>
              <a:rPr lang="el-GR" sz="1800" b="1" dirty="0" smtClean="0">
                <a:latin typeface="Arial Black" pitchFamily="34" charset="0"/>
              </a:rPr>
              <a:t> ΚΑΙ ΟΣΟ Η </a:t>
            </a:r>
            <a:r>
              <a:rPr lang="el-GR" sz="2000" b="1" dirty="0" smtClean="0">
                <a:solidFill>
                  <a:srgbClr val="7030A0"/>
                </a:solidFill>
                <a:latin typeface="Arial Black" pitchFamily="34" charset="0"/>
              </a:rPr>
              <a:t>ΤΑΧΥΤΗΤΑ ΚΙΝΗΣΕΩΣ ΤΟΥ ΕΙΝΑΙ ΜΕΓΑΛΥΤΕΡΗ</a:t>
            </a:r>
            <a:r>
              <a:rPr lang="el-GR" sz="2000" b="1" dirty="0" smtClean="0">
                <a:latin typeface="Arial Black" pitchFamily="34" charset="0"/>
              </a:rPr>
              <a:t>.</a:t>
            </a:r>
          </a:p>
          <a:p>
            <a:endParaRPr lang="el-GR" sz="2000" b="1" u="sng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el-GR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2" y="1340769"/>
            <a:ext cx="7419975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ΤΑ ΥΨΗ ΤΩΝ ΑΝΤΛΙΩΝ ΚΑΙ Η ΜΕΤΡΗΣΗ ΤΟΥΣ</a:t>
            </a:r>
            <a:endParaRPr lang="el-GR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ΓΡΑΦΙΚΗ ΑΠΕΙΚΟΝΙΣΗ ΤΩΝ ΥΨΩΝ</a:t>
            </a:r>
            <a:endParaRPr lang="el-G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5557" y="1600200"/>
            <a:ext cx="573288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 err="1" smtClean="0"/>
              <a:t>Ηα</a:t>
            </a:r>
            <a:r>
              <a:rPr lang="el-GR" dirty="0" smtClean="0"/>
              <a:t> </a:t>
            </a:r>
            <a:r>
              <a:rPr lang="en-US" dirty="0" smtClean="0"/>
              <a:t>:</a:t>
            </a:r>
            <a:r>
              <a:rPr lang="el-GR" dirty="0" smtClean="0"/>
              <a:t> </a:t>
            </a:r>
            <a:r>
              <a:rPr lang="el-GR" dirty="0" err="1" smtClean="0"/>
              <a:t>στατικο</a:t>
            </a:r>
            <a:r>
              <a:rPr lang="el-GR" dirty="0" smtClean="0"/>
              <a:t> </a:t>
            </a:r>
            <a:r>
              <a:rPr lang="el-GR" dirty="0" err="1" smtClean="0"/>
              <a:t>υψος</a:t>
            </a:r>
            <a:r>
              <a:rPr lang="el-GR" dirty="0" smtClean="0"/>
              <a:t> </a:t>
            </a:r>
            <a:r>
              <a:rPr lang="el-GR" dirty="0" err="1" smtClean="0"/>
              <a:t>αναρροφησεως</a:t>
            </a:r>
            <a:endParaRPr lang="el-GR" dirty="0" smtClean="0"/>
          </a:p>
          <a:p>
            <a:pPr>
              <a:buNone/>
            </a:pPr>
            <a:r>
              <a:rPr lang="el-GR" dirty="0" err="1" smtClean="0"/>
              <a:t>Ηκ</a:t>
            </a:r>
            <a:r>
              <a:rPr lang="en-US" dirty="0" smtClean="0"/>
              <a:t> :</a:t>
            </a:r>
            <a:r>
              <a:rPr lang="el-GR" dirty="0" smtClean="0"/>
              <a:t> </a:t>
            </a:r>
            <a:r>
              <a:rPr lang="el-GR" dirty="0" err="1" smtClean="0"/>
              <a:t>στατικο</a:t>
            </a:r>
            <a:r>
              <a:rPr lang="el-GR" dirty="0" smtClean="0"/>
              <a:t> </a:t>
            </a:r>
            <a:r>
              <a:rPr lang="el-GR" dirty="0" err="1" smtClean="0"/>
              <a:t>υψος</a:t>
            </a:r>
            <a:r>
              <a:rPr lang="el-GR" dirty="0" smtClean="0"/>
              <a:t> </a:t>
            </a:r>
            <a:r>
              <a:rPr lang="el-GR" dirty="0" err="1" smtClean="0"/>
              <a:t>καταθλιψεως</a:t>
            </a:r>
            <a:endParaRPr lang="el-GR" dirty="0" smtClean="0"/>
          </a:p>
          <a:p>
            <a:pPr>
              <a:buNone/>
            </a:pPr>
            <a:r>
              <a:rPr lang="el-GR" dirty="0" err="1" smtClean="0"/>
              <a:t>Ησ</a:t>
            </a:r>
            <a:r>
              <a:rPr lang="en-US" dirty="0" smtClean="0"/>
              <a:t> :</a:t>
            </a:r>
            <a:r>
              <a:rPr lang="el-GR" dirty="0" smtClean="0"/>
              <a:t> </a:t>
            </a:r>
            <a:r>
              <a:rPr lang="el-GR" dirty="0" err="1" smtClean="0"/>
              <a:t>στατικο</a:t>
            </a:r>
            <a:r>
              <a:rPr lang="el-GR" dirty="0" smtClean="0"/>
              <a:t> </a:t>
            </a:r>
            <a:r>
              <a:rPr lang="el-GR" dirty="0" err="1" smtClean="0"/>
              <a:t>υψος</a:t>
            </a:r>
            <a:r>
              <a:rPr lang="el-GR" dirty="0" smtClean="0"/>
              <a:t> </a:t>
            </a:r>
            <a:r>
              <a:rPr lang="el-GR" dirty="0" err="1" smtClean="0"/>
              <a:t>αντλιας</a:t>
            </a:r>
            <a:endParaRPr lang="el-GR" dirty="0" smtClean="0"/>
          </a:p>
          <a:p>
            <a:pPr>
              <a:buNone/>
            </a:pPr>
            <a:r>
              <a:rPr lang="el-GR" dirty="0" err="1" smtClean="0">
                <a:solidFill>
                  <a:srgbClr val="FF0000"/>
                </a:solidFill>
              </a:rPr>
              <a:t>Ημ</a:t>
            </a:r>
            <a:r>
              <a:rPr lang="en-US" dirty="0" smtClean="0">
                <a:solidFill>
                  <a:srgbClr val="FF0000"/>
                </a:solidFill>
              </a:rPr>
              <a:t> :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μανομετρικο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υψος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αντλιας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l-GR" dirty="0" err="1" smtClean="0"/>
              <a:t>Ηολ</a:t>
            </a:r>
            <a:r>
              <a:rPr lang="el-GR" dirty="0" smtClean="0"/>
              <a:t> </a:t>
            </a:r>
            <a:r>
              <a:rPr lang="en-US" dirty="0" smtClean="0"/>
              <a:t>: </a:t>
            </a:r>
            <a:r>
              <a:rPr lang="el-GR" dirty="0" err="1" smtClean="0"/>
              <a:t>ολικο</a:t>
            </a:r>
            <a:r>
              <a:rPr lang="el-GR" dirty="0" smtClean="0"/>
              <a:t> </a:t>
            </a:r>
            <a:r>
              <a:rPr lang="el-GR" dirty="0" err="1" smtClean="0"/>
              <a:t>υψος</a:t>
            </a:r>
            <a:r>
              <a:rPr lang="el-GR" dirty="0" smtClean="0"/>
              <a:t> </a:t>
            </a:r>
            <a:r>
              <a:rPr lang="el-GR" dirty="0" err="1" smtClean="0"/>
              <a:t>αντλιας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Η</a:t>
            </a:r>
            <a:r>
              <a:rPr lang="en-US" dirty="0" smtClean="0"/>
              <a:t>r : </a:t>
            </a:r>
            <a:r>
              <a:rPr lang="el-GR" dirty="0" err="1" smtClean="0"/>
              <a:t>υψος</a:t>
            </a:r>
            <a:r>
              <a:rPr lang="el-GR" dirty="0" smtClean="0"/>
              <a:t> </a:t>
            </a:r>
            <a:r>
              <a:rPr lang="el-GR" dirty="0" err="1" smtClean="0"/>
              <a:t>αντιστασεων</a:t>
            </a:r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ΓΡΑΦΙΚΗ ΑΠΕΙΚΟΝΙΣΗ ΤΩΝ ΥΨΩΝ</a:t>
            </a:r>
            <a:endParaRPr lang="el-G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l-GR" b="1" dirty="0" smtClean="0"/>
              <a:t>    Όταν η </a:t>
            </a:r>
            <a:r>
              <a:rPr lang="el-GR" b="1" dirty="0"/>
              <a:t>αντλία βρίσκεται χαμηλότερα από τη στάθμη </a:t>
            </a:r>
            <a:r>
              <a:rPr lang="el-GR" b="1" dirty="0" smtClean="0"/>
              <a:t>του υγρού </a:t>
            </a:r>
            <a:r>
              <a:rPr lang="el-GR" b="1" dirty="0"/>
              <a:t>της δεξαμενής που αναρροφά, στους </a:t>
            </a:r>
            <a:r>
              <a:rPr lang="el-GR" b="1" dirty="0" smtClean="0"/>
              <a:t>υπολογισμούς </a:t>
            </a:r>
            <a:r>
              <a:rPr lang="el-GR" b="1" dirty="0"/>
              <a:t>του ολικού στατικού ύψους, το στατικό </a:t>
            </a:r>
            <a:r>
              <a:rPr lang="el-GR" b="1" dirty="0" err="1" smtClean="0"/>
              <a:t>υψος</a:t>
            </a:r>
            <a:r>
              <a:rPr lang="el-GR" b="1" dirty="0" smtClean="0"/>
              <a:t> αναρροφήσεως </a:t>
            </a:r>
            <a:r>
              <a:rPr lang="el-GR" b="1" dirty="0"/>
              <a:t>παίρνει αρνητική τιμή, διότι το </a:t>
            </a:r>
            <a:r>
              <a:rPr lang="el-GR" b="1" dirty="0" smtClean="0"/>
              <a:t>υγρό ρέει </a:t>
            </a:r>
            <a:r>
              <a:rPr lang="el-GR" b="1" dirty="0"/>
              <a:t>προς την αντλία υπό την επίδραση της </a:t>
            </a:r>
            <a:r>
              <a:rPr lang="el-GR" b="1" dirty="0" smtClean="0"/>
              <a:t>βαρύτητας</a:t>
            </a:r>
            <a:r>
              <a:rPr lang="el-GR" b="1" dirty="0"/>
              <a:t>, ενώ αντίθετα όταν βρίσκεται επάνω από </a:t>
            </a:r>
            <a:r>
              <a:rPr lang="el-GR" b="1" dirty="0" smtClean="0"/>
              <a:t>την επιφάνεια </a:t>
            </a:r>
            <a:r>
              <a:rPr lang="el-GR" b="1" dirty="0"/>
              <a:t>του υγρού της δεξαμενής </a:t>
            </a:r>
            <a:r>
              <a:rPr lang="el-GR" b="1" dirty="0" err="1" smtClean="0"/>
              <a:t>αναρροφήσεωςη</a:t>
            </a:r>
            <a:r>
              <a:rPr lang="el-GR" b="1" dirty="0" smtClean="0"/>
              <a:t> </a:t>
            </a:r>
            <a:r>
              <a:rPr lang="el-GR" b="1" dirty="0"/>
              <a:t>τιμή είναι θετική</a:t>
            </a:r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ΤΑ ΥΨΗ ΤΩΝ ΑΝΤΛΙΩΝ ΚΑΙ Η ΜΕΤΡΗΣΗ ΤΟΥΣ</a:t>
            </a:r>
            <a:endParaRPr lang="el-GR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EORGE\Downloads\static-discharge-hea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7560840" cy="4608512"/>
          </a:xfrm>
          <a:prstGeom prst="rect">
            <a:avLst/>
          </a:prstGeom>
          <a:noFill/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ΤΑ ΥΨΗ ΤΩΝ ΑΝΤΛΙΩΝ ΚΑΙ Η ΜΕΤΡΗΣΗ ΤΟΥΣ</a:t>
            </a:r>
            <a:endParaRPr lang="el-GR" sz="3200" dirty="0"/>
          </a:p>
        </p:txBody>
      </p:sp>
      <p:sp>
        <p:nvSpPr>
          <p:cNvPr id="6" name="5 - Ορθογώνιο"/>
          <p:cNvSpPr/>
          <p:nvPr/>
        </p:nvSpPr>
        <p:spPr>
          <a:xfrm>
            <a:off x="755576" y="1484785"/>
            <a:ext cx="26642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 smtClean="0"/>
              <a:t> </a:t>
            </a:r>
            <a:r>
              <a:rPr lang="en-US" sz="1400" b="1" dirty="0" smtClean="0"/>
              <a:t>static suction head </a:t>
            </a:r>
            <a:r>
              <a:rPr lang="en-US" sz="1400" dirty="0" smtClean="0"/>
              <a:t>: </a:t>
            </a:r>
            <a:r>
              <a:rPr lang="el-GR" sz="1400" dirty="0" err="1" smtClean="0"/>
              <a:t>στατικο</a:t>
            </a:r>
            <a:r>
              <a:rPr lang="el-GR" sz="1400" dirty="0" smtClean="0"/>
              <a:t> </a:t>
            </a:r>
            <a:r>
              <a:rPr lang="el-GR" sz="1400" dirty="0" err="1" smtClean="0"/>
              <a:t>υψος</a:t>
            </a:r>
            <a:r>
              <a:rPr lang="el-GR" sz="1400" dirty="0" smtClean="0"/>
              <a:t> </a:t>
            </a:r>
            <a:r>
              <a:rPr lang="el-GR" sz="1400" dirty="0" err="1" smtClean="0"/>
              <a:t>αναρροφησεως</a:t>
            </a:r>
            <a:r>
              <a:rPr lang="el-GR" sz="1400" dirty="0" smtClean="0"/>
              <a:t> </a:t>
            </a:r>
          </a:p>
          <a:p>
            <a:pPr>
              <a:buNone/>
            </a:pPr>
            <a:r>
              <a:rPr lang="el-GR" sz="1400" dirty="0" smtClean="0"/>
              <a:t>( στην </a:t>
            </a:r>
            <a:r>
              <a:rPr lang="el-GR" sz="1400" dirty="0" err="1" smtClean="0"/>
              <a:t>εικονα</a:t>
            </a:r>
            <a:r>
              <a:rPr lang="el-GR" sz="1400" dirty="0" smtClean="0"/>
              <a:t> είναι </a:t>
            </a:r>
            <a:r>
              <a:rPr lang="el-GR" sz="1400" b="1" dirty="0" err="1" smtClean="0"/>
              <a:t>αρνητικο</a:t>
            </a:r>
            <a:r>
              <a:rPr lang="el-GR" sz="1400" b="1" dirty="0" smtClean="0"/>
              <a:t> </a:t>
            </a:r>
            <a:r>
              <a:rPr lang="el-GR" sz="1400" dirty="0" err="1" smtClean="0"/>
              <a:t>γιατι</a:t>
            </a:r>
            <a:r>
              <a:rPr lang="el-GR" sz="1400" dirty="0" smtClean="0"/>
              <a:t> το </a:t>
            </a:r>
            <a:r>
              <a:rPr lang="el-GR" sz="1400" dirty="0" err="1" smtClean="0"/>
              <a:t>υγρο</a:t>
            </a:r>
            <a:r>
              <a:rPr lang="el-GR" sz="1400" dirty="0" smtClean="0"/>
              <a:t> </a:t>
            </a:r>
            <a:r>
              <a:rPr lang="el-GR" sz="1400" dirty="0" err="1" smtClean="0"/>
              <a:t>ρεει</a:t>
            </a:r>
            <a:r>
              <a:rPr lang="el-GR" sz="1400" dirty="0" smtClean="0"/>
              <a:t> με την </a:t>
            </a:r>
            <a:r>
              <a:rPr lang="el-GR" sz="1400" dirty="0" err="1" smtClean="0"/>
              <a:t>βαρυτητα</a:t>
            </a:r>
            <a:r>
              <a:rPr lang="el-GR" sz="1400" dirty="0" smtClean="0"/>
              <a:t> του προς την </a:t>
            </a:r>
            <a:r>
              <a:rPr lang="el-GR" sz="1400" dirty="0" err="1" smtClean="0"/>
              <a:t>αναρροφηση</a:t>
            </a:r>
            <a:r>
              <a:rPr lang="el-GR" sz="1400" dirty="0" smtClean="0"/>
              <a:t> )</a:t>
            </a:r>
          </a:p>
          <a:p>
            <a:pPr>
              <a:buNone/>
            </a:pPr>
            <a:r>
              <a:rPr lang="en-US" sz="1400" b="1" dirty="0" smtClean="0"/>
              <a:t>static discharge head </a:t>
            </a:r>
            <a:r>
              <a:rPr lang="en-US" sz="1400" dirty="0" smtClean="0"/>
              <a:t>: </a:t>
            </a:r>
            <a:r>
              <a:rPr lang="el-GR" sz="1400" dirty="0" err="1" smtClean="0"/>
              <a:t>στατικο</a:t>
            </a:r>
            <a:r>
              <a:rPr lang="el-GR" sz="1400" dirty="0" smtClean="0"/>
              <a:t> </a:t>
            </a:r>
            <a:r>
              <a:rPr lang="el-GR" sz="1400" dirty="0" err="1" smtClean="0"/>
              <a:t>υψος</a:t>
            </a:r>
            <a:r>
              <a:rPr lang="el-GR" sz="1400" dirty="0" smtClean="0"/>
              <a:t> </a:t>
            </a:r>
            <a:r>
              <a:rPr lang="el-GR" sz="1400" dirty="0" err="1" smtClean="0"/>
              <a:t>καταθλιψεως</a:t>
            </a:r>
            <a:endParaRPr lang="el-GR" sz="1400" dirty="0" smtClean="0"/>
          </a:p>
          <a:p>
            <a:pPr>
              <a:buNone/>
            </a:pPr>
            <a:endParaRPr lang="el-GR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772816"/>
            <a:ext cx="756084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ΤΑ ΥΨΗ ΤΩΝ ΑΝΤΛΙΩΝ ΚΑΙ Η ΜΕΤΡΗΣΗ ΤΟΥΣ</a:t>
            </a:r>
            <a:endParaRPr lang="el-GR" sz="3200" dirty="0"/>
          </a:p>
        </p:txBody>
      </p:sp>
      <p:sp>
        <p:nvSpPr>
          <p:cNvPr id="7" name="6 - Ορθογώνιο"/>
          <p:cNvSpPr/>
          <p:nvPr/>
        </p:nvSpPr>
        <p:spPr>
          <a:xfrm>
            <a:off x="6228184" y="3789040"/>
            <a:ext cx="23042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Η </a:t>
            </a:r>
            <a:r>
              <a:rPr lang="el-GR" dirty="0" err="1" smtClean="0"/>
              <a:t>εικονα</a:t>
            </a:r>
            <a:r>
              <a:rPr lang="el-GR" dirty="0" smtClean="0"/>
              <a:t> </a:t>
            </a:r>
            <a:r>
              <a:rPr lang="el-GR" dirty="0" err="1" smtClean="0"/>
              <a:t>δειχνει</a:t>
            </a:r>
            <a:r>
              <a:rPr lang="el-GR" dirty="0" smtClean="0"/>
              <a:t> </a:t>
            </a:r>
            <a:r>
              <a:rPr lang="el-GR" dirty="0" err="1" smtClean="0"/>
              <a:t>εγκατασταση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κεντροφυγας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αντλιας</a:t>
            </a:r>
            <a:r>
              <a:rPr lang="el-GR" baseline="0" dirty="0" smtClean="0"/>
              <a:t>  </a:t>
            </a:r>
            <a:r>
              <a:rPr lang="el-GR" baseline="0" dirty="0" err="1" smtClean="0"/>
              <a:t>οπου</a:t>
            </a:r>
            <a:r>
              <a:rPr lang="el-GR" baseline="0" dirty="0" smtClean="0"/>
              <a:t> το </a:t>
            </a:r>
            <a:r>
              <a:rPr lang="el-GR" baseline="0" dirty="0" err="1" smtClean="0"/>
              <a:t>στατικο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υψος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αναρροφησως</a:t>
            </a:r>
            <a:r>
              <a:rPr lang="el-GR" baseline="0" dirty="0" smtClean="0"/>
              <a:t> είναι </a:t>
            </a:r>
            <a:r>
              <a:rPr lang="el-GR" b="1" baseline="0" dirty="0" err="1" smtClean="0"/>
              <a:t>θετικο</a:t>
            </a:r>
            <a:endParaRPr lang="el-GR" b="1" baseline="0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ΑΝΤΛΙΕΣ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129876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l-GR" dirty="0" smtClean="0"/>
              <a:t>Στην </a:t>
            </a:r>
            <a:r>
              <a:rPr lang="el-GR" dirty="0" err="1" smtClean="0"/>
              <a:t>πραξη</a:t>
            </a:r>
            <a:r>
              <a:rPr lang="el-GR" dirty="0" smtClean="0"/>
              <a:t> τα </a:t>
            </a:r>
            <a:r>
              <a:rPr lang="el-GR" dirty="0" err="1" smtClean="0"/>
              <a:t>υψη</a:t>
            </a:r>
            <a:r>
              <a:rPr lang="el-GR" dirty="0" smtClean="0"/>
              <a:t> </a:t>
            </a:r>
            <a:r>
              <a:rPr lang="el-GR" dirty="0" err="1" smtClean="0"/>
              <a:t>μπορουν</a:t>
            </a:r>
            <a:r>
              <a:rPr lang="el-GR" dirty="0" smtClean="0"/>
              <a:t> να </a:t>
            </a:r>
            <a:r>
              <a:rPr lang="el-GR" dirty="0" err="1" smtClean="0"/>
              <a:t>μετρηθουν</a:t>
            </a:r>
            <a:r>
              <a:rPr lang="el-GR" dirty="0" smtClean="0"/>
              <a:t> με την </a:t>
            </a:r>
            <a:r>
              <a:rPr lang="el-GR" dirty="0" err="1" smtClean="0"/>
              <a:t>προσαρμογη</a:t>
            </a:r>
            <a:r>
              <a:rPr lang="el-GR" dirty="0" smtClean="0"/>
              <a:t> </a:t>
            </a:r>
            <a:r>
              <a:rPr lang="el-GR" dirty="0" err="1" smtClean="0"/>
              <a:t>κενομετρου</a:t>
            </a:r>
            <a:r>
              <a:rPr lang="el-GR" dirty="0" smtClean="0"/>
              <a:t> στην </a:t>
            </a:r>
            <a:r>
              <a:rPr lang="el-GR" dirty="0" err="1" smtClean="0"/>
              <a:t>αναρροφηση</a:t>
            </a:r>
            <a:r>
              <a:rPr lang="el-GR" dirty="0" smtClean="0"/>
              <a:t> της </a:t>
            </a:r>
            <a:r>
              <a:rPr lang="el-GR" dirty="0" err="1" smtClean="0"/>
              <a:t>αντλιας</a:t>
            </a:r>
            <a:r>
              <a:rPr lang="el-GR" dirty="0" smtClean="0"/>
              <a:t> και </a:t>
            </a:r>
            <a:r>
              <a:rPr lang="el-GR" dirty="0" err="1" smtClean="0"/>
              <a:t>θλιβομετρου</a:t>
            </a:r>
            <a:r>
              <a:rPr lang="el-GR" dirty="0" smtClean="0"/>
              <a:t> στην </a:t>
            </a:r>
            <a:r>
              <a:rPr lang="el-GR" dirty="0" err="1" smtClean="0"/>
              <a:t>καταθλιψη</a:t>
            </a:r>
            <a:r>
              <a:rPr lang="el-GR" dirty="0" smtClean="0"/>
              <a:t> και την </a:t>
            </a:r>
            <a:r>
              <a:rPr lang="el-GR" dirty="0" err="1" smtClean="0"/>
              <a:t>μετατροπη</a:t>
            </a:r>
            <a:r>
              <a:rPr lang="el-GR" dirty="0" smtClean="0"/>
              <a:t> τους σε </a:t>
            </a:r>
            <a:r>
              <a:rPr lang="el-GR" dirty="0" err="1" smtClean="0"/>
              <a:t>μετρα</a:t>
            </a:r>
            <a:r>
              <a:rPr lang="el-GR" dirty="0" smtClean="0"/>
              <a:t> η </a:t>
            </a:r>
            <a:r>
              <a:rPr lang="el-GR" dirty="0" err="1" smtClean="0"/>
              <a:t>ποδια</a:t>
            </a:r>
            <a:r>
              <a:rPr lang="el-GR" dirty="0" smtClean="0"/>
              <a:t> </a:t>
            </a:r>
            <a:r>
              <a:rPr lang="el-GR" dirty="0" err="1" smtClean="0"/>
              <a:t>στηλης</a:t>
            </a:r>
            <a:r>
              <a:rPr lang="el-GR" dirty="0" smtClean="0"/>
              <a:t> </a:t>
            </a:r>
            <a:r>
              <a:rPr lang="el-GR" dirty="0" err="1" smtClean="0"/>
              <a:t>νερου</a:t>
            </a:r>
            <a:r>
              <a:rPr lang="el-GR" dirty="0" smtClean="0"/>
              <a:t>.</a:t>
            </a:r>
          </a:p>
          <a:p>
            <a:pPr>
              <a:buNone/>
            </a:pPr>
            <a:r>
              <a:rPr lang="el-GR" dirty="0" smtClean="0"/>
              <a:t>Σε </a:t>
            </a:r>
            <a:r>
              <a:rPr lang="el-GR" dirty="0" err="1" smtClean="0"/>
              <a:t>περιπτωσεις</a:t>
            </a:r>
            <a:r>
              <a:rPr lang="el-GR" dirty="0" smtClean="0"/>
              <a:t> </a:t>
            </a:r>
            <a:r>
              <a:rPr lang="el-GR" dirty="0" err="1" smtClean="0"/>
              <a:t>οπου</a:t>
            </a:r>
            <a:r>
              <a:rPr lang="el-GR" dirty="0" smtClean="0"/>
              <a:t> το </a:t>
            </a:r>
            <a:r>
              <a:rPr lang="el-GR" dirty="0" err="1" smtClean="0"/>
              <a:t>υγρο</a:t>
            </a:r>
            <a:r>
              <a:rPr lang="el-GR" dirty="0" smtClean="0"/>
              <a:t> </a:t>
            </a:r>
            <a:r>
              <a:rPr lang="el-GR" dirty="0" err="1" smtClean="0"/>
              <a:t>ρεει</a:t>
            </a:r>
            <a:r>
              <a:rPr lang="el-GR" dirty="0" smtClean="0"/>
              <a:t> </a:t>
            </a:r>
            <a:r>
              <a:rPr lang="el-GR" dirty="0" err="1" smtClean="0"/>
              <a:t>μονο</a:t>
            </a:r>
            <a:r>
              <a:rPr lang="el-GR" dirty="0" smtClean="0"/>
              <a:t> του </a:t>
            </a:r>
            <a:r>
              <a:rPr lang="el-GR" dirty="0" err="1" smtClean="0"/>
              <a:t>λογω</a:t>
            </a:r>
            <a:r>
              <a:rPr lang="el-GR" dirty="0" smtClean="0"/>
              <a:t> </a:t>
            </a:r>
            <a:r>
              <a:rPr lang="el-GR" dirty="0" err="1" smtClean="0"/>
              <a:t>βαρυτητας</a:t>
            </a:r>
            <a:r>
              <a:rPr lang="el-GR" dirty="0" smtClean="0"/>
              <a:t> προς την </a:t>
            </a:r>
            <a:r>
              <a:rPr lang="el-GR" dirty="0" err="1" smtClean="0"/>
              <a:t>ανρροφηση</a:t>
            </a:r>
            <a:r>
              <a:rPr lang="el-GR" dirty="0" smtClean="0"/>
              <a:t> της </a:t>
            </a:r>
            <a:r>
              <a:rPr lang="el-GR" dirty="0" err="1" smtClean="0"/>
              <a:t>αντλιας</a:t>
            </a:r>
            <a:r>
              <a:rPr lang="el-GR" dirty="0" smtClean="0"/>
              <a:t> </a:t>
            </a:r>
            <a:r>
              <a:rPr lang="el-GR" dirty="0" err="1" smtClean="0"/>
              <a:t>τοτε</a:t>
            </a:r>
            <a:r>
              <a:rPr lang="el-GR" dirty="0" smtClean="0"/>
              <a:t> και στην </a:t>
            </a:r>
            <a:r>
              <a:rPr lang="el-GR" dirty="0" err="1" smtClean="0"/>
              <a:t>αναρροφηση</a:t>
            </a:r>
            <a:r>
              <a:rPr lang="el-GR" dirty="0" smtClean="0"/>
              <a:t> </a:t>
            </a:r>
            <a:r>
              <a:rPr lang="el-GR" dirty="0" err="1" smtClean="0"/>
              <a:t>τοποθετειται</a:t>
            </a:r>
            <a:r>
              <a:rPr lang="el-GR" dirty="0" smtClean="0"/>
              <a:t> </a:t>
            </a:r>
            <a:r>
              <a:rPr lang="el-GR" dirty="0" err="1" smtClean="0"/>
              <a:t>θλιβομετρο</a:t>
            </a:r>
            <a:r>
              <a:rPr lang="el-GR" dirty="0" smtClean="0"/>
              <a:t>.  </a:t>
            </a:r>
            <a:endParaRPr lang="el-GR" dirty="0"/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ΤΑ ΥΨΗ ΤΩΝ ΑΝΤΛΙΩΝ ΚΑΙ Η ΜΕΤΡΗΣΗ ΤΟΥΣ</a:t>
            </a:r>
            <a:endParaRPr lang="el-GR" sz="3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2" y="1484784"/>
            <a:ext cx="700087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ΤΑ ΥΨΗ ΤΩΝ ΑΝΤΛΙΩΝ ΚΑΙ Η ΜΕΤΡΗΣΗ ΤΟΥΣ</a:t>
            </a:r>
            <a:endParaRPr lang="el-GR" sz="3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Η ΑΝΑΡΡΟΦΗΣΗ ΤΗΣ ΑΝΤΛΙΑΣ</a:t>
            </a:r>
            <a:endParaRPr lang="el-GR" sz="3200" dirty="0"/>
          </a:p>
        </p:txBody>
      </p:sp>
      <p:pic>
        <p:nvPicPr>
          <p:cNvPr id="1741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82296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Η ΑΝΑΡΡΟΦΗΣΗ ΤΗΣ ΑΝΤΛΙΑΣ</a:t>
            </a:r>
            <a:endParaRPr lang="el-GR" sz="3200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00808"/>
            <a:ext cx="8229600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Η ΑΝΑΡΡΟΦΗΣΗ ΤΗΣ ΑΝΤΛΙΑΣ</a:t>
            </a:r>
            <a:endParaRPr lang="el-GR" sz="3200" dirty="0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44336"/>
            <a:ext cx="8229600" cy="429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Η ΑΝΑΡΡΟΦΗΣΗ ΤΗΣ ΑΝΤΛΙΑΣ</a:t>
            </a:r>
            <a:endParaRPr lang="el-GR" sz="32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82296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Η ΑΝΑΡΡΟΦΗΣΗ ΤΗΣ ΑΝΤΛΙΑΣ</a:t>
            </a:r>
            <a:endParaRPr lang="el-GR" sz="3200" dirty="0"/>
          </a:p>
        </p:txBody>
      </p:sp>
      <p:pic>
        <p:nvPicPr>
          <p:cNvPr id="1026" name="Picture 2" descr="C:\Users\GEORGE\Documents\Untitle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1"/>
            <a:ext cx="8229600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Η ΑΝΑΡΡΟΦΗΣΗ ΤΗΣ ΑΝΤΛΙΑΣ</a:t>
            </a:r>
            <a:endParaRPr lang="el-GR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007" y="1600200"/>
            <a:ext cx="8159985" cy="49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Η ΑΝΑΡΡΟΦΗΣΗ ΤΗΣ ΑΝΤΛΙΑΣ</a:t>
            </a:r>
            <a:endParaRPr lang="el-GR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56792"/>
            <a:ext cx="822960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920880" cy="752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8229600" cy="86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564904"/>
            <a:ext cx="8285348" cy="386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56792"/>
            <a:ext cx="82296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ΑΝΤΛΙΕΣ</a:t>
            </a:r>
            <a:endParaRPr lang="el-G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64096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152" y="1600200"/>
            <a:ext cx="797169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48883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00808"/>
            <a:ext cx="8229600" cy="415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48883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775" y="1700808"/>
            <a:ext cx="741045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ΑΝΑΡΡΟΦΗΤΙΚΗ ΑΝΤΛΙΑ</a:t>
            </a:r>
            <a:endParaRPr lang="el-GR" dirty="0"/>
          </a:p>
        </p:txBody>
      </p:sp>
      <p:pic>
        <p:nvPicPr>
          <p:cNvPr id="8194" name="Picture 2" descr="C:\Users\GEORGE\Documents\Untitled.png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00200"/>
            <a:ext cx="8568952" cy="4925144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9013" y="3276600"/>
            <a:ext cx="208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9013" y="3276600"/>
            <a:ext cx="208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262" y="2086769"/>
            <a:ext cx="646747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ΑΝΑΡΡΟΦΗΤΙΚΗ ΑΝΤΛΙΑ</a:t>
            </a:r>
            <a:endParaRPr lang="el-G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42" name="Picture 2" descr="C:\Users\GEORGE\Documents\Untitled.pngA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7704855" cy="4536504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7416824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416824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" y="1734344"/>
            <a:ext cx="774382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ΕΜΒΟΛΟΦΟΡΕΣ ΑΝΤΛΙΕΣ</a:t>
            </a:r>
            <a:endParaRPr lang="el-GR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050" y="1600200"/>
            <a:ext cx="7393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41682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GEORGE\Documents\Untitled.pngS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84784"/>
            <a:ext cx="7632847" cy="4752528"/>
          </a:xfrm>
          <a:prstGeom prst="rect">
            <a:avLst/>
          </a:prstGeom>
          <a:noFill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420888"/>
            <a:ext cx="669319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488831" cy="76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C:\Users\GEORGE\Documents\Untitled.pngD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00200"/>
            <a:ext cx="7632848" cy="485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ΑΝΤΛΙΕΣ</a:t>
            </a:r>
            <a:endParaRPr lang="el-GR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881164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488831" cy="76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88" y="1600200"/>
            <a:ext cx="7986623" cy="47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899592" y="558924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ΕΜΒΟΛΟ ΒΥΘΙΣΕΩΣ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7164288" y="551723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ΔΙΣΚΟΕΙΔΗ ΕΜΒΟΛΟ</a:t>
            </a:r>
            <a:endParaRPr lang="el-G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ΒΑΛΒΙΔΕΣ</a:t>
            </a:r>
            <a:endParaRPr lang="el-GR" dirty="0"/>
          </a:p>
        </p:txBody>
      </p:sp>
      <p:pic>
        <p:nvPicPr>
          <p:cNvPr id="16387" name="Picture 3" descr="C:\Users\GEORGE\Documents\Untitled.png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8229600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41682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6388" y="1556793"/>
            <a:ext cx="599122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ΒΑΛΒΙΔΕΣ</a:t>
            </a:r>
            <a:endParaRPr lang="el-G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037" y="2243931"/>
            <a:ext cx="62579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ΑΕΡΟΚΩΔΩΝΕΣ</a:t>
            </a:r>
            <a:endParaRPr lang="el-GR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556792"/>
            <a:ext cx="73533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564904"/>
            <a:ext cx="57606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EORGE\Documents\Untitled.pngR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00200"/>
            <a:ext cx="7920880" cy="4525963"/>
          </a:xfrm>
          <a:prstGeom prst="rect">
            <a:avLst/>
          </a:prstGeom>
          <a:noFill/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ΑΕΡΟΚΩΔΩΝΕΣ</a:t>
            </a:r>
            <a:endParaRPr lang="el-G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 smtClean="0"/>
              <a:t>ΑΕΡΟΚΩΔΩΝΕΣ</a:t>
            </a:r>
            <a:endParaRPr lang="el-GR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777686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80676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8800"/>
            <a:ext cx="82296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80676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8800"/>
            <a:ext cx="8229600" cy="348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80676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00200"/>
            <a:ext cx="7848872" cy="49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dirty="0" smtClean="0"/>
              <a:t>ΚΑΤΑΤΑΞΗ ΤΩΝ ΑΝΤΛΙΩΝ</a:t>
            </a:r>
            <a:endParaRPr lang="el-G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00808"/>
            <a:ext cx="822960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992888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00200"/>
            <a:ext cx="8132866" cy="47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992888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00808"/>
            <a:ext cx="8229600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704856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GEORGE\Documents\Untitled.pngc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00200"/>
            <a:ext cx="7560840" cy="4781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περιεχομένου" descr="External-Gear-Pump-Singl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556792"/>
            <a:ext cx="4896544" cy="4896544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92696"/>
            <a:ext cx="7704856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4139952" y="285293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4067944" y="486916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</a:t>
            </a:r>
            <a:endParaRPr lang="el-GR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704856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0150" y="1748631"/>
            <a:ext cx="67437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704856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C:\Users\GEORGE\Documents\Untitled.pngvv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600200"/>
            <a:ext cx="7488832" cy="5132518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948264" y="1484785"/>
            <a:ext cx="19442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/>
              <a:t>Αυτή </a:t>
            </a:r>
            <a:r>
              <a:rPr lang="el-GR" sz="1400" b="1" dirty="0" err="1" smtClean="0"/>
              <a:t>χρησιμοποιειται</a:t>
            </a:r>
            <a:r>
              <a:rPr lang="el-GR" sz="1400" b="1" dirty="0" smtClean="0"/>
              <a:t> ως </a:t>
            </a:r>
            <a:r>
              <a:rPr lang="el-GR" sz="1400" b="1" dirty="0" err="1" smtClean="0"/>
              <a:t>αντλια</a:t>
            </a:r>
            <a:r>
              <a:rPr lang="el-GR" sz="1400" b="1" dirty="0" smtClean="0"/>
              <a:t> </a:t>
            </a:r>
            <a:r>
              <a:rPr lang="el-GR" sz="1400" b="1" dirty="0" err="1" smtClean="0"/>
              <a:t>λιπανσεως</a:t>
            </a:r>
            <a:r>
              <a:rPr lang="el-GR" sz="1400" b="1" dirty="0" smtClean="0"/>
              <a:t> σε </a:t>
            </a:r>
            <a:r>
              <a:rPr lang="el-GR" sz="1400" b="1" dirty="0" err="1" smtClean="0"/>
              <a:t>αναστρεφομενη</a:t>
            </a:r>
            <a:r>
              <a:rPr lang="el-GR" sz="1400" b="1" dirty="0" smtClean="0"/>
              <a:t> (</a:t>
            </a:r>
            <a:r>
              <a:rPr lang="el-GR" sz="1400" b="1" dirty="0" err="1" smtClean="0"/>
              <a:t>τουμπαριστη</a:t>
            </a:r>
            <a:r>
              <a:rPr lang="el-GR" sz="1400" b="1" dirty="0" smtClean="0"/>
              <a:t> ) </a:t>
            </a:r>
            <a:r>
              <a:rPr lang="el-GR" sz="1400" b="1" dirty="0" err="1" smtClean="0"/>
              <a:t>μηχανη</a:t>
            </a:r>
            <a:r>
              <a:rPr lang="el-GR" sz="1400" b="1" dirty="0" smtClean="0"/>
              <a:t>.</a:t>
            </a:r>
          </a:p>
          <a:p>
            <a:r>
              <a:rPr lang="el-GR" sz="1400" b="1" dirty="0" smtClean="0"/>
              <a:t>Τα </a:t>
            </a:r>
            <a:r>
              <a:rPr lang="el-GR" sz="1400" b="1" dirty="0" err="1" smtClean="0"/>
              <a:t>ζευγη</a:t>
            </a:r>
            <a:r>
              <a:rPr lang="el-GR" sz="1400" b="1" dirty="0" smtClean="0"/>
              <a:t> των </a:t>
            </a:r>
            <a:r>
              <a:rPr lang="el-GR" sz="1400" b="1" dirty="0" err="1" smtClean="0"/>
              <a:t>βαλβιδων</a:t>
            </a:r>
            <a:r>
              <a:rPr lang="el-GR" sz="1400" b="1" dirty="0" smtClean="0"/>
              <a:t> </a:t>
            </a:r>
            <a:r>
              <a:rPr lang="en-US" sz="1400" b="1" dirty="0" smtClean="0"/>
              <a:t> V1,V2,V3,V4</a:t>
            </a:r>
            <a:r>
              <a:rPr lang="el-GR" sz="1400" b="1" dirty="0" smtClean="0"/>
              <a:t> </a:t>
            </a:r>
            <a:r>
              <a:rPr lang="el-GR" sz="1400" b="1" dirty="0" err="1" smtClean="0"/>
              <a:t>συνεργαζονται</a:t>
            </a:r>
            <a:r>
              <a:rPr lang="el-GR" sz="1400" b="1" dirty="0" smtClean="0"/>
              <a:t> </a:t>
            </a:r>
            <a:r>
              <a:rPr lang="el-GR" sz="1400" b="1" dirty="0" err="1" smtClean="0"/>
              <a:t>χιαστη</a:t>
            </a:r>
            <a:r>
              <a:rPr lang="en-US" sz="1400" b="1" dirty="0" smtClean="0"/>
              <a:t> </a:t>
            </a:r>
            <a:r>
              <a:rPr lang="el-GR" sz="1400" b="1" dirty="0" smtClean="0"/>
              <a:t>για την </a:t>
            </a:r>
            <a:r>
              <a:rPr lang="el-GR" sz="1400" b="1" dirty="0" err="1" smtClean="0"/>
              <a:t>αναρροφηση</a:t>
            </a:r>
            <a:r>
              <a:rPr lang="el-GR" sz="1400" b="1" dirty="0" smtClean="0"/>
              <a:t> και την </a:t>
            </a:r>
            <a:r>
              <a:rPr lang="el-GR" sz="1400" b="1" dirty="0" err="1" smtClean="0"/>
              <a:t>καταθλιψη</a:t>
            </a:r>
            <a:r>
              <a:rPr lang="el-GR" sz="1400" b="1" dirty="0" smtClean="0"/>
              <a:t> όπως </a:t>
            </a:r>
            <a:r>
              <a:rPr lang="el-GR" sz="1400" b="1" dirty="0" err="1" smtClean="0"/>
              <a:t>φαινεται</a:t>
            </a:r>
            <a:r>
              <a:rPr lang="el-GR" sz="1400" b="1" dirty="0" smtClean="0"/>
              <a:t> στο </a:t>
            </a:r>
            <a:r>
              <a:rPr lang="el-GR" sz="1400" b="1" dirty="0" err="1" smtClean="0"/>
              <a:t>σχημα</a:t>
            </a:r>
            <a:r>
              <a:rPr lang="el-GR" sz="1400" b="1" dirty="0" smtClean="0"/>
              <a:t> </a:t>
            </a:r>
            <a:r>
              <a:rPr lang="el-GR" sz="1400" b="1" dirty="0" err="1" smtClean="0"/>
              <a:t>αναλογα</a:t>
            </a:r>
            <a:r>
              <a:rPr lang="el-GR" sz="1400" b="1" dirty="0" smtClean="0"/>
              <a:t> με την </a:t>
            </a:r>
            <a:r>
              <a:rPr lang="el-GR" sz="1400" b="1" dirty="0" err="1" smtClean="0"/>
              <a:t>φορα</a:t>
            </a:r>
            <a:r>
              <a:rPr lang="el-GR" sz="1400" b="1" dirty="0" smtClean="0"/>
              <a:t> </a:t>
            </a:r>
            <a:r>
              <a:rPr lang="el-GR" sz="1400" b="1" dirty="0" err="1" smtClean="0"/>
              <a:t>προσω</a:t>
            </a:r>
            <a:r>
              <a:rPr lang="el-GR" sz="1400" b="1" dirty="0" smtClean="0"/>
              <a:t> η </a:t>
            </a:r>
            <a:r>
              <a:rPr lang="el-GR" sz="1400" b="1" dirty="0" err="1" smtClean="0"/>
              <a:t>αναποδα</a:t>
            </a:r>
            <a:r>
              <a:rPr lang="el-GR" sz="1400" b="1" dirty="0" smtClean="0"/>
              <a:t> της </a:t>
            </a:r>
            <a:r>
              <a:rPr lang="el-GR" sz="1400" b="1" dirty="0" err="1" smtClean="0"/>
              <a:t>μηχανης</a:t>
            </a:r>
            <a:r>
              <a:rPr lang="el-GR" sz="1400" b="1" dirty="0" smtClean="0"/>
              <a:t>. </a:t>
            </a:r>
            <a:r>
              <a:rPr lang="el-GR" sz="1400" b="1" dirty="0" err="1" smtClean="0"/>
              <a:t>Διακρινεται</a:t>
            </a:r>
            <a:r>
              <a:rPr lang="el-GR" sz="1400" b="1" dirty="0" smtClean="0"/>
              <a:t> </a:t>
            </a:r>
            <a:r>
              <a:rPr lang="el-GR" sz="1400" b="1" dirty="0" err="1" smtClean="0"/>
              <a:t>επισης</a:t>
            </a:r>
            <a:r>
              <a:rPr lang="el-GR" sz="1400" b="1" dirty="0" smtClean="0"/>
              <a:t> η </a:t>
            </a:r>
            <a:r>
              <a:rPr lang="el-GR" sz="1400" b="1" dirty="0" err="1" smtClean="0"/>
              <a:t>ρυθμιστικη</a:t>
            </a:r>
            <a:r>
              <a:rPr lang="el-GR" sz="1400" b="1" dirty="0" smtClean="0"/>
              <a:t> </a:t>
            </a:r>
            <a:r>
              <a:rPr lang="el-GR" sz="1400" b="1" dirty="0" err="1" smtClean="0"/>
              <a:t>βαλβιδα</a:t>
            </a:r>
            <a:r>
              <a:rPr lang="el-GR" sz="1400" b="1" dirty="0" smtClean="0"/>
              <a:t> της </a:t>
            </a:r>
            <a:r>
              <a:rPr lang="el-GR" sz="1400" b="1" dirty="0" err="1" smtClean="0"/>
              <a:t>πιεσεως</a:t>
            </a:r>
            <a:r>
              <a:rPr lang="el-GR" sz="1400" b="1" dirty="0" smtClean="0"/>
              <a:t> </a:t>
            </a:r>
            <a:r>
              <a:rPr lang="el-GR" sz="1400" b="1" dirty="0" err="1" smtClean="0"/>
              <a:t>καταθλιψεως</a:t>
            </a:r>
            <a:r>
              <a:rPr lang="el-GR" sz="1400" b="1" dirty="0" smtClean="0"/>
              <a:t> του </a:t>
            </a:r>
            <a:r>
              <a:rPr lang="el-GR" sz="1400" b="1" dirty="0" err="1" smtClean="0"/>
              <a:t>λαδιου</a:t>
            </a:r>
            <a:r>
              <a:rPr lang="el-GR" sz="1400" b="1" dirty="0" smtClean="0"/>
              <a:t> με την </a:t>
            </a:r>
            <a:r>
              <a:rPr lang="el-GR" sz="1400" b="1" dirty="0" err="1" smtClean="0"/>
              <a:t>οποια</a:t>
            </a:r>
            <a:r>
              <a:rPr lang="el-GR" sz="1400" b="1" dirty="0" smtClean="0"/>
              <a:t> </a:t>
            </a:r>
            <a:r>
              <a:rPr lang="el-GR" sz="1400" b="1" dirty="0" err="1" smtClean="0"/>
              <a:t>ρυθμιζεται</a:t>
            </a:r>
            <a:r>
              <a:rPr lang="el-GR" sz="1400" b="1" dirty="0" smtClean="0"/>
              <a:t> η </a:t>
            </a:r>
            <a:r>
              <a:rPr lang="el-GR" sz="1400" b="1" dirty="0" err="1" smtClean="0"/>
              <a:t>ποσοτητα</a:t>
            </a:r>
            <a:r>
              <a:rPr lang="el-GR" sz="1400" b="1" dirty="0" smtClean="0"/>
              <a:t> του </a:t>
            </a:r>
            <a:r>
              <a:rPr lang="el-GR" sz="1400" b="1" dirty="0" err="1" smtClean="0"/>
              <a:t>λαδιου</a:t>
            </a:r>
            <a:r>
              <a:rPr lang="el-GR" sz="1400" b="1" dirty="0" smtClean="0"/>
              <a:t> που από την </a:t>
            </a:r>
            <a:r>
              <a:rPr lang="el-GR" sz="1400" b="1" dirty="0" err="1" smtClean="0"/>
              <a:t>καταθλιψη</a:t>
            </a:r>
            <a:r>
              <a:rPr lang="el-GR" sz="1400" b="1" dirty="0" smtClean="0"/>
              <a:t> </a:t>
            </a:r>
            <a:r>
              <a:rPr lang="el-GR" sz="1400" b="1" dirty="0" err="1" smtClean="0"/>
              <a:t>επιστρεφει</a:t>
            </a:r>
            <a:r>
              <a:rPr lang="el-GR" sz="1400" b="1" dirty="0" smtClean="0"/>
              <a:t> στην </a:t>
            </a:r>
            <a:r>
              <a:rPr lang="el-GR" sz="1400" b="1" dirty="0" err="1" smtClean="0"/>
              <a:t>αναρροφηση</a:t>
            </a:r>
            <a:endParaRPr lang="el-GR" sz="1400" b="1" dirty="0"/>
          </a:p>
        </p:txBody>
      </p:sp>
      <p:cxnSp>
        <p:nvCxnSpPr>
          <p:cNvPr id="10" name="9 - Ευθύγραμμο βέλος σύνδεσης"/>
          <p:cNvCxnSpPr/>
          <p:nvPr/>
        </p:nvCxnSpPr>
        <p:spPr>
          <a:xfrm flipH="1" flipV="1">
            <a:off x="467544" y="2420888"/>
            <a:ext cx="129614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 flipH="1">
            <a:off x="467544" y="3501008"/>
            <a:ext cx="129614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 flipV="1">
            <a:off x="4644008" y="1988840"/>
            <a:ext cx="86409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- Ευθύγραμμο βέλος σύνδεσης"/>
          <p:cNvCxnSpPr/>
          <p:nvPr/>
        </p:nvCxnSpPr>
        <p:spPr>
          <a:xfrm>
            <a:off x="4716016" y="3429000"/>
            <a:ext cx="144016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- TextBox"/>
          <p:cNvSpPr txBox="1"/>
          <p:nvPr/>
        </p:nvSpPr>
        <p:spPr>
          <a:xfrm>
            <a:off x="5508104" y="18448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Valve 1</a:t>
            </a:r>
            <a:endParaRPr lang="el-GR" dirty="0"/>
          </a:p>
        </p:txBody>
      </p:sp>
      <p:sp>
        <p:nvSpPr>
          <p:cNvPr id="19" name="18 - TextBox"/>
          <p:cNvSpPr txBox="1"/>
          <p:nvPr/>
        </p:nvSpPr>
        <p:spPr>
          <a:xfrm>
            <a:off x="6156176" y="43651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Valve 2</a:t>
            </a:r>
            <a:endParaRPr lang="el-GR" dirty="0"/>
          </a:p>
        </p:txBody>
      </p:sp>
      <p:sp>
        <p:nvSpPr>
          <p:cNvPr id="20" name="19 - TextBox"/>
          <p:cNvSpPr txBox="1"/>
          <p:nvPr/>
        </p:nvSpPr>
        <p:spPr>
          <a:xfrm>
            <a:off x="0" y="2204864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Valve 3 </a:t>
            </a:r>
            <a:endParaRPr lang="el-GR" dirty="0"/>
          </a:p>
        </p:txBody>
      </p:sp>
      <p:sp>
        <p:nvSpPr>
          <p:cNvPr id="21" name="20 - TextBox"/>
          <p:cNvSpPr txBox="1"/>
          <p:nvPr/>
        </p:nvSpPr>
        <p:spPr>
          <a:xfrm>
            <a:off x="0" y="4437112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Valve 4</a:t>
            </a:r>
            <a:endParaRPr lang="el-GR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848872" cy="66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GEORGE\Desktop\αντλια εσωτερικης οδοντωσεως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5021851" cy="4525963"/>
          </a:xfrm>
          <a:prstGeom prst="rect">
            <a:avLst/>
          </a:prstGeom>
          <a:noFill/>
        </p:spPr>
      </p:pic>
      <p:pic>
        <p:nvPicPr>
          <p:cNvPr id="2052" name="Picture 4" descr="C:\Users\GEORGE\Desktop\internal gear pum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9" y="1844824"/>
            <a:ext cx="5184575" cy="4671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074" name="Picture 2" descr="C:\Users\GEORGE\Desktop\mpla mpa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8727" y="1600200"/>
            <a:ext cx="6446545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7848872" cy="66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708920"/>
            <a:ext cx="5976664" cy="179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676875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" y="1628800"/>
            <a:ext cx="7686675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12879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GEORGE\Desktop\lob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00200"/>
            <a:ext cx="8208912" cy="4525963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852936"/>
            <a:ext cx="74168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dirty="0" smtClean="0"/>
              <a:t>ΚΑΤΑΤΑΞΗ ΤΩΝ ΑΝΤΛΙΩΝ</a:t>
            </a:r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82296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 descr="C:\Users\GEORGE\Downloads\LobePump_en.svg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6395" y="1600200"/>
            <a:ext cx="6431209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32656"/>
            <a:ext cx="712879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806489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84887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8229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84887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00200"/>
            <a:ext cx="8424936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84887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00200"/>
            <a:ext cx="8640960" cy="50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8229600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92696"/>
            <a:ext cx="784887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776864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00200"/>
            <a:ext cx="8208912" cy="49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1600200"/>
            <a:ext cx="7776864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7776864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82296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7776864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776864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5"/>
            <a:ext cx="8352928" cy="513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dirty="0" smtClean="0"/>
              <a:t>ΚΑΤΑΤΑΞΗ ΤΩΝ ΑΝΤΛΙΩΝ</a:t>
            </a:r>
            <a:endParaRPr lang="el-G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8229600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7704856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56792"/>
            <a:ext cx="82296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6390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00808"/>
            <a:ext cx="7920880" cy="501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548681"/>
            <a:ext cx="777686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820891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68316"/>
            <a:ext cx="8229600" cy="46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5" y="548681"/>
            <a:ext cx="777686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4338" name="Picture 2" descr="C:\Users\GEORGE\Desktop\Untitled.pngb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8229600" cy="369668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5" y="548681"/>
            <a:ext cx="777686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50680"/>
            <a:ext cx="8229600" cy="402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5" y="548681"/>
            <a:ext cx="777686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548681"/>
            <a:ext cx="777686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784887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548681"/>
            <a:ext cx="777686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82296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548681"/>
            <a:ext cx="777686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4697" y="1600200"/>
            <a:ext cx="721460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548681"/>
            <a:ext cx="777686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82296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>ΧΑΡΑΚΤΗΡΙΣΤΙΚΑ ΣΤΟΙΧΕΙΑ ΤΩΝ ΑΝΤΛΙΩΝ</a:t>
            </a:r>
            <a:endParaRPr lang="el-GR" dirty="0"/>
          </a:p>
        </p:txBody>
      </p:sp>
      <p:pic>
        <p:nvPicPr>
          <p:cNvPr id="71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8229600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620688"/>
            <a:ext cx="763284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315" y="1600200"/>
            <a:ext cx="779937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63284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552" y="1600200"/>
            <a:ext cx="497489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63284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00200"/>
            <a:ext cx="8280920" cy="47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20688"/>
            <a:ext cx="51149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00200"/>
            <a:ext cx="8064896" cy="50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00200"/>
            <a:ext cx="7848871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620688"/>
            <a:ext cx="51149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5533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01852"/>
            <a:ext cx="8229600" cy="412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5533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56792"/>
            <a:ext cx="82296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84887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00200"/>
            <a:ext cx="8280920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848872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8800"/>
            <a:ext cx="82296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848872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8800"/>
            <a:ext cx="82296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l-GR" sz="3200" dirty="0" smtClean="0"/>
              <a:t>ΤΑ ΥΨΗ ΤΩΝ ΑΝΤΛΙΩΝ ΚΑΙ Η ΜΕΤΡΗΣΗ ΤΟΥΣ</a:t>
            </a:r>
            <a:endParaRPr lang="el-GR" sz="3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82296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848872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56792"/>
            <a:ext cx="822960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848872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683" y="1600200"/>
            <a:ext cx="7820633" cy="49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848872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46920"/>
            <a:ext cx="8229600" cy="463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029325" cy="819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8800"/>
            <a:ext cx="8229600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1763688" y="1124745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ΠΛΟΙΟ ΑΤΜΟΚΙΝΗΤΟ ΜΕ ΑΤΜΟΣΤΡΟΒΙΛΟ</a:t>
            </a:r>
            <a:endParaRPr lang="el-GR" b="1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029325" cy="819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6" name="5 - TextBox"/>
          <p:cNvSpPr txBox="1"/>
          <p:nvPr/>
        </p:nvSpPr>
        <p:spPr>
          <a:xfrm>
            <a:off x="1619672" y="1052736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ΠΛΟΙΟ    ΑΤΜΟΚΙΝΗΤΟ ΜΕ ΑΤΜΟΣΤΡΟΒΙΛΟ</a:t>
            </a:r>
            <a:endParaRPr lang="el-GR" b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184" y="1600200"/>
            <a:ext cx="8119632" cy="49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029325" cy="819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5" name="4 - TextBox"/>
          <p:cNvSpPr txBox="1"/>
          <p:nvPr/>
        </p:nvSpPr>
        <p:spPr>
          <a:xfrm>
            <a:off x="1475656" y="105273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ΠΛΟΙΟ  ΑΤΜΟΚΙΝΗΤΟ ΜΕ ΑΤΜΟΣΤΡΟΒΙΛΟ</a:t>
            </a:r>
            <a:endParaRPr lang="el-GR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56792"/>
            <a:ext cx="8229600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029325" cy="819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5" name="4 - TextBox"/>
          <p:cNvSpPr txBox="1"/>
          <p:nvPr/>
        </p:nvSpPr>
        <p:spPr>
          <a:xfrm>
            <a:off x="1475656" y="105273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ΠΛΟΙΟ   ΑΤΜΟΚΙΝΗΤΟ ΜΕ ΑΤΜΟΣΤΡΟΒΙΛΟ</a:t>
            </a:r>
            <a:endParaRPr lang="el-GR" b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53410"/>
            <a:ext cx="8229600" cy="455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029325" cy="819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5" name="4 - TextBox"/>
          <p:cNvSpPr txBox="1"/>
          <p:nvPr/>
        </p:nvSpPr>
        <p:spPr>
          <a:xfrm>
            <a:off x="1475656" y="112474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ΠΛΟΙΟ    ΑΤΜΟΚΙΝΗΤΟ ΜΕ ΑΤΜΟΣΤΡΟΒΙΛΟ</a:t>
            </a:r>
            <a:endParaRPr lang="el-GR" b="1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13486"/>
            <a:ext cx="8229600" cy="483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029325" cy="819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5" name="4 - TextBox"/>
          <p:cNvSpPr txBox="1"/>
          <p:nvPr/>
        </p:nvSpPr>
        <p:spPr>
          <a:xfrm>
            <a:off x="1475656" y="112474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ΠΛΟΙΟ   ΑΤΜΟΚΙΝΗΤΟ   ΜΕ  ΑΤΜΟΣΤΡΟΒΙΛΟ</a:t>
            </a:r>
            <a:endParaRPr lang="el-GR" b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8801"/>
            <a:ext cx="82296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el-G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029325" cy="819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5" name="4 - TextBox"/>
          <p:cNvSpPr txBox="1"/>
          <p:nvPr/>
        </p:nvSpPr>
        <p:spPr>
          <a:xfrm>
            <a:off x="1475656" y="105273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ΠΛΟΙΟ ΑΤΜΟΚΙΝΗΤΟ ΜΕ  ΑΤΜΟΣΤΡΟΒΙΛΟ</a:t>
            </a:r>
            <a:endParaRPr lang="el-GR" b="1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852" y="1600200"/>
            <a:ext cx="8274620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793</Words>
  <Application>Microsoft Office PowerPoint</Application>
  <PresentationFormat>Προβολή στην οθόνη (4:3)</PresentationFormat>
  <Paragraphs>152</Paragraphs>
  <Slides>134</Slides>
  <Notes>6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134</vt:i4>
      </vt:variant>
    </vt:vector>
  </HeadingPairs>
  <TitlesOfParts>
    <vt:vector size="135" baseType="lpstr">
      <vt:lpstr>Θέμα του Office</vt:lpstr>
      <vt:lpstr>ΒΟΗΘΗΤΙΚΑ ΜΗΧΑΝΗΜΑΤΑ  Β΄ ΕΞΑΜΗΝΟ </vt:lpstr>
      <vt:lpstr>ΑΝΤΛΙΕΣ</vt:lpstr>
      <vt:lpstr>ΑΝΤΛΙΕΣ</vt:lpstr>
      <vt:lpstr>ΑΝΤΛΙΕΣ</vt:lpstr>
      <vt:lpstr>ΚΑΤΑΤΑΞΗ ΤΩΝ ΑΝΤΛΙΩΝ</vt:lpstr>
      <vt:lpstr>ΚΑΤΑΤΑΞΗ ΤΩΝ ΑΝΤΛΙΩΝ</vt:lpstr>
      <vt:lpstr>ΚΑΤΑΤΑΞΗ ΤΩΝ ΑΝΤΛΙΩΝ</vt:lpstr>
      <vt:lpstr>ΧΑΡΑΚΤΗΡΙΣΤΙΚΑ ΣΤΟΙΧΕΙΑ ΤΩΝ ΑΝΤΛΙΩΝ</vt:lpstr>
      <vt:lpstr>ΤΑ ΥΨΗ ΤΩΝ ΑΝΤΛΙΩΝ ΚΑΙ Η ΜΕΤΡΗΣΗ ΤΟΥΣ</vt:lpstr>
      <vt:lpstr>ΤΑ ΥΨΗ ΤΩΝ ΑΝΤΛΙΩΝ ΚΑΙ Η ΜΕΤΡΗΣΗ ΤΟΥΣ</vt:lpstr>
      <vt:lpstr>ΤΑ ΥΨΗ ΤΩΝ ΑΝΤΛΙΩΝ ΚΑΙ Η ΜΕΤΡΗΣΗ ΤΟΥΣ</vt:lpstr>
      <vt:lpstr>ΤΑ ΥΨΗ ΤΩΝ ΑΝΤΛΙΩΝ ΚΑΙ Η ΜΕΤΡΗΣΗ ΤΟΥΣ</vt:lpstr>
      <vt:lpstr>ΤΑ ΥΨΗ ΤΩΝ ΑΝΤΛΙΩΝ ΚΑΙ Η ΜΕΤΡΗΣΗ ΤΟΥΣ</vt:lpstr>
      <vt:lpstr>ΤΑ ΥΨΗ ΤΩΝ ΑΝΤΛΙΩΝ ΚΑΙ Η ΜΕΤΡΗΣΗ ΤΟΥΣ</vt:lpstr>
      <vt:lpstr>ΓΡΑΦΙΚΗ ΑΠΕΙΚΟΝΙΣΗ ΤΩΝ ΥΨΩΝ</vt:lpstr>
      <vt:lpstr>ΓΡΑΦΙΚΗ ΑΠΕΙΚΟΝΙΣΗ ΤΩΝ ΥΨΩΝ</vt:lpstr>
      <vt:lpstr>ΤΑ ΥΨΗ ΤΩΝ ΑΝΤΛΙΩΝ ΚΑΙ Η ΜΕΤΡΗΣΗ ΤΟΥΣ</vt:lpstr>
      <vt:lpstr>ΤΑ ΥΨΗ ΤΩΝ ΑΝΤΛΙΩΝ ΚΑΙ Η ΜΕΤΡΗΣΗ ΤΟΥΣ</vt:lpstr>
      <vt:lpstr>ΤΑ ΥΨΗ ΤΩΝ ΑΝΤΛΙΩΝ ΚΑΙ Η ΜΕΤΡΗΣΗ ΤΟΥΣ</vt:lpstr>
      <vt:lpstr>ΤΑ ΥΨΗ ΤΩΝ ΑΝΤΛΙΩΝ ΚΑΙ Η ΜΕΤΡΗΣΗ ΤΟΥΣ</vt:lpstr>
      <vt:lpstr>ΤΑ ΥΨΗ ΤΩΝ ΑΝΤΛΙΩΝ ΚΑΙ Η ΜΕΤΡΗΣΗ ΤΟΥΣ</vt:lpstr>
      <vt:lpstr>Η ΑΝΑΡΡΟΦΗΣΗ ΤΗΣ ΑΝΤΛΙΑΣ</vt:lpstr>
      <vt:lpstr>Η ΑΝΑΡΡΟΦΗΣΗ ΤΗΣ ΑΝΤΛΙΑΣ</vt:lpstr>
      <vt:lpstr>Η ΑΝΑΡΡΟΦΗΣΗ ΤΗΣ ΑΝΤΛΙΑΣ</vt:lpstr>
      <vt:lpstr>Η ΑΝΑΡΡΟΦΗΣΗ ΤΗΣ ΑΝΤΛΙΑΣ</vt:lpstr>
      <vt:lpstr>Η ΑΝΑΡΡΟΦΗΣΗ ΤΗΣ ΑΝΤΛΙΑΣ</vt:lpstr>
      <vt:lpstr>Η ΑΝΑΡΡΟΦΗΣΗ ΤΗΣ ΑΝΤΛΙΑΣ</vt:lpstr>
      <vt:lpstr>Η ΑΝΑΡΡΟΦΗΣΗ ΤΗΣ ΑΝΤΛΙΑΣ</vt:lpstr>
      <vt:lpstr>Διαφάνεια 29</vt:lpstr>
      <vt:lpstr>Διαφάνεια 30</vt:lpstr>
      <vt:lpstr>Διαφάνεια 31</vt:lpstr>
      <vt:lpstr>Διαφάνεια 32</vt:lpstr>
      <vt:lpstr>ΑΝΑΡΡΟΦΗΤΙΚΗ ΑΝΤΛΙΑ</vt:lpstr>
      <vt:lpstr>ΑΝΑΡΡΟΦΗΤΙΚΗ ΑΝΤΛΙΑ</vt:lpstr>
      <vt:lpstr>Διαφάνεια 35</vt:lpstr>
      <vt:lpstr>Διαφάνεια 36</vt:lpstr>
      <vt:lpstr>ΕΜΒΟΛΟΦΟΡΕΣ ΑΝΤΛΙΕΣ</vt:lpstr>
      <vt:lpstr>Διαφάνεια 38</vt:lpstr>
      <vt:lpstr>Διαφάνεια 39</vt:lpstr>
      <vt:lpstr>Διαφάνεια 40</vt:lpstr>
      <vt:lpstr>ΒΑΛΒΙΔΕΣ</vt:lpstr>
      <vt:lpstr>Διαφάνεια 42</vt:lpstr>
      <vt:lpstr>ΒΑΛΒΙΔΕΣ</vt:lpstr>
      <vt:lpstr>ΑΕΡΟΚΩΔΩΝΕΣ</vt:lpstr>
      <vt:lpstr>ΑΕΡΟΚΩΔΩΝΕΣ</vt:lpstr>
      <vt:lpstr>ΑΕΡΟΚΩΔΩΝΕΣ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  <vt:lpstr>Διαφάνεια 91</vt:lpstr>
      <vt:lpstr>Διαφάνεια 92</vt:lpstr>
      <vt:lpstr>Διαφάνεια 93</vt:lpstr>
      <vt:lpstr>Διαφάνεια 94</vt:lpstr>
      <vt:lpstr>Διαφάνεια 95</vt:lpstr>
      <vt:lpstr>Διαφάνεια 96</vt:lpstr>
      <vt:lpstr>Διαφάνεια 97</vt:lpstr>
      <vt:lpstr>Διαφάνεια 98</vt:lpstr>
      <vt:lpstr>Διαφάνεια 99</vt:lpstr>
      <vt:lpstr>Διαφάνεια 100</vt:lpstr>
      <vt:lpstr>Διαφάνεια 101</vt:lpstr>
      <vt:lpstr>Διαφάνεια 102</vt:lpstr>
      <vt:lpstr>Διαφάνεια 103</vt:lpstr>
      <vt:lpstr>Διαφάνεια 104</vt:lpstr>
      <vt:lpstr>Διαφάνεια 105</vt:lpstr>
      <vt:lpstr>Διαφάνεια 106</vt:lpstr>
      <vt:lpstr>Διαφάνεια 107</vt:lpstr>
      <vt:lpstr>Διαφάνεια 108</vt:lpstr>
      <vt:lpstr>ΜΗΧΑΝΗΜΑΤΑ ΑΣΦΑΛΕΙΑΣ</vt:lpstr>
      <vt:lpstr>ΜΗΧΑΝΗΜΑΤΑ ΑΣΦΑΛΕΙΑΣ</vt:lpstr>
      <vt:lpstr>ΜΗΧΑΝΗΜΑΤΑ ΑΣΦΑΛΕΙΑΣ</vt:lpstr>
      <vt:lpstr>ΜΗΧΑΝΗΜΑΤΑ ΑΣΦΑΛΕΙΑΣ</vt:lpstr>
      <vt:lpstr>Διαφάνεια 113</vt:lpstr>
      <vt:lpstr>Διαφάνεια 114</vt:lpstr>
      <vt:lpstr>Διαφάνεια 115</vt:lpstr>
      <vt:lpstr>Διαφάνεια 116</vt:lpstr>
      <vt:lpstr>Διαφάνεια 117</vt:lpstr>
      <vt:lpstr>ΜΗΧΑΝΗΜΑΤΑ ΦΟΡΤΙΟΥ</vt:lpstr>
      <vt:lpstr>ΜΗΧΑΝΗΜΑΤΑ ΦΟΡΤΙΟΥ</vt:lpstr>
      <vt:lpstr>ΒΑΣΙΚΑ ΔΙΚΤΥΑ</vt:lpstr>
      <vt:lpstr>ΒΑΣΙΚΑ ΔΙΚΤΥΑ</vt:lpstr>
      <vt:lpstr>ΒΑΣΙΚΑ ΔΙΚΤΥΑ</vt:lpstr>
      <vt:lpstr>ΒΑΣΙΚΑ ΔΙΚΤΥΑ</vt:lpstr>
      <vt:lpstr>ΒΑΣΙΚΑ ΔΙΚΤΥΑ</vt:lpstr>
      <vt:lpstr>ΕΝΑΛΛΑΚΤΗΡΕΣ ΘΕΡΜΟΤΗΤΑΣ</vt:lpstr>
      <vt:lpstr>ΓΕΝΙΚΑ</vt:lpstr>
      <vt:lpstr>ΕΝΑΛΛΑΚΤΗΡΕΣ ΘΕΡΜΟΤΗΤΑΣ</vt:lpstr>
      <vt:lpstr>ΕΝΑΛΛΑΚΤΗΡΕΣ ΘΕΡΜΟΤΗΤΑΣ</vt:lpstr>
      <vt:lpstr>ΚΑΤΑΤΑΞΗ ΕΝΑΛΛΑΚΤΗΡΩΝ ΘΕΡΜΟΤΗΤΑΣ</vt:lpstr>
      <vt:lpstr>ΚΑΤΑΤΑΞΗ ΕΝΑΛΛΑΚΤΗΡΩΝ ΘΕΡΜΟΤΗΤΑΣ</vt:lpstr>
      <vt:lpstr>ΚΑΤΑΤΑΞΗ ΕΝΑΛΛΑΚΤΗΡΩΝ ΘΕΡΜΟΤΗΤΑΣ</vt:lpstr>
      <vt:lpstr>ΚΑΤΑΤΑΞΗ ΕΝΑΛΛΑΚΤΗΡΩΝ ΘΕΡΜΟΤΗΤΑΣ</vt:lpstr>
      <vt:lpstr>ΚΑΤΑΤΑΞΗ ΕΝΑΛΛΑΚΤΗΡΩΝ ΘΕΡΜΟΤΗΤΑΣ</vt:lpstr>
      <vt:lpstr>Η ΜΕΤΑΔΟΣΗ ΤΗΣ ΘΕΡΜΟΤΗΤΑΣ ΣΤΟΥΣ ΕΝΑΛΛΑΚΤΗΡΕΣ ΕΠΙΦΑΝΕΙΑΣ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ΒΟΗΘΗΤΙΚΑ ΜΗΧΑΝΗΜΑΤΑ  Β΄ ΕΞΑΜΗΝΟ</dc:title>
  <dc:creator>GEORGE</dc:creator>
  <cp:lastModifiedBy>GEORGE</cp:lastModifiedBy>
  <cp:revision>148</cp:revision>
  <dcterms:created xsi:type="dcterms:W3CDTF">2020-03-13T07:12:55Z</dcterms:created>
  <dcterms:modified xsi:type="dcterms:W3CDTF">2020-05-22T19:44:11Z</dcterms:modified>
</cp:coreProperties>
</file>