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5" r:id="rId20"/>
    <p:sldId id="274" r:id="rId21"/>
    <p:sldId id="281" r:id="rId22"/>
    <p:sldId id="282" r:id="rId23"/>
    <p:sldId id="283" r:id="rId24"/>
    <p:sldId id="284" r:id="rId25"/>
    <p:sldId id="280" r:id="rId26"/>
    <p:sldId id="277" r:id="rId27"/>
    <p:sldId id="278" r:id="rId28"/>
    <p:sldId id="279"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94660"/>
  </p:normalViewPr>
  <p:slideViewPr>
    <p:cSldViewPr snapToGrid="0">
      <p:cViewPr varScale="1">
        <p:scale>
          <a:sx n="107" d="100"/>
          <a:sy n="107" d="100"/>
        </p:scale>
        <p:origin x="31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1016A85-9D60-4761-E4D4-9B12F9A9FB93}"/>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0BD434F8-39FC-0CA4-DA08-93D00E2FDB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AD539694-5679-7C1A-A9C0-F83029B81287}"/>
              </a:ext>
            </a:extLst>
          </p:cNvPr>
          <p:cNvSpPr>
            <a:spLocks noGrp="1"/>
          </p:cNvSpPr>
          <p:nvPr>
            <p:ph type="dt" sz="half" idx="10"/>
          </p:nvPr>
        </p:nvSpPr>
        <p:spPr/>
        <p:txBody>
          <a:bodyPr/>
          <a:lstStyle/>
          <a:p>
            <a:fld id="{E2A35EE0-F1D0-444B-80FC-2F8F3154497F}" type="datetimeFigureOut">
              <a:rPr lang="el-GR" smtClean="0"/>
              <a:t>10/4/2024</a:t>
            </a:fld>
            <a:endParaRPr lang="el-GR"/>
          </a:p>
        </p:txBody>
      </p:sp>
      <p:sp>
        <p:nvSpPr>
          <p:cNvPr id="5" name="Θέση υποσέλιδου 4">
            <a:extLst>
              <a:ext uri="{FF2B5EF4-FFF2-40B4-BE49-F238E27FC236}">
                <a16:creationId xmlns:a16="http://schemas.microsoft.com/office/drawing/2014/main" id="{1D900053-73A2-5917-D84A-F406522406AB}"/>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4C33E661-B456-BF07-A82E-A0BAD5083E93}"/>
              </a:ext>
            </a:extLst>
          </p:cNvPr>
          <p:cNvSpPr>
            <a:spLocks noGrp="1"/>
          </p:cNvSpPr>
          <p:nvPr>
            <p:ph type="sldNum" sz="quarter" idx="12"/>
          </p:nvPr>
        </p:nvSpPr>
        <p:spPr/>
        <p:txBody>
          <a:bodyPr/>
          <a:lstStyle/>
          <a:p>
            <a:fld id="{D3F36396-8D9E-454C-A21F-E747D2122D52}" type="slidenum">
              <a:rPr lang="el-GR" smtClean="0"/>
              <a:t>‹#›</a:t>
            </a:fld>
            <a:endParaRPr lang="el-GR"/>
          </a:p>
        </p:txBody>
      </p:sp>
    </p:spTree>
    <p:extLst>
      <p:ext uri="{BB962C8B-B14F-4D97-AF65-F5344CB8AC3E}">
        <p14:creationId xmlns:p14="http://schemas.microsoft.com/office/powerpoint/2010/main" val="1115680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9AAD9A7-83D2-4BAC-6E57-5373368E2873}"/>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28300BBA-B36B-0795-C9F8-B27CE38C6D20}"/>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F1384C14-3F9C-FC78-EE22-55E84058051F}"/>
              </a:ext>
            </a:extLst>
          </p:cNvPr>
          <p:cNvSpPr>
            <a:spLocks noGrp="1"/>
          </p:cNvSpPr>
          <p:nvPr>
            <p:ph type="dt" sz="half" idx="10"/>
          </p:nvPr>
        </p:nvSpPr>
        <p:spPr/>
        <p:txBody>
          <a:bodyPr/>
          <a:lstStyle/>
          <a:p>
            <a:fld id="{E2A35EE0-F1D0-444B-80FC-2F8F3154497F}" type="datetimeFigureOut">
              <a:rPr lang="el-GR" smtClean="0"/>
              <a:t>10/4/2024</a:t>
            </a:fld>
            <a:endParaRPr lang="el-GR"/>
          </a:p>
        </p:txBody>
      </p:sp>
      <p:sp>
        <p:nvSpPr>
          <p:cNvPr id="5" name="Θέση υποσέλιδου 4">
            <a:extLst>
              <a:ext uri="{FF2B5EF4-FFF2-40B4-BE49-F238E27FC236}">
                <a16:creationId xmlns:a16="http://schemas.microsoft.com/office/drawing/2014/main" id="{02095FA6-C1EC-4414-EAD6-15143A7F9D5B}"/>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862BCB58-DD38-1787-E8C0-654849DF945B}"/>
              </a:ext>
            </a:extLst>
          </p:cNvPr>
          <p:cNvSpPr>
            <a:spLocks noGrp="1"/>
          </p:cNvSpPr>
          <p:nvPr>
            <p:ph type="sldNum" sz="quarter" idx="12"/>
          </p:nvPr>
        </p:nvSpPr>
        <p:spPr/>
        <p:txBody>
          <a:bodyPr/>
          <a:lstStyle/>
          <a:p>
            <a:fld id="{D3F36396-8D9E-454C-A21F-E747D2122D52}" type="slidenum">
              <a:rPr lang="el-GR" smtClean="0"/>
              <a:t>‹#›</a:t>
            </a:fld>
            <a:endParaRPr lang="el-GR"/>
          </a:p>
        </p:txBody>
      </p:sp>
    </p:spTree>
    <p:extLst>
      <p:ext uri="{BB962C8B-B14F-4D97-AF65-F5344CB8AC3E}">
        <p14:creationId xmlns:p14="http://schemas.microsoft.com/office/powerpoint/2010/main" val="1633284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79E9533A-ABD8-4BD8-DEC5-B1086CD250F8}"/>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57C7910F-3983-F3FE-1487-07E0BB61B3CB}"/>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784F848C-64EC-EF62-77A5-7160DC53066E}"/>
              </a:ext>
            </a:extLst>
          </p:cNvPr>
          <p:cNvSpPr>
            <a:spLocks noGrp="1"/>
          </p:cNvSpPr>
          <p:nvPr>
            <p:ph type="dt" sz="half" idx="10"/>
          </p:nvPr>
        </p:nvSpPr>
        <p:spPr/>
        <p:txBody>
          <a:bodyPr/>
          <a:lstStyle/>
          <a:p>
            <a:fld id="{E2A35EE0-F1D0-444B-80FC-2F8F3154497F}" type="datetimeFigureOut">
              <a:rPr lang="el-GR" smtClean="0"/>
              <a:t>10/4/2024</a:t>
            </a:fld>
            <a:endParaRPr lang="el-GR"/>
          </a:p>
        </p:txBody>
      </p:sp>
      <p:sp>
        <p:nvSpPr>
          <p:cNvPr id="5" name="Θέση υποσέλιδου 4">
            <a:extLst>
              <a:ext uri="{FF2B5EF4-FFF2-40B4-BE49-F238E27FC236}">
                <a16:creationId xmlns:a16="http://schemas.microsoft.com/office/drawing/2014/main" id="{87195FBC-623E-69B1-C912-9569323871C1}"/>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BDB9E0F8-51A5-A2D3-7745-24518CC8FEE5}"/>
              </a:ext>
            </a:extLst>
          </p:cNvPr>
          <p:cNvSpPr>
            <a:spLocks noGrp="1"/>
          </p:cNvSpPr>
          <p:nvPr>
            <p:ph type="sldNum" sz="quarter" idx="12"/>
          </p:nvPr>
        </p:nvSpPr>
        <p:spPr/>
        <p:txBody>
          <a:bodyPr/>
          <a:lstStyle/>
          <a:p>
            <a:fld id="{D3F36396-8D9E-454C-A21F-E747D2122D52}" type="slidenum">
              <a:rPr lang="el-GR" smtClean="0"/>
              <a:t>‹#›</a:t>
            </a:fld>
            <a:endParaRPr lang="el-GR"/>
          </a:p>
        </p:txBody>
      </p:sp>
    </p:spTree>
    <p:extLst>
      <p:ext uri="{BB962C8B-B14F-4D97-AF65-F5344CB8AC3E}">
        <p14:creationId xmlns:p14="http://schemas.microsoft.com/office/powerpoint/2010/main" val="363987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D21B55C-00FD-D48D-9AA0-BF0F6379B126}"/>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F1A6382D-DA6D-E19D-9932-E2B33DD9143D}"/>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117680B6-EFB0-B63D-D26A-2F8A005A1BD1}"/>
              </a:ext>
            </a:extLst>
          </p:cNvPr>
          <p:cNvSpPr>
            <a:spLocks noGrp="1"/>
          </p:cNvSpPr>
          <p:nvPr>
            <p:ph type="dt" sz="half" idx="10"/>
          </p:nvPr>
        </p:nvSpPr>
        <p:spPr/>
        <p:txBody>
          <a:bodyPr/>
          <a:lstStyle/>
          <a:p>
            <a:fld id="{E2A35EE0-F1D0-444B-80FC-2F8F3154497F}" type="datetimeFigureOut">
              <a:rPr lang="el-GR" smtClean="0"/>
              <a:t>10/4/2024</a:t>
            </a:fld>
            <a:endParaRPr lang="el-GR"/>
          </a:p>
        </p:txBody>
      </p:sp>
      <p:sp>
        <p:nvSpPr>
          <p:cNvPr id="5" name="Θέση υποσέλιδου 4">
            <a:extLst>
              <a:ext uri="{FF2B5EF4-FFF2-40B4-BE49-F238E27FC236}">
                <a16:creationId xmlns:a16="http://schemas.microsoft.com/office/drawing/2014/main" id="{BC0BD441-F92E-FC0E-31E1-8A7F5CC40E9B}"/>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4C7A184D-733A-BCE9-44B3-4DA445DF28B1}"/>
              </a:ext>
            </a:extLst>
          </p:cNvPr>
          <p:cNvSpPr>
            <a:spLocks noGrp="1"/>
          </p:cNvSpPr>
          <p:nvPr>
            <p:ph type="sldNum" sz="quarter" idx="12"/>
          </p:nvPr>
        </p:nvSpPr>
        <p:spPr/>
        <p:txBody>
          <a:bodyPr/>
          <a:lstStyle/>
          <a:p>
            <a:fld id="{D3F36396-8D9E-454C-A21F-E747D2122D52}" type="slidenum">
              <a:rPr lang="el-GR" smtClean="0"/>
              <a:t>‹#›</a:t>
            </a:fld>
            <a:endParaRPr lang="el-GR"/>
          </a:p>
        </p:txBody>
      </p:sp>
    </p:spTree>
    <p:extLst>
      <p:ext uri="{BB962C8B-B14F-4D97-AF65-F5344CB8AC3E}">
        <p14:creationId xmlns:p14="http://schemas.microsoft.com/office/powerpoint/2010/main" val="1476661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43D0F80-D2CB-1E91-17A8-7E2E003B4C88}"/>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41346C50-F2D4-7213-3711-B9CBCB1A45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BA736690-5211-62BA-FF01-17D297F120A2}"/>
              </a:ext>
            </a:extLst>
          </p:cNvPr>
          <p:cNvSpPr>
            <a:spLocks noGrp="1"/>
          </p:cNvSpPr>
          <p:nvPr>
            <p:ph type="dt" sz="half" idx="10"/>
          </p:nvPr>
        </p:nvSpPr>
        <p:spPr/>
        <p:txBody>
          <a:bodyPr/>
          <a:lstStyle/>
          <a:p>
            <a:fld id="{E2A35EE0-F1D0-444B-80FC-2F8F3154497F}" type="datetimeFigureOut">
              <a:rPr lang="el-GR" smtClean="0"/>
              <a:t>10/4/2024</a:t>
            </a:fld>
            <a:endParaRPr lang="el-GR"/>
          </a:p>
        </p:txBody>
      </p:sp>
      <p:sp>
        <p:nvSpPr>
          <p:cNvPr id="5" name="Θέση υποσέλιδου 4">
            <a:extLst>
              <a:ext uri="{FF2B5EF4-FFF2-40B4-BE49-F238E27FC236}">
                <a16:creationId xmlns:a16="http://schemas.microsoft.com/office/drawing/2014/main" id="{96036654-B4FA-41EB-B924-B39D6582C3A0}"/>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8D8D1E0E-E501-E77D-5754-A8BE41610112}"/>
              </a:ext>
            </a:extLst>
          </p:cNvPr>
          <p:cNvSpPr>
            <a:spLocks noGrp="1"/>
          </p:cNvSpPr>
          <p:nvPr>
            <p:ph type="sldNum" sz="quarter" idx="12"/>
          </p:nvPr>
        </p:nvSpPr>
        <p:spPr/>
        <p:txBody>
          <a:bodyPr/>
          <a:lstStyle/>
          <a:p>
            <a:fld id="{D3F36396-8D9E-454C-A21F-E747D2122D52}" type="slidenum">
              <a:rPr lang="el-GR" smtClean="0"/>
              <a:t>‹#›</a:t>
            </a:fld>
            <a:endParaRPr lang="el-GR"/>
          </a:p>
        </p:txBody>
      </p:sp>
    </p:spTree>
    <p:extLst>
      <p:ext uri="{BB962C8B-B14F-4D97-AF65-F5344CB8AC3E}">
        <p14:creationId xmlns:p14="http://schemas.microsoft.com/office/powerpoint/2010/main" val="2823081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3AC50A8-F62E-ABF8-258B-82E7CA6E6AEF}"/>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8F82D84C-CE9C-8569-9C82-58E833334CBA}"/>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66FF918C-5D1A-4E49-9A0C-4F5E83B52A21}"/>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F43690CD-DBE9-B9B1-8293-F32BB029CC4C}"/>
              </a:ext>
            </a:extLst>
          </p:cNvPr>
          <p:cNvSpPr>
            <a:spLocks noGrp="1"/>
          </p:cNvSpPr>
          <p:nvPr>
            <p:ph type="dt" sz="half" idx="10"/>
          </p:nvPr>
        </p:nvSpPr>
        <p:spPr/>
        <p:txBody>
          <a:bodyPr/>
          <a:lstStyle/>
          <a:p>
            <a:fld id="{E2A35EE0-F1D0-444B-80FC-2F8F3154497F}" type="datetimeFigureOut">
              <a:rPr lang="el-GR" smtClean="0"/>
              <a:t>10/4/2024</a:t>
            </a:fld>
            <a:endParaRPr lang="el-GR"/>
          </a:p>
        </p:txBody>
      </p:sp>
      <p:sp>
        <p:nvSpPr>
          <p:cNvPr id="6" name="Θέση υποσέλιδου 5">
            <a:extLst>
              <a:ext uri="{FF2B5EF4-FFF2-40B4-BE49-F238E27FC236}">
                <a16:creationId xmlns:a16="http://schemas.microsoft.com/office/drawing/2014/main" id="{B3CDF1D1-C638-CB6B-C9FA-27954FA08364}"/>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39EE85C8-FA0B-A418-AD59-48F6631C2D48}"/>
              </a:ext>
            </a:extLst>
          </p:cNvPr>
          <p:cNvSpPr>
            <a:spLocks noGrp="1"/>
          </p:cNvSpPr>
          <p:nvPr>
            <p:ph type="sldNum" sz="quarter" idx="12"/>
          </p:nvPr>
        </p:nvSpPr>
        <p:spPr/>
        <p:txBody>
          <a:bodyPr/>
          <a:lstStyle/>
          <a:p>
            <a:fld id="{D3F36396-8D9E-454C-A21F-E747D2122D52}" type="slidenum">
              <a:rPr lang="el-GR" smtClean="0"/>
              <a:t>‹#›</a:t>
            </a:fld>
            <a:endParaRPr lang="el-GR"/>
          </a:p>
        </p:txBody>
      </p:sp>
    </p:spTree>
    <p:extLst>
      <p:ext uri="{BB962C8B-B14F-4D97-AF65-F5344CB8AC3E}">
        <p14:creationId xmlns:p14="http://schemas.microsoft.com/office/powerpoint/2010/main" val="1724734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4B7CCB5-0A0B-D989-746D-CC911D1BEDFB}"/>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A1D43AD1-4BF5-57AB-D698-FEDF05E5A3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45554C00-5287-79D1-CE39-E24E6F1A2A96}"/>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158C421E-531E-57AC-1C5F-7CC7003205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2B8A8381-3727-3675-5494-58662BBFBA58}"/>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FE18CB60-3C36-692E-6864-40C98229341A}"/>
              </a:ext>
            </a:extLst>
          </p:cNvPr>
          <p:cNvSpPr>
            <a:spLocks noGrp="1"/>
          </p:cNvSpPr>
          <p:nvPr>
            <p:ph type="dt" sz="half" idx="10"/>
          </p:nvPr>
        </p:nvSpPr>
        <p:spPr/>
        <p:txBody>
          <a:bodyPr/>
          <a:lstStyle/>
          <a:p>
            <a:fld id="{E2A35EE0-F1D0-444B-80FC-2F8F3154497F}" type="datetimeFigureOut">
              <a:rPr lang="el-GR" smtClean="0"/>
              <a:t>10/4/2024</a:t>
            </a:fld>
            <a:endParaRPr lang="el-GR"/>
          </a:p>
        </p:txBody>
      </p:sp>
      <p:sp>
        <p:nvSpPr>
          <p:cNvPr id="8" name="Θέση υποσέλιδου 7">
            <a:extLst>
              <a:ext uri="{FF2B5EF4-FFF2-40B4-BE49-F238E27FC236}">
                <a16:creationId xmlns:a16="http://schemas.microsoft.com/office/drawing/2014/main" id="{1E52839D-5DB4-B4A9-8EDC-C8BD366B7D78}"/>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6B574786-4926-DDB5-9EF4-16F7B904927F}"/>
              </a:ext>
            </a:extLst>
          </p:cNvPr>
          <p:cNvSpPr>
            <a:spLocks noGrp="1"/>
          </p:cNvSpPr>
          <p:nvPr>
            <p:ph type="sldNum" sz="quarter" idx="12"/>
          </p:nvPr>
        </p:nvSpPr>
        <p:spPr/>
        <p:txBody>
          <a:bodyPr/>
          <a:lstStyle/>
          <a:p>
            <a:fld id="{D3F36396-8D9E-454C-A21F-E747D2122D52}" type="slidenum">
              <a:rPr lang="el-GR" smtClean="0"/>
              <a:t>‹#›</a:t>
            </a:fld>
            <a:endParaRPr lang="el-GR"/>
          </a:p>
        </p:txBody>
      </p:sp>
    </p:spTree>
    <p:extLst>
      <p:ext uri="{BB962C8B-B14F-4D97-AF65-F5344CB8AC3E}">
        <p14:creationId xmlns:p14="http://schemas.microsoft.com/office/powerpoint/2010/main" val="2888738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3574BD6-6E3F-126A-C52A-FEE42F55D747}"/>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17FEEB9F-5EB2-8070-C90A-CE6B92197527}"/>
              </a:ext>
            </a:extLst>
          </p:cNvPr>
          <p:cNvSpPr>
            <a:spLocks noGrp="1"/>
          </p:cNvSpPr>
          <p:nvPr>
            <p:ph type="dt" sz="half" idx="10"/>
          </p:nvPr>
        </p:nvSpPr>
        <p:spPr/>
        <p:txBody>
          <a:bodyPr/>
          <a:lstStyle/>
          <a:p>
            <a:fld id="{E2A35EE0-F1D0-444B-80FC-2F8F3154497F}" type="datetimeFigureOut">
              <a:rPr lang="el-GR" smtClean="0"/>
              <a:t>10/4/2024</a:t>
            </a:fld>
            <a:endParaRPr lang="el-GR"/>
          </a:p>
        </p:txBody>
      </p:sp>
      <p:sp>
        <p:nvSpPr>
          <p:cNvPr id="4" name="Θέση υποσέλιδου 3">
            <a:extLst>
              <a:ext uri="{FF2B5EF4-FFF2-40B4-BE49-F238E27FC236}">
                <a16:creationId xmlns:a16="http://schemas.microsoft.com/office/drawing/2014/main" id="{10D3FD24-C6D9-4522-E9F9-E7193DB11CCD}"/>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384AC396-B116-53CC-2D60-3387AFEA5F08}"/>
              </a:ext>
            </a:extLst>
          </p:cNvPr>
          <p:cNvSpPr>
            <a:spLocks noGrp="1"/>
          </p:cNvSpPr>
          <p:nvPr>
            <p:ph type="sldNum" sz="quarter" idx="12"/>
          </p:nvPr>
        </p:nvSpPr>
        <p:spPr/>
        <p:txBody>
          <a:bodyPr/>
          <a:lstStyle/>
          <a:p>
            <a:fld id="{D3F36396-8D9E-454C-A21F-E747D2122D52}" type="slidenum">
              <a:rPr lang="el-GR" smtClean="0"/>
              <a:t>‹#›</a:t>
            </a:fld>
            <a:endParaRPr lang="el-GR"/>
          </a:p>
        </p:txBody>
      </p:sp>
    </p:spTree>
    <p:extLst>
      <p:ext uri="{BB962C8B-B14F-4D97-AF65-F5344CB8AC3E}">
        <p14:creationId xmlns:p14="http://schemas.microsoft.com/office/powerpoint/2010/main" val="4219006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055EE005-B3F3-51C9-635C-649B89AF4E29}"/>
              </a:ext>
            </a:extLst>
          </p:cNvPr>
          <p:cNvSpPr>
            <a:spLocks noGrp="1"/>
          </p:cNvSpPr>
          <p:nvPr>
            <p:ph type="dt" sz="half" idx="10"/>
          </p:nvPr>
        </p:nvSpPr>
        <p:spPr/>
        <p:txBody>
          <a:bodyPr/>
          <a:lstStyle/>
          <a:p>
            <a:fld id="{E2A35EE0-F1D0-444B-80FC-2F8F3154497F}" type="datetimeFigureOut">
              <a:rPr lang="el-GR" smtClean="0"/>
              <a:t>10/4/2024</a:t>
            </a:fld>
            <a:endParaRPr lang="el-GR"/>
          </a:p>
        </p:txBody>
      </p:sp>
      <p:sp>
        <p:nvSpPr>
          <p:cNvPr id="3" name="Θέση υποσέλιδου 2">
            <a:extLst>
              <a:ext uri="{FF2B5EF4-FFF2-40B4-BE49-F238E27FC236}">
                <a16:creationId xmlns:a16="http://schemas.microsoft.com/office/drawing/2014/main" id="{0AC98AFF-0C98-BE02-5EBA-0F755A2EF356}"/>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9DEA22EB-7711-8D06-07F8-EAF1432C1143}"/>
              </a:ext>
            </a:extLst>
          </p:cNvPr>
          <p:cNvSpPr>
            <a:spLocks noGrp="1"/>
          </p:cNvSpPr>
          <p:nvPr>
            <p:ph type="sldNum" sz="quarter" idx="12"/>
          </p:nvPr>
        </p:nvSpPr>
        <p:spPr/>
        <p:txBody>
          <a:bodyPr/>
          <a:lstStyle/>
          <a:p>
            <a:fld id="{D3F36396-8D9E-454C-A21F-E747D2122D52}" type="slidenum">
              <a:rPr lang="el-GR" smtClean="0"/>
              <a:t>‹#›</a:t>
            </a:fld>
            <a:endParaRPr lang="el-GR"/>
          </a:p>
        </p:txBody>
      </p:sp>
    </p:spTree>
    <p:extLst>
      <p:ext uri="{BB962C8B-B14F-4D97-AF65-F5344CB8AC3E}">
        <p14:creationId xmlns:p14="http://schemas.microsoft.com/office/powerpoint/2010/main" val="283247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69D0437-C396-6895-EDC0-442858D4E758}"/>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745DDBE5-ECA8-5DC1-EDD7-5280C3BB4F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518A94C7-A789-08E4-017B-B2D9A856DE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EF89D73F-CB17-473A-3EAC-EB48BCF4B7FF}"/>
              </a:ext>
            </a:extLst>
          </p:cNvPr>
          <p:cNvSpPr>
            <a:spLocks noGrp="1"/>
          </p:cNvSpPr>
          <p:nvPr>
            <p:ph type="dt" sz="half" idx="10"/>
          </p:nvPr>
        </p:nvSpPr>
        <p:spPr/>
        <p:txBody>
          <a:bodyPr/>
          <a:lstStyle/>
          <a:p>
            <a:fld id="{E2A35EE0-F1D0-444B-80FC-2F8F3154497F}" type="datetimeFigureOut">
              <a:rPr lang="el-GR" smtClean="0"/>
              <a:t>10/4/2024</a:t>
            </a:fld>
            <a:endParaRPr lang="el-GR"/>
          </a:p>
        </p:txBody>
      </p:sp>
      <p:sp>
        <p:nvSpPr>
          <p:cNvPr id="6" name="Θέση υποσέλιδου 5">
            <a:extLst>
              <a:ext uri="{FF2B5EF4-FFF2-40B4-BE49-F238E27FC236}">
                <a16:creationId xmlns:a16="http://schemas.microsoft.com/office/drawing/2014/main" id="{D7243E0B-A12D-A817-76F9-96338061777B}"/>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FCD6A406-D119-86A9-A03A-F6D2B8220E15}"/>
              </a:ext>
            </a:extLst>
          </p:cNvPr>
          <p:cNvSpPr>
            <a:spLocks noGrp="1"/>
          </p:cNvSpPr>
          <p:nvPr>
            <p:ph type="sldNum" sz="quarter" idx="12"/>
          </p:nvPr>
        </p:nvSpPr>
        <p:spPr/>
        <p:txBody>
          <a:bodyPr/>
          <a:lstStyle/>
          <a:p>
            <a:fld id="{D3F36396-8D9E-454C-A21F-E747D2122D52}" type="slidenum">
              <a:rPr lang="el-GR" smtClean="0"/>
              <a:t>‹#›</a:t>
            </a:fld>
            <a:endParaRPr lang="el-GR"/>
          </a:p>
        </p:txBody>
      </p:sp>
    </p:spTree>
    <p:extLst>
      <p:ext uri="{BB962C8B-B14F-4D97-AF65-F5344CB8AC3E}">
        <p14:creationId xmlns:p14="http://schemas.microsoft.com/office/powerpoint/2010/main" val="4167883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4DF84C4-1D5D-0C10-3920-25A44F9E316C}"/>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D6B91224-A626-419D-C7B9-4F1B89F898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6517F458-5DAB-F06C-11E7-F99D0718A5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ED5C5F6D-45D5-432F-EBDA-D63A6BE8CEBC}"/>
              </a:ext>
            </a:extLst>
          </p:cNvPr>
          <p:cNvSpPr>
            <a:spLocks noGrp="1"/>
          </p:cNvSpPr>
          <p:nvPr>
            <p:ph type="dt" sz="half" idx="10"/>
          </p:nvPr>
        </p:nvSpPr>
        <p:spPr/>
        <p:txBody>
          <a:bodyPr/>
          <a:lstStyle/>
          <a:p>
            <a:fld id="{E2A35EE0-F1D0-444B-80FC-2F8F3154497F}" type="datetimeFigureOut">
              <a:rPr lang="el-GR" smtClean="0"/>
              <a:t>10/4/2024</a:t>
            </a:fld>
            <a:endParaRPr lang="el-GR"/>
          </a:p>
        </p:txBody>
      </p:sp>
      <p:sp>
        <p:nvSpPr>
          <p:cNvPr id="6" name="Θέση υποσέλιδου 5">
            <a:extLst>
              <a:ext uri="{FF2B5EF4-FFF2-40B4-BE49-F238E27FC236}">
                <a16:creationId xmlns:a16="http://schemas.microsoft.com/office/drawing/2014/main" id="{3658A1ED-B159-B427-D708-8263185B5482}"/>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47CC40B6-D8D1-D37B-72A4-B474FF012217}"/>
              </a:ext>
            </a:extLst>
          </p:cNvPr>
          <p:cNvSpPr>
            <a:spLocks noGrp="1"/>
          </p:cNvSpPr>
          <p:nvPr>
            <p:ph type="sldNum" sz="quarter" idx="12"/>
          </p:nvPr>
        </p:nvSpPr>
        <p:spPr/>
        <p:txBody>
          <a:bodyPr/>
          <a:lstStyle/>
          <a:p>
            <a:fld id="{D3F36396-8D9E-454C-A21F-E747D2122D52}" type="slidenum">
              <a:rPr lang="el-GR" smtClean="0"/>
              <a:t>‹#›</a:t>
            </a:fld>
            <a:endParaRPr lang="el-GR"/>
          </a:p>
        </p:txBody>
      </p:sp>
    </p:spTree>
    <p:extLst>
      <p:ext uri="{BB962C8B-B14F-4D97-AF65-F5344CB8AC3E}">
        <p14:creationId xmlns:p14="http://schemas.microsoft.com/office/powerpoint/2010/main" val="1275698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33973D60-1838-B195-9DB1-91A85D8B2C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87AB76D8-F809-BF2E-16F1-4C804549C6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33F1E371-589D-9275-A41C-A3E21CEE9C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A35EE0-F1D0-444B-80FC-2F8F3154497F}" type="datetimeFigureOut">
              <a:rPr lang="el-GR" smtClean="0"/>
              <a:t>10/4/2024</a:t>
            </a:fld>
            <a:endParaRPr lang="el-GR"/>
          </a:p>
        </p:txBody>
      </p:sp>
      <p:sp>
        <p:nvSpPr>
          <p:cNvPr id="5" name="Θέση υποσέλιδου 4">
            <a:extLst>
              <a:ext uri="{FF2B5EF4-FFF2-40B4-BE49-F238E27FC236}">
                <a16:creationId xmlns:a16="http://schemas.microsoft.com/office/drawing/2014/main" id="{03A4B876-8BDC-5A49-82AE-5D198D9E34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12350681-ED4B-173D-70DF-4F172DB063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36396-8D9E-454C-A21F-E747D2122D52}" type="slidenum">
              <a:rPr lang="el-GR" smtClean="0"/>
              <a:t>‹#›</a:t>
            </a:fld>
            <a:endParaRPr lang="el-GR"/>
          </a:p>
        </p:txBody>
      </p:sp>
    </p:spTree>
    <p:extLst>
      <p:ext uri="{BB962C8B-B14F-4D97-AF65-F5344CB8AC3E}">
        <p14:creationId xmlns:p14="http://schemas.microsoft.com/office/powerpoint/2010/main" val="21334703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youtube.com/watch?v=NC1JGAaBbiw"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954EC7D-B986-704A-1B59-9EB97176C5B7}"/>
              </a:ext>
            </a:extLst>
          </p:cNvPr>
          <p:cNvSpPr>
            <a:spLocks noGrp="1"/>
          </p:cNvSpPr>
          <p:nvPr>
            <p:ph type="ctrTitle"/>
          </p:nvPr>
        </p:nvSpPr>
        <p:spPr/>
        <p:txBody>
          <a:bodyPr/>
          <a:lstStyle/>
          <a:p>
            <a:r>
              <a:rPr lang="el-GR" dirty="0"/>
              <a:t>Διαμήκη, εγκάρσια και μικτά συστήματα σκελετών</a:t>
            </a:r>
          </a:p>
        </p:txBody>
      </p:sp>
      <p:sp>
        <p:nvSpPr>
          <p:cNvPr id="3" name="Υπότιτλος 2">
            <a:extLst>
              <a:ext uri="{FF2B5EF4-FFF2-40B4-BE49-F238E27FC236}">
                <a16:creationId xmlns:a16="http://schemas.microsoft.com/office/drawing/2014/main" id="{55353BF0-8DA2-A752-7789-EA8C4B919BBA}"/>
              </a:ext>
            </a:extLst>
          </p:cNvPr>
          <p:cNvSpPr>
            <a:spLocks noGrp="1"/>
          </p:cNvSpPr>
          <p:nvPr>
            <p:ph type="subTitle" idx="1"/>
          </p:nvPr>
        </p:nvSpPr>
        <p:spPr/>
        <p:txBody>
          <a:bodyPr>
            <a:normAutofit lnSpcReduction="10000"/>
          </a:bodyPr>
          <a:lstStyle/>
          <a:p>
            <a:endParaRPr lang="el-GR" dirty="0"/>
          </a:p>
          <a:p>
            <a:endParaRPr lang="el-GR" dirty="0"/>
          </a:p>
          <a:p>
            <a:endParaRPr lang="el-GR" dirty="0"/>
          </a:p>
          <a:p>
            <a:r>
              <a:rPr lang="el-GR" dirty="0"/>
              <a:t>Διδάσκων: Καρακαλπακίδης Κυριάκος</a:t>
            </a:r>
          </a:p>
        </p:txBody>
      </p:sp>
    </p:spTree>
    <p:extLst>
      <p:ext uri="{BB962C8B-B14F-4D97-AF65-F5344CB8AC3E}">
        <p14:creationId xmlns:p14="http://schemas.microsoft.com/office/powerpoint/2010/main" val="27715006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8D476C8-F497-D8EF-95A4-23A87F841EB5}"/>
              </a:ext>
            </a:extLst>
          </p:cNvPr>
          <p:cNvSpPr>
            <a:spLocks noGrp="1"/>
          </p:cNvSpPr>
          <p:nvPr>
            <p:ph type="title"/>
          </p:nvPr>
        </p:nvSpPr>
        <p:spPr/>
        <p:txBody>
          <a:bodyPr/>
          <a:lstStyle/>
          <a:p>
            <a:r>
              <a:rPr lang="el-GR" dirty="0"/>
              <a:t>3. Το μικτό σύστημα ενίσχυσης</a:t>
            </a:r>
          </a:p>
        </p:txBody>
      </p:sp>
      <p:sp>
        <p:nvSpPr>
          <p:cNvPr id="3" name="Θέση περιεχομένου 2">
            <a:extLst>
              <a:ext uri="{FF2B5EF4-FFF2-40B4-BE49-F238E27FC236}">
                <a16:creationId xmlns:a16="http://schemas.microsoft.com/office/drawing/2014/main" id="{273ED034-65BC-D09F-3DB5-79FE2AED5EB5}"/>
              </a:ext>
            </a:extLst>
          </p:cNvPr>
          <p:cNvSpPr>
            <a:spLocks noGrp="1"/>
          </p:cNvSpPr>
          <p:nvPr>
            <p:ph idx="1"/>
          </p:nvPr>
        </p:nvSpPr>
        <p:spPr/>
        <p:txBody>
          <a:bodyPr/>
          <a:lstStyle/>
          <a:p>
            <a:pPr marL="0" indent="0">
              <a:buNone/>
            </a:pPr>
            <a:r>
              <a:rPr lang="el-GR" dirty="0"/>
              <a:t>Είναι συνδυασμός των 2 παραπάνω συστημάτων. Στα πλοία αυτά βλέπουμε περισσότερες σταθμίδες και διαδοκίδες στον πυθμένα και στα καταστρώματα και νομείς στα πλευρικά ελάσματα του πλοίου.</a:t>
            </a:r>
          </a:p>
          <a:p>
            <a:pPr marL="0" indent="0">
              <a:buNone/>
            </a:pPr>
            <a:r>
              <a:rPr lang="el-GR" dirty="0">
                <a:solidFill>
                  <a:srgbClr val="FF0000"/>
                </a:solidFill>
              </a:rPr>
              <a:t>Ο συνδυασμός αυτός προσδίδει στην κατασκευή και καλή διαμήκη αντοχή καθώς και μεγάλη αντίσταση σε εγκάρσιες παραμορφώσεις.</a:t>
            </a:r>
          </a:p>
          <a:p>
            <a:pPr marL="0" indent="0">
              <a:buNone/>
            </a:pPr>
            <a:r>
              <a:rPr lang="el-GR" dirty="0">
                <a:solidFill>
                  <a:srgbClr val="FF0000"/>
                </a:solidFill>
              </a:rPr>
              <a:t>Το σύστημα αυτό χρησιμοποιείται σε φορτηγά και επιβατηγά λόγω καλής αντοχής σε ανοίγματα καταστρωμάτων. Οι νομείς επειδή είναι πυκνοί έχουν μικρό μέγεθος και δημιουργούν μεγάλους χώρους κυτών, αυξάνουν όμως το βάρος της μεταλλικής κατασκευής.</a:t>
            </a:r>
          </a:p>
        </p:txBody>
      </p:sp>
    </p:spTree>
    <p:extLst>
      <p:ext uri="{BB962C8B-B14F-4D97-AF65-F5344CB8AC3E}">
        <p14:creationId xmlns:p14="http://schemas.microsoft.com/office/powerpoint/2010/main" val="21786614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A24CDD4-2190-9646-3589-A5E8AF942ABB}"/>
              </a:ext>
            </a:extLst>
          </p:cNvPr>
          <p:cNvSpPr>
            <a:spLocks noGrp="1"/>
          </p:cNvSpPr>
          <p:nvPr>
            <p:ph type="title"/>
          </p:nvPr>
        </p:nvSpPr>
        <p:spPr/>
        <p:txBody>
          <a:bodyPr/>
          <a:lstStyle/>
          <a:p>
            <a:r>
              <a:rPr lang="el-GR" dirty="0"/>
              <a:t>Στοιχεία αντοχής πλοίου</a:t>
            </a:r>
          </a:p>
        </p:txBody>
      </p:sp>
      <p:sp>
        <p:nvSpPr>
          <p:cNvPr id="3" name="Θέση περιεχομένου 2">
            <a:extLst>
              <a:ext uri="{FF2B5EF4-FFF2-40B4-BE49-F238E27FC236}">
                <a16:creationId xmlns:a16="http://schemas.microsoft.com/office/drawing/2014/main" id="{E1556347-E6B1-10B1-6DED-40FF979B89A0}"/>
              </a:ext>
            </a:extLst>
          </p:cNvPr>
          <p:cNvSpPr>
            <a:spLocks noGrp="1"/>
          </p:cNvSpPr>
          <p:nvPr>
            <p:ph idx="1"/>
          </p:nvPr>
        </p:nvSpPr>
        <p:spPr/>
        <p:txBody>
          <a:bodyPr/>
          <a:lstStyle/>
          <a:p>
            <a:pPr marL="0" indent="0">
              <a:buNone/>
            </a:pPr>
            <a:endParaRPr lang="el-GR" dirty="0"/>
          </a:p>
          <a:p>
            <a:pPr marL="0" indent="0">
              <a:buNone/>
            </a:pPr>
            <a:r>
              <a:rPr lang="el-GR" dirty="0"/>
              <a:t>Παρόλο που το πλοίο αποτελείται από πολλά στοιχεία της μεταλλικής κατασκευής θεωρούμε ότι λειτουργεί σαν ένα αντικείμενο.</a:t>
            </a:r>
          </a:p>
          <a:p>
            <a:pPr marL="0" indent="0">
              <a:buNone/>
            </a:pPr>
            <a:r>
              <a:rPr lang="el-GR" dirty="0"/>
              <a:t>Η ανάλυση της αντοχής γίνεται με την θεωρία της δοκού.</a:t>
            </a:r>
          </a:p>
          <a:p>
            <a:pPr marL="0" indent="0">
              <a:buNone/>
            </a:pPr>
            <a:r>
              <a:rPr lang="el-GR" dirty="0"/>
              <a:t>Το πλοίο εξετάζεται σαν μια δοκός μεγάλου μήκους. </a:t>
            </a:r>
          </a:p>
        </p:txBody>
      </p:sp>
    </p:spTree>
    <p:extLst>
      <p:ext uri="{BB962C8B-B14F-4D97-AF65-F5344CB8AC3E}">
        <p14:creationId xmlns:p14="http://schemas.microsoft.com/office/powerpoint/2010/main" val="322910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35A29BB-A469-7471-2508-C6E56F855677}"/>
              </a:ext>
            </a:extLst>
          </p:cNvPr>
          <p:cNvSpPr>
            <a:spLocks noGrp="1"/>
          </p:cNvSpPr>
          <p:nvPr>
            <p:ph type="title"/>
          </p:nvPr>
        </p:nvSpPr>
        <p:spPr/>
        <p:txBody>
          <a:bodyPr/>
          <a:lstStyle/>
          <a:p>
            <a:r>
              <a:rPr lang="el-GR" dirty="0"/>
              <a:t>Βασικές έννοιες Αντοχής Υλικών</a:t>
            </a:r>
          </a:p>
        </p:txBody>
      </p:sp>
      <p:sp>
        <p:nvSpPr>
          <p:cNvPr id="3" name="Θέση περιεχομένου 2">
            <a:extLst>
              <a:ext uri="{FF2B5EF4-FFF2-40B4-BE49-F238E27FC236}">
                <a16:creationId xmlns:a16="http://schemas.microsoft.com/office/drawing/2014/main" id="{F6E8B2A0-3F41-311F-FE56-0282005BC454}"/>
              </a:ext>
            </a:extLst>
          </p:cNvPr>
          <p:cNvSpPr>
            <a:spLocks noGrp="1"/>
          </p:cNvSpPr>
          <p:nvPr>
            <p:ph idx="1"/>
          </p:nvPr>
        </p:nvSpPr>
        <p:spPr/>
        <p:txBody>
          <a:bodyPr/>
          <a:lstStyle/>
          <a:p>
            <a:pPr marL="514350" indent="-514350">
              <a:buFont typeface="+mj-lt"/>
              <a:buAutoNum type="arabicPeriod"/>
            </a:pPr>
            <a:r>
              <a:rPr lang="el-GR" b="1" dirty="0"/>
              <a:t>Τάση</a:t>
            </a:r>
            <a:r>
              <a:rPr lang="el-GR" dirty="0"/>
              <a:t> είναι το αποτέλεσμα της δύναμης που ασκείται σε μια επιφάνεια εξωτερικά η εσωτερικά του υλικού.</a:t>
            </a:r>
          </a:p>
          <a:p>
            <a:pPr marL="514350" indent="-514350">
              <a:buFont typeface="+mj-lt"/>
              <a:buAutoNum type="arabicPeriod"/>
            </a:pPr>
            <a:r>
              <a:rPr lang="el-GR" b="1" dirty="0"/>
              <a:t>Παραμόρφωση</a:t>
            </a:r>
            <a:r>
              <a:rPr lang="el-GR" dirty="0"/>
              <a:t> είναι η μεταβολή του σχήματος της κατασκευής όταν επιδρά πάνω της τάση.</a:t>
            </a:r>
          </a:p>
          <a:p>
            <a:pPr marL="514350" indent="-514350">
              <a:buFont typeface="+mj-lt"/>
              <a:buAutoNum type="arabicPeriod"/>
            </a:pPr>
            <a:r>
              <a:rPr lang="el-GR" b="1" dirty="0"/>
              <a:t>Τάση εφελκυσμού </a:t>
            </a:r>
            <a:r>
              <a:rPr lang="el-GR" dirty="0"/>
              <a:t>έχουμε όταν 2 δυνάμεις ενεργούν πάνω σε ένα σώμα με αντίθετη φορά και τείνουν να το επιμηκύνουν.</a:t>
            </a:r>
          </a:p>
          <a:p>
            <a:pPr marL="514350" indent="-514350">
              <a:buFont typeface="+mj-lt"/>
              <a:buAutoNum type="arabicPeriod"/>
            </a:pPr>
            <a:r>
              <a:rPr lang="el-GR" b="1" dirty="0"/>
              <a:t>Τάση θλίψης </a:t>
            </a:r>
            <a:r>
              <a:rPr lang="el-GR" dirty="0"/>
              <a:t>όταν 2 δυνάμεις ενεργούν σε ένα σώμα με αντίθετη φορά και ΄τείνουν να το </a:t>
            </a:r>
            <a:r>
              <a:rPr lang="el-GR" dirty="0" err="1"/>
              <a:t>επιβραχύνουν</a:t>
            </a:r>
            <a:r>
              <a:rPr lang="el-GR" dirty="0"/>
              <a:t>. Όταν οι δυνάμεις θλίψης ασκούνται στο σώμα με μικρό πάχος σε σχέση με το μήκος έχουμε </a:t>
            </a:r>
            <a:r>
              <a:rPr lang="el-GR" b="1" dirty="0" err="1"/>
              <a:t>λυγισμό</a:t>
            </a:r>
            <a:r>
              <a:rPr lang="el-GR" dirty="0"/>
              <a:t>.</a:t>
            </a:r>
          </a:p>
        </p:txBody>
      </p:sp>
    </p:spTree>
    <p:extLst>
      <p:ext uri="{BB962C8B-B14F-4D97-AF65-F5344CB8AC3E}">
        <p14:creationId xmlns:p14="http://schemas.microsoft.com/office/powerpoint/2010/main" val="29708113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5D2E453C-C655-258E-6FBA-0615C7BB7F28}"/>
              </a:ext>
            </a:extLst>
          </p:cNvPr>
          <p:cNvSpPr>
            <a:spLocks noGrp="1"/>
          </p:cNvSpPr>
          <p:nvPr>
            <p:ph idx="1"/>
          </p:nvPr>
        </p:nvSpPr>
        <p:spPr>
          <a:xfrm>
            <a:off x="838200" y="1138518"/>
            <a:ext cx="10515600" cy="5038445"/>
          </a:xfrm>
        </p:spPr>
        <p:txBody>
          <a:bodyPr/>
          <a:lstStyle/>
          <a:p>
            <a:pPr marL="0" indent="0">
              <a:buNone/>
            </a:pPr>
            <a:r>
              <a:rPr lang="el-GR" b="1" dirty="0"/>
              <a:t>Τάση κάμψης </a:t>
            </a:r>
            <a:r>
              <a:rPr lang="el-GR" dirty="0"/>
              <a:t>εμφανίζεται σε ένα σώμα όταν ενεργούν σε αυτό φορτία κάθετα στον άξονα του. Τα φορτία δημιουργούν ροπή που βρίσκεται σε επίπεδο κάθετο στη διατομή του και διέρχεται από τον γεωμετρικό άξονα του σώματος.</a:t>
            </a:r>
          </a:p>
          <a:p>
            <a:pPr marL="0" indent="0">
              <a:buNone/>
            </a:pPr>
            <a:r>
              <a:rPr lang="el-GR" b="1" dirty="0"/>
              <a:t>Τάση στρέψης </a:t>
            </a:r>
            <a:r>
              <a:rPr lang="el-GR" dirty="0"/>
              <a:t>προκαλείται σε ένα σώμα όταν ασκείται ροπή στον άξονα του που τείνει να τον στρίψει.</a:t>
            </a:r>
          </a:p>
          <a:p>
            <a:pPr marL="0" indent="0">
              <a:buNone/>
            </a:pPr>
            <a:r>
              <a:rPr lang="el-GR" b="1" dirty="0"/>
              <a:t>Τάση διάτμησης </a:t>
            </a:r>
            <a:r>
              <a:rPr lang="el-GR" dirty="0"/>
              <a:t>είναι η καταπόνηση που εμφανίζεται σε ένα σώμα όταν 2 ίσες και αντίθετες δυνάμεις ενεργούν κάθετα στον άξονα του και οι διευθύνσεις τους βρίσκονται η μια κοντά στην άλλη.</a:t>
            </a:r>
          </a:p>
          <a:p>
            <a:pPr marL="0" indent="0">
              <a:buNone/>
            </a:pPr>
            <a:endParaRPr lang="el-GR" dirty="0"/>
          </a:p>
        </p:txBody>
      </p:sp>
    </p:spTree>
    <p:extLst>
      <p:ext uri="{BB962C8B-B14F-4D97-AF65-F5344CB8AC3E}">
        <p14:creationId xmlns:p14="http://schemas.microsoft.com/office/powerpoint/2010/main" val="26197815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D8535ACA-DBA4-7BD6-DA17-E0EC11A33B26}"/>
              </a:ext>
            </a:extLst>
          </p:cNvPr>
          <p:cNvPicPr>
            <a:picLocks noChangeAspect="1"/>
          </p:cNvPicPr>
          <p:nvPr/>
        </p:nvPicPr>
        <p:blipFill rotWithShape="1">
          <a:blip r:embed="rId2"/>
          <a:srcRect l="40736" t="33333" r="44191" b="25621"/>
          <a:stretch/>
        </p:blipFill>
        <p:spPr>
          <a:xfrm>
            <a:off x="3859306" y="6079"/>
            <a:ext cx="4473388" cy="6851921"/>
          </a:xfrm>
          <a:prstGeom prst="rect">
            <a:avLst/>
          </a:prstGeom>
        </p:spPr>
      </p:pic>
    </p:spTree>
    <p:extLst>
      <p:ext uri="{BB962C8B-B14F-4D97-AF65-F5344CB8AC3E}">
        <p14:creationId xmlns:p14="http://schemas.microsoft.com/office/powerpoint/2010/main" val="39644334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EA5CA9B-FC31-0F4E-B4F2-B8E7B56427A9}"/>
              </a:ext>
            </a:extLst>
          </p:cNvPr>
          <p:cNvSpPr>
            <a:spLocks noGrp="1"/>
          </p:cNvSpPr>
          <p:nvPr>
            <p:ph type="title"/>
          </p:nvPr>
        </p:nvSpPr>
        <p:spPr/>
        <p:txBody>
          <a:bodyPr/>
          <a:lstStyle/>
          <a:p>
            <a:r>
              <a:rPr lang="el-GR" dirty="0"/>
              <a:t>Βασικές καταστάσεις καταπόνησης του πλοίου</a:t>
            </a:r>
          </a:p>
        </p:txBody>
      </p:sp>
      <p:sp>
        <p:nvSpPr>
          <p:cNvPr id="3" name="Θέση περιεχομένου 2">
            <a:extLst>
              <a:ext uri="{FF2B5EF4-FFF2-40B4-BE49-F238E27FC236}">
                <a16:creationId xmlns:a16="http://schemas.microsoft.com/office/drawing/2014/main" id="{C92E6CB8-F7A9-D143-C0B1-B0ECB1526ACF}"/>
              </a:ext>
            </a:extLst>
          </p:cNvPr>
          <p:cNvSpPr>
            <a:spLocks noGrp="1"/>
          </p:cNvSpPr>
          <p:nvPr>
            <p:ph idx="1"/>
          </p:nvPr>
        </p:nvSpPr>
        <p:spPr/>
        <p:txBody>
          <a:bodyPr/>
          <a:lstStyle/>
          <a:p>
            <a:pPr marL="514350" indent="-514350">
              <a:buFont typeface="+mj-lt"/>
              <a:buAutoNum type="arabicPeriod"/>
            </a:pPr>
            <a:endParaRPr lang="el-GR" dirty="0"/>
          </a:p>
          <a:p>
            <a:pPr marL="514350" indent="-514350">
              <a:buFont typeface="+mj-lt"/>
              <a:buAutoNum type="arabicPeriod"/>
            </a:pPr>
            <a:r>
              <a:rPr lang="el-GR" dirty="0"/>
              <a:t>Αντοχή πλοίου σε κάμψη σε ήρεμη θάλασσα</a:t>
            </a:r>
          </a:p>
          <a:p>
            <a:pPr marL="514350" indent="-514350">
              <a:buFont typeface="+mj-lt"/>
              <a:buAutoNum type="arabicPeriod"/>
            </a:pPr>
            <a:r>
              <a:rPr lang="el-GR" dirty="0"/>
              <a:t>Αντοχή πλοίου σε κάμψη με κυματισμούς</a:t>
            </a:r>
          </a:p>
          <a:p>
            <a:pPr marL="514350" indent="-514350">
              <a:buFont typeface="+mj-lt"/>
              <a:buAutoNum type="arabicPeriod"/>
            </a:pPr>
            <a:r>
              <a:rPr lang="el-GR" dirty="0"/>
              <a:t>Ανάπτυξη καμπτικών τάσεων</a:t>
            </a:r>
          </a:p>
          <a:p>
            <a:pPr marL="514350" indent="-514350">
              <a:buFont typeface="+mj-lt"/>
              <a:buAutoNum type="arabicPeriod"/>
            </a:pPr>
            <a:r>
              <a:rPr lang="el-GR" dirty="0"/>
              <a:t>Εγκάρσιες τάσεις</a:t>
            </a:r>
          </a:p>
          <a:p>
            <a:pPr marL="514350" indent="-514350">
              <a:buFont typeface="+mj-lt"/>
              <a:buAutoNum type="arabicPeriod"/>
            </a:pPr>
            <a:r>
              <a:rPr lang="el-GR" dirty="0"/>
              <a:t>Στρεπτικές τάσεις</a:t>
            </a:r>
          </a:p>
          <a:p>
            <a:pPr marL="514350" indent="-514350">
              <a:buFont typeface="+mj-lt"/>
              <a:buAutoNum type="arabicPeriod"/>
            </a:pPr>
            <a:r>
              <a:rPr lang="el-GR" dirty="0"/>
              <a:t>Τοπικές στατικές φορτίσεις</a:t>
            </a:r>
          </a:p>
          <a:p>
            <a:pPr marL="514350" indent="-514350">
              <a:buFont typeface="+mj-lt"/>
              <a:buAutoNum type="arabicPeriod"/>
            </a:pPr>
            <a:r>
              <a:rPr lang="el-GR" dirty="0"/>
              <a:t>Κόπωση</a:t>
            </a:r>
          </a:p>
        </p:txBody>
      </p:sp>
    </p:spTree>
    <p:extLst>
      <p:ext uri="{BB962C8B-B14F-4D97-AF65-F5344CB8AC3E}">
        <p14:creationId xmlns:p14="http://schemas.microsoft.com/office/powerpoint/2010/main" val="42103683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4D90FB2-126A-D3A5-5672-81362A0B543C}"/>
              </a:ext>
            </a:extLst>
          </p:cNvPr>
          <p:cNvSpPr>
            <a:spLocks noGrp="1"/>
          </p:cNvSpPr>
          <p:nvPr>
            <p:ph type="title"/>
          </p:nvPr>
        </p:nvSpPr>
        <p:spPr/>
        <p:txBody>
          <a:bodyPr/>
          <a:lstStyle/>
          <a:p>
            <a:r>
              <a:rPr lang="el-GR" dirty="0"/>
              <a:t>1. Αντοχή πλοίου σε κάμψη σε ήρεμη θάλασσα</a:t>
            </a:r>
          </a:p>
        </p:txBody>
      </p:sp>
      <p:sp>
        <p:nvSpPr>
          <p:cNvPr id="3" name="Θέση περιεχομένου 2">
            <a:extLst>
              <a:ext uri="{FF2B5EF4-FFF2-40B4-BE49-F238E27FC236}">
                <a16:creationId xmlns:a16="http://schemas.microsoft.com/office/drawing/2014/main" id="{42D0660A-AA77-1A18-F9EE-CD4FD5A7151E}"/>
              </a:ext>
            </a:extLst>
          </p:cNvPr>
          <p:cNvSpPr>
            <a:spLocks noGrp="1"/>
          </p:cNvSpPr>
          <p:nvPr>
            <p:ph idx="1"/>
          </p:nvPr>
        </p:nvSpPr>
        <p:spPr/>
        <p:txBody>
          <a:bodyPr/>
          <a:lstStyle/>
          <a:p>
            <a:pPr marL="0" indent="0">
              <a:buNone/>
            </a:pPr>
            <a:r>
              <a:rPr lang="el-GR" dirty="0"/>
              <a:t>Όταν το πλοίο πλέει σε ήρεμη θάλασσα τότε ασκούνται σε αυτό δυνάμεις άντωσης και βάρους.</a:t>
            </a:r>
          </a:p>
          <a:p>
            <a:pPr marL="0" indent="0">
              <a:buNone/>
            </a:pPr>
            <a:r>
              <a:rPr lang="el-GR" dirty="0"/>
              <a:t>Το πλοίο παραμένει στην επιφάνεια λόγω ισορροπίας των δυνάμεων αυτών.</a:t>
            </a:r>
          </a:p>
          <a:p>
            <a:pPr marL="0" indent="0">
              <a:buNone/>
            </a:pPr>
            <a:r>
              <a:rPr lang="el-GR" dirty="0"/>
              <a:t>Αν εξετάσουμε προσεκτικά το πλοίο κατά μήκος θα δούμε ότι σε κάποια μέρη υπερτερεί η άντωση σε άλλα το βάρος. Αυτό μπορεί να προκαλέσει την ανάπτυξη κατακόρυφων διατμητικών τάσεων. Αυτές οι τάσεις μπορεί να προκαλέσουν κάμψη του πλοίου.</a:t>
            </a:r>
          </a:p>
        </p:txBody>
      </p:sp>
    </p:spTree>
    <p:extLst>
      <p:ext uri="{BB962C8B-B14F-4D97-AF65-F5344CB8AC3E}">
        <p14:creationId xmlns:p14="http://schemas.microsoft.com/office/powerpoint/2010/main" val="31090149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CA064523-DDDF-01D7-9CF5-721FF513EC5A}"/>
              </a:ext>
            </a:extLst>
          </p:cNvPr>
          <p:cNvPicPr>
            <a:picLocks noChangeAspect="1"/>
          </p:cNvPicPr>
          <p:nvPr/>
        </p:nvPicPr>
        <p:blipFill rotWithShape="1">
          <a:blip r:embed="rId2"/>
          <a:srcRect l="37500" t="30849" r="48235" b="29150"/>
          <a:stretch/>
        </p:blipFill>
        <p:spPr>
          <a:xfrm rot="16200000">
            <a:off x="2666999" y="-1979631"/>
            <a:ext cx="6858002" cy="10817260"/>
          </a:xfrm>
          <a:prstGeom prst="rect">
            <a:avLst/>
          </a:prstGeom>
        </p:spPr>
      </p:pic>
    </p:spTree>
    <p:extLst>
      <p:ext uri="{BB962C8B-B14F-4D97-AF65-F5344CB8AC3E}">
        <p14:creationId xmlns:p14="http://schemas.microsoft.com/office/powerpoint/2010/main" val="34821978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A2BA241-2B71-1E19-0368-8BA9688B8018}"/>
              </a:ext>
            </a:extLst>
          </p:cNvPr>
          <p:cNvSpPr>
            <a:spLocks noGrp="1"/>
          </p:cNvSpPr>
          <p:nvPr>
            <p:ph type="title"/>
          </p:nvPr>
        </p:nvSpPr>
        <p:spPr/>
        <p:txBody>
          <a:bodyPr/>
          <a:lstStyle/>
          <a:p>
            <a:r>
              <a:rPr lang="el-GR" dirty="0"/>
              <a:t>2. Αντοχή πλοίου σε κάμψη με κυματισμούς </a:t>
            </a:r>
          </a:p>
        </p:txBody>
      </p:sp>
      <p:sp>
        <p:nvSpPr>
          <p:cNvPr id="3" name="Θέση περιεχομένου 2">
            <a:extLst>
              <a:ext uri="{FF2B5EF4-FFF2-40B4-BE49-F238E27FC236}">
                <a16:creationId xmlns:a16="http://schemas.microsoft.com/office/drawing/2014/main" id="{82751631-C3D4-0A96-E118-055AE64B109C}"/>
              </a:ext>
            </a:extLst>
          </p:cNvPr>
          <p:cNvSpPr>
            <a:spLocks noGrp="1"/>
          </p:cNvSpPr>
          <p:nvPr>
            <p:ph idx="1"/>
          </p:nvPr>
        </p:nvSpPr>
        <p:spPr/>
        <p:txBody>
          <a:bodyPr/>
          <a:lstStyle/>
          <a:p>
            <a:pPr marL="0" indent="0">
              <a:buNone/>
            </a:pPr>
            <a:endParaRPr lang="el-GR" dirty="0"/>
          </a:p>
          <a:p>
            <a:pPr marL="0" indent="0">
              <a:buNone/>
            </a:pPr>
            <a:r>
              <a:rPr lang="el-GR" dirty="0"/>
              <a:t>Η ύπαρξη κορυφών και κοιλάδων στην θάλασσα έχει ως αποτέλεσμα την μεταβολή της άνωσης κατά μήκος του πλοίου.</a:t>
            </a:r>
          </a:p>
          <a:p>
            <a:pPr marL="0" indent="0">
              <a:buNone/>
            </a:pPr>
            <a:r>
              <a:rPr lang="el-GR" dirty="0"/>
              <a:t>Στην κορυφή του κύματος η άνωση αυξάνεται ενώ στην κοιλάδα το αντίθετο.</a:t>
            </a:r>
          </a:p>
          <a:p>
            <a:pPr marL="0" indent="0">
              <a:buNone/>
            </a:pPr>
            <a:r>
              <a:rPr lang="el-GR" dirty="0"/>
              <a:t>Αυτό έχει ως αποτέλεσμα την μεγαλύτερη καταπόνηση της κατασκευής, αφού εμφανίζονται δυνάμεις διάτμησης στο διαμήκες επίπεδο.</a:t>
            </a:r>
          </a:p>
        </p:txBody>
      </p:sp>
    </p:spTree>
    <p:extLst>
      <p:ext uri="{BB962C8B-B14F-4D97-AF65-F5344CB8AC3E}">
        <p14:creationId xmlns:p14="http://schemas.microsoft.com/office/powerpoint/2010/main" val="403757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4ABE1A38-A432-184D-AB6A-C1F5A3F2A775}"/>
              </a:ext>
            </a:extLst>
          </p:cNvPr>
          <p:cNvSpPr>
            <a:spLocks noGrp="1"/>
          </p:cNvSpPr>
          <p:nvPr>
            <p:ph idx="1"/>
          </p:nvPr>
        </p:nvSpPr>
        <p:spPr/>
        <p:txBody>
          <a:bodyPr/>
          <a:lstStyle/>
          <a:p>
            <a:pPr marL="0" indent="0">
              <a:buNone/>
            </a:pPr>
            <a:r>
              <a:rPr lang="el-GR" dirty="0"/>
              <a:t>Χαρακτηριστικό της καταπόνησης από τα κύματα είναι τα φαινόμενα </a:t>
            </a:r>
            <a:r>
              <a:rPr lang="en-GB" dirty="0"/>
              <a:t>sagging and hogging</a:t>
            </a:r>
            <a:r>
              <a:rPr lang="en-US" dirty="0"/>
              <a:t>.</a:t>
            </a:r>
          </a:p>
          <a:p>
            <a:pPr marL="0" indent="0">
              <a:buNone/>
            </a:pPr>
            <a:r>
              <a:rPr lang="el-GR" dirty="0"/>
              <a:t>Στο φαινόμενο </a:t>
            </a:r>
            <a:r>
              <a:rPr lang="en-US" dirty="0"/>
              <a:t>hogging</a:t>
            </a:r>
            <a:r>
              <a:rPr lang="el-GR" dirty="0"/>
              <a:t> η κορυφή του κύματος είναι στο μέσο του πλοίου ενώ οι κοιλάδες στην πλώρη και στην πρύμνη. Αυτό έχει ως αποτέλεσμα το πλοίο να κάμπτεται στο μέσο προς τα πάνω γιατί η δύναμη της άνωσης είναι μεγαλύτερη στη μέση.</a:t>
            </a:r>
          </a:p>
          <a:p>
            <a:pPr marL="0" indent="0">
              <a:buNone/>
            </a:pPr>
            <a:r>
              <a:rPr lang="el-GR" dirty="0"/>
              <a:t>Το αντίθετο συμβαίνει στο </a:t>
            </a:r>
            <a:r>
              <a:rPr lang="en-GB" dirty="0"/>
              <a:t>sagging</a:t>
            </a:r>
            <a:r>
              <a:rPr lang="en-US" dirty="0"/>
              <a:t>.</a:t>
            </a:r>
            <a:endParaRPr lang="el-GR" dirty="0"/>
          </a:p>
        </p:txBody>
      </p:sp>
    </p:spTree>
    <p:extLst>
      <p:ext uri="{BB962C8B-B14F-4D97-AF65-F5344CB8AC3E}">
        <p14:creationId xmlns:p14="http://schemas.microsoft.com/office/powerpoint/2010/main" val="3861244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6CCD901C-8647-4945-952E-43DF7F7B7D2D}"/>
              </a:ext>
            </a:extLst>
          </p:cNvPr>
          <p:cNvSpPr>
            <a:spLocks noGrp="1"/>
          </p:cNvSpPr>
          <p:nvPr>
            <p:ph idx="1"/>
          </p:nvPr>
        </p:nvSpPr>
        <p:spPr>
          <a:xfrm>
            <a:off x="838200" y="869576"/>
            <a:ext cx="10515600" cy="5307387"/>
          </a:xfrm>
        </p:spPr>
        <p:txBody>
          <a:bodyPr/>
          <a:lstStyle/>
          <a:p>
            <a:pPr marL="0" indent="0">
              <a:buNone/>
            </a:pPr>
            <a:r>
              <a:rPr lang="el-GR" dirty="0"/>
              <a:t>Το πλοίο αποτελείται από ένα σύνολο κατασκευαστικών στοιχείων, που όλα μαζί συνθέτουν μια μεταλλική κατασκευή.</a:t>
            </a:r>
          </a:p>
          <a:p>
            <a:pPr marL="0" indent="0">
              <a:buNone/>
            </a:pPr>
            <a:r>
              <a:rPr lang="el-GR" dirty="0"/>
              <a:t>Η αρχική επιδίωξη της μεταλλικής κατασκευής είναι το πλοίο να είναι στεγανό και να έχει θετική πλευστότητα. Θα πρέπει όμως η μεταλλική αυτή κατασκευή να ανταποκρίνεται στις απαιτήσεις αντοχής των καταπονήσεων που δέχεται το πλοίο.</a:t>
            </a:r>
          </a:p>
          <a:p>
            <a:pPr marL="0" indent="0">
              <a:buNone/>
            </a:pPr>
            <a:r>
              <a:rPr lang="el-GR" dirty="0"/>
              <a:t>Οι καταπονήσεις αυτές προέρχονται από:</a:t>
            </a:r>
          </a:p>
          <a:p>
            <a:r>
              <a:rPr lang="el-GR" dirty="0"/>
              <a:t>Το ίδιο το βάρος της κατασκευής</a:t>
            </a:r>
          </a:p>
          <a:p>
            <a:r>
              <a:rPr lang="el-GR" dirty="0"/>
              <a:t>Την άντωση από την θάλασσα</a:t>
            </a:r>
          </a:p>
          <a:p>
            <a:r>
              <a:rPr lang="el-GR" dirty="0"/>
              <a:t>Το φορτίο</a:t>
            </a:r>
          </a:p>
          <a:p>
            <a:r>
              <a:rPr lang="el-GR" dirty="0"/>
              <a:t>Τα κύματα</a:t>
            </a:r>
          </a:p>
          <a:p>
            <a:pPr marL="0" indent="0">
              <a:buNone/>
            </a:pPr>
            <a:endParaRPr lang="el-GR" dirty="0"/>
          </a:p>
        </p:txBody>
      </p:sp>
    </p:spTree>
    <p:extLst>
      <p:ext uri="{BB962C8B-B14F-4D97-AF65-F5344CB8AC3E}">
        <p14:creationId xmlns:p14="http://schemas.microsoft.com/office/powerpoint/2010/main" val="8422333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994733A7-6AE9-3EFF-DD66-127916B8D16E}"/>
              </a:ext>
            </a:extLst>
          </p:cNvPr>
          <p:cNvPicPr>
            <a:picLocks noChangeAspect="1"/>
          </p:cNvPicPr>
          <p:nvPr/>
        </p:nvPicPr>
        <p:blipFill rotWithShape="1">
          <a:blip r:embed="rId2"/>
          <a:srcRect l="39632" t="14379" r="48162" b="21047"/>
          <a:stretch/>
        </p:blipFill>
        <p:spPr>
          <a:xfrm rot="16200000">
            <a:off x="4166346" y="-2598089"/>
            <a:ext cx="3859307" cy="11484917"/>
          </a:xfrm>
          <a:prstGeom prst="rect">
            <a:avLst/>
          </a:prstGeom>
        </p:spPr>
      </p:pic>
    </p:spTree>
    <p:extLst>
      <p:ext uri="{BB962C8B-B14F-4D97-AF65-F5344CB8AC3E}">
        <p14:creationId xmlns:p14="http://schemas.microsoft.com/office/powerpoint/2010/main" val="24359975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0410A6C-A9C9-F502-1388-A31797580DA2}"/>
              </a:ext>
            </a:extLst>
          </p:cNvPr>
          <p:cNvSpPr>
            <a:spLocks noGrp="1"/>
          </p:cNvSpPr>
          <p:nvPr>
            <p:ph type="title"/>
          </p:nvPr>
        </p:nvSpPr>
        <p:spPr/>
        <p:txBody>
          <a:bodyPr/>
          <a:lstStyle/>
          <a:p>
            <a:r>
              <a:rPr lang="el-GR" dirty="0"/>
              <a:t>3. Ανάπτυξη καμπτικών τάσεων</a:t>
            </a:r>
          </a:p>
        </p:txBody>
      </p:sp>
      <p:sp>
        <p:nvSpPr>
          <p:cNvPr id="3" name="Θέση περιεχομένου 2">
            <a:extLst>
              <a:ext uri="{FF2B5EF4-FFF2-40B4-BE49-F238E27FC236}">
                <a16:creationId xmlns:a16="http://schemas.microsoft.com/office/drawing/2014/main" id="{A7B1BC1A-0834-A974-EB2F-64496F411251}"/>
              </a:ext>
            </a:extLst>
          </p:cNvPr>
          <p:cNvSpPr>
            <a:spLocks noGrp="1"/>
          </p:cNvSpPr>
          <p:nvPr>
            <p:ph idx="1"/>
          </p:nvPr>
        </p:nvSpPr>
        <p:spPr/>
        <p:txBody>
          <a:bodyPr>
            <a:normAutofit fontScale="92500" lnSpcReduction="20000"/>
          </a:bodyPr>
          <a:lstStyle/>
          <a:p>
            <a:pPr marL="0" indent="0">
              <a:buNone/>
            </a:pPr>
            <a:r>
              <a:rPr lang="el-GR" dirty="0"/>
              <a:t>Η μέγιστη τάση που αναπτύσσεται εξαρτάται από την ροπή κάμψης Μ μιας κατασκευής, αλλά και από την ροπή αδράνειας Ι της κατασκευής.</a:t>
            </a:r>
          </a:p>
          <a:p>
            <a:pPr marL="0" indent="0">
              <a:buNone/>
            </a:pPr>
            <a:r>
              <a:rPr lang="el-GR" b="0" i="0" dirty="0">
                <a:solidFill>
                  <a:srgbClr val="FF0000"/>
                </a:solidFill>
                <a:effectLst/>
                <a:highlight>
                  <a:srgbClr val="1F1F1F"/>
                </a:highlight>
                <a:latin typeface="Google Sans"/>
              </a:rPr>
              <a:t>η φυσική σημασία της ροπής </a:t>
            </a:r>
            <a:r>
              <a:rPr lang="el-GR" b="0" i="0" dirty="0">
                <a:solidFill>
                  <a:srgbClr val="FF0000"/>
                </a:solidFill>
                <a:effectLst/>
                <a:highlight>
                  <a:srgbClr val="3A3F50"/>
                </a:highlight>
                <a:latin typeface="Google Sans"/>
              </a:rPr>
              <a:t>αδράνειας</a:t>
            </a:r>
            <a:r>
              <a:rPr lang="el-GR" b="0" i="0" dirty="0">
                <a:solidFill>
                  <a:srgbClr val="FF0000"/>
                </a:solidFill>
                <a:effectLst/>
                <a:highlight>
                  <a:srgbClr val="1F1F1F"/>
                </a:highlight>
                <a:latin typeface="Google Sans"/>
              </a:rPr>
              <a:t> σχετίζεται με την ικανότητα που έχουν τα σώματα να αντιστέκονται σε μεταβολές της περιστροφικής τους κατάστασης.</a:t>
            </a:r>
            <a:endParaRPr lang="el-GR" dirty="0">
              <a:solidFill>
                <a:srgbClr val="FF0000"/>
              </a:solidFill>
            </a:endParaRPr>
          </a:p>
          <a:p>
            <a:pPr marL="0" indent="0">
              <a:buNone/>
            </a:pPr>
            <a:r>
              <a:rPr lang="el-GR" dirty="0"/>
              <a:t>Όσο μεγαλύτερο είναι το πλοίο σε μήκος τόσο μεγαλύτερη και η ροπή κάμψης.</a:t>
            </a:r>
          </a:p>
          <a:p>
            <a:pPr marL="0" indent="0">
              <a:buNone/>
            </a:pPr>
            <a:r>
              <a:rPr lang="el-GR" dirty="0"/>
              <a:t>Η ροπή κάμψης προκαλείται από την δύναμη που ενεργεί σε απόσταση από ένα σημείο. (μοχλός)</a:t>
            </a:r>
          </a:p>
          <a:p>
            <a:pPr marL="0" indent="0">
              <a:buNone/>
            </a:pPr>
            <a:r>
              <a:rPr lang="el-GR" dirty="0"/>
              <a:t>Σε ένα πλοίο η ροπή αυτή προσεγγιστικά μπορεί να θεωρηθεί ως η δύναμη που εφαρμόζεται στο μέσο του πλοίου σε απόσταση που αντιστοιχεί με το μισό μήκος του.</a:t>
            </a:r>
          </a:p>
        </p:txBody>
      </p:sp>
    </p:spTree>
    <p:extLst>
      <p:ext uri="{BB962C8B-B14F-4D97-AF65-F5344CB8AC3E}">
        <p14:creationId xmlns:p14="http://schemas.microsoft.com/office/powerpoint/2010/main" val="1107511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E49BC128-7010-34B8-8D85-670B48335305}"/>
              </a:ext>
            </a:extLst>
          </p:cNvPr>
          <p:cNvSpPr>
            <a:spLocks noGrp="1"/>
          </p:cNvSpPr>
          <p:nvPr>
            <p:ph idx="1"/>
          </p:nvPr>
        </p:nvSpPr>
        <p:spPr>
          <a:xfrm>
            <a:off x="838200" y="1308847"/>
            <a:ext cx="10515600" cy="4868116"/>
          </a:xfrm>
        </p:spPr>
        <p:txBody>
          <a:bodyPr/>
          <a:lstStyle/>
          <a:p>
            <a:pPr marL="0" indent="0">
              <a:buNone/>
            </a:pPr>
            <a:r>
              <a:rPr lang="el-GR" dirty="0"/>
              <a:t>Όσο μεγαλύτερη είναι η ροπή αδράνειας τόσο μικρότερη είναι η αναπτυσσόμενη τάση. Το πλοίο συμπεριφέρεται σαν δοκός, οπότε η μορφή της διατομής του πλοίου επηρεάζει και την ροπή αδράνειας.</a:t>
            </a:r>
          </a:p>
          <a:p>
            <a:pPr marL="0" indent="0">
              <a:buNone/>
            </a:pPr>
            <a:endParaRPr lang="el-GR" dirty="0"/>
          </a:p>
          <a:p>
            <a:pPr marL="0" indent="0">
              <a:buNone/>
            </a:pPr>
            <a:r>
              <a:rPr lang="el-GR" dirty="0"/>
              <a:t>Η διατομή αυτή είναι ουσιαστικά η μέση τομή του πλοίου.</a:t>
            </a:r>
          </a:p>
          <a:p>
            <a:pPr marL="0" indent="0">
              <a:buNone/>
            </a:pPr>
            <a:endParaRPr lang="el-GR" dirty="0"/>
          </a:p>
          <a:p>
            <a:pPr marL="0" indent="0">
              <a:buNone/>
            </a:pPr>
            <a:r>
              <a:rPr lang="el-GR" dirty="0"/>
              <a:t>Η τοποθέτηση ενισχυτικών κατά μήκος αυξάνει την ροπή αδράνειας. </a:t>
            </a:r>
          </a:p>
          <a:p>
            <a:pPr marL="0" indent="0">
              <a:buNone/>
            </a:pPr>
            <a:r>
              <a:rPr lang="el-GR" dirty="0"/>
              <a:t>Το ίδιο συμβαίνει και στον πυθμένα με το </a:t>
            </a:r>
            <a:r>
              <a:rPr lang="el-GR" dirty="0" err="1"/>
              <a:t>διπύθμενο</a:t>
            </a:r>
            <a:r>
              <a:rPr lang="el-GR" dirty="0"/>
              <a:t>.</a:t>
            </a:r>
          </a:p>
          <a:p>
            <a:pPr marL="0" indent="0">
              <a:buNone/>
            </a:pPr>
            <a:endParaRPr lang="el-GR" dirty="0"/>
          </a:p>
        </p:txBody>
      </p:sp>
    </p:spTree>
    <p:extLst>
      <p:ext uri="{BB962C8B-B14F-4D97-AF65-F5344CB8AC3E}">
        <p14:creationId xmlns:p14="http://schemas.microsoft.com/office/powerpoint/2010/main" val="31424979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104DCBE1-0424-3E48-6A43-8C4F86B040A1}"/>
              </a:ext>
            </a:extLst>
          </p:cNvPr>
          <p:cNvSpPr>
            <a:spLocks noGrp="1"/>
          </p:cNvSpPr>
          <p:nvPr>
            <p:ph idx="1"/>
          </p:nvPr>
        </p:nvSpPr>
        <p:spPr>
          <a:xfrm>
            <a:off x="838200" y="950259"/>
            <a:ext cx="10515600" cy="5226704"/>
          </a:xfrm>
        </p:spPr>
        <p:txBody>
          <a:bodyPr/>
          <a:lstStyle/>
          <a:p>
            <a:pPr marL="0" indent="0">
              <a:buNone/>
            </a:pPr>
            <a:r>
              <a:rPr lang="el-GR" dirty="0"/>
              <a:t>Τυπικές διατομές για την αντιμετώπιση καμπτικών τάσεων είναι: </a:t>
            </a:r>
          </a:p>
        </p:txBody>
      </p:sp>
      <p:pic>
        <p:nvPicPr>
          <p:cNvPr id="5" name="Εικόνα 4">
            <a:extLst>
              <a:ext uri="{FF2B5EF4-FFF2-40B4-BE49-F238E27FC236}">
                <a16:creationId xmlns:a16="http://schemas.microsoft.com/office/drawing/2014/main" id="{629BBED2-D7CE-25BC-E926-EC047576CB6B}"/>
              </a:ext>
            </a:extLst>
          </p:cNvPr>
          <p:cNvPicPr>
            <a:picLocks noChangeAspect="1"/>
          </p:cNvPicPr>
          <p:nvPr/>
        </p:nvPicPr>
        <p:blipFill rotWithShape="1">
          <a:blip r:embed="rId2"/>
          <a:srcRect l="40515" t="30719" r="46029" b="28104"/>
          <a:stretch/>
        </p:blipFill>
        <p:spPr>
          <a:xfrm rot="16200000">
            <a:off x="3828355" y="441768"/>
            <a:ext cx="4400817" cy="7575177"/>
          </a:xfrm>
          <a:prstGeom prst="rect">
            <a:avLst/>
          </a:prstGeom>
        </p:spPr>
      </p:pic>
    </p:spTree>
    <p:extLst>
      <p:ext uri="{BB962C8B-B14F-4D97-AF65-F5344CB8AC3E}">
        <p14:creationId xmlns:p14="http://schemas.microsoft.com/office/powerpoint/2010/main" val="29092885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357151CD-A5B6-7BF3-13D4-91EA08324161}"/>
              </a:ext>
            </a:extLst>
          </p:cNvPr>
          <p:cNvSpPr>
            <a:spLocks noGrp="1"/>
          </p:cNvSpPr>
          <p:nvPr>
            <p:ph idx="1"/>
          </p:nvPr>
        </p:nvSpPr>
        <p:spPr>
          <a:xfrm>
            <a:off x="838200" y="905435"/>
            <a:ext cx="3608294" cy="5271528"/>
          </a:xfrm>
        </p:spPr>
        <p:txBody>
          <a:bodyPr>
            <a:normAutofit/>
          </a:bodyPr>
          <a:lstStyle/>
          <a:p>
            <a:pPr marL="0" indent="0">
              <a:buNone/>
            </a:pPr>
            <a:r>
              <a:rPr lang="el-GR" dirty="0"/>
              <a:t>Κάθε υλικό έχει μια μέγιστη τάση φόρτισης για την οποία αντέχει.</a:t>
            </a:r>
          </a:p>
          <a:p>
            <a:pPr marL="0" indent="0">
              <a:buNone/>
            </a:pPr>
            <a:r>
              <a:rPr lang="el-GR" dirty="0"/>
              <a:t>Π.χ. για τον κοινό χάλυβα είναι σ</a:t>
            </a:r>
            <a:r>
              <a:rPr lang="en-GB" dirty="0"/>
              <a:t>max</a:t>
            </a:r>
            <a:r>
              <a:rPr lang="el-GR" dirty="0"/>
              <a:t> = 250Ν/</a:t>
            </a:r>
            <a:r>
              <a:rPr lang="en-GB" dirty="0"/>
              <a:t>m2</a:t>
            </a:r>
            <a:r>
              <a:rPr lang="el-GR" dirty="0"/>
              <a:t> </a:t>
            </a:r>
          </a:p>
          <a:p>
            <a:pPr marL="0" indent="0">
              <a:buNone/>
            </a:pPr>
            <a:r>
              <a:rPr lang="el-GR" dirty="0"/>
              <a:t>Εάν η αναπτυσσόμενη τάση υπερβεί την μέγιστη τάση του υλικού τότε το πλοίο αστοχεί.</a:t>
            </a:r>
          </a:p>
          <a:p>
            <a:pPr marL="0" indent="0">
              <a:buNone/>
            </a:pPr>
            <a:endParaRPr lang="el-GR" dirty="0"/>
          </a:p>
        </p:txBody>
      </p:sp>
      <p:pic>
        <p:nvPicPr>
          <p:cNvPr id="5" name="Εικόνα 4">
            <a:extLst>
              <a:ext uri="{FF2B5EF4-FFF2-40B4-BE49-F238E27FC236}">
                <a16:creationId xmlns:a16="http://schemas.microsoft.com/office/drawing/2014/main" id="{045C2B42-55E4-C389-77A9-11D7299CB655}"/>
              </a:ext>
            </a:extLst>
          </p:cNvPr>
          <p:cNvPicPr>
            <a:picLocks noChangeAspect="1"/>
          </p:cNvPicPr>
          <p:nvPr/>
        </p:nvPicPr>
        <p:blipFill rotWithShape="1">
          <a:blip r:embed="rId2"/>
          <a:srcRect l="38971" t="31241" r="46176" b="36079"/>
          <a:stretch/>
        </p:blipFill>
        <p:spPr>
          <a:xfrm rot="16200000">
            <a:off x="5247873" y="-371326"/>
            <a:ext cx="6141329" cy="7600651"/>
          </a:xfrm>
          <a:prstGeom prst="rect">
            <a:avLst/>
          </a:prstGeom>
        </p:spPr>
      </p:pic>
    </p:spTree>
    <p:extLst>
      <p:ext uri="{BB962C8B-B14F-4D97-AF65-F5344CB8AC3E}">
        <p14:creationId xmlns:p14="http://schemas.microsoft.com/office/powerpoint/2010/main" val="28078341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AF0C641-E225-8F33-32E7-72A79FA69C20}"/>
              </a:ext>
            </a:extLst>
          </p:cNvPr>
          <p:cNvSpPr>
            <a:spLocks noGrp="1"/>
          </p:cNvSpPr>
          <p:nvPr>
            <p:ph type="title"/>
          </p:nvPr>
        </p:nvSpPr>
        <p:spPr/>
        <p:txBody>
          <a:bodyPr/>
          <a:lstStyle/>
          <a:p>
            <a:r>
              <a:rPr lang="el-GR" dirty="0"/>
              <a:t>4. Εγκάρσιες τάσεις</a:t>
            </a:r>
          </a:p>
        </p:txBody>
      </p:sp>
      <p:sp>
        <p:nvSpPr>
          <p:cNvPr id="3" name="Θέση περιεχομένου 2">
            <a:extLst>
              <a:ext uri="{FF2B5EF4-FFF2-40B4-BE49-F238E27FC236}">
                <a16:creationId xmlns:a16="http://schemas.microsoft.com/office/drawing/2014/main" id="{6FE1D7AF-5B5C-E4C0-5880-C6D4D7C187A8}"/>
              </a:ext>
            </a:extLst>
          </p:cNvPr>
          <p:cNvSpPr>
            <a:spLocks noGrp="1"/>
          </p:cNvSpPr>
          <p:nvPr>
            <p:ph idx="1"/>
          </p:nvPr>
        </p:nvSpPr>
        <p:spPr>
          <a:xfrm>
            <a:off x="838200" y="2626659"/>
            <a:ext cx="10515600" cy="3550304"/>
          </a:xfrm>
        </p:spPr>
        <p:txBody>
          <a:bodyPr/>
          <a:lstStyle/>
          <a:p>
            <a:pPr marL="0" indent="0">
              <a:buNone/>
            </a:pPr>
            <a:r>
              <a:rPr lang="el-GR" dirty="0"/>
              <a:t>Προκαλούνται από την διαφορά της άνωσης που δέχονται οι πλευρές του πλοίου όταν κινείται σε εγκάρσια κύματα. </a:t>
            </a:r>
          </a:p>
          <a:p>
            <a:pPr marL="0" indent="0">
              <a:buNone/>
            </a:pPr>
            <a:r>
              <a:rPr lang="el-GR" dirty="0"/>
              <a:t>Οι εγκάρσιες </a:t>
            </a:r>
            <a:r>
              <a:rPr lang="el-GR" dirty="0" err="1"/>
              <a:t>φρακτές</a:t>
            </a:r>
            <a:r>
              <a:rPr lang="el-GR" dirty="0"/>
              <a:t>, οι νομείς, οι έδρες νομέων και τα ζυγά παραλαμβάνουν την καταπόνηση αυτή και αντιστέκονται στις εγκάρσιες παραμορφώσεις. </a:t>
            </a:r>
          </a:p>
        </p:txBody>
      </p:sp>
    </p:spTree>
    <p:extLst>
      <p:ext uri="{BB962C8B-B14F-4D97-AF65-F5344CB8AC3E}">
        <p14:creationId xmlns:p14="http://schemas.microsoft.com/office/powerpoint/2010/main" val="41282228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FF4C554-CC33-96EE-E21A-2E71BE95A1FE}"/>
              </a:ext>
            </a:extLst>
          </p:cNvPr>
          <p:cNvSpPr>
            <a:spLocks noGrp="1"/>
          </p:cNvSpPr>
          <p:nvPr>
            <p:ph type="title"/>
          </p:nvPr>
        </p:nvSpPr>
        <p:spPr/>
        <p:txBody>
          <a:bodyPr/>
          <a:lstStyle/>
          <a:p>
            <a:r>
              <a:rPr lang="el-GR" dirty="0"/>
              <a:t>5. Στρεπτικές τάσεις</a:t>
            </a:r>
          </a:p>
        </p:txBody>
      </p:sp>
      <p:sp>
        <p:nvSpPr>
          <p:cNvPr id="3" name="Θέση περιεχομένου 2">
            <a:extLst>
              <a:ext uri="{FF2B5EF4-FFF2-40B4-BE49-F238E27FC236}">
                <a16:creationId xmlns:a16="http://schemas.microsoft.com/office/drawing/2014/main" id="{F34F7F30-B95A-8BAA-9A04-581904E840E9}"/>
              </a:ext>
            </a:extLst>
          </p:cNvPr>
          <p:cNvSpPr>
            <a:spLocks noGrp="1"/>
          </p:cNvSpPr>
          <p:nvPr>
            <p:ph idx="1"/>
          </p:nvPr>
        </p:nvSpPr>
        <p:spPr/>
        <p:txBody>
          <a:bodyPr/>
          <a:lstStyle/>
          <a:p>
            <a:pPr marL="0" indent="0">
              <a:buNone/>
            </a:pPr>
            <a:r>
              <a:rPr lang="el-GR" dirty="0"/>
              <a:t>Προκαλούνται όταν το πλοίο αντιμετωπίζει τα κύματα με την πλώρη υπό γωνία.</a:t>
            </a:r>
          </a:p>
          <a:p>
            <a:pPr marL="0" indent="0">
              <a:buNone/>
            </a:pPr>
            <a:r>
              <a:rPr lang="el-GR" dirty="0"/>
              <a:t>Η πλώρη δέχεται πλευρική δύναμη αντίθετη με αυτή της πρύμνης.</a:t>
            </a:r>
          </a:p>
          <a:p>
            <a:pPr marL="0" indent="0">
              <a:buNone/>
            </a:pPr>
            <a:r>
              <a:rPr lang="el-GR" dirty="0"/>
              <a:t>Αυτό έχει σαν αποτέλεσμα την ανάπτυξη </a:t>
            </a:r>
            <a:r>
              <a:rPr lang="el-GR" dirty="0" err="1"/>
              <a:t>στρεπτικών</a:t>
            </a:r>
            <a:r>
              <a:rPr lang="el-GR" dirty="0"/>
              <a:t> τάσεων. </a:t>
            </a:r>
          </a:p>
          <a:p>
            <a:pPr marL="0" indent="0">
              <a:buNone/>
            </a:pPr>
            <a:r>
              <a:rPr lang="el-GR" dirty="0"/>
              <a:t>Στρεπτικές τάσεις έχουμε στα μεγάλα πλοία μεταφοράς Ε/Κ όπου στην πλευρική κατασκευή υπάρχει κιβώτιο στρέψης για να μπορεί να παραλάβει τις </a:t>
            </a:r>
            <a:r>
              <a:rPr lang="el-GR" dirty="0" err="1"/>
              <a:t>στρεπτικές</a:t>
            </a:r>
            <a:r>
              <a:rPr lang="el-GR" dirty="0"/>
              <a:t> τάσεις.</a:t>
            </a:r>
            <a:endParaRPr lang="en-GB" dirty="0"/>
          </a:p>
          <a:p>
            <a:pPr marL="0" indent="0">
              <a:buNone/>
            </a:pPr>
            <a:endParaRPr lang="en-GB" dirty="0"/>
          </a:p>
          <a:p>
            <a:pPr marL="0" indent="0">
              <a:buNone/>
            </a:pPr>
            <a:r>
              <a:rPr lang="el-GR" dirty="0">
                <a:hlinkClick r:id="rId2"/>
              </a:rPr>
              <a:t>κιβώτιο στρέψης</a:t>
            </a:r>
            <a:endParaRPr lang="el-GR" dirty="0"/>
          </a:p>
        </p:txBody>
      </p:sp>
    </p:spTree>
    <p:extLst>
      <p:ext uri="{BB962C8B-B14F-4D97-AF65-F5344CB8AC3E}">
        <p14:creationId xmlns:p14="http://schemas.microsoft.com/office/powerpoint/2010/main" val="31828993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8958B41-EC51-F32A-4146-501E0AB222D1}"/>
              </a:ext>
            </a:extLst>
          </p:cNvPr>
          <p:cNvSpPr>
            <a:spLocks noGrp="1"/>
          </p:cNvSpPr>
          <p:nvPr>
            <p:ph type="title"/>
          </p:nvPr>
        </p:nvSpPr>
        <p:spPr/>
        <p:txBody>
          <a:bodyPr/>
          <a:lstStyle/>
          <a:p>
            <a:r>
              <a:rPr lang="el-GR" dirty="0"/>
              <a:t>6. Τοπικές στατικές φορτίσεις</a:t>
            </a:r>
          </a:p>
        </p:txBody>
      </p:sp>
      <p:sp>
        <p:nvSpPr>
          <p:cNvPr id="3" name="Θέση περιεχομένου 2">
            <a:extLst>
              <a:ext uri="{FF2B5EF4-FFF2-40B4-BE49-F238E27FC236}">
                <a16:creationId xmlns:a16="http://schemas.microsoft.com/office/drawing/2014/main" id="{8B91418D-B66C-CC3F-0A1F-33E3217BA82F}"/>
              </a:ext>
            </a:extLst>
          </p:cNvPr>
          <p:cNvSpPr>
            <a:spLocks noGrp="1"/>
          </p:cNvSpPr>
          <p:nvPr>
            <p:ph idx="1"/>
          </p:nvPr>
        </p:nvSpPr>
        <p:spPr>
          <a:xfrm>
            <a:off x="838200" y="1825625"/>
            <a:ext cx="6701118" cy="4351338"/>
          </a:xfrm>
        </p:spPr>
        <p:txBody>
          <a:bodyPr/>
          <a:lstStyle/>
          <a:p>
            <a:pPr marL="0" indent="0">
              <a:buNone/>
            </a:pPr>
            <a:r>
              <a:rPr lang="el-GR" dirty="0"/>
              <a:t>Οι τοπικές στατικές φορτίσεις είναι: </a:t>
            </a:r>
          </a:p>
          <a:p>
            <a:r>
              <a:rPr lang="el-GR" dirty="0"/>
              <a:t>το βάρος της μεταλλικής κατασκευής, </a:t>
            </a:r>
          </a:p>
          <a:p>
            <a:r>
              <a:rPr lang="el-GR" dirty="0"/>
              <a:t>η εξωτερική υδροστατική πίεση και </a:t>
            </a:r>
          </a:p>
          <a:p>
            <a:r>
              <a:rPr lang="el-GR" dirty="0"/>
              <a:t>το βάρος του φορτίου</a:t>
            </a:r>
          </a:p>
          <a:p>
            <a:pPr marL="0" indent="0">
              <a:buNone/>
            </a:pPr>
            <a:endParaRPr lang="el-GR" dirty="0"/>
          </a:p>
          <a:p>
            <a:pPr marL="0" indent="0">
              <a:buNone/>
            </a:pPr>
            <a:r>
              <a:rPr lang="el-GR" dirty="0"/>
              <a:t>Η διαφορά βάρους και υδροστατικής πίεσης προκαλεί κάμψη των ελασμάτων.</a:t>
            </a:r>
          </a:p>
        </p:txBody>
      </p:sp>
      <p:pic>
        <p:nvPicPr>
          <p:cNvPr id="5" name="Εικόνα 4">
            <a:extLst>
              <a:ext uri="{FF2B5EF4-FFF2-40B4-BE49-F238E27FC236}">
                <a16:creationId xmlns:a16="http://schemas.microsoft.com/office/drawing/2014/main" id="{3F98FDA5-8EBE-1518-EDA7-9F91496DD530}"/>
              </a:ext>
            </a:extLst>
          </p:cNvPr>
          <p:cNvPicPr>
            <a:picLocks noChangeAspect="1"/>
          </p:cNvPicPr>
          <p:nvPr/>
        </p:nvPicPr>
        <p:blipFill rotWithShape="1">
          <a:blip r:embed="rId2"/>
          <a:srcRect l="39633" t="24653" r="41544" b="39869"/>
          <a:stretch/>
        </p:blipFill>
        <p:spPr>
          <a:xfrm>
            <a:off x="7969623" y="1215559"/>
            <a:ext cx="4205982" cy="4459100"/>
          </a:xfrm>
          <a:prstGeom prst="rect">
            <a:avLst/>
          </a:prstGeom>
        </p:spPr>
      </p:pic>
    </p:spTree>
    <p:extLst>
      <p:ext uri="{BB962C8B-B14F-4D97-AF65-F5344CB8AC3E}">
        <p14:creationId xmlns:p14="http://schemas.microsoft.com/office/powerpoint/2010/main" val="32101365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BB597DC-E4BC-EEAC-2CBC-4951EDD5EBD2}"/>
              </a:ext>
            </a:extLst>
          </p:cNvPr>
          <p:cNvSpPr>
            <a:spLocks noGrp="1"/>
          </p:cNvSpPr>
          <p:nvPr>
            <p:ph type="title"/>
          </p:nvPr>
        </p:nvSpPr>
        <p:spPr/>
        <p:txBody>
          <a:bodyPr/>
          <a:lstStyle/>
          <a:p>
            <a:r>
              <a:rPr lang="el-GR" dirty="0"/>
              <a:t>7. Κόπωση (</a:t>
            </a:r>
            <a:r>
              <a:rPr lang="en-GB" dirty="0"/>
              <a:t>fatigue)</a:t>
            </a:r>
            <a:endParaRPr lang="el-GR" dirty="0"/>
          </a:p>
        </p:txBody>
      </p:sp>
      <p:sp>
        <p:nvSpPr>
          <p:cNvPr id="3" name="Θέση περιεχομένου 2">
            <a:extLst>
              <a:ext uri="{FF2B5EF4-FFF2-40B4-BE49-F238E27FC236}">
                <a16:creationId xmlns:a16="http://schemas.microsoft.com/office/drawing/2014/main" id="{72B3166F-FF4A-3587-3E4C-369FB3CD8EC9}"/>
              </a:ext>
            </a:extLst>
          </p:cNvPr>
          <p:cNvSpPr>
            <a:spLocks noGrp="1"/>
          </p:cNvSpPr>
          <p:nvPr>
            <p:ph idx="1"/>
          </p:nvPr>
        </p:nvSpPr>
        <p:spPr/>
        <p:txBody>
          <a:bodyPr/>
          <a:lstStyle/>
          <a:p>
            <a:pPr marL="0" indent="0">
              <a:buNone/>
            </a:pPr>
            <a:r>
              <a:rPr lang="el-GR" dirty="0"/>
              <a:t>Είναι ένας άλλος λόγος αστοχίας της κατασκευής. Τα υλικά μετά από επαναλαμβανόμενη περιοδική φόρτιση τους πχ </a:t>
            </a:r>
            <a:r>
              <a:rPr lang="en-GB" dirty="0"/>
              <a:t>sagging – hogging</a:t>
            </a:r>
            <a:r>
              <a:rPr lang="el-GR" dirty="0"/>
              <a:t> οδηγούνται σε αστοχία.</a:t>
            </a:r>
          </a:p>
          <a:p>
            <a:pPr marL="0" indent="0">
              <a:buNone/>
            </a:pPr>
            <a:r>
              <a:rPr lang="el-GR" dirty="0"/>
              <a:t>Στο κέντρο του πλοίου στον κατάστρωμα και στον πυθμένα είναι περιοχές όπου το υλικό μπορεί να υποστεί κόπωση. Προφανώς μετά από αρκετά χρόνια λειτουργίας.</a:t>
            </a:r>
          </a:p>
          <a:p>
            <a:pPr marL="0" indent="0">
              <a:buNone/>
            </a:pPr>
            <a:r>
              <a:rPr lang="el-GR" dirty="0"/>
              <a:t>Τα σύγχρονα πλοία διαθέτουν αισθητήρες παραμορφώσεων για να ελέγχεται πότε η κατασκευή φτάνει σε οριακά σημεία.</a:t>
            </a:r>
          </a:p>
        </p:txBody>
      </p:sp>
    </p:spTree>
    <p:extLst>
      <p:ext uri="{BB962C8B-B14F-4D97-AF65-F5344CB8AC3E}">
        <p14:creationId xmlns:p14="http://schemas.microsoft.com/office/powerpoint/2010/main" val="25840103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4843857-4F47-AE99-B4BD-4535C18F1DBC}"/>
              </a:ext>
            </a:extLst>
          </p:cNvPr>
          <p:cNvSpPr>
            <a:spLocks noGrp="1"/>
          </p:cNvSpPr>
          <p:nvPr>
            <p:ph type="title"/>
          </p:nvPr>
        </p:nvSpPr>
        <p:spPr/>
        <p:txBody>
          <a:bodyPr/>
          <a:lstStyle/>
          <a:p>
            <a:r>
              <a:rPr lang="el-GR" dirty="0"/>
              <a:t>Χρήση συστημάτων ενίσχυσης σκελετών</a:t>
            </a:r>
          </a:p>
        </p:txBody>
      </p:sp>
      <p:sp>
        <p:nvSpPr>
          <p:cNvPr id="3" name="Θέση περιεχομένου 2">
            <a:extLst>
              <a:ext uri="{FF2B5EF4-FFF2-40B4-BE49-F238E27FC236}">
                <a16:creationId xmlns:a16="http://schemas.microsoft.com/office/drawing/2014/main" id="{D0AF8CE6-4AD8-8027-27D6-9C79F91BE577}"/>
              </a:ext>
            </a:extLst>
          </p:cNvPr>
          <p:cNvSpPr>
            <a:spLocks noGrp="1"/>
          </p:cNvSpPr>
          <p:nvPr>
            <p:ph idx="1"/>
          </p:nvPr>
        </p:nvSpPr>
        <p:spPr/>
        <p:txBody>
          <a:bodyPr/>
          <a:lstStyle/>
          <a:p>
            <a:pPr marL="0" indent="0">
              <a:buNone/>
            </a:pPr>
            <a:r>
              <a:rPr lang="el-GR" dirty="0"/>
              <a:t>Η κατάλληλη επιλογή του συστήματος ενίσχυσης σκελετού του πλοίου εξαρτάται από πολλούς παράγοντες:</a:t>
            </a:r>
          </a:p>
          <a:p>
            <a:pPr marL="0" indent="0">
              <a:buNone/>
            </a:pPr>
            <a:endParaRPr lang="el-GR" dirty="0"/>
          </a:p>
          <a:p>
            <a:r>
              <a:rPr lang="el-GR" dirty="0"/>
              <a:t>Ο τύπος του πλοίου</a:t>
            </a:r>
          </a:p>
          <a:p>
            <a:r>
              <a:rPr lang="el-GR" dirty="0"/>
              <a:t>Το φορτίο</a:t>
            </a:r>
          </a:p>
          <a:p>
            <a:r>
              <a:rPr lang="el-GR" dirty="0"/>
              <a:t>Οι απαιτήσεις των κανονισμών σε θέματα ασφαλείας και ευστάθειας</a:t>
            </a:r>
          </a:p>
        </p:txBody>
      </p:sp>
    </p:spTree>
    <p:extLst>
      <p:ext uri="{BB962C8B-B14F-4D97-AF65-F5344CB8AC3E}">
        <p14:creationId xmlns:p14="http://schemas.microsoft.com/office/powerpoint/2010/main" val="343214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CC9DEA9-EC3A-C57F-FDC5-1D524ADE4A3F}"/>
              </a:ext>
            </a:extLst>
          </p:cNvPr>
          <p:cNvSpPr>
            <a:spLocks noGrp="1"/>
          </p:cNvSpPr>
          <p:nvPr>
            <p:ph type="title"/>
          </p:nvPr>
        </p:nvSpPr>
        <p:spPr/>
        <p:txBody>
          <a:bodyPr/>
          <a:lstStyle/>
          <a:p>
            <a:r>
              <a:rPr lang="el-GR" dirty="0"/>
              <a:t>Κριτήρια για σχεδιασμό της μεταλλικής κατασκευής</a:t>
            </a:r>
          </a:p>
        </p:txBody>
      </p:sp>
      <p:sp>
        <p:nvSpPr>
          <p:cNvPr id="3" name="Θέση περιεχομένου 2">
            <a:extLst>
              <a:ext uri="{FF2B5EF4-FFF2-40B4-BE49-F238E27FC236}">
                <a16:creationId xmlns:a16="http://schemas.microsoft.com/office/drawing/2014/main" id="{C152B314-4098-5901-E991-899CC69AB2C6}"/>
              </a:ext>
            </a:extLst>
          </p:cNvPr>
          <p:cNvSpPr>
            <a:spLocks noGrp="1"/>
          </p:cNvSpPr>
          <p:nvPr>
            <p:ph idx="1"/>
          </p:nvPr>
        </p:nvSpPr>
        <p:spPr/>
        <p:txBody>
          <a:bodyPr>
            <a:normAutofit lnSpcReduction="10000"/>
          </a:bodyPr>
          <a:lstStyle/>
          <a:p>
            <a:pPr marL="514350" indent="-514350">
              <a:buFont typeface="+mj-lt"/>
              <a:buAutoNum type="arabicPeriod"/>
            </a:pPr>
            <a:r>
              <a:rPr lang="el-GR" dirty="0"/>
              <a:t>Την αντοχή της κατασκευής στα πλαίσια των μέγιστων επιτρεπόμενων καταπονήσεων</a:t>
            </a:r>
          </a:p>
          <a:p>
            <a:pPr marL="514350" indent="-514350">
              <a:buFont typeface="+mj-lt"/>
              <a:buAutoNum type="arabicPeriod"/>
            </a:pPr>
            <a:r>
              <a:rPr lang="el-GR" dirty="0"/>
              <a:t>Το μικρότερο δυνατό βάρος που καλύπτει την αντοχή</a:t>
            </a:r>
          </a:p>
          <a:p>
            <a:pPr marL="514350" indent="-514350">
              <a:buFont typeface="+mj-lt"/>
              <a:buAutoNum type="arabicPeriod"/>
            </a:pPr>
            <a:r>
              <a:rPr lang="el-GR" dirty="0"/>
              <a:t>Το μικρότερο δυνατό κόστος που εξαρτάται από το βάρος και τα υλικά κατασκευής</a:t>
            </a:r>
          </a:p>
          <a:p>
            <a:pPr marL="514350" indent="-514350">
              <a:buFont typeface="+mj-lt"/>
              <a:buAutoNum type="arabicPeriod"/>
            </a:pPr>
            <a:r>
              <a:rPr lang="el-GR" dirty="0"/>
              <a:t>Την λειτουργικότητα της κατασκευής, δηλαδή το πλοίο να μπορεί να φορτοεκφορτωθεί</a:t>
            </a:r>
          </a:p>
          <a:p>
            <a:pPr marL="514350" indent="-514350">
              <a:buFont typeface="+mj-lt"/>
              <a:buAutoNum type="arabicPeriod"/>
            </a:pPr>
            <a:r>
              <a:rPr lang="el-GR" dirty="0"/>
              <a:t>Εύκολη κατασκευή, συντήρηση και επισκευή</a:t>
            </a:r>
          </a:p>
          <a:p>
            <a:pPr marL="514350" indent="-514350">
              <a:buFont typeface="+mj-lt"/>
              <a:buAutoNum type="arabicPeriod"/>
            </a:pPr>
            <a:r>
              <a:rPr lang="el-GR" dirty="0"/>
              <a:t>Το κατά το δυνατόν το καλύτερο αισθητικά αποτέλεσμα</a:t>
            </a:r>
          </a:p>
          <a:p>
            <a:pPr marL="514350" indent="-514350">
              <a:buFont typeface="+mj-lt"/>
              <a:buAutoNum type="arabicPeriod"/>
            </a:pPr>
            <a:r>
              <a:rPr lang="el-GR" dirty="0"/>
              <a:t>Την πρόβλεψη για φθορές κατά την διάρκεια ζωής του πλοίου.</a:t>
            </a:r>
          </a:p>
        </p:txBody>
      </p:sp>
    </p:spTree>
    <p:extLst>
      <p:ext uri="{BB962C8B-B14F-4D97-AF65-F5344CB8AC3E}">
        <p14:creationId xmlns:p14="http://schemas.microsoft.com/office/powerpoint/2010/main" val="38024141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E7428F99-6AEC-89BD-A91D-9271F60CA490}"/>
              </a:ext>
            </a:extLst>
          </p:cNvPr>
          <p:cNvSpPr>
            <a:spLocks noGrp="1"/>
          </p:cNvSpPr>
          <p:nvPr>
            <p:ph idx="1"/>
          </p:nvPr>
        </p:nvSpPr>
        <p:spPr>
          <a:xfrm>
            <a:off x="838200" y="1918447"/>
            <a:ext cx="10515600" cy="4258516"/>
          </a:xfrm>
        </p:spPr>
        <p:txBody>
          <a:bodyPr/>
          <a:lstStyle/>
          <a:p>
            <a:pPr marL="0" indent="0">
              <a:buNone/>
            </a:pPr>
            <a:r>
              <a:rPr lang="el-GR" dirty="0"/>
              <a:t>Οι νηογνώμονες ορίζουν τον αριθμό των φρακτών από το μήκος του πλοίου για θέματα </a:t>
            </a:r>
            <a:r>
              <a:rPr lang="el-GR" dirty="0" err="1"/>
              <a:t>κατάκλυσης</a:t>
            </a:r>
            <a:r>
              <a:rPr lang="el-GR" dirty="0"/>
              <a:t> και τις απαιτήσεις ευστάθειας μετά από βλάβη.</a:t>
            </a:r>
          </a:p>
          <a:p>
            <a:pPr marL="0" indent="0">
              <a:buNone/>
            </a:pPr>
            <a:endParaRPr lang="el-GR" dirty="0"/>
          </a:p>
          <a:p>
            <a:pPr marL="0" indent="0">
              <a:buNone/>
            </a:pPr>
            <a:r>
              <a:rPr lang="el-GR" dirty="0"/>
              <a:t>Επίσης η ύπαρξη </a:t>
            </a:r>
            <a:r>
              <a:rPr lang="el-GR" dirty="0" err="1"/>
              <a:t>διπύθμενων</a:t>
            </a:r>
            <a:r>
              <a:rPr lang="el-GR" dirty="0"/>
              <a:t> και διπλών τοιχωμάτων επηρεάζει την κατασκευή και όλη την ενίσχυση του πλοίου.</a:t>
            </a:r>
          </a:p>
          <a:p>
            <a:pPr marL="0" indent="0">
              <a:buNone/>
            </a:pPr>
            <a:endParaRPr lang="el-GR" dirty="0"/>
          </a:p>
          <a:p>
            <a:pPr marL="0" indent="0">
              <a:buNone/>
            </a:pPr>
            <a:endParaRPr lang="el-GR" dirty="0"/>
          </a:p>
        </p:txBody>
      </p:sp>
    </p:spTree>
    <p:extLst>
      <p:ext uri="{BB962C8B-B14F-4D97-AF65-F5344CB8AC3E}">
        <p14:creationId xmlns:p14="http://schemas.microsoft.com/office/powerpoint/2010/main" val="40910203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0ED59970-922D-1FD3-104F-28F4D1FDF026}"/>
              </a:ext>
            </a:extLst>
          </p:cNvPr>
          <p:cNvSpPr>
            <a:spLocks noGrp="1"/>
          </p:cNvSpPr>
          <p:nvPr>
            <p:ph idx="1"/>
          </p:nvPr>
        </p:nvSpPr>
        <p:spPr/>
        <p:txBody>
          <a:bodyPr/>
          <a:lstStyle/>
          <a:p>
            <a:pPr marL="0" indent="0">
              <a:buNone/>
            </a:pPr>
            <a:r>
              <a:rPr lang="el-GR" dirty="0"/>
              <a:t>Ο χώρος φόρτωσης σε πλοία ξηρού φορτίου απαιτεί μεγάλες αποστάσεις μεταξύ των φρακτών για φόρτωση μεγάλων σε διαστάσεις αντικειμένων.</a:t>
            </a:r>
          </a:p>
          <a:p>
            <a:pPr marL="0" indent="0">
              <a:buNone/>
            </a:pPr>
            <a:endParaRPr lang="el-GR" dirty="0"/>
          </a:p>
          <a:p>
            <a:pPr marL="0" indent="0">
              <a:buNone/>
            </a:pPr>
            <a:r>
              <a:rPr lang="el-GR" dirty="0"/>
              <a:t>Στα πλοία υγρών φορτίων η ύπαρξη φρακτών σε μικρή απόσταση βοηθά στον διαχωρισμό φορτίων και στην μείωση των ελεύθερων επιφανειών που βοηθούν στην ευστάθεια του πλοίου.</a:t>
            </a:r>
          </a:p>
        </p:txBody>
      </p:sp>
    </p:spTree>
    <p:extLst>
      <p:ext uri="{BB962C8B-B14F-4D97-AF65-F5344CB8AC3E}">
        <p14:creationId xmlns:p14="http://schemas.microsoft.com/office/powerpoint/2010/main" val="24003748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1509335-B4BE-58B9-8EBE-401EC9DCDBAB}"/>
              </a:ext>
            </a:extLst>
          </p:cNvPr>
          <p:cNvSpPr>
            <a:spLocks noGrp="1"/>
          </p:cNvSpPr>
          <p:nvPr>
            <p:ph type="title"/>
          </p:nvPr>
        </p:nvSpPr>
        <p:spPr/>
        <p:txBody>
          <a:bodyPr/>
          <a:lstStyle/>
          <a:p>
            <a:r>
              <a:rPr lang="el-GR" dirty="0"/>
              <a:t>Πλοία με διαμήκες σύστημα σκελετού</a:t>
            </a:r>
          </a:p>
        </p:txBody>
      </p:sp>
      <p:sp>
        <p:nvSpPr>
          <p:cNvPr id="3" name="Θέση περιεχομένου 2">
            <a:extLst>
              <a:ext uri="{FF2B5EF4-FFF2-40B4-BE49-F238E27FC236}">
                <a16:creationId xmlns:a16="http://schemas.microsoft.com/office/drawing/2014/main" id="{958CCFAB-A162-B3A2-FED7-9E8E458A6005}"/>
              </a:ext>
            </a:extLst>
          </p:cNvPr>
          <p:cNvSpPr>
            <a:spLocks noGrp="1"/>
          </p:cNvSpPr>
          <p:nvPr>
            <p:ph idx="1"/>
          </p:nvPr>
        </p:nvSpPr>
        <p:spPr>
          <a:xfrm>
            <a:off x="838200" y="2196353"/>
            <a:ext cx="10515600" cy="3980610"/>
          </a:xfrm>
        </p:spPr>
        <p:txBody>
          <a:bodyPr/>
          <a:lstStyle/>
          <a:p>
            <a:pPr marL="0" indent="0">
              <a:buNone/>
            </a:pPr>
            <a:r>
              <a:rPr lang="el-GR" dirty="0"/>
              <a:t>Η ύπαρξη ενισχυτικών κατά μήκος όπως:</a:t>
            </a:r>
          </a:p>
          <a:p>
            <a:r>
              <a:rPr lang="el-GR" dirty="0"/>
              <a:t>Οι σταθμίδες στον πυθμένα</a:t>
            </a:r>
          </a:p>
          <a:p>
            <a:r>
              <a:rPr lang="el-GR" dirty="0"/>
              <a:t>Οι διαδοκίδες στο κατάστρωμα και </a:t>
            </a:r>
          </a:p>
          <a:p>
            <a:r>
              <a:rPr lang="el-GR" dirty="0"/>
              <a:t>Οι λώροι στις πλευρές του πλοίου</a:t>
            </a:r>
          </a:p>
          <a:p>
            <a:pPr marL="0" indent="0">
              <a:buNone/>
            </a:pPr>
            <a:r>
              <a:rPr lang="el-GR" dirty="0">
                <a:solidFill>
                  <a:srgbClr val="FF0000"/>
                </a:solidFill>
              </a:rPr>
              <a:t>Ενισχύουν την ροπή αντίστασης του πλοίου, οπότε δεν αναπτύσσονται μεγάλες τάσεις από την κάμψη.</a:t>
            </a:r>
          </a:p>
        </p:txBody>
      </p:sp>
    </p:spTree>
    <p:extLst>
      <p:ext uri="{BB962C8B-B14F-4D97-AF65-F5344CB8AC3E}">
        <p14:creationId xmlns:p14="http://schemas.microsoft.com/office/powerpoint/2010/main" val="39508580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479B928C-893D-CA2C-CF4E-E728213428C4}"/>
              </a:ext>
            </a:extLst>
          </p:cNvPr>
          <p:cNvSpPr>
            <a:spLocks noGrp="1"/>
          </p:cNvSpPr>
          <p:nvPr>
            <p:ph idx="1"/>
          </p:nvPr>
        </p:nvSpPr>
        <p:spPr/>
        <p:txBody>
          <a:bodyPr/>
          <a:lstStyle/>
          <a:p>
            <a:pPr marL="0" indent="0">
              <a:buNone/>
            </a:pPr>
            <a:r>
              <a:rPr lang="el-GR" dirty="0"/>
              <a:t>Η ύπαρξη ενισχυτικών κατά το διαμήκες οδηγεί σε μειωμένο πάχος ελασμάτων πυθμένα και καταστρώματος. </a:t>
            </a:r>
          </a:p>
          <a:p>
            <a:pPr marL="0" indent="0">
              <a:buNone/>
            </a:pPr>
            <a:r>
              <a:rPr lang="el-GR" dirty="0">
                <a:solidFill>
                  <a:srgbClr val="FF0000"/>
                </a:solidFill>
              </a:rPr>
              <a:t>Πλοία που χρησιμοποιούν το διαμήκες σύστημα ενίσχυσης  είναι τα Δ/Ξ.</a:t>
            </a:r>
          </a:p>
          <a:p>
            <a:pPr marL="0" indent="0">
              <a:buNone/>
            </a:pPr>
            <a:r>
              <a:rPr lang="el-GR" dirty="0"/>
              <a:t>Είναι τα πλοία που έχουν τις μεγαλύτερες τάσεις από κάμψη λόγω μήκους. </a:t>
            </a:r>
          </a:p>
          <a:p>
            <a:pPr marL="0" indent="0">
              <a:buNone/>
            </a:pPr>
            <a:r>
              <a:rPr lang="el-GR" dirty="0"/>
              <a:t>Επίσης τα </a:t>
            </a:r>
            <a:r>
              <a:rPr lang="el-GR" dirty="0" err="1"/>
              <a:t>διπύθμενα</a:t>
            </a:r>
            <a:r>
              <a:rPr lang="el-GR" dirty="0"/>
              <a:t> καθώς και τα διπλά τοιχώματα ενισχύουν ακόμα περισσότερο την διαμήκη αντοχή.</a:t>
            </a:r>
          </a:p>
        </p:txBody>
      </p:sp>
    </p:spTree>
    <p:extLst>
      <p:ext uri="{BB962C8B-B14F-4D97-AF65-F5344CB8AC3E}">
        <p14:creationId xmlns:p14="http://schemas.microsoft.com/office/powerpoint/2010/main" val="41503795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AF54C2D1-9F84-7361-30B4-70CDB7AED94A}"/>
              </a:ext>
            </a:extLst>
          </p:cNvPr>
          <p:cNvSpPr>
            <a:spLocks noGrp="1"/>
          </p:cNvSpPr>
          <p:nvPr>
            <p:ph idx="1"/>
          </p:nvPr>
        </p:nvSpPr>
        <p:spPr/>
        <p:txBody>
          <a:bodyPr/>
          <a:lstStyle/>
          <a:p>
            <a:pPr marL="0" indent="0">
              <a:buNone/>
            </a:pPr>
            <a:r>
              <a:rPr lang="el-GR" dirty="0"/>
              <a:t>Τα εγκάρσια ενισχυτικά είναι λίγα και τα πλοία αυτά δεν υπόκεινται σε εγκάρσιες καταπονήσεις ούτε δέχονται εξωτερικές δυνάμεις από πλαγιοδετήσεις.</a:t>
            </a:r>
          </a:p>
          <a:p>
            <a:pPr marL="0" indent="0">
              <a:buNone/>
            </a:pPr>
            <a:endParaRPr lang="el-GR" dirty="0"/>
          </a:p>
          <a:p>
            <a:pPr marL="0" indent="0">
              <a:buNone/>
            </a:pPr>
            <a:r>
              <a:rPr lang="el-GR" dirty="0"/>
              <a:t>Οι εγκάρσιες </a:t>
            </a:r>
            <a:r>
              <a:rPr lang="el-GR" dirty="0" err="1"/>
              <a:t>φρακτές</a:t>
            </a:r>
            <a:r>
              <a:rPr lang="el-GR" dirty="0"/>
              <a:t> συνεισφέρουν στην εγκάρσια αντοχή.</a:t>
            </a:r>
          </a:p>
          <a:p>
            <a:pPr marL="0" indent="0">
              <a:buNone/>
            </a:pPr>
            <a:r>
              <a:rPr lang="el-GR" dirty="0"/>
              <a:t>Συνολικά η χρήση διαμήκες συστήματος ενίσχυσης σκελετού οδηγεί σε κατασκευές μειωμένου βάρους. </a:t>
            </a:r>
          </a:p>
        </p:txBody>
      </p:sp>
    </p:spTree>
    <p:extLst>
      <p:ext uri="{BB962C8B-B14F-4D97-AF65-F5344CB8AC3E}">
        <p14:creationId xmlns:p14="http://schemas.microsoft.com/office/powerpoint/2010/main" val="27629223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2DE23184-4665-E01C-2B9C-A1C291E30610}"/>
              </a:ext>
            </a:extLst>
          </p:cNvPr>
          <p:cNvSpPr>
            <a:spLocks noGrp="1"/>
          </p:cNvSpPr>
          <p:nvPr>
            <p:ph idx="1"/>
          </p:nvPr>
        </p:nvSpPr>
        <p:spPr>
          <a:xfrm>
            <a:off x="838200" y="959224"/>
            <a:ext cx="10515600" cy="5217739"/>
          </a:xfrm>
        </p:spPr>
        <p:txBody>
          <a:bodyPr/>
          <a:lstStyle/>
          <a:p>
            <a:pPr marL="0" indent="0">
              <a:buNone/>
            </a:pPr>
            <a:r>
              <a:rPr lang="el-GR" dirty="0">
                <a:solidFill>
                  <a:schemeClr val="accent1">
                    <a:lumMod val="50000"/>
                  </a:schemeClr>
                </a:solidFill>
              </a:rPr>
              <a:t>Σε σχετικά μικρά πλοία δεν απαιτείται τόσο μεγάλη διαμήκη αντοχή, οπότε και γενικά το διαμήκες σύστημα δεν επιλέγεται και παρουσιάζει επίσης τα εξής μειονεκτήματα</a:t>
            </a:r>
            <a:r>
              <a:rPr lang="el-GR" dirty="0"/>
              <a:t>: </a:t>
            </a:r>
          </a:p>
          <a:p>
            <a:pPr marL="0" indent="0">
              <a:buNone/>
            </a:pPr>
            <a:endParaRPr lang="el-GR" dirty="0"/>
          </a:p>
          <a:p>
            <a:pPr marL="514350" indent="-514350">
              <a:buAutoNum type="arabicPeriod"/>
            </a:pPr>
            <a:r>
              <a:rPr lang="el-GR" dirty="0"/>
              <a:t>Απαιτείται η διάτρηση των εγκάρσιων στεγανών φρακτών από τα διαμήκη ενισχυτικά.</a:t>
            </a:r>
          </a:p>
          <a:p>
            <a:pPr marL="514350" indent="-514350">
              <a:buAutoNum type="arabicPeriod"/>
            </a:pPr>
            <a:r>
              <a:rPr lang="el-GR" dirty="0"/>
              <a:t>Μειώνεται ο χώρος </a:t>
            </a:r>
            <a:r>
              <a:rPr lang="el-GR" dirty="0" err="1"/>
              <a:t>στοιβασιάς</a:t>
            </a:r>
            <a:r>
              <a:rPr lang="el-GR" dirty="0"/>
              <a:t> στα φορτηγά λόγω των λίγων, αλλά μεγάλων σε μέγεθος εγκάρσιων ενισχυτικών (ενισχυμένων νομέων).</a:t>
            </a:r>
          </a:p>
          <a:p>
            <a:pPr marL="514350" indent="-514350">
              <a:buAutoNum type="arabicPeriod"/>
            </a:pPr>
            <a:r>
              <a:rPr lang="el-GR" dirty="0"/>
              <a:t>Τα διαμήκη ενισχυτικά δυσκολεύουν και στις διελεύσεις των δικτύων των σωληνώσεων.</a:t>
            </a:r>
          </a:p>
        </p:txBody>
      </p:sp>
    </p:spTree>
    <p:extLst>
      <p:ext uri="{BB962C8B-B14F-4D97-AF65-F5344CB8AC3E}">
        <p14:creationId xmlns:p14="http://schemas.microsoft.com/office/powerpoint/2010/main" val="11885783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6AEBD4E-66D1-6376-B92A-ED5A7648F285}"/>
              </a:ext>
            </a:extLst>
          </p:cNvPr>
          <p:cNvSpPr>
            <a:spLocks noGrp="1"/>
          </p:cNvSpPr>
          <p:nvPr>
            <p:ph type="title"/>
          </p:nvPr>
        </p:nvSpPr>
        <p:spPr/>
        <p:txBody>
          <a:bodyPr/>
          <a:lstStyle/>
          <a:p>
            <a:r>
              <a:rPr lang="el-GR" dirty="0"/>
              <a:t>Πλοία με εγκάρσιο σύστημα ενίσχυσης σκελετού</a:t>
            </a:r>
          </a:p>
        </p:txBody>
      </p:sp>
      <p:sp>
        <p:nvSpPr>
          <p:cNvPr id="3" name="Θέση περιεχομένου 2">
            <a:extLst>
              <a:ext uri="{FF2B5EF4-FFF2-40B4-BE49-F238E27FC236}">
                <a16:creationId xmlns:a16="http://schemas.microsoft.com/office/drawing/2014/main" id="{F3D55739-8D2D-4A03-F294-5BE1712B9BB1}"/>
              </a:ext>
            </a:extLst>
          </p:cNvPr>
          <p:cNvSpPr>
            <a:spLocks noGrp="1"/>
          </p:cNvSpPr>
          <p:nvPr>
            <p:ph idx="1"/>
          </p:nvPr>
        </p:nvSpPr>
        <p:spPr/>
        <p:txBody>
          <a:bodyPr/>
          <a:lstStyle/>
          <a:p>
            <a:pPr marL="0" indent="0">
              <a:buNone/>
            </a:pPr>
            <a:r>
              <a:rPr lang="el-GR" dirty="0">
                <a:solidFill>
                  <a:srgbClr val="FF0000"/>
                </a:solidFill>
              </a:rPr>
              <a:t>Το σύστημα αυτό θα το συναντήσουμε σπάνια.</a:t>
            </a:r>
          </a:p>
          <a:p>
            <a:pPr marL="0" indent="0">
              <a:buNone/>
            </a:pPr>
            <a:r>
              <a:rPr lang="el-GR" dirty="0"/>
              <a:t>Η λογική του προέρχεται από την κατασκευή παλιών ξύλινων σκαφών όπου οι νομείς τοποθετούνται πάνω στην τρόπιδα.</a:t>
            </a:r>
          </a:p>
          <a:p>
            <a:pPr marL="0" indent="0">
              <a:buNone/>
            </a:pPr>
            <a:r>
              <a:rPr lang="el-GR" dirty="0"/>
              <a:t>Η όλη κατασκευή στηριζόταν στους εγκάρσιους νομείς και τα εξωτερικά ξύλα έδεναν την κατασκευή.</a:t>
            </a:r>
          </a:p>
          <a:p>
            <a:pPr marL="0" indent="0">
              <a:buNone/>
            </a:pPr>
            <a:r>
              <a:rPr lang="el-GR" dirty="0"/>
              <a:t>Τα πλοία αυτά δεν είχαν μεγάλες απαιτήσεις διαμήκους αντοχής λόγω μήκους, οπότε δεν είχαν διαμήκη ενισχυτικά.</a:t>
            </a:r>
          </a:p>
          <a:p>
            <a:pPr marL="0" indent="0">
              <a:buNone/>
            </a:pPr>
            <a:endParaRPr lang="el-GR" dirty="0"/>
          </a:p>
          <a:p>
            <a:pPr marL="0" indent="0">
              <a:buNone/>
            </a:pPr>
            <a:endParaRPr lang="el-GR" dirty="0"/>
          </a:p>
        </p:txBody>
      </p:sp>
    </p:spTree>
    <p:extLst>
      <p:ext uri="{BB962C8B-B14F-4D97-AF65-F5344CB8AC3E}">
        <p14:creationId xmlns:p14="http://schemas.microsoft.com/office/powerpoint/2010/main" val="20123870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7D4681AF-4031-DFF0-9FC0-98E3E1B53451}"/>
              </a:ext>
            </a:extLst>
          </p:cNvPr>
          <p:cNvSpPr>
            <a:spLocks noGrp="1"/>
          </p:cNvSpPr>
          <p:nvPr>
            <p:ph idx="1"/>
          </p:nvPr>
        </p:nvSpPr>
        <p:spPr>
          <a:xfrm>
            <a:off x="838200" y="2393576"/>
            <a:ext cx="10515600" cy="3783386"/>
          </a:xfrm>
        </p:spPr>
        <p:txBody>
          <a:bodyPr/>
          <a:lstStyle/>
          <a:p>
            <a:pPr marL="0" indent="0">
              <a:buNone/>
            </a:pPr>
            <a:r>
              <a:rPr lang="el-GR" dirty="0">
                <a:solidFill>
                  <a:srgbClr val="FF0000"/>
                </a:solidFill>
              </a:rPr>
              <a:t>Στα σύγχρονα πλοία θα δούμε εγκάρσια ενίσχυση σκελετού μόνο σε μικρά πλοία κάτω των 40</a:t>
            </a:r>
            <a:r>
              <a:rPr lang="en-GB" dirty="0">
                <a:solidFill>
                  <a:srgbClr val="FF0000"/>
                </a:solidFill>
              </a:rPr>
              <a:t>m </a:t>
            </a:r>
            <a:r>
              <a:rPr lang="el-GR" dirty="0">
                <a:solidFill>
                  <a:srgbClr val="FF0000"/>
                </a:solidFill>
              </a:rPr>
              <a:t>(αλιευτικά, ρυμουλκά, μικρά φορτηγά) λόγω ευκολίας της κατασκευής και από τα μη σύγχρονα ναυπηγεία.</a:t>
            </a:r>
          </a:p>
        </p:txBody>
      </p:sp>
    </p:spTree>
    <p:extLst>
      <p:ext uri="{BB962C8B-B14F-4D97-AF65-F5344CB8AC3E}">
        <p14:creationId xmlns:p14="http://schemas.microsoft.com/office/powerpoint/2010/main" val="32913420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82B3F57-05AD-4C5C-BF92-D26BDFC9DECE}"/>
              </a:ext>
            </a:extLst>
          </p:cNvPr>
          <p:cNvSpPr>
            <a:spLocks noGrp="1"/>
          </p:cNvSpPr>
          <p:nvPr>
            <p:ph type="title"/>
          </p:nvPr>
        </p:nvSpPr>
        <p:spPr/>
        <p:txBody>
          <a:bodyPr/>
          <a:lstStyle/>
          <a:p>
            <a:r>
              <a:rPr lang="el-GR" dirty="0"/>
              <a:t>Πλοία με μικτό σύστημα σκελετού</a:t>
            </a:r>
          </a:p>
        </p:txBody>
      </p:sp>
      <p:sp>
        <p:nvSpPr>
          <p:cNvPr id="3" name="Θέση περιεχομένου 2">
            <a:extLst>
              <a:ext uri="{FF2B5EF4-FFF2-40B4-BE49-F238E27FC236}">
                <a16:creationId xmlns:a16="http://schemas.microsoft.com/office/drawing/2014/main" id="{69587FA4-B4A5-50CD-E2A4-A2237EB25F71}"/>
              </a:ext>
            </a:extLst>
          </p:cNvPr>
          <p:cNvSpPr>
            <a:spLocks noGrp="1"/>
          </p:cNvSpPr>
          <p:nvPr>
            <p:ph idx="1"/>
          </p:nvPr>
        </p:nvSpPr>
        <p:spPr>
          <a:xfrm>
            <a:off x="838200" y="2420471"/>
            <a:ext cx="10515600" cy="3756492"/>
          </a:xfrm>
        </p:spPr>
        <p:txBody>
          <a:bodyPr/>
          <a:lstStyle/>
          <a:p>
            <a:pPr marL="0" indent="0">
              <a:buNone/>
            </a:pPr>
            <a:r>
              <a:rPr lang="el-GR" dirty="0">
                <a:solidFill>
                  <a:srgbClr val="FF0000"/>
                </a:solidFill>
              </a:rPr>
              <a:t>Το σύστημα αυτό είναι το συνηθέστερο και το συναντάμε στα περισσότερα σύγχρονα πλοία.</a:t>
            </a:r>
          </a:p>
          <a:p>
            <a:pPr marL="0" indent="0">
              <a:buNone/>
            </a:pPr>
            <a:r>
              <a:rPr lang="el-GR" dirty="0"/>
              <a:t>Στη συνήθη μορφή του αποτελείται από διαμήκη ενίσχυση, το κατάστρωμα και τον πυθμένα.</a:t>
            </a:r>
          </a:p>
          <a:p>
            <a:pPr marL="0" indent="0">
              <a:buNone/>
            </a:pPr>
            <a:r>
              <a:rPr lang="el-GR" dirty="0"/>
              <a:t>Στις πλευρές έχουμε την χρήση πολλών εγκάρσιων νομέων.</a:t>
            </a:r>
          </a:p>
        </p:txBody>
      </p:sp>
    </p:spTree>
    <p:extLst>
      <p:ext uri="{BB962C8B-B14F-4D97-AF65-F5344CB8AC3E}">
        <p14:creationId xmlns:p14="http://schemas.microsoft.com/office/powerpoint/2010/main" val="9285919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1BF7E917-BB1F-384E-71EF-F100D0BF6B25}"/>
              </a:ext>
            </a:extLst>
          </p:cNvPr>
          <p:cNvSpPr>
            <a:spLocks noGrp="1"/>
          </p:cNvSpPr>
          <p:nvPr>
            <p:ph idx="1"/>
          </p:nvPr>
        </p:nvSpPr>
        <p:spPr>
          <a:xfrm>
            <a:off x="838200" y="2178423"/>
            <a:ext cx="10515600" cy="3998539"/>
          </a:xfrm>
        </p:spPr>
        <p:txBody>
          <a:bodyPr/>
          <a:lstStyle/>
          <a:p>
            <a:pPr marL="0" indent="0">
              <a:buNone/>
            </a:pPr>
            <a:r>
              <a:rPr lang="el-GR" dirty="0"/>
              <a:t>Με αυτόν τον τρόπο έχουμε μεγάλη διαμήκη αντοχή αλλά και μεγάλη εγκάρσια αντοχή.</a:t>
            </a:r>
          </a:p>
          <a:p>
            <a:pPr marL="0" indent="0">
              <a:buNone/>
            </a:pPr>
            <a:r>
              <a:rPr lang="el-GR" dirty="0"/>
              <a:t>Τα διαμήκη ενισχυτικά του πυθμένα σε πλοίο με </a:t>
            </a:r>
            <a:r>
              <a:rPr lang="el-GR" dirty="0" err="1"/>
              <a:t>διπύθμενο</a:t>
            </a:r>
            <a:r>
              <a:rPr lang="el-GR" dirty="0"/>
              <a:t> περιορίζονται στον χώρο αυτό(σταθμίδες) και δεν υπάρχουν στον χώρο φόρτωσης(διαδοκίδες).</a:t>
            </a:r>
          </a:p>
        </p:txBody>
      </p:sp>
    </p:spTree>
    <p:extLst>
      <p:ext uri="{BB962C8B-B14F-4D97-AF65-F5344CB8AC3E}">
        <p14:creationId xmlns:p14="http://schemas.microsoft.com/office/powerpoint/2010/main" val="3730997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9F20EBD-687C-EDB0-5548-D9793078FC24}"/>
              </a:ext>
            </a:extLst>
          </p:cNvPr>
          <p:cNvSpPr>
            <a:spLocks noGrp="1"/>
          </p:cNvSpPr>
          <p:nvPr>
            <p:ph type="title"/>
          </p:nvPr>
        </p:nvSpPr>
        <p:spPr/>
        <p:txBody>
          <a:bodyPr/>
          <a:lstStyle/>
          <a:p>
            <a:r>
              <a:rPr lang="el-GR" dirty="0"/>
              <a:t>Μέρη μεταλλικής κατασκευής</a:t>
            </a:r>
          </a:p>
        </p:txBody>
      </p:sp>
      <p:sp>
        <p:nvSpPr>
          <p:cNvPr id="3" name="Θέση περιεχομένου 2">
            <a:extLst>
              <a:ext uri="{FF2B5EF4-FFF2-40B4-BE49-F238E27FC236}">
                <a16:creationId xmlns:a16="http://schemas.microsoft.com/office/drawing/2014/main" id="{CFD19659-6290-D817-7DEC-32C5CE9F04AE}"/>
              </a:ext>
            </a:extLst>
          </p:cNvPr>
          <p:cNvSpPr>
            <a:spLocks noGrp="1"/>
          </p:cNvSpPr>
          <p:nvPr>
            <p:ph idx="1"/>
          </p:nvPr>
        </p:nvSpPr>
        <p:spPr/>
        <p:txBody>
          <a:bodyPr>
            <a:normAutofit fontScale="92500" lnSpcReduction="10000"/>
          </a:bodyPr>
          <a:lstStyle/>
          <a:p>
            <a:pPr marL="0" indent="0">
              <a:buNone/>
            </a:pPr>
            <a:endParaRPr lang="el-GR" dirty="0"/>
          </a:p>
          <a:p>
            <a:pPr marL="514350" indent="-514350">
              <a:buFont typeface="+mj-lt"/>
              <a:buAutoNum type="arabicPeriod"/>
            </a:pPr>
            <a:r>
              <a:rPr lang="el-GR" dirty="0"/>
              <a:t>Τα ελάσματα εξωτερικού περιβλήματος</a:t>
            </a:r>
          </a:p>
          <a:p>
            <a:pPr marL="514350" indent="-514350">
              <a:buFont typeface="+mj-lt"/>
              <a:buAutoNum type="arabicPeriod"/>
            </a:pPr>
            <a:r>
              <a:rPr lang="el-GR" dirty="0"/>
              <a:t>Τα ελάσματα των καταστρωμάτων</a:t>
            </a:r>
          </a:p>
          <a:p>
            <a:pPr marL="514350" indent="-514350">
              <a:buFont typeface="+mj-lt"/>
              <a:buAutoNum type="arabicPeriod"/>
            </a:pPr>
            <a:r>
              <a:rPr lang="el-GR" dirty="0"/>
              <a:t>Τα ελάσματα των διαφραγμάτων ή φρακτών</a:t>
            </a:r>
          </a:p>
          <a:p>
            <a:pPr marL="514350" indent="-514350">
              <a:buFont typeface="+mj-lt"/>
              <a:buAutoNum type="arabicPeriod"/>
            </a:pPr>
            <a:r>
              <a:rPr lang="el-GR" dirty="0"/>
              <a:t>Τα ελάσματα της τρόπιδας, του ποδοστήματος και της στείρας</a:t>
            </a:r>
          </a:p>
          <a:p>
            <a:pPr marL="514350" indent="-514350">
              <a:buFont typeface="+mj-lt"/>
              <a:buAutoNum type="arabicPeriod"/>
            </a:pPr>
            <a:r>
              <a:rPr lang="el-GR" dirty="0"/>
              <a:t>Τα διαμήκη και εγκάρσια ενισχυτικά.</a:t>
            </a:r>
          </a:p>
          <a:p>
            <a:pPr marL="514350" indent="-514350">
              <a:buFont typeface="+mj-lt"/>
              <a:buAutoNum type="arabicPeriod"/>
            </a:pPr>
            <a:endParaRPr lang="el-GR" dirty="0"/>
          </a:p>
          <a:p>
            <a:pPr marL="0" indent="0">
              <a:buNone/>
            </a:pPr>
            <a:r>
              <a:rPr lang="el-GR" dirty="0"/>
              <a:t>Εξέχουσα σημασία στην αντοχή της κατασκευής έχουν τα ενισχυτικά. Παρόλο που δεν αποτελούν μεγάλο μέρος στο βάρος 10-20% συνολικού βάρους, διασφαλίζουν την επαρκή αντοχή.</a:t>
            </a:r>
          </a:p>
          <a:p>
            <a:pPr marL="0" indent="0">
              <a:buNone/>
            </a:pPr>
            <a:endParaRPr lang="el-GR" dirty="0"/>
          </a:p>
        </p:txBody>
      </p:sp>
    </p:spTree>
    <p:extLst>
      <p:ext uri="{BB962C8B-B14F-4D97-AF65-F5344CB8AC3E}">
        <p14:creationId xmlns:p14="http://schemas.microsoft.com/office/powerpoint/2010/main" val="32106959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DF79011D-7B0C-B45A-66D6-041ECD90382C}"/>
              </a:ext>
            </a:extLst>
          </p:cNvPr>
          <p:cNvSpPr>
            <a:spLocks noGrp="1"/>
          </p:cNvSpPr>
          <p:nvPr>
            <p:ph idx="1"/>
          </p:nvPr>
        </p:nvSpPr>
        <p:spPr/>
        <p:txBody>
          <a:bodyPr/>
          <a:lstStyle/>
          <a:p>
            <a:pPr marL="0" indent="0">
              <a:buNone/>
            </a:pPr>
            <a:r>
              <a:rPr lang="el-GR" dirty="0"/>
              <a:t>Η χρήση του μικτού συστήματος σκελετού είναι η ιδανική λύση για πλοία ξηρού φορτίου (</a:t>
            </a:r>
            <a:r>
              <a:rPr lang="en-GB" dirty="0"/>
              <a:t>bulk carriers, containership, general cargo)</a:t>
            </a:r>
            <a:r>
              <a:rPr lang="el-GR" dirty="0"/>
              <a:t>, αφού ο χώρος των κυτών φόρτωσης έχει μεγάλες διαστάσεις.</a:t>
            </a:r>
          </a:p>
          <a:p>
            <a:pPr marL="0" indent="0">
              <a:buNone/>
            </a:pPr>
            <a:endParaRPr lang="el-GR" dirty="0"/>
          </a:p>
          <a:p>
            <a:pPr marL="0" indent="0">
              <a:buNone/>
            </a:pPr>
            <a:r>
              <a:rPr lang="el-GR" dirty="0"/>
              <a:t>Στα επιβατηγά πλοία, τα </a:t>
            </a:r>
            <a:r>
              <a:rPr lang="en-GB" dirty="0"/>
              <a:t>Ro</a:t>
            </a:r>
            <a:r>
              <a:rPr lang="el-GR" dirty="0"/>
              <a:t> – </a:t>
            </a:r>
            <a:r>
              <a:rPr lang="en-GB" dirty="0"/>
              <a:t>Ro</a:t>
            </a:r>
            <a:r>
              <a:rPr lang="el-GR" dirty="0"/>
              <a:t> χρησιμοποιούν μικτό σύστημα, καθώς βοηθά στην λειτουργικότητα του φορτίου και την εγκάρσια αντοχή των πλευρών.</a:t>
            </a:r>
            <a:r>
              <a:rPr lang="en-GB" dirty="0"/>
              <a:t> </a:t>
            </a:r>
            <a:endParaRPr lang="el-GR" dirty="0"/>
          </a:p>
          <a:p>
            <a:pPr marL="0" indent="0">
              <a:buNone/>
            </a:pPr>
            <a:endParaRPr lang="el-GR" dirty="0"/>
          </a:p>
        </p:txBody>
      </p:sp>
    </p:spTree>
    <p:extLst>
      <p:ext uri="{BB962C8B-B14F-4D97-AF65-F5344CB8AC3E}">
        <p14:creationId xmlns:p14="http://schemas.microsoft.com/office/powerpoint/2010/main" val="754249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7D4E434E-46B2-41B1-4F10-869E69289532}"/>
              </a:ext>
            </a:extLst>
          </p:cNvPr>
          <p:cNvSpPr>
            <a:spLocks noGrp="1"/>
          </p:cNvSpPr>
          <p:nvPr>
            <p:ph idx="1"/>
          </p:nvPr>
        </p:nvSpPr>
        <p:spPr>
          <a:xfrm>
            <a:off x="838200" y="2160493"/>
            <a:ext cx="10515600" cy="4016469"/>
          </a:xfrm>
        </p:spPr>
        <p:txBody>
          <a:bodyPr/>
          <a:lstStyle/>
          <a:p>
            <a:pPr marL="0" indent="0">
              <a:buNone/>
            </a:pPr>
            <a:r>
              <a:rPr lang="el-GR" dirty="0">
                <a:solidFill>
                  <a:srgbClr val="FF0000"/>
                </a:solidFill>
              </a:rPr>
              <a:t>Το βασικό μειονέκτημα του μικτού συστήματος είναι ότι η κατασκευή παρουσιάζει αυξημένο βάρος σε σύγκριση με το διαμήκες.</a:t>
            </a:r>
          </a:p>
        </p:txBody>
      </p:sp>
    </p:spTree>
    <p:extLst>
      <p:ext uri="{BB962C8B-B14F-4D97-AF65-F5344CB8AC3E}">
        <p14:creationId xmlns:p14="http://schemas.microsoft.com/office/powerpoint/2010/main" val="18814636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0323C6E-120D-24EE-EA5A-597371FC0A7C}"/>
              </a:ext>
            </a:extLst>
          </p:cNvPr>
          <p:cNvSpPr>
            <a:spLocks noGrp="1"/>
          </p:cNvSpPr>
          <p:nvPr>
            <p:ph type="title"/>
          </p:nvPr>
        </p:nvSpPr>
        <p:spPr/>
        <p:txBody>
          <a:bodyPr>
            <a:noAutofit/>
          </a:bodyPr>
          <a:lstStyle/>
          <a:p>
            <a:r>
              <a:rPr lang="el-GR" sz="3200" b="1" dirty="0"/>
              <a:t>Περιγραφική επεξήγηση της διάταξης των νομέων, </a:t>
            </a:r>
            <a:r>
              <a:rPr lang="el-GR" sz="3200" b="1" dirty="0" err="1"/>
              <a:t>διαδοκίδων</a:t>
            </a:r>
            <a:r>
              <a:rPr lang="el-GR" sz="3200" b="1" dirty="0"/>
              <a:t>, </a:t>
            </a:r>
            <a:r>
              <a:rPr lang="el-GR" sz="3200" b="1" dirty="0" err="1"/>
              <a:t>σταθμίδων</a:t>
            </a:r>
            <a:r>
              <a:rPr lang="el-GR" sz="3200" b="1" dirty="0"/>
              <a:t> και εγκάρσιων μελών σε κάθε σύστημα σκελετού</a:t>
            </a:r>
            <a:r>
              <a:rPr lang="el-GR" sz="3200" dirty="0"/>
              <a:t>.</a:t>
            </a:r>
          </a:p>
        </p:txBody>
      </p:sp>
      <p:sp>
        <p:nvSpPr>
          <p:cNvPr id="3" name="Θέση περιεχομένου 2">
            <a:extLst>
              <a:ext uri="{FF2B5EF4-FFF2-40B4-BE49-F238E27FC236}">
                <a16:creationId xmlns:a16="http://schemas.microsoft.com/office/drawing/2014/main" id="{112923F2-D091-9C67-E748-8E255285B98D}"/>
              </a:ext>
            </a:extLst>
          </p:cNvPr>
          <p:cNvSpPr>
            <a:spLocks noGrp="1"/>
          </p:cNvSpPr>
          <p:nvPr>
            <p:ph idx="1"/>
          </p:nvPr>
        </p:nvSpPr>
        <p:spPr>
          <a:xfrm>
            <a:off x="838200" y="1825625"/>
            <a:ext cx="5347447" cy="4351338"/>
          </a:xfrm>
        </p:spPr>
        <p:txBody>
          <a:bodyPr/>
          <a:lstStyle/>
          <a:p>
            <a:pPr marL="0" indent="0">
              <a:buNone/>
            </a:pPr>
            <a:r>
              <a:rPr lang="el-GR" dirty="0"/>
              <a:t>Στο σχήμα βλέπουμε την διάταξη διαμήκους συστήματος ενίσχυσης σκελετού. Υπάρχουν πολλά ενισχυτικά κατά μήκος του πλοίου δηλαδή σταθμίδες, λώροι και διαδοκίδες. </a:t>
            </a:r>
          </a:p>
          <a:p>
            <a:pPr marL="0" indent="0">
              <a:buNone/>
            </a:pPr>
            <a:r>
              <a:rPr lang="el-GR" dirty="0"/>
              <a:t>Οι νομείς, οι έδρες νομέων και τα ζυγά είναι αραιά αλλά έχουν μεγάλο μέγεθος.</a:t>
            </a:r>
          </a:p>
        </p:txBody>
      </p:sp>
      <p:pic>
        <p:nvPicPr>
          <p:cNvPr id="5" name="Εικόνα 4">
            <a:extLst>
              <a:ext uri="{FF2B5EF4-FFF2-40B4-BE49-F238E27FC236}">
                <a16:creationId xmlns:a16="http://schemas.microsoft.com/office/drawing/2014/main" id="{3CCF387B-EFAE-6E9A-AD41-9E02D8B6E590}"/>
              </a:ext>
            </a:extLst>
          </p:cNvPr>
          <p:cNvPicPr>
            <a:picLocks noChangeAspect="1"/>
          </p:cNvPicPr>
          <p:nvPr/>
        </p:nvPicPr>
        <p:blipFill rotWithShape="1">
          <a:blip r:embed="rId2"/>
          <a:srcRect l="39632" t="23137" r="40662" b="52157"/>
          <a:stretch/>
        </p:blipFill>
        <p:spPr>
          <a:xfrm>
            <a:off x="6185647" y="1825625"/>
            <a:ext cx="5961866" cy="4204448"/>
          </a:xfrm>
          <a:prstGeom prst="rect">
            <a:avLst/>
          </a:prstGeom>
        </p:spPr>
      </p:pic>
    </p:spTree>
    <p:extLst>
      <p:ext uri="{BB962C8B-B14F-4D97-AF65-F5344CB8AC3E}">
        <p14:creationId xmlns:p14="http://schemas.microsoft.com/office/powerpoint/2010/main" val="997573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5E27F899-27D2-E972-584D-5AF8CEA632D4}"/>
              </a:ext>
            </a:extLst>
          </p:cNvPr>
          <p:cNvSpPr>
            <a:spLocks noGrp="1"/>
          </p:cNvSpPr>
          <p:nvPr>
            <p:ph idx="1"/>
          </p:nvPr>
        </p:nvSpPr>
        <p:spPr>
          <a:xfrm>
            <a:off x="730624" y="1253331"/>
            <a:ext cx="5607424" cy="4351338"/>
          </a:xfrm>
        </p:spPr>
        <p:txBody>
          <a:bodyPr/>
          <a:lstStyle/>
          <a:p>
            <a:pPr marL="0" indent="0">
              <a:buNone/>
            </a:pPr>
            <a:r>
              <a:rPr lang="el-GR" dirty="0"/>
              <a:t>Στο σχήμα βλέπουμε την διάταξη εγκάρσιου συστήματος ενίσχυσης. Βλέπουμε ότι υπάρχουν πολλές έδρες νομέα σε κάθε </a:t>
            </a:r>
            <a:r>
              <a:rPr lang="el-GR" dirty="0" err="1"/>
              <a:t>ισαπόσταση</a:t>
            </a:r>
            <a:r>
              <a:rPr lang="el-GR" dirty="0"/>
              <a:t> στον πυθμένα, νομείς, στην πλευρά και στο κατάστρωμα πολλά ζυγά.</a:t>
            </a:r>
          </a:p>
          <a:p>
            <a:pPr marL="0" indent="0">
              <a:buNone/>
            </a:pPr>
            <a:r>
              <a:rPr lang="el-GR" dirty="0"/>
              <a:t>Οι σταθμίδες, οι λώροι και οι διαδοκίδες είναι λιγότεροι από τα εγκάρσια ενισχυτικά.</a:t>
            </a:r>
          </a:p>
        </p:txBody>
      </p:sp>
      <p:pic>
        <p:nvPicPr>
          <p:cNvPr id="5" name="Εικόνα 4">
            <a:extLst>
              <a:ext uri="{FF2B5EF4-FFF2-40B4-BE49-F238E27FC236}">
                <a16:creationId xmlns:a16="http://schemas.microsoft.com/office/drawing/2014/main" id="{271F1074-A2EC-4EA6-10C0-8BA302AFB9F1}"/>
              </a:ext>
            </a:extLst>
          </p:cNvPr>
          <p:cNvPicPr>
            <a:picLocks noChangeAspect="1"/>
          </p:cNvPicPr>
          <p:nvPr/>
        </p:nvPicPr>
        <p:blipFill rotWithShape="1">
          <a:blip r:embed="rId2"/>
          <a:srcRect l="39706" t="50000" r="40221" b="22745"/>
          <a:stretch/>
        </p:blipFill>
        <p:spPr>
          <a:xfrm>
            <a:off x="6096000" y="1126799"/>
            <a:ext cx="5863112" cy="4477870"/>
          </a:xfrm>
          <a:prstGeom prst="rect">
            <a:avLst/>
          </a:prstGeom>
        </p:spPr>
      </p:pic>
    </p:spTree>
    <p:extLst>
      <p:ext uri="{BB962C8B-B14F-4D97-AF65-F5344CB8AC3E}">
        <p14:creationId xmlns:p14="http://schemas.microsoft.com/office/powerpoint/2010/main" val="3480862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34F7F7AD-D9F9-C44B-2179-8E98F8B73816}"/>
              </a:ext>
            </a:extLst>
          </p:cNvPr>
          <p:cNvSpPr>
            <a:spLocks noGrp="1"/>
          </p:cNvSpPr>
          <p:nvPr>
            <p:ph idx="1"/>
          </p:nvPr>
        </p:nvSpPr>
        <p:spPr/>
        <p:txBody>
          <a:bodyPr/>
          <a:lstStyle/>
          <a:p>
            <a:pPr marL="0" indent="0">
              <a:buNone/>
            </a:pPr>
            <a:r>
              <a:rPr lang="el-GR" dirty="0"/>
              <a:t>Στα πλοία διακρίνουμε 3 συστήματα σκελετών, δηλαδή συστημάτων ενισχύσεων που ορίζονται από την τοποθέτηση ενισχυτικών. Αυτά είναι:</a:t>
            </a:r>
          </a:p>
          <a:p>
            <a:pPr marL="514350" indent="-514350">
              <a:buFont typeface="+mj-lt"/>
              <a:buAutoNum type="arabicPeriod"/>
            </a:pPr>
            <a:r>
              <a:rPr lang="el-GR" dirty="0"/>
              <a:t>Το διαμήκες σύστημα ενίσχυσης</a:t>
            </a:r>
          </a:p>
          <a:p>
            <a:pPr marL="514350" indent="-514350">
              <a:buFont typeface="+mj-lt"/>
              <a:buAutoNum type="arabicPeriod"/>
            </a:pPr>
            <a:r>
              <a:rPr lang="el-GR" dirty="0"/>
              <a:t>Το εγκάρσιο σύστημα ενίσχυσης</a:t>
            </a:r>
          </a:p>
          <a:p>
            <a:pPr marL="514350" indent="-514350">
              <a:buFont typeface="+mj-lt"/>
              <a:buAutoNum type="arabicPeriod"/>
            </a:pPr>
            <a:r>
              <a:rPr lang="el-GR" dirty="0"/>
              <a:t>Το μικτό σύστημα ενίσχυσης</a:t>
            </a:r>
          </a:p>
        </p:txBody>
      </p:sp>
    </p:spTree>
    <p:extLst>
      <p:ext uri="{BB962C8B-B14F-4D97-AF65-F5344CB8AC3E}">
        <p14:creationId xmlns:p14="http://schemas.microsoft.com/office/powerpoint/2010/main" val="2751736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D4F1A69-404A-CDC4-C1C1-DA9D0E1E3FBF}"/>
              </a:ext>
            </a:extLst>
          </p:cNvPr>
          <p:cNvSpPr>
            <a:spLocks noGrp="1"/>
          </p:cNvSpPr>
          <p:nvPr>
            <p:ph type="title"/>
          </p:nvPr>
        </p:nvSpPr>
        <p:spPr/>
        <p:txBody>
          <a:bodyPr/>
          <a:lstStyle/>
          <a:p>
            <a:r>
              <a:rPr lang="el-GR" dirty="0"/>
              <a:t>1. Το διαμήκες σύστημα ενίσχυσης</a:t>
            </a:r>
          </a:p>
        </p:txBody>
      </p:sp>
      <p:sp>
        <p:nvSpPr>
          <p:cNvPr id="3" name="Θέση περιεχομένου 2">
            <a:extLst>
              <a:ext uri="{FF2B5EF4-FFF2-40B4-BE49-F238E27FC236}">
                <a16:creationId xmlns:a16="http://schemas.microsoft.com/office/drawing/2014/main" id="{D6C582F5-5289-768D-6D25-A3832B9A9518}"/>
              </a:ext>
            </a:extLst>
          </p:cNvPr>
          <p:cNvSpPr>
            <a:spLocks noGrp="1"/>
          </p:cNvSpPr>
          <p:nvPr>
            <p:ph idx="1"/>
          </p:nvPr>
        </p:nvSpPr>
        <p:spPr/>
        <p:txBody>
          <a:bodyPr/>
          <a:lstStyle/>
          <a:p>
            <a:pPr marL="0" indent="0">
              <a:buNone/>
            </a:pPr>
            <a:r>
              <a:rPr lang="el-GR" dirty="0"/>
              <a:t>Τα διαμήκη ενισχυτικά είναι πολύ περισσότερα από τα εγκάρσια που κυριαρχούν στην κατασκευή.</a:t>
            </a:r>
          </a:p>
          <a:p>
            <a:pPr marL="0" indent="0">
              <a:buNone/>
            </a:pPr>
            <a:r>
              <a:rPr lang="el-GR" dirty="0"/>
              <a:t>Τα διαμήκη ενισχυτικά που συναντάμε περισσότερο στα πλοία είναι:</a:t>
            </a:r>
          </a:p>
          <a:p>
            <a:r>
              <a:rPr lang="el-GR" dirty="0"/>
              <a:t>Οι σταθμίδες</a:t>
            </a:r>
            <a:r>
              <a:rPr lang="en-GB" dirty="0"/>
              <a:t> (girders)</a:t>
            </a:r>
            <a:endParaRPr lang="el-GR" dirty="0"/>
          </a:p>
          <a:p>
            <a:r>
              <a:rPr lang="el-GR" dirty="0"/>
              <a:t>Διαδοκίδες</a:t>
            </a:r>
            <a:r>
              <a:rPr lang="en-GB" dirty="0"/>
              <a:t> (deck girders)</a:t>
            </a:r>
            <a:endParaRPr lang="el-GR" dirty="0"/>
          </a:p>
          <a:p>
            <a:r>
              <a:rPr lang="el-GR" dirty="0"/>
              <a:t>Οι λώροι (</a:t>
            </a:r>
            <a:r>
              <a:rPr lang="en-GB" dirty="0"/>
              <a:t>stringers)</a:t>
            </a:r>
          </a:p>
          <a:p>
            <a:pPr marL="0" indent="0">
              <a:buNone/>
            </a:pPr>
            <a:endParaRPr lang="el-GR" dirty="0"/>
          </a:p>
        </p:txBody>
      </p:sp>
    </p:spTree>
    <p:extLst>
      <p:ext uri="{BB962C8B-B14F-4D97-AF65-F5344CB8AC3E}">
        <p14:creationId xmlns:p14="http://schemas.microsoft.com/office/powerpoint/2010/main" val="1099354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5F551D55-B1C0-F3D8-9BC6-A4332DEE8406}"/>
              </a:ext>
            </a:extLst>
          </p:cNvPr>
          <p:cNvSpPr>
            <a:spLocks noGrp="1"/>
          </p:cNvSpPr>
          <p:nvPr>
            <p:ph idx="1"/>
          </p:nvPr>
        </p:nvSpPr>
        <p:spPr>
          <a:xfrm>
            <a:off x="838200" y="2178423"/>
            <a:ext cx="10515600" cy="3998539"/>
          </a:xfrm>
        </p:spPr>
        <p:txBody>
          <a:bodyPr/>
          <a:lstStyle/>
          <a:p>
            <a:pPr marL="0" indent="0">
              <a:buNone/>
            </a:pPr>
            <a:r>
              <a:rPr lang="el-GR" dirty="0"/>
              <a:t>Τα εγκάρσια ενισχυτικά είναι:</a:t>
            </a:r>
          </a:p>
          <a:p>
            <a:r>
              <a:rPr lang="el-GR" dirty="0"/>
              <a:t>Οι νομείς </a:t>
            </a:r>
          </a:p>
          <a:p>
            <a:r>
              <a:rPr lang="el-GR" dirty="0"/>
              <a:t>Τα ζυγά και </a:t>
            </a:r>
          </a:p>
          <a:p>
            <a:r>
              <a:rPr lang="el-GR" dirty="0"/>
              <a:t>Οι έδρες νομέων</a:t>
            </a:r>
          </a:p>
          <a:p>
            <a:pPr marL="0" indent="0">
              <a:buNone/>
            </a:pPr>
            <a:r>
              <a:rPr lang="el-GR" dirty="0"/>
              <a:t>Και τοποθετούνται μόνο σε μεγάλες αποστάσεις μεταξύ τους.</a:t>
            </a:r>
          </a:p>
          <a:p>
            <a:pPr marL="0" indent="0">
              <a:buNone/>
            </a:pPr>
            <a:endParaRPr lang="el-GR" dirty="0"/>
          </a:p>
        </p:txBody>
      </p:sp>
    </p:spTree>
    <p:extLst>
      <p:ext uri="{BB962C8B-B14F-4D97-AF65-F5344CB8AC3E}">
        <p14:creationId xmlns:p14="http://schemas.microsoft.com/office/powerpoint/2010/main" val="3875035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2736305C-3629-5125-DE9D-AF92B757FF21}"/>
              </a:ext>
            </a:extLst>
          </p:cNvPr>
          <p:cNvSpPr>
            <a:spLocks noGrp="1"/>
          </p:cNvSpPr>
          <p:nvPr>
            <p:ph idx="1"/>
          </p:nvPr>
        </p:nvSpPr>
        <p:spPr>
          <a:xfrm>
            <a:off x="838200" y="824753"/>
            <a:ext cx="10515600" cy="5352210"/>
          </a:xfrm>
        </p:spPr>
        <p:txBody>
          <a:bodyPr/>
          <a:lstStyle/>
          <a:p>
            <a:pPr marL="0" indent="0">
              <a:buNone/>
            </a:pPr>
            <a:r>
              <a:rPr lang="el-GR" dirty="0"/>
              <a:t>Το διαμήκες σύστημα το συναντάμε κυρίως σε Δ/Ξ που έχουν μεγάλες απαιτήσεις διαμήκους αντοχής.</a:t>
            </a:r>
          </a:p>
          <a:p>
            <a:pPr marL="0" indent="0">
              <a:buNone/>
            </a:pPr>
            <a:r>
              <a:rPr lang="el-GR" dirty="0"/>
              <a:t>Στα φορτηγά επειδή τα λίγα εγκάρσια ενισχυτικά έχουν μεγάλο μέγεθος μειώνουν τους χώρους φορτίου.</a:t>
            </a:r>
          </a:p>
          <a:p>
            <a:pPr marL="0" indent="0">
              <a:buNone/>
            </a:pPr>
            <a:r>
              <a:rPr lang="el-GR" dirty="0"/>
              <a:t>Στα επιβατηγά λόγω του μεγάλου μεγέθους εγκάρσιων ενισχυτικών μειώνονται οι χώροι με αποτέλεσμα η δύσκολη τοποθέτηση των μηχανημάτων ενδιαίτησης.</a:t>
            </a:r>
          </a:p>
          <a:p>
            <a:pPr marL="0" indent="0">
              <a:buNone/>
            </a:pPr>
            <a:r>
              <a:rPr lang="el-GR" dirty="0"/>
              <a:t>Επίσης στην κατασκευή τα πολλά διαμήκη ενισχυτικά </a:t>
            </a:r>
            <a:r>
              <a:rPr lang="el-GR" dirty="0" err="1"/>
              <a:t>δυσκολευουν</a:t>
            </a:r>
            <a:r>
              <a:rPr lang="el-GR" dirty="0"/>
              <a:t> την διέλευση τους από τα διαφράγματα, καθιστώντας την κατασκευή χρονοβόρα και πολύπλοκη.</a:t>
            </a:r>
          </a:p>
        </p:txBody>
      </p:sp>
    </p:spTree>
    <p:extLst>
      <p:ext uri="{BB962C8B-B14F-4D97-AF65-F5344CB8AC3E}">
        <p14:creationId xmlns:p14="http://schemas.microsoft.com/office/powerpoint/2010/main" val="468587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3CE2660-4FCC-350D-9DCB-B01F90CE792D}"/>
              </a:ext>
            </a:extLst>
          </p:cNvPr>
          <p:cNvSpPr>
            <a:spLocks noGrp="1"/>
          </p:cNvSpPr>
          <p:nvPr>
            <p:ph type="title"/>
          </p:nvPr>
        </p:nvSpPr>
        <p:spPr/>
        <p:txBody>
          <a:bodyPr/>
          <a:lstStyle/>
          <a:p>
            <a:r>
              <a:rPr lang="el-GR" dirty="0"/>
              <a:t>2. Το εγκάρσιο σύστημα ενίσχυσης</a:t>
            </a:r>
          </a:p>
        </p:txBody>
      </p:sp>
      <p:sp>
        <p:nvSpPr>
          <p:cNvPr id="3" name="Θέση περιεχομένου 2">
            <a:extLst>
              <a:ext uri="{FF2B5EF4-FFF2-40B4-BE49-F238E27FC236}">
                <a16:creationId xmlns:a16="http://schemas.microsoft.com/office/drawing/2014/main" id="{D5895D8D-C53D-2124-03BA-67398FB87B72}"/>
              </a:ext>
            </a:extLst>
          </p:cNvPr>
          <p:cNvSpPr>
            <a:spLocks noGrp="1"/>
          </p:cNvSpPr>
          <p:nvPr>
            <p:ph idx="1"/>
          </p:nvPr>
        </p:nvSpPr>
        <p:spPr>
          <a:xfrm>
            <a:off x="829235" y="1825625"/>
            <a:ext cx="10515600" cy="4351338"/>
          </a:xfrm>
        </p:spPr>
        <p:txBody>
          <a:bodyPr>
            <a:normAutofit lnSpcReduction="10000"/>
          </a:bodyPr>
          <a:lstStyle/>
          <a:p>
            <a:pPr marL="0" indent="0">
              <a:buNone/>
            </a:pPr>
            <a:r>
              <a:rPr lang="el-GR" dirty="0"/>
              <a:t>Εδώ τα εγκάρσια ενισχυτικά είναι πολύ περισσότερα από τα διαμήκη. Δηλαδή περισσότεροι νομείς, ζυγά και έδρες νομέων από σταθμίδες, διαδοκίδες, λώρους.</a:t>
            </a:r>
          </a:p>
          <a:p>
            <a:pPr marL="0" indent="0">
              <a:buNone/>
            </a:pPr>
            <a:r>
              <a:rPr lang="el-GR" dirty="0">
                <a:solidFill>
                  <a:srgbClr val="FF0000"/>
                </a:solidFill>
              </a:rPr>
              <a:t>Το σύστημα αυτό χρησιμοποιείται μόνο σε μικρά που το μήκος τους είναι περίπου 50</a:t>
            </a:r>
            <a:r>
              <a:rPr lang="en-GB" dirty="0">
                <a:solidFill>
                  <a:srgbClr val="FF0000"/>
                </a:solidFill>
              </a:rPr>
              <a:t>m</a:t>
            </a:r>
            <a:r>
              <a:rPr lang="el-GR" dirty="0">
                <a:solidFill>
                  <a:srgbClr val="FF0000"/>
                </a:solidFill>
              </a:rPr>
              <a:t>.</a:t>
            </a:r>
          </a:p>
          <a:p>
            <a:pPr marL="0" indent="0">
              <a:buNone/>
            </a:pPr>
            <a:r>
              <a:rPr lang="el-GR" dirty="0"/>
              <a:t>Τα πλοία με εγκάρσιο σύστημα ενίσχυσης υστερούν σε διαμήκη αντοχή για αυτό δε μπορούν να υποστηρίξουν μεγάλο μήκος.</a:t>
            </a:r>
          </a:p>
          <a:p>
            <a:pPr marL="0" indent="0">
              <a:buNone/>
            </a:pPr>
            <a:r>
              <a:rPr lang="el-GR" dirty="0"/>
              <a:t>Σύγχρονες τέτοιες κατασκευές σπανίζουν παρόλη την ευκολία κατασκευή τους.</a:t>
            </a:r>
          </a:p>
          <a:p>
            <a:pPr marL="0" indent="0">
              <a:buNone/>
            </a:pPr>
            <a:r>
              <a:rPr lang="en-GB" dirty="0"/>
              <a:t> </a:t>
            </a:r>
            <a:endParaRPr lang="el-GR" dirty="0"/>
          </a:p>
        </p:txBody>
      </p:sp>
    </p:spTree>
    <p:extLst>
      <p:ext uri="{BB962C8B-B14F-4D97-AF65-F5344CB8AC3E}">
        <p14:creationId xmlns:p14="http://schemas.microsoft.com/office/powerpoint/2010/main" val="1154666553"/>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288</TotalTime>
  <Words>2150</Words>
  <Application>Microsoft Office PowerPoint</Application>
  <PresentationFormat>Ευρεία οθόνη</PresentationFormat>
  <Paragraphs>181</Paragraphs>
  <Slides>43</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43</vt:i4>
      </vt:variant>
    </vt:vector>
  </HeadingPairs>
  <TitlesOfParts>
    <vt:vector size="48" baseType="lpstr">
      <vt:lpstr>Arial</vt:lpstr>
      <vt:lpstr>Calibri</vt:lpstr>
      <vt:lpstr>Calibri Light</vt:lpstr>
      <vt:lpstr>Google Sans</vt:lpstr>
      <vt:lpstr>Θέμα του Office</vt:lpstr>
      <vt:lpstr>Διαμήκη, εγκάρσια και μικτά συστήματα σκελετών</vt:lpstr>
      <vt:lpstr>Παρουσίαση του PowerPoint</vt:lpstr>
      <vt:lpstr>Κριτήρια για σχεδιασμό της μεταλλικής κατασκευής</vt:lpstr>
      <vt:lpstr>Μέρη μεταλλικής κατασκευής</vt:lpstr>
      <vt:lpstr>Παρουσίαση του PowerPoint</vt:lpstr>
      <vt:lpstr>1. Το διαμήκες σύστημα ενίσχυσης</vt:lpstr>
      <vt:lpstr>Παρουσίαση του PowerPoint</vt:lpstr>
      <vt:lpstr>Παρουσίαση του PowerPoint</vt:lpstr>
      <vt:lpstr>2. Το εγκάρσιο σύστημα ενίσχυσης</vt:lpstr>
      <vt:lpstr>3. Το μικτό σύστημα ενίσχυσης</vt:lpstr>
      <vt:lpstr>Στοιχεία αντοχής πλοίου</vt:lpstr>
      <vt:lpstr>Βασικές έννοιες Αντοχής Υλικών</vt:lpstr>
      <vt:lpstr>Παρουσίαση του PowerPoint</vt:lpstr>
      <vt:lpstr>Παρουσίαση του PowerPoint</vt:lpstr>
      <vt:lpstr>Βασικές καταστάσεις καταπόνησης του πλοίου</vt:lpstr>
      <vt:lpstr>1. Αντοχή πλοίου σε κάμψη σε ήρεμη θάλασσα</vt:lpstr>
      <vt:lpstr>Παρουσίαση του PowerPoint</vt:lpstr>
      <vt:lpstr>2. Αντοχή πλοίου σε κάμψη με κυματισμούς </vt:lpstr>
      <vt:lpstr>Παρουσίαση του PowerPoint</vt:lpstr>
      <vt:lpstr>Παρουσίαση του PowerPoint</vt:lpstr>
      <vt:lpstr>3. Ανάπτυξη καμπτικών τάσεων</vt:lpstr>
      <vt:lpstr>Παρουσίαση του PowerPoint</vt:lpstr>
      <vt:lpstr>Παρουσίαση του PowerPoint</vt:lpstr>
      <vt:lpstr>Παρουσίαση του PowerPoint</vt:lpstr>
      <vt:lpstr>4. Εγκάρσιες τάσεις</vt:lpstr>
      <vt:lpstr>5. Στρεπτικές τάσεις</vt:lpstr>
      <vt:lpstr>6. Τοπικές στατικές φορτίσεις</vt:lpstr>
      <vt:lpstr>7. Κόπωση (fatigue)</vt:lpstr>
      <vt:lpstr>Χρήση συστημάτων ενίσχυσης σκελετών</vt:lpstr>
      <vt:lpstr>Παρουσίαση του PowerPoint</vt:lpstr>
      <vt:lpstr>Παρουσίαση του PowerPoint</vt:lpstr>
      <vt:lpstr>Πλοία με διαμήκες σύστημα σκελετού</vt:lpstr>
      <vt:lpstr>Παρουσίαση του PowerPoint</vt:lpstr>
      <vt:lpstr>Παρουσίαση του PowerPoint</vt:lpstr>
      <vt:lpstr>Παρουσίαση του PowerPoint</vt:lpstr>
      <vt:lpstr>Πλοία με εγκάρσιο σύστημα ενίσχυσης σκελετού</vt:lpstr>
      <vt:lpstr>Παρουσίαση του PowerPoint</vt:lpstr>
      <vt:lpstr>Πλοία με μικτό σύστημα σκελετού</vt:lpstr>
      <vt:lpstr>Παρουσίαση του PowerPoint</vt:lpstr>
      <vt:lpstr>Παρουσίαση του PowerPoint</vt:lpstr>
      <vt:lpstr>Παρουσίαση του PowerPoint</vt:lpstr>
      <vt:lpstr>Περιγραφική επεξήγηση της διάταξης των νομέων, διαδοκίδων, σταθμίδων και εγκάρσιων μελών σε κάθε σύστημα σκελετού.</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Διαμήκη, εγκάρσια και μικτά συστήματα σκελετών</dc:title>
  <dc:creator>Κυριάκος Καρακαλπακίδης</dc:creator>
  <cp:lastModifiedBy>Κυριάκος Καρακαλπακίδης</cp:lastModifiedBy>
  <cp:revision>8</cp:revision>
  <dcterms:created xsi:type="dcterms:W3CDTF">2024-03-25T15:43:57Z</dcterms:created>
  <dcterms:modified xsi:type="dcterms:W3CDTF">2024-04-10T17:20:00Z</dcterms:modified>
</cp:coreProperties>
</file>