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2" d="100"/>
          <a:sy n="72" d="100"/>
        </p:scale>
        <p:origin x="8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1A6CA-5521-49A7-ACA4-28A5B8EAF2B0}" type="datetimeFigureOut">
              <a:rPr lang="el-GR" smtClean="0"/>
              <a:t>8/6/2024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7CDCF-783F-4956-A869-04A101B5768B}" type="slidenum">
              <a:rPr lang="el-GR" smtClean="0"/>
              <a:t>‹#›</a:t>
            </a:fld>
            <a:endParaRPr lang="el-GR"/>
          </a:p>
        </p:txBody>
      </p:sp>
    </p:spTree>
    <p:extLst>
      <p:ext uri="{BB962C8B-B14F-4D97-AF65-F5344CB8AC3E}">
        <p14:creationId xmlns:p14="http://schemas.microsoft.com/office/powerpoint/2010/main" val="361601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B87CDCF-783F-4956-A869-04A101B5768B}" type="slidenum">
              <a:rPr lang="el-GR" smtClean="0"/>
              <a:t>4</a:t>
            </a:fld>
            <a:endParaRPr lang="el-GR"/>
          </a:p>
        </p:txBody>
      </p:sp>
    </p:spTree>
    <p:extLst>
      <p:ext uri="{BB962C8B-B14F-4D97-AF65-F5344CB8AC3E}">
        <p14:creationId xmlns:p14="http://schemas.microsoft.com/office/powerpoint/2010/main" val="325004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6507E-16AF-88B1-D4C2-A30A397AFBA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898380F-698C-8483-C246-D259D6CD6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7AF7B51-F762-FE1E-55D3-1C628E3B3C5B}"/>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8FD04C3F-7ECE-5A71-646F-A0EE2B0DB70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263E1E-753C-301A-CCF6-DCDD9D72F466}"/>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305255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C05D75-C841-16E1-52C1-536B14FAD0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BBCFA5E-A6AB-4448-3543-F626BA9DD07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E3537A5-0CA1-9BCB-8C9D-92E4B8ADD996}"/>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FA2B4024-6FB9-815D-406D-61D323B642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3404365-CE89-BD34-E060-009D41437411}"/>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347068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57AC7C7-31E0-1B5D-4168-FD611535814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90BB16B-6D40-42BF-566D-257B764BDFC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55A9BC8-FCE2-B6E7-6B92-882D04301A82}"/>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FCAC7171-040D-5588-EB52-8B2809077D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B14868-1FD5-78C2-8CA5-19467F1AF64F}"/>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236456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689290-ABEB-E9DE-17A1-CC4FB4E23D6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6DD47C0-7FBD-2611-7B15-81E80D22CA8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9698C5-BDCF-E7B1-DF9C-BD82C31C51AC}"/>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503D2057-D695-D22B-7835-C8175B071AE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92B4B2B-7A99-F110-1645-406DED4C0F98}"/>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398253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6AC47-BFDD-D6CC-3348-C6E20469FB6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6178E74-C369-5F83-2138-097CF5E61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EF1BB4A-37A8-EFE2-E6ED-02797D48368A}"/>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3A4529B8-EE2D-31A9-8D6F-3E70E21A404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D7EE7B-FF3E-8CB2-4D6D-9088254BD9F1}"/>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348669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D3C836-BB3E-D3FA-E96E-01D65AF820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36589AA-7254-6DFA-8CE6-C44C968B352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03868F7-8996-0E40-D1BC-D6D0948450B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7C9BD92-7A62-BEB5-8D05-5BBAFB02CB10}"/>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6" name="Θέση υποσέλιδου 5">
            <a:extLst>
              <a:ext uri="{FF2B5EF4-FFF2-40B4-BE49-F238E27FC236}">
                <a16:creationId xmlns:a16="http://schemas.microsoft.com/office/drawing/2014/main" id="{F9D033D6-D277-EE2F-33EE-6031557F4A8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2BB5A15-2DC3-E4B6-36D7-0A8FD4F5EF90}"/>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45437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12EB67-796A-FDFF-D9E5-623EC0DC650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04029D3-B581-7C5F-7665-5FB754656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ECCC040-ED70-F008-F7E7-FAC159CD3A4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60C0963-6DED-490E-7B79-0575921C7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E0EC315-834C-F8E8-C17F-1B0CC97E74B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F207D56-58F3-CC72-BCB4-3EF9AB64FCFA}"/>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8" name="Θέση υποσέλιδου 7">
            <a:extLst>
              <a:ext uri="{FF2B5EF4-FFF2-40B4-BE49-F238E27FC236}">
                <a16:creationId xmlns:a16="http://schemas.microsoft.com/office/drawing/2014/main" id="{44F14E45-1B94-E6D1-F2D0-DD34AA2FDB8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BC444C5-443A-5755-589C-0F1D24C54715}"/>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267424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571F64-BAAF-CB4B-5633-FF2C76BBC0D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B7197D7-AFA6-73D7-BA3A-E508DFBB947A}"/>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4" name="Θέση υποσέλιδου 3">
            <a:extLst>
              <a:ext uri="{FF2B5EF4-FFF2-40B4-BE49-F238E27FC236}">
                <a16:creationId xmlns:a16="http://schemas.microsoft.com/office/drawing/2014/main" id="{C9D913EE-E64D-B435-4774-20756E5522B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100C788-790F-F936-3845-B1DDCC2E7207}"/>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181915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AAAF7BB-7120-7468-98F6-FFFCD9460A92}"/>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3" name="Θέση υποσέλιδου 2">
            <a:extLst>
              <a:ext uri="{FF2B5EF4-FFF2-40B4-BE49-F238E27FC236}">
                <a16:creationId xmlns:a16="http://schemas.microsoft.com/office/drawing/2014/main" id="{215F7D30-667A-3A83-3CB3-DFB845A2B2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7A0DCE2-B749-EEB4-9553-33B7AFAD09BF}"/>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164063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4DAE5C-A4D2-C51C-A413-23C3AC0FCE5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1FCD12C-7D70-5974-3633-A2B3F583A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129E2C0-D959-4572-A19B-822090E68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B713AF5-A363-688E-8EBF-BB0019A465D7}"/>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6" name="Θέση υποσέλιδου 5">
            <a:extLst>
              <a:ext uri="{FF2B5EF4-FFF2-40B4-BE49-F238E27FC236}">
                <a16:creationId xmlns:a16="http://schemas.microsoft.com/office/drawing/2014/main" id="{D268F6F0-121B-B3A0-FC7E-3C395A4144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424AC8-A880-44DA-3EC2-0A0F5CD1EA1B}"/>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180055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1C950F-47A3-5C33-EE52-2FECA2A8535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16A0758-05CC-656B-4916-AE8DC9FC7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89A7A59-86A7-7453-14AA-439ED472B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821CF57-1FEE-B5F0-B855-4CD9A9F6EA52}"/>
              </a:ext>
            </a:extLst>
          </p:cNvPr>
          <p:cNvSpPr>
            <a:spLocks noGrp="1"/>
          </p:cNvSpPr>
          <p:nvPr>
            <p:ph type="dt" sz="half" idx="10"/>
          </p:nvPr>
        </p:nvSpPr>
        <p:spPr/>
        <p:txBody>
          <a:bodyPr/>
          <a:lstStyle/>
          <a:p>
            <a:fld id="{54EDD550-43C3-47CA-8137-12AE86267EAB}" type="datetimeFigureOut">
              <a:rPr lang="el-GR" smtClean="0"/>
              <a:t>8/6/2024</a:t>
            </a:fld>
            <a:endParaRPr lang="el-GR"/>
          </a:p>
        </p:txBody>
      </p:sp>
      <p:sp>
        <p:nvSpPr>
          <p:cNvPr id="6" name="Θέση υποσέλιδου 5">
            <a:extLst>
              <a:ext uri="{FF2B5EF4-FFF2-40B4-BE49-F238E27FC236}">
                <a16:creationId xmlns:a16="http://schemas.microsoft.com/office/drawing/2014/main" id="{35C124A4-81A8-29C0-16E9-8135B0E0BDE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5A3384-C7F9-51CF-F8FA-7DE6E0C39983}"/>
              </a:ext>
            </a:extLst>
          </p:cNvPr>
          <p:cNvSpPr>
            <a:spLocks noGrp="1"/>
          </p:cNvSpPr>
          <p:nvPr>
            <p:ph type="sldNum" sz="quarter" idx="12"/>
          </p:nvPr>
        </p:nvSpPr>
        <p:spPr/>
        <p:txBody>
          <a:bodyPr/>
          <a:lstStyle/>
          <a:p>
            <a:fld id="{1DA25ED8-C3F1-48CC-AF51-FDCBE71F8FEC}" type="slidenum">
              <a:rPr lang="el-GR" smtClean="0"/>
              <a:t>‹#›</a:t>
            </a:fld>
            <a:endParaRPr lang="el-GR"/>
          </a:p>
        </p:txBody>
      </p:sp>
    </p:spTree>
    <p:extLst>
      <p:ext uri="{BB962C8B-B14F-4D97-AF65-F5344CB8AC3E}">
        <p14:creationId xmlns:p14="http://schemas.microsoft.com/office/powerpoint/2010/main" val="301480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C125D5E-0DDC-EB4F-9A8C-FBA92BA10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2C9B363-82F2-06A4-47F9-55BB7ABD1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D5C3EEE-B5AD-9878-2662-ED34C4D4E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DD550-43C3-47CA-8137-12AE86267EAB}" type="datetimeFigureOut">
              <a:rPr lang="el-GR" smtClean="0"/>
              <a:t>8/6/2024</a:t>
            </a:fld>
            <a:endParaRPr lang="el-GR"/>
          </a:p>
        </p:txBody>
      </p:sp>
      <p:sp>
        <p:nvSpPr>
          <p:cNvPr id="5" name="Θέση υποσέλιδου 4">
            <a:extLst>
              <a:ext uri="{FF2B5EF4-FFF2-40B4-BE49-F238E27FC236}">
                <a16:creationId xmlns:a16="http://schemas.microsoft.com/office/drawing/2014/main" id="{65E9E72E-B18A-2209-1836-1DD7F51F3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F25CDF0-5DAE-483F-348D-5A57E04CD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25ED8-C3F1-48CC-AF51-FDCBE71F8FEC}" type="slidenum">
              <a:rPr lang="el-GR" smtClean="0"/>
              <a:t>‹#›</a:t>
            </a:fld>
            <a:endParaRPr lang="el-GR"/>
          </a:p>
        </p:txBody>
      </p:sp>
    </p:spTree>
    <p:extLst>
      <p:ext uri="{BB962C8B-B14F-4D97-AF65-F5344CB8AC3E}">
        <p14:creationId xmlns:p14="http://schemas.microsoft.com/office/powerpoint/2010/main" val="256628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A0%CE%B1%CF%81%CE%AF%CF%83%CE%B9" TargetMode="External"/><Relationship Id="rId2" Type="http://schemas.openxmlformats.org/officeDocument/2006/relationships/hyperlink" Target="https://el.wikipedia.org/wiki/%CE%A0%CF%8D%CF%81%CE%B3%CE%BF%CF%82_%CF%84%CE%BF%CF%85_%CE%86%CE%B9%CF%86%CE%B5%CE%B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EA32E-A263-92CD-9C4B-BAF3298A58B2}"/>
              </a:ext>
            </a:extLst>
          </p:cNvPr>
          <p:cNvSpPr>
            <a:spLocks noGrp="1"/>
          </p:cNvSpPr>
          <p:nvPr>
            <p:ph type="ctrTitle"/>
          </p:nvPr>
        </p:nvSpPr>
        <p:spPr/>
        <p:txBody>
          <a:bodyPr/>
          <a:lstStyle/>
          <a:p>
            <a:r>
              <a:rPr lang="el-GR" dirty="0"/>
              <a:t>Διάβρωση και τα συναφή προβλήματα</a:t>
            </a:r>
          </a:p>
        </p:txBody>
      </p:sp>
      <p:sp>
        <p:nvSpPr>
          <p:cNvPr id="3" name="Υπότιτλος 2">
            <a:extLst>
              <a:ext uri="{FF2B5EF4-FFF2-40B4-BE49-F238E27FC236}">
                <a16:creationId xmlns:a16="http://schemas.microsoft.com/office/drawing/2014/main" id="{6EB7646C-7B78-1BC5-BB26-B5009192127E}"/>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45598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ED3156-D610-999E-AB64-FB29E85284F8}"/>
              </a:ext>
            </a:extLst>
          </p:cNvPr>
          <p:cNvSpPr>
            <a:spLocks noGrp="1"/>
          </p:cNvSpPr>
          <p:nvPr>
            <p:ph type="title"/>
          </p:nvPr>
        </p:nvSpPr>
        <p:spPr/>
        <p:txBody>
          <a:bodyPr>
            <a:normAutofit fontScale="90000"/>
          </a:bodyPr>
          <a:lstStyle/>
          <a:p>
            <a:r>
              <a:rPr lang="el-GR" dirty="0"/>
              <a:t>Διαδικασίες και είδη διάβρωσης. Διαχωρισμός της από άλλες διαδικασίες φθοράς.</a:t>
            </a:r>
          </a:p>
        </p:txBody>
      </p:sp>
      <p:sp>
        <p:nvSpPr>
          <p:cNvPr id="3" name="Θέση περιεχομένου 2">
            <a:extLst>
              <a:ext uri="{FF2B5EF4-FFF2-40B4-BE49-F238E27FC236}">
                <a16:creationId xmlns:a16="http://schemas.microsoft.com/office/drawing/2014/main" id="{64D3AAC1-0100-C633-885F-A8E4B7F81626}"/>
              </a:ext>
            </a:extLst>
          </p:cNvPr>
          <p:cNvSpPr>
            <a:spLocks noGrp="1"/>
          </p:cNvSpPr>
          <p:nvPr>
            <p:ph idx="1"/>
          </p:nvPr>
        </p:nvSpPr>
        <p:spPr/>
        <p:txBody>
          <a:bodyPr/>
          <a:lstStyle/>
          <a:p>
            <a:pPr marL="0" indent="0">
              <a:buNone/>
            </a:pPr>
            <a:r>
              <a:rPr lang="el-GR" dirty="0"/>
              <a:t>Διάβρωση (</a:t>
            </a:r>
            <a:r>
              <a:rPr lang="en-US" dirty="0"/>
              <a:t>Corrosion) </a:t>
            </a:r>
            <a:r>
              <a:rPr lang="el-GR" dirty="0"/>
              <a:t>χαρακτηρίζεται η αλλοίωση ενός μετάλλου που μειώνει την ποσότητα του υλικού.</a:t>
            </a:r>
          </a:p>
          <a:p>
            <a:pPr marL="0" indent="0">
              <a:buNone/>
            </a:pPr>
            <a:endParaRPr lang="el-GR" dirty="0"/>
          </a:p>
          <a:p>
            <a:pPr marL="0" indent="0">
              <a:buNone/>
            </a:pPr>
            <a:r>
              <a:rPr lang="el-GR" dirty="0"/>
              <a:t>Η διάβρωση μπορεί να είναι:</a:t>
            </a:r>
          </a:p>
          <a:p>
            <a:r>
              <a:rPr lang="el-GR" dirty="0"/>
              <a:t>Χημική</a:t>
            </a:r>
          </a:p>
          <a:p>
            <a:r>
              <a:rPr lang="el-GR" dirty="0"/>
              <a:t>Ηλεκτροχημική</a:t>
            </a:r>
          </a:p>
          <a:p>
            <a:r>
              <a:rPr lang="el-GR" dirty="0"/>
              <a:t>Μηχανική</a:t>
            </a:r>
          </a:p>
        </p:txBody>
      </p:sp>
    </p:spTree>
    <p:extLst>
      <p:ext uri="{BB962C8B-B14F-4D97-AF65-F5344CB8AC3E}">
        <p14:creationId xmlns:p14="http://schemas.microsoft.com/office/powerpoint/2010/main" val="200009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00A7B-596E-34B9-15C0-19071AAC6599}"/>
              </a:ext>
            </a:extLst>
          </p:cNvPr>
          <p:cNvSpPr>
            <a:spLocks noGrp="1"/>
          </p:cNvSpPr>
          <p:nvPr>
            <p:ph type="title"/>
          </p:nvPr>
        </p:nvSpPr>
        <p:spPr/>
        <p:txBody>
          <a:bodyPr/>
          <a:lstStyle/>
          <a:p>
            <a:r>
              <a:rPr lang="el-GR" dirty="0"/>
              <a:t>Χημική διάβρωση </a:t>
            </a:r>
            <a:r>
              <a:rPr lang="en-US" dirty="0"/>
              <a:t>(Chemical Corrosion)</a:t>
            </a:r>
            <a:endParaRPr lang="el-GR" dirty="0"/>
          </a:p>
        </p:txBody>
      </p:sp>
      <p:sp>
        <p:nvSpPr>
          <p:cNvPr id="3" name="Θέση περιεχομένου 2">
            <a:extLst>
              <a:ext uri="{FF2B5EF4-FFF2-40B4-BE49-F238E27FC236}">
                <a16:creationId xmlns:a16="http://schemas.microsoft.com/office/drawing/2014/main" id="{3B5091FD-975E-5972-FDE8-3C537F36517E}"/>
              </a:ext>
            </a:extLst>
          </p:cNvPr>
          <p:cNvSpPr>
            <a:spLocks noGrp="1"/>
          </p:cNvSpPr>
          <p:nvPr>
            <p:ph idx="1"/>
          </p:nvPr>
        </p:nvSpPr>
        <p:spPr>
          <a:xfrm>
            <a:off x="838200" y="1825625"/>
            <a:ext cx="5589494" cy="4351338"/>
          </a:xfrm>
        </p:spPr>
        <p:txBody>
          <a:bodyPr/>
          <a:lstStyle/>
          <a:p>
            <a:pPr marL="0" indent="0">
              <a:buNone/>
            </a:pPr>
            <a:r>
              <a:rPr lang="el-GR" dirty="0"/>
              <a:t>Είναι η διάβρωση που οφείλεται σε χημικές αντιδράσεις, όπως η οξείδωση του σιδήρου. </a:t>
            </a:r>
          </a:p>
          <a:p>
            <a:pPr marL="0" indent="0">
              <a:buNone/>
            </a:pPr>
            <a:r>
              <a:rPr lang="el-GR" dirty="0"/>
              <a:t>Χημική διάβρωση έχουμε στα έξαλα του πλοίου και περισσότερο στην ίσαλο γραμμή όπου υπάρχει το υγρό στοιχείο και το οξυγόνο, τα οποία συντελούν στην διάβρωση του μετάλλου.</a:t>
            </a:r>
          </a:p>
          <a:p>
            <a:pPr marL="0" indent="0">
              <a:buNone/>
            </a:pPr>
            <a:endParaRPr lang="el-GR" dirty="0"/>
          </a:p>
        </p:txBody>
      </p:sp>
      <p:pic>
        <p:nvPicPr>
          <p:cNvPr id="5" name="Εικόνα 4">
            <a:extLst>
              <a:ext uri="{FF2B5EF4-FFF2-40B4-BE49-F238E27FC236}">
                <a16:creationId xmlns:a16="http://schemas.microsoft.com/office/drawing/2014/main" id="{508B5680-544C-887C-6677-6232F543F149}"/>
              </a:ext>
            </a:extLst>
          </p:cNvPr>
          <p:cNvPicPr>
            <a:picLocks noChangeAspect="1"/>
          </p:cNvPicPr>
          <p:nvPr/>
        </p:nvPicPr>
        <p:blipFill rotWithShape="1">
          <a:blip r:embed="rId2"/>
          <a:srcRect l="39853" t="27581" r="44044" b="39085"/>
          <a:stretch/>
        </p:blipFill>
        <p:spPr>
          <a:xfrm rot="16200000">
            <a:off x="7392823" y="1326192"/>
            <a:ext cx="4434681" cy="5163671"/>
          </a:xfrm>
          <a:prstGeom prst="rect">
            <a:avLst/>
          </a:prstGeom>
        </p:spPr>
      </p:pic>
    </p:spTree>
    <p:extLst>
      <p:ext uri="{BB962C8B-B14F-4D97-AF65-F5344CB8AC3E}">
        <p14:creationId xmlns:p14="http://schemas.microsoft.com/office/powerpoint/2010/main" val="42214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9C0992-26EB-74DB-7140-02B26793AD43}"/>
              </a:ext>
            </a:extLst>
          </p:cNvPr>
          <p:cNvSpPr>
            <a:spLocks noGrp="1"/>
          </p:cNvSpPr>
          <p:nvPr>
            <p:ph idx="1"/>
          </p:nvPr>
        </p:nvSpPr>
        <p:spPr/>
        <p:txBody>
          <a:bodyPr/>
          <a:lstStyle/>
          <a:p>
            <a:pPr marL="0" indent="0">
              <a:buNone/>
            </a:pPr>
            <a:r>
              <a:rPr lang="el-GR" dirty="0"/>
              <a:t>Στην χημική διάβρωση σημαντικό ρόλο παίζει και η υγρασία του αέρα.</a:t>
            </a:r>
          </a:p>
          <a:p>
            <a:pPr marL="0" indent="0">
              <a:buNone/>
            </a:pPr>
            <a:r>
              <a:rPr lang="el-GR" dirty="0"/>
              <a:t>Σε γενικές γραμμές η χημική διάβρωση δε μειώνει δραματικά το πάχος των ελασμάτων στο πλοίο, αλλά χρειάζεται προσοχή και πρέπει πάντα τα ελάσματα να είναι βαμμένα με προστατευτικό στρώμα.</a:t>
            </a:r>
          </a:p>
        </p:txBody>
      </p:sp>
    </p:spTree>
    <p:extLst>
      <p:ext uri="{BB962C8B-B14F-4D97-AF65-F5344CB8AC3E}">
        <p14:creationId xmlns:p14="http://schemas.microsoft.com/office/powerpoint/2010/main" val="344357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59788-E9B2-7C01-EB1F-DDC4C8D152F4}"/>
              </a:ext>
            </a:extLst>
          </p:cNvPr>
          <p:cNvSpPr>
            <a:spLocks noGrp="1"/>
          </p:cNvSpPr>
          <p:nvPr>
            <p:ph type="title"/>
          </p:nvPr>
        </p:nvSpPr>
        <p:spPr/>
        <p:txBody>
          <a:bodyPr/>
          <a:lstStyle/>
          <a:p>
            <a:r>
              <a:rPr lang="el-GR" dirty="0"/>
              <a:t>Ηλεκτροχημική διάβρωση</a:t>
            </a:r>
          </a:p>
        </p:txBody>
      </p:sp>
      <p:sp>
        <p:nvSpPr>
          <p:cNvPr id="3" name="Θέση περιεχομένου 2">
            <a:extLst>
              <a:ext uri="{FF2B5EF4-FFF2-40B4-BE49-F238E27FC236}">
                <a16:creationId xmlns:a16="http://schemas.microsoft.com/office/drawing/2014/main" id="{889E165F-C6BC-4911-2E4C-DA2DADDAA84B}"/>
              </a:ext>
            </a:extLst>
          </p:cNvPr>
          <p:cNvSpPr>
            <a:spLocks noGrp="1"/>
          </p:cNvSpPr>
          <p:nvPr>
            <p:ph idx="1"/>
          </p:nvPr>
        </p:nvSpPr>
        <p:spPr/>
        <p:txBody>
          <a:bodyPr/>
          <a:lstStyle/>
          <a:p>
            <a:pPr marL="0" indent="0">
              <a:buNone/>
            </a:pPr>
            <a:r>
              <a:rPr lang="el-GR" dirty="0"/>
              <a:t>Ανόμοια μέταλλα μεταξύ τους έχουν διαφορετικό δυναμικό.</a:t>
            </a:r>
          </a:p>
          <a:p>
            <a:pPr marL="0" indent="0">
              <a:buNone/>
            </a:pPr>
            <a:endParaRPr lang="el-GR" dirty="0"/>
          </a:p>
          <a:p>
            <a:pPr marL="0" indent="0">
              <a:buNone/>
            </a:pPr>
            <a:r>
              <a:rPr lang="el-GR" dirty="0"/>
              <a:t>Όταν έχουμε 2 διαφορετικά μέταλλα μέσα σε ηλεκτρολυτικό περιβάλλον, παρατηρείται ροή ηλεκτρονίων από το ένα στο άλλο.</a:t>
            </a:r>
          </a:p>
          <a:p>
            <a:pPr marL="0" indent="0">
              <a:buNone/>
            </a:pPr>
            <a:endParaRPr lang="el-GR" dirty="0"/>
          </a:p>
          <a:p>
            <a:pPr marL="0" indent="0">
              <a:buNone/>
            </a:pPr>
            <a:r>
              <a:rPr lang="el-GR" dirty="0"/>
              <a:t>Το αποτέλεσμα είναι το μέταλλο που χάνει ηλεκτρόνια να διαβρώνεται ενώ αυτό που τα δέχεται να </a:t>
            </a:r>
            <a:r>
              <a:rPr lang="el-GR" dirty="0" err="1"/>
              <a:t>προστατεύετα.ι</a:t>
            </a:r>
            <a:endParaRPr lang="el-GR" dirty="0"/>
          </a:p>
        </p:txBody>
      </p:sp>
    </p:spTree>
    <p:extLst>
      <p:ext uri="{BB962C8B-B14F-4D97-AF65-F5344CB8AC3E}">
        <p14:creationId xmlns:p14="http://schemas.microsoft.com/office/powerpoint/2010/main" val="151964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B605BE-A351-F898-0607-15ED9AF5B00E}"/>
              </a:ext>
            </a:extLst>
          </p:cNvPr>
          <p:cNvSpPr>
            <a:spLocks noGrp="1"/>
          </p:cNvSpPr>
          <p:nvPr>
            <p:ph idx="1"/>
          </p:nvPr>
        </p:nvSpPr>
        <p:spPr/>
        <p:txBody>
          <a:bodyPr/>
          <a:lstStyle/>
          <a:p>
            <a:pPr marL="0" indent="0">
              <a:buNone/>
            </a:pPr>
            <a:r>
              <a:rPr lang="el-GR" dirty="0"/>
              <a:t>Οπότε η διάβρωση μπορεί να γίνει και χωρίς την παρουσία οξυγόνου στα ύφαλα του πλοίου.</a:t>
            </a:r>
          </a:p>
          <a:p>
            <a:pPr marL="0" indent="0">
              <a:buNone/>
            </a:pPr>
            <a:endParaRPr lang="el-GR" dirty="0"/>
          </a:p>
          <a:p>
            <a:pPr marL="0" indent="0">
              <a:buNone/>
            </a:pPr>
            <a:r>
              <a:rPr lang="el-GR" dirty="0"/>
              <a:t>Η γαλβανική διάβρωση είναι ουσιαστικά ο κυρίως μηχανισμός όλων των μορφών διάβρωσης.</a:t>
            </a:r>
          </a:p>
        </p:txBody>
      </p:sp>
    </p:spTree>
    <p:extLst>
      <p:ext uri="{BB962C8B-B14F-4D97-AF65-F5344CB8AC3E}">
        <p14:creationId xmlns:p14="http://schemas.microsoft.com/office/powerpoint/2010/main" val="171864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8A46CA-AB38-DFA9-E5BB-BB629DA66435}"/>
              </a:ext>
            </a:extLst>
          </p:cNvPr>
          <p:cNvSpPr>
            <a:spLocks noGrp="1"/>
          </p:cNvSpPr>
          <p:nvPr>
            <p:ph type="title"/>
          </p:nvPr>
        </p:nvSpPr>
        <p:spPr/>
        <p:txBody>
          <a:bodyPr/>
          <a:lstStyle/>
          <a:p>
            <a:r>
              <a:rPr lang="el-GR" dirty="0"/>
              <a:t>Αναλυτικά</a:t>
            </a:r>
          </a:p>
        </p:txBody>
      </p:sp>
      <p:sp>
        <p:nvSpPr>
          <p:cNvPr id="3" name="Θέση περιεχομένου 2">
            <a:extLst>
              <a:ext uri="{FF2B5EF4-FFF2-40B4-BE49-F238E27FC236}">
                <a16:creationId xmlns:a16="http://schemas.microsoft.com/office/drawing/2014/main" id="{27185289-B7D2-77CE-F839-B57472635A53}"/>
              </a:ext>
            </a:extLst>
          </p:cNvPr>
          <p:cNvSpPr>
            <a:spLocks noGrp="1"/>
          </p:cNvSpPr>
          <p:nvPr>
            <p:ph idx="1"/>
          </p:nvPr>
        </p:nvSpPr>
        <p:spPr/>
        <p:txBody>
          <a:bodyPr>
            <a:normAutofit/>
          </a:bodyPr>
          <a:lstStyle/>
          <a:p>
            <a:pPr marL="0" indent="0">
              <a:buNone/>
            </a:pPr>
            <a:r>
              <a:rPr lang="el-GR" dirty="0"/>
              <a:t>Αν βυθίσουμε μέσα σε ηλεκτρολύτη </a:t>
            </a:r>
            <a:r>
              <a:rPr lang="el-GR" u="sng" dirty="0"/>
              <a:t>(υδάτινο διάλυμα που περιέχει ελεύθερα κινούμενα ιόντα, οπότε είναι και ηλεκτρικά αγώγιμο</a:t>
            </a:r>
            <a:r>
              <a:rPr lang="el-GR" dirty="0"/>
              <a:t>) 2 διαφορετικά μεταλλικά ηλεκτρόδια τα οποία συνδέονται μεταξύ τους και παρεμβάλουμε αμπερόμετρο θα δούμε ότι υπάρχει ροή ηλεκτρονίων από την άνοδο στην κάθοδο.</a:t>
            </a:r>
          </a:p>
          <a:p>
            <a:pPr marL="0" indent="0">
              <a:buNone/>
            </a:pPr>
            <a:endParaRPr lang="el-GR" dirty="0"/>
          </a:p>
          <a:p>
            <a:pPr marL="0" indent="0">
              <a:buNone/>
            </a:pPr>
            <a:r>
              <a:rPr lang="el-GR" dirty="0"/>
              <a:t>Εάν τοποθετήσουμε βολτόμετρο θα δούμε διαφορά δυναμικού.</a:t>
            </a:r>
          </a:p>
          <a:p>
            <a:pPr marL="0" indent="0">
              <a:buNone/>
            </a:pPr>
            <a:r>
              <a:rPr lang="el-GR" dirty="0"/>
              <a:t>Εάν δεν υπήρχε ανάμεσα στα ηλεκτρόδια ηλεκτρολύτης δε θα είχαμε τόσο έντονη ροή.</a:t>
            </a:r>
          </a:p>
        </p:txBody>
      </p:sp>
    </p:spTree>
    <p:extLst>
      <p:ext uri="{BB962C8B-B14F-4D97-AF65-F5344CB8AC3E}">
        <p14:creationId xmlns:p14="http://schemas.microsoft.com/office/powerpoint/2010/main" val="307896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C001DE1-833D-212A-AB26-66478705F1AD}"/>
              </a:ext>
            </a:extLst>
          </p:cNvPr>
          <p:cNvSpPr>
            <a:spLocks noGrp="1"/>
          </p:cNvSpPr>
          <p:nvPr>
            <p:ph idx="1"/>
          </p:nvPr>
        </p:nvSpPr>
        <p:spPr/>
        <p:txBody>
          <a:bodyPr/>
          <a:lstStyle/>
          <a:p>
            <a:pPr marL="0" indent="0">
              <a:buNone/>
            </a:pPr>
            <a:r>
              <a:rPr lang="el-GR" dirty="0"/>
              <a:t>Όσο μεγαλύτερη η διαφορά ανάμεσα στα 2 μέταλλα τόσο πιο έντονη είναι η ροή του ρεύματος. </a:t>
            </a:r>
          </a:p>
          <a:p>
            <a:pPr marL="0" indent="0">
              <a:buNone/>
            </a:pPr>
            <a:r>
              <a:rPr lang="el-GR" dirty="0"/>
              <a:t>Το ρεύμα αυτό ονομάζεται ρεύμα διάβρωσης.</a:t>
            </a:r>
          </a:p>
          <a:p>
            <a:pPr marL="0" indent="0">
              <a:buNone/>
            </a:pPr>
            <a:endParaRPr lang="el-GR" dirty="0"/>
          </a:p>
          <a:p>
            <a:pPr marL="0" indent="0">
              <a:buNone/>
            </a:pPr>
            <a:r>
              <a:rPr lang="el-GR" dirty="0"/>
              <a:t>Η ροή ηλεκτρονίων μειώνεται με την χρήση της βαφής που λειτουργεί ως μέσο μόνωσης. Εάν η βαφή χαθεί τότε δημιουργείται τοπικά οξείδιο (σκουριά).</a:t>
            </a:r>
          </a:p>
        </p:txBody>
      </p:sp>
    </p:spTree>
    <p:extLst>
      <p:ext uri="{BB962C8B-B14F-4D97-AF65-F5344CB8AC3E}">
        <p14:creationId xmlns:p14="http://schemas.microsoft.com/office/powerpoint/2010/main" val="215758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CDA007-6AAB-ABA7-D658-FC2901545FA4}"/>
              </a:ext>
            </a:extLst>
          </p:cNvPr>
          <p:cNvSpPr>
            <a:spLocks noGrp="1"/>
          </p:cNvSpPr>
          <p:nvPr>
            <p:ph idx="1"/>
          </p:nvPr>
        </p:nvSpPr>
        <p:spPr>
          <a:xfrm>
            <a:off x="838200" y="672353"/>
            <a:ext cx="5634318" cy="5504610"/>
          </a:xfrm>
        </p:spPr>
        <p:txBody>
          <a:bodyPr>
            <a:normAutofit/>
          </a:bodyPr>
          <a:lstStyle/>
          <a:p>
            <a:pPr marL="0" indent="0">
              <a:buNone/>
            </a:pPr>
            <a:r>
              <a:rPr lang="el-GR" dirty="0"/>
              <a:t>Η απώλεια βαφής του χρώματος πάνω στην επιφάνεια του ελάσματος δημιουργεί έντονη, η οποία εμφανίζεται στην επιφάνεια με την μορφή βελονισμών (</a:t>
            </a:r>
            <a:r>
              <a:rPr lang="en-US" dirty="0"/>
              <a:t>pitting corrosion)</a:t>
            </a:r>
            <a:r>
              <a:rPr lang="el-GR" dirty="0"/>
              <a:t> </a:t>
            </a:r>
          </a:p>
          <a:p>
            <a:pPr marL="0" indent="0">
              <a:buNone/>
            </a:pPr>
            <a:endParaRPr lang="el-GR" dirty="0"/>
          </a:p>
          <a:p>
            <a:pPr marL="0" indent="0">
              <a:buNone/>
            </a:pPr>
            <a:r>
              <a:rPr lang="el-GR" dirty="0"/>
              <a:t>Η διάβρωση αυτή είναι πολύ επικίνδυνη για την κατασκευή του πλοίου, καθώς σε πολλά σημεία του πλοίου έχει χάσει μεγάλο πάχος ελασμάτων.</a:t>
            </a:r>
          </a:p>
        </p:txBody>
      </p:sp>
      <p:pic>
        <p:nvPicPr>
          <p:cNvPr id="5" name="Εικόνα 4">
            <a:extLst>
              <a:ext uri="{FF2B5EF4-FFF2-40B4-BE49-F238E27FC236}">
                <a16:creationId xmlns:a16="http://schemas.microsoft.com/office/drawing/2014/main" id="{9CD27C4D-A84E-2699-F066-1D86D7DA5012}"/>
              </a:ext>
            </a:extLst>
          </p:cNvPr>
          <p:cNvPicPr>
            <a:picLocks noChangeAspect="1"/>
          </p:cNvPicPr>
          <p:nvPr/>
        </p:nvPicPr>
        <p:blipFill rotWithShape="1">
          <a:blip r:embed="rId2"/>
          <a:srcRect l="39926" t="33203" r="45662" b="37386"/>
          <a:stretch/>
        </p:blipFill>
        <p:spPr>
          <a:xfrm rot="16200000">
            <a:off x="7004465" y="490026"/>
            <a:ext cx="4827496" cy="5541767"/>
          </a:xfrm>
          <a:prstGeom prst="rect">
            <a:avLst/>
          </a:prstGeom>
        </p:spPr>
      </p:pic>
    </p:spTree>
    <p:extLst>
      <p:ext uri="{BB962C8B-B14F-4D97-AF65-F5344CB8AC3E}">
        <p14:creationId xmlns:p14="http://schemas.microsoft.com/office/powerpoint/2010/main" val="1589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2A24E0-D32B-8A60-7389-BBD3DF3A3EA1}"/>
              </a:ext>
            </a:extLst>
          </p:cNvPr>
          <p:cNvSpPr>
            <a:spLocks noGrp="1"/>
          </p:cNvSpPr>
          <p:nvPr>
            <p:ph idx="1"/>
          </p:nvPr>
        </p:nvSpPr>
        <p:spPr/>
        <p:txBody>
          <a:bodyPr/>
          <a:lstStyle/>
          <a:p>
            <a:pPr marL="0" indent="0">
              <a:buNone/>
            </a:pPr>
            <a:r>
              <a:rPr lang="el-GR" dirty="0"/>
              <a:t>Όταν η επιφάνεια προστατεύεται από επίχρισμα (χρώμα) χωρίς αυτό να αλλοιωθεί τότε η διάβρωση είναι ομοιόμορφη στην επιφάνεια ελασμάτων.</a:t>
            </a:r>
          </a:p>
          <a:p>
            <a:pPr marL="0" indent="0">
              <a:buNone/>
            </a:pPr>
            <a:r>
              <a:rPr lang="el-GR" dirty="0"/>
              <a:t>Στην περίπτωση αυτή η μείωση του πάχους ελασμάτων είναι μικρή χωρίς να προβληματίζει την κατασκευή.</a:t>
            </a:r>
          </a:p>
        </p:txBody>
      </p:sp>
    </p:spTree>
    <p:extLst>
      <p:ext uri="{BB962C8B-B14F-4D97-AF65-F5344CB8AC3E}">
        <p14:creationId xmlns:p14="http://schemas.microsoft.com/office/powerpoint/2010/main" val="319899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E1E03-28B8-EC9E-29BE-FB9C94DF54A5}"/>
              </a:ext>
            </a:extLst>
          </p:cNvPr>
          <p:cNvSpPr>
            <a:spLocks noGrp="1"/>
          </p:cNvSpPr>
          <p:nvPr>
            <p:ph type="title"/>
          </p:nvPr>
        </p:nvSpPr>
        <p:spPr/>
        <p:txBody>
          <a:bodyPr/>
          <a:lstStyle/>
          <a:p>
            <a:r>
              <a:rPr lang="el-GR" dirty="0"/>
              <a:t>Άλλες μορφές διάβρωσης</a:t>
            </a:r>
          </a:p>
        </p:txBody>
      </p:sp>
      <p:sp>
        <p:nvSpPr>
          <p:cNvPr id="3" name="Θέση περιεχομένου 2">
            <a:extLst>
              <a:ext uri="{FF2B5EF4-FFF2-40B4-BE49-F238E27FC236}">
                <a16:creationId xmlns:a16="http://schemas.microsoft.com/office/drawing/2014/main" id="{FB14C646-C939-491B-8559-81D5C5D7FAFC}"/>
              </a:ext>
            </a:extLst>
          </p:cNvPr>
          <p:cNvSpPr>
            <a:spLocks noGrp="1"/>
          </p:cNvSpPr>
          <p:nvPr>
            <p:ph idx="1"/>
          </p:nvPr>
        </p:nvSpPr>
        <p:spPr/>
        <p:txBody>
          <a:bodyPr/>
          <a:lstStyle/>
          <a:p>
            <a:pPr marL="0" indent="0">
              <a:buNone/>
            </a:pPr>
            <a:endParaRPr lang="el-GR" dirty="0"/>
          </a:p>
          <a:p>
            <a:pPr marL="514350" indent="-514350">
              <a:buFont typeface="+mj-lt"/>
              <a:buAutoNum type="arabicPeriod"/>
            </a:pPr>
            <a:r>
              <a:rPr lang="el-GR" dirty="0"/>
              <a:t>Ατμοσφαιρική διάβρωση</a:t>
            </a:r>
          </a:p>
          <a:p>
            <a:pPr marL="514350" indent="-514350">
              <a:buFont typeface="+mj-lt"/>
              <a:buAutoNum type="arabicPeriod"/>
            </a:pPr>
            <a:r>
              <a:rPr lang="el-GR" dirty="0"/>
              <a:t>Διάβρωση από ρεύματα διαφυγής και μαγνητικά πεδία</a:t>
            </a:r>
          </a:p>
          <a:p>
            <a:pPr marL="514350" indent="-514350">
              <a:buFont typeface="+mj-lt"/>
              <a:buAutoNum type="arabicPeriod"/>
            </a:pPr>
            <a:r>
              <a:rPr lang="el-GR" dirty="0"/>
              <a:t>Βιολογική ή μικροβιολογική διάβρωση</a:t>
            </a:r>
          </a:p>
          <a:p>
            <a:pPr marL="514350" indent="-514350">
              <a:buFont typeface="+mj-lt"/>
              <a:buAutoNum type="arabicPeriod"/>
            </a:pPr>
            <a:r>
              <a:rPr lang="el-GR" dirty="0"/>
              <a:t>Φθορά από μηχανικούς παράγοντες</a:t>
            </a:r>
          </a:p>
        </p:txBody>
      </p:sp>
    </p:spTree>
    <p:extLst>
      <p:ext uri="{BB962C8B-B14F-4D97-AF65-F5344CB8AC3E}">
        <p14:creationId xmlns:p14="http://schemas.microsoft.com/office/powerpoint/2010/main" val="187290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ECEC8-7870-C622-F37C-42A43AEBD660}"/>
              </a:ext>
            </a:extLst>
          </p:cNvPr>
          <p:cNvSpPr>
            <a:spLocks noGrp="1"/>
          </p:cNvSpPr>
          <p:nvPr>
            <p:ph type="title"/>
          </p:nvPr>
        </p:nvSpPr>
        <p:spPr/>
        <p:txBody>
          <a:bodyPr/>
          <a:lstStyle/>
          <a:p>
            <a:r>
              <a:rPr lang="el-GR" dirty="0"/>
              <a:t>Βασικά </a:t>
            </a:r>
            <a:r>
              <a:rPr lang="el-GR" dirty="0" err="1"/>
              <a:t>ναυπηγικά</a:t>
            </a:r>
            <a:r>
              <a:rPr lang="el-GR" dirty="0"/>
              <a:t> υλικά</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A4796947-CDC2-D567-4276-140D11F47160}"/>
                  </a:ext>
                </a:extLst>
              </p:cNvPr>
              <p:cNvSpPr>
                <a:spLocks noGrp="1"/>
              </p:cNvSpPr>
              <p:nvPr>
                <p:ph idx="1"/>
              </p:nvPr>
            </p:nvSpPr>
            <p:spPr/>
            <p:txBody>
              <a:bodyPr/>
              <a:lstStyle/>
              <a:p>
                <a:pPr marL="0" indent="0">
                  <a:buNone/>
                </a:pPr>
                <a:r>
                  <a:rPr lang="el-GR" b="1" dirty="0"/>
                  <a:t>Χάλυβας </a:t>
                </a:r>
                <a:r>
                  <a:rPr lang="en-US" b="1" dirty="0"/>
                  <a:t>(steel)</a:t>
                </a:r>
                <a:r>
                  <a:rPr lang="el-GR" b="1" dirty="0"/>
                  <a:t>: </a:t>
                </a:r>
                <a:r>
                  <a:rPr lang="el-GR" dirty="0"/>
                  <a:t>Είναι το βασικό </a:t>
                </a:r>
                <a:r>
                  <a:rPr lang="el-GR" dirty="0" err="1"/>
                  <a:t>ναυπηγικό</a:t>
                </a:r>
                <a:r>
                  <a:rPr lang="el-GR" dirty="0"/>
                  <a:t> υλικό. Πρόκειται για κράμα σίδερου με άνθρακα περίπου 1,5%. </a:t>
                </a:r>
                <a:endParaRPr lang="en-US" dirty="0"/>
              </a:p>
              <a:p>
                <a:pPr marL="0" indent="0">
                  <a:buNone/>
                </a:pPr>
                <a:r>
                  <a:rPr lang="el-GR" dirty="0"/>
                  <a:t>Η μέγιστη δυνατή φόρτιση είναι 7,8 </a:t>
                </a:r>
                <a:r>
                  <a:rPr lang="en-US" dirty="0" err="1"/>
                  <a:t>tn</a:t>
                </a:r>
                <a:r>
                  <a:rPr lang="en-US" dirty="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l-GR" b="0" i="0" smtClean="0">
                        <a:latin typeface="Cambria Math" panose="02040503050406030204" pitchFamily="18" charset="0"/>
                      </a:rPr>
                      <m:t>.</m:t>
                    </m:r>
                  </m:oMath>
                </a14:m>
                <a:endParaRPr lang="el-GR" b="0" dirty="0"/>
              </a:p>
              <a:p>
                <a:pPr marL="0" indent="0">
                  <a:buNone/>
                </a:pPr>
                <a:r>
                  <a:rPr lang="el-GR" dirty="0"/>
                  <a:t>Ο άνθρακας καθορίζει τις βασικές ιδιότητες του χάλυβα όπως:</a:t>
                </a:r>
              </a:p>
              <a:p>
                <a:r>
                  <a:rPr lang="el-GR" dirty="0"/>
                  <a:t>Ελαστικότητα</a:t>
                </a:r>
              </a:p>
              <a:p>
                <a:r>
                  <a:rPr lang="el-GR" dirty="0"/>
                  <a:t>Υψηλή αντοχή</a:t>
                </a:r>
              </a:p>
              <a:p>
                <a:r>
                  <a:rPr lang="el-GR" dirty="0"/>
                  <a:t>Αντίσταση στην οξείδωση</a:t>
                </a:r>
              </a:p>
              <a:p>
                <a:pPr marL="0" indent="0">
                  <a:buNone/>
                </a:pPr>
                <a:r>
                  <a:rPr lang="el-GR" dirty="0"/>
                  <a:t>Όσο μικρότερη περιεκτικότητα σε άνθρακα τόσο καλύτερες ιδιότητες έχει.</a:t>
                </a:r>
                <a:endParaRPr lang="en-US" dirty="0"/>
              </a:p>
            </p:txBody>
          </p:sp>
        </mc:Choice>
        <mc:Fallback xmlns="">
          <p:sp>
            <p:nvSpPr>
              <p:cNvPr id="3" name="Θέση περιεχομένου 2">
                <a:extLst>
                  <a:ext uri="{FF2B5EF4-FFF2-40B4-BE49-F238E27FC236}">
                    <a16:creationId xmlns:a16="http://schemas.microsoft.com/office/drawing/2014/main" id="{A4796947-CDC2-D567-4276-140D11F47160}"/>
                  </a:ext>
                </a:extLst>
              </p:cNvPr>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l-GR">
                    <a:noFill/>
                  </a:rPr>
                  <a:t> </a:t>
                </a:r>
              </a:p>
            </p:txBody>
          </p:sp>
        </mc:Fallback>
      </mc:AlternateContent>
    </p:spTree>
    <p:extLst>
      <p:ext uri="{BB962C8B-B14F-4D97-AF65-F5344CB8AC3E}">
        <p14:creationId xmlns:p14="http://schemas.microsoft.com/office/powerpoint/2010/main" val="308254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701A08-1904-93B6-46B3-A5382A6936C2}"/>
              </a:ext>
            </a:extLst>
          </p:cNvPr>
          <p:cNvSpPr>
            <a:spLocks noGrp="1"/>
          </p:cNvSpPr>
          <p:nvPr>
            <p:ph type="title"/>
          </p:nvPr>
        </p:nvSpPr>
        <p:spPr/>
        <p:txBody>
          <a:bodyPr/>
          <a:lstStyle/>
          <a:p>
            <a:r>
              <a:rPr lang="el-GR" dirty="0"/>
              <a:t>1. Ατμοσφαιρική διάβρωση</a:t>
            </a:r>
          </a:p>
        </p:txBody>
      </p:sp>
      <p:sp>
        <p:nvSpPr>
          <p:cNvPr id="3" name="Θέση περιεχομένου 2">
            <a:extLst>
              <a:ext uri="{FF2B5EF4-FFF2-40B4-BE49-F238E27FC236}">
                <a16:creationId xmlns:a16="http://schemas.microsoft.com/office/drawing/2014/main" id="{4EAFC37A-D35E-D041-AAD5-AC77FC51FC25}"/>
              </a:ext>
            </a:extLst>
          </p:cNvPr>
          <p:cNvSpPr>
            <a:spLocks noGrp="1"/>
          </p:cNvSpPr>
          <p:nvPr>
            <p:ph idx="1"/>
          </p:nvPr>
        </p:nvSpPr>
        <p:spPr/>
        <p:txBody>
          <a:bodyPr/>
          <a:lstStyle/>
          <a:p>
            <a:pPr marL="0" indent="0">
              <a:buNone/>
            </a:pPr>
            <a:r>
              <a:rPr lang="el-GR" dirty="0"/>
              <a:t>Στην ατμοσφαιρική διάβρωση, ο ηλεκτρολύτης είναι </a:t>
            </a:r>
            <a:r>
              <a:rPr lang="el-GR" dirty="0">
                <a:solidFill>
                  <a:srgbClr val="FF0000"/>
                </a:solidFill>
              </a:rPr>
              <a:t>υγρασία </a:t>
            </a:r>
            <a:r>
              <a:rPr lang="el-GR" dirty="0"/>
              <a:t>από την ομίχλη, τη δροσιά, το θαλασσινό νερό ή άλλες πηγές.</a:t>
            </a:r>
          </a:p>
          <a:p>
            <a:pPr marL="0" indent="0">
              <a:buNone/>
            </a:pPr>
            <a:r>
              <a:rPr lang="el-GR" dirty="0"/>
              <a:t>Οι 3 παράγοντες που έχουν περισσότερη επιρροή στη διαβρωτική ικανότητα της ατμόσφαιρας είναι:</a:t>
            </a:r>
          </a:p>
          <a:p>
            <a:r>
              <a:rPr lang="el-GR" dirty="0"/>
              <a:t>Το χρονικό διάστημα που οι επιφάνειες εκτίθενται στην υγρασία</a:t>
            </a:r>
          </a:p>
          <a:p>
            <a:r>
              <a:rPr lang="el-GR" dirty="0"/>
              <a:t>Το ποσοστό χλωρίδας από την θάλασσα που φτάνει στην επιφάνεια</a:t>
            </a:r>
          </a:p>
          <a:p>
            <a:r>
              <a:rPr lang="el-GR" dirty="0"/>
              <a:t>Το ποσοστό των βιομηχανικών ρύπων (οξέα) που φτάνουν στις επιφάνειες.</a:t>
            </a:r>
          </a:p>
          <a:p>
            <a:pPr marL="0" indent="0">
              <a:buNone/>
            </a:pPr>
            <a:endParaRPr lang="el-GR" dirty="0"/>
          </a:p>
        </p:txBody>
      </p:sp>
    </p:spTree>
    <p:extLst>
      <p:ext uri="{BB962C8B-B14F-4D97-AF65-F5344CB8AC3E}">
        <p14:creationId xmlns:p14="http://schemas.microsoft.com/office/powerpoint/2010/main" val="403125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D753DF7-01FE-0BC3-5725-C445C8A89C96}"/>
              </a:ext>
            </a:extLst>
          </p:cNvPr>
          <p:cNvSpPr>
            <a:spLocks noGrp="1"/>
          </p:cNvSpPr>
          <p:nvPr>
            <p:ph idx="1"/>
          </p:nvPr>
        </p:nvSpPr>
        <p:spPr/>
        <p:txBody>
          <a:bodyPr/>
          <a:lstStyle/>
          <a:p>
            <a:pPr marL="0" indent="0">
              <a:buNone/>
            </a:pPr>
            <a:r>
              <a:rPr lang="el-GR" dirty="0"/>
              <a:t>Λιγότερο διαβρωτικές ατμόσφαιρες θα βρούμε σε ξηρά μέρη (ερήμους) και οι πιο διαβρωτικές είναι σε βιομηχανικές περιοχές ή σε περιοχές κοντά σε ναυπηγεία.</a:t>
            </a:r>
          </a:p>
          <a:p>
            <a:pPr marL="0" indent="0">
              <a:buNone/>
            </a:pPr>
            <a:endParaRPr lang="el-GR" dirty="0"/>
          </a:p>
          <a:p>
            <a:pPr marL="0" indent="0">
              <a:buNone/>
            </a:pPr>
            <a:r>
              <a:rPr lang="el-GR" dirty="0"/>
              <a:t>Η </a:t>
            </a:r>
            <a:r>
              <a:rPr lang="el-GR" dirty="0" err="1"/>
              <a:t>διαβρωτικότητα</a:t>
            </a:r>
            <a:r>
              <a:rPr lang="el-GR" dirty="0"/>
              <a:t> των υγρών τροπικών περιοχών οφείλεται στο μεγάλο ποσοστό στην μεγάλης διάρκειας υγρασία και τις υψηλές θερμοκρασίες.</a:t>
            </a:r>
          </a:p>
        </p:txBody>
      </p:sp>
    </p:spTree>
    <p:extLst>
      <p:ext uri="{BB962C8B-B14F-4D97-AF65-F5344CB8AC3E}">
        <p14:creationId xmlns:p14="http://schemas.microsoft.com/office/powerpoint/2010/main" val="132859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E4B686-10C2-5A7C-E0F0-F6FB24B45675}"/>
              </a:ext>
            </a:extLst>
          </p:cNvPr>
          <p:cNvSpPr>
            <a:spLocks noGrp="1"/>
          </p:cNvSpPr>
          <p:nvPr>
            <p:ph type="title"/>
          </p:nvPr>
        </p:nvSpPr>
        <p:spPr/>
        <p:txBody>
          <a:bodyPr/>
          <a:lstStyle/>
          <a:p>
            <a:r>
              <a:rPr lang="el-GR" dirty="0"/>
              <a:t>2. Διάβρωση από ρεύματα διαφυγής ή μαγνητικά πεδία</a:t>
            </a:r>
          </a:p>
        </p:txBody>
      </p:sp>
      <p:sp>
        <p:nvSpPr>
          <p:cNvPr id="3" name="Θέση περιεχομένου 2">
            <a:extLst>
              <a:ext uri="{FF2B5EF4-FFF2-40B4-BE49-F238E27FC236}">
                <a16:creationId xmlns:a16="http://schemas.microsoft.com/office/drawing/2014/main" id="{C932E02C-ECF6-D131-D499-BE16F60AEDEA}"/>
              </a:ext>
            </a:extLst>
          </p:cNvPr>
          <p:cNvSpPr>
            <a:spLocks noGrp="1"/>
          </p:cNvSpPr>
          <p:nvPr>
            <p:ph idx="1"/>
          </p:nvPr>
        </p:nvSpPr>
        <p:spPr/>
        <p:txBody>
          <a:bodyPr/>
          <a:lstStyle/>
          <a:p>
            <a:pPr marL="0" indent="0">
              <a:buNone/>
            </a:pPr>
            <a:endParaRPr lang="el-GR" dirty="0"/>
          </a:p>
          <a:p>
            <a:pPr marL="0" indent="0">
              <a:buNone/>
            </a:pPr>
            <a:r>
              <a:rPr lang="el-GR" dirty="0"/>
              <a:t>Ρεύματα διαφυγής ονομάζονται τα συνεχή ρεύματα που μεταδίδονται με διαφορετικό τρόπο από τον προβλεπόμενο.</a:t>
            </a:r>
          </a:p>
          <a:p>
            <a:pPr marL="0" indent="0">
              <a:buNone/>
            </a:pPr>
            <a:r>
              <a:rPr lang="el-GR" dirty="0"/>
              <a:t>Τα ρεύματα αυτά μπορεί να προέρχονται από διατάξεις συγκόλλησης, συστήματα γείωσης και καθοδικής προστασίας κλπ.</a:t>
            </a:r>
          </a:p>
          <a:p>
            <a:pPr marL="0" indent="0">
              <a:buNone/>
            </a:pPr>
            <a:r>
              <a:rPr lang="el-GR" dirty="0"/>
              <a:t>Η διάβρωση εμφανίζεται στα σημεία εξόδου των ρευμάτων από τις κατασκευές.</a:t>
            </a:r>
          </a:p>
        </p:txBody>
      </p:sp>
    </p:spTree>
    <p:extLst>
      <p:ext uri="{BB962C8B-B14F-4D97-AF65-F5344CB8AC3E}">
        <p14:creationId xmlns:p14="http://schemas.microsoft.com/office/powerpoint/2010/main" val="371638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73C063-3C0E-4ADC-5A8C-DA8701B10903}"/>
              </a:ext>
            </a:extLst>
          </p:cNvPr>
          <p:cNvSpPr>
            <a:spLocks noGrp="1"/>
          </p:cNvSpPr>
          <p:nvPr>
            <p:ph idx="1"/>
          </p:nvPr>
        </p:nvSpPr>
        <p:spPr>
          <a:xfrm>
            <a:off x="838200" y="493059"/>
            <a:ext cx="6468035" cy="5997388"/>
          </a:xfrm>
        </p:spPr>
        <p:txBody>
          <a:bodyPr/>
          <a:lstStyle/>
          <a:p>
            <a:pPr marL="0" indent="0">
              <a:buNone/>
            </a:pPr>
            <a:r>
              <a:rPr lang="el-GR" dirty="0"/>
              <a:t>Αντιμετωπίζεται με κατάλληλες διατάξεις, ηλεκτρική μόνωση, επιφανειακά επιστρώματα, καθοδική προστασία, χρήση </a:t>
            </a:r>
            <a:r>
              <a:rPr lang="el-GR" dirty="0" err="1"/>
              <a:t>θυσιαζόμενων</a:t>
            </a:r>
            <a:r>
              <a:rPr lang="el-GR" dirty="0"/>
              <a:t> ανόδων.</a:t>
            </a:r>
          </a:p>
          <a:p>
            <a:pPr marL="0" indent="0">
              <a:buNone/>
            </a:pPr>
            <a:endParaRPr lang="el-GR" dirty="0"/>
          </a:p>
          <a:p>
            <a:pPr marL="0" indent="0">
              <a:buNone/>
            </a:pPr>
            <a:r>
              <a:rPr lang="el-GR" dirty="0"/>
              <a:t>Ένα χαρακτηριστικό σημείο τέτοιας διάβρωσης είναι τα αζιμουθιακά συστήματα πρόωσης όπου μέσα στον μηχανισμό του </a:t>
            </a:r>
            <a:r>
              <a:rPr lang="el-GR" dirty="0" err="1"/>
              <a:t>ελικοπηδαλίου</a:t>
            </a:r>
            <a:r>
              <a:rPr lang="el-GR" dirty="0"/>
              <a:t> υπάρχει ηλεκτροκινητήρας ο οποίος παράγει μαγνητικό πεδίο και αυξάνει την διάβρωση.</a:t>
            </a:r>
          </a:p>
        </p:txBody>
      </p:sp>
      <p:pic>
        <p:nvPicPr>
          <p:cNvPr id="5" name="Εικόνα 4">
            <a:extLst>
              <a:ext uri="{FF2B5EF4-FFF2-40B4-BE49-F238E27FC236}">
                <a16:creationId xmlns:a16="http://schemas.microsoft.com/office/drawing/2014/main" id="{2B4A56C5-DFB1-9A68-BF32-B0E249E7A5BA}"/>
              </a:ext>
            </a:extLst>
          </p:cNvPr>
          <p:cNvPicPr>
            <a:picLocks noChangeAspect="1"/>
          </p:cNvPicPr>
          <p:nvPr/>
        </p:nvPicPr>
        <p:blipFill rotWithShape="1">
          <a:blip r:embed="rId2"/>
          <a:srcRect l="37941" t="34248" r="45074" b="32288"/>
          <a:stretch/>
        </p:blipFill>
        <p:spPr>
          <a:xfrm rot="16200000">
            <a:off x="7795540" y="980905"/>
            <a:ext cx="4155142" cy="4604833"/>
          </a:xfrm>
          <a:prstGeom prst="rect">
            <a:avLst/>
          </a:prstGeom>
        </p:spPr>
      </p:pic>
    </p:spTree>
    <p:extLst>
      <p:ext uri="{BB962C8B-B14F-4D97-AF65-F5344CB8AC3E}">
        <p14:creationId xmlns:p14="http://schemas.microsoft.com/office/powerpoint/2010/main" val="36190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0C0123-B8B4-8385-2508-30C020A66B30}"/>
              </a:ext>
            </a:extLst>
          </p:cNvPr>
          <p:cNvSpPr>
            <a:spLocks noGrp="1"/>
          </p:cNvSpPr>
          <p:nvPr>
            <p:ph type="title"/>
          </p:nvPr>
        </p:nvSpPr>
        <p:spPr/>
        <p:txBody>
          <a:bodyPr/>
          <a:lstStyle/>
          <a:p>
            <a:r>
              <a:rPr lang="el-GR" dirty="0"/>
              <a:t>3. Βιολογική ή μικροβιολογική διάβρωση</a:t>
            </a:r>
          </a:p>
        </p:txBody>
      </p:sp>
      <p:sp>
        <p:nvSpPr>
          <p:cNvPr id="3" name="Θέση περιεχομένου 2">
            <a:extLst>
              <a:ext uri="{FF2B5EF4-FFF2-40B4-BE49-F238E27FC236}">
                <a16:creationId xmlns:a16="http://schemas.microsoft.com/office/drawing/2014/main" id="{E63C8EB8-C1E1-767A-713A-12F1AE82560C}"/>
              </a:ext>
            </a:extLst>
          </p:cNvPr>
          <p:cNvSpPr>
            <a:spLocks noGrp="1"/>
          </p:cNvSpPr>
          <p:nvPr>
            <p:ph idx="1"/>
          </p:nvPr>
        </p:nvSpPr>
        <p:spPr/>
        <p:txBody>
          <a:bodyPr/>
          <a:lstStyle/>
          <a:p>
            <a:pPr marL="0" indent="0">
              <a:buNone/>
            </a:pPr>
            <a:endParaRPr lang="el-GR" dirty="0"/>
          </a:p>
          <a:p>
            <a:pPr marL="0" indent="0">
              <a:buNone/>
            </a:pPr>
            <a:r>
              <a:rPr lang="el-GR" dirty="0"/>
              <a:t>Βιολογική διάβρωση χαρακτηρίζεται η διάβρωση που ξεκινά ή επιταχύνεται από την παρουσία μικροοργανισμών (βακτηρίδια).</a:t>
            </a:r>
          </a:p>
          <a:p>
            <a:pPr marL="0" indent="0">
              <a:buNone/>
            </a:pPr>
            <a:endParaRPr lang="el-GR" dirty="0"/>
          </a:p>
          <a:p>
            <a:pPr marL="0" indent="0">
              <a:buNone/>
            </a:pPr>
            <a:r>
              <a:rPr lang="el-GR" dirty="0"/>
              <a:t>Ποικιλίες μικροοργανισμών αναπτύσσονται στο νερό, στο έδαφος, στα φυσικά προϊόντα πετρελαίου και στα διαλύματα πλύσης μεταλλευμάτων. </a:t>
            </a:r>
          </a:p>
          <a:p>
            <a:pPr marL="0" indent="0">
              <a:buNone/>
            </a:pPr>
            <a:endParaRPr lang="el-GR" dirty="0"/>
          </a:p>
        </p:txBody>
      </p:sp>
    </p:spTree>
    <p:extLst>
      <p:ext uri="{BB962C8B-B14F-4D97-AF65-F5344CB8AC3E}">
        <p14:creationId xmlns:p14="http://schemas.microsoft.com/office/powerpoint/2010/main" val="246635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DE02FD6-BF9E-0868-C13E-C20ACC3ACCBB}"/>
              </a:ext>
            </a:extLst>
          </p:cNvPr>
          <p:cNvSpPr>
            <a:spLocks noGrp="1"/>
          </p:cNvSpPr>
          <p:nvPr>
            <p:ph idx="1"/>
          </p:nvPr>
        </p:nvSpPr>
        <p:spPr/>
        <p:txBody>
          <a:bodyPr/>
          <a:lstStyle/>
          <a:p>
            <a:pPr marL="0" indent="0">
              <a:buNone/>
            </a:pPr>
            <a:endParaRPr lang="el-GR" dirty="0"/>
          </a:p>
          <a:p>
            <a:pPr marL="0" indent="0">
              <a:buNone/>
            </a:pPr>
            <a:r>
              <a:rPr lang="el-GR" dirty="0"/>
              <a:t>Οι μικροοργανισμοί επηρεάζουν είτε άμεσα τα ανοδικά ρεύματα είτε με προσβολή των προστατευτικών επιστρωμάτων ή των αναστολέων, με παραγωγή διαβρωτικών ουσιών ή με την παραγωγή αποθέσεων με τη μορφή σωρών ή εξογκωμάτων.</a:t>
            </a:r>
          </a:p>
        </p:txBody>
      </p:sp>
    </p:spTree>
    <p:extLst>
      <p:ext uri="{BB962C8B-B14F-4D97-AF65-F5344CB8AC3E}">
        <p14:creationId xmlns:p14="http://schemas.microsoft.com/office/powerpoint/2010/main" val="375510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62D640-8DEB-BC01-10BD-E251FDCA20B1}"/>
              </a:ext>
            </a:extLst>
          </p:cNvPr>
          <p:cNvSpPr>
            <a:spLocks noGrp="1"/>
          </p:cNvSpPr>
          <p:nvPr>
            <p:ph type="title"/>
          </p:nvPr>
        </p:nvSpPr>
        <p:spPr/>
        <p:txBody>
          <a:bodyPr/>
          <a:lstStyle/>
          <a:p>
            <a:r>
              <a:rPr lang="el-GR" dirty="0"/>
              <a:t>4. Φθορά από μηχανικούς παράγοντες</a:t>
            </a:r>
          </a:p>
        </p:txBody>
      </p:sp>
      <p:sp>
        <p:nvSpPr>
          <p:cNvPr id="3" name="Θέση περιεχομένου 2">
            <a:extLst>
              <a:ext uri="{FF2B5EF4-FFF2-40B4-BE49-F238E27FC236}">
                <a16:creationId xmlns:a16="http://schemas.microsoft.com/office/drawing/2014/main" id="{B8F4922B-1F7F-CC84-6102-14E0A6FFAA8F}"/>
              </a:ext>
            </a:extLst>
          </p:cNvPr>
          <p:cNvSpPr>
            <a:spLocks noGrp="1"/>
          </p:cNvSpPr>
          <p:nvPr>
            <p:ph idx="1"/>
          </p:nvPr>
        </p:nvSpPr>
        <p:spPr/>
        <p:txBody>
          <a:bodyPr/>
          <a:lstStyle/>
          <a:p>
            <a:pPr marL="0" indent="0">
              <a:buNone/>
            </a:pPr>
            <a:r>
              <a:rPr lang="el-GR" dirty="0"/>
              <a:t>Τα είδη φθοράς που προκαλούνται από μηχανικούς παράγοντες:</a:t>
            </a:r>
          </a:p>
          <a:p>
            <a:pPr marL="514350" indent="-514350">
              <a:buFont typeface="+mj-lt"/>
              <a:buAutoNum type="arabicPeriod"/>
            </a:pPr>
            <a:endParaRPr lang="el-GR" dirty="0"/>
          </a:p>
          <a:p>
            <a:pPr marL="514350" indent="-514350">
              <a:buFont typeface="+mj-lt"/>
              <a:buAutoNum type="arabicPeriod"/>
            </a:pPr>
            <a:r>
              <a:rPr lang="el-GR" dirty="0"/>
              <a:t>Φθορά από τριβή</a:t>
            </a:r>
          </a:p>
          <a:p>
            <a:pPr marL="514350" indent="-514350">
              <a:buFont typeface="+mj-lt"/>
              <a:buAutoNum type="arabicPeriod"/>
            </a:pPr>
            <a:r>
              <a:rPr lang="el-GR" dirty="0" err="1"/>
              <a:t>Σπηλαίωση</a:t>
            </a:r>
            <a:r>
              <a:rPr lang="el-GR" dirty="0"/>
              <a:t> </a:t>
            </a:r>
          </a:p>
          <a:p>
            <a:pPr marL="514350" indent="-514350">
              <a:buFont typeface="+mj-lt"/>
              <a:buAutoNum type="arabicPeriod"/>
            </a:pPr>
            <a:r>
              <a:rPr lang="el-GR" dirty="0"/>
              <a:t>Η διάβρωση με μηχανική καταπόνηση</a:t>
            </a:r>
          </a:p>
        </p:txBody>
      </p:sp>
    </p:spTree>
    <p:extLst>
      <p:ext uri="{BB962C8B-B14F-4D97-AF65-F5344CB8AC3E}">
        <p14:creationId xmlns:p14="http://schemas.microsoft.com/office/powerpoint/2010/main" val="1588299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AE11D3-4F78-01AD-5463-4E316D1F0A5A}"/>
              </a:ext>
            </a:extLst>
          </p:cNvPr>
          <p:cNvSpPr>
            <a:spLocks noGrp="1"/>
          </p:cNvSpPr>
          <p:nvPr>
            <p:ph type="title"/>
          </p:nvPr>
        </p:nvSpPr>
        <p:spPr/>
        <p:txBody>
          <a:bodyPr/>
          <a:lstStyle/>
          <a:p>
            <a:r>
              <a:rPr lang="el-GR" dirty="0"/>
              <a:t>1. Φθορά από τριβή</a:t>
            </a:r>
          </a:p>
        </p:txBody>
      </p:sp>
      <p:sp>
        <p:nvSpPr>
          <p:cNvPr id="3" name="Θέση περιεχομένου 2">
            <a:extLst>
              <a:ext uri="{FF2B5EF4-FFF2-40B4-BE49-F238E27FC236}">
                <a16:creationId xmlns:a16="http://schemas.microsoft.com/office/drawing/2014/main" id="{821DF04D-2A82-F039-3EBC-6B591E1976C3}"/>
              </a:ext>
            </a:extLst>
          </p:cNvPr>
          <p:cNvSpPr>
            <a:spLocks noGrp="1"/>
          </p:cNvSpPr>
          <p:nvPr>
            <p:ph idx="1"/>
          </p:nvPr>
        </p:nvSpPr>
        <p:spPr/>
        <p:txBody>
          <a:bodyPr/>
          <a:lstStyle/>
          <a:p>
            <a:pPr marL="0" indent="0">
              <a:buNone/>
            </a:pPr>
            <a:r>
              <a:rPr lang="el-GR" dirty="0"/>
              <a:t>Όταν ένα ρευστό κινείται στην επιφάνεια ενός μετάλλου δημιουργείται τριβή και αυτό μπορεί να προκαλέσει απώλεια υλικού.</a:t>
            </a:r>
          </a:p>
          <a:p>
            <a:pPr marL="0" indent="0">
              <a:buNone/>
            </a:pPr>
            <a:endParaRPr lang="el-GR" dirty="0"/>
          </a:p>
          <a:p>
            <a:pPr marL="0" indent="0">
              <a:buNone/>
            </a:pPr>
            <a:r>
              <a:rPr lang="el-GR" dirty="0"/>
              <a:t>Εάν το ρευστό έχει σωματίδια, τότε η τριβή αυτή μπορεί να είναι μεγαλύτερη.</a:t>
            </a:r>
          </a:p>
        </p:txBody>
      </p:sp>
    </p:spTree>
    <p:extLst>
      <p:ext uri="{BB962C8B-B14F-4D97-AF65-F5344CB8AC3E}">
        <p14:creationId xmlns:p14="http://schemas.microsoft.com/office/powerpoint/2010/main" val="229036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91C52A-0D30-C1EE-74EA-822297ADAA50}"/>
              </a:ext>
            </a:extLst>
          </p:cNvPr>
          <p:cNvSpPr>
            <a:spLocks noGrp="1"/>
          </p:cNvSpPr>
          <p:nvPr>
            <p:ph type="title"/>
          </p:nvPr>
        </p:nvSpPr>
        <p:spPr/>
        <p:txBody>
          <a:bodyPr/>
          <a:lstStyle/>
          <a:p>
            <a:r>
              <a:rPr lang="el-GR" dirty="0"/>
              <a:t>2. </a:t>
            </a:r>
            <a:r>
              <a:rPr lang="el-GR" dirty="0" err="1"/>
              <a:t>Σπηλαίωση</a:t>
            </a:r>
            <a:endParaRPr lang="el-GR" dirty="0"/>
          </a:p>
        </p:txBody>
      </p:sp>
      <p:sp>
        <p:nvSpPr>
          <p:cNvPr id="3" name="Θέση περιεχομένου 2">
            <a:extLst>
              <a:ext uri="{FF2B5EF4-FFF2-40B4-BE49-F238E27FC236}">
                <a16:creationId xmlns:a16="http://schemas.microsoft.com/office/drawing/2014/main" id="{415E0B10-1293-62B5-801B-BE2FBC972EA8}"/>
              </a:ext>
            </a:extLst>
          </p:cNvPr>
          <p:cNvSpPr>
            <a:spLocks noGrp="1"/>
          </p:cNvSpPr>
          <p:nvPr>
            <p:ph idx="1"/>
          </p:nvPr>
        </p:nvSpPr>
        <p:spPr/>
        <p:txBody>
          <a:bodyPr/>
          <a:lstStyle/>
          <a:p>
            <a:pPr marL="0" indent="0">
              <a:buNone/>
            </a:pPr>
            <a:endParaRPr lang="el-GR" dirty="0"/>
          </a:p>
          <a:p>
            <a:pPr marL="0" indent="0">
              <a:buNone/>
            </a:pPr>
            <a:r>
              <a:rPr lang="el-GR" dirty="0"/>
              <a:t>Οφείλεται στον σχηματισμό φυσαλίδων ατμού μέσα σε ρευστό που κινείται με μεγάλη ταχύτητα.</a:t>
            </a:r>
          </a:p>
          <a:p>
            <a:pPr marL="0" indent="0">
              <a:buNone/>
            </a:pPr>
            <a:r>
              <a:rPr lang="el-GR" dirty="0"/>
              <a:t>Σε χαμηλή πίεση οι φυσαλίδες σπάνε κοντά στη μεταλλική επιφάνεια προκαλώντας κύματα υψηλής πίεσης πρόσκρουσης σε αυτήν.</a:t>
            </a:r>
          </a:p>
          <a:p>
            <a:pPr marL="0" indent="0">
              <a:buNone/>
            </a:pPr>
            <a:r>
              <a:rPr lang="el-GR" dirty="0"/>
              <a:t>Τέτοια διάβρωση θα βρούμε στα πτερύγια της και στην πίσω πλευρά της έλικας, όπου το νερό ατμοποιείται λόγω </a:t>
            </a:r>
            <a:r>
              <a:rPr lang="el-GR" dirty="0" err="1"/>
              <a:t>υποπίεσης</a:t>
            </a:r>
            <a:r>
              <a:rPr lang="el-GR" dirty="0"/>
              <a:t> και σχηματίζει φυσαλίδες </a:t>
            </a:r>
            <a:r>
              <a:rPr lang="el-GR" dirty="0" err="1"/>
              <a:t>σπηλαίωσης</a:t>
            </a:r>
            <a:r>
              <a:rPr lang="el-GR" dirty="0"/>
              <a:t>.</a:t>
            </a:r>
          </a:p>
        </p:txBody>
      </p:sp>
    </p:spTree>
    <p:extLst>
      <p:ext uri="{BB962C8B-B14F-4D97-AF65-F5344CB8AC3E}">
        <p14:creationId xmlns:p14="http://schemas.microsoft.com/office/powerpoint/2010/main" val="23662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9BF22-C14B-108D-80AC-5D5D9CEBFC33}"/>
              </a:ext>
            </a:extLst>
          </p:cNvPr>
          <p:cNvSpPr>
            <a:spLocks noGrp="1"/>
          </p:cNvSpPr>
          <p:nvPr>
            <p:ph type="title"/>
          </p:nvPr>
        </p:nvSpPr>
        <p:spPr/>
        <p:txBody>
          <a:bodyPr/>
          <a:lstStyle/>
          <a:p>
            <a:r>
              <a:rPr lang="el-GR" dirty="0"/>
              <a:t>3. Η διάβρωση με μηχανική καταπόνηση</a:t>
            </a:r>
          </a:p>
        </p:txBody>
      </p:sp>
      <p:sp>
        <p:nvSpPr>
          <p:cNvPr id="3" name="Θέση περιεχομένου 2">
            <a:extLst>
              <a:ext uri="{FF2B5EF4-FFF2-40B4-BE49-F238E27FC236}">
                <a16:creationId xmlns:a16="http://schemas.microsoft.com/office/drawing/2014/main" id="{D09FF8DE-5558-F428-7CAC-17BE44F6A0BF}"/>
              </a:ext>
            </a:extLst>
          </p:cNvPr>
          <p:cNvSpPr>
            <a:spLocks noGrp="1"/>
          </p:cNvSpPr>
          <p:nvPr>
            <p:ph idx="1"/>
          </p:nvPr>
        </p:nvSpPr>
        <p:spPr/>
        <p:txBody>
          <a:bodyPr/>
          <a:lstStyle/>
          <a:p>
            <a:pPr marL="0" indent="0">
              <a:buNone/>
            </a:pPr>
            <a:r>
              <a:rPr lang="el-GR" dirty="0"/>
              <a:t>Συνδυασμένη δράση τοπικής διάβρωσης και εσωτερικών ή εξωτερικών </a:t>
            </a:r>
            <a:r>
              <a:rPr lang="el-GR" dirty="0" err="1"/>
              <a:t>εφελκυστικών</a:t>
            </a:r>
            <a:r>
              <a:rPr lang="el-GR" dirty="0"/>
              <a:t> και θλιπτικών τάσεων. </a:t>
            </a:r>
          </a:p>
          <a:p>
            <a:pPr marL="0" indent="0">
              <a:buNone/>
            </a:pPr>
            <a:endParaRPr lang="el-GR" dirty="0"/>
          </a:p>
          <a:p>
            <a:pPr marL="0" indent="0">
              <a:buNone/>
            </a:pPr>
            <a:r>
              <a:rPr lang="el-GR" dirty="0"/>
              <a:t>Το αποτέλεσμα της είναι η δημιουργία λεπτών ρωγμών που προχωρούν στο εσωτερικό του μετάλλου κάθετα στη διεύθυνση της μηχανικής τάσης, ακολουθώντας την δομή του υλικού.</a:t>
            </a:r>
          </a:p>
        </p:txBody>
      </p:sp>
    </p:spTree>
    <p:extLst>
      <p:ext uri="{BB962C8B-B14F-4D97-AF65-F5344CB8AC3E}">
        <p14:creationId xmlns:p14="http://schemas.microsoft.com/office/powerpoint/2010/main" val="275163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556EA0-2010-0056-061F-43FAC6376E5F}"/>
              </a:ext>
            </a:extLst>
          </p:cNvPr>
          <p:cNvSpPr>
            <a:spLocks noGrp="1"/>
          </p:cNvSpPr>
          <p:nvPr>
            <p:ph idx="1"/>
          </p:nvPr>
        </p:nvSpPr>
        <p:spPr>
          <a:xfrm>
            <a:off x="838200" y="1246093"/>
            <a:ext cx="10515600" cy="4930869"/>
          </a:xfrm>
        </p:spPr>
        <p:txBody>
          <a:bodyPr>
            <a:normAutofit/>
          </a:bodyPr>
          <a:lstStyle/>
          <a:p>
            <a:pPr marL="0" indent="0">
              <a:buNone/>
            </a:pPr>
            <a:r>
              <a:rPr lang="el-GR" dirty="0"/>
              <a:t>Η ποιότητα του χάλυβα καθορίζεται από τους νηογνώμονες.</a:t>
            </a:r>
            <a:r>
              <a:rPr lang="en-US" dirty="0"/>
              <a:t> </a:t>
            </a:r>
          </a:p>
          <a:p>
            <a:pPr marL="0" indent="0">
              <a:buNone/>
            </a:pPr>
            <a:r>
              <a:rPr lang="el-GR" dirty="0"/>
              <a:t>Σήμερα υπάρχουν περισσότερα από 3.500 διαφορετικά είδη </a:t>
            </a:r>
            <a:r>
              <a:rPr lang="el-GR" dirty="0" err="1"/>
              <a:t>χαλύβων</a:t>
            </a:r>
            <a:r>
              <a:rPr lang="el-GR" dirty="0"/>
              <a:t> με πολύ διαφορετικές φυσικές, χημικές και περιβαλλοντικές ιδιότητες. </a:t>
            </a:r>
            <a:endParaRPr lang="en-US" dirty="0"/>
          </a:p>
          <a:p>
            <a:pPr marL="0" indent="0">
              <a:buNone/>
            </a:pPr>
            <a:r>
              <a:rPr lang="el-GR" dirty="0"/>
              <a:t>Περίπου τα τρία τέταρτα των ειδών των </a:t>
            </a:r>
            <a:r>
              <a:rPr lang="el-GR" dirty="0" err="1"/>
              <a:t>χαλύβων</a:t>
            </a:r>
            <a:r>
              <a:rPr lang="el-GR" dirty="0"/>
              <a:t> δημιουργήθηκαν μόλις τα τελευταία είκοσι χρόνια. </a:t>
            </a:r>
            <a:endParaRPr lang="en-US" dirty="0"/>
          </a:p>
          <a:p>
            <a:pPr marL="0" indent="0">
              <a:buNone/>
            </a:pPr>
            <a:r>
              <a:rPr lang="el-GR" dirty="0"/>
              <a:t>Οι σύγχρονοι χάλυβες είναι πολύ πιο ανθεκτικοί σε σύγκριση με παλιότερες ποιότητες </a:t>
            </a:r>
            <a:r>
              <a:rPr lang="el-GR" dirty="0" err="1"/>
              <a:t>χαλύβων</a:t>
            </a:r>
            <a:r>
              <a:rPr lang="el-GR" dirty="0"/>
              <a:t>. Αν χτιζόταν σήμερα ο </a:t>
            </a:r>
            <a:r>
              <a:rPr lang="el-GR" dirty="0">
                <a:hlinkClick r:id="rId2" tooltip="Πύργος του Άιφελ">
                  <a:extLst>
                    <a:ext uri="{A12FA001-AC4F-418D-AE19-62706E023703}">
                      <ahyp:hlinkClr xmlns:ahyp="http://schemas.microsoft.com/office/drawing/2018/hyperlinkcolor" val="tx"/>
                    </a:ext>
                  </a:extLst>
                </a:hlinkClick>
              </a:rPr>
              <a:t>Πύργος του Άιφελ</a:t>
            </a:r>
            <a:r>
              <a:rPr lang="el-GR" dirty="0"/>
              <a:t> στο </a:t>
            </a:r>
            <a:r>
              <a:rPr lang="el-GR" dirty="0">
                <a:hlinkClick r:id="rId3" tooltip="Παρίσι">
                  <a:extLst>
                    <a:ext uri="{A12FA001-AC4F-418D-AE19-62706E023703}">
                      <ahyp:hlinkClr xmlns:ahyp="http://schemas.microsoft.com/office/drawing/2018/hyperlinkcolor" val="tx"/>
                    </a:ext>
                  </a:extLst>
                </a:hlinkClick>
              </a:rPr>
              <a:t>Παρίσι</a:t>
            </a:r>
            <a:r>
              <a:rPr lang="el-GR" dirty="0"/>
              <a:t>, θα χρειαζόταν το ένα τρίτο της ποσότητας χάλυβα. Ένα σύγχρονο αυτοκίνητο χρειάζεται 25% λιγότερο χάλυβα από ό,τι χρειαζόταν ένα αυτοκίνητο πριν από δυο με τρεις δεκαετίες.</a:t>
            </a:r>
          </a:p>
        </p:txBody>
      </p:sp>
    </p:spTree>
    <p:extLst>
      <p:ext uri="{BB962C8B-B14F-4D97-AF65-F5344CB8AC3E}">
        <p14:creationId xmlns:p14="http://schemas.microsoft.com/office/powerpoint/2010/main" val="126628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E3145-D1AC-B5ED-020E-D707AC34B7AC}"/>
              </a:ext>
            </a:extLst>
          </p:cNvPr>
          <p:cNvSpPr>
            <a:spLocks noGrp="1"/>
          </p:cNvSpPr>
          <p:nvPr>
            <p:ph type="title"/>
          </p:nvPr>
        </p:nvSpPr>
        <p:spPr/>
        <p:txBody>
          <a:bodyPr/>
          <a:lstStyle/>
          <a:p>
            <a:r>
              <a:rPr lang="el-GR" dirty="0"/>
              <a:t>Ηλεκτρολύτες στο θαλάσσιο περιβάλλον</a:t>
            </a:r>
          </a:p>
        </p:txBody>
      </p:sp>
      <p:sp>
        <p:nvSpPr>
          <p:cNvPr id="3" name="Θέση περιεχομένου 2">
            <a:extLst>
              <a:ext uri="{FF2B5EF4-FFF2-40B4-BE49-F238E27FC236}">
                <a16:creationId xmlns:a16="http://schemas.microsoft.com/office/drawing/2014/main" id="{436D3D65-C506-D7F7-5BD9-C82489D677C2}"/>
              </a:ext>
            </a:extLst>
          </p:cNvPr>
          <p:cNvSpPr>
            <a:spLocks noGrp="1"/>
          </p:cNvSpPr>
          <p:nvPr>
            <p:ph idx="1"/>
          </p:nvPr>
        </p:nvSpPr>
        <p:spPr>
          <a:xfrm>
            <a:off x="838200" y="1825625"/>
            <a:ext cx="7158318" cy="4351338"/>
          </a:xfrm>
        </p:spPr>
        <p:txBody>
          <a:bodyPr>
            <a:normAutofit fontScale="92500"/>
          </a:bodyPr>
          <a:lstStyle/>
          <a:p>
            <a:pPr marL="0" indent="0">
              <a:buNone/>
            </a:pPr>
            <a:r>
              <a:rPr lang="el-GR" dirty="0"/>
              <a:t>Όπως είδαμε ήδη όταν υπάρχουν 2 διαφορετικά μέταλλα όπου η διαφορά τάσης μεταξύ τους είναι σημαντική και από την μια μεριά βρίσκονται σε ηλεκτρική επαφή και από την άλλη βρίσκονται σε ηλεκτρολύτη δημιουργείται γαλβανική δράση και φθείρεται το πιο ανοδικό.</a:t>
            </a:r>
          </a:p>
          <a:p>
            <a:pPr marL="0" indent="0">
              <a:buNone/>
            </a:pPr>
            <a:r>
              <a:rPr lang="el-GR" dirty="0"/>
              <a:t>Η ένταση του φαινομένου εξαρτάται από πολλούς παράγοντες, ένας από αυτούς είναι η ηλεκτρική αγωγιμότητα του ηλεκτρολύτη, δηλαδή του θαλασσινού νερού. Αυτή αλλάζει ανάλογα με την περιεκτικότητα σε αλάτι και την θερμοκρασία.</a:t>
            </a:r>
          </a:p>
          <a:p>
            <a:pPr marL="0" indent="0">
              <a:buNone/>
            </a:pPr>
            <a:endParaRPr lang="el-GR" dirty="0"/>
          </a:p>
        </p:txBody>
      </p:sp>
      <p:pic>
        <p:nvPicPr>
          <p:cNvPr id="5" name="Εικόνα 4">
            <a:extLst>
              <a:ext uri="{FF2B5EF4-FFF2-40B4-BE49-F238E27FC236}">
                <a16:creationId xmlns:a16="http://schemas.microsoft.com/office/drawing/2014/main" id="{625C30D8-4E72-32DE-46C0-B4724983E6A1}"/>
              </a:ext>
            </a:extLst>
          </p:cNvPr>
          <p:cNvPicPr>
            <a:picLocks noChangeAspect="1"/>
          </p:cNvPicPr>
          <p:nvPr/>
        </p:nvPicPr>
        <p:blipFill rotWithShape="1">
          <a:blip r:embed="rId2"/>
          <a:srcRect l="40367" t="31372" r="41287" b="51373"/>
          <a:stretch/>
        </p:blipFill>
        <p:spPr>
          <a:xfrm>
            <a:off x="7996518" y="2342683"/>
            <a:ext cx="4106604" cy="2172634"/>
          </a:xfrm>
          <a:prstGeom prst="rect">
            <a:avLst/>
          </a:prstGeom>
        </p:spPr>
      </p:pic>
    </p:spTree>
    <p:extLst>
      <p:ext uri="{BB962C8B-B14F-4D97-AF65-F5344CB8AC3E}">
        <p14:creationId xmlns:p14="http://schemas.microsoft.com/office/powerpoint/2010/main" val="398164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6AD6AC-97EB-E109-5B44-B10B44068830}"/>
              </a:ext>
            </a:extLst>
          </p:cNvPr>
          <p:cNvSpPr>
            <a:spLocks noGrp="1"/>
          </p:cNvSpPr>
          <p:nvPr>
            <p:ph type="title"/>
          </p:nvPr>
        </p:nvSpPr>
        <p:spPr/>
        <p:txBody>
          <a:bodyPr>
            <a:noAutofit/>
          </a:bodyPr>
          <a:lstStyle/>
          <a:p>
            <a:r>
              <a:rPr lang="el-GR" sz="3600" dirty="0"/>
              <a:t>Συνθήκες εμφάνισης αντιδράσεων γαλβανικής διάβρωσης στο πλοίο, συνδέσεις </a:t>
            </a:r>
            <a:r>
              <a:rPr lang="el-GR" sz="3600" dirty="0" err="1"/>
              <a:t>υπερκατασκευών</a:t>
            </a:r>
            <a:endParaRPr lang="el-GR" sz="3600" dirty="0"/>
          </a:p>
        </p:txBody>
      </p:sp>
      <p:sp>
        <p:nvSpPr>
          <p:cNvPr id="3" name="Θέση περιεχομένου 2">
            <a:extLst>
              <a:ext uri="{FF2B5EF4-FFF2-40B4-BE49-F238E27FC236}">
                <a16:creationId xmlns:a16="http://schemas.microsoft.com/office/drawing/2014/main" id="{39D007E5-E9BD-FF1A-6389-140D0EB642A9}"/>
              </a:ext>
            </a:extLst>
          </p:cNvPr>
          <p:cNvSpPr>
            <a:spLocks noGrp="1"/>
          </p:cNvSpPr>
          <p:nvPr>
            <p:ph idx="1"/>
          </p:nvPr>
        </p:nvSpPr>
        <p:spPr>
          <a:xfrm>
            <a:off x="838200" y="2232211"/>
            <a:ext cx="10515600" cy="3944751"/>
          </a:xfrm>
        </p:spPr>
        <p:txBody>
          <a:bodyPr/>
          <a:lstStyle/>
          <a:p>
            <a:pPr marL="0" indent="0">
              <a:buNone/>
            </a:pPr>
            <a:r>
              <a:rPr lang="el-GR" dirty="0"/>
              <a:t>Το πρόβλημα της γαλβανικής διάβρωσης εμφανίζεται έντονα σε περιοχές που χρησιμοποιούνται διαφορετικά υλικά.</a:t>
            </a:r>
          </a:p>
          <a:p>
            <a:pPr marL="0" indent="0">
              <a:buNone/>
            </a:pPr>
            <a:r>
              <a:rPr lang="el-GR" dirty="0"/>
              <a:t>Ένα τέτοιο σημείο είναι η περιοχή της έλικας που κατασκευάζεται από κράματα ορείχαλκου (μπρούντζου) ή αλουμινίου. </a:t>
            </a:r>
          </a:p>
          <a:p>
            <a:pPr marL="0" indent="0">
              <a:buNone/>
            </a:pPr>
            <a:r>
              <a:rPr lang="el-GR" dirty="0"/>
              <a:t>Ο ορείχαλκος είναι καθοδικότερος του χάλυβα με αποτέλεσμα η περιοχή της πρύμνης να κινδυνεύει περισσότερο από γαλβανική διάβρωση.</a:t>
            </a:r>
          </a:p>
        </p:txBody>
      </p:sp>
    </p:spTree>
    <p:extLst>
      <p:ext uri="{BB962C8B-B14F-4D97-AF65-F5344CB8AC3E}">
        <p14:creationId xmlns:p14="http://schemas.microsoft.com/office/powerpoint/2010/main" val="80490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E05F98-E852-8291-04E4-FFC58F092BA6}"/>
              </a:ext>
            </a:extLst>
          </p:cNvPr>
          <p:cNvSpPr>
            <a:spLocks noGrp="1"/>
          </p:cNvSpPr>
          <p:nvPr>
            <p:ph idx="1"/>
          </p:nvPr>
        </p:nvSpPr>
        <p:spPr/>
        <p:txBody>
          <a:bodyPr/>
          <a:lstStyle/>
          <a:p>
            <a:pPr marL="0" indent="0">
              <a:buNone/>
            </a:pPr>
            <a:r>
              <a:rPr lang="el-GR" dirty="0"/>
              <a:t>Επίσης μπορεί να επιτείνει την διάβρωση η ύπαρξη μέρους του αξονικού συστήματος και τμήμα του στορέα, που είναι κατασκευασμένα από διαφορετικά υλικά σε σχέση με τα ελάσματα της γάστρας.</a:t>
            </a:r>
          </a:p>
          <a:p>
            <a:pPr marL="0" indent="0">
              <a:buNone/>
            </a:pPr>
            <a:endParaRPr lang="el-GR" dirty="0"/>
          </a:p>
          <a:p>
            <a:pPr marL="0" indent="0">
              <a:buNone/>
            </a:pPr>
            <a:r>
              <a:rPr lang="el-GR" dirty="0"/>
              <a:t>Στις περιοχές αυτές τοποθετούνται </a:t>
            </a:r>
            <a:r>
              <a:rPr lang="el-GR" dirty="0" err="1"/>
              <a:t>ανόδια</a:t>
            </a:r>
            <a:r>
              <a:rPr lang="el-GR" dirty="0"/>
              <a:t> που μειώνουν την γαλβανική δράση.</a:t>
            </a:r>
          </a:p>
        </p:txBody>
      </p:sp>
    </p:spTree>
    <p:extLst>
      <p:ext uri="{BB962C8B-B14F-4D97-AF65-F5344CB8AC3E}">
        <p14:creationId xmlns:p14="http://schemas.microsoft.com/office/powerpoint/2010/main" val="343742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35F907-21C8-D2A4-0454-C444C3A69A45}"/>
              </a:ext>
            </a:extLst>
          </p:cNvPr>
          <p:cNvSpPr>
            <a:spLocks noGrp="1"/>
          </p:cNvSpPr>
          <p:nvPr>
            <p:ph idx="1"/>
          </p:nvPr>
        </p:nvSpPr>
        <p:spPr>
          <a:xfrm>
            <a:off x="838200" y="421341"/>
            <a:ext cx="5750859" cy="5755622"/>
          </a:xfrm>
        </p:spPr>
        <p:txBody>
          <a:bodyPr>
            <a:normAutofit/>
          </a:bodyPr>
          <a:lstStyle/>
          <a:p>
            <a:pPr marL="0" indent="0">
              <a:buNone/>
            </a:pPr>
            <a:r>
              <a:rPr lang="el-GR" dirty="0"/>
              <a:t>Επίσης σε πολλά πλοία επιλέγεται η υπερκατασκευή να είναι κατασκευασμένη από αλουμίνιο, ώστε να μειωθεί το βάρος του πλοίου.</a:t>
            </a:r>
          </a:p>
          <a:p>
            <a:pPr marL="0" indent="0">
              <a:buNone/>
            </a:pPr>
            <a:r>
              <a:rPr lang="el-GR" dirty="0"/>
              <a:t>Το σημείο της ένωσης αλουμινίου – χάλυβα πρέπει να προσεχθεί ιδιαίτερα, προκειμένου να μην υπάρχει επαφή των 2 μετάλλων.</a:t>
            </a:r>
          </a:p>
          <a:p>
            <a:pPr marL="0" indent="0">
              <a:buNone/>
            </a:pPr>
            <a:r>
              <a:rPr lang="el-GR" dirty="0"/>
              <a:t>Το αλουμίνιο ως ανοδικότερο θα διαβρωθεί γρήγορα λόγω γαλβανικής διάβρωσης. Μεταξύ των μετάλλων παρεμβάλλεται μόνωση και η ένωση γίνεται με κοχλίες και περικόχλια.</a:t>
            </a:r>
          </a:p>
        </p:txBody>
      </p:sp>
      <p:pic>
        <p:nvPicPr>
          <p:cNvPr id="5" name="Εικόνα 4">
            <a:extLst>
              <a:ext uri="{FF2B5EF4-FFF2-40B4-BE49-F238E27FC236}">
                <a16:creationId xmlns:a16="http://schemas.microsoft.com/office/drawing/2014/main" id="{65F4BA10-FD42-D0FE-8039-70CD4D9C1DE3}"/>
              </a:ext>
            </a:extLst>
          </p:cNvPr>
          <p:cNvPicPr>
            <a:picLocks noChangeAspect="1"/>
          </p:cNvPicPr>
          <p:nvPr/>
        </p:nvPicPr>
        <p:blipFill rotWithShape="1">
          <a:blip r:embed="rId2"/>
          <a:srcRect l="42206" t="26928" r="45956" b="47712"/>
          <a:stretch/>
        </p:blipFill>
        <p:spPr>
          <a:xfrm>
            <a:off x="6732493" y="274760"/>
            <a:ext cx="5235389" cy="6308480"/>
          </a:xfrm>
          <a:prstGeom prst="rect">
            <a:avLst/>
          </a:prstGeom>
        </p:spPr>
      </p:pic>
    </p:spTree>
    <p:extLst>
      <p:ext uri="{BB962C8B-B14F-4D97-AF65-F5344CB8AC3E}">
        <p14:creationId xmlns:p14="http://schemas.microsoft.com/office/powerpoint/2010/main" val="374217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33BB2E-E21E-321A-E654-E5B6BDD87E2F}"/>
              </a:ext>
            </a:extLst>
          </p:cNvPr>
          <p:cNvSpPr>
            <a:spLocks noGrp="1"/>
          </p:cNvSpPr>
          <p:nvPr>
            <p:ph type="title"/>
          </p:nvPr>
        </p:nvSpPr>
        <p:spPr/>
        <p:txBody>
          <a:bodyPr/>
          <a:lstStyle/>
          <a:p>
            <a:r>
              <a:rPr lang="el-GR" dirty="0"/>
              <a:t>Βασικές μέθοδοι πρόληψης διάβρωσης</a:t>
            </a:r>
          </a:p>
        </p:txBody>
      </p:sp>
      <p:sp>
        <p:nvSpPr>
          <p:cNvPr id="3" name="Θέση περιεχομένου 2">
            <a:extLst>
              <a:ext uri="{FF2B5EF4-FFF2-40B4-BE49-F238E27FC236}">
                <a16:creationId xmlns:a16="http://schemas.microsoft.com/office/drawing/2014/main" id="{2C023B34-6C46-0C33-D724-8A14FEFA52F0}"/>
              </a:ext>
            </a:extLst>
          </p:cNvPr>
          <p:cNvSpPr>
            <a:spLocks noGrp="1"/>
          </p:cNvSpPr>
          <p:nvPr>
            <p:ph idx="1"/>
          </p:nvPr>
        </p:nvSpPr>
        <p:spPr/>
        <p:txBody>
          <a:bodyPr/>
          <a:lstStyle/>
          <a:p>
            <a:pPr marL="0" indent="0">
              <a:buNone/>
            </a:pPr>
            <a:r>
              <a:rPr lang="el-GR" dirty="0"/>
              <a:t>Λόγω της διάβρωσης το πάχος των ελασμάτων του πλοίου μειώνεται. Η μείωση αυτή χρόνο με τον χρόνο γίνεται μεγαλύτερη, με αποτέλεσμα κάποια στιγμή τα ελάσματα να χρειάζονται αντικατάσταση.</a:t>
            </a:r>
          </a:p>
          <a:p>
            <a:pPr marL="0" indent="0">
              <a:buNone/>
            </a:pPr>
            <a:endParaRPr lang="el-GR" dirty="0"/>
          </a:p>
          <a:p>
            <a:pPr marL="0" indent="0">
              <a:buNone/>
            </a:pPr>
            <a:r>
              <a:rPr lang="el-GR" dirty="0"/>
              <a:t>Συνήθως αυτό συμβαίνει μετά τα 10 – 12 χρόνια από την κατασκευή του πλοίου.</a:t>
            </a:r>
          </a:p>
        </p:txBody>
      </p:sp>
    </p:spTree>
    <p:extLst>
      <p:ext uri="{BB962C8B-B14F-4D97-AF65-F5344CB8AC3E}">
        <p14:creationId xmlns:p14="http://schemas.microsoft.com/office/powerpoint/2010/main" val="2350110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8A63774-BF94-2DB1-F4BD-CEE8BA04E861}"/>
              </a:ext>
            </a:extLst>
          </p:cNvPr>
          <p:cNvSpPr>
            <a:spLocks noGrp="1"/>
          </p:cNvSpPr>
          <p:nvPr>
            <p:ph idx="1"/>
          </p:nvPr>
        </p:nvSpPr>
        <p:spPr/>
        <p:txBody>
          <a:bodyPr/>
          <a:lstStyle/>
          <a:p>
            <a:pPr marL="0" indent="0">
              <a:buNone/>
            </a:pPr>
            <a:r>
              <a:rPr lang="el-GR" dirty="0"/>
              <a:t>Η κατασκευή του πλοίου έχει ως δεδομένο ότι θα πρέπει να έχει έναν κύκλο λειτουργίας 20 – 25 χρόνια. </a:t>
            </a:r>
          </a:p>
          <a:p>
            <a:pPr marL="0" indent="0">
              <a:buNone/>
            </a:pPr>
            <a:endParaRPr lang="el-GR" dirty="0"/>
          </a:p>
          <a:p>
            <a:pPr marL="0" indent="0">
              <a:buNone/>
            </a:pPr>
            <a:r>
              <a:rPr lang="el-GR" dirty="0"/>
              <a:t>Η μέγιστη απώλεια πάχους της αρχικής κατασκευής είναι 20 – 30 % ανάλογα με το σημείο του πλοίου. </a:t>
            </a:r>
          </a:p>
          <a:p>
            <a:pPr marL="0" indent="0">
              <a:buNone/>
            </a:pPr>
            <a:r>
              <a:rPr lang="el-GR" dirty="0"/>
              <a:t>Στα πιο ζωτικά μέρη που είναι τα ελάσματα πυθμένα, τα πλευρικά ελάσματα και το έλασμα καταστρώματος η μέγιστη διάβρωση δε μπορεί να υπερβεί το 20%.</a:t>
            </a:r>
          </a:p>
        </p:txBody>
      </p:sp>
    </p:spTree>
    <p:extLst>
      <p:ext uri="{BB962C8B-B14F-4D97-AF65-F5344CB8AC3E}">
        <p14:creationId xmlns:p14="http://schemas.microsoft.com/office/powerpoint/2010/main" val="178598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07E616-F4F8-8207-290D-CB118FE76415}"/>
              </a:ext>
            </a:extLst>
          </p:cNvPr>
          <p:cNvSpPr>
            <a:spLocks noGrp="1"/>
          </p:cNvSpPr>
          <p:nvPr>
            <p:ph idx="1"/>
          </p:nvPr>
        </p:nvSpPr>
        <p:spPr>
          <a:xfrm>
            <a:off x="838200" y="1253331"/>
            <a:ext cx="10515600" cy="4351338"/>
          </a:xfrm>
        </p:spPr>
        <p:txBody>
          <a:bodyPr/>
          <a:lstStyle/>
          <a:p>
            <a:pPr marL="0" indent="0">
              <a:buNone/>
            </a:pPr>
            <a:r>
              <a:rPr lang="el-GR" dirty="0"/>
              <a:t>Η προστασία της μεταλλικής κατασκευής βασίζεται στην γαλβανική προστασία. Ουσιαστικά χρησιμοποιούμε τον μηχανισμό της γαλβανικής διάβρωσης για να προστατεύσουμε την μεταλλική κατασκευή.</a:t>
            </a:r>
          </a:p>
          <a:p>
            <a:pPr marL="0" indent="0">
              <a:buNone/>
            </a:pPr>
            <a:endParaRPr lang="el-GR" dirty="0"/>
          </a:p>
          <a:p>
            <a:pPr marL="0" indent="0">
              <a:buNone/>
            </a:pPr>
            <a:r>
              <a:rPr lang="el-GR" dirty="0"/>
              <a:t>Η μεταλλική κατασκευή γίνεται κάθοδος, οπότε είναι το στοιχείο που προστατεύεται. Αυτό γίνεται στο βυθισμένο μέρος του πλοίου, δηλαδή στα ύφαλα, αφού εκεί υπάρχει ηλεκτρολύτης, που είναι το θαλάσσιο περιβάλλον.</a:t>
            </a:r>
          </a:p>
        </p:txBody>
      </p:sp>
    </p:spTree>
    <p:extLst>
      <p:ext uri="{BB962C8B-B14F-4D97-AF65-F5344CB8AC3E}">
        <p14:creationId xmlns:p14="http://schemas.microsoft.com/office/powerpoint/2010/main" val="160067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A9748-B2AC-4A30-83D9-5446F58FB33D}"/>
              </a:ext>
            </a:extLst>
          </p:cNvPr>
          <p:cNvSpPr>
            <a:spLocks noGrp="1"/>
          </p:cNvSpPr>
          <p:nvPr>
            <p:ph type="title"/>
          </p:nvPr>
        </p:nvSpPr>
        <p:spPr/>
        <p:txBody>
          <a:bodyPr/>
          <a:lstStyle/>
          <a:p>
            <a:r>
              <a:rPr lang="el-GR" dirty="0"/>
              <a:t>Είδη καθοδικής προστασίας</a:t>
            </a:r>
          </a:p>
        </p:txBody>
      </p:sp>
      <p:sp>
        <p:nvSpPr>
          <p:cNvPr id="3" name="Θέση περιεχομένου 2">
            <a:extLst>
              <a:ext uri="{FF2B5EF4-FFF2-40B4-BE49-F238E27FC236}">
                <a16:creationId xmlns:a16="http://schemas.microsoft.com/office/drawing/2014/main" id="{871696BE-342D-040F-7563-0546302A71C8}"/>
              </a:ext>
            </a:extLst>
          </p:cNvPr>
          <p:cNvSpPr>
            <a:spLocks noGrp="1"/>
          </p:cNvSpPr>
          <p:nvPr>
            <p:ph idx="1"/>
          </p:nvPr>
        </p:nvSpPr>
        <p:spPr/>
        <p:txBody>
          <a:bodyPr/>
          <a:lstStyle/>
          <a:p>
            <a:pPr marL="514350" indent="-514350">
              <a:buAutoNum type="arabicPeriod"/>
            </a:pPr>
            <a:endParaRPr lang="el-GR" dirty="0"/>
          </a:p>
          <a:p>
            <a:pPr marL="514350" indent="-514350">
              <a:buAutoNum type="arabicPeriod"/>
            </a:pPr>
            <a:r>
              <a:rPr lang="el-GR" dirty="0"/>
              <a:t>Καθοδική προστασία με </a:t>
            </a:r>
            <a:r>
              <a:rPr lang="el-GR" dirty="0" err="1"/>
              <a:t>θυσιαζόμενα</a:t>
            </a:r>
            <a:r>
              <a:rPr lang="el-GR" dirty="0"/>
              <a:t> ηλεκτρόδια</a:t>
            </a:r>
          </a:p>
          <a:p>
            <a:pPr marL="514350" indent="-514350">
              <a:buAutoNum type="arabicPeriod"/>
            </a:pPr>
            <a:r>
              <a:rPr lang="el-GR" dirty="0"/>
              <a:t>Καθοδική προστασία με τη βοήθεια εξωτερικής τάσης</a:t>
            </a:r>
          </a:p>
        </p:txBody>
      </p:sp>
    </p:spTree>
    <p:extLst>
      <p:ext uri="{BB962C8B-B14F-4D97-AF65-F5344CB8AC3E}">
        <p14:creationId xmlns:p14="http://schemas.microsoft.com/office/powerpoint/2010/main" val="155503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D7B6C-3D47-6A51-7822-841AF1D54213}"/>
              </a:ext>
            </a:extLst>
          </p:cNvPr>
          <p:cNvSpPr>
            <a:spLocks noGrp="1"/>
          </p:cNvSpPr>
          <p:nvPr>
            <p:ph type="title"/>
          </p:nvPr>
        </p:nvSpPr>
        <p:spPr/>
        <p:txBody>
          <a:bodyPr/>
          <a:lstStyle/>
          <a:p>
            <a:r>
              <a:rPr lang="el-GR" dirty="0"/>
              <a:t>1. Καθοδική προστασία με </a:t>
            </a:r>
            <a:r>
              <a:rPr lang="el-GR" dirty="0" err="1"/>
              <a:t>θυσιαζόμενα</a:t>
            </a:r>
            <a:r>
              <a:rPr lang="el-GR" dirty="0"/>
              <a:t> ηλεκτρόδια</a:t>
            </a:r>
            <a:endParaRPr lang="en-US" dirty="0"/>
          </a:p>
        </p:txBody>
      </p:sp>
      <p:sp>
        <p:nvSpPr>
          <p:cNvPr id="3" name="Θέση περιεχομένου 2">
            <a:extLst>
              <a:ext uri="{FF2B5EF4-FFF2-40B4-BE49-F238E27FC236}">
                <a16:creationId xmlns:a16="http://schemas.microsoft.com/office/drawing/2014/main" id="{E505D001-107B-7EE2-9998-CC8C5F6792A6}"/>
              </a:ext>
            </a:extLst>
          </p:cNvPr>
          <p:cNvSpPr>
            <a:spLocks noGrp="1"/>
          </p:cNvSpPr>
          <p:nvPr>
            <p:ph idx="1"/>
          </p:nvPr>
        </p:nvSpPr>
        <p:spPr>
          <a:xfrm>
            <a:off x="838200" y="2402957"/>
            <a:ext cx="10515600" cy="3774005"/>
          </a:xfrm>
        </p:spPr>
        <p:txBody>
          <a:bodyPr/>
          <a:lstStyle/>
          <a:p>
            <a:pPr marL="0" indent="0">
              <a:buNone/>
            </a:pPr>
            <a:r>
              <a:rPr lang="el-GR" dirty="0"/>
              <a:t>Κατά την μέθοδο αυτή, χρησιμοποιούμε αναλώσιμα κομμάτια μετάλλου που είναι ανοδικά και τοποθετούνται σε κατάλληλα σημεία, ώστε να φθαρούν και να μεταβάλλουν με τον τρόπο αυτό το μέταλλο που θέλουμε να προστατέψουμε, σε κάθοδο.</a:t>
            </a:r>
          </a:p>
          <a:p>
            <a:pPr marL="0" indent="0">
              <a:buNone/>
            </a:pPr>
            <a:r>
              <a:rPr lang="el-GR" dirty="0"/>
              <a:t>Συγκεκριμένα τοποθετείται μέσα στο διαβρωτικό περιβάλλον σειρά πλακών από μέταλλο ανοδικότερο από το προς προστασία μέταλλο.</a:t>
            </a:r>
            <a:endParaRPr lang="en-US" dirty="0"/>
          </a:p>
        </p:txBody>
      </p:sp>
    </p:spTree>
    <p:extLst>
      <p:ext uri="{BB962C8B-B14F-4D97-AF65-F5344CB8AC3E}">
        <p14:creationId xmlns:p14="http://schemas.microsoft.com/office/powerpoint/2010/main" val="125316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F5D15D-8969-9063-6381-50684906A3C9}"/>
              </a:ext>
            </a:extLst>
          </p:cNvPr>
          <p:cNvSpPr>
            <a:spLocks noGrp="1"/>
          </p:cNvSpPr>
          <p:nvPr>
            <p:ph idx="1"/>
          </p:nvPr>
        </p:nvSpPr>
        <p:spPr>
          <a:xfrm>
            <a:off x="838200" y="925033"/>
            <a:ext cx="5764619" cy="5251930"/>
          </a:xfrm>
        </p:spPr>
        <p:txBody>
          <a:bodyPr/>
          <a:lstStyle/>
          <a:p>
            <a:pPr marL="0" indent="0">
              <a:buNone/>
            </a:pPr>
            <a:r>
              <a:rPr lang="el-GR" dirty="0"/>
              <a:t>Οι πλάκες συνδέονται με την κατασκευή, χωριστά η κάθε μια, με τη βοήθεια εξωτερικά μονωμένων αγωγών και με την παρεμβολή αντίστασης.</a:t>
            </a:r>
          </a:p>
          <a:p>
            <a:pPr marL="0" indent="0">
              <a:buNone/>
            </a:pPr>
            <a:r>
              <a:rPr lang="el-GR" dirty="0"/>
              <a:t>Το υλικό των πλακών μπορεί να είναι από ψευδάργυρο ή αλουμίνιο</a:t>
            </a:r>
            <a:r>
              <a:rPr lang="en-US" dirty="0"/>
              <a:t>, </a:t>
            </a:r>
            <a:r>
              <a:rPr lang="el-GR" dirty="0"/>
              <a:t>τα 2 αυτά υλικά είναι ανοδικότερα του χάλυβα, οπότε και θυσιάζονται αυτά έναντι του βασικού υλικού. </a:t>
            </a:r>
          </a:p>
          <a:p>
            <a:pPr marL="0" indent="0">
              <a:buNone/>
            </a:pPr>
            <a:endParaRPr lang="en-US" dirty="0"/>
          </a:p>
        </p:txBody>
      </p:sp>
      <p:pic>
        <p:nvPicPr>
          <p:cNvPr id="5" name="Εικόνα 4">
            <a:extLst>
              <a:ext uri="{FF2B5EF4-FFF2-40B4-BE49-F238E27FC236}">
                <a16:creationId xmlns:a16="http://schemas.microsoft.com/office/drawing/2014/main" id="{64B507C3-D291-A627-7D49-357BC81DD2C1}"/>
              </a:ext>
            </a:extLst>
          </p:cNvPr>
          <p:cNvPicPr>
            <a:picLocks noChangeAspect="1"/>
          </p:cNvPicPr>
          <p:nvPr/>
        </p:nvPicPr>
        <p:blipFill rotWithShape="1">
          <a:blip r:embed="rId2"/>
          <a:srcRect l="40203" t="55659" r="51250" b="36551"/>
          <a:stretch/>
        </p:blipFill>
        <p:spPr>
          <a:xfrm>
            <a:off x="6836734" y="1765004"/>
            <a:ext cx="5122172" cy="2626242"/>
          </a:xfrm>
          <a:prstGeom prst="rect">
            <a:avLst/>
          </a:prstGeom>
        </p:spPr>
      </p:pic>
    </p:spTree>
    <p:extLst>
      <p:ext uri="{BB962C8B-B14F-4D97-AF65-F5344CB8AC3E}">
        <p14:creationId xmlns:p14="http://schemas.microsoft.com/office/powerpoint/2010/main" val="224614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B8BE2DF-9471-35AA-1143-F7D9BCAF0630}"/>
              </a:ext>
            </a:extLst>
          </p:cNvPr>
          <p:cNvSpPr>
            <a:spLocks noGrp="1"/>
          </p:cNvSpPr>
          <p:nvPr>
            <p:ph idx="1"/>
          </p:nvPr>
        </p:nvSpPr>
        <p:spPr>
          <a:xfrm>
            <a:off x="838200" y="735106"/>
            <a:ext cx="5504331" cy="5441857"/>
          </a:xfrm>
        </p:spPr>
        <p:txBody>
          <a:bodyPr>
            <a:normAutofit fontScale="92500"/>
          </a:bodyPr>
          <a:lstStyle/>
          <a:p>
            <a:pPr marL="0" indent="0">
              <a:buNone/>
            </a:pPr>
            <a:r>
              <a:rPr lang="el-GR" dirty="0"/>
              <a:t>Υπάρχει ο κοινός χάλυβας που κωδικοποιείται με τα γράμματα </a:t>
            </a:r>
            <a:r>
              <a:rPr lang="en-US" dirty="0"/>
              <a:t>A, B, D, E, F </a:t>
            </a:r>
            <a:r>
              <a:rPr lang="el-GR" dirty="0"/>
              <a:t>τα οποία καθορίζουν την σταδιακή αύξηση της αντοχής και της ποιότητας του.</a:t>
            </a:r>
          </a:p>
          <a:p>
            <a:pPr marL="0" indent="0">
              <a:buNone/>
            </a:pPr>
            <a:r>
              <a:rPr lang="el-GR" dirty="0"/>
              <a:t>Η κωδικοποίηση γίνεται σύμφωνα με το </a:t>
            </a:r>
            <a:r>
              <a:rPr lang="en-US" dirty="0"/>
              <a:t>ABS (American Bureau of Shipping).</a:t>
            </a:r>
          </a:p>
          <a:p>
            <a:pPr marL="0" indent="0">
              <a:buNone/>
            </a:pPr>
            <a:r>
              <a:rPr lang="el-GR" dirty="0"/>
              <a:t>Υπάρχει περιορισμός στο πάχος των ελασμάτων ανάλογα με τις απαιτήσεις χρήσεις.</a:t>
            </a:r>
          </a:p>
          <a:p>
            <a:pPr marL="0" indent="0">
              <a:buNone/>
            </a:pPr>
            <a:r>
              <a:rPr lang="el-GR" dirty="0"/>
              <a:t>Οι χάλυβες </a:t>
            </a:r>
            <a:r>
              <a:rPr lang="en-US" dirty="0"/>
              <a:t>E, CS </a:t>
            </a:r>
            <a:r>
              <a:rPr lang="el-GR" dirty="0"/>
              <a:t>είναι ιδιαίτερα καλής ποιότητας και ο </a:t>
            </a:r>
            <a:r>
              <a:rPr lang="en-US" dirty="0"/>
              <a:t>R </a:t>
            </a:r>
            <a:r>
              <a:rPr lang="el-GR" dirty="0"/>
              <a:t>χρησιμοποιείται σε ειδικές περιπτώσεις μόνο.</a:t>
            </a:r>
          </a:p>
        </p:txBody>
      </p:sp>
      <p:pic>
        <p:nvPicPr>
          <p:cNvPr id="5" name="Εικόνα 4">
            <a:extLst>
              <a:ext uri="{FF2B5EF4-FFF2-40B4-BE49-F238E27FC236}">
                <a16:creationId xmlns:a16="http://schemas.microsoft.com/office/drawing/2014/main" id="{F4A333FE-1450-471D-5609-B5987EB5D139}"/>
              </a:ext>
            </a:extLst>
          </p:cNvPr>
          <p:cNvPicPr>
            <a:picLocks noChangeAspect="1"/>
          </p:cNvPicPr>
          <p:nvPr/>
        </p:nvPicPr>
        <p:blipFill rotWithShape="1">
          <a:blip r:embed="rId3"/>
          <a:srcRect l="41471" t="25491" r="44485" b="45359"/>
          <a:stretch/>
        </p:blipFill>
        <p:spPr>
          <a:xfrm rot="16200000">
            <a:off x="6975023" y="879825"/>
            <a:ext cx="4714473" cy="5504330"/>
          </a:xfrm>
          <a:prstGeom prst="rect">
            <a:avLst/>
          </a:prstGeom>
        </p:spPr>
      </p:pic>
    </p:spTree>
    <p:extLst>
      <p:ext uri="{BB962C8B-B14F-4D97-AF65-F5344CB8AC3E}">
        <p14:creationId xmlns:p14="http://schemas.microsoft.com/office/powerpoint/2010/main" val="3935470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AADF928-A122-E1CB-6BBF-6499F0BC9D87}"/>
              </a:ext>
            </a:extLst>
          </p:cNvPr>
          <p:cNvSpPr>
            <a:spLocks noGrp="1"/>
          </p:cNvSpPr>
          <p:nvPr>
            <p:ph idx="1"/>
          </p:nvPr>
        </p:nvSpPr>
        <p:spPr>
          <a:xfrm>
            <a:off x="838200" y="1825625"/>
            <a:ext cx="4765158" cy="4351338"/>
          </a:xfrm>
        </p:spPr>
        <p:txBody>
          <a:bodyPr/>
          <a:lstStyle/>
          <a:p>
            <a:pPr marL="0" indent="0">
              <a:buNone/>
            </a:pPr>
            <a:r>
              <a:rPr lang="el-GR" dirty="0"/>
              <a:t>Το </a:t>
            </a:r>
            <a:r>
              <a:rPr lang="el-GR" dirty="0" err="1"/>
              <a:t>θυσιαζόμενο</a:t>
            </a:r>
            <a:r>
              <a:rPr lang="el-GR" dirty="0"/>
              <a:t> </a:t>
            </a:r>
            <a:r>
              <a:rPr lang="el-GR" dirty="0" err="1"/>
              <a:t>ανόδιο</a:t>
            </a:r>
            <a:r>
              <a:rPr lang="el-GR" dirty="0"/>
              <a:t> δεν έρχεται σε επαφή με τον χάλυβα του πλοίου και μεταξύ τους παρεμβάλλεται μόνωση. </a:t>
            </a:r>
          </a:p>
          <a:p>
            <a:pPr marL="0" indent="0">
              <a:buNone/>
            </a:pPr>
            <a:r>
              <a:rPr lang="el-GR" dirty="0"/>
              <a:t>Τα </a:t>
            </a:r>
            <a:r>
              <a:rPr lang="el-GR" dirty="0" err="1"/>
              <a:t>ανόδια</a:t>
            </a:r>
            <a:r>
              <a:rPr lang="el-GR" dirty="0"/>
              <a:t> για εύκολη αντικατάσταση συσφίγγονται με κοχλία και περικόχλιο. </a:t>
            </a:r>
          </a:p>
          <a:p>
            <a:pPr marL="0" indent="0">
              <a:buNone/>
            </a:pPr>
            <a:endParaRPr lang="en-US" dirty="0"/>
          </a:p>
        </p:txBody>
      </p:sp>
      <p:pic>
        <p:nvPicPr>
          <p:cNvPr id="7" name="Εικόνα 6">
            <a:extLst>
              <a:ext uri="{FF2B5EF4-FFF2-40B4-BE49-F238E27FC236}">
                <a16:creationId xmlns:a16="http://schemas.microsoft.com/office/drawing/2014/main" id="{FD5256E5-F0A8-B630-1CF2-633FFA4D3C88}"/>
              </a:ext>
            </a:extLst>
          </p:cNvPr>
          <p:cNvPicPr>
            <a:picLocks noChangeAspect="1"/>
          </p:cNvPicPr>
          <p:nvPr/>
        </p:nvPicPr>
        <p:blipFill rotWithShape="1">
          <a:blip r:embed="rId2"/>
          <a:srcRect l="50843" t="36434" r="41570" b="50000"/>
          <a:stretch/>
        </p:blipFill>
        <p:spPr>
          <a:xfrm>
            <a:off x="5943598" y="333641"/>
            <a:ext cx="6155344" cy="6190717"/>
          </a:xfrm>
          <a:prstGeom prst="rect">
            <a:avLst/>
          </a:prstGeom>
        </p:spPr>
      </p:pic>
    </p:spTree>
    <p:extLst>
      <p:ext uri="{BB962C8B-B14F-4D97-AF65-F5344CB8AC3E}">
        <p14:creationId xmlns:p14="http://schemas.microsoft.com/office/powerpoint/2010/main" val="3533196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8B7F38-C5C5-A7E9-6BD0-E2DBE0505630}"/>
              </a:ext>
            </a:extLst>
          </p:cNvPr>
          <p:cNvSpPr>
            <a:spLocks noGrp="1"/>
          </p:cNvSpPr>
          <p:nvPr>
            <p:ph idx="1"/>
          </p:nvPr>
        </p:nvSpPr>
        <p:spPr/>
        <p:txBody>
          <a:bodyPr/>
          <a:lstStyle/>
          <a:p>
            <a:pPr marL="0" indent="0">
              <a:buNone/>
            </a:pPr>
            <a:r>
              <a:rPr lang="el-GR" dirty="0"/>
              <a:t>Ο αριθμός των </a:t>
            </a:r>
            <a:r>
              <a:rPr lang="el-GR" dirty="0" err="1"/>
              <a:t>ανοδίων</a:t>
            </a:r>
            <a:r>
              <a:rPr lang="el-GR" dirty="0"/>
              <a:t> που τοποθετούνται εξαρτάται από την επιφάνεια της γάστρας του πλοίου.</a:t>
            </a:r>
          </a:p>
          <a:p>
            <a:pPr marL="0" indent="0">
              <a:buNone/>
            </a:pPr>
            <a:r>
              <a:rPr lang="el-GR" dirty="0"/>
              <a:t>Το υλικό του </a:t>
            </a:r>
            <a:r>
              <a:rPr lang="el-GR" dirty="0" err="1"/>
              <a:t>ανοδίου</a:t>
            </a:r>
            <a:r>
              <a:rPr lang="el-GR" dirty="0"/>
              <a:t> αντικαθίσταται όταν έχει διαβρωθεί μετά από 1 ή 2 χρόνια, ώστε να έχουμε πάντα καθοδική προστασία.</a:t>
            </a:r>
          </a:p>
          <a:p>
            <a:pPr marL="0" indent="0">
              <a:buNone/>
            </a:pPr>
            <a:endParaRPr lang="el-GR" dirty="0"/>
          </a:p>
          <a:p>
            <a:pPr marL="0" indent="0">
              <a:buNone/>
            </a:pPr>
            <a:r>
              <a:rPr lang="el-GR" dirty="0"/>
              <a:t>Το κόστος των </a:t>
            </a:r>
            <a:r>
              <a:rPr lang="el-GR" dirty="0" err="1"/>
              <a:t>ανοδίων</a:t>
            </a:r>
            <a:r>
              <a:rPr lang="el-GR" dirty="0"/>
              <a:t> είναι μεγάλο, ιδίως αν πρόκειται για </a:t>
            </a:r>
            <a:r>
              <a:rPr lang="el-GR" dirty="0" err="1"/>
              <a:t>ανόδια</a:t>
            </a:r>
            <a:r>
              <a:rPr lang="el-GR" dirty="0"/>
              <a:t> από καθαρό ψευδάργυρο, που ως υλικό είναι το πιο αποτελεσματικό στην προστασία.</a:t>
            </a:r>
            <a:endParaRPr lang="en-US" dirty="0"/>
          </a:p>
        </p:txBody>
      </p:sp>
    </p:spTree>
    <p:extLst>
      <p:ext uri="{BB962C8B-B14F-4D97-AF65-F5344CB8AC3E}">
        <p14:creationId xmlns:p14="http://schemas.microsoft.com/office/powerpoint/2010/main" val="1483690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FAAB4CC-0C67-94E3-9B27-5628BB6B212B}"/>
              </a:ext>
            </a:extLst>
          </p:cNvPr>
          <p:cNvSpPr>
            <a:spLocks noGrp="1"/>
          </p:cNvSpPr>
          <p:nvPr>
            <p:ph idx="1"/>
          </p:nvPr>
        </p:nvSpPr>
        <p:spPr>
          <a:xfrm>
            <a:off x="838200" y="861236"/>
            <a:ext cx="5987902" cy="5645889"/>
          </a:xfrm>
        </p:spPr>
        <p:txBody>
          <a:bodyPr/>
          <a:lstStyle/>
          <a:p>
            <a:pPr marL="0" indent="0">
              <a:buNone/>
            </a:pPr>
            <a:r>
              <a:rPr lang="el-GR" dirty="0"/>
              <a:t>Τα </a:t>
            </a:r>
            <a:r>
              <a:rPr lang="el-GR" dirty="0" err="1"/>
              <a:t>ανόδια</a:t>
            </a:r>
            <a:r>
              <a:rPr lang="el-GR" dirty="0"/>
              <a:t> τοποθετούνται και μέσα στις δεξαμενές έρματος για την προστασία του μετάλλου εσωτερικά του πλοίου.</a:t>
            </a:r>
          </a:p>
          <a:p>
            <a:pPr marL="0" indent="0">
              <a:buNone/>
            </a:pPr>
            <a:endParaRPr lang="el-GR" dirty="0"/>
          </a:p>
          <a:p>
            <a:pPr marL="0" indent="0">
              <a:buNone/>
            </a:pPr>
            <a:r>
              <a:rPr lang="el-GR" dirty="0"/>
              <a:t>Σε κάποιες περιπτώσεις χρησιμοποιούνται και </a:t>
            </a:r>
            <a:r>
              <a:rPr lang="el-GR" dirty="0" err="1"/>
              <a:t>ανόδια</a:t>
            </a:r>
            <a:r>
              <a:rPr lang="el-GR" dirty="0"/>
              <a:t> μαγνησίου στις δεξαμενές έρματος, αλλά αποφεύγονται σε πλοία που μεταφέρουν πετρελαιοειδή, καθώς μπορεί να προκαλέσουν σπινθήρα και έκρηξη από πιθανή πτώση τους.</a:t>
            </a:r>
            <a:endParaRPr lang="en-US" dirty="0"/>
          </a:p>
        </p:txBody>
      </p:sp>
      <p:pic>
        <p:nvPicPr>
          <p:cNvPr id="5" name="Εικόνα 4">
            <a:extLst>
              <a:ext uri="{FF2B5EF4-FFF2-40B4-BE49-F238E27FC236}">
                <a16:creationId xmlns:a16="http://schemas.microsoft.com/office/drawing/2014/main" id="{D2AE3049-FE58-8ACA-49B1-213DFC33B2C6}"/>
              </a:ext>
            </a:extLst>
          </p:cNvPr>
          <p:cNvPicPr>
            <a:picLocks noChangeAspect="1"/>
          </p:cNvPicPr>
          <p:nvPr/>
        </p:nvPicPr>
        <p:blipFill rotWithShape="1">
          <a:blip r:embed="rId2"/>
          <a:srcRect l="50669" t="51627" r="41831" b="37210"/>
          <a:stretch/>
        </p:blipFill>
        <p:spPr>
          <a:xfrm>
            <a:off x="7017487" y="223284"/>
            <a:ext cx="4470401" cy="3742660"/>
          </a:xfrm>
          <a:prstGeom prst="rect">
            <a:avLst/>
          </a:prstGeom>
        </p:spPr>
      </p:pic>
    </p:spTree>
    <p:extLst>
      <p:ext uri="{BB962C8B-B14F-4D97-AF65-F5344CB8AC3E}">
        <p14:creationId xmlns:p14="http://schemas.microsoft.com/office/powerpoint/2010/main" val="2459947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1504F-5D01-B972-2FDF-3B412144FA99}"/>
              </a:ext>
            </a:extLst>
          </p:cNvPr>
          <p:cNvSpPr>
            <a:spLocks noGrp="1"/>
          </p:cNvSpPr>
          <p:nvPr>
            <p:ph type="title"/>
          </p:nvPr>
        </p:nvSpPr>
        <p:spPr/>
        <p:txBody>
          <a:bodyPr/>
          <a:lstStyle/>
          <a:p>
            <a:r>
              <a:rPr lang="el-GR" dirty="0"/>
              <a:t>Καθοδική προστασία με την βοήθεια εξωτερικής ηλεκτρικής τάσης</a:t>
            </a:r>
            <a:endParaRPr lang="en-US" dirty="0"/>
          </a:p>
        </p:txBody>
      </p:sp>
      <p:sp>
        <p:nvSpPr>
          <p:cNvPr id="3" name="Θέση περιεχομένου 2">
            <a:extLst>
              <a:ext uri="{FF2B5EF4-FFF2-40B4-BE49-F238E27FC236}">
                <a16:creationId xmlns:a16="http://schemas.microsoft.com/office/drawing/2014/main" id="{23AD5375-B248-D28B-C995-B73D6BF83680}"/>
              </a:ext>
            </a:extLst>
          </p:cNvPr>
          <p:cNvSpPr>
            <a:spLocks noGrp="1"/>
          </p:cNvSpPr>
          <p:nvPr>
            <p:ph idx="1"/>
          </p:nvPr>
        </p:nvSpPr>
        <p:spPr>
          <a:xfrm>
            <a:off x="838200" y="1825625"/>
            <a:ext cx="5849679" cy="4351338"/>
          </a:xfrm>
        </p:spPr>
        <p:txBody>
          <a:bodyPr/>
          <a:lstStyle/>
          <a:p>
            <a:pPr marL="0" indent="0">
              <a:buNone/>
            </a:pPr>
            <a:r>
              <a:rPr lang="el-GR" dirty="0"/>
              <a:t>Στην μέθοδο αυτή της καθοδικής προστασίας, ο αρνητικός πόλος πηγής συνεχούς ρεύματος, συνδέεται με τη βοήθεια μονωμένων εξωτερικά παράλληλων αγωγών με την εγκατάσταση, και ο θετικός πόλος με αδρανή παράλληλα ηλεκτρόδια (γραφίτη ή </a:t>
            </a:r>
            <a:r>
              <a:rPr lang="el-GR" dirty="0" err="1"/>
              <a:t>επιλευκοχρυσωμένο</a:t>
            </a:r>
            <a:r>
              <a:rPr lang="el-GR" dirty="0"/>
              <a:t> τιτάνιο) που τοποθετούνται μέσα στο διαβρωτικό περιβάλλον.</a:t>
            </a:r>
            <a:endParaRPr lang="en-US" dirty="0"/>
          </a:p>
        </p:txBody>
      </p:sp>
      <p:pic>
        <p:nvPicPr>
          <p:cNvPr id="5" name="Εικόνα 4">
            <a:extLst>
              <a:ext uri="{FF2B5EF4-FFF2-40B4-BE49-F238E27FC236}">
                <a16:creationId xmlns:a16="http://schemas.microsoft.com/office/drawing/2014/main" id="{2F061FFE-028C-DE6F-3D1A-53A33540CDEB}"/>
              </a:ext>
            </a:extLst>
          </p:cNvPr>
          <p:cNvPicPr>
            <a:picLocks noChangeAspect="1"/>
          </p:cNvPicPr>
          <p:nvPr/>
        </p:nvPicPr>
        <p:blipFill rotWithShape="1">
          <a:blip r:embed="rId2"/>
          <a:srcRect l="40029" t="36899" r="40000" b="30852"/>
          <a:stretch/>
        </p:blipFill>
        <p:spPr>
          <a:xfrm>
            <a:off x="6847367" y="1690687"/>
            <a:ext cx="5287024" cy="4802187"/>
          </a:xfrm>
          <a:prstGeom prst="rect">
            <a:avLst/>
          </a:prstGeom>
        </p:spPr>
      </p:pic>
    </p:spTree>
    <p:extLst>
      <p:ext uri="{BB962C8B-B14F-4D97-AF65-F5344CB8AC3E}">
        <p14:creationId xmlns:p14="http://schemas.microsoft.com/office/powerpoint/2010/main" val="487235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4AE4BD-44FF-FF47-76B7-F28D4666160B}"/>
              </a:ext>
            </a:extLst>
          </p:cNvPr>
          <p:cNvSpPr>
            <a:spLocks noGrp="1"/>
          </p:cNvSpPr>
          <p:nvPr>
            <p:ph idx="1"/>
          </p:nvPr>
        </p:nvSpPr>
        <p:spPr/>
        <p:txBody>
          <a:bodyPr/>
          <a:lstStyle/>
          <a:p>
            <a:pPr marL="0" indent="0">
              <a:buNone/>
            </a:pPr>
            <a:r>
              <a:rPr lang="el-GR" dirty="0"/>
              <a:t>Έτσι δημιουργείται διαφορά δυναμικού, η οποία προστατεύει την γάστρα του πλοίου αντί την χρήση </a:t>
            </a:r>
            <a:r>
              <a:rPr lang="el-GR" dirty="0" err="1"/>
              <a:t>ανοδίων</a:t>
            </a:r>
            <a:r>
              <a:rPr lang="el-GR" dirty="0"/>
              <a:t>.</a:t>
            </a:r>
          </a:p>
          <a:p>
            <a:pPr marL="0" indent="0">
              <a:buNone/>
            </a:pPr>
            <a:r>
              <a:rPr lang="el-GR" dirty="0"/>
              <a:t>Ουσιαστικά θυσιάζεται μικρής έντασης ρεύμα αντί για ανοδικό υλικό.</a:t>
            </a:r>
          </a:p>
          <a:p>
            <a:pPr marL="0" indent="0">
              <a:buNone/>
            </a:pPr>
            <a:r>
              <a:rPr lang="el-GR" dirty="0"/>
              <a:t>Ο μηχανισμός δράσης είναι ίδιος με αυτόν που αναφέραμε στην προστασία με </a:t>
            </a:r>
            <a:r>
              <a:rPr lang="el-GR" dirty="0" err="1"/>
              <a:t>ανόδια</a:t>
            </a:r>
            <a:r>
              <a:rPr lang="el-GR" dirty="0"/>
              <a:t>.</a:t>
            </a:r>
          </a:p>
          <a:p>
            <a:pPr marL="0" indent="0">
              <a:buNone/>
            </a:pPr>
            <a:r>
              <a:rPr lang="el-GR" dirty="0"/>
              <a:t>Τα συστήματα καθοδικής προστασίας ονομάζονται </a:t>
            </a:r>
            <a:r>
              <a:rPr lang="en-US" dirty="0"/>
              <a:t>ICCP (Impressed Current Cathodic Protection)</a:t>
            </a:r>
          </a:p>
        </p:txBody>
      </p:sp>
    </p:spTree>
    <p:extLst>
      <p:ext uri="{BB962C8B-B14F-4D97-AF65-F5344CB8AC3E}">
        <p14:creationId xmlns:p14="http://schemas.microsoft.com/office/powerpoint/2010/main" val="704213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A409B22-F314-25E9-43A0-7E4FCA419436}"/>
              </a:ext>
            </a:extLst>
          </p:cNvPr>
          <p:cNvPicPr>
            <a:picLocks noChangeAspect="1"/>
          </p:cNvPicPr>
          <p:nvPr/>
        </p:nvPicPr>
        <p:blipFill rotWithShape="1">
          <a:blip r:embed="rId2"/>
          <a:srcRect l="40552" t="28992" r="45407" b="35349"/>
          <a:stretch/>
        </p:blipFill>
        <p:spPr>
          <a:xfrm rot="16200000">
            <a:off x="2668597" y="-1468890"/>
            <a:ext cx="6854805" cy="9792586"/>
          </a:xfrm>
          <a:prstGeom prst="rect">
            <a:avLst/>
          </a:prstGeom>
        </p:spPr>
      </p:pic>
    </p:spTree>
    <p:extLst>
      <p:ext uri="{BB962C8B-B14F-4D97-AF65-F5344CB8AC3E}">
        <p14:creationId xmlns:p14="http://schemas.microsoft.com/office/powerpoint/2010/main" val="2273379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7D00459-E585-3EBC-6739-23A2A041AC60}"/>
              </a:ext>
            </a:extLst>
          </p:cNvPr>
          <p:cNvSpPr>
            <a:spLocks noGrp="1"/>
          </p:cNvSpPr>
          <p:nvPr>
            <p:ph idx="1"/>
          </p:nvPr>
        </p:nvSpPr>
        <p:spPr/>
        <p:txBody>
          <a:bodyPr/>
          <a:lstStyle/>
          <a:p>
            <a:pPr marL="0" indent="0">
              <a:buNone/>
            </a:pPr>
            <a:r>
              <a:rPr lang="el-GR" dirty="0"/>
              <a:t>Η εφαρμογή της μεθόδου και με τους 2 τρόπους απαιτεί εξαιρετικά μεγάλη προσοχή, γιατί αν εφαρμοστεί κάτω από λανθασμένες συνθήκες , η αύξηση της </a:t>
            </a:r>
            <a:r>
              <a:rPr lang="el-GR" dirty="0" err="1"/>
              <a:t>καθοδικότητας</a:t>
            </a:r>
            <a:r>
              <a:rPr lang="el-GR" dirty="0"/>
              <a:t> της εγκατάστασης πάνω από ορισμένο όριο επιταχύνει εξαιρετικά την ταχύτητα διάβρωσης. </a:t>
            </a:r>
          </a:p>
          <a:p>
            <a:pPr marL="0" indent="0">
              <a:buNone/>
            </a:pPr>
            <a:endParaRPr lang="el-GR" dirty="0"/>
          </a:p>
          <a:p>
            <a:pPr marL="0" indent="0">
              <a:buNone/>
            </a:pPr>
            <a:r>
              <a:rPr lang="el-GR" dirty="0">
                <a:solidFill>
                  <a:srgbClr val="FF0000"/>
                </a:solidFill>
              </a:rPr>
              <a:t>Η καθοδική προστασία από εξωτερική ηλεκτρική τάση είναι αποτελεσματικότερη από όλες τις μεθόδους προστασίας και ιδιαίτερα αν συνδυαστεί με την χρήση αντιδιαβρωτικών χρωμάτων. </a:t>
            </a:r>
            <a:endParaRPr lang="en-US" dirty="0">
              <a:solidFill>
                <a:srgbClr val="FF0000"/>
              </a:solidFill>
            </a:endParaRPr>
          </a:p>
        </p:txBody>
      </p:sp>
    </p:spTree>
    <p:extLst>
      <p:ext uri="{BB962C8B-B14F-4D97-AF65-F5344CB8AC3E}">
        <p14:creationId xmlns:p14="http://schemas.microsoft.com/office/powerpoint/2010/main" val="93604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E29E5-875E-A5FD-4119-9104D49F7147}"/>
              </a:ext>
            </a:extLst>
          </p:cNvPr>
          <p:cNvSpPr>
            <a:spLocks noGrp="1"/>
          </p:cNvSpPr>
          <p:nvPr>
            <p:ph type="title"/>
          </p:nvPr>
        </p:nvSpPr>
        <p:spPr/>
        <p:txBody>
          <a:bodyPr/>
          <a:lstStyle/>
          <a:p>
            <a:r>
              <a:rPr lang="el-GR" dirty="0"/>
              <a:t>Σύγκριση των καθοδικών τρόπων </a:t>
            </a:r>
            <a:endParaRPr lang="en-US" dirty="0"/>
          </a:p>
        </p:txBody>
      </p:sp>
      <p:sp>
        <p:nvSpPr>
          <p:cNvPr id="3" name="Θέση περιεχομένου 2">
            <a:extLst>
              <a:ext uri="{FF2B5EF4-FFF2-40B4-BE49-F238E27FC236}">
                <a16:creationId xmlns:a16="http://schemas.microsoft.com/office/drawing/2014/main" id="{56873905-B86C-EDF9-0BA7-6952983C2493}"/>
              </a:ext>
            </a:extLst>
          </p:cNvPr>
          <p:cNvSpPr>
            <a:spLocks noGrp="1"/>
          </p:cNvSpPr>
          <p:nvPr>
            <p:ph idx="1"/>
          </p:nvPr>
        </p:nvSpPr>
        <p:spPr/>
        <p:txBody>
          <a:bodyPr/>
          <a:lstStyle/>
          <a:p>
            <a:pPr marL="0" indent="0">
              <a:buNone/>
            </a:pPr>
            <a:r>
              <a:rPr lang="el-GR" dirty="0"/>
              <a:t>Από τους 2 τρόπους εφαρμογής καθοδικής προστασίας ο δεύτερος τρόπος είναι καλύτερος γιατί η αυτόματη αναπροσαρμογή της καθοδικής τάσης είναι πιο εύκολη και δεν χρειάζεται όπως ο πρώτος συχνή αντικατάσταση </a:t>
            </a:r>
            <a:r>
              <a:rPr lang="el-GR" dirty="0" err="1"/>
              <a:t>ανοδίων</a:t>
            </a:r>
            <a:r>
              <a:rPr lang="el-GR" dirty="0"/>
              <a:t>.</a:t>
            </a:r>
          </a:p>
          <a:p>
            <a:pPr marL="0" indent="0">
              <a:buNone/>
            </a:pPr>
            <a:endParaRPr lang="el-GR" dirty="0"/>
          </a:p>
          <a:p>
            <a:pPr marL="0" indent="0">
              <a:buNone/>
            </a:pPr>
            <a:r>
              <a:rPr lang="el-GR" dirty="0"/>
              <a:t>επίσης ο δεύτερος τρόπος είναι οικονομικότερος για αυτό εφαρμόζεται σε όλα τα πλοία μεσαίου και μεγάλου μεγέθους.</a:t>
            </a:r>
            <a:endParaRPr lang="en-US" dirty="0"/>
          </a:p>
        </p:txBody>
      </p:sp>
    </p:spTree>
    <p:extLst>
      <p:ext uri="{BB962C8B-B14F-4D97-AF65-F5344CB8AC3E}">
        <p14:creationId xmlns:p14="http://schemas.microsoft.com/office/powerpoint/2010/main" val="2643926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DBD4B-BAFB-D83D-8630-08AA25B073A2}"/>
              </a:ext>
            </a:extLst>
          </p:cNvPr>
          <p:cNvSpPr>
            <a:spLocks noGrp="1"/>
          </p:cNvSpPr>
          <p:nvPr>
            <p:ph type="title"/>
          </p:nvPr>
        </p:nvSpPr>
        <p:spPr/>
        <p:txBody>
          <a:bodyPr/>
          <a:lstStyle/>
          <a:p>
            <a:r>
              <a:rPr lang="el-GR" dirty="0"/>
              <a:t>Ανοδικοί τρόποι προστασίας</a:t>
            </a:r>
            <a:endParaRPr lang="en-US" dirty="0"/>
          </a:p>
        </p:txBody>
      </p:sp>
      <p:sp>
        <p:nvSpPr>
          <p:cNvPr id="3" name="Θέση περιεχομένου 2">
            <a:extLst>
              <a:ext uri="{FF2B5EF4-FFF2-40B4-BE49-F238E27FC236}">
                <a16:creationId xmlns:a16="http://schemas.microsoft.com/office/drawing/2014/main" id="{C9B97033-0673-0AAE-376C-23AF727C6DC8}"/>
              </a:ext>
            </a:extLst>
          </p:cNvPr>
          <p:cNvSpPr>
            <a:spLocks noGrp="1"/>
          </p:cNvSpPr>
          <p:nvPr>
            <p:ph idx="1"/>
          </p:nvPr>
        </p:nvSpPr>
        <p:spPr>
          <a:xfrm>
            <a:off x="838200" y="2679405"/>
            <a:ext cx="10515600" cy="3497558"/>
          </a:xfrm>
        </p:spPr>
        <p:txBody>
          <a:bodyPr/>
          <a:lstStyle/>
          <a:p>
            <a:pPr marL="514350" indent="-514350">
              <a:buAutoNum type="arabicPeriod"/>
            </a:pPr>
            <a:r>
              <a:rPr lang="el-GR" dirty="0"/>
              <a:t>Ανοδική προστασία με </a:t>
            </a:r>
            <a:r>
              <a:rPr lang="el-GR" dirty="0" err="1"/>
              <a:t>θυσιαζόμενα</a:t>
            </a:r>
            <a:r>
              <a:rPr lang="el-GR" dirty="0"/>
              <a:t> ηλεκτρόδια </a:t>
            </a:r>
          </a:p>
          <a:p>
            <a:pPr marL="514350" indent="-514350">
              <a:buAutoNum type="arabicPeriod"/>
            </a:pPr>
            <a:r>
              <a:rPr lang="el-GR" dirty="0"/>
              <a:t>Προστασία με επιχρίσματα (</a:t>
            </a:r>
            <a:r>
              <a:rPr lang="en-US" dirty="0"/>
              <a:t>coatings)</a:t>
            </a:r>
          </a:p>
        </p:txBody>
      </p:sp>
    </p:spTree>
    <p:extLst>
      <p:ext uri="{BB962C8B-B14F-4D97-AF65-F5344CB8AC3E}">
        <p14:creationId xmlns:p14="http://schemas.microsoft.com/office/powerpoint/2010/main" val="2910266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E20F65-B692-1406-2CF5-DAA52902E555}"/>
              </a:ext>
            </a:extLst>
          </p:cNvPr>
          <p:cNvSpPr>
            <a:spLocks noGrp="1"/>
          </p:cNvSpPr>
          <p:nvPr>
            <p:ph type="title"/>
          </p:nvPr>
        </p:nvSpPr>
        <p:spPr/>
        <p:txBody>
          <a:bodyPr/>
          <a:lstStyle/>
          <a:p>
            <a:r>
              <a:rPr lang="el-GR" dirty="0"/>
              <a:t>Ανοδική προστασία με </a:t>
            </a:r>
            <a:r>
              <a:rPr lang="el-GR" dirty="0" err="1"/>
              <a:t>θυσιαζόμενα</a:t>
            </a:r>
            <a:r>
              <a:rPr lang="el-GR" dirty="0"/>
              <a:t> ηλεκτρόδια</a:t>
            </a:r>
            <a:endParaRPr lang="en-US" dirty="0"/>
          </a:p>
        </p:txBody>
      </p:sp>
      <p:sp>
        <p:nvSpPr>
          <p:cNvPr id="3" name="Θέση περιεχομένου 2">
            <a:extLst>
              <a:ext uri="{FF2B5EF4-FFF2-40B4-BE49-F238E27FC236}">
                <a16:creationId xmlns:a16="http://schemas.microsoft.com/office/drawing/2014/main" id="{60AEE3AA-0799-4D95-3474-B46F2D8FAD4C}"/>
              </a:ext>
            </a:extLst>
          </p:cNvPr>
          <p:cNvSpPr>
            <a:spLocks noGrp="1"/>
          </p:cNvSpPr>
          <p:nvPr>
            <p:ph idx="1"/>
          </p:nvPr>
        </p:nvSpPr>
        <p:spPr/>
        <p:txBody>
          <a:bodyPr/>
          <a:lstStyle/>
          <a:p>
            <a:pPr marL="0" indent="0">
              <a:buNone/>
            </a:pPr>
            <a:r>
              <a:rPr lang="el-GR" dirty="0"/>
              <a:t>Με την μέθοδο αυτή ανοδικής προστασίας, τοποθετούνται πλάκες ανοδικότερου μετάλλου πάνω στη γυμνή επιφάνεια της κατασκευής.</a:t>
            </a:r>
          </a:p>
          <a:p>
            <a:pPr marL="0" indent="0">
              <a:buNone/>
            </a:pPr>
            <a:r>
              <a:rPr lang="el-GR" dirty="0"/>
              <a:t>Με την μέθοδο αυτή δεν παρεμβάλλεται μόνωση μεταξύ </a:t>
            </a:r>
            <a:r>
              <a:rPr lang="el-GR" dirty="0" err="1"/>
              <a:t>ανοδίου</a:t>
            </a:r>
            <a:r>
              <a:rPr lang="el-GR" dirty="0"/>
              <a:t> και ελασμάτων .</a:t>
            </a:r>
          </a:p>
          <a:p>
            <a:pPr marL="0" indent="0">
              <a:buNone/>
            </a:pPr>
            <a:r>
              <a:rPr lang="el-GR" dirty="0"/>
              <a:t>Τα </a:t>
            </a:r>
            <a:r>
              <a:rPr lang="el-GR" dirty="0" err="1"/>
              <a:t>ανόδια</a:t>
            </a:r>
            <a:r>
              <a:rPr lang="el-GR" dirty="0"/>
              <a:t> αποκτούν αυτόματα αρνητικό δυναμικό ως προς το διαβρωτικό περιβάλλον.</a:t>
            </a:r>
          </a:p>
          <a:p>
            <a:pPr marL="0" indent="0">
              <a:buNone/>
            </a:pPr>
            <a:r>
              <a:rPr lang="el-GR" dirty="0"/>
              <a:t>Αρνητικά φορτισμένη ως προς το διαβρωτικό περιβάλλον είναι και η χαλύβδινη κατασκευή που πρόκειται να προστατευτεί. </a:t>
            </a:r>
            <a:endParaRPr lang="en-US" dirty="0"/>
          </a:p>
        </p:txBody>
      </p:sp>
    </p:spTree>
    <p:extLst>
      <p:ext uri="{BB962C8B-B14F-4D97-AF65-F5344CB8AC3E}">
        <p14:creationId xmlns:p14="http://schemas.microsoft.com/office/powerpoint/2010/main" val="25208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0C1647-C96D-E407-3535-C2FEEB2DE13F}"/>
              </a:ext>
            </a:extLst>
          </p:cNvPr>
          <p:cNvSpPr>
            <a:spLocks noGrp="1"/>
          </p:cNvSpPr>
          <p:nvPr>
            <p:ph idx="1"/>
          </p:nvPr>
        </p:nvSpPr>
        <p:spPr/>
        <p:txBody>
          <a:bodyPr/>
          <a:lstStyle/>
          <a:p>
            <a:pPr marL="0" indent="0">
              <a:buNone/>
            </a:pPr>
            <a:r>
              <a:rPr lang="el-GR" dirty="0"/>
              <a:t>Υπάρχουν επίσης και οι χάλυβες υψηλής αντοχής με αντίστοιχα γράμματα </a:t>
            </a:r>
            <a:r>
              <a:rPr lang="en-US" dirty="0"/>
              <a:t>AH, BH, DH, EH</a:t>
            </a:r>
            <a:r>
              <a:rPr lang="el-GR" dirty="0"/>
              <a:t>. </a:t>
            </a:r>
          </a:p>
          <a:p>
            <a:pPr marL="0" indent="0">
              <a:buNone/>
            </a:pPr>
            <a:r>
              <a:rPr lang="el-GR" dirty="0"/>
              <a:t>Η υψηλότερη αντοχή οφείλεται στις προσμίξεις νικελίου, χρωμίου, μαγγανίου μολυβδαινίου. (κοντά στο 3%)</a:t>
            </a:r>
          </a:p>
          <a:p>
            <a:pPr marL="0" indent="0">
              <a:buNone/>
            </a:pPr>
            <a:endParaRPr lang="el-GR" dirty="0"/>
          </a:p>
          <a:p>
            <a:pPr marL="0" indent="0">
              <a:buNone/>
            </a:pPr>
            <a:r>
              <a:rPr lang="el-GR" dirty="0"/>
              <a:t>Οι χάλυβες αυτοί χρησιμοποιούνται σε πλοία με μεγάλες καταπονήσεις και δεν μπορούν να χρησιμοποιήσουν ελάσματα κοινού χάλυβα με μεγάλο πάχος.</a:t>
            </a:r>
          </a:p>
        </p:txBody>
      </p:sp>
    </p:spTree>
    <p:extLst>
      <p:ext uri="{BB962C8B-B14F-4D97-AF65-F5344CB8AC3E}">
        <p14:creationId xmlns:p14="http://schemas.microsoft.com/office/powerpoint/2010/main" val="4038190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9DC7B9-56E7-4963-3CE1-A0BA0BBF610B}"/>
              </a:ext>
            </a:extLst>
          </p:cNvPr>
          <p:cNvSpPr>
            <a:spLocks noGrp="1"/>
          </p:cNvSpPr>
          <p:nvPr>
            <p:ph idx="1"/>
          </p:nvPr>
        </p:nvSpPr>
        <p:spPr>
          <a:xfrm>
            <a:off x="838200" y="1052623"/>
            <a:ext cx="10515600" cy="5124340"/>
          </a:xfrm>
        </p:spPr>
        <p:txBody>
          <a:bodyPr/>
          <a:lstStyle/>
          <a:p>
            <a:pPr marL="0" indent="0">
              <a:buNone/>
            </a:pPr>
            <a:r>
              <a:rPr lang="el-GR" dirty="0"/>
              <a:t>Το μαγνήσιο, ο ψευδάργυρος και το αλουμίνιο επειδή είναι ανοδικότερα από τον χάλυβα φορτίζονται εντονότερα αρνητικά.</a:t>
            </a:r>
          </a:p>
          <a:p>
            <a:pPr marL="0" indent="0">
              <a:buNone/>
            </a:pPr>
            <a:r>
              <a:rPr lang="el-GR" dirty="0"/>
              <a:t>Έτσι ο χάλυβας φορτίζεται θετικά ως προς τα μέταλλα αυτά με αποτέλεσμα να επιβάλλεται στον χάλυβα από τα ανοδικότερα μέταλλα αντίστροφο δυναμικό από το δυναμικό διάβρωσης του.</a:t>
            </a:r>
          </a:p>
          <a:p>
            <a:pPr marL="0" indent="0">
              <a:buNone/>
            </a:pPr>
            <a:r>
              <a:rPr lang="el-GR" dirty="0"/>
              <a:t>Ταυτόχρονα εξαιτίας του γαλβανικού στοιχείου το ανοδικότερο μέταλλο οξειδώνεται και καταναλώνεται περισσότερο παρά αν ήταν μόνο του. Έτσι η προστασία συνεχίζεται όσο υπάρχει το ανοδικό μέταλλο.</a:t>
            </a:r>
          </a:p>
          <a:p>
            <a:pPr marL="0" indent="0">
              <a:buNone/>
            </a:pPr>
            <a:r>
              <a:rPr lang="el-GR" dirty="0"/>
              <a:t>Αν καταναλωθεί θα πρέπει να αντικατασταθεί με νέο.</a:t>
            </a:r>
            <a:endParaRPr lang="en-US" dirty="0"/>
          </a:p>
        </p:txBody>
      </p:sp>
    </p:spTree>
    <p:extLst>
      <p:ext uri="{BB962C8B-B14F-4D97-AF65-F5344CB8AC3E}">
        <p14:creationId xmlns:p14="http://schemas.microsoft.com/office/powerpoint/2010/main" val="3572256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88BF5-B482-C47E-1818-2C9072B305D7}"/>
              </a:ext>
            </a:extLst>
          </p:cNvPr>
          <p:cNvSpPr>
            <a:spLocks noGrp="1"/>
          </p:cNvSpPr>
          <p:nvPr>
            <p:ph type="title"/>
          </p:nvPr>
        </p:nvSpPr>
        <p:spPr/>
        <p:txBody>
          <a:bodyPr/>
          <a:lstStyle/>
          <a:p>
            <a:r>
              <a:rPr lang="el-GR" dirty="0"/>
              <a:t>Μειονέκτημα της μεθόδου ανοδικής διάβρωσης με </a:t>
            </a:r>
            <a:r>
              <a:rPr lang="el-GR" dirty="0" err="1"/>
              <a:t>θυσιαζόμενα</a:t>
            </a:r>
            <a:r>
              <a:rPr lang="el-GR" dirty="0"/>
              <a:t> ηλεκτρόδια</a:t>
            </a:r>
            <a:endParaRPr lang="en-US" dirty="0"/>
          </a:p>
        </p:txBody>
      </p:sp>
      <p:sp>
        <p:nvSpPr>
          <p:cNvPr id="3" name="Θέση περιεχομένου 2">
            <a:extLst>
              <a:ext uri="{FF2B5EF4-FFF2-40B4-BE49-F238E27FC236}">
                <a16:creationId xmlns:a16="http://schemas.microsoft.com/office/drawing/2014/main" id="{59E6F678-918D-ABBB-2624-C6976841B07E}"/>
              </a:ext>
            </a:extLst>
          </p:cNvPr>
          <p:cNvSpPr>
            <a:spLocks noGrp="1"/>
          </p:cNvSpPr>
          <p:nvPr>
            <p:ph idx="1"/>
          </p:nvPr>
        </p:nvSpPr>
        <p:spPr>
          <a:xfrm>
            <a:off x="838200" y="2551813"/>
            <a:ext cx="10515600" cy="3625149"/>
          </a:xfrm>
        </p:spPr>
        <p:txBody>
          <a:bodyPr/>
          <a:lstStyle/>
          <a:p>
            <a:pPr marL="0" indent="0">
              <a:buNone/>
            </a:pPr>
            <a:r>
              <a:rPr lang="el-GR" dirty="0"/>
              <a:t>Με την μέθοδο αυτή δε μπορεί να μηδενιστεί το δυναμικό διάβρωσης και δεν μπορεί να αναπροσαρμοστεί το εφαρμοζόμενο δυναμικό, ανάλογα με την διακύμανση του διαβρωτικού περιβάλλοντος.</a:t>
            </a:r>
          </a:p>
          <a:p>
            <a:pPr marL="0" indent="0">
              <a:buNone/>
            </a:pPr>
            <a:endParaRPr lang="el-GR" dirty="0"/>
          </a:p>
          <a:p>
            <a:pPr marL="0" indent="0">
              <a:buNone/>
            </a:pPr>
            <a:r>
              <a:rPr lang="el-GR" dirty="0"/>
              <a:t>Η μέθοδος αυτή εφαρμόζεται σε μικρά πλοία.</a:t>
            </a:r>
            <a:endParaRPr lang="en-US" dirty="0"/>
          </a:p>
        </p:txBody>
      </p:sp>
    </p:spTree>
    <p:extLst>
      <p:ext uri="{BB962C8B-B14F-4D97-AF65-F5344CB8AC3E}">
        <p14:creationId xmlns:p14="http://schemas.microsoft.com/office/powerpoint/2010/main" val="3872651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0B8B5C-9645-412C-B9AE-0753F4DBCA08}"/>
              </a:ext>
            </a:extLst>
          </p:cNvPr>
          <p:cNvSpPr>
            <a:spLocks noGrp="1"/>
          </p:cNvSpPr>
          <p:nvPr>
            <p:ph type="title"/>
          </p:nvPr>
        </p:nvSpPr>
        <p:spPr/>
        <p:txBody>
          <a:bodyPr/>
          <a:lstStyle/>
          <a:p>
            <a:r>
              <a:rPr lang="el-GR" dirty="0"/>
              <a:t>2. Προστασία με επιχρίσματα </a:t>
            </a:r>
            <a:endParaRPr lang="en-US" dirty="0"/>
          </a:p>
        </p:txBody>
      </p:sp>
      <p:sp>
        <p:nvSpPr>
          <p:cNvPr id="3" name="Θέση περιεχομένου 2">
            <a:extLst>
              <a:ext uri="{FF2B5EF4-FFF2-40B4-BE49-F238E27FC236}">
                <a16:creationId xmlns:a16="http://schemas.microsoft.com/office/drawing/2014/main" id="{FF9057C5-7F4B-B332-9A63-98C86E554A6D}"/>
              </a:ext>
            </a:extLst>
          </p:cNvPr>
          <p:cNvSpPr>
            <a:spLocks noGrp="1"/>
          </p:cNvSpPr>
          <p:nvPr>
            <p:ph idx="1"/>
          </p:nvPr>
        </p:nvSpPr>
        <p:spPr/>
        <p:txBody>
          <a:bodyPr/>
          <a:lstStyle/>
          <a:p>
            <a:pPr marL="0" indent="0">
              <a:buNone/>
            </a:pPr>
            <a:r>
              <a:rPr lang="el-GR" dirty="0"/>
              <a:t>Εκτός της καθοδικής προστασίας της μεταλλικής κατασκευής, απαραίτητη είναι η βαφή των ελασμάτων με χρώματα και ουσίες. </a:t>
            </a:r>
          </a:p>
          <a:p>
            <a:pPr marL="0" indent="0">
              <a:buNone/>
            </a:pPr>
            <a:endParaRPr lang="el-GR" dirty="0"/>
          </a:p>
          <a:p>
            <a:pPr marL="0" indent="0">
              <a:buNone/>
            </a:pPr>
            <a:r>
              <a:rPr lang="el-GR" dirty="0"/>
              <a:t>Η βασική ιδιότητα των ουσιών ή των χρωμάτων που χρησιμοποιούνται είναι η αυξημένη ηλεκτρική αντίσταση που παρουσιάζουν, με αποτέλεσμα, με την παρουσία τους στην επιφάνεια της κατασκευής να έχουμε άμεση μείωση του ρεύματος διάβρωσης που συνεπάγεται και μείωση του δυναμικού διάβρωσης.</a:t>
            </a:r>
            <a:endParaRPr lang="en-US" dirty="0"/>
          </a:p>
        </p:txBody>
      </p:sp>
    </p:spTree>
    <p:extLst>
      <p:ext uri="{BB962C8B-B14F-4D97-AF65-F5344CB8AC3E}">
        <p14:creationId xmlns:p14="http://schemas.microsoft.com/office/powerpoint/2010/main" val="409262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EC8D5F-745D-0858-FB13-5D4693B50943}"/>
              </a:ext>
            </a:extLst>
          </p:cNvPr>
          <p:cNvSpPr>
            <a:spLocks noGrp="1"/>
          </p:cNvSpPr>
          <p:nvPr>
            <p:ph idx="1"/>
          </p:nvPr>
        </p:nvSpPr>
        <p:spPr/>
        <p:txBody>
          <a:bodyPr/>
          <a:lstStyle/>
          <a:p>
            <a:pPr marL="0" indent="0">
              <a:buNone/>
            </a:pPr>
            <a:r>
              <a:rPr lang="el-GR" dirty="0"/>
              <a:t>Τα επιχρίσματα έχουν δηλαδή μονωτικές ηλεκτρικές ιδιότητες. Βασικός παράγοντας της λειτουργίας μια τέτοιας ουσίας είναι </a:t>
            </a:r>
          </a:p>
          <a:p>
            <a:r>
              <a:rPr lang="el-GR" dirty="0"/>
              <a:t>το πόσο καλά έχει εφαρμοστεί στην επιφάνεια του μετάλλου ή του κράματος, και </a:t>
            </a:r>
          </a:p>
          <a:p>
            <a:r>
              <a:rPr lang="el-GR" dirty="0"/>
              <a:t>τις μηχανικές ιδιότητες της (πχ αντοχή στην κρούση).</a:t>
            </a:r>
          </a:p>
          <a:p>
            <a:pPr marL="0" indent="0">
              <a:buNone/>
            </a:pPr>
            <a:endParaRPr lang="el-GR" dirty="0"/>
          </a:p>
          <a:p>
            <a:pPr marL="0" indent="0">
              <a:buNone/>
            </a:pPr>
            <a:r>
              <a:rPr lang="el-GR" dirty="0"/>
              <a:t>Η επιφάνεια του μετάλλου πρέπει να έχει τραχύτητα τέτοια ώστε να επιτευχθεί η σωστή πρόσφυση της ουσίας. </a:t>
            </a:r>
            <a:endParaRPr lang="en-US" dirty="0"/>
          </a:p>
        </p:txBody>
      </p:sp>
    </p:spTree>
    <p:extLst>
      <p:ext uri="{BB962C8B-B14F-4D97-AF65-F5344CB8AC3E}">
        <p14:creationId xmlns:p14="http://schemas.microsoft.com/office/powerpoint/2010/main" val="1298233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D7537A7-E29D-C6C1-C981-2712A392AF1F}"/>
              </a:ext>
            </a:extLst>
          </p:cNvPr>
          <p:cNvSpPr>
            <a:spLocks noGrp="1"/>
          </p:cNvSpPr>
          <p:nvPr>
            <p:ph idx="1"/>
          </p:nvPr>
        </p:nvSpPr>
        <p:spPr/>
        <p:txBody>
          <a:bodyPr/>
          <a:lstStyle/>
          <a:p>
            <a:pPr marL="0" indent="0">
              <a:buNone/>
            </a:pPr>
            <a:r>
              <a:rPr lang="el-GR" dirty="0"/>
              <a:t>Η αντοχή των επιχρισμάτων στην επιφάνεια των μετάλλων θα πρέπει να είναι μεγάλη γιατί αν αλλοιωθεί θα προκληθεί τοπικά μεγάλη διάβρωση.</a:t>
            </a:r>
          </a:p>
          <a:p>
            <a:pPr marL="0" indent="0">
              <a:buNone/>
            </a:pPr>
            <a:endParaRPr lang="el-GR" dirty="0"/>
          </a:p>
          <a:p>
            <a:pPr marL="0" indent="0">
              <a:buNone/>
            </a:pPr>
            <a:r>
              <a:rPr lang="el-GR" dirty="0"/>
              <a:t>Η κύρια δράση των χρωμάτων είναι να εμποδίζουν, την προσβολή της καλυπτόμενης επιφάνειας του μετάλλου, από τον διαβρωτικό παράγοντα του αέρα ή του νερού. </a:t>
            </a:r>
            <a:endParaRPr lang="en-US" dirty="0"/>
          </a:p>
        </p:txBody>
      </p:sp>
    </p:spTree>
    <p:extLst>
      <p:ext uri="{BB962C8B-B14F-4D97-AF65-F5344CB8AC3E}">
        <p14:creationId xmlns:p14="http://schemas.microsoft.com/office/powerpoint/2010/main" val="2409297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92974E-82B8-4EA2-90D4-76DEEDA43C48}"/>
              </a:ext>
            </a:extLst>
          </p:cNvPr>
          <p:cNvSpPr>
            <a:spLocks noGrp="1"/>
          </p:cNvSpPr>
          <p:nvPr>
            <p:ph idx="1"/>
          </p:nvPr>
        </p:nvSpPr>
        <p:spPr/>
        <p:txBody>
          <a:bodyPr/>
          <a:lstStyle/>
          <a:p>
            <a:pPr marL="0" indent="0">
              <a:buNone/>
            </a:pPr>
            <a:r>
              <a:rPr lang="el-GR" dirty="0"/>
              <a:t>Υπάρχουν πολλές βαφές που παρέχουν εκτός από ηλεκτρική αντίσταση και αντιδιαβρωτική προστασία. Αυτές είναι:</a:t>
            </a:r>
          </a:p>
          <a:p>
            <a:pPr marL="0" indent="0">
              <a:buNone/>
            </a:pPr>
            <a:endParaRPr lang="el-GR" dirty="0"/>
          </a:p>
          <a:p>
            <a:r>
              <a:rPr lang="el-GR" dirty="0"/>
              <a:t>Αντιδιαβρωτικά χρώματα</a:t>
            </a:r>
          </a:p>
          <a:p>
            <a:r>
              <a:rPr lang="el-GR" dirty="0"/>
              <a:t>Χρώματα με πλούσια ανοδικά στοιχεία</a:t>
            </a:r>
          </a:p>
          <a:p>
            <a:r>
              <a:rPr lang="el-GR" dirty="0"/>
              <a:t>Σκόνες αλουμινίου ή μαγνησίου</a:t>
            </a:r>
            <a:endParaRPr lang="en-US" dirty="0"/>
          </a:p>
        </p:txBody>
      </p:sp>
    </p:spTree>
    <p:extLst>
      <p:ext uri="{BB962C8B-B14F-4D97-AF65-F5344CB8AC3E}">
        <p14:creationId xmlns:p14="http://schemas.microsoft.com/office/powerpoint/2010/main" val="1848851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818C3-7275-CCEC-D1D6-A8D987D04361}"/>
              </a:ext>
            </a:extLst>
          </p:cNvPr>
          <p:cNvSpPr>
            <a:spLocks noGrp="1"/>
          </p:cNvSpPr>
          <p:nvPr>
            <p:ph type="title"/>
          </p:nvPr>
        </p:nvSpPr>
        <p:spPr/>
        <p:txBody>
          <a:bodyPr/>
          <a:lstStyle/>
          <a:p>
            <a:r>
              <a:rPr lang="el-GR" dirty="0"/>
              <a:t>Αντιδιαβρωτικά χρώματα</a:t>
            </a:r>
            <a:endParaRPr lang="en-US" dirty="0"/>
          </a:p>
        </p:txBody>
      </p:sp>
      <p:sp>
        <p:nvSpPr>
          <p:cNvPr id="3" name="Θέση περιεχομένου 2">
            <a:extLst>
              <a:ext uri="{FF2B5EF4-FFF2-40B4-BE49-F238E27FC236}">
                <a16:creationId xmlns:a16="http://schemas.microsoft.com/office/drawing/2014/main" id="{0BE9625F-D31C-FD96-EFEB-AB2E901D8C94}"/>
              </a:ext>
            </a:extLst>
          </p:cNvPr>
          <p:cNvSpPr>
            <a:spLocks noGrp="1"/>
          </p:cNvSpPr>
          <p:nvPr>
            <p:ph idx="1"/>
          </p:nvPr>
        </p:nvSpPr>
        <p:spPr/>
        <p:txBody>
          <a:bodyPr/>
          <a:lstStyle/>
          <a:p>
            <a:pPr marL="0" indent="0">
              <a:buNone/>
            </a:pPr>
            <a:r>
              <a:rPr lang="el-GR" dirty="0"/>
              <a:t>Δρουν με την </a:t>
            </a:r>
            <a:r>
              <a:rPr lang="el-GR" dirty="0" err="1"/>
              <a:t>διπολικότητα</a:t>
            </a:r>
            <a:r>
              <a:rPr lang="el-GR" dirty="0"/>
              <a:t> των μορίων τους. Τα θετικά και τα αρνητικά ιόντα (δίπολα) που περιέχουν αναστέλλουν την διάβρωση και παρέχουν προστασία στο βασικό μέταλλο.</a:t>
            </a:r>
          </a:p>
          <a:p>
            <a:pPr marL="0" indent="0">
              <a:buNone/>
            </a:pPr>
            <a:endParaRPr lang="el-GR" dirty="0"/>
          </a:p>
          <a:p>
            <a:pPr marL="0" indent="0">
              <a:buNone/>
            </a:pPr>
            <a:r>
              <a:rPr lang="el-GR" dirty="0"/>
              <a:t>Παραδείγματα τέτοιων χρωμάτων είναι:</a:t>
            </a:r>
          </a:p>
          <a:p>
            <a:pPr marL="0" indent="0">
              <a:buNone/>
            </a:pPr>
            <a:endParaRPr lang="el-GR" dirty="0"/>
          </a:p>
          <a:p>
            <a:pPr marL="0" indent="0">
              <a:buNone/>
            </a:pPr>
            <a:r>
              <a:rPr lang="el-GR" dirty="0" err="1"/>
              <a:t>Χρωμικοερυθρομόλυβδος</a:t>
            </a:r>
            <a:r>
              <a:rPr lang="el-GR" dirty="0"/>
              <a:t> που είναι ο ανοδικότερος αναστολέας και ο </a:t>
            </a:r>
          </a:p>
          <a:p>
            <a:pPr marL="0" indent="0">
              <a:buNone/>
            </a:pPr>
            <a:r>
              <a:rPr lang="el-GR" dirty="0" err="1"/>
              <a:t>Χρωμικοψευδάργυρος</a:t>
            </a:r>
            <a:r>
              <a:rPr lang="el-GR" dirty="0"/>
              <a:t> που είναι ο καθοδικότερος αναστολέας.</a:t>
            </a:r>
            <a:endParaRPr lang="en-US" dirty="0"/>
          </a:p>
        </p:txBody>
      </p:sp>
    </p:spTree>
    <p:extLst>
      <p:ext uri="{BB962C8B-B14F-4D97-AF65-F5344CB8AC3E}">
        <p14:creationId xmlns:p14="http://schemas.microsoft.com/office/powerpoint/2010/main" val="333480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0BA547-2326-59E1-E383-3A5F5D086648}"/>
              </a:ext>
            </a:extLst>
          </p:cNvPr>
          <p:cNvSpPr>
            <a:spLocks noGrp="1"/>
          </p:cNvSpPr>
          <p:nvPr>
            <p:ph type="title"/>
          </p:nvPr>
        </p:nvSpPr>
        <p:spPr/>
        <p:txBody>
          <a:bodyPr/>
          <a:lstStyle/>
          <a:p>
            <a:r>
              <a:rPr lang="el-GR" dirty="0"/>
              <a:t>Χρώματα με πλούσια ανοδικά στοιχεία</a:t>
            </a:r>
            <a:endParaRPr lang="en-US" dirty="0"/>
          </a:p>
        </p:txBody>
      </p:sp>
      <p:sp>
        <p:nvSpPr>
          <p:cNvPr id="3" name="Θέση περιεχομένου 2">
            <a:extLst>
              <a:ext uri="{FF2B5EF4-FFF2-40B4-BE49-F238E27FC236}">
                <a16:creationId xmlns:a16="http://schemas.microsoft.com/office/drawing/2014/main" id="{7731BCFE-E658-E0FC-0C67-DD9EE3283C62}"/>
              </a:ext>
            </a:extLst>
          </p:cNvPr>
          <p:cNvSpPr>
            <a:spLocks noGrp="1"/>
          </p:cNvSpPr>
          <p:nvPr>
            <p:ph idx="1"/>
          </p:nvPr>
        </p:nvSpPr>
        <p:spPr/>
        <p:txBody>
          <a:bodyPr/>
          <a:lstStyle/>
          <a:p>
            <a:pPr marL="0" indent="0">
              <a:buNone/>
            </a:pPr>
            <a:r>
              <a:rPr lang="el-GR" dirty="0"/>
              <a:t>Ένας άλλος τρόπος προστασίας γίνεται με την χρήση χρωμάτων που είναι πλούσια σε ανοδικά στοιχεία ως προς το βασικό μέταλλο.</a:t>
            </a:r>
          </a:p>
          <a:p>
            <a:pPr marL="0" indent="0">
              <a:buNone/>
            </a:pPr>
            <a:endParaRPr lang="el-GR" dirty="0"/>
          </a:p>
          <a:p>
            <a:pPr marL="0" indent="0">
              <a:buNone/>
            </a:pPr>
            <a:r>
              <a:rPr lang="el-GR" dirty="0"/>
              <a:t>Η σκόνη ψευδαργύρου είναι μια εμπορικά διαθέσιμη χρωστική ουσία που πληροί αυτήν την απαίτηση για την επίστρωση του χάλυβα σε περιβάλλον αλμυρού νερού.</a:t>
            </a:r>
            <a:endParaRPr lang="en-US" dirty="0"/>
          </a:p>
        </p:txBody>
      </p:sp>
    </p:spTree>
    <p:extLst>
      <p:ext uri="{BB962C8B-B14F-4D97-AF65-F5344CB8AC3E}">
        <p14:creationId xmlns:p14="http://schemas.microsoft.com/office/powerpoint/2010/main" val="3418644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D7EDF-0E0B-1F89-C5B7-5D4B2968F77A}"/>
              </a:ext>
            </a:extLst>
          </p:cNvPr>
          <p:cNvSpPr>
            <a:spLocks noGrp="1"/>
          </p:cNvSpPr>
          <p:nvPr>
            <p:ph type="title"/>
          </p:nvPr>
        </p:nvSpPr>
        <p:spPr/>
        <p:txBody>
          <a:bodyPr/>
          <a:lstStyle/>
          <a:p>
            <a:r>
              <a:rPr lang="el-GR" dirty="0"/>
              <a:t>Σκόνες αλουμινίου ή μαγνησίου</a:t>
            </a:r>
            <a:endParaRPr lang="en-US" dirty="0"/>
          </a:p>
        </p:txBody>
      </p:sp>
      <p:sp>
        <p:nvSpPr>
          <p:cNvPr id="3" name="Θέση περιεχομένου 2">
            <a:extLst>
              <a:ext uri="{FF2B5EF4-FFF2-40B4-BE49-F238E27FC236}">
                <a16:creationId xmlns:a16="http://schemas.microsoft.com/office/drawing/2014/main" id="{4DBFB157-6D58-1284-E591-6645AB0378BD}"/>
              </a:ext>
            </a:extLst>
          </p:cNvPr>
          <p:cNvSpPr>
            <a:spLocks noGrp="1"/>
          </p:cNvSpPr>
          <p:nvPr>
            <p:ph idx="1"/>
          </p:nvPr>
        </p:nvSpPr>
        <p:spPr/>
        <p:txBody>
          <a:bodyPr/>
          <a:lstStyle/>
          <a:p>
            <a:pPr marL="0" indent="0">
              <a:buNone/>
            </a:pPr>
            <a:r>
              <a:rPr lang="el-GR" dirty="0"/>
              <a:t>Οι σκόνες αυτές μπορούν να λειτουργήσουν ανοδικά. Οι σκόνες αυτές είναι η </a:t>
            </a:r>
            <a:r>
              <a:rPr lang="el-GR" dirty="0" err="1"/>
              <a:t>θυσιαζόμενη</a:t>
            </a:r>
            <a:r>
              <a:rPr lang="el-GR" dirty="0"/>
              <a:t> άνοδος σε σχέση με τον χάλυβα. </a:t>
            </a:r>
          </a:p>
          <a:p>
            <a:pPr marL="0" indent="0">
              <a:buNone/>
            </a:pPr>
            <a:endParaRPr lang="el-GR" dirty="0"/>
          </a:p>
          <a:p>
            <a:pPr marL="0" indent="0">
              <a:buNone/>
            </a:pPr>
            <a:r>
              <a:rPr lang="el-GR" dirty="0"/>
              <a:t>Αντιπροσωπευτικό είδος των χρωμάτων αυτών είναι το </a:t>
            </a:r>
            <a:r>
              <a:rPr lang="en-US" dirty="0"/>
              <a:t>Zinc </a:t>
            </a:r>
            <a:r>
              <a:rPr lang="en-US" dirty="0" err="1"/>
              <a:t>RichEpoxy</a:t>
            </a:r>
            <a:r>
              <a:rPr lang="en-US" dirty="0"/>
              <a:t> </a:t>
            </a:r>
            <a:r>
              <a:rPr lang="el-GR" dirty="0"/>
              <a:t>με 90% περιεκτικότητα σε ψευδάργυρο.</a:t>
            </a:r>
            <a:endParaRPr lang="en-US" dirty="0"/>
          </a:p>
        </p:txBody>
      </p:sp>
    </p:spTree>
    <p:extLst>
      <p:ext uri="{BB962C8B-B14F-4D97-AF65-F5344CB8AC3E}">
        <p14:creationId xmlns:p14="http://schemas.microsoft.com/office/powerpoint/2010/main" val="333381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2950F-E0FB-A889-E736-7FB18CED6075}"/>
              </a:ext>
            </a:extLst>
          </p:cNvPr>
          <p:cNvSpPr>
            <a:spLocks noGrp="1"/>
          </p:cNvSpPr>
          <p:nvPr>
            <p:ph type="title"/>
          </p:nvPr>
        </p:nvSpPr>
        <p:spPr/>
        <p:txBody>
          <a:bodyPr/>
          <a:lstStyle/>
          <a:p>
            <a:r>
              <a:rPr lang="el-GR" dirty="0"/>
              <a:t>Αλουμίνιο</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F81B178-57BA-DCC2-7378-7399B51F4E15}"/>
                  </a:ext>
                </a:extLst>
              </p:cNvPr>
              <p:cNvSpPr>
                <a:spLocks noGrp="1"/>
              </p:cNvSpPr>
              <p:nvPr>
                <p:ph idx="1"/>
              </p:nvPr>
            </p:nvSpPr>
            <p:spPr/>
            <p:txBody>
              <a:bodyPr/>
              <a:lstStyle/>
              <a:p>
                <a:pPr marL="0" indent="0">
                  <a:buNone/>
                </a:pPr>
                <a:r>
                  <a:rPr lang="el-GR" dirty="0"/>
                  <a:t>Το αλουμίνιο είναι και αυτό </a:t>
                </a:r>
                <a:r>
                  <a:rPr lang="el-GR" dirty="0" err="1"/>
                  <a:t>ναυπηγικό</a:t>
                </a:r>
                <a:r>
                  <a:rPr lang="el-GR" dirty="0"/>
                  <a:t> υλικό. Έχει μέγιστη δυνατή φόρτιση είναι 2,7 </a:t>
                </a:r>
                <a:r>
                  <a:rPr lang="en-US" dirty="0" err="1"/>
                  <a:t>tn</a:t>
                </a:r>
                <a:r>
                  <a:rPr lang="en-US" dirty="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l-GR" b="0" i="0" smtClean="0">
                        <a:latin typeface="Cambria Math" panose="02040503050406030204" pitchFamily="18" charset="0"/>
                      </a:rPr>
                      <m:t>, </m:t>
                    </m:r>
                  </m:oMath>
                </a14:m>
                <a:r>
                  <a:rPr lang="el-GR" dirty="0"/>
                  <a:t>μικρότερη από χάλυβα για αυτό χρησιμοποιείται σε κατασκευές μικρότερου βάρους. (ταχύπλοα ή σε πλοία με μικρό </a:t>
                </a:r>
                <a:r>
                  <a:rPr lang="en-US" dirty="0"/>
                  <a:t>WLS (Weighted least squares)</a:t>
                </a:r>
                <a:r>
                  <a:rPr lang="el-GR" dirty="0"/>
                  <a:t>.</a:t>
                </a:r>
                <a:endParaRPr lang="en-US" dirty="0"/>
              </a:p>
              <a:p>
                <a:pPr marL="0" indent="0">
                  <a:buNone/>
                </a:pPr>
                <a:endParaRPr lang="el-GR" dirty="0"/>
              </a:p>
              <a:p>
                <a:pPr marL="0" indent="0">
                  <a:buNone/>
                </a:pPr>
                <a:r>
                  <a:rPr lang="el-GR" dirty="0"/>
                  <a:t>Το αλουμίνιο έχει χαμηλό μέτρο ελαστικότητας, χρησιμοποιείται για την κατασκευή πλοίων μικρού μήκους.</a:t>
                </a:r>
              </a:p>
              <a:p>
                <a:pPr marL="0" indent="0">
                  <a:buNone/>
                </a:pPr>
                <a:r>
                  <a:rPr lang="el-GR" dirty="0"/>
                  <a:t>Επίσης έχει χαμηλή θερμοκρασία τήξης 640 – 660</a:t>
                </a:r>
                <a:r>
                  <a:rPr lang="en-US" dirty="0"/>
                  <a:t>C </a:t>
                </a:r>
                <a:r>
                  <a:rPr lang="el-GR" dirty="0"/>
                  <a:t>και λιώνει σε περίπτωση πυρκαγιάς.</a:t>
                </a:r>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CF81B178-57BA-DCC2-7378-7399B51F4E1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l-GR">
                    <a:noFill/>
                  </a:rPr>
                  <a:t> </a:t>
                </a:r>
              </a:p>
            </p:txBody>
          </p:sp>
        </mc:Fallback>
      </mc:AlternateContent>
    </p:spTree>
    <p:extLst>
      <p:ext uri="{BB962C8B-B14F-4D97-AF65-F5344CB8AC3E}">
        <p14:creationId xmlns:p14="http://schemas.microsoft.com/office/powerpoint/2010/main" val="367134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6E8C4F-0FD5-D4C7-2959-7C9482CE0777}"/>
              </a:ext>
            </a:extLst>
          </p:cNvPr>
          <p:cNvSpPr>
            <a:spLocks noGrp="1"/>
          </p:cNvSpPr>
          <p:nvPr>
            <p:ph idx="1"/>
          </p:nvPr>
        </p:nvSpPr>
        <p:spPr>
          <a:xfrm>
            <a:off x="838200" y="1253331"/>
            <a:ext cx="10515600" cy="4351338"/>
          </a:xfrm>
        </p:spPr>
        <p:txBody>
          <a:bodyPr/>
          <a:lstStyle/>
          <a:p>
            <a:pPr marL="0" indent="0">
              <a:buNone/>
            </a:pPr>
            <a:r>
              <a:rPr lang="el-GR" dirty="0"/>
              <a:t>Ως υλικό έχει μεγάλη αντίσταση στην διάβρωση εξαιτίας του στρώματος οξειδίου που δημιουργείται στην επιφάνεια. Όταν όμως απαλειφθεί η προστασία έχουμε διάβρωση με γρήγορους ρυθμούς.</a:t>
            </a:r>
          </a:p>
          <a:p>
            <a:pPr marL="0" indent="0">
              <a:buNone/>
            </a:pPr>
            <a:endParaRPr lang="el-GR" dirty="0"/>
          </a:p>
          <a:p>
            <a:pPr marL="0" indent="0">
              <a:buNone/>
            </a:pPr>
            <a:r>
              <a:rPr lang="el-GR" dirty="0"/>
              <a:t>Αυτό αποτελεί πρόβλημα στο θαλάσσιο περιβάλλον που είναι άκρως διαβρωτικό.</a:t>
            </a:r>
          </a:p>
          <a:p>
            <a:pPr marL="0" indent="0">
              <a:buNone/>
            </a:pPr>
            <a:endParaRPr lang="el-GR" dirty="0"/>
          </a:p>
          <a:p>
            <a:pPr marL="0" indent="0">
              <a:buNone/>
            </a:pPr>
            <a:r>
              <a:rPr lang="el-GR" dirty="0"/>
              <a:t>Σε πολλές περιπτώσεις γίνεται χρήση του μόνο σε υπερκατασκευές χαλύβδινων πλοίων για μείωση συνολικού βάρους.</a:t>
            </a:r>
          </a:p>
        </p:txBody>
      </p:sp>
    </p:spTree>
    <p:extLst>
      <p:ext uri="{BB962C8B-B14F-4D97-AF65-F5344CB8AC3E}">
        <p14:creationId xmlns:p14="http://schemas.microsoft.com/office/powerpoint/2010/main" val="397542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A64BE-3C63-3ABD-4C5D-036B40E241F0}"/>
              </a:ext>
            </a:extLst>
          </p:cNvPr>
          <p:cNvSpPr>
            <a:spLocks noGrp="1"/>
          </p:cNvSpPr>
          <p:nvPr>
            <p:ph type="title"/>
          </p:nvPr>
        </p:nvSpPr>
        <p:spPr/>
        <p:txBody>
          <a:bodyPr/>
          <a:lstStyle/>
          <a:p>
            <a:r>
              <a:rPr lang="el-GR" dirty="0"/>
              <a:t>Ανοξείδωτος χάλυβας (</a:t>
            </a:r>
            <a:r>
              <a:rPr lang="en-US" dirty="0"/>
              <a:t>stainless steel)</a:t>
            </a:r>
            <a:endParaRPr lang="el-GR" dirty="0"/>
          </a:p>
        </p:txBody>
      </p:sp>
      <p:sp>
        <p:nvSpPr>
          <p:cNvPr id="3" name="Θέση περιεχομένου 2">
            <a:extLst>
              <a:ext uri="{FF2B5EF4-FFF2-40B4-BE49-F238E27FC236}">
                <a16:creationId xmlns:a16="http://schemas.microsoft.com/office/drawing/2014/main" id="{FB890121-A8C5-263D-6472-E7E8990B7BC9}"/>
              </a:ext>
            </a:extLst>
          </p:cNvPr>
          <p:cNvSpPr>
            <a:spLocks noGrp="1"/>
          </p:cNvSpPr>
          <p:nvPr>
            <p:ph idx="1"/>
          </p:nvPr>
        </p:nvSpPr>
        <p:spPr/>
        <p:txBody>
          <a:bodyPr/>
          <a:lstStyle/>
          <a:p>
            <a:pPr marL="0" indent="0">
              <a:buNone/>
            </a:pPr>
            <a:r>
              <a:rPr lang="el-GR" dirty="0"/>
              <a:t>Είναι ένα αρκετά ανθεκτικό υλικό με μεγάλη περιεκτικότητα σε χρώμιο και νικέλιο.</a:t>
            </a:r>
          </a:p>
          <a:p>
            <a:pPr marL="0" indent="0">
              <a:buNone/>
            </a:pPr>
            <a:r>
              <a:rPr lang="el-GR" dirty="0"/>
              <a:t>Όπως και το αλουμίνιο, το χρώμιο δημιουργεί στρώματα οξειδίου που επιβραδύνουν την διάβρωση του βασικού μετάλλου.</a:t>
            </a:r>
          </a:p>
          <a:p>
            <a:pPr marL="0" indent="0">
              <a:buNone/>
            </a:pPr>
            <a:endParaRPr lang="el-GR" dirty="0"/>
          </a:p>
          <a:p>
            <a:pPr marL="0" indent="0">
              <a:buNone/>
            </a:pPr>
            <a:r>
              <a:rPr lang="el-GR" dirty="0"/>
              <a:t>Χρησιμοποιείται ως υλικό δεξαμενών των πλοίων μεταφοράς φυσικού αερίου, επειδή έχει άριστη συμπεριφορά με το φορτίο σε χαμηλές θερμοκρασίες.</a:t>
            </a:r>
          </a:p>
          <a:p>
            <a:pPr marL="0" indent="0">
              <a:buNone/>
            </a:pPr>
            <a:r>
              <a:rPr lang="el-GR" dirty="0"/>
              <a:t> </a:t>
            </a:r>
          </a:p>
        </p:txBody>
      </p:sp>
    </p:spTree>
    <p:extLst>
      <p:ext uri="{BB962C8B-B14F-4D97-AF65-F5344CB8AC3E}">
        <p14:creationId xmlns:p14="http://schemas.microsoft.com/office/powerpoint/2010/main" val="153022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754784-A427-EFC6-A1CA-12A597B782E5}"/>
              </a:ext>
            </a:extLst>
          </p:cNvPr>
          <p:cNvSpPr>
            <a:spLocks noGrp="1"/>
          </p:cNvSpPr>
          <p:nvPr>
            <p:ph idx="1"/>
          </p:nvPr>
        </p:nvSpPr>
        <p:spPr>
          <a:xfrm>
            <a:off x="838200" y="1201271"/>
            <a:ext cx="10515600" cy="4975692"/>
          </a:xfrm>
        </p:spPr>
        <p:txBody>
          <a:bodyPr/>
          <a:lstStyle/>
          <a:p>
            <a:pPr marL="0" indent="0">
              <a:buNone/>
            </a:pPr>
            <a:r>
              <a:rPr lang="el-GR" dirty="0"/>
              <a:t>Υπάρχουν όμως 2 προβλήματα που καθιστούν τον ανοξείδωτο χάλυβα ακατάλληλο για μεταλλική κατασκευή.</a:t>
            </a:r>
          </a:p>
          <a:p>
            <a:pPr marL="0" indent="0">
              <a:buNone/>
            </a:pPr>
            <a:endParaRPr lang="el-GR" dirty="0"/>
          </a:p>
          <a:p>
            <a:pPr marL="514350" indent="-514350">
              <a:buFont typeface="+mj-lt"/>
              <a:buAutoNum type="arabicPeriod"/>
            </a:pPr>
            <a:r>
              <a:rPr lang="el-GR" dirty="0"/>
              <a:t>Φθορά συγκόλλησης: Το υλικό κατά την συγκόλληση χάνει την </a:t>
            </a:r>
            <a:r>
              <a:rPr lang="el-GR" dirty="0" err="1"/>
              <a:t>κραμμάτωση</a:t>
            </a:r>
            <a:r>
              <a:rPr lang="el-GR" dirty="0"/>
              <a:t> του και διαβρώνεται ευκολότερα.</a:t>
            </a:r>
          </a:p>
          <a:p>
            <a:pPr marL="514350" indent="-514350">
              <a:buFont typeface="+mj-lt"/>
              <a:buAutoNum type="arabicPeriod"/>
            </a:pPr>
            <a:endParaRPr lang="el-GR" dirty="0"/>
          </a:p>
          <a:p>
            <a:pPr marL="514350" indent="-514350">
              <a:buFont typeface="+mj-lt"/>
              <a:buAutoNum type="arabicPeriod"/>
            </a:pPr>
            <a:r>
              <a:rPr lang="el-GR" dirty="0"/>
              <a:t>Διάβρωση με βελονισμούς – όταν ο ανοξείδωτος χάλυβας είναι εμβαπτισμένος στο νερό, δεν υπάρχει οξυγόνο για την διατήρηση του στρώματος και υπάρχει τοπική διάβρωση. </a:t>
            </a:r>
          </a:p>
          <a:p>
            <a:pPr marL="0" indent="0">
              <a:buNone/>
            </a:pPr>
            <a:endParaRPr lang="el-GR" dirty="0"/>
          </a:p>
        </p:txBody>
      </p:sp>
    </p:spTree>
    <p:extLst>
      <p:ext uri="{BB962C8B-B14F-4D97-AF65-F5344CB8AC3E}">
        <p14:creationId xmlns:p14="http://schemas.microsoft.com/office/powerpoint/2010/main" val="15427013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2904</Words>
  <Application>Microsoft Office PowerPoint</Application>
  <PresentationFormat>Ευρεία οθόνη</PresentationFormat>
  <Paragraphs>234</Paragraphs>
  <Slides>58</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58</vt:i4>
      </vt:variant>
    </vt:vector>
  </HeadingPairs>
  <TitlesOfParts>
    <vt:vector size="63" baseType="lpstr">
      <vt:lpstr>Arial</vt:lpstr>
      <vt:lpstr>Calibri</vt:lpstr>
      <vt:lpstr>Calibri Light</vt:lpstr>
      <vt:lpstr>Cambria Math</vt:lpstr>
      <vt:lpstr>Θέμα του Office</vt:lpstr>
      <vt:lpstr>Διάβρωση και τα συναφή προβλήματα</vt:lpstr>
      <vt:lpstr>Βασικά ναυπηγικά υλικά</vt:lpstr>
      <vt:lpstr>Παρουσίαση του PowerPoint</vt:lpstr>
      <vt:lpstr>Παρουσίαση του PowerPoint</vt:lpstr>
      <vt:lpstr>Παρουσίαση του PowerPoint</vt:lpstr>
      <vt:lpstr>Αλουμίνιο</vt:lpstr>
      <vt:lpstr>Παρουσίαση του PowerPoint</vt:lpstr>
      <vt:lpstr>Ανοξείδωτος χάλυβας (stainless steel)</vt:lpstr>
      <vt:lpstr>Παρουσίαση του PowerPoint</vt:lpstr>
      <vt:lpstr>Διαδικασίες και είδη διάβρωσης. Διαχωρισμός της από άλλες διαδικασίες φθοράς.</vt:lpstr>
      <vt:lpstr>Χημική διάβρωση (Chemical Corrosion)</vt:lpstr>
      <vt:lpstr>Παρουσίαση του PowerPoint</vt:lpstr>
      <vt:lpstr>Ηλεκτροχημική διάβρωση</vt:lpstr>
      <vt:lpstr>Παρουσίαση του PowerPoint</vt:lpstr>
      <vt:lpstr>Αναλυτικά</vt:lpstr>
      <vt:lpstr>Παρουσίαση του PowerPoint</vt:lpstr>
      <vt:lpstr>Παρουσίαση του PowerPoint</vt:lpstr>
      <vt:lpstr>Παρουσίαση του PowerPoint</vt:lpstr>
      <vt:lpstr>Άλλες μορφές διάβρωσης</vt:lpstr>
      <vt:lpstr>1. Ατμοσφαιρική διάβρωση</vt:lpstr>
      <vt:lpstr>Παρουσίαση του PowerPoint</vt:lpstr>
      <vt:lpstr>2. Διάβρωση από ρεύματα διαφυγής ή μαγνητικά πεδία</vt:lpstr>
      <vt:lpstr>Παρουσίαση του PowerPoint</vt:lpstr>
      <vt:lpstr>3. Βιολογική ή μικροβιολογική διάβρωση</vt:lpstr>
      <vt:lpstr>Παρουσίαση του PowerPoint</vt:lpstr>
      <vt:lpstr>4. Φθορά από μηχανικούς παράγοντες</vt:lpstr>
      <vt:lpstr>1. Φθορά από τριβή</vt:lpstr>
      <vt:lpstr>2. Σπηλαίωση</vt:lpstr>
      <vt:lpstr>3. Η διάβρωση με μηχανική καταπόνηση</vt:lpstr>
      <vt:lpstr>Ηλεκτρολύτες στο θαλάσσιο περιβάλλον</vt:lpstr>
      <vt:lpstr>Συνθήκες εμφάνισης αντιδράσεων γαλβανικής διάβρωσης στο πλοίο, συνδέσεις υπερκατασκευών</vt:lpstr>
      <vt:lpstr>Παρουσίαση του PowerPoint</vt:lpstr>
      <vt:lpstr>Παρουσίαση του PowerPoint</vt:lpstr>
      <vt:lpstr>Βασικές μέθοδοι πρόληψης διάβρωσης</vt:lpstr>
      <vt:lpstr>Παρουσίαση του PowerPoint</vt:lpstr>
      <vt:lpstr>Παρουσίαση του PowerPoint</vt:lpstr>
      <vt:lpstr>Είδη καθοδικής προστασίας</vt:lpstr>
      <vt:lpstr>1. Καθοδική προστασία με θυσιαζόμενα ηλεκτρόδια</vt:lpstr>
      <vt:lpstr>Παρουσίαση του PowerPoint</vt:lpstr>
      <vt:lpstr>Παρουσίαση του PowerPoint</vt:lpstr>
      <vt:lpstr>Παρουσίαση του PowerPoint</vt:lpstr>
      <vt:lpstr>Παρουσίαση του PowerPoint</vt:lpstr>
      <vt:lpstr>Καθοδική προστασία με την βοήθεια εξωτερικής ηλεκτρικής τάσης</vt:lpstr>
      <vt:lpstr>Παρουσίαση του PowerPoint</vt:lpstr>
      <vt:lpstr>Παρουσίαση του PowerPoint</vt:lpstr>
      <vt:lpstr>Παρουσίαση του PowerPoint</vt:lpstr>
      <vt:lpstr>Σύγκριση των καθοδικών τρόπων </vt:lpstr>
      <vt:lpstr>Ανοδικοί τρόποι προστασίας</vt:lpstr>
      <vt:lpstr>Ανοδική προστασία με θυσιαζόμενα ηλεκτρόδια</vt:lpstr>
      <vt:lpstr>Παρουσίαση του PowerPoint</vt:lpstr>
      <vt:lpstr>Μειονέκτημα της μεθόδου ανοδικής διάβρωσης με θυσιαζόμενα ηλεκτρόδια</vt:lpstr>
      <vt:lpstr>2. Προστασία με επιχρίσματα </vt:lpstr>
      <vt:lpstr>Παρουσίαση του PowerPoint</vt:lpstr>
      <vt:lpstr>Παρουσίαση του PowerPoint</vt:lpstr>
      <vt:lpstr>Παρουσίαση του PowerPoint</vt:lpstr>
      <vt:lpstr>Αντιδιαβρωτικά χρώματα</vt:lpstr>
      <vt:lpstr>Χρώματα με πλούσια ανοδικά στοιχεία</vt:lpstr>
      <vt:lpstr>Σκόνες αλουμινίου ή μαγνησίου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Διάβρωση και τα συναφή προβλήματα</dc:title>
  <dc:creator>Κυριάκος Καρακαλπακίδης</dc:creator>
  <cp:lastModifiedBy>Κυριάκος Καρακαλπακίδης</cp:lastModifiedBy>
  <cp:revision>10</cp:revision>
  <dcterms:created xsi:type="dcterms:W3CDTF">2024-05-09T09:20:53Z</dcterms:created>
  <dcterms:modified xsi:type="dcterms:W3CDTF">2024-06-08T09:06:39Z</dcterms:modified>
</cp:coreProperties>
</file>