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93" r:id="rId5"/>
    <p:sldId id="294" r:id="rId6"/>
    <p:sldId id="295" r:id="rId7"/>
    <p:sldId id="296" r:id="rId8"/>
    <p:sldId id="297" r:id="rId9"/>
    <p:sldId id="298" r:id="rId10"/>
    <p:sldId id="299" r:id="rId11"/>
    <p:sldId id="300" r:id="rId12"/>
    <p:sldId id="301" r:id="rId13"/>
    <p:sldId id="304" r:id="rId14"/>
    <p:sldId id="305" r:id="rId15"/>
    <p:sldId id="306" r:id="rId16"/>
    <p:sldId id="307" r:id="rId17"/>
    <p:sldId id="308" r:id="rId18"/>
    <p:sldId id="309" r:id="rId19"/>
    <p:sldId id="31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9" autoAdjust="0"/>
    <p:restoredTop sz="94619" autoAdjust="0"/>
  </p:normalViewPr>
  <p:slideViewPr>
    <p:cSldViewPr snapToGrid="0">
      <p:cViewPr varScale="1">
        <p:scale>
          <a:sx n="72" d="100"/>
          <a:sy n="72" d="100"/>
        </p:scale>
        <p:origin x="56" y="15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1/9/2024</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71344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203008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899999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280400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1/9/2024</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157960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819987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37686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71967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97824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1/9/2024</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268863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1/9/2024</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91304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1/9/2024</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113215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s://www.mixanitouxronou.gr/poia-itan-ta-mayra-karavia-poy-itan-o-fovos-ton-othomanon-sto-aigaio-i-peiratiki-drasi-toy-kolokotroni-kai-i-kontra-ton-mayromichalidon-me-toys-mantoyvaloys-sto-tainaro/" TargetMode="External"/><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s://trikkipress.gr/%CE%B2-%CF%81%CE%B1%CF%86%CE%B1%CE%B7%CE%BB%CE%AF%CE%B4%CE%B7%CF%82-%CE%BF-%CE%B8%CE%AC%CE%BD%CE%B1%CF%84%CE%BF%CF%82-%CE%B5%CE%BD%CF%8C%CF%82-%CE%AE%CF%81%CF%89%CE%B1/" TargetMode="Externa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hyperlink" Target="https://www.tradewindsnews.com/twplus/angelicoussis-ancestors-they-were-no-angels-/1-1-756485"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F73848-91FE-4D29-B0DC-BFC40841668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839"/>
            <a:ext cx="12191980" cy="6858000"/>
          </a:xfrm>
          <a:prstGeom prst="rect">
            <a:avLst/>
          </a:prstGeom>
        </p:spPr>
      </p:pic>
      <p:sp>
        <p:nvSpPr>
          <p:cNvPr id="89" name="Rectangle 88">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91" name="Rectangle 90">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033793" y="2355458"/>
            <a:ext cx="4788087" cy="2216542"/>
          </a:xfrm>
        </p:spPr>
        <p:txBody>
          <a:bodyPr>
            <a:normAutofit fontScale="90000"/>
          </a:bodyPr>
          <a:lstStyle/>
          <a:p>
            <a:r>
              <a:rPr lang="el-GR" sz="4400" dirty="0">
                <a:solidFill>
                  <a:schemeClr val="tx1"/>
                </a:solidFill>
              </a:rPr>
              <a:t>Η ΕΛΛΗΝΙΚΗ ΝΑΥΤΙΛΙΑ ΚΑΙ ΤΟ ΕΜΠΟΡΙΟ ΣΤΑ ΧΡΟΝΙΑ ΤΗΣ ΟΘΩΜΑΝΙΚΗΣ ΑΥΤΟΚΡΑΤΟΡΙΑΣ</a:t>
            </a:r>
            <a:endParaRPr lang="en-US" sz="4400" dirty="0">
              <a:solidFill>
                <a:schemeClr val="tx1"/>
              </a:solidFill>
            </a:endParaRPr>
          </a:p>
        </p:txBody>
      </p:sp>
    </p:spTree>
    <p:extLst>
      <p:ext uri="{BB962C8B-B14F-4D97-AF65-F5344CB8AC3E}">
        <p14:creationId xmlns:p14="http://schemas.microsoft.com/office/powerpoint/2010/main" val="426968152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29DA47E-EA15-AEA1-5795-6FA6D0DB1D4E}"/>
              </a:ext>
            </a:extLst>
          </p:cNvPr>
          <p:cNvSpPr>
            <a:spLocks noGrp="1"/>
          </p:cNvSpPr>
          <p:nvPr>
            <p:ph type="body" sz="half" idx="2"/>
          </p:nvPr>
        </p:nvSpPr>
        <p:spPr>
          <a:xfrm>
            <a:off x="8282866" y="435006"/>
            <a:ext cx="3551068" cy="6001305"/>
          </a:xfrm>
        </p:spPr>
        <p:txBody>
          <a:bodyPr>
            <a:normAutofit fontScale="85000" lnSpcReduction="10000"/>
          </a:bodyPr>
          <a:lstStyle/>
          <a:p>
            <a:pPr>
              <a:lnSpc>
                <a:spcPct val="107000"/>
              </a:lnSpc>
              <a:spcAft>
                <a:spcPts val="800"/>
              </a:spcAft>
            </a:pPr>
            <a:r>
              <a:rPr lang="el-GR" dirty="0">
                <a:latin typeface="Calibri" panose="020F0502020204030204" pitchFamily="34" charset="0"/>
                <a:ea typeface="Calibri" panose="020F0502020204030204" pitchFamily="34" charset="0"/>
                <a:cs typeface="Calibri" panose="020F0502020204030204" pitchFamily="34" charset="0"/>
              </a:rPr>
              <a:t>Στη Μάνη αναπτύχθηκε μια ιδιότυπη μορφή πειρατείας η οποία έγινε γνωστή ως πειρατεία </a:t>
            </a:r>
            <a:r>
              <a:rPr lang="el-GR" dirty="0" err="1">
                <a:latin typeface="Calibri" panose="020F0502020204030204" pitchFamily="34" charset="0"/>
                <a:ea typeface="Calibri" panose="020F0502020204030204" pitchFamily="34" charset="0"/>
                <a:cs typeface="Calibri" panose="020F0502020204030204" pitchFamily="34" charset="0"/>
              </a:rPr>
              <a:t>απ΄τη</a:t>
            </a:r>
            <a:r>
              <a:rPr lang="el-GR" dirty="0">
                <a:latin typeface="Calibri" panose="020F0502020204030204" pitchFamily="34" charset="0"/>
                <a:ea typeface="Calibri" panose="020F0502020204030204" pitchFamily="34" charset="0"/>
                <a:cs typeface="Calibri" panose="020F0502020204030204" pitchFamily="34" charset="0"/>
              </a:rPr>
              <a:t> στεριά. </a:t>
            </a:r>
          </a:p>
          <a:p>
            <a:pPr>
              <a:lnSpc>
                <a:spcPct val="107000"/>
              </a:lnSpc>
              <a:spcAft>
                <a:spcPts val="800"/>
              </a:spcAft>
            </a:pPr>
            <a:r>
              <a:rPr lang="el-GR" dirty="0">
                <a:latin typeface="Calibri" panose="020F0502020204030204" pitchFamily="34" charset="0"/>
                <a:ea typeface="Calibri" panose="020F0502020204030204" pitchFamily="34" charset="0"/>
                <a:cs typeface="Calibri" panose="020F0502020204030204" pitchFamily="34" charset="0"/>
              </a:rPr>
              <a:t>Οι Μανιάτες ξεγελούσαν με κόλπο τα πλοία τη νύχτα ανάβοντας φώτα στη στεριά και τα παρέσυραν στα βράχια. Αυτό γινόταν γιατί οι καπετάνιοι βλέποντας τα φώτα θεωρούσαν ότι έφταναν σε κάποιο λιμάνι ή χωριουδάκι με αποτέλεσμα να οδηγούνται στα βράχια και να τσακίζουν τα καράβια τους. Τότε εφορμούσαν οι Μανιάτες και τα κούρσευαν.</a:t>
            </a:r>
          </a:p>
          <a:p>
            <a:pPr>
              <a:lnSpc>
                <a:spcPct val="107000"/>
              </a:lnSpc>
              <a:spcAft>
                <a:spcPts val="800"/>
              </a:spcAft>
            </a:pPr>
            <a:r>
              <a:rPr lang="el-GR" dirty="0">
                <a:latin typeface="Calibri" panose="020F0502020204030204" pitchFamily="34" charset="0"/>
                <a:ea typeface="Calibri" panose="020F0502020204030204" pitchFamily="34" charset="0"/>
                <a:cs typeface="Calibri" panose="020F0502020204030204" pitchFamily="34" charset="0"/>
              </a:rPr>
              <a:t>Γνωστό είναι επίσης ότι οι παπάδες που συνόδευαν τους πειρατές στα πλοία τους για να τους εξομολογούν και να τους δίνουν άφεση αμαρτιών, έπαιρναν το 10% της λείας συμπεριλαμβανομένων και των μοναχών. </a:t>
            </a:r>
          </a:p>
          <a:p>
            <a:pPr>
              <a:lnSpc>
                <a:spcPct val="107000"/>
              </a:lnSpc>
              <a:spcAft>
                <a:spcPts val="800"/>
              </a:spcAft>
            </a:pPr>
            <a:r>
              <a:rPr lang="el-GR" dirty="0">
                <a:latin typeface="Calibri" panose="020F0502020204030204" pitchFamily="34" charset="0"/>
                <a:ea typeface="Calibri" panose="020F0502020204030204" pitchFamily="34" charset="0"/>
                <a:cs typeface="Calibri" panose="020F0502020204030204" pitchFamily="34" charset="0"/>
              </a:rPr>
              <a:t>Οι μοναχοί στη Μάνη ήταν αυτοί που επόπτευαν το πέλαγος περιμένοντας να φανεί κάποιο πλοίο για να το κουρσέψουν οι Μανιάτες.</a:t>
            </a:r>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283B26DD-B7A4-181E-60DE-B626B4D56CA2}"/>
              </a:ext>
            </a:extLst>
          </p:cNvPr>
          <p:cNvSpPr txBox="1"/>
          <p:nvPr/>
        </p:nvSpPr>
        <p:spPr>
          <a:xfrm>
            <a:off x="1108229" y="5943601"/>
            <a:ext cx="4014187" cy="306280"/>
          </a:xfrm>
          <a:prstGeom prst="rect">
            <a:avLst/>
          </a:prstGeom>
          <a:noFill/>
        </p:spPr>
        <p:txBody>
          <a:bodyPr wrap="square" rtlCol="0">
            <a:spAutoFit/>
          </a:bodyPr>
          <a:lstStyle/>
          <a:p>
            <a:r>
              <a:rPr lang="el-GR" sz="1400" dirty="0"/>
              <a:t>Μανιάτες κάνουν επίθεση σε προσαραγμένο πλοίο.</a:t>
            </a:r>
            <a:endParaRPr lang="en-US" sz="1400" dirty="0"/>
          </a:p>
        </p:txBody>
      </p:sp>
      <p:pic>
        <p:nvPicPr>
          <p:cNvPr id="6" name="Content Placeholder 5">
            <a:extLst>
              <a:ext uri="{FF2B5EF4-FFF2-40B4-BE49-F238E27FC236}">
                <a16:creationId xmlns:a16="http://schemas.microsoft.com/office/drawing/2014/main" id="{319BD54E-D511-8D5D-375C-CD2FA18DA7D6}"/>
              </a:ext>
            </a:extLst>
          </p:cNvPr>
          <p:cNvPicPr>
            <a:picLocks noGrp="1" noChangeAspect="1"/>
          </p:cNvPicPr>
          <p:nvPr>
            <p:ph idx="1"/>
          </p:nvPr>
        </p:nvPicPr>
        <p:blipFill>
          <a:blip r:embed="rId2"/>
          <a:stretch>
            <a:fillRect/>
          </a:stretch>
        </p:blipFill>
        <p:spPr>
          <a:xfrm>
            <a:off x="327686" y="843379"/>
            <a:ext cx="7654832" cy="4918229"/>
          </a:xfrm>
        </p:spPr>
      </p:pic>
    </p:spTree>
    <p:extLst>
      <p:ext uri="{BB962C8B-B14F-4D97-AF65-F5344CB8AC3E}">
        <p14:creationId xmlns:p14="http://schemas.microsoft.com/office/powerpoint/2010/main" val="3197896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29DA47E-EA15-AEA1-5795-6FA6D0DB1D4E}"/>
              </a:ext>
            </a:extLst>
          </p:cNvPr>
          <p:cNvSpPr>
            <a:spLocks noGrp="1"/>
          </p:cNvSpPr>
          <p:nvPr>
            <p:ph type="body" sz="half" idx="2"/>
          </p:nvPr>
        </p:nvSpPr>
        <p:spPr>
          <a:xfrm>
            <a:off x="8282866" y="435006"/>
            <a:ext cx="3551068" cy="6001305"/>
          </a:xfrm>
        </p:spPr>
        <p:txBody>
          <a:bodyPr>
            <a:normAutofit/>
          </a:bodyPr>
          <a:lstStyle/>
          <a:p>
            <a:pPr>
              <a:lnSpc>
                <a:spcPct val="107000"/>
              </a:lnSpc>
              <a:spcAft>
                <a:spcPts val="800"/>
              </a:spcAft>
            </a:pPr>
            <a:r>
              <a:rPr lang="el-GR" dirty="0">
                <a:latin typeface="Calibri" panose="020F0502020204030204" pitchFamily="34" charset="0"/>
                <a:ea typeface="Calibri" panose="020F0502020204030204" pitchFamily="34" charset="0"/>
                <a:cs typeface="Calibri" panose="020F0502020204030204" pitchFamily="34" charset="0"/>
              </a:rPr>
              <a:t>Η περίοδος της οθωμανικής κατοχής στον ελληνικό χώρο υπήρξε αφορμή για να αναπτυχθεί περισσότερο η ελληνική πειρατεία που συνδέθηκε και με την αντίσταση κατά του οθωμανικού κατεστημένου και κατέληξε να προλειάνει το έδαφος για την ανάπτυξη των επαναστατικών κινημάτων κυρίως στα νησιά. Η πειρατεία συνετέλεσε σημαντικά στην Επανάσταση του 1821 ενώ και τα νησιά του Αιγαίου απολάμβαναν μεγαλύτερη ανεξαρτησία, γιατί τα προστάτευαν οι πειρατές. Υπήρχαν νησιά υπό την προστασία των πειρατών που οι Οθωμανοί δεν τολμούσαν να τα πλησιάσουν.</a:t>
            </a:r>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283B26DD-B7A4-181E-60DE-B626B4D56CA2}"/>
              </a:ext>
            </a:extLst>
          </p:cNvPr>
          <p:cNvSpPr txBox="1"/>
          <p:nvPr/>
        </p:nvSpPr>
        <p:spPr>
          <a:xfrm>
            <a:off x="1296460" y="6243962"/>
            <a:ext cx="5521590" cy="523220"/>
          </a:xfrm>
          <a:prstGeom prst="rect">
            <a:avLst/>
          </a:prstGeom>
          <a:noFill/>
        </p:spPr>
        <p:txBody>
          <a:bodyPr wrap="square" rtlCol="0">
            <a:spAutoFit/>
          </a:bodyPr>
          <a:lstStyle/>
          <a:p>
            <a:r>
              <a:rPr lang="el-GR" sz="1400" dirty="0"/>
              <a:t>Ο πειρατής Μπαρμπαρόσα (κοκκινογένης) με καταγωγή από την Λέσβο. Κατέληξε ναύαρχος του Τούρκικου στόλου.</a:t>
            </a:r>
            <a:endParaRPr lang="en-US" sz="1400" dirty="0"/>
          </a:p>
        </p:txBody>
      </p:sp>
      <p:pic>
        <p:nvPicPr>
          <p:cNvPr id="8" name="Content Placeholder 7">
            <a:extLst>
              <a:ext uri="{FF2B5EF4-FFF2-40B4-BE49-F238E27FC236}">
                <a16:creationId xmlns:a16="http://schemas.microsoft.com/office/drawing/2014/main" id="{AB289F47-5757-D4B1-6280-337B73A391B1}"/>
              </a:ext>
            </a:extLst>
          </p:cNvPr>
          <p:cNvPicPr>
            <a:picLocks noGrp="1" noChangeAspect="1"/>
          </p:cNvPicPr>
          <p:nvPr>
            <p:ph idx="1"/>
          </p:nvPr>
        </p:nvPicPr>
        <p:blipFill>
          <a:blip r:embed="rId2"/>
          <a:stretch>
            <a:fillRect/>
          </a:stretch>
        </p:blipFill>
        <p:spPr>
          <a:xfrm>
            <a:off x="1580545" y="263369"/>
            <a:ext cx="4953420" cy="5898053"/>
          </a:xfrm>
        </p:spPr>
      </p:pic>
    </p:spTree>
    <p:extLst>
      <p:ext uri="{BB962C8B-B14F-4D97-AF65-F5344CB8AC3E}">
        <p14:creationId xmlns:p14="http://schemas.microsoft.com/office/powerpoint/2010/main" val="1703595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29DA47E-EA15-AEA1-5795-6FA6D0DB1D4E}"/>
              </a:ext>
            </a:extLst>
          </p:cNvPr>
          <p:cNvSpPr>
            <a:spLocks noGrp="1"/>
          </p:cNvSpPr>
          <p:nvPr>
            <p:ph type="body" sz="half" idx="2"/>
          </p:nvPr>
        </p:nvSpPr>
        <p:spPr>
          <a:xfrm>
            <a:off x="8282866" y="435006"/>
            <a:ext cx="3551068" cy="6001305"/>
          </a:xfrm>
        </p:spPr>
        <p:txBody>
          <a:bodyPr>
            <a:normAutofit fontScale="92500" lnSpcReduction="20000"/>
          </a:bodyPr>
          <a:lstStyle/>
          <a:p>
            <a:pPr>
              <a:lnSpc>
                <a:spcPct val="107000"/>
              </a:lnSpc>
              <a:spcAft>
                <a:spcPts val="800"/>
              </a:spcAft>
            </a:pPr>
            <a:r>
              <a:rPr lang="el-GR" kern="100" dirty="0">
                <a:latin typeface="Calibri" panose="020F0502020204030204" pitchFamily="34" charset="0"/>
                <a:ea typeface="Calibri" panose="020F0502020204030204" pitchFamily="34" charset="0"/>
                <a:cs typeface="Calibri" panose="020F0502020204030204" pitchFamily="34" charset="0"/>
              </a:rPr>
              <a:t>Μέχρι το 1826 οι πειρατές έχουν εγκαταστήσει βάσεις στο στενό μεταξύ Άνδρου και Τήνου, στις Βόρειες Σποράδες, στην Αντίπαρο, στην Μύκονο στην Γραμβούσα και στην Χίο,- το χωριό </a:t>
            </a:r>
            <a:r>
              <a:rPr lang="el-GR" kern="100" dirty="0" err="1">
                <a:latin typeface="Calibri" panose="020F0502020204030204" pitchFamily="34" charset="0"/>
                <a:ea typeface="Calibri" panose="020F0502020204030204" pitchFamily="34" charset="0"/>
                <a:cs typeface="Calibri" panose="020F0502020204030204" pitchFamily="34" charset="0"/>
              </a:rPr>
              <a:t>Καρδάμυλα</a:t>
            </a:r>
            <a:r>
              <a:rPr lang="el-GR" kern="100" dirty="0">
                <a:latin typeface="Calibri" panose="020F0502020204030204" pitchFamily="34" charset="0"/>
                <a:ea typeface="Calibri" panose="020F0502020204030204" pitchFamily="34" charset="0"/>
                <a:cs typeface="Calibri" panose="020F0502020204030204" pitchFamily="34" charset="0"/>
              </a:rPr>
              <a:t> της Χίου ιδρύεται από </a:t>
            </a:r>
            <a:r>
              <a:rPr lang="el-GR" kern="100" dirty="0" err="1">
                <a:latin typeface="Calibri" panose="020F0502020204030204" pitchFamily="34" charset="0"/>
                <a:ea typeface="Calibri" panose="020F0502020204030204" pitchFamily="34" charset="0"/>
                <a:cs typeface="Calibri" panose="020F0502020204030204" pitchFamily="34" charset="0"/>
              </a:rPr>
              <a:t>Πελλοπονήσιους</a:t>
            </a:r>
            <a:r>
              <a:rPr lang="el-GR" kern="100" dirty="0">
                <a:latin typeface="Calibri" panose="020F0502020204030204" pitchFamily="34" charset="0"/>
                <a:ea typeface="Calibri" panose="020F0502020204030204" pitchFamily="34" charset="0"/>
                <a:cs typeface="Calibri" panose="020F0502020204030204" pitchFamily="34" charset="0"/>
              </a:rPr>
              <a:t> πειρατές που το χρησιμοποιούν για να επιτίθενται σε πλοία που κατευθύνονταν ή έρχονταν από την Μαύρη Θάλασσα στο Αιγαίο- έχοντας κατορθώσει να επεκτείνουν την δράση τους σε ολόκληρη την Μεσόγειο.</a:t>
            </a:r>
          </a:p>
          <a:p>
            <a:pPr>
              <a:lnSpc>
                <a:spcPct val="107000"/>
              </a:lnSpc>
              <a:spcAft>
                <a:spcPts val="800"/>
              </a:spcAft>
            </a:pPr>
            <a:r>
              <a:rPr lang="el-GR" sz="1800" kern="100" dirty="0">
                <a:effectLst/>
                <a:latin typeface="Calibri" panose="020F0502020204030204" pitchFamily="34" charset="0"/>
                <a:ea typeface="Calibri" panose="020F0502020204030204" pitchFamily="34" charset="0"/>
                <a:cs typeface="Calibri" panose="020F0502020204030204" pitchFamily="34" charset="0"/>
              </a:rPr>
              <a:t>Άλλωστε μετά την ήττα των Τούρκων στον </a:t>
            </a:r>
            <a:r>
              <a:rPr lang="el-GR" dirty="0" err="1"/>
              <a:t>αυστρο</a:t>
            </a:r>
            <a:r>
              <a:rPr lang="el-GR" dirty="0"/>
              <a:t>-οθωμανικό πόλεμο (1683-1697) </a:t>
            </a:r>
            <a:r>
              <a:rPr lang="el-GR" sz="1800" kern="100" dirty="0">
                <a:effectLst/>
                <a:latin typeface="Calibri" panose="020F0502020204030204" pitchFamily="34" charset="0"/>
                <a:ea typeface="Calibri" panose="020F0502020204030204" pitchFamily="34" charset="0"/>
                <a:cs typeface="Calibri" panose="020F0502020204030204" pitchFamily="34" charset="0"/>
              </a:rPr>
              <a:t> η αυτοκρατορία είναι αποδυναμωμένη και δεν μπορεί να υπερασπιστεί σθεναρά τις θάλασσες της. Το 1699 και με την υπογραφή της συνθήκης του </a:t>
            </a:r>
            <a:r>
              <a:rPr lang="el-GR" sz="1800" kern="100" dirty="0" err="1">
                <a:effectLst/>
                <a:latin typeface="Calibri" panose="020F0502020204030204" pitchFamily="34" charset="0"/>
                <a:ea typeface="Calibri" panose="020F0502020204030204" pitchFamily="34" charset="0"/>
                <a:cs typeface="Calibri" panose="020F0502020204030204" pitchFamily="34" charset="0"/>
              </a:rPr>
              <a:t>Κάρλοβιτς</a:t>
            </a:r>
            <a:r>
              <a:rPr lang="el-GR" sz="1800" kern="100" dirty="0">
                <a:effectLst/>
                <a:latin typeface="Calibri" panose="020F0502020204030204" pitchFamily="34" charset="0"/>
                <a:ea typeface="Calibri" panose="020F0502020204030204" pitchFamily="34" charset="0"/>
                <a:cs typeface="Calibri" panose="020F0502020204030204" pitchFamily="34" charset="0"/>
              </a:rPr>
              <a:t> στην οποία η Τουρκία παραχωρεί εδάφη και νησιά  στους Βενετούς σημαδεύεται η αρχή της παρακμής της αυτοκρατορίας. </a:t>
            </a:r>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283B26DD-B7A4-181E-60DE-B626B4D56CA2}"/>
              </a:ext>
            </a:extLst>
          </p:cNvPr>
          <p:cNvSpPr txBox="1"/>
          <p:nvPr/>
        </p:nvSpPr>
        <p:spPr>
          <a:xfrm>
            <a:off x="1083396" y="5824540"/>
            <a:ext cx="5521590" cy="307777"/>
          </a:xfrm>
          <a:prstGeom prst="rect">
            <a:avLst/>
          </a:prstGeom>
          <a:noFill/>
        </p:spPr>
        <p:txBody>
          <a:bodyPr wrap="square" rtlCol="0">
            <a:spAutoFit/>
          </a:bodyPr>
          <a:lstStyle/>
          <a:p>
            <a:r>
              <a:rPr lang="el-GR" sz="1400" dirty="0"/>
              <a:t>Οι διαπραγματεύσεις στο </a:t>
            </a:r>
            <a:r>
              <a:rPr lang="el-GR" sz="1400" dirty="0" err="1"/>
              <a:t>Κάρλοβιτς</a:t>
            </a:r>
            <a:endParaRPr lang="en-US" sz="1400" dirty="0"/>
          </a:p>
        </p:txBody>
      </p:sp>
      <p:pic>
        <p:nvPicPr>
          <p:cNvPr id="6" name="Content Placeholder 5">
            <a:extLst>
              <a:ext uri="{FF2B5EF4-FFF2-40B4-BE49-F238E27FC236}">
                <a16:creationId xmlns:a16="http://schemas.microsoft.com/office/drawing/2014/main" id="{5DD81FDB-6850-794C-4828-66A86F23B261}"/>
              </a:ext>
            </a:extLst>
          </p:cNvPr>
          <p:cNvPicPr>
            <a:picLocks noGrp="1" noChangeAspect="1"/>
          </p:cNvPicPr>
          <p:nvPr>
            <p:ph idx="1"/>
          </p:nvPr>
        </p:nvPicPr>
        <p:blipFill>
          <a:blip r:embed="rId2"/>
          <a:stretch>
            <a:fillRect/>
          </a:stretch>
        </p:blipFill>
        <p:spPr>
          <a:xfrm>
            <a:off x="685800" y="758252"/>
            <a:ext cx="6858000" cy="5036695"/>
          </a:xfrm>
        </p:spPr>
      </p:pic>
    </p:spTree>
    <p:extLst>
      <p:ext uri="{BB962C8B-B14F-4D97-AF65-F5344CB8AC3E}">
        <p14:creationId xmlns:p14="http://schemas.microsoft.com/office/powerpoint/2010/main" val="881318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29DA47E-EA15-AEA1-5795-6FA6D0DB1D4E}"/>
              </a:ext>
            </a:extLst>
          </p:cNvPr>
          <p:cNvSpPr>
            <a:spLocks noGrp="1"/>
          </p:cNvSpPr>
          <p:nvPr>
            <p:ph type="body" sz="half" idx="2"/>
          </p:nvPr>
        </p:nvSpPr>
        <p:spPr>
          <a:xfrm>
            <a:off x="8282866" y="435006"/>
            <a:ext cx="3551068" cy="6001305"/>
          </a:xfrm>
        </p:spPr>
        <p:txBody>
          <a:bodyPr>
            <a:normAutofit lnSpcReduction="10000"/>
          </a:bodyPr>
          <a:lstStyle/>
          <a:p>
            <a:pPr>
              <a:lnSpc>
                <a:spcPct val="107000"/>
              </a:lnSpc>
              <a:spcAft>
                <a:spcPts val="800"/>
              </a:spcAft>
            </a:pPr>
            <a:r>
              <a:rPr lang="el-GR" sz="1800" kern="100" dirty="0">
                <a:effectLst/>
                <a:latin typeface="Calibri" panose="020F0502020204030204" pitchFamily="34" charset="0"/>
                <a:ea typeface="Calibri" panose="020F0502020204030204" pitchFamily="34" charset="0"/>
                <a:cs typeface="Calibri" panose="020F0502020204030204" pitchFamily="34" charset="0"/>
              </a:rPr>
              <a:t>Το 1807 κατόπιν μεγάλης σύσκεψης στην Σκιάθο μεταξύ αρματολών συγκροτείται ένας στόλος 70 πειρατικών πλοίων τα οποία βάφονται μαύρα για να προκαλούν φόβο και να μην διακρίνονται στο σκοτάδι. Τα πλοία χωρίστηκαν σε 10 μοίρες  όπου η κάθε μία έφερε το όνομα της πατρίδας των πολεμιστών της (</a:t>
            </a:r>
            <a:r>
              <a:rPr lang="el-GR" sz="1800" kern="100" dirty="0" err="1">
                <a:effectLst/>
                <a:latin typeface="Calibri" panose="020F0502020204030204" pitchFamily="34" charset="0"/>
                <a:ea typeface="Calibri" panose="020F0502020204030204" pitchFamily="34" charset="0"/>
                <a:cs typeface="Calibri" panose="020F0502020204030204" pitchFamily="34" charset="0"/>
              </a:rPr>
              <a:t>Μοριάς</a:t>
            </a:r>
            <a:r>
              <a:rPr lang="el-GR" sz="1800" kern="100" dirty="0">
                <a:effectLst/>
                <a:latin typeface="Calibri" panose="020F0502020204030204" pitchFamily="34" charset="0"/>
                <a:ea typeface="Calibri" panose="020F0502020204030204" pitchFamily="34" charset="0"/>
                <a:cs typeface="Calibri" panose="020F0502020204030204" pitchFamily="34" charset="0"/>
              </a:rPr>
              <a:t>, Ρούμελη, Βάλτος, Όλυμπος, Σκιάθος, Νάουσα </a:t>
            </a:r>
            <a:r>
              <a:rPr lang="el-GR" sz="1800" kern="100" dirty="0" err="1">
                <a:effectLst/>
                <a:latin typeface="Calibri" panose="020F0502020204030204" pitchFamily="34" charset="0"/>
                <a:ea typeface="Calibri" panose="020F0502020204030204" pitchFamily="34" charset="0"/>
                <a:cs typeface="Calibri" panose="020F0502020204030204" pitchFamily="34" charset="0"/>
              </a:rPr>
              <a:t>κλπ</a:t>
            </a:r>
            <a:r>
              <a:rPr lang="el-GR" sz="1800" kern="100" dirty="0">
                <a:effectLst/>
                <a:latin typeface="Calibri" panose="020F0502020204030204" pitchFamily="34" charset="0"/>
                <a:ea typeface="Calibri" panose="020F0502020204030204" pitchFamily="34" charset="0"/>
                <a:cs typeface="Calibri" panose="020F0502020204030204" pitchFamily="34" charset="0"/>
              </a:rPr>
              <a:t>).</a:t>
            </a:r>
          </a:p>
          <a:p>
            <a:pPr>
              <a:lnSpc>
                <a:spcPct val="107000"/>
              </a:lnSpc>
              <a:spcAft>
                <a:spcPts val="800"/>
              </a:spcAft>
            </a:pPr>
            <a:r>
              <a:rPr lang="el-GR" kern="100" dirty="0">
                <a:latin typeface="Calibri" panose="020F0502020204030204" pitchFamily="34" charset="0"/>
                <a:ea typeface="Calibri" panose="020F0502020204030204" pitchFamily="34" charset="0"/>
                <a:cs typeface="Calibri" panose="020F0502020204030204" pitchFamily="34" charset="0"/>
              </a:rPr>
              <a:t>Εκτός από τα πληρώματα στα πλοία επέβαιναν και περίπου 1.400 πεζοναύτες.</a:t>
            </a:r>
          </a:p>
          <a:p>
            <a:pPr>
              <a:lnSpc>
                <a:spcPct val="107000"/>
              </a:lnSpc>
              <a:spcAft>
                <a:spcPts val="800"/>
              </a:spcAft>
            </a:pPr>
            <a:r>
              <a:rPr lang="el-GR" kern="100" dirty="0">
                <a:latin typeface="Calibri" panose="020F0502020204030204" pitchFamily="34" charset="0"/>
                <a:ea typeface="Calibri" panose="020F0502020204030204" pitchFamily="34" charset="0"/>
                <a:cs typeface="Calibri" panose="020F0502020204030204" pitchFamily="34" charset="0"/>
              </a:rPr>
              <a:t>Η μεγάλη έκπληξη ήταν ο διοικητής του στολίσκου που δεν ήταν άλλος από τον Θεόδωρο Κολοκοτρώνη ο οποίος δεν ήταν η πρώτη φορά που δρούσε ως πειρατής.</a:t>
            </a:r>
          </a:p>
          <a:p>
            <a:pPr>
              <a:lnSpc>
                <a:spcPct val="107000"/>
              </a:lnSpc>
              <a:spcAft>
                <a:spcPts val="800"/>
              </a:spcAft>
            </a:pPr>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283B26DD-B7A4-181E-60DE-B626B4D56CA2}"/>
              </a:ext>
            </a:extLst>
          </p:cNvPr>
          <p:cNvSpPr txBox="1"/>
          <p:nvPr/>
        </p:nvSpPr>
        <p:spPr>
          <a:xfrm>
            <a:off x="2107606" y="5804476"/>
            <a:ext cx="4186662" cy="304800"/>
          </a:xfrm>
          <a:prstGeom prst="rect">
            <a:avLst/>
          </a:prstGeom>
          <a:noFill/>
        </p:spPr>
        <p:txBody>
          <a:bodyPr wrap="square" rtlCol="0">
            <a:spAutoFit/>
          </a:bodyPr>
          <a:lstStyle/>
          <a:p>
            <a:r>
              <a:rPr lang="el-GR" sz="1400" dirty="0"/>
              <a:t>Η πιο πιστή απεικόνιση του Θ. Κολοκοτρώνη (1827)</a:t>
            </a:r>
            <a:endParaRPr lang="en-US" sz="1400" dirty="0"/>
          </a:p>
        </p:txBody>
      </p:sp>
      <p:pic>
        <p:nvPicPr>
          <p:cNvPr id="8" name="Content Placeholder 7">
            <a:extLst>
              <a:ext uri="{FF2B5EF4-FFF2-40B4-BE49-F238E27FC236}">
                <a16:creationId xmlns:a16="http://schemas.microsoft.com/office/drawing/2014/main" id="{829120F0-B12B-9C0B-C7A2-6C30102C9D37}"/>
              </a:ext>
            </a:extLst>
          </p:cNvPr>
          <p:cNvPicPr>
            <a:picLocks noGrp="1" noChangeAspect="1"/>
          </p:cNvPicPr>
          <p:nvPr>
            <p:ph idx="1"/>
          </p:nvPr>
        </p:nvPicPr>
        <p:blipFill>
          <a:blip r:embed="rId2"/>
          <a:stretch>
            <a:fillRect/>
          </a:stretch>
        </p:blipFill>
        <p:spPr>
          <a:xfrm>
            <a:off x="1237594" y="748724"/>
            <a:ext cx="5754411" cy="5055752"/>
          </a:xfrm>
        </p:spPr>
      </p:pic>
    </p:spTree>
    <p:extLst>
      <p:ext uri="{BB962C8B-B14F-4D97-AF65-F5344CB8AC3E}">
        <p14:creationId xmlns:p14="http://schemas.microsoft.com/office/powerpoint/2010/main" val="2989542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29DA47E-EA15-AEA1-5795-6FA6D0DB1D4E}"/>
              </a:ext>
            </a:extLst>
          </p:cNvPr>
          <p:cNvSpPr>
            <a:spLocks noGrp="1"/>
          </p:cNvSpPr>
          <p:nvPr>
            <p:ph type="body" sz="half" idx="2"/>
          </p:nvPr>
        </p:nvSpPr>
        <p:spPr>
          <a:xfrm>
            <a:off x="8282866" y="435006"/>
            <a:ext cx="3551068" cy="6001305"/>
          </a:xfrm>
        </p:spPr>
        <p:txBody>
          <a:bodyPr>
            <a:normAutofit fontScale="92500" lnSpcReduction="10000"/>
          </a:bodyPr>
          <a:lstStyle/>
          <a:p>
            <a:pPr>
              <a:lnSpc>
                <a:spcPct val="107000"/>
              </a:lnSpc>
              <a:spcAft>
                <a:spcPts val="800"/>
              </a:spcAft>
            </a:pPr>
            <a:r>
              <a:rPr lang="el-GR" sz="1800" kern="100" dirty="0">
                <a:effectLst/>
                <a:latin typeface="Calibri" panose="020F0502020204030204" pitchFamily="34" charset="0"/>
                <a:ea typeface="Calibri" panose="020F0502020204030204" pitchFamily="34" charset="0"/>
                <a:cs typeface="Calibri" panose="020F0502020204030204" pitchFamily="34" charset="0"/>
              </a:rPr>
              <a:t>Η δραστηριότητα της Μαύρης μοίρας εξόργισε τους Έλληνες εμπόρους που είχαν δοσοληψίες με τους Τούρκους και την Υψηλή Πύλη η οποία αποφάσισε να την αντιμετωπίσει στέλνοντας μεγάλη ναυτική δύναμη εναντίων της. Ο τούρκικος στόλος όμως γνώρισε μεγάλη καταστροφή αφού μεσολάβησαν και οι Άγγλοι με την φρεγάτα </a:t>
            </a:r>
            <a:r>
              <a:rPr lang="en-US" sz="1800" kern="100" dirty="0">
                <a:effectLst/>
                <a:latin typeface="Calibri" panose="020F0502020204030204" pitchFamily="34" charset="0"/>
                <a:ea typeface="Calibri" panose="020F0502020204030204" pitchFamily="34" charset="0"/>
                <a:cs typeface="Calibri" panose="020F0502020204030204" pitchFamily="34" charset="0"/>
              </a:rPr>
              <a:t>Sea Horse.</a:t>
            </a:r>
          </a:p>
          <a:p>
            <a:pPr>
              <a:lnSpc>
                <a:spcPct val="107000"/>
              </a:lnSpc>
              <a:spcAft>
                <a:spcPts val="800"/>
              </a:spcAft>
            </a:pPr>
            <a:r>
              <a:rPr lang="el-GR" sz="1800" kern="100" dirty="0">
                <a:effectLst/>
                <a:latin typeface="Calibri" panose="020F0502020204030204" pitchFamily="34" charset="0"/>
                <a:ea typeface="Calibri" panose="020F0502020204030204" pitchFamily="34" charset="0"/>
                <a:cs typeface="Calibri" panose="020F0502020204030204" pitchFamily="34" charset="0"/>
              </a:rPr>
              <a:t>Μετά την ήτα τους οι Τούρκοι επεδίωξαν την συνδιαλλαγή, έδωσαν αμνηστία στους πειρατές, οι νησιώτες γύρισαν στα νησιά τους, οι </a:t>
            </a:r>
            <a:r>
              <a:rPr lang="el-GR" sz="1800" kern="100" dirty="0" err="1">
                <a:effectLst/>
                <a:latin typeface="Calibri" panose="020F0502020204030204" pitchFamily="34" charset="0"/>
                <a:ea typeface="Calibri" panose="020F0502020204030204" pitchFamily="34" charset="0"/>
                <a:cs typeface="Calibri" panose="020F0502020204030204" pitchFamily="34" charset="0"/>
              </a:rPr>
              <a:t>αρματωλοί</a:t>
            </a:r>
            <a:r>
              <a:rPr lang="el-GR" sz="1800" kern="100" dirty="0">
                <a:effectLst/>
                <a:latin typeface="Calibri" panose="020F0502020204030204" pitchFamily="34" charset="0"/>
                <a:ea typeface="Calibri" panose="020F0502020204030204" pitchFamily="34" charset="0"/>
                <a:cs typeface="Calibri" panose="020F0502020204030204" pitchFamily="34" charset="0"/>
              </a:rPr>
              <a:t> στ’ αρματολίκια τους και η «Μαύρη Μοίρα» διαλύθηκε. Όμως οι </a:t>
            </a:r>
            <a:r>
              <a:rPr lang="el-GR" sz="1800" kern="100" dirty="0" err="1">
                <a:effectLst/>
                <a:latin typeface="Calibri" panose="020F0502020204030204" pitchFamily="34" charset="0"/>
                <a:ea typeface="Calibri" panose="020F0502020204030204" pitchFamily="34" charset="0"/>
                <a:cs typeface="Calibri" panose="020F0502020204030204" pitchFamily="34" charset="0"/>
              </a:rPr>
              <a:t>Αρματωλοί</a:t>
            </a:r>
            <a:r>
              <a:rPr lang="el-GR" sz="1800" kern="100" dirty="0">
                <a:effectLst/>
                <a:latin typeface="Calibri" panose="020F0502020204030204" pitchFamily="34" charset="0"/>
                <a:ea typeface="Calibri" panose="020F0502020204030204" pitchFamily="34" charset="0"/>
                <a:cs typeface="Calibri" panose="020F0502020204030204" pitchFamily="34" charset="0"/>
              </a:rPr>
              <a:t> καθώς χωρίστηκαν, δέχτηκαν την επίθεση του Αλή Πασά και μέσα σε τρία χρόνια εξοντώθηκαν όλοι. Ο δε Κολοκοτρώνης Επέστρεψε στα </a:t>
            </a:r>
            <a:r>
              <a:rPr lang="el-GR" kern="100" dirty="0">
                <a:latin typeface="Calibri" panose="020F0502020204030204" pitchFamily="34" charset="0"/>
                <a:ea typeface="Calibri" panose="020F0502020204030204" pitchFamily="34" charset="0"/>
                <a:cs typeface="Calibri" panose="020F0502020204030204" pitchFamily="34" charset="0"/>
              </a:rPr>
              <a:t>Ε</a:t>
            </a:r>
            <a:r>
              <a:rPr lang="el-GR" sz="1800" kern="100" dirty="0">
                <a:effectLst/>
                <a:latin typeface="Calibri" panose="020F0502020204030204" pitchFamily="34" charset="0"/>
                <a:ea typeface="Calibri" panose="020F0502020204030204" pitchFamily="34" charset="0"/>
                <a:cs typeface="Calibri" panose="020F0502020204030204" pitchFamily="34" charset="0"/>
              </a:rPr>
              <a:t>πτάνησα. </a:t>
            </a:r>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F536D084-934A-1DE1-2042-944D8A8675C8}"/>
              </a:ext>
            </a:extLst>
          </p:cNvPr>
          <p:cNvPicPr>
            <a:picLocks noGrp="1" noChangeAspect="1"/>
          </p:cNvPicPr>
          <p:nvPr>
            <p:ph idx="1"/>
          </p:nvPr>
        </p:nvPicPr>
        <p:blipFill>
          <a:blip r:embed="rId2"/>
          <a:stretch>
            <a:fillRect/>
          </a:stretch>
        </p:blipFill>
        <p:spPr>
          <a:xfrm>
            <a:off x="685800" y="940594"/>
            <a:ext cx="6858000" cy="4672012"/>
          </a:xfrm>
        </p:spPr>
      </p:pic>
      <p:sp>
        <p:nvSpPr>
          <p:cNvPr id="11" name="TextBox 10">
            <a:extLst>
              <a:ext uri="{FF2B5EF4-FFF2-40B4-BE49-F238E27FC236}">
                <a16:creationId xmlns:a16="http://schemas.microsoft.com/office/drawing/2014/main" id="{92C247BB-ED73-1652-1DC8-850ACC29E5CA}"/>
              </a:ext>
            </a:extLst>
          </p:cNvPr>
          <p:cNvSpPr txBox="1"/>
          <p:nvPr/>
        </p:nvSpPr>
        <p:spPr>
          <a:xfrm>
            <a:off x="3133817" y="5732740"/>
            <a:ext cx="3116063" cy="369332"/>
          </a:xfrm>
          <a:prstGeom prst="rect">
            <a:avLst/>
          </a:prstGeom>
          <a:noFill/>
        </p:spPr>
        <p:txBody>
          <a:bodyPr wrap="square" rtlCol="0">
            <a:spAutoFit/>
          </a:bodyPr>
          <a:lstStyle/>
          <a:p>
            <a:r>
              <a:rPr lang="el-GR" dirty="0">
                <a:hlinkClick r:id="rId3"/>
              </a:rPr>
              <a:t>Ποια ήταν τα μαύρα καράβια;</a:t>
            </a:r>
            <a:endParaRPr lang="en-US" dirty="0"/>
          </a:p>
        </p:txBody>
      </p:sp>
    </p:spTree>
    <p:extLst>
      <p:ext uri="{BB962C8B-B14F-4D97-AF65-F5344CB8AC3E}">
        <p14:creationId xmlns:p14="http://schemas.microsoft.com/office/powerpoint/2010/main" val="2444814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29DA47E-EA15-AEA1-5795-6FA6D0DB1D4E}"/>
              </a:ext>
            </a:extLst>
          </p:cNvPr>
          <p:cNvSpPr>
            <a:spLocks noGrp="1"/>
          </p:cNvSpPr>
          <p:nvPr>
            <p:ph type="body" sz="half" idx="2"/>
          </p:nvPr>
        </p:nvSpPr>
        <p:spPr>
          <a:xfrm>
            <a:off x="8282866" y="435006"/>
            <a:ext cx="3551068" cy="6001305"/>
          </a:xfrm>
        </p:spPr>
        <p:txBody>
          <a:bodyPr>
            <a:normAutofit fontScale="92500" lnSpcReduction="20000"/>
          </a:bodyPr>
          <a:lstStyle/>
          <a:p>
            <a:pPr>
              <a:lnSpc>
                <a:spcPct val="107000"/>
              </a:lnSpc>
              <a:spcAft>
                <a:spcPts val="800"/>
              </a:spcAft>
            </a:pPr>
            <a:r>
              <a:rPr lang="el-GR" sz="1800" kern="100" dirty="0">
                <a:effectLst/>
                <a:latin typeface="Calibri" panose="020F0502020204030204" pitchFamily="34" charset="0"/>
                <a:ea typeface="Calibri" panose="020F0502020204030204" pitchFamily="34" charset="0"/>
                <a:cs typeface="Calibri" panose="020F0502020204030204" pitchFamily="34" charset="0"/>
              </a:rPr>
              <a:t>Θα μπορούσαν να αναφερθούν πολλά παραδείγματα όπου τα όρια ανάμεσα στην αντάρτικη δράση και την πειρατεία, στον ηρωισμό και την κτηνωδία ήταν δυσδιάκριτα. Ακόμη και σε πλευρές της δράσης του ίδιου ατόμου ή της ίδιας ομάδας.</a:t>
            </a:r>
          </a:p>
          <a:p>
            <a:pPr>
              <a:lnSpc>
                <a:spcPct val="107000"/>
              </a:lnSpc>
              <a:spcAft>
                <a:spcPts val="800"/>
              </a:spcAft>
            </a:pPr>
            <a:r>
              <a:rPr lang="el-GR" kern="100" dirty="0">
                <a:latin typeface="Calibri" panose="020F0502020204030204" pitchFamily="34" charset="0"/>
                <a:ea typeface="Calibri" panose="020F0502020204030204" pitchFamily="34" charset="0"/>
                <a:cs typeface="Calibri" panose="020F0502020204030204" pitchFamily="34" charset="0"/>
              </a:rPr>
              <a:t>Το παράδειγμα των Μανιατών </a:t>
            </a:r>
            <a:r>
              <a:rPr lang="el-GR" kern="100" dirty="0" err="1">
                <a:latin typeface="Calibri" panose="020F0502020204030204" pitchFamily="34" charset="0"/>
                <a:ea typeface="Calibri" panose="020F0502020204030204" pitchFamily="34" charset="0"/>
                <a:cs typeface="Calibri" panose="020F0502020204030204" pitchFamily="34" charset="0"/>
              </a:rPr>
              <a:t>Μαυρομιχαλαίων</a:t>
            </a:r>
            <a:r>
              <a:rPr lang="el-GR" kern="100" dirty="0">
                <a:latin typeface="Calibri" panose="020F0502020204030204" pitchFamily="34" charset="0"/>
                <a:ea typeface="Calibri" panose="020F0502020204030204" pitchFamily="34" charset="0"/>
                <a:cs typeface="Calibri" panose="020F0502020204030204" pitchFamily="34" charset="0"/>
              </a:rPr>
              <a:t> είναι ενδεικτικό: Πειρατές, συνεργάτες των Τούρκων, εκμεταλλευτές των συμπατριωτών τους…</a:t>
            </a:r>
          </a:p>
          <a:p>
            <a:pPr>
              <a:lnSpc>
                <a:spcPct val="107000"/>
              </a:lnSpc>
              <a:spcAft>
                <a:spcPts val="800"/>
              </a:spcAft>
            </a:pPr>
            <a:r>
              <a:rPr lang="el-GR" sz="1800" kern="100" dirty="0">
                <a:effectLst/>
                <a:latin typeface="Calibri" panose="020F0502020204030204" pitchFamily="34" charset="0"/>
                <a:ea typeface="Calibri" panose="020F0502020204030204" pitchFamily="34" charset="0"/>
                <a:cs typeface="Calibri" panose="020F0502020204030204" pitchFamily="34" charset="0"/>
              </a:rPr>
              <a:t>Την ίδια στιγμή όμως 50 άνδρες της οικογένειας έδωσαν την ζωή τους για την ανεξαρτησία της Ελλάδας.</a:t>
            </a:r>
          </a:p>
          <a:p>
            <a:pPr>
              <a:lnSpc>
                <a:spcPct val="107000"/>
              </a:lnSpc>
              <a:spcAft>
                <a:spcPts val="800"/>
              </a:spcAft>
            </a:pPr>
            <a:r>
              <a:rPr lang="el-GR" kern="100" dirty="0">
                <a:latin typeface="Calibri" panose="020F0502020204030204" pitchFamily="34" charset="0"/>
                <a:ea typeface="Calibri" panose="020F0502020204030204" pitchFamily="34" charset="0"/>
                <a:cs typeface="Calibri" panose="020F0502020204030204" pitchFamily="34" charset="0"/>
              </a:rPr>
              <a:t>Ένα άλλο συμπέρασμα που μπορεί επίσης να εξαχθεί είναι ότι γενικά οι Έλληνες καραβοκύρηδες και ναυτικοί ανάλογα με τον εκάστοτε συσχετισμό δυνάμεων επέλεγαν να υπηρετήσουν είτε ως σύμμαχοι των Οθωμανών είτε με τους αντιπάλους τους (Άγγλους, Γάλλους </a:t>
            </a:r>
            <a:r>
              <a:rPr lang="el-GR" kern="100" dirty="0" err="1">
                <a:latin typeface="Calibri" panose="020F0502020204030204" pitchFamily="34" charset="0"/>
                <a:ea typeface="Calibri" panose="020F0502020204030204" pitchFamily="34" charset="0"/>
                <a:cs typeface="Calibri" panose="020F0502020204030204" pitchFamily="34" charset="0"/>
              </a:rPr>
              <a:t>κλπ</a:t>
            </a:r>
            <a:r>
              <a:rPr lang="el-GR" kern="100" dirty="0">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283B26DD-B7A4-181E-60DE-B626B4D56CA2}"/>
              </a:ext>
            </a:extLst>
          </p:cNvPr>
          <p:cNvSpPr txBox="1"/>
          <p:nvPr/>
        </p:nvSpPr>
        <p:spPr>
          <a:xfrm>
            <a:off x="1083396" y="5824540"/>
            <a:ext cx="5521590" cy="307777"/>
          </a:xfrm>
          <a:prstGeom prst="rect">
            <a:avLst/>
          </a:prstGeom>
          <a:noFill/>
        </p:spPr>
        <p:txBody>
          <a:bodyPr wrap="square" rtlCol="0">
            <a:spAutoFit/>
          </a:bodyPr>
          <a:lstStyle/>
          <a:p>
            <a:r>
              <a:rPr lang="el-GR" sz="1400" dirty="0">
                <a:hlinkClick r:id="rId2"/>
              </a:rPr>
              <a:t>Η δολοφονία του Καποδίστρια από τον Πετρόμπεη Μαυρομιχάλη</a:t>
            </a:r>
            <a:endParaRPr lang="en-US" sz="1400" dirty="0"/>
          </a:p>
        </p:txBody>
      </p:sp>
      <p:pic>
        <p:nvPicPr>
          <p:cNvPr id="5" name="Content Placeholder 4">
            <a:extLst>
              <a:ext uri="{FF2B5EF4-FFF2-40B4-BE49-F238E27FC236}">
                <a16:creationId xmlns:a16="http://schemas.microsoft.com/office/drawing/2014/main" id="{E6C0FFCB-F22E-A6C8-79FC-0983D0E590E4}"/>
              </a:ext>
            </a:extLst>
          </p:cNvPr>
          <p:cNvPicPr>
            <a:picLocks noGrp="1" noChangeAspect="1"/>
          </p:cNvPicPr>
          <p:nvPr>
            <p:ph idx="1"/>
          </p:nvPr>
        </p:nvPicPr>
        <p:blipFill>
          <a:blip r:embed="rId3"/>
          <a:stretch>
            <a:fillRect/>
          </a:stretch>
        </p:blipFill>
        <p:spPr>
          <a:xfrm>
            <a:off x="251454" y="725683"/>
            <a:ext cx="7573091" cy="5000414"/>
          </a:xfrm>
        </p:spPr>
      </p:pic>
    </p:spTree>
    <p:extLst>
      <p:ext uri="{BB962C8B-B14F-4D97-AF65-F5344CB8AC3E}">
        <p14:creationId xmlns:p14="http://schemas.microsoft.com/office/powerpoint/2010/main" val="1987384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93090-528F-DF1F-562F-B83E9D535C62}"/>
              </a:ext>
            </a:extLst>
          </p:cNvPr>
          <p:cNvSpPr>
            <a:spLocks noGrp="1"/>
          </p:cNvSpPr>
          <p:nvPr>
            <p:ph type="title"/>
          </p:nvPr>
        </p:nvSpPr>
        <p:spPr/>
        <p:txBody>
          <a:bodyPr/>
          <a:lstStyle/>
          <a:p>
            <a:r>
              <a:rPr lang="el-GR" dirty="0"/>
              <a:t>Βιβλιογραφία</a:t>
            </a:r>
            <a:endParaRPr lang="en-US" dirty="0"/>
          </a:p>
        </p:txBody>
      </p:sp>
      <p:sp>
        <p:nvSpPr>
          <p:cNvPr id="3" name="Content Placeholder 2">
            <a:extLst>
              <a:ext uri="{FF2B5EF4-FFF2-40B4-BE49-F238E27FC236}">
                <a16:creationId xmlns:a16="http://schemas.microsoft.com/office/drawing/2014/main" id="{B4BD8EB5-F49E-CB51-205D-9028B3AD7DF7}"/>
              </a:ext>
            </a:extLst>
          </p:cNvPr>
          <p:cNvSpPr>
            <a:spLocks noGrp="1"/>
          </p:cNvSpPr>
          <p:nvPr>
            <p:ph idx="1"/>
          </p:nvPr>
        </p:nvSpPr>
        <p:spPr/>
        <p:txBody>
          <a:bodyPr/>
          <a:lstStyle/>
          <a:p>
            <a:r>
              <a:rPr lang="el-GR" dirty="0"/>
              <a:t>Ιωάννη Σιδέρη – Ελληνική Ναυτική Ιστορία</a:t>
            </a:r>
          </a:p>
          <a:p>
            <a:r>
              <a:rPr lang="el-GR" dirty="0"/>
              <a:t>Σπύρος Αλεξίου – 21 ρωγμές στην επίσημη ιστορία για το 1821</a:t>
            </a:r>
          </a:p>
          <a:p>
            <a:r>
              <a:rPr lang="el-GR" dirty="0" err="1"/>
              <a:t>Καριζώνη</a:t>
            </a:r>
            <a:r>
              <a:rPr lang="el-GR" dirty="0"/>
              <a:t> Ιωάννα - Το Λυκόφως του Αιγαίου</a:t>
            </a:r>
          </a:p>
          <a:p>
            <a:r>
              <a:rPr lang="en-US" dirty="0">
                <a:hlinkClick r:id="rId2"/>
              </a:rPr>
              <a:t>Angelicoussis’ ancestors... they were no angels! </a:t>
            </a:r>
            <a:r>
              <a:rPr lang="el-GR" dirty="0"/>
              <a:t>Περιοδικό </a:t>
            </a:r>
            <a:r>
              <a:rPr lang="en-US" dirty="0"/>
              <a:t>Tradewinds</a:t>
            </a:r>
            <a:endParaRPr lang="el-GR" dirty="0"/>
          </a:p>
          <a:p>
            <a:endParaRPr lang="en-US" dirty="0"/>
          </a:p>
          <a:p>
            <a:endParaRPr lang="el-GR" dirty="0"/>
          </a:p>
        </p:txBody>
      </p:sp>
    </p:spTree>
    <p:extLst>
      <p:ext uri="{BB962C8B-B14F-4D97-AF65-F5344CB8AC3E}">
        <p14:creationId xmlns:p14="http://schemas.microsoft.com/office/powerpoint/2010/main" val="1425451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B72AEEF-8E6E-A989-8D5B-6F03E54D3BB3}"/>
              </a:ext>
            </a:extLst>
          </p:cNvPr>
          <p:cNvPicPr>
            <a:picLocks noGrp="1" noChangeAspect="1"/>
          </p:cNvPicPr>
          <p:nvPr>
            <p:ph idx="1"/>
          </p:nvPr>
        </p:nvPicPr>
        <p:blipFill>
          <a:blip r:embed="rId2"/>
          <a:stretch>
            <a:fillRect/>
          </a:stretch>
        </p:blipFill>
        <p:spPr>
          <a:xfrm>
            <a:off x="711597" y="609600"/>
            <a:ext cx="6806406" cy="5334000"/>
          </a:xfrm>
        </p:spPr>
      </p:pic>
      <p:sp>
        <p:nvSpPr>
          <p:cNvPr id="4" name="Text Placeholder 3">
            <a:extLst>
              <a:ext uri="{FF2B5EF4-FFF2-40B4-BE49-F238E27FC236}">
                <a16:creationId xmlns:a16="http://schemas.microsoft.com/office/drawing/2014/main" id="{D29DA47E-EA15-AEA1-5795-6FA6D0DB1D4E}"/>
              </a:ext>
            </a:extLst>
          </p:cNvPr>
          <p:cNvSpPr>
            <a:spLocks noGrp="1"/>
          </p:cNvSpPr>
          <p:nvPr>
            <p:ph type="body" sz="half" idx="2"/>
          </p:nvPr>
        </p:nvSpPr>
        <p:spPr>
          <a:xfrm>
            <a:off x="8380520" y="541539"/>
            <a:ext cx="3338004" cy="5788240"/>
          </a:xfrm>
        </p:spPr>
        <p:txBody>
          <a:bodyPr>
            <a:normAutofit fontScale="92500" lnSpcReduction="20000"/>
          </a:bodyPr>
          <a:lstStyle/>
          <a:p>
            <a:r>
              <a:rPr lang="el-GR" sz="1800" dirty="0">
                <a:effectLst/>
                <a:latin typeface="Calibri" panose="020F0502020204030204" pitchFamily="34" charset="0"/>
                <a:ea typeface="Calibri" panose="020F0502020204030204" pitchFamily="34" charset="0"/>
                <a:cs typeface="Times New Roman" panose="02020603050405020304" pitchFamily="18" charset="0"/>
              </a:rPr>
              <a:t>Η περίοδος των 100 </a:t>
            </a:r>
            <a:r>
              <a:rPr lang="el-GR" dirty="0">
                <a:latin typeface="Calibri" panose="020F0502020204030204" pitchFamily="34" charset="0"/>
                <a:ea typeface="Calibri" panose="020F0502020204030204" pitchFamily="34" charset="0"/>
                <a:cs typeface="Times New Roman" panose="02020603050405020304" pitchFamily="18" charset="0"/>
              </a:rPr>
              <a:t>ετών</a:t>
            </a:r>
            <a:r>
              <a:rPr lang="el-GR" sz="1800" dirty="0">
                <a:effectLst/>
                <a:latin typeface="Calibri" panose="020F0502020204030204" pitchFamily="34" charset="0"/>
                <a:ea typeface="Calibri" panose="020F0502020204030204" pitchFamily="34" charset="0"/>
                <a:cs typeface="Times New Roman" panose="02020603050405020304" pitchFamily="18" charset="0"/>
              </a:rPr>
              <a:t> που αρχίζει με την πτώση της Κωνσταντινούπολης (1453) και τελειώνει με το θάνατο του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Suleyman</a:t>
            </a:r>
            <a:r>
              <a:rPr lang="el-GR" sz="1800" dirty="0">
                <a:effectLst/>
                <a:latin typeface="Calibri" panose="020F0502020204030204" pitchFamily="34" charset="0"/>
                <a:ea typeface="Calibri" panose="020F0502020204030204" pitchFamily="34" charset="0"/>
                <a:cs typeface="Times New Roman" panose="02020603050405020304" pitchFamily="18" charset="0"/>
              </a:rPr>
              <a:t> του νομοθέτη, το 1566, χαρακτηρίζεται από την φαινομενική επέκταση της Οθωμανικής Αυτοκρατορίας. Ήταν ένας αιώνας σχεδόν συνεχούς επιτυχίας που έφερε τους Οθωμανούς στο ζενίθ της εξουσίας τους. Μεταξύ του 1451 και 1481 , η οθωμανική κυριαρχία επεκτάθηκε σε ολόκληρη τη Βαλκανική χερσόνησο, με λίγα μόνο σημαντικά νησιά, της Κρήτης και της Κύπρου, να παραμένουν στα χέρια, των Βενετών ενώ οι Ιππότες του Αγίου Ιωάννη, διατηρούν την κυριαρχία τους στη Ρόδο και τους Γενοβέζους την Χίο αντίστοιχα.</a:t>
            </a:r>
            <a:r>
              <a:rPr lang="en-US" dirty="0">
                <a:effectLst/>
              </a:rPr>
              <a:t> Μέχρι το 1566 τόσο η Χί</a:t>
            </a:r>
            <a:r>
              <a:rPr lang="el-GR" dirty="0" err="1"/>
              <a:t>ος</a:t>
            </a:r>
            <a:r>
              <a:rPr lang="en-US" dirty="0">
                <a:effectLst/>
              </a:rPr>
              <a:t> όσο και η </a:t>
            </a:r>
            <a:r>
              <a:rPr lang="en-US" dirty="0" err="1">
                <a:effectLst/>
              </a:rPr>
              <a:t>Ρόδος</a:t>
            </a:r>
            <a:r>
              <a:rPr lang="en-US" dirty="0">
                <a:effectLst/>
              </a:rPr>
              <a:t> πέ</a:t>
            </a:r>
            <a:r>
              <a:rPr lang="el-GR" dirty="0" err="1">
                <a:effectLst/>
              </a:rPr>
              <a:t>φτουν</a:t>
            </a:r>
            <a:r>
              <a:rPr lang="el-GR" dirty="0">
                <a:effectLst/>
              </a:rPr>
              <a:t> στα χέρια</a:t>
            </a:r>
            <a:r>
              <a:rPr lang="en-US" dirty="0">
                <a:effectLst/>
              </a:rPr>
              <a:t> τ</a:t>
            </a:r>
            <a:r>
              <a:rPr lang="el-GR" dirty="0">
                <a:effectLst/>
              </a:rPr>
              <a:t>ων</a:t>
            </a:r>
            <a:r>
              <a:rPr lang="en-US" dirty="0">
                <a:effectLst/>
              </a:rPr>
              <a:t> </a:t>
            </a:r>
            <a:r>
              <a:rPr lang="en-US" dirty="0" err="1">
                <a:effectLst/>
              </a:rPr>
              <a:t>Οθωμ</a:t>
            </a:r>
            <a:r>
              <a:rPr lang="en-US" dirty="0">
                <a:effectLst/>
              </a:rPr>
              <a:t>αν</a:t>
            </a:r>
            <a:r>
              <a:rPr lang="el-GR" dirty="0" err="1">
                <a:effectLst/>
              </a:rPr>
              <a:t>ών</a:t>
            </a:r>
            <a:r>
              <a:rPr lang="en-US" dirty="0">
                <a:effectLst/>
              </a:rPr>
              <a:t> </a:t>
            </a:r>
            <a:endParaRPr lang="en-US" dirty="0"/>
          </a:p>
        </p:txBody>
      </p:sp>
    </p:spTree>
    <p:extLst>
      <p:ext uri="{BB962C8B-B14F-4D97-AF65-F5344CB8AC3E}">
        <p14:creationId xmlns:p14="http://schemas.microsoft.com/office/powerpoint/2010/main" val="588708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29DA47E-EA15-AEA1-5795-6FA6D0DB1D4E}"/>
              </a:ext>
            </a:extLst>
          </p:cNvPr>
          <p:cNvSpPr>
            <a:spLocks noGrp="1"/>
          </p:cNvSpPr>
          <p:nvPr>
            <p:ph type="body" sz="half" idx="2"/>
          </p:nvPr>
        </p:nvSpPr>
        <p:spPr>
          <a:xfrm>
            <a:off x="8380520" y="541539"/>
            <a:ext cx="3338004" cy="5788240"/>
          </a:xfrm>
        </p:spPr>
        <p:txBody>
          <a:bodyPr>
            <a:normAutofit fontScale="85000" lnSpcReduction="20000"/>
          </a:bodyPr>
          <a:lstStyle/>
          <a:p>
            <a:r>
              <a:rPr lang="el-GR" sz="1800" dirty="0">
                <a:effectLst/>
                <a:latin typeface="Calibri" panose="020F0502020204030204" pitchFamily="34" charset="0"/>
                <a:ea typeface="Calibri" panose="020F0502020204030204" pitchFamily="34" charset="0"/>
                <a:cs typeface="Times New Roman" panose="02020603050405020304" pitchFamily="18" charset="0"/>
              </a:rPr>
              <a:t>Η επέκταση της οθωμανικής κυριαρχίας πάνω από τη Βαλκανική Χερσόνησο, η οποία λόγω των συνεχών συγκρούσεων μεταξύ των Βυζαντινών, των Βενετών, των Σέρβων, των Βουλγάρων και των Γενοβέζων, είχε καταστραφεί, έφερε μια υποτυπώδη ενότητα, ειρήνη και ασφάλεια.</a:t>
            </a:r>
            <a:r>
              <a:rPr lang="en-US" dirty="0">
                <a:effectLst/>
              </a:rPr>
              <a:t> </a:t>
            </a:r>
            <a:r>
              <a:rPr lang="en-US" dirty="0" err="1">
                <a:effectLst/>
              </a:rPr>
              <a:t>Δημιουργ</a:t>
            </a:r>
            <a:r>
              <a:rPr lang="el-GR" dirty="0" err="1">
                <a:effectLst/>
              </a:rPr>
              <a:t>είται</a:t>
            </a:r>
            <a:r>
              <a:rPr lang="en-US" dirty="0">
                <a:effectLst/>
              </a:rPr>
              <a:t> </a:t>
            </a:r>
            <a:r>
              <a:rPr lang="el-GR" dirty="0">
                <a:effectLst/>
              </a:rPr>
              <a:t>ένας</a:t>
            </a:r>
            <a:r>
              <a:rPr lang="en-US" dirty="0">
                <a:effectLst/>
              </a:rPr>
              <a:t> </a:t>
            </a:r>
            <a:r>
              <a:rPr lang="en-US" dirty="0" err="1">
                <a:effectLst/>
              </a:rPr>
              <a:t>νέ</a:t>
            </a:r>
            <a:r>
              <a:rPr lang="el-GR" dirty="0" err="1">
                <a:effectLst/>
              </a:rPr>
              <a:t>ος</a:t>
            </a:r>
            <a:r>
              <a:rPr lang="en-US" dirty="0">
                <a:effectLst/>
              </a:rPr>
              <a:t> </a:t>
            </a:r>
            <a:r>
              <a:rPr lang="en-US" dirty="0" err="1">
                <a:effectLst/>
              </a:rPr>
              <a:t>κοινωνικ</a:t>
            </a:r>
            <a:r>
              <a:rPr lang="el-GR" dirty="0" err="1">
                <a:effectLst/>
              </a:rPr>
              <a:t>ός</a:t>
            </a:r>
            <a:r>
              <a:rPr lang="en-US" dirty="0">
                <a:effectLst/>
              </a:rPr>
              <a:t> </a:t>
            </a:r>
            <a:r>
              <a:rPr lang="el-GR" dirty="0">
                <a:effectLst/>
              </a:rPr>
              <a:t>ιστός</a:t>
            </a:r>
            <a:r>
              <a:rPr lang="en-US" dirty="0">
                <a:effectLst/>
              </a:rPr>
              <a:t> π</a:t>
            </a:r>
            <a:r>
              <a:rPr lang="en-US" dirty="0" err="1">
                <a:effectLst/>
              </a:rPr>
              <a:t>ου</a:t>
            </a:r>
            <a:r>
              <a:rPr lang="en-US" dirty="0">
                <a:effectLst/>
              </a:rPr>
              <a:t> </a:t>
            </a:r>
            <a:r>
              <a:rPr lang="el-GR" dirty="0">
                <a:effectLst/>
              </a:rPr>
              <a:t>βοηθά να υπάρξει</a:t>
            </a:r>
            <a:r>
              <a:rPr lang="en-US" dirty="0">
                <a:effectLst/>
              </a:rPr>
              <a:t> σημαντική κοινωνική κινητικότητα, η οποία με τη σειρά της επ</a:t>
            </a:r>
            <a:r>
              <a:rPr lang="el-GR" dirty="0">
                <a:effectLst/>
              </a:rPr>
              <a:t>ι</a:t>
            </a:r>
            <a:r>
              <a:rPr lang="en-US" dirty="0" err="1">
                <a:effectLst/>
              </a:rPr>
              <a:t>τρε</a:t>
            </a:r>
            <a:r>
              <a:rPr lang="el-GR" dirty="0">
                <a:effectLst/>
              </a:rPr>
              <a:t>π</a:t>
            </a:r>
            <a:r>
              <a:rPr lang="en-US" dirty="0">
                <a:effectLst/>
              </a:rPr>
              <a:t>ε</a:t>
            </a:r>
            <a:r>
              <a:rPr lang="el-GR" dirty="0">
                <a:effectLst/>
              </a:rPr>
              <a:t>ι</a:t>
            </a:r>
            <a:r>
              <a:rPr lang="en-US" dirty="0">
                <a:effectLst/>
              </a:rPr>
              <a:t> την επανάληψη της γεωργικής δραστηριότητας, </a:t>
            </a:r>
            <a:r>
              <a:rPr lang="el-GR" dirty="0">
                <a:effectLst/>
              </a:rPr>
              <a:t>που είχε </a:t>
            </a:r>
            <a:r>
              <a:rPr lang="en-US" dirty="0" err="1">
                <a:effectLst/>
              </a:rPr>
              <a:t>σχεδόν</a:t>
            </a:r>
            <a:r>
              <a:rPr lang="en-US" dirty="0">
                <a:effectLst/>
              </a:rPr>
              <a:t> ανασταλεί κατά την περίοδο τ</a:t>
            </a:r>
            <a:r>
              <a:rPr lang="el-GR" dirty="0">
                <a:effectLst/>
              </a:rPr>
              <a:t>ων</a:t>
            </a:r>
            <a:r>
              <a:rPr lang="en-US" dirty="0">
                <a:effectLst/>
              </a:rPr>
              <a:t> </a:t>
            </a:r>
            <a:r>
              <a:rPr lang="el-GR" dirty="0">
                <a:effectLst/>
              </a:rPr>
              <a:t>συγκρούσεων</a:t>
            </a:r>
            <a:r>
              <a:rPr lang="en-US" dirty="0">
                <a:effectLst/>
              </a:rPr>
              <a:t> π</a:t>
            </a:r>
            <a:r>
              <a:rPr lang="en-US" dirty="0" err="1">
                <a:effectLst/>
              </a:rPr>
              <a:t>ου</a:t>
            </a:r>
            <a:r>
              <a:rPr lang="en-US" dirty="0">
                <a:effectLst/>
              </a:rPr>
              <a:t> π</a:t>
            </a:r>
            <a:r>
              <a:rPr lang="en-US" dirty="0" err="1">
                <a:effectLst/>
              </a:rPr>
              <a:t>ροηγήθηκ</a:t>
            </a:r>
            <a:r>
              <a:rPr lang="el-GR" dirty="0">
                <a:effectLst/>
              </a:rPr>
              <a:t>αν</a:t>
            </a:r>
            <a:r>
              <a:rPr lang="en-US" dirty="0">
                <a:effectLst/>
              </a:rPr>
              <a:t> της </a:t>
            </a:r>
            <a:r>
              <a:rPr lang="en-US" dirty="0" err="1">
                <a:effectLst/>
              </a:rPr>
              <a:t>οθωμ</a:t>
            </a:r>
            <a:r>
              <a:rPr lang="en-US" dirty="0">
                <a:effectLst/>
              </a:rPr>
              <a:t>ανικής κατάκτηση</a:t>
            </a:r>
            <a:r>
              <a:rPr lang="el-GR" dirty="0">
                <a:effectLst/>
              </a:rPr>
              <a:t>.</a:t>
            </a:r>
          </a:p>
          <a:p>
            <a:r>
              <a:rPr lang="el-GR" dirty="0"/>
              <a:t>Αυτό από ,όνο του δημιουργεί τις </a:t>
            </a:r>
            <a:r>
              <a:rPr lang="el-GR" dirty="0" err="1"/>
              <a:t>προυποθέσεις</a:t>
            </a:r>
            <a:r>
              <a:rPr lang="el-GR" dirty="0"/>
              <a:t> για την ανάπτυξη τόσο του τοπικού όσο και του περιφερειακού </a:t>
            </a:r>
            <a:r>
              <a:rPr lang="en-US" dirty="0" err="1">
                <a:effectLst/>
              </a:rPr>
              <a:t>εμ</a:t>
            </a:r>
            <a:r>
              <a:rPr lang="en-US" dirty="0">
                <a:effectLst/>
              </a:rPr>
              <a:t>π</a:t>
            </a:r>
            <a:r>
              <a:rPr lang="el-GR" dirty="0">
                <a:effectLst/>
              </a:rPr>
              <a:t>ο</a:t>
            </a:r>
            <a:r>
              <a:rPr lang="en-US" dirty="0">
                <a:effectLst/>
              </a:rPr>
              <a:t>ρ</a:t>
            </a:r>
            <a:r>
              <a:rPr lang="el-GR" dirty="0">
                <a:effectLst/>
              </a:rPr>
              <a:t>ί</a:t>
            </a:r>
            <a:r>
              <a:rPr lang="en-US" dirty="0">
                <a:effectLst/>
              </a:rPr>
              <a:t>ο</a:t>
            </a:r>
            <a:r>
              <a:rPr lang="el-GR" dirty="0">
                <a:effectLst/>
              </a:rPr>
              <a:t>υ.</a:t>
            </a:r>
          </a:p>
          <a:p>
            <a:r>
              <a:rPr lang="el-GR" dirty="0">
                <a:effectLst/>
              </a:rPr>
              <a:t>Ο</a:t>
            </a:r>
            <a:r>
              <a:rPr lang="en-US" dirty="0">
                <a:effectLst/>
              </a:rPr>
              <a:t>ι </a:t>
            </a:r>
            <a:r>
              <a:rPr lang="en-US" dirty="0" err="1">
                <a:effectLst/>
              </a:rPr>
              <a:t>έμ</a:t>
            </a:r>
            <a:r>
              <a:rPr lang="en-US" dirty="0">
                <a:effectLst/>
              </a:rPr>
              <a:t>ποροι</a:t>
            </a:r>
            <a:r>
              <a:rPr lang="el-GR" dirty="0">
                <a:effectLst/>
              </a:rPr>
              <a:t> δε,</a:t>
            </a:r>
            <a:r>
              <a:rPr lang="en-US" dirty="0">
                <a:effectLst/>
              </a:rPr>
              <a:t> απολάμβαναν μια προνομιακή θέση</a:t>
            </a:r>
            <a:r>
              <a:rPr lang="el-GR" sz="1800" dirty="0">
                <a:effectLst/>
                <a:latin typeface="Calibri" panose="020F0502020204030204" pitchFamily="34" charset="0"/>
                <a:ea typeface="Calibri" panose="020F0502020204030204" pitchFamily="34" charset="0"/>
                <a:cs typeface="Times New Roman" panose="02020603050405020304" pitchFamily="18" charset="0"/>
              </a:rPr>
              <a:t> οι έμποροι είχαν μεγαλύτερη ελευθερία στη συσσώρευση κεφαλαίου από όλες τις άλλες κοινωνικές ομάδες. </a:t>
            </a:r>
            <a:endParaRPr lang="en-US" dirty="0"/>
          </a:p>
        </p:txBody>
      </p:sp>
      <p:pic>
        <p:nvPicPr>
          <p:cNvPr id="11" name="Content Placeholder 10">
            <a:extLst>
              <a:ext uri="{FF2B5EF4-FFF2-40B4-BE49-F238E27FC236}">
                <a16:creationId xmlns:a16="http://schemas.microsoft.com/office/drawing/2014/main" id="{63E3BF56-E5E5-32FA-5C78-59EFDB0A5938}"/>
              </a:ext>
            </a:extLst>
          </p:cNvPr>
          <p:cNvPicPr>
            <a:picLocks noGrp="1" noChangeAspect="1"/>
          </p:cNvPicPr>
          <p:nvPr>
            <p:ph idx="1"/>
          </p:nvPr>
        </p:nvPicPr>
        <p:blipFill>
          <a:blip r:embed="rId2"/>
          <a:stretch>
            <a:fillRect/>
          </a:stretch>
        </p:blipFill>
        <p:spPr>
          <a:xfrm>
            <a:off x="150791" y="1269507"/>
            <a:ext cx="7942629" cy="4021584"/>
          </a:xfrm>
        </p:spPr>
      </p:pic>
    </p:spTree>
    <p:extLst>
      <p:ext uri="{BB962C8B-B14F-4D97-AF65-F5344CB8AC3E}">
        <p14:creationId xmlns:p14="http://schemas.microsoft.com/office/powerpoint/2010/main" val="440746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29DA47E-EA15-AEA1-5795-6FA6D0DB1D4E}"/>
              </a:ext>
            </a:extLst>
          </p:cNvPr>
          <p:cNvSpPr>
            <a:spLocks noGrp="1"/>
          </p:cNvSpPr>
          <p:nvPr>
            <p:ph type="body" sz="half" idx="2"/>
          </p:nvPr>
        </p:nvSpPr>
        <p:spPr>
          <a:xfrm>
            <a:off x="8282866" y="541539"/>
            <a:ext cx="3435658" cy="5788240"/>
          </a:xfrm>
        </p:spPr>
        <p:txBody>
          <a:bodyPr>
            <a:normAutofit fontScale="92500" lnSpcReduction="10000"/>
          </a:bodyPr>
          <a:lstStyle/>
          <a:p>
            <a:r>
              <a:rPr lang="el-GR" sz="1800" dirty="0">
                <a:effectLst/>
                <a:latin typeface="Calibri" panose="020F0502020204030204" pitchFamily="34" charset="0"/>
                <a:ea typeface="Calibri" panose="020F0502020204030204" pitchFamily="34" charset="0"/>
                <a:cs typeface="Times New Roman" panose="02020603050405020304" pitchFamily="18" charset="0"/>
              </a:rPr>
              <a:t>Η προνομιακή θέση του εμπόρου καθορίστηκε από τη λειτουργία που ασκούσε στην οικονομία. Για την εποχή ήταν απαραίτητος στο διεθνές και διαπεριφερειακό εμπόριο, καθώς με το εμπόριο παρείχε πρώτες ύλες για τοπικές βιοτεχνίες και πάνω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απ</a:t>
            </a:r>
            <a:r>
              <a:rPr lang="el-GR" sz="1800" dirty="0">
                <a:effectLst/>
                <a:latin typeface="Calibri" panose="020F0502020204030204" pitchFamily="34" charset="0"/>
                <a:ea typeface="Calibri" panose="020F0502020204030204" pitchFamily="34" charset="0"/>
                <a:cs typeface="Times New Roman" panose="02020603050405020304" pitchFamily="18" charset="0"/>
              </a:rPr>
              <a:t> 'όλα, τρόφιμα. </a:t>
            </a:r>
          </a:p>
          <a:p>
            <a:r>
              <a:rPr lang="el-GR" dirty="0">
                <a:latin typeface="Calibri" panose="020F0502020204030204" pitchFamily="34" charset="0"/>
                <a:ea typeface="Calibri" panose="020F0502020204030204" pitchFamily="34" charset="0"/>
                <a:cs typeface="Times New Roman" panose="02020603050405020304" pitchFamily="18" charset="0"/>
              </a:rPr>
              <a:t>Εξ’ αυτού τ</a:t>
            </a:r>
            <a:r>
              <a:rPr lang="el-GR" sz="1800" dirty="0">
                <a:effectLst/>
                <a:latin typeface="Calibri" panose="020F0502020204030204" pitchFamily="34" charset="0"/>
                <a:ea typeface="Calibri" panose="020F0502020204030204" pitchFamily="34" charset="0"/>
                <a:cs typeface="Times New Roman" panose="02020603050405020304" pitchFamily="18" charset="0"/>
              </a:rPr>
              <a:t>ο εμπόριο γίνεται ο πιο αποτελεσματικός τρόπος συσσώρευσης κεφαλαίου, καθιστώντας το έτσι και τον πιο κερδοφόρο τομέα για επενδύσεις.</a:t>
            </a:r>
          </a:p>
          <a:p>
            <a:r>
              <a:rPr lang="el-GR" dirty="0">
                <a:latin typeface="Calibri" panose="020F0502020204030204" pitchFamily="34" charset="0"/>
                <a:ea typeface="Calibri" panose="020F0502020204030204" pitchFamily="34" charset="0"/>
                <a:cs typeface="Times New Roman" panose="02020603050405020304" pitchFamily="18" charset="0"/>
              </a:rPr>
              <a:t>Ε</a:t>
            </a:r>
            <a:r>
              <a:rPr lang="el-GR" sz="1800" dirty="0">
                <a:effectLst/>
                <a:latin typeface="Calibri" panose="020F0502020204030204" pitchFamily="34" charset="0"/>
                <a:ea typeface="Calibri" panose="020F0502020204030204" pitchFamily="34" charset="0"/>
                <a:cs typeface="Times New Roman" panose="02020603050405020304" pitchFamily="18" charset="0"/>
              </a:rPr>
              <a:t>ίναι ιστορικά βέβαιο ότι το κράτος ενθαρρύνει συνειδητά τους Έλληνες και άλλους Βαλκάνιους εμπόρους να επεκτείνουν το εμπόριο τους με τη Δύση μέσω των Βαλκανικών διαδρομών, καθώς και μέσω της Αδριατική και του Δούναβη. </a:t>
            </a:r>
            <a:endParaRPr lang="en-US" dirty="0"/>
          </a:p>
        </p:txBody>
      </p:sp>
      <p:pic>
        <p:nvPicPr>
          <p:cNvPr id="6" name="Content Placeholder 5">
            <a:extLst>
              <a:ext uri="{FF2B5EF4-FFF2-40B4-BE49-F238E27FC236}">
                <a16:creationId xmlns:a16="http://schemas.microsoft.com/office/drawing/2014/main" id="{ECF75C06-E956-BAC8-0CFF-9900395FF90E}"/>
              </a:ext>
            </a:extLst>
          </p:cNvPr>
          <p:cNvPicPr>
            <a:picLocks noGrp="1" noChangeAspect="1"/>
          </p:cNvPicPr>
          <p:nvPr>
            <p:ph idx="1"/>
          </p:nvPr>
        </p:nvPicPr>
        <p:blipFill>
          <a:blip r:embed="rId2"/>
          <a:stretch>
            <a:fillRect/>
          </a:stretch>
        </p:blipFill>
        <p:spPr>
          <a:xfrm>
            <a:off x="2929222" y="301861"/>
            <a:ext cx="3737907" cy="6254277"/>
          </a:xfrm>
        </p:spPr>
      </p:pic>
      <p:sp>
        <p:nvSpPr>
          <p:cNvPr id="7" name="TextBox 6">
            <a:extLst>
              <a:ext uri="{FF2B5EF4-FFF2-40B4-BE49-F238E27FC236}">
                <a16:creationId xmlns:a16="http://schemas.microsoft.com/office/drawing/2014/main" id="{283B26DD-B7A4-181E-60DE-B626B4D56CA2}"/>
              </a:ext>
            </a:extLst>
          </p:cNvPr>
          <p:cNvSpPr txBox="1"/>
          <p:nvPr/>
        </p:nvSpPr>
        <p:spPr>
          <a:xfrm>
            <a:off x="1029810" y="5726098"/>
            <a:ext cx="1899412" cy="523220"/>
          </a:xfrm>
          <a:prstGeom prst="rect">
            <a:avLst/>
          </a:prstGeom>
          <a:noFill/>
        </p:spPr>
        <p:txBody>
          <a:bodyPr wrap="square" rtlCol="0">
            <a:spAutoFit/>
          </a:bodyPr>
          <a:lstStyle/>
          <a:p>
            <a:r>
              <a:rPr lang="el-GR" sz="1400" dirty="0"/>
              <a:t>Έλληνας έμπορος</a:t>
            </a:r>
          </a:p>
          <a:p>
            <a:pPr algn="r"/>
            <a:r>
              <a:rPr lang="el-GR" sz="1400" dirty="0"/>
              <a:t>Κατά την Τουρκοκρατία</a:t>
            </a:r>
            <a:endParaRPr lang="en-US" sz="1400" dirty="0"/>
          </a:p>
        </p:txBody>
      </p:sp>
    </p:spTree>
    <p:extLst>
      <p:ext uri="{BB962C8B-B14F-4D97-AF65-F5344CB8AC3E}">
        <p14:creationId xmlns:p14="http://schemas.microsoft.com/office/powerpoint/2010/main" val="1636240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29DA47E-EA15-AEA1-5795-6FA6D0DB1D4E}"/>
              </a:ext>
            </a:extLst>
          </p:cNvPr>
          <p:cNvSpPr>
            <a:spLocks noGrp="1"/>
          </p:cNvSpPr>
          <p:nvPr>
            <p:ph type="body" sz="half" idx="2"/>
          </p:nvPr>
        </p:nvSpPr>
        <p:spPr>
          <a:xfrm>
            <a:off x="8282866" y="435006"/>
            <a:ext cx="3551068" cy="6001305"/>
          </a:xfrm>
        </p:spPr>
        <p:txBody>
          <a:bodyPr>
            <a:normAutofit fontScale="92500" lnSpcReduction="10000"/>
          </a:bodyPr>
          <a:lstStyle/>
          <a:p>
            <a:r>
              <a:rPr lang="el-GR" sz="1800" dirty="0">
                <a:effectLst/>
                <a:latin typeface="Calibri" panose="020F0502020204030204" pitchFamily="34" charset="0"/>
                <a:ea typeface="Calibri" panose="020F0502020204030204" pitchFamily="34" charset="0"/>
                <a:cs typeface="Times New Roman" panose="02020603050405020304" pitchFamily="18" charset="0"/>
              </a:rPr>
              <a:t>Η τάξη των Ελλήνων εμπόρων άρχισε να παίζει σημαντικό ρόλο στην οικονομική ζωή της Αυτοκρατορίας αμέσως μετά την Άλωση της Κωνσταντινούπολης.</a:t>
            </a:r>
          </a:p>
          <a:p>
            <a:r>
              <a:rPr lang="el-GR" sz="1800" dirty="0">
                <a:effectLst/>
                <a:latin typeface="Calibri" panose="020F0502020204030204" pitchFamily="34" charset="0"/>
                <a:ea typeface="Calibri" panose="020F0502020204030204" pitchFamily="34" charset="0"/>
                <a:cs typeface="Times New Roman" panose="02020603050405020304" pitchFamily="18" charset="0"/>
              </a:rPr>
              <a:t>Για παράδειγμα, το 1477 βρίσκουμε μια πενταμελή κοινοπραξία Ελλήνων,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υπερθεμάτιζει</a:t>
            </a:r>
            <a:r>
              <a:rPr lang="el-GR" sz="1800" dirty="0">
                <a:effectLst/>
                <a:latin typeface="Calibri" panose="020F0502020204030204" pitchFamily="34" charset="0"/>
                <a:ea typeface="Calibri" panose="020F0502020204030204" pitchFamily="34" charset="0"/>
                <a:cs typeface="Times New Roman" panose="02020603050405020304" pitchFamily="18" charset="0"/>
              </a:rPr>
              <a:t> τους μουσουλμάνους ανταγωνιστές σε πλειστηριασμό και αγοράζουν τα τελωνεία των λιμανιών της Κωνσταντινούπολης, του Γαλατά, της Καλλίπολης, καθώς και άλλων λιμανιών κατά μήκος του Αιγαίου, έναντι ποσού 450.000 δουκάτων. Σημαντική περιουσία αν σκεφτεί κανείς ότι το σύνολο των εσόδων της Βενετίας από τις βαλκανικές και ανατολικές μεσογειακές κυριαρχίες της το 1469, ήταν 180.000 δουκάτα    ( λιγότερο από τα μισά από όσα είχαν ξοδέψει οι Έλληνες).</a:t>
            </a:r>
            <a:endParaRPr lang="en-US" dirty="0"/>
          </a:p>
        </p:txBody>
      </p:sp>
      <p:sp>
        <p:nvSpPr>
          <p:cNvPr id="7" name="TextBox 6">
            <a:extLst>
              <a:ext uri="{FF2B5EF4-FFF2-40B4-BE49-F238E27FC236}">
                <a16:creationId xmlns:a16="http://schemas.microsoft.com/office/drawing/2014/main" id="{283B26DD-B7A4-181E-60DE-B626B4D56CA2}"/>
              </a:ext>
            </a:extLst>
          </p:cNvPr>
          <p:cNvSpPr txBox="1"/>
          <p:nvPr/>
        </p:nvSpPr>
        <p:spPr>
          <a:xfrm>
            <a:off x="470517" y="5726098"/>
            <a:ext cx="2006353" cy="523220"/>
          </a:xfrm>
          <a:prstGeom prst="rect">
            <a:avLst/>
          </a:prstGeom>
          <a:noFill/>
        </p:spPr>
        <p:txBody>
          <a:bodyPr wrap="square" rtlCol="0">
            <a:spAutoFit/>
          </a:bodyPr>
          <a:lstStyle/>
          <a:p>
            <a:r>
              <a:rPr lang="el-GR" sz="1400" dirty="0"/>
              <a:t>Έλληνας </a:t>
            </a:r>
            <a:r>
              <a:rPr lang="el-GR" sz="1400" dirty="0" err="1"/>
              <a:t>φαναριώτης</a:t>
            </a:r>
            <a:r>
              <a:rPr lang="el-GR" sz="1400" dirty="0"/>
              <a:t> Έμπορος του 16</a:t>
            </a:r>
            <a:r>
              <a:rPr lang="el-GR" sz="1400" baseline="30000" dirty="0"/>
              <a:t>ου</a:t>
            </a:r>
            <a:r>
              <a:rPr lang="el-GR" sz="1400" dirty="0"/>
              <a:t> αιώνα</a:t>
            </a:r>
            <a:endParaRPr lang="en-US" sz="1400" dirty="0"/>
          </a:p>
        </p:txBody>
      </p:sp>
      <p:pic>
        <p:nvPicPr>
          <p:cNvPr id="12" name="Content Placeholder 11">
            <a:extLst>
              <a:ext uri="{FF2B5EF4-FFF2-40B4-BE49-F238E27FC236}">
                <a16:creationId xmlns:a16="http://schemas.microsoft.com/office/drawing/2014/main" id="{33AC0B67-C66F-86EF-E289-07ED1F2D0719}"/>
              </a:ext>
            </a:extLst>
          </p:cNvPr>
          <p:cNvPicPr>
            <a:picLocks noGrp="1" noChangeAspect="1"/>
          </p:cNvPicPr>
          <p:nvPr>
            <p:ph idx="1"/>
          </p:nvPr>
        </p:nvPicPr>
        <p:blipFill>
          <a:blip r:embed="rId2"/>
          <a:stretch>
            <a:fillRect/>
          </a:stretch>
        </p:blipFill>
        <p:spPr>
          <a:xfrm>
            <a:off x="2573044" y="385438"/>
            <a:ext cx="3721223" cy="6001305"/>
          </a:xfrm>
        </p:spPr>
      </p:pic>
    </p:spTree>
    <p:extLst>
      <p:ext uri="{BB962C8B-B14F-4D97-AF65-F5344CB8AC3E}">
        <p14:creationId xmlns:p14="http://schemas.microsoft.com/office/powerpoint/2010/main" val="3597633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29DA47E-EA15-AEA1-5795-6FA6D0DB1D4E}"/>
              </a:ext>
            </a:extLst>
          </p:cNvPr>
          <p:cNvSpPr>
            <a:spLocks noGrp="1"/>
          </p:cNvSpPr>
          <p:nvPr>
            <p:ph type="body" sz="half" idx="2"/>
          </p:nvPr>
        </p:nvSpPr>
        <p:spPr>
          <a:xfrm>
            <a:off x="8282866" y="435006"/>
            <a:ext cx="3551068" cy="6001305"/>
          </a:xfrm>
        </p:spPr>
        <p:txBody>
          <a:bodyPr>
            <a:normAutofit lnSpcReduction="10000"/>
          </a:bodyPr>
          <a:lstStyle/>
          <a:p>
            <a:r>
              <a:rPr lang="el-GR" sz="1800" dirty="0">
                <a:effectLst/>
                <a:latin typeface="Calibri" panose="020F0502020204030204" pitchFamily="34" charset="0"/>
                <a:ea typeface="Calibri" panose="020F0502020204030204" pitchFamily="34" charset="0"/>
                <a:cs typeface="Times New Roman" panose="02020603050405020304" pitchFamily="18" charset="0"/>
              </a:rPr>
              <a:t>Στα τέλη του 15ου αιώνα, οι Έλληνες δραστηριοποιούνταν όχι μόνο στο εσωτερικό εμπόριο, αλλά και στο διεθνές εμπόριο που εκτείνεται από τη Μαύρη Θάλασσα, την Αδριατική και την Ιταλία μέχρι τη Μασσαλία, την Αμβέρσα και τη Μόσχα. Η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Ανκόνα</a:t>
            </a:r>
            <a:r>
              <a:rPr lang="el-GR" sz="1800" dirty="0">
                <a:effectLst/>
                <a:latin typeface="Calibri" panose="020F0502020204030204" pitchFamily="34" charset="0"/>
                <a:ea typeface="Calibri" panose="020F0502020204030204" pitchFamily="34" charset="0"/>
                <a:cs typeface="Times New Roman" panose="02020603050405020304" pitchFamily="18" charset="0"/>
              </a:rPr>
              <a:t> γνώρισε εντυπωσιακή ανάπτυξη ως σημαντικό, διεθνές εμπορικό κέντρο κατά το πρώτο μισό του 16ου αιώνα, και ήταν ένα από τα πρώτα εμπορικά κέντρα εκτός των Βαλκανίων που προσέλκυσε σημαντικό αριθμό Ελλήνων. Στα μέσα του 16ου αιώνα, υπήρχαν ήδη περίπου 200 ελληνικά σπίτια στην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Ανκόνα</a:t>
            </a:r>
            <a:r>
              <a:rPr lang="el-GR" sz="1800" dirty="0">
                <a:effectLst/>
                <a:latin typeface="Calibri" panose="020F0502020204030204" pitchFamily="34" charset="0"/>
                <a:ea typeface="Calibri" panose="020F0502020204030204" pitchFamily="34" charset="0"/>
                <a:cs typeface="Times New Roman" panose="02020603050405020304" pitchFamily="18" charset="0"/>
              </a:rPr>
              <a:t>.</a:t>
            </a:r>
            <a:r>
              <a:rPr lang="en-US" dirty="0">
                <a:effectLst/>
              </a:rPr>
              <a:t> </a:t>
            </a:r>
            <a:r>
              <a:rPr lang="en-US" dirty="0" err="1">
                <a:effectLst/>
              </a:rPr>
              <a:t>Με</a:t>
            </a:r>
            <a:r>
              <a:rPr lang="en-US" dirty="0">
                <a:effectLst/>
              </a:rPr>
              <a:t> α</a:t>
            </a:r>
            <a:r>
              <a:rPr lang="en-US" dirty="0" err="1">
                <a:effectLst/>
              </a:rPr>
              <a:t>υτό</a:t>
            </a:r>
            <a:r>
              <a:rPr lang="en-US" dirty="0">
                <a:effectLst/>
              </a:rPr>
              <a:t> το </a:t>
            </a:r>
            <a:r>
              <a:rPr lang="en-US" dirty="0" err="1">
                <a:effectLst/>
              </a:rPr>
              <a:t>γενικό</a:t>
            </a:r>
            <a:r>
              <a:rPr lang="en-US" dirty="0">
                <a:effectLst/>
              </a:rPr>
              <a:t> υπόβα</a:t>
            </a:r>
            <a:r>
              <a:rPr lang="en-US" dirty="0" err="1">
                <a:effectLst/>
              </a:rPr>
              <a:t>θρο</a:t>
            </a:r>
            <a:r>
              <a:rPr lang="en-US" dirty="0">
                <a:effectLst/>
              </a:rPr>
              <a:t> </a:t>
            </a:r>
            <a:r>
              <a:rPr lang="el-GR" dirty="0">
                <a:effectLst/>
              </a:rPr>
              <a:t>οι</a:t>
            </a:r>
            <a:r>
              <a:rPr lang="en-US" dirty="0">
                <a:effectLst/>
              </a:rPr>
              <a:t> </a:t>
            </a:r>
            <a:r>
              <a:rPr lang="el-GR" dirty="0">
                <a:effectLst/>
              </a:rPr>
              <a:t>Έ</a:t>
            </a:r>
            <a:r>
              <a:rPr lang="en-US" dirty="0" err="1">
                <a:effectLst/>
              </a:rPr>
              <a:t>λλ</a:t>
            </a:r>
            <a:r>
              <a:rPr lang="el-GR" dirty="0">
                <a:effectLst/>
              </a:rPr>
              <a:t>η</a:t>
            </a:r>
            <a:r>
              <a:rPr lang="en-US" dirty="0">
                <a:effectLst/>
              </a:rPr>
              <a:t>ν</a:t>
            </a:r>
            <a:r>
              <a:rPr lang="el-GR" dirty="0" err="1">
                <a:effectLst/>
              </a:rPr>
              <a:t>ες</a:t>
            </a:r>
            <a:r>
              <a:rPr lang="en-US" dirty="0">
                <a:effectLst/>
              </a:rPr>
              <a:t> </a:t>
            </a:r>
            <a:r>
              <a:rPr lang="el-GR" dirty="0">
                <a:effectLst/>
              </a:rPr>
              <a:t>έ</a:t>
            </a:r>
            <a:r>
              <a:rPr lang="en-US" dirty="0">
                <a:effectLst/>
              </a:rPr>
              <a:t>μπ</a:t>
            </a:r>
            <a:r>
              <a:rPr lang="en-US" dirty="0" err="1">
                <a:effectLst/>
              </a:rPr>
              <a:t>όρ</a:t>
            </a:r>
            <a:r>
              <a:rPr lang="el-GR" dirty="0">
                <a:effectLst/>
              </a:rPr>
              <a:t>οι,</a:t>
            </a:r>
            <a:r>
              <a:rPr lang="en-US" dirty="0">
                <a:effectLst/>
              </a:rPr>
              <a:t> </a:t>
            </a:r>
            <a:r>
              <a:rPr lang="el-GR" dirty="0">
                <a:effectLst/>
              </a:rPr>
              <a:t>σ</a:t>
            </a:r>
            <a:r>
              <a:rPr lang="en-US" dirty="0" err="1">
                <a:effectLst/>
              </a:rPr>
              <a:t>τρ</a:t>
            </a:r>
            <a:r>
              <a:rPr lang="el-GR" dirty="0">
                <a:effectLst/>
              </a:rPr>
              <a:t>έ</a:t>
            </a:r>
            <a:r>
              <a:rPr lang="en-US" dirty="0">
                <a:effectLst/>
              </a:rPr>
              <a:t>φ</a:t>
            </a:r>
            <a:r>
              <a:rPr lang="el-GR" dirty="0" err="1">
                <a:effectLst/>
              </a:rPr>
              <a:t>ονται</a:t>
            </a:r>
            <a:r>
              <a:rPr lang="en-US" dirty="0">
                <a:effectLst/>
              </a:rPr>
              <a:t> </a:t>
            </a:r>
            <a:r>
              <a:rPr lang="en-US" dirty="0" err="1">
                <a:effectLst/>
              </a:rPr>
              <a:t>στη</a:t>
            </a:r>
            <a:r>
              <a:rPr lang="el-GR" dirty="0">
                <a:effectLst/>
              </a:rPr>
              <a:t>ν</a:t>
            </a:r>
            <a:r>
              <a:rPr lang="en-US" dirty="0">
                <a:effectLst/>
              </a:rPr>
              <a:t> να</a:t>
            </a:r>
            <a:r>
              <a:rPr lang="en-US" dirty="0" err="1">
                <a:effectLst/>
              </a:rPr>
              <a:t>υτιλί</a:t>
            </a:r>
            <a:r>
              <a:rPr lang="en-US" dirty="0">
                <a:effectLst/>
              </a:rPr>
              <a:t>α.</a:t>
            </a:r>
            <a:endParaRPr lang="en-US" dirty="0"/>
          </a:p>
        </p:txBody>
      </p:sp>
      <p:sp>
        <p:nvSpPr>
          <p:cNvPr id="7" name="TextBox 6">
            <a:extLst>
              <a:ext uri="{FF2B5EF4-FFF2-40B4-BE49-F238E27FC236}">
                <a16:creationId xmlns:a16="http://schemas.microsoft.com/office/drawing/2014/main" id="{283B26DD-B7A4-181E-60DE-B626B4D56CA2}"/>
              </a:ext>
            </a:extLst>
          </p:cNvPr>
          <p:cNvSpPr txBox="1"/>
          <p:nvPr/>
        </p:nvSpPr>
        <p:spPr>
          <a:xfrm>
            <a:off x="523783" y="5826693"/>
            <a:ext cx="2379215" cy="307777"/>
          </a:xfrm>
          <a:prstGeom prst="rect">
            <a:avLst/>
          </a:prstGeom>
          <a:noFill/>
        </p:spPr>
        <p:txBody>
          <a:bodyPr wrap="square" rtlCol="0">
            <a:spAutoFit/>
          </a:bodyPr>
          <a:lstStyle/>
          <a:p>
            <a:r>
              <a:rPr lang="el-GR" sz="1400" dirty="0"/>
              <a:t>Η </a:t>
            </a:r>
            <a:r>
              <a:rPr lang="el-GR" sz="1400" dirty="0" err="1"/>
              <a:t>Ανκόνα</a:t>
            </a:r>
            <a:r>
              <a:rPr lang="el-GR" sz="1400" dirty="0"/>
              <a:t> κατά τον16</a:t>
            </a:r>
            <a:r>
              <a:rPr lang="el-GR" sz="1400" baseline="30000" dirty="0"/>
              <a:t>ο</a:t>
            </a:r>
            <a:r>
              <a:rPr lang="el-GR" sz="1400" dirty="0"/>
              <a:t> αιώνα.</a:t>
            </a:r>
            <a:endParaRPr lang="en-US" sz="1400" dirty="0"/>
          </a:p>
        </p:txBody>
      </p:sp>
      <p:pic>
        <p:nvPicPr>
          <p:cNvPr id="6" name="Content Placeholder 5">
            <a:extLst>
              <a:ext uri="{FF2B5EF4-FFF2-40B4-BE49-F238E27FC236}">
                <a16:creationId xmlns:a16="http://schemas.microsoft.com/office/drawing/2014/main" id="{591383D5-2D67-F964-00FE-FB7B5351DDE3}"/>
              </a:ext>
            </a:extLst>
          </p:cNvPr>
          <p:cNvPicPr>
            <a:picLocks noGrp="1" noChangeAspect="1"/>
          </p:cNvPicPr>
          <p:nvPr>
            <p:ph idx="1"/>
          </p:nvPr>
        </p:nvPicPr>
        <p:blipFill>
          <a:blip r:embed="rId2"/>
          <a:stretch>
            <a:fillRect/>
          </a:stretch>
        </p:blipFill>
        <p:spPr>
          <a:xfrm>
            <a:off x="216022" y="240842"/>
            <a:ext cx="7790574" cy="5485255"/>
          </a:xfrm>
        </p:spPr>
      </p:pic>
    </p:spTree>
    <p:extLst>
      <p:ext uri="{BB962C8B-B14F-4D97-AF65-F5344CB8AC3E}">
        <p14:creationId xmlns:p14="http://schemas.microsoft.com/office/powerpoint/2010/main" val="63758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29DA47E-EA15-AEA1-5795-6FA6D0DB1D4E}"/>
              </a:ext>
            </a:extLst>
          </p:cNvPr>
          <p:cNvSpPr>
            <a:spLocks noGrp="1"/>
          </p:cNvSpPr>
          <p:nvPr>
            <p:ph type="body" sz="half" idx="2"/>
          </p:nvPr>
        </p:nvSpPr>
        <p:spPr>
          <a:xfrm>
            <a:off x="8282866" y="435006"/>
            <a:ext cx="3551068" cy="6001305"/>
          </a:xfrm>
        </p:spPr>
        <p:txBody>
          <a:bodyPr>
            <a:normAutofit/>
          </a:bodyPr>
          <a:lstStyle/>
          <a:p>
            <a:r>
              <a:rPr lang="el-GR" sz="1800" dirty="0">
                <a:effectLst/>
                <a:latin typeface="Calibri" panose="020F0502020204030204" pitchFamily="34" charset="0"/>
                <a:ea typeface="Calibri" panose="020F0502020204030204" pitchFamily="34" charset="0"/>
                <a:cs typeface="Times New Roman" panose="02020603050405020304" pitchFamily="18" charset="0"/>
              </a:rPr>
              <a:t>Αν και ελληνικά πλοία βρίσκονταν κυρίως στα λιμάνια της ανατολής καθώς και στην Αλεξάνδρεια και τη Βενετία, οι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Ραγκουζάνοι</a:t>
            </a:r>
            <a:r>
              <a:rPr lang="el-GR" sz="1800" dirty="0">
                <a:effectLst/>
                <a:latin typeface="Calibri" panose="020F0502020204030204" pitchFamily="34" charset="0"/>
                <a:ea typeface="Calibri" panose="020F0502020204030204" pitchFamily="34" charset="0"/>
                <a:cs typeface="Times New Roman" panose="02020603050405020304" pitchFamily="18" charset="0"/>
              </a:rPr>
              <a:t> και οι Βενετοί μονοπωλούσαν σχεδόν εξ ολοκλήρου το εμπόριο της Οθωμανικής Αυτοκρατορίας με τη Δύση, τουλάχιστον κατά το πρώτο μισό του 15ου αιώνα. Οι Γάλλοι, οι Άγγλοι και οι Ολλανδοί μπαίνουν στην εικόνα αργότερα.</a:t>
            </a:r>
          </a:p>
          <a:p>
            <a:r>
              <a:rPr lang="el-GR" sz="1800" dirty="0">
                <a:effectLst/>
                <a:latin typeface="Calibri" panose="020F0502020204030204" pitchFamily="34" charset="0"/>
                <a:ea typeface="Calibri" panose="020F0502020204030204" pitchFamily="34" charset="0"/>
                <a:cs typeface="Times New Roman" panose="02020603050405020304" pitchFamily="18" charset="0"/>
              </a:rPr>
              <a:t>Ωστόσο, το ελληνικό θαλάσσιο εμπόριο στην Αδριατική ήδη φαινόταν να αναπτύσσεται εκείνη την εποχή.</a:t>
            </a:r>
            <a:endParaRPr lang="en-US" dirty="0"/>
          </a:p>
        </p:txBody>
      </p:sp>
      <p:sp>
        <p:nvSpPr>
          <p:cNvPr id="7" name="TextBox 6">
            <a:extLst>
              <a:ext uri="{FF2B5EF4-FFF2-40B4-BE49-F238E27FC236}">
                <a16:creationId xmlns:a16="http://schemas.microsoft.com/office/drawing/2014/main" id="{283B26DD-B7A4-181E-60DE-B626B4D56CA2}"/>
              </a:ext>
            </a:extLst>
          </p:cNvPr>
          <p:cNvSpPr txBox="1"/>
          <p:nvPr/>
        </p:nvSpPr>
        <p:spPr>
          <a:xfrm>
            <a:off x="461638" y="5134235"/>
            <a:ext cx="4341181" cy="307777"/>
          </a:xfrm>
          <a:prstGeom prst="rect">
            <a:avLst/>
          </a:prstGeom>
          <a:noFill/>
        </p:spPr>
        <p:txBody>
          <a:bodyPr wrap="square" rtlCol="0">
            <a:spAutoFit/>
          </a:bodyPr>
          <a:lstStyle/>
          <a:p>
            <a:r>
              <a:rPr lang="el-GR" sz="1400" dirty="0"/>
              <a:t>Η Δημοκρατία της </a:t>
            </a:r>
            <a:r>
              <a:rPr lang="el-GR" sz="1400" dirty="0" err="1"/>
              <a:t>Ραγκούζα</a:t>
            </a:r>
            <a:r>
              <a:rPr lang="el-GR" sz="1400" dirty="0"/>
              <a:t> από το 1426 έως το 1718</a:t>
            </a:r>
            <a:endParaRPr lang="en-US" sz="1400" dirty="0"/>
          </a:p>
        </p:txBody>
      </p:sp>
      <p:pic>
        <p:nvPicPr>
          <p:cNvPr id="8" name="Content Placeholder 7">
            <a:extLst>
              <a:ext uri="{FF2B5EF4-FFF2-40B4-BE49-F238E27FC236}">
                <a16:creationId xmlns:a16="http://schemas.microsoft.com/office/drawing/2014/main" id="{74B8B9BE-A4C1-A682-5B9D-2F139A1E49AE}"/>
              </a:ext>
            </a:extLst>
          </p:cNvPr>
          <p:cNvPicPr>
            <a:picLocks noGrp="1" noChangeAspect="1"/>
          </p:cNvPicPr>
          <p:nvPr>
            <p:ph idx="1"/>
          </p:nvPr>
        </p:nvPicPr>
        <p:blipFill>
          <a:blip r:embed="rId2"/>
          <a:stretch>
            <a:fillRect/>
          </a:stretch>
        </p:blipFill>
        <p:spPr>
          <a:xfrm>
            <a:off x="241919" y="1043274"/>
            <a:ext cx="7659530" cy="4016998"/>
          </a:xfrm>
        </p:spPr>
      </p:pic>
    </p:spTree>
    <p:extLst>
      <p:ext uri="{BB962C8B-B14F-4D97-AF65-F5344CB8AC3E}">
        <p14:creationId xmlns:p14="http://schemas.microsoft.com/office/powerpoint/2010/main" val="3985641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29DA47E-EA15-AEA1-5795-6FA6D0DB1D4E}"/>
              </a:ext>
            </a:extLst>
          </p:cNvPr>
          <p:cNvSpPr>
            <a:spLocks noGrp="1"/>
          </p:cNvSpPr>
          <p:nvPr>
            <p:ph type="body" sz="half" idx="2"/>
          </p:nvPr>
        </p:nvSpPr>
        <p:spPr>
          <a:xfrm>
            <a:off x="8282866" y="435006"/>
            <a:ext cx="3551068" cy="6001305"/>
          </a:xfrm>
        </p:spPr>
        <p:txBody>
          <a:bodyPr>
            <a:normAutofit fontScale="92500" lnSpcReduction="10000"/>
          </a:bodyPr>
          <a:lstStyle/>
          <a:p>
            <a:r>
              <a:rPr lang="el-GR" sz="1800" dirty="0">
                <a:effectLst/>
                <a:latin typeface="Calibri" panose="020F0502020204030204" pitchFamily="34" charset="0"/>
                <a:ea typeface="Calibri" panose="020F0502020204030204" pitchFamily="34" charset="0"/>
                <a:cs typeface="Times New Roman" panose="02020603050405020304" pitchFamily="18" charset="0"/>
              </a:rPr>
              <a:t>Κατά την διάρκεια του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Τουρκο</a:t>
            </a:r>
            <a:r>
              <a:rPr lang="el-GR" dirty="0">
                <a:latin typeface="Calibri" panose="020F0502020204030204" pitchFamily="34" charset="0"/>
                <a:ea typeface="Calibri" panose="020F0502020204030204" pitchFamily="34" charset="0"/>
                <a:cs typeface="Times New Roman" panose="02020603050405020304" pitchFamily="18" charset="0"/>
              </a:rPr>
              <a:t>-</a:t>
            </a:r>
            <a:r>
              <a:rPr lang="el-GR" sz="1800" dirty="0">
                <a:effectLst/>
                <a:latin typeface="Calibri" panose="020F0502020204030204" pitchFamily="34" charset="0"/>
                <a:ea typeface="Calibri" panose="020F0502020204030204" pitchFamily="34" charset="0"/>
                <a:cs typeface="Times New Roman" panose="02020603050405020304" pitchFamily="18" charset="0"/>
              </a:rPr>
              <a:t>Ισπανικού πολέμου</a:t>
            </a:r>
            <a:r>
              <a:rPr lang="en-US" sz="1800" dirty="0">
                <a:effectLst/>
                <a:latin typeface="Calibri" panose="020F0502020204030204" pitchFamily="34" charset="0"/>
                <a:ea typeface="Calibri" panose="020F0502020204030204" pitchFamily="34" charset="0"/>
                <a:cs typeface="Times New Roman" panose="02020603050405020304" pitchFamily="18" charset="0"/>
              </a:rPr>
              <a:t> (1516-1575 </a:t>
            </a:r>
            <a:r>
              <a:rPr lang="el-GR" sz="1800" dirty="0">
                <a:effectLst/>
                <a:latin typeface="Calibri" panose="020F0502020204030204" pitchFamily="34" charset="0"/>
                <a:ea typeface="Calibri" panose="020F0502020204030204" pitchFamily="34" charset="0"/>
                <a:cs typeface="Times New Roman" panose="02020603050405020304" pitchFamily="18" charset="0"/>
              </a:rPr>
              <a:t>περίπου) οι ανάγκες για σιτηρά στην Πόλη και την Ιταλία αυξάνονται δραματικά. Η Θεσσαλονίκη, ο Βόλος, η Πρέβεζα και άλλα μικρότερα λιμάνια εξήγαγαν τακτικά σιτηρά στη Δύση. Παρά τις προσπάθειες της Οθωμανικής Κυβέρνησης να ρυθμίσει τη διακίνηση των σιτηρών, το παράνομο εμπόριο άνθισε. Δικαιούχοι ήταν οι παραγωγοί, αλλά κυρίως οι Έλληνες έμποροι και εφοπλιστές. Τα γρήγορα, ελαφριά καΐκια ήταν τα ελληνικά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σιτηράφορα</a:t>
            </a:r>
            <a:r>
              <a:rPr lang="el-GR" sz="1800" dirty="0">
                <a:effectLst/>
                <a:latin typeface="Calibri" panose="020F0502020204030204" pitchFamily="34" charset="0"/>
                <a:ea typeface="Calibri" panose="020F0502020204030204" pitchFamily="34" charset="0"/>
                <a:cs typeface="Times New Roman" panose="02020603050405020304" pitchFamily="18" charset="0"/>
              </a:rPr>
              <a:t> του Αιγαίου. Το παράνομο εμπόριο σιτηρών ήταν μια από τις πιο προσοδοφόρες δραστηριότητες των Ελλήνων, που τους επέτρεψε, όπως θα δούμε αργότερα, να συγκεντρώσουν σημαντικές περιουσίες.</a:t>
            </a:r>
            <a:r>
              <a:rPr lang="en-US" dirty="0">
                <a:effectLst/>
              </a:rPr>
              <a:t> </a:t>
            </a:r>
            <a:endParaRPr lang="en-US" dirty="0"/>
          </a:p>
        </p:txBody>
      </p:sp>
      <p:sp>
        <p:nvSpPr>
          <p:cNvPr id="7" name="TextBox 6">
            <a:extLst>
              <a:ext uri="{FF2B5EF4-FFF2-40B4-BE49-F238E27FC236}">
                <a16:creationId xmlns:a16="http://schemas.microsoft.com/office/drawing/2014/main" id="{283B26DD-B7A4-181E-60DE-B626B4D56CA2}"/>
              </a:ext>
            </a:extLst>
          </p:cNvPr>
          <p:cNvSpPr txBox="1"/>
          <p:nvPr/>
        </p:nvSpPr>
        <p:spPr>
          <a:xfrm>
            <a:off x="603680" y="5489449"/>
            <a:ext cx="5601811" cy="523220"/>
          </a:xfrm>
          <a:prstGeom prst="rect">
            <a:avLst/>
          </a:prstGeom>
          <a:noFill/>
        </p:spPr>
        <p:txBody>
          <a:bodyPr wrap="square" rtlCol="0">
            <a:spAutoFit/>
          </a:bodyPr>
          <a:lstStyle/>
          <a:p>
            <a:r>
              <a:rPr lang="el-GR" sz="1400" dirty="0"/>
              <a:t>Οθωμανική γαλέρα στη μάχη του </a:t>
            </a:r>
            <a:r>
              <a:rPr lang="el-GR" sz="1400" dirty="0" err="1"/>
              <a:t>Αλμποράν</a:t>
            </a:r>
            <a:r>
              <a:rPr lang="el-GR" sz="1400" dirty="0"/>
              <a:t> (1540) </a:t>
            </a:r>
            <a:r>
              <a:rPr lang="el-GR" sz="1400" dirty="0" err="1"/>
              <a:t>ώπου</a:t>
            </a:r>
            <a:r>
              <a:rPr lang="el-GR" sz="1400" dirty="0"/>
              <a:t> η Ισπανία </a:t>
            </a:r>
            <a:r>
              <a:rPr lang="el-GR" sz="1400" dirty="0" err="1"/>
              <a:t>κατατροπόνει</a:t>
            </a:r>
            <a:r>
              <a:rPr lang="el-GR" sz="1400" dirty="0"/>
              <a:t> τον στόλο των Τούρκων.</a:t>
            </a:r>
            <a:endParaRPr lang="en-US" sz="1400" dirty="0"/>
          </a:p>
        </p:txBody>
      </p:sp>
      <p:pic>
        <p:nvPicPr>
          <p:cNvPr id="6" name="Content Placeholder 5">
            <a:extLst>
              <a:ext uri="{FF2B5EF4-FFF2-40B4-BE49-F238E27FC236}">
                <a16:creationId xmlns:a16="http://schemas.microsoft.com/office/drawing/2014/main" id="{D3C9E37D-560A-5BF9-CFF1-B5E0B0F9CDEF}"/>
              </a:ext>
            </a:extLst>
          </p:cNvPr>
          <p:cNvPicPr>
            <a:picLocks noGrp="1" noChangeAspect="1"/>
          </p:cNvPicPr>
          <p:nvPr>
            <p:ph idx="1"/>
          </p:nvPr>
        </p:nvPicPr>
        <p:blipFill>
          <a:blip r:embed="rId2"/>
          <a:stretch>
            <a:fillRect/>
          </a:stretch>
        </p:blipFill>
        <p:spPr>
          <a:xfrm>
            <a:off x="713232" y="1063752"/>
            <a:ext cx="6803136" cy="4425696"/>
          </a:xfrm>
        </p:spPr>
      </p:pic>
    </p:spTree>
    <p:extLst>
      <p:ext uri="{BB962C8B-B14F-4D97-AF65-F5344CB8AC3E}">
        <p14:creationId xmlns:p14="http://schemas.microsoft.com/office/powerpoint/2010/main" val="1871899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29DA47E-EA15-AEA1-5795-6FA6D0DB1D4E}"/>
              </a:ext>
            </a:extLst>
          </p:cNvPr>
          <p:cNvSpPr>
            <a:spLocks noGrp="1"/>
          </p:cNvSpPr>
          <p:nvPr>
            <p:ph type="body" sz="half" idx="2"/>
          </p:nvPr>
        </p:nvSpPr>
        <p:spPr>
          <a:xfrm>
            <a:off x="8282866" y="435006"/>
            <a:ext cx="3551068" cy="6001305"/>
          </a:xfrm>
        </p:spPr>
        <p:txBody>
          <a:bodyPr>
            <a:normAutofit lnSpcReduction="10000"/>
          </a:bodyPr>
          <a:lstStyle/>
          <a:p>
            <a:pPr>
              <a:lnSpc>
                <a:spcPct val="107000"/>
              </a:lnSpc>
              <a:spcAft>
                <a:spcPts val="800"/>
              </a:spcAft>
            </a:pP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Την εποχή που τα Βαλκάνια </a:t>
            </a:r>
            <a:r>
              <a:rPr lang="el-GR" kern="100" dirty="0">
                <a:latin typeface="Calibri" panose="020F0502020204030204" pitchFamily="34" charset="0"/>
                <a:ea typeface="Calibri" panose="020F0502020204030204" pitchFamily="34" charset="0"/>
                <a:cs typeface="Times New Roman" panose="02020603050405020304" pitchFamily="18" charset="0"/>
              </a:rPr>
              <a:t>βρίσκοντ</a:t>
            </a: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αν υπό Οθωμανικό έλεγχο, το Αιγαίο είχε μολυνθεί από πειρατές, γεγονός που αποτελούσε σοβαρή απειλή για το οθωμανικό εμπόριο.</a:t>
            </a:r>
          </a:p>
          <a:p>
            <a:pPr>
              <a:lnSpc>
                <a:spcPct val="107000"/>
              </a:lnSpc>
              <a:spcAft>
                <a:spcPts val="800"/>
              </a:spcAft>
            </a:pPr>
            <a:r>
              <a:rPr lang="el-GR" dirty="0">
                <a:latin typeface="Calibri" panose="020F0502020204030204" pitchFamily="34" charset="0"/>
                <a:ea typeface="Calibri" panose="020F0502020204030204" pitchFamily="34" charset="0"/>
                <a:cs typeface="Calibri" panose="020F0502020204030204" pitchFamily="34" charset="0"/>
              </a:rPr>
              <a:t>Η πειρατεία ήταν μια θαλάσσια επιχείρηση και μάλιστα εξαιρετικά επικερδής στην οποία επένδυαν όχι μόνο μεμονωμένοι πειρατές, αλλά εταιρείες, εκκλησίες, μοναστήρια και κράτη ολόκληρα, όπως η Μάλτα που ήταν και η πρωτεύουσα της δυτικής πειρατείας.</a:t>
            </a:r>
          </a:p>
          <a:p>
            <a:pPr>
              <a:lnSpc>
                <a:spcPct val="107000"/>
              </a:lnSpc>
              <a:spcAft>
                <a:spcPts val="800"/>
              </a:spcAft>
            </a:pPr>
            <a:r>
              <a:rPr lang="el-GR" dirty="0"/>
              <a:t>Ήταν τόσο οργανωμένη η πειρατική δράση εκείνους τους καιρούς που υπήρχαν ναυτοδικεία, λειοδικεία (δικαστήρια για τη διευθέτηση της λείας).</a:t>
            </a:r>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283B26DD-B7A4-181E-60DE-B626B4D56CA2}"/>
              </a:ext>
            </a:extLst>
          </p:cNvPr>
          <p:cNvSpPr txBox="1"/>
          <p:nvPr/>
        </p:nvSpPr>
        <p:spPr>
          <a:xfrm>
            <a:off x="1108229" y="5943600"/>
            <a:ext cx="5601811" cy="738664"/>
          </a:xfrm>
          <a:prstGeom prst="rect">
            <a:avLst/>
          </a:prstGeom>
          <a:noFill/>
        </p:spPr>
        <p:txBody>
          <a:bodyPr wrap="square" rtlCol="0">
            <a:spAutoFit/>
          </a:bodyPr>
          <a:lstStyle/>
          <a:p>
            <a:r>
              <a:rPr lang="el-GR" sz="1400" dirty="0"/>
              <a:t>Εξώφυλλο της πρώτης έκδοσης της νουβέλας του Ιουλίου Βερν «Το Αιγαίο φλέγεται» που αναφέρεται στο θέμα της πειρατείας στο Αιγαίο χρησιμοποιώντας πραγματικά ιστορικά στοιχεία</a:t>
            </a:r>
            <a:endParaRPr lang="en-US" sz="1400" dirty="0"/>
          </a:p>
        </p:txBody>
      </p:sp>
      <p:pic>
        <p:nvPicPr>
          <p:cNvPr id="8" name="Content Placeholder 7">
            <a:extLst>
              <a:ext uri="{FF2B5EF4-FFF2-40B4-BE49-F238E27FC236}">
                <a16:creationId xmlns:a16="http://schemas.microsoft.com/office/drawing/2014/main" id="{79A420B7-F485-4303-92A8-EC1E6BEF9C96}"/>
              </a:ext>
            </a:extLst>
          </p:cNvPr>
          <p:cNvPicPr>
            <a:picLocks noGrp="1" noChangeAspect="1"/>
          </p:cNvPicPr>
          <p:nvPr>
            <p:ph idx="1"/>
          </p:nvPr>
        </p:nvPicPr>
        <p:blipFill>
          <a:blip r:embed="rId2"/>
          <a:stretch>
            <a:fillRect/>
          </a:stretch>
        </p:blipFill>
        <p:spPr>
          <a:xfrm>
            <a:off x="1701187" y="254492"/>
            <a:ext cx="3758579" cy="5706345"/>
          </a:xfrm>
        </p:spPr>
      </p:pic>
    </p:spTree>
    <p:extLst>
      <p:ext uri="{BB962C8B-B14F-4D97-AF65-F5344CB8AC3E}">
        <p14:creationId xmlns:p14="http://schemas.microsoft.com/office/powerpoint/2010/main" val="168021455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Override1.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75FBC4-9D33-46BE-911D-419763BA9AF9}">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294F055B-D391-44D3-A87A-BCD07BD5A31C}">
  <ds:schemaRefs>
    <ds:schemaRef ds:uri="http://schemas.microsoft.com/sharepoint/v3/contenttype/forms"/>
  </ds:schemaRefs>
</ds:datastoreItem>
</file>

<file path=customXml/itemProps3.xml><?xml version="1.0" encoding="utf-8"?>
<ds:datastoreItem xmlns:ds="http://schemas.openxmlformats.org/officeDocument/2006/customXml" ds:itemID="{26DBD101-FC0A-4B21-82B0-57CAA7AEEC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{F80BC78E-D360-4E7C-B915-0946A8FDD1F9}tf56219246_win32</Template>
  <TotalTime>195</TotalTime>
  <Words>1712</Words>
  <Application>Microsoft Office PowerPoint</Application>
  <PresentationFormat>Widescreen</PresentationFormat>
  <Paragraphs>51</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Avenir Next LT Pro</vt:lpstr>
      <vt:lpstr>Avenir Next LT Pro Light</vt:lpstr>
      <vt:lpstr>Calibri</vt:lpstr>
      <vt:lpstr>Garamond</vt:lpstr>
      <vt:lpstr>SavonVTI</vt:lpstr>
      <vt:lpstr>Η ΕΛΛΗΝΙΚΗ ΝΑΥΤΙΛΙΑ ΚΑΙ ΤΟ ΕΜΠΟΡΙΟ ΣΤΑ ΧΡΟΝΙΑ ΤΗΣ ΟΘΩΜΑΝΙΚΗΣ ΑΥΤΟΚΡΑΤΟΡΙΑΣ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Βιβλιογραφία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 ΕΛΛΗΝΙΚΗ ΝΑΥΤΙΛΙΑ ΚΑΙ ΤΟ ΕΜΠΟΡΙΟ ΣΤΑ ΧΡΟΝΙΑ ΤΗΣ ΟΘΩΜΑΝΙΚΗΣ ΑΥΤΟΚΡΑΤΟΡΙΑΣ</dc:title>
  <dc:creator>Θρασύβουλος Κοτσιφάκης</dc:creator>
  <cp:lastModifiedBy>Θρασύβουλος Κοτσιφάκης</cp:lastModifiedBy>
  <cp:revision>1</cp:revision>
  <dcterms:created xsi:type="dcterms:W3CDTF">2024-01-09T19:38:34Z</dcterms:created>
  <dcterms:modified xsi:type="dcterms:W3CDTF">2024-01-09T22:54:33Z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