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ppt/notesSlides/notesSlide340.xml" ContentType="application/vnd.openxmlformats-officedocument.presentationml.notesSlide+xml"/>
  <Override PartName="/ppt/notesSlides/notesSlide341.xml" ContentType="application/vnd.openxmlformats-officedocument.presentationml.notesSlide+xml"/>
  <Override PartName="/ppt/notesSlides/notesSlide342.xml" ContentType="application/vnd.openxmlformats-officedocument.presentationml.notesSlide+xml"/>
  <Override PartName="/ppt/notesSlides/notesSlide343.xml" ContentType="application/vnd.openxmlformats-officedocument.presentationml.notesSlide+xml"/>
  <Override PartName="/ppt/notesSlides/notesSlide344.xml" ContentType="application/vnd.openxmlformats-officedocument.presentationml.notesSlide+xml"/>
  <Override PartName="/ppt/notesSlides/notesSlide345.xml" ContentType="application/vnd.openxmlformats-officedocument.presentationml.notesSlide+xml"/>
  <Override PartName="/ppt/notesSlides/notesSlide346.xml" ContentType="application/vnd.openxmlformats-officedocument.presentationml.notesSlide+xml"/>
  <Override PartName="/ppt/notesSlides/notesSlide347.xml" ContentType="application/vnd.openxmlformats-officedocument.presentationml.notesSlide+xml"/>
  <Override PartName="/ppt/notesSlides/notesSlide348.xml" ContentType="application/vnd.openxmlformats-officedocument.presentationml.notesSlide+xml"/>
  <Override PartName="/ppt/notesSlides/notesSlide349.xml" ContentType="application/vnd.openxmlformats-officedocument.presentationml.notesSlide+xml"/>
  <Override PartName="/ppt/notesSlides/notesSlide350.xml" ContentType="application/vnd.openxmlformats-officedocument.presentationml.notesSlide+xml"/>
  <Override PartName="/ppt/notesSlides/notesSlide3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6"/>
  </p:notesMasterIdLst>
  <p:sldIdLst>
    <p:sldId id="257" r:id="rId2"/>
    <p:sldId id="378" r:id="rId3"/>
    <p:sldId id="322" r:id="rId4"/>
    <p:sldId id="321"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598" r:id="rId25"/>
    <p:sldId id="342" r:id="rId26"/>
    <p:sldId id="343" r:id="rId27"/>
    <p:sldId id="597" r:id="rId28"/>
    <p:sldId id="344" r:id="rId29"/>
    <p:sldId id="345" r:id="rId30"/>
    <p:sldId id="596" r:id="rId31"/>
    <p:sldId id="346" r:id="rId32"/>
    <p:sldId id="347" r:id="rId33"/>
    <p:sldId id="595" r:id="rId34"/>
    <p:sldId id="348" r:id="rId35"/>
    <p:sldId id="349" r:id="rId36"/>
    <p:sldId id="350" r:id="rId37"/>
    <p:sldId id="594" r:id="rId38"/>
    <p:sldId id="258" r:id="rId39"/>
    <p:sldId id="259" r:id="rId40"/>
    <p:sldId id="260" r:id="rId41"/>
    <p:sldId id="351" r:id="rId42"/>
    <p:sldId id="593" r:id="rId43"/>
    <p:sldId id="352" r:id="rId44"/>
    <p:sldId id="356" r:id="rId45"/>
    <p:sldId id="353" r:id="rId46"/>
    <p:sldId id="357" r:id="rId47"/>
    <p:sldId id="354" r:id="rId48"/>
    <p:sldId id="355" r:id="rId49"/>
    <p:sldId id="360" r:id="rId50"/>
    <p:sldId id="380" r:id="rId51"/>
    <p:sldId id="381" r:id="rId52"/>
    <p:sldId id="382" r:id="rId53"/>
    <p:sldId id="383" r:id="rId54"/>
    <p:sldId id="358" r:id="rId55"/>
    <p:sldId id="359" r:id="rId56"/>
    <p:sldId id="361" r:id="rId57"/>
    <p:sldId id="374" r:id="rId58"/>
    <p:sldId id="362" r:id="rId59"/>
    <p:sldId id="363" r:id="rId60"/>
    <p:sldId id="377" r:id="rId61"/>
    <p:sldId id="367" r:id="rId62"/>
    <p:sldId id="364" r:id="rId63"/>
    <p:sldId id="376" r:id="rId64"/>
    <p:sldId id="368" r:id="rId65"/>
    <p:sldId id="365" r:id="rId66"/>
    <p:sldId id="371" r:id="rId67"/>
    <p:sldId id="369" r:id="rId68"/>
    <p:sldId id="366" r:id="rId69"/>
    <p:sldId id="379" r:id="rId70"/>
    <p:sldId id="370" r:id="rId71"/>
    <p:sldId id="375" r:id="rId72"/>
    <p:sldId id="372" r:id="rId73"/>
    <p:sldId id="373" r:id="rId74"/>
    <p:sldId id="293" r:id="rId75"/>
    <p:sldId id="300" r:id="rId76"/>
    <p:sldId id="301" r:id="rId77"/>
    <p:sldId id="384" r:id="rId78"/>
    <p:sldId id="385" r:id="rId79"/>
    <p:sldId id="386" r:id="rId80"/>
    <p:sldId id="387" r:id="rId81"/>
    <p:sldId id="388" r:id="rId82"/>
    <p:sldId id="391" r:id="rId83"/>
    <p:sldId id="392" r:id="rId84"/>
    <p:sldId id="389" r:id="rId85"/>
    <p:sldId id="390" r:id="rId86"/>
    <p:sldId id="393" r:id="rId87"/>
    <p:sldId id="394" r:id="rId88"/>
    <p:sldId id="395" r:id="rId89"/>
    <p:sldId id="396" r:id="rId90"/>
    <p:sldId id="397" r:id="rId91"/>
    <p:sldId id="398" r:id="rId92"/>
    <p:sldId id="399" r:id="rId93"/>
    <p:sldId id="400" r:id="rId94"/>
    <p:sldId id="401" r:id="rId95"/>
    <p:sldId id="403" r:id="rId96"/>
    <p:sldId id="404" r:id="rId97"/>
    <p:sldId id="405" r:id="rId98"/>
    <p:sldId id="402" r:id="rId99"/>
    <p:sldId id="406" r:id="rId100"/>
    <p:sldId id="407" r:id="rId101"/>
    <p:sldId id="408" r:id="rId102"/>
    <p:sldId id="409" r:id="rId103"/>
    <p:sldId id="410" r:id="rId104"/>
    <p:sldId id="412" r:id="rId105"/>
    <p:sldId id="411" r:id="rId106"/>
    <p:sldId id="413" r:id="rId107"/>
    <p:sldId id="414" r:id="rId108"/>
    <p:sldId id="415" r:id="rId109"/>
    <p:sldId id="416" r:id="rId110"/>
    <p:sldId id="417" r:id="rId111"/>
    <p:sldId id="418" r:id="rId112"/>
    <p:sldId id="419" r:id="rId113"/>
    <p:sldId id="420" r:id="rId114"/>
    <p:sldId id="421" r:id="rId115"/>
    <p:sldId id="422" r:id="rId116"/>
    <p:sldId id="423" r:id="rId117"/>
    <p:sldId id="424" r:id="rId118"/>
    <p:sldId id="425" r:id="rId119"/>
    <p:sldId id="426" r:id="rId120"/>
    <p:sldId id="427" r:id="rId121"/>
    <p:sldId id="428" r:id="rId122"/>
    <p:sldId id="429" r:id="rId123"/>
    <p:sldId id="430" r:id="rId124"/>
    <p:sldId id="431" r:id="rId125"/>
    <p:sldId id="433" r:id="rId126"/>
    <p:sldId id="432" r:id="rId127"/>
    <p:sldId id="434" r:id="rId128"/>
    <p:sldId id="435" r:id="rId129"/>
    <p:sldId id="436" r:id="rId130"/>
    <p:sldId id="437" r:id="rId131"/>
    <p:sldId id="438" r:id="rId132"/>
    <p:sldId id="439" r:id="rId133"/>
    <p:sldId id="440" r:id="rId134"/>
    <p:sldId id="441" r:id="rId135"/>
    <p:sldId id="442" r:id="rId136"/>
    <p:sldId id="443" r:id="rId137"/>
    <p:sldId id="444" r:id="rId138"/>
    <p:sldId id="445" r:id="rId139"/>
    <p:sldId id="446" r:id="rId140"/>
    <p:sldId id="447" r:id="rId141"/>
    <p:sldId id="448" r:id="rId142"/>
    <p:sldId id="449" r:id="rId143"/>
    <p:sldId id="479" r:id="rId144"/>
    <p:sldId id="450" r:id="rId145"/>
    <p:sldId id="451" r:id="rId146"/>
    <p:sldId id="480" r:id="rId147"/>
    <p:sldId id="452" r:id="rId148"/>
    <p:sldId id="453" r:id="rId149"/>
    <p:sldId id="460" r:id="rId150"/>
    <p:sldId id="461" r:id="rId151"/>
    <p:sldId id="454" r:id="rId152"/>
    <p:sldId id="462" r:id="rId153"/>
    <p:sldId id="455" r:id="rId154"/>
    <p:sldId id="456" r:id="rId155"/>
    <p:sldId id="457" r:id="rId156"/>
    <p:sldId id="458" r:id="rId157"/>
    <p:sldId id="459" r:id="rId158"/>
    <p:sldId id="494" r:id="rId159"/>
    <p:sldId id="299" r:id="rId160"/>
    <p:sldId id="294" r:id="rId161"/>
    <p:sldId id="295" r:id="rId162"/>
    <p:sldId id="463" r:id="rId163"/>
    <p:sldId id="464" r:id="rId164"/>
    <p:sldId id="465" r:id="rId165"/>
    <p:sldId id="466" r:id="rId166"/>
    <p:sldId id="467" r:id="rId167"/>
    <p:sldId id="468" r:id="rId168"/>
    <p:sldId id="469" r:id="rId169"/>
    <p:sldId id="493" r:id="rId170"/>
    <p:sldId id="470" r:id="rId171"/>
    <p:sldId id="472" r:id="rId172"/>
    <p:sldId id="471" r:id="rId173"/>
    <p:sldId id="473" r:id="rId174"/>
    <p:sldId id="474" r:id="rId175"/>
    <p:sldId id="475" r:id="rId176"/>
    <p:sldId id="476" r:id="rId177"/>
    <p:sldId id="302" r:id="rId178"/>
    <p:sldId id="306" r:id="rId179"/>
    <p:sldId id="304" r:id="rId180"/>
    <p:sldId id="477" r:id="rId181"/>
    <p:sldId id="481" r:id="rId182"/>
    <p:sldId id="478" r:id="rId183"/>
    <p:sldId id="482" r:id="rId184"/>
    <p:sldId id="502" r:id="rId185"/>
    <p:sldId id="483" r:id="rId186"/>
    <p:sldId id="484" r:id="rId187"/>
    <p:sldId id="485" r:id="rId188"/>
    <p:sldId id="599" r:id="rId189"/>
    <p:sldId id="486" r:id="rId190"/>
    <p:sldId id="487" r:id="rId191"/>
    <p:sldId id="488" r:id="rId192"/>
    <p:sldId id="489" r:id="rId193"/>
    <p:sldId id="490" r:id="rId194"/>
    <p:sldId id="491" r:id="rId195"/>
    <p:sldId id="492" r:id="rId196"/>
    <p:sldId id="495" r:id="rId197"/>
    <p:sldId id="497" r:id="rId198"/>
    <p:sldId id="498" r:id="rId199"/>
    <p:sldId id="499" r:id="rId200"/>
    <p:sldId id="500" r:id="rId201"/>
    <p:sldId id="603" r:id="rId202"/>
    <p:sldId id="305" r:id="rId203"/>
    <p:sldId id="303" r:id="rId204"/>
    <p:sldId id="307" r:id="rId205"/>
    <p:sldId id="503" r:id="rId206"/>
    <p:sldId id="504" r:id="rId207"/>
    <p:sldId id="505" r:id="rId208"/>
    <p:sldId id="506" r:id="rId209"/>
    <p:sldId id="507" r:id="rId210"/>
    <p:sldId id="508" r:id="rId211"/>
    <p:sldId id="509" r:id="rId212"/>
    <p:sldId id="510" r:id="rId213"/>
    <p:sldId id="511" r:id="rId214"/>
    <p:sldId id="512" r:id="rId215"/>
    <p:sldId id="513" r:id="rId216"/>
    <p:sldId id="526" r:id="rId217"/>
    <p:sldId id="527" r:id="rId218"/>
    <p:sldId id="514" r:id="rId219"/>
    <p:sldId id="515" r:id="rId220"/>
    <p:sldId id="528" r:id="rId221"/>
    <p:sldId id="516" r:id="rId222"/>
    <p:sldId id="517" r:id="rId223"/>
    <p:sldId id="518" r:id="rId224"/>
    <p:sldId id="519" r:id="rId225"/>
    <p:sldId id="541" r:id="rId226"/>
    <p:sldId id="600" r:id="rId227"/>
    <p:sldId id="601" r:id="rId228"/>
    <p:sldId id="604" r:id="rId229"/>
    <p:sldId id="602" r:id="rId230"/>
    <p:sldId id="605" r:id="rId231"/>
    <p:sldId id="522" r:id="rId232"/>
    <p:sldId id="309" r:id="rId233"/>
    <p:sldId id="310" r:id="rId234"/>
    <p:sldId id="521" r:id="rId235"/>
    <p:sldId id="525" r:id="rId236"/>
    <p:sldId id="529" r:id="rId237"/>
    <p:sldId id="530" r:id="rId238"/>
    <p:sldId id="556" r:id="rId239"/>
    <p:sldId id="531" r:id="rId240"/>
    <p:sldId id="532" r:id="rId241"/>
    <p:sldId id="534" r:id="rId242"/>
    <p:sldId id="535" r:id="rId243"/>
    <p:sldId id="536" r:id="rId244"/>
    <p:sldId id="533" r:id="rId245"/>
    <p:sldId id="539" r:id="rId246"/>
    <p:sldId id="537" r:id="rId247"/>
    <p:sldId id="540" r:id="rId248"/>
    <p:sldId id="538" r:id="rId249"/>
    <p:sldId id="308" r:id="rId250"/>
    <p:sldId id="523" r:id="rId251"/>
    <p:sldId id="524" r:id="rId252"/>
    <p:sldId id="520" r:id="rId253"/>
    <p:sldId id="542" r:id="rId254"/>
    <p:sldId id="543" r:id="rId255"/>
    <p:sldId id="544" r:id="rId256"/>
    <p:sldId id="545" r:id="rId257"/>
    <p:sldId id="546" r:id="rId258"/>
    <p:sldId id="547" r:id="rId259"/>
    <p:sldId id="548" r:id="rId260"/>
    <p:sldId id="549" r:id="rId261"/>
    <p:sldId id="550" r:id="rId262"/>
    <p:sldId id="551" r:id="rId263"/>
    <p:sldId id="552" r:id="rId264"/>
    <p:sldId id="553" r:id="rId265"/>
    <p:sldId id="554" r:id="rId266"/>
    <p:sldId id="555" r:id="rId267"/>
    <p:sldId id="557" r:id="rId268"/>
    <p:sldId id="558" r:id="rId269"/>
    <p:sldId id="559" r:id="rId270"/>
    <p:sldId id="560" r:id="rId271"/>
    <p:sldId id="561" r:id="rId272"/>
    <p:sldId id="562" r:id="rId273"/>
    <p:sldId id="563" r:id="rId274"/>
    <p:sldId id="564" r:id="rId275"/>
    <p:sldId id="311" r:id="rId276"/>
    <p:sldId id="312" r:id="rId277"/>
    <p:sldId id="313" r:id="rId278"/>
    <p:sldId id="565" r:id="rId279"/>
    <p:sldId id="570" r:id="rId280"/>
    <p:sldId id="566" r:id="rId281"/>
    <p:sldId id="571" r:id="rId282"/>
    <p:sldId id="572" r:id="rId283"/>
    <p:sldId id="567" r:id="rId284"/>
    <p:sldId id="575" r:id="rId285"/>
    <p:sldId id="574" r:id="rId286"/>
    <p:sldId id="573" r:id="rId287"/>
    <p:sldId id="568" r:id="rId288"/>
    <p:sldId id="577" r:id="rId289"/>
    <p:sldId id="576" r:id="rId290"/>
    <p:sldId id="578" r:id="rId291"/>
    <p:sldId id="607" r:id="rId292"/>
    <p:sldId id="608" r:id="rId293"/>
    <p:sldId id="606" r:id="rId294"/>
    <p:sldId id="609" r:id="rId295"/>
    <p:sldId id="612" r:id="rId296"/>
    <p:sldId id="611" r:id="rId297"/>
    <p:sldId id="610" r:id="rId298"/>
    <p:sldId id="613" r:id="rId299"/>
    <p:sldId id="614" r:id="rId300"/>
    <p:sldId id="616" r:id="rId301"/>
    <p:sldId id="618" r:id="rId302"/>
    <p:sldId id="617" r:id="rId303"/>
    <p:sldId id="615" r:id="rId304"/>
    <p:sldId id="314" r:id="rId305"/>
    <p:sldId id="315" r:id="rId306"/>
    <p:sldId id="316" r:id="rId307"/>
    <p:sldId id="580" r:id="rId308"/>
    <p:sldId id="270" r:id="rId309"/>
    <p:sldId id="581" r:id="rId310"/>
    <p:sldId id="582" r:id="rId311"/>
    <p:sldId id="583" r:id="rId312"/>
    <p:sldId id="584" r:id="rId313"/>
    <p:sldId id="585" r:id="rId314"/>
    <p:sldId id="586" r:id="rId315"/>
    <p:sldId id="591" r:id="rId316"/>
    <p:sldId id="590" r:id="rId317"/>
    <p:sldId id="592" r:id="rId318"/>
    <p:sldId id="587" r:id="rId319"/>
    <p:sldId id="589" r:id="rId320"/>
    <p:sldId id="588" r:id="rId321"/>
    <p:sldId id="296" r:id="rId322"/>
    <p:sldId id="297" r:id="rId323"/>
    <p:sldId id="298" r:id="rId324"/>
    <p:sldId id="261" r:id="rId325"/>
    <p:sldId id="579" r:id="rId326"/>
    <p:sldId id="262" r:id="rId327"/>
    <p:sldId id="263" r:id="rId328"/>
    <p:sldId id="264" r:id="rId329"/>
    <p:sldId id="265" r:id="rId330"/>
    <p:sldId id="266" r:id="rId331"/>
    <p:sldId id="267" r:id="rId332"/>
    <p:sldId id="268" r:id="rId333"/>
    <p:sldId id="269" r:id="rId334"/>
    <p:sldId id="271" r:id="rId335"/>
    <p:sldId id="272" r:id="rId336"/>
    <p:sldId id="273" r:id="rId337"/>
    <p:sldId id="274" r:id="rId338"/>
    <p:sldId id="275" r:id="rId339"/>
    <p:sldId id="276" r:id="rId340"/>
    <p:sldId id="278" r:id="rId341"/>
    <p:sldId id="280" r:id="rId342"/>
    <p:sldId id="281" r:id="rId343"/>
    <p:sldId id="282" r:id="rId344"/>
    <p:sldId id="283" r:id="rId345"/>
    <p:sldId id="284" r:id="rId346"/>
    <p:sldId id="288" r:id="rId347"/>
    <p:sldId id="289" r:id="rId348"/>
    <p:sldId id="290" r:id="rId349"/>
    <p:sldId id="291" r:id="rId350"/>
    <p:sldId id="292" r:id="rId351"/>
    <p:sldId id="285" r:id="rId352"/>
    <p:sldId id="286" r:id="rId353"/>
    <p:sldId id="287" r:id="rId354"/>
    <p:sldId id="320" r:id="rId35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29" autoAdjust="0"/>
    <p:restoredTop sz="94660"/>
  </p:normalViewPr>
  <p:slideViewPr>
    <p:cSldViewPr>
      <p:cViewPr varScale="1">
        <p:scale>
          <a:sx n="82" d="100"/>
          <a:sy n="82" d="100"/>
        </p:scale>
        <p:origin x="1546"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268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presProps" Target="presProps.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theme" Target="theme/theme1.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tableStyles" Target="tableStyles.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notesMaster" Target="notesMasters/notesMaster1.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viewProps" Target="viewProps.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2A128A-F782-4A16-9AE4-2877C46B82BB}" type="datetimeFigureOut">
              <a:rPr lang="el-GR" smtClean="0"/>
              <a:pPr/>
              <a:t>16/5/2022</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0A9E6-35F6-4B5E-AB26-59E643F87694}" type="slidenum">
              <a:rPr lang="el-GR" smtClean="0"/>
              <a:pPr/>
              <a:t>‹#›</a:t>
            </a:fld>
            <a:endParaRPr lang="el-GR"/>
          </a:p>
        </p:txBody>
      </p:sp>
    </p:spTree>
    <p:extLst>
      <p:ext uri="{BB962C8B-B14F-4D97-AF65-F5344CB8AC3E}">
        <p14:creationId xmlns:p14="http://schemas.microsoft.com/office/powerpoint/2010/main" val="390494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106</a:t>
            </a:fld>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a:t>
            </a:fld>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a:t>
            </a:fld>
            <a:endParaRPr lang="en-US"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a:t>
            </a:fld>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a:t>
            </a:fld>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a:t>
            </a:fld>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204</a:t>
            </a:fld>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215</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222</a:t>
            </a:fld>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223</a:t>
            </a:fld>
            <a:endParaRPr 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224</a:t>
            </a:fld>
            <a:endParaRPr 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225</a:t>
            </a:fld>
            <a:endParaRPr 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226</a:t>
            </a:fld>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227</a:t>
            </a:fld>
            <a:endParaRPr 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228</a:t>
            </a:fld>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23</a:t>
            </a:fld>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230</a:t>
            </a:fld>
            <a:endParaRPr lang="en-US"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231</a:t>
            </a:fld>
            <a:endParaRPr lang="en-US"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232</a:t>
            </a:fld>
            <a:endParaRPr 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234</a:t>
            </a:fld>
            <a:endParaRPr lang="en-US"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235</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236</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237</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238</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24</a:t>
            </a:fld>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240</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241</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242</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243</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244</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245</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246</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247</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248</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249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250</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251</a:t>
            </a:fld>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252</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253</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254</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255</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256</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257</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258</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259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26</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260</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261</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262</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263</a:t>
            </a:fld>
            <a:endParaRPr lang="en-US" dirty="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264</a:t>
            </a:fld>
            <a:endParaRPr lang="en-US" dirty="0"/>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265</a:t>
            </a:fld>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266</a:t>
            </a:fld>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267</a:t>
            </a:fld>
            <a:endParaRPr lang="en-US" dirty="0"/>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268</a:t>
            </a:fld>
            <a:endParaRPr lang="en-US" dirty="0"/>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269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27</a:t>
            </a:fld>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270</a:t>
            </a:fld>
            <a:endParaRPr lang="en-US" dirty="0"/>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271</a:t>
            </a:fld>
            <a:endParaRPr lang="en-US" dirty="0"/>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272</a:t>
            </a:fld>
            <a:endParaRPr lang="en-US" dirty="0"/>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273</a:t>
            </a:fld>
            <a:endParaRPr lang="en-US" dirty="0"/>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274</a:t>
            </a:fld>
            <a:endParaRPr lang="en-US" dirty="0"/>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275</a:t>
            </a:fld>
            <a:endParaRPr lang="en-US" dirty="0"/>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276</a:t>
            </a:fld>
            <a:endParaRPr lang="en-US"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277</a:t>
            </a:fld>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278</a:t>
            </a:fld>
            <a:endParaRPr lang="en-US" dirty="0"/>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279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a:t>
            </a:fld>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280</a:t>
            </a:fld>
            <a:endParaRPr lang="en-US" dirty="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281</a:t>
            </a:fld>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282</a:t>
            </a:fld>
            <a:endParaRPr lang="en-US"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283</a:t>
            </a:fld>
            <a:endParaRPr lang="en-US" dirty="0"/>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284</a:t>
            </a:fld>
            <a:endParaRPr lang="en-US" dirty="0"/>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285</a:t>
            </a:fld>
            <a:endParaRPr lang="en-US" dirty="0"/>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286</a:t>
            </a:fld>
            <a:endParaRPr lang="en-US" dirty="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287</a:t>
            </a:fld>
            <a:endParaRPr lang="en-US" dirty="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288</a:t>
            </a:fld>
            <a:endParaRPr lang="en-US" dirty="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289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29</a:t>
            </a:fld>
            <a:endParaRPr lang="en-US" dirty="0"/>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290</a:t>
            </a:fld>
            <a:endParaRPr lang="en-US" dirty="0"/>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291</a:t>
            </a:fld>
            <a:endParaRPr lang="en-US" dirty="0"/>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292</a:t>
            </a:fld>
            <a:endParaRPr lang="en-US" dirty="0"/>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293</a:t>
            </a:fld>
            <a:endParaRPr lang="en-US" dirty="0"/>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294</a:t>
            </a:fld>
            <a:endParaRPr lang="en-US" dirty="0"/>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295</a:t>
            </a:fld>
            <a:endParaRPr lang="en-US" dirty="0"/>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296</a:t>
            </a:fld>
            <a:endParaRPr lang="en-US" dirty="0"/>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297</a:t>
            </a:fld>
            <a:endParaRPr lang="en-US" dirty="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298</a:t>
            </a:fld>
            <a:endParaRPr lang="en-US" dirty="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299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30</a:t>
            </a:fld>
            <a:endParaRPr lang="en-US" dirty="0"/>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300</a:t>
            </a:fld>
            <a:endParaRPr lang="en-US" dirty="0"/>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301</a:t>
            </a:fld>
            <a:endParaRPr lang="en-US" dirty="0"/>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302</a:t>
            </a:fld>
            <a:endParaRPr lang="en-US" dirty="0"/>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303</a:t>
            </a:fld>
            <a:endParaRPr lang="en-US" dirty="0"/>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304</a:t>
            </a:fld>
            <a:endParaRPr lang="en-US" dirty="0"/>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305</a:t>
            </a:fld>
            <a:endParaRPr lang="en-US" dirty="0"/>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306</a:t>
            </a:fld>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307</a:t>
            </a:fld>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308</a:t>
            </a:fld>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309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31</a:t>
            </a:fld>
            <a:endParaRPr lang="en-US" dirty="0"/>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310</a:t>
            </a:fld>
            <a:endParaRPr lang="en-US"/>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311</a:t>
            </a:fld>
            <a:endParaRPr lang="en-US"/>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312</a:t>
            </a:fld>
            <a:endParaRPr lang="en-US"/>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313</a:t>
            </a:fld>
            <a:endParaRPr lang="en-US"/>
          </a:p>
        </p:txBody>
      </p:sp>
    </p:spTree>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314</a:t>
            </a:fld>
            <a:endParaRPr lang="en-US"/>
          </a:p>
        </p:txBody>
      </p:sp>
    </p:spTree>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315</a:t>
            </a:fld>
            <a:endParaRPr lang="en-US"/>
          </a:p>
        </p:txBody>
      </p:sp>
    </p:spTree>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316</a:t>
            </a:fld>
            <a:endParaRPr lang="en-US"/>
          </a:p>
        </p:txBody>
      </p:sp>
    </p:spTree>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317</a:t>
            </a:fld>
            <a:endParaRPr lang="en-US"/>
          </a:p>
        </p:txBody>
      </p:sp>
    </p:spTree>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318</a:t>
            </a:fld>
            <a:endParaRPr lang="en-US"/>
          </a:p>
        </p:txBody>
      </p:sp>
    </p:spTree>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319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32</a:t>
            </a:fld>
            <a:endParaRPr lang="en-US" dirty="0"/>
          </a:p>
        </p:txBody>
      </p:sp>
    </p:spTree>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320</a:t>
            </a:fld>
            <a:endParaRPr lang="en-US"/>
          </a:p>
        </p:txBody>
      </p:sp>
    </p:spTree>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321</a:t>
            </a:fld>
            <a:endParaRPr lang="en-US" dirty="0"/>
          </a:p>
        </p:txBody>
      </p:sp>
    </p:spTree>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322</a:t>
            </a:fld>
            <a:endParaRPr lang="en-US" dirty="0"/>
          </a:p>
        </p:txBody>
      </p:sp>
    </p:spTree>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323</a:t>
            </a:fld>
            <a:endParaRPr lang="en-US"/>
          </a:p>
        </p:txBody>
      </p:sp>
    </p:spTree>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C56E40-978D-4B09-A1AF-84116EC6AD73}" type="slidenum">
              <a:rPr lang="en-US" smtClean="0"/>
              <a:pPr/>
              <a:t>324</a:t>
            </a:fld>
            <a:endParaRPr lang="en-US"/>
          </a:p>
        </p:txBody>
      </p:sp>
    </p:spTree>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325</a:t>
            </a:fld>
            <a:endParaRPr lang="en-US"/>
          </a:p>
        </p:txBody>
      </p:sp>
    </p:spTree>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326</a:t>
            </a:fld>
            <a:endParaRPr lang="en-US"/>
          </a:p>
        </p:txBody>
      </p:sp>
    </p:spTree>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327</a:t>
            </a:fld>
            <a:endParaRPr lang="en-US"/>
          </a:p>
        </p:txBody>
      </p:sp>
    </p:spTree>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328</a:t>
            </a:fld>
            <a:endParaRPr lang="en-US"/>
          </a:p>
        </p:txBody>
      </p:sp>
    </p:spTree>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329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33</a:t>
            </a:fld>
            <a:endParaRPr lang="en-US" dirty="0"/>
          </a:p>
        </p:txBody>
      </p:sp>
    </p:spTree>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330</a:t>
            </a:fld>
            <a:endParaRPr lang="en-US"/>
          </a:p>
        </p:txBody>
      </p:sp>
    </p:spTree>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331</a:t>
            </a:fld>
            <a:endParaRPr lang="en-US"/>
          </a:p>
        </p:txBody>
      </p:sp>
    </p:spTree>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332</a:t>
            </a:fld>
            <a:endParaRPr lang="en-US"/>
          </a:p>
        </p:txBody>
      </p:sp>
    </p:spTree>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333</a:t>
            </a:fld>
            <a:endParaRPr lang="en-US"/>
          </a:p>
        </p:txBody>
      </p:sp>
    </p:spTree>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334</a:t>
            </a:fld>
            <a:endParaRPr lang="en-US"/>
          </a:p>
        </p:txBody>
      </p:sp>
    </p:spTree>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335</a:t>
            </a:fld>
            <a:endParaRPr lang="en-US"/>
          </a:p>
        </p:txBody>
      </p:sp>
    </p:spTree>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336</a:t>
            </a:fld>
            <a:endParaRPr lang="en-US"/>
          </a:p>
        </p:txBody>
      </p:sp>
    </p:spTree>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337</a:t>
            </a:fld>
            <a:endParaRPr lang="en-US"/>
          </a:p>
        </p:txBody>
      </p:sp>
    </p:spTree>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338</a:t>
            </a:fld>
            <a:endParaRPr lang="en-US"/>
          </a:p>
        </p:txBody>
      </p:sp>
    </p:spTree>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34</a:t>
            </a:fld>
            <a:endParaRPr lang="en-US" dirty="0"/>
          </a:p>
        </p:txBody>
      </p:sp>
    </p:spTree>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340</a:t>
            </a:fld>
            <a:endParaRPr lang="en-US"/>
          </a:p>
        </p:txBody>
      </p:sp>
    </p:spTree>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344</a:t>
            </a:fld>
            <a:endParaRPr lang="en-US"/>
          </a:p>
        </p:txBody>
      </p:sp>
    </p:spTree>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345</a:t>
            </a:fld>
            <a:endParaRPr lang="en-US"/>
          </a:p>
        </p:txBody>
      </p:sp>
    </p:spTree>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346</a:t>
            </a:fld>
            <a:endParaRPr lang="en-US"/>
          </a:p>
        </p:txBody>
      </p:sp>
    </p:spTree>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347</a:t>
            </a:fld>
            <a:endParaRPr lang="en-US"/>
          </a:p>
        </p:txBody>
      </p:sp>
    </p:spTree>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348</a:t>
            </a:fld>
            <a:endParaRPr lang="en-US"/>
          </a:p>
        </p:txBody>
      </p:sp>
    </p:spTree>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349</a:t>
            </a:fld>
            <a:endParaRPr lang="en-US"/>
          </a:p>
        </p:txBody>
      </p:sp>
    </p:spTree>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350</a:t>
            </a:fld>
            <a:endParaRPr lang="en-US"/>
          </a:p>
        </p:txBody>
      </p:sp>
    </p:spTree>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351</a:t>
            </a:fld>
            <a:endParaRPr lang="en-US"/>
          </a:p>
        </p:txBody>
      </p:sp>
    </p:spTree>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35</a:t>
            </a:fld>
            <a:endParaRPr lang="en-US" dirty="0"/>
          </a:p>
        </p:txBody>
      </p:sp>
    </p:spTree>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353</a:t>
            </a:fld>
            <a:endParaRPr lang="en-US"/>
          </a:p>
        </p:txBody>
      </p:sp>
    </p:spTree>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354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AD4B51-0CDC-414D-A58F-8536F925227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477FD7C-C512-4AD3-9587-510C3E64B9BC}"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C56E40-978D-4B09-A1AF-84116EC6AD73}"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F123D2-294E-4B1D-BE44-A54697F14DC9}" type="slidenum">
              <a:rPr lang="en-US" smtClean="0"/>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16/5/2022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16/5/2022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16/5/2022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05C143BE-7D22-4E88-A3E2-2FD7A036AA94}" type="datetimeFigureOut">
              <a:rPr lang="el-GR" smtClean="0"/>
              <a:pPr/>
              <a:t>16/5/2022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C143BE-7D22-4E88-A3E2-2FD7A036AA94}" type="datetimeFigureOut">
              <a:rPr lang="el-GR" smtClean="0"/>
              <a:pPr/>
              <a:t>16/5/2022</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05C143BE-7D22-4E88-A3E2-2FD7A036AA94}" type="datetimeFigureOut">
              <a:rPr lang="el-GR" smtClean="0"/>
              <a:pPr/>
              <a:t>16/5/2022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05C143BE-7D22-4E88-A3E2-2FD7A036AA94}" type="datetimeFigureOut">
              <a:rPr lang="el-GR" smtClean="0"/>
              <a:pPr/>
              <a:t>16/5/2022</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05C143BE-7D22-4E88-A3E2-2FD7A036AA94}" type="datetimeFigureOut">
              <a:rPr lang="el-GR" smtClean="0"/>
              <a:pPr/>
              <a:t>16/5/2022</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C143BE-7D22-4E88-A3E2-2FD7A036AA94}" type="datetimeFigureOut">
              <a:rPr lang="el-GR" smtClean="0"/>
              <a:pPr/>
              <a:t>16/5/2022</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143BE-7D22-4E88-A3E2-2FD7A036AA94}" type="datetimeFigureOut">
              <a:rPr lang="el-GR" smtClean="0"/>
              <a:pPr/>
              <a:t>16/5/2022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143BE-7D22-4E88-A3E2-2FD7A036AA94}" type="datetimeFigureOut">
              <a:rPr lang="el-GR" smtClean="0"/>
              <a:pPr/>
              <a:t>16/5/2022</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4E572C4-9274-4B89-AAF4-438135958C8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C143BE-7D22-4E88-A3E2-2FD7A036AA94}" type="datetimeFigureOut">
              <a:rPr lang="el-GR" smtClean="0"/>
              <a:pPr/>
              <a:t>16/5/2022</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572C4-9274-4B89-AAF4-438135958C87}"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hyperlink" Target="//upload.wikimedia.org/wikipedia/commons/0/00/Rankine_cycle_layout.png" TargetMode="External"/><Relationship Id="rId2" Type="http://schemas.openxmlformats.org/officeDocument/2006/relationships/notesSlide" Target="../notesSlides/notesSlide21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17.xml.rels><?xml version="1.0" encoding="UTF-8" standalone="yes"?>
<Relationships xmlns="http://schemas.openxmlformats.org/package/2006/relationships"><Relationship Id="rId3" Type="http://schemas.openxmlformats.org/officeDocument/2006/relationships/hyperlink" Target="//upload.wikimedia.org/wikipedia/commons/0/0b/Rankine_cycle_with_superheat.jpg" TargetMode="External"/><Relationship Id="rId2" Type="http://schemas.openxmlformats.org/officeDocument/2006/relationships/notesSlide" Target="../notesSlides/notesSlide217.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hyperlink" Target="http://en.wikipedia.org/wiki/File:Rankine_cycle_with_reheat.jpg" TargetMode="External"/><Relationship Id="rId4" Type="http://schemas.openxmlformats.org/officeDocument/2006/relationships/image" Target="../media/image60.jpeg"/></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5.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5.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8.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0.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1.xml"/><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8.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0.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1.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4.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4.xml"/><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8.xml"/><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29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90.xml"/><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3.xml"/><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5.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7.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3.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5.xml"/><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306.xml"/><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6.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2.xml"/><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336.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33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40.xml.rels><?xml version="1.0" encoding="UTF-8" standalone="yes"?>
<Relationships xmlns="http://schemas.openxmlformats.org/package/2006/relationships"><Relationship Id="rId2" Type="http://schemas.openxmlformats.org/officeDocument/2006/relationships/notesSlide" Target="../notesSlides/notesSlide340.xml"/><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2" Type="http://schemas.openxmlformats.org/officeDocument/2006/relationships/notesSlide" Target="../notesSlides/notesSlide341.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342.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notesSlide" Target="../notesSlides/notesSlide343.xml"/><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344.xml"/><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345.xml"/><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notesSlide" Target="../notesSlides/notesSlide34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347.xml"/><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notesSlide" Target="../notesSlides/notesSlide348.xml"/><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349.xml"/><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350.xml"/><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35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File:TurbineBlades.jpg"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upload.wikimedia.org/wikipedia/commons/b/b5/Turbines_impulse_v_reaction.png"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7170"/>
            <a:ext cx="7772400" cy="4143404"/>
          </a:xfrm>
          <a:solidFill>
            <a:schemeClr val="bg2">
              <a:lumMod val="25000"/>
            </a:schemeClr>
          </a:solidFill>
        </p:spPr>
        <p:txBody>
          <a:bodyPr>
            <a:normAutofit/>
          </a:bodyPr>
          <a:lstStyle/>
          <a:p>
            <a:r>
              <a:rPr lang="el-GR" sz="7200" b="1" u="sng" dirty="0">
                <a:solidFill>
                  <a:schemeClr val="bg1"/>
                </a:solidFill>
                <a:latin typeface="Arial" pitchFamily="34" charset="0"/>
                <a:cs typeface="Arial" pitchFamily="34" charset="0"/>
              </a:rPr>
              <a:t>ΑΤΜΟΣΤΡΟΒΙΛΟΙ</a:t>
            </a:r>
            <a:endParaRPr lang="en-US" sz="7200" b="1" u="sng" dirty="0">
              <a:solidFill>
                <a:schemeClr val="bg1"/>
              </a:solidFill>
              <a:latin typeface="Arial" pitchFamily="34" charset="0"/>
              <a:cs typeface="Arial" pitchFamily="34" charset="0"/>
            </a:endParaRPr>
          </a:p>
        </p:txBody>
      </p:sp>
      <p:sp>
        <p:nvSpPr>
          <p:cNvPr id="3" name="Subtitle 2"/>
          <p:cNvSpPr>
            <a:spLocks noGrp="1"/>
          </p:cNvSpPr>
          <p:nvPr>
            <p:ph type="subTitle" idx="1"/>
          </p:nvPr>
        </p:nvSpPr>
        <p:spPr>
          <a:xfrm>
            <a:off x="642912" y="4714887"/>
            <a:ext cx="7786742" cy="1857388"/>
          </a:xfrm>
          <a:solidFill>
            <a:srgbClr val="7030A0"/>
          </a:solidFill>
        </p:spPr>
        <p:txBody>
          <a:bodyPr anchor="ctr">
            <a:noAutofit/>
          </a:bodyPr>
          <a:lstStyle/>
          <a:p>
            <a:pPr>
              <a:spcBef>
                <a:spcPts val="0"/>
              </a:spcBef>
            </a:pPr>
            <a:r>
              <a:rPr lang="el-GR" sz="7200" b="1" u="sng" dirty="0">
                <a:solidFill>
                  <a:schemeClr val="bg1"/>
                </a:solidFill>
                <a:latin typeface="Arial" pitchFamily="34" charset="0"/>
                <a:cs typeface="Arial" pitchFamily="34" charset="0"/>
              </a:rPr>
              <a:t>ΕΞΑΜΗΝΟ</a:t>
            </a:r>
            <a:r>
              <a:rPr lang="en-US" sz="7200" b="1" u="sng" dirty="0">
                <a:solidFill>
                  <a:schemeClr val="bg1"/>
                </a:solidFill>
                <a:latin typeface="Arial" pitchFamily="34" charset="0"/>
                <a:cs typeface="Arial" pitchFamily="34" charset="0"/>
              </a:rPr>
              <a:t> –</a:t>
            </a:r>
            <a:r>
              <a:rPr lang="el-GR" sz="7200" b="1" u="sng">
                <a:solidFill>
                  <a:schemeClr val="bg1"/>
                </a:solidFill>
                <a:latin typeface="Arial" pitchFamily="34" charset="0"/>
                <a:cs typeface="Arial" pitchFamily="34" charset="0"/>
              </a:rPr>
              <a:t> Ε</a:t>
            </a:r>
            <a:endParaRPr lang="el-GR" sz="7200" b="1" u="sng" dirty="0">
              <a:solidFill>
                <a:schemeClr val="bg1"/>
              </a:solidFill>
              <a:latin typeface="Arial" pitchFamily="34" charset="0"/>
              <a:cs typeface="Arial" pitchFamily="34" charset="0"/>
            </a:endParaRPr>
          </a:p>
          <a:p>
            <a:pPr>
              <a:spcBef>
                <a:spcPts val="0"/>
              </a:spcBef>
            </a:pPr>
            <a:endParaRPr lang="en-US" sz="7200" b="1" u="sng" dirty="0">
              <a:solidFill>
                <a:schemeClr val="bg1"/>
              </a:solidFill>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lnSpcReduction="10000"/>
          </a:bodyPr>
          <a:lstStyle/>
          <a:p>
            <a:pPr algn="l"/>
            <a:endParaRPr lang="el-GR" sz="2400" b="1" dirty="0">
              <a:solidFill>
                <a:schemeClr val="tx1"/>
              </a:solidFill>
              <a:latin typeface="Arial Black" pitchFamily="34" charset="0"/>
            </a:endParaRPr>
          </a:p>
          <a:p>
            <a:pPr algn="l"/>
            <a:r>
              <a:rPr lang="el-GR" sz="2400" b="1" dirty="0">
                <a:solidFill>
                  <a:schemeClr val="tx1"/>
                </a:solidFill>
                <a:latin typeface="Arial Black" pitchFamily="34" charset="0"/>
              </a:rPr>
              <a:t>ΑΝ ΣΤΗΝ ΠΟΡΕΙΑ ΤΟΥ ΑΤΜΟΥ ΠΟΥ ΒΓΑΙΝΕΙ ΑΠΟ ΕΝΑ ΑΚΡΟΦΥΣΙΟ Π</a:t>
            </a:r>
            <a:r>
              <a:rPr lang="en-US" sz="2400" b="1" dirty="0">
                <a:solidFill>
                  <a:schemeClr val="tx1"/>
                </a:solidFill>
                <a:latin typeface="Arial Black" pitchFamily="34" charset="0"/>
              </a:rPr>
              <a:t>A</a:t>
            </a:r>
            <a:r>
              <a:rPr lang="el-GR" sz="2400" b="1" dirty="0">
                <a:solidFill>
                  <a:schemeClr val="tx1"/>
                </a:solidFill>
                <a:latin typeface="Arial Black" pitchFamily="34" charset="0"/>
              </a:rPr>
              <a:t>ΡΕΜΒΑΛΟ</a:t>
            </a:r>
            <a:r>
              <a:rPr lang="en-US" sz="2400" b="1" dirty="0">
                <a:solidFill>
                  <a:schemeClr val="tx1"/>
                </a:solidFill>
                <a:latin typeface="Arial Black" pitchFamily="34" charset="0"/>
              </a:rPr>
              <a:t>Y</a:t>
            </a:r>
            <a:r>
              <a:rPr lang="el-GR" sz="2400" b="1" dirty="0">
                <a:solidFill>
                  <a:schemeClr val="tx1"/>
                </a:solidFill>
                <a:latin typeface="Arial Black" pitchFamily="34" charset="0"/>
              </a:rPr>
              <a:t>ΜΕ ΕΝΑ ΑΝΤΙΚΕΙΜΕΝΟ ΣΤΑΘΕΡΟ, ΤΟΤΕ Ο ΑΤΜΟΣ ΑΣΚΕΙ Σ' ΑΥΤΟ ΜΙΑ ΔΥΝΑΜΗ, ΠΟΥ ΟΝΟΜΑΖΕΤΑΙ </a:t>
            </a:r>
            <a:r>
              <a:rPr lang="el-GR" sz="2400" b="1" dirty="0">
                <a:solidFill>
                  <a:srgbClr val="FF0000"/>
                </a:solidFill>
                <a:latin typeface="Arial Black" pitchFamily="34" charset="0"/>
              </a:rPr>
              <a:t>ΔΡΑΣΗ ΤΟΥ ΑΤΜΟΥ</a:t>
            </a:r>
            <a:r>
              <a:rPr lang="el-GR" sz="2400" b="1" dirty="0">
                <a:solidFill>
                  <a:schemeClr val="tx1"/>
                </a:solidFill>
                <a:latin typeface="Arial Black" pitchFamily="34" charset="0"/>
              </a:rPr>
              <a:t>. ΑΝ ΤΟ ΑΝΤΙΚΕΙΜΕΝΟ ΕΙΝΑΙ ΚΙΝΗΤΟ, ΤΟΤΕ ΘΑ ΚΙΝΗΘΕΙ ΠΡΟΣ ΤΗΝ ΚΑΤΕΥΘΥΝΣΗ ΤΟΥ ΑΤΜΟΥ ΜΕ ΟΡΙΣΜΕΝΗ ΤΑΧΥΤΗΤΑ.</a:t>
            </a:r>
          </a:p>
          <a:p>
            <a:pPr algn="l"/>
            <a:endParaRPr lang="el-GR" sz="2400" b="1" dirty="0">
              <a:solidFill>
                <a:schemeClr val="tx1"/>
              </a:solidFill>
              <a:latin typeface="Arial Black" pitchFamily="34" charset="0"/>
            </a:endParaRPr>
          </a:p>
          <a:p>
            <a:pPr algn="l"/>
            <a:r>
              <a:rPr lang="el-GR" sz="2400" b="1" dirty="0">
                <a:solidFill>
                  <a:schemeClr val="tx1"/>
                </a:solidFill>
                <a:latin typeface="Arial Black" pitchFamily="34" charset="0"/>
              </a:rPr>
              <a:t>ΑΝ ΤΕΛΟΣ ΕΙΝΑΙ ΠΕΡΙΣΤΡΕΦΟΜΕΝΟΣ ΤΡΟΧΟΣ ΜΕ ΠΤΕΡΥΓΙΑ, ΤΟΤΕ Ο ΤΡΟΧΟΣ ΠΕΡΙΣΤΡΕΦΕΤΑΙ.</a:t>
            </a:r>
          </a:p>
          <a:p>
            <a:pPr algn="l"/>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a:solidFill>
                  <a:schemeClr val="bg1"/>
                </a:solidFill>
                <a:latin typeface="Arial Black" pitchFamily="34" charset="0"/>
              </a:rPr>
              <a:t> </a:t>
            </a:r>
            <a:r>
              <a:rPr lang="el-GR" sz="2400" b="1" u="sng" dirty="0">
                <a:solidFill>
                  <a:schemeClr val="bg1"/>
                </a:solidFill>
                <a:latin typeface="Arial Black" pitchFamily="34" charset="0"/>
              </a:rPr>
              <a:t>Η ΕΝΝΟΙΑ ΤΗΣ ΔΡΑΣΕΩΣ ΚΑΙ ΑΝΤΙΔΡΑΣΕΩΣ ΣΤΟΥΣ ΑΤΜΟΣΤΡΟΒΙΛΟΥΣ</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a:solidFill>
                  <a:schemeClr val="tx1"/>
                </a:solidFill>
                <a:latin typeface="Arial" pitchFamily="34" charset="0"/>
                <a:cs typeface="Arial" pitchFamily="34" charset="0"/>
              </a:rPr>
              <a:t>ΚΑΤΑ ΤΗ ΛΕΙΤΟΥΡΓΙΑ ΤΟΥ ΣΤΡΟΒΙΛΟΥ ΚΑΙ ΑΦΟΥ ΑΝΟΙΞΟ</a:t>
            </a:r>
            <a:r>
              <a:rPr lang="en-US" sz="2200" b="1" dirty="0">
                <a:solidFill>
                  <a:schemeClr val="tx1"/>
                </a:solidFill>
                <a:latin typeface="Arial" pitchFamily="34" charset="0"/>
                <a:cs typeface="Arial" pitchFamily="34" charset="0"/>
              </a:rPr>
              <a:t>Y</a:t>
            </a:r>
            <a:r>
              <a:rPr lang="el-GR" sz="2200" b="1" dirty="0">
                <a:solidFill>
                  <a:schemeClr val="tx1"/>
                </a:solidFill>
                <a:latin typeface="Arial" pitchFamily="34" charset="0"/>
                <a:cs typeface="Arial" pitchFamily="34" charset="0"/>
              </a:rPr>
              <a:t>ΜΕ ΤΟΝ ΑΤΜΟΦΡΑΚΤΗ Ο ΑΤΜΟΣ ΠΕΡΝΑ ΠΡΩΤΑ ΑΠΟ ΤΑ ΑΚΡΟΦΥΣΙΑ. </a:t>
            </a:r>
            <a:endParaRPr lang="en-US" sz="2200" b="1" dirty="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ΕΚΕΙ ΕΚΤΟΝΩΝΕΤΑΙ </a:t>
            </a:r>
            <a:r>
              <a:rPr lang="el-GR" sz="2200" b="1" u="sng" dirty="0">
                <a:solidFill>
                  <a:srgbClr val="FF0000"/>
                </a:solidFill>
                <a:latin typeface="Arial" pitchFamily="34" charset="0"/>
                <a:cs typeface="Arial" pitchFamily="34" charset="0"/>
              </a:rPr>
              <a:t>ΠΑΙΡΝΟΝΤΑΣ ΤΗΝ ΤΕΛΙΚΗ ΠΙΕΣΗ ΤΟΥ ΚΑΤΑ ΤΗΝ ΕΞΟΔΟ</a:t>
            </a:r>
            <a:r>
              <a:rPr lang="el-GR" sz="2200" b="1" dirty="0">
                <a:solidFill>
                  <a:srgbClr val="FF0000"/>
                </a:solidFill>
                <a:latin typeface="Arial" pitchFamily="34" charset="0"/>
                <a:cs typeface="Arial" pitchFamily="34" charset="0"/>
              </a:rPr>
              <a:t> </a:t>
            </a:r>
            <a:r>
              <a:rPr lang="el-GR" sz="2200" b="1" dirty="0">
                <a:solidFill>
                  <a:schemeClr val="tx1"/>
                </a:solidFill>
                <a:latin typeface="Arial" pitchFamily="34" charset="0"/>
                <a:cs typeface="Arial" pitchFamily="34" charset="0"/>
              </a:rPr>
              <a:t>ΤΟΥ ΑΠΟ ΑΥΤΑ ΚΑΙ ΑΠΟΚΤΑ ΜΕΓΑΛΗ ΤΑΧΥΤΗΤΑ ΤΗΣ ΟΠΟΙΑΣ Η ΜΕΓΑΛΥΤΕΡΗ ΤΙΜΗ ΕΙΝΑΙ ΣΤΗΝ ΕΞΟΔΟ ΤΟΥ ΑΤΜΟΥ ΑΠΟ ΤΑ ΑΚΡΟΦΥΣΙΑ.</a:t>
            </a: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ΚΑΤΟΠΙΝ Ο ΑΤΜΟΣ ΜΠΑΙΝΕΙ ΣΤΗΝ </a:t>
            </a:r>
            <a:r>
              <a:rPr lang="el-GR" sz="2200" b="1" u="sng" dirty="0">
                <a:solidFill>
                  <a:srgbClr val="FF0000"/>
                </a:solidFill>
                <a:latin typeface="Arial" pitchFamily="34" charset="0"/>
                <a:cs typeface="Arial" pitchFamily="34" charset="0"/>
              </a:rPr>
              <a:t>ΠΡΩΤΗ ΣΕΙΡΑ ΠΤΕΡΥΓΙΩΝ</a:t>
            </a:r>
            <a:r>
              <a:rPr lang="el-GR" sz="2200" b="1" dirty="0">
                <a:solidFill>
                  <a:schemeClr val="tx1"/>
                </a:solidFill>
                <a:latin typeface="Arial" pitchFamily="34" charset="0"/>
                <a:cs typeface="Arial" pitchFamily="34" charset="0"/>
              </a:rPr>
              <a:t>, ΟΠΟΥ ΠΕΡΙΣΤΡΕΦΕΙ ΤΟ ΣΤΡΟΒΙΛΟ, ΚΑΙ ΧΑΝΕΙ ΜΕΡΟΣ ΤΗΣ ΤΑΧΥΤΗΤΑΣ ΤΟΥ.</a:t>
            </a:r>
            <a:endParaRPr lang="en-US" sz="2200" b="1" dirty="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ΔΙΑΘΕΤΕΙ ΟΜΩΣ ΑΚΟΜΗ ΕΠΑΡΚΗ ΤΑΧΥΤΗΤΑ ΓΙΑ ΝΑ ΑΠΟΔΩΣΕΙ ΕΡΓΟ ΣΤΗ </a:t>
            </a:r>
            <a:r>
              <a:rPr lang="el-GR" sz="2200" b="1" u="sng" dirty="0">
                <a:solidFill>
                  <a:srgbClr val="FF0000"/>
                </a:solidFill>
                <a:latin typeface="Arial" pitchFamily="34" charset="0"/>
                <a:cs typeface="Arial" pitchFamily="34" charset="0"/>
              </a:rPr>
              <a:t>ΔΕΥΤΕΡΗ ΣΕΙΡΑ ΚΙΝΗΤΩΝ ΠΤΕΡΥΓΙΩΝ</a:t>
            </a:r>
            <a:r>
              <a:rPr lang="el-GR" sz="2200" b="1" dirty="0">
                <a:solidFill>
                  <a:schemeClr val="tx1"/>
                </a:solidFill>
                <a:latin typeface="Arial" pitchFamily="34" charset="0"/>
                <a:cs typeface="Arial" pitchFamily="34" charset="0"/>
              </a:rPr>
              <a:t>. </a:t>
            </a:r>
            <a:endParaRPr lang="en-US" sz="2200" b="1" dirty="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u="sng" dirty="0">
                <a:solidFill>
                  <a:srgbClr val="7030A0"/>
                </a:solidFill>
                <a:latin typeface="Arial" pitchFamily="34" charset="0"/>
                <a:cs typeface="Arial" pitchFamily="34" charset="0"/>
              </a:rPr>
              <a:t>ΠΡΙΝ ΜΠΕΙ</a:t>
            </a:r>
            <a:r>
              <a:rPr lang="el-GR" sz="2200" b="1" dirty="0">
                <a:solidFill>
                  <a:srgbClr val="7030A0"/>
                </a:solidFill>
                <a:latin typeface="Arial" pitchFamily="34" charset="0"/>
                <a:cs typeface="Arial" pitchFamily="34" charset="0"/>
              </a:rPr>
              <a:t> </a:t>
            </a:r>
            <a:r>
              <a:rPr lang="el-GR" sz="2200" b="1" dirty="0">
                <a:solidFill>
                  <a:schemeClr val="tx1"/>
                </a:solidFill>
                <a:latin typeface="Arial" pitchFamily="34" charset="0"/>
                <a:cs typeface="Arial" pitchFamily="34" charset="0"/>
              </a:rPr>
              <a:t>ΣΤΑ ΠΤΕΡΥΓΙΑ ΑΥΤΑ ΠΕΡΝΑ ΑΠΟ ΤΑ </a:t>
            </a:r>
            <a:r>
              <a:rPr lang="el-GR" sz="2200" b="1" u="sng" dirty="0">
                <a:solidFill>
                  <a:srgbClr val="FF0000"/>
                </a:solidFill>
                <a:latin typeface="Arial" pitchFamily="34" charset="0"/>
                <a:cs typeface="Arial" pitchFamily="34" charset="0"/>
              </a:rPr>
              <a:t>ΣΤΑΘΕΡΑ ΠΤΕΡΥΓΙΑ ΤΟΥ ΚΕΛΥΦΟΥΣ</a:t>
            </a:r>
            <a:r>
              <a:rPr lang="el-GR" sz="2200" b="1" dirty="0">
                <a:solidFill>
                  <a:schemeClr val="tx1"/>
                </a:solidFill>
                <a:latin typeface="Arial" pitchFamily="34" charset="0"/>
                <a:cs typeface="Arial" pitchFamily="34" charset="0"/>
              </a:rPr>
              <a:t> ΤΑ ΟΠΟΙΑ ΣΧΗΜΑΤΙΖΟΥΝ ΜΕΤΑΞΥ ΤΟΥΣ ΑΥΛΑΚΙΑ ΣΤΑΘΕΡΗΣ ΔΙΑΤΟΜΗΣ. </a:t>
            </a:r>
            <a:endParaRPr lang="en-US" sz="2200" b="1" dirty="0">
              <a:solidFill>
                <a:schemeClr val="tx1"/>
              </a:solidFill>
              <a:latin typeface="Arial" pitchFamily="34" charset="0"/>
              <a:cs typeface="Arial" pitchFamily="34" charset="0"/>
            </a:endParaRPr>
          </a:p>
          <a:p>
            <a:pPr marL="216000" indent="-216000" algn="l">
              <a:buClr>
                <a:srgbClr val="FF0000"/>
              </a:buClr>
            </a:pPr>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ΒΑΘΜΙΔΕΣ ΤΑΧΥΤΗΤΑΣ</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Curtis</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ΕΚΕΙ Ο ΑΤΜΟΣ ΔΕΝ ΠΑΘΑΙΝΕΙ ΚΑΜΙΑ ΜΕΤΑΒΟΛΗ ΤΗΣ ΚΑΤΑΣΤΑΣΕΩΣ ΤΟΥ ΠΑΡΑ ΜΟΝΟ, ΠΑΙΡΝΕΙ ΤΗ ΣΩΣΤΗ ΚΑΤΕΥΘΥΝΣΗ ΚΑΙ ΟΔΗΓΕΙΤΑΙ ΚΑΤΑΛΛΗΛΑ ΣΤΗ </a:t>
            </a:r>
            <a:r>
              <a:rPr lang="el-GR" sz="2200" b="1" u="sng" dirty="0">
                <a:solidFill>
                  <a:srgbClr val="FF0000"/>
                </a:solidFill>
                <a:latin typeface="Arial" pitchFamily="34" charset="0"/>
                <a:cs typeface="Arial" pitchFamily="34" charset="0"/>
              </a:rPr>
              <a:t>ΔΕΥΤΕΡΗ ΣΕΙΡΑ ΤΩΝ ΚΙΝΗΤΩΝ ΠΤΕΡΥΓΙΩΝ</a:t>
            </a:r>
            <a:r>
              <a:rPr lang="el-GR" sz="2200" b="1" dirty="0">
                <a:solidFill>
                  <a:schemeClr val="tx1"/>
                </a:solidFill>
                <a:latin typeface="Arial" pitchFamily="34" charset="0"/>
                <a:cs typeface="Arial" pitchFamily="34" charset="0"/>
              </a:rPr>
              <a:t>. ΓΙ' ΑΥΤΟ ΑΛΛΩΣΤΕ ΚΑΙ ΤΑ ΣΤΑΘΕΡΑ ΑΥΤΑ ΠΤΕΡΥΓΙΑ ΤΟΥ ΣΤΡΟΒΙΛΟΥ ΔΡΑΣΕΩΣ ΟΝΟΜΑΖΟΝΤΑΙ ΟΔΗΓΗΤΙΚΑ.</a:t>
            </a: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ΑΦΟΥ Ο ΑΤΜΟΣ ΕΙΣΕΛΘΕΙ ΣΤΗ ΔΕΥΤΕΡΗ ΣΕΙΡΑ ΚΙΝΗΤΩΝ ΠΤΕΡΥΓΙΩΝ, ΠΕΡΙΣΤΡΕΦΕΙ ΞΑΝΑ ΤΟ ΣΤΡΟΒΙΛΟ ΚΑΤΑ ΤΗΝ ΙΔΙΑ ΦΟΡΑ, ΕΝΩ ΤΑΥΤΟΧΡΟΝΑ ΧΑΝΕΙ ΑΛΛΟ ΕΝΑ ΜΕΡΟΣ ΑΠΟ ΤΗΝ ΤΑΧΥΤΗΤΑ ΤΟΥ. </a:t>
            </a: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ΜΕ ΤΗΝ ΤΑΧΥΤΗΤΑ ΤΕΛΟΣ ΠΟΥ ΤΟΥ ΜΕΝΕΙ ΠΗΓΑΙΝΕΙ ΠΡΟΣ ΤΟ ΨΥΓΕΙΟ. </a:t>
            </a:r>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ΒΑΘΜΙΔΕΣ ΤΑΧΥΤΗΤΑΣ</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Curtis</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1500" b="1" dirty="0">
                <a:solidFill>
                  <a:schemeClr val="tx1"/>
                </a:solidFill>
                <a:latin typeface="Arial" pitchFamily="34" charset="0"/>
                <a:cs typeface="Arial" pitchFamily="34" charset="0"/>
              </a:rPr>
              <a:t>ΑΠΟ ΑΥΤΑ ΣΥΜΠΕΡΑΙΝΟΥΜΕ ΓΙΑ ΤΟ ΣΤΡΟΒΙΛΟ ΑΥΤΟΝ ΤΑ ΕΞΗΣ:</a:t>
            </a:r>
          </a:p>
          <a:p>
            <a:pPr marL="216000" lvl="0" indent="-216000" algn="l">
              <a:buClr>
                <a:srgbClr val="FF0000"/>
              </a:buClr>
              <a:buFont typeface="Wingdings" pitchFamily="2" charset="2"/>
              <a:buChar char="Ø"/>
            </a:pPr>
            <a:r>
              <a:rPr lang="el-GR" sz="1500" b="1" dirty="0">
                <a:solidFill>
                  <a:schemeClr val="tx1"/>
                </a:solidFill>
                <a:latin typeface="Arial" pitchFamily="34" charset="0"/>
                <a:cs typeface="Arial" pitchFamily="34" charset="0"/>
              </a:rPr>
              <a:t>Η</a:t>
            </a:r>
            <a:r>
              <a:rPr lang="el-GR" sz="1500" b="1" i="1" dirty="0">
                <a:solidFill>
                  <a:schemeClr val="tx1"/>
                </a:solidFill>
                <a:latin typeface="Arial" pitchFamily="34" charset="0"/>
                <a:cs typeface="Arial" pitchFamily="34" charset="0"/>
              </a:rPr>
              <a:t> </a:t>
            </a:r>
            <a:r>
              <a:rPr lang="el-GR" sz="1500" b="1" u="sng" dirty="0">
                <a:solidFill>
                  <a:srgbClr val="FF0000"/>
                </a:solidFill>
                <a:latin typeface="Arial" pitchFamily="34" charset="0"/>
                <a:cs typeface="Arial" pitchFamily="34" charset="0"/>
              </a:rPr>
              <a:t>ΠΙΕΣΗ</a:t>
            </a:r>
            <a:r>
              <a:rPr lang="el-GR" sz="1500" b="1" dirty="0">
                <a:solidFill>
                  <a:schemeClr val="tx1"/>
                </a:solidFill>
                <a:latin typeface="Arial" pitchFamily="34" charset="0"/>
                <a:cs typeface="Arial" pitchFamily="34" charset="0"/>
              </a:rPr>
              <a:t> ΤΟΥ ΑΤΜΟΥ ΕΛΑΤΤΩΝΕΤΑΙ </a:t>
            </a:r>
            <a:r>
              <a:rPr lang="el-GR" sz="1500" b="1" dirty="0">
                <a:solidFill>
                  <a:srgbClr val="FF0000"/>
                </a:solidFill>
                <a:latin typeface="Arial" pitchFamily="34" charset="0"/>
                <a:cs typeface="Arial" pitchFamily="34" charset="0"/>
              </a:rPr>
              <a:t>ΜΟΝΟ ΜΕΣΑ ΣΤΑ ΑΚΡΟΦΥΣΙΑ</a:t>
            </a:r>
            <a:r>
              <a:rPr lang="el-GR" sz="1500" b="1" dirty="0">
                <a:solidFill>
                  <a:schemeClr val="tx1"/>
                </a:solidFill>
                <a:latin typeface="Arial" pitchFamily="34" charset="0"/>
                <a:cs typeface="Arial" pitchFamily="34" charset="0"/>
              </a:rPr>
              <a:t>, ΕΝΩ ΣΤΑ ΚΙΝΗΤΑ ΚΑΙ ΣΤΑΘΕΡΑ ΠΤΕΡΥΓΙΑ ΠΑΡΑΜΕΝΕΙ ΣΤΑΘΕΡΗ, ΓΙΑΤΙ ΤΑ ΑΥΛΑΚΙΑ ΤΟΥ ΕΧΟΥΝ ΣΤΑΘΕΡΗ ΔΙΑΤΟΜΗ.</a:t>
            </a:r>
          </a:p>
          <a:p>
            <a:pPr marL="216000" lvl="0" indent="-216000" algn="l">
              <a:buClr>
                <a:srgbClr val="FF0000"/>
              </a:buClr>
              <a:buFont typeface="Wingdings" pitchFamily="2" charset="2"/>
              <a:buChar char="Ø"/>
            </a:pPr>
            <a:r>
              <a:rPr lang="el-GR" sz="1500" b="1" dirty="0">
                <a:solidFill>
                  <a:schemeClr val="tx1"/>
                </a:solidFill>
                <a:latin typeface="Arial" pitchFamily="34" charset="0"/>
                <a:cs typeface="Arial" pitchFamily="34" charset="0"/>
              </a:rPr>
              <a:t>Η</a:t>
            </a:r>
            <a:r>
              <a:rPr lang="el-GR" sz="1500" b="1" i="1" dirty="0">
                <a:solidFill>
                  <a:schemeClr val="tx1"/>
                </a:solidFill>
                <a:latin typeface="Arial" pitchFamily="34" charset="0"/>
                <a:cs typeface="Arial" pitchFamily="34" charset="0"/>
              </a:rPr>
              <a:t> </a:t>
            </a:r>
            <a:r>
              <a:rPr lang="el-GR" sz="1500" b="1" u="sng" dirty="0">
                <a:solidFill>
                  <a:srgbClr val="FF0000"/>
                </a:solidFill>
                <a:latin typeface="Arial" pitchFamily="34" charset="0"/>
                <a:cs typeface="Arial" pitchFamily="34" charset="0"/>
              </a:rPr>
              <a:t>ΤΑΧΥΤΗΤΑ</a:t>
            </a:r>
            <a:r>
              <a:rPr lang="el-GR" sz="1500" b="1" dirty="0">
                <a:solidFill>
                  <a:schemeClr val="tx1"/>
                </a:solidFill>
                <a:latin typeface="Arial" pitchFamily="34" charset="0"/>
                <a:cs typeface="Arial" pitchFamily="34" charset="0"/>
              </a:rPr>
              <a:t> ΤΟΥ ΜΕΓΑΛΩΝΕΙ ΜΕΣΑ ΣΤΑ ΑΚΡΟΦΥΣΙΑ, ΕΛΑΤΤΩΝΕΤΑΙ ΣΤΗΝ ΠΡΩΤΗ ΣΕΙΡΑ ΚΙΝΗΤΩΝ ΠΤΕΡΥΓΙΩΝ, ΠΑΡΑΜΕΝΕΙ ΣΤΑΘΕΡΗ ΜΕΣΑ ΣΤΑ ΣΤΑΘΕΡΑ ΠΤΕΡΥΓΙΑ ΚΑΙ ΕΛΑΤΤΩΝΕΤΑΙ ΠΑΛΙ ΣΤΗ ΔΕΥΤΕΡΗ ΣΕΙΡΑ ΚΙΝΗΤΩΝ ΠΤΕΡΥΓΙΩΝ. ΕΠΕΙΔΗ ΣΤΟ ΣΤΡΟΒΙΛΟ ΑΥΤΟΝ ΕΧΟΜΕ ΔΥΟ ΠΤΩΣΕΙΣ ΤΑΧΥΤΗΤΑΣ, ΤΟΝ ΟΝΟΜΑΖΟΜΕ</a:t>
            </a:r>
            <a:r>
              <a:rPr lang="el-GR" sz="1500" b="1" i="1" dirty="0">
                <a:solidFill>
                  <a:schemeClr val="tx1"/>
                </a:solidFill>
                <a:latin typeface="Arial" pitchFamily="34" charset="0"/>
                <a:cs typeface="Arial" pitchFamily="34" charset="0"/>
              </a:rPr>
              <a:t> </a:t>
            </a:r>
            <a:r>
              <a:rPr lang="el-GR" sz="1500" b="1" dirty="0">
                <a:solidFill>
                  <a:srgbClr val="FF0000"/>
                </a:solidFill>
                <a:latin typeface="Arial" pitchFamily="34" charset="0"/>
                <a:cs typeface="Arial" pitchFamily="34" charset="0"/>
              </a:rPr>
              <a:t>ΣΤΡΟΒΙΛΟ ΔΡΑΣΕΩΣ ΜΕ ΔΥΟ ΔΙΑΒΑΘΜΙΣΕΙΣ η ΒΑΘΜΙΔΕΣ ΤΑΧΥΤΗΤΑΣ</a:t>
            </a:r>
            <a:r>
              <a:rPr lang="el-GR" sz="1500" b="1" dirty="0">
                <a:solidFill>
                  <a:schemeClr val="tx1"/>
                </a:solidFill>
                <a:latin typeface="Arial" pitchFamily="34" charset="0"/>
                <a:cs typeface="Arial" pitchFamily="34" charset="0"/>
              </a:rPr>
              <a:t>.</a:t>
            </a:r>
          </a:p>
          <a:p>
            <a:pPr marL="216000" lvl="0" indent="-216000" algn="l">
              <a:buClr>
                <a:srgbClr val="FF0000"/>
              </a:buClr>
              <a:buFont typeface="Wingdings" pitchFamily="2" charset="2"/>
              <a:buChar char="Ø"/>
            </a:pPr>
            <a:r>
              <a:rPr lang="el-GR" sz="1500" b="1" dirty="0">
                <a:solidFill>
                  <a:schemeClr val="tx1"/>
                </a:solidFill>
                <a:latin typeface="Arial" pitchFamily="34" charset="0"/>
                <a:cs typeface="Arial" pitchFamily="34" charset="0"/>
              </a:rPr>
              <a:t>ΤΟ</a:t>
            </a:r>
            <a:r>
              <a:rPr lang="el-GR" sz="1500" b="1" i="1" dirty="0">
                <a:solidFill>
                  <a:schemeClr val="tx1"/>
                </a:solidFill>
                <a:latin typeface="Arial" pitchFamily="34" charset="0"/>
                <a:cs typeface="Arial" pitchFamily="34" charset="0"/>
              </a:rPr>
              <a:t> </a:t>
            </a:r>
            <a:r>
              <a:rPr lang="el-GR" sz="1500" b="1" u="sng" dirty="0">
                <a:solidFill>
                  <a:srgbClr val="FF0000"/>
                </a:solidFill>
                <a:latin typeface="Arial" pitchFamily="34" charset="0"/>
                <a:cs typeface="Arial" pitchFamily="34" charset="0"/>
              </a:rPr>
              <a:t>ΕΡΓΟ</a:t>
            </a:r>
            <a:r>
              <a:rPr lang="el-GR" sz="1500" b="1" dirty="0">
                <a:solidFill>
                  <a:schemeClr val="tx1"/>
                </a:solidFill>
                <a:latin typeface="Arial" pitchFamily="34" charset="0"/>
                <a:cs typeface="Arial" pitchFamily="34" charset="0"/>
              </a:rPr>
              <a:t> ΤΟΥ ΑΤΜΟΥ ΠΑΡΑΓΕΤΑΙ ΜΟΝΟ ΜΕΣΑ ΣΤΙΣ ΚΙΝΗΤΕΣ ΠΤΕΡΥΓΩΣΕΙΣ, ΟΠΟΥ ΚΑΙ ΠΕΦΤΕΙ Η ΤΑΧΥΤΗΤΑ ΤΟΥ. ΠΡΑΓΜΑΤΟΠΟΙΕΙΤΑΙ ΔΗΛΑΔΗ ΜΕ</a:t>
            </a:r>
            <a:r>
              <a:rPr lang="el-GR" sz="1500" b="1" i="1" dirty="0">
                <a:solidFill>
                  <a:schemeClr val="tx1"/>
                </a:solidFill>
                <a:latin typeface="Arial" pitchFamily="34" charset="0"/>
                <a:cs typeface="Arial" pitchFamily="34" charset="0"/>
              </a:rPr>
              <a:t> </a:t>
            </a:r>
            <a:r>
              <a:rPr lang="el-GR" sz="1500" b="1" dirty="0">
                <a:solidFill>
                  <a:srgbClr val="FF0000"/>
                </a:solidFill>
                <a:latin typeface="Arial" pitchFamily="34" charset="0"/>
                <a:cs typeface="Arial" pitchFamily="34" charset="0"/>
              </a:rPr>
              <a:t>ΔΑΠΑΝΗ ΤΗΣ ΚΙΝΗΤΙΚΗΣ ΕΝΕΡΓΕΙΑΣ ΤΟΥ ΑΤΜΟΥ</a:t>
            </a:r>
            <a:r>
              <a:rPr lang="el-GR" sz="1500" b="1" i="1" dirty="0">
                <a:solidFill>
                  <a:schemeClr val="tx1"/>
                </a:solidFill>
                <a:latin typeface="Arial" pitchFamily="34" charset="0"/>
                <a:cs typeface="Arial" pitchFamily="34" charset="0"/>
              </a:rPr>
              <a:t>.</a:t>
            </a:r>
            <a:endParaRPr lang="el-GR" sz="1500" b="1" dirty="0">
              <a:solidFill>
                <a:schemeClr val="tx1"/>
              </a:solidFill>
              <a:latin typeface="Arial" pitchFamily="34" charset="0"/>
              <a:cs typeface="Arial" pitchFamily="34" charset="0"/>
            </a:endParaRPr>
          </a:p>
          <a:p>
            <a:pPr marL="216000" lvl="0" indent="-216000" algn="l">
              <a:buClr>
                <a:srgbClr val="FF0000"/>
              </a:buClr>
              <a:buFont typeface="Wingdings" pitchFamily="2" charset="2"/>
              <a:buChar char="Ø"/>
            </a:pPr>
            <a:r>
              <a:rPr lang="el-GR" sz="1500" b="1" u="sng" dirty="0">
                <a:solidFill>
                  <a:srgbClr val="FF0000"/>
                </a:solidFill>
                <a:latin typeface="Arial" pitchFamily="34" charset="0"/>
                <a:cs typeface="Arial" pitchFamily="34" charset="0"/>
              </a:rPr>
              <a:t>ΘΕΩΡΗΤΙΚΑ ΔΕΝ ΥΠΑΡΧΕΙ ΑΞΟΝΙΚΗ ΩΘΗΣΗ</a:t>
            </a:r>
            <a:r>
              <a:rPr lang="el-GR" sz="1500" b="1" i="1" dirty="0">
                <a:solidFill>
                  <a:schemeClr val="tx1"/>
                </a:solidFill>
                <a:latin typeface="Arial" pitchFamily="34" charset="0"/>
                <a:cs typeface="Arial" pitchFamily="34" charset="0"/>
              </a:rPr>
              <a:t>.</a:t>
            </a:r>
            <a:r>
              <a:rPr lang="el-GR" sz="1500" b="1" dirty="0">
                <a:solidFill>
                  <a:schemeClr val="tx1"/>
                </a:solidFill>
                <a:latin typeface="Arial" pitchFamily="34" charset="0"/>
                <a:cs typeface="Arial" pitchFamily="34" charset="0"/>
              </a:rPr>
              <a:t> ΣΤΗΝ ΠΡΑΓΜΑΤΙΚΟΤΗΤΑ ΟΜΩΣ ΥΠΑΡΧΕΙ ΚΑΙ ΓΙ' ΑΥΤΟ ΑΝΟΙΓΟΥΜΕ ΤΡΥΠΕΣ ΣΤΟΝ ΤΡΟΧΟ ΓΙΑ ΝΑ ΕΞΙΣΩΣΟΥΜΕ ΤΗΝ ΠΙΕΣΗ ΚΑΙ ΣΤΙΣ ΔΥΟ ΟΨΕΙΣ ΤΟΥ η ΧΡΗΣΙΜΟΠΟΙΟΥΜΕ ΚΑΤΑΛΛΗΛΟΥΣ ΤΡΙΒΕΙΣ ΙΣΟΡΡΟΠΗΣΕΩΣ.</a:t>
            </a:r>
          </a:p>
          <a:p>
            <a:pPr lvl="0"/>
            <a:endParaRPr lang="el-GR" sz="12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ΒΑΘΜΙΔΕΣ ΤΑΧΥΤΗΤΑΣ</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Curtis</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1800" b="1" dirty="0">
                <a:solidFill>
                  <a:schemeClr val="tx1"/>
                </a:solidFill>
                <a:latin typeface="Arial" pitchFamily="34" charset="0"/>
                <a:cs typeface="Arial" pitchFamily="34" charset="0"/>
              </a:rPr>
              <a:t>ΑΝ ΤΑ ΑΚΡΟΦΥΣΙΑ ΔΕΝ ΠΙΑΝΟΥΝ ΟΛΗ ΤΗΝ ΠΕΡΙΦΕΡΕΙΑ, ΑΛΛΑ ΜΟΝΟ ΕΝΑ ΤΟΞΟ ΤΗΣ, ΤΟ ΤΟΞΟ ΕΓΧΥΣΕΩΣ η ΠΡΟΣΒΟΛΗΣ, ΤΟΤΕ ΚΑΙ ΤΑ ΣΤΑΘΕΡΑ ΠΤΕΡΥΓΙΑ ΔΕΝ ΕΙΝΑΙ ΑΝΑΓΚΑΙΟ ΝΑ ΤΟΠΟΘΕΤΗΘΟΥΝ ΣΕ ΟΛΗ ΤΗΝ ΠΕΡΙΦΕΡΕΙΑ ΤΟΥ ΑΥΛΑΚΙΟΥ ΤΟΥ ΚΕΛΥΦΟΥΣ, ΑΛΛΑ ΠΑΛΙ Σ'ΕΝΑ ΤΟΞΟ ΜΟΝΟ ΚΑΙ ΜΑΛΙΣΤΑ ΑΠΕΝΑΝΤΙ ΑΠΟ ΤΟ ΤΟΞΟ ΕΓΧΥΣΕΩΣ ΤΩΝ ΑΚΡΟΦΥΣΙΩΝ.</a:t>
            </a:r>
          </a:p>
          <a:p>
            <a:pPr algn="l"/>
            <a:r>
              <a:rPr lang="el-GR" sz="1800" b="1" dirty="0">
                <a:solidFill>
                  <a:schemeClr val="tx1"/>
                </a:solidFill>
                <a:latin typeface="Arial" pitchFamily="34" charset="0"/>
                <a:cs typeface="Arial" pitchFamily="34" charset="0"/>
              </a:rPr>
              <a:t>ΕΠΙΣΗΣ ΠΑΡΑΤΗΡΟΥΜΕ ΟΤΙ ΤΑ ΠΤΕΡΥΓΙΑ ΤΗΣ ΔΕΥΤΕΡΗΣ ΣΕΙΡΑΣ ΕΧΟΥΝ ΜΕΓΑΛΥΤΕΡΟ ΥΨΟΣ ΑΠΟ ΤΑ ΠΤΕΡΥΓΙΑ ΤΗΣ ΠΡΩΤΗΣ.</a:t>
            </a:r>
          </a:p>
          <a:p>
            <a:pPr algn="l"/>
            <a:r>
              <a:rPr lang="el-GR" sz="1800" b="1" dirty="0">
                <a:solidFill>
                  <a:schemeClr val="tx1"/>
                </a:solidFill>
                <a:latin typeface="Arial" pitchFamily="34" charset="0"/>
                <a:cs typeface="Arial" pitchFamily="34" charset="0"/>
              </a:rPr>
              <a:t>ΣΥΜΦΩΝΑ ΜΕ ΤΗΝ </a:t>
            </a:r>
            <a:r>
              <a:rPr lang="el-GR" sz="1800" b="1" dirty="0">
                <a:solidFill>
                  <a:srgbClr val="FF0000"/>
                </a:solidFill>
                <a:latin typeface="Arial" pitchFamily="34" charset="0"/>
                <a:cs typeface="Arial" pitchFamily="34" charset="0"/>
              </a:rPr>
              <a:t>ΕΞΙΣΩΣΗ ΤΗΣ ΣΥΝΕΧΕΙΑΣ ΤΗΣ ΡΟΗΣ</a:t>
            </a:r>
            <a:r>
              <a:rPr lang="el-GR" sz="1800" b="1" dirty="0">
                <a:solidFill>
                  <a:schemeClr val="tx1"/>
                </a:solidFill>
                <a:latin typeface="Arial" pitchFamily="34" charset="0"/>
                <a:cs typeface="Arial" pitchFamily="34" charset="0"/>
              </a:rPr>
              <a:t> Ο ΟΓΚΟΣ ΤΟΥ ΑΤΜΟΥ ΠΟΥ ΠΕΡΝΑ ΑΠΟ ΤΟ ΣΤΡΟΒΙΛΟ ΣΤΗ ΜΟΝΑΔΑ ΤΟΥ ΧΡΟΝΟΥ, ΣΕ ΟΠΟΙΟΔΗΠΟΤΕ ΣΗΜΕΙΟ ΤΗΣ ΡΟΗΣ, ΕΙΝΑΙ ΣΤΑΘΕΡΟΣ ΚΑΙ ΠΑΝΤΟΤΕ ΙΣΟΣ ΜΕ ΤΟ ΓΙΝΟΜΕΝΟ ΤΟΥ ΕΜΒΑΔΟΥ ΠΟΥ ΕΧΕΙ Η ΔΙΑΤΟΜΗ ΤΗΣ ΦΛΕΒΑΣ ΤΟΥ ΑΤΜΟΥ ΣΕ ΕΝΑ ΣΗΜΕΙΟ ΕΠΙ ΤΗΝ ΤΑΧΥΤΗΤΑ ΠΟΥ ΕΧΕΙ ΣΤΟ ΣΗΜΕΙΟ ΑΥΤΟ.</a:t>
            </a:r>
          </a:p>
          <a:p>
            <a:pPr algn="l"/>
            <a:r>
              <a:rPr lang="el-GR" sz="1200" b="1" dirty="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ΒΑΘΜΙΔΕΣ ΤΑΧΥΤΗΤΑΣ</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Curtis</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2000" b="1" dirty="0">
                <a:solidFill>
                  <a:schemeClr val="tx1"/>
                </a:solidFill>
                <a:latin typeface="Arial" pitchFamily="34" charset="0"/>
                <a:cs typeface="Arial" pitchFamily="34" charset="0"/>
              </a:rPr>
              <a:t>Ο ΟΓΚΟΣ ΤΟΥ ΑΤΜΟΥ ΠΑΡΑΜΕΝΕΙ ΣΤΑΘΕΡΟΣ ΜΕΤΑ ΤΗΝ ΕΞΟΔΟ ΤΟΥ ΑΠΟ ΤΑ ΑΚΡΟΦΥΣΙΑ, ΓΙΑΤΙ ΜΟΝΟ ΜΕΣΑ Σ' ΑΥΤΑ ΠΡΑΓΜΑΤΟΠΟΙΗΘΗΚΕ Η ΕΚΤΟΝΩΣΗ. Η ΤΑΧΥΤΗΤΑ ΟΜΩΣ ΕΙΣΟΔΟΥ ΣΤΑ ΚΙΝΗΤΑ ΠΤΕΡΥΓΙΑ ΣΤΗΝ ΠΡΩΤΗ ΣΕΙΡΑ ΕΙΝΑΙ ΜΕΓΑΛΗ ΕΝΩ ΣΤΗ ΔΕΥΤΕΡΗ ΕΙΝΑΙ ΜΙΚΡΟΤΕΡΗ. ΕΠΟΜΕΝΩΣ, ΓΙΑ ΝΑ ΔΙΑΤΗΡΗΘΕΙ ΣΤΑΘΕΡΟ ΤΟ ΓΙΝΟΜΕΝΟ ΔΙΑΤΟΜΗΣ ΕΠΙ ΤΗΝ ΤΑΧΥΤΗΤΑ, ΠΟΥ ΠΑΡΙΣΤΑΝΕΙ ΤΟΝ ΟΓΚΟ, ΠΡΕΠΕΙ ΣΤΗΝ ΕΙΣΟΔΟ ΤΗΣ ΔΕΥΤΕΡΗΣ ΣΕΙΡΑΣ ΠΤΕΡΥΓΙΩΝ Η ΦΛΕΒΑ ΤΟΥ ΑΤΜΟΥ ΝΑ ΒΡΕΙ ΜΕΓΑΛΥΤΕΡΗ ΕΠΙΦΑΝΕΙΑ, ΤΗΝ ΟΠΟΙΑ ΔΗΜΙΟΥΡΓΟΥΜΕ ΕΜΕΙΣ ΑΥΞΑΝΟΝΤΑΣ ΤΟ ΥΨΟΣ ΤΗΣ ΔΕΥΤΕΡΗΣ ΣΕΙΡΑΣ ΤΩΝ ΠΤΕΡΥΓΙΩΝ</a:t>
            </a:r>
            <a:r>
              <a:rPr lang="el-GR" sz="1200" b="1" dirty="0">
                <a:solidFill>
                  <a:schemeClr val="tx1"/>
                </a:solidFill>
                <a:latin typeface="Arial" pitchFamily="34" charset="0"/>
                <a:cs typeface="Arial" pitchFamily="34" charset="0"/>
              </a:rPr>
              <a:t>.</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ΒΑΘΜΙΔΕΣ ΤΑΧΥΤΗΤΑΣ</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Curtis</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544616" cy="5688632"/>
          </a:xfrm>
          <a:solidFill>
            <a:schemeClr val="bg1"/>
          </a:solidFill>
        </p:spPr>
        <p:txBody>
          <a:bodyPr>
            <a:noAutofit/>
          </a:bodyPr>
          <a:lstStyle/>
          <a:p>
            <a:pPr algn="l"/>
            <a:r>
              <a:rPr lang="el-GR" sz="2000" b="1" dirty="0">
                <a:solidFill>
                  <a:schemeClr val="tx1"/>
                </a:solidFill>
                <a:latin typeface="Arial" pitchFamily="34" charset="0"/>
                <a:cs typeface="Arial" pitchFamily="34" charset="0"/>
              </a:rPr>
              <a:t>ΟΙ ΑΤΜΟΣΤΡΟΒΙΛΟΙ ΔΡΑΣΕΩΣ ΜΕ ΒΑΘΜΙΔΕΣ ΤΑΧΥΤΗΤΑΣ ΧΡΗΣΙΜΟΠΟΙΟΥΝΤΑΙ ΓΙΑ ΝΑ ΚΙΝΟΥΝ ΒΟΗΘΗΤΙΚΑ ΜΗΧΑΝΗΜΑΤΑ, ΟΠΩΣ ΑΝΤΛΙΕΣ, ΓΕΝΝΗΤΡΙΕΣ, ΣΥΜΠΙΕΣΤΕΣ, ΑΝΕΜΙΣΤΗΡΕΣ ΜΕ 3 η ΚΑΙ ΠΕΡΙΣΣΟΤΕΡΕΣ ΒΑΘΜΙΔΕΣ ΤΑΧΥΤΗΤΑΣ.</a:t>
            </a:r>
          </a:p>
          <a:p>
            <a:pPr algn="l"/>
            <a:r>
              <a:rPr lang="el-GR" sz="2000" b="1" dirty="0">
                <a:solidFill>
                  <a:schemeClr val="tx1"/>
                </a:solidFill>
                <a:latin typeface="Arial" pitchFamily="34" charset="0"/>
                <a:cs typeface="Arial" pitchFamily="34" charset="0"/>
              </a:rPr>
              <a:t>ΟΙ ΣΤΡΟΒΙΛΟΙ </a:t>
            </a:r>
            <a:r>
              <a:rPr lang="en-US" sz="2000" b="1" dirty="0">
                <a:solidFill>
                  <a:schemeClr val="tx1"/>
                </a:solidFill>
                <a:latin typeface="Arial" pitchFamily="34" charset="0"/>
                <a:cs typeface="Arial" pitchFamily="34" charset="0"/>
              </a:rPr>
              <a:t>Curtis</a:t>
            </a:r>
            <a:r>
              <a:rPr lang="el-GR" sz="2000" b="1" dirty="0">
                <a:solidFill>
                  <a:schemeClr val="tx1"/>
                </a:solidFill>
                <a:latin typeface="Arial" pitchFamily="34" charset="0"/>
                <a:cs typeface="Arial" pitchFamily="34" charset="0"/>
              </a:rPr>
              <a:t> ΧΡΗΣΙΜΟΠΟΙΟΥΝΤΑΙ ΕΠΙΣΗΣ ΚΑΙ ΩΣ </a:t>
            </a:r>
            <a:r>
              <a:rPr lang="el-GR" sz="2000" b="1" dirty="0">
                <a:solidFill>
                  <a:srgbClr val="FF0000"/>
                </a:solidFill>
                <a:latin typeface="Arial" pitchFamily="34" charset="0"/>
                <a:cs typeface="Arial" pitchFamily="34" charset="0"/>
              </a:rPr>
              <a:t>ΣΤΡΟΒΙΛΟΙ ΑΝΑΣΤΡΟΦΗΣ ΤΩΝ ΠΛΟΙΩΝ</a:t>
            </a:r>
            <a:r>
              <a:rPr lang="el-GR" sz="2000" b="1" dirty="0">
                <a:solidFill>
                  <a:schemeClr val="tx1"/>
                </a:solidFill>
                <a:latin typeface="Arial" pitchFamily="34" charset="0"/>
                <a:cs typeface="Arial" pitchFamily="34" charset="0"/>
              </a:rPr>
              <a:t>, ΟΠΟΤΕ ΤΟΠΟΘΕΤΟΥΝΤΑΙ ΣΤΟΝ ΑΞΟΝΑ ΤΟΥ ΣΤΡΟΒΙΛΟΥ Χ.Π. ΜΕ ΑΝΤΙΘΕΤΗ ΠΤΕΡΥΓΩΣΗ ΑΠ' ΑΥΤΗΝ ΠΟΥ ΕΧΕΙ Ο ΚΥΡΙΟΣ ΣΤΡΟΒΙΛΟΣ. </a:t>
            </a:r>
          </a:p>
          <a:p>
            <a:pPr algn="l"/>
            <a:r>
              <a:rPr lang="el-GR" sz="2000" b="1" dirty="0">
                <a:solidFill>
                  <a:schemeClr val="tx1"/>
                </a:solidFill>
                <a:latin typeface="Arial" pitchFamily="34" charset="0"/>
                <a:cs typeface="Arial" pitchFamily="34" charset="0"/>
              </a:rPr>
              <a:t>ΑΠΟΔΙΔΟΥΝ ΤΟΤΕ ΙΠΠΟΔΥΝΑΜΗ </a:t>
            </a:r>
            <a:r>
              <a:rPr lang="el-GR" sz="2000" b="1" dirty="0">
                <a:solidFill>
                  <a:srgbClr val="FF0000"/>
                </a:solidFill>
                <a:latin typeface="Arial" pitchFamily="34" charset="0"/>
                <a:cs typeface="Arial" pitchFamily="34" charset="0"/>
              </a:rPr>
              <a:t>30-40%</a:t>
            </a:r>
            <a:r>
              <a:rPr lang="el-GR" sz="2000" b="1" dirty="0">
                <a:solidFill>
                  <a:schemeClr val="tx1"/>
                </a:solidFill>
                <a:latin typeface="Arial" pitchFamily="34" charset="0"/>
                <a:cs typeface="Arial" pitchFamily="34" charset="0"/>
              </a:rPr>
              <a:t> ΠΕΡΙΠΟΥ ΣΕ ΣΥΓΚΡΙΣΗ ΜΕ ΤΗΝ ΙΠΠΟΔΥΝΑΜΗ ΠΟΥ ΑΠΟΔΙΔΕΙ ΣΥΝΟΛΙΚΑ Ο ΚΥΡΙΟΣ ΣΤΡΟΒΙΛΟΣ ΤΟΥ ΠΡΟΣΩ.</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ΒΑΘΜΙΔΕΣ ΤΑΧΥΤΗΤΑΣ</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Curtis</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652120" y="1124744"/>
            <a:ext cx="3312368" cy="5544616"/>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80728"/>
            <a:ext cx="5256584" cy="5688632"/>
          </a:xfrm>
          <a:solidFill>
            <a:schemeClr val="bg1"/>
          </a:solidFill>
        </p:spPr>
        <p:txBody>
          <a:bodyPr>
            <a:noAutofit/>
          </a:bodyPr>
          <a:lstStyle/>
          <a:p>
            <a:pPr algn="l"/>
            <a:r>
              <a:rPr lang="el-GR" sz="2200" b="1" dirty="0">
                <a:solidFill>
                  <a:schemeClr val="tx1"/>
                </a:solidFill>
                <a:latin typeface="Arial" pitchFamily="34" charset="0"/>
                <a:cs typeface="Arial" pitchFamily="34" charset="0"/>
              </a:rPr>
              <a:t>ΧΡΗΣΙΜΟΠΟΙΕΙΤΑΙ ΓΙΑ ΜΕΓΑΛΥΤΕΡΕΣ ΙΠΠΟΔΥΝΑΜΕΙΣ ΑΠ' ΑΥΤΕΣ ΤΟΥ ΑΠΛΟΥ. ΑΠΟΤΕΛΕΙΤΑΙ ΑΠΟ ΔΥΟ η ΠΕΡΙΣΣΟΤΕΡΟΥΣ ΤΡΟΧΟΥΣ </a:t>
            </a:r>
            <a:r>
              <a:rPr lang="en-US" sz="2400" b="1" dirty="0">
                <a:solidFill>
                  <a:schemeClr val="tx1"/>
                </a:solidFill>
                <a:latin typeface="Arial" pitchFamily="34" charset="0"/>
                <a:cs typeface="Arial" pitchFamily="34" charset="0"/>
              </a:rPr>
              <a:t>Curtis</a:t>
            </a:r>
            <a:r>
              <a:rPr lang="el-GR" sz="2200" b="1" dirty="0">
                <a:solidFill>
                  <a:schemeClr val="tx1"/>
                </a:solidFill>
                <a:latin typeface="Arial" pitchFamily="34" charset="0"/>
                <a:cs typeface="Arial" pitchFamily="34" charset="0"/>
              </a:rPr>
              <a:t> ΣΦΗΝΩΜΕΝΟΥΣ ΕΠΑΝΩ ΣΤΟΝ ΙΔΙΟ ΑΞΟΝΑ ΔΙΑΔΟΧΙΚΑ, ΩΣΤΕ ΚΑΘΕΝΑΣ ΑΠ' ΑΥΤΟΥΣ (ΕΚΤΟΣ ΑΠΟ ΤΟΝ ΠΡΩΤΟ) ΝΑ ΕΡΓΑΖΕΤΑΙ ΜΕ ΤΟΝ ΑΤΜΟ ΕΞΑΓΩΓΗΣ ΤΟΥ ΠΡΟΗΓΟΥΜΕΝΟΥ ΤΟΥ.</a:t>
            </a:r>
          </a:p>
          <a:p>
            <a:pPr algn="l"/>
            <a:r>
              <a:rPr lang="el-GR" sz="2200" b="1" dirty="0">
                <a:solidFill>
                  <a:schemeClr val="tx1"/>
                </a:solidFill>
                <a:latin typeface="Arial" pitchFamily="34" charset="0"/>
                <a:cs typeface="Arial" pitchFamily="34" charset="0"/>
              </a:rPr>
              <a:t>ΣΤΟ ΣΧΗΜΑ ΠΑΡΙΣΤΑΝΕΤΑΙ ΕΝΑΣ ΤΕΤΟΙΟΣ ΣΤΡΟΒΙΛΟΣ ΜΕ ΔΥΟ ΤΡΟΧΟΥΣ </a:t>
            </a:r>
            <a:r>
              <a:rPr lang="en-US" sz="2400" b="1" dirty="0">
                <a:solidFill>
                  <a:schemeClr val="tx1"/>
                </a:solidFill>
                <a:latin typeface="Arial" pitchFamily="34" charset="0"/>
                <a:cs typeface="Arial" pitchFamily="34" charset="0"/>
              </a:rPr>
              <a:t>Curtis</a:t>
            </a:r>
            <a:r>
              <a:rPr lang="el-GR" sz="2200" b="1" dirty="0">
                <a:solidFill>
                  <a:schemeClr val="tx1"/>
                </a:solidFill>
                <a:latin typeface="Arial" pitchFamily="34" charset="0"/>
                <a:cs typeface="Arial" pitchFamily="34" charset="0"/>
              </a:rPr>
              <a:t> ΚΑΙ ΣΤΟ ΚΑΤΩ ΜΕΡΟΣ ΤΟΥ ΣΧΗΜΑΤΟΣ ΤΟ ΔΙΑΓΡΑΜΜΑ ΤΟΥ ΠΙΕΣΕΩΣ-ΤΑΧΥΤ</a:t>
            </a:r>
            <a:r>
              <a:rPr lang="en-US" sz="2200" b="1" dirty="0">
                <a:solidFill>
                  <a:schemeClr val="tx1"/>
                </a:solidFill>
                <a:latin typeface="Arial" pitchFamily="34" charset="0"/>
                <a:cs typeface="Arial" pitchFamily="34" charset="0"/>
              </a:rPr>
              <a:t>H</a:t>
            </a:r>
            <a:r>
              <a:rPr lang="el-GR" sz="2200" b="1" dirty="0">
                <a:solidFill>
                  <a:schemeClr val="tx1"/>
                </a:solidFill>
                <a:latin typeface="Arial" pitchFamily="34" charset="0"/>
                <a:cs typeface="Arial" pitchFamily="34" charset="0"/>
              </a:rPr>
              <a:t>ΤΑΣ.</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3100" b="1" u="sng" dirty="0">
                <a:solidFill>
                  <a:srgbClr val="FFFF00"/>
                </a:solidFill>
                <a:latin typeface="Arial" pitchFamily="34" charset="0"/>
                <a:cs typeface="Arial" pitchFamily="34" charset="0"/>
              </a:rPr>
              <a:t>ΠΟΛΛΑΠΛΟΣ ΣΤΡΟΒΙΛΟΣ (</a:t>
            </a:r>
            <a:r>
              <a:rPr lang="en-US" sz="3100" b="1" u="sng" dirty="0">
                <a:solidFill>
                  <a:srgbClr val="FFFF00"/>
                </a:solidFill>
                <a:latin typeface="Arial" pitchFamily="34" charset="0"/>
                <a:cs typeface="Arial" pitchFamily="34" charset="0"/>
              </a:rPr>
              <a:t>Curtis</a:t>
            </a:r>
            <a:r>
              <a:rPr lang="el-GR" sz="3100" b="1" u="sng" dirty="0">
                <a:solidFill>
                  <a:srgbClr val="FFFF00"/>
                </a:solidFill>
                <a:latin typeface="Arial" pitchFamily="34" charset="0"/>
                <a:cs typeface="Arial" pitchFamily="34" charset="0"/>
              </a:rPr>
              <a:t>)</a:t>
            </a:r>
            <a:br>
              <a:rPr lang="el-GR" sz="2400" b="1" dirty="0">
                <a:solidFill>
                  <a:srgbClr val="FFFF00"/>
                </a:solidFill>
              </a:rPr>
            </a:br>
            <a:endParaRPr lang="el-GR" sz="2400" b="1" u="sng" dirty="0">
              <a:solidFill>
                <a:srgbClr val="FFFF00"/>
              </a:solidFill>
              <a:latin typeface="Arial Black" pitchFamily="34" charset="0"/>
            </a:endParaRPr>
          </a:p>
        </p:txBody>
      </p:sp>
      <p:pic>
        <p:nvPicPr>
          <p:cNvPr id="320514" name="Picture 2" descr="image163"/>
          <p:cNvPicPr>
            <a:picLocks noChangeAspect="1" noChangeArrowheads="1"/>
          </p:cNvPicPr>
          <p:nvPr/>
        </p:nvPicPr>
        <p:blipFill>
          <a:blip r:embed="rId3" cstate="print"/>
          <a:srcRect/>
          <a:stretch>
            <a:fillRect/>
          </a:stretch>
        </p:blipFill>
        <p:spPr bwMode="auto">
          <a:xfrm>
            <a:off x="5364088" y="1052736"/>
            <a:ext cx="3384376" cy="5472608"/>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2100" b="1" dirty="0">
              <a:solidFill>
                <a:schemeClr val="tx1"/>
              </a:solidFill>
              <a:latin typeface="Arial" pitchFamily="34" charset="0"/>
              <a:cs typeface="Arial" pitchFamily="34" charset="0"/>
            </a:endParaRPr>
          </a:p>
          <a:p>
            <a:pPr algn="l"/>
            <a:r>
              <a:rPr lang="el-GR" sz="2100" b="1" dirty="0">
                <a:solidFill>
                  <a:schemeClr val="tx1"/>
                </a:solidFill>
                <a:latin typeface="Arial" pitchFamily="34" charset="0"/>
                <a:cs typeface="Arial" pitchFamily="34" charset="0"/>
              </a:rPr>
              <a:t>ΣΤΟΝ ΑΤΜΟΣΤΡΟΒΙΛΟ ΑΥΤΟΝ ΠΡΑΓΜΑΤΟΠΟΙΟΥΜΕ ΤΗ ΣΥΝΟΛΙΚΗ ΕΚΤΟΝΩΣΗ ΤΟΥ ΑΤΜΟΥ ΒΑΘΜΙΑΙΑ ΑΠΟ ΤΗΝ ΑΡΧΙΚΗ ΜΕΧΡΙ ΤΗΝ ΤΕΛΙΚΗ ΤΟΥ ΠΙΕΣΗ. ΑΝΑΛΟΓΑ ΜΕ ΤΟΝ ΑΡΙΘΜΟ ΤΩΝ ΔΙΑΔΟΧΙΚΩΝ ΕΚΤΟΝΩΣΕΩΝ ΧΑΡΑΚΤΗΡΙΖΟΜΕ ΚΑΙ ΤΟΝ ΑΡΙΘΜΟ ΤΩΝ ΕΚΤΟΝΩΤΙΚΩΝ </a:t>
            </a:r>
            <a:r>
              <a:rPr lang="el-GR" sz="2100" b="1" dirty="0">
                <a:solidFill>
                  <a:srgbClr val="FF0000"/>
                </a:solidFill>
                <a:latin typeface="Arial" pitchFamily="34" charset="0"/>
                <a:cs typeface="Arial" pitchFamily="34" charset="0"/>
              </a:rPr>
              <a:t>ΒΑΘΜΙΔΩΝ ΠΙΕΣΕΩΣ</a:t>
            </a:r>
            <a:r>
              <a:rPr lang="el-GR" sz="2100" b="1" dirty="0">
                <a:solidFill>
                  <a:schemeClr val="tx1"/>
                </a:solidFill>
                <a:latin typeface="Arial" pitchFamily="34" charset="0"/>
                <a:cs typeface="Arial" pitchFamily="34" charset="0"/>
              </a:rPr>
              <a:t>. ΕΤΣΙ Π.Χ. ΕΧΟ</a:t>
            </a:r>
            <a:r>
              <a:rPr lang="en-US" sz="2100" b="1" dirty="0">
                <a:solidFill>
                  <a:schemeClr val="tx1"/>
                </a:solidFill>
                <a:latin typeface="Arial" pitchFamily="34" charset="0"/>
                <a:cs typeface="Arial" pitchFamily="34" charset="0"/>
              </a:rPr>
              <a:t>Y</a:t>
            </a:r>
            <a:r>
              <a:rPr lang="el-GR" sz="2100" b="1" dirty="0">
                <a:solidFill>
                  <a:schemeClr val="tx1"/>
                </a:solidFill>
                <a:latin typeface="Arial" pitchFamily="34" charset="0"/>
                <a:cs typeface="Arial" pitchFamily="34" charset="0"/>
              </a:rPr>
              <a:t>ΜΕ ΑΤΜΟΣΤΡΟΒΙΛΟ ΔΡΑΣΕΩΣ ΜΕ 3, 4 η 5 ΒΑΘΜΙΔΕΣ ΠΙΕΣΕΩΣ.</a:t>
            </a:r>
          </a:p>
          <a:p>
            <a:pPr algn="l"/>
            <a:r>
              <a:rPr lang="el-GR" sz="2100" b="1" dirty="0">
                <a:solidFill>
                  <a:schemeClr val="tx1"/>
                </a:solidFill>
                <a:latin typeface="Arial" pitchFamily="34" charset="0"/>
                <a:cs typeface="Arial" pitchFamily="34" charset="0"/>
              </a:rPr>
              <a:t>ΤΟ ΣΧΗΜΑ ΠΑΡΙΣΤΑΝΕΙ ΣΤΡΟΒΙΛΟ ΔΡΑΣΕΩΣ ΜΕ ΔΙΑΒΑΘΜΙΣΗ ΠΙΕΣΕΩΣ ΚΑΙ 4 ΣΥΝΟΛΙΚΑ ΕΚΤΟΝΩΤΙΚΕΣ ΒΑΘΜΙΔΕΣ. ΤΟ ΣΤΡΟΦΕΙΟ ΤΟΥ ΑΠΟΤΕΛΕΙΤΑΙ ΑΠΟ ΑΞΟΝΑ, ΣΤΟΝ ΟΠΟΙΟ ΣΤΕΡΕΩΝΟΝΤΑΙ 4 ΤΡΟΧΟΙ. ΚΑΘΕ ΤΡΟΧΟΣ ΕΧΕΙ ΣΤΗΝ ΠΕΡΙΦΕΡΕΙΑ ΤΟΥ ΑΠΟ ΜΙΑ ΣΕΙΡΑ ΚΙΝΗΤΩΝ ΠΤΕΡΥΓΙΩΝ ΔΡΑΣΕΩΣ.</a:t>
            </a:r>
          </a:p>
          <a:p>
            <a:pPr algn="l"/>
            <a:r>
              <a:rPr lang="el-GR" sz="2100" b="1" dirty="0">
                <a:solidFill>
                  <a:schemeClr val="tx1"/>
                </a:solidFill>
                <a:latin typeface="Arial" pitchFamily="34" charset="0"/>
                <a:cs typeface="Arial" pitchFamily="34" charset="0"/>
              </a:rPr>
              <a:t>ΣΤΟ ΕΠΑΝΩ ΗΜΙΚΕΛΥΦΟΣ ΥΠΑΡΧΕΙ ΣΤΗΝ ΠΡΟΣΟΨΗ Η ΕΙΣΟΔΟΣ ΤΟΥ ΑΤΜΟΥ ΚΑΙ ΤΑ ΑΚΡΟΦΥΣΙΑ, ΠΟΥ ΚΑΤΑΛΑΜΒΑΝΟΥΝ ΟΛΗ ΤΗΝ ΠΕΡΙΦΕΡΕΙΑ Η ΣΥΝΗΘΕΣΤΕΡΑ ΜΟΝΟ ΕΝΑ ΤΟΞΟ ΤΗΣ, ΤΟ ΤΟΞΟ ΠΡΟΣΒΟΛΗΣ.</a:t>
            </a:r>
          </a:p>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rgbClr val="FFFF00"/>
                </a:solidFill>
                <a:latin typeface="Arial" pitchFamily="34" charset="0"/>
                <a:cs typeface="Arial" pitchFamily="34" charset="0"/>
              </a:rPr>
              <a:t>ΑΤΜΟΣΤΡΟΒΙΛΟΣ ΔΡΑΣΕΩΣ ΜΕ ΔΙΑΒΑΘΜΙΣΗ ΤΗΣ ΠΙΕΣΕΩΣ</a:t>
            </a:r>
            <a:br>
              <a:rPr lang="el-GR" sz="2200" b="1" u="sng" dirty="0">
                <a:solidFill>
                  <a:srgbClr val="FFFF00"/>
                </a:solidFill>
                <a:latin typeface="Arial" pitchFamily="34" charset="0"/>
                <a:cs typeface="Arial" pitchFamily="34" charset="0"/>
              </a:rPr>
            </a:br>
            <a:r>
              <a:rPr lang="el-GR" sz="3100" b="1" u="sng" dirty="0">
                <a:solidFill>
                  <a:srgbClr val="FFFF00"/>
                </a:solidFill>
                <a:latin typeface="Arial" pitchFamily="34" charset="0"/>
                <a:cs typeface="Arial" pitchFamily="34" charset="0"/>
              </a:rPr>
              <a:t>(</a:t>
            </a:r>
            <a:r>
              <a:rPr lang="en-US" sz="3100" b="1" u="sng" dirty="0">
                <a:solidFill>
                  <a:srgbClr val="FFFF00"/>
                </a:solidFill>
                <a:latin typeface="Arial" pitchFamily="34" charset="0"/>
                <a:cs typeface="Arial" pitchFamily="34" charset="0"/>
              </a:rPr>
              <a:t>Rateau</a:t>
            </a:r>
            <a:r>
              <a:rPr lang="el-GR" sz="3100" b="1" u="sng" dirty="0">
                <a:solidFill>
                  <a:srgbClr val="FFFF00"/>
                </a:solidFill>
                <a:latin typeface="Arial" pitchFamily="34" charset="0"/>
                <a:cs typeface="Arial" pitchFamily="34" charset="0"/>
              </a:rPr>
              <a:t>)</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1400" b="1" dirty="0">
              <a:solidFill>
                <a:schemeClr val="tx1"/>
              </a:solidFill>
              <a:latin typeface="Arial" pitchFamily="34" charset="0"/>
              <a:cs typeface="Arial" pitchFamily="34" charset="0"/>
            </a:endParaRPr>
          </a:p>
          <a:p>
            <a:pPr algn="l"/>
            <a:r>
              <a:rPr lang="el-GR" sz="2100" b="1" dirty="0">
                <a:solidFill>
                  <a:schemeClr val="tx1"/>
                </a:solidFill>
                <a:latin typeface="Arial" pitchFamily="34" charset="0"/>
                <a:cs typeface="Arial" pitchFamily="34" charset="0"/>
              </a:rPr>
              <a:t>ΣΤΟ ΚΕΛΥΦΟΣ ΕΠΙΣΗΣ ΣΤΕΡΕΩΝΟΝΤΑΙ ΤΑ ΔΙΑΦΡΑΓΜΑΤΑ, ΤΑ ΟΠΟΙΑ ΕΙΝΑΙ ΔΙΣΚΟΙ, ΠΟΥ ΑΠΟΤΕΛΟΥΝΤΑΙ ΑΠΟ ΔΥΟ ΗΜΙΔΙΑΦΡΑΓΜΑΤΑ. ΤΟ ΚΑΤΩ ΚΑΙ ΕΠΑΝΩ ΗΜΙΔΙΑΦΡΑΓΜΑ ΤΟΠΟΘΕΤΟΥΝΤΑΙ ΑΝΤΙΣΤΟΙΧΑ ΜΕ ΜΕΓΑΛΗ ΕΦΑΡΜΟΓΗ ΣΕ ΑΥΛΑΚΑ ΤΟΥ ΚΑΤΩ ΚΑΙ ΠΑΝΩ ΗΜΙΚΕΛΥΦΟΥΣ. ΤΑ ΔΥΟ ΗΜΙΔΙΑΦΡΑΓΜΑΤΑ ΕΦΑΠΤΟΝΤΑΙ ΜΕΤΑΞΥ ΤΟΥΣ ΚΑΤΑ ΣΤΕΓΑΝΟ ΤΡΟΠΟ. ΜΕ ΤΗ ΒΟΗΘΕΙΑ ΣΦΗΝΑΣ, ΠΟΥ ΣΦΗΝΩΝΕΤΑΙ ΣΤΟ ΕΝΑ ΗΜΙΔΙΑΦΡΑΓΜΑ ΚΑΙ ΣΤΟ ΑΝΤΙΣΤΟΙΧΟ ΗΜΙΚΕΛΥΦΟΣ, ΣΤΑΘΕΡΟΠΟΙΟΥΜΕ ΤΟ ΔΙΑΦΡΑΓΜΑ, ΩΣΤΕ ΝΑ ΜΗ ΠΕΡΙΣΤΡΕΦΕΤΑΙ ΚΑΤΑ ΤΗ ΛΕΙΤΟΥΡΓΙΑ.</a:t>
            </a:r>
          </a:p>
          <a:p>
            <a:pPr algn="l"/>
            <a:r>
              <a:rPr lang="el-GR" sz="2100" b="1" dirty="0">
                <a:solidFill>
                  <a:schemeClr val="tx1"/>
                </a:solidFill>
                <a:latin typeface="Arial" pitchFamily="34" charset="0"/>
                <a:cs typeface="Arial" pitchFamily="34" charset="0"/>
              </a:rPr>
              <a:t>ΤΑ ΔΥΟ ΗΜΙΔΙΑΦΡΑΓΜΑΤΑ ΕΝΩΜΕΝΑ ΣΧΗΜΑΤΙΖΟΥΝ ΣΤΟ ΚΕΝΤΡΟ ΤΟΥΣ ΤΡΥΠΑ ΓΙΑ ΤΟΝ ΑΞΟΝΑ ΤΟΥ ΣΤΡΟΒΙΛΟΥ. ΣΤΗ ΘΕΣΗ ΑΥΤΗ ΤΟΠΟΘΕΤΕΙΤΑΙ ΣΥΣΤΗΜΑ ΣΤΕΓΑΝΟΤΗΤΑΣ, ΓΙΑ ΝΑ ΕΜΠΟΔΙΖΕΙ ΤΟΝ ΑΤΜΟ ΝΑ ΠΕΡΝΑ ΑΠΟ ΤΟ ΔΙΑΚΕΝΟ ΜΕΤΑΞΥ ΤΟΥ ΑΞΟΝΑ ΚΑΙ ΤΟΥ ΔΙΑΦΡΑΓΜΑΤΟΣ ΑΠΟ ΤΗ ΜΙΑ ΕΚΤΟΝΩΤΙΚΗ ΒΑΘΥΙΔΑ ΣΤΗΝ ΕΠΟΜΕΝΗ.</a:t>
            </a:r>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endParaRPr lang="el-GR" sz="1400" b="1" dirty="0">
              <a:solidFill>
                <a:schemeClr val="tx1"/>
              </a:solidFill>
              <a:latin typeface="Arial" pitchFamily="34" charset="0"/>
              <a:cs typeface="Arial" pitchFamily="34" charset="0"/>
            </a:endParaRPr>
          </a:p>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403647" y="1340768"/>
            <a:ext cx="6480721" cy="4896544"/>
          </a:xfrm>
          <a:prstGeom prst="rect">
            <a:avLst/>
          </a:prstGeom>
          <a:noFill/>
        </p:spPr>
      </p:pic>
      <p:sp>
        <p:nvSpPr>
          <p:cNvPr id="6" name="TextBox 5"/>
          <p:cNvSpPr txBox="1"/>
          <p:nvPr/>
        </p:nvSpPr>
        <p:spPr>
          <a:xfrm>
            <a:off x="7524328" y="3501008"/>
            <a:ext cx="1470403"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ΔΙΑΦΡΑΓΜΑΤΑ</a:t>
            </a:r>
          </a:p>
        </p:txBody>
      </p:sp>
      <p:sp>
        <p:nvSpPr>
          <p:cNvPr id="7" name="TextBox 6"/>
          <p:cNvSpPr txBox="1"/>
          <p:nvPr/>
        </p:nvSpPr>
        <p:spPr>
          <a:xfrm>
            <a:off x="7740352" y="2492896"/>
            <a:ext cx="104637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ΚΕΛΥΦΟΣ</a:t>
            </a:r>
          </a:p>
        </p:txBody>
      </p:sp>
      <p:sp>
        <p:nvSpPr>
          <p:cNvPr id="8" name="TextBox 7"/>
          <p:cNvSpPr txBox="1"/>
          <p:nvPr/>
        </p:nvSpPr>
        <p:spPr>
          <a:xfrm>
            <a:off x="4067944" y="1484784"/>
            <a:ext cx="92685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ΣΦΗΝΕΣ</a:t>
            </a:r>
          </a:p>
        </p:txBody>
      </p:sp>
      <p:sp>
        <p:nvSpPr>
          <p:cNvPr id="9" name="TextBox 8"/>
          <p:cNvSpPr txBox="1"/>
          <p:nvPr/>
        </p:nvSpPr>
        <p:spPr>
          <a:xfrm>
            <a:off x="539552" y="2636912"/>
            <a:ext cx="1253677"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ΑΡΧΙΚΑ</a:t>
            </a:r>
          </a:p>
          <a:p>
            <a:r>
              <a:rPr lang="el-GR" sz="1400" b="1" dirty="0">
                <a:solidFill>
                  <a:srgbClr val="FF0000"/>
                </a:solidFill>
                <a:latin typeface="Arial" pitchFamily="34" charset="0"/>
                <a:cs typeface="Arial" pitchFamily="34" charset="0"/>
              </a:rPr>
              <a:t>ΑΚΡΟΦΥΣΙΑ</a:t>
            </a:r>
          </a:p>
        </p:txBody>
      </p:sp>
      <p:sp>
        <p:nvSpPr>
          <p:cNvPr id="10" name="TextBox 9"/>
          <p:cNvSpPr txBox="1"/>
          <p:nvPr/>
        </p:nvSpPr>
        <p:spPr>
          <a:xfrm>
            <a:off x="611560" y="3356992"/>
            <a:ext cx="86273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ΤΡΟΧΟΙ</a:t>
            </a:r>
          </a:p>
        </p:txBody>
      </p:sp>
      <p:sp>
        <p:nvSpPr>
          <p:cNvPr id="11" name="TextBox 10"/>
          <p:cNvSpPr txBox="1"/>
          <p:nvPr/>
        </p:nvSpPr>
        <p:spPr>
          <a:xfrm>
            <a:off x="2627784" y="6093296"/>
            <a:ext cx="5241563"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ΣΥΣΤΗΜΑ ΣΤΕΓΑΝΟΤΗΤΑΣ ΚΕΛΥΦΟΥΣ (ΜΕ ΛΑΒΥΡΙΝΘΟΥΣ)</a:t>
            </a:r>
          </a:p>
        </p:txBody>
      </p:sp>
      <p:sp>
        <p:nvSpPr>
          <p:cNvPr id="12" name="TextBox 11"/>
          <p:cNvSpPr txBox="1"/>
          <p:nvPr/>
        </p:nvSpPr>
        <p:spPr>
          <a:xfrm>
            <a:off x="3419872" y="5733256"/>
            <a:ext cx="574772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ΣΥΣΤΗΜΑ ΣΤΕΓΑΝΟΤΗΤΑΣ ΔΙΑΦΡΑΓΜΑΤΩΝ (ΜΕ ΛΑΒΥΡΙΝΘΟΥΣ)</a:t>
            </a:r>
          </a:p>
        </p:txBody>
      </p:sp>
      <p:cxnSp>
        <p:nvCxnSpPr>
          <p:cNvPr id="14" name="Straight Connector 13"/>
          <p:cNvCxnSpPr/>
          <p:nvPr/>
        </p:nvCxnSpPr>
        <p:spPr>
          <a:xfrm>
            <a:off x="7020272" y="5661248"/>
            <a:ext cx="288032"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236296" y="5661248"/>
            <a:ext cx="144016" cy="43204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619672" y="1124744"/>
            <a:ext cx="1639295"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ΕΙΣΟΔΟΣ ΑΤΜΟΥ</a:t>
            </a:r>
          </a:p>
        </p:txBody>
      </p:sp>
      <p:sp>
        <p:nvSpPr>
          <p:cNvPr id="23" name="TextBox 22"/>
          <p:cNvSpPr txBox="1"/>
          <p:nvPr/>
        </p:nvSpPr>
        <p:spPr>
          <a:xfrm>
            <a:off x="5796136" y="1052736"/>
            <a:ext cx="170982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ΕΞΑΓΩΓΗ ΑΤΜΟΥ</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a:solidFill>
                <a:schemeClr val="tx1"/>
              </a:solidFill>
              <a:latin typeface="Arial Black" pitchFamily="34" charset="0"/>
            </a:endParaRPr>
          </a:p>
          <a:p>
            <a:pPr algn="l"/>
            <a:endParaRPr lang="el-GR" sz="2400" b="1" dirty="0">
              <a:solidFill>
                <a:schemeClr val="tx1"/>
              </a:solidFill>
              <a:latin typeface="Arial Black" pitchFamily="34" charset="0"/>
            </a:endParaRPr>
          </a:p>
          <a:p>
            <a:pPr algn="l"/>
            <a:endParaRPr lang="el-GR" sz="2400" b="1" dirty="0">
              <a:solidFill>
                <a:schemeClr val="tx1"/>
              </a:solidFill>
              <a:latin typeface="Arial Black" pitchFamily="34" charset="0"/>
            </a:endParaRPr>
          </a:p>
          <a:p>
            <a:pPr algn="l"/>
            <a:r>
              <a:rPr lang="el-GR" sz="2400" b="1" dirty="0">
                <a:solidFill>
                  <a:schemeClr val="tx1"/>
                </a:solidFill>
                <a:latin typeface="Arial Black" pitchFamily="34" charset="0"/>
              </a:rPr>
              <a:t>Η ΤΑΧΥΤΗΤΑ ΠΕΡΙΣΤΡΟΦΗΣ ΤΟΥ ΤΡΟΧΟΥ ΕΙΝΑΙ ΤΟΣΟ ΜΕΓΑΛΥΤΕΡΗ ΟΣΟ ΜΕΓΑΛΥΤΕΡΗ ΕΙΝΑΙ ΚΑΙ Η ΤΑΧΥΤΗΤΑ ΤΟΥ ΑΤΜΟΥ ΠΟΥ ΠΡΟΣΒΑΛΛΕΙ ΤΑ ΠΤΕΡΥΓΙΑ ΤΟΥ. ΣΤΗΝ ΑΡΧΗ ΑΥΤΗ ΣΤΗΡΙΖΕΤΑΙ Η ΛΕΙΤΟΥΡΓΙΑ ΤΩΝ ΣΤΡΟΒΙΛΩΝ ΔΡΑΣΕΩΣ.</a:t>
            </a:r>
          </a:p>
          <a:p>
            <a:pPr algn="l"/>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a:solidFill>
                  <a:schemeClr val="bg1"/>
                </a:solidFill>
                <a:latin typeface="Arial Black" pitchFamily="34" charset="0"/>
              </a:rPr>
              <a:t> </a:t>
            </a:r>
            <a:r>
              <a:rPr lang="el-GR" sz="2400" b="1" u="sng" dirty="0">
                <a:solidFill>
                  <a:schemeClr val="bg1"/>
                </a:solidFill>
                <a:latin typeface="Arial Black" pitchFamily="34" charset="0"/>
              </a:rPr>
              <a:t>Η ΕΝΝΟΙΑ ΤΗΣ ΔΡΑΣΕΩΣ ΚΑΙ ΑΝΤΙΔΡΑΣΕΩΣ ΣΤΟΥΣ ΑΤΜΟΣΤΡΟΒΙΛΟΥΣ</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a:solidFill>
                  <a:schemeClr val="tx1"/>
                </a:solidFill>
                <a:latin typeface="Arial" pitchFamily="34" charset="0"/>
                <a:cs typeface="Arial" pitchFamily="34" charset="0"/>
              </a:rPr>
              <a:t>ΚΑΘΕ ΔΙΑΦΡΑΓΜΑ ΤΟΠΟΘΕΤΕΙΤΑΙ ΜΕΤΑΞΥ ΔΥΟ ΤΡΟΧΩΝ.</a:t>
            </a:r>
          </a:p>
          <a:p>
            <a:pPr algn="l"/>
            <a:r>
              <a:rPr lang="el-GR" sz="2100" b="1" dirty="0">
                <a:solidFill>
                  <a:schemeClr val="tx1"/>
                </a:solidFill>
                <a:latin typeface="Arial" pitchFamily="34" charset="0"/>
                <a:cs typeface="Arial" pitchFamily="34" charset="0"/>
              </a:rPr>
              <a:t>ΣΕ ΟΛΟΚΛΗΡΗ ΤΗΝ ΠΕΡΙΦΕΡΕΙΑ η ΣΕ ΕΝΑ ΤΟΞΟ ΜΟΝΟ ΚΑΘΕ ΔΙΑΦΡΑΓΜΑΤΟΣ ΑΝΟΙΓΟΝΤΑΙ ΤΡΥΠΕΣ ΣΤΙΣ ΟΠΟΙΕΣ ΤΟΠΟΘΕΤΟΥΝΤΑΙ ΑΚΡΟΦΥΣΙΑ η ΕΚΤΟΝΩΤΙΚΑ ΠΤΕΡΥΓΙΑ. </a:t>
            </a:r>
          </a:p>
          <a:p>
            <a:pPr algn="l"/>
            <a:r>
              <a:rPr lang="el-GR" sz="2100" b="1" dirty="0">
                <a:solidFill>
                  <a:schemeClr val="tx1"/>
                </a:solidFill>
                <a:latin typeface="Arial" pitchFamily="34" charset="0"/>
                <a:cs typeface="Arial" pitchFamily="34" charset="0"/>
              </a:rPr>
              <a:t>ΕΤΣΙ ΣΤΟ ΣΤΡΟΒΙΛΟ ΑΥΤΟΝ, ΜΕ ΤΑ ΑΚΡΟΦΥΣΙΑ ΣΤΗΝ ΑΡΧΗ ΤΟΥ ΣΤΡΟΒΙΛΟΥ ΚΑΙ ΣΤΑ ΕΝΔΙΑΜΕΣΑ ΔΙΑΦΡΑΓΜΑΤΑ, ΜΠΟΡΟΥΜΕ ΝΑ ΠΡΑΓΜΑΤΟΠΟΙΗΣΟΜΕ ΤΗΝ </a:t>
            </a:r>
            <a:r>
              <a:rPr lang="el-GR" sz="2100" b="1" dirty="0">
                <a:solidFill>
                  <a:srgbClr val="FF0000"/>
                </a:solidFill>
                <a:latin typeface="Arial" pitchFamily="34" charset="0"/>
                <a:cs typeface="Arial" pitchFamily="34" charset="0"/>
              </a:rPr>
              <a:t>ΚΛΙΜΑΚΩΤΗ ΕΚΤΟΝΩΣΗ</a:t>
            </a:r>
            <a:r>
              <a:rPr lang="el-GR" sz="2100" b="1" dirty="0">
                <a:solidFill>
                  <a:schemeClr val="tx1"/>
                </a:solidFill>
                <a:latin typeface="Arial" pitchFamily="34" charset="0"/>
                <a:cs typeface="Arial" pitchFamily="34" charset="0"/>
              </a:rPr>
              <a:t>, ΔΗΛΑΔΗ ΤΗ </a:t>
            </a:r>
            <a:r>
              <a:rPr lang="el-GR" sz="2100" b="1" dirty="0">
                <a:solidFill>
                  <a:srgbClr val="FF0000"/>
                </a:solidFill>
                <a:latin typeface="Arial" pitchFamily="34" charset="0"/>
                <a:cs typeface="Arial" pitchFamily="34" charset="0"/>
              </a:rPr>
              <a:t>ΔΙΑΒΑΘΜΙΣΗ ΤΗΣ ΠΤΩΣΕΩΣ ΤΗΣ ΠΙΕΣΕΩΣ </a:t>
            </a:r>
            <a:r>
              <a:rPr lang="el-GR" sz="2100" b="1" dirty="0">
                <a:solidFill>
                  <a:schemeClr val="tx1"/>
                </a:solidFill>
                <a:latin typeface="Arial" pitchFamily="34" charset="0"/>
                <a:cs typeface="Arial" pitchFamily="34" charset="0"/>
              </a:rPr>
              <a:t>ΤΟΥ ΑΤΜΟΥ ΣΕ 2 ΩΣ ΚΑΙ 10 η ΚΑΙ ΠΕΡΙΣΣΟΤΕΡΕΣ ΒΑΘΜΙΔΕΣ ΠΙΕΣΕΩΣ ΜΕΡΙΚΕΣ ΦΟΡΕΣ. ΤΑ ΑΚΡΟΦΥΣΙΑ ΚΑΙ ΤΑ ΕΝΔΙΑΜΕΣΑ ΔΙΑΦΡΑΓΜΑΤΑ ΜΠΟΡΕΙ ΝΑ ΕΙΝΑΙ ΜΕ ΤΟΞΟ ΜΕΡΙΚΗΣ ΠΡΟΣΒΟΛΗΣ η ΜΕ ΟΛΙΚΗ ΕΓΧΥΣΗ.</a:t>
            </a:r>
          </a:p>
          <a:p>
            <a:pPr algn="l"/>
            <a:r>
              <a:rPr lang="el-GR" sz="2100" b="1" dirty="0">
                <a:solidFill>
                  <a:schemeClr val="tx1"/>
                </a:solidFill>
                <a:latin typeface="Arial" pitchFamily="34" charset="0"/>
                <a:cs typeface="Arial" pitchFamily="34" charset="0"/>
              </a:rPr>
              <a:t>ΣΥΜΦΩΝΑ ΜΕ ΤΑ ΠΑΡΑΠΑΝΩ ΑΝΤΙΛΑΜΒΑΝΟΜΑΣΤΕ ΟΤΙ Ο ΣΤΡΟΒΙΛΟΣ </a:t>
            </a:r>
            <a:r>
              <a:rPr lang="en-US" sz="2100" b="1" dirty="0">
                <a:solidFill>
                  <a:schemeClr val="tx1"/>
                </a:solidFill>
                <a:latin typeface="Arial" pitchFamily="34" charset="0"/>
                <a:cs typeface="Arial" pitchFamily="34" charset="0"/>
              </a:rPr>
              <a:t>Rateau</a:t>
            </a:r>
            <a:r>
              <a:rPr lang="el-GR" sz="2100" b="1" dirty="0">
                <a:solidFill>
                  <a:schemeClr val="tx1"/>
                </a:solidFill>
                <a:latin typeface="Arial" pitchFamily="34" charset="0"/>
                <a:cs typeface="Arial" pitchFamily="34" charset="0"/>
              </a:rPr>
              <a:t> ΑΠΟΤΕΛΕΙΤΑΙ ΑΠΟ ΠΕΡΙΣΣΟΤΕΡΟΥΣ ΑΠΟ ΕΝΑ ΤΡΟΧΟΥΣ η ΣΤΟΙΧΕΙΑ </a:t>
            </a:r>
            <a:r>
              <a:rPr lang="en-US" sz="2100" b="1" dirty="0">
                <a:solidFill>
                  <a:schemeClr val="tx1"/>
                </a:solidFill>
                <a:latin typeface="Arial" pitchFamily="34" charset="0"/>
                <a:cs typeface="Arial" pitchFamily="34" charset="0"/>
              </a:rPr>
              <a:t>de Laval </a:t>
            </a:r>
            <a:r>
              <a:rPr lang="el-GR" sz="2100" b="1" dirty="0">
                <a:solidFill>
                  <a:schemeClr val="tx1"/>
                </a:solidFill>
                <a:latin typeface="Arial" pitchFamily="34" charset="0"/>
                <a:cs typeface="Arial" pitchFamily="34" charset="0"/>
              </a:rPr>
              <a:t>ΣΦΗΝΩΜΕΝΟΥΣ ΔΙΑΔΟΧΙΚΑ ΕΠΑΝΩ ΣΤΟΝ ΙΔΙΟ ΑΞΟΝΑ.</a:t>
            </a:r>
          </a:p>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a:solidFill>
                  <a:schemeClr val="tx1"/>
                </a:solidFill>
                <a:latin typeface="Arial" pitchFamily="34" charset="0"/>
                <a:cs typeface="Arial" pitchFamily="34" charset="0"/>
              </a:rPr>
              <a:t>ΣΤΗΝ ΠΙΣΩ ΟΨΗ ΤΟΥ ΚΕΛΥΦΟΥΣ ΥΠΑΡΧΕΙ Η ΕΞΑΓΩΓΗ ΤΟΥ ΑΤΜΟΥ ΠΡΟΣ ΤΟ ΨΥΓΕΙΟ.</a:t>
            </a:r>
          </a:p>
          <a:p>
            <a:pPr algn="l"/>
            <a:r>
              <a:rPr lang="el-GR" sz="1700" b="1" dirty="0">
                <a:solidFill>
                  <a:schemeClr val="tx1"/>
                </a:solidFill>
                <a:latin typeface="Arial" pitchFamily="34" charset="0"/>
                <a:cs typeface="Arial" pitchFamily="34" charset="0"/>
              </a:rPr>
              <a:t>ΣΤΟ ΣΤΡΟΒΙΛΟ ΑΥΤΟΝ, ΟΤΑΝ ΑΝΟΙΞΟΥΜΕ ΤΟΝ ΑΤΜΟΦΡΑΚΤΗ, Ο ΑΤΜΟΣ ΘΑ ΠΕΡΑΣΕΙ ΑΠΟ ΤΗΝ ΠΡΩΤΗ ΣΕΙΡΑ ΑΚΡΟΦΥΣΙΩΝ, ΜΕΣΑ ΣΤΑ ΟΠΟΙΑ ΕΚΤΟΝΩΝΕΤΑΙ ΚΑΙ ΑΠΟΚΤΑ ΜΕΓΑΛΗ ΤΑΧΥΤΗΤΑ. ΜΕΤΑ ΚΑΤΕΥΘΥΝΕΤΑΙ ΚΑΤΑΛΛΗΛΑ ΓΙΑ ΝΑ ΜΠΕΙ ΣΤΑ ΚΙΝΗΤΑ ΠΤΕΡΥΓΙΑ ΤΟΥ ΠΡΩΤΟΥ ΤΡΟΧΟΥ. ΣΤΑ ΠΤΕΡΥΓΙΑ ΑΥΤΑ ΕΝΕΡΓΕΙ ΜΕ ΤΗ ΔΥΝΑΜΗ ΔΡΑΣΕΩΣ ΚΑΙ ΠΕΡΙΣΤΡΕΦΕΙ ΤΟΝ ΤΡΟΧΟ, ΠΑΡΑΓΟΝΤΑΣ ΜΕΡΟΣ ΤΟΥ ΣΥΝΟΛΙΚΟΥ ΕΡΓΟΥ. Η ΠΙΕΣΗ ΤΟΥ ΑΤΜΟΥ ΜΕΣΑ ΣΤΑ ΚΙΝΗΤΑ ΠΤΕΡΥΓΙΑ ΤΟΥ ΠΡΩΤΟΥ ΤΡΟΧΟΥ ΠΑΡΑΜΕΝΕΙ ΣΤΑΘΕΡΗ, Η ΤΑΧΥΤΗΤΑ ΤΟΥ ΟΜΩΣ ΕΛΑΤΤΩΝΕΤΑΙ ΕΠΕΙΔΗ Η ΚΙΝΗΤΙΚΗ ΤΟΥ ΕΝΕΡΓΕΙΑ ΜΕΤΑΤΡΕΠΕΤΑΙ ΣΕ ΕΡΓΟ. ΚΑΤΟΠΙΝ Ο ΑΤΜΟΣ ΠΕΡΝΑ ΑΠΟ ΤΗ ΔΕΥΤΕΡΗ ΣΕΙΡΑ ΑΚΡΟΦΥΣΙΩΝ, ΔΗΛΑΔΗ ΤΟΥ ΠΡΩΤΟΥ ΔΙΑΦΡΑΓΜΑΤΟΣ, ΟΠΟΥ ΕΚΤΟΝΩΝΕΤΑΙ ΓΙΑ ΔΕΥΤΕΡΗ ΦΟΡΑ, ΕΛΑΤΤΩΝΕΤΑΙ Η ΠΙΕΣΗ ΤΟΥ ΚΑΙ ΑΥΞΑΝΕΤΑΙ Η ΤΑΧΥΤΗΤΑ ΤΟΥ.</a:t>
            </a:r>
          </a:p>
          <a:p>
            <a:pPr algn="l"/>
            <a:r>
              <a:rPr lang="el-GR" sz="1700" b="1" dirty="0">
                <a:solidFill>
                  <a:schemeClr val="tx1"/>
                </a:solidFill>
                <a:latin typeface="Arial" pitchFamily="34" charset="0"/>
                <a:cs typeface="Arial" pitchFamily="34" charset="0"/>
              </a:rPr>
              <a:t>ΥΣΤΕΡΑ ΜΠΑΙΝΕΙ ΣΤΑ ΠΤΕΡΥΓΙΑ ΤΟΥ ΔΕΥΤΕΡΟΥ ΤΡΟΧΟΥ, ΟΠΟΥ ΑΠΟΔΙΔΕΙ ΠΑΛΙ ΜΕΡΟΣ ΤΟΥ ΣΥΝΟΛΙΚΟΥ ΕΡΓΟΥ ΜΕ ΤΗ ΔΥΝΑΜΗ ΔΡΑΣΕΩΣ, ΕΝΩ Η ΠΙΕΣΗ ΤΟΥ ΠΑΡΑΜΕΝΕΙ ΣΤΑΘΕΡΗ ΚΑΙ Η ΤΑΧΥΤΗΤΑ ΤΟΥ ΠΕΦΤΕΙ.</a:t>
            </a:r>
          </a:p>
          <a:p>
            <a:pPr algn="l"/>
            <a:r>
              <a:rPr lang="el-GR" sz="1700" b="1" dirty="0">
                <a:solidFill>
                  <a:schemeClr val="tx1"/>
                </a:solidFill>
                <a:latin typeface="Arial" pitchFamily="34" charset="0"/>
                <a:cs typeface="Arial" pitchFamily="34" charset="0"/>
              </a:rPr>
              <a:t>ΤΑ ΙΔΙΑ ΣΥΜΒΑΙΝΟΥΝ ΚΑΙ ΣΤΗΝ ΤΡΙΤΗ ΚΑΙ ΤΕΤΑΡΤΗ ΣΕΙΡΑ ΑΚΡΟΦΥΣΙΩΝ ΚΑΙ ΣΤΙΣ ΑΝΤΙΣΤΟΙΧΕΣ ΤΟΥΣ ΚΙΝΗΤΕΣ ΠΤΕΡΥΓΩΣΕΙΣ, ΜΕΧΡΙ ΠΟΥ Ο ΑΤΜΟΣ ΝΑ ΒΓΕΙ ΑΠΟ ΤΟ ΣΤΡΟΒΙΛΟ.</a:t>
            </a:r>
          </a:p>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41230"/>
          </a:xfrm>
          <a:solidFill>
            <a:schemeClr val="bg1"/>
          </a:solidFill>
        </p:spPr>
        <p:txBody>
          <a:bodyPr>
            <a:noAutofit/>
          </a:bodyPr>
          <a:lstStyle/>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image165"/>
          <p:cNvPicPr>
            <a:picLocks noChangeAspect="1" noChangeArrowheads="1"/>
          </p:cNvPicPr>
          <p:nvPr/>
        </p:nvPicPr>
        <p:blipFill>
          <a:blip r:embed="rId3" cstate="print">
            <a:lum bright="31000" contrast="44000"/>
          </a:blip>
          <a:srcRect/>
          <a:stretch>
            <a:fillRect/>
          </a:stretch>
        </p:blipFill>
        <p:spPr bwMode="auto">
          <a:xfrm>
            <a:off x="539552" y="1772816"/>
            <a:ext cx="7992888" cy="4176464"/>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41230"/>
          </a:xfrm>
          <a:solidFill>
            <a:schemeClr val="bg1"/>
          </a:solidFill>
        </p:spPr>
        <p:txBody>
          <a:bodyPr>
            <a:noAutofit/>
          </a:bodyPr>
          <a:lstStyle/>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image166"/>
          <p:cNvPicPr>
            <a:picLocks noChangeAspect="1" noChangeArrowheads="1"/>
          </p:cNvPicPr>
          <p:nvPr/>
        </p:nvPicPr>
        <p:blipFill>
          <a:blip r:embed="rId3" cstate="print"/>
          <a:srcRect/>
          <a:stretch>
            <a:fillRect/>
          </a:stretch>
        </p:blipFill>
        <p:spPr bwMode="auto">
          <a:xfrm>
            <a:off x="1619672" y="1196752"/>
            <a:ext cx="5760640" cy="5184576"/>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800" b="1" dirty="0">
                <a:solidFill>
                  <a:schemeClr val="tx1"/>
                </a:solidFill>
                <a:latin typeface="Arial" pitchFamily="34" charset="0"/>
                <a:cs typeface="Arial" pitchFamily="34" charset="0"/>
              </a:rPr>
              <a:t>ΚΑΤΑ ΤΗ ΛΕΙΤΟΥΡΓΙΑ ΤΟΥ ΣΤΡΟΒΙΛΟΥ ΑΥΤΟΥ ΕΚΜΕΤΑΛΛΕΥΟΜΑΣΤΕ ΤΗΝ ΤΑΧΥΤΗΤΑ, ΠΟΥ</a:t>
            </a:r>
            <a:r>
              <a:rPr lang="en-US" sz="1800" b="1" dirty="0">
                <a:solidFill>
                  <a:schemeClr val="tx1"/>
                </a:solidFill>
                <a:latin typeface="Arial" pitchFamily="34" charset="0"/>
                <a:cs typeface="Arial" pitchFamily="34" charset="0"/>
              </a:rPr>
              <a:t> </a:t>
            </a:r>
            <a:r>
              <a:rPr lang="el-GR" sz="1800" b="1" dirty="0">
                <a:solidFill>
                  <a:srgbClr val="FF0000"/>
                </a:solidFill>
                <a:latin typeface="Arial" pitchFamily="34" charset="0"/>
                <a:cs typeface="Arial" pitchFamily="34" charset="0"/>
              </a:rPr>
              <a:t>ΑΠΟΚΤΑ Ο ΑΤΜΟΣ ΜΕΣΑ ΣΕ ΚΑΘΕ ΣΕΙΡΑ ΑΚΡΟΦΥΣΙΩΝ, ΓΙΑ ΠΑΡΑΓΩΓΗ ΕΡΓΟΥ ΣΤΑ ΠΤΕΡΥΓΙΑ ΤΟΥ ΕΠΟΜΕΝΟΥ ΤΡΟΧΟΥ, ΩΣΤΕ Η ΤΑΧΥΤΗΤΑ ΠΕΡΙΣΤΡΟΦΗΣ ΤΟΥ ΣΤΡΟΒΙΛΟΥ ΝΑ ΠΕΡΙΟΡΙΖΕΤΑΙ ΣΕ ΠΑΡΑΔΕΚΤΑ ΟΡΙΑ.</a:t>
            </a:r>
          </a:p>
          <a:p>
            <a:pPr algn="l"/>
            <a:r>
              <a:rPr lang="el-GR" sz="1800" b="1" dirty="0">
                <a:solidFill>
                  <a:schemeClr val="tx1"/>
                </a:solidFill>
                <a:latin typeface="Arial" pitchFamily="34" charset="0"/>
                <a:cs typeface="Arial" pitchFamily="34" charset="0"/>
              </a:rPr>
              <a:t>ΣΤΟ ΣΧΗΜΑ ΦΑΙΝΕΤΑΙ ΣΕ ΗΜΙΤΟΜΗ ΕΝΑΣ ΣΤΡΟΒΙΛΟΣ ΔΡΑΣΕΩΣ ΜΕ 4 ΒΑΘΜΙΔΕΣ ΠΙΕΣΕΩΣ. ΣΤΟ ΚΑΤΩ ΜΕΡΟΣ ΤΟΥ ΣΧΗΜΑΤΟΣ ΕΧΟΥΝ ΧΑΡΑΧΘΕΙ ΚΑΤΑ ΤΗ ΓΝΩΣΤΗ ΜΑΣ ΜΕΘΟΔΟ ΟΙ ΚΑΜΠΥΛΕΣ ΜΕΤΑΒΟΛΗΣ ΤΗΣ ΠΙΕΣΕΩΣ ΚΑΙ ΤΗΣ ΤΑΧΥΤΗΤΑΣ ΤΟΥ ΑΤΜΟΥ ΓΙΑ ΟΛΗ ΤΗΝ ΠΟΡΕΙΑ ΤΟΥ ΑΤΜΟΥ ΜΕΣΑ ΣΤΟ ΣΤΡΟΒΙΛΟ.</a:t>
            </a:r>
          </a:p>
          <a:p>
            <a:pPr algn="l"/>
            <a:r>
              <a:rPr lang="el-GR" sz="1800" b="1" dirty="0">
                <a:solidFill>
                  <a:schemeClr val="tx1"/>
                </a:solidFill>
                <a:latin typeface="Arial" pitchFamily="34" charset="0"/>
                <a:cs typeface="Arial" pitchFamily="34" charset="0"/>
              </a:rPr>
              <a:t>Ο ΑΡΙΘΜΟΣ ΤΩΝ ΒΑΘΜΙΔΩΝ ΣΤΟΥΣ ΣΤΡΟΒΙΛΟΥΣ ΑΥΤΗΣ ΤΗΣ ΚΑΤΗΓΟΡΙΑΣ ΚΥΜΑΙΝΕΤΑΙ, ΑΠΟ 2 ΩΣ 10 η ΠΕΡΙΣΣΟΤΕΡΕΣ ΚΑΙ ΕΞΑΡΤΑΤΑΙ ΑΠΟ ΤΗΝ ΙΠΠΟΔΥΝΑΜΗ ΚΑΙ ΤΟ ΒΑΘΜΟ ΕΚΤΟΝΩΣΕΩΣ.</a:t>
            </a:r>
          </a:p>
          <a:p>
            <a:pPr algn="l"/>
            <a:r>
              <a:rPr lang="el-GR" sz="1800" b="1" dirty="0">
                <a:solidFill>
                  <a:schemeClr val="tx1"/>
                </a:solidFill>
                <a:latin typeface="Arial" pitchFamily="34" charset="0"/>
                <a:cs typeface="Arial" pitchFamily="34" charset="0"/>
              </a:rPr>
              <a:t>ΑΠΟ ΤΗΝ </a:t>
            </a:r>
            <a:r>
              <a:rPr lang="el-GR" sz="1800" b="1" u="sng" dirty="0">
                <a:solidFill>
                  <a:srgbClr val="FF0000"/>
                </a:solidFill>
                <a:latin typeface="Arial" pitchFamily="34" charset="0"/>
                <a:cs typeface="Arial" pitchFamily="34" charset="0"/>
              </a:rPr>
              <a:t>ΕΞΙΣΩΣΗ ΣΥΝΕΧΕΙΑΣ ΤΗΣ ΡΟΗΣ </a:t>
            </a:r>
            <a:r>
              <a:rPr lang="el-GR" sz="1800" b="1" dirty="0">
                <a:solidFill>
                  <a:schemeClr val="tx1"/>
                </a:solidFill>
                <a:latin typeface="Arial" pitchFamily="34" charset="0"/>
                <a:cs typeface="Arial" pitchFamily="34" charset="0"/>
              </a:rPr>
              <a:t>ΤΟΥ ΑΤΜΟΥ ΣΥΜΠΕΡΑΙΝΟΜΕ ΟΤΙ, ΕΠΕΙΔΗ Ο ΑΤΜΟΣ ΕΚΤΟΝΩΝΕΤΑΙ ΤΩΡΑ ΜΕΣΑ ΣΤΑ ΑΚΡΟΦΥΣΙΑ, Ο ΟΓΚΟΣ ΤΟΥ ΜΕΓΑΛΩΝΕΙ ΟΣΟ ΠΡΟΧΩΡΕΙ ΑΠΟ ΤΗ ΜΙΑ ΒΑΘΜΙΔΑ ΣΤΗΝ ΑΛΛΗ. ΓΙ' ΑΥΤΟ ΧΡΕΙΑΖΕΤΑΙ ΚΑΙ ΣΥΝΕΧΩΣ ΜΕΓΑΛΥΤΕΡΕΣ ΔΙΑΤΟΜΕΣ ΔΙΟΔΟΥ, ΠΟΥ ΣΗΜΑΙΝΕΙ ΜΕΓΑΛΥΤΕΡΕΣ ΔΙΑΣΤΑΣΕΙΣ ΚΑΙ ΤΩΝ ΑΚΡΟΦΥΣΙΩΝ ΚΑΙ ΤΩΝ ΠΤΕΡΥΓΙΩΝ, ΟΣΟ Ο ΑΤΜΟΣ ΠΡΟΧΩΡΕΙ ΣΤΙΣ ΒΑΘΜΙΔΕΣ.</a:t>
            </a:r>
          </a:p>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a:solidFill>
                  <a:schemeClr val="tx1"/>
                </a:solidFill>
                <a:latin typeface="Arial" pitchFamily="34" charset="0"/>
                <a:cs typeface="Arial" pitchFamily="34" charset="0"/>
              </a:rPr>
              <a:t>ΣΤΑ ΠΤΕΡΥΓΙΑ Η ΔΙΑΤΟΜΗ ΤΟΥ ΑΥΛΑΚΙΟΥ ΑΥΞΑΝΕΙ ΜΕ ΤΗΝ ΑΥΞΗΣΗ ΤΟΥ ΥΨΟΥΣ ΤΟΥΣ, ΕΝΩ ΣΤΑ ΑΚΡΟΦΥΣΙΑ ΜΕ ΤΗΝ ΑΥΞΗΣΗ ΚΥΡΙΩΣ ΤΟΥ ΤΟΞΟΥ ΠΡΟΣΒΟΛΗΣ ΚΑΙ ΛΙΓΟΤΕΡΟ ΤΟΥ ΥΨΟΥΣ ΤΟΥΣ. ΕΤΣΙ Π.Χ. ΑΝ ΤΑ ΑΡΧΙΚΑ ΑΚΡΟΦΥΣΙΑ ΕΧΟΥΝ ΤΟΞΟ ΠΡΟΣΒΟΛΗΣ 90° ΤΑ ΑΚΡΟΦΥΣΙΑ ΤΗΣ ΔΕΥΤΕΡΗΣ ΣΕΙΡΑΣ ΘΑ ΕΧΟΥΝ ΜΕΝ ΠΑΛΙ ΤΟΞΟ ΠΡΟΣΒΟΛΗΣ ΕΓΧΥΣΕΩΣ 90° ΑΛΛΑ ΜΕΓΑΛΥΤΕΡΟ ΥΨΟΣ, ΤΑ ΑΚΡΟΦΥΣΙΑ ΤΗΣ ΤΡΙΤΗΣ ΛΙΓΟ ΜΕΓΑΛΥΤΕΡΟ ΥΨΟΣ ΚΑΙ ΤΟΞΟ ΠΡΟΣΒΟΛΗΣ 120° ΤΕΛΙΚΑ ΑΝ ΟΙ ΒΑΘΜΙΔΕΣ ΠΙΕΣΕΩΣ ΕΙΝΑΙ ΠΟΛΛΕΣ ΚΑΤΑΛΗΓΟΥΜΕ ΣΤΑ ΤΕΛΕΥΤΑΙΑ ΔΙΑΦΡΑΓΜΑΤΑ ΜΕ ΤΟΞΟ ΠΡΟΣΒΟΛΗΣ ΠΟΥ ΠΙΑΝΕΙ ΟΛΟΚΛΗΡΗ ΤΗΝ ΠΕΡΙΦΕΡΕΙΑ ΤΟΥ, ΔΗΛΑΔΗ ΣΕ ΟΛΙΚΗ ΠΡΟΣΒΟΛΗ.</a:t>
            </a:r>
          </a:p>
          <a:p>
            <a:pPr algn="l"/>
            <a:r>
              <a:rPr lang="el-GR" sz="2100" b="1" dirty="0">
                <a:solidFill>
                  <a:schemeClr val="tx1"/>
                </a:solidFill>
                <a:latin typeface="Arial" pitchFamily="34" charset="0"/>
                <a:cs typeface="Arial" pitchFamily="34" charset="0"/>
              </a:rPr>
              <a:t>ΑΝΑΜΕΣΑ ΣΕ ΚΑΘΕ ΕΝΔΙΑΜΕΣΟ ΔΙΑΦΡΑΓΜΑ ΚΑΙ ΤΟΝ ΑΞΟΝΑ, ΓΙΑ ΝΑ ΜΗΝ ΥΠΑΡΧΕΙ ΔΙΑΦΥΓΗ ΑΤΜΟΥ ΑΠΟ ΤΗ ΜΙΑ ΒΑΘΜΙΔΑ ΠΙΕΣΕΩΣ ΠΡΟΣ ΤΗΝ ΕΠΟΜΕΝΗ, ΤΟΠΟΘΕΤΕΙΤΑΙ ΣΥΣΤΗΜΑ ΣΤΕΓΑΝΟΤΗΤΑΣ. ΑΥΤΟ ΔΕΝ ΕΜΠΟΔΙΖΕΙ ΤΕΛΕΙΩΣ ΤΙΣ ΔΙΑΦΥΓΕΣ ΑΛΛΑ ΠΑΝΤΩΣ ΤΙΣ ΕΛΑΤΤΩΝΕΙ ΣΤΟ ΕΛΑΧΙΣΤΟ.</a:t>
            </a:r>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a:solidFill>
                  <a:schemeClr val="tx1"/>
                </a:solidFill>
                <a:latin typeface="Arial" pitchFamily="34" charset="0"/>
                <a:cs typeface="Arial" pitchFamily="34" charset="0"/>
              </a:rPr>
              <a:t>ΣΤΟ ΣΤΡΟΒΙΛΟ ΑΥΤΟ ΘΕΩΡΗΤΙΚΑ ΔΕΝ ΥΠΑΡΧΕΙ ΑΞΟΝΙΚΗ ΩΘΗΣΗ, ΓΙΑΤΙ ΟΙ ΠΙΕΣΕΙΣ ΣΤΟΥΣ ΧΩΡΟΥΣ ΑΝΑΜΕΣΑ ΑΚΡΟΦΥΣΙΟ ΚΑΙ ΚΙΝΗΤΟ ΠΤΕΡΥΓΙΟ </a:t>
            </a:r>
            <a:r>
              <a:rPr lang="el-GR" sz="2200" b="1" dirty="0">
                <a:solidFill>
                  <a:srgbClr val="FF0000"/>
                </a:solidFill>
                <a:latin typeface="Arial" pitchFamily="34" charset="0"/>
                <a:cs typeface="Arial" pitchFamily="34" charset="0"/>
              </a:rPr>
              <a:t>(Α) </a:t>
            </a:r>
            <a:r>
              <a:rPr lang="el-GR" sz="2200" b="1" dirty="0">
                <a:solidFill>
                  <a:schemeClr val="tx1"/>
                </a:solidFill>
                <a:latin typeface="Arial" pitchFamily="34" charset="0"/>
                <a:cs typeface="Arial" pitchFamily="34" charset="0"/>
              </a:rPr>
              <a:t>ΕΙΝΑΙ ΘΕΩΡΗΤΙΚΑ ΙΣΕΣ ΜΕ ΤΙΣ ΠΙΕΣΕΙΣ ΣΤΟΥΣ ΧΩΡΟΥΣ ΑΝΑΜΕΣΑ ΚΙΝΗΤΟ ΠΤΕΡΥΓΙΟ ΚΑΙ ΕΠΟΜΕΝΟ ΑΚΡΟΦΥΣΙΟ </a:t>
            </a:r>
            <a:r>
              <a:rPr lang="el-GR" sz="2200" b="1" dirty="0">
                <a:solidFill>
                  <a:srgbClr val="FF0000"/>
                </a:solidFill>
                <a:latin typeface="Arial" pitchFamily="34" charset="0"/>
                <a:cs typeface="Arial" pitchFamily="34" charset="0"/>
              </a:rPr>
              <a:t>(Β)</a:t>
            </a:r>
            <a:r>
              <a:rPr lang="el-GR" sz="2200" b="1" dirty="0">
                <a:solidFill>
                  <a:schemeClr val="tx1"/>
                </a:solidFill>
                <a:latin typeface="Arial" pitchFamily="34" charset="0"/>
                <a:cs typeface="Arial" pitchFamily="34" charset="0"/>
              </a:rPr>
              <a:t>. ΣΤΗΝ ΠΡΑΞΗ ΟΜΩΣ, ΛΟΓΩ ΤΩΝ ΤΡΙΒΩΝ ΤΟΥ ΑΤΜΟΥ, ΟΙ ΠΙΕΣΕΙΣ ΣΤΟ </a:t>
            </a:r>
            <a:r>
              <a:rPr lang="el-GR" sz="2200" b="1" dirty="0">
                <a:solidFill>
                  <a:srgbClr val="FF0000"/>
                </a:solidFill>
                <a:latin typeface="Arial" pitchFamily="34" charset="0"/>
                <a:cs typeface="Arial" pitchFamily="34" charset="0"/>
              </a:rPr>
              <a:t>(Β)</a:t>
            </a:r>
            <a:r>
              <a:rPr lang="el-GR" sz="2200" b="1" dirty="0">
                <a:solidFill>
                  <a:schemeClr val="tx1"/>
                </a:solidFill>
                <a:latin typeface="Arial" pitchFamily="34" charset="0"/>
                <a:cs typeface="Arial" pitchFamily="34" charset="0"/>
              </a:rPr>
              <a:t> ΕΙΝΑΙ ΛΙΓΟ ΜΙΚΡΟΤΕΡΕΣ ΑΠΟ ΤΙΣ ΠΙΕΣΕΙΣ ΤΩΝ ΧΩΡΩΝ </a:t>
            </a:r>
            <a:r>
              <a:rPr lang="el-GR" sz="2200" b="1" dirty="0">
                <a:solidFill>
                  <a:srgbClr val="FF0000"/>
                </a:solidFill>
                <a:latin typeface="Arial" pitchFamily="34" charset="0"/>
                <a:cs typeface="Arial" pitchFamily="34" charset="0"/>
              </a:rPr>
              <a:t>(Α)</a:t>
            </a:r>
            <a:r>
              <a:rPr lang="el-GR" sz="2200" b="1" dirty="0">
                <a:solidFill>
                  <a:schemeClr val="tx1"/>
                </a:solidFill>
                <a:latin typeface="Arial" pitchFamily="34" charset="0"/>
                <a:cs typeface="Arial" pitchFamily="34" charset="0"/>
              </a:rPr>
              <a:t> ΚΑΙ ΕΤΣΙ ΕΧΟΜΕ ΜΙΚΡΗ ΑΞΟΝΙΚΗ ΩΘΗΣΗ ΤΟΥ ΣΤΡΟΦΕΙΟΥ. ΓΙ' ΑΥΤΟ ΚΑΙ ΕΔΩ ΑΝΟΙΓΟΜΕ ΤΡΥΠΕΣ ΕΞΙΣΩΣΕΩΣ ΤΗΣ ΠΙΕΣΕΩΣ  ΣΤΟΥΣ ΤΡΟΧΟΥΣ ΚΑΘΕ ΒΑΘΜΙΔΑΣ η ΧΡΗΣΙΜΟΠΟΙΟΥΜΕ ΤΡΙΒΕΑ ΙΣΟΡΡΟΠΗΣΕΩΣ, Ο ΟΠΟΙΟΣ ΠΑΙΡΝΕΙ ΤΗΝ ΑΞΟΝΙΚΗ ΩΘΗΣΗ.</a:t>
            </a:r>
          </a:p>
          <a:p>
            <a:pPr algn="l"/>
            <a:r>
              <a:rPr lang="el-GR" sz="2200" b="1" dirty="0">
                <a:solidFill>
                  <a:schemeClr val="tx1"/>
                </a:solidFill>
                <a:latin typeface="Arial" pitchFamily="34" charset="0"/>
                <a:cs typeface="Arial" pitchFamily="34" charset="0"/>
              </a:rPr>
              <a:t>ΟΙ ΑΤΜΟΣΤΡΟΒΙΛΟΙ ΔΡΑΣΕΩΣ ΜΕ ΔΙΑΒΑΘΜΙΣΗ ΠΙΕΣΕΩΣ ΧΡΗΣΙΜΟΠΟΙΟΥΝΤΑΙ ΩΣ ΚΥΡΙΕΣ ΜΗΧΑΝΕΣ ΣΕ ΕΓΚΑΤΑΣΤΑΣΕΙΣ ΞΗΡΑΣ ΚΑΙ ΠΛΟΙΩΝ ΜΕ ΜΕΓΑΛΗ ΙΠΠΟΔΥΝΑΜΗ ΚΑΘΩΣ ΚΑΙ ΓΙΑ ΤΗΝ ΚΙΝΗΣΗ ΒΟΗΘΗΤΙΚΩΝ ΜΗΧΑΝΗΜΑΤΩΝ ΜΕ ΜΕΓΑΛΗ ΣΧΕΤΙΚΗ ΙΣΧΥ.</a:t>
            </a:r>
          </a:p>
          <a:p>
            <a:br>
              <a:rPr lang="el-GR" sz="1600" dirty="0"/>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ΑΤΜΟΣΤΡΟΒΙΛΟΣ ΔΡΑΣΕΩΣ ΜΕ ΔΙΑΒΑΘΜΙΣΗ ΤΗΣ ΠΙΕΣΕΩΣ</a:t>
            </a:r>
            <a:br>
              <a:rPr lang="el-GR"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Rateau</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500" b="1" dirty="0">
                <a:solidFill>
                  <a:schemeClr val="tx1"/>
                </a:solidFill>
                <a:latin typeface="Arial" pitchFamily="34" charset="0"/>
                <a:cs typeface="Arial" pitchFamily="34" charset="0"/>
              </a:rPr>
              <a:t>Ο ΣΤΡΟΒΙΛΟΣ ΑΥΤΟΣ ΕΙΝΑΙ ΣΥΝΔΥΑΣΜΟΣ ΤΩΝ ΔΥΟ ΠΡΟΗΓΟΥΜΕΝΩΝ. </a:t>
            </a:r>
          </a:p>
          <a:p>
            <a:pPr marL="216000" indent="-216000" algn="l">
              <a:buClr>
                <a:srgbClr val="FF0000"/>
              </a:buClr>
              <a:buFont typeface="Wingdings" pitchFamily="2" charset="2"/>
              <a:buChar char="Ø"/>
            </a:pPr>
            <a:r>
              <a:rPr lang="el-GR" sz="2500" b="1" dirty="0">
                <a:solidFill>
                  <a:schemeClr val="tx1"/>
                </a:solidFill>
                <a:latin typeface="Arial" pitchFamily="34" charset="0"/>
                <a:cs typeface="Arial" pitchFamily="34" charset="0"/>
              </a:rPr>
              <a:t>ΕΙΝΑΙ ΒΑΣΙΚΑ ΣΤΡΟΒΙΛΟΣ ΜΕ ΒΑΘΜΙΔΕΣ ΠΙΕΣΕΩΣ, ΜΕ ΤΗ ΔΙΑΦΟΡΑ ΟΜΩΣ ΟΤΙ ΜΕΣΑ ΣΕ ΚΑΘΕ ΒΑΘΜΙΔΑ ΠΙΕΣΕΩΣ (ΤΡΟΧΟ) ΥΠΑΡΧΕΙ ΔΙΑΒΑΘΜΙΣΗ ΤΑΧΥΤΗΤΑΣ. </a:t>
            </a:r>
          </a:p>
          <a:p>
            <a:pPr marL="216000" indent="-216000" algn="l">
              <a:buClr>
                <a:srgbClr val="FF0000"/>
              </a:buClr>
              <a:buFont typeface="Wingdings" pitchFamily="2" charset="2"/>
              <a:buChar char="Ø"/>
            </a:pPr>
            <a:r>
              <a:rPr lang="el-GR" sz="2500" b="1" dirty="0">
                <a:solidFill>
                  <a:schemeClr val="tx1"/>
                </a:solidFill>
                <a:latin typeface="Arial" pitchFamily="34" charset="0"/>
                <a:cs typeface="Arial" pitchFamily="34" charset="0"/>
              </a:rPr>
              <a:t>ΑΥΤΗ ΕΠΙΤΥΓΧΑΝΕΤΑΙ ΑΝ ΣΕ ΚΑΘΕ ΤΡΟΧΟ ΥΠΑΡΧΟΥΝ ΠΕΡΙΣΣΟΤΕΡΕΣ ΑΠΟ ΜΙΑ ΣΕΙΡΕΣ ΚΙΝΗΤΩΝ ΠΤΕΡΥΓΙΩΝ.</a:t>
            </a:r>
          </a:p>
          <a:p>
            <a:pPr marL="216000" indent="-216000" algn="l">
              <a:buClr>
                <a:srgbClr val="FF0000"/>
              </a:buClr>
              <a:buFont typeface="Wingdings" pitchFamily="2" charset="2"/>
              <a:buChar char="Ø"/>
            </a:pPr>
            <a:r>
              <a:rPr lang="el-GR" sz="2500" b="1" dirty="0">
                <a:solidFill>
                  <a:schemeClr val="tx1"/>
                </a:solidFill>
                <a:latin typeface="Arial" pitchFamily="34" charset="0"/>
                <a:cs typeface="Arial" pitchFamily="34" charset="0"/>
              </a:rPr>
              <a:t>ΜΕΤΑΞΥ ΔΥΟ ΔΙΑΔΟΧΙΚΩΝ ΒΑΘΜΙΔΩΝ ΠΙΕΣΕΩΣ ΠΑΡΕΜΒΑΛΛΕΤΑΙ ΠΑΝΤΟΤΕ ΕΝΑ ΔΙΑΦΡΑΓΜΑ ΜΕ ΕΚΤΟΝΩΤΙΚΑ ΑΚΡΟΦΥΣΙΑ, ΕΝΩ ΜΕΤΑΞΥ ΔΥΟ ΔΙΑΔΟΧΙΚΩΝ ΣΕΙΡΩΝ ΚΙΝΗΤΩΝ ΠΤΕΡΥΓΩΣΕΩΝ ΤΟΥ ΙΔΙΟΥ ΤΡΟΧΟΥ ΠΑΡΕΜΒΑΛΛΕΤΑΙ ΠΑΝΤΟΤΕ ΜΙΑ ΣΕΙΡΑ ΟΔΗΓΗΤΙΚΩΝ ΣΤΑΘΕΡΩΝ ΠΤΕΡΥΓΙΩΝ ΣΤΟ ΚΕΛΥΦΟΣ.</a:t>
            </a:r>
          </a:p>
          <a:p>
            <a:pPr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rgbClr val="FFFF00"/>
                </a:solidFill>
                <a:latin typeface="Arial" pitchFamily="34" charset="0"/>
                <a:cs typeface="Arial" pitchFamily="34" charset="0"/>
              </a:rPr>
              <a:t> ΣΥΝΘΕΤΟΣ ΑΤΜΟΣΤΡΟΒΙΛΟΣ ΔΡΑΣΕΩΣ ΜΕ ΒΑΘΜΙΔΕΣ ΠΙΕΣΕΩΣ ΚΑΙ ΤΑΧΥΤΗΤΑΣ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 ΣΥΝΘΕΤΟΣ ΑΤΜΟΣΤΡΟΒΙΛΟΣ ΔΡΑΣΕΩΣ ΜΕ ΒΑΘΜΙΔΕΣ ΠΙΕΣΕΩΣ ΚΑΙ ΤΑΧΥΤΗΤΑΣ</a:t>
            </a:r>
            <a:br>
              <a:rPr lang="el-GR" sz="2400" b="1" dirty="0">
                <a:solidFill>
                  <a:schemeClr val="bg1"/>
                </a:solidFill>
              </a:rPr>
            </a:br>
            <a:endParaRPr lang="el-GR" sz="2400" b="1" u="sng" dirty="0">
              <a:solidFill>
                <a:schemeClr val="bg1"/>
              </a:solidFill>
              <a:latin typeface="Arial Black" pitchFamily="34" charset="0"/>
            </a:endParaRPr>
          </a:p>
        </p:txBody>
      </p:sp>
      <p:pic>
        <p:nvPicPr>
          <p:cNvPr id="4098" name="Picture 2" descr="C:\Users\Fadi\Desktop\2.png"/>
          <p:cNvPicPr>
            <a:picLocks noChangeAspect="1" noChangeArrowheads="1"/>
          </p:cNvPicPr>
          <p:nvPr/>
        </p:nvPicPr>
        <p:blipFill>
          <a:blip r:embed="rId3" cstate="print"/>
          <a:srcRect/>
          <a:stretch>
            <a:fillRect/>
          </a:stretch>
        </p:blipFill>
        <p:spPr bwMode="auto">
          <a:xfrm>
            <a:off x="899592" y="1052736"/>
            <a:ext cx="7488832" cy="5610002"/>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ΤΟ ΣΧΗΜΑ ΠΑΡΙΣΤΑΝΕΙ ΣΥΝΘΕΤΟ ΣΤΡΟΒΙΛΟ ΔΡΑΣΕΩΣ ΜΕ 5 ΒΑΘΜΙΔΕΣ ΠΙΕΣΕΩΣ, ΑΠΟ ΤΙΣ ΟΠΟΙΕΣ Η ΠΡΩΤΗ ΜΟΝΟ ΕΧΕΙ ΔΥΟ ΒΑΘΜΙΔΕΣ ΤΑΧΥΤΗΤΑΣ. </a:t>
            </a: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Η ΕΙΣΟΔΟΣ ΤΟΥ ΑΤΜΟΥ ΓΙΝΕΤΑΙ ΑΠΟ ΤΟ ΜΠΡΟΣΤΙΝΟ ΑΚΡΟ ΣΕ ΤΟΞΟ ΜΕΡΙΚΗΣ Η ΟΛΙΚΗΣ ΠΡΟΣΒΟΛΗΣ. ΣΤΟ ΑΛΛΟ ΑΚΡΟ ΤΟΥ ΤΟ ΚΕΛΥΦΟΣ ΦΕΡΕΙ ΤΟΝ ΟΧΕΤΟ ΕΞΑΓΩΓΗΣ ΤΟΥ ΑΤΜΟΥ ΠΡΟΣ ΤΟΝ ΕΠΟΜΕΝΟ ΣΤΡΟΒΙΛΟ, ΑΝ ΥΠΑΡΧΕΙ, η ΠΡΟΣ ΤΟ ΨΥΓΕΙΟ.</a:t>
            </a:r>
          </a:p>
          <a:p>
            <a:pPr marL="216000" indent="-216000" algn="l">
              <a:buClr>
                <a:srgbClr val="FF0000"/>
              </a:buClr>
              <a:buFont typeface="Wingdings" pitchFamily="2" charset="2"/>
              <a:buChar char="Ø"/>
            </a:pPr>
            <a:r>
              <a:rPr lang="el-GR" sz="2200" b="1" cap="small" dirty="0">
                <a:solidFill>
                  <a:schemeClr val="tx1"/>
                </a:solidFill>
                <a:latin typeface="Arial" pitchFamily="34" charset="0"/>
                <a:cs typeface="Arial" pitchFamily="34" charset="0"/>
              </a:rPr>
              <a:t>Η</a:t>
            </a:r>
            <a:r>
              <a:rPr lang="el-GR" sz="2200" b="1" dirty="0">
                <a:solidFill>
                  <a:schemeClr val="tx1"/>
                </a:solidFill>
                <a:latin typeface="Arial" pitchFamily="34" charset="0"/>
                <a:cs typeface="Arial" pitchFamily="34" charset="0"/>
              </a:rPr>
              <a:t> ΛΕΙΤΟΥΡΓΙΑ ΤΟΥ ΣΤΡΟΒΙΛΟΥ ΑΥΤΟΥ ΕΙΝΑΙ ΠΡΟΦΑΝΩΣ ΣΥΝΔΥΑΣΜΟΣ ΤΗΣ ΛΕΙΤΟΥΡΓΙΑΣ ΤΡΟΧΟΥ </a:t>
            </a:r>
            <a:r>
              <a:rPr lang="en-US" sz="2200" b="1" dirty="0">
                <a:solidFill>
                  <a:schemeClr val="tx1"/>
                </a:solidFill>
                <a:latin typeface="Arial" pitchFamily="34" charset="0"/>
                <a:cs typeface="Arial" pitchFamily="34" charset="0"/>
              </a:rPr>
              <a:t>Curtis</a:t>
            </a:r>
            <a:r>
              <a:rPr lang="el-GR" sz="2200" b="1" dirty="0">
                <a:solidFill>
                  <a:schemeClr val="tx1"/>
                </a:solidFill>
                <a:latin typeface="Arial" pitchFamily="34" charset="0"/>
                <a:cs typeface="Arial" pitchFamily="34" charset="0"/>
              </a:rPr>
              <a:t> ΣΤΗΝ ΑΡΧΗ ΚΑΙ ΣΤΡΟΒΙΛΟΥ </a:t>
            </a:r>
            <a:r>
              <a:rPr lang="en-US" sz="2200" b="1" dirty="0">
                <a:solidFill>
                  <a:schemeClr val="tx1"/>
                </a:solidFill>
                <a:latin typeface="Arial" pitchFamily="34" charset="0"/>
                <a:cs typeface="Arial" pitchFamily="34" charset="0"/>
              </a:rPr>
              <a:t>Rateau</a:t>
            </a:r>
            <a:r>
              <a:rPr lang="el-GR" sz="2200" b="1" dirty="0">
                <a:solidFill>
                  <a:schemeClr val="tx1"/>
                </a:solidFill>
                <a:latin typeface="Arial" pitchFamily="34" charset="0"/>
                <a:cs typeface="Arial" pitchFamily="34" charset="0"/>
              </a:rPr>
              <a:t> ΣΤΗ ΣΥΝΕΧΕΙΑ, ΠΑΡΙΣΤΑΝΕΤΑΙ ΔΕ ΓΡΑΦΙΚΑ ΣΤΟ ΔΙΑΓΡΑΜΜΑ Ρ-</a:t>
            </a:r>
            <a:r>
              <a:rPr lang="en-US" sz="2200" b="1" dirty="0">
                <a:solidFill>
                  <a:schemeClr val="tx1"/>
                </a:solidFill>
                <a:latin typeface="Arial" pitchFamily="34" charset="0"/>
                <a:cs typeface="Arial" pitchFamily="34" charset="0"/>
              </a:rPr>
              <a:t>C</a:t>
            </a:r>
            <a:r>
              <a:rPr lang="el-GR" sz="2200" b="1" dirty="0">
                <a:solidFill>
                  <a:schemeClr val="tx1"/>
                </a:solidFill>
                <a:latin typeface="Arial" pitchFamily="34" charset="0"/>
                <a:cs typeface="Arial" pitchFamily="34" charset="0"/>
              </a:rPr>
              <a:t>, ΟΠΟΥ ΒΛΕΠΟΜΕ ΟΤΙ Η ΠΙΕΣΗ ΤΟΥ ΑΤΜΟΥ ΠΕΦΤΕΙ ΣΥΝΟΛΙΚΑ 5 ΦΟΡΕΣ ΚΑΙ Η ΤΑΧΥΤΗΤΑ ΤΟΥ ΔΥΟ ΦΟΡΕΣ ΣΤΟΝ ΠΡΩΤΟ ΤΡΟΧΟ ΚΑΙ ΑΠΟ ΜΙΑ ΣΤΟΥΣ 4 ΕΠΟΜΕΝΟΥΣ, ΔΗΛΑΔΗ 6 ΦΟΡΕΣ ΣΥΝΟΛΙΚΑ.</a:t>
            </a:r>
          </a:p>
          <a:p>
            <a:pPr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 ΣΥΝΘΕΤΟΣ ΑΤΜΟΣΤΡΟΒΙΛΟΣ ΔΡΑΣΕΩΣ ΜΕ ΒΑΘΜΙΔΕΣ ΠΙΕΣΕΩΣ ΚΑΙ ΤΑΧΥΤΗΤΑΣ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26" name="Picture 2" descr="image1"/>
          <p:cNvPicPr>
            <a:picLocks noGrp="1" noChangeAspect="1" noChangeArrowheads="1"/>
          </p:cNvPicPr>
          <p:nvPr>
            <p:ph sz="half" idx="2"/>
          </p:nvPr>
        </p:nvPicPr>
        <p:blipFill>
          <a:blip r:embed="rId3" cstate="print">
            <a:lum bright="-18000" contrast="30000"/>
          </a:blip>
          <a:stretch>
            <a:fillRect/>
          </a:stretch>
        </p:blipFill>
        <p:spPr bwMode="auto">
          <a:xfrm>
            <a:off x="2143108" y="2143116"/>
            <a:ext cx="5803339" cy="4143404"/>
          </a:xfrm>
          <a:prstGeom prst="rect">
            <a:avLst/>
          </a:prstGeom>
          <a:noFill/>
          <a:ln w="9525">
            <a:noFill/>
            <a:miter lim="800000"/>
            <a:headEnd/>
            <a:tailEnd/>
          </a:ln>
        </p:spPr>
      </p:pic>
      <p:sp>
        <p:nvSpPr>
          <p:cNvPr id="7" name="TextBox 6"/>
          <p:cNvSpPr txBox="1"/>
          <p:nvPr/>
        </p:nvSpPr>
        <p:spPr>
          <a:xfrm>
            <a:off x="6858016" y="4357694"/>
            <a:ext cx="1479892" cy="369332"/>
          </a:xfrm>
          <a:prstGeom prst="rect">
            <a:avLst/>
          </a:prstGeom>
          <a:noFill/>
        </p:spPr>
        <p:txBody>
          <a:bodyPr wrap="none" rtlCol="0">
            <a:spAutoFit/>
          </a:bodyPr>
          <a:lstStyle/>
          <a:p>
            <a:r>
              <a:rPr lang="el-GR" b="1" dirty="0">
                <a:latin typeface="Arial Black" pitchFamily="34" charset="0"/>
              </a:rPr>
              <a:t>ΠΤΕΡΥΓΙΑ</a:t>
            </a:r>
          </a:p>
        </p:txBody>
      </p:sp>
      <p:sp>
        <p:nvSpPr>
          <p:cNvPr id="10" name="TextBox 9"/>
          <p:cNvSpPr txBox="1"/>
          <p:nvPr/>
        </p:nvSpPr>
        <p:spPr>
          <a:xfrm>
            <a:off x="357158" y="3000372"/>
            <a:ext cx="1757212" cy="369332"/>
          </a:xfrm>
          <a:prstGeom prst="rect">
            <a:avLst/>
          </a:prstGeom>
          <a:noFill/>
        </p:spPr>
        <p:txBody>
          <a:bodyPr wrap="none" rtlCol="0">
            <a:spAutoFit/>
          </a:bodyPr>
          <a:lstStyle/>
          <a:p>
            <a:r>
              <a:rPr lang="el-GR" b="1" dirty="0">
                <a:latin typeface="Arial Black" pitchFamily="34" charset="0"/>
              </a:rPr>
              <a:t>ΑΚΡΟΦΥΣΙΟ</a:t>
            </a:r>
          </a:p>
        </p:txBody>
      </p:sp>
      <p:sp>
        <p:nvSpPr>
          <p:cNvPr id="11" name="TextBox 10"/>
          <p:cNvSpPr txBox="1"/>
          <p:nvPr/>
        </p:nvSpPr>
        <p:spPr>
          <a:xfrm>
            <a:off x="4143372" y="1643050"/>
            <a:ext cx="1898277" cy="369332"/>
          </a:xfrm>
          <a:prstGeom prst="rect">
            <a:avLst/>
          </a:prstGeom>
          <a:noFill/>
        </p:spPr>
        <p:txBody>
          <a:bodyPr wrap="none" rtlCol="0">
            <a:spAutoFit/>
          </a:bodyPr>
          <a:lstStyle/>
          <a:p>
            <a:r>
              <a:rPr lang="el-GR" dirty="0">
                <a:latin typeface="Arial Black" pitchFamily="34" charset="0"/>
              </a:rPr>
              <a:t>ΠΕΡΙΣΤΡΟΦΗ</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endParaRPr lang="el-GR" b="1" dirty="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b="1" dirty="0">
                <a:solidFill>
                  <a:schemeClr val="tx1"/>
                </a:solidFill>
                <a:latin typeface="Arial" pitchFamily="34" charset="0"/>
                <a:cs typeface="Arial" pitchFamily="34" charset="0"/>
              </a:rPr>
              <a:t>ΟΙ ΣΤΡΟΒΙΛΟΙ ΑΥΤΟΙ ΧΡΗΣΙΜΟΠΟΙΟΥΝΤΑΙ ΠΑΡΑ ΠΟΛΥ ΣΕ ΜΕΓΑΛΕΣ ΙΠΠΟΔΥΝΑΜΕΙΣ ΕΓΚΑΤΑΣΤΑΣΕΩΣ ΞΗΡΑΣ η ΠΡΟΩΣΕΩΣ ΠΛΟΙΩΝ, ΑΛΛΑ ΚΑΙ ΓΙΑ ΤΗΝ ΚΙΝΗΣΗ ΒΟΗΘΗΤΙΚΩΝ ΜΗΧΑΝΗΜΑΤΩΝ ΜΕΓΑΛΗΣ ΣΧΕΤΙΚΩΣ ΙΣΧΥΟΣ.</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 ΣΥΝΘΕΤΟΣ ΑΤΜΟΣΤΡΟΒΙΛΟΣ ΔΡΑΣΕΩΣ ΜΕ ΒΑΘΜΙΔΕΣ ΠΙΕΣΕΩΣ ΚΑΙ ΤΑΧΥΤΗΤΑΣ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424936" cy="1997414"/>
          </a:xfrm>
          <a:solidFill>
            <a:schemeClr val="bg1"/>
          </a:solidFill>
        </p:spPr>
        <p:txBody>
          <a:bodyPr>
            <a:noAutofit/>
          </a:bodyPr>
          <a:lstStyle/>
          <a:p>
            <a:pPr marL="216000" indent="-216000" algn="l">
              <a:buClr>
                <a:srgbClr val="FF0000"/>
              </a:buClr>
              <a:buFont typeface="Wingdings" pitchFamily="2" charset="2"/>
              <a:buChar char="Ø"/>
            </a:pPr>
            <a:r>
              <a:rPr lang="el-GR" sz="1600" b="1" dirty="0">
                <a:solidFill>
                  <a:schemeClr val="tx1"/>
                </a:solidFill>
                <a:latin typeface="Arial" pitchFamily="34" charset="0"/>
                <a:cs typeface="Arial" pitchFamily="34" charset="0"/>
              </a:rPr>
              <a:t>ΟΠΩΣ ΑΥΤΟΣ ΤΟΥ ΣΧΗΜΑ ΠΟΥ ΧΡΗΣΙΜΕΥΕΙ ΓΙΑ ΝΑ ΚΙΝΕΙ ΤΗΝ ΗΛΕΚΤΡΟΓΕΝΝΗΤΡΙΑ ΠΛΟΙΟΥ. ΕΧΕΙ 3 ΒΑΘΜΙΔΕΣ ΠΙΕΣΕΩΣ, Η ΚΑΘΕΜΙΑ ΑΠΟ ΤΙΣ ΟΠΟΙΕΣ ΦΕΡΕΙ ΤΡΟΧΟΥΣ ΜΕ 2 ΒΑΘΜΙΔΕΣ ΤΑΧΥΤΗΤΑΣ. ΣΤΟ ΕΝΑ ΑΚΡΟ ΤΟΥ ΥΠΑΡΧΕΙ ΣΥΣΤΗΜΑ ΜΕΙΩΤΗΡΩΝ ΤΩΝ ΣΤΡΟΦΩΝ ΜΕ ΕΛΙΚΟΕΙΔΕΙΣ ΟΔΟΝΤΩΤΟΥΣ ΤΡΟΧΟΥΣ. ΟΙ ΜΕΓΑΛΟΙ ΤΡΟΧΟΙ ΔΙΑΙΡΟΥΝΤΑΙ ΚΑΤΑ ΜΗΚΟΣ ΣΕ ΔΥΟ ΜΕΡΗ Ο ΚΑΘΕΝΑΣ ΜΕ ΑΝΤΙΘΕΤΕΣ ΕΛΙΚΟΕΙΔΕΙΣ ΟΔΟΝΤΩΣΕΙΣ, ΓΙΑ ΤΗΝ ΕΞΟΥΔΕΤΕΡΩΣΗ ΤΗΣ ΑΞΟΝΙΚΗΣ ΩΣΕΩΣ. ΣΤΡΟΒΙΛΟΣ ΚΑΙ ΓΕΝΝΗΤΡΙΑ ΦΕΡΟΝΤΑΙ ΜΑΖΙ ΕΠΑΝΩ ΣΕ ΚΟΙΝΗ ΒΑΣΗ.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 ΣΥΝΘΕΤΟΣ ΑΤΜΟΣΤΡΟΒΙΛΟΣ ΔΡΑΣΕΩΣ ΜΕ ΒΑΘΜΙΔΕΣ ΠΙΕΣΕΩΣ ΚΑΙ ΤΑΧΥΤΗΤΑΣ</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Pictures\2012-02-28\001.jpg"/>
          <p:cNvPicPr>
            <a:picLocks noChangeAspect="1" noChangeArrowheads="1"/>
          </p:cNvPicPr>
          <p:nvPr/>
        </p:nvPicPr>
        <p:blipFill>
          <a:blip r:embed="rId3" cstate="print">
            <a:lum bright="-16000" contrast="32000"/>
          </a:blip>
          <a:srcRect/>
          <a:stretch>
            <a:fillRect/>
          </a:stretch>
        </p:blipFill>
        <p:spPr bwMode="auto">
          <a:xfrm rot="5400000">
            <a:off x="2971752" y="1428851"/>
            <a:ext cx="3455987" cy="6880226"/>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a:solidFill>
                  <a:schemeClr val="tx1"/>
                </a:solidFill>
                <a:latin typeface="Arial" pitchFamily="34" charset="0"/>
                <a:cs typeface="Arial" pitchFamily="34" charset="0"/>
              </a:rPr>
              <a:t>ΟΙ </a:t>
            </a:r>
            <a:r>
              <a:rPr lang="el-GR" sz="2400" b="1" dirty="0">
                <a:solidFill>
                  <a:srgbClr val="FF0000"/>
                </a:solidFill>
                <a:latin typeface="Arial" pitchFamily="34" charset="0"/>
                <a:cs typeface="Arial" pitchFamily="34" charset="0"/>
              </a:rPr>
              <a:t>ΣΤΡΟΒΙΛΟΙ ΑΝΤΙΔΡΑΣΕΩΣ </a:t>
            </a:r>
            <a:r>
              <a:rPr lang="el-GR" sz="2400" b="1" dirty="0">
                <a:solidFill>
                  <a:schemeClr val="tx1"/>
                </a:solidFill>
                <a:latin typeface="Arial" pitchFamily="34" charset="0"/>
                <a:cs typeface="Arial" pitchFamily="34" charset="0"/>
              </a:rPr>
              <a:t>ΚΑΛΟΥΝΤΑΙ ΚΑΙ ΣΤΡΟΒΙΛΟΙ </a:t>
            </a:r>
            <a:r>
              <a:rPr lang="en-US" sz="2400" b="1" dirty="0">
                <a:solidFill>
                  <a:srgbClr val="FF0000"/>
                </a:solidFill>
                <a:latin typeface="Arial" pitchFamily="34" charset="0"/>
                <a:cs typeface="Arial" pitchFamily="34" charset="0"/>
              </a:rPr>
              <a:t>PARSON’S</a:t>
            </a:r>
            <a:r>
              <a:rPr lang="el-GR" sz="2400" b="1" dirty="0">
                <a:solidFill>
                  <a:schemeClr val="tx1"/>
                </a:solidFill>
                <a:latin typeface="Arial" pitchFamily="34" charset="0"/>
                <a:cs typeface="Arial" pitchFamily="34" charset="0"/>
              </a:rPr>
              <a:t> ΑΠΟ ΤΟ ΟΝΟΜΑ ΤΟΥ ΑΓΓΛΟΥ ΜΗΧΑΝΙΚΟΥ ΠΟΥ ΠΡΩΤΟΣ ΤΟΥΣ ΚΑΤΑΣΚΕΥΑΣΕ.</a:t>
            </a:r>
          </a:p>
          <a:p>
            <a:pPr algn="l"/>
            <a:r>
              <a:rPr lang="el-GR" sz="2400" b="1" dirty="0">
                <a:solidFill>
                  <a:schemeClr val="tx1"/>
                </a:solidFill>
                <a:latin typeface="Arial" pitchFamily="34" charset="0"/>
                <a:cs typeface="Arial" pitchFamily="34" charset="0"/>
              </a:rPr>
              <a:t>ΣΤΟΥΣ ΑΤΜΟΣΤΡΟΒΙΛΟΥΣ ΑΥΤΟΥΣ ΤΟ ΕΡΓΟ ΠΑΡΑΓΕΤΑΙ ΑΠΟ</a:t>
            </a:r>
            <a:r>
              <a:rPr lang="el-GR" sz="2400" b="1" i="1" dirty="0">
                <a:solidFill>
                  <a:schemeClr val="tx1"/>
                </a:solidFill>
                <a:latin typeface="Arial" pitchFamily="34" charset="0"/>
                <a:cs typeface="Arial" pitchFamily="34" charset="0"/>
              </a:rPr>
              <a:t> </a:t>
            </a:r>
            <a:r>
              <a:rPr lang="el-GR" sz="2400" b="1" u="sng" dirty="0">
                <a:solidFill>
                  <a:srgbClr val="FF0000"/>
                </a:solidFill>
                <a:latin typeface="Arial" pitchFamily="34" charset="0"/>
                <a:cs typeface="Arial" pitchFamily="34" charset="0"/>
              </a:rPr>
              <a:t>ΔΡΑΣΗ</a:t>
            </a:r>
            <a:r>
              <a:rPr lang="el-GR" sz="2400" b="1" dirty="0">
                <a:solidFill>
                  <a:schemeClr val="tx1"/>
                </a:solidFill>
                <a:latin typeface="Arial" pitchFamily="34" charset="0"/>
                <a:cs typeface="Arial" pitchFamily="34" charset="0"/>
              </a:rPr>
              <a:t> ΚΑΙ </a:t>
            </a:r>
            <a:r>
              <a:rPr lang="el-GR" sz="2400" b="1" u="sng" dirty="0">
                <a:solidFill>
                  <a:srgbClr val="FF0000"/>
                </a:solidFill>
                <a:latin typeface="Arial" pitchFamily="34" charset="0"/>
                <a:cs typeface="Arial" pitchFamily="34" charset="0"/>
              </a:rPr>
              <a:t>ΑΝΤΙΔΡΑΣΗ</a:t>
            </a:r>
            <a:r>
              <a:rPr lang="el-GR" sz="2400" b="1" i="1" dirty="0">
                <a:solidFill>
                  <a:schemeClr val="tx1"/>
                </a:solidFill>
                <a:latin typeface="Arial" pitchFamily="34" charset="0"/>
                <a:cs typeface="Arial" pitchFamily="34" charset="0"/>
              </a:rPr>
              <a:t>.</a:t>
            </a:r>
            <a:endParaRPr lang="el-GR" sz="24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ΕΙΧΑΜΕ ΠΕΙ ΟΤΙ ΤΟ ΠΟΣΟΣΤΟ ΤΟΥ ΕΡΓΟΥ ΠΟΥ ΠΑΡΑΓΕΤΑΙ ΑΠΟ ΤΗΝ ΑΝΤΙΔΡΑΣΗ ΣΕ ΣΥΓΚΡΙΣΗ ΜΕ ΤΟ ΣΥΝΟΛΙΚΟ ΕΡΓΟ, ΠΟΥ ΠΑΡΑΓΕΤΑΙ ΜΕΣΑ ΣΤΗΝ ΠΤΕΡΥΓΩΣΗ ΑΝΤΙΔΡΑΣΕΩΣ, ΟΝΟΜΑΖΕΤΑΙ</a:t>
            </a:r>
            <a:r>
              <a:rPr lang="el-GR" sz="2400" b="1" i="1" dirty="0">
                <a:solidFill>
                  <a:schemeClr val="tx1"/>
                </a:solidFill>
                <a:latin typeface="Arial" pitchFamily="34" charset="0"/>
                <a:cs typeface="Arial" pitchFamily="34" charset="0"/>
              </a:rPr>
              <a:t> </a:t>
            </a:r>
            <a:r>
              <a:rPr lang="el-GR" sz="2400" b="1" dirty="0">
                <a:solidFill>
                  <a:srgbClr val="FF0000"/>
                </a:solidFill>
                <a:latin typeface="Arial" pitchFamily="34" charset="0"/>
                <a:cs typeface="Arial" pitchFamily="34" charset="0"/>
              </a:rPr>
              <a:t>ΒΑΘΜΟΣ ΑΝΤΙΔΡΑΣΕΩΣ</a:t>
            </a:r>
            <a:r>
              <a:rPr lang="en-US" sz="2400" b="1" cap="small" dirty="0">
                <a:solidFill>
                  <a:schemeClr val="tx1"/>
                </a:solidFill>
                <a:latin typeface="Arial" pitchFamily="34" charset="0"/>
                <a:cs typeface="Arial" pitchFamily="34" charset="0"/>
              </a:rPr>
              <a:t> </a:t>
            </a:r>
            <a:r>
              <a:rPr lang="en-US" sz="2400" b="1" dirty="0">
                <a:solidFill>
                  <a:srgbClr val="FF0000"/>
                </a:solidFill>
                <a:latin typeface="Arial" pitchFamily="34" charset="0"/>
                <a:cs typeface="Arial" pitchFamily="34" charset="0"/>
              </a:rPr>
              <a:t>r</a:t>
            </a:r>
            <a:r>
              <a:rPr lang="el-GR" sz="2400" b="1" dirty="0">
                <a:solidFill>
                  <a:schemeClr val="tx1"/>
                </a:solidFill>
                <a:latin typeface="Arial" pitchFamily="34" charset="0"/>
                <a:cs typeface="Arial" pitchFamily="34" charset="0"/>
              </a:rPr>
              <a:t>. ΕΑΝ ΛΟΙΠΟΝ Σ' ΕΝΑ ΣΤΡΟΒΙΛΟ ΑΝΤΙΔΡΑΣΕΩΣ ΕΧΟΜΕ</a:t>
            </a:r>
            <a:r>
              <a:rPr lang="el-GR" sz="2400" b="1" i="1" dirty="0">
                <a:solidFill>
                  <a:schemeClr val="tx1"/>
                </a:solidFill>
                <a:latin typeface="Arial" pitchFamily="34" charset="0"/>
                <a:cs typeface="Arial" pitchFamily="34" charset="0"/>
              </a:rPr>
              <a:t> </a:t>
            </a:r>
            <a:r>
              <a:rPr lang="en-US" sz="2400" b="1" dirty="0">
                <a:solidFill>
                  <a:schemeClr val="tx1"/>
                </a:solidFill>
                <a:latin typeface="Arial" pitchFamily="34" charset="0"/>
                <a:cs typeface="Arial" pitchFamily="34" charset="0"/>
              </a:rPr>
              <a:t>r</a:t>
            </a:r>
            <a:r>
              <a:rPr lang="el-GR" sz="2400" b="1" dirty="0">
                <a:solidFill>
                  <a:schemeClr val="tx1"/>
                </a:solidFill>
                <a:latin typeface="Arial" pitchFamily="34" charset="0"/>
                <a:cs typeface="Arial" pitchFamily="34" charset="0"/>
              </a:rPr>
              <a:t> = 0,70 η 70%, ΑΥΤΟ ΣΗΜΑΙΝΕΙ ΟΤΙ ΤΟ 70% ΤΟΥ ΕΡΓΟΥ ΟΦΕΙΛΕΤΑΙ ΣΕ ΑΝΤΙΔΡΑΣΗ, ΚΑΙ 30% ΣΕ ΔΡΑΣΗ. Η ΣΥΝΗΘΙΣΜΕΝΗ ΤΙΜΗ ΤΟΥ ΒΑΘΜΟΥ ΑΝΤΙΔΡΑΣΕΩΣ ΕΙΝΑΙ</a:t>
            </a:r>
            <a:r>
              <a:rPr lang="el-GR" sz="2400" b="1" cap="small" dirty="0">
                <a:solidFill>
                  <a:schemeClr val="tx1"/>
                </a:solidFill>
                <a:latin typeface="Arial" pitchFamily="34" charset="0"/>
                <a:cs typeface="Arial" pitchFamily="34" charset="0"/>
              </a:rPr>
              <a:t> </a:t>
            </a:r>
            <a:r>
              <a:rPr lang="en-US" sz="2400" b="1" dirty="0">
                <a:solidFill>
                  <a:schemeClr val="tx1"/>
                </a:solidFill>
                <a:latin typeface="Arial" pitchFamily="34" charset="0"/>
                <a:cs typeface="Arial" pitchFamily="34" charset="0"/>
              </a:rPr>
              <a:t>r</a:t>
            </a:r>
            <a:r>
              <a:rPr lang="el-GR" sz="2400" b="1" dirty="0">
                <a:solidFill>
                  <a:schemeClr val="tx1"/>
                </a:solidFill>
                <a:latin typeface="Arial" pitchFamily="34" charset="0"/>
                <a:cs typeface="Arial" pitchFamily="34" charset="0"/>
              </a:rPr>
              <a:t> = 0,50 η 50% ΠΕΡΙΠΟΥ.</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rgbClr val="FFFF00"/>
                </a:solidFill>
                <a:latin typeface="Arial" pitchFamily="34" charset="0"/>
                <a:cs typeface="Arial" pitchFamily="34" charset="0"/>
              </a:rPr>
              <a:t> ΑΤΜΟΣΤΡΟΒΙΛΟΣ ΑΝΤΙΔΡΑΣΕΩΣ</a:t>
            </a:r>
            <a:br>
              <a:rPr lang="el-GR" sz="2400" b="1" u="sng" dirty="0">
                <a:solidFill>
                  <a:srgbClr val="FFFF00"/>
                </a:solidFill>
                <a:latin typeface="Arial" pitchFamily="34" charset="0"/>
                <a:cs typeface="Arial" pitchFamily="34" charset="0"/>
              </a:rPr>
            </a:br>
            <a:r>
              <a:rPr lang="el-GR" sz="2400" b="1" u="sng" dirty="0">
                <a:solidFill>
                  <a:srgbClr val="FFFF00"/>
                </a:solidFill>
                <a:latin typeface="Arial" pitchFamily="34" charset="0"/>
                <a:cs typeface="Arial" pitchFamily="34" charset="0"/>
              </a:rPr>
              <a:t>ΔΙΑΓΡΑΜΜΑ ΠΙΕΣΕΩΣ-ΤΑΧΥΤΗΤΩΝ</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1900" b="1" dirty="0">
                <a:solidFill>
                  <a:schemeClr val="tx1"/>
                </a:solidFill>
                <a:latin typeface="Arial" pitchFamily="34" charset="0"/>
                <a:cs typeface="Arial" pitchFamily="34" charset="0"/>
              </a:rPr>
              <a:t>ΣΤΟΥΣ </a:t>
            </a:r>
            <a:r>
              <a:rPr lang="el-GR" sz="1900" b="1" dirty="0">
                <a:solidFill>
                  <a:srgbClr val="FF0000"/>
                </a:solidFill>
                <a:latin typeface="Arial" pitchFamily="34" charset="0"/>
                <a:cs typeface="Arial" pitchFamily="34" charset="0"/>
              </a:rPr>
              <a:t>ΑΤΜΟΣΤΡΟΒΙΛΟΥΣ ΑΝΤΙΔΡΑΣΕΩΣ</a:t>
            </a:r>
            <a:r>
              <a:rPr lang="el-GR" sz="1900" b="1" dirty="0">
                <a:solidFill>
                  <a:schemeClr val="tx1"/>
                </a:solidFill>
                <a:latin typeface="Arial" pitchFamily="34" charset="0"/>
                <a:cs typeface="Arial" pitchFamily="34" charset="0"/>
              </a:rPr>
              <a:t>, ΣΤΗΝ ΠΡΑΓΜΑΤΙΚΟΤΗΤΑ </a:t>
            </a:r>
            <a:r>
              <a:rPr lang="el-GR" sz="1900" b="1" dirty="0">
                <a:solidFill>
                  <a:srgbClr val="FF0000"/>
                </a:solidFill>
                <a:latin typeface="Arial" pitchFamily="34" charset="0"/>
                <a:cs typeface="Arial" pitchFamily="34" charset="0"/>
              </a:rPr>
              <a:t>ΔΕΝ ΧΡΗΣΙΜΟΠΟΙΟΥΜΕ ΑΚΡΟΦΥΣΙΑ</a:t>
            </a:r>
            <a:r>
              <a:rPr lang="el-GR" sz="1900" b="1" dirty="0">
                <a:solidFill>
                  <a:schemeClr val="tx1"/>
                </a:solidFill>
                <a:latin typeface="Arial" pitchFamily="34" charset="0"/>
                <a:cs typeface="Arial" pitchFamily="34" charset="0"/>
              </a:rPr>
              <a:t>, </a:t>
            </a:r>
            <a:r>
              <a:rPr lang="el-GR" sz="1900" b="1" u="sng" dirty="0">
                <a:solidFill>
                  <a:srgbClr val="7030A0"/>
                </a:solidFill>
                <a:latin typeface="Arial" pitchFamily="34" charset="0"/>
                <a:cs typeface="Arial" pitchFamily="34" charset="0"/>
              </a:rPr>
              <a:t>ΑΛΛΑ ΣΤΑΘΕΡΑ ΠΤΕΡΥΓΙΑ ΑΝΤΙΔΡΑΣΕΩΣ</a:t>
            </a:r>
            <a:r>
              <a:rPr lang="el-GR" sz="1900" b="1" dirty="0">
                <a:solidFill>
                  <a:schemeClr val="tx1"/>
                </a:solidFill>
                <a:latin typeface="Arial" pitchFamily="34" charset="0"/>
                <a:cs typeface="Arial" pitchFamily="34" charset="0"/>
              </a:rPr>
              <a:t>, ΤΑ ΟΠΟΙΑ ΕΝΕΡΓΟΥΝ ΣΑΝ ΑΚΡΟΦΥΣΙΑ. </a:t>
            </a:r>
          </a:p>
          <a:p>
            <a:pPr marL="216000" indent="-216000" algn="l">
              <a:buClr>
                <a:srgbClr val="FF0000"/>
              </a:buClr>
              <a:buFont typeface="Wingdings" pitchFamily="2" charset="2"/>
              <a:buChar char="Ø"/>
            </a:pPr>
            <a:r>
              <a:rPr lang="el-GR" sz="1900" b="1" dirty="0">
                <a:solidFill>
                  <a:schemeClr val="tx1"/>
                </a:solidFill>
                <a:latin typeface="Arial" pitchFamily="34" charset="0"/>
                <a:cs typeface="Arial" pitchFamily="34" charset="0"/>
              </a:rPr>
              <a:t>ΕΚΕΙ Ο ΑΤΜΟΣ ΕΚΤΟΝΩΝΕΤΑΙ ΚΑΙ ΑΠΟΚΤΑ ΜΕΓΑΛΗ ΤΑΧΥΤΗΤΑ, ΠΟΛΥ ΜΕΓΑΛΥΤΕΡΗ ΑΠ'ΟΣΗ ΧΡΕΙΑΖΕΤΑΙ ΘΕΩΡΗΤΙΚΑ ΓΙΑ ΝΑ ΕΙΣΕΛΘΕΙ ΣΤΗΝ ΚΙΝΗΤΗ ΠΤΕΡΥΓΩΣΗ ΑΝΤΙΔΡΑΣΕΩΣ. </a:t>
            </a:r>
          </a:p>
          <a:p>
            <a:pPr marL="216000" indent="-216000" algn="l">
              <a:buClr>
                <a:srgbClr val="FF0000"/>
              </a:buClr>
              <a:buFont typeface="Wingdings" pitchFamily="2" charset="2"/>
              <a:buChar char="Ø"/>
            </a:pPr>
            <a:r>
              <a:rPr lang="el-GR" sz="1900" b="1" dirty="0">
                <a:solidFill>
                  <a:schemeClr val="tx1"/>
                </a:solidFill>
                <a:latin typeface="Arial" pitchFamily="34" charset="0"/>
                <a:cs typeface="Arial" pitchFamily="34" charset="0"/>
              </a:rPr>
              <a:t>ΕΤΣΙ ΛΟΓΩ ΤΗΣ ΤΑΧΥΤΗΤΑΣ ΤΟΥ ΠΑΡΑΓΕΙ ΑΡΧΙΚΑ ΜΕΣΑ ΣΤΑ ΚΙΝΗΤΑ ΠΤΕΡΥΓΙΑ ΤΟ ΕΡΓΟ ΔΡΑΣΕΩΣ ΚΑΙ ΧΑΝΕΙ ΜΕΡΟΣ ΤΗΣ ΤΑΧΥΤΗΤΑΣ ΤΟΥ. ΚΑΤΟΠΙΝ ΟΜΩΣ ΕΚΤΟΝΩΝΕΤΑΙ ΜΕΣΑ ΣΤΑ ΚΙΝΗΤΑ ΠΤΕΡΥΓΙΑ ΑΝΤΙΔΡΑΣΕΩΣ, ΠΑΡΑΓΟΝΤΑΣ ΕΤΣΙ ΤΟ ΕΡΓΟ ΑΝΤΙΔΡΑΣΕΩΣ.</a:t>
            </a:r>
          </a:p>
          <a:p>
            <a:pPr marL="216000" indent="-216000" algn="l">
              <a:buClr>
                <a:srgbClr val="FF0000"/>
              </a:buClr>
              <a:buFont typeface="Wingdings" pitchFamily="2" charset="2"/>
              <a:buChar char="Ø"/>
            </a:pPr>
            <a:r>
              <a:rPr lang="el-GR" sz="1900" b="1" dirty="0">
                <a:solidFill>
                  <a:srgbClr val="FF0000"/>
                </a:solidFill>
                <a:latin typeface="Arial" pitchFamily="34" charset="0"/>
                <a:cs typeface="Arial" pitchFamily="34" charset="0"/>
              </a:rPr>
              <a:t>ΒΓΑΙΝΟΝΤΑΣ ΑΠΟ ΤΑ ΚΙΝΗΤΑ ΠΤΕΡΥΓΙΑ ΑΝΤΙΔΡΑΣΕΩΣ </a:t>
            </a:r>
            <a:r>
              <a:rPr lang="el-GR" sz="1900" b="1" dirty="0">
                <a:solidFill>
                  <a:schemeClr val="tx1"/>
                </a:solidFill>
                <a:latin typeface="Arial" pitchFamily="34" charset="0"/>
                <a:cs typeface="Arial" pitchFamily="34" charset="0"/>
              </a:rPr>
              <a:t>ΕΙΣΕΡΧΕΤΑΙ ΜΕ ΧΑΜΗΛΗ ΤΑΧΥΤΗΤΑ ΣΤΗΝ ΕΠΟΜΕΝΗ ΣΕΙΡΑ </a:t>
            </a:r>
            <a:r>
              <a:rPr lang="el-GR" sz="1900" b="1" dirty="0">
                <a:solidFill>
                  <a:srgbClr val="FF0000"/>
                </a:solidFill>
                <a:latin typeface="Arial" pitchFamily="34" charset="0"/>
                <a:cs typeface="Arial" pitchFamily="34" charset="0"/>
              </a:rPr>
              <a:t>ΣΤΑΘΕΡΩΝ ΠΤΕΡΥΓΙΩΝ ΑΝΤΙΔΡΑΣΕΩΣ</a:t>
            </a:r>
            <a:r>
              <a:rPr lang="el-GR" sz="1900" b="1" dirty="0">
                <a:solidFill>
                  <a:schemeClr val="tx1"/>
                </a:solidFill>
                <a:latin typeface="Arial" pitchFamily="34" charset="0"/>
                <a:cs typeface="Arial" pitchFamily="34" charset="0"/>
              </a:rPr>
              <a:t>, ΟΠΟΥ ΕΚΤΟΝΩΝΕΤΑΙ ΠΑΛΙ ΚΑΙ ΑΠΟΚΤΑ ΜΕΓΑΛΗ ΤΑΧΥΤΗΤΑ. ΜΕ ΑΥΤΗΝ ΕΙΣΕΡΧΕΤΑΙ </a:t>
            </a:r>
            <a:r>
              <a:rPr lang="el-GR" sz="1900" b="1" dirty="0">
                <a:solidFill>
                  <a:srgbClr val="FF0000"/>
                </a:solidFill>
                <a:latin typeface="Arial" pitchFamily="34" charset="0"/>
                <a:cs typeface="Arial" pitchFamily="34" charset="0"/>
              </a:rPr>
              <a:t>ΣΤΑ ΕΠΟΜΕΝΑ ΚΙΝΗΤΑ ΠΤΕΡΥΓΙΑ</a:t>
            </a:r>
            <a:r>
              <a:rPr lang="el-GR" sz="1900" b="1" dirty="0">
                <a:solidFill>
                  <a:schemeClr val="tx1"/>
                </a:solidFill>
                <a:latin typeface="Arial" pitchFamily="34" charset="0"/>
                <a:cs typeface="Arial" pitchFamily="34" charset="0"/>
              </a:rPr>
              <a:t>, ΟΠΟΥ ΠΑΡΑΓΕΤΑΙ ΕΡΓΟ ΔΡΑΣΕΩΣ ΚΑΙ ΑΝΤΙΔΡΑΣΕΩΣ, ΟΠΩΣ ΚΑΙ ΠΡΟΗΓΟΥΜΕΝΩΣ, ΩΣΠΟΥ ΝΑ ΒΓΕΙ ΑΠΟ ΤΗΝ ΤΕΛΕΥΤΑΙΑ ΣΕΙΡΑ ΚΙΝΗΤΩΝ ΠΤΕΡΥΓΙΩΝ ΚΑΤΕΥΘΥΝΟΜΕΝΟΣ ΣΤΗΝ ΕΞΑΓΩΓΗ.</a:t>
            </a:r>
          </a:p>
          <a:p>
            <a:pPr algn="l"/>
            <a:endParaRPr lang="el-GR" sz="1600" b="1" dirty="0">
              <a:solidFill>
                <a:schemeClr val="tx1"/>
              </a:solidFill>
              <a:latin typeface="Arial" pitchFamily="34" charset="0"/>
              <a:cs typeface="Arial" pitchFamily="34" charset="0"/>
            </a:endParaRP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800" b="1" dirty="0">
                <a:solidFill>
                  <a:schemeClr val="tx1"/>
                </a:solidFill>
                <a:latin typeface="Arial" pitchFamily="34" charset="0"/>
                <a:cs typeface="Arial" pitchFamily="34" charset="0"/>
              </a:rPr>
              <a:t>ΣΥΜΠΕΡΑΙΝΟΥΜΕ ΟΤΙ </a:t>
            </a:r>
            <a:r>
              <a:rPr lang="el-GR" sz="2800" b="1" dirty="0">
                <a:solidFill>
                  <a:srgbClr val="FF0000"/>
                </a:solidFill>
                <a:latin typeface="Arial" pitchFamily="34" charset="0"/>
                <a:cs typeface="Arial" pitchFamily="34" charset="0"/>
              </a:rPr>
              <a:t>ΜΕΣΑ ΣΤΟ ΣΤΡΟΒΙΛΟ ΑΝΤΙΔΡΑΣΕΩΣ</a:t>
            </a:r>
            <a:r>
              <a:rPr lang="el-GR" sz="2800" b="1" dirty="0">
                <a:solidFill>
                  <a:schemeClr val="tx1"/>
                </a:solidFill>
                <a:latin typeface="Arial" pitchFamily="34" charset="0"/>
                <a:cs typeface="Arial" pitchFamily="34" charset="0"/>
              </a:rPr>
              <a:t> Η </a:t>
            </a:r>
            <a:r>
              <a:rPr lang="el-GR" sz="2800" b="1" u="sng" dirty="0">
                <a:solidFill>
                  <a:srgbClr val="7030A0"/>
                </a:solidFill>
                <a:latin typeface="Arial" pitchFamily="34" charset="0"/>
                <a:cs typeface="Arial" pitchFamily="34" charset="0"/>
              </a:rPr>
              <a:t>ΠΙΕΣΗ ΤΟΥ ΑΤΜΟΥ ΠΕΦΤΕΙ ΒΑΘΜΙΑΙΑ ΚΑΙ ΣΤΑ </a:t>
            </a:r>
            <a:r>
              <a:rPr lang="el-GR" sz="2800" b="1" u="sng" dirty="0">
                <a:solidFill>
                  <a:srgbClr val="FF0000"/>
                </a:solidFill>
                <a:latin typeface="Arial" pitchFamily="34" charset="0"/>
                <a:cs typeface="Arial" pitchFamily="34" charset="0"/>
              </a:rPr>
              <a:t>ΣΤΑΘΕΡΑ</a:t>
            </a:r>
            <a:r>
              <a:rPr lang="el-GR" sz="2800" b="1" u="sng" dirty="0">
                <a:solidFill>
                  <a:srgbClr val="7030A0"/>
                </a:solidFill>
                <a:latin typeface="Arial" pitchFamily="34" charset="0"/>
                <a:cs typeface="Arial" pitchFamily="34" charset="0"/>
              </a:rPr>
              <a:t> ΚΑΙ ΣΤΑ </a:t>
            </a:r>
            <a:r>
              <a:rPr lang="el-GR" sz="2800" b="1" u="sng" dirty="0">
                <a:solidFill>
                  <a:srgbClr val="FF0000"/>
                </a:solidFill>
                <a:latin typeface="Arial" pitchFamily="34" charset="0"/>
                <a:cs typeface="Arial" pitchFamily="34" charset="0"/>
              </a:rPr>
              <a:t>ΚΙΝΗΤΑ</a:t>
            </a:r>
            <a:r>
              <a:rPr lang="el-GR" sz="2800" b="1" u="sng" dirty="0">
                <a:solidFill>
                  <a:srgbClr val="7030A0"/>
                </a:solidFill>
                <a:latin typeface="Arial" pitchFamily="34" charset="0"/>
                <a:cs typeface="Arial" pitchFamily="34" charset="0"/>
              </a:rPr>
              <a:t> ΠΤΕΡΥΓΙΑ</a:t>
            </a:r>
            <a:r>
              <a:rPr lang="el-GR" sz="2800" b="1" dirty="0">
                <a:solidFill>
                  <a:schemeClr val="tx1"/>
                </a:solidFill>
                <a:latin typeface="Arial" pitchFamily="34" charset="0"/>
                <a:cs typeface="Arial" pitchFamily="34" charset="0"/>
              </a:rPr>
              <a:t>. </a:t>
            </a:r>
          </a:p>
          <a:p>
            <a:pPr marL="216000" indent="-216000" algn="l">
              <a:buClr>
                <a:srgbClr val="FF0000"/>
              </a:buClr>
              <a:buFont typeface="Wingdings" pitchFamily="2" charset="2"/>
              <a:buChar char="Ø"/>
            </a:pPr>
            <a:r>
              <a:rPr lang="el-GR" sz="2800" b="1" dirty="0">
                <a:solidFill>
                  <a:schemeClr val="tx1"/>
                </a:solidFill>
                <a:latin typeface="Arial" pitchFamily="34" charset="0"/>
                <a:cs typeface="Arial" pitchFamily="34" charset="0"/>
              </a:rPr>
              <a:t>ΑΝΤΙΘΕΤΑ Η </a:t>
            </a:r>
            <a:r>
              <a:rPr lang="el-GR" sz="2800" b="1" u="sng" dirty="0">
                <a:solidFill>
                  <a:srgbClr val="7030A0"/>
                </a:solidFill>
                <a:latin typeface="Arial" pitchFamily="34" charset="0"/>
                <a:cs typeface="Arial" pitchFamily="34" charset="0"/>
              </a:rPr>
              <a:t>ΤΑΧΥΤΗΤΑ ΑΥΞΑΝΕΙ ΠΡΩΤΑ ΣΤΑ </a:t>
            </a:r>
            <a:r>
              <a:rPr lang="el-GR" sz="2800" b="1" u="sng" dirty="0">
                <a:solidFill>
                  <a:srgbClr val="FF0000"/>
                </a:solidFill>
                <a:latin typeface="Arial" pitchFamily="34" charset="0"/>
                <a:cs typeface="Arial" pitchFamily="34" charset="0"/>
              </a:rPr>
              <a:t>ΣΤΑΘΕΡΑ</a:t>
            </a:r>
            <a:r>
              <a:rPr lang="el-GR" sz="2800" b="1" u="sng" dirty="0">
                <a:solidFill>
                  <a:srgbClr val="7030A0"/>
                </a:solidFill>
                <a:latin typeface="Arial" pitchFamily="34" charset="0"/>
                <a:cs typeface="Arial" pitchFamily="34" charset="0"/>
              </a:rPr>
              <a:t> ΚΑΙ ΠΕΦΤΕΙ ΥΣΤΕΡΑ ΛΟΓΩ ΔΡΑΣΕΩΣ </a:t>
            </a:r>
            <a:r>
              <a:rPr lang="el-GR" sz="2800" b="1" u="sng" dirty="0">
                <a:solidFill>
                  <a:srgbClr val="FF0000"/>
                </a:solidFill>
                <a:latin typeface="Arial" pitchFamily="34" charset="0"/>
                <a:cs typeface="Arial" pitchFamily="34" charset="0"/>
              </a:rPr>
              <a:t>ΣΤΑ ΚΙΝΗΤΑ</a:t>
            </a:r>
            <a:r>
              <a:rPr lang="el-GR" sz="2800" b="1" dirty="0">
                <a:solidFill>
                  <a:schemeClr val="tx1"/>
                </a:solidFill>
                <a:latin typeface="Arial" pitchFamily="34" charset="0"/>
                <a:cs typeface="Arial" pitchFamily="34" charset="0"/>
              </a:rPr>
              <a:t>.</a:t>
            </a:r>
            <a:r>
              <a:rPr lang="el-GR" sz="2800" dirty="0"/>
              <a:t> </a:t>
            </a:r>
            <a:r>
              <a:rPr lang="el-GR" sz="2800" b="1" dirty="0">
                <a:solidFill>
                  <a:schemeClr val="tx1"/>
                </a:solidFill>
                <a:latin typeface="Arial" pitchFamily="34" charset="0"/>
                <a:cs typeface="Arial" pitchFamily="34" charset="0"/>
              </a:rPr>
              <a:t>ΤΑΥΤΟΧΡΟΝΑ ΟΜΩΣ, ΛΟΓΩ ΕΚΤΟΝΩΣΕΩΣ ΤΟΥ ΑΤΜΟΥ ΜΕΣΑ Σ' ΑΥΤΑ (</a:t>
            </a:r>
            <a:r>
              <a:rPr lang="el-GR" sz="2800" b="1" dirty="0">
                <a:solidFill>
                  <a:srgbClr val="FF0000"/>
                </a:solidFill>
                <a:latin typeface="Arial" pitchFamily="34" charset="0"/>
                <a:cs typeface="Arial" pitchFamily="34" charset="0"/>
              </a:rPr>
              <a:t>ΚΙΝΗΤΑ ΠΤΕΡΥΓΙΑ</a:t>
            </a:r>
            <a:r>
              <a:rPr lang="el-GR" sz="2800" b="1" dirty="0">
                <a:solidFill>
                  <a:schemeClr val="tx1"/>
                </a:solidFill>
                <a:latin typeface="Arial" pitchFamily="34" charset="0"/>
                <a:cs typeface="Arial" pitchFamily="34" charset="0"/>
              </a:rPr>
              <a:t>), Η </a:t>
            </a:r>
            <a:r>
              <a:rPr lang="el-GR" sz="2800" b="1" u="sng" dirty="0">
                <a:solidFill>
                  <a:srgbClr val="7030A0"/>
                </a:solidFill>
                <a:latin typeface="Arial" pitchFamily="34" charset="0"/>
                <a:cs typeface="Arial" pitchFamily="34" charset="0"/>
              </a:rPr>
              <a:t>ΤΑΧΥΤΗΤΑ ΑΥΞΑΝΕΙ ΚΑΤΑ ΕΝΑ ΠΟΣΟΣΤΟ</a:t>
            </a:r>
            <a:r>
              <a:rPr lang="el-GR" sz="2800" b="1" dirty="0">
                <a:solidFill>
                  <a:schemeClr val="tx1"/>
                </a:solidFill>
                <a:latin typeface="Arial" pitchFamily="34" charset="0"/>
                <a:cs typeface="Arial" pitchFamily="34" charset="0"/>
              </a:rPr>
              <a:t>, ΩΣΤΕ ΜΕ ΑΥΤΗΝ ΠΟΥ ΑΠΟΜΕΝΕΙ ΝΑ ΜΠΕΙ ΣΤΗΝ ΕΠΟΜΕΝΗ ΣΤΑΘΕΡΗ ΠΤΕΡΥΓΩΣΗ.</a:t>
            </a:r>
          </a:p>
          <a:p>
            <a:pPr algn="l"/>
            <a:endParaRPr lang="el-GR" sz="1600" b="1" dirty="0">
              <a:solidFill>
                <a:schemeClr val="tx1"/>
              </a:solidFill>
              <a:latin typeface="Arial" pitchFamily="34" charset="0"/>
              <a:cs typeface="Arial" pitchFamily="34" charset="0"/>
            </a:endParaRP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b="1" u="sng" dirty="0">
                <a:solidFill>
                  <a:srgbClr val="FF0000"/>
                </a:solidFill>
                <a:latin typeface="Arial" pitchFamily="34" charset="0"/>
                <a:cs typeface="Arial" pitchFamily="34" charset="0"/>
              </a:rPr>
              <a:t>ΒΑΘΜΙΔΑ ΠΙΕΣΕΩΣ</a:t>
            </a:r>
            <a:r>
              <a:rPr lang="el-GR" b="1" dirty="0">
                <a:solidFill>
                  <a:srgbClr val="FF0000"/>
                </a:solidFill>
                <a:latin typeface="Arial" pitchFamily="34" charset="0"/>
                <a:cs typeface="Arial" pitchFamily="34" charset="0"/>
              </a:rPr>
              <a:t> </a:t>
            </a:r>
            <a:r>
              <a:rPr lang="el-GR" b="1" dirty="0">
                <a:solidFill>
                  <a:schemeClr val="tx1"/>
                </a:solidFill>
                <a:latin typeface="Arial" pitchFamily="34" charset="0"/>
                <a:cs typeface="Arial" pitchFamily="34" charset="0"/>
              </a:rPr>
              <a:t>ΣΤΟ ΣΤΡΟΒΙΛΟ ΑΝΤΙΔΡΑΣΕΩΣ ΟΝΟΜΑΖΟΥΜΕ ΚΑΘΕ ΖΕΥΓΟΣ, ΠΟΥ ΑΠΟΤΕΛΕΙΤΑΙ ΑΠΟ ΜΙΑ ΣΕΙΡΑ ΣΤΑΘΕΡΩΝ ΚΑΙ ΜΙΑ ΚΙΝΗΤΩΝ ΠΤΕΡΥΓΙΩΝ, ΠΑΡΟΛΟ ΠΟΥ Η ΠΙΕΣΗ ΠΕΦΤΕΙ ΔΥΟ ΦΟΡΕΣ ΜΕΣΑ ΣΕ ΚΑΘΕ ΒΑΘΜΙΔΑ, ΔΗΛΑΔΗ ΜΙΑ ΣΤΑ ΣΤΑΘΕΡΑ ΚΑΙ ΜΙΑ ΣΤΑ ΚΙΝΗΤΑ ΠΤΕΡΥΓΙΑ.</a:t>
            </a:r>
          </a:p>
          <a:p>
            <a:pPr marL="216000" indent="-216000" algn="l">
              <a:buClr>
                <a:srgbClr val="FF0000"/>
              </a:buClr>
              <a:buFont typeface="Wingdings" pitchFamily="2" charset="2"/>
              <a:buChar char="Ø"/>
            </a:pPr>
            <a:r>
              <a:rPr lang="el-GR" b="1" dirty="0">
                <a:solidFill>
                  <a:schemeClr val="tx1"/>
                </a:solidFill>
                <a:latin typeface="Arial" pitchFamily="34" charset="0"/>
                <a:cs typeface="Arial" pitchFamily="34" charset="0"/>
              </a:rPr>
              <a:t>ΤΟ ΔΙΑΓΡΑΜΜΑ ΠΙΕΣΕΩΣ ΤΑΧΥΤΗΤΑΣ ΣΕ ΣΤΡΟΒΙΛΟ ΜΙΑΣ ΒΑΘΜΙΔΑΣ ΦΑΙΝΕΤΑΙ ΣΤΟ ΚΑΤΩ ΜΕΡΟΣ ΤΟΥ ΣΧΗΜΑΤΟΣ.</a:t>
            </a:r>
          </a:p>
          <a:p>
            <a:pPr algn="l"/>
            <a:endParaRPr lang="el-GR" sz="1600" b="1" dirty="0">
              <a:solidFill>
                <a:schemeClr val="tx1"/>
              </a:solidFill>
              <a:latin typeface="Arial" pitchFamily="34" charset="0"/>
              <a:cs typeface="Arial" pitchFamily="34" charset="0"/>
            </a:endParaRP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69222"/>
          </a:xfrm>
          <a:solidFill>
            <a:schemeClr val="bg1"/>
          </a:solidFill>
        </p:spPr>
        <p:txBody>
          <a:bodyPr>
            <a:noAutofit/>
          </a:bodyPr>
          <a:lstStyle/>
          <a:p>
            <a:pPr algn="l"/>
            <a:endParaRPr lang="el-GR" sz="1600" b="1" dirty="0">
              <a:solidFill>
                <a:schemeClr val="tx1"/>
              </a:solidFill>
              <a:latin typeface="Arial" pitchFamily="34" charset="0"/>
              <a:cs typeface="Arial" pitchFamily="34" charset="0"/>
            </a:endParaRP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5" name="Picture"/>
          <p:cNvPicPr/>
          <p:nvPr/>
        </p:nvPicPr>
        <p:blipFill>
          <a:blip r:embed="rId3" cstate="print"/>
          <a:stretch>
            <a:fillRect/>
          </a:stretch>
        </p:blipFill>
        <p:spPr>
          <a:xfrm>
            <a:off x="2267744" y="1196752"/>
            <a:ext cx="4536504" cy="5400600"/>
          </a:xfrm>
          <a:prstGeom prst="rect">
            <a:avLst/>
          </a:prstGeom>
        </p:spPr>
      </p:pic>
      <p:sp>
        <p:nvSpPr>
          <p:cNvPr id="6" name="TextBox 5"/>
          <p:cNvSpPr txBox="1"/>
          <p:nvPr/>
        </p:nvSpPr>
        <p:spPr>
          <a:xfrm>
            <a:off x="827584" y="5877272"/>
            <a:ext cx="1381532" cy="369332"/>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ΤΑΧΥΤΗΤΑ</a:t>
            </a:r>
          </a:p>
        </p:txBody>
      </p:sp>
      <p:sp>
        <p:nvSpPr>
          <p:cNvPr id="7" name="TextBox 6"/>
          <p:cNvSpPr txBox="1"/>
          <p:nvPr/>
        </p:nvSpPr>
        <p:spPr>
          <a:xfrm>
            <a:off x="2195736" y="4149080"/>
            <a:ext cx="444352" cy="369332"/>
          </a:xfrm>
          <a:prstGeom prst="rect">
            <a:avLst/>
          </a:prstGeom>
          <a:noFill/>
        </p:spPr>
        <p:txBody>
          <a:bodyPr wrap="none" rtlCol="0">
            <a:spAutoFit/>
          </a:bodyPr>
          <a:lstStyle/>
          <a:p>
            <a:r>
              <a:rPr lang="el-GR" b="1" dirty="0"/>
              <a:t>Ρα</a:t>
            </a:r>
          </a:p>
        </p:txBody>
      </p:sp>
      <p:sp>
        <p:nvSpPr>
          <p:cNvPr id="8" name="TextBox 7"/>
          <p:cNvSpPr txBox="1"/>
          <p:nvPr/>
        </p:nvSpPr>
        <p:spPr>
          <a:xfrm>
            <a:off x="1403648" y="4221088"/>
            <a:ext cx="758541" cy="369332"/>
          </a:xfrm>
          <a:prstGeom prst="rect">
            <a:avLst/>
          </a:prstGeom>
          <a:noFill/>
        </p:spPr>
        <p:txBody>
          <a:bodyPr wrap="none" rtlCol="0">
            <a:spAutoFit/>
          </a:bodyPr>
          <a:lstStyle/>
          <a:p>
            <a:r>
              <a:rPr lang="el-GR" b="1" dirty="0">
                <a:solidFill>
                  <a:srgbClr val="FF0000"/>
                </a:solidFill>
              </a:rPr>
              <a:t>ΠΙΕΣΗ</a:t>
            </a:r>
          </a:p>
        </p:txBody>
      </p:sp>
      <p:sp>
        <p:nvSpPr>
          <p:cNvPr id="9" name="TextBox 8"/>
          <p:cNvSpPr txBox="1"/>
          <p:nvPr/>
        </p:nvSpPr>
        <p:spPr>
          <a:xfrm>
            <a:off x="1691680" y="1268760"/>
            <a:ext cx="1324402" cy="646331"/>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ΣΤΑΘΕΡΑ</a:t>
            </a:r>
          </a:p>
          <a:p>
            <a:r>
              <a:rPr lang="el-GR" b="1" dirty="0">
                <a:solidFill>
                  <a:srgbClr val="FF0000"/>
                </a:solidFill>
                <a:latin typeface="Arial" pitchFamily="34" charset="0"/>
                <a:cs typeface="Arial" pitchFamily="34" charset="0"/>
              </a:rPr>
              <a:t>ΠΤΕΡΥΓΙΑ</a:t>
            </a:r>
          </a:p>
        </p:txBody>
      </p:sp>
      <p:sp>
        <p:nvSpPr>
          <p:cNvPr id="10" name="TextBox 9"/>
          <p:cNvSpPr txBox="1"/>
          <p:nvPr/>
        </p:nvSpPr>
        <p:spPr>
          <a:xfrm>
            <a:off x="6516216" y="1052736"/>
            <a:ext cx="2243435" cy="369332"/>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ΚΙΝΗΤΑ ΠΤΕΡΥΓΙΑ</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ΓΙΑ ΝΑ </a:t>
            </a:r>
            <a:r>
              <a:rPr lang="el-GR" sz="2200" b="1" dirty="0">
                <a:solidFill>
                  <a:srgbClr val="FF0000"/>
                </a:solidFill>
                <a:latin typeface="Arial" pitchFamily="34" charset="0"/>
                <a:cs typeface="Arial" pitchFamily="34" charset="0"/>
              </a:rPr>
              <a:t>ΠΕΡΙΟΡΙΣΟ</a:t>
            </a:r>
            <a:r>
              <a:rPr lang="en-US" sz="2200" b="1" dirty="0">
                <a:solidFill>
                  <a:srgbClr val="FF0000"/>
                </a:solidFill>
                <a:latin typeface="Arial" pitchFamily="34" charset="0"/>
                <a:cs typeface="Arial" pitchFamily="34" charset="0"/>
              </a:rPr>
              <a:t>Y</a:t>
            </a:r>
            <a:r>
              <a:rPr lang="el-GR" sz="2200" b="1" dirty="0">
                <a:solidFill>
                  <a:srgbClr val="FF0000"/>
                </a:solidFill>
                <a:latin typeface="Arial" pitchFamily="34" charset="0"/>
                <a:cs typeface="Arial" pitchFamily="34" charset="0"/>
              </a:rPr>
              <a:t>ΜΕ ΤΟΝ ΑΡΙΘΜΟ ΣΤΡΟΦΩΝ ΣΤΟΥΣ ΣΤΡΟΒΙΛΟΥΣ ΑΝΤΙΔΡΑΣΕΩΣ</a:t>
            </a:r>
            <a:r>
              <a:rPr lang="el-GR" sz="2200" b="1" dirty="0">
                <a:solidFill>
                  <a:schemeClr val="tx1"/>
                </a:solidFill>
                <a:latin typeface="Arial" pitchFamily="34" charset="0"/>
                <a:cs typeface="Arial" pitchFamily="34" charset="0"/>
              </a:rPr>
              <a:t>, ΠΡΟΚΑΛΟΥΜΕ ΤΗΝ ΠΤΩΣΗ ΤΗΣ ΠΙΕΣΕΩΣ ΤΟΥ ΑΤΜΟΥ ΛΙΓΟ-ΛΙΓΟ ΚΑΙ ΣΕ ΠΟΛΛΕΣ ΒΑΘΜΙΔΕΣ. </a:t>
            </a:r>
            <a:endParaRPr lang="en-US" sz="2200" b="1" dirty="0">
              <a:solidFill>
                <a:schemeClr val="tx1"/>
              </a:solidFill>
              <a:latin typeface="Arial" pitchFamily="34" charset="0"/>
              <a:cs typeface="Arial" pitchFamily="34" charset="0"/>
            </a:endParaRP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Η ΠΤΩΣΗ ΠΙΕΣΕΩΣ ΣΤΟΥΣ ΣΥΓΧΡΟΝΟΥΣ ΣΤΡΟΒΙΛΟΥΣ, ΚΑΘΕ ΦΟΡΑ ΠΟΥ Ο ΑΤΜΟΣ ΠΕΡΝΑ ΑΠΟ ΜΙΑ ΚΙΝΗΤΗ η ΣΤΑΘΕΡΗ ΠΤΕΡΥΓΩΣΗ, ΕΙΝΑΙ ΠΕΡΙΠΟΥ ΙΣΗ ΜΕ 0</a:t>
            </a:r>
            <a:r>
              <a:rPr lang="en-US" sz="2200" b="1" dirty="0">
                <a:solidFill>
                  <a:schemeClr val="tx1"/>
                </a:solidFill>
                <a:latin typeface="Arial" pitchFamily="34" charset="0"/>
                <a:cs typeface="Arial" pitchFamily="34" charset="0"/>
              </a:rPr>
              <a:t>,</a:t>
            </a:r>
            <a:r>
              <a:rPr lang="el-GR" sz="2200" b="1" dirty="0">
                <a:solidFill>
                  <a:schemeClr val="tx1"/>
                </a:solidFill>
                <a:latin typeface="Arial" pitchFamily="34" charset="0"/>
                <a:cs typeface="Arial" pitchFamily="34" charset="0"/>
              </a:rPr>
              <a:t>1-0,2 </a:t>
            </a:r>
            <a:r>
              <a:rPr lang="en-US" sz="2200" b="1" dirty="0">
                <a:solidFill>
                  <a:schemeClr val="tx1"/>
                </a:solidFill>
                <a:latin typeface="Arial" pitchFamily="34" charset="0"/>
                <a:cs typeface="Arial" pitchFamily="34" charset="0"/>
              </a:rPr>
              <a:t>bar</a:t>
            </a:r>
            <a:r>
              <a:rPr lang="el-GR" sz="2200" b="1" dirty="0">
                <a:solidFill>
                  <a:schemeClr val="tx1"/>
                </a:solidFill>
                <a:latin typeface="Arial" pitchFamily="34" charset="0"/>
                <a:cs typeface="Arial" pitchFamily="34" charset="0"/>
              </a:rPr>
              <a:t>. ΕΤΣΙ ΑΚΟΜΗ ΚΑΙ ΓΙΑ ΜΙΚΡΗ ΜΟΝΟ ΔΙΑΦΟΡΑ ΠΙΕΣΕΩΣ ΤΟΥ ΑΤΜΟΥ ΑΠΟ ΤΗΝ ΕΙΣΑΓΩΓΗ ΩΣ ΤΗΝ ΕΞΑΓΩΓΗ ΤΟΥ ΑΠΟ ΤΟ ΣΤΡΟΒΙΛΟ, ΑΝΑΓΚΑΖΟΜΑΣΤΕ ΝΑ ΕΧΟΜΕ ΜΕΓΑΛΟ ΑΡΙΘΜΟ ΒΑΘΜΙΔΩΝ.</a:t>
            </a: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ΑΠΟ ΑΥΤΑ ΣΥΜΠΕΡΑΙΝΟΜΕ ΟΤΙ </a:t>
            </a:r>
            <a:r>
              <a:rPr lang="el-GR" sz="2200" b="1" dirty="0">
                <a:solidFill>
                  <a:srgbClr val="FF0000"/>
                </a:solidFill>
                <a:latin typeface="Arial" pitchFamily="34" charset="0"/>
                <a:cs typeface="Arial" pitchFamily="34" charset="0"/>
              </a:rPr>
              <a:t>ΣΤΟ ΣΤΡΟΒΙΛΟ ΑΝΤΙΔΡΑΣΕΩΣ</a:t>
            </a:r>
            <a:r>
              <a:rPr lang="el-GR" sz="2200" b="1" dirty="0">
                <a:solidFill>
                  <a:schemeClr val="tx1"/>
                </a:solidFill>
                <a:latin typeface="Arial" pitchFamily="34" charset="0"/>
                <a:cs typeface="Arial" pitchFamily="34" charset="0"/>
              </a:rPr>
              <a:t> </a:t>
            </a:r>
            <a:r>
              <a:rPr lang="el-GR" sz="2200" b="1" u="sng" dirty="0">
                <a:solidFill>
                  <a:srgbClr val="FF0000"/>
                </a:solidFill>
                <a:latin typeface="Arial" pitchFamily="34" charset="0"/>
                <a:cs typeface="Arial" pitchFamily="34" charset="0"/>
              </a:rPr>
              <a:t>ΠΡΕΠΕΙ ΝΑ ΥΠΑΡΧΕΙ ΜΕΓΑΛΟΣ ΑΡΙΘΜΟΣ ΠΤΕΡΥΓΩΣΕΩΝ</a:t>
            </a:r>
            <a:r>
              <a:rPr lang="el-GR" sz="2200" b="1" dirty="0">
                <a:solidFill>
                  <a:schemeClr val="tx1"/>
                </a:solidFill>
                <a:latin typeface="Arial" pitchFamily="34" charset="0"/>
                <a:cs typeface="Arial" pitchFamily="34" charset="0"/>
              </a:rPr>
              <a:t>. ΟΙ ΠΤΕΡΥΓΩΣΕΙΣ ΟΜΩΣ, ΓΙΑ ΤΕΧΝΙΚΟΥΣ ΛΟΓΟΥΣ, ΔΕΝ ΠΡΕΠΕΙ ΝΑ ΤΟΠΟΘΕΤΟΥΝΤΑΙ ΣΕ ΧΩΡΙΣΤΟΥΣ ΤΡΟΧΟΥΣ Η ΚΑΘΕΜΙΑ. ΓΙ' ΑΥΤΟ </a:t>
            </a:r>
            <a:r>
              <a:rPr lang="el-GR" sz="2200" b="1" dirty="0">
                <a:solidFill>
                  <a:srgbClr val="FF0000"/>
                </a:solidFill>
                <a:latin typeface="Arial" pitchFamily="34" charset="0"/>
                <a:cs typeface="Arial" pitchFamily="34" charset="0"/>
              </a:rPr>
              <a:t>ΔΙΑΜΟΡΦΩΝΕΤΑΙ ΤΟ ΣΤΡΟΦΕΙΟ ΤΟΥ ΣΕ ΚΥΛΙΝΔΡΟ</a:t>
            </a:r>
            <a:r>
              <a:rPr lang="el-GR" sz="2200" b="1" dirty="0">
                <a:solidFill>
                  <a:schemeClr val="tx1"/>
                </a:solidFill>
                <a:latin typeface="Arial" pitchFamily="34" charset="0"/>
                <a:cs typeface="Arial" pitchFamily="34" charset="0"/>
              </a:rPr>
              <a:t>, ΠΟΥ ΚΑΛΕΙΤΑΙ </a:t>
            </a:r>
            <a:r>
              <a:rPr lang="el-GR" sz="2200" b="1" u="sng" dirty="0">
                <a:solidFill>
                  <a:srgbClr val="7030A0"/>
                </a:solidFill>
                <a:latin typeface="Arial" pitchFamily="34" charset="0"/>
                <a:cs typeface="Arial" pitchFamily="34" charset="0"/>
              </a:rPr>
              <a:t>ΤΥΜΠΑΝΟ ΤΟΥ ΣΤΡΟΒΙΛΟΥ ΑΝΤΙΔΡΑΣΕΩΣ</a:t>
            </a:r>
            <a:r>
              <a:rPr lang="el-GR" sz="2200" b="1" dirty="0">
                <a:solidFill>
                  <a:schemeClr val="tx1"/>
                </a:solidFill>
                <a:latin typeface="Arial" pitchFamily="34" charset="0"/>
                <a:cs typeface="Arial" pitchFamily="34" charset="0"/>
              </a:rPr>
              <a:t>.</a:t>
            </a:r>
          </a:p>
          <a:p>
            <a:pPr algn="l"/>
            <a:endParaRPr lang="el-GR" sz="1600" b="1" dirty="0">
              <a:solidFill>
                <a:schemeClr val="tx1"/>
              </a:solidFill>
              <a:latin typeface="Arial" pitchFamily="34" charset="0"/>
              <a:cs typeface="Arial" pitchFamily="34" charset="0"/>
            </a:endParaRP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r>
              <a:rPr lang="el-GR" sz="2200" b="1" u="sng" dirty="0">
                <a:solidFill>
                  <a:srgbClr val="FF0000"/>
                </a:solidFill>
                <a:latin typeface="Arial" pitchFamily="34" charset="0"/>
                <a:cs typeface="Arial" pitchFamily="34" charset="0"/>
              </a:rPr>
              <a:t>ΕΚΤΟΝΩΤΙΚΗ ΔΙΑΒΑΘΜΙΣΗ </a:t>
            </a:r>
          </a:p>
          <a:p>
            <a:pPr algn="l"/>
            <a:r>
              <a:rPr lang="el-GR" sz="2200" b="1" dirty="0">
                <a:solidFill>
                  <a:schemeClr val="tx1"/>
                </a:solidFill>
                <a:latin typeface="Arial" pitchFamily="34" charset="0"/>
                <a:cs typeface="Arial" pitchFamily="34" charset="0"/>
              </a:rPr>
              <a:t>ΕΙΝΑΙ ΦΑΝΕΡΟ ΑΠΟ ΤΗΝ ΕΞΙΣΩΣΗ ΣΥΝΕΧΕΙΑΣ ΤΗΣ ΡΟΗΣ ΤΟΥ ΑΤΜΟΥ ΟΤΙ </a:t>
            </a:r>
            <a:r>
              <a:rPr lang="el-GR" sz="2200" b="1" dirty="0">
                <a:solidFill>
                  <a:srgbClr val="FF0000"/>
                </a:solidFill>
                <a:latin typeface="Arial" pitchFamily="34" charset="0"/>
                <a:cs typeface="Arial" pitchFamily="34" charset="0"/>
              </a:rPr>
              <a:t>ΟΣΟ ΠΡΟΧΩΡΟΥΜΕ ΣΤΙΣ ΒΑΘΜΙΔΕΣ</a:t>
            </a:r>
            <a:r>
              <a:rPr lang="el-GR" sz="2200" b="1" dirty="0">
                <a:solidFill>
                  <a:schemeClr val="tx1"/>
                </a:solidFill>
                <a:latin typeface="Arial" pitchFamily="34" charset="0"/>
                <a:cs typeface="Arial" pitchFamily="34" charset="0"/>
              </a:rPr>
              <a:t>, </a:t>
            </a:r>
            <a:r>
              <a:rPr lang="el-GR" sz="2200" b="1" dirty="0">
                <a:solidFill>
                  <a:srgbClr val="FF0000"/>
                </a:solidFill>
                <a:latin typeface="Arial" pitchFamily="34" charset="0"/>
                <a:cs typeface="Arial" pitchFamily="34" charset="0"/>
              </a:rPr>
              <a:t>ΤΟΣΟ ΟΙ ΔΙΑΣΤΑΣΕΙΣ ΤΩΝ ΠΤΕΡΥΓΙΩΝ, ΣΤΑΘΕΡΩΝ ΚΑΙ ΚΙΝΗΤΩΝ, </a:t>
            </a:r>
            <a:r>
              <a:rPr lang="el-GR" sz="2200" b="1" u="sng" dirty="0">
                <a:solidFill>
                  <a:srgbClr val="FF0000"/>
                </a:solidFill>
                <a:latin typeface="Arial" pitchFamily="34" charset="0"/>
                <a:cs typeface="Arial" pitchFamily="34" charset="0"/>
              </a:rPr>
              <a:t>ΠΡΕΠΕΙ</a:t>
            </a:r>
            <a:r>
              <a:rPr lang="el-GR" sz="2200" b="1" dirty="0">
                <a:solidFill>
                  <a:srgbClr val="FF0000"/>
                </a:solidFill>
                <a:latin typeface="Arial" pitchFamily="34" charset="0"/>
                <a:cs typeface="Arial" pitchFamily="34" charset="0"/>
              </a:rPr>
              <a:t> ΝΑ ΜΕΓΑΛΩΝΟΥΝ</a:t>
            </a:r>
            <a:r>
              <a:rPr lang="el-GR" sz="2200" b="1" dirty="0">
                <a:solidFill>
                  <a:schemeClr val="tx1"/>
                </a:solidFill>
                <a:latin typeface="Arial" pitchFamily="34" charset="0"/>
                <a:cs typeface="Arial" pitchFamily="34" charset="0"/>
              </a:rPr>
              <a:t>.</a:t>
            </a:r>
          </a:p>
          <a:p>
            <a:pPr algn="l"/>
            <a:r>
              <a:rPr lang="el-GR" sz="2200" b="1" dirty="0">
                <a:solidFill>
                  <a:schemeClr val="tx1"/>
                </a:solidFill>
                <a:latin typeface="Arial" pitchFamily="34" charset="0"/>
                <a:cs typeface="Arial" pitchFamily="34" charset="0"/>
              </a:rPr>
              <a:t>ΘΕΩΡΗΤΙΚΑ ΘΑ ΕΠΡΕΠΕ ΤΑ ΠΤΕΡΥΓΙΑ ΜΙΑΣ ΒΑΘΜΙΔΑΣ ΝΑ ΕΙΝΑΙ ΜΕΓΑΛΥΤΕΡΑ ΑΠΟ ΤΑ ΠΤΕΡΥΓΙΑ ΤΗΣ ΠΡΟΗΓΟΥΜΕΝΗΣ, ΠΟΥ ΘΑ ΑΠΑΙΤΟΥΣΕ ΙΔΙΑΙΤΕΡΑ ΠΤΕΡΥΓΙΑ ΓΙΑ ΚΑΘΕ ΒΑΘΜΙΔΑ. ΕΠΕΙΔΗ ΟΜΩΣ ΑΥΤΟ ΔΕΝ ΕΙΝΑΙ ΠΡΑΚΤΙΚΑ ΔΥΝΑΤΟ ΜΙΑ ΚΑΙ ΤΑ ΠΤΕΡΥΓΙΑ ΚΑΤΑΣΚΕΥΑΖΟΝΤΑΙ ΣΕ ΤΥΠΟΠΟΙΗΜΕΝΕΣ ΔΙΑΣΤΑΣΕΙΣ, ΑΝΑΓΚΑΖΟΜΑΣΤΕ ΝΑ ΥΠΟΔΙΑΙΡΟΥΜΕ ΤΙΣ ΒΑΘΜΙΔΕΣ ΠΙΕΣΕΩΣ ΣΕ ΟΜΑΔΕΣ. </a:t>
            </a:r>
          </a:p>
          <a:p>
            <a:pPr algn="l"/>
            <a:r>
              <a:rPr lang="el-GR" sz="2200" b="1" dirty="0">
                <a:solidFill>
                  <a:schemeClr val="tx1"/>
                </a:solidFill>
                <a:latin typeface="Arial" pitchFamily="34" charset="0"/>
                <a:cs typeface="Arial" pitchFamily="34" charset="0"/>
              </a:rPr>
              <a:t>ΚΑΘΕΜΙΑ ΑΠ' ΑΥΤΕΣ ΑΠΟΤΕΛΕΙΤΑΙ ΑΠΟ ΠΤΕΡΥΓΩΣΕΙΣ ΜΕ ΠΤΕΡΥΓΙΑ ΤΟΥ ΙΔΙΟΥ ΤΥΠΟΠΟΙΗΜΕΝΟΥ ΜΕΓΕΘΟΥΣ. ΚΑΘΕ ΟΜΑΔΑ ΟΝΟΜΑΖΕΤΑΙ </a:t>
            </a:r>
            <a:r>
              <a:rPr lang="el-GR" sz="2200" b="1" u="sng" dirty="0">
                <a:solidFill>
                  <a:srgbClr val="FF0000"/>
                </a:solidFill>
                <a:latin typeface="Arial" pitchFamily="34" charset="0"/>
                <a:cs typeface="Arial" pitchFamily="34" charset="0"/>
              </a:rPr>
              <a:t>ΕΚΤΟΝΩΤΙΚΗ ΔΙΑΒΑΘΜΙΣΗ</a:t>
            </a:r>
            <a:r>
              <a:rPr lang="el-GR" sz="2200" b="1" dirty="0">
                <a:solidFill>
                  <a:schemeClr val="tx1"/>
                </a:solidFill>
                <a:latin typeface="Arial" pitchFamily="34" charset="0"/>
                <a:cs typeface="Arial" pitchFamily="34" charset="0"/>
              </a:rPr>
              <a:t>.</a:t>
            </a:r>
          </a:p>
          <a:p>
            <a:pPr algn="l"/>
            <a:endParaRPr lang="el-GR" sz="1600" b="1" dirty="0">
              <a:solidFill>
                <a:schemeClr val="tx1"/>
              </a:solidFill>
              <a:latin typeface="Arial" pitchFamily="34" charset="0"/>
              <a:cs typeface="Arial" pitchFamily="34" charset="0"/>
            </a:endParaRP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514350" indent="-514350" algn="l">
              <a:buClr>
                <a:srgbClr val="FF0000"/>
              </a:buClr>
              <a:buFont typeface="Wingdings" pitchFamily="2" charset="2"/>
              <a:buChar char="Ø"/>
            </a:pPr>
            <a:r>
              <a:rPr lang="el-GR" sz="3000" b="1" u="sng" dirty="0">
                <a:solidFill>
                  <a:srgbClr val="FF0000"/>
                </a:solidFill>
                <a:latin typeface="Arial" pitchFamily="34" charset="0"/>
                <a:cs typeface="Arial" pitchFamily="34" charset="0"/>
              </a:rPr>
              <a:t>ΤΟ ΤΥΜΠΑΝΟ</a:t>
            </a:r>
            <a:r>
              <a:rPr lang="el-GR" sz="3000" b="1" dirty="0">
                <a:solidFill>
                  <a:srgbClr val="FF0000"/>
                </a:solidFill>
                <a:latin typeface="Arial" pitchFamily="34" charset="0"/>
                <a:cs typeface="Arial" pitchFamily="34" charset="0"/>
              </a:rPr>
              <a:t> ΜΠΟΡΕΙ</a:t>
            </a:r>
            <a:r>
              <a:rPr lang="el-GR" sz="3000" b="1" dirty="0">
                <a:solidFill>
                  <a:schemeClr val="tx1"/>
                </a:solidFill>
                <a:latin typeface="Arial" pitchFamily="34" charset="0"/>
                <a:cs typeface="Arial" pitchFamily="34" charset="0"/>
              </a:rPr>
              <a:t> ΝΑ ΕΧΕΙ </a:t>
            </a:r>
            <a:r>
              <a:rPr lang="el-GR" sz="3000" b="1" dirty="0">
                <a:solidFill>
                  <a:srgbClr val="FF0000"/>
                </a:solidFill>
                <a:latin typeface="Arial" pitchFamily="34" charset="0"/>
                <a:cs typeface="Arial" pitchFamily="34" charset="0"/>
              </a:rPr>
              <a:t>ΤΗΝ ΙΔΙΑ ΔΙΑΜΕΤΡΟ ΣΕ ΟΛΟ ΤΟ ΜΗΚΟΣ ΤΟΥ</a:t>
            </a:r>
            <a:r>
              <a:rPr lang="el-GR" sz="3000" b="1" dirty="0">
                <a:solidFill>
                  <a:schemeClr val="tx1"/>
                </a:solidFill>
                <a:latin typeface="Arial" pitchFamily="34" charset="0"/>
                <a:cs typeface="Arial" pitchFamily="34" charset="0"/>
              </a:rPr>
              <a:t>, ΚΑΤΑΣΚΕΥΑΖΕΤΑΙ ΟΜΩΣ ΣΤΙΣ ΠΕΡΙΣΣΟΤΕΡΕΣ ΠΕΡΙΠΤΩΣΕΙΣ </a:t>
            </a:r>
            <a:r>
              <a:rPr lang="el-GR" sz="3000" b="1" dirty="0">
                <a:solidFill>
                  <a:srgbClr val="FF0000"/>
                </a:solidFill>
                <a:latin typeface="Arial" pitchFamily="34" charset="0"/>
                <a:cs typeface="Arial" pitchFamily="34" charset="0"/>
              </a:rPr>
              <a:t>ΜΕ ΔΙΑΦΟΡΕΤΙΚΕΣ ΔΙΑΜΕΤΡΟΥΣ ΚΑΤΑ ΤΜΗΜΑΤΑ</a:t>
            </a:r>
            <a:r>
              <a:rPr lang="el-GR" sz="3000" b="1" dirty="0">
                <a:solidFill>
                  <a:schemeClr val="tx1"/>
                </a:solidFill>
                <a:latin typeface="Arial" pitchFamily="34" charset="0"/>
                <a:cs typeface="Arial" pitchFamily="34" charset="0"/>
              </a:rPr>
              <a:t>, ΠΟΥ ΑΝΤΙΣΤΟΙΧΟΥΝ ΣΤΙΣ ΟΜΑΔΕΣ ΠΤΕΡΥΓΩΣΕΩΣ.</a:t>
            </a:r>
          </a:p>
          <a:p>
            <a:pPr marL="514350" indent="-514350" algn="l">
              <a:buClr>
                <a:srgbClr val="FF0000"/>
              </a:buClr>
              <a:buFont typeface="Wingdings" pitchFamily="2" charset="2"/>
              <a:buChar char="Ø"/>
            </a:pPr>
            <a:r>
              <a:rPr lang="el-GR" sz="3000" b="1" u="sng" dirty="0">
                <a:solidFill>
                  <a:srgbClr val="FF0000"/>
                </a:solidFill>
                <a:latin typeface="Arial" pitchFamily="34" charset="0"/>
                <a:cs typeface="Arial" pitchFamily="34" charset="0"/>
              </a:rPr>
              <a:t>ΤΟ ΚΕΛΥΦΟΣ</a:t>
            </a:r>
            <a:r>
              <a:rPr lang="el-GR" sz="3000" b="1" dirty="0">
                <a:solidFill>
                  <a:schemeClr val="tx1"/>
                </a:solidFill>
                <a:latin typeface="Arial" pitchFamily="34" charset="0"/>
                <a:cs typeface="Arial" pitchFamily="34" charset="0"/>
              </a:rPr>
              <a:t> ΔΙΑΜΟΡΦΩΝΕΤΑΙ ΑΝΑΛΟΓΑ ΜΕ ΤΟ </a:t>
            </a:r>
            <a:r>
              <a:rPr lang="el-GR" sz="3000" b="1" dirty="0">
                <a:solidFill>
                  <a:srgbClr val="FF0000"/>
                </a:solidFill>
                <a:latin typeface="Arial" pitchFamily="34" charset="0"/>
                <a:cs typeface="Arial" pitchFamily="34" charset="0"/>
              </a:rPr>
              <a:t>ΤΥΜΠΑΝΟ ΚΑΙ ΤΑ ΥΨΗ ΤΩΝ ΠΤΕΡΥΓΙΩΝ</a:t>
            </a:r>
            <a:r>
              <a:rPr lang="el-GR" sz="3000" b="1" dirty="0">
                <a:solidFill>
                  <a:schemeClr val="tx1"/>
                </a:solidFill>
                <a:latin typeface="Arial" pitchFamily="34" charset="0"/>
                <a:cs typeface="Arial" pitchFamily="34" charset="0"/>
              </a:rPr>
              <a:t> ΚΑΙ ΦΕΡΕΙ ΕΣΩΤΕΡΙΚΑ ΤΙΣ ΣΤΑΘΕΡΕΣ ΠΤΕΡΥΓΩΣΕΙΣ</a:t>
            </a:r>
            <a:r>
              <a:rPr lang="el-GR" sz="3000" b="1" i="1" dirty="0">
                <a:solidFill>
                  <a:schemeClr val="tx1"/>
                </a:solidFill>
                <a:latin typeface="Arial" pitchFamily="34" charset="0"/>
                <a:cs typeface="Arial" pitchFamily="34" charset="0"/>
              </a:rPr>
              <a:t> </a:t>
            </a:r>
            <a:r>
              <a:rPr lang="el-GR" sz="3000" b="1" dirty="0">
                <a:solidFill>
                  <a:schemeClr val="tx1"/>
                </a:solidFill>
                <a:latin typeface="Arial" pitchFamily="34" charset="0"/>
                <a:cs typeface="Arial" pitchFamily="34" charset="0"/>
              </a:rPr>
              <a:t>ΟΛΙΚΗΣ ΠΡΟΣΒΟΛΗΣ.</a:t>
            </a:r>
          </a:p>
          <a:p>
            <a:pPr algn="l"/>
            <a:endParaRPr lang="el-GR" sz="1600" b="1" dirty="0">
              <a:solidFill>
                <a:schemeClr val="tx1"/>
              </a:solidFill>
              <a:latin typeface="Arial" pitchFamily="34" charset="0"/>
              <a:cs typeface="Arial" pitchFamily="34" charset="0"/>
            </a:endParaRP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a:solidFill>
                <a:schemeClr val="tx1"/>
              </a:solidFill>
              <a:latin typeface="Arial Black" pitchFamily="34" charset="0"/>
            </a:endParaRPr>
          </a:p>
          <a:p>
            <a:pPr algn="l"/>
            <a:r>
              <a:rPr lang="el-GR" sz="2400" b="1" dirty="0">
                <a:solidFill>
                  <a:schemeClr val="tx1"/>
                </a:solidFill>
                <a:latin typeface="Arial Black" pitchFamily="34" charset="0"/>
              </a:rPr>
              <a:t>ΜΕ ΤΟΝ ΟΡΟ </a:t>
            </a:r>
            <a:r>
              <a:rPr lang="el-GR" sz="2400" b="1" dirty="0">
                <a:solidFill>
                  <a:srgbClr val="FF0000"/>
                </a:solidFill>
                <a:latin typeface="Arial Black" pitchFamily="34" charset="0"/>
              </a:rPr>
              <a:t>ΑΝΤΙΔΡΑΣΗ</a:t>
            </a:r>
            <a:r>
              <a:rPr lang="el-GR" sz="2400" b="1" dirty="0">
                <a:solidFill>
                  <a:schemeClr val="tx1"/>
                </a:solidFill>
                <a:latin typeface="Arial Black" pitchFamily="34" charset="0"/>
              </a:rPr>
              <a:t> ΕΝΝΟΟΥΜΕ ΤΗ ΔΥΝΑΜΗ ΠΟΥ ΠΡΟΚΥΠΤΕΙ ΑΠΟ ΤΗΝ ΕΚΤΟΝΩΣΗ ΤΟΥ ΑΤΜΟΥ ΜΕΣΑ ΣΤΑ ΑΥΛΑΚΙΑ ΠΟΥ ΣΧΗΜΑΤΙΖΟΝΤΑΙ ΑΝΑΜΕΣΑ ΣΕ ΔΙΑΔΟΧΙΚΑ ΚΙΝΗΤΑ ΠΤΕΡΥΓΙΑ ΠΡΟΣΑΡΜΟΣΜΕΝΑ ΣΕ ΚΑΤΑΛΛΗΛΟ ΤΥΜΠΑΝΟ, ΠΟΥ ΚΑΙ ΑΥΤΟ ΕΙΝΑΙ ΠΡΟΣΑΡΜΟΣΜΕΝΟ ΣΕ ΠΕΡΙΣΤΡΕΦΟΜΕΝΟ ΑΞΟΝΑ.</a:t>
            </a:r>
          </a:p>
          <a:p>
            <a:pPr algn="l"/>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a:solidFill>
                  <a:schemeClr val="bg1"/>
                </a:solidFill>
                <a:latin typeface="Arial Black" pitchFamily="34" charset="0"/>
              </a:rPr>
              <a:t> </a:t>
            </a:r>
            <a:r>
              <a:rPr lang="el-GR" sz="2400" b="1" u="sng" dirty="0">
                <a:solidFill>
                  <a:schemeClr val="bg1"/>
                </a:solidFill>
                <a:latin typeface="Arial Black" pitchFamily="34" charset="0"/>
              </a:rPr>
              <a:t>Η ΕΝΝΟΙΑ ΤΗΣ ΔΡΑΣΕΩΣ ΚΑΙ ΑΝΤΙΔΡΑΣΕΩΣ ΣΤΟΥΣ ΑΤΜΟΣΤΡΟΒΙΛΟΥΣ</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algn="l"/>
            <a:r>
              <a:rPr lang="el-GR" sz="2000" b="1" dirty="0">
                <a:solidFill>
                  <a:schemeClr val="tx1"/>
                </a:solidFill>
                <a:latin typeface="Arial" pitchFamily="34" charset="0"/>
                <a:cs typeface="Arial" pitchFamily="34" charset="0"/>
              </a:rPr>
              <a:t>ΤΟ ΣΧΗΜΑ ΠΑΡΙΣΤΑΝΕΙ ΣΤΡΟΒΙΛΟ ΑΝΤΙΔΡΑΣΕΩΣ ΣΕ ΤΟΜΗ</a:t>
            </a:r>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ΑΤΜΟΣΤΡΟΒΙΛΟ ΑΝΤΙΔΡΑΣΕΩΣ 5 ΒΑΘΜΙΔΩΝ, ΜΕ ΤΥΜΠΑΝΟ ΣΤΑΘΕΡΗΣ ΔΙΑΜΕΤΡΟΥ ΚΑΙ ΚΕΛΥΦΟΣ ΜΕ ΚΛΙΜΑΚΩΤΗ ΑΥΞΗΣΗ ΤΗΣ ΔΙΑΜΕΤΡΟΥ ΑΝΑΛΟΓΑ ΜΕ ΤΑ ΥΨΗ ΤΩΝ ΠΤΕΡΥΓΙΩΝ.</a:t>
            </a:r>
            <a:endParaRPr lang="en-US" sz="2000" b="1" dirty="0">
              <a:solidFill>
                <a:schemeClr val="tx1"/>
              </a:solidFill>
              <a:latin typeface="Arial" pitchFamily="34" charset="0"/>
              <a:cs typeface="Arial" pitchFamily="34" charset="0"/>
            </a:endParaRPr>
          </a:p>
          <a:p>
            <a:pPr algn="l"/>
            <a:r>
              <a:rPr lang="el-GR" sz="2000" b="1" dirty="0">
                <a:solidFill>
                  <a:schemeClr val="tx1"/>
                </a:solidFill>
                <a:latin typeface="Arial" pitchFamily="34" charset="0"/>
                <a:cs typeface="Arial" pitchFamily="34" charset="0"/>
              </a:rPr>
              <a:t>Σ' ΑΥΤΟ ΔΙΑΚΡΙΝΟΝΤΑΙ Η ΕΙΣΑΓΩΓΗ ΤΟΥ ΑΤΜΟΥ, ΟΙ ΣΤΑΘΕΡΕΣ (Σ, ΩΣ Σ</a:t>
            </a:r>
            <a:r>
              <a:rPr lang="el-GR" sz="2000" b="1" baseline="-25000" dirty="0">
                <a:solidFill>
                  <a:schemeClr val="tx1"/>
                </a:solidFill>
                <a:latin typeface="Arial" pitchFamily="34" charset="0"/>
                <a:cs typeface="Arial" pitchFamily="34" charset="0"/>
              </a:rPr>
              <a:t>5</a:t>
            </a:r>
            <a:r>
              <a:rPr lang="el-GR" sz="2000" b="1" dirty="0">
                <a:solidFill>
                  <a:schemeClr val="tx1"/>
                </a:solidFill>
                <a:latin typeface="Arial" pitchFamily="34" charset="0"/>
                <a:cs typeface="Arial" pitchFamily="34" charset="0"/>
              </a:rPr>
              <a:t>) ΠΤΕΡΥΓΩΣΕΙΣ ΣΤΟ ΕΣΩΤΕΡΙΚΟ ΤΟΥ ΚΕΛΥΦΟΥΣ, ΟΙ ΚΙΝΗΤΕΣ (Κ, ΩΣ Κ</a:t>
            </a:r>
            <a:r>
              <a:rPr lang="el-GR" sz="2000" b="1" baseline="-25000" dirty="0">
                <a:solidFill>
                  <a:schemeClr val="tx1"/>
                </a:solidFill>
                <a:latin typeface="Arial" pitchFamily="34" charset="0"/>
                <a:cs typeface="Arial" pitchFamily="34" charset="0"/>
              </a:rPr>
              <a:t>5</a:t>
            </a:r>
            <a:r>
              <a:rPr lang="el-GR" sz="2000" b="1" dirty="0">
                <a:solidFill>
                  <a:schemeClr val="tx1"/>
                </a:solidFill>
                <a:latin typeface="Arial" pitchFamily="34" charset="0"/>
                <a:cs typeface="Arial" pitchFamily="34" charset="0"/>
              </a:rPr>
              <a:t>) ΠΤΕΡΥΓΩΣΕΙΣ ΠΑΝΩ ΣΤΟ ΤΥΜΠΑΝΟ ΚΑΙ ΤΕΛΟΣ Η ΕΞΑΓΩΓΗ ΤΟΥ ΑΤΜΟΥ ΑΠΟ ΤΟ ΑΛΛΟ ΑΚΡΟ.</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image177"/>
          <p:cNvPicPr>
            <a:picLocks noChangeAspect="1" noChangeArrowheads="1"/>
          </p:cNvPicPr>
          <p:nvPr/>
        </p:nvPicPr>
        <p:blipFill>
          <a:blip r:embed="rId3" cstate="print"/>
          <a:srcRect/>
          <a:stretch>
            <a:fillRect/>
          </a:stretch>
        </p:blipFill>
        <p:spPr bwMode="auto">
          <a:xfrm>
            <a:off x="4644008" y="1124744"/>
            <a:ext cx="4104456" cy="5400600"/>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573016"/>
            <a:ext cx="8712968" cy="3096344"/>
          </a:xfrm>
          <a:solidFill>
            <a:schemeClr val="bg1"/>
          </a:solidFill>
        </p:spPr>
        <p:txBody>
          <a:bodyPr>
            <a:noAutofit/>
          </a:bodyPr>
          <a:lstStyle/>
          <a:p>
            <a:pPr algn="l"/>
            <a:r>
              <a:rPr lang="el-GR" sz="1800" b="1" dirty="0">
                <a:solidFill>
                  <a:schemeClr val="tx1"/>
                </a:solidFill>
                <a:latin typeface="Arial" pitchFamily="34" charset="0"/>
                <a:cs typeface="Arial" pitchFamily="34" charset="0"/>
              </a:rPr>
              <a:t>ΟΙ ΕΠΙ ΜΕΡΟΥΣ </a:t>
            </a:r>
            <a:r>
              <a:rPr lang="el-GR" sz="1800" b="1" u="sng" dirty="0">
                <a:solidFill>
                  <a:srgbClr val="FF0000"/>
                </a:solidFill>
                <a:latin typeface="Arial" pitchFamily="34" charset="0"/>
                <a:cs typeface="Arial" pitchFamily="34" charset="0"/>
              </a:rPr>
              <a:t>ΑΞΟΝΙΚΕΣ ΩΘΗΣΕΙΣ</a:t>
            </a:r>
            <a:r>
              <a:rPr lang="el-GR" sz="1800" b="1" dirty="0">
                <a:solidFill>
                  <a:srgbClr val="FF0000"/>
                </a:solidFill>
                <a:latin typeface="Arial" pitchFamily="34" charset="0"/>
                <a:cs typeface="Arial" pitchFamily="34" charset="0"/>
              </a:rPr>
              <a:t> </a:t>
            </a:r>
            <a:r>
              <a:rPr lang="el-GR" sz="1800" b="1" dirty="0">
                <a:solidFill>
                  <a:schemeClr val="tx1"/>
                </a:solidFill>
                <a:latin typeface="Arial" pitchFamily="34" charset="0"/>
                <a:cs typeface="Arial" pitchFamily="34" charset="0"/>
              </a:rPr>
              <a:t>ΑΘΡΟΙΖΟΝΤΑΙ ΚΑΙ ΔΙΝΟΥΝ ΤΗ ΣΥΝΟΛΙΚΗ ΑΞΟΝΙΚΗ ΩΘΗΣΗ ΤΟΥ ΣΤΡΟΦΕΙΟΥ ΠΡΟΣ ΤΗΝ ΚΑΤΕΥΘΥΝΣΗ ΕΞΟΔΟΥ ΤΟΥ ΑΤΜΟΥ. ΓΙΑ ΝΑ ΤΗΝ ΑΝΤΙΣΤΑΘΜΙΣΟΥΜΕ, ΧΡΗΣΙΜΟΠΟΙΟΥΜΕ ΕΙΔΙΚΗ ΔΙΑΤΑΞΗ ΣΤΟ ΜΠΡΟΣΤΙΝΟ ΜΕΡΟΣ ΤΟΥ ΣΤΡΟΒΙΛΟΥ, ΠΟΥ ΟΝΟΜΑΖΕΤΑΙ</a:t>
            </a:r>
            <a:r>
              <a:rPr lang="el-GR" sz="1800" b="1" i="1" dirty="0">
                <a:solidFill>
                  <a:schemeClr val="tx1"/>
                </a:solidFill>
                <a:latin typeface="Arial" pitchFamily="34" charset="0"/>
                <a:cs typeface="Arial" pitchFamily="34" charset="0"/>
              </a:rPr>
              <a:t> </a:t>
            </a:r>
            <a:r>
              <a:rPr lang="el-GR" sz="1800" b="1" u="sng" dirty="0">
                <a:solidFill>
                  <a:srgbClr val="FF0000"/>
                </a:solidFill>
                <a:latin typeface="Arial" pitchFamily="34" charset="0"/>
                <a:cs typeface="Arial" pitchFamily="34" charset="0"/>
              </a:rPr>
              <a:t>ΑΕΡΓΟΣΤΡΟΦΕΙΟ</a:t>
            </a:r>
            <a:r>
              <a:rPr lang="el-GR" sz="1800" b="1" i="1" dirty="0">
                <a:solidFill>
                  <a:schemeClr val="tx1"/>
                </a:solidFill>
                <a:latin typeface="Arial" pitchFamily="34" charset="0"/>
                <a:cs typeface="Arial" pitchFamily="34" charset="0"/>
              </a:rPr>
              <a:t>.</a:t>
            </a:r>
            <a:endParaRPr lang="el-GR" sz="1800" b="1" dirty="0">
              <a:solidFill>
                <a:schemeClr val="tx1"/>
              </a:solidFill>
              <a:latin typeface="Arial" pitchFamily="34" charset="0"/>
              <a:cs typeface="Arial" pitchFamily="34" charset="0"/>
            </a:endParaRPr>
          </a:p>
          <a:p>
            <a:pPr algn="l"/>
            <a:r>
              <a:rPr lang="el-GR" sz="1800" b="1" dirty="0">
                <a:solidFill>
                  <a:schemeClr val="tx1"/>
                </a:solidFill>
                <a:latin typeface="Arial" pitchFamily="34" charset="0"/>
                <a:cs typeface="Arial" pitchFamily="34" charset="0"/>
              </a:rPr>
              <a:t>ΔΙΑΜΟΡΦΩΝΟΜΕ ΔΗΛΑΔΗ ΤΟ ΜΠΡΟΣΤΙΝΟ ΑΚΡΟ ΤΟΥ ΣΤΡΟΦΕΙΟΥ ΣΕ ΔΙΑΜΕΤΡΟ ΜΕΓΑΛΥΤΕΡΗ ΑΠΟ ΤΗ ΔΙΑΜΕΤΡΟ ΤΟΥ ΤΥΜΠΑΝΟΥ, ΩΣΤΕ ΝΑ ΔΗΜΙΟΥΡΓΗΣΟΜΕ ΜΙΑ ΔΑΚΤΥΛΙΟΕΙΔΗ ΕΠΙΦΑΝΕΙΑ. Η ΕΠΙΦΑΝΕΙΑ ΑΥΤΗ ΔΕΧΕΤΑΙ ΤΗΝ ΠΙΕΣΗ ΤΟΥ ΑΤΜΟΥ ΜΕ ΚΑΤΕΥΘΥΝΣΗ ΑΝΤΙΘΕΤΗ ΑΠΟ ΚΕΙΝΗ ΤΗΣ ΡΟΗΣ ΤΟΥ, ΔΗΛΑΔΗ ΑΝΤΙΘΕΤΗ ΑΠΟ ΤΗΝ ΑΞΟΝΙΚΗ ΩΘΗΣΗ. ΕΤΣΙ ΔΗΜΙΟΥΡΓΕΙΤΑΙ ΜΙΑ ΔΥΝΑΜΗ ΑΝΤΙΘΕΤΗ ΜΕ ΣΚΟΠΟ ΝΑ ΤΗΝ ΙΣΟΡΡΟΠΗΣΕΙ.</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image178"/>
          <p:cNvPicPr>
            <a:picLocks noChangeAspect="1" noChangeArrowheads="1"/>
          </p:cNvPicPr>
          <p:nvPr/>
        </p:nvPicPr>
        <p:blipFill>
          <a:blip r:embed="rId3" cstate="print"/>
          <a:srcRect/>
          <a:stretch>
            <a:fillRect/>
          </a:stretch>
        </p:blipFill>
        <p:spPr bwMode="auto">
          <a:xfrm>
            <a:off x="1331640" y="1052736"/>
            <a:ext cx="6768752" cy="2448272"/>
          </a:xfrm>
          <a:prstGeom prst="rect">
            <a:avLst/>
          </a:prstGeom>
          <a:noFill/>
          <a:ln w="9525">
            <a:noFill/>
            <a:miter lim="800000"/>
            <a:headEnd/>
            <a:tailEnd/>
          </a:ln>
        </p:spPr>
      </p:pic>
      <p:sp>
        <p:nvSpPr>
          <p:cNvPr id="6" name="Down Arrow 5"/>
          <p:cNvSpPr/>
          <p:nvPr/>
        </p:nvSpPr>
        <p:spPr>
          <a:xfrm rot="13358730">
            <a:off x="5199378" y="216765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573016"/>
            <a:ext cx="8712968" cy="3096344"/>
          </a:xfrm>
          <a:solidFill>
            <a:schemeClr val="bg1"/>
          </a:solidFill>
        </p:spPr>
        <p:txBody>
          <a:bodyPr>
            <a:noAutofit/>
          </a:bodyPr>
          <a:lstStyle/>
          <a:p>
            <a:pPr algn="l"/>
            <a:r>
              <a:rPr lang="el-GR" sz="2000" b="1" dirty="0">
                <a:solidFill>
                  <a:schemeClr val="tx1"/>
                </a:solidFill>
                <a:latin typeface="Arial" pitchFamily="34" charset="0"/>
                <a:cs typeface="Arial" pitchFamily="34" charset="0"/>
              </a:rPr>
              <a:t>ΜΕΤΑΞΥ ΤΗΣ ΚΥΛΙΝΔΡΙΚΗΣ ΕΠΙΦΑΝΕΙΑΣ ΤΟΥ </a:t>
            </a:r>
            <a:r>
              <a:rPr lang="el-GR" sz="2000" b="1" dirty="0">
                <a:solidFill>
                  <a:srgbClr val="FF0000"/>
                </a:solidFill>
                <a:latin typeface="Arial" pitchFamily="34" charset="0"/>
                <a:cs typeface="Arial" pitchFamily="34" charset="0"/>
              </a:rPr>
              <a:t>ΑΕΡΓΟΣΤΡΟΦΕΙΟΥ</a:t>
            </a:r>
            <a:r>
              <a:rPr lang="el-GR" sz="2000" b="1" dirty="0">
                <a:solidFill>
                  <a:schemeClr val="tx1"/>
                </a:solidFill>
                <a:latin typeface="Arial" pitchFamily="34" charset="0"/>
                <a:cs typeface="Arial" pitchFamily="34" charset="0"/>
              </a:rPr>
              <a:t> ΚΑΙ ΤΗΣ ΕΠΙΦΑΝΕΙΑΣ ΤΟΥ ΚΕΛΥΦΟΥΣ ΣΧΗΜΑΤΙΖΕΤΑΙ</a:t>
            </a:r>
            <a:r>
              <a:rPr lang="el-GR" sz="2000" b="1" i="1" dirty="0">
                <a:solidFill>
                  <a:schemeClr val="tx1"/>
                </a:solidFill>
                <a:latin typeface="Arial" pitchFamily="34" charset="0"/>
                <a:cs typeface="Arial" pitchFamily="34" charset="0"/>
              </a:rPr>
              <a:t> </a:t>
            </a:r>
            <a:r>
              <a:rPr lang="el-GR" sz="2000" b="1" u="sng" dirty="0">
                <a:solidFill>
                  <a:srgbClr val="FF0000"/>
                </a:solidFill>
                <a:latin typeface="Arial" pitchFamily="34" charset="0"/>
                <a:cs typeface="Arial" pitchFamily="34" charset="0"/>
              </a:rPr>
              <a:t>ΛΑΒΥΡΙΝΘΟΣ</a:t>
            </a:r>
            <a:r>
              <a:rPr lang="el-GR" sz="2000" b="1" i="1" dirty="0">
                <a:solidFill>
                  <a:schemeClr val="tx1"/>
                </a:solidFill>
                <a:latin typeface="Arial" pitchFamily="34" charset="0"/>
                <a:cs typeface="Arial" pitchFamily="34" charset="0"/>
              </a:rPr>
              <a:t>.</a:t>
            </a:r>
            <a:r>
              <a:rPr lang="el-GR" sz="2000" b="1" dirty="0">
                <a:solidFill>
                  <a:schemeClr val="tx1"/>
                </a:solidFill>
                <a:latin typeface="Arial" pitchFamily="34" charset="0"/>
                <a:cs typeface="Arial" pitchFamily="34" charset="0"/>
              </a:rPr>
              <a:t> ΑΥΤΟΣ ΕΜΠΟΔΙΖΕΙ ΤΗ ΔΙΟΔΟ ΤΟΥ ΑΤΜΟΥ, ΓΙΑΤΙ ΣΤΟ ΜΠΡΟΣΤΙΝΟ ΧΩΡΟ Α ΠΡΕΠΕΙ ΝΑ ΕΠΙΚΡΑΤΕΙ ΧΑΜΗΛΗ ΠΙΕΣΗ η ΙΣΗ ΜΕ ΤΗΝ ΠΙΕΣΗ ΤΗΣ ΕΞΑΓΩΓΗΣ ΤΟΥ ΑΤΜΟΥ. ΑΥΤΟ ΕΠΙΤΥΓΧΑΝΕΤΑΙ ΜΕ ΤΟ </a:t>
            </a:r>
            <a:r>
              <a:rPr lang="el-GR" sz="2000" b="1" dirty="0">
                <a:solidFill>
                  <a:srgbClr val="7030A0"/>
                </a:solidFill>
                <a:latin typeface="Arial" pitchFamily="34" charset="0"/>
                <a:cs typeface="Arial" pitchFamily="34" charset="0"/>
              </a:rPr>
              <a:t>ΣΩΛΗΝΑ ΕΞΙΣΩΣΕΩΣ</a:t>
            </a:r>
            <a:r>
              <a:rPr lang="el-GR" sz="2000" b="1" dirty="0">
                <a:solidFill>
                  <a:schemeClr val="tx1"/>
                </a:solidFill>
                <a:latin typeface="Arial" pitchFamily="34" charset="0"/>
                <a:cs typeface="Arial" pitchFamily="34" charset="0"/>
              </a:rPr>
              <a:t>, ΠΟΥ ΦΕΡΝΕΙ ΣΕ ΕΠΙΚΟΙΝΩΝΙΑ ΤΟ ΜΠΡΟΣΤΙΝΟ ΧΩΡΟ Α ΤΟΥ ΑΕΡΓΟΣΤΡΟΦΕΙΟΥ ΜΕ ΤΟ ΧΩΡΟ Β, ΠΟΥ ΣΥΓΚΟΙΝΩΝΕΙ ΜΕ ΤΗΝ ΕΞΑΓΩΓΗ. ΣΕ ΑΛΛΕΣ ΠΕΡΙΠΤΩΣΕΙΣ Ο ΧΩΡΟΣ Α ΣΥΓΚΟΙΝΩΝΕΙ ΑΠΕΥΘΕΙΑΣ ΜΕΣΑ ΑΠΟ ΤΟ ΕΣΩΤΕΡΙΚΟ ΤΟΥ ΤΥΜΠΑΝΟΥ ΤΟ ΟΠΟΙΟ ΤΟΤΕ ΚΑΤΑΣΚΕΥΑΖΕΤΑΙ ΚΟΙΛΟ.</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image178"/>
          <p:cNvPicPr>
            <a:picLocks noChangeAspect="1" noChangeArrowheads="1"/>
          </p:cNvPicPr>
          <p:nvPr/>
        </p:nvPicPr>
        <p:blipFill>
          <a:blip r:embed="rId3" cstate="print"/>
          <a:srcRect/>
          <a:stretch>
            <a:fillRect/>
          </a:stretch>
        </p:blipFill>
        <p:spPr bwMode="auto">
          <a:xfrm>
            <a:off x="1331640" y="1052736"/>
            <a:ext cx="6768752" cy="2448272"/>
          </a:xfrm>
          <a:prstGeom prst="rect">
            <a:avLst/>
          </a:prstGeom>
          <a:noFill/>
          <a:ln w="9525">
            <a:noFill/>
            <a:miter lim="800000"/>
            <a:headEnd/>
            <a:tailEnd/>
          </a:ln>
        </p:spPr>
      </p:pic>
      <p:sp>
        <p:nvSpPr>
          <p:cNvPr id="6" name="Down Arrow 5"/>
          <p:cNvSpPr/>
          <p:nvPr/>
        </p:nvSpPr>
        <p:spPr>
          <a:xfrm rot="13358730">
            <a:off x="5199378" y="2167650"/>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buClr>
                <a:srgbClr val="FF0000"/>
              </a:buClr>
            </a:pPr>
            <a:r>
              <a:rPr lang="el-GR" sz="3600" b="1" dirty="0">
                <a:solidFill>
                  <a:schemeClr val="tx1"/>
                </a:solidFill>
                <a:latin typeface="Arial" pitchFamily="34" charset="0"/>
                <a:cs typeface="Arial" pitchFamily="34" charset="0"/>
              </a:rPr>
              <a:t>ΤΟ </a:t>
            </a:r>
            <a:r>
              <a:rPr lang="el-GR" sz="3600" b="1" dirty="0">
                <a:solidFill>
                  <a:srgbClr val="FF0000"/>
                </a:solidFill>
                <a:latin typeface="Arial" pitchFamily="34" charset="0"/>
                <a:cs typeface="Arial" pitchFamily="34" charset="0"/>
              </a:rPr>
              <a:t>ΑΕΡΓΟΣΤΡΟΦΕΙΟ</a:t>
            </a:r>
            <a:r>
              <a:rPr lang="el-GR" sz="3600" b="1" dirty="0">
                <a:solidFill>
                  <a:schemeClr val="tx1"/>
                </a:solidFill>
                <a:latin typeface="Arial" pitchFamily="34" charset="0"/>
                <a:cs typeface="Arial" pitchFamily="34" charset="0"/>
              </a:rPr>
              <a:t> ΣΤΟΥΣ ΣΤΡΟΒΙΛΟΥΣ ΑΝΤΙΔΡΑΣΕΩΣ </a:t>
            </a:r>
            <a:r>
              <a:rPr lang="el-GR" sz="3600" b="1" dirty="0">
                <a:solidFill>
                  <a:srgbClr val="FF0000"/>
                </a:solidFill>
                <a:latin typeface="Arial" pitchFamily="34" charset="0"/>
                <a:cs typeface="Arial" pitchFamily="34" charset="0"/>
              </a:rPr>
              <a:t>ΕΙΝΑΙ ΑΠΑΡΑΙΤΗΤΟ</a:t>
            </a:r>
            <a:r>
              <a:rPr lang="el-GR" sz="3600" b="1" dirty="0">
                <a:solidFill>
                  <a:schemeClr val="tx1"/>
                </a:solidFill>
                <a:latin typeface="Arial" pitchFamily="34" charset="0"/>
                <a:cs typeface="Arial" pitchFamily="34" charset="0"/>
              </a:rPr>
              <a:t>, ΓΙΑΤΙ ΕΧΟΥΝ ΜΕΓΑΛΗ ΑΞΟΝΙΚΗ ΩΘΗΣΗ ΓΙΑ ΤΗΝ ΑΝΤΙΣΤΑΘΜΙΣΗ ΤΗΣ ΟΠΟΙΑΣ ΧΡΕΙΑΖΕΤΑΙ ΜΕΓΑΛΟΣ </a:t>
            </a:r>
            <a:r>
              <a:rPr lang="el-GR" sz="3600" b="1" dirty="0">
                <a:solidFill>
                  <a:srgbClr val="7030A0"/>
                </a:solidFill>
                <a:latin typeface="Arial" pitchFamily="34" charset="0"/>
                <a:cs typeface="Arial" pitchFamily="34" charset="0"/>
              </a:rPr>
              <a:t>ΤΡΙΒΕΑΣ ΙΣΟΡΡΟΠΗΣΕΩΣ</a:t>
            </a:r>
            <a:r>
              <a:rPr lang="el-GR" sz="3600" b="1" dirty="0">
                <a:solidFill>
                  <a:schemeClr val="tx1"/>
                </a:solidFill>
                <a:latin typeface="Arial" pitchFamily="34" charset="0"/>
                <a:cs typeface="Arial" pitchFamily="34" charset="0"/>
              </a:rPr>
              <a:t>. ΧΡΗΣΙΜΟΠΟΙΩΝΤΑΣ ΤΟ ΑΕΡΓΟΣΤΡΟΦΕΙΟ ΟΙ ΔΙΑΣΤΑΣΕΙΣ ΑΥΤΟΥ ΜΙΚΡΑΙΝΟΥΝ ΠΟΛΥ.</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4800" b="1" dirty="0">
              <a:solidFill>
                <a:schemeClr val="tx1"/>
              </a:solidFill>
              <a:latin typeface="Arial" pitchFamily="34" charset="0"/>
              <a:cs typeface="Arial" pitchFamily="34" charset="0"/>
            </a:endParaRPr>
          </a:p>
          <a:p>
            <a:pPr algn="l"/>
            <a:r>
              <a:rPr lang="el-GR" sz="4800" b="1" dirty="0">
                <a:solidFill>
                  <a:schemeClr val="tx1"/>
                </a:solidFill>
                <a:latin typeface="Arial" pitchFamily="34" charset="0"/>
                <a:cs typeface="Arial" pitchFamily="34" charset="0"/>
              </a:rPr>
              <a:t>ΤΗΝ </a:t>
            </a:r>
            <a:r>
              <a:rPr lang="el-GR" sz="4800" b="1" dirty="0">
                <a:solidFill>
                  <a:srgbClr val="FF0000"/>
                </a:solidFill>
                <a:latin typeface="Arial" pitchFamily="34" charset="0"/>
                <a:cs typeface="Arial" pitchFamily="34" charset="0"/>
              </a:rPr>
              <a:t>ΑΞΟΝΙΚΗ ΩΘΗΣΗ </a:t>
            </a:r>
            <a:r>
              <a:rPr lang="el-GR" sz="4800" b="1" dirty="0">
                <a:solidFill>
                  <a:schemeClr val="tx1"/>
                </a:solidFill>
                <a:latin typeface="Arial" pitchFamily="34" charset="0"/>
                <a:cs typeface="Arial" pitchFamily="34" charset="0"/>
              </a:rPr>
              <a:t>ΤΗΝ ΕΞΟΥΔΕΤΕΡΩΝΟΥΜΕ ΚΑΙ ΜΕ ΤΗΝ ΚΑΤΑΣΚΕΥΗ ΤΩΝ ΛΕΓΟΜΕΝΩΝ ΣΤΡΟΒΙΛΩΝ </a:t>
            </a:r>
            <a:r>
              <a:rPr lang="el-GR" sz="4800" b="1" u="sng" dirty="0">
                <a:solidFill>
                  <a:srgbClr val="FF0000"/>
                </a:solidFill>
                <a:latin typeface="Arial" pitchFamily="34" charset="0"/>
                <a:cs typeface="Arial" pitchFamily="34" charset="0"/>
              </a:rPr>
              <a:t>ΔΙΠΛΗΣ ΡΟΗΣ</a:t>
            </a:r>
            <a:r>
              <a:rPr lang="el-GR" sz="4800" b="1" dirty="0">
                <a:solidFill>
                  <a:schemeClr val="tx1"/>
                </a:solidFill>
                <a:latin typeface="Arial" pitchFamily="34" charset="0"/>
                <a:cs typeface="Arial" pitchFamily="34" charset="0"/>
              </a:rPr>
              <a:t>.</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645024"/>
            <a:ext cx="8712968" cy="3024336"/>
          </a:xfrm>
          <a:solidFill>
            <a:schemeClr val="bg1"/>
          </a:solidFill>
        </p:spPr>
        <p:txBody>
          <a:bodyPr>
            <a:noAutofit/>
          </a:bodyPr>
          <a:lstStyle/>
          <a:p>
            <a:pPr algn="l"/>
            <a:r>
              <a:rPr lang="el-GR" sz="2100" b="1" dirty="0">
                <a:solidFill>
                  <a:schemeClr val="tx1"/>
                </a:solidFill>
                <a:latin typeface="Arial" pitchFamily="34" charset="0"/>
                <a:cs typeface="Arial" pitchFamily="34" charset="0"/>
              </a:rPr>
              <a:t>ΣΤΡΟΒΙΛΟΣ </a:t>
            </a:r>
            <a:r>
              <a:rPr lang="el-GR" sz="2100" b="1" dirty="0">
                <a:solidFill>
                  <a:srgbClr val="FF0000"/>
                </a:solidFill>
                <a:latin typeface="Arial" pitchFamily="34" charset="0"/>
                <a:cs typeface="Arial" pitchFamily="34" charset="0"/>
              </a:rPr>
              <a:t>ΑΝΤΙΔΡΑΣΕΩΣ ΔΙΠΛΗΣ ΡΟΗΣ</a:t>
            </a:r>
            <a:r>
              <a:rPr lang="el-GR" sz="2100" b="1" dirty="0">
                <a:solidFill>
                  <a:schemeClr val="tx1"/>
                </a:solidFill>
                <a:latin typeface="Arial" pitchFamily="34" charset="0"/>
                <a:cs typeface="Arial" pitchFamily="34" charset="0"/>
              </a:rPr>
              <a:t>. Σ' ΑΥΤΟΝ Ο ΑΤΜΟΣ ΕΙΣΕΡΧΕΤΑΙ ΑΠΟ ΤΟ ΜΕΣΟ ΤΟΥ ΚΕΛΥΦΟΥΣ ΚΑΙ ΕΞΕΡΧΕΤΑΙ ΠΡΟΣ ΤΟ ΨΥΓΕΙΟ ΑΠΟ ΤΑ ΔΥΟ ΑΚΡΑ ΤΟΥ. ΣΤΟ ΕΝΑ ΑΚΡΟ ΤΟΥ ΦΑΙΝΕΤΑΙ ΠΡΟΣΑΡΜΟΣΜΕΝΟΣ Ο </a:t>
            </a:r>
            <a:r>
              <a:rPr lang="el-GR" sz="2100" b="1" dirty="0">
                <a:solidFill>
                  <a:srgbClr val="FF0000"/>
                </a:solidFill>
                <a:latin typeface="Arial" pitchFamily="34" charset="0"/>
                <a:cs typeface="Arial" pitchFamily="34" charset="0"/>
              </a:rPr>
              <a:t>ΤΡΟΧΟΣ ΔΡΑΣΕΩΣ ΤΟΥ ΑΝΑΠΟΔΑ</a:t>
            </a:r>
            <a:r>
              <a:rPr lang="el-GR" sz="2100" b="1" dirty="0">
                <a:solidFill>
                  <a:schemeClr val="tx1"/>
                </a:solidFill>
                <a:latin typeface="Arial" pitchFamily="34" charset="0"/>
                <a:cs typeface="Arial" pitchFamily="34" charset="0"/>
              </a:rPr>
              <a:t>.</a:t>
            </a:r>
          </a:p>
          <a:p>
            <a:pPr algn="l"/>
            <a:r>
              <a:rPr lang="el-GR" sz="2100" b="1" dirty="0">
                <a:solidFill>
                  <a:schemeClr val="tx1"/>
                </a:solidFill>
                <a:latin typeface="Arial" pitchFamily="34" charset="0"/>
                <a:cs typeface="Arial" pitchFamily="34" charset="0"/>
              </a:rPr>
              <a:t>ΣΤΡΟΒΙΛΟΙ </a:t>
            </a:r>
            <a:r>
              <a:rPr lang="el-GR" sz="2100" b="1" dirty="0">
                <a:solidFill>
                  <a:srgbClr val="FF0000"/>
                </a:solidFill>
                <a:latin typeface="Arial" pitchFamily="34" charset="0"/>
                <a:cs typeface="Arial" pitchFamily="34" charset="0"/>
              </a:rPr>
              <a:t>ΔΙΠΛΗΣ ΡΟΗΣ </a:t>
            </a:r>
            <a:r>
              <a:rPr lang="el-GR" sz="2100" b="1" dirty="0">
                <a:solidFill>
                  <a:schemeClr val="tx1"/>
                </a:solidFill>
                <a:latin typeface="Arial" pitchFamily="34" charset="0"/>
                <a:cs typeface="Arial" pitchFamily="34" charset="0"/>
              </a:rPr>
              <a:t>ΕΙΝΑΙ ΣΥΝΗΘΩΣ ΟΙ ΣΤΡΟΒΙΛΟΙ Χ.Π. ΤΗΣ ΕΓΚΑΤΑΣΤΑΣΕΩΣ, ΠΟΥ ΕΧΟΥΝ ΑΠΑΡΑΙΤΗΤΩΣ ΜΕΓΑΛΟ ΟΓΚΟ, ΜΙΑ ΚΑΙ Ο ΑΤΜΟΣ, ΟΤΑΝ ΠΕΡΝΑ ΑΠΟ ΤΟΥΣ ΣΤΡΟΒΙΛΟΥΣ Υ.Π. η ΚΑΙ Μ.Π., ΥΦΙΣΤΑΤΑΙ ΗΔΗ ΑΡΚΕΤΗ ΕΚΤΟΝΩΣΗ.</a:t>
            </a:r>
          </a:p>
          <a:p>
            <a:endParaRPr lang="el-GR" sz="1100" dirty="0"/>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7" name="Picture"/>
          <p:cNvPicPr/>
          <p:nvPr/>
        </p:nvPicPr>
        <p:blipFill>
          <a:blip r:embed="rId3" cstate="print"/>
          <a:stretch>
            <a:fillRect/>
          </a:stretch>
        </p:blipFill>
        <p:spPr>
          <a:xfrm>
            <a:off x="1907704" y="1124744"/>
            <a:ext cx="5472608" cy="2376264"/>
          </a:xfrm>
          <a:prstGeom prst="rect">
            <a:avLst/>
          </a:prstGeom>
        </p:spPr>
      </p:pic>
      <p:cxnSp>
        <p:nvCxnSpPr>
          <p:cNvPr id="9" name="Straight Arrow Connector 8"/>
          <p:cNvCxnSpPr/>
          <p:nvPr/>
        </p:nvCxnSpPr>
        <p:spPr>
          <a:xfrm>
            <a:off x="2771800" y="3212976"/>
            <a:ext cx="360040" cy="216024"/>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24128" y="3212976"/>
            <a:ext cx="216024" cy="14401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47864" y="3212976"/>
            <a:ext cx="2454518" cy="430887"/>
          </a:xfrm>
          <a:prstGeom prst="rect">
            <a:avLst/>
          </a:prstGeom>
          <a:noFill/>
        </p:spPr>
        <p:txBody>
          <a:bodyPr wrap="none" rtlCol="0">
            <a:spAutoFit/>
          </a:bodyPr>
          <a:lstStyle/>
          <a:p>
            <a:r>
              <a:rPr lang="el-GR" sz="1100" b="1" dirty="0">
                <a:solidFill>
                  <a:srgbClr val="FF0000"/>
                </a:solidFill>
                <a:latin typeface="Arial" pitchFamily="34" charset="0"/>
                <a:cs typeface="Arial" pitchFamily="34" charset="0"/>
              </a:rPr>
              <a:t>ΕΞΑΓΩΓΗ ΣΤΡΟΒΙΛΟΥ Χ.Π. ΠΡΟΣ</a:t>
            </a:r>
          </a:p>
          <a:p>
            <a:r>
              <a:rPr lang="el-GR" sz="1100" b="1" dirty="0">
                <a:solidFill>
                  <a:srgbClr val="FF0000"/>
                </a:solidFill>
                <a:latin typeface="Arial" pitchFamily="34" charset="0"/>
                <a:cs typeface="Arial" pitchFamily="34" charset="0"/>
              </a:rPr>
              <a:t> ΣΥΜΠΥΚΝΩΤΗ</a:t>
            </a:r>
          </a:p>
        </p:txBody>
      </p:sp>
      <p:sp>
        <p:nvSpPr>
          <p:cNvPr id="17" name="TextBox 16"/>
          <p:cNvSpPr txBox="1"/>
          <p:nvPr/>
        </p:nvSpPr>
        <p:spPr>
          <a:xfrm>
            <a:off x="7092280" y="1124744"/>
            <a:ext cx="2014462" cy="461665"/>
          </a:xfrm>
          <a:prstGeom prst="rect">
            <a:avLst/>
          </a:prstGeom>
          <a:noFill/>
        </p:spPr>
        <p:txBody>
          <a:bodyPr wrap="none" rtlCol="0">
            <a:spAutoFit/>
          </a:bodyPr>
          <a:lstStyle/>
          <a:p>
            <a:r>
              <a:rPr lang="el-GR" sz="1200" b="1" dirty="0">
                <a:solidFill>
                  <a:srgbClr val="FF0000"/>
                </a:solidFill>
                <a:latin typeface="Arial" pitchFamily="34" charset="0"/>
                <a:cs typeface="Arial" pitchFamily="34" charset="0"/>
              </a:rPr>
              <a:t>ΑΤΜΟΣ ΠΡΟΣ ΣΤΡΟΒΙΛΟ</a:t>
            </a:r>
          </a:p>
          <a:p>
            <a:r>
              <a:rPr lang="el-GR" sz="1200" b="1" dirty="0">
                <a:solidFill>
                  <a:srgbClr val="FF0000"/>
                </a:solidFill>
                <a:latin typeface="Arial" pitchFamily="34" charset="0"/>
                <a:cs typeface="Arial" pitchFamily="34" charset="0"/>
              </a:rPr>
              <a:t> ΑΝΑΠΟΔΙΣΕΩΣ</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3645024"/>
            <a:ext cx="8712968" cy="3024336"/>
          </a:xfrm>
          <a:solidFill>
            <a:schemeClr val="bg1"/>
          </a:solidFill>
        </p:spPr>
        <p:txBody>
          <a:bodyPr>
            <a:noAutofit/>
          </a:bodyPr>
          <a:lstStyle/>
          <a:p>
            <a:pPr algn="l"/>
            <a:r>
              <a:rPr lang="el-GR" sz="1600" b="1" dirty="0">
                <a:solidFill>
                  <a:schemeClr val="tx1"/>
                </a:solidFill>
                <a:latin typeface="Arial" pitchFamily="34" charset="0"/>
                <a:cs typeface="Arial" pitchFamily="34" charset="0"/>
              </a:rPr>
              <a:t>Η ΣΥΝΟΛΙΚΗ ΠΤΕΡΥΓΩΣΗ ΤΟΥ ΑΤΜΟΣΤΡΟΒΙΛΟΥ ΓΙΑ ΛΟΓΟΥΣ </a:t>
            </a:r>
            <a:r>
              <a:rPr lang="el-GR" sz="1600" b="1" dirty="0">
                <a:solidFill>
                  <a:srgbClr val="FF0000"/>
                </a:solidFill>
                <a:latin typeface="Arial" pitchFamily="34" charset="0"/>
                <a:cs typeface="Arial" pitchFamily="34" charset="0"/>
              </a:rPr>
              <a:t>ΚΑΤΑΣΚΕΥΑΣΤΙΚΟΥΣ</a:t>
            </a:r>
            <a:r>
              <a:rPr lang="el-GR" sz="1600" b="1" dirty="0">
                <a:solidFill>
                  <a:schemeClr val="tx1"/>
                </a:solidFill>
                <a:latin typeface="Arial" pitchFamily="34" charset="0"/>
                <a:cs typeface="Arial" pitchFamily="34" charset="0"/>
              </a:rPr>
              <a:t> </a:t>
            </a:r>
            <a:r>
              <a:rPr lang="el-GR" sz="1600" b="1" dirty="0">
                <a:solidFill>
                  <a:srgbClr val="7030A0"/>
                </a:solidFill>
                <a:latin typeface="Arial" pitchFamily="34" charset="0"/>
                <a:cs typeface="Arial" pitchFamily="34" charset="0"/>
              </a:rPr>
              <a:t>ΥΠΟΔΙΑΙΡΕΙΤΑΙ ΣΕ ΟΜΑΔΕΣ η ΕΚΤΟΝΩΤΙΚΕΣ ΔΙΑΒΑΘΜΙΣΕΙΣ</a:t>
            </a:r>
            <a:r>
              <a:rPr lang="el-GR" sz="1600" b="1" dirty="0">
                <a:solidFill>
                  <a:schemeClr val="tx1"/>
                </a:solidFill>
                <a:latin typeface="Arial" pitchFamily="34" charset="0"/>
                <a:cs typeface="Arial" pitchFamily="34" charset="0"/>
              </a:rPr>
              <a:t>, ΠΟΥ Η ΚΑΘΕΜΙΑ ΤΟΥΣ ΑΠΟΤΕΛΕΙΤΑΙ ΑΠΟ ΠΤΕΡΥΓΙΑ ΤΥΠΟΠΟΙΗΜΕΝΑ ΜΕ ΤΙΣ ΙΔΙΕΣ ΔΙΑΣΤΑΣΕΙΣ. ΠΡΕΠΕΙ ΝΑ ΣΗΜΕΙΩΣΟΥΜΕ ΕΔΩ ΟΤΙ </a:t>
            </a:r>
            <a:r>
              <a:rPr lang="el-GR" sz="1600" b="1" u="sng" dirty="0">
                <a:solidFill>
                  <a:srgbClr val="0070C0"/>
                </a:solidFill>
                <a:latin typeface="Arial" pitchFamily="34" charset="0"/>
                <a:cs typeface="Arial" pitchFamily="34" charset="0"/>
              </a:rPr>
              <a:t>ΔΕΝ ΕΙΝΑΙ ΠΑΝΤΟΤΕ ΑΝΑΓΚΑΙΟ ΝΑ ΕΧΟΥΝ ΟΛΕΣ ΟΙ ΟΜΑΔΕΣ ΤΟΝ ΙΔΙΟ ΑΡΙΘΜΟ ΠΤΕΡΥΓΩΣΕΩΝ. ΑΥΤΟ ΕΞΑΡΤΑΤΑΙ ΑΠΟ ΤΟΝ ΥΠΟΛΟΓΙΣΜΟ ΚΑΙ ΤΗ ΣΧΕΔΙΑΣΗ ΤΟΥ ΣΤΡΟΒΙΛΟΥ.</a:t>
            </a:r>
          </a:p>
          <a:p>
            <a:pPr algn="l"/>
            <a:r>
              <a:rPr lang="el-GR" sz="1600" b="1" dirty="0">
                <a:solidFill>
                  <a:schemeClr val="tx1"/>
                </a:solidFill>
                <a:latin typeface="Arial" pitchFamily="34" charset="0"/>
                <a:cs typeface="Arial" pitchFamily="34" charset="0"/>
              </a:rPr>
              <a:t>ΤΟ ΣΧΗΜΑ ΠΑΡΙΣΤΑΝΕΙ ΣΤΡΟΒΙΛΟ ΑΝΤΙΔΡΑΣΕΩΣ ΜΕ 5 ΟΜΑΔΕΣ η ΕΚΤΟΝΩΤΙΚΕΣ ΔΙΑΒΑΘΜΙΣΕΙΣ, ΑΠΟ ΤΙΣ ΟΠΟΙΕΣ Η ΠΡΩΤΗ ΕΧΕΙ 4 ΣΕΙΡΕΣ ΠΤΕΡΥΓΩΣΕΩΝ, Η ΔΕΥΤΕΡΗ 4, Η ΤΡΙΤΗ 3, Η ΤΕΤΑΡΤΗ 4, ΚΑΙ Η ΠΕΜΠΤΗ 2. </a:t>
            </a:r>
          </a:p>
          <a:p>
            <a:pPr algn="l"/>
            <a:r>
              <a:rPr lang="el-GR" sz="1600" b="1" dirty="0">
                <a:solidFill>
                  <a:schemeClr val="tx1"/>
                </a:solidFill>
                <a:latin typeface="Arial" pitchFamily="34" charset="0"/>
                <a:cs typeface="Arial" pitchFamily="34" charset="0"/>
              </a:rPr>
              <a:t>ΤΟ ΤΥΜΠΑΝΟ, ΓΙΑ ΚΑΤΑΣΚΕΥΑΣΤΙΚΟΥΣ ΛΟΓΟΥΣ, ΜΠΟΡΕΙ ΝΑ ΕΧΕΙ ΤΗΝ ΙΔΙΑ ΔΙΑΜΕΤΡΟ ΣΕ ΟΛΟ ΤΟ ΜΗΚΟΣ ΤΟΥ η ΜΕΤΑΒΑΛΛΟΜΕΝΗ ΚΛΙΜΑΚΩΤΑ.</a:t>
            </a:r>
          </a:p>
          <a:p>
            <a:pPr algn="l"/>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 ΑΤΜΟΣΤΡΟΒΙΛΟΣ ΑΝΤΙΔΡΑΣΕΩΣ</a:t>
            </a:r>
            <a:br>
              <a:rPr lang="el-GR"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ΔΙΑΓΡΑΜΜΑ ΠΙΕΣΕΩΣ-ΤΑΧΥΤΗΤΩΝ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539552" y="1052736"/>
            <a:ext cx="7935913" cy="2448272"/>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n-US" sz="2100" b="1" dirty="0">
                <a:solidFill>
                  <a:schemeClr val="tx1"/>
                </a:solidFill>
                <a:latin typeface="Arial" pitchFamily="34" charset="0"/>
                <a:cs typeface="Arial" pitchFamily="34" charset="0"/>
              </a:rPr>
              <a:t>O</a:t>
            </a:r>
            <a:r>
              <a:rPr lang="el-GR" sz="2100" b="1" dirty="0">
                <a:solidFill>
                  <a:schemeClr val="tx1"/>
                </a:solidFill>
                <a:latin typeface="Arial" pitchFamily="34" charset="0"/>
                <a:cs typeface="Arial" pitchFamily="34" charset="0"/>
              </a:rPr>
              <a:t> </a:t>
            </a:r>
            <a:r>
              <a:rPr lang="el-GR" sz="2100" b="1" dirty="0">
                <a:solidFill>
                  <a:srgbClr val="FF0000"/>
                </a:solidFill>
                <a:latin typeface="Arial" pitchFamily="34" charset="0"/>
                <a:cs typeface="Arial" pitchFamily="34" charset="0"/>
              </a:rPr>
              <a:t>ΑΤΜΟΣΤΡΟΒΙΛΟΣ ΜΙΚΤΟΥ ΤΥΠΟΥ </a:t>
            </a:r>
            <a:r>
              <a:rPr lang="el-GR" sz="2100" b="1" dirty="0">
                <a:solidFill>
                  <a:schemeClr val="tx1"/>
                </a:solidFill>
                <a:latin typeface="Arial" pitchFamily="34" charset="0"/>
                <a:cs typeface="Arial" pitchFamily="34" charset="0"/>
              </a:rPr>
              <a:t>ΑΠΟΤΕΛΕΙΤΑΙ ΑΠΟ ΕΝΑ ΤΜΗΜΑ ΔΡΑΣΕΩΣ ΚΑΙ ΕΝΑ ΑΝΤΙΔΡΑΣΕΩΣ, ΤΟΠΟΘΕΤΗΜΕΝΑ ΣΤΟΝ ΙΔΙΟ ΑΞΟΝΑ ΚΑΙ ΜΕΣΑ ΣΕ ΚΟΙΝΟ ΚΕΛΥΦΟΣ. </a:t>
            </a:r>
            <a:endParaRPr lang="en-US" sz="2100" b="1" dirty="0">
              <a:solidFill>
                <a:schemeClr val="tx1"/>
              </a:solidFill>
              <a:latin typeface="Arial" pitchFamily="34" charset="0"/>
              <a:cs typeface="Arial" pitchFamily="34" charset="0"/>
            </a:endParaRPr>
          </a:p>
          <a:p>
            <a:pPr algn="l"/>
            <a:r>
              <a:rPr lang="el-GR" sz="2100" b="1" dirty="0">
                <a:solidFill>
                  <a:schemeClr val="tx1"/>
                </a:solidFill>
                <a:latin typeface="Arial" pitchFamily="34" charset="0"/>
                <a:cs typeface="Arial" pitchFamily="34" charset="0"/>
              </a:rPr>
              <a:t>ΟΙ ΜΙΚΤΟΙ ΣΤΡΟΒΙΛΟΙ </a:t>
            </a:r>
            <a:r>
              <a:rPr lang="el-GR" sz="2100" b="1" dirty="0">
                <a:solidFill>
                  <a:srgbClr val="FF0000"/>
                </a:solidFill>
                <a:latin typeface="Arial" pitchFamily="34" charset="0"/>
                <a:cs typeface="Arial" pitchFamily="34" charset="0"/>
              </a:rPr>
              <a:t>ΚΑΤΑΣΚΕΥΑΖΟΝΤΑΙ ΓΙΑ ΠΟΛΥ ΜΕΓΑΛΕΣ ΙΠΠΟΔΥΝΑΜΕΙΣ</a:t>
            </a:r>
            <a:r>
              <a:rPr lang="el-GR" sz="2100" b="1" dirty="0">
                <a:solidFill>
                  <a:schemeClr val="tx1"/>
                </a:solidFill>
                <a:latin typeface="Arial" pitchFamily="34" charset="0"/>
                <a:cs typeface="Arial" pitchFamily="34" charset="0"/>
              </a:rPr>
              <a:t>.</a:t>
            </a:r>
          </a:p>
          <a:p>
            <a:pPr algn="l"/>
            <a:r>
              <a:rPr lang="el-GR" sz="2100" b="1" u="sng" dirty="0">
                <a:solidFill>
                  <a:srgbClr val="7030A0"/>
                </a:solidFill>
                <a:latin typeface="Arial" pitchFamily="34" charset="0"/>
                <a:cs typeface="Arial" pitchFamily="34" charset="0"/>
              </a:rPr>
              <a:t>ΤΟ ΤΜΗΜΑ η Ο ΣΤΡΟΒΙΛΟΣ ΔΡΑΣΕΩΣ </a:t>
            </a:r>
            <a:r>
              <a:rPr lang="el-GR" sz="2100" b="1" dirty="0">
                <a:solidFill>
                  <a:schemeClr val="tx1"/>
                </a:solidFill>
                <a:latin typeface="Arial" pitchFamily="34" charset="0"/>
                <a:cs typeface="Arial" pitchFamily="34" charset="0"/>
              </a:rPr>
              <a:t>ΤΟΠΟΘΕΤΕΙΤΑΙ ΠΑΝΤΟΤΕ ΣΤΗΝ ΕΙΣΑΓΩΓΗ ΤΟΥ ΑΤΜΟΥ, ΕΝΩ </a:t>
            </a:r>
            <a:r>
              <a:rPr lang="el-GR" sz="2100" b="1" u="sng" dirty="0">
                <a:solidFill>
                  <a:srgbClr val="7030A0"/>
                </a:solidFill>
                <a:latin typeface="Arial" pitchFamily="34" charset="0"/>
                <a:cs typeface="Arial" pitchFamily="34" charset="0"/>
              </a:rPr>
              <a:t>ΤΟ ΤΜΗΜΑ η Ο ΣΤΡΟΒΙΛΟΣ ΤΗΣ ΑΝΤΙΔΡΑΣΕΩΣ</a:t>
            </a:r>
            <a:r>
              <a:rPr lang="el-GR" sz="2100" b="1" dirty="0">
                <a:solidFill>
                  <a:schemeClr val="tx1"/>
                </a:solidFill>
                <a:latin typeface="Arial" pitchFamily="34" charset="0"/>
                <a:cs typeface="Arial" pitchFamily="34" charset="0"/>
              </a:rPr>
              <a:t>, ΑΚΟΛΟΥΘΕΙ ΚΑΤΑ ΜΗΚΟΣ ΤΟΥ ΑΞΟΝΑ ΩΣ ΤΗΝ ΕΞΑΓΩΓΗ ΤΟΥ ΑΤΜΟΥ ΑΠΟ ΤΟ ΣΤΡΟΒΙΛΟ.</a:t>
            </a:r>
          </a:p>
          <a:p>
            <a:pPr algn="l"/>
            <a:r>
              <a:rPr lang="el-GR" sz="2100" b="1" u="sng" dirty="0">
                <a:solidFill>
                  <a:srgbClr val="C00000"/>
                </a:solidFill>
                <a:latin typeface="Arial" pitchFamily="34" charset="0"/>
                <a:cs typeface="Arial" pitchFamily="34" charset="0"/>
              </a:rPr>
              <a:t>ΜΕ ΤΟ ΜΙΚΤΟ ΣΤΡΟΒΙΛΟ ΕΠΙΤΥΓΧΑΝΕΤΑΙ ΜΙΚΡΟΤΕΡΟ ΣΥΝΟΛΙΚΑ ΜΗΚΟΣ ΤΟΥ ΣΤΡΟΒΙΛΟΥ ΓΙΑ ΚΑΘΕ ΙΠΠΟΔΥΝΑΜΗ</a:t>
            </a:r>
            <a:r>
              <a:rPr lang="el-GR" sz="2100" b="1" dirty="0">
                <a:solidFill>
                  <a:schemeClr val="tx1"/>
                </a:solidFill>
                <a:latin typeface="Arial" pitchFamily="34" charset="0"/>
                <a:cs typeface="Arial" pitchFamily="34" charset="0"/>
              </a:rPr>
              <a:t>. ΕΠΙΣΗΣ, ΕΠΕΙΔΗ Η ΠΙΕΣΗ ΤΟΥ ΑΤΜΟΥ ΣΤΗΝ ΕΙΣΑΓΩΓΗ ΕΙΝΑΙ ΜΕΓΑΛΗ, Ο ΜΙΚΤΟΣ ΣΤΡΟΒΙΛΟΣ ΕΧΕΙ ΚΑΛΗ ΑΠΟΔΟΣΗ ΑΝ ΧΡΗΣΙΜΟΠΟΙΗΣΟΥΜΕ ΣΤΗΝ ΑΡΧΗ ΤΟ ΣΤΡΟΒΙΛΟ ΔΡΑΣΕΩΣ ΚΑΙ ΜΕΤΑ ΟΤΑΝ Η ΠΙΕΣΗ ΕΙΝΑΙ ΧΑΜΗΛΟΤΕΡΗ, ΤΟ ΣΤΡΟΒΙΛΟ ΑΝΤΙΔΡΑΣΕΩΣ.</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1700" b="1" u="sng" dirty="0">
                <a:solidFill>
                  <a:srgbClr val="FFFF00"/>
                </a:solidFill>
                <a:latin typeface="Arial" pitchFamily="34" charset="0"/>
                <a:cs typeface="Arial" pitchFamily="34" charset="0"/>
              </a:rPr>
              <a:t>ΑΤΜΟΣΤΡΟΒΙΛΟΙ ΜΙΚΤΟΥ ΤΥΠΟΥ ΔΡΑΣΕΩΣ-ΑΝΤΙΔΡΑΣΕΩΣ (</a:t>
            </a:r>
            <a:r>
              <a:rPr lang="en-US" sz="1700" b="1" u="sng" dirty="0">
                <a:solidFill>
                  <a:srgbClr val="FFFF00"/>
                </a:solidFill>
                <a:latin typeface="Arial" pitchFamily="34" charset="0"/>
                <a:cs typeface="Arial" pitchFamily="34" charset="0"/>
              </a:rPr>
              <a:t>Curtis</a:t>
            </a:r>
            <a:r>
              <a:rPr lang="el-GR" sz="1700" b="1" u="sng" dirty="0">
                <a:solidFill>
                  <a:srgbClr val="FFFF00"/>
                </a:solidFill>
                <a:latin typeface="Arial" pitchFamily="34" charset="0"/>
                <a:cs typeface="Arial" pitchFamily="34" charset="0"/>
              </a:rPr>
              <a:t>-</a:t>
            </a:r>
            <a:r>
              <a:rPr lang="en-US" sz="1700" b="1" u="sng" dirty="0">
                <a:solidFill>
                  <a:srgbClr val="FFFF00"/>
                </a:solidFill>
                <a:latin typeface="Arial" pitchFamily="34" charset="0"/>
                <a:cs typeface="Arial" pitchFamily="34" charset="0"/>
              </a:rPr>
              <a:t>Parson’s</a:t>
            </a:r>
            <a:r>
              <a:rPr lang="el-GR" sz="1700" b="1" u="sng" dirty="0">
                <a:solidFill>
                  <a:srgbClr val="FFFF00"/>
                </a:solidFill>
                <a:latin typeface="Arial" pitchFamily="34" charset="0"/>
                <a:cs typeface="Arial" pitchFamily="34" charset="0"/>
              </a:rPr>
              <a:t>)</a:t>
            </a:r>
            <a:br>
              <a:rPr lang="en-US" sz="1600" b="1" u="sng" dirty="0">
                <a:solidFill>
                  <a:srgbClr val="FFFF00"/>
                </a:solidFill>
                <a:latin typeface="Arial" pitchFamily="34" charset="0"/>
                <a:cs typeface="Arial" pitchFamily="34" charset="0"/>
              </a:rPr>
            </a:br>
            <a:r>
              <a:rPr lang="el-GR" sz="1700" b="1" u="sng" dirty="0">
                <a:solidFill>
                  <a:srgbClr val="FFFF00"/>
                </a:solidFill>
                <a:latin typeface="Arial" pitchFamily="34" charset="0"/>
                <a:cs typeface="Arial" pitchFamily="34" charset="0"/>
              </a:rPr>
              <a:t>ΔΙΑΓΡΑΜΜΑ ΠΙΕΣΕΩΝ-ΤΑΧΥΤΗΤΩΝ</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a:solidFill>
                  <a:schemeClr val="tx1"/>
                </a:solidFill>
                <a:latin typeface="Arial" pitchFamily="34" charset="0"/>
                <a:cs typeface="Arial" pitchFamily="34" charset="0"/>
              </a:rPr>
              <a:t>ΟΙ ΣΥΝΗΘΙΣΜΕΝΟΙ ΜΙΚΤΟΙ ΣΤΡΟΒΙΛΟΙ ΑΠΟΤΕΛΟΥΝΤΑΙ ΑΠΟ ΕΝΑΝ ΤΡΟΧΟ </a:t>
            </a:r>
            <a:r>
              <a:rPr lang="en-US" sz="2400" b="1" dirty="0">
                <a:solidFill>
                  <a:srgbClr val="FF0000"/>
                </a:solidFill>
                <a:latin typeface="Arial" pitchFamily="34" charset="0"/>
                <a:cs typeface="Arial" pitchFamily="34" charset="0"/>
              </a:rPr>
              <a:t>Curtis</a:t>
            </a:r>
            <a:r>
              <a:rPr lang="el-GR" sz="2400" b="1" dirty="0">
                <a:solidFill>
                  <a:schemeClr val="tx1"/>
                </a:solidFill>
                <a:latin typeface="Arial" pitchFamily="34" charset="0"/>
                <a:cs typeface="Arial" pitchFamily="34" charset="0"/>
              </a:rPr>
              <a:t> ΜΠΡΟΣΤΑ ΚΑΙ ΕΝΑ ΣΤΡΟΒΙΛΟ ΑΝΤΙΔΡΑΣΕΩΣ </a:t>
            </a:r>
            <a:r>
              <a:rPr lang="en-US" sz="2400" b="1" dirty="0">
                <a:solidFill>
                  <a:srgbClr val="FF0000"/>
                </a:solidFill>
                <a:latin typeface="Arial" pitchFamily="34" charset="0"/>
                <a:cs typeface="Arial" pitchFamily="34" charset="0"/>
              </a:rPr>
              <a:t>Parson’s</a:t>
            </a:r>
            <a:r>
              <a:rPr lang="el-GR" sz="2400" b="1" dirty="0">
                <a:solidFill>
                  <a:schemeClr val="tx1"/>
                </a:solidFill>
                <a:latin typeface="Arial" pitchFamily="34" charset="0"/>
                <a:cs typeface="Arial" pitchFamily="34" charset="0"/>
              </a:rPr>
              <a:t> ΠΙΣΩ. ΓΙ’ΑΥΤΟ ΣΥΧΝΑ ΟΝΟΜΑΖΟΝΤΑΙ ΣΤΡΟΒΙΛΟΙ </a:t>
            </a:r>
            <a:r>
              <a:rPr lang="en-US" sz="2400" b="1" u="sng" dirty="0">
                <a:solidFill>
                  <a:srgbClr val="FF0000"/>
                </a:solidFill>
                <a:latin typeface="Arial" pitchFamily="34" charset="0"/>
                <a:cs typeface="Arial" pitchFamily="34" charset="0"/>
              </a:rPr>
              <a:t>Curtis</a:t>
            </a:r>
            <a:r>
              <a:rPr lang="el-GR" sz="2400" b="1" u="sng" dirty="0">
                <a:solidFill>
                  <a:srgbClr val="FF0000"/>
                </a:solidFill>
                <a:latin typeface="Arial" pitchFamily="34" charset="0"/>
                <a:cs typeface="Arial" pitchFamily="34" charset="0"/>
              </a:rPr>
              <a:t>-</a:t>
            </a:r>
            <a:r>
              <a:rPr lang="en-US" sz="2400" b="1" u="sng" dirty="0">
                <a:solidFill>
                  <a:srgbClr val="FF0000"/>
                </a:solidFill>
                <a:latin typeface="Arial" pitchFamily="34" charset="0"/>
                <a:cs typeface="Arial" pitchFamily="34" charset="0"/>
              </a:rPr>
              <a:t>Parson’s</a:t>
            </a:r>
            <a:r>
              <a:rPr lang="el-GR" sz="2400" b="1" dirty="0">
                <a:solidFill>
                  <a:schemeClr val="tx1"/>
                </a:solidFill>
                <a:latin typeface="Arial" pitchFamily="34" charset="0"/>
                <a:cs typeface="Arial" pitchFamily="34" charset="0"/>
              </a:rPr>
              <a:t>.</a:t>
            </a:r>
          </a:p>
          <a:p>
            <a:pPr algn="l"/>
            <a:r>
              <a:rPr lang="el-GR" sz="2400" b="1" dirty="0">
                <a:solidFill>
                  <a:schemeClr val="tx1"/>
                </a:solidFill>
                <a:latin typeface="Arial" pitchFamily="34" charset="0"/>
                <a:cs typeface="Arial" pitchFamily="34" charset="0"/>
              </a:rPr>
              <a:t>ΤΟ ΣΧΗΜΑ ΠΑΡΙΣΤΑΝΕΙ ΜΙΚΤΟ ΣΤΡΟΒΙΛΟ, ΠΟΥ ΑΠΟΤΕΛΕΙΤΑΙ ΑΠΟ ΕΝΑΝ ΤΡΟΧΟ ΔΡΑΣΕΩΣ ΜΕ 2 ΒΑΘΜΙΔΕΣ ΤΑΧΥΤΗΤΑΣ ΚΑΙ ΕΝΑ ΤΥΜΠΑΝΟ ΑΝΤΙΔΡΑΣΕΩΣ ΜΕ 3 ΕΚΤΟΝΩΤΙΚΕΣ ΔΙΑΒΑΘΜΙΣΕΙΣ. ΑΠΟ ΑΥΤΕΣ Η ΠΡΩΤΗ ΕΧΕΙ 3 ΒΑΘΜΙΔΕΣ ΚΑΙ ΟΙ ΔΥΟ ΑΛΛΕΣ ΑΠΟ 2 ΒΑΘΜΙΔΕΣ ΚΑΘΕΜΙΑ. ΣΤΟ ΜΠΡΟΣΤΙΝΟ ΜΕΡΟΣ ΤΟΥ ΑΤΜΟΣΤΡΟΒΙΛΟΥ ΔΙΑΚΡΙΝΕΤΑΙ ΤΟ ΑΕΡΓΟΣΤΡΟΦΕΙΟ.</a:t>
            </a:r>
          </a:p>
          <a:p>
            <a:pPr algn="l"/>
            <a:r>
              <a:rPr lang="el-GR" sz="2400" b="1" dirty="0">
                <a:solidFill>
                  <a:schemeClr val="tx1"/>
                </a:solidFill>
                <a:latin typeface="Arial" pitchFamily="34" charset="0"/>
                <a:cs typeface="Arial" pitchFamily="34" charset="0"/>
              </a:rPr>
              <a:t>ΣΤΟ ΚΑΤΩ ΜΕΡΟΣ ΤΟΥ ΣΧΗΜΑΤΟΣ ΦΑΙΝΟΝΤΑΙ ΣΕ ΚΑΤΟΨΗ ΤΑ ΑΚΡΟΦΥΣΙΑ ΚΑΙ ΤΑ ΣΤΑΘΕΡΑ ΚΑΙ ΚΙΝΗΤΑ ΠΤΕΡΥΓΙΑ ΔΡΑΣΕΩΣ ΚΑΙ ΑΝΤΙΔΡΑΣΕΩΣ.</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1700" b="1" u="sng" dirty="0">
                <a:solidFill>
                  <a:schemeClr val="bg1"/>
                </a:solidFill>
                <a:latin typeface="Arial" pitchFamily="34" charset="0"/>
                <a:cs typeface="Arial" pitchFamily="34" charset="0"/>
              </a:rPr>
              <a:t>ΑΤΜΟΣΤΡΟΒΙΛΟΙ ΜΙΚΤΟΥ ΤΥΠΟΥ ΔΡΑΣΕΩΣ-ΑΝΤΙΔΡΑΣΕΩΣ (</a:t>
            </a:r>
            <a:r>
              <a:rPr lang="en-US" sz="1700" b="1" u="sng" dirty="0">
                <a:solidFill>
                  <a:schemeClr val="bg1"/>
                </a:solidFill>
                <a:latin typeface="Arial" pitchFamily="34" charset="0"/>
                <a:cs typeface="Arial" pitchFamily="34" charset="0"/>
              </a:rPr>
              <a:t>Curtis</a:t>
            </a:r>
            <a:r>
              <a:rPr lang="el-GR" sz="1700" b="1" u="sng" dirty="0">
                <a:solidFill>
                  <a:schemeClr val="bg1"/>
                </a:solidFill>
                <a:latin typeface="Arial" pitchFamily="34" charset="0"/>
                <a:cs typeface="Arial" pitchFamily="34" charset="0"/>
              </a:rPr>
              <a:t>-</a:t>
            </a:r>
            <a:r>
              <a:rPr lang="en-US" sz="1700" b="1" u="sng" dirty="0">
                <a:solidFill>
                  <a:schemeClr val="bg1"/>
                </a:solidFill>
                <a:latin typeface="Arial" pitchFamily="34" charset="0"/>
                <a:cs typeface="Arial" pitchFamily="34" charset="0"/>
              </a:rPr>
              <a:t>Parson’s</a:t>
            </a:r>
            <a:r>
              <a:rPr lang="el-GR" sz="1700" b="1" u="sng" dirty="0">
                <a:solidFill>
                  <a:schemeClr val="bg1"/>
                </a:solidFill>
                <a:latin typeface="Arial" pitchFamily="34" charset="0"/>
                <a:cs typeface="Arial" pitchFamily="34" charset="0"/>
              </a:rPr>
              <a:t>)</a:t>
            </a:r>
            <a:br>
              <a:rPr lang="en-US" sz="1600" b="1" u="sng" dirty="0">
                <a:solidFill>
                  <a:schemeClr val="bg1"/>
                </a:solidFill>
                <a:latin typeface="Arial" pitchFamily="34" charset="0"/>
                <a:cs typeface="Arial" pitchFamily="34" charset="0"/>
              </a:rPr>
            </a:br>
            <a:r>
              <a:rPr lang="el-GR" sz="1700" b="1" u="sng" dirty="0">
                <a:solidFill>
                  <a:schemeClr val="bg1"/>
                </a:solidFill>
                <a:latin typeface="Arial" pitchFamily="34" charset="0"/>
                <a:cs typeface="Arial" pitchFamily="34" charset="0"/>
              </a:rPr>
              <a:t>ΔΙΑΓΡΑΜΜΑ ΠΙΕΣΕΩΝ-ΤΑΧΥΤΗΤΩΝ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376264" cy="5453798"/>
          </a:xfrm>
          <a:solidFill>
            <a:schemeClr val="bg1"/>
          </a:solidFill>
        </p:spPr>
        <p:txBody>
          <a:bodyPr>
            <a:noAutofit/>
          </a:bodyPr>
          <a:lstStyle/>
          <a:p>
            <a:pPr algn="l"/>
            <a:r>
              <a:rPr lang="el-GR" sz="1400" b="1" dirty="0">
                <a:solidFill>
                  <a:schemeClr val="tx1"/>
                </a:solidFill>
                <a:latin typeface="Arial" pitchFamily="34" charset="0"/>
                <a:cs typeface="Arial" pitchFamily="34" charset="0"/>
              </a:rPr>
              <a:t>ΤΟ ΣΧΗΜΑ ΠΑΡΙΣΤΑΝΕΙ ΜΙΚΤΟ ΣΤΡΟΒΙΛΟ, ΠΟΥ ΑΠΟΤΕΛΕΙΤΑΙ ΑΠΟ ΕΝΑΝ ΤΡΟΧΟ ΔΡΑΣΕΩΣ ΜΕ 2 ΒΑΘΜΙΔΕΣ ΤΑΧΥΤΗΤΑΣ ΚΑΙ ΕΝΑ ΤΥΜΠΑΝΟ ΑΝΤΙΔΡΑΣΕΩΣ ΜΕ 3 ΕΚΤΟΝΩΤΙΚΕΣ ΔΙΑΒΑΘΜΙΣΕΙΣ. ΑΠΟ ΑΥΤΕΣ Η ΠΡΩΤΗ ΕΧΕΙ 3 ΒΑΘΜΙΔΕΣ ΚΑΙ ΟΙ ΔΥΟ ΑΛΛΕΣ ΑΠΟ 2 ΒΑΘΜΙΔΕΣ ΚΑΘΕΜΙΑ. ΣΤΟ ΜΠΡΟΣΤΙΝΟ ΜΕΡΟΣ ΤΟΥ ΑΤΜΟΣΤΡΟΒΙΛΟΥ ΔΙΑΚΡΙΝΕΤΑΙ ΤΟ ΑΕΡΓΟΣΤΡΟΦΕΙΟ.</a:t>
            </a:r>
          </a:p>
          <a:p>
            <a:pPr algn="l"/>
            <a:r>
              <a:rPr lang="el-GR" sz="1400" b="1" dirty="0">
                <a:solidFill>
                  <a:schemeClr val="tx1"/>
                </a:solidFill>
                <a:latin typeface="Arial" pitchFamily="34" charset="0"/>
                <a:cs typeface="Arial" pitchFamily="34" charset="0"/>
              </a:rPr>
              <a:t>ΣΤΟ ΚΑΤΩ ΜΕΡΟΣ ΤΟΥ ΣΧΗΜΑΤΟΣ ΦΑΙΝΟΝΤΑΙ ΣΕ ΚΑΤΟΨΗ ΤΑ ΑΚΡΟΦΥΣΙΑ ΚΑΙ ΤΑ ΣΤΑΘΕΡΑ ΚΑΙ ΚΙΝΗΤΑ ΠΤΕΡΥΓΙΑ ΔΡΑΣΕΩΣ ΚΑΙ ΑΝΤΙΔΡΑΣΕΩΣ.</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1700" b="1" u="sng" dirty="0">
                <a:solidFill>
                  <a:schemeClr val="bg1"/>
                </a:solidFill>
                <a:latin typeface="Arial" pitchFamily="34" charset="0"/>
                <a:cs typeface="Arial" pitchFamily="34" charset="0"/>
              </a:rPr>
              <a:t>ΑΤΜΟΣΤΡΟΒΙΛΟΙ ΜΙΚΤΟΥ ΤΥΠΟΥ ΔΡΑΣΕΩΣ-ΑΝΤΙΔΡΑΣΕΩΣ (</a:t>
            </a:r>
            <a:r>
              <a:rPr lang="en-US" sz="1700" b="1" u="sng" dirty="0">
                <a:solidFill>
                  <a:schemeClr val="bg1"/>
                </a:solidFill>
                <a:latin typeface="Arial" pitchFamily="34" charset="0"/>
                <a:cs typeface="Arial" pitchFamily="34" charset="0"/>
              </a:rPr>
              <a:t>Curtis</a:t>
            </a:r>
            <a:r>
              <a:rPr lang="el-GR" sz="1700" b="1" u="sng" dirty="0">
                <a:solidFill>
                  <a:schemeClr val="bg1"/>
                </a:solidFill>
                <a:latin typeface="Arial" pitchFamily="34" charset="0"/>
                <a:cs typeface="Arial" pitchFamily="34" charset="0"/>
              </a:rPr>
              <a:t>-</a:t>
            </a:r>
            <a:r>
              <a:rPr lang="en-US" sz="1700" b="1" u="sng" dirty="0">
                <a:solidFill>
                  <a:schemeClr val="bg1"/>
                </a:solidFill>
                <a:latin typeface="Arial" pitchFamily="34" charset="0"/>
                <a:cs typeface="Arial" pitchFamily="34" charset="0"/>
              </a:rPr>
              <a:t>Parson’s</a:t>
            </a:r>
            <a:r>
              <a:rPr lang="el-GR" sz="1700" b="1" u="sng" dirty="0">
                <a:solidFill>
                  <a:schemeClr val="bg1"/>
                </a:solidFill>
                <a:latin typeface="Arial" pitchFamily="34" charset="0"/>
                <a:cs typeface="Arial" pitchFamily="34" charset="0"/>
              </a:rPr>
              <a:t>)</a:t>
            </a:r>
            <a:br>
              <a:rPr lang="en-US" sz="1600" b="1" u="sng" dirty="0">
                <a:solidFill>
                  <a:schemeClr val="bg1"/>
                </a:solidFill>
                <a:latin typeface="Arial" pitchFamily="34" charset="0"/>
                <a:cs typeface="Arial" pitchFamily="34" charset="0"/>
              </a:rPr>
            </a:br>
            <a:r>
              <a:rPr lang="el-GR" sz="1700" b="1" u="sng" dirty="0">
                <a:solidFill>
                  <a:schemeClr val="bg1"/>
                </a:solidFill>
                <a:latin typeface="Arial" pitchFamily="34" charset="0"/>
                <a:cs typeface="Arial" pitchFamily="34" charset="0"/>
              </a:rPr>
              <a:t>ΔΙΑΓΡΑΜΜΑ ΠΙΕΣΕΩΝ-ΤΑΧΥΤΗΤΩΝ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lum bright="-9000" contrast="33000"/>
          </a:blip>
          <a:srcRect/>
          <a:stretch>
            <a:fillRect/>
          </a:stretch>
        </p:blipFill>
        <p:spPr bwMode="auto">
          <a:xfrm>
            <a:off x="2627784" y="1412776"/>
            <a:ext cx="6260653" cy="4968552"/>
          </a:xfrm>
          <a:prstGeom prst="rect">
            <a:avLst/>
          </a:prstGeom>
          <a:noFill/>
        </p:spPr>
      </p:pic>
      <p:sp>
        <p:nvSpPr>
          <p:cNvPr id="5" name="TextBox 4"/>
          <p:cNvSpPr txBox="1"/>
          <p:nvPr/>
        </p:nvSpPr>
        <p:spPr>
          <a:xfrm>
            <a:off x="2915816" y="1052736"/>
            <a:ext cx="125367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ΑΚΡΟΦΥΣΙΑ</a:t>
            </a:r>
          </a:p>
        </p:txBody>
      </p:sp>
      <p:sp>
        <p:nvSpPr>
          <p:cNvPr id="6" name="TextBox 5"/>
          <p:cNvSpPr txBox="1"/>
          <p:nvPr/>
        </p:nvSpPr>
        <p:spPr>
          <a:xfrm>
            <a:off x="3995936" y="1268760"/>
            <a:ext cx="1734770"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ΑΕΡΓΟΣΤΡΟΦΕΙΟ</a:t>
            </a:r>
          </a:p>
        </p:txBody>
      </p:sp>
      <p:sp>
        <p:nvSpPr>
          <p:cNvPr id="7" name="TextBox 6"/>
          <p:cNvSpPr txBox="1"/>
          <p:nvPr/>
        </p:nvSpPr>
        <p:spPr>
          <a:xfrm>
            <a:off x="6156176" y="1556792"/>
            <a:ext cx="239924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ΤΥΜΠΑΝΟ ΑΝΤΙΔΡΑΣΕΩΣ</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endParaRPr lang="el-GR" sz="2400" b="1" dirty="0">
              <a:solidFill>
                <a:schemeClr val="tx1"/>
              </a:solidFill>
              <a:latin typeface="Arial Black" pitchFamily="34" charset="0"/>
            </a:endParaRPr>
          </a:p>
          <a:p>
            <a:pPr marL="180000" indent="-180000" algn="l">
              <a:lnSpc>
                <a:spcPct val="120000"/>
              </a:lnSpc>
              <a:spcBef>
                <a:spcPts val="576"/>
              </a:spcBef>
              <a:buClr>
                <a:srgbClr val="FF0000"/>
              </a:buClr>
              <a:buFont typeface="Wingdings" pitchFamily="2" charset="2"/>
              <a:buChar char="q"/>
            </a:pPr>
            <a:r>
              <a:rPr lang="el-GR" sz="8000" b="1" dirty="0">
                <a:solidFill>
                  <a:schemeClr val="tx1"/>
                </a:solidFill>
                <a:latin typeface="Arial Black" pitchFamily="34" charset="0"/>
              </a:rPr>
              <a:t>ΑΝ ΕΧΟΜΕ ΕΝΑ ΚΟΙΛΟ ΤΡΟΧΟ ΣΤΕΓΑΝΟ, Ο ΟΠΟΙΟΣ ΜΠΟΡΕΙ ΝΑ ΠΕΡΙΣΤΡΕΦΕΤΑΙ ΓΥΡΩ ΑΠΟ ΟΡΙΖΟΝΤΙΟ ΑΞΟΝΑ ΚΑΙ ΟΤΙ ΣΤΗΝ ΠΕΡΙΦΕΡΕΙΑ ΤΟΥ ΤΡΟΧΟΥ ΑΥΤΟΥ ΥΠΑΡΧΟΥΝ ΔΥΟ Η ΠΕΡΙΣΣΟΤΕΡΑ ΣΤΟΜΙΑ ΕΚΡΟΗΣ. ΕΣΤΩ ΕΠΙΣΗΣ ΟΤΙ Ο ΑΞΟΝΑΣ ΤΟΥ ΤΡΟΧΟΥ ΕΙΝΑΙ ΚΟΙΛΟΣ ΚΑΙ ΟΤΙ ΜΕΣΑ ΑΠ' ΑΥΤΟΝ ΣΤΕΛΝΕΤΑΙ ΣΥΝΕΧΩΣ ΣΤΟ ΕΣΩΤΕΡΙΚΟ ΤΟΥ ΤΡΟΧΟΥ ΑΤΜΟΣ ΜΕ ΥΨΗΛΗ ΠΙΕΣΗ. ΘΑ ΠΑΡΑΤΗΡΗΣΟΜΕ ΤΟΤΕ ΟΤΙ Ο ΑΤΜΟΣ ΕΞΕΡΧΕΤΑΙ ΜΕ ΜΕΓΑΛΗ ΤΑΧΥΤΗΤΑ ΑΠΟ ΤΑ ΔΥΟ ΣΤΟΜΙΑ, ΕΝΩ Ο ΤΡΟΧΟΣ ΠΕΡΙΣΤΡΕΦΕΤΑΙ. Η ΠΕΡΙΣΤΡΟΦΗ ΑΥΤΗ ΟΦΕΙΛΕΤΑΙ ΣΤΙΣ ΔΥΝΑΜΕΙΣ ΑΝΤΙΔΡΑΣΕΩΣ ΑΠΟ ΤΗΝ ΕΚΡΟΗ, ΔΗΛΑΔΗ ΑΝΤΙΘΕΤΑ ΑΠΟ ΤΗΝ ΚΑΤΕΥΘΥΝΣΗ ΕΚΡΟΗΣ ΤΟΥ ΑΤΜΟΥ ΑΠΟ ΤΑ ΣΤΟΜΙΑ.</a:t>
            </a:r>
          </a:p>
          <a:p>
            <a:pPr marL="180000" indent="-180000" algn="l">
              <a:lnSpc>
                <a:spcPct val="120000"/>
              </a:lnSpc>
              <a:spcBef>
                <a:spcPts val="576"/>
              </a:spcBef>
              <a:buClr>
                <a:srgbClr val="FF0000"/>
              </a:buClr>
              <a:buFont typeface="Wingdings" pitchFamily="2" charset="2"/>
              <a:buChar char="q"/>
            </a:pPr>
            <a:r>
              <a:rPr lang="el-GR" sz="8000" b="1" dirty="0">
                <a:solidFill>
                  <a:schemeClr val="tx1"/>
                </a:solidFill>
                <a:latin typeface="Arial Black" pitchFamily="34" charset="0"/>
              </a:rPr>
              <a:t>ΣΤΗΝ ΑΡΧΗ ΤΗΣ ΑΝΤΙΔΡΑΣΕΩΣ ΣΤΗΡΙΖΕΤΑΙ Η ΚΑΤΑΣΚΕΥΗ ΤΩΝ ΣΤΡΟΒΙΛΩΝ ΑΝΤΙΔΡΑΣΕΩΣ.</a:t>
            </a:r>
          </a:p>
          <a:p>
            <a:pPr algn="l"/>
            <a:endParaRPr lang="el-GR" sz="2400" b="1" dirty="0">
              <a:solidFill>
                <a:schemeClr val="tx1"/>
              </a:solidFill>
              <a:latin typeface="Arial Black" pitchFamily="34" charset="0"/>
            </a:endParaRPr>
          </a:p>
          <a:p>
            <a:pPr algn="l"/>
            <a:r>
              <a:rPr lang="el-GR" sz="2400" b="1" dirty="0">
                <a:solidFill>
                  <a:schemeClr val="tx1"/>
                </a:solidFill>
                <a:latin typeface="Arial Black" pitchFamily="34" charset="0"/>
              </a:rPr>
              <a:t> </a:t>
            </a:r>
          </a:p>
          <a:p>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a:solidFill>
                  <a:schemeClr val="bg1"/>
                </a:solidFill>
                <a:latin typeface="Arial Black" pitchFamily="34" charset="0"/>
              </a:rPr>
              <a:t> </a:t>
            </a:r>
            <a:r>
              <a:rPr lang="el-GR" sz="2400" b="1" u="sng" dirty="0">
                <a:solidFill>
                  <a:schemeClr val="bg1"/>
                </a:solidFill>
                <a:latin typeface="Arial Black" pitchFamily="34" charset="0"/>
              </a:rPr>
              <a:t>Η ΕΝΝΟΙΑ ΤΗΣ ΔΡΑΣΕΩΣ ΚΑΙ ΑΝΤΙΔΡΑΣΕΩΣ ΣΤΟΥΣ ΑΤΜΟΣΤΡΟΒΙΛΟΥΣ</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132856"/>
            <a:ext cx="2376264" cy="3456384"/>
          </a:xfrm>
          <a:solidFill>
            <a:schemeClr val="bg1"/>
          </a:solidFill>
        </p:spPr>
        <p:txBody>
          <a:bodyPr>
            <a:noAutofit/>
          </a:bodyPr>
          <a:lstStyle/>
          <a:p>
            <a:pPr algn="l"/>
            <a:r>
              <a:rPr lang="el-GR" sz="1800" b="1" dirty="0">
                <a:solidFill>
                  <a:schemeClr val="tx1"/>
                </a:solidFill>
                <a:latin typeface="Arial" pitchFamily="34" charset="0"/>
                <a:cs typeface="Arial" pitchFamily="34" charset="0"/>
              </a:rPr>
              <a:t>ΚΑΤΑ ΤΟ ΓΝΩΣΤΟ ΜΑΣ ΤΡΟΠΟ ΧΑΡΑΖΟΥΜΕ ΤΙΣ ΚΑΜΠΥΛΕΣ ΜΕΤΑΒΟΛΗΣ ΤΗΣ ΠΙΕΣΕΩΣ ΚΑΙ ΤΗΣ ΤΑΧΥΤΗΤΑΣ ΤΟΥ ΑΤΜΟΥ ΑΠΟ ΤΗΝ ΕΙΣΟΔΟ ΤΟΥ ΣΤΟΝ ΑΤΜΟΣΤΡΟΒΙΛΟ ΩΣ ΤΗΝ ΕΞΑΓΩΓΗ ΤΟΥ.</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1700" b="1" u="sng" dirty="0">
                <a:solidFill>
                  <a:schemeClr val="bg1"/>
                </a:solidFill>
                <a:latin typeface="Arial" pitchFamily="34" charset="0"/>
                <a:cs typeface="Arial" pitchFamily="34" charset="0"/>
              </a:rPr>
              <a:t>ΑΤΜΟΣΤΡΟΒΙΛΟΙ ΜΙΚΤΟΥ ΤΥΠΟΥ ΔΡΑΣΕΩΣ-ΑΝΤΙΔΡΑΣΕΩΣ (</a:t>
            </a:r>
            <a:r>
              <a:rPr lang="en-US" sz="1700" b="1" u="sng" dirty="0">
                <a:solidFill>
                  <a:schemeClr val="bg1"/>
                </a:solidFill>
                <a:latin typeface="Arial" pitchFamily="34" charset="0"/>
                <a:cs typeface="Arial" pitchFamily="34" charset="0"/>
              </a:rPr>
              <a:t>Curtis</a:t>
            </a:r>
            <a:r>
              <a:rPr lang="el-GR" sz="1700" b="1" u="sng" dirty="0">
                <a:solidFill>
                  <a:schemeClr val="bg1"/>
                </a:solidFill>
                <a:latin typeface="Arial" pitchFamily="34" charset="0"/>
                <a:cs typeface="Arial" pitchFamily="34" charset="0"/>
              </a:rPr>
              <a:t>-</a:t>
            </a:r>
            <a:r>
              <a:rPr lang="en-US" sz="1700" b="1" u="sng" dirty="0">
                <a:solidFill>
                  <a:schemeClr val="bg1"/>
                </a:solidFill>
                <a:latin typeface="Arial" pitchFamily="34" charset="0"/>
                <a:cs typeface="Arial" pitchFamily="34" charset="0"/>
              </a:rPr>
              <a:t>Parson’s</a:t>
            </a:r>
            <a:r>
              <a:rPr lang="el-GR" sz="1700" b="1" u="sng" dirty="0">
                <a:solidFill>
                  <a:schemeClr val="bg1"/>
                </a:solidFill>
                <a:latin typeface="Arial" pitchFamily="34" charset="0"/>
                <a:cs typeface="Arial" pitchFamily="34" charset="0"/>
              </a:rPr>
              <a:t>)</a:t>
            </a:r>
            <a:br>
              <a:rPr lang="en-US" sz="1600" b="1" u="sng" dirty="0">
                <a:solidFill>
                  <a:schemeClr val="bg1"/>
                </a:solidFill>
                <a:latin typeface="Arial" pitchFamily="34" charset="0"/>
                <a:cs typeface="Arial" pitchFamily="34" charset="0"/>
              </a:rPr>
            </a:br>
            <a:r>
              <a:rPr lang="el-GR" sz="1700" b="1" u="sng" dirty="0">
                <a:solidFill>
                  <a:schemeClr val="bg1"/>
                </a:solidFill>
                <a:latin typeface="Arial" pitchFamily="34" charset="0"/>
                <a:cs typeface="Arial" pitchFamily="34" charset="0"/>
              </a:rPr>
              <a:t>ΔΙΑΓΡΑΜΜΑ ΠΙΕΣΕΩΝ-ΤΑΧΥΤΗΤΩΝ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lum bright="-14000" contrast="31000"/>
          </a:blip>
          <a:srcRect/>
          <a:stretch>
            <a:fillRect/>
          </a:stretch>
        </p:blipFill>
        <p:spPr bwMode="auto">
          <a:xfrm>
            <a:off x="2627784" y="1412776"/>
            <a:ext cx="6260653" cy="4968552"/>
          </a:xfrm>
          <a:prstGeom prst="rect">
            <a:avLst/>
          </a:prstGeom>
          <a:noFill/>
        </p:spPr>
      </p:pic>
      <p:sp>
        <p:nvSpPr>
          <p:cNvPr id="5" name="TextBox 4"/>
          <p:cNvSpPr txBox="1"/>
          <p:nvPr/>
        </p:nvSpPr>
        <p:spPr>
          <a:xfrm>
            <a:off x="2915816" y="1052736"/>
            <a:ext cx="125367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ΑΚΡΟΦΥΣΙΑ</a:t>
            </a:r>
          </a:p>
        </p:txBody>
      </p:sp>
      <p:sp>
        <p:nvSpPr>
          <p:cNvPr id="6" name="TextBox 5"/>
          <p:cNvSpPr txBox="1"/>
          <p:nvPr/>
        </p:nvSpPr>
        <p:spPr>
          <a:xfrm>
            <a:off x="3995936" y="1268760"/>
            <a:ext cx="1734770"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ΑΕΡΓΟΣΤΡΟΦΕΙΟ</a:t>
            </a:r>
          </a:p>
        </p:txBody>
      </p:sp>
      <p:sp>
        <p:nvSpPr>
          <p:cNvPr id="7" name="TextBox 6"/>
          <p:cNvSpPr txBox="1"/>
          <p:nvPr/>
        </p:nvSpPr>
        <p:spPr>
          <a:xfrm>
            <a:off x="6156176" y="1556792"/>
            <a:ext cx="239924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ΤΥΜΠΑΝΟ ΑΝΤΙΔΡΑΣΕΩΣ</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lvl="0"/>
            <a:r>
              <a:rPr lang="el-GR" sz="2800" b="1" u="sng" dirty="0">
                <a:solidFill>
                  <a:srgbClr val="FF0000"/>
                </a:solidFill>
                <a:latin typeface="Arial" pitchFamily="34" charset="0"/>
                <a:cs typeface="Arial" pitchFamily="34" charset="0"/>
              </a:rPr>
              <a:t>ΓΕΝΙΚΑ</a:t>
            </a:r>
          </a:p>
          <a:p>
            <a:pPr algn="l"/>
            <a:r>
              <a:rPr lang="el-GR" sz="2800" b="1" dirty="0">
                <a:solidFill>
                  <a:schemeClr val="tx1"/>
                </a:solidFill>
                <a:latin typeface="Arial" pitchFamily="34" charset="0"/>
                <a:cs typeface="Arial" pitchFamily="34" charset="0"/>
              </a:rPr>
              <a:t>ΟΛΟΙ ΟΙ ΑΤΜΟΣΤΡΟΒΙΛΟΙ, ΠΟΥ ΠΕΡΙΓΡΑΨΑΜΕ ΩΣ ΤΩΡΑ, ΟΝΟΜΑΖΟΝΤΑΙ ΑΤΜΟΣΤΡΟΒΙΛΟΙ </a:t>
            </a:r>
            <a:r>
              <a:rPr lang="el-GR" sz="2800" b="1" i="1" u="sng" dirty="0">
                <a:solidFill>
                  <a:srgbClr val="FF0000"/>
                </a:solidFill>
                <a:latin typeface="Arial" pitchFamily="34" charset="0"/>
                <a:cs typeface="Arial" pitchFamily="34" charset="0"/>
              </a:rPr>
              <a:t>ΑΞΟΝΙΚΗΣ ΡΟΗΣ</a:t>
            </a:r>
            <a:r>
              <a:rPr lang="el-GR" sz="2800" b="1" i="1" dirty="0">
                <a:solidFill>
                  <a:schemeClr val="tx1"/>
                </a:solidFill>
                <a:latin typeface="Arial" pitchFamily="34" charset="0"/>
                <a:cs typeface="Arial" pitchFamily="34" charset="0"/>
              </a:rPr>
              <a:t>,</a:t>
            </a:r>
            <a:r>
              <a:rPr lang="el-GR" sz="2800" b="1" dirty="0">
                <a:solidFill>
                  <a:schemeClr val="tx1"/>
                </a:solidFill>
                <a:latin typeface="Arial" pitchFamily="34" charset="0"/>
                <a:cs typeface="Arial" pitchFamily="34" charset="0"/>
              </a:rPr>
              <a:t> ΕΠΕΙΔΗ Ο ΑΤΜΟΣ ΑΠΟ ΤΗΝ ΕΙΣΑΓΩΓΗ ΩΣ ΤΗΝ ΕΞΑΓΩΓΗ ΡΕΕΙ ΠΑΡΑΛΛΗΛΑ ΠΡΟΣ ΤΟΝ ΑΞΟΝΑ ΤΟΥΣ.</a:t>
            </a:r>
          </a:p>
          <a:p>
            <a:pPr algn="l"/>
            <a:r>
              <a:rPr lang="el-GR" sz="2800" b="1" dirty="0">
                <a:solidFill>
                  <a:schemeClr val="tx1"/>
                </a:solidFill>
                <a:latin typeface="Arial" pitchFamily="34" charset="0"/>
                <a:cs typeface="Arial" pitchFamily="34" charset="0"/>
              </a:rPr>
              <a:t>ΕΚΤΟΣ ΟΜΩΣ ΑΠΟ ΤΟΥΣ ΣΤΡΟΒΙΛΟΥΣ ΑΥΤΟΥΣ ΥΠΑΡΧΟΥΝ ΚΑΙ ΟΙ </a:t>
            </a:r>
            <a:r>
              <a:rPr lang="el-GR" sz="2800" b="1" u="sng" dirty="0">
                <a:solidFill>
                  <a:schemeClr val="tx1"/>
                </a:solidFill>
                <a:latin typeface="Arial" pitchFamily="34" charset="0"/>
                <a:cs typeface="Arial" pitchFamily="34" charset="0"/>
              </a:rPr>
              <a:t>ΣΤΡΟΒΙΛΟΙ ΑΚΤΙΝΙΚΗΣ ΚΑΙ ΕΦΑΠΤΟΜΕΝΙΚΗΣ η ΕΛΙΚΟΕΙΔΟΥΣ ΡΟΗΣ</a:t>
            </a:r>
            <a:r>
              <a:rPr lang="el-GR" sz="2800" b="1" dirty="0">
                <a:solidFill>
                  <a:schemeClr val="tx1"/>
                </a:solidFill>
                <a:latin typeface="Arial" pitchFamily="34" charset="0"/>
                <a:cs typeface="Arial" pitchFamily="34" charset="0"/>
              </a:rPr>
              <a:t>, ΟΙ ΟΠΟΙΟΙ ΧΑΡΑΚΤΗΡΙΖΟΝΤΑΙ ΕΤΣΙ ΑΠΟ ΤΗΝ ΚΑΤΕΥΘΥΝΣΗ ΚΑΙ ΤΗΝ ΠΟΡΕΙΑ, ΠΟΥ ΑΚΟΛΟΥΘΕΙ Ο ΑΤΜΟΣ.</a:t>
            </a:r>
          </a:p>
          <a:p>
            <a:pPr marL="216000" indent="-216000" algn="l">
              <a:buClr>
                <a:srgbClr val="FF0000"/>
              </a:buClr>
            </a:pP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000" b="1" u="sng" dirty="0">
                <a:solidFill>
                  <a:srgbClr val="FFFF00"/>
                </a:solidFill>
                <a:latin typeface="Arial" pitchFamily="34" charset="0"/>
                <a:cs typeface="Arial" pitchFamily="34" charset="0"/>
              </a:rPr>
              <a:t>ΑΤΜΟΣΤΡΟΒΙΛΟΙ ΑΚΤΙΝΙΚΗΣ ΚΑΙ ΠΕΡΙΦΕΡΕΙΑΚΗΣ ΡΟΗΣ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600" b="1" dirty="0">
                <a:solidFill>
                  <a:schemeClr val="tx1"/>
                </a:solidFill>
                <a:latin typeface="Arial" pitchFamily="34" charset="0"/>
                <a:cs typeface="Arial" pitchFamily="34" charset="0"/>
              </a:rPr>
              <a:t>Σ' ΑΥΤΟΝ Ο ΑΤΜΟΣ ΕΙΣΕΡΧΕΤΑΙ ΑΠΟ ΤΟ ΚΕΝΤΡΟ ΚΑΙ ΕΞΕΡΧΕΤΑΙ ΑΠΟ ΤΗΝ ΠΕΡΙΦΕΡΕΙΑ η ΚΑΙ ΑΝΤΙΘΕΤΩΣ. ΚΑΤΑΣΚΕΥΑΖΕΤΑΙ </a:t>
            </a:r>
            <a:r>
              <a:rPr lang="el-GR" sz="2600" b="1" dirty="0">
                <a:solidFill>
                  <a:srgbClr val="FF0000"/>
                </a:solidFill>
                <a:latin typeface="Arial" pitchFamily="34" charset="0"/>
                <a:cs typeface="Arial" pitchFamily="34" charset="0"/>
              </a:rPr>
              <a:t>ΕΙΤΕ ΩΣ ΣΤΡΟΒΙΛΟΣ ΔΡΑΣΕΩΣ ΕΙΤΕ, ΚΑΤΑ ΠΡΟΤΙΜΗΣΗ, ΩΣ ΑΝΤΙΔΡΑΣΕΩΣ</a:t>
            </a:r>
            <a:r>
              <a:rPr lang="el-GR" sz="2600" b="1" dirty="0">
                <a:solidFill>
                  <a:schemeClr val="tx1"/>
                </a:solidFill>
                <a:latin typeface="Arial" pitchFamily="34" charset="0"/>
                <a:cs typeface="Arial" pitchFamily="34" charset="0"/>
              </a:rPr>
              <a:t>. Ο ΑΤΜΟΣ ΕΙΣΕΡΧΕΤΑΙ ΑΠΟ ΤΟΥΣ ΣΩΛΗΝΕΣ ΣΤΟΥΣ ΠΕΡΙΦΕΡΕΙΑΚΟΥΣ ΧΩΡΟΥΣ ΑΠΟ ΤΟΥΣ ΟΠΟΙΟΥΣ ΜΕΣΑ ΑΠΟ ΤΙΣ ΤΡΥΠΕΣ ΕΙΣΕΡΧΕΤΑΙ ΣΤΟ </a:t>
            </a:r>
            <a:r>
              <a:rPr lang="el-GR" sz="2600" b="1" dirty="0">
                <a:solidFill>
                  <a:srgbClr val="FF0000"/>
                </a:solidFill>
                <a:latin typeface="Arial" pitchFamily="34" charset="0"/>
                <a:cs typeface="Arial" pitchFamily="34" charset="0"/>
              </a:rPr>
              <a:t>ΧΩΡΟ Χ</a:t>
            </a:r>
            <a:r>
              <a:rPr lang="el-GR" sz="2600" b="1" dirty="0">
                <a:solidFill>
                  <a:schemeClr val="tx1"/>
                </a:solidFill>
                <a:latin typeface="Arial" pitchFamily="34" charset="0"/>
                <a:cs typeface="Arial" pitchFamily="34" charset="0"/>
              </a:rPr>
              <a:t>. ΚΑΤΟΠΙΝ ΠΡΟΧΩΡΕΙ ΕΧΟΝΤΑΣ ΑΚΤΙΝΙΚΗ ΚΑΤΕΥΘΥΝΣΗ ΜΕΣΑ ΑΠΟ ΤΑ ΚΙΝΗΤΑ ΠΤΕΡΥΓΙΑ ΤΩΝ ΔΥΟ ΤΡΟΧΩΝ ΚΑΙ ΠΕΡΙΣΤΡΕΦΕΙ ΤΟΥΣ ΔΥΟ ΑΞΟΝΕΣ ΤΟΥΣ ΚΑΤ' ΑΝΤΙΘΕΤΗ ΕΝΝΟΙΑ. ΤΕΛΙΚΑ ΕΞΕΡΧΕΤΑΙ ΣΤΟ ΧΩΡΟ ΕΞΑΓΩΓΗΣ ΚΑΙ ΑΠΟ ΕΚΕΙ ΟΔΕΥΕΙ ΠΡΟΣ ΤΟ ΨΥΓΕΙΟ.</a:t>
            </a:r>
          </a:p>
          <a:p>
            <a:pPr lvl="0"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a:solidFill>
                  <a:schemeClr val="bg1"/>
                </a:solidFill>
                <a:latin typeface="Arial" pitchFamily="34" charset="0"/>
                <a:cs typeface="Arial" pitchFamily="34" charset="0"/>
              </a:rPr>
              <a:t>Ο ΑΤΜΟΣΤΡΟΒΙΛΟΣ ΑΚΤΙΝΙΚΗΣ ΡΟΗΣ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000" b="1" dirty="0">
                <a:solidFill>
                  <a:schemeClr val="tx1"/>
                </a:solidFill>
                <a:latin typeface="Arial" pitchFamily="34" charset="0"/>
                <a:cs typeface="Arial" pitchFamily="34" charset="0"/>
              </a:rPr>
              <a:t>ΧΑΡΑΚΤΗΡΙΣΤΙΚΟ ΣΤΟ ΣΤΡΟΒΙΛΟ ΑΥΤΟΝ ΕΙΝΑΙ ΟΤΙ </a:t>
            </a:r>
            <a:r>
              <a:rPr lang="el-GR" sz="3000" b="1" dirty="0">
                <a:solidFill>
                  <a:srgbClr val="FF0000"/>
                </a:solidFill>
                <a:latin typeface="Arial" pitchFamily="34" charset="0"/>
                <a:cs typeface="Arial" pitchFamily="34" charset="0"/>
              </a:rPr>
              <a:t>ΔΕΝ ΥΠΑΡΧΟΥΝ ΣΤΑΘΕΡΑ ΠΤΕΡΥΓΙΑ ΑΝΤΙΔΡΑΣΕΩΣ</a:t>
            </a:r>
            <a:r>
              <a:rPr lang="el-GR" sz="3000" b="1" dirty="0">
                <a:solidFill>
                  <a:schemeClr val="tx1"/>
                </a:solidFill>
                <a:latin typeface="Arial" pitchFamily="34" charset="0"/>
                <a:cs typeface="Arial" pitchFamily="34" charset="0"/>
              </a:rPr>
              <a:t>, </a:t>
            </a:r>
            <a:r>
              <a:rPr lang="el-GR" sz="3000" b="1" u="sng" dirty="0">
                <a:solidFill>
                  <a:srgbClr val="7030A0"/>
                </a:solidFill>
                <a:latin typeface="Arial" pitchFamily="34" charset="0"/>
                <a:cs typeface="Arial" pitchFamily="34" charset="0"/>
              </a:rPr>
              <a:t>ΑΛΛΑ ΤΑ ΚΙΝΗΤΑ ΠΤΕΡΥΓΙΑ ΤΟΥ ΕΝΟΣ ΤΡΟΧΟΥ ΧΡΗΣΙΜΕΥΟΥΝ ΚΑΙ ΣΑΝ ΣΤΑΘΕΡΑ ΕΚΤΟΝΩΤΙΚΑ ΠΤΕΡΥΓΙΑ ΓΙΑ ΤΟΝ ΑΛΛΟ ΤΡΟΧΟ</a:t>
            </a:r>
            <a:r>
              <a:rPr lang="el-GR" sz="3000" b="1" dirty="0">
                <a:solidFill>
                  <a:schemeClr val="tx1"/>
                </a:solidFill>
                <a:latin typeface="Arial" pitchFamily="34" charset="0"/>
                <a:cs typeface="Arial" pitchFamily="34" charset="0"/>
              </a:rPr>
              <a:t>.</a:t>
            </a:r>
          </a:p>
          <a:p>
            <a:pPr algn="l"/>
            <a:r>
              <a:rPr lang="el-GR" sz="3000" b="1" dirty="0">
                <a:solidFill>
                  <a:schemeClr val="tx1"/>
                </a:solidFill>
                <a:latin typeface="Arial" pitchFamily="34" charset="0"/>
                <a:cs typeface="Arial" pitchFamily="34" charset="0"/>
              </a:rPr>
              <a:t>Ο ΣΤΡΟΒΙΛΟΣ ΑΥΤΟΣ ΛΕΓΕΤΑΙ ΚΑΙ ΣΤΡΟΒΙΛΟΣ </a:t>
            </a:r>
            <a:r>
              <a:rPr lang="en-US" sz="3000" b="1" dirty="0">
                <a:solidFill>
                  <a:schemeClr val="tx1"/>
                </a:solidFill>
                <a:latin typeface="Arial" pitchFamily="34" charset="0"/>
                <a:cs typeface="Arial" pitchFamily="34" charset="0"/>
              </a:rPr>
              <a:t>Ljungstrom</a:t>
            </a:r>
            <a:r>
              <a:rPr lang="el-GR" sz="3000" b="1" dirty="0">
                <a:solidFill>
                  <a:schemeClr val="tx1"/>
                </a:solidFill>
                <a:latin typeface="Arial" pitchFamily="34" charset="0"/>
                <a:cs typeface="Arial" pitchFamily="34" charset="0"/>
              </a:rPr>
              <a:t> (ΛΙΟΥΝΣΤΡΟΜ) ΑΠΟ ΤΟ ΟΝΟΜΑ ΤΟΥ ΣΟΥΗΔΟΥ ΜΗΧΑΝΙΚΟΥ Ο ΟΠΟΙΟΣ ΤΟΝ ΕΠΙΝΟΗΣΕ ΚΑΙ ΤΟΝ ΚΑΤΑΣΚΕΥΑΣΕ.</a:t>
            </a:r>
          </a:p>
          <a:p>
            <a:pPr lvl="0"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a:solidFill>
                  <a:schemeClr val="bg1"/>
                </a:solidFill>
                <a:latin typeface="Arial" pitchFamily="34" charset="0"/>
                <a:cs typeface="Arial" pitchFamily="34" charset="0"/>
              </a:rPr>
              <a:t>Ο ΑΤΜΟΣΤΡΟΒΙΛΟΣ ΑΚΤΙΝΙΚΗΣ ΡΟΗΣ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25206"/>
          </a:xfrm>
          <a:solidFill>
            <a:schemeClr val="bg1"/>
          </a:solidFill>
        </p:spPr>
        <p:txBody>
          <a:bodyPr>
            <a:noAutofit/>
          </a:bodyPr>
          <a:lstStyle/>
          <a:p>
            <a:pPr lvl="0"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a:solidFill>
                  <a:schemeClr val="bg1"/>
                </a:solidFill>
                <a:latin typeface="Arial" pitchFamily="34" charset="0"/>
                <a:cs typeface="Arial" pitchFamily="34" charset="0"/>
              </a:rPr>
              <a:t>Ο ΑΤΜΟΣΤΡΟΒΙΛΟΣ ΑΚΤΙΝΙΚΗΣ ΡΟΗΣ</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rot="-60000">
            <a:off x="2123728" y="1052736"/>
            <a:ext cx="4829175" cy="5495925"/>
          </a:xfrm>
          <a:prstGeom prst="rect">
            <a:avLst/>
          </a:prstGeom>
          <a:noFill/>
        </p:spPr>
      </p:pic>
      <p:sp>
        <p:nvSpPr>
          <p:cNvPr id="5" name="TextBox 4"/>
          <p:cNvSpPr txBox="1"/>
          <p:nvPr/>
        </p:nvSpPr>
        <p:spPr>
          <a:xfrm>
            <a:off x="6156176" y="1340768"/>
            <a:ext cx="2826608" cy="369332"/>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ΣΤΡΟΒΙΛΟΣ </a:t>
            </a:r>
            <a:r>
              <a:rPr lang="en-US" b="1" dirty="0">
                <a:solidFill>
                  <a:srgbClr val="FF0000"/>
                </a:solidFill>
                <a:latin typeface="Arial" pitchFamily="34" charset="0"/>
                <a:cs typeface="Arial" pitchFamily="34" charset="0"/>
              </a:rPr>
              <a:t>Ljungstrom</a:t>
            </a:r>
            <a:endParaRPr lang="el-GR" dirty="0">
              <a:solidFill>
                <a:srgbClr val="FF00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a:solidFill>
                  <a:schemeClr val="tx1"/>
                </a:solidFill>
                <a:latin typeface="Arial" pitchFamily="34" charset="0"/>
                <a:cs typeface="Arial" pitchFamily="34" charset="0"/>
              </a:rPr>
              <a:t>Σ' ΑΥΤΟΝ Ο ΑΤΜΟΣ ΡΕΕΙ ΜΟΝΟ ΚΑΤΑ ΤΗΝ ΠΕΡΙΦΕΡΕΙΑ, ΔΗΛΑΔΗ ΚΑΤΑ ΤΗΝ ΕΝΝΟΙΑ ΤΗΣ ΕΦΑΠΤΟΜΕΝΗΣ ΩΣ ΠΡΟΣ ΤΟ ΣΤΡΟΦΕΙΟ.</a:t>
            </a:r>
          </a:p>
          <a:p>
            <a:pPr algn="l"/>
            <a:r>
              <a:rPr lang="el-GR" sz="2000" b="1" dirty="0">
                <a:solidFill>
                  <a:schemeClr val="tx1"/>
                </a:solidFill>
                <a:latin typeface="Arial" pitchFamily="34" charset="0"/>
                <a:cs typeface="Arial" pitchFamily="34" charset="0"/>
              </a:rPr>
              <a:t>ΣΤΗΝ ΠΕΡΙΦΕΡΕΙΑ ΤΟΥ ΔΙΣΚΟΥ ΑΝΤΙ ΓΙΑ ΠΤΕΡΥΓΙΑ ΥΠΑΡΧΟΥΝ </a:t>
            </a:r>
            <a:r>
              <a:rPr lang="el-GR" sz="2000" b="1" dirty="0">
                <a:solidFill>
                  <a:srgbClr val="FF0000"/>
                </a:solidFill>
                <a:latin typeface="Arial" pitchFamily="34" charset="0"/>
                <a:cs typeface="Arial" pitchFamily="34" charset="0"/>
              </a:rPr>
              <a:t>ΜΙΚΡΕΣ ΚΟΙΛΟΤΗΤΕΣ</a:t>
            </a:r>
            <a:r>
              <a:rPr lang="el-GR" sz="2000" b="1" dirty="0">
                <a:solidFill>
                  <a:schemeClr val="tx1"/>
                </a:solidFill>
                <a:latin typeface="Arial" pitchFamily="34" charset="0"/>
                <a:cs typeface="Arial" pitchFamily="34" charset="0"/>
              </a:rPr>
              <a:t>, ΟΙ ΟΠΟΙΕΣ ΕΙΝΑΙ ΚΙΝΗΤΕΣ, ΥΠΟ ΤΗΝ ΕΝΝΟΙΑ ΟΤΙ ΚΙΝΟΥΝΤΑΙ ΜΑΖΙ ΜΕ ΤΟΝ ΤΡΟΧΟ. ΣΤΟ ΚΕΛΥΦΟΣ ΥΠΑΡΧΟΥΝ 2 ΩΣ 4 ΑΚΡΟΦΥΣΙΑ. ΤΟ ΚΑΘΕ ΕΝΑ ΑΠΟ ΑΥΤΑ ΣΧΗΜΑΤΙΖΕΙ 4 ΣΤΑΘΕΡΕΣ η ΑΚΙΝΗΤΕΣ ΚΟΙΛΟΤΗΤΕΣ. Ο ΑΤΜΟΣ ΕΙΣΕΡΧΕΤΑΙ ΤΑΥΤΟΧΡΟΝΑ ΣΕ ΟΛΑ ΤΑ ΑΚΡΟΦΥΣΙΑ ΚΑΙ ΑΠΟ ΕΚΕΙ ΣΤΗΝ ΠΡΩΤΗ ΚΙΝΗΤΗ ΚΟΙΛΟΤΗΤΑ ΠΟΥ ΣΥΝΑΝΤΑ ΚΑΙ ΑΝΑΓΚΑΖΕΙ ΤΟΝ ΤΡΟΧΟ ΝΑ ΠΕΡΙΣΤΡΑΦΕΙ. ΕΞΕΡΧΕΤΑΙ ΚΑΤΟΠΙΝ ΑΠΟ ΤΗΝ ΚΙΝΗΤΗ ΚΟΙΛΟΤΗΤΑ, ΚΤΥΠΑ ΣΤΗΝ ΑΝΤΙΣΤΟΙΧΗ ΣΤΑΘΕΡΗ ΚΑΙ ΕΙΣΕΡΧΕΤΑΙ ΣΤΗΝ ΕΠΟΜΕΝΗ ΚΙΝΗΤΗ. ΑΥΤΟ ΕΠΑΝΑΛΑΜΒΑΝΕΤΑΙ ΤΡΕΙΣ ΦΟΡΕΣ ΑΚΟΜΑ, ΩΣΠΟΥ Ο ΑΤΜΟΣ ΝΑ ΒΓΕΙ ΤΕΛΙΚΑ ΑΠΟ ΤΟ ΣΤΡΟΒΙΛΟ. ΚΑΤΑ ΤΗ ΔΙΑΔΟΧΙΚΗ ΑΥΤΗ ΠΟΡΕΙΑ ΤΟΥ ΜΕΣΑ ΑΠΟ ΤΙΣ ΚΙΝΗΤΕΣ ΚΑΙ ΣΤΑΘΕΡΕΣ ΚΟΙΛΟΤΗΤΕΣ, ΚΑΤΑ ΤΗΝ ΟΠΟΙΑ Ο ΑΤΜΟΣ ΑΝΑΣΤΡΕΦΕΙ ΚΑΘΕ ΦΟΡΑ ΤΗΝ ΚΑΤΕΥΘΥΝΣΗ ΤΟΥ, ΕΚΤΕΛΕΙ ΜΙΑ ΚΑΤΑ ΚΑΠΟΙΟ ΤΡΟΠΟ ΕΛΙΚΟΕΙΔΗ ΚΙΝΗΣΗ Σ' ΕΝΑ ΤΟΞΟ ΤΗΣ ΠΕΡΙΦΕΡΕΙΑΣ ΤΟΥ ΤΡΟΧΟΥ.</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000" b="1" u="sng" dirty="0">
                <a:solidFill>
                  <a:srgbClr val="FFFF00"/>
                </a:solidFill>
                <a:latin typeface="Arial" pitchFamily="34" charset="0"/>
                <a:cs typeface="Arial" pitchFamily="34" charset="0"/>
              </a:rPr>
              <a:t>Ο ΑΤΜΟΣΤΡΟΒΙΛΟΣ ΕΦΑΠΤΟΜΕΝΙΚΗΣ η ΕΛΙΚΟΕΙΔΟΥΣ ΡΟΗΣ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a:solidFill>
                  <a:schemeClr val="tx1"/>
                </a:solidFill>
                <a:latin typeface="Arial" pitchFamily="34" charset="0"/>
                <a:cs typeface="Arial" pitchFamily="34" charset="0"/>
              </a:rPr>
              <a:t>Ο ΣΤΡΟΒΙΛΟΣ ΑΥΤΟΣ ΑΠΟ ΤΟ ΟΝΟΜΑ ΤΟΥ ΚΑΤΑΣΚΕΥΑΣΤΗ ΤΟΥ ΟΝΟΜΑΖΕΤΑΙ </a:t>
            </a:r>
            <a:r>
              <a:rPr lang="el-GR" sz="2800" b="1" u="sng" dirty="0">
                <a:solidFill>
                  <a:srgbClr val="FF0000"/>
                </a:solidFill>
                <a:latin typeface="Arial" pitchFamily="34" charset="0"/>
                <a:cs typeface="Arial" pitchFamily="34" charset="0"/>
              </a:rPr>
              <a:t>ΣΤΡΟΒΙΛΟΣ ΤΥΠΟΥ Τ</a:t>
            </a:r>
            <a:r>
              <a:rPr lang="en-US" sz="2800" b="1" u="sng" dirty="0" err="1">
                <a:solidFill>
                  <a:srgbClr val="FF0000"/>
                </a:solidFill>
                <a:latin typeface="Arial" pitchFamily="34" charset="0"/>
                <a:cs typeface="Arial" pitchFamily="34" charset="0"/>
              </a:rPr>
              <a:t>erry</a:t>
            </a:r>
            <a:r>
              <a:rPr lang="el-GR" sz="2800" b="1" dirty="0">
                <a:solidFill>
                  <a:schemeClr val="tx1"/>
                </a:solidFill>
                <a:latin typeface="Arial" pitchFamily="34" charset="0"/>
                <a:cs typeface="Arial" pitchFamily="34" charset="0"/>
              </a:rPr>
              <a:t> ΚΑΙ ΕΙΝΑΙ ΣΤΡΟΒΙΛΟΣ ΔΡΑΣΕΩΣ. ΚΑΤΑΣΚΕΥΑΖΕΤΑΙ ΜΕ ΑΚΡΟΦΥΣΙΑ ΕΙΣΑΓΩΓΗΣ ΚΑΙ ΜΕ ΤΑ ΓΝΩΣΤΑ ΜΑΣ ΠΤΕΡΥΓΙΑ ΔΡΑΣΕΩΣ. ΑΝΤΙ ΟΜΩΣ ΓΙΑ ΟΔΗΓΗΤΙΚΑ ΠΤΕΡΥΓΙΑ ΕΧΕΙ ΕΝΑ Η ΔΥΟ ΣΤΑΘΕΡΟΥΣ ΟΔΗΓΟΥΣ ΑΝΑΣΤΡΟΦΗΣ ΤΟΥ ΑΤΜΟΥ, ΟΙ ΟΠΟΙΟΙ ΣΤΟ ΕΣΩΤΕΡΙΚΟ ΕΧΟΥΝ ΣΚΑΦΙΔΙΑ</a:t>
            </a:r>
            <a:r>
              <a:rPr lang="en-US" sz="2800" b="1" dirty="0">
                <a:solidFill>
                  <a:schemeClr val="tx1"/>
                </a:solidFill>
                <a:latin typeface="Arial" pitchFamily="34" charset="0"/>
                <a:cs typeface="Arial" pitchFamily="34" charset="0"/>
              </a:rPr>
              <a:t>.</a:t>
            </a:r>
            <a:endParaRPr lang="el-GR" sz="2800" b="1" dirty="0">
              <a:solidFill>
                <a:schemeClr val="tx1"/>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ΟΙ ΣΤΡΟΒΙΛΟΙ ΠΕΡΙΦΕΡΕΙΑΚΗΣ ΡΟΗΣ ΧΡΗΣΙΜΟΠΟΙΟΥΝΤΑΙ ΚΥΡΙΩΣ ΓΙΑ ΤΗΝ ΚΙΝΗΣΗ ΜΙΚΡΩΝ ΜΟΝΟ ΒΟΗΘΗΤΙΚΩΝ ΜΗΧΑΝΗΜΑΤΩΝ.</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000" b="1" u="sng" dirty="0">
                <a:solidFill>
                  <a:schemeClr val="bg1"/>
                </a:solidFill>
                <a:latin typeface="Arial" pitchFamily="34" charset="0"/>
                <a:cs typeface="Arial" pitchFamily="34" charset="0"/>
              </a:rPr>
              <a:t>Ο ΑΤΜΟΣΤΡΟΒΙΛΟΣ ΕΦΑΠΤΟΜΕΝΙΚΗΣ η ΕΛΙΚΟΕΙΔΟΥΣ ΡΟΗΣ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3198"/>
          </a:xfrm>
          <a:solidFill>
            <a:schemeClr val="bg1"/>
          </a:solidFill>
        </p:spPr>
        <p:txBody>
          <a:bodyPr>
            <a:noAutofit/>
          </a:bodyPr>
          <a:lstStyle/>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000" b="1" u="sng" dirty="0">
                <a:solidFill>
                  <a:schemeClr val="bg1"/>
                </a:solidFill>
                <a:latin typeface="Arial" pitchFamily="34" charset="0"/>
                <a:cs typeface="Arial" pitchFamily="34" charset="0"/>
              </a:rPr>
              <a:t>Ο ΑΤΜΟΣΤΡΟΒΙΛΟΣ ΕΦΑΠΤΟΜΕΝΙΚΗΣ η ΕΛΙΚΟΕΙΔΟΥΣ ΡΟΗΣ</a:t>
            </a:r>
            <a:br>
              <a:rPr lang="el-GR" sz="2400" b="1" dirty="0">
                <a:solidFill>
                  <a:schemeClr val="bg1"/>
                </a:solidFill>
              </a:rPr>
            </a:br>
            <a:endParaRPr lang="el-GR" sz="2400" b="1" u="sng" dirty="0">
              <a:solidFill>
                <a:schemeClr val="bg1"/>
              </a:solidFill>
              <a:latin typeface="Arial Black" pitchFamily="34" charset="0"/>
            </a:endParaRPr>
          </a:p>
        </p:txBody>
      </p:sp>
      <p:pic>
        <p:nvPicPr>
          <p:cNvPr id="4098" name="Picture 2" descr="C:\Users\Fadi\Desktop\4.png"/>
          <p:cNvPicPr>
            <a:picLocks noChangeAspect="1" noChangeArrowheads="1"/>
          </p:cNvPicPr>
          <p:nvPr/>
        </p:nvPicPr>
        <p:blipFill>
          <a:blip r:embed="rId3" cstate="print"/>
          <a:srcRect/>
          <a:stretch>
            <a:fillRect/>
          </a:stretch>
        </p:blipFill>
        <p:spPr bwMode="auto">
          <a:xfrm>
            <a:off x="251521" y="1052736"/>
            <a:ext cx="4176464" cy="3456384"/>
          </a:xfrm>
          <a:prstGeom prst="rect">
            <a:avLst/>
          </a:prstGeom>
          <a:noFill/>
        </p:spPr>
      </p:pic>
      <p:pic>
        <p:nvPicPr>
          <p:cNvPr id="4099" name="Picture 3" descr="C:\Users\Fadi\Desktop\5.png"/>
          <p:cNvPicPr>
            <a:picLocks noChangeAspect="1" noChangeArrowheads="1"/>
          </p:cNvPicPr>
          <p:nvPr/>
        </p:nvPicPr>
        <p:blipFill>
          <a:blip r:embed="rId4" cstate="print"/>
          <a:srcRect/>
          <a:stretch>
            <a:fillRect/>
          </a:stretch>
        </p:blipFill>
        <p:spPr bwMode="auto">
          <a:xfrm>
            <a:off x="5796136" y="1196752"/>
            <a:ext cx="1524000" cy="2105025"/>
          </a:xfrm>
          <a:prstGeom prst="rect">
            <a:avLst/>
          </a:prstGeom>
          <a:noFill/>
        </p:spPr>
      </p:pic>
      <p:pic>
        <p:nvPicPr>
          <p:cNvPr id="4100" name="Picture 4" descr="C:\Users\Fadi\Desktop\6.png"/>
          <p:cNvPicPr>
            <a:picLocks noChangeAspect="1" noChangeArrowheads="1"/>
          </p:cNvPicPr>
          <p:nvPr/>
        </p:nvPicPr>
        <p:blipFill>
          <a:blip r:embed="rId5" cstate="print"/>
          <a:srcRect/>
          <a:stretch>
            <a:fillRect/>
          </a:stretch>
        </p:blipFill>
        <p:spPr bwMode="auto">
          <a:xfrm>
            <a:off x="3203848" y="3573016"/>
            <a:ext cx="5773093" cy="3059038"/>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a:solidFill>
                  <a:schemeClr val="tx1"/>
                </a:solidFill>
                <a:latin typeface="Arial" pitchFamily="34" charset="0"/>
                <a:cs typeface="Arial" pitchFamily="34" charset="0"/>
              </a:rPr>
              <a:t>ΧΡΗΣΙΜΟΠΟΙΟΥΝΤΑΙ ΣΤΙΣ ΝΑΥΤΙΚΕΣ ΕΓΚΑΤΑΣΤΑΣΕΙΣ ΓΙΑ ΤΗΝ </a:t>
            </a:r>
            <a:r>
              <a:rPr lang="el-GR" sz="2800" b="1" dirty="0">
                <a:solidFill>
                  <a:srgbClr val="FF0000"/>
                </a:solidFill>
                <a:latin typeface="Arial" pitchFamily="34" charset="0"/>
                <a:cs typeface="Arial" pitchFamily="34" charset="0"/>
              </a:rPr>
              <a:t>ΑΛΛΑΓΗ ΠΕΡΙΣΤΡΟΦΗΣ ΤΗΣ ΕΛΙΚΑΣ</a:t>
            </a:r>
            <a:r>
              <a:rPr lang="el-GR" sz="2800" b="1" dirty="0">
                <a:solidFill>
                  <a:schemeClr val="tx1"/>
                </a:solidFill>
                <a:latin typeface="Arial" pitchFamily="34" charset="0"/>
                <a:cs typeface="Arial" pitchFamily="34" charset="0"/>
              </a:rPr>
              <a:t>. Η ΑΝΑΣΤΡΟΦΗ ΤΗΣ ΚΙΝΗΣΕΩΣ ΕΞΕΤΑΖΕΤΑΙ </a:t>
            </a:r>
            <a:r>
              <a:rPr lang="el-GR" sz="2800" b="1" dirty="0">
                <a:solidFill>
                  <a:srgbClr val="FF0000"/>
                </a:solidFill>
                <a:latin typeface="Arial" pitchFamily="34" charset="0"/>
                <a:cs typeface="Arial" pitchFamily="34" charset="0"/>
              </a:rPr>
              <a:t>ΣΕ ΣΥΝΔΥΑΣΜΟ ΚΑΙ ΠΡΟΣ ΤΟ ΣΥΣΤΗΜΑ ΜΕΤΑΔΟΣΕΩΣ ΤΗΣ ΚΙΝΗΣΕΩΣ ΚΑΙ ΜΕΙΩΣΕΩΣ ΤΩΝ ΣΤΡΟΦΩΝ ΤΟΥ ΕΛΙΚΟΦΟΡΟΥ </a:t>
            </a:r>
            <a:r>
              <a:rPr lang="el-GR" sz="2800" b="1" dirty="0">
                <a:solidFill>
                  <a:schemeClr val="tx1"/>
                </a:solidFill>
                <a:latin typeface="Arial" pitchFamily="34" charset="0"/>
                <a:cs typeface="Arial" pitchFamily="34" charset="0"/>
              </a:rPr>
              <a:t>ΑΞΟΝΑ</a:t>
            </a:r>
            <a:r>
              <a:rPr lang="en-US" sz="2800" b="1" dirty="0">
                <a:solidFill>
                  <a:schemeClr val="tx1"/>
                </a:solidFill>
                <a:latin typeface="Arial" pitchFamily="34" charset="0"/>
                <a:cs typeface="Arial" pitchFamily="34" charset="0"/>
              </a:rPr>
              <a:t>.</a:t>
            </a:r>
            <a:endParaRPr lang="el-GR" sz="2800" b="1" dirty="0">
              <a:solidFill>
                <a:schemeClr val="tx1"/>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ΣΕ ΣΤΡΟΒΙΛΟΥΣ </a:t>
            </a:r>
            <a:r>
              <a:rPr lang="el-GR" sz="2800" b="1" dirty="0">
                <a:solidFill>
                  <a:srgbClr val="FF0000"/>
                </a:solidFill>
                <a:latin typeface="Arial" pitchFamily="34" charset="0"/>
                <a:cs typeface="Arial" pitchFamily="34" charset="0"/>
              </a:rPr>
              <a:t>ΜΕ ΜΕΙΩΤΗΡΕΣ ΜΕ ΟΔΟΝΤΩΤΟΥΣ ΤΡΟΧΟΥΣ </a:t>
            </a:r>
            <a:r>
              <a:rPr lang="el-GR" sz="2800" b="1" dirty="0">
                <a:solidFill>
                  <a:schemeClr val="tx1"/>
                </a:solidFill>
                <a:latin typeface="Arial" pitchFamily="34" charset="0"/>
                <a:cs typeface="Arial" pitchFamily="34" charset="0"/>
              </a:rPr>
              <a:t>ΧΡΗΣΙΜΟΠΟΙΕΙΤΑΙ ΙΔΙΑΙΤΕΡΟΣ ΜΙΚΡΟΣ ΣΤΡΟΒΙΛΟΣ ΓΙΑ ΤΗΝ ΚΙΝΗΣΗ ΑΝΑΠΟΔΑ.</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400" b="1" u="sng" dirty="0">
                <a:solidFill>
                  <a:srgbClr val="FFFF00"/>
                </a:solidFill>
                <a:latin typeface="Arial" pitchFamily="34" charset="0"/>
                <a:cs typeface="Arial" pitchFamily="34" charset="0"/>
              </a:rPr>
              <a:t>ΣΤΡΟΒΙΛΟΣ ΑΝΑΠΟΔΗΣΕΩΣ (ΑΝΑΠΟΔΑ)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a:solidFill>
                  <a:srgbClr val="FF0000"/>
                </a:solidFill>
                <a:latin typeface="Arial" pitchFamily="34" charset="0"/>
                <a:cs typeface="Arial" pitchFamily="34" charset="0"/>
              </a:rPr>
              <a:t>ΣΥΝΗΘΩΣ</a:t>
            </a:r>
            <a:r>
              <a:rPr lang="el-GR" sz="2800" b="1" dirty="0">
                <a:solidFill>
                  <a:schemeClr val="tx1"/>
                </a:solidFill>
                <a:latin typeface="Arial" pitchFamily="34" charset="0"/>
                <a:cs typeface="Arial" pitchFamily="34" charset="0"/>
              </a:rPr>
              <a:t> </a:t>
            </a:r>
            <a:r>
              <a:rPr lang="el-GR" sz="2800" b="1" dirty="0">
                <a:solidFill>
                  <a:srgbClr val="FF0000"/>
                </a:solidFill>
                <a:latin typeface="Arial" pitchFamily="34" charset="0"/>
                <a:cs typeface="Arial" pitchFamily="34" charset="0"/>
              </a:rPr>
              <a:t>ΑΠΟΤΕΛΕΙΤΑΙ ΑΠΟ ΕΝΑΝ ΤΡΟΧΟ </a:t>
            </a:r>
            <a:r>
              <a:rPr lang="en-US" sz="2800" b="1" dirty="0">
                <a:solidFill>
                  <a:srgbClr val="FF0000"/>
                </a:solidFill>
                <a:latin typeface="Arial" pitchFamily="34" charset="0"/>
                <a:cs typeface="Arial" pitchFamily="34" charset="0"/>
              </a:rPr>
              <a:t>Curtis</a:t>
            </a:r>
            <a:r>
              <a:rPr lang="el-GR" sz="2800" b="1" dirty="0">
                <a:solidFill>
                  <a:schemeClr val="tx1"/>
                </a:solidFill>
                <a:latin typeface="Arial" pitchFamily="34" charset="0"/>
                <a:cs typeface="Arial" pitchFamily="34" charset="0"/>
              </a:rPr>
              <a:t> ΠΟΥ </a:t>
            </a:r>
            <a:r>
              <a:rPr lang="el-GR" sz="2800" b="1" u="sng" dirty="0">
                <a:solidFill>
                  <a:srgbClr val="7030A0"/>
                </a:solidFill>
                <a:latin typeface="Arial" pitchFamily="34" charset="0"/>
                <a:cs typeface="Arial" pitchFamily="34" charset="0"/>
              </a:rPr>
              <a:t>ΤΟΠΟΘΕΤΕΙΤΑΙ ΣΤΟΝ ΑΞΟΝΑ ΤΟΥ</a:t>
            </a:r>
            <a:r>
              <a:rPr lang="en-US" sz="2800" b="1" u="sng" dirty="0">
                <a:solidFill>
                  <a:srgbClr val="7030A0"/>
                </a:solidFill>
                <a:latin typeface="Arial" pitchFamily="34" charset="0"/>
                <a:cs typeface="Arial" pitchFamily="34" charset="0"/>
              </a:rPr>
              <a:t> </a:t>
            </a:r>
            <a:r>
              <a:rPr lang="el-GR" sz="2800" b="1" u="sng" dirty="0">
                <a:solidFill>
                  <a:srgbClr val="7030A0"/>
                </a:solidFill>
                <a:latin typeface="Arial" pitchFamily="34" charset="0"/>
                <a:cs typeface="Arial" pitchFamily="34" charset="0"/>
              </a:rPr>
              <a:t>ΣΤΡΟΒΙΛΟΥ Χ.Π.</a:t>
            </a:r>
            <a:r>
              <a:rPr lang="el-GR" sz="2800" b="1" dirty="0">
                <a:solidFill>
                  <a:srgbClr val="7030A0"/>
                </a:solidFill>
                <a:latin typeface="Arial" pitchFamily="34" charset="0"/>
                <a:cs typeface="Arial" pitchFamily="34" charset="0"/>
              </a:rPr>
              <a:t> </a:t>
            </a:r>
            <a:r>
              <a:rPr lang="el-GR" sz="2800" b="1" dirty="0">
                <a:solidFill>
                  <a:schemeClr val="tx1"/>
                </a:solidFill>
                <a:latin typeface="Arial" pitchFamily="34" charset="0"/>
                <a:cs typeface="Arial" pitchFamily="34" charset="0"/>
              </a:rPr>
              <a:t>ΚΑΙ ΕΧΕΙ ΚΙΝΗΤΕΣ ΠΤΕΡΥΓΩΣΕΙΣ ΚΑΤ' ΑΝΤΙΘΕΤΗ ΕΝΝΟΙΑ ΑΠΟ ΤΙΣ ΚΙΝΗΤΕΣ ΠΤΕΡΥΓΩΣΕΙΣ ΤΟΥ ΣΤΡΟΒΙΛΟΥ Χ.Π. ΕΤΣΙ, ΠΡΟΚΕΙΜΕΝΟΥ ΝΑ ΠΛΕΥΣΕΙ ΤΟ ΠΛΟΙΟ ΑΝΑΠΟΔΑ, ΚΛΕΙΝΟΜΕ ΤΟΝ ΚΥΡΙΟ ΑΤΜΟΦΡΑΚΤΗ ΤΟΥ ΠΡΟΣΩ ΚΑΙ ΑΝΟΙΓΟΜΕ ΤΟΝ ΑΤΜΟΦΡΑΚΤΗ ΤΟΥ ΑΝΑΠΟΔΑ, ΔΙΟΧΕΤΕΥΟΝΤΑΣ ΤΟΝ ΑΤΜΟ ΣΤΟ ΣΤΡΟΒΙΛΟ ΤΟΥ ΑΝΑΠΟΔΑ. ΤΟΤΕ </a:t>
            </a:r>
            <a:r>
              <a:rPr lang="el-GR" sz="2800" b="1" dirty="0">
                <a:solidFill>
                  <a:srgbClr val="FF0000"/>
                </a:solidFill>
                <a:latin typeface="Arial" pitchFamily="34" charset="0"/>
                <a:cs typeface="Arial" pitchFamily="34" charset="0"/>
              </a:rPr>
              <a:t>ΟΛΟ ΤΟ ΣΥΓΚΡΟΤΗΜΑ ΤΩΝ ΣΤΡΟΒΙΛΩΝ ΤΗΣ ΕΓΚΑΤΑΣΤΑΣΕΩΣ ΚΙΝΕΙΤΑΙ ΑΝΤΙΣΤΡΟΦΑ ΚΑΙ ΠΡΟΦΑΝΩΣ ΚΑΙ Η ΕΛΙΚΑ ΤΟΥ ΠΛΟΙΟΥ</a:t>
            </a:r>
            <a:r>
              <a:rPr lang="el-GR" sz="2800" b="1" dirty="0">
                <a:solidFill>
                  <a:schemeClr val="tx1"/>
                </a:solidFill>
                <a:latin typeface="Arial" pitchFamily="34" charset="0"/>
                <a:cs typeface="Arial" pitchFamily="34" charset="0"/>
              </a:rPr>
              <a:t>.</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ΑΝΑΠΟΔΗΣΕΩΣ (ΑΝΑΠΟΔΑ)</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0000" lnSpcReduction="10000"/>
          </a:bodyPr>
          <a:lstStyle/>
          <a:p>
            <a:pPr lvl="0" algn="ctr">
              <a:spcBef>
                <a:spcPct val="0"/>
              </a:spcBef>
              <a:defRPr/>
            </a:pPr>
            <a:r>
              <a:rPr lang="el-GR" sz="2400" b="1" u="sng" dirty="0">
                <a:solidFill>
                  <a:schemeClr val="bg1"/>
                </a:solidFill>
                <a:latin typeface="Arial Black" pitchFamily="34" charset="0"/>
              </a:rPr>
              <a:t>Η ΕΝΝΟΙΑ ΤΗΣ ΔΡΑΣΕΩΣ ΚΑΙ ΑΝΤΙΔΡΑΣΕΩΣ ΣΤΟΥΣ ΑΤΜΟΣΤΡΟΒΙΛΟΥΣ</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33000"/>
          </a:blip>
          <a:srcRect/>
          <a:stretch>
            <a:fillRect/>
          </a:stretch>
        </p:blipFill>
        <p:spPr bwMode="auto">
          <a:xfrm>
            <a:off x="1500165" y="1142984"/>
            <a:ext cx="6215107" cy="5429288"/>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a:solidFill>
                  <a:srgbClr val="FF0000"/>
                </a:solidFill>
                <a:latin typeface="Arial" pitchFamily="34" charset="0"/>
                <a:cs typeface="Arial" pitchFamily="34" charset="0"/>
              </a:rPr>
              <a:t>ΣΕ ΟΡΙΣΜΕΝΕΣ ΠΕΡΙΠΤΩΣΕΙΣ ΤΟΠΟΘΕΤΕΙΤΑΙ Ο ΣΤΡΟΒΙΛΟΣ ΤΟΥ ΑΝΑΠΟΔΑ ΚΑΙ ΣΤΟΝ ΑΞΟΝΑ ΤΟΥ ΣΤΡΟΒΙΛΟΥ Υ.Π. </a:t>
            </a:r>
            <a:r>
              <a:rPr lang="el-GR" sz="2800" b="1" dirty="0">
                <a:solidFill>
                  <a:schemeClr val="tx1"/>
                </a:solidFill>
                <a:latin typeface="Arial" pitchFamily="34" charset="0"/>
                <a:cs typeface="Arial" pitchFamily="34" charset="0"/>
              </a:rPr>
              <a:t>ΤΟΤΕ</a:t>
            </a:r>
            <a:r>
              <a:rPr lang="el-GR" sz="2800" b="1" dirty="0">
                <a:solidFill>
                  <a:srgbClr val="FF0000"/>
                </a:solidFill>
                <a:latin typeface="Arial" pitchFamily="34" charset="0"/>
                <a:cs typeface="Arial" pitchFamily="34" charset="0"/>
              </a:rPr>
              <a:t> </a:t>
            </a:r>
            <a:r>
              <a:rPr lang="el-GR" sz="2800" b="1" dirty="0">
                <a:solidFill>
                  <a:srgbClr val="7030A0"/>
                </a:solidFill>
                <a:latin typeface="Arial" pitchFamily="34" charset="0"/>
                <a:cs typeface="Arial" pitchFamily="34" charset="0"/>
              </a:rPr>
              <a:t>ΜΕΤΑΞΥ ΣΤΡΟΒΙΛΟΥ ΤΟΥ ΠΡΟΣΩ ΚΑΙ ΤΟΥ ΑΝΑΠΟΔΑ ΠΑΡΕΜΒΑΛΛΕΤΑΙ ΣΥΣΚΕΥΗ ΣΤΕΓΑΝΟΤΗΤΑΣ</a:t>
            </a:r>
            <a:r>
              <a:rPr lang="el-GR" sz="2800" b="1" dirty="0">
                <a:solidFill>
                  <a:schemeClr val="tx1"/>
                </a:solidFill>
                <a:latin typeface="Arial" pitchFamily="34" charset="0"/>
                <a:cs typeface="Arial" pitchFamily="34" charset="0"/>
              </a:rPr>
              <a:t>.</a:t>
            </a:r>
          </a:p>
          <a:p>
            <a:pPr algn="l"/>
            <a:r>
              <a:rPr lang="el-GR" sz="2800" b="1" dirty="0">
                <a:solidFill>
                  <a:schemeClr val="tx1"/>
                </a:solidFill>
                <a:latin typeface="Arial" pitchFamily="34" charset="0"/>
                <a:cs typeface="Arial" pitchFamily="34" charset="0"/>
              </a:rPr>
              <a:t>Η ΣΥΝΗΘΙΣΜΕΝΗ </a:t>
            </a:r>
            <a:r>
              <a:rPr lang="el-GR" sz="2800" b="1" dirty="0">
                <a:solidFill>
                  <a:srgbClr val="FF0000"/>
                </a:solidFill>
                <a:latin typeface="Arial" pitchFamily="34" charset="0"/>
                <a:cs typeface="Arial" pitchFamily="34" charset="0"/>
              </a:rPr>
              <a:t>ΙΠΠΟΔΥΝΑΜΗ ΤΟΥ ΣΤΡΟΒΙΛΟΥ ΑΝΑΠΟΔΗΣΕΩΣ</a:t>
            </a:r>
            <a:r>
              <a:rPr lang="el-GR" sz="2800" b="1" dirty="0">
                <a:solidFill>
                  <a:schemeClr val="tx1"/>
                </a:solidFill>
                <a:latin typeface="Arial" pitchFamily="34" charset="0"/>
                <a:cs typeface="Arial" pitchFamily="34" charset="0"/>
              </a:rPr>
              <a:t> ΚΥΜΑΙΝΕΤΑΙ ΑΠΟ </a:t>
            </a:r>
            <a:r>
              <a:rPr lang="el-GR" sz="2800" b="1" dirty="0">
                <a:solidFill>
                  <a:srgbClr val="FF0000"/>
                </a:solidFill>
                <a:latin typeface="Arial" pitchFamily="34" charset="0"/>
                <a:cs typeface="Arial" pitchFamily="34" charset="0"/>
              </a:rPr>
              <a:t>40-60% </a:t>
            </a:r>
            <a:r>
              <a:rPr lang="el-GR" sz="2800" b="1" u="sng" dirty="0">
                <a:solidFill>
                  <a:srgbClr val="7030A0"/>
                </a:solidFill>
                <a:latin typeface="Arial" pitchFamily="34" charset="0"/>
                <a:cs typeface="Arial" pitchFamily="34" charset="0"/>
              </a:rPr>
              <a:t>ΤΗΣ ΙΠΠΟΔΥΝΑΜΕΩΣ ΤΟΥ ΠΡΟΣΩ</a:t>
            </a:r>
            <a:r>
              <a:rPr lang="el-GR" sz="2800" b="1" dirty="0">
                <a:solidFill>
                  <a:schemeClr val="tx1"/>
                </a:solidFill>
                <a:latin typeface="Arial" pitchFamily="34" charset="0"/>
                <a:cs typeface="Arial" pitchFamily="34" charset="0"/>
              </a:rPr>
              <a:t> ΚΑΙ ΡΥΘΜΙΖΕΤΑΙ ΑΝΑΛΟΓΑ ΜΕ ΤΟΝ ΤΥΠΟ ΤΟΥ ΠΛΟΙΟΥ, ΩΣΤΕ ΝΑ ΔΙΝΕΙ ΟΡΙΣΜΕΝΟ ΧΡΟΝΟ ΚΑΙ ΔΙΑΣΤΗΜΑ ΣΤΑΣΕΩΣ ΤΟΥ ΠΛΟΙΟΥ ΑΠΟ ΤΟ «ΠΡΟΣΩ ΟΛΟΤΑΧΩΣ» ΩΣ ΤΗΝ ΚΡΑΤΗΣΗ ΤΟΥ.</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ΑΝΑΠΟΔΗΣΕΩΣ (ΑΝΑΠΟΔΑ)</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a:solidFill>
                  <a:schemeClr val="tx1"/>
                </a:solidFill>
                <a:latin typeface="Arial" pitchFamily="34" charset="0"/>
                <a:cs typeface="Arial" pitchFamily="34" charset="0"/>
              </a:rPr>
              <a:t>ΚΑΤΑ ΤΗ ΛΕΙΤΟΥΡΓΙΑ ΤΟΥ ΣΤΡΟΒΙΛΟΥ </a:t>
            </a:r>
            <a:r>
              <a:rPr lang="el-GR" sz="2400" b="1" dirty="0">
                <a:solidFill>
                  <a:srgbClr val="FF0000"/>
                </a:solidFill>
                <a:latin typeface="Arial" pitchFamily="34" charset="0"/>
                <a:cs typeface="Arial" pitchFamily="34" charset="0"/>
              </a:rPr>
              <a:t>ΠΑΡΑΤΗΡΕΙΤΑΙ ΤΟ ΦΑΙΝΟΜΕΝΟ ΤΟΥ ΑΝΕΜΙΣΜΟΥ</a:t>
            </a:r>
            <a:r>
              <a:rPr lang="el-GR" sz="2400" b="1" dirty="0">
                <a:solidFill>
                  <a:schemeClr val="tx1"/>
                </a:solidFill>
                <a:latin typeface="Arial" pitchFamily="34" charset="0"/>
                <a:cs typeface="Arial" pitchFamily="34" charset="0"/>
              </a:rPr>
              <a:t>, ΠΟΥ </a:t>
            </a:r>
            <a:r>
              <a:rPr lang="el-GR" sz="2400" b="1" u="sng" dirty="0">
                <a:solidFill>
                  <a:srgbClr val="7030A0"/>
                </a:solidFill>
                <a:latin typeface="Arial" pitchFamily="34" charset="0"/>
                <a:cs typeface="Arial" pitchFamily="34" charset="0"/>
              </a:rPr>
              <a:t>ΟΦΕΙΛΕΤΑΙ ΣΤΗΝ ΠΕΡΙΣΤΡΟΦΗ ΤΩΝ ΠΤΕΡΥΓΩΣΕΩΝ ΜΕΣΑ ΣΤΗ ΜΑΖΑ ΤΟΥ ΑΤΜΟΥ ΚΑΙ ΠΡΟΚΑΛΕΙ ΑΠΩΛΕΙΑ ΘΕΡΜΙΔΩΝ ΛΟΓΩ ΤΡΙΒΗΣ ΚΑΙ ΣΤΡΟΒΙΛΙΣΜΩΝ</a:t>
            </a:r>
            <a:r>
              <a:rPr lang="el-GR" sz="2400" b="1" dirty="0">
                <a:solidFill>
                  <a:schemeClr val="tx1"/>
                </a:solidFill>
                <a:latin typeface="Arial" pitchFamily="34" charset="0"/>
                <a:cs typeface="Arial" pitchFamily="34" charset="0"/>
              </a:rPr>
              <a:t>. ΤΟ ΦΑΙΝΟΜΕΝΟ ΠΑΡΑΤΗΡΕΙΤΑΙ ΣΤΟ ΣΤΡΟΒΙΛΟ ΤΟΥ ΑΝΑΠΟΔΑ η ΤΟΥ ΠΡΟΣΩ, </a:t>
            </a:r>
            <a:r>
              <a:rPr lang="el-GR" sz="2400" b="1" dirty="0">
                <a:solidFill>
                  <a:srgbClr val="FF0000"/>
                </a:solidFill>
                <a:latin typeface="Arial" pitchFamily="34" charset="0"/>
                <a:cs typeface="Arial" pitchFamily="34" charset="0"/>
              </a:rPr>
              <a:t>ΟΤΑΝ Ο ΕΝΑΣ ΑΠΟ ΤΟΥΣ ΔΥΟ ΠΕΡΙΣΤΡΕΦΕΤΑΙ </a:t>
            </a:r>
            <a:r>
              <a:rPr lang="el-GR" sz="2400" b="1" u="sng" dirty="0">
                <a:solidFill>
                  <a:srgbClr val="FF0000"/>
                </a:solidFill>
                <a:latin typeface="Arial" pitchFamily="34" charset="0"/>
                <a:cs typeface="Arial" pitchFamily="34" charset="0"/>
              </a:rPr>
              <a:t>ΑΕΡΓΟΣ</a:t>
            </a:r>
            <a:r>
              <a:rPr lang="el-GR" sz="2400" b="1" dirty="0">
                <a:solidFill>
                  <a:schemeClr val="tx1"/>
                </a:solidFill>
                <a:latin typeface="Arial" pitchFamily="34" charset="0"/>
                <a:cs typeface="Arial" pitchFamily="34" charset="0"/>
              </a:rPr>
              <a:t>. ΓΙ' ΑΥΤΟ Ο ΣΤΡΟΒΙΛΟΣ ΤΟΥ ΑΝΑΠΟΔΑ ΤΟΠΟΘΕΤΕΙΤΑΙ ΚΑΤΑ ΚΑΝΟΝΑ ΣΤΟ ΤΜΗΜΑ Χ.Π.</a:t>
            </a:r>
            <a:r>
              <a:rPr lang="en-US" sz="2400" b="1" dirty="0">
                <a:solidFill>
                  <a:schemeClr val="tx1"/>
                </a:solidFill>
                <a:latin typeface="Arial" pitchFamily="34" charset="0"/>
                <a:cs typeface="Arial" pitchFamily="34" charset="0"/>
              </a:rPr>
              <a:t>.</a:t>
            </a:r>
            <a:r>
              <a:rPr lang="el-GR" sz="2400" b="1" dirty="0">
                <a:solidFill>
                  <a:schemeClr val="tx1"/>
                </a:solidFill>
                <a:latin typeface="Arial" pitchFamily="34" charset="0"/>
                <a:cs typeface="Arial" pitchFamily="34" charset="0"/>
              </a:rPr>
              <a:t> ΜΕΤΑΞΥ ΑΥΤΟΥ ΚΑΙ ΤΟΥ ΣΤΡΟΒΙΛΟΥ ΤΟΥ ΠΡΟΣΩ ΠΑΡΕΜΒΑΛΛΕΤΑΙ Ο ΟΧΕΤΟΣ ΕΞΑΓΩΓΗΣ, ΩΣΤΕ ΚΑΤΑ ΤΗΝ ΚΙΝΗΣΗ ΠΡΟΣΩ Η ΠΤΕΡΥΓΩΣΗ ΤΟΥ ΑΝΑΠΟΔΑ ΝΑ ΣΤΡΕΦΕΤΑΙ ΣΕ ΚΕΝΟ ΚΑΙ ΑΝΤΙΣΤΡΟΦΑ ΚΑΤΑ ΤΗΝ ΚΙΝΗΣΗ ΑΝΑΠΟΔΑ ΝΑ ΣΤΡΕΦΕΤΑΙ ΣΕ ΚΕΝΟ Η ΠΤΕΡΥΓΩΣΗ ΤΟΥ ΠΡΟΣΩ.</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ΑΝΑΠΟΔΗΣΕΩΣ (ΑΝΑΠΟΔΑ)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u="sng" dirty="0">
                <a:solidFill>
                  <a:srgbClr val="FF0000"/>
                </a:solidFill>
                <a:latin typeface="Arial" pitchFamily="34" charset="0"/>
                <a:cs typeface="Arial" pitchFamily="34" charset="0"/>
              </a:rPr>
              <a:t>ΣΕ ΣΤΡΟΒΙΛΟΥΣ ΜΕ ΗΛΕΚΤΡΙΚΗ ΜΕΤΑΔΟΣΗ</a:t>
            </a:r>
            <a:r>
              <a:rPr lang="el-GR" sz="2800" b="1" dirty="0">
                <a:solidFill>
                  <a:schemeClr val="tx1"/>
                </a:solidFill>
                <a:latin typeface="Arial" pitchFamily="34" charset="0"/>
                <a:cs typeface="Arial" pitchFamily="34" charset="0"/>
              </a:rPr>
              <a:t> Ο ΑΤΜΟΣΤΡΟΒΙΛΟΣ </a:t>
            </a:r>
            <a:r>
              <a:rPr lang="el-GR" sz="2800" b="1" dirty="0">
                <a:solidFill>
                  <a:srgbClr val="7030A0"/>
                </a:solidFill>
                <a:latin typeface="Arial" pitchFamily="34" charset="0"/>
                <a:cs typeface="Arial" pitchFamily="34" charset="0"/>
              </a:rPr>
              <a:t>ΣΤΡΕΦΕΙ ΠΑΝΤΟΤΕ ΚΑΤΑ ΤΗΝ ΙΔΙΑ ΦΟΡΑ ΠΕΡΙΣΤΡΟΦΗΣ</a:t>
            </a:r>
            <a:r>
              <a:rPr lang="el-GR" sz="2800" b="1" dirty="0">
                <a:solidFill>
                  <a:schemeClr val="tx1"/>
                </a:solidFill>
                <a:latin typeface="Arial" pitchFamily="34" charset="0"/>
                <a:cs typeface="Arial" pitchFamily="34" charset="0"/>
              </a:rPr>
              <a:t> Η </a:t>
            </a:r>
            <a:r>
              <a:rPr lang="el-GR" sz="2800" b="1" dirty="0">
                <a:solidFill>
                  <a:srgbClr val="FF0000"/>
                </a:solidFill>
                <a:latin typeface="Arial" pitchFamily="34" charset="0"/>
                <a:cs typeface="Arial" pitchFamily="34" charset="0"/>
              </a:rPr>
              <a:t>ΑΝΑΣΤΡΟΦΗ ΕΠΙΤΥΓΧΑΝΕΤΑΙ ΜΕ ΤΗΝ ΑΛΛΑΓΗ ΤΗΣ ΦΟΡΑΣ ΠΕΡΙΣΤΡΟΦΗΣ ΤΟΥ ΗΛΕΚΤΡΟΚΙΝΗΤΗΡΑ </a:t>
            </a:r>
            <a:r>
              <a:rPr lang="el-GR" sz="2800" b="1" dirty="0">
                <a:solidFill>
                  <a:schemeClr val="tx1"/>
                </a:solidFill>
                <a:latin typeface="Arial" pitchFamily="34" charset="0"/>
                <a:cs typeface="Arial" pitchFamily="34" charset="0"/>
              </a:rPr>
              <a:t>ΠΟΥ ΚΙΝΕΙ ΤΟΝ ΕΛΙΚΟΦΟΡΟ ΑΞΟΝΑ. ΑΥΤΗ ΠΡΑΓΜΑΤΟΠΟΙΕΙΤΑΙ ΜΕ ΤΗ ΜΕΤΑΒΟΛΗ ΤΗΣ ΗΛΕΚΤΡΙΚΗΣ ΣΥΝΔΕΣΜΟΛΟΓΙΑΣ ΚΑΤΑ ΤΟ ΧΕΙΡΙΣΜΟ. ΚΑΙ ΣΤΗΝ ΠΕΡΙΠΤΩΣΗ ΑΥΤΗ ΔΙΑΤΙΘΕΤΑΙ Η ΠΛΗΡΗΣ ΙΠΠΟΔΥΝΑΜΗ ΤΟΥ ΣΤΡΟΒΙΛΟΥ ΓΙΑ ΤΗΝ ΑΝΑΠΟΔΙΣΗ.</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ΑΝΑΠΟΔΗΣΕΩΣ (ΑΝΑΠΟΔΑ)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500" b="1" dirty="0">
                <a:solidFill>
                  <a:schemeClr val="tx1"/>
                </a:solidFill>
                <a:latin typeface="Arial" pitchFamily="34" charset="0"/>
                <a:cs typeface="Arial" pitchFamily="34" charset="0"/>
              </a:rPr>
              <a:t>ΟΙ ΣΤΡΟΒΙΛΟΙ ΤΩΝ ΕΜΠΟΡΙΚΩΝ ΠΛΟΙΩΝ ΣΧΕΔΙΑΖΟΝΤΑΙ ΕΤΣΙ, ΩΣΤΕ </a:t>
            </a:r>
            <a:r>
              <a:rPr lang="el-GR" sz="2500" b="1" u="sng" dirty="0">
                <a:solidFill>
                  <a:srgbClr val="FF0000"/>
                </a:solidFill>
                <a:latin typeface="Arial" pitchFamily="34" charset="0"/>
                <a:cs typeface="Arial" pitchFamily="34" charset="0"/>
              </a:rPr>
              <a:t>ΝΑ ΕΧΟΥΝ ΤΗ ΜΕΓΙΣΤΗ ΑΠΟΔΟΣΗ ΣΤΗΝ ΙΠΠΟΔΥΝΑΜΗ ΕΚΕΙΝΗ ΜΕ ΤΗΝ ΟΠΟΙΑ ΕΡΓΑΖΟΝΤΑΙ ΤΟΝ ΠΕΡΙΣΣΟΤΕΡΟ ΧΡΟΝΟ</a:t>
            </a:r>
            <a:r>
              <a:rPr lang="el-GR" sz="2500" b="1" dirty="0">
                <a:solidFill>
                  <a:schemeClr val="tx1"/>
                </a:solidFill>
                <a:latin typeface="Arial" pitchFamily="34" charset="0"/>
                <a:cs typeface="Arial" pitchFamily="34" charset="0"/>
              </a:rPr>
              <a:t>. ΑΥΤΗ ΚΑΤΑ ΚΑΝΟΝΑ ΣΥΜΠΙΠΤΕΙ ΜΕ ΤΗΝ ΠΛΗΡΗ ΙΣΧΥ ΤΟΥ ΣΤΡΟΒΙΛΟΥ.</a:t>
            </a:r>
          </a:p>
          <a:p>
            <a:pPr algn="l"/>
            <a:r>
              <a:rPr lang="el-GR" sz="2500" b="1" dirty="0">
                <a:solidFill>
                  <a:schemeClr val="tx1"/>
                </a:solidFill>
                <a:latin typeface="Arial" pitchFamily="34" charset="0"/>
                <a:cs typeface="Arial" pitchFamily="34" charset="0"/>
              </a:rPr>
              <a:t>ΣΕ ΟΡΙΣΜΕΝΑ ΕΠΙΒΑΤΗΓΑ ΠΛΟΙΑ ΠΟΥ ΕΚΤΕΛΟΥΝ ΜΑΚΡΙΝΑ ΤΑΞΙΔΙΑ, </a:t>
            </a:r>
            <a:r>
              <a:rPr lang="el-GR" sz="2500" b="1" dirty="0">
                <a:solidFill>
                  <a:srgbClr val="FF0000"/>
                </a:solidFill>
                <a:latin typeface="Arial" pitchFamily="34" charset="0"/>
                <a:cs typeface="Arial" pitchFamily="34" charset="0"/>
              </a:rPr>
              <a:t>Η ΤΑΧΥΤΗΤΑ ΣΥΝΗΘΙΣΜΕΝΟΥ ΠΛΟΥ ΕΙΝΑΙ ΜΙΚΡΟΤΕΡΗ ΑΠΟ ΤΗ ΜΕΓΙΣΤΗ ΣΥΝΕΧΗ ΤΑΧΥΤΗΤΑ</a:t>
            </a:r>
            <a:r>
              <a:rPr lang="el-GR" sz="2500" b="1" dirty="0">
                <a:solidFill>
                  <a:schemeClr val="tx1"/>
                </a:solidFill>
                <a:latin typeface="Arial" pitchFamily="34" charset="0"/>
                <a:cs typeface="Arial" pitchFamily="34" charset="0"/>
              </a:rPr>
              <a:t> ΚΑΙ ΟΙ ΣΤΡΟΒΙΛΟΙ ΤΟΥΣ ΣΧΕΔΙΑΖΟΝΤΑΙ ΕΤΣΙ, ΩΣΤΕ ΝΑ ΕΧΟΥΝ ΤΗ ΜΕΓΙΣΤΗ ΑΠΟΔΟΣΗ ΣΤΗΝ ΤΑΧΥΤΗΤΑ ΑΥΤΗ. Η ΤΑΧΥΤΗΤΑ ΑΥΤΗ ΤΟΥ ΠΛΟΙΟΥ ΕΙΝΑΙ Η ΛΕΓΟΜΕΝΗ </a:t>
            </a:r>
            <a:r>
              <a:rPr lang="el-GR" sz="2500" b="1" u="sng" dirty="0">
                <a:solidFill>
                  <a:srgbClr val="FF0000"/>
                </a:solidFill>
                <a:latin typeface="Arial" pitchFamily="34" charset="0"/>
                <a:cs typeface="Arial" pitchFamily="34" charset="0"/>
              </a:rPr>
              <a:t>ΟΙΚΟΝΟΜΙΚΗ ΤΑΧΥΤΗΤΑ</a:t>
            </a:r>
            <a:r>
              <a:rPr lang="el-GR" sz="2500" b="1" dirty="0">
                <a:solidFill>
                  <a:schemeClr val="tx1"/>
                </a:solidFill>
                <a:latin typeface="Arial" pitchFamily="34" charset="0"/>
                <a:cs typeface="Arial" pitchFamily="34" charset="0"/>
              </a:rPr>
              <a:t>, ΣΤΗΝ ΟΠΟΙΑ Ο ΣΤΡΟΒΙΛΟΣ ΕΧΕΙ ΤΗ ΜΙΚΡΟΤΕΡΗ ΚΑΤΑΝΑΛΩΣΗ.</a:t>
            </a:r>
          </a:p>
          <a:p>
            <a:pPr algn="l"/>
            <a:endParaRPr lang="el-GR" sz="1600" b="1" dirty="0">
              <a:solidFill>
                <a:schemeClr val="tx1"/>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400" b="1" u="sng" dirty="0">
                <a:solidFill>
                  <a:srgbClr val="FFFF00"/>
                </a:solidFill>
                <a:latin typeface="Arial" pitchFamily="34" charset="0"/>
                <a:cs typeface="Arial" pitchFamily="34" charset="0"/>
              </a:rPr>
              <a:t>ΣΤΡΟΒΙΛΟΣ ΠΟΡΕΙΑΣ η ΔΙΑΔΡΟΜΩΝ</a:t>
            </a:r>
            <a:br>
              <a:rPr lang="en-US" sz="2400" b="1" u="sng" dirty="0">
                <a:solidFill>
                  <a:srgbClr val="FFFF00"/>
                </a:solidFill>
                <a:latin typeface="Arial" pitchFamily="34" charset="0"/>
                <a:cs typeface="Arial" pitchFamily="34" charset="0"/>
              </a:rPr>
            </a:br>
            <a:r>
              <a:rPr lang="el-GR" sz="2400" b="1" u="sng" dirty="0">
                <a:solidFill>
                  <a:srgbClr val="FFFF00"/>
                </a:solidFill>
                <a:latin typeface="Arial" pitchFamily="34" charset="0"/>
                <a:cs typeface="Arial" pitchFamily="34" charset="0"/>
              </a:rPr>
              <a:t>(</a:t>
            </a:r>
            <a:r>
              <a:rPr lang="en-US" sz="2400" b="1" u="sng" dirty="0">
                <a:solidFill>
                  <a:srgbClr val="FFFF00"/>
                </a:solidFill>
                <a:latin typeface="Arial" pitchFamily="34" charset="0"/>
                <a:cs typeface="Arial" pitchFamily="34" charset="0"/>
              </a:rPr>
              <a:t>CRUISING TURBINE</a:t>
            </a:r>
            <a:r>
              <a:rPr lang="el-GR" sz="2400" b="1" u="sng" dirty="0">
                <a:solidFill>
                  <a:srgbClr val="FFFF00"/>
                </a:solidFill>
                <a:latin typeface="Arial" pitchFamily="34" charset="0"/>
                <a:cs typeface="Arial" pitchFamily="34" charset="0"/>
              </a:rPr>
              <a:t>)</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349342"/>
          </a:xfrm>
          <a:solidFill>
            <a:schemeClr val="bg1"/>
          </a:solidFill>
        </p:spPr>
        <p:txBody>
          <a:bodyPr>
            <a:noAutofit/>
          </a:bodyPr>
          <a:lstStyle/>
          <a:p>
            <a:pPr algn="l"/>
            <a:r>
              <a:rPr lang="el-GR" sz="1800" b="1" dirty="0">
                <a:solidFill>
                  <a:schemeClr val="tx1"/>
                </a:solidFill>
                <a:latin typeface="Arial" pitchFamily="34" charset="0"/>
                <a:cs typeface="Arial" pitchFamily="34" charset="0"/>
              </a:rPr>
              <a:t>ΓΙΑ ΝΑ ΕΙΝΑΙ ΠΑΡΑΔΕΚΤΗ Η ΧΡΗΣΙΜΟΠΟΙΗΣΗ ΤΟΥ ΣΤΡΟΒΙΛΟΥ ΚΑΙ ΣΤΗΝ ΟΙΚΟΝΟΜΙΚΗ ΤΑΧΥΤΗΤΑ ΚΑΙ ΣΤΗ ΜΕΓΙΣΤΗ ΧΡΗΣΙΜΟΠΟΙΟΥΝΤΑΙ ΕΙΔΙΚΕΣ ΠΤΕΡΥΓΩΣΕΙΣ ΠΟΡΕΙΑΣ ΕΠΑΝΩ ΣΤΟΝ ΚΥΡΙΟ ΑΤΜΟΣΤΡΟΒΙΛΟ ΠΡΟΩΣΕΩΣ η ΙΔΙΑΙΤΕΡΟΣ ΜΙΚΡΟΣ ΑΤΜΟΣΤΡΟΒΙΛΟΣ ΠΟΡΕΙΑΣ η ΔΙΑΔΡΟΜΩΝ.</a:t>
            </a:r>
          </a:p>
          <a:p>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ΠΟΡΕΙΑΣ η ΔΙΑΔΡΟΜΩΝ</a:t>
            </a:r>
            <a:br>
              <a:rPr lang="en-US"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a:t>
            </a:r>
            <a:r>
              <a:rPr lang="en-US" sz="2400" b="1" u="sng" dirty="0">
                <a:solidFill>
                  <a:schemeClr val="bg1"/>
                </a:solidFill>
                <a:latin typeface="Arial" pitchFamily="34" charset="0"/>
                <a:cs typeface="Arial" pitchFamily="34" charset="0"/>
              </a:rPr>
              <a:t>CRUISING TURBINE</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043607" y="2420888"/>
            <a:ext cx="7128793" cy="4176463"/>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ΠΟΡΕΙΑΣ η ΔΙΑΔΡΟΜΩΝ</a:t>
            </a:r>
            <a:br>
              <a:rPr lang="en-US"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a:t>
            </a:r>
            <a:r>
              <a:rPr lang="en-US" sz="2400" b="1" u="sng" dirty="0">
                <a:solidFill>
                  <a:schemeClr val="bg1"/>
                </a:solidFill>
                <a:latin typeface="Arial" pitchFamily="34" charset="0"/>
                <a:cs typeface="Arial" pitchFamily="34" charset="0"/>
              </a:rPr>
              <a:t>CRUISING TURBINE</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Pictures\2012-03-06\11.png"/>
          <p:cNvPicPr>
            <a:picLocks noChangeAspect="1" noChangeArrowheads="1"/>
          </p:cNvPicPr>
          <p:nvPr/>
        </p:nvPicPr>
        <p:blipFill>
          <a:blip r:embed="rId3" cstate="print">
            <a:lum bright="-29000" contrast="51000"/>
          </a:blip>
          <a:srcRect/>
          <a:stretch>
            <a:fillRect/>
          </a:stretch>
        </p:blipFill>
        <p:spPr bwMode="auto">
          <a:xfrm>
            <a:off x="1259632" y="980728"/>
            <a:ext cx="6768752" cy="5688632"/>
          </a:xfrm>
          <a:prstGeom prst="rect">
            <a:avLst/>
          </a:prstGeom>
          <a:noFill/>
        </p:spPr>
      </p:pic>
      <p:sp>
        <p:nvSpPr>
          <p:cNvPr id="6" name="TextBox 5"/>
          <p:cNvSpPr txBox="1"/>
          <p:nvPr/>
        </p:nvSpPr>
        <p:spPr>
          <a:xfrm>
            <a:off x="3491880" y="6093296"/>
            <a:ext cx="5232971"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ΡΟΗ ΑΤΜΟΥ ΜΕ ΤΟ ΣΤΡΟΒΙΛΟ ΠΟΡΕΙΑΣ ΣΕ ΧΡΗΣΗ</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ΠΟΡΕΙΑΣ η ΔΙΑΔΡΟΜΩΝ</a:t>
            </a:r>
            <a:br>
              <a:rPr lang="en-US"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a:t>
            </a:r>
            <a:r>
              <a:rPr lang="en-US" sz="2400" b="1" u="sng" dirty="0">
                <a:solidFill>
                  <a:schemeClr val="bg1"/>
                </a:solidFill>
                <a:latin typeface="Arial" pitchFamily="34" charset="0"/>
                <a:cs typeface="Arial" pitchFamily="34" charset="0"/>
              </a:rPr>
              <a:t>CRUISING TURBINE</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C:\Users\Fadi\Pictures\2012-03-06\12.png"/>
          <p:cNvPicPr>
            <a:picLocks noChangeAspect="1" noChangeArrowheads="1"/>
          </p:cNvPicPr>
          <p:nvPr/>
        </p:nvPicPr>
        <p:blipFill>
          <a:blip r:embed="rId3" cstate="print">
            <a:lum bright="-16000" contrast="39000"/>
          </a:blip>
          <a:srcRect/>
          <a:stretch>
            <a:fillRect/>
          </a:stretch>
        </p:blipFill>
        <p:spPr bwMode="auto">
          <a:xfrm>
            <a:off x="971600" y="1052736"/>
            <a:ext cx="7272808" cy="5588323"/>
          </a:xfrm>
          <a:prstGeom prst="rect">
            <a:avLst/>
          </a:prstGeom>
          <a:noFill/>
        </p:spPr>
      </p:pic>
      <p:sp>
        <p:nvSpPr>
          <p:cNvPr id="6" name="TextBox 5"/>
          <p:cNvSpPr txBox="1"/>
          <p:nvPr/>
        </p:nvSpPr>
        <p:spPr>
          <a:xfrm>
            <a:off x="3203848" y="6021288"/>
            <a:ext cx="5939383"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ΡΟΗ ΑΤΜΟΥ ΜΕ ΤΟ ΣΤΡΟΒΙΛΟ ΠΟΡΕΙΑΣ ΕΚΤΟΣ ΧΡΗΣΕΩΣ</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ΣΤΡΟΒΙΛΟΣ ΠΟΡΕΙΑΣ η ΔΙΑΔΡΟΜΩΝ</a:t>
            </a:r>
            <a:br>
              <a:rPr lang="en-US" sz="24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a:t>
            </a:r>
            <a:r>
              <a:rPr lang="en-US" sz="2400" b="1" u="sng" dirty="0">
                <a:solidFill>
                  <a:schemeClr val="bg1"/>
                </a:solidFill>
                <a:latin typeface="Arial" pitchFamily="34" charset="0"/>
                <a:cs typeface="Arial" pitchFamily="34" charset="0"/>
              </a:rPr>
              <a:t>CRUISING TURBINE</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4098" name="Picture 2" descr="C:\Users\Fadi\Pictures\2012-03-06\13.png"/>
          <p:cNvPicPr>
            <a:picLocks noChangeAspect="1" noChangeArrowheads="1"/>
          </p:cNvPicPr>
          <p:nvPr/>
        </p:nvPicPr>
        <p:blipFill>
          <a:blip r:embed="rId3" cstate="print">
            <a:lum bright="-24000" contrast="52000"/>
          </a:blip>
          <a:srcRect/>
          <a:stretch>
            <a:fillRect/>
          </a:stretch>
        </p:blipFill>
        <p:spPr bwMode="auto">
          <a:xfrm>
            <a:off x="1187624" y="1052736"/>
            <a:ext cx="6840760" cy="5616624"/>
          </a:xfrm>
          <a:prstGeom prst="rect">
            <a:avLst/>
          </a:prstGeom>
          <a:noFill/>
        </p:spPr>
      </p:pic>
      <p:sp>
        <p:nvSpPr>
          <p:cNvPr id="6" name="TextBox 5"/>
          <p:cNvSpPr txBox="1"/>
          <p:nvPr/>
        </p:nvSpPr>
        <p:spPr>
          <a:xfrm>
            <a:off x="4067944" y="6309320"/>
            <a:ext cx="3738011"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ΡΟΗ ΑΤΜΟΥ ΚΑΤΑ ΤΗΝ ΑΝΑΠΟΔΙΣΗ</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6" name="TextBox 5"/>
          <p:cNvSpPr txBox="1"/>
          <p:nvPr/>
        </p:nvSpPr>
        <p:spPr>
          <a:xfrm>
            <a:off x="4067944" y="6309320"/>
            <a:ext cx="3738011"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ΡΟΗ ΑΤΜΟΥ ΚΑΤΑ ΤΗΝ ΑΝΑΠΟΔΙΣΗ</a:t>
            </a:r>
          </a:p>
        </p:txBody>
      </p:sp>
      <p:pic>
        <p:nvPicPr>
          <p:cNvPr id="1026" name="Picture 2"/>
          <p:cNvPicPr>
            <a:picLocks noChangeAspect="1" noChangeArrowheads="1"/>
          </p:cNvPicPr>
          <p:nvPr/>
        </p:nvPicPr>
        <p:blipFill>
          <a:blip r:embed="rId3" cstate="print"/>
          <a:srcRect/>
          <a:stretch>
            <a:fillRect/>
          </a:stretch>
        </p:blipFill>
        <p:spPr bwMode="auto">
          <a:xfrm>
            <a:off x="251520" y="260648"/>
            <a:ext cx="8568952" cy="6336704"/>
          </a:xfrm>
          <a:prstGeom prst="rect">
            <a:avLst/>
          </a:prstGeom>
          <a:noFill/>
          <a:ln w="9525">
            <a:noFill/>
            <a:miter lim="800000"/>
            <a:headEnd/>
            <a:tailEnd/>
          </a:ln>
          <a:effectLst/>
        </p:spPr>
      </p:pic>
      <p:sp>
        <p:nvSpPr>
          <p:cNvPr id="7" name="Title 6"/>
          <p:cNvSpPr>
            <a:spLocks noGrp="1"/>
          </p:cNvSpPr>
          <p:nvPr>
            <p:ph type="ctrTitle"/>
          </p:nvPr>
        </p:nvSpPr>
        <p:spPr/>
        <p:txBody>
          <a:bodyPr>
            <a:normAutofit/>
          </a:bodyPr>
          <a:lstStyle/>
          <a:p>
            <a:r>
              <a:rPr lang="en-US" sz="200" dirty="0"/>
              <a:t>.</a:t>
            </a:r>
            <a:endParaRPr lang="el-GR" sz="200"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17</a:t>
            </a:r>
            <a:endParaRPr lang="en-US" sz="30000" b="1" dirty="0">
              <a:solidFill>
                <a:srgbClr val="FF0000"/>
              </a:solidFill>
              <a:latin typeface="Arial Black"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6200" b="1" u="sng" dirty="0">
                <a:solidFill>
                  <a:schemeClr val="tx1"/>
                </a:solidFill>
                <a:latin typeface="Arial Black" pitchFamily="34" charset="0"/>
              </a:rPr>
              <a:t>ΣΥΜΦΩΝΑ ΜΕ ΤΑ ΠΡΟΗΓΟΥΜΕΝΑ ΟΙ ΑΤΜΟΣΤΡΟΒΙΛΟΙ ΔΙΑΚΡΙΝΟΝΤΑΙ ΣΕ ΔΥΟ ΒΑΣΙΚΕΣ ΚΑΤΗΓΟΡΙΕΣ:</a:t>
            </a:r>
          </a:p>
          <a:p>
            <a:pPr algn="l">
              <a:lnSpc>
                <a:spcPct val="120000"/>
              </a:lnSpc>
              <a:spcBef>
                <a:spcPts val="600"/>
              </a:spcBef>
            </a:pPr>
            <a:endParaRPr lang="el-GR" sz="6200" b="1" u="sng" dirty="0">
              <a:solidFill>
                <a:schemeClr val="tx1"/>
              </a:solidFill>
              <a:latin typeface="Arial Black" pitchFamily="34" charset="0"/>
            </a:endParaRPr>
          </a:p>
          <a:p>
            <a:pPr algn="l">
              <a:lnSpc>
                <a:spcPct val="120000"/>
              </a:lnSpc>
              <a:spcBef>
                <a:spcPts val="600"/>
              </a:spcBef>
            </a:pPr>
            <a:r>
              <a:rPr lang="el-GR" sz="6200" b="1" dirty="0">
                <a:solidFill>
                  <a:srgbClr val="FF0000"/>
                </a:solidFill>
                <a:latin typeface="Arial Black" pitchFamily="34" charset="0"/>
              </a:rPr>
              <a:t>Α) </a:t>
            </a:r>
            <a:r>
              <a:rPr lang="el-GR" sz="6200" b="1" u="sng" dirty="0">
                <a:solidFill>
                  <a:srgbClr val="FF0000"/>
                </a:solidFill>
                <a:latin typeface="Arial Black" pitchFamily="34" charset="0"/>
              </a:rPr>
              <a:t>ΤΟΥΣ ΣΤΡΟΒΙΛΟΥΣ ΔΡΑΣΕΩΣ</a:t>
            </a:r>
            <a:r>
              <a:rPr lang="el-GR" sz="6200" b="1" dirty="0">
                <a:solidFill>
                  <a:srgbClr val="FF0000"/>
                </a:solidFill>
                <a:latin typeface="Arial Black" pitchFamily="34" charset="0"/>
              </a:rPr>
              <a:t> </a:t>
            </a:r>
            <a:r>
              <a:rPr lang="el-GR" sz="6200" b="1" dirty="0">
                <a:solidFill>
                  <a:schemeClr val="tx1"/>
                </a:solidFill>
                <a:latin typeface="Arial Black" pitchFamily="34" charset="0"/>
              </a:rPr>
              <a:t>ΣΤΟΥΣ ΟΠΟΙΟΥΣ Ο ΑΤΜΟΣ ΠΕΡΝΑ ΠΡΩΤΑ ΑΠΟ ΤΑ ΑΚΡΟΦΥΣΙΑ η ΠΡΟΦΥΣΙΑ ΟΠΟΥ ΕΚΤΟΝΩΝΕΤΑΙ, ΚΑΙ ΕΝΑ ΜΕΡΟΣ ΤΗΣ ΘΕΡΜΙΚΗΣ ΚΑΙ ΔΥΝΑΜΙΚΗΣ ΤΟΥ ΕΝΕΡΓΕΙΑΣ ΜΕΤΑΤΡΕΠΕΤΑΙ ΣΕ ΚΙΝΗΤΙΚΗ, ΟΠΟΤΕ ΚΑΙ ΕΛΑΤΤΩΝΟΝΤΑΙ Η ΘΕΡΜΟΚΡΑΣΙΑ ΚΑΙ Η ΠΙΕΣΗ ΤΟΥ ΚΑΙ ΑΥΞΑΝΕΙ ΑΝΤΙΣΤΟΙΧΑ Η ΤΑΧΥΤΗΤΑ ΤΟΥ. ΜΕ ΤΗΝ ΜΕΓΑΛΗ ΤΑΧΥΤΗΤΑ ΠΟΥ ΑΠΟΚΤΑ ΕΤΣΙ, Ο ΑΤΜΟΣ ΔΡΑ ΜΕ ΟΡΜΗ ΣΤΑ ΠΤΕΡΥΓΙΑ ΤΟΥ ΤΡΟΧΟΥ ΚΑΙ Π</a:t>
            </a:r>
            <a:r>
              <a:rPr lang="en-US" sz="6200" b="1" dirty="0">
                <a:solidFill>
                  <a:schemeClr val="tx1"/>
                </a:solidFill>
                <a:latin typeface="Arial Black" pitchFamily="34" charset="0"/>
              </a:rPr>
              <a:t>P</a:t>
            </a:r>
            <a:r>
              <a:rPr lang="el-GR" sz="6200" b="1" dirty="0">
                <a:solidFill>
                  <a:schemeClr val="tx1"/>
                </a:solidFill>
                <a:latin typeface="Arial Black" pitchFamily="34" charset="0"/>
              </a:rPr>
              <a:t>ΟΚΑΛΕΙ ΤΗΝ ΠΕΡΙΣΤΡΟΦΗ ΤΟΥ. ΕΤΣΙ ΠΑΡΑΓΕΤΑΙ ΤΟ ΕΡΓΟ ΤΗΣ ΔΡΑΣΕΩΣ. ΚΑΤΑ ΤΗΝ ΔΙΑΔΡΟΜΗ ΤΟΥ ΑΤΜΟΥ ΜΕΣΑ ΑΠΟ ΤΑ ΠΤΕΡΥΓΙΑ Η ΠΙΕΣΗ ΤΟΥ ΠΑΡΑΜΕΝΕΙ ΣΤΑΘΕΡΗ ΕΝΩ Η ΤΑΧΥΤΗΤΑ ΤΟΥ ΕΛΑΤΤΩΝΕΤΑΙ. </a:t>
            </a:r>
          </a:p>
          <a:p>
            <a:pPr algn="l"/>
            <a:r>
              <a:rPr lang="el-GR" sz="2400" b="1" dirty="0">
                <a:solidFill>
                  <a:schemeClr val="tx1"/>
                </a:solidFill>
                <a:latin typeface="Arial Black" pitchFamily="34" charset="0"/>
              </a:rPr>
              <a:t> </a:t>
            </a:r>
          </a:p>
          <a:p>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a:solidFill>
                  <a:schemeClr val="bg1"/>
                </a:solidFill>
                <a:latin typeface="Arial Black" pitchFamily="34" charset="0"/>
              </a:rPr>
              <a:t> </a:t>
            </a:r>
            <a:r>
              <a:rPr lang="el-GR" sz="2200" b="1" u="sng" dirty="0">
                <a:solidFill>
                  <a:schemeClr val="bg1"/>
                </a:solidFill>
                <a:latin typeface="Arial Black" pitchFamily="34" charset="0"/>
              </a:rPr>
              <a:t>ΟΙ ΔΥΟ ΒΑΣΙΚΕΣ ΚΑΤΗΓΟΡΙΕΣ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ΔΕΚΑΤΟ ΕΒΔΟΜΟ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a:latin typeface="Arial" pitchFamily="34" charset="0"/>
                <a:cs typeface="Arial" pitchFamily="34" charset="0"/>
              </a:rPr>
              <a:t>ΑΤΜΟΣΤΡΟΒΙΛΟΙ ΒΟΗΘΗΤΙΚΩΝ ΜΗΧΑΝΗΜΑΤΩΝ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600" b="1" dirty="0">
                <a:solidFill>
                  <a:schemeClr val="tx1"/>
                </a:solidFill>
                <a:latin typeface="Arial" pitchFamily="34" charset="0"/>
                <a:cs typeface="Arial" pitchFamily="34" charset="0"/>
              </a:rPr>
              <a:t>ΧΡΗΣΙΜΕΥΟΥΝ ΓΙΑ ΤΗΝ ΚΙΝΗΣΗ ΤΩΝ ΒΟΗΘΗΤΙΚΩΝ ΜΗΧΑΝΗΜΑΤΩΝ ΤΗΣ ΕΓΚΑΤΑΣΤΑΣΕΩΣ, ΟΠΩΣ ΕΙΝΑΙ </a:t>
            </a:r>
            <a:r>
              <a:rPr lang="el-GR" sz="3600" b="1" dirty="0">
                <a:solidFill>
                  <a:srgbClr val="FF0000"/>
                </a:solidFill>
                <a:latin typeface="Arial" pitchFamily="34" charset="0"/>
                <a:cs typeface="Arial" pitchFamily="34" charset="0"/>
              </a:rPr>
              <a:t>ΟΙ ΗΛΕΚΤΡΟΓΕΝΝΗΤΡΙΕΣ</a:t>
            </a:r>
            <a:r>
              <a:rPr lang="el-GR" sz="3600" b="1" dirty="0">
                <a:solidFill>
                  <a:schemeClr val="tx1"/>
                </a:solidFill>
                <a:latin typeface="Arial" pitchFamily="34" charset="0"/>
                <a:cs typeface="Arial" pitchFamily="34" charset="0"/>
              </a:rPr>
              <a:t>, </a:t>
            </a:r>
            <a:r>
              <a:rPr lang="el-GR" sz="3600" b="1" strike="sngStrike" dirty="0">
                <a:solidFill>
                  <a:srgbClr val="002060"/>
                </a:solidFill>
                <a:latin typeface="Arial" pitchFamily="34" charset="0"/>
                <a:cs typeface="Arial" pitchFamily="34" charset="0"/>
              </a:rPr>
              <a:t>ΟΙ ΑΝΕΜΙΣΤΗΡΕΣ ΕΛΚΥΣΜΟΥ</a:t>
            </a:r>
            <a:r>
              <a:rPr lang="el-GR" sz="3600" b="1" dirty="0">
                <a:solidFill>
                  <a:schemeClr val="tx1"/>
                </a:solidFill>
                <a:latin typeface="Arial" pitchFamily="34" charset="0"/>
                <a:cs typeface="Arial" pitchFamily="34" charset="0"/>
              </a:rPr>
              <a:t>, </a:t>
            </a:r>
            <a:r>
              <a:rPr lang="el-GR" sz="3600" b="1" dirty="0">
                <a:solidFill>
                  <a:srgbClr val="FF0000"/>
                </a:solidFill>
                <a:latin typeface="Arial" pitchFamily="34" charset="0"/>
                <a:cs typeface="Arial" pitchFamily="34" charset="0"/>
              </a:rPr>
              <a:t>ΟΙ ΔΙΑΦΟΡΕΣ ΑΝΤΛΙΕΣ</a:t>
            </a:r>
            <a:r>
              <a:rPr lang="el-GR" sz="3600" b="1" dirty="0">
                <a:solidFill>
                  <a:schemeClr val="tx1"/>
                </a:solidFill>
                <a:latin typeface="Arial" pitchFamily="34" charset="0"/>
                <a:cs typeface="Arial" pitchFamily="34" charset="0"/>
              </a:rPr>
              <a:t>, ΟΙ </a:t>
            </a:r>
            <a:r>
              <a:rPr lang="el-GR" sz="3600" b="1" strike="sngStrike" dirty="0">
                <a:solidFill>
                  <a:srgbClr val="002060"/>
                </a:solidFill>
                <a:latin typeface="Arial" pitchFamily="34" charset="0"/>
                <a:cs typeface="Arial" pitchFamily="34" charset="0"/>
              </a:rPr>
              <a:t>ΑΕΡΟΣΥΜΠΙΕΣΤΕΣ</a:t>
            </a:r>
            <a:r>
              <a:rPr lang="el-GR" sz="3600" b="1" dirty="0">
                <a:solidFill>
                  <a:schemeClr val="tx1"/>
                </a:solidFill>
                <a:latin typeface="Arial" pitchFamily="34" charset="0"/>
                <a:cs typeface="Arial" pitchFamily="34" charset="0"/>
              </a:rPr>
              <a:t> ΚΛΠ. ΕΙΝΑΙ ΟΙ ΛΕΓΟΜΕΝΟΙ </a:t>
            </a:r>
            <a:r>
              <a:rPr lang="el-GR" sz="3600" b="1" u="sng" dirty="0">
                <a:solidFill>
                  <a:srgbClr val="FF0000"/>
                </a:solidFill>
                <a:latin typeface="Arial" pitchFamily="34" charset="0"/>
                <a:cs typeface="Arial" pitchFamily="34" charset="0"/>
              </a:rPr>
              <a:t>ΒΟΗΘΗΤΙΚΟΙ ΑΤΜΟΣΤΡΟΒΙΛΟΙ</a:t>
            </a:r>
            <a:r>
              <a:rPr lang="el-GR" sz="3600" b="1" dirty="0">
                <a:solidFill>
                  <a:schemeClr val="tx1"/>
                </a:solidFill>
                <a:latin typeface="Arial" pitchFamily="34" charset="0"/>
                <a:cs typeface="Arial" pitchFamily="34" charset="0"/>
              </a:rPr>
              <a:t>.</a:t>
            </a: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3200" b="1" u="sng" dirty="0">
                <a:solidFill>
                  <a:srgbClr val="FFFF00"/>
                </a:solidFill>
                <a:latin typeface="Arial" pitchFamily="34" charset="0"/>
                <a:cs typeface="Arial" pitchFamily="34" charset="0"/>
              </a:rPr>
              <a:t>ΓΕΝΙΚΑ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a:solidFill>
                  <a:schemeClr val="tx1"/>
                </a:solidFill>
                <a:latin typeface="Arial" pitchFamily="34" charset="0"/>
                <a:cs typeface="Arial" pitchFamily="34" charset="0"/>
              </a:rPr>
              <a:t>ΟΙ ΑΤΜΟΣΤΡΟΒΙΛΟΙ ΤΩΝ ΒΟΗΘΗΤΙΚΩΝ ΜΗΧΑΝΗΜΑΤΩΝ ΓΕΝΙΚΩΣ ΑΝΗΚΟΥΝ ΣΤΟΥΣ </a:t>
            </a:r>
            <a:r>
              <a:rPr lang="el-GR" sz="2800" b="1" u="sng" dirty="0">
                <a:solidFill>
                  <a:srgbClr val="FF0000"/>
                </a:solidFill>
                <a:latin typeface="Arial" pitchFamily="34" charset="0"/>
                <a:cs typeface="Arial" pitchFamily="34" charset="0"/>
              </a:rPr>
              <a:t>ΣΤΡΟΒΙΛΟΥΣ ΔΡΑΣΕΩΣ</a:t>
            </a:r>
            <a:r>
              <a:rPr lang="el-GR" sz="2800" b="1" dirty="0">
                <a:solidFill>
                  <a:srgbClr val="FF0000"/>
                </a:solidFill>
                <a:latin typeface="Arial" pitchFamily="34" charset="0"/>
                <a:cs typeface="Arial" pitchFamily="34" charset="0"/>
              </a:rPr>
              <a:t> </a:t>
            </a:r>
            <a:r>
              <a:rPr lang="en-US" sz="2800" b="1" dirty="0">
                <a:solidFill>
                  <a:srgbClr val="FF0000"/>
                </a:solidFill>
                <a:latin typeface="Arial" pitchFamily="34" charset="0"/>
                <a:cs typeface="Arial" pitchFamily="34" charset="0"/>
              </a:rPr>
              <a:t>de Laval</a:t>
            </a:r>
            <a:r>
              <a:rPr lang="el-GR" sz="2800" b="1" dirty="0">
                <a:solidFill>
                  <a:schemeClr val="tx1"/>
                </a:solidFill>
                <a:latin typeface="Arial" pitchFamily="34" charset="0"/>
                <a:cs typeface="Arial" pitchFamily="34" charset="0"/>
              </a:rPr>
              <a:t>, </a:t>
            </a:r>
            <a:r>
              <a:rPr lang="en-US" sz="2800" b="1" dirty="0">
                <a:solidFill>
                  <a:srgbClr val="FF0000"/>
                </a:solidFill>
                <a:latin typeface="Arial" pitchFamily="34" charset="0"/>
                <a:cs typeface="Arial" pitchFamily="34" charset="0"/>
              </a:rPr>
              <a:t>Curtis</a:t>
            </a:r>
            <a:r>
              <a:rPr lang="el-GR" sz="2800" b="1" dirty="0">
                <a:solidFill>
                  <a:schemeClr val="tx1"/>
                </a:solidFill>
                <a:latin typeface="Arial" pitchFamily="34" charset="0"/>
                <a:cs typeface="Arial" pitchFamily="34" charset="0"/>
              </a:rPr>
              <a:t> η ΣΤΟΥΣ </a:t>
            </a:r>
            <a:r>
              <a:rPr lang="el-GR" sz="2800" b="1" u="sng" dirty="0">
                <a:solidFill>
                  <a:srgbClr val="FF0000"/>
                </a:solidFill>
                <a:latin typeface="Arial" pitchFamily="34" charset="0"/>
                <a:cs typeface="Arial" pitchFamily="34" charset="0"/>
              </a:rPr>
              <a:t>ΣΤΡΟΒΙΛΟΥΣ ΑΚΤΙΝΙΚΗΣ η ΠΕΡΙΦΕΡΕΙΑΚΗΣ ΡΟΗΣ</a:t>
            </a:r>
            <a:r>
              <a:rPr lang="el-GR" sz="2800" b="1" dirty="0">
                <a:solidFill>
                  <a:schemeClr val="tx1"/>
                </a:solidFill>
                <a:latin typeface="Arial" pitchFamily="34" charset="0"/>
                <a:cs typeface="Arial" pitchFamily="34" charset="0"/>
              </a:rPr>
              <a:t>. </a:t>
            </a:r>
          </a:p>
          <a:p>
            <a:pPr algn="l"/>
            <a:r>
              <a:rPr lang="el-GR" sz="2800" b="1" dirty="0">
                <a:solidFill>
                  <a:schemeClr val="tx1"/>
                </a:solidFill>
                <a:latin typeface="Arial" pitchFamily="34" charset="0"/>
                <a:cs typeface="Arial" pitchFamily="34" charset="0"/>
              </a:rPr>
              <a:t>ΕΡΓΑΖΟΝΤΑΙ ΣΥΝΗΘΩΣ ΜΕ </a:t>
            </a:r>
            <a:r>
              <a:rPr lang="el-GR" sz="2800" b="1" dirty="0">
                <a:solidFill>
                  <a:srgbClr val="FF0000"/>
                </a:solidFill>
                <a:latin typeface="Arial" pitchFamily="34" charset="0"/>
                <a:cs typeface="Arial" pitchFamily="34" charset="0"/>
              </a:rPr>
              <a:t>ΜΕΓΑΛΟ ΑΡΙΘΜΟ ΣΤΡΟΦΩΝ</a:t>
            </a:r>
            <a:r>
              <a:rPr lang="el-GR" sz="2800" b="1" dirty="0">
                <a:solidFill>
                  <a:schemeClr val="tx1"/>
                </a:solidFill>
                <a:latin typeface="Arial" pitchFamily="34" charset="0"/>
                <a:cs typeface="Arial" pitchFamily="34" charset="0"/>
              </a:rPr>
              <a:t> ΓΙΑ ΝΑ ΕΧΟΥΝ ΥΨΗΛΗ ΑΠΟΔΟΣΗ, ΚΑΙ ΣΥΝΔΕΟΝΤΑΙ ΜΕ ΤΑ ΜΗΧΑΝΗΜΑΤΑ ΠΟΥ ΚΙΝΟΥΝ </a:t>
            </a:r>
            <a:r>
              <a:rPr lang="el-GR" sz="2800" b="1" dirty="0">
                <a:solidFill>
                  <a:srgbClr val="FF0000"/>
                </a:solidFill>
                <a:latin typeface="Arial" pitchFamily="34" charset="0"/>
                <a:cs typeface="Arial" pitchFamily="34" charset="0"/>
              </a:rPr>
              <a:t>ΜΕΣΩ ΜΕΙΩΤΗΡΩΝ</a:t>
            </a:r>
            <a:r>
              <a:rPr lang="el-GR" sz="2800" b="1" dirty="0">
                <a:solidFill>
                  <a:schemeClr val="tx1"/>
                </a:solidFill>
                <a:latin typeface="Arial" pitchFamily="34" charset="0"/>
                <a:cs typeface="Arial" pitchFamily="34" charset="0"/>
              </a:rPr>
              <a:t>, ΕΠΕΙΔΗ Η ΑΠΟΔΟΣΗ ΑΥΤΩΝ ΕΙΝΑΙ ΑΝΤΙΘΕΤΩΣ ΜΕΓΑΛΗ ΣΕ ΜΙΚΡΟΤΕΡΗ ΤΑΧΥΤΗΤΑ ΠΕΡΙΣΤΡΟΦΗΣ.</a:t>
            </a: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3200" b="1" u="sng" dirty="0">
                <a:solidFill>
                  <a:schemeClr val="bg1"/>
                </a:solidFill>
                <a:latin typeface="Arial" pitchFamily="34" charset="0"/>
                <a:cs typeface="Arial" pitchFamily="34" charset="0"/>
              </a:rPr>
              <a:t>ΓΕΝΙΚΑ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spcBef>
                <a:spcPts val="0"/>
              </a:spcBef>
            </a:pPr>
            <a:r>
              <a:rPr lang="el-GR" sz="2400" b="1" dirty="0">
                <a:solidFill>
                  <a:schemeClr val="tx1"/>
                </a:solidFill>
                <a:latin typeface="Arial" pitchFamily="34" charset="0"/>
                <a:cs typeface="Arial" pitchFamily="34" charset="0"/>
              </a:rPr>
              <a:t>ΟΙ ΑΤΜΟΣΤΡΟΒΙΛΟΙ ΤΩΝ ΒΟΗΘΗΤΙΚΩΝ ΜΗΧΑΝΗΜΑΤΩΝ ΕΙΝΑΙ </a:t>
            </a:r>
            <a:r>
              <a:rPr lang="el-GR" sz="2400" b="1" u="sng" dirty="0">
                <a:solidFill>
                  <a:srgbClr val="FF0000"/>
                </a:solidFill>
                <a:latin typeface="Arial" pitchFamily="34" charset="0"/>
                <a:cs typeface="Arial" pitchFamily="34" charset="0"/>
              </a:rPr>
              <a:t>ΣΥΝΗΘΩΣ</a:t>
            </a:r>
            <a:r>
              <a:rPr lang="el-GR" sz="2400" b="1" dirty="0">
                <a:solidFill>
                  <a:schemeClr val="tx1"/>
                </a:solidFill>
                <a:latin typeface="Arial" pitchFamily="34" charset="0"/>
                <a:cs typeface="Arial" pitchFamily="34" charset="0"/>
              </a:rPr>
              <a:t> </a:t>
            </a:r>
            <a:r>
              <a:rPr lang="el-GR" sz="2400" b="1" dirty="0">
                <a:solidFill>
                  <a:srgbClr val="FF0000"/>
                </a:solidFill>
                <a:latin typeface="Arial" pitchFamily="34" charset="0"/>
                <a:cs typeface="Arial" pitchFamily="34" charset="0"/>
              </a:rPr>
              <a:t>ΣΤΡΟΒΙΛΟΙ ΑΝΤΙΘΛΙΨΕΩΣ</a:t>
            </a:r>
            <a:r>
              <a:rPr lang="en-US" sz="2400" b="1" dirty="0">
                <a:solidFill>
                  <a:srgbClr val="FF0000"/>
                </a:solidFill>
                <a:latin typeface="Arial" pitchFamily="34" charset="0"/>
                <a:cs typeface="Arial" pitchFamily="34" charset="0"/>
              </a:rPr>
              <a:t> </a:t>
            </a:r>
            <a:r>
              <a:rPr lang="en-US" sz="1600" b="1" dirty="0">
                <a:solidFill>
                  <a:schemeClr val="tx1"/>
                </a:solidFill>
                <a:latin typeface="Arial" pitchFamily="34" charset="0"/>
                <a:cs typeface="Arial" pitchFamily="34" charset="0"/>
              </a:rPr>
              <a:t>(</a:t>
            </a:r>
            <a:r>
              <a:rPr lang="el-GR" sz="1400" b="1" dirty="0">
                <a:solidFill>
                  <a:srgbClr val="7030A0"/>
                </a:solidFill>
                <a:latin typeface="Arial" pitchFamily="34" charset="0"/>
                <a:cs typeface="Arial" pitchFamily="34" charset="0"/>
              </a:rPr>
              <a:t>ΠΟΥ</a:t>
            </a:r>
            <a:r>
              <a:rPr lang="en-US" sz="1400" b="1" dirty="0">
                <a:solidFill>
                  <a:srgbClr val="7030A0"/>
                </a:solidFill>
                <a:latin typeface="Arial" pitchFamily="34" charset="0"/>
                <a:cs typeface="Arial" pitchFamily="34" charset="0"/>
              </a:rPr>
              <a:t> </a:t>
            </a:r>
            <a:r>
              <a:rPr lang="el-GR" sz="1400" b="1" dirty="0">
                <a:solidFill>
                  <a:srgbClr val="7030A0"/>
                </a:solidFill>
                <a:latin typeface="Arial" pitchFamily="34" charset="0"/>
                <a:cs typeface="Arial" pitchFamily="34" charset="0"/>
              </a:rPr>
              <a:t>ΕΞΑΓΟΥΝ ΤΟΝ ΑΤΜΟ ΣΕ ΔΙΚΤΥΟ ΠΟΥ</a:t>
            </a:r>
            <a:r>
              <a:rPr lang="en-US" sz="1400" b="1" dirty="0">
                <a:solidFill>
                  <a:srgbClr val="7030A0"/>
                </a:solidFill>
                <a:latin typeface="Arial" pitchFamily="34" charset="0"/>
                <a:cs typeface="Arial" pitchFamily="34" charset="0"/>
              </a:rPr>
              <a:t> </a:t>
            </a:r>
            <a:r>
              <a:rPr lang="el-GR" sz="1400" b="1" dirty="0">
                <a:solidFill>
                  <a:srgbClr val="7030A0"/>
                </a:solidFill>
                <a:latin typeface="Arial" pitchFamily="34" charset="0"/>
                <a:cs typeface="Arial" pitchFamily="34" charset="0"/>
              </a:rPr>
              <a:t>ΕΞΥΠΗΡΕΤΕΙ ΔΙΑΦΟΡΕΣ ΣΥΣΚΕΥΕΣ</a:t>
            </a:r>
            <a:r>
              <a:rPr lang="en-US" sz="1600" b="1" dirty="0">
                <a:solidFill>
                  <a:schemeClr val="tx1"/>
                </a:solidFill>
                <a:latin typeface="Arial" pitchFamily="34" charset="0"/>
                <a:cs typeface="Arial" pitchFamily="34" charset="0"/>
              </a:rPr>
              <a:t>)</a:t>
            </a:r>
            <a:r>
              <a:rPr lang="en-US" sz="2400" b="1" dirty="0">
                <a:solidFill>
                  <a:schemeClr val="tx1"/>
                </a:solidFill>
                <a:latin typeface="Arial" pitchFamily="34" charset="0"/>
                <a:cs typeface="Arial" pitchFamily="34" charset="0"/>
              </a:rPr>
              <a:t>.</a:t>
            </a:r>
            <a:endParaRPr lang="el-GR" sz="1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Η </a:t>
            </a:r>
            <a:r>
              <a:rPr lang="el-GR" sz="2400" b="1" u="sng" dirty="0">
                <a:solidFill>
                  <a:srgbClr val="FF0000"/>
                </a:solidFill>
                <a:latin typeface="Arial" pitchFamily="34" charset="0"/>
                <a:cs typeface="Arial" pitchFamily="34" charset="0"/>
              </a:rPr>
              <a:t>ΕΞΑΤΜΙΣΗ</a:t>
            </a:r>
            <a:r>
              <a:rPr lang="el-GR" sz="2400" b="1" dirty="0">
                <a:solidFill>
                  <a:srgbClr val="FF0000"/>
                </a:solidFill>
                <a:latin typeface="Arial" pitchFamily="34" charset="0"/>
                <a:cs typeface="Arial" pitchFamily="34" charset="0"/>
              </a:rPr>
              <a:t> </a:t>
            </a:r>
            <a:r>
              <a:rPr lang="el-GR" sz="2400" b="1" dirty="0">
                <a:solidFill>
                  <a:schemeClr val="tx1"/>
                </a:solidFill>
                <a:latin typeface="Arial" pitchFamily="34" charset="0"/>
                <a:cs typeface="Arial" pitchFamily="34" charset="0"/>
              </a:rPr>
              <a:t>ΤΟΥΣ ΟΔΗΓΕΙΤΑΙ ΣΕ ΙΔΙΑΙΤΕΡΟ ΔΙΚΤΥΟ ΕΞΑΤΜΙΣΕΩΣ, ΤΟΥ ΟΠΟΙΟΥ Ο ΑΤΜΟΣ ΧΡΗΣΙΜΟΠΟΙΕΙΤΑΙ </a:t>
            </a:r>
            <a:r>
              <a:rPr lang="el-GR" sz="2400" b="1" u="sng" dirty="0">
                <a:solidFill>
                  <a:schemeClr val="tx1"/>
                </a:solidFill>
                <a:latin typeface="Arial" pitchFamily="34" charset="0"/>
                <a:cs typeface="Arial" pitchFamily="34" charset="0"/>
              </a:rPr>
              <a:t>ΣΤΗΝ ΠΡΟΘΕΡΜΑΝΣΗ ΤΟΥ ΤΡΟΦΟΔΟΤΙΚΟΥ ΝΕΡΟΥ, ΣΤΟΥΣ ΑΠΟΣΤΑΚΤΗΡΕΣ, ΣΤΙΣ ΣΥΣΚΕΥΕΣ ΣΤΕΓΑΝΟΤΗΤΑΣ ΤΩΝ ΚΥΡΙΩΝ ΣΤΡΟΒΙΛΩΝ ΚΑΙ ΟΠΟΥΔΗΠΟΤΕ ΑΛΛΟΥ ΑΠΑΙΤΕΙΤΑΙ Η ΧΡΗΣΗ ΑΤΜΟΥ ΧΑΜΗΛΗΣ ΠΙΕΣΕΩΣ</a:t>
            </a:r>
            <a:r>
              <a:rPr lang="el-GR" sz="2400" b="1" dirty="0">
                <a:solidFill>
                  <a:schemeClr val="tx1"/>
                </a:solidFill>
                <a:latin typeface="Arial" pitchFamily="34" charset="0"/>
                <a:cs typeface="Arial" pitchFamily="34" charset="0"/>
              </a:rPr>
              <a:t>. </a:t>
            </a:r>
            <a:endParaRPr lang="en-US" sz="24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Η ΠΟΣΟΤΗΤΑ ΑΤΜΟΥ ΠΟΥ ΠΛΕΟΝΑΖΕΙ ΟΔΗΓΕΙΤΑΙ ΑΠΟ ΤΟ ΔΙΚΤΥΟ ΕΞΑΤΜΙΣΕΩΝ ΣΤΟ ΚΥΡΙΟ η ΣΤΟ ΒΟΗΘΗΤΙΚΟ ΨΥΓΕΙΟ ΜΕ ΑΥΤΟΜΑΤΕΣ ΒΑΛΒΙΔΕΣ ΡΥΘΜΙΣΜΕΝΕΣ ΕΤΣΙ, ΩΣΤΕ ΝΑ ΔΙΑΤΗΡΕΙΤΑΙ ΣΤΟ ΔΙΚΤΥΟ ΣΤΑΘΕΡΗ ΠΙΕΣΗ. ΠΑΝΩ ΑΠΟ ΤΗΝ ΠΙΕΣΗ ΑΥΤΗ ΟΙ ΒΑΛΒΙΔΕΣ ΑΝΟΙΓΟΥΝ ΠΡΟΣ ΤΟ ΨΥΓΕΙΟ.</a:t>
            </a: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3200" b="1" u="sng" dirty="0">
                <a:solidFill>
                  <a:schemeClr val="bg1"/>
                </a:solidFill>
                <a:latin typeface="Arial" pitchFamily="34" charset="0"/>
                <a:cs typeface="Arial" pitchFamily="34" charset="0"/>
              </a:rPr>
              <a:t>ΓΕΝΙΚΑ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a:solidFill>
                  <a:schemeClr val="tx1"/>
                </a:solidFill>
                <a:latin typeface="Arial" pitchFamily="34" charset="0"/>
                <a:cs typeface="Arial" pitchFamily="34" charset="0"/>
              </a:rPr>
              <a:t>ΕΧΟΥΝ </a:t>
            </a:r>
            <a:r>
              <a:rPr lang="el-GR" sz="2800" b="1" dirty="0">
                <a:solidFill>
                  <a:srgbClr val="FF0000"/>
                </a:solidFill>
                <a:latin typeface="Arial" pitchFamily="34" charset="0"/>
                <a:cs typeface="Arial" pitchFamily="34" charset="0"/>
              </a:rPr>
              <a:t>ΜΙΚΡΟΤΕΡΟ ΒΑΘΜΟ ΑΠΟΔΟΣΕΩΣ </a:t>
            </a:r>
            <a:r>
              <a:rPr lang="el-GR" sz="2800" b="1" dirty="0">
                <a:solidFill>
                  <a:schemeClr val="tx1"/>
                </a:solidFill>
                <a:latin typeface="Arial" pitchFamily="34" charset="0"/>
                <a:cs typeface="Arial" pitchFamily="34" charset="0"/>
              </a:rPr>
              <a:t>ΑΠΟ ΤΟΥΣ ΚΥΡΙΟΥΣ ΣΤΡΟΒΙΛΟΥΣ</a:t>
            </a:r>
            <a:r>
              <a:rPr lang="en-US" sz="2800" b="1" dirty="0">
                <a:solidFill>
                  <a:schemeClr val="tx1"/>
                </a:solidFill>
                <a:latin typeface="Arial" pitchFamily="34" charset="0"/>
                <a:cs typeface="Arial" pitchFamily="34" charset="0"/>
              </a:rPr>
              <a:t>,</a:t>
            </a:r>
            <a:r>
              <a:rPr lang="el-GR" sz="2800" b="1" dirty="0">
                <a:solidFill>
                  <a:schemeClr val="tx1"/>
                </a:solidFill>
                <a:latin typeface="Arial" pitchFamily="34" charset="0"/>
                <a:cs typeface="Arial" pitchFamily="34" charset="0"/>
              </a:rPr>
              <a:t> </a:t>
            </a:r>
            <a:r>
              <a:rPr lang="el-GR" sz="2800" b="1" dirty="0">
                <a:solidFill>
                  <a:srgbClr val="7030A0"/>
                </a:solidFill>
                <a:latin typeface="Arial" pitchFamily="34" charset="0"/>
                <a:cs typeface="Arial" pitchFamily="34" charset="0"/>
              </a:rPr>
              <a:t>ΤΟΣΟ ΜΙΚΡΟΤΕΡΟ, ΟΣΟ ΜΙΚΡΟΤΕΡΗ ΕΙΝΑΙ Η ΙΣΧΥΣ ΤΟΥΣ</a:t>
            </a:r>
            <a:r>
              <a:rPr lang="el-GR" sz="2800" b="1" dirty="0">
                <a:solidFill>
                  <a:schemeClr val="tx1"/>
                </a:solidFill>
                <a:latin typeface="Arial" pitchFamily="34" charset="0"/>
                <a:cs typeface="Arial" pitchFamily="34" charset="0"/>
              </a:rPr>
              <a:t>. </a:t>
            </a:r>
          </a:p>
          <a:p>
            <a:pPr algn="l"/>
            <a:endParaRPr lang="el-GR" sz="2800" b="1" dirty="0">
              <a:solidFill>
                <a:schemeClr val="tx1"/>
              </a:solidFill>
              <a:latin typeface="Arial" pitchFamily="34" charset="0"/>
              <a:cs typeface="Arial" pitchFamily="34" charset="0"/>
            </a:endParaRPr>
          </a:p>
          <a:p>
            <a:pPr algn="l"/>
            <a:r>
              <a:rPr lang="el-GR" sz="2800" b="1" dirty="0">
                <a:solidFill>
                  <a:srgbClr val="00B050"/>
                </a:solidFill>
                <a:latin typeface="Arial" pitchFamily="34" charset="0"/>
                <a:cs typeface="Arial" pitchFamily="34" charset="0"/>
              </a:rPr>
              <a:t>Ο ΑΤΜΟΣΤΡΟΒΙΛΟΣ ΤΗΣ ΗΛΕΚΤΡΟΓΕΝΝΗΤΡΙΑΣ </a:t>
            </a:r>
            <a:r>
              <a:rPr lang="el-GR" sz="2800" b="1" dirty="0">
                <a:solidFill>
                  <a:schemeClr val="tx1"/>
                </a:solidFill>
                <a:latin typeface="Arial" pitchFamily="34" charset="0"/>
                <a:cs typeface="Arial" pitchFamily="34" charset="0"/>
              </a:rPr>
              <a:t>ΤΟΥ ΠΛΟΙΟΥ ΕΧΕΙ ΜΕΓΑΛΥΤΕΡΗ ΙΠΠΟΔΥΝΑΜΗ ΚΑΙ Η ΚΑΤΑΝΑΛΩΣΗ ΤΟΥ ΕΙΝΑΙ ΥΠΟΛΟΓΙΣΙΜΗ, ΓΙ' ΑΥΤΟ ΚΑΙ ΑΠΟΤΕΛΕΙΤΑΙ ΑΠΟ ΑΡΙΘΜΟ ΒΑΘΜΙΔΩΝ ΔΡΑΣΕΩΣ ΚΑΙ ΕΡΓΑΖΕΤΑΙ ΣΥΝΗΘΩΣ ΧΩΡΙΣ ΑΝΤΙΘΛΙΨΗ ΜΕ ΕΞΑΓΩΓΗ ΠΡΟΣ ΤΟ ΚΥΡΙΟ η ΤΟ ΒΟΗΘΗΤΙΚΟ ΨΥΓΕΙΟ.</a:t>
            </a:r>
          </a:p>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3200" b="1" u="sng" dirty="0">
                <a:solidFill>
                  <a:schemeClr val="bg1"/>
                </a:solidFill>
                <a:latin typeface="Arial" pitchFamily="34" charset="0"/>
                <a:cs typeface="Arial" pitchFamily="34" charset="0"/>
              </a:rPr>
              <a:t>ΓΕΝΙΚΑ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800" b="1" dirty="0">
                <a:solidFill>
                  <a:schemeClr val="tx1"/>
                </a:solidFill>
                <a:latin typeface="Arial" pitchFamily="34" charset="0"/>
                <a:cs typeface="Arial" pitchFamily="34" charset="0"/>
              </a:rPr>
              <a:t>ΕΙΝΑΙ ΣΥΝΗΘΩΣ ΣΤΡΟΒΙΛΟΙ ΔΡΑΣΕΩΣ ΤΥΠΟΥ </a:t>
            </a:r>
            <a:r>
              <a:rPr lang="en-US" sz="2800" b="1" dirty="0">
                <a:solidFill>
                  <a:schemeClr val="tx1"/>
                </a:solidFill>
                <a:latin typeface="Arial" pitchFamily="34" charset="0"/>
                <a:cs typeface="Arial" pitchFamily="34" charset="0"/>
              </a:rPr>
              <a:t>Curtis</a:t>
            </a:r>
            <a:r>
              <a:rPr lang="el-GR" sz="2800" b="1" dirty="0">
                <a:solidFill>
                  <a:schemeClr val="tx1"/>
                </a:solidFill>
                <a:latin typeface="Arial" pitchFamily="34" charset="0"/>
                <a:cs typeface="Arial" pitchFamily="34" charset="0"/>
              </a:rPr>
              <a:t> η </a:t>
            </a:r>
            <a:r>
              <a:rPr lang="en-US" sz="2800" b="1" dirty="0">
                <a:solidFill>
                  <a:schemeClr val="tx1"/>
                </a:solidFill>
                <a:latin typeface="Arial" pitchFamily="34" charset="0"/>
                <a:cs typeface="Arial" pitchFamily="34" charset="0"/>
              </a:rPr>
              <a:t>Rateau</a:t>
            </a:r>
            <a:r>
              <a:rPr lang="el-GR" sz="2800" b="1" dirty="0">
                <a:solidFill>
                  <a:schemeClr val="tx1"/>
                </a:solidFill>
                <a:latin typeface="Arial" pitchFamily="34" charset="0"/>
                <a:cs typeface="Arial" pitchFamily="34" charset="0"/>
              </a:rPr>
              <a:t> ΜΕ </a:t>
            </a:r>
            <a:r>
              <a:rPr lang="el-GR" sz="2800" b="1" dirty="0">
                <a:solidFill>
                  <a:srgbClr val="FF0000"/>
                </a:solidFill>
                <a:latin typeface="Arial" pitchFamily="34" charset="0"/>
                <a:cs typeface="Arial" pitchFamily="34" charset="0"/>
              </a:rPr>
              <a:t>5-7 ΔΙΑΒΑΘΜΙΣΕΙΣ</a:t>
            </a:r>
            <a:r>
              <a:rPr lang="el-GR" sz="2800" b="1" dirty="0">
                <a:solidFill>
                  <a:schemeClr val="tx1"/>
                </a:solidFill>
                <a:latin typeface="Arial" pitchFamily="34" charset="0"/>
                <a:cs typeface="Arial" pitchFamily="34" charset="0"/>
              </a:rPr>
              <a:t>, ΥΨΗΛΗΣ ΤΑΧΥΤΗΤΑΣ ΠΕΡΙΣΤΡΟΦΗΣ, ΜΕΧΡΙ </a:t>
            </a:r>
            <a:r>
              <a:rPr lang="el-GR" sz="2800" b="1" dirty="0">
                <a:solidFill>
                  <a:srgbClr val="FF0000"/>
                </a:solidFill>
                <a:latin typeface="Arial" pitchFamily="34" charset="0"/>
                <a:cs typeface="Arial" pitchFamily="34" charset="0"/>
              </a:rPr>
              <a:t>12000</a:t>
            </a:r>
            <a:r>
              <a:rPr lang="en-US" sz="2800" b="1" dirty="0">
                <a:solidFill>
                  <a:srgbClr val="FF0000"/>
                </a:solidFill>
                <a:latin typeface="Arial" pitchFamily="34" charset="0"/>
                <a:cs typeface="Arial" pitchFamily="34" charset="0"/>
              </a:rPr>
              <a:t> rpm</a:t>
            </a:r>
            <a:r>
              <a:rPr lang="el-GR" sz="2800" b="1" dirty="0">
                <a:solidFill>
                  <a:schemeClr val="tx1"/>
                </a:solidFill>
                <a:latin typeface="Arial" pitchFamily="34" charset="0"/>
                <a:cs typeface="Arial" pitchFamily="34" charset="0"/>
              </a:rPr>
              <a:t>. ΛΕΙΤΟΥΡΓΟΥΝ ΚΑΤΑ ΚΑΝΟΝΑ ΜΕ ΥΠΕΡΘΕΡΜΟ ΑΤΜΟ ΑΠΕΥΘΕΙΑΣ ΑΠΟ ΤΟ ΛΕΒΗΤΑ ΠΙΕΣΕΩΣ ΜΕΧΡΙ </a:t>
            </a:r>
            <a:r>
              <a:rPr lang="el-GR" sz="2800" b="1" dirty="0">
                <a:solidFill>
                  <a:srgbClr val="FF0000"/>
                </a:solidFill>
                <a:latin typeface="Arial" pitchFamily="34" charset="0"/>
                <a:cs typeface="Arial" pitchFamily="34" charset="0"/>
              </a:rPr>
              <a:t>60 </a:t>
            </a:r>
            <a:r>
              <a:rPr lang="en-US" sz="2800" b="1" dirty="0">
                <a:solidFill>
                  <a:srgbClr val="FF0000"/>
                </a:solidFill>
                <a:latin typeface="Arial" pitchFamily="34" charset="0"/>
                <a:cs typeface="Arial" pitchFamily="34" charset="0"/>
              </a:rPr>
              <a:t>bar </a:t>
            </a:r>
            <a:r>
              <a:rPr lang="el-GR" sz="2800" b="1" dirty="0">
                <a:solidFill>
                  <a:schemeClr val="tx1"/>
                </a:solidFill>
                <a:latin typeface="Arial" pitchFamily="34" charset="0"/>
                <a:cs typeface="Arial" pitchFamily="34" charset="0"/>
              </a:rPr>
              <a:t>ΚΑΙ ΘΕΡΜΟΚΡΑΣΙΑΣ ΜΕΧΡΙ ΚΑΙ </a:t>
            </a:r>
            <a:r>
              <a:rPr lang="el-GR" sz="2800" b="1" dirty="0">
                <a:solidFill>
                  <a:srgbClr val="FF0000"/>
                </a:solidFill>
                <a:latin typeface="Arial" pitchFamily="34" charset="0"/>
                <a:cs typeface="Arial" pitchFamily="34" charset="0"/>
              </a:rPr>
              <a:t>510°</a:t>
            </a:r>
            <a:r>
              <a:rPr lang="en-US" sz="2800" b="1" dirty="0">
                <a:solidFill>
                  <a:srgbClr val="FF0000"/>
                </a:solidFill>
                <a:latin typeface="Arial" pitchFamily="34" charset="0"/>
                <a:cs typeface="Arial" pitchFamily="34" charset="0"/>
              </a:rPr>
              <a:t>C</a:t>
            </a:r>
            <a:r>
              <a:rPr lang="el-GR" sz="2800" b="1" dirty="0">
                <a:solidFill>
                  <a:schemeClr val="tx1"/>
                </a:solidFill>
                <a:latin typeface="Arial" pitchFamily="34" charset="0"/>
                <a:cs typeface="Arial" pitchFamily="34" charset="0"/>
              </a:rPr>
              <a:t>. ΜΠΟΡΕΙ ΟΜΩΣ ΜΕ ΚΑΤΑΛΛΗΛΗ ΔΙΑΚΛΑΔΩΣΗ ΝΑ ΛΕΙΤΟΥΡΓΟΥΝ ΜΕΣΩ ΑΦΥΠΕΡΘΕΡΜΑΝΤΗΡΑ η ΜΕΙΩΤΗΡΑ ΑΤΜΟΥ ΚΑΙ ΜΕ ΚΕΚΟΡΕΣΜΕΝΟ ΑΤΜΟ ΠΙΕΣΕΩΣ </a:t>
            </a:r>
            <a:r>
              <a:rPr lang="el-GR" sz="2800" b="1" dirty="0">
                <a:solidFill>
                  <a:srgbClr val="FF0000"/>
                </a:solidFill>
                <a:latin typeface="Arial" pitchFamily="34" charset="0"/>
                <a:cs typeface="Arial" pitchFamily="34" charset="0"/>
              </a:rPr>
              <a:t>60 </a:t>
            </a:r>
            <a:r>
              <a:rPr lang="en-US" sz="2800" b="1" dirty="0">
                <a:solidFill>
                  <a:srgbClr val="FF0000"/>
                </a:solidFill>
                <a:latin typeface="Arial" pitchFamily="34" charset="0"/>
                <a:cs typeface="Arial" pitchFamily="34" charset="0"/>
              </a:rPr>
              <a:t>bar</a:t>
            </a:r>
            <a:r>
              <a:rPr lang="el-GR" sz="2800" b="1" dirty="0">
                <a:solidFill>
                  <a:srgbClr val="FF0000"/>
                </a:solidFill>
                <a:latin typeface="Arial" pitchFamily="34" charset="0"/>
                <a:cs typeface="Arial" pitchFamily="34" charset="0"/>
              </a:rPr>
              <a:t> </a:t>
            </a:r>
            <a:r>
              <a:rPr lang="el-GR" sz="2800" b="1" dirty="0">
                <a:solidFill>
                  <a:schemeClr val="tx1"/>
                </a:solidFill>
                <a:latin typeface="Arial" pitchFamily="34" charset="0"/>
                <a:cs typeface="Arial" pitchFamily="34" charset="0"/>
              </a:rPr>
              <a:t>ΚΑΙ ΘΕΡΜΟΚΡΑΣΙΑΣ </a:t>
            </a:r>
            <a:r>
              <a:rPr lang="el-GR" sz="2800" b="1" dirty="0">
                <a:solidFill>
                  <a:srgbClr val="FF0000"/>
                </a:solidFill>
                <a:latin typeface="Arial" pitchFamily="34" charset="0"/>
                <a:cs typeface="Arial" pitchFamily="34" charset="0"/>
              </a:rPr>
              <a:t>250°</a:t>
            </a:r>
            <a:r>
              <a:rPr lang="en-US" sz="2800" b="1" dirty="0">
                <a:solidFill>
                  <a:srgbClr val="FF0000"/>
                </a:solidFill>
                <a:latin typeface="Arial" pitchFamily="34" charset="0"/>
                <a:cs typeface="Arial" pitchFamily="34" charset="0"/>
              </a:rPr>
              <a:t>C</a:t>
            </a:r>
            <a:r>
              <a:rPr lang="el-GR" sz="2800" b="1" dirty="0">
                <a:solidFill>
                  <a:schemeClr val="tx1"/>
                </a:solidFill>
                <a:latin typeface="Arial" pitchFamily="34" charset="0"/>
                <a:cs typeface="Arial" pitchFamily="34" charset="0"/>
              </a:rPr>
              <a:t>. ΕΞΑΓΟΥΝ ΣΕ ΙΔΙΑΙΤΕΡΟ ΣΥΜΠΥΚΝΩΤΗ ΜΕ ΚΕΝΟ </a:t>
            </a:r>
            <a:r>
              <a:rPr lang="el-GR" sz="2800" b="1" dirty="0">
                <a:solidFill>
                  <a:srgbClr val="FF0000"/>
                </a:solidFill>
                <a:latin typeface="Arial" pitchFamily="34" charset="0"/>
                <a:cs typeface="Arial" pitchFamily="34" charset="0"/>
              </a:rPr>
              <a:t>86%-90% </a:t>
            </a:r>
            <a:r>
              <a:rPr lang="el-GR" sz="2800" b="1" dirty="0">
                <a:solidFill>
                  <a:schemeClr val="tx1"/>
                </a:solidFill>
                <a:latin typeface="Arial" pitchFamily="34" charset="0"/>
                <a:cs typeface="Arial" pitchFamily="34" charset="0"/>
              </a:rPr>
              <a:t>η ΚΑΙ ΣΤΟ ΚΥΡΙΟ ΨΥΓΕΙΟ.</a:t>
            </a:r>
          </a:p>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400" b="1" u="sng" dirty="0">
                <a:solidFill>
                  <a:srgbClr val="FFFF00"/>
                </a:solidFill>
                <a:latin typeface="Arial" pitchFamily="34" charset="0"/>
                <a:cs typeface="Arial" pitchFamily="34" charset="0"/>
              </a:rPr>
              <a:t>ΑΤΜΟΣΤΡΟΒΙΛΟΙ ΗΛΕΚΤΡΟΓΕΝΝΗΤΡΙΑΣ ΔΥΝΑΜΕΩΣ ΚΑΙ ΦΩΤΙΣΜΟΥ</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a:solidFill>
                  <a:schemeClr val="tx1"/>
                </a:solidFill>
                <a:latin typeface="Arial" pitchFamily="34" charset="0"/>
                <a:cs typeface="Arial" pitchFamily="34" charset="0"/>
              </a:rPr>
              <a:t>ΔΙΑΘΕΤΟΥΝ ΤΙΣ ΕΞΗΣ ΑΣΦΑΛΙΣΤΙΚΕΣ ΔΙΑΤΑΞΕΙΣ</a:t>
            </a:r>
            <a:r>
              <a:rPr lang="en-US" sz="2400" b="1" dirty="0">
                <a:solidFill>
                  <a:schemeClr val="tx1"/>
                </a:solidFill>
                <a:latin typeface="Arial" pitchFamily="34" charset="0"/>
                <a:cs typeface="Arial" pitchFamily="34" charset="0"/>
              </a:rPr>
              <a:t>:</a:t>
            </a:r>
            <a:endParaRPr lang="el-GR" sz="2400" b="1" dirty="0">
              <a:solidFill>
                <a:schemeClr val="tx1"/>
              </a:solidFill>
              <a:latin typeface="Arial" pitchFamily="34" charset="0"/>
              <a:cs typeface="Arial" pitchFamily="34" charset="0"/>
            </a:endParaRPr>
          </a:p>
          <a:p>
            <a:pPr algn="l"/>
            <a:r>
              <a:rPr lang="el-GR" sz="2100" b="1" dirty="0">
                <a:solidFill>
                  <a:srgbClr val="FF0000"/>
                </a:solidFill>
                <a:latin typeface="Arial" pitchFamily="34" charset="0"/>
                <a:cs typeface="Arial" pitchFamily="34" charset="0"/>
              </a:rPr>
              <a:t>α) </a:t>
            </a:r>
            <a:r>
              <a:rPr lang="el-GR" sz="2100" b="1" dirty="0">
                <a:solidFill>
                  <a:schemeClr val="tx1"/>
                </a:solidFill>
                <a:latin typeface="Arial" pitchFamily="34" charset="0"/>
                <a:cs typeface="Arial" pitchFamily="34" charset="0"/>
              </a:rPr>
              <a:t>ΡΥΘΜΙΣΤΗ ΣΤΡΟΦΩΝ</a:t>
            </a:r>
            <a:r>
              <a:rPr lang="en-US" sz="2100" b="1" dirty="0">
                <a:solidFill>
                  <a:schemeClr val="tx1"/>
                </a:solidFill>
                <a:latin typeface="Arial" pitchFamily="34" charset="0"/>
                <a:cs typeface="Arial" pitchFamily="34" charset="0"/>
              </a:rPr>
              <a:t> (</a:t>
            </a:r>
            <a:r>
              <a:rPr lang="en-US" sz="2100" b="1" dirty="0">
                <a:solidFill>
                  <a:srgbClr val="FF0000"/>
                </a:solidFill>
                <a:latin typeface="Arial" pitchFamily="34" charset="0"/>
                <a:cs typeface="Arial" pitchFamily="34" charset="0"/>
              </a:rPr>
              <a:t>Governor</a:t>
            </a:r>
            <a:r>
              <a:rPr lang="en-US" sz="2100" b="1" dirty="0">
                <a:solidFill>
                  <a:schemeClr val="tx1"/>
                </a:solidFill>
                <a:latin typeface="Arial" pitchFamily="34" charset="0"/>
                <a:cs typeface="Arial" pitchFamily="34" charset="0"/>
              </a:rPr>
              <a:t>)</a:t>
            </a:r>
            <a:r>
              <a:rPr lang="el-GR" sz="2100" b="1" dirty="0">
                <a:solidFill>
                  <a:schemeClr val="tx1"/>
                </a:solidFill>
                <a:latin typeface="Arial" pitchFamily="34" charset="0"/>
                <a:cs typeface="Arial" pitchFamily="34" charset="0"/>
              </a:rPr>
              <a:t>.</a:t>
            </a:r>
          </a:p>
          <a:p>
            <a:pPr algn="l"/>
            <a:r>
              <a:rPr lang="el-GR" sz="2100" b="1" dirty="0">
                <a:solidFill>
                  <a:srgbClr val="FF0000"/>
                </a:solidFill>
                <a:latin typeface="Arial" pitchFamily="34" charset="0"/>
                <a:cs typeface="Arial" pitchFamily="34" charset="0"/>
              </a:rPr>
              <a:t>β) </a:t>
            </a:r>
            <a:r>
              <a:rPr lang="el-GR" sz="2100" b="1" dirty="0">
                <a:solidFill>
                  <a:schemeClr val="tx1"/>
                </a:solidFill>
                <a:latin typeface="Arial" pitchFamily="34" charset="0"/>
                <a:cs typeface="Arial" pitchFamily="34" charset="0"/>
              </a:rPr>
              <a:t>ΔΙΑΚΟΠΤΗ ΥΠΕΡΤΑΧΥΝΣΕΩΣ</a:t>
            </a:r>
            <a:r>
              <a:rPr lang="en-US" sz="2100" b="1" dirty="0">
                <a:solidFill>
                  <a:schemeClr val="tx1"/>
                </a:solidFill>
                <a:latin typeface="Arial" pitchFamily="34" charset="0"/>
                <a:cs typeface="Arial" pitchFamily="34" charset="0"/>
              </a:rPr>
              <a:t> (</a:t>
            </a:r>
            <a:r>
              <a:rPr lang="en-US" sz="2100" b="1" dirty="0">
                <a:solidFill>
                  <a:srgbClr val="FF0000"/>
                </a:solidFill>
                <a:latin typeface="Arial" pitchFamily="34" charset="0"/>
                <a:cs typeface="Arial" pitchFamily="34" charset="0"/>
              </a:rPr>
              <a:t>Over speed</a:t>
            </a:r>
            <a:r>
              <a:rPr lang="en-US" sz="2100" b="1" dirty="0">
                <a:solidFill>
                  <a:schemeClr val="tx1"/>
                </a:solidFill>
                <a:latin typeface="Arial" pitchFamily="34" charset="0"/>
                <a:cs typeface="Arial" pitchFamily="34" charset="0"/>
              </a:rPr>
              <a:t>)</a:t>
            </a:r>
            <a:r>
              <a:rPr lang="el-GR" sz="2100" b="1" dirty="0">
                <a:solidFill>
                  <a:schemeClr val="tx1"/>
                </a:solidFill>
                <a:latin typeface="Arial" pitchFamily="34" charset="0"/>
                <a:cs typeface="Arial" pitchFamily="34" charset="0"/>
              </a:rPr>
              <a:t>.</a:t>
            </a:r>
          </a:p>
          <a:p>
            <a:pPr algn="l"/>
            <a:r>
              <a:rPr lang="el-GR" sz="2100" b="1" dirty="0">
                <a:solidFill>
                  <a:srgbClr val="FF0000"/>
                </a:solidFill>
                <a:latin typeface="Arial" pitchFamily="34" charset="0"/>
                <a:cs typeface="Arial" pitchFamily="34" charset="0"/>
              </a:rPr>
              <a:t>γ) </a:t>
            </a:r>
            <a:r>
              <a:rPr lang="el-GR" sz="2100" b="1" dirty="0">
                <a:solidFill>
                  <a:schemeClr val="tx1"/>
                </a:solidFill>
                <a:latin typeface="Arial" pitchFamily="34" charset="0"/>
                <a:cs typeface="Arial" pitchFamily="34" charset="0"/>
              </a:rPr>
              <a:t>ΔΙΑΚΟΠΤΗ ΑΝΤΙΘΛΙΨΕΩΣ</a:t>
            </a:r>
            <a:r>
              <a:rPr lang="en-US" sz="2100" b="1" dirty="0">
                <a:solidFill>
                  <a:schemeClr val="tx1"/>
                </a:solidFill>
                <a:latin typeface="Arial" pitchFamily="34" charset="0"/>
                <a:cs typeface="Arial" pitchFamily="34" charset="0"/>
              </a:rPr>
              <a:t> (</a:t>
            </a:r>
            <a:r>
              <a:rPr lang="en-US" sz="2100" b="1" dirty="0">
                <a:solidFill>
                  <a:srgbClr val="FF0000"/>
                </a:solidFill>
                <a:latin typeface="Arial" pitchFamily="34" charset="0"/>
                <a:cs typeface="Arial" pitchFamily="34" charset="0"/>
              </a:rPr>
              <a:t>Back pressure</a:t>
            </a:r>
            <a:r>
              <a:rPr lang="en-US" sz="2100" b="1" dirty="0">
                <a:solidFill>
                  <a:schemeClr val="tx1"/>
                </a:solidFill>
                <a:latin typeface="Arial" pitchFamily="34" charset="0"/>
                <a:cs typeface="Arial" pitchFamily="34" charset="0"/>
              </a:rPr>
              <a:t>)</a:t>
            </a:r>
            <a:r>
              <a:rPr lang="el-GR" sz="2100" b="1" dirty="0">
                <a:solidFill>
                  <a:schemeClr val="tx1"/>
                </a:solidFill>
                <a:latin typeface="Arial" pitchFamily="34" charset="0"/>
                <a:cs typeface="Arial" pitchFamily="34" charset="0"/>
              </a:rPr>
              <a:t>, ΠΟΥ ΣΤΑΜΑΤΑ ΤΗ </a:t>
            </a:r>
            <a:endParaRPr lang="en-US" sz="2100" b="1" dirty="0">
              <a:solidFill>
                <a:schemeClr val="tx1"/>
              </a:solidFill>
              <a:latin typeface="Arial" pitchFamily="34" charset="0"/>
              <a:cs typeface="Arial" pitchFamily="34" charset="0"/>
            </a:endParaRPr>
          </a:p>
          <a:p>
            <a:pPr algn="l"/>
            <a:r>
              <a:rPr lang="en-US" sz="2100" b="1" dirty="0">
                <a:solidFill>
                  <a:schemeClr val="tx1"/>
                </a:solidFill>
                <a:latin typeface="Arial" pitchFamily="34" charset="0"/>
                <a:cs typeface="Arial" pitchFamily="34" charset="0"/>
              </a:rPr>
              <a:t>    </a:t>
            </a:r>
            <a:r>
              <a:rPr lang="el-GR" sz="2100" b="1" dirty="0">
                <a:solidFill>
                  <a:schemeClr val="tx1"/>
                </a:solidFill>
                <a:latin typeface="Arial" pitchFamily="34" charset="0"/>
                <a:cs typeface="Arial" pitchFamily="34" charset="0"/>
              </a:rPr>
              <a:t>ΜΗΧΑΝΗ, ΟΤΑΝ ΑΝΑΠΤΥΧΘΕΙ ΥΠΕΡΒΟΛΙΚΗ ΑΝΤΙΘΛΙΨΗ </a:t>
            </a:r>
            <a:endParaRPr lang="en-US" sz="2100" b="1" dirty="0">
              <a:solidFill>
                <a:schemeClr val="tx1"/>
              </a:solidFill>
              <a:latin typeface="Arial" pitchFamily="34" charset="0"/>
              <a:cs typeface="Arial" pitchFamily="34" charset="0"/>
            </a:endParaRPr>
          </a:p>
          <a:p>
            <a:pPr algn="l"/>
            <a:r>
              <a:rPr lang="en-US" sz="2100" b="1" dirty="0">
                <a:solidFill>
                  <a:schemeClr val="tx1"/>
                </a:solidFill>
                <a:latin typeface="Arial" pitchFamily="34" charset="0"/>
                <a:cs typeface="Arial" pitchFamily="34" charset="0"/>
              </a:rPr>
              <a:t>    </a:t>
            </a:r>
            <a:r>
              <a:rPr lang="el-GR" sz="2100" b="1" dirty="0">
                <a:solidFill>
                  <a:schemeClr val="tx1"/>
                </a:solidFill>
                <a:latin typeface="Arial" pitchFamily="34" charset="0"/>
                <a:cs typeface="Arial" pitchFamily="34" charset="0"/>
              </a:rPr>
              <a:t>ΣΤΗΝ ΕΞΑΓΩΓΗ, ΛΟΓΩ ΒΛΑΒΗΣ ΤΗΣ ΑΝΤΛΙΑΣ ΚΥΚΛΟΦΟΡΙΑΣ </a:t>
            </a:r>
          </a:p>
          <a:p>
            <a:pPr algn="l"/>
            <a:r>
              <a:rPr lang="el-GR" sz="2100" b="1" dirty="0">
                <a:solidFill>
                  <a:schemeClr val="tx1"/>
                </a:solidFill>
                <a:latin typeface="Arial" pitchFamily="34" charset="0"/>
                <a:cs typeface="Arial" pitchFamily="34" charset="0"/>
              </a:rPr>
              <a:t>    ΤΟΥ ΨΥΓΕΙΟΥ η ΟΠΟΙΑΔΗΠΟΤΕ ΑΛΛΗΣ ΑΙΤΙΑΣ.</a:t>
            </a:r>
          </a:p>
          <a:p>
            <a:pPr algn="l"/>
            <a:r>
              <a:rPr lang="el-GR" sz="2100" b="1" dirty="0">
                <a:solidFill>
                  <a:srgbClr val="FF0000"/>
                </a:solidFill>
                <a:latin typeface="Arial" pitchFamily="34" charset="0"/>
                <a:cs typeface="Arial" pitchFamily="34" charset="0"/>
              </a:rPr>
              <a:t>δ) </a:t>
            </a:r>
            <a:r>
              <a:rPr lang="el-GR" sz="2100" b="1" dirty="0">
                <a:solidFill>
                  <a:schemeClr val="tx1"/>
                </a:solidFill>
                <a:latin typeface="Arial" pitchFamily="34" charset="0"/>
                <a:cs typeface="Arial" pitchFamily="34" charset="0"/>
              </a:rPr>
              <a:t>ΔΙΑΚΟΠΤΗ ΧΑΜΗΛΗΣ ΠΙΕΣΕΩΣ ΛΑΔΙΟΥ (</a:t>
            </a:r>
            <a:r>
              <a:rPr lang="en-US" sz="2100" b="1" dirty="0">
                <a:solidFill>
                  <a:srgbClr val="FF0000"/>
                </a:solidFill>
                <a:latin typeface="Arial" pitchFamily="34" charset="0"/>
                <a:cs typeface="Arial" pitchFamily="34" charset="0"/>
              </a:rPr>
              <a:t>Lub oil press</a:t>
            </a:r>
            <a:r>
              <a:rPr lang="en-US" sz="2100" b="1" dirty="0">
                <a:solidFill>
                  <a:schemeClr val="tx1"/>
                </a:solidFill>
                <a:latin typeface="Arial" pitchFamily="34" charset="0"/>
                <a:cs typeface="Arial" pitchFamily="34" charset="0"/>
              </a:rPr>
              <a:t>)</a:t>
            </a:r>
            <a:r>
              <a:rPr lang="el-GR" sz="2100" b="1" dirty="0">
                <a:solidFill>
                  <a:schemeClr val="tx1"/>
                </a:solidFill>
                <a:latin typeface="Arial" pitchFamily="34" charset="0"/>
                <a:cs typeface="Arial" pitchFamily="34" charset="0"/>
              </a:rPr>
              <a:t>, ΠΟΥ</a:t>
            </a:r>
            <a:endParaRPr lang="en-US" sz="2100" b="1" dirty="0">
              <a:solidFill>
                <a:schemeClr val="tx1"/>
              </a:solidFill>
              <a:latin typeface="Arial" pitchFamily="34" charset="0"/>
              <a:cs typeface="Arial" pitchFamily="34" charset="0"/>
            </a:endParaRPr>
          </a:p>
          <a:p>
            <a:pPr algn="l"/>
            <a:r>
              <a:rPr lang="en-US" sz="2100" b="1" dirty="0">
                <a:solidFill>
                  <a:schemeClr val="tx1"/>
                </a:solidFill>
                <a:latin typeface="Arial" pitchFamily="34" charset="0"/>
                <a:cs typeface="Arial" pitchFamily="34" charset="0"/>
              </a:rPr>
              <a:t>   </a:t>
            </a:r>
            <a:r>
              <a:rPr lang="el-GR" sz="2100" b="1" dirty="0">
                <a:solidFill>
                  <a:schemeClr val="tx1"/>
                </a:solidFill>
                <a:latin typeface="Arial" pitchFamily="34" charset="0"/>
                <a:cs typeface="Arial" pitchFamily="34" charset="0"/>
              </a:rPr>
              <a:t> ΚΛΕΙΝΕΙ ΤΟΝ ΑΤΜΟΦΡΑΚΤΗ ΣΕ ΠΕΡΙΠΤΩΣΗ ΠΤΩΣΕΩΣ ΤΗΣ</a:t>
            </a:r>
            <a:endParaRPr lang="en-US" sz="2100" b="1" dirty="0">
              <a:solidFill>
                <a:schemeClr val="tx1"/>
              </a:solidFill>
              <a:latin typeface="Arial" pitchFamily="34" charset="0"/>
              <a:cs typeface="Arial" pitchFamily="34" charset="0"/>
            </a:endParaRPr>
          </a:p>
          <a:p>
            <a:pPr algn="l"/>
            <a:r>
              <a:rPr lang="en-US" sz="2100" b="1" dirty="0">
                <a:solidFill>
                  <a:schemeClr val="tx1"/>
                </a:solidFill>
                <a:latin typeface="Arial" pitchFamily="34" charset="0"/>
                <a:cs typeface="Arial" pitchFamily="34" charset="0"/>
              </a:rPr>
              <a:t>   </a:t>
            </a:r>
            <a:r>
              <a:rPr lang="el-GR" sz="2100" b="1" dirty="0">
                <a:solidFill>
                  <a:schemeClr val="tx1"/>
                </a:solidFill>
                <a:latin typeface="Arial" pitchFamily="34" charset="0"/>
                <a:cs typeface="Arial" pitchFamily="34" charset="0"/>
              </a:rPr>
              <a:t> ΠΙΕΣΕΩΣ ΤΟΥ ΛΑΔΙΟΥ ΛΙΠΑΝΣΕΩΣ ΓΙΑ ΤΗΝ ΠΡΟΛΗΨΗ</a:t>
            </a:r>
            <a:endParaRPr lang="en-US" sz="2100" b="1" dirty="0">
              <a:solidFill>
                <a:schemeClr val="tx1"/>
              </a:solidFill>
              <a:latin typeface="Arial" pitchFamily="34" charset="0"/>
              <a:cs typeface="Arial" pitchFamily="34" charset="0"/>
            </a:endParaRPr>
          </a:p>
          <a:p>
            <a:pPr algn="l"/>
            <a:r>
              <a:rPr lang="en-US" sz="2100" b="1" dirty="0">
                <a:solidFill>
                  <a:schemeClr val="tx1"/>
                </a:solidFill>
                <a:latin typeface="Arial" pitchFamily="34" charset="0"/>
                <a:cs typeface="Arial" pitchFamily="34" charset="0"/>
              </a:rPr>
              <a:t>   </a:t>
            </a:r>
            <a:r>
              <a:rPr lang="el-GR" sz="2100" b="1" dirty="0">
                <a:solidFill>
                  <a:schemeClr val="tx1"/>
                </a:solidFill>
                <a:latin typeface="Arial" pitchFamily="34" charset="0"/>
                <a:cs typeface="Arial" pitchFamily="34" charset="0"/>
              </a:rPr>
              <a:t> ΣΟΒΑΡΩΝ ΖΗΜΙΩΝ.</a:t>
            </a:r>
          </a:p>
          <a:p>
            <a:pPr algn="l"/>
            <a:r>
              <a:rPr lang="el-GR" sz="2100" b="1" dirty="0">
                <a:solidFill>
                  <a:srgbClr val="FF0000"/>
                </a:solidFill>
                <a:latin typeface="Arial" pitchFamily="34" charset="0"/>
                <a:cs typeface="Arial" pitchFamily="34" charset="0"/>
              </a:rPr>
              <a:t>ε) </a:t>
            </a:r>
            <a:r>
              <a:rPr lang="el-GR" sz="2100" b="1" dirty="0">
                <a:solidFill>
                  <a:schemeClr val="tx1"/>
                </a:solidFill>
                <a:latin typeface="Arial" pitchFamily="34" charset="0"/>
                <a:cs typeface="Arial" pitchFamily="34" charset="0"/>
              </a:rPr>
              <a:t>ΧΕΙΡΟΚΙΝΗΤΟ ΔΙΑΚΟΠΤΗ, ΜΕ ΤΟΝ ΟΠΟΙΟ Ο ΧΕΙΡΙΣΤΗΣ ΜΠΟΡΕΙ</a:t>
            </a:r>
            <a:endParaRPr lang="en-US" sz="2100" b="1" dirty="0">
              <a:solidFill>
                <a:schemeClr val="tx1"/>
              </a:solidFill>
              <a:latin typeface="Arial" pitchFamily="34" charset="0"/>
              <a:cs typeface="Arial" pitchFamily="34" charset="0"/>
            </a:endParaRPr>
          </a:p>
          <a:p>
            <a:pPr algn="l"/>
            <a:r>
              <a:rPr lang="en-US" sz="2100" b="1" dirty="0">
                <a:solidFill>
                  <a:schemeClr val="tx1"/>
                </a:solidFill>
                <a:latin typeface="Arial" pitchFamily="34" charset="0"/>
                <a:cs typeface="Arial" pitchFamily="34" charset="0"/>
              </a:rPr>
              <a:t>   </a:t>
            </a:r>
            <a:r>
              <a:rPr lang="el-GR" sz="2100" b="1" dirty="0">
                <a:solidFill>
                  <a:schemeClr val="tx1"/>
                </a:solidFill>
                <a:latin typeface="Arial" pitchFamily="34" charset="0"/>
                <a:cs typeface="Arial" pitchFamily="34" charset="0"/>
              </a:rPr>
              <a:t> ΝΑ ΣΤΑΜΑΤΗΣΕΙ ΓΡΗΓΟΡΑ ΤΟ ΣΤΡΟΒΙΛΟ ΠΑΤΩΝΤΑΣ ΑΥΤΟ ΤΟ</a:t>
            </a:r>
            <a:endParaRPr lang="en-US" sz="2100" b="1" dirty="0">
              <a:solidFill>
                <a:schemeClr val="tx1"/>
              </a:solidFill>
              <a:latin typeface="Arial" pitchFamily="34" charset="0"/>
              <a:cs typeface="Arial" pitchFamily="34" charset="0"/>
            </a:endParaRPr>
          </a:p>
          <a:p>
            <a:pPr algn="l"/>
            <a:r>
              <a:rPr lang="en-US" sz="2100" b="1" dirty="0">
                <a:solidFill>
                  <a:schemeClr val="tx1"/>
                </a:solidFill>
                <a:latin typeface="Arial" pitchFamily="34" charset="0"/>
                <a:cs typeface="Arial" pitchFamily="34" charset="0"/>
              </a:rPr>
              <a:t> </a:t>
            </a:r>
            <a:r>
              <a:rPr lang="el-GR" sz="2100" b="1" dirty="0">
                <a:solidFill>
                  <a:schemeClr val="tx1"/>
                </a:solidFill>
                <a:latin typeface="Arial" pitchFamily="34" charset="0"/>
                <a:cs typeface="Arial" pitchFamily="34" charset="0"/>
              </a:rPr>
              <a:t>   ΔΙΑΚΟΠΤΗ.</a:t>
            </a:r>
          </a:p>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ΑΤΜΟΣΤΡΟΒΙΛΟΙ ΗΛΕΚΤΡΟΓΕΝΝΗΤΡΙΑΣ ΔΥΝΑΜΕΩΣ ΚΑΙ ΦΩΤΙΣΜΟΥ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232248" cy="5597814"/>
          </a:xfrm>
          <a:solidFill>
            <a:schemeClr val="bg1"/>
          </a:solidFill>
        </p:spPr>
        <p:txBody>
          <a:bodyPr>
            <a:noAutofit/>
          </a:bodyPr>
          <a:lstStyle/>
          <a:p>
            <a:pPr algn="l"/>
            <a:r>
              <a:rPr lang="el-GR" sz="1500" b="1" dirty="0">
                <a:solidFill>
                  <a:schemeClr val="tx1"/>
                </a:solidFill>
                <a:latin typeface="Arial" pitchFamily="34" charset="0"/>
                <a:cs typeface="Arial" pitchFamily="34" charset="0"/>
              </a:rPr>
              <a:t>ΣΤΟ ΣΧΗΜΑ ΠΑΡΙΣΤΑΝΕΤΑΙ ΣΕ ΤΟΜΗ ΣΤΡΟΒΙΛΟΣ ΗΛΕΚΤΡΟΓΕΝΝΗΤΡΙΑΣ. ΕΙΝΑΙ ΤΟΥ ΤΥΠΟΥ </a:t>
            </a:r>
            <a:r>
              <a:rPr lang="en-US" sz="1500" b="1" dirty="0">
                <a:solidFill>
                  <a:schemeClr val="tx1"/>
                </a:solidFill>
                <a:latin typeface="Arial" pitchFamily="34" charset="0"/>
                <a:cs typeface="Arial" pitchFamily="34" charset="0"/>
              </a:rPr>
              <a:t>Rateau</a:t>
            </a:r>
            <a:r>
              <a:rPr lang="el-GR" sz="1500" b="1" dirty="0">
                <a:solidFill>
                  <a:schemeClr val="tx1"/>
                </a:solidFill>
                <a:latin typeface="Arial" pitchFamily="34" charset="0"/>
                <a:cs typeface="Arial" pitchFamily="34" charset="0"/>
              </a:rPr>
              <a:t>.</a:t>
            </a:r>
          </a:p>
          <a:p>
            <a:pPr algn="l"/>
            <a:r>
              <a:rPr lang="el-GR" sz="1500" b="1" dirty="0">
                <a:solidFill>
                  <a:schemeClr val="tx1"/>
                </a:solidFill>
                <a:latin typeface="Arial" pitchFamily="34" charset="0"/>
                <a:cs typeface="Arial" pitchFamily="34" charset="0"/>
              </a:rPr>
              <a:t>Η ΕΞΑΤΜΙΣΗ ΤΟΥ ΟΔΗΓΕΙΤΑΙ ΣΕ ΒΟΗΘΗΤΙΚΟ ΨΥΓΕΙΟ, ΠΟΥ ΕΞΥΠΗΡΕΤΕΙΤΑΙ ΑΠΟ ΙΔΙΑΙΤΕΡΕΣ ΑΝΤΛΙΕΣ ΚΥΚΛΟΦΟΡΙΑΣ ΚΑΙ ΣΥΜΠΥΚΝΩΜΑΤΟΣ ΚΑΙ ΙΔΙΑΙΤΕΡΟ ΕΚΧΥΤΗΡΑ ΚΕΝΟΥ (ΤΖΙΦΑΡΙ). ΕΝΑΛΛΑΚΤΙΚΑ ΜΠΟΡΕΙ Η ΕΞΑΤΜΙΣΗ ΤΟΥ ΝΑ ΟΔΗΓΕΙΤΑΙ ΣΤΟ ΚΥΡΙΟ ΨΥΓΕΙΟ, ΟΠΟΤΕ ΤΟ ΒΟΗΘΗΤΙΚΟ ΑΠΟΜΟΝΩΝΕΤΑΙ. </a:t>
            </a:r>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ΑΤΜΟΣΤΡΟΒΙΛΟΙ ΗΛΕΚΤΡΟΓΕΝΝΗΤΡΙΑΣ ΔΥΝΑΜΕΩΣ ΚΑΙ ΦΩΤΙΣΜΟΥ</a:t>
            </a:r>
            <a:br>
              <a:rPr lang="el-GR" sz="2400" b="1" dirty="0">
                <a:solidFill>
                  <a:schemeClr val="bg1"/>
                </a:solidFill>
              </a:rPr>
            </a:br>
            <a:endParaRPr lang="el-GR" sz="2400" b="1" u="sng" dirty="0">
              <a:solidFill>
                <a:schemeClr val="bg1"/>
              </a:solidFill>
              <a:latin typeface="Arial Black" pitchFamily="34" charset="0"/>
            </a:endParaRPr>
          </a:p>
        </p:txBody>
      </p:sp>
      <p:pic>
        <p:nvPicPr>
          <p:cNvPr id="1027" name="Picture 3" descr="C:\Users\Fadi\Desktop\14.png"/>
          <p:cNvPicPr>
            <a:picLocks noChangeAspect="1" noChangeArrowheads="1"/>
          </p:cNvPicPr>
          <p:nvPr/>
        </p:nvPicPr>
        <p:blipFill>
          <a:blip r:embed="rId3" cstate="print"/>
          <a:srcRect/>
          <a:stretch>
            <a:fillRect/>
          </a:stretch>
        </p:blipFill>
        <p:spPr bwMode="auto">
          <a:xfrm>
            <a:off x="2699793" y="1052736"/>
            <a:ext cx="6192688" cy="5616624"/>
          </a:xfrm>
          <a:prstGeom prst="rect">
            <a:avLst/>
          </a:prstGeom>
          <a:noFill/>
        </p:spPr>
      </p:pic>
      <p:sp>
        <p:nvSpPr>
          <p:cNvPr id="7" name="TextBox 6"/>
          <p:cNvSpPr txBox="1"/>
          <p:nvPr/>
        </p:nvSpPr>
        <p:spPr>
          <a:xfrm>
            <a:off x="2915816" y="6381328"/>
            <a:ext cx="5786008" cy="307777"/>
          </a:xfrm>
          <a:prstGeom prst="rect">
            <a:avLst/>
          </a:prstGeom>
          <a:solidFill>
            <a:srgbClr val="FFFF00"/>
          </a:solidFill>
        </p:spPr>
        <p:txBody>
          <a:bodyPr wrap="none" rtlCol="0">
            <a:spAutoFit/>
          </a:bodyPr>
          <a:lstStyle/>
          <a:p>
            <a:r>
              <a:rPr lang="el-GR" sz="1400" b="1" dirty="0">
                <a:solidFill>
                  <a:srgbClr val="FF0000"/>
                </a:solidFill>
                <a:latin typeface="Arial" pitchFamily="34" charset="0"/>
                <a:cs typeface="Arial" pitchFamily="34" charset="0"/>
              </a:rPr>
              <a:t>ΒΟΗΘΗΤΙΚΟΣ ΑΤΜΟΣΤΡΟΒΙΛΟΣ ΣΤΡΟΒΙΛΟΓΕΝΝΗΤΡΙΑΣ ΠΛΟΙΟΥ</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144016" cy="5597814"/>
          </a:xfrm>
          <a:solidFill>
            <a:schemeClr val="bg1"/>
          </a:solidFill>
        </p:spPr>
        <p:txBody>
          <a:bodyPr>
            <a:noAutofit/>
          </a:bodyPr>
          <a:lstStyle/>
          <a:p>
            <a:pPr algn="l"/>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ΑΤΜΟΣΤΡΟΒΙΛΟΙ ΗΛΕΚΤΡΟΓΕΝΝΗΤΡΙΑΣ ΔΥΝΑΜΕΩΣ ΚΑΙ ΦΩΤΙΣΜΟΥ</a:t>
            </a:r>
            <a:br>
              <a:rPr lang="el-GR" sz="2400" b="1" dirty="0">
                <a:solidFill>
                  <a:schemeClr val="bg1"/>
                </a:solidFill>
              </a:rPr>
            </a:br>
            <a:endParaRPr lang="el-GR" sz="2400" b="1" u="sng" dirty="0">
              <a:solidFill>
                <a:schemeClr val="bg1"/>
              </a:solidFill>
              <a:latin typeface="Arial Black" pitchFamily="34" charset="0"/>
            </a:endParaRPr>
          </a:p>
        </p:txBody>
      </p:sp>
      <p:pic>
        <p:nvPicPr>
          <p:cNvPr id="1027" name="Picture 3" descr="C:\Users\Fadi\Desktop\14.png"/>
          <p:cNvPicPr>
            <a:picLocks noChangeAspect="1" noChangeArrowheads="1"/>
          </p:cNvPicPr>
          <p:nvPr/>
        </p:nvPicPr>
        <p:blipFill>
          <a:blip r:embed="rId3" cstate="print"/>
          <a:srcRect/>
          <a:stretch>
            <a:fillRect/>
          </a:stretch>
        </p:blipFill>
        <p:spPr bwMode="auto">
          <a:xfrm>
            <a:off x="1403648" y="1052736"/>
            <a:ext cx="6192688" cy="5616624"/>
          </a:xfrm>
          <a:prstGeom prst="rect">
            <a:avLst/>
          </a:prstGeom>
          <a:noFill/>
        </p:spPr>
      </p:pic>
      <p:sp>
        <p:nvSpPr>
          <p:cNvPr id="7" name="TextBox 6"/>
          <p:cNvSpPr txBox="1"/>
          <p:nvPr/>
        </p:nvSpPr>
        <p:spPr>
          <a:xfrm>
            <a:off x="1547664" y="6381328"/>
            <a:ext cx="5786008" cy="307777"/>
          </a:xfrm>
          <a:prstGeom prst="rect">
            <a:avLst/>
          </a:prstGeom>
          <a:solidFill>
            <a:srgbClr val="FFFF00"/>
          </a:solidFill>
        </p:spPr>
        <p:txBody>
          <a:bodyPr wrap="none" rtlCol="0">
            <a:spAutoFit/>
          </a:bodyPr>
          <a:lstStyle/>
          <a:p>
            <a:r>
              <a:rPr lang="el-GR" sz="1400" b="1" dirty="0">
                <a:solidFill>
                  <a:srgbClr val="FF0000"/>
                </a:solidFill>
                <a:latin typeface="Arial" pitchFamily="34" charset="0"/>
                <a:cs typeface="Arial" pitchFamily="34" charset="0"/>
              </a:rPr>
              <a:t>ΒΟΗΘΗΤΙΚΟΣ ΑΤΜΟΣΤΡΟΒΙΛΟΣ ΣΤΡΟΒΙΛΟΓΕΝΝΗΤΡΙΑΣ ΠΛΟΙΟΥ</a:t>
            </a:r>
          </a:p>
        </p:txBody>
      </p:sp>
      <p:sp>
        <p:nvSpPr>
          <p:cNvPr id="6" name="TextBox 5"/>
          <p:cNvSpPr txBox="1"/>
          <p:nvPr/>
        </p:nvSpPr>
        <p:spPr>
          <a:xfrm>
            <a:off x="6300192" y="2492896"/>
            <a:ext cx="2549993"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ΑΣΦΑΛΙΣΤΙΚΗ ΒΑΛΒΙΔΑ</a:t>
            </a:r>
          </a:p>
        </p:txBody>
      </p:sp>
      <p:sp>
        <p:nvSpPr>
          <p:cNvPr id="8" name="TextBox 7"/>
          <p:cNvSpPr txBox="1"/>
          <p:nvPr/>
        </p:nvSpPr>
        <p:spPr>
          <a:xfrm>
            <a:off x="1115616" y="2996952"/>
            <a:ext cx="1632755"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ΑΤΜΟΚΙΒΩΤΙΟ</a:t>
            </a:r>
          </a:p>
        </p:txBody>
      </p:sp>
      <p:sp>
        <p:nvSpPr>
          <p:cNvPr id="9" name="TextBox 8"/>
          <p:cNvSpPr txBox="1"/>
          <p:nvPr/>
        </p:nvSpPr>
        <p:spPr>
          <a:xfrm>
            <a:off x="467544" y="3645024"/>
            <a:ext cx="2133020"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ΒΑΛΒΙΔΑ ΕΛΕΓΧΟΥ</a:t>
            </a:r>
          </a:p>
        </p:txBody>
      </p:sp>
      <p:cxnSp>
        <p:nvCxnSpPr>
          <p:cNvPr id="11" name="Straight Arrow Connector 10"/>
          <p:cNvCxnSpPr/>
          <p:nvPr/>
        </p:nvCxnSpPr>
        <p:spPr>
          <a:xfrm flipV="1">
            <a:off x="2627784" y="5589240"/>
            <a:ext cx="0"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11760" y="5661248"/>
            <a:ext cx="0"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32500" lnSpcReduction="20000"/>
          </a:bodyPr>
          <a:lstStyle/>
          <a:p>
            <a:pPr algn="l">
              <a:lnSpc>
                <a:spcPct val="120000"/>
              </a:lnSpc>
              <a:spcBef>
                <a:spcPts val="600"/>
              </a:spcBef>
            </a:pPr>
            <a:r>
              <a:rPr lang="el-GR" sz="5500" b="1" dirty="0">
                <a:solidFill>
                  <a:srgbClr val="FF0000"/>
                </a:solidFill>
                <a:latin typeface="Arial Black" pitchFamily="34" charset="0"/>
              </a:rPr>
              <a:t>Β) </a:t>
            </a:r>
            <a:r>
              <a:rPr lang="el-GR" sz="5500" b="1" u="sng" dirty="0">
                <a:solidFill>
                  <a:srgbClr val="FF0000"/>
                </a:solidFill>
                <a:latin typeface="Arial Black" pitchFamily="34" charset="0"/>
              </a:rPr>
              <a:t>ΤΟΥΣ ΣΤΡΟΒΙΛΟΥΣ ΑΝΤΙΔΡΑΣΕΩΣ </a:t>
            </a:r>
            <a:r>
              <a:rPr lang="el-GR" sz="5500" b="1" dirty="0">
                <a:solidFill>
                  <a:schemeClr val="tx1"/>
                </a:solidFill>
                <a:latin typeface="Arial Black" pitchFamily="34" charset="0"/>
              </a:rPr>
              <a:t>ΣΤΟΥΣ ΟΠΟΙΟΥΣ Ο ΑΤΜΟΣ ΔΙΕΡΧΕΤΑΙ ΠΡΩΤΑ ΑΠΟ ΤΑ </a:t>
            </a:r>
            <a:r>
              <a:rPr lang="el-GR" sz="5500" b="1" dirty="0">
                <a:solidFill>
                  <a:srgbClr val="FF0000"/>
                </a:solidFill>
                <a:latin typeface="Arial Black" pitchFamily="34" charset="0"/>
              </a:rPr>
              <a:t>ΣΤΑΘΕΡΑ ΠΤΕΡΥΓΙΑ</a:t>
            </a:r>
            <a:r>
              <a:rPr lang="el-GR" sz="5500" b="1" dirty="0">
                <a:solidFill>
                  <a:schemeClr val="tx1"/>
                </a:solidFill>
                <a:latin typeface="Arial Black" pitchFamily="34" charset="0"/>
              </a:rPr>
              <a:t>. ΕΚΕΙ ΕΚΤΟΝΩΝΕΤΑΙ, ΟΠΩΣ ΠΕΡΙΠΟΥ ΚΑΙ ΣΤΑ ΑΚΡΟΦΥΣΙΑ, ΜΕ ΑΠΟΤΕΛΕΣΜΑ ΝΑ ΕΛΑΤΤΩΘΟΥΝ ΠΑΛΙ Η ΘΕΡΜΟΚΡΑΣΙΑ ΚΑΙ Η ΠΙΕΣΗ ΤΟΥ ΚΑΙ ΝΕ ΑΥΞΗΘΕΙ Η ΤΑΧΥΤΗΤΑ ΤΟΥ. ΜΕΤΑ ΕΙΣΕΡΧΕΤΑΙ ΣΤΑ ΑΥΛΑΚΙΑ ΤΩΝ ΚΙΝΗΤΩΝ ΠΤΕΡΥΓΙΟΥ ΕΝΟΣ ΤΥΜΠΑΝΟΥ, ΟΠΟΥ ΚΑΙ ΠΑΡΑΓΕΙ ΕΝΑ ΠΟΣΟ </a:t>
            </a:r>
            <a:r>
              <a:rPr lang="el-GR" sz="5500" b="1" dirty="0">
                <a:solidFill>
                  <a:srgbClr val="FF0000"/>
                </a:solidFill>
                <a:latin typeface="Arial Black" pitchFamily="34" charset="0"/>
              </a:rPr>
              <a:t>ΕΡΓΟΥ ΔΡΑΣΕΩΣ </a:t>
            </a:r>
            <a:r>
              <a:rPr lang="el-GR" sz="5500" b="1" dirty="0">
                <a:solidFill>
                  <a:schemeClr val="tx1"/>
                </a:solidFill>
                <a:latin typeface="Arial Black" pitchFamily="34" charset="0"/>
              </a:rPr>
              <a:t>ΠΕΡΙΣΤΡΕΦΟΝΤΑΣ ΤΟ ΣΤΡΟΦΕΙΟ. ΛΟΓΩ ΟΜΩΣ ΤΟΥ ΕΙΔΙΚΟΥ ΣΧΗΜΑΤΟΣ ΤΩΝ ΚΙΝΗΤΩΝ ΠΤΕΡΥΓΙΩΝ ΑΝΤΙΔΡΑΣΕΩΣ ΕΚΤΟΝΩΝΕΤΑΙ ΠΑΛΙ ΜΕΣΑ ΣΤΑ ΣΥΓΚΛΙΝΟΝΤΑ ΑΥΛΑΚΙΑ ΤΟΥΣ, ΟΠΟΤΕ ΕΛΑΤΤΩΝΕΤΑΙ ΠΑΛΙ Η ΘΕΡΜΟΚΡΑΣΙΑ ΚΑΙ Η ΠΙΕΣΗ ΤΟΥ ΚΑΙ ΑΥΞΑΝΕΙ Η ΤΑΧΥΤΗΤΑ ΤΟΥ. ΤΑΥΤΟΧΡΟΝΑ, ΛΟΓΩ ΤΗΣ ΕΚΤΟΝΩΣΕΩΣ ΤΟΥ ΑΥΤΗΣ, ΠΑΡΑΓΕΤΑΙ ΜΙΑ ΔΥΝΑΜΗ ΠΟΥ ΕΧΕΙ ΚΑΤΕΥΘΥΝΣΗ ΑΝΤΙΘΕΤΗ ΑΠΟ ΑΥΤΗ ΜΕ ΤΗΝ ΟΠΟΙΑ ΕΞΕΡΧΕΤΑΙ ΑΠΟ ΤΑ ΚΙΝΗΤΑ ΑΥΤΑ ΠΤΕΡΥΓΙΑ. ΑΥΤΗ ΕΙΝΑΙ Η ΔΥΝΑΜΗ ΑΝΤΙΔΡΑΣΕΩΣ ΠΟΥ ΠΕΡΙΣΤΡΕΦΕΙ ΚΑΙ ΑΥΤΗ ΤΟ ΣΤΡΟΦΕΙΟ. ΕΤΣΙ ΠΑΡΑΓΕΤΑΙ ΤΟ ΕΡΓΟ ΤΗΣ ΑΝΤΙΔΡΑΣΕΩΣ.</a:t>
            </a:r>
          </a:p>
          <a:p>
            <a:pPr algn="l">
              <a:lnSpc>
                <a:spcPct val="120000"/>
              </a:lnSpc>
              <a:spcBef>
                <a:spcPts val="600"/>
              </a:spcBef>
            </a:pPr>
            <a:r>
              <a:rPr lang="el-GR" sz="2400" b="1" dirty="0">
                <a:solidFill>
                  <a:schemeClr val="tx1"/>
                </a:solidFill>
                <a:latin typeface="Arial Black" pitchFamily="34" charset="0"/>
              </a:rPr>
              <a:t> </a:t>
            </a:r>
          </a:p>
          <a:p>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a:solidFill>
                  <a:schemeClr val="bg1"/>
                </a:solidFill>
                <a:latin typeface="Arial Black" pitchFamily="34" charset="0"/>
              </a:rPr>
              <a:t> </a:t>
            </a:r>
            <a:r>
              <a:rPr lang="el-GR" sz="2200" b="1" u="sng" dirty="0">
                <a:solidFill>
                  <a:schemeClr val="bg1"/>
                </a:solidFill>
                <a:latin typeface="Arial Black" pitchFamily="34" charset="0"/>
              </a:rPr>
              <a:t>ΟΙ ΔΥΟ ΒΑΣΙΚΕΣ ΚΑΤΗΓΟΡΙΕΣ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ΔΙΑΚΡΙΝΟΜΕ ΤΗΝ </a:t>
            </a:r>
            <a:r>
              <a:rPr lang="el-GR" sz="2200" b="1" dirty="0">
                <a:solidFill>
                  <a:srgbClr val="FF0000"/>
                </a:solidFill>
                <a:latin typeface="Arial" pitchFamily="34" charset="0"/>
                <a:cs typeface="Arial" pitchFamily="34" charset="0"/>
              </a:rPr>
              <a:t>ΑΣΦΑΛΙΣΤΙΚΗ ΒΑΛΒΙΔΑ</a:t>
            </a:r>
            <a:r>
              <a:rPr lang="el-GR" sz="2200" b="1" dirty="0">
                <a:solidFill>
                  <a:schemeClr val="tx1"/>
                </a:solidFill>
                <a:latin typeface="Arial" pitchFamily="34" charset="0"/>
                <a:cs typeface="Arial" pitchFamily="34" charset="0"/>
              </a:rPr>
              <a:t>, ΓΙΑ ΤΗΝ ΠΡΟΣΤΑΣΙΑ ΤΟΥ ΚΕΛΥΦΟΥΣ ΣΕ ΠΕΡΙΠΤΩΣΗ ΥΠΕΡΠΙΕΣΕΩΣ, ΟΠΩΣ Π.Χ. ΟΤΑΝ ΑΠΟ ΛΑΘΟΣ ΚΛΕΙΣΘΕΙ Η ΒΑΛΒΙΔΑ ΕΞΑΓΩΓΗΣ ΠΡΙΝ ΚΛΕΙΣΕΙ Ο ΑΤΜΟΦΡΑΚΤΗΣ ΕΙΣΑΓΩΓΗΣ ΤΟΥ ΑΤΜΟΥ ΣΤΟ ΣΤΡΟΒΙΛΟ.</a:t>
            </a:r>
          </a:p>
          <a:p>
            <a:pPr marL="216000" indent="-216000" algn="l">
              <a:buClr>
                <a:srgbClr val="FF0000"/>
              </a:buClr>
              <a:buFont typeface="Wingdings" pitchFamily="2" charset="2"/>
              <a:buChar char="Ø"/>
            </a:pPr>
            <a:r>
              <a:rPr lang="el-GR" sz="2200" b="1" dirty="0">
                <a:solidFill>
                  <a:srgbClr val="FF0000"/>
                </a:solidFill>
                <a:latin typeface="Arial" pitchFamily="34" charset="0"/>
                <a:cs typeface="Arial" pitchFamily="34" charset="0"/>
              </a:rPr>
              <a:t>ΤΟ ΑΤΜΟΚΙΒΩΤΙΟ </a:t>
            </a:r>
            <a:r>
              <a:rPr lang="el-GR" sz="2200" b="1" dirty="0">
                <a:solidFill>
                  <a:schemeClr val="tx1"/>
                </a:solidFill>
                <a:latin typeface="Arial" pitchFamily="34" charset="0"/>
                <a:cs typeface="Arial" pitchFamily="34" charset="0"/>
              </a:rPr>
              <a:t>ΜΕ ΤΟ ΜΗΧΑΝΙΣΜΟ ΑΝΥΨΩΣΕΩΣ ΤΩΝ ΒΑΛΒΙΔΩΝ ΚΑΙ ΡΥΘΜΙΣΕΩΣ ΤΟΥ ΑΝΟΙΓΜΑΤΟΣ ΤΟΥΣ ΜΕΣΩ ΤΟΥ ΟΠΟΙΟΥ ΕΝΕΡΓΕΙ Ο ΑΥΤΟΜΑΤΟΣ ΡΥΘΜΙΣΤΗΣ ΣΤΑΘΕΡΟΥ ΑΡΙΘΜΟΥ ΣΤΡΟΦΩΝ ΤΟΥ ΣΤΡΟΒΙΛΟΥ, ΠΟΥ ΕΙΝΑΙ ΑΝΑΓΚΑΙΟΣ ΓΙΑ ΤΗ ΣΤΑΘΕΡΗ ΣΥΧΝΟΤΗΤΑ ΚΑΙ ΤΗΝ ΤΑΣΗ ΤΟΥ ΡΕΥΜΑΤΟΣ ΠΟΥ ΠΑΡΑΓΕΙ Η ΗΛΕΚΤΡΟΓΕΝΝΗΤΡΙΑ.</a:t>
            </a:r>
          </a:p>
          <a:p>
            <a:pPr marL="216000" indent="-216000" algn="l">
              <a:buClr>
                <a:srgbClr val="FF0000"/>
              </a:buClr>
              <a:buFont typeface="Wingdings" pitchFamily="2" charset="2"/>
              <a:buChar char="Ø"/>
            </a:pPr>
            <a:r>
              <a:rPr lang="el-GR" sz="2200" b="1" dirty="0">
                <a:solidFill>
                  <a:schemeClr val="tx1"/>
                </a:solidFill>
                <a:latin typeface="Arial" pitchFamily="34" charset="0"/>
                <a:cs typeface="Arial" pitchFamily="34" charset="0"/>
              </a:rPr>
              <a:t>Ο ΑΡΙΘΜΟΣ ΤΩΝ ΒΑΛΒΙΔΩΝ, ΠΟΥ ΑΝΟΙΓΕΤΑΙ ΚΑΘΕ ΦΟΡΑ ΑΝΑΛΟΓΑ ΜΕ ΤΟ ΦΟΡΤΙΟ, ΕΛΕΓΧΕΤΑΙ ΑΠΟ ΤΟ ΡΥΘΜΙΣΤΗ ΣΤΡΟΦΩΝ, ΜΕ ΤΟΝ ΟΠΟΙΟ ΕΠΙΤΥΓΧΑΝΕΤΑΙ Η ΔΙΑΤΗΡΗΣΗ ΣΤΑΘΕΡΗΣ ΤΑΧΥΤΗΤΑΣ ΣΕ ΟΛΑ ΤΑ ΦΟΡΤΙΑ.</a:t>
            </a:r>
          </a:p>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ΑΤΜΟΣΤΡΟΒΙΛΟΙ ΗΛΕΚΤΡΟΓΕΝΝΗΤΡΙΑΣ ΔΥΝΑΜΕΩΣ ΚΑΙ ΦΩΤΙΣΜΟΥ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marL="216000" indent="-216000" algn="l">
              <a:buClr>
                <a:srgbClr val="FF0000"/>
              </a:buClr>
              <a:buFont typeface="Wingdings" pitchFamily="2" charset="2"/>
              <a:buChar char="Ø"/>
            </a:pPr>
            <a:r>
              <a:rPr lang="el-GR" sz="2000" b="1" dirty="0">
                <a:solidFill>
                  <a:schemeClr val="tx1"/>
                </a:solidFill>
                <a:latin typeface="Arial" pitchFamily="34" charset="0"/>
                <a:cs typeface="Arial" pitchFamily="34" charset="0"/>
              </a:rPr>
              <a:t>ΑΛΛΗ ΔΙΑΤΑΞΗ ΕΙΝΑΙ Ο </a:t>
            </a:r>
            <a:r>
              <a:rPr lang="el-GR" sz="2000" b="1" dirty="0">
                <a:solidFill>
                  <a:srgbClr val="FF0000"/>
                </a:solidFill>
                <a:latin typeface="Arial" pitchFamily="34" charset="0"/>
                <a:cs typeface="Arial" pitchFamily="34" charset="0"/>
              </a:rPr>
              <a:t>ΑΥΤΟΜΑΤΟΣ ΥΠΕΡΤΑΧΥΝΣΕΩΣ</a:t>
            </a:r>
            <a:r>
              <a:rPr lang="el-GR" sz="2000" b="1" dirty="0">
                <a:solidFill>
                  <a:schemeClr val="tx1"/>
                </a:solidFill>
                <a:latin typeface="Arial" pitchFamily="34" charset="0"/>
                <a:cs typeface="Arial" pitchFamily="34" charset="0"/>
              </a:rPr>
              <a:t>, ΠΟΥ ΚΛΕΙΝΕΙ ΤΟΝ ΑΤΜΟΦΡΑΚΤΗ ΑΥΤΟΜΑΤΑ, ΟΤΑΝ Ο </a:t>
            </a:r>
            <a:r>
              <a:rPr lang="el-GR" sz="2000" b="1" dirty="0">
                <a:solidFill>
                  <a:srgbClr val="FF0000"/>
                </a:solidFill>
                <a:latin typeface="Arial" pitchFamily="34" charset="0"/>
                <a:cs typeface="Arial" pitchFamily="34" charset="0"/>
              </a:rPr>
              <a:t>ΑΡΙΘΜΟΣ ΣΤΡΟΦΩΝ</a:t>
            </a:r>
            <a:r>
              <a:rPr lang="el-GR" sz="2000" b="1" dirty="0">
                <a:solidFill>
                  <a:schemeClr val="tx1"/>
                </a:solidFill>
                <a:latin typeface="Arial" pitchFamily="34" charset="0"/>
                <a:cs typeface="Arial" pitchFamily="34" charset="0"/>
              </a:rPr>
              <a:t> ΤΟΥ ΣΤΡΟΒΙΛΟΥ ΥΠΕΡΒΕΙ ΚΑΤΑ 10% ΤΟΝ ΚΑΝΟΝΙΚΟ. ΥΠΑΡΧΕΙ ΕΠΙΣΗΣ Η ΔΙΑΤΑΞΗ ΑΥΤΟΜΑΤΗΣ ΚΡΑΤΗΣΕΩΣ, ΟΤΑΝ ΠΑΡΑΤΗΡΗΘΕΙ </a:t>
            </a:r>
            <a:r>
              <a:rPr lang="el-GR" sz="2000" b="1" dirty="0">
                <a:solidFill>
                  <a:srgbClr val="FF0000"/>
                </a:solidFill>
                <a:latin typeface="Arial" pitchFamily="34" charset="0"/>
                <a:cs typeface="Arial" pitchFamily="34" charset="0"/>
              </a:rPr>
              <a:t>ΥΠΕΡΠΙΕΣΗ ΣΤΗΝ ΕΞΑΓΩΓΗ</a:t>
            </a:r>
            <a:r>
              <a:rPr lang="el-GR" sz="2000" b="1" dirty="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000" b="1" dirty="0">
                <a:solidFill>
                  <a:schemeClr val="tx1"/>
                </a:solidFill>
                <a:latin typeface="Arial" pitchFamily="34" charset="0"/>
                <a:cs typeface="Arial" pitchFamily="34" charset="0"/>
              </a:rPr>
              <a:t>Η ΚΙΝΗΣΗ ΑΠΟ ΤΟ ΣΤΡΟΒΙΛΟ ΣΤΗ ΓΕΝΝΗΤΡΙΑ ΜΕΤΑΔΙΔΕΤΑΙ ΜΕ ΜΕΙΩΤΗΡΑ ΟΔΟΝΤΩΤΩΝ ΤΡΟΧΩΝ ΑΠΛΗΣ ΜΕΙΩΣΕΩΣ ΚΑΙ ΕΛΙΚΩΣΕΩΣ.</a:t>
            </a:r>
          </a:p>
          <a:p>
            <a:pPr marL="216000" indent="-216000" algn="l">
              <a:buClr>
                <a:srgbClr val="FF0000"/>
              </a:buClr>
              <a:buFont typeface="Wingdings" pitchFamily="2" charset="2"/>
              <a:buChar char="Ø"/>
            </a:pPr>
            <a:r>
              <a:rPr lang="el-GR" sz="2000" b="1" dirty="0">
                <a:solidFill>
                  <a:schemeClr val="tx1"/>
                </a:solidFill>
                <a:latin typeface="Arial" pitchFamily="34" charset="0"/>
                <a:cs typeface="Arial" pitchFamily="34" charset="0"/>
              </a:rPr>
              <a:t>Η ΔΙΑΤΗΡΗΣΗ ΤΗΣ </a:t>
            </a:r>
            <a:r>
              <a:rPr lang="el-GR" sz="2000" b="1" dirty="0">
                <a:solidFill>
                  <a:srgbClr val="FF0000"/>
                </a:solidFill>
                <a:latin typeface="Arial" pitchFamily="34" charset="0"/>
                <a:cs typeface="Arial" pitchFamily="34" charset="0"/>
              </a:rPr>
              <a:t>ΑΞΟΝΙΚΗΣ ΘΕΣΕΩΣ ΤΟΥ ΣΤΡΟΒΙΛΟΥ </a:t>
            </a:r>
            <a:r>
              <a:rPr lang="el-GR" sz="2000" b="1" dirty="0">
                <a:solidFill>
                  <a:schemeClr val="tx1"/>
                </a:solidFill>
                <a:latin typeface="Arial" pitchFamily="34" charset="0"/>
                <a:cs typeface="Arial" pitchFamily="34" charset="0"/>
              </a:rPr>
              <a:t>ΚΑΙ ΤΟΥ ΜΙΚΡΟΥ ΤΡΟΧΟΥ ΜΕΤΑΔΟΣΕΩΣ ΓΙΝΕΤΑΙ ΜΕ ΤΡΙΒΕΑ ΙΣΟΡΡΟΠΗΣΕΩΣ ΣΤΗΝ ΠΡΟΕΚΤΑΣΗ ΤΟΥ ΑΞΟΝΑ. </a:t>
            </a:r>
          </a:p>
          <a:p>
            <a:pPr marL="216000" indent="-216000" algn="l">
              <a:buClr>
                <a:srgbClr val="FF0000"/>
              </a:buClr>
              <a:buFont typeface="Wingdings" pitchFamily="2" charset="2"/>
              <a:buChar char="Ø"/>
            </a:pPr>
            <a:r>
              <a:rPr lang="el-GR" sz="2000" b="1" dirty="0">
                <a:solidFill>
                  <a:schemeClr val="tx1"/>
                </a:solidFill>
                <a:latin typeface="Arial" pitchFamily="34" charset="0"/>
                <a:cs typeface="Arial" pitchFamily="34" charset="0"/>
              </a:rPr>
              <a:t>ΟΙ </a:t>
            </a:r>
            <a:r>
              <a:rPr lang="el-GR" sz="2000" b="1" dirty="0">
                <a:solidFill>
                  <a:srgbClr val="FF0000"/>
                </a:solidFill>
                <a:latin typeface="Arial" pitchFamily="34" charset="0"/>
                <a:cs typeface="Arial" pitchFamily="34" charset="0"/>
              </a:rPr>
              <a:t>ΤΡΙΒΕΙΣ ΤΟΥ ΣΤΡΟΒΙΛΟΥ </a:t>
            </a:r>
            <a:r>
              <a:rPr lang="el-GR" sz="2000" b="1" dirty="0">
                <a:solidFill>
                  <a:schemeClr val="tx1"/>
                </a:solidFill>
                <a:latin typeface="Arial" pitchFamily="34" charset="0"/>
                <a:cs typeface="Arial" pitchFamily="34" charset="0"/>
              </a:rPr>
              <a:t>ΚΑΙ ΤΩΝ </a:t>
            </a:r>
            <a:r>
              <a:rPr lang="el-GR" sz="2000" b="1" dirty="0">
                <a:solidFill>
                  <a:srgbClr val="FF0000"/>
                </a:solidFill>
                <a:latin typeface="Arial" pitchFamily="34" charset="0"/>
                <a:cs typeface="Arial" pitchFamily="34" charset="0"/>
              </a:rPr>
              <a:t>ΤΡΟΧΩΝ ΤΟΥ ΜΕΙΩΤΗΡΑ </a:t>
            </a:r>
            <a:r>
              <a:rPr lang="el-GR" sz="2000" b="1" dirty="0">
                <a:solidFill>
                  <a:schemeClr val="tx1"/>
                </a:solidFill>
                <a:latin typeface="Arial" pitchFamily="34" charset="0"/>
                <a:cs typeface="Arial" pitchFamily="34" charset="0"/>
              </a:rPr>
              <a:t>ΚΑΘΩΣ ΚΑΙ </a:t>
            </a:r>
            <a:r>
              <a:rPr lang="el-GR" sz="2000" b="1" dirty="0">
                <a:solidFill>
                  <a:srgbClr val="FF0000"/>
                </a:solidFill>
                <a:latin typeface="Arial" pitchFamily="34" charset="0"/>
                <a:cs typeface="Arial" pitchFamily="34" charset="0"/>
              </a:rPr>
              <a:t>ΤΩΝ ΔΟΝΤΙΩΝ </a:t>
            </a:r>
            <a:r>
              <a:rPr lang="el-GR" sz="2000" b="1" dirty="0">
                <a:solidFill>
                  <a:schemeClr val="tx1"/>
                </a:solidFill>
                <a:latin typeface="Arial" pitchFamily="34" charset="0"/>
                <a:cs typeface="Arial" pitchFamily="34" charset="0"/>
              </a:rPr>
              <a:t>ΤΟΥ ΛΙΠΑΙΝΟΝΤΑΙ ΑΠΟ ΑΝΤΛΙΑ ΛΙΠΑΝΣΕΩΣ ΓΡΑΝΑΖΩΤΗ, ΕΞΑΡΤΗΜΕΝΗ ΑΠΟ ΤΟΝ ΑΞΟΝΑ ΤΟΥ ΤΡΟΧΟΥ ΤΟΥ ΜΕΙΩΤΗΡΑ. </a:t>
            </a:r>
          </a:p>
          <a:p>
            <a:pPr marL="216000" indent="-216000" algn="l">
              <a:buClr>
                <a:srgbClr val="FF0000"/>
              </a:buClr>
              <a:buFont typeface="Wingdings" pitchFamily="2" charset="2"/>
              <a:buChar char="Ø"/>
            </a:pPr>
            <a:r>
              <a:rPr lang="el-GR" sz="2000" b="1" dirty="0">
                <a:solidFill>
                  <a:schemeClr val="tx1"/>
                </a:solidFill>
                <a:latin typeface="Arial" pitchFamily="34" charset="0"/>
                <a:cs typeface="Arial" pitchFamily="34" charset="0"/>
              </a:rPr>
              <a:t>ΣΤΟ ΔΙΚΤΥΟ ΛΙΠΑΝΣΕΩΣ ΠΑΡΕΜΒΑΛΛΟΝΤΑΙ ΨΥΚΤΗΡΕΣ, ΦΙΛΤΡΟ ΛΑΔΙΟΥ ΚΑΙ ΤΑ ΑΠΑΡΑΙΤΗΤΑ ΘΛΙΒΟΜΕΤΡΑ ΚΑΙ ΘΕΡΜΟΜΕΤΡΑ. </a:t>
            </a:r>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ΑΤΜΟΣΤΡΟΒΙΛΟΙ ΗΛΕΚΤΡΟΓΕΝΝΗΤΡΙΑΣ ΔΥΝΑΜΕΩΣ ΚΑΙ ΦΩΤΙΣΜΟΥ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ΑΤΜΟΣΤΡΟΒΙΛΟΙ ΗΛΕΚΤΡΟΓΕΝΝΗΤΡΙΑΣ ΔΥΝΑΜΕΩΣ ΚΑΙ ΦΩΤΙΣΜΟΥ</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95736" y="1124744"/>
            <a:ext cx="4824536" cy="5135116"/>
          </a:xfrm>
          <a:prstGeom prst="rect">
            <a:avLst/>
          </a:prstGeom>
          <a:noFill/>
        </p:spPr>
      </p:pic>
      <p:sp>
        <p:nvSpPr>
          <p:cNvPr id="5" name="TextBox 4"/>
          <p:cNvSpPr txBox="1"/>
          <p:nvPr/>
        </p:nvSpPr>
        <p:spPr>
          <a:xfrm>
            <a:off x="1979712" y="6309320"/>
            <a:ext cx="5334409" cy="307777"/>
          </a:xfrm>
          <a:prstGeom prst="rect">
            <a:avLst/>
          </a:prstGeom>
          <a:solidFill>
            <a:srgbClr val="FFFF00"/>
          </a:solidFill>
        </p:spPr>
        <p:txBody>
          <a:bodyPr wrap="none" rtlCol="0">
            <a:spAutoFit/>
          </a:bodyPr>
          <a:lstStyle/>
          <a:p>
            <a:r>
              <a:rPr lang="el-GR" sz="1400" b="1" dirty="0">
                <a:solidFill>
                  <a:srgbClr val="FF0000"/>
                </a:solidFill>
                <a:latin typeface="Arial" pitchFamily="34" charset="0"/>
                <a:cs typeface="Arial" pitchFamily="34" charset="0"/>
              </a:rPr>
              <a:t>ΔΙΑΤΑΞΗ ΕΛΕΓΧΟΥ ΒΑΛΒΙΔΩΝ ΠΡΟΦΥΣΙΩΝ ΚΑΤΑ ΟΜΑΔΕΣ</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a:solidFill>
                  <a:schemeClr val="tx1"/>
                </a:solidFill>
                <a:latin typeface="Arial" pitchFamily="34" charset="0"/>
                <a:cs typeface="Arial" pitchFamily="34" charset="0"/>
              </a:rPr>
              <a:t>ΕΙΝΑΙ ΣΤΡΟΒΙΛΟΣ </a:t>
            </a:r>
            <a:r>
              <a:rPr lang="en-US" sz="2000" b="1" dirty="0">
                <a:solidFill>
                  <a:schemeClr val="tx1"/>
                </a:solidFill>
                <a:latin typeface="Arial" pitchFamily="34" charset="0"/>
                <a:cs typeface="Arial" pitchFamily="34" charset="0"/>
              </a:rPr>
              <a:t>Curtis</a:t>
            </a:r>
            <a:r>
              <a:rPr lang="el-GR" sz="2000" b="1" dirty="0">
                <a:solidFill>
                  <a:schemeClr val="tx1"/>
                </a:solidFill>
                <a:latin typeface="Arial" pitchFamily="34" charset="0"/>
                <a:cs typeface="Arial" pitchFamily="34" charset="0"/>
              </a:rPr>
              <a:t> ΚΑΤΑΚΟΡΥΦΟΣ ΠΟΥ </a:t>
            </a:r>
            <a:r>
              <a:rPr lang="el-GR" sz="2000" b="1" dirty="0">
                <a:solidFill>
                  <a:srgbClr val="FF0000"/>
                </a:solidFill>
                <a:latin typeface="Arial" pitchFamily="34" charset="0"/>
                <a:cs typeface="Arial" pitchFamily="34" charset="0"/>
              </a:rPr>
              <a:t>ΣΥΝΔΕΕΤΑΙ ΑΠΕΥΘΕΙΑΣ ΜΕ ΤΟΝ ΑΞΟΝΑ </a:t>
            </a:r>
            <a:r>
              <a:rPr lang="el-GR" sz="2000" b="1" dirty="0">
                <a:solidFill>
                  <a:schemeClr val="tx1"/>
                </a:solidFill>
                <a:latin typeface="Arial" pitchFamily="34" charset="0"/>
                <a:cs typeface="Arial" pitchFamily="34" charset="0"/>
              </a:rPr>
              <a:t>ΤΟΥ ΣΤΡΟΦΕΙΟΥ ΤΗΣ ΑΝΤΛΙΑΣ. ΤΟ ΒΑΡΟΣ ΤΟΥ ΣΤΡΟΦΕΙΟΥ (ΣΤΡΟΒΙΛΟΥ ΚΑΙ ΑΝΤΛΙΑΣ) ΒΑΣΤΑΖΕΤΑΙ </a:t>
            </a:r>
            <a:r>
              <a:rPr lang="el-GR" sz="2000" b="1" dirty="0">
                <a:solidFill>
                  <a:srgbClr val="FF0000"/>
                </a:solidFill>
                <a:latin typeface="Arial" pitchFamily="34" charset="0"/>
                <a:cs typeface="Arial" pitchFamily="34" charset="0"/>
              </a:rPr>
              <a:t>ΑΠΟ ΩΣΤΙΚΟ ΤΡΙΒΕΑ</a:t>
            </a:r>
            <a:r>
              <a:rPr lang="el-GR" sz="2000" b="1" dirty="0">
                <a:solidFill>
                  <a:schemeClr val="tx1"/>
                </a:solidFill>
                <a:latin typeface="Arial" pitchFamily="34" charset="0"/>
                <a:cs typeface="Arial" pitchFamily="34" charset="0"/>
              </a:rPr>
              <a:t>, ΠΟΥ ΑΠΟΤΕΛΕΙ ΤΜΗΜΑ ΤΟΥ ΑΝΩ ΤΡΙΒΕΑ ΤΟΥ ΑΞΟΝΑ.</a:t>
            </a:r>
          </a:p>
          <a:p>
            <a:pPr algn="l"/>
            <a:r>
              <a:rPr lang="el-GR" sz="2000" b="1" dirty="0">
                <a:solidFill>
                  <a:schemeClr val="tx1"/>
                </a:solidFill>
                <a:latin typeface="Arial" pitchFamily="34" charset="0"/>
                <a:cs typeface="Arial" pitchFamily="34" charset="0"/>
              </a:rPr>
              <a:t>Η ΛΙΠΑΝΣΗ ΤΟΥΣ ΓΙΝΕΤΑΙ ΜΕ ΑΝΤΛΙΑ ΛΙΠΑΝΣΕΩΣ ΕΛΙΚΟΕΙΔΟΥΣ ΤΥΠΟΥ, ΠΟΥ ΑΝΑΡΡΟΦΑ ΛΑΔΙ ΑΠΟ ΤΗΝ ΕΛΑΙΟΛΕΚΑΝΗ ΚΑΙ ΤΟ ΚΑΤΑΘΛΙΒΕΙ ΚΑΤΕΥΘΕΙΑΝ ΣΤΟΥΣ ΤΡΙΒΕΙΣ. ΑΠΟ ΕΚΕΙ ΤΟ ΛΑΔΙ ΕΠΙΣΤΡΕΦΕΙ ΠΑΛΙ ΣΤΗΝ ΕΛΑΙΟΛΕΚΑΝΗ ΟΠΟΥ ΥΠΑΡΧΕΙ ΨΥΓΕΙΟ ΛΑΔΙΟΥ ΚΑΙ ΨΥΧΕΤΑΙ. </a:t>
            </a:r>
            <a:r>
              <a:rPr lang="el-GR" sz="2000" b="1" dirty="0">
                <a:solidFill>
                  <a:srgbClr val="FF0000"/>
                </a:solidFill>
                <a:latin typeface="Arial" pitchFamily="34" charset="0"/>
                <a:cs typeface="Arial" pitchFamily="34" charset="0"/>
              </a:rPr>
              <a:t>ΚΑΤΑΛΛΗΛΟΣ ΔΑΚΤΥΛΙΟΣ ΤΟΥ ΑΞΟΝΑ ΑΠΟΤΕΛΕΙ ΦΡΑΓΜΑ ΛΑΔΙΟΥ </a:t>
            </a:r>
            <a:r>
              <a:rPr lang="el-GR" sz="2000" b="1" dirty="0">
                <a:solidFill>
                  <a:schemeClr val="tx1"/>
                </a:solidFill>
                <a:latin typeface="Arial" pitchFamily="34" charset="0"/>
                <a:cs typeface="Arial" pitchFamily="34" charset="0"/>
              </a:rPr>
              <a:t>ΓΙΑ ΝΑ ΠΑΡΕΜΠΟΔΙΖΕΤΑΙ Η ΔΙΑΦΥΓΗ ΤΟΥ ΠΡΟΣ ΤΗ ΣΥΣΚΕΥΗ ΣΤΕΓΑΝΟΤΗΤΑΣ ΤΟΥ ΣΤΡΟΒΙΛΟΥ.</a:t>
            </a:r>
          </a:p>
          <a:p>
            <a:pPr algn="l"/>
            <a:r>
              <a:rPr lang="el-GR" sz="2000" b="1" dirty="0">
                <a:solidFill>
                  <a:schemeClr val="tx1"/>
                </a:solidFill>
                <a:latin typeface="Arial" pitchFamily="34" charset="0"/>
                <a:cs typeface="Arial" pitchFamily="34" charset="0"/>
              </a:rPr>
              <a:t>Η ΕΙΣΟΔΟΣ ΤΟΥ ΑΤΜΟΥ ΣΤΟ ΣΤΡΟΒΙΛΟ ΡΥΘΜΙΖΕΤΑΙ ΑΠΟ ΜΙΑ ΒΑΛΒΙΔΑ ΑΤΜΟΥ ΔΙΠΛΗΣ ΕΔΡΑΣ, ΠΟΥ ΤΟ ΑΝΟΙΓΜΑ ΤΗΣ ΕΛΕΓΧΕΤΑΙ ΑΠΟ ΦΥΓΟΚΕΝΤΡΙΚΟ ΡΥΘΜΙΣΤΗ ΤΟΠΟΘΕΤΗΜΕΝΟ ΣΤΟ ΑΝΩ ΜΕΡΟΣ ΤΟΥ ΣΤΡΟΒΙΛΟΥ. ΣΕ ΠΕΡΙΠΤΩΣΗ ΥΠΕΡΤΑΧΥΣΕΩΣ ΤΟΥ ΣΤΡΟΦΕΙΟΥ Ο ΦΥΓΟΚΕΝΤΡΙΚΟΣ ΡΥΘΜΙΣΤΗΣ ΚΛΕΙΝΕΙ ΤΗ ΔΙΠΛΗ ΒΑΛΒΙΔΑ ΚΑΙ ΠΕΡΙΟΡΙΖΕΙ ΑΝΑΛΟΓΑ ΤΗΝ ΠΑΡΟΧΗ ΤΟΥ ΑΤΜΟΥ.</a:t>
            </a:r>
          </a:p>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400" b="1" u="sng" dirty="0">
                <a:solidFill>
                  <a:srgbClr val="FFFF00"/>
                </a:solidFill>
                <a:latin typeface="Arial" pitchFamily="34" charset="0"/>
                <a:cs typeface="Arial" pitchFamily="34" charset="0"/>
              </a:rPr>
              <a:t>ΑΤΜΟΣΤΡΟΒΙΛΟΣ ΑΝΤΛΙΑΣ ΚΥΚΛΟΦΟΡΙΑΣ ΚΥΡΙΟΥ ΨΥΓΕΙΟΥ</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ΑΤΜΟΣΤΡΟΒΙΛΟΣ ΑΝΤΛΙΑΣ ΚΥΚΛΟΦΟΡΙΑΣ ΚΥΡΙΟΥ ΨΥΓΕΙΟΥ</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3.png"/>
          <p:cNvPicPr>
            <a:picLocks noChangeAspect="1" noChangeArrowheads="1"/>
          </p:cNvPicPr>
          <p:nvPr/>
        </p:nvPicPr>
        <p:blipFill>
          <a:blip r:embed="rId3" cstate="print"/>
          <a:srcRect/>
          <a:stretch>
            <a:fillRect/>
          </a:stretch>
        </p:blipFill>
        <p:spPr bwMode="auto">
          <a:xfrm>
            <a:off x="1547664" y="1052736"/>
            <a:ext cx="5954216" cy="5544615"/>
          </a:xfrm>
          <a:prstGeom prst="rect">
            <a:avLst/>
          </a:prstGeom>
          <a:noFill/>
        </p:spPr>
      </p:pic>
      <p:sp>
        <p:nvSpPr>
          <p:cNvPr id="5" name="TextBox 4"/>
          <p:cNvSpPr txBox="1"/>
          <p:nvPr/>
        </p:nvSpPr>
        <p:spPr>
          <a:xfrm>
            <a:off x="5724128" y="1556792"/>
            <a:ext cx="2139881" cy="523220"/>
          </a:xfrm>
          <a:prstGeom prst="rect">
            <a:avLst/>
          </a:prstGeom>
          <a:noFill/>
        </p:spPr>
        <p:txBody>
          <a:bodyPr wrap="none" rtlCol="0">
            <a:spAutoFit/>
          </a:bodyPr>
          <a:lstStyle/>
          <a:p>
            <a:r>
              <a:rPr lang="el-GR" sz="1400" dirty="0"/>
              <a:t>Φυγοκεντρικος ρυθμιστης </a:t>
            </a:r>
          </a:p>
          <a:p>
            <a:r>
              <a:rPr lang="el-GR" sz="1400" dirty="0"/>
              <a:t>οριου ταχυτητας</a:t>
            </a:r>
          </a:p>
        </p:txBody>
      </p:sp>
      <p:sp>
        <p:nvSpPr>
          <p:cNvPr id="6" name="TextBox 5"/>
          <p:cNvSpPr txBox="1"/>
          <p:nvPr/>
        </p:nvSpPr>
        <p:spPr>
          <a:xfrm>
            <a:off x="2123728" y="6488668"/>
            <a:ext cx="2147832" cy="369332"/>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ΕΞΑΓΩΓΗ ΑΤΜΟΥ</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300" b="1" dirty="0">
                <a:solidFill>
                  <a:schemeClr val="tx1"/>
                </a:solidFill>
                <a:latin typeface="Arial" pitchFamily="34" charset="0"/>
                <a:cs typeface="Arial" pitchFamily="34" charset="0"/>
              </a:rPr>
              <a:t>ΕΙΝΑΙ ΠΑΡΟΜΟΙΟΣ ΠΡΟΣ ΤΟ ΣΤΡΟΒΙΛΟ ΤΗΣ ΑΝΤΛΙΑΣ ΚΥΚΛΟΦΟΡΙΑΣ ΤΟΥ ΨΥΓΕΙΟΥ.</a:t>
            </a:r>
          </a:p>
          <a:p>
            <a:pPr algn="l"/>
            <a:r>
              <a:rPr lang="el-GR" sz="2300" b="1" dirty="0">
                <a:solidFill>
                  <a:schemeClr val="tx1"/>
                </a:solidFill>
                <a:latin typeface="Arial" pitchFamily="34" charset="0"/>
                <a:cs typeface="Arial" pitchFamily="34" charset="0"/>
              </a:rPr>
              <a:t>ΕΠΕΙΔΗ ΥΠΑΡΧΕΙ ΑΝΑΓΚΗ </a:t>
            </a:r>
            <a:r>
              <a:rPr lang="el-GR" sz="2300" b="1" dirty="0">
                <a:solidFill>
                  <a:srgbClr val="FF0000"/>
                </a:solidFill>
                <a:latin typeface="Arial" pitchFamily="34" charset="0"/>
                <a:cs typeface="Arial" pitchFamily="34" charset="0"/>
              </a:rPr>
              <a:t>ΝΑ ΔΙΑΤΗΡΕΙΤΑΙ ΣΤΑΘΕΡΗ Η ΠΙΕΣΗ ΚΑΤΑΘΛΙΨΕΩΣ ΤΟΥ ΤΡΟΦΟΔΟΤΙΚΟΥ ΝΕΡΟΥ</a:t>
            </a:r>
            <a:r>
              <a:rPr lang="el-GR" sz="2300" b="1" dirty="0">
                <a:solidFill>
                  <a:schemeClr val="tx1"/>
                </a:solidFill>
                <a:latin typeface="Arial" pitchFamily="34" charset="0"/>
                <a:cs typeface="Arial" pitchFamily="34" charset="0"/>
              </a:rPr>
              <a:t>, Ο ΑΤΜΟΣΤΡΟΒΙΛΟΣ </a:t>
            </a:r>
            <a:r>
              <a:rPr lang="el-GR" sz="2300" b="1" dirty="0">
                <a:solidFill>
                  <a:srgbClr val="7030A0"/>
                </a:solidFill>
                <a:latin typeface="Arial" pitchFamily="34" charset="0"/>
                <a:cs typeface="Arial" pitchFamily="34" charset="0"/>
              </a:rPr>
              <a:t>ΕΛΕΓΧΕΤΑΙ ΑΠΟ ΑΥΤΟΜΑΤΟ ΡΥΘΜΙΣΤΗ ΤΗΣ ΠΙΕΣΕΩΣ ΤΟΥ ΤΡΟΦΟΔΟΤΙΚΟΥ ΝΕΡΟΥ</a:t>
            </a:r>
            <a:r>
              <a:rPr lang="el-GR" sz="2300" b="1" dirty="0">
                <a:solidFill>
                  <a:schemeClr val="tx1"/>
                </a:solidFill>
                <a:latin typeface="Arial" pitchFamily="34" charset="0"/>
                <a:cs typeface="Arial" pitchFamily="34" charset="0"/>
              </a:rPr>
              <a:t>. ΑΥΤΟΣ ΣΕ ΠΕΡΙΠΤΩΣΗ ΠΤΩΣΕΩΣ ΤΗΣ ΠΙΕΣΕΩΣ (ΟΤΑΝ Π.Χ. ΑΝΟΙΓΕΙ ΤΟ ΤΡΟΦΟΔΟΤΙΚΟ ΕΠΙΣΤΟΜΙΟ) ΑΝΟΙΓΕΙ ΠΕΡΙΣΣΟΤΕΡΟ ΤΟΝ ΑΤΜΟΦΡΑΚΤΗ ΚΑΙ ΠΑΡΕΧΕΙ ΠΕΡΙΣΣΟΤΕΡΟ ΑΤΜΟ ΣΤΟ ΣΤΡΟΒΙΛΟ ΚΑΙ ΑΝΤΙΘΕΤΩΣ.</a:t>
            </a:r>
          </a:p>
          <a:p>
            <a:pPr algn="l"/>
            <a:r>
              <a:rPr lang="el-GR" sz="2300" b="1" dirty="0">
                <a:solidFill>
                  <a:schemeClr val="tx1"/>
                </a:solidFill>
                <a:latin typeface="Arial" pitchFamily="34" charset="0"/>
                <a:cs typeface="Arial" pitchFamily="34" charset="0"/>
              </a:rPr>
              <a:t>ΠΑΝΩ ΣΕ ΚΟΙΝΟ ΑΞΟΝΑ ΣΦΗΝΩΝΕΤΑΙ Ο ΤΡΟΧΟΣ ΤΟΥ ΣΤΡΟΒΙΛΟΥ ΚΑΙ ΤΟ ΣΤΡΟΦΕΙΟ ΤΗΣ ΑΝΤΛΙΑΣ. </a:t>
            </a:r>
          </a:p>
          <a:p>
            <a:pPr algn="l"/>
            <a:r>
              <a:rPr lang="el-GR" sz="2300" b="1" dirty="0">
                <a:solidFill>
                  <a:schemeClr val="tx1"/>
                </a:solidFill>
                <a:latin typeface="Arial" pitchFamily="34" charset="0"/>
                <a:cs typeface="Arial" pitchFamily="34" charset="0"/>
              </a:rPr>
              <a:t>ΣΤΑ ΕΜΠΟΡΙΚΑ ΠΛΟΙΑ ΧΡΗΣΙΜΟΠΟΙΟΥΝ ΣΥΝΗΘΩΣ ΤΡΟΦΟΔΟΤΙΚΕΣ ΣΤΡΟΒΙΛΑΝΤΛΙΕΣ </a:t>
            </a:r>
            <a:r>
              <a:rPr lang="en-US" sz="2300" b="1" dirty="0">
                <a:solidFill>
                  <a:srgbClr val="FF0000"/>
                </a:solidFill>
                <a:latin typeface="Arial" pitchFamily="34" charset="0"/>
                <a:cs typeface="Arial" pitchFamily="34" charset="0"/>
              </a:rPr>
              <a:t>Coffin</a:t>
            </a:r>
            <a:r>
              <a:rPr lang="en-US" sz="2300" b="1" dirty="0">
                <a:solidFill>
                  <a:schemeClr val="tx1"/>
                </a:solidFill>
                <a:latin typeface="Arial" pitchFamily="34" charset="0"/>
                <a:cs typeface="Arial" pitchFamily="34" charset="0"/>
              </a:rPr>
              <a:t> </a:t>
            </a:r>
            <a:r>
              <a:rPr lang="el-GR" sz="2300" b="1" dirty="0">
                <a:solidFill>
                  <a:schemeClr val="tx1"/>
                </a:solidFill>
                <a:latin typeface="Arial" pitchFamily="34" charset="0"/>
                <a:cs typeface="Arial" pitchFamily="34" charset="0"/>
              </a:rPr>
              <a:t>ΤΥΠΟΥ </a:t>
            </a:r>
            <a:r>
              <a:rPr lang="en-US" sz="2300" b="1" dirty="0">
                <a:solidFill>
                  <a:srgbClr val="FF0000"/>
                </a:solidFill>
                <a:latin typeface="Arial" pitchFamily="34" charset="0"/>
                <a:cs typeface="Arial" pitchFamily="34" charset="0"/>
              </a:rPr>
              <a:t>DE</a:t>
            </a:r>
            <a:r>
              <a:rPr lang="en-US" sz="2300" b="1" dirty="0">
                <a:solidFill>
                  <a:schemeClr val="tx1"/>
                </a:solidFill>
                <a:latin typeface="Arial" pitchFamily="34" charset="0"/>
                <a:cs typeface="Arial" pitchFamily="34" charset="0"/>
              </a:rPr>
              <a:t> KAI </a:t>
            </a:r>
            <a:r>
              <a:rPr lang="en-US" sz="2300" b="1" dirty="0">
                <a:solidFill>
                  <a:srgbClr val="FF0000"/>
                </a:solidFill>
                <a:latin typeface="Arial" pitchFamily="34" charset="0"/>
                <a:cs typeface="Arial" pitchFamily="34" charset="0"/>
              </a:rPr>
              <a:t>IND</a:t>
            </a:r>
            <a:r>
              <a:rPr lang="en-US" sz="2300" b="1" dirty="0">
                <a:solidFill>
                  <a:schemeClr val="tx1"/>
                </a:solidFill>
                <a:latin typeface="Arial" pitchFamily="34" charset="0"/>
                <a:cs typeface="Arial" pitchFamily="34" charset="0"/>
              </a:rPr>
              <a:t>.</a:t>
            </a:r>
            <a:r>
              <a:rPr lang="el-GR" sz="2300" b="1" dirty="0">
                <a:solidFill>
                  <a:schemeClr val="tx1"/>
                </a:solidFill>
                <a:latin typeface="Arial" pitchFamily="34" charset="0"/>
                <a:cs typeface="Arial" pitchFamily="34" charset="0"/>
              </a:rPr>
              <a:t> </a:t>
            </a:r>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2400" b="1" u="sng" dirty="0">
                <a:solidFill>
                  <a:srgbClr val="FFFF00"/>
                </a:solidFill>
                <a:latin typeface="Arial" pitchFamily="34" charset="0"/>
                <a:cs typeface="Arial" pitchFamily="34" charset="0"/>
              </a:rPr>
              <a:t>ΑΤΜΟΣΤΡΟΒΙΛΟΣ ΑΝΤΛΙΑΣ ΤΡΟΦΟΔΟΤΗΣΕΩΣ ΛΕΒΗΤΩΝ</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216024" cy="5572164"/>
          </a:xfrm>
          <a:solidFill>
            <a:schemeClr val="bg1"/>
          </a:solidFill>
        </p:spPr>
        <p:txBody>
          <a:bodyPr>
            <a:noAutofit/>
          </a:bodyPr>
          <a:lstStyle/>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ΑΤΜΟΣΤΡΟΒΙΛΟΣ ΑΝΤΛΙΑΣ ΚΥΚΛΟΦΟΡΙΑΣ ΚΥΡΙΟΥ ΨΥΓΕΙΟΥ</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image198"/>
          <p:cNvPicPr>
            <a:picLocks noChangeAspect="1" noChangeArrowheads="1"/>
          </p:cNvPicPr>
          <p:nvPr/>
        </p:nvPicPr>
        <p:blipFill>
          <a:blip r:embed="rId3" cstate="print">
            <a:lum bright="-29000" contrast="47000"/>
          </a:blip>
          <a:srcRect/>
          <a:stretch>
            <a:fillRect/>
          </a:stretch>
        </p:blipFill>
        <p:spPr bwMode="auto">
          <a:xfrm>
            <a:off x="683568" y="1484784"/>
            <a:ext cx="4489450" cy="1757363"/>
          </a:xfrm>
          <a:prstGeom prst="rect">
            <a:avLst/>
          </a:prstGeom>
          <a:noFill/>
          <a:ln w="9525">
            <a:noFill/>
            <a:miter lim="800000"/>
            <a:headEnd/>
            <a:tailEnd/>
          </a:ln>
        </p:spPr>
      </p:pic>
      <p:pic>
        <p:nvPicPr>
          <p:cNvPr id="2052" name="Picture 4" descr="C:\Users\Fadi\Desktop\1.png"/>
          <p:cNvPicPr>
            <a:picLocks noChangeAspect="1" noChangeArrowheads="1"/>
          </p:cNvPicPr>
          <p:nvPr/>
        </p:nvPicPr>
        <p:blipFill>
          <a:blip r:embed="rId4" cstate="print"/>
          <a:srcRect/>
          <a:stretch>
            <a:fillRect/>
          </a:stretch>
        </p:blipFill>
        <p:spPr bwMode="auto">
          <a:xfrm>
            <a:off x="3203848" y="3501008"/>
            <a:ext cx="5472608" cy="2791966"/>
          </a:xfrm>
          <a:prstGeom prst="rect">
            <a:avLst/>
          </a:prstGeom>
          <a:noFill/>
        </p:spPr>
      </p:pic>
      <p:sp>
        <p:nvSpPr>
          <p:cNvPr id="10" name="TextBox 9"/>
          <p:cNvSpPr txBox="1"/>
          <p:nvPr/>
        </p:nvSpPr>
        <p:spPr>
          <a:xfrm>
            <a:off x="2339752" y="2780928"/>
            <a:ext cx="1428596" cy="369332"/>
          </a:xfrm>
          <a:prstGeom prst="rect">
            <a:avLst/>
          </a:prstGeom>
          <a:noFill/>
        </p:spPr>
        <p:txBody>
          <a:bodyPr wrap="none" rtlCol="0">
            <a:spAutoFit/>
          </a:bodyPr>
          <a:lstStyle/>
          <a:p>
            <a:r>
              <a:rPr lang="en-US" b="1" dirty="0">
                <a:solidFill>
                  <a:srgbClr val="FF0000"/>
                </a:solidFill>
                <a:latin typeface="Arial" pitchFamily="34" charset="0"/>
                <a:cs typeface="Arial" pitchFamily="34" charset="0"/>
              </a:rPr>
              <a:t>COFFIN DE</a:t>
            </a:r>
            <a:endParaRPr lang="el-GR" b="1" dirty="0">
              <a:solidFill>
                <a:srgbClr val="FF0000"/>
              </a:solidFill>
              <a:latin typeface="Arial" pitchFamily="34" charset="0"/>
              <a:cs typeface="Arial" pitchFamily="34" charset="0"/>
            </a:endParaRPr>
          </a:p>
        </p:txBody>
      </p:sp>
      <p:sp>
        <p:nvSpPr>
          <p:cNvPr id="11" name="TextBox 10"/>
          <p:cNvSpPr txBox="1"/>
          <p:nvPr/>
        </p:nvSpPr>
        <p:spPr>
          <a:xfrm>
            <a:off x="5148064" y="6165304"/>
            <a:ext cx="1505540" cy="369332"/>
          </a:xfrm>
          <a:prstGeom prst="rect">
            <a:avLst/>
          </a:prstGeom>
          <a:noFill/>
        </p:spPr>
        <p:txBody>
          <a:bodyPr wrap="none" rtlCol="0">
            <a:spAutoFit/>
          </a:bodyPr>
          <a:lstStyle/>
          <a:p>
            <a:r>
              <a:rPr lang="en-US" b="1" dirty="0">
                <a:solidFill>
                  <a:srgbClr val="FF0000"/>
                </a:solidFill>
                <a:latin typeface="Arial" pitchFamily="34" charset="0"/>
                <a:cs typeface="Arial" pitchFamily="34" charset="0"/>
              </a:rPr>
              <a:t>COFFIN IND</a:t>
            </a:r>
            <a:endParaRPr lang="el-GR" b="1" dirty="0">
              <a:solidFill>
                <a:srgbClr val="FF0000"/>
              </a:solidFill>
              <a:latin typeface="Arial" pitchFamily="34" charset="0"/>
              <a:cs typeface="Arial"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18</a:t>
            </a:r>
            <a:endParaRPr lang="en-US" sz="30000" b="1" dirty="0">
              <a:solidFill>
                <a:srgbClr val="FF0000"/>
              </a:solidFill>
              <a:latin typeface="Arial Black"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ΔΕΚΑΤΟ ΟΓΔΟΟ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a:latin typeface="Arial" pitchFamily="34" charset="0"/>
                <a:cs typeface="Arial" pitchFamily="34" charset="0"/>
              </a:rPr>
              <a:t>Η ΙΣΧΥΣ η ΙΠΠΟΔΥΝΑΜΗ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800" b="1" dirty="0">
              <a:solidFill>
                <a:schemeClr val="tx1"/>
              </a:solidFill>
              <a:latin typeface="Arial Black" pitchFamily="34" charset="0"/>
            </a:endParaRPr>
          </a:p>
          <a:p>
            <a:pPr algn="l"/>
            <a:endParaRPr lang="el-GR" sz="2800" b="1" dirty="0">
              <a:solidFill>
                <a:schemeClr val="tx1"/>
              </a:solidFill>
              <a:latin typeface="Arial Black" pitchFamily="34" charset="0"/>
            </a:endParaRPr>
          </a:p>
          <a:p>
            <a:pPr algn="l"/>
            <a:r>
              <a:rPr lang="el-GR" sz="2800" b="1" dirty="0">
                <a:solidFill>
                  <a:schemeClr val="tx1"/>
                </a:solidFill>
                <a:latin typeface="Arial Black" pitchFamily="34" charset="0"/>
              </a:rPr>
              <a:t>ΣΤΟΥΣ ΣΤΡΟΒΙΛΟΥΣ ΑΝΤΙΔΡΑΣΕΩΣ ΤΟ ΕΡΓΟ ΠΑΡΑΓΕΤΑΙ ΚΑΙ ΑΠΟ </a:t>
            </a:r>
            <a:r>
              <a:rPr lang="el-GR" sz="2800" b="1" dirty="0">
                <a:solidFill>
                  <a:srgbClr val="FF0000"/>
                </a:solidFill>
                <a:latin typeface="Arial Black" pitchFamily="34" charset="0"/>
              </a:rPr>
              <a:t>ΔΡΑΣΗ</a:t>
            </a:r>
            <a:r>
              <a:rPr lang="el-GR" sz="2800" b="1" dirty="0">
                <a:solidFill>
                  <a:schemeClr val="tx1"/>
                </a:solidFill>
                <a:latin typeface="Arial Black" pitchFamily="34" charset="0"/>
              </a:rPr>
              <a:t> Ο ΑΠΟ </a:t>
            </a:r>
            <a:r>
              <a:rPr lang="el-GR" sz="2800" b="1" dirty="0">
                <a:solidFill>
                  <a:srgbClr val="FF0000"/>
                </a:solidFill>
                <a:latin typeface="Arial Black" pitchFamily="34" charset="0"/>
              </a:rPr>
              <a:t>ΑΝΤΙΔΡΑΣΗ</a:t>
            </a:r>
            <a:r>
              <a:rPr lang="el-GR" sz="2800" b="1" dirty="0">
                <a:solidFill>
                  <a:schemeClr val="tx1"/>
                </a:solidFill>
                <a:latin typeface="Arial Black" pitchFamily="34" charset="0"/>
              </a:rPr>
              <a:t>. ΣΤΡΟΒΙΛΟΙ ΚΑΘΑΡΗΣ Η ΜΟΝΗΣ ΑΝΤΙΔΡΑΣΕΩΣ ΔΕΝ ΚΑΤΑΣΚΕΥΑΖΟΝΤΑΙ.</a:t>
            </a:r>
          </a:p>
          <a:p>
            <a:pPr algn="l">
              <a:lnSpc>
                <a:spcPct val="120000"/>
              </a:lnSpc>
              <a:spcBef>
                <a:spcPts val="600"/>
              </a:spcBef>
            </a:pPr>
            <a:r>
              <a:rPr lang="el-GR" sz="2400" b="1" dirty="0">
                <a:solidFill>
                  <a:schemeClr val="tx1"/>
                </a:solidFill>
                <a:latin typeface="Arial Black" pitchFamily="34" charset="0"/>
              </a:rPr>
              <a:t> </a:t>
            </a:r>
          </a:p>
          <a:p>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dirty="0">
                <a:solidFill>
                  <a:schemeClr val="bg1"/>
                </a:solidFill>
                <a:latin typeface="Arial Black" pitchFamily="34" charset="0"/>
              </a:rPr>
              <a:t> </a:t>
            </a:r>
            <a:r>
              <a:rPr lang="el-GR" sz="2200" b="1" u="sng" dirty="0">
                <a:solidFill>
                  <a:schemeClr val="bg1"/>
                </a:solidFill>
                <a:latin typeface="Arial Black" pitchFamily="34" charset="0"/>
              </a:rPr>
              <a:t>ΟΙ ΔΥΟ ΒΑΣΙΚΕΣ ΚΑΤΗΓΟΡΙΕΣ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n-US" sz="4400" b="1" dirty="0">
              <a:solidFill>
                <a:schemeClr val="tx1"/>
              </a:solidFill>
              <a:latin typeface="Arial" pitchFamily="34" charset="0"/>
              <a:cs typeface="Arial" pitchFamily="34" charset="0"/>
            </a:endParaRPr>
          </a:p>
          <a:p>
            <a:pPr algn="l"/>
            <a:r>
              <a:rPr lang="el-GR" sz="4400" b="1" dirty="0">
                <a:solidFill>
                  <a:schemeClr val="tx1"/>
                </a:solidFill>
                <a:latin typeface="Arial" pitchFamily="34" charset="0"/>
                <a:cs typeface="Arial" pitchFamily="34" charset="0"/>
              </a:rPr>
              <a:t>Η ΙΣΧΥΣ ΤΩΝ ΑΤΜΟΣΤΡΟΒΙΛΩΝ ΠΑΡΙΣΤΑΝΕΤΑΙ ΓΕΝΙΚΑ ΜΕ ΤΟ ΓΡΑΜΜΑ </a:t>
            </a:r>
            <a:r>
              <a:rPr lang="el-GR" sz="4400" b="1" dirty="0">
                <a:solidFill>
                  <a:srgbClr val="FF0000"/>
                </a:solidFill>
                <a:latin typeface="Arial" pitchFamily="34" charset="0"/>
                <a:cs typeface="Arial" pitchFamily="34" charset="0"/>
              </a:rPr>
              <a:t>Ρ</a:t>
            </a:r>
            <a:r>
              <a:rPr lang="el-GR" sz="4400" b="1" dirty="0">
                <a:solidFill>
                  <a:schemeClr val="tx1"/>
                </a:solidFill>
                <a:latin typeface="Arial" pitchFamily="34" charset="0"/>
                <a:cs typeface="Arial" pitchFamily="34" charset="0"/>
              </a:rPr>
              <a:t> (</a:t>
            </a:r>
            <a:r>
              <a:rPr lang="en-US" sz="4400" b="1" dirty="0">
                <a:solidFill>
                  <a:srgbClr val="FF0000"/>
                </a:solidFill>
                <a:latin typeface="Arial" pitchFamily="34" charset="0"/>
                <a:cs typeface="Arial" pitchFamily="34" charset="0"/>
              </a:rPr>
              <a:t>Power</a:t>
            </a:r>
            <a:r>
              <a:rPr lang="el-GR" sz="4400" b="1" dirty="0">
                <a:solidFill>
                  <a:schemeClr val="tx1"/>
                </a:solidFill>
                <a:latin typeface="Arial" pitchFamily="34" charset="0"/>
                <a:cs typeface="Arial" pitchFamily="34" charset="0"/>
              </a:rPr>
              <a:t>) ΚΑΙ ΕΧΕΙ ΔΙΑΦΟΡΕΣ ΤΙΜΕΣ ΑΝΑΛΟΓΑ ΜΕ ΤΗ ΘΕΣΗ ΣΤΗΝ ΟΠΟΙΑ ΜΕΤΡΕΙΤΑΙ.</a:t>
            </a:r>
          </a:p>
          <a:p>
            <a:pPr algn="l"/>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a:solidFill>
                  <a:srgbClr val="FFFF00"/>
                </a:solidFill>
                <a:latin typeface="Arial" pitchFamily="34" charset="0"/>
                <a:cs typeface="Arial" pitchFamily="34" charset="0"/>
              </a:rPr>
              <a:t> </a:t>
            </a:r>
            <a:r>
              <a:rPr lang="el-GR" sz="3200" b="1" u="sng" dirty="0">
                <a:solidFill>
                  <a:srgbClr val="FFFF00"/>
                </a:solidFill>
                <a:latin typeface="Arial" pitchFamily="34" charset="0"/>
                <a:cs typeface="Arial" pitchFamily="34" charset="0"/>
              </a:rPr>
              <a:t>ΓΕΝΙΚΑ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lvl="0" algn="l">
              <a:buClr>
                <a:srgbClr val="FF0000"/>
              </a:buClr>
              <a:buFont typeface="Wingdings" pitchFamily="2" charset="2"/>
              <a:buChar char="Ø"/>
            </a:pPr>
            <a:r>
              <a:rPr lang="el-GR" sz="3600" b="1" dirty="0">
                <a:solidFill>
                  <a:schemeClr val="tx1"/>
                </a:solidFill>
                <a:latin typeface="Arial" pitchFamily="34" charset="0"/>
                <a:cs typeface="Arial" pitchFamily="34" charset="0"/>
              </a:rPr>
              <a:t>ΘΕΩΡΗΤΙΚΗ ΙΣΧΥΣ</a:t>
            </a:r>
            <a:r>
              <a:rPr lang="en-US" sz="3600" b="1" dirty="0">
                <a:solidFill>
                  <a:schemeClr val="tx1"/>
                </a:solidFill>
                <a:latin typeface="Arial" pitchFamily="34" charset="0"/>
                <a:cs typeface="Arial" pitchFamily="34" charset="0"/>
              </a:rPr>
              <a:t> </a:t>
            </a:r>
            <a:r>
              <a:rPr lang="el-GR" sz="3600" b="1" dirty="0">
                <a:solidFill>
                  <a:srgbClr val="FF0000"/>
                </a:solidFill>
                <a:latin typeface="Arial" pitchFamily="34" charset="0"/>
                <a:cs typeface="Arial" pitchFamily="34" charset="0"/>
              </a:rPr>
              <a:t>Ρ</a:t>
            </a:r>
            <a:r>
              <a:rPr lang="el-GR" sz="3600" b="1" baseline="-25000" dirty="0">
                <a:solidFill>
                  <a:srgbClr val="FF0000"/>
                </a:solidFill>
                <a:latin typeface="Arial" pitchFamily="34" charset="0"/>
                <a:cs typeface="Arial" pitchFamily="34" charset="0"/>
              </a:rPr>
              <a:t>θ</a:t>
            </a:r>
            <a:r>
              <a:rPr lang="el-GR" sz="3600" b="1" dirty="0">
                <a:solidFill>
                  <a:schemeClr val="tx1"/>
                </a:solidFill>
                <a:latin typeface="Arial" pitchFamily="34" charset="0"/>
                <a:cs typeface="Arial" pitchFamily="34" charset="0"/>
              </a:rPr>
              <a:t>.</a:t>
            </a:r>
            <a:endParaRPr lang="en-US" sz="3600" b="1" dirty="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a:solidFill>
                  <a:schemeClr val="tx1"/>
                </a:solidFill>
                <a:latin typeface="Arial" pitchFamily="34" charset="0"/>
                <a:cs typeface="Arial" pitchFamily="34" charset="0"/>
              </a:rPr>
              <a:t>ΠΕΡΙΦΕΡΕΙΑΚΗ ΙΣΧΥΣ </a:t>
            </a:r>
            <a:r>
              <a:rPr lang="el-GR" sz="3600" b="1" dirty="0">
                <a:solidFill>
                  <a:srgbClr val="FF0000"/>
                </a:solidFill>
                <a:latin typeface="Arial" pitchFamily="34" charset="0"/>
                <a:cs typeface="Arial" pitchFamily="34" charset="0"/>
              </a:rPr>
              <a:t>Ρ</a:t>
            </a:r>
            <a:r>
              <a:rPr lang="en-US" sz="3600" b="1" baseline="-25000" dirty="0">
                <a:solidFill>
                  <a:srgbClr val="FF0000"/>
                </a:solidFill>
                <a:latin typeface="Arial" pitchFamily="34" charset="0"/>
                <a:cs typeface="Arial" pitchFamily="34" charset="0"/>
              </a:rPr>
              <a:t>u</a:t>
            </a:r>
            <a:r>
              <a:rPr lang="el-GR" sz="3600" b="1" dirty="0">
                <a:solidFill>
                  <a:schemeClr val="tx1"/>
                </a:solidFill>
                <a:latin typeface="Arial" pitchFamily="34" charset="0"/>
                <a:cs typeface="Arial" pitchFamily="34" charset="0"/>
              </a:rPr>
              <a:t>.</a:t>
            </a:r>
            <a:endParaRPr lang="en-US" sz="3600" b="1" dirty="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a:solidFill>
                  <a:schemeClr val="tx1"/>
                </a:solidFill>
                <a:latin typeface="Arial" pitchFamily="34" charset="0"/>
                <a:cs typeface="Arial" pitchFamily="34" charset="0"/>
              </a:rPr>
              <a:t>ΕΣΩΤΕΡΙΚΗ Η ΕΝΔΕΙΚΤΙΚΗ ΙΣΧΥΣ </a:t>
            </a:r>
            <a:r>
              <a:rPr lang="el-GR" sz="3600" b="1" dirty="0">
                <a:solidFill>
                  <a:srgbClr val="FF0000"/>
                </a:solidFill>
                <a:latin typeface="Arial" pitchFamily="34" charset="0"/>
                <a:cs typeface="Arial" pitchFamily="34" charset="0"/>
              </a:rPr>
              <a:t>Ρ</a:t>
            </a:r>
            <a:r>
              <a:rPr lang="el-GR" sz="3600" b="1" baseline="-25000" dirty="0">
                <a:solidFill>
                  <a:srgbClr val="FF0000"/>
                </a:solidFill>
                <a:latin typeface="Arial" pitchFamily="34" charset="0"/>
                <a:cs typeface="Arial" pitchFamily="34" charset="0"/>
              </a:rPr>
              <a:t>ε</a:t>
            </a:r>
            <a:r>
              <a:rPr lang="el-GR" sz="3600" b="1" dirty="0">
                <a:solidFill>
                  <a:schemeClr val="tx1"/>
                </a:solidFill>
                <a:latin typeface="Arial" pitchFamily="34" charset="0"/>
                <a:cs typeface="Arial" pitchFamily="34" charset="0"/>
              </a:rPr>
              <a:t>.</a:t>
            </a:r>
            <a:endParaRPr lang="en-US" sz="3600" b="1" dirty="0">
              <a:solidFill>
                <a:schemeClr val="tx1"/>
              </a:solidFill>
              <a:latin typeface="Arial" pitchFamily="34" charset="0"/>
              <a:cs typeface="Arial" pitchFamily="34" charset="0"/>
            </a:endParaRPr>
          </a:p>
          <a:p>
            <a:pPr lvl="0" algn="l">
              <a:buClr>
                <a:srgbClr val="FF0000"/>
              </a:buClr>
              <a:buFont typeface="Wingdings" pitchFamily="2" charset="2"/>
              <a:buChar char="Ø"/>
            </a:pPr>
            <a:endParaRPr lang="el-GR" sz="3600" b="1" dirty="0">
              <a:solidFill>
                <a:schemeClr val="tx1"/>
              </a:solidFill>
              <a:latin typeface="Arial" pitchFamily="34" charset="0"/>
              <a:cs typeface="Arial" pitchFamily="34" charset="0"/>
            </a:endParaRPr>
          </a:p>
          <a:p>
            <a:pPr lvl="0" algn="l">
              <a:buClr>
                <a:srgbClr val="FF0000"/>
              </a:buClr>
              <a:buFont typeface="Wingdings" pitchFamily="2" charset="2"/>
              <a:buChar char="Ø"/>
            </a:pPr>
            <a:r>
              <a:rPr lang="el-GR" sz="3600" b="1" dirty="0">
                <a:solidFill>
                  <a:schemeClr val="tx1"/>
                </a:solidFill>
                <a:latin typeface="Arial" pitchFamily="34" charset="0"/>
                <a:cs typeface="Arial" pitchFamily="34" charset="0"/>
              </a:rPr>
              <a:t>Η ΠΡΑΓΜΑΤΙΚΗ ΙΣΧΥΣ </a:t>
            </a:r>
            <a:r>
              <a:rPr lang="el-GR" sz="3600" b="1" dirty="0">
                <a:solidFill>
                  <a:srgbClr val="FF0000"/>
                </a:solidFill>
                <a:latin typeface="Arial" pitchFamily="34" charset="0"/>
                <a:cs typeface="Arial" pitchFamily="34" charset="0"/>
              </a:rPr>
              <a:t>Ρ</a:t>
            </a:r>
            <a:r>
              <a:rPr lang="el-GR" sz="3600" b="1" baseline="-25000" dirty="0">
                <a:solidFill>
                  <a:srgbClr val="FF0000"/>
                </a:solidFill>
                <a:latin typeface="Arial" pitchFamily="34" charset="0"/>
                <a:cs typeface="Arial" pitchFamily="34" charset="0"/>
              </a:rPr>
              <a:t>π</a:t>
            </a:r>
            <a:r>
              <a:rPr lang="el-GR" sz="3600" b="1" dirty="0">
                <a:solidFill>
                  <a:schemeClr val="tx1"/>
                </a:solidFill>
                <a:latin typeface="Arial" pitchFamily="34" charset="0"/>
                <a:cs typeface="Arial" pitchFamily="34" charset="0"/>
              </a:rPr>
              <a:t>.</a:t>
            </a:r>
            <a:endParaRPr lang="en-US" sz="3600" b="1" dirty="0">
              <a:solidFill>
                <a:schemeClr val="tx1"/>
              </a:solidFill>
              <a:latin typeface="Arial" pitchFamily="34" charset="0"/>
              <a:cs typeface="Arial" pitchFamily="34" charset="0"/>
            </a:endParaRPr>
          </a:p>
          <a:p>
            <a:pPr lvl="0" algn="l"/>
            <a:endParaRPr lang="el-GR" sz="2400" b="1" dirty="0">
              <a:solidFill>
                <a:schemeClr val="tx1"/>
              </a:solidFill>
              <a:latin typeface="Arial" pitchFamily="34" charset="0"/>
              <a:cs typeface="Arial" pitchFamily="34" charset="0"/>
            </a:endParaRPr>
          </a:p>
          <a:p>
            <a:pPr algn="l"/>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a:solidFill>
                  <a:srgbClr val="FFFF00"/>
                </a:solidFill>
                <a:latin typeface="Arial" pitchFamily="34" charset="0"/>
                <a:cs typeface="Arial" pitchFamily="34" charset="0"/>
              </a:rPr>
              <a:t> </a:t>
            </a:r>
            <a:r>
              <a:rPr lang="el-GR" sz="3200" b="1" u="sng" dirty="0">
                <a:solidFill>
                  <a:srgbClr val="FFFF00"/>
                </a:solidFill>
                <a:latin typeface="Arial" pitchFamily="34" charset="0"/>
                <a:cs typeface="Arial" pitchFamily="34" charset="0"/>
              </a:rPr>
              <a:t>ΓΕΝΙΚΑ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4000" b="1" u="sng" dirty="0">
                <a:solidFill>
                  <a:srgbClr val="FF0000"/>
                </a:solidFill>
                <a:latin typeface="Arial" pitchFamily="34" charset="0"/>
                <a:cs typeface="Arial" pitchFamily="34" charset="0"/>
              </a:rPr>
              <a:t>ΘΕΩΡΗΤΙΚΗ ΙΣΧΥΣ Ρ</a:t>
            </a:r>
            <a:r>
              <a:rPr lang="el-GR" sz="2400" b="1" u="sng" dirty="0">
                <a:solidFill>
                  <a:srgbClr val="FF0000"/>
                </a:solidFill>
                <a:latin typeface="Arial" pitchFamily="34" charset="0"/>
                <a:cs typeface="Arial" pitchFamily="34" charset="0"/>
              </a:rPr>
              <a:t>θ</a:t>
            </a:r>
            <a:r>
              <a:rPr lang="en-US" sz="4000" b="1" u="sng" dirty="0">
                <a:solidFill>
                  <a:srgbClr val="FF0000"/>
                </a:solidFill>
                <a:latin typeface="Arial" pitchFamily="34" charset="0"/>
                <a:cs typeface="Arial" pitchFamily="34" charset="0"/>
              </a:rPr>
              <a:t>:</a:t>
            </a:r>
          </a:p>
          <a:p>
            <a:pPr algn="l"/>
            <a:r>
              <a:rPr lang="el-GR" sz="4000" b="1" dirty="0">
                <a:solidFill>
                  <a:schemeClr val="tx1"/>
                </a:solidFill>
                <a:latin typeface="Arial" pitchFamily="34" charset="0"/>
                <a:cs typeface="Arial" pitchFamily="34" charset="0"/>
              </a:rPr>
              <a:t>ΥΠΟΛΟΓΙΖΕΤΑΙ ΧΩΡΙΣ ΤΙΣ ΑΠΩΛΕΙΕΣ ΛΕΙΤΟΥΡΓΙΑΣ. ΑΝΤΙΣΤΟΙΧΕΙ ΣΤΗ ΣΥΝΟΛΙΚΗ ΘΕΩΡΗΤΙΚΗ ΙΣΕΝΤΡΟΠΙΚΗ ΘΕΡΜΙΚΗ ΠΤΩΣΗ </a:t>
            </a:r>
            <a:r>
              <a:rPr lang="el-GR" sz="4000" b="1" dirty="0">
                <a:solidFill>
                  <a:srgbClr val="FF0000"/>
                </a:solidFill>
                <a:latin typeface="Arial" pitchFamily="34" charset="0"/>
                <a:cs typeface="Arial" pitchFamily="34" charset="0"/>
              </a:rPr>
              <a:t>Δ</a:t>
            </a:r>
            <a:r>
              <a:rPr lang="en-US" sz="4000" b="1" dirty="0">
                <a:solidFill>
                  <a:srgbClr val="FF0000"/>
                </a:solidFill>
                <a:latin typeface="Arial" pitchFamily="34" charset="0"/>
                <a:cs typeface="Arial" pitchFamily="34" charset="0"/>
              </a:rPr>
              <a:t>h</a:t>
            </a:r>
            <a:r>
              <a:rPr lang="el-GR" sz="4000" b="1" baseline="-25000" dirty="0">
                <a:solidFill>
                  <a:srgbClr val="FF0000"/>
                </a:solidFill>
                <a:latin typeface="Arial" pitchFamily="34" charset="0"/>
                <a:cs typeface="Arial" pitchFamily="34" charset="0"/>
              </a:rPr>
              <a:t>Θ</a:t>
            </a:r>
            <a:r>
              <a:rPr lang="el-GR" sz="4000" b="1" dirty="0">
                <a:solidFill>
                  <a:srgbClr val="FF0000"/>
                </a:solidFill>
                <a:latin typeface="Arial" pitchFamily="34" charset="0"/>
                <a:cs typeface="Arial" pitchFamily="34" charset="0"/>
              </a:rPr>
              <a:t> =</a:t>
            </a:r>
            <a:r>
              <a:rPr lang="en-US" sz="4000" b="1" dirty="0">
                <a:solidFill>
                  <a:srgbClr val="FF0000"/>
                </a:solidFill>
                <a:latin typeface="Arial" pitchFamily="34" charset="0"/>
                <a:cs typeface="Arial" pitchFamily="34" charset="0"/>
              </a:rPr>
              <a:t> h</a:t>
            </a:r>
            <a:r>
              <a:rPr lang="en-US" sz="1600" b="1" dirty="0">
                <a:solidFill>
                  <a:srgbClr val="FF0000"/>
                </a:solidFill>
                <a:latin typeface="Arial" pitchFamily="34" charset="0"/>
                <a:cs typeface="Arial" pitchFamily="34" charset="0"/>
              </a:rPr>
              <a:t>1</a:t>
            </a:r>
            <a:r>
              <a:rPr lang="el-GR" sz="4000" b="1" dirty="0">
                <a:solidFill>
                  <a:srgbClr val="FF0000"/>
                </a:solidFill>
                <a:latin typeface="Arial" pitchFamily="34" charset="0"/>
                <a:cs typeface="Arial" pitchFamily="34" charset="0"/>
              </a:rPr>
              <a:t>-</a:t>
            </a:r>
            <a:r>
              <a:rPr lang="en-US" sz="4000" b="1" dirty="0">
                <a:solidFill>
                  <a:srgbClr val="FF0000"/>
                </a:solidFill>
                <a:latin typeface="Arial" pitchFamily="34" charset="0"/>
                <a:cs typeface="Arial" pitchFamily="34" charset="0"/>
              </a:rPr>
              <a:t>h</a:t>
            </a:r>
            <a:r>
              <a:rPr lang="el-GR" sz="1600" b="1" dirty="0">
                <a:solidFill>
                  <a:srgbClr val="FF0000"/>
                </a:solidFill>
                <a:latin typeface="Arial" pitchFamily="34" charset="0"/>
                <a:cs typeface="Arial" pitchFamily="34" charset="0"/>
              </a:rPr>
              <a:t>2</a:t>
            </a:r>
            <a:r>
              <a:rPr lang="el-GR" sz="4000" b="1" dirty="0">
                <a:solidFill>
                  <a:srgbClr val="FF0000"/>
                </a:solidFill>
                <a:latin typeface="Arial" pitchFamily="34" charset="0"/>
                <a:cs typeface="Arial" pitchFamily="34" charset="0"/>
              </a:rPr>
              <a:t> </a:t>
            </a:r>
            <a:r>
              <a:rPr lang="el-GR" sz="4000" b="1" dirty="0">
                <a:solidFill>
                  <a:schemeClr val="tx1"/>
                </a:solidFill>
                <a:latin typeface="Arial" pitchFamily="34" charset="0"/>
                <a:cs typeface="Arial" pitchFamily="34" charset="0"/>
              </a:rPr>
              <a:t>ΤΟΥ ΑΤΜΟΥ ΠΟΥ ΔΙΕΡΧΕΤΑΙ ΑΠΟ ΤΟΝ ΑΤΜΟΣΤΡΟΒΙΛΟ, ΔΗΛΑΔΗ ΣΤΟ ΘΕΩΡΗΤΙΚΟ ΕΡΓΟ </a:t>
            </a:r>
            <a:r>
              <a:rPr lang="en-US" sz="4000" b="1" dirty="0">
                <a:solidFill>
                  <a:srgbClr val="FF0000"/>
                </a:solidFill>
                <a:latin typeface="Arial" pitchFamily="34" charset="0"/>
                <a:cs typeface="Arial" pitchFamily="34" charset="0"/>
              </a:rPr>
              <a:t>L</a:t>
            </a:r>
            <a:r>
              <a:rPr lang="el-GR" sz="4000" b="1" baseline="-25000" dirty="0">
                <a:solidFill>
                  <a:srgbClr val="FF0000"/>
                </a:solidFill>
                <a:latin typeface="Arial" pitchFamily="34" charset="0"/>
                <a:cs typeface="Arial" pitchFamily="34" charset="0"/>
              </a:rPr>
              <a:t>Θ</a:t>
            </a:r>
            <a:r>
              <a:rPr lang="el-GR" sz="4000" b="1" dirty="0">
                <a:solidFill>
                  <a:schemeClr val="tx1"/>
                </a:solidFill>
                <a:latin typeface="Arial" pitchFamily="34" charset="0"/>
                <a:cs typeface="Arial" pitchFamily="34" charset="0"/>
              </a:rPr>
              <a:t>.</a:t>
            </a:r>
          </a:p>
          <a:p>
            <a:pPr algn="l"/>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3200" b="1" u="sng" dirty="0">
                <a:solidFill>
                  <a:srgbClr val="FFFF00"/>
                </a:solidFill>
                <a:latin typeface="Arial" pitchFamily="34" charset="0"/>
                <a:cs typeface="Arial" pitchFamily="34" charset="0"/>
              </a:rPr>
              <a:t>ΘΕΩΡΗΤΙΚΗ ΙΣΧΥΣ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a:solidFill>
                  <a:schemeClr val="tx1"/>
                </a:solidFill>
                <a:latin typeface="Arial" pitchFamily="34" charset="0"/>
                <a:cs typeface="Arial" pitchFamily="34" charset="0"/>
              </a:rPr>
              <a:t>ΑΝ ΑΠΟ ΤΟΝ ΑΤΜΟΣΤΡΟΒΙΛΟ ΔΙΕΡΧΟΝΤΑΙ </a:t>
            </a:r>
            <a:r>
              <a:rPr lang="en-US" sz="2000" b="1" dirty="0">
                <a:solidFill>
                  <a:srgbClr val="FF0000"/>
                </a:solidFill>
                <a:latin typeface="Arial" pitchFamily="34" charset="0"/>
                <a:cs typeface="Arial" pitchFamily="34" charset="0"/>
              </a:rPr>
              <a:t>G</a:t>
            </a:r>
            <a:r>
              <a:rPr lang="el-GR" sz="2000" b="1" dirty="0">
                <a:solidFill>
                  <a:schemeClr val="tx1"/>
                </a:solidFill>
                <a:latin typeface="Arial" pitchFamily="34" charset="0"/>
                <a:cs typeface="Arial" pitchFamily="34" charset="0"/>
              </a:rPr>
              <a:t> </a:t>
            </a:r>
            <a:r>
              <a:rPr lang="en-US" sz="2000" b="1" dirty="0">
                <a:solidFill>
                  <a:schemeClr val="tx1"/>
                </a:solidFill>
                <a:latin typeface="Arial" pitchFamily="34" charset="0"/>
                <a:cs typeface="Arial" pitchFamily="34" charset="0"/>
              </a:rPr>
              <a:t>kp</a:t>
            </a:r>
            <a:r>
              <a:rPr lang="el-GR" sz="2000" b="1" dirty="0">
                <a:solidFill>
                  <a:schemeClr val="tx1"/>
                </a:solidFill>
                <a:latin typeface="Arial" pitchFamily="34" charset="0"/>
                <a:cs typeface="Arial" pitchFamily="34" charset="0"/>
              </a:rPr>
              <a:t> ΑΤΜΟΥ ΑΝΑ ΩΡΑ, ΤΟΤΕ ΣΤΟ ΤΕΧΝΙΚΟ ΣΥΣΤΗΜΑ ΙΣΟΔΥΝΑΜΟΥΝ ΜΕ  </a:t>
            </a:r>
            <a:r>
              <a:rPr lang="en-US" sz="2000" b="1" dirty="0">
                <a:solidFill>
                  <a:schemeClr val="tx1"/>
                </a:solidFill>
                <a:latin typeface="Arial" pitchFamily="34" charset="0"/>
                <a:cs typeface="Arial" pitchFamily="34" charset="0"/>
              </a:rPr>
              <a:t>G</a:t>
            </a:r>
            <a:r>
              <a:rPr lang="el-GR" sz="2000" b="1" dirty="0">
                <a:solidFill>
                  <a:schemeClr val="tx1"/>
                </a:solidFill>
                <a:latin typeface="Arial" pitchFamily="34" charset="0"/>
                <a:cs typeface="Arial" pitchFamily="34" charset="0"/>
              </a:rPr>
              <a:t> . Δ</a:t>
            </a:r>
            <a:r>
              <a:rPr lang="en-US" sz="2000" b="1" dirty="0">
                <a:solidFill>
                  <a:schemeClr val="tx1"/>
                </a:solidFill>
                <a:latin typeface="Arial" pitchFamily="34" charset="0"/>
                <a:cs typeface="Arial" pitchFamily="34" charset="0"/>
              </a:rPr>
              <a:t>h</a:t>
            </a:r>
            <a:r>
              <a:rPr lang="el-GR" sz="2000" b="1" baseline="-25000" dirty="0">
                <a:solidFill>
                  <a:schemeClr val="tx1"/>
                </a:solidFill>
                <a:latin typeface="Arial" pitchFamily="34" charset="0"/>
                <a:cs typeface="Arial" pitchFamily="34" charset="0"/>
              </a:rPr>
              <a:t>Θ</a:t>
            </a:r>
            <a:r>
              <a:rPr lang="el-GR" sz="2000" b="1" dirty="0">
                <a:solidFill>
                  <a:schemeClr val="tx1"/>
                </a:solidFill>
                <a:latin typeface="Arial" pitchFamily="34" charset="0"/>
                <a:cs typeface="Arial" pitchFamily="34" charset="0"/>
              </a:rPr>
              <a:t>  </a:t>
            </a:r>
            <a:r>
              <a:rPr lang="en-US" sz="2000" b="1" dirty="0">
                <a:solidFill>
                  <a:schemeClr val="tx1"/>
                </a:solidFill>
                <a:latin typeface="Arial" pitchFamily="34" charset="0"/>
                <a:cs typeface="Arial" pitchFamily="34" charset="0"/>
              </a:rPr>
              <a:t>kcal/h</a:t>
            </a:r>
            <a:r>
              <a:rPr lang="el-GR" sz="2000" b="1" dirty="0">
                <a:solidFill>
                  <a:schemeClr val="tx1"/>
                </a:solidFill>
                <a:latin typeface="Arial" pitchFamily="34" charset="0"/>
                <a:cs typeface="Arial" pitchFamily="34" charset="0"/>
              </a:rPr>
              <a:t> ΚΑΙ ΕΠΕΙΔΗ 1 Ρ</a:t>
            </a:r>
            <a:r>
              <a:rPr lang="en-US" sz="2000" b="1" dirty="0">
                <a:solidFill>
                  <a:schemeClr val="tx1"/>
                </a:solidFill>
                <a:latin typeface="Arial" pitchFamily="34" charset="0"/>
                <a:cs typeface="Arial" pitchFamily="34" charset="0"/>
              </a:rPr>
              <a:t>S</a:t>
            </a:r>
            <a:r>
              <a:rPr lang="el-GR" sz="2000" b="1" dirty="0">
                <a:solidFill>
                  <a:schemeClr val="tx1"/>
                </a:solidFill>
                <a:latin typeface="Arial" pitchFamily="34" charset="0"/>
                <a:cs typeface="Arial" pitchFamily="34" charset="0"/>
              </a:rPr>
              <a:t> . </a:t>
            </a:r>
            <a:r>
              <a:rPr lang="en-US" sz="2000" b="1" dirty="0">
                <a:solidFill>
                  <a:schemeClr val="tx1"/>
                </a:solidFill>
                <a:latin typeface="Arial" pitchFamily="34" charset="0"/>
                <a:cs typeface="Arial" pitchFamily="34" charset="0"/>
              </a:rPr>
              <a:t>h</a:t>
            </a:r>
            <a:r>
              <a:rPr lang="el-GR" sz="2000" b="1" dirty="0">
                <a:solidFill>
                  <a:schemeClr val="tx1"/>
                </a:solidFill>
                <a:latin typeface="Arial" pitchFamily="34" charset="0"/>
                <a:cs typeface="Arial" pitchFamily="34" charset="0"/>
              </a:rPr>
              <a:t> = 632,3 </a:t>
            </a:r>
            <a:r>
              <a:rPr lang="en-US" sz="2000" b="1" dirty="0">
                <a:solidFill>
                  <a:schemeClr val="tx1"/>
                </a:solidFill>
                <a:latin typeface="Arial" pitchFamily="34" charset="0"/>
                <a:cs typeface="Arial" pitchFamily="34" charset="0"/>
              </a:rPr>
              <a:t>kcal</a:t>
            </a:r>
            <a:r>
              <a:rPr lang="el-GR" sz="2000" b="1" cap="small"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 η 1</a:t>
            </a:r>
            <a:r>
              <a:rPr lang="en-US" sz="2000" b="1" dirty="0">
                <a:solidFill>
                  <a:schemeClr val="tx1"/>
                </a:solidFill>
                <a:latin typeface="Arial" pitchFamily="34" charset="0"/>
                <a:cs typeface="Arial" pitchFamily="34" charset="0"/>
              </a:rPr>
              <a:t> kcal</a:t>
            </a:r>
            <a:r>
              <a:rPr lang="el-GR" sz="2000" b="1" dirty="0">
                <a:solidFill>
                  <a:schemeClr val="tx1"/>
                </a:solidFill>
                <a:latin typeface="Arial" pitchFamily="34" charset="0"/>
                <a:cs typeface="Arial" pitchFamily="34" charset="0"/>
              </a:rPr>
              <a:t> = 1 /632,3  Ρ</a:t>
            </a:r>
            <a:r>
              <a:rPr lang="en-US" sz="2000" b="1" dirty="0">
                <a:solidFill>
                  <a:schemeClr val="tx1"/>
                </a:solidFill>
                <a:latin typeface="Arial" pitchFamily="34" charset="0"/>
                <a:cs typeface="Arial" pitchFamily="34" charset="0"/>
              </a:rPr>
              <a:t>S</a:t>
            </a:r>
            <a:r>
              <a:rPr lang="el-GR" sz="2000" b="1" dirty="0">
                <a:solidFill>
                  <a:schemeClr val="tx1"/>
                </a:solidFill>
                <a:latin typeface="Arial" pitchFamily="34" charset="0"/>
                <a:cs typeface="Arial" pitchFamily="34" charset="0"/>
              </a:rPr>
              <a:t>.</a:t>
            </a:r>
            <a:r>
              <a:rPr lang="en-US" sz="2000" b="1" dirty="0">
                <a:solidFill>
                  <a:schemeClr val="tx1"/>
                </a:solidFill>
                <a:latin typeface="Arial" pitchFamily="34" charset="0"/>
                <a:cs typeface="Arial" pitchFamily="34" charset="0"/>
              </a:rPr>
              <a:t>h</a:t>
            </a:r>
            <a:r>
              <a:rPr lang="el-GR" sz="2000" b="1" dirty="0">
                <a:solidFill>
                  <a:schemeClr val="tx1"/>
                </a:solidFill>
                <a:latin typeface="Arial" pitchFamily="34" charset="0"/>
                <a:cs typeface="Arial" pitchFamily="34" charset="0"/>
              </a:rPr>
              <a:t>  ΕΠΕΤΑΙ ΟΤΙ Η ΘΕΩΡΗΤΙΚΗ ΙΣΧΥΣ Ρ</a:t>
            </a:r>
            <a:r>
              <a:rPr lang="el-GR" sz="2000" b="1" baseline="-25000" dirty="0">
                <a:solidFill>
                  <a:schemeClr val="tx1"/>
                </a:solidFill>
                <a:latin typeface="Arial" pitchFamily="34" charset="0"/>
                <a:cs typeface="Arial" pitchFamily="34" charset="0"/>
              </a:rPr>
              <a:t>Θ</a:t>
            </a:r>
            <a:r>
              <a:rPr lang="el-GR" sz="2000" b="1" dirty="0">
                <a:solidFill>
                  <a:schemeClr val="tx1"/>
                </a:solidFill>
                <a:latin typeface="Arial" pitchFamily="34" charset="0"/>
                <a:cs typeface="Arial" pitchFamily="34" charset="0"/>
              </a:rPr>
              <a:t> ΘΑ ΔΙΝΕΤΑΙ ΑΠΟ ΤΟΝ ΤΥΠΟ:</a:t>
            </a:r>
          </a:p>
          <a:p>
            <a:pPr algn="l"/>
            <a:endParaRPr lang="el-GR" sz="1800" b="1" dirty="0">
              <a:solidFill>
                <a:schemeClr val="tx1"/>
              </a:solidFill>
              <a:latin typeface="Arial" pitchFamily="34" charset="0"/>
              <a:cs typeface="Arial" pitchFamily="34" charset="0"/>
            </a:endParaRPr>
          </a:p>
          <a:p>
            <a:pPr algn="l"/>
            <a:endParaRPr lang="el-GR" sz="1800" b="1" dirty="0">
              <a:solidFill>
                <a:schemeClr val="tx1"/>
              </a:solidFill>
              <a:latin typeface="Arial" pitchFamily="34" charset="0"/>
              <a:cs typeface="Arial" pitchFamily="34" charset="0"/>
            </a:endParaRPr>
          </a:p>
          <a:p>
            <a:pPr algn="l"/>
            <a:endParaRPr lang="el-GR" sz="1800" b="1" dirty="0">
              <a:solidFill>
                <a:schemeClr val="tx1"/>
              </a:solidFill>
              <a:latin typeface="Arial" pitchFamily="34" charset="0"/>
              <a:cs typeface="Arial" pitchFamily="34" charset="0"/>
            </a:endParaRPr>
          </a:p>
          <a:p>
            <a:pPr algn="l"/>
            <a:r>
              <a:rPr lang="el-GR" sz="1800" b="1" dirty="0">
                <a:solidFill>
                  <a:schemeClr val="tx1"/>
                </a:solidFill>
                <a:latin typeface="Arial" pitchFamily="34" charset="0"/>
                <a:cs typeface="Arial" pitchFamily="34" charset="0"/>
              </a:rPr>
              <a:t>                            </a:t>
            </a:r>
            <a:r>
              <a:rPr lang="en-US" sz="1800" b="1" dirty="0">
                <a:solidFill>
                  <a:schemeClr val="tx1"/>
                </a:solidFill>
                <a:latin typeface="Arial" pitchFamily="34" charset="0"/>
                <a:cs typeface="Arial" pitchFamily="34" charset="0"/>
              </a:rPr>
              <a:t>P</a:t>
            </a:r>
            <a:r>
              <a:rPr lang="el-GR" sz="1200" b="1" dirty="0">
                <a:solidFill>
                  <a:schemeClr val="tx1"/>
                </a:solidFill>
                <a:latin typeface="Arial" pitchFamily="34" charset="0"/>
                <a:cs typeface="Arial" pitchFamily="34" charset="0"/>
              </a:rPr>
              <a:t>Θ</a:t>
            </a:r>
            <a:r>
              <a:rPr lang="el-GR" sz="1800" b="1" dirty="0">
                <a:solidFill>
                  <a:schemeClr val="tx1"/>
                </a:solidFill>
                <a:latin typeface="Arial" pitchFamily="34" charset="0"/>
                <a:cs typeface="Arial" pitchFamily="34" charset="0"/>
              </a:rPr>
              <a:t> = </a:t>
            </a:r>
            <a:r>
              <a:rPr lang="en-US" sz="1800" b="1" dirty="0">
                <a:solidFill>
                  <a:schemeClr val="tx1"/>
                </a:solidFill>
                <a:latin typeface="Arial" pitchFamily="34" charset="0"/>
                <a:cs typeface="Arial" pitchFamily="34" charset="0"/>
              </a:rPr>
              <a:t>                </a:t>
            </a:r>
            <a:r>
              <a:rPr lang="el-GR" sz="1800" b="1" dirty="0">
                <a:solidFill>
                  <a:schemeClr val="tx1"/>
                </a:solidFill>
                <a:latin typeface="Arial" pitchFamily="34" charset="0"/>
                <a:cs typeface="Arial" pitchFamily="34" charset="0"/>
              </a:rPr>
              <a:t>               σε                            =  </a:t>
            </a:r>
            <a:r>
              <a:rPr lang="en-US" sz="1800" b="1" dirty="0">
                <a:solidFill>
                  <a:schemeClr val="tx1"/>
                </a:solidFill>
                <a:latin typeface="Arial" pitchFamily="34" charset="0"/>
                <a:cs typeface="Arial" pitchFamily="34" charset="0"/>
              </a:rPr>
              <a:t>PS </a:t>
            </a:r>
            <a:r>
              <a:rPr lang="en-US" sz="1800" b="1" dirty="0">
                <a:solidFill>
                  <a:srgbClr val="FF0000"/>
                </a:solidFill>
                <a:latin typeface="Arial" pitchFamily="34" charset="0"/>
                <a:cs typeface="Arial" pitchFamily="34" charset="0"/>
              </a:rPr>
              <a:t>(</a:t>
            </a:r>
            <a:r>
              <a:rPr lang="el-GR" sz="1200" b="1" dirty="0">
                <a:solidFill>
                  <a:srgbClr val="FF0000"/>
                </a:solidFill>
                <a:latin typeface="Arial" pitchFamily="34" charset="0"/>
                <a:cs typeface="Arial" pitchFamily="34" charset="0"/>
              </a:rPr>
              <a:t>μετρικους ιππους</a:t>
            </a:r>
            <a:r>
              <a:rPr lang="el-GR" sz="1800" b="1" dirty="0">
                <a:solidFill>
                  <a:srgbClr val="FF0000"/>
                </a:solidFill>
                <a:latin typeface="Arial" pitchFamily="34" charset="0"/>
                <a:cs typeface="Arial" pitchFamily="34" charset="0"/>
              </a:rPr>
              <a:t>)</a:t>
            </a:r>
            <a:endParaRPr lang="en-US" sz="1800" b="1" dirty="0">
              <a:solidFill>
                <a:srgbClr val="FF0000"/>
              </a:solidFill>
              <a:latin typeface="Arial" pitchFamily="34" charset="0"/>
              <a:cs typeface="Arial" pitchFamily="34" charset="0"/>
            </a:endParaRPr>
          </a:p>
          <a:p>
            <a:pPr algn="l"/>
            <a:endParaRPr lang="en-US" sz="1800" b="1" dirty="0">
              <a:solidFill>
                <a:srgbClr val="FF0000"/>
              </a:solidFill>
              <a:latin typeface="Arial" pitchFamily="34" charset="0"/>
              <a:cs typeface="Arial" pitchFamily="34" charset="0"/>
            </a:endParaRPr>
          </a:p>
          <a:p>
            <a:pPr algn="l"/>
            <a:endParaRPr lang="en-US" sz="1800" b="1" dirty="0">
              <a:solidFill>
                <a:srgbClr val="FF0000"/>
              </a:solidFill>
              <a:latin typeface="Arial" pitchFamily="34" charset="0"/>
              <a:cs typeface="Arial" pitchFamily="34" charset="0"/>
            </a:endParaRPr>
          </a:p>
          <a:p>
            <a:pPr algn="l"/>
            <a:r>
              <a:rPr lang="el-GR" sz="1200" b="1" dirty="0">
                <a:solidFill>
                  <a:srgbClr val="FF0000"/>
                </a:solidFill>
                <a:latin typeface="Arial" pitchFamily="34" charset="0"/>
                <a:cs typeface="Arial" pitchFamily="34" charset="0"/>
              </a:rPr>
              <a:t>          </a:t>
            </a:r>
            <a:endParaRPr lang="el-GR" sz="1200" dirty="0">
              <a:solidFill>
                <a:srgbClr val="FF0000"/>
              </a:solidFill>
              <a:latin typeface="Arial" pitchFamily="34" charset="0"/>
              <a:cs typeface="Arial" pitchFamily="34" charset="0"/>
            </a:endParaRPr>
          </a:p>
          <a:p>
            <a:pPr algn="l"/>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η</a:t>
            </a:r>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       </a:t>
            </a:r>
            <a:r>
              <a:rPr lang="en-US" sz="1800" b="1" dirty="0">
                <a:solidFill>
                  <a:schemeClr val="tx1"/>
                </a:solidFill>
                <a:latin typeface="Arial" pitchFamily="34" charset="0"/>
                <a:cs typeface="Arial" pitchFamily="34" charset="0"/>
              </a:rPr>
              <a:t>P</a:t>
            </a:r>
            <a:r>
              <a:rPr lang="el-GR" sz="1200" b="1" dirty="0">
                <a:solidFill>
                  <a:schemeClr val="tx1"/>
                </a:solidFill>
                <a:latin typeface="Arial" pitchFamily="34" charset="0"/>
                <a:cs typeface="Arial" pitchFamily="34" charset="0"/>
              </a:rPr>
              <a:t>Θ</a:t>
            </a:r>
            <a:r>
              <a:rPr lang="el-GR" sz="1800" b="1" dirty="0">
                <a:solidFill>
                  <a:schemeClr val="tx1"/>
                </a:solidFill>
                <a:latin typeface="Arial" pitchFamily="34" charset="0"/>
                <a:cs typeface="Arial" pitchFamily="34" charset="0"/>
              </a:rPr>
              <a:t> =</a:t>
            </a:r>
            <a:r>
              <a:rPr lang="en-US" sz="1800" b="1" dirty="0">
                <a:solidFill>
                  <a:schemeClr val="tx1"/>
                </a:solidFill>
                <a:latin typeface="Arial" pitchFamily="34" charset="0"/>
                <a:cs typeface="Arial" pitchFamily="34" charset="0"/>
              </a:rPr>
              <a:t> </a:t>
            </a:r>
            <a:r>
              <a:rPr lang="el-GR" sz="1800" b="1" dirty="0">
                <a:solidFill>
                  <a:schemeClr val="tx1"/>
                </a:solidFill>
                <a:latin typeface="Arial" pitchFamily="34" charset="0"/>
                <a:cs typeface="Arial" pitchFamily="34" charset="0"/>
              </a:rPr>
              <a:t>                        σε           </a:t>
            </a:r>
            <a:r>
              <a:rPr lang="en-US" sz="1800" b="1" dirty="0">
                <a:solidFill>
                  <a:schemeClr val="tx1"/>
                </a:solidFill>
                <a:latin typeface="Arial" pitchFamily="34" charset="0"/>
                <a:cs typeface="Arial" pitchFamily="34" charset="0"/>
              </a:rPr>
              <a:t>PS</a:t>
            </a:r>
            <a:endParaRPr lang="el-GR" sz="1800" b="1" dirty="0">
              <a:solidFill>
                <a:schemeClr val="tx1"/>
              </a:solidFill>
              <a:latin typeface="Arial" pitchFamily="34" charset="0"/>
              <a:cs typeface="Arial" pitchFamily="34" charset="0"/>
            </a:endParaRPr>
          </a:p>
          <a:p>
            <a:pPr algn="l"/>
            <a:endParaRPr lang="en-US" sz="1400" b="1" dirty="0">
              <a:solidFill>
                <a:schemeClr val="tx1"/>
              </a:solidFill>
              <a:latin typeface="Arial" pitchFamily="34" charset="0"/>
              <a:cs typeface="Arial" pitchFamily="34" charset="0"/>
            </a:endParaRPr>
          </a:p>
          <a:p>
            <a:pPr algn="l"/>
            <a:endParaRPr lang="en-US" sz="1400" b="1" dirty="0">
              <a:solidFill>
                <a:schemeClr val="tx1"/>
              </a:solidFill>
              <a:latin typeface="Arial" pitchFamily="34" charset="0"/>
              <a:cs typeface="Arial" pitchFamily="34" charset="0"/>
            </a:endParaRPr>
          </a:p>
          <a:p>
            <a:pPr algn="l"/>
            <a:endParaRPr lang="en-US" sz="1400" b="1" dirty="0">
              <a:solidFill>
                <a:schemeClr val="tx1"/>
              </a:solidFill>
              <a:latin typeface="Arial" pitchFamily="34" charset="0"/>
              <a:cs typeface="Arial" pitchFamily="34" charset="0"/>
            </a:endParaRPr>
          </a:p>
          <a:p>
            <a:pPr algn="l"/>
            <a:endParaRPr lang="en-US" sz="1400" b="1" dirty="0">
              <a:solidFill>
                <a:schemeClr val="tx1"/>
              </a:solidFill>
              <a:latin typeface="Arial" pitchFamily="34" charset="0"/>
              <a:cs typeface="Arial" pitchFamily="34" charset="0"/>
            </a:endParaRPr>
          </a:p>
          <a:p>
            <a:pPr algn="l"/>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3200" b="1" u="sng" dirty="0">
                <a:solidFill>
                  <a:schemeClr val="bg1"/>
                </a:solidFill>
                <a:latin typeface="Arial" pitchFamily="34" charset="0"/>
                <a:cs typeface="Arial" pitchFamily="34" charset="0"/>
              </a:rPr>
              <a:t>ΘΕΩΡΗΤΙΚΗ ΙΣΧΥΣ</a:t>
            </a:r>
            <a:br>
              <a:rPr lang="el-GR" sz="2400" b="1" dirty="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204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99792" y="3240000"/>
            <a:ext cx="685800" cy="590550"/>
          </a:xfrm>
          <a:prstGeom prst="rect">
            <a:avLst/>
          </a:prstGeom>
          <a:noFill/>
        </p:spPr>
      </p:pic>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205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508104" y="3140968"/>
            <a:ext cx="476250" cy="857250"/>
          </a:xfrm>
          <a:prstGeom prst="rect">
            <a:avLst/>
          </a:prstGeom>
          <a:noFill/>
        </p:spPr>
      </p:pic>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pic>
        <p:nvPicPr>
          <p:cNvPr id="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987824" y="4509120"/>
            <a:ext cx="685800" cy="590550"/>
          </a:xfrm>
          <a:prstGeom prst="rect">
            <a:avLst/>
          </a:prstGeom>
          <a:noFill/>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844" y="1071546"/>
            <a:ext cx="8858312" cy="5643602"/>
          </a:xfrm>
        </p:spPr>
        <p:txBody>
          <a:bodyPr>
            <a:normAutofit/>
          </a:bodyPr>
          <a:lstStyle/>
          <a:p>
            <a:pPr algn="l"/>
            <a:r>
              <a:rPr lang="el-GR" sz="2400" b="1" dirty="0">
                <a:solidFill>
                  <a:schemeClr val="tx1"/>
                </a:solidFill>
                <a:latin typeface="Arial Black" pitchFamily="34" charset="0"/>
              </a:rPr>
              <a:t>ΩΣ ΜΟΝΑΔΑ ΙΣΧΥΟΣ ΣΤΟ ΜΕΤΡΙΚΟ ΣΥΣΤΗΜΑ ΧΡΗΣΙΜΟΠΟΙΕΙΤΑΙ ΤΟ 1 Κ</a:t>
            </a:r>
            <a:r>
              <a:rPr lang="en-US" sz="2400" b="1" dirty="0">
                <a:solidFill>
                  <a:schemeClr val="tx1"/>
                </a:solidFill>
                <a:latin typeface="Arial Black" pitchFamily="34" charset="0"/>
              </a:rPr>
              <a:t>gm/sec </a:t>
            </a:r>
            <a:r>
              <a:rPr lang="el-GR" sz="2400" b="1" dirty="0">
                <a:solidFill>
                  <a:schemeClr val="tx1"/>
                </a:solidFill>
                <a:latin typeface="Arial Black" pitchFamily="34" charset="0"/>
              </a:rPr>
              <a:t>, ΕΠΕΙΔΗ ΟΙ ΜΟΝΑΔΕΣ ΑΥΤΕΣ ΕΙΝΑΙ ΜΙΚΡΕΣ  ΧΡΗΣΙΜΟΠΟΙΕΙΤΑΙ ΓΙΑ ΤΗ ΜΕΤΡΗΣΗ ΤΗΣ ΙΣΧΥΟΣ ΤΩΝ ΜΗΧΑΝΩΝ Ο ΜΕΤΡΙΚΟΣ ΙΠΠΟΣ (</a:t>
            </a:r>
            <a:r>
              <a:rPr lang="en-US" sz="2400" b="1" dirty="0">
                <a:solidFill>
                  <a:schemeClr val="tx1"/>
                </a:solidFill>
                <a:latin typeface="Arial Black" pitchFamily="34" charset="0"/>
              </a:rPr>
              <a:t>PS) </a:t>
            </a:r>
            <a:r>
              <a:rPr lang="el-GR" sz="2400" b="1" dirty="0">
                <a:solidFill>
                  <a:schemeClr val="tx1"/>
                </a:solidFill>
                <a:latin typeface="Arial Black" pitchFamily="34" charset="0"/>
              </a:rPr>
              <a:t>ΠΟΥ ΕΙΝΑΙ </a:t>
            </a:r>
            <a:r>
              <a:rPr lang="en-US" sz="2400" b="1" dirty="0">
                <a:solidFill>
                  <a:schemeClr val="tx1"/>
                </a:solidFill>
                <a:latin typeface="Arial Black" pitchFamily="34" charset="0"/>
              </a:rPr>
              <a:t>:</a:t>
            </a:r>
          </a:p>
          <a:p>
            <a:pPr algn="l"/>
            <a:r>
              <a:rPr lang="en-US" sz="2000" b="1" dirty="0">
                <a:solidFill>
                  <a:srgbClr val="FF0000"/>
                </a:solidFill>
                <a:latin typeface="Arial Black" pitchFamily="34" charset="0"/>
              </a:rPr>
              <a:t>1 PS     = 75 Kgm/sec</a:t>
            </a:r>
          </a:p>
          <a:p>
            <a:pPr algn="l"/>
            <a:r>
              <a:rPr lang="en-US" sz="2000" b="1" dirty="0">
                <a:solidFill>
                  <a:srgbClr val="FF0000"/>
                </a:solidFill>
                <a:latin typeface="Arial Black" pitchFamily="34" charset="0"/>
              </a:rPr>
              <a:t>1 KCal = 427 Kgm</a:t>
            </a:r>
          </a:p>
          <a:p>
            <a:pPr algn="l"/>
            <a:endParaRPr lang="en-US" sz="2000" b="1" dirty="0">
              <a:solidFill>
                <a:srgbClr val="FF0000"/>
              </a:solidFill>
              <a:latin typeface="Arial Black" pitchFamily="34" charset="0"/>
            </a:endParaRPr>
          </a:p>
          <a:p>
            <a:pPr algn="l"/>
            <a:r>
              <a:rPr lang="en-US" sz="2000" b="1" dirty="0">
                <a:solidFill>
                  <a:srgbClr val="FF0000"/>
                </a:solidFill>
                <a:latin typeface="Arial Black" pitchFamily="34" charset="0"/>
              </a:rPr>
              <a:t>1 </a:t>
            </a:r>
            <a:r>
              <a:rPr lang="el-GR" sz="1800" b="1" dirty="0">
                <a:solidFill>
                  <a:srgbClr val="FF0000"/>
                </a:solidFill>
                <a:latin typeface="Arial Black" pitchFamily="34" charset="0"/>
              </a:rPr>
              <a:t>ΩΡΙΑΙΟΣ ΙΠΠΟΣ</a:t>
            </a:r>
            <a:r>
              <a:rPr lang="en-US" sz="1800" b="1" dirty="0">
                <a:solidFill>
                  <a:srgbClr val="FF0000"/>
                </a:solidFill>
                <a:latin typeface="Arial Black" pitchFamily="34" charset="0"/>
              </a:rPr>
              <a:t> </a:t>
            </a:r>
            <a:r>
              <a:rPr lang="el-GR" sz="2000" b="1" dirty="0">
                <a:solidFill>
                  <a:srgbClr val="FF0000"/>
                </a:solidFill>
                <a:latin typeface="Arial Black" pitchFamily="34" charset="0"/>
              </a:rPr>
              <a:t>(</a:t>
            </a:r>
            <a:r>
              <a:rPr lang="en-US" sz="2000" b="1" dirty="0">
                <a:solidFill>
                  <a:srgbClr val="FF0000"/>
                </a:solidFill>
                <a:latin typeface="Arial Black" pitchFamily="34" charset="0"/>
              </a:rPr>
              <a:t>PS.h</a:t>
            </a:r>
            <a:r>
              <a:rPr lang="el-GR" sz="2000" b="1" dirty="0">
                <a:solidFill>
                  <a:srgbClr val="FF0000"/>
                </a:solidFill>
                <a:latin typeface="Arial Black" pitchFamily="34" charset="0"/>
              </a:rPr>
              <a:t>)=75 </a:t>
            </a:r>
            <a:r>
              <a:rPr lang="en-US" sz="2000" b="1" dirty="0">
                <a:solidFill>
                  <a:srgbClr val="FF0000"/>
                </a:solidFill>
                <a:latin typeface="Arial Black" pitchFamily="34" charset="0"/>
              </a:rPr>
              <a:t>Kgm/sec x 3600 sec = 270.000 Kgm</a:t>
            </a:r>
          </a:p>
          <a:p>
            <a:pPr algn="l"/>
            <a:endParaRPr lang="el-GR" sz="2000" b="1" dirty="0">
              <a:solidFill>
                <a:srgbClr val="FF0000"/>
              </a:solidFill>
              <a:latin typeface="Arial Black" pitchFamily="34" charset="0"/>
            </a:endParaRPr>
          </a:p>
          <a:p>
            <a:pPr algn="l"/>
            <a:r>
              <a:rPr lang="en-US" sz="2000" b="1" dirty="0">
                <a:solidFill>
                  <a:srgbClr val="FF0000"/>
                </a:solidFill>
                <a:latin typeface="Arial Black" pitchFamily="34" charset="0"/>
              </a:rPr>
              <a:t>           1 Kgm </a:t>
            </a:r>
            <a:r>
              <a:rPr lang="el-GR" sz="2000" b="1" dirty="0">
                <a:solidFill>
                  <a:srgbClr val="FF0000"/>
                </a:solidFill>
                <a:latin typeface="Arial Black" pitchFamily="34" charset="0"/>
              </a:rPr>
              <a:t>-------------------</a:t>
            </a:r>
            <a:r>
              <a:rPr lang="en-US" sz="2000" b="1" dirty="0">
                <a:solidFill>
                  <a:srgbClr val="FF0000"/>
                </a:solidFill>
                <a:latin typeface="Arial Black" pitchFamily="34" charset="0"/>
              </a:rPr>
              <a:t> 1/427 Kcal</a:t>
            </a:r>
          </a:p>
          <a:p>
            <a:pPr algn="l"/>
            <a:r>
              <a:rPr lang="en-US" sz="2000" b="1" dirty="0">
                <a:solidFill>
                  <a:srgbClr val="FF0000"/>
                </a:solidFill>
                <a:latin typeface="Arial Black" pitchFamily="34" charset="0"/>
              </a:rPr>
              <a:t>270.000 Kgm</a:t>
            </a:r>
            <a:r>
              <a:rPr lang="el-GR" sz="2000" b="1" dirty="0">
                <a:solidFill>
                  <a:srgbClr val="FF0000"/>
                </a:solidFill>
                <a:latin typeface="Arial Black" pitchFamily="34" charset="0"/>
              </a:rPr>
              <a:t>----------</a:t>
            </a:r>
            <a:r>
              <a:rPr lang="en-US" sz="2000" b="1" dirty="0">
                <a:solidFill>
                  <a:srgbClr val="FF0000"/>
                </a:solidFill>
                <a:latin typeface="Arial Black" pitchFamily="34" charset="0"/>
              </a:rPr>
              <a:t>---------</a:t>
            </a:r>
            <a:r>
              <a:rPr lang="el-GR" sz="2000" b="1" dirty="0">
                <a:solidFill>
                  <a:srgbClr val="FF0000"/>
                </a:solidFill>
                <a:latin typeface="Arial Black" pitchFamily="34" charset="0"/>
              </a:rPr>
              <a:t>  ????? Κ</a:t>
            </a:r>
            <a:r>
              <a:rPr lang="en-US" sz="2000" b="1" dirty="0">
                <a:solidFill>
                  <a:srgbClr val="FF0000"/>
                </a:solidFill>
                <a:latin typeface="Arial Black" pitchFamily="34" charset="0"/>
              </a:rPr>
              <a:t>cal</a:t>
            </a:r>
          </a:p>
          <a:p>
            <a:pPr algn="l"/>
            <a:endParaRPr lang="el-GR" sz="2000" b="1" dirty="0">
              <a:solidFill>
                <a:srgbClr val="FF0000"/>
              </a:solidFill>
              <a:latin typeface="Arial Black" pitchFamily="34" charset="0"/>
            </a:endParaRPr>
          </a:p>
          <a:p>
            <a:pPr algn="l"/>
            <a:r>
              <a:rPr lang="en-US" sz="2000" b="1" dirty="0">
                <a:solidFill>
                  <a:srgbClr val="FF0000"/>
                </a:solidFill>
                <a:latin typeface="Arial Black" pitchFamily="34" charset="0"/>
              </a:rPr>
              <a:t>1PS.h = 270.000/427 = 632 KCal</a:t>
            </a:r>
          </a:p>
        </p:txBody>
      </p:sp>
      <p:sp>
        <p:nvSpPr>
          <p:cNvPr id="4" name="Title 1"/>
          <p:cNvSpPr>
            <a:spLocks noGrp="1"/>
          </p:cNvSpPr>
          <p:nvPr>
            <p:ph type="ctrTitle"/>
          </p:nvPr>
        </p:nvSpPr>
        <p:spPr>
          <a:xfrm>
            <a:off x="285750" y="214313"/>
            <a:ext cx="8572500" cy="714357"/>
          </a:xfrm>
          <a:solidFill>
            <a:srgbClr val="7030A0"/>
          </a:solidFill>
        </p:spPr>
        <p:txBody>
          <a:bodyPr>
            <a:normAutofit/>
          </a:bodyPr>
          <a:lstStyle/>
          <a:p>
            <a:r>
              <a:rPr lang="en-US" sz="2400" u="sng" dirty="0">
                <a:solidFill>
                  <a:schemeClr val="bg1"/>
                </a:solidFill>
                <a:latin typeface="Arial Black" pitchFamily="34" charset="0"/>
              </a:rPr>
              <a:t>M</a:t>
            </a:r>
            <a:r>
              <a:rPr lang="el-GR" sz="2400" u="sng" dirty="0">
                <a:solidFill>
                  <a:schemeClr val="bg1"/>
                </a:solidFill>
                <a:latin typeface="Arial Black" pitchFamily="34" charset="0"/>
              </a:rPr>
              <a:t>ΟΝΑΔΑ</a:t>
            </a:r>
            <a:endParaRPr lang="en-US" sz="2400" u="sng" dirty="0">
              <a:solidFill>
                <a:schemeClr val="bg1"/>
              </a:solidFill>
              <a:latin typeface="Arial Black"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endParaRPr lang="el-GR" sz="24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ΣΤΟ ΣΥΣΤΗΜΑ </a:t>
            </a:r>
            <a:r>
              <a:rPr lang="en-US" sz="2400" b="1" dirty="0">
                <a:solidFill>
                  <a:schemeClr val="tx1"/>
                </a:solidFill>
                <a:latin typeface="Arial" pitchFamily="34" charset="0"/>
                <a:cs typeface="Arial" pitchFamily="34" charset="0"/>
              </a:rPr>
              <a:t>SI</a:t>
            </a:r>
            <a:r>
              <a:rPr lang="el-GR" sz="2400" b="1" dirty="0">
                <a:solidFill>
                  <a:schemeClr val="tx1"/>
                </a:solidFill>
                <a:latin typeface="Arial" pitchFamily="34" charset="0"/>
                <a:cs typeface="Arial" pitchFamily="34" charset="0"/>
              </a:rPr>
              <a:t> ΑΝ </a:t>
            </a:r>
            <a:r>
              <a:rPr lang="en-US" sz="2400" b="1" dirty="0">
                <a:solidFill>
                  <a:schemeClr val="tx1"/>
                </a:solidFill>
                <a:latin typeface="Arial" pitchFamily="34" charset="0"/>
                <a:cs typeface="Arial" pitchFamily="34" charset="0"/>
              </a:rPr>
              <a:t>G</a:t>
            </a:r>
            <a:r>
              <a:rPr lang="el-GR" sz="2400" b="1" dirty="0">
                <a:solidFill>
                  <a:schemeClr val="tx1"/>
                </a:solidFill>
                <a:latin typeface="Arial" pitchFamily="34" charset="0"/>
                <a:cs typeface="Arial" pitchFamily="34" charset="0"/>
              </a:rPr>
              <a:t> ΕΙΝΑΙ ΣΕ </a:t>
            </a:r>
            <a:r>
              <a:rPr lang="en-US" sz="2400" b="1" dirty="0">
                <a:solidFill>
                  <a:schemeClr val="tx1"/>
                </a:solidFill>
                <a:latin typeface="Arial" pitchFamily="34" charset="0"/>
                <a:cs typeface="Arial" pitchFamily="34" charset="0"/>
              </a:rPr>
              <a:t>kg</a:t>
            </a:r>
            <a:r>
              <a:rPr lang="el-GR" sz="2400" b="1" dirty="0">
                <a:solidFill>
                  <a:schemeClr val="tx1"/>
                </a:solidFill>
                <a:latin typeface="Arial" pitchFamily="34" charset="0"/>
                <a:cs typeface="Arial" pitchFamily="34" charset="0"/>
              </a:rPr>
              <a:t> ΑΤΜΟΥ ΑΝΑ ΩΡΑ ΚΑΙ Δ</a:t>
            </a:r>
            <a:r>
              <a:rPr lang="en-US" sz="2400" b="1" dirty="0">
                <a:solidFill>
                  <a:schemeClr val="tx1"/>
                </a:solidFill>
                <a:latin typeface="Arial" pitchFamily="34" charset="0"/>
                <a:cs typeface="Arial" pitchFamily="34" charset="0"/>
              </a:rPr>
              <a:t>h</a:t>
            </a:r>
            <a:r>
              <a:rPr lang="el-GR" sz="2400" b="1" baseline="-25000" dirty="0">
                <a:solidFill>
                  <a:schemeClr val="tx1"/>
                </a:solidFill>
                <a:latin typeface="Arial" pitchFamily="34" charset="0"/>
                <a:cs typeface="Arial" pitchFamily="34" charset="0"/>
              </a:rPr>
              <a:t>Θ</a:t>
            </a:r>
            <a:r>
              <a:rPr lang="el-GR" sz="2400" b="1" dirty="0">
                <a:solidFill>
                  <a:schemeClr val="tx1"/>
                </a:solidFill>
                <a:latin typeface="Arial" pitchFamily="34" charset="0"/>
                <a:cs typeface="Arial" pitchFamily="34" charset="0"/>
              </a:rPr>
              <a:t> ΣΕ </a:t>
            </a:r>
            <a:r>
              <a:rPr lang="en-US" sz="2400" b="1" dirty="0">
                <a:solidFill>
                  <a:schemeClr val="tx1"/>
                </a:solidFill>
                <a:latin typeface="Arial" pitchFamily="34" charset="0"/>
                <a:cs typeface="Arial" pitchFamily="34" charset="0"/>
              </a:rPr>
              <a:t>kJ/kg,</a:t>
            </a:r>
          </a:p>
          <a:p>
            <a:pPr algn="l"/>
            <a:r>
              <a:rPr lang="el-GR" sz="2400" b="1" dirty="0">
                <a:solidFill>
                  <a:schemeClr val="tx1"/>
                </a:solidFill>
                <a:latin typeface="Arial" pitchFamily="34" charset="0"/>
                <a:cs typeface="Arial" pitchFamily="34" charset="0"/>
              </a:rPr>
              <a:t>ΕΠΕΙΔΗ</a:t>
            </a:r>
            <a:r>
              <a:rPr lang="en-US" sz="2400" b="1" dirty="0">
                <a:solidFill>
                  <a:schemeClr val="tx1"/>
                </a:solidFill>
                <a:latin typeface="Arial" pitchFamily="34" charset="0"/>
                <a:cs typeface="Arial" pitchFamily="34" charset="0"/>
              </a:rPr>
              <a:t> </a:t>
            </a:r>
            <a:r>
              <a:rPr lang="el-GR" sz="2400" b="1" u="sng" dirty="0">
                <a:solidFill>
                  <a:srgbClr val="FF0000"/>
                </a:solidFill>
                <a:latin typeface="Arial" pitchFamily="34" charset="0"/>
                <a:cs typeface="Arial" pitchFamily="34" charset="0"/>
              </a:rPr>
              <a:t>1 </a:t>
            </a:r>
            <a:r>
              <a:rPr lang="en-US" sz="2400" b="1" u="sng" dirty="0">
                <a:solidFill>
                  <a:srgbClr val="FF0000"/>
                </a:solidFill>
                <a:latin typeface="Arial" pitchFamily="34" charset="0"/>
                <a:cs typeface="Arial" pitchFamily="34" charset="0"/>
              </a:rPr>
              <a:t>kW.h</a:t>
            </a:r>
            <a:r>
              <a:rPr lang="el-GR" sz="2400" b="1" u="sng" dirty="0">
                <a:solidFill>
                  <a:srgbClr val="FF0000"/>
                </a:solidFill>
                <a:latin typeface="Arial" pitchFamily="34" charset="0"/>
                <a:cs typeface="Arial" pitchFamily="34" charset="0"/>
              </a:rPr>
              <a:t> = 3600 </a:t>
            </a:r>
            <a:r>
              <a:rPr lang="en-US" sz="2400" b="1" u="sng" dirty="0">
                <a:solidFill>
                  <a:srgbClr val="FF0000"/>
                </a:solidFill>
                <a:latin typeface="Arial" pitchFamily="34" charset="0"/>
                <a:cs typeface="Arial" pitchFamily="34" charset="0"/>
              </a:rPr>
              <a:t>kJ</a:t>
            </a:r>
            <a:r>
              <a:rPr lang="en-US" sz="2400" b="1" dirty="0">
                <a:solidFill>
                  <a:schemeClr val="tx1"/>
                </a:solidFill>
                <a:latin typeface="Arial" pitchFamily="34" charset="0"/>
                <a:cs typeface="Arial" pitchFamily="34" charset="0"/>
              </a:rPr>
              <a:t> </a:t>
            </a:r>
            <a:r>
              <a:rPr lang="el-GR" sz="2400" b="1" dirty="0">
                <a:solidFill>
                  <a:schemeClr val="tx1"/>
                </a:solidFill>
                <a:latin typeface="Arial" pitchFamily="34" charset="0"/>
                <a:cs typeface="Arial" pitchFamily="34" charset="0"/>
              </a:rPr>
              <a:t> ΘΑ ΕΙΝΑΙ:</a:t>
            </a:r>
            <a:endParaRPr lang="en-US" sz="2400" b="1" dirty="0">
              <a:solidFill>
                <a:schemeClr val="tx1"/>
              </a:solidFill>
              <a:latin typeface="Arial" pitchFamily="34" charset="0"/>
              <a:cs typeface="Arial" pitchFamily="34" charset="0"/>
            </a:endParaRPr>
          </a:p>
          <a:p>
            <a:pPr algn="l"/>
            <a:endParaRPr lang="en-US" sz="2400" b="1" dirty="0">
              <a:solidFill>
                <a:schemeClr val="tx1"/>
              </a:solidFill>
              <a:latin typeface="Arial" pitchFamily="34" charset="0"/>
              <a:cs typeface="Arial" pitchFamily="34" charset="0"/>
            </a:endParaRPr>
          </a:p>
          <a:p>
            <a:pPr algn="l"/>
            <a:endParaRPr lang="en-US" sz="2400" b="1" dirty="0">
              <a:solidFill>
                <a:schemeClr val="tx1"/>
              </a:solidFill>
              <a:latin typeface="Arial" pitchFamily="34" charset="0"/>
              <a:cs typeface="Arial" pitchFamily="34" charset="0"/>
            </a:endParaRPr>
          </a:p>
          <a:p>
            <a:pPr algn="l"/>
            <a:r>
              <a:rPr lang="en-US" sz="2400" b="1" dirty="0">
                <a:solidFill>
                  <a:schemeClr val="tx1"/>
                </a:solidFill>
                <a:latin typeface="Arial" pitchFamily="34" charset="0"/>
                <a:cs typeface="Arial" pitchFamily="34" charset="0"/>
              </a:rPr>
              <a:t>                   P</a:t>
            </a:r>
            <a:r>
              <a:rPr lang="el-GR" sz="1600" b="1" dirty="0">
                <a:solidFill>
                  <a:schemeClr val="tx1"/>
                </a:solidFill>
                <a:latin typeface="Arial" pitchFamily="34" charset="0"/>
                <a:cs typeface="Arial" pitchFamily="34" charset="0"/>
              </a:rPr>
              <a:t>Θ</a:t>
            </a:r>
            <a:r>
              <a:rPr lang="el-GR" sz="2400" b="1" dirty="0">
                <a:solidFill>
                  <a:schemeClr val="tx1"/>
                </a:solidFill>
                <a:latin typeface="Arial" pitchFamily="34" charset="0"/>
                <a:cs typeface="Arial" pitchFamily="34" charset="0"/>
              </a:rPr>
              <a:t> =</a:t>
            </a:r>
            <a:r>
              <a:rPr lang="en-US" sz="2400" b="1" dirty="0">
                <a:solidFill>
                  <a:schemeClr val="tx1"/>
                </a:solidFill>
                <a:latin typeface="Arial" pitchFamily="34" charset="0"/>
                <a:cs typeface="Arial" pitchFamily="34" charset="0"/>
              </a:rPr>
              <a:t>               </a:t>
            </a:r>
            <a:r>
              <a:rPr lang="el-GR" sz="2400" b="1" dirty="0">
                <a:solidFill>
                  <a:schemeClr val="tx1"/>
                </a:solidFill>
                <a:latin typeface="Arial" pitchFamily="34" charset="0"/>
                <a:cs typeface="Arial" pitchFamily="34" charset="0"/>
              </a:rPr>
              <a:t>σε  </a:t>
            </a:r>
            <a:r>
              <a:rPr lang="en-US" sz="2400" b="1" dirty="0">
                <a:solidFill>
                  <a:schemeClr val="tx1"/>
                </a:solidFill>
                <a:latin typeface="Arial" pitchFamily="34" charset="0"/>
                <a:cs typeface="Arial" pitchFamily="34" charset="0"/>
              </a:rPr>
              <a:t>kW</a:t>
            </a:r>
          </a:p>
          <a:p>
            <a:pPr algn="l"/>
            <a:endParaRPr lang="en-US" sz="2400" b="1" dirty="0">
              <a:solidFill>
                <a:schemeClr val="tx1"/>
              </a:solidFill>
              <a:latin typeface="Arial" pitchFamily="34" charset="0"/>
              <a:cs typeface="Arial" pitchFamily="34" charset="0"/>
            </a:endParaRPr>
          </a:p>
          <a:p>
            <a:pPr algn="l"/>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3200" b="1" u="sng" dirty="0">
                <a:solidFill>
                  <a:schemeClr val="bg1"/>
                </a:solidFill>
                <a:latin typeface="Arial" pitchFamily="34" charset="0"/>
                <a:cs typeface="Arial" pitchFamily="34" charset="0"/>
              </a:rPr>
              <a:t>ΘΕΩΡΗΤΙΚΗ ΙΣΧΥΣ</a:t>
            </a:r>
            <a:br>
              <a:rPr lang="el-GR" sz="2400" b="1" dirty="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sp>
        <p:nvSpPr>
          <p:cNvPr id="47309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pic>
        <p:nvPicPr>
          <p:cNvPr id="47308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627784" y="3573016"/>
            <a:ext cx="685800" cy="561975"/>
          </a:xfrm>
          <a:prstGeom prst="rect">
            <a:avLst/>
          </a:prstGeom>
          <a:noFill/>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3600" b="1" dirty="0">
                <a:solidFill>
                  <a:schemeClr val="tx1"/>
                </a:solidFill>
                <a:latin typeface="Arial" pitchFamily="34" charset="0"/>
                <a:cs typeface="Arial" pitchFamily="34" charset="0"/>
              </a:rPr>
              <a:t>ΓΙΑ ΝΑ ΥΠΟΛΟΓΙΣΟΥΜΕ  ΤΗ ΘΕΩΡΗΤΙΚΗ ΙΣΧΥ ΠΡΕΠΕΙ ΝΑ ΓΝΩΡΙΖΟΥΜΕ η ΝΑ ΜΕΤΡΗΣΟΥΜΕ ΤΗΝ ΚΑΤΑΝΑΛΩΣΗ ΤΟΥ ΣΤΡΟΒΙΛΟΥ ΣΕ ΑΤΜΟ ΚΑΙ ΝΑ ΥΠΟΛΟΓΙΣΟΥΜΕ ΤΗ ΘΕΡΜΙΚΗ ΠΤΩΣΗ</a:t>
            </a:r>
            <a:r>
              <a:rPr lang="el-GR" sz="3600" b="1" cap="small" dirty="0">
                <a:solidFill>
                  <a:schemeClr val="tx1"/>
                </a:solidFill>
                <a:latin typeface="Arial" pitchFamily="34" charset="0"/>
                <a:cs typeface="Arial" pitchFamily="34" charset="0"/>
              </a:rPr>
              <a:t> Δ</a:t>
            </a:r>
            <a:r>
              <a:rPr lang="en-US" sz="3600" b="1" dirty="0">
                <a:solidFill>
                  <a:schemeClr val="tx1"/>
                </a:solidFill>
                <a:latin typeface="Arial" pitchFamily="34" charset="0"/>
                <a:cs typeface="Arial" pitchFamily="34" charset="0"/>
              </a:rPr>
              <a:t>h</a:t>
            </a:r>
            <a:r>
              <a:rPr lang="el-GR" sz="3600" b="1" baseline="-25000" dirty="0">
                <a:solidFill>
                  <a:schemeClr val="tx1"/>
                </a:solidFill>
                <a:latin typeface="Arial" pitchFamily="34" charset="0"/>
                <a:cs typeface="Arial" pitchFamily="34" charset="0"/>
              </a:rPr>
              <a:t>Θ</a:t>
            </a:r>
            <a:r>
              <a:rPr lang="el-GR" sz="3600" b="1" dirty="0">
                <a:solidFill>
                  <a:schemeClr val="tx1"/>
                </a:solidFill>
                <a:latin typeface="Arial" pitchFamily="34" charset="0"/>
                <a:cs typeface="Arial" pitchFamily="34" charset="0"/>
              </a:rPr>
              <a:t> ΑΠΟ ΤΟ ΔΙΑΓΡΑΜΜΑ </a:t>
            </a:r>
            <a:r>
              <a:rPr lang="en-US" sz="3600" b="1" dirty="0">
                <a:solidFill>
                  <a:schemeClr val="tx1"/>
                </a:solidFill>
                <a:latin typeface="Arial" pitchFamily="34" charset="0"/>
                <a:cs typeface="Arial" pitchFamily="34" charset="0"/>
              </a:rPr>
              <a:t>h</a:t>
            </a:r>
            <a:r>
              <a:rPr lang="el-GR" sz="3600" b="1" dirty="0">
                <a:solidFill>
                  <a:schemeClr val="tx1"/>
                </a:solidFill>
                <a:latin typeface="Arial" pitchFamily="34" charset="0"/>
                <a:cs typeface="Arial" pitchFamily="34" charset="0"/>
              </a:rPr>
              <a:t>-</a:t>
            </a:r>
            <a:r>
              <a:rPr lang="en-US" sz="3600" b="1" dirty="0">
                <a:solidFill>
                  <a:schemeClr val="tx1"/>
                </a:solidFill>
                <a:latin typeface="Arial" pitchFamily="34" charset="0"/>
                <a:cs typeface="Arial" pitchFamily="34" charset="0"/>
              </a:rPr>
              <a:t>S</a:t>
            </a:r>
            <a:r>
              <a:rPr lang="el-GR" sz="3600" b="1" dirty="0">
                <a:solidFill>
                  <a:schemeClr val="tx1"/>
                </a:solidFill>
                <a:latin typeface="Arial" pitchFamily="34" charset="0"/>
                <a:cs typeface="Arial" pitchFamily="34" charset="0"/>
              </a:rPr>
              <a:t> ΚΑΤΑ ΤΑ ΓΝΩΣΤΑ ΑΠΟ ΤΗ ΘΕΡΜΟΔΥΝΑΜΙΚΗ. </a:t>
            </a:r>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chemeClr val="bg1"/>
                </a:solidFill>
                <a:latin typeface="Arial" pitchFamily="34" charset="0"/>
                <a:cs typeface="Arial" pitchFamily="34" charset="0"/>
              </a:rPr>
              <a:t> </a:t>
            </a:r>
            <a:r>
              <a:rPr lang="el-GR" sz="3200" b="1" u="sng" dirty="0">
                <a:solidFill>
                  <a:schemeClr val="bg1"/>
                </a:solidFill>
                <a:latin typeface="Arial" pitchFamily="34" charset="0"/>
                <a:cs typeface="Arial" pitchFamily="34" charset="0"/>
              </a:rPr>
              <a:t>ΘΕΩΡΗΤΙΚΗ ΙΣΧΥΣ</a:t>
            </a:r>
            <a:br>
              <a:rPr lang="el-GR" sz="2400" b="1" dirty="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131445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r>
              <a:rPr lang="el-GR" sz="1600" b="1" dirty="0">
                <a:solidFill>
                  <a:schemeClr val="tx1"/>
                </a:solidFill>
                <a:latin typeface="Arial" pitchFamily="34" charset="0"/>
                <a:cs typeface="Arial" pitchFamily="34" charset="0"/>
              </a:rPr>
              <a:t>ΠΟΙΑ Η ΘΕΩΡΗΤΙΚΗ ΙΠΠΟΔΥΝΑΜΗ ΣΤΡΟΒΙΛΟΥ, ΠΟΥ ΚΑΤΑΝΑΛΩΝΕΙ 15000 </a:t>
            </a:r>
            <a:r>
              <a:rPr lang="en-US" sz="1600" b="1" dirty="0">
                <a:solidFill>
                  <a:schemeClr val="tx1"/>
                </a:solidFill>
                <a:latin typeface="Arial" pitchFamily="34" charset="0"/>
                <a:cs typeface="Arial" pitchFamily="34" charset="0"/>
              </a:rPr>
              <a:t>kp</a:t>
            </a:r>
            <a:r>
              <a:rPr lang="el-GR" sz="1600" b="1" dirty="0">
                <a:solidFill>
                  <a:schemeClr val="tx1"/>
                </a:solidFill>
                <a:latin typeface="Arial" pitchFamily="34" charset="0"/>
                <a:cs typeface="Arial" pitchFamily="34" charset="0"/>
              </a:rPr>
              <a:t> ΑΤΜΟΥ ΑΝΑ ΩΡΑ ΜΕ ΠΙΕΣΗ 15 </a:t>
            </a:r>
            <a:r>
              <a:rPr lang="en-US" sz="1600" b="1" dirty="0">
                <a:solidFill>
                  <a:schemeClr val="tx1"/>
                </a:solidFill>
                <a:latin typeface="Arial" pitchFamily="34" charset="0"/>
                <a:cs typeface="Arial" pitchFamily="34" charset="0"/>
              </a:rPr>
              <a:t>kp</a:t>
            </a:r>
            <a:r>
              <a:rPr lang="el-GR" sz="1600" b="1" dirty="0">
                <a:solidFill>
                  <a:schemeClr val="tx1"/>
                </a:solidFill>
                <a:latin typeface="Arial" pitchFamily="34" charset="0"/>
                <a:cs typeface="Arial" pitchFamily="34" charset="0"/>
              </a:rPr>
              <a:t>/</a:t>
            </a:r>
            <a:r>
              <a:rPr lang="en-US" sz="1600" b="1" dirty="0">
                <a:solidFill>
                  <a:schemeClr val="tx1"/>
                </a:solidFill>
                <a:latin typeface="Arial" pitchFamily="34" charset="0"/>
                <a:cs typeface="Arial" pitchFamily="34" charset="0"/>
              </a:rPr>
              <a:t>cm</a:t>
            </a:r>
            <a:r>
              <a:rPr lang="el-GR" sz="1600" b="1" baseline="30000" dirty="0">
                <a:solidFill>
                  <a:schemeClr val="tx1"/>
                </a:solidFill>
                <a:latin typeface="Arial" pitchFamily="34" charset="0"/>
                <a:cs typeface="Arial" pitchFamily="34" charset="0"/>
              </a:rPr>
              <a:t>2</a:t>
            </a:r>
            <a:r>
              <a:rPr lang="el-GR" sz="1600" b="1" dirty="0">
                <a:solidFill>
                  <a:schemeClr val="tx1"/>
                </a:solidFill>
                <a:latin typeface="Arial" pitchFamily="34" charset="0"/>
                <a:cs typeface="Arial" pitchFamily="34" charset="0"/>
              </a:rPr>
              <a:t> ΚΑΙ ΘΕΡΜΟΚΡΑΣΙΑ 300°</a:t>
            </a:r>
            <a:r>
              <a:rPr lang="en-US" sz="1600" b="1" dirty="0">
                <a:solidFill>
                  <a:schemeClr val="tx1"/>
                </a:solidFill>
                <a:latin typeface="Arial" pitchFamily="34" charset="0"/>
                <a:cs typeface="Arial" pitchFamily="34" charset="0"/>
              </a:rPr>
              <a:t>C</a:t>
            </a:r>
            <a:r>
              <a:rPr lang="el-GR" sz="1600" b="1" dirty="0">
                <a:solidFill>
                  <a:schemeClr val="tx1"/>
                </a:solidFill>
                <a:latin typeface="Arial" pitchFamily="34" charset="0"/>
                <a:cs typeface="Arial" pitchFamily="34" charset="0"/>
              </a:rPr>
              <a:t> ΚΑΙ ΕΞΑΓΕΙ ΣΕ ΣΥΜΠΥΚΝΩΤΗ, ΟΠΟΥ ΕΠΙΚΡΑΤΕΙ ΚΕΝΟ 95%</a:t>
            </a:r>
            <a:r>
              <a:rPr lang="en-US" sz="1600" b="1" dirty="0">
                <a:solidFill>
                  <a:schemeClr val="tx1"/>
                </a:solidFill>
                <a:latin typeface="Arial" pitchFamily="34" charset="0"/>
                <a:cs typeface="Arial" pitchFamily="34" charset="0"/>
              </a:rPr>
              <a:t>:</a:t>
            </a:r>
            <a:endParaRPr lang="el-GR" sz="1600" b="1" dirty="0">
              <a:solidFill>
                <a:schemeClr val="tx1"/>
              </a:solidFill>
              <a:latin typeface="Arial" pitchFamily="34" charset="0"/>
              <a:cs typeface="Arial" pitchFamily="34" charset="0"/>
            </a:endParaRPr>
          </a:p>
          <a:p>
            <a:r>
              <a:rPr lang="el-GR" sz="1600" b="1" u="sng" dirty="0">
                <a:solidFill>
                  <a:srgbClr val="FF0000"/>
                </a:solidFill>
                <a:latin typeface="Arial" pitchFamily="34" charset="0"/>
                <a:cs typeface="Arial" pitchFamily="34" charset="0"/>
              </a:rPr>
              <a:t>ΛΥΣΗ</a:t>
            </a:r>
          </a:p>
          <a:p>
            <a:pPr algn="l"/>
            <a:r>
              <a:rPr lang="el-GR" sz="1600" b="1" dirty="0">
                <a:solidFill>
                  <a:schemeClr val="tx1"/>
                </a:solidFill>
                <a:latin typeface="Arial" pitchFamily="34" charset="0"/>
                <a:cs typeface="Arial" pitchFamily="34" charset="0"/>
              </a:rPr>
              <a:t>ΜΕ ΤΑ ΣΤΟΙΧΕΙΑ ΕΙΣΑΓΩΓΗΣ ΚΑΙ ΕΞΑΓΩΓΗΣ ΤΟΥ ΑΤΜΟΥ ΒΡΙΣΚΟ</a:t>
            </a:r>
            <a:r>
              <a:rPr lang="en-US" sz="1600" b="1" dirty="0">
                <a:solidFill>
                  <a:schemeClr val="tx1"/>
                </a:solidFill>
                <a:latin typeface="Arial" pitchFamily="34" charset="0"/>
                <a:cs typeface="Arial" pitchFamily="34" charset="0"/>
              </a:rPr>
              <a:t>Y</a:t>
            </a:r>
            <a:r>
              <a:rPr lang="el-GR" sz="1600" b="1" dirty="0">
                <a:solidFill>
                  <a:schemeClr val="tx1"/>
                </a:solidFill>
                <a:latin typeface="Arial" pitchFamily="34" charset="0"/>
                <a:cs typeface="Arial" pitchFamily="34" charset="0"/>
              </a:rPr>
              <a:t>ΜΕ ΑΠΟ ΤΟ ΔΙΑΓΡΑΜΜΑ </a:t>
            </a:r>
            <a:r>
              <a:rPr lang="en-US" sz="1600" b="1" dirty="0">
                <a:solidFill>
                  <a:schemeClr val="tx1"/>
                </a:solidFill>
                <a:latin typeface="Arial" pitchFamily="34" charset="0"/>
                <a:cs typeface="Arial" pitchFamily="34" charset="0"/>
              </a:rPr>
              <a:t>h</a:t>
            </a:r>
            <a:r>
              <a:rPr lang="el-GR" sz="1600" b="1" dirty="0">
                <a:solidFill>
                  <a:schemeClr val="tx1"/>
                </a:solidFill>
                <a:latin typeface="Arial" pitchFamily="34" charset="0"/>
                <a:cs typeface="Arial" pitchFamily="34" charset="0"/>
              </a:rPr>
              <a:t>-</a:t>
            </a:r>
            <a:r>
              <a:rPr lang="en-US" sz="1600" b="1" dirty="0">
                <a:solidFill>
                  <a:schemeClr val="tx1"/>
                </a:solidFill>
                <a:latin typeface="Arial" pitchFamily="34" charset="0"/>
                <a:cs typeface="Arial" pitchFamily="34" charset="0"/>
              </a:rPr>
              <a:t>S</a:t>
            </a:r>
            <a:r>
              <a:rPr lang="el-GR" sz="1600" b="1" dirty="0">
                <a:solidFill>
                  <a:schemeClr val="tx1"/>
                </a:solidFill>
                <a:latin typeface="Arial" pitchFamily="34" charset="0"/>
                <a:cs typeface="Arial" pitchFamily="34" charset="0"/>
              </a:rPr>
              <a:t> (ΣΤΟ ΤΕΧΝΙΚΟ ΣΥΣΤΗΜΑ) Δ</a:t>
            </a:r>
            <a:r>
              <a:rPr lang="en-US" sz="1600" b="1" dirty="0">
                <a:solidFill>
                  <a:schemeClr val="tx1"/>
                </a:solidFill>
                <a:latin typeface="Arial" pitchFamily="34" charset="0"/>
                <a:cs typeface="Arial" pitchFamily="34" charset="0"/>
              </a:rPr>
              <a:t>h</a:t>
            </a:r>
            <a:r>
              <a:rPr lang="el-GR" sz="1600" b="1" baseline="-25000" dirty="0">
                <a:solidFill>
                  <a:schemeClr val="tx1"/>
                </a:solidFill>
                <a:latin typeface="Arial" pitchFamily="34" charset="0"/>
                <a:cs typeface="Arial" pitchFamily="34" charset="0"/>
              </a:rPr>
              <a:t>Θ</a:t>
            </a:r>
            <a:r>
              <a:rPr lang="el-GR" sz="1600" b="1" dirty="0">
                <a:solidFill>
                  <a:schemeClr val="tx1"/>
                </a:solidFill>
                <a:latin typeface="Arial" pitchFamily="34" charset="0"/>
                <a:cs typeface="Arial" pitchFamily="34" charset="0"/>
              </a:rPr>
              <a:t> = 223 </a:t>
            </a:r>
            <a:r>
              <a:rPr lang="en-US" sz="1600" b="1" dirty="0">
                <a:solidFill>
                  <a:schemeClr val="tx1"/>
                </a:solidFill>
                <a:latin typeface="Arial" pitchFamily="34" charset="0"/>
                <a:cs typeface="Arial" pitchFamily="34" charset="0"/>
              </a:rPr>
              <a:t>kcal/kp</a:t>
            </a:r>
            <a:r>
              <a:rPr lang="el-GR" sz="1600" b="1" dirty="0">
                <a:solidFill>
                  <a:schemeClr val="tx1"/>
                </a:solidFill>
                <a:latin typeface="Arial" pitchFamily="34" charset="0"/>
                <a:cs typeface="Arial" pitchFamily="34" charset="0"/>
              </a:rPr>
              <a:t>, ΟΠΟΤΕ ΘΑ ΕΙΝΑΙ:</a:t>
            </a:r>
          </a:p>
          <a:p>
            <a:endParaRPr lang="el-GR" sz="2000" b="1" dirty="0">
              <a:solidFill>
                <a:schemeClr val="tx1"/>
              </a:solidFill>
              <a:latin typeface="Arial" pitchFamily="34" charset="0"/>
              <a:cs typeface="Arial" pitchFamily="34" charset="0"/>
            </a:endParaRPr>
          </a:p>
          <a:p>
            <a:r>
              <a:rPr lang="el-GR" sz="2000" b="1" dirty="0">
                <a:solidFill>
                  <a:srgbClr val="FF0000"/>
                </a:solidFill>
                <a:latin typeface="Arial" pitchFamily="34" charset="0"/>
                <a:cs typeface="Arial" pitchFamily="34" charset="0"/>
              </a:rPr>
              <a:t>Ρ</a:t>
            </a:r>
            <a:r>
              <a:rPr lang="el-GR" sz="1400" b="1" dirty="0">
                <a:solidFill>
                  <a:srgbClr val="FF0000"/>
                </a:solidFill>
                <a:latin typeface="Arial" pitchFamily="34" charset="0"/>
                <a:cs typeface="Arial" pitchFamily="34" charset="0"/>
              </a:rPr>
              <a:t>θ</a:t>
            </a:r>
            <a:r>
              <a:rPr lang="el-GR" sz="2000" b="1" dirty="0">
                <a:solidFill>
                  <a:srgbClr val="FF0000"/>
                </a:solidFill>
                <a:latin typeface="Arial" pitchFamily="34" charset="0"/>
                <a:cs typeface="Arial" pitchFamily="34" charset="0"/>
              </a:rPr>
              <a:t> =   15000x223 </a:t>
            </a:r>
            <a:r>
              <a:rPr lang="en-US" sz="2000" b="1" dirty="0">
                <a:solidFill>
                  <a:srgbClr val="FF0000"/>
                </a:solidFill>
                <a:latin typeface="Arial" pitchFamily="34" charset="0"/>
                <a:cs typeface="Arial" pitchFamily="34" charset="0"/>
              </a:rPr>
              <a:t>/ 632,3</a:t>
            </a:r>
            <a:r>
              <a:rPr lang="el-GR" sz="2000" b="1" dirty="0">
                <a:solidFill>
                  <a:srgbClr val="FF0000"/>
                </a:solidFill>
                <a:latin typeface="Arial" pitchFamily="34" charset="0"/>
                <a:cs typeface="Arial" pitchFamily="34" charset="0"/>
              </a:rPr>
              <a:t> = 5290 Ρ</a:t>
            </a:r>
            <a:r>
              <a:rPr lang="en-US" sz="2000" b="1" dirty="0">
                <a:solidFill>
                  <a:srgbClr val="FF0000"/>
                </a:solidFill>
                <a:latin typeface="Arial" pitchFamily="34" charset="0"/>
                <a:cs typeface="Arial" pitchFamily="34" charset="0"/>
              </a:rPr>
              <a:t>S</a:t>
            </a:r>
            <a:r>
              <a:rPr lang="el-GR" sz="2000" b="1" dirty="0">
                <a:solidFill>
                  <a:srgbClr val="FF0000"/>
                </a:solidFill>
                <a:latin typeface="Arial" pitchFamily="34" charset="0"/>
                <a:cs typeface="Arial" pitchFamily="34" charset="0"/>
              </a:rPr>
              <a:t> </a:t>
            </a:r>
            <a:r>
              <a:rPr lang="en-US" sz="2000" b="1" dirty="0">
                <a:solidFill>
                  <a:srgbClr val="FF0000"/>
                </a:solidFill>
                <a:latin typeface="Arial" pitchFamily="34" charset="0"/>
                <a:cs typeface="Arial" pitchFamily="34" charset="0"/>
              </a:rPr>
              <a:t> </a:t>
            </a:r>
            <a:r>
              <a:rPr lang="el-GR" sz="2000" b="1" dirty="0">
                <a:solidFill>
                  <a:srgbClr val="FF0000"/>
                </a:solidFill>
                <a:latin typeface="Arial" pitchFamily="34" charset="0"/>
                <a:cs typeface="Arial" pitchFamily="34" charset="0"/>
              </a:rPr>
              <a:t>περίπου</a:t>
            </a:r>
          </a:p>
          <a:p>
            <a:endParaRPr lang="el-GR" sz="2000" b="1" dirty="0">
              <a:solidFill>
                <a:schemeClr val="tx1"/>
              </a:solidFill>
              <a:latin typeface="Arial" pitchFamily="34" charset="0"/>
              <a:cs typeface="Arial" pitchFamily="34" charset="0"/>
            </a:endParaRPr>
          </a:p>
          <a:p>
            <a:pPr algn="l"/>
            <a:r>
              <a:rPr lang="el-GR" sz="1600" b="1" dirty="0">
                <a:solidFill>
                  <a:schemeClr val="tx1"/>
                </a:solidFill>
                <a:latin typeface="Arial" pitchFamily="34" charset="0"/>
                <a:cs typeface="Arial" pitchFamily="34" charset="0"/>
              </a:rPr>
              <a:t>ΣΤΟ ΔΙΕΘΝΕΣ ΣΥΣΤΗΜΑ Η ΠΙΕΣΗ ΘΑ ΗΤΑΝ 14,72 </a:t>
            </a:r>
            <a:r>
              <a:rPr lang="en-US" sz="1600" b="1" dirty="0">
                <a:solidFill>
                  <a:schemeClr val="tx1"/>
                </a:solidFill>
                <a:latin typeface="Arial" pitchFamily="34" charset="0"/>
                <a:cs typeface="Arial" pitchFamily="34" charset="0"/>
              </a:rPr>
              <a:t>bar</a:t>
            </a:r>
            <a:r>
              <a:rPr lang="el-GR" sz="1600" b="1" dirty="0">
                <a:solidFill>
                  <a:schemeClr val="tx1"/>
                </a:solidFill>
                <a:latin typeface="Arial" pitchFamily="34" charset="0"/>
                <a:cs typeface="Arial" pitchFamily="34" charset="0"/>
              </a:rPr>
              <a:t>, ΤΟ ΚΕΝΟ, Η ΟΡΘΟΤΕΡΑ Η ΑΠΟΛΥΤΗ ΠΙΕΣΗ ΣΤΟ ΨΥΓΕΙΟ, ΘΑ ΗΤΑΝ 0,05 Χ 1,01325 = 0,0506 </a:t>
            </a:r>
            <a:r>
              <a:rPr lang="en-US" sz="1600" b="1" dirty="0">
                <a:solidFill>
                  <a:schemeClr val="tx1"/>
                </a:solidFill>
                <a:latin typeface="Arial" pitchFamily="34" charset="0"/>
                <a:cs typeface="Arial" pitchFamily="34" charset="0"/>
              </a:rPr>
              <a:t>bar</a:t>
            </a:r>
            <a:r>
              <a:rPr lang="el-GR" sz="1600" b="1" dirty="0">
                <a:solidFill>
                  <a:schemeClr val="tx1"/>
                </a:solidFill>
                <a:latin typeface="Arial" pitchFamily="34" charset="0"/>
                <a:cs typeface="Arial" pitchFamily="34" charset="0"/>
              </a:rPr>
              <a:t>, Η Δ</a:t>
            </a:r>
            <a:r>
              <a:rPr lang="en-US" sz="1600" b="1" dirty="0">
                <a:solidFill>
                  <a:schemeClr val="tx1"/>
                </a:solidFill>
                <a:latin typeface="Arial" pitchFamily="34" charset="0"/>
                <a:cs typeface="Arial" pitchFamily="34" charset="0"/>
              </a:rPr>
              <a:t>h</a:t>
            </a:r>
            <a:r>
              <a:rPr lang="el-GR" sz="1600" b="1" baseline="-25000" dirty="0">
                <a:solidFill>
                  <a:schemeClr val="tx1"/>
                </a:solidFill>
                <a:latin typeface="Arial" pitchFamily="34" charset="0"/>
                <a:cs typeface="Arial" pitchFamily="34" charset="0"/>
              </a:rPr>
              <a:t>Θ</a:t>
            </a:r>
            <a:r>
              <a:rPr lang="el-GR" sz="1600" b="1" dirty="0">
                <a:solidFill>
                  <a:schemeClr val="tx1"/>
                </a:solidFill>
                <a:latin typeface="Arial" pitchFamily="34" charset="0"/>
                <a:cs typeface="Arial" pitchFamily="34" charset="0"/>
              </a:rPr>
              <a:t> = 934 </a:t>
            </a:r>
            <a:r>
              <a:rPr lang="en-US" sz="1600" b="1" dirty="0">
                <a:solidFill>
                  <a:schemeClr val="tx1"/>
                </a:solidFill>
                <a:latin typeface="Arial" pitchFamily="34" charset="0"/>
                <a:cs typeface="Arial" pitchFamily="34" charset="0"/>
              </a:rPr>
              <a:t>kJ/kp</a:t>
            </a:r>
            <a:r>
              <a:rPr lang="el-GR" sz="1600" b="1" dirty="0">
                <a:solidFill>
                  <a:schemeClr val="tx1"/>
                </a:solidFill>
                <a:latin typeface="Arial" pitchFamily="34" charset="0"/>
                <a:cs typeface="Arial" pitchFamily="34" charset="0"/>
              </a:rPr>
              <a:t> ΚΑΙ Η</a:t>
            </a:r>
            <a:r>
              <a:rPr lang="en-US" sz="1600" b="1" dirty="0">
                <a:solidFill>
                  <a:schemeClr val="tx1"/>
                </a:solidFill>
                <a:latin typeface="Arial" pitchFamily="34" charset="0"/>
                <a:cs typeface="Arial" pitchFamily="34" charset="0"/>
              </a:rPr>
              <a:t>:</a:t>
            </a:r>
            <a:endParaRPr lang="el-GR" sz="1600" b="1" dirty="0">
              <a:solidFill>
                <a:schemeClr val="tx1"/>
              </a:solidFill>
              <a:latin typeface="Arial" pitchFamily="34" charset="0"/>
              <a:cs typeface="Arial" pitchFamily="34" charset="0"/>
            </a:endParaRPr>
          </a:p>
          <a:p>
            <a:endParaRPr lang="el-GR" sz="2000" b="1" dirty="0">
              <a:solidFill>
                <a:schemeClr val="tx1"/>
              </a:solidFill>
              <a:latin typeface="Arial" pitchFamily="34" charset="0"/>
              <a:cs typeface="Arial" pitchFamily="34" charset="0"/>
            </a:endParaRPr>
          </a:p>
          <a:p>
            <a:r>
              <a:rPr lang="el-GR" sz="2000" b="1" dirty="0">
                <a:solidFill>
                  <a:srgbClr val="FF0000"/>
                </a:solidFill>
                <a:latin typeface="Arial" pitchFamily="34" charset="0"/>
                <a:cs typeface="Arial" pitchFamily="34" charset="0"/>
              </a:rPr>
              <a:t>Ρ</a:t>
            </a:r>
            <a:r>
              <a:rPr lang="el-GR" sz="2000" b="1" baseline="-25000" dirty="0">
                <a:solidFill>
                  <a:srgbClr val="FF0000"/>
                </a:solidFill>
                <a:latin typeface="Arial" pitchFamily="34" charset="0"/>
                <a:cs typeface="Arial" pitchFamily="34" charset="0"/>
              </a:rPr>
              <a:t>Θ</a:t>
            </a:r>
            <a:r>
              <a:rPr lang="el-GR" sz="2000" b="1" dirty="0">
                <a:solidFill>
                  <a:srgbClr val="FF0000"/>
                </a:solidFill>
                <a:latin typeface="Arial" pitchFamily="34" charset="0"/>
                <a:cs typeface="Arial" pitchFamily="34" charset="0"/>
              </a:rPr>
              <a:t> = 15000 Χ 934</a:t>
            </a:r>
            <a:r>
              <a:rPr lang="en-US" sz="2000" b="1" dirty="0">
                <a:solidFill>
                  <a:srgbClr val="FF0000"/>
                </a:solidFill>
                <a:latin typeface="Arial" pitchFamily="34" charset="0"/>
                <a:cs typeface="Arial" pitchFamily="34" charset="0"/>
              </a:rPr>
              <a:t> / 3600</a:t>
            </a:r>
            <a:r>
              <a:rPr lang="el-GR" sz="2000" b="1" dirty="0">
                <a:solidFill>
                  <a:srgbClr val="FF0000"/>
                </a:solidFill>
                <a:latin typeface="Arial" pitchFamily="34" charset="0"/>
                <a:cs typeface="Arial" pitchFamily="34" charset="0"/>
              </a:rPr>
              <a:t> = 3891 </a:t>
            </a:r>
            <a:r>
              <a:rPr lang="en-US" sz="2000" b="1" dirty="0">
                <a:solidFill>
                  <a:srgbClr val="FF0000"/>
                </a:solidFill>
                <a:latin typeface="Arial" pitchFamily="34" charset="0"/>
                <a:cs typeface="Arial" pitchFamily="34" charset="0"/>
              </a:rPr>
              <a:t>kW</a:t>
            </a:r>
            <a:endParaRPr lang="el-GR" sz="2000" b="1" dirty="0">
              <a:solidFill>
                <a:srgbClr val="FF0000"/>
              </a:solidFill>
              <a:latin typeface="Arial" pitchFamily="34" charset="0"/>
              <a:cs typeface="Arial" pitchFamily="34" charset="0"/>
            </a:endParaRPr>
          </a:p>
          <a:p>
            <a:endParaRPr lang="el-GR" sz="2000" b="1" dirty="0">
              <a:solidFill>
                <a:schemeClr val="tx1"/>
              </a:solidFill>
              <a:latin typeface="Arial" pitchFamily="34" charset="0"/>
              <a:cs typeface="Arial" pitchFamily="34" charset="0"/>
            </a:endParaRPr>
          </a:p>
          <a:p>
            <a:pPr algn="l"/>
            <a:r>
              <a:rPr lang="el-GR" sz="1600" b="1" dirty="0">
                <a:solidFill>
                  <a:schemeClr val="tx1"/>
                </a:solidFill>
                <a:latin typeface="Arial" pitchFamily="34" charset="0"/>
                <a:cs typeface="Arial" pitchFamily="34" charset="0"/>
              </a:rPr>
              <a:t>ΕΙΝΑΙ  ΠΡΑΓΜΑΤΙΚΑ:	</a:t>
            </a:r>
            <a:r>
              <a:rPr lang="en-US" sz="1600" b="1" dirty="0">
                <a:solidFill>
                  <a:schemeClr val="tx1"/>
                </a:solidFill>
                <a:latin typeface="Arial" pitchFamily="34" charset="0"/>
                <a:cs typeface="Arial" pitchFamily="34" charset="0"/>
              </a:rPr>
              <a:t>  </a:t>
            </a:r>
            <a:r>
              <a:rPr lang="el-GR" sz="1600" b="1" dirty="0">
                <a:solidFill>
                  <a:schemeClr val="tx1"/>
                </a:solidFill>
                <a:latin typeface="Arial" pitchFamily="34" charset="0"/>
                <a:cs typeface="Arial" pitchFamily="34" charset="0"/>
              </a:rPr>
              <a:t>3891 </a:t>
            </a:r>
            <a:r>
              <a:rPr lang="en-US" sz="1600" b="1" dirty="0">
                <a:solidFill>
                  <a:schemeClr val="tx1"/>
                </a:solidFill>
                <a:latin typeface="Arial" pitchFamily="34" charset="0"/>
                <a:cs typeface="Arial" pitchFamily="34" charset="0"/>
              </a:rPr>
              <a:t>kW</a:t>
            </a:r>
            <a:r>
              <a:rPr lang="el-GR" sz="1600" b="1" dirty="0">
                <a:solidFill>
                  <a:schemeClr val="tx1"/>
                </a:solidFill>
                <a:latin typeface="Arial" pitchFamily="34" charset="0"/>
                <a:cs typeface="Arial" pitchFamily="34" charset="0"/>
              </a:rPr>
              <a:t> Χ 1,36 = 5290 Ρ</a:t>
            </a:r>
            <a:r>
              <a:rPr lang="en-US" sz="1600" b="1" dirty="0">
                <a:solidFill>
                  <a:schemeClr val="tx1"/>
                </a:solidFill>
                <a:latin typeface="Arial" pitchFamily="34" charset="0"/>
                <a:cs typeface="Arial" pitchFamily="34" charset="0"/>
              </a:rPr>
              <a:t>S</a:t>
            </a: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a:solidFill>
                  <a:schemeClr val="bg1"/>
                </a:solidFill>
                <a:latin typeface="Arial" pitchFamily="34" charset="0"/>
                <a:cs typeface="Arial" pitchFamily="34" charset="0"/>
              </a:rPr>
              <a:t>ΠΑΡΑΔΕΙΓΜΑ ΣΤΟ ΒΙΒΛΙΟ (ΛΑΘΟΣ) </a:t>
            </a:r>
            <a:br>
              <a:rPr lang="el-GR" sz="2400" b="1" dirty="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350579"/>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r>
              <a:rPr lang="el-GR" sz="1600" b="1" dirty="0">
                <a:solidFill>
                  <a:schemeClr val="tx1"/>
                </a:solidFill>
                <a:latin typeface="Arial" pitchFamily="34" charset="0"/>
                <a:cs typeface="Arial" pitchFamily="34" charset="0"/>
              </a:rPr>
              <a:t>ΠΟΙΑ Η ΘΕΩΡΗΤΙΚΗ ΙΠΠΟΔΥΝΑΜΗ ΣΤΡΟΒΙΛΟΥ, ΠΟΥ ΚΑΤΑΝΑΛΩΝΕΙ 15000 </a:t>
            </a:r>
            <a:r>
              <a:rPr lang="en-US" sz="1600" b="1" dirty="0">
                <a:solidFill>
                  <a:schemeClr val="tx1"/>
                </a:solidFill>
                <a:latin typeface="Arial" pitchFamily="34" charset="0"/>
                <a:cs typeface="Arial" pitchFamily="34" charset="0"/>
              </a:rPr>
              <a:t>kp</a:t>
            </a:r>
            <a:r>
              <a:rPr lang="el-GR" sz="1600" b="1" dirty="0">
                <a:solidFill>
                  <a:schemeClr val="tx1"/>
                </a:solidFill>
                <a:latin typeface="Arial" pitchFamily="34" charset="0"/>
                <a:cs typeface="Arial" pitchFamily="34" charset="0"/>
              </a:rPr>
              <a:t> ΑΤΜΟΥ ΑΝΑ ΩΡΑ ΜΕ ΠΙΕΣΗ 15 </a:t>
            </a:r>
            <a:r>
              <a:rPr lang="en-US" sz="1600" b="1" dirty="0">
                <a:solidFill>
                  <a:schemeClr val="tx1"/>
                </a:solidFill>
                <a:latin typeface="Arial" pitchFamily="34" charset="0"/>
                <a:cs typeface="Arial" pitchFamily="34" charset="0"/>
              </a:rPr>
              <a:t>kp</a:t>
            </a:r>
            <a:r>
              <a:rPr lang="el-GR" sz="1600" b="1" dirty="0">
                <a:solidFill>
                  <a:schemeClr val="tx1"/>
                </a:solidFill>
                <a:latin typeface="Arial" pitchFamily="34" charset="0"/>
                <a:cs typeface="Arial" pitchFamily="34" charset="0"/>
              </a:rPr>
              <a:t>/</a:t>
            </a:r>
            <a:r>
              <a:rPr lang="en-US" sz="1600" b="1" dirty="0">
                <a:solidFill>
                  <a:schemeClr val="tx1"/>
                </a:solidFill>
                <a:latin typeface="Arial" pitchFamily="34" charset="0"/>
                <a:cs typeface="Arial" pitchFamily="34" charset="0"/>
              </a:rPr>
              <a:t>cm</a:t>
            </a:r>
            <a:r>
              <a:rPr lang="el-GR" sz="1600" b="1" baseline="30000" dirty="0">
                <a:solidFill>
                  <a:schemeClr val="tx1"/>
                </a:solidFill>
                <a:latin typeface="Arial" pitchFamily="34" charset="0"/>
                <a:cs typeface="Arial" pitchFamily="34" charset="0"/>
              </a:rPr>
              <a:t>2</a:t>
            </a:r>
            <a:r>
              <a:rPr lang="el-GR" sz="1600" b="1" dirty="0">
                <a:solidFill>
                  <a:schemeClr val="tx1"/>
                </a:solidFill>
                <a:latin typeface="Arial" pitchFamily="34" charset="0"/>
                <a:cs typeface="Arial" pitchFamily="34" charset="0"/>
              </a:rPr>
              <a:t> ΚΑΙ ΘΕΡΜΟΚΡΑΣΙΑ 300°</a:t>
            </a:r>
            <a:r>
              <a:rPr lang="en-US" sz="1600" b="1" dirty="0">
                <a:solidFill>
                  <a:schemeClr val="tx1"/>
                </a:solidFill>
                <a:latin typeface="Arial" pitchFamily="34" charset="0"/>
                <a:cs typeface="Arial" pitchFamily="34" charset="0"/>
              </a:rPr>
              <a:t>C</a:t>
            </a:r>
            <a:r>
              <a:rPr lang="el-GR" sz="1600" b="1" dirty="0">
                <a:solidFill>
                  <a:schemeClr val="tx1"/>
                </a:solidFill>
                <a:latin typeface="Arial" pitchFamily="34" charset="0"/>
                <a:cs typeface="Arial" pitchFamily="34" charset="0"/>
              </a:rPr>
              <a:t> ΚΑΙ ΕΞΑΓΕΙ ΣΕ ΣΥΜΠΥΚΝΩΤΗ, ΟΠΟΥ ΕΠΙΚΡΑΤΕΙ ΚΕΝΟ 95%</a:t>
            </a:r>
            <a:r>
              <a:rPr lang="en-US" sz="1600" b="1" dirty="0">
                <a:solidFill>
                  <a:schemeClr val="tx1"/>
                </a:solidFill>
                <a:latin typeface="Arial" pitchFamily="34" charset="0"/>
                <a:cs typeface="Arial" pitchFamily="34" charset="0"/>
              </a:rPr>
              <a:t>:</a:t>
            </a:r>
            <a:endParaRPr lang="el-GR" sz="1600" b="1" dirty="0">
              <a:solidFill>
                <a:schemeClr val="tx1"/>
              </a:solidFill>
              <a:latin typeface="Arial" pitchFamily="34" charset="0"/>
              <a:cs typeface="Arial" pitchFamily="34" charset="0"/>
            </a:endParaRPr>
          </a:p>
          <a:p>
            <a:r>
              <a:rPr lang="el-GR" sz="1600" b="1" u="sng" dirty="0">
                <a:solidFill>
                  <a:srgbClr val="FF0000"/>
                </a:solidFill>
                <a:latin typeface="Arial" pitchFamily="34" charset="0"/>
                <a:cs typeface="Arial" pitchFamily="34" charset="0"/>
              </a:rPr>
              <a:t>ΛΥΣΗ</a:t>
            </a:r>
          </a:p>
          <a:p>
            <a:pPr algn="l"/>
            <a:r>
              <a:rPr lang="el-GR" sz="1400" b="1" dirty="0">
                <a:solidFill>
                  <a:schemeClr val="tx1"/>
                </a:solidFill>
                <a:latin typeface="Arial" pitchFamily="34" charset="0"/>
                <a:cs typeface="Arial" pitchFamily="34" charset="0"/>
              </a:rPr>
              <a:t>ΜΕ ΤΑ ΣΤΟΙΧΕΙΑ ΕΙΣΑΓΩΓΗΣ ΚΑΙ ΕΞΑΓΩΓΗΣ ΤΟΥ ΑΤΜΟΥ ΒΡΙΣΚΟ</a:t>
            </a:r>
            <a:r>
              <a:rPr lang="en-US" sz="1400" b="1" dirty="0">
                <a:solidFill>
                  <a:schemeClr val="tx1"/>
                </a:solidFill>
                <a:latin typeface="Arial" pitchFamily="34" charset="0"/>
                <a:cs typeface="Arial" pitchFamily="34" charset="0"/>
              </a:rPr>
              <a:t>Y</a:t>
            </a:r>
            <a:r>
              <a:rPr lang="el-GR" sz="1400" b="1" dirty="0">
                <a:solidFill>
                  <a:schemeClr val="tx1"/>
                </a:solidFill>
                <a:latin typeface="Arial" pitchFamily="34" charset="0"/>
                <a:cs typeface="Arial" pitchFamily="34" charset="0"/>
              </a:rPr>
              <a:t>ΜΕ ΑΠΟ ΤΟ ΔΙΑΓΡΑΜΜΑ </a:t>
            </a:r>
            <a:r>
              <a:rPr lang="en-US" sz="1400" b="1" dirty="0">
                <a:solidFill>
                  <a:schemeClr val="tx1"/>
                </a:solidFill>
                <a:latin typeface="Arial" pitchFamily="34" charset="0"/>
                <a:cs typeface="Arial" pitchFamily="34" charset="0"/>
              </a:rPr>
              <a:t>h</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S</a:t>
            </a:r>
            <a:r>
              <a:rPr lang="el-GR" sz="1400" b="1" dirty="0">
                <a:solidFill>
                  <a:schemeClr val="tx1"/>
                </a:solidFill>
                <a:latin typeface="Arial" pitchFamily="34" charset="0"/>
                <a:cs typeface="Arial" pitchFamily="34" charset="0"/>
              </a:rPr>
              <a:t> (ΣΤΟ ΤΕΧΝΙΚΟ ΣΥΣΤΗΜΑ) Δ</a:t>
            </a:r>
            <a:r>
              <a:rPr lang="en-US" sz="1400" b="1" dirty="0">
                <a:solidFill>
                  <a:schemeClr val="tx1"/>
                </a:solidFill>
                <a:latin typeface="Arial" pitchFamily="34" charset="0"/>
                <a:cs typeface="Arial" pitchFamily="34" charset="0"/>
              </a:rPr>
              <a:t>h</a:t>
            </a:r>
            <a:r>
              <a:rPr lang="el-GR" sz="1400" b="1" baseline="-25000" dirty="0">
                <a:solidFill>
                  <a:schemeClr val="tx1"/>
                </a:solidFill>
                <a:latin typeface="Arial" pitchFamily="34" charset="0"/>
                <a:cs typeface="Arial" pitchFamily="34" charset="0"/>
              </a:rPr>
              <a:t>Θ</a:t>
            </a:r>
            <a:r>
              <a:rPr lang="el-GR" sz="1400" b="1" dirty="0">
                <a:solidFill>
                  <a:schemeClr val="tx1"/>
                </a:solidFill>
                <a:latin typeface="Arial" pitchFamily="34" charset="0"/>
                <a:cs typeface="Arial" pitchFamily="34" charset="0"/>
              </a:rPr>
              <a:t> = 114,01 </a:t>
            </a:r>
            <a:r>
              <a:rPr lang="en-US" sz="1400" b="1" dirty="0">
                <a:solidFill>
                  <a:schemeClr val="tx1"/>
                </a:solidFill>
                <a:latin typeface="Arial" pitchFamily="34" charset="0"/>
                <a:cs typeface="Arial" pitchFamily="34" charset="0"/>
              </a:rPr>
              <a:t>kcal/kp</a:t>
            </a:r>
            <a:r>
              <a:rPr lang="el-GR" sz="1400" b="1" dirty="0">
                <a:solidFill>
                  <a:schemeClr val="tx1"/>
                </a:solidFill>
                <a:latin typeface="Arial" pitchFamily="34" charset="0"/>
                <a:cs typeface="Arial" pitchFamily="34" charset="0"/>
              </a:rPr>
              <a:t>, ΟΠΟΤΕ ΘΑ ΕΙΝΑΙ:</a:t>
            </a:r>
          </a:p>
          <a:p>
            <a:endParaRPr lang="el-GR" sz="1400" b="1" dirty="0">
              <a:solidFill>
                <a:schemeClr val="tx1"/>
              </a:solidFill>
              <a:latin typeface="Arial" pitchFamily="34" charset="0"/>
              <a:cs typeface="Arial" pitchFamily="34" charset="0"/>
            </a:endParaRPr>
          </a:p>
          <a:p>
            <a:r>
              <a:rPr lang="el-GR" sz="1400" b="1" dirty="0">
                <a:solidFill>
                  <a:srgbClr val="FF0000"/>
                </a:solidFill>
                <a:latin typeface="Arial" pitchFamily="34" charset="0"/>
                <a:cs typeface="Arial" pitchFamily="34" charset="0"/>
              </a:rPr>
              <a:t>Ρθ =   15000x114 </a:t>
            </a:r>
            <a:r>
              <a:rPr lang="en-US" sz="1400" b="1" dirty="0">
                <a:solidFill>
                  <a:srgbClr val="FF0000"/>
                </a:solidFill>
                <a:latin typeface="Arial" pitchFamily="34" charset="0"/>
                <a:cs typeface="Arial" pitchFamily="34" charset="0"/>
              </a:rPr>
              <a:t>/ 632,3</a:t>
            </a:r>
            <a:r>
              <a:rPr lang="el-GR" sz="1400" b="1" dirty="0">
                <a:solidFill>
                  <a:srgbClr val="FF0000"/>
                </a:solidFill>
                <a:latin typeface="Arial" pitchFamily="34" charset="0"/>
                <a:cs typeface="Arial" pitchFamily="34" charset="0"/>
              </a:rPr>
              <a:t> = 2704,7 Ρ</a:t>
            </a:r>
            <a:r>
              <a:rPr lang="en-US" sz="1400" b="1" dirty="0">
                <a:solidFill>
                  <a:srgbClr val="FF0000"/>
                </a:solidFill>
                <a:latin typeface="Arial" pitchFamily="34" charset="0"/>
                <a:cs typeface="Arial" pitchFamily="34" charset="0"/>
              </a:rPr>
              <a:t>S</a:t>
            </a:r>
            <a:r>
              <a:rPr lang="el-GR" sz="1400" b="1" dirty="0">
                <a:solidFill>
                  <a:srgbClr val="FF0000"/>
                </a:solidFill>
                <a:latin typeface="Arial" pitchFamily="34" charset="0"/>
                <a:cs typeface="Arial" pitchFamily="34" charset="0"/>
              </a:rPr>
              <a:t> </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περίπου</a:t>
            </a:r>
          </a:p>
          <a:p>
            <a:endParaRPr lang="el-GR" sz="1400" b="1" dirty="0">
              <a:solidFill>
                <a:schemeClr val="tx1"/>
              </a:solidFill>
              <a:latin typeface="Arial" pitchFamily="34" charset="0"/>
              <a:cs typeface="Arial" pitchFamily="34" charset="0"/>
            </a:endParaRPr>
          </a:p>
          <a:p>
            <a:pPr algn="l"/>
            <a:r>
              <a:rPr lang="el-GR" sz="1400" b="1" dirty="0">
                <a:solidFill>
                  <a:schemeClr val="tx1"/>
                </a:solidFill>
                <a:latin typeface="Arial" pitchFamily="34" charset="0"/>
                <a:cs typeface="Arial" pitchFamily="34" charset="0"/>
              </a:rPr>
              <a:t>ΣΤΟ ΔΙΕΘΝΕΣ ΣΥΣΤΗΜΑ Η ΠΙΕΣΗ ΘΑ ΗΤΑΝ 14,72 </a:t>
            </a:r>
            <a:r>
              <a:rPr lang="en-US" sz="1400" b="1" dirty="0">
                <a:solidFill>
                  <a:schemeClr val="tx1"/>
                </a:solidFill>
                <a:latin typeface="Arial" pitchFamily="34" charset="0"/>
                <a:cs typeface="Arial" pitchFamily="34" charset="0"/>
              </a:rPr>
              <a:t>bar</a:t>
            </a:r>
            <a:r>
              <a:rPr lang="el-GR" sz="1400" b="1" dirty="0">
                <a:solidFill>
                  <a:schemeClr val="tx1"/>
                </a:solidFill>
                <a:latin typeface="Arial" pitchFamily="34" charset="0"/>
                <a:cs typeface="Arial" pitchFamily="34" charset="0"/>
              </a:rPr>
              <a:t>, ΤΟ ΚΕΝΟ, Η ΟΡΘΟΤΕΡΑ Η ΑΠΟΛΥΤΗ ΠΙΕΣΗ ΣΤΟ ΨΥΓΕΙΟ, ΘΑ ΗΤΑΝ 0,05 Χ 1,01325 = 0,0506 </a:t>
            </a:r>
            <a:r>
              <a:rPr lang="en-US" sz="1400" b="1" dirty="0">
                <a:solidFill>
                  <a:schemeClr val="tx1"/>
                </a:solidFill>
                <a:latin typeface="Arial" pitchFamily="34" charset="0"/>
                <a:cs typeface="Arial" pitchFamily="34" charset="0"/>
              </a:rPr>
              <a:t>bar</a:t>
            </a:r>
            <a:r>
              <a:rPr lang="el-GR" sz="1400" b="1" dirty="0">
                <a:solidFill>
                  <a:schemeClr val="tx1"/>
                </a:solidFill>
                <a:latin typeface="Arial" pitchFamily="34" charset="0"/>
                <a:cs typeface="Arial" pitchFamily="34" charset="0"/>
              </a:rPr>
              <a:t>, Η Δ</a:t>
            </a:r>
            <a:r>
              <a:rPr lang="en-US" sz="1400" b="1" dirty="0">
                <a:solidFill>
                  <a:schemeClr val="tx1"/>
                </a:solidFill>
                <a:latin typeface="Arial" pitchFamily="34" charset="0"/>
                <a:cs typeface="Arial" pitchFamily="34" charset="0"/>
              </a:rPr>
              <a:t>h</a:t>
            </a:r>
            <a:r>
              <a:rPr lang="el-GR" sz="1400" b="1" baseline="-25000" dirty="0">
                <a:solidFill>
                  <a:schemeClr val="tx1"/>
                </a:solidFill>
                <a:latin typeface="Arial" pitchFamily="34" charset="0"/>
                <a:cs typeface="Arial" pitchFamily="34" charset="0"/>
              </a:rPr>
              <a:t>Θ</a:t>
            </a:r>
            <a:r>
              <a:rPr lang="el-GR" sz="1400" b="1" dirty="0">
                <a:solidFill>
                  <a:schemeClr val="tx1"/>
                </a:solidFill>
                <a:latin typeface="Arial" pitchFamily="34" charset="0"/>
                <a:cs typeface="Arial" pitchFamily="34" charset="0"/>
              </a:rPr>
              <a:t> = 477,3 </a:t>
            </a:r>
            <a:r>
              <a:rPr lang="en-US" sz="1400" b="1" dirty="0">
                <a:solidFill>
                  <a:schemeClr val="tx1"/>
                </a:solidFill>
                <a:latin typeface="Arial" pitchFamily="34" charset="0"/>
                <a:cs typeface="Arial" pitchFamily="34" charset="0"/>
              </a:rPr>
              <a:t>kJ/kp</a:t>
            </a:r>
            <a:r>
              <a:rPr lang="el-GR" sz="1400" b="1" dirty="0">
                <a:solidFill>
                  <a:schemeClr val="tx1"/>
                </a:solidFill>
                <a:latin typeface="Arial" pitchFamily="34" charset="0"/>
                <a:cs typeface="Arial" pitchFamily="34" charset="0"/>
              </a:rPr>
              <a:t> ΚΑΙ Η</a:t>
            </a:r>
            <a:r>
              <a:rPr lang="en-US" sz="1400" b="1" dirty="0">
                <a:solidFill>
                  <a:schemeClr val="tx1"/>
                </a:solidFill>
                <a:latin typeface="Arial" pitchFamily="34" charset="0"/>
                <a:cs typeface="Arial" pitchFamily="34" charset="0"/>
              </a:rPr>
              <a:t>:</a:t>
            </a:r>
            <a:endParaRPr lang="el-GR" sz="1400" b="1" dirty="0">
              <a:solidFill>
                <a:schemeClr val="tx1"/>
              </a:solidFill>
              <a:latin typeface="Arial" pitchFamily="34" charset="0"/>
              <a:cs typeface="Arial" pitchFamily="34" charset="0"/>
            </a:endParaRPr>
          </a:p>
          <a:p>
            <a:pPr algn="l"/>
            <a:r>
              <a:rPr lang="en-US" sz="1400" b="1" dirty="0">
                <a:solidFill>
                  <a:srgbClr val="FF0000"/>
                </a:solidFill>
                <a:latin typeface="Arial" pitchFamily="34" charset="0"/>
                <a:cs typeface="Arial" pitchFamily="34" charset="0"/>
              </a:rPr>
              <a:t>h1= 3038,9 kJ/kg</a:t>
            </a:r>
          </a:p>
          <a:p>
            <a:pPr algn="l"/>
            <a:r>
              <a:rPr lang="en-US" sz="1400" b="1" dirty="0">
                <a:solidFill>
                  <a:srgbClr val="FF0000"/>
                </a:solidFill>
                <a:latin typeface="Arial" pitchFamily="34" charset="0"/>
                <a:cs typeface="Arial" pitchFamily="34" charset="0"/>
              </a:rPr>
              <a:t>h2= 2561,6 kJ/kg</a:t>
            </a:r>
            <a:r>
              <a:rPr lang="el-GR" sz="1400" b="1" dirty="0">
                <a:solidFill>
                  <a:srgbClr val="FF0000"/>
                </a:solidFill>
                <a:latin typeface="Arial" pitchFamily="34" charset="0"/>
                <a:cs typeface="Arial" pitchFamily="34" charset="0"/>
              </a:rPr>
              <a:t>         απο τους πινακες Γ3 και Γ2</a:t>
            </a:r>
            <a:endParaRPr lang="en-US" sz="1400" b="1" dirty="0">
              <a:solidFill>
                <a:srgbClr val="FF0000"/>
              </a:solidFill>
              <a:latin typeface="Arial" pitchFamily="34" charset="0"/>
              <a:cs typeface="Arial" pitchFamily="34" charset="0"/>
            </a:endParaRPr>
          </a:p>
          <a:p>
            <a:pPr algn="l"/>
            <a:r>
              <a:rPr lang="el-GR" sz="1400" b="1" dirty="0">
                <a:solidFill>
                  <a:srgbClr val="FF0000"/>
                </a:solidFill>
                <a:latin typeface="Arial" pitchFamily="34" charset="0"/>
                <a:cs typeface="Arial" pitchFamily="34" charset="0"/>
              </a:rPr>
              <a:t>ΔΗ</a:t>
            </a:r>
            <a:r>
              <a:rPr lang="el-GR" sz="1100" b="1" dirty="0">
                <a:solidFill>
                  <a:srgbClr val="FF0000"/>
                </a:solidFill>
                <a:latin typeface="Arial" pitchFamily="34" charset="0"/>
                <a:cs typeface="Arial" pitchFamily="34" charset="0"/>
              </a:rPr>
              <a:t>θ</a:t>
            </a:r>
            <a:r>
              <a:rPr lang="el-GR" sz="1400" b="1" dirty="0">
                <a:solidFill>
                  <a:srgbClr val="FF0000"/>
                </a:solidFill>
                <a:latin typeface="Arial" pitchFamily="34" charset="0"/>
                <a:cs typeface="Arial" pitchFamily="34" charset="0"/>
              </a:rPr>
              <a:t>= 477,3 </a:t>
            </a:r>
            <a:r>
              <a:rPr lang="en-US" sz="1400" b="1" dirty="0">
                <a:solidFill>
                  <a:srgbClr val="FF0000"/>
                </a:solidFill>
                <a:latin typeface="Arial" pitchFamily="34" charset="0"/>
                <a:cs typeface="Arial" pitchFamily="34" charset="0"/>
              </a:rPr>
              <a:t>kJ/kg</a:t>
            </a:r>
            <a:endParaRPr lang="el-GR" sz="1400" b="1" dirty="0">
              <a:solidFill>
                <a:srgbClr val="FF0000"/>
              </a:solidFill>
              <a:latin typeface="Arial" pitchFamily="34" charset="0"/>
              <a:cs typeface="Arial" pitchFamily="34" charset="0"/>
            </a:endParaRPr>
          </a:p>
          <a:p>
            <a:endParaRPr lang="el-GR" sz="1400" b="1" dirty="0">
              <a:solidFill>
                <a:schemeClr val="tx1"/>
              </a:solidFill>
              <a:latin typeface="Arial" pitchFamily="34" charset="0"/>
              <a:cs typeface="Arial" pitchFamily="34" charset="0"/>
            </a:endParaRPr>
          </a:p>
          <a:p>
            <a:r>
              <a:rPr lang="el-GR" sz="1400" b="1" dirty="0">
                <a:solidFill>
                  <a:srgbClr val="FF0000"/>
                </a:solidFill>
                <a:latin typeface="Arial" pitchFamily="34" charset="0"/>
                <a:cs typeface="Arial" pitchFamily="34" charset="0"/>
              </a:rPr>
              <a:t>Ρ</a:t>
            </a:r>
            <a:r>
              <a:rPr lang="el-GR" sz="1400" b="1" baseline="-25000" dirty="0">
                <a:solidFill>
                  <a:srgbClr val="FF0000"/>
                </a:solidFill>
                <a:latin typeface="Arial" pitchFamily="34" charset="0"/>
                <a:cs typeface="Arial" pitchFamily="34" charset="0"/>
              </a:rPr>
              <a:t>Θ</a:t>
            </a:r>
            <a:r>
              <a:rPr lang="el-GR" sz="1400" b="1" dirty="0">
                <a:solidFill>
                  <a:srgbClr val="FF0000"/>
                </a:solidFill>
                <a:latin typeface="Arial" pitchFamily="34" charset="0"/>
                <a:cs typeface="Arial" pitchFamily="34" charset="0"/>
              </a:rPr>
              <a:t> = 15000 Χ 477</a:t>
            </a:r>
            <a:r>
              <a:rPr lang="en-US" sz="1400" b="1" dirty="0">
                <a:solidFill>
                  <a:srgbClr val="FF0000"/>
                </a:solidFill>
                <a:latin typeface="Arial" pitchFamily="34" charset="0"/>
                <a:cs typeface="Arial" pitchFamily="34" charset="0"/>
              </a:rPr>
              <a:t> / 3600</a:t>
            </a:r>
            <a:r>
              <a:rPr lang="el-GR" sz="1400" b="1" dirty="0">
                <a:solidFill>
                  <a:srgbClr val="FF0000"/>
                </a:solidFill>
                <a:latin typeface="Arial" pitchFamily="34" charset="0"/>
                <a:cs typeface="Arial" pitchFamily="34" charset="0"/>
              </a:rPr>
              <a:t> = 1987,5 </a:t>
            </a:r>
            <a:r>
              <a:rPr lang="en-US" sz="1400" b="1" dirty="0">
                <a:solidFill>
                  <a:srgbClr val="FF0000"/>
                </a:solidFill>
                <a:latin typeface="Arial" pitchFamily="34" charset="0"/>
                <a:cs typeface="Arial" pitchFamily="34" charset="0"/>
              </a:rPr>
              <a:t>kW</a:t>
            </a:r>
            <a:endParaRPr lang="el-GR" sz="1400" b="1" dirty="0">
              <a:solidFill>
                <a:srgbClr val="FF0000"/>
              </a:solidFill>
              <a:latin typeface="Arial" pitchFamily="34" charset="0"/>
              <a:cs typeface="Arial" pitchFamily="34" charset="0"/>
            </a:endParaRPr>
          </a:p>
          <a:p>
            <a:endParaRPr lang="el-GR" sz="1400" b="1" dirty="0">
              <a:solidFill>
                <a:schemeClr val="tx1"/>
              </a:solidFill>
              <a:latin typeface="Arial" pitchFamily="34" charset="0"/>
              <a:cs typeface="Arial" pitchFamily="34" charset="0"/>
            </a:endParaRPr>
          </a:p>
          <a:p>
            <a:pPr algn="l"/>
            <a:r>
              <a:rPr lang="el-GR" sz="1400" b="1" dirty="0">
                <a:solidFill>
                  <a:schemeClr val="tx1"/>
                </a:solidFill>
                <a:latin typeface="Arial" pitchFamily="34" charset="0"/>
                <a:cs typeface="Arial" pitchFamily="34" charset="0"/>
              </a:rPr>
              <a:t>ΕΙΝΑΙ  ΠΡΑΓΜΑΤΙΚΑ:	</a:t>
            </a:r>
            <a:r>
              <a:rPr lang="en-US" sz="1400" b="1" dirty="0">
                <a:solidFill>
                  <a:schemeClr val="tx1"/>
                </a:solidFill>
                <a:latin typeface="Arial" pitchFamily="34" charset="0"/>
                <a:cs typeface="Arial" pitchFamily="34" charset="0"/>
              </a:rPr>
              <a:t>  </a:t>
            </a:r>
            <a:r>
              <a:rPr lang="el-GR" sz="1400" b="1" dirty="0">
                <a:solidFill>
                  <a:schemeClr val="tx1"/>
                </a:solidFill>
                <a:latin typeface="Arial" pitchFamily="34" charset="0"/>
                <a:cs typeface="Arial" pitchFamily="34" charset="0"/>
              </a:rPr>
              <a:t>1987,5 </a:t>
            </a:r>
            <a:r>
              <a:rPr lang="en-US" sz="1400" b="1" dirty="0">
                <a:solidFill>
                  <a:schemeClr val="tx1"/>
                </a:solidFill>
                <a:latin typeface="Arial" pitchFamily="34" charset="0"/>
                <a:cs typeface="Arial" pitchFamily="34" charset="0"/>
              </a:rPr>
              <a:t>kW</a:t>
            </a:r>
            <a:r>
              <a:rPr lang="el-GR" sz="1400" b="1" dirty="0">
                <a:solidFill>
                  <a:schemeClr val="tx1"/>
                </a:solidFill>
                <a:latin typeface="Arial" pitchFamily="34" charset="0"/>
                <a:cs typeface="Arial" pitchFamily="34" charset="0"/>
              </a:rPr>
              <a:t> Χ 1,36 = 2704,7 Ρ</a:t>
            </a:r>
            <a:r>
              <a:rPr lang="en-US" sz="1400" b="1" dirty="0">
                <a:solidFill>
                  <a:schemeClr val="tx1"/>
                </a:solidFill>
                <a:latin typeface="Arial" pitchFamily="34" charset="0"/>
                <a:cs typeface="Arial" pitchFamily="34" charset="0"/>
              </a:rPr>
              <a:t>S</a:t>
            </a:r>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a:solidFill>
                  <a:schemeClr val="bg1"/>
                </a:solidFill>
                <a:latin typeface="Arial" pitchFamily="34" charset="0"/>
                <a:cs typeface="Arial" pitchFamily="34" charset="0"/>
              </a:rPr>
              <a:t>ΠΑΡΑΔΕΙΓΜΑ ΣΩΣΤΟ</a:t>
            </a:r>
            <a:br>
              <a:rPr lang="el-GR" sz="2400" b="1" dirty="0">
                <a:solidFill>
                  <a:schemeClr val="bg1"/>
                </a:solidFill>
              </a:rPr>
            </a:br>
            <a:endParaRPr lang="el-GR" sz="2400" b="1" u="sng" dirty="0">
              <a:solidFill>
                <a:schemeClr val="bg1"/>
              </a:solidFill>
              <a:latin typeface="Arial Black" pitchFamily="34" charset="0"/>
            </a:endParaRPr>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
        <p:nvSpPr>
          <p:cNvPr id="2053" name="Rectangle 5"/>
          <p:cNvSpPr>
            <a:spLocks noChangeArrowheads="1"/>
          </p:cNvSpPr>
          <p:nvPr/>
        </p:nvSpPr>
        <p:spPr bwMode="auto">
          <a:xfrm>
            <a:off x="0" y="350579"/>
            <a:ext cx="9144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algn="l"/>
            <a:r>
              <a:rPr lang="el-GR" sz="2800" b="1" u="sng" dirty="0">
                <a:solidFill>
                  <a:srgbClr val="FF0000"/>
                </a:solidFill>
                <a:latin typeface="Arial" pitchFamily="34" charset="0"/>
                <a:cs typeface="Arial" pitchFamily="34" charset="0"/>
              </a:rPr>
              <a:t>ΠΕΡΙΦΕΡΕΙΑΚΗ ΙΣΧΥΣ Ρ</a:t>
            </a:r>
            <a:r>
              <a:rPr lang="en-US" sz="2000" b="1" u="sng" dirty="0">
                <a:solidFill>
                  <a:srgbClr val="FF0000"/>
                </a:solidFill>
                <a:latin typeface="Arial" pitchFamily="34" charset="0"/>
                <a:cs typeface="Arial" pitchFamily="34" charset="0"/>
              </a:rPr>
              <a:t>u</a:t>
            </a:r>
            <a:r>
              <a:rPr lang="en-US" sz="2800" b="1" u="sng" dirty="0">
                <a:solidFill>
                  <a:srgbClr val="FF0000"/>
                </a:solidFill>
                <a:latin typeface="Arial" pitchFamily="34" charset="0"/>
                <a:cs typeface="Arial" pitchFamily="34" charset="0"/>
              </a:rPr>
              <a:t>:</a:t>
            </a:r>
          </a:p>
          <a:p>
            <a:pPr algn="l"/>
            <a:r>
              <a:rPr lang="el-GR" sz="2600" b="1" dirty="0">
                <a:solidFill>
                  <a:schemeClr val="tx1"/>
                </a:solidFill>
                <a:latin typeface="Arial" pitchFamily="34" charset="0"/>
                <a:cs typeface="Arial" pitchFamily="34" charset="0"/>
              </a:rPr>
              <a:t>ΕΙΝΑΙ Η ΙΣΧΥΣ ΠΟΥ ΑΝΑΠΤΥΣΣΕΤΑΙ ΣΤΗΝ ΠΕΡΙΦΕΡΕΙΑ ΤΟΥ ΣΤΡΟΦΕΙΟΥ, ΔΗΛΑΔΗ ΣΤΑ ΠΤΕΡΥΓΙΑ ΚΑΙ ΑΝΤΙΣΤΟΙΧΕΙ ΣΤΟ ΠΕΡΙΦΕΡΕΙΑΚΟ ΕΡΓΟ </a:t>
            </a:r>
            <a:r>
              <a:rPr lang="en-US" sz="2600" b="1" dirty="0">
                <a:solidFill>
                  <a:schemeClr val="tx1"/>
                </a:solidFill>
                <a:latin typeface="Arial" pitchFamily="34" charset="0"/>
                <a:cs typeface="Arial" pitchFamily="34" charset="0"/>
              </a:rPr>
              <a:t>Lu</a:t>
            </a:r>
            <a:r>
              <a:rPr lang="el-GR" sz="2600" b="1" dirty="0">
                <a:solidFill>
                  <a:schemeClr val="tx1"/>
                </a:solidFill>
                <a:latin typeface="Arial" pitchFamily="34" charset="0"/>
                <a:cs typeface="Arial" pitchFamily="34" charset="0"/>
              </a:rPr>
              <a:t> .</a:t>
            </a:r>
          </a:p>
          <a:p>
            <a:pPr algn="l"/>
            <a:r>
              <a:rPr lang="el-GR" sz="2600" b="1" dirty="0">
                <a:solidFill>
                  <a:schemeClr val="tx1"/>
                </a:solidFill>
                <a:latin typeface="Arial" pitchFamily="34" charset="0"/>
                <a:cs typeface="Arial" pitchFamily="34" charset="0"/>
              </a:rPr>
              <a:t>Η ΠΕΡΙΦΕΡΕΙΑΚΗ ΙΣΧΥΣ ΠΡΟΚΥΠΤΕΙ ΑΠΟ ΤΗ </a:t>
            </a:r>
            <a:r>
              <a:rPr lang="el-GR" sz="2600" b="1" u="sng" dirty="0">
                <a:solidFill>
                  <a:srgbClr val="7030A0"/>
                </a:solidFill>
                <a:latin typeface="Arial" pitchFamily="34" charset="0"/>
                <a:cs typeface="Arial" pitchFamily="34" charset="0"/>
              </a:rPr>
              <a:t>ΘΕΩΡΗΤΙΚΗ</a:t>
            </a:r>
            <a:r>
              <a:rPr lang="el-GR" sz="2600" b="1" dirty="0">
                <a:solidFill>
                  <a:schemeClr val="tx1"/>
                </a:solidFill>
                <a:latin typeface="Arial" pitchFamily="34" charset="0"/>
                <a:cs typeface="Arial" pitchFamily="34" charset="0"/>
              </a:rPr>
              <a:t>, ΑΝ ΑΠΟ ΑΥΤΗΝ </a:t>
            </a:r>
            <a:r>
              <a:rPr lang="el-GR" sz="2600" b="1" u="sng" dirty="0">
                <a:solidFill>
                  <a:srgbClr val="FF0000"/>
                </a:solidFill>
                <a:latin typeface="Arial" pitchFamily="34" charset="0"/>
                <a:cs typeface="Arial" pitchFamily="34" charset="0"/>
              </a:rPr>
              <a:t>ΑΦΑΙΡΕΘΕΙ</a:t>
            </a:r>
            <a:r>
              <a:rPr lang="el-GR" sz="2600" b="1" dirty="0">
                <a:solidFill>
                  <a:schemeClr val="tx1"/>
                </a:solidFill>
                <a:latin typeface="Arial" pitchFamily="34" charset="0"/>
                <a:cs typeface="Arial" pitchFamily="34" charset="0"/>
              </a:rPr>
              <a:t> Η ΙΣΧΥΣ ΠΟΥ ΑΝΤΙΠΡΟΣΩΠΕΥΟΥΝ ΟΙ ΑΠΩΛΕΙΕΣ ΤΩΝ </a:t>
            </a:r>
            <a:r>
              <a:rPr lang="el-GR" sz="2600" b="1" dirty="0">
                <a:solidFill>
                  <a:srgbClr val="FF0000"/>
                </a:solidFill>
                <a:latin typeface="Arial" pitchFamily="34" charset="0"/>
                <a:cs typeface="Arial" pitchFamily="34" charset="0"/>
              </a:rPr>
              <a:t>ΠΡΟΦΥΣΙΩΝ</a:t>
            </a:r>
            <a:r>
              <a:rPr lang="el-GR" sz="2600" b="1" dirty="0">
                <a:solidFill>
                  <a:schemeClr val="tx1"/>
                </a:solidFill>
                <a:latin typeface="Arial" pitchFamily="34" charset="0"/>
                <a:cs typeface="Arial" pitchFamily="34" charset="0"/>
              </a:rPr>
              <a:t>, </a:t>
            </a:r>
            <a:r>
              <a:rPr lang="el-GR" sz="2600" b="1" dirty="0">
                <a:solidFill>
                  <a:srgbClr val="FF0000"/>
                </a:solidFill>
                <a:latin typeface="Arial" pitchFamily="34" charset="0"/>
                <a:cs typeface="Arial" pitchFamily="34" charset="0"/>
              </a:rPr>
              <a:t>ΤΡΙΒΗΣ ΣΤΙΣ ΑΥΛΑΚΕΣ ΠΤΕΡΥΓΙΩΝ </a:t>
            </a:r>
            <a:r>
              <a:rPr lang="el-GR" sz="2600" b="1" dirty="0">
                <a:solidFill>
                  <a:schemeClr val="tx1"/>
                </a:solidFill>
                <a:latin typeface="Arial" pitchFamily="34" charset="0"/>
                <a:cs typeface="Arial" pitchFamily="34" charset="0"/>
              </a:rPr>
              <a:t>ΚΑΙ ΤΗΣ </a:t>
            </a:r>
            <a:r>
              <a:rPr lang="el-GR" sz="2600" b="1" dirty="0">
                <a:solidFill>
                  <a:srgbClr val="FF0000"/>
                </a:solidFill>
                <a:latin typeface="Arial" pitchFamily="34" charset="0"/>
                <a:cs typeface="Arial" pitchFamily="34" charset="0"/>
              </a:rPr>
              <a:t>ΕΚΡΟΗΣ</a:t>
            </a:r>
            <a:r>
              <a:rPr lang="el-GR" sz="2600" b="1" dirty="0">
                <a:solidFill>
                  <a:schemeClr val="tx1"/>
                </a:solidFill>
                <a:latin typeface="Arial" pitchFamily="34" charset="0"/>
                <a:cs typeface="Arial" pitchFamily="34" charset="0"/>
              </a:rPr>
              <a:t> ΚΑΙ ΥΠΟΛΟΓΙΖΕΤΑΙ ΑΝ ΠΟΛΛΑΠΛΑΣΙΑΣΟ</a:t>
            </a:r>
            <a:r>
              <a:rPr lang="en-US" sz="2600" b="1" dirty="0">
                <a:solidFill>
                  <a:schemeClr val="tx1"/>
                </a:solidFill>
                <a:latin typeface="Arial" pitchFamily="34" charset="0"/>
                <a:cs typeface="Arial" pitchFamily="34" charset="0"/>
              </a:rPr>
              <a:t>Y</a:t>
            </a:r>
            <a:r>
              <a:rPr lang="el-GR" sz="2600" b="1" dirty="0">
                <a:solidFill>
                  <a:schemeClr val="tx1"/>
                </a:solidFill>
                <a:latin typeface="Arial" pitchFamily="34" charset="0"/>
                <a:cs typeface="Arial" pitchFamily="34" charset="0"/>
              </a:rPr>
              <a:t>ΜΕ ΤΗ ΘΕΩΡΗΤΙΚΗ Ρ</a:t>
            </a:r>
            <a:r>
              <a:rPr lang="el-GR" sz="2600" b="1" baseline="-25000" dirty="0">
                <a:solidFill>
                  <a:schemeClr val="tx1"/>
                </a:solidFill>
                <a:latin typeface="Arial" pitchFamily="34" charset="0"/>
                <a:cs typeface="Arial" pitchFamily="34" charset="0"/>
              </a:rPr>
              <a:t>Θ</a:t>
            </a:r>
            <a:r>
              <a:rPr lang="el-GR" sz="2600" b="1" dirty="0">
                <a:solidFill>
                  <a:schemeClr val="tx1"/>
                </a:solidFill>
                <a:latin typeface="Arial" pitchFamily="34" charset="0"/>
                <a:cs typeface="Arial" pitchFamily="34" charset="0"/>
              </a:rPr>
              <a:t> ΜΕ ΤΟΝ ΠΕΡΙΦΕΡΕΙΑΚΟ ΒΑΘΜΟ ΑΠΟΔΟΣΕΩΣ:</a:t>
            </a:r>
          </a:p>
          <a:p>
            <a:r>
              <a:rPr lang="el-GR" sz="2600" b="1" dirty="0">
                <a:solidFill>
                  <a:srgbClr val="FF0000"/>
                </a:solidFill>
                <a:latin typeface="Arial" pitchFamily="34" charset="0"/>
                <a:cs typeface="Arial" pitchFamily="34" charset="0"/>
              </a:rPr>
              <a:t>Ρ</a:t>
            </a:r>
            <a:r>
              <a:rPr lang="en-US" sz="1600" b="1" dirty="0">
                <a:solidFill>
                  <a:srgbClr val="FF0000"/>
                </a:solidFill>
                <a:latin typeface="Arial" pitchFamily="34" charset="0"/>
                <a:cs typeface="Arial" pitchFamily="34" charset="0"/>
              </a:rPr>
              <a:t>u</a:t>
            </a:r>
            <a:r>
              <a:rPr lang="el-GR" sz="2600" b="1" dirty="0">
                <a:solidFill>
                  <a:srgbClr val="FF0000"/>
                </a:solidFill>
                <a:latin typeface="Arial" pitchFamily="34" charset="0"/>
                <a:cs typeface="Arial" pitchFamily="34" charset="0"/>
              </a:rPr>
              <a:t>= Ρ</a:t>
            </a:r>
            <a:r>
              <a:rPr lang="el-GR" sz="1600" b="1" dirty="0">
                <a:solidFill>
                  <a:srgbClr val="FF0000"/>
                </a:solidFill>
                <a:latin typeface="Arial" pitchFamily="34" charset="0"/>
                <a:cs typeface="Arial" pitchFamily="34" charset="0"/>
              </a:rPr>
              <a:t>θ</a:t>
            </a:r>
            <a:r>
              <a:rPr lang="en-US" sz="1600" b="1" dirty="0">
                <a:solidFill>
                  <a:srgbClr val="FF0000"/>
                </a:solidFill>
                <a:latin typeface="Arial" pitchFamily="34" charset="0"/>
                <a:cs typeface="Arial" pitchFamily="34" charset="0"/>
              </a:rPr>
              <a:t> </a:t>
            </a:r>
            <a:r>
              <a:rPr lang="el-GR" sz="2600" b="1" dirty="0">
                <a:solidFill>
                  <a:srgbClr val="FF0000"/>
                </a:solidFill>
                <a:latin typeface="Arial" pitchFamily="34" charset="0"/>
                <a:cs typeface="Arial" pitchFamily="34" charset="0"/>
              </a:rPr>
              <a:t>·η</a:t>
            </a:r>
            <a:r>
              <a:rPr lang="en-US" sz="1600" b="1" dirty="0">
                <a:solidFill>
                  <a:srgbClr val="FF0000"/>
                </a:solidFill>
                <a:latin typeface="Arial" pitchFamily="34" charset="0"/>
                <a:cs typeface="Arial" pitchFamily="34" charset="0"/>
              </a:rPr>
              <a:t>u</a:t>
            </a:r>
            <a:r>
              <a:rPr lang="el-GR" sz="2600" b="1" baseline="-25000" dirty="0">
                <a:solidFill>
                  <a:srgbClr val="FF0000"/>
                </a:solidFill>
                <a:latin typeface="Arial" pitchFamily="34" charset="0"/>
                <a:cs typeface="Arial" pitchFamily="34" charset="0"/>
              </a:rPr>
              <a:t> </a:t>
            </a:r>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dirty="0">
                <a:solidFill>
                  <a:srgbClr val="FFFF00"/>
                </a:solidFill>
                <a:latin typeface="Arial" pitchFamily="34" charset="0"/>
                <a:cs typeface="Arial" pitchFamily="34" charset="0"/>
              </a:rPr>
              <a:t> </a:t>
            </a:r>
            <a:r>
              <a:rPr lang="el-GR" sz="3200" b="1" u="sng" dirty="0">
                <a:solidFill>
                  <a:srgbClr val="FFFF00"/>
                </a:solidFill>
                <a:latin typeface="Arial" pitchFamily="34" charset="0"/>
                <a:cs typeface="Arial" pitchFamily="34" charset="0"/>
              </a:rPr>
              <a:t>ΠΕΡΙΦΕΡΕΙΑΚΗ ΙΣΧΥΣ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62500" lnSpcReduction="20000"/>
          </a:bodyPr>
          <a:lstStyle/>
          <a:p>
            <a:pPr algn="l">
              <a:lnSpc>
                <a:spcPct val="120000"/>
              </a:lnSpc>
              <a:spcBef>
                <a:spcPts val="600"/>
              </a:spcBef>
            </a:pPr>
            <a:endParaRPr lang="el-GR" sz="3700" b="1" dirty="0">
              <a:solidFill>
                <a:schemeClr val="tx1"/>
              </a:solidFill>
              <a:latin typeface="Arial Black" pitchFamily="34" charset="0"/>
            </a:endParaRPr>
          </a:p>
          <a:p>
            <a:pPr algn="l">
              <a:lnSpc>
                <a:spcPct val="120000"/>
              </a:lnSpc>
              <a:spcBef>
                <a:spcPts val="600"/>
              </a:spcBef>
            </a:pPr>
            <a:endParaRPr lang="el-GR" sz="3700" b="1" dirty="0">
              <a:solidFill>
                <a:schemeClr val="tx1"/>
              </a:solidFill>
              <a:latin typeface="Arial Black" pitchFamily="34" charset="0"/>
            </a:endParaRPr>
          </a:p>
          <a:p>
            <a:pPr algn="l">
              <a:lnSpc>
                <a:spcPct val="120000"/>
              </a:lnSpc>
              <a:spcBef>
                <a:spcPts val="600"/>
              </a:spcBef>
            </a:pPr>
            <a:r>
              <a:rPr lang="el-GR" sz="3700" b="1" dirty="0">
                <a:solidFill>
                  <a:schemeClr val="tx1"/>
                </a:solidFill>
                <a:latin typeface="Arial Black" pitchFamily="34" charset="0"/>
              </a:rPr>
              <a:t>ΟΠΩΣ ΓΝΩΡΙΖΟΜΕ ΑΠΟ ΤΗ ΘΕΡΜΟΔΥΝΑΜΙΚΗ ΤΟ </a:t>
            </a:r>
            <a:r>
              <a:rPr lang="el-GR" sz="3700" b="1" dirty="0">
                <a:solidFill>
                  <a:srgbClr val="FF0000"/>
                </a:solidFill>
                <a:latin typeface="Arial Black" pitchFamily="34" charset="0"/>
              </a:rPr>
              <a:t>ΕΡΓΟ</a:t>
            </a:r>
            <a:r>
              <a:rPr lang="el-GR" sz="3700" b="1" dirty="0">
                <a:solidFill>
                  <a:schemeClr val="tx1"/>
                </a:solidFill>
                <a:latin typeface="Arial Black" pitchFamily="34" charset="0"/>
              </a:rPr>
              <a:t> ΤΟΥ ΑΤΜΟΥ ΜΕΣΑ ΣΕ ΜΙΑ ΑΤΜΟΜΗΧΑΝΗ ΕΙΝΑΙ ΓΕΝΙΚΑ ΠΕΡΙΣΣΟΤΕΡΟ ΚΑΙ Η ΑΠΟΔΟΣΗ ΤΗΣ ΑΝΤΙΣΤΟΙΧΑ ΜΕΓΑΛΥΤΕΡΗ </a:t>
            </a:r>
            <a:r>
              <a:rPr lang="el-GR" sz="3700" b="1" dirty="0">
                <a:solidFill>
                  <a:srgbClr val="FF0000"/>
                </a:solidFill>
                <a:latin typeface="Arial Black" pitchFamily="34" charset="0"/>
              </a:rPr>
              <a:t>ΟΣΟ ΜΕΓΑΛΥΤΕΡΗ ΕΙΝΑΙ Η ΘΕΡΜΟΚΡΑΣΙΑ ΤΟΥ ΑΤΜΟΥ ΠΟΥ ΕΙΣΕΡΧΕΤΑΙ ΣΤΟ ΣΤΡΟΒΙΛΟ ΚΑΙ ΟΣΟ ΜΙΚΡΟΤΕΡΗ Η ΘΕΡΜΟΚΡΑΣΙΑ ΣΥΜΠΥΚΝΩΣΕΩΣ ΤΩΝ ΕΞΑΤΜΙΣΕΩΝ ΣΤΟ ΨΥΓΕΙΟ</a:t>
            </a:r>
            <a:r>
              <a:rPr lang="el-GR" sz="3700" b="1" dirty="0">
                <a:solidFill>
                  <a:schemeClr val="tx1"/>
                </a:solidFill>
                <a:latin typeface="Arial Black" pitchFamily="34" charset="0"/>
              </a:rPr>
              <a:t>.</a:t>
            </a:r>
          </a:p>
          <a:p>
            <a:pPr algn="l">
              <a:lnSpc>
                <a:spcPct val="120000"/>
              </a:lnSpc>
              <a:spcBef>
                <a:spcPts val="600"/>
              </a:spcBef>
            </a:pPr>
            <a:r>
              <a:rPr lang="el-GR" sz="2400" b="1" dirty="0">
                <a:solidFill>
                  <a:schemeClr val="tx1"/>
                </a:solidFill>
                <a:latin typeface="Arial Black" pitchFamily="34" charset="0"/>
              </a:rPr>
              <a:t> </a:t>
            </a:r>
          </a:p>
          <a:p>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 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8784976" cy="5544616"/>
          </a:xfrm>
          <a:solidFill>
            <a:schemeClr val="bg1"/>
          </a:solidFill>
        </p:spPr>
        <p:txBody>
          <a:bodyPr>
            <a:noAutofit/>
          </a:bodyPr>
          <a:lstStyle/>
          <a:p>
            <a:pPr lvl="0" algn="l">
              <a:buClr>
                <a:srgbClr val="FF0000"/>
              </a:buClr>
            </a:pPr>
            <a:r>
              <a:rPr lang="el-GR" sz="2800" b="1" u="sng" dirty="0">
                <a:solidFill>
                  <a:srgbClr val="FF0000"/>
                </a:solidFill>
                <a:latin typeface="Arial" pitchFamily="34" charset="0"/>
                <a:cs typeface="Arial" pitchFamily="34" charset="0"/>
              </a:rPr>
              <a:t>ΕΣΩΤΕΡΙΚΗ η ΕΝΔΕΙΚΤΙΚΗ ΙΣΧΥΣ Ρ</a:t>
            </a:r>
            <a:r>
              <a:rPr lang="el-GR" sz="1800" b="1" u="sng" dirty="0">
                <a:solidFill>
                  <a:srgbClr val="FF0000"/>
                </a:solidFill>
                <a:latin typeface="Arial" pitchFamily="34" charset="0"/>
                <a:cs typeface="Arial" pitchFamily="34" charset="0"/>
              </a:rPr>
              <a:t>ε</a:t>
            </a:r>
            <a:r>
              <a:rPr lang="en-US" sz="2000" b="1" u="sng" dirty="0">
                <a:solidFill>
                  <a:srgbClr val="FF0000"/>
                </a:solidFill>
                <a:latin typeface="Arial" pitchFamily="34" charset="0"/>
                <a:cs typeface="Arial" pitchFamily="34" charset="0"/>
              </a:rPr>
              <a:t>:</a:t>
            </a:r>
          </a:p>
          <a:p>
            <a:pPr lvl="0" algn="l">
              <a:buClr>
                <a:srgbClr val="FF0000"/>
              </a:buClr>
            </a:pPr>
            <a:r>
              <a:rPr lang="el-GR" sz="2000" b="1" dirty="0">
                <a:solidFill>
                  <a:schemeClr val="tx1"/>
                </a:solidFill>
                <a:latin typeface="Arial" pitchFamily="34" charset="0"/>
                <a:cs typeface="Arial" pitchFamily="34" charset="0"/>
              </a:rPr>
              <a:t>ΕΙΝΑΙ Η ΙΣΧΥΣ ΠΟΥ ΑΠΟΔΙΔΕΤΑΙ ΑΠΟ ΤΙΣ ΠΤΕΡΥΓΩΣΕΙΣ ΣΤΟΝ ΑΞΟΝΑ ΤΟΥ ΣΤΡΟΦΕΙΟΥ, ΑΝΤΙΣΤΟΙΧΕΙ ΣΤΟ ΕΣΩΤΕΡΙΚΟ ΕΡΓΟ </a:t>
            </a:r>
            <a:r>
              <a:rPr lang="en-US" sz="2000" b="1" dirty="0">
                <a:solidFill>
                  <a:schemeClr val="tx1"/>
                </a:solidFill>
                <a:latin typeface="Arial" pitchFamily="34" charset="0"/>
                <a:cs typeface="Arial" pitchFamily="34" charset="0"/>
              </a:rPr>
              <a:t>L</a:t>
            </a:r>
            <a:r>
              <a:rPr lang="el-GR" sz="2000" b="1" dirty="0">
                <a:solidFill>
                  <a:schemeClr val="tx1"/>
                </a:solidFill>
                <a:latin typeface="Arial" pitchFamily="34" charset="0"/>
                <a:cs typeface="Arial" pitchFamily="34" charset="0"/>
              </a:rPr>
              <a:t>ε ΚΑΙ ΠΡΟΚΥΠΤΕΙ ΑΠΟ ΤΗΝ </a:t>
            </a:r>
            <a:r>
              <a:rPr lang="el-GR" sz="2000" b="1" u="sng" dirty="0">
                <a:solidFill>
                  <a:srgbClr val="7030A0"/>
                </a:solidFill>
                <a:latin typeface="Arial" pitchFamily="34" charset="0"/>
                <a:cs typeface="Arial" pitchFamily="34" charset="0"/>
              </a:rPr>
              <a:t>ΠΕΡΙΦΕΡΕΙΑΚΗ</a:t>
            </a:r>
            <a:r>
              <a:rPr lang="el-GR" sz="2000" b="1" dirty="0">
                <a:solidFill>
                  <a:schemeClr val="tx1"/>
                </a:solidFill>
                <a:latin typeface="Arial" pitchFamily="34" charset="0"/>
                <a:cs typeface="Arial" pitchFamily="34" charset="0"/>
              </a:rPr>
              <a:t>, ΑΝ ΑΠΟ ΑΥΤΗΝ ΑΦΑΙΡΕΣΟΥΜΕ ΤΗΝ ΙΣΧΥ ΠΟΥ ΑΝΤΙΣΤΟΙΧΕΙ ΣΤΙΣ ΑΠΩΛΕΙΕΣ </a:t>
            </a:r>
            <a:r>
              <a:rPr lang="el-GR" sz="2000" b="1" dirty="0">
                <a:solidFill>
                  <a:srgbClr val="FF0000"/>
                </a:solidFill>
                <a:latin typeface="Arial" pitchFamily="34" charset="0"/>
                <a:cs typeface="Arial" pitchFamily="34" charset="0"/>
              </a:rPr>
              <a:t>ΑΝΕΜΙΣΜΟΥ</a:t>
            </a:r>
            <a:r>
              <a:rPr lang="el-GR" sz="2000" b="1" dirty="0">
                <a:solidFill>
                  <a:schemeClr val="tx1"/>
                </a:solidFill>
                <a:latin typeface="Arial" pitchFamily="34" charset="0"/>
                <a:cs typeface="Arial" pitchFamily="34" charset="0"/>
              </a:rPr>
              <a:t> ΚΑΙ </a:t>
            </a:r>
            <a:r>
              <a:rPr lang="el-GR" sz="2000" b="1" dirty="0">
                <a:solidFill>
                  <a:srgbClr val="FF0000"/>
                </a:solidFill>
                <a:latin typeface="Arial" pitchFamily="34" charset="0"/>
                <a:cs typeface="Arial" pitchFamily="34" charset="0"/>
              </a:rPr>
              <a:t>ΔΙΑΚΕΝΩΝ </a:t>
            </a:r>
            <a:r>
              <a:rPr lang="el-GR" sz="2000" b="1" dirty="0">
                <a:solidFill>
                  <a:schemeClr val="tx1"/>
                </a:solidFill>
                <a:latin typeface="Arial" pitchFamily="34" charset="0"/>
                <a:cs typeface="Arial" pitchFamily="34" charset="0"/>
              </a:rPr>
              <a:t>ΤΩΝ ΠΤΕΡΥΓΩΣΕΩΝ </a:t>
            </a:r>
            <a:r>
              <a:rPr lang="el-GR" sz="2000" b="1" u="sng" dirty="0">
                <a:solidFill>
                  <a:srgbClr val="7030A0"/>
                </a:solidFill>
                <a:latin typeface="Arial" pitchFamily="34" charset="0"/>
                <a:cs typeface="Arial" pitchFamily="34" charset="0"/>
              </a:rPr>
              <a:t>ΔΕΝ ΑΦΑΙΡΟΥΜΕ </a:t>
            </a:r>
            <a:r>
              <a:rPr lang="el-GR" sz="2000" b="1" dirty="0">
                <a:solidFill>
                  <a:schemeClr val="tx1"/>
                </a:solidFill>
                <a:latin typeface="Arial" pitchFamily="34" charset="0"/>
                <a:cs typeface="Arial" pitchFamily="34" charset="0"/>
              </a:rPr>
              <a:t>ΤΙΣ ΑΠΩΛΕΙΕΣ ΤΩΝ </a:t>
            </a:r>
            <a:r>
              <a:rPr lang="el-GR" sz="2000" b="1" dirty="0">
                <a:solidFill>
                  <a:srgbClr val="7030A0"/>
                </a:solidFill>
                <a:latin typeface="Arial" pitchFamily="34" charset="0"/>
                <a:cs typeface="Arial" pitchFamily="34" charset="0"/>
              </a:rPr>
              <a:t>ΕΞΩΤΕΡΙΚΩΝ ΣΥΣΚΕΥΩΝ ΣΤΕΓΑΝΟΤΗΤΑΣ</a:t>
            </a:r>
            <a:r>
              <a:rPr lang="el-GR" sz="2000" b="1" dirty="0">
                <a:solidFill>
                  <a:schemeClr val="tx1"/>
                </a:solidFill>
                <a:latin typeface="Arial" pitchFamily="34" charset="0"/>
                <a:cs typeface="Arial" pitchFamily="34" charset="0"/>
              </a:rPr>
              <a:t>,</a:t>
            </a:r>
            <a:r>
              <a:rPr lang="el-GR"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ΤΙΣ</a:t>
            </a:r>
            <a:r>
              <a:rPr lang="el-GR" sz="2000" b="1" dirty="0">
                <a:solidFill>
                  <a:srgbClr val="FF0000"/>
                </a:solidFill>
                <a:latin typeface="Arial" pitchFamily="34" charset="0"/>
                <a:cs typeface="Arial" pitchFamily="34" charset="0"/>
              </a:rPr>
              <a:t> </a:t>
            </a:r>
            <a:r>
              <a:rPr lang="el-GR" sz="2000" b="1" dirty="0">
                <a:solidFill>
                  <a:srgbClr val="7030A0"/>
                </a:solidFill>
                <a:latin typeface="Arial" pitchFamily="34" charset="0"/>
                <a:cs typeface="Arial" pitchFamily="34" charset="0"/>
              </a:rPr>
              <a:t>ΜΗΧΑΝΙΚΕΣ ΑΠΩΛΕΙΕΣ </a:t>
            </a:r>
            <a:r>
              <a:rPr lang="el-GR" sz="2000" b="1" dirty="0">
                <a:solidFill>
                  <a:schemeClr val="tx1"/>
                </a:solidFill>
                <a:latin typeface="Arial" pitchFamily="34" charset="0"/>
                <a:cs typeface="Arial" pitchFamily="34" charset="0"/>
              </a:rPr>
              <a:t>ΚΑΙ ΤΙΣ </a:t>
            </a:r>
            <a:r>
              <a:rPr lang="el-GR" sz="2000" b="1" dirty="0">
                <a:solidFill>
                  <a:srgbClr val="7030A0"/>
                </a:solidFill>
                <a:latin typeface="Arial" pitchFamily="34" charset="0"/>
                <a:cs typeface="Arial" pitchFamily="34" charset="0"/>
              </a:rPr>
              <a:t>ΑΠΩΛΕΙΕΣ ΑΚΤΙΝΟΒΟΛΙΑΣ</a:t>
            </a:r>
            <a:r>
              <a:rPr lang="el-GR" sz="2000" b="1" dirty="0">
                <a:solidFill>
                  <a:schemeClr val="tx1"/>
                </a:solidFill>
                <a:latin typeface="Arial" pitchFamily="34" charset="0"/>
                <a:cs typeface="Arial" pitchFamily="34" charset="0"/>
              </a:rPr>
              <a:t>.</a:t>
            </a:r>
          </a:p>
          <a:p>
            <a:pPr algn="l"/>
            <a:r>
              <a:rPr lang="el-GR" sz="2000" b="1" dirty="0">
                <a:solidFill>
                  <a:schemeClr val="tx1"/>
                </a:solidFill>
                <a:latin typeface="Arial" pitchFamily="34" charset="0"/>
                <a:cs typeface="Arial" pitchFamily="34" charset="0"/>
              </a:rPr>
              <a:t>Η ΕΣΩΤΕΡΙΚΗ ΙΣΧΥΣ ΑΝΤΙΣΤΟΙΧΕΙ ΠΡΟΣ ΤΗΝ ΕΝΔΕΙΚΤΙΚΗ ΙΠΠΟΔΥΝΑΜΗ ΤΩΝ ΠΑΛΙΝΔΡΟΜΙΚΩΝ ΜΗΧΑΝΩΝ. ΕΠΕΙΔΗ ΔΕΝ ΥΠΑΡΧΕΙ ΚΑΤΑΛΛΗΛΟ ΟΡΓΑΝΟ ΜΕΤΡΗΣΕΩΣ ΓΙΑ ΤΟΥΣ ΑΤΜΟΣΤΡΟΒΙΛΟΥΣ, ΟΠΩΣ Ο ΔΥΝΑΜΟΔΕΙΚΤΗΣ ΓΙΑ ΤΙΣ ΠΑΛΙΝΔΡΟΜΙΚΕΣ ΜΗΧΑΝΕΣ, Η Ρ</a:t>
            </a:r>
            <a:r>
              <a:rPr lang="el-GR" sz="2000" b="1" baseline="-25000" dirty="0">
                <a:solidFill>
                  <a:schemeClr val="tx1"/>
                </a:solidFill>
                <a:latin typeface="Arial" pitchFamily="34" charset="0"/>
                <a:cs typeface="Arial" pitchFamily="34" charset="0"/>
              </a:rPr>
              <a:t>ε</a:t>
            </a:r>
            <a:r>
              <a:rPr lang="el-GR" sz="2000" b="1" dirty="0">
                <a:solidFill>
                  <a:schemeClr val="tx1"/>
                </a:solidFill>
                <a:latin typeface="Arial" pitchFamily="34" charset="0"/>
                <a:cs typeface="Arial" pitchFamily="34" charset="0"/>
              </a:rPr>
              <a:t> ΠΡΟΣΔΙΟΡΙΖΕΤΑΙ ΩΣ ΓΙΝΟΜΕΝΟ ΤΗΣ ΘΕΩΡΗΤΙΚΗΣ ΙΣΧΥΟΣ ΕΠΙ ΤΟΝ ΕΣΩΤΕΡΙΚΟ ΒΑΘΜΟ ΑΠΟΔΟΣΕΩΣ η</a:t>
            </a:r>
            <a:r>
              <a:rPr lang="el-GR" sz="2000" b="1" baseline="-25000" dirty="0">
                <a:solidFill>
                  <a:schemeClr val="tx1"/>
                </a:solidFill>
                <a:latin typeface="Arial" pitchFamily="34" charset="0"/>
                <a:cs typeface="Arial" pitchFamily="34" charset="0"/>
              </a:rPr>
              <a:t>ε</a:t>
            </a:r>
            <a:r>
              <a:rPr lang="el-GR" sz="2000" b="1" dirty="0">
                <a:solidFill>
                  <a:schemeClr val="tx1"/>
                </a:solidFill>
                <a:latin typeface="Arial" pitchFamily="34" charset="0"/>
                <a:cs typeface="Arial" pitchFamily="34" charset="0"/>
              </a:rPr>
              <a:t> ΜΕ ΤΟΝ ΤΥΠΟ:</a:t>
            </a:r>
          </a:p>
          <a:p>
            <a:pPr algn="l"/>
            <a:r>
              <a:rPr lang="el-GR" sz="2000" b="1" baseline="30000" dirty="0">
                <a:solidFill>
                  <a:schemeClr val="tx1"/>
                </a:solidFill>
                <a:latin typeface="Arial" pitchFamily="34" charset="0"/>
                <a:cs typeface="Arial" pitchFamily="34" charset="0"/>
              </a:rPr>
              <a:t>                                                                         </a:t>
            </a:r>
            <a:r>
              <a:rPr lang="el-GR" b="1" dirty="0">
                <a:solidFill>
                  <a:srgbClr val="FF0000"/>
                </a:solidFill>
                <a:latin typeface="Arial" pitchFamily="34" charset="0"/>
                <a:cs typeface="Arial" pitchFamily="34" charset="0"/>
              </a:rPr>
              <a:t>Ρ</a:t>
            </a:r>
            <a:r>
              <a:rPr lang="el-GR" b="1" baseline="-25000" dirty="0">
                <a:solidFill>
                  <a:srgbClr val="FF0000"/>
                </a:solidFill>
                <a:latin typeface="Arial" pitchFamily="34" charset="0"/>
                <a:cs typeface="Arial" pitchFamily="34" charset="0"/>
              </a:rPr>
              <a:t>ε</a:t>
            </a:r>
            <a:r>
              <a:rPr lang="el-GR" b="1" dirty="0">
                <a:solidFill>
                  <a:srgbClr val="FF0000"/>
                </a:solidFill>
                <a:latin typeface="Arial" pitchFamily="34" charset="0"/>
                <a:cs typeface="Arial" pitchFamily="34" charset="0"/>
              </a:rPr>
              <a:t> = Ρ</a:t>
            </a:r>
            <a:r>
              <a:rPr lang="el-GR" b="1" baseline="-25000" dirty="0">
                <a:solidFill>
                  <a:srgbClr val="FF0000"/>
                </a:solidFill>
                <a:latin typeface="Arial" pitchFamily="34" charset="0"/>
                <a:cs typeface="Arial" pitchFamily="34" charset="0"/>
              </a:rPr>
              <a:t>θ</a:t>
            </a:r>
            <a:r>
              <a:rPr lang="el-GR" b="1" dirty="0">
                <a:solidFill>
                  <a:srgbClr val="FF0000"/>
                </a:solidFill>
                <a:latin typeface="Arial" pitchFamily="34" charset="0"/>
                <a:cs typeface="Arial" pitchFamily="34" charset="0"/>
              </a:rPr>
              <a:t> · η</a:t>
            </a:r>
            <a:r>
              <a:rPr lang="el-GR" b="1" baseline="-25000" dirty="0">
                <a:solidFill>
                  <a:srgbClr val="FF0000"/>
                </a:solidFill>
                <a:latin typeface="Arial" pitchFamily="34" charset="0"/>
                <a:cs typeface="Arial" pitchFamily="34" charset="0"/>
              </a:rPr>
              <a:t>ε</a:t>
            </a:r>
            <a:endParaRPr lang="el-GR" b="1" dirty="0">
              <a:solidFill>
                <a:srgbClr val="FF0000"/>
              </a:solidFill>
              <a:latin typeface="Arial" pitchFamily="34" charset="0"/>
              <a:cs typeface="Arial" pitchFamily="34" charset="0"/>
            </a:endParaRPr>
          </a:p>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400" b="1" dirty="0">
                <a:solidFill>
                  <a:srgbClr val="FFFF00"/>
                </a:solidFill>
                <a:latin typeface="Arial" pitchFamily="34" charset="0"/>
                <a:cs typeface="Arial" pitchFamily="34" charset="0"/>
              </a:rPr>
              <a:t> </a:t>
            </a:r>
            <a:r>
              <a:rPr lang="el-GR" sz="3200" b="1" u="sng" dirty="0">
                <a:solidFill>
                  <a:srgbClr val="FFFF00"/>
                </a:solidFill>
                <a:latin typeface="Arial" pitchFamily="34" charset="0"/>
                <a:cs typeface="Arial" pitchFamily="34" charset="0"/>
              </a:rPr>
              <a:t>ΕΣΩΤΕΡΙΚΗ Η ΕΝΔΕΙΚΤΙΚΗ ΙΣΧΥΣ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a:solidFill>
                  <a:srgbClr val="FF0000"/>
                </a:solidFill>
                <a:latin typeface="Arial" pitchFamily="34" charset="0"/>
                <a:cs typeface="Arial" pitchFamily="34" charset="0"/>
              </a:rPr>
              <a:t>ΠΡΑΓΜΑΤΙΚΗ ΙΣΧΥΣ Ρ</a:t>
            </a:r>
            <a:r>
              <a:rPr lang="el-GR" sz="1800" b="1" u="sng" dirty="0">
                <a:solidFill>
                  <a:srgbClr val="FF0000"/>
                </a:solidFill>
                <a:latin typeface="Arial" pitchFamily="34" charset="0"/>
                <a:cs typeface="Arial" pitchFamily="34" charset="0"/>
              </a:rPr>
              <a:t>π</a:t>
            </a:r>
            <a:r>
              <a:rPr lang="en-US" sz="2000" b="1" u="sng" dirty="0">
                <a:solidFill>
                  <a:srgbClr val="FF0000"/>
                </a:solidFill>
                <a:latin typeface="Arial" pitchFamily="34" charset="0"/>
                <a:cs typeface="Arial" pitchFamily="34" charset="0"/>
              </a:rPr>
              <a:t>:</a:t>
            </a:r>
          </a:p>
          <a:p>
            <a:pPr algn="l"/>
            <a:r>
              <a:rPr lang="el-GR" sz="2600" b="1" dirty="0">
                <a:solidFill>
                  <a:schemeClr val="tx1"/>
                </a:solidFill>
                <a:latin typeface="Arial" pitchFamily="34" charset="0"/>
                <a:cs typeface="Arial" pitchFamily="34" charset="0"/>
              </a:rPr>
              <a:t>ΚΑΛΕΙΤΑΙ ΚΑΙ </a:t>
            </a:r>
            <a:r>
              <a:rPr lang="el-GR" sz="2600" b="1" dirty="0">
                <a:solidFill>
                  <a:srgbClr val="FF0000"/>
                </a:solidFill>
                <a:latin typeface="Arial" pitchFamily="34" charset="0"/>
                <a:cs typeface="Arial" pitchFamily="34" charset="0"/>
              </a:rPr>
              <a:t>ΩΦΕΛΙΜΗ ΙΣΧΥΣ</a:t>
            </a:r>
            <a:r>
              <a:rPr lang="el-GR" sz="2600" b="1" dirty="0">
                <a:solidFill>
                  <a:schemeClr val="tx1"/>
                </a:solidFill>
                <a:latin typeface="Arial" pitchFamily="34" charset="0"/>
                <a:cs typeface="Arial" pitchFamily="34" charset="0"/>
              </a:rPr>
              <a:t>, ΑΝΤΙΣΤΟΙΧΕΙ ΣΤΟ </a:t>
            </a:r>
            <a:r>
              <a:rPr lang="el-GR" sz="2600" b="1" dirty="0">
                <a:solidFill>
                  <a:srgbClr val="FF0000"/>
                </a:solidFill>
                <a:latin typeface="Arial" pitchFamily="34" charset="0"/>
                <a:cs typeface="Arial" pitchFamily="34" charset="0"/>
              </a:rPr>
              <a:t>ΠΡΑΓΜΑΤΙΚΟ ΕΡΓΟ </a:t>
            </a:r>
            <a:r>
              <a:rPr lang="el-GR" sz="2600" b="1" dirty="0">
                <a:solidFill>
                  <a:schemeClr val="tx1"/>
                </a:solidFill>
                <a:latin typeface="Arial" pitchFamily="34" charset="0"/>
                <a:cs typeface="Arial" pitchFamily="34" charset="0"/>
              </a:rPr>
              <a:t>ΚΑΙ ΠΡΟΚΥΠΤΕΙ ΑΠΟ ΤΗ </a:t>
            </a:r>
            <a:r>
              <a:rPr lang="el-GR" sz="2600" b="1" u="sng" dirty="0">
                <a:solidFill>
                  <a:srgbClr val="7030A0"/>
                </a:solidFill>
                <a:latin typeface="Arial" pitchFamily="34" charset="0"/>
                <a:cs typeface="Arial" pitchFamily="34" charset="0"/>
              </a:rPr>
              <a:t>ΘΕΩΡΗΤΙΚΗ</a:t>
            </a:r>
            <a:r>
              <a:rPr lang="el-GR" sz="2600" b="1" u="sng" dirty="0">
                <a:solidFill>
                  <a:schemeClr val="tx1"/>
                </a:solidFill>
                <a:latin typeface="Arial" pitchFamily="34" charset="0"/>
                <a:cs typeface="Arial" pitchFamily="34" charset="0"/>
              </a:rPr>
              <a:t>, </a:t>
            </a:r>
            <a:r>
              <a:rPr lang="el-GR" sz="2600" b="1" u="sng" dirty="0">
                <a:solidFill>
                  <a:srgbClr val="7030A0"/>
                </a:solidFill>
                <a:latin typeface="Arial" pitchFamily="34" charset="0"/>
                <a:cs typeface="Arial" pitchFamily="34" charset="0"/>
              </a:rPr>
              <a:t>ΑΦΟΥ ΑΦΑΙΡΕΘΟΥΝ ΑΠ' ΑΥΤΗΝ ΟΛΕΣ ΓΕΝΙΚΑ ΟΙ ΑΠΩΛΕΙΕΣ ΙΣΧΥΟΣ</a:t>
            </a:r>
            <a:r>
              <a:rPr lang="el-GR" sz="2600" b="1" dirty="0">
                <a:solidFill>
                  <a:schemeClr val="tx1"/>
                </a:solidFill>
                <a:latin typeface="Arial" pitchFamily="34" charset="0"/>
                <a:cs typeface="Arial" pitchFamily="34" charset="0"/>
              </a:rPr>
              <a:t>. ΠΡΟΚΥΠΤΕΙ ΕΠΙΣΗΣ ΑΠΟ ΤΗΝ ΕΣΩΤΕΡΙΚΗ, ΑΦΟΥ ΑΦΑΙΡΕΘΕΙ ΑΠΟ ΑΥΤΗΝ Η ΙΣΧΥΣ ΠΟΥ ΑΝΤΙΣΤΟΙΧΕΙ ΣΤΙΣ ΜΗΧΑΝΙΚΕΣ ΑΠΩΛΕΙΕΣ, ΤΙΣ ΑΠΩΛΕΙΕΣ ΤΩΝ ΕΞΩΤΕΡΙΚΩΝ ΣΥΣΚΕΥΩΝ ΣΤΕΓΑΝΟΤΗΤΑΣ ΚΑΙ ΤΙΣ ΑΠΩΛΕΙΕΣ ΑΚΤΙΝΟΒΟΛΙΑΣ. ΓΙΑ ΤΗΝ ΠΡΑΓΜΑΤΙΚΗ ΙΣΧΥ ΕΦΑΡΜΟΖΕΤΑΙ Ο ΤΥΠΟΣ:</a:t>
            </a:r>
          </a:p>
          <a:p>
            <a:pPr lvl="0">
              <a:buClr>
                <a:srgbClr val="FF0000"/>
              </a:buClr>
            </a:pPr>
            <a:r>
              <a:rPr lang="el-GR" b="1" dirty="0">
                <a:solidFill>
                  <a:srgbClr val="FF0000"/>
                </a:solidFill>
                <a:latin typeface="Arial" pitchFamily="34" charset="0"/>
                <a:cs typeface="Arial" pitchFamily="34" charset="0"/>
              </a:rPr>
              <a:t>Ρ</a:t>
            </a:r>
            <a:r>
              <a:rPr lang="el-GR" b="1" baseline="-25000" dirty="0">
                <a:solidFill>
                  <a:srgbClr val="FF0000"/>
                </a:solidFill>
                <a:latin typeface="Arial" pitchFamily="34" charset="0"/>
                <a:cs typeface="Arial" pitchFamily="34" charset="0"/>
              </a:rPr>
              <a:t>π</a:t>
            </a:r>
            <a:r>
              <a:rPr lang="el-GR" b="1" dirty="0">
                <a:solidFill>
                  <a:srgbClr val="FF0000"/>
                </a:solidFill>
                <a:latin typeface="Arial" pitchFamily="34" charset="0"/>
                <a:cs typeface="Arial" pitchFamily="34" charset="0"/>
              </a:rPr>
              <a:t> = Ρ</a:t>
            </a:r>
            <a:r>
              <a:rPr lang="el-GR" b="1" baseline="-25000" dirty="0">
                <a:solidFill>
                  <a:srgbClr val="FF0000"/>
                </a:solidFill>
                <a:latin typeface="Arial" pitchFamily="34" charset="0"/>
                <a:cs typeface="Arial" pitchFamily="34" charset="0"/>
              </a:rPr>
              <a:t>ε</a:t>
            </a:r>
            <a:r>
              <a:rPr lang="el-GR" b="1" dirty="0">
                <a:solidFill>
                  <a:srgbClr val="FF0000"/>
                </a:solidFill>
                <a:latin typeface="Arial" pitchFamily="34" charset="0"/>
                <a:cs typeface="Arial" pitchFamily="34" charset="0"/>
              </a:rPr>
              <a:t> · η</a:t>
            </a:r>
            <a:r>
              <a:rPr lang="el-GR" b="1" baseline="-25000" dirty="0">
                <a:solidFill>
                  <a:srgbClr val="FF0000"/>
                </a:solidFill>
                <a:latin typeface="Arial" pitchFamily="34" charset="0"/>
                <a:cs typeface="Arial" pitchFamily="34" charset="0"/>
              </a:rPr>
              <a:t>μ</a:t>
            </a:r>
            <a:endParaRPr lang="el-GR" b="1" dirty="0">
              <a:solidFill>
                <a:srgbClr val="FF0000"/>
              </a:solidFill>
              <a:latin typeface="Arial" pitchFamily="34" charset="0"/>
              <a:cs typeface="Arial" pitchFamily="34" charset="0"/>
            </a:endParaRPr>
          </a:p>
          <a:p>
            <a:br>
              <a:rPr lang="el-GR" sz="2400" dirty="0"/>
            </a:b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rgbClr val="FFFF00"/>
                </a:solidFill>
                <a:latin typeface="Arial" pitchFamily="34" charset="0"/>
                <a:cs typeface="Arial" pitchFamily="34" charset="0"/>
              </a:rPr>
              <a:t>ΠΡΑΓΜΑΤΙΚΗ ΙΣΧΥΣ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a:solidFill>
                  <a:srgbClr val="FF0000"/>
                </a:solidFill>
                <a:latin typeface="Arial" pitchFamily="34" charset="0"/>
                <a:cs typeface="Arial" pitchFamily="34" charset="0"/>
              </a:rPr>
              <a:t>ΠΡΑΓΜΑΤΙΚΗ ΙΣΧΥΣ Ρ</a:t>
            </a:r>
            <a:r>
              <a:rPr lang="el-GR" sz="1800" b="1" u="sng" dirty="0">
                <a:solidFill>
                  <a:srgbClr val="FF0000"/>
                </a:solidFill>
                <a:latin typeface="Arial" pitchFamily="34" charset="0"/>
                <a:cs typeface="Arial" pitchFamily="34" charset="0"/>
              </a:rPr>
              <a:t>π</a:t>
            </a:r>
            <a:r>
              <a:rPr lang="en-US" sz="2000" b="1" u="sng" dirty="0">
                <a:solidFill>
                  <a:srgbClr val="FF0000"/>
                </a:solidFill>
                <a:latin typeface="Arial" pitchFamily="34" charset="0"/>
                <a:cs typeface="Arial" pitchFamily="34" charset="0"/>
              </a:rPr>
              <a:t>:</a:t>
            </a:r>
            <a:endParaRPr lang="el-GR" sz="2000" b="1" u="sng" dirty="0">
              <a:solidFill>
                <a:srgbClr val="FF0000"/>
              </a:solidFill>
              <a:latin typeface="Arial" pitchFamily="34" charset="0"/>
              <a:cs typeface="Arial" pitchFamily="34" charset="0"/>
            </a:endParaRPr>
          </a:p>
          <a:p>
            <a:pPr lvl="0" algn="l">
              <a:buClr>
                <a:srgbClr val="FF0000"/>
              </a:buClr>
            </a:pPr>
            <a:endParaRPr lang="en-US" sz="2000" b="1" u="sng" dirty="0">
              <a:solidFill>
                <a:srgbClr val="FF0000"/>
              </a:solidFill>
              <a:latin typeface="Arial" pitchFamily="34" charset="0"/>
              <a:cs typeface="Arial" pitchFamily="34" charset="0"/>
            </a:endParaRPr>
          </a:p>
          <a:p>
            <a:pPr algn="l"/>
            <a:r>
              <a:rPr lang="el-GR" sz="2600" b="1" dirty="0">
                <a:solidFill>
                  <a:schemeClr val="tx1"/>
                </a:solidFill>
                <a:latin typeface="Arial" pitchFamily="34" charset="0"/>
                <a:cs typeface="Arial" pitchFamily="34" charset="0"/>
              </a:rPr>
              <a:t>ΓΙΑ ΤΗΝ ΠΡΑΓΜΑΤΙΚΗ ΙΣΧΥ ΕΦΑΡΜΟΖΕΤΑΙ Ο ΤΥΠΟΣ:</a:t>
            </a:r>
          </a:p>
          <a:p>
            <a:pPr lvl="0">
              <a:buClr>
                <a:srgbClr val="FF0000"/>
              </a:buClr>
            </a:pPr>
            <a:r>
              <a:rPr lang="el-GR" b="1" dirty="0">
                <a:solidFill>
                  <a:srgbClr val="FF0000"/>
                </a:solidFill>
                <a:latin typeface="Arial" pitchFamily="34" charset="0"/>
                <a:cs typeface="Arial" pitchFamily="34" charset="0"/>
              </a:rPr>
              <a:t>Ρ</a:t>
            </a:r>
            <a:r>
              <a:rPr lang="el-GR" b="1" baseline="-25000" dirty="0">
                <a:solidFill>
                  <a:srgbClr val="FF0000"/>
                </a:solidFill>
                <a:latin typeface="Arial" pitchFamily="34" charset="0"/>
                <a:cs typeface="Arial" pitchFamily="34" charset="0"/>
              </a:rPr>
              <a:t>π</a:t>
            </a:r>
            <a:r>
              <a:rPr lang="el-GR" b="1" dirty="0">
                <a:solidFill>
                  <a:srgbClr val="FF0000"/>
                </a:solidFill>
                <a:latin typeface="Arial" pitchFamily="34" charset="0"/>
                <a:cs typeface="Arial" pitchFamily="34" charset="0"/>
              </a:rPr>
              <a:t> = Ρ</a:t>
            </a:r>
            <a:r>
              <a:rPr lang="el-GR" b="1" baseline="-25000" dirty="0">
                <a:solidFill>
                  <a:srgbClr val="FF0000"/>
                </a:solidFill>
                <a:latin typeface="Arial" pitchFamily="34" charset="0"/>
                <a:cs typeface="Arial" pitchFamily="34" charset="0"/>
              </a:rPr>
              <a:t>ε</a:t>
            </a:r>
            <a:r>
              <a:rPr lang="el-GR" b="1" dirty="0">
                <a:solidFill>
                  <a:srgbClr val="FF0000"/>
                </a:solidFill>
                <a:latin typeface="Arial" pitchFamily="34" charset="0"/>
                <a:cs typeface="Arial" pitchFamily="34" charset="0"/>
              </a:rPr>
              <a:t> · η</a:t>
            </a:r>
            <a:r>
              <a:rPr lang="el-GR" b="1" baseline="-25000" dirty="0">
                <a:solidFill>
                  <a:srgbClr val="FF0000"/>
                </a:solidFill>
                <a:latin typeface="Arial" pitchFamily="34" charset="0"/>
                <a:cs typeface="Arial" pitchFamily="34" charset="0"/>
              </a:rPr>
              <a:t>μ</a:t>
            </a:r>
            <a:endParaRPr lang="el-GR" b="1" dirty="0">
              <a:solidFill>
                <a:srgbClr val="FF0000"/>
              </a:solidFill>
              <a:latin typeface="Arial" pitchFamily="34" charset="0"/>
              <a:cs typeface="Arial" pitchFamily="34" charset="0"/>
            </a:endParaRPr>
          </a:p>
          <a:p>
            <a:pPr algn="l"/>
            <a:br>
              <a:rPr lang="el-GR" sz="2400" dirty="0"/>
            </a:br>
            <a:endParaRPr lang="el-GR" sz="2400" dirty="0"/>
          </a:p>
          <a:p>
            <a:pPr algn="l"/>
            <a:r>
              <a:rPr lang="el-GR" sz="2600" b="1" dirty="0">
                <a:solidFill>
                  <a:schemeClr val="tx1"/>
                </a:solidFill>
                <a:latin typeface="Arial" pitchFamily="34" charset="0"/>
                <a:cs typeface="Arial" pitchFamily="34" charset="0"/>
              </a:rPr>
              <a:t>ΟΠΟΥ η</a:t>
            </a:r>
            <a:r>
              <a:rPr lang="el-GR" sz="2600" b="1" baseline="-25000" dirty="0">
                <a:solidFill>
                  <a:schemeClr val="tx1"/>
                </a:solidFill>
                <a:latin typeface="Arial" pitchFamily="34" charset="0"/>
                <a:cs typeface="Arial" pitchFamily="34" charset="0"/>
              </a:rPr>
              <a:t>μ</a:t>
            </a:r>
            <a:r>
              <a:rPr lang="el-GR" sz="2600" b="1" dirty="0">
                <a:solidFill>
                  <a:schemeClr val="tx1"/>
                </a:solidFill>
                <a:latin typeface="Arial" pitchFamily="34" charset="0"/>
                <a:cs typeface="Arial" pitchFamily="34" charset="0"/>
              </a:rPr>
              <a:t> ΕΙΝΑΙ Ο ΜΗΧΑΝΙΚΟΣ ΒΑΘΜΟΣ ΑΠΟΔΟΣΕΩΣ. ΣΤΗ ΣΥΝΕΧΕΙΑ ΘΑ ΕΙΝΑΙ:</a:t>
            </a:r>
          </a:p>
          <a:p>
            <a:pPr algn="l"/>
            <a:endParaRPr lang="el-GR" sz="2600" b="1" baseline="30000" dirty="0">
              <a:solidFill>
                <a:schemeClr val="tx1"/>
              </a:solidFill>
              <a:latin typeface="Arial" pitchFamily="34" charset="0"/>
              <a:cs typeface="Arial" pitchFamily="34" charset="0"/>
            </a:endParaRPr>
          </a:p>
          <a:p>
            <a:r>
              <a:rPr lang="el-GR" b="1" dirty="0">
                <a:solidFill>
                  <a:srgbClr val="FF0000"/>
                </a:solidFill>
                <a:latin typeface="Arial" pitchFamily="34" charset="0"/>
                <a:cs typeface="Arial" pitchFamily="34" charset="0"/>
              </a:rPr>
              <a:t>Ρ</a:t>
            </a:r>
            <a:r>
              <a:rPr lang="el-GR" b="1" baseline="-25000" dirty="0">
                <a:solidFill>
                  <a:srgbClr val="FF0000"/>
                </a:solidFill>
                <a:latin typeface="Arial" pitchFamily="34" charset="0"/>
                <a:cs typeface="Arial" pitchFamily="34" charset="0"/>
              </a:rPr>
              <a:t>π</a:t>
            </a:r>
            <a:r>
              <a:rPr lang="el-GR" b="1" dirty="0">
                <a:solidFill>
                  <a:srgbClr val="FF0000"/>
                </a:solidFill>
                <a:latin typeface="Arial" pitchFamily="34" charset="0"/>
                <a:cs typeface="Arial" pitchFamily="34" charset="0"/>
              </a:rPr>
              <a:t> = Ρ</a:t>
            </a:r>
            <a:r>
              <a:rPr lang="el-GR" b="1" baseline="-25000" dirty="0">
                <a:solidFill>
                  <a:srgbClr val="FF0000"/>
                </a:solidFill>
                <a:latin typeface="Arial" pitchFamily="34" charset="0"/>
                <a:cs typeface="Arial" pitchFamily="34" charset="0"/>
              </a:rPr>
              <a:t>θ</a:t>
            </a:r>
            <a:r>
              <a:rPr lang="el-GR" b="1" dirty="0">
                <a:solidFill>
                  <a:srgbClr val="FF0000"/>
                </a:solidFill>
                <a:latin typeface="Arial" pitchFamily="34" charset="0"/>
                <a:cs typeface="Arial" pitchFamily="34" charset="0"/>
              </a:rPr>
              <a:t> · η</a:t>
            </a:r>
            <a:r>
              <a:rPr lang="el-GR" b="1" baseline="-25000" dirty="0">
                <a:solidFill>
                  <a:srgbClr val="FF0000"/>
                </a:solidFill>
                <a:latin typeface="Arial" pitchFamily="34" charset="0"/>
                <a:cs typeface="Arial" pitchFamily="34" charset="0"/>
              </a:rPr>
              <a:t>ε</a:t>
            </a:r>
            <a:r>
              <a:rPr lang="el-GR" b="1" dirty="0">
                <a:solidFill>
                  <a:srgbClr val="FF0000"/>
                </a:solidFill>
                <a:latin typeface="Arial" pitchFamily="34" charset="0"/>
                <a:cs typeface="Arial" pitchFamily="34" charset="0"/>
              </a:rPr>
              <a:t> · η</a:t>
            </a:r>
            <a:r>
              <a:rPr lang="el-GR" b="1" baseline="-25000" dirty="0">
                <a:solidFill>
                  <a:srgbClr val="FF0000"/>
                </a:solidFill>
                <a:latin typeface="Arial" pitchFamily="34" charset="0"/>
                <a:cs typeface="Arial" pitchFamily="34" charset="0"/>
              </a:rPr>
              <a:t>μ</a:t>
            </a:r>
            <a:endParaRPr lang="el-GR" b="1" dirty="0">
              <a:solidFill>
                <a:srgbClr val="FF0000"/>
              </a:solidFill>
              <a:latin typeface="Arial" pitchFamily="34" charset="0"/>
              <a:cs typeface="Arial" pitchFamily="34" charset="0"/>
            </a:endParaRP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pPr lvl="0" algn="l">
              <a:buClr>
                <a:srgbClr val="FF0000"/>
              </a:buClr>
            </a:pPr>
            <a:r>
              <a:rPr lang="el-GR" sz="2800" b="1" u="sng" dirty="0">
                <a:solidFill>
                  <a:srgbClr val="FF0000"/>
                </a:solidFill>
                <a:latin typeface="Arial" pitchFamily="34" charset="0"/>
                <a:cs typeface="Arial" pitchFamily="34" charset="0"/>
              </a:rPr>
              <a:t>ΠΡΑΓΜΑΤΙΚΗ ΙΣΧΥΣ Ρ</a:t>
            </a:r>
            <a:r>
              <a:rPr lang="el-GR" sz="1800" b="1" u="sng" dirty="0">
                <a:solidFill>
                  <a:srgbClr val="FF0000"/>
                </a:solidFill>
                <a:latin typeface="Arial" pitchFamily="34" charset="0"/>
                <a:cs typeface="Arial" pitchFamily="34" charset="0"/>
              </a:rPr>
              <a:t>π</a:t>
            </a:r>
            <a:r>
              <a:rPr lang="en-US" sz="2000" b="1" u="sng" dirty="0">
                <a:solidFill>
                  <a:srgbClr val="FF0000"/>
                </a:solidFill>
                <a:latin typeface="Arial" pitchFamily="34" charset="0"/>
                <a:cs typeface="Arial" pitchFamily="34" charset="0"/>
              </a:rPr>
              <a:t>:</a:t>
            </a:r>
            <a:endParaRPr lang="el-GR" sz="2000" b="1" u="sng" dirty="0">
              <a:solidFill>
                <a:srgbClr val="FF0000"/>
              </a:solidFill>
              <a:latin typeface="Arial" pitchFamily="34" charset="0"/>
              <a:cs typeface="Arial" pitchFamily="34" charset="0"/>
            </a:endParaRPr>
          </a:p>
          <a:p>
            <a:pPr lvl="0" algn="l">
              <a:buClr>
                <a:srgbClr val="FF0000"/>
              </a:buClr>
            </a:pPr>
            <a:endParaRPr lang="en-US" sz="2000" b="1" u="sng" dirty="0">
              <a:solidFill>
                <a:srgbClr val="FF0000"/>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Η ΠΡΑΓΜΑΤΙΚΗ ΙΣΧΥΣ ΜΕΤΡΕΙΤΑΙ ΣΤΗΝ ΑΤΡΑΚΤΟ ΚΑΙ ΥΠΟΛΟΓΙΖΕΤΑΙ ΣΕ ΑΤΡΑΚΤΟΙΠΠΟΥΣ </a:t>
            </a:r>
            <a:r>
              <a:rPr lang="en-US" b="1" dirty="0">
                <a:solidFill>
                  <a:srgbClr val="FF0000"/>
                </a:solidFill>
                <a:latin typeface="Arial" pitchFamily="34" charset="0"/>
                <a:cs typeface="Arial" pitchFamily="34" charset="0"/>
              </a:rPr>
              <a:t>S</a:t>
            </a:r>
            <a:r>
              <a:rPr lang="el-GR" b="1" dirty="0">
                <a:solidFill>
                  <a:srgbClr val="FF0000"/>
                </a:solidFill>
                <a:latin typeface="Arial" pitchFamily="34" charset="0"/>
                <a:cs typeface="Arial" pitchFamily="34" charset="0"/>
              </a:rPr>
              <a:t>ΗΡ </a:t>
            </a:r>
            <a:r>
              <a:rPr lang="el-GR" sz="2800" b="1" dirty="0">
                <a:solidFill>
                  <a:schemeClr val="tx1"/>
                </a:solidFill>
                <a:latin typeface="Arial" pitchFamily="34" charset="0"/>
                <a:cs typeface="Arial" pitchFamily="34" charset="0"/>
              </a:rPr>
              <a:t>(</a:t>
            </a:r>
            <a:r>
              <a:rPr lang="en-US" sz="2800" b="1" dirty="0">
                <a:solidFill>
                  <a:srgbClr val="FF0000"/>
                </a:solidFill>
                <a:latin typeface="Arial" pitchFamily="34" charset="0"/>
                <a:cs typeface="Arial" pitchFamily="34" charset="0"/>
              </a:rPr>
              <a:t>Shaft Horse Power</a:t>
            </a:r>
            <a:r>
              <a:rPr lang="el-GR" sz="2800" b="1" dirty="0">
                <a:solidFill>
                  <a:schemeClr val="tx1"/>
                </a:solidFill>
                <a:latin typeface="Arial" pitchFamily="34" charset="0"/>
                <a:cs typeface="Arial" pitchFamily="34" charset="0"/>
              </a:rPr>
              <a:t>) η </a:t>
            </a:r>
            <a:r>
              <a:rPr lang="en-US" sz="2800" b="1" dirty="0">
                <a:solidFill>
                  <a:srgbClr val="FF0000"/>
                </a:solidFill>
                <a:latin typeface="Arial" pitchFamily="34" charset="0"/>
                <a:cs typeface="Arial" pitchFamily="34" charset="0"/>
              </a:rPr>
              <a:t>kW</a:t>
            </a:r>
            <a:r>
              <a:rPr lang="en-US" sz="2800" b="1" dirty="0">
                <a:solidFill>
                  <a:schemeClr val="tx1"/>
                </a:solidFill>
                <a:latin typeface="Arial" pitchFamily="34" charset="0"/>
                <a:cs typeface="Arial" pitchFamily="34" charset="0"/>
              </a:rPr>
              <a:t> </a:t>
            </a:r>
            <a:r>
              <a:rPr lang="el-GR" sz="2800" b="1" dirty="0">
                <a:solidFill>
                  <a:schemeClr val="tx1"/>
                </a:solidFill>
                <a:latin typeface="Arial" pitchFamily="34" charset="0"/>
                <a:cs typeface="Arial" pitchFamily="34" charset="0"/>
              </a:rPr>
              <a:t>ΑΞΟΝΑ.</a:t>
            </a:r>
          </a:p>
          <a:p>
            <a:pPr algn="l"/>
            <a:r>
              <a:rPr lang="el-GR" sz="2800" b="1" dirty="0">
                <a:solidFill>
                  <a:schemeClr val="tx1"/>
                </a:solidFill>
                <a:latin typeface="Arial" pitchFamily="34" charset="0"/>
                <a:cs typeface="Arial" pitchFamily="34" charset="0"/>
              </a:rPr>
              <a:t>Η ΜΕΤΡΗΣΗ ΓΙΝΕΤΑΙ ΕΙΤΕ ΜΕ </a:t>
            </a:r>
            <a:r>
              <a:rPr lang="el-GR" sz="2800" b="1" u="sng" dirty="0">
                <a:solidFill>
                  <a:schemeClr val="tx1"/>
                </a:solidFill>
                <a:latin typeface="Arial" pitchFamily="34" charset="0"/>
                <a:cs typeface="Arial" pitchFamily="34" charset="0"/>
              </a:rPr>
              <a:t>ΣΤΡΕΨΙΜΕΤΡΟ</a:t>
            </a:r>
            <a:r>
              <a:rPr lang="el-GR" sz="2800" b="1" cap="small" dirty="0">
                <a:solidFill>
                  <a:schemeClr val="tx1"/>
                </a:solidFill>
                <a:latin typeface="Arial" pitchFamily="34" charset="0"/>
                <a:cs typeface="Arial" pitchFamily="34" charset="0"/>
              </a:rPr>
              <a:t> (</a:t>
            </a:r>
            <a:r>
              <a:rPr lang="en-US" sz="2800" b="1" cap="small" dirty="0">
                <a:solidFill>
                  <a:srgbClr val="FF0000"/>
                </a:solidFill>
                <a:latin typeface="Arial" pitchFamily="34" charset="0"/>
                <a:cs typeface="Arial" pitchFamily="34" charset="0"/>
              </a:rPr>
              <a:t>T</a:t>
            </a:r>
            <a:r>
              <a:rPr lang="en-US" sz="2800" b="1" dirty="0">
                <a:solidFill>
                  <a:srgbClr val="FF0000"/>
                </a:solidFill>
                <a:latin typeface="Arial" pitchFamily="34" charset="0"/>
                <a:cs typeface="Arial" pitchFamily="34" charset="0"/>
              </a:rPr>
              <a:t>orsion-meter</a:t>
            </a:r>
            <a:r>
              <a:rPr lang="el-GR" sz="2800" b="1" dirty="0">
                <a:solidFill>
                  <a:schemeClr val="tx1"/>
                </a:solidFill>
                <a:latin typeface="Arial" pitchFamily="34" charset="0"/>
                <a:cs typeface="Arial" pitchFamily="34" charset="0"/>
              </a:rPr>
              <a:t>) ΕΙΤΕ ΜΕ </a:t>
            </a:r>
            <a:r>
              <a:rPr lang="el-GR" sz="2800" b="1" u="sng" dirty="0">
                <a:solidFill>
                  <a:schemeClr val="tx1"/>
                </a:solidFill>
                <a:latin typeface="Arial" pitchFamily="34" charset="0"/>
                <a:cs typeface="Arial" pitchFamily="34" charset="0"/>
              </a:rPr>
              <a:t>ΚΟΙΝΗ</a:t>
            </a:r>
            <a:r>
              <a:rPr lang="el-GR" sz="2800" b="1" dirty="0">
                <a:solidFill>
                  <a:schemeClr val="tx1"/>
                </a:solidFill>
                <a:latin typeface="Arial" pitchFamily="34" charset="0"/>
                <a:cs typeface="Arial" pitchFamily="34" charset="0"/>
              </a:rPr>
              <a:t>(</a:t>
            </a:r>
            <a:r>
              <a:rPr lang="el-GR" sz="2800" b="1" dirty="0">
                <a:solidFill>
                  <a:srgbClr val="FF0000"/>
                </a:solidFill>
                <a:latin typeface="Arial" pitchFamily="34" charset="0"/>
                <a:cs typeface="Arial" pitchFamily="34" charset="0"/>
              </a:rPr>
              <a:t>ΦΡΕΝΟ</a:t>
            </a:r>
            <a:r>
              <a:rPr lang="el-GR" sz="2800" b="1" dirty="0">
                <a:solidFill>
                  <a:schemeClr val="tx1"/>
                </a:solidFill>
                <a:latin typeface="Arial" pitchFamily="34" charset="0"/>
                <a:cs typeface="Arial" pitchFamily="34" charset="0"/>
              </a:rPr>
              <a:t>)</a:t>
            </a:r>
            <a:r>
              <a:rPr lang="el-GR" sz="2800" b="1" u="sng" dirty="0">
                <a:solidFill>
                  <a:schemeClr val="tx1"/>
                </a:solidFill>
                <a:latin typeface="Arial" pitchFamily="34" charset="0"/>
                <a:cs typeface="Arial" pitchFamily="34" charset="0"/>
              </a:rPr>
              <a:t>ΠΕΔΗ</a:t>
            </a:r>
            <a:r>
              <a:rPr lang="el-GR" sz="2800" b="1" dirty="0">
                <a:solidFill>
                  <a:schemeClr val="tx1"/>
                </a:solidFill>
                <a:latin typeface="Arial" pitchFamily="34" charset="0"/>
                <a:cs typeface="Arial" pitchFamily="34" charset="0"/>
              </a:rPr>
              <a:t> η </a:t>
            </a:r>
            <a:r>
              <a:rPr lang="el-GR" sz="2800" b="1" u="sng" dirty="0">
                <a:solidFill>
                  <a:schemeClr val="tx1"/>
                </a:solidFill>
                <a:latin typeface="Arial" pitchFamily="34" charset="0"/>
                <a:cs typeface="Arial" pitchFamily="34" charset="0"/>
              </a:rPr>
              <a:t>ΧΑΛΙΝΩΤΗΡΙΟ</a:t>
            </a:r>
            <a:r>
              <a:rPr lang="el-GR" sz="2800" b="1" dirty="0">
                <a:solidFill>
                  <a:schemeClr val="tx1"/>
                </a:solidFill>
                <a:latin typeface="Arial" pitchFamily="34" charset="0"/>
                <a:cs typeface="Arial" pitchFamily="34" charset="0"/>
              </a:rPr>
              <a:t> ΤΟΥ </a:t>
            </a:r>
            <a:r>
              <a:rPr lang="en-US" sz="2800" b="1" dirty="0">
                <a:solidFill>
                  <a:schemeClr val="tx1"/>
                </a:solidFill>
                <a:latin typeface="Arial" pitchFamily="34" charset="0"/>
                <a:cs typeface="Arial" pitchFamily="34" charset="0"/>
              </a:rPr>
              <a:t>Prony</a:t>
            </a:r>
            <a:r>
              <a:rPr lang="el-GR" sz="2800" b="1" dirty="0">
                <a:solidFill>
                  <a:schemeClr val="tx1"/>
                </a:solidFill>
                <a:latin typeface="Arial" pitchFamily="34" charset="0"/>
                <a:cs typeface="Arial" pitchFamily="34" charset="0"/>
              </a:rPr>
              <a:t>, </a:t>
            </a:r>
            <a:r>
              <a:rPr lang="el-GR" sz="2800" b="1" u="sng" dirty="0">
                <a:solidFill>
                  <a:schemeClr val="tx1"/>
                </a:solidFill>
                <a:latin typeface="Arial" pitchFamily="34" charset="0"/>
                <a:cs typeface="Arial" pitchFamily="34" charset="0"/>
              </a:rPr>
              <a:t>ΥΔΡΑΥΛΙΚΗ</a:t>
            </a:r>
            <a:r>
              <a:rPr lang="el-GR" sz="2800" b="1" dirty="0">
                <a:solidFill>
                  <a:schemeClr val="tx1"/>
                </a:solidFill>
                <a:latin typeface="Arial" pitchFamily="34" charset="0"/>
                <a:cs typeface="Arial" pitchFamily="34" charset="0"/>
              </a:rPr>
              <a:t> ΤΟΥ </a:t>
            </a:r>
            <a:r>
              <a:rPr lang="en-US" sz="2800" b="1" dirty="0">
                <a:solidFill>
                  <a:schemeClr val="tx1"/>
                </a:solidFill>
                <a:latin typeface="Arial" pitchFamily="34" charset="0"/>
                <a:cs typeface="Arial" pitchFamily="34" charset="0"/>
              </a:rPr>
              <a:t>Fottinger</a:t>
            </a:r>
            <a:r>
              <a:rPr lang="el-GR" sz="2800" b="1" dirty="0">
                <a:solidFill>
                  <a:schemeClr val="tx1"/>
                </a:solidFill>
                <a:latin typeface="Arial" pitchFamily="34" charset="0"/>
                <a:cs typeface="Arial" pitchFamily="34" charset="0"/>
              </a:rPr>
              <a:t> η ΚΑΙ ΜΕ </a:t>
            </a:r>
            <a:r>
              <a:rPr lang="el-GR" sz="2800" b="1" u="sng" dirty="0">
                <a:solidFill>
                  <a:schemeClr val="tx1"/>
                </a:solidFill>
                <a:latin typeface="Arial" pitchFamily="34" charset="0"/>
                <a:cs typeface="Arial" pitchFamily="34" charset="0"/>
              </a:rPr>
              <a:t>ΗΛΕΚΤΡΙΚΗ ΔΥΝΑΜΟΠΕΔΗ</a:t>
            </a:r>
            <a:r>
              <a:rPr lang="el-GR" sz="2800" b="1" dirty="0">
                <a:solidFill>
                  <a:schemeClr val="tx1"/>
                </a:solidFill>
                <a:latin typeface="Arial" pitchFamily="34" charset="0"/>
                <a:cs typeface="Arial" pitchFamily="34" charset="0"/>
              </a:rPr>
              <a:t>. </a:t>
            </a:r>
          </a:p>
          <a:p>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786454"/>
          </a:xfrm>
          <a:solidFill>
            <a:schemeClr val="bg1"/>
          </a:solidFill>
        </p:spPr>
        <p:txBody>
          <a:bodyPr>
            <a:noAutofit/>
          </a:bodyPr>
          <a:lstStyle/>
          <a:p>
            <a:pPr marL="0" lvl="1" algn="l"/>
            <a:r>
              <a:rPr lang="el-GR" sz="1800" b="1" u="sng" dirty="0">
                <a:solidFill>
                  <a:srgbClr val="FF0000"/>
                </a:solidFill>
                <a:latin typeface="Arial" pitchFamily="34" charset="0"/>
                <a:cs typeface="Arial" pitchFamily="34" charset="0"/>
              </a:rPr>
              <a:t>ΜΕΤΡΗΣΗ ΜΕ ΣΤΡΕΨΙΜΕΤΡΟ</a:t>
            </a:r>
            <a:r>
              <a:rPr lang="el-GR" sz="1800" b="1" dirty="0">
                <a:solidFill>
                  <a:schemeClr val="tx1"/>
                </a:solidFill>
                <a:latin typeface="Arial" pitchFamily="34" charset="0"/>
                <a:cs typeface="Arial" pitchFamily="34" charset="0"/>
              </a:rPr>
              <a:t>. ΤΟ ΣΤΡΕΨΙΜΕΤΡΟ ΕΙΝΑΙ ΟΡΓΑΝΟ ΠΟΥ ΠΡΟΣΑΡΜΟΖΕΤΑΙ ΣΤΟΝ ΑΞΟΝΑ ΚΑΙ ΜΕΤΡΑ ΤΗ ΣΤΡΕΨΗ ΠΟΥ ΥΦΙΣΤΑΤΑΙ ΑΥΤΟΣ ΣΕ ΟΡΙΣΜΕΝΟ ΜΗΚΟΣ ΤΟΥ, ΟΤΑΝ ΜΕΤΑΦΕΡΕΙ ΟΡΙΣΜΕΝΗ ΙΣΧΥ. ΚΑΤΑ ΤΗ ΔΟΚΙΜΗ ΠΡΟΣΔΙΟΡΙΖΕΤΑΙ Η ΓΩΝΙΑ ΣΤΡΕΨΕΩΣ ΤΟΥ ΑΞΟΝΑ ΜΕ ΟΠΤΙΚΗ Η ΗΛΕΚΤΡΙΚΗ ΜΕΘΟΔΟ. ΑΠΟ ΤΗ ΓΩΝΙΑ ΑΥΤΗ ΥΠΟΛΟΓΙΖΕΤΑΙ Η ΡΟΠΗ ΣΤΡΕΨΕΩΣ </a:t>
            </a:r>
            <a:r>
              <a:rPr lang="el-GR" sz="1800" b="1" dirty="0">
                <a:solidFill>
                  <a:srgbClr val="FF0000"/>
                </a:solidFill>
                <a:latin typeface="Arial" pitchFamily="34" charset="0"/>
                <a:cs typeface="Arial" pitchFamily="34" charset="0"/>
              </a:rPr>
              <a:t>Μ</a:t>
            </a:r>
            <a:r>
              <a:rPr lang="el-GR" sz="1800" b="1" baseline="-25000" dirty="0">
                <a:solidFill>
                  <a:srgbClr val="FF0000"/>
                </a:solidFill>
                <a:latin typeface="Arial" pitchFamily="34" charset="0"/>
                <a:cs typeface="Arial" pitchFamily="34" charset="0"/>
              </a:rPr>
              <a:t>σ</a:t>
            </a:r>
            <a:r>
              <a:rPr lang="el-GR" sz="1800" b="1" dirty="0">
                <a:solidFill>
                  <a:schemeClr val="tx1"/>
                </a:solidFill>
                <a:latin typeface="Arial" pitchFamily="34" charset="0"/>
                <a:cs typeface="Arial" pitchFamily="34" charset="0"/>
              </a:rPr>
              <a:t> ΣΕ </a:t>
            </a:r>
            <a:r>
              <a:rPr lang="en-US" sz="1800" b="1" u="sng" dirty="0">
                <a:solidFill>
                  <a:srgbClr val="FF0000"/>
                </a:solidFill>
                <a:latin typeface="Arial" pitchFamily="34" charset="0"/>
                <a:cs typeface="Arial" pitchFamily="34" charset="0"/>
              </a:rPr>
              <a:t>kpm</a:t>
            </a:r>
            <a:r>
              <a:rPr lang="el-GR" sz="1800" b="1" dirty="0">
                <a:solidFill>
                  <a:schemeClr val="tx1"/>
                </a:solidFill>
                <a:latin typeface="Arial" pitchFamily="34" charset="0"/>
                <a:cs typeface="Arial" pitchFamily="34" charset="0"/>
              </a:rPr>
              <a:t> ΚΑΙ ΑΠΟ ΑΥΤΗΝ Η </a:t>
            </a:r>
            <a:r>
              <a:rPr lang="el-GR" sz="1800" b="1" dirty="0">
                <a:solidFill>
                  <a:srgbClr val="FF0000"/>
                </a:solidFill>
                <a:latin typeface="Arial" pitchFamily="34" charset="0"/>
                <a:cs typeface="Arial" pitchFamily="34" charset="0"/>
              </a:rPr>
              <a:t>Ρ</a:t>
            </a:r>
            <a:r>
              <a:rPr lang="el-GR" sz="1100" b="1" dirty="0">
                <a:solidFill>
                  <a:srgbClr val="FF0000"/>
                </a:solidFill>
                <a:latin typeface="Arial" pitchFamily="34" charset="0"/>
                <a:cs typeface="Arial" pitchFamily="34" charset="0"/>
              </a:rPr>
              <a:t>π</a:t>
            </a:r>
            <a:r>
              <a:rPr lang="el-GR" sz="1800" b="1" dirty="0">
                <a:solidFill>
                  <a:schemeClr val="tx1"/>
                </a:solidFill>
                <a:latin typeface="Arial" pitchFamily="34" charset="0"/>
                <a:cs typeface="Arial" pitchFamily="34" charset="0"/>
              </a:rPr>
              <a:t> ΩΣ ΓΙΝΟΜΕΝΟ ΤΗΣ ΡΟΠΗΣ ΣΤΡΕΨΕΩΣ </a:t>
            </a:r>
            <a:r>
              <a:rPr lang="el-GR" sz="1800" b="1" dirty="0">
                <a:solidFill>
                  <a:srgbClr val="FF0000"/>
                </a:solidFill>
                <a:latin typeface="Arial" pitchFamily="34" charset="0"/>
                <a:cs typeface="Arial" pitchFamily="34" charset="0"/>
              </a:rPr>
              <a:t>Μ</a:t>
            </a:r>
            <a:r>
              <a:rPr lang="el-GR" sz="1800" b="1" baseline="-25000" dirty="0">
                <a:solidFill>
                  <a:srgbClr val="FF0000"/>
                </a:solidFill>
                <a:latin typeface="Arial" pitchFamily="34" charset="0"/>
                <a:cs typeface="Arial" pitchFamily="34" charset="0"/>
              </a:rPr>
              <a:t>σ</a:t>
            </a:r>
            <a:r>
              <a:rPr lang="el-GR" sz="1800" b="1" dirty="0">
                <a:solidFill>
                  <a:schemeClr val="tx1"/>
                </a:solidFill>
                <a:latin typeface="Arial" pitchFamily="34" charset="0"/>
                <a:cs typeface="Arial" pitchFamily="34" charset="0"/>
              </a:rPr>
              <a:t> ΕΠΙ ΤΗ ΓΩΝΙΑΚΗ ΤΑΧΥΤΗΤΑ </a:t>
            </a:r>
            <a:r>
              <a:rPr lang="el-GR" sz="1800" b="1" dirty="0">
                <a:solidFill>
                  <a:srgbClr val="FF0000"/>
                </a:solidFill>
                <a:latin typeface="Arial" pitchFamily="34" charset="0"/>
                <a:cs typeface="Arial" pitchFamily="34" charset="0"/>
              </a:rPr>
              <a:t>2π.η /60</a:t>
            </a:r>
            <a:r>
              <a:rPr lang="el-GR" sz="1800" b="1" dirty="0">
                <a:solidFill>
                  <a:schemeClr val="tx1"/>
                </a:solidFill>
                <a:latin typeface="Arial" pitchFamily="34" charset="0"/>
                <a:cs typeface="Arial" pitchFamily="34" charset="0"/>
              </a:rPr>
              <a:t>, ΟΠΟΥ </a:t>
            </a:r>
            <a:r>
              <a:rPr lang="el-GR" sz="1800" b="1" dirty="0">
                <a:solidFill>
                  <a:srgbClr val="FF0000"/>
                </a:solidFill>
                <a:latin typeface="Arial" pitchFamily="34" charset="0"/>
                <a:cs typeface="Arial" pitchFamily="34" charset="0"/>
              </a:rPr>
              <a:t>η</a:t>
            </a:r>
            <a:r>
              <a:rPr lang="el-GR" sz="1800" b="1" dirty="0">
                <a:solidFill>
                  <a:schemeClr val="tx1"/>
                </a:solidFill>
                <a:latin typeface="Arial" pitchFamily="34" charset="0"/>
                <a:cs typeface="Arial" pitchFamily="34" charset="0"/>
              </a:rPr>
              <a:t> Ο ΑΡΙΘΜΟΣ ΣΤΡΟΦΩΝ ΑΝΑ ΛΕΠΤΟ (</a:t>
            </a:r>
            <a:r>
              <a:rPr lang="en-US" sz="1800" b="1" dirty="0">
                <a:solidFill>
                  <a:srgbClr val="FF0000"/>
                </a:solidFill>
                <a:latin typeface="Arial" pitchFamily="34" charset="0"/>
                <a:cs typeface="Arial" pitchFamily="34" charset="0"/>
              </a:rPr>
              <a:t>rpm</a:t>
            </a:r>
            <a:r>
              <a:rPr lang="el-GR" sz="1800" b="1" dirty="0">
                <a:solidFill>
                  <a:schemeClr val="tx1"/>
                </a:solidFill>
                <a:latin typeface="Arial" pitchFamily="34" charset="0"/>
                <a:cs typeface="Arial" pitchFamily="34" charset="0"/>
              </a:rPr>
              <a:t>). ΜΕ ΤΟΝ ΤΥΠΟ:</a:t>
            </a:r>
          </a:p>
          <a:p>
            <a:pPr algn="l">
              <a:spcBef>
                <a:spcPts val="0"/>
              </a:spcBef>
            </a:pPr>
            <a:r>
              <a:rPr lang="el-GR" sz="1400" b="1" dirty="0">
                <a:solidFill>
                  <a:srgbClr val="FF0000"/>
                </a:solidFill>
                <a:latin typeface="Arial" pitchFamily="34" charset="0"/>
                <a:cs typeface="Arial" pitchFamily="34" charset="0"/>
              </a:rPr>
              <a:t>                                 2π.</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η</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Μσ	                                                  2π. η . Μ</a:t>
            </a:r>
            <a:r>
              <a:rPr lang="el-GR" sz="1400" b="1" baseline="-25000" dirty="0">
                <a:solidFill>
                  <a:srgbClr val="FF0000"/>
                </a:solidFill>
                <a:latin typeface="Arial" pitchFamily="34" charset="0"/>
                <a:cs typeface="Arial" pitchFamily="34" charset="0"/>
              </a:rPr>
              <a:t>σ</a:t>
            </a:r>
            <a:endParaRPr lang="el-GR" sz="1400" b="1" dirty="0">
              <a:solidFill>
                <a:srgbClr val="FF0000"/>
              </a:solidFill>
              <a:latin typeface="Arial" pitchFamily="34" charset="0"/>
              <a:cs typeface="Arial" pitchFamily="34" charset="0"/>
            </a:endParaRPr>
          </a:p>
          <a:p>
            <a:pPr algn="l">
              <a:spcBef>
                <a:spcPts val="0"/>
              </a:spcBef>
            </a:pPr>
            <a:r>
              <a:rPr lang="el-GR" sz="1400" b="1" dirty="0">
                <a:solidFill>
                  <a:srgbClr val="FF0000"/>
                </a:solidFill>
                <a:latin typeface="Arial" pitchFamily="34" charset="0"/>
                <a:cs typeface="Arial" pitchFamily="34" charset="0"/>
              </a:rPr>
              <a:t>                      </a:t>
            </a:r>
            <a:r>
              <a:rPr lang="el-GR" sz="1800" b="1" dirty="0">
                <a:solidFill>
                  <a:srgbClr val="FF0000"/>
                </a:solidFill>
                <a:latin typeface="Arial" pitchFamily="34" charset="0"/>
                <a:cs typeface="Arial" pitchFamily="34" charset="0"/>
              </a:rPr>
              <a:t>Ρ</a:t>
            </a:r>
            <a:r>
              <a:rPr lang="el-GR" sz="1400" b="1" dirty="0">
                <a:solidFill>
                  <a:srgbClr val="FF0000"/>
                </a:solidFill>
                <a:latin typeface="Arial" pitchFamily="34" charset="0"/>
                <a:cs typeface="Arial" pitchFamily="34" charset="0"/>
              </a:rPr>
              <a:t>π = -----------------	     σε  </a:t>
            </a:r>
            <a:r>
              <a:rPr lang="en-US" sz="1400" b="1" dirty="0">
                <a:solidFill>
                  <a:srgbClr val="FF0000"/>
                </a:solidFill>
                <a:latin typeface="Arial" pitchFamily="34" charset="0"/>
                <a:cs typeface="Arial" pitchFamily="34" charset="0"/>
              </a:rPr>
              <a:t>kpm/s     </a:t>
            </a:r>
            <a:r>
              <a:rPr lang="el-GR" sz="1400" b="1" dirty="0">
                <a:solidFill>
                  <a:srgbClr val="FF0000"/>
                </a:solidFill>
                <a:latin typeface="Arial" pitchFamily="34" charset="0"/>
                <a:cs typeface="Arial" pitchFamily="34" charset="0"/>
              </a:rPr>
              <a:t> η	 </a:t>
            </a:r>
            <a:r>
              <a:rPr lang="el-GR" sz="1800" b="1" dirty="0">
                <a:solidFill>
                  <a:srgbClr val="FF0000"/>
                </a:solidFill>
                <a:latin typeface="Arial" pitchFamily="34" charset="0"/>
                <a:cs typeface="Arial" pitchFamily="34" charset="0"/>
              </a:rPr>
              <a:t>Ρπ</a:t>
            </a:r>
            <a:r>
              <a:rPr lang="el-GR" sz="11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 ----------------     σε Ρ</a:t>
            </a:r>
            <a:r>
              <a:rPr lang="en-US" sz="1400" b="1" dirty="0">
                <a:solidFill>
                  <a:srgbClr val="FF0000"/>
                </a:solidFill>
                <a:latin typeface="Arial" pitchFamily="34" charset="0"/>
                <a:cs typeface="Arial" pitchFamily="34" charset="0"/>
              </a:rPr>
              <a:t>S</a:t>
            </a:r>
            <a:endParaRPr lang="el-GR" sz="1400" b="1" dirty="0">
              <a:solidFill>
                <a:srgbClr val="FF0000"/>
              </a:solidFill>
              <a:latin typeface="Arial" pitchFamily="34" charset="0"/>
              <a:cs typeface="Arial" pitchFamily="34" charset="0"/>
            </a:endParaRPr>
          </a:p>
          <a:p>
            <a:pPr algn="l">
              <a:spcBef>
                <a:spcPts val="0"/>
              </a:spcBef>
            </a:pPr>
            <a:r>
              <a:rPr lang="el-GR" sz="1400" b="1" dirty="0">
                <a:solidFill>
                  <a:srgbClr val="FF0000"/>
                </a:solidFill>
                <a:latin typeface="Arial" pitchFamily="34" charset="0"/>
                <a:cs typeface="Arial" pitchFamily="34" charset="0"/>
              </a:rPr>
              <a:t>                                       60	                                                   60 Χ 75</a:t>
            </a:r>
          </a:p>
          <a:p>
            <a:pPr algn="l"/>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2π. η</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 Μσ</a:t>
            </a:r>
          </a:p>
          <a:p>
            <a:pPr algn="l"/>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η </a:t>
            </a:r>
            <a:r>
              <a:rPr lang="en-US" sz="1400" b="1" dirty="0">
                <a:solidFill>
                  <a:srgbClr val="FF0000"/>
                </a:solidFill>
                <a:latin typeface="Arial" pitchFamily="34" charset="0"/>
                <a:cs typeface="Arial" pitchFamily="34" charset="0"/>
              </a:rPr>
              <a:t>                      </a:t>
            </a:r>
            <a:r>
              <a:rPr lang="el-GR" sz="1800" b="1" dirty="0">
                <a:solidFill>
                  <a:srgbClr val="FF0000"/>
                </a:solidFill>
                <a:latin typeface="Arial" pitchFamily="34" charset="0"/>
                <a:cs typeface="Arial" pitchFamily="34" charset="0"/>
              </a:rPr>
              <a:t>Ρ</a:t>
            </a:r>
            <a:r>
              <a:rPr lang="el-GR" sz="1600" b="1" dirty="0">
                <a:solidFill>
                  <a:srgbClr val="FF0000"/>
                </a:solidFill>
                <a:latin typeface="Arial" pitchFamily="34" charset="0"/>
                <a:cs typeface="Arial" pitchFamily="34" charset="0"/>
              </a:rPr>
              <a:t>π</a:t>
            </a:r>
            <a:r>
              <a:rPr lang="el-GR" sz="1400" b="1" dirty="0">
                <a:solidFill>
                  <a:srgbClr val="FF0000"/>
                </a:solidFill>
                <a:latin typeface="Arial" pitchFamily="34" charset="0"/>
                <a:cs typeface="Arial" pitchFamily="34" charset="0"/>
              </a:rPr>
              <a:t> = </a:t>
            </a:r>
            <a:r>
              <a:rPr lang="en-US" sz="1400" b="1" dirty="0">
                <a:solidFill>
                  <a:srgbClr val="FF0000"/>
                </a:solidFill>
                <a:latin typeface="Arial" pitchFamily="34" charset="0"/>
                <a:cs typeface="Arial" pitchFamily="34" charset="0"/>
              </a:rPr>
              <a:t>--------------------</a:t>
            </a:r>
            <a:r>
              <a:rPr lang="el-GR" sz="1400" b="1" dirty="0">
                <a:solidFill>
                  <a:srgbClr val="FF0000"/>
                </a:solidFill>
                <a:latin typeface="Arial" pitchFamily="34" charset="0"/>
                <a:cs typeface="Arial" pitchFamily="34" charset="0"/>
              </a:rPr>
              <a:t>	 σε Ρ</a:t>
            </a:r>
            <a:r>
              <a:rPr lang="en-US" sz="1400" b="1" dirty="0">
                <a:solidFill>
                  <a:srgbClr val="FF0000"/>
                </a:solidFill>
                <a:latin typeface="Arial" pitchFamily="34" charset="0"/>
                <a:cs typeface="Arial" pitchFamily="34" charset="0"/>
              </a:rPr>
              <a:t>S</a:t>
            </a:r>
            <a:endParaRPr lang="el-GR" sz="1400" b="1" dirty="0">
              <a:solidFill>
                <a:srgbClr val="FF0000"/>
              </a:solidFill>
              <a:latin typeface="Arial" pitchFamily="34" charset="0"/>
              <a:cs typeface="Arial" pitchFamily="34" charset="0"/>
            </a:endParaRPr>
          </a:p>
          <a:p>
            <a:pPr algn="l"/>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4500</a:t>
            </a:r>
          </a:p>
          <a:p>
            <a:pPr algn="l"/>
            <a:r>
              <a:rPr lang="el-GR" sz="1400" b="1" dirty="0">
                <a:solidFill>
                  <a:schemeClr val="tx1"/>
                </a:solidFill>
                <a:latin typeface="Arial" pitchFamily="34" charset="0"/>
                <a:cs typeface="Arial" pitchFamily="34" charset="0"/>
              </a:rPr>
              <a:t>ΣΤΟ ΔΙΕΘΝΕΣ ΣΥΣΤΗΜΑ Η ΡΟΠΗ ΣΤΡΕΨΕΩΣ </a:t>
            </a:r>
            <a:r>
              <a:rPr lang="el-GR" sz="1400" b="1" dirty="0">
                <a:solidFill>
                  <a:srgbClr val="FF0000"/>
                </a:solidFill>
                <a:latin typeface="Arial" pitchFamily="34" charset="0"/>
                <a:cs typeface="Arial" pitchFamily="34" charset="0"/>
              </a:rPr>
              <a:t>Μσ</a:t>
            </a:r>
            <a:r>
              <a:rPr lang="el-GR" sz="1400" b="1" dirty="0">
                <a:solidFill>
                  <a:schemeClr val="tx1"/>
                </a:solidFill>
                <a:latin typeface="Arial" pitchFamily="34" charset="0"/>
                <a:cs typeface="Arial" pitchFamily="34" charset="0"/>
              </a:rPr>
              <a:t> ΜΕΤΡΕΙΤΑΙ ΣΕ </a:t>
            </a:r>
            <a:r>
              <a:rPr lang="el-GR" sz="1400" b="1" u="sng" dirty="0">
                <a:solidFill>
                  <a:srgbClr val="FF0000"/>
                </a:solidFill>
                <a:latin typeface="Arial" pitchFamily="34" charset="0"/>
                <a:cs typeface="Arial" pitchFamily="34" charset="0"/>
              </a:rPr>
              <a:t>Ν . </a:t>
            </a:r>
            <a:r>
              <a:rPr lang="en-US" sz="1400" b="1" u="sng" dirty="0">
                <a:solidFill>
                  <a:srgbClr val="FF0000"/>
                </a:solidFill>
                <a:latin typeface="Arial" pitchFamily="34" charset="0"/>
                <a:cs typeface="Arial" pitchFamily="34" charset="0"/>
              </a:rPr>
              <a:t>m</a:t>
            </a:r>
            <a:r>
              <a:rPr lang="el-GR" sz="1400" b="1" dirty="0">
                <a:solidFill>
                  <a:schemeClr val="tx1"/>
                </a:solidFill>
                <a:latin typeface="Arial" pitchFamily="34" charset="0"/>
                <a:cs typeface="Arial" pitchFamily="34" charset="0"/>
              </a:rPr>
              <a:t>, </a:t>
            </a:r>
            <a:r>
              <a:rPr lang="el-GR" sz="1400" b="1" u="sng" dirty="0">
                <a:solidFill>
                  <a:schemeClr val="tx1"/>
                </a:solidFill>
                <a:latin typeface="Arial" pitchFamily="34" charset="0"/>
                <a:cs typeface="Arial" pitchFamily="34" charset="0"/>
              </a:rPr>
              <a:t>ΔΗΛΑΔΗ ΣΕ (</a:t>
            </a:r>
            <a:r>
              <a:rPr lang="en-US" sz="1400" b="1" u="sng" dirty="0">
                <a:solidFill>
                  <a:srgbClr val="FF0000"/>
                </a:solidFill>
                <a:latin typeface="Arial" pitchFamily="34" charset="0"/>
                <a:cs typeface="Arial" pitchFamily="34" charset="0"/>
              </a:rPr>
              <a:t>J</a:t>
            </a:r>
            <a:r>
              <a:rPr lang="el-GR" sz="1400" b="1" u="sng" dirty="0">
                <a:solidFill>
                  <a:schemeClr val="tx1"/>
                </a:solidFill>
                <a:latin typeface="Arial" pitchFamily="34" charset="0"/>
                <a:cs typeface="Arial" pitchFamily="34" charset="0"/>
              </a:rPr>
              <a:t>)</a:t>
            </a:r>
            <a:r>
              <a:rPr lang="el-GR" sz="1400" b="1" dirty="0">
                <a:solidFill>
                  <a:schemeClr val="tx1"/>
                </a:solidFill>
                <a:latin typeface="Arial" pitchFamily="34" charset="0"/>
                <a:cs typeface="Arial" pitchFamily="34" charset="0"/>
              </a:rPr>
              <a:t>, ΟΠΟΤΕ Ο ΤΥΠΟΣ ΤΗΣ </a:t>
            </a:r>
            <a:r>
              <a:rPr lang="el-GR" sz="1400" b="1" dirty="0">
                <a:solidFill>
                  <a:srgbClr val="FF0000"/>
                </a:solidFill>
                <a:latin typeface="Arial" pitchFamily="34" charset="0"/>
                <a:cs typeface="Arial" pitchFamily="34" charset="0"/>
              </a:rPr>
              <a:t>Ρπ</a:t>
            </a:r>
            <a:r>
              <a:rPr lang="el-GR" sz="1400" b="1" dirty="0">
                <a:solidFill>
                  <a:schemeClr val="tx1"/>
                </a:solidFill>
                <a:latin typeface="Arial" pitchFamily="34" charset="0"/>
                <a:cs typeface="Arial" pitchFamily="34" charset="0"/>
              </a:rPr>
              <a:t> ΘΑ ΕΙΝΑΙ ΑΝΤΙΣΤΟΙΧΑ:</a:t>
            </a:r>
          </a:p>
          <a:p>
            <a:pPr algn="l">
              <a:spcBef>
                <a:spcPts val="0"/>
              </a:spcBef>
            </a:pPr>
            <a:r>
              <a:rPr lang="el-GR" sz="1400" b="1" dirty="0">
                <a:solidFill>
                  <a:srgbClr val="FF0000"/>
                </a:solidFill>
                <a:latin typeface="Arial" pitchFamily="34" charset="0"/>
                <a:cs typeface="Arial" pitchFamily="34" charset="0"/>
              </a:rPr>
              <a:t> </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2π.</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η</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Μσ	                                                  2π. η . Μ</a:t>
            </a:r>
            <a:r>
              <a:rPr lang="el-GR" sz="1400" b="1" baseline="-25000" dirty="0">
                <a:solidFill>
                  <a:srgbClr val="FF0000"/>
                </a:solidFill>
                <a:latin typeface="Arial" pitchFamily="34" charset="0"/>
                <a:cs typeface="Arial" pitchFamily="34" charset="0"/>
              </a:rPr>
              <a:t>σ</a:t>
            </a:r>
            <a:endParaRPr lang="el-GR" sz="1400" b="1" dirty="0">
              <a:solidFill>
                <a:srgbClr val="FF0000"/>
              </a:solidFill>
              <a:latin typeface="Arial" pitchFamily="34" charset="0"/>
              <a:cs typeface="Arial" pitchFamily="34" charset="0"/>
            </a:endParaRPr>
          </a:p>
          <a:p>
            <a:pPr algn="l">
              <a:spcBef>
                <a:spcPts val="0"/>
              </a:spcBef>
            </a:pPr>
            <a:r>
              <a:rPr lang="el-GR" sz="1400" b="1" dirty="0">
                <a:solidFill>
                  <a:srgbClr val="FF0000"/>
                </a:solidFill>
                <a:latin typeface="Arial" pitchFamily="34" charset="0"/>
                <a:cs typeface="Arial" pitchFamily="34" charset="0"/>
              </a:rPr>
              <a:t>                      </a:t>
            </a:r>
            <a:r>
              <a:rPr lang="el-GR" sz="1800" b="1" dirty="0">
                <a:solidFill>
                  <a:srgbClr val="FF0000"/>
                </a:solidFill>
                <a:latin typeface="Arial" pitchFamily="34" charset="0"/>
                <a:cs typeface="Arial" pitchFamily="34" charset="0"/>
              </a:rPr>
              <a:t>Ρ</a:t>
            </a:r>
            <a:r>
              <a:rPr lang="el-GR" sz="1400" b="1" dirty="0">
                <a:solidFill>
                  <a:srgbClr val="FF0000"/>
                </a:solidFill>
                <a:latin typeface="Arial" pitchFamily="34" charset="0"/>
                <a:cs typeface="Arial" pitchFamily="34" charset="0"/>
              </a:rPr>
              <a:t>π = -----------------	σε  </a:t>
            </a:r>
            <a:r>
              <a:rPr lang="en-US" sz="1400" b="1" dirty="0">
                <a:solidFill>
                  <a:srgbClr val="FF0000"/>
                </a:solidFill>
                <a:latin typeface="Arial" pitchFamily="34" charset="0"/>
                <a:cs typeface="Arial" pitchFamily="34" charset="0"/>
              </a:rPr>
              <a:t>J/s  </a:t>
            </a:r>
            <a:r>
              <a:rPr lang="el-GR" sz="1400" b="1" dirty="0">
                <a:solidFill>
                  <a:srgbClr val="FF0000"/>
                </a:solidFill>
                <a:latin typeface="Arial" pitchFamily="34" charset="0"/>
                <a:cs typeface="Arial" pitchFamily="34" charset="0"/>
              </a:rPr>
              <a:t>η</a:t>
            </a:r>
            <a:r>
              <a:rPr lang="en-US" sz="1400" b="1" dirty="0">
                <a:solidFill>
                  <a:srgbClr val="FF0000"/>
                </a:solidFill>
                <a:latin typeface="Arial" pitchFamily="34" charset="0"/>
                <a:cs typeface="Arial" pitchFamily="34" charset="0"/>
              </a:rPr>
              <a:t> Watt    </a:t>
            </a:r>
            <a:r>
              <a:rPr lang="el-GR" sz="1400" b="1" dirty="0">
                <a:solidFill>
                  <a:srgbClr val="FF0000"/>
                </a:solidFill>
                <a:latin typeface="Arial" pitchFamily="34" charset="0"/>
                <a:cs typeface="Arial" pitchFamily="34" charset="0"/>
              </a:rPr>
              <a:t> η	 </a:t>
            </a:r>
            <a:r>
              <a:rPr lang="el-GR" sz="1800" b="1" dirty="0">
                <a:solidFill>
                  <a:srgbClr val="FF0000"/>
                </a:solidFill>
                <a:latin typeface="Arial" pitchFamily="34" charset="0"/>
                <a:cs typeface="Arial" pitchFamily="34" charset="0"/>
              </a:rPr>
              <a:t>Ρ</a:t>
            </a:r>
            <a:r>
              <a:rPr lang="el-GR" sz="1600" b="1" dirty="0">
                <a:solidFill>
                  <a:srgbClr val="FF0000"/>
                </a:solidFill>
                <a:latin typeface="Arial" pitchFamily="34" charset="0"/>
                <a:cs typeface="Arial" pitchFamily="34" charset="0"/>
              </a:rPr>
              <a:t>π</a:t>
            </a:r>
            <a:r>
              <a:rPr lang="el-GR" sz="11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 ---------------</a:t>
            </a:r>
            <a:r>
              <a:rPr lang="en-US" sz="1400" b="1" dirty="0">
                <a:solidFill>
                  <a:srgbClr val="FF0000"/>
                </a:solidFill>
                <a:latin typeface="Arial" pitchFamily="34" charset="0"/>
                <a:cs typeface="Arial" pitchFamily="34" charset="0"/>
              </a:rPr>
              <a:t>--</a:t>
            </a:r>
            <a:r>
              <a:rPr lang="el-GR" sz="1400" b="1" dirty="0">
                <a:solidFill>
                  <a:srgbClr val="FF0000"/>
                </a:solidFill>
                <a:latin typeface="Arial" pitchFamily="34" charset="0"/>
                <a:cs typeface="Arial" pitchFamily="34" charset="0"/>
              </a:rPr>
              <a:t>-     σε </a:t>
            </a:r>
            <a:r>
              <a:rPr lang="en-US" sz="1400" b="1" dirty="0">
                <a:solidFill>
                  <a:srgbClr val="FF0000"/>
                </a:solidFill>
                <a:latin typeface="Arial" pitchFamily="34" charset="0"/>
                <a:cs typeface="Arial" pitchFamily="34" charset="0"/>
              </a:rPr>
              <a:t>kW</a:t>
            </a:r>
            <a:endParaRPr lang="el-GR" sz="1400" b="1" dirty="0">
              <a:solidFill>
                <a:srgbClr val="FF0000"/>
              </a:solidFill>
              <a:latin typeface="Arial" pitchFamily="34" charset="0"/>
              <a:cs typeface="Arial" pitchFamily="34" charset="0"/>
            </a:endParaRPr>
          </a:p>
          <a:p>
            <a:pPr algn="l">
              <a:spcBef>
                <a:spcPts val="0"/>
              </a:spcBef>
            </a:pPr>
            <a:r>
              <a:rPr lang="el-GR" sz="1400" b="1" dirty="0">
                <a:solidFill>
                  <a:srgbClr val="FF0000"/>
                </a:solidFill>
                <a:latin typeface="Arial" pitchFamily="34" charset="0"/>
                <a:cs typeface="Arial" pitchFamily="34" charset="0"/>
              </a:rPr>
              <a:t>                                       60	                                                  60 Χ </a:t>
            </a:r>
            <a:r>
              <a:rPr lang="en-US" sz="1400" b="1" dirty="0">
                <a:solidFill>
                  <a:srgbClr val="FF0000"/>
                </a:solidFill>
                <a:latin typeface="Arial" pitchFamily="34" charset="0"/>
                <a:cs typeface="Arial" pitchFamily="34" charset="0"/>
              </a:rPr>
              <a:t>1000</a:t>
            </a:r>
            <a:endParaRPr lang="el-GR" sz="1400" b="1" dirty="0">
              <a:solidFill>
                <a:srgbClr val="FF0000"/>
              </a:solidFill>
              <a:latin typeface="Arial" pitchFamily="34" charset="0"/>
              <a:cs typeface="Arial" pitchFamily="34" charset="0"/>
            </a:endParaRPr>
          </a:p>
          <a:p>
            <a:pPr algn="l"/>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2π. η</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 Μσ</a:t>
            </a:r>
          </a:p>
          <a:p>
            <a:pPr algn="l"/>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η </a:t>
            </a:r>
            <a:r>
              <a:rPr lang="en-US" sz="1400" b="1" dirty="0">
                <a:solidFill>
                  <a:srgbClr val="FF0000"/>
                </a:solidFill>
                <a:latin typeface="Arial" pitchFamily="34" charset="0"/>
                <a:cs typeface="Arial" pitchFamily="34" charset="0"/>
              </a:rPr>
              <a:t>                      </a:t>
            </a:r>
            <a:r>
              <a:rPr lang="el-GR" sz="1800" b="1" dirty="0">
                <a:solidFill>
                  <a:srgbClr val="FF0000"/>
                </a:solidFill>
                <a:latin typeface="Arial" pitchFamily="34" charset="0"/>
                <a:cs typeface="Arial" pitchFamily="34" charset="0"/>
              </a:rPr>
              <a:t>Ρ</a:t>
            </a:r>
            <a:r>
              <a:rPr lang="el-GR" sz="1600" b="1" dirty="0">
                <a:solidFill>
                  <a:srgbClr val="FF0000"/>
                </a:solidFill>
                <a:latin typeface="Arial" pitchFamily="34" charset="0"/>
                <a:cs typeface="Arial" pitchFamily="34" charset="0"/>
              </a:rPr>
              <a:t>π</a:t>
            </a:r>
            <a:r>
              <a:rPr lang="el-GR" sz="1400" b="1" dirty="0">
                <a:solidFill>
                  <a:srgbClr val="FF0000"/>
                </a:solidFill>
                <a:latin typeface="Arial" pitchFamily="34" charset="0"/>
                <a:cs typeface="Arial" pitchFamily="34" charset="0"/>
              </a:rPr>
              <a:t> = </a:t>
            </a:r>
            <a:r>
              <a:rPr lang="en-US" sz="1400" b="1" dirty="0">
                <a:solidFill>
                  <a:srgbClr val="FF0000"/>
                </a:solidFill>
                <a:latin typeface="Arial" pitchFamily="34" charset="0"/>
                <a:cs typeface="Arial" pitchFamily="34" charset="0"/>
              </a:rPr>
              <a:t>--------------------</a:t>
            </a:r>
            <a:r>
              <a:rPr lang="el-GR" sz="1400" b="1" dirty="0">
                <a:solidFill>
                  <a:srgbClr val="FF0000"/>
                </a:solidFill>
                <a:latin typeface="Arial" pitchFamily="34" charset="0"/>
                <a:cs typeface="Arial" pitchFamily="34" charset="0"/>
              </a:rPr>
              <a:t>	 σε </a:t>
            </a:r>
            <a:r>
              <a:rPr lang="en-US" sz="1400" b="1" dirty="0">
                <a:solidFill>
                  <a:srgbClr val="FF0000"/>
                </a:solidFill>
                <a:latin typeface="Arial" pitchFamily="34" charset="0"/>
                <a:cs typeface="Arial" pitchFamily="34" charset="0"/>
              </a:rPr>
              <a:t>kW</a:t>
            </a:r>
            <a:endParaRPr lang="el-GR" sz="1400" b="1" dirty="0">
              <a:solidFill>
                <a:srgbClr val="FF0000"/>
              </a:solidFill>
              <a:latin typeface="Arial" pitchFamily="34" charset="0"/>
              <a:cs typeface="Arial" pitchFamily="34" charset="0"/>
            </a:endParaRPr>
          </a:p>
          <a:p>
            <a:pPr algn="l"/>
            <a:r>
              <a:rPr lang="en-US" sz="1400" b="1" dirty="0">
                <a:solidFill>
                  <a:srgbClr val="FF0000"/>
                </a:solidFill>
                <a:latin typeface="Arial" pitchFamily="34" charset="0"/>
                <a:cs typeface="Arial" pitchFamily="34" charset="0"/>
              </a:rPr>
              <a:t>                                                                    600</a:t>
            </a:r>
            <a:r>
              <a:rPr lang="el-GR" sz="1400" b="1" dirty="0">
                <a:solidFill>
                  <a:srgbClr val="FF0000"/>
                </a:solidFill>
                <a:latin typeface="Arial" pitchFamily="34" charset="0"/>
                <a:cs typeface="Arial" pitchFamily="34" charset="0"/>
              </a:rPr>
              <a:t>00</a:t>
            </a: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r>
              <a:rPr lang="el-GR" sz="2200" b="1" u="sng" dirty="0">
                <a:solidFill>
                  <a:srgbClr val="FF0000"/>
                </a:solidFill>
                <a:latin typeface="Arial" pitchFamily="34" charset="0"/>
                <a:cs typeface="Arial" pitchFamily="34" charset="0"/>
              </a:rPr>
              <a:t>ΠΑΡΑΔΕΙΓΜΑ</a:t>
            </a:r>
          </a:p>
          <a:p>
            <a:pPr algn="l"/>
            <a:r>
              <a:rPr lang="el-GR" sz="2000" b="1" dirty="0">
                <a:solidFill>
                  <a:schemeClr val="tx1"/>
                </a:solidFill>
                <a:latin typeface="Arial" pitchFamily="34" charset="0"/>
                <a:cs typeface="Arial" pitchFamily="34" charset="0"/>
              </a:rPr>
              <a:t>ΣΕ ΣΤΡΟΒΙΛΟ ΜΕΤΡΗΘΗΚΕ Η ΡΟΠΗ ΣΤΡΕΨΕΩΣ </a:t>
            </a:r>
            <a:r>
              <a:rPr lang="el-GR" sz="2000" b="1" dirty="0">
                <a:solidFill>
                  <a:srgbClr val="FF0000"/>
                </a:solidFill>
                <a:latin typeface="Arial" pitchFamily="34" charset="0"/>
                <a:cs typeface="Arial" pitchFamily="34" charset="0"/>
              </a:rPr>
              <a:t>Μσ</a:t>
            </a:r>
            <a:r>
              <a:rPr lang="el-GR" sz="2000" b="1" dirty="0">
                <a:solidFill>
                  <a:schemeClr val="tx1"/>
                </a:solidFill>
                <a:latin typeface="Arial" pitchFamily="34" charset="0"/>
                <a:cs typeface="Arial" pitchFamily="34" charset="0"/>
              </a:rPr>
              <a:t> ΜΕ ΤΟ ΣΤΡΕΨΙΜΕΤΡΟ ΙΣΗ ΜΕ </a:t>
            </a:r>
            <a:r>
              <a:rPr lang="el-GR" sz="2000" b="1" dirty="0">
                <a:solidFill>
                  <a:srgbClr val="FF0000"/>
                </a:solidFill>
                <a:latin typeface="Arial" pitchFamily="34" charset="0"/>
                <a:cs typeface="Arial" pitchFamily="34" charset="0"/>
              </a:rPr>
              <a:t>800 </a:t>
            </a:r>
            <a:r>
              <a:rPr lang="en-US" sz="2000" b="1" dirty="0">
                <a:solidFill>
                  <a:srgbClr val="FF0000"/>
                </a:solidFill>
                <a:latin typeface="Arial" pitchFamily="34" charset="0"/>
                <a:cs typeface="Arial" pitchFamily="34" charset="0"/>
              </a:rPr>
              <a:t>kpm</a:t>
            </a:r>
            <a:r>
              <a:rPr lang="el-GR" sz="2000" b="1" dirty="0">
                <a:solidFill>
                  <a:schemeClr val="tx1"/>
                </a:solidFill>
                <a:latin typeface="Arial" pitchFamily="34" charset="0"/>
                <a:cs typeface="Arial" pitchFamily="34" charset="0"/>
              </a:rPr>
              <a:t> </a:t>
            </a:r>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ή </a:t>
            </a:r>
            <a:r>
              <a:rPr lang="en-US" sz="2000" b="1" dirty="0">
                <a:solidFill>
                  <a:schemeClr val="tx1"/>
                </a:solidFill>
                <a:latin typeface="Arial" pitchFamily="34" charset="0"/>
                <a:cs typeface="Arial" pitchFamily="34" charset="0"/>
              </a:rPr>
              <a:t> </a:t>
            </a:r>
            <a:r>
              <a:rPr lang="el-GR" sz="2000" b="1" dirty="0">
                <a:solidFill>
                  <a:srgbClr val="FF0000"/>
                </a:solidFill>
                <a:latin typeface="Arial" pitchFamily="34" charset="0"/>
                <a:cs typeface="Arial" pitchFamily="34" charset="0"/>
              </a:rPr>
              <a:t>7848 </a:t>
            </a:r>
            <a:r>
              <a:rPr lang="en-US" sz="2000" b="1" dirty="0">
                <a:solidFill>
                  <a:srgbClr val="FF0000"/>
                </a:solidFill>
                <a:latin typeface="Arial" pitchFamily="34" charset="0"/>
                <a:cs typeface="Arial" pitchFamily="34" charset="0"/>
              </a:rPr>
              <a:t>kJ</a:t>
            </a:r>
            <a:r>
              <a:rPr lang="el-GR" sz="2000" b="1" dirty="0">
                <a:solidFill>
                  <a:schemeClr val="tx1"/>
                </a:solidFill>
                <a:latin typeface="Arial" pitchFamily="34" charset="0"/>
                <a:cs typeface="Arial" pitchFamily="34" charset="0"/>
              </a:rPr>
              <a:t>.</a:t>
            </a:r>
          </a:p>
          <a:p>
            <a:pPr algn="l"/>
            <a:r>
              <a:rPr lang="el-GR" sz="2000" b="1" dirty="0">
                <a:solidFill>
                  <a:schemeClr val="tx1"/>
                </a:solidFill>
                <a:latin typeface="Arial" pitchFamily="34" charset="0"/>
                <a:cs typeface="Arial" pitchFamily="34" charset="0"/>
              </a:rPr>
              <a:t>ΝΑ ΒΡΕΘΕΙ Η ΠΡΑΓΜΑΤΙΚΗ ΙΠΠΟΔΥΝΑΜΗ ΤΟΥ ΟΤΑΝ </a:t>
            </a:r>
            <a:r>
              <a:rPr lang="el-GR" sz="2000" b="1" dirty="0">
                <a:solidFill>
                  <a:srgbClr val="FF0000"/>
                </a:solidFill>
                <a:latin typeface="Arial" pitchFamily="34" charset="0"/>
                <a:cs typeface="Arial" pitchFamily="34" charset="0"/>
              </a:rPr>
              <a:t>η = 3000 </a:t>
            </a:r>
            <a:r>
              <a:rPr lang="en-US" sz="2000" b="1" dirty="0">
                <a:solidFill>
                  <a:srgbClr val="FF0000"/>
                </a:solidFill>
                <a:latin typeface="Arial" pitchFamily="34" charset="0"/>
                <a:cs typeface="Arial" pitchFamily="34" charset="0"/>
              </a:rPr>
              <a:t>rpm</a:t>
            </a:r>
            <a:r>
              <a:rPr lang="el-GR" sz="2000" b="1" dirty="0">
                <a:solidFill>
                  <a:schemeClr val="tx1"/>
                </a:solidFill>
                <a:latin typeface="Arial" pitchFamily="34" charset="0"/>
                <a:cs typeface="Arial" pitchFamily="34" charset="0"/>
              </a:rPr>
              <a:t>.</a:t>
            </a:r>
          </a:p>
          <a:p>
            <a:r>
              <a:rPr lang="el-GR" sz="2200" b="1" u="sng" dirty="0">
                <a:solidFill>
                  <a:srgbClr val="FF0000"/>
                </a:solidFill>
                <a:latin typeface="Arial" pitchFamily="34" charset="0"/>
                <a:cs typeface="Arial" pitchFamily="34" charset="0"/>
              </a:rPr>
              <a:t>ΛΥΣΗ</a:t>
            </a:r>
            <a:endParaRPr lang="en-US" sz="2200" b="1" u="sng" dirty="0">
              <a:solidFill>
                <a:srgbClr val="FF0000"/>
              </a:solidFill>
              <a:latin typeface="Arial" pitchFamily="34" charset="0"/>
              <a:cs typeface="Arial" pitchFamily="34" charset="0"/>
            </a:endParaRPr>
          </a:p>
          <a:p>
            <a:pPr algn="l"/>
            <a:r>
              <a:rPr lang="el-GR" sz="2200" b="1" dirty="0">
                <a:solidFill>
                  <a:schemeClr val="tx1"/>
                </a:solidFill>
                <a:latin typeface="Arial" pitchFamily="34" charset="0"/>
                <a:cs typeface="Arial" pitchFamily="34" charset="0"/>
              </a:rPr>
              <a:t>Θα είναι κατά το μετρικό σύστημα:</a:t>
            </a:r>
            <a:endParaRPr lang="el-GR" sz="2200" b="1" u="sng" dirty="0">
              <a:solidFill>
                <a:srgbClr val="FF0000"/>
              </a:solidFill>
              <a:latin typeface="Arial" pitchFamily="34" charset="0"/>
              <a:cs typeface="Arial" pitchFamily="34" charset="0"/>
            </a:endParaRPr>
          </a:p>
          <a:p>
            <a:pPr algn="l"/>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2π.</a:t>
            </a:r>
            <a:r>
              <a:rPr lang="el-GR" sz="2400" b="1" dirty="0">
                <a:solidFill>
                  <a:schemeClr val="tx1"/>
                </a:solidFill>
                <a:latin typeface="Arial" pitchFamily="34" charset="0"/>
                <a:cs typeface="Arial" pitchFamily="34" charset="0"/>
              </a:rPr>
              <a:t> η</a:t>
            </a:r>
            <a:r>
              <a:rPr lang="en-US" sz="24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Μ</a:t>
            </a:r>
            <a:r>
              <a:rPr lang="el-GR" sz="2200" b="1" baseline="-25000" dirty="0">
                <a:solidFill>
                  <a:schemeClr val="tx1"/>
                </a:solidFill>
                <a:latin typeface="Arial" pitchFamily="34" charset="0"/>
                <a:cs typeface="Arial" pitchFamily="34" charset="0"/>
              </a:rPr>
              <a:t>σ</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2 x 3,14</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x 3000</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x</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800</a:t>
            </a:r>
          </a:p>
          <a:p>
            <a:pPr algn="l"/>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Ρ</a:t>
            </a:r>
            <a:r>
              <a:rPr lang="el-GR" sz="1600" b="1" dirty="0">
                <a:solidFill>
                  <a:schemeClr val="tx1"/>
                </a:solidFill>
                <a:latin typeface="Arial" pitchFamily="34" charset="0"/>
                <a:cs typeface="Arial" pitchFamily="34" charset="0"/>
              </a:rPr>
              <a:t>π</a:t>
            </a:r>
            <a:r>
              <a:rPr lang="el-GR" sz="2200" b="1" dirty="0">
                <a:solidFill>
                  <a:schemeClr val="tx1"/>
                </a:solidFill>
                <a:latin typeface="Arial" pitchFamily="34" charset="0"/>
                <a:cs typeface="Arial" pitchFamily="34" charset="0"/>
              </a:rPr>
              <a:t> = </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a:t>
            </a:r>
            <a:r>
              <a:rPr lang="en-US" sz="2200" b="1" dirty="0">
                <a:solidFill>
                  <a:schemeClr val="tx1"/>
                </a:solidFill>
                <a:latin typeface="Arial" pitchFamily="34" charset="0"/>
                <a:cs typeface="Arial" pitchFamily="34" charset="0"/>
              </a:rPr>
              <a:t> ------------------------------- </a:t>
            </a:r>
            <a:r>
              <a:rPr lang="el-GR" sz="2200" b="1" dirty="0">
                <a:solidFill>
                  <a:schemeClr val="tx1"/>
                </a:solidFill>
                <a:latin typeface="Arial" pitchFamily="34" charset="0"/>
                <a:cs typeface="Arial" pitchFamily="34" charset="0"/>
              </a:rPr>
              <a:t>= 3350 Ρ</a:t>
            </a:r>
            <a:r>
              <a:rPr lang="en-US" sz="2200" b="1" dirty="0">
                <a:solidFill>
                  <a:schemeClr val="tx1"/>
                </a:solidFill>
                <a:latin typeface="Arial" pitchFamily="34" charset="0"/>
                <a:cs typeface="Arial" pitchFamily="34" charset="0"/>
              </a:rPr>
              <a:t>S</a:t>
            </a:r>
            <a:endParaRPr lang="el-GR" sz="2200" b="1" dirty="0">
              <a:solidFill>
                <a:schemeClr val="tx1"/>
              </a:solidFill>
              <a:latin typeface="Arial" pitchFamily="34" charset="0"/>
              <a:cs typeface="Arial" pitchFamily="34" charset="0"/>
            </a:endParaRPr>
          </a:p>
          <a:p>
            <a:pPr algn="l"/>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4500	</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4500</a:t>
            </a:r>
            <a:endParaRPr lang="en-US" sz="2200" b="1" dirty="0">
              <a:solidFill>
                <a:schemeClr val="tx1"/>
              </a:solidFill>
              <a:latin typeface="Arial" pitchFamily="34" charset="0"/>
              <a:cs typeface="Arial" pitchFamily="34" charset="0"/>
            </a:endParaRPr>
          </a:p>
          <a:p>
            <a:pPr algn="l"/>
            <a:r>
              <a:rPr lang="el-GR" sz="2200" b="1" dirty="0">
                <a:solidFill>
                  <a:schemeClr val="tx1"/>
                </a:solidFill>
                <a:latin typeface="Arial" pitchFamily="34" charset="0"/>
                <a:cs typeface="Arial" pitchFamily="34" charset="0"/>
              </a:rPr>
              <a:t>ή κατά το σύστημα </a:t>
            </a:r>
            <a:r>
              <a:rPr lang="en-US" sz="2200" b="1" dirty="0">
                <a:solidFill>
                  <a:schemeClr val="tx1"/>
                </a:solidFill>
                <a:latin typeface="Arial" pitchFamily="34" charset="0"/>
                <a:cs typeface="Arial" pitchFamily="34" charset="0"/>
              </a:rPr>
              <a:t>SI</a:t>
            </a:r>
            <a:r>
              <a:rPr lang="el-GR" sz="2200" b="1" dirty="0">
                <a:solidFill>
                  <a:schemeClr val="tx1"/>
                </a:solidFill>
                <a:latin typeface="Arial" pitchFamily="34" charset="0"/>
                <a:cs typeface="Arial" pitchFamily="34" charset="0"/>
              </a:rPr>
              <a:t>:</a:t>
            </a:r>
          </a:p>
          <a:p>
            <a:pPr algn="l"/>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2π.</a:t>
            </a:r>
            <a:r>
              <a:rPr lang="el-GR" sz="2000" b="1" dirty="0">
                <a:solidFill>
                  <a:schemeClr val="tx1"/>
                </a:solidFill>
                <a:latin typeface="Arial" pitchFamily="34" charset="0"/>
                <a:cs typeface="Arial" pitchFamily="34" charset="0"/>
              </a:rPr>
              <a:t> η</a:t>
            </a:r>
            <a:r>
              <a:rPr lang="en-US" sz="20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Μ</a:t>
            </a:r>
            <a:r>
              <a:rPr lang="el-GR" sz="2200" b="1" baseline="-25000" dirty="0">
                <a:solidFill>
                  <a:schemeClr val="tx1"/>
                </a:solidFill>
                <a:latin typeface="Arial" pitchFamily="34" charset="0"/>
                <a:cs typeface="Arial" pitchFamily="34" charset="0"/>
              </a:rPr>
              <a:t>σ</a:t>
            </a:r>
            <a:r>
              <a:rPr lang="el-GR" sz="2200" b="1" dirty="0">
                <a:solidFill>
                  <a:schemeClr val="tx1"/>
                </a:solidFill>
                <a:latin typeface="Arial" pitchFamily="34" charset="0"/>
                <a:cs typeface="Arial" pitchFamily="34" charset="0"/>
              </a:rPr>
              <a:t> </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2 x 3,14 x 3000</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x 7848</a:t>
            </a:r>
          </a:p>
          <a:p>
            <a:pPr algn="l"/>
            <a:r>
              <a:rPr lang="el-GR" sz="2200" b="1" dirty="0">
                <a:solidFill>
                  <a:schemeClr val="tx1"/>
                </a:solidFill>
                <a:latin typeface="Arial" pitchFamily="34" charset="0"/>
                <a:cs typeface="Arial" pitchFamily="34" charset="0"/>
              </a:rPr>
              <a:t>	 </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Ρ</a:t>
            </a:r>
            <a:r>
              <a:rPr lang="el-GR" sz="1600" b="1" dirty="0">
                <a:solidFill>
                  <a:schemeClr val="tx1"/>
                </a:solidFill>
                <a:latin typeface="Arial" pitchFamily="34" charset="0"/>
                <a:cs typeface="Arial" pitchFamily="34" charset="0"/>
              </a:rPr>
              <a:t>π </a:t>
            </a:r>
            <a:r>
              <a:rPr lang="el-GR" sz="2200" b="1" dirty="0">
                <a:solidFill>
                  <a:schemeClr val="tx1"/>
                </a:solidFill>
                <a:latin typeface="Arial" pitchFamily="34" charset="0"/>
                <a:cs typeface="Arial" pitchFamily="34" charset="0"/>
              </a:rPr>
              <a:t>=</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 =</a:t>
            </a:r>
            <a:r>
              <a:rPr lang="en-US" sz="2200" b="1" dirty="0">
                <a:solidFill>
                  <a:schemeClr val="tx1"/>
                </a:solidFill>
                <a:latin typeface="Arial" pitchFamily="34" charset="0"/>
                <a:cs typeface="Arial" pitchFamily="34" charset="0"/>
              </a:rPr>
              <a:t> -------------------------------- </a:t>
            </a:r>
            <a:r>
              <a:rPr lang="el-GR" sz="2200" b="1" dirty="0">
                <a:solidFill>
                  <a:schemeClr val="tx1"/>
                </a:solidFill>
                <a:latin typeface="Arial" pitchFamily="34" charset="0"/>
                <a:cs typeface="Arial" pitchFamily="34" charset="0"/>
              </a:rPr>
              <a:t>= 2464</a:t>
            </a:r>
            <a:r>
              <a:rPr lang="en-US" sz="2200" b="1" dirty="0">
                <a:solidFill>
                  <a:schemeClr val="tx1"/>
                </a:solidFill>
                <a:latin typeface="Arial" pitchFamily="34" charset="0"/>
                <a:cs typeface="Arial" pitchFamily="34" charset="0"/>
              </a:rPr>
              <a:t> kW</a:t>
            </a:r>
            <a:endParaRPr lang="el-GR" sz="2200" b="1" dirty="0">
              <a:solidFill>
                <a:schemeClr val="tx1"/>
              </a:solidFill>
              <a:latin typeface="Arial" pitchFamily="34" charset="0"/>
              <a:cs typeface="Arial" pitchFamily="34" charset="0"/>
            </a:endParaRPr>
          </a:p>
          <a:p>
            <a:pPr algn="l"/>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60 000 </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60 000</a:t>
            </a:r>
          </a:p>
          <a:p>
            <a:pPr algn="l"/>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Είναι </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 2464 </a:t>
            </a:r>
            <a:r>
              <a:rPr lang="en-US" sz="2200" b="1" dirty="0">
                <a:solidFill>
                  <a:schemeClr val="tx1"/>
                </a:solidFill>
                <a:latin typeface="Arial" pitchFamily="34" charset="0"/>
                <a:cs typeface="Arial" pitchFamily="34" charset="0"/>
              </a:rPr>
              <a:t>kW </a:t>
            </a:r>
            <a:r>
              <a:rPr lang="en-US" sz="1600" b="1" dirty="0">
                <a:solidFill>
                  <a:schemeClr val="tx1"/>
                </a:solidFill>
                <a:latin typeface="Arial" pitchFamily="34" charset="0"/>
                <a:cs typeface="Arial" pitchFamily="34" charset="0"/>
              </a:rPr>
              <a:t>X</a:t>
            </a:r>
            <a:r>
              <a:rPr lang="el-GR" sz="2200" b="1" dirty="0">
                <a:solidFill>
                  <a:schemeClr val="tx1"/>
                </a:solidFill>
                <a:latin typeface="Arial" pitchFamily="34" charset="0"/>
                <a:cs typeface="Arial" pitchFamily="34" charset="0"/>
              </a:rPr>
              <a:t> 1,36 = 3350 Ρ</a:t>
            </a:r>
            <a:r>
              <a:rPr lang="en-US" sz="2200" b="1" dirty="0">
                <a:solidFill>
                  <a:schemeClr val="tx1"/>
                </a:solidFill>
                <a:latin typeface="Arial" pitchFamily="34" charset="0"/>
                <a:cs typeface="Arial" pitchFamily="34" charset="0"/>
              </a:rPr>
              <a:t>S</a:t>
            </a:r>
            <a:endParaRPr lang="el-GR" sz="2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a:solidFill>
                  <a:srgbClr val="FF0000"/>
                </a:solidFill>
                <a:latin typeface="Arial" pitchFamily="34" charset="0"/>
                <a:cs typeface="Arial" pitchFamily="34" charset="0"/>
              </a:rPr>
              <a:t>Η ΜΕΤΡΗΣΗ ΜΕ ΤΗΝ ΚΟΙΝΗ ΠΕΔΗ ΤΟΥ Ρ</a:t>
            </a:r>
            <a:r>
              <a:rPr lang="en-US" sz="1800" b="1" u="sng" dirty="0" err="1">
                <a:solidFill>
                  <a:srgbClr val="FF0000"/>
                </a:solidFill>
                <a:latin typeface="Arial" pitchFamily="34" charset="0"/>
                <a:cs typeface="Arial" pitchFamily="34" charset="0"/>
              </a:rPr>
              <a:t>rony</a:t>
            </a:r>
            <a:r>
              <a:rPr lang="el-GR" sz="1800" b="1" dirty="0">
                <a:solidFill>
                  <a:schemeClr val="tx1"/>
                </a:solidFill>
                <a:latin typeface="Arial" pitchFamily="34" charset="0"/>
                <a:cs typeface="Arial" pitchFamily="34" charset="0"/>
              </a:rPr>
              <a:t>. ΣΤΗΝ ΑΠΛΗ ΤΗΣ ΔΙΑΤΑΞΗ Η ΠΕΔΗ ΑΥΤΗ ΑΠΟΤΕΛΕΙΤΑΙ ΑΠΟ ΜΙΑ ΤΡΟΧΑΛΙΑ ΠΟΥ ΤΟΠΟΘΕΤΕΙΤΑΙ ΣΤΟΝ ΑΞΟΝΑ η ΣΕ ΕΝΑ ΣΥΝΔΕΣΜΟ ΤΟΥ. Η ΤΡΟΧΑΛΙΑ ΠΕΡΙΒΑΛΛΕΤΑΙ ΜΕ ΔΙΠΛΟ ΣΧΟΙΝΙ, ΤΟΥ ΟΠΟΙΟΥ ΤΟ ΕΝΑ ΑΚΡΟ ΣΥΝΔΕΕΤΑΙ ΜΕ ΤΟ ΔΥΝΑΜΟΜΕΤΡΟ Δ ΑΠΟ ΤΟ ΑΛΛΟ ΑΝΑΚΡΕΜΑΤΑΙ ΤΟ ΒΑΡΟΣ Β.</a:t>
            </a:r>
          </a:p>
          <a:p>
            <a:pPr algn="l">
              <a:spcBef>
                <a:spcPts val="0"/>
              </a:spcBef>
            </a:pPr>
            <a:r>
              <a:rPr lang="el-GR" sz="1800" b="1" dirty="0">
                <a:solidFill>
                  <a:schemeClr val="tx1"/>
                </a:solidFill>
                <a:latin typeface="Arial" pitchFamily="34" charset="0"/>
                <a:cs typeface="Arial" pitchFamily="34" charset="0"/>
              </a:rPr>
              <a:t>ΑΝΤΙ ΓΙΑ ΣΧΟΙΝΙ ΜΠΟΡΕΙ ΝΑ ΧΡΗΣΙΜΟΠΟΙΗΘΟΥΝ ΚΑΙ ΚΟΜΜΑΤΙΑ ΑΠΟ ΣΚΛΗΡΟ ΞΥΛΟ Η ΠΕΠΙΕΣΜΕΝΟ ΧΑΡΤΙ ΠΟΥ ΠΕΡΙΒΑΛΛΟΥΝ ΤΗΝ ΑΤΡΑΚΤΟ ΣΑΝ ΕΙΔΟΣ ΗΜΙΤΡΙΒΕΩΝ. Η ΣΥΝΔΕΣΗ ΠΡΟΣ ΤΟ ΔΥΝΑΜΟΜΕΤΡΟ ΚΑΙ ΤΟ ΒΑΡΟΣ ΜΠΟΡΕΙ ΝΑ ΠΡΑΓΜΑΤΟΠΟΙΕΙΤΑΙ ΚΑΙ ΜΕΣΩ ΜΟΧΛΟΥ.</a:t>
            </a:r>
          </a:p>
          <a:p>
            <a:pPr algn="l"/>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a:solidFill>
                  <a:srgbClr val="FF0000"/>
                </a:solidFill>
                <a:latin typeface="Arial" pitchFamily="34" charset="0"/>
                <a:cs typeface="Arial" pitchFamily="34" charset="0"/>
              </a:rPr>
              <a:t>Η ΜΕΤΡΗΣΗ ΜΕ ΤΗΝ ΚΟΙΝΗ ΠΕΔΗ ΤΟΥ Ρ</a:t>
            </a:r>
            <a:r>
              <a:rPr lang="en-US" sz="1800" b="1" u="sng" dirty="0" err="1">
                <a:solidFill>
                  <a:srgbClr val="FF0000"/>
                </a:solidFill>
                <a:latin typeface="Arial" pitchFamily="34" charset="0"/>
                <a:cs typeface="Arial" pitchFamily="34" charset="0"/>
              </a:rPr>
              <a:t>rony</a:t>
            </a:r>
            <a:r>
              <a:rPr lang="el-GR" sz="1800" b="1" dirty="0">
                <a:solidFill>
                  <a:schemeClr val="tx1"/>
                </a:solidFill>
                <a:latin typeface="Arial" pitchFamily="34" charset="0"/>
                <a:cs typeface="Arial" pitchFamily="34" charset="0"/>
              </a:rPr>
              <a:t>. </a:t>
            </a:r>
          </a:p>
          <a:p>
            <a:pPr marL="0" lvl="1" algn="l">
              <a:spcBef>
                <a:spcPts val="0"/>
              </a:spcBef>
            </a:pPr>
            <a:r>
              <a:rPr lang="el-GR" sz="1800" b="1" dirty="0">
                <a:solidFill>
                  <a:schemeClr val="tx1"/>
                </a:solidFill>
                <a:latin typeface="Arial" pitchFamily="34" charset="0"/>
                <a:cs typeface="Arial" pitchFamily="34" charset="0"/>
              </a:rPr>
              <a:t>ΣΤΟ ΣΥΣΤΗΜΑ ΑΥΤΟ (ΠΟΥ ΛΙΠΑΙΝΕΤΑΙ ΚΑΙ ΨΥΧΕΤΑΙ ΚΑΝΟΝΙΚΑ ΚΑΤΑ ΤΗ ΜΕΤΡΗΣΗ ΓΙΑ ΝΑ ΜΗΝ ΥΠΕΡΘΕΡΜΑΝΘΕΙ) Η ΑΝΑΠΤΥΣΣΟΜΕΝΗ ΤΡΙΒΗ ΑΠΟΡΡΟΦΑ ΤΟ ΜΗΧΑΝΙΚΟ ΕΡΓΟ ΠΟΥ ΜΕΤΑΒΙΒΑΖΕΤΑΙ ΑΠΟ ΤΗΝ ΑΤΡΑΚΤΟ. ΑΥΤΟ ΕΠΙΤΥΓΧΑΝΕΤΑΙ ΜΕ ΠΡΟΟΔΕΥΤΙΚΗ ΠΡΟΣΘΗΚΗ ΒΑΡΩΝ ΣΤΟ ΕΛΕΥΘΕΡΟ ΑΚΡΟ ΤΗΣ ΠΕΔΗΣ, ΠΟΥ ΕΧΕΙ ΤΑΣΗ ΝΑ ΚΙΝΗΘΕΙ, ΩΣΠΟΥ ΝΑ ΔΗΜΙΟΥΡΓΗΘΕΙ ΚΑΤΑΣΤΑΣΗ ΙΣΟΡΡΟΠΙΑΣ, ΕΝΩ Ο ΣΤΡΟΒΙΛΟΣ ΘΑ ΑΠΟΔΙΔΕΙ ΤΗ ΜΕΓΙΣΤΗ ΙΣΧΥ ΤΟΥ, ΠΟΥ ΥΠΟΛΟΓΙΖΕΤΑΙ ΤΟΤΕ ΜΕ ΕΝΑΝ ΤΥΠΟ.</a:t>
            </a:r>
          </a:p>
          <a:p>
            <a:pPr marL="0" lvl="1" algn="l">
              <a:spcBef>
                <a:spcPts val="0"/>
              </a:spcBef>
            </a:pPr>
            <a:endParaRPr lang="el-GR" sz="1800" b="1" dirty="0">
              <a:solidFill>
                <a:schemeClr val="tx1"/>
              </a:solidFill>
              <a:latin typeface="Arial" pitchFamily="34" charset="0"/>
              <a:cs typeface="Arial" pitchFamily="34" charset="0"/>
            </a:endParaRPr>
          </a:p>
          <a:p>
            <a:pPr marL="0" lvl="1" algn="l">
              <a:spcBef>
                <a:spcPts val="0"/>
              </a:spcBef>
            </a:pP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25806"/>
          </a:xfrm>
          <a:solidFill>
            <a:schemeClr val="bg1"/>
          </a:solidFill>
        </p:spPr>
        <p:txBody>
          <a:bodyPr>
            <a:noAutofit/>
          </a:bodyPr>
          <a:lstStyle/>
          <a:p>
            <a:pPr marL="0" lvl="1" algn="l">
              <a:spcBef>
                <a:spcPts val="0"/>
              </a:spcBef>
            </a:pPr>
            <a:r>
              <a:rPr lang="el-GR" sz="1800" b="1" u="sng" dirty="0">
                <a:solidFill>
                  <a:srgbClr val="FF0000"/>
                </a:solidFill>
                <a:latin typeface="Arial" pitchFamily="34" charset="0"/>
                <a:cs typeface="Arial" pitchFamily="34" charset="0"/>
              </a:rPr>
              <a:t>Η ΜΕΤΡΗΣΗ ΜΕ ΤΗΝ ΚΟΙΝΗ ΠΕΔΗ ΤΟΥ Ρ</a:t>
            </a:r>
            <a:r>
              <a:rPr lang="en-US" sz="1800" b="1" u="sng" dirty="0" err="1">
                <a:solidFill>
                  <a:srgbClr val="FF0000"/>
                </a:solidFill>
                <a:latin typeface="Arial" pitchFamily="34" charset="0"/>
                <a:cs typeface="Arial" pitchFamily="34" charset="0"/>
              </a:rPr>
              <a:t>rony</a:t>
            </a:r>
            <a:r>
              <a:rPr lang="el-GR" sz="1800" b="1" dirty="0">
                <a:solidFill>
                  <a:schemeClr val="tx1"/>
                </a:solidFill>
                <a:latin typeface="Arial" pitchFamily="34" charset="0"/>
                <a:cs typeface="Arial" pitchFamily="34" charset="0"/>
              </a:rPr>
              <a:t>. </a:t>
            </a:r>
          </a:p>
          <a:p>
            <a:pPr algn="l"/>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2π. η (Β </a:t>
            </a:r>
            <a:r>
              <a:rPr lang="en-US" sz="1600" b="1" dirty="0">
                <a:solidFill>
                  <a:srgbClr val="FF0000"/>
                </a:solidFill>
                <a:latin typeface="Arial" pitchFamily="34" charset="0"/>
                <a:cs typeface="Arial" pitchFamily="34" charset="0"/>
              </a:rPr>
              <a:t>-</a:t>
            </a:r>
            <a:r>
              <a:rPr lang="el-GR" sz="1600" b="1" dirty="0">
                <a:solidFill>
                  <a:srgbClr val="FF0000"/>
                </a:solidFill>
                <a:latin typeface="Arial" pitchFamily="34" charset="0"/>
                <a:cs typeface="Arial" pitchFamily="34" charset="0"/>
              </a:rPr>
              <a:t> Δ) α</a:t>
            </a:r>
          </a:p>
          <a:p>
            <a:pPr algn="l"/>
            <a:r>
              <a:rPr lang="el-GR" sz="1600" b="1" dirty="0">
                <a:solidFill>
                  <a:srgbClr val="FF0000"/>
                </a:solidFill>
                <a:latin typeface="Arial" pitchFamily="34" charset="0"/>
                <a:cs typeface="Arial" pitchFamily="34" charset="0"/>
              </a:rPr>
              <a:t>Ρ</a:t>
            </a:r>
            <a:r>
              <a:rPr lang="el-GR" sz="1600" b="1" baseline="-25000" dirty="0">
                <a:solidFill>
                  <a:srgbClr val="FF0000"/>
                </a:solidFill>
                <a:latin typeface="Arial" pitchFamily="34" charset="0"/>
                <a:cs typeface="Arial" pitchFamily="34" charset="0"/>
              </a:rPr>
              <a:t>π</a:t>
            </a:r>
            <a:r>
              <a:rPr lang="el-GR" sz="1600" b="1" dirty="0">
                <a:solidFill>
                  <a:srgbClr val="FF0000"/>
                </a:solidFill>
                <a:latin typeface="Arial" pitchFamily="34" charset="0"/>
                <a:cs typeface="Arial" pitchFamily="34" charset="0"/>
              </a:rPr>
              <a:t> = --------------------------  </a:t>
            </a:r>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σε Ρ</a:t>
            </a:r>
            <a:r>
              <a:rPr lang="en-US" sz="1600" b="1" dirty="0">
                <a:solidFill>
                  <a:srgbClr val="FF0000"/>
                </a:solidFill>
                <a:latin typeface="Arial" pitchFamily="34" charset="0"/>
                <a:cs typeface="Arial" pitchFamily="34" charset="0"/>
              </a:rPr>
              <a:t>S</a:t>
            </a:r>
            <a:r>
              <a:rPr lang="el-GR" sz="1600" b="1" dirty="0">
                <a:solidFill>
                  <a:srgbClr val="FF0000"/>
                </a:solidFill>
                <a:latin typeface="Arial" pitchFamily="34" charset="0"/>
                <a:cs typeface="Arial" pitchFamily="34" charset="0"/>
              </a:rPr>
              <a:t>	</a:t>
            </a:r>
          </a:p>
          <a:p>
            <a:pPr algn="l"/>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4500</a:t>
            </a:r>
          </a:p>
          <a:p>
            <a:pPr algn="l"/>
            <a:r>
              <a:rPr lang="el-GR" sz="1600" b="1" dirty="0">
                <a:solidFill>
                  <a:schemeClr val="tx1"/>
                </a:solidFill>
                <a:latin typeface="Arial" pitchFamily="34" charset="0"/>
                <a:cs typeface="Arial" pitchFamily="34" charset="0"/>
              </a:rPr>
              <a:t>όπου π = 3,14, η = αριθμός στροφών ανά λεπτό, α = η ακτίνα σε </a:t>
            </a:r>
            <a:r>
              <a:rPr lang="en-US" sz="1600" b="1" dirty="0">
                <a:solidFill>
                  <a:schemeClr val="tx1"/>
                </a:solidFill>
                <a:latin typeface="Arial" pitchFamily="34" charset="0"/>
                <a:cs typeface="Arial" pitchFamily="34" charset="0"/>
              </a:rPr>
              <a:t>m</a:t>
            </a:r>
            <a:r>
              <a:rPr lang="el-GR" sz="1600" b="1" dirty="0">
                <a:solidFill>
                  <a:schemeClr val="tx1"/>
                </a:solidFill>
                <a:latin typeface="Arial" pitchFamily="34" charset="0"/>
                <a:cs typeface="Arial" pitchFamily="34" charset="0"/>
              </a:rPr>
              <a:t> της τροχαλίας στην περιφέρεια που αναπτύσσεται η τριβή, Β = το βάρος σε </a:t>
            </a:r>
            <a:r>
              <a:rPr lang="en-US" sz="1600" b="1" dirty="0" err="1">
                <a:solidFill>
                  <a:schemeClr val="tx1"/>
                </a:solidFill>
                <a:latin typeface="Arial" pitchFamily="34" charset="0"/>
                <a:cs typeface="Arial" pitchFamily="34" charset="0"/>
              </a:rPr>
              <a:t>kp</a:t>
            </a:r>
            <a:r>
              <a:rPr lang="el-GR" sz="1600" b="1" dirty="0">
                <a:solidFill>
                  <a:schemeClr val="tx1"/>
                </a:solidFill>
                <a:latin typeface="Arial" pitchFamily="34" charset="0"/>
                <a:cs typeface="Arial" pitchFamily="34" charset="0"/>
              </a:rPr>
              <a:t> και Δ = η ένταση του δυναμομέτρου σε </a:t>
            </a:r>
            <a:r>
              <a:rPr lang="en-US" sz="1600" b="1" dirty="0" err="1">
                <a:solidFill>
                  <a:schemeClr val="tx1"/>
                </a:solidFill>
                <a:latin typeface="Arial" pitchFamily="34" charset="0"/>
                <a:cs typeface="Arial" pitchFamily="34" charset="0"/>
              </a:rPr>
              <a:t>kp</a:t>
            </a:r>
            <a:r>
              <a:rPr lang="el-GR" sz="1600" b="1" dirty="0">
                <a:solidFill>
                  <a:schemeClr val="tx1"/>
                </a:solidFill>
                <a:latin typeface="Arial" pitchFamily="34" charset="0"/>
                <a:cs typeface="Arial" pitchFamily="34" charset="0"/>
              </a:rPr>
              <a:t>.</a:t>
            </a:r>
          </a:p>
          <a:p>
            <a:pPr algn="l"/>
            <a:r>
              <a:rPr lang="el-GR" sz="1600" b="1" dirty="0">
                <a:solidFill>
                  <a:schemeClr val="tx1"/>
                </a:solidFill>
                <a:latin typeface="Arial" pitchFamily="34" charset="0"/>
                <a:cs typeface="Arial" pitchFamily="34" charset="0"/>
              </a:rPr>
              <a:t>Στο σύστημα </a:t>
            </a:r>
            <a:r>
              <a:rPr lang="en-US" sz="1600" b="1" dirty="0">
                <a:solidFill>
                  <a:schemeClr val="tx1"/>
                </a:solidFill>
                <a:latin typeface="Arial" pitchFamily="34" charset="0"/>
                <a:cs typeface="Arial" pitchFamily="34" charset="0"/>
              </a:rPr>
              <a:t>S</a:t>
            </a:r>
            <a:r>
              <a:rPr lang="el-GR" sz="1600" b="1" dirty="0">
                <a:solidFill>
                  <a:schemeClr val="tx1"/>
                </a:solidFill>
                <a:latin typeface="Arial" pitchFamily="34" charset="0"/>
                <a:cs typeface="Arial" pitchFamily="34" charset="0"/>
              </a:rPr>
              <a:t>Ι οι Β και Δ είναι σε Ν, και ο τύπος:</a:t>
            </a:r>
          </a:p>
          <a:p>
            <a:pPr algn="l"/>
            <a:r>
              <a:rPr lang="en-US" sz="1600" b="1" dirty="0">
                <a:solidFill>
                  <a:schemeClr val="tx1"/>
                </a:solidFill>
                <a:latin typeface="Arial" pitchFamily="34" charset="0"/>
                <a:cs typeface="Arial" pitchFamily="34" charset="0"/>
              </a:rPr>
              <a:t>          </a:t>
            </a:r>
            <a:r>
              <a:rPr lang="el-GR" sz="1600" b="1" dirty="0">
                <a:solidFill>
                  <a:srgbClr val="FF0000"/>
                </a:solidFill>
                <a:latin typeface="Arial" pitchFamily="34" charset="0"/>
                <a:cs typeface="Arial" pitchFamily="34" charset="0"/>
              </a:rPr>
              <a:t>2π. η (Β - Δ) α</a:t>
            </a:r>
          </a:p>
          <a:p>
            <a:pPr algn="l"/>
            <a:r>
              <a:rPr lang="el-GR" sz="1600" b="1" dirty="0">
                <a:solidFill>
                  <a:srgbClr val="FF0000"/>
                </a:solidFill>
                <a:latin typeface="Arial" pitchFamily="34" charset="0"/>
                <a:cs typeface="Arial" pitchFamily="34" charset="0"/>
              </a:rPr>
              <a:t>Ρ</a:t>
            </a:r>
            <a:r>
              <a:rPr lang="el-GR" sz="1600" b="1" baseline="-25000" dirty="0">
                <a:solidFill>
                  <a:srgbClr val="FF0000"/>
                </a:solidFill>
                <a:latin typeface="Arial" pitchFamily="34" charset="0"/>
                <a:cs typeface="Arial" pitchFamily="34" charset="0"/>
              </a:rPr>
              <a:t>π</a:t>
            </a:r>
            <a:r>
              <a:rPr lang="el-GR" sz="1600" b="1" dirty="0">
                <a:solidFill>
                  <a:srgbClr val="FF0000"/>
                </a:solidFill>
                <a:latin typeface="Arial" pitchFamily="34" charset="0"/>
                <a:cs typeface="Arial" pitchFamily="34" charset="0"/>
              </a:rPr>
              <a:t> = </a:t>
            </a:r>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 σε </a:t>
            </a:r>
            <a:r>
              <a:rPr lang="en-US" sz="1600" b="1" dirty="0">
                <a:solidFill>
                  <a:srgbClr val="FF0000"/>
                </a:solidFill>
                <a:latin typeface="Arial" pitchFamily="34" charset="0"/>
                <a:cs typeface="Arial" pitchFamily="34" charset="0"/>
              </a:rPr>
              <a:t>J</a:t>
            </a:r>
            <a:r>
              <a:rPr lang="el-GR" sz="1600" b="1" dirty="0">
                <a:solidFill>
                  <a:srgbClr val="FF0000"/>
                </a:solidFill>
                <a:latin typeface="Arial" pitchFamily="34" charset="0"/>
                <a:cs typeface="Arial" pitchFamily="34" charset="0"/>
              </a:rPr>
              <a:t>/</a:t>
            </a:r>
            <a:r>
              <a:rPr lang="en-US" sz="1600" b="1" dirty="0">
                <a:solidFill>
                  <a:srgbClr val="FF0000"/>
                </a:solidFill>
                <a:latin typeface="Arial" pitchFamily="34" charset="0"/>
                <a:cs typeface="Arial" pitchFamily="34" charset="0"/>
              </a:rPr>
              <a:t>s</a:t>
            </a:r>
            <a:r>
              <a:rPr lang="el-GR" sz="1600" b="1" dirty="0">
                <a:solidFill>
                  <a:srgbClr val="FF0000"/>
                </a:solidFill>
                <a:latin typeface="Arial" pitchFamily="34" charset="0"/>
                <a:cs typeface="Arial" pitchFamily="34" charset="0"/>
              </a:rPr>
              <a:t> ή </a:t>
            </a:r>
            <a:r>
              <a:rPr lang="en-US" sz="1600" b="1" dirty="0">
                <a:solidFill>
                  <a:srgbClr val="FF0000"/>
                </a:solidFill>
                <a:latin typeface="Arial" pitchFamily="34" charset="0"/>
                <a:cs typeface="Arial" pitchFamily="34" charset="0"/>
              </a:rPr>
              <a:t>W   </a:t>
            </a:r>
            <a:r>
              <a:rPr lang="el-GR" sz="1600" b="1" dirty="0">
                <a:solidFill>
                  <a:srgbClr val="FF0000"/>
                </a:solidFill>
                <a:latin typeface="Arial" pitchFamily="34" charset="0"/>
                <a:cs typeface="Arial" pitchFamily="34" charset="0"/>
              </a:rPr>
              <a:t> και</a:t>
            </a:r>
          </a:p>
          <a:p>
            <a:pPr algn="l"/>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60</a:t>
            </a:r>
          </a:p>
          <a:p>
            <a:pPr algn="l"/>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2π . η (Β - Δ) α</a:t>
            </a:r>
          </a:p>
          <a:p>
            <a:pPr algn="l"/>
            <a:r>
              <a:rPr lang="el-GR" sz="1600" b="1" dirty="0">
                <a:solidFill>
                  <a:srgbClr val="FF0000"/>
                </a:solidFill>
                <a:latin typeface="Arial" pitchFamily="34" charset="0"/>
                <a:cs typeface="Arial" pitchFamily="34" charset="0"/>
              </a:rPr>
              <a:t>Ρ</a:t>
            </a:r>
            <a:r>
              <a:rPr lang="el-GR" sz="1600" b="1" baseline="-25000" dirty="0">
                <a:solidFill>
                  <a:srgbClr val="FF0000"/>
                </a:solidFill>
                <a:latin typeface="Arial" pitchFamily="34" charset="0"/>
                <a:cs typeface="Arial" pitchFamily="34" charset="0"/>
              </a:rPr>
              <a:t>π</a:t>
            </a:r>
            <a:r>
              <a:rPr lang="el-GR" sz="1600" b="1" dirty="0">
                <a:solidFill>
                  <a:srgbClr val="FF0000"/>
                </a:solidFill>
                <a:latin typeface="Arial" pitchFamily="34" charset="0"/>
                <a:cs typeface="Arial" pitchFamily="34" charset="0"/>
              </a:rPr>
              <a:t> = </a:t>
            </a:r>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σε</a:t>
            </a:r>
            <a:r>
              <a:rPr lang="en-US" sz="1600" b="1" dirty="0">
                <a:solidFill>
                  <a:srgbClr val="FF0000"/>
                </a:solidFill>
                <a:latin typeface="Arial" pitchFamily="34" charset="0"/>
                <a:cs typeface="Arial" pitchFamily="34" charset="0"/>
              </a:rPr>
              <a:t>  kW     </a:t>
            </a:r>
            <a:endParaRPr lang="el-GR" sz="1600" b="1" dirty="0">
              <a:solidFill>
                <a:srgbClr val="FF0000"/>
              </a:solidFill>
              <a:latin typeface="Arial" pitchFamily="34" charset="0"/>
              <a:cs typeface="Arial" pitchFamily="34" charset="0"/>
            </a:endParaRPr>
          </a:p>
          <a:p>
            <a:pPr algn="l"/>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60000</a:t>
            </a:r>
          </a:p>
          <a:p>
            <a:pPr marL="0" lvl="1" algn="l">
              <a:spcBef>
                <a:spcPts val="0"/>
              </a:spcBef>
            </a:pPr>
            <a:endParaRPr lang="el-GR" sz="1800" b="1" dirty="0">
              <a:solidFill>
                <a:schemeClr val="tx1"/>
              </a:solidFill>
              <a:latin typeface="Arial" pitchFamily="34" charset="0"/>
              <a:cs typeface="Arial" pitchFamily="34" charset="0"/>
            </a:endParaRPr>
          </a:p>
          <a:p>
            <a:pPr marL="0" lvl="1" algn="l">
              <a:spcBef>
                <a:spcPts val="0"/>
              </a:spcBef>
            </a:pPr>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srcRect/>
          <a:stretch>
            <a:fillRect/>
          </a:stretch>
        </p:blipFill>
        <p:spPr bwMode="auto">
          <a:xfrm>
            <a:off x="5436096" y="1052736"/>
            <a:ext cx="3190875" cy="5598815"/>
          </a:xfrm>
          <a:prstGeom prst="rect">
            <a:avLst/>
          </a:prstGeom>
          <a:noFill/>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marL="0" lvl="1" algn="l">
              <a:spcBef>
                <a:spcPts val="0"/>
              </a:spcBef>
            </a:pPr>
            <a:r>
              <a:rPr lang="el-GR" sz="2400" b="1" u="sng" dirty="0">
                <a:solidFill>
                  <a:srgbClr val="FF0000"/>
                </a:solidFill>
                <a:latin typeface="Arial" pitchFamily="34" charset="0"/>
                <a:cs typeface="Arial" pitchFamily="34" charset="0"/>
              </a:rPr>
              <a:t>Η ΜΕΤΡΗΣΗ ΜΕ ΤΗΝ ΥΔΡΑΥΛΙΚΗ ΠΕΔΗ ΤΟΥ </a:t>
            </a:r>
            <a:r>
              <a:rPr lang="en-US" sz="2400" b="1" u="sng" dirty="0">
                <a:solidFill>
                  <a:srgbClr val="FF0000"/>
                </a:solidFill>
                <a:latin typeface="Arial" pitchFamily="34" charset="0"/>
                <a:cs typeface="Arial" pitchFamily="34" charset="0"/>
              </a:rPr>
              <a:t>Froude</a:t>
            </a:r>
            <a:r>
              <a:rPr lang="el-GR" sz="2400" b="1" dirty="0">
                <a:solidFill>
                  <a:schemeClr val="tx1"/>
                </a:solidFill>
                <a:latin typeface="Arial" pitchFamily="34" charset="0"/>
                <a:cs typeface="Arial" pitchFamily="34" charset="0"/>
              </a:rPr>
              <a:t>. </a:t>
            </a:r>
            <a:endParaRPr lang="en-US" sz="2400" b="1" dirty="0">
              <a:solidFill>
                <a:schemeClr val="tx1"/>
              </a:solidFill>
              <a:latin typeface="Arial" pitchFamily="34" charset="0"/>
              <a:cs typeface="Arial" pitchFamily="34" charset="0"/>
            </a:endParaRPr>
          </a:p>
          <a:p>
            <a:pPr marL="0" lvl="1" algn="l">
              <a:spcBef>
                <a:spcPts val="0"/>
              </a:spcBef>
            </a:pPr>
            <a:r>
              <a:rPr lang="el-GR" sz="2400" b="1" dirty="0">
                <a:solidFill>
                  <a:schemeClr val="tx1"/>
                </a:solidFill>
                <a:latin typeface="Arial" pitchFamily="34" charset="0"/>
                <a:cs typeface="Arial" pitchFamily="34" charset="0"/>
              </a:rPr>
              <a:t>ΑΥΤΗ ΧΡΗΣΙΜΟΠΟΙΕΙΤΑΙ ΠΕΡΙΣΣΟΤΕΡΟ ΚΑΙ ΜΑΛΙΣΤΑ ΓΙΑ ΤΙΣ ΜΕΓΑΛΥΤΕΡΕΣ ΙΠΠΟΔΥΝΑΜΕΙΣ. ΤΟ ΕΡΓΟ ΠΟΥ ΜΕΤΑΒΙΒΑΖΕΤΑΙ ΑΠΟ ΤΗΝ ΑΤΡΑΚΤΟ ΜΕΤΑΤΡΕΠΕΤΑΙ ΣΕ ΘΕΡΜΟΤΗΤΑ ΜΕΣΑ ΣΤΗ ΣΥΣΚΕΥΗ, ΠΟΥ ΑΠΟΤΕΛΕΙΤΑΙ ΑΠΟ ΕΝΑ ΣΤΡΟΦΕΙΟ ΣΥΝΔΕΜΕΝΟ ΜΕ ΤΟΝ ΑΞΟΝΑ ΚΑΙ ΕΝΑ ΚΕΛΥΦΟΣ ΠΟΥ ΣΤΗΡΙΖΕΤΑΙ ΕΛΕΥΘΕΡΑ. ΣΤΡΟΦΕΙΟ ΚΑΙ ΚΕΛΥΦΟΣ ΦΕΡΟΥΝ ΑΝΤΙΣΤΟΙΧΑ ΠΤΕΡΥΓΙΑ. ΤΟ ΚΕΛΥΦΟΣ ΤΡΟΦΟΔΟΤΕΙΤΑΙ ΣΥΝΕΧΩΣ ΜΕ ΝΕΡΟ ΠΟΥ ΚΥΚΛΟΦΟΡΕΙ ΚΑΙ ΠΟΥ Η ΘΕΡΜΟΚΡΑΣΙΑ ΤΟΥ ΑΝΕΡΧΕΤΑΙ ΑΠΟ ΤΗΝ ΤΡΙΒΗ ΤΟΥ ΜΕ ΤΑ ΠΤΕΡΥΓΙΑ, ΕΝΩ ΤΟ ΚΕΛΥΦΟΣ ΤΕΙΝΕΙ ΝΑ ΠΕΡΙΣΤΡΑΦΕΙ. Η ΙΠΠΟΔΥΝΑΜΗ ΜΕΤΡΕΙΤΑΙ, ΟΠΩΣ ΚΑΙ ΣΤΗΝ ΚΟΙΝΗ ΠΕΔΗ, ΣΤΗ ΘΕΣΗ ΟΠΟΥ ΕΠΙΤΥΓΧΑΝΕΤΑΙ ΙΣΟΡΡΟΠΙΑ ΤΟΥ ΚΕΛΥΦΟΥΣ ΜΕ ΤΗ ΒΟΗΘΕΙΑ ΠΑΛΙ ΜΟΧΛΟΥ, ΖΥΓΟΥ ΚΑΙ ΑΝΤΙΒΑΡΟΥ.</a:t>
            </a:r>
          </a:p>
          <a:p>
            <a:pPr algn="l"/>
            <a:br>
              <a:rPr lang="el-GR" sz="1400" dirty="0"/>
            </a:br>
            <a:r>
              <a:rPr lang="el-GR" sz="1400" dirty="0"/>
              <a:t> </a:t>
            </a:r>
            <a:br>
              <a:rPr lang="el-GR" sz="1800" b="1" dirty="0">
                <a:solidFill>
                  <a:schemeClr val="tx1"/>
                </a:solidFill>
                <a:latin typeface="Arial" pitchFamily="34" charset="0"/>
                <a:cs typeface="Arial" pitchFamily="34" charset="0"/>
              </a:rPr>
            </a:br>
            <a:endParaRPr lang="el-GR" sz="1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285728"/>
            <a:ext cx="2880320" cy="6095600"/>
          </a:xfrm>
          <a:solidFill>
            <a:schemeClr val="bg1"/>
          </a:solidFill>
        </p:spPr>
        <p:txBody>
          <a:bodyPr bIns="72000" anchor="t">
            <a:normAutofit fontScale="90000"/>
          </a:bodyPr>
          <a:lstStyle/>
          <a:p>
            <a:r>
              <a:rPr lang="el-GR" sz="5300" b="1" u="sng" dirty="0">
                <a:latin typeface="+mn-lt"/>
              </a:rPr>
              <a:t>Δ 2</a:t>
            </a:r>
            <a:br>
              <a:rPr lang="el-GR" sz="4800" b="1" u="sng" dirty="0"/>
            </a:br>
            <a:br>
              <a:rPr lang="el-GR" sz="4800" b="1" u="sng" dirty="0"/>
            </a:br>
            <a:r>
              <a:rPr lang="en-US" sz="2000" b="1" u="sng" dirty="0"/>
              <a:t>SLIDE:</a:t>
            </a:r>
            <a:br>
              <a:rPr lang="el-GR" sz="4800" b="1" u="sng" dirty="0"/>
            </a:br>
            <a:br>
              <a:rPr lang="el-GR" sz="1800" b="1" u="sng" dirty="0"/>
            </a:br>
            <a:br>
              <a:rPr lang="el-GR" sz="4800" b="1" u="sng" dirty="0"/>
            </a:br>
            <a:r>
              <a:rPr lang="en-US" sz="5300" b="1" dirty="0"/>
              <a:t>0</a:t>
            </a:r>
            <a:br>
              <a:rPr lang="el-GR" sz="4800" b="1" u="sng" dirty="0"/>
            </a:br>
            <a:br>
              <a:rPr lang="el-GR" sz="3900" b="1" u="sng" dirty="0"/>
            </a:br>
            <a:br>
              <a:rPr lang="el-GR" sz="2000" b="1" u="sng" dirty="0"/>
            </a:br>
            <a:br>
              <a:rPr lang="en-US" sz="2000" b="1" u="sng" dirty="0"/>
            </a:br>
            <a:br>
              <a:rPr lang="el-GR" sz="4800" b="1" u="sng" dirty="0"/>
            </a:br>
            <a:r>
              <a:rPr lang="el-GR" sz="2700" b="1" u="sng" dirty="0">
                <a:latin typeface="+mn-lt"/>
              </a:rPr>
              <a:t>ΠΡΟΟΔΟΣ</a:t>
            </a:r>
            <a:br>
              <a:rPr lang="el-GR" sz="2700" b="1" u="sng" dirty="0"/>
            </a:br>
            <a:r>
              <a:rPr lang="en-US" sz="3600" b="1" dirty="0">
                <a:latin typeface="+mn-lt"/>
              </a:rPr>
              <a:t>00</a:t>
            </a:r>
            <a:r>
              <a:rPr lang="el-GR" sz="3600" b="1" dirty="0">
                <a:latin typeface="+mn-lt"/>
              </a:rPr>
              <a:t>-0</a:t>
            </a:r>
            <a:r>
              <a:rPr lang="en-US" sz="3600" b="1" dirty="0">
                <a:latin typeface="+mn-lt"/>
              </a:rPr>
              <a:t>0</a:t>
            </a:r>
            <a:r>
              <a:rPr lang="el-GR" sz="3600" b="1" dirty="0">
                <a:latin typeface="+mn-lt"/>
              </a:rPr>
              <a:t>-</a:t>
            </a:r>
            <a:r>
              <a:rPr lang="en-US" sz="3600" b="1" dirty="0">
                <a:latin typeface="+mn-lt"/>
              </a:rPr>
              <a:t>14</a:t>
            </a:r>
            <a:br>
              <a:rPr lang="en-US" b="1" dirty="0"/>
            </a:br>
            <a:br>
              <a:rPr lang="en-US" b="1" u="sng" dirty="0"/>
            </a:br>
            <a:endParaRPr lang="en-US" dirty="0"/>
          </a:p>
        </p:txBody>
      </p:sp>
      <p:sp>
        <p:nvSpPr>
          <p:cNvPr id="3" name="Content Placeholder 2"/>
          <p:cNvSpPr>
            <a:spLocks noGrp="1"/>
          </p:cNvSpPr>
          <p:nvPr>
            <p:ph sz="half" idx="1"/>
          </p:nvPr>
        </p:nvSpPr>
        <p:spPr>
          <a:xfrm>
            <a:off x="395536" y="285728"/>
            <a:ext cx="2808312" cy="6095600"/>
          </a:xfrm>
          <a:solidFill>
            <a:srgbClr val="92D050"/>
          </a:solidFill>
        </p:spPr>
        <p:txBody>
          <a:bodyPr>
            <a:normAutofit lnSpcReduction="10000"/>
          </a:bodyPr>
          <a:lstStyle/>
          <a:p>
            <a:pPr algn="ctr">
              <a:lnSpc>
                <a:spcPct val="110000"/>
              </a:lnSpc>
              <a:buNone/>
            </a:pPr>
            <a:r>
              <a:rPr lang="el-GR" sz="4800" b="1" u="sng" dirty="0"/>
              <a:t>Δ</a:t>
            </a:r>
            <a:r>
              <a:rPr lang="en-US" sz="4800" b="1" u="sng" dirty="0"/>
              <a:t>1</a:t>
            </a:r>
            <a:endParaRPr lang="el-GR" sz="4800" b="1" u="sng" dirty="0"/>
          </a:p>
          <a:p>
            <a:pPr algn="ctr">
              <a:buNone/>
            </a:pPr>
            <a:endParaRPr lang="en-US" sz="1800" b="1" u="sng" dirty="0"/>
          </a:p>
          <a:p>
            <a:pPr algn="ctr">
              <a:buNone/>
            </a:pPr>
            <a:endParaRPr lang="en-US" sz="1800" b="1" u="sng" dirty="0"/>
          </a:p>
          <a:p>
            <a:pPr algn="ctr">
              <a:buNone/>
            </a:pPr>
            <a:r>
              <a:rPr lang="en-US" sz="1800" b="1" u="sng" dirty="0">
                <a:latin typeface="+mj-lt"/>
              </a:rPr>
              <a:t>SLIDE:</a:t>
            </a:r>
            <a:endParaRPr lang="el-GR" sz="1800" b="1" u="sng" dirty="0">
              <a:latin typeface="+mj-lt"/>
            </a:endParaRPr>
          </a:p>
          <a:p>
            <a:pPr algn="ctr">
              <a:buNone/>
            </a:pPr>
            <a:endParaRPr lang="el-GR" sz="4800" b="1" dirty="0"/>
          </a:p>
          <a:p>
            <a:pPr algn="ctr">
              <a:lnSpc>
                <a:spcPct val="110000"/>
              </a:lnSpc>
              <a:buNone/>
            </a:pPr>
            <a:r>
              <a:rPr lang="en-US" sz="4800" b="1" dirty="0"/>
              <a:t>0</a:t>
            </a:r>
            <a:endParaRPr lang="el-GR" sz="4800" b="1" dirty="0"/>
          </a:p>
          <a:p>
            <a:pPr algn="ctr">
              <a:buNone/>
            </a:pPr>
            <a:endParaRPr lang="el-GR" sz="4800" b="1" dirty="0"/>
          </a:p>
          <a:p>
            <a:pPr algn="ctr">
              <a:buNone/>
            </a:pPr>
            <a:endParaRPr lang="el-GR" sz="4800" b="1" dirty="0"/>
          </a:p>
          <a:p>
            <a:pPr algn="ctr">
              <a:buNone/>
            </a:pPr>
            <a:r>
              <a:rPr lang="el-GR" sz="2400" b="1" u="sng" dirty="0"/>
              <a:t>ΠΡΟΟΔΟΣ</a:t>
            </a:r>
          </a:p>
          <a:p>
            <a:pPr algn="ctr">
              <a:buNone/>
            </a:pPr>
            <a:r>
              <a:rPr lang="en-US" sz="3200" b="1" dirty="0"/>
              <a:t>00</a:t>
            </a:r>
            <a:r>
              <a:rPr lang="el-GR" sz="3200" b="1" dirty="0"/>
              <a:t>-0</a:t>
            </a:r>
            <a:r>
              <a:rPr lang="en-US" sz="3200" b="1" dirty="0"/>
              <a:t>0</a:t>
            </a:r>
            <a:r>
              <a:rPr lang="el-GR" sz="3200" b="1" dirty="0"/>
              <a:t>-</a:t>
            </a:r>
            <a:r>
              <a:rPr lang="en-US" sz="3200" b="1" dirty="0"/>
              <a:t>14</a:t>
            </a:r>
          </a:p>
          <a:p>
            <a:pPr algn="ctr">
              <a:buNone/>
            </a:pPr>
            <a:endParaRPr lang="el-GR" sz="4800" b="1" dirty="0"/>
          </a:p>
          <a:p>
            <a:pPr algn="ctr">
              <a:buNone/>
            </a:pPr>
            <a:endParaRPr lang="en-US" sz="4800" b="1" u="sng" dirty="0"/>
          </a:p>
        </p:txBody>
      </p:sp>
      <p:sp>
        <p:nvSpPr>
          <p:cNvPr id="4" name="Content Placeholder 3"/>
          <p:cNvSpPr>
            <a:spLocks noGrp="1"/>
          </p:cNvSpPr>
          <p:nvPr>
            <p:ph sz="half" idx="2"/>
          </p:nvPr>
        </p:nvSpPr>
        <p:spPr>
          <a:xfrm>
            <a:off x="6084168" y="285728"/>
            <a:ext cx="2736304" cy="6095600"/>
          </a:xfrm>
          <a:solidFill>
            <a:srgbClr val="92D050"/>
          </a:solidFill>
        </p:spPr>
        <p:txBody>
          <a:bodyPr>
            <a:normAutofit lnSpcReduction="10000"/>
          </a:bodyPr>
          <a:lstStyle/>
          <a:p>
            <a:pPr algn="ctr">
              <a:lnSpc>
                <a:spcPct val="110000"/>
              </a:lnSpc>
              <a:buNone/>
            </a:pPr>
            <a:r>
              <a:rPr lang="el-GR" sz="4800" b="1" u="sng" dirty="0"/>
              <a:t>Δ</a:t>
            </a:r>
            <a:r>
              <a:rPr lang="en-US" sz="4800" b="1" u="sng" dirty="0"/>
              <a:t>3</a:t>
            </a:r>
            <a:endParaRPr lang="el-GR" sz="4800" b="1" u="sng" dirty="0"/>
          </a:p>
          <a:p>
            <a:pPr algn="ctr">
              <a:buNone/>
            </a:pPr>
            <a:endParaRPr lang="en-US" sz="1700" b="1" u="sng" dirty="0"/>
          </a:p>
          <a:p>
            <a:pPr algn="ctr">
              <a:buNone/>
            </a:pPr>
            <a:endParaRPr lang="en-US" sz="1700" b="1" u="sng" dirty="0"/>
          </a:p>
          <a:p>
            <a:pPr algn="ctr">
              <a:buNone/>
            </a:pPr>
            <a:r>
              <a:rPr lang="en-US" sz="1800" b="1" u="sng" dirty="0">
                <a:latin typeface="+mj-lt"/>
              </a:rPr>
              <a:t>SLIDE:</a:t>
            </a:r>
            <a:endParaRPr lang="el-GR" sz="1800" b="1" u="sng" dirty="0">
              <a:latin typeface="+mj-lt"/>
            </a:endParaRPr>
          </a:p>
          <a:p>
            <a:pPr algn="ctr">
              <a:buNone/>
            </a:pPr>
            <a:endParaRPr lang="el-GR" sz="4800" b="1" dirty="0"/>
          </a:p>
          <a:p>
            <a:pPr algn="ctr">
              <a:lnSpc>
                <a:spcPct val="110000"/>
              </a:lnSpc>
              <a:buNone/>
            </a:pPr>
            <a:r>
              <a:rPr lang="en-US" sz="4800" b="1" dirty="0"/>
              <a:t>0</a:t>
            </a:r>
            <a:endParaRPr lang="el-GR" sz="4800" b="1" dirty="0"/>
          </a:p>
          <a:p>
            <a:pPr algn="ctr">
              <a:buNone/>
            </a:pPr>
            <a:endParaRPr lang="el-GR" sz="4800" b="1" dirty="0"/>
          </a:p>
          <a:p>
            <a:pPr algn="ctr">
              <a:buNone/>
            </a:pPr>
            <a:endParaRPr lang="el-GR" sz="2400" b="1" u="sng" dirty="0"/>
          </a:p>
          <a:p>
            <a:pPr algn="ctr">
              <a:buNone/>
            </a:pPr>
            <a:endParaRPr lang="el-GR" sz="2400" b="1" u="sng" dirty="0"/>
          </a:p>
          <a:p>
            <a:pPr algn="ctr">
              <a:buNone/>
            </a:pPr>
            <a:r>
              <a:rPr lang="el-GR" sz="2400" b="1" u="sng" dirty="0"/>
              <a:t>ΠΡΟΟΔΟΣ</a:t>
            </a:r>
          </a:p>
          <a:p>
            <a:pPr algn="ctr">
              <a:buNone/>
            </a:pPr>
            <a:r>
              <a:rPr lang="en-US" sz="3200" b="1" dirty="0"/>
              <a:t>00</a:t>
            </a:r>
            <a:r>
              <a:rPr lang="el-GR" sz="3200" b="1" dirty="0"/>
              <a:t>-0</a:t>
            </a:r>
            <a:r>
              <a:rPr lang="en-US" sz="3200" b="1" dirty="0"/>
              <a:t>0</a:t>
            </a:r>
            <a:r>
              <a:rPr lang="el-GR" sz="3200" b="1" dirty="0"/>
              <a:t>-</a:t>
            </a:r>
            <a:r>
              <a:rPr lang="en-US" sz="3200" b="1" dirty="0"/>
              <a:t>14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gn="l">
              <a:lnSpc>
                <a:spcPct val="120000"/>
              </a:lnSpc>
              <a:spcBef>
                <a:spcPts val="600"/>
              </a:spcBef>
            </a:pPr>
            <a:endParaRPr lang="el-GR" sz="3700" b="1" dirty="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8000" b="1" dirty="0">
                <a:solidFill>
                  <a:schemeClr val="tx1"/>
                </a:solidFill>
                <a:latin typeface="Arial Black" pitchFamily="34" charset="0"/>
              </a:rPr>
              <a:t>Η ΘΕΡΜΟΚΡΑΣΙΑ ΟΜΩΣ ΤΟΥ ΑΤΜΟΥ ΕΞΑΡΤΑΤΑΙ ΑΠΟ ΤΗΝ ΠΙΕΣΗ ΚΑΙ ΤΗΝ ΥΠΕΡΘΕΡΜΑΝΣΗ ΤΟΥ. </a:t>
            </a:r>
          </a:p>
          <a:p>
            <a:pPr marL="180000" indent="-180000" algn="l">
              <a:lnSpc>
                <a:spcPct val="120000"/>
              </a:lnSpc>
              <a:spcBef>
                <a:spcPts val="600"/>
              </a:spcBef>
              <a:buClr>
                <a:srgbClr val="FF0000"/>
              </a:buClr>
              <a:buFont typeface="Wingdings" pitchFamily="2" charset="2"/>
              <a:buChar char="q"/>
            </a:pPr>
            <a:r>
              <a:rPr lang="el-GR" sz="8000" b="1" dirty="0">
                <a:solidFill>
                  <a:schemeClr val="tx1"/>
                </a:solidFill>
                <a:latin typeface="Arial Black" pitchFamily="34" charset="0"/>
              </a:rPr>
              <a:t>ΓΙΑ ΝΑ ΕΧΟΜΕ ΥΨΗΛΗ ΑΠΟΔΟΣΗ ΤΗΣ ΑΤΜΟΜΗΧΑΝΗΣ, ΠΡΕΠΕΙ ΝΑ ΧΡΗΣΙΜΟΠΟΙΟΥΜΕ ΥΨΗΛΕΣ ΠΙΕΣΕΙΣ ΚΑΙ ΥΨΗΛΗ ΥΠΕΡΘΕΡΜΑΝΣΗ ΤΟΥ ΑΤΜΟΥ ΚΑΤΑ ΤΗΝ ΕΙΣΟΔΟ ΤΟΥ ΣΤΗ ΜΗΧΑΝΗ. </a:t>
            </a:r>
          </a:p>
          <a:p>
            <a:pPr marL="180000" indent="-180000" algn="l">
              <a:lnSpc>
                <a:spcPct val="120000"/>
              </a:lnSpc>
              <a:spcBef>
                <a:spcPts val="600"/>
              </a:spcBef>
              <a:buClr>
                <a:srgbClr val="FF0000"/>
              </a:buClr>
              <a:buFont typeface="Wingdings" pitchFamily="2" charset="2"/>
              <a:buChar char="q"/>
            </a:pPr>
            <a:r>
              <a:rPr lang="el-GR" sz="8000" b="1" dirty="0">
                <a:solidFill>
                  <a:schemeClr val="tx1"/>
                </a:solidFill>
                <a:latin typeface="Arial Black" pitchFamily="34" charset="0"/>
              </a:rPr>
              <a:t>ΠΑΡΑΛΛΗΛΑ ΜΕΣΑ ΣΤΟ ΨΥΓΕΙΟ ΠΡΕΠΕΙ ΝΑ ΕΠΙΚΡΑΤΕΙ ΠΟΛΥ ΧΑΜΗΛΗ ΠΙΕΣΗ (ΔΗΛΑΔΗ ΠΟΛΥ ΥΨΗΛΟ ΚΕΝΟ).</a:t>
            </a:r>
          </a:p>
          <a:p>
            <a:pPr marL="180000" indent="-180000" algn="l">
              <a:lnSpc>
                <a:spcPct val="120000"/>
              </a:lnSpc>
              <a:spcBef>
                <a:spcPts val="600"/>
              </a:spcBef>
              <a:buClr>
                <a:srgbClr val="FF0000"/>
              </a:buClr>
              <a:buFont typeface="Wingdings" pitchFamily="2" charset="2"/>
              <a:buChar char="q"/>
            </a:pPr>
            <a:r>
              <a:rPr lang="el-GR" sz="8000" b="1" dirty="0">
                <a:solidFill>
                  <a:schemeClr val="tx1"/>
                </a:solidFill>
                <a:latin typeface="Arial Black" pitchFamily="34" charset="0"/>
              </a:rPr>
              <a:t> ΕΤΣΙ ΘΑ ΕΧΟΜΕ ΠΟΛΥ ΜΕΓΑΛΗ ΕΚΤΟΝΩΣΗ ΤΟΥ ΑΤΜΟΥ, ΟΠΟΤΕ ΑΥΤΟΣ ΕΞΕΡΧΟΜΕΝΟΣ ΑΠΟ ΤΗ ΜΗΧΑΝΗ ΘΑ ΕΧΕΙ ΠΟΛΥ ΧΑΜΗΛΗ ΠΙΕΣΗ, ΠΟΥ ΕΙΝΑΙ ΛΙΓΟ ΜΟΝΟ ΨΗΛΟΤΕΡΗ ΑΠΟ ΤΗΝ ΠΙΕΣΗ ΠΟΥ ΑΝΤΙΣΤΟΙΧΕΙ ΣΤΟ ΚΕΝΟ ΤΟΥ ΨΥΓΕΙΟΥ ΚΑΙ ΤΟΣΗ, ΟΣΟ ΕΙΝΑΙ ΑΝΑΓΚΑΙΑ ΓΙΑ ΝΑ ΡΕΕΙ ΠΡΟΣ ΑΥΤΟ.</a:t>
            </a:r>
          </a:p>
          <a:p>
            <a:pPr algn="l">
              <a:lnSpc>
                <a:spcPct val="120000"/>
              </a:lnSpc>
              <a:spcBef>
                <a:spcPts val="600"/>
              </a:spcBef>
            </a:pPr>
            <a:r>
              <a:rPr lang="el-GR" sz="2400" b="1" dirty="0">
                <a:solidFill>
                  <a:schemeClr val="tx1"/>
                </a:solidFill>
                <a:latin typeface="Arial Black" pitchFamily="34" charset="0"/>
              </a:rPr>
              <a:t> </a:t>
            </a:r>
          </a:p>
          <a:p>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 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marL="72000" lvl="1" algn="l">
              <a:spcBef>
                <a:spcPts val="0"/>
              </a:spcBef>
            </a:pPr>
            <a:r>
              <a:rPr lang="el-GR" sz="2000" b="1" u="sng" dirty="0">
                <a:solidFill>
                  <a:srgbClr val="FF0000"/>
                </a:solidFill>
                <a:latin typeface="Arial" pitchFamily="34" charset="0"/>
                <a:cs typeface="Arial" pitchFamily="34" charset="0"/>
              </a:rPr>
              <a:t>Η ΜΕΤΡΗΣΗ ΜΕ ΤΗΝ ΗΛΕΚΤΡΙΚΗ ΠΕΔΗ</a:t>
            </a:r>
            <a:r>
              <a:rPr lang="el-GR" sz="2000" b="1" dirty="0">
                <a:solidFill>
                  <a:schemeClr val="tx1"/>
                </a:solidFill>
                <a:latin typeface="Arial" pitchFamily="34" charset="0"/>
                <a:cs typeface="Arial" pitchFamily="34" charset="0"/>
              </a:rPr>
              <a:t>. </a:t>
            </a:r>
            <a:endParaRPr lang="en-US" sz="2000" b="1" dirty="0">
              <a:solidFill>
                <a:schemeClr val="tx1"/>
              </a:solidFill>
              <a:latin typeface="Arial" pitchFamily="34" charset="0"/>
              <a:cs typeface="Arial" pitchFamily="34" charset="0"/>
            </a:endParaRPr>
          </a:p>
          <a:p>
            <a:pPr marL="72000" lvl="1" algn="l">
              <a:spcBef>
                <a:spcPts val="0"/>
              </a:spcBef>
            </a:pPr>
            <a:r>
              <a:rPr lang="el-GR" sz="2000" b="1" dirty="0">
                <a:solidFill>
                  <a:schemeClr val="tx1"/>
                </a:solidFill>
                <a:latin typeface="Arial" pitchFamily="34" charset="0"/>
                <a:cs typeface="Arial" pitchFamily="34" charset="0"/>
              </a:rPr>
              <a:t>Ο ΣΤΡΟΒΙΛΟΣ ΣΥΝΔΕΕΤΑΙ ΜΕ ΗΛΕΚΤΡΟΓΕΝΝΗΤΡΙΑ. ΑΠΟ ΤΗΝ ΙΣΧΥ </a:t>
            </a:r>
            <a:r>
              <a:rPr lang="el-GR" sz="2000" b="1" dirty="0">
                <a:solidFill>
                  <a:srgbClr val="FF0000"/>
                </a:solidFill>
                <a:latin typeface="Arial" pitchFamily="34" charset="0"/>
                <a:cs typeface="Arial" pitchFamily="34" charset="0"/>
              </a:rPr>
              <a:t>Ρ</a:t>
            </a:r>
            <a:r>
              <a:rPr lang="el-GR" sz="2000" b="1" baseline="-25000" dirty="0">
                <a:solidFill>
                  <a:srgbClr val="FF0000"/>
                </a:solidFill>
                <a:latin typeface="Arial" pitchFamily="34" charset="0"/>
                <a:cs typeface="Arial" pitchFamily="34" charset="0"/>
              </a:rPr>
              <a:t>ηλ</a:t>
            </a:r>
            <a:r>
              <a:rPr lang="el-GR" sz="2000" b="1" dirty="0">
                <a:solidFill>
                  <a:schemeClr val="tx1"/>
                </a:solidFill>
                <a:latin typeface="Arial" pitchFamily="34" charset="0"/>
                <a:cs typeface="Arial" pitchFamily="34" charset="0"/>
              </a:rPr>
              <a:t> ΣΕ </a:t>
            </a:r>
            <a:r>
              <a:rPr lang="en-US" sz="2000" b="1" dirty="0">
                <a:solidFill>
                  <a:schemeClr val="tx1"/>
                </a:solidFill>
                <a:latin typeface="Arial" pitchFamily="34" charset="0"/>
                <a:cs typeface="Arial" pitchFamily="34" charset="0"/>
              </a:rPr>
              <a:t>kW</a:t>
            </a:r>
            <a:r>
              <a:rPr lang="el-GR" sz="2000" b="1" dirty="0">
                <a:solidFill>
                  <a:schemeClr val="tx1"/>
                </a:solidFill>
                <a:latin typeface="Arial" pitchFamily="34" charset="0"/>
                <a:cs typeface="Arial" pitchFamily="34" charset="0"/>
              </a:rPr>
              <a:t> ΠΟΥ ΑΝΑΠΤΥΣΣΕΙ Η ΗΛΕΚΤΡΟΓΕΝΝΗΤΡΙΑ, ΚΑΙ ΠΟΥ ΜΕΤΡΕΙΤΑΙ ΕΥΚΟΛΑ ΜΕ ΤΑ ΗΛΕΚΤΡΙΚΑ ΟΡΓΑΝΑ ΜΕΤΡΗΣΕΩΣ (ΒΟΛΤΟΜΕΤΡΟ-ΑΜΠΕΡΟΜΕΤΡΟ), ΚΑΙ ΜΕ ΓΝΩΣΤΗ ΤΗΝ ΑΠΟΔΟΣΗ ΤΗΣ </a:t>
            </a:r>
            <a:r>
              <a:rPr lang="el-GR" sz="2000" b="1" dirty="0">
                <a:solidFill>
                  <a:srgbClr val="FF0000"/>
                </a:solidFill>
                <a:latin typeface="Arial" pitchFamily="34" charset="0"/>
                <a:cs typeface="Arial" pitchFamily="34" charset="0"/>
              </a:rPr>
              <a:t>η</a:t>
            </a:r>
            <a:r>
              <a:rPr lang="el-GR" sz="2000" b="1" baseline="-25000" dirty="0">
                <a:solidFill>
                  <a:srgbClr val="FF0000"/>
                </a:solidFill>
                <a:latin typeface="Arial" pitchFamily="34" charset="0"/>
                <a:cs typeface="Arial" pitchFamily="34" charset="0"/>
              </a:rPr>
              <a:t>ηλ</a:t>
            </a:r>
            <a:r>
              <a:rPr lang="el-GR" sz="2000" b="1" baseline="-25000"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ΥΠΟΛΟΓΙΖΕΤΑΙ Η </a:t>
            </a:r>
            <a:r>
              <a:rPr lang="el-GR" sz="2000" b="1" dirty="0">
                <a:solidFill>
                  <a:srgbClr val="FF0000"/>
                </a:solidFill>
                <a:latin typeface="Arial" pitchFamily="34" charset="0"/>
                <a:cs typeface="Arial" pitchFamily="34" charset="0"/>
              </a:rPr>
              <a:t>Ρ</a:t>
            </a:r>
            <a:r>
              <a:rPr lang="el-GR" sz="2000" b="1" baseline="-25000" dirty="0">
                <a:solidFill>
                  <a:srgbClr val="FF0000"/>
                </a:solidFill>
                <a:latin typeface="Arial" pitchFamily="34" charset="0"/>
                <a:cs typeface="Arial" pitchFamily="34" charset="0"/>
              </a:rPr>
              <a:t>Π</a:t>
            </a:r>
            <a:r>
              <a:rPr lang="el-GR" sz="2000" b="1" dirty="0">
                <a:solidFill>
                  <a:schemeClr val="tx1"/>
                </a:solidFill>
                <a:latin typeface="Arial" pitchFamily="34" charset="0"/>
                <a:cs typeface="Arial" pitchFamily="34" charset="0"/>
              </a:rPr>
              <a:t> ΜΕ ΤΟΝ ΤΥΠΟ:</a:t>
            </a:r>
            <a:endParaRPr lang="en-US" sz="2000" b="1" dirty="0">
              <a:solidFill>
                <a:schemeClr val="tx1"/>
              </a:solidFill>
              <a:latin typeface="Arial" pitchFamily="34" charset="0"/>
              <a:cs typeface="Arial" pitchFamily="34" charset="0"/>
            </a:endParaRPr>
          </a:p>
          <a:p>
            <a:pPr marL="72000" lvl="1" algn="l">
              <a:spcBef>
                <a:spcPts val="0"/>
              </a:spcBef>
            </a:pPr>
            <a:endParaRPr lang="en-US" sz="2000" b="1" dirty="0">
              <a:solidFill>
                <a:schemeClr val="tx1"/>
              </a:solidFill>
              <a:latin typeface="Arial" pitchFamily="34" charset="0"/>
              <a:cs typeface="Arial" pitchFamily="34" charset="0"/>
            </a:endParaRPr>
          </a:p>
          <a:p>
            <a:pPr marL="72000" lvl="1" algn="l">
              <a:spcBef>
                <a:spcPts val="0"/>
              </a:spcBef>
            </a:pPr>
            <a:r>
              <a:rPr lang="en-US" sz="2000" b="1" dirty="0">
                <a:solidFill>
                  <a:srgbClr val="FF0000"/>
                </a:solidFill>
                <a:latin typeface="Arial" pitchFamily="34" charset="0"/>
                <a:cs typeface="Arial" pitchFamily="34" charset="0"/>
              </a:rPr>
              <a:t>                                                    </a:t>
            </a:r>
            <a:r>
              <a:rPr lang="en-US" b="1" dirty="0">
                <a:solidFill>
                  <a:srgbClr val="FF0000"/>
                </a:solidFill>
                <a:latin typeface="Arial" pitchFamily="34" charset="0"/>
                <a:cs typeface="Arial" pitchFamily="34" charset="0"/>
              </a:rPr>
              <a:t>     </a:t>
            </a:r>
            <a:r>
              <a:rPr lang="el-GR" b="1" dirty="0">
                <a:solidFill>
                  <a:srgbClr val="FF0000"/>
                </a:solidFill>
                <a:latin typeface="Arial" pitchFamily="34" charset="0"/>
                <a:cs typeface="Arial" pitchFamily="34" charset="0"/>
              </a:rPr>
              <a:t>Ρ</a:t>
            </a:r>
            <a:r>
              <a:rPr lang="el-GR" b="1" baseline="-25000" dirty="0">
                <a:solidFill>
                  <a:srgbClr val="FF0000"/>
                </a:solidFill>
                <a:latin typeface="Arial" pitchFamily="34" charset="0"/>
                <a:cs typeface="Arial" pitchFamily="34" charset="0"/>
              </a:rPr>
              <a:t>ηλ</a:t>
            </a:r>
            <a:endParaRPr lang="el-GR" b="1" dirty="0">
              <a:solidFill>
                <a:schemeClr val="tx1"/>
              </a:solidFill>
              <a:latin typeface="Arial" pitchFamily="34" charset="0"/>
              <a:cs typeface="Arial" pitchFamily="34" charset="0"/>
            </a:endParaRPr>
          </a:p>
          <a:p>
            <a:pPr algn="l">
              <a:spcBef>
                <a:spcPts val="0"/>
              </a:spcBef>
            </a:pPr>
            <a:r>
              <a:rPr lang="en-US" sz="2800" b="1" dirty="0">
                <a:solidFill>
                  <a:srgbClr val="FF0000"/>
                </a:solidFill>
                <a:latin typeface="Arial" pitchFamily="34" charset="0"/>
                <a:cs typeface="Arial" pitchFamily="34" charset="0"/>
              </a:rPr>
              <a:t>                                </a:t>
            </a:r>
            <a:r>
              <a:rPr lang="el-GR" sz="2800" b="1" dirty="0">
                <a:solidFill>
                  <a:srgbClr val="FF0000"/>
                </a:solidFill>
                <a:latin typeface="Arial" pitchFamily="34" charset="0"/>
                <a:cs typeface="Arial" pitchFamily="34" charset="0"/>
              </a:rPr>
              <a:t>Ρ</a:t>
            </a:r>
            <a:r>
              <a:rPr lang="el-GR" sz="2800" b="1" baseline="-25000" dirty="0">
                <a:solidFill>
                  <a:srgbClr val="FF0000"/>
                </a:solidFill>
                <a:latin typeface="Arial" pitchFamily="34" charset="0"/>
                <a:cs typeface="Arial" pitchFamily="34" charset="0"/>
              </a:rPr>
              <a:t>π </a:t>
            </a:r>
            <a:r>
              <a:rPr lang="en-US" sz="2800" b="1" baseline="-25000" dirty="0">
                <a:solidFill>
                  <a:srgbClr val="FF0000"/>
                </a:solidFill>
                <a:latin typeface="Arial" pitchFamily="34" charset="0"/>
                <a:cs typeface="Arial" pitchFamily="34" charset="0"/>
              </a:rPr>
              <a:t>= </a:t>
            </a:r>
            <a:br>
              <a:rPr lang="el-GR" sz="2800" dirty="0"/>
            </a:br>
            <a:r>
              <a:rPr lang="en-US" sz="2800" dirty="0"/>
              <a:t>                                                    </a:t>
            </a:r>
            <a:r>
              <a:rPr lang="el-GR" sz="2800" b="1" dirty="0">
                <a:solidFill>
                  <a:srgbClr val="FF0000"/>
                </a:solidFill>
                <a:latin typeface="Arial" pitchFamily="34" charset="0"/>
                <a:cs typeface="Arial" pitchFamily="34" charset="0"/>
              </a:rPr>
              <a:t>η</a:t>
            </a:r>
            <a:r>
              <a:rPr lang="el-GR" sz="2800" b="1" baseline="-25000" dirty="0">
                <a:solidFill>
                  <a:srgbClr val="FF0000"/>
                </a:solidFill>
                <a:latin typeface="Arial" pitchFamily="34" charset="0"/>
                <a:cs typeface="Arial" pitchFamily="34" charset="0"/>
              </a:rPr>
              <a:t>ηλ</a:t>
            </a:r>
            <a:r>
              <a:rPr lang="en-US" sz="2800" dirty="0"/>
              <a:t> </a:t>
            </a:r>
            <a:endParaRPr lang="el-GR" sz="28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cxnSp>
        <p:nvCxnSpPr>
          <p:cNvPr id="6" name="Straight Connector 5"/>
          <p:cNvCxnSpPr/>
          <p:nvPr/>
        </p:nvCxnSpPr>
        <p:spPr>
          <a:xfrm>
            <a:off x="4211960" y="4005064"/>
            <a:ext cx="864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a:solidFill>
            <a:schemeClr val="bg1"/>
          </a:solidFill>
        </p:spPr>
        <p:txBody>
          <a:bodyPr>
            <a:noAutofit/>
          </a:bodyPr>
          <a:lstStyle/>
          <a:p>
            <a:r>
              <a:rPr lang="el-GR" sz="2200" b="1" u="sng" dirty="0">
                <a:solidFill>
                  <a:srgbClr val="FF0000"/>
                </a:solidFill>
                <a:latin typeface="Arial" pitchFamily="34" charset="0"/>
                <a:cs typeface="Arial" pitchFamily="34" charset="0"/>
              </a:rPr>
              <a:t>ΠΑΡΑΔΕΙΓΜΑ</a:t>
            </a:r>
            <a:endParaRPr lang="en-US" sz="2200" b="1" u="sng" dirty="0">
              <a:solidFill>
                <a:srgbClr val="FF0000"/>
              </a:solidFill>
              <a:latin typeface="Arial" pitchFamily="34" charset="0"/>
              <a:cs typeface="Arial" pitchFamily="34" charset="0"/>
            </a:endParaRPr>
          </a:p>
          <a:p>
            <a:pPr algn="l"/>
            <a:r>
              <a:rPr lang="el-GR" sz="1600" b="1" dirty="0">
                <a:solidFill>
                  <a:schemeClr val="tx1"/>
                </a:solidFill>
                <a:latin typeface="Arial" pitchFamily="34" charset="0"/>
                <a:cs typeface="Arial" pitchFamily="34" charset="0"/>
              </a:rPr>
              <a:t>ΣΤΡΟΒΙΛΟΣ ΚΑΤΑΝΑΛΙΣΚΕΙ ΑΝΑ ΩΡΑ 12 640 </a:t>
            </a:r>
            <a:r>
              <a:rPr lang="en-US" sz="1600" b="1" dirty="0">
                <a:solidFill>
                  <a:schemeClr val="tx1"/>
                </a:solidFill>
                <a:latin typeface="Arial" pitchFamily="34" charset="0"/>
                <a:cs typeface="Arial" pitchFamily="34" charset="0"/>
              </a:rPr>
              <a:t>kg</a:t>
            </a:r>
            <a:r>
              <a:rPr lang="el-GR" sz="1600" b="1" dirty="0">
                <a:solidFill>
                  <a:schemeClr val="tx1"/>
                </a:solidFill>
                <a:latin typeface="Arial" pitchFamily="34" charset="0"/>
                <a:cs typeface="Arial" pitchFamily="34" charset="0"/>
              </a:rPr>
              <a:t> ΑΤΜΟΥ, ΠΟΥ ΚΑΤΑ ΤΗΝ ΕΙΣΟΔΟ ΤΟΥ ΣΤΟ ΣΤΡΟΒΙΛΟ ΕΧΕΙ ΠΙΕΣΗ 17,6</a:t>
            </a:r>
            <a:r>
              <a:rPr lang="el-GR" sz="1600" b="1" cap="small" dirty="0">
                <a:solidFill>
                  <a:schemeClr val="tx1"/>
                </a:solidFill>
                <a:latin typeface="Arial" pitchFamily="34" charset="0"/>
                <a:cs typeface="Arial" pitchFamily="34" charset="0"/>
              </a:rPr>
              <a:t> </a:t>
            </a:r>
            <a:r>
              <a:rPr lang="en-US" sz="1600" b="1" dirty="0">
                <a:solidFill>
                  <a:schemeClr val="tx1"/>
                </a:solidFill>
                <a:latin typeface="Arial" pitchFamily="34" charset="0"/>
                <a:cs typeface="Arial" pitchFamily="34" charset="0"/>
              </a:rPr>
              <a:t>bar</a:t>
            </a:r>
            <a:r>
              <a:rPr lang="el-GR" sz="1600" b="1" dirty="0">
                <a:solidFill>
                  <a:schemeClr val="tx1"/>
                </a:solidFill>
                <a:latin typeface="Arial" pitchFamily="34" charset="0"/>
                <a:cs typeface="Arial" pitchFamily="34" charset="0"/>
              </a:rPr>
              <a:t> ΚΑΙ ΘΕΡΜΟΚΡΑΣΙΑ </a:t>
            </a:r>
            <a:r>
              <a:rPr lang="en-US" sz="1600" b="1" dirty="0">
                <a:solidFill>
                  <a:schemeClr val="tx1"/>
                </a:solidFill>
                <a:latin typeface="Arial" pitchFamily="34" charset="0"/>
                <a:cs typeface="Arial" pitchFamily="34" charset="0"/>
              </a:rPr>
              <a:t>t</a:t>
            </a:r>
            <a:r>
              <a:rPr lang="el-GR" sz="1600" b="1" dirty="0">
                <a:solidFill>
                  <a:schemeClr val="tx1"/>
                </a:solidFill>
                <a:latin typeface="Arial" pitchFamily="34" charset="0"/>
                <a:cs typeface="Arial" pitchFamily="34" charset="0"/>
              </a:rPr>
              <a:t> = 250°</a:t>
            </a:r>
            <a:r>
              <a:rPr lang="en-US" sz="1600" b="1" dirty="0">
                <a:solidFill>
                  <a:schemeClr val="tx1"/>
                </a:solidFill>
                <a:latin typeface="Arial" pitchFamily="34" charset="0"/>
                <a:cs typeface="Arial" pitchFamily="34" charset="0"/>
              </a:rPr>
              <a:t>C</a:t>
            </a:r>
            <a:r>
              <a:rPr lang="el-GR" sz="1600" b="1" dirty="0">
                <a:solidFill>
                  <a:schemeClr val="tx1"/>
                </a:solidFill>
                <a:latin typeface="Arial" pitchFamily="34" charset="0"/>
                <a:cs typeface="Arial" pitchFamily="34" charset="0"/>
              </a:rPr>
              <a:t>. ΣΤΑ ΣΤΟΙΧΕΙΑ ΤΟΥ ΑΥΤΑ ΑΝΤΙΣΤΟΙΧΕΙ ΕΝΘΑΛΠΙΑ 2917 </a:t>
            </a:r>
            <a:r>
              <a:rPr lang="en-US" sz="1600" b="1" dirty="0">
                <a:solidFill>
                  <a:schemeClr val="tx1"/>
                </a:solidFill>
                <a:latin typeface="Arial" pitchFamily="34" charset="0"/>
                <a:cs typeface="Arial" pitchFamily="34" charset="0"/>
              </a:rPr>
              <a:t>kJ/kg</a:t>
            </a:r>
            <a:r>
              <a:rPr lang="el-GR" sz="1600" b="1" dirty="0">
                <a:solidFill>
                  <a:schemeClr val="tx1"/>
                </a:solidFill>
                <a:latin typeface="Arial" pitchFamily="34" charset="0"/>
                <a:cs typeface="Arial" pitchFamily="34" charset="0"/>
              </a:rPr>
              <a:t>· Ο ΣΤΡΟΒΙΛΟΣ ΕΡΓΑΖΕΤΑΙ ΜΕ ΚΕΝΟ ΨΥΓΕΙΟΥ 90%, ΣΤΟ ΟΠΟΙΟ Η ΕΝΘΑΛΠΙΑ ΤΟΥ ΑΤΜΟΥ, ΟΤΑΝ ΕΙΣΕΡΧΕΤΑΙ ΣΤΟ ΨΥΓΕΙΟ, ΕΙΝΑΙ 2080 </a:t>
            </a:r>
            <a:r>
              <a:rPr lang="en-US" sz="1600" b="1" dirty="0">
                <a:solidFill>
                  <a:schemeClr val="tx1"/>
                </a:solidFill>
                <a:latin typeface="Arial" pitchFamily="34" charset="0"/>
                <a:cs typeface="Arial" pitchFamily="34" charset="0"/>
              </a:rPr>
              <a:t>kJ/kg</a:t>
            </a:r>
            <a:r>
              <a:rPr lang="el-GR" sz="1600" b="1" dirty="0">
                <a:solidFill>
                  <a:schemeClr val="tx1"/>
                </a:solidFill>
                <a:latin typeface="Arial" pitchFamily="34" charset="0"/>
                <a:cs typeface="Arial" pitchFamily="34" charset="0"/>
              </a:rPr>
              <a:t>· ΠΟΙΑ Η ΕΣΩΤΕΡΙΚΗ ΚΑΙ ΠΟΙΑ Η ΠΡΑΓΜΑΤΙΚΗ ΙΣΧΥΣ ΤΟΥ ΣΤΡΟΒΙΛΟΥ, ΟΤΑΝ ΔΙΝΟΝΤΑΙ Ο ΕΣΩΤΕΡΙΚΟΣ ΒΑΘΜΟΣ ΑΠΟΔΟΣΕΩΣ ΤΟΥ η</a:t>
            </a:r>
            <a:r>
              <a:rPr lang="el-GR" sz="1600" b="1" baseline="-25000" dirty="0">
                <a:solidFill>
                  <a:schemeClr val="tx1"/>
                </a:solidFill>
                <a:latin typeface="Arial" pitchFamily="34" charset="0"/>
                <a:cs typeface="Arial" pitchFamily="34" charset="0"/>
              </a:rPr>
              <a:t>ε</a:t>
            </a:r>
            <a:r>
              <a:rPr lang="el-GR" sz="1600" b="1" dirty="0">
                <a:solidFill>
                  <a:schemeClr val="tx1"/>
                </a:solidFill>
                <a:latin typeface="Arial" pitchFamily="34" charset="0"/>
                <a:cs typeface="Arial" pitchFamily="34" charset="0"/>
              </a:rPr>
              <a:t> = 0,82 ΚΑΙ Ο ΜΗΧΑΝΙΚΟΣ η</a:t>
            </a:r>
            <a:r>
              <a:rPr lang="el-GR" sz="1600" b="1" baseline="-25000" dirty="0">
                <a:solidFill>
                  <a:schemeClr val="tx1"/>
                </a:solidFill>
                <a:latin typeface="Arial" pitchFamily="34" charset="0"/>
                <a:cs typeface="Arial" pitchFamily="34" charset="0"/>
              </a:rPr>
              <a:t>μ</a:t>
            </a:r>
            <a:r>
              <a:rPr lang="el-GR" sz="1600" b="1" dirty="0">
                <a:solidFill>
                  <a:schemeClr val="tx1"/>
                </a:solidFill>
                <a:latin typeface="Arial" pitchFamily="34" charset="0"/>
                <a:cs typeface="Arial" pitchFamily="34" charset="0"/>
              </a:rPr>
              <a:t> = 0,92;</a:t>
            </a:r>
            <a:endParaRPr lang="en-US" sz="1600" b="1" dirty="0">
              <a:solidFill>
                <a:schemeClr val="tx1"/>
              </a:solidFill>
              <a:latin typeface="Arial" pitchFamily="34" charset="0"/>
              <a:cs typeface="Arial" pitchFamily="34" charset="0"/>
            </a:endParaRPr>
          </a:p>
          <a:p>
            <a:r>
              <a:rPr lang="el-GR" sz="2200" b="1" u="sng" dirty="0">
                <a:solidFill>
                  <a:srgbClr val="FF0000"/>
                </a:solidFill>
                <a:latin typeface="Arial" pitchFamily="34" charset="0"/>
                <a:cs typeface="Arial" pitchFamily="34" charset="0"/>
              </a:rPr>
              <a:t>ΛΥΣΗ</a:t>
            </a:r>
            <a:endParaRPr lang="en-US" sz="2200" b="1" u="sng" dirty="0">
              <a:solidFill>
                <a:srgbClr val="FF0000"/>
              </a:solidFill>
              <a:latin typeface="Arial" pitchFamily="34" charset="0"/>
              <a:cs typeface="Arial" pitchFamily="34" charset="0"/>
            </a:endParaRPr>
          </a:p>
          <a:p>
            <a:pPr algn="l"/>
            <a:r>
              <a:rPr lang="el-GR" sz="1600" b="1" dirty="0">
                <a:solidFill>
                  <a:schemeClr val="tx1"/>
                </a:solidFill>
                <a:latin typeface="Arial" pitchFamily="34" charset="0"/>
                <a:cs typeface="Arial" pitchFamily="34" charset="0"/>
              </a:rPr>
              <a:t>ΥΠΟΛΟΓΙΖΟ</a:t>
            </a:r>
            <a:r>
              <a:rPr lang="en-US" sz="1600" b="1" dirty="0">
                <a:solidFill>
                  <a:schemeClr val="tx1"/>
                </a:solidFill>
                <a:latin typeface="Arial" pitchFamily="34" charset="0"/>
                <a:cs typeface="Arial" pitchFamily="34" charset="0"/>
              </a:rPr>
              <a:t>Y</a:t>
            </a:r>
            <a:r>
              <a:rPr lang="el-GR" sz="1600" b="1" dirty="0">
                <a:solidFill>
                  <a:schemeClr val="tx1"/>
                </a:solidFill>
                <a:latin typeface="Arial" pitchFamily="34" charset="0"/>
                <a:cs typeface="Arial" pitchFamily="34" charset="0"/>
              </a:rPr>
              <a:t>ΜΕ ΠΡΩΤΑ ΤΗΝ ΕΝΘΑΛΠΙΑΚΗ ΠΤΩΣΗ ΤΟΥ ΑΤΜΟΥ ΩΣ:</a:t>
            </a:r>
          </a:p>
          <a:p>
            <a:r>
              <a:rPr lang="el-GR" sz="1600" b="1" dirty="0">
                <a:solidFill>
                  <a:srgbClr val="FF0000"/>
                </a:solidFill>
                <a:latin typeface="Arial" pitchFamily="34" charset="0"/>
                <a:cs typeface="Arial" pitchFamily="34" charset="0"/>
              </a:rPr>
              <a:t>Δ</a:t>
            </a:r>
            <a:r>
              <a:rPr lang="en-US" sz="1600" b="1" dirty="0">
                <a:solidFill>
                  <a:srgbClr val="FF0000"/>
                </a:solidFill>
                <a:latin typeface="Arial" pitchFamily="34" charset="0"/>
                <a:cs typeface="Arial" pitchFamily="34" charset="0"/>
              </a:rPr>
              <a:t>h</a:t>
            </a:r>
            <a:r>
              <a:rPr lang="el-GR" sz="1600" b="1" baseline="-25000" dirty="0">
                <a:solidFill>
                  <a:srgbClr val="FF0000"/>
                </a:solidFill>
                <a:latin typeface="Arial" pitchFamily="34" charset="0"/>
                <a:cs typeface="Arial" pitchFamily="34" charset="0"/>
              </a:rPr>
              <a:t>Θ</a:t>
            </a:r>
            <a:r>
              <a:rPr lang="el-GR" sz="1600" b="1" dirty="0">
                <a:solidFill>
                  <a:srgbClr val="FF0000"/>
                </a:solidFill>
                <a:latin typeface="Arial" pitchFamily="34" charset="0"/>
                <a:cs typeface="Arial" pitchFamily="34" charset="0"/>
              </a:rPr>
              <a:t> = 2917 - 2080 = 837 </a:t>
            </a:r>
            <a:r>
              <a:rPr lang="en-US" sz="1600" b="1" dirty="0">
                <a:solidFill>
                  <a:srgbClr val="FF0000"/>
                </a:solidFill>
                <a:latin typeface="Arial" pitchFamily="34" charset="0"/>
                <a:cs typeface="Arial" pitchFamily="34" charset="0"/>
              </a:rPr>
              <a:t>kJ/kg</a:t>
            </a:r>
            <a:endParaRPr lang="el-GR" sz="1600" b="1" dirty="0">
              <a:solidFill>
                <a:srgbClr val="FF0000"/>
              </a:solidFill>
              <a:latin typeface="Arial" pitchFamily="34" charset="0"/>
              <a:cs typeface="Arial" pitchFamily="34" charset="0"/>
            </a:endParaRPr>
          </a:p>
          <a:p>
            <a:pPr algn="l"/>
            <a:r>
              <a:rPr lang="el-GR" sz="1600" b="1" dirty="0">
                <a:solidFill>
                  <a:srgbClr val="FF0000"/>
                </a:solidFill>
                <a:latin typeface="Arial" pitchFamily="34" charset="0"/>
                <a:cs typeface="Arial" pitchFamily="34" charset="0"/>
              </a:rPr>
              <a:t> </a:t>
            </a:r>
            <a:r>
              <a:rPr lang="el-GR" sz="1600" b="1" dirty="0">
                <a:solidFill>
                  <a:schemeClr val="tx1"/>
                </a:solidFill>
                <a:latin typeface="Arial" pitchFamily="34" charset="0"/>
                <a:cs typeface="Arial" pitchFamily="34" charset="0"/>
              </a:rPr>
              <a:t>ΓΝΩΡΙΖΟΥΜΕ  ΟΤΙ  </a:t>
            </a:r>
            <a:r>
              <a:rPr lang="en-US" sz="1600" b="1" dirty="0">
                <a:solidFill>
                  <a:schemeClr val="tx1"/>
                </a:solidFill>
                <a:latin typeface="Arial" pitchFamily="34" charset="0"/>
                <a:cs typeface="Arial" pitchFamily="34" charset="0"/>
              </a:rPr>
              <a:t>:</a:t>
            </a:r>
            <a:r>
              <a:rPr lang="el-GR" sz="1600" b="1" dirty="0">
                <a:solidFill>
                  <a:schemeClr val="tx1"/>
                </a:solidFill>
                <a:latin typeface="Arial" pitchFamily="34" charset="0"/>
                <a:cs typeface="Arial" pitchFamily="34" charset="0"/>
              </a:rPr>
              <a:t>           </a:t>
            </a:r>
            <a:r>
              <a:rPr lang="el-GR" sz="1600" b="1" dirty="0">
                <a:solidFill>
                  <a:srgbClr val="FF0000"/>
                </a:solidFill>
                <a:latin typeface="Arial" pitchFamily="34" charset="0"/>
                <a:cs typeface="Arial" pitchFamily="34" charset="0"/>
              </a:rPr>
              <a:t>η</a:t>
            </a:r>
            <a:r>
              <a:rPr lang="el-GR" sz="1600" b="1" baseline="-25000" dirty="0">
                <a:solidFill>
                  <a:srgbClr val="FF0000"/>
                </a:solidFill>
                <a:latin typeface="Arial" pitchFamily="34" charset="0"/>
                <a:cs typeface="Arial" pitchFamily="34" charset="0"/>
              </a:rPr>
              <a:t>ε = </a:t>
            </a:r>
            <a:r>
              <a:rPr lang="el-GR" sz="1600" b="1" dirty="0">
                <a:solidFill>
                  <a:schemeClr val="tx1"/>
                </a:solidFill>
                <a:latin typeface="Arial" pitchFamily="34" charset="0"/>
                <a:cs typeface="Arial" pitchFamily="34" charset="0"/>
              </a:rPr>
              <a:t> </a:t>
            </a:r>
            <a:r>
              <a:rPr lang="el-GR" sz="1600" b="1" dirty="0">
                <a:solidFill>
                  <a:srgbClr val="FF0000"/>
                </a:solidFill>
                <a:latin typeface="Arial" pitchFamily="34" charset="0"/>
                <a:cs typeface="Arial" pitchFamily="34" charset="0"/>
              </a:rPr>
              <a:t>Ρε /</a:t>
            </a:r>
            <a:r>
              <a:rPr lang="el-GR" sz="1600" b="1" dirty="0">
                <a:solidFill>
                  <a:schemeClr val="tx1"/>
                </a:solidFill>
                <a:latin typeface="Arial" pitchFamily="34" charset="0"/>
                <a:cs typeface="Arial" pitchFamily="34" charset="0"/>
              </a:rPr>
              <a:t> </a:t>
            </a:r>
            <a:r>
              <a:rPr lang="el-GR" sz="1600" b="1" dirty="0">
                <a:solidFill>
                  <a:srgbClr val="FF0000"/>
                </a:solidFill>
                <a:latin typeface="Arial" pitchFamily="34" charset="0"/>
                <a:cs typeface="Arial" pitchFamily="34" charset="0"/>
              </a:rPr>
              <a:t>Ρ</a:t>
            </a:r>
            <a:r>
              <a:rPr lang="el-GR" sz="1600" b="1" baseline="-25000" dirty="0">
                <a:solidFill>
                  <a:srgbClr val="FF0000"/>
                </a:solidFill>
                <a:latin typeface="Arial" pitchFamily="34" charset="0"/>
                <a:cs typeface="Arial" pitchFamily="34" charset="0"/>
              </a:rPr>
              <a:t>Θ</a:t>
            </a:r>
            <a:r>
              <a:rPr lang="el-GR"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 =&gt;  </a:t>
            </a:r>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Ρε = Ρ</a:t>
            </a:r>
            <a:r>
              <a:rPr lang="el-GR" sz="1600" b="1" baseline="-25000" dirty="0">
                <a:solidFill>
                  <a:srgbClr val="FF0000"/>
                </a:solidFill>
                <a:latin typeface="Arial" pitchFamily="34" charset="0"/>
                <a:cs typeface="Arial" pitchFamily="34" charset="0"/>
              </a:rPr>
              <a:t>Θ .</a:t>
            </a:r>
            <a:r>
              <a:rPr lang="el-GR" sz="1600" b="1" dirty="0">
                <a:solidFill>
                  <a:srgbClr val="FF0000"/>
                </a:solidFill>
                <a:latin typeface="Arial" pitchFamily="34" charset="0"/>
                <a:cs typeface="Arial" pitchFamily="34" charset="0"/>
              </a:rPr>
              <a:t> η</a:t>
            </a:r>
            <a:r>
              <a:rPr lang="el-GR" sz="1600" b="1" baseline="-25000" dirty="0">
                <a:solidFill>
                  <a:srgbClr val="FF0000"/>
                </a:solidFill>
                <a:latin typeface="Arial" pitchFamily="34" charset="0"/>
                <a:cs typeface="Arial" pitchFamily="34" charset="0"/>
              </a:rPr>
              <a:t>ε  </a:t>
            </a:r>
            <a:endParaRPr lang="el-GR" sz="1600" b="1" dirty="0">
              <a:solidFill>
                <a:srgbClr val="FF0000"/>
              </a:solidFill>
              <a:latin typeface="Arial" pitchFamily="34" charset="0"/>
              <a:cs typeface="Arial" pitchFamily="34" charset="0"/>
            </a:endParaRPr>
          </a:p>
          <a:p>
            <a:pPr algn="l"/>
            <a:r>
              <a:rPr lang="el-GR"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  Ρ</a:t>
            </a:r>
            <a:r>
              <a:rPr lang="el-GR" sz="1600" b="1" baseline="-25000" dirty="0">
                <a:solidFill>
                  <a:srgbClr val="FF0000"/>
                </a:solidFill>
                <a:latin typeface="Arial" pitchFamily="34" charset="0"/>
                <a:cs typeface="Arial" pitchFamily="34" charset="0"/>
              </a:rPr>
              <a:t>Θ = </a:t>
            </a:r>
            <a:r>
              <a:rPr lang="en-US" sz="1600" b="1" dirty="0">
                <a:solidFill>
                  <a:srgbClr val="FF0000"/>
                </a:solidFill>
                <a:latin typeface="Arial" pitchFamily="34" charset="0"/>
                <a:cs typeface="Arial" pitchFamily="34" charset="0"/>
              </a:rPr>
              <a:t>G</a:t>
            </a:r>
            <a:r>
              <a:rPr lang="el-GR" sz="1600" b="1" dirty="0">
                <a:solidFill>
                  <a:srgbClr val="FF0000"/>
                </a:solidFill>
                <a:latin typeface="Arial" pitchFamily="34" charset="0"/>
                <a:cs typeface="Arial" pitchFamily="34" charset="0"/>
              </a:rPr>
              <a:t> . Δ</a:t>
            </a:r>
            <a:r>
              <a:rPr lang="en-US" sz="1600" b="1" dirty="0">
                <a:solidFill>
                  <a:srgbClr val="FF0000"/>
                </a:solidFill>
                <a:latin typeface="Arial" pitchFamily="34" charset="0"/>
                <a:cs typeface="Arial" pitchFamily="34" charset="0"/>
              </a:rPr>
              <a:t>h</a:t>
            </a:r>
            <a:r>
              <a:rPr lang="el-GR" sz="1600" b="1" baseline="-25000" dirty="0">
                <a:solidFill>
                  <a:srgbClr val="FF0000"/>
                </a:solidFill>
                <a:latin typeface="Arial" pitchFamily="34" charset="0"/>
                <a:cs typeface="Arial" pitchFamily="34" charset="0"/>
              </a:rPr>
              <a:t>Θ </a:t>
            </a:r>
            <a:r>
              <a:rPr lang="el-GR" sz="1600" b="1" dirty="0">
                <a:solidFill>
                  <a:srgbClr val="FF0000"/>
                </a:solidFill>
                <a:latin typeface="Arial" pitchFamily="34" charset="0"/>
                <a:cs typeface="Arial" pitchFamily="34" charset="0"/>
              </a:rPr>
              <a:t> / 3600</a:t>
            </a:r>
          </a:p>
          <a:p>
            <a:pPr algn="l"/>
            <a:r>
              <a:rPr lang="el-GR"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 G</a:t>
            </a:r>
            <a:r>
              <a:rPr lang="el-GR" sz="1600" b="1" dirty="0">
                <a:solidFill>
                  <a:srgbClr val="FF0000"/>
                </a:solidFill>
                <a:latin typeface="Arial" pitchFamily="34" charset="0"/>
                <a:cs typeface="Arial" pitchFamily="34" charset="0"/>
              </a:rPr>
              <a:t> . Δ</a:t>
            </a:r>
            <a:r>
              <a:rPr lang="en-US" sz="1600" b="1" dirty="0">
                <a:solidFill>
                  <a:srgbClr val="FF0000"/>
                </a:solidFill>
                <a:latin typeface="Arial" pitchFamily="34" charset="0"/>
                <a:cs typeface="Arial" pitchFamily="34" charset="0"/>
              </a:rPr>
              <a:t>h</a:t>
            </a:r>
            <a:r>
              <a:rPr lang="el-GR" sz="1600" b="1" baseline="-25000" dirty="0">
                <a:solidFill>
                  <a:srgbClr val="FF0000"/>
                </a:solidFill>
                <a:latin typeface="Arial" pitchFamily="34" charset="0"/>
                <a:cs typeface="Arial" pitchFamily="34" charset="0"/>
              </a:rPr>
              <a:t>Θ</a:t>
            </a:r>
            <a:endParaRPr lang="el-GR" sz="1600" b="1" dirty="0">
              <a:solidFill>
                <a:srgbClr val="FF0000"/>
              </a:solidFill>
              <a:latin typeface="Arial" pitchFamily="34" charset="0"/>
              <a:cs typeface="Arial" pitchFamily="34" charset="0"/>
            </a:endParaRPr>
          </a:p>
          <a:p>
            <a:pPr algn="l"/>
            <a:r>
              <a:rPr lang="el-GR" sz="1600" b="1" dirty="0">
                <a:solidFill>
                  <a:schemeClr val="tx1"/>
                </a:solidFill>
                <a:latin typeface="Arial" pitchFamily="34" charset="0"/>
                <a:cs typeface="Arial" pitchFamily="34" charset="0"/>
              </a:rPr>
              <a:t>ΕΦΑΡΜΟΖΟΥΜΕ ΤΟΝ ΤΥΠΟ:     </a:t>
            </a:r>
            <a:r>
              <a:rPr lang="el-GR" sz="1600" b="1" dirty="0">
                <a:solidFill>
                  <a:srgbClr val="FF0000"/>
                </a:solidFill>
                <a:latin typeface="Arial" pitchFamily="34" charset="0"/>
                <a:cs typeface="Arial" pitchFamily="34" charset="0"/>
              </a:rPr>
              <a:t>Ρε = 	</a:t>
            </a:r>
            <a:r>
              <a:rPr lang="en-US" sz="1600" b="1" dirty="0">
                <a:solidFill>
                  <a:srgbClr val="FF0000"/>
                </a:solidFill>
                <a:latin typeface="Arial" pitchFamily="34" charset="0"/>
                <a:cs typeface="Arial" pitchFamily="34" charset="0"/>
              </a:rPr>
              <a:t>             . </a:t>
            </a:r>
            <a:r>
              <a:rPr lang="el-GR" sz="1600" b="1" dirty="0">
                <a:solidFill>
                  <a:srgbClr val="FF0000"/>
                </a:solidFill>
                <a:latin typeface="Arial" pitchFamily="34" charset="0"/>
                <a:cs typeface="Arial" pitchFamily="34" charset="0"/>
              </a:rPr>
              <a:t>η</a:t>
            </a:r>
            <a:r>
              <a:rPr lang="el-GR" sz="1600" b="1" baseline="-25000" dirty="0">
                <a:solidFill>
                  <a:srgbClr val="FF0000"/>
                </a:solidFill>
                <a:latin typeface="Arial" pitchFamily="34" charset="0"/>
                <a:cs typeface="Arial" pitchFamily="34" charset="0"/>
              </a:rPr>
              <a:t>ε </a:t>
            </a:r>
            <a:r>
              <a:rPr lang="el-GR" sz="1600" b="1" dirty="0">
                <a:solidFill>
                  <a:srgbClr val="FF0000"/>
                </a:solidFill>
                <a:latin typeface="Arial" pitchFamily="34" charset="0"/>
                <a:cs typeface="Arial" pitchFamily="34" charset="0"/>
              </a:rPr>
              <a:t>=  12640 Χ  837</a:t>
            </a:r>
            <a:r>
              <a:rPr lang="en-US" sz="1600" b="1" dirty="0">
                <a:solidFill>
                  <a:srgbClr val="FF0000"/>
                </a:solidFill>
                <a:latin typeface="Arial" pitchFamily="34" charset="0"/>
                <a:cs typeface="Arial" pitchFamily="34" charset="0"/>
              </a:rPr>
              <a:t>/ 3600 X0,82</a:t>
            </a:r>
            <a:r>
              <a:rPr lang="el-GR" sz="1600" b="1" dirty="0">
                <a:solidFill>
                  <a:srgbClr val="FF0000"/>
                </a:solidFill>
                <a:latin typeface="Arial" pitchFamily="34" charset="0"/>
                <a:cs typeface="Arial" pitchFamily="34" charset="0"/>
              </a:rPr>
              <a:t> = 2410 </a:t>
            </a:r>
            <a:r>
              <a:rPr lang="en-US" sz="1600" b="1" dirty="0">
                <a:solidFill>
                  <a:srgbClr val="FF0000"/>
                </a:solidFill>
                <a:latin typeface="Arial" pitchFamily="34" charset="0"/>
                <a:cs typeface="Arial" pitchFamily="34" charset="0"/>
              </a:rPr>
              <a:t>kW</a:t>
            </a:r>
            <a:endParaRPr lang="el-GR" sz="1600" b="1" dirty="0">
              <a:solidFill>
                <a:srgbClr val="FF0000"/>
              </a:solidFill>
              <a:latin typeface="Arial" pitchFamily="34" charset="0"/>
              <a:cs typeface="Arial" pitchFamily="34" charset="0"/>
            </a:endParaRPr>
          </a:p>
          <a:p>
            <a:pPr algn="l"/>
            <a:r>
              <a:rPr lang="el-GR" sz="1600" b="1" dirty="0">
                <a:solidFill>
                  <a:srgbClr val="FF0000"/>
                </a:solidFill>
                <a:latin typeface="Arial" pitchFamily="34" charset="0"/>
                <a:cs typeface="Arial" pitchFamily="34" charset="0"/>
              </a:rPr>
              <a:t>                                                                </a:t>
            </a:r>
            <a:r>
              <a:rPr lang="en-US" sz="1600" b="1" dirty="0">
                <a:solidFill>
                  <a:srgbClr val="FF0000"/>
                </a:solidFill>
                <a:latin typeface="Arial" pitchFamily="34" charset="0"/>
                <a:cs typeface="Arial" pitchFamily="34" charset="0"/>
              </a:rPr>
              <a:t> </a:t>
            </a:r>
            <a:r>
              <a:rPr lang="el-GR" sz="1600" b="1" dirty="0">
                <a:solidFill>
                  <a:srgbClr val="FF0000"/>
                </a:solidFill>
                <a:latin typeface="Arial" pitchFamily="34" charset="0"/>
                <a:cs typeface="Arial" pitchFamily="34" charset="0"/>
              </a:rPr>
              <a:t>3600</a:t>
            </a:r>
            <a:endParaRPr lang="en-US" sz="1600" b="1" dirty="0">
              <a:solidFill>
                <a:srgbClr val="FF0000"/>
              </a:solidFill>
              <a:latin typeface="Arial" pitchFamily="34" charset="0"/>
              <a:cs typeface="Arial" pitchFamily="34" charset="0"/>
            </a:endParaRPr>
          </a:p>
          <a:p>
            <a:pPr algn="l"/>
            <a:endParaRPr lang="en-US" sz="1600" b="1" dirty="0">
              <a:solidFill>
                <a:srgbClr val="FF0000"/>
              </a:solidFill>
              <a:latin typeface="Arial" pitchFamily="34" charset="0"/>
              <a:cs typeface="Arial" pitchFamily="34" charset="0"/>
            </a:endParaRPr>
          </a:p>
          <a:p>
            <a:pPr algn="l"/>
            <a:r>
              <a:rPr lang="el-GR" sz="1400" b="1" dirty="0">
                <a:solidFill>
                  <a:schemeClr val="tx1"/>
                </a:solidFill>
                <a:latin typeface="Arial" pitchFamily="34" charset="0"/>
                <a:cs typeface="Arial" pitchFamily="34" charset="0"/>
              </a:rPr>
              <a:t>Η ΠΡΑΓΜΑΤΙΚΗ ΙΣΧΥΣ ΤΟΥ ΘΑ ΕΙΝΑΙ</a:t>
            </a:r>
            <a:r>
              <a:rPr lang="el-GR" sz="1500" b="1" dirty="0">
                <a:solidFill>
                  <a:schemeClr val="tx1"/>
                </a:solidFill>
                <a:latin typeface="Arial" pitchFamily="34" charset="0"/>
                <a:cs typeface="Arial" pitchFamily="34" charset="0"/>
              </a:rPr>
              <a:t>:</a:t>
            </a:r>
            <a:r>
              <a:rPr lang="en-US" sz="1500" b="1" dirty="0">
                <a:solidFill>
                  <a:schemeClr val="tx1"/>
                </a:solidFill>
                <a:latin typeface="Arial" pitchFamily="34" charset="0"/>
                <a:cs typeface="Arial" pitchFamily="34" charset="0"/>
              </a:rPr>
              <a:t>    </a:t>
            </a:r>
            <a:r>
              <a:rPr lang="el-GR" sz="1500" b="1" dirty="0">
                <a:solidFill>
                  <a:srgbClr val="FF0000"/>
                </a:solidFill>
                <a:latin typeface="Arial" pitchFamily="34" charset="0"/>
                <a:cs typeface="Arial" pitchFamily="34" charset="0"/>
              </a:rPr>
              <a:t>Ρ</a:t>
            </a:r>
            <a:r>
              <a:rPr lang="el-GR" sz="1500" b="1" baseline="-25000" dirty="0">
                <a:solidFill>
                  <a:srgbClr val="FF0000"/>
                </a:solidFill>
                <a:latin typeface="Arial" pitchFamily="34" charset="0"/>
                <a:cs typeface="Arial" pitchFamily="34" charset="0"/>
              </a:rPr>
              <a:t>π</a:t>
            </a:r>
            <a:r>
              <a:rPr lang="el-GR" sz="1500" b="1" dirty="0">
                <a:solidFill>
                  <a:srgbClr val="FF0000"/>
                </a:solidFill>
                <a:latin typeface="Arial" pitchFamily="34" charset="0"/>
                <a:cs typeface="Arial" pitchFamily="34" charset="0"/>
              </a:rPr>
              <a:t> = 2410 Χ η</a:t>
            </a:r>
            <a:r>
              <a:rPr lang="el-GR" sz="1500" b="1" baseline="-25000" dirty="0">
                <a:solidFill>
                  <a:srgbClr val="FF0000"/>
                </a:solidFill>
                <a:latin typeface="Arial" pitchFamily="34" charset="0"/>
                <a:cs typeface="Arial" pitchFamily="34" charset="0"/>
              </a:rPr>
              <a:t>μ</a:t>
            </a:r>
            <a:r>
              <a:rPr lang="el-GR" sz="1500" b="1" dirty="0">
                <a:solidFill>
                  <a:srgbClr val="FF0000"/>
                </a:solidFill>
                <a:latin typeface="Arial" pitchFamily="34" charset="0"/>
                <a:cs typeface="Arial" pitchFamily="34" charset="0"/>
              </a:rPr>
              <a:t> </a:t>
            </a:r>
            <a:r>
              <a:rPr lang="en-US" sz="1500" b="1" dirty="0">
                <a:solidFill>
                  <a:srgbClr val="FF0000"/>
                </a:solidFill>
                <a:latin typeface="Arial" pitchFamily="34" charset="0"/>
                <a:cs typeface="Arial" pitchFamily="34" charset="0"/>
              </a:rPr>
              <a:t>= </a:t>
            </a:r>
            <a:r>
              <a:rPr lang="el-GR" sz="1500" b="1" dirty="0">
                <a:solidFill>
                  <a:srgbClr val="FF0000"/>
                </a:solidFill>
                <a:latin typeface="Arial" pitchFamily="34" charset="0"/>
                <a:cs typeface="Arial" pitchFamily="34" charset="0"/>
              </a:rPr>
              <a:t> 2410 Χ 0,92  = 2218 </a:t>
            </a:r>
            <a:r>
              <a:rPr lang="en-US" sz="1500" b="1" dirty="0">
                <a:solidFill>
                  <a:srgbClr val="FF0000"/>
                </a:solidFill>
                <a:latin typeface="Arial" pitchFamily="34" charset="0"/>
                <a:cs typeface="Arial" pitchFamily="34" charset="0"/>
              </a:rPr>
              <a:t>kW</a:t>
            </a:r>
            <a:r>
              <a:rPr lang="el-GR" sz="1500" b="1" dirty="0">
                <a:solidFill>
                  <a:srgbClr val="FF0000"/>
                </a:solidFill>
                <a:latin typeface="Arial" pitchFamily="34" charset="0"/>
                <a:cs typeface="Arial" pitchFamily="34" charset="0"/>
              </a:rPr>
              <a:t> ΣΤΟΝ ΑΞΟΝΑ</a:t>
            </a:r>
          </a:p>
          <a:p>
            <a:br>
              <a:rPr lang="el-GR" sz="1600" dirty="0"/>
            </a:br>
            <a:endParaRPr lang="el-GR" sz="1600" b="1" dirty="0">
              <a:solidFill>
                <a:srgbClr val="FF0000"/>
              </a:solidFill>
              <a:latin typeface="Arial" pitchFamily="34" charset="0"/>
              <a:cs typeface="Arial" pitchFamily="34" charset="0"/>
            </a:endParaRPr>
          </a:p>
          <a:p>
            <a:pPr algn="l"/>
            <a:endParaRPr lang="el-GR" sz="1600" b="1" dirty="0">
              <a:solidFill>
                <a:schemeClr val="tx1"/>
              </a:solidFill>
              <a:latin typeface="Arial" pitchFamily="34" charset="0"/>
              <a:cs typeface="Arial" pitchFamily="34" charset="0"/>
            </a:endParaRPr>
          </a:p>
          <a:p>
            <a:endParaRPr lang="el-GR" sz="2200" b="1" u="sng"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3200" b="1" u="sng" dirty="0">
                <a:solidFill>
                  <a:schemeClr val="bg1"/>
                </a:solidFill>
                <a:latin typeface="Arial" pitchFamily="34" charset="0"/>
                <a:cs typeface="Arial" pitchFamily="34" charset="0"/>
              </a:rPr>
              <a:t>ΠΡΑΓΜΑΤΙΚΗ ΙΣΧΥΣ</a:t>
            </a:r>
            <a:br>
              <a:rPr lang="el-GR" sz="2400" b="1" dirty="0">
                <a:solidFill>
                  <a:schemeClr val="bg1"/>
                </a:solidFill>
              </a:rPr>
            </a:br>
            <a:endParaRPr lang="el-GR" sz="2400" b="1" u="sng" dirty="0">
              <a:solidFill>
                <a:schemeClr val="bg1"/>
              </a:solidFill>
              <a:latin typeface="Arial Black" pitchFamily="34" charset="0"/>
            </a:endParaRPr>
          </a:p>
        </p:txBody>
      </p:sp>
      <p:cxnSp>
        <p:nvCxnSpPr>
          <p:cNvPr id="7" name="Straight Connector 6"/>
          <p:cNvCxnSpPr/>
          <p:nvPr/>
        </p:nvCxnSpPr>
        <p:spPr>
          <a:xfrm>
            <a:off x="3851920" y="5229200"/>
            <a:ext cx="72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19</a:t>
            </a:r>
            <a:endParaRPr lang="en-US" sz="30000" b="1" dirty="0">
              <a:solidFill>
                <a:srgbClr val="FF0000"/>
              </a:solidFill>
              <a:latin typeface="Arial Black" pitchFamily="34"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ΔΕΚΑΤΟ ΕΝΑΤΟ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a:latin typeface="Arial" pitchFamily="34" charset="0"/>
                <a:cs typeface="Arial" pitchFamily="34" charset="0"/>
              </a:rPr>
              <a:t>ΚΑΤΑΝΑΛΩΣΗ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a:noAutofit/>
          </a:bodyPr>
          <a:lstStyle/>
          <a:p>
            <a:pPr algn="l"/>
            <a:r>
              <a:rPr lang="el-GR" b="1" dirty="0">
                <a:solidFill>
                  <a:schemeClr val="tx1"/>
                </a:solidFill>
                <a:latin typeface="Arial" pitchFamily="34" charset="0"/>
                <a:cs typeface="Arial" pitchFamily="34" charset="0"/>
              </a:rPr>
              <a:t>ΔΙΝΕΤΑΙ ΣΕ </a:t>
            </a:r>
            <a:r>
              <a:rPr lang="en-US" b="1" dirty="0" err="1">
                <a:solidFill>
                  <a:srgbClr val="FF0000"/>
                </a:solidFill>
                <a:latin typeface="Arial" pitchFamily="34" charset="0"/>
                <a:cs typeface="Arial" pitchFamily="34" charset="0"/>
              </a:rPr>
              <a:t>kp</a:t>
            </a:r>
            <a:r>
              <a:rPr lang="el-GR" b="1" dirty="0">
                <a:solidFill>
                  <a:schemeClr val="tx1"/>
                </a:solidFill>
                <a:latin typeface="Arial" pitchFamily="34" charset="0"/>
                <a:cs typeface="Arial" pitchFamily="34" charset="0"/>
              </a:rPr>
              <a:t> ΑΤΜΟΥ ΑΝΑ ΩΡΑ (</a:t>
            </a:r>
            <a:r>
              <a:rPr lang="en-US" b="1" dirty="0" err="1">
                <a:solidFill>
                  <a:srgbClr val="FF0000"/>
                </a:solidFill>
                <a:latin typeface="Arial" pitchFamily="34" charset="0"/>
                <a:cs typeface="Arial" pitchFamily="34" charset="0"/>
              </a:rPr>
              <a:t>kp</a:t>
            </a:r>
            <a:r>
              <a:rPr lang="en-US" b="1" dirty="0">
                <a:solidFill>
                  <a:srgbClr val="FF0000"/>
                </a:solidFill>
                <a:latin typeface="Arial" pitchFamily="34" charset="0"/>
                <a:cs typeface="Arial" pitchFamily="34" charset="0"/>
              </a:rPr>
              <a:t>/h</a:t>
            </a:r>
            <a:r>
              <a:rPr lang="el-GR" b="1" dirty="0">
                <a:solidFill>
                  <a:schemeClr val="tx1"/>
                </a:solidFill>
                <a:latin typeface="Arial" pitchFamily="34" charset="0"/>
                <a:cs typeface="Arial" pitchFamily="34" charset="0"/>
              </a:rPr>
              <a:t>) η ΣΕ </a:t>
            </a:r>
            <a:r>
              <a:rPr lang="en-US" b="1" dirty="0">
                <a:solidFill>
                  <a:srgbClr val="FF0000"/>
                </a:solidFill>
                <a:latin typeface="Arial" pitchFamily="34" charset="0"/>
                <a:cs typeface="Arial" pitchFamily="34" charset="0"/>
              </a:rPr>
              <a:t>kg</a:t>
            </a:r>
            <a:r>
              <a:rPr lang="el-GR" b="1" dirty="0">
                <a:solidFill>
                  <a:schemeClr val="tx1"/>
                </a:solidFill>
                <a:latin typeface="Arial" pitchFamily="34" charset="0"/>
                <a:cs typeface="Arial" pitchFamily="34" charset="0"/>
              </a:rPr>
              <a:t> ΑΤΜΟΥ ΑΝΑ ΩΡΑ (</a:t>
            </a:r>
            <a:r>
              <a:rPr lang="en-US" b="1" dirty="0">
                <a:solidFill>
                  <a:srgbClr val="FF0000"/>
                </a:solidFill>
                <a:latin typeface="Arial" pitchFamily="34" charset="0"/>
                <a:cs typeface="Arial" pitchFamily="34" charset="0"/>
              </a:rPr>
              <a:t>kg</a:t>
            </a:r>
            <a:r>
              <a:rPr lang="el-GR" b="1" dirty="0">
                <a:solidFill>
                  <a:srgbClr val="FF0000"/>
                </a:solidFill>
                <a:latin typeface="Arial" pitchFamily="34" charset="0"/>
                <a:cs typeface="Arial" pitchFamily="34" charset="0"/>
              </a:rPr>
              <a:t>/</a:t>
            </a:r>
            <a:r>
              <a:rPr lang="en-US" b="1" dirty="0">
                <a:solidFill>
                  <a:srgbClr val="FF0000"/>
                </a:solidFill>
                <a:latin typeface="Arial" pitchFamily="34" charset="0"/>
                <a:cs typeface="Arial" pitchFamily="34" charset="0"/>
              </a:rPr>
              <a:t>h</a:t>
            </a:r>
            <a:r>
              <a:rPr lang="el-GR" b="1" dirty="0">
                <a:solidFill>
                  <a:schemeClr val="tx1"/>
                </a:solidFill>
                <a:latin typeface="Arial" pitchFamily="34" charset="0"/>
                <a:cs typeface="Arial" pitchFamily="34" charset="0"/>
              </a:rPr>
              <a:t>) ΚΑΙ ΑΝ </a:t>
            </a:r>
            <a:r>
              <a:rPr lang="el-GR" b="1" dirty="0">
                <a:solidFill>
                  <a:srgbClr val="FF0000"/>
                </a:solidFill>
                <a:latin typeface="Arial" pitchFamily="34" charset="0"/>
                <a:cs typeface="Arial" pitchFamily="34" charset="0"/>
              </a:rPr>
              <a:t>ΔΙΑΙΡΕΘΕΙ ΜΕ ΤΗΝ ΙΣΧΥ ΤΟΥ ΣΤΡΟΒΙΛΟΥ</a:t>
            </a:r>
            <a:r>
              <a:rPr lang="el-GR" b="1" dirty="0">
                <a:solidFill>
                  <a:schemeClr val="tx1"/>
                </a:solidFill>
                <a:latin typeface="Arial" pitchFamily="34" charset="0"/>
                <a:cs typeface="Arial" pitchFamily="34" charset="0"/>
              </a:rPr>
              <a:t> </a:t>
            </a:r>
            <a:r>
              <a:rPr lang="el-GR" b="1" dirty="0">
                <a:solidFill>
                  <a:srgbClr val="FF0000"/>
                </a:solidFill>
                <a:latin typeface="Arial" pitchFamily="34" charset="0"/>
                <a:cs typeface="Arial" pitchFamily="34" charset="0"/>
              </a:rPr>
              <a:t>ΣΤΟΝ ΑΞΟΝΑ</a:t>
            </a:r>
            <a:r>
              <a:rPr lang="el-GR" b="1" dirty="0">
                <a:solidFill>
                  <a:schemeClr val="tx1"/>
                </a:solidFill>
                <a:latin typeface="Arial" pitchFamily="34" charset="0"/>
                <a:cs typeface="Arial" pitchFamily="34" charset="0"/>
              </a:rPr>
              <a:t> ΠΡΟΚΥΠΤΕΙ Η ΠΡΑΓΜΑΤΙΚΗ ΕΙΔΙΚΗ ΚΑΤΑΝΑΛΩΣΗ ΤΟΥ </a:t>
            </a:r>
            <a:r>
              <a:rPr lang="en-US" b="1" dirty="0">
                <a:solidFill>
                  <a:srgbClr val="FF0000"/>
                </a:solidFill>
                <a:latin typeface="Arial" pitchFamily="34" charset="0"/>
                <a:cs typeface="Arial" pitchFamily="34" charset="0"/>
              </a:rPr>
              <a:t>b</a:t>
            </a:r>
            <a:r>
              <a:rPr lang="en-US" b="1" baseline="-25000" dirty="0">
                <a:solidFill>
                  <a:srgbClr val="FF0000"/>
                </a:solidFill>
                <a:latin typeface="Arial" pitchFamily="34" charset="0"/>
                <a:cs typeface="Arial" pitchFamily="34" charset="0"/>
              </a:rPr>
              <a:t>s</a:t>
            </a:r>
            <a:r>
              <a:rPr lang="el-GR" b="1" dirty="0">
                <a:solidFill>
                  <a:schemeClr val="tx1"/>
                </a:solidFill>
                <a:latin typeface="Arial" pitchFamily="34" charset="0"/>
                <a:cs typeface="Arial" pitchFamily="34" charset="0"/>
              </a:rPr>
              <a:t> ΣΕ </a:t>
            </a:r>
            <a:r>
              <a:rPr lang="en-US" b="1" dirty="0" err="1">
                <a:solidFill>
                  <a:srgbClr val="FF0000"/>
                </a:solidFill>
                <a:latin typeface="Arial" pitchFamily="34" charset="0"/>
                <a:cs typeface="Arial" pitchFamily="34" charset="0"/>
              </a:rPr>
              <a:t>kp</a:t>
            </a:r>
            <a:r>
              <a:rPr lang="el-GR" b="1" dirty="0">
                <a:solidFill>
                  <a:schemeClr val="tx1"/>
                </a:solidFill>
                <a:latin typeface="Arial" pitchFamily="34" charset="0"/>
                <a:cs typeface="Arial" pitchFamily="34" charset="0"/>
              </a:rPr>
              <a:t> (ατμου)</a:t>
            </a:r>
            <a:r>
              <a:rPr lang="el-GR" b="1" dirty="0">
                <a:solidFill>
                  <a:srgbClr val="FF0000"/>
                </a:solidFill>
                <a:latin typeface="Arial" pitchFamily="34" charset="0"/>
                <a:cs typeface="Arial" pitchFamily="34" charset="0"/>
              </a:rPr>
              <a:t>/Ρ</a:t>
            </a:r>
            <a:r>
              <a:rPr lang="en-US" b="1" dirty="0" err="1">
                <a:solidFill>
                  <a:srgbClr val="FF0000"/>
                </a:solidFill>
                <a:latin typeface="Arial" pitchFamily="34" charset="0"/>
                <a:cs typeface="Arial" pitchFamily="34" charset="0"/>
              </a:rPr>
              <a:t>Sh</a:t>
            </a:r>
            <a:r>
              <a:rPr lang="el-GR" b="1" dirty="0">
                <a:solidFill>
                  <a:srgbClr val="FF0000"/>
                </a:solidFill>
                <a:latin typeface="Arial" pitchFamily="34" charset="0"/>
                <a:cs typeface="Arial" pitchFamily="34" charset="0"/>
              </a:rPr>
              <a:t> </a:t>
            </a:r>
            <a:r>
              <a:rPr lang="el-GR" b="1" dirty="0">
                <a:solidFill>
                  <a:schemeClr val="tx1"/>
                </a:solidFill>
                <a:latin typeface="Arial" pitchFamily="34" charset="0"/>
                <a:cs typeface="Arial" pitchFamily="34" charset="0"/>
              </a:rPr>
              <a:t>η </a:t>
            </a:r>
            <a:r>
              <a:rPr lang="en-US" b="1" dirty="0">
                <a:solidFill>
                  <a:srgbClr val="FF0000"/>
                </a:solidFill>
                <a:latin typeface="Arial" pitchFamily="34" charset="0"/>
                <a:cs typeface="Arial" pitchFamily="34" charset="0"/>
              </a:rPr>
              <a:t>kg</a:t>
            </a:r>
            <a:r>
              <a:rPr lang="el-GR" b="1" dirty="0">
                <a:solidFill>
                  <a:schemeClr val="tx1"/>
                </a:solidFill>
                <a:latin typeface="Arial" pitchFamily="34" charset="0"/>
                <a:cs typeface="Arial" pitchFamily="34" charset="0"/>
              </a:rPr>
              <a:t> (ατμου)</a:t>
            </a:r>
            <a:r>
              <a:rPr lang="el-GR" b="1" dirty="0">
                <a:solidFill>
                  <a:srgbClr val="FF0000"/>
                </a:solidFill>
                <a:latin typeface="Arial" pitchFamily="34" charset="0"/>
                <a:cs typeface="Arial" pitchFamily="34" charset="0"/>
              </a:rPr>
              <a:t>/</a:t>
            </a:r>
            <a:r>
              <a:rPr lang="en-US" b="1" dirty="0">
                <a:solidFill>
                  <a:srgbClr val="FF0000"/>
                </a:solidFill>
                <a:latin typeface="Arial" pitchFamily="34" charset="0"/>
                <a:cs typeface="Arial" pitchFamily="34" charset="0"/>
              </a:rPr>
              <a:t>kWh</a:t>
            </a:r>
            <a:r>
              <a:rPr lang="el-GR" b="1" dirty="0">
                <a:solidFill>
                  <a:schemeClr val="tx1"/>
                </a:solidFill>
                <a:latin typeface="Arial" pitchFamily="34" charset="0"/>
                <a:cs typeface="Arial" pitchFamily="34" charset="0"/>
              </a:rPr>
              <a:t>. </a:t>
            </a:r>
            <a:endParaRPr lang="en-US" b="1" dirty="0">
              <a:solidFill>
                <a:schemeClr val="tx1"/>
              </a:solidFill>
              <a:latin typeface="Arial" pitchFamily="34" charset="0"/>
              <a:cs typeface="Arial" pitchFamily="34" charset="0"/>
            </a:endParaRPr>
          </a:p>
          <a:p>
            <a:pPr algn="l"/>
            <a:endParaRPr lang="en-US" b="1" dirty="0">
              <a:solidFill>
                <a:schemeClr val="tx1"/>
              </a:solidFill>
              <a:latin typeface="Arial" pitchFamily="34" charset="0"/>
              <a:cs typeface="Arial" pitchFamily="34" charset="0"/>
            </a:endParaRPr>
          </a:p>
          <a:p>
            <a:pPr algn="l"/>
            <a:r>
              <a:rPr lang="el-GR" b="1" dirty="0">
                <a:solidFill>
                  <a:schemeClr val="tx1"/>
                </a:solidFill>
                <a:latin typeface="Arial" pitchFamily="34" charset="0"/>
                <a:cs typeface="Arial" pitchFamily="34" charset="0"/>
              </a:rPr>
              <a:t>ΜΕΤΡΕΙΤΑΙ ΑΝΑ ΜΟΝΑΔΑ ΠΡΑΓΜΑΤΙΚΗΣ ΙΣΧΥΟΣ (αξονα) ΚΑΙ ΑΝΑ ΩΡΑ (</a:t>
            </a:r>
            <a:r>
              <a:rPr lang="en-US" b="1" dirty="0">
                <a:solidFill>
                  <a:srgbClr val="FF0000"/>
                </a:solidFill>
                <a:latin typeface="Arial" pitchFamily="34" charset="0"/>
                <a:cs typeface="Arial" pitchFamily="34" charset="0"/>
              </a:rPr>
              <a:t>h</a:t>
            </a:r>
            <a:r>
              <a:rPr lang="el-GR" b="1" dirty="0">
                <a:solidFill>
                  <a:schemeClr val="tx1"/>
                </a:solidFill>
                <a:latin typeface="Arial" pitchFamily="34" charset="0"/>
                <a:cs typeface="Arial" pitchFamily="34" charset="0"/>
              </a:rPr>
              <a:t>). </a:t>
            </a:r>
            <a:br>
              <a:rPr lang="el-GR" sz="4800" dirty="0"/>
            </a:br>
            <a:r>
              <a:rPr lang="el-GR" sz="4800" dirty="0"/>
              <a:t> </a:t>
            </a:r>
            <a:br>
              <a:rPr lang="el-GR" sz="6000" b="1" dirty="0">
                <a:solidFill>
                  <a:schemeClr val="tx1"/>
                </a:solidFill>
                <a:latin typeface="Arial" pitchFamily="34" charset="0"/>
                <a:cs typeface="Arial" pitchFamily="34" charset="0"/>
              </a:rPr>
            </a:br>
            <a:endParaRPr lang="el-GR" sz="6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rgbClr val="FFFF00"/>
                </a:solidFill>
                <a:latin typeface="Arial" pitchFamily="34" charset="0"/>
                <a:cs typeface="Arial" pitchFamily="34" charset="0"/>
              </a:rPr>
              <a:t>Η ΚΑΤΑΝΑΛΩΣΗ ΤΟΥ ΣΤΡΟΒΙΛΟΥ ΣΕ ΑΤΜΟ </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tIns="72000">
            <a:noAutofit/>
          </a:bodyPr>
          <a:lstStyle/>
          <a:p>
            <a:pPr algn="l"/>
            <a:r>
              <a:rPr lang="el-GR" sz="2000" b="1" dirty="0">
                <a:solidFill>
                  <a:schemeClr val="tx1"/>
                </a:solidFill>
                <a:latin typeface="Arial" pitchFamily="34" charset="0"/>
                <a:cs typeface="Arial" pitchFamily="34" charset="0"/>
              </a:rPr>
              <a:t>ΣΥΜΦΩΝΑ ΜΕ ΤΑ ΠΑΡΑΠΑΝΩ ΘΑ ΕΙΝΑΙ:</a:t>
            </a:r>
            <a:endParaRPr lang="en-US" sz="2000" b="1" dirty="0">
              <a:solidFill>
                <a:schemeClr val="tx1"/>
              </a:solidFill>
              <a:latin typeface="Arial" pitchFamily="34" charset="0"/>
              <a:cs typeface="Arial" pitchFamily="34" charset="0"/>
            </a:endParaRPr>
          </a:p>
          <a:p>
            <a:pPr algn="l"/>
            <a:endParaRPr lang="en-US" b="1" dirty="0">
              <a:solidFill>
                <a:srgbClr val="FF0000"/>
              </a:solidFill>
              <a:latin typeface="Arial" pitchFamily="34" charset="0"/>
              <a:cs typeface="Arial" pitchFamily="34" charset="0"/>
            </a:endParaRPr>
          </a:p>
          <a:p>
            <a:pPr algn="l"/>
            <a:endParaRPr lang="en-US" b="1" dirty="0">
              <a:solidFill>
                <a:srgbClr val="FF0000"/>
              </a:solidFill>
              <a:latin typeface="Arial" pitchFamily="34" charset="0"/>
              <a:cs typeface="Arial" pitchFamily="34" charset="0"/>
            </a:endParaRPr>
          </a:p>
          <a:p>
            <a:pPr algn="l">
              <a:spcBef>
                <a:spcPts val="0"/>
              </a:spcBef>
            </a:pPr>
            <a:r>
              <a:rPr lang="en-US" b="1" dirty="0">
                <a:solidFill>
                  <a:srgbClr val="FF0000"/>
                </a:solidFill>
                <a:latin typeface="Arial" pitchFamily="34" charset="0"/>
                <a:cs typeface="Arial" pitchFamily="34" charset="0"/>
              </a:rPr>
              <a:t>                         G</a:t>
            </a:r>
          </a:p>
          <a:p>
            <a:pPr algn="l">
              <a:spcBef>
                <a:spcPts val="0"/>
              </a:spcBef>
            </a:pPr>
            <a:r>
              <a:rPr lang="en-US" b="1" dirty="0">
                <a:solidFill>
                  <a:srgbClr val="FF0000"/>
                </a:solidFill>
                <a:latin typeface="Arial" pitchFamily="34" charset="0"/>
                <a:cs typeface="Arial" pitchFamily="34" charset="0"/>
              </a:rPr>
              <a:t>              b</a:t>
            </a:r>
            <a:r>
              <a:rPr lang="en-US" b="1" baseline="-25000" dirty="0">
                <a:solidFill>
                  <a:srgbClr val="FF0000"/>
                </a:solidFill>
                <a:latin typeface="Arial" pitchFamily="34" charset="0"/>
                <a:cs typeface="Arial" pitchFamily="34" charset="0"/>
              </a:rPr>
              <a:t>s = </a:t>
            </a:r>
            <a:r>
              <a:rPr lang="el-GR" b="1" baseline="-25000" dirty="0">
                <a:solidFill>
                  <a:srgbClr val="FF0000"/>
                </a:solidFill>
                <a:latin typeface="Arial" pitchFamily="34" charset="0"/>
                <a:cs typeface="Arial" pitchFamily="34" charset="0"/>
              </a:rPr>
              <a:t> </a:t>
            </a:r>
            <a:r>
              <a:rPr lang="en-US" b="1" baseline="-25000" dirty="0">
                <a:solidFill>
                  <a:srgbClr val="FF0000"/>
                </a:solidFill>
                <a:latin typeface="Arial" pitchFamily="34" charset="0"/>
                <a:cs typeface="Arial" pitchFamily="34" charset="0"/>
              </a:rPr>
              <a:t>-------------</a:t>
            </a:r>
            <a:r>
              <a:rPr lang="el-GR" b="1" dirty="0">
                <a:solidFill>
                  <a:schemeClr val="tx1"/>
                </a:solidFill>
                <a:latin typeface="Arial" pitchFamily="34" charset="0"/>
                <a:cs typeface="Arial" pitchFamily="34" charset="0"/>
              </a:rPr>
              <a:t> </a:t>
            </a:r>
            <a:r>
              <a:rPr lang="en-US" b="1" dirty="0">
                <a:solidFill>
                  <a:schemeClr val="tx1"/>
                </a:solidFill>
                <a:latin typeface="Arial" pitchFamily="34" charset="0"/>
                <a:cs typeface="Arial" pitchFamily="34" charset="0"/>
              </a:rPr>
              <a:t>     </a:t>
            </a:r>
            <a:r>
              <a:rPr lang="el-GR" b="1" dirty="0">
                <a:solidFill>
                  <a:schemeClr val="tx1"/>
                </a:solidFill>
                <a:latin typeface="Arial" pitchFamily="34" charset="0"/>
                <a:cs typeface="Arial" pitchFamily="34" charset="0"/>
              </a:rPr>
              <a:t>σε </a:t>
            </a:r>
            <a:r>
              <a:rPr lang="en-US" b="1" dirty="0" err="1">
                <a:solidFill>
                  <a:srgbClr val="FF0000"/>
                </a:solidFill>
                <a:latin typeface="Arial" pitchFamily="34" charset="0"/>
                <a:cs typeface="Arial" pitchFamily="34" charset="0"/>
              </a:rPr>
              <a:t>kp</a:t>
            </a:r>
            <a:r>
              <a:rPr lang="en-US" b="1" dirty="0">
                <a:solidFill>
                  <a:srgbClr val="FF0000"/>
                </a:solidFill>
                <a:latin typeface="Arial" pitchFamily="34" charset="0"/>
                <a:cs typeface="Arial" pitchFamily="34" charset="0"/>
              </a:rPr>
              <a:t>/</a:t>
            </a:r>
            <a:r>
              <a:rPr lang="el-GR" b="1" dirty="0">
                <a:solidFill>
                  <a:srgbClr val="FF0000"/>
                </a:solidFill>
                <a:latin typeface="Arial" pitchFamily="34" charset="0"/>
                <a:cs typeface="Arial" pitchFamily="34" charset="0"/>
              </a:rPr>
              <a:t>Ρ</a:t>
            </a:r>
            <a:r>
              <a:rPr lang="en-US" b="1" dirty="0" err="1">
                <a:solidFill>
                  <a:srgbClr val="FF0000"/>
                </a:solidFill>
                <a:latin typeface="Arial" pitchFamily="34" charset="0"/>
                <a:cs typeface="Arial" pitchFamily="34" charset="0"/>
              </a:rPr>
              <a:t>Sh</a:t>
            </a:r>
            <a:r>
              <a:rPr lang="el-GR" b="1" dirty="0">
                <a:solidFill>
                  <a:srgbClr val="FF0000"/>
                </a:solidFill>
                <a:latin typeface="Arial" pitchFamily="34" charset="0"/>
                <a:cs typeface="Arial" pitchFamily="34" charset="0"/>
              </a:rPr>
              <a:t> </a:t>
            </a:r>
            <a:r>
              <a:rPr lang="el-GR" b="1" dirty="0">
                <a:solidFill>
                  <a:schemeClr val="tx1"/>
                </a:solidFill>
                <a:latin typeface="Arial" pitchFamily="34" charset="0"/>
                <a:cs typeface="Arial" pitchFamily="34" charset="0"/>
              </a:rPr>
              <a:t>η </a:t>
            </a:r>
            <a:r>
              <a:rPr lang="en-US" b="1" dirty="0">
                <a:solidFill>
                  <a:srgbClr val="FF0000"/>
                </a:solidFill>
                <a:latin typeface="Arial" pitchFamily="34" charset="0"/>
                <a:cs typeface="Arial" pitchFamily="34" charset="0"/>
              </a:rPr>
              <a:t>kg/kWh</a:t>
            </a:r>
            <a:r>
              <a:rPr lang="el-GR" b="1" dirty="0">
                <a:solidFill>
                  <a:schemeClr val="tx1"/>
                </a:solidFill>
                <a:latin typeface="Arial" pitchFamily="34" charset="0"/>
                <a:cs typeface="Arial" pitchFamily="34" charset="0"/>
              </a:rPr>
              <a:t> </a:t>
            </a:r>
            <a:endParaRPr lang="en-US" b="1" dirty="0">
              <a:solidFill>
                <a:schemeClr val="tx1"/>
              </a:solidFill>
              <a:latin typeface="Arial" pitchFamily="34" charset="0"/>
              <a:cs typeface="Arial" pitchFamily="34" charset="0"/>
            </a:endParaRPr>
          </a:p>
          <a:p>
            <a:pPr algn="l">
              <a:spcBef>
                <a:spcPts val="0"/>
              </a:spcBef>
            </a:pPr>
            <a:r>
              <a:rPr lang="en-US" b="1" dirty="0">
                <a:solidFill>
                  <a:schemeClr val="tx1"/>
                </a:solidFill>
                <a:latin typeface="Arial" pitchFamily="34" charset="0"/>
                <a:cs typeface="Arial" pitchFamily="34" charset="0"/>
              </a:rPr>
              <a:t>                         </a:t>
            </a:r>
            <a:r>
              <a:rPr lang="en-US" b="1" dirty="0">
                <a:solidFill>
                  <a:srgbClr val="FF0000"/>
                </a:solidFill>
                <a:latin typeface="Arial" pitchFamily="34" charset="0"/>
                <a:cs typeface="Arial" pitchFamily="34" charset="0"/>
              </a:rPr>
              <a:t>P</a:t>
            </a:r>
            <a:r>
              <a:rPr lang="el-GR" sz="1600" b="1" dirty="0">
                <a:solidFill>
                  <a:srgbClr val="FF0000"/>
                </a:solidFill>
                <a:latin typeface="Arial" pitchFamily="34" charset="0"/>
                <a:cs typeface="Arial" pitchFamily="34" charset="0"/>
              </a:rPr>
              <a:t>Π</a:t>
            </a:r>
            <a:r>
              <a:rPr lang="en-US" b="1" dirty="0">
                <a:solidFill>
                  <a:srgbClr val="FF0000"/>
                </a:solidFill>
                <a:latin typeface="Arial" pitchFamily="34" charset="0"/>
                <a:cs typeface="Arial" pitchFamily="34" charset="0"/>
              </a:rPr>
              <a:t> </a:t>
            </a:r>
            <a:endParaRPr lang="el-GR" b="1" dirty="0">
              <a:solidFill>
                <a:srgbClr val="FF0000"/>
              </a:solidFill>
              <a:latin typeface="Arial" pitchFamily="34" charset="0"/>
              <a:cs typeface="Arial" pitchFamily="34" charset="0"/>
            </a:endParaRPr>
          </a:p>
          <a:p>
            <a:pPr algn="l"/>
            <a:endParaRPr lang="el-GR" sz="2000" b="1" dirty="0">
              <a:solidFill>
                <a:schemeClr val="tx1"/>
              </a:solidFill>
              <a:latin typeface="Arial" pitchFamily="34" charset="0"/>
              <a:cs typeface="Arial" pitchFamily="34" charset="0"/>
            </a:endParaRPr>
          </a:p>
          <a:p>
            <a:pPr algn="l"/>
            <a:r>
              <a:rPr lang="el-GR" sz="2000" b="1" dirty="0">
                <a:solidFill>
                  <a:schemeClr val="tx1"/>
                </a:solidFill>
                <a:latin typeface="Arial" pitchFamily="34" charset="0"/>
                <a:cs typeface="Arial" pitchFamily="34" charset="0"/>
              </a:rPr>
              <a:t>ΟΠΟΥ </a:t>
            </a:r>
            <a:r>
              <a:rPr lang="en-US" sz="2000" b="1" dirty="0">
                <a:solidFill>
                  <a:srgbClr val="FF0000"/>
                </a:solidFill>
                <a:latin typeface="Arial" pitchFamily="34" charset="0"/>
                <a:cs typeface="Arial" pitchFamily="34" charset="0"/>
              </a:rPr>
              <a:t>G</a:t>
            </a:r>
            <a:r>
              <a:rPr lang="el-GR" sz="2000" b="1" dirty="0">
                <a:solidFill>
                  <a:schemeClr val="tx1"/>
                </a:solidFill>
                <a:latin typeface="Arial" pitchFamily="34" charset="0"/>
                <a:cs typeface="Arial" pitchFamily="34" charset="0"/>
              </a:rPr>
              <a:t> = Η ΚΑΤΑΝΑΛΩΣΗ ΑΤΜΟΥ ΑΝΑ ΩΡΑ ΚΑΙ </a:t>
            </a:r>
            <a:r>
              <a:rPr lang="el-GR" sz="2000" b="1" dirty="0">
                <a:solidFill>
                  <a:srgbClr val="FF0000"/>
                </a:solidFill>
                <a:latin typeface="Arial" pitchFamily="34" charset="0"/>
                <a:cs typeface="Arial" pitchFamily="34" charset="0"/>
              </a:rPr>
              <a:t>Ρ</a:t>
            </a:r>
            <a:r>
              <a:rPr lang="el-GR" sz="2000" b="1" baseline="-25000" dirty="0">
                <a:solidFill>
                  <a:srgbClr val="FF0000"/>
                </a:solidFill>
                <a:latin typeface="Arial" pitchFamily="34" charset="0"/>
                <a:cs typeface="Arial" pitchFamily="34" charset="0"/>
              </a:rPr>
              <a:t>Π</a:t>
            </a:r>
            <a:r>
              <a:rPr lang="el-GR" sz="2000" b="1" dirty="0">
                <a:solidFill>
                  <a:schemeClr val="tx1"/>
                </a:solidFill>
                <a:latin typeface="Arial" pitchFamily="34" charset="0"/>
                <a:cs typeface="Arial" pitchFamily="34" charset="0"/>
              </a:rPr>
              <a:t> Η ΙΣΧΥΣ ΣΕ </a:t>
            </a:r>
            <a:r>
              <a:rPr lang="el-GR" sz="2000" b="1" dirty="0">
                <a:solidFill>
                  <a:srgbClr val="FF0000"/>
                </a:solidFill>
                <a:latin typeface="Arial" pitchFamily="34" charset="0"/>
                <a:cs typeface="Arial" pitchFamily="34" charset="0"/>
              </a:rPr>
              <a:t>Ρ</a:t>
            </a:r>
            <a:r>
              <a:rPr lang="en-US" sz="2000" b="1" dirty="0">
                <a:solidFill>
                  <a:srgbClr val="FF0000"/>
                </a:solidFill>
                <a:latin typeface="Arial" pitchFamily="34" charset="0"/>
                <a:cs typeface="Arial" pitchFamily="34" charset="0"/>
              </a:rPr>
              <a:t>S</a:t>
            </a:r>
            <a:r>
              <a:rPr lang="el-GR"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η </a:t>
            </a:r>
            <a:r>
              <a:rPr lang="en-US" sz="2000" b="1" dirty="0">
                <a:solidFill>
                  <a:srgbClr val="FF0000"/>
                </a:solidFill>
                <a:latin typeface="Arial" pitchFamily="34" charset="0"/>
                <a:cs typeface="Arial" pitchFamily="34" charset="0"/>
              </a:rPr>
              <a:t>kW</a:t>
            </a:r>
            <a:r>
              <a:rPr lang="el-GR" sz="2000" b="1" dirty="0">
                <a:solidFill>
                  <a:schemeClr val="tx1"/>
                </a:solidFill>
                <a:latin typeface="Arial" pitchFamily="34" charset="0"/>
                <a:cs typeface="Arial" pitchFamily="34" charset="0"/>
              </a:rPr>
              <a:t> ΑΝΤΙΣΤΟΙΧΑ. </a:t>
            </a:r>
            <a:br>
              <a:rPr lang="el-GR" sz="4800" dirty="0"/>
            </a:br>
            <a:r>
              <a:rPr lang="el-GR" sz="4800" dirty="0"/>
              <a:t> </a:t>
            </a:r>
            <a:br>
              <a:rPr lang="el-GR" sz="6000" b="1" dirty="0">
                <a:solidFill>
                  <a:schemeClr val="tx1"/>
                </a:solidFill>
                <a:latin typeface="Arial" pitchFamily="34" charset="0"/>
                <a:cs typeface="Arial" pitchFamily="34" charset="0"/>
              </a:rPr>
            </a:br>
            <a:endParaRPr lang="el-GR" sz="60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Η ΚΑΤΑΝΑΛΩΣΗ ΤΟΥ ΣΤΡΟΒΙΛΟΥ ΣΕ ΑΤΜΟ </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a:solidFill>
                  <a:schemeClr val="tx1"/>
                </a:solidFill>
                <a:latin typeface="Arial" pitchFamily="34" charset="0"/>
                <a:cs typeface="Arial" pitchFamily="34" charset="0"/>
              </a:rPr>
              <a:t>ΑΝ ΤΩΡΑ ΕΙΝΑΙ </a:t>
            </a:r>
            <a:r>
              <a:rPr lang="el-GR" sz="2000" b="1" dirty="0">
                <a:solidFill>
                  <a:srgbClr val="FF0000"/>
                </a:solidFill>
                <a:latin typeface="Arial" pitchFamily="34" charset="0"/>
                <a:cs typeface="Arial" pitchFamily="34" charset="0"/>
              </a:rPr>
              <a:t>Δ</a:t>
            </a:r>
            <a:r>
              <a:rPr lang="en-US" sz="2000" b="1" dirty="0">
                <a:solidFill>
                  <a:srgbClr val="FF0000"/>
                </a:solidFill>
                <a:latin typeface="Arial" pitchFamily="34" charset="0"/>
                <a:cs typeface="Arial" pitchFamily="34" charset="0"/>
              </a:rPr>
              <a:t>h</a:t>
            </a:r>
            <a:r>
              <a:rPr lang="el-GR" sz="2000" b="1" baseline="-25000" dirty="0">
                <a:solidFill>
                  <a:srgbClr val="FF0000"/>
                </a:solidFill>
                <a:latin typeface="Arial" pitchFamily="34" charset="0"/>
                <a:cs typeface="Arial" pitchFamily="34" charset="0"/>
              </a:rPr>
              <a:t>Θ</a:t>
            </a:r>
            <a:r>
              <a:rPr lang="el-GR" sz="2000" b="1" dirty="0">
                <a:solidFill>
                  <a:schemeClr val="tx1"/>
                </a:solidFill>
                <a:latin typeface="Arial" pitchFamily="34" charset="0"/>
                <a:cs typeface="Arial" pitchFamily="34" charset="0"/>
              </a:rPr>
              <a:t> Η ΘΕΡΜΙΚΗ ΠΤΩΣΗ ΚΑΙ Ο ΟΛΙΚΟΣ ΒΑΘΜΟΣ ΑΠΟΔΟΣΕΩΣ </a:t>
            </a:r>
            <a:r>
              <a:rPr lang="el-GR" sz="2000" b="1" dirty="0">
                <a:solidFill>
                  <a:srgbClr val="FF0000"/>
                </a:solidFill>
                <a:latin typeface="Arial" pitchFamily="34" charset="0"/>
                <a:cs typeface="Arial" pitchFamily="34" charset="0"/>
              </a:rPr>
              <a:t>η</a:t>
            </a:r>
            <a:r>
              <a:rPr lang="el-GR" sz="2000" b="1" baseline="-25000" dirty="0">
                <a:solidFill>
                  <a:srgbClr val="FF0000"/>
                </a:solidFill>
                <a:latin typeface="Arial" pitchFamily="34" charset="0"/>
                <a:cs typeface="Arial" pitchFamily="34" charset="0"/>
              </a:rPr>
              <a:t>ολ</a:t>
            </a:r>
            <a:r>
              <a:rPr lang="el-GR" sz="2000" b="1" dirty="0">
                <a:solidFill>
                  <a:schemeClr val="tx1"/>
                </a:solidFill>
                <a:latin typeface="Arial" pitchFamily="34" charset="0"/>
                <a:cs typeface="Arial" pitchFamily="34" charset="0"/>
              </a:rPr>
              <a:t>, Η ΕΙΔΙΚΗ ΚΑΤΑΝΑΛΩΣΗ </a:t>
            </a:r>
            <a:r>
              <a:rPr lang="en-US" sz="2000" b="1" dirty="0" err="1">
                <a:solidFill>
                  <a:srgbClr val="FF0000"/>
                </a:solidFill>
                <a:latin typeface="Arial" pitchFamily="34" charset="0"/>
                <a:cs typeface="Arial" pitchFamily="34" charset="0"/>
              </a:rPr>
              <a:t>b</a:t>
            </a:r>
            <a:r>
              <a:rPr lang="en-US" sz="2000" b="1" baseline="-25000" dirty="0" err="1">
                <a:solidFill>
                  <a:srgbClr val="FF0000"/>
                </a:solidFill>
                <a:latin typeface="Arial" pitchFamily="34" charset="0"/>
                <a:cs typeface="Arial" pitchFamily="34" charset="0"/>
              </a:rPr>
              <a:t>S</a:t>
            </a:r>
            <a:r>
              <a:rPr lang="en-US" sz="2000" b="1" baseline="-25000"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ΘΑ ΔΙΝΕΤΑΙ ΜΕ ΤΟΥΣ ΤΥΠΟΥΣ:</a:t>
            </a:r>
            <a:endParaRPr lang="en-US" sz="2000" b="1" dirty="0">
              <a:solidFill>
                <a:schemeClr val="tx1"/>
              </a:solidFill>
              <a:latin typeface="Arial" pitchFamily="34" charset="0"/>
              <a:cs typeface="Arial" pitchFamily="34" charset="0"/>
            </a:endParaRPr>
          </a:p>
          <a:p>
            <a:pPr algn="l">
              <a:spcBef>
                <a:spcPts val="0"/>
              </a:spcBef>
            </a:pPr>
            <a:r>
              <a:rPr lang="en-US" sz="2000" b="1" dirty="0">
                <a:solidFill>
                  <a:schemeClr val="tx1"/>
                </a:solidFill>
                <a:latin typeface="Arial" pitchFamily="34" charset="0"/>
                <a:cs typeface="Arial" pitchFamily="34" charset="0"/>
              </a:rPr>
              <a:t>                               </a:t>
            </a:r>
            <a:r>
              <a:rPr lang="en-US" sz="2000" b="1" dirty="0">
                <a:solidFill>
                  <a:srgbClr val="FF0000"/>
                </a:solidFill>
                <a:latin typeface="Arial" pitchFamily="34" charset="0"/>
                <a:cs typeface="Arial" pitchFamily="34" charset="0"/>
              </a:rPr>
              <a:t>632,3</a:t>
            </a:r>
          </a:p>
          <a:p>
            <a:pPr algn="l">
              <a:spcBef>
                <a:spcPts val="0"/>
              </a:spcBef>
            </a:pPr>
            <a:r>
              <a:rPr lang="en-US" sz="20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a:t>
            </a:r>
            <a:r>
              <a:rPr lang="en-US" sz="2400" b="1" baseline="-25000" dirty="0" err="1">
                <a:solidFill>
                  <a:srgbClr val="FF0000"/>
                </a:solidFill>
                <a:latin typeface="Arial" pitchFamily="34" charset="0"/>
                <a:cs typeface="Arial" pitchFamily="34" charset="0"/>
              </a:rPr>
              <a:t>S</a:t>
            </a:r>
            <a:r>
              <a:rPr lang="en-US" sz="2400" b="1" baseline="-25000" dirty="0">
                <a:solidFill>
                  <a:srgbClr val="FF0000"/>
                </a:solidFill>
                <a:latin typeface="Arial" pitchFamily="34" charset="0"/>
                <a:cs typeface="Arial" pitchFamily="34" charset="0"/>
              </a:rPr>
              <a:t> = -------------------</a:t>
            </a:r>
            <a:r>
              <a:rPr lang="en-US" sz="2000" b="1" baseline="-25000" dirty="0">
                <a:solidFill>
                  <a:srgbClr val="FF0000"/>
                </a:solidFill>
                <a:latin typeface="Arial" pitchFamily="34" charset="0"/>
                <a:cs typeface="Arial" pitchFamily="34" charset="0"/>
              </a:rPr>
              <a:t>                  </a:t>
            </a:r>
            <a:r>
              <a:rPr lang="el-GR" sz="2400" b="1" dirty="0">
                <a:solidFill>
                  <a:srgbClr val="FF0000"/>
                </a:solidFill>
                <a:latin typeface="Arial" pitchFamily="34" charset="0"/>
                <a:cs typeface="Arial" pitchFamily="34" charset="0"/>
              </a:rPr>
              <a:t> σε  </a:t>
            </a:r>
            <a:r>
              <a:rPr lang="en-US" sz="2400" b="1" dirty="0" err="1">
                <a:solidFill>
                  <a:srgbClr val="FF0000"/>
                </a:solidFill>
                <a:latin typeface="Arial" pitchFamily="34" charset="0"/>
                <a:cs typeface="Arial" pitchFamily="34" charset="0"/>
              </a:rPr>
              <a:t>kp</a:t>
            </a:r>
            <a:r>
              <a:rPr lang="en-US" sz="2400" b="1" dirty="0">
                <a:solidFill>
                  <a:srgbClr val="FF0000"/>
                </a:solidFill>
                <a:latin typeface="Arial" pitchFamily="34" charset="0"/>
                <a:cs typeface="Arial" pitchFamily="34" charset="0"/>
              </a:rPr>
              <a:t> </a:t>
            </a:r>
            <a:r>
              <a:rPr lang="el-GR" sz="2400" b="1" dirty="0">
                <a:solidFill>
                  <a:srgbClr val="FF0000"/>
                </a:solidFill>
                <a:latin typeface="Arial" pitchFamily="34" charset="0"/>
                <a:cs typeface="Arial" pitchFamily="34" charset="0"/>
              </a:rPr>
              <a:t>ατμου</a:t>
            </a:r>
            <a:r>
              <a:rPr lang="en-US" sz="2400" b="1" dirty="0">
                <a:solidFill>
                  <a:srgbClr val="FF0000"/>
                </a:solidFill>
                <a:latin typeface="Arial" pitchFamily="34" charset="0"/>
                <a:cs typeface="Arial" pitchFamily="34" charset="0"/>
              </a:rPr>
              <a:t>/</a:t>
            </a:r>
            <a:r>
              <a:rPr lang="en-US" sz="2400" b="1" dirty="0" err="1">
                <a:solidFill>
                  <a:srgbClr val="FF0000"/>
                </a:solidFill>
                <a:latin typeface="Arial" pitchFamily="34" charset="0"/>
                <a:cs typeface="Arial" pitchFamily="34" charset="0"/>
              </a:rPr>
              <a:t>PSh</a:t>
            </a:r>
            <a:endParaRPr lang="el-GR" sz="2400" b="1" dirty="0">
              <a:solidFill>
                <a:schemeClr val="tx1"/>
              </a:solidFill>
              <a:latin typeface="Arial" pitchFamily="34" charset="0"/>
              <a:cs typeface="Arial" pitchFamily="34" charset="0"/>
            </a:endParaRPr>
          </a:p>
          <a:p>
            <a:pPr algn="l"/>
            <a:r>
              <a:rPr lang="en-US" sz="2400" b="1" dirty="0">
                <a:solidFill>
                  <a:srgbClr val="FF0000"/>
                </a:solidFill>
                <a:latin typeface="Arial" pitchFamily="34" charset="0"/>
                <a:cs typeface="Arial" pitchFamily="34" charset="0"/>
              </a:rPr>
              <a:t>                       </a:t>
            </a:r>
            <a:r>
              <a:rPr lang="el-GR" sz="2400" b="1" dirty="0">
                <a:solidFill>
                  <a:srgbClr val="FF0000"/>
                </a:solidFill>
                <a:latin typeface="Arial" pitchFamily="34" charset="0"/>
                <a:cs typeface="Arial" pitchFamily="34" charset="0"/>
              </a:rPr>
              <a:t>Δ</a:t>
            </a:r>
            <a:r>
              <a:rPr lang="en-US" sz="2400" b="1" dirty="0">
                <a:solidFill>
                  <a:srgbClr val="FF0000"/>
                </a:solidFill>
                <a:latin typeface="Arial" pitchFamily="34" charset="0"/>
                <a:cs typeface="Arial" pitchFamily="34" charset="0"/>
              </a:rPr>
              <a:t>h</a:t>
            </a:r>
            <a:r>
              <a:rPr lang="el-GR" sz="2400" b="1" baseline="-25000" dirty="0">
                <a:solidFill>
                  <a:srgbClr val="FF0000"/>
                </a:solidFill>
                <a:latin typeface="Arial" pitchFamily="34" charset="0"/>
                <a:cs typeface="Arial" pitchFamily="34" charset="0"/>
              </a:rPr>
              <a:t>Θ</a:t>
            </a:r>
            <a:r>
              <a:rPr lang="el-GR" sz="2400" b="1" dirty="0">
                <a:solidFill>
                  <a:srgbClr val="FF0000"/>
                </a:solidFill>
                <a:latin typeface="Arial" pitchFamily="34" charset="0"/>
                <a:cs typeface="Arial" pitchFamily="34" charset="0"/>
              </a:rPr>
              <a:t> </a:t>
            </a:r>
            <a:r>
              <a:rPr lang="en-US" sz="2400" b="1" dirty="0">
                <a:solidFill>
                  <a:srgbClr val="FF0000"/>
                </a:solidFill>
                <a:latin typeface="Arial" pitchFamily="34" charset="0"/>
                <a:cs typeface="Arial" pitchFamily="34" charset="0"/>
              </a:rPr>
              <a:t>.</a:t>
            </a:r>
            <a:r>
              <a:rPr lang="en-US" sz="2400" b="1" dirty="0">
                <a:solidFill>
                  <a:schemeClr val="tx1"/>
                </a:solidFill>
                <a:latin typeface="Arial" pitchFamily="34" charset="0"/>
                <a:cs typeface="Arial" pitchFamily="34" charset="0"/>
              </a:rPr>
              <a:t> </a:t>
            </a:r>
            <a:r>
              <a:rPr lang="el-GR" sz="2400" b="1" dirty="0">
                <a:solidFill>
                  <a:srgbClr val="FF0000"/>
                </a:solidFill>
                <a:latin typeface="Arial" pitchFamily="34" charset="0"/>
                <a:cs typeface="Arial" pitchFamily="34" charset="0"/>
              </a:rPr>
              <a:t>η</a:t>
            </a:r>
            <a:r>
              <a:rPr lang="el-GR" sz="2400" b="1" baseline="-25000" dirty="0">
                <a:solidFill>
                  <a:srgbClr val="FF0000"/>
                </a:solidFill>
                <a:latin typeface="Arial" pitchFamily="34" charset="0"/>
                <a:cs typeface="Arial" pitchFamily="34" charset="0"/>
              </a:rPr>
              <a:t>ολ </a:t>
            </a:r>
            <a:br>
              <a:rPr lang="el-GR" sz="2400" dirty="0"/>
            </a:br>
            <a:r>
              <a:rPr lang="el-GR" sz="2400" dirty="0"/>
              <a:t> </a:t>
            </a:r>
            <a:br>
              <a:rPr lang="el-GR" sz="2400" b="1" dirty="0">
                <a:solidFill>
                  <a:schemeClr val="tx1"/>
                </a:solidFill>
                <a:latin typeface="Arial" pitchFamily="34" charset="0"/>
                <a:cs typeface="Arial" pitchFamily="34" charset="0"/>
              </a:rPr>
            </a:br>
            <a:r>
              <a:rPr lang="en-US" sz="2400" b="1" dirty="0">
                <a:solidFill>
                  <a:schemeClr val="tx1"/>
                </a:solidFill>
                <a:latin typeface="Arial" pitchFamily="34" charset="0"/>
                <a:cs typeface="Arial" pitchFamily="34" charset="0"/>
              </a:rPr>
              <a:t>KAI</a:t>
            </a:r>
          </a:p>
          <a:p>
            <a:pPr algn="l">
              <a:spcBef>
                <a:spcPts val="0"/>
              </a:spcBef>
            </a:pPr>
            <a:r>
              <a:rPr lang="en-US" sz="2000" b="1" dirty="0">
                <a:solidFill>
                  <a:schemeClr val="tx1"/>
                </a:solidFill>
                <a:latin typeface="Arial" pitchFamily="34" charset="0"/>
                <a:cs typeface="Arial" pitchFamily="34" charset="0"/>
              </a:rPr>
              <a:t>                              </a:t>
            </a:r>
            <a:r>
              <a:rPr lang="en-US" sz="2000" b="1" dirty="0">
                <a:solidFill>
                  <a:srgbClr val="FF0000"/>
                </a:solidFill>
                <a:latin typeface="Arial" pitchFamily="34" charset="0"/>
                <a:cs typeface="Arial" pitchFamily="34" charset="0"/>
              </a:rPr>
              <a:t>3600</a:t>
            </a:r>
          </a:p>
          <a:p>
            <a:pPr algn="l">
              <a:spcBef>
                <a:spcPts val="0"/>
              </a:spcBef>
            </a:pPr>
            <a:r>
              <a:rPr lang="en-US" sz="20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a:t>
            </a:r>
            <a:r>
              <a:rPr lang="en-US" sz="2400" b="1" baseline="-25000" dirty="0" err="1">
                <a:solidFill>
                  <a:srgbClr val="FF0000"/>
                </a:solidFill>
                <a:latin typeface="Arial" pitchFamily="34" charset="0"/>
                <a:cs typeface="Arial" pitchFamily="34" charset="0"/>
              </a:rPr>
              <a:t>S</a:t>
            </a:r>
            <a:r>
              <a:rPr lang="en-US" sz="2400" b="1" baseline="-25000" dirty="0">
                <a:solidFill>
                  <a:srgbClr val="FF0000"/>
                </a:solidFill>
                <a:latin typeface="Arial" pitchFamily="34" charset="0"/>
                <a:cs typeface="Arial" pitchFamily="34" charset="0"/>
              </a:rPr>
              <a:t> = -------------------</a:t>
            </a:r>
            <a:r>
              <a:rPr lang="en-US" sz="2000" b="1" baseline="-25000" dirty="0">
                <a:solidFill>
                  <a:srgbClr val="FF0000"/>
                </a:solidFill>
                <a:latin typeface="Arial" pitchFamily="34" charset="0"/>
                <a:cs typeface="Arial" pitchFamily="34" charset="0"/>
              </a:rPr>
              <a:t>                  </a:t>
            </a:r>
            <a:r>
              <a:rPr lang="el-GR" sz="2400" b="1" dirty="0">
                <a:solidFill>
                  <a:srgbClr val="FF0000"/>
                </a:solidFill>
                <a:latin typeface="Arial" pitchFamily="34" charset="0"/>
                <a:cs typeface="Arial" pitchFamily="34" charset="0"/>
              </a:rPr>
              <a:t> σε  </a:t>
            </a:r>
            <a:r>
              <a:rPr lang="en-US" sz="2400" b="1" dirty="0">
                <a:solidFill>
                  <a:srgbClr val="FF0000"/>
                </a:solidFill>
                <a:latin typeface="Arial" pitchFamily="34" charset="0"/>
                <a:cs typeface="Arial" pitchFamily="34" charset="0"/>
              </a:rPr>
              <a:t>kg </a:t>
            </a:r>
            <a:r>
              <a:rPr lang="el-GR" sz="2400" b="1" dirty="0">
                <a:solidFill>
                  <a:srgbClr val="FF0000"/>
                </a:solidFill>
                <a:latin typeface="Arial" pitchFamily="34" charset="0"/>
                <a:cs typeface="Arial" pitchFamily="34" charset="0"/>
              </a:rPr>
              <a:t>ατμου</a:t>
            </a:r>
            <a:r>
              <a:rPr lang="en-US" sz="2400" b="1" dirty="0">
                <a:solidFill>
                  <a:srgbClr val="FF0000"/>
                </a:solidFill>
                <a:latin typeface="Arial" pitchFamily="34" charset="0"/>
                <a:cs typeface="Arial" pitchFamily="34" charset="0"/>
              </a:rPr>
              <a:t>/kWh</a:t>
            </a:r>
            <a:endParaRPr lang="el-GR" sz="2400" b="1" dirty="0">
              <a:solidFill>
                <a:schemeClr val="tx1"/>
              </a:solidFill>
              <a:latin typeface="Arial" pitchFamily="34" charset="0"/>
              <a:cs typeface="Arial" pitchFamily="34" charset="0"/>
            </a:endParaRPr>
          </a:p>
          <a:p>
            <a:pPr algn="l"/>
            <a:r>
              <a:rPr lang="en-US" sz="2400" b="1" dirty="0">
                <a:solidFill>
                  <a:srgbClr val="FF0000"/>
                </a:solidFill>
                <a:latin typeface="Arial" pitchFamily="34" charset="0"/>
                <a:cs typeface="Arial" pitchFamily="34" charset="0"/>
              </a:rPr>
              <a:t>                       </a:t>
            </a:r>
            <a:r>
              <a:rPr lang="el-GR" sz="2400" b="1" dirty="0">
                <a:solidFill>
                  <a:srgbClr val="FF0000"/>
                </a:solidFill>
                <a:latin typeface="Arial" pitchFamily="34" charset="0"/>
                <a:cs typeface="Arial" pitchFamily="34" charset="0"/>
              </a:rPr>
              <a:t>Δ</a:t>
            </a:r>
            <a:r>
              <a:rPr lang="en-US" sz="2400" b="1" dirty="0">
                <a:solidFill>
                  <a:srgbClr val="FF0000"/>
                </a:solidFill>
                <a:latin typeface="Arial" pitchFamily="34" charset="0"/>
                <a:cs typeface="Arial" pitchFamily="34" charset="0"/>
              </a:rPr>
              <a:t>h</a:t>
            </a:r>
            <a:r>
              <a:rPr lang="el-GR" sz="2400" b="1" baseline="-25000" dirty="0">
                <a:solidFill>
                  <a:srgbClr val="FF0000"/>
                </a:solidFill>
                <a:latin typeface="Arial" pitchFamily="34" charset="0"/>
                <a:cs typeface="Arial" pitchFamily="34" charset="0"/>
              </a:rPr>
              <a:t>Θ</a:t>
            </a:r>
            <a:r>
              <a:rPr lang="el-GR" sz="2400" b="1" dirty="0">
                <a:solidFill>
                  <a:srgbClr val="FF0000"/>
                </a:solidFill>
                <a:latin typeface="Arial" pitchFamily="34" charset="0"/>
                <a:cs typeface="Arial" pitchFamily="34" charset="0"/>
              </a:rPr>
              <a:t> </a:t>
            </a:r>
            <a:r>
              <a:rPr lang="en-US" sz="2400" b="1" dirty="0">
                <a:solidFill>
                  <a:srgbClr val="FF0000"/>
                </a:solidFill>
                <a:latin typeface="Arial" pitchFamily="34" charset="0"/>
                <a:cs typeface="Arial" pitchFamily="34" charset="0"/>
              </a:rPr>
              <a:t>.</a:t>
            </a:r>
            <a:r>
              <a:rPr lang="en-US" sz="2400" b="1" dirty="0">
                <a:solidFill>
                  <a:schemeClr val="tx1"/>
                </a:solidFill>
                <a:latin typeface="Arial" pitchFamily="34" charset="0"/>
                <a:cs typeface="Arial" pitchFamily="34" charset="0"/>
              </a:rPr>
              <a:t> </a:t>
            </a:r>
            <a:r>
              <a:rPr lang="el-GR" sz="2400" b="1" dirty="0">
                <a:solidFill>
                  <a:srgbClr val="FF0000"/>
                </a:solidFill>
                <a:latin typeface="Arial" pitchFamily="34" charset="0"/>
                <a:cs typeface="Arial" pitchFamily="34" charset="0"/>
              </a:rPr>
              <a:t>η</a:t>
            </a:r>
            <a:r>
              <a:rPr lang="el-GR" sz="2400" b="1" baseline="-25000" dirty="0">
                <a:solidFill>
                  <a:srgbClr val="FF0000"/>
                </a:solidFill>
                <a:latin typeface="Arial" pitchFamily="34" charset="0"/>
                <a:cs typeface="Arial" pitchFamily="34" charset="0"/>
              </a:rPr>
              <a:t>ολ </a:t>
            </a:r>
            <a:br>
              <a:rPr lang="el-GR" sz="2400" dirty="0"/>
            </a:br>
            <a:r>
              <a:rPr lang="el-GR" sz="2400" dirty="0"/>
              <a:t> </a:t>
            </a:r>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Η ΚΑΤΑΝΑΛΩΣΗ ΤΟΥ ΣΤΡΟΒΙΛΟΥ ΣΕ ΑΤΜΟ </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3000" b="1" dirty="0">
                <a:solidFill>
                  <a:schemeClr val="tx1"/>
                </a:solidFill>
                <a:latin typeface="Arial" pitchFamily="34" charset="0"/>
                <a:cs typeface="Arial" pitchFamily="34" charset="0"/>
              </a:rPr>
              <a:t>Η ΠΡΑΓΜΑΤΙΚΗ ΕΙΔΙΚΗ ΚΑΤΑΝΑΛΩΣΗ ΣΕ ΑΤΜΟ</a:t>
            </a:r>
            <a:r>
              <a:rPr lang="en-US" sz="3000" b="1" dirty="0">
                <a:solidFill>
                  <a:schemeClr val="tx1"/>
                </a:solidFill>
                <a:latin typeface="Arial" pitchFamily="34" charset="0"/>
                <a:cs typeface="Arial" pitchFamily="34" charset="0"/>
              </a:rPr>
              <a:t>:</a:t>
            </a:r>
            <a:r>
              <a:rPr lang="el-GR" sz="3000" b="1" dirty="0">
                <a:solidFill>
                  <a:schemeClr val="tx1"/>
                </a:solidFill>
                <a:latin typeface="Arial" pitchFamily="34" charset="0"/>
                <a:cs typeface="Arial" pitchFamily="34" charset="0"/>
              </a:rPr>
              <a:t> </a:t>
            </a:r>
            <a:endParaRPr lang="en-US" sz="3000" b="1" dirty="0">
              <a:solidFill>
                <a:schemeClr val="tx1"/>
              </a:solidFill>
              <a:latin typeface="Arial" pitchFamily="34" charset="0"/>
              <a:cs typeface="Arial" pitchFamily="34" charset="0"/>
            </a:endParaRPr>
          </a:p>
          <a:p>
            <a:pPr algn="l"/>
            <a:r>
              <a:rPr lang="el-GR" sz="3000" b="1" dirty="0">
                <a:solidFill>
                  <a:schemeClr val="tx1"/>
                </a:solidFill>
                <a:latin typeface="Arial" pitchFamily="34" charset="0"/>
                <a:cs typeface="Arial" pitchFamily="34" charset="0"/>
              </a:rPr>
              <a:t>ΣΤΟΥΣ </a:t>
            </a:r>
            <a:r>
              <a:rPr lang="el-GR" sz="3000" b="1" u="sng" dirty="0">
                <a:solidFill>
                  <a:srgbClr val="FF0000"/>
                </a:solidFill>
                <a:latin typeface="Arial" pitchFamily="34" charset="0"/>
                <a:cs typeface="Arial" pitchFamily="34" charset="0"/>
              </a:rPr>
              <a:t>ΣΥΓΧΡΟΝΟΥΣ ΣΤΡΟΒΙΛΟΥΣ </a:t>
            </a:r>
            <a:r>
              <a:rPr lang="el-GR" sz="3000" b="1" dirty="0">
                <a:solidFill>
                  <a:schemeClr val="tx1"/>
                </a:solidFill>
                <a:latin typeface="Arial" pitchFamily="34" charset="0"/>
                <a:cs typeface="Arial" pitchFamily="34" charset="0"/>
              </a:rPr>
              <a:t>ΚΥΜΑΙΝΕΤΑΙ ΑΠΟ 2-5 </a:t>
            </a:r>
            <a:r>
              <a:rPr lang="en-US" sz="3000" b="1" dirty="0" err="1">
                <a:solidFill>
                  <a:schemeClr val="tx1"/>
                </a:solidFill>
                <a:latin typeface="Arial" pitchFamily="34" charset="0"/>
                <a:cs typeface="Arial" pitchFamily="34" charset="0"/>
              </a:rPr>
              <a:t>kp</a:t>
            </a:r>
            <a:r>
              <a:rPr lang="el-GR" sz="3000" b="1" cap="small" dirty="0">
                <a:solidFill>
                  <a:schemeClr val="tx1"/>
                </a:solidFill>
                <a:latin typeface="Arial" pitchFamily="34" charset="0"/>
                <a:cs typeface="Arial" pitchFamily="34" charset="0"/>
              </a:rPr>
              <a:t>/Ρ</a:t>
            </a:r>
            <a:r>
              <a:rPr lang="en-US" sz="3000" b="1" cap="small" dirty="0">
                <a:solidFill>
                  <a:schemeClr val="tx1"/>
                </a:solidFill>
                <a:latin typeface="Arial" pitchFamily="34" charset="0"/>
                <a:cs typeface="Arial" pitchFamily="34" charset="0"/>
              </a:rPr>
              <a:t>S</a:t>
            </a:r>
            <a:r>
              <a:rPr lang="el-GR" sz="3000" b="1" dirty="0">
                <a:solidFill>
                  <a:schemeClr val="tx1"/>
                </a:solidFill>
                <a:latin typeface="Arial" pitchFamily="34" charset="0"/>
                <a:cs typeface="Arial" pitchFamily="34" charset="0"/>
              </a:rPr>
              <a:t>.</a:t>
            </a:r>
            <a:r>
              <a:rPr lang="en-US" sz="3000" b="1" dirty="0">
                <a:solidFill>
                  <a:schemeClr val="tx1"/>
                </a:solidFill>
                <a:latin typeface="Arial" pitchFamily="34" charset="0"/>
                <a:cs typeface="Arial" pitchFamily="34" charset="0"/>
              </a:rPr>
              <a:t>h</a:t>
            </a:r>
            <a:r>
              <a:rPr lang="el-GR" sz="3000" b="1" dirty="0">
                <a:solidFill>
                  <a:schemeClr val="tx1"/>
                </a:solidFill>
                <a:latin typeface="Arial" pitchFamily="34" charset="0"/>
                <a:cs typeface="Arial" pitchFamily="34" charset="0"/>
              </a:rPr>
              <a:t> η </a:t>
            </a:r>
            <a:r>
              <a:rPr lang="el-GR" sz="3000" b="1" dirty="0">
                <a:solidFill>
                  <a:srgbClr val="FF0000"/>
                </a:solidFill>
                <a:latin typeface="Arial" pitchFamily="34" charset="0"/>
                <a:cs typeface="Arial" pitchFamily="34" charset="0"/>
              </a:rPr>
              <a:t>2,5-6</a:t>
            </a:r>
            <a:r>
              <a:rPr lang="en-US" sz="3000" b="1" cap="small" dirty="0">
                <a:solidFill>
                  <a:srgbClr val="FF0000"/>
                </a:solidFill>
                <a:latin typeface="Arial" pitchFamily="34" charset="0"/>
                <a:cs typeface="Arial" pitchFamily="34" charset="0"/>
              </a:rPr>
              <a:t> </a:t>
            </a:r>
            <a:r>
              <a:rPr lang="en-US" sz="3000" b="1" dirty="0">
                <a:solidFill>
                  <a:srgbClr val="FF0000"/>
                </a:solidFill>
                <a:latin typeface="Arial" pitchFamily="34" charset="0"/>
                <a:cs typeface="Arial" pitchFamily="34" charset="0"/>
              </a:rPr>
              <a:t>kg/</a:t>
            </a:r>
            <a:r>
              <a:rPr lang="en-US" sz="3000" b="1" dirty="0" err="1">
                <a:solidFill>
                  <a:srgbClr val="FF0000"/>
                </a:solidFill>
                <a:latin typeface="Arial" pitchFamily="34" charset="0"/>
                <a:cs typeface="Arial" pitchFamily="34" charset="0"/>
              </a:rPr>
              <a:t>kW.h</a:t>
            </a:r>
            <a:r>
              <a:rPr lang="en-US" sz="3000" b="1" cap="small" dirty="0">
                <a:solidFill>
                  <a:schemeClr val="tx1"/>
                </a:solidFill>
                <a:latin typeface="Arial" pitchFamily="34" charset="0"/>
                <a:cs typeface="Arial" pitchFamily="34" charset="0"/>
              </a:rPr>
              <a:t>.</a:t>
            </a:r>
            <a:r>
              <a:rPr lang="el-GR" sz="3000" b="1" dirty="0">
                <a:solidFill>
                  <a:schemeClr val="tx1"/>
                </a:solidFill>
                <a:latin typeface="Arial" pitchFamily="34" charset="0"/>
                <a:cs typeface="Arial" pitchFamily="34" charset="0"/>
              </a:rPr>
              <a:t> ΕΝΩ ΣΕ </a:t>
            </a:r>
            <a:r>
              <a:rPr lang="el-GR" sz="3000" b="1" u="sng" dirty="0">
                <a:solidFill>
                  <a:srgbClr val="FF0000"/>
                </a:solidFill>
                <a:latin typeface="Arial" pitchFamily="34" charset="0"/>
                <a:cs typeface="Arial" pitchFamily="34" charset="0"/>
              </a:rPr>
              <a:t>ΣΤΡΟΒΙΛΟΥΣ ΒΟΗΘΗΤΙΚΩΝ ΜΗΧ</a:t>
            </a:r>
            <a:r>
              <a:rPr lang="en-US" sz="3000" b="1" u="sng" dirty="0">
                <a:solidFill>
                  <a:srgbClr val="FF0000"/>
                </a:solidFill>
                <a:latin typeface="Arial" pitchFamily="34" charset="0"/>
                <a:cs typeface="Arial" pitchFamily="34" charset="0"/>
              </a:rPr>
              <a:t>/</a:t>
            </a:r>
            <a:r>
              <a:rPr lang="el-GR" sz="3000" b="1" u="sng" dirty="0">
                <a:solidFill>
                  <a:srgbClr val="FF0000"/>
                </a:solidFill>
                <a:latin typeface="Arial" pitchFamily="34" charset="0"/>
                <a:cs typeface="Arial" pitchFamily="34" charset="0"/>
              </a:rPr>
              <a:t>ΤΩΝ </a:t>
            </a:r>
            <a:r>
              <a:rPr lang="el-GR" sz="3000" b="1" dirty="0">
                <a:solidFill>
                  <a:schemeClr val="tx1"/>
                </a:solidFill>
                <a:latin typeface="Arial" pitchFamily="34" charset="0"/>
                <a:cs typeface="Arial" pitchFamily="34" charset="0"/>
              </a:rPr>
              <a:t>ΑΠΟ 7-12 </a:t>
            </a:r>
            <a:r>
              <a:rPr lang="en-US" sz="3000" b="1" dirty="0" err="1">
                <a:solidFill>
                  <a:schemeClr val="tx1"/>
                </a:solidFill>
                <a:latin typeface="Arial" pitchFamily="34" charset="0"/>
                <a:cs typeface="Arial" pitchFamily="34" charset="0"/>
              </a:rPr>
              <a:t>kp</a:t>
            </a:r>
            <a:r>
              <a:rPr lang="el-GR" sz="3000" b="1" cap="small" dirty="0">
                <a:solidFill>
                  <a:schemeClr val="tx1"/>
                </a:solidFill>
                <a:latin typeface="Arial" pitchFamily="34" charset="0"/>
                <a:cs typeface="Arial" pitchFamily="34" charset="0"/>
              </a:rPr>
              <a:t>/Ρ</a:t>
            </a:r>
            <a:r>
              <a:rPr lang="en-US" sz="3000" b="1" cap="small" dirty="0">
                <a:solidFill>
                  <a:schemeClr val="tx1"/>
                </a:solidFill>
                <a:latin typeface="Arial" pitchFamily="34" charset="0"/>
                <a:cs typeface="Arial" pitchFamily="34" charset="0"/>
              </a:rPr>
              <a:t>S</a:t>
            </a:r>
            <a:r>
              <a:rPr lang="el-GR" sz="3000" b="1" dirty="0">
                <a:solidFill>
                  <a:schemeClr val="tx1"/>
                </a:solidFill>
                <a:latin typeface="Arial" pitchFamily="34" charset="0"/>
                <a:cs typeface="Arial" pitchFamily="34" charset="0"/>
              </a:rPr>
              <a:t>.</a:t>
            </a:r>
            <a:r>
              <a:rPr lang="en-US" sz="3000" b="1" dirty="0">
                <a:solidFill>
                  <a:schemeClr val="tx1"/>
                </a:solidFill>
                <a:latin typeface="Arial" pitchFamily="34" charset="0"/>
                <a:cs typeface="Arial" pitchFamily="34" charset="0"/>
              </a:rPr>
              <a:t>h</a:t>
            </a:r>
            <a:r>
              <a:rPr lang="el-GR" sz="3000" b="1" dirty="0">
                <a:solidFill>
                  <a:schemeClr val="tx1"/>
                </a:solidFill>
                <a:latin typeface="Arial" pitchFamily="34" charset="0"/>
                <a:cs typeface="Arial" pitchFamily="34" charset="0"/>
              </a:rPr>
              <a:t> η </a:t>
            </a:r>
            <a:r>
              <a:rPr lang="el-GR" sz="3000" b="1" dirty="0">
                <a:solidFill>
                  <a:srgbClr val="FF0000"/>
                </a:solidFill>
                <a:latin typeface="Arial" pitchFamily="34" charset="0"/>
                <a:cs typeface="Arial" pitchFamily="34" charset="0"/>
              </a:rPr>
              <a:t>11-15</a:t>
            </a:r>
            <a:r>
              <a:rPr lang="el-GR" sz="3000" b="1" cap="small" dirty="0">
                <a:solidFill>
                  <a:srgbClr val="FF0000"/>
                </a:solidFill>
                <a:latin typeface="Arial" pitchFamily="34" charset="0"/>
                <a:cs typeface="Arial" pitchFamily="34" charset="0"/>
              </a:rPr>
              <a:t> </a:t>
            </a:r>
            <a:r>
              <a:rPr lang="en-US" sz="3000" b="1" dirty="0">
                <a:solidFill>
                  <a:srgbClr val="FF0000"/>
                </a:solidFill>
                <a:latin typeface="Arial" pitchFamily="34" charset="0"/>
                <a:cs typeface="Arial" pitchFamily="34" charset="0"/>
              </a:rPr>
              <a:t>kg/</a:t>
            </a:r>
            <a:r>
              <a:rPr lang="en-US" sz="3000" b="1" dirty="0" err="1">
                <a:solidFill>
                  <a:srgbClr val="FF0000"/>
                </a:solidFill>
                <a:latin typeface="Arial" pitchFamily="34" charset="0"/>
                <a:cs typeface="Arial" pitchFamily="34" charset="0"/>
              </a:rPr>
              <a:t>kW.h</a:t>
            </a:r>
            <a:r>
              <a:rPr lang="el-GR" sz="3000" b="1" dirty="0">
                <a:solidFill>
                  <a:schemeClr val="tx1"/>
                </a:solidFill>
                <a:latin typeface="Arial" pitchFamily="34" charset="0"/>
                <a:cs typeface="Arial" pitchFamily="34" charset="0"/>
              </a:rPr>
              <a:t>. </a:t>
            </a:r>
            <a:endParaRPr lang="en-US" sz="3000" b="1" dirty="0">
              <a:solidFill>
                <a:schemeClr val="tx1"/>
              </a:solidFill>
              <a:latin typeface="Arial" pitchFamily="34" charset="0"/>
              <a:cs typeface="Arial" pitchFamily="34" charset="0"/>
            </a:endParaRPr>
          </a:p>
          <a:p>
            <a:pPr algn="l"/>
            <a:r>
              <a:rPr lang="el-GR" sz="3000" b="1" dirty="0">
                <a:solidFill>
                  <a:schemeClr val="tx1"/>
                </a:solidFill>
                <a:latin typeface="Arial" pitchFamily="34" charset="0"/>
                <a:cs typeface="Arial" pitchFamily="34" charset="0"/>
              </a:rPr>
              <a:t>ΑΥΤΗ ΜΠΟΡΕΙ ΝΑ ΜΕΤΡΗΘΕΙ ΕΥΚΟΛΑ, ΓΙΑ ΔΕΔΟΜΕΝΗ ΙΣΧΥ ΜΕ ΣΤΑΘΕΡΑ ΣΤΟΙΧΕΙΑ ΑΤΜΟΥ ΚΑΙ ΣΥΜΠΥΚΝΩΤΗ, ΑΝ ΠΕΡΙΣΥΛΛΕΓΕΙ ΤΟ ΣΥΜΠΥΚΝΩΜΑ ΣΕ ΟΡΙΣΜΕΝΟ ΧΡΟΝΟ,</a:t>
            </a:r>
            <a:r>
              <a:rPr lang="en-US" sz="3000" b="1" dirty="0">
                <a:solidFill>
                  <a:schemeClr val="tx1"/>
                </a:solidFill>
                <a:latin typeface="Arial" pitchFamily="34" charset="0"/>
                <a:cs typeface="Arial" pitchFamily="34" charset="0"/>
              </a:rPr>
              <a:t> </a:t>
            </a:r>
            <a:r>
              <a:rPr lang="el-GR" sz="3000" b="1" dirty="0">
                <a:solidFill>
                  <a:schemeClr val="tx1"/>
                </a:solidFill>
                <a:latin typeface="Arial" pitchFamily="34" charset="0"/>
                <a:cs typeface="Arial" pitchFamily="34" charset="0"/>
              </a:rPr>
              <a:t>π.χ.</a:t>
            </a:r>
            <a:r>
              <a:rPr lang="en-US" sz="3000" b="1" dirty="0">
                <a:solidFill>
                  <a:schemeClr val="tx1"/>
                </a:solidFill>
                <a:latin typeface="Arial" pitchFamily="34" charset="0"/>
                <a:cs typeface="Arial" pitchFamily="34" charset="0"/>
              </a:rPr>
              <a:t> </a:t>
            </a:r>
            <a:r>
              <a:rPr lang="el-GR" sz="3000" b="1" dirty="0">
                <a:solidFill>
                  <a:schemeClr val="tx1"/>
                </a:solidFill>
                <a:latin typeface="Arial" pitchFamily="34" charset="0"/>
                <a:cs typeface="Arial" pitchFamily="34" charset="0"/>
              </a:rPr>
              <a:t>1</a:t>
            </a:r>
            <a:r>
              <a:rPr lang="en-US" sz="3000" b="1" dirty="0">
                <a:solidFill>
                  <a:schemeClr val="tx1"/>
                </a:solidFill>
                <a:latin typeface="Arial" pitchFamily="34" charset="0"/>
                <a:cs typeface="Arial" pitchFamily="34" charset="0"/>
              </a:rPr>
              <a:t> </a:t>
            </a:r>
            <a:r>
              <a:rPr lang="el-GR" sz="3000" b="1" dirty="0">
                <a:solidFill>
                  <a:schemeClr val="tx1"/>
                </a:solidFill>
                <a:latin typeface="Arial" pitchFamily="34" charset="0"/>
                <a:cs typeface="Arial" pitchFamily="34" charset="0"/>
              </a:rPr>
              <a:t>ωρας.</a:t>
            </a:r>
          </a:p>
          <a:p>
            <a:pPr algn="l"/>
            <a:br>
              <a:rPr lang="el-GR" sz="2400" dirty="0"/>
            </a:br>
            <a:r>
              <a:rPr lang="el-GR" sz="2400" dirty="0"/>
              <a:t> </a:t>
            </a:r>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Η ΚΑΤΑΝΑΛΩΣΗ ΤΟΥ ΣΤΡΟΒΙΛΟΥ ΣΕ ΑΤΜΟ </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chemeClr val="tx1"/>
                </a:solidFill>
                <a:latin typeface="Arial" pitchFamily="34" charset="0"/>
                <a:cs typeface="Arial" pitchFamily="34" charset="0"/>
              </a:rPr>
              <a:t>ΠΑΡΙΣΤΑΝΕΤΑΙ ΜΕ </a:t>
            </a:r>
            <a:r>
              <a:rPr lang="el-GR" sz="2400" b="1" dirty="0">
                <a:solidFill>
                  <a:srgbClr val="FF0000"/>
                </a:solidFill>
                <a:latin typeface="Arial" pitchFamily="34" charset="0"/>
                <a:cs typeface="Arial" pitchFamily="34" charset="0"/>
              </a:rPr>
              <a:t>Κ</a:t>
            </a:r>
            <a:r>
              <a:rPr lang="el-GR" sz="2400" b="1" dirty="0">
                <a:solidFill>
                  <a:schemeClr val="tx1"/>
                </a:solidFill>
                <a:latin typeface="Arial" pitchFamily="34" charset="0"/>
                <a:cs typeface="Arial" pitchFamily="34" charset="0"/>
              </a:rPr>
              <a:t> ΚΑΙ ΚΥΜΑΙΝΕΤΑΙ ΑΠΟ</a:t>
            </a:r>
            <a:r>
              <a:rPr lang="en-US" sz="2400" b="1" dirty="0">
                <a:solidFill>
                  <a:schemeClr val="tx1"/>
                </a:solidFill>
                <a:latin typeface="Arial" pitchFamily="34" charset="0"/>
                <a:cs typeface="Arial" pitchFamily="34" charset="0"/>
              </a:rPr>
              <a:t>:</a:t>
            </a:r>
          </a:p>
          <a:p>
            <a:pPr algn="l"/>
            <a:r>
              <a:rPr lang="el-GR" sz="2400" b="1" dirty="0">
                <a:solidFill>
                  <a:srgbClr val="FF0000"/>
                </a:solidFill>
                <a:latin typeface="Arial" pitchFamily="34" charset="0"/>
                <a:cs typeface="Arial" pitchFamily="34" charset="0"/>
              </a:rPr>
              <a:t>200-300 </a:t>
            </a:r>
            <a:r>
              <a:rPr lang="en-US" sz="2400" b="1" dirty="0">
                <a:solidFill>
                  <a:srgbClr val="FF0000"/>
                </a:solidFill>
                <a:latin typeface="Arial" pitchFamily="34" charset="0"/>
                <a:cs typeface="Arial" pitchFamily="34" charset="0"/>
              </a:rPr>
              <a:t>g</a:t>
            </a:r>
            <a:r>
              <a:rPr lang="el-GR" sz="2400" b="1" dirty="0">
                <a:solidFill>
                  <a:srgbClr val="FF0000"/>
                </a:solidFill>
                <a:latin typeface="Arial" pitchFamily="34" charset="0"/>
                <a:cs typeface="Arial" pitchFamily="34" charset="0"/>
              </a:rPr>
              <a:t>/</a:t>
            </a:r>
            <a:r>
              <a:rPr lang="en-US" sz="2400" b="1" dirty="0">
                <a:solidFill>
                  <a:srgbClr val="FF0000"/>
                </a:solidFill>
                <a:latin typeface="Arial" pitchFamily="34" charset="0"/>
                <a:cs typeface="Arial" pitchFamily="34" charset="0"/>
              </a:rPr>
              <a:t>S</a:t>
            </a:r>
            <a:r>
              <a:rPr lang="el-GR" sz="2400" b="1" dirty="0">
                <a:solidFill>
                  <a:srgbClr val="FF0000"/>
                </a:solidFill>
                <a:latin typeface="Arial" pitchFamily="34" charset="0"/>
                <a:cs typeface="Arial" pitchFamily="34" charset="0"/>
              </a:rPr>
              <a:t>ΗΡ.</a:t>
            </a:r>
            <a:r>
              <a:rPr lang="en-US" sz="2400" b="1" dirty="0">
                <a:solidFill>
                  <a:srgbClr val="FF0000"/>
                </a:solidFill>
                <a:latin typeface="Arial" pitchFamily="34" charset="0"/>
                <a:cs typeface="Arial" pitchFamily="34" charset="0"/>
              </a:rPr>
              <a:t>h </a:t>
            </a:r>
            <a:r>
              <a:rPr lang="el-GR" sz="2400" b="1" dirty="0">
                <a:solidFill>
                  <a:schemeClr val="tx1"/>
                </a:solidFill>
                <a:latin typeface="Arial" pitchFamily="34" charset="0"/>
                <a:cs typeface="Arial" pitchFamily="34" charset="0"/>
              </a:rPr>
              <a:t>(ΓΡΑΜΜΑΡΙΑ ΒΑΡΟΥΣ ΑΝΑ ΩΡΙΑΙΟ ΙΠΠΟ ΑΞΟΝΑ) </a:t>
            </a:r>
            <a:r>
              <a:rPr lang="en-US" sz="2400" b="1" dirty="0">
                <a:solidFill>
                  <a:schemeClr val="tx1"/>
                </a:solidFill>
                <a:latin typeface="Arial" pitchFamily="34" charset="0"/>
                <a:cs typeface="Arial" pitchFamily="34" charset="0"/>
              </a:rPr>
              <a:t>    </a:t>
            </a:r>
            <a:r>
              <a:rPr lang="el-GR" sz="2400" b="1" dirty="0">
                <a:solidFill>
                  <a:schemeClr val="tx1"/>
                </a:solidFill>
                <a:latin typeface="Arial" pitchFamily="34" charset="0"/>
                <a:cs typeface="Arial" pitchFamily="34" charset="0"/>
              </a:rPr>
              <a:t>η </a:t>
            </a:r>
            <a:endParaRPr lang="en-US" sz="2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280-340 </a:t>
            </a:r>
            <a:r>
              <a:rPr lang="en-US" sz="2400" b="1" dirty="0">
                <a:solidFill>
                  <a:srgbClr val="FF0000"/>
                </a:solidFill>
                <a:latin typeface="Arial" pitchFamily="34" charset="0"/>
                <a:cs typeface="Arial" pitchFamily="34" charset="0"/>
              </a:rPr>
              <a:t>g</a:t>
            </a:r>
            <a:r>
              <a:rPr lang="el-GR" sz="2400" b="1" dirty="0">
                <a:solidFill>
                  <a:srgbClr val="FF0000"/>
                </a:solidFill>
                <a:latin typeface="Arial" pitchFamily="34" charset="0"/>
                <a:cs typeface="Arial" pitchFamily="34" charset="0"/>
              </a:rPr>
              <a:t>/</a:t>
            </a:r>
            <a:r>
              <a:rPr lang="en-US" sz="2400" b="1" dirty="0" err="1">
                <a:solidFill>
                  <a:srgbClr val="FF0000"/>
                </a:solidFill>
                <a:latin typeface="Arial" pitchFamily="34" charset="0"/>
                <a:cs typeface="Arial" pitchFamily="34" charset="0"/>
              </a:rPr>
              <a:t>kW.h</a:t>
            </a:r>
            <a:r>
              <a:rPr lang="el-GR" sz="2400" b="1" dirty="0">
                <a:solidFill>
                  <a:srgbClr val="FF0000"/>
                </a:solidFill>
                <a:latin typeface="Arial" pitchFamily="34" charset="0"/>
                <a:cs typeface="Arial" pitchFamily="34" charset="0"/>
              </a:rPr>
              <a:t> </a:t>
            </a:r>
            <a:r>
              <a:rPr lang="el-GR" sz="2400" b="1" dirty="0">
                <a:solidFill>
                  <a:schemeClr val="tx1"/>
                </a:solidFill>
                <a:latin typeface="Arial" pitchFamily="34" charset="0"/>
                <a:cs typeface="Arial" pitchFamily="34" charset="0"/>
              </a:rPr>
              <a:t>(ΓΡΑΜΜΑΡΙΑ ΑΝΑ ΩΡΙΑΙΟ ΧΙΛΙΟΒΑΤ ΑΞΟΝΑ). </a:t>
            </a:r>
            <a:endParaRPr lang="en-US" sz="24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ΟΠΩΣ ΣΤΙΣ ΠΑΛΙΝΔΡΟΜΙΚΕΣ ΑΤΜΟΜΗΧΑΝΕΣ ΕΤΣΙ ΚΑΙ ΓΙΑ ΤΟΥΣ ΣΤΡΟΒΙΛΟΥΣ ΜΕ ΒΑΣΗ ΤΗΝ ΙΣΧΥ ΤΟΥ ΑΞΟΝΑ.</a:t>
            </a:r>
            <a:endParaRPr lang="en-US" sz="24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ΓΙΑ ΤΗΝ ΩΡΙΑΙΑ ΚΑΤΑΝΑΛΩΣΗ Κω:</a:t>
            </a:r>
            <a:endParaRPr lang="en-US" sz="2400" b="1" dirty="0">
              <a:solidFill>
                <a:schemeClr val="tx1"/>
              </a:solidFill>
              <a:latin typeface="Arial" pitchFamily="34" charset="0"/>
              <a:cs typeface="Arial" pitchFamily="34" charset="0"/>
            </a:endParaRPr>
          </a:p>
          <a:p>
            <a:pPr algn="l"/>
            <a:r>
              <a:rPr lang="en-US" sz="2800" b="1" dirty="0">
                <a:solidFill>
                  <a:schemeClr val="tx1"/>
                </a:solidFill>
                <a:latin typeface="Arial" pitchFamily="34" charset="0"/>
                <a:cs typeface="Arial" pitchFamily="34" charset="0"/>
              </a:rPr>
              <a:t>                                  </a:t>
            </a:r>
            <a:r>
              <a:rPr lang="el-GR" sz="2800" b="1" dirty="0">
                <a:solidFill>
                  <a:srgbClr val="FF0000"/>
                </a:solidFill>
                <a:latin typeface="Arial" pitchFamily="34" charset="0"/>
                <a:cs typeface="Arial" pitchFamily="34" charset="0"/>
              </a:rPr>
              <a:t>Κω = Κ. </a:t>
            </a:r>
            <a:r>
              <a:rPr lang="en-US" sz="2800" b="1" dirty="0">
                <a:solidFill>
                  <a:srgbClr val="FF0000"/>
                </a:solidFill>
                <a:latin typeface="Arial" pitchFamily="34" charset="0"/>
                <a:cs typeface="Arial" pitchFamily="34" charset="0"/>
              </a:rPr>
              <a:t>S</a:t>
            </a:r>
            <a:r>
              <a:rPr lang="el-GR" sz="2800" b="1" dirty="0">
                <a:solidFill>
                  <a:srgbClr val="FF0000"/>
                </a:solidFill>
                <a:latin typeface="Arial" pitchFamily="34" charset="0"/>
                <a:cs typeface="Arial" pitchFamily="34" charset="0"/>
              </a:rPr>
              <a:t>ΗΡ</a:t>
            </a:r>
            <a:r>
              <a:rPr lang="en-US" sz="2800" b="1" dirty="0">
                <a:solidFill>
                  <a:srgbClr val="FF0000"/>
                </a:solidFill>
                <a:latin typeface="Arial" pitchFamily="34" charset="0"/>
                <a:cs typeface="Arial" pitchFamily="34" charset="0"/>
              </a:rPr>
              <a:t>    </a:t>
            </a:r>
            <a:r>
              <a:rPr lang="el-GR" sz="2800" b="1" dirty="0">
                <a:solidFill>
                  <a:schemeClr val="tx1"/>
                </a:solidFill>
                <a:latin typeface="Arial" pitchFamily="34" charset="0"/>
                <a:cs typeface="Arial" pitchFamily="34" charset="0"/>
              </a:rPr>
              <a:t>ή	</a:t>
            </a:r>
            <a:endParaRPr lang="en-US" sz="2800" b="1" dirty="0">
              <a:solidFill>
                <a:schemeClr val="tx1"/>
              </a:solidFill>
              <a:latin typeface="Arial" pitchFamily="34" charset="0"/>
              <a:cs typeface="Arial" pitchFamily="34" charset="0"/>
            </a:endParaRPr>
          </a:p>
          <a:p>
            <a:pPr algn="l"/>
            <a:r>
              <a:rPr lang="en-US" sz="2800" b="1" dirty="0">
                <a:solidFill>
                  <a:schemeClr val="tx1"/>
                </a:solidFill>
                <a:latin typeface="Arial" pitchFamily="34" charset="0"/>
                <a:cs typeface="Arial" pitchFamily="34" charset="0"/>
              </a:rPr>
              <a:t>                                  </a:t>
            </a:r>
            <a:r>
              <a:rPr lang="el-GR" sz="2800" b="1" dirty="0">
                <a:solidFill>
                  <a:srgbClr val="FF0000"/>
                </a:solidFill>
                <a:latin typeface="Arial" pitchFamily="34" charset="0"/>
                <a:cs typeface="Arial" pitchFamily="34" charset="0"/>
              </a:rPr>
              <a:t>Κω = Κ. Ρ</a:t>
            </a:r>
            <a:r>
              <a:rPr lang="el-GR" sz="2800" b="1" baseline="-25000" dirty="0">
                <a:solidFill>
                  <a:srgbClr val="FF0000"/>
                </a:solidFill>
                <a:latin typeface="Arial" pitchFamily="34" charset="0"/>
                <a:cs typeface="Arial" pitchFamily="34" charset="0"/>
              </a:rPr>
              <a:t>Π</a:t>
            </a:r>
            <a:r>
              <a:rPr lang="el-GR" sz="2800" b="1" dirty="0">
                <a:solidFill>
                  <a:srgbClr val="FF0000"/>
                </a:solidFill>
                <a:latin typeface="Arial" pitchFamily="34" charset="0"/>
                <a:cs typeface="Arial" pitchFamily="34" charset="0"/>
              </a:rPr>
              <a:t> </a:t>
            </a:r>
            <a:endParaRPr lang="en-US" sz="2800" b="1" dirty="0">
              <a:solidFill>
                <a:srgbClr val="FF0000"/>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ΓΙΑ ΤΗΝ ΚΑΤΑΝΑΛΩΣΗ ΣΕ ΧΡΟΝΟ </a:t>
            </a:r>
            <a:r>
              <a:rPr lang="en-US" sz="2400" b="1" dirty="0">
                <a:solidFill>
                  <a:schemeClr val="tx1"/>
                </a:solidFill>
                <a:latin typeface="Arial" pitchFamily="34" charset="0"/>
                <a:cs typeface="Arial" pitchFamily="34" charset="0"/>
              </a:rPr>
              <a:t>t</a:t>
            </a:r>
            <a:r>
              <a:rPr lang="el-GR" sz="2400" b="1" dirty="0">
                <a:solidFill>
                  <a:schemeClr val="tx1"/>
                </a:solidFill>
                <a:latin typeface="Arial" pitchFamily="34" charset="0"/>
                <a:cs typeface="Arial" pitchFamily="34" charset="0"/>
              </a:rPr>
              <a:t> ΩΡΩΝ:</a:t>
            </a:r>
            <a:endParaRPr lang="en-US" sz="2400" b="1" dirty="0">
              <a:solidFill>
                <a:schemeClr val="tx1"/>
              </a:solidFill>
              <a:latin typeface="Arial" pitchFamily="34" charset="0"/>
              <a:cs typeface="Arial" pitchFamily="34" charset="0"/>
            </a:endParaRPr>
          </a:p>
          <a:p>
            <a:pPr algn="l"/>
            <a:r>
              <a:rPr lang="en-US" sz="2400" dirty="0">
                <a:solidFill>
                  <a:srgbClr val="FF0000"/>
                </a:solidFill>
              </a:rPr>
              <a:t>                                               </a:t>
            </a:r>
            <a:r>
              <a:rPr lang="en-US" sz="2400" b="1" dirty="0">
                <a:solidFill>
                  <a:srgbClr val="FF0000"/>
                </a:solidFill>
                <a:latin typeface="Arial" pitchFamily="34" charset="0"/>
                <a:cs typeface="Arial" pitchFamily="34" charset="0"/>
              </a:rPr>
              <a:t>  </a:t>
            </a:r>
            <a:r>
              <a:rPr lang="el-GR" sz="2800" b="1" dirty="0">
                <a:solidFill>
                  <a:srgbClr val="FF0000"/>
                </a:solidFill>
                <a:latin typeface="Arial" pitchFamily="34" charset="0"/>
                <a:cs typeface="Arial" pitchFamily="34" charset="0"/>
              </a:rPr>
              <a:t>Κ</a:t>
            </a:r>
            <a:r>
              <a:rPr lang="en-US" sz="2800" b="1" dirty="0">
                <a:solidFill>
                  <a:srgbClr val="FF0000"/>
                </a:solidFill>
                <a:latin typeface="Arial" pitchFamily="34" charset="0"/>
                <a:cs typeface="Arial" pitchFamily="34" charset="0"/>
              </a:rPr>
              <a:t>t</a:t>
            </a:r>
            <a:r>
              <a:rPr lang="el-GR" sz="2800" b="1" dirty="0">
                <a:solidFill>
                  <a:srgbClr val="FF0000"/>
                </a:solidFill>
                <a:latin typeface="Arial" pitchFamily="34" charset="0"/>
                <a:cs typeface="Arial" pitchFamily="34" charset="0"/>
              </a:rPr>
              <a:t> = Κω . </a:t>
            </a:r>
            <a:r>
              <a:rPr lang="en-US" sz="2800" b="1" dirty="0">
                <a:solidFill>
                  <a:srgbClr val="FF0000"/>
                </a:solidFill>
                <a:latin typeface="Arial" pitchFamily="34" charset="0"/>
                <a:cs typeface="Arial" pitchFamily="34" charset="0"/>
              </a:rPr>
              <a:t>t</a:t>
            </a:r>
            <a:r>
              <a:rPr lang="el-GR" sz="2800" b="1" dirty="0">
                <a:solidFill>
                  <a:schemeClr val="tx1"/>
                </a:solidFill>
                <a:latin typeface="Arial" pitchFamily="34" charset="0"/>
                <a:cs typeface="Arial" pitchFamily="34" charset="0"/>
              </a:rPr>
              <a:t> </a:t>
            </a:r>
            <a:br>
              <a:rPr lang="el-GR" sz="2400" dirty="0"/>
            </a:br>
            <a:r>
              <a:rPr lang="el-GR" sz="2400" dirty="0"/>
              <a:t> </a:t>
            </a:r>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000" b="1" u="sng" dirty="0">
                <a:solidFill>
                  <a:srgbClr val="FFFF00"/>
                </a:solidFill>
                <a:latin typeface="Arial" pitchFamily="34" charset="0"/>
                <a:cs typeface="Arial" pitchFamily="34" charset="0"/>
              </a:rPr>
              <a:t>Η ΕΙΔΙΚΗ ΚΑΤΑΝΑΛΩΣΗ ΤΩΝ ΑΤΜΟΣΤΡΟΒΙΛΩΝ ΣΕ ΚΑΥΣΙΜΑ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47500" lnSpcReduction="20000"/>
          </a:bodyPr>
          <a:lstStyle/>
          <a:p>
            <a:pPr algn="l">
              <a:lnSpc>
                <a:spcPct val="120000"/>
              </a:lnSpc>
              <a:spcBef>
                <a:spcPts val="600"/>
              </a:spcBef>
            </a:pPr>
            <a:endParaRPr lang="el-GR" sz="3700" b="1" dirty="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a:solidFill>
                  <a:schemeClr val="tx1"/>
                </a:solidFill>
                <a:latin typeface="Arial Black" pitchFamily="34" charset="0"/>
              </a:rPr>
              <a:t>Η ΜΕΓΑΛΗ ΕΚΤΟΝΩΣΗ ΟΜΩΣ ΔΗΜΙΟΥΡΓΕΙ ΠΟΛΥ ΜΕΓΑΛΗ ΤΑΧΥΤΗΤΑ ΤΟΥ ΑΤΜΟΥ ΟΤΑΝ ΑΥΤΟΣ ΕΞΕΡΧΕΤΑΙ ΑΠΟ ΤΑ ΠΡΟΦΥΣΙΑ. ΑΥΤΟ ΟΜΩΣ ΠΡΟΚΑΛΕΙ ΠΟΛΥ ΜΕΓΑΛΗ ΤΑΧΥΤΗΤΑ ΠΕΡΙΣΤΡΟΦΗΣ ΤΟΥ ΣΤΡΟΦΕΙΟΥ (ΜΕΧΡΙ 25000 </a:t>
            </a:r>
            <a:r>
              <a:rPr lang="en-US" sz="4200" b="1" dirty="0">
                <a:solidFill>
                  <a:schemeClr val="tx1"/>
                </a:solidFill>
                <a:latin typeface="Arial Black" pitchFamily="34" charset="0"/>
              </a:rPr>
              <a:t>RPM</a:t>
            </a:r>
            <a:r>
              <a:rPr lang="el-GR" sz="4200" b="1" dirty="0">
                <a:solidFill>
                  <a:schemeClr val="tx1"/>
                </a:solidFill>
                <a:latin typeface="Arial Black" pitchFamily="34" charset="0"/>
              </a:rPr>
              <a:t>) ΠΟΥ ΓΙΑ ΛΟΓΟΥΣ ΤΕΧΝΙΚΟΥΣ ΕΙΝΑΙ ΑΚΑΤΑΛΛΗΛΗ ΣΤΗΝ ΠΡΑΞΗ. ΕΤΣΙ ΠΑΡΟΥΣΙΑΣΤΗΚΕ Η ΑΝΑΓΚΗ ΤΗΣ ΔΙΑΒΑΘΜΙΣΕΩΣ ΣΤΟΥΣ ΣΤΡΟΒΙΛΟΥΣ.</a:t>
            </a:r>
          </a:p>
          <a:p>
            <a:pPr marL="180000" indent="-180000" algn="l">
              <a:lnSpc>
                <a:spcPct val="120000"/>
              </a:lnSpc>
              <a:spcBef>
                <a:spcPts val="600"/>
              </a:spcBef>
              <a:buClr>
                <a:srgbClr val="FF0000"/>
              </a:buClr>
              <a:buFont typeface="Wingdings" pitchFamily="2" charset="2"/>
              <a:buChar char="q"/>
            </a:pPr>
            <a:endParaRPr lang="el-GR" sz="4200" b="1" dirty="0">
              <a:solidFill>
                <a:schemeClr val="tx1"/>
              </a:solidFill>
              <a:latin typeface="Arial Black" pitchFamily="34" charset="0"/>
            </a:endParaRPr>
          </a:p>
          <a:p>
            <a:pPr marL="180000" indent="-180000" algn="l">
              <a:lnSpc>
                <a:spcPct val="120000"/>
              </a:lnSpc>
              <a:spcBef>
                <a:spcPts val="600"/>
              </a:spcBef>
              <a:buClr>
                <a:srgbClr val="FF0000"/>
              </a:buClr>
              <a:buFont typeface="Wingdings" pitchFamily="2" charset="2"/>
              <a:buChar char="q"/>
            </a:pPr>
            <a:r>
              <a:rPr lang="el-GR" sz="4200" b="1" dirty="0">
                <a:solidFill>
                  <a:schemeClr val="tx1"/>
                </a:solidFill>
                <a:latin typeface="Arial Black" pitchFamily="34" charset="0"/>
              </a:rPr>
              <a:t>ΜΕ ΤΟ ΟΡΟ ΔΙΑΒΑΘΜΙΣΗ ΕΝΝΟΟΥΜΕ ΤΗΝ ΚΛΙΜΑΚΩΤΗ ΕΚΜΕΤΑΛΛΕΥΣΗ ΜΕΣΑ ΣΤΟΥΣ ΣΤΡΟΒΙΛΟΥΣ ΤΗΣ ΤΑΧΥΤΗΤΑΣ ΤΟΥ ΑΤΜΟΥ Η ΤΗΣ ΕΚΤΟΝΩΣΕΩΣ ΤΟΥ Η ΚΑΙ ΤΩΝ ΔΥΟ ΣΕ ΠΕΡΙΣΣΟΤΕΡΕΣ ΑΠΟ ΜΙΑ ΒΑΘΜΙΔΕΣ. </a:t>
            </a:r>
          </a:p>
          <a:p>
            <a:pPr algn="l">
              <a:lnSpc>
                <a:spcPct val="120000"/>
              </a:lnSpc>
              <a:spcBef>
                <a:spcPts val="600"/>
              </a:spcBef>
            </a:pPr>
            <a:r>
              <a:rPr lang="el-GR" sz="2400" b="1" dirty="0">
                <a:solidFill>
                  <a:schemeClr val="tx1"/>
                </a:solidFill>
                <a:latin typeface="Arial Black" pitchFamily="34" charset="0"/>
              </a:rPr>
              <a:t> </a:t>
            </a:r>
          </a:p>
          <a:p>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 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a:solidFill>
                  <a:schemeClr val="tx1"/>
                </a:solidFill>
                <a:latin typeface="Arial" pitchFamily="34" charset="0"/>
                <a:cs typeface="Arial" pitchFamily="34" charset="0"/>
              </a:rPr>
              <a:t>Η </a:t>
            </a:r>
            <a:r>
              <a:rPr lang="el-GR" sz="2000" b="1" dirty="0">
                <a:solidFill>
                  <a:srgbClr val="FF0000"/>
                </a:solidFill>
                <a:latin typeface="Arial" pitchFamily="34" charset="0"/>
                <a:cs typeface="Arial" pitchFamily="34" charset="0"/>
              </a:rPr>
              <a:t>ΕΙΔΙΚΗ ΚΑΤΑΝΑΛΩΣΗ</a:t>
            </a:r>
            <a:r>
              <a:rPr lang="el-GR" sz="2000" b="1" dirty="0">
                <a:solidFill>
                  <a:schemeClr val="tx1"/>
                </a:solidFill>
                <a:latin typeface="Arial" pitchFamily="34" charset="0"/>
                <a:cs typeface="Arial" pitchFamily="34" charset="0"/>
              </a:rPr>
              <a:t> ΣΥΝΔΕΕΤΑΙ ΕΠΙΣΗΣ ΜΕ ΤΗΝ </a:t>
            </a:r>
            <a:r>
              <a:rPr lang="el-GR" sz="2000" b="1" u="sng" dirty="0">
                <a:solidFill>
                  <a:srgbClr val="FF0000"/>
                </a:solidFill>
                <a:latin typeface="Arial" pitchFamily="34" charset="0"/>
                <a:cs typeface="Arial" pitchFamily="34" charset="0"/>
              </a:rPr>
              <a:t>ΚΑΤΩΤΕΡΗ ΘΕΡΜΑΝΤΙΚΗ ΙΚΑΝΟΤΗΤΑ ΤΟΥ ΚΑΥΣΙΜΟΥ</a:t>
            </a:r>
            <a:r>
              <a:rPr lang="el-GR" sz="2000" b="1" dirty="0">
                <a:solidFill>
                  <a:schemeClr val="tx1"/>
                </a:solidFill>
                <a:latin typeface="Arial" pitchFamily="34" charset="0"/>
                <a:cs typeface="Arial" pitchFamily="34" charset="0"/>
              </a:rPr>
              <a:t> </a:t>
            </a:r>
            <a:r>
              <a:rPr lang="en-US" sz="2000" b="1" dirty="0">
                <a:solidFill>
                  <a:schemeClr val="tx1"/>
                </a:solidFill>
                <a:latin typeface="Arial" pitchFamily="34" charset="0"/>
                <a:cs typeface="Arial" pitchFamily="34" charset="0"/>
              </a:rPr>
              <a:t> (</a:t>
            </a:r>
            <a:r>
              <a:rPr lang="el-GR" sz="2000" b="1" dirty="0">
                <a:solidFill>
                  <a:srgbClr val="7030A0"/>
                </a:solidFill>
              </a:rPr>
              <a:t>Η</a:t>
            </a:r>
            <a:r>
              <a:rPr lang="el-GR" sz="2000" b="1" baseline="-25000" dirty="0">
                <a:solidFill>
                  <a:srgbClr val="7030A0"/>
                </a:solidFill>
              </a:rPr>
              <a:t>Κ </a:t>
            </a:r>
            <a:r>
              <a:rPr lang="en-US" sz="2000" b="1" dirty="0">
                <a:solidFill>
                  <a:schemeClr val="tx1"/>
                </a:solidFill>
                <a:latin typeface="Arial" pitchFamily="34" charset="0"/>
                <a:cs typeface="Arial" pitchFamily="34" charset="0"/>
              </a:rPr>
              <a:t> ) K</a:t>
            </a:r>
            <a:r>
              <a:rPr lang="el-GR" sz="2000" b="1" dirty="0">
                <a:solidFill>
                  <a:schemeClr val="tx1"/>
                </a:solidFill>
                <a:latin typeface="Arial" pitchFamily="34" charset="0"/>
                <a:cs typeface="Arial" pitchFamily="34" charset="0"/>
              </a:rPr>
              <a:t>ΑΙ ΤΟ </a:t>
            </a:r>
            <a:r>
              <a:rPr lang="el-GR" sz="2000" b="1" u="sng" dirty="0">
                <a:solidFill>
                  <a:srgbClr val="FF0000"/>
                </a:solidFill>
                <a:latin typeface="Arial" pitchFamily="34" charset="0"/>
                <a:cs typeface="Arial" pitchFamily="34" charset="0"/>
              </a:rPr>
              <a:t>ΣΥΝΟΛΙΚΟ ΒΑΘΜΟ ΑΠΟΔΟΣΕΩΣ ΤΗΣ ΟΛΗΣ ΕΓΚΑΤΑΣΤΑΣΕΩΣ</a:t>
            </a:r>
            <a:r>
              <a:rPr lang="el-GR" sz="2000" b="1" dirty="0">
                <a:solidFill>
                  <a:schemeClr val="tx1"/>
                </a:solidFill>
              </a:rPr>
              <a:t> </a:t>
            </a:r>
            <a:r>
              <a:rPr lang="en-US" sz="2000" b="1" dirty="0">
                <a:solidFill>
                  <a:schemeClr val="tx1"/>
                </a:solidFill>
              </a:rPr>
              <a:t> (</a:t>
            </a:r>
            <a:r>
              <a:rPr lang="el-GR" sz="2000" b="1" dirty="0">
                <a:solidFill>
                  <a:srgbClr val="7030A0"/>
                </a:solidFill>
              </a:rPr>
              <a:t>η</a:t>
            </a:r>
            <a:r>
              <a:rPr lang="el-GR" sz="2000" b="1" baseline="-25000" dirty="0">
                <a:solidFill>
                  <a:srgbClr val="7030A0"/>
                </a:solidFill>
              </a:rPr>
              <a:t>σ</a:t>
            </a:r>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 ΟΠΟΥ ΣΥΜΠΕΡΙΛΑΜΒΑΝΕΤΑΙ ΚΑΙ Ο </a:t>
            </a:r>
            <a:r>
              <a:rPr lang="el-GR" sz="2000" b="1" u="sng" dirty="0">
                <a:solidFill>
                  <a:srgbClr val="FF0000"/>
                </a:solidFill>
                <a:latin typeface="Arial" pitchFamily="34" charset="0"/>
                <a:cs typeface="Arial" pitchFamily="34" charset="0"/>
              </a:rPr>
              <a:t>ΒΑΘΜΟΣ ΑΠΟΔΟΣΕΩΣ ΤΟΥ ΛΕΒΗΤΑ </a:t>
            </a:r>
            <a:r>
              <a:rPr lang="en-US" sz="2000" b="1" dirty="0">
                <a:solidFill>
                  <a:schemeClr val="tx1"/>
                </a:solidFill>
                <a:latin typeface="Arial" pitchFamily="34" charset="0"/>
                <a:cs typeface="Arial" pitchFamily="34" charset="0"/>
              </a:rPr>
              <a:t>.</a:t>
            </a:r>
            <a:br>
              <a:rPr lang="el-GR" sz="2400" dirty="0"/>
            </a:br>
            <a:r>
              <a:rPr lang="el-GR" sz="2400" dirty="0"/>
              <a:t> </a:t>
            </a:r>
            <a:endParaRPr lang="en-US" sz="2400" dirty="0"/>
          </a:p>
          <a:p>
            <a:pPr>
              <a:spcBef>
                <a:spcPts val="0"/>
              </a:spcBef>
            </a:pPr>
            <a:r>
              <a:rPr lang="el-GR" sz="2400" b="1" dirty="0">
                <a:solidFill>
                  <a:schemeClr val="tx1"/>
                </a:solidFill>
              </a:rPr>
              <a:t>632</a:t>
            </a:r>
            <a:endParaRPr lang="en-US" sz="2400" b="1" dirty="0">
              <a:solidFill>
                <a:schemeClr val="tx1"/>
              </a:solidFill>
            </a:endParaRPr>
          </a:p>
          <a:p>
            <a:pPr>
              <a:spcBef>
                <a:spcPts val="0"/>
              </a:spcBef>
            </a:pPr>
            <a:r>
              <a:rPr lang="en-US" sz="2400" b="1" dirty="0">
                <a:solidFill>
                  <a:schemeClr val="tx1"/>
                </a:solidFill>
              </a:rPr>
              <a:t>            </a:t>
            </a:r>
            <a:r>
              <a:rPr lang="el-GR" sz="2400" b="1" dirty="0">
                <a:solidFill>
                  <a:schemeClr val="tx1"/>
                </a:solidFill>
              </a:rPr>
              <a:t>η</a:t>
            </a:r>
            <a:r>
              <a:rPr lang="el-GR" sz="2400" b="1" baseline="-25000" dirty="0">
                <a:solidFill>
                  <a:schemeClr val="tx1"/>
                </a:solidFill>
              </a:rPr>
              <a:t>σ </a:t>
            </a:r>
            <a:r>
              <a:rPr lang="el-GR" sz="2400" b="1" dirty="0">
                <a:solidFill>
                  <a:schemeClr val="tx1"/>
                </a:solidFill>
              </a:rPr>
              <a:t>=</a:t>
            </a:r>
            <a:r>
              <a:rPr lang="en-US" sz="2400" b="1" dirty="0">
                <a:solidFill>
                  <a:schemeClr val="tx1"/>
                </a:solidFill>
              </a:rPr>
              <a:t> -----------</a:t>
            </a:r>
            <a:r>
              <a:rPr lang="el-GR" sz="2400" b="1" dirty="0">
                <a:solidFill>
                  <a:schemeClr val="tx1"/>
                </a:solidFill>
              </a:rPr>
              <a:t>	</a:t>
            </a:r>
            <a:r>
              <a:rPr lang="en-US" sz="2400" b="1" dirty="0">
                <a:solidFill>
                  <a:schemeClr val="tx1"/>
                </a:solidFill>
              </a:rPr>
              <a:t>      </a:t>
            </a:r>
            <a:r>
              <a:rPr lang="el-GR" sz="2400" b="1" dirty="0">
                <a:solidFill>
                  <a:schemeClr val="tx1"/>
                </a:solidFill>
              </a:rPr>
              <a:t>	</a:t>
            </a:r>
          </a:p>
          <a:p>
            <a:pPr>
              <a:spcBef>
                <a:spcPts val="0"/>
              </a:spcBef>
            </a:pPr>
            <a:r>
              <a:rPr lang="el-GR" sz="2400" b="1" dirty="0">
                <a:solidFill>
                  <a:schemeClr val="tx1"/>
                </a:solidFill>
              </a:rPr>
              <a:t>Κ </a:t>
            </a:r>
            <a:r>
              <a:rPr lang="en-US" sz="2400" b="1" dirty="0">
                <a:solidFill>
                  <a:schemeClr val="tx1"/>
                </a:solidFill>
              </a:rPr>
              <a:t>.</a:t>
            </a:r>
            <a:r>
              <a:rPr lang="el-GR" sz="2400" b="1" dirty="0">
                <a:solidFill>
                  <a:schemeClr val="tx1"/>
                </a:solidFill>
              </a:rPr>
              <a:t>Η</a:t>
            </a:r>
            <a:r>
              <a:rPr lang="el-GR" sz="2400" b="1" baseline="-25000" dirty="0">
                <a:solidFill>
                  <a:schemeClr val="tx1"/>
                </a:solidFill>
              </a:rPr>
              <a:t>Κ</a:t>
            </a:r>
            <a:endParaRPr lang="en-US" sz="2400" dirty="0"/>
          </a:p>
          <a:p>
            <a:pPr algn="l"/>
            <a:endParaRPr lang="en-US" sz="2400" dirty="0"/>
          </a:p>
          <a:p>
            <a:pPr>
              <a:spcBef>
                <a:spcPts val="0"/>
              </a:spcBef>
            </a:pPr>
            <a:r>
              <a:rPr lang="el-GR" sz="2400" b="1" dirty="0">
                <a:solidFill>
                  <a:schemeClr val="tx1"/>
                </a:solidFill>
              </a:rPr>
              <a:t>632</a:t>
            </a:r>
            <a:endParaRPr lang="en-US" sz="2400" b="1" dirty="0">
              <a:solidFill>
                <a:schemeClr val="tx1"/>
              </a:solidFill>
            </a:endParaRPr>
          </a:p>
          <a:p>
            <a:pPr>
              <a:spcBef>
                <a:spcPts val="0"/>
              </a:spcBef>
            </a:pPr>
            <a:r>
              <a:rPr lang="en-US" sz="2400" b="1" dirty="0">
                <a:solidFill>
                  <a:schemeClr val="tx1"/>
                </a:solidFill>
              </a:rPr>
              <a:t>             </a:t>
            </a:r>
            <a:r>
              <a:rPr lang="el-GR" sz="2400" b="1" dirty="0">
                <a:solidFill>
                  <a:schemeClr val="tx1"/>
                </a:solidFill>
              </a:rPr>
              <a:t>Κ=</a:t>
            </a:r>
            <a:r>
              <a:rPr lang="en-US" sz="2400" b="1" dirty="0">
                <a:solidFill>
                  <a:schemeClr val="tx1"/>
                </a:solidFill>
              </a:rPr>
              <a:t> ------------</a:t>
            </a:r>
            <a:r>
              <a:rPr lang="el-GR" sz="2400" b="1" dirty="0">
                <a:solidFill>
                  <a:schemeClr val="tx1"/>
                </a:solidFill>
              </a:rPr>
              <a:t>	</a:t>
            </a:r>
            <a:r>
              <a:rPr lang="en-US" sz="2400" b="1" dirty="0">
                <a:solidFill>
                  <a:schemeClr val="tx1"/>
                </a:solidFill>
              </a:rPr>
              <a:t>      </a:t>
            </a:r>
            <a:r>
              <a:rPr lang="el-GR" sz="2400" b="1" dirty="0">
                <a:solidFill>
                  <a:schemeClr val="tx1"/>
                </a:solidFill>
              </a:rPr>
              <a:t>	</a:t>
            </a:r>
          </a:p>
          <a:p>
            <a:pPr>
              <a:spcBef>
                <a:spcPts val="0"/>
              </a:spcBef>
            </a:pPr>
            <a:r>
              <a:rPr lang="el-GR" sz="2400" b="1" dirty="0">
                <a:solidFill>
                  <a:schemeClr val="tx1"/>
                </a:solidFill>
              </a:rPr>
              <a:t>η</a:t>
            </a:r>
            <a:r>
              <a:rPr lang="el-GR" sz="2400" b="1" baseline="-25000" dirty="0">
                <a:solidFill>
                  <a:schemeClr val="tx1"/>
                </a:solidFill>
              </a:rPr>
              <a:t>σ</a:t>
            </a:r>
            <a:r>
              <a:rPr lang="el-GR" sz="2400" b="1" dirty="0">
                <a:solidFill>
                  <a:schemeClr val="tx1"/>
                </a:solidFill>
              </a:rPr>
              <a:t> </a:t>
            </a:r>
            <a:r>
              <a:rPr lang="en-US" sz="2400" b="1" dirty="0">
                <a:solidFill>
                  <a:schemeClr val="tx1"/>
                </a:solidFill>
              </a:rPr>
              <a:t>.</a:t>
            </a:r>
            <a:r>
              <a:rPr lang="el-GR" sz="2400" b="1" dirty="0">
                <a:solidFill>
                  <a:schemeClr val="tx1"/>
                </a:solidFill>
              </a:rPr>
              <a:t>Η</a:t>
            </a:r>
            <a:r>
              <a:rPr lang="el-GR" sz="2400" b="1" baseline="-25000" dirty="0">
                <a:solidFill>
                  <a:schemeClr val="tx1"/>
                </a:solidFill>
              </a:rPr>
              <a:t>Κ</a:t>
            </a:r>
            <a:endParaRPr lang="el-GR" sz="2400" b="1" dirty="0">
              <a:solidFill>
                <a:schemeClr val="tx1"/>
              </a:solidFill>
            </a:endParaRPr>
          </a:p>
          <a:p>
            <a:pPr algn="l"/>
            <a:r>
              <a:rPr lang="el-GR" sz="2400" b="1" dirty="0">
                <a:solidFill>
                  <a:schemeClr val="tx1"/>
                </a:solidFill>
              </a:rPr>
              <a:t>ΟΠΟΥ Η</a:t>
            </a:r>
            <a:r>
              <a:rPr lang="el-GR" sz="2400" b="1" baseline="-25000" dirty="0">
                <a:solidFill>
                  <a:schemeClr val="tx1"/>
                </a:solidFill>
              </a:rPr>
              <a:t>κ</a:t>
            </a:r>
            <a:r>
              <a:rPr lang="el-GR" sz="2400" b="1" dirty="0">
                <a:solidFill>
                  <a:schemeClr val="tx1"/>
                </a:solidFill>
              </a:rPr>
              <a:t> = Η ΚΑΤΩΤΕΡΗ ΘΕΡΜΑΝΤΙΚΗ ΙΚΑΝΟΤΗΤΑ ΣΕ </a:t>
            </a:r>
            <a:r>
              <a:rPr lang="en-US" sz="2400" b="1" dirty="0">
                <a:solidFill>
                  <a:schemeClr val="tx1"/>
                </a:solidFill>
              </a:rPr>
              <a:t>kcal/</a:t>
            </a:r>
            <a:r>
              <a:rPr lang="en-US" sz="2400" b="1" dirty="0" err="1">
                <a:solidFill>
                  <a:schemeClr val="tx1"/>
                </a:solidFill>
              </a:rPr>
              <a:t>kp</a:t>
            </a:r>
            <a:endParaRPr lang="el-GR" sz="2400" b="1" dirty="0">
              <a:solidFill>
                <a:schemeClr val="tx1"/>
              </a:solidFill>
            </a:endParaRPr>
          </a:p>
          <a:p>
            <a:pPr algn="l"/>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a:solidFill>
                  <a:schemeClr val="bg1"/>
                </a:solidFill>
                <a:latin typeface="Arial" pitchFamily="34" charset="0"/>
                <a:cs typeface="Arial" pitchFamily="34" charset="0"/>
              </a:rPr>
              <a:t>Η ΕΙΔΙΚΗ ΚΑΤΑΝΑΛΩΣΗ ΤΩΝ ΑΤΜΟΣΤΡΟΒΙΛΩΝ ΣΕ ΚΑΥΣΙΜΑ </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800" b="1" dirty="0">
                <a:solidFill>
                  <a:srgbClr val="FF0000"/>
                </a:solidFill>
                <a:latin typeface="Arial" pitchFamily="34" charset="0"/>
                <a:cs typeface="Arial" pitchFamily="34" charset="0"/>
              </a:rPr>
              <a:t>η</a:t>
            </a:r>
            <a:br>
              <a:rPr lang="el-GR" sz="2400" dirty="0"/>
            </a:br>
            <a:r>
              <a:rPr lang="el-GR" sz="2400" dirty="0"/>
              <a:t> </a:t>
            </a:r>
            <a:endParaRPr lang="en-US" sz="2400" dirty="0"/>
          </a:p>
          <a:p>
            <a:pPr>
              <a:spcBef>
                <a:spcPts val="0"/>
              </a:spcBef>
            </a:pPr>
            <a:r>
              <a:rPr lang="el-GR" sz="2400" b="1" dirty="0">
                <a:solidFill>
                  <a:schemeClr val="tx1"/>
                </a:solidFill>
              </a:rPr>
              <a:t>3</a:t>
            </a:r>
            <a:r>
              <a:rPr lang="en-US" sz="2400" b="1" dirty="0">
                <a:solidFill>
                  <a:schemeClr val="tx1"/>
                </a:solidFill>
              </a:rPr>
              <a:t>600</a:t>
            </a:r>
          </a:p>
          <a:p>
            <a:pPr>
              <a:spcBef>
                <a:spcPts val="0"/>
              </a:spcBef>
            </a:pPr>
            <a:r>
              <a:rPr lang="en-US" sz="2400" b="1" dirty="0">
                <a:solidFill>
                  <a:schemeClr val="tx1"/>
                </a:solidFill>
              </a:rPr>
              <a:t>            </a:t>
            </a:r>
            <a:r>
              <a:rPr lang="el-GR" sz="2400" b="1" dirty="0">
                <a:solidFill>
                  <a:schemeClr val="tx1"/>
                </a:solidFill>
              </a:rPr>
              <a:t>η</a:t>
            </a:r>
            <a:r>
              <a:rPr lang="el-GR" sz="2400" b="1" baseline="-25000" dirty="0">
                <a:solidFill>
                  <a:schemeClr val="tx1"/>
                </a:solidFill>
              </a:rPr>
              <a:t>σ </a:t>
            </a:r>
            <a:r>
              <a:rPr lang="el-GR" sz="2400" b="1" dirty="0">
                <a:solidFill>
                  <a:schemeClr val="tx1"/>
                </a:solidFill>
              </a:rPr>
              <a:t>=</a:t>
            </a:r>
            <a:r>
              <a:rPr lang="en-US" sz="2400" b="1" dirty="0">
                <a:solidFill>
                  <a:schemeClr val="tx1"/>
                </a:solidFill>
              </a:rPr>
              <a:t> -----------</a:t>
            </a:r>
            <a:r>
              <a:rPr lang="el-GR" sz="2400" b="1" dirty="0">
                <a:solidFill>
                  <a:schemeClr val="tx1"/>
                </a:solidFill>
              </a:rPr>
              <a:t>	</a:t>
            </a:r>
            <a:r>
              <a:rPr lang="en-US" sz="2400" b="1" dirty="0">
                <a:solidFill>
                  <a:schemeClr val="tx1"/>
                </a:solidFill>
              </a:rPr>
              <a:t>      </a:t>
            </a:r>
            <a:r>
              <a:rPr lang="el-GR" sz="2400" b="1" dirty="0">
                <a:solidFill>
                  <a:schemeClr val="tx1"/>
                </a:solidFill>
              </a:rPr>
              <a:t>	</a:t>
            </a:r>
          </a:p>
          <a:p>
            <a:pPr>
              <a:spcBef>
                <a:spcPts val="0"/>
              </a:spcBef>
            </a:pPr>
            <a:r>
              <a:rPr lang="el-GR" sz="2400" b="1" dirty="0">
                <a:solidFill>
                  <a:schemeClr val="tx1"/>
                </a:solidFill>
              </a:rPr>
              <a:t>Κ </a:t>
            </a:r>
            <a:r>
              <a:rPr lang="en-US" sz="2400" b="1" dirty="0">
                <a:solidFill>
                  <a:schemeClr val="tx1"/>
                </a:solidFill>
              </a:rPr>
              <a:t>.</a:t>
            </a:r>
            <a:r>
              <a:rPr lang="el-GR" sz="2400" b="1" dirty="0">
                <a:solidFill>
                  <a:schemeClr val="tx1"/>
                </a:solidFill>
              </a:rPr>
              <a:t>Η</a:t>
            </a:r>
            <a:r>
              <a:rPr lang="el-GR" sz="2400" b="1" baseline="-25000" dirty="0">
                <a:solidFill>
                  <a:schemeClr val="tx1"/>
                </a:solidFill>
              </a:rPr>
              <a:t>Κ</a:t>
            </a:r>
            <a:endParaRPr lang="en-US" sz="2400" dirty="0"/>
          </a:p>
          <a:p>
            <a:pPr algn="l"/>
            <a:endParaRPr lang="en-US" sz="2400" dirty="0"/>
          </a:p>
          <a:p>
            <a:pPr>
              <a:spcBef>
                <a:spcPts val="0"/>
              </a:spcBef>
            </a:pPr>
            <a:r>
              <a:rPr lang="el-GR" sz="2400" b="1" dirty="0">
                <a:solidFill>
                  <a:schemeClr val="tx1"/>
                </a:solidFill>
              </a:rPr>
              <a:t>3</a:t>
            </a:r>
            <a:r>
              <a:rPr lang="en-US" sz="2400" b="1" dirty="0">
                <a:solidFill>
                  <a:schemeClr val="tx1"/>
                </a:solidFill>
              </a:rPr>
              <a:t>600</a:t>
            </a:r>
          </a:p>
          <a:p>
            <a:pPr>
              <a:spcBef>
                <a:spcPts val="0"/>
              </a:spcBef>
            </a:pPr>
            <a:r>
              <a:rPr lang="en-US" sz="2400" b="1" dirty="0">
                <a:solidFill>
                  <a:schemeClr val="tx1"/>
                </a:solidFill>
              </a:rPr>
              <a:t>             </a:t>
            </a:r>
            <a:r>
              <a:rPr lang="el-GR" sz="2400" b="1" dirty="0">
                <a:solidFill>
                  <a:schemeClr val="tx1"/>
                </a:solidFill>
              </a:rPr>
              <a:t>Κ=</a:t>
            </a:r>
            <a:r>
              <a:rPr lang="en-US" sz="2400" b="1" dirty="0">
                <a:solidFill>
                  <a:schemeClr val="tx1"/>
                </a:solidFill>
              </a:rPr>
              <a:t> ------------</a:t>
            </a:r>
            <a:r>
              <a:rPr lang="el-GR" sz="2400" b="1" dirty="0">
                <a:solidFill>
                  <a:schemeClr val="tx1"/>
                </a:solidFill>
              </a:rPr>
              <a:t>	</a:t>
            </a:r>
            <a:r>
              <a:rPr lang="en-US" sz="2400" b="1" dirty="0">
                <a:solidFill>
                  <a:schemeClr val="tx1"/>
                </a:solidFill>
              </a:rPr>
              <a:t>      </a:t>
            </a:r>
            <a:r>
              <a:rPr lang="el-GR" sz="2400" b="1" dirty="0">
                <a:solidFill>
                  <a:schemeClr val="tx1"/>
                </a:solidFill>
              </a:rPr>
              <a:t>	</a:t>
            </a:r>
          </a:p>
          <a:p>
            <a:pPr>
              <a:spcBef>
                <a:spcPts val="0"/>
              </a:spcBef>
            </a:pPr>
            <a:r>
              <a:rPr lang="el-GR" sz="2400" b="1" dirty="0">
                <a:solidFill>
                  <a:schemeClr val="tx1"/>
                </a:solidFill>
              </a:rPr>
              <a:t>η</a:t>
            </a:r>
            <a:r>
              <a:rPr lang="el-GR" sz="2400" b="1" baseline="-25000" dirty="0">
                <a:solidFill>
                  <a:schemeClr val="tx1"/>
                </a:solidFill>
              </a:rPr>
              <a:t>σ</a:t>
            </a:r>
            <a:r>
              <a:rPr lang="el-GR" sz="2400" b="1" dirty="0">
                <a:solidFill>
                  <a:schemeClr val="tx1"/>
                </a:solidFill>
              </a:rPr>
              <a:t> </a:t>
            </a:r>
            <a:r>
              <a:rPr lang="en-US" sz="2400" b="1" dirty="0">
                <a:solidFill>
                  <a:schemeClr val="tx1"/>
                </a:solidFill>
              </a:rPr>
              <a:t>.</a:t>
            </a:r>
            <a:r>
              <a:rPr lang="el-GR" sz="2400" b="1" dirty="0">
                <a:solidFill>
                  <a:schemeClr val="tx1"/>
                </a:solidFill>
              </a:rPr>
              <a:t>Η</a:t>
            </a:r>
            <a:r>
              <a:rPr lang="el-GR" sz="2400" b="1" baseline="-25000" dirty="0">
                <a:solidFill>
                  <a:schemeClr val="tx1"/>
                </a:solidFill>
              </a:rPr>
              <a:t>Κ</a:t>
            </a:r>
            <a:endParaRPr lang="el-GR" sz="2400" b="1" dirty="0">
              <a:solidFill>
                <a:schemeClr val="tx1"/>
              </a:solidFill>
            </a:endParaRPr>
          </a:p>
          <a:p>
            <a:pPr algn="l"/>
            <a:endParaRPr lang="el-GR" sz="2400" b="1" dirty="0">
              <a:solidFill>
                <a:schemeClr val="tx1"/>
              </a:solidFill>
            </a:endParaRPr>
          </a:p>
          <a:p>
            <a:pPr algn="l"/>
            <a:r>
              <a:rPr lang="el-GR" sz="2400" b="1" dirty="0">
                <a:solidFill>
                  <a:schemeClr val="tx1"/>
                </a:solidFill>
              </a:rPr>
              <a:t>                                               ΟΠΟΥ Η</a:t>
            </a:r>
            <a:r>
              <a:rPr lang="el-GR" sz="2400" b="1" baseline="-25000" dirty="0">
                <a:solidFill>
                  <a:schemeClr val="tx1"/>
                </a:solidFill>
              </a:rPr>
              <a:t>κ</a:t>
            </a:r>
            <a:r>
              <a:rPr lang="el-GR" sz="2400" b="1" dirty="0">
                <a:solidFill>
                  <a:schemeClr val="tx1"/>
                </a:solidFill>
              </a:rPr>
              <a:t> σε </a:t>
            </a:r>
            <a:r>
              <a:rPr lang="en-US" sz="2400" b="1" dirty="0">
                <a:solidFill>
                  <a:schemeClr val="tx1"/>
                </a:solidFill>
              </a:rPr>
              <a:t>kJ/kg</a:t>
            </a:r>
            <a:endParaRPr lang="el-GR" sz="2400" b="1" dirty="0">
              <a:solidFill>
                <a:schemeClr val="tx1"/>
              </a:solidFill>
            </a:endParaRPr>
          </a:p>
          <a:p>
            <a:pPr algn="l"/>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a:solidFill>
                  <a:schemeClr val="bg1"/>
                </a:solidFill>
                <a:latin typeface="Arial" pitchFamily="34" charset="0"/>
                <a:cs typeface="Arial" pitchFamily="34" charset="0"/>
              </a:rPr>
              <a:t>Η ΕΙΔΙΚΗ ΚΑΤΑΝΑΛΩΣΗ ΤΩΝ ΑΤΜΟΣΤΡΟΒΙΛΩΝ ΣΕ ΚΑΥΣΙΜΑ </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a:solidFill>
                  <a:schemeClr val="tx1"/>
                </a:solidFill>
                <a:latin typeface="Arial" pitchFamily="34" charset="0"/>
                <a:cs typeface="Arial" pitchFamily="34" charset="0"/>
              </a:rPr>
              <a:t>ΣΤΟΥΣ ΤΥΠΟΥΣ ΑΥΤΟΥΣ </a:t>
            </a:r>
            <a:r>
              <a:rPr lang="el-GR" sz="2000" b="1" dirty="0">
                <a:solidFill>
                  <a:srgbClr val="FF0000"/>
                </a:solidFill>
                <a:latin typeface="Arial" pitchFamily="34" charset="0"/>
                <a:cs typeface="Arial" pitchFamily="34" charset="0"/>
              </a:rPr>
              <a:t>Η ΕΙΔΙΚΗ ΚΑΤΑΝΑΛΩΣΗ </a:t>
            </a:r>
            <a:r>
              <a:rPr lang="el-GR" sz="2000" b="1" dirty="0">
                <a:solidFill>
                  <a:schemeClr val="tx1"/>
                </a:solidFill>
                <a:latin typeface="Arial" pitchFamily="34" charset="0"/>
                <a:cs typeface="Arial" pitchFamily="34" charset="0"/>
              </a:rPr>
              <a:t>ΕΚΦΡΑΖΕΤΑΙ ΣΕ </a:t>
            </a:r>
            <a:r>
              <a:rPr lang="en-US" sz="2000" b="1" dirty="0" err="1">
                <a:solidFill>
                  <a:srgbClr val="FF0000"/>
                </a:solidFill>
                <a:latin typeface="Arial" pitchFamily="34" charset="0"/>
                <a:cs typeface="Arial" pitchFamily="34" charset="0"/>
              </a:rPr>
              <a:t>kp</a:t>
            </a:r>
            <a:r>
              <a:rPr lang="el-GR" sz="2000" b="1" dirty="0">
                <a:solidFill>
                  <a:srgbClr val="FF0000"/>
                </a:solidFill>
                <a:latin typeface="Arial" pitchFamily="34" charset="0"/>
                <a:cs typeface="Arial" pitchFamily="34" charset="0"/>
              </a:rPr>
              <a:t>/</a:t>
            </a:r>
            <a:r>
              <a:rPr lang="en-US" sz="2000" b="1" dirty="0">
                <a:solidFill>
                  <a:srgbClr val="FF0000"/>
                </a:solidFill>
                <a:latin typeface="Arial" pitchFamily="34" charset="0"/>
                <a:cs typeface="Arial" pitchFamily="34" charset="0"/>
              </a:rPr>
              <a:t>S</a:t>
            </a:r>
            <a:r>
              <a:rPr lang="el-GR" sz="2000" b="1" dirty="0">
                <a:solidFill>
                  <a:srgbClr val="FF0000"/>
                </a:solidFill>
                <a:latin typeface="Arial" pitchFamily="34" charset="0"/>
                <a:cs typeface="Arial" pitchFamily="34" charset="0"/>
              </a:rPr>
              <a:t>ΗΡ.</a:t>
            </a:r>
            <a:r>
              <a:rPr lang="en-US" sz="2000" b="1" dirty="0">
                <a:solidFill>
                  <a:srgbClr val="FF0000"/>
                </a:solidFill>
                <a:latin typeface="Arial" pitchFamily="34" charset="0"/>
                <a:cs typeface="Arial" pitchFamily="34" charset="0"/>
              </a:rPr>
              <a:t>h</a:t>
            </a:r>
            <a:r>
              <a:rPr lang="el-GR" sz="2000" b="1" dirty="0">
                <a:solidFill>
                  <a:srgbClr val="FF0000"/>
                </a:solidFill>
                <a:latin typeface="Arial" pitchFamily="34" charset="0"/>
                <a:cs typeface="Arial" pitchFamily="34" charset="0"/>
              </a:rPr>
              <a:t> </a:t>
            </a:r>
            <a:r>
              <a:rPr lang="en-US"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η</a:t>
            </a:r>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 </a:t>
            </a:r>
            <a:r>
              <a:rPr lang="en-US" sz="2000" b="1" dirty="0">
                <a:solidFill>
                  <a:srgbClr val="FF0000"/>
                </a:solidFill>
                <a:latin typeface="Arial" pitchFamily="34" charset="0"/>
                <a:cs typeface="Arial" pitchFamily="34" charset="0"/>
              </a:rPr>
              <a:t>kg</a:t>
            </a:r>
            <a:r>
              <a:rPr lang="el-GR" sz="2000" b="1" dirty="0">
                <a:solidFill>
                  <a:srgbClr val="FF0000"/>
                </a:solidFill>
                <a:latin typeface="Arial" pitchFamily="34" charset="0"/>
                <a:cs typeface="Arial" pitchFamily="34" charset="0"/>
              </a:rPr>
              <a:t>/</a:t>
            </a:r>
            <a:r>
              <a:rPr lang="en-US" sz="2000" b="1" dirty="0">
                <a:solidFill>
                  <a:srgbClr val="FF0000"/>
                </a:solidFill>
                <a:latin typeface="Arial" pitchFamily="34" charset="0"/>
                <a:cs typeface="Arial" pitchFamily="34" charset="0"/>
              </a:rPr>
              <a:t>kW</a:t>
            </a:r>
            <a:r>
              <a:rPr lang="el-GR" sz="2000" b="1" dirty="0">
                <a:solidFill>
                  <a:srgbClr val="FF0000"/>
                </a:solidFill>
                <a:latin typeface="Arial" pitchFamily="34" charset="0"/>
                <a:cs typeface="Arial" pitchFamily="34" charset="0"/>
              </a:rPr>
              <a:t>.</a:t>
            </a:r>
            <a:r>
              <a:rPr lang="en-US" sz="2000" b="1" dirty="0">
                <a:solidFill>
                  <a:srgbClr val="FF0000"/>
                </a:solidFill>
                <a:latin typeface="Arial" pitchFamily="34" charset="0"/>
                <a:cs typeface="Arial" pitchFamily="34" charset="0"/>
              </a:rPr>
              <a:t>h </a:t>
            </a:r>
            <a:r>
              <a:rPr lang="el-GR"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ΕΤΣΙ ΑΝ</a:t>
            </a:r>
            <a:r>
              <a:rPr lang="en-US" sz="2000" b="1" dirty="0">
                <a:solidFill>
                  <a:schemeClr val="tx1"/>
                </a:solidFill>
                <a:latin typeface="Arial" pitchFamily="34" charset="0"/>
                <a:cs typeface="Arial" pitchFamily="34" charset="0"/>
              </a:rPr>
              <a:t>:</a:t>
            </a:r>
            <a:r>
              <a:rPr lang="el-GR" sz="2000" b="1" dirty="0">
                <a:solidFill>
                  <a:schemeClr val="tx1"/>
                </a:solidFill>
                <a:latin typeface="Arial" pitchFamily="34" charset="0"/>
                <a:cs typeface="Arial" pitchFamily="34" charset="0"/>
              </a:rPr>
              <a:t> </a:t>
            </a:r>
            <a:endParaRPr lang="en-US" sz="2000" b="1" dirty="0">
              <a:solidFill>
                <a:schemeClr val="tx1"/>
              </a:solidFill>
              <a:latin typeface="Arial" pitchFamily="34" charset="0"/>
              <a:cs typeface="Arial" pitchFamily="34" charset="0"/>
            </a:endParaRPr>
          </a:p>
          <a:p>
            <a:pPr algn="l"/>
            <a:r>
              <a:rPr lang="el-GR" sz="2000" b="1" dirty="0">
                <a:solidFill>
                  <a:schemeClr val="tx1"/>
                </a:solidFill>
                <a:latin typeface="Arial" pitchFamily="34" charset="0"/>
                <a:cs typeface="Arial" pitchFamily="34" charset="0"/>
              </a:rPr>
              <a:t>π.χ. Κ = 320 </a:t>
            </a:r>
            <a:r>
              <a:rPr lang="en-US" sz="2000" b="1" dirty="0">
                <a:solidFill>
                  <a:schemeClr val="tx1"/>
                </a:solidFill>
                <a:latin typeface="Arial" pitchFamily="34" charset="0"/>
                <a:cs typeface="Arial" pitchFamily="34" charset="0"/>
              </a:rPr>
              <a:t>g</a:t>
            </a:r>
            <a:r>
              <a:rPr lang="el-GR" sz="2000" b="1" dirty="0">
                <a:solidFill>
                  <a:schemeClr val="tx1"/>
                </a:solidFill>
                <a:latin typeface="Arial" pitchFamily="34" charset="0"/>
                <a:cs typeface="Arial" pitchFamily="34" charset="0"/>
              </a:rPr>
              <a:t>/</a:t>
            </a:r>
            <a:r>
              <a:rPr lang="en-US" sz="2000" b="1" dirty="0" err="1">
                <a:solidFill>
                  <a:schemeClr val="tx1"/>
                </a:solidFill>
                <a:latin typeface="Arial" pitchFamily="34" charset="0"/>
                <a:cs typeface="Arial" pitchFamily="34" charset="0"/>
              </a:rPr>
              <a:t>kW.h</a:t>
            </a:r>
            <a:r>
              <a:rPr lang="el-GR" sz="2000" b="1" dirty="0">
                <a:solidFill>
                  <a:schemeClr val="tx1"/>
                </a:solidFill>
                <a:latin typeface="Arial" pitchFamily="34" charset="0"/>
                <a:cs typeface="Arial" pitchFamily="34" charset="0"/>
              </a:rPr>
              <a:t>, ΔΗΛΑΔΗ </a:t>
            </a:r>
            <a:r>
              <a:rPr lang="en-US" sz="2000" b="1" dirty="0">
                <a:solidFill>
                  <a:schemeClr val="tx1"/>
                </a:solidFill>
                <a:latin typeface="Arial" pitchFamily="34" charset="0"/>
                <a:cs typeface="Arial" pitchFamily="34" charset="0"/>
              </a:rPr>
              <a:t>K</a:t>
            </a:r>
            <a:r>
              <a:rPr lang="el-GR" sz="2000" b="1" dirty="0">
                <a:solidFill>
                  <a:schemeClr val="tx1"/>
                </a:solidFill>
                <a:latin typeface="Arial" pitchFamily="34" charset="0"/>
                <a:cs typeface="Arial" pitchFamily="34" charset="0"/>
              </a:rPr>
              <a:t> = 0,32 </a:t>
            </a:r>
            <a:r>
              <a:rPr lang="en-US" sz="2000" b="1" dirty="0">
                <a:solidFill>
                  <a:schemeClr val="tx1"/>
                </a:solidFill>
                <a:latin typeface="Arial" pitchFamily="34" charset="0"/>
                <a:cs typeface="Arial" pitchFamily="34" charset="0"/>
              </a:rPr>
              <a:t>kg</a:t>
            </a:r>
            <a:r>
              <a:rPr lang="el-GR" sz="2000" b="1" dirty="0">
                <a:solidFill>
                  <a:schemeClr val="tx1"/>
                </a:solidFill>
                <a:latin typeface="Arial" pitchFamily="34" charset="0"/>
                <a:cs typeface="Arial" pitchFamily="34" charset="0"/>
              </a:rPr>
              <a:t>/</a:t>
            </a:r>
            <a:r>
              <a:rPr lang="en-US" sz="2000" b="1" dirty="0" err="1">
                <a:solidFill>
                  <a:schemeClr val="tx1"/>
                </a:solidFill>
                <a:latin typeface="Arial" pitchFamily="34" charset="0"/>
                <a:cs typeface="Arial" pitchFamily="34" charset="0"/>
              </a:rPr>
              <a:t>kW.h</a:t>
            </a:r>
            <a:r>
              <a:rPr lang="el-GR" sz="2000" b="1" dirty="0">
                <a:solidFill>
                  <a:schemeClr val="tx1"/>
                </a:solidFill>
                <a:latin typeface="Arial" pitchFamily="34" charset="0"/>
                <a:cs typeface="Arial" pitchFamily="34" charset="0"/>
              </a:rPr>
              <a:t> </a:t>
            </a:r>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ΣΕ ΠΕΤΡΕΛΑΙΟ ΚΑΤΩΤΕΡΗΣ ΘΕΡΜΑΝΤΙΚΗΣ ΙΚΑΝΟΤΗΤΑΣ </a:t>
            </a:r>
            <a:r>
              <a:rPr lang="en-US" sz="2000" b="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Η</a:t>
            </a:r>
            <a:r>
              <a:rPr lang="el-GR" sz="2000" b="1" baseline="-25000" dirty="0">
                <a:solidFill>
                  <a:schemeClr val="tx1"/>
                </a:solidFill>
                <a:latin typeface="Arial" pitchFamily="34" charset="0"/>
                <a:cs typeface="Arial" pitchFamily="34" charset="0"/>
              </a:rPr>
              <a:t>Κ</a:t>
            </a:r>
            <a:r>
              <a:rPr lang="el-GR" sz="2000" b="1" dirty="0">
                <a:solidFill>
                  <a:schemeClr val="tx1"/>
                </a:solidFill>
                <a:latin typeface="Arial" pitchFamily="34" charset="0"/>
                <a:cs typeface="Arial" pitchFamily="34" charset="0"/>
              </a:rPr>
              <a:t> = 41000 </a:t>
            </a:r>
            <a:r>
              <a:rPr lang="en-US" sz="2000" b="1" dirty="0">
                <a:solidFill>
                  <a:schemeClr val="tx1"/>
                </a:solidFill>
                <a:latin typeface="Arial" pitchFamily="34" charset="0"/>
                <a:cs typeface="Arial" pitchFamily="34" charset="0"/>
              </a:rPr>
              <a:t>kJ/kg </a:t>
            </a:r>
            <a:r>
              <a:rPr lang="el-GR" sz="2000" b="1" dirty="0">
                <a:solidFill>
                  <a:schemeClr val="tx1"/>
                </a:solidFill>
                <a:latin typeface="Arial" pitchFamily="34" charset="0"/>
                <a:cs typeface="Arial" pitchFamily="34" charset="0"/>
              </a:rPr>
              <a:t> ΘΑ ΕΙΝΑΙ:</a:t>
            </a:r>
            <a:endParaRPr lang="en-US" sz="2000" b="1" dirty="0">
              <a:solidFill>
                <a:schemeClr val="tx1"/>
              </a:solidFill>
              <a:latin typeface="Arial" pitchFamily="34" charset="0"/>
              <a:cs typeface="Arial" pitchFamily="34" charset="0"/>
            </a:endParaRPr>
          </a:p>
          <a:p>
            <a:pPr algn="l"/>
            <a:r>
              <a:rPr lang="en-US" sz="2000" b="1" dirty="0">
                <a:solidFill>
                  <a:schemeClr val="tx1"/>
                </a:solidFill>
                <a:latin typeface="Arial" pitchFamily="34" charset="0"/>
                <a:cs typeface="Arial" pitchFamily="34" charset="0"/>
              </a:rPr>
              <a:t>                                                        </a:t>
            </a:r>
            <a:r>
              <a:rPr lang="el-GR" sz="2400" b="1" dirty="0">
                <a:solidFill>
                  <a:schemeClr val="tx1"/>
                </a:solidFill>
              </a:rPr>
              <a:t>3</a:t>
            </a:r>
            <a:r>
              <a:rPr lang="en-US" sz="2400" b="1" dirty="0">
                <a:solidFill>
                  <a:schemeClr val="tx1"/>
                </a:solidFill>
              </a:rPr>
              <a:t>600</a:t>
            </a:r>
          </a:p>
          <a:p>
            <a:pPr>
              <a:spcBef>
                <a:spcPts val="0"/>
              </a:spcBef>
            </a:pPr>
            <a:r>
              <a:rPr lang="en-US" sz="2400" b="1" dirty="0">
                <a:solidFill>
                  <a:schemeClr val="tx1"/>
                </a:solidFill>
              </a:rPr>
              <a:t>                           </a:t>
            </a:r>
            <a:r>
              <a:rPr lang="el-GR" sz="2400" b="1" dirty="0">
                <a:solidFill>
                  <a:schemeClr val="tx1"/>
                </a:solidFill>
              </a:rPr>
              <a:t>η</a:t>
            </a:r>
            <a:r>
              <a:rPr lang="el-GR" sz="2400" b="1" baseline="-25000" dirty="0">
                <a:solidFill>
                  <a:schemeClr val="tx1"/>
                </a:solidFill>
              </a:rPr>
              <a:t>σ </a:t>
            </a:r>
            <a:r>
              <a:rPr lang="el-GR" sz="2400" b="1" dirty="0">
                <a:solidFill>
                  <a:schemeClr val="tx1"/>
                </a:solidFill>
              </a:rPr>
              <a:t>=</a:t>
            </a:r>
            <a:r>
              <a:rPr lang="en-US" sz="2400" b="1" dirty="0">
                <a:solidFill>
                  <a:schemeClr val="tx1"/>
                </a:solidFill>
              </a:rPr>
              <a:t> ------------------  = 0,274</a:t>
            </a:r>
            <a:r>
              <a:rPr lang="el-GR" sz="2400" b="1" dirty="0">
                <a:solidFill>
                  <a:schemeClr val="tx1"/>
                </a:solidFill>
              </a:rPr>
              <a:t>	</a:t>
            </a:r>
            <a:r>
              <a:rPr lang="en-US" sz="2400" b="1" dirty="0">
                <a:solidFill>
                  <a:schemeClr val="tx1"/>
                </a:solidFill>
              </a:rPr>
              <a:t>      </a:t>
            </a:r>
            <a:r>
              <a:rPr lang="el-GR" sz="2400" b="1" dirty="0">
                <a:solidFill>
                  <a:schemeClr val="tx1"/>
                </a:solidFill>
              </a:rPr>
              <a:t>	</a:t>
            </a:r>
          </a:p>
          <a:p>
            <a:pPr>
              <a:spcBef>
                <a:spcPts val="0"/>
              </a:spcBef>
            </a:pPr>
            <a:r>
              <a:rPr lang="en-US" sz="2400" b="1" dirty="0">
                <a:solidFill>
                  <a:schemeClr val="tx1"/>
                </a:solidFill>
              </a:rPr>
              <a:t>0,32</a:t>
            </a:r>
            <a:r>
              <a:rPr lang="el-GR" sz="2400" b="1" dirty="0">
                <a:solidFill>
                  <a:schemeClr val="tx1"/>
                </a:solidFill>
              </a:rPr>
              <a:t> </a:t>
            </a:r>
            <a:r>
              <a:rPr lang="en-US" sz="2400" b="1" dirty="0">
                <a:solidFill>
                  <a:schemeClr val="tx1"/>
                </a:solidFill>
              </a:rPr>
              <a:t>.41000</a:t>
            </a:r>
            <a:endParaRPr lang="en-US" sz="2400" dirty="0"/>
          </a:p>
          <a:p>
            <a:pPr algn="l"/>
            <a:endParaRPr lang="en-US" sz="2400" dirty="0"/>
          </a:p>
          <a:p>
            <a:r>
              <a:rPr lang="el-GR" sz="2400" b="1" dirty="0">
                <a:solidFill>
                  <a:schemeClr val="tx1"/>
                </a:solidFill>
                <a:latin typeface="Arial" pitchFamily="34" charset="0"/>
                <a:cs typeface="Arial" pitchFamily="34" charset="0"/>
              </a:rPr>
              <a:t>η</a:t>
            </a:r>
            <a:endParaRPr lang="en-US" sz="2400" b="1" dirty="0">
              <a:solidFill>
                <a:schemeClr val="tx1"/>
              </a:solidFill>
              <a:latin typeface="Arial" pitchFamily="34" charset="0"/>
              <a:cs typeface="Arial" pitchFamily="34" charset="0"/>
            </a:endParaRPr>
          </a:p>
          <a:p>
            <a:pPr algn="l"/>
            <a:r>
              <a:rPr lang="el-GR" sz="2400" b="1" dirty="0">
                <a:solidFill>
                  <a:schemeClr val="tx1"/>
                </a:solidFill>
              </a:rPr>
              <a:t>                                                    </a:t>
            </a:r>
          </a:p>
          <a:p>
            <a:r>
              <a:rPr lang="el-GR" sz="2400" b="1" dirty="0">
                <a:solidFill>
                  <a:schemeClr val="tx1"/>
                </a:solidFill>
              </a:rPr>
              <a:t>η</a:t>
            </a:r>
            <a:r>
              <a:rPr lang="el-GR" sz="2400" b="1" baseline="-25000" dirty="0">
                <a:solidFill>
                  <a:schemeClr val="tx1"/>
                </a:solidFill>
              </a:rPr>
              <a:t>σ </a:t>
            </a:r>
            <a:r>
              <a:rPr lang="el-GR" sz="2400" b="1" dirty="0">
                <a:solidFill>
                  <a:schemeClr val="tx1"/>
                </a:solidFill>
              </a:rPr>
              <a:t>=  27,4 %</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000" b="1" u="sng" dirty="0">
                <a:solidFill>
                  <a:schemeClr val="bg1"/>
                </a:solidFill>
                <a:latin typeface="Arial" pitchFamily="34" charset="0"/>
                <a:cs typeface="Arial" pitchFamily="34" charset="0"/>
              </a:rPr>
              <a:t>Η ΕΙΔΙΚΗ ΚΑΤΑΝΑΛΩΣΗ ΤΩΝ ΑΤΜΟΣΤΡΟΒΙΛΩΝ ΣΕ ΚΑΥΣΙΜΑ </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1800" b="1" u="sng" dirty="0">
                <a:solidFill>
                  <a:srgbClr val="FF0000"/>
                </a:solidFill>
                <a:latin typeface="Arial" pitchFamily="34" charset="0"/>
                <a:cs typeface="Arial" pitchFamily="34" charset="0"/>
              </a:rPr>
              <a:t>ΚΑΤΑΝΑΛΩΣΗ ΣΕ ΚΑΥΣΙΜΑ</a:t>
            </a:r>
            <a:endParaRPr lang="el-GR" sz="1100" b="1" u="sng" dirty="0">
              <a:solidFill>
                <a:srgbClr val="FF0000"/>
              </a:solidFill>
              <a:latin typeface="Arial" pitchFamily="34" charset="0"/>
              <a:cs typeface="Arial" pitchFamily="34" charset="0"/>
            </a:endParaRPr>
          </a:p>
          <a:p>
            <a:pPr algn="l"/>
            <a:br>
              <a:rPr lang="el-GR" sz="1400" dirty="0"/>
            </a:br>
            <a:r>
              <a:rPr lang="el-GR" sz="1400" b="1" dirty="0">
                <a:solidFill>
                  <a:schemeClr val="tx1"/>
                </a:solidFill>
                <a:latin typeface="Arial" pitchFamily="34" charset="0"/>
                <a:cs typeface="Arial" pitchFamily="34" charset="0"/>
              </a:rPr>
              <a:t>α) </a:t>
            </a:r>
            <a:r>
              <a:rPr lang="el-GR" sz="1400" b="1" u="sng" dirty="0">
                <a:solidFill>
                  <a:srgbClr val="FF0000"/>
                </a:solidFill>
                <a:latin typeface="Arial" pitchFamily="34" charset="0"/>
                <a:cs typeface="Arial" pitchFamily="34" charset="0"/>
              </a:rPr>
              <a:t>ΠΑΛΙΝΔΡΟΜΙΚΗ ΑΤΜΟΜΗΧΑΝΗ</a:t>
            </a:r>
            <a:r>
              <a:rPr lang="el-GR" sz="1400" b="1" dirty="0">
                <a:solidFill>
                  <a:srgbClr val="FF0000"/>
                </a:solidFill>
                <a:latin typeface="Arial" pitchFamily="34" charset="0"/>
                <a:cs typeface="Arial" pitchFamily="34" charset="0"/>
              </a:rPr>
              <a:t> </a:t>
            </a:r>
          </a:p>
          <a:p>
            <a:pPr algn="l"/>
            <a:r>
              <a:rPr lang="el-GR" sz="1400" b="1" dirty="0">
                <a:solidFill>
                  <a:schemeClr val="tx1"/>
                </a:solidFill>
                <a:latin typeface="Arial" pitchFamily="34" charset="0"/>
                <a:cs typeface="Arial" pitchFamily="34" charset="0"/>
              </a:rPr>
              <a:t>ΣΕ ΠΕΤΡΕΛΑΙΟ ΛΕΒΗΤΩΝ 500 </a:t>
            </a:r>
            <a:r>
              <a:rPr lang="en-US" sz="1400" b="1" dirty="0">
                <a:solidFill>
                  <a:schemeClr val="tx1"/>
                </a:solidFill>
                <a:latin typeface="Arial" pitchFamily="34" charset="0"/>
                <a:cs typeface="Arial" pitchFamily="34" charset="0"/>
              </a:rPr>
              <a:t>p</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IHP/h</a:t>
            </a:r>
            <a:r>
              <a:rPr lang="el-GR" sz="1400" b="1" dirty="0">
                <a:solidFill>
                  <a:schemeClr val="tx1"/>
                </a:solidFill>
                <a:latin typeface="Arial" pitchFamily="34" charset="0"/>
                <a:cs typeface="Arial" pitchFamily="34" charset="0"/>
              </a:rPr>
              <a:t> ΠΕΡΙΠΟΥ ΠΟΥ ΑΝΤΙΣΤΟΙΧΕΙ ΣΕ 680 </a:t>
            </a:r>
            <a:r>
              <a:rPr lang="en-US" sz="1400" b="1" dirty="0">
                <a:solidFill>
                  <a:schemeClr val="tx1"/>
                </a:solidFill>
                <a:latin typeface="Arial" pitchFamily="34" charset="0"/>
                <a:cs typeface="Arial" pitchFamily="34" charset="0"/>
              </a:rPr>
              <a:t>g</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kWh</a:t>
            </a:r>
            <a:r>
              <a:rPr lang="el-GR" sz="1400" b="1" dirty="0">
                <a:solidFill>
                  <a:schemeClr val="tx1"/>
                </a:solidFill>
                <a:latin typeface="Arial" pitchFamily="34" charset="0"/>
                <a:cs typeface="Arial" pitchFamily="34" charset="0"/>
              </a:rPr>
              <a:t> (ΓΡΑΜΜΑΡΙΑ ΑΝΑ</a:t>
            </a:r>
            <a:r>
              <a:rPr lang="en-US" sz="1400" b="1" dirty="0">
                <a:solidFill>
                  <a:schemeClr val="tx1"/>
                </a:solidFill>
                <a:latin typeface="Arial" pitchFamily="34" charset="0"/>
                <a:cs typeface="Arial" pitchFamily="34" charset="0"/>
              </a:rPr>
              <a:t> kWh</a:t>
            </a:r>
            <a:r>
              <a:rPr lang="el-GR" sz="1400" b="1" dirty="0">
                <a:solidFill>
                  <a:schemeClr val="tx1"/>
                </a:solidFill>
                <a:latin typeface="Arial" pitchFamily="34" charset="0"/>
                <a:cs typeface="Arial" pitchFamily="34" charset="0"/>
              </a:rPr>
              <a:t> ΕΝΔΕΙΚΤΙΚΗΣ ΙΣΧΥΟΣ). ΣΤΗΝ ΤΙΜΗ ΑΥΤΗ ΠΡΟΣΤΙΘΕΤΑΙ ΠΟΣΟΣΤΟ 8%-10%, ΓΙΑ ΤΑ ΒΟΗΘΗΤΙΚΑ ΜΗΧΑΝΗΜΑΤΑ.</a:t>
            </a:r>
          </a:p>
          <a:p>
            <a:pPr algn="l"/>
            <a:r>
              <a:rPr lang="el-GR" sz="1400" b="1" dirty="0">
                <a:solidFill>
                  <a:schemeClr val="tx1"/>
                </a:solidFill>
                <a:latin typeface="Arial" pitchFamily="34" charset="0"/>
                <a:cs typeface="Arial" pitchFamily="34" charset="0"/>
              </a:rPr>
              <a:t>β) </a:t>
            </a:r>
            <a:r>
              <a:rPr lang="el-GR" sz="1400" b="1" u="sng" dirty="0">
                <a:solidFill>
                  <a:srgbClr val="FF0000"/>
                </a:solidFill>
                <a:latin typeface="Arial" pitchFamily="34" charset="0"/>
                <a:cs typeface="Arial" pitchFamily="34" charset="0"/>
              </a:rPr>
              <a:t>ΑΤΜΟΣΤΡΟΒΙΛΟΣ</a:t>
            </a:r>
            <a:r>
              <a:rPr lang="el-GR" sz="1400" b="1" dirty="0">
                <a:solidFill>
                  <a:schemeClr val="tx1"/>
                </a:solidFill>
                <a:latin typeface="Arial" pitchFamily="34" charset="0"/>
                <a:cs typeface="Arial" pitchFamily="34" charset="0"/>
              </a:rPr>
              <a:t> </a:t>
            </a:r>
          </a:p>
          <a:p>
            <a:pPr algn="l"/>
            <a:r>
              <a:rPr lang="el-GR" sz="1400" b="1" dirty="0">
                <a:solidFill>
                  <a:schemeClr val="tx1"/>
                </a:solidFill>
                <a:latin typeface="Arial" pitchFamily="34" charset="0"/>
                <a:cs typeface="Arial" pitchFamily="34" charset="0"/>
              </a:rPr>
              <a:t>ΣΕ ΠΕΤΡΕΛΑΙΟ ΛΕΒΗΤΩΝ 200-250 </a:t>
            </a:r>
            <a:r>
              <a:rPr lang="en-US" sz="1400" b="1" dirty="0">
                <a:solidFill>
                  <a:schemeClr val="tx1"/>
                </a:solidFill>
                <a:latin typeface="Arial" pitchFamily="34" charset="0"/>
                <a:cs typeface="Arial" pitchFamily="34" charset="0"/>
              </a:rPr>
              <a:t>p</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SHP/h</a:t>
            </a:r>
            <a:r>
              <a:rPr lang="el-GR" sz="1400" b="1" dirty="0">
                <a:solidFill>
                  <a:schemeClr val="tx1"/>
                </a:solidFill>
                <a:latin typeface="Arial" pitchFamily="34" charset="0"/>
                <a:cs typeface="Arial" pitchFamily="34" charset="0"/>
              </a:rPr>
              <a:t> , ΠΟΥ ΑΝΤΙΣΤΟΙΧΕΙ</a:t>
            </a:r>
            <a:r>
              <a:rPr lang="en-US" sz="1400" b="1" dirty="0">
                <a:solidFill>
                  <a:schemeClr val="tx1"/>
                </a:solidFill>
                <a:latin typeface="Arial" pitchFamily="34" charset="0"/>
                <a:cs typeface="Arial" pitchFamily="34" charset="0"/>
              </a:rPr>
              <a:t> </a:t>
            </a:r>
            <a:r>
              <a:rPr lang="el-GR" sz="1400" b="1" dirty="0">
                <a:solidFill>
                  <a:schemeClr val="tx1"/>
                </a:solidFill>
                <a:latin typeface="Arial" pitchFamily="34" charset="0"/>
                <a:cs typeface="Arial" pitchFamily="34" charset="0"/>
              </a:rPr>
              <a:t>ΣΕ </a:t>
            </a:r>
            <a:r>
              <a:rPr lang="el-GR" sz="1400" b="1" u="sng" dirty="0">
                <a:solidFill>
                  <a:schemeClr val="tx1"/>
                </a:solidFill>
                <a:latin typeface="Arial" pitchFamily="34" charset="0"/>
                <a:cs typeface="Arial" pitchFamily="34" charset="0"/>
              </a:rPr>
              <a:t>280-340 </a:t>
            </a:r>
            <a:r>
              <a:rPr lang="en-US" sz="1400" b="1" u="sng" dirty="0">
                <a:solidFill>
                  <a:schemeClr val="tx1"/>
                </a:solidFill>
                <a:latin typeface="Arial" pitchFamily="34" charset="0"/>
                <a:cs typeface="Arial" pitchFamily="34" charset="0"/>
              </a:rPr>
              <a:t>g</a:t>
            </a:r>
            <a:r>
              <a:rPr lang="el-GR" sz="1400" b="1" u="sng" dirty="0">
                <a:solidFill>
                  <a:schemeClr val="tx1"/>
                </a:solidFill>
                <a:latin typeface="Arial" pitchFamily="34" charset="0"/>
                <a:cs typeface="Arial" pitchFamily="34" charset="0"/>
              </a:rPr>
              <a:t>/</a:t>
            </a:r>
            <a:r>
              <a:rPr lang="en-US" sz="1400" b="1" u="sng" dirty="0">
                <a:solidFill>
                  <a:schemeClr val="tx1"/>
                </a:solidFill>
                <a:latin typeface="Arial" pitchFamily="34" charset="0"/>
                <a:cs typeface="Arial" pitchFamily="34" charset="0"/>
              </a:rPr>
              <a:t>kWh</a:t>
            </a:r>
            <a:r>
              <a:rPr lang="el-GR" sz="1400" b="1" dirty="0">
                <a:solidFill>
                  <a:schemeClr val="tx1"/>
                </a:solidFill>
                <a:latin typeface="Arial" pitchFamily="34" charset="0"/>
                <a:cs typeface="Arial" pitchFamily="34" charset="0"/>
              </a:rPr>
              <a:t> ΠΡΑΓΜΑΤΙΚΗΣ ΙΣΧΥΟΣ. </a:t>
            </a:r>
          </a:p>
          <a:p>
            <a:pPr algn="l"/>
            <a:r>
              <a:rPr lang="el-GR" sz="1400" b="1" dirty="0">
                <a:solidFill>
                  <a:schemeClr val="tx1"/>
                </a:solidFill>
                <a:latin typeface="Arial" pitchFamily="34" charset="0"/>
                <a:cs typeface="Arial" pitchFamily="34" charset="0"/>
              </a:rPr>
              <a:t>γ) </a:t>
            </a:r>
            <a:r>
              <a:rPr lang="el-GR" sz="1400" b="1" u="sng" dirty="0">
                <a:solidFill>
                  <a:srgbClr val="FF0000"/>
                </a:solidFill>
                <a:latin typeface="Arial" pitchFamily="34" charset="0"/>
                <a:cs typeface="Arial" pitchFamily="34" charset="0"/>
              </a:rPr>
              <a:t>Μ.Ε.Κ.</a:t>
            </a:r>
          </a:p>
          <a:p>
            <a:pPr lvl="0" algn="l"/>
            <a:r>
              <a:rPr lang="el-GR" sz="1400" b="1" u="sng" dirty="0">
                <a:solidFill>
                  <a:srgbClr val="FF0000"/>
                </a:solidFill>
                <a:latin typeface="Arial" pitchFamily="34" charset="0"/>
                <a:cs typeface="Arial" pitchFamily="34" charset="0"/>
              </a:rPr>
              <a:t>ΔΙΧΡΟΝΕΣ </a:t>
            </a:r>
            <a:r>
              <a:rPr lang="en-US" sz="1400" b="1" u="sng" dirty="0">
                <a:solidFill>
                  <a:srgbClr val="FF0000"/>
                </a:solidFill>
                <a:latin typeface="Arial" pitchFamily="34" charset="0"/>
                <a:cs typeface="Arial" pitchFamily="34" charset="0"/>
              </a:rPr>
              <a:t>Diesel</a:t>
            </a:r>
            <a:r>
              <a:rPr lang="en-US" sz="1400" b="1" dirty="0">
                <a:solidFill>
                  <a:schemeClr val="tx1"/>
                </a:solidFill>
                <a:latin typeface="Arial" pitchFamily="34" charset="0"/>
                <a:cs typeface="Arial" pitchFamily="34" charset="0"/>
              </a:rPr>
              <a:t> </a:t>
            </a:r>
            <a:r>
              <a:rPr lang="el-GR" sz="1400" b="1" dirty="0">
                <a:solidFill>
                  <a:schemeClr val="tx1"/>
                </a:solidFill>
                <a:latin typeface="Arial" pitchFamily="34" charset="0"/>
                <a:cs typeface="Arial" pitchFamily="34" charset="0"/>
              </a:rPr>
              <a:t> 135-115 </a:t>
            </a:r>
            <a:r>
              <a:rPr lang="en-US" sz="1400" b="1" dirty="0">
                <a:solidFill>
                  <a:schemeClr val="tx1"/>
                </a:solidFill>
                <a:latin typeface="Arial" pitchFamily="34" charset="0"/>
                <a:cs typeface="Arial" pitchFamily="34" charset="0"/>
              </a:rPr>
              <a:t>p</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SHP/h</a:t>
            </a:r>
            <a:r>
              <a:rPr lang="el-GR" sz="1400" b="1" dirty="0">
                <a:solidFill>
                  <a:schemeClr val="tx1"/>
                </a:solidFill>
                <a:latin typeface="Arial" pitchFamily="34" charset="0"/>
                <a:cs typeface="Arial" pitchFamily="34" charset="0"/>
              </a:rPr>
              <a:t> η </a:t>
            </a:r>
            <a:r>
              <a:rPr lang="el-GR" sz="1400" b="1" u="sng" dirty="0">
                <a:solidFill>
                  <a:schemeClr val="tx1"/>
                </a:solidFill>
                <a:latin typeface="Arial" pitchFamily="34" charset="0"/>
                <a:cs typeface="Arial" pitchFamily="34" charset="0"/>
              </a:rPr>
              <a:t>183-200 </a:t>
            </a:r>
            <a:r>
              <a:rPr lang="en-US" sz="1400" b="1" u="sng" dirty="0">
                <a:solidFill>
                  <a:schemeClr val="tx1"/>
                </a:solidFill>
                <a:latin typeface="Arial" pitchFamily="34" charset="0"/>
                <a:cs typeface="Arial" pitchFamily="34" charset="0"/>
              </a:rPr>
              <a:t>g</a:t>
            </a:r>
            <a:r>
              <a:rPr lang="el-GR" sz="1400" b="1" u="sng" dirty="0">
                <a:solidFill>
                  <a:schemeClr val="tx1"/>
                </a:solidFill>
                <a:latin typeface="Arial" pitchFamily="34" charset="0"/>
                <a:cs typeface="Arial" pitchFamily="34" charset="0"/>
              </a:rPr>
              <a:t>/</a:t>
            </a:r>
            <a:r>
              <a:rPr lang="en-US" sz="1400" b="1" u="sng" dirty="0">
                <a:solidFill>
                  <a:schemeClr val="tx1"/>
                </a:solidFill>
                <a:latin typeface="Arial" pitchFamily="34" charset="0"/>
                <a:cs typeface="Arial" pitchFamily="34" charset="0"/>
              </a:rPr>
              <a:t>kWh</a:t>
            </a:r>
            <a:r>
              <a:rPr lang="el-GR" sz="1400" b="1" u="sng" dirty="0">
                <a:solidFill>
                  <a:schemeClr val="tx1"/>
                </a:solidFill>
                <a:latin typeface="Arial" pitchFamily="34" charset="0"/>
                <a:cs typeface="Arial" pitchFamily="34" charset="0"/>
              </a:rPr>
              <a:t> </a:t>
            </a:r>
            <a:r>
              <a:rPr lang="el-GR" sz="1400" b="1" dirty="0">
                <a:solidFill>
                  <a:schemeClr val="tx1"/>
                </a:solidFill>
                <a:latin typeface="Arial" pitchFamily="34" charset="0"/>
                <a:cs typeface="Arial" pitchFamily="34" charset="0"/>
              </a:rPr>
              <a:t>ΠΡΑΓΜΑΤΙΚΗΣ ΙΣΧΥΟΣ, ΠΕΤΡΕΛΑΙΟ </a:t>
            </a:r>
            <a:r>
              <a:rPr lang="en-US" sz="1400" b="1" dirty="0">
                <a:solidFill>
                  <a:schemeClr val="tx1"/>
                </a:solidFill>
                <a:latin typeface="Arial" pitchFamily="34" charset="0"/>
                <a:cs typeface="Arial" pitchFamily="34" charset="0"/>
              </a:rPr>
              <a:t>Diesel</a:t>
            </a:r>
            <a:r>
              <a:rPr lang="el-GR" sz="1400" b="1" dirty="0">
                <a:solidFill>
                  <a:schemeClr val="tx1"/>
                </a:solidFill>
                <a:latin typeface="Arial" pitchFamily="34" charset="0"/>
                <a:cs typeface="Arial" pitchFamily="34" charset="0"/>
              </a:rPr>
              <a:t>.</a:t>
            </a:r>
          </a:p>
          <a:p>
            <a:pPr lvl="0" algn="l"/>
            <a:r>
              <a:rPr lang="el-GR" sz="1400" b="1" u="sng" dirty="0">
                <a:solidFill>
                  <a:srgbClr val="FF0000"/>
                </a:solidFill>
                <a:latin typeface="Arial" pitchFamily="34" charset="0"/>
                <a:cs typeface="Arial" pitchFamily="34" charset="0"/>
              </a:rPr>
              <a:t>ΤΕΤΡΑΧΡΟΝΕΣ </a:t>
            </a:r>
            <a:r>
              <a:rPr lang="en-US" sz="1400" b="1" u="sng" dirty="0">
                <a:solidFill>
                  <a:srgbClr val="FF0000"/>
                </a:solidFill>
                <a:latin typeface="Arial" pitchFamily="34" charset="0"/>
                <a:cs typeface="Arial" pitchFamily="34" charset="0"/>
              </a:rPr>
              <a:t>Diesel</a:t>
            </a:r>
            <a:r>
              <a:rPr lang="en-US" sz="1400" b="1" dirty="0">
                <a:solidFill>
                  <a:srgbClr val="FF0000"/>
                </a:solidFill>
                <a:latin typeface="Arial" pitchFamily="34" charset="0"/>
                <a:cs typeface="Arial" pitchFamily="34" charset="0"/>
              </a:rPr>
              <a:t> </a:t>
            </a:r>
            <a:r>
              <a:rPr lang="el-GR" sz="1400" b="1" dirty="0">
                <a:solidFill>
                  <a:schemeClr val="tx1"/>
                </a:solidFill>
                <a:latin typeface="Arial" pitchFamily="34" charset="0"/>
                <a:cs typeface="Arial" pitchFamily="34" charset="0"/>
              </a:rPr>
              <a:t>140-150 </a:t>
            </a:r>
            <a:r>
              <a:rPr lang="en-US" sz="1400" b="1" dirty="0">
                <a:solidFill>
                  <a:schemeClr val="tx1"/>
                </a:solidFill>
                <a:latin typeface="Arial" pitchFamily="34" charset="0"/>
                <a:cs typeface="Arial" pitchFamily="34" charset="0"/>
              </a:rPr>
              <a:t>p</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SHP/h</a:t>
            </a:r>
            <a:r>
              <a:rPr lang="el-GR" sz="1400" b="1" dirty="0">
                <a:solidFill>
                  <a:schemeClr val="tx1"/>
                </a:solidFill>
                <a:latin typeface="Arial" pitchFamily="34" charset="0"/>
                <a:cs typeface="Arial" pitchFamily="34" charset="0"/>
              </a:rPr>
              <a:t> η </a:t>
            </a:r>
            <a:r>
              <a:rPr lang="el-GR" sz="1400" b="1" u="sng" dirty="0">
                <a:solidFill>
                  <a:schemeClr val="tx1"/>
                </a:solidFill>
                <a:latin typeface="Arial" pitchFamily="34" charset="0"/>
                <a:cs typeface="Arial" pitchFamily="34" charset="0"/>
              </a:rPr>
              <a:t>190-210 </a:t>
            </a:r>
            <a:r>
              <a:rPr lang="en-US" sz="1400" b="1" u="sng" dirty="0">
                <a:solidFill>
                  <a:schemeClr val="tx1"/>
                </a:solidFill>
                <a:latin typeface="Arial" pitchFamily="34" charset="0"/>
                <a:cs typeface="Arial" pitchFamily="34" charset="0"/>
              </a:rPr>
              <a:t>g</a:t>
            </a:r>
            <a:r>
              <a:rPr lang="el-GR" sz="1400" b="1" u="sng" dirty="0">
                <a:solidFill>
                  <a:schemeClr val="tx1"/>
                </a:solidFill>
                <a:latin typeface="Arial" pitchFamily="34" charset="0"/>
                <a:cs typeface="Arial" pitchFamily="34" charset="0"/>
              </a:rPr>
              <a:t>/</a:t>
            </a:r>
            <a:r>
              <a:rPr lang="en-US" sz="1400" b="1" u="sng" dirty="0">
                <a:solidFill>
                  <a:schemeClr val="tx1"/>
                </a:solidFill>
                <a:latin typeface="Arial" pitchFamily="34" charset="0"/>
                <a:cs typeface="Arial" pitchFamily="34" charset="0"/>
              </a:rPr>
              <a:t>kWh</a:t>
            </a:r>
            <a:r>
              <a:rPr lang="el-GR" sz="1400" b="1" dirty="0">
                <a:solidFill>
                  <a:schemeClr val="tx1"/>
                </a:solidFill>
                <a:latin typeface="Arial" pitchFamily="34" charset="0"/>
                <a:cs typeface="Arial" pitchFamily="34" charset="0"/>
              </a:rPr>
              <a:t> ΠΡΑΓΜΑΤΙΚΗΣ ΙΣΧΥΟΣ, ΠΕΤΡΕΛΑΙΟ</a:t>
            </a:r>
            <a:r>
              <a:rPr lang="el-GR" sz="1400" b="1" cap="small" dirty="0">
                <a:solidFill>
                  <a:schemeClr val="tx1"/>
                </a:solidFill>
                <a:latin typeface="Arial" pitchFamily="34" charset="0"/>
                <a:cs typeface="Arial" pitchFamily="34" charset="0"/>
              </a:rPr>
              <a:t> </a:t>
            </a:r>
            <a:r>
              <a:rPr lang="en-US" sz="1400" b="1" dirty="0">
                <a:solidFill>
                  <a:schemeClr val="tx1"/>
                </a:solidFill>
                <a:latin typeface="Arial" pitchFamily="34" charset="0"/>
                <a:cs typeface="Arial" pitchFamily="34" charset="0"/>
              </a:rPr>
              <a:t>Diesel</a:t>
            </a:r>
            <a:r>
              <a:rPr lang="el-GR" sz="1400" b="1" cap="small" dirty="0">
                <a:solidFill>
                  <a:schemeClr val="tx1"/>
                </a:solidFill>
                <a:latin typeface="Arial" pitchFamily="34" charset="0"/>
                <a:cs typeface="Arial" pitchFamily="34" charset="0"/>
              </a:rPr>
              <a:t>.</a:t>
            </a:r>
            <a:endParaRPr lang="el-GR" sz="1400" b="1" dirty="0">
              <a:solidFill>
                <a:schemeClr val="tx1"/>
              </a:solidFill>
              <a:latin typeface="Arial" pitchFamily="34" charset="0"/>
              <a:cs typeface="Arial" pitchFamily="34" charset="0"/>
            </a:endParaRPr>
          </a:p>
          <a:p>
            <a:pPr lvl="0" algn="l"/>
            <a:r>
              <a:rPr lang="el-GR" sz="1400" b="1" u="sng" dirty="0">
                <a:solidFill>
                  <a:srgbClr val="FF0000"/>
                </a:solidFill>
                <a:latin typeface="Arial" pitchFamily="34" charset="0"/>
                <a:cs typeface="Arial" pitchFamily="34" charset="0"/>
              </a:rPr>
              <a:t>ΒΕΝΖΙΝΟΜΗΧΑΝΕΣ ΣΥΝΗΘΙΣΜΕΝΕΣ</a:t>
            </a:r>
            <a:r>
              <a:rPr lang="en-US" sz="1400" b="1" dirty="0">
                <a:solidFill>
                  <a:schemeClr val="tx1"/>
                </a:solidFill>
                <a:latin typeface="Arial" pitchFamily="34" charset="0"/>
                <a:cs typeface="Arial" pitchFamily="34" charset="0"/>
              </a:rPr>
              <a:t> </a:t>
            </a:r>
            <a:r>
              <a:rPr lang="el-GR" sz="1400" b="1" dirty="0">
                <a:solidFill>
                  <a:schemeClr val="tx1"/>
                </a:solidFill>
                <a:latin typeface="Arial" pitchFamily="34" charset="0"/>
                <a:cs typeface="Arial" pitchFamily="34" charset="0"/>
              </a:rPr>
              <a:t> 235-250 </a:t>
            </a:r>
            <a:r>
              <a:rPr lang="en-US" sz="1400" b="1" dirty="0">
                <a:solidFill>
                  <a:schemeClr val="tx1"/>
                </a:solidFill>
                <a:latin typeface="Arial" pitchFamily="34" charset="0"/>
                <a:cs typeface="Arial" pitchFamily="34" charset="0"/>
              </a:rPr>
              <a:t>p</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SHP/h</a:t>
            </a:r>
            <a:r>
              <a:rPr lang="el-GR" sz="1400" b="1" dirty="0">
                <a:solidFill>
                  <a:schemeClr val="tx1"/>
                </a:solidFill>
                <a:latin typeface="Arial" pitchFamily="34" charset="0"/>
                <a:cs typeface="Arial" pitchFamily="34" charset="0"/>
              </a:rPr>
              <a:t> η </a:t>
            </a:r>
            <a:r>
              <a:rPr lang="el-GR" sz="1400" b="1" u="sng" dirty="0">
                <a:solidFill>
                  <a:schemeClr val="tx1"/>
                </a:solidFill>
                <a:latin typeface="Arial" pitchFamily="34" charset="0"/>
                <a:cs typeface="Arial" pitchFamily="34" charset="0"/>
              </a:rPr>
              <a:t>320-340 </a:t>
            </a:r>
            <a:r>
              <a:rPr lang="en-US" sz="1400" b="1" u="sng" dirty="0">
                <a:solidFill>
                  <a:schemeClr val="tx1"/>
                </a:solidFill>
                <a:latin typeface="Arial" pitchFamily="34" charset="0"/>
                <a:cs typeface="Arial" pitchFamily="34" charset="0"/>
              </a:rPr>
              <a:t>g</a:t>
            </a:r>
            <a:r>
              <a:rPr lang="el-GR" sz="1400" b="1" u="sng" dirty="0">
                <a:solidFill>
                  <a:schemeClr val="tx1"/>
                </a:solidFill>
                <a:latin typeface="Arial" pitchFamily="34" charset="0"/>
                <a:cs typeface="Arial" pitchFamily="34" charset="0"/>
              </a:rPr>
              <a:t>/</a:t>
            </a:r>
            <a:r>
              <a:rPr lang="en-US" sz="1400" b="1" u="sng" dirty="0">
                <a:solidFill>
                  <a:schemeClr val="tx1"/>
                </a:solidFill>
                <a:latin typeface="Arial" pitchFamily="34" charset="0"/>
                <a:cs typeface="Arial" pitchFamily="34" charset="0"/>
              </a:rPr>
              <a:t>kWh</a:t>
            </a:r>
            <a:r>
              <a:rPr lang="el-GR" sz="1400" b="1" dirty="0">
                <a:solidFill>
                  <a:schemeClr val="tx1"/>
                </a:solidFill>
                <a:latin typeface="Arial" pitchFamily="34" charset="0"/>
                <a:cs typeface="Arial" pitchFamily="34" charset="0"/>
              </a:rPr>
              <a:t> ΣΕ ΒΕΝΖΙΝΗ.</a:t>
            </a:r>
          </a:p>
          <a:p>
            <a:pPr lvl="0" algn="l"/>
            <a:r>
              <a:rPr lang="el-GR" sz="1400" b="1" u="sng" dirty="0">
                <a:solidFill>
                  <a:srgbClr val="FF0000"/>
                </a:solidFill>
                <a:latin typeface="Arial" pitchFamily="34" charset="0"/>
                <a:cs typeface="Arial" pitchFamily="34" charset="0"/>
              </a:rPr>
              <a:t>ΒΕΝΖΙΝΟΜΗΧΑΝΕΣ</a:t>
            </a:r>
            <a:r>
              <a:rPr lang="el-GR" sz="1400" b="1" u="sng" dirty="0">
                <a:solidFill>
                  <a:schemeClr val="tx1"/>
                </a:solidFill>
                <a:latin typeface="Arial" pitchFamily="34" charset="0"/>
                <a:cs typeface="Arial" pitchFamily="34" charset="0"/>
              </a:rPr>
              <a:t> </a:t>
            </a:r>
            <a:r>
              <a:rPr lang="el-GR" sz="1400" b="1" u="sng" dirty="0">
                <a:solidFill>
                  <a:srgbClr val="FF0000"/>
                </a:solidFill>
                <a:latin typeface="Arial" pitchFamily="34" charset="0"/>
                <a:cs typeface="Arial" pitchFamily="34" charset="0"/>
              </a:rPr>
              <a:t>ΜΕ ΚΑΥΣΗ ΒΕΝΖΙΝΗΣ ΥΨΗΛΟΥ ΑΡΙΘΜΟΥ ΟΚΤΑΝΙΩΝ</a:t>
            </a:r>
            <a:r>
              <a:rPr lang="en-US" sz="1400" b="1" dirty="0">
                <a:solidFill>
                  <a:srgbClr val="FF0000"/>
                </a:solidFill>
                <a:latin typeface="Arial" pitchFamily="34" charset="0"/>
                <a:cs typeface="Arial" pitchFamily="34" charset="0"/>
              </a:rPr>
              <a:t> </a:t>
            </a:r>
            <a:r>
              <a:rPr lang="el-GR" sz="1400" b="1" dirty="0">
                <a:solidFill>
                  <a:srgbClr val="FF0000"/>
                </a:solidFill>
                <a:latin typeface="Arial" pitchFamily="34" charset="0"/>
                <a:cs typeface="Arial" pitchFamily="34" charset="0"/>
              </a:rPr>
              <a:t> </a:t>
            </a:r>
            <a:r>
              <a:rPr lang="el-GR" sz="1400" b="1" dirty="0">
                <a:solidFill>
                  <a:schemeClr val="tx1"/>
                </a:solidFill>
                <a:latin typeface="Arial" pitchFamily="34" charset="0"/>
                <a:cs typeface="Arial" pitchFamily="34" charset="0"/>
              </a:rPr>
              <a:t>ΜΕΧΡΙ 215-220 </a:t>
            </a:r>
            <a:r>
              <a:rPr lang="en-US" sz="1400" b="1" dirty="0">
                <a:solidFill>
                  <a:schemeClr val="tx1"/>
                </a:solidFill>
                <a:latin typeface="Arial" pitchFamily="34" charset="0"/>
                <a:cs typeface="Arial" pitchFamily="34" charset="0"/>
              </a:rPr>
              <a:t>p</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SHP/h</a:t>
            </a:r>
            <a:r>
              <a:rPr lang="el-GR" sz="1400" b="1" dirty="0">
                <a:solidFill>
                  <a:schemeClr val="tx1"/>
                </a:solidFill>
                <a:latin typeface="Arial" pitchFamily="34" charset="0"/>
                <a:cs typeface="Arial" pitchFamily="34" charset="0"/>
              </a:rPr>
              <a:t> η </a:t>
            </a:r>
            <a:r>
              <a:rPr lang="el-GR" sz="1400" b="1" u="sng" dirty="0">
                <a:solidFill>
                  <a:schemeClr val="tx1"/>
                </a:solidFill>
                <a:latin typeface="Arial" pitchFamily="34" charset="0"/>
                <a:cs typeface="Arial" pitchFamily="34" charset="0"/>
              </a:rPr>
              <a:t>300 </a:t>
            </a:r>
            <a:r>
              <a:rPr lang="en-US" sz="1400" b="1" u="sng" dirty="0">
                <a:solidFill>
                  <a:schemeClr val="tx1"/>
                </a:solidFill>
                <a:latin typeface="Arial" pitchFamily="34" charset="0"/>
                <a:cs typeface="Arial" pitchFamily="34" charset="0"/>
              </a:rPr>
              <a:t>g</a:t>
            </a:r>
            <a:r>
              <a:rPr lang="el-GR" sz="1400" b="1" u="sng" dirty="0">
                <a:solidFill>
                  <a:schemeClr val="tx1"/>
                </a:solidFill>
                <a:latin typeface="Arial" pitchFamily="34" charset="0"/>
                <a:cs typeface="Arial" pitchFamily="34" charset="0"/>
              </a:rPr>
              <a:t>/</a:t>
            </a:r>
            <a:r>
              <a:rPr lang="en-US" sz="1400" b="1" u="sng" dirty="0">
                <a:solidFill>
                  <a:schemeClr val="tx1"/>
                </a:solidFill>
                <a:latin typeface="Arial" pitchFamily="34" charset="0"/>
                <a:cs typeface="Arial" pitchFamily="34" charset="0"/>
              </a:rPr>
              <a:t>kWh</a:t>
            </a:r>
            <a:r>
              <a:rPr lang="el-GR" sz="1400" b="1" dirty="0">
                <a:solidFill>
                  <a:schemeClr val="tx1"/>
                </a:solidFill>
                <a:latin typeface="Arial" pitchFamily="34" charset="0"/>
                <a:cs typeface="Arial" pitchFamily="34" charset="0"/>
              </a:rPr>
              <a:t> ΠΕΡΙΠΟΥ.</a:t>
            </a:r>
          </a:p>
          <a:p>
            <a:pPr algn="l"/>
            <a:r>
              <a:rPr lang="el-GR" sz="1400" b="1" dirty="0">
                <a:solidFill>
                  <a:schemeClr val="tx1"/>
                </a:solidFill>
                <a:latin typeface="Arial" pitchFamily="34" charset="0"/>
                <a:cs typeface="Arial" pitchFamily="34" charset="0"/>
              </a:rPr>
              <a:t>ΣΤΙΣ ΤΙΜΕΣ ΑΥΤΕΣ, ΠΡΕΠΕΙ ΝΑ ΠΡΟΣΤΙΘΕΤΑΙ ΠΟΣΟΣΤΟ 3%-</a:t>
            </a:r>
            <a:r>
              <a:rPr lang="en-US" sz="1400" b="1" dirty="0">
                <a:solidFill>
                  <a:schemeClr val="tx1"/>
                </a:solidFill>
                <a:latin typeface="Arial" pitchFamily="34" charset="0"/>
                <a:cs typeface="Arial" pitchFamily="34" charset="0"/>
              </a:rPr>
              <a:t>7</a:t>
            </a:r>
            <a:r>
              <a:rPr lang="el-GR" sz="1400" b="1" dirty="0">
                <a:solidFill>
                  <a:schemeClr val="tx1"/>
                </a:solidFill>
                <a:latin typeface="Arial" pitchFamily="34" charset="0"/>
                <a:cs typeface="Arial" pitchFamily="34" charset="0"/>
              </a:rPr>
              <a:t>% ΠΕΡΙΠΟΥ ΓΙΑ ΤΑ ΒΟΗΘΗΤΙΚΑ ΜΗΧΑΝΗΜΑΤΑ ΤΟΥΣ, ΑΝΑΛΟΓΑ ΜΕ ΤΟ ΑΝ ΑΥΤΑ ΕΙΝΑΙ ΕΞΑΡΤΗΜΕΝΑ Η ΑΝΕΞΑΡΤΗΤΑ ΑΠΟ ΤΗΝ ΚΥΡΙΑ ΜΗΧΑΝΗ.</a:t>
            </a:r>
          </a:p>
          <a:p>
            <a:pPr algn="l"/>
            <a:r>
              <a:rPr lang="el-GR" sz="1400" b="1" dirty="0">
                <a:solidFill>
                  <a:schemeClr val="tx1"/>
                </a:solidFill>
                <a:latin typeface="Arial" pitchFamily="34" charset="0"/>
                <a:cs typeface="Arial" pitchFamily="34" charset="0"/>
              </a:rPr>
              <a:t>δ) </a:t>
            </a:r>
            <a:r>
              <a:rPr lang="el-GR" sz="1400" b="1" u="sng" dirty="0">
                <a:solidFill>
                  <a:srgbClr val="FF0000"/>
                </a:solidFill>
                <a:latin typeface="Arial" pitchFamily="34" charset="0"/>
                <a:cs typeface="Arial" pitchFamily="34" charset="0"/>
              </a:rPr>
              <a:t>ΑΕΡΙΟΣΤΡΟΒΙΛΟΙ </a:t>
            </a:r>
          </a:p>
          <a:p>
            <a:pPr algn="l"/>
            <a:r>
              <a:rPr lang="el-GR" sz="1400" b="1" dirty="0">
                <a:solidFill>
                  <a:schemeClr val="tx1"/>
                </a:solidFill>
                <a:latin typeface="Arial" pitchFamily="34" charset="0"/>
                <a:cs typeface="Arial" pitchFamily="34" charset="0"/>
              </a:rPr>
              <a:t>ΛΑΜΒΑΝΕΤΑΙ ΣΕ 200-250 </a:t>
            </a:r>
            <a:r>
              <a:rPr lang="en-US" sz="1400" b="1" dirty="0">
                <a:solidFill>
                  <a:schemeClr val="tx1"/>
                </a:solidFill>
                <a:latin typeface="Arial" pitchFamily="34" charset="0"/>
                <a:cs typeface="Arial" pitchFamily="34" charset="0"/>
              </a:rPr>
              <a:t>p</a:t>
            </a:r>
            <a:r>
              <a:rPr lang="el-GR" sz="1400" b="1" dirty="0">
                <a:solidFill>
                  <a:schemeClr val="tx1"/>
                </a:solidFill>
                <a:latin typeface="Arial" pitchFamily="34" charset="0"/>
                <a:cs typeface="Arial" pitchFamily="34" charset="0"/>
              </a:rPr>
              <a:t>/</a:t>
            </a:r>
            <a:r>
              <a:rPr lang="en-US" sz="1400" b="1" dirty="0">
                <a:solidFill>
                  <a:schemeClr val="tx1"/>
                </a:solidFill>
                <a:latin typeface="Arial" pitchFamily="34" charset="0"/>
                <a:cs typeface="Arial" pitchFamily="34" charset="0"/>
              </a:rPr>
              <a:t>SHP/h</a:t>
            </a:r>
            <a:r>
              <a:rPr lang="el-GR" sz="1400" b="1" dirty="0">
                <a:solidFill>
                  <a:schemeClr val="tx1"/>
                </a:solidFill>
                <a:latin typeface="Arial" pitchFamily="34" charset="0"/>
                <a:cs typeface="Arial" pitchFamily="34" charset="0"/>
              </a:rPr>
              <a:t>  η </a:t>
            </a:r>
            <a:r>
              <a:rPr lang="el-GR" sz="1400" b="1" u="sng" dirty="0">
                <a:solidFill>
                  <a:schemeClr val="tx1"/>
                </a:solidFill>
                <a:latin typeface="Arial" pitchFamily="34" charset="0"/>
                <a:cs typeface="Arial" pitchFamily="34" charset="0"/>
              </a:rPr>
              <a:t>250-300 </a:t>
            </a:r>
            <a:r>
              <a:rPr lang="en-US" sz="1400" b="1" u="sng" dirty="0">
                <a:solidFill>
                  <a:schemeClr val="tx1"/>
                </a:solidFill>
                <a:latin typeface="Arial" pitchFamily="34" charset="0"/>
                <a:cs typeface="Arial" pitchFamily="34" charset="0"/>
              </a:rPr>
              <a:t>g</a:t>
            </a:r>
            <a:r>
              <a:rPr lang="el-GR" sz="1400" b="1" u="sng" dirty="0">
                <a:solidFill>
                  <a:schemeClr val="tx1"/>
                </a:solidFill>
                <a:latin typeface="Arial" pitchFamily="34" charset="0"/>
                <a:cs typeface="Arial" pitchFamily="34" charset="0"/>
              </a:rPr>
              <a:t>/</a:t>
            </a:r>
            <a:r>
              <a:rPr lang="en-US" sz="1400" b="1" u="sng" dirty="0">
                <a:solidFill>
                  <a:schemeClr val="tx1"/>
                </a:solidFill>
                <a:latin typeface="Arial" pitchFamily="34" charset="0"/>
                <a:cs typeface="Arial" pitchFamily="34" charset="0"/>
              </a:rPr>
              <a:t>kWh</a:t>
            </a:r>
            <a:r>
              <a:rPr lang="el-GR" sz="1400" b="1" dirty="0">
                <a:solidFill>
                  <a:schemeClr val="tx1"/>
                </a:solidFill>
                <a:latin typeface="Arial" pitchFamily="34" charset="0"/>
                <a:cs typeface="Arial" pitchFamily="34" charset="0"/>
              </a:rPr>
              <a:t> ΠΡΑΓΜΑΤΙΚΗΣ ΙΣΧΥΟΣ ΜΕ ΠΟΣΟΣΤΟ 3%-7% ΓΙΑ ΤΑ ΒΟΗΘΗΤΙΚΑ ΤΟΥΣ ΜΗΧΑΝΗΜΑΤΑ, ΟΠΩΣ ΚΑΙ ΣΤΙΣ Μ</a:t>
            </a:r>
            <a:r>
              <a:rPr lang="en-US" sz="1400" b="1" dirty="0">
                <a:solidFill>
                  <a:schemeClr val="tx1"/>
                </a:solidFill>
                <a:latin typeface="Arial" pitchFamily="34" charset="0"/>
                <a:cs typeface="Arial" pitchFamily="34" charset="0"/>
              </a:rPr>
              <a:t>.</a:t>
            </a:r>
            <a:r>
              <a:rPr lang="el-GR" sz="1400" b="1" dirty="0">
                <a:solidFill>
                  <a:schemeClr val="tx1"/>
                </a:solidFill>
                <a:latin typeface="Arial" pitchFamily="34" charset="0"/>
                <a:cs typeface="Arial" pitchFamily="34" charset="0"/>
              </a:rPr>
              <a:t>Ε</a:t>
            </a:r>
            <a:r>
              <a:rPr lang="en-US" sz="1400" b="1" dirty="0">
                <a:solidFill>
                  <a:schemeClr val="tx1"/>
                </a:solidFill>
                <a:latin typeface="Arial" pitchFamily="34" charset="0"/>
                <a:cs typeface="Arial" pitchFamily="34" charset="0"/>
              </a:rPr>
              <a:t>.</a:t>
            </a:r>
            <a:r>
              <a:rPr lang="el-GR" sz="1400" b="1" dirty="0">
                <a:solidFill>
                  <a:schemeClr val="tx1"/>
                </a:solidFill>
                <a:latin typeface="Arial" pitchFamily="34" charset="0"/>
                <a:cs typeface="Arial" pitchFamily="34" charset="0"/>
              </a:rPr>
              <a:t>Κ.</a:t>
            </a:r>
          </a:p>
          <a:p>
            <a:pPr algn="l"/>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rgbClr val="FFFF00"/>
                </a:solidFill>
                <a:latin typeface="Arial" pitchFamily="34" charset="0"/>
                <a:cs typeface="Arial" pitchFamily="34" charset="0"/>
              </a:rPr>
              <a:t>ΣΥΓΚΡΙΣΗ ΤΩΝ ΑΤΜΟΣΤΡΟΒΙΛΩΝ ΜΕ ΤΙΣ ΑΛΛΕΣ ΘΕΡΜΙΚΕΣ ΜΗΧΑΝΕΣ ΩΣ ΠΡΟΣ ΤΗΝ ΚΑΤΑΝΑΛΩΣΗ ΚΑΥΣΙΜΟΥ ΚΑΙ ΤΗ ΣΥΝΟΛΙΚΗ ΑΠΟΔΟΣΗ</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1800" b="1" u="sng" dirty="0">
                <a:solidFill>
                  <a:srgbClr val="FF0000"/>
                </a:solidFill>
                <a:latin typeface="Arial" pitchFamily="34" charset="0"/>
                <a:cs typeface="Arial" pitchFamily="34" charset="0"/>
              </a:rPr>
              <a:t>ΚΑΤΑΝΑΛΩΣΗ ΣΕ ΚΑΥΣΙΜΑ</a:t>
            </a:r>
            <a:endParaRPr lang="el-GR" sz="1100" b="1" u="sng" dirty="0">
              <a:solidFill>
                <a:srgbClr val="FF0000"/>
              </a:solidFill>
              <a:latin typeface="Arial" pitchFamily="34" charset="0"/>
              <a:cs typeface="Arial" pitchFamily="34" charset="0"/>
            </a:endParaRPr>
          </a:p>
          <a:p>
            <a:pPr algn="l"/>
            <a:endParaRPr lang="el-GR" sz="1400" dirty="0"/>
          </a:p>
          <a:p>
            <a:pPr algn="l"/>
            <a:endParaRPr lang="el-GR" sz="1400" dirty="0"/>
          </a:p>
          <a:p>
            <a:pPr algn="l"/>
            <a:br>
              <a:rPr lang="el-GR" sz="1400" dirty="0"/>
            </a:br>
            <a:r>
              <a:rPr lang="el-GR" sz="2800" b="1" dirty="0">
                <a:solidFill>
                  <a:schemeClr val="tx1"/>
                </a:solidFill>
                <a:latin typeface="Arial" pitchFamily="34" charset="0"/>
                <a:cs typeface="Arial" pitchFamily="34" charset="0"/>
              </a:rPr>
              <a:t>ΕΙΝΑΙ ΕΥΝΟΗΤΟ ΟΤΙ ΟΣΟ ΜΙΚΡΟΤΕΡΗ ΕΙΝΑΙ Η ΕΙΔΙΚΗ ΚΑΤΑΝΑΛΩΣΗ ΜΙΑΣ ΜΗΧΑΝΗΣ, ΤΟΣΟ ΥΨΗΛΟΤΕΡΗ ΕΙΝΑΙ Η ΑΠΟΔΟΣΗ ΤΗΣ, ΚΑΙ ΑΝΤΙΣΤΡΟΦΑ, ΟΣΟ ΥΨΗΛΟΤΕΡΗ ΕΙΝΑΙ Η ΑΠΟΔΟΣΗ ΤΗΣ, ΤΟΣΟ ΜΙΚΡΟΤΕΡΗ ΕΙΝΑΙ Η ΚΑΤΑΝΑΛΩΣΗ, ΔΗΛΑΔΗ ΤΟΣΟ ΟΙΚΟΝΟΜΙΚΟΤΕΡΗ ΕΙΝΑΙ Η ΜΗΧΑΝΗ.</a:t>
            </a:r>
          </a:p>
          <a:p>
            <a:pPr algn="l"/>
            <a:endParaRPr lang="en-US" sz="24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ΣΥΓΚΡΙΣΗ ΤΩΝ ΑΤΜΟΣΤΡΟΒΙΛΩΝ ΜΕ ΤΙΣ ΑΛΛΕΣ ΘΕΡΜΙΚΕΣ ΜΗΧΑΝΕΣ ΩΣ ΠΡΟΣ ΤΗΝ ΚΑΤΑΝΑΛΩΣΗ ΚΑΥΣΙΜΟΥ ΚΑΙ ΤΗ ΣΥΝΟΛΙΚΗ ΑΠΟΔΟΣΗ</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a:solidFill>
                  <a:schemeClr val="tx1"/>
                </a:solidFill>
                <a:latin typeface="Arial" pitchFamily="34" charset="0"/>
                <a:cs typeface="Arial" pitchFamily="34" charset="0"/>
              </a:rPr>
              <a:t>ΑΥΤΑ ΤΑΥΤΙΖΟΝΤΑΙ ΠΕΡΙΠΟΥ ΜΕ ΤΙΣ ΜΕΘΟΔΟΥΣ ΑΥΞΗΣΕΩΣ ΤΗΣ ΑΠΟΔΟΣΕΩΣ ΠΟΥ ΜΑΣ ΕΙΝΑΙ ΓΝΩΣΤΕΣ ΚΥΡΙΩΣ ΑΠΟ ΤΗ ΜΕΛΕΤΗ ΤΩΝ ΔΙΑΦΟΡΩΝ </a:t>
            </a:r>
            <a:r>
              <a:rPr lang="el-GR" sz="2000" b="1" u="sng" dirty="0">
                <a:solidFill>
                  <a:srgbClr val="FF0000"/>
                </a:solidFill>
                <a:latin typeface="Arial" pitchFamily="34" charset="0"/>
                <a:cs typeface="Arial" pitchFamily="34" charset="0"/>
              </a:rPr>
              <a:t>ΚΥΚΛΩΝ </a:t>
            </a:r>
            <a:r>
              <a:rPr lang="en-US" sz="2000" b="1" u="sng" dirty="0">
                <a:solidFill>
                  <a:srgbClr val="FF0000"/>
                </a:solidFill>
                <a:latin typeface="Arial" pitchFamily="34" charset="0"/>
                <a:cs typeface="Arial" pitchFamily="34" charset="0"/>
              </a:rPr>
              <a:t>Rankine</a:t>
            </a:r>
            <a:r>
              <a:rPr lang="el-GR" sz="2000" b="1" dirty="0">
                <a:solidFill>
                  <a:schemeClr val="tx1"/>
                </a:solidFill>
                <a:latin typeface="Arial" pitchFamily="34" charset="0"/>
                <a:cs typeface="Arial" pitchFamily="34" charset="0"/>
              </a:rPr>
              <a:t> ΤΟΥ ΑΤΜΟΥ ΚΑΙ ΣΥΝΟΨΙΖΟΝΤΑΙ ΩΣ ΕΞΗΣ:</a:t>
            </a:r>
            <a:endParaRPr lang="en-US" sz="2000" b="1" dirty="0">
              <a:solidFill>
                <a:schemeClr val="tx1"/>
              </a:solidFill>
              <a:latin typeface="Arial" pitchFamily="34" charset="0"/>
              <a:cs typeface="Arial" pitchFamily="34" charset="0"/>
            </a:endParaRPr>
          </a:p>
          <a:p>
            <a:pPr algn="l"/>
            <a:endParaRPr lang="el-GR" sz="16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α) </a:t>
            </a:r>
            <a:r>
              <a:rPr lang="el-GR" sz="2400" b="1" dirty="0">
                <a:solidFill>
                  <a:schemeClr val="tx1"/>
                </a:solidFill>
                <a:latin typeface="Arial" pitchFamily="34" charset="0"/>
                <a:cs typeface="Arial" pitchFamily="34" charset="0"/>
              </a:rPr>
              <a:t>Η ΧΡΗΣΗ ΥΨΗΛΗΣ ΑΡΧΙΚΗΣ ΠΙΕΣΕΩΣ</a:t>
            </a:r>
            <a:r>
              <a:rPr lang="en-US" sz="2400" b="1" dirty="0">
                <a:solidFill>
                  <a:schemeClr val="tx1"/>
                </a:solidFill>
                <a:latin typeface="Arial" pitchFamily="34" charset="0"/>
                <a:cs typeface="Arial" pitchFamily="34" charset="0"/>
              </a:rPr>
              <a:t>.</a:t>
            </a:r>
          </a:p>
          <a:p>
            <a:pPr algn="l"/>
            <a:r>
              <a:rPr lang="el-GR" sz="2400" b="1" dirty="0">
                <a:solidFill>
                  <a:srgbClr val="FF0000"/>
                </a:solidFill>
                <a:latin typeface="Arial" pitchFamily="34" charset="0"/>
                <a:cs typeface="Arial" pitchFamily="34" charset="0"/>
              </a:rPr>
              <a:t>β) </a:t>
            </a:r>
            <a:r>
              <a:rPr lang="el-GR" sz="2400" b="1" dirty="0">
                <a:solidFill>
                  <a:schemeClr val="tx1"/>
                </a:solidFill>
                <a:latin typeface="Arial" pitchFamily="34" charset="0"/>
                <a:cs typeface="Arial" pitchFamily="34" charset="0"/>
              </a:rPr>
              <a:t>Η ΧΡΗΣΗ ΥΠΕΡΘΕΡΜΟΥ ΑΤΜΟΥ ΚΑΙ Η ΑΝΑΘΕΡΜΑΝΣΗ </a:t>
            </a:r>
            <a:r>
              <a:rPr lang="en-US" sz="2400" b="1" dirty="0">
                <a:solidFill>
                  <a:schemeClr val="tx1"/>
                </a:solidFill>
                <a:latin typeface="Arial" pitchFamily="34" charset="0"/>
                <a:cs typeface="Arial" pitchFamily="34" charset="0"/>
              </a:rPr>
              <a:t> </a:t>
            </a:r>
          </a:p>
          <a:p>
            <a:pPr algn="l"/>
            <a:r>
              <a:rPr lang="en-US" sz="2400" b="1" dirty="0">
                <a:solidFill>
                  <a:schemeClr val="tx1"/>
                </a:solidFill>
                <a:latin typeface="Arial" pitchFamily="34" charset="0"/>
                <a:cs typeface="Arial" pitchFamily="34" charset="0"/>
              </a:rPr>
              <a:t>    </a:t>
            </a:r>
            <a:r>
              <a:rPr lang="el-GR" sz="2400" b="1" dirty="0">
                <a:solidFill>
                  <a:schemeClr val="tx1"/>
                </a:solidFill>
                <a:latin typeface="Arial" pitchFamily="34" charset="0"/>
                <a:cs typeface="Arial" pitchFamily="34" charset="0"/>
              </a:rPr>
              <a:t>ΤΟΥ</a:t>
            </a:r>
            <a:r>
              <a:rPr lang="en-US" sz="2400" b="1" dirty="0">
                <a:solidFill>
                  <a:schemeClr val="tx1"/>
                </a:solidFill>
                <a:latin typeface="Arial" pitchFamily="34" charset="0"/>
                <a:cs typeface="Arial" pitchFamily="34" charset="0"/>
              </a:rPr>
              <a:t> </a:t>
            </a:r>
            <a:r>
              <a:rPr lang="el-GR" sz="2400" b="1" dirty="0">
                <a:solidFill>
                  <a:schemeClr val="tx1"/>
                </a:solidFill>
                <a:latin typeface="Arial" pitchFamily="34" charset="0"/>
                <a:cs typeface="Arial" pitchFamily="34" charset="0"/>
              </a:rPr>
              <a:t>ΑΤΜΟΥ.</a:t>
            </a:r>
            <a:endParaRPr lang="en-US" sz="2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γ) </a:t>
            </a:r>
            <a:r>
              <a:rPr lang="el-GR" sz="2400" b="1" dirty="0">
                <a:solidFill>
                  <a:schemeClr val="tx1"/>
                </a:solidFill>
                <a:latin typeface="Arial" pitchFamily="34" charset="0"/>
                <a:cs typeface="Arial" pitchFamily="34" charset="0"/>
              </a:rPr>
              <a:t>Η ΑΠΟΜΑΣΤΕΥΣΗ.</a:t>
            </a:r>
            <a:endParaRPr lang="en-US" sz="2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δ) </a:t>
            </a:r>
            <a:r>
              <a:rPr lang="el-GR" sz="2400" b="1" dirty="0">
                <a:solidFill>
                  <a:schemeClr val="tx1"/>
                </a:solidFill>
                <a:latin typeface="Arial" pitchFamily="34" charset="0"/>
                <a:cs typeface="Arial" pitchFamily="34" charset="0"/>
              </a:rPr>
              <a:t>ΤΟ ΚΕΝΟ.</a:t>
            </a:r>
            <a:endParaRPr lang="en-US" sz="2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ε) </a:t>
            </a:r>
            <a:r>
              <a:rPr lang="el-GR" sz="2400" b="1" dirty="0">
                <a:solidFill>
                  <a:schemeClr val="tx1"/>
                </a:solidFill>
                <a:latin typeface="Arial" pitchFamily="34" charset="0"/>
                <a:cs typeface="Arial" pitchFamily="34" charset="0"/>
              </a:rPr>
              <a:t>Η ΘΕΡΜΙΚΗ ΜΟΝΩΣΗ ΤΟΥ ΑΤΜΟΣΤΡΟΒΙΛΟΥ</a:t>
            </a:r>
            <a:r>
              <a:rPr lang="en-US" sz="2400" b="1" dirty="0">
                <a:solidFill>
                  <a:schemeClr val="tx1"/>
                </a:solidFill>
                <a:latin typeface="Arial" pitchFamily="34" charset="0"/>
                <a:cs typeface="Arial" pitchFamily="34" charset="0"/>
              </a:rPr>
              <a:t>.</a:t>
            </a:r>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rgbClr val="FFFF00"/>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wrap="square">
            <a:noAutofit/>
          </a:bodyPr>
          <a:lstStyle/>
          <a:p>
            <a:pPr algn="l"/>
            <a:r>
              <a:rPr lang="en-US" sz="100" b="1" dirty="0">
                <a:solidFill>
                  <a:schemeClr val="tx1"/>
                </a:solidFill>
                <a:latin typeface="Arial" pitchFamily="34" charset="0"/>
                <a:cs typeface="Arial" pitchFamily="34" charset="0"/>
              </a:rPr>
              <a:t>.</a:t>
            </a:r>
            <a:endParaRPr lang="el-GR" sz="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File:Rankine cycle layout.png">
            <a:hlinkClick r:id="rId3"/>
          </p:cNvPr>
          <p:cNvPicPr>
            <a:picLocks noChangeAspect="1" noChangeArrowheads="1"/>
          </p:cNvPicPr>
          <p:nvPr/>
        </p:nvPicPr>
        <p:blipFill>
          <a:blip r:embed="rId4" cstate="print"/>
          <a:srcRect/>
          <a:stretch>
            <a:fillRect/>
          </a:stretch>
        </p:blipFill>
        <p:spPr bwMode="auto">
          <a:xfrm>
            <a:off x="1043608" y="1412776"/>
            <a:ext cx="7620000" cy="4943476"/>
          </a:xfrm>
          <a:prstGeom prst="rect">
            <a:avLst/>
          </a:prstGeom>
          <a:noFill/>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wrap="square">
            <a:noAutofit/>
          </a:bodyPr>
          <a:lstStyle/>
          <a:p>
            <a:pPr algn="l"/>
            <a:r>
              <a:rPr lang="en-US" sz="100" b="1" dirty="0">
                <a:solidFill>
                  <a:schemeClr val="tx1"/>
                </a:solidFill>
                <a:latin typeface="Arial" pitchFamily="34" charset="0"/>
                <a:cs typeface="Arial" pitchFamily="34" charset="0"/>
              </a:rPr>
              <a:t>.</a:t>
            </a:r>
            <a:endParaRPr lang="el-GR" sz="1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pic>
        <p:nvPicPr>
          <p:cNvPr id="552962" name="Picture 2" descr="File:Rankine cycle with superheat.jpg">
            <a:hlinkClick r:id="rId3"/>
          </p:cNvPr>
          <p:cNvPicPr>
            <a:picLocks noChangeAspect="1" noChangeArrowheads="1"/>
          </p:cNvPicPr>
          <p:nvPr/>
        </p:nvPicPr>
        <p:blipFill>
          <a:blip r:embed="rId4" cstate="print"/>
          <a:srcRect/>
          <a:stretch>
            <a:fillRect/>
          </a:stretch>
        </p:blipFill>
        <p:spPr bwMode="auto">
          <a:xfrm>
            <a:off x="251520" y="1124744"/>
            <a:ext cx="4392488" cy="4941168"/>
          </a:xfrm>
          <a:prstGeom prst="rect">
            <a:avLst/>
          </a:prstGeom>
          <a:noFill/>
        </p:spPr>
      </p:pic>
      <p:pic>
        <p:nvPicPr>
          <p:cNvPr id="552964" name="Picture 4" descr="http://upload.wikimedia.org/wikipedia/commons/thumb/f/f5/Rankine_cycle_with_reheat.jpg/250px-Rankine_cycle_with_reheat.jpg">
            <a:hlinkClick r:id="rId5"/>
          </p:cNvPr>
          <p:cNvPicPr>
            <a:picLocks noChangeAspect="1" noChangeArrowheads="1"/>
          </p:cNvPicPr>
          <p:nvPr/>
        </p:nvPicPr>
        <p:blipFill>
          <a:blip r:embed="rId6" cstate="print"/>
          <a:srcRect/>
          <a:stretch>
            <a:fillRect/>
          </a:stretch>
        </p:blipFill>
        <p:spPr bwMode="auto">
          <a:xfrm>
            <a:off x="4716016" y="1124744"/>
            <a:ext cx="4176464" cy="4968552"/>
          </a:xfrm>
          <a:prstGeom prst="rect">
            <a:avLst/>
          </a:prstGeom>
          <a:noFill/>
        </p:spPr>
      </p:pic>
      <p:sp>
        <p:nvSpPr>
          <p:cNvPr id="7" name="Rectangle 6"/>
          <p:cNvSpPr/>
          <p:nvPr/>
        </p:nvSpPr>
        <p:spPr>
          <a:xfrm>
            <a:off x="1043608" y="6165304"/>
            <a:ext cx="2983253" cy="369332"/>
          </a:xfrm>
          <a:prstGeom prst="rect">
            <a:avLst/>
          </a:prstGeom>
        </p:spPr>
        <p:txBody>
          <a:bodyPr wrap="none">
            <a:spAutoFit/>
          </a:bodyPr>
          <a:lstStyle/>
          <a:p>
            <a:r>
              <a:rPr lang="en-US" b="1" dirty="0"/>
              <a:t>Rankine cycle with superheat</a:t>
            </a:r>
            <a:endParaRPr lang="el-GR" b="1" dirty="0"/>
          </a:p>
        </p:txBody>
      </p:sp>
      <p:sp>
        <p:nvSpPr>
          <p:cNvPr id="8" name="Rectangle 7"/>
          <p:cNvSpPr/>
          <p:nvPr/>
        </p:nvSpPr>
        <p:spPr>
          <a:xfrm>
            <a:off x="5652120" y="6165304"/>
            <a:ext cx="2642455" cy="369332"/>
          </a:xfrm>
          <a:prstGeom prst="rect">
            <a:avLst/>
          </a:prstGeom>
        </p:spPr>
        <p:txBody>
          <a:bodyPr wrap="none">
            <a:spAutoFit/>
          </a:bodyPr>
          <a:lstStyle/>
          <a:p>
            <a:r>
              <a:rPr lang="en-US" b="1" dirty="0"/>
              <a:t>Rankine cycle with reheat</a:t>
            </a:r>
            <a:endParaRPr lang="el-GR" b="1"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a:solidFill>
                  <a:srgbClr val="FF0000"/>
                </a:solidFill>
                <a:latin typeface="Arial" pitchFamily="34" charset="0"/>
                <a:cs typeface="Arial" pitchFamily="34" charset="0"/>
              </a:rPr>
              <a:t>α)</a:t>
            </a:r>
            <a:r>
              <a:rPr lang="el-GR" sz="2400" b="1" dirty="0">
                <a:solidFill>
                  <a:srgbClr val="FF0000"/>
                </a:solidFill>
                <a:latin typeface="Arial" pitchFamily="34" charset="0"/>
                <a:cs typeface="Arial" pitchFamily="34" charset="0"/>
              </a:rPr>
              <a:t> </a:t>
            </a:r>
            <a:r>
              <a:rPr lang="el-GR" sz="2000" b="1" u="sng" dirty="0">
                <a:solidFill>
                  <a:srgbClr val="FF0000"/>
                </a:solidFill>
                <a:latin typeface="Arial" pitchFamily="34" charset="0"/>
                <a:cs typeface="Arial" pitchFamily="34" charset="0"/>
              </a:rPr>
              <a:t>Η ΧΡΗΣΗ ΥΨΗΛΗΣ ΑΡΧΙΚΗΣ ΠΙΕΣΕΩΣ</a:t>
            </a:r>
            <a:endParaRPr lang="en-US" sz="2000" b="1" u="sng" dirty="0">
              <a:solidFill>
                <a:srgbClr val="FF0000"/>
              </a:solidFill>
              <a:latin typeface="Arial" pitchFamily="34" charset="0"/>
              <a:cs typeface="Arial" pitchFamily="34" charset="0"/>
            </a:endParaRPr>
          </a:p>
          <a:p>
            <a:pPr algn="l"/>
            <a:r>
              <a:rPr lang="el-GR" sz="2700" b="1" dirty="0">
                <a:solidFill>
                  <a:schemeClr val="tx1"/>
                </a:solidFill>
                <a:latin typeface="Arial" pitchFamily="34" charset="0"/>
                <a:cs typeface="Arial" pitchFamily="34" charset="0"/>
              </a:rPr>
              <a:t>Μ' ΑΥΤΗΝ ΕΠΙΤΥΓΧΑΝΕΤΑΙ ΥΨΗΛΟΤΕΡΟΣ ΒΑΘΜΟΣ ΕΚΤΟΝΩΣΕΩΣ ΤΟΥ ΑΤΜΟΥ ΚΑΙ ΥΨΗΛΟΤΕΡΟΣ ΒΑΘΜΟΣ ΑΠΟΔΟΣΕΩΣ. ΕΠΙΔΙΩΚΕΤΑΙ Η ΠΙΕΣΗ ΕΙΣΑΓΩΓΗΣ ΤΟΥ ΑΤΜΟΥ ΝΑ ΜΗ ΔΙΑΦΕΡΕΙ ΑΙΣΘΗΤΑ ΑΠΟ ΤΗΝ ΠΙΕΣΗ ΤΟΥ ΛΕΒΗΤΑ, ΩΣΤΕ ΝΑ ΜΗ ΔΗΜΙΟΥΡΓΕΙΤΑΙ ΣΤΡΑΓΓΑΛΙΣΜΟΣ, ΠΟΥ ΕΛΑΤΤΩΝΕΙ ΤΟ ΒΑΘΜΟ ΑΠΟΔΟΣΕΩΣ. ΣΕ ΕΜΠΟΡΙΚΑ ΠΛΟΙΑ ΜΕ ΣΤΡΟΒΙΛΟΥΣ ΜΕ ΑΝΑΘΕΡΜΑΝΣΗ ΧΡΗΣΙΜΟΠΟΙΟΥΝΤΑΙ ΣΗΜΕΡΑ ΠΙΕΣΕΙΣ ΕΙΣΑΓΩΓΗΣ ΜΕΧΡΙ ΚΑΙ 100 ΠΕΡΙΠΟΥ </a:t>
            </a:r>
            <a:r>
              <a:rPr lang="en-US" sz="2700" b="1" dirty="0">
                <a:solidFill>
                  <a:schemeClr val="tx1"/>
                </a:solidFill>
                <a:latin typeface="Arial" pitchFamily="34" charset="0"/>
                <a:cs typeface="Arial" pitchFamily="34" charset="0"/>
              </a:rPr>
              <a:t>bar</a:t>
            </a:r>
            <a:r>
              <a:rPr lang="el-GR" sz="2700" b="1" dirty="0">
                <a:solidFill>
                  <a:schemeClr val="tx1"/>
                </a:solidFill>
                <a:latin typeface="Arial" pitchFamily="34" charset="0"/>
                <a:cs typeface="Arial" pitchFamily="34" charset="0"/>
              </a:rPr>
              <a:t> ΚΑΙ ΘΕΡΜΟΚΡΑΣΙΕΣ ΥΠΕΡΘΕΡΜΟΥ ΜΕΧΡΙ 600°</a:t>
            </a:r>
            <a:r>
              <a:rPr lang="en-US" sz="2700" b="1" dirty="0">
                <a:solidFill>
                  <a:schemeClr val="tx1"/>
                </a:solidFill>
                <a:latin typeface="Arial" pitchFamily="34" charset="0"/>
                <a:cs typeface="Arial" pitchFamily="34" charset="0"/>
              </a:rPr>
              <a:t>C</a:t>
            </a:r>
            <a:r>
              <a:rPr lang="el-GR" sz="2700" b="1" dirty="0">
                <a:solidFill>
                  <a:schemeClr val="tx1"/>
                </a:solidFill>
                <a:latin typeface="Arial" pitchFamily="34" charset="0"/>
                <a:cs typeface="Arial" pitchFamily="34" charset="0"/>
              </a:rPr>
              <a:t>.</a:t>
            </a:r>
            <a:endParaRPr lang="en-US" sz="27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a:solidFill>
                  <a:srgbClr val="FF0000"/>
                </a:solidFill>
                <a:latin typeface="Arial" pitchFamily="34" charset="0"/>
                <a:cs typeface="Arial" pitchFamily="34" charset="0"/>
              </a:rPr>
              <a:t>β) </a:t>
            </a:r>
            <a:r>
              <a:rPr lang="el-GR" sz="1900" b="1" u="sng" dirty="0">
                <a:solidFill>
                  <a:srgbClr val="FF0000"/>
                </a:solidFill>
                <a:latin typeface="Arial" pitchFamily="34" charset="0"/>
                <a:cs typeface="Arial" pitchFamily="34" charset="0"/>
              </a:rPr>
              <a:t>Η ΧΡΗΣΗ ΥΠΕΡΘΕΡΜΟΥ ΑΤΜΟΥ ΚΑΙ Η ΑΝΑΘΕΡΜΑΝΣΗ ΤΟΥ</a:t>
            </a:r>
            <a:r>
              <a:rPr lang="en-US" sz="1900" b="1" u="sng" dirty="0">
                <a:solidFill>
                  <a:srgbClr val="FF0000"/>
                </a:solidFill>
                <a:latin typeface="Arial" pitchFamily="34" charset="0"/>
                <a:cs typeface="Arial" pitchFamily="34" charset="0"/>
              </a:rPr>
              <a:t> </a:t>
            </a:r>
            <a:r>
              <a:rPr lang="el-GR" sz="1900" b="1" u="sng" dirty="0">
                <a:solidFill>
                  <a:srgbClr val="FF0000"/>
                </a:solidFill>
                <a:latin typeface="Arial" pitchFamily="34" charset="0"/>
                <a:cs typeface="Arial" pitchFamily="34" charset="0"/>
              </a:rPr>
              <a:t>ΑΤΜΟΥ</a:t>
            </a:r>
            <a:endParaRPr lang="en-US" sz="1900" b="1" u="sng" dirty="0">
              <a:solidFill>
                <a:srgbClr val="FF0000"/>
              </a:solidFill>
              <a:latin typeface="Arial" pitchFamily="34" charset="0"/>
              <a:cs typeface="Arial" pitchFamily="34" charset="0"/>
            </a:endParaRPr>
          </a:p>
          <a:p>
            <a:pPr algn="l"/>
            <a:r>
              <a:rPr lang="el-GR" sz="2200" b="1" dirty="0">
                <a:solidFill>
                  <a:schemeClr val="tx1"/>
                </a:solidFill>
                <a:latin typeface="Arial" pitchFamily="34" charset="0"/>
                <a:cs typeface="Arial" pitchFamily="34" charset="0"/>
              </a:rPr>
              <a:t>Ο ΥΠΕΡΘΕΡΜΟΣ ΑΤΜΟΣ ΔΙΑΘΕΤΕΙ ΜΕΓΑΛΥΤΕΡΗ ΕΝΘΑΛΠΙΑ ΑΠΟ ΤΟΝ ΑΝΤΙΣΤΟΙΧΟ ΚΕΚΟΡΕΣΜΕΝΟ, ΕΧΕΙ ΔΗΛΑΔΗ ΤΗΝ ΕΦΕΔΡΙΚΗ </a:t>
            </a:r>
            <a:r>
              <a:rPr lang="el-GR" sz="2200" b="1" dirty="0">
                <a:solidFill>
                  <a:srgbClr val="FF0000"/>
                </a:solidFill>
                <a:latin typeface="Arial" pitchFamily="34" charset="0"/>
                <a:cs typeface="Arial" pitchFamily="34" charset="0"/>
              </a:rPr>
              <a:t>ΘΕΡΜΟΤΗΤΑ ΥΠΕΡΘΕΡΜΑΝΣΕΩΣ</a:t>
            </a:r>
            <a:r>
              <a:rPr lang="el-GR" sz="2200" b="1" dirty="0">
                <a:solidFill>
                  <a:schemeClr val="tx1"/>
                </a:solidFill>
                <a:latin typeface="Arial" pitchFamily="34" charset="0"/>
                <a:cs typeface="Arial" pitchFamily="34" charset="0"/>
              </a:rPr>
              <a:t>. ΜΕ ΑΥΤΗΝ ΑΠΟΔΙΔΕΙ ΜΕΓΑΛΥΤΕΡΟ ΕΡΓΟ ΚΑΙ ΑΥΞΑΝΕΙ ΣΥΝΕΠΩΣ ΤΟ ΒΑΘΜΟ ΑΠΟΔΟΣΕΩΣ ΤΟΥ ΣΤΡΟΒΙΛΟΥ, ΕΝΩ ΠΑΡΕΜΠΟΔΙΖΕΙ ΤΗΝ ΥΓΡΟΠΟΙΗΣΗ ΠΟΥ ΠΑΡΑΤΗΡΕΙΤΑΙ ΣΤΟΝ ΚΕΚΟΡΕΣΜΕΝΟ ΑΤΜΟ.</a:t>
            </a:r>
          </a:p>
          <a:p>
            <a:pPr algn="l"/>
            <a:r>
              <a:rPr lang="el-GR" sz="2200" b="1" dirty="0">
                <a:solidFill>
                  <a:schemeClr val="tx1"/>
                </a:solidFill>
                <a:latin typeface="Arial" pitchFamily="34" charset="0"/>
                <a:cs typeface="Arial" pitchFamily="34" charset="0"/>
              </a:rPr>
              <a:t>ΤΑ ΣΤΑΓΟΝΙΔΙΑ ΤΗΣ ΥΓΡΑΣΙΑΣ ΠΟΥ ΔΗΜΙΟΥΡΓΟΥΝΤΑΙ ΜΕ ΤΗΝ ΥΓΡΟΠΟΙΗΣΗ ΔΕΝ ΑΠΟΔΙΔΟΥΝ ΕΡΓΟ ΚΑΙ ΠΡΟΚΑΛΟΥΝ ΑΠΩΛΕΙΑ. ΕΠΙΣΗΣ ΠΡΟΣΚΡΟΥΟΥΝ ΣΤΑ ΠΤΕΡΥΓΙΑ ΚΥΡΙΩΣ ΤΩΝ ΤΕΛΕΥΤΑΙΩΝ ΒΑΘΜΙΔΩΝ ΤΟΥ ΣΤΡΟΒΙΛΟΥ ΚΑΙ ΠΡΟΚΑΛΟΥΝ ΤΗ ΜΗΧΑΝΙΚΗ ΔΙΑΒΡΩΣΗ ΤΟΥΣ (</a:t>
            </a:r>
            <a:r>
              <a:rPr lang="en-US" sz="2200" b="1" dirty="0" err="1">
                <a:solidFill>
                  <a:schemeClr val="tx1"/>
                </a:solidFill>
                <a:latin typeface="Arial" pitchFamily="34" charset="0"/>
                <a:cs typeface="Arial" pitchFamily="34" charset="0"/>
              </a:rPr>
              <a:t>errosion</a:t>
            </a:r>
            <a:r>
              <a:rPr lang="el-GR" sz="2200" b="1" dirty="0">
                <a:solidFill>
                  <a:schemeClr val="tx1"/>
                </a:solidFill>
                <a:latin typeface="Arial" pitchFamily="34" charset="0"/>
                <a:cs typeface="Arial" pitchFamily="34" charset="0"/>
              </a:rPr>
              <a:t>). ΓΙ' ΑΥΤΟ ΕΠΙΔΙΩΚΕΤΑΙ ΩΣΤΕ Η ΥΓΡΑΣΙΑ ΤΟΥ ΑΤΜΟΥ ΚΑΤΑ ΤΗΝ ΕΞΟΔΟ ΤΟΥ ΑΠΟ ΤΟ ΣΤΡΟΒΙΛΟ Χ.Π. ΝΑ ΜΗΝ ΥΠΕΡΒΑΙΝΕΙ ΤΟ ΠΟΣΟΣΤΟ ΤΩΝ 10-12%.</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fontScale="25000" lnSpcReduction="20000"/>
          </a:bodyPr>
          <a:lstStyle/>
          <a:p>
            <a:pPr>
              <a:lnSpc>
                <a:spcPct val="120000"/>
              </a:lnSpc>
              <a:spcBef>
                <a:spcPts val="600"/>
              </a:spcBef>
            </a:pPr>
            <a:r>
              <a:rPr lang="el-GR" sz="8000" b="1" u="sng" dirty="0">
                <a:solidFill>
                  <a:schemeClr val="tx1"/>
                </a:solidFill>
                <a:latin typeface="Arial Black" pitchFamily="34" charset="0"/>
              </a:rPr>
              <a:t>ΣΤΟΥΣ ΣΤΡΟΒΙΛΟΥΣ ΔΡΑΣΕΩΣ:</a:t>
            </a:r>
          </a:p>
          <a:p>
            <a:pPr lvl="0" algn="l">
              <a:lnSpc>
                <a:spcPct val="120000"/>
              </a:lnSpc>
              <a:spcBef>
                <a:spcPts val="600"/>
              </a:spcBef>
            </a:pPr>
            <a:r>
              <a:rPr lang="el-GR" sz="8000" b="1" dirty="0">
                <a:solidFill>
                  <a:schemeClr val="tx1"/>
                </a:solidFill>
                <a:latin typeface="Arial Black" pitchFamily="34" charset="0"/>
              </a:rPr>
              <a:t>ΜΕ ΔΙΑΔΟΧΙΚΗ ΕΚΜΕΤΑΛΛΕΥΣΗ ΤΗΣ ΤΑΧΥΤΗΤΑΣ ΕΞΟΔΟΥ ΤΟΥ ΑΤΜΟΥ ΣΕ ΠΕΡΙΣΣΟΤΕΡΕΣ ΑΠΟ ΜΙΑ ΣΕΙΡΕΣ ΚΙΝΗΤΩΝ ΠΤΕΡΥΓΙΩΝ, ΟΠΟΤΕ ΛΕΜΕ ΟΤΙ ΕΧΟΜΕ ΔΙΑΒΑΘΜΙΣΗ ΤΑΧΥΤ</a:t>
            </a:r>
            <a:r>
              <a:rPr lang="en-US" sz="8000" b="1" dirty="0">
                <a:solidFill>
                  <a:schemeClr val="tx1"/>
                </a:solidFill>
                <a:latin typeface="Arial Black" pitchFamily="34" charset="0"/>
              </a:rPr>
              <a:t>H</a:t>
            </a:r>
            <a:r>
              <a:rPr lang="el-GR" sz="8000" b="1" dirty="0">
                <a:solidFill>
                  <a:schemeClr val="tx1"/>
                </a:solidFill>
                <a:latin typeface="Arial Black" pitchFamily="34" charset="0"/>
              </a:rPr>
              <a:t>ΤΑΣ. ΣΤΗΝ ΠΕΡΙΠΤΩΣΗ ΑΥΤΗ, ΚΑΘΩΣ Ο ΑΤΜΟΣ ΔΙΕΡΧΕΤΑΙ ΔΙΑΔΟΧΙΚΑ ΑΠΟ ΤΙΣ ΚΙΝΗΤΕΣ ΠΤΕΡΥΓΩΣΕΙΣ, Η ΤΑΧΥΤΗΤΑ ΤΟΥ ΕΛΑΤΤΩΝΕΤΑΙ ΒΑΘΜΙΑΙΑ ΜΕΣΑ ΣΤΗΝ ΚΑΘΕ ΜΙΑ. ΕΤΣΙ Η ΣΧΕΣΗ ΜΕΤΑΞΥ ΤΑΧΥΤΗΤΑΣ ΑΤΜΟΥ ΚΑΙ ΤΑΧΥΤΗΤΑΣ ΠΕΡΙΣΤΡΟΦΗΣ ΤΗΣ ΠΤΕΡΥΓΩΣΕΩΣ ΕΙΝΑΙ ΠΟΛΥ ΧΑΜΗΛΟΤΕΡΗ ΑΠΟ ΕΚΕΙΝΗ ΠΟΥ ΘΑ ΥΠΗΡΧΕ ΑΝ ΕΚΜΕΤΑΛΛΕΥΟΜΑΣΤΑΝ ΟΛΗ ΤΗΝ ΤΑΧΥΤΗΤΑ ΣΕ ΜΙΑ ΜΟΝΟ ΠΤΕΡΥΓΩΣΗ, ΚΑΙ ΤΟ ΣΥΝΟΛΟ ΤΟΥ ΤΡΟΧΟΥ ΜΕ ΤΙΣ ΠΕΡΙΣΣΟΤΕΡΕΣ ΠΤΕΡΥΓΩΣΕΙΣ ΣΤΡΕΦΕΤΑΙ ΜΕ ΜΙΚΡΟΤΕΡΗ ΤΑΧΥΤΗΤΑ. Η ΜΕΘΟΔΟΣ ΑΥΤΗ ΕΦΑΡΜΟΖΕΤΑΙ ΣΤΟ ΣΤΡΟΒΙΛΟ Η </a:t>
            </a:r>
            <a:r>
              <a:rPr lang="el-GR" sz="8000" b="1" dirty="0">
                <a:solidFill>
                  <a:srgbClr val="FF0000"/>
                </a:solidFill>
                <a:latin typeface="Arial Black" pitchFamily="34" charset="0"/>
              </a:rPr>
              <a:t>ΤΡΟΧΟ </a:t>
            </a:r>
            <a:r>
              <a:rPr lang="en-US" sz="8000" b="1" dirty="0">
                <a:solidFill>
                  <a:srgbClr val="FF0000"/>
                </a:solidFill>
                <a:latin typeface="Arial Black" pitchFamily="34" charset="0"/>
              </a:rPr>
              <a:t>CURTIS</a:t>
            </a:r>
            <a:r>
              <a:rPr lang="el-GR" sz="8000" b="1" dirty="0">
                <a:solidFill>
                  <a:srgbClr val="FF0000"/>
                </a:solidFill>
                <a:latin typeface="Arial Black" pitchFamily="34" charset="0"/>
              </a:rPr>
              <a:t> </a:t>
            </a:r>
            <a:r>
              <a:rPr lang="el-GR" sz="8000" b="1" dirty="0">
                <a:solidFill>
                  <a:schemeClr val="tx1"/>
                </a:solidFill>
                <a:latin typeface="Arial Black" pitchFamily="34" charset="0"/>
              </a:rPr>
              <a:t>ΠΟΥ ΛΕΓΕΤΑΙ </a:t>
            </a:r>
            <a:r>
              <a:rPr lang="el-GR" sz="8000" b="1" dirty="0">
                <a:solidFill>
                  <a:srgbClr val="FF0000"/>
                </a:solidFill>
                <a:latin typeface="Arial Black" pitchFamily="34" charset="0"/>
              </a:rPr>
              <a:t>ΣΤΡΟΒΙΛΟΣ ΔΡΑΣΕΩΣ ΜΕ ΔΙΑΒΑΘΜΙΣΗ ΤΑΧΥΤΗΤΑΣ</a:t>
            </a:r>
            <a:r>
              <a:rPr lang="el-GR" sz="8000" b="1" dirty="0">
                <a:solidFill>
                  <a:schemeClr val="tx1"/>
                </a:solidFill>
                <a:latin typeface="Arial Black" pitchFamily="34" charset="0"/>
              </a:rPr>
              <a:t>. </a:t>
            </a:r>
          </a:p>
          <a:p>
            <a:pPr lvl="0" algn="l"/>
            <a:br>
              <a:rPr lang="el-GR" sz="2400" dirty="0"/>
            </a:br>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a:solidFill>
                  <a:srgbClr val="FF0000"/>
                </a:solidFill>
                <a:latin typeface="Arial" pitchFamily="34" charset="0"/>
                <a:cs typeface="Arial" pitchFamily="34" charset="0"/>
              </a:rPr>
              <a:t>β) </a:t>
            </a:r>
            <a:r>
              <a:rPr lang="el-GR" sz="1900" b="1" u="sng" dirty="0">
                <a:solidFill>
                  <a:srgbClr val="FF0000"/>
                </a:solidFill>
                <a:latin typeface="Arial" pitchFamily="34" charset="0"/>
                <a:cs typeface="Arial" pitchFamily="34" charset="0"/>
              </a:rPr>
              <a:t>Η ΧΡΗΣΗ ΥΠΕΡΘΕΡΜΟΥ ΑΤΜΟΥ ΚΑΙ Η ΑΝΑΘΕΡΜΑΝΣΗ ΤΟΥ</a:t>
            </a:r>
            <a:r>
              <a:rPr lang="en-US" sz="1900" b="1" u="sng" dirty="0">
                <a:solidFill>
                  <a:srgbClr val="FF0000"/>
                </a:solidFill>
                <a:latin typeface="Arial" pitchFamily="34" charset="0"/>
                <a:cs typeface="Arial" pitchFamily="34" charset="0"/>
              </a:rPr>
              <a:t> </a:t>
            </a:r>
            <a:r>
              <a:rPr lang="el-GR" sz="1900" b="1" u="sng" dirty="0">
                <a:solidFill>
                  <a:srgbClr val="FF0000"/>
                </a:solidFill>
                <a:latin typeface="Arial" pitchFamily="34" charset="0"/>
                <a:cs typeface="Arial" pitchFamily="34" charset="0"/>
              </a:rPr>
              <a:t>ΑΤΜΟΥ</a:t>
            </a:r>
            <a:endParaRPr lang="en-US" sz="1900" b="1" u="sng" dirty="0">
              <a:solidFill>
                <a:srgbClr val="FF0000"/>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ΕΠΙ ΠΛΕΟΝ Ο ΥΠΕΡΘΕΡΜΟΣ ΑΤΜΟΣ ΠΑΡΟΥΣΙΑΖΕΙ ΜΙΚΡΟΤΕΡΗ ΤΡΙΒΗ ΑΠΟ ΤΟΝ ΚΕΚΟΡΕΣΜΕΝΟ ΚΑΙ ΣΥΝΕΠΩΣ ΚΑΙ ΜΙΚΡΟΤΕΡΗ ΑΠΩΛΕΙΑ. ΤΟ ΚΕΡΔΟΣ ΑΠΟ ΤΗ ΧΡΗΣΗ ΥΠΕΡΘΕΡΜΟΥ ΥΠΟΛΟΓΙΖΕΤΑΙ ΠΕΡΙΠΟΥ ΣΕ 1% ΣΤΗΝ ΚΑΤΑΝΑΛΩΣΗ ΓΙΑ ΚΑΘΕ 5°</a:t>
            </a:r>
            <a:r>
              <a:rPr lang="en-US" sz="2400" b="1" dirty="0">
                <a:solidFill>
                  <a:schemeClr val="tx1"/>
                </a:solidFill>
                <a:latin typeface="Arial" pitchFamily="34" charset="0"/>
                <a:cs typeface="Arial" pitchFamily="34" charset="0"/>
              </a:rPr>
              <a:t>C</a:t>
            </a:r>
            <a:r>
              <a:rPr lang="el-GR" sz="2400" b="1" dirty="0">
                <a:solidFill>
                  <a:schemeClr val="tx1"/>
                </a:solidFill>
                <a:latin typeface="Arial" pitchFamily="34" charset="0"/>
                <a:cs typeface="Arial" pitchFamily="34" charset="0"/>
              </a:rPr>
              <a:t>-7°</a:t>
            </a:r>
            <a:r>
              <a:rPr lang="en-US" sz="2400" b="1" dirty="0">
                <a:solidFill>
                  <a:schemeClr val="tx1"/>
                </a:solidFill>
                <a:latin typeface="Arial" pitchFamily="34" charset="0"/>
                <a:cs typeface="Arial" pitchFamily="34" charset="0"/>
              </a:rPr>
              <a:t>C</a:t>
            </a:r>
            <a:r>
              <a:rPr lang="el-GR" sz="2400" b="1" dirty="0">
                <a:solidFill>
                  <a:schemeClr val="tx1"/>
                </a:solidFill>
                <a:latin typeface="Arial" pitchFamily="34" charset="0"/>
                <a:cs typeface="Arial" pitchFamily="34" charset="0"/>
              </a:rPr>
              <a:t> ΑΥΞΗΣΗ ΤΗΣ ΥΠΕΡΘΕΡΜΑΝΣΕΩΣ, Η  ΑΥΞΗΣΗ ΤΗΣ ΚΑΤΑΝΑΛΩΣΕΩΣ ΣΕ 1,2% ΓΙΑ ΠΟΣΟΣΤΟ 1% ΑΥΞΗΣΕΩΣ ΤΗΣ ΥΓΡΑΣΙΑΣ.</a:t>
            </a:r>
          </a:p>
          <a:p>
            <a:pPr algn="l"/>
            <a:r>
              <a:rPr lang="el-GR" sz="2400" b="1" dirty="0">
                <a:solidFill>
                  <a:schemeClr val="tx1"/>
                </a:solidFill>
                <a:latin typeface="Arial" pitchFamily="34" charset="0"/>
                <a:cs typeface="Arial" pitchFamily="34" charset="0"/>
              </a:rPr>
              <a:t>ΕΙΝΑΙ ΦΑΝΕΡΟ ΟΤΙ ΑΝΑΛΟΓΑ ΕΥΝΟ</a:t>
            </a:r>
            <a:r>
              <a:rPr lang="en-US" sz="2400" b="1" dirty="0">
                <a:solidFill>
                  <a:schemeClr val="tx1"/>
                </a:solidFill>
                <a:latin typeface="Arial" pitchFamily="34" charset="0"/>
                <a:cs typeface="Arial" pitchFamily="34" charset="0"/>
              </a:rPr>
              <a:t>I</a:t>
            </a:r>
            <a:r>
              <a:rPr lang="el-GR" sz="2400" b="1" dirty="0">
                <a:solidFill>
                  <a:schemeClr val="tx1"/>
                </a:solidFill>
                <a:latin typeface="Arial" pitchFamily="34" charset="0"/>
                <a:cs typeface="Arial" pitchFamily="34" charset="0"/>
              </a:rPr>
              <a:t>ΚΑ ΑΠΟΤΕΛΕΣΜΑΤΑ ΕΠΙΤΥΓΧΑΝΟΝΤΑΙ ΚΑΙ ΜΕ ΤΗ ΧΡΗΣΗ ΤΗΣ ΕΝΔΙΑΜΕΣΗΣ ΑΝΑΘΕΡΜΑΝΣΕΩΣ ΤΟΥ ΑΤΜΟΥ, ΠΟΥ ΕΦΑΡΜΟΖΕΤΑΙ ΣΤΙΣ ΣΥΓΧΡΟΝΕΣ ΕΓΚΑΤΑΣΤΑΣΕΙΣ.</a:t>
            </a:r>
            <a:endParaRPr lang="en-US"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rgbClr val="FF0000"/>
                </a:solidFill>
                <a:latin typeface="Arial" pitchFamily="34" charset="0"/>
                <a:cs typeface="Arial" pitchFamily="34" charset="0"/>
              </a:rPr>
              <a:t>γ) </a:t>
            </a:r>
            <a:r>
              <a:rPr lang="el-GR" sz="2400" b="1" u="sng" dirty="0">
                <a:solidFill>
                  <a:srgbClr val="FF0000"/>
                </a:solidFill>
                <a:latin typeface="Arial" pitchFamily="34" charset="0"/>
                <a:cs typeface="Arial" pitchFamily="34" charset="0"/>
              </a:rPr>
              <a:t>Η ΑΠΟΜΑΣΤΕΥΣΗ</a:t>
            </a:r>
            <a:endParaRPr lang="en-US" sz="2400" b="1" u="sng" dirty="0">
              <a:solidFill>
                <a:srgbClr val="FF0000"/>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ΜΕ ΤΗΝ ΕΦΑΡΜΟΓΗ ΤΗΣ ΕΠΙΤΥΓΧΑΝΟΜΕ: </a:t>
            </a:r>
            <a:endParaRPr lang="en-US" sz="24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ΒΕΛΤΙΩΣΗ ΤΟΥ ΓΕΝΙΚΟΥ ΒΑΘΜΟΥ ΑΠΟΔΟΣΕΩΣ ΤΗΣ ΕΓΚΑΤΑΣΤΑΣΕΩΣ, ΔΗΛΑΔΗ ΟΙΚΟΝΟΜΙΑ ΑΤΜΟΥ ΚΑΙ ΚΑΥΣΙΜΟΥ ΚΑΙ ΠΕΡΙΟΡΙΣΜΟ ΤΗΣ ΠΟΣΟΤΗΤΑΣ ΥΓΡΑΣΙΑΣ ΤΩΝ ΤΕΛΕΥΤΑΙΩΝ ΒΑΘΜΙΔΩΝ.</a:t>
            </a:r>
          </a:p>
          <a:p>
            <a:pPr algn="l"/>
            <a:br>
              <a:rPr lang="el-GR" sz="2400" b="1" dirty="0">
                <a:solidFill>
                  <a:schemeClr val="tx1"/>
                </a:solidFill>
                <a:latin typeface="Arial" pitchFamily="34" charset="0"/>
                <a:cs typeface="Arial" pitchFamily="34" charset="0"/>
              </a:rPr>
            </a:br>
            <a:r>
              <a:rPr lang="el-GR" sz="2400" b="1" dirty="0">
                <a:solidFill>
                  <a:schemeClr val="tx1"/>
                </a:solidFill>
                <a:latin typeface="Arial" pitchFamily="34" charset="0"/>
                <a:cs typeface="Arial" pitchFamily="34" charset="0"/>
              </a:rPr>
              <a:t>ΣΥΝΗΘΕΣΤΕΡΑ ΕΦΑΡΜΟΖΕΤΑΙ ΜΕ ΤΗ ΜΟΡΦΗ ΤΗΣ ΠΟΛΥΣΤΑΔΙΑΚΗΣ ΠΡΟΘΕΡΜΑΝΣΕΩΣ ΤΟΥ ΝΕΡΟΥ.</a:t>
            </a:r>
          </a:p>
          <a:p>
            <a:pPr algn="l"/>
            <a:r>
              <a:rPr lang="el-GR" sz="2400" b="1" dirty="0">
                <a:solidFill>
                  <a:schemeClr val="tx1"/>
                </a:solidFill>
                <a:latin typeface="Arial" pitchFamily="34" charset="0"/>
                <a:cs typeface="Arial" pitchFamily="34" charset="0"/>
              </a:rPr>
              <a:t>Η ΟΙΚΟΝΟΜΙΑ ΣΤΗ ΣΥΝΟΛΙΚΗ ΚΑΤΑΝΑΛΩΣΗ ΤΗΣ ΕΓΚΑΤΑΣΤΑΣΕΩΣ ΚΥΜΑΙΝΕΤΑΙ ΚΑΤΑ ΜΕΣΟ ΟΡΟ 5% ΜΕ ΧΡΗΣΙΜΟΠΟΙΗΣΗ 2 ΠΡΟΘΕΡΜΑΝΤΗΡΩΝ ΚΑΙ 6% ΜΕ 3.</a:t>
            </a:r>
          </a:p>
          <a:p>
            <a:pPr algn="l"/>
            <a:endParaRPr lang="en-US"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rgbClr val="FF0000"/>
                </a:solidFill>
                <a:latin typeface="Arial" pitchFamily="34" charset="0"/>
                <a:cs typeface="Arial" pitchFamily="34" charset="0"/>
              </a:rPr>
              <a:t>δ) </a:t>
            </a:r>
            <a:r>
              <a:rPr lang="el-GR" sz="2400" b="1" u="sng" dirty="0">
                <a:solidFill>
                  <a:srgbClr val="FF0000"/>
                </a:solidFill>
                <a:latin typeface="Arial" pitchFamily="34" charset="0"/>
                <a:cs typeface="Arial" pitchFamily="34" charset="0"/>
              </a:rPr>
              <a:t>ΤΟ ΚΕΝΟ</a:t>
            </a:r>
          </a:p>
          <a:p>
            <a:pPr algn="l"/>
            <a:r>
              <a:rPr lang="el-GR" sz="2400" b="1" dirty="0">
                <a:solidFill>
                  <a:schemeClr val="tx1"/>
                </a:solidFill>
                <a:latin typeface="Arial" pitchFamily="34" charset="0"/>
                <a:cs typeface="Arial" pitchFamily="34" charset="0"/>
              </a:rPr>
              <a:t>ΣΤΟ ΣΤΡΟΒΙΛΟ ΤΟ ΚΕΝΟ ΣΥΜΒΑΛΛΕΙ ΣΗΜΑΝΤΙΚΟΤΑΤΑ ΣΤΟ ΒΑΘΜΟ ΑΠΟΔΟΣΕΩΣ ΤΟΥ, ΦΘΑΝΕΙ ΜΕΧΡΙ ΚΑΙ 99,5%, ΔΗΛΑΔΗ ΠΕΡΙΠΟΥ ΣΤΟ ΤΕΛΕΙΟ ΚΕΝΟ. </a:t>
            </a:r>
          </a:p>
          <a:p>
            <a:pPr algn="l"/>
            <a:r>
              <a:rPr lang="el-GR" sz="2400" b="1" dirty="0">
                <a:solidFill>
                  <a:schemeClr val="tx1"/>
                </a:solidFill>
                <a:latin typeface="Arial" pitchFamily="34" charset="0"/>
                <a:cs typeface="Arial" pitchFamily="34" charset="0"/>
              </a:rPr>
              <a:t>Η ΧΡΗΣΙΜΟΠΟΙΗΣΗ ΤΟΥ ΕΙΝΑΙ ΕΥΧΕΡΗΣ ΜΕ ΤΗΝ ΠΡΟΣΘΗΚΗ ΕΝΟΣ ΑΡΙΘΜΟΥ ΕΚΤΟΝΩΤΙΚΩΝ ΒΑΘΜΙΔΩΝ ΣΤΗ Χ.Π., ΟΠΟΤΕ ΑΥΞΑΝΕΙ Ο ΒΑΘΜΟΣ ΕΚΤΟΝΩΣΕΩΣ ΤΟΥ ΑΤΜΟΥ ΚΑΙ ΜΑΖΙ Μ' ΑΥΤΟΝ ΚΑΙ Ο ΒΑΘΜΟΣ ΑΠΟΔΟΣΕΩΣ ΤΟΥ ΣΤΡΟΒΙΛΟΥ.</a:t>
            </a:r>
          </a:p>
          <a:p>
            <a:pPr algn="l"/>
            <a:r>
              <a:rPr lang="el-GR" sz="2400" b="1" dirty="0">
                <a:solidFill>
                  <a:schemeClr val="tx1"/>
                </a:solidFill>
                <a:latin typeface="Arial" pitchFamily="34" charset="0"/>
                <a:cs typeface="Arial" pitchFamily="34" charset="0"/>
              </a:rPr>
              <a:t>ΥΠΟΛΟΓΙΖΕΤΑΙ ΟΤΙ ΑΥΞΗΣΗ ΤΟΥ ΚΕΝΟΥ ΚΑΤΑ 1% (ΜΕΤΑΞΥ ΤΩΝ ΟΡΙΩΝ 91-99%) ΕΛΑΤΤΩΝΕΙ ΑΝΤΙΣΤΟΙΧΑ ΤΗΝ ΚΑΤΑΝΑΛΩΣΗ ΚΑΤΑ 1% ΠΕΡΙΠΟΥ.</a:t>
            </a:r>
          </a:p>
          <a:p>
            <a:pPr algn="l"/>
            <a:endParaRPr lang="en-US" sz="2400" b="1" dirty="0">
              <a:solidFill>
                <a:srgbClr val="FF0000"/>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rgbClr val="FF0000"/>
                </a:solidFill>
                <a:latin typeface="Arial" pitchFamily="34" charset="0"/>
                <a:cs typeface="Arial" pitchFamily="34" charset="0"/>
              </a:rPr>
              <a:t>ε) </a:t>
            </a:r>
            <a:r>
              <a:rPr lang="el-GR" sz="2400" b="1" u="sng" dirty="0">
                <a:solidFill>
                  <a:srgbClr val="FF0000"/>
                </a:solidFill>
                <a:latin typeface="Arial" pitchFamily="34" charset="0"/>
                <a:cs typeface="Arial" pitchFamily="34" charset="0"/>
              </a:rPr>
              <a:t>Η ΘΕΡΜΙΚΗ ΜΟΝΩΣΗ ΤΟΥ ΑΤΜΟΣΤΡΟΒΙΛΟΥ</a:t>
            </a:r>
          </a:p>
          <a:p>
            <a:pPr algn="l"/>
            <a:r>
              <a:rPr lang="el-GR" sz="2400" b="1" dirty="0">
                <a:solidFill>
                  <a:schemeClr val="tx1"/>
                </a:solidFill>
                <a:latin typeface="Arial" pitchFamily="34" charset="0"/>
                <a:cs typeface="Arial" pitchFamily="34" charset="0"/>
              </a:rPr>
              <a:t>ΠΕΡΙΟΡΙΖΕΙ ΤΙΣ ΑΠΩΛΕΙΕΣ ΑΚΤΙΝΟΒΟΛΙΑΣ ΤΗΣ ΘΕΡΜΟΤΗΤΑΣ ΤΟΥ ΣΤΡΟΒΙΛΟΥ ΑΠΟ ΤΟ ΕΣΩΤΕΡΙΚΟ ΤΟΥ ΠΡΟΣ ΤΟ ΠΕΡΙΒΑΛΛΟΝ.</a:t>
            </a:r>
          </a:p>
          <a:p>
            <a:pPr algn="l"/>
            <a:r>
              <a:rPr lang="el-GR" sz="2400" b="1" dirty="0">
                <a:solidFill>
                  <a:schemeClr val="tx1"/>
                </a:solidFill>
                <a:latin typeface="Arial" pitchFamily="34" charset="0"/>
                <a:cs typeface="Arial" pitchFamily="34" charset="0"/>
              </a:rPr>
              <a:t>ΟΙ ΣΥΝΗΘΕΙΣ ΘΕΡΜΙΚΕΣ ΜΟΝΩΣΕΙΣ ΑΠΟΤΕΛΟΥΝΤΑΙ ΑΠΟ ΚΑΤΑΛΛΗΛΑ ΚΟΜΜΑΤΙΑ ΑΜΙΑΝΤΟΥ η ΥΑΛΟΒΑΜΒΑΚΑ ΣΥΣΚΕΥΑΣΜΕΝΑ ΣΕ ΣΑΚΙΔΙΑ (ΜΑΞΙΛΑΡΙΑ), ΜΕ ΤΑ ΟΠΟΙΑ ΠΕΡΙΤΥΛΙΓΕΤΑΙ ΤΟ ΚΕΛΥΦΟΣ.</a:t>
            </a:r>
          </a:p>
          <a:p>
            <a:pPr algn="l"/>
            <a:r>
              <a:rPr lang="el-GR" sz="2400" b="1" dirty="0">
                <a:solidFill>
                  <a:schemeClr val="tx1"/>
                </a:solidFill>
                <a:latin typeface="Arial" pitchFamily="34" charset="0"/>
                <a:cs typeface="Arial" pitchFamily="34" charset="0"/>
              </a:rPr>
              <a:t>ΣΕ ΑΛΛΕΣ ΠΕΡΙΠΤΩΣΕΙΣ ΤΟ ΚΕΛΥΦΟΣ ΕΠΙΧΡΙΕΤΑΙ ΑΠΟ ΠΟΛΤΟ ΜΙΓΜΑΤΟΣ ΑΜΙΑΝΤΟΥ ΚΑΙ ΓΥΨΟΥ. ΕΠΑΝΩ ΑΠΟ ΤΗ ΘΕΡΜΙΚΗ ΑΥΤΗ ΜΟΝΩΣΗ ΤΟΠΟΘΕΤΟΥΝΤΑΙ ΣΥΝΗΘΩΣ ΣΤΙΛΠΝΑ ΕΛΑΣΜΑΤΑ η ΞΥΛΙΝΕΣ ΠΗΧΕΙΣ ΓΙΑ ΤΗ ΣΥΓΚΡΑΤΗΣΗ ΤΗΣ ΜΟΝΩΣΕΩΣ ΚΑΙ ΚΑΛΗ ΕΜΦΑΝΙΣΗ.</a:t>
            </a: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rgbClr val="FF0000"/>
                </a:solidFill>
                <a:latin typeface="Arial" pitchFamily="34" charset="0"/>
                <a:cs typeface="Arial" pitchFamily="34" charset="0"/>
              </a:rPr>
              <a:t>ε) </a:t>
            </a:r>
            <a:r>
              <a:rPr lang="el-GR" sz="2400" b="1" u="sng" dirty="0">
                <a:solidFill>
                  <a:srgbClr val="FF0000"/>
                </a:solidFill>
                <a:latin typeface="Arial" pitchFamily="34" charset="0"/>
                <a:cs typeface="Arial" pitchFamily="34" charset="0"/>
              </a:rPr>
              <a:t>Η ΘΕΡΜΙΚΗ ΜΟΝΩΣΗ ΤΟΥ ΑΤΜΟΣΤΡΟΒΙΛΟΥ</a:t>
            </a:r>
          </a:p>
          <a:p>
            <a:pPr algn="l"/>
            <a:r>
              <a:rPr lang="el-GR" sz="2400" b="1" dirty="0">
                <a:solidFill>
                  <a:schemeClr val="tx1"/>
                </a:solidFill>
                <a:latin typeface="Arial" pitchFamily="34" charset="0"/>
                <a:cs typeface="Arial" pitchFamily="34" charset="0"/>
              </a:rPr>
              <a:t>ΟΙ ΘΕΡΜΙΚΕΣ ΜΟΝΩΣΕΙΣ ΣΥΝΤΕΛΟΥΝ ΕΠΙΣΗΣ ΚΑΙ ΣΕ:</a:t>
            </a:r>
          </a:p>
          <a:p>
            <a:pPr marL="914400" lvl="1" indent="-457200" algn="l">
              <a:buClr>
                <a:srgbClr val="FF0000"/>
              </a:buClr>
              <a:buFont typeface="+mj-lt"/>
              <a:buAutoNum type="arabicParenR"/>
            </a:pPr>
            <a:r>
              <a:rPr lang="el-GR" sz="2400" b="1" dirty="0">
                <a:solidFill>
                  <a:schemeClr val="tx1"/>
                </a:solidFill>
                <a:latin typeface="Arial" pitchFamily="34" charset="0"/>
                <a:cs typeface="Arial" pitchFamily="34" charset="0"/>
              </a:rPr>
              <a:t>ΕΛΑΤΤΩΣΗ ΤΗΣ ΥΓΡΟΠΟΙΗΣΕΩΣ ΜΕΣΑ ΣΤΟ ΣΤΡΟΒΙΛΟ, ΙΔΙΩΣ ΣΤΗΝ ΠΕΡΙΟΧΗ ΤΩΝ ΤΕΛΕΥΤΑΙΩΝ ΒΑΘΜΙΔΩΝ.</a:t>
            </a:r>
          </a:p>
          <a:p>
            <a:pPr marL="914400" lvl="1" indent="-457200" algn="l">
              <a:buClr>
                <a:srgbClr val="FF0000"/>
              </a:buClr>
              <a:buFont typeface="+mj-lt"/>
              <a:buAutoNum type="arabicParenR"/>
            </a:pPr>
            <a:r>
              <a:rPr lang="el-GR" sz="2400" b="1" dirty="0">
                <a:solidFill>
                  <a:schemeClr val="tx1"/>
                </a:solidFill>
                <a:latin typeface="Arial" pitchFamily="34" charset="0"/>
                <a:cs typeface="Arial" pitchFamily="34" charset="0"/>
              </a:rPr>
              <a:t>ΠΡΟΣΤΑΣΙΑ ΤΟΥ ΠΡΟΣΩΠΙΚΟΥ ΑΠΟ ΕΓΚΑΥΜΑΤΑ ΛΟΓΩ ΤΥΧΑΙΑΣ ΕΠΑΦΗΣ ΤΟΥΣ ΜΕ ΤΟ ΥΨΗΛΗΣ ΘΕΡΜΟΚΡΑΣΙΑΣ ΚΕΛΥΦΟΣ.</a:t>
            </a:r>
          </a:p>
          <a:p>
            <a:pPr marL="914400" lvl="1" indent="-457200" algn="l">
              <a:buClr>
                <a:srgbClr val="FF0000"/>
              </a:buClr>
              <a:buFont typeface="+mj-lt"/>
              <a:buAutoNum type="arabicParenR"/>
            </a:pPr>
            <a:r>
              <a:rPr lang="el-GR" sz="2400" b="1" dirty="0">
                <a:solidFill>
                  <a:schemeClr val="tx1"/>
                </a:solidFill>
                <a:latin typeface="Arial" pitchFamily="34" charset="0"/>
                <a:cs typeface="Arial" pitchFamily="34" charset="0"/>
              </a:rPr>
              <a:t>ΔΙΑΤΗΡΗΣΗ ΧΑΜΗΛΗΣ ΘΕΡΜΟΚΡΑΣΙΑΣ ΜΕΣΑ ΣΤΟ ΜΗΧΑΝΟΣΤΑΣΙΟ ΚΑΙ ΣΥΝΕΠΩΣ ΒΕΛΤΙΩΣΗ ΤΩΝ ΣΥΝΘΗΚΩΝ ΕΚΤΕΛΕΣΕΩΣ ΥΠΗΡΕΣΙΑΣ ΤΟΥ ΠΡΟΣΩΠΙΚΟΥ.</a:t>
            </a: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1800" b="1" u="sng" dirty="0">
                <a:solidFill>
                  <a:schemeClr val="bg1"/>
                </a:solidFill>
                <a:latin typeface="Arial" pitchFamily="34" charset="0"/>
                <a:cs typeface="Arial" pitchFamily="34" charset="0"/>
              </a:rPr>
              <a:t>ΣΤΟΙΧΕΙΑ ΠΟΥ ΕΠΗΡΕΑΖΟΥΝ ΤΗΝ ΚΑΤΑΝΑΛΩΣΗ ΤΟΥ ΑΤΜΟΥ ΣΤΟΥΣ ΣΤΡΟΒΙΛΟΥΣ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endParaRPr lang="en-US" sz="2400" b="1" dirty="0">
              <a:solidFill>
                <a:schemeClr val="tx1"/>
              </a:solidFill>
            </a:endParaRPr>
          </a:p>
          <a:p>
            <a:pPr algn="l"/>
            <a:r>
              <a:rPr lang="el-GR" sz="2400" b="1" dirty="0">
                <a:solidFill>
                  <a:schemeClr val="tx1"/>
                </a:solidFill>
              </a:rPr>
              <a:t>ΑΤΜΟΣΤΡΟΒΙΛΟ ΕΝΟΣ ΠΛΟΙΟΥ, ΙΣΧΥΟΣ  40000 </a:t>
            </a:r>
            <a:r>
              <a:rPr lang="en-US" sz="2400" b="1" dirty="0">
                <a:solidFill>
                  <a:schemeClr val="tx1"/>
                </a:solidFill>
              </a:rPr>
              <a:t>kW </a:t>
            </a:r>
            <a:r>
              <a:rPr lang="el-GR" sz="2400" b="1" dirty="0">
                <a:solidFill>
                  <a:schemeClr val="tx1"/>
                </a:solidFill>
              </a:rPr>
              <a:t>ΣΤΟΝ ΑΞΟΝΑ, ΤΡΟΦΟΔΟΤΕΙΤΑΙ ΑΠΟ ΥΠΕΡΘΕΡΜΟ ΑΤΜΟ ΠΙΕΣΕΩΣ 60 </a:t>
            </a:r>
            <a:r>
              <a:rPr lang="en-US" sz="2400" b="1" dirty="0">
                <a:solidFill>
                  <a:schemeClr val="tx1"/>
                </a:solidFill>
              </a:rPr>
              <a:t>bar</a:t>
            </a:r>
            <a:r>
              <a:rPr lang="el-GR" sz="2400" b="1" dirty="0">
                <a:solidFill>
                  <a:schemeClr val="tx1"/>
                </a:solidFill>
              </a:rPr>
              <a:t> ΚΑΙ ΘΕΡΜΟΚΡΑΣΙΑΣ 500°</a:t>
            </a:r>
            <a:r>
              <a:rPr lang="en-US" sz="2400" b="1" dirty="0">
                <a:solidFill>
                  <a:schemeClr val="tx1"/>
                </a:solidFill>
              </a:rPr>
              <a:t>C</a:t>
            </a:r>
            <a:r>
              <a:rPr lang="el-GR" sz="2400" b="1" dirty="0">
                <a:solidFill>
                  <a:schemeClr val="tx1"/>
                </a:solidFill>
              </a:rPr>
              <a:t>. Η ΠΙΕΣΗ ΣΤΟ ΨΥΓΕΙΟ ΕΙΝΑΙ 0,05 </a:t>
            </a:r>
            <a:r>
              <a:rPr lang="en-US" sz="2400" b="1" dirty="0">
                <a:solidFill>
                  <a:schemeClr val="tx1"/>
                </a:solidFill>
              </a:rPr>
              <a:t>bar</a:t>
            </a:r>
            <a:r>
              <a:rPr lang="el-GR" sz="2400" b="1" dirty="0">
                <a:solidFill>
                  <a:schemeClr val="tx1"/>
                </a:solidFill>
              </a:rPr>
              <a:t> ΚΑΙ ΘΕΡΜΟΚΡΑΣΙΑ 32,9°</a:t>
            </a:r>
            <a:r>
              <a:rPr lang="en-US" sz="2400" b="1" dirty="0">
                <a:solidFill>
                  <a:schemeClr val="tx1"/>
                </a:solidFill>
              </a:rPr>
              <a:t>C</a:t>
            </a:r>
            <a:r>
              <a:rPr lang="el-GR" sz="2400" b="1" dirty="0">
                <a:solidFill>
                  <a:schemeClr val="tx1"/>
                </a:solidFill>
              </a:rPr>
              <a:t>. ΖΗΤΕΙΤΑΙ ΝΑ ΒΡΕΘΕΙ: </a:t>
            </a:r>
            <a:endParaRPr lang="en-US" sz="2400" b="1" dirty="0">
              <a:solidFill>
                <a:schemeClr val="tx1"/>
              </a:solidFill>
            </a:endParaRPr>
          </a:p>
          <a:p>
            <a:pPr algn="l"/>
            <a:r>
              <a:rPr lang="el-GR" sz="2400" b="1" dirty="0">
                <a:solidFill>
                  <a:srgbClr val="FF0000"/>
                </a:solidFill>
              </a:rPr>
              <a:t>α) </a:t>
            </a:r>
            <a:r>
              <a:rPr lang="el-GR" sz="2400" b="1" dirty="0">
                <a:solidFill>
                  <a:schemeClr val="tx1"/>
                </a:solidFill>
              </a:rPr>
              <a:t>Η ΚΑΤΑΝΑΛΩΣΗ ΤΗΣ ΣΤΡΟΒΙΛΟΥ ΣΕ ΑΤΜΟ ΑΝΑ ΩΡΑ. </a:t>
            </a:r>
            <a:endParaRPr lang="en-US" sz="2400" b="1" dirty="0">
              <a:solidFill>
                <a:schemeClr val="tx1"/>
              </a:solidFill>
            </a:endParaRPr>
          </a:p>
          <a:p>
            <a:pPr algn="l"/>
            <a:r>
              <a:rPr lang="el-GR" sz="2400" b="1" dirty="0">
                <a:solidFill>
                  <a:srgbClr val="FF0000"/>
                </a:solidFill>
              </a:rPr>
              <a:t>β) </a:t>
            </a:r>
            <a:r>
              <a:rPr lang="el-GR" sz="2400" b="1" dirty="0">
                <a:solidFill>
                  <a:schemeClr val="tx1"/>
                </a:solidFill>
              </a:rPr>
              <a:t>Η ΠΡΑΓΜΑΤΙΚΗ ΕΙΔΙΚΗ ΚΑΤΑΝΑΛΩΣΗ ΤΟΥ ΣΤΡΟΒΙΛΟΥ  ΣΕ ΑΤΜΟ</a:t>
            </a:r>
            <a:endParaRPr lang="en-US" sz="2400" b="1" dirty="0">
              <a:solidFill>
                <a:schemeClr val="tx1"/>
              </a:solidFill>
            </a:endParaRPr>
          </a:p>
          <a:p>
            <a:pPr algn="l"/>
            <a:r>
              <a:rPr lang="en-US" sz="2400" b="1" dirty="0">
                <a:solidFill>
                  <a:schemeClr val="tx1"/>
                </a:solidFill>
              </a:rPr>
              <a:t>     </a:t>
            </a:r>
            <a:r>
              <a:rPr lang="el-GR" sz="2400" b="1" dirty="0">
                <a:solidFill>
                  <a:schemeClr val="tx1"/>
                </a:solidFill>
              </a:rPr>
              <a:t> </a:t>
            </a:r>
            <a:r>
              <a:rPr lang="en-US" sz="2400" b="1" dirty="0">
                <a:solidFill>
                  <a:schemeClr val="tx1"/>
                </a:solidFill>
              </a:rPr>
              <a:t>bs </a:t>
            </a:r>
            <a:r>
              <a:rPr lang="el-GR" sz="2400" b="1" dirty="0">
                <a:solidFill>
                  <a:schemeClr val="tx1"/>
                </a:solidFill>
              </a:rPr>
              <a:t>ΕΑΝ Ο ΟΛΙΚΟΣ ΒΑΘΜΟΣ ΑΠΟΔΟΣΕΩΣ ΕΙΝΑΙ 0,60. </a:t>
            </a:r>
            <a:endParaRPr lang="en-US" sz="2400" b="1" dirty="0">
              <a:solidFill>
                <a:schemeClr val="tx1"/>
              </a:solidFill>
            </a:endParaRPr>
          </a:p>
          <a:p>
            <a:pPr algn="l"/>
            <a:r>
              <a:rPr lang="el-GR" sz="2400" b="1" dirty="0">
                <a:solidFill>
                  <a:srgbClr val="FF0000"/>
                </a:solidFill>
              </a:rPr>
              <a:t>γ) </a:t>
            </a:r>
            <a:r>
              <a:rPr lang="el-GR" sz="2400" b="1" dirty="0">
                <a:solidFill>
                  <a:schemeClr val="tx1"/>
                </a:solidFill>
              </a:rPr>
              <a:t>Ο ΣΥΝΟΛΙΚΟΣ ΒΑΘΜΟΣ ΑΠΟΔΟΣΕΩΣ ΤΗΣ ΕΚΑΤΑΣΤΑΣΗΣ ΕΑΝ Η</a:t>
            </a:r>
            <a:endParaRPr lang="en-US" sz="2400" b="1" dirty="0">
              <a:solidFill>
                <a:schemeClr val="tx1"/>
              </a:solidFill>
            </a:endParaRPr>
          </a:p>
          <a:p>
            <a:pPr algn="l"/>
            <a:r>
              <a:rPr lang="en-US" sz="2400" b="1" dirty="0">
                <a:solidFill>
                  <a:schemeClr val="tx1"/>
                </a:solidFill>
              </a:rPr>
              <a:t>   </a:t>
            </a:r>
            <a:r>
              <a:rPr lang="el-GR" sz="2400" b="1" dirty="0">
                <a:solidFill>
                  <a:schemeClr val="tx1"/>
                </a:solidFill>
              </a:rPr>
              <a:t> ΕΙΔΙΚΗ ΚΑΤΑΝΑΛΩΣΗ ΚΑΥΣΙΜΟΥ Κ= 340 </a:t>
            </a:r>
            <a:r>
              <a:rPr lang="en-US" sz="2400" b="1" dirty="0">
                <a:solidFill>
                  <a:schemeClr val="tx1"/>
                </a:solidFill>
              </a:rPr>
              <a:t>g</a:t>
            </a:r>
            <a:r>
              <a:rPr lang="el-GR" sz="2400" b="1" dirty="0">
                <a:solidFill>
                  <a:schemeClr val="tx1"/>
                </a:solidFill>
              </a:rPr>
              <a:t>/</a:t>
            </a:r>
            <a:r>
              <a:rPr lang="en-US" sz="2400" b="1" dirty="0">
                <a:solidFill>
                  <a:schemeClr val="tx1"/>
                </a:solidFill>
              </a:rPr>
              <a:t>kWh</a:t>
            </a:r>
            <a:r>
              <a:rPr lang="el-GR" sz="2400" b="1" dirty="0">
                <a:solidFill>
                  <a:schemeClr val="tx1"/>
                </a:solidFill>
              </a:rPr>
              <a:t> ΟΤΑΝ </a:t>
            </a:r>
            <a:r>
              <a:rPr lang="en-US" sz="2400" b="1" dirty="0">
                <a:solidFill>
                  <a:schemeClr val="tx1"/>
                </a:solidFill>
              </a:rPr>
              <a:t>  </a:t>
            </a:r>
          </a:p>
          <a:p>
            <a:pPr algn="l"/>
            <a:r>
              <a:rPr lang="en-US" sz="2400" b="1" dirty="0">
                <a:solidFill>
                  <a:schemeClr val="tx1"/>
                </a:solidFill>
              </a:rPr>
              <a:t>    </a:t>
            </a:r>
            <a:r>
              <a:rPr lang="el-GR" sz="2400" b="1" dirty="0">
                <a:solidFill>
                  <a:schemeClr val="tx1"/>
                </a:solidFill>
              </a:rPr>
              <a:t>ΧΡΕΙΣΙΜΟΠΟΙΕΙΤΑΙ ΚΑΥΣΙΜΟ ΚΑΤΩΤΕΡΗΣ ΘΕΡΜΑΝΤΙΚΗΣ</a:t>
            </a:r>
            <a:endParaRPr lang="en-US" sz="2400" b="1" dirty="0">
              <a:solidFill>
                <a:schemeClr val="tx1"/>
              </a:solidFill>
            </a:endParaRPr>
          </a:p>
          <a:p>
            <a:pPr algn="l"/>
            <a:r>
              <a:rPr lang="en-US" sz="2400" b="1" dirty="0">
                <a:solidFill>
                  <a:schemeClr val="tx1"/>
                </a:solidFill>
              </a:rPr>
              <a:t>   </a:t>
            </a:r>
            <a:r>
              <a:rPr lang="el-GR" sz="2400" b="1" dirty="0">
                <a:solidFill>
                  <a:schemeClr val="tx1"/>
                </a:solidFill>
              </a:rPr>
              <a:t> ΙΚΑΝΟΤΗΤΑΣ ΗΚ= 41000 </a:t>
            </a:r>
            <a:r>
              <a:rPr lang="en-US" sz="2400" b="1" dirty="0">
                <a:solidFill>
                  <a:schemeClr val="tx1"/>
                </a:solidFill>
              </a:rPr>
              <a:t>kJ</a:t>
            </a:r>
            <a:r>
              <a:rPr lang="el-GR" sz="2400" b="1" dirty="0">
                <a:solidFill>
                  <a:schemeClr val="tx1"/>
                </a:solidFill>
              </a:rPr>
              <a:t>/</a:t>
            </a:r>
            <a:r>
              <a:rPr lang="en-US" sz="2400" b="1" dirty="0">
                <a:solidFill>
                  <a:schemeClr val="tx1"/>
                </a:solidFill>
              </a:rPr>
              <a:t>kg</a:t>
            </a:r>
            <a:r>
              <a:rPr lang="el-GR" sz="2400" b="1" dirty="0">
                <a:solidFill>
                  <a:schemeClr val="tx1"/>
                </a:solidFill>
              </a:rPr>
              <a:t>.</a:t>
            </a: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a:solidFill>
                  <a:srgbClr val="FFFF00"/>
                </a:solidFill>
                <a:latin typeface="Arial" pitchFamily="34" charset="0"/>
                <a:cs typeface="Arial" pitchFamily="34" charset="0"/>
              </a:rPr>
              <a:t>A</a:t>
            </a:r>
            <a:r>
              <a:rPr lang="el-GR" sz="3200" b="1" u="sng" dirty="0">
                <a:solidFill>
                  <a:srgbClr val="FFFF00"/>
                </a:solidFill>
                <a:latin typeface="Arial" pitchFamily="34" charset="0"/>
                <a:cs typeface="Arial" pitchFamily="34" charset="0"/>
              </a:rPr>
              <a:t>ΣΚΗΣΕΙΣ</a:t>
            </a:r>
            <a:r>
              <a:rPr lang="en-US" sz="3200" b="1" u="sng" dirty="0">
                <a:solidFill>
                  <a:srgbClr val="FFFF00"/>
                </a:solidFill>
                <a:latin typeface="Arial" pitchFamily="34" charset="0"/>
                <a:cs typeface="Arial" pitchFamily="34" charset="0"/>
              </a:rPr>
              <a:t> (1)</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400" b="1" dirty="0">
                <a:solidFill>
                  <a:schemeClr val="tx1"/>
                </a:solidFill>
              </a:rPr>
              <a:t>ΑΤΜΟΣΤΡΟΒΙΛΟ ΕΝΟΣ ΠΛΟΙΟΥ, ΙΣΧΥΟΣ  40000 </a:t>
            </a:r>
            <a:r>
              <a:rPr lang="en-US" sz="1400" b="1" dirty="0">
                <a:solidFill>
                  <a:schemeClr val="tx1"/>
                </a:solidFill>
              </a:rPr>
              <a:t>kW </a:t>
            </a:r>
            <a:r>
              <a:rPr lang="el-GR" sz="1400" b="1" dirty="0">
                <a:solidFill>
                  <a:schemeClr val="tx1"/>
                </a:solidFill>
              </a:rPr>
              <a:t>ΣΤΟΝ ΑΞΟΝΑ, ΤΡΟΦΟΔΟΤΕΙΤΑΙ ΑΠΟ ΥΠΕΡΘΕΡΜΟ ΑΤΜΟ ΠΙΕΣΕΩΣ 60 </a:t>
            </a:r>
            <a:r>
              <a:rPr lang="en-US" sz="1400" b="1" dirty="0">
                <a:solidFill>
                  <a:schemeClr val="tx1"/>
                </a:solidFill>
              </a:rPr>
              <a:t>bar</a:t>
            </a:r>
            <a:r>
              <a:rPr lang="el-GR" sz="1400" b="1" dirty="0">
                <a:solidFill>
                  <a:schemeClr val="tx1"/>
                </a:solidFill>
              </a:rPr>
              <a:t> ΚΑΙ ΘΕΡΜΟΚΡΑΣΙΑΣ 500°</a:t>
            </a:r>
            <a:r>
              <a:rPr lang="en-US" sz="1400" b="1" dirty="0">
                <a:solidFill>
                  <a:schemeClr val="tx1"/>
                </a:solidFill>
              </a:rPr>
              <a:t>C</a:t>
            </a:r>
            <a:r>
              <a:rPr lang="el-GR" sz="1400" b="1" dirty="0">
                <a:solidFill>
                  <a:schemeClr val="tx1"/>
                </a:solidFill>
              </a:rPr>
              <a:t>. Η ΠΙΕΣΗ ΣΤΟ ΨΥΓΕΙΟ ΕΙΝΑΙ 0,05 </a:t>
            </a:r>
            <a:r>
              <a:rPr lang="en-US" sz="1400" b="1" dirty="0">
                <a:solidFill>
                  <a:schemeClr val="tx1"/>
                </a:solidFill>
              </a:rPr>
              <a:t>bar</a:t>
            </a:r>
            <a:r>
              <a:rPr lang="el-GR" sz="1400" b="1" dirty="0">
                <a:solidFill>
                  <a:schemeClr val="tx1"/>
                </a:solidFill>
              </a:rPr>
              <a:t> ΚΑΙ ΘΕΡΜΟΚΡΑΣΙΑ 32,9°</a:t>
            </a:r>
            <a:r>
              <a:rPr lang="en-US" sz="1400" b="1" dirty="0">
                <a:solidFill>
                  <a:schemeClr val="tx1"/>
                </a:solidFill>
              </a:rPr>
              <a:t>C</a:t>
            </a:r>
            <a:r>
              <a:rPr lang="el-GR" sz="1400" b="1" dirty="0">
                <a:solidFill>
                  <a:schemeClr val="tx1"/>
                </a:solidFill>
              </a:rPr>
              <a:t>. ΖΗΤΕΙΤΑΙ ΝΑ ΒΡΕΘΕΙ: α) Η ΚΑΤΑΝΑΛΩΣΗ ΤΗΣ ΣΤΡΟΒΙΛΟΥ ΣΕ ΑΤΜΟ ΑΝΑ ΩΡΑ. β) Η ΠΡΑΓΜΑΤΙΚΗ ΕΙΔΙΚΗ ΚΑΤΑΝΑΛΩΣΗ ΤΟΥ ΣΤΡΟΒΙΛΟΥ  ΣΕ ΑΤΜΟ </a:t>
            </a:r>
            <a:r>
              <a:rPr lang="en-US" sz="1400" b="1" dirty="0">
                <a:solidFill>
                  <a:schemeClr val="tx1"/>
                </a:solidFill>
              </a:rPr>
              <a:t>b</a:t>
            </a:r>
            <a:r>
              <a:rPr lang="en-US" sz="1200" b="1" dirty="0">
                <a:solidFill>
                  <a:schemeClr val="tx1"/>
                </a:solidFill>
              </a:rPr>
              <a:t>s</a:t>
            </a:r>
            <a:r>
              <a:rPr lang="en-US" sz="1400" b="1" dirty="0">
                <a:solidFill>
                  <a:schemeClr val="tx1"/>
                </a:solidFill>
              </a:rPr>
              <a:t> </a:t>
            </a:r>
            <a:r>
              <a:rPr lang="el-GR" sz="1400" b="1" dirty="0">
                <a:solidFill>
                  <a:schemeClr val="tx1"/>
                </a:solidFill>
              </a:rPr>
              <a:t>ΕΑΝ Ο ΟΛΙΚΟΣ ΒΑΘΜΟΣ ΑΠΟΔΟΣΕΩΣ ΕΙΝΑΙ 0,60. γ) Ο ΣΥΝΟΛΙΚΟΣ ΒΑΘΜΟΣ ΑΠΟΔΟΣΕΩΣ ΤΗΣ ΕΚΑΤΑΣΤΑΣΗΣ ΕΑΝ Η ΕΙΔΙΚΗ ΚΑΤΑΝΑΛΩΣΗ ΚΑΥΣΙΜΟΥ Κ= 340 </a:t>
            </a:r>
            <a:r>
              <a:rPr lang="en-US" sz="1400" b="1" dirty="0">
                <a:solidFill>
                  <a:schemeClr val="tx1"/>
                </a:solidFill>
              </a:rPr>
              <a:t>g</a:t>
            </a:r>
            <a:r>
              <a:rPr lang="el-GR" sz="1400" b="1" dirty="0">
                <a:solidFill>
                  <a:schemeClr val="tx1"/>
                </a:solidFill>
              </a:rPr>
              <a:t>/</a:t>
            </a:r>
            <a:r>
              <a:rPr lang="en-US" sz="1400" b="1" dirty="0">
                <a:solidFill>
                  <a:schemeClr val="tx1"/>
                </a:solidFill>
              </a:rPr>
              <a:t>kWh</a:t>
            </a:r>
            <a:r>
              <a:rPr lang="el-GR" sz="1400" b="1" dirty="0">
                <a:solidFill>
                  <a:schemeClr val="tx1"/>
                </a:solidFill>
              </a:rPr>
              <a:t> ΟΤΑΝ ΧΡΕΙΣΙΜΟΠΟΙΕΙΤΑΙ ΚΑΥΣΙΜΟ ΚΑΤΩΤΕΡΗΣ ΘΕΡΜΑΝΤΙΚΗΣ ΙΚΑΝΟΤΗΤΑΣ Η</a:t>
            </a:r>
            <a:r>
              <a:rPr lang="el-GR" sz="1200" b="1" dirty="0">
                <a:solidFill>
                  <a:schemeClr val="tx1"/>
                </a:solidFill>
              </a:rPr>
              <a:t>Κ</a:t>
            </a:r>
            <a:r>
              <a:rPr lang="el-GR" sz="1400" b="1" dirty="0">
                <a:solidFill>
                  <a:schemeClr val="tx1"/>
                </a:solidFill>
              </a:rPr>
              <a:t>= 41000 </a:t>
            </a:r>
            <a:r>
              <a:rPr lang="en-US" sz="1400" b="1" dirty="0">
                <a:solidFill>
                  <a:schemeClr val="tx1"/>
                </a:solidFill>
              </a:rPr>
              <a:t>kJ</a:t>
            </a:r>
            <a:r>
              <a:rPr lang="el-GR" sz="1400" b="1" dirty="0">
                <a:solidFill>
                  <a:schemeClr val="tx1"/>
                </a:solidFill>
              </a:rPr>
              <a:t>/</a:t>
            </a:r>
            <a:r>
              <a:rPr lang="en-US" sz="1400" b="1" dirty="0">
                <a:solidFill>
                  <a:schemeClr val="tx1"/>
                </a:solidFill>
              </a:rPr>
              <a:t>kg</a:t>
            </a:r>
            <a:r>
              <a:rPr lang="el-GR" sz="1400" b="1" dirty="0">
                <a:solidFill>
                  <a:schemeClr val="tx1"/>
                </a:solidFill>
              </a:rPr>
              <a:t>.</a:t>
            </a:r>
          </a:p>
          <a:p>
            <a:r>
              <a:rPr lang="el-GR" sz="1900" b="1" u="sng" dirty="0">
                <a:solidFill>
                  <a:srgbClr val="FF0000"/>
                </a:solidFill>
              </a:rPr>
              <a:t>ΛΥΣΗ</a:t>
            </a:r>
            <a:endParaRPr lang="el-GR" sz="1900" b="1" dirty="0">
              <a:solidFill>
                <a:srgbClr val="FF0000"/>
              </a:solidFill>
            </a:endParaRPr>
          </a:p>
          <a:p>
            <a:pPr algn="l"/>
            <a:r>
              <a:rPr lang="el-GR" sz="1900" b="1" dirty="0">
                <a:solidFill>
                  <a:schemeClr val="tx1"/>
                </a:solidFill>
              </a:rPr>
              <a:t>ΑΠΟ ΤΟΥΣ ΠΙΝΑΚΕΣ Γ3 ΚΑΙ Γ2 ΤΟΥ ΑΤΜΟΥ ΒΡΙΣΚΟΥΜΕ ΤΗΝ ΕΝΘΑΛΠΙΑ ΤΟΥ ΑΤΜΟΥ ΣΤΗΝ ΕΙΣΟΔΟ ΤΟΥ ΣΤΡΟΒΙΛΟΥ: ΜΕ 60 </a:t>
            </a:r>
            <a:r>
              <a:rPr lang="en-US" sz="1900" b="1" dirty="0">
                <a:solidFill>
                  <a:schemeClr val="tx1"/>
                </a:solidFill>
              </a:rPr>
              <a:t>bar</a:t>
            </a:r>
            <a:r>
              <a:rPr lang="el-GR" sz="1900" b="1" dirty="0">
                <a:solidFill>
                  <a:schemeClr val="tx1"/>
                </a:solidFill>
              </a:rPr>
              <a:t> ΚΑΙ 500°</a:t>
            </a:r>
            <a:r>
              <a:rPr lang="en-US" sz="1900" b="1" dirty="0">
                <a:solidFill>
                  <a:schemeClr val="tx1"/>
                </a:solidFill>
              </a:rPr>
              <a:t>C</a:t>
            </a:r>
            <a:r>
              <a:rPr lang="el-GR" sz="1900" b="1" dirty="0">
                <a:solidFill>
                  <a:schemeClr val="tx1"/>
                </a:solidFill>
              </a:rPr>
              <a:t> Η ΕΝΘΑΛΠΙΑ ΕΙΝΑΙ 3422,2 </a:t>
            </a:r>
            <a:r>
              <a:rPr lang="en-US" sz="1900" b="1" dirty="0">
                <a:solidFill>
                  <a:schemeClr val="tx1"/>
                </a:solidFill>
              </a:rPr>
              <a:t>kJ</a:t>
            </a:r>
            <a:r>
              <a:rPr lang="el-GR" sz="1900" b="1" dirty="0">
                <a:solidFill>
                  <a:schemeClr val="tx1"/>
                </a:solidFill>
              </a:rPr>
              <a:t>/</a:t>
            </a:r>
            <a:r>
              <a:rPr lang="en-US" sz="1900" b="1" dirty="0">
                <a:solidFill>
                  <a:schemeClr val="tx1"/>
                </a:solidFill>
              </a:rPr>
              <a:t>kg</a:t>
            </a:r>
            <a:r>
              <a:rPr lang="el-GR" sz="1900" b="1" dirty="0">
                <a:solidFill>
                  <a:schemeClr val="tx1"/>
                </a:solidFill>
              </a:rPr>
              <a:t>.                                                            ΚΑΙ ΣΤΗ ΕΙΣΟΔΟ ΤΟΥ ΨΥΓΕΙΟΥ: ΜΕ 0,05 </a:t>
            </a:r>
            <a:r>
              <a:rPr lang="en-US" sz="1900" b="1" dirty="0">
                <a:solidFill>
                  <a:schemeClr val="tx1"/>
                </a:solidFill>
              </a:rPr>
              <a:t>bar</a:t>
            </a:r>
            <a:r>
              <a:rPr lang="el-GR" sz="1900" b="1" dirty="0">
                <a:solidFill>
                  <a:schemeClr val="tx1"/>
                </a:solidFill>
              </a:rPr>
              <a:t> ΚΑΙ 32,9°</a:t>
            </a:r>
            <a:r>
              <a:rPr lang="en-US" sz="1900" b="1" dirty="0">
                <a:solidFill>
                  <a:schemeClr val="tx1"/>
                </a:solidFill>
              </a:rPr>
              <a:t>C</a:t>
            </a:r>
            <a:r>
              <a:rPr lang="el-GR" sz="1900" b="1" dirty="0">
                <a:solidFill>
                  <a:schemeClr val="tx1"/>
                </a:solidFill>
              </a:rPr>
              <a:t> Η ΕΝΘΑΛΠΙΑ ΕΙΝΑΙ 2</a:t>
            </a:r>
            <a:r>
              <a:rPr lang="en-US" sz="1900" b="1" dirty="0">
                <a:solidFill>
                  <a:schemeClr val="tx1"/>
                </a:solidFill>
              </a:rPr>
              <a:t>561,6</a:t>
            </a:r>
            <a:r>
              <a:rPr lang="el-GR" sz="1900" b="1" dirty="0">
                <a:solidFill>
                  <a:schemeClr val="tx1"/>
                </a:solidFill>
              </a:rPr>
              <a:t> </a:t>
            </a:r>
            <a:r>
              <a:rPr lang="en-US" sz="1900" b="1" dirty="0">
                <a:solidFill>
                  <a:schemeClr val="tx1"/>
                </a:solidFill>
              </a:rPr>
              <a:t>kJ</a:t>
            </a:r>
            <a:r>
              <a:rPr lang="el-GR" sz="1900" b="1" dirty="0">
                <a:solidFill>
                  <a:schemeClr val="tx1"/>
                </a:solidFill>
              </a:rPr>
              <a:t>/</a:t>
            </a:r>
            <a:r>
              <a:rPr lang="en-US" sz="1900" b="1" dirty="0">
                <a:solidFill>
                  <a:schemeClr val="tx1"/>
                </a:solidFill>
              </a:rPr>
              <a:t>kg</a:t>
            </a:r>
            <a:r>
              <a:rPr lang="el-GR" sz="1900" b="1" dirty="0">
                <a:solidFill>
                  <a:schemeClr val="tx1"/>
                </a:solidFill>
              </a:rPr>
              <a:t>.</a:t>
            </a:r>
          </a:p>
          <a:p>
            <a:pPr algn="l"/>
            <a:r>
              <a:rPr lang="el-GR" sz="1900" b="1" dirty="0">
                <a:solidFill>
                  <a:schemeClr val="tx1"/>
                </a:solidFill>
              </a:rPr>
              <a:t>α) </a:t>
            </a:r>
            <a:r>
              <a:rPr lang="en-US" sz="1900" b="1" dirty="0">
                <a:solidFill>
                  <a:schemeClr val="tx1"/>
                </a:solidFill>
              </a:rPr>
              <a:t>P</a:t>
            </a:r>
            <a:r>
              <a:rPr lang="el-GR" sz="1400" b="1" dirty="0">
                <a:solidFill>
                  <a:schemeClr val="tx1"/>
                </a:solidFill>
              </a:rPr>
              <a:t>Θ</a:t>
            </a:r>
            <a:r>
              <a:rPr lang="el-GR" sz="1900" b="1" dirty="0">
                <a:solidFill>
                  <a:schemeClr val="tx1"/>
                </a:solidFill>
              </a:rPr>
              <a:t> = </a:t>
            </a:r>
            <a:r>
              <a:rPr lang="en-US" sz="1900" b="1" dirty="0">
                <a:solidFill>
                  <a:schemeClr val="tx1"/>
                </a:solidFill>
              </a:rPr>
              <a:t>G</a:t>
            </a:r>
            <a:r>
              <a:rPr lang="el-GR" sz="1900" b="1" dirty="0">
                <a:solidFill>
                  <a:schemeClr val="tx1"/>
                </a:solidFill>
              </a:rPr>
              <a:t>.Δ</a:t>
            </a:r>
            <a:r>
              <a:rPr lang="en-US" sz="1900" b="1" dirty="0">
                <a:solidFill>
                  <a:schemeClr val="tx1"/>
                </a:solidFill>
              </a:rPr>
              <a:t>h</a:t>
            </a:r>
            <a:r>
              <a:rPr lang="el-GR" sz="1400" b="1" dirty="0">
                <a:solidFill>
                  <a:schemeClr val="tx1"/>
                </a:solidFill>
              </a:rPr>
              <a:t>θ</a:t>
            </a:r>
            <a:r>
              <a:rPr lang="el-GR" sz="1900" b="1" dirty="0">
                <a:solidFill>
                  <a:schemeClr val="tx1"/>
                </a:solidFill>
              </a:rPr>
              <a:t> / 3600 =&gt; </a:t>
            </a:r>
            <a:r>
              <a:rPr lang="en-US" sz="1900" b="1" dirty="0">
                <a:solidFill>
                  <a:schemeClr val="accent6">
                    <a:lumMod val="50000"/>
                  </a:schemeClr>
                </a:solidFill>
              </a:rPr>
              <a:t>G</a:t>
            </a:r>
            <a:r>
              <a:rPr lang="el-GR" sz="1900" b="1" dirty="0">
                <a:solidFill>
                  <a:schemeClr val="accent6">
                    <a:lumMod val="50000"/>
                  </a:schemeClr>
                </a:solidFill>
              </a:rPr>
              <a:t> = </a:t>
            </a:r>
            <a:r>
              <a:rPr lang="en-US" sz="1900" b="1" dirty="0">
                <a:solidFill>
                  <a:schemeClr val="accent6">
                    <a:lumMod val="50000"/>
                  </a:schemeClr>
                </a:solidFill>
              </a:rPr>
              <a:t>P</a:t>
            </a:r>
            <a:r>
              <a:rPr lang="el-GR" sz="1400" b="1" dirty="0">
                <a:solidFill>
                  <a:schemeClr val="accent6">
                    <a:lumMod val="50000"/>
                  </a:schemeClr>
                </a:solidFill>
              </a:rPr>
              <a:t>Θ</a:t>
            </a:r>
            <a:r>
              <a:rPr lang="el-GR" sz="1900" b="1" dirty="0">
                <a:solidFill>
                  <a:schemeClr val="accent6">
                    <a:lumMod val="50000"/>
                  </a:schemeClr>
                </a:solidFill>
              </a:rPr>
              <a:t> .3600/ Δ</a:t>
            </a:r>
            <a:r>
              <a:rPr lang="en-US" sz="1900" b="1" dirty="0">
                <a:solidFill>
                  <a:schemeClr val="accent6">
                    <a:lumMod val="50000"/>
                  </a:schemeClr>
                </a:solidFill>
              </a:rPr>
              <a:t>h</a:t>
            </a:r>
            <a:r>
              <a:rPr lang="el-GR" sz="1400" b="1" dirty="0">
                <a:solidFill>
                  <a:schemeClr val="accent6">
                    <a:lumMod val="50000"/>
                  </a:schemeClr>
                </a:solidFill>
              </a:rPr>
              <a:t>θ</a:t>
            </a:r>
            <a:r>
              <a:rPr lang="el-GR" sz="1900" b="1" dirty="0">
                <a:solidFill>
                  <a:schemeClr val="accent6">
                    <a:lumMod val="50000"/>
                  </a:schemeClr>
                </a:solidFill>
              </a:rPr>
              <a:t> </a:t>
            </a:r>
          </a:p>
          <a:p>
            <a:pPr algn="l"/>
            <a:r>
              <a:rPr lang="el-GR" sz="1900" b="1" dirty="0">
                <a:solidFill>
                  <a:schemeClr val="tx1"/>
                </a:solidFill>
              </a:rPr>
              <a:t>Δ</a:t>
            </a:r>
            <a:r>
              <a:rPr lang="en-US" sz="1900" b="1" dirty="0">
                <a:solidFill>
                  <a:schemeClr val="tx1"/>
                </a:solidFill>
              </a:rPr>
              <a:t>h</a:t>
            </a:r>
            <a:r>
              <a:rPr lang="el-GR" sz="1400" b="1" dirty="0">
                <a:solidFill>
                  <a:schemeClr val="tx1"/>
                </a:solidFill>
              </a:rPr>
              <a:t>θ</a:t>
            </a:r>
            <a:r>
              <a:rPr lang="el-GR" sz="1900" b="1" dirty="0">
                <a:solidFill>
                  <a:schemeClr val="tx1"/>
                </a:solidFill>
              </a:rPr>
              <a:t> = </a:t>
            </a:r>
            <a:r>
              <a:rPr lang="en-US" sz="1900" b="1" dirty="0">
                <a:solidFill>
                  <a:schemeClr val="tx1"/>
                </a:solidFill>
              </a:rPr>
              <a:t>h</a:t>
            </a:r>
            <a:r>
              <a:rPr lang="el-GR" sz="1400" b="1" dirty="0">
                <a:solidFill>
                  <a:schemeClr val="tx1"/>
                </a:solidFill>
              </a:rPr>
              <a:t>1</a:t>
            </a:r>
            <a:r>
              <a:rPr lang="el-GR" sz="1900" b="1" dirty="0">
                <a:solidFill>
                  <a:schemeClr val="tx1"/>
                </a:solidFill>
              </a:rPr>
              <a:t>-</a:t>
            </a:r>
            <a:r>
              <a:rPr lang="en-US" sz="1900" b="1" dirty="0">
                <a:solidFill>
                  <a:schemeClr val="tx1"/>
                </a:solidFill>
              </a:rPr>
              <a:t>h</a:t>
            </a:r>
            <a:r>
              <a:rPr lang="el-GR" sz="1400" b="1" dirty="0">
                <a:solidFill>
                  <a:schemeClr val="tx1"/>
                </a:solidFill>
              </a:rPr>
              <a:t>2</a:t>
            </a:r>
            <a:r>
              <a:rPr lang="el-GR" sz="1900" b="1" dirty="0">
                <a:solidFill>
                  <a:schemeClr val="tx1"/>
                </a:solidFill>
              </a:rPr>
              <a:t> = 3422,2 – 2</a:t>
            </a:r>
            <a:r>
              <a:rPr lang="en-US" sz="1900" b="1" dirty="0">
                <a:solidFill>
                  <a:schemeClr val="tx1"/>
                </a:solidFill>
              </a:rPr>
              <a:t>561,6</a:t>
            </a:r>
            <a:r>
              <a:rPr lang="el-GR" sz="1900" b="1" dirty="0">
                <a:solidFill>
                  <a:schemeClr val="tx1"/>
                </a:solidFill>
              </a:rPr>
              <a:t> = </a:t>
            </a:r>
            <a:r>
              <a:rPr lang="en-US" sz="1900" b="1" dirty="0">
                <a:solidFill>
                  <a:schemeClr val="tx1"/>
                </a:solidFill>
              </a:rPr>
              <a:t>860</a:t>
            </a:r>
            <a:r>
              <a:rPr lang="el-GR" sz="1900" b="1" dirty="0">
                <a:solidFill>
                  <a:schemeClr val="tx1"/>
                </a:solidFill>
              </a:rPr>
              <a:t>,</a:t>
            </a:r>
            <a:r>
              <a:rPr lang="en-US" sz="1900" b="1" dirty="0">
                <a:solidFill>
                  <a:schemeClr val="tx1"/>
                </a:solidFill>
              </a:rPr>
              <a:t>6</a:t>
            </a:r>
            <a:r>
              <a:rPr lang="el-GR" sz="1900" b="1" dirty="0">
                <a:solidFill>
                  <a:schemeClr val="tx1"/>
                </a:solidFill>
              </a:rPr>
              <a:t> </a:t>
            </a:r>
            <a:r>
              <a:rPr lang="en-US" sz="1900" b="1" dirty="0">
                <a:solidFill>
                  <a:schemeClr val="tx1"/>
                </a:solidFill>
              </a:rPr>
              <a:t>kJ</a:t>
            </a:r>
            <a:r>
              <a:rPr lang="el-GR" sz="1900" b="1" dirty="0">
                <a:solidFill>
                  <a:schemeClr val="tx1"/>
                </a:solidFill>
              </a:rPr>
              <a:t>/</a:t>
            </a:r>
            <a:r>
              <a:rPr lang="en-US" sz="1900" b="1" dirty="0">
                <a:solidFill>
                  <a:schemeClr val="tx1"/>
                </a:solidFill>
              </a:rPr>
              <a:t>kg</a:t>
            </a:r>
            <a:r>
              <a:rPr lang="el-GR" sz="1900" b="1" dirty="0">
                <a:solidFill>
                  <a:schemeClr val="tx1"/>
                </a:solidFill>
              </a:rPr>
              <a:t>.</a:t>
            </a:r>
          </a:p>
          <a:p>
            <a:pPr algn="l"/>
            <a:r>
              <a:rPr lang="el-GR" sz="1900" b="1" dirty="0">
                <a:solidFill>
                  <a:schemeClr val="tx1"/>
                </a:solidFill>
              </a:rPr>
              <a:t>η</a:t>
            </a:r>
            <a:r>
              <a:rPr lang="el-GR" sz="1400" b="1" dirty="0">
                <a:solidFill>
                  <a:schemeClr val="tx1"/>
                </a:solidFill>
              </a:rPr>
              <a:t>ολ</a:t>
            </a:r>
            <a:r>
              <a:rPr lang="el-GR" sz="1900" b="1" dirty="0">
                <a:solidFill>
                  <a:schemeClr val="tx1"/>
                </a:solidFill>
              </a:rPr>
              <a:t> = </a:t>
            </a:r>
            <a:r>
              <a:rPr lang="en-US" sz="1900" b="1" dirty="0">
                <a:solidFill>
                  <a:schemeClr val="tx1"/>
                </a:solidFill>
              </a:rPr>
              <a:t>P</a:t>
            </a:r>
            <a:r>
              <a:rPr lang="el-GR" sz="1400" b="1" dirty="0">
                <a:solidFill>
                  <a:schemeClr val="tx1"/>
                </a:solidFill>
              </a:rPr>
              <a:t>π</a:t>
            </a:r>
            <a:r>
              <a:rPr lang="el-GR" sz="1900" b="1" dirty="0">
                <a:solidFill>
                  <a:schemeClr val="tx1"/>
                </a:solidFill>
              </a:rPr>
              <a:t> / </a:t>
            </a:r>
            <a:r>
              <a:rPr lang="en-US" sz="1900" b="1" dirty="0">
                <a:solidFill>
                  <a:schemeClr val="tx1"/>
                </a:solidFill>
              </a:rPr>
              <a:t>P</a:t>
            </a:r>
            <a:r>
              <a:rPr lang="el-GR" sz="1400" b="1" dirty="0">
                <a:solidFill>
                  <a:schemeClr val="tx1"/>
                </a:solidFill>
              </a:rPr>
              <a:t>Θ</a:t>
            </a:r>
            <a:r>
              <a:rPr lang="el-GR" sz="1900" b="1" dirty="0">
                <a:solidFill>
                  <a:schemeClr val="tx1"/>
                </a:solidFill>
              </a:rPr>
              <a:t> =&gt; </a:t>
            </a:r>
            <a:r>
              <a:rPr lang="en-US" sz="1900" b="1" dirty="0">
                <a:solidFill>
                  <a:schemeClr val="tx1"/>
                </a:solidFill>
              </a:rPr>
              <a:t>P</a:t>
            </a:r>
            <a:r>
              <a:rPr lang="el-GR" sz="1400" b="1" dirty="0">
                <a:solidFill>
                  <a:schemeClr val="tx1"/>
                </a:solidFill>
              </a:rPr>
              <a:t>Θ</a:t>
            </a:r>
            <a:r>
              <a:rPr lang="el-GR" sz="1900" b="1" dirty="0">
                <a:solidFill>
                  <a:schemeClr val="tx1"/>
                </a:solidFill>
              </a:rPr>
              <a:t> = </a:t>
            </a:r>
            <a:r>
              <a:rPr lang="en-US" sz="1900" b="1" dirty="0">
                <a:solidFill>
                  <a:schemeClr val="tx1"/>
                </a:solidFill>
              </a:rPr>
              <a:t>P</a:t>
            </a:r>
            <a:r>
              <a:rPr lang="el-GR" sz="1400" b="1" dirty="0">
                <a:solidFill>
                  <a:schemeClr val="tx1"/>
                </a:solidFill>
              </a:rPr>
              <a:t>π</a:t>
            </a:r>
            <a:r>
              <a:rPr lang="el-GR" sz="1900" b="1" dirty="0">
                <a:solidFill>
                  <a:schemeClr val="tx1"/>
                </a:solidFill>
              </a:rPr>
              <a:t> / η</a:t>
            </a:r>
            <a:r>
              <a:rPr lang="el-GR" sz="1400" b="1" dirty="0">
                <a:solidFill>
                  <a:schemeClr val="tx1"/>
                </a:solidFill>
              </a:rPr>
              <a:t>ολ</a:t>
            </a:r>
            <a:r>
              <a:rPr lang="el-GR" sz="1900" b="1" dirty="0">
                <a:solidFill>
                  <a:schemeClr val="tx1"/>
                </a:solidFill>
              </a:rPr>
              <a:t> = 40000 / 0,60 = 66666,6 </a:t>
            </a:r>
            <a:r>
              <a:rPr lang="en-US" sz="1900" b="1" dirty="0">
                <a:solidFill>
                  <a:schemeClr val="tx1"/>
                </a:solidFill>
              </a:rPr>
              <a:t>kW</a:t>
            </a:r>
            <a:r>
              <a:rPr lang="el-GR" sz="1900" b="1" dirty="0">
                <a:solidFill>
                  <a:schemeClr val="tx1"/>
                </a:solidFill>
              </a:rPr>
              <a:t>.</a:t>
            </a:r>
          </a:p>
          <a:p>
            <a:pPr algn="l"/>
            <a:r>
              <a:rPr lang="en-US" sz="1900" b="1" dirty="0">
                <a:solidFill>
                  <a:schemeClr val="accent6">
                    <a:lumMod val="50000"/>
                  </a:schemeClr>
                </a:solidFill>
              </a:rPr>
              <a:t>G</a:t>
            </a:r>
            <a:r>
              <a:rPr lang="el-GR" sz="1900" b="1" dirty="0">
                <a:solidFill>
                  <a:schemeClr val="accent6">
                    <a:lumMod val="50000"/>
                  </a:schemeClr>
                </a:solidFill>
              </a:rPr>
              <a:t> = </a:t>
            </a:r>
            <a:r>
              <a:rPr lang="en-US" sz="1900" b="1" dirty="0">
                <a:solidFill>
                  <a:schemeClr val="accent6">
                    <a:lumMod val="50000"/>
                  </a:schemeClr>
                </a:solidFill>
              </a:rPr>
              <a:t>P</a:t>
            </a:r>
            <a:r>
              <a:rPr lang="el-GR" sz="1900" b="1" dirty="0">
                <a:solidFill>
                  <a:schemeClr val="accent6">
                    <a:lumMod val="50000"/>
                  </a:schemeClr>
                </a:solidFill>
              </a:rPr>
              <a:t>Θ .3600/ Δ</a:t>
            </a:r>
            <a:r>
              <a:rPr lang="en-US" sz="1900" b="1" dirty="0">
                <a:solidFill>
                  <a:schemeClr val="accent6">
                    <a:lumMod val="50000"/>
                  </a:schemeClr>
                </a:solidFill>
              </a:rPr>
              <a:t>h</a:t>
            </a:r>
            <a:r>
              <a:rPr lang="el-GR" sz="1900" b="1" dirty="0">
                <a:solidFill>
                  <a:schemeClr val="accent6">
                    <a:lumMod val="50000"/>
                  </a:schemeClr>
                </a:solidFill>
              </a:rPr>
              <a:t>θ </a:t>
            </a:r>
            <a:r>
              <a:rPr lang="el-GR" sz="1900" b="1" dirty="0">
                <a:solidFill>
                  <a:schemeClr val="tx1"/>
                </a:solidFill>
              </a:rPr>
              <a:t>= 66666,6 . 3600 / </a:t>
            </a:r>
            <a:r>
              <a:rPr lang="en-US" sz="1900" b="1" dirty="0">
                <a:solidFill>
                  <a:schemeClr val="tx1"/>
                </a:solidFill>
              </a:rPr>
              <a:t>860</a:t>
            </a:r>
            <a:r>
              <a:rPr lang="el-GR" sz="1900" b="1" dirty="0">
                <a:solidFill>
                  <a:schemeClr val="tx1"/>
                </a:solidFill>
              </a:rPr>
              <a:t>,</a:t>
            </a:r>
            <a:r>
              <a:rPr lang="en-US" sz="1900" b="1" dirty="0">
                <a:solidFill>
                  <a:schemeClr val="tx1"/>
                </a:solidFill>
              </a:rPr>
              <a:t>6</a:t>
            </a:r>
            <a:r>
              <a:rPr lang="el-GR" sz="1900" b="1" dirty="0">
                <a:solidFill>
                  <a:schemeClr val="tx1"/>
                </a:solidFill>
              </a:rPr>
              <a:t> = </a:t>
            </a:r>
            <a:r>
              <a:rPr lang="el-GR" sz="1900" b="1" u="sng" dirty="0">
                <a:solidFill>
                  <a:srgbClr val="FF0000"/>
                </a:solidFill>
              </a:rPr>
              <a:t>2</a:t>
            </a:r>
            <a:r>
              <a:rPr lang="en-US" sz="1900" b="1" u="sng" dirty="0">
                <a:solidFill>
                  <a:srgbClr val="FF0000"/>
                </a:solidFill>
              </a:rPr>
              <a:t>78874</a:t>
            </a:r>
            <a:r>
              <a:rPr lang="el-GR" sz="1900" b="1" u="sng" dirty="0">
                <a:solidFill>
                  <a:srgbClr val="FF0000"/>
                </a:solidFill>
              </a:rPr>
              <a:t>,</a:t>
            </a:r>
            <a:r>
              <a:rPr lang="en-US" sz="1900" b="1" u="sng" dirty="0">
                <a:solidFill>
                  <a:srgbClr val="FF0000"/>
                </a:solidFill>
              </a:rPr>
              <a:t>9</a:t>
            </a:r>
            <a:r>
              <a:rPr lang="el-GR" sz="1900" b="1" u="sng" dirty="0">
                <a:solidFill>
                  <a:srgbClr val="FF0000"/>
                </a:solidFill>
              </a:rPr>
              <a:t> </a:t>
            </a:r>
            <a:r>
              <a:rPr lang="en-US" sz="1900" b="1" u="sng" dirty="0">
                <a:solidFill>
                  <a:srgbClr val="FF0000"/>
                </a:solidFill>
              </a:rPr>
              <a:t>kg</a:t>
            </a:r>
            <a:r>
              <a:rPr lang="el-GR" sz="1900" b="1" u="sng" dirty="0">
                <a:solidFill>
                  <a:srgbClr val="FF0000"/>
                </a:solidFill>
              </a:rPr>
              <a:t>/</a:t>
            </a:r>
            <a:r>
              <a:rPr lang="en-US" sz="1900" b="1" u="sng" dirty="0">
                <a:solidFill>
                  <a:srgbClr val="FF0000"/>
                </a:solidFill>
              </a:rPr>
              <a:t>h</a:t>
            </a:r>
            <a:r>
              <a:rPr lang="el-GR" sz="1900" b="1" dirty="0">
                <a:solidFill>
                  <a:schemeClr val="tx1"/>
                </a:solidFill>
              </a:rPr>
              <a:t>.</a:t>
            </a:r>
          </a:p>
          <a:p>
            <a:pPr algn="l"/>
            <a:r>
              <a:rPr lang="el-GR" sz="1900" b="1" dirty="0">
                <a:solidFill>
                  <a:schemeClr val="tx1"/>
                </a:solidFill>
              </a:rPr>
              <a:t>β) </a:t>
            </a:r>
            <a:r>
              <a:rPr lang="en-US" sz="1900" b="1" dirty="0">
                <a:solidFill>
                  <a:schemeClr val="tx1"/>
                </a:solidFill>
              </a:rPr>
              <a:t>b</a:t>
            </a:r>
            <a:r>
              <a:rPr lang="en-US" sz="1400" b="1" dirty="0">
                <a:solidFill>
                  <a:schemeClr val="tx1"/>
                </a:solidFill>
              </a:rPr>
              <a:t>s</a:t>
            </a:r>
            <a:r>
              <a:rPr lang="el-GR" sz="1900" b="1" dirty="0">
                <a:solidFill>
                  <a:schemeClr val="tx1"/>
                </a:solidFill>
              </a:rPr>
              <a:t> = </a:t>
            </a:r>
            <a:r>
              <a:rPr lang="en-US" sz="1900" b="1" dirty="0">
                <a:solidFill>
                  <a:schemeClr val="tx1"/>
                </a:solidFill>
              </a:rPr>
              <a:t>G</a:t>
            </a:r>
            <a:r>
              <a:rPr lang="el-GR" sz="1900" b="1" dirty="0">
                <a:solidFill>
                  <a:schemeClr val="tx1"/>
                </a:solidFill>
              </a:rPr>
              <a:t> / </a:t>
            </a:r>
            <a:r>
              <a:rPr lang="en-US" sz="1900" b="1" dirty="0">
                <a:solidFill>
                  <a:schemeClr val="tx1"/>
                </a:solidFill>
              </a:rPr>
              <a:t>P</a:t>
            </a:r>
            <a:r>
              <a:rPr lang="el-GR" sz="1400" b="1" dirty="0">
                <a:solidFill>
                  <a:schemeClr val="tx1"/>
                </a:solidFill>
              </a:rPr>
              <a:t>π</a:t>
            </a:r>
            <a:r>
              <a:rPr lang="el-GR" sz="1900" b="1" dirty="0">
                <a:solidFill>
                  <a:schemeClr val="tx1"/>
                </a:solidFill>
              </a:rPr>
              <a:t> = 2</a:t>
            </a:r>
            <a:r>
              <a:rPr lang="en-US" sz="1900" b="1" dirty="0">
                <a:solidFill>
                  <a:schemeClr val="tx1"/>
                </a:solidFill>
              </a:rPr>
              <a:t>78874,9</a:t>
            </a:r>
            <a:r>
              <a:rPr lang="el-GR" sz="1900" b="1" dirty="0">
                <a:solidFill>
                  <a:schemeClr val="tx1"/>
                </a:solidFill>
              </a:rPr>
              <a:t>/ 40000 = </a:t>
            </a:r>
            <a:r>
              <a:rPr lang="el-GR" sz="1900" b="1" u="sng" dirty="0">
                <a:solidFill>
                  <a:srgbClr val="FF0000"/>
                </a:solidFill>
              </a:rPr>
              <a:t>6,</a:t>
            </a:r>
            <a:r>
              <a:rPr lang="en-US" sz="1900" b="1" u="sng" dirty="0">
                <a:solidFill>
                  <a:srgbClr val="FF0000"/>
                </a:solidFill>
              </a:rPr>
              <a:t>97</a:t>
            </a:r>
            <a:r>
              <a:rPr lang="el-GR" sz="1900" b="1" u="sng" dirty="0">
                <a:solidFill>
                  <a:srgbClr val="FF0000"/>
                </a:solidFill>
              </a:rPr>
              <a:t> </a:t>
            </a:r>
            <a:r>
              <a:rPr lang="en-US" sz="1900" b="1" u="sng" dirty="0">
                <a:solidFill>
                  <a:srgbClr val="FF0000"/>
                </a:solidFill>
              </a:rPr>
              <a:t>kg</a:t>
            </a:r>
            <a:r>
              <a:rPr lang="el-GR" sz="1900" b="1" u="sng" dirty="0">
                <a:solidFill>
                  <a:srgbClr val="FF0000"/>
                </a:solidFill>
              </a:rPr>
              <a:t>/</a:t>
            </a:r>
            <a:r>
              <a:rPr lang="en-US" sz="1900" b="1" u="sng" dirty="0">
                <a:solidFill>
                  <a:srgbClr val="FF0000"/>
                </a:solidFill>
              </a:rPr>
              <a:t>kWh</a:t>
            </a:r>
            <a:r>
              <a:rPr lang="el-GR" sz="1900" b="1" dirty="0">
                <a:solidFill>
                  <a:schemeClr val="tx1"/>
                </a:solidFill>
              </a:rPr>
              <a:t>.</a:t>
            </a:r>
          </a:p>
          <a:p>
            <a:pPr algn="l"/>
            <a:r>
              <a:rPr lang="el-GR" sz="1900" b="1" dirty="0">
                <a:solidFill>
                  <a:schemeClr val="tx1"/>
                </a:solidFill>
              </a:rPr>
              <a:t>γ</a:t>
            </a:r>
            <a:r>
              <a:rPr lang="en-US" sz="1900" b="1" dirty="0">
                <a:solidFill>
                  <a:schemeClr val="tx1"/>
                </a:solidFill>
              </a:rPr>
              <a:t>) </a:t>
            </a:r>
            <a:r>
              <a:rPr lang="el-GR" sz="1900" b="1" dirty="0">
                <a:solidFill>
                  <a:schemeClr val="accent6">
                    <a:lumMod val="50000"/>
                  </a:schemeClr>
                </a:solidFill>
              </a:rPr>
              <a:t>η</a:t>
            </a:r>
            <a:r>
              <a:rPr lang="el-GR" sz="1400" b="1" dirty="0">
                <a:solidFill>
                  <a:schemeClr val="accent6">
                    <a:lumMod val="50000"/>
                  </a:schemeClr>
                </a:solidFill>
              </a:rPr>
              <a:t>σ</a:t>
            </a:r>
            <a:r>
              <a:rPr lang="el-GR" sz="1900" b="1" dirty="0">
                <a:solidFill>
                  <a:schemeClr val="accent6">
                    <a:lumMod val="50000"/>
                  </a:schemeClr>
                </a:solidFill>
              </a:rPr>
              <a:t> </a:t>
            </a:r>
            <a:r>
              <a:rPr lang="en-US" sz="1900" b="1" dirty="0">
                <a:solidFill>
                  <a:schemeClr val="accent6">
                    <a:lumMod val="50000"/>
                  </a:schemeClr>
                </a:solidFill>
              </a:rPr>
              <a:t>= 3600 / K . </a:t>
            </a:r>
            <a:r>
              <a:rPr lang="el-GR" sz="1900" b="1" dirty="0">
                <a:solidFill>
                  <a:schemeClr val="accent6">
                    <a:lumMod val="50000"/>
                  </a:schemeClr>
                </a:solidFill>
              </a:rPr>
              <a:t>Η</a:t>
            </a:r>
            <a:r>
              <a:rPr lang="el-GR" sz="1400" b="1" dirty="0">
                <a:solidFill>
                  <a:schemeClr val="accent6">
                    <a:lumMod val="50000"/>
                  </a:schemeClr>
                </a:solidFill>
              </a:rPr>
              <a:t>Κ</a:t>
            </a:r>
            <a:r>
              <a:rPr lang="el-GR" sz="1900" b="1" dirty="0">
                <a:solidFill>
                  <a:schemeClr val="accent6">
                    <a:lumMod val="50000"/>
                  </a:schemeClr>
                </a:solidFill>
              </a:rPr>
              <a:t> </a:t>
            </a:r>
          </a:p>
          <a:p>
            <a:pPr algn="l"/>
            <a:r>
              <a:rPr lang="en-US" sz="1900" b="1" dirty="0">
                <a:solidFill>
                  <a:schemeClr val="tx1"/>
                </a:solidFill>
              </a:rPr>
              <a:t>K =340 g/kWh =&gt; K = 0,34 kg/kWh</a:t>
            </a:r>
            <a:endParaRPr lang="el-GR" sz="1900" b="1" dirty="0">
              <a:solidFill>
                <a:schemeClr val="tx1"/>
              </a:solidFill>
            </a:endParaRPr>
          </a:p>
          <a:p>
            <a:pPr algn="l"/>
            <a:r>
              <a:rPr lang="el-GR" sz="1900" b="1" dirty="0">
                <a:solidFill>
                  <a:schemeClr val="tx1"/>
                </a:solidFill>
              </a:rPr>
              <a:t>η</a:t>
            </a:r>
            <a:r>
              <a:rPr lang="el-GR" sz="1400" b="1" dirty="0">
                <a:solidFill>
                  <a:schemeClr val="tx1"/>
                </a:solidFill>
              </a:rPr>
              <a:t>σ</a:t>
            </a:r>
            <a:r>
              <a:rPr lang="el-GR" sz="1900" b="1" dirty="0">
                <a:solidFill>
                  <a:schemeClr val="tx1"/>
                </a:solidFill>
              </a:rPr>
              <a:t> </a:t>
            </a:r>
            <a:r>
              <a:rPr lang="en-US" sz="1900" b="1" dirty="0">
                <a:solidFill>
                  <a:schemeClr val="tx1"/>
                </a:solidFill>
              </a:rPr>
              <a:t>= 3600 / K . </a:t>
            </a:r>
            <a:r>
              <a:rPr lang="el-GR" sz="1900" b="1" dirty="0">
                <a:solidFill>
                  <a:schemeClr val="tx1"/>
                </a:solidFill>
              </a:rPr>
              <a:t>Η</a:t>
            </a:r>
            <a:r>
              <a:rPr lang="el-GR" sz="1400" b="1" dirty="0">
                <a:solidFill>
                  <a:schemeClr val="tx1"/>
                </a:solidFill>
              </a:rPr>
              <a:t>Κ</a:t>
            </a:r>
            <a:r>
              <a:rPr lang="en-US" sz="1900" b="1" dirty="0">
                <a:solidFill>
                  <a:schemeClr val="tx1"/>
                </a:solidFill>
              </a:rPr>
              <a:t> = 3600 / 0,34 . 41000 = </a:t>
            </a:r>
            <a:r>
              <a:rPr lang="el-GR" sz="1900" b="1" dirty="0">
                <a:solidFill>
                  <a:schemeClr val="tx1"/>
                </a:solidFill>
              </a:rPr>
              <a:t>η</a:t>
            </a:r>
            <a:r>
              <a:rPr lang="el-GR" sz="1400" b="1" dirty="0">
                <a:solidFill>
                  <a:schemeClr val="tx1"/>
                </a:solidFill>
              </a:rPr>
              <a:t>σ</a:t>
            </a:r>
            <a:r>
              <a:rPr lang="en-US" sz="1900" b="1" dirty="0">
                <a:solidFill>
                  <a:schemeClr val="tx1"/>
                </a:solidFill>
              </a:rPr>
              <a:t> = </a:t>
            </a:r>
            <a:r>
              <a:rPr lang="en-US" sz="1900" b="1" u="sng" dirty="0">
                <a:solidFill>
                  <a:srgbClr val="FF0000"/>
                </a:solidFill>
              </a:rPr>
              <a:t>0,2582 =&gt; 25,82%</a:t>
            </a:r>
            <a:endParaRPr lang="el-GR" sz="1900" b="1" dirty="0">
              <a:solidFill>
                <a:srgbClr val="FF0000"/>
              </a:solidFill>
            </a:endParaRP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a:solidFill>
                  <a:srgbClr val="FFFF00"/>
                </a:solidFill>
                <a:latin typeface="Arial" pitchFamily="34" charset="0"/>
                <a:cs typeface="Arial" pitchFamily="34" charset="0"/>
              </a:rPr>
              <a:t>A</a:t>
            </a:r>
            <a:r>
              <a:rPr lang="el-GR" sz="3200" b="1" u="sng" dirty="0">
                <a:solidFill>
                  <a:srgbClr val="FFFF00"/>
                </a:solidFill>
                <a:latin typeface="Arial" pitchFamily="34" charset="0"/>
                <a:cs typeface="Arial" pitchFamily="34" charset="0"/>
              </a:rPr>
              <a:t>ΣΚΗΣΕΙΣ</a:t>
            </a:r>
            <a:r>
              <a:rPr lang="en-US" sz="3200" b="1" u="sng" dirty="0">
                <a:solidFill>
                  <a:srgbClr val="FFFF00"/>
                </a:solidFill>
                <a:latin typeface="Arial" pitchFamily="34" charset="0"/>
                <a:cs typeface="Arial" pitchFamily="34" charset="0"/>
              </a:rPr>
              <a:t> (1)</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2200" b="1" dirty="0">
                <a:solidFill>
                  <a:schemeClr val="tx1"/>
                </a:solidFill>
              </a:rPr>
              <a:t>Η εγκατάσταση προώσεως ενός πλοίου αποτελείται από ένα λέβητα και στρόβιλο υψηλής</a:t>
            </a:r>
            <a:r>
              <a:rPr lang="en-US" sz="2200" b="1" dirty="0">
                <a:solidFill>
                  <a:schemeClr val="tx1"/>
                </a:solidFill>
              </a:rPr>
              <a:t> </a:t>
            </a:r>
            <a:r>
              <a:rPr lang="el-GR" sz="2200" b="1" dirty="0">
                <a:solidFill>
                  <a:schemeClr val="tx1"/>
                </a:solidFill>
              </a:rPr>
              <a:t>πιέσεως με τα εξής λειτουργικά χαρακτηριστικά:</a:t>
            </a:r>
            <a:r>
              <a:rPr lang="en-US" sz="2200" b="1" dirty="0">
                <a:solidFill>
                  <a:schemeClr val="tx1"/>
                </a:solidFill>
              </a:rPr>
              <a:t> </a:t>
            </a:r>
            <a:r>
              <a:rPr lang="el-GR" sz="2200" b="1" dirty="0">
                <a:solidFill>
                  <a:schemeClr val="tx1"/>
                </a:solidFill>
              </a:rPr>
              <a:t>Μέγιστη ισχύς άξονα 40000kW</a:t>
            </a:r>
            <a:r>
              <a:rPr lang="en-US" sz="2200" b="1" dirty="0">
                <a:solidFill>
                  <a:schemeClr val="tx1"/>
                </a:solidFill>
              </a:rPr>
              <a:t>, </a:t>
            </a:r>
            <a:r>
              <a:rPr lang="el-GR" sz="2200" b="1" dirty="0">
                <a:solidFill>
                  <a:schemeClr val="tx1"/>
                </a:solidFill>
              </a:rPr>
              <a:t>Πίεση και θερμοκρασία στην είσοδο του στροβίλου 50bar, 500°C</a:t>
            </a:r>
            <a:r>
              <a:rPr lang="en-US" sz="2200" b="1" dirty="0">
                <a:solidFill>
                  <a:schemeClr val="tx1"/>
                </a:solidFill>
              </a:rPr>
              <a:t>, </a:t>
            </a:r>
            <a:r>
              <a:rPr lang="el-GR" sz="2200" b="1" dirty="0">
                <a:solidFill>
                  <a:schemeClr val="tx1"/>
                </a:solidFill>
              </a:rPr>
              <a:t>Πίεση ψυγείου 0,05 bar</a:t>
            </a:r>
            <a:r>
              <a:rPr lang="en-US" sz="2200" b="1" dirty="0">
                <a:solidFill>
                  <a:schemeClr val="tx1"/>
                </a:solidFill>
              </a:rPr>
              <a:t>, </a:t>
            </a:r>
            <a:r>
              <a:rPr lang="el-GR" sz="2200" b="1" dirty="0">
                <a:solidFill>
                  <a:schemeClr val="tx1"/>
                </a:solidFill>
              </a:rPr>
              <a:t>Κατανάλωση ατμού 227000kg/h</a:t>
            </a:r>
            <a:r>
              <a:rPr lang="en-US" sz="2200" b="1" dirty="0">
                <a:solidFill>
                  <a:schemeClr val="tx1"/>
                </a:solidFill>
              </a:rPr>
              <a:t>, </a:t>
            </a:r>
            <a:r>
              <a:rPr lang="el-GR" sz="2200" b="1" dirty="0">
                <a:solidFill>
                  <a:schemeClr val="tx1"/>
                </a:solidFill>
              </a:rPr>
              <a:t>Ειδική κατανάλωση καυσίμου 340gr/kWh</a:t>
            </a:r>
            <a:r>
              <a:rPr lang="en-US" sz="2200" b="1" dirty="0">
                <a:solidFill>
                  <a:schemeClr val="tx1"/>
                </a:solidFill>
              </a:rPr>
              <a:t>, </a:t>
            </a:r>
            <a:r>
              <a:rPr lang="el-GR" sz="2200" b="1" dirty="0">
                <a:solidFill>
                  <a:schemeClr val="tx1"/>
                </a:solidFill>
              </a:rPr>
              <a:t>Εσωτερικός βαθμός αποδόσεως στροβίλου 0,90</a:t>
            </a:r>
            <a:r>
              <a:rPr lang="en-US" sz="2200" b="1" dirty="0">
                <a:solidFill>
                  <a:schemeClr val="tx1"/>
                </a:solidFill>
              </a:rPr>
              <a:t>, </a:t>
            </a:r>
            <a:r>
              <a:rPr lang="el-GR" sz="2200" b="1" dirty="0">
                <a:solidFill>
                  <a:schemeClr val="tx1"/>
                </a:solidFill>
              </a:rPr>
              <a:t>Κατώτερη θερμαντική ικανότητα καυσίμου 43000kJ/kg</a:t>
            </a:r>
            <a:r>
              <a:rPr lang="en-US" sz="2200" b="1" dirty="0">
                <a:solidFill>
                  <a:schemeClr val="tx1"/>
                </a:solidFill>
              </a:rPr>
              <a:t>.</a:t>
            </a:r>
            <a:endParaRPr lang="el-GR" sz="2200" b="1" dirty="0">
              <a:solidFill>
                <a:schemeClr val="tx1"/>
              </a:solidFill>
            </a:endParaRPr>
          </a:p>
          <a:p>
            <a:pPr algn="l"/>
            <a:r>
              <a:rPr lang="el-GR" sz="2200" b="1" dirty="0">
                <a:solidFill>
                  <a:schemeClr val="tx1"/>
                </a:solidFill>
              </a:rPr>
              <a:t>Με τα παραπάνω δεδομένα να υπολογισθούν τα εξής:</a:t>
            </a:r>
          </a:p>
          <a:p>
            <a:pPr algn="l"/>
            <a:r>
              <a:rPr lang="el-GR" sz="2200" b="1" dirty="0">
                <a:solidFill>
                  <a:srgbClr val="FF0000"/>
                </a:solidFill>
              </a:rPr>
              <a:t>1. </a:t>
            </a:r>
            <a:r>
              <a:rPr lang="el-GR" sz="2200" b="1" dirty="0">
                <a:solidFill>
                  <a:schemeClr val="tx1"/>
                </a:solidFill>
              </a:rPr>
              <a:t>Η θεωρητική ισχύς του στροβίλου (P</a:t>
            </a:r>
            <a:r>
              <a:rPr lang="el-GR" sz="1600" b="1" dirty="0">
                <a:solidFill>
                  <a:schemeClr val="tx1"/>
                </a:solidFill>
              </a:rPr>
              <a:t>θ</a:t>
            </a:r>
            <a:r>
              <a:rPr lang="el-GR" sz="2200" b="1" dirty="0">
                <a:solidFill>
                  <a:schemeClr val="tx1"/>
                </a:solidFill>
              </a:rPr>
              <a:t>)</a:t>
            </a:r>
          </a:p>
          <a:p>
            <a:pPr algn="l"/>
            <a:r>
              <a:rPr lang="el-GR" sz="2200" b="1" dirty="0">
                <a:solidFill>
                  <a:srgbClr val="FF0000"/>
                </a:solidFill>
              </a:rPr>
              <a:t>2. </a:t>
            </a:r>
            <a:r>
              <a:rPr lang="el-GR" sz="2200" b="1" dirty="0">
                <a:solidFill>
                  <a:schemeClr val="tx1"/>
                </a:solidFill>
              </a:rPr>
              <a:t>Η εσωτερική ισχύς του στροβίλου (P</a:t>
            </a:r>
            <a:r>
              <a:rPr lang="el-GR" sz="1600" b="1" dirty="0">
                <a:solidFill>
                  <a:schemeClr val="tx1"/>
                </a:solidFill>
              </a:rPr>
              <a:t>ε</a:t>
            </a:r>
            <a:r>
              <a:rPr lang="el-GR" sz="2200" b="1" dirty="0">
                <a:solidFill>
                  <a:schemeClr val="tx1"/>
                </a:solidFill>
              </a:rPr>
              <a:t>)</a:t>
            </a:r>
          </a:p>
          <a:p>
            <a:pPr algn="l"/>
            <a:r>
              <a:rPr lang="el-GR" sz="2200" b="1" dirty="0">
                <a:solidFill>
                  <a:srgbClr val="FF0000"/>
                </a:solidFill>
              </a:rPr>
              <a:t>3. </a:t>
            </a:r>
            <a:r>
              <a:rPr lang="el-GR" sz="2200" b="1" dirty="0">
                <a:solidFill>
                  <a:schemeClr val="tx1"/>
                </a:solidFill>
              </a:rPr>
              <a:t>Η ειδική κατανάλωση ατμού ( bs )</a:t>
            </a:r>
          </a:p>
          <a:p>
            <a:pPr algn="l"/>
            <a:r>
              <a:rPr lang="el-GR" sz="2200" b="1" dirty="0">
                <a:solidFill>
                  <a:srgbClr val="FF0000"/>
                </a:solidFill>
              </a:rPr>
              <a:t>4. </a:t>
            </a:r>
            <a:r>
              <a:rPr lang="el-GR" sz="2200" b="1" dirty="0">
                <a:solidFill>
                  <a:schemeClr val="tx1"/>
                </a:solidFill>
              </a:rPr>
              <a:t>Ο ολικός βαθμός απόδοσης του στροβίλου (η</a:t>
            </a:r>
            <a:r>
              <a:rPr lang="el-GR" sz="1600" b="1" dirty="0">
                <a:solidFill>
                  <a:schemeClr val="tx1"/>
                </a:solidFill>
              </a:rPr>
              <a:t>ολ</a:t>
            </a:r>
            <a:r>
              <a:rPr lang="el-GR" sz="2200" b="1" dirty="0">
                <a:solidFill>
                  <a:schemeClr val="tx1"/>
                </a:solidFill>
              </a:rPr>
              <a:t>)</a:t>
            </a:r>
          </a:p>
          <a:p>
            <a:pPr algn="l"/>
            <a:r>
              <a:rPr lang="el-GR" sz="2200" b="1" dirty="0">
                <a:solidFill>
                  <a:srgbClr val="FF0000"/>
                </a:solidFill>
              </a:rPr>
              <a:t>5. </a:t>
            </a:r>
            <a:r>
              <a:rPr lang="el-GR" sz="2200" b="1" dirty="0">
                <a:solidFill>
                  <a:schemeClr val="tx1"/>
                </a:solidFill>
              </a:rPr>
              <a:t>Ο συνολικός βαθμός απόδοσης ολης της εγκατάστασης ( η</a:t>
            </a:r>
            <a:r>
              <a:rPr lang="el-GR" sz="1600" b="1" dirty="0">
                <a:solidFill>
                  <a:schemeClr val="tx1"/>
                </a:solidFill>
              </a:rPr>
              <a:t>σ</a:t>
            </a:r>
            <a:r>
              <a:rPr lang="el-GR" sz="2200" b="1" dirty="0">
                <a:solidFill>
                  <a:schemeClr val="tx1"/>
                </a:solidFill>
              </a:rPr>
              <a:t> )</a:t>
            </a:r>
          </a:p>
          <a:p>
            <a:pPr algn="l"/>
            <a:r>
              <a:rPr lang="el-GR" sz="2200" b="1" dirty="0">
                <a:solidFill>
                  <a:srgbClr val="FF0000"/>
                </a:solidFill>
              </a:rPr>
              <a:t>6. </a:t>
            </a:r>
            <a:r>
              <a:rPr lang="el-GR" sz="2200" b="1" dirty="0">
                <a:solidFill>
                  <a:schemeClr val="tx1"/>
                </a:solidFill>
              </a:rPr>
              <a:t>Η συνολική κατανάλωση καυσίμου για ταξίδι 2 εβδομάδων (Κt)</a:t>
            </a: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a:solidFill>
                  <a:srgbClr val="FFFF00"/>
                </a:solidFill>
                <a:latin typeface="Arial" pitchFamily="34" charset="0"/>
                <a:cs typeface="Arial" pitchFamily="34" charset="0"/>
              </a:rPr>
              <a:t>A</a:t>
            </a:r>
            <a:r>
              <a:rPr lang="el-GR" sz="3200" b="1" u="sng" dirty="0">
                <a:solidFill>
                  <a:srgbClr val="FFFF00"/>
                </a:solidFill>
                <a:latin typeface="Arial" pitchFamily="34" charset="0"/>
                <a:cs typeface="Arial" pitchFamily="34" charset="0"/>
              </a:rPr>
              <a:t>ΣΚΗΣΕΙΣ</a:t>
            </a:r>
            <a:r>
              <a:rPr lang="en-US" sz="3200" b="1" u="sng" dirty="0">
                <a:solidFill>
                  <a:srgbClr val="FFFF00"/>
                </a:solidFill>
                <a:latin typeface="Arial" pitchFamily="34" charset="0"/>
                <a:cs typeface="Arial" pitchFamily="34" charset="0"/>
              </a:rPr>
              <a:t> (2)</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400" b="1" dirty="0">
                <a:solidFill>
                  <a:schemeClr val="tx1"/>
                </a:solidFill>
              </a:rPr>
              <a:t>Η εγκατάσταση προώσεως ενός πλοίου αποτελείται από ένα λέβητα και στρόβιλο υψηλής</a:t>
            </a:r>
            <a:r>
              <a:rPr lang="en-US" sz="1400" b="1" dirty="0">
                <a:solidFill>
                  <a:schemeClr val="tx1"/>
                </a:solidFill>
              </a:rPr>
              <a:t> </a:t>
            </a:r>
            <a:r>
              <a:rPr lang="el-GR" sz="1400" b="1" dirty="0">
                <a:solidFill>
                  <a:schemeClr val="tx1"/>
                </a:solidFill>
              </a:rPr>
              <a:t>πιέσεως με τα εξής λειτουργικά χαρακτηριστικά:</a:t>
            </a:r>
            <a:r>
              <a:rPr lang="en-US" sz="1400" b="1" dirty="0">
                <a:solidFill>
                  <a:schemeClr val="tx1"/>
                </a:solidFill>
              </a:rPr>
              <a:t> </a:t>
            </a:r>
            <a:r>
              <a:rPr lang="el-GR" sz="1400" b="1" dirty="0">
                <a:solidFill>
                  <a:schemeClr val="tx1"/>
                </a:solidFill>
              </a:rPr>
              <a:t>Μέγιστη ισχύς άξονα 40000kw</a:t>
            </a:r>
            <a:r>
              <a:rPr lang="en-US" sz="1400" b="1" dirty="0">
                <a:solidFill>
                  <a:schemeClr val="tx1"/>
                </a:solidFill>
              </a:rPr>
              <a:t>, </a:t>
            </a:r>
            <a:r>
              <a:rPr lang="el-GR" sz="1400" b="1" dirty="0">
                <a:solidFill>
                  <a:schemeClr val="tx1"/>
                </a:solidFill>
              </a:rPr>
              <a:t>Πίεση και θερμοκρασία στην είσοδο του στροβίλου 50bar, 500°C</a:t>
            </a:r>
            <a:r>
              <a:rPr lang="en-US" sz="1400" b="1" dirty="0">
                <a:solidFill>
                  <a:schemeClr val="tx1"/>
                </a:solidFill>
              </a:rPr>
              <a:t>, </a:t>
            </a:r>
            <a:r>
              <a:rPr lang="el-GR" sz="1400" b="1" dirty="0">
                <a:solidFill>
                  <a:schemeClr val="tx1"/>
                </a:solidFill>
              </a:rPr>
              <a:t>Πίεση ψυγείου 0,05 bar</a:t>
            </a:r>
            <a:r>
              <a:rPr lang="en-US" sz="1400" b="1" dirty="0">
                <a:solidFill>
                  <a:schemeClr val="tx1"/>
                </a:solidFill>
              </a:rPr>
              <a:t>, </a:t>
            </a:r>
            <a:r>
              <a:rPr lang="el-GR" sz="1400" b="1" dirty="0">
                <a:solidFill>
                  <a:schemeClr val="tx1"/>
                </a:solidFill>
              </a:rPr>
              <a:t>Κατανάλωση ατμού 227000kg/h</a:t>
            </a:r>
            <a:r>
              <a:rPr lang="en-US" sz="1400" b="1" dirty="0">
                <a:solidFill>
                  <a:schemeClr val="tx1"/>
                </a:solidFill>
              </a:rPr>
              <a:t>, </a:t>
            </a:r>
            <a:r>
              <a:rPr lang="el-GR" sz="1400" b="1" dirty="0">
                <a:solidFill>
                  <a:schemeClr val="tx1"/>
                </a:solidFill>
              </a:rPr>
              <a:t>Ειδική κατανάλωση καυσίμου 340gr/kWh</a:t>
            </a:r>
            <a:r>
              <a:rPr lang="en-US" sz="1400" b="1" dirty="0">
                <a:solidFill>
                  <a:schemeClr val="tx1"/>
                </a:solidFill>
              </a:rPr>
              <a:t>, </a:t>
            </a:r>
            <a:r>
              <a:rPr lang="el-GR" sz="1400" b="1" dirty="0">
                <a:solidFill>
                  <a:schemeClr val="tx1"/>
                </a:solidFill>
              </a:rPr>
              <a:t>Εσωτερικός βαθμός αποδόσεως στροβίλου 0,90</a:t>
            </a:r>
            <a:r>
              <a:rPr lang="en-US" sz="1400" b="1" dirty="0">
                <a:solidFill>
                  <a:schemeClr val="tx1"/>
                </a:solidFill>
              </a:rPr>
              <a:t>, </a:t>
            </a:r>
            <a:r>
              <a:rPr lang="el-GR" sz="1400" b="1" dirty="0">
                <a:solidFill>
                  <a:schemeClr val="tx1"/>
                </a:solidFill>
              </a:rPr>
              <a:t>Κατώτερη θερμαντική ικανότητα καυσίμου 43000kj/kg</a:t>
            </a:r>
            <a:r>
              <a:rPr lang="en-US" sz="1400" b="1" dirty="0">
                <a:solidFill>
                  <a:schemeClr val="tx1"/>
                </a:solidFill>
              </a:rPr>
              <a:t>.</a:t>
            </a:r>
            <a:endParaRPr lang="el-GR" sz="1400" b="1" dirty="0">
              <a:solidFill>
                <a:schemeClr val="tx1"/>
              </a:solidFill>
            </a:endParaRPr>
          </a:p>
          <a:p>
            <a:pPr algn="l"/>
            <a:r>
              <a:rPr lang="el-GR" sz="1400" b="1" dirty="0">
                <a:solidFill>
                  <a:schemeClr val="tx1"/>
                </a:solidFill>
              </a:rPr>
              <a:t>Με τα παραπάνω δεδομένα να υπολογισθούν τα εξής:</a:t>
            </a:r>
          </a:p>
          <a:p>
            <a:pPr algn="l"/>
            <a:r>
              <a:rPr lang="el-GR" sz="1400" b="1" dirty="0">
                <a:solidFill>
                  <a:srgbClr val="FF0000"/>
                </a:solidFill>
              </a:rPr>
              <a:t>1. </a:t>
            </a:r>
            <a:r>
              <a:rPr lang="el-GR" sz="1400" b="1" dirty="0">
                <a:solidFill>
                  <a:schemeClr val="tx1"/>
                </a:solidFill>
              </a:rPr>
              <a:t>Η θεωρητική ισχύς του στροβίλου (Pθ)</a:t>
            </a:r>
            <a:r>
              <a:rPr lang="en-US" sz="1400" b="1" dirty="0">
                <a:solidFill>
                  <a:schemeClr val="tx1"/>
                </a:solidFill>
              </a:rPr>
              <a:t> </a:t>
            </a:r>
            <a:r>
              <a:rPr lang="el-GR" sz="1400" b="1" dirty="0">
                <a:solidFill>
                  <a:srgbClr val="FF0000"/>
                </a:solidFill>
              </a:rPr>
              <a:t>2. </a:t>
            </a:r>
            <a:r>
              <a:rPr lang="el-GR" sz="1400" b="1" dirty="0">
                <a:solidFill>
                  <a:schemeClr val="tx1"/>
                </a:solidFill>
              </a:rPr>
              <a:t>Η εσωτερική ισχύς του στροβίλου (Pε)</a:t>
            </a:r>
            <a:r>
              <a:rPr lang="en-US" sz="1400" b="1" dirty="0">
                <a:solidFill>
                  <a:schemeClr val="tx1"/>
                </a:solidFill>
              </a:rPr>
              <a:t> </a:t>
            </a:r>
            <a:r>
              <a:rPr lang="el-GR" sz="1400" b="1" dirty="0">
                <a:solidFill>
                  <a:srgbClr val="FF0000"/>
                </a:solidFill>
              </a:rPr>
              <a:t>3. </a:t>
            </a:r>
            <a:r>
              <a:rPr lang="el-GR" sz="1400" b="1" dirty="0">
                <a:solidFill>
                  <a:schemeClr val="tx1"/>
                </a:solidFill>
              </a:rPr>
              <a:t>Η ειδική κατανάλωση ατμού (bs )</a:t>
            </a:r>
            <a:r>
              <a:rPr lang="en-US" sz="1400" b="1" dirty="0">
                <a:solidFill>
                  <a:schemeClr val="tx1"/>
                </a:solidFill>
              </a:rPr>
              <a:t> </a:t>
            </a:r>
            <a:r>
              <a:rPr lang="el-GR" sz="1400" b="1" dirty="0">
                <a:solidFill>
                  <a:srgbClr val="FF0000"/>
                </a:solidFill>
              </a:rPr>
              <a:t>4. </a:t>
            </a:r>
            <a:r>
              <a:rPr lang="el-GR" sz="1400" b="1" dirty="0">
                <a:solidFill>
                  <a:schemeClr val="tx1"/>
                </a:solidFill>
              </a:rPr>
              <a:t>Ο ολικός βαθμός απόδοσης του στροβίλου (ηολ)</a:t>
            </a:r>
            <a:r>
              <a:rPr lang="en-US" sz="1400" b="1" dirty="0">
                <a:solidFill>
                  <a:schemeClr val="tx1"/>
                </a:solidFill>
              </a:rPr>
              <a:t> </a:t>
            </a:r>
            <a:r>
              <a:rPr lang="el-GR" sz="1400" b="1" dirty="0">
                <a:solidFill>
                  <a:srgbClr val="FF0000"/>
                </a:solidFill>
              </a:rPr>
              <a:t>5. </a:t>
            </a:r>
            <a:r>
              <a:rPr lang="el-GR" sz="1400" b="1" dirty="0">
                <a:solidFill>
                  <a:schemeClr val="tx1"/>
                </a:solidFill>
              </a:rPr>
              <a:t>Ο συνολικός βαθμός απόδοσης ολης της εγκατάστασης (ησ )</a:t>
            </a:r>
            <a:r>
              <a:rPr lang="en-US" sz="1400" b="1" dirty="0">
                <a:solidFill>
                  <a:schemeClr val="tx1"/>
                </a:solidFill>
              </a:rPr>
              <a:t> </a:t>
            </a:r>
            <a:r>
              <a:rPr lang="el-GR" sz="1400" b="1" dirty="0">
                <a:solidFill>
                  <a:srgbClr val="FF0000"/>
                </a:solidFill>
              </a:rPr>
              <a:t>6. </a:t>
            </a:r>
            <a:r>
              <a:rPr lang="el-GR" sz="1400" b="1" dirty="0">
                <a:solidFill>
                  <a:schemeClr val="tx1"/>
                </a:solidFill>
              </a:rPr>
              <a:t>Η συνολική κατανάλωση καυσίμου για ταξίδι 2 εβδομάδων (Κt)</a:t>
            </a:r>
          </a:p>
          <a:p>
            <a:r>
              <a:rPr lang="el-GR" sz="1600" b="1" u="sng" dirty="0">
                <a:solidFill>
                  <a:srgbClr val="FF0000"/>
                </a:solidFill>
              </a:rPr>
              <a:t>ΛΥΣΗ</a:t>
            </a:r>
            <a:endParaRPr lang="en-US" sz="1600" b="1" u="sng" dirty="0">
              <a:solidFill>
                <a:srgbClr val="FF0000"/>
              </a:solidFill>
            </a:endParaRPr>
          </a:p>
          <a:p>
            <a:pPr algn="l"/>
            <a:r>
              <a:rPr lang="el-GR" sz="1600" b="1" dirty="0">
                <a:solidFill>
                  <a:srgbClr val="FF0000"/>
                </a:solidFill>
              </a:rPr>
              <a:t>ΑΠΟ (Γ3) </a:t>
            </a:r>
            <a:r>
              <a:rPr lang="en-US" sz="1600" b="1" dirty="0">
                <a:solidFill>
                  <a:srgbClr val="FF0000"/>
                </a:solidFill>
              </a:rPr>
              <a:t>P</a:t>
            </a:r>
            <a:r>
              <a:rPr lang="en-US" sz="1200" b="1" dirty="0">
                <a:solidFill>
                  <a:srgbClr val="FF0000"/>
                </a:solidFill>
              </a:rPr>
              <a:t>1</a:t>
            </a:r>
            <a:r>
              <a:rPr lang="en-US" sz="1600" b="1" dirty="0">
                <a:solidFill>
                  <a:srgbClr val="FF0000"/>
                </a:solidFill>
              </a:rPr>
              <a:t>=5</a:t>
            </a:r>
            <a:r>
              <a:rPr lang="el-GR" sz="1600" b="1" dirty="0">
                <a:solidFill>
                  <a:srgbClr val="FF0000"/>
                </a:solidFill>
              </a:rPr>
              <a:t>0</a:t>
            </a:r>
            <a:r>
              <a:rPr lang="en-US" sz="1600" b="1" dirty="0">
                <a:solidFill>
                  <a:srgbClr val="FF0000"/>
                </a:solidFill>
              </a:rPr>
              <a:t> bar</a:t>
            </a:r>
            <a:r>
              <a:rPr lang="el-GR" sz="1600" b="1" dirty="0">
                <a:solidFill>
                  <a:srgbClr val="FF0000"/>
                </a:solidFill>
              </a:rPr>
              <a:t> ΚΑΙ </a:t>
            </a:r>
            <a:r>
              <a:rPr lang="en-US" sz="1600" b="1" dirty="0">
                <a:solidFill>
                  <a:srgbClr val="FF0000"/>
                </a:solidFill>
              </a:rPr>
              <a:t>T</a:t>
            </a:r>
            <a:r>
              <a:rPr lang="en-US" sz="1200" b="1" dirty="0">
                <a:solidFill>
                  <a:srgbClr val="FF0000"/>
                </a:solidFill>
              </a:rPr>
              <a:t>1</a:t>
            </a:r>
            <a:r>
              <a:rPr lang="en-US" sz="1600" b="1" dirty="0">
                <a:solidFill>
                  <a:srgbClr val="FF0000"/>
                </a:solidFill>
              </a:rPr>
              <a:t>=</a:t>
            </a:r>
            <a:r>
              <a:rPr lang="el-GR" sz="1600" b="1" dirty="0">
                <a:solidFill>
                  <a:srgbClr val="FF0000"/>
                </a:solidFill>
              </a:rPr>
              <a:t>500°</a:t>
            </a:r>
            <a:r>
              <a:rPr lang="en-US" sz="1600" b="1" dirty="0">
                <a:solidFill>
                  <a:srgbClr val="FF0000"/>
                </a:solidFill>
              </a:rPr>
              <a:t>C =&gt;</a:t>
            </a:r>
            <a:r>
              <a:rPr lang="el-GR" sz="1600" b="1" dirty="0">
                <a:solidFill>
                  <a:srgbClr val="FF0000"/>
                </a:solidFill>
              </a:rPr>
              <a:t> </a:t>
            </a:r>
            <a:r>
              <a:rPr lang="en-US" sz="1600" b="1" dirty="0">
                <a:solidFill>
                  <a:srgbClr val="FF0000"/>
                </a:solidFill>
              </a:rPr>
              <a:t>h</a:t>
            </a:r>
            <a:r>
              <a:rPr lang="en-US" sz="1200" b="1" dirty="0">
                <a:solidFill>
                  <a:srgbClr val="FF0000"/>
                </a:solidFill>
              </a:rPr>
              <a:t>1</a:t>
            </a:r>
            <a:r>
              <a:rPr lang="en-US" sz="1600" b="1" dirty="0">
                <a:solidFill>
                  <a:srgbClr val="FF0000"/>
                </a:solidFill>
              </a:rPr>
              <a:t>=3433,7 kJ/kg</a:t>
            </a:r>
          </a:p>
          <a:p>
            <a:pPr algn="l"/>
            <a:r>
              <a:rPr lang="el-GR" sz="1600" b="1" dirty="0">
                <a:solidFill>
                  <a:srgbClr val="FF0000"/>
                </a:solidFill>
              </a:rPr>
              <a:t>ΑΠΟ (Γ</a:t>
            </a:r>
            <a:r>
              <a:rPr lang="en-US" sz="1600" b="1" dirty="0">
                <a:solidFill>
                  <a:srgbClr val="FF0000"/>
                </a:solidFill>
              </a:rPr>
              <a:t>2</a:t>
            </a:r>
            <a:r>
              <a:rPr lang="el-GR" sz="1600" b="1" dirty="0">
                <a:solidFill>
                  <a:srgbClr val="FF0000"/>
                </a:solidFill>
              </a:rPr>
              <a:t>) </a:t>
            </a:r>
            <a:r>
              <a:rPr lang="en-US" sz="1600" b="1" dirty="0">
                <a:solidFill>
                  <a:srgbClr val="FF0000"/>
                </a:solidFill>
              </a:rPr>
              <a:t>P</a:t>
            </a:r>
            <a:r>
              <a:rPr lang="en-US" sz="1200" b="1" dirty="0">
                <a:solidFill>
                  <a:srgbClr val="FF0000"/>
                </a:solidFill>
              </a:rPr>
              <a:t>2</a:t>
            </a:r>
            <a:r>
              <a:rPr lang="en-US" sz="1600" b="1" dirty="0">
                <a:solidFill>
                  <a:srgbClr val="FF0000"/>
                </a:solidFill>
              </a:rPr>
              <a:t>=</a:t>
            </a:r>
            <a:r>
              <a:rPr lang="el-GR" sz="1600" b="1" dirty="0">
                <a:solidFill>
                  <a:srgbClr val="FF0000"/>
                </a:solidFill>
              </a:rPr>
              <a:t>0</a:t>
            </a:r>
            <a:r>
              <a:rPr lang="en-US" sz="1600" b="1" dirty="0">
                <a:solidFill>
                  <a:srgbClr val="FF0000"/>
                </a:solidFill>
              </a:rPr>
              <a:t>,05 bar</a:t>
            </a:r>
            <a:r>
              <a:rPr lang="el-GR" sz="1600" b="1" dirty="0">
                <a:solidFill>
                  <a:srgbClr val="FF0000"/>
                </a:solidFill>
              </a:rPr>
              <a:t> </a:t>
            </a:r>
            <a:r>
              <a:rPr lang="en-US" sz="1600" b="1" dirty="0">
                <a:solidFill>
                  <a:srgbClr val="FF0000"/>
                </a:solidFill>
              </a:rPr>
              <a:t> =&gt;</a:t>
            </a:r>
            <a:r>
              <a:rPr lang="el-GR" sz="1600" b="1" dirty="0">
                <a:solidFill>
                  <a:srgbClr val="FF0000"/>
                </a:solidFill>
              </a:rPr>
              <a:t> </a:t>
            </a:r>
            <a:r>
              <a:rPr lang="en-US" sz="1600" b="1" dirty="0">
                <a:solidFill>
                  <a:srgbClr val="FF0000"/>
                </a:solidFill>
              </a:rPr>
              <a:t>h</a:t>
            </a:r>
            <a:r>
              <a:rPr lang="en-US" sz="1200" b="1" dirty="0">
                <a:solidFill>
                  <a:srgbClr val="FF0000"/>
                </a:solidFill>
              </a:rPr>
              <a:t>2</a:t>
            </a:r>
            <a:r>
              <a:rPr lang="en-US" sz="1600" b="1" dirty="0">
                <a:solidFill>
                  <a:srgbClr val="FF0000"/>
                </a:solidFill>
              </a:rPr>
              <a:t>=2561,2 kJ/kg                             </a:t>
            </a:r>
            <a:r>
              <a:rPr lang="el-GR" sz="1600" b="1" dirty="0">
                <a:solidFill>
                  <a:srgbClr val="FF0000"/>
                </a:solidFill>
              </a:rPr>
              <a:t>Δ</a:t>
            </a:r>
            <a:r>
              <a:rPr lang="en-US" sz="1600" b="1" dirty="0">
                <a:solidFill>
                  <a:srgbClr val="FF0000"/>
                </a:solidFill>
              </a:rPr>
              <a:t>h</a:t>
            </a:r>
            <a:r>
              <a:rPr lang="el-GR" sz="1200" b="1" dirty="0">
                <a:solidFill>
                  <a:srgbClr val="FF0000"/>
                </a:solidFill>
              </a:rPr>
              <a:t>θ</a:t>
            </a:r>
            <a:r>
              <a:rPr lang="el-GR" sz="1600" b="1" dirty="0">
                <a:solidFill>
                  <a:srgbClr val="FF0000"/>
                </a:solidFill>
              </a:rPr>
              <a:t> </a:t>
            </a:r>
            <a:r>
              <a:rPr lang="en-US" sz="1600" b="1" dirty="0">
                <a:solidFill>
                  <a:srgbClr val="FF0000"/>
                </a:solidFill>
              </a:rPr>
              <a:t>= h</a:t>
            </a:r>
            <a:r>
              <a:rPr lang="en-US" sz="1200" b="1" dirty="0">
                <a:solidFill>
                  <a:srgbClr val="FF0000"/>
                </a:solidFill>
              </a:rPr>
              <a:t>1</a:t>
            </a:r>
            <a:r>
              <a:rPr lang="en-US" sz="1600" b="1" dirty="0">
                <a:solidFill>
                  <a:srgbClr val="FF0000"/>
                </a:solidFill>
              </a:rPr>
              <a:t> - h</a:t>
            </a:r>
            <a:r>
              <a:rPr lang="en-US" sz="1200" b="1" dirty="0">
                <a:solidFill>
                  <a:srgbClr val="FF0000"/>
                </a:solidFill>
              </a:rPr>
              <a:t>2</a:t>
            </a:r>
            <a:r>
              <a:rPr lang="en-US" sz="1600" b="1" dirty="0">
                <a:solidFill>
                  <a:srgbClr val="FF0000"/>
                </a:solidFill>
              </a:rPr>
              <a:t> = 3433,7 - 2561,2 = 872,5 kJ/kg</a:t>
            </a:r>
          </a:p>
          <a:p>
            <a:pPr marL="342900" indent="-342900" algn="l">
              <a:buAutoNum type="arabicParenR"/>
            </a:pPr>
            <a:r>
              <a:rPr lang="en-US" sz="1600" b="1" dirty="0">
                <a:solidFill>
                  <a:srgbClr val="FF0000"/>
                </a:solidFill>
              </a:rPr>
              <a:t>P</a:t>
            </a:r>
            <a:r>
              <a:rPr lang="el-GR" sz="1200" b="1" dirty="0">
                <a:solidFill>
                  <a:srgbClr val="FF0000"/>
                </a:solidFill>
              </a:rPr>
              <a:t>Θ</a:t>
            </a:r>
            <a:r>
              <a:rPr lang="el-GR" sz="1600" b="1" dirty="0">
                <a:solidFill>
                  <a:srgbClr val="FF0000"/>
                </a:solidFill>
              </a:rPr>
              <a:t> = </a:t>
            </a:r>
            <a:r>
              <a:rPr lang="en-US" sz="1600" b="1" dirty="0">
                <a:solidFill>
                  <a:srgbClr val="FF0000"/>
                </a:solidFill>
              </a:rPr>
              <a:t>G</a:t>
            </a:r>
            <a:r>
              <a:rPr lang="el-GR" sz="1600" b="1" dirty="0">
                <a:solidFill>
                  <a:srgbClr val="FF0000"/>
                </a:solidFill>
              </a:rPr>
              <a:t>.Δ</a:t>
            </a:r>
            <a:r>
              <a:rPr lang="en-US" sz="1600" b="1" dirty="0">
                <a:solidFill>
                  <a:srgbClr val="FF0000"/>
                </a:solidFill>
              </a:rPr>
              <a:t>h</a:t>
            </a:r>
            <a:r>
              <a:rPr lang="el-GR" sz="1200" b="1" dirty="0">
                <a:solidFill>
                  <a:srgbClr val="FF0000"/>
                </a:solidFill>
              </a:rPr>
              <a:t>θ</a:t>
            </a:r>
            <a:r>
              <a:rPr lang="el-GR" sz="1600" b="1" dirty="0">
                <a:solidFill>
                  <a:srgbClr val="FF0000"/>
                </a:solidFill>
              </a:rPr>
              <a:t> / 3600</a:t>
            </a:r>
            <a:r>
              <a:rPr lang="en-US" sz="1600" b="1" dirty="0">
                <a:solidFill>
                  <a:srgbClr val="FF0000"/>
                </a:solidFill>
              </a:rPr>
              <a:t> = 227000 . 872,5 / 3600 = </a:t>
            </a:r>
            <a:r>
              <a:rPr lang="en-US" sz="1600" b="1" u="sng" dirty="0">
                <a:solidFill>
                  <a:srgbClr val="FF0000"/>
                </a:solidFill>
              </a:rPr>
              <a:t>55015,9 kW</a:t>
            </a:r>
          </a:p>
          <a:p>
            <a:pPr marL="342900" indent="-342900" algn="l">
              <a:buFont typeface="Arial" pitchFamily="34" charset="0"/>
              <a:buAutoNum type="arabicParenR"/>
            </a:pPr>
            <a:r>
              <a:rPr lang="el-GR" sz="1600" b="1" dirty="0">
                <a:solidFill>
                  <a:srgbClr val="FF0000"/>
                </a:solidFill>
              </a:rPr>
              <a:t>η</a:t>
            </a:r>
            <a:r>
              <a:rPr lang="el-GR" sz="1200" b="1" dirty="0">
                <a:solidFill>
                  <a:srgbClr val="FF0000"/>
                </a:solidFill>
              </a:rPr>
              <a:t>ε </a:t>
            </a:r>
            <a:r>
              <a:rPr lang="el-GR" sz="1600" b="1" dirty="0">
                <a:solidFill>
                  <a:srgbClr val="FF0000"/>
                </a:solidFill>
              </a:rPr>
              <a:t>= Ρ</a:t>
            </a:r>
            <a:r>
              <a:rPr lang="el-GR" sz="1200" b="1" dirty="0">
                <a:solidFill>
                  <a:srgbClr val="FF0000"/>
                </a:solidFill>
              </a:rPr>
              <a:t>ε</a:t>
            </a:r>
            <a:r>
              <a:rPr lang="el-GR" sz="1600" b="1" dirty="0">
                <a:solidFill>
                  <a:srgbClr val="FF0000"/>
                </a:solidFill>
              </a:rPr>
              <a:t>/Ρ</a:t>
            </a:r>
            <a:r>
              <a:rPr lang="el-GR" sz="1200" b="1" dirty="0">
                <a:solidFill>
                  <a:srgbClr val="FF0000"/>
                </a:solidFill>
              </a:rPr>
              <a:t>Θ</a:t>
            </a:r>
            <a:r>
              <a:rPr lang="en-US" sz="1600" b="1" dirty="0">
                <a:solidFill>
                  <a:srgbClr val="FF0000"/>
                </a:solidFill>
              </a:rPr>
              <a:t> =&gt; </a:t>
            </a:r>
            <a:r>
              <a:rPr lang="el-GR" sz="1600" b="1" dirty="0">
                <a:solidFill>
                  <a:srgbClr val="FF0000"/>
                </a:solidFill>
              </a:rPr>
              <a:t> Ρ</a:t>
            </a:r>
            <a:r>
              <a:rPr lang="el-GR" sz="1200" b="1" dirty="0">
                <a:solidFill>
                  <a:srgbClr val="FF0000"/>
                </a:solidFill>
              </a:rPr>
              <a:t>ε</a:t>
            </a:r>
            <a:r>
              <a:rPr lang="en-US" sz="1600" b="1" dirty="0">
                <a:solidFill>
                  <a:srgbClr val="FF0000"/>
                </a:solidFill>
              </a:rPr>
              <a:t> = </a:t>
            </a:r>
            <a:r>
              <a:rPr lang="el-GR" sz="1600" b="1" dirty="0">
                <a:solidFill>
                  <a:srgbClr val="FF0000"/>
                </a:solidFill>
              </a:rPr>
              <a:t>Ρ</a:t>
            </a:r>
            <a:r>
              <a:rPr lang="el-GR" sz="1200" b="1" dirty="0">
                <a:solidFill>
                  <a:srgbClr val="FF0000"/>
                </a:solidFill>
              </a:rPr>
              <a:t>Θ</a:t>
            </a:r>
            <a:r>
              <a:rPr lang="en-US" sz="1600" b="1" dirty="0">
                <a:solidFill>
                  <a:srgbClr val="FF0000"/>
                </a:solidFill>
              </a:rPr>
              <a:t> . </a:t>
            </a:r>
            <a:r>
              <a:rPr lang="el-GR" sz="1600" b="1" dirty="0">
                <a:solidFill>
                  <a:srgbClr val="FF0000"/>
                </a:solidFill>
              </a:rPr>
              <a:t>η</a:t>
            </a:r>
            <a:r>
              <a:rPr lang="el-GR" sz="1200" b="1" dirty="0">
                <a:solidFill>
                  <a:srgbClr val="FF0000"/>
                </a:solidFill>
              </a:rPr>
              <a:t>ε</a:t>
            </a:r>
            <a:r>
              <a:rPr lang="en-US" sz="1600" b="1" dirty="0">
                <a:solidFill>
                  <a:srgbClr val="FF0000"/>
                </a:solidFill>
              </a:rPr>
              <a:t> = 55015,9 . 0,90 = </a:t>
            </a:r>
            <a:r>
              <a:rPr lang="en-US" sz="1600" b="1" u="sng" dirty="0">
                <a:solidFill>
                  <a:srgbClr val="FF0000"/>
                </a:solidFill>
              </a:rPr>
              <a:t>49514,3 Kw</a:t>
            </a:r>
          </a:p>
          <a:p>
            <a:pPr marL="342900" indent="-342900" algn="l">
              <a:buFont typeface="Arial" pitchFamily="34" charset="0"/>
              <a:buAutoNum type="arabicParenR"/>
            </a:pPr>
            <a:r>
              <a:rPr lang="en-US" sz="1600" b="1" dirty="0">
                <a:solidFill>
                  <a:srgbClr val="FF0000"/>
                </a:solidFill>
              </a:rPr>
              <a:t>bs  =  G /</a:t>
            </a:r>
            <a:r>
              <a:rPr lang="el-GR" sz="1600" b="1" dirty="0">
                <a:solidFill>
                  <a:srgbClr val="FF0000"/>
                </a:solidFill>
              </a:rPr>
              <a:t> Ρ</a:t>
            </a:r>
            <a:r>
              <a:rPr lang="el-GR" sz="1200" b="1" dirty="0">
                <a:solidFill>
                  <a:srgbClr val="FF0000"/>
                </a:solidFill>
              </a:rPr>
              <a:t>π</a:t>
            </a:r>
            <a:r>
              <a:rPr lang="en-US" sz="1600" b="1" dirty="0">
                <a:solidFill>
                  <a:srgbClr val="FF0000"/>
                </a:solidFill>
              </a:rPr>
              <a:t>  =  227000 / 40000  =  </a:t>
            </a:r>
            <a:r>
              <a:rPr lang="en-US" sz="1600" b="1" u="sng" dirty="0">
                <a:solidFill>
                  <a:srgbClr val="FF0000"/>
                </a:solidFill>
              </a:rPr>
              <a:t>5,67 kg/kWh</a:t>
            </a:r>
          </a:p>
          <a:p>
            <a:pPr marL="342900" indent="-342900" algn="l">
              <a:buFont typeface="Arial" pitchFamily="34" charset="0"/>
              <a:buAutoNum type="arabicParenR"/>
            </a:pPr>
            <a:r>
              <a:rPr lang="en-US" sz="1600" b="1" dirty="0">
                <a:solidFill>
                  <a:srgbClr val="FF0000"/>
                </a:solidFill>
              </a:rPr>
              <a:t>bs  = 3600 /</a:t>
            </a:r>
            <a:r>
              <a:rPr lang="el-GR" sz="1600" b="1" dirty="0">
                <a:solidFill>
                  <a:srgbClr val="FF0000"/>
                </a:solidFill>
              </a:rPr>
              <a:t> Δ</a:t>
            </a:r>
            <a:r>
              <a:rPr lang="en-US" sz="1600" b="1" dirty="0">
                <a:solidFill>
                  <a:srgbClr val="FF0000"/>
                </a:solidFill>
              </a:rPr>
              <a:t>h</a:t>
            </a:r>
            <a:r>
              <a:rPr lang="el-GR" sz="1200" b="1" dirty="0">
                <a:solidFill>
                  <a:srgbClr val="FF0000"/>
                </a:solidFill>
              </a:rPr>
              <a:t>θ</a:t>
            </a:r>
            <a:r>
              <a:rPr lang="en-US" sz="1600" b="1" dirty="0">
                <a:solidFill>
                  <a:srgbClr val="FF0000"/>
                </a:solidFill>
              </a:rPr>
              <a:t> . </a:t>
            </a:r>
            <a:r>
              <a:rPr lang="el-GR" sz="1600" b="1" dirty="0">
                <a:solidFill>
                  <a:srgbClr val="FF0000"/>
                </a:solidFill>
              </a:rPr>
              <a:t>η</a:t>
            </a:r>
            <a:r>
              <a:rPr lang="el-GR" sz="1200" b="1" dirty="0">
                <a:solidFill>
                  <a:srgbClr val="FF0000"/>
                </a:solidFill>
              </a:rPr>
              <a:t>ολ</a:t>
            </a:r>
            <a:r>
              <a:rPr lang="en-US" sz="1600" b="1" dirty="0">
                <a:solidFill>
                  <a:srgbClr val="FF0000"/>
                </a:solidFill>
              </a:rPr>
              <a:t> </a:t>
            </a:r>
            <a:r>
              <a:rPr lang="el-GR" sz="1600" b="1" dirty="0">
                <a:solidFill>
                  <a:srgbClr val="FF0000"/>
                </a:solidFill>
              </a:rPr>
              <a:t> </a:t>
            </a:r>
            <a:r>
              <a:rPr lang="en-US" sz="1600" b="1" dirty="0">
                <a:solidFill>
                  <a:srgbClr val="FF0000"/>
                </a:solidFill>
              </a:rPr>
              <a:t>= &gt; </a:t>
            </a:r>
            <a:r>
              <a:rPr lang="el-GR" sz="1600" b="1" dirty="0">
                <a:solidFill>
                  <a:srgbClr val="FF0000"/>
                </a:solidFill>
              </a:rPr>
              <a:t>η</a:t>
            </a:r>
            <a:r>
              <a:rPr lang="el-GR" sz="1200" b="1" dirty="0">
                <a:solidFill>
                  <a:srgbClr val="FF0000"/>
                </a:solidFill>
              </a:rPr>
              <a:t>ολ</a:t>
            </a:r>
            <a:r>
              <a:rPr lang="en-US" sz="1600" b="1" dirty="0">
                <a:solidFill>
                  <a:srgbClr val="FF0000"/>
                </a:solidFill>
              </a:rPr>
              <a:t>  = 3600 / </a:t>
            </a:r>
            <a:r>
              <a:rPr lang="el-GR" sz="1600" b="1" dirty="0">
                <a:solidFill>
                  <a:srgbClr val="FF0000"/>
                </a:solidFill>
              </a:rPr>
              <a:t>Δ</a:t>
            </a:r>
            <a:r>
              <a:rPr lang="en-US" sz="1600" b="1" dirty="0">
                <a:solidFill>
                  <a:srgbClr val="FF0000"/>
                </a:solidFill>
              </a:rPr>
              <a:t>h</a:t>
            </a:r>
            <a:r>
              <a:rPr lang="el-GR" sz="1200" b="1" dirty="0">
                <a:solidFill>
                  <a:srgbClr val="FF0000"/>
                </a:solidFill>
              </a:rPr>
              <a:t>θ</a:t>
            </a:r>
            <a:r>
              <a:rPr lang="el-GR" sz="1600" b="1" dirty="0">
                <a:solidFill>
                  <a:srgbClr val="FF0000"/>
                </a:solidFill>
              </a:rPr>
              <a:t> </a:t>
            </a:r>
            <a:r>
              <a:rPr lang="en-US" sz="1600" b="1" dirty="0">
                <a:solidFill>
                  <a:srgbClr val="FF0000"/>
                </a:solidFill>
              </a:rPr>
              <a:t>. bs = 3600 / 872,5 . 5,67 = </a:t>
            </a:r>
            <a:r>
              <a:rPr lang="en-US" sz="1600" b="1" u="sng" dirty="0">
                <a:solidFill>
                  <a:srgbClr val="FF0000"/>
                </a:solidFill>
              </a:rPr>
              <a:t>0,7277 </a:t>
            </a:r>
            <a:r>
              <a:rPr lang="el-GR" sz="1600" b="1" u="sng" dirty="0">
                <a:solidFill>
                  <a:srgbClr val="FF0000"/>
                </a:solidFill>
              </a:rPr>
              <a:t>η</a:t>
            </a:r>
            <a:r>
              <a:rPr lang="en-US" sz="1600" b="1" u="sng" dirty="0">
                <a:solidFill>
                  <a:srgbClr val="FF0000"/>
                </a:solidFill>
              </a:rPr>
              <a:t> 72,77%</a:t>
            </a:r>
          </a:p>
          <a:p>
            <a:pPr marL="342900" indent="-342900" algn="l">
              <a:buFont typeface="Arial" pitchFamily="34" charset="0"/>
              <a:buAutoNum type="arabicParenR"/>
            </a:pPr>
            <a:r>
              <a:rPr lang="el-GR" sz="1600" b="1" dirty="0">
                <a:solidFill>
                  <a:srgbClr val="FF0000"/>
                </a:solidFill>
              </a:rPr>
              <a:t>η</a:t>
            </a:r>
            <a:r>
              <a:rPr lang="el-GR" sz="1200" b="1" dirty="0">
                <a:solidFill>
                  <a:srgbClr val="FF0000"/>
                </a:solidFill>
              </a:rPr>
              <a:t>σ</a:t>
            </a:r>
            <a:r>
              <a:rPr lang="el-GR" sz="1600" b="1" dirty="0">
                <a:solidFill>
                  <a:srgbClr val="FF0000"/>
                </a:solidFill>
              </a:rPr>
              <a:t> </a:t>
            </a:r>
            <a:r>
              <a:rPr lang="en-US" sz="1600" b="1" dirty="0">
                <a:solidFill>
                  <a:srgbClr val="FF0000"/>
                </a:solidFill>
              </a:rPr>
              <a:t> </a:t>
            </a:r>
            <a:r>
              <a:rPr lang="el-GR" sz="1600" b="1" dirty="0">
                <a:solidFill>
                  <a:srgbClr val="FF0000"/>
                </a:solidFill>
              </a:rPr>
              <a:t>=</a:t>
            </a:r>
            <a:r>
              <a:rPr lang="en-US" sz="1600" b="1" dirty="0">
                <a:solidFill>
                  <a:srgbClr val="FF0000"/>
                </a:solidFill>
              </a:rPr>
              <a:t> </a:t>
            </a:r>
            <a:r>
              <a:rPr lang="el-GR" sz="1600" b="1" dirty="0">
                <a:solidFill>
                  <a:srgbClr val="FF0000"/>
                </a:solidFill>
              </a:rPr>
              <a:t> 3600 / Κ</a:t>
            </a:r>
            <a:r>
              <a:rPr lang="en-US" sz="1600" b="1" dirty="0">
                <a:solidFill>
                  <a:srgbClr val="FF0000"/>
                </a:solidFill>
              </a:rPr>
              <a:t> . H</a:t>
            </a:r>
            <a:r>
              <a:rPr lang="en-US" sz="1600" b="1" baseline="-25000" dirty="0">
                <a:solidFill>
                  <a:srgbClr val="FF0000"/>
                </a:solidFill>
              </a:rPr>
              <a:t>k</a:t>
            </a:r>
            <a:r>
              <a:rPr lang="en-US" sz="1600" b="1" dirty="0">
                <a:solidFill>
                  <a:srgbClr val="FF0000"/>
                </a:solidFill>
              </a:rPr>
              <a:t>   =   3600 / 0,34 . 43000  =   </a:t>
            </a:r>
            <a:r>
              <a:rPr lang="en-US" sz="1600" b="1" u="sng" dirty="0">
                <a:solidFill>
                  <a:srgbClr val="FF0000"/>
                </a:solidFill>
              </a:rPr>
              <a:t>0,2462  </a:t>
            </a:r>
            <a:r>
              <a:rPr lang="el-GR" sz="1600" b="1" u="sng" dirty="0">
                <a:solidFill>
                  <a:srgbClr val="FF0000"/>
                </a:solidFill>
              </a:rPr>
              <a:t>η</a:t>
            </a:r>
            <a:r>
              <a:rPr lang="en-US" sz="1600" b="1" u="sng" dirty="0">
                <a:solidFill>
                  <a:srgbClr val="FF0000"/>
                </a:solidFill>
              </a:rPr>
              <a:t> 24,62 %</a:t>
            </a:r>
          </a:p>
          <a:p>
            <a:pPr marL="342900" indent="-342900" algn="l">
              <a:buFont typeface="Arial" pitchFamily="34" charset="0"/>
              <a:buAutoNum type="arabicParenR"/>
            </a:pPr>
            <a:r>
              <a:rPr lang="en-US" sz="1600" b="1" dirty="0">
                <a:solidFill>
                  <a:srgbClr val="FF0000"/>
                </a:solidFill>
              </a:rPr>
              <a:t>k</a:t>
            </a:r>
            <a:r>
              <a:rPr lang="el-GR" sz="1600" b="1" dirty="0">
                <a:solidFill>
                  <a:srgbClr val="FF0000"/>
                </a:solidFill>
              </a:rPr>
              <a:t>ω = </a:t>
            </a:r>
            <a:r>
              <a:rPr lang="en-US" sz="1600" b="1" dirty="0">
                <a:solidFill>
                  <a:srgbClr val="FF0000"/>
                </a:solidFill>
              </a:rPr>
              <a:t>k . </a:t>
            </a:r>
            <a:r>
              <a:rPr lang="el-GR" sz="1600" b="1" dirty="0">
                <a:solidFill>
                  <a:srgbClr val="FF0000"/>
                </a:solidFill>
              </a:rPr>
              <a:t>Ρ</a:t>
            </a:r>
            <a:r>
              <a:rPr lang="el-GR" sz="1200" b="1" dirty="0">
                <a:solidFill>
                  <a:srgbClr val="FF0000"/>
                </a:solidFill>
              </a:rPr>
              <a:t>π</a:t>
            </a:r>
            <a:r>
              <a:rPr lang="en-US" sz="1600" b="1" dirty="0">
                <a:solidFill>
                  <a:srgbClr val="FF0000"/>
                </a:solidFill>
              </a:rPr>
              <a:t>  = 0,34 . 40000 = 13600 kg/h</a:t>
            </a:r>
          </a:p>
          <a:p>
            <a:pPr marL="342900" indent="-342900" algn="l"/>
            <a:r>
              <a:rPr lang="en-US" sz="1600" b="1" dirty="0">
                <a:solidFill>
                  <a:srgbClr val="FF0000"/>
                </a:solidFill>
              </a:rPr>
              <a:t>        </a:t>
            </a:r>
            <a:r>
              <a:rPr lang="el-GR" sz="1600" b="1" dirty="0">
                <a:solidFill>
                  <a:srgbClr val="FF0000"/>
                </a:solidFill>
              </a:rPr>
              <a:t>για 2 εβδομαδες = </a:t>
            </a:r>
            <a:r>
              <a:rPr lang="en-US" sz="1600" b="1" dirty="0" err="1">
                <a:solidFill>
                  <a:srgbClr val="FF0000"/>
                </a:solidFill>
              </a:rPr>
              <a:t>kt</a:t>
            </a:r>
            <a:r>
              <a:rPr lang="en-US" sz="1600" b="1" dirty="0">
                <a:solidFill>
                  <a:srgbClr val="FF0000"/>
                </a:solidFill>
              </a:rPr>
              <a:t> </a:t>
            </a:r>
            <a:r>
              <a:rPr lang="el-GR" sz="1600" b="1" dirty="0">
                <a:solidFill>
                  <a:srgbClr val="FF0000"/>
                </a:solidFill>
              </a:rPr>
              <a:t>οπου </a:t>
            </a:r>
            <a:r>
              <a:rPr lang="en-US" sz="1600" b="1" dirty="0">
                <a:solidFill>
                  <a:srgbClr val="FF0000"/>
                </a:solidFill>
              </a:rPr>
              <a:t>t = 14 . 24 = 336 h</a:t>
            </a:r>
          </a:p>
          <a:p>
            <a:pPr marL="342900" indent="-342900" algn="l"/>
            <a:r>
              <a:rPr lang="en-US" sz="1600" b="1" dirty="0">
                <a:solidFill>
                  <a:srgbClr val="FF0000"/>
                </a:solidFill>
              </a:rPr>
              <a:t>        </a:t>
            </a:r>
            <a:r>
              <a:rPr lang="en-US" sz="1600" b="1" dirty="0" err="1">
                <a:solidFill>
                  <a:srgbClr val="FF0000"/>
                </a:solidFill>
              </a:rPr>
              <a:t>kt</a:t>
            </a:r>
            <a:r>
              <a:rPr lang="en-US" sz="1600" b="1" dirty="0">
                <a:solidFill>
                  <a:srgbClr val="FF0000"/>
                </a:solidFill>
              </a:rPr>
              <a:t> = k</a:t>
            </a:r>
            <a:r>
              <a:rPr lang="el-GR" sz="1600" b="1" dirty="0">
                <a:solidFill>
                  <a:srgbClr val="FF0000"/>
                </a:solidFill>
              </a:rPr>
              <a:t>ω </a:t>
            </a:r>
            <a:r>
              <a:rPr lang="en-US" sz="1600" b="1" dirty="0">
                <a:solidFill>
                  <a:srgbClr val="FF0000"/>
                </a:solidFill>
              </a:rPr>
              <a:t>. T = 13600 . 336 = </a:t>
            </a:r>
            <a:r>
              <a:rPr lang="en-US" sz="1600" b="1" u="sng" dirty="0">
                <a:solidFill>
                  <a:srgbClr val="FF0000"/>
                </a:solidFill>
              </a:rPr>
              <a:t>4569600 kg  </a:t>
            </a:r>
            <a:r>
              <a:rPr lang="el-GR" sz="1600" b="1" u="sng" dirty="0">
                <a:solidFill>
                  <a:srgbClr val="FF0000"/>
                </a:solidFill>
              </a:rPr>
              <a:t>η</a:t>
            </a:r>
            <a:r>
              <a:rPr lang="en-US" sz="1600" b="1" u="sng" dirty="0">
                <a:solidFill>
                  <a:srgbClr val="FF0000"/>
                </a:solidFill>
              </a:rPr>
              <a:t>  4569,6 ton</a:t>
            </a:r>
          </a:p>
          <a:p>
            <a:pPr marL="342900" indent="-342900" algn="l">
              <a:buFont typeface="Arial" pitchFamily="34" charset="0"/>
              <a:buAutoNum type="arabicParenR"/>
            </a:pPr>
            <a:endParaRPr lang="el-GR" sz="1600" b="1" u="sng" dirty="0">
              <a:solidFill>
                <a:srgbClr val="FF0000"/>
              </a:solidFill>
            </a:endParaRPr>
          </a:p>
          <a:p>
            <a:pPr marL="342900" indent="-342900" algn="l">
              <a:buAutoNum type="arabicParenR"/>
            </a:pPr>
            <a:endParaRPr lang="el-GR" sz="1600" b="1" dirty="0">
              <a:solidFill>
                <a:srgbClr val="FF0000"/>
              </a:solidFill>
            </a:endParaRPr>
          </a:p>
          <a:p>
            <a:pPr algn="l"/>
            <a:br>
              <a:rPr lang="el-GR" sz="1400" dirty="0"/>
            </a:br>
            <a:endParaRPr lang="el-GR" sz="1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a:solidFill>
                  <a:srgbClr val="FFFF00"/>
                </a:solidFill>
                <a:latin typeface="Arial" pitchFamily="34" charset="0"/>
                <a:cs typeface="Arial" pitchFamily="34" charset="0"/>
              </a:rPr>
              <a:t>A</a:t>
            </a:r>
            <a:r>
              <a:rPr lang="el-GR" sz="3200" b="1" u="sng" dirty="0">
                <a:solidFill>
                  <a:srgbClr val="FFFF00"/>
                </a:solidFill>
                <a:latin typeface="Arial" pitchFamily="34" charset="0"/>
                <a:cs typeface="Arial" pitchFamily="34" charset="0"/>
              </a:rPr>
              <a:t>ΣΚΗΣΕΙΣ</a:t>
            </a:r>
            <a:r>
              <a:rPr lang="en-US" sz="3200" b="1" u="sng" dirty="0">
                <a:solidFill>
                  <a:srgbClr val="FFFF00"/>
                </a:solidFill>
                <a:latin typeface="Arial" pitchFamily="34" charset="0"/>
                <a:cs typeface="Arial" pitchFamily="34" charset="0"/>
              </a:rPr>
              <a:t> (2)</a:t>
            </a:r>
            <a:br>
              <a:rPr lang="el-GR" sz="2400" b="1" dirty="0">
                <a:solidFill>
                  <a:srgbClr val="FFFF00"/>
                </a:solidFill>
              </a:rPr>
            </a:br>
            <a:endParaRPr lang="el-GR" sz="2400" b="1" u="sng" dirty="0">
              <a:solidFill>
                <a:srgbClr val="FFFF00"/>
              </a:solidFill>
              <a:latin typeface="Arial Black" pitchFamily="34" charset="0"/>
            </a:endParaRPr>
          </a:p>
        </p:txBody>
      </p:sp>
      <p:sp>
        <p:nvSpPr>
          <p:cNvPr id="5" name="Right Brace 4"/>
          <p:cNvSpPr/>
          <p:nvPr/>
        </p:nvSpPr>
        <p:spPr>
          <a:xfrm>
            <a:off x="4932040" y="3284984"/>
            <a:ext cx="45719" cy="432048"/>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2400" b="1" dirty="0">
                <a:solidFill>
                  <a:schemeClr val="tx1"/>
                </a:solidFill>
              </a:rPr>
              <a:t>Σε μια εγκατάσταση ατμού ο αιμός εισέρχεται στον στρόβιλο με πίεση 60</a:t>
            </a:r>
            <a:r>
              <a:rPr lang="en-US" sz="2400" b="1" dirty="0">
                <a:solidFill>
                  <a:schemeClr val="tx1"/>
                </a:solidFill>
              </a:rPr>
              <a:t>bar </a:t>
            </a:r>
            <a:r>
              <a:rPr lang="el-GR" sz="2400" b="1" dirty="0">
                <a:solidFill>
                  <a:schemeClr val="tx1"/>
                </a:solidFill>
              </a:rPr>
              <a:t>και θερμοκρασία 500 °</a:t>
            </a:r>
            <a:r>
              <a:rPr lang="en-US" sz="2400" b="1" dirty="0">
                <a:solidFill>
                  <a:schemeClr val="tx1"/>
                </a:solidFill>
              </a:rPr>
              <a:t>C</a:t>
            </a:r>
            <a:r>
              <a:rPr lang="el-GR" sz="2400" b="1" dirty="0">
                <a:solidFill>
                  <a:schemeClr val="tx1"/>
                </a:solidFill>
              </a:rPr>
              <a:t>. Μετά την εκτόνωση του στο στρόβιλο ο ατμό εξέρχεται με πίεση 0.05</a:t>
            </a:r>
            <a:r>
              <a:rPr lang="en-US" sz="2400" b="1" dirty="0">
                <a:solidFill>
                  <a:schemeClr val="tx1"/>
                </a:solidFill>
              </a:rPr>
              <a:t>bar</a:t>
            </a:r>
            <a:r>
              <a:rPr lang="el-GR" sz="2400" b="1" dirty="0">
                <a:solidFill>
                  <a:schemeClr val="tx1"/>
                </a:solidFill>
              </a:rPr>
              <a:t>. </a:t>
            </a:r>
            <a:r>
              <a:rPr lang="en-US" sz="2400" b="1" dirty="0">
                <a:solidFill>
                  <a:schemeClr val="tx1"/>
                </a:solidFill>
              </a:rPr>
              <a:t>H</a:t>
            </a:r>
            <a:r>
              <a:rPr lang="el-GR" sz="2400" b="1" dirty="0">
                <a:solidFill>
                  <a:schemeClr val="tx1"/>
                </a:solidFill>
              </a:rPr>
              <a:t> ωριαία κατανάλωση ατμού του στροβίλου είναι 190.000</a:t>
            </a:r>
            <a:r>
              <a:rPr lang="en-US" sz="2400" b="1" dirty="0">
                <a:solidFill>
                  <a:schemeClr val="tx1"/>
                </a:solidFill>
              </a:rPr>
              <a:t>kg</a:t>
            </a:r>
            <a:r>
              <a:rPr lang="el-GR" sz="2400" b="1" dirty="0">
                <a:solidFill>
                  <a:schemeClr val="tx1"/>
                </a:solidFill>
              </a:rPr>
              <a:t>. </a:t>
            </a:r>
            <a:r>
              <a:rPr lang="en-US" sz="2400" b="1" dirty="0">
                <a:solidFill>
                  <a:schemeClr val="tx1"/>
                </a:solidFill>
              </a:rPr>
              <a:t>O</a:t>
            </a:r>
            <a:r>
              <a:rPr lang="en-US" sz="2400" b="1" i="1" dirty="0">
                <a:solidFill>
                  <a:schemeClr val="tx1"/>
                </a:solidFill>
              </a:rPr>
              <a:t> </a:t>
            </a:r>
            <a:r>
              <a:rPr lang="el-GR" sz="2400" b="1" dirty="0">
                <a:solidFill>
                  <a:schemeClr val="tx1"/>
                </a:solidFill>
              </a:rPr>
              <a:t> εσωτερικός βαθμός αποδόσεως του στροβίλου είναι 86% και ο μηχανικός βαθμός απόδοσης 89%. Να υπολογισθούν τα παρακάτω: </a:t>
            </a:r>
          </a:p>
          <a:p>
            <a:pPr algn="l"/>
            <a:r>
              <a:rPr lang="el-GR" sz="2400" b="1" dirty="0">
                <a:solidFill>
                  <a:srgbClr val="FF0000"/>
                </a:solidFill>
              </a:rPr>
              <a:t>α) </a:t>
            </a:r>
            <a:r>
              <a:rPr lang="el-GR" sz="2400" b="1" dirty="0">
                <a:solidFill>
                  <a:schemeClr val="tx1"/>
                </a:solidFill>
              </a:rPr>
              <a:t>η πραγματική ισχύς του στροβίλου </a:t>
            </a:r>
          </a:p>
          <a:p>
            <a:pPr algn="l"/>
            <a:r>
              <a:rPr lang="el-GR" sz="2400" b="1" dirty="0">
                <a:solidFill>
                  <a:srgbClr val="FF0000"/>
                </a:solidFill>
              </a:rPr>
              <a:t>β) </a:t>
            </a:r>
            <a:r>
              <a:rPr lang="el-GR" sz="2400" b="1" dirty="0">
                <a:solidFill>
                  <a:schemeClr val="tx1"/>
                </a:solidFill>
              </a:rPr>
              <a:t>ειδική κατανάλωση ατμού του στροβίλου </a:t>
            </a:r>
          </a:p>
          <a:p>
            <a:pPr algn="l"/>
            <a:r>
              <a:rPr lang="el-GR" sz="2400" b="1" dirty="0">
                <a:solidFill>
                  <a:srgbClr val="FF0000"/>
                </a:solidFill>
              </a:rPr>
              <a:t>γ) </a:t>
            </a:r>
            <a:r>
              <a:rPr lang="el-GR" sz="2400" b="1" dirty="0">
                <a:solidFill>
                  <a:schemeClr val="tx1"/>
                </a:solidFill>
              </a:rPr>
              <a:t>ο συνολικός βαθμός απόδοσης της εγκατάστασης αν</a:t>
            </a:r>
          </a:p>
          <a:p>
            <a:pPr algn="l"/>
            <a:r>
              <a:rPr lang="el-GR" sz="2400" b="1" dirty="0">
                <a:solidFill>
                  <a:schemeClr val="tx1"/>
                </a:solidFill>
              </a:rPr>
              <a:t>     χρησιμοποιείται καύσιμο κατώτερης θερμαντικής ικανότητας</a:t>
            </a:r>
          </a:p>
          <a:p>
            <a:pPr algn="l"/>
            <a:r>
              <a:rPr lang="el-GR" sz="2400" b="1" dirty="0">
                <a:solidFill>
                  <a:schemeClr val="tx1"/>
                </a:solidFill>
              </a:rPr>
              <a:t>     </a:t>
            </a:r>
            <a:r>
              <a:rPr lang="en-US" sz="2400" b="1" dirty="0">
                <a:solidFill>
                  <a:schemeClr val="tx1"/>
                </a:solidFill>
              </a:rPr>
              <a:t>H</a:t>
            </a:r>
            <a:r>
              <a:rPr lang="en-US" sz="2400" b="1" baseline="-25000" dirty="0">
                <a:solidFill>
                  <a:schemeClr val="tx1"/>
                </a:solidFill>
              </a:rPr>
              <a:t>k</a:t>
            </a:r>
            <a:r>
              <a:rPr lang="el-GR" sz="2400" b="1" dirty="0">
                <a:solidFill>
                  <a:schemeClr val="tx1"/>
                </a:solidFill>
              </a:rPr>
              <a:t> = 43000 </a:t>
            </a:r>
            <a:r>
              <a:rPr lang="en-US" sz="2400" b="1" dirty="0">
                <a:solidFill>
                  <a:schemeClr val="tx1"/>
                </a:solidFill>
              </a:rPr>
              <a:t>KJ</a:t>
            </a:r>
            <a:r>
              <a:rPr lang="el-GR" sz="2400" b="1" dirty="0">
                <a:solidFill>
                  <a:schemeClr val="tx1"/>
                </a:solidFill>
              </a:rPr>
              <a:t>/</a:t>
            </a:r>
            <a:r>
              <a:rPr lang="en-US" sz="2400" b="1" dirty="0">
                <a:solidFill>
                  <a:schemeClr val="tx1"/>
                </a:solidFill>
              </a:rPr>
              <a:t>kg</a:t>
            </a:r>
            <a:r>
              <a:rPr lang="el-GR" sz="2400" b="1" dirty="0">
                <a:solidFill>
                  <a:schemeClr val="tx1"/>
                </a:solidFill>
              </a:rPr>
              <a:t> και η ειδική κατανάλωση καυσίμου είναι  </a:t>
            </a:r>
          </a:p>
          <a:p>
            <a:pPr algn="l"/>
            <a:r>
              <a:rPr lang="el-GR" sz="2400" b="1" dirty="0">
                <a:solidFill>
                  <a:schemeClr val="tx1"/>
                </a:solidFill>
              </a:rPr>
              <a:t>     Κ = 240 </a:t>
            </a:r>
            <a:r>
              <a:rPr lang="en-US" sz="2400" b="1" dirty="0" err="1">
                <a:solidFill>
                  <a:schemeClr val="tx1"/>
                </a:solidFill>
              </a:rPr>
              <a:t>gr</a:t>
            </a:r>
            <a:r>
              <a:rPr lang="el-GR" sz="2400" b="1" dirty="0">
                <a:solidFill>
                  <a:schemeClr val="tx1"/>
                </a:solidFill>
              </a:rPr>
              <a:t>/</a:t>
            </a:r>
            <a:r>
              <a:rPr lang="en-US" sz="2400" b="1" dirty="0">
                <a:solidFill>
                  <a:schemeClr val="tx1"/>
                </a:solidFill>
              </a:rPr>
              <a:t>kWh</a:t>
            </a:r>
            <a:r>
              <a:rPr lang="el-GR" sz="2400" b="1" dirty="0">
                <a:solidFill>
                  <a:schemeClr val="tx1"/>
                </a:solidFill>
              </a:rPr>
              <a:t>.</a:t>
            </a:r>
          </a:p>
          <a:p>
            <a:br>
              <a:rPr lang="el-GR" sz="1800" dirty="0"/>
            </a:br>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a:solidFill>
                  <a:srgbClr val="FFFF00"/>
                </a:solidFill>
                <a:latin typeface="Arial" pitchFamily="34" charset="0"/>
                <a:cs typeface="Arial" pitchFamily="34" charset="0"/>
              </a:rPr>
              <a:t>A</a:t>
            </a:r>
            <a:r>
              <a:rPr lang="el-GR" sz="3200" b="1" u="sng" dirty="0">
                <a:solidFill>
                  <a:srgbClr val="FFFF00"/>
                </a:solidFill>
                <a:latin typeface="Arial" pitchFamily="34" charset="0"/>
                <a:cs typeface="Arial" pitchFamily="34" charset="0"/>
              </a:rPr>
              <a:t>ΣΚΗΣΕΙΣ</a:t>
            </a:r>
            <a:r>
              <a:rPr lang="en-US" sz="3200" b="1" u="sng" dirty="0">
                <a:solidFill>
                  <a:srgbClr val="FFFF00"/>
                </a:solidFill>
                <a:latin typeface="Arial" pitchFamily="34" charset="0"/>
                <a:cs typeface="Arial" pitchFamily="34" charset="0"/>
              </a:rPr>
              <a:t> (3)</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2000" contrast="38000"/>
          </a:blip>
          <a:stretch>
            <a:fillRect/>
          </a:stretch>
        </p:blipFill>
        <p:spPr bwMode="auto">
          <a:xfrm>
            <a:off x="1928795" y="1142984"/>
            <a:ext cx="5072098" cy="5429288"/>
          </a:xfrm>
          <a:prstGeom prst="rect">
            <a:avLst/>
          </a:prstGeom>
          <a:noFill/>
          <a:ln w="9525">
            <a:noFill/>
            <a:miter lim="800000"/>
            <a:headEnd/>
            <a:tailEnd/>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97814"/>
          </a:xfrm>
          <a:solidFill>
            <a:schemeClr val="bg1"/>
          </a:solidFill>
        </p:spPr>
        <p:txBody>
          <a:bodyPr wrap="square">
            <a:noAutofit/>
          </a:bodyPr>
          <a:lstStyle/>
          <a:p>
            <a:pPr algn="l"/>
            <a:r>
              <a:rPr lang="el-GR" sz="1200" b="1" dirty="0">
                <a:solidFill>
                  <a:schemeClr val="tx1"/>
                </a:solidFill>
              </a:rPr>
              <a:t>Σε μια εγκατάσταση ατμού ο αιμός εισέρχεται στον στρόβιλο με πίεση 60</a:t>
            </a:r>
            <a:r>
              <a:rPr lang="en-US" sz="1200" b="1" dirty="0">
                <a:solidFill>
                  <a:schemeClr val="tx1"/>
                </a:solidFill>
              </a:rPr>
              <a:t>bar </a:t>
            </a:r>
            <a:r>
              <a:rPr lang="el-GR" sz="1200" b="1" dirty="0">
                <a:solidFill>
                  <a:schemeClr val="tx1"/>
                </a:solidFill>
              </a:rPr>
              <a:t>και θερμοκρασία 500 °</a:t>
            </a:r>
            <a:r>
              <a:rPr lang="en-US" sz="1200" b="1" dirty="0">
                <a:solidFill>
                  <a:schemeClr val="tx1"/>
                </a:solidFill>
              </a:rPr>
              <a:t>C</a:t>
            </a:r>
            <a:r>
              <a:rPr lang="el-GR" sz="1200" b="1" dirty="0">
                <a:solidFill>
                  <a:schemeClr val="tx1"/>
                </a:solidFill>
              </a:rPr>
              <a:t>. Μετά την εκτόνωση του στο στρόβιλο ο ατμό εξέρχεται με πίεση 0.05</a:t>
            </a:r>
            <a:r>
              <a:rPr lang="en-US" sz="1200" b="1" dirty="0">
                <a:solidFill>
                  <a:schemeClr val="tx1"/>
                </a:solidFill>
              </a:rPr>
              <a:t>bar</a:t>
            </a:r>
            <a:r>
              <a:rPr lang="el-GR" sz="1200" b="1" dirty="0">
                <a:solidFill>
                  <a:schemeClr val="tx1"/>
                </a:solidFill>
              </a:rPr>
              <a:t>. </a:t>
            </a:r>
            <a:r>
              <a:rPr lang="en-US" sz="1200" b="1" dirty="0">
                <a:solidFill>
                  <a:schemeClr val="tx1"/>
                </a:solidFill>
              </a:rPr>
              <a:t>H</a:t>
            </a:r>
            <a:r>
              <a:rPr lang="el-GR" sz="1200" b="1" dirty="0">
                <a:solidFill>
                  <a:schemeClr val="tx1"/>
                </a:solidFill>
              </a:rPr>
              <a:t> ωριαία κατανάλωση ατμού του στροβίλου είναι 190.000</a:t>
            </a:r>
            <a:r>
              <a:rPr lang="en-US" sz="1200" b="1" dirty="0">
                <a:solidFill>
                  <a:schemeClr val="tx1"/>
                </a:solidFill>
              </a:rPr>
              <a:t>kg</a:t>
            </a:r>
            <a:r>
              <a:rPr lang="el-GR" sz="1200" b="1" dirty="0">
                <a:solidFill>
                  <a:schemeClr val="tx1"/>
                </a:solidFill>
              </a:rPr>
              <a:t>. </a:t>
            </a:r>
            <a:r>
              <a:rPr lang="en-US" sz="1200" b="1" dirty="0">
                <a:solidFill>
                  <a:schemeClr val="tx1"/>
                </a:solidFill>
              </a:rPr>
              <a:t>O</a:t>
            </a:r>
            <a:r>
              <a:rPr lang="en-US" sz="1200" b="1" i="1" dirty="0">
                <a:solidFill>
                  <a:schemeClr val="tx1"/>
                </a:solidFill>
              </a:rPr>
              <a:t> </a:t>
            </a:r>
            <a:r>
              <a:rPr lang="el-GR" sz="1200" b="1" dirty="0">
                <a:solidFill>
                  <a:schemeClr val="tx1"/>
                </a:solidFill>
              </a:rPr>
              <a:t> εσωτερικός βαθμός αποδόσεως του στροβίλου είναι 86% και ο μηχανικός βαθμός απόδοσης 89%. Να υπολογισθούν τα παρακάτω: </a:t>
            </a:r>
          </a:p>
          <a:p>
            <a:pPr algn="l"/>
            <a:r>
              <a:rPr lang="el-GR" sz="1200" b="1" dirty="0">
                <a:solidFill>
                  <a:srgbClr val="FF0000"/>
                </a:solidFill>
              </a:rPr>
              <a:t>α) </a:t>
            </a:r>
            <a:r>
              <a:rPr lang="el-GR" sz="1200" b="1" dirty="0">
                <a:solidFill>
                  <a:schemeClr val="tx1"/>
                </a:solidFill>
              </a:rPr>
              <a:t>η πραγματική ισχύς του στροβίλου  </a:t>
            </a:r>
            <a:r>
              <a:rPr lang="el-GR" sz="1200" b="1" dirty="0">
                <a:solidFill>
                  <a:srgbClr val="FF0000"/>
                </a:solidFill>
              </a:rPr>
              <a:t>β) </a:t>
            </a:r>
            <a:r>
              <a:rPr lang="el-GR" sz="1200" b="1" dirty="0">
                <a:solidFill>
                  <a:schemeClr val="tx1"/>
                </a:solidFill>
              </a:rPr>
              <a:t>ειδική κατανάλωση ατμού του στροβίλου  </a:t>
            </a:r>
            <a:r>
              <a:rPr lang="el-GR" sz="1200" b="1" dirty="0">
                <a:solidFill>
                  <a:srgbClr val="FF0000"/>
                </a:solidFill>
              </a:rPr>
              <a:t>γ) </a:t>
            </a:r>
            <a:r>
              <a:rPr lang="el-GR" sz="1200" b="1" dirty="0">
                <a:solidFill>
                  <a:schemeClr val="tx1"/>
                </a:solidFill>
              </a:rPr>
              <a:t>ο συνολικός βαθμός απόδοσης της εγκατάστασης αν χρησιμοποιείται καύσιμο κατώτερης θερμαντικής ικανότητας  </a:t>
            </a:r>
            <a:r>
              <a:rPr lang="en-US" sz="1200" b="1" dirty="0">
                <a:solidFill>
                  <a:schemeClr val="tx1"/>
                </a:solidFill>
              </a:rPr>
              <a:t>H</a:t>
            </a:r>
            <a:r>
              <a:rPr lang="en-US" sz="1200" b="1" baseline="-25000" dirty="0">
                <a:solidFill>
                  <a:schemeClr val="tx1"/>
                </a:solidFill>
              </a:rPr>
              <a:t>k</a:t>
            </a:r>
            <a:r>
              <a:rPr lang="el-GR" sz="1200" b="1" dirty="0">
                <a:solidFill>
                  <a:schemeClr val="tx1"/>
                </a:solidFill>
              </a:rPr>
              <a:t> = 43000 </a:t>
            </a:r>
            <a:r>
              <a:rPr lang="en-US" sz="1200" b="1" dirty="0">
                <a:solidFill>
                  <a:schemeClr val="tx1"/>
                </a:solidFill>
              </a:rPr>
              <a:t>KJ</a:t>
            </a:r>
            <a:r>
              <a:rPr lang="el-GR" sz="1200" b="1" dirty="0">
                <a:solidFill>
                  <a:schemeClr val="tx1"/>
                </a:solidFill>
              </a:rPr>
              <a:t>/</a:t>
            </a:r>
            <a:r>
              <a:rPr lang="en-US" sz="1200" b="1" dirty="0">
                <a:solidFill>
                  <a:schemeClr val="tx1"/>
                </a:solidFill>
              </a:rPr>
              <a:t>kg</a:t>
            </a:r>
            <a:r>
              <a:rPr lang="el-GR" sz="1200" b="1" dirty="0">
                <a:solidFill>
                  <a:schemeClr val="tx1"/>
                </a:solidFill>
              </a:rPr>
              <a:t> και η ειδική κατανάλωση καυσίμου είναι  Κ = 240 </a:t>
            </a:r>
            <a:r>
              <a:rPr lang="en-US" sz="1200" b="1" dirty="0" err="1">
                <a:solidFill>
                  <a:schemeClr val="tx1"/>
                </a:solidFill>
              </a:rPr>
              <a:t>gr</a:t>
            </a:r>
            <a:r>
              <a:rPr lang="el-GR" sz="1200" b="1" dirty="0">
                <a:solidFill>
                  <a:schemeClr val="tx1"/>
                </a:solidFill>
              </a:rPr>
              <a:t>/</a:t>
            </a:r>
            <a:r>
              <a:rPr lang="en-US" sz="1200" b="1" dirty="0">
                <a:solidFill>
                  <a:schemeClr val="tx1"/>
                </a:solidFill>
              </a:rPr>
              <a:t>kWh</a:t>
            </a:r>
            <a:r>
              <a:rPr lang="el-GR" sz="1200" b="1" dirty="0">
                <a:solidFill>
                  <a:schemeClr val="tx1"/>
                </a:solidFill>
              </a:rPr>
              <a:t>.</a:t>
            </a:r>
          </a:p>
          <a:p>
            <a:r>
              <a:rPr lang="el-GR" sz="1600" b="1" u="sng" dirty="0">
                <a:solidFill>
                  <a:srgbClr val="FF0000"/>
                </a:solidFill>
              </a:rPr>
              <a:t>ΛΥΣΗ</a:t>
            </a:r>
          </a:p>
          <a:p>
            <a:pPr algn="l"/>
            <a:r>
              <a:rPr lang="el-GR" sz="2000" b="1" dirty="0">
                <a:solidFill>
                  <a:srgbClr val="FF0000"/>
                </a:solidFill>
              </a:rPr>
              <a:t>η</a:t>
            </a:r>
            <a:r>
              <a:rPr lang="el-GR" sz="1200" b="1" dirty="0">
                <a:solidFill>
                  <a:srgbClr val="FF0000"/>
                </a:solidFill>
              </a:rPr>
              <a:t>ε</a:t>
            </a:r>
            <a:r>
              <a:rPr lang="el-GR" sz="2000" b="1" dirty="0">
                <a:solidFill>
                  <a:srgbClr val="FF0000"/>
                </a:solidFill>
              </a:rPr>
              <a:t> = Ρ</a:t>
            </a:r>
            <a:r>
              <a:rPr lang="el-GR" sz="1200" b="1" dirty="0">
                <a:solidFill>
                  <a:srgbClr val="FF0000"/>
                </a:solidFill>
              </a:rPr>
              <a:t>ε</a:t>
            </a:r>
            <a:r>
              <a:rPr lang="el-GR" sz="2000" b="1" dirty="0">
                <a:solidFill>
                  <a:srgbClr val="FF0000"/>
                </a:solidFill>
              </a:rPr>
              <a:t>/Ρ</a:t>
            </a:r>
            <a:r>
              <a:rPr lang="el-GR" sz="1200" b="1" dirty="0">
                <a:solidFill>
                  <a:srgbClr val="FF0000"/>
                </a:solidFill>
              </a:rPr>
              <a:t>Θ</a:t>
            </a:r>
          </a:p>
          <a:p>
            <a:pPr algn="l"/>
            <a:r>
              <a:rPr lang="el-GR" sz="2000" b="1" dirty="0">
                <a:solidFill>
                  <a:srgbClr val="FF0000"/>
                </a:solidFill>
              </a:rPr>
              <a:t>η</a:t>
            </a:r>
            <a:r>
              <a:rPr lang="el-GR" sz="1200" b="1" dirty="0">
                <a:solidFill>
                  <a:srgbClr val="FF0000"/>
                </a:solidFill>
              </a:rPr>
              <a:t>μ</a:t>
            </a:r>
            <a:r>
              <a:rPr lang="el-GR" sz="2000" b="1" dirty="0">
                <a:solidFill>
                  <a:srgbClr val="FF0000"/>
                </a:solidFill>
              </a:rPr>
              <a:t> = Ρ</a:t>
            </a:r>
            <a:r>
              <a:rPr lang="el-GR" sz="1200" b="1" dirty="0">
                <a:solidFill>
                  <a:srgbClr val="FF0000"/>
                </a:solidFill>
              </a:rPr>
              <a:t>π</a:t>
            </a:r>
            <a:r>
              <a:rPr lang="el-GR" sz="2000" b="1" dirty="0">
                <a:solidFill>
                  <a:srgbClr val="FF0000"/>
                </a:solidFill>
              </a:rPr>
              <a:t>/Ρ</a:t>
            </a:r>
            <a:r>
              <a:rPr lang="el-GR" sz="1200" b="1" dirty="0">
                <a:solidFill>
                  <a:srgbClr val="FF0000"/>
                </a:solidFill>
              </a:rPr>
              <a:t>ε</a:t>
            </a:r>
            <a:r>
              <a:rPr lang="el-GR" sz="2000" b="1" dirty="0">
                <a:solidFill>
                  <a:srgbClr val="FF0000"/>
                </a:solidFill>
              </a:rPr>
              <a:t>       =&gt;  </a:t>
            </a:r>
            <a:r>
              <a:rPr lang="el-GR" sz="2000" b="1" u="sng" dirty="0">
                <a:solidFill>
                  <a:srgbClr val="FF0000"/>
                </a:solidFill>
              </a:rPr>
              <a:t>Ρ</a:t>
            </a:r>
            <a:r>
              <a:rPr lang="el-GR" sz="1200" b="1" u="sng" dirty="0">
                <a:solidFill>
                  <a:srgbClr val="FF0000"/>
                </a:solidFill>
              </a:rPr>
              <a:t>π</a:t>
            </a:r>
            <a:r>
              <a:rPr lang="el-GR" sz="2000" b="1" u="sng" dirty="0">
                <a:solidFill>
                  <a:srgbClr val="FF0000"/>
                </a:solidFill>
              </a:rPr>
              <a:t> =  Ρ</a:t>
            </a:r>
            <a:r>
              <a:rPr lang="el-GR" sz="1200" b="1" u="sng" dirty="0">
                <a:solidFill>
                  <a:srgbClr val="FF0000"/>
                </a:solidFill>
              </a:rPr>
              <a:t>Θ</a:t>
            </a:r>
            <a:r>
              <a:rPr lang="el-GR" sz="2000" b="1" u="sng" dirty="0">
                <a:solidFill>
                  <a:srgbClr val="FF0000"/>
                </a:solidFill>
              </a:rPr>
              <a:t>. η</a:t>
            </a:r>
            <a:r>
              <a:rPr lang="el-GR" sz="1200" b="1" u="sng" dirty="0">
                <a:solidFill>
                  <a:srgbClr val="FF0000"/>
                </a:solidFill>
              </a:rPr>
              <a:t>μ</a:t>
            </a:r>
            <a:r>
              <a:rPr lang="el-GR" sz="2000" b="1" u="sng" dirty="0">
                <a:solidFill>
                  <a:srgbClr val="FF0000"/>
                </a:solidFill>
              </a:rPr>
              <a:t> . η</a:t>
            </a:r>
            <a:r>
              <a:rPr lang="el-GR" sz="1200" b="1" u="sng" dirty="0">
                <a:solidFill>
                  <a:srgbClr val="FF0000"/>
                </a:solidFill>
              </a:rPr>
              <a:t>ε</a:t>
            </a:r>
            <a:r>
              <a:rPr lang="el-GR" sz="2000" b="1" u="sng" dirty="0">
                <a:solidFill>
                  <a:srgbClr val="FF0000"/>
                </a:solidFill>
              </a:rPr>
              <a:t> </a:t>
            </a:r>
          </a:p>
          <a:p>
            <a:pPr algn="l">
              <a:buFontTx/>
              <a:buChar char="-"/>
            </a:pPr>
            <a:r>
              <a:rPr lang="en-US" sz="1600" b="1" dirty="0">
                <a:solidFill>
                  <a:srgbClr val="FF0000"/>
                </a:solidFill>
              </a:rPr>
              <a:t> </a:t>
            </a:r>
            <a:r>
              <a:rPr lang="el-GR" sz="1600" b="1" dirty="0">
                <a:solidFill>
                  <a:srgbClr val="FF0000"/>
                </a:solidFill>
              </a:rPr>
              <a:t>Ρ</a:t>
            </a:r>
            <a:r>
              <a:rPr lang="el-GR" sz="1200" b="1" dirty="0">
                <a:solidFill>
                  <a:srgbClr val="FF0000"/>
                </a:solidFill>
              </a:rPr>
              <a:t>Θ </a:t>
            </a:r>
            <a:r>
              <a:rPr lang="el-GR" sz="1400" b="1" dirty="0">
                <a:solidFill>
                  <a:srgbClr val="FF0000"/>
                </a:solidFill>
              </a:rPr>
              <a:t>= </a:t>
            </a:r>
            <a:r>
              <a:rPr lang="en-US" sz="1400" b="1" dirty="0">
                <a:solidFill>
                  <a:srgbClr val="FF0000"/>
                </a:solidFill>
              </a:rPr>
              <a:t>G</a:t>
            </a:r>
            <a:r>
              <a:rPr lang="el-GR" sz="1400" b="1" dirty="0">
                <a:solidFill>
                  <a:srgbClr val="FF0000"/>
                </a:solidFill>
              </a:rPr>
              <a:t>.Δ</a:t>
            </a:r>
            <a:r>
              <a:rPr lang="en-US" sz="1400" b="1" dirty="0">
                <a:solidFill>
                  <a:srgbClr val="FF0000"/>
                </a:solidFill>
              </a:rPr>
              <a:t>h</a:t>
            </a:r>
            <a:r>
              <a:rPr lang="el-GR" sz="1400" b="1" dirty="0">
                <a:solidFill>
                  <a:srgbClr val="FF0000"/>
                </a:solidFill>
              </a:rPr>
              <a:t>θ / 3600 </a:t>
            </a:r>
            <a:endParaRPr lang="en-US" sz="1400" b="1" dirty="0">
              <a:solidFill>
                <a:srgbClr val="FF0000"/>
              </a:solidFill>
            </a:endParaRPr>
          </a:p>
          <a:p>
            <a:pPr algn="l"/>
            <a:r>
              <a:rPr lang="el-GR" sz="1400" b="1" dirty="0">
                <a:solidFill>
                  <a:srgbClr val="FF0000"/>
                </a:solidFill>
              </a:rPr>
              <a:t>ΑΠΟ (Γ3) </a:t>
            </a:r>
            <a:r>
              <a:rPr lang="en-US" sz="1400" b="1" dirty="0">
                <a:solidFill>
                  <a:srgbClr val="FF0000"/>
                </a:solidFill>
              </a:rPr>
              <a:t>P</a:t>
            </a:r>
            <a:r>
              <a:rPr lang="en-US" sz="1100" b="1" dirty="0">
                <a:solidFill>
                  <a:srgbClr val="FF0000"/>
                </a:solidFill>
              </a:rPr>
              <a:t>1</a:t>
            </a:r>
            <a:r>
              <a:rPr lang="en-US" sz="1400" b="1" dirty="0">
                <a:solidFill>
                  <a:srgbClr val="FF0000"/>
                </a:solidFill>
              </a:rPr>
              <a:t>=</a:t>
            </a:r>
            <a:r>
              <a:rPr lang="el-GR" sz="1400" b="1" dirty="0">
                <a:solidFill>
                  <a:srgbClr val="FF0000"/>
                </a:solidFill>
              </a:rPr>
              <a:t>60</a:t>
            </a:r>
            <a:r>
              <a:rPr lang="en-US" sz="1400" b="1" dirty="0">
                <a:solidFill>
                  <a:srgbClr val="FF0000"/>
                </a:solidFill>
              </a:rPr>
              <a:t> bar</a:t>
            </a:r>
            <a:r>
              <a:rPr lang="el-GR" sz="1400" b="1" dirty="0">
                <a:solidFill>
                  <a:srgbClr val="FF0000"/>
                </a:solidFill>
              </a:rPr>
              <a:t> ΚΑΙ </a:t>
            </a:r>
            <a:r>
              <a:rPr lang="en-US" sz="1400" b="1" dirty="0">
                <a:solidFill>
                  <a:srgbClr val="FF0000"/>
                </a:solidFill>
              </a:rPr>
              <a:t>T</a:t>
            </a:r>
            <a:r>
              <a:rPr lang="en-US" sz="1100" b="1" dirty="0">
                <a:solidFill>
                  <a:srgbClr val="FF0000"/>
                </a:solidFill>
              </a:rPr>
              <a:t>1</a:t>
            </a:r>
            <a:r>
              <a:rPr lang="en-US" sz="1400" b="1" dirty="0">
                <a:solidFill>
                  <a:srgbClr val="FF0000"/>
                </a:solidFill>
              </a:rPr>
              <a:t>=</a:t>
            </a:r>
            <a:r>
              <a:rPr lang="el-GR" sz="1400" b="1" dirty="0">
                <a:solidFill>
                  <a:srgbClr val="FF0000"/>
                </a:solidFill>
              </a:rPr>
              <a:t>500°</a:t>
            </a:r>
            <a:r>
              <a:rPr lang="en-US" sz="1400" b="1" dirty="0">
                <a:solidFill>
                  <a:srgbClr val="FF0000"/>
                </a:solidFill>
              </a:rPr>
              <a:t>C =&gt;</a:t>
            </a:r>
            <a:r>
              <a:rPr lang="el-GR" sz="1400" b="1" dirty="0">
                <a:solidFill>
                  <a:srgbClr val="FF0000"/>
                </a:solidFill>
              </a:rPr>
              <a:t> </a:t>
            </a:r>
            <a:r>
              <a:rPr lang="en-US" sz="1400" b="1" dirty="0">
                <a:solidFill>
                  <a:srgbClr val="FF0000"/>
                </a:solidFill>
              </a:rPr>
              <a:t>h1=3422,2 kJ/kg</a:t>
            </a:r>
          </a:p>
          <a:p>
            <a:pPr algn="l"/>
            <a:r>
              <a:rPr lang="el-GR" sz="1400" b="1" dirty="0">
                <a:solidFill>
                  <a:srgbClr val="FF0000"/>
                </a:solidFill>
              </a:rPr>
              <a:t>ΑΠΟ (Γ</a:t>
            </a:r>
            <a:r>
              <a:rPr lang="en-US" sz="1400" b="1" dirty="0">
                <a:solidFill>
                  <a:srgbClr val="FF0000"/>
                </a:solidFill>
              </a:rPr>
              <a:t>2</a:t>
            </a:r>
            <a:r>
              <a:rPr lang="el-GR" sz="1400" b="1" dirty="0">
                <a:solidFill>
                  <a:srgbClr val="FF0000"/>
                </a:solidFill>
              </a:rPr>
              <a:t>) </a:t>
            </a:r>
            <a:r>
              <a:rPr lang="en-US" sz="1400" b="1" dirty="0">
                <a:solidFill>
                  <a:srgbClr val="FF0000"/>
                </a:solidFill>
              </a:rPr>
              <a:t>P</a:t>
            </a:r>
            <a:r>
              <a:rPr lang="en-US" sz="1100" b="1" dirty="0">
                <a:solidFill>
                  <a:srgbClr val="FF0000"/>
                </a:solidFill>
              </a:rPr>
              <a:t>2</a:t>
            </a:r>
            <a:r>
              <a:rPr lang="en-US" sz="1400" b="1" dirty="0">
                <a:solidFill>
                  <a:srgbClr val="FF0000"/>
                </a:solidFill>
              </a:rPr>
              <a:t>=</a:t>
            </a:r>
            <a:r>
              <a:rPr lang="el-GR" sz="1400" b="1" dirty="0">
                <a:solidFill>
                  <a:srgbClr val="FF0000"/>
                </a:solidFill>
              </a:rPr>
              <a:t>0</a:t>
            </a:r>
            <a:r>
              <a:rPr lang="en-US" sz="1400" b="1" dirty="0">
                <a:solidFill>
                  <a:srgbClr val="FF0000"/>
                </a:solidFill>
              </a:rPr>
              <a:t>,05 bar</a:t>
            </a:r>
            <a:r>
              <a:rPr lang="el-GR" sz="1400" b="1" dirty="0">
                <a:solidFill>
                  <a:srgbClr val="FF0000"/>
                </a:solidFill>
              </a:rPr>
              <a:t> </a:t>
            </a:r>
            <a:r>
              <a:rPr lang="en-US" sz="1400" b="1" dirty="0">
                <a:solidFill>
                  <a:srgbClr val="FF0000"/>
                </a:solidFill>
              </a:rPr>
              <a:t> =&gt;</a:t>
            </a:r>
            <a:r>
              <a:rPr lang="el-GR" sz="1400" b="1" dirty="0">
                <a:solidFill>
                  <a:srgbClr val="FF0000"/>
                </a:solidFill>
              </a:rPr>
              <a:t> </a:t>
            </a:r>
            <a:r>
              <a:rPr lang="en-US" sz="1400" b="1" dirty="0">
                <a:solidFill>
                  <a:srgbClr val="FF0000"/>
                </a:solidFill>
              </a:rPr>
              <a:t>h2=2561,2 kJ/kg                                  </a:t>
            </a:r>
            <a:r>
              <a:rPr lang="el-GR" sz="1400" b="1" dirty="0">
                <a:solidFill>
                  <a:srgbClr val="FF0000"/>
                </a:solidFill>
              </a:rPr>
              <a:t>Δ</a:t>
            </a:r>
            <a:r>
              <a:rPr lang="en-US" sz="1400" b="1" dirty="0">
                <a:solidFill>
                  <a:srgbClr val="FF0000"/>
                </a:solidFill>
              </a:rPr>
              <a:t>h</a:t>
            </a:r>
            <a:r>
              <a:rPr lang="el-GR" sz="1400" b="1" dirty="0">
                <a:solidFill>
                  <a:srgbClr val="FF0000"/>
                </a:solidFill>
              </a:rPr>
              <a:t>θ </a:t>
            </a:r>
            <a:r>
              <a:rPr lang="en-US" sz="1400" b="1" dirty="0">
                <a:solidFill>
                  <a:srgbClr val="FF0000"/>
                </a:solidFill>
              </a:rPr>
              <a:t>= h1 - h2 = 3422,2 - 2561,2 = 860,6 kJ/kg</a:t>
            </a:r>
          </a:p>
          <a:p>
            <a:pPr algn="l"/>
            <a:r>
              <a:rPr lang="el-GR" sz="1600" b="1" dirty="0">
                <a:solidFill>
                  <a:srgbClr val="FF0000"/>
                </a:solidFill>
              </a:rPr>
              <a:t>Ρ</a:t>
            </a:r>
            <a:r>
              <a:rPr lang="el-GR" sz="1200" b="1" dirty="0">
                <a:solidFill>
                  <a:srgbClr val="FF0000"/>
                </a:solidFill>
              </a:rPr>
              <a:t>Θ </a:t>
            </a:r>
            <a:r>
              <a:rPr lang="el-GR" sz="1400" b="1" dirty="0">
                <a:solidFill>
                  <a:srgbClr val="FF0000"/>
                </a:solidFill>
              </a:rPr>
              <a:t>= </a:t>
            </a:r>
            <a:r>
              <a:rPr lang="en-US" sz="1400" b="1" dirty="0">
                <a:solidFill>
                  <a:srgbClr val="FF0000"/>
                </a:solidFill>
              </a:rPr>
              <a:t>G</a:t>
            </a:r>
            <a:r>
              <a:rPr lang="el-GR" sz="1400" b="1" dirty="0">
                <a:solidFill>
                  <a:srgbClr val="FF0000"/>
                </a:solidFill>
              </a:rPr>
              <a:t>.Δ</a:t>
            </a:r>
            <a:r>
              <a:rPr lang="en-US" sz="1400" b="1" dirty="0">
                <a:solidFill>
                  <a:srgbClr val="FF0000"/>
                </a:solidFill>
              </a:rPr>
              <a:t>h</a:t>
            </a:r>
            <a:r>
              <a:rPr lang="el-GR" sz="1400" b="1" dirty="0">
                <a:solidFill>
                  <a:srgbClr val="FF0000"/>
                </a:solidFill>
              </a:rPr>
              <a:t>θ / 3600</a:t>
            </a:r>
            <a:r>
              <a:rPr lang="en-US" sz="1400" b="1" dirty="0">
                <a:solidFill>
                  <a:srgbClr val="FF0000"/>
                </a:solidFill>
              </a:rPr>
              <a:t> = 190000 . 860,6 / 3600 = 45420,5 kW.</a:t>
            </a:r>
          </a:p>
          <a:p>
            <a:pPr algn="l"/>
            <a:r>
              <a:rPr lang="el-GR" sz="2000" b="1" dirty="0">
                <a:solidFill>
                  <a:srgbClr val="FF0000"/>
                </a:solidFill>
              </a:rPr>
              <a:t>α)</a:t>
            </a:r>
            <a:r>
              <a:rPr lang="en-US" sz="2000" b="1" dirty="0">
                <a:solidFill>
                  <a:srgbClr val="FF0000"/>
                </a:solidFill>
              </a:rPr>
              <a:t> </a:t>
            </a:r>
            <a:r>
              <a:rPr lang="el-GR" sz="2000" b="1" u="sng" dirty="0">
                <a:solidFill>
                  <a:srgbClr val="FF0000"/>
                </a:solidFill>
              </a:rPr>
              <a:t>Ρ</a:t>
            </a:r>
            <a:r>
              <a:rPr lang="el-GR" sz="1400" b="1" u="sng" dirty="0">
                <a:solidFill>
                  <a:srgbClr val="FF0000"/>
                </a:solidFill>
              </a:rPr>
              <a:t>π</a:t>
            </a:r>
            <a:r>
              <a:rPr lang="el-GR" sz="2000" b="1" u="sng" dirty="0">
                <a:solidFill>
                  <a:srgbClr val="FF0000"/>
                </a:solidFill>
              </a:rPr>
              <a:t> =  Ρ</a:t>
            </a:r>
            <a:r>
              <a:rPr lang="el-GR" sz="1400" b="1" u="sng" dirty="0">
                <a:solidFill>
                  <a:srgbClr val="FF0000"/>
                </a:solidFill>
              </a:rPr>
              <a:t>Θ</a:t>
            </a:r>
            <a:r>
              <a:rPr lang="el-GR" sz="2000" b="1" u="sng" dirty="0">
                <a:solidFill>
                  <a:srgbClr val="FF0000"/>
                </a:solidFill>
              </a:rPr>
              <a:t>. η</a:t>
            </a:r>
            <a:r>
              <a:rPr lang="el-GR" sz="1400" b="1" u="sng" dirty="0">
                <a:solidFill>
                  <a:srgbClr val="FF0000"/>
                </a:solidFill>
              </a:rPr>
              <a:t>μ</a:t>
            </a:r>
            <a:r>
              <a:rPr lang="el-GR" sz="2000" b="1" u="sng" dirty="0">
                <a:solidFill>
                  <a:srgbClr val="FF0000"/>
                </a:solidFill>
              </a:rPr>
              <a:t> . η</a:t>
            </a:r>
            <a:r>
              <a:rPr lang="el-GR" sz="1400" b="1" u="sng" dirty="0">
                <a:solidFill>
                  <a:srgbClr val="FF0000"/>
                </a:solidFill>
              </a:rPr>
              <a:t>ε</a:t>
            </a:r>
            <a:r>
              <a:rPr lang="el-GR" sz="2000" b="1" u="sng" dirty="0">
                <a:solidFill>
                  <a:srgbClr val="FF0000"/>
                </a:solidFill>
              </a:rPr>
              <a:t> </a:t>
            </a:r>
            <a:r>
              <a:rPr lang="en-US" sz="2000" b="1" dirty="0">
                <a:solidFill>
                  <a:srgbClr val="FF0000"/>
                </a:solidFill>
              </a:rPr>
              <a:t>  =  45420,5 . 0,86 . 0,89  =  </a:t>
            </a:r>
            <a:r>
              <a:rPr lang="en-US" sz="2000" b="1" u="sng" dirty="0">
                <a:solidFill>
                  <a:srgbClr val="FF0000"/>
                </a:solidFill>
              </a:rPr>
              <a:t>34764,8 kW. </a:t>
            </a:r>
          </a:p>
          <a:p>
            <a:pPr algn="l"/>
            <a:endParaRPr lang="en-US" sz="2000" b="1" u="sng" dirty="0">
              <a:solidFill>
                <a:srgbClr val="FF0000"/>
              </a:solidFill>
            </a:endParaRPr>
          </a:p>
          <a:p>
            <a:pPr algn="l"/>
            <a:r>
              <a:rPr lang="el-GR" sz="2000" b="1" dirty="0">
                <a:solidFill>
                  <a:srgbClr val="FF0000"/>
                </a:solidFill>
              </a:rPr>
              <a:t>β)</a:t>
            </a:r>
            <a:r>
              <a:rPr lang="en-US" sz="2000" b="1" dirty="0">
                <a:solidFill>
                  <a:srgbClr val="FF0000"/>
                </a:solidFill>
              </a:rPr>
              <a:t> bs  =  G /</a:t>
            </a:r>
            <a:r>
              <a:rPr lang="el-GR" sz="2000" b="1" dirty="0">
                <a:solidFill>
                  <a:srgbClr val="FF0000"/>
                </a:solidFill>
              </a:rPr>
              <a:t> Ρ</a:t>
            </a:r>
            <a:r>
              <a:rPr lang="el-GR" sz="1400" b="1" dirty="0">
                <a:solidFill>
                  <a:srgbClr val="FF0000"/>
                </a:solidFill>
              </a:rPr>
              <a:t>π</a:t>
            </a:r>
            <a:r>
              <a:rPr lang="en-US" sz="1400" b="1" dirty="0">
                <a:solidFill>
                  <a:srgbClr val="FF0000"/>
                </a:solidFill>
              </a:rPr>
              <a:t> </a:t>
            </a:r>
            <a:r>
              <a:rPr lang="en-US" sz="2000" b="1" dirty="0">
                <a:solidFill>
                  <a:srgbClr val="FF0000"/>
                </a:solidFill>
              </a:rPr>
              <a:t> =  190000 / 34764,8  =  </a:t>
            </a:r>
            <a:r>
              <a:rPr lang="en-US" sz="2000" b="1" u="sng" dirty="0">
                <a:solidFill>
                  <a:srgbClr val="FF0000"/>
                </a:solidFill>
              </a:rPr>
              <a:t>5,46 kg/kWh </a:t>
            </a:r>
          </a:p>
          <a:p>
            <a:pPr algn="l"/>
            <a:endParaRPr lang="en-US" sz="2000" b="1" u="sng" dirty="0">
              <a:solidFill>
                <a:srgbClr val="FF0000"/>
              </a:solidFill>
            </a:endParaRPr>
          </a:p>
          <a:p>
            <a:pPr algn="l"/>
            <a:r>
              <a:rPr lang="el-GR" sz="2000" b="1" dirty="0">
                <a:solidFill>
                  <a:srgbClr val="FF0000"/>
                </a:solidFill>
              </a:rPr>
              <a:t>γ)</a:t>
            </a:r>
            <a:r>
              <a:rPr lang="en-US" sz="2000" b="1" dirty="0">
                <a:solidFill>
                  <a:srgbClr val="FF0000"/>
                </a:solidFill>
              </a:rPr>
              <a:t> </a:t>
            </a:r>
            <a:r>
              <a:rPr lang="el-GR" sz="2000" b="1" dirty="0">
                <a:solidFill>
                  <a:srgbClr val="FF0000"/>
                </a:solidFill>
              </a:rPr>
              <a:t>η</a:t>
            </a:r>
            <a:r>
              <a:rPr lang="el-GR" sz="1400" b="1" dirty="0">
                <a:solidFill>
                  <a:srgbClr val="FF0000"/>
                </a:solidFill>
              </a:rPr>
              <a:t>σ</a:t>
            </a:r>
            <a:r>
              <a:rPr lang="el-GR" sz="2000" b="1" dirty="0">
                <a:solidFill>
                  <a:srgbClr val="FF0000"/>
                </a:solidFill>
              </a:rPr>
              <a:t> </a:t>
            </a:r>
            <a:r>
              <a:rPr lang="en-US" sz="2000" b="1" dirty="0">
                <a:solidFill>
                  <a:srgbClr val="FF0000"/>
                </a:solidFill>
              </a:rPr>
              <a:t> </a:t>
            </a:r>
            <a:r>
              <a:rPr lang="el-GR" sz="2000" b="1" dirty="0">
                <a:solidFill>
                  <a:srgbClr val="FF0000"/>
                </a:solidFill>
              </a:rPr>
              <a:t>=</a:t>
            </a:r>
            <a:r>
              <a:rPr lang="en-US" sz="2000" b="1" dirty="0">
                <a:solidFill>
                  <a:srgbClr val="FF0000"/>
                </a:solidFill>
              </a:rPr>
              <a:t> </a:t>
            </a:r>
            <a:r>
              <a:rPr lang="el-GR" sz="2000" b="1" dirty="0">
                <a:solidFill>
                  <a:srgbClr val="FF0000"/>
                </a:solidFill>
              </a:rPr>
              <a:t> 3600 / Κ</a:t>
            </a:r>
            <a:r>
              <a:rPr lang="en-US" sz="2000" b="1" dirty="0">
                <a:solidFill>
                  <a:srgbClr val="FF0000"/>
                </a:solidFill>
              </a:rPr>
              <a:t> . H</a:t>
            </a:r>
            <a:r>
              <a:rPr lang="en-US" sz="2000" b="1" baseline="-25000" dirty="0">
                <a:solidFill>
                  <a:srgbClr val="FF0000"/>
                </a:solidFill>
              </a:rPr>
              <a:t>k</a:t>
            </a:r>
            <a:r>
              <a:rPr lang="en-US" sz="2000" b="1" dirty="0">
                <a:solidFill>
                  <a:srgbClr val="FF0000"/>
                </a:solidFill>
              </a:rPr>
              <a:t>   =   3600 / 0,24 . 43000  =   0,3488  </a:t>
            </a:r>
            <a:r>
              <a:rPr lang="el-GR" sz="2000" b="1" dirty="0">
                <a:solidFill>
                  <a:srgbClr val="FF0000"/>
                </a:solidFill>
              </a:rPr>
              <a:t>η</a:t>
            </a:r>
            <a:r>
              <a:rPr lang="en-US" sz="2000" b="1" dirty="0">
                <a:solidFill>
                  <a:srgbClr val="FF0000"/>
                </a:solidFill>
              </a:rPr>
              <a:t> 34,88 %</a:t>
            </a:r>
            <a:endParaRPr lang="el-GR" sz="2000" b="1" u="sng" dirty="0">
              <a:solidFill>
                <a:srgbClr val="FF0000"/>
              </a:solidFill>
            </a:endParaRPr>
          </a:p>
          <a:p>
            <a:br>
              <a:rPr lang="el-GR" sz="1800" dirty="0"/>
            </a:br>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n-US" sz="3200" b="1" u="sng" dirty="0">
                <a:solidFill>
                  <a:srgbClr val="FFFF00"/>
                </a:solidFill>
                <a:latin typeface="Arial" pitchFamily="34" charset="0"/>
                <a:cs typeface="Arial" pitchFamily="34" charset="0"/>
              </a:rPr>
              <a:t>A</a:t>
            </a:r>
            <a:r>
              <a:rPr lang="el-GR" sz="3200" b="1" u="sng" dirty="0">
                <a:solidFill>
                  <a:srgbClr val="FFFF00"/>
                </a:solidFill>
                <a:latin typeface="Arial" pitchFamily="34" charset="0"/>
                <a:cs typeface="Arial" pitchFamily="34" charset="0"/>
              </a:rPr>
              <a:t>ΣΚΗΣΕΙΣ</a:t>
            </a:r>
            <a:r>
              <a:rPr lang="en-US" sz="3200" b="1" u="sng" dirty="0">
                <a:solidFill>
                  <a:srgbClr val="FFFF00"/>
                </a:solidFill>
                <a:latin typeface="Arial" pitchFamily="34" charset="0"/>
                <a:cs typeface="Arial" pitchFamily="34" charset="0"/>
              </a:rPr>
              <a:t> (3)</a:t>
            </a:r>
            <a:br>
              <a:rPr lang="el-GR" sz="2400" b="1" dirty="0">
                <a:solidFill>
                  <a:srgbClr val="FFFF00"/>
                </a:solidFill>
              </a:rPr>
            </a:br>
            <a:endParaRPr lang="el-GR" sz="2400" b="1" u="sng" dirty="0">
              <a:solidFill>
                <a:srgbClr val="FFFF00"/>
              </a:solidFill>
              <a:latin typeface="Arial Black" pitchFamily="34" charset="0"/>
            </a:endParaRPr>
          </a:p>
        </p:txBody>
      </p:sp>
      <p:sp>
        <p:nvSpPr>
          <p:cNvPr id="5" name="Right Brace 4"/>
          <p:cNvSpPr/>
          <p:nvPr/>
        </p:nvSpPr>
        <p:spPr>
          <a:xfrm>
            <a:off x="4283968" y="3645024"/>
            <a:ext cx="72008" cy="360040"/>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Right Brace 5"/>
          <p:cNvSpPr/>
          <p:nvPr/>
        </p:nvSpPr>
        <p:spPr>
          <a:xfrm>
            <a:off x="1403648" y="2636912"/>
            <a:ext cx="45719" cy="576064"/>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2</a:t>
            </a:r>
            <a:r>
              <a:rPr lang="en-US" sz="30000" b="1" dirty="0">
                <a:solidFill>
                  <a:srgbClr val="FF0000"/>
                </a:solidFill>
                <a:latin typeface="Arial Black" pitchFamily="34" charset="0"/>
              </a:rPr>
              <a:t>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ΕΙΚΟΣΤΟ ΠΕΜΠΤΟ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a:latin typeface="Arial" pitchFamily="34" charset="0"/>
                <a:cs typeface="Arial" pitchFamily="34" charset="0"/>
              </a:rPr>
              <a:t>ΤΡΙΒΕΙΣ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marL="216000" indent="-216000" algn="l">
              <a:buClr>
                <a:srgbClr val="FF0000"/>
              </a:buClr>
              <a:buFont typeface="Wingdings" pitchFamily="2" charset="2"/>
              <a:buChar char="Ø"/>
            </a:pPr>
            <a:r>
              <a:rPr lang="el-GR" sz="1850" b="1" dirty="0">
                <a:solidFill>
                  <a:schemeClr val="tx1"/>
                </a:solidFill>
                <a:latin typeface="Arial" pitchFamily="34" charset="0"/>
                <a:cs typeface="Arial" pitchFamily="34" charset="0"/>
              </a:rPr>
              <a:t>ΟΙ ΤΡΙΒΕΙΣ ΤΩΝ ΑΤΜΟΣΤΡΟΒΙΛΩΝ ΧΑΡΑΚΤΗΡΙΖΟΝΤΑΙ ΩΣ </a:t>
            </a:r>
            <a:r>
              <a:rPr lang="el-GR" sz="1850" b="1" dirty="0">
                <a:solidFill>
                  <a:srgbClr val="FF0000"/>
                </a:solidFill>
                <a:latin typeface="Arial" pitchFamily="34" charset="0"/>
                <a:cs typeface="Arial" pitchFamily="34" charset="0"/>
              </a:rPr>
              <a:t>ΤΡΙΒΕΙΣ ΕΔΡΑΣΕΩΣ </a:t>
            </a:r>
            <a:r>
              <a:rPr lang="el-GR" sz="1850" b="1" dirty="0">
                <a:solidFill>
                  <a:schemeClr val="tx1"/>
                </a:solidFill>
                <a:latin typeface="Arial" pitchFamily="34" charset="0"/>
                <a:cs typeface="Arial" pitchFamily="34" charset="0"/>
              </a:rPr>
              <a:t>ΚΑΙ </a:t>
            </a:r>
            <a:r>
              <a:rPr lang="el-GR" sz="1850" b="1" dirty="0">
                <a:solidFill>
                  <a:srgbClr val="FF0000"/>
                </a:solidFill>
                <a:latin typeface="Arial" pitchFamily="34" charset="0"/>
                <a:cs typeface="Arial" pitchFamily="34" charset="0"/>
              </a:rPr>
              <a:t>ΤΡΙΒΕΙΣ ΙΣΟΡΡΟΠΙΗΣΕΩΣ</a:t>
            </a:r>
            <a:r>
              <a:rPr lang="el-GR" sz="1850" b="1" dirty="0">
                <a:solidFill>
                  <a:schemeClr val="tx1"/>
                </a:solidFill>
                <a:latin typeface="Arial" pitchFamily="34" charset="0"/>
                <a:cs typeface="Arial" pitchFamily="34" charset="0"/>
              </a:rPr>
              <a:t>. ΤΟ ΚΙΒΩΤΙΟ ΥΠΟΔΟΧΗΣ ΤΟΥΣ ΚΑΤΑΣΚΕΥΑΖΕΤΑΙ ΕΝΙΑΙΟ ΜΕ ΤΟ ΚΕΛΥΦΟΣ Η ΤΗ ΒΑΣΗ ΤΟΥ ΣΤΡΟΒΙΛΟΥ.</a:t>
            </a:r>
          </a:p>
          <a:p>
            <a:pPr marL="216000" indent="-216000" algn="l">
              <a:buClr>
                <a:srgbClr val="FF0000"/>
              </a:buClr>
              <a:buFont typeface="Wingdings" pitchFamily="2" charset="2"/>
              <a:buChar char="Ø"/>
            </a:pPr>
            <a:r>
              <a:rPr lang="el-GR" sz="1850" b="1" dirty="0">
                <a:solidFill>
                  <a:schemeClr val="tx1"/>
                </a:solidFill>
                <a:latin typeface="Arial" pitchFamily="34" charset="0"/>
                <a:cs typeface="Arial" pitchFamily="34" charset="0"/>
              </a:rPr>
              <a:t>ΟΙ </a:t>
            </a:r>
            <a:r>
              <a:rPr lang="el-GR" sz="1850" b="1" u="sng" dirty="0">
                <a:solidFill>
                  <a:schemeClr val="tx1"/>
                </a:solidFill>
                <a:latin typeface="Arial" pitchFamily="34" charset="0"/>
                <a:cs typeface="Arial" pitchFamily="34" charset="0"/>
              </a:rPr>
              <a:t>ΤΡΙΒΕΙΣ ΕΔΡΑΣΕΩΣ</a:t>
            </a:r>
            <a:r>
              <a:rPr lang="el-GR" sz="1850" b="1" dirty="0">
                <a:solidFill>
                  <a:schemeClr val="tx1"/>
                </a:solidFill>
                <a:latin typeface="Arial" pitchFamily="34" charset="0"/>
                <a:cs typeface="Arial" pitchFamily="34" charset="0"/>
              </a:rPr>
              <a:t> ΧΡΗΣΙΜΕΥΟΥΝ ΓΙΑ ΤΗΝ ΕΔΡΑΣΗ ΤΟΥ ΑΞΟΝΑ ΚΑΙ ΤΟΥ ΣΤΡΟΦΕΙΟΥ, ΦΕΡΟΥΝ ΤΟ ΒΑΡΟΣ ΚΑΙ ΕΞΑΣΦΑΛΙΖΟΥΝ ΤΗΝ ΚΑΤΑΚΟΡΥΦΗ Η ΑΚΤΙΝΙΚΗ ΘΕΣΗ ΤΟΥ ΣΤΡΟΦΕΙΟΥ ΜΕΣΑ ΣΤΑ ΟΡΙΑ ΤΟΥ ΑΚΤΙΝΙΚΟΥ ΔΙΑΚΕΝΟΥ ΤΟΥΣ. </a:t>
            </a:r>
          </a:p>
          <a:p>
            <a:pPr marL="216000" indent="-216000" algn="l">
              <a:buClr>
                <a:srgbClr val="FF0000"/>
              </a:buClr>
              <a:buFont typeface="Wingdings" pitchFamily="2" charset="2"/>
              <a:buChar char="Ø"/>
            </a:pPr>
            <a:r>
              <a:rPr lang="el-GR" sz="1850" b="1" dirty="0">
                <a:solidFill>
                  <a:schemeClr val="tx1"/>
                </a:solidFill>
                <a:latin typeface="Arial" pitchFamily="34" charset="0"/>
                <a:cs typeface="Arial" pitchFamily="34" charset="0"/>
              </a:rPr>
              <a:t>ΟΙ </a:t>
            </a:r>
            <a:r>
              <a:rPr lang="el-GR" sz="1850" b="1" u="sng" dirty="0">
                <a:solidFill>
                  <a:schemeClr val="tx1"/>
                </a:solidFill>
                <a:latin typeface="Arial" pitchFamily="34" charset="0"/>
                <a:cs typeface="Arial" pitchFamily="34" charset="0"/>
              </a:rPr>
              <a:t>ΤΡΙΒΕΙΣ ΙΣΟΡΡΟΠΗΣΕΩΣ</a:t>
            </a:r>
            <a:r>
              <a:rPr lang="el-GR" sz="1850" b="1" dirty="0">
                <a:solidFill>
                  <a:schemeClr val="tx1"/>
                </a:solidFill>
                <a:latin typeface="Arial" pitchFamily="34" charset="0"/>
                <a:cs typeface="Arial" pitchFamily="34" charset="0"/>
              </a:rPr>
              <a:t> ΧΡΗΣΙΜΕΥΟΥΝ ΣΤΟ ΝΑ ΠΑΡΑΛΑΜΒΑΝΟΥΝ ΤΙΣ ΑΞΟΝΙΚΕΣ ΩΣΕΙΣ Η ΔΥΝΑΜΕΙΣ ΠΟΥ ΑΝΑΠΤΥΣΣΟΝΤΑΙ ΚΑΤΑ ΤΗ ΛΕΙΤΟΥΡΓΙΑ ΤΟΥ ΣΤΡΟΒΙΛΟΥ ΚΑΙ ΝΑ ΕΞΑΣΦΑΛΙΖΟΥΝ ΤΗΝ ΑΞΟΝΙΚΗ ΘΕΣΗ ΤΟΥ ΣΤΡΟΦΕΙΟΥ ΜΕΣΑ ΣΤΑ ΟΡΙΑ ΤΟΥ ΑΞΟΝΙΚΟΥ ΔΙΑΚΕΝΟΥ ΤΟΥΣ. </a:t>
            </a:r>
          </a:p>
          <a:p>
            <a:pPr marL="216000" indent="-216000" algn="l">
              <a:buClr>
                <a:srgbClr val="FF0000"/>
              </a:buClr>
              <a:buFont typeface="Wingdings" pitchFamily="2" charset="2"/>
              <a:buChar char="Ø"/>
            </a:pPr>
            <a:r>
              <a:rPr lang="el-GR" sz="1850" b="1" dirty="0">
                <a:solidFill>
                  <a:schemeClr val="tx1"/>
                </a:solidFill>
                <a:latin typeface="Arial" pitchFamily="34" charset="0"/>
                <a:cs typeface="Arial" pitchFamily="34" charset="0"/>
              </a:rPr>
              <a:t>ΟΙ ΤΡΙΒΕΙΣ ΕΔΡΑΣΕΩΣ ΚΑΙ ΙΣΟΡΡΟΠΗΣΕΩΣ ΕΙΝΑΙ </a:t>
            </a:r>
            <a:r>
              <a:rPr lang="el-GR" sz="1850" b="1" u="sng" dirty="0">
                <a:solidFill>
                  <a:srgbClr val="7030A0"/>
                </a:solidFill>
                <a:latin typeface="Arial" pitchFamily="34" charset="0"/>
                <a:cs typeface="Arial" pitchFamily="34" charset="0"/>
              </a:rPr>
              <a:t>ΣΤΟΥΣ ΜΕΓΑΛΟΥΣ ΣΤΡΟΒΙΛΟΥΣ</a:t>
            </a:r>
            <a:r>
              <a:rPr lang="el-GR" sz="1850" b="1" dirty="0">
                <a:solidFill>
                  <a:schemeClr val="tx1"/>
                </a:solidFill>
                <a:latin typeface="Arial" pitchFamily="34" charset="0"/>
                <a:cs typeface="Arial" pitchFamily="34" charset="0"/>
              </a:rPr>
              <a:t> </a:t>
            </a:r>
            <a:r>
              <a:rPr lang="el-GR" sz="1850" b="1" u="sng" dirty="0">
                <a:solidFill>
                  <a:srgbClr val="FF0000"/>
                </a:solidFill>
                <a:latin typeface="Arial" pitchFamily="34" charset="0"/>
                <a:cs typeface="Arial" pitchFamily="34" charset="0"/>
              </a:rPr>
              <a:t>ΤΡΙΒΕΙΣ ΟΛΙΣΘΗΣΕΩΣ</a:t>
            </a:r>
            <a:r>
              <a:rPr lang="el-GR" sz="1850" b="1" dirty="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1850" b="1" u="sng" dirty="0">
                <a:solidFill>
                  <a:srgbClr val="7030A0"/>
                </a:solidFill>
                <a:latin typeface="Arial" pitchFamily="34" charset="0"/>
                <a:cs typeface="Arial" pitchFamily="34" charset="0"/>
              </a:rPr>
              <a:t>ΣΕ ΜΙΚΡΟΥΣ ΣΤΡΟΒΙΛΟΥΣ</a:t>
            </a:r>
            <a:r>
              <a:rPr lang="el-GR" sz="1850" b="1" dirty="0">
                <a:solidFill>
                  <a:schemeClr val="tx1"/>
                </a:solidFill>
                <a:latin typeface="Arial" pitchFamily="34" charset="0"/>
                <a:cs typeface="Arial" pitchFamily="34" charset="0"/>
              </a:rPr>
              <a:t>, ΟΠΟΥ ΚΑΙ ΤΑ ΒΑΡΗ ΚΑΙ ΟΙ ΩΣΕΙΣ ΕΙΝΑΙ ΠΕΡΙΟΡΙΣΜΕΝΗΣ ΤΙΜΗΣ, ΧΡΗΣΙΜΟΠΟΙΟΥΝΤΑΙ ΚΑΜΙΑ ΦΟΡΑ ΚΑΙ </a:t>
            </a:r>
            <a:r>
              <a:rPr lang="el-GR" sz="1850" b="1" u="sng" dirty="0">
                <a:solidFill>
                  <a:srgbClr val="FF0000"/>
                </a:solidFill>
                <a:latin typeface="Arial" pitchFamily="34" charset="0"/>
                <a:cs typeface="Arial" pitchFamily="34" charset="0"/>
              </a:rPr>
              <a:t>ΤΡΙΒΕΙΣ ΚΥΛΙΣΕΩΣ</a:t>
            </a:r>
            <a:r>
              <a:rPr lang="el-GR" sz="1850" b="1" dirty="0">
                <a:solidFill>
                  <a:schemeClr val="tx1"/>
                </a:solidFill>
                <a:latin typeface="Arial" pitchFamily="34" charset="0"/>
                <a:cs typeface="Arial" pitchFamily="34" charset="0"/>
              </a:rPr>
              <a:t>, ΔΗΛΑΔΗ ΕΝΣΦΑΙΡΟΙ ΤΡΙΒΕΙΣ (</a:t>
            </a:r>
            <a:r>
              <a:rPr lang="en-US" sz="1850" b="1" dirty="0">
                <a:solidFill>
                  <a:srgbClr val="FF0000"/>
                </a:solidFill>
                <a:latin typeface="Arial" pitchFamily="34" charset="0"/>
                <a:cs typeface="Arial" pitchFamily="34" charset="0"/>
              </a:rPr>
              <a:t>BALL BEARINGS</a:t>
            </a:r>
            <a:r>
              <a:rPr lang="el-GR" sz="1850" b="1" dirty="0">
                <a:solidFill>
                  <a:schemeClr val="tx1"/>
                </a:solidFill>
                <a:latin typeface="Arial" pitchFamily="34" charset="0"/>
                <a:cs typeface="Arial" pitchFamily="34" charset="0"/>
              </a:rPr>
              <a:t>) Η ΚΥΛΙΝΔΡΟΤΡΙΒΕΙΣ</a:t>
            </a:r>
            <a:r>
              <a:rPr lang="el-GR" sz="1850" b="1" cap="small" dirty="0">
                <a:solidFill>
                  <a:schemeClr val="tx1"/>
                </a:solidFill>
                <a:latin typeface="Arial" pitchFamily="34" charset="0"/>
                <a:cs typeface="Arial" pitchFamily="34" charset="0"/>
              </a:rPr>
              <a:t> (</a:t>
            </a:r>
            <a:r>
              <a:rPr lang="en-US" sz="1850" b="1" cap="small" dirty="0">
                <a:solidFill>
                  <a:srgbClr val="FF0000"/>
                </a:solidFill>
                <a:latin typeface="Arial" pitchFamily="34" charset="0"/>
                <a:cs typeface="Arial" pitchFamily="34" charset="0"/>
              </a:rPr>
              <a:t>ROLLER BEARINGS</a:t>
            </a:r>
            <a:r>
              <a:rPr lang="el-GR" sz="1850" b="1" dirty="0">
                <a:solidFill>
                  <a:schemeClr val="tx1"/>
                </a:solidFill>
                <a:latin typeface="Arial" pitchFamily="34" charset="0"/>
                <a:cs typeface="Arial" pitchFamily="34" charset="0"/>
              </a:rPr>
              <a:t>).</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a:solidFill>
                  <a:srgbClr val="FFFF00"/>
                </a:solidFill>
                <a:latin typeface="Arial" pitchFamily="34" charset="0"/>
                <a:cs typeface="Arial" pitchFamily="34" charset="0"/>
              </a:rPr>
              <a:t>ΓΕΝΙΚΑ</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u="sng" dirty="0">
                <a:solidFill>
                  <a:srgbClr val="FF0000"/>
                </a:solidFill>
                <a:latin typeface="Arial" pitchFamily="34" charset="0"/>
                <a:cs typeface="Arial" pitchFamily="34" charset="0"/>
              </a:rPr>
              <a:t>ΠΕΡΙΓΡΑΦΗ</a:t>
            </a:r>
            <a:r>
              <a:rPr lang="en-US" sz="2000" b="1" dirty="0">
                <a:solidFill>
                  <a:srgbClr val="FF0000"/>
                </a:solidFill>
                <a:latin typeface="Arial" pitchFamily="34" charset="0"/>
                <a:cs typeface="Arial" pitchFamily="34" charset="0"/>
              </a:rPr>
              <a:t>   -  </a:t>
            </a:r>
            <a:r>
              <a:rPr lang="el-GR" sz="2000" b="1" u="sng" dirty="0">
                <a:solidFill>
                  <a:srgbClr val="FF0000"/>
                </a:solidFill>
                <a:latin typeface="Arial" pitchFamily="34" charset="0"/>
                <a:cs typeface="Arial" pitchFamily="34" charset="0"/>
              </a:rPr>
              <a:t>ΤΡΟΠΟΣ ΛΕΙΤΟΥΡΓΙΑΣ</a:t>
            </a:r>
          </a:p>
          <a:p>
            <a:pPr algn="l"/>
            <a:endParaRPr lang="en-US" sz="2300" b="1" dirty="0">
              <a:solidFill>
                <a:schemeClr val="tx1"/>
              </a:solidFill>
              <a:latin typeface="Arial" pitchFamily="34" charset="0"/>
              <a:cs typeface="Arial" pitchFamily="34" charset="0"/>
            </a:endParaRPr>
          </a:p>
          <a:p>
            <a:pPr algn="l"/>
            <a:r>
              <a:rPr lang="el-GR" sz="2300" b="1" dirty="0">
                <a:solidFill>
                  <a:schemeClr val="tx1"/>
                </a:solidFill>
                <a:latin typeface="Arial" pitchFamily="34" charset="0"/>
                <a:cs typeface="Arial" pitchFamily="34" charset="0"/>
              </a:rPr>
              <a:t>ΟΙ ΤΡΙΒΕΙΣ </a:t>
            </a:r>
            <a:r>
              <a:rPr lang="el-GR" sz="2300" b="1" dirty="0">
                <a:solidFill>
                  <a:srgbClr val="FF0000"/>
                </a:solidFill>
                <a:latin typeface="Arial" pitchFamily="34" charset="0"/>
                <a:cs typeface="Arial" pitchFamily="34" charset="0"/>
              </a:rPr>
              <a:t>ΕΔΡΑΣΕΩΣ</a:t>
            </a:r>
            <a:r>
              <a:rPr lang="el-GR" sz="2300" b="1" dirty="0">
                <a:solidFill>
                  <a:schemeClr val="tx1"/>
                </a:solidFill>
                <a:latin typeface="Arial" pitchFamily="34" charset="0"/>
                <a:cs typeface="Arial" pitchFamily="34" charset="0"/>
              </a:rPr>
              <a:t>, ΠΟΥ ΚΑΛΟΥΝΤΑΙ ΚΑΙ </a:t>
            </a:r>
            <a:r>
              <a:rPr lang="el-GR" sz="2300" b="1" dirty="0">
                <a:solidFill>
                  <a:srgbClr val="FF0000"/>
                </a:solidFill>
                <a:latin typeface="Arial" pitchFamily="34" charset="0"/>
                <a:cs typeface="Arial" pitchFamily="34" charset="0"/>
              </a:rPr>
              <a:t>ΕΔΡΑΝΑ</a:t>
            </a:r>
            <a:r>
              <a:rPr lang="el-GR" sz="2300" b="1" dirty="0">
                <a:solidFill>
                  <a:schemeClr val="tx1"/>
                </a:solidFill>
                <a:latin typeface="Arial" pitchFamily="34" charset="0"/>
                <a:cs typeface="Arial" pitchFamily="34" charset="0"/>
              </a:rPr>
              <a:t>, ΤΟΠΟΘΕΤΟΥΝΤΑΙ </a:t>
            </a:r>
            <a:r>
              <a:rPr lang="el-GR" sz="2300" b="1" dirty="0">
                <a:solidFill>
                  <a:srgbClr val="FF0000"/>
                </a:solidFill>
                <a:latin typeface="Arial" pitchFamily="34" charset="0"/>
                <a:cs typeface="Arial" pitchFamily="34" charset="0"/>
              </a:rPr>
              <a:t>ΣΤΑ ΑΚΡΑ </a:t>
            </a:r>
            <a:r>
              <a:rPr lang="el-GR" sz="2300" b="1" dirty="0">
                <a:solidFill>
                  <a:schemeClr val="tx1"/>
                </a:solidFill>
                <a:latin typeface="Arial" pitchFamily="34" charset="0"/>
                <a:cs typeface="Arial" pitchFamily="34" charset="0"/>
              </a:rPr>
              <a:t>ΤΟΥ ΣΤΡΟΒΙΛΟΥ ΠΑΝΤΟΤΕ ΕΞΩ ΑΠΟ ΤΟ ΚΕΛΥΦΟΣ ΚΑΙ </a:t>
            </a:r>
            <a:r>
              <a:rPr lang="el-GR" sz="2300" b="1" u="sng" dirty="0">
                <a:solidFill>
                  <a:srgbClr val="FF0000"/>
                </a:solidFill>
                <a:latin typeface="Arial" pitchFamily="34" charset="0"/>
                <a:cs typeface="Arial" pitchFamily="34" charset="0"/>
              </a:rPr>
              <a:t>ΜΕΤΑ ΑΠΟ ΤΙΣ ΣΥΣΚΕΥΕΣ ΣΤΕΓΑΝΟΤΗΤΑΣ</a:t>
            </a:r>
            <a:r>
              <a:rPr lang="el-GR" sz="2300" b="1" dirty="0">
                <a:solidFill>
                  <a:schemeClr val="tx1"/>
                </a:solidFill>
                <a:latin typeface="Arial" pitchFamily="34" charset="0"/>
                <a:cs typeface="Arial" pitchFamily="34" charset="0"/>
              </a:rPr>
              <a:t>. </a:t>
            </a:r>
            <a:endParaRPr lang="en-US" sz="2300" b="1" dirty="0">
              <a:solidFill>
                <a:schemeClr val="tx1"/>
              </a:solidFill>
              <a:latin typeface="Arial" pitchFamily="34" charset="0"/>
              <a:cs typeface="Arial" pitchFamily="34" charset="0"/>
            </a:endParaRPr>
          </a:p>
          <a:p>
            <a:pPr algn="l"/>
            <a:r>
              <a:rPr lang="el-GR" sz="2300" b="1" dirty="0">
                <a:solidFill>
                  <a:schemeClr val="tx1"/>
                </a:solidFill>
                <a:latin typeface="Arial" pitchFamily="34" charset="0"/>
                <a:cs typeface="Arial" pitchFamily="34" charset="0"/>
              </a:rPr>
              <a:t>ΓΙΑ ΕΥΧΕΡΕΙΑ ΕΞΑΡΜΟΣΕΩΣ ΠΡΟΣ ΕΠΙΘΕΩΡΗΣΗ, ΕΠΙΣΚΕΥΗ Η ΑΝΤΙΚΑΤΑΣΤΑΣΗ ΤΟΥΣ, ΟΙ ΤΡΙΒΕΙΣ ΕΔΡΑΣΕΩΣ ΚΑΤΑΣΚΕΥΑΖΟΝΤΑΙ ΔΙΑΙΡΟΥΜΕΝΟΙ. ΑΠΟΤΕΛΟΥΝΤΑΙ ΔΗΛΑΔΗ ΑΠΟ ΔΥΟ ΗΜΙΤΡΙΒΕΙΣ, ΤΟΝ ΑΝΩ ΚΑΙ ΤΟΝ ΚΑΤΩ.</a:t>
            </a:r>
          </a:p>
          <a:p>
            <a:pPr algn="l"/>
            <a:r>
              <a:rPr lang="el-GR" sz="2300" b="1" dirty="0">
                <a:solidFill>
                  <a:schemeClr val="tx1"/>
                </a:solidFill>
                <a:latin typeface="Arial" pitchFamily="34" charset="0"/>
                <a:cs typeface="Arial" pitchFamily="34" charset="0"/>
              </a:rPr>
              <a:t>ΟΙ ΤΡΙΒΕΙΣ ΥΠΟΒΑΣΤΑΖΟΥΝ ΤΟΝ ΑΞΟΝΑ ΤΟΥ ΣΤΡΟΦΕΙΟΥ, ΠΟΥ ΕΔΡΑΖΕΤΑΙ Σ' ΑΥΤΟΥΣ ΜΕ ΤΑ ΛΕΓΟΜΕΝΑ </a:t>
            </a:r>
            <a:r>
              <a:rPr lang="el-GR" sz="2300" b="1" dirty="0">
                <a:solidFill>
                  <a:srgbClr val="FF0000"/>
                </a:solidFill>
                <a:latin typeface="Arial" pitchFamily="34" charset="0"/>
                <a:cs typeface="Arial" pitchFamily="34" charset="0"/>
              </a:rPr>
              <a:t>ΚΟΜΒΙΑ</a:t>
            </a:r>
            <a:r>
              <a:rPr lang="el-GR" sz="2300" b="1" dirty="0">
                <a:solidFill>
                  <a:schemeClr val="tx1"/>
                </a:solidFill>
                <a:latin typeface="Arial" pitchFamily="34" charset="0"/>
                <a:cs typeface="Arial" pitchFamily="34" charset="0"/>
              </a:rPr>
              <a:t> ΤΟΥ ΑΞΟΝΑ. ΚΟΜΒΙΑ ΚΑΙ ΤΡΙΒΕΙΣ ΕΧΟΥΝ ΚΥΛΙΝΔΡΙΚΟ ΣΧΗΜΑ ΓΙΑ ΝΑ ΕΙΝΑΙ ΔΥΝΑΤΗ Η ΠΕΡΙΣΤΡΟΦΗ ΤΟΥ ΑΞΟΝΑ.</a:t>
            </a: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a:solidFill>
                  <a:srgbClr val="FFFF00"/>
                </a:solidFill>
                <a:latin typeface="Arial" pitchFamily="34" charset="0"/>
                <a:cs typeface="Arial" pitchFamily="34" charset="0"/>
              </a:rPr>
              <a:t>ΤΡΙΒΕΙΣ ΕΔΡΑΣΕΩΣ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u="sng" dirty="0">
                <a:solidFill>
                  <a:srgbClr val="FF0000"/>
                </a:solidFill>
                <a:latin typeface="Arial" pitchFamily="34" charset="0"/>
                <a:cs typeface="Arial" pitchFamily="34" charset="0"/>
              </a:rPr>
              <a:t>ΠΕΡΙΓΡΑΦΗ</a:t>
            </a:r>
            <a:r>
              <a:rPr lang="en-US" sz="2000" b="1" dirty="0">
                <a:solidFill>
                  <a:srgbClr val="FF0000"/>
                </a:solidFill>
                <a:latin typeface="Arial" pitchFamily="34" charset="0"/>
                <a:cs typeface="Arial" pitchFamily="34" charset="0"/>
              </a:rPr>
              <a:t>   -  </a:t>
            </a:r>
            <a:r>
              <a:rPr lang="el-GR" sz="2000" b="1" u="sng" dirty="0">
                <a:solidFill>
                  <a:srgbClr val="FF0000"/>
                </a:solidFill>
                <a:latin typeface="Arial" pitchFamily="34" charset="0"/>
                <a:cs typeface="Arial" pitchFamily="34" charset="0"/>
              </a:rPr>
              <a:t>ΤΡΟΠΟΣ ΛΕΙΤΟΥΡΓΙΑΣ</a:t>
            </a:r>
          </a:p>
          <a:p>
            <a:pPr algn="l"/>
            <a:endParaRPr lang="en-US" sz="2300" b="1" dirty="0">
              <a:solidFill>
                <a:schemeClr val="tx1"/>
              </a:solidFill>
              <a:latin typeface="Arial" pitchFamily="34" charset="0"/>
              <a:cs typeface="Arial" pitchFamily="34" charset="0"/>
            </a:endParaRPr>
          </a:p>
          <a:p>
            <a:pPr algn="l"/>
            <a:r>
              <a:rPr lang="el-GR" b="1" dirty="0">
                <a:solidFill>
                  <a:schemeClr val="tx1"/>
                </a:solidFill>
                <a:latin typeface="Arial" pitchFamily="34" charset="0"/>
                <a:cs typeface="Arial" pitchFamily="34" charset="0"/>
              </a:rPr>
              <a:t>Η ΕΣΩΤΕΡΙΚΗ ΔΙΑΜΕΤΡΟΣ ΤΟΥ ΤΡΙΒΕΑ ΚΑΤΑΣΚΕΥΑΖΕΤΑΙ ΛΙΓΟ ΜΕΓΑΛΥΤΕΡΗ ΑΠΟ ΤΗ ΔΙΑΜΕΤΡΟ ΤΟΥ ΚΟΜΒΙΟΥ, ΓΙΑ ΝΑ ΜΠΟΡΕΙ ΝΑ ΠΑΡΕΜΒΑΛΛΕΤΑΙ ΤΟ ΛΙΠΑΝΤΙΚΟ ΛΑΔΙ ΜΕΤΑΞΥ ΤΟΥΣ, ΠΟΥ ΕΙΝΑΙ ΑΠΑΡΑΙΤΗΤΟ ΓΙΑ ΤΗΝ ΛΕΙΤΟΥΡΓΙΑ ΤΟΥ ΤΡΙΒΕΑ.</a:t>
            </a: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800" b="1" u="sng" dirty="0">
                <a:solidFill>
                  <a:schemeClr val="bg1"/>
                </a:solidFill>
                <a:latin typeface="Arial" pitchFamily="34" charset="0"/>
                <a:cs typeface="Arial" pitchFamily="34" charset="0"/>
              </a:rPr>
              <a:t>ΤΡΙΒΕΙΣ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br>
              <a:rPr lang="el-GR" sz="1200" dirty="0"/>
            </a:br>
            <a:r>
              <a:rPr lang="el-GR" sz="2500" b="1" dirty="0">
                <a:solidFill>
                  <a:schemeClr val="tx1"/>
                </a:solidFill>
                <a:latin typeface="Arial" pitchFamily="34" charset="0"/>
                <a:cs typeface="Arial" pitchFamily="34" charset="0"/>
              </a:rPr>
              <a:t>ΚΑΤΑ ΤΗ ΔΙΑΡΚΕΙΑ ΤΗΣ ΛΕΙΤΟΥΡΓΙΑΣ ΤΟΥ ΣΤΡΟΒΙΛΟΥ ΚΑΙ ΜΕΤΑ ΑΡΚΕΤΩΝ ΩΡΩΝ ΛΕΙΤΟΥΡΓΙΑΣ ΤΟΥ ΤΟ ΛΕΥΚΟ ΜΕΤΑΛΛΟ ΤΟΥ ΚΑΤΩ ΗΜΙΤΡΙΒΕΑ ΠΑΡΟΥΣΙΑΖΕΙ ΦΘΟΡΑ, ΔΗΛΑΔΗ ΕΛΑΤΤΩΣΗ ΤΟΥ ΠΑΧΟΥΣ ΤΟΥ. Η ΦΘΟΡΑ ΑΥΤΗ ΠΡΟΚΑΛΕΙ ΤΗ ΛΕΓΟΜΕΝΗ </a:t>
            </a:r>
            <a:r>
              <a:rPr lang="el-GR" sz="2500" b="1" dirty="0">
                <a:solidFill>
                  <a:srgbClr val="FF0000"/>
                </a:solidFill>
                <a:latin typeface="Arial" pitchFamily="34" charset="0"/>
                <a:cs typeface="Arial" pitchFamily="34" charset="0"/>
              </a:rPr>
              <a:t>ΠΤΩΣΗ ΤΟΥ ΑΞΟΝΑ</a:t>
            </a:r>
            <a:r>
              <a:rPr lang="el-GR" sz="2500" b="1" dirty="0">
                <a:solidFill>
                  <a:schemeClr val="tx1"/>
                </a:solidFill>
                <a:latin typeface="Arial" pitchFamily="34" charset="0"/>
                <a:cs typeface="Arial" pitchFamily="34" charset="0"/>
              </a:rPr>
              <a:t> ΑΠΟ ΤΗΝ ΑΡΧΙΚΗ ΤΟΥ ΘΕΣΗ, ΕΛΑΤΤΩΣΗ ΤΩΝ ΑΚΤΙΝΙΚΩΝ ΔΙΑΚΕΝΩΝ ΣΤΟ ΚΑΤΩ ΗΜΙΚΕΛΥΦΟΣ ΤΟΥ ΣΤΡΟΒΙΛΟΥ ΚΑΙ ΑΥΞΗΣΗ ΤΟΥΣ ΣΤΟ ΕΠΑΝΩ. ΕΤΣΙ, ΜΠΟΡΕΙ </a:t>
            </a:r>
            <a:r>
              <a:rPr lang="el-GR" sz="2500" b="1" dirty="0">
                <a:solidFill>
                  <a:srgbClr val="FF0000"/>
                </a:solidFill>
                <a:latin typeface="Arial" pitchFamily="34" charset="0"/>
                <a:cs typeface="Arial" pitchFamily="34" charset="0"/>
              </a:rPr>
              <a:t>ΝΑ ΠΡΟΚΛΗΘΕΙ ΕΠΑΦΗ ΤΩΝ ΠΤΕΡΥΓΙΩΝ ΜΕ ΤΟ ΚΑΤΩ ΗΜΙΚΕΛΥΦΟΣ Η ΤΩΝ ΣΤΑΘΕΡΩΝ ΠΤΕΡΥΓΙΩΝ ΤΟΥ ΜΕ ΤΟ ΣΤΡΟΦΕΙΟ</a:t>
            </a:r>
            <a:r>
              <a:rPr lang="el-GR" sz="2500" b="1" dirty="0">
                <a:solidFill>
                  <a:schemeClr val="tx1"/>
                </a:solidFill>
                <a:latin typeface="Arial" pitchFamily="34" charset="0"/>
                <a:cs typeface="Arial" pitchFamily="34" charset="0"/>
              </a:rPr>
              <a:t>, ΜΕ ΣΥΝΕΠΕΙΑ ΝΑ ΠΡΟΚΛΗΘΕΙ ΣΟΒΑΡΗ ΒΛΑΒΗ ΣΤΟ ΣΤΡΟΒΙΛΟ.</a:t>
            </a:r>
          </a:p>
          <a:p>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rgbClr val="FFFF00"/>
                </a:solidFill>
                <a:latin typeface="Arial" pitchFamily="34" charset="0"/>
                <a:cs typeface="Arial" pitchFamily="34" charset="0"/>
              </a:rPr>
              <a:t>ΜΕΤΡΗΣΗ ΤΗΣ ΦΘΟΡΑΣ ΤΩΝ ΤΡΙΒΕΩΝ ΕΔΡΑΣΕΩΣ</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br>
              <a:rPr lang="el-GR" sz="1200" dirty="0"/>
            </a:br>
            <a:endParaRPr lang="el-GR" sz="2100" b="1" dirty="0">
              <a:solidFill>
                <a:schemeClr val="tx1"/>
              </a:solidFill>
              <a:latin typeface="Arial" pitchFamily="34" charset="0"/>
              <a:cs typeface="Arial" pitchFamily="34" charset="0"/>
            </a:endParaRPr>
          </a:p>
          <a:p>
            <a:pPr algn="l"/>
            <a:r>
              <a:rPr lang="el-GR" b="1" dirty="0">
                <a:solidFill>
                  <a:schemeClr val="tx1"/>
                </a:solidFill>
                <a:latin typeface="Arial" pitchFamily="34" charset="0"/>
                <a:cs typeface="Arial" pitchFamily="34" charset="0"/>
              </a:rPr>
              <a:t>ΠΡΟΛΗΠΤΙΚΑ Η ΦΘΟΡΑ ΤΩΝ ΤΡΙΒΕΩΝ ΠΡΕΠΕΙ ΝΑ ΜΕΤΡΕΙΤΑΙ ΣΕ ΚΑΝΟΝΙΚΑ ΠΕΡΙΟΔΙΚΑ ΔΙΑΣΤΗΜΑΤΑ ΜΕ ΕΙΔΙΚΑ ΟΡΓΑΝΑ ΚΑΙ ΤΑ ΑΠΟΤΕΛΕΣΜΑΤΑ ΝΑ ΑΝΑΓΡΑΦΟΝΤΑΙ ΣΤΟ ΗΜΕΡΟΛΟΓΙΟ ΜΗΧΑΝΗΣ ΚΑΙ ΣΤΟ ΜΗΤΡΩΟ ΤΟΥ ΣΤΡΟΒΙΛΟΥ. ΥΠΑΡΧΟΥΝ 4 ΔΙΑΦΟΡΕΤΙΚΟΙ ΤΡΟΠΟΙ ΜΕΤΡΗΣΕΩΣ ΤΗΣ ΦΘΟΡΑΣ ΑΥΤΗΣ.</a:t>
            </a:r>
          </a:p>
          <a:p>
            <a:endParaRPr lang="el-GR" sz="12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l-GR" sz="1200" dirty="0"/>
          </a:p>
          <a:p>
            <a:pPr algn="l"/>
            <a:endParaRPr lang="el-GR" sz="1200" dirty="0"/>
          </a:p>
          <a:p>
            <a:pPr algn="l"/>
            <a:endParaRPr lang="el-GR" sz="1200" dirty="0"/>
          </a:p>
          <a:p>
            <a:pPr algn="l"/>
            <a:br>
              <a:rPr lang="el-GR" sz="1200" dirty="0"/>
            </a:br>
            <a:r>
              <a:rPr lang="el-GR" sz="2400" b="1" dirty="0">
                <a:solidFill>
                  <a:srgbClr val="FF0000"/>
                </a:solidFill>
                <a:latin typeface="Arial" pitchFamily="34" charset="0"/>
                <a:cs typeface="Arial" pitchFamily="34" charset="0"/>
              </a:rPr>
              <a:t>α) </a:t>
            </a:r>
            <a:r>
              <a:rPr lang="el-GR" sz="2400" b="1" dirty="0">
                <a:solidFill>
                  <a:schemeClr val="tx1"/>
                </a:solidFill>
                <a:latin typeface="Arial" pitchFamily="34" charset="0"/>
                <a:cs typeface="Arial" pitchFamily="34" charset="0"/>
              </a:rPr>
              <a:t>Η ΜΕΤΡΗΣΗ ΜΕ ΓΕΦΥΡΑ.</a:t>
            </a:r>
          </a:p>
          <a:p>
            <a:pPr algn="l"/>
            <a:endParaRPr lang="en-US" sz="2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β) </a:t>
            </a:r>
            <a:r>
              <a:rPr lang="el-GR" sz="2400" b="1" dirty="0">
                <a:solidFill>
                  <a:schemeClr val="tx1"/>
                </a:solidFill>
                <a:latin typeface="Arial" pitchFamily="34" charset="0"/>
                <a:cs typeface="Arial" pitchFamily="34" charset="0"/>
              </a:rPr>
              <a:t>Η  ΜΕΤΡΗΣΗ ΜΕ ΜΙΚΡΟΜΕΤΡΙΚΟ ΠΕΙΡΟ (ΒΑΘΥΜΕΤΡΟ).</a:t>
            </a:r>
          </a:p>
          <a:p>
            <a:pPr algn="l"/>
            <a:endParaRPr lang="el-GR" sz="2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γ) </a:t>
            </a:r>
            <a:r>
              <a:rPr lang="el-GR" sz="2400" b="1" dirty="0">
                <a:solidFill>
                  <a:schemeClr val="tx1"/>
                </a:solidFill>
                <a:latin typeface="Arial" pitchFamily="34" charset="0"/>
                <a:cs typeface="Arial" pitchFamily="34" charset="0"/>
              </a:rPr>
              <a:t>Η ΜΕΤΡΗΣΗ ΜΕ ΜΟΛΥΒΔΙΝΑ ΣΥΡΜΑΤΑ.</a:t>
            </a:r>
          </a:p>
          <a:p>
            <a:pPr algn="l"/>
            <a:endParaRPr lang="el-GR" sz="2400" b="1" dirty="0">
              <a:solidFill>
                <a:schemeClr val="tx1"/>
              </a:solidFill>
              <a:latin typeface="Arial" pitchFamily="34" charset="0"/>
              <a:cs typeface="Arial" pitchFamily="34" charset="0"/>
            </a:endParaRPr>
          </a:p>
          <a:p>
            <a:pPr algn="l"/>
            <a:r>
              <a:rPr lang="el-GR" sz="2400" b="1" dirty="0">
                <a:solidFill>
                  <a:srgbClr val="FF0000"/>
                </a:solidFill>
                <a:latin typeface="Arial" pitchFamily="34" charset="0"/>
                <a:cs typeface="Arial" pitchFamily="34" charset="0"/>
              </a:rPr>
              <a:t>δ) </a:t>
            </a:r>
            <a:r>
              <a:rPr lang="el-GR" sz="2400" b="1" dirty="0">
                <a:solidFill>
                  <a:schemeClr val="tx1"/>
                </a:solidFill>
                <a:latin typeface="Arial" pitchFamily="34" charset="0"/>
                <a:cs typeface="Arial" pitchFamily="34" charset="0"/>
              </a:rPr>
              <a:t>Η ΑΠΕΥΘΕΙΑΣ ΜΕΤΡΗΣΗ ΤΗΣ ΦΘΟΡΑΣ ΤΟΥ ΤΡΙΒΕΑ.</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6" name="Picture 5" descr="http://www.marineengineering.org.uk/stmturb/blade6.gif"/>
          <p:cNvPicPr/>
          <p:nvPr/>
        </p:nvPicPr>
        <p:blipFill>
          <a:blip r:embed="rId3" cstate="print"/>
          <a:srcRect/>
          <a:stretch>
            <a:fillRect/>
          </a:stretch>
        </p:blipFill>
        <p:spPr bwMode="auto">
          <a:xfrm>
            <a:off x="827584" y="1700808"/>
            <a:ext cx="7920880" cy="4648795"/>
          </a:xfrm>
          <a:prstGeom prst="rect">
            <a:avLst/>
          </a:prstGeom>
          <a:noFill/>
          <a:ln w="9525">
            <a:noFill/>
            <a:miter lim="800000"/>
            <a:headEnd/>
            <a:tailEnd/>
          </a:ln>
        </p:spPr>
      </p:pic>
      <p:sp>
        <p:nvSpPr>
          <p:cNvPr id="696321" name="Rectangle 1"/>
          <p:cNvSpPr>
            <a:spLocks noChangeArrowheads="1"/>
          </p:cNvSpPr>
          <p:nvPr/>
        </p:nvSpPr>
        <p:spPr bwMode="auto">
          <a:xfrm>
            <a:off x="2051720" y="1124744"/>
            <a:ext cx="4095993"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a:ln>
                  <a:noFill/>
                </a:ln>
                <a:solidFill>
                  <a:srgbClr val="000000"/>
                </a:solidFill>
                <a:effectLst/>
                <a:latin typeface="Verdana" pitchFamily="34" charset="0"/>
                <a:ea typeface="Times New Roman" pitchFamily="18" charset="0"/>
                <a:cs typeface="Times New Roman" pitchFamily="18" charset="0"/>
              </a:rPr>
              <a:t>Velocity Compounded (Curtis)</a:t>
            </a:r>
            <a:endParaRPr kumimoji="0" lang="el-GR"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α) </a:t>
            </a:r>
            <a:r>
              <a:rPr lang="el-GR" sz="2400" b="1" u="sng" dirty="0">
                <a:solidFill>
                  <a:schemeClr val="tx1"/>
                </a:solidFill>
                <a:latin typeface="Arial" pitchFamily="34" charset="0"/>
                <a:cs typeface="Arial" pitchFamily="34" charset="0"/>
              </a:rPr>
              <a:t>Η ΜΕΤΡΗΣΗ ΜΕ ΓΕΦΥΡΑ</a:t>
            </a:r>
          </a:p>
          <a:p>
            <a:pPr algn="l"/>
            <a:r>
              <a:rPr lang="el-GR" sz="2400" b="1" dirty="0">
                <a:solidFill>
                  <a:schemeClr val="tx1"/>
                </a:solidFill>
                <a:latin typeface="Arial" pitchFamily="34" charset="0"/>
                <a:cs typeface="Arial" pitchFamily="34" charset="0"/>
              </a:rPr>
              <a:t>Η </a:t>
            </a:r>
            <a:r>
              <a:rPr lang="el-GR" sz="2400" b="1" dirty="0">
                <a:solidFill>
                  <a:srgbClr val="FF0000"/>
                </a:solidFill>
                <a:latin typeface="Arial" pitchFamily="34" charset="0"/>
                <a:cs typeface="Arial" pitchFamily="34" charset="0"/>
              </a:rPr>
              <a:t>ΓΕΦΥΡΑ</a:t>
            </a:r>
            <a:r>
              <a:rPr lang="el-GR" sz="2400" b="1" dirty="0">
                <a:solidFill>
                  <a:schemeClr val="tx1"/>
                </a:solidFill>
                <a:latin typeface="Arial" pitchFamily="34" charset="0"/>
                <a:cs typeface="Arial" pitchFamily="34" charset="0"/>
              </a:rPr>
              <a:t> ΕΙΝΑΙ ΕΙΔΙΚΟ ΧΑΛΥΒΔΙΝΟ ΟΡΓΑΝΟ ΜΕΤΡΗΣΕΩΣ ΜΕ ΗΜΙΚΥΚΛΙΚΟ ΣΧΗΜΑ.</a:t>
            </a:r>
          </a:p>
          <a:p>
            <a:pPr algn="l"/>
            <a:r>
              <a:rPr lang="el-GR" sz="2400" b="1" dirty="0">
                <a:solidFill>
                  <a:srgbClr val="FF0000"/>
                </a:solidFill>
                <a:latin typeface="Arial" pitchFamily="34" charset="0"/>
                <a:cs typeface="Arial" pitchFamily="34" charset="0"/>
              </a:rPr>
              <a:t>ΕΞΑΡΜΟΖΟ</a:t>
            </a:r>
            <a:r>
              <a:rPr lang="en-US" sz="2400" b="1" dirty="0">
                <a:solidFill>
                  <a:srgbClr val="FF0000"/>
                </a:solidFill>
                <a:latin typeface="Arial" pitchFamily="34" charset="0"/>
                <a:cs typeface="Arial" pitchFamily="34" charset="0"/>
              </a:rPr>
              <a:t>Y</a:t>
            </a:r>
            <a:r>
              <a:rPr lang="el-GR" sz="2400" b="1" dirty="0">
                <a:solidFill>
                  <a:srgbClr val="FF0000"/>
                </a:solidFill>
                <a:latin typeface="Arial" pitchFamily="34" charset="0"/>
                <a:cs typeface="Arial" pitchFamily="34" charset="0"/>
              </a:rPr>
              <a:t>ΜΕ ΠΡΩΤΑ </a:t>
            </a:r>
            <a:r>
              <a:rPr lang="el-GR" sz="2400" b="1" dirty="0">
                <a:solidFill>
                  <a:schemeClr val="tx1"/>
                </a:solidFill>
                <a:latin typeface="Arial" pitchFamily="34" charset="0"/>
                <a:cs typeface="Arial" pitchFamily="34" charset="0"/>
              </a:rPr>
              <a:t>ΤΟΝ ΕΠΑΝΩ ΗΜΙΤΡΙΒΕΑ ΚΑΙ ΤΟΠΟΘΕΤΟΥΜΕ ΤΗ ΓΕΦΥΡΑ.</a:t>
            </a:r>
          </a:p>
          <a:p>
            <a:pPr algn="l"/>
            <a:r>
              <a:rPr lang="el-GR" sz="2400" b="1" dirty="0">
                <a:solidFill>
                  <a:schemeClr val="tx1"/>
                </a:solidFill>
                <a:latin typeface="Arial" pitchFamily="34" charset="0"/>
                <a:cs typeface="Arial" pitchFamily="34" charset="0"/>
              </a:rPr>
              <a:t>Η ΓΕΦΥΡΑ ΣΤΟ ΕΝΑ ΑΚΡΟ ΤΗΣ ΦΕΡΕΙ ΔΥΟ ΚΩΝΙΚΕΣ ΠΡΟΕΞΟΧΕΣ ΑΠΟ ΣΚΛΗΡΟ ΧΑΛΥΒΑ (ΠΟΝΤΕΣ) ΚΑΙ ΣΤΟ ΑΛΛΟ ΜΙΑ.</a:t>
            </a:r>
          </a:p>
          <a:p>
            <a:pPr algn="l"/>
            <a:r>
              <a:rPr lang="el-GR" sz="2400" b="1" dirty="0">
                <a:solidFill>
                  <a:schemeClr val="tx1"/>
                </a:solidFill>
                <a:latin typeface="Arial" pitchFamily="34" charset="0"/>
                <a:cs typeface="Arial" pitchFamily="34" charset="0"/>
              </a:rPr>
              <a:t>ΣΤΟ ΠΡΟΣΩΠΟ ΤΗΣ ΒΑΣΕΩΣ ΤΟΥ ΚΑΤΩ ΗΜΙΤΡΙΒΕΑ ΥΠΑΡΧΟΥΝ ΟΙ ΑΝΤΙΣΤΟΙΧΕΣ ΥΠΟΔΟΧΕΣ ΓΙΑ ΝΑ ΕΞΑΣΦΑΛΙΖΕΤΑΙ Η ΤΟΠΟΘΕΤΗΣΗ ΤΗΣ ΓΕΦΥΡΑΣ ΠΑΝΤΟΤΕ ΣΤΗΝ ΙΔΙΑ ΘΕΣΗ ΧΩΡΙΣ ΛΑΘΟΣ.</a:t>
            </a:r>
          </a:p>
          <a:p>
            <a:pPr algn="l"/>
            <a:r>
              <a:rPr lang="el-GR" sz="2400" b="1" dirty="0">
                <a:solidFill>
                  <a:schemeClr val="tx1"/>
                </a:solidFill>
                <a:latin typeface="Arial" pitchFamily="34" charset="0"/>
                <a:cs typeface="Arial" pitchFamily="34" charset="0"/>
              </a:rPr>
              <a:t>Η ΜΕΤΡΗΣΗ ΓΙΝΕΤΑΙ ΜΕ </a:t>
            </a:r>
            <a:r>
              <a:rPr lang="el-GR" sz="2400" b="1" dirty="0">
                <a:solidFill>
                  <a:srgbClr val="FF0000"/>
                </a:solidFill>
                <a:latin typeface="Arial" pitchFamily="34" charset="0"/>
                <a:cs typeface="Arial" pitchFamily="34" charset="0"/>
              </a:rPr>
              <a:t>ΛΕΠΙΔΟΜΕΤΡΗΤΗ</a:t>
            </a:r>
            <a:r>
              <a:rPr lang="el-GR" sz="2400" b="1" dirty="0">
                <a:solidFill>
                  <a:schemeClr val="tx1"/>
                </a:solidFill>
                <a:latin typeface="Arial" pitchFamily="34" charset="0"/>
                <a:cs typeface="Arial" pitchFamily="34" charset="0"/>
              </a:rPr>
              <a:t> (</a:t>
            </a:r>
            <a:r>
              <a:rPr lang="en-US" sz="2400" b="1" dirty="0">
                <a:solidFill>
                  <a:srgbClr val="FF0000"/>
                </a:solidFill>
                <a:latin typeface="Arial" pitchFamily="34" charset="0"/>
                <a:cs typeface="Arial" pitchFamily="34" charset="0"/>
              </a:rPr>
              <a:t>Feeler gauge</a:t>
            </a:r>
            <a:r>
              <a:rPr lang="el-GR" sz="2400" b="1" dirty="0">
                <a:solidFill>
                  <a:schemeClr val="tx1"/>
                </a:solidFill>
                <a:latin typeface="Arial" pitchFamily="34" charset="0"/>
                <a:cs typeface="Arial" pitchFamily="34" charset="0"/>
              </a:rPr>
              <a:t>). </a:t>
            </a:r>
            <a:endParaRPr lang="en-US" sz="2400" b="1" dirty="0">
              <a:solidFill>
                <a:schemeClr val="tx1"/>
              </a:solidFill>
              <a:latin typeface="Arial" pitchFamily="34" charset="0"/>
              <a:cs typeface="Arial" pitchFamily="34" charset="0"/>
            </a:endParaRPr>
          </a:p>
          <a:p>
            <a:pPr algn="l"/>
            <a:endParaRPr lang="el-GR" sz="1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α) </a:t>
            </a:r>
            <a:r>
              <a:rPr lang="el-GR" sz="2400" b="1" u="sng" dirty="0">
                <a:solidFill>
                  <a:schemeClr val="tx1"/>
                </a:solidFill>
                <a:latin typeface="Arial" pitchFamily="34" charset="0"/>
                <a:cs typeface="Arial" pitchFamily="34" charset="0"/>
              </a:rPr>
              <a:t>Η ΜΕΤΡΗΣΗ ΜΕ ΓΕΦΥΡΑ</a:t>
            </a:r>
          </a:p>
          <a:p>
            <a:pPr algn="l"/>
            <a:r>
              <a:rPr lang="el-GR" sz="1800" b="1" dirty="0">
                <a:solidFill>
                  <a:schemeClr val="tx1"/>
                </a:solidFill>
                <a:latin typeface="Arial" pitchFamily="34" charset="0"/>
                <a:cs typeface="Arial" pitchFamily="34" charset="0"/>
              </a:rPr>
              <a:t>ΤΟ ΔΙΑΚΕΝΟ </a:t>
            </a:r>
            <a:r>
              <a:rPr lang="el-GR" sz="1800" b="1" dirty="0">
                <a:solidFill>
                  <a:srgbClr val="FF0000"/>
                </a:solidFill>
                <a:latin typeface="Arial" pitchFamily="34" charset="0"/>
                <a:cs typeface="Arial" pitchFamily="34" charset="0"/>
              </a:rPr>
              <a:t>α</a:t>
            </a:r>
            <a:r>
              <a:rPr lang="el-GR" sz="1800" b="1" dirty="0">
                <a:solidFill>
                  <a:schemeClr val="tx1"/>
                </a:solidFill>
                <a:latin typeface="Arial" pitchFamily="34" charset="0"/>
                <a:cs typeface="Arial" pitchFamily="34" charset="0"/>
              </a:rPr>
              <a:t> ΕΠΑΝΩ ΚΑΙ </a:t>
            </a:r>
            <a:r>
              <a:rPr lang="el-GR" sz="1800" b="1" dirty="0">
                <a:solidFill>
                  <a:srgbClr val="FF0000"/>
                </a:solidFill>
                <a:latin typeface="Arial" pitchFamily="34" charset="0"/>
                <a:cs typeface="Arial" pitchFamily="34" charset="0"/>
              </a:rPr>
              <a:t>β</a:t>
            </a:r>
            <a:r>
              <a:rPr lang="el-GR" sz="1800" b="1" dirty="0">
                <a:solidFill>
                  <a:schemeClr val="tx1"/>
                </a:solidFill>
                <a:latin typeface="Arial" pitchFamily="34" charset="0"/>
                <a:cs typeface="Arial" pitchFamily="34" charset="0"/>
              </a:rPr>
              <a:t> ΣΤΗΝ ΠΛΕΥΡΑ ΒΡΙΣΚΕΤΑΙ ΜΕ ΤΗ ΒΟΗΘΕΙΑ ΤΩΝ ΣΤΙΛΠΝΩΝ ΠΡΟΕΞΟΧΩΝ ΤΗΣ ΓΕΦΥΡΑΣ ΣΤΑ ΣΗΜΕΙΑ ΑΥΤΑ. ΓΙΑ ΝΑ ΔΙΕΥΚΟΛΥΝΕΤΑΙ Η ΜΕΤΡΗΣΗ Ο ΚΑΤΩ ΗΜΙΤΡΙΒΕΑΣ ΣΤΡΕΦΕΤΑΙ ΛΙΓΟ ΜΕΣΑ ΣΤΗΝ ΥΠΟΔΟΧΗ ΤΟΥ.</a:t>
            </a:r>
          </a:p>
          <a:p>
            <a:pPr algn="l"/>
            <a:r>
              <a:rPr lang="el-GR" sz="1800" b="1" dirty="0">
                <a:solidFill>
                  <a:schemeClr val="tx1"/>
                </a:solidFill>
                <a:latin typeface="Arial" pitchFamily="34" charset="0"/>
                <a:cs typeface="Arial" pitchFamily="34" charset="0"/>
              </a:rPr>
              <a:t>ΓΙΑ ΚΑΘΕ ΣΤΡΟΒΙΛΟ ΔΙΑΤΙΘΕΤΑΙ ΣΥΝΗΘΩΣ ΜΙΑ ΓΕΦΥΡΑ. ΑΥΤΗ ΦΕΡΕΙ ΜΕΤΑΛΛΙΚΗ ΠΙΝΑΚΙΔΑ ΜΕ ΤΥΠΩΜΕΝΑ ΤΑ ΑΠΟΤΕΛΕΣΜΑΤΑ ΤΗΣ ΜΕΤΡΗΣΕΩΣ ΚΑΘΕ ΤΡΙΒΕΑ ΤΟΥ ΣΤΡΟΒΙΛΟΥ, ΟΤΑΝ Ο ΣΤΡΟΒΙΛΟΣ ΚΑΤΑΣΚΕΥΑΣΘΗΚΕ ΑΡΧΙΚΑ, Η ΜΕΤΑ ΑΠΟ ΓΕΝΙΚΗ ΤΟΥ ΕΠΙΣΚΕΥΗ. ΜΕ ΑΥΤΑ ΣΥΓΚΡΙΝΟ</a:t>
            </a:r>
            <a:r>
              <a:rPr lang="en-US" sz="1800" b="1" dirty="0">
                <a:solidFill>
                  <a:schemeClr val="tx1"/>
                </a:solidFill>
                <a:latin typeface="Arial" pitchFamily="34" charset="0"/>
                <a:cs typeface="Arial" pitchFamily="34" charset="0"/>
              </a:rPr>
              <a:t>Y</a:t>
            </a:r>
            <a:r>
              <a:rPr lang="el-GR" sz="1800" b="1" dirty="0">
                <a:solidFill>
                  <a:schemeClr val="tx1"/>
                </a:solidFill>
                <a:latin typeface="Arial" pitchFamily="34" charset="0"/>
                <a:cs typeface="Arial" pitchFamily="34" charset="0"/>
              </a:rPr>
              <a:t>ΜΕ ΚΑΘΕ ΦΟΡΑ ΤΑ ΑΠΟΤΕΛΕΣΜΑΤΑ ΤΗΣ ΜΕΤΡΗΣΕΩΣ ΚΑΙ ΕΧΟΜΕ ΕΤΣΙ ΣΑΦΗ ΕΙΚΟΝΑ ΤΗΣ ΠΤΩΣΕΩΣ Η ΤΗΣ ΠΛΕΥΡΙΚΗΣ ΜΕΤΑΤΟΠΙΣΕΩΣ ΤΟΥ ΚΟΜΒΙΟΥ ΛΟΓΩ ΤΗΣ ΦΘΟΡΑΣ ΤΟΥ ΛΕΥΚΟΥ ΜΕΤΑΛΛΟΥ.</a:t>
            </a:r>
          </a:p>
          <a:p>
            <a:pPr algn="l"/>
            <a:r>
              <a:rPr lang="el-GR" sz="1800" b="1" dirty="0">
                <a:solidFill>
                  <a:schemeClr val="tx1"/>
                </a:solidFill>
                <a:latin typeface="Arial" pitchFamily="34" charset="0"/>
                <a:cs typeface="Arial" pitchFamily="34" charset="0"/>
              </a:rPr>
              <a:t>ΕΠΙΣΗΜΑΙΝΟ</a:t>
            </a:r>
            <a:r>
              <a:rPr lang="en-US" sz="1800" b="1" dirty="0">
                <a:solidFill>
                  <a:schemeClr val="tx1"/>
                </a:solidFill>
                <a:latin typeface="Arial" pitchFamily="34" charset="0"/>
                <a:cs typeface="Arial" pitchFamily="34" charset="0"/>
              </a:rPr>
              <a:t>Y</a:t>
            </a:r>
            <a:r>
              <a:rPr lang="el-GR" sz="1800" b="1" dirty="0">
                <a:solidFill>
                  <a:schemeClr val="tx1"/>
                </a:solidFill>
                <a:latin typeface="Arial" pitchFamily="34" charset="0"/>
                <a:cs typeface="Arial" pitchFamily="34" charset="0"/>
              </a:rPr>
              <a:t>ΜΕ ΟΤΙ Η ΜΕΤΡΗΣΗ ΜΕ ΤΗ ΓΕΦΥΡΑ </a:t>
            </a:r>
            <a:r>
              <a:rPr lang="el-GR" sz="1800" b="1" dirty="0">
                <a:solidFill>
                  <a:srgbClr val="FF0000"/>
                </a:solidFill>
                <a:latin typeface="Arial" pitchFamily="34" charset="0"/>
                <a:cs typeface="Arial" pitchFamily="34" charset="0"/>
              </a:rPr>
              <a:t>ΠΡΕΠΕΙ ΝΑ ΓΙΝΕΤΑΙ ΜΕΤΑ 24 ΩΡΕΣ ΤΟ ΛΙΓΟΤΕΡΟ ΑΠΟ ΤΗ ΔΙΑΚΟΠΗ ΤΗΣ ΛΙΠΑΝΣΕΩΣ</a:t>
            </a:r>
            <a:r>
              <a:rPr lang="el-GR" sz="1800" b="1" dirty="0">
                <a:solidFill>
                  <a:schemeClr val="tx1"/>
                </a:solidFill>
                <a:latin typeface="Arial" pitchFamily="34" charset="0"/>
                <a:cs typeface="Arial" pitchFamily="34" charset="0"/>
              </a:rPr>
              <a:t>. ΔΙΑΦΟΡΕΤΙΚΑ Η ΛΙΠΑΝΤΙΚΗ ΜΕΜΒΡΑΝΗ ΚΑΤΩ ΑΠΟ ΤΟ ΚΟΜΒΙΟ ΕΜΠΟΔΙΖΕΙ ΤΗ ΜΕΤΡΗΣΗ ΤΗΣ ΠΡΑΓΜΑΤΙΚΗΣ ΠΤΩΣΕΩΣ ΚΑΙ ΘΑ ΕΧΟΜΕ ΕΤΣΙ</a:t>
            </a:r>
            <a:r>
              <a:rPr lang="en-US" sz="1800" b="1" dirty="0">
                <a:solidFill>
                  <a:schemeClr val="tx1"/>
                </a:solidFill>
                <a:latin typeface="Arial" pitchFamily="34" charset="0"/>
                <a:cs typeface="Arial" pitchFamily="34" charset="0"/>
              </a:rPr>
              <a:t> </a:t>
            </a:r>
            <a:r>
              <a:rPr lang="el-GR" sz="1800" b="1" dirty="0">
                <a:solidFill>
                  <a:schemeClr val="tx1"/>
                </a:solidFill>
                <a:latin typeface="Arial" pitchFamily="34" charset="0"/>
                <a:cs typeface="Arial" pitchFamily="34" charset="0"/>
              </a:rPr>
              <a:t>ΛΑΝΘΑΣΜΕΝΟ ΑΠΟΤΕΛΕΣΜΑ.</a:t>
            </a:r>
          </a:p>
          <a:p>
            <a:pPr algn="l"/>
            <a:endParaRPr lang="el-GR" sz="1400" b="1" dirty="0">
              <a:solidFill>
                <a:schemeClr val="tx1"/>
              </a:solidFill>
              <a:latin typeface="Arial" pitchFamily="34" charset="0"/>
              <a:cs typeface="Arial" pitchFamily="34" charset="0"/>
            </a:endParaRPr>
          </a:p>
          <a:p>
            <a:pPr algn="l"/>
            <a:endParaRPr lang="el-GR" sz="1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α) </a:t>
            </a:r>
            <a:r>
              <a:rPr lang="el-GR" sz="2400" b="1" u="sng" dirty="0">
                <a:solidFill>
                  <a:schemeClr val="tx1"/>
                </a:solidFill>
                <a:latin typeface="Arial" pitchFamily="34" charset="0"/>
                <a:cs typeface="Arial" pitchFamily="34" charset="0"/>
              </a:rPr>
              <a:t>Η ΜΕΤΡΗΣΗ ΜΕ ΓΕΦΥΡΑ</a:t>
            </a:r>
          </a:p>
          <a:p>
            <a:pPr algn="l"/>
            <a:r>
              <a:rPr lang="el-GR" sz="2100" b="1" dirty="0">
                <a:solidFill>
                  <a:schemeClr val="tx1"/>
                </a:solidFill>
                <a:latin typeface="Arial" pitchFamily="34" charset="0"/>
                <a:cs typeface="Arial" pitchFamily="34" charset="0"/>
              </a:rPr>
              <a:t>ΠΡΕΠΕΙ ΝΑ ΓΝΩΡΙΖΟ</a:t>
            </a:r>
            <a:r>
              <a:rPr lang="en-US" sz="2100" b="1" dirty="0">
                <a:solidFill>
                  <a:schemeClr val="tx1"/>
                </a:solidFill>
                <a:latin typeface="Arial" pitchFamily="34" charset="0"/>
                <a:cs typeface="Arial" pitchFamily="34" charset="0"/>
              </a:rPr>
              <a:t>Y</a:t>
            </a:r>
            <a:r>
              <a:rPr lang="el-GR" sz="2100" b="1" dirty="0">
                <a:solidFill>
                  <a:schemeClr val="tx1"/>
                </a:solidFill>
                <a:latin typeface="Arial" pitchFamily="34" charset="0"/>
                <a:cs typeface="Arial" pitchFamily="34" charset="0"/>
              </a:rPr>
              <a:t>ΜΕ ΟΤΙ ΚΑΤΑ ΤΗ ΓΕΝΙΚΗ ΕΠΙΣΚΕΥΗ, ΕΦΟΣΟΝ ΤΑ ΚΟΜΒΙΑ ΥΠΟΒΛΗΘΗΚΑΝ ΣΕ </a:t>
            </a:r>
            <a:r>
              <a:rPr lang="el-GR" sz="2100" b="1" dirty="0">
                <a:solidFill>
                  <a:srgbClr val="FF0000"/>
                </a:solidFill>
                <a:latin typeface="Arial" pitchFamily="34" charset="0"/>
                <a:cs typeface="Arial" pitchFamily="34" charset="0"/>
              </a:rPr>
              <a:t>ΛΕΙΑΝΣΗ (ΡΕΚΤΙΦΙΕ) </a:t>
            </a:r>
            <a:r>
              <a:rPr lang="el-GR" sz="2100" b="1" dirty="0">
                <a:solidFill>
                  <a:schemeClr val="tx1"/>
                </a:solidFill>
                <a:latin typeface="Arial" pitchFamily="34" charset="0"/>
                <a:cs typeface="Arial" pitchFamily="34" charset="0"/>
              </a:rPr>
              <a:t>ΓΙΑ ΝΑ ΕΞΑΛΕΙΦΘΟΥΝ ΤΥΧΟΝ ΓΡΑΜΜΩΣΕΙΣ, Η ΔΙΑΜΕΤΡΟΣ ΤΟΥ ΚΟΜΒΙΟΥ ΕΛΑΤΤΩΝΕΤΑΙ ΚΑΙ ΤΟ ΔΙΑΚΕΝΟ ΑΥΞΑΝΕΤΑΙ. Ο ΤΡΙΒΕΑΣ ΤΟΤΕ ΑΝΑΜΕΤΑΛΛΩΝΕΤΑΙ, ΓΙΝΕΤΑΙ Η ΜΕΤΡΗΣΗ ΜΕ ΓΕΦΥΡΑ ΚΑΙ ΤΑ ΔΙΑΚΕΝΑ ΠΟΥ ΔΙΑΠΙΣΤΩΝΟΝΤΑΙ ΑΝΑΓΡΑΦΟΝΤΑΙ Σ' ΑΥΤΗΝ (ΚΑΙ ΣΤΟ ΜΗΤΡΩΟ ΤΟΥ ΣΤΡΟΒΙΛΟΥ) ΓΙΑ ΝΑ ΧΡΗΣΙΜΕΨΟΥΝ ΣΑΝ ΒΑΣΗ ΓΙΑ ΤΗ ΣΥΓΚΡΙΣΗ ΣΕ ΜΕΛΛΟΝΤΙΚΕΣ ΠΕΡΙΟΔΙΚΕΣ ΜΕΤΡΗΣΕΙΣ.</a:t>
            </a:r>
          </a:p>
          <a:p>
            <a:pPr algn="l"/>
            <a:r>
              <a:rPr lang="el-GR" sz="2100" b="1" dirty="0">
                <a:solidFill>
                  <a:schemeClr val="tx1"/>
                </a:solidFill>
                <a:latin typeface="Arial" pitchFamily="34" charset="0"/>
                <a:cs typeface="Arial" pitchFamily="34" charset="0"/>
              </a:rPr>
              <a:t>ΣΕ ΠΕΡΙΠΤΩΣΕΙΣ ΜΙΚΡΩΝ ΓΡΑΜΜΩΣΕΩΝ ΚΑΙ ΟΤΑΝ ΔΕΝ ΚΡΙΝΕΤΑΙ ΑΝΑΓΚΑΙΑ Η ΛΕΙΑΝΣΗ ΣΕ ΛΕΙΑΝΤΙΚΟ ΜΗΧΑΝΗΜΑ ΤΩΝ ΚΟΜΒΙΩΝ, ΚΑΘΩΣ Κ</a:t>
            </a:r>
            <a:r>
              <a:rPr lang="en-US" sz="2100" b="1" dirty="0">
                <a:solidFill>
                  <a:schemeClr val="tx1"/>
                </a:solidFill>
                <a:latin typeface="Arial" pitchFamily="34" charset="0"/>
                <a:cs typeface="Arial" pitchFamily="34" charset="0"/>
              </a:rPr>
              <a:t>A</a:t>
            </a:r>
            <a:r>
              <a:rPr lang="el-GR" sz="2100" b="1" dirty="0">
                <a:solidFill>
                  <a:schemeClr val="tx1"/>
                </a:solidFill>
                <a:latin typeface="Arial" pitchFamily="34" charset="0"/>
                <a:cs typeface="Arial" pitchFamily="34" charset="0"/>
              </a:rPr>
              <a:t>Ι Η </a:t>
            </a:r>
            <a:r>
              <a:rPr lang="en-US" sz="2100" b="1" dirty="0">
                <a:solidFill>
                  <a:schemeClr val="tx1"/>
                </a:solidFill>
                <a:latin typeface="Arial" pitchFamily="34" charset="0"/>
                <a:cs typeface="Arial" pitchFamily="34" charset="0"/>
              </a:rPr>
              <a:t>A</a:t>
            </a:r>
            <a:r>
              <a:rPr lang="el-GR" sz="2100" b="1" dirty="0">
                <a:solidFill>
                  <a:schemeClr val="tx1"/>
                </a:solidFill>
                <a:latin typeface="Arial" pitchFamily="34" charset="0"/>
                <a:cs typeface="Arial" pitchFamily="34" charset="0"/>
              </a:rPr>
              <a:t>ΝΑΜΕΤΑΛΛΩΣΗ ΤΟΥ ΤΡΙΒΕΑ, ΤΟΤΕ </a:t>
            </a:r>
            <a:r>
              <a:rPr lang="el-GR" sz="2100" b="1" dirty="0">
                <a:solidFill>
                  <a:srgbClr val="FF0000"/>
                </a:solidFill>
                <a:latin typeface="Arial" pitchFamily="34" charset="0"/>
                <a:cs typeface="Arial" pitchFamily="34" charset="0"/>
              </a:rPr>
              <a:t>ΛΕΙΑΙΝΕΤ</a:t>
            </a:r>
            <a:r>
              <a:rPr lang="en-US" sz="2100" b="1" dirty="0">
                <a:solidFill>
                  <a:srgbClr val="FF0000"/>
                </a:solidFill>
                <a:latin typeface="Arial" pitchFamily="34" charset="0"/>
                <a:cs typeface="Arial" pitchFamily="34" charset="0"/>
              </a:rPr>
              <a:t>AI</a:t>
            </a:r>
            <a:r>
              <a:rPr lang="el-GR" sz="2100" b="1" dirty="0">
                <a:solidFill>
                  <a:srgbClr val="FF0000"/>
                </a:solidFill>
                <a:latin typeface="Arial" pitchFamily="34" charset="0"/>
                <a:cs typeface="Arial" pitchFamily="34" charset="0"/>
              </a:rPr>
              <a:t> Τ</a:t>
            </a:r>
            <a:r>
              <a:rPr lang="en-US" sz="2100" b="1" dirty="0">
                <a:solidFill>
                  <a:srgbClr val="FF0000"/>
                </a:solidFill>
                <a:latin typeface="Arial" pitchFamily="34" charset="0"/>
                <a:cs typeface="Arial" pitchFamily="34" charset="0"/>
              </a:rPr>
              <a:t>O</a:t>
            </a:r>
            <a:r>
              <a:rPr lang="el-GR" sz="2100" b="1" dirty="0">
                <a:solidFill>
                  <a:srgbClr val="FF0000"/>
                </a:solidFill>
                <a:latin typeface="Arial" pitchFamily="34" charset="0"/>
                <a:cs typeface="Arial" pitchFamily="34" charset="0"/>
              </a:rPr>
              <a:t> ΚΟΜΒΙΟ ΠΡΟΣΕΚΤΙΚΑ ΜΕ ΛΑΔΑΚΟΝΟ ΚΑΙ Ο ΤΡΙΒΕΑΣ ΜΕ ΕΝΑ ΛΕΙΟ ΤΕΜΑΧΙΟ ΕΛΑΦΡ</a:t>
            </a:r>
            <a:r>
              <a:rPr lang="en-US" sz="2100" b="1" dirty="0">
                <a:solidFill>
                  <a:srgbClr val="FF0000"/>
                </a:solidFill>
                <a:latin typeface="Arial" pitchFamily="34" charset="0"/>
                <a:cs typeface="Arial" pitchFamily="34" charset="0"/>
              </a:rPr>
              <a:t>O</a:t>
            </a:r>
            <a:r>
              <a:rPr lang="el-GR" sz="2100" b="1" dirty="0">
                <a:solidFill>
                  <a:srgbClr val="FF0000"/>
                </a:solidFill>
                <a:latin typeface="Arial" pitchFamily="34" charset="0"/>
                <a:cs typeface="Arial" pitchFamily="34" charset="0"/>
              </a:rPr>
              <a:t>ΠΕΤΡΑΣ</a:t>
            </a:r>
            <a:r>
              <a:rPr lang="el-GR" sz="2100" b="1" dirty="0">
                <a:solidFill>
                  <a:schemeClr val="tx1"/>
                </a:solidFill>
                <a:latin typeface="Arial" pitchFamily="34" charset="0"/>
                <a:cs typeface="Arial" pitchFamily="34" charset="0"/>
              </a:rPr>
              <a:t>.</a:t>
            </a:r>
          </a:p>
          <a:p>
            <a:pPr algn="l"/>
            <a:endParaRPr lang="el-GR" sz="1400" b="1" dirty="0">
              <a:solidFill>
                <a:schemeClr val="tx1"/>
              </a:solidFill>
              <a:latin typeface="Arial" pitchFamily="34" charset="0"/>
              <a:cs typeface="Arial" pitchFamily="34" charset="0"/>
            </a:endParaRPr>
          </a:p>
          <a:p>
            <a:pPr algn="l"/>
            <a:endParaRPr lang="el-GR" sz="1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α) </a:t>
            </a:r>
            <a:r>
              <a:rPr lang="el-GR" sz="2400" b="1" u="sng" dirty="0">
                <a:solidFill>
                  <a:schemeClr val="tx1"/>
                </a:solidFill>
                <a:latin typeface="Arial" pitchFamily="34" charset="0"/>
                <a:cs typeface="Arial" pitchFamily="34" charset="0"/>
              </a:rPr>
              <a:t>Η ΜΕΤΡΗΣΗ ΜΕ ΓΕΦΥΡΑ</a:t>
            </a:r>
          </a:p>
          <a:p>
            <a:pPr algn="l"/>
            <a:endParaRPr lang="el-GR" sz="1400" b="1" dirty="0">
              <a:solidFill>
                <a:schemeClr val="tx1"/>
              </a:solidFill>
              <a:latin typeface="Arial" pitchFamily="34" charset="0"/>
              <a:cs typeface="Arial" pitchFamily="34" charset="0"/>
            </a:endParaRPr>
          </a:p>
          <a:p>
            <a:pPr algn="l"/>
            <a:endParaRPr lang="el-GR" sz="1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pic>
        <p:nvPicPr>
          <p:cNvPr id="553986" name="Picture 2" descr="image269"/>
          <p:cNvPicPr>
            <a:picLocks noChangeAspect="1" noChangeArrowheads="1"/>
          </p:cNvPicPr>
          <p:nvPr/>
        </p:nvPicPr>
        <p:blipFill>
          <a:blip r:embed="rId3" cstate="print">
            <a:lum bright="-6000" contrast="21000"/>
          </a:blip>
          <a:srcRect/>
          <a:stretch>
            <a:fillRect/>
          </a:stretch>
        </p:blipFill>
        <p:spPr bwMode="auto">
          <a:xfrm>
            <a:off x="2411760" y="1988840"/>
            <a:ext cx="4680520" cy="4032448"/>
          </a:xfrm>
          <a:prstGeom prst="rect">
            <a:avLst/>
          </a:prstGeom>
          <a:noFill/>
          <a:ln w="9525">
            <a:noFill/>
            <a:miter lim="800000"/>
            <a:headEnd/>
            <a:tailEnd/>
          </a:ln>
        </p:spPr>
      </p:pic>
      <p:sp>
        <p:nvSpPr>
          <p:cNvPr id="5" name="TextBox 4"/>
          <p:cNvSpPr txBox="1"/>
          <p:nvPr/>
        </p:nvSpPr>
        <p:spPr>
          <a:xfrm>
            <a:off x="467544" y="5661248"/>
            <a:ext cx="2291718" cy="369332"/>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ΚΑΤΩ ΗΜΙΤΡΙΒΕΑΣ</a:t>
            </a:r>
          </a:p>
        </p:txBody>
      </p:sp>
      <p:sp>
        <p:nvSpPr>
          <p:cNvPr id="6" name="TextBox 5"/>
          <p:cNvSpPr txBox="1"/>
          <p:nvPr/>
        </p:nvSpPr>
        <p:spPr>
          <a:xfrm>
            <a:off x="6929291" y="5661248"/>
            <a:ext cx="2214709"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ΚΕΛΥΦΟΣ ΕΔΡΑΝΟΥ</a:t>
            </a:r>
          </a:p>
        </p:txBody>
      </p:sp>
      <p:sp>
        <p:nvSpPr>
          <p:cNvPr id="7" name="TextBox 6"/>
          <p:cNvSpPr txBox="1"/>
          <p:nvPr/>
        </p:nvSpPr>
        <p:spPr>
          <a:xfrm>
            <a:off x="7164288" y="4149080"/>
            <a:ext cx="1608133" cy="369332"/>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ΔΙΑΚΕΝΟ (β)</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β) </a:t>
            </a:r>
            <a:r>
              <a:rPr lang="el-GR" sz="2400" b="1" u="sng" dirty="0">
                <a:solidFill>
                  <a:schemeClr val="tx1"/>
                </a:solidFill>
                <a:latin typeface="Arial" pitchFamily="34" charset="0"/>
                <a:cs typeface="Arial" pitchFamily="34" charset="0"/>
              </a:rPr>
              <a:t>Η  ΜΕΤΡΗΣΗ ΜΕ ΜΙΚΡΟΜΕΤΡΙΚΟ ΠΕΙΡΟ (ΒΑΘΥΜΕΤΡΟ)</a:t>
            </a:r>
          </a:p>
          <a:p>
            <a:pPr algn="l"/>
            <a:r>
              <a:rPr lang="el-GR" sz="2400" b="1" dirty="0">
                <a:solidFill>
                  <a:schemeClr val="tx1"/>
                </a:solidFill>
                <a:latin typeface="Arial" pitchFamily="34" charset="0"/>
                <a:cs typeface="Arial" pitchFamily="34" charset="0"/>
              </a:rPr>
              <a:t>ΣΤΟ ΠΩΜΑ ΤΟΥ ΤΡΙΒΕΑ ΥΠΑΡΧΕΙ ΚΑΤΑΛΛΗΛΗ ΤΡΥΠΑ ΣΤΗΝ ΟΠΟΙΑ ΕΙΣΕΡΧΕΤΑΙ Ο ΜΙΚΡΟΜΕΤΡΙΚΟΣ ΠΕΙΡΟΣ ΠΟΥ ΡΥΘΜΙΖΕΤΑΙ ΠΡΟΗΓΟΥΜΕΝΩΣ ΣΤΗΝ ΕΝΔΕΙΞΗ ΜΗΔΕΝ (0) ΤΗΣ ΚΛΙΜΑΚΑΣ ΤΟΥ. Ο ΠΕΙΡΟΣ ΤΟΠΟΘΕΤΕΙΤΑΙ ΣΤΗ ΘΕΣΗ ΜΕΤΡΗΣΕΩΣ, ΚΟΧΛΙΩΝΕΤΑΙ ΤΟ ΣΤΕΛΕΧΟΣ ΤΟΥ ΩΣΠΟΥ ΝΑ ΑΚΟΥΜΠΗΣΕΙ ΕΠΑΝΩ ΣΤΟ ΚΟΜΒΙΟ ΚΑΙ ΚΑΤΑΓΡΑΦΕΤΑΙ Η ΕΝΔΕΙΞΗ ΤΗΣ ΜΕΤΡΗΣΕΩΣ.</a:t>
            </a:r>
          </a:p>
          <a:p>
            <a:pPr algn="l"/>
            <a:r>
              <a:rPr lang="el-GR" sz="2400" b="1" dirty="0">
                <a:solidFill>
                  <a:schemeClr val="tx1"/>
                </a:solidFill>
                <a:latin typeface="Arial" pitchFamily="34" charset="0"/>
                <a:cs typeface="Arial" pitchFamily="34" charset="0"/>
              </a:rPr>
              <a:t>Η ΜΕΤΡΗΣΗ ΣΥΓΚΡΙΝΕΤΑΙ ΠΡΟΣ ΤΗΝ ΕΝΔΕΙΞΗ ΠΟΥ ΑΝΑΓΡΑΦΕΤΑΙ ΣΤΟ ΒΑΘΥ ΜΕΤΡΟ ΚΑΙ ΑΠΟ ΤΗ ΣΥΓΚΡΙΣΗ ΣΥΝΑΓΕΤΑΙ Η ΠΤΩΣΗ Η ΟΧΙ ΤΟΥ ΑΞΟΝΑ. ΟΙ ΜΕΤΡΗΣΕΙΣ ΜΕ ΤΟ ΒΑΘΥΜΕΤΡΟ ΕΙΝΑΙ ΕΥΚΟΛΟΤΕΡΕΣ ΑΛΛΑ ΛΙΓΟΤΕΡΟ ΑΚΡΙΒΕΙΣ ΑΠΟ ΤΙΣ ΜΕΤΡΗΣΕΙΣ ΜΕ ΓΕΦΥΡΑ.</a:t>
            </a:r>
            <a:endParaRPr lang="el-GR" sz="2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β) </a:t>
            </a:r>
            <a:r>
              <a:rPr lang="el-GR" sz="2400" b="1" u="sng" dirty="0">
                <a:solidFill>
                  <a:schemeClr val="tx1"/>
                </a:solidFill>
                <a:latin typeface="Arial" pitchFamily="34" charset="0"/>
                <a:cs typeface="Arial" pitchFamily="34" charset="0"/>
              </a:rPr>
              <a:t>Η  ΜΕΤΡΗΣΗ ΜΕ ΜΙΚΡΟΜΕΤΡΙΚΟ ΠΕΙΡΟ (ΒΑΘΥΜΕΤΡΟ)</a:t>
            </a: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image270"/>
          <p:cNvPicPr>
            <a:picLocks noChangeAspect="1" noChangeArrowheads="1"/>
          </p:cNvPicPr>
          <p:nvPr/>
        </p:nvPicPr>
        <p:blipFill>
          <a:blip r:embed="rId3" cstate="print"/>
          <a:srcRect/>
          <a:stretch>
            <a:fillRect/>
          </a:stretch>
        </p:blipFill>
        <p:spPr bwMode="auto">
          <a:xfrm>
            <a:off x="1403648" y="2060848"/>
            <a:ext cx="6192688" cy="3960440"/>
          </a:xfrm>
          <a:prstGeom prst="rect">
            <a:avLst/>
          </a:prstGeom>
          <a:noFill/>
          <a:ln w="9525">
            <a:noFill/>
            <a:miter lim="800000"/>
            <a:headEnd/>
            <a:tailEnd/>
          </a:ln>
        </p:spPr>
      </p:pic>
      <p:sp>
        <p:nvSpPr>
          <p:cNvPr id="5" name="TextBox 4"/>
          <p:cNvSpPr txBox="1"/>
          <p:nvPr/>
        </p:nvSpPr>
        <p:spPr>
          <a:xfrm>
            <a:off x="323528" y="1844824"/>
            <a:ext cx="2725618"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ΜΙΚΡΟΜΕΤΡΙΚΟΣ ΠΕΙΡΟΣ</a:t>
            </a:r>
          </a:p>
        </p:txBody>
      </p:sp>
      <p:sp>
        <p:nvSpPr>
          <p:cNvPr id="6" name="TextBox 5"/>
          <p:cNvSpPr txBox="1"/>
          <p:nvPr/>
        </p:nvSpPr>
        <p:spPr>
          <a:xfrm>
            <a:off x="0" y="4077072"/>
            <a:ext cx="1804276" cy="584775"/>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ΚΟΜΒΙΟ ΑΞΟΝΑ</a:t>
            </a:r>
          </a:p>
          <a:p>
            <a:r>
              <a:rPr lang="el-GR" sz="1600" b="1" dirty="0">
                <a:solidFill>
                  <a:srgbClr val="FF0000"/>
                </a:solidFill>
                <a:latin typeface="Arial" pitchFamily="34" charset="0"/>
                <a:cs typeface="Arial" pitchFamily="34" charset="0"/>
              </a:rPr>
              <a:t>ΣΤΡΟΒΙΛΟΥ</a:t>
            </a:r>
          </a:p>
        </p:txBody>
      </p:sp>
      <p:sp>
        <p:nvSpPr>
          <p:cNvPr id="7" name="TextBox 6"/>
          <p:cNvSpPr txBox="1"/>
          <p:nvPr/>
        </p:nvSpPr>
        <p:spPr>
          <a:xfrm>
            <a:off x="611560" y="3717032"/>
            <a:ext cx="1098955"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ΦΡΕΑΤΙΟ</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γ) </a:t>
            </a:r>
            <a:r>
              <a:rPr lang="el-GR" sz="2400" b="1" u="sng" dirty="0">
                <a:solidFill>
                  <a:schemeClr val="tx1"/>
                </a:solidFill>
                <a:latin typeface="Arial" pitchFamily="34" charset="0"/>
                <a:cs typeface="Arial" pitchFamily="34" charset="0"/>
              </a:rPr>
              <a:t>Η ΜΕΤΡΗΣΗ ΜΕ ΜΟΛΥΒΔΙΝΑ ΣΥΡΜΑΤΑ</a:t>
            </a:r>
          </a:p>
          <a:p>
            <a:pPr algn="l"/>
            <a:r>
              <a:rPr lang="el-GR" sz="1800" b="1" dirty="0">
                <a:solidFill>
                  <a:schemeClr val="tx1"/>
                </a:solidFill>
                <a:latin typeface="Arial" pitchFamily="34" charset="0"/>
                <a:cs typeface="Arial" pitchFamily="34" charset="0"/>
              </a:rPr>
              <a:t>Η ΜΕΘΟΔΟΣ ΑΥΤΗ ΕΙΝΑΙ ΠΡΟΧΕΙΡΗ ΚΑΙ ΛΙΓΟΤΕΡΟ ΑΚΡΙΒΗΣ, ΑΛΛΑ ΣΥΝΗΘΙΣΜΕΝΗ. ΜΕ ΑΥΤΗ </a:t>
            </a:r>
            <a:r>
              <a:rPr lang="el-GR" sz="1800" b="1" dirty="0">
                <a:solidFill>
                  <a:srgbClr val="FF0000"/>
                </a:solidFill>
                <a:latin typeface="Arial" pitchFamily="34" charset="0"/>
                <a:cs typeface="Arial" pitchFamily="34" charset="0"/>
              </a:rPr>
              <a:t>ΜΕΤΡΟΥΜΕ ΤΗΝ ΟΛΙΚΗ ΕΛΕΥΘΕΡΙΑ ΤΟΥ ΤΡΙΒΕΑ ΚΑΙ ΟΧΙ ΤΗΝ ΠΤΩΣΗ ΤΟΥ ΑΞΟΝΑ</a:t>
            </a:r>
            <a:r>
              <a:rPr lang="el-GR" sz="1800" b="1" dirty="0">
                <a:solidFill>
                  <a:schemeClr val="tx1"/>
                </a:solidFill>
                <a:latin typeface="Arial" pitchFamily="34" charset="0"/>
                <a:cs typeface="Arial" pitchFamily="34" charset="0"/>
              </a:rPr>
              <a:t> Η ΤΗ ΦΘΟΡΑ ΤΟΥ ΛΕΥΚΟΥ ΜΕΤΑΛΛΟΥ.</a:t>
            </a:r>
          </a:p>
          <a:p>
            <a:pPr algn="l"/>
            <a:r>
              <a:rPr lang="el-GR" sz="1800" b="1" dirty="0">
                <a:solidFill>
                  <a:schemeClr val="tx1"/>
                </a:solidFill>
                <a:latin typeface="Arial" pitchFamily="34" charset="0"/>
                <a:cs typeface="Arial" pitchFamily="34" charset="0"/>
              </a:rPr>
              <a:t>ΑΦΑΙΡΟΥΜΕ ΤΟΝ ΕΠΑΝΩ ΗΜΙΤΡΙΒΕΑ ΚΑΙ ΤΟΠΟΘΕΤΟΥΜΕ ΣΤΟ ΚΟΜΒΙΟ ΚΟΜΜΑΤΙΑ ΣΥΡΜΑΤΟΣ ΑΠΟ </a:t>
            </a:r>
            <a:r>
              <a:rPr lang="el-GR" sz="1800" b="1" dirty="0">
                <a:solidFill>
                  <a:srgbClr val="FF0000"/>
                </a:solidFill>
                <a:latin typeface="Arial" pitchFamily="34" charset="0"/>
                <a:cs typeface="Arial" pitchFamily="34" charset="0"/>
              </a:rPr>
              <a:t>ΜΑΛΑΚΟ ΜΟΛΥΒΔΟ</a:t>
            </a:r>
            <a:r>
              <a:rPr lang="el-GR" sz="1800" b="1" dirty="0">
                <a:solidFill>
                  <a:schemeClr val="tx1"/>
                </a:solidFill>
                <a:latin typeface="Arial" pitchFamily="34" charset="0"/>
                <a:cs typeface="Arial" pitchFamily="34" charset="0"/>
              </a:rPr>
              <a:t>. ΤΟΠΟΘΕΤΟΥΜΕ ΤΟΝ ΕΠΑΝΩ ΗΜΙΤΡΙΒΕΑ ΚΑΙ ΣΥΣΦΙΓΓΟΜΕ ΤΟΥΣ ΚΟΧΛΙΕΣ ΤΟΥ ΤΟΣΟ, ΟΣΟ ΗΤΑΝ ΣΦΙΓΜΕΝΟΙ ΠΡΙΝ ΑΠΟ ΤΗΝ ΕΞΑΡΜΟΣΗ. ΓΙΑ ΝΑ ΕΞΑΣΦΑΛΙΣΟΥΜΕ ΑΥΤΗ ΤΗΝ ΠΡΟΥΠΟΘΕΣΗ ΣΗΜΕΙΩΝΟΥΜΕ ΤΗΝ ΑΚΡΙΒΗ ΘΕΣΗ ΤΩΝ ΠΕΡΙΚΟΧΛΙΩΝ ΠΡΙΝ ΑΠΟ ΤΗΝ ΕΞΑΡΜΟΣΗ.</a:t>
            </a:r>
          </a:p>
          <a:p>
            <a:pPr algn="l"/>
            <a:r>
              <a:rPr lang="el-GR" sz="1800" b="1" dirty="0">
                <a:solidFill>
                  <a:schemeClr val="tx1"/>
                </a:solidFill>
                <a:latin typeface="Arial" pitchFamily="34" charset="0"/>
                <a:cs typeface="Arial" pitchFamily="34" charset="0"/>
              </a:rPr>
              <a:t>ΕΞΑΡΜΟΖΟΥΜΕ ΞΑΝΑ ΠΩΜΑ ΚΑΙ ΑΝΩ ΗΜΙΤΡΙΒΕΑ ΚΑΙ ΜΕΤΡΟΥΜΕ ΜΕ ΠΑΧΥΜΕΤΡΟ ΤΟ ΠΑΧΟΣ ΤΩΝ ΣΥΡΜΑΤΩΝ (ΠΟΥ ΕΧΟΥΝ ΤΩΡΑ ΠΛΑΤΥΝΘΕΙ ΛΟΓΩ ΤΗΣ ΣΥΜΠΙΕΣΕΩΣ ΤΟΥΣ) ΣΕ ΔΙΑΦΟΡΑ ΣΗΜΕΙΑ.</a:t>
            </a:r>
          </a:p>
          <a:p>
            <a:pPr algn="l"/>
            <a:r>
              <a:rPr lang="el-GR" sz="1800" b="1" dirty="0">
                <a:solidFill>
                  <a:schemeClr val="tx1"/>
                </a:solidFill>
                <a:latin typeface="Arial" pitchFamily="34" charset="0"/>
                <a:cs typeface="Arial" pitchFamily="34" charset="0"/>
              </a:rPr>
              <a:t>Η ΟΛΙΚΗ ΕΛΕΥΘΕΡΙΑ ΤΟΥ ΤΡΙΒΕΑ ΕΙΝΑΙ Ο ΜΕΣΟΣ ΟΡΟΣ ΤΩΝ ΠΑΧΩΝ ΤΩΝ ΣΥΡΜΑΤΩΝ. ΑΝ ΑΠΟ ΑΥΤΗΝ ΑΦΑΙΡΕΣΟΥΜΕ ΤΗΝ ΑΡΧΙΚΗ, ΠΟΥ ΕΙΧΕ ΔΟΘΕΙ ΑΠΟ ΤΟΝ ΚΑΤΑΣΚΕΥΑΣΤΗ Η ΜΕΤΑ ΑΠΟ ΓΕΝΙΚΗ ΕΠΙΣΚΕΥΗ, ΘΑ ΕΧΟΜΕ ΤΗ ΦΘΟΡΑ ΤΟΥ ΛΕΥΚΟΥ ΜΕΤΑΛΛΟΥ ΤΟΥ ΚΑΤΩ ΗΜΙΤΡΙΒΕΑ.</a:t>
            </a:r>
          </a:p>
          <a:p>
            <a:pPr algn="l"/>
            <a:endParaRPr lang="el-GR" sz="1400" b="1" u="sng"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γ) </a:t>
            </a:r>
            <a:r>
              <a:rPr lang="el-GR" sz="2400" b="1" u="sng" dirty="0">
                <a:solidFill>
                  <a:schemeClr val="tx1"/>
                </a:solidFill>
                <a:latin typeface="Arial" pitchFamily="34" charset="0"/>
                <a:cs typeface="Arial" pitchFamily="34" charset="0"/>
              </a:rPr>
              <a:t>Η ΜΕΤΡΗΣΗ ΜΕ ΜΟΛΥΒΔΙΝΑ ΣΥΡΜΑΤΑ</a:t>
            </a:r>
          </a:p>
          <a:p>
            <a:pPr algn="l"/>
            <a:endParaRPr lang="el-GR" sz="1400" b="1" u="sng"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image271"/>
          <p:cNvPicPr>
            <a:picLocks noChangeAspect="1" noChangeArrowheads="1"/>
          </p:cNvPicPr>
          <p:nvPr/>
        </p:nvPicPr>
        <p:blipFill>
          <a:blip r:embed="rId3" cstate="print"/>
          <a:srcRect/>
          <a:stretch>
            <a:fillRect/>
          </a:stretch>
        </p:blipFill>
        <p:spPr bwMode="auto">
          <a:xfrm>
            <a:off x="971600" y="2348880"/>
            <a:ext cx="7128792" cy="3456384"/>
          </a:xfrm>
          <a:prstGeom prst="rect">
            <a:avLst/>
          </a:prstGeom>
          <a:noFill/>
          <a:ln w="9525">
            <a:noFill/>
            <a:miter lim="800000"/>
            <a:headEnd/>
            <a:tailEnd/>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400" b="1" dirty="0">
                <a:solidFill>
                  <a:srgbClr val="FF0000"/>
                </a:solidFill>
                <a:latin typeface="Arial" pitchFamily="34" charset="0"/>
                <a:cs typeface="Arial" pitchFamily="34" charset="0"/>
              </a:rPr>
              <a:t>δ) </a:t>
            </a:r>
            <a:r>
              <a:rPr lang="el-GR" sz="2400" b="1" u="sng" dirty="0">
                <a:solidFill>
                  <a:schemeClr val="tx1"/>
                </a:solidFill>
                <a:latin typeface="Arial" pitchFamily="34" charset="0"/>
                <a:cs typeface="Arial" pitchFamily="34" charset="0"/>
              </a:rPr>
              <a:t>Η ΑΠΕΥΘΕΙΑΣ ΜΕΤΡΗΣΗ ΤΗΣ ΦΘΟΡΑΣ ΤΟΥ ΤΡΙΒΕΑ</a:t>
            </a:r>
          </a:p>
          <a:p>
            <a:pPr algn="l"/>
            <a:r>
              <a:rPr lang="el-GR" sz="2000" b="1" dirty="0">
                <a:solidFill>
                  <a:schemeClr val="tx1"/>
                </a:solidFill>
                <a:latin typeface="Arial" pitchFamily="34" charset="0"/>
                <a:cs typeface="Arial" pitchFamily="34" charset="0"/>
              </a:rPr>
              <a:t>ΓΙΑ ΤΗ ΜΕΤΡΗΣΗ ΑΥΤΗ ΕΞΑΡΜΟΖΟΥΜΕ ΤΕΛΕΙΩΣ ΤΟΝ ΤΡΙΒΕΑ, ΔΗΛΑΔΗ ΑΦΑΙΡΟΥΜΕ ΤΟ ΠΩΜΑ ΚΑΙ ΤΟΝ ΑΝΩ ΗΜΙΤΡΙΒΕΑ. ΣΤΗ ΣΥΝΕΧΕΙΑ ΤΟΠΟΘΕΤΟΥΜΕ ΔΕΞΙΑ ΚΑΙ ΑΡΙΣΤΕΡΑ ΣΤΟ ΚΟΜΒΙΟ ΕΙΔΙΚΑ ΑΝΥΨΩΤΙΚΑ ΕΡΓΑΛΕΙΑ (ΓΡΥΛΟΥΣ) ΚΑΙ ΤΟ ΑΝΑΣΗΚΩΝΟΥΜΕ ΕΛΑΧΙΣΤΑ. ΜΕΤΑ ΠΕΡΙΣΤΡΕΦΟΜΕ ΤΟΝ ΚΑΤΩ ΗΜΙΤΡΙΒΕΑ ΚΑΤΑ 180° ΚΑΙ ΤΟΝ ΑΦΑΙΡΟΥΜΕ. ΜΕΤΡΟΥΜΕ ΜΕ ΠΑΧΥΜΕΤΡΟ ΤΟ ΠΑΧΟΣ ΤΟΥ ΣΕ ΤΡΙΑ ΣΗΜΕΙΑ, ΣΥΝΗΘΩΣ ΠΡΟΚΑΘΟΡΙΣΜΕΝΑ ΑΠΟ ΤΟΝ ΚΑΤΑΣΚΕΥΑΣΤΗ, ΔΗΛΑΔΗ ΣΤΟ ΚΕΝΤΡΟ ΚΑΙ 45° ΑΠΟ ΤΙΣ ΔΥΟ ΠΛΕΥΡΕΣ ΤΟΥ ΚΕΝΤΡΟΥ. ΤΑ ΑΠΟΤΕΛΕΣΜΑΤΑ ΤΗΣ ΜΕΤΡΗΣΕΩΣ ΤΑ ΣΥΓΚΡΙΝΟΥΜΕ ΜΕ ΤΑ ΑΠΟΤΕΛΕΣΜΑΤΑ ΤΗΣ ΠΡΟΗΓΟΥΜΕΝΗΣ ΜΕΤΡΗΣΕΩΣ Η ΤΗΣ ΑΡΧΙΚΗΣ ΤΟΥ ΚΑΤΑΣΚΕΥΑΣΤΗ ΑΝΑΛΟΓΑ ΚΑΙ ΣΥΜΠΕΡΑΙΝΟΥΜΕ ΕΤΣΙ ΤΟ ΜΕΓΕΘΟΣ ΤΗΣ ΦΘΟΡΑΣ ΤΟΥ ΛΕΥΚΟΥ ΜΕΤΑΛΛΟΥ. </a:t>
            </a:r>
            <a:r>
              <a:rPr lang="el-GR" sz="2000" b="1" u="sng" dirty="0">
                <a:solidFill>
                  <a:srgbClr val="FF0000"/>
                </a:solidFill>
                <a:latin typeface="Arial" pitchFamily="34" charset="0"/>
                <a:cs typeface="Arial" pitchFamily="34" charset="0"/>
              </a:rPr>
              <a:t>Η ΜΕΤΡΗΣΗ ΑΥΤΗ ΟΤΑΝ ΕΚΤΕΛΕΙΤΑΙ ΠΡΟΣΕΚΤΙΚΑ ΔΙΝΕΙ ΤΑ ΑΚΡΙΒΕΣΤΕΡΑ ΑΠΟΤΕΛΕΣΜΑΤΑ ΑΠΟ ΚΑΘΕ ΑΛΛΗ</a:t>
            </a:r>
            <a:r>
              <a:rPr lang="el-GR" sz="2000" b="1" dirty="0">
                <a:solidFill>
                  <a:schemeClr val="tx1"/>
                </a:solidFill>
                <a:latin typeface="Arial" pitchFamily="34" charset="0"/>
                <a:cs typeface="Arial" pitchFamily="34" charset="0"/>
              </a:rPr>
              <a:t>. ΧΡΗΣΙΜΟΠΟΙΕΙΤΑΙ ΠΕΡΙΣΣΟΤΕΡΟ ΣΤΗ ΜΕΤΡΗΣΗ ΤΗΣ ΦΘΟΡΑΣ ΤΩΝ ΤΡΙΒΕΩΝ ΤΩΝ ΜΕΙΩΤΗΡΩΝ.</a:t>
            </a:r>
          </a:p>
          <a:p>
            <a:pPr algn="l"/>
            <a:endParaRPr lang="el-GR" sz="1400" b="1" u="sng"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ΜΕΤΡΗΣΗ ΤΗΣ ΦΘΟΡΑΣ ΤΩΝ ΤΡΙΒΕΩΝ ΕΔΡΑΣΕΩΣ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27</a:t>
            </a:r>
            <a:endParaRPr lang="en-US" sz="30000" b="1" dirty="0">
              <a:solidFill>
                <a:srgbClr val="FF0000"/>
              </a:solidFill>
              <a:latin typeface="Arial Black"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071546"/>
            <a:ext cx="8572560" cy="5572164"/>
          </a:xfrm>
        </p:spPr>
        <p:txBody>
          <a:bodyPr>
            <a:noAutofit/>
          </a:bodyPr>
          <a:lstStyle/>
          <a:p>
            <a:pPr>
              <a:lnSpc>
                <a:spcPct val="120000"/>
              </a:lnSpc>
              <a:spcBef>
                <a:spcPts val="600"/>
              </a:spcBef>
            </a:pPr>
            <a:r>
              <a:rPr lang="el-GR" sz="2000" b="1" u="sng" dirty="0">
                <a:solidFill>
                  <a:schemeClr val="tx1"/>
                </a:solidFill>
                <a:latin typeface="Arial Black" pitchFamily="34" charset="0"/>
              </a:rPr>
              <a:t>ΣΤΟΥΣ ΣΤΡΟΒΙΛΟΥΣ ΔΡΑΣΕΩΣ</a:t>
            </a:r>
          </a:p>
          <a:p>
            <a:pPr lvl="0" algn="l">
              <a:lnSpc>
                <a:spcPct val="120000"/>
              </a:lnSpc>
              <a:spcBef>
                <a:spcPts val="600"/>
              </a:spcBef>
            </a:pPr>
            <a:r>
              <a:rPr lang="el-GR" sz="1700" b="1" dirty="0">
                <a:solidFill>
                  <a:schemeClr val="tx1"/>
                </a:solidFill>
                <a:latin typeface="Arial Black" pitchFamily="34" charset="0"/>
              </a:rPr>
              <a:t>ΜΕ ΚΛΙΜΑΚΩΤΗ ΕΚΤΟΝΩΣΗ ΤΟΥ ΑΤΜΟΥ ΣΕ ΠΕΡΙΣΣΟΤΕΡΕΣ ΑΠΟ ΜΙΑ ΣΕΙΡΕΣ ΑΚΡΟΦΥΣΙΩΝ, ΠΟΥ ΚΑΘΕΜΙΑ ΑΚΟΛΟΥΘΕΙΤΑΙ ΑΠΟ ΜΙΑ ΣΕΙΡΑ ΠΤΕΡΥΓΙΩΝ, ΟΠΟΤΕ ΕΧΟΜΕ </a:t>
            </a:r>
            <a:r>
              <a:rPr lang="el-GR" sz="1700" b="1" dirty="0">
                <a:solidFill>
                  <a:srgbClr val="FF0000"/>
                </a:solidFill>
                <a:latin typeface="Arial Black" pitchFamily="34" charset="0"/>
              </a:rPr>
              <a:t>ΔΙΑΒΑΜΙΣΗ ΠΙΕΣΕΩΣ</a:t>
            </a:r>
            <a:r>
              <a:rPr lang="el-GR" sz="1700" b="1" dirty="0">
                <a:solidFill>
                  <a:schemeClr val="tx1"/>
                </a:solidFill>
                <a:latin typeface="Arial Black" pitchFamily="34" charset="0"/>
              </a:rPr>
              <a:t> (</a:t>
            </a:r>
            <a:r>
              <a:rPr lang="el-GR" sz="1700" b="1" dirty="0">
                <a:solidFill>
                  <a:srgbClr val="FF0000"/>
                </a:solidFill>
                <a:latin typeface="Arial Black" pitchFamily="34" charset="0"/>
              </a:rPr>
              <a:t>ΣΤΡΟΒΙΛΟΣ </a:t>
            </a:r>
            <a:r>
              <a:rPr lang="en-US" sz="1700" b="1" dirty="0">
                <a:solidFill>
                  <a:srgbClr val="FF0000"/>
                </a:solidFill>
                <a:latin typeface="Arial Black" pitchFamily="34" charset="0"/>
              </a:rPr>
              <a:t>RATEAU</a:t>
            </a:r>
            <a:r>
              <a:rPr lang="el-GR" sz="1700" b="1" dirty="0">
                <a:solidFill>
                  <a:schemeClr val="tx1"/>
                </a:solidFill>
                <a:latin typeface="Arial Black" pitchFamily="34" charset="0"/>
              </a:rPr>
              <a:t>).</a:t>
            </a:r>
          </a:p>
          <a:p>
            <a:pPr algn="l">
              <a:lnSpc>
                <a:spcPct val="120000"/>
              </a:lnSpc>
              <a:spcBef>
                <a:spcPts val="600"/>
              </a:spcBef>
            </a:pPr>
            <a:r>
              <a:rPr lang="en-US" sz="1700" b="1" dirty="0">
                <a:solidFill>
                  <a:schemeClr val="tx1"/>
                </a:solidFill>
                <a:latin typeface="Arial Black" pitchFamily="34" charset="0"/>
              </a:rPr>
              <a:t>O</a:t>
            </a:r>
            <a:r>
              <a:rPr lang="el-GR" sz="1700" b="1">
                <a:solidFill>
                  <a:schemeClr val="tx1"/>
                </a:solidFill>
                <a:latin typeface="Arial Black" pitchFamily="34" charset="0"/>
              </a:rPr>
              <a:t> </a:t>
            </a:r>
            <a:r>
              <a:rPr lang="el-GR" sz="1700" b="1" dirty="0">
                <a:solidFill>
                  <a:schemeClr val="tx1"/>
                </a:solidFill>
                <a:latin typeface="Arial Black" pitchFamily="34" charset="0"/>
              </a:rPr>
              <a:t>ΑΤΜΟΣ ΣΤΟ ΣΤΡΟΒΙΛΟ ΑΥΤΟΝ ΕΚΤΟΝΩΝΕΤΑΙ ΔΙΑΔΟΧΙΚΑ ΜΕΣΑ ΣΕ ΚΑΘΕ ΣΕΙΡΑ ΑΚΡΟΦΥΣΙΩΝ, Η ΔΕ ΤΑΧΥΤΗΤΑ ΠΟΥ ΑΠΟΚΤΑ ΚΑΘΕ ΦΟΡΑ ΚΑΤΑ ΤΗΝ ΕΞΟΔΟ ΤΟΥ ΑΠΟΔΙΔΕΤΑΙ ΣΤΗΝ ΕΠΟΜΕΝΗ ΣΕΙΡΑ ΚΙΝΗΤΩΝ ΠΤΕΡΥΓΙΩΝ. ΠΡΟΦΑΝΩΣ Η ΤΑΧΥΤΗΤΑ ΑΥΤΗ ΕΙΝΑΙ ΚΑΘΕ</a:t>
            </a:r>
            <a:br>
              <a:rPr lang="el-GR" sz="1700" b="1" dirty="0">
                <a:solidFill>
                  <a:schemeClr val="tx1"/>
                </a:solidFill>
                <a:latin typeface="Arial Black" pitchFamily="34" charset="0"/>
              </a:rPr>
            </a:br>
            <a:r>
              <a:rPr lang="el-GR" sz="1700" b="1" dirty="0">
                <a:solidFill>
                  <a:schemeClr val="tx1"/>
                </a:solidFill>
                <a:latin typeface="Arial Black" pitchFamily="34" charset="0"/>
              </a:rPr>
              <a:t>ΦΟΡΑ ΠΟΛΥ ΜΙΚΡΟΤΕΡΗ ΑΠΟ ΟΣΗ ΘΑ ΕΙΧΕ ΑΝ ΕΚΤΟΝΩΝΟΝΤΑΝ ΑΠΟ ΤΗΝ ΑΡΧΙΚΗ ΣΤΗΝ ΤΕΛΙΚΗ ΤΟΥ ΠΙΕΣΗ ΜΕΣΑ ΣΕ ΜΙΑ ΜΟΝΟ ΣΕΙΡΑ ΑΚΡΟΦΥΣΙΩΝ.</a:t>
            </a:r>
          </a:p>
          <a:p>
            <a:pPr algn="l">
              <a:lnSpc>
                <a:spcPct val="120000"/>
              </a:lnSpc>
              <a:spcBef>
                <a:spcPts val="600"/>
              </a:spcBef>
            </a:pPr>
            <a:r>
              <a:rPr lang="el-GR" sz="1700" b="1" dirty="0">
                <a:solidFill>
                  <a:schemeClr val="tx1"/>
                </a:solidFill>
                <a:latin typeface="Arial Black" pitchFamily="34" charset="0"/>
              </a:rPr>
              <a:t>Ο ΣΤΡΟΒΙΛΟΣ ΑΥΤΟΣ ΜΟΙΑΖΕΙ ΜΕ ΤΗΝ ΠΑΛΙΝΔΡΟΜΙΚΗ ΜΗΧΑΝΗ ΠΟΛΛΑΠΛΗΣ ΕΚΤΟΝΩΣΕΩΣ, ΑΦΟΥ ΕΧΟΜΕ ΚΑΤΑΜΕΡΙΣΜΟ ΤΗΣ ΣΥΝΟΛΙΚΗΣ ΕΚΤΟΝΩΣΕΩΣ ΣΕ ΠΕΡΙΣΣΟΤΕΡΕΣ ΑΠΟ ΜΙΑ ΒΑΘΜΙΔΕΣ. ΛΕΓΕΤΑΙ </a:t>
            </a:r>
            <a:r>
              <a:rPr lang="el-GR" sz="1700" b="1" dirty="0">
                <a:solidFill>
                  <a:srgbClr val="FF0000"/>
                </a:solidFill>
                <a:latin typeface="Arial Black" pitchFamily="34" charset="0"/>
              </a:rPr>
              <a:t>ΑΤΜΟΣΤΡΟΒΙΛΟΣ ΔΡΑΣΕΩΣ ΜΕ ΔΙΑΒΑΘΜΙΣΕΙΣ ΠΙΕΣΕΩΣ</a:t>
            </a:r>
            <a:r>
              <a:rPr lang="el-GR" sz="1700" b="1" dirty="0">
                <a:solidFill>
                  <a:schemeClr val="tx1"/>
                </a:solidFill>
                <a:latin typeface="Arial Black" pitchFamily="34" charset="0"/>
              </a:rPr>
              <a:t>. </a:t>
            </a: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ΕΙΚΟΣΤΟ ΕΒΔΟΜΟ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fontScale="90000"/>
          </a:bodyPr>
          <a:lstStyle/>
          <a:p>
            <a:r>
              <a:rPr lang="el-GR" sz="6600" b="1" u="sng" dirty="0">
                <a:latin typeface="Arial" pitchFamily="34" charset="0"/>
                <a:cs typeface="Arial" pitchFamily="34" charset="0"/>
              </a:rPr>
              <a:t>ΕΞΑΡΤΗΜΑΤΑ ΚΑΙ ΟΡΓΑΝΑ ΕΛΕΓΧΟΥ ΚΑΙ ΑΣΦΑΛΕΙΑΣ ΤΗΣ ΛΕΙΤΟΥΡΓΙΑΣ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900" b="1" dirty="0">
                <a:solidFill>
                  <a:schemeClr val="tx1"/>
                </a:solidFill>
                <a:latin typeface="Arial" pitchFamily="34" charset="0"/>
                <a:cs typeface="Arial" pitchFamily="34" charset="0"/>
              </a:rPr>
              <a:t>ΑΥΤΑ ΧΡΗΣΙΜΕΥΟΥΝ ΓΙΑ ΤΗ ΡΥΘΜΙΣΗ, ΤΗΝ ΠΑΡΑΚΟΛΟΥΘΗΣΗ ΚΑΙ ΤΟΝ ΕΛΕΓΧΟ ΤΗΣ ΑΣΦΑΛΟΥΣ ΛΕΙΤΟΥΡΓΙΑΣ ΤΩΝ ΑΤΜΟΣΤΡΟΒΙΛΩΝ:</a:t>
            </a:r>
          </a:p>
          <a:p>
            <a:pPr marL="216000" algn="l"/>
            <a:r>
              <a:rPr lang="el-GR" sz="1500" b="1" dirty="0">
                <a:solidFill>
                  <a:schemeClr val="tx1"/>
                </a:solidFill>
                <a:latin typeface="Arial" pitchFamily="34" charset="0"/>
                <a:cs typeface="Arial" pitchFamily="34" charset="0"/>
              </a:rPr>
              <a:t>α)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ΚΙΒΩΤΙΑ ΠΑΡΟΧΗΣ ΑΤΜΟΥ</a:t>
            </a:r>
            <a:r>
              <a:rPr lang="en-US" sz="1500" b="1" dirty="0">
                <a:solidFill>
                  <a:schemeClr val="tx1"/>
                </a:solidFill>
                <a:latin typeface="Arial" pitchFamily="34" charset="0"/>
                <a:cs typeface="Arial" pitchFamily="34" charset="0"/>
              </a:rPr>
              <a:t>.</a:t>
            </a:r>
          </a:p>
          <a:p>
            <a:pPr marL="216000" algn="l"/>
            <a:r>
              <a:rPr lang="el-GR" sz="1500" b="1" dirty="0">
                <a:solidFill>
                  <a:schemeClr val="tx1"/>
                </a:solidFill>
                <a:latin typeface="Arial" pitchFamily="34" charset="0"/>
                <a:cs typeface="Arial" pitchFamily="34" charset="0"/>
              </a:rPr>
              <a:t>β)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ΑΤΜΟΦΡΑΚΤΕΣ-ΧΕΙΡΙΣΤΗΡΙΑ.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γ)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ΣΕΡΒΟΜΗΧΑΝΙΣΜΟΙ ΕΛΕΓΧΟΥ ΧΕΙΡΙΣΤΗΡΙΩΝ</a:t>
            </a:r>
            <a:r>
              <a:rPr lang="en-US" sz="1500" b="1" dirty="0">
                <a:solidFill>
                  <a:schemeClr val="tx1"/>
                </a:solidFill>
                <a:latin typeface="Arial" pitchFamily="34" charset="0"/>
                <a:cs typeface="Arial" pitchFamily="34" charset="0"/>
              </a:rPr>
              <a:t>.</a:t>
            </a:r>
            <a:r>
              <a:rPr lang="el-GR" sz="1500" b="1" dirty="0">
                <a:solidFill>
                  <a:schemeClr val="tx1"/>
                </a:solidFill>
                <a:latin typeface="Arial" pitchFamily="34" charset="0"/>
                <a:cs typeface="Arial" pitchFamily="34" charset="0"/>
              </a:rPr>
              <a:t>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δ)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ΒΑΛΒΙΔΕΣ ΟΜΑΔΩΝ ΠΡΟΦΥΣΙΩΝ.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ε)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ΒΑΛΒΙΔΕΣ ΒΡΑΧΥΚΥΚΛΩΣΕΩΣ.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στ) ΕΠΙΣΤΟΜΙΑ ΑΠΟΜΑΣΤΕΥΣΕΩΣ.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ζ)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ΒΑΛΒΙΔΕΣ ΥΓΡΩΝ.</a:t>
            </a:r>
          </a:p>
          <a:p>
            <a:pPr marL="216000" algn="l"/>
            <a:r>
              <a:rPr lang="el-GR" sz="1500" b="1" dirty="0">
                <a:solidFill>
                  <a:schemeClr val="tx1"/>
                </a:solidFill>
                <a:latin typeface="Arial" pitchFamily="34" charset="0"/>
                <a:cs typeface="Arial" pitchFamily="34" charset="0"/>
              </a:rPr>
              <a:t>η)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ΕΠΙΣΤΟΜΙΑ ΠΑΡΟΧΗΣ ΑΤΜΟΥ ΣΤΟΥΣ ΣΤΥΠΕΙΟΘΛΙΠΤΕΣ.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θ)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ΚΡΟΥΝΟΙ ΥΓΡΩΝ</a:t>
            </a:r>
            <a:r>
              <a:rPr lang="en-US" sz="1500" b="1" dirty="0">
                <a:solidFill>
                  <a:schemeClr val="tx1"/>
                </a:solidFill>
                <a:latin typeface="Arial" pitchFamily="34" charset="0"/>
                <a:cs typeface="Arial" pitchFamily="34" charset="0"/>
              </a:rPr>
              <a:t>.</a:t>
            </a:r>
          </a:p>
          <a:p>
            <a:pPr marL="216000" algn="l"/>
            <a:r>
              <a:rPr lang="el-GR" sz="1500" b="1" dirty="0">
                <a:solidFill>
                  <a:schemeClr val="tx1"/>
                </a:solidFill>
                <a:latin typeface="Arial" pitchFamily="34" charset="0"/>
                <a:cs typeface="Arial" pitchFamily="34" charset="0"/>
              </a:rPr>
              <a:t>ι)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ΑΤΜΟΠΑΓΙΔΕΣ.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ια)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ΜΕΙΩΤΗΡΕΣ ΑΤΜΟΥ</a:t>
            </a:r>
            <a:r>
              <a:rPr lang="en-US" sz="1500" b="1" dirty="0">
                <a:solidFill>
                  <a:schemeClr val="tx1"/>
                </a:solidFill>
                <a:latin typeface="Arial" pitchFamily="34" charset="0"/>
                <a:cs typeface="Arial" pitchFamily="34" charset="0"/>
              </a:rPr>
              <a:t>.</a:t>
            </a:r>
            <a:r>
              <a:rPr lang="el-GR" sz="1500" b="1" dirty="0">
                <a:solidFill>
                  <a:schemeClr val="tx1"/>
                </a:solidFill>
                <a:latin typeface="Arial" pitchFamily="34" charset="0"/>
                <a:cs typeface="Arial" pitchFamily="34" charset="0"/>
              </a:rPr>
              <a:t>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ιβ)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ΑΥΤΟΜΑΤΕΣ ΒΑΛΒΙΔΕΣ ΕΚΦΟΡΤΙΣΕΩΣ.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ιγ)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ΑΣΦΑΛΙΣΤΙΚΑ ΕΠΙΣΤΟΜΙΑ ΚΑΙ ΒΑΛΒΙΔΕΣ ΠΡΟΕΙΔΟΠΟΙΗΣΕΩΣ.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ιδ)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ΘΛΙΒΟΜΕΤΡΑ. </a:t>
            </a:r>
            <a:endParaRPr lang="en-US" sz="1500" b="1" dirty="0">
              <a:solidFill>
                <a:schemeClr val="tx1"/>
              </a:solidFill>
              <a:latin typeface="Arial" pitchFamily="34" charset="0"/>
              <a:cs typeface="Arial" pitchFamily="34" charset="0"/>
            </a:endParaRPr>
          </a:p>
          <a:p>
            <a:pPr marL="216000" algn="l"/>
            <a:r>
              <a:rPr lang="el-GR" sz="1500" b="1" dirty="0">
                <a:solidFill>
                  <a:schemeClr val="tx1"/>
                </a:solidFill>
                <a:latin typeface="Arial" pitchFamily="34" charset="0"/>
                <a:cs typeface="Arial" pitchFamily="34" charset="0"/>
              </a:rPr>
              <a:t>ιε)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ΘΕΡΜΟΜΕΤΡΑ</a:t>
            </a:r>
            <a:r>
              <a:rPr lang="en-US" sz="1500" b="1" dirty="0">
                <a:solidFill>
                  <a:schemeClr val="tx1"/>
                </a:solidFill>
                <a:latin typeface="Arial" pitchFamily="34" charset="0"/>
                <a:cs typeface="Arial" pitchFamily="34" charset="0"/>
              </a:rPr>
              <a:t>.</a:t>
            </a:r>
          </a:p>
          <a:p>
            <a:pPr marL="216000" algn="l"/>
            <a:r>
              <a:rPr lang="el-GR" sz="1500" b="1" dirty="0">
                <a:solidFill>
                  <a:schemeClr val="tx1"/>
                </a:solidFill>
                <a:latin typeface="Arial" pitchFamily="34" charset="0"/>
                <a:cs typeface="Arial" pitchFamily="34" charset="0"/>
              </a:rPr>
              <a:t>ιστ) ΣΤΡΟΦΟΜΕΤΡΑ.</a:t>
            </a:r>
          </a:p>
          <a:p>
            <a:pPr marL="216000" algn="l"/>
            <a:r>
              <a:rPr lang="el-GR" sz="1500" b="1" dirty="0">
                <a:solidFill>
                  <a:schemeClr val="tx1"/>
                </a:solidFill>
                <a:latin typeface="Arial" pitchFamily="34" charset="0"/>
                <a:cs typeface="Arial" pitchFamily="34" charset="0"/>
              </a:rPr>
              <a:t>ιζ) </a:t>
            </a:r>
            <a:r>
              <a:rPr lang="en-US" sz="1500" b="1" dirty="0">
                <a:solidFill>
                  <a:schemeClr val="tx1"/>
                </a:solidFill>
                <a:latin typeface="Arial" pitchFamily="34" charset="0"/>
                <a:cs typeface="Arial" pitchFamily="34" charset="0"/>
              </a:rPr>
              <a:t>  </a:t>
            </a:r>
            <a:r>
              <a:rPr lang="el-GR" sz="1500" b="1" dirty="0">
                <a:solidFill>
                  <a:schemeClr val="tx1"/>
                </a:solidFill>
                <a:latin typeface="Arial" pitchFamily="34" charset="0"/>
                <a:cs typeface="Arial" pitchFamily="34" charset="0"/>
              </a:rPr>
              <a:t>ΑΥΤΟΜΑΤΟΙ ΡΥΘΜΙΣΤΕΣ ΣΤΡΟΦΩΝ, ΥΠΕΡΤΑΧΥΝΣΕΩΣ ΚΛΠ.</a:t>
            </a:r>
          </a:p>
          <a:p>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a:solidFill>
                  <a:srgbClr val="FFFF00"/>
                </a:solidFill>
                <a:latin typeface="Arial" pitchFamily="34" charset="0"/>
                <a:cs typeface="Arial" pitchFamily="34" charset="0"/>
              </a:rPr>
              <a:t>ΕΞΑΡΤΗΜΑΤΑ ΚΑΙ ΟΡΓΑΝΑ ΕΛΕΓΧΟΥ ΚΑΙ ΑΣΦΑΛΕΙΑΣ ΤΗΣ ΛΕΙΤΟΥΡΓΙΑΣ</a:t>
            </a:r>
            <a:br>
              <a:rPr lang="el-GR" sz="1800" b="1" u="sng" dirty="0">
                <a:solidFill>
                  <a:srgbClr val="FFFF00"/>
                </a:solidFill>
                <a:latin typeface="Arial" pitchFamily="34" charset="0"/>
                <a:cs typeface="Arial" pitchFamily="34" charset="0"/>
              </a:rPr>
            </a:br>
            <a:r>
              <a:rPr lang="el-GR" sz="1800" b="1" u="sng" dirty="0">
                <a:solidFill>
                  <a:srgbClr val="FFFF00"/>
                </a:solidFill>
                <a:latin typeface="Arial" pitchFamily="34" charset="0"/>
                <a:cs typeface="Arial" pitchFamily="34" charset="0"/>
              </a:rPr>
              <a:t>ΤΩΝ ΑΤΜΟΣΤΡΟΒΙΛΩΝ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277334"/>
          </a:xfrm>
          <a:solidFill>
            <a:schemeClr val="bg1"/>
          </a:solidFill>
        </p:spPr>
        <p:txBody>
          <a:bodyPr wrap="square">
            <a:noAutofit/>
          </a:bodyPr>
          <a:lstStyle/>
          <a:p>
            <a:pPr algn="l"/>
            <a:r>
              <a:rPr lang="el-GR" sz="2200" b="1" dirty="0">
                <a:solidFill>
                  <a:schemeClr val="tx1"/>
                </a:solidFill>
                <a:latin typeface="Arial" pitchFamily="34" charset="0"/>
                <a:cs typeface="Arial" pitchFamily="34" charset="0"/>
              </a:rPr>
              <a:t>Η ΔΙΑΤΑΞΗ ΑΥΤΗ ΠΑΡΙΣΤΑΝΕΤΑΙ ΣΤΟ ΣΧΗΜΑ</a:t>
            </a:r>
            <a:r>
              <a:rPr lang="en-US" sz="2200" b="1" dirty="0">
                <a:solidFill>
                  <a:schemeClr val="tx1"/>
                </a:solidFill>
                <a:latin typeface="Arial" pitchFamily="34" charset="0"/>
                <a:cs typeface="Arial" pitchFamily="34" charset="0"/>
              </a:rPr>
              <a:t>,</a:t>
            </a:r>
            <a:r>
              <a:rPr lang="el-GR" sz="2200" b="1" dirty="0">
                <a:solidFill>
                  <a:schemeClr val="tx1"/>
                </a:solidFill>
                <a:latin typeface="Arial" pitchFamily="34" charset="0"/>
                <a:cs typeface="Arial" pitchFamily="34" charset="0"/>
              </a:rPr>
              <a:t> ΟΠΟΥ ΒΛΕΠΟ</a:t>
            </a:r>
            <a:r>
              <a:rPr lang="en-US" sz="2200" b="1" dirty="0">
                <a:solidFill>
                  <a:schemeClr val="tx1"/>
                </a:solidFill>
                <a:latin typeface="Arial" pitchFamily="34" charset="0"/>
                <a:cs typeface="Arial" pitchFamily="34" charset="0"/>
              </a:rPr>
              <a:t>Y</a:t>
            </a:r>
            <a:r>
              <a:rPr lang="el-GR" sz="2200" b="1" dirty="0">
                <a:solidFill>
                  <a:schemeClr val="tx1"/>
                </a:solidFill>
                <a:latin typeface="Arial" pitchFamily="34" charset="0"/>
                <a:cs typeface="Arial" pitchFamily="34" charset="0"/>
              </a:rPr>
              <a:t>ΜΕ ΟΤΙ Ο ΣΥΝΟΛΙΚΟΣ</a:t>
            </a:r>
            <a:r>
              <a:rPr lang="en-US" sz="2200" b="1" dirty="0">
                <a:solidFill>
                  <a:schemeClr val="tx1"/>
                </a:solidFill>
                <a:latin typeface="Arial" pitchFamily="34" charset="0"/>
                <a:cs typeface="Arial" pitchFamily="34" charset="0"/>
              </a:rPr>
              <a:t> </a:t>
            </a:r>
            <a:r>
              <a:rPr lang="el-GR" sz="2200" b="1" dirty="0">
                <a:solidFill>
                  <a:schemeClr val="tx1"/>
                </a:solidFill>
                <a:latin typeface="Arial" pitchFamily="34" charset="0"/>
                <a:cs typeface="Arial" pitchFamily="34" charset="0"/>
              </a:rPr>
              <a:t>ΑΡΙΘΜΟΣ ΠΡΟΦΥΣΙΩΝ ΕΧΕΙ ΚΑΤΑΝΕΜΗΘΕΙ ΣΕ ΟΜΑΔΕΣ ΑΠΟ 2,3,4 ΚΑΙ 5 ΠΡΟΦΥΣΙΑ.</a:t>
            </a:r>
          </a:p>
          <a:p>
            <a:pPr algn="l"/>
            <a:endParaRPr lang="en-US" sz="22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a:solidFill>
                  <a:srgbClr val="FFFF00"/>
                </a:solidFill>
                <a:latin typeface="Arial" pitchFamily="34" charset="0"/>
                <a:cs typeface="Arial" pitchFamily="34" charset="0"/>
              </a:rPr>
              <a:t>ΒΑΛΒΙΔΕΣ ΚΑΤΑΜΕΡΙΣΜΟΥ ΤΗΣ ΠΑΡΟΧΗΣ ΣΤΑ ΚΑΤΑ ΟΜΑΔΕΣ ΠΡΟΦΥΣΙΑ</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9000" contrast="33000"/>
          </a:blip>
          <a:srcRect/>
          <a:stretch>
            <a:fillRect/>
          </a:stretch>
        </p:blipFill>
        <p:spPr bwMode="auto">
          <a:xfrm>
            <a:off x="2267744" y="2492896"/>
            <a:ext cx="4392488" cy="3888432"/>
          </a:xfrm>
          <a:prstGeom prst="rect">
            <a:avLst/>
          </a:prstGeom>
          <a:noFill/>
        </p:spPr>
      </p:pic>
      <p:sp>
        <p:nvSpPr>
          <p:cNvPr id="5" name="TextBox 4"/>
          <p:cNvSpPr txBox="1"/>
          <p:nvPr/>
        </p:nvSpPr>
        <p:spPr>
          <a:xfrm>
            <a:off x="1115616" y="2420888"/>
            <a:ext cx="1584175" cy="923330"/>
          </a:xfrm>
          <a:prstGeom prst="rect">
            <a:avLst/>
          </a:prstGeom>
          <a:noFill/>
        </p:spPr>
        <p:txBody>
          <a:bodyPr wrap="square" rtlCol="0">
            <a:spAutoFit/>
          </a:bodyPr>
          <a:lstStyle/>
          <a:p>
            <a:r>
              <a:rPr lang="el-GR" b="1" dirty="0">
                <a:solidFill>
                  <a:srgbClr val="FF0000"/>
                </a:solidFill>
                <a:latin typeface="Arial" pitchFamily="34" charset="0"/>
                <a:cs typeface="Arial" pitchFamily="34" charset="0"/>
              </a:rPr>
              <a:t>ΒΑΛΒΙΔΕΣ ΕΛΕΓΧΟΥ ΠΡΟΦΥΣΙΩΝ</a:t>
            </a:r>
          </a:p>
        </p:txBody>
      </p:sp>
      <p:sp>
        <p:nvSpPr>
          <p:cNvPr id="6" name="TextBox 5"/>
          <p:cNvSpPr txBox="1"/>
          <p:nvPr/>
        </p:nvSpPr>
        <p:spPr>
          <a:xfrm>
            <a:off x="3779912" y="5229200"/>
            <a:ext cx="1390124" cy="369332"/>
          </a:xfrm>
          <a:prstGeom prst="rect">
            <a:avLst/>
          </a:prstGeom>
          <a:noFill/>
        </p:spPr>
        <p:txBody>
          <a:bodyPr wrap="none" rtlCol="0">
            <a:spAutoFit/>
          </a:bodyPr>
          <a:lstStyle/>
          <a:p>
            <a:r>
              <a:rPr lang="el-GR" b="1" dirty="0">
                <a:solidFill>
                  <a:srgbClr val="FF0000"/>
                </a:solidFill>
                <a:latin typeface="Arial" pitchFamily="34" charset="0"/>
                <a:cs typeface="Arial" pitchFamily="34" charset="0"/>
              </a:rPr>
              <a:t>ΠΡΟΦΥΣΙΑ</a:t>
            </a:r>
          </a:p>
        </p:txBody>
      </p:sp>
      <p:cxnSp>
        <p:nvCxnSpPr>
          <p:cNvPr id="8" name="Straight Arrow Connector 7"/>
          <p:cNvCxnSpPr/>
          <p:nvPr/>
        </p:nvCxnSpPr>
        <p:spPr>
          <a:xfrm flipH="1">
            <a:off x="5580112" y="3284984"/>
            <a:ext cx="172819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378773" y="2996952"/>
            <a:ext cx="1589602" cy="584775"/>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ΒΑΛΒΙΔΑ </a:t>
            </a:r>
          </a:p>
          <a:p>
            <a:r>
              <a:rPr lang="el-GR" sz="1600" b="1" dirty="0">
                <a:solidFill>
                  <a:srgbClr val="FF0000"/>
                </a:solidFill>
                <a:latin typeface="Arial" pitchFamily="34" charset="0"/>
                <a:cs typeface="Arial" pitchFamily="34" charset="0"/>
              </a:rPr>
              <a:t>ΧΕΙΡΙΣΤΗΡΙΟΥ</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n-US" sz="22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ΚΑΘΕ </a:t>
            </a:r>
            <a:r>
              <a:rPr lang="el-GR" sz="2400" b="1" dirty="0">
                <a:solidFill>
                  <a:srgbClr val="FF0000"/>
                </a:solidFill>
                <a:latin typeface="Arial" pitchFamily="34" charset="0"/>
                <a:cs typeface="Arial" pitchFamily="34" charset="0"/>
              </a:rPr>
              <a:t>ΟΜΑΔΑ ΠΡΟΦΥΣΙΩΝ</a:t>
            </a:r>
            <a:r>
              <a:rPr lang="el-GR" sz="2400" b="1" dirty="0">
                <a:solidFill>
                  <a:schemeClr val="tx1"/>
                </a:solidFill>
                <a:latin typeface="Arial" pitchFamily="34" charset="0"/>
                <a:cs typeface="Arial" pitchFamily="34" charset="0"/>
              </a:rPr>
              <a:t> ΕΚΤΟΣ ΑΠΟ ΤΗΝ ΠΡΩΤΗ, </a:t>
            </a:r>
            <a:r>
              <a:rPr lang="el-GR" sz="2400" b="1" dirty="0">
                <a:solidFill>
                  <a:srgbClr val="FF0000"/>
                </a:solidFill>
                <a:latin typeface="Arial" pitchFamily="34" charset="0"/>
                <a:cs typeface="Arial" pitchFamily="34" charset="0"/>
              </a:rPr>
              <a:t>ΠΕΡΙΕΧΕΤΑΙ ΣΕ ΚΙΒΩΤΙΟ</a:t>
            </a:r>
            <a:r>
              <a:rPr lang="el-GR" sz="2400" b="1" dirty="0">
                <a:solidFill>
                  <a:schemeClr val="tx1"/>
                </a:solidFill>
                <a:latin typeface="Arial" pitchFamily="34" charset="0"/>
                <a:cs typeface="Arial" pitchFamily="34" charset="0"/>
              </a:rPr>
              <a:t>, ΣΤΟ ΟΠΟΙΟ ΕΙΣΕΡΧΕΤΑΙ ΑΤΜΟΣ ΜΟΝΟ ΟΤΑΝ ΤΟ ΑΝΤΙΣΤΟΙΧΟ ΕΠΙΣΤΟΜΙΟ ΕΙΝΑΙ ΑΝΟΙΚΤΟ. Η ΠΡΩΤΗ ΟΜΑΔΑ ΠΡΟΦΥΣΙΩΝ ΤΡΟΦΟΔΟΤΕΙΤΑΙ ΑΠΕΥΘΕΙΑΣ ΑΠΟ ΤΟΝ ΑΤΜΟΦΡΑΚΤΗ. ΜΕ ΤΗ ΔΙΑΤΑΞΗ ΑΥΤΗ ΜΠΟΡΕΙ ΝΑ ΡΥΘΜΙΣΘΕΙ Η ΠΑΡΟΧΗ ΤΟΥ ΑΤΜΟΥ ΜΕ ΤΗΝ ΠΛΗΡΗ ΠΙΕΣΗ ΤΟΥ ΜΕ ΧΡΗΣΙΜΟΠΟΙΗΣΗ ΤΩΝ ΑΠΑΙΤΟΥΜΕΝΩΝ ΜΟΝΟ ΠΡΟΦΥΣΙΩΝ ΓΙΑ ΚΑΘΕ ΦΟΡΤΙΟ. ΕΤΣΙ ΑΠΟΦΕΥΓΕΤΑΙ ΤΟ ΜΕΙΟΝΕΚΤΗΜΑ ΤΟΥ ΣΤΡΑΓΓΑΛΙΣΜΟΥ ΤΟΥ ΑΤΜΟΥ ΚΑΙ ΤΑ ΑΚΡΟΦΥΣΙΑ ΠΟΥ ΛΕΙΤΟΥΡΓΟΥΝ ΕΡΓΑΖΟΝΤΑΙ ΜΕ ΤΗΝ ΠΛΗΡΗ ΠΙΕΣΗ ΑΤΜΟΥ ΓΙΑ ΤΗΝ ΟΠΟΙΑ ΕΙΝΑΙ ΣΧΕΔΙΑΣΜΕΝΑ.</a:t>
            </a:r>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a:solidFill>
                  <a:schemeClr val="bg1"/>
                </a:solidFill>
                <a:latin typeface="Arial" pitchFamily="34" charset="0"/>
                <a:cs typeface="Arial" pitchFamily="34" charset="0"/>
              </a:rPr>
              <a:t>ΒΑΛΒΙΔΕΣ ΚΑΤΑΜΕΡΙΣΜΟΥ ΤΗΣ ΠΑΡΟΧΗΣ ΣΤΑ ΚΑΤΑ ΟΜΑΔΕΣ ΠΡΟΦΥΣΙΑ</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637374"/>
          </a:xfrm>
          <a:solidFill>
            <a:schemeClr val="bg1"/>
          </a:solidFill>
        </p:spPr>
        <p:txBody>
          <a:bodyPr wrap="square">
            <a:noAutofit/>
          </a:bodyPr>
          <a:lstStyle/>
          <a:p>
            <a:pPr algn="l"/>
            <a:r>
              <a:rPr lang="el-GR" sz="1800" b="1" dirty="0">
                <a:solidFill>
                  <a:schemeClr val="tx1"/>
                </a:solidFill>
                <a:latin typeface="Arial" pitchFamily="34" charset="0"/>
                <a:cs typeface="Arial" pitchFamily="34" charset="0"/>
              </a:rPr>
              <a:t>ΓΙΑ ΚΑΘΕ ΣΥΝΔΥΑΣΜΟ ΟΜΑΔΩΝ ΑΚΡΟΦΥΣΙΩΝ ΟΙ ΜΙΚΡΕΣ ΜΕΤΑΒΟΛΕΣ, ΠΟΥ ΠΙΘΑΝΟΝ ΝΑ ΑΠΑΙΤΗΘΟΥΝ, ΕΠΙΤΥΓΧΑΝΟΝΤΑΙ ΜΕ ΠΕΡΙΟΡΙΣΜΕΝΟ ΣΤΡΑΓΓΑΛΙΣΜΟ ΤΟΥ ΑΤΜΟΥ ΜΕ ΤΟ ΧΕΙΡΙΣΤΗΡΙΟ ΤΟΥ ΑΤΜΟΦΡΑΚΤΗ.</a:t>
            </a:r>
          </a:p>
          <a:p>
            <a:pPr algn="l"/>
            <a:r>
              <a:rPr lang="el-GR" sz="1800" b="1" dirty="0">
                <a:solidFill>
                  <a:schemeClr val="tx1"/>
                </a:solidFill>
                <a:latin typeface="Arial" pitchFamily="34" charset="0"/>
                <a:cs typeface="Arial" pitchFamily="34" charset="0"/>
              </a:rPr>
              <a:t>ΣΤΟΥΣ ΣΥΓΧΡΟΝΟΥΣ ΣΤΡΟΒΙΛΟΥΣ ΟΙ ΑΠΑΙΤΟΥΜΕΝΕΣ ΟΜΑΔΕΣ ΠΡΟΦΥΣΙΩΝ ΑΝΟΙΓΟΥΝ ΑΥΤΟΜΑΤΑ ΜΕ ΤΗ ΒΟΗΘΕΙΑ ΕΝΟΣ ΕΚΚΕΝΤΡΟΦΟΡΟΥ ΑΞΟΝΑ.</a:t>
            </a:r>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a:solidFill>
                  <a:schemeClr val="bg1"/>
                </a:solidFill>
                <a:latin typeface="Arial" pitchFamily="34" charset="0"/>
                <a:cs typeface="Arial" pitchFamily="34" charset="0"/>
              </a:rPr>
              <a:t>ΒΑΛΒΙΔΕΣ ΚΑΤΑΜΕΡΙΣΜΟΥ ΤΗΣ ΠΑΡΟΧΗΣ ΣΤΑ ΚΑΤΑ ΟΜΑΔΕΣ ΠΡΟΦΥΣΙΑ</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051720" y="3284984"/>
            <a:ext cx="5112568" cy="2952328"/>
          </a:xfrm>
          <a:prstGeom prst="rect">
            <a:avLst/>
          </a:prstGeom>
          <a:noFill/>
        </p:spPr>
      </p:pic>
      <p:sp>
        <p:nvSpPr>
          <p:cNvPr id="5" name="TextBox 4"/>
          <p:cNvSpPr txBox="1"/>
          <p:nvPr/>
        </p:nvSpPr>
        <p:spPr>
          <a:xfrm>
            <a:off x="4932040" y="2996952"/>
            <a:ext cx="2286203"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ΑΝΥΨΩΤΙΚΑ ΒΑΛΒΙΔΩΝ</a:t>
            </a:r>
          </a:p>
        </p:txBody>
      </p:sp>
      <p:sp>
        <p:nvSpPr>
          <p:cNvPr id="6" name="TextBox 5"/>
          <p:cNvSpPr txBox="1"/>
          <p:nvPr/>
        </p:nvSpPr>
        <p:spPr>
          <a:xfrm>
            <a:off x="2195736" y="2780928"/>
            <a:ext cx="2040751"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ΚΝΩΔΑΚΕΣ </a:t>
            </a:r>
          </a:p>
          <a:p>
            <a:r>
              <a:rPr lang="el-GR" sz="1400" b="1" dirty="0">
                <a:solidFill>
                  <a:srgbClr val="FF0000"/>
                </a:solidFill>
                <a:latin typeface="Arial" pitchFamily="34" charset="0"/>
                <a:cs typeface="Arial" pitchFamily="34" charset="0"/>
              </a:rPr>
              <a:t>ΕΛΕΓΧΟΥ ΒΑΛΒΙΔΩΝ</a:t>
            </a:r>
          </a:p>
        </p:txBody>
      </p:sp>
      <p:sp>
        <p:nvSpPr>
          <p:cNvPr id="7" name="TextBox 6"/>
          <p:cNvSpPr txBox="1"/>
          <p:nvPr/>
        </p:nvSpPr>
        <p:spPr>
          <a:xfrm>
            <a:off x="7092280" y="5229200"/>
            <a:ext cx="1858907"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ΒΑΛΒΙΔΕΣ </a:t>
            </a:r>
          </a:p>
          <a:p>
            <a:r>
              <a:rPr lang="el-GR" sz="1400" b="1" dirty="0">
                <a:solidFill>
                  <a:srgbClr val="FF0000"/>
                </a:solidFill>
                <a:latin typeface="Arial" pitchFamily="34" charset="0"/>
                <a:cs typeface="Arial" pitchFamily="34" charset="0"/>
              </a:rPr>
              <a:t>ΕΙΣΑΓΩΓΗΣ ΑΤΜΟΥ</a:t>
            </a:r>
          </a:p>
        </p:txBody>
      </p:sp>
      <p:cxnSp>
        <p:nvCxnSpPr>
          <p:cNvPr id="9" name="Straight Connector 8"/>
          <p:cNvCxnSpPr/>
          <p:nvPr/>
        </p:nvCxnSpPr>
        <p:spPr>
          <a:xfrm>
            <a:off x="6588224" y="55172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16216" y="5733256"/>
            <a:ext cx="648072"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36296" y="5877272"/>
            <a:ext cx="125367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ΑΚΡΟΦΥΣΙΑ</a:t>
            </a:r>
          </a:p>
        </p:txBody>
      </p:sp>
      <p:sp>
        <p:nvSpPr>
          <p:cNvPr id="15" name="TextBox 14"/>
          <p:cNvSpPr txBox="1"/>
          <p:nvPr/>
        </p:nvSpPr>
        <p:spPr>
          <a:xfrm>
            <a:off x="1259632" y="6165304"/>
            <a:ext cx="2347117"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ΕΛΑΙΟΚΙΝΗΤΗΡΑΣ </a:t>
            </a:r>
          </a:p>
          <a:p>
            <a:r>
              <a:rPr lang="el-GR" sz="1400" b="1" dirty="0">
                <a:solidFill>
                  <a:srgbClr val="FF0000"/>
                </a:solidFill>
                <a:latin typeface="Arial" pitchFamily="34" charset="0"/>
                <a:cs typeface="Arial" pitchFamily="34" charset="0"/>
              </a:rPr>
              <a:t>ΑΝΥΨΩΣΕΩΣ ΒΑΛΒΙΔΩΝ</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637374"/>
          </a:xfrm>
          <a:solidFill>
            <a:schemeClr val="bg1"/>
          </a:solidFill>
        </p:spPr>
        <p:txBody>
          <a:bodyPr wrap="square">
            <a:noAutofit/>
          </a:bodyPr>
          <a:lstStyle/>
          <a:p>
            <a:pPr algn="l"/>
            <a:r>
              <a:rPr lang="el-GR" sz="1800" b="1" dirty="0">
                <a:solidFill>
                  <a:schemeClr val="tx1"/>
                </a:solidFill>
                <a:latin typeface="Arial" pitchFamily="34" charset="0"/>
                <a:cs typeface="Arial" pitchFamily="34" charset="0"/>
              </a:rPr>
              <a:t>ΔΙΑΚΡΙΝΟΥΜΕ ΟΤΙ Ο ΕΚΚΕΝΤΡΟΦΟΡΟΣ ΑΞΟΝΑΣ ΠΕΡΙΣΤΡΕΦΕΤΑΙ ΣΤΗΝ ΟΡΘΗ ΘΕΣΗ ΜΕ ΤΗ ΒΟΗΘΕΙΑ ΟΔΟΝΤΩΤΗΣ ΡΑΒΔΟΥ (ΝΤΙΖΑΣ), ΠΟΥ ΤΗΝ ΚΙΝΕΙ ΕΝΑΣ ΕΛΑΙΟΚΙΝΗΤΗΡΑΣ. Ο ΕΛΑΙΟΚΙΝΗΤΗΡΑΣ ΑΥΤΟΣ ΠΑΛΙ ΕΛΕΓΧΕΤΑΙ ΚΑΤΑΛΛΗΛΑ ΑΠΟ ΤΟ ΡΥΘΜΙΣΤΗ ΣΤΡΟΦΩΝ. Η ΣΕΙΡΑ ΚΑΤΑ ΤΗΝ ΟΠΟΙΑ ΑΝΟΙΓΟΥΝ ΟΙ ΒΑΛΒΙΔΕΣ ΕΧΕΙ ΡΥΘΜΙΣΘΕΙ ΑΠΟ ΤΟΝ ΚΑΤΑΣΚΕΥΑΣΤΗ ΓΙΑ ΚΑΘΕ ΦΟΡΤΙΟ ΑΠΟ ΠΡΙΝ.</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1800" b="1" u="sng" dirty="0">
                <a:solidFill>
                  <a:schemeClr val="bg1"/>
                </a:solidFill>
                <a:latin typeface="Arial" pitchFamily="34" charset="0"/>
                <a:cs typeface="Arial" pitchFamily="34" charset="0"/>
              </a:rPr>
              <a:t>ΒΑΛΒΙΔΕΣ ΚΑΤΑΜΕΡΙΣΜΟΥ ΤΗΣ ΠΑΡΟΧΗΣ ΣΤΑ ΚΑΤΑ ΟΜΑΔΕΣ ΠΡΟΦΥΣΙΑ</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051720" y="3284984"/>
            <a:ext cx="5112568" cy="2952328"/>
          </a:xfrm>
          <a:prstGeom prst="rect">
            <a:avLst/>
          </a:prstGeom>
          <a:noFill/>
        </p:spPr>
      </p:pic>
      <p:sp>
        <p:nvSpPr>
          <p:cNvPr id="5" name="TextBox 4"/>
          <p:cNvSpPr txBox="1"/>
          <p:nvPr/>
        </p:nvSpPr>
        <p:spPr>
          <a:xfrm>
            <a:off x="4932040" y="2996952"/>
            <a:ext cx="2286203"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ΑΝΥΨΩΤΙΚΑ ΒΑΛΒΙΔΩΝ</a:t>
            </a:r>
          </a:p>
        </p:txBody>
      </p:sp>
      <p:sp>
        <p:nvSpPr>
          <p:cNvPr id="6" name="TextBox 5"/>
          <p:cNvSpPr txBox="1"/>
          <p:nvPr/>
        </p:nvSpPr>
        <p:spPr>
          <a:xfrm>
            <a:off x="2195736" y="2780928"/>
            <a:ext cx="2040751"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ΚΝΩΔΑΚΕΣ </a:t>
            </a:r>
          </a:p>
          <a:p>
            <a:r>
              <a:rPr lang="el-GR" sz="1400" b="1" dirty="0">
                <a:solidFill>
                  <a:srgbClr val="FF0000"/>
                </a:solidFill>
                <a:latin typeface="Arial" pitchFamily="34" charset="0"/>
                <a:cs typeface="Arial" pitchFamily="34" charset="0"/>
              </a:rPr>
              <a:t>ΕΛΕΓΧΟΥ ΒΑΛΒΙΔΩΝ</a:t>
            </a:r>
          </a:p>
        </p:txBody>
      </p:sp>
      <p:sp>
        <p:nvSpPr>
          <p:cNvPr id="7" name="TextBox 6"/>
          <p:cNvSpPr txBox="1"/>
          <p:nvPr/>
        </p:nvSpPr>
        <p:spPr>
          <a:xfrm>
            <a:off x="7092280" y="5229200"/>
            <a:ext cx="1858907"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ΒΑΛΒΙΔΕΣ </a:t>
            </a:r>
          </a:p>
          <a:p>
            <a:r>
              <a:rPr lang="el-GR" sz="1400" b="1" dirty="0">
                <a:solidFill>
                  <a:srgbClr val="FF0000"/>
                </a:solidFill>
                <a:latin typeface="Arial" pitchFamily="34" charset="0"/>
                <a:cs typeface="Arial" pitchFamily="34" charset="0"/>
              </a:rPr>
              <a:t>ΕΙΣΑΓΩΓΗΣ ΑΤΜΟΥ</a:t>
            </a:r>
          </a:p>
        </p:txBody>
      </p:sp>
      <p:cxnSp>
        <p:nvCxnSpPr>
          <p:cNvPr id="9" name="Straight Connector 8"/>
          <p:cNvCxnSpPr/>
          <p:nvPr/>
        </p:nvCxnSpPr>
        <p:spPr>
          <a:xfrm>
            <a:off x="6588224" y="5517232"/>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16216" y="5733256"/>
            <a:ext cx="648072" cy="288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236296" y="5877272"/>
            <a:ext cx="1253677" cy="307777"/>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ΑΚΡΟΦΥΣΙΑ</a:t>
            </a:r>
          </a:p>
        </p:txBody>
      </p:sp>
      <p:sp>
        <p:nvSpPr>
          <p:cNvPr id="15" name="TextBox 14"/>
          <p:cNvSpPr txBox="1"/>
          <p:nvPr/>
        </p:nvSpPr>
        <p:spPr>
          <a:xfrm>
            <a:off x="1259632" y="6165304"/>
            <a:ext cx="2347117"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ΕΛΑΙΟΚΙΝΗΤΗΡΑΣ </a:t>
            </a:r>
          </a:p>
          <a:p>
            <a:r>
              <a:rPr lang="el-GR" sz="1400" b="1" dirty="0">
                <a:solidFill>
                  <a:srgbClr val="FF0000"/>
                </a:solidFill>
                <a:latin typeface="Arial" pitchFamily="34" charset="0"/>
                <a:cs typeface="Arial" pitchFamily="34" charset="0"/>
              </a:rPr>
              <a:t>ΑΝΥΨΩΣΕΩΣ ΒΑΛΒΙΔΩΝ</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800" b="1" dirty="0">
                <a:solidFill>
                  <a:schemeClr val="tx1"/>
                </a:solidFill>
                <a:latin typeface="Arial" pitchFamily="34" charset="0"/>
                <a:cs typeface="Arial" pitchFamily="34" charset="0"/>
              </a:rPr>
              <a:t>Η ΣΥΝΟΛΙΚΗ ΔΙΑΤΟΜΗ ΤΩΝ ΑΚΡΟΦΥΣΙΩΝ ΤΗΣ ΠΡΩΤΗΣ ΒΑΘΜΙΔΑΣ ΚΑΘΟΡΙΖΕΙ ΤΗ ΜΕΓΙΣΤΗ ΤΙΜΗ ΤΗΣ ΠΑΡΟΧΗΣ ΑΤΜΟΥ ΟΤΑΝ Ο ΑΤΜΟΦΡΑΚΤΗΣ ΕΙΝΑΙ ΤΕΛΕΙΩΣ ΑΝΟΙΚΤΟΣ. ΓΙΑ ΝΑ ΑΥΞΗΘΕΙ ΑΥΤΗ Η ΠΑΡΟΧΗ ΠΡΟΒΛΕΠΟΝΤΑΙ ΣΤΟΥΣ ΣΥΓΧΡΟΝΟΥΣ ΣΤΡΟΒΙΛΟΥΣ ΒΑΛΒΙΔΕΣ, ΜΕ ΤΙΣ ΟΠΟΙΕΣ ΠΑΡΑΚΑΜΠΤΕΤΑΙ Η ΠΡΩΤΗ ΒΑΘΜΙΔΑ ΚΑΙ Ο ΑΤΜΟΣ ΟΔΗΓΕΙΤΑΙ ΑΠΕΥΘΕΙΑΣ ΣΕ ΕΠΟΜΕΝΗ ΒΑΘΜΙΔΑ ΜΕ ΜΕΓΑΛΥΤΕΡΗ ΣΥΝΟΛΙΚΗ ΔΙΑΤΟΜΗ ΤΩΝ ΠΡΟΦΥΣΙΩΝ. ΕΤΣΙ ΑΠΟ ΤΟ ΣΤΡΟΒΙΛΟ ΘΑ ΔΙΕΛΘΕΙ ΜΕΓΑΛΥΤΕΡΗ ΠΟΣΟΤΗΤΑ ΑΤΜΟΥ ΚΑΙ ΘΑ ΑΠΟΔΩΣΕΙ ΑΥΤΟΣ ΜΕΓΑΛΥΤΕΡΗ ΙΠΠΟΔΥΝΑΜΗ.</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rgbClr val="FFFF00"/>
                </a:solidFill>
                <a:latin typeface="Arial" pitchFamily="34" charset="0"/>
                <a:cs typeface="Arial" pitchFamily="34" charset="0"/>
              </a:rPr>
              <a:t>ΒΑΛΒΙΔΕΣ ΒΡΑΧΥΚΥΚΛΩΣΕΩΣ (</a:t>
            </a:r>
            <a:r>
              <a:rPr lang="en-US" sz="2400" b="1" u="sng" dirty="0">
                <a:solidFill>
                  <a:srgbClr val="FFFF00"/>
                </a:solidFill>
                <a:latin typeface="Arial" pitchFamily="34" charset="0"/>
                <a:cs typeface="Arial" pitchFamily="34" charset="0"/>
              </a:rPr>
              <a:t>BY-PASS</a:t>
            </a:r>
            <a:r>
              <a:rPr lang="el-GR" sz="2400" b="1" u="sng" dirty="0">
                <a:solidFill>
                  <a:srgbClr val="FFFF00"/>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a:solidFill>
                  <a:schemeClr val="tx1"/>
                </a:solidFill>
                <a:latin typeface="Arial" pitchFamily="34" charset="0"/>
                <a:cs typeface="Arial" pitchFamily="34" charset="0"/>
              </a:rPr>
              <a:t>ΣΤΟ ΣΧΗΜΑ ΠΑΡΙΣΤΑΝΕΤΑΙ Η ΔΙΑΤΑΞΗ ΒΑΛΒΙΔΑΣ ΒΡΑΧΥΚΥΚΛΩΣΕΩΣ ΤΩΝ 3 ΠΡΩΤΩΝ ΒΑΘΜΙΔΩΝ ΚΑΙ ΠΑΡΟΧΗΣ ΑΤΜΟΥ ΣΤΗΝ 4Η ΒΑΘΜΙΔΑ, ΟΠΟΥ Η ΕΠΙΦΑΝΕΙΑ ΤΩΝ ΠΡΟΦΥΣΙΩΝ ΕΙΝΑΙ ΑΙΣΘΗΤΑ ΜΕΓΑΛΥΤΕΡΗ ΑΠΟ ΑΥΤΗ ΤΗΣ ΠΡΩΤΗΣ ΒΑΘΜΙΔΑΣ. ΕΤΣΙ ΜΕΓΑΛΥΤΕΡΗ ΠΟΣΟΤΗΤΑ ΑΤΜΟΥ ΔΙΕΡΧΕΤΑΙ ΑΠΟ ΤΗΝ 4Η ΚΑΙ ΤΙΣ ΕΠΟΜΕΝΕΣ ΒΑΘΜΙΔΕΣ ΣΥΓΚΡΙΤΙΚΑ ΜΕ ΑΥΤΗΝ ΠΟΥ ΔΙΕΡΧΕΤΑΙ ΚΑΤΑ ΤΗ ΣΥΝΗΘΙΣΜΕΝΗ ΠΛΗΡΗ ΙΠΠΟΔΥΝΑΜΗ ΜΕ ΤΗ ΒΑΛΒΙΔΑ ΒΡΑΧΥΚΥΚΛΩΣΕΩΣ ΚΛΕΙΣΤΗ. ΑΡΑ Ο ΣΤΡΟΒΙΛΟΣ ΑΠΟΔΙΔΕΙ ΜΕΓΑΛΥΤΕΡΗ ΙΣΧΥ.</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ΒΑΛΒΙΔΕΣ ΒΡΑΧΥΚΥΚΛΩΣΕΩΣ (</a:t>
            </a:r>
            <a:r>
              <a:rPr lang="en-US" sz="2400" b="1" u="sng" dirty="0">
                <a:solidFill>
                  <a:schemeClr val="bg1"/>
                </a:solidFill>
                <a:latin typeface="Arial" pitchFamily="34" charset="0"/>
                <a:cs typeface="Arial" pitchFamily="34" charset="0"/>
              </a:rPr>
              <a:t>BY-PASS</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ΒΑΛΒΙΔΑ </a:t>
            </a:r>
          </a:p>
          <a:p>
            <a:r>
              <a:rPr lang="el-GR" sz="1400" b="1" dirty="0">
                <a:solidFill>
                  <a:srgbClr val="FF0000"/>
                </a:solidFill>
                <a:latin typeface="Arial" pitchFamily="34" charset="0"/>
                <a:cs typeface="Arial" pitchFamily="34" charset="0"/>
              </a:rPr>
              <a:t>ΒΡΑΧΥΚΥΚΛΩΣΕΩΣ</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2800" b="1" dirty="0">
                <a:solidFill>
                  <a:schemeClr val="tx1"/>
                </a:solidFill>
                <a:latin typeface="Arial" pitchFamily="34" charset="0"/>
                <a:cs typeface="Arial" pitchFamily="34" charset="0"/>
              </a:rPr>
              <a:t>Η ΜΕΘΟΔΟΣ ΕΦΑΡΜΟΖΕΤΑΙ ΑΔΙΑΦΟΡΩΣ ΣΕ ΣΤΡΟΒΙΛΟΥΣ ΔΡΑΣΕΩΣ, ΑΝΤΙΔΡΑΣΕΩΣ η ΜΙΚΤΟΥΣ.</a:t>
            </a:r>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ΒΑΛΒΙΔΕΣ ΒΡΑΧΥΚΥΚΛΩΣΕΩΣ (</a:t>
            </a:r>
            <a:r>
              <a:rPr lang="en-US" sz="2400" b="1" u="sng" dirty="0">
                <a:solidFill>
                  <a:schemeClr val="bg1"/>
                </a:solidFill>
                <a:latin typeface="Arial" pitchFamily="34" charset="0"/>
                <a:cs typeface="Arial" pitchFamily="34" charset="0"/>
              </a:rPr>
              <a:t>BY-PASS</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ΒΑΛΒΙΔΑ </a:t>
            </a:r>
          </a:p>
          <a:p>
            <a:r>
              <a:rPr lang="el-GR" sz="1400" b="1" dirty="0">
                <a:solidFill>
                  <a:srgbClr val="FF0000"/>
                </a:solidFill>
                <a:latin typeface="Arial" pitchFamily="34" charset="0"/>
                <a:cs typeface="Arial" pitchFamily="34" charset="0"/>
              </a:rPr>
              <a:t>ΒΡΑΧΥΚΥΚΛΩΣΕΩΣ</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16000" contrast="27000"/>
          </a:blip>
          <a:stretch>
            <a:fillRect/>
          </a:stretch>
        </p:blipFill>
        <p:spPr bwMode="auto">
          <a:xfrm>
            <a:off x="1000100" y="1488809"/>
            <a:ext cx="7500989" cy="4523323"/>
          </a:xfrm>
          <a:prstGeom prst="rect">
            <a:avLst/>
          </a:prstGeom>
          <a:noFill/>
          <a:ln w="9525">
            <a:noFill/>
            <a:miter lim="800000"/>
            <a:headEnd/>
            <a:tailEnd/>
          </a:ln>
        </p:spPr>
      </p:pic>
      <p:sp>
        <p:nvSpPr>
          <p:cNvPr id="6" name="TextBox 5"/>
          <p:cNvSpPr txBox="1"/>
          <p:nvPr/>
        </p:nvSpPr>
        <p:spPr>
          <a:xfrm>
            <a:off x="2500298" y="5072074"/>
            <a:ext cx="4469750" cy="369332"/>
          </a:xfrm>
          <a:prstGeom prst="rect">
            <a:avLst/>
          </a:prstGeom>
          <a:noFill/>
        </p:spPr>
        <p:txBody>
          <a:bodyPr wrap="none" rtlCol="0">
            <a:spAutoFit/>
          </a:bodyPr>
          <a:lstStyle/>
          <a:p>
            <a:r>
              <a:rPr lang="el-GR" b="1" dirty="0">
                <a:latin typeface="Arial Black" pitchFamily="34" charset="0"/>
              </a:rPr>
              <a:t>ΠΤΕΡΥΓΩΣΗ ΣΤΡΟΒΙΛΟΥ </a:t>
            </a:r>
            <a:r>
              <a:rPr lang="en-US" b="1" dirty="0">
                <a:solidFill>
                  <a:srgbClr val="FF0000"/>
                </a:solidFill>
                <a:latin typeface="Arial Black" pitchFamily="34" charset="0"/>
              </a:rPr>
              <a:t>RATEAU</a:t>
            </a:r>
            <a:endParaRPr lang="el-GR" b="1" dirty="0">
              <a:solidFill>
                <a:srgbClr val="FF0000"/>
              </a:solidFill>
              <a:latin typeface="Arial Black" pitchFamily="34"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a:solidFill>
                  <a:schemeClr val="tx1"/>
                </a:solidFill>
                <a:latin typeface="Arial" pitchFamily="34" charset="0"/>
                <a:cs typeface="Arial" pitchFamily="34" charset="0"/>
              </a:rPr>
              <a:t>ΟΙ ΒΑΘΜΙΔΕΣ ΠΟΥ ΒΡΙΣΚΟΝΤΑΙ ΠΡΙΝ ΑΠΟ ΤΗ ΖΩΝΗ ΒΡΑΧΥΚΥΚΛΩΣΕΩΣ ΕΡΓΑΖΟΝΤΑΙ ΜΕ ΕΛΑΦΡΥ ΣΥΓΚΡΙΤΙΚΑ ΦΟΡΤΙΟ, ΩΣΤΕ ΝΑ ΑΠΟΦΕΥΓΕΤΑΙ Η ΕΠΙΚΙΝΔΥΝΗ ΥΠΕΡΘΕΡΜΑΝΣΗ ΛΟΓΩ ΑΝΕΜΙΣΜΟΥ ΤΟΥΣ ΣΕ ΣΤΑΣΙΜΟ ΑΤΜΟ ΑΝ ΑΥΤΕΣ ΠΑΡΕΜΕΝΑΝ ΑΕΡΓΕΣ. ΕΤΣΙ Ο ΣΤΡΟΒΙΛΟΣ ΔΙΝΕΙ ΜΕΓΑΛΥΤΕΡΗ ΙΠΠΟΔΥΝΑΜΗ, ΑΛΛΑ Ο ΣΥΝΟΛΙΚΟΣ ΒΑΘΜΟΣ ΑΠΟΔΟΣΕΩΣ ΤΟΥ ΕΙΝΑΙ ΑΝΤΙΣΤΟΙΧΑ ΜΙΚΡΟΤΕΡΟΣ ΑΠΟ ΑΥΤΟΝ ΤΗΣ ΚΑΝΟΝΙΚΗΣ ΛΕΙΤΟΥΡΓΙΑΣ ΤΟΥ ΜΕ ΠΛΗΡΗ ΙΠΠΟΔΥΝΑΜΗ.</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ΒΑΛΒΙΔΕΣ ΒΡΑΧΥΚΥΚΛΩΣΕΩΣ (</a:t>
            </a:r>
            <a:r>
              <a:rPr lang="en-US" sz="2400" b="1" u="sng" dirty="0">
                <a:solidFill>
                  <a:schemeClr val="bg1"/>
                </a:solidFill>
                <a:latin typeface="Arial" pitchFamily="34" charset="0"/>
                <a:cs typeface="Arial" pitchFamily="34" charset="0"/>
              </a:rPr>
              <a:t>BY-PASS</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ΒΑΛΒΙΔΑ </a:t>
            </a:r>
          </a:p>
          <a:p>
            <a:r>
              <a:rPr lang="el-GR" sz="1400" b="1" dirty="0">
                <a:solidFill>
                  <a:srgbClr val="FF0000"/>
                </a:solidFill>
                <a:latin typeface="Arial" pitchFamily="34" charset="0"/>
                <a:cs typeface="Arial" pitchFamily="34" charset="0"/>
              </a:rPr>
              <a:t>ΒΡΑΧΥΚΥΚΛΩΣΕΩΣ</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357454"/>
          </a:xfrm>
          <a:solidFill>
            <a:schemeClr val="bg1"/>
          </a:solidFill>
        </p:spPr>
        <p:txBody>
          <a:bodyPr wrap="square">
            <a:noAutofit/>
          </a:bodyPr>
          <a:lstStyle/>
          <a:p>
            <a:pPr algn="l"/>
            <a:r>
              <a:rPr lang="el-GR" sz="1800" b="1" dirty="0">
                <a:solidFill>
                  <a:schemeClr val="tx1"/>
                </a:solidFill>
                <a:latin typeface="Arial" pitchFamily="34" charset="0"/>
                <a:cs typeface="Arial" pitchFamily="34" charset="0"/>
              </a:rPr>
              <a:t>ΑΛΛΟ ΜΕΙΟΝΕΚΤΗΜΑ ΤΗΣ ΜΕΘΟΔΟΥ ΒΡΑΧΥΚΥΚΛΩΣΕΩΣ ΕΙΝΑΙ ΟΤΙ ΤΟ ΚΕΛΥΦΟΣ ΚΑΙ ΟΙ ΠΤΕΡΥΓΩΣΕΙΣ ΤΟΥ ΣΤΡΟΒΙΛΟΥ ΕΚΤΙΘΕΝΤΑΙ ΣΕ ΑΙΣΘΗΤΑ ΥΨΗΛΕΣ ΠΙΕΣΕΙΣ ΚΑΙ ΘΕΡΜΟΚΡΑΣΙΕΣ. ΑΥΤΟ ΟΜΩΣ ΕΙΝΑΙ ΠΑΡΑΔΕΚΤΟ ΜΕ ΤΗΝ ΠΡΟΥΠΟΘΕΣΗ ΟΤΙ Η ΜΕΘΟΔΟΣ ΧΡΗΣΙΜΟΠΟΙΕΙΤΑΙ ΓΙΑ ΕΛΕΓΧΟΜΕΝΕΣ ΜΟΝΟ ΠΕΡΙΟΔΟΥΣ ΚΑΙ ΣΥΜΦΩΝΑ ΜΕ ΤΙΣ ΑΝΤΙΣΤΟΙΧΕΣ ΟΔΗΓΙΕΣ ΤΟΥ ΚΑΤΑΣΚΕΥΑΣΤΗ ΤΟΥ ΣΤΡΟΒΙΛΟΥ.</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r>
              <a:rPr lang="el-GR" sz="2400" b="1" u="sng" dirty="0">
                <a:solidFill>
                  <a:schemeClr val="bg1"/>
                </a:solidFill>
                <a:latin typeface="Arial" pitchFamily="34" charset="0"/>
                <a:cs typeface="Arial" pitchFamily="34" charset="0"/>
              </a:rPr>
              <a:t>ΒΑΛΒΙΔΕΣ ΒΡΑΧΥΚΥΚΛΩΣΕΩΣ (</a:t>
            </a:r>
            <a:r>
              <a:rPr lang="en-US" sz="2400" b="1" u="sng" dirty="0">
                <a:solidFill>
                  <a:schemeClr val="bg1"/>
                </a:solidFill>
                <a:latin typeface="Arial" pitchFamily="34" charset="0"/>
                <a:cs typeface="Arial" pitchFamily="34" charset="0"/>
              </a:rPr>
              <a:t>BY-PASS</a:t>
            </a:r>
            <a:r>
              <a:rPr lang="el-GR" sz="24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411760" y="3717032"/>
            <a:ext cx="4176464" cy="2808312"/>
          </a:xfrm>
          <a:prstGeom prst="rect">
            <a:avLst/>
          </a:prstGeom>
          <a:noFill/>
        </p:spPr>
      </p:pic>
      <p:sp>
        <p:nvSpPr>
          <p:cNvPr id="5" name="TextBox 4"/>
          <p:cNvSpPr txBox="1"/>
          <p:nvPr/>
        </p:nvSpPr>
        <p:spPr>
          <a:xfrm>
            <a:off x="3203848" y="3212976"/>
            <a:ext cx="1915396" cy="523220"/>
          </a:xfrm>
          <a:prstGeom prst="rect">
            <a:avLst/>
          </a:prstGeom>
          <a:noFill/>
        </p:spPr>
        <p:txBody>
          <a:bodyPr wrap="none" rtlCol="0">
            <a:spAutoFit/>
          </a:bodyPr>
          <a:lstStyle/>
          <a:p>
            <a:r>
              <a:rPr lang="el-GR" sz="1400" b="1" dirty="0">
                <a:solidFill>
                  <a:srgbClr val="FF0000"/>
                </a:solidFill>
                <a:latin typeface="Arial" pitchFamily="34" charset="0"/>
                <a:cs typeface="Arial" pitchFamily="34" charset="0"/>
              </a:rPr>
              <a:t>ΒΑΛΒΙΔΑ </a:t>
            </a:r>
          </a:p>
          <a:p>
            <a:r>
              <a:rPr lang="el-GR" sz="1400" b="1" dirty="0">
                <a:solidFill>
                  <a:srgbClr val="FF0000"/>
                </a:solidFill>
                <a:latin typeface="Arial" pitchFamily="34" charset="0"/>
                <a:cs typeface="Arial" pitchFamily="34" charset="0"/>
              </a:rPr>
              <a:t>ΒΡΑΧΥΚΥΚΛΩΣΕΩΣ</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endParaRPr lang="el-GR" b="1" dirty="0">
              <a:solidFill>
                <a:schemeClr val="tx1"/>
              </a:solidFill>
              <a:latin typeface="Arial" pitchFamily="34" charset="0"/>
              <a:cs typeface="Arial" pitchFamily="34" charset="0"/>
            </a:endParaRPr>
          </a:p>
          <a:p>
            <a:pPr algn="l"/>
            <a:r>
              <a:rPr lang="el-GR" b="1" dirty="0">
                <a:solidFill>
                  <a:schemeClr val="tx1"/>
                </a:solidFill>
                <a:latin typeface="Arial" pitchFamily="34" charset="0"/>
                <a:cs typeface="Arial" pitchFamily="34" charset="0"/>
              </a:rPr>
              <a:t>ΕΙΝΑΙ ΟΡΓΑΝΑ ΠΟΥ ΤΟΠΟΘΕΤΟΥΝΤΑΙ ΣΤΟ ΔΙΚΤΥΟ ΤΩΝ ΥΓΡΩΝ (ΕΠΙΣΤΡΟΦΕΣ) ΚΑΙ ΑΠΟΣΚΟΠΟΥΝ ΣΤΟ ΝΑ ΕΠΙΤΡΕΠΟΥΝ ΤΗ ΡΟΗ ΤΟΥ </a:t>
            </a:r>
            <a:r>
              <a:rPr lang="el-GR" b="1" u="sng" dirty="0">
                <a:solidFill>
                  <a:srgbClr val="FF0000"/>
                </a:solidFill>
                <a:latin typeface="Arial" pitchFamily="34" charset="0"/>
                <a:cs typeface="Arial" pitchFamily="34" charset="0"/>
              </a:rPr>
              <a:t>ΥΓΡΟΠΟΙΗΜΕΝΟΥ ΜΟΝΟ ΑΤΜΟΥ </a:t>
            </a:r>
            <a:r>
              <a:rPr lang="el-GR" b="1" dirty="0">
                <a:solidFill>
                  <a:schemeClr val="tx1"/>
                </a:solidFill>
                <a:latin typeface="Arial" pitchFamily="34" charset="0"/>
                <a:cs typeface="Arial" pitchFamily="34" charset="0"/>
              </a:rPr>
              <a:t>ΠΡΟΣ ΑΥΤΟ. </a:t>
            </a:r>
          </a:p>
          <a:p>
            <a:pPr algn="l"/>
            <a:r>
              <a:rPr lang="el-GR" b="1" dirty="0">
                <a:solidFill>
                  <a:schemeClr val="tx1"/>
                </a:solidFill>
                <a:latin typeface="Arial" pitchFamily="34" charset="0"/>
                <a:cs typeface="Arial" pitchFamily="34" charset="0"/>
              </a:rPr>
              <a:t>ΔΙΑΚΡΙΝΟΝΤΑΙ ΣΥΝΗΘΩΣ ΣΕ 2 ΤΥΠΟΥΣ: </a:t>
            </a:r>
            <a:r>
              <a:rPr lang="el-GR" b="1" u="sng" dirty="0">
                <a:solidFill>
                  <a:schemeClr val="tx1"/>
                </a:solidFill>
                <a:latin typeface="Arial" pitchFamily="34" charset="0"/>
                <a:cs typeface="Arial" pitchFamily="34" charset="0"/>
              </a:rPr>
              <a:t>ΥΔΡΑΥΛΙΚΗΣ</a:t>
            </a:r>
            <a:r>
              <a:rPr lang="el-GR" b="1" dirty="0">
                <a:solidFill>
                  <a:schemeClr val="tx1"/>
                </a:solidFill>
                <a:latin typeface="Arial" pitchFamily="34" charset="0"/>
                <a:cs typeface="Arial" pitchFamily="34" charset="0"/>
              </a:rPr>
              <a:t> ΛΕΙΤΟΥΡΓΙΑΣ ΚΑΙ </a:t>
            </a:r>
            <a:r>
              <a:rPr lang="el-GR" b="1" u="sng" dirty="0">
                <a:solidFill>
                  <a:schemeClr val="tx1"/>
                </a:solidFill>
                <a:latin typeface="Arial" pitchFamily="34" charset="0"/>
                <a:cs typeface="Arial" pitchFamily="34" charset="0"/>
              </a:rPr>
              <a:t>ΘΕΡΜΟΣΤΑΤΙΚΕΣ</a:t>
            </a:r>
            <a:r>
              <a:rPr lang="el-GR" b="1" dirty="0">
                <a:solidFill>
                  <a:schemeClr val="tx1"/>
                </a:solidFill>
                <a:latin typeface="Arial" pitchFamily="34" charset="0"/>
                <a:cs typeface="Arial" pitchFamily="34" charset="0"/>
              </a:rPr>
              <a:t>.</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rgbClr val="FFFF00"/>
                </a:solidFill>
                <a:latin typeface="Arial" pitchFamily="34" charset="0"/>
                <a:cs typeface="Arial" pitchFamily="34" charset="0"/>
              </a:rPr>
              <a:t>ΑΤΜΟΠΑΓΙΔΕΣ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800" b="1" dirty="0">
                <a:solidFill>
                  <a:schemeClr val="tx1"/>
                </a:solidFill>
                <a:latin typeface="Arial" pitchFamily="34" charset="0"/>
                <a:cs typeface="Arial" pitchFamily="34" charset="0"/>
              </a:rPr>
              <a:t>Η ΑΤΜΟΠΑΓΙΔΑ </a:t>
            </a:r>
            <a:r>
              <a:rPr lang="el-GR" sz="2800" b="1" u="sng" dirty="0">
                <a:solidFill>
                  <a:schemeClr val="tx1"/>
                </a:solidFill>
                <a:latin typeface="Arial" pitchFamily="34" charset="0"/>
                <a:cs typeface="Arial" pitchFamily="34" charset="0"/>
              </a:rPr>
              <a:t>ΜΗΧΑΝΙΚΗΣ η ΥΔΡΑΥΛΙΚΗΣ </a:t>
            </a:r>
            <a:r>
              <a:rPr lang="el-GR" sz="2800" b="1" dirty="0">
                <a:solidFill>
                  <a:schemeClr val="tx1"/>
                </a:solidFill>
                <a:latin typeface="Arial" pitchFamily="34" charset="0"/>
                <a:cs typeface="Arial" pitchFamily="34" charset="0"/>
              </a:rPr>
              <a:t>ΛΕΙΤΟΥΡΓΙΑΣ ΑΠΟΤΕΛΕΙΤΑΙ ΑΠΟ ΚΙΒΩΤΙΟ ΜΕ ΠΛΩΤΗΡΑ.</a:t>
            </a:r>
          </a:p>
          <a:p>
            <a:pPr algn="l"/>
            <a:r>
              <a:rPr lang="el-GR" sz="2800" b="1" dirty="0">
                <a:solidFill>
                  <a:schemeClr val="tx1"/>
                </a:solidFill>
                <a:latin typeface="Arial" pitchFamily="34" charset="0"/>
                <a:cs typeface="Arial" pitchFamily="34" charset="0"/>
              </a:rPr>
              <a:t>ΜΕΣΑ ΣΤΟ ΚΙΒΩΤΙΟ ΤΗΣ ΣΥΓΚΕΝΤΡΩΝΕΤΑΙ Ο ΥΓΡΟΠΟΙΗΜΕΝΟΣ ΑΤΜΟΣ ΚΑΙ, ΟΤΑΝ ΑΝΕΛΘΕΙ ΑΡΚΕΤΑ Η ΣΤΑΘΜΗ, Ο ΠΛΩΤΗΡΑΣ ΑΝΕΡΧΕΤΑΙ ΜΑΖΙ ΜΕ ΑΥΤΗ ΚΑΙ ΑΠΟ ΜΙΑ ΠΕΡΙΣΤΡΟΦΙΚΗ ΒΑΛΒΙΔΑ, ΜΕ ΤΗΝ ΟΠΟΙΑ ΣΥΝΔΕΕΤΑΙ, ΕΠΙΤΡΕΠΕΙ ΤΗΝ ΕΞΟΔΟ ΤΩΝ ΥΓΡΩΝ. ΟΤΑΝ Η ΣΤΑΘΜΗ ΚΑΤΕΛΘΕΙ, ΤΟΤΕ ΚΛΕΙΝΕΙ ΤΗ ΒΑΛΒΙΔΑ ΚΑΙ ΔΕΝ ΕΠΙΤΡΕΠΕΙ ΤΗΝ ΕΞΟΔΟ ΤΟΥ ΑΤΜΟΥ.</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ΑΤΜΟΠΑΓΙΔΕΣ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chemeClr val="tx1"/>
                </a:solidFill>
                <a:latin typeface="Arial" pitchFamily="34" charset="0"/>
                <a:cs typeface="Arial" pitchFamily="34" charset="0"/>
              </a:rPr>
              <a:t>Η </a:t>
            </a:r>
            <a:r>
              <a:rPr lang="el-GR" sz="2400" b="1" u="sng" dirty="0">
                <a:solidFill>
                  <a:schemeClr val="tx1"/>
                </a:solidFill>
                <a:latin typeface="Arial" pitchFamily="34" charset="0"/>
                <a:cs typeface="Arial" pitchFamily="34" charset="0"/>
              </a:rPr>
              <a:t>ΘΕΡΜΟΣΤΑΤΙΚΗ ΑΤΜΟΠΑΓΙΔΑ</a:t>
            </a:r>
            <a:r>
              <a:rPr lang="el-GR" sz="2400" b="1" dirty="0">
                <a:solidFill>
                  <a:schemeClr val="tx1"/>
                </a:solidFill>
                <a:latin typeface="Arial" pitchFamily="34" charset="0"/>
                <a:cs typeface="Arial" pitchFamily="34" charset="0"/>
              </a:rPr>
              <a:t>. </a:t>
            </a:r>
          </a:p>
          <a:p>
            <a:pPr algn="l"/>
            <a:r>
              <a:rPr lang="el-GR" sz="2400" b="1" dirty="0">
                <a:solidFill>
                  <a:schemeClr val="tx1"/>
                </a:solidFill>
                <a:latin typeface="Arial" pitchFamily="34" charset="0"/>
                <a:cs typeface="Arial" pitchFamily="34" charset="0"/>
              </a:rPr>
              <a:t>ΕΝΑ ΕΜΒΟΛΟ, ΠΟΥ ΦΕΡΕΙ ΤΗΝ ΚΕΦΑΛΗ ΤΗΣ ΒΑΛΒΙΔΑΣ, ΠΕΡΙΕΧΕΤΑΙ ΕΡΜΗΤΙΚΑ ΚΛΕΙΣΜΕΝΟ ΜΕΣΑ ΣΕ ΣΩΛΗΝΑ Ο ΟΠΟΙΟΣ ΓΕΜΙΖΕΤΑΙ ΜΕ ΒΑΡΥ ΟΡΥΚΤΟ ΛΑΔΙ.</a:t>
            </a:r>
          </a:p>
          <a:p>
            <a:pPr algn="l"/>
            <a:r>
              <a:rPr lang="el-GR" sz="2400" b="1" dirty="0">
                <a:solidFill>
                  <a:schemeClr val="tx1"/>
                </a:solidFill>
                <a:latin typeface="Arial" pitchFamily="34" charset="0"/>
                <a:cs typeface="Arial" pitchFamily="34" charset="0"/>
              </a:rPr>
              <a:t>ΤΟ ΕΝΑ ΑΚΡΟ ΤΟΥ ΕΛΙΚΟΕΙΔΟΥΣ ΚΥΜΑΤΟΕΙΔΟΥΣ ΣΩΛΗΝΑ ΣΥΝΔΕΕΤΑΙ ΜΕ ΤΟ ΣΩΛΗΝΑ ΠΟΥ ΠΕΡΙΕΧΕΙ ΤΟ ΛΑΔΙ ΚΑΙ ΤΟ ΔΕΞΙΟ ΜΕ ΤΟ ΕΜΒΟΛΟ.</a:t>
            </a:r>
          </a:p>
          <a:p>
            <a:pPr algn="l"/>
            <a:r>
              <a:rPr lang="el-GR" sz="2400" b="1" dirty="0">
                <a:solidFill>
                  <a:schemeClr val="tx1"/>
                </a:solidFill>
                <a:latin typeface="Arial" pitchFamily="34" charset="0"/>
                <a:cs typeface="Arial" pitchFamily="34" charset="0"/>
              </a:rPr>
              <a:t>ΟΤΑΝ ΕΙΣΕΡΧΕΤΑΙ ΑΤΜΟΣ ΣΤΗΝ ΑΤΜΟΠΑΓΙΔΑ, ΤΟ ΛΑΔΙ ΔΙΑΣΤΕΛΛΕΤΑΙ ΚΑΙ ΚΙΝΕΙ ΤΟ ΕΜΒΟΛΟ ΠΡΟΣ ΜΙΑ ΚΑΤΕΥΘΥΝΣΗ ΚΛΕΙΝΟΝΤΑΣ ΤΗ ΒΑΛΒΙΔΑ. Η ΔΙΑΔΡΟΜΗ ΤΟΥ ΜΙΚΡΟΥ ΕΜΒΟΛΟΥ ΡΥΘΜΙΖΕΤΑΙ ΜΕ ΡΥΘΜΙΣΤΙΚΟ ΚΟΧΛΙΑ ΠΙΣΩ ΑΠΟ ΤΟ ΣΩΛΗΝΑ. ΕΤΣΙ ΠΡΟΣΑΡΜΟΖΕΤΑΙ ΣΕ ΟΠΟΙΑΔΗΠΟΤΕ ΠΙΕΣΗ ΑΤΜΟΥ.</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ΑΤΜΟΠΑΓΙΔΕΣ</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300" b="1" dirty="0">
                <a:solidFill>
                  <a:schemeClr val="tx1"/>
                </a:solidFill>
                <a:latin typeface="Arial" pitchFamily="34" charset="0"/>
                <a:cs typeface="Arial" pitchFamily="34" charset="0"/>
              </a:rPr>
              <a:t>ΕΙΝΑΙ ΕΞΑΡΤΗΜΑΤΑ ΜΕ ΤΑ ΟΠΟΙΑ </a:t>
            </a:r>
            <a:r>
              <a:rPr lang="el-GR" sz="2300" b="1" u="sng" dirty="0">
                <a:solidFill>
                  <a:srgbClr val="FF0000"/>
                </a:solidFill>
                <a:latin typeface="Arial" pitchFamily="34" charset="0"/>
                <a:cs typeface="Arial" pitchFamily="34" charset="0"/>
              </a:rPr>
              <a:t>ΜΕΙΩΝΕΤΑΙ Η ΠΙΕΣΗ ΤΟΥ ΑΤΜΟΥ ΠΟΥ ΠΑΡΑΓΕΙ Ο ΛΕΒΗΤΑΣ</a:t>
            </a:r>
            <a:r>
              <a:rPr lang="el-GR" sz="2300" b="1" dirty="0">
                <a:solidFill>
                  <a:schemeClr val="tx1"/>
                </a:solidFill>
                <a:latin typeface="Arial" pitchFamily="34" charset="0"/>
                <a:cs typeface="Arial" pitchFamily="34" charset="0"/>
              </a:rPr>
              <a:t>, ΩΣΤΕ ΝΑ ΠΑΡΕΧΕΤΑΙ ΓΙΑ ΤΗ ΛΕΙΤΟΥΡΓΙΑ ΒΟΗΘΗΤΙΚΩΝ ΜΗΧΑΝΗΜΑΤΩΝ η ΚΑΙ ΓΙΑ ΑΛΛΕΣ ΒΟΗΘΗΤΙΚΕΣ ΧΡΗΣΕΙΣ, ΑΤΜΟΣ ΧΑΜΗΛΟΤΕΡΗΣ ΠΙΕΣΕΩΣ.</a:t>
            </a:r>
          </a:p>
          <a:p>
            <a:pPr algn="l"/>
            <a:r>
              <a:rPr lang="el-GR" sz="2300" b="1" dirty="0">
                <a:solidFill>
                  <a:schemeClr val="tx1"/>
                </a:solidFill>
                <a:latin typeface="Arial" pitchFamily="34" charset="0"/>
                <a:cs typeface="Arial" pitchFamily="34" charset="0"/>
              </a:rPr>
              <a:t>Η ΛΕΙΤΟΥΡΓΙΑ ΤΟΥΣ ΒΑΣΙΖΕΤΑΙ ΣΤΗ ΜΕΙΩΣΗ ΤΗΣ ΠΙΕΣΕΩΣ </a:t>
            </a:r>
            <a:r>
              <a:rPr lang="el-GR" sz="2300" b="1" dirty="0">
                <a:solidFill>
                  <a:srgbClr val="FF0000"/>
                </a:solidFill>
                <a:latin typeface="Arial" pitchFamily="34" charset="0"/>
                <a:cs typeface="Arial" pitchFamily="34" charset="0"/>
              </a:rPr>
              <a:t>ΜΕ ΣΤΡΑΓΓΑΛΙΣΜΟ</a:t>
            </a:r>
            <a:r>
              <a:rPr lang="el-GR" sz="2300" b="1" dirty="0">
                <a:solidFill>
                  <a:schemeClr val="tx1"/>
                </a:solidFill>
                <a:latin typeface="Arial" pitchFamily="34" charset="0"/>
                <a:cs typeface="Arial" pitchFamily="34" charset="0"/>
              </a:rPr>
              <a:t> ΤΟΥ ΑΤΜΟΥ ΜΕΣΩ ΒΑΛΒΙΔΑΣ ΜΕ ΑΥΤΟΜΑΤΑ ΡΥΘΜΙΖΟΜΕΝΟ ΑΝΟΙΓΜΑ, ΩΣΤΕ Ο ΕΞΕΡΧΟΜΕΝΟΣ ΑΤΜΟΣ ΝΑ ΕΧΕΙ ΤΗΝ ΕΠΙΘΥΜΗΤΗ ΠΙΕΣΗ. ΑΝ Ο ΑΤΜΟΣ, ΠΟΥ ΠΑΡΕΧΕΤΑΙ ΣΤΟΥΣ ΜΕΙΩΤΗΡΕΣ, ΕΧΕΙ ΠΙΕΣΗ ΙΣΗ Η ΜΙΚΡΟΤΕΡΗ ΑΠΟ ΟΣΗ ΡΥΘΜΙΖΕΙ Ο ΜΕΙΩΤΗΡΑΣ, ΤΟΤΕ ΑΥΤΟΣ ΠΑΡΑΜΕΝΕΙ ΑΝΟΙΚΤΟΣ ΕΠΙΤΡΕΠΟΝΤΑΣ ΤΗ ΔΙΕΛΕΥΣΗ ΤΟΥ ΑΤΜΟΥ. </a:t>
            </a: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rgbClr val="FFFF00"/>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chemeClr val="tx1"/>
                </a:solidFill>
                <a:latin typeface="Arial" pitchFamily="34" charset="0"/>
                <a:cs typeface="Arial" pitchFamily="34" charset="0"/>
              </a:rPr>
              <a:t>ΟΙ ΣΥΝΗΘΕΣΤΕΡΟΙ ΤΥΠΟΙ ΜΕΙΩΤΗΡΩΝ ΠΟΥ ΧΡΗΣΙΜΟΠΟΙΟΥΝΤΑΙ ΣΤΙΣ ΕΓΚΑΤΑΣΤΑΣΕΙΣ ΕΙΝΑΙ:</a:t>
            </a:r>
          </a:p>
          <a:p>
            <a:pPr algn="l"/>
            <a:endParaRPr lang="el-GR" sz="1800" b="1" dirty="0">
              <a:solidFill>
                <a:schemeClr val="tx1"/>
              </a:solidFill>
              <a:latin typeface="Arial" pitchFamily="34" charset="0"/>
              <a:cs typeface="Arial" pitchFamily="34" charset="0"/>
            </a:endParaRPr>
          </a:p>
          <a:p>
            <a:pPr algn="l"/>
            <a:r>
              <a:rPr lang="el-GR" b="1" dirty="0">
                <a:solidFill>
                  <a:srgbClr val="FF0000"/>
                </a:solidFill>
                <a:latin typeface="Arial" pitchFamily="34" charset="0"/>
                <a:cs typeface="Arial" pitchFamily="34" charset="0"/>
              </a:rPr>
              <a:t>α) </a:t>
            </a:r>
            <a:r>
              <a:rPr lang="el-GR" b="1" dirty="0">
                <a:solidFill>
                  <a:schemeClr val="tx1"/>
                </a:solidFill>
                <a:latin typeface="Arial" pitchFamily="34" charset="0"/>
                <a:cs typeface="Arial" pitchFamily="34" charset="0"/>
              </a:rPr>
              <a:t>ΜΕΙΩΤΗΡΑΣ ΜΕ ΒΑΛΒΙΔΑ ΔΙΠΛΗΣ ΕΔΡΑΣ.</a:t>
            </a:r>
          </a:p>
          <a:p>
            <a:pPr algn="l"/>
            <a:endParaRPr lang="el-GR" b="1" dirty="0">
              <a:solidFill>
                <a:schemeClr val="tx1"/>
              </a:solidFill>
              <a:latin typeface="Arial" pitchFamily="34" charset="0"/>
              <a:cs typeface="Arial" pitchFamily="34" charset="0"/>
            </a:endParaRPr>
          </a:p>
          <a:p>
            <a:pPr algn="l"/>
            <a:r>
              <a:rPr lang="el-GR" b="1" dirty="0">
                <a:solidFill>
                  <a:srgbClr val="FF0000"/>
                </a:solidFill>
                <a:latin typeface="Arial" pitchFamily="34" charset="0"/>
                <a:cs typeface="Arial" pitchFamily="34" charset="0"/>
              </a:rPr>
              <a:t>β) </a:t>
            </a:r>
            <a:r>
              <a:rPr lang="el-GR" b="1" dirty="0">
                <a:solidFill>
                  <a:schemeClr val="tx1"/>
                </a:solidFill>
                <a:latin typeface="Arial" pitchFamily="34" charset="0"/>
                <a:cs typeface="Arial" pitchFamily="34" charset="0"/>
              </a:rPr>
              <a:t>ΜΕΙΩΤΗΡΑΣ ΠΙΕΣΕΩΣ ΤΥΠΟΥ </a:t>
            </a:r>
            <a:r>
              <a:rPr lang="en-US" b="1" dirty="0">
                <a:solidFill>
                  <a:schemeClr val="tx1"/>
                </a:solidFill>
                <a:latin typeface="Arial" pitchFamily="34" charset="0"/>
                <a:cs typeface="Arial" pitchFamily="34" charset="0"/>
              </a:rPr>
              <a:t>Leslie</a:t>
            </a:r>
            <a:r>
              <a:rPr lang="el-GR" b="1" dirty="0">
                <a:solidFill>
                  <a:schemeClr val="tx1"/>
                </a:solidFill>
                <a:latin typeface="Arial" pitchFamily="34" charset="0"/>
                <a:cs typeface="Arial" pitchFamily="34" charset="0"/>
              </a:rPr>
              <a:t>.</a:t>
            </a:r>
          </a:p>
          <a:p>
            <a:pPr algn="l"/>
            <a:endParaRPr lang="el-GR" b="1" dirty="0">
              <a:solidFill>
                <a:schemeClr val="tx1"/>
              </a:solidFill>
              <a:latin typeface="Arial" pitchFamily="34" charset="0"/>
              <a:cs typeface="Arial" pitchFamily="34" charset="0"/>
            </a:endParaRPr>
          </a:p>
          <a:p>
            <a:pPr algn="l"/>
            <a:r>
              <a:rPr lang="el-GR" b="1" dirty="0">
                <a:solidFill>
                  <a:srgbClr val="FF0000"/>
                </a:solidFill>
                <a:latin typeface="Arial" pitchFamily="34" charset="0"/>
                <a:cs typeface="Arial" pitchFamily="34" charset="0"/>
              </a:rPr>
              <a:t>γ) </a:t>
            </a:r>
            <a:r>
              <a:rPr lang="el-GR" b="1" dirty="0">
                <a:solidFill>
                  <a:schemeClr val="tx1"/>
                </a:solidFill>
                <a:latin typeface="Arial" pitchFamily="34" charset="0"/>
                <a:cs typeface="Arial" pitchFamily="34" charset="0"/>
              </a:rPr>
              <a:t>ΜΕΙΩΤΗΡΕΣ ΜΕ ΑΕΡΙΟ ΥΠΟ ΠΙΕΣΗ.</a:t>
            </a: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α) </a:t>
            </a:r>
            <a:r>
              <a:rPr lang="el-GR" sz="2000" b="1" u="sng" dirty="0">
                <a:solidFill>
                  <a:schemeClr val="tx1"/>
                </a:solidFill>
                <a:latin typeface="Arial" pitchFamily="34" charset="0"/>
                <a:cs typeface="Arial" pitchFamily="34" charset="0"/>
              </a:rPr>
              <a:t>ΜΕΙΩΤΗΡΑΣ ΜΕ ΒΑΛΒΙΔΑ ΔΙΠΛΗΣ ΕΔΡΑΣ</a:t>
            </a:r>
          </a:p>
          <a:p>
            <a:pPr algn="l"/>
            <a:r>
              <a:rPr lang="el-GR" sz="1500" b="1" dirty="0">
                <a:solidFill>
                  <a:schemeClr val="tx1"/>
                </a:solidFill>
                <a:latin typeface="Arial" pitchFamily="34" charset="0"/>
                <a:cs typeface="Arial" pitchFamily="34" charset="0"/>
              </a:rPr>
              <a:t>ΤΟ ΒΑΚΤΡΟ ΤΗΣ ΒΑΛΒΙΔΑΣ ΣΥΝΔΕΕΤΑΙ ΜΕ ΜΙΑ ΔΙΣΚΟΕΙΔΗ ΜΕΜΒΡΑΝΗ ΑΠΟ ΛΑΣΤΙΧΟ Η ΧΑΛΚΟ Η ΚΑΙ ΤΑ ΔΥΟ.</a:t>
            </a:r>
          </a:p>
          <a:p>
            <a:pPr algn="l"/>
            <a:r>
              <a:rPr lang="el-GR" sz="1500" b="1" dirty="0">
                <a:solidFill>
                  <a:schemeClr val="tx1"/>
                </a:solidFill>
                <a:latin typeface="Arial" pitchFamily="34" charset="0"/>
                <a:cs typeface="Arial" pitchFamily="34" charset="0"/>
              </a:rPr>
              <a:t>Ο ΑΤΜΟΣ ΤΟΥ ΛΕΒΗΤΑ ΚΑΘΩΣ ΔΙΕΡΧΕΤΑΙ ΑΝΑΜΕΣΑ ΣΤΙΣ ΒΑΛΒΙΔΕΣ ΚΑΙ ΤΙΣ ΕΔΡΕΣ ΣΤΡΑΓΓΑΛΙΖΕΤΑΙ ΚΑΙ ΜΕΙΩΝΕΤΑΙ Η ΠΙΕΣΗ ΤΟΥ. ΜΕ ΤΗ ΜΕΙΩΜΕΝΗ ΠΙΕΣΗ ΕΙΣΕΡΧΕΤΑΙ ΣΤΟ ΘΑΛΑΜΟ ΤΗΣ ΕΞΟΔΟΥ.</a:t>
            </a:r>
          </a:p>
          <a:p>
            <a:pPr algn="l"/>
            <a:r>
              <a:rPr lang="el-GR" sz="1500" b="1" dirty="0">
                <a:solidFill>
                  <a:schemeClr val="tx1"/>
                </a:solidFill>
                <a:latin typeface="Arial" pitchFamily="34" charset="0"/>
                <a:cs typeface="Arial" pitchFamily="34" charset="0"/>
              </a:rPr>
              <a:t>Ο ΛΑΙΜΟΣ, ΠΟΥ ΠΕΡΙΒΑΛΛΕΙ ΤΟ ΒΑΚΤΡΟ, ΧΡΗΣΙΜΕΥΕΙ ΓΙΑ ΝΑ ΣΥΓΚΡΑΤΕΙ ΤΟ ΝΕΡΟ ΑΠΟ ΤΗ ΣΥΜΠΥΚΝΩΣΗ ΤΟΥ ΑΤΜΟΥ ΚΑΙ ΝΑ ΠΡΟΣΤΑΤΕΥΕΙ ΕΤΣΙ ΤΗ ΜΕΜΒΡΑΝΗ ΑΠΟ ΤΙΣ ΨΗΛΕΣ ΘΕΡΜΟΚΡΑΣΙΕΣ. ΤΟ ΝΕΡΟ ΑΥΤΟ ΔΕΧΕΤΑΙ ΤΗ ΜΕΙΩΜΕΝΗ ΠΙΕΣΗ ΤΟΥ ΑΤΜΟΥ ΚΑΙ ΤΕΙΝΕΙ ΝΑ ΚΛΕΙΣΕΙ ΤΗ ΒΑΛΒΙΔΑ, ΕΝΩ ΤΟ ΕΛΑΤΗΡΙΟ ΠΟΥ ΥΠΑΡΧΕΙ ΣΤΟ ΚΑΤΩ ΜΕΡΟΣ ΤΗΣ ΤΕΙΝΕΙ ΝΑ ΤΗΝ ΑΝΟΙΞΕΙ.</a:t>
            </a:r>
          </a:p>
          <a:p>
            <a:pPr algn="l"/>
            <a:r>
              <a:rPr lang="el-GR" sz="1500" b="1" dirty="0">
                <a:solidFill>
                  <a:schemeClr val="tx1"/>
                </a:solidFill>
                <a:latin typeface="Arial" pitchFamily="34" charset="0"/>
                <a:cs typeface="Arial" pitchFamily="34" charset="0"/>
              </a:rPr>
              <a:t>ΡΥΘΜΙΖΟΝΤΑΣ ΜΕ ΤΟ ΜΙΚΡΟ ΧΕΙΡΟΣΦΟΝΔΥΛΟ ΚΑΤΑΛΛΗΛΑ ΤΗΝ ΕΝΤΑΣΗ ΤΟΥ ΕΛΑΤΗΡΙΟΥ, ΕΠΙΤΥΓΧΑΝΟΜΕ ΤΗ ΘΕΣΗ ΙΣΟΡΡΟΠΙΑΣ ΜΕΤΑΞΥ ΒΑΛΒΙΔΑΣ ΚΑΙ ΜΕΜΒΡΑΝΗΣ, ΔΗΛΑΔΗ ΤΟ ΣΩΣΤΟ ΑΝΟΙΓΜΑ ΤΗΣ ΒΑΛΒΙΔΑΣ ΚΑΙ ΑΠ' ΑΥΤΟ ΤΗΝ ΤΙΜΗ ΤΗΣ ΜΕΙΩΜΕΝΗΣ ΠΙΕΣΕΩΣ ΤΟΥ ΑΤΜΟΥ.</a:t>
            </a:r>
          </a:p>
          <a:p>
            <a:pPr algn="l"/>
            <a:r>
              <a:rPr lang="el-GR" sz="1500" b="1" dirty="0">
                <a:solidFill>
                  <a:schemeClr val="tx1"/>
                </a:solidFill>
                <a:latin typeface="Arial" pitchFamily="34" charset="0"/>
                <a:cs typeface="Arial" pitchFamily="34" charset="0"/>
              </a:rPr>
              <a:t>ΑΝ ΚΑΤΑ ΤΗ ΛΕΙΤΟΥΡΓΙΑ Η ΠΙΕΣΗ ΤΟΥ ΕΞΕΡΧΟΜΕΝΟΥ ΑΤΜΟΥ ΑΥΞΗΘΕΙ, ΤΟΤΕ Η ΠΙΕΣΗ ΑΥΤΗ ΚΑΘΩΣ ΑΣΚΕΙΤΑΙ ΕΠΑΝΩ ΣΤΗ ΜΕΜΒΡΑΝΗ ΤΕΙΝΕΙ ΝΑ ΚΛΕΙΣΕΙ ΤΗ ΒΑΛΒΙΔΑ, ΩΣΠΟΥ ΝΑ ΕΠΙΤΕΥΧΘΕΙ ΙΣΟΡΡΟΠΙΑ ΠΡΟΣ ΤΗΝ ΕΝΤΑΣΗ ΤΟΥ ΕΛΑΤΗΡΙΟΥ, ΠΟΥ ΕΙΝΑΙ ΑΥΞΗΜΕΝΗ ΛΟΓΩ ΤΗΣ ΣΥΜΠΙΕΣΕΩΣ ΤΟΥ. ΕΤΣΙ Η ΒΑΛΒΙΔΑ ΘΑ ΙΣΟΡΡΟΠΗΣΕΙ ΣΕ ΝΕΑ ΘΕΣΗ, ΠΟΥ ΘΑ ΕΠΙΤΡΕΠΕΙ ΜΙΚΡΟΤΕΡΗ ΔΙΕΛΕΥΣΗ ΑΤΜΟΥ ΚΑΙ Η ΠΙΕΣΗ ΘΑ ΕΠΑΝΕΛΘΕΙ ΣΤΟ ΕΠΙΘΥΜΗΤΟ ΟΡΙΟ.</a:t>
            </a:r>
          </a:p>
          <a:p>
            <a:pPr algn="l"/>
            <a:r>
              <a:rPr lang="el-GR" sz="1500" b="1" dirty="0">
                <a:solidFill>
                  <a:schemeClr val="tx1"/>
                </a:solidFill>
                <a:latin typeface="Arial" pitchFamily="34" charset="0"/>
                <a:cs typeface="Arial" pitchFamily="34" charset="0"/>
              </a:rPr>
              <a:t>ΑΝ ΑΝΤΙΘΕΤΑ Η ΠΙΕΣΗ ΤΟΥ ΕΞΕΡΧΟΜΕΝΟΥ ΑΤΜΟΥ ΜΕΙΩΘΕΙ, ΥΠΕΡΙΣΧΥΕΙ Η ΕΝΤΑΣΗ ΤΟΥ ΕΛΑΤΗΡΙΟΥ, ΠΟΥ ΑΝΥΨΩΝΕΙ ΤΗ ΒΑΛΒΙΔΑ ΑΠΟΚΑΘΙΣΤΩΝΤΑΣ ΕΤΣΙ ΤΗΝ ΠΙΕΣΗ ΠΑΛΙ ΣΤΗΝ ΕΠΙΘΥΜΗΤΗ ΤΙΜΗ.</a:t>
            </a:r>
          </a:p>
          <a:p>
            <a:pPr algn="l"/>
            <a:endParaRPr lang="el-GR" sz="16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63688" y="1071546"/>
            <a:ext cx="5832648"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α) </a:t>
            </a:r>
            <a:r>
              <a:rPr lang="el-GR" sz="2000" b="1" u="sng" dirty="0">
                <a:solidFill>
                  <a:schemeClr val="tx1"/>
                </a:solidFill>
                <a:latin typeface="Arial" pitchFamily="34" charset="0"/>
                <a:cs typeface="Arial" pitchFamily="34" charset="0"/>
              </a:rPr>
              <a:t>ΜΕΙΩΤΗΡΑΣ ΜΕ ΒΑΛΒΙΔΑ ΔΙΠΛΗΣ ΕΔΡΑΣ</a:t>
            </a:r>
          </a:p>
          <a:p>
            <a:pPr algn="l"/>
            <a:endParaRPr lang="el-GR" sz="16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2.png"/>
          <p:cNvPicPr>
            <a:picLocks noChangeAspect="1" noChangeArrowheads="1"/>
          </p:cNvPicPr>
          <p:nvPr/>
        </p:nvPicPr>
        <p:blipFill>
          <a:blip r:embed="rId3" cstate="print"/>
          <a:srcRect/>
          <a:stretch>
            <a:fillRect/>
          </a:stretch>
        </p:blipFill>
        <p:spPr bwMode="auto">
          <a:xfrm>
            <a:off x="3491880" y="1484784"/>
            <a:ext cx="2381250" cy="5095875"/>
          </a:xfrm>
          <a:prstGeom prst="rect">
            <a:avLst/>
          </a:prstGeom>
          <a:noFill/>
        </p:spPr>
      </p:pic>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β) </a:t>
            </a:r>
            <a:r>
              <a:rPr lang="el-GR" sz="2000" b="1" u="sng" dirty="0">
                <a:solidFill>
                  <a:schemeClr val="tx1"/>
                </a:solidFill>
                <a:latin typeface="Arial" pitchFamily="34" charset="0"/>
                <a:cs typeface="Arial" pitchFamily="34" charset="0"/>
              </a:rPr>
              <a:t>ΜΕΙΩΤΗΡΑΣ ΠΙΕΣΕΩΣ ΤΥΠΟΥ </a:t>
            </a:r>
            <a:r>
              <a:rPr lang="en-US" sz="2000" b="1" u="sng" dirty="0">
                <a:solidFill>
                  <a:schemeClr val="tx1"/>
                </a:solidFill>
                <a:latin typeface="Arial" pitchFamily="34" charset="0"/>
                <a:cs typeface="Arial" pitchFamily="34" charset="0"/>
              </a:rPr>
              <a:t>Leslie</a:t>
            </a:r>
            <a:endParaRPr lang="el-GR" sz="2000" b="1" u="sng" dirty="0">
              <a:solidFill>
                <a:schemeClr val="tx1"/>
              </a:solidFill>
              <a:latin typeface="Arial" pitchFamily="34" charset="0"/>
              <a:cs typeface="Arial" pitchFamily="34" charset="0"/>
            </a:endParaRPr>
          </a:p>
          <a:p>
            <a:pPr algn="l"/>
            <a:r>
              <a:rPr lang="el-GR" sz="1600" b="1" dirty="0">
                <a:solidFill>
                  <a:schemeClr val="tx1"/>
                </a:solidFill>
                <a:latin typeface="Arial" pitchFamily="34" charset="0"/>
                <a:cs typeface="Arial" pitchFamily="34" charset="0"/>
              </a:rPr>
              <a:t>ΣΤΟ ΜΕΙΩΤΗΡΑ ΑΥΤΟ</a:t>
            </a:r>
            <a:r>
              <a:rPr lang="en-US" sz="1600" b="1" dirty="0">
                <a:solidFill>
                  <a:schemeClr val="tx1"/>
                </a:solidFill>
                <a:latin typeface="Arial" pitchFamily="34" charset="0"/>
                <a:cs typeface="Arial" pitchFamily="34" charset="0"/>
              </a:rPr>
              <a:t>,</a:t>
            </a:r>
            <a:r>
              <a:rPr lang="el-GR" sz="1600" b="1" dirty="0">
                <a:solidFill>
                  <a:schemeClr val="tx1"/>
                </a:solidFill>
                <a:latin typeface="Arial" pitchFamily="34" charset="0"/>
                <a:cs typeface="Arial" pitchFamily="34" charset="0"/>
              </a:rPr>
              <a:t> Ο ΑΤΜΟΣ ΥΨΗΛΗΣ ΠΙΕΣΕΩΣ ΕΙΣΕΡΧΕΤΑΙ ΑΠΟ ΤΟ ΣΗΜΕΙΟ Α, ΔΙΕΡΧΕΤΑΙ ΑΠΟ ΤΗΝ ΚΥΡΙΑ ΒΑΛΒΙΔΑ ΚΑΙ ΕΞΕΡΧΕΤΑΙ ΜΕ ΜΕΙΩΜΕΝΗ ΠΙΕΣΗ ΑΠΟ ΤΟ Β.</a:t>
            </a:r>
          </a:p>
          <a:p>
            <a:pPr algn="l"/>
            <a:r>
              <a:rPr lang="el-GR" sz="1600" b="1" dirty="0">
                <a:solidFill>
                  <a:schemeClr val="tx1"/>
                </a:solidFill>
                <a:latin typeface="Arial" pitchFamily="34" charset="0"/>
                <a:cs typeface="Arial" pitchFamily="34" charset="0"/>
              </a:rPr>
              <a:t>Η ΜΕΙΩΜΕΝΗ ΠΙΕΣΗ ΑΤΜΟΥ ΕΠΕΝΕΡΓΕΙ ΣΤΗΝ ΚΑΤΩ ΟΨΗ ΤΟΥ ΔΙΑΦΡΑΓΜΑΤΟΣ. ΤΟ ΡΥΘΜΙΣΤΙΚΟ ΕΛΑΤΗΡΙΟ ΡΥΘΜΙΖΕΤΑΙ ΜΕ ΤΟ ΧΕΙΡΟΣΦΟΝΔΥΛΟ ΩΣΤΕ ΝΑ ΙΣΟΡΡΟΠΕΙ ΤΗΝ ΕΠΙΘΥΜΗΤΗ ΠΙΕΣΗ ΜΕΙΩΣΕΩΣ. ΑΝ ΑΥΤΗ ΠΕΣΕΙ, ΤΟ ΔΙΑΦΡΑΓΜΑ ΚΙΝΕΙΤΑΙ ΠΡΟΣ ΤΑ ΚΑΤΩ ΚΑΙ ΑΝΟΙΓΕΙ ΤΗΝ ΟΔΗΓΟ Η ΒΟΗΘΗΤΙΚΗ ΒΑΛΒΙΔΑ, ΠΟΥ ΕΠΙΤΡΕΠΕΙ ΣΤΟΝ ΑΤΜΟ ΥΨΗΛΗΣ ΠΙΕΣΕΩΣ ΝΑ ΩΘΗΣΕΙ ΤΟ ΕΜΒΟΛΟ ΠΡΟΣ ΤΑ ΚΑΤΩ. ΤΟ ΕΜΒΟΛΟ ΑΝΟΙΓΕΙ ΤΗΝ ΚΥΡΙΑ ΒΑΛΒΙΔΑ ΠΕΡΙΣΣΟΤΕΡΟ, ΩΣΤΕ ΝΑ ΑΥΞΗΘΕΙ Η ΠΙΕΣΗ ΕΞΟΔΟΥ ΤΟΥ ΑΤΜΟΥ ΑΠΟ ΤΟ ΜΕΙΩΤΗΡΑ.</a:t>
            </a:r>
          </a:p>
          <a:p>
            <a:pPr algn="l"/>
            <a:r>
              <a:rPr lang="el-GR" sz="1600" b="1" dirty="0">
                <a:solidFill>
                  <a:schemeClr val="tx1"/>
                </a:solidFill>
                <a:latin typeface="Arial" pitchFamily="34" charset="0"/>
                <a:cs typeface="Arial" pitchFamily="34" charset="0"/>
              </a:rPr>
              <a:t>ΤΟ ΑΝΤΙΘΕΤΟ ΘΑ ΣΥΜΒΕΙ ΑΝ Η ΠΙΕΣΗ ΕΞΟΔΟΥ ΑΝΕΛΘΕΙ ΠΑΝΩ ΑΠΟ ΤΗ ΡΥΘΜΙΣΜΕΝΗ ΑΠΟ ΤΗΝ ΕΝΤΑΣΗ ΤΟΥ ΡΥΘΜΙΣΤΙΚΟΥ ΕΛΑΤΗΡΙΟΥ. ΑΝ Η ΟΔΗΓΗΤΙΚΗ ΒΟΗΘΗΤΙΚΗ ΒΑΛΒΙΔΑ ΚΛΕΙΣΕΙ ΛΟΓΩ ΥΠΕΡΒΟΛΙΚΗΣ ΠΙΕΣΕΩΣ ΕΞΟΔΟΥ, Η ΕΝΤΑΣΗ ΤΟΥ ΕΛΑΤΗΡΙΟΥ ΤΗΣ ΚΥΡΙΑΣ ΒΑΛΒΙΔΑΣ ΚΑΙ Η ΔΙΑΦΟΡΑ ΠΙΕΣΕΩΣ ΑΠΟ ΤΙΣ ΔΥΟ ΠΛΕΥΡΕΣ ΤΟΥ ΕΜΒΟΛΟΥ ΑΝΑΓΚΑΖΟΥΝ ΤΟΝ ΑΤΜΟ ΝΑ ΔΙΑΡΡΕΥΣΕΙ ΑΠΟ ΤΟΝ ΑΝΩΤΕΡΟ ΘΑΛΑΜΟ ΤΟΥ ΚΥΛΙΝΔΡΟΥ ΓΥΡΩ ΣΤΟ ΕΜΒΟΛΟ ΚΑΙ ΝΑ ΕΠΙΤΡΕΨΕΙ ΕΤΣΙ ΣΤΗΝ ΚΥΡΙΑ ΒΑΛΒΙΔΑ ΝΑ ΚΛΕΙΣΕΙ ΤΕΛΕΙΩΣ.</a:t>
            </a:r>
          </a:p>
          <a:p>
            <a:pPr algn="l"/>
            <a:r>
              <a:rPr lang="el-GR" sz="1600" b="1" dirty="0">
                <a:solidFill>
                  <a:schemeClr val="tx1"/>
                </a:solidFill>
                <a:latin typeface="Arial" pitchFamily="34" charset="0"/>
                <a:cs typeface="Arial" pitchFamily="34" charset="0"/>
              </a:rPr>
              <a:t>Ο ΜΕΙΩΤΗΡΑΣ ΑΥΤΟΣ ΕΙΝΑΙ ΠΟΛΥ ΕΥΑΙΣΘΗΤΟΣ ΚΑΙ ΠΡΕΠΕΙ ΝΑ ΡΥΘΜΙΖΕΤΑΙ ΠΡΟΟΔΕΥΤΙΚΑ ΚΑΙ ΟΧΙ ΜΕ ΑΠΟΤΟΜΟ ΧΕΙΡΙΣΜΟ ΤΟΥ ΧΕΙΡΟΣΦΟΝΔΥΛΟΥ ΡΥΘΜΙΣΕΩΣ.</a:t>
            </a: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7" name="Picture 6" descr="http://www.marineengineering.org.uk/stmturb/blade5.gif"/>
          <p:cNvPicPr/>
          <p:nvPr/>
        </p:nvPicPr>
        <p:blipFill>
          <a:blip r:embed="rId3" cstate="print"/>
          <a:srcRect/>
          <a:stretch>
            <a:fillRect/>
          </a:stretch>
        </p:blipFill>
        <p:spPr bwMode="auto">
          <a:xfrm>
            <a:off x="1043608" y="1949450"/>
            <a:ext cx="7056784" cy="4143846"/>
          </a:xfrm>
          <a:prstGeom prst="rect">
            <a:avLst/>
          </a:prstGeom>
          <a:noFill/>
          <a:ln w="9525">
            <a:noFill/>
            <a:miter lim="800000"/>
            <a:headEnd/>
            <a:tailEnd/>
          </a:ln>
        </p:spPr>
      </p:pic>
      <p:sp>
        <p:nvSpPr>
          <p:cNvPr id="694273" name="Rectangle 1"/>
          <p:cNvSpPr>
            <a:spLocks noChangeArrowheads="1"/>
          </p:cNvSpPr>
          <p:nvPr/>
        </p:nvSpPr>
        <p:spPr bwMode="auto">
          <a:xfrm>
            <a:off x="2555776" y="1340768"/>
            <a:ext cx="443903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a:ln>
                  <a:noFill/>
                </a:ln>
                <a:solidFill>
                  <a:srgbClr val="000000"/>
                </a:solidFill>
                <a:effectLst/>
                <a:latin typeface="Verdana" pitchFamily="34" charset="0"/>
                <a:ea typeface="Times New Roman" pitchFamily="18" charset="0"/>
                <a:cs typeface="Times New Roman" pitchFamily="18" charset="0"/>
              </a:rPr>
              <a:t>Pressure Compounding (Rateau)</a:t>
            </a:r>
            <a:endParaRPr kumimoji="0" lang="el-GR"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248472"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β) </a:t>
            </a:r>
            <a:r>
              <a:rPr lang="el-GR" sz="2000" b="1" u="sng" dirty="0">
                <a:solidFill>
                  <a:schemeClr val="tx1"/>
                </a:solidFill>
                <a:latin typeface="Arial" pitchFamily="34" charset="0"/>
                <a:cs typeface="Arial" pitchFamily="34" charset="0"/>
              </a:rPr>
              <a:t>ΜΕΙΩΤΗΡΑΣ ΠΙΕΣΕΩΣ ΤΥΠΟΥ </a:t>
            </a:r>
            <a:r>
              <a:rPr lang="en-US" sz="2000" b="1" u="sng" dirty="0">
                <a:solidFill>
                  <a:schemeClr val="tx1"/>
                </a:solidFill>
                <a:latin typeface="Arial" pitchFamily="34" charset="0"/>
                <a:cs typeface="Arial" pitchFamily="34" charset="0"/>
              </a:rPr>
              <a:t>Leslie</a:t>
            </a:r>
          </a:p>
          <a:p>
            <a:pPr algn="l"/>
            <a:r>
              <a:rPr lang="el-GR" sz="1600" b="1" dirty="0">
                <a:solidFill>
                  <a:schemeClr val="tx1"/>
                </a:solidFill>
                <a:latin typeface="Arial" pitchFamily="34" charset="0"/>
                <a:cs typeface="Arial" pitchFamily="34" charset="0"/>
              </a:rPr>
              <a:t>ΣΤΟ ΜΕΙΩΤΗΡΑ ΑΥΤΟ</a:t>
            </a:r>
            <a:r>
              <a:rPr lang="en-US" sz="1600" b="1" dirty="0">
                <a:solidFill>
                  <a:schemeClr val="tx1"/>
                </a:solidFill>
                <a:latin typeface="Arial" pitchFamily="34" charset="0"/>
                <a:cs typeface="Arial" pitchFamily="34" charset="0"/>
              </a:rPr>
              <a:t>,</a:t>
            </a:r>
            <a:r>
              <a:rPr lang="el-GR" sz="1600" b="1" dirty="0">
                <a:solidFill>
                  <a:schemeClr val="tx1"/>
                </a:solidFill>
                <a:latin typeface="Arial" pitchFamily="34" charset="0"/>
                <a:cs typeface="Arial" pitchFamily="34" charset="0"/>
              </a:rPr>
              <a:t> Ο ΑΤΜΟΣ ΥΨΗΛΗΣ ΠΙΕΣΕΩΣ ΕΙΣΕΡΧΕΤΑΙ ΑΠΟ ΤΟ ΣΗΜΕΙΟ Α, ΔΙΕΡΧΕΤΑΙ ΑΠΟ ΤΗΝ ΚΥΡΙΑ ΒΑΛΒΙΔΑ ΚΑΙ ΕΞΕΡΧΕΤΑΙ ΜΕ ΜΕΙΩΜΕΝΗ ΠΙΕΣΗ ΑΠΟ ΤΟ Β.</a:t>
            </a:r>
          </a:p>
          <a:p>
            <a:pPr algn="l"/>
            <a:r>
              <a:rPr lang="el-GR" sz="1600" b="1" dirty="0">
                <a:solidFill>
                  <a:schemeClr val="tx1"/>
                </a:solidFill>
                <a:latin typeface="Arial" pitchFamily="34" charset="0"/>
                <a:cs typeface="Arial" pitchFamily="34" charset="0"/>
              </a:rPr>
              <a:t>Η ΜΕΙΩΜΕΝΗ ΠΙΕΣΗ ΑΤΜΟΥ ΕΠΕΝΕΡΓΕΙ ΣΤΗΝ ΚΑΤΩ ΟΨΗ ΤΟΥ ΔΙΑΦΡΑΓΜΑΤΟΣ. ΤΟ ΡΥΘΜΙΣΤΙΚΟ ΕΛΑΤΗΡΙΟ ΡΥΘΜΙΖΕΤΑΙ ΜΕ ΤΟ ΧΕΙΡΟΣΦΟΝΔΥΛΟ ΩΣΤΕ ΝΑ ΙΣΟΡΡΟΠΕΙ ΤΗΝ ΕΠΙΘΥΜΗΤΗ ΠΙΕΣΗ ΜΕΙΩΣΕΩΣ. ΑΝ ΑΥΤΗ ΠΕΣΕΙ, ΤΟ ΔΙΑΦΡΑΓΜΑ ΚΙΝΕΙΤΑΙ ΠΡΟΣ ΤΑ ΚΑΤΩ ΚΑΙ ΑΝΟΙΓΕΙ ΤΗΝ ΟΔΗΓΟ Η ΒΟΗΘΗΤΙΚΗ ΒΑΛΒΙΔΑ, ΠΟΥ ΕΠΙΤΡΕΠΕΙ ΣΤΟΝ ΑΤΜΟ ΥΨΗΛΗΣ ΠΙΕΣΕΩΣ ΝΑ ΩΘΗΣΕΙ ΤΟ ΕΜΒΟΛΟ ΠΡΟΣ ΤΑ ΚΑΤΩ. ΤΟ ΕΜΒΟΛΟ ΑΝΟΙΓΕΙ ΤΗΝ ΚΥΡΙΑ ΒΑΛΒΙΔΑ ΠΕΡΙΣΣΟΤΕΡΟ, ΩΣΤΕ ΝΑ ΑΥΞΗΘΕΙ Η ΠΙΕΣΗ ΕΞΟΔΟΥ ΤΟΥ ΑΤΜΟΥ ΑΠΟ ΤΟ ΜΕΙΩΤΗΡΑ.</a:t>
            </a:r>
          </a:p>
          <a:p>
            <a:endParaRPr lang="el-GR" sz="2000" b="1" u="sng"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499992" y="1556792"/>
            <a:ext cx="4392489" cy="5040560"/>
          </a:xfrm>
          <a:prstGeom prst="rect">
            <a:avLst/>
          </a:prstGeom>
          <a:noFill/>
        </p:spPr>
      </p:pic>
      <p:sp>
        <p:nvSpPr>
          <p:cNvPr id="5" name="TextBox 4"/>
          <p:cNvSpPr txBox="1"/>
          <p:nvPr/>
        </p:nvSpPr>
        <p:spPr>
          <a:xfrm>
            <a:off x="8834300" y="4725144"/>
            <a:ext cx="314510" cy="369332"/>
          </a:xfrm>
          <a:prstGeom prst="rect">
            <a:avLst/>
          </a:prstGeom>
          <a:solidFill>
            <a:srgbClr val="FFFF00"/>
          </a:solidFill>
        </p:spPr>
        <p:txBody>
          <a:bodyPr wrap="none" rtlCol="0">
            <a:spAutoFit/>
          </a:bodyPr>
          <a:lstStyle/>
          <a:p>
            <a:r>
              <a:rPr lang="en-US" b="1" dirty="0"/>
              <a:t>B</a:t>
            </a:r>
            <a:endParaRPr lang="el-GR" b="1" dirty="0"/>
          </a:p>
        </p:txBody>
      </p:sp>
      <p:sp>
        <p:nvSpPr>
          <p:cNvPr id="6" name="TextBox 5"/>
          <p:cNvSpPr txBox="1"/>
          <p:nvPr/>
        </p:nvSpPr>
        <p:spPr>
          <a:xfrm>
            <a:off x="4355976" y="4797152"/>
            <a:ext cx="324128" cy="369332"/>
          </a:xfrm>
          <a:prstGeom prst="rect">
            <a:avLst/>
          </a:prstGeom>
          <a:solidFill>
            <a:srgbClr val="FFFF00"/>
          </a:solidFill>
        </p:spPr>
        <p:txBody>
          <a:bodyPr wrap="none" rtlCol="0">
            <a:spAutoFit/>
          </a:bodyPr>
          <a:lstStyle/>
          <a:p>
            <a:r>
              <a:rPr lang="en-US" b="1" dirty="0"/>
              <a:t>A</a:t>
            </a:r>
            <a:endParaRPr lang="el-GR" b="1" dirty="0"/>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248472"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β) </a:t>
            </a:r>
            <a:r>
              <a:rPr lang="el-GR" sz="2000" b="1" u="sng" dirty="0">
                <a:solidFill>
                  <a:schemeClr val="tx1"/>
                </a:solidFill>
                <a:latin typeface="Arial" pitchFamily="34" charset="0"/>
                <a:cs typeface="Arial" pitchFamily="34" charset="0"/>
              </a:rPr>
              <a:t>ΜΕΙΩΤΗΡΑΣ ΠΙΕΣΕΩΣ ΤΥΠΟΥ </a:t>
            </a:r>
            <a:r>
              <a:rPr lang="en-US" sz="2000" b="1" u="sng" dirty="0">
                <a:solidFill>
                  <a:schemeClr val="tx1"/>
                </a:solidFill>
                <a:latin typeface="Arial" pitchFamily="34" charset="0"/>
                <a:cs typeface="Arial" pitchFamily="34" charset="0"/>
              </a:rPr>
              <a:t>Leslie</a:t>
            </a:r>
          </a:p>
          <a:p>
            <a:pPr algn="l"/>
            <a:r>
              <a:rPr lang="el-GR" sz="1600" b="1" dirty="0">
                <a:solidFill>
                  <a:schemeClr val="tx1"/>
                </a:solidFill>
                <a:latin typeface="Arial" pitchFamily="34" charset="0"/>
                <a:cs typeface="Arial" pitchFamily="34" charset="0"/>
              </a:rPr>
              <a:t>ΤΟ ΑΝΤΙΘΕΤΟ ΘΑ ΣΥΜΒΕΙ ΑΝ Η ΠΙΕΣΗ ΕΞΟΔΟΥ ΑΝΕΛΘΕΙ ΠΑΝΩ ΑΠΟ ΤΗ ΡΥΘΜΙΣΜΕΝΗ ΑΠΟ ΤΗΝ ΕΝΤΑΣΗ ΤΟΥ ΡΥΘΜΙΣΤΙΚΟΥ ΕΛΑΤΗΡΙΟΥ. ΑΝ Η ΟΔΗΓΗΤΙΚΗ ΒΟΗΘΗΤΙΚΗ ΒΑΛΒΙΔΑ ΚΛΕΙΣΕΙ ΛΟΓΩ ΥΠΕΡΒΟΛΙΚΗΣ ΠΙΕΣΕΩΣ ΕΞΟΔΟΥ, Η ΕΝΤΑΣΗ ΤΟΥ ΕΛΑΤΗΡΙΟΥ ΤΗΣ ΚΥΡΙΑΣ ΒΑΛΒΙΔΑΣ ΚΑΙ Η ΔΙΑΦΟΡΑ ΠΙΕΣΕΩΣ ΑΠΟ ΤΙΣ ΔΥΟ ΠΛΕΥΡΕΣ ΤΟΥ ΕΜΒΟΛΟΥ ΑΝΑΓΚΑΖΟΥΝ ΤΟΝ ΑΤΜΟ ΝΑ ΔΙΑΡΡΕΥΣΕΙ ΑΠΟ ΤΟΝ ΑΝΩΤΕΡΟ ΘΑΛΑΜΟ ΤΟΥ ΚΥΛΙΝΔΡΟΥ ΓΥΡΩ ΣΤΟ ΕΜΒΟΛΟ ΚΑΙ ΝΑ ΕΠΙΤΡΕΨΕΙ ΕΤΣΙ ΣΤΗΝ ΚΥΡΙΑ ΒΑΛΒΙΔΑ ΝΑ ΚΛΕΙΣΕΙ ΤΕΛΕΙΩΣ.</a:t>
            </a:r>
          </a:p>
          <a:p>
            <a:pPr algn="l"/>
            <a:r>
              <a:rPr lang="el-GR" sz="1600" b="1" dirty="0">
                <a:solidFill>
                  <a:schemeClr val="tx1"/>
                </a:solidFill>
                <a:latin typeface="Arial" pitchFamily="34" charset="0"/>
                <a:cs typeface="Arial" pitchFamily="34" charset="0"/>
              </a:rPr>
              <a:t>Ο ΜΕΙΩΤΗΡΑΣ ΑΥΤΟΣ ΕΙΝΑΙ ΠΟΛΥ ΕΥΑΙΣΘΗΤΟΣ ΚΑΙ ΠΡΕΠΕΙ ΝΑ ΡΥΘΜΙΖΕΤΑΙ ΠΡΟΟΔΕΥΤΙΚΑ ΚΑΙ ΟΧΙ ΜΕ ΑΠΟΤΟΜΟ ΧΕΙΡΙΣΜΟ ΤΟΥ ΧΕΙΡΟΣΦΟΝΔΥΛΟΥ ΡΥΘΜΙΣΕΩΣ.</a:t>
            </a:r>
          </a:p>
          <a:p>
            <a:endParaRPr lang="el-GR" sz="2000" b="1" u="sng"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srcRect/>
          <a:stretch>
            <a:fillRect/>
          </a:stretch>
        </p:blipFill>
        <p:spPr bwMode="auto">
          <a:xfrm>
            <a:off x="4499992" y="1556792"/>
            <a:ext cx="4392489" cy="5040560"/>
          </a:xfrm>
          <a:prstGeom prst="rect">
            <a:avLst/>
          </a:prstGeom>
          <a:noFill/>
        </p:spPr>
      </p:pic>
      <p:sp>
        <p:nvSpPr>
          <p:cNvPr id="5" name="TextBox 4"/>
          <p:cNvSpPr txBox="1"/>
          <p:nvPr/>
        </p:nvSpPr>
        <p:spPr>
          <a:xfrm>
            <a:off x="8834300" y="4725144"/>
            <a:ext cx="314510" cy="369332"/>
          </a:xfrm>
          <a:prstGeom prst="rect">
            <a:avLst/>
          </a:prstGeom>
          <a:solidFill>
            <a:srgbClr val="FFFF00"/>
          </a:solidFill>
        </p:spPr>
        <p:txBody>
          <a:bodyPr wrap="none" rtlCol="0">
            <a:spAutoFit/>
          </a:bodyPr>
          <a:lstStyle/>
          <a:p>
            <a:r>
              <a:rPr lang="en-US" b="1" dirty="0"/>
              <a:t>B</a:t>
            </a:r>
            <a:endParaRPr lang="el-GR" b="1" dirty="0"/>
          </a:p>
        </p:txBody>
      </p:sp>
      <p:sp>
        <p:nvSpPr>
          <p:cNvPr id="6" name="TextBox 5"/>
          <p:cNvSpPr txBox="1"/>
          <p:nvPr/>
        </p:nvSpPr>
        <p:spPr>
          <a:xfrm>
            <a:off x="4355976" y="4797152"/>
            <a:ext cx="324128" cy="369332"/>
          </a:xfrm>
          <a:prstGeom prst="rect">
            <a:avLst/>
          </a:prstGeom>
          <a:solidFill>
            <a:srgbClr val="FFFF00"/>
          </a:solidFill>
        </p:spPr>
        <p:txBody>
          <a:bodyPr wrap="none" rtlCol="0">
            <a:spAutoFit/>
          </a:bodyPr>
          <a:lstStyle/>
          <a:p>
            <a:r>
              <a:rPr lang="en-US" b="1" dirty="0"/>
              <a:t>A</a:t>
            </a:r>
            <a:endParaRPr lang="el-GR" b="1"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γ) </a:t>
            </a:r>
            <a:r>
              <a:rPr lang="el-GR" sz="2000" b="1" u="sng" dirty="0">
                <a:solidFill>
                  <a:schemeClr val="tx1"/>
                </a:solidFill>
                <a:latin typeface="Arial" pitchFamily="34" charset="0"/>
                <a:cs typeface="Arial" pitchFamily="34" charset="0"/>
              </a:rPr>
              <a:t>ΜΕΙΩΤΗΡΕΣ ΜΕ ΑΕΡΙΟ ΥΠΟ ΠΙΕΣΗ</a:t>
            </a:r>
          </a:p>
          <a:p>
            <a:pPr algn="l"/>
            <a:r>
              <a:rPr lang="el-GR" sz="1800" b="1" dirty="0">
                <a:solidFill>
                  <a:schemeClr val="tx1"/>
                </a:solidFill>
                <a:latin typeface="Arial" pitchFamily="34" charset="0"/>
                <a:cs typeface="Arial" pitchFamily="34" charset="0"/>
              </a:rPr>
              <a:t>ΟΙ ΜΕΙΩΤΗΡΕΣ ΑΥΤΟΙ ΧΡΗΣΙΜΟΠΟΙΟΥΝΤΑΙ ΣΕ ΑΤΜΟ ΥΨΗΛΗΣ ΘΕΡΜΟΚΡΑΣΙΑΣ, ΘΕΡΜΟ ΝΕΡΟ ΚΛΠ. Η ΕΠΙΘΥΜΗΤΗ ΠΙΕΣΗ ΜΕΙΩΣΕΩΣ ΡΥΘΜΙΖΕΤΑΙ ΓΕΜΙΖΟΝΤΑΣ ΕΝΑ</a:t>
            </a:r>
            <a:r>
              <a:rPr lang="el-GR" sz="1800" b="1" i="1" dirty="0">
                <a:solidFill>
                  <a:schemeClr val="tx1"/>
                </a:solidFill>
                <a:latin typeface="Arial" pitchFamily="34" charset="0"/>
                <a:cs typeface="Arial" pitchFamily="34" charset="0"/>
              </a:rPr>
              <a:t> ΘΑΛΑΜΟ</a:t>
            </a:r>
            <a:r>
              <a:rPr lang="el-GR" sz="1800" b="1" dirty="0">
                <a:solidFill>
                  <a:schemeClr val="tx1"/>
                </a:solidFill>
                <a:latin typeface="Arial" pitchFamily="34" charset="0"/>
                <a:cs typeface="Arial" pitchFamily="34" charset="0"/>
              </a:rPr>
              <a:t> ΜΕ ΠΕΠΙΕΣΜΕΝΟ ΑΕΡΑ.</a:t>
            </a:r>
          </a:p>
          <a:p>
            <a:pPr algn="l"/>
            <a:r>
              <a:rPr lang="el-GR" sz="1800" b="1" dirty="0">
                <a:solidFill>
                  <a:schemeClr val="tx1"/>
                </a:solidFill>
                <a:latin typeface="Arial" pitchFamily="34" charset="0"/>
                <a:cs typeface="Arial" pitchFamily="34" charset="0"/>
              </a:rPr>
              <a:t>Ο ΘΑΛΑΜΟΣ ΤΟΥ ΑΕΡΙΟΥ ΓΕΜΙΖΕΙ ΜΕ ΑΕΡΑ ΜΕΣΩ ΤΟΥ ΣΥΝΔΕΣΜΟΥ ΠΛΗΡΩΣΕΩΣ, ΤΟΥ ΟΠΟΙΟΥ Η ΠΙΕΣΗ ΕΙΝΑΙ ΙΣΗ ΜΕ ΤΗΝ ΕΠΙΘΥΜΗΤΗ ΠΙΕΣΗ ΤΗΣ ΜΕΙΩΣΕΩΣ. ΤΟ ΘΑΛΑΜΟ ΠΕΡΙΒΑΛΛΕΙ ΠΤΕΡΥΓΩΤΟΣ ΚΛΩΒΟΣ ΑΠΟ ΤΟΝ ΟΠΟΙΟ Η ΘΕΡΜΟΤΗΤΑ ΤΟΥ ΑΠΑΓΕΤΑΙ ΠΡΟΣ ΤΟ ΠΕΡΙΒΑΛΛΟΝ.</a:t>
            </a:r>
          </a:p>
          <a:p>
            <a:pPr algn="l"/>
            <a:r>
              <a:rPr lang="el-GR" sz="1800" b="1" dirty="0">
                <a:solidFill>
                  <a:schemeClr val="tx1"/>
                </a:solidFill>
                <a:latin typeface="Arial" pitchFamily="34" charset="0"/>
                <a:cs typeface="Arial" pitchFamily="34" charset="0"/>
              </a:rPr>
              <a:t>ΕΝΑ</a:t>
            </a:r>
            <a:r>
              <a:rPr lang="el-GR" sz="1800" b="1" i="1" dirty="0">
                <a:solidFill>
                  <a:schemeClr val="tx1"/>
                </a:solidFill>
                <a:latin typeface="Arial" pitchFamily="34" charset="0"/>
                <a:cs typeface="Arial" pitchFamily="34" charset="0"/>
              </a:rPr>
              <a:t> ΔΙΑΦΡΑΓΜΑ</a:t>
            </a:r>
            <a:r>
              <a:rPr lang="el-GR" sz="1800" b="1" dirty="0">
                <a:solidFill>
                  <a:schemeClr val="tx1"/>
                </a:solidFill>
                <a:latin typeface="Arial" pitchFamily="34" charset="0"/>
                <a:cs typeface="Arial" pitchFamily="34" charset="0"/>
              </a:rPr>
              <a:t> ΑΠΟ ΣΥΝΘΕΤΙΚΟ ΕΛΑΣΤΙΚΟ ΕΙΝΑΙ ΤΟΠΟΘΕΤΗΜΕΝΟ ΣΤΟ ΜΕΣΟ ΤΟΥ ΘΟΛΟΥ. Ο ΠΥΘΜΕΝΑΣ ΤΟΥ ΔΙΑΦΡΑΓΜΑΤΟΣ ΔΙΑΧΩΡΙΖΕΤΑΙ ΑΠΟ ΤΟ ΚΑΤΩ ΜΙΣΟ ΤΟΥ ΘΟΛΟΥ ΜΕ ΜΙΑ ΣΤΑΘΕΡΗ ΧΑΛΥΒΔΙΝΗ ΠΛΑΚΑ.</a:t>
            </a:r>
          </a:p>
          <a:p>
            <a:pPr algn="l"/>
            <a:r>
              <a:rPr lang="el-GR" sz="1800" b="1" dirty="0">
                <a:solidFill>
                  <a:schemeClr val="tx1"/>
                </a:solidFill>
                <a:latin typeface="Arial" pitchFamily="34" charset="0"/>
                <a:cs typeface="Arial" pitchFamily="34" charset="0"/>
              </a:rPr>
              <a:t>Η ΕΠΑΝΩ ΕΠΙΦΑΝΕΙΑ ΤΟΥ ΔΙΑΦΡΑΓΜΑΤΟΣ ΕΠΙΚΟΙΝΩΝΕΙ ΜΕ ΤΟ ΑΝΩΤΕΡΟ ΤΜΗΜΑ ΤΟΥ ΘΟΛΟΥ ΜΕ ΤΡΥΠΕΣ ΠΟΥ ΦΑΙΝΟΝΤΑΙ ΣΤΟ ΣΧΗΜΑ. ΤΟ ΑΝΩΤΕΡΟ ΤΜΗΜΑ ΤΟΥ ΘΟΛΟΥ ΕΙΝΑΙ ΓΕΜΑΤΟ ΝΕΡΟ ΠΟΥ ΠΡΟΕΡΧΕΤΑΙ ΑΠΟ ΤΗ ΣΥΜΠΥΚΝΩΣΗ, ΕΝΩ ΤΟ ΚΑΤΩΤΕΡΟ ΠΕΡΙΕΧΕΙ ΩΣ ΜΙΑ ΣΤΑΘΜΗ</a:t>
            </a:r>
            <a:r>
              <a:rPr lang="el-GR" sz="1800" b="1" i="1" dirty="0">
                <a:solidFill>
                  <a:schemeClr val="tx1"/>
                </a:solidFill>
                <a:latin typeface="Arial" pitchFamily="34" charset="0"/>
                <a:cs typeface="Arial" pitchFamily="34" charset="0"/>
              </a:rPr>
              <a:t> ΓΛΥΚΕΡΙΝΗ.</a:t>
            </a:r>
            <a:r>
              <a:rPr lang="el-GR" sz="1800" b="1" dirty="0">
                <a:solidFill>
                  <a:schemeClr val="tx1"/>
                </a:solidFill>
                <a:latin typeface="Arial" pitchFamily="34" charset="0"/>
                <a:cs typeface="Arial" pitchFamily="34" charset="0"/>
              </a:rPr>
              <a:t> Η ΕΠΑΝΩ ΕΠΙΦΑΝΕΙΑ ΤΗΣ ΓΛΥΚΕΡΙΝΗΣ ΔΕΧΕΤΑΙ ΤΗΝ ΠΙΕΣΗ ΤΟΥ ΑΕΡΑ ΦΟΡΤΩΣΕΩΣ ΤΟΥ ΘΑΛΑΜΟΥ. Η ΠΙΕΣΗ ΑΥΤΗ ΑΝΑΓΚΑΖΕΙ ΤΗ ΓΛΥΚΕΡΙΝΗ ΝΑ ΕΙ­ΣΕΛΘΕΙ ΣΤΟ ΣΩΛΗΝΑ, ΠΟΥ ΟΔΗΓΕΙ ΣΤΟ ΚΑΤΩ ΜΕΡΟΣ ΤΟΥ ΔΙΑΦΡΑΓΜΑΤΟΣ.</a:t>
            </a: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γ) </a:t>
            </a:r>
            <a:r>
              <a:rPr lang="el-GR" sz="2000" b="1" u="sng" dirty="0">
                <a:solidFill>
                  <a:schemeClr val="tx1"/>
                </a:solidFill>
                <a:latin typeface="Arial" pitchFamily="34" charset="0"/>
                <a:cs typeface="Arial" pitchFamily="34" charset="0"/>
              </a:rPr>
              <a:t>ΜΕΙΩΤΗΡΕΣ ΜΕ ΑΕΡΙΟ ΥΠΟ ΠΙΕΣΗ</a:t>
            </a:r>
          </a:p>
          <a:p>
            <a:pPr algn="l"/>
            <a:r>
              <a:rPr lang="el-GR" sz="1600" b="1" dirty="0">
                <a:solidFill>
                  <a:schemeClr val="tx1"/>
                </a:solidFill>
                <a:latin typeface="Arial" pitchFamily="34" charset="0"/>
                <a:cs typeface="Arial" pitchFamily="34" charset="0"/>
              </a:rPr>
              <a:t>ΤΟ ΔΙΑΦΡΑΓΜΑ ΤΟΤΕ ΚΙΝΕΙΤΑΙ ΠΡΟΣ ΤΑ ΕΠΑΝΩ ΚΑΙ ΕΞΑΝΑΓΚΑΣΕΙ ΜΕΣΩ ΤΟΥ ΒΑΚΤΡΟΥ ΤΗΣ ΤΗΝ ΚΥΡΙΑ ΒΑΛΒΙΔΑ ΝΑ ΑΝΟΙΞΕΙ ΚΑΙ ΝΑ ΕΠΙΤΡΕΨΕΙ ΤΗ ΔΙΕΛΕΥΣΗ ΤΟΥ ΑΤΜΟΥ ΠΡΟΣ ΤΗΝ ΕΞΟΔΟ. ΑΠΟ ΤΟ ΣΩΛΗΝΑ ΤΗΣ ΕΞΑΓΩΓΗΣ ΕΝΑΣ ΜΙΚΡΟΣ ΑΓΩΓΟΣ ΜΕ ΔΙΑΚΟΠΤΗ ΟΔΗΓΕΙ ΑΤΜΟ ΜΕΙΩΜΕΝΗΣ ΠΙΕΣΕΩΣ ΣΤΟ ΣΥΝΔΕΣΜΟ, ΩΣΤΕ ΝΑ ΑΣΚΗΣΕΙ ΤΗ ΜΕΙΩΜΕΝΗ ΠΙΕΣΗ ΤΟΥ ΣΤΟ ΝΕΡΟ. Η ΔΥΝΑΜΗ ΠΟΥ ΑΝΑΠΤΥΣΣΕΤΑΙ ΜΕ ΤΟΝ ΤΡΟΠΟ ΑΥΤΟ ΤΕΙΝΕΙ ΝΑ ΚΙΝΗΣΕΙ ΤΟ ΔΙΑΦΡΑΓΜΑ ΠΡΟΣ ΤΑ ΚΑΤΩ.</a:t>
            </a:r>
          </a:p>
          <a:p>
            <a:pPr algn="l"/>
            <a:r>
              <a:rPr lang="el-GR" sz="1600" b="1" dirty="0">
                <a:solidFill>
                  <a:schemeClr val="tx1"/>
                </a:solidFill>
                <a:latin typeface="Arial" pitchFamily="34" charset="0"/>
                <a:cs typeface="Arial" pitchFamily="34" charset="0"/>
              </a:rPr>
              <a:t>ΕΤΣΙ, ΟΤΑΝ Η ΠΙΕΣΗ ΕΞΟΔΟΥ ΤΟΥ ΑΤΜΟΥ ΑΠΟ ΤΟ ΜΕΙΩΤΗΡΑ ΥΠΕΡΒΕΙ ΤΗΝ ΠΙΕΣΗ ΤΟΥ ΑΕΡΑ ΤΟΥ ΘΑΛΑΜΟΥ ΦΟΡΤΩΣΕΩΣ ΤΟ ΔΙΑΦΡΑΓΜΑ ΚΙΝΕΙΤΑΙ ΠΡΟΣ ΤΑ ΚΑΤΩ ΚΑΙ ΚΛΕΙΝΕΙ ΤΗΝ ΚΥΡΙΑ ΒΑΛΒΙΔΑ ΤΟΣΟ, ΩΣΤΕ Η ΠΙΕΣΗ ΜΕΙΩΣΕΩΣ ΝΑ ΕΞΙΣΩΘΕΙ ΜΕ ΤΗΝ ΠΙΕΣΗ ΤΟΥ ΘΑΛΑΜΟΥ ΦΟΡΤΩΣΕΩΣ. ΤΑ ΑΝΤΙΣΤΡΟΦΑ ΣΥΜΒΑΙΝΟΥΝ, ΟΤΑΝ Η ΠΙΕΣΗ ΕΞΟΔΟΥ ΤΟΥ ΑΤΜΟΥ ΑΠΟ ΤΟ ΜΕΙΩΤΗΡΑ ΚΑΤΕΒΕΙ ΚΑΤΩ ΑΠΟ ΤΗΝ ΠΙΕΣΗ ΤΟΥ ΑΕΡΑ ΤΟΥ ΘΑΛΑΜΟΥ ΦΟΡΤΩΣΕΩΣ.</a:t>
            </a:r>
            <a:r>
              <a:rPr lang="en-US" sz="1600" b="1" dirty="0">
                <a:solidFill>
                  <a:schemeClr val="tx1"/>
                </a:solidFill>
                <a:latin typeface="Arial" pitchFamily="34" charset="0"/>
                <a:cs typeface="Arial" pitchFamily="34" charset="0"/>
              </a:rPr>
              <a:t> </a:t>
            </a:r>
            <a:r>
              <a:rPr lang="el-GR" sz="1600" b="1" dirty="0">
                <a:solidFill>
                  <a:schemeClr val="tx1"/>
                </a:solidFill>
                <a:latin typeface="Arial" pitchFamily="34" charset="0"/>
                <a:cs typeface="Arial" pitchFamily="34" charset="0"/>
              </a:rPr>
              <a:t>ΤΕΛΙΚΑ, Η ΒΑΛΒΙΔΑ ΠΑΡΑΜΕΝΕΙ ΑΝΟΙΚΤΗ ΣΕ ΜΙΑ</a:t>
            </a:r>
            <a:r>
              <a:rPr lang="el-GR" sz="1600" b="1" i="1" dirty="0">
                <a:solidFill>
                  <a:schemeClr val="tx1"/>
                </a:solidFill>
                <a:latin typeface="Arial" pitchFamily="34" charset="0"/>
                <a:cs typeface="Arial" pitchFamily="34" charset="0"/>
              </a:rPr>
              <a:t> ΘΕΣΗ ΙΣΟΡΡΟΠΙΑΣ,</a:t>
            </a:r>
            <a:r>
              <a:rPr lang="el-GR" sz="1600" b="1" dirty="0">
                <a:solidFill>
                  <a:schemeClr val="tx1"/>
                </a:solidFill>
                <a:latin typeface="Arial" pitchFamily="34" charset="0"/>
                <a:cs typeface="Arial" pitchFamily="34" charset="0"/>
              </a:rPr>
              <a:t> ΩΣΤΕ ΝΑ ΔΙΑΤΗΡΕΙ ΤΗΝ ΠΙΕΣΗ ΣΤΗΝ ΕΠΙΘΥΜΗΤΗ ΤΙΜΗ ΡΥΘΜΙΣΕΩΣ. ΜΕΤΑΒΟΛΕΣ ΤΗΣ ΠΙΕΣΕΩΣ ΕΞΟΔΟΥ ΤΟΥ ΑΤΜΟΥ ΜΠΟΡΕΙ ΝΑ ΠΡΟΕΡΧΟΝΤΑΙ ΕΙΤΕ</a:t>
            </a:r>
            <a:r>
              <a:rPr lang="en-US" sz="1600" b="1" dirty="0">
                <a:solidFill>
                  <a:schemeClr val="tx1"/>
                </a:solidFill>
                <a:latin typeface="Arial" pitchFamily="34" charset="0"/>
                <a:cs typeface="Arial" pitchFamily="34" charset="0"/>
              </a:rPr>
              <a:t> </a:t>
            </a:r>
            <a:r>
              <a:rPr lang="el-GR" sz="1600" b="1" dirty="0">
                <a:solidFill>
                  <a:schemeClr val="tx1"/>
                </a:solidFill>
                <a:latin typeface="Arial" pitchFamily="34" charset="0"/>
                <a:cs typeface="Arial" pitchFamily="34" charset="0"/>
              </a:rPr>
              <a:t>ΑΠΟ ΤΗΝ ΑΥΞΗΣΗ ΤΗΣ ΠΙΕΣΕΩΣ ΤΣΥ ΠΑΡΕΧΟΜΕΝΟΥ ΣΤΟ ΜΕΙΩΤΗΡΑ ΑΤΜΟΥ, ΕΙΤΕ ΑΠΟ ΜΕΤΑΒΟΛΕΣ ΣΤΗΝ ΠΟΣΟΤΗΤΑ ΑΤΜΟΥ ΜΕΙΩΜΕΝΗΣ ΠΙΕΣΕΩΣ, ΠΟΥ ΑΠΟΡΡΟΦΑ Η ΚΑΤΑΝΑΛΩΣΗ.</a:t>
            </a:r>
          </a:p>
          <a:p>
            <a:pPr algn="l"/>
            <a:r>
              <a:rPr lang="el-GR" sz="1600" b="1" dirty="0">
                <a:solidFill>
                  <a:schemeClr val="tx1"/>
                </a:solidFill>
                <a:latin typeface="Arial" pitchFamily="34" charset="0"/>
                <a:cs typeface="Arial" pitchFamily="34" charset="0"/>
              </a:rPr>
              <a:t>ΚΑΙ ΣΤΙΣ ΔΥΟ ΑΥΤΕΣ ΠΕΡΙΠΤΩΣΕΙΣ Ο ΡΥΘΜΙΣΤΗΣ ΕΠΕΜΒΑΙΝΕΙ ΚΑΤΑ ΤΟΝ ΤΡΟΠΟ ΠΟΥ ΠΕΡΙΓΡΑΨΑΜΕ.</a:t>
            </a:r>
          </a:p>
          <a:p>
            <a:pPr algn="l"/>
            <a:endParaRPr lang="el-GR" sz="16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r>
              <a:rPr lang="el-GR" sz="2000" b="1" dirty="0">
                <a:solidFill>
                  <a:srgbClr val="FF0000"/>
                </a:solidFill>
                <a:latin typeface="Arial" pitchFamily="34" charset="0"/>
                <a:cs typeface="Arial" pitchFamily="34" charset="0"/>
              </a:rPr>
              <a:t>γ) </a:t>
            </a:r>
            <a:r>
              <a:rPr lang="el-GR" sz="2000" b="1" u="sng" dirty="0">
                <a:solidFill>
                  <a:schemeClr val="tx1"/>
                </a:solidFill>
                <a:latin typeface="Arial" pitchFamily="34" charset="0"/>
                <a:cs typeface="Arial" pitchFamily="34" charset="0"/>
              </a:rPr>
              <a:t>ΜΕΙΩΤΗΡΕΣ ΜΕ ΑΕΡΙΟ ΥΠΟ ΠΙΕΣΗ</a:t>
            </a:r>
          </a:p>
          <a:p>
            <a:pPr algn="l"/>
            <a:endParaRPr lang="el-GR" sz="1600" b="1" dirty="0">
              <a:solidFill>
                <a:schemeClr val="tx1"/>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Autofit/>
          </a:bodyPr>
          <a:lstStyle/>
          <a:p>
            <a:pPr lvl="0"/>
            <a:r>
              <a:rPr lang="el-GR" sz="2800" b="1" u="sng" dirty="0">
                <a:solidFill>
                  <a:schemeClr val="bg1"/>
                </a:solidFill>
                <a:latin typeface="Arial" pitchFamily="34" charset="0"/>
                <a:cs typeface="Arial" pitchFamily="34" charset="0"/>
              </a:rPr>
              <a:t>ΜΕΙΩΤΗΡΕΣ ΑΤΜΟΥ</a:t>
            </a:r>
            <a:br>
              <a:rPr lang="el-GR" sz="2400" b="1" dirty="0">
                <a:solidFill>
                  <a:schemeClr val="bg1"/>
                </a:solidFill>
              </a:rPr>
            </a:br>
            <a:endParaRPr lang="el-GR" sz="2400" b="1" u="sng" dirty="0">
              <a:solidFill>
                <a:schemeClr val="bg1"/>
              </a:solidFill>
              <a:latin typeface="Arial Black" pitchFamily="34" charset="0"/>
            </a:endParaRPr>
          </a:p>
        </p:txBody>
      </p:sp>
      <p:pic>
        <p:nvPicPr>
          <p:cNvPr id="3074" name="Picture 2" descr="C:\Users\Fadi\Desktop\1.png"/>
          <p:cNvPicPr>
            <a:picLocks noChangeAspect="1" noChangeArrowheads="1"/>
          </p:cNvPicPr>
          <p:nvPr/>
        </p:nvPicPr>
        <p:blipFill>
          <a:blip r:embed="rId3" cstate="print"/>
          <a:srcRect/>
          <a:stretch>
            <a:fillRect/>
          </a:stretch>
        </p:blipFill>
        <p:spPr bwMode="auto">
          <a:xfrm>
            <a:off x="3491880" y="1628800"/>
            <a:ext cx="2171700" cy="4905375"/>
          </a:xfrm>
          <a:prstGeom prst="rect">
            <a:avLst/>
          </a:prstGeom>
          <a:noFill/>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28</a:t>
            </a:r>
            <a:endParaRPr lang="en-US" sz="30000" b="1" dirty="0">
              <a:solidFill>
                <a:srgbClr val="FF0000"/>
              </a:solidFill>
              <a:latin typeface="Arial Black" pitchFamily="34" charset="0"/>
            </a:endParaRP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ΕΙΚΟΣΤΟ ΟΓΔΟΟ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a:latin typeface="Arial" pitchFamily="34" charset="0"/>
                <a:cs typeface="Arial" pitchFamily="34" charset="0"/>
              </a:rPr>
              <a:t>ΑΥΤΟΜΑΤΟΙ ΡΥΘΜΙΣΤΕΣ ΣΤΡΟΦΩΝ ΚΑΙ ΑΥΤΟΜΑΤΟΙ ΔΙΑΚΟΠΤΕΣ</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000" b="1" dirty="0">
                <a:solidFill>
                  <a:schemeClr val="tx1"/>
                </a:solidFill>
                <a:latin typeface="Arial" pitchFamily="34" charset="0"/>
                <a:cs typeface="Arial" pitchFamily="34" charset="0"/>
              </a:rPr>
              <a:t>Ο ΑΥΤΟΜΑΤΟΣ ΡΥΘΜΙΣΤΗΣ ΣΤΡΟΦΩΝ ΕΙΝΑΙ ΕΝΑΣ ΜΗΧΑΝΙΣΜΟΣ ΜΕ ΤΟΝ ΟΠΟΙΟ </a:t>
            </a:r>
            <a:r>
              <a:rPr lang="el-GR" sz="2000" b="1" dirty="0">
                <a:solidFill>
                  <a:srgbClr val="FF0000"/>
                </a:solidFill>
                <a:latin typeface="Arial" pitchFamily="34" charset="0"/>
                <a:cs typeface="Arial" pitchFamily="34" charset="0"/>
              </a:rPr>
              <a:t>ΕΛΕΓΧΕΤΑΙ Η ΠΑΡΟΧΗ ΑΤΜΟΥ ΣΤΟ ΣΤΡΟΒΙΛΟ</a:t>
            </a:r>
            <a:r>
              <a:rPr lang="el-GR" sz="2000" b="1" dirty="0">
                <a:solidFill>
                  <a:schemeClr val="tx1"/>
                </a:solidFill>
                <a:latin typeface="Arial" pitchFamily="34" charset="0"/>
                <a:cs typeface="Arial" pitchFamily="34" charset="0"/>
              </a:rPr>
              <a:t>, ΩΣΤΕ ΑΥΤΟΣ ΝΑ ΣΤΡΕΦΕΙ ΜΕ ΣΤΑΘΕΡΟ ΑΡΙΘΜΟ ΣΤΡΟΦΩΝ ΓΙΑ ΟΠΟΙΟΔΗΠΟΤΕ ΦΟΡΤΙΟ.</a:t>
            </a:r>
          </a:p>
          <a:p>
            <a:pPr algn="l"/>
            <a:r>
              <a:rPr lang="el-GR" sz="2000" b="1" dirty="0">
                <a:solidFill>
                  <a:schemeClr val="tx1"/>
                </a:solidFill>
                <a:latin typeface="Arial" pitchFamily="34" charset="0"/>
                <a:cs typeface="Arial" pitchFamily="34" charset="0"/>
              </a:rPr>
              <a:t>ΣΤΟΥΣ </a:t>
            </a:r>
            <a:r>
              <a:rPr lang="el-GR" sz="2000" b="1" u="sng" dirty="0">
                <a:solidFill>
                  <a:srgbClr val="FF0000"/>
                </a:solidFill>
                <a:latin typeface="Arial" pitchFamily="34" charset="0"/>
                <a:cs typeface="Arial" pitchFamily="34" charset="0"/>
              </a:rPr>
              <a:t>ΚΥΡΙΟΥΣ ΣΤΡΟΒΙΛΟΥΣ ΠΡΟΩΣΕΩΣ</a:t>
            </a:r>
            <a:r>
              <a:rPr lang="el-GR"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Ο ΑΥΤΟΜΑΤΟΣ ΡΥΘΜΙΣΤΗΣ ΕΝΤΑΣΣΕΤΑΙ ΣΤΟ ΟΛΟ ΣΥΣΤΗΜΑ ΑΥΤΟΜΑΤΟΥ ΕΛΕΓΧΟΥ ΤΗΣ ΛΕΙΤΟΥΡΓΙΑΣ ΤΗΣ ΕΓΚΑΤΑΣΤΑΣΕΩΣ.</a:t>
            </a:r>
          </a:p>
          <a:p>
            <a:pPr algn="l"/>
            <a:r>
              <a:rPr lang="el-GR" sz="2000" b="1" dirty="0">
                <a:solidFill>
                  <a:schemeClr val="tx1"/>
                </a:solidFill>
                <a:latin typeface="Arial" pitchFamily="34" charset="0"/>
                <a:cs typeface="Arial" pitchFamily="34" charset="0"/>
              </a:rPr>
              <a:t>ΣΤΟΥΣ </a:t>
            </a:r>
            <a:r>
              <a:rPr lang="el-GR" sz="2000" b="1" u="sng" dirty="0">
                <a:solidFill>
                  <a:srgbClr val="FF0000"/>
                </a:solidFill>
                <a:latin typeface="Arial" pitchFamily="34" charset="0"/>
                <a:cs typeface="Arial" pitchFamily="34" charset="0"/>
              </a:rPr>
              <a:t>ΣΤΡΟΒΙΛΟΥΣ ΤΩΝ ΑΤΜΟΓΕΝΝΗΤΡΙΩΝ</a:t>
            </a:r>
            <a:r>
              <a:rPr lang="en-US"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ΕΙΝΑΙ ΑΠΑΡΑΙΤΗΤΟΣ Ο ΡΥΘΜΙΣΤΗΣ ΣΤΡΟΦΩΝ, ΓΙΑ ΝΑ ΔΙΑΤΗΡΕΙΤΑΙ ΣΤΑΘΕΡΗ Η ΣΥΧΝΟΤΗΤΑ ΚΑΙ Η ΤΑΣΗ ΤΟΥ ΡΕΥΜΑΤΟΣ, ΑΝΕΞΑΡΤΗΤΑ ΑΠΟ ΤΟ ΦΟΡΤΙΟ.</a:t>
            </a:r>
          </a:p>
          <a:p>
            <a:pPr algn="l"/>
            <a:r>
              <a:rPr lang="el-GR" sz="2000" b="1" dirty="0">
                <a:solidFill>
                  <a:schemeClr val="tx1"/>
                </a:solidFill>
                <a:latin typeface="Arial" pitchFamily="34" charset="0"/>
                <a:cs typeface="Arial" pitchFamily="34" charset="0"/>
              </a:rPr>
              <a:t>ΣΤΟΥΣ </a:t>
            </a:r>
            <a:r>
              <a:rPr lang="el-GR" sz="2000" b="1" u="sng" dirty="0">
                <a:solidFill>
                  <a:srgbClr val="FF0000"/>
                </a:solidFill>
                <a:latin typeface="Arial" pitchFamily="34" charset="0"/>
                <a:cs typeface="Arial" pitchFamily="34" charset="0"/>
              </a:rPr>
              <a:t>ΣΤΡΟΒΙΛΟΥΣ ΒΟΗΘΗΤΙΚΩΝ ΜΗΧΑΝΗΜΑΤΩΝ</a:t>
            </a:r>
            <a:r>
              <a:rPr lang="el-GR" sz="2000" b="1" dirty="0">
                <a:solidFill>
                  <a:schemeClr val="tx1"/>
                </a:solidFill>
                <a:latin typeface="Arial" pitchFamily="34" charset="0"/>
                <a:cs typeface="Arial" pitchFamily="34" charset="0"/>
              </a:rPr>
              <a:t> ΥΠΑΡΧΕΙ ΠΟΛΛΕΣ ΦΟΡΕΣ ΑΝΑΛΟΓΟΣ ΜΗΧΑΝΙΣΜΟΣ, ΠΟΥ ΑΥΞΟΜΕΙΩΝΕΙ ΤΙΣ ΣΤΡΟΦΕΣ, ΩΣΤΕ ΝΑ ΔΙΑΤΗΡΕΙΤΑΙ ΣΤΑΘΕΡΗ ΠΙΕΣΗ ΣΤΗΝ ΚΑΤΑΘΛΙΨΗ ΤΟΥ ΜΗΧΑΝΗΜΑΤΟΣ.</a:t>
            </a:r>
          </a:p>
          <a:p>
            <a:pPr algn="l"/>
            <a:r>
              <a:rPr lang="el-GR" sz="2000" b="1" dirty="0">
                <a:solidFill>
                  <a:schemeClr val="tx1"/>
                </a:solidFill>
                <a:latin typeface="Arial" pitchFamily="34" charset="0"/>
                <a:cs typeface="Arial" pitchFamily="34" charset="0"/>
              </a:rPr>
              <a:t>ΟΛΟΙ ΟΜΩΣ ΟΙ ΣΤΡΟΒΙΛΟΙ ΔΙΑΘΕΤΟΥΝ ΚΑΙ ΕΝΑ ΜΗΧΑΝΙΣΜΟ, ΠΟΥ ΚΑΛΕΙΤΑΙ</a:t>
            </a:r>
            <a:r>
              <a:rPr lang="el-GR" sz="2000" b="1" i="1" dirty="0">
                <a:solidFill>
                  <a:schemeClr val="tx1"/>
                </a:solidFill>
                <a:latin typeface="Arial" pitchFamily="34" charset="0"/>
                <a:cs typeface="Arial" pitchFamily="34" charset="0"/>
              </a:rPr>
              <a:t> </a:t>
            </a:r>
            <a:r>
              <a:rPr lang="el-GR" sz="2000" b="1" i="1" u="sng" dirty="0">
                <a:solidFill>
                  <a:srgbClr val="FF0000"/>
                </a:solidFill>
                <a:latin typeface="Arial" pitchFamily="34" charset="0"/>
                <a:cs typeface="Arial" pitchFamily="34" charset="0"/>
              </a:rPr>
              <a:t>ΑΥΤΟΜΑΤΟΣ ΔΙΑΚΟΠΤΗΣ ΥΠΕΡΤΑΧΥΝΣΕΩΣ.</a:t>
            </a:r>
            <a:endParaRPr lang="el-GR" sz="2000" b="1" u="sng" dirty="0">
              <a:solidFill>
                <a:srgbClr val="FF0000"/>
              </a:solidFill>
              <a:latin typeface="Arial" pitchFamily="34" charset="0"/>
              <a:cs typeface="Arial" pitchFamily="34" charset="0"/>
            </a:endParaRP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rgbClr val="FFFF00"/>
                </a:solidFill>
                <a:latin typeface="Arial" pitchFamily="34" charset="0"/>
                <a:cs typeface="Arial" pitchFamily="34" charset="0"/>
              </a:rPr>
              <a:t>ΓΕΝΙΚΑ</a:t>
            </a:r>
          </a:p>
        </p:txBody>
      </p:sp>
    </p:spTree>
    <p:extLst>
      <p:ext uri="{BB962C8B-B14F-4D97-AF65-F5344CB8AC3E}">
        <p14:creationId xmlns:p14="http://schemas.microsoft.com/office/powerpoint/2010/main" val="310697058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100" b="1" dirty="0">
                <a:solidFill>
                  <a:schemeClr val="tx1"/>
                </a:solidFill>
                <a:latin typeface="Arial" pitchFamily="34" charset="0"/>
                <a:cs typeface="Arial" pitchFamily="34" charset="0"/>
              </a:rPr>
              <a:t>Ο ΜΗΧΑΝΙΣΜΟΣ ΑΥΤΟΣ ΔΙΑΚΟΠΤΕΙ ΑΥΤΟΜΑΤΑ ΤΗΝ ΕΙΣΑΓΩΓΗ ΤΟΥ ΑΤΜΟΥ ΚΑΙ ΣΤΑΜΑΤΑ ΤΟ ΣΤΡΟΒΙΛΟ, ΟΤΑΝ ΟΙ ΣΤΡΟΦΕΣ ΤΟΥ, ΓΙΑ ΟΠΟΙΟΔΗΠΟΤΕ ΛΟΓΟ, ΥΠΕΡΒΟΥΝ ΟΡΙΣΜΕΝΟ ΜΕΓΙΣΤΟ ΑΡΙΘΜΟ ΣΤΡΟΦΩΝ 10-15% ΠΑΝΩ ΑΠΟ ΤΟ ΚΑΝΟΝΙΚΟ, ΟΠΟΤΕ Ο ΣΤΡΟΒΙΛΟΣ ΘΑ ΜΠΟΡΟΥΣΕ ΝΑ ΠΑΘΕΙ ΣΟΒΑΡΗ ΖΗΜΙΑ.</a:t>
            </a:r>
          </a:p>
          <a:p>
            <a:pPr algn="l"/>
            <a:r>
              <a:rPr lang="el-GR" sz="2100" b="1" dirty="0">
                <a:solidFill>
                  <a:schemeClr val="tx1"/>
                </a:solidFill>
                <a:latin typeface="Arial" pitchFamily="34" charset="0"/>
                <a:cs typeface="Arial" pitchFamily="34" charset="0"/>
              </a:rPr>
              <a:t>ΣΕ ΟΡΙΣΜΕΝΕΣ ΕΓΚΑΤΑΣΤΑΣΕΙΣ ΥΠΑΡΧΕΙ ΚΑΙ ΑΛΛΟΣ ΜΗΧΑΝΙΣΜΟΣ ΑΣΦΑΛΕΙΑΣ, ΠΟΥ ΛΕΙΤΟΥΡΓΕΙ ΣΕ ΣΥΝΔΥΑΣΜΟ ΜΕ ΤΟ ΔΙΑΚΟΠΤΗ ΥΠΕΡΤΑΧΥΝΣΕΩΣ. ΑΥΤΟΣ, ΠΟΥ ΛΕΓΕΤΑΙ </a:t>
            </a:r>
            <a:r>
              <a:rPr lang="el-GR" sz="2100" b="1" u="sng" dirty="0">
                <a:solidFill>
                  <a:srgbClr val="FF0000"/>
                </a:solidFill>
                <a:latin typeface="Arial" pitchFamily="34" charset="0"/>
                <a:cs typeface="Arial" pitchFamily="34" charset="0"/>
              </a:rPr>
              <a:t>ΑΥΤΟΜΑΤΟΣ ΔΙΑΚΟΠΤΗΣ ΛΟΓΩ ΧΑΜΗΛΗΣ ΠΙΕΣΕΩΣ ΛΑΔΙΟΥ</a:t>
            </a:r>
            <a:r>
              <a:rPr lang="el-GR" sz="2100" b="1" dirty="0">
                <a:solidFill>
                  <a:schemeClr val="tx1"/>
                </a:solidFill>
                <a:latin typeface="Arial" pitchFamily="34" charset="0"/>
                <a:cs typeface="Arial" pitchFamily="34" charset="0"/>
              </a:rPr>
              <a:t>, ΔΙΑΚΟΠΤΕΙ ΤΟΝ ΑΤΜΟ, ΟΤΑΝ Η ΠΙΕΣΗ ΤΟΥ ΛΑΔΙΟΥ ΛΙΠΑΝΣΕΩΣ ΚΑΤΕΒΕΙ ΚΑΤΩ ΑΠΟ ΤΟ ΚΑΤΩΤΑΤΟ ΕΠΙΤΡΕΠΟΜΕΝΟ ΟΡΙΟ ΟΠΟΤΕ ΔΗΜΙΟΥΡΓΕΙΤΑΙ ΚΙΝΔΥΝΟΣ ΝΑ ΚΑΤΑΣΤΡΑΦΕΙ Ο ΣΤΡΟΒΙΛΟΣ.</a:t>
            </a:r>
          </a:p>
          <a:p>
            <a:pPr algn="l"/>
            <a:r>
              <a:rPr lang="el-GR" sz="2100" b="1" dirty="0">
                <a:solidFill>
                  <a:schemeClr val="tx1"/>
                </a:solidFill>
                <a:latin typeface="Arial" pitchFamily="34" charset="0"/>
                <a:cs typeface="Arial" pitchFamily="34" charset="0"/>
              </a:rPr>
              <a:t>ΑΛΛΟΣ ΑΥΤΟΜΑΤΟΣ ΔΙΑΚΟΠΤΗΣ ΕΙΝΑΙ ΑΥΤΟΣ ΠΟΥ ΕΠΕΜΒΑΙΝΕΙ </a:t>
            </a:r>
            <a:r>
              <a:rPr lang="el-GR" sz="2100" b="1" u="sng" dirty="0">
                <a:solidFill>
                  <a:srgbClr val="FF0000"/>
                </a:solidFill>
                <a:latin typeface="Arial" pitchFamily="34" charset="0"/>
                <a:cs typeface="Arial" pitchFamily="34" charset="0"/>
              </a:rPr>
              <a:t>ΟΤΑΝ ΤΟ ΚΕΝΟ ΤΟΥ ΨΥΓΕΙΟΥ ΚΑΤΕΒΕΙ ΣΕ ΧΑΜΗΛΑ ΕΠΙΠΕΔΑ</a:t>
            </a:r>
            <a:r>
              <a:rPr lang="el-GR" sz="2100" b="1" dirty="0">
                <a:solidFill>
                  <a:schemeClr val="tx1"/>
                </a:solidFill>
                <a:latin typeface="Arial" pitchFamily="34" charset="0"/>
                <a:cs typeface="Arial" pitchFamily="34" charset="0"/>
              </a:rPr>
              <a:t>, ΟΠΟΤΕ Ο ΣΤΡΟΒΙΛΟΣ ΔΕΝ ΛΕΙΤΟΥΡΓΕΙ ΚΑΝΟΝΙΚΑ ΕΝΩ Η ΛΕΙΤΟΥΡΓΙΑ ΤΟΥ ΚΑΘΙΣΤΑΤΑΙ ΤΑΥΤΟΧΡΟΝΑ ΑΝΤΙΟΙΚΟΝΟΜΙΚΗ.</a:t>
            </a: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ΓΕΝΙΚΑ</a:t>
            </a:r>
          </a:p>
        </p:txBody>
      </p:sp>
    </p:spTree>
    <p:extLst>
      <p:ext uri="{BB962C8B-B14F-4D97-AF65-F5344CB8AC3E}">
        <p14:creationId xmlns:p14="http://schemas.microsoft.com/office/powerpoint/2010/main" val="3106970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a:solidFill>
                  <a:schemeClr val="tx1"/>
                </a:solidFill>
                <a:latin typeface="Arial Black" pitchFamily="34" charset="0"/>
              </a:rPr>
              <a:t>ΣΤΟΥΣ ΣΤΡΟΒΙΛΟΥΣ ΔΡΑΣΕΩΣ</a:t>
            </a:r>
            <a:endParaRPr lang="en-US" sz="2000" b="1" u="sng" dirty="0">
              <a:solidFill>
                <a:schemeClr val="tx1"/>
              </a:solidFill>
              <a:latin typeface="Arial Black" pitchFamily="34" charset="0"/>
            </a:endParaRPr>
          </a:p>
          <a:p>
            <a:pPr>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endParaRPr lang="el-GR" sz="1700" b="1" u="sng" dirty="0">
              <a:solidFill>
                <a:schemeClr val="tx1"/>
              </a:solidFill>
              <a:latin typeface="Arial Black" pitchFamily="34" charset="0"/>
            </a:endParaRPr>
          </a:p>
          <a:p>
            <a:pPr lvl="0" algn="l">
              <a:lnSpc>
                <a:spcPct val="120000"/>
              </a:lnSpc>
              <a:spcBef>
                <a:spcPts val="600"/>
              </a:spcBef>
            </a:pPr>
            <a:r>
              <a:rPr lang="en-US" sz="2400" b="1" dirty="0">
                <a:solidFill>
                  <a:schemeClr val="tx1"/>
                </a:solidFill>
                <a:latin typeface="Arial Black" pitchFamily="34" charset="0"/>
              </a:rPr>
              <a:t>M</a:t>
            </a:r>
            <a:r>
              <a:rPr lang="el-GR" sz="2400" b="1" dirty="0">
                <a:solidFill>
                  <a:schemeClr val="tx1"/>
                </a:solidFill>
                <a:latin typeface="Arial Black" pitchFamily="34" charset="0"/>
              </a:rPr>
              <a:t>Ε ΣΥΝΔΥΑΣΜΟ ΤΩΝ ΔΥΟ ΠΡΟΗΓΟΥΜΕΝΩΝ ΤΡΟΠΩΝ , ΕΧΟΥΜΕ ΤΗ ΣΥΝΘΕΣΗ ΔΙΑΒΑΘΜΙΣΗ ΤΑΧΥΤΗΤΑ – ΠΙΕΣΕΩΣ .</a:t>
            </a:r>
          </a:p>
          <a:p>
            <a:pPr lvl="0" algn="l">
              <a:lnSpc>
                <a:spcPct val="120000"/>
              </a:lnSpc>
              <a:spcBef>
                <a:spcPts val="600"/>
              </a:spcBef>
            </a:pPr>
            <a:endParaRPr lang="el-GR" sz="2400" b="1" dirty="0">
              <a:solidFill>
                <a:schemeClr val="tx1"/>
              </a:solidFill>
              <a:latin typeface="Arial Black" pitchFamily="34" charset="0"/>
            </a:endParaRPr>
          </a:p>
          <a:p>
            <a:pPr lvl="0" algn="l">
              <a:lnSpc>
                <a:spcPct val="120000"/>
              </a:lnSpc>
              <a:spcBef>
                <a:spcPts val="600"/>
              </a:spcBef>
            </a:pPr>
            <a:r>
              <a:rPr lang="el-GR" sz="2400" b="1" dirty="0">
                <a:solidFill>
                  <a:schemeClr val="tx1"/>
                </a:solidFill>
                <a:latin typeface="Arial Black" pitchFamily="34" charset="0"/>
              </a:rPr>
              <a:t>ΟΙ ΣΤΡΟΒΙΛΟΙ ΑΥΤΟΙ ΛΕΓΟΝΤΑΙ </a:t>
            </a:r>
            <a:r>
              <a:rPr lang="en-US" sz="2400" b="1" dirty="0">
                <a:solidFill>
                  <a:srgbClr val="FF0000"/>
                </a:solidFill>
                <a:latin typeface="Arial Black" pitchFamily="34" charset="0"/>
              </a:rPr>
              <a:t>CURTIS – RATEAU</a:t>
            </a:r>
            <a:r>
              <a:rPr lang="en-US" sz="2400" b="1" dirty="0">
                <a:solidFill>
                  <a:schemeClr val="tx1"/>
                </a:solidFill>
                <a:latin typeface="Arial Black" pitchFamily="34" charset="0"/>
              </a:rPr>
              <a:t>.</a:t>
            </a: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chemeClr val="tx1"/>
                </a:solidFill>
                <a:latin typeface="Arial" pitchFamily="34" charset="0"/>
                <a:cs typeface="Arial" pitchFamily="34" charset="0"/>
              </a:rPr>
              <a:t>ΚΑΘΕ ΣΥΣΤΗΜΑ Η ΜΗΧΑΝΙΣΜΟΣ ΡΥΘΜΙΣΕΩΣ ΤΩΝ ΣΤΡΟΦΩΝ ΑΠΟΤΕΛΕΙΤΑΙ ΑΠΟ ΤΑ ΕΞΗΣ ΤΡΙΑ ΒΑΣΙΚΑ ΜΕΡΗ:</a:t>
            </a:r>
          </a:p>
          <a:p>
            <a:pPr marL="216000" indent="-457200" algn="l"/>
            <a:r>
              <a:rPr lang="el-GR" b="1" dirty="0">
                <a:solidFill>
                  <a:srgbClr val="FF0000"/>
                </a:solidFill>
                <a:latin typeface="Arial" pitchFamily="34" charset="0"/>
                <a:cs typeface="Arial" pitchFamily="34" charset="0"/>
              </a:rPr>
              <a:t>α) </a:t>
            </a:r>
            <a:r>
              <a:rPr lang="el-GR" b="1" dirty="0">
                <a:solidFill>
                  <a:schemeClr val="tx1"/>
                </a:solidFill>
                <a:latin typeface="Arial" pitchFamily="34" charset="0"/>
                <a:cs typeface="Arial" pitchFamily="34" charset="0"/>
              </a:rPr>
              <a:t>ΤΟΝ </a:t>
            </a:r>
            <a:r>
              <a:rPr lang="el-GR" b="1" dirty="0">
                <a:solidFill>
                  <a:srgbClr val="FF0000"/>
                </a:solidFill>
                <a:latin typeface="Arial" pitchFamily="34" charset="0"/>
                <a:cs typeface="Arial" pitchFamily="34" charset="0"/>
              </a:rPr>
              <a:t>ΚΥΡΙΩΣ ΡΥΘΜΙΣΤΗ</a:t>
            </a:r>
            <a:r>
              <a:rPr lang="el-GR" b="1" dirty="0">
                <a:solidFill>
                  <a:schemeClr val="tx1"/>
                </a:solidFill>
                <a:latin typeface="Arial" pitchFamily="34" charset="0"/>
                <a:cs typeface="Arial" pitchFamily="34" charset="0"/>
              </a:rPr>
              <a:t>, ΠΟΥ ΚΙΝΕΙΤΑΙ</a:t>
            </a:r>
            <a:endParaRPr lang="en-US" b="1" dirty="0">
              <a:solidFill>
                <a:schemeClr val="tx1"/>
              </a:solidFill>
              <a:latin typeface="Arial" pitchFamily="34" charset="0"/>
              <a:cs typeface="Arial" pitchFamily="34" charset="0"/>
            </a:endParaRPr>
          </a:p>
          <a:p>
            <a:pPr marL="216000" indent="-457200" algn="l"/>
            <a:r>
              <a:rPr lang="en-US" b="1" dirty="0">
                <a:solidFill>
                  <a:schemeClr val="tx1"/>
                </a:solidFill>
                <a:latin typeface="Arial" pitchFamily="34" charset="0"/>
                <a:cs typeface="Arial" pitchFamily="34" charset="0"/>
              </a:rPr>
              <a:t>    </a:t>
            </a:r>
            <a:r>
              <a:rPr lang="el-GR" b="1" dirty="0">
                <a:solidFill>
                  <a:schemeClr val="tx1"/>
                </a:solidFill>
                <a:latin typeface="Arial" pitchFamily="34" charset="0"/>
                <a:cs typeface="Arial" pitchFamily="34" charset="0"/>
              </a:rPr>
              <a:t> ΑΠΟ ΤΟΝ ΑΞΟΝΑ ΤΗΣ ΜΗΧΑΝΗΣ.</a:t>
            </a:r>
          </a:p>
          <a:p>
            <a:pPr marL="216000" indent="-457200" algn="l"/>
            <a:r>
              <a:rPr lang="el-GR" b="1" dirty="0">
                <a:solidFill>
                  <a:srgbClr val="FF0000"/>
                </a:solidFill>
                <a:latin typeface="Arial" pitchFamily="34" charset="0"/>
                <a:cs typeface="Arial" pitchFamily="34" charset="0"/>
              </a:rPr>
              <a:t>β) </a:t>
            </a:r>
            <a:r>
              <a:rPr lang="el-GR" b="1" dirty="0">
                <a:solidFill>
                  <a:schemeClr val="tx1"/>
                </a:solidFill>
                <a:latin typeface="Arial" pitchFamily="34" charset="0"/>
                <a:cs typeface="Arial" pitchFamily="34" charset="0"/>
              </a:rPr>
              <a:t>ΤΟ </a:t>
            </a:r>
            <a:r>
              <a:rPr lang="el-GR" b="1" dirty="0">
                <a:solidFill>
                  <a:srgbClr val="FF0000"/>
                </a:solidFill>
                <a:latin typeface="Arial" pitchFamily="34" charset="0"/>
                <a:cs typeface="Arial" pitchFamily="34" charset="0"/>
              </a:rPr>
              <a:t>ΜΗΧΑΝΙΣΜΟ</a:t>
            </a:r>
            <a:r>
              <a:rPr lang="el-GR" b="1" dirty="0">
                <a:solidFill>
                  <a:schemeClr val="tx1"/>
                </a:solidFill>
                <a:latin typeface="Arial" pitchFamily="34" charset="0"/>
                <a:cs typeface="Arial" pitchFamily="34" charset="0"/>
              </a:rPr>
              <a:t> η ΣΥΝΔΕΣΜΟΛΟΓΙΑ, ΜΕ</a:t>
            </a:r>
            <a:endParaRPr lang="en-US" b="1" dirty="0">
              <a:solidFill>
                <a:schemeClr val="tx1"/>
              </a:solidFill>
              <a:latin typeface="Arial" pitchFamily="34" charset="0"/>
              <a:cs typeface="Arial" pitchFamily="34" charset="0"/>
            </a:endParaRPr>
          </a:p>
          <a:p>
            <a:pPr marL="216000" indent="-457200" algn="l"/>
            <a:r>
              <a:rPr lang="en-US" b="1" dirty="0">
                <a:solidFill>
                  <a:schemeClr val="tx1"/>
                </a:solidFill>
                <a:latin typeface="Arial" pitchFamily="34" charset="0"/>
                <a:cs typeface="Arial" pitchFamily="34" charset="0"/>
              </a:rPr>
              <a:t>    </a:t>
            </a:r>
            <a:r>
              <a:rPr lang="el-GR" b="1" dirty="0">
                <a:solidFill>
                  <a:schemeClr val="tx1"/>
                </a:solidFill>
                <a:latin typeface="Arial" pitchFamily="34" charset="0"/>
                <a:cs typeface="Arial" pitchFamily="34" charset="0"/>
              </a:rPr>
              <a:t> ΤΗΝ ΟΠΟΙΑ Ο ΡΥΘΜΙΣΤΗΣ ΕΠΙΔΡΑ ΣΤΗ</a:t>
            </a:r>
            <a:endParaRPr lang="en-US" b="1" dirty="0">
              <a:solidFill>
                <a:schemeClr val="tx1"/>
              </a:solidFill>
              <a:latin typeface="Arial" pitchFamily="34" charset="0"/>
              <a:cs typeface="Arial" pitchFamily="34" charset="0"/>
            </a:endParaRPr>
          </a:p>
          <a:p>
            <a:pPr marL="216000" indent="-457200" algn="l"/>
            <a:r>
              <a:rPr lang="en-US" b="1" dirty="0">
                <a:solidFill>
                  <a:srgbClr val="FF0000"/>
                </a:solidFill>
                <a:latin typeface="Arial" pitchFamily="34" charset="0"/>
                <a:cs typeface="Arial" pitchFamily="34" charset="0"/>
              </a:rPr>
              <a:t>    </a:t>
            </a:r>
            <a:r>
              <a:rPr lang="el-GR" b="1" dirty="0">
                <a:solidFill>
                  <a:srgbClr val="FF0000"/>
                </a:solidFill>
                <a:latin typeface="Arial" pitchFamily="34" charset="0"/>
                <a:cs typeface="Arial" pitchFamily="34" charset="0"/>
              </a:rPr>
              <a:t> ΒΑΛΒΙΔΑ ΕΙΣΑΓΩΓΗΣ</a:t>
            </a:r>
            <a:r>
              <a:rPr lang="el-GR" b="1" dirty="0">
                <a:solidFill>
                  <a:schemeClr val="tx1"/>
                </a:solidFill>
                <a:latin typeface="Arial" pitchFamily="34" charset="0"/>
                <a:cs typeface="Arial" pitchFamily="34" charset="0"/>
              </a:rPr>
              <a:t> ΤΟΥ ΑΤΜΟΥ.</a:t>
            </a:r>
          </a:p>
          <a:p>
            <a:pPr marL="216000" indent="-457200" algn="l"/>
            <a:r>
              <a:rPr lang="el-GR" b="1" dirty="0">
                <a:solidFill>
                  <a:srgbClr val="FF0000"/>
                </a:solidFill>
                <a:latin typeface="Arial" pitchFamily="34" charset="0"/>
                <a:cs typeface="Arial" pitchFamily="34" charset="0"/>
              </a:rPr>
              <a:t>γ) </a:t>
            </a:r>
            <a:r>
              <a:rPr lang="el-GR" b="1" dirty="0">
                <a:solidFill>
                  <a:schemeClr val="tx1"/>
                </a:solidFill>
                <a:latin typeface="Arial" pitchFamily="34" charset="0"/>
                <a:cs typeface="Arial" pitchFamily="34" charset="0"/>
              </a:rPr>
              <a:t>ΤΗ </a:t>
            </a:r>
            <a:r>
              <a:rPr lang="el-GR" b="1" dirty="0">
                <a:solidFill>
                  <a:srgbClr val="FF0000"/>
                </a:solidFill>
                <a:latin typeface="Arial" pitchFamily="34" charset="0"/>
                <a:cs typeface="Arial" pitchFamily="34" charset="0"/>
              </a:rPr>
              <a:t>ΒΑΛΒΙΔΑ ΕΙΣΑΓΩΓΗΣ</a:t>
            </a:r>
            <a:r>
              <a:rPr lang="el-GR" b="1" dirty="0">
                <a:solidFill>
                  <a:schemeClr val="tx1"/>
                </a:solidFill>
                <a:latin typeface="Arial" pitchFamily="34" charset="0"/>
                <a:cs typeface="Arial" pitchFamily="34" charset="0"/>
              </a:rPr>
              <a:t> ΤΟΥ ΑΤΜΟΥ.</a:t>
            </a: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rgbClr val="FFFF00"/>
                </a:solidFill>
                <a:latin typeface="Arial" pitchFamily="34" charset="0"/>
                <a:cs typeface="Arial" pitchFamily="34" charset="0"/>
              </a:rPr>
              <a:t>Ο ΡΥΘΜΙΣΤΗΣ ΣΤΡΟΦΩΝ (</a:t>
            </a:r>
            <a:r>
              <a:rPr lang="en-US" sz="2800" b="1" u="sng" dirty="0">
                <a:solidFill>
                  <a:srgbClr val="FFFF00"/>
                </a:solidFill>
                <a:latin typeface="Arial" pitchFamily="34" charset="0"/>
                <a:cs typeface="Arial" pitchFamily="34" charset="0"/>
              </a:rPr>
              <a:t>GOVERNOR</a:t>
            </a:r>
            <a:r>
              <a:rPr lang="el-GR" sz="2800" b="1" u="sng" dirty="0">
                <a:solidFill>
                  <a:srgbClr val="FFFF00"/>
                </a:solidFill>
                <a:latin typeface="Arial" pitchFamily="34" charset="0"/>
                <a:cs typeface="Arial" pitchFamily="34" charset="0"/>
              </a:rPr>
              <a:t>)</a:t>
            </a:r>
          </a:p>
        </p:txBody>
      </p:sp>
    </p:spTree>
    <p:extLst>
      <p:ext uri="{BB962C8B-B14F-4D97-AF65-F5344CB8AC3E}">
        <p14:creationId xmlns:p14="http://schemas.microsoft.com/office/powerpoint/2010/main" val="135186205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100" b="1" dirty="0">
                <a:solidFill>
                  <a:schemeClr val="tx1"/>
                </a:solidFill>
                <a:latin typeface="Arial" pitchFamily="34" charset="0"/>
                <a:cs typeface="Arial" pitchFamily="34" charset="0"/>
              </a:rPr>
              <a:t>ΣΕ ΟΛΟΥΣ ΤΟΥΣ ΣΤΡΟΒΙΛΟΥΣ ΠΑΝΤΩΣ, ΠΡΙΝ ΑΠΟ ΤΟ ΡΥΘΜΙΣΤΗ ΥΠΑΡΧΕΙ Ο </a:t>
            </a:r>
            <a:r>
              <a:rPr lang="el-GR" sz="2100" b="1" dirty="0">
                <a:solidFill>
                  <a:srgbClr val="FF0000"/>
                </a:solidFill>
                <a:latin typeface="Arial" pitchFamily="34" charset="0"/>
                <a:cs typeface="Arial" pitchFamily="34" charset="0"/>
              </a:rPr>
              <a:t>ΧΕΙΡΟΚΙΝΗΤΟΣ ΑΤΜΟΦΡΑΚΤΗΣ</a:t>
            </a:r>
            <a:r>
              <a:rPr lang="el-GR" sz="2100" b="1" dirty="0">
                <a:solidFill>
                  <a:schemeClr val="tx1"/>
                </a:solidFill>
                <a:latin typeface="Arial" pitchFamily="34" charset="0"/>
                <a:cs typeface="Arial" pitchFamily="34" charset="0"/>
              </a:rPr>
              <a:t>, ΑΠΟ ΤΟΝ ΟΠΟΙΟ ΠΡΩΤΑ ΘΑ ΠΕΡΑΣΕΙ Ο ΑΤΜΟΣ. ΚΑΤΟΠΙΝ ΘΑ ΠΕΡΑΣΕΙ ΑΠΟ ΤΗ ΒΑΛΒΙΔΑ ΤΟΥ ΡΥΘΜΙΣΤΗ ΚΑΙ ΤΕΛΙΚΑ ΘΑ ΜΠΕΙ ΣΤΟ ΣΤΡΟΒΙΛΟ.</a:t>
            </a:r>
          </a:p>
          <a:p>
            <a:pPr algn="l"/>
            <a:endParaRPr lang="el-GR" sz="2100" b="1" dirty="0">
              <a:solidFill>
                <a:schemeClr val="tx1"/>
              </a:solidFill>
              <a:latin typeface="Arial" pitchFamily="34" charset="0"/>
              <a:cs typeface="Arial" pitchFamily="34" charset="0"/>
            </a:endParaRPr>
          </a:p>
          <a:p>
            <a:pPr algn="l"/>
            <a:r>
              <a:rPr lang="el-GR" sz="2300" b="1" dirty="0">
                <a:solidFill>
                  <a:schemeClr val="tx1"/>
                </a:solidFill>
                <a:latin typeface="Arial" pitchFamily="34" charset="0"/>
                <a:cs typeface="Arial" pitchFamily="34" charset="0"/>
              </a:rPr>
              <a:t>ΟΙ ΡΥΘΜΙΣΤΕΣ ΣΤΡΟΦΩΝ ΤΩΝ ΣΤΡΟΒΙΛΩΝ </a:t>
            </a:r>
            <a:r>
              <a:rPr lang="el-GR" sz="2300" b="1" dirty="0">
                <a:solidFill>
                  <a:srgbClr val="FF0000"/>
                </a:solidFill>
                <a:latin typeface="Arial" pitchFamily="34" charset="0"/>
                <a:cs typeface="Arial" pitchFamily="34" charset="0"/>
              </a:rPr>
              <a:t>ΔΙΑΚΡΙΝΟΝΤΑΙ</a:t>
            </a:r>
            <a:r>
              <a:rPr lang="el-GR" sz="2300" b="1" dirty="0">
                <a:solidFill>
                  <a:schemeClr val="tx1"/>
                </a:solidFill>
                <a:latin typeface="Arial" pitchFamily="34" charset="0"/>
                <a:cs typeface="Arial" pitchFamily="34" charset="0"/>
              </a:rPr>
              <a:t> ΣΕ ΔΥΟ ΚΑΤΗΓΟΡΙΕΣ: </a:t>
            </a:r>
          </a:p>
          <a:p>
            <a:pPr marL="288000" indent="-457200" algn="l"/>
            <a:r>
              <a:rPr lang="el-GR" sz="2300" b="1" dirty="0">
                <a:solidFill>
                  <a:srgbClr val="FF0000"/>
                </a:solidFill>
                <a:latin typeface="Arial" pitchFamily="34" charset="0"/>
                <a:cs typeface="Arial" pitchFamily="34" charset="0"/>
              </a:rPr>
              <a:t>α) </a:t>
            </a:r>
            <a:r>
              <a:rPr lang="el-GR" sz="2300" b="1" u="sng" dirty="0">
                <a:solidFill>
                  <a:srgbClr val="FF0000"/>
                </a:solidFill>
                <a:latin typeface="Arial" pitchFamily="34" charset="0"/>
                <a:cs typeface="Arial" pitchFamily="34" charset="0"/>
              </a:rPr>
              <a:t>ΑΜΕΣΗΣ ΜΕΤΑΔΟΣΕΩΣ η ΜΗΧΑΝΙΚΟΙ</a:t>
            </a:r>
            <a:r>
              <a:rPr lang="el-GR" sz="2300" b="1" dirty="0">
                <a:solidFill>
                  <a:srgbClr val="FF0000"/>
                </a:solidFill>
                <a:latin typeface="Arial" pitchFamily="34" charset="0"/>
                <a:cs typeface="Arial" pitchFamily="34" charset="0"/>
              </a:rPr>
              <a:t> </a:t>
            </a:r>
            <a:r>
              <a:rPr lang="el-GR" sz="2300" b="1" dirty="0">
                <a:solidFill>
                  <a:schemeClr val="tx1"/>
                </a:solidFill>
                <a:latin typeface="Arial" pitchFamily="34" charset="0"/>
                <a:cs typeface="Arial" pitchFamily="34" charset="0"/>
              </a:rPr>
              <a:t>ΠΟΥ ΕΝΕΡΓΟΥΝ ΑΠΕΥΘΕΙΑΣ ΣΤΗ ΒΑΛΒΙΔΑ ΤΟΥ ΑΤΜΟΦΡΑΚΤΗ ΤΟΥ ΣΤΡΟΒΙΛΟΥ ΜΕΤΑΒΑΛΛΟΝΤΑΣ ΚΑΤΑΛΛΗΛΑ ΤΟ ΑΝΟΙΓΜΑ ΤΗΣ. </a:t>
            </a:r>
          </a:p>
          <a:p>
            <a:pPr marL="288000" indent="-457200" algn="l"/>
            <a:r>
              <a:rPr lang="el-GR" sz="2300" b="1" dirty="0">
                <a:solidFill>
                  <a:srgbClr val="FF0000"/>
                </a:solidFill>
                <a:latin typeface="Arial" pitchFamily="34" charset="0"/>
                <a:cs typeface="Arial" pitchFamily="34" charset="0"/>
              </a:rPr>
              <a:t>β) </a:t>
            </a:r>
            <a:r>
              <a:rPr lang="el-GR" sz="2300" b="1" u="sng" dirty="0">
                <a:solidFill>
                  <a:srgbClr val="FF0000"/>
                </a:solidFill>
                <a:latin typeface="Arial" pitchFamily="34" charset="0"/>
                <a:cs typeface="Arial" pitchFamily="34" charset="0"/>
              </a:rPr>
              <a:t>ΕΜΜΕΣΗΣ ΜΕΤΑΔΟΣΕΩΣ η ΕΛΑΙΟΔΥΝΑΜΙΚΟΙ</a:t>
            </a:r>
            <a:r>
              <a:rPr lang="el-GR" sz="2300" b="1" dirty="0">
                <a:solidFill>
                  <a:schemeClr val="tx1"/>
                </a:solidFill>
                <a:latin typeface="Arial" pitchFamily="34" charset="0"/>
                <a:cs typeface="Arial" pitchFamily="34" charset="0"/>
              </a:rPr>
              <a:t>, ΠΟΥ ΕΝΕΡΓΟΥΝ ΣΤΙΣ ΑΤΟΜΙΚΕΣ ΒΑΛΒΙΔΕΣ ΤΩΝ ΟΜΑΔΩΝ ΠΡΟΦΥΣΙΩΝ ΜΕΣΩ ΕΝΟΣ ΥΠΗΡΕΤΙΚΟΥ ΚΥΛΙΝΔΡΟΥ ΕΛΑΙΟΔΥΝΑΜΙΚΗΣ ΛΕΙΤΟΥΡΓΙΑΣ.</a:t>
            </a: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ΡΥΘΜΙΣΤΗΣ ΣΤΡΟΦΩΝ (</a:t>
            </a:r>
            <a:r>
              <a:rPr lang="en-US" sz="2800" b="1" u="sng" dirty="0">
                <a:solidFill>
                  <a:schemeClr val="bg1"/>
                </a:solidFill>
                <a:latin typeface="Arial" pitchFamily="34" charset="0"/>
                <a:cs typeface="Arial" pitchFamily="34" charset="0"/>
              </a:rPr>
              <a:t>GOVERNOR</a:t>
            </a:r>
            <a:r>
              <a:rPr lang="el-GR" sz="2800" b="1" u="sng" dirty="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135186205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600" b="1" dirty="0">
                <a:solidFill>
                  <a:schemeClr val="tx1"/>
                </a:solidFill>
                <a:latin typeface="Arial" pitchFamily="34" charset="0"/>
                <a:cs typeface="Arial" pitchFamily="34" charset="0"/>
              </a:rPr>
              <a:t>ΚΑΙ ΟΙ ΔΥΟ ΚΑΤΗΓΟΡΙΕΣ </a:t>
            </a:r>
            <a:r>
              <a:rPr lang="el-GR" sz="2600" b="1" dirty="0">
                <a:solidFill>
                  <a:srgbClr val="FF0000"/>
                </a:solidFill>
                <a:latin typeface="Arial" pitchFamily="34" charset="0"/>
                <a:cs typeface="Arial" pitchFamily="34" charset="0"/>
              </a:rPr>
              <a:t>ΒΑΣΙΖΟΝΤΑΙ ΣΤΗ ΦΥΓΟΚΕΝΤΡΗ ΔΥΝΑΜΗ</a:t>
            </a:r>
            <a:r>
              <a:rPr lang="el-GR" sz="2600" b="1" dirty="0">
                <a:solidFill>
                  <a:schemeClr val="tx1"/>
                </a:solidFill>
                <a:latin typeface="Arial" pitchFamily="34" charset="0"/>
                <a:cs typeface="Arial" pitchFamily="34" charset="0"/>
              </a:rPr>
              <a:t>, ΠΟΥ ΕΠΕΝΕΡΓΕΙ ΣΕ ΔΥΟ ΑΝΤΙΒΑΡΑ ΤΟΥ ΡΥΘΜΙΣΤΗ ΠΟΥ ΠΕΡΙΣΤΡΕΦΟΝΤΑΙ ΑΠΟ ΤΟ ΣΤΡΟΒΙΛΟ ΚΑΙ ΤΑ ΑΝΑΓΚΑΖΕΙ ΝΑ ΑΠΟΜΑΚΡΥΝΟΝΤΑΙ η ΝΑ ΠΛΗΣΙΑΖΟΥΝ ΜΕΤΑΞΥ ΤΟΥΣ. Η ΚΙΝΗΣΗ ΤΩΝ ΑΝΤΙΒΑΡΩΝ ΑΥΤΩΝ ΣΤΟΥΣ </a:t>
            </a:r>
            <a:r>
              <a:rPr lang="el-GR" sz="2600" b="1" u="sng" dirty="0">
                <a:solidFill>
                  <a:srgbClr val="FF0000"/>
                </a:solidFill>
                <a:latin typeface="Arial" pitchFamily="34" charset="0"/>
                <a:cs typeface="Arial" pitchFamily="34" charset="0"/>
              </a:rPr>
              <a:t>ΡΥΘΜΙΣΤΕΣ ΑΜΕΣΗΣ ΜΕΤΑΔΟΣΕΩΣ</a:t>
            </a:r>
            <a:r>
              <a:rPr lang="el-GR" sz="2600" b="1" dirty="0">
                <a:solidFill>
                  <a:srgbClr val="FF0000"/>
                </a:solidFill>
                <a:latin typeface="Arial" pitchFamily="34" charset="0"/>
                <a:cs typeface="Arial" pitchFamily="34" charset="0"/>
              </a:rPr>
              <a:t> </a:t>
            </a:r>
            <a:r>
              <a:rPr lang="el-GR" sz="2600" b="1" dirty="0">
                <a:solidFill>
                  <a:schemeClr val="tx1"/>
                </a:solidFill>
                <a:latin typeface="Arial" pitchFamily="34" charset="0"/>
                <a:cs typeface="Arial" pitchFamily="34" charset="0"/>
              </a:rPr>
              <a:t>ΜΕΤΑΔΙΔΕΤΑΙ ΜΕ ΜΟΧΛΟΥΣ ΣΤΗ ΒΑΛΒΙΔΑ ΤΟΥ ΑΤΜΟΦΡΑΚΤΗ, ΕΝΩ ΣΤΟΥΣ </a:t>
            </a:r>
            <a:r>
              <a:rPr lang="el-GR" sz="2600" b="1" u="sng" dirty="0">
                <a:solidFill>
                  <a:srgbClr val="FF0000"/>
                </a:solidFill>
                <a:latin typeface="Arial" pitchFamily="34" charset="0"/>
                <a:cs typeface="Arial" pitchFamily="34" charset="0"/>
              </a:rPr>
              <a:t>ΡΥΘΜΙΣΤΕΣ ΕΜΜΕΣΗΣ ΜΕΤΑΔΟΣΕΩΣ</a:t>
            </a:r>
            <a:r>
              <a:rPr lang="el-GR" sz="2600" b="1" dirty="0">
                <a:solidFill>
                  <a:schemeClr val="tx1"/>
                </a:solidFill>
                <a:latin typeface="Arial" pitchFamily="34" charset="0"/>
                <a:cs typeface="Arial" pitchFamily="34" charset="0"/>
              </a:rPr>
              <a:t> ΕΝΕΡΓΟΠΟΙΕΙ ΕΝΑ ΥΠΗΡΕΤΙΚΟ ΕΛΑΙΟΚΥΛΙΝΔΡΟ, ΠΟΥ ΕΠΙΔΡΑ ΜΕΣΩ ΕΝΟΣ ΔΙΑΝΟΜΕΑ ΣΤΗ ΒΑΛΒΙΔΑ ΤΟΥ ΑΤΜΟΦΡΑΚΤΗ Η ΣΤΙΣ ΒΑΛΒΙΔΕΣ ΤΩΝ ΟΜΑΔΩΝ ΠΡΟΦΥΣΙΩΝ.</a:t>
            </a:r>
          </a:p>
          <a:p>
            <a:pPr algn="l"/>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ΡΥΘΜΙΣΤΗΣ ΣΤΡΟΦΩΝ (</a:t>
            </a:r>
            <a:r>
              <a:rPr lang="en-US" sz="2800" b="1" u="sng" dirty="0">
                <a:solidFill>
                  <a:schemeClr val="bg1"/>
                </a:solidFill>
                <a:latin typeface="Arial" pitchFamily="34" charset="0"/>
                <a:cs typeface="Arial" pitchFamily="34" charset="0"/>
              </a:rPr>
              <a:t>GOVERNOR</a:t>
            </a:r>
            <a:r>
              <a:rPr lang="el-GR" sz="2800" b="1" u="sng" dirty="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135186205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400" b="1" dirty="0">
                <a:solidFill>
                  <a:schemeClr val="tx1"/>
                </a:solidFill>
                <a:latin typeface="Arial" pitchFamily="34" charset="0"/>
                <a:cs typeface="Arial" pitchFamily="34" charset="0"/>
              </a:rPr>
              <a:t>Η ΑΡΧΗ ΛΕΙΤΟΥΡΓΙΑΣ ΤΟΥ ΦΑΙΝΕΤΑΙ ΣΤΟ ΣΧΗΜΑ. ΤΟ ΚΥΡΙΟ ΜΕΡΟΣ ΤΟΥ ΑΠΟΤΕΛΕΙΤΑΙ ΑΠΟ ΔΥΟ ΑΝΤΙΒΑΡΑ, ΔΗΛΑΔΗ ΔΥΟ ΙΣΕΣ ΜΑΖΕΣ. ΤΑ ΑΝΤΙΒΑΡΑ ΑΥΤΑ ΑΡΘΡΩΝΟΝΤΑΙ ΣΤΟΝ ΑΞΟΝΙΣΚΟ, ΠΟΥ ΚΙΝΕΙΤΑΙ ΑΠΟ ΤΟΝ ΑΞΟΝΑ ΤΟΥ ΣΤΡΟΒΙΛΟΥ, ΕΤΣΙ ΩΣΤΕ ΝΑ ΚΙΝΕΙΤΑΙ ΣΥΜΜΕΤΡΙΚΑ ΤΟ ΕΝΑ ΑΠΕΝΑΝΤΙ ΣΤΟ ΑΛΛΟ. ΚΑΤΑ ΤΗΝ ΚΙΝΗΣΗ ΤΟΥ ΣΤΡΟΒΙΛΟΥ ΤΑ ΑΝΤΙΒΑΡΑ ΑΝΟΙΓΟΥΝ Η ΚΛΕΙΝΟΥΝ ΑΝΑΛΟΓΑ ΜΕ ΤΗ ΦΥΓΟΚΕΝΤΡΗ ΔΥΝΑΜΗ ΠΟΥ ΑΝΑΠΤΥΣΣΕΤΑΙ ΚΑΤΑ ΤΗΝ ΠΕΡΙΣΤΡΟΦΗ ΤΟΥΣ.</a:t>
            </a:r>
          </a:p>
          <a:p>
            <a:pPr algn="l"/>
            <a:r>
              <a:rPr lang="el-GR" sz="2400" b="1" dirty="0">
                <a:solidFill>
                  <a:schemeClr val="tx1"/>
                </a:solidFill>
                <a:latin typeface="Arial" pitchFamily="34" charset="0"/>
                <a:cs typeface="Arial" pitchFamily="34" charset="0"/>
              </a:rPr>
              <a:t>Η ΚΙΝΗΣΗ ΤΩΝ ΑΝΤΙΒΑΡΩΝ ΜΕΤΑΔΙΔΕΤΑΙ ΚΑΤΑΛΛΗΛΑ ΣΤΗ ΒΑΛΒΙΔΑ, ΠΟΥ ΑΝΟΙΓΕΙ Η ΚΛΕΙΝΕΙ ΑΝΑΛΟΓΑ, ΡΥΘΜΙΖΟΝΤΑΣ ΕΤΣΙ ΤΗΝ ΠΟΣΟΤΗΤΑ ΤΟΥ ΑΤΜΟΥ ΠΟΥ ΠΑΡΕΧΕΤΑΙ ΣΤΟ ΣΤΡΟΒΙΛΟ. </a:t>
            </a:r>
          </a:p>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rgbClr val="FFFF00"/>
                </a:solidFill>
                <a:latin typeface="Arial" pitchFamily="34" charset="0"/>
                <a:cs typeface="Arial" pitchFamily="34" charset="0"/>
              </a:rPr>
              <a:t>Ο ΜΗΧΑΝΙΚΟΣ ΡΥΘΜΙΣΤΗΣ ΣΤΡΟΦΩΝ</a:t>
            </a:r>
          </a:p>
        </p:txBody>
      </p:sp>
    </p:spTree>
    <p:extLst>
      <p:ext uri="{BB962C8B-B14F-4D97-AF65-F5344CB8AC3E}">
        <p14:creationId xmlns:p14="http://schemas.microsoft.com/office/powerpoint/2010/main" val="411348806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104456" cy="5453798"/>
          </a:xfrm>
          <a:solidFill>
            <a:schemeClr val="bg1"/>
          </a:solidFill>
        </p:spPr>
        <p:txBody>
          <a:bodyPr wrap="square">
            <a:noAutofit/>
          </a:bodyPr>
          <a:lstStyle/>
          <a:p>
            <a:pPr algn="l"/>
            <a:r>
              <a:rPr lang="el-GR" sz="1700" b="1" dirty="0">
                <a:solidFill>
                  <a:schemeClr val="tx1"/>
                </a:solidFill>
                <a:latin typeface="Arial" pitchFamily="34" charset="0"/>
                <a:cs typeface="Arial" pitchFamily="34" charset="0"/>
              </a:rPr>
              <a:t>Η ΑΡΧΗ ΛΕΙΤΟΥΡΓΙΑΣ ΤΟΥ ΦΑΙΝΕΤΑΙ ΣΤΟ ΣΧΗΜΑ. ΤΟ ΚΥΡΙΟ ΜΕΡΟΣ ΤΟΥ ΑΠΟΤΕΛΕΙΤΑΙ ΑΠΟ ΔΥΟ ΑΝΤΙΒΑΡΑ, ΔΗΛΑΔΗ ΔΥΟ ΙΣΕΣ ΜΑΖΕΣ. ΤΑ ΑΝΤΙΒΑΡΑ ΑΥΤΑ ΑΡΘΡΩΝΟΝΤΑΙ ΣΤΟΝ ΑΞΟΝΙΣΚΟ, ΠΟΥ ΚΙΝΕΙΤΑΙ ΑΠΟ ΤΟΝ ΑΞΟΝΑ ΤΟΥ ΣΤΡΟΒΙΛΟΥ, ΕΤΣΙ ΩΣΤΕ ΝΑ ΚΙΝΕΙΤΑΙ ΣΥΜΜΕΤΡΙΚΑ ΤΟ ΕΝΑ ΑΠΕΝΑΝΤΙ ΣΤΟ ΑΛΛΟ. ΚΑΤΑ ΤΗΝ ΚΙΝΗΣΗ ΤΟΥ ΣΤΡΟΒΙΛΟΥ ΤΑ ΑΝΤΙΒΑΡΑ ΑΝΟΙΓΟΥΝ Η ΚΛΕΙΝΟΥΝ ΑΝΑΛΟΓΑ ΜΕ ΤΗ ΦΥΓΟΚΕΝΤΡΗ ΔΥΝΑΜΗ ΠΟΥ ΑΝΑΠΤΥΣΣΕΤΑΙ ΚΑΤΑ ΤΗΝ ΠΕΡΙΣΤΡΟΦΗ ΤΟΥΣ.</a:t>
            </a:r>
          </a:p>
          <a:p>
            <a:pPr algn="l"/>
            <a:r>
              <a:rPr lang="el-GR" sz="1700" b="1" dirty="0">
                <a:solidFill>
                  <a:schemeClr val="tx1"/>
                </a:solidFill>
                <a:latin typeface="Arial" pitchFamily="34" charset="0"/>
                <a:cs typeface="Arial" pitchFamily="34" charset="0"/>
              </a:rPr>
              <a:t>Η ΚΙΝΗΣΗ ΤΩΝ ΑΝΤΙΒΑΡΩΝ ΜΕΤΑΔΙΔΕΤΑΙ ΚΑΤΑΛΛΗΛΑ ΣΤΗ ΒΑΛΒΙΔΑ, ΠΟΥ ΑΝΟΙΓΕΙ Η ΚΛΕΙΝΕΙ ΑΝΑΛΟΓΑ, ΡΥΘΜΙΖΟΝΤΑΣ ΕΤΣΙ ΤΗΝ ΠΟΣΟΤΗΤΑ ΤΟΥ ΑΤΜΟΥ ΠΟΥ ΠΑΡΕΧΕΤΑΙ ΣΤΟ ΣΤΡΟΒΙΛΟ. </a:t>
            </a:r>
          </a:p>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ΜΗΧΑΝΙΚΟΣ ΡΥΘΜΙΣΤΗΣ ΣΤΡΟΦΩΝ</a:t>
            </a:r>
          </a:p>
        </p:txBody>
      </p:sp>
      <p:pic>
        <p:nvPicPr>
          <p:cNvPr id="1028" name="Picture 4" descr="C:\Users\Fadi\Desktop\1.png"/>
          <p:cNvPicPr>
            <a:picLocks noChangeAspect="1" noChangeArrowheads="1"/>
          </p:cNvPicPr>
          <p:nvPr/>
        </p:nvPicPr>
        <p:blipFill>
          <a:blip r:embed="rId3" cstate="print"/>
          <a:srcRect/>
          <a:stretch>
            <a:fillRect/>
          </a:stretch>
        </p:blipFill>
        <p:spPr bwMode="auto">
          <a:xfrm>
            <a:off x="4427984" y="1196752"/>
            <a:ext cx="4392488" cy="5400600"/>
          </a:xfrm>
          <a:prstGeom prst="rect">
            <a:avLst/>
          </a:prstGeom>
          <a:noFill/>
        </p:spPr>
      </p:pic>
    </p:spTree>
    <p:extLst>
      <p:ext uri="{BB962C8B-B14F-4D97-AF65-F5344CB8AC3E}">
        <p14:creationId xmlns:p14="http://schemas.microsoft.com/office/powerpoint/2010/main" val="411348806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marL="252000" indent="-457200" algn="l">
              <a:buClr>
                <a:srgbClr val="FF0000"/>
              </a:buClr>
              <a:buFont typeface="Wingdings" pitchFamily="2" charset="2"/>
              <a:buChar char="Ø"/>
            </a:pPr>
            <a:r>
              <a:rPr lang="el-GR" sz="2200" b="1" dirty="0">
                <a:solidFill>
                  <a:schemeClr val="tx1"/>
                </a:solidFill>
                <a:latin typeface="Arial" pitchFamily="34" charset="0"/>
                <a:cs typeface="Arial" pitchFamily="34" charset="0"/>
              </a:rPr>
              <a:t>ΑΝ Π.Χ. Ο ΣΤΡΟΒΙΛΟΣ ΦΟΡΤΩΘΕΙ ΠΕΡΙΣΣΟΤΕΡΟ, ΟΙ ΣΤΡΟΦΕΣ ΤΟΥ ΠΕΦΤΟΥΝ, ΟΠΟΤΕ ΤΑ ΑΝΤΙΒΑΡΑ ΚΛΕΙΝΟΥΝ ΑΝΑΛΟΓΑ. ΤΟ ΕΛΑΤΗΡΙΟ ΚΑΤΟΠΙΝ ΣΠΡΩΧΝΕΙ ΤΟ ΜΟΧΛΟ  ΠΡΟΣ ΤΑ ΚΑΤΩ ΚΑΙ ΠΡΟΚΑΛΕΙ ΤΗΝ ΑΝΥΨΩΣΗ ΤΗΣ ΒΑΛΒΙΔΑΣ ΕΛΕΓΧΟΥ. ΕΤΣΙ ΑΥΤΗ ΠΑΡΕΧΕΙ ΠΕΡΙΣΣΟΤΕΡΟ ΑΤΜΟ ΣΤΟ ΣΤΡΟΒΙΛΟ ΩΣΠΟΥ ΟΙ ΣΤΡΟΦΕΣ ΑΝΑΛΟΓΑ ΠΡΟΣ ΤΗΝ ΤΙΜΗ ΤΟΥ ΦΟΡΤΙΟΥ ΤΟΥ ΦΘΑΣΟΥΝ ΣΤΟΝ ΑΡΙΘΜΟ ΠΟΥ ΧΡΕΙΑΖΕΤΑΙ ΤΟ ΝΕΟ ΦΟΡΤΙΟ.</a:t>
            </a:r>
          </a:p>
          <a:p>
            <a:pPr marL="252000" indent="-457200" algn="l">
              <a:buClr>
                <a:srgbClr val="FF0000"/>
              </a:buClr>
              <a:buFont typeface="Wingdings" pitchFamily="2" charset="2"/>
              <a:buChar char="Ø"/>
            </a:pPr>
            <a:r>
              <a:rPr lang="el-GR" sz="2200" b="1" dirty="0">
                <a:solidFill>
                  <a:schemeClr val="tx1"/>
                </a:solidFill>
                <a:latin typeface="Arial" pitchFamily="34" charset="0"/>
                <a:cs typeface="Arial" pitchFamily="34" charset="0"/>
              </a:rPr>
              <a:t>ΑΝ ΠΑΛΙ ΜΕΙΩΘΕΙ ΤΟ ΦΟΡΤΙΟ ΤΟΥ ΣΤΡΟΒΙΛΟΥ, ΟΙ ΣΤΡΟΦΕΣ ΤΟΥ ΘΑ ΑΥΞΗΘΟΥΝ ΚΑΙ ΤΑ ΑΝΤΙΒΑΡΑ ΘΑ ΑΝΟΙΞΟΥΝ. ΤΟΤΕ ΜΕ ΤΟΥΣ ΔΑΚΤΥΛΟΥΣ ΘΑ ΥΠΕΡΝΙΚΗΣΟΥΝ ΤΗΝ ΕΝΤΑΣΗ ΤΟΥ ΕΛΑΤΗΡΙΟΥ ΚΑΙ ΘΑ ΣΠΡΩΞΟΥΝ ΤΟ ΜΟΧΛΟ ΠΡΟΣ ΤΑ ΠΑΝΩ, ΩΣΤΕ Η ΒΑΛΒΙΔΑ ΕΛΕΓΧΟΥ ΝΑ ΚΛΕΙΣΕΙ ΛΙΓΟ, ΠΑΡΕΧΟΝΤΑΣ ΕΤΣΙ ΛΙΓΟΤΕΡΟ ΑΤΜΟ ΣΤΟ ΣΤΡΟΒΙΛΟ, ΩΣΠΟΥ ΟΙ ΣΤΡΟΦΕΣ ΤΟΥ ΞΑΝΑΓΥΡΙΣΟΥΝ ΣΤΟΝ ΚΑΝΟΝΙΚΟ ΤΟΥΣ ΑΡΙΘΜΟ.</a:t>
            </a:r>
          </a:p>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ΜΗΧΑΝΙΚΟΣ ΡΥΘΜΙΣΤΗΣ ΣΤΡΟΦΩΝ</a:t>
            </a:r>
          </a:p>
        </p:txBody>
      </p:sp>
    </p:spTree>
    <p:extLst>
      <p:ext uri="{BB962C8B-B14F-4D97-AF65-F5344CB8AC3E}">
        <p14:creationId xmlns:p14="http://schemas.microsoft.com/office/powerpoint/2010/main" val="411348806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900" b="1" dirty="0">
                <a:solidFill>
                  <a:schemeClr val="tx1"/>
                </a:solidFill>
                <a:latin typeface="Arial" pitchFamily="34" charset="0"/>
                <a:cs typeface="Arial" pitchFamily="34" charset="0"/>
              </a:rPr>
              <a:t>ΜΕ ΤΟ ΡΥΘΜΙΣΤΙΚΟ ΚΟΧΛΙΑ ΡΥΘΜΙΖΟΜΕ ΑΥΤΟΜΑΤΑ, ΔΗΛΑΔΗ ΔΙΝΟΥΜΕ ΤΗΝ ΕΝΤΟΛΗ ΣΤΟ ΡΥΘΜΙΣΤΗ ΓΙΑ ΤΟΝ ΑΡΙΘΜΟ ΣΤΡΟΦΩΝ ΤΟΥ ΣΤΡΟΒΙΛΟΥ ΠΟΥ ΕΠΙΘΥΜΟΥΜΕ. Ο ΡΥΘΜΙΣΤΗΣ ΑΥΤΟΣ ΠΡΟΚΑΛΕΙ ΑΡΚΕΤΑ ΜΕΓΑΛΗ ΜΕΤΑΒΟΛΗ ΤΩΝ ΣΤΡΟΦΩΝ ΑΝΑΛΟΓΑ ΜΕ ΤΟ ΦΟΡΤΙΟ, ΓΙΑΤΙ ΓΙΑ ΚΑΘΕ ΤΙΜΗ ΤΗΣ ΠΑΡΟΧΗΣ ΤΑ ΑΝΤΙΒΑΡΑ ΙΣΟΡΡΟΠΟΥΝ ΣΕ ΔΙΑΦΟΡΕΤΙΚΗ ΑΚΤΙΝΑ.</a:t>
            </a:r>
          </a:p>
          <a:p>
            <a:pPr algn="l"/>
            <a:r>
              <a:rPr lang="el-GR" sz="2900" b="1" dirty="0">
                <a:solidFill>
                  <a:schemeClr val="tx1"/>
                </a:solidFill>
                <a:latin typeface="Arial" pitchFamily="34" charset="0"/>
                <a:cs typeface="Arial" pitchFamily="34" charset="0"/>
              </a:rPr>
              <a:t>ΡΥΘΜΙΣΤΕΣ ΑΥΤΟΥ ΤΟΥ ΤΥΠΟΥ ΧΡΗΣΙΜΟΠΟΙΟΥΝΤΑΙ ΣΕ ΜΙΚΡΟΥΣ ΜΟΝΟ ΑΤΜΟΣΤΡΟΒΙΛΟΥΣ ΜΕΧΡΙ 200 </a:t>
            </a:r>
            <a:r>
              <a:rPr lang="en-US" sz="2900" b="1" dirty="0">
                <a:solidFill>
                  <a:schemeClr val="tx1"/>
                </a:solidFill>
                <a:latin typeface="Arial" pitchFamily="34" charset="0"/>
                <a:cs typeface="Arial" pitchFamily="34" charset="0"/>
              </a:rPr>
              <a:t>kW</a:t>
            </a:r>
            <a:r>
              <a:rPr lang="el-GR" sz="2900" b="1" dirty="0">
                <a:solidFill>
                  <a:schemeClr val="tx1"/>
                </a:solidFill>
                <a:latin typeface="Arial" pitchFamily="34" charset="0"/>
                <a:cs typeface="Arial" pitchFamily="34" charset="0"/>
              </a:rPr>
              <a:t> ΠΕΡΙΠΟΥ</a:t>
            </a:r>
            <a:r>
              <a:rPr lang="en-US" sz="2900" b="1" dirty="0">
                <a:solidFill>
                  <a:schemeClr val="tx1"/>
                </a:solidFill>
                <a:latin typeface="Arial" pitchFamily="34" charset="0"/>
                <a:cs typeface="Arial" pitchFamily="34" charset="0"/>
              </a:rPr>
              <a:t>.</a:t>
            </a:r>
            <a:endParaRPr lang="el-GR" sz="2900" b="1" dirty="0">
              <a:solidFill>
                <a:schemeClr val="tx1"/>
              </a:solidFill>
              <a:latin typeface="Arial" pitchFamily="34" charset="0"/>
              <a:cs typeface="Arial" pitchFamily="34" charset="0"/>
            </a:endParaRPr>
          </a:p>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ΜΗΧΑΝΙΚΟΣ ΡΥΘΜΙΣΤΗΣ ΣΤΡΟΦΩΝ</a:t>
            </a:r>
          </a:p>
        </p:txBody>
      </p:sp>
    </p:spTree>
    <p:extLst>
      <p:ext uri="{BB962C8B-B14F-4D97-AF65-F5344CB8AC3E}">
        <p14:creationId xmlns:p14="http://schemas.microsoft.com/office/powerpoint/2010/main" val="411348806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2300" b="1" dirty="0">
                <a:solidFill>
                  <a:schemeClr val="tx1"/>
                </a:solidFill>
                <a:latin typeface="Arial" pitchFamily="34" charset="0"/>
                <a:cs typeface="Arial" pitchFamily="34" charset="0"/>
              </a:rPr>
              <a:t>ΑΥΤΟΣ ΧΡΗΣΙΜΟΠΟΙΕΙΤΑΙ ΣΕ ΣΤΡΟΒΙΛΟΥΣ ΜΕ ΜΕΓΑΛΗ ΙΠΠΟΔΥΝΑΜΗ. ΑΠΟΤΕΛΕΙΤΑΙ ΑΠΟ ΤΑ ΕΞΗΣ ΜΕΡΗ</a:t>
            </a:r>
            <a:r>
              <a:rPr lang="en-US" sz="2300" b="1" dirty="0">
                <a:solidFill>
                  <a:schemeClr val="tx1"/>
                </a:solidFill>
                <a:latin typeface="Arial" pitchFamily="34" charset="0"/>
                <a:cs typeface="Arial" pitchFamily="34" charset="0"/>
              </a:rPr>
              <a:t>:</a:t>
            </a:r>
            <a:endParaRPr lang="el-GR" sz="2300" b="1" dirty="0">
              <a:solidFill>
                <a:schemeClr val="tx1"/>
              </a:solidFill>
              <a:latin typeface="Arial" pitchFamily="34" charset="0"/>
              <a:cs typeface="Arial" pitchFamily="34" charset="0"/>
            </a:endParaRPr>
          </a:p>
          <a:p>
            <a:pPr marL="252000" lvl="0" indent="-252000" algn="l">
              <a:buClr>
                <a:srgbClr val="FF0000"/>
              </a:buClr>
              <a:buFont typeface="Wingdings" pitchFamily="2" charset="2"/>
              <a:buChar char="Ø"/>
            </a:pPr>
            <a:r>
              <a:rPr lang="el-GR" sz="2300" b="1" dirty="0">
                <a:solidFill>
                  <a:schemeClr val="tx1"/>
                </a:solidFill>
                <a:latin typeface="Arial" pitchFamily="34" charset="0"/>
                <a:cs typeface="Arial" pitchFamily="34" charset="0"/>
              </a:rPr>
              <a:t>ΕΝΑΝ ΠΕΡΙΣΤΡΕΦΟΜΕΝΟ ΑΞΟΝΑ ΜΕ ΔΥΟ ΑΝΤΙΒΑΡΑ.</a:t>
            </a:r>
          </a:p>
          <a:p>
            <a:pPr marL="252000" lvl="0" indent="-252000" algn="l">
              <a:buClr>
                <a:srgbClr val="FF0000"/>
              </a:buClr>
              <a:buFont typeface="Wingdings" pitchFamily="2" charset="2"/>
              <a:buChar char="Ø"/>
            </a:pPr>
            <a:r>
              <a:rPr lang="el-GR" sz="2300" b="1" dirty="0">
                <a:solidFill>
                  <a:schemeClr val="tx1"/>
                </a:solidFill>
                <a:latin typeface="Arial" pitchFamily="34" charset="0"/>
                <a:cs typeface="Arial" pitchFamily="34" charset="0"/>
              </a:rPr>
              <a:t>ΕΝΑΝ ΕΛΑΙΟΚΥΛΙΝΔΡΟ, ΜΕΣΑ ΣΤΟΝ ΟΠΟΙΟ ΚΙΝΕΙΤΑΙ ΜΙΑ ΟΔΗΓΗΤΙΚΗ ΒΑΛΒΙΔΑ. ΤΟ ΟΛΟ ΣΥΓΚΡΟΤΗΜΑ ΛΕΓΕΤΑΙ ΕΛΑΙΟΝ</a:t>
            </a:r>
            <a:r>
              <a:rPr lang="el-GR" sz="2300" b="1" i="1" dirty="0">
                <a:solidFill>
                  <a:schemeClr val="tx1"/>
                </a:solidFill>
                <a:latin typeface="Arial" pitchFamily="34" charset="0"/>
                <a:cs typeface="Arial" pitchFamily="34" charset="0"/>
              </a:rPr>
              <a:t>Ο</a:t>
            </a:r>
            <a:r>
              <a:rPr lang="el-GR" sz="2300" b="1" dirty="0">
                <a:solidFill>
                  <a:schemeClr val="tx1"/>
                </a:solidFill>
                <a:latin typeface="Arial" pitchFamily="34" charset="0"/>
                <a:cs typeface="Arial" pitchFamily="34" charset="0"/>
              </a:rPr>
              <a:t>ΜΟΣ, ΓΙΑΤΙ ΑΚΡΙΒΩΣ ΕΛΕΓΧΕΙ ΤΗ ΔΙΑΝΟΜΗ ΤΟΥ ΛΑΔΙΟΥ ΠΟΥ ΚΥΚΛΟΦΟΡΕΙ ΥΠΟ ΠΙΕΣΗ ΣΤΟ ΡΥΘΜΙΣΤΗ.</a:t>
            </a:r>
          </a:p>
          <a:p>
            <a:pPr marL="252000" indent="-252000" algn="l">
              <a:buClr>
                <a:srgbClr val="FF0000"/>
              </a:buClr>
              <a:buFont typeface="Wingdings" pitchFamily="2" charset="2"/>
              <a:buChar char="Ø"/>
            </a:pPr>
            <a:r>
              <a:rPr lang="el-GR" sz="2300" b="1" dirty="0">
                <a:solidFill>
                  <a:schemeClr val="tx1"/>
                </a:solidFill>
                <a:latin typeface="Arial" pitchFamily="34" charset="0"/>
                <a:cs typeface="Arial" pitchFamily="34" charset="0"/>
              </a:rPr>
              <a:t>ΕΝΑΝ ΥΠΗΡΕΤΙΚΟ ΕΛΑΙΟΚΥΛΙΝΔΡΟ ΜΕΣΑ ΣΤΟΝ ΟΠΟΙΟ ΕΡΓΑΖΕΤΑΙ ΤΟ ΚΙΝΗΤΗΡΙΟ ΕΜΒΟΛΟ ΤΟΥ, ΟΤΟΥ ΟΠΟΙΟΥ ΣΤΗΝ ΑΝΩ ΟΨΗ ΕΝΕΡΓΕΙ ΙΣΧΥΡΟ ΕΛΑΤΗΡΙΟ. ΤΟ ΕΜΒΟΛΟ ΚΑΤΑΛΗΓΕΙ ΣΕ ΒΑΚΤΡΟ ΕΞΩ ΑΠΟ ΤΟΝ ΚΥΛΙΝΔΡΟ ΚΑΙ ΕΝΕΡΓΕΙ ΣΤΗ ΒΑΛΒΙΔΑ ΕΛΕΓΧΟΥ ΤΟΥ ΑΤΜΟΥ.</a:t>
            </a:r>
          </a:p>
          <a:p>
            <a:pPr marL="252000" indent="-252000" algn="l">
              <a:buClr>
                <a:srgbClr val="FF0000"/>
              </a:buClr>
              <a:buFont typeface="Wingdings" pitchFamily="2" charset="2"/>
              <a:buChar char="Ø"/>
            </a:pPr>
            <a:r>
              <a:rPr lang="el-GR" sz="2300" b="1" dirty="0">
                <a:solidFill>
                  <a:schemeClr val="tx1"/>
                </a:solidFill>
                <a:latin typeface="Arial" pitchFamily="34" charset="0"/>
                <a:cs typeface="Arial" pitchFamily="34" charset="0"/>
              </a:rPr>
              <a:t>ΕΝΔΕΧΟΜΕΝΩΣ ΜΙΑ ΕΞΑΡΤΗΜΕΝΗ ΑΝΤΛΙΑ ΛΑΔΙΟΥ.</a:t>
            </a:r>
          </a:p>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rgbClr val="FFFF00"/>
                </a:solidFill>
                <a:latin typeface="Arial" pitchFamily="34" charset="0"/>
                <a:cs typeface="Arial" pitchFamily="34" charset="0"/>
              </a:rPr>
              <a:t>Ο ΕΛΑΙΟΔΥΝΑΜΙΚΟΣ ΡΥΘΜΙΣΤΗΣ ΣΤΡΟΦΩΝ.</a:t>
            </a:r>
          </a:p>
        </p:txBody>
      </p:sp>
    </p:spTree>
    <p:extLst>
      <p:ext uri="{BB962C8B-B14F-4D97-AF65-F5344CB8AC3E}">
        <p14:creationId xmlns:p14="http://schemas.microsoft.com/office/powerpoint/2010/main" val="385620982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032448" cy="5453798"/>
          </a:xfrm>
          <a:solidFill>
            <a:schemeClr val="bg1"/>
          </a:solidFill>
        </p:spPr>
        <p:txBody>
          <a:bodyPr wrap="square">
            <a:noAutofit/>
          </a:bodyPr>
          <a:lstStyle/>
          <a:p>
            <a:pPr algn="l"/>
            <a:r>
              <a:rPr lang="el-GR" sz="1500" b="1" dirty="0">
                <a:solidFill>
                  <a:schemeClr val="tx1"/>
                </a:solidFill>
                <a:latin typeface="Arial" pitchFamily="34" charset="0"/>
                <a:cs typeface="Arial" pitchFamily="34" charset="0"/>
              </a:rPr>
              <a:t>ΑΥΤΟΣ ΧΡΗΣΙΜΟΠΟΙΕΙΤΑΙ ΣΕ ΣΤΡΟΒΙΛΟΥΣ ΜΕ ΜΕΓΑΛΗ ΙΠΠΟΔΥΝΑΜΗ. ΑΠΟΤΕΛΕΙΤΑΙ ΑΠΟ ΤΑ ΕΞΗΣ ΜΕΡΗ</a:t>
            </a:r>
            <a:r>
              <a:rPr lang="en-US" sz="1500" b="1" dirty="0">
                <a:solidFill>
                  <a:schemeClr val="tx1"/>
                </a:solidFill>
                <a:latin typeface="Arial" pitchFamily="34" charset="0"/>
                <a:cs typeface="Arial" pitchFamily="34" charset="0"/>
              </a:rPr>
              <a:t>:</a:t>
            </a:r>
            <a:endParaRPr lang="el-GR" sz="1500" b="1" dirty="0">
              <a:solidFill>
                <a:schemeClr val="tx1"/>
              </a:solidFill>
              <a:latin typeface="Arial" pitchFamily="34" charset="0"/>
              <a:cs typeface="Arial" pitchFamily="34" charset="0"/>
            </a:endParaRPr>
          </a:p>
          <a:p>
            <a:pPr marL="252000" lvl="0" indent="-252000" algn="l">
              <a:buClr>
                <a:srgbClr val="FF0000"/>
              </a:buClr>
              <a:buFont typeface="Wingdings" pitchFamily="2" charset="2"/>
              <a:buChar char="Ø"/>
            </a:pPr>
            <a:r>
              <a:rPr lang="el-GR" sz="1500" b="1" dirty="0">
                <a:solidFill>
                  <a:schemeClr val="tx1"/>
                </a:solidFill>
                <a:latin typeface="Arial" pitchFamily="34" charset="0"/>
                <a:cs typeface="Arial" pitchFamily="34" charset="0"/>
              </a:rPr>
              <a:t>ΕΝΑΝ ΠΕΡΙΣΤΡΕΦΟΜΕΝΟ ΑΞΟΝΑ ΜΕ ΔΥΟ ΑΝΤΙΒΑΡΑ.</a:t>
            </a:r>
          </a:p>
          <a:p>
            <a:pPr marL="252000" lvl="0" indent="-252000" algn="l">
              <a:buClr>
                <a:srgbClr val="FF0000"/>
              </a:buClr>
              <a:buFont typeface="Wingdings" pitchFamily="2" charset="2"/>
              <a:buChar char="Ø"/>
            </a:pPr>
            <a:r>
              <a:rPr lang="el-GR" sz="1500" b="1" dirty="0">
                <a:solidFill>
                  <a:schemeClr val="tx1"/>
                </a:solidFill>
                <a:latin typeface="Arial" pitchFamily="34" charset="0"/>
                <a:cs typeface="Arial" pitchFamily="34" charset="0"/>
              </a:rPr>
              <a:t>ΕΝΑΝ ΕΛΑΙΟΚΥΛΙΝΔΡΟ, ΜΕΣΑ ΣΤΟΝ ΟΠΟΙΟ ΚΙΝΕΙΤΑΙ ΜΙΑ ΟΔΗΓΗΤΙΚΗ ΒΑΛΒΙΔΑ. ΤΟ ΟΛΟ ΣΥΓΚΡΟΤΗΜΑ ΛΕΓΕΤΑΙ ΕΛΑΙΟΝΟΜΟΣ, ΓΙΑΤΙ ΑΚΡΙΒΩΣ ΕΛΕΓΧΕΙ ΤΗ ΔΙΑΝΟΜΗ ΤΟΥ ΛΑΔΙΟΥ ΠΟΥ ΚΥΚΛΟΦΟΡΕΙ ΥΠΟ ΠΙΕΣΗ ΣΤΟ ΡΥΘΜΙΣΤΗ.</a:t>
            </a:r>
          </a:p>
          <a:p>
            <a:pPr marL="252000" indent="-252000" algn="l">
              <a:buClr>
                <a:srgbClr val="FF0000"/>
              </a:buClr>
              <a:buFont typeface="Wingdings" pitchFamily="2" charset="2"/>
              <a:buChar char="Ø"/>
            </a:pPr>
            <a:r>
              <a:rPr lang="el-GR" sz="1500" b="1" dirty="0">
                <a:solidFill>
                  <a:schemeClr val="tx1"/>
                </a:solidFill>
                <a:latin typeface="Arial" pitchFamily="34" charset="0"/>
                <a:cs typeface="Arial" pitchFamily="34" charset="0"/>
              </a:rPr>
              <a:t>ΕΝΑΝ ΥΠΗΡΕΤΙΚΟ ΕΛΑΙΟΚΥΛΙΝΔΡΟ ΜΕΣΑ ΣΤΟΝ ΟΠΟΙΟ ΕΡΓΑΖΕΤΑΙ ΤΟ ΚΙΝΗΤΗΡΙΟ ΕΜΒΟΛΟ ΤΟΥ, ΟΤΟΥ ΟΠΟΙΟΥ ΣΤΗΝ ΑΝΩ ΟΨΗ ΕΝΕΡΓΕΙ ΙΣΧΥΡΟ ΕΛΑΤΗΡΙΟ. ΤΟ ΕΜΒΟΛΟ ΚΑΤΑΛΗΓΕΙ ΣΕ ΒΑΚΤΡΟ ΕΞΩ ΑΠΟ ΤΟΝ ΚΥΛΙΝΔΡΟ ΚΑΙ ΕΝΕΡΓΕΙ ΣΤΗ ΒΑΛΒΙΔΑ ΕΛΕΓΧΟΥ ΤΟΥ ΑΤΜΟΥ.</a:t>
            </a:r>
          </a:p>
          <a:p>
            <a:pPr marL="252000" indent="-252000" algn="l">
              <a:buClr>
                <a:srgbClr val="FF0000"/>
              </a:buClr>
              <a:buFont typeface="Wingdings" pitchFamily="2" charset="2"/>
              <a:buChar char="Ø"/>
            </a:pPr>
            <a:r>
              <a:rPr lang="el-GR" sz="1500" b="1" dirty="0">
                <a:solidFill>
                  <a:schemeClr val="tx1"/>
                </a:solidFill>
                <a:latin typeface="Arial" pitchFamily="34" charset="0"/>
                <a:cs typeface="Arial" pitchFamily="34" charset="0"/>
              </a:rPr>
              <a:t>ΕΝΔΕΧΟΜΕΝΩΣ ΜΙΑ ΕΞΑΡΤΗΜΕΝΗ ΑΝΤΛΙΑ ΛΑΔΙΟΥ.</a:t>
            </a:r>
          </a:p>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ΕΛΑΙΟΔΥΝΑΜΙΚΟΣ ΡΥΘΜΙΣΤΗΣ ΣΤΡΟΦΩΝ.</a:t>
            </a:r>
          </a:p>
        </p:txBody>
      </p:sp>
      <p:pic>
        <p:nvPicPr>
          <p:cNvPr id="2050" name="Picture 2" descr="C:\Users\Fadi\Desktop\1.png"/>
          <p:cNvPicPr>
            <a:picLocks noChangeAspect="1" noChangeArrowheads="1"/>
          </p:cNvPicPr>
          <p:nvPr/>
        </p:nvPicPr>
        <p:blipFill>
          <a:blip r:embed="rId3" cstate="print"/>
          <a:srcRect/>
          <a:stretch>
            <a:fillRect/>
          </a:stretch>
        </p:blipFill>
        <p:spPr bwMode="auto">
          <a:xfrm>
            <a:off x="4283968" y="1124744"/>
            <a:ext cx="4536503" cy="5472608"/>
          </a:xfrm>
          <a:prstGeom prst="rect">
            <a:avLst/>
          </a:prstGeom>
          <a:noFill/>
        </p:spPr>
      </p:pic>
      <p:sp>
        <p:nvSpPr>
          <p:cNvPr id="5" name="TextBox 4"/>
          <p:cNvSpPr txBox="1"/>
          <p:nvPr/>
        </p:nvSpPr>
        <p:spPr>
          <a:xfrm>
            <a:off x="6156176" y="1052736"/>
            <a:ext cx="356188" cy="369332"/>
          </a:xfrm>
          <a:prstGeom prst="rect">
            <a:avLst/>
          </a:prstGeom>
          <a:noFill/>
        </p:spPr>
        <p:txBody>
          <a:bodyPr wrap="square" rtlCol="0">
            <a:spAutoFit/>
          </a:bodyPr>
          <a:lstStyle/>
          <a:p>
            <a:r>
              <a:rPr lang="el-GR" dirty="0"/>
              <a:t>Ρ </a:t>
            </a:r>
          </a:p>
        </p:txBody>
      </p:sp>
    </p:spTree>
    <p:extLst>
      <p:ext uri="{BB962C8B-B14F-4D97-AF65-F5344CB8AC3E}">
        <p14:creationId xmlns:p14="http://schemas.microsoft.com/office/powerpoint/2010/main" val="385620982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453798"/>
          </a:xfrm>
          <a:solidFill>
            <a:schemeClr val="bg1"/>
          </a:solidFill>
        </p:spPr>
        <p:txBody>
          <a:bodyPr wrap="square">
            <a:noAutofit/>
          </a:bodyPr>
          <a:lstStyle/>
          <a:p>
            <a:pPr algn="l"/>
            <a:r>
              <a:rPr lang="el-GR" sz="1850" b="1" dirty="0">
                <a:solidFill>
                  <a:schemeClr val="tx1"/>
                </a:solidFill>
                <a:latin typeface="Arial" pitchFamily="34" charset="0"/>
                <a:cs typeface="Arial" pitchFamily="34" charset="0"/>
              </a:rPr>
              <a:t>Η ΜΕΤΑΔΟΣΗ ΤΗΣ ΚΙΝΗΣΕΩΣ ΑΠΟ ΤΟ ΡΥΘΜΙΣΤΗ ΠΡΟΣ ΤΗ ΒΑΛΒΙΔΑ ΤΟΥ ΑΤΜΟΥ ΓΙΝΕΤΑΙ ΜΕ ΤΗΝ ΥΔΡΑΥΛΙΚΗ ΔΥΝΑΜΗ ΛΑΔΙΟΥ ΠΟΥ ΒΡΙΣΚΕΤΑΙ ΥΠΟ ΠΙΕΣΗ. ΤΟ ΛΑΔΙ ΣΤΕΛΝΕΤΑΙ Η ΑΠΟ ΔΙΑΚΛΑΔΩΣΗ ΤΗΣ ΑΝΤΛΙΑΣ ΛΙΠΑΝΣΕΩΣ ΤΟΥ ΣΤΡΟΒΙΛΟΥ Η ΚΑΙ ΑΠΟ ΙΔΙΑΙΤΕΡΗ ΑΝΤΛΙΑ, ΠΟΥ ΛΕΙΤΟΥΡΓΕΙ ΜΟΝΟ ΓΙΑ ΤΟ ΡΥΘΜΙΣΤΗ ΚΑΙ ΠΟΥ ΚΙΝΕΙΤΑΙ ΑΠΟ ΤΟ ΣΤΡΟΒΙΛΟ.</a:t>
            </a:r>
          </a:p>
          <a:p>
            <a:pPr algn="l"/>
            <a:r>
              <a:rPr lang="el-GR" sz="1850" b="1" dirty="0">
                <a:solidFill>
                  <a:schemeClr val="tx1"/>
                </a:solidFill>
                <a:latin typeface="Arial" pitchFamily="34" charset="0"/>
                <a:cs typeface="Arial" pitchFamily="34" charset="0"/>
              </a:rPr>
              <a:t>Ο ΑΞΟΝΑΣ ΤΟΥ ΣΤΡΟΒΙΛΟΥ ΠΕΡΙΣΤΡΕΦΕΙ ΤΟΝ ΑΞΟΝΑ ΤΟΥ ΡΥΘΜΙΣΤΗ ΚΑΙ ΜΑΖΙ ΜΕ ΑΥΤΟΝ ΤΑ ΑΝΤΙΒΑΡΑ. ΤΑ ΑΝΤΙΒΑΡΑ ΑΝΟΙΓΟΥΝ Η ΚΛΕΙΝΟΥΝ ΥΠΕΡΝΙΚΩΝΤΑΣ ΤΗΝ ΕΝΤΑΣΗ ΤΟΥ ΕΛΑΤΗΡΙΟΥ. ΚΑΘΩΣ ΤΑ ΑΝΤΙΒΑΡΑ ΑΝΟΙΓΟΥΝ, ΟΤΑΝ ΑΥΞΗΘΟΥΝ ΟΙ ΣΤΡΟΦΕΣ, ΑΝΥΨΩΝΕΤΑΙ Ο ΑΞΟΝΙΣΚΟΣ ΚΑΙ Η ΒΑΛΒΙΔΑ-ΟΔΗΓΟΣ ΕΠΙΤΡΕΠΕΙ ΤΗ ΔΙΑΦΥΓΗ ΤΟΥ ΛΑΔΙΟΥ ΑΠΟ ΤΟ ΧΩΡΟ ΚΑΤΩ ΑΠΟ ΕΜΒΟΛΟ ΤΟΥ ΥΠΗΡΕΤΙΚΟΥ ΚΙΝΗΤΗΡΑ. ΤΟ ΕΛΑΤΗΡΙΟ ΣΠΡΩΧΝΕΙ ΤΟΤΕ ΤΟ ΕΜΒΟΛΟ ΚΑΙ ΤΟ ΒΑΚΤΡΟ ΤΗΣ ΒΑΛΒΙΔΑΣ ΕΛΕΓΧΟΥ ΠΡΟΣ ΤΑ ΚΑΤΩ ΚΑΙ ΤΗΝ ΚΛΕΙΝΕΙ. ΤΑ ΑΝΤΙΣΤΡΟΦΑ ΘΑ ΣΥΜΒΟΥΝ, ΟΤΑΝ ΟΙ ΣΤΡΟΦΕΣ ΠΕΣΟΥΝ. ΤΟΤΕ Η ΒΑΛΒΙΔΑ ΚΑΤΕΒΑΙΝΕΙ ΚΑΙ Η ΠΙΕΣΗ ΤΟΥ ΛΑΔΙΟΥ ΑΝΥΨΩΝΕΙ ΤΟ ΕΜΒΟΛΟ ΤΟΥ ΥΠΗΡΕΤΙΚΟΥ ΚΙΝΗΤΗΡΑ ΚΑΙ ΑΝΟΙΓΕΙ ΤΗΝ ΒΑΛΒΙΔΑ. ΜΕ ΤΟ ΡΥΘΜΙΣΤΙΚΟ ΚΟΧΛΙΑ ΡΥΘΜΙΖΟΜΕ ΤΟΝ ΑΡΙΘΜΟ ΣΤΡΟΦΩΝ ΤΟΥ ΣΤΡΟΒΙΛΟΥ, ΔΗΛΑΔΗ ΔΙΝΟΜΕ ΤΗΝ ΑΝΑΛΟΓΗ ΕΝΤΟΛΗ ΣΤΟ ΡΥΘΜΙΣΤΗ.</a:t>
            </a:r>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ΕΛΑΙΟΔΥΝΑΜΙΚΟΣ ΡΥΘΜΙΣΤΗΣ ΣΤΡΟΦΩΝ.</a:t>
            </a:r>
          </a:p>
        </p:txBody>
      </p:sp>
    </p:spTree>
    <p:extLst>
      <p:ext uri="{BB962C8B-B14F-4D97-AF65-F5344CB8AC3E}">
        <p14:creationId xmlns:p14="http://schemas.microsoft.com/office/powerpoint/2010/main" val="3856209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30000" contrast="48000"/>
          </a:blip>
          <a:stretch>
            <a:fillRect/>
          </a:stretch>
        </p:blipFill>
        <p:spPr bwMode="auto">
          <a:xfrm>
            <a:off x="1000100" y="1465481"/>
            <a:ext cx="7500989" cy="4569980"/>
          </a:xfrm>
          <a:prstGeom prst="rect">
            <a:avLst/>
          </a:prstGeom>
          <a:noFill/>
          <a:ln w="9525">
            <a:noFill/>
            <a:miter lim="800000"/>
            <a:headEnd/>
            <a:tailEnd/>
          </a:ln>
        </p:spPr>
      </p:pic>
      <p:sp>
        <p:nvSpPr>
          <p:cNvPr id="6" name="TextBox 5"/>
          <p:cNvSpPr txBox="1"/>
          <p:nvPr/>
        </p:nvSpPr>
        <p:spPr>
          <a:xfrm>
            <a:off x="1785918" y="6072206"/>
            <a:ext cx="5519268" cy="369332"/>
          </a:xfrm>
          <a:prstGeom prst="rect">
            <a:avLst/>
          </a:prstGeom>
          <a:noFill/>
        </p:spPr>
        <p:txBody>
          <a:bodyPr wrap="none" rtlCol="0">
            <a:spAutoFit/>
          </a:bodyPr>
          <a:lstStyle/>
          <a:p>
            <a:r>
              <a:rPr lang="el-GR" b="1" dirty="0">
                <a:latin typeface="Arial Black" pitchFamily="34" charset="0"/>
              </a:rPr>
              <a:t>ΠΤΕΡΥΓΩΣΗ ΣΤΡΟΒΙΛΟΥ </a:t>
            </a:r>
            <a:r>
              <a:rPr lang="en-US" b="1" dirty="0">
                <a:solidFill>
                  <a:srgbClr val="FF0000"/>
                </a:solidFill>
                <a:latin typeface="Arial Black" pitchFamily="34" charset="0"/>
              </a:rPr>
              <a:t>CURTIS-RATEAU</a:t>
            </a:r>
            <a:endParaRPr lang="el-GR" b="1" dirty="0">
              <a:solidFill>
                <a:srgbClr val="FF0000"/>
              </a:solidFill>
              <a:latin typeface="Arial Black" pitchFamily="34" charset="0"/>
            </a:endParaRP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800" b="1" u="sng" dirty="0">
                <a:solidFill>
                  <a:schemeClr val="bg1"/>
                </a:solidFill>
                <a:latin typeface="Arial" pitchFamily="34" charset="0"/>
                <a:cs typeface="Arial" pitchFamily="34" charset="0"/>
              </a:rPr>
              <a:t>Ο ΕΛΑΙΟΔΥΝΑΜΙΚΟΣ ΡΥΘΜΙΣΤΗΣ ΣΤΡΟΦΩΝ.</a:t>
            </a:r>
          </a:p>
        </p:txBody>
      </p:sp>
      <p:pic>
        <p:nvPicPr>
          <p:cNvPr id="3074" name="Picture 2" descr="C:\Users\Fadi\Pictures\2012-05-14\001.jpg"/>
          <p:cNvPicPr>
            <a:picLocks noChangeAspect="1" noChangeArrowheads="1"/>
          </p:cNvPicPr>
          <p:nvPr/>
        </p:nvPicPr>
        <p:blipFill>
          <a:blip r:embed="rId3" cstate="print">
            <a:lum bright="-33000" contrast="57000"/>
          </a:blip>
          <a:srcRect/>
          <a:stretch>
            <a:fillRect/>
          </a:stretch>
        </p:blipFill>
        <p:spPr bwMode="auto">
          <a:xfrm rot="5340000">
            <a:off x="1979713" y="-171399"/>
            <a:ext cx="5184576" cy="7920882"/>
          </a:xfrm>
          <a:prstGeom prst="rect">
            <a:avLst/>
          </a:prstGeom>
          <a:noFill/>
        </p:spPr>
      </p:pic>
    </p:spTree>
    <p:extLst>
      <p:ext uri="{BB962C8B-B14F-4D97-AF65-F5344CB8AC3E}">
        <p14:creationId xmlns:p14="http://schemas.microsoft.com/office/powerpoint/2010/main" val="385620982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800" b="1" dirty="0">
                <a:solidFill>
                  <a:schemeClr val="tx1"/>
                </a:solidFill>
                <a:latin typeface="Arial" pitchFamily="34" charset="0"/>
                <a:cs typeface="Arial" pitchFamily="34" charset="0"/>
              </a:rPr>
              <a:t>ΟΙ ΑΥΤΟΜΑΤΟΙ ΔΙΑΚΟΠΤΕΣ ΥΠΕΡΤΑΧΥΝΣΕΩΣ ΔΙΑΚΡΙΝΟΝΤΑΙ ΣΕ</a:t>
            </a:r>
            <a:r>
              <a:rPr lang="el-GR" sz="1800" b="1" i="1" dirty="0">
                <a:solidFill>
                  <a:schemeClr val="tx1"/>
                </a:solidFill>
                <a:latin typeface="Arial" pitchFamily="34" charset="0"/>
                <a:cs typeface="Arial" pitchFamily="34" charset="0"/>
              </a:rPr>
              <a:t> </a:t>
            </a:r>
            <a:r>
              <a:rPr lang="el-GR" sz="1800" b="1" i="1" dirty="0">
                <a:solidFill>
                  <a:srgbClr val="FF0000"/>
                </a:solidFill>
                <a:latin typeface="Arial" pitchFamily="34" charset="0"/>
                <a:cs typeface="Arial" pitchFamily="34" charset="0"/>
              </a:rPr>
              <a:t>ΜΗΧΑΝΙΚΟΥΣ</a:t>
            </a:r>
            <a:r>
              <a:rPr lang="el-GR" sz="1800" b="1" dirty="0">
                <a:solidFill>
                  <a:schemeClr val="tx1"/>
                </a:solidFill>
                <a:latin typeface="Arial" pitchFamily="34" charset="0"/>
                <a:cs typeface="Arial" pitchFamily="34" charset="0"/>
              </a:rPr>
              <a:t> ΚΑΙ</a:t>
            </a:r>
            <a:r>
              <a:rPr lang="el-GR" sz="1800" b="1" i="1" dirty="0">
                <a:solidFill>
                  <a:schemeClr val="tx1"/>
                </a:solidFill>
                <a:latin typeface="Arial" pitchFamily="34" charset="0"/>
                <a:cs typeface="Arial" pitchFamily="34" charset="0"/>
              </a:rPr>
              <a:t> </a:t>
            </a:r>
            <a:r>
              <a:rPr lang="el-GR" sz="1800" b="1" i="1" dirty="0">
                <a:solidFill>
                  <a:srgbClr val="FF0000"/>
                </a:solidFill>
                <a:latin typeface="Arial" pitchFamily="34" charset="0"/>
                <a:cs typeface="Arial" pitchFamily="34" charset="0"/>
              </a:rPr>
              <a:t>ΕΛΑΙΟΔΥΝΑΜΙΚΟΥΣ</a:t>
            </a:r>
            <a:r>
              <a:rPr lang="el-GR" sz="1800" b="1" i="1" dirty="0">
                <a:solidFill>
                  <a:schemeClr val="tx1"/>
                </a:solidFill>
                <a:latin typeface="Arial" pitchFamily="34" charset="0"/>
                <a:cs typeface="Arial" pitchFamily="34" charset="0"/>
              </a:rPr>
              <a:t>.</a:t>
            </a:r>
            <a:endParaRPr lang="el-GR" sz="1800" b="1" dirty="0">
              <a:solidFill>
                <a:schemeClr val="tx1"/>
              </a:solidFill>
              <a:latin typeface="Arial" pitchFamily="34" charset="0"/>
              <a:cs typeface="Arial" pitchFamily="34" charset="0"/>
            </a:endParaRPr>
          </a:p>
          <a:p>
            <a:pPr algn="l"/>
            <a:r>
              <a:rPr lang="el-GR" sz="1800" b="1" dirty="0">
                <a:solidFill>
                  <a:schemeClr val="tx1"/>
                </a:solidFill>
                <a:latin typeface="Arial" pitchFamily="34" charset="0"/>
                <a:cs typeface="Arial" pitchFamily="34" charset="0"/>
              </a:rPr>
              <a:t>ΟΙ ΜΗΧΑΝΙΚΟΙ ΔΙΑΚΟΠΤΕΣ ΔΙΑΚΡΙΝΟΝΤΑΙ ΣΕ ΔΥΟ ΣΥΝΗΘΕΙΣ ΤΥΠΟΥΣ: ΕΚΚΕΝΤΡΙΚΟΥ ΔΑΚΤΥΛΙΟΥ ΚΑΙ ΟΛΙΣΘΑΙΝΟΝΤΑ ΠΕΙΡΟΥ.</a:t>
            </a:r>
            <a:endParaRPr lang="el-GR" sz="1800" b="1" i="1" dirty="0">
              <a:solidFill>
                <a:schemeClr val="tx1"/>
              </a:solidFill>
              <a:latin typeface="Arial" pitchFamily="34" charset="0"/>
              <a:cs typeface="Arial" pitchFamily="34" charset="0"/>
            </a:endParaRPr>
          </a:p>
          <a:p>
            <a:pPr algn="l"/>
            <a:r>
              <a:rPr lang="el-GR" sz="1800" b="1" dirty="0">
                <a:solidFill>
                  <a:schemeClr val="tx1"/>
                </a:solidFill>
                <a:latin typeface="Arial" pitchFamily="34" charset="0"/>
                <a:cs typeface="Arial" pitchFamily="34" charset="0"/>
              </a:rPr>
              <a:t>ΣΤΟ ΣΧΗΜΑ ΠΑΡΙΣΤΑΝΕΤΑΙ ΔΙΑΚΟΠΤΗΣ ΕΚΚΕΝΤΡΙΚΟΥ ΔΑΚΤΥΛΙΟΥ. ΔΙΑΚΡΙΝΕΤΑΙ Η ΒΑΛΒΙΔΑ </a:t>
            </a:r>
            <a:r>
              <a:rPr lang="el-GR" sz="1800" b="1" dirty="0">
                <a:solidFill>
                  <a:srgbClr val="FF0000"/>
                </a:solidFill>
                <a:latin typeface="Arial" pitchFamily="34" charset="0"/>
                <a:cs typeface="Arial" pitchFamily="34" charset="0"/>
              </a:rPr>
              <a:t>Β</a:t>
            </a:r>
            <a:r>
              <a:rPr lang="el-GR" sz="1800" b="1" dirty="0">
                <a:solidFill>
                  <a:schemeClr val="tx1"/>
                </a:solidFill>
                <a:latin typeface="Arial" pitchFamily="34" charset="0"/>
                <a:cs typeface="Arial" pitchFamily="34" charset="0"/>
              </a:rPr>
              <a:t> ΤΟΥ ΑΤΜΟΦΡΑΚΤΗ ΚΑΙ ΤΟ ΒΑΚΤΡΟ ΤΗΣ </a:t>
            </a:r>
            <a:r>
              <a:rPr lang="el-GR" sz="1800" b="1" dirty="0">
                <a:solidFill>
                  <a:srgbClr val="FF0000"/>
                </a:solidFill>
                <a:latin typeface="Arial" pitchFamily="34" charset="0"/>
                <a:cs typeface="Arial" pitchFamily="34" charset="0"/>
              </a:rPr>
              <a:t>β</a:t>
            </a:r>
            <a:r>
              <a:rPr lang="el-GR" sz="1800" b="1" dirty="0">
                <a:solidFill>
                  <a:schemeClr val="tx1"/>
                </a:solidFill>
                <a:latin typeface="Arial" pitchFamily="34" charset="0"/>
                <a:cs typeface="Arial" pitchFamily="34" charset="0"/>
              </a:rPr>
              <a:t>, ΠΟΥ ΔΙΑΠΕΡΝΑ ΤΟ ΠΕΔΙΛΟ </a:t>
            </a:r>
            <a:r>
              <a:rPr lang="el-GR" sz="1800" b="1" dirty="0">
                <a:solidFill>
                  <a:srgbClr val="FF0000"/>
                </a:solidFill>
                <a:latin typeface="Arial" pitchFamily="34" charset="0"/>
                <a:cs typeface="Arial" pitchFamily="34" charset="0"/>
              </a:rPr>
              <a:t>Π</a:t>
            </a:r>
            <a:r>
              <a:rPr lang="el-GR" sz="1800" b="1" dirty="0">
                <a:solidFill>
                  <a:schemeClr val="tx1"/>
                </a:solidFill>
                <a:latin typeface="Arial" pitchFamily="34" charset="0"/>
                <a:cs typeface="Arial" pitchFamily="34" charset="0"/>
              </a:rPr>
              <a:t> ΚΑΙ ΚΑΤΑΛΗΓΕΙ Σ' ΕΝΑ ΚΟΜΒΙΟ. ΜΕΤΑ ΤΟ ΒΑΚΤΡΟ </a:t>
            </a:r>
            <a:r>
              <a:rPr lang="el-GR" sz="1800" b="1" dirty="0">
                <a:solidFill>
                  <a:srgbClr val="FF0000"/>
                </a:solidFill>
                <a:latin typeface="Arial" pitchFamily="34" charset="0"/>
                <a:cs typeface="Arial" pitchFamily="34" charset="0"/>
              </a:rPr>
              <a:t>β</a:t>
            </a:r>
            <a:r>
              <a:rPr lang="el-GR" sz="1800" b="1" dirty="0">
                <a:solidFill>
                  <a:schemeClr val="tx1"/>
                </a:solidFill>
                <a:latin typeface="Arial" pitchFamily="34" charset="0"/>
                <a:cs typeface="Arial" pitchFamily="34" charset="0"/>
              </a:rPr>
              <a:t> ΥΠΑΡΧΕΙ ΤΟ ΒΑΚΤΡΟ </a:t>
            </a:r>
            <a:r>
              <a:rPr lang="el-GR" sz="1800" b="1" dirty="0">
                <a:solidFill>
                  <a:srgbClr val="FF0000"/>
                </a:solidFill>
                <a:latin typeface="Arial" pitchFamily="34" charset="0"/>
                <a:cs typeface="Arial" pitchFamily="34" charset="0"/>
              </a:rPr>
              <a:t>γ</a:t>
            </a:r>
            <a:r>
              <a:rPr lang="el-GR" sz="1800" b="1" dirty="0">
                <a:solidFill>
                  <a:schemeClr val="tx1"/>
                </a:solidFill>
                <a:latin typeface="Arial" pitchFamily="34" charset="0"/>
                <a:cs typeface="Arial" pitchFamily="34" charset="0"/>
              </a:rPr>
              <a:t>, ΠΟΥ ΚΑΤΑΛΗΓΕΙ ΣΤΟ ΧΕΙΡΟΣΦΟΝΔΥΛΟ </a:t>
            </a:r>
            <a:r>
              <a:rPr lang="el-GR" sz="1800" b="1" dirty="0">
                <a:solidFill>
                  <a:srgbClr val="FF0000"/>
                </a:solidFill>
                <a:latin typeface="Arial" pitchFamily="34" charset="0"/>
                <a:cs typeface="Arial" pitchFamily="34" charset="0"/>
              </a:rPr>
              <a:t>Χ</a:t>
            </a:r>
            <a:r>
              <a:rPr lang="el-GR" sz="1800" b="1" dirty="0">
                <a:solidFill>
                  <a:schemeClr val="tx1"/>
                </a:solidFill>
                <a:latin typeface="Arial" pitchFamily="34" charset="0"/>
                <a:cs typeface="Arial" pitchFamily="34" charset="0"/>
              </a:rPr>
              <a:t>. ΤΟ ΒΑΚΤΡΟ </a:t>
            </a:r>
            <a:r>
              <a:rPr lang="el-GR" sz="1800" b="1" dirty="0">
                <a:solidFill>
                  <a:srgbClr val="FF0000"/>
                </a:solidFill>
                <a:latin typeface="Arial" pitchFamily="34" charset="0"/>
                <a:cs typeface="Arial" pitchFamily="34" charset="0"/>
              </a:rPr>
              <a:t>γ</a:t>
            </a:r>
            <a:r>
              <a:rPr lang="el-GR" sz="1800" b="1" dirty="0">
                <a:solidFill>
                  <a:schemeClr val="tx1"/>
                </a:solidFill>
                <a:latin typeface="Arial" pitchFamily="34" charset="0"/>
                <a:cs typeface="Arial" pitchFamily="34" charset="0"/>
              </a:rPr>
              <a:t> ΦΕΡΕΙ ΣΠΕΙΡΩΜΑ, ΤΟ ΣΩΜΑ </a:t>
            </a:r>
            <a:r>
              <a:rPr lang="el-GR" sz="1800" b="1" dirty="0">
                <a:solidFill>
                  <a:srgbClr val="FF0000"/>
                </a:solidFill>
                <a:latin typeface="Arial" pitchFamily="34" charset="0"/>
                <a:cs typeface="Arial" pitchFamily="34" charset="0"/>
              </a:rPr>
              <a:t>κ</a:t>
            </a:r>
            <a:r>
              <a:rPr lang="el-GR" sz="1800" b="1" dirty="0">
                <a:solidFill>
                  <a:schemeClr val="tx1"/>
                </a:solidFill>
                <a:latin typeface="Arial" pitchFamily="34" charset="0"/>
                <a:cs typeface="Arial" pitchFamily="34" charset="0"/>
              </a:rPr>
              <a:t>, ΠΟΥ ΦΕΡΕΙ ΤΟ ΘΗΛΥΚΟ ΣΠΕΙΡΩΜΑ, ΕΧΕΙ ΕΞΩΤΕΡΙΚΑ ΕΝΑΝ ΠΕΙΡΟ </a:t>
            </a:r>
            <a:r>
              <a:rPr lang="el-GR" sz="1800" b="1" dirty="0">
                <a:solidFill>
                  <a:srgbClr val="FF0000"/>
                </a:solidFill>
                <a:latin typeface="Arial" pitchFamily="34" charset="0"/>
                <a:cs typeface="Arial" pitchFamily="34" charset="0"/>
              </a:rPr>
              <a:t>π</a:t>
            </a:r>
            <a:r>
              <a:rPr lang="el-GR" sz="1800" b="1" dirty="0">
                <a:solidFill>
                  <a:schemeClr val="tx1"/>
                </a:solidFill>
                <a:latin typeface="Arial" pitchFamily="34" charset="0"/>
                <a:cs typeface="Arial" pitchFamily="34" charset="0"/>
              </a:rPr>
              <a:t>, ΠΟΥ ΚΙΝΕΙΤΑΙ ΕΛΕΥΘΕΡΑ ΚΑΤΑ ΜΗΚΟΣ ΤΗΣ ΣΧΙΣΜΗΣ </a:t>
            </a:r>
            <a:r>
              <a:rPr lang="el-GR" sz="1800" b="1" dirty="0">
                <a:solidFill>
                  <a:srgbClr val="FF0000"/>
                </a:solidFill>
                <a:latin typeface="Arial" pitchFamily="34" charset="0"/>
                <a:cs typeface="Arial" pitchFamily="34" charset="0"/>
              </a:rPr>
              <a:t>(σχ) </a:t>
            </a:r>
            <a:r>
              <a:rPr lang="el-GR" sz="1800" b="1" dirty="0">
                <a:solidFill>
                  <a:schemeClr val="tx1"/>
                </a:solidFill>
                <a:latin typeface="Arial" pitchFamily="34" charset="0"/>
                <a:cs typeface="Arial" pitchFamily="34" charset="0"/>
              </a:rPr>
              <a:t>ΤΟΥ ΚΥΠΕΛΛΟΥ </a:t>
            </a:r>
            <a:r>
              <a:rPr lang="el-GR" sz="1800" b="1" dirty="0">
                <a:solidFill>
                  <a:srgbClr val="FF0000"/>
                </a:solidFill>
                <a:latin typeface="Arial" pitchFamily="34" charset="0"/>
                <a:cs typeface="Arial" pitchFamily="34" charset="0"/>
              </a:rPr>
              <a:t>Κ</a:t>
            </a:r>
            <a:r>
              <a:rPr lang="el-GR" sz="1800" b="1" dirty="0">
                <a:solidFill>
                  <a:schemeClr val="tx1"/>
                </a:solidFill>
                <a:latin typeface="Arial" pitchFamily="34" charset="0"/>
                <a:cs typeface="Arial" pitchFamily="34" charset="0"/>
              </a:rPr>
              <a:t>. ΤΟ ΠΕΔΙΛΟ </a:t>
            </a:r>
            <a:r>
              <a:rPr lang="el-GR" sz="1800" b="1" dirty="0">
                <a:solidFill>
                  <a:srgbClr val="FF0000"/>
                </a:solidFill>
                <a:latin typeface="Arial" pitchFamily="34" charset="0"/>
                <a:cs typeface="Arial" pitchFamily="34" charset="0"/>
              </a:rPr>
              <a:t>Π </a:t>
            </a:r>
            <a:r>
              <a:rPr lang="el-GR" sz="1800" b="1" dirty="0">
                <a:solidFill>
                  <a:schemeClr val="tx1"/>
                </a:solidFill>
                <a:latin typeface="Arial" pitchFamily="34" charset="0"/>
                <a:cs typeface="Arial" pitchFamily="34" charset="0"/>
              </a:rPr>
              <a:t>ΟΛΙΣΘΑΙΝΕΙ ΚΑΤΑ ΜΗΚΟΣ ΠΑΝΩ ΣΤΙΣ ΕΥΘΥΝΤΗΡΙΕΣ </a:t>
            </a:r>
            <a:r>
              <a:rPr lang="el-GR" sz="1800" b="1" dirty="0">
                <a:solidFill>
                  <a:srgbClr val="FF0000"/>
                </a:solidFill>
                <a:latin typeface="Arial" pitchFamily="34" charset="0"/>
                <a:cs typeface="Arial" pitchFamily="34" charset="0"/>
              </a:rPr>
              <a:t>Ε</a:t>
            </a:r>
            <a:r>
              <a:rPr lang="el-GR" sz="1800" b="1" dirty="0">
                <a:solidFill>
                  <a:schemeClr val="tx1"/>
                </a:solidFill>
                <a:latin typeface="Arial" pitchFamily="34" charset="0"/>
                <a:cs typeface="Arial" pitchFamily="34" charset="0"/>
              </a:rPr>
              <a:t>.</a:t>
            </a:r>
          </a:p>
          <a:p>
            <a:pPr algn="l"/>
            <a:r>
              <a:rPr lang="el-GR" sz="1800" b="1" dirty="0">
                <a:solidFill>
                  <a:schemeClr val="tx1"/>
                </a:solidFill>
                <a:latin typeface="Arial" pitchFamily="34" charset="0"/>
                <a:cs typeface="Arial" pitchFamily="34" charset="0"/>
              </a:rPr>
              <a:t>ΠΑΝΩ ΣΤΟΝ ΑΞΟΝΑ ΤΟΥ ΣΤΡΟΒΙΛΟΥ </a:t>
            </a:r>
            <a:r>
              <a:rPr lang="el-GR" sz="1800" b="1" dirty="0">
                <a:solidFill>
                  <a:srgbClr val="FF0000"/>
                </a:solidFill>
                <a:latin typeface="Arial" pitchFamily="34" charset="0"/>
                <a:cs typeface="Arial" pitchFamily="34" charset="0"/>
              </a:rPr>
              <a:t>Α</a:t>
            </a:r>
            <a:r>
              <a:rPr lang="el-GR" sz="1800" b="1" dirty="0">
                <a:solidFill>
                  <a:schemeClr val="tx1"/>
                </a:solidFill>
                <a:latin typeface="Arial" pitchFamily="34" charset="0"/>
                <a:cs typeface="Arial" pitchFamily="34" charset="0"/>
              </a:rPr>
              <a:t> ΥΠΑΡΧΕΙ Ο ΔΑΚΤΥΛΙΟΣ </a:t>
            </a:r>
            <a:r>
              <a:rPr lang="el-GR" sz="1800" b="1" dirty="0">
                <a:solidFill>
                  <a:srgbClr val="FF0000"/>
                </a:solidFill>
                <a:latin typeface="Arial" pitchFamily="34" charset="0"/>
                <a:cs typeface="Arial" pitchFamily="34" charset="0"/>
              </a:rPr>
              <a:t>Δ</a:t>
            </a:r>
            <a:r>
              <a:rPr lang="el-GR" sz="1800" b="1" dirty="0">
                <a:solidFill>
                  <a:schemeClr val="tx1"/>
                </a:solidFill>
                <a:latin typeface="Arial" pitchFamily="34" charset="0"/>
                <a:cs typeface="Arial" pitchFamily="34" charset="0"/>
              </a:rPr>
              <a:t>, Ο ΟΠΟΙΟΣ ΕΣΩΤΕΡΙΚΑ ΕΧΕΙ ΠΑΡΑΚΕΝΤΡΗ ΤΡΥΠΑ, ΩΣΤΕ ΠΡΟΣ ΤΟ ΕΝΑ ΑΚΡΟ ΤΟΥ ΝΑ ΕΧΕΙ ΠΟΛΛΗ ΜΑΖΑ </a:t>
            </a:r>
            <a:r>
              <a:rPr lang="el-GR" sz="1800" b="1" dirty="0">
                <a:solidFill>
                  <a:srgbClr val="FF0000"/>
                </a:solidFill>
                <a:latin typeface="Arial" pitchFamily="34" charset="0"/>
                <a:cs typeface="Arial" pitchFamily="34" charset="0"/>
              </a:rPr>
              <a:t>Μ</a:t>
            </a:r>
            <a:r>
              <a:rPr lang="el-GR" sz="1800" b="1" dirty="0">
                <a:solidFill>
                  <a:schemeClr val="tx1"/>
                </a:solidFill>
                <a:latin typeface="Arial" pitchFamily="34" charset="0"/>
                <a:cs typeface="Arial" pitchFamily="34" charset="0"/>
              </a:rPr>
              <a:t>, ΚΑΙ ΠΡΟΣ ΤΟ ΑΛΛΟ ΛΙΓΗ </a:t>
            </a:r>
            <a:r>
              <a:rPr lang="el-GR" sz="1800" b="1" dirty="0">
                <a:solidFill>
                  <a:srgbClr val="FF0000"/>
                </a:solidFill>
                <a:latin typeface="Arial" pitchFamily="34" charset="0"/>
                <a:cs typeface="Arial" pitchFamily="34" charset="0"/>
              </a:rPr>
              <a:t>μ</a:t>
            </a:r>
            <a:r>
              <a:rPr lang="el-GR" sz="1800" b="1" dirty="0">
                <a:solidFill>
                  <a:schemeClr val="tx1"/>
                </a:solidFill>
                <a:latin typeface="Arial" pitchFamily="34" charset="0"/>
                <a:cs typeface="Arial" pitchFamily="34" charset="0"/>
              </a:rPr>
              <a:t>. Η ΕΞΩΤΕΡΙΚΗ ΟΜΩΣ ΠΕΡΙΦΕΡΕΙΑ ΤΟΥ ΔΑΚΤΥΛΙΟΥ, ΟΤΑΝ Ο ΑΞΟΝΑΣ ΠΕΡΙΣΤΡΕΦΕΤΑΙ ΜΕΧΡΙ ΟΡΙΣΜΕΝΕΣ ΣΤΡΟΦΕΣ, ΡΥΘΜΙΖΕΤΑΙ ΜΕ ΤΗ ΒΟΗΘΕΙΑ ΤΟΥ ΕΛΑΤΗΡΙΟΥ </a:t>
            </a:r>
            <a:r>
              <a:rPr lang="el-GR" sz="1800" b="1" dirty="0">
                <a:solidFill>
                  <a:srgbClr val="FF0000"/>
                </a:solidFill>
                <a:latin typeface="Arial" pitchFamily="34" charset="0"/>
                <a:cs typeface="Arial" pitchFamily="34" charset="0"/>
              </a:rPr>
              <a:t>ε</a:t>
            </a:r>
            <a:r>
              <a:rPr lang="el-GR" sz="1800" b="1" dirty="0">
                <a:solidFill>
                  <a:schemeClr val="tx1"/>
                </a:solidFill>
                <a:latin typeface="Arial" pitchFamily="34" charset="0"/>
                <a:cs typeface="Arial" pitchFamily="34" charset="0"/>
              </a:rPr>
              <a:t>, ΩΣΤΕ ΝΑ ΕΙΝΑΙ ΟΜΟΚΕΝΤΡΟΣ ΜΕ ΤΟΝ ΑΞΟΝΑ.</a:t>
            </a:r>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rgbClr val="FFFF00"/>
                </a:solidFill>
                <a:latin typeface="Arial" pitchFamily="34" charset="0"/>
                <a:cs typeface="Arial" pitchFamily="34" charset="0"/>
              </a:rPr>
              <a:t>ΑΥΤΟΜΑΤΟΣ ΔΙΑΚΟΠΤΗΣ ΥΠΕΡΤΑΧΥΣΕΩΣ </a:t>
            </a:r>
            <a:br>
              <a:rPr lang="el-GR" sz="2000" b="1" u="sng" dirty="0">
                <a:solidFill>
                  <a:srgbClr val="FFFF00"/>
                </a:solidFill>
                <a:latin typeface="Arial" pitchFamily="34" charset="0"/>
                <a:cs typeface="Arial" pitchFamily="34" charset="0"/>
              </a:rPr>
            </a:br>
            <a:r>
              <a:rPr lang="el-GR" sz="2000" b="1" u="sng" dirty="0">
                <a:solidFill>
                  <a:srgbClr val="FFFF00"/>
                </a:solidFill>
                <a:latin typeface="Arial" pitchFamily="34" charset="0"/>
                <a:cs typeface="Arial" pitchFamily="34" charset="0"/>
              </a:rPr>
              <a:t>(</a:t>
            </a:r>
            <a:r>
              <a:rPr lang="en-US" sz="2000" b="1" u="sng" dirty="0">
                <a:solidFill>
                  <a:srgbClr val="FFFF00"/>
                </a:solidFill>
                <a:latin typeface="Arial" pitchFamily="34" charset="0"/>
                <a:cs typeface="Arial" pitchFamily="34" charset="0"/>
              </a:rPr>
              <a:t>OVERSPEED TRIP)</a:t>
            </a:r>
            <a:endParaRPr lang="el-GR" sz="2000" b="1" u="sng"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650" b="1" dirty="0">
                <a:solidFill>
                  <a:schemeClr val="tx1"/>
                </a:solidFill>
                <a:latin typeface="Arial" pitchFamily="34" charset="0"/>
                <a:cs typeface="Arial" pitchFamily="34" charset="0"/>
              </a:rPr>
              <a:t>ΟΤΑΝ ΟΙ ΣΤΡΟΦΕΣ ΤΟΥ ΣΤΡΟΒΙΛΟΥ ΥΠΕΡΒΟΥΝ ΤΙΣ ΚΑΝΟΝΙΚΕΣ, ΤΟΤΕ Η ΦΥΓΟΚΕΝΤΡΗ ΔΥΝΑΜΗ ΥΠΕΡΝΙΚΑ ΤΗΝ ΕΝΤΑΣΗ ΤΟΥ ΕΛΑΤΗΡΙΟΥ </a:t>
            </a:r>
            <a:r>
              <a:rPr lang="el-GR" sz="1650" b="1" dirty="0">
                <a:solidFill>
                  <a:srgbClr val="FF0000"/>
                </a:solidFill>
                <a:latin typeface="Arial" pitchFamily="34" charset="0"/>
                <a:cs typeface="Arial" pitchFamily="34" charset="0"/>
              </a:rPr>
              <a:t>ε</a:t>
            </a:r>
            <a:r>
              <a:rPr lang="el-GR" sz="1650" b="1" dirty="0">
                <a:solidFill>
                  <a:schemeClr val="tx1"/>
                </a:solidFill>
                <a:latin typeface="Arial" pitchFamily="34" charset="0"/>
                <a:cs typeface="Arial" pitchFamily="34" charset="0"/>
              </a:rPr>
              <a:t>, ΟΠΟΤΕ Η ΜΑΖΑ </a:t>
            </a:r>
            <a:r>
              <a:rPr lang="el-GR" sz="1650" b="1" dirty="0">
                <a:solidFill>
                  <a:srgbClr val="FF0000"/>
                </a:solidFill>
                <a:latin typeface="Arial" pitchFamily="34" charset="0"/>
                <a:cs typeface="Arial" pitchFamily="34" charset="0"/>
              </a:rPr>
              <a:t>Μ</a:t>
            </a:r>
            <a:r>
              <a:rPr lang="el-GR" sz="1650" b="1" dirty="0">
                <a:solidFill>
                  <a:schemeClr val="tx1"/>
                </a:solidFill>
                <a:latin typeface="Arial" pitchFamily="34" charset="0"/>
                <a:cs typeface="Arial" pitchFamily="34" charset="0"/>
              </a:rPr>
              <a:t> ΑΠΟΜΑΚΡΥΝΕΤΑΙ ΑΠΟ ΤΟΝ ΑΞΟΝΑ </a:t>
            </a:r>
            <a:r>
              <a:rPr lang="el-GR" sz="1650" b="1" dirty="0">
                <a:solidFill>
                  <a:srgbClr val="FF0000"/>
                </a:solidFill>
                <a:latin typeface="Arial" pitchFamily="34" charset="0"/>
                <a:cs typeface="Arial" pitchFamily="34" charset="0"/>
              </a:rPr>
              <a:t>Α</a:t>
            </a:r>
            <a:r>
              <a:rPr lang="el-GR" sz="1650" b="1" dirty="0">
                <a:solidFill>
                  <a:schemeClr val="tx1"/>
                </a:solidFill>
                <a:latin typeface="Arial" pitchFamily="34" charset="0"/>
                <a:cs typeface="Arial" pitchFamily="34" charset="0"/>
              </a:rPr>
              <a:t> ΚΑΙ ΣΠΡΩΧΝΕΙ ΠΡΟΣ ΤΑ ΕΞΩ ΤΟ ΔΑΚΤΥΛΟ </a:t>
            </a:r>
            <a:r>
              <a:rPr lang="el-GR" sz="1650" b="1" dirty="0">
                <a:solidFill>
                  <a:srgbClr val="FF0000"/>
                </a:solidFill>
                <a:latin typeface="Arial" pitchFamily="34" charset="0"/>
                <a:cs typeface="Arial" pitchFamily="34" charset="0"/>
              </a:rPr>
              <a:t>δ</a:t>
            </a:r>
            <a:r>
              <a:rPr lang="el-GR" sz="1650" b="1" dirty="0">
                <a:solidFill>
                  <a:schemeClr val="tx1"/>
                </a:solidFill>
                <a:latin typeface="Arial" pitchFamily="34" charset="0"/>
                <a:cs typeface="Arial" pitchFamily="34" charset="0"/>
              </a:rPr>
              <a:t>. ΔΕΔΟΜΕΝΟΥ ΤΩΡΑ ΟΤΙ ΤΟ ΣΗΜΕΙΟ </a:t>
            </a:r>
            <a:r>
              <a:rPr lang="el-GR" sz="1650" b="1" dirty="0">
                <a:solidFill>
                  <a:srgbClr val="FF0000"/>
                </a:solidFill>
                <a:latin typeface="Arial" pitchFamily="34" charset="0"/>
                <a:cs typeface="Arial" pitchFamily="34" charset="0"/>
              </a:rPr>
              <a:t>Σ</a:t>
            </a:r>
            <a:r>
              <a:rPr lang="el-GR" sz="1650" b="1" dirty="0">
                <a:solidFill>
                  <a:schemeClr val="tx1"/>
                </a:solidFill>
                <a:latin typeface="Arial" pitchFamily="34" charset="0"/>
                <a:cs typeface="Arial" pitchFamily="34" charset="0"/>
              </a:rPr>
              <a:t> ΕΙΝΑΙ ΣΤΑΘΕΡΟ, Ο ΜΟΧΛΟΣ </a:t>
            </a:r>
            <a:r>
              <a:rPr lang="el-GR" sz="1650" b="1" dirty="0">
                <a:solidFill>
                  <a:srgbClr val="FF0000"/>
                </a:solidFill>
                <a:latin typeface="Arial" pitchFamily="34" charset="0"/>
                <a:cs typeface="Arial" pitchFamily="34" charset="0"/>
              </a:rPr>
              <a:t>Ρ</a:t>
            </a:r>
            <a:r>
              <a:rPr lang="el-GR" sz="1650" b="1" dirty="0">
                <a:solidFill>
                  <a:schemeClr val="tx1"/>
                </a:solidFill>
                <a:latin typeface="Arial" pitchFamily="34" charset="0"/>
                <a:cs typeface="Arial" pitchFamily="34" charset="0"/>
              </a:rPr>
              <a:t> ΘΑ ΚΙΝΗΘΕΙ ΠΡΟΣ ΤΑ ΠΑΝΩ ΚΑΙ ΘΑ ΠΕΡΙΣΤΡΕΨΕΙ ΠΡΟΣ ΤΑ ΔΕΞΙΑ ΤΗΝ ΗΜΙΣΕΛΗΝΟΕΙΔΗ ΑΣΦΑΛΕΙΑ </a:t>
            </a:r>
            <a:r>
              <a:rPr lang="el-GR" sz="1650" b="1" dirty="0">
                <a:solidFill>
                  <a:srgbClr val="FF0000"/>
                </a:solidFill>
                <a:latin typeface="Arial" pitchFamily="34" charset="0"/>
                <a:cs typeface="Arial" pitchFamily="34" charset="0"/>
              </a:rPr>
              <a:t>σ</a:t>
            </a:r>
            <a:r>
              <a:rPr lang="el-GR" sz="1650" b="1" dirty="0">
                <a:solidFill>
                  <a:schemeClr val="tx1"/>
                </a:solidFill>
                <a:latin typeface="Arial" pitchFamily="34" charset="0"/>
                <a:cs typeface="Arial" pitchFamily="34" charset="0"/>
              </a:rPr>
              <a:t>. ΤΟΤΕ ΤΟ ΕΛΑΤΗΡΙΟ </a:t>
            </a:r>
            <a:r>
              <a:rPr lang="el-GR" sz="1650" b="1" dirty="0">
                <a:solidFill>
                  <a:srgbClr val="FF0000"/>
                </a:solidFill>
                <a:latin typeface="Arial" pitchFamily="34" charset="0"/>
                <a:cs typeface="Arial" pitchFamily="34" charset="0"/>
              </a:rPr>
              <a:t>Ελ</a:t>
            </a:r>
            <a:r>
              <a:rPr lang="el-GR" sz="1650" b="1" dirty="0">
                <a:solidFill>
                  <a:schemeClr val="tx1"/>
                </a:solidFill>
                <a:latin typeface="Arial" pitchFamily="34" charset="0"/>
                <a:cs typeface="Arial" pitchFamily="34" charset="0"/>
              </a:rPr>
              <a:t> ΚΛΕΙΝΕΙ ΑΠΟΤΟΜΑ ΤΟΝ ΑΤΜΟΦΡΑΚΤΗ.</a:t>
            </a:r>
          </a:p>
          <a:p>
            <a:pPr algn="l"/>
            <a:r>
              <a:rPr lang="el-GR" sz="1650" b="1" dirty="0">
                <a:solidFill>
                  <a:schemeClr val="tx1"/>
                </a:solidFill>
                <a:latin typeface="Arial" pitchFamily="34" charset="0"/>
                <a:cs typeface="Arial" pitchFamily="34" charset="0"/>
              </a:rPr>
              <a:t>ΓΙΑ ΝΑ ΑΝΟΙΞΟΜΕ ΤΟΝ ΑΤΜΟΦΡΑΚΤΗ ΚΑΙ ΝΑ ΟΠΛΙΣΟΜΕ, ΟΠΩΣ ΛΕΜΕ, ΤΟΝ ΑΥΤΟΜΑΤΟ, ΩΣΤΕ ΝΑ ΕΙΝΑΙ ΠΑΛΙ ΕΤΟΙΜΟΣ ΝΑ ΛΕΙΤΟΥΡΓΗΣΕΙ, ΠΕΡΙΣΤΡΕΦΟΜΕ ΤΟ ΧΕΙΡΟΣΦΟΝΔΥΛΟ </a:t>
            </a:r>
            <a:r>
              <a:rPr lang="el-GR" sz="1650" b="1" dirty="0">
                <a:solidFill>
                  <a:srgbClr val="FF0000"/>
                </a:solidFill>
                <a:latin typeface="Arial" pitchFamily="34" charset="0"/>
                <a:cs typeface="Arial" pitchFamily="34" charset="0"/>
              </a:rPr>
              <a:t>Χ</a:t>
            </a:r>
            <a:r>
              <a:rPr lang="el-GR" sz="1650" b="1" dirty="0">
                <a:solidFill>
                  <a:schemeClr val="tx1"/>
                </a:solidFill>
                <a:latin typeface="Arial" pitchFamily="34" charset="0"/>
                <a:cs typeface="Arial" pitchFamily="34" charset="0"/>
              </a:rPr>
              <a:t> ΠΡΟΣ ΤΑ ΔΕΞΙΑ. ΜΕ ΤΗΝ ΚΙΝΗΣΗ ΑΥΤΗ ΕΛΚΕΤΑΙ ΤΟ ΣΩΜΑ</a:t>
            </a:r>
            <a:r>
              <a:rPr lang="el-GR" sz="1650" b="1" dirty="0">
                <a:solidFill>
                  <a:srgbClr val="FF0000"/>
                </a:solidFill>
                <a:latin typeface="Arial" pitchFamily="34" charset="0"/>
                <a:cs typeface="Arial" pitchFamily="34" charset="0"/>
              </a:rPr>
              <a:t> κ </a:t>
            </a:r>
            <a:r>
              <a:rPr lang="el-GR" sz="1650" b="1" dirty="0">
                <a:solidFill>
                  <a:schemeClr val="tx1"/>
                </a:solidFill>
                <a:latin typeface="Arial" pitchFamily="34" charset="0"/>
                <a:cs typeface="Arial" pitchFamily="34" charset="0"/>
              </a:rPr>
              <a:t>ΠΡΟΣ ΤΑ ΕΞΩ, ΠΙΕΖΕΤΑΙ ΤΟ ΕΛΑΤΗΡΙΟ </a:t>
            </a:r>
            <a:r>
              <a:rPr lang="el-GR" sz="1650" b="1" dirty="0">
                <a:solidFill>
                  <a:srgbClr val="FF0000"/>
                </a:solidFill>
                <a:latin typeface="Arial" pitchFamily="34" charset="0"/>
                <a:cs typeface="Arial" pitchFamily="34" charset="0"/>
              </a:rPr>
              <a:t>Ελ</a:t>
            </a:r>
            <a:r>
              <a:rPr lang="el-GR" sz="1650" b="1" dirty="0">
                <a:solidFill>
                  <a:schemeClr val="tx1"/>
                </a:solidFill>
                <a:latin typeface="Arial" pitchFamily="34" charset="0"/>
                <a:cs typeface="Arial" pitchFamily="34" charset="0"/>
              </a:rPr>
              <a:t> ΚΑΙ ΟΠΛΙΖΕΤΑΙ Η ΗΜΙΣΕΛΗΝΟΕΙΔΗΣ ΑΣΦΑΛΕΙΑ </a:t>
            </a:r>
            <a:r>
              <a:rPr lang="el-GR" sz="1650" b="1" dirty="0">
                <a:solidFill>
                  <a:srgbClr val="FF0000"/>
                </a:solidFill>
                <a:latin typeface="Arial" pitchFamily="34" charset="0"/>
                <a:cs typeface="Arial" pitchFamily="34" charset="0"/>
              </a:rPr>
              <a:t>σ</a:t>
            </a:r>
            <a:r>
              <a:rPr lang="el-GR" sz="1650" b="1" dirty="0">
                <a:solidFill>
                  <a:schemeClr val="tx1"/>
                </a:solidFill>
                <a:latin typeface="Arial" pitchFamily="34" charset="0"/>
                <a:cs typeface="Arial" pitchFamily="34" charset="0"/>
              </a:rPr>
              <a:t>. ΚΑΤΟΠΙΝ ΑΠΟΚΟΧΛΙΩΝΟΜΕ ΠΕΡΙΣΤΡΕΦΟΝΤΑΣ ΠΡΟΣ ΤΑ ΑΡΙΣΤΕΡΑ ΤΟ ΧΕΙΡΟΣΦΟΝΔΥΛΟ</a:t>
            </a:r>
            <a:r>
              <a:rPr lang="el-GR" sz="1650" b="1" dirty="0">
                <a:solidFill>
                  <a:srgbClr val="FF0000"/>
                </a:solidFill>
                <a:latin typeface="Arial" pitchFamily="34" charset="0"/>
                <a:cs typeface="Arial" pitchFamily="34" charset="0"/>
              </a:rPr>
              <a:t> Χ </a:t>
            </a:r>
            <a:r>
              <a:rPr lang="el-GR" sz="1650" b="1" dirty="0">
                <a:solidFill>
                  <a:schemeClr val="tx1"/>
                </a:solidFill>
                <a:latin typeface="Arial" pitchFamily="34" charset="0"/>
                <a:cs typeface="Arial" pitchFamily="34" charset="0"/>
              </a:rPr>
              <a:t>ΚΑΙ Η ΒΑΛΒΙΔΑ ΤΟΥ ΑΤΜΟΦΡΑΚΤΗ ΑΝΟΙΓΕΙ ΠΑΛΙ. ΜΕ ΤΟ ΣΤΑΜΑΤΗΜΑ ΟΜΩΣ ΤΟΥ ΣΤΡΟΒΙΛΟΥ ΕΠΑΥΣΕ ΝΑ ΕΝΕΡΓΕΙ Η ΦΥΓΟΚΕΝΤΡΗ ΔΥΝΑΜΗ ΣΤΟ ΔΑΚΤΥΛΙΟ </a:t>
            </a:r>
            <a:r>
              <a:rPr lang="el-GR" sz="1650" b="1" dirty="0">
                <a:solidFill>
                  <a:srgbClr val="FF0000"/>
                </a:solidFill>
                <a:latin typeface="Arial" pitchFamily="34" charset="0"/>
                <a:cs typeface="Arial" pitchFamily="34" charset="0"/>
              </a:rPr>
              <a:t>Δ</a:t>
            </a:r>
            <a:r>
              <a:rPr lang="el-GR" sz="1650" b="1" dirty="0">
                <a:solidFill>
                  <a:schemeClr val="tx1"/>
                </a:solidFill>
                <a:latin typeface="Arial" pitchFamily="34" charset="0"/>
                <a:cs typeface="Arial" pitchFamily="34" charset="0"/>
              </a:rPr>
              <a:t>, ΠΟΥ ΞΑΝΑΓΥΡΙΣΕ ΣΤΗΝ ΟΜΟΚΕΝΤΡΗ ΘΕΣΗ ΤΟΥ ΩΣ ΠΡΟΣ ΤΟΝ ΑΞΟΝΑ </a:t>
            </a:r>
            <a:r>
              <a:rPr lang="el-GR" sz="1650" b="1" dirty="0">
                <a:solidFill>
                  <a:srgbClr val="FF0000"/>
                </a:solidFill>
                <a:latin typeface="Arial" pitchFamily="34" charset="0"/>
                <a:cs typeface="Arial" pitchFamily="34" charset="0"/>
              </a:rPr>
              <a:t>Α</a:t>
            </a:r>
            <a:r>
              <a:rPr lang="el-GR" sz="1650" b="1" dirty="0">
                <a:solidFill>
                  <a:schemeClr val="tx1"/>
                </a:solidFill>
                <a:latin typeface="Arial" pitchFamily="34" charset="0"/>
                <a:cs typeface="Arial" pitchFamily="34" charset="0"/>
              </a:rPr>
              <a:t>. ΕΤΣΙ Ο ΑΥΤΟΜΑΤΟΣ ΔΙΑΚΟΠΤΗΣ ΕΙΝΑΙ ΕΤΟΙΜΟΣ ΝΑ ΕΝΕΡΓΗΣΕΙ ΚΑΤΑ ΤΟΝ ΙΔΙΟ ΤΡΟΠΟ, ΟΤΑΝ ΤΥΧΟΝ Ο ΣΤΡΟΒΙΛΟΣ ΥΠΕΡΤΑΧΥΝΘΕΙ ΠΑΛΙ.</a:t>
            </a:r>
          </a:p>
          <a:p>
            <a:pPr algn="l"/>
            <a:r>
              <a:rPr lang="el-GR" sz="1650" b="1" dirty="0">
                <a:solidFill>
                  <a:schemeClr val="tx1"/>
                </a:solidFill>
                <a:latin typeface="Arial" pitchFamily="34" charset="0"/>
                <a:cs typeface="Arial" pitchFamily="34" charset="0"/>
              </a:rPr>
              <a:t>ΟΙ</a:t>
            </a:r>
            <a:r>
              <a:rPr lang="el-GR" sz="1650" b="1" i="1" dirty="0">
                <a:solidFill>
                  <a:schemeClr val="tx1"/>
                </a:solidFill>
                <a:latin typeface="Arial" pitchFamily="34" charset="0"/>
                <a:cs typeface="Arial" pitchFamily="34" charset="0"/>
              </a:rPr>
              <a:t> </a:t>
            </a:r>
            <a:r>
              <a:rPr lang="el-GR" sz="1650" b="1" i="1" dirty="0">
                <a:solidFill>
                  <a:srgbClr val="FF0000"/>
                </a:solidFill>
                <a:latin typeface="Arial" pitchFamily="34" charset="0"/>
                <a:cs typeface="Arial" pitchFamily="34" charset="0"/>
              </a:rPr>
              <a:t>ΜΗΧΑΝΙΚΟΙ ΑΥΤΟΜΑΤΟΙ ΔΙΑΚΟΠΤΕΣ</a:t>
            </a:r>
            <a:r>
              <a:rPr lang="el-GR" sz="1650" b="1" dirty="0">
                <a:solidFill>
                  <a:srgbClr val="FF0000"/>
                </a:solidFill>
                <a:latin typeface="Arial" pitchFamily="34" charset="0"/>
                <a:cs typeface="Arial" pitchFamily="34" charset="0"/>
              </a:rPr>
              <a:t> </a:t>
            </a:r>
            <a:r>
              <a:rPr lang="el-GR" sz="1650" b="1" dirty="0">
                <a:solidFill>
                  <a:schemeClr val="tx1"/>
                </a:solidFill>
                <a:latin typeface="Arial" pitchFamily="34" charset="0"/>
                <a:cs typeface="Arial" pitchFamily="34" charset="0"/>
              </a:rPr>
              <a:t>ΥΠΕΡΤΑΧΥΝΣΕΩΣ ΧΡΗΣΙΜΟΠΟΙΟΥΝΤΑΙ ΣΕ ΣΤΡΟΒΙΛΟΥΣ ΜΕ ΜΙΚΡΕΣ ΙΠΠΟΔΥΝΑΜΕΙΣ Η ΒΟΗΘΗΤΙΚΩΝ ΜΗΧΑΝΗΜΑΤΩΝ.</a:t>
            </a:r>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chemeClr val="bg1"/>
                </a:solidFill>
                <a:latin typeface="Arial" pitchFamily="34" charset="0"/>
                <a:cs typeface="Arial" pitchFamily="34" charset="0"/>
              </a:rPr>
              <a:t>ΑΥΤΟΜΑΤΟΣ ΔΙΑΚΟΠΤΗΣ ΥΠΕΡΤΑΧΥΣΕΩΣ </a:t>
            </a:r>
            <a:br>
              <a:rPr lang="el-GR" sz="2000" b="1" u="sng" dirty="0">
                <a:solidFill>
                  <a:schemeClr val="bg1"/>
                </a:solidFill>
                <a:latin typeface="Arial" pitchFamily="34" charset="0"/>
                <a:cs typeface="Arial" pitchFamily="34" charset="0"/>
              </a:rPr>
            </a:br>
            <a:r>
              <a:rPr lang="el-GR" sz="2000" b="1" u="sng" dirty="0">
                <a:solidFill>
                  <a:schemeClr val="bg1"/>
                </a:solidFill>
                <a:latin typeface="Arial" pitchFamily="34" charset="0"/>
                <a:cs typeface="Arial" pitchFamily="34" charset="0"/>
              </a:rPr>
              <a:t>(</a:t>
            </a:r>
            <a:r>
              <a:rPr lang="en-US" sz="2000" b="1" u="sng" dirty="0">
                <a:solidFill>
                  <a:schemeClr val="bg1"/>
                </a:solidFill>
                <a:latin typeface="Arial" pitchFamily="34" charset="0"/>
                <a:cs typeface="Arial" pitchFamily="34" charset="0"/>
              </a:rPr>
              <a:t>OVERSPEED TRIP)</a:t>
            </a:r>
            <a:endParaRPr lang="el-GR" sz="2000" b="1" u="sng"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5620982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chemeClr val="bg1"/>
                </a:solidFill>
                <a:latin typeface="Arial" pitchFamily="34" charset="0"/>
                <a:cs typeface="Arial" pitchFamily="34" charset="0"/>
              </a:rPr>
              <a:t>ΑΥΤΟΜΑΤΟΣ ΔΙΑΚΟΠΤΗΣ ΥΠΕΡΤΑΧΥΣΕΩΣ </a:t>
            </a:r>
            <a:br>
              <a:rPr lang="el-GR" sz="2000" b="1" u="sng" dirty="0">
                <a:solidFill>
                  <a:schemeClr val="bg1"/>
                </a:solidFill>
                <a:latin typeface="Arial" pitchFamily="34" charset="0"/>
                <a:cs typeface="Arial" pitchFamily="34" charset="0"/>
              </a:rPr>
            </a:br>
            <a:r>
              <a:rPr lang="el-GR" sz="2000" b="1" u="sng" dirty="0">
                <a:solidFill>
                  <a:schemeClr val="bg1"/>
                </a:solidFill>
                <a:latin typeface="Arial" pitchFamily="34" charset="0"/>
                <a:cs typeface="Arial" pitchFamily="34" charset="0"/>
              </a:rPr>
              <a:t>(</a:t>
            </a:r>
            <a:r>
              <a:rPr lang="en-US" sz="2000" b="1" u="sng" dirty="0">
                <a:solidFill>
                  <a:schemeClr val="bg1"/>
                </a:solidFill>
                <a:latin typeface="Arial" pitchFamily="34" charset="0"/>
                <a:cs typeface="Arial" pitchFamily="34" charset="0"/>
              </a:rPr>
              <a:t>OVERSPEED TRIP)</a:t>
            </a:r>
            <a:endParaRPr lang="el-GR" sz="2000" b="1" u="sng" dirty="0">
              <a:solidFill>
                <a:schemeClr val="bg1"/>
              </a:solidFill>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1115616" y="1124744"/>
            <a:ext cx="7056784" cy="5472608"/>
          </a:xfrm>
          <a:prstGeom prst="rect">
            <a:avLst/>
          </a:prstGeom>
          <a:noFill/>
          <a:ln w="9525">
            <a:noFill/>
            <a:miter lim="800000"/>
            <a:headEnd/>
            <a:tailEnd/>
          </a:ln>
        </p:spPr>
      </p:pic>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3856209823"/>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000" b="1" dirty="0">
                <a:solidFill>
                  <a:schemeClr val="tx1"/>
                </a:solidFill>
                <a:latin typeface="Arial" pitchFamily="34" charset="0"/>
                <a:cs typeface="Arial" pitchFamily="34" charset="0"/>
              </a:rPr>
              <a:t>ΑΥΤΟΙ ΔΙΑΚΟΠΤΟΥΝ ΤΟΝ ΑΤΜΟ, ΟΤΑΝ Η ΠΙΕΣΗ ΤΟΥ ΛΑΔΙΟΥ ΛΙΠΑΝΣΕΩΣ ΤΟΥ ΣΤΡΟΒΙΛΟΥ ΠΕΣΕΙ ΚΑΤΩ ΑΠΟ ΕΝΑ ΚΑΤΩΤΑΤΟ ΕΠΙΤΡΕΠΟΜΕΝΟ ΟΡΙΟ, ΟΠΟΤΕ ΔΗΜΙΟΥΡΓΕΙΤΑΙ ΚΙΝΔΥΝΟΣ ΚΑΤΑΣΤΡΟΦΗΣ ΤΟΥ.</a:t>
            </a:r>
          </a:p>
          <a:p>
            <a:pPr algn="l"/>
            <a:r>
              <a:rPr lang="el-GR" sz="2000" b="1" dirty="0">
                <a:solidFill>
                  <a:schemeClr val="tx1"/>
                </a:solidFill>
                <a:latin typeface="Arial" pitchFamily="34" charset="0"/>
                <a:cs typeface="Arial" pitchFamily="34" charset="0"/>
              </a:rPr>
              <a:t>ΑΠΟΤΕΛΟΥΝΤΑΙ ΑΠΟ ΕΛΑΙΟΚΥΛΙΝΔΡΟ ΜΕ ΕΜΒΟΛΟ ΚΑΙ ΕΛΑΤΗΡΙΟ.</a:t>
            </a:r>
          </a:p>
          <a:p>
            <a:pPr algn="l"/>
            <a:r>
              <a:rPr lang="el-GR" sz="2000" b="1" dirty="0">
                <a:solidFill>
                  <a:schemeClr val="tx1"/>
                </a:solidFill>
                <a:latin typeface="Arial" pitchFamily="34" charset="0"/>
                <a:cs typeface="Arial" pitchFamily="34" charset="0"/>
              </a:rPr>
              <a:t>ΤΟ ΒΑΚΤΡΟ ΤΟΥ ΕΜΒΟΛΟΥ ΣΥΝΔΕΕΤΑΙ ΜΕ ΤΟ ΒΑΚΤΡΟ ΤΗΣ ΒΑΛΒΙΔΑΣ ΤΟΥ ΑΤΜΟΦΡΑΚΤΗ ΑΝΑΓΚΗΣ. ΑΥΤΟΣ ΠΑΡΑΜΕΝΕΙ ΑΝΟΙΚΤΟΣ ΜΟΝΟΝ ΟΤΑΝ ΥΠΑΡΧΕΙ ΕΠΑΡΚΗΣ ΠΙΕΣΗ ΛΑΔΙΟΥ ΕΠΑΝΩ ΣΤΟ ΕΜΒΟΛΟ ΤΟΥ ΕΛΑΙΟΚΥΛΙΝΔΡΟΥ ΚΑΙ ΚΛΕΙΝΕΙ ΚΑΙ ΔΙΑΚΟΠΤΕΙ ΤΗΝ ΠΑΡΟΧΗ ΑΤΜΟΥ, ΟΤΑΝ Η ΠΙΕΣΗ ΤΟΥ ΠΕΣΕΙ ΚΑΤΩ ΑΠΟ ΕΝΑ ΕΠΙΤΡΕΠΟΜΕΝΟ ΟΡΙΟ.</a:t>
            </a:r>
          </a:p>
          <a:p>
            <a:pPr algn="l"/>
            <a:r>
              <a:rPr lang="el-GR" sz="2000" b="1" u="sng" dirty="0">
                <a:solidFill>
                  <a:srgbClr val="FF0000"/>
                </a:solidFill>
                <a:latin typeface="Arial" pitchFamily="34" charset="0"/>
                <a:cs typeface="Arial" pitchFamily="34" charset="0"/>
              </a:rPr>
              <a:t>ΣΤΙΣ ΣΥΓΧΡΟΝΕΣ ΚΑΤΑΣΚΕΥΕΣ </a:t>
            </a:r>
            <a:r>
              <a:rPr lang="el-GR" sz="2000" b="1" dirty="0">
                <a:solidFill>
                  <a:schemeClr val="tx1"/>
                </a:solidFill>
                <a:latin typeface="Arial" pitchFamily="34" charset="0"/>
                <a:cs typeface="Arial" pitchFamily="34" charset="0"/>
              </a:rPr>
              <a:t>Ο ΠΙΟ ΣΥΝΗΘΙΣΜΕΝΟΣ ΤΥΠΟΣ ΕΙΝΑΙ Ο ΛΕΓΟΜΕΝΟΣ</a:t>
            </a:r>
            <a:r>
              <a:rPr lang="el-GR" sz="2000" b="1" i="1" dirty="0">
                <a:solidFill>
                  <a:schemeClr val="tx1"/>
                </a:solidFill>
                <a:latin typeface="Arial" pitchFamily="34" charset="0"/>
                <a:cs typeface="Arial" pitchFamily="34" charset="0"/>
              </a:rPr>
              <a:t> </a:t>
            </a:r>
            <a:r>
              <a:rPr lang="el-GR" sz="2000" b="1" dirty="0">
                <a:solidFill>
                  <a:srgbClr val="FF0000"/>
                </a:solidFill>
                <a:latin typeface="Arial" pitchFamily="34" charset="0"/>
                <a:cs typeface="Arial" pitchFamily="34" charset="0"/>
              </a:rPr>
              <a:t>ΠΙΕΖΟΣΤΑΤΗΣ η ΠΡΕΣΣΟΣΤΑΤΗΣ</a:t>
            </a:r>
            <a:r>
              <a:rPr lang="el-GR" sz="2000" b="1" dirty="0">
                <a:solidFill>
                  <a:schemeClr val="tx1"/>
                </a:solidFill>
                <a:latin typeface="Arial" pitchFamily="34" charset="0"/>
                <a:cs typeface="Arial" pitchFamily="34" charset="0"/>
              </a:rPr>
              <a:t>, ΠΟΥ ΣΥΝΔΕΕΤΑΙ ΜΕ ΤΟ ΔΙΚΤΥΟ ΛΙΠΑΝΣΕΩΣ.</a:t>
            </a:r>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rgbClr val="FFFF00"/>
                </a:solidFill>
                <a:latin typeface="Arial" pitchFamily="34" charset="0"/>
                <a:cs typeface="Arial" pitchFamily="34" charset="0"/>
              </a:rPr>
              <a:t>ΑΥΤΟΜΑΤΟΙ ΔΙΑΚΟΠΤΕΣ ΛΟΓΩ ΠΤΩΣΕΩΣ ΠΙΕΣΕΩΣ ΤΟΥ ΛΑΔΙΟΥ</a:t>
            </a:r>
          </a:p>
        </p:txBody>
      </p:sp>
    </p:spTree>
    <p:extLst>
      <p:ext uri="{BB962C8B-B14F-4D97-AF65-F5344CB8AC3E}">
        <p14:creationId xmlns:p14="http://schemas.microsoft.com/office/powerpoint/2010/main" val="385620982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chemeClr val="bg1"/>
                </a:solidFill>
                <a:latin typeface="Arial" pitchFamily="34" charset="0"/>
                <a:cs typeface="Arial" pitchFamily="34" charset="0"/>
              </a:rPr>
              <a:t>ΑΥΤΟΜΑΤΟΙ ΔΙΑΚΟΠΤΕΣ ΛΟΓΩ ΠΤΩΣΕΩΣ ΠΙΕΣΕΩΣ ΤΟΥ ΛΑΔΙΟΥ</a:t>
            </a: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2050" name="Picture 2"/>
          <p:cNvPicPr>
            <a:picLocks noChangeAspect="1" noChangeArrowheads="1"/>
          </p:cNvPicPr>
          <p:nvPr/>
        </p:nvPicPr>
        <p:blipFill>
          <a:blip r:embed="rId3" cstate="print"/>
          <a:srcRect/>
          <a:stretch>
            <a:fillRect/>
          </a:stretch>
        </p:blipFill>
        <p:spPr bwMode="auto">
          <a:xfrm>
            <a:off x="755576" y="1268760"/>
            <a:ext cx="6984776" cy="5040560"/>
          </a:xfrm>
          <a:prstGeom prst="rect">
            <a:avLst/>
          </a:prstGeom>
          <a:noFill/>
          <a:ln w="9525">
            <a:noFill/>
            <a:miter lim="800000"/>
            <a:headEnd/>
            <a:tailEnd/>
          </a:ln>
        </p:spPr>
      </p:pic>
    </p:spTree>
    <p:extLst>
      <p:ext uri="{BB962C8B-B14F-4D97-AF65-F5344CB8AC3E}">
        <p14:creationId xmlns:p14="http://schemas.microsoft.com/office/powerpoint/2010/main" val="385620982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400" b="1" dirty="0">
                <a:solidFill>
                  <a:schemeClr val="tx1"/>
                </a:solidFill>
                <a:latin typeface="Arial" pitchFamily="34" charset="0"/>
                <a:cs typeface="Arial" pitchFamily="34" charset="0"/>
              </a:rPr>
              <a:t>ΑΥΤΟΣ ΕΝΕΡΓΟΠΟΙΕΙΤΑΙ ΟΤΑΝ ΠΕΣΕΙ ΤΟ ΚΕΝΟ ΤΟΥ ΚΥΡΙΟΥ ΨΥΓΕΙΟΥ ΚΑΙ ΔΙΑΚΟΠΤΕΙ ΤΗΝ ΕΙΣΑΓΩΓΗ ΑΤΜΟΥ ΣΤΟ ΣΤΡΟΒΙΛΟ.</a:t>
            </a:r>
          </a:p>
          <a:p>
            <a:pPr algn="l"/>
            <a:r>
              <a:rPr lang="el-GR" sz="2400" b="1" dirty="0">
                <a:solidFill>
                  <a:schemeClr val="tx1"/>
                </a:solidFill>
                <a:latin typeface="Arial" pitchFamily="34" charset="0"/>
                <a:cs typeface="Arial" pitchFamily="34" charset="0"/>
              </a:rPr>
              <a:t>ΕΙΝΑΙ ΚΑΤΑ ΒΑΣΗ</a:t>
            </a:r>
            <a:r>
              <a:rPr lang="el-GR" sz="2400" b="1" i="1" dirty="0">
                <a:solidFill>
                  <a:schemeClr val="tx1"/>
                </a:solidFill>
                <a:latin typeface="Arial" pitchFamily="34" charset="0"/>
                <a:cs typeface="Arial" pitchFamily="34" charset="0"/>
              </a:rPr>
              <a:t> ΜΟΝΟΠΟΛΙΚΟΣ ΗΛΕΚΤΡΙΚΟΣ</a:t>
            </a:r>
            <a:r>
              <a:rPr lang="el-GR" sz="2400" b="1" dirty="0">
                <a:solidFill>
                  <a:schemeClr val="tx1"/>
                </a:solidFill>
                <a:latin typeface="Arial" pitchFamily="34" charset="0"/>
                <a:cs typeface="Arial" pitchFamily="34" charset="0"/>
              </a:rPr>
              <a:t> ΔΙΑΚΟΠΤΗΣ, ΠΟΥ ΕΝΕΡΓΕΙ ΟΠΩΣ Ο ΠΡΟΗΓΟΥΜΕΝΟΣ ΣΕ ΜΙΑ ΗΛΕΚΤΡΟΜΑΓΝΗΤΙΚΗ ΒΑΛΒΙΔΑ ΤΟΥ ΔΙΚΤΥΟΥ ΤΩΝ ΣΕΡΒΟΜΗΧΑΝΙΣΜΩΝ ΤΩΝ ΧΕΙΡΙΣΤΗΡΙΩΝ.</a:t>
            </a:r>
          </a:p>
          <a:p>
            <a:pPr algn="l"/>
            <a:r>
              <a:rPr lang="el-GR" sz="2400" b="1" dirty="0">
                <a:solidFill>
                  <a:schemeClr val="tx1"/>
                </a:solidFill>
                <a:latin typeface="Arial" pitchFamily="34" charset="0"/>
                <a:cs typeface="Arial" pitchFamily="34" charset="0"/>
              </a:rPr>
              <a:t>Η ΗΛΕΚΤΡΟΜΑΓΝΗΤΙΚΗ ΒΑΛΒΙΔΑ, ΟΤΑΝ ΤΟ ΚΕΝΟ ΕΙΝΑΙ ΚΑΝΟΝΙΚΟ, ΠΑΡΑΜΕΝΕΙ ΚΛΕΙΣΤΗ, ΛΟΓΩ ΚΛΕΙΣΤΟΥ ΗΛΕΚΤΡΙΚΟΥ ΚΥΚΛΩΜΑΤΟΣ, ΑΛΛΑ ΤΟ ΗΛΕΚΤΡΙΚΟ ΚΥΚΛΩΜΑ ΜΠΟΡΕΙ ΝΑ ΔΙΑΚΟΠΕΙ ΑΠΟ ΤΟΝ ΑΥΤΟΜΑΤΟ ΔΙΑΚΟΠΤΗ ΚΕΝΟΥ, ΟΠΟΤΕ Η ΒΑΛΒΙΔΑ ΑΝΟΙΓΕΙ, ΤΟ ΔΙΚΤΥΟ ΛΑΔΙΟΥ ΤΩΝ ΣΕΡΒΟΜΗΧΑΝΙΣΜΩΝ ΑΔΕΙΑΖΕΙ ΚΑΙ Η ΠΑΡΟΧΗ ΑΤΜΟΥ ΣΤΟΥΣ ΣΤΡΟΒΙΛΟΥΣ ΔΙΑΚΟΠΤΕΤΑΙ.</a:t>
            </a:r>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a:solidFill>
                  <a:srgbClr val="FFFF00"/>
                </a:solidFill>
                <a:latin typeface="Arial" pitchFamily="34" charset="0"/>
                <a:cs typeface="Arial" pitchFamily="34" charset="0"/>
              </a:rPr>
              <a:t>ΑΥΤΟΜΑΤΟΣ ΔΙΑΚΟΠΤΗΣ ΚΕΝΟΥ</a:t>
            </a:r>
          </a:p>
        </p:txBody>
      </p:sp>
    </p:spTree>
    <p:extLst>
      <p:ext uri="{BB962C8B-B14F-4D97-AF65-F5344CB8AC3E}">
        <p14:creationId xmlns:p14="http://schemas.microsoft.com/office/powerpoint/2010/main" val="385620982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a:solidFill>
                  <a:schemeClr val="bg1"/>
                </a:solidFill>
                <a:latin typeface="Arial" pitchFamily="34" charset="0"/>
                <a:cs typeface="Arial" pitchFamily="34" charset="0"/>
              </a:rPr>
              <a:t>ΑΥΤΟΜΑΤΟΣ ΔΙΑΚΟΠΤΗΣ ΚΕΝΟΥ</a:t>
            </a: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2051" name="Picture 3"/>
          <p:cNvPicPr>
            <a:picLocks noChangeAspect="1" noChangeArrowheads="1"/>
          </p:cNvPicPr>
          <p:nvPr/>
        </p:nvPicPr>
        <p:blipFill>
          <a:blip r:embed="rId3" cstate="print"/>
          <a:srcRect/>
          <a:stretch>
            <a:fillRect/>
          </a:stretch>
        </p:blipFill>
        <p:spPr bwMode="auto">
          <a:xfrm>
            <a:off x="3203848" y="1196752"/>
            <a:ext cx="2592288" cy="198246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403648" y="3501008"/>
            <a:ext cx="5760640" cy="2736304"/>
          </a:xfrm>
          <a:prstGeom prst="rect">
            <a:avLst/>
          </a:prstGeom>
          <a:noFill/>
        </p:spPr>
      </p:pic>
    </p:spTree>
    <p:extLst>
      <p:ext uri="{BB962C8B-B14F-4D97-AF65-F5344CB8AC3E}">
        <p14:creationId xmlns:p14="http://schemas.microsoft.com/office/powerpoint/2010/main" val="385620982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400" b="1" u="sng" dirty="0">
                <a:solidFill>
                  <a:schemeClr val="bg1"/>
                </a:solidFill>
                <a:latin typeface="Arial" pitchFamily="34" charset="0"/>
                <a:cs typeface="Arial" pitchFamily="34" charset="0"/>
              </a:rPr>
              <a:t>ΑΥΤΟΜΑΤΟΣ ΔΙΑΚΟΠΤΗΣ ΚΕΝΟΥ</a:t>
            </a: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spTree>
    <p:extLst>
      <p:ext uri="{BB962C8B-B14F-4D97-AF65-F5344CB8AC3E}">
        <p14:creationId xmlns:p14="http://schemas.microsoft.com/office/powerpoint/2010/main" val="385620982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400" b="1" dirty="0">
                <a:solidFill>
                  <a:schemeClr val="tx1"/>
                </a:solidFill>
                <a:latin typeface="Arial" pitchFamily="34" charset="0"/>
                <a:cs typeface="Arial" pitchFamily="34" charset="0"/>
              </a:rPr>
              <a:t>ΟΙ ΑΤΜΟΣΤΡΟΒΙΛΟΙ ΤΩΝ ΗΛΕΚΤΡΟΓΕΝΝΗΤΡΙΩΝ ΔΙΑΘΕΤΟΥΝ ΤΙΣ ΕΞΗΣ ΑΣΦΑΛΙΣΤΙΚΕΣ ΔΙΑΤΑΞΕΙΣ ΛΕΙΤΟΥΡΓΙΑΣ.</a:t>
            </a:r>
          </a:p>
          <a:p>
            <a:pPr algn="l"/>
            <a:r>
              <a:rPr lang="el-GR" sz="1400" b="1" dirty="0">
                <a:solidFill>
                  <a:schemeClr val="tx1"/>
                </a:solidFill>
                <a:latin typeface="Arial" pitchFamily="34" charset="0"/>
                <a:cs typeface="Arial" pitchFamily="34" charset="0"/>
              </a:rPr>
              <a:t>Α) ΡΥΘΜΙΣΤΗ ΣΤΡΟΦΩΝ, Β) ΔΙΑΚΟΠΤΗ ΥΠΕΡΤΑΧΥΝΣΕΩΣ, Γ) ΔΙΑΚΟΠΤΗ ΥΨΗΛΗΣ ΑΝΤΙΘΛΙΨΕΩΣ, Δ) ΔΙΑΚΟΠΤΗ ΧΑΜΗΛΗΣ ΠΙΕΣΕΩΣ ΛΑΔΙΟΥ ΚΑΙ Ε) ΧΕΙΡΟΚΙΝΗΤΟ ΔΙΑΚΟΠΤΗ ΚΡΑΤΗΣΕΩΣ.</a:t>
            </a:r>
            <a:endParaRPr lang="el-GR" sz="1400" b="1" i="1" dirty="0">
              <a:solidFill>
                <a:schemeClr val="tx1"/>
              </a:solidFill>
              <a:latin typeface="Arial" pitchFamily="34" charset="0"/>
              <a:cs typeface="Arial" pitchFamily="34" charset="0"/>
            </a:endParaRPr>
          </a:p>
          <a:p>
            <a:pPr algn="l"/>
            <a:r>
              <a:rPr lang="el-GR" sz="1400" b="1" dirty="0">
                <a:solidFill>
                  <a:schemeClr val="tx1"/>
                </a:solidFill>
                <a:latin typeface="Arial" pitchFamily="34" charset="0"/>
                <a:cs typeface="Arial" pitchFamily="34" charset="0"/>
              </a:rPr>
              <a:t>ΣΤΟ ΣΧΗΜΑ ΠΑΡΙΣΤΑΝΕΤΑΙ Η ΔΙΑΤΑΞΗ ΕΛΕΓΧΟΥ ΤΟΥ ΑΤΜΟΦΡΑΚΤΗ ΚΑΙ ΤΩΝ ΠΑΡΑΠΑΝΩ ΔΙΑΚΟΠΤΩΝ.</a:t>
            </a:r>
          </a:p>
          <a:p>
            <a:pPr algn="l"/>
            <a:r>
              <a:rPr lang="el-GR" sz="1400" b="1" dirty="0">
                <a:solidFill>
                  <a:schemeClr val="tx1"/>
                </a:solidFill>
                <a:latin typeface="Arial" pitchFamily="34" charset="0"/>
                <a:cs typeface="Arial" pitchFamily="34" charset="0"/>
              </a:rPr>
              <a:t>ΣΤΟ ΑΡΙΣΤΕΡΟ ΜΕΡΟΣ ΦΑΙΝΕΤΑΙ Η ΔΙΑΤΑΞΗ ΕΛΕΓΧΟΥ ΤΟΥ ΑΤΜΟΦΡΑΚΤΗ, ΟΠΟΥ Η ΠΙΕΣΗ ΛΑΔΙΟΥ ΕΙΝΑΙ ΑΝΑΓΚΑΙΑ ΓΙΑ ΝΑ ΚΡΑΤΗΣΕΙ ΑΝΟΙΚΤΗ ΤΗ ΒΑΛΒΙΔΑ ΤΟΥ. ΟΤΑΝ ΣΤΡΕΨΟΜΕ ΤΟ ΧΕΙΡΟΣΦΟΝΔΥΛΟ Χ, ΣΤΡΕΦΕΙ ΜΑΖΙ Μ' ΑΥΤΟΝ ΚΑΙ Ο ΟΔΟΝΤΩΤΟΣ ΤΡΟΧΟΣ Α, ΠΟΥ ΣΥΝΔΕΕΤΑΙ ΜΕ ΤΟ ΚΑΤΩ ΜΕΡΟΣ ΤΟΥ ΒΑΚΤΡΟΥ ΤΗΣ ΒΑΛΒΙΔΑΣ ΜΕΣΩ ΣΦΗΝΑΣ, ΩΣΤΕ ΝΑ ΠΡΟΚΑΛΕΙ ΤΗΝ ΠΕΡΙΣΤΡΟΦΗ ΤΟΥ.</a:t>
            </a:r>
          </a:p>
          <a:p>
            <a:pPr algn="l"/>
            <a:r>
              <a:rPr lang="el-GR" sz="1400" b="1" dirty="0">
                <a:solidFill>
                  <a:schemeClr val="tx1"/>
                </a:solidFill>
                <a:latin typeface="Arial" pitchFamily="34" charset="0"/>
                <a:cs typeface="Arial" pitchFamily="34" charset="0"/>
              </a:rPr>
              <a:t>Η ΔΙΑΤΑΞΗ ΣΥΝΔΕΣΕΩΣ ΜΕ ΤΗ ΣΦΗΝΑ (ΠΟΥ ΔΕΝ ΦΑΙΝΕΤΑΙ ΣΤΟ ΣΧΗΜΑ) ΕΙΝΑΙ ΤΕΤΟΙΑ ΩΣΤΕ ΝΑ ΕΠΙΤΡΕΠΕΙ ΜΕΝ ΣΤΟ ΚΑΤΩ ΒΑΚΤΡΟ ΝΑ ΟΛΙΣΘΑΙΝΕΙ ΠΑΝΩ-ΚΑΤΩ ΜΕΣΑ ΣΤΗΝ ΤΡΥΠΑ ΤΟΥ ΟΔΟΝΤΩΤΟΥ ΤΡΟΧΟΥ ΑΛΛΑ ΚΑΙ ΝΑ ΤΟ ΑΝΑΓΚΑΖΕΙ ΣΥΓΧΡΟΝΩΣ ΝΑ ΠΕΡΙΣΤΡΑΦΕΙ ΟΤΑΝ ΠΕΡΙΣΤΡΕΦΕΤΑΙ Ο ΟΔΟΝΤΩΤΟΣ ΤΡΟΧΟΣ. ΓΙΑ ΝΑ ΕΠΙΤΕΥΧΘΕΙ ΑΥΤΟ Η ΣΦΗΝΑ ΟΛΙΣΘΑΙΝΕΙ ΜΕΣΑ ΣΕ ΑΝΤΙΣΤΟΙΧΟ ΑΥΛΑΚΙ ΤΟΥ ΤΡΟΧΟΥ.</a:t>
            </a:r>
          </a:p>
          <a:p>
            <a:pPr algn="l"/>
            <a:r>
              <a:rPr lang="el-GR" sz="1400" b="1" dirty="0">
                <a:solidFill>
                  <a:schemeClr val="tx1"/>
                </a:solidFill>
                <a:latin typeface="Arial" pitchFamily="34" charset="0"/>
                <a:cs typeface="Arial" pitchFamily="34" charset="0"/>
              </a:rPr>
              <a:t>ΑΝ ΤΩΡΑ ΣΤΡΕΨΟΜΕ ΤΟ ΧΕΙΡΟΣΦΟΝΔΥΛΟ Χ ΠΡΟΣ ΤΑ ΑΡΙΣΤΕΡΑ, ΤΟΤΕ ΤΟ ΒΑΚΤΡΟ ΠΕΡΙΣΤΡΕΦΕΤΑΙ ΚΑΙ ΛΟΓΩ ΤΟΥ ΑΡΙΣΤΕΡΟΥ ΣΠΕΙΡΩΜΑΤΟΣ ΤΟΥ ΣΠΡΩΧΝΕΙ ΤΟ ΕΜΒΟΛΟ ΕΛΕΓΧΟΥ ΤΟΥ ΑΤΜΟΦΡΑΚΤΗ ΠΡΟΣ ΤΑ ΚΑΤΩ ΣΤΗ ΘΕΣΗ ΠΟΥ ΦΑΙΝΕΤΑΙ ΣΤΟ ΣΧΗΜΑ. ΟΤΑΝ ΚΑΤΩ ΑΠΟ ΤΟ ΕΜΒΟΛΟ ΕΝΕΡΓΗΣΕΙ Η ΠΙΕΣΗ ΤΟΥ ΛΑΔΙΟΥ, ΣΠΡΩΧΝΕΙ ΤΟ ΕΜΒΟΛΟ ΚΑΘΩΣ ΚΑΙ ΤΑ ΚΑΤΩ ΚΑΙ ΑΝΩ ΒΑΚΤΡΑ ΤΗΣ ΒΑΛΒΙΔΑΣ ΤΟΥ ΑΤΜΟΦΡΑΚΤΗ ΠΡΟΣ ΤΑ ΠΑΝΩ, ΑΝΟΙΓΟΝΤΑΣ ΕΤΣΙ ΤΗ ΒΑΛΒΙΔΑ ΤΟΥ ΑΤΜΟΦΡΑΚΤΗ. ΟΤΑΝ ΠΕΣΕΙ Η ΠΙΕΣΗ ΤΟΥ ΛΑΔΙΟΥ, ΤΟ ΙΣΧΥΡΟ ΕΛΑΤΗΡΙΟ ΤΟΥ ΕΛΑΙΟΚΥΛΙΝΔΡΟΥ ΣΠΡΩΧΝΕΙ ΤΟ ΕΜΒΟΛΟ ΠΡΟΣ ΤΑ ΚΑΤΩ ΚΑΙ ΑΝΑΓΚΑΖΕΙ ΤΗ ΒΑΛΒΙΔΑ ΤΟΥ ΑΤΜΟΦΡΑΚΤΗ ΝΑ ΚΛΕΙΣΕΙ.</a:t>
            </a:r>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rgbClr val="FFFF00"/>
                </a:solidFill>
                <a:latin typeface="Arial" pitchFamily="34" charset="0"/>
                <a:cs typeface="Arial" pitchFamily="34" charset="0"/>
              </a:rPr>
              <a:t>ΑΥΤΟΜΑΤΟΣ ΜΗΧΑΝΙΣΜΟΣ ΕΛΕΓΧΟΥ ΗΛΕΚΤΡΟΓΕΝΝΗΤΡΙΑΣ</a:t>
            </a:r>
          </a:p>
        </p:txBody>
      </p:sp>
    </p:spTree>
    <p:extLst>
      <p:ext uri="{BB962C8B-B14F-4D97-AF65-F5344CB8AC3E}">
        <p14:creationId xmlns:p14="http://schemas.microsoft.com/office/powerpoint/2010/main" val="3856209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n-US" sz="30000" b="1" dirty="0">
                <a:solidFill>
                  <a:srgbClr val="FF0000"/>
                </a:solidFill>
                <a:latin typeface="Arial Black" pitchFamily="34" charset="0"/>
              </a:rPr>
              <a:t>10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7" name="Picture 6" descr="http://www.marineengineering.org.uk/stmturb/blade7.gif"/>
          <p:cNvPicPr/>
          <p:nvPr/>
        </p:nvPicPr>
        <p:blipFill>
          <a:blip r:embed="rId3" cstate="print"/>
          <a:srcRect/>
          <a:stretch>
            <a:fillRect/>
          </a:stretch>
        </p:blipFill>
        <p:spPr bwMode="auto">
          <a:xfrm>
            <a:off x="683568" y="1988840"/>
            <a:ext cx="8136904" cy="4392487"/>
          </a:xfrm>
          <a:prstGeom prst="rect">
            <a:avLst/>
          </a:prstGeom>
          <a:noFill/>
          <a:ln w="9525">
            <a:noFill/>
            <a:miter lim="800000"/>
            <a:headEnd/>
            <a:tailEnd/>
          </a:ln>
        </p:spPr>
      </p:pic>
      <p:sp>
        <p:nvSpPr>
          <p:cNvPr id="692225" name="Rectangle 1"/>
          <p:cNvSpPr>
            <a:spLocks noChangeArrowheads="1"/>
          </p:cNvSpPr>
          <p:nvPr/>
        </p:nvSpPr>
        <p:spPr bwMode="auto">
          <a:xfrm>
            <a:off x="2555776" y="1340768"/>
            <a:ext cx="394050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a:ln>
                  <a:noFill/>
                </a:ln>
                <a:solidFill>
                  <a:srgbClr val="000000"/>
                </a:solidFill>
                <a:effectLst/>
                <a:latin typeface="Verdana" pitchFamily="34" charset="0"/>
                <a:ea typeface="Times New Roman" pitchFamily="18" charset="0"/>
                <a:cs typeface="Times New Roman" pitchFamily="18" charset="0"/>
              </a:rPr>
              <a:t>Pressure-Velocity Compound</a:t>
            </a:r>
            <a:endParaRPr kumimoji="0" lang="el-GR"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600" b="1" dirty="0">
                <a:solidFill>
                  <a:schemeClr val="tx1"/>
                </a:solidFill>
                <a:latin typeface="Arial" pitchFamily="34" charset="0"/>
                <a:cs typeface="Arial" pitchFamily="34" charset="0"/>
              </a:rPr>
              <a:t>ΚΑΤΑ ΤΗΝ ΕΚΚΙΝΗΣΗ ΕΙΝΑΙ ΑΠΑΡΑΙΤΗΤΟ ΝΑ ΑΥΞΗΘΕΙ Η ΠΙΕΣΗ ΛΑΔΙΟΥ ΜΕ ΜΙΑ ΧΕΙΡΑΝΤΛΙΑ. ΟΤΑΝ ΞΕΚΙΝΗΣΕΙ Ο ΣΤΡΟΒΙΛΟΣ, ΤΟΤΕ Η ΕΞΑΡΤΗΜΕΝΗ ΑΠΟ ΤΟΝ ΑΞΟΝΑ ΤΟΥ ΓΡΑΝΑΖΩΤΗ ΑΝΤΛΙΑ ΛΙΠΑΝΣΕΩΣ ΠΑΡΕΧΕΙ ΤΟ ΛΑΔΙ ΥΠΟ ΠΙΕΣΗ ΤΟΣΟ ΓΙΑ ΤΗ ΛΙΠΑΝΣΗ ΟΣΟ ΚΑΙ ΓΙΑ ΤΟΝ ΕΛΕΓΧΟ ΤΟΥ ΜΗΧΑΝΙΣΜΟΥ.</a:t>
            </a:r>
          </a:p>
          <a:p>
            <a:pPr algn="l"/>
            <a:r>
              <a:rPr lang="el-GR" sz="1600" b="1" dirty="0">
                <a:solidFill>
                  <a:schemeClr val="tx1"/>
                </a:solidFill>
                <a:latin typeface="Arial" pitchFamily="34" charset="0"/>
                <a:cs typeface="Arial" pitchFamily="34" charset="0"/>
              </a:rPr>
              <a:t>ΟΤΑΝ Ο ΧΕΙΡΟΣΦΟΝΔΥΛΟΣ ΚΛΕΙΣΘΕΙ ΤΕΛΕΙΩΣ, ΤΟ ΕΜΒΟΛΟ ΤΟΥ ΕΛΑΙΟΚΥΛΙΝΔΡΟΥ ΑΝΥΨΩΝΕΤΑΙ ΣΕ ΣΧΕΣΗ ΜΕ ΤΟ ΚΑΤΩ ΒΑΚΤΡΟ ΤΗΣ ΒΑΛΒΙΔΑΣ, ΩΣΠΟΥ Η ΕΠΙΦΑΝΕΙΑ ΤΟΥ Β ΝΑ ΑΚΟΥΜΠΗΣΕΙ ΣΤΗ ΣΤΑΘΕΡΗ ΕΠΙΦΑΝΕΙΑ Γ ΚΑΙ ΕΤΣΙ Η ΒΑΛΒΙΔΑ ΤΟΥ ΑΤΜΟΦΡΑΚΤΗ ΠΑΡΑΜΕΝΕΙ ΚΛΕΙΣΤΗ. ΣΤΗ ΘΕΣΗ ΑΥΤΗ ΤΟ ΒΑΚΤΡΟ ΤΗΣ ΒΑΛΒΙΔΑΣ ΕΧΕΙ ΑΣΦΑΛΙΣΘΕΙ ΣΤΗΝ ΚΑΤΩΤΕ­ΡΗ ΘΕΣΗ ΤΟΥ ΚΑΙ ΔΕΝ ΜΠΟΡΕΙ ΝΑ ΚΙΝΗΘΕΙ ΠΡΟΣ ΤΑ ΠΑΝΩ ΚΑΙ ΝΑ ΑΝΟΙΞΕΙ ΤΗ ΒΑΛΒΙΔΑ.</a:t>
            </a:r>
          </a:p>
          <a:p>
            <a:pPr algn="l"/>
            <a:r>
              <a:rPr lang="el-GR" sz="1600" b="1" dirty="0">
                <a:solidFill>
                  <a:schemeClr val="tx1"/>
                </a:solidFill>
                <a:latin typeface="Arial" pitchFamily="34" charset="0"/>
                <a:cs typeface="Arial" pitchFamily="34" charset="0"/>
              </a:rPr>
              <a:t>Η ΔΙΑΤΑΞΗ ΠΟΥ ΠΕΡΙΓΡΑΨΑΜΕ ΑΠΟΤΕΛΕΙ ΤΗ ΔΙΑΤΑΞΗ ΑΣΦΑΛΕΙΑΣ ΓΙΑ ΤΗ</a:t>
            </a:r>
            <a:r>
              <a:rPr lang="el-GR" sz="1600" b="1" i="1" dirty="0">
                <a:solidFill>
                  <a:schemeClr val="tx1"/>
                </a:solidFill>
                <a:latin typeface="Arial" pitchFamily="34" charset="0"/>
                <a:cs typeface="Arial" pitchFamily="34" charset="0"/>
              </a:rPr>
              <a:t> ΧΑΜΗΛΗ ΠΙΕΣΗ ΛΑΔΙΟΥ</a:t>
            </a:r>
            <a:r>
              <a:rPr lang="el-GR" sz="1600" b="1" dirty="0">
                <a:solidFill>
                  <a:schemeClr val="tx1"/>
                </a:solidFill>
                <a:latin typeface="Arial" pitchFamily="34" charset="0"/>
                <a:cs typeface="Arial" pitchFamily="34" charset="0"/>
              </a:rPr>
              <a:t> ΛΙΠΑΝΣΕΩΣ.</a:t>
            </a:r>
          </a:p>
          <a:p>
            <a:pPr algn="l"/>
            <a:r>
              <a:rPr lang="el-GR" sz="1600" b="1" dirty="0">
                <a:solidFill>
                  <a:schemeClr val="tx1"/>
                </a:solidFill>
                <a:latin typeface="Arial" pitchFamily="34" charset="0"/>
                <a:cs typeface="Arial" pitchFamily="34" charset="0"/>
              </a:rPr>
              <a:t>ΜΕ ΤΟ ΟΛΟ ΣΥΓΚΡΟΤΗΜΑ ΠΡΟΒΛΕΠΟΝΤΑΙ ΚΑΙ ΟΙ ΑΛΛΕΣ ΤΡΕΙΣ ΠΡΟΣΤΑΤΕΥΤΙΚΕΣ ΔΙΑΤΑΞΕΙΣ ΠΟΥ ΑΝΑΦΕΡΑΜΕ. ΑΥΤΕΣ ΕΝΕΡΓΟΥΝ ΣΤΗ ΒΑΛΒΙΔΑ Δ Η ΟΠΟΙΑ ΟΤΑΝ ΑΝΟΙΞΕΙ ΕΛΕΥΘΕΡΩΝΕΙ ΤΟ ΛΑΔΙ ΠΡΟΣ ΤΗΝ ΕΛΑΙΟΛΕΚΑΝΗ ΚΑΙ ΑΝΑΓΚΑΖΕΙ ΤΟΝ ΑΤΜΟΦΡΑΚΤΗ ΝΑ ΚΛΕΙΣΕΙ ΕΦΟΣΟΝ ΚΑΤΩ ΑΠΟ ΤΟ ΕΜΒΟΛΟ</a:t>
            </a:r>
            <a:r>
              <a:rPr lang="el-GR" sz="1600" b="1" i="1" dirty="0">
                <a:solidFill>
                  <a:schemeClr val="tx1"/>
                </a:solidFill>
                <a:latin typeface="Arial" pitchFamily="34" charset="0"/>
                <a:cs typeface="Arial" pitchFamily="34" charset="0"/>
              </a:rPr>
              <a:t> Η ΠΙΕΣΗ ΤΟΥ ΛΑΔΙΟΥ ΘΑ ΜΗΔΕΝΙΣΘΕΙ.</a:t>
            </a:r>
            <a:endParaRPr lang="el-GR" sz="1600" b="1" dirty="0">
              <a:solidFill>
                <a:schemeClr val="tx1"/>
              </a:solidFill>
              <a:latin typeface="Arial" pitchFamily="34" charset="0"/>
              <a:cs typeface="Arial" pitchFamily="34" charset="0"/>
            </a:endParaRPr>
          </a:p>
          <a:p>
            <a:pPr algn="l"/>
            <a:r>
              <a:rPr lang="el-GR" sz="1600" b="1" dirty="0">
                <a:solidFill>
                  <a:schemeClr val="tx1"/>
                </a:solidFill>
                <a:latin typeface="Arial" pitchFamily="34" charset="0"/>
                <a:cs typeface="Arial" pitchFamily="34" charset="0"/>
              </a:rPr>
              <a:t>Η ΒΑΛΒΙΔΑ Δ ΚΡΑΤΕΙΤΑΙ ΣΤΗΝ ΕΔΡΑ ΤΗΣ ΑΠΟ ΤΟ ΩΣΤΗΡΙΟ Ζ, ΠΟΥ ΕΝΕΡΓΕΙ ΕΠΑΝΩ ΣΤΟΝ ΕΠΑΝΑΤΑΚΤΙΚΟ ΜΟΧΛΟ. ΤΟ ΩΣΤΗΡΙΟ Ζ ΣΥΓΚΡΑΤΕΙΤΑΙ ΜΕ ΤΟΝ ΑΝΑΣΤΟΛΕΑ (ΚΑΣΤΑΝΙΑ) ΤΟΥ ΜΟΧΛΟΥ Θ.</a:t>
            </a:r>
          </a:p>
          <a:p>
            <a:endParaRPr lang="el-GR" sz="1400" dirty="0"/>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chemeClr val="bg1"/>
                </a:solidFill>
                <a:latin typeface="Arial" pitchFamily="34" charset="0"/>
                <a:cs typeface="Arial" pitchFamily="34" charset="0"/>
              </a:rPr>
              <a:t>ΑΥΤΟΜΑΤΟΣ ΜΗΧΑΝΙΣΜΟΣ ΕΛΕΓΧΟΥ ΗΛΕΚΤΡΟΓΕΝΝΗΤΡΙΑΣ</a:t>
            </a:r>
          </a:p>
        </p:txBody>
      </p:sp>
    </p:spTree>
    <p:extLst>
      <p:ext uri="{BB962C8B-B14F-4D97-AF65-F5344CB8AC3E}">
        <p14:creationId xmlns:p14="http://schemas.microsoft.com/office/powerpoint/2010/main" val="385620982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2400" b="1" dirty="0">
                <a:solidFill>
                  <a:schemeClr val="tx1"/>
                </a:solidFill>
                <a:latin typeface="Arial" pitchFamily="34" charset="0"/>
                <a:cs typeface="Arial" pitchFamily="34" charset="0"/>
              </a:rPr>
              <a:t>Η ΠΡΩΤΗ ΔΙΑΤΑΞΗ ΑΠΟΤΕΛΕΙ ΤΟ</a:t>
            </a:r>
            <a:r>
              <a:rPr lang="el-GR" sz="2400" b="1" i="1" dirty="0">
                <a:solidFill>
                  <a:schemeClr val="tx1"/>
                </a:solidFill>
                <a:latin typeface="Arial" pitchFamily="34" charset="0"/>
                <a:cs typeface="Arial" pitchFamily="34" charset="0"/>
              </a:rPr>
              <a:t> ΔΙΑΚΟΠΤΗ ΥΨΗΛΗΣ ΑΝΤΙΘΛΙΨΕΩΣ.</a:t>
            </a:r>
            <a:r>
              <a:rPr lang="el-GR" sz="2400" b="1" dirty="0">
                <a:solidFill>
                  <a:schemeClr val="tx1"/>
                </a:solidFill>
                <a:latin typeface="Arial" pitchFamily="34" charset="0"/>
                <a:cs typeface="Arial" pitchFamily="34" charset="0"/>
              </a:rPr>
              <a:t> ΟΤΑΝ ΔΗΛΑΔΗ Η ΠΙΕΣΗ ΕΞΑΓΩΓΗΣ ΤΟΥ ΣΤΡΟΒΙΛΟΥ ΥΠΕΡΒΕΙ ΤΗΝ ΤΙΜΗ ΤΩΝ 0,3 </a:t>
            </a:r>
            <a:r>
              <a:rPr lang="en-US" sz="2400" b="1" dirty="0">
                <a:solidFill>
                  <a:schemeClr val="tx1"/>
                </a:solidFill>
                <a:latin typeface="Arial" pitchFamily="34" charset="0"/>
                <a:cs typeface="Arial" pitchFamily="34" charset="0"/>
              </a:rPr>
              <a:t>BAR </a:t>
            </a:r>
            <a:r>
              <a:rPr lang="el-GR" sz="2400" b="1" dirty="0">
                <a:solidFill>
                  <a:schemeClr val="tx1"/>
                </a:solidFill>
                <a:latin typeface="Arial" pitchFamily="34" charset="0"/>
                <a:cs typeface="Arial" pitchFamily="34" charset="0"/>
              </a:rPr>
              <a:t>ΠΕΡΙΠΟΥ, ΤΟΤΕ ΑΡΚΕΙ ΓΙΑ ΝΑ ΣΥΜΠΙΕΣΕΙ ΤΟ ΠΤΥΧΩΤΟ ΤΥΜΠΑΝΟ ΚΑΙ ΤΟ ΕΛΑΤΗΡΙΟ ΠΟΥ ΦΑΙΝΟΝΤΑΙ ΣΤΟ ΣΧΗΜΑ. ΑΠΟΤΕΛΕΣΜΑ ΑΥΤΟΥ ΕΙΝΑΙ ΝΑ ΠΕΡΙΣΤΡΑΦΕΙ Ο ΜΟΧΛΟΣ Η, ΝΑ ΠΙΕΣΕΙ ΤΟ ΔΕΞΙΟ ΑΚΡΟ ΤΟΥ Ε ΚΣΙ ΝΑ ΕΛΕΥΘΕΡΩΣΕΙ ΤΟ ΩΣΤΗΡΙΟ Ζ ΑΠΟ ΤΟΝ ΑΝΑΣΤΟΛΕΑ ΤΟΥ. ΑΥΤΟΣ ΘΑ ΚΙΝΗΘΕΙ ΠΡΟΣ ΤΑ ΚΑΤΩ ΚΑΙ ΘΑ ΕΛΕΥΘΕΡΩΣΕΙ ΤΗ ΒΑΛΒΙΔΑ Δ, ΠΟΥ ΜΕ ΤΗ ΣΕΙΡΑ ΤΗΣ ΘΑ ΕΛΕΥΘΕΡΩΣΕΙ ΤΟ ΛΑΔΙ ΚΑΙ ΘΑ ΚΛΕΙΣΕΙ ΤΟΝ ΑΤΜΟΦΡΑΚΤΗ, ΟΠΩΣ ΠΕΡΙΓΡΑΨΑΜΕ ΠΡΟΗΓΟΥΜΕΝΩΣ.</a:t>
            </a:r>
          </a:p>
          <a:p>
            <a:endParaRPr lang="el-GR" sz="1400" dirty="0"/>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chemeClr val="bg1"/>
                </a:solidFill>
                <a:latin typeface="Arial" pitchFamily="34" charset="0"/>
                <a:cs typeface="Arial" pitchFamily="34" charset="0"/>
              </a:rPr>
              <a:t>ΑΥΤΟΜΑΤΟΣ ΜΗΧΑΝΙΣΜΟΣ ΕΛΕΓΧΟΥ ΗΛΕΚΤΡΟΓΕΝΝΗΤΡΙΑΣ</a:t>
            </a:r>
          </a:p>
        </p:txBody>
      </p:sp>
    </p:spTree>
    <p:extLst>
      <p:ext uri="{BB962C8B-B14F-4D97-AF65-F5344CB8AC3E}">
        <p14:creationId xmlns:p14="http://schemas.microsoft.com/office/powerpoint/2010/main" val="385620982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124744"/>
            <a:ext cx="8712968" cy="5453798"/>
          </a:xfrm>
          <a:solidFill>
            <a:schemeClr val="bg1"/>
          </a:solidFill>
        </p:spPr>
        <p:txBody>
          <a:bodyPr wrap="square">
            <a:noAutofit/>
          </a:bodyPr>
          <a:lstStyle/>
          <a:p>
            <a:pPr algn="l"/>
            <a:r>
              <a:rPr lang="el-GR" sz="1800" b="1" dirty="0">
                <a:solidFill>
                  <a:schemeClr val="tx1"/>
                </a:solidFill>
                <a:latin typeface="Arial" pitchFamily="34" charset="0"/>
                <a:cs typeface="Arial" pitchFamily="34" charset="0"/>
              </a:rPr>
              <a:t>Η ΔΕΥΤΕΡΗ ΔΙΑΤΑΞΗ ΑΦΟΡΑ ΤΟ</a:t>
            </a:r>
            <a:r>
              <a:rPr lang="el-GR" sz="1800" b="1" i="1" dirty="0">
                <a:solidFill>
                  <a:schemeClr val="tx1"/>
                </a:solidFill>
                <a:latin typeface="Arial" pitchFamily="34" charset="0"/>
                <a:cs typeface="Arial" pitchFamily="34" charset="0"/>
              </a:rPr>
              <a:t> ΔΙΑΚΟΠΤΗ ΥΠΕΡΤΑΧΥΝΣΕΩΣ</a:t>
            </a:r>
            <a:r>
              <a:rPr lang="el-GR" sz="1800" b="1" dirty="0">
                <a:solidFill>
                  <a:schemeClr val="tx1"/>
                </a:solidFill>
                <a:latin typeface="Arial" pitchFamily="34" charset="0"/>
                <a:cs typeface="Arial" pitchFamily="34" charset="0"/>
              </a:rPr>
              <a:t>. </a:t>
            </a:r>
          </a:p>
          <a:p>
            <a:pPr algn="l"/>
            <a:r>
              <a:rPr lang="el-GR" sz="1800" b="1" dirty="0">
                <a:solidFill>
                  <a:schemeClr val="tx1"/>
                </a:solidFill>
                <a:latin typeface="Arial" pitchFamily="34" charset="0"/>
                <a:cs typeface="Arial" pitchFamily="34" charset="0"/>
              </a:rPr>
              <a:t>ΑΥΤΟΣ ΕΙΝΑΙ ΤΥΠΟΥ ΟΛΙΣΘΑΙΝΟΝΤΟΣ ΠΕΙΡΟΥ Σ ΠΡΟΣΑΡΜΟΣΜΕΝΟΥ ΣΤΟΝ ΑΞΟΝΑ ΤΟΥ ΣΤΡΟΒΙΛΟΥ.</a:t>
            </a:r>
          </a:p>
          <a:p>
            <a:pPr algn="l"/>
            <a:r>
              <a:rPr lang="el-GR" sz="1800" b="1" dirty="0">
                <a:solidFill>
                  <a:schemeClr val="tx1"/>
                </a:solidFill>
                <a:latin typeface="Arial" pitchFamily="34" charset="0"/>
                <a:cs typeface="Arial" pitchFamily="34" charset="0"/>
              </a:rPr>
              <a:t>ΜΕ ΤΗΝ ΥΠΕΡΤΑΧΥΝΣΗ ΤΟΥ ΣΤΡΟΒΙΛΟΥ ΚΑΤΑ 10-15% ΠΑΝΩ ΑΠΟ ΤΟΝ ΚΑΝΟΝΙΚΟ ΑΡΙΘΜΟ ΣΤΡΟΦΩΝ ΚΑΙ ΕΠΕΙΔΗ ΑΝΑΠΤΥΣΣΕΤΑΙ ΦΥΓΟΚΕΝΤΡΗ ΔΥΝΑΜΗ, Ο ΠΕΙΡΟΣ ΩΘΕΙΤΑΙ ΠΡΟΣ ΤΑ ΕΞΩ. ΜΕ ΤΗ ΣΕΙΡΑ ΤΟΥ ΩΘΕΙ ΤΟΝ ΚΑΤΩ ΒΡΑΧΙΟΝΑ ΤΟΥ ΜΟΧΛΟΥ Θ, ΠΟΥ ΕΛΕΥΘΕΡΩΝΕΙ ΤΟ ΩΣΤΗΡΙΟ Ζ ΚΑΙ ΘΑ ΑΝΟΙΞΕΙ, ΣΥΜΦΩΝΑ ΜΕ ΤΑ ΠΡΟΗΓΟΥΜΕΝΑ, ΤΗ ΒΑΛΒΙΔΑ ΕΠΙΣΤΡΟΦΗΣ ΤΟΥ ΛΑΔΙΟΥ Δ, ΩΣΤΕ ΝΑ ΚΛΕΙΣΕΙ Ο ΑΤΜΟΦΡΑΚΤΗΣ.</a:t>
            </a:r>
          </a:p>
          <a:p>
            <a:pPr algn="l"/>
            <a:r>
              <a:rPr lang="el-GR" sz="1800" b="1" dirty="0">
                <a:solidFill>
                  <a:schemeClr val="tx1"/>
                </a:solidFill>
                <a:latin typeface="Arial" pitchFamily="34" charset="0"/>
                <a:cs typeface="Arial" pitchFamily="34" charset="0"/>
              </a:rPr>
              <a:t>Η ΤΡΙΤΗ ΔΙΑΤΑΞΗ ΑΦΟΡΑ ΤΟ</a:t>
            </a:r>
            <a:r>
              <a:rPr lang="el-GR" sz="1800" b="1" i="1" dirty="0">
                <a:solidFill>
                  <a:schemeClr val="tx1"/>
                </a:solidFill>
                <a:latin typeface="Arial" pitchFamily="34" charset="0"/>
                <a:cs typeface="Arial" pitchFamily="34" charset="0"/>
              </a:rPr>
              <a:t> ΧΕΙΡΟΚΙΝΗΤΟ ΔΙΑΚΟΠΤΗ</a:t>
            </a:r>
            <a:r>
              <a:rPr lang="el-GR" sz="1800" b="1" dirty="0">
                <a:solidFill>
                  <a:schemeClr val="tx1"/>
                </a:solidFill>
                <a:latin typeface="Arial" pitchFamily="34" charset="0"/>
                <a:cs typeface="Arial" pitchFamily="34" charset="0"/>
              </a:rPr>
              <a:t> ΚΡΑΤΗΣΕΩΣ (ΚΙΝΔΥΝΟΥ). Η ΔΙΑΚΟΠΗ ΓΙΝΕΤΑΙ ΠΙΕΖΟΝΤΑΣ ΠΡΟΣ ΤΑ ΚΑΤΩ ΜΕ ΤΟ ΔΑΚΤΥΛΟ ΜΑΣ ΤΟ ΚΟΜΒΙΟ Ε, ΟΠΟΤΕ ΚΑΙ ΚΛΕΙΝΕΙ Ο ΑΤΜΟΦΡΑΚΤΗΣ ΣΥΜΦΩΝΑ ΜΕ ΟΣΑ ΕΙΠΑΜΕ ΠΡΟΗΓΟΥΜΕΝΩΣ.</a:t>
            </a:r>
          </a:p>
          <a:p>
            <a:pPr algn="l"/>
            <a:r>
              <a:rPr lang="el-GR" sz="1800" b="1" dirty="0">
                <a:solidFill>
                  <a:schemeClr val="tx1"/>
                </a:solidFill>
                <a:latin typeface="Arial" pitchFamily="34" charset="0"/>
                <a:cs typeface="Arial" pitchFamily="34" charset="0"/>
              </a:rPr>
              <a:t>ΤΟ ΟΛΟ ΣΥΓΚΡΟΤΗΜΑ ΣΥΜΠΛΗΡΩΝΕΤΑΙ ΜΕ ΕΛΑΙΟΔΥΝΑΜΙΚΟ ΡΥΘΜΙΣΤΗ ΣΤΡΟΦΩΝ, ΠΟΥ ΔΙΑΤΗΡΕΙ ΣΤΑΘΕΡΗ ΤΗΝ ΤΑΧΥΤΗΤΑ ΤΟΥ ΣΤΡΟΒΙΛΟΥ ΣΤΑ ΔΙΑΦΟΡΑ ΦΟΡΤΙΑ.</a:t>
            </a:r>
          </a:p>
          <a:p>
            <a:endParaRPr lang="el-GR" sz="1400" dirty="0"/>
          </a:p>
          <a:p>
            <a:pPr algn="l"/>
            <a:br>
              <a:rPr lang="el-GR" sz="1100" b="1" dirty="0">
                <a:solidFill>
                  <a:schemeClr val="tx1"/>
                </a:solidFill>
                <a:latin typeface="Arial" pitchFamily="34" charset="0"/>
                <a:cs typeface="Arial" pitchFamily="34" charset="0"/>
              </a:rPr>
            </a:br>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chemeClr val="bg1"/>
                </a:solidFill>
                <a:latin typeface="Arial" pitchFamily="34" charset="0"/>
                <a:cs typeface="Arial" pitchFamily="34" charset="0"/>
              </a:rPr>
              <a:t>ΑΥΤΟΜΑΤΟΣ ΜΗΧΑΝΙΣΜΟΣ ΕΛΕΓΧΟΥ ΗΛΕΚΤΡΟΓΕΝΝΗΤΡΙΑΣ</a:t>
            </a:r>
          </a:p>
        </p:txBody>
      </p:sp>
    </p:spTree>
    <p:extLst>
      <p:ext uri="{BB962C8B-B14F-4D97-AF65-F5344CB8AC3E}">
        <p14:creationId xmlns:p14="http://schemas.microsoft.com/office/powerpoint/2010/main" val="3856209823"/>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309320"/>
            <a:ext cx="8784976" cy="360040"/>
          </a:xfrm>
          <a:solidFill>
            <a:schemeClr val="bg1"/>
          </a:solidFill>
        </p:spPr>
        <p:txBody>
          <a:bodyPr wrap="square">
            <a:noAutofit/>
          </a:bodyPr>
          <a:lstStyle/>
          <a:p>
            <a:endParaRPr lang="el-GR" sz="1400" dirty="0"/>
          </a:p>
          <a:p>
            <a:br>
              <a:rPr lang="el-GR" sz="2400" dirty="0"/>
            </a:br>
            <a:endParaRPr lang="el-GR" sz="2400" b="1" dirty="0">
              <a:solidFill>
                <a:schemeClr val="tx1"/>
              </a:solidFill>
              <a:latin typeface="Arial" pitchFamily="34" charset="0"/>
              <a:cs typeface="Arial" pitchFamily="34" charset="0"/>
            </a:endParaRPr>
          </a:p>
          <a:p>
            <a:pPr algn="l"/>
            <a:br>
              <a:rPr lang="el-GR" dirty="0"/>
            </a:br>
            <a:endParaRPr lang="el-GR" sz="54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bIns="360000" anchor="ctr">
            <a:noAutofit/>
          </a:bodyPr>
          <a:lstStyle/>
          <a:p>
            <a:pPr lvl="0"/>
            <a:r>
              <a:rPr lang="el-GR" sz="2000" b="1" u="sng" dirty="0">
                <a:solidFill>
                  <a:schemeClr val="bg1"/>
                </a:solidFill>
                <a:latin typeface="Arial" pitchFamily="34" charset="0"/>
                <a:cs typeface="Arial" pitchFamily="34" charset="0"/>
              </a:rPr>
              <a:t>ΑΥΤΟΜΑΤΟΣ ΜΗΧΑΝΙΣΜΟΣ ΕΛΕΓΧΟΥ ΗΛΕΚΤΡΟΓΕΝΝΗΤΡΙΑΣ</a:t>
            </a:r>
          </a:p>
        </p:txBody>
      </p:sp>
      <p:sp>
        <p:nvSpPr>
          <p:cNvPr id="6" name="TextBox 5"/>
          <p:cNvSpPr txBox="1"/>
          <p:nvPr/>
        </p:nvSpPr>
        <p:spPr>
          <a:xfrm>
            <a:off x="1115616" y="1124744"/>
            <a:ext cx="288032" cy="369332"/>
          </a:xfrm>
          <a:prstGeom prst="rect">
            <a:avLst/>
          </a:prstGeom>
          <a:solidFill>
            <a:schemeClr val="bg1"/>
          </a:solidFill>
        </p:spPr>
        <p:txBody>
          <a:bodyPr wrap="square" rtlCol="0">
            <a:spAutoFit/>
          </a:bodyPr>
          <a:lstStyle/>
          <a:p>
            <a:endParaRPr lang="el-GR" dirty="0"/>
          </a:p>
        </p:txBody>
      </p:sp>
      <p:pic>
        <p:nvPicPr>
          <p:cNvPr id="4098" name="Picture 2"/>
          <p:cNvPicPr>
            <a:picLocks noChangeAspect="1" noChangeArrowheads="1"/>
          </p:cNvPicPr>
          <p:nvPr/>
        </p:nvPicPr>
        <p:blipFill>
          <a:blip r:embed="rId3" cstate="print"/>
          <a:srcRect/>
          <a:stretch>
            <a:fillRect/>
          </a:stretch>
        </p:blipFill>
        <p:spPr bwMode="auto">
          <a:xfrm>
            <a:off x="827584" y="1412776"/>
            <a:ext cx="7488832" cy="4896544"/>
          </a:xfrm>
          <a:prstGeom prst="rect">
            <a:avLst/>
          </a:prstGeom>
          <a:noFill/>
          <a:ln w="9525">
            <a:noFill/>
            <a:miter lim="800000"/>
            <a:headEnd/>
            <a:tailEnd/>
          </a:ln>
        </p:spPr>
      </p:pic>
      <p:sp>
        <p:nvSpPr>
          <p:cNvPr id="7" name="TextBox 6"/>
          <p:cNvSpPr txBox="1"/>
          <p:nvPr/>
        </p:nvSpPr>
        <p:spPr>
          <a:xfrm>
            <a:off x="683568" y="980728"/>
            <a:ext cx="3150671" cy="369332"/>
          </a:xfrm>
          <a:prstGeom prst="rect">
            <a:avLst/>
          </a:prstGeom>
          <a:noFill/>
        </p:spPr>
        <p:txBody>
          <a:bodyPr wrap="none" rtlCol="0">
            <a:spAutoFit/>
          </a:bodyPr>
          <a:lstStyle/>
          <a:p>
            <a:r>
              <a:rPr lang="el-GR" b="1" dirty="0"/>
              <a:t>Βακτρο βαλβιδας ατμοφρακτη</a:t>
            </a:r>
          </a:p>
        </p:txBody>
      </p:sp>
      <p:sp>
        <p:nvSpPr>
          <p:cNvPr id="8" name="TextBox 7"/>
          <p:cNvSpPr txBox="1"/>
          <p:nvPr/>
        </p:nvSpPr>
        <p:spPr>
          <a:xfrm>
            <a:off x="1547664" y="6309320"/>
            <a:ext cx="2168735" cy="369332"/>
          </a:xfrm>
          <a:prstGeom prst="rect">
            <a:avLst/>
          </a:prstGeom>
          <a:noFill/>
        </p:spPr>
        <p:txBody>
          <a:bodyPr wrap="none" rtlCol="0">
            <a:spAutoFit/>
          </a:bodyPr>
          <a:lstStyle/>
          <a:p>
            <a:r>
              <a:rPr lang="el-GR" b="1" dirty="0"/>
              <a:t>Λαδι απο την αντλια</a:t>
            </a:r>
          </a:p>
        </p:txBody>
      </p:sp>
    </p:spTree>
    <p:extLst>
      <p:ext uri="{BB962C8B-B14F-4D97-AF65-F5344CB8AC3E}">
        <p14:creationId xmlns:p14="http://schemas.microsoft.com/office/powerpoint/2010/main" val="385620982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32</a:t>
            </a:r>
            <a:endParaRPr lang="en-US" sz="30000" b="1" dirty="0">
              <a:solidFill>
                <a:srgbClr val="FF0000"/>
              </a:solidFill>
              <a:latin typeface="Arial Black" pitchFamily="34" charset="0"/>
            </a:endParaRP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301578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ΤΡΙΑΚΟΣΤΟ ΔΕΥΤΕΡΟ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fontScale="90000"/>
          </a:bodyPr>
          <a:lstStyle/>
          <a:p>
            <a:r>
              <a:rPr lang="el-GR" sz="6600" b="1" u="sng" dirty="0">
                <a:latin typeface="Arial" pitchFamily="34" charset="0"/>
                <a:cs typeface="Arial" pitchFamily="34" charset="0"/>
              </a:rPr>
              <a:t>ΔΙΚΤΥΑ ΚΑΙ ΣΥΝΑΦΗ ΜΗΧΑΝΗΜΑΤΑ ΚΑΙ ΣΥΣΚΕΥΕΣ ΤΩΝ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chemeClr val="bg1"/>
                </a:solidFill>
                <a:latin typeface="Arial" pitchFamily="34" charset="0"/>
                <a:cs typeface="Arial" pitchFamily="34" charset="0"/>
              </a:rPr>
              <a:t>ΓΕΝΙΚΑ - ΟΡΙΣΜΟΙ</a:t>
            </a:r>
          </a:p>
        </p:txBody>
      </p:sp>
      <p:sp>
        <p:nvSpPr>
          <p:cNvPr id="3" name="Content Placeholder 2"/>
          <p:cNvSpPr>
            <a:spLocks noGrp="1"/>
          </p:cNvSpPr>
          <p:nvPr>
            <p:ph idx="1"/>
          </p:nvPr>
        </p:nvSpPr>
        <p:spPr>
          <a:xfrm>
            <a:off x="214282" y="1071546"/>
            <a:ext cx="8715436" cy="5500726"/>
          </a:xfrm>
        </p:spPr>
        <p:txBody>
          <a:bodyPr>
            <a:noAutofit/>
          </a:bodyPr>
          <a:lstStyle/>
          <a:p>
            <a:pPr marL="252000" indent="-252000">
              <a:buClr>
                <a:srgbClr val="FF0000"/>
              </a:buClr>
              <a:buFont typeface="Wingdings" pitchFamily="2" charset="2"/>
              <a:buChar char="Ø"/>
            </a:pPr>
            <a:r>
              <a:rPr lang="el-GR" sz="2300" b="1" dirty="0">
                <a:latin typeface="Arial" pitchFamily="34" charset="0"/>
                <a:cs typeface="Arial" pitchFamily="34" charset="0"/>
              </a:rPr>
              <a:t>ΤΟ ΣΥΝΟΛΟ ΤΩΝ ΑΓΩΓΩΝ Η ΣΩΛΗΝΩΣΕΩΝ ΜΑΖΙ ΜΕ ΤΑ ΕΞΑΡΤΗΜΑΤΑ ΚΑΙ ΟΡΓΑΝΑ ΕΛΕΓΧΟΥ ΠΟΥ ΦΕΡΕΙ (ΒΑΛΒΙΔΕΣ, ΔΙΑΚΟΠΤΕΣ, ΑΤΜΟΠΑΓΙΔΕΣ, ΘΕΡΜΟΜΕΤΡΑ, ΘΛΙΒΟΜΕΤΡΑ ΚΛΠ.), ΚΑΙ ΧΡΗΣΙΜΕΥΕΙ ΓΙΑ ΤΗΝ ΕΛΕΓΧΟΜΕΝΗ ΔΙΑΚΙΝΗΣΗ ΕΝΟΣ ΟΡΙΣΜΕΝΟΥ ΡΕΥΣΤΟΥ, ΟΝΟΜΑΖΕΤΑΙ</a:t>
            </a:r>
            <a:r>
              <a:rPr lang="el-GR" sz="2300" b="1" dirty="0">
                <a:solidFill>
                  <a:srgbClr val="FF0000"/>
                </a:solidFill>
                <a:latin typeface="Arial" pitchFamily="34" charset="0"/>
                <a:cs typeface="Arial" pitchFamily="34" charset="0"/>
              </a:rPr>
              <a:t> ΔΙΚΤΥΟ</a:t>
            </a:r>
            <a:r>
              <a:rPr lang="el-GR" sz="2300" b="1" dirty="0">
                <a:latin typeface="Arial" pitchFamily="34" charset="0"/>
                <a:cs typeface="Arial" pitchFamily="34" charset="0"/>
              </a:rPr>
              <a:t>.</a:t>
            </a:r>
          </a:p>
          <a:p>
            <a:pPr marL="252000" indent="-252000">
              <a:buClr>
                <a:srgbClr val="FF0000"/>
              </a:buClr>
              <a:buFont typeface="Wingdings" pitchFamily="2" charset="2"/>
              <a:buChar char="Ø"/>
            </a:pPr>
            <a:r>
              <a:rPr lang="el-GR" sz="2300" b="1" dirty="0">
                <a:latin typeface="Arial" pitchFamily="34" charset="0"/>
                <a:cs typeface="Arial" pitchFamily="34" charset="0"/>
              </a:rPr>
              <a:t>ΚΑΘΕ ΔΙΚΤΥΟ ΣΤΟΥΣ ΣΤΡΟΒΙΛΟΥΣ ΚΑΙ ΓΕΝΙΚΟΤΕΡΑ ΣΤΙΣ ΑΤΜΟΜΗΧΑΝΕΣ, ΕΞΥΠΗΡΕΤΕΙ ΚΑΙ ΜΙΑ ΟΡΙΣΜΕΝΗ ΛΕΙΤΟΥΡΓΙΚΗ ΔΙΑΔΙΚΑΣΙΑ ΤΟΥΣ.</a:t>
            </a:r>
          </a:p>
          <a:p>
            <a:pPr marL="252000" indent="-252000">
              <a:buClr>
                <a:srgbClr val="FF0000"/>
              </a:buClr>
              <a:buFont typeface="Wingdings" pitchFamily="2" charset="2"/>
              <a:buChar char="Ø"/>
            </a:pPr>
            <a:r>
              <a:rPr lang="el-GR" sz="2300" b="1" dirty="0">
                <a:latin typeface="Arial" pitchFamily="34" charset="0"/>
                <a:cs typeface="Arial" pitchFamily="34" charset="0"/>
              </a:rPr>
              <a:t>ΤΑ ΔΙΑΦΟΡΑ ΔΙΚΤΥΑ ΤΩΝ ΑΤΜΟΣΤΡΟΒΙΛΩΝ ΣΕ ΟΡΙΣΜΕΝΕΣ ΠΕΡΙΠΤΩΣΕΙΣ ΕΙΝΑΙ ΑΛΛΗΛΕΝΔΕΤΑ ΜΕΤΑΞΥ ΤΟΥΣ.</a:t>
            </a:r>
          </a:p>
          <a:p>
            <a:pPr marL="252000" indent="-252000">
              <a:buClr>
                <a:srgbClr val="FF0000"/>
              </a:buClr>
              <a:buFont typeface="Wingdings" pitchFamily="2" charset="2"/>
              <a:buChar char="Ø"/>
            </a:pPr>
            <a:r>
              <a:rPr lang="el-GR" sz="2300" b="1" dirty="0">
                <a:latin typeface="Arial" pitchFamily="34" charset="0"/>
                <a:cs typeface="Arial" pitchFamily="34" charset="0"/>
              </a:rPr>
              <a:t>ΕΝΑ ΔΙΚΤΥΟ ΕΝΕΡΓΟΠΟΙΕΙΤΑΙ ΚΑΤΑ ΚΑΝΟΝΑ ΜΕ ΟΡΙΣΜΕΝΑ ΜΗΧΑΝΗΜΑΤΑ Η ΣΥΣΚΕΥΕΣ ΠΟΥ ΠΑΡΕΜΒΑΛΛΟΝΤΑΙ ΣΕ ΚΑΤΑΛΛΗΛΕΣ ΘΕΣΕΙΣ ΤΟΥ.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chemeClr val="bg1"/>
                </a:solidFill>
                <a:latin typeface="Arial" pitchFamily="34" charset="0"/>
                <a:cs typeface="Arial" pitchFamily="34" charset="0"/>
              </a:rPr>
              <a:t>ΓΕΝΙΚΑ - ΟΡΙΣΜΟΙ</a:t>
            </a:r>
          </a:p>
        </p:txBody>
      </p:sp>
      <p:sp>
        <p:nvSpPr>
          <p:cNvPr id="3" name="Content Placeholder 2"/>
          <p:cNvSpPr>
            <a:spLocks noGrp="1"/>
          </p:cNvSpPr>
          <p:nvPr>
            <p:ph idx="1"/>
          </p:nvPr>
        </p:nvSpPr>
        <p:spPr>
          <a:xfrm>
            <a:off x="214282" y="1071546"/>
            <a:ext cx="8715436" cy="5500726"/>
          </a:xfrm>
        </p:spPr>
        <p:txBody>
          <a:bodyPr>
            <a:noAutofit/>
          </a:bodyPr>
          <a:lstStyle/>
          <a:p>
            <a:pPr>
              <a:buClr>
                <a:srgbClr val="FF0000"/>
              </a:buClr>
              <a:buFont typeface="Wingdings" pitchFamily="2" charset="2"/>
              <a:buChar char="Ø"/>
            </a:pPr>
            <a:r>
              <a:rPr lang="el-GR" sz="2000" b="1" dirty="0">
                <a:latin typeface="Arial" pitchFamily="34" charset="0"/>
                <a:cs typeface="Arial" pitchFamily="34" charset="0"/>
              </a:rPr>
              <a:t>ΜΕ ΤΟΝ ΟΡΟ </a:t>
            </a:r>
            <a:r>
              <a:rPr lang="el-GR" sz="2000" b="1" u="sng" dirty="0">
                <a:solidFill>
                  <a:srgbClr val="FF0000"/>
                </a:solidFill>
                <a:latin typeface="Arial" pitchFamily="34" charset="0"/>
                <a:cs typeface="Arial" pitchFamily="34" charset="0"/>
              </a:rPr>
              <a:t>ΜΗΧΑΝΗΜΑ Η ΚΑΙ ΒΟΗΘΗΤΙΚΟ ΜΗΧΑΝΗΜΑ </a:t>
            </a:r>
            <a:r>
              <a:rPr lang="el-GR" sz="2000" b="1" dirty="0">
                <a:latin typeface="Arial" pitchFamily="34" charset="0"/>
                <a:cs typeface="Arial" pitchFamily="34" charset="0"/>
              </a:rPr>
              <a:t>ΕΝΝΟΟΥΜΕ ΕΝΑ ΑΝΕΞΑΡΤΗΤΟ Η ΕΞΑΡΤΗΜΕΝΟ ΣΥΓΚΡΟΤΗΜΑ ΠΟΥ ΑΠΟΤΕΛΕΙΤΑΙ ΑΠΟ ΣΤΑΘΕΡΑ ΚΑΙ ΚΙΝΗΤΑ ΜΕΡΗ ΚΑΙ ΤΟ ΟΠΟΙΟ ΚΑΤΑΝΑΛΙΣΚΕΙ ΕΝΕΡΓΕΙΑ ΓΙΑ ΝΑ ΠΡΑΓΜΑΤΟΠΟΙΗΣΕΙ ΜΙΑ ΟΡΙΣΜΕΝΗ ΛΕΙΤΟΥΡΓΙΚΗ ΔΙΑΔΙΚΑΣΙΑ. Π.Χ. ΑΕΡΑΝΤΛΙΑ, ΑΝΤΛΙΑ ΛΙΠΑΝΣΕΩΣ ΚΛΠ. ΤΑ ΜΗΧΑΝΗΜΑΤΑ ΤΩΝ ΣΤΡΟΒΙΛΩΝ ΕΙΝΑΙ ΑΤΜΟΚΙΝΗΤΑ Η ΚΑΙ ΗΛΕΚΤΡΟΚΙΝΗΤΑ.</a:t>
            </a:r>
          </a:p>
          <a:p>
            <a:pPr>
              <a:buClr>
                <a:srgbClr val="FF0000"/>
              </a:buClr>
              <a:buFont typeface="Wingdings" pitchFamily="2" charset="2"/>
              <a:buChar char="Ø"/>
            </a:pPr>
            <a:r>
              <a:rPr lang="el-GR" sz="2000" b="1" dirty="0">
                <a:latin typeface="Arial" pitchFamily="34" charset="0"/>
                <a:cs typeface="Arial" pitchFamily="34" charset="0"/>
              </a:rPr>
              <a:t>ΜΕ ΤΟΝ ΟΡΟ </a:t>
            </a:r>
            <a:r>
              <a:rPr lang="el-GR" sz="2000" b="1" u="sng" dirty="0">
                <a:solidFill>
                  <a:srgbClr val="FF0000"/>
                </a:solidFill>
                <a:latin typeface="Arial" pitchFamily="34" charset="0"/>
                <a:cs typeface="Arial" pitchFamily="34" charset="0"/>
              </a:rPr>
              <a:t>ΣΥΣΚΕΥΗ ΕΞΑΛΛΟΥ Η ΚΑΙ ΒΟΗΘΗΤΙΚΗ ΣΥΣΚΕΥΗ </a:t>
            </a:r>
            <a:r>
              <a:rPr lang="el-GR" sz="2000" b="1" dirty="0">
                <a:latin typeface="Arial" pitchFamily="34" charset="0"/>
                <a:cs typeface="Arial" pitchFamily="34" charset="0"/>
              </a:rPr>
              <a:t>ΕΝΝΟΟΥΜΕ ΑΝΤΙΣΤΟΙΧΑ ΣΥΓΚΡΟΤΗΜΑ ΑΠΟ ΣΤΑΘΕΡΑ Η ΑΚΙΝΗΤΑ ΚΑΤΑ ΚΑΝΟΝΑ ΜΕΡΗ, ΤΟ ΟΠΟΙΟ ΕΞΥΠΗΡΕΤΕΙ ΜΙΑ ΟΡΙΣΜΕΝΗ ΛΕΙΤΟΥΡΓΙΑ. Π.Χ. ΨΥΓΕΙΟ, ΠΡΟΘΕΡΜΑΝΤΗΡΑΣ, ΦΙΛΤΡΑ ΚΑΘΑΡΙΣΜΟΥ ΕΛΑΙΟΥ ΚΛΠ.</a:t>
            </a:r>
          </a:p>
          <a:p>
            <a:pPr>
              <a:buClr>
                <a:srgbClr val="FF0000"/>
              </a:buClr>
              <a:buFont typeface="Wingdings" pitchFamily="2" charset="2"/>
              <a:buChar char="Ø"/>
            </a:pPr>
            <a:r>
              <a:rPr lang="el-GR" sz="2000" b="1" dirty="0">
                <a:latin typeface="Arial" pitchFamily="34" charset="0"/>
                <a:cs typeface="Arial" pitchFamily="34" charset="0"/>
              </a:rPr>
              <a:t>Η ΑΠΕΙΚΟΝΙΣΗ ΕΝΟΣ ΔΙΚΤΥΟΥ ΣΕ ΣΧΕΔΙΑΓΡΑΜΜΑ ΜΑΖΙ ΜΕ ΤΑ ΣΥΝΑΦΗ ΜΗΧΑΝΗΜΑΤΑ, ΣΥΣΚΕΥΕΣ, ΕΞΑΡΤΗΜΑΤΑ ΚΛΠ. ΟΝΟΜΑΖΕΤΑΙ ΔΙΑΓΡΑΜΜΑ ΤΟΥ ΔΙΚΤΥΟΥ Η ΑΛΛΟΙΩΣ ΚΑΙ ΔΙΑΤΑΞΗ ΤΟΥ.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chemeClr val="bg1"/>
                </a:solidFill>
                <a:latin typeface="Arial" pitchFamily="34" charset="0"/>
                <a:cs typeface="Arial" pitchFamily="34" charset="0"/>
              </a:rPr>
              <a:t>ΔΙΚΤΥΟ ΑΤΜΟΥ</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100" b="1" dirty="0">
                <a:latin typeface="Arial" pitchFamily="34" charset="0"/>
                <a:cs typeface="Arial" pitchFamily="34" charset="0"/>
              </a:rPr>
              <a:t>ΤΟ ΔΙΚΤΥΟ ΑΤΜΟΥ ΔΙΑΚΡΙΝΕΤΑΙ ΣΕ:</a:t>
            </a:r>
          </a:p>
          <a:p>
            <a:pPr marL="0" indent="0">
              <a:buNone/>
            </a:pPr>
            <a:r>
              <a:rPr lang="el-GR" sz="2100" b="1" dirty="0">
                <a:solidFill>
                  <a:srgbClr val="FF0000"/>
                </a:solidFill>
                <a:latin typeface="Arial" pitchFamily="34" charset="0"/>
                <a:cs typeface="Arial" pitchFamily="34" charset="0"/>
              </a:rPr>
              <a:t>α) </a:t>
            </a:r>
            <a:r>
              <a:rPr lang="el-GR" sz="2100" b="1" u="sng" dirty="0">
                <a:solidFill>
                  <a:srgbClr val="FF0000"/>
                </a:solidFill>
                <a:latin typeface="Arial" pitchFamily="34" charset="0"/>
                <a:cs typeface="Arial" pitchFamily="34" charset="0"/>
              </a:rPr>
              <a:t>ΔΙΚΤΥΟ ΚΥΡΙΟΥ ΑΤΜΑΓΩΓΟΥ</a:t>
            </a:r>
            <a:r>
              <a:rPr lang="el-GR" sz="2100" b="1" dirty="0">
                <a:latin typeface="Arial" pitchFamily="34" charset="0"/>
                <a:cs typeface="Arial" pitchFamily="34" charset="0"/>
              </a:rPr>
              <a:t>, ΜΕ ΤΟΝ ΟΠΟΙΟ ΠΑΡΕΧΕΤΑΙ ΑΤΜΟΣ ΣΤΙΣ ΚΥΡΙΕΣ ΜΗΧΑΝΕΣ ΚΑΙ ΟΡΙΣΜΕΝΕΣ ΦΟΡΕΣ ΚΑΙ ΣΤΙΣ ΗΛΕΚΤΡΟΓΕΝΝΗΤΡΙΕΣ.</a:t>
            </a:r>
          </a:p>
          <a:p>
            <a:pPr marL="0" indent="0">
              <a:buNone/>
            </a:pPr>
            <a:r>
              <a:rPr lang="el-GR" sz="2100" b="1" dirty="0">
                <a:solidFill>
                  <a:srgbClr val="FF0000"/>
                </a:solidFill>
                <a:latin typeface="Arial" pitchFamily="34" charset="0"/>
                <a:cs typeface="Arial" pitchFamily="34" charset="0"/>
              </a:rPr>
              <a:t>β) </a:t>
            </a:r>
            <a:r>
              <a:rPr lang="el-GR" sz="2100" b="1" u="sng" dirty="0">
                <a:solidFill>
                  <a:srgbClr val="FF0000"/>
                </a:solidFill>
                <a:latin typeface="Arial" pitchFamily="34" charset="0"/>
                <a:cs typeface="Arial" pitchFamily="34" charset="0"/>
              </a:rPr>
              <a:t>ΔΙΚΤΥΟ ΒΟΗΘΗΤΙΚΟΥ ΑΤΜΑΓΩΓΟΥ</a:t>
            </a:r>
            <a:r>
              <a:rPr lang="el-GR" sz="2100" b="1" dirty="0">
                <a:latin typeface="Arial" pitchFamily="34" charset="0"/>
                <a:cs typeface="Arial" pitchFamily="34" charset="0"/>
              </a:rPr>
              <a:t>, ΜΕ ΤΟΝ ΟΠΟΙΟ ΠΑΡΕΧΕΤΑΙ ΑΤΜΟΣ ΣΤΑ ΒΟΗΘΗΤΙΚΑ ΜΗΧΑΝΗΜΑΤΑ ΚΑΙ ΣΥΣΚΕΥΕΣ, ΟΠΩΣ ΑΝΤΛΙΕΣ ΚΥΚΛΟΦΟΡΙΑΣ, ΣΥΜΠΥΚΝΩΜΑΤΟΣ, ΕΛΑΙΟΥ</a:t>
            </a:r>
          </a:p>
          <a:p>
            <a:pPr marL="0" indent="0">
              <a:buNone/>
            </a:pPr>
            <a:r>
              <a:rPr lang="el-GR" sz="2100" b="1" dirty="0">
                <a:solidFill>
                  <a:srgbClr val="FF0000"/>
                </a:solidFill>
                <a:latin typeface="Arial" pitchFamily="34" charset="0"/>
                <a:cs typeface="Arial" pitchFamily="34" charset="0"/>
              </a:rPr>
              <a:t>γ) </a:t>
            </a:r>
            <a:r>
              <a:rPr lang="el-GR" sz="2100" b="1" u="sng" dirty="0">
                <a:solidFill>
                  <a:srgbClr val="FF0000"/>
                </a:solidFill>
                <a:latin typeface="Arial" pitchFamily="34" charset="0"/>
                <a:cs typeface="Arial" pitchFamily="34" charset="0"/>
              </a:rPr>
              <a:t>ΔΙΚΤΥΟ ΕΞΑΤΜΙΣΕΩΝ</a:t>
            </a:r>
            <a:r>
              <a:rPr lang="el-GR" sz="2100" b="1" dirty="0">
                <a:latin typeface="Arial" pitchFamily="34" charset="0"/>
                <a:cs typeface="Arial" pitchFamily="34" charset="0"/>
              </a:rPr>
              <a:t>, ΜΕ ΤΟ ΟΠΟΙΟ ΣΥΛΛΕΓΟΝΤΑΙ ΟΙ ΕΞΑΤΜΙΣΕΙΣ ΤΩΝ ΒΟΗΘΗΤΙΚΩΝ ΜΗΧΑΝΗΜΑΤΩΝ ΚΑΙ ΟΔΗΓΟΥΝΤΑΙ ΣΤΟ ΨΥΓΕΙΟ Η ΚΑΤΑ ΠΡΟΤΙΜΗΣΗ ΧΡΗΣΙΜΟΠΟΙΟΥΝΤΑΙ ΕΠΩΦΕΛΩΣ ΓΙΑ ΑΛΛΕΣ ΧΡΗΣΕΙΣ ΟΠΩΣ ΣΤΙΣ </a:t>
            </a:r>
            <a:r>
              <a:rPr lang="el-GR" sz="2100" b="1" dirty="0">
                <a:solidFill>
                  <a:srgbClr val="FF0000"/>
                </a:solidFill>
                <a:latin typeface="Arial" pitchFamily="34" charset="0"/>
                <a:cs typeface="Arial" pitchFamily="34" charset="0"/>
              </a:rPr>
              <a:t>ΣΥΣΚΕΥΕΣ ΣΤΕΓΑΝΟΤΗΤΑΣ </a:t>
            </a:r>
            <a:r>
              <a:rPr lang="el-GR" sz="2100" b="1" dirty="0">
                <a:latin typeface="Arial" pitchFamily="34" charset="0"/>
                <a:cs typeface="Arial" pitchFamily="34" charset="0"/>
              </a:rPr>
              <a:t>ΤΩΝ ΣΤΡΟΒΙΛΩΝ, ΣΕ </a:t>
            </a:r>
            <a:r>
              <a:rPr lang="el-GR" sz="2100" b="1" dirty="0">
                <a:solidFill>
                  <a:srgbClr val="FF0000"/>
                </a:solidFill>
                <a:latin typeface="Arial" pitchFamily="34" charset="0"/>
                <a:cs typeface="Arial" pitchFamily="34" charset="0"/>
              </a:rPr>
              <a:t>ΕΝΑΛΛΑΚΤΗΡΕΣ ΘΕΡΜΟΤΗΤΑΣ, ΒΡΑΣΤΗΡΕΣ </a:t>
            </a:r>
            <a:r>
              <a:rPr lang="el-GR" sz="2100" b="1" dirty="0">
                <a:latin typeface="Arial" pitchFamily="34" charset="0"/>
                <a:cs typeface="Arial" pitchFamily="34" charset="0"/>
              </a:rPr>
              <a:t>ΚΛΠ.</a:t>
            </a:r>
          </a:p>
          <a:p>
            <a:pPr marL="0" indent="0">
              <a:buNone/>
            </a:pPr>
            <a:r>
              <a:rPr lang="el-GR" sz="2100" b="1" dirty="0">
                <a:latin typeface="Arial" pitchFamily="34" charset="0"/>
                <a:cs typeface="Arial" pitchFamily="34" charset="0"/>
              </a:rPr>
              <a:t>ΔΕΝ ΓΙΝΕΤΑΙ ΛΟΓΟΣ ΓΙΑ ΤΙΣ ΕΞΑΤΜΙΣΕΙΣ ΤΩΝ ΚΥΡΙΩΝ ΜΗΧΑΝΩΝ, ΓΙΑΤΙ ΑΥΤΕΣ ΟΔΗΝΟΥΝΤΑΙ ΚΑΤΕΥΘΕΙΑΝ ΣΤΟ ΣΥΜΠΥΚΝΩΤΗ.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a:solidFill>
                  <a:schemeClr val="tx1"/>
                </a:solidFill>
                <a:latin typeface="Arial Black" pitchFamily="34" charset="0"/>
              </a:rPr>
              <a:t>ΣΤΟΥΣ ΣΤΡΟΒΙΛΟΥΣ </a:t>
            </a:r>
            <a:r>
              <a:rPr lang="en-US" sz="2000" b="1" u="sng" dirty="0">
                <a:solidFill>
                  <a:schemeClr val="tx1"/>
                </a:solidFill>
                <a:latin typeface="Arial Black" pitchFamily="34" charset="0"/>
              </a:rPr>
              <a:t>ANTI</a:t>
            </a:r>
            <a:r>
              <a:rPr lang="el-GR" sz="2000" b="1" u="sng" dirty="0">
                <a:solidFill>
                  <a:schemeClr val="tx1"/>
                </a:solidFill>
                <a:latin typeface="Arial Black" pitchFamily="34" charset="0"/>
              </a:rPr>
              <a:t>ΔΡΑΣΕΩΣ</a:t>
            </a:r>
            <a:endParaRPr lang="en-US" sz="2000" b="1" u="sng" dirty="0">
              <a:solidFill>
                <a:schemeClr val="tx1"/>
              </a:solidFill>
              <a:latin typeface="Arial Black" pitchFamily="34" charset="0"/>
            </a:endParaRPr>
          </a:p>
          <a:p>
            <a:pPr>
              <a:lnSpc>
                <a:spcPct val="120000"/>
              </a:lnSpc>
              <a:spcBef>
                <a:spcPts val="600"/>
              </a:spcBef>
            </a:pPr>
            <a:endParaRPr lang="en-US" sz="1700" b="1" u="sng" dirty="0">
              <a:solidFill>
                <a:schemeClr val="tx1"/>
              </a:solidFill>
              <a:latin typeface="Arial Black" pitchFamily="34" charset="0"/>
            </a:endParaRPr>
          </a:p>
          <a:p>
            <a:pPr algn="l">
              <a:lnSpc>
                <a:spcPct val="120000"/>
              </a:lnSpc>
              <a:spcBef>
                <a:spcPts val="600"/>
              </a:spcBef>
            </a:pPr>
            <a:r>
              <a:rPr lang="el-GR" sz="2400" b="1" dirty="0">
                <a:solidFill>
                  <a:schemeClr val="tx1"/>
                </a:solidFill>
                <a:latin typeface="Arial Black" pitchFamily="34" charset="0"/>
              </a:rPr>
              <a:t>ΜΕ ΔΙΑΔΟΧΙΚΗ ΕΚΤΟΝΩΣΗ ΤΟΥ ΑΤΜΟΥ ΜΕΣΑ ΣΕ ΚΑΘΕ ΣΕΙΡΑ ΣΤΑΘΕΡΩΝ ΠΤΕΡΥΓΙΩΝ (</a:t>
            </a:r>
            <a:r>
              <a:rPr lang="el-GR" sz="2400" b="1" dirty="0">
                <a:solidFill>
                  <a:srgbClr val="FF0000"/>
                </a:solidFill>
                <a:latin typeface="Arial Black" pitchFamily="34" charset="0"/>
              </a:rPr>
              <a:t>ΣΤΡΟΒΙΛΟΣ </a:t>
            </a:r>
            <a:r>
              <a:rPr lang="en-US" sz="2400" b="1" dirty="0">
                <a:solidFill>
                  <a:srgbClr val="FF0000"/>
                </a:solidFill>
                <a:latin typeface="Arial Black" pitchFamily="34" charset="0"/>
              </a:rPr>
              <a:t>PARSON’S</a:t>
            </a:r>
            <a:r>
              <a:rPr lang="en-US" sz="2400" b="1" dirty="0">
                <a:solidFill>
                  <a:schemeClr val="tx1"/>
                </a:solidFill>
                <a:latin typeface="Arial Black" pitchFamily="34" charset="0"/>
              </a:rPr>
              <a:t>).</a:t>
            </a:r>
          </a:p>
          <a:p>
            <a:pPr algn="l">
              <a:lnSpc>
                <a:spcPct val="120000"/>
              </a:lnSpc>
              <a:spcBef>
                <a:spcPts val="600"/>
              </a:spcBef>
            </a:pPr>
            <a:r>
              <a:rPr lang="el-GR" sz="2400" b="1" dirty="0">
                <a:solidFill>
                  <a:schemeClr val="tx1"/>
                </a:solidFill>
                <a:latin typeface="Arial Black" pitchFamily="34" charset="0"/>
              </a:rPr>
              <a:t>ΟΙ ΣΤΡΟΒΙΛΟΙ ΑΝΤΙΔΡΑΣΕΩΣ ΕΙΝΑΙ ΣΥΝΕΠΩΣ ΣΤΡΟΒΙΛΟΙ ΜΕ ΔΙΑΒΑΘΜΙΣΗ ΤΗΣ ΠΙΕΣΕΩΣ.</a:t>
            </a:r>
            <a:endParaRPr lang="en-US" sz="2400" b="1" dirty="0">
              <a:solidFill>
                <a:schemeClr val="tx1"/>
              </a:solidFill>
              <a:latin typeface="Arial Black" pitchFamily="34" charset="0"/>
            </a:endParaRPr>
          </a:p>
          <a:p>
            <a:pPr>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rgbClr val="FFFF00"/>
                </a:solidFill>
                <a:latin typeface="Arial" pitchFamily="34" charset="0"/>
                <a:cs typeface="Arial" pitchFamily="34" charset="0"/>
              </a:rPr>
              <a:t>ΔΙΚΤΥΟ ΑΠΟΜΑΣΤΕΥΣΕΩΣ</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700" b="1" dirty="0">
                <a:latin typeface="Arial" pitchFamily="34" charset="0"/>
                <a:cs typeface="Arial" pitchFamily="34" charset="0"/>
              </a:rPr>
              <a:t>ΑΥΤΟ ΑΠΟΤΕΛΕΙΤΑΙ ΑΠΟ ΤΟΥΣ ΑΓΩΓΟΥΣ ΜΕ ΤΟΥΣ ΟΠΟΙΟΥΣ ΑΠΑΓΕΤΑΙ ΜΕΡΟΣ ΤΟΥ ΑΤΜΟΥ ΑΠΟ ΤΙΣ ΔΙΑΦΟΡΕΣ ΒΑΘΜΙΔΕΣ ΤΟΥ ΣΤΡΟΒΙΛΟΥ, ΚΑΙ ΧΡΗΣΙΜΟΠΟΙΕΙΤΑΙ ΓΙΑ ΤΗΝ ΠΡΟΘΕΡΜΑΝΣΗ ΤΟΥ ΤΡΟΦΟΔΟΤΙΚΟΥ ΝΕΡΟΥ ΣΕ ΕΝΑΝ Η ΠΕΡΙΣΣΟΤΕΡΟΥΣ ΕΝΑΛΛΑΚΤΕΣ Η ΠΡΟΘΕΡΜΑΝΤΗΡΕΣ (ΠΟΛΥΣΤΑΔΙΑΚΗ ΠΡΟΘΕΡΜΑΝΣΗ) ΜΕ ΣΚΟΠΟ ΤΗ ΒΕΛΤΙΩΣΗ ΤΟΥ ΣΥΝΟΛΙΚΟΥ ΒΑΘΜΟΥ ΑΠΟΔΟΣΕΩΣ ΤΟΥ ΣΤΡΟΒΙΛΟΥ. ΕΠΙΣΗΣ ΣΕ ΟΡΙΣΜΕΝΕΣ ΕΓΚΑΤΑΣΤΑΣΕΙΣ ΑΠΟ ΤΗΝ ΠΡΩΤΗ ΑΠΟΜΑΣΤΕΥΣΗ ΤΡΟΦΟΔΟΤΕΙΤΑΙ ΜΕ ΑΤΜΟ ΚΑΙ Η ΣΤΡΟΒΙΛΟΗΛΕΚΤΡΙΚΗ.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rgbClr val="FFFF00"/>
                </a:solidFill>
                <a:latin typeface="Arial" pitchFamily="34" charset="0"/>
                <a:cs typeface="Arial" pitchFamily="34" charset="0"/>
              </a:rPr>
              <a:t>ΔΙΚΤΥΟ ΑΤΜΟΥ ΣΤΥΠΕΙΟΘΛΙΠΤΩΝ η ΛΑΒΥΡΙΝΘΩΝ</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600" b="1" dirty="0">
                <a:latin typeface="Arial" pitchFamily="34" charset="0"/>
                <a:cs typeface="Arial" pitchFamily="34" charset="0"/>
              </a:rPr>
              <a:t>ΑΥΤΟ ΠΑΡΕΧΕΙ ΑΤΜΟ ΧΑΜΗΛΗΣ ΠΙΕΣΕΩΣ (ΑΠΟ ΤΟ ΒΟΗΘΗΤΙΚΟ ΕΞΑΤΜΙΣΤΙΚΟ, η ΤΟ ΒΟΗΘΗΤΙΚΟ ΑΤΜΑΓΩΓΟ ΜΕΣΩ ΜΕΙΩΤΗΡΑ ΑΝΑΛΟΓΩΣ ΤΩΝ ΠΕΡΙΠΤΩΣΕΩΝ) ΣΤΙΣ</a:t>
            </a:r>
            <a:r>
              <a:rPr lang="el-GR" sz="2600" b="1" i="1" dirty="0">
                <a:latin typeface="Arial" pitchFamily="34" charset="0"/>
                <a:cs typeface="Arial" pitchFamily="34" charset="0"/>
              </a:rPr>
              <a:t> </a:t>
            </a:r>
            <a:r>
              <a:rPr lang="el-GR" sz="2600" b="1" dirty="0">
                <a:solidFill>
                  <a:srgbClr val="FF0000"/>
                </a:solidFill>
                <a:latin typeface="Arial" pitchFamily="34" charset="0"/>
                <a:cs typeface="Arial" pitchFamily="34" charset="0"/>
              </a:rPr>
              <a:t>ΣΥΣΚΕΥΕΣ ΣΤΕΓΑΝΟΤΗΤΑΣ </a:t>
            </a:r>
            <a:r>
              <a:rPr lang="el-GR" sz="2600" b="1" dirty="0">
                <a:latin typeface="Arial" pitchFamily="34" charset="0"/>
                <a:cs typeface="Arial" pitchFamily="34" charset="0"/>
              </a:rPr>
              <a:t>ΤΟΥ ΣΤΡΟΒΙΛΟΥ (ΠΟΥ ΛΕΓΟΝΤΑΙ ΚΑΙ ΣΤΥΠΕΙΟΘΛΙΠΤΕΣ Η ΚΑΙ ΚΟΛΑΡΑ) ΩΣΤΕ ΝΑ ΑΠΟΦΕΥΓΕΤΑΙ </a:t>
            </a:r>
            <a:r>
              <a:rPr lang="el-GR" sz="2600" b="1" dirty="0">
                <a:solidFill>
                  <a:srgbClr val="FF0000"/>
                </a:solidFill>
                <a:latin typeface="Arial" pitchFamily="34" charset="0"/>
                <a:cs typeface="Arial" pitchFamily="34" charset="0"/>
              </a:rPr>
              <a:t>Η ΕΞΟΔΟΣ ΑΤΜΟΥ ΑΠΟ ΤΟ ΣΤΡΟΒΙΛΟ Υ.Π. ΚΑΙ Η ΕΙΣΟΔΟΣ ΑΕΡΑ ΣΤΟ ΣΤΡΟΒΙΛΟ Χ.Π</a:t>
            </a:r>
            <a:r>
              <a:rPr lang="el-GR" sz="2600" b="1" dirty="0">
                <a:latin typeface="Arial" pitchFamily="34" charset="0"/>
                <a:cs typeface="Arial" pitchFamily="34" charset="0"/>
              </a:rPr>
              <a:t>., Ο ΟΠΟΙΟΣ ΑΕΡΑΣ ΘΑ ΟΔΗΓΕΙΤΟ ΣΤΟ ΨΥΓΕΙΟ ΜΕ ΣΥΝΕΠΕΙΑ ΤΗΝ ΠΤΩΣΗ ΤΟΥ ΚΕΝΟΥ ΤΟΥ ΨΥΓΕΙΟΥ. ΚΑΤΑΛΛΗΛΟΙ ΕΝΑΛΛΑΚΤΕΣ Η ΨΥΚΤΗΡΕΣ ΤΩΝ ΔΙΑΦΥΓΩΝ ΑΤΜΟΥ ΑΠΟ ΤΟΥΣ ΣΤΥΠΕΙΟΘΛΙΠΤΕΣ ΣΥΜΠΛΗΡΩΝΟΥΝ ΤΗΝ ΕΓΚΑΤΑΣΤΑΣΗ ΤΟΥ ΔΙΚΤΥΟΥ.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rgbClr val="FFFF00"/>
                </a:solidFill>
                <a:latin typeface="Arial" pitchFamily="34" charset="0"/>
                <a:cs typeface="Arial" pitchFamily="34" charset="0"/>
              </a:rPr>
              <a:t>ΔΙΚΤΥΟ ΥΓΡΩΝ</a:t>
            </a:r>
            <a:r>
              <a:rPr lang="en-US" sz="2400" b="1" u="sng" dirty="0">
                <a:solidFill>
                  <a:srgbClr val="FFFF00"/>
                </a:solidFill>
                <a:latin typeface="Arial" pitchFamily="34" charset="0"/>
                <a:cs typeface="Arial" pitchFamily="34" charset="0"/>
              </a:rPr>
              <a:t> - DRAIN</a:t>
            </a:r>
            <a:endParaRPr lang="el-GR" sz="2400" b="1" u="sng" dirty="0">
              <a:solidFill>
                <a:srgbClr val="FFFF00"/>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950" b="1" dirty="0">
                <a:latin typeface="Arial" pitchFamily="34" charset="0"/>
                <a:cs typeface="Arial" pitchFamily="34" charset="0"/>
              </a:rPr>
              <a:t>ΣΤΟ ΕΣΩΤΕΡΙΚΟ ΤΩΝ ΑΤΜΑΓΩΓΩΝ ΚΑΙ ΤΩΝ ΣΤΡΟΒΙΛΩΝ ΣΕ ΔΙΑΦΟΡΕΣ ΘΕΣΕΙΣ ΣΥΓΚΕΝΤΡΩΝΟΝΤΑΙ</a:t>
            </a:r>
            <a:r>
              <a:rPr lang="el-GR" sz="1950" b="1" i="1" dirty="0">
                <a:latin typeface="Arial" pitchFamily="34" charset="0"/>
                <a:cs typeface="Arial" pitchFamily="34" charset="0"/>
              </a:rPr>
              <a:t> </a:t>
            </a:r>
            <a:r>
              <a:rPr lang="el-GR" sz="1950" b="1" dirty="0">
                <a:solidFill>
                  <a:srgbClr val="FF0000"/>
                </a:solidFill>
                <a:latin typeface="Arial" pitchFamily="34" charset="0"/>
                <a:cs typeface="Arial" pitchFamily="34" charset="0"/>
              </a:rPr>
              <a:t>ΥΓΡΑ</a:t>
            </a:r>
            <a:r>
              <a:rPr lang="el-GR" sz="1950" b="1" i="1" dirty="0">
                <a:latin typeface="Arial" pitchFamily="34" charset="0"/>
                <a:cs typeface="Arial" pitchFamily="34" charset="0"/>
              </a:rPr>
              <a:t>,</a:t>
            </a:r>
            <a:r>
              <a:rPr lang="el-GR" sz="1950" b="1" dirty="0">
                <a:latin typeface="Arial" pitchFamily="34" charset="0"/>
                <a:cs typeface="Arial" pitchFamily="34" charset="0"/>
              </a:rPr>
              <a:t> ΙΔΙΩΣ ΚΑΤΑ ΤΗΝ ΠΡΟΘΕΡΜΑΝΣΗ ΚΑΙ ΤΗΝ ΠΡΟΕΤΟΙΜΑΣΙΑ ΤΟΥΣ ΓΙΑ ΦΟΡΤΙΟ.</a:t>
            </a:r>
          </a:p>
          <a:p>
            <a:pPr marL="0" indent="0">
              <a:buNone/>
            </a:pPr>
            <a:r>
              <a:rPr lang="el-GR" sz="1950" b="1" dirty="0">
                <a:latin typeface="Arial" pitchFamily="34" charset="0"/>
                <a:cs typeface="Arial" pitchFamily="34" charset="0"/>
              </a:rPr>
              <a:t>Η ΥΠΑΡΞΗ ΥΓΡΩΝ ΕΓΚΥΜΟΝΕΙ ΚΙΝΔΥΝΟΥΣ ΒΛΑΒΩΝ ΚΑΙ ΕΙΝΑΙ ΠΑΝΤΟΤΕ ΑΝΕΠΙΘΥΜΗΤΗ, ΓΙΑΤΙ ΔΗΜΙΟΥΡΓΕΙ ΣΟΒΑΡΕΣ ΖΗΜΙΕΣ ΣΕ ΠΡΟΦΥΣΙΑ, ΠΤΕΡΥΓΙΑ, ΟΤΑΝ ΑΥΤΑ ΠΡΟΣΒΑΛΛΟΝΤΑΙ ΜΕ ΤΑΧΥΤΗΤΑ ΑΠΟ ΤΑ ΥΓΡΑ, Η ΕΠΙΚΙΝΔΥΝΟΥΣ ΚΡΑΔΑΣΜΟΥΣ Η ΑΚΟΜΑ ΚΑΙ ΘΡΑΥΣΕΙΣ ΤΩΝ ΠΤΕΡΥΓΙΩΝ ΟΤΑΝ ΑΥΤΑ ΚΑΤΑ ΤΗΝ ΠΕΡΙΣΤΡΟΦΗ ΤΟΥΣ ΒΥΘΙΖΟΝΤΑΙ ΣΕ ΥΓΡΑ ΠΟΥ ΠΙΘΑΝΟΝ ΝΑ ΒΡΙΣΚΟΝΤΑΙ ΣΤΟΝ ΠΥΘΜΕΝΑ ΤΟΥ ΚΕΛΥΦΟΥΣ.</a:t>
            </a:r>
          </a:p>
          <a:p>
            <a:pPr marL="0" indent="0">
              <a:buNone/>
            </a:pPr>
            <a:r>
              <a:rPr lang="el-GR" sz="1950" b="1" dirty="0">
                <a:latin typeface="Arial" pitchFamily="34" charset="0"/>
                <a:cs typeface="Arial" pitchFamily="34" charset="0"/>
              </a:rPr>
              <a:t>ΤΟ ΔΙΚΤΥΟ ΤΩΝ ΥΓΡΩΝ ΧΡΗΣΙΜΕΥΕΙ ΓΙΑ ΝΑ ΑΠΑΓΕΙ ΤΑ ΝΕΡΑ ΑΠΟ ΤΙΣ ΘΕΣΕΙΣ ΟΠΟΥ ΑΥΤΑ ΣΥΓΚΕΝΤΡΩΝΟΝΤΑΙ, ΠΡΟΣ ΤΟ ΨΥΓΕΙΟ Η ΤΙΣ ΔΕΞΑΜΕΝΕΣ ΥΓΡΩΝ. ΣΤΙΣ ΘΕΣΕΙΣ ΑΥΤΕΣ ΠΡΟΒΛΕΠΟΝΤΑΙ</a:t>
            </a:r>
            <a:r>
              <a:rPr lang="el-GR" sz="1950" b="1" i="1" dirty="0">
                <a:latin typeface="Arial" pitchFamily="34" charset="0"/>
                <a:cs typeface="Arial" pitchFamily="34" charset="0"/>
              </a:rPr>
              <a:t> </a:t>
            </a:r>
            <a:r>
              <a:rPr lang="el-GR" sz="1950" b="1" u="sng" dirty="0">
                <a:solidFill>
                  <a:srgbClr val="FF0000"/>
                </a:solidFill>
                <a:latin typeface="Arial" pitchFamily="34" charset="0"/>
                <a:cs typeface="Arial" pitchFamily="34" charset="0"/>
              </a:rPr>
              <a:t>ΕΠΙΣΤΟΜΙΑ ΕΞΥΔΑΤΩΣΕΩΣ, ΑΝΕΠΙΣΤΡΟΦΕΣ ΒΑΛΒΙΔΕΣ</a:t>
            </a:r>
            <a:r>
              <a:rPr lang="el-GR" sz="1950" b="1" dirty="0">
                <a:latin typeface="Arial" pitchFamily="34" charset="0"/>
                <a:cs typeface="Arial" pitchFamily="34" charset="0"/>
              </a:rPr>
              <a:t> ΓΙΑ ΝΑ ΜΗΝ ΕΠΙΣΤΡΕΦΟΥΝ ΤΑ ΥΓΡΑ ΠΡΟΣ ΤΟ ΣΤΡΟΒΙΛΟ ΚΑΙ</a:t>
            </a:r>
            <a:r>
              <a:rPr lang="el-GR" sz="1950" b="1" i="1" dirty="0">
                <a:latin typeface="Arial" pitchFamily="34" charset="0"/>
                <a:cs typeface="Arial" pitchFamily="34" charset="0"/>
              </a:rPr>
              <a:t> </a:t>
            </a:r>
            <a:r>
              <a:rPr lang="el-GR" sz="1950" b="1" u="sng" dirty="0">
                <a:solidFill>
                  <a:srgbClr val="FF0000"/>
                </a:solidFill>
                <a:latin typeface="Arial" pitchFamily="34" charset="0"/>
                <a:cs typeface="Arial" pitchFamily="34" charset="0"/>
              </a:rPr>
              <a:t>ΑΤΜΟΠΑΓΙΔΕΣ</a:t>
            </a:r>
            <a:r>
              <a:rPr lang="el-GR" sz="1950" b="1" dirty="0">
                <a:latin typeface="Arial" pitchFamily="34" charset="0"/>
                <a:cs typeface="Arial" pitchFamily="34" charset="0"/>
              </a:rPr>
              <a:t> ΠΟΥ ΕΠΙΤΡΕΠΟΥΝ ΤΗ ΔΙΕΛΕΥΣΗ ΤΩΝ ΥΓΡΩΝ ΜΟΝΟΝ, ΑΠΑΓΟΡΕΥΟΥΝ ΟΜΩΣ ΤΗ ΔΙΕΛΕΥΣΗ ΤΟΥ ΑΤΜΟΥ. ΚΑΤΑΛΛΗΛΟΙ ΨΥΚΤΗΡΕΣ ΥΓΡΩΝ ΣΥΜΠΛΗΡΩΝΟΥΝ ΤΗΝ ΟΛΗ ΕΓΚΑΤΑΣΤΑΣΗ ΤΟΥ ΔΙΚΤΥΟΥ.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rgbClr val="FFFF00"/>
                </a:solidFill>
                <a:latin typeface="Arial" pitchFamily="34" charset="0"/>
                <a:cs typeface="Arial" pitchFamily="34" charset="0"/>
              </a:rPr>
              <a:t>ΔΙΚΤΥΟ ΤΡΟΦΟΔΟΤΙΚΟΥ ΝΕΡΟΥ</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a:latin typeface="Arial" pitchFamily="34" charset="0"/>
                <a:cs typeface="Arial" pitchFamily="34" charset="0"/>
              </a:rPr>
              <a:t>ΜΕ ΤΟΝ ΟΡΟ ΤΡΟΦΟΔΟΤΙΚΟ ΔΙΚΤΥΟ Η ΣΥΣΤΗΜΑ Η ΚΥΚΛΩΜΑ ΕΝΝΟΟΥΜΕ ΤΟ ΣΥΝΟΛΟ ΤΩΝ ΣΩΛΗΝΩΣΕΩΝ ΕΞΑΡΤΗΜΑΤΩΝ, ΜΗΧΑΝΗΜΑΤΩΝ, ΣΥΣΚΕΥΩΝ ΚΛΠ. ΜΕ ΤΑ ΟΠΟΙΑ ΠΡΑΓΜΑΤΟΠΟΙΕΙΤΑΙ Η ΔΙΑΚΙΝΗΣΗ ΤΟΥ ΤΡΟΦΟΔΟΤΙΚΟΥ ΝΕΡΟΥ ΜΕΣΑ ΣΤΗΝ ΟΛΗ ΕΓΚΑΤΑΣΤΑΣΗ ΤΟΥ ΣΤΡΟΒΙΛΟΥ. ΣΤΗ ΓΕΝΙΚΟΤΕΡΗ ΕΝΝΟΙΑ ΤΟΥ ΤΡΟΦΟΔΟΤΙΚΟΥ ΚΥΚΛΩΜΑΤΟΣ ΠΕΡΙΛΑΜΒΑΝΟΝΤΑΙ ΚΑΙ Η ΣΥΜΠΥΚΝΩΣΗ ΤΟΥ ΑΤΜΟΥ, Η ΑΠΑΕΡΙΩΣΗ ΤΟΥ ΝΕΡΟΥ, Η ΠΡΟΘΕΡΜΑΝΣΗ ΤΟΥ ΚΑΙ Η ΚΑΤΑΘΛΙΨΗ ΤΟΥ ΣΤΟΥΣ ΛΕΒΗΤΕΣ.</a:t>
            </a:r>
          </a:p>
          <a:p>
            <a:pPr marL="0" indent="0">
              <a:buNone/>
            </a:pPr>
            <a:r>
              <a:rPr lang="el-GR" sz="1600" b="1" dirty="0">
                <a:latin typeface="Arial" pitchFamily="34" charset="0"/>
                <a:cs typeface="Arial" pitchFamily="34" charset="0"/>
              </a:rPr>
              <a:t>ΠΡΟΣ ΑΥΤΟ ΣΥΝΔΕΟΝΤΑΙ ΚΑΙ ΤΑ ΠΡΟΗΓΟΥΜΕΝΑ ΔΙΚΤΥΑ ΑΠΟΜΑΣΤΕΥΣΕΩΣ, ΑΤΜΟΥ, ΣΤΥΠΕΙΟΘΛΙΤΤΤΩΝ ΚΑΙ ΥΓΡΩΝ. ΤΑ ΤΡΟΦΟΔΟΤΙΚΑ ΣΥΣΤΗΜΑΤΑ ΚΑΤΑ ΣΕΙΡΑ ΤΕΛΕΙΟΠΟΙΗΣΕΩΣ ΤΟΥΣ ΕΙΝΑΙ:</a:t>
            </a:r>
          </a:p>
          <a:p>
            <a:pPr marL="0" indent="0">
              <a:buNone/>
            </a:pPr>
            <a:r>
              <a:rPr lang="el-GR" sz="1600" b="1" dirty="0">
                <a:solidFill>
                  <a:srgbClr val="FF0000"/>
                </a:solidFill>
                <a:latin typeface="Arial" pitchFamily="34" charset="0"/>
                <a:cs typeface="Arial" pitchFamily="34" charset="0"/>
              </a:rPr>
              <a:t>α) </a:t>
            </a:r>
            <a:r>
              <a:rPr lang="el-GR" sz="1600" b="1" dirty="0">
                <a:latin typeface="Arial" pitchFamily="34" charset="0"/>
                <a:cs typeface="Arial" pitchFamily="34" charset="0"/>
              </a:rPr>
              <a:t>ΤΟ </a:t>
            </a:r>
            <a:r>
              <a:rPr lang="el-GR" sz="1600" b="1" dirty="0">
                <a:solidFill>
                  <a:srgbClr val="FF0000"/>
                </a:solidFill>
                <a:latin typeface="Arial" pitchFamily="34" charset="0"/>
                <a:cs typeface="Arial" pitchFamily="34" charset="0"/>
              </a:rPr>
              <a:t>ΑΝΟΙΚΤΟ</a:t>
            </a:r>
            <a:r>
              <a:rPr lang="el-GR" sz="1600" b="1" dirty="0">
                <a:latin typeface="Arial" pitchFamily="34" charset="0"/>
                <a:cs typeface="Arial" pitchFamily="34" charset="0"/>
              </a:rPr>
              <a:t> ΤΡΟΦΟΔΟΤΙΚΟ ΣΥΣΤΗΜΑ (Ο</a:t>
            </a:r>
            <a:r>
              <a:rPr lang="en-US" sz="1600" b="1" dirty="0">
                <a:latin typeface="Arial" pitchFamily="34" charset="0"/>
                <a:cs typeface="Arial" pitchFamily="34" charset="0"/>
              </a:rPr>
              <a:t>pen feed system</a:t>
            </a:r>
            <a:r>
              <a:rPr lang="el-GR" sz="1600" b="1" dirty="0">
                <a:latin typeface="Arial" pitchFamily="34" charset="0"/>
                <a:cs typeface="Arial" pitchFamily="34" charset="0"/>
              </a:rPr>
              <a:t>) ΠΟΥ ΧΡΗΣΙΜΟΠΟΙΕΙΤΑΙ</a:t>
            </a:r>
            <a:r>
              <a:rPr lang="en-US" sz="1600" b="1" dirty="0">
                <a:latin typeface="Arial" pitchFamily="34" charset="0"/>
                <a:cs typeface="Arial" pitchFamily="34" charset="0"/>
              </a:rPr>
              <a:t> </a:t>
            </a:r>
            <a:r>
              <a:rPr lang="el-GR" sz="1600" b="1" dirty="0">
                <a:latin typeface="Arial" pitchFamily="34" charset="0"/>
                <a:cs typeface="Arial" pitchFamily="34" charset="0"/>
              </a:rPr>
              <a:t>ΕΛΑΧΙΣΤΑ ΙΔΙΩΣ ΣΕ ΕΓΚΑΤΑΣΤΑΣΕΙΣ ΠΑΛΙΝΔΡΟΜΙΚΩΝ ΜΗΧΑΝΩΝ</a:t>
            </a:r>
            <a:r>
              <a:rPr lang="en-US" sz="1600" b="1" dirty="0">
                <a:latin typeface="Arial" pitchFamily="34" charset="0"/>
                <a:cs typeface="Arial" pitchFamily="34" charset="0"/>
              </a:rPr>
              <a:t>.</a:t>
            </a:r>
            <a:r>
              <a:rPr lang="el-GR" sz="1600" b="1" dirty="0">
                <a:latin typeface="Arial" pitchFamily="34" charset="0"/>
                <a:cs typeface="Arial" pitchFamily="34" charset="0"/>
              </a:rPr>
              <a:t> </a:t>
            </a:r>
            <a:endParaRPr lang="en-US" sz="1600" b="1" dirty="0">
              <a:latin typeface="Arial" pitchFamily="34" charset="0"/>
              <a:cs typeface="Arial" pitchFamily="34" charset="0"/>
            </a:endParaRPr>
          </a:p>
          <a:p>
            <a:pPr marL="0" indent="0">
              <a:buNone/>
            </a:pPr>
            <a:r>
              <a:rPr lang="el-GR" sz="1600" b="1" dirty="0">
                <a:solidFill>
                  <a:srgbClr val="FF0000"/>
                </a:solidFill>
                <a:latin typeface="Arial" pitchFamily="34" charset="0"/>
                <a:cs typeface="Arial" pitchFamily="34" charset="0"/>
              </a:rPr>
              <a:t>β) </a:t>
            </a:r>
            <a:r>
              <a:rPr lang="el-GR" sz="1600" b="1" dirty="0">
                <a:latin typeface="Arial" pitchFamily="34" charset="0"/>
                <a:cs typeface="Arial" pitchFamily="34" charset="0"/>
              </a:rPr>
              <a:t>ΤΟ </a:t>
            </a:r>
            <a:r>
              <a:rPr lang="el-GR" sz="1600" b="1" dirty="0">
                <a:solidFill>
                  <a:srgbClr val="FF0000"/>
                </a:solidFill>
                <a:latin typeface="Arial" pitchFamily="34" charset="0"/>
                <a:cs typeface="Arial" pitchFamily="34" charset="0"/>
              </a:rPr>
              <a:t>ΗΜΙΚΛΕΙΣΤΟ</a:t>
            </a:r>
            <a:r>
              <a:rPr lang="el-GR" sz="1600" b="1" dirty="0">
                <a:latin typeface="Arial" pitchFamily="34" charset="0"/>
                <a:cs typeface="Arial" pitchFamily="34" charset="0"/>
              </a:rPr>
              <a:t> ΤΡΟΦΟΔΟΤΙΚΟ ΣΥΣΤΗΜΑ (</a:t>
            </a:r>
            <a:r>
              <a:rPr lang="en-US" sz="1600" b="1" dirty="0">
                <a:latin typeface="Arial" pitchFamily="34" charset="0"/>
                <a:cs typeface="Arial" pitchFamily="34" charset="0"/>
              </a:rPr>
              <a:t>Semi-closed feed system</a:t>
            </a:r>
            <a:r>
              <a:rPr lang="el-GR" sz="1600" b="1" dirty="0">
                <a:latin typeface="Arial" pitchFamily="34" charset="0"/>
                <a:cs typeface="Arial" pitchFamily="34" charset="0"/>
              </a:rPr>
              <a:t>) ΜΙΚΡΗΣ ΚΑΙ ΑΥΤΟ ΕΦΑΡΜΟΓΗΣ.</a:t>
            </a:r>
          </a:p>
          <a:p>
            <a:pPr marL="0" indent="0">
              <a:buNone/>
            </a:pPr>
            <a:r>
              <a:rPr lang="el-GR" sz="1600" b="1" dirty="0">
                <a:solidFill>
                  <a:srgbClr val="FF0000"/>
                </a:solidFill>
                <a:latin typeface="Arial" pitchFamily="34" charset="0"/>
                <a:cs typeface="Arial" pitchFamily="34" charset="0"/>
              </a:rPr>
              <a:t>γ) </a:t>
            </a:r>
            <a:r>
              <a:rPr lang="el-GR" sz="1600" b="1" dirty="0">
                <a:latin typeface="Arial" pitchFamily="34" charset="0"/>
                <a:cs typeface="Arial" pitchFamily="34" charset="0"/>
              </a:rPr>
              <a:t>ΤΟ </a:t>
            </a:r>
            <a:r>
              <a:rPr lang="el-GR" sz="1600" b="1" dirty="0">
                <a:solidFill>
                  <a:srgbClr val="FF0000"/>
                </a:solidFill>
                <a:latin typeface="Arial" pitchFamily="34" charset="0"/>
                <a:cs typeface="Arial" pitchFamily="34" charset="0"/>
              </a:rPr>
              <a:t>ΚΛΕΙΣΤΟ</a:t>
            </a:r>
            <a:r>
              <a:rPr lang="el-GR" sz="1600" b="1" dirty="0">
                <a:latin typeface="Arial" pitchFamily="34" charset="0"/>
                <a:cs typeface="Arial" pitchFamily="34" charset="0"/>
              </a:rPr>
              <a:t> ΤΡΟΦΟΔΟΤΙΚΟ ΣΥΣΤΗΜΑ (</a:t>
            </a:r>
            <a:r>
              <a:rPr lang="en-US" sz="1600" b="1" dirty="0">
                <a:latin typeface="Arial" pitchFamily="34" charset="0"/>
                <a:cs typeface="Arial" pitchFamily="34" charset="0"/>
              </a:rPr>
              <a:t>Closed feed system</a:t>
            </a:r>
            <a:r>
              <a:rPr lang="el-GR" sz="1600" b="1" dirty="0">
                <a:latin typeface="Arial" pitchFamily="34" charset="0"/>
                <a:cs typeface="Arial" pitchFamily="34" charset="0"/>
              </a:rPr>
              <a:t>) ΠΟΥ ΕΧΕΙ ΕΦΑΡΜΟΓΗ</a:t>
            </a:r>
            <a:r>
              <a:rPr lang="en-US" sz="1600" b="1" dirty="0">
                <a:latin typeface="Arial" pitchFamily="34" charset="0"/>
                <a:cs typeface="Arial" pitchFamily="34" charset="0"/>
              </a:rPr>
              <a:t> </a:t>
            </a:r>
            <a:r>
              <a:rPr lang="el-GR" sz="1600" b="1" dirty="0">
                <a:latin typeface="Arial" pitchFamily="34" charset="0"/>
                <a:cs typeface="Arial" pitchFamily="34" charset="0"/>
              </a:rPr>
              <a:t>ΣΕ ΠΑΛΑΙΟΤΕΡΕΣ ΑΓΓΛΙΚΕΣ ΚΑΤΑΣΚΕΥΕΣ</a:t>
            </a:r>
            <a:r>
              <a:rPr lang="en-US" sz="1600" b="1" dirty="0">
                <a:latin typeface="Arial" pitchFamily="34" charset="0"/>
                <a:cs typeface="Arial" pitchFamily="34" charset="0"/>
              </a:rPr>
              <a:t>.</a:t>
            </a:r>
          </a:p>
          <a:p>
            <a:pPr marL="0" indent="0">
              <a:buNone/>
            </a:pPr>
            <a:r>
              <a:rPr lang="el-GR" sz="1600" b="1" dirty="0">
                <a:solidFill>
                  <a:srgbClr val="FF0000"/>
                </a:solidFill>
                <a:latin typeface="Arial" pitchFamily="34" charset="0"/>
                <a:cs typeface="Arial" pitchFamily="34" charset="0"/>
              </a:rPr>
              <a:t>δ) </a:t>
            </a:r>
            <a:r>
              <a:rPr lang="el-GR" sz="1600" b="1" dirty="0">
                <a:latin typeface="Arial" pitchFamily="34" charset="0"/>
                <a:cs typeface="Arial" pitchFamily="34" charset="0"/>
              </a:rPr>
              <a:t>ΤΟ </a:t>
            </a:r>
            <a:r>
              <a:rPr lang="el-GR" sz="1600" b="1" dirty="0">
                <a:solidFill>
                  <a:srgbClr val="FF0000"/>
                </a:solidFill>
                <a:latin typeface="Arial" pitchFamily="34" charset="0"/>
                <a:cs typeface="Arial" pitchFamily="34" charset="0"/>
              </a:rPr>
              <a:t>ΚΛΕΙΣΤΟ ΥΠΟ ΚΕΝΟ </a:t>
            </a:r>
            <a:r>
              <a:rPr lang="el-GR" sz="1600" b="1" dirty="0">
                <a:latin typeface="Arial" pitchFamily="34" charset="0"/>
                <a:cs typeface="Arial" pitchFamily="34" charset="0"/>
              </a:rPr>
              <a:t>ΤΡΟΦΟΔΟΤΙΚΟ ΣΥΣΤΗΜΑ (</a:t>
            </a:r>
            <a:r>
              <a:rPr lang="en-US" sz="1600" b="1" dirty="0">
                <a:latin typeface="Arial" pitchFamily="34" charset="0"/>
                <a:cs typeface="Arial" pitchFamily="34" charset="0"/>
              </a:rPr>
              <a:t>Vacuum closed feed system</a:t>
            </a:r>
            <a:r>
              <a:rPr lang="el-GR" sz="1600" b="1" dirty="0">
                <a:latin typeface="Arial" pitchFamily="34" charset="0"/>
                <a:cs typeface="Arial" pitchFamily="34" charset="0"/>
              </a:rPr>
              <a:t>). </a:t>
            </a:r>
            <a:endParaRPr lang="en-US" sz="1600" b="1" dirty="0">
              <a:latin typeface="Arial" pitchFamily="34" charset="0"/>
              <a:cs typeface="Arial" pitchFamily="34" charset="0"/>
            </a:endParaRPr>
          </a:p>
          <a:p>
            <a:pPr marL="0" indent="0">
              <a:buNone/>
            </a:pPr>
            <a:r>
              <a:rPr lang="el-GR" sz="1600" b="1" dirty="0">
                <a:solidFill>
                  <a:srgbClr val="FF0000"/>
                </a:solidFill>
                <a:latin typeface="Arial" pitchFamily="34" charset="0"/>
                <a:cs typeface="Arial" pitchFamily="34" charset="0"/>
              </a:rPr>
              <a:t>ε) </a:t>
            </a:r>
            <a:r>
              <a:rPr lang="el-GR" sz="1600" b="1" dirty="0">
                <a:latin typeface="Arial" pitchFamily="34" charset="0"/>
                <a:cs typeface="Arial" pitchFamily="34" charset="0"/>
              </a:rPr>
              <a:t>ΤΟ </a:t>
            </a:r>
            <a:r>
              <a:rPr lang="el-GR" sz="1600" b="1" dirty="0">
                <a:solidFill>
                  <a:srgbClr val="FF0000"/>
                </a:solidFill>
                <a:latin typeface="Arial" pitchFamily="34" charset="0"/>
                <a:cs typeface="Arial" pitchFamily="34" charset="0"/>
              </a:rPr>
              <a:t>ΚΛΕΙΣΤΟ ΥΠΟ ΠΙΕΣΗ </a:t>
            </a:r>
            <a:r>
              <a:rPr lang="el-GR" sz="1600" b="1" dirty="0">
                <a:latin typeface="Arial" pitchFamily="34" charset="0"/>
                <a:cs typeface="Arial" pitchFamily="34" charset="0"/>
              </a:rPr>
              <a:t>ΤΡΟΦΟΔΟΤΙΚΟ ΣΥΣΤΗΜΑ (</a:t>
            </a:r>
            <a:r>
              <a:rPr lang="en-US" sz="1600" b="1" dirty="0">
                <a:latin typeface="Arial" pitchFamily="34" charset="0"/>
                <a:cs typeface="Arial" pitchFamily="34" charset="0"/>
              </a:rPr>
              <a:t>Pressure-closed feed system</a:t>
            </a:r>
            <a:r>
              <a:rPr lang="el-GR" sz="1600" b="1" dirty="0">
                <a:latin typeface="Arial" pitchFamily="34" charset="0"/>
                <a:cs typeface="Arial" pitchFamily="34" charset="0"/>
              </a:rPr>
              <a:t>).</a:t>
            </a:r>
            <a:endParaRPr lang="en-US" sz="1600" b="1" dirty="0">
              <a:latin typeface="Arial" pitchFamily="34" charset="0"/>
              <a:cs typeface="Arial" pitchFamily="34" charset="0"/>
            </a:endParaRPr>
          </a:p>
          <a:p>
            <a:pPr marL="0" indent="0">
              <a:buNone/>
            </a:pPr>
            <a:endParaRPr lang="en-US" sz="1600" b="1" dirty="0">
              <a:latin typeface="Arial" pitchFamily="34" charset="0"/>
              <a:cs typeface="Arial" pitchFamily="34" charset="0"/>
            </a:endParaRPr>
          </a:p>
          <a:p>
            <a:pPr marL="0" indent="0">
              <a:buNone/>
            </a:pPr>
            <a:r>
              <a:rPr lang="el-GR" sz="1600" b="1" dirty="0">
                <a:latin typeface="Arial" pitchFamily="34" charset="0"/>
                <a:cs typeface="Arial" pitchFamily="34" charset="0"/>
              </a:rPr>
              <a:t>ΑΠΟ ΤΑ ΠΙΟ ΠΑΝΩ ΤΟ (</a:t>
            </a:r>
            <a:r>
              <a:rPr lang="el-GR" sz="1600" b="1" dirty="0">
                <a:solidFill>
                  <a:srgbClr val="FF0000"/>
                </a:solidFill>
                <a:latin typeface="Arial" pitchFamily="34" charset="0"/>
                <a:cs typeface="Arial" pitchFamily="34" charset="0"/>
              </a:rPr>
              <a:t>δ</a:t>
            </a:r>
            <a:r>
              <a:rPr lang="el-GR" sz="1600" b="1" dirty="0">
                <a:latin typeface="Arial" pitchFamily="34" charset="0"/>
                <a:cs typeface="Arial" pitchFamily="34" charset="0"/>
              </a:rPr>
              <a:t>) ΚΑΙ ΠΕΡΙΣΣΟΤΕΡΟ ΤΟ (</a:t>
            </a:r>
            <a:r>
              <a:rPr lang="el-GR" sz="1600" b="1" dirty="0">
                <a:solidFill>
                  <a:srgbClr val="FF0000"/>
                </a:solidFill>
                <a:latin typeface="Arial" pitchFamily="34" charset="0"/>
                <a:cs typeface="Arial" pitchFamily="34" charset="0"/>
              </a:rPr>
              <a:t>ε</a:t>
            </a:r>
            <a:r>
              <a:rPr lang="el-GR" sz="1600" b="1" dirty="0">
                <a:latin typeface="Arial" pitchFamily="34" charset="0"/>
                <a:cs typeface="Arial" pitchFamily="34" charset="0"/>
              </a:rPr>
              <a:t>) ΕΧΟΥΝ ΤΗ ΜΕΓΑΛΥΤΕΡΗ ΕΦΑΡΜΟΓΗ ΣΤΙΣ ΣΥΓΧΡΟΝΕΣ ΚΑΤΑΣΚΕΥΕΣ.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chemeClr val="bg1"/>
                </a:solidFill>
                <a:latin typeface="Arial" pitchFamily="34" charset="0"/>
                <a:cs typeface="Arial" pitchFamily="34" charset="0"/>
              </a:rPr>
              <a:t>ΔΙΚΤΥΟ ΤΡΟΦΟΔΟΤΙΚΟΥ ΝΕΡΟΥ</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a:solidFill>
                  <a:srgbClr val="FF0000"/>
                </a:solidFill>
                <a:latin typeface="Arial" pitchFamily="34" charset="0"/>
                <a:cs typeface="Arial" pitchFamily="34" charset="0"/>
              </a:rPr>
              <a:t>ΤΑ ΜΗΧΑΝΗΜΑΤΑ ΚΑΙ ΟΙ ΣΥΣΚΕΥΕΣ ΤΟΥ ΤΡΟΦΟΔΟΤΙΚΟΥ ΣΥΣΤΗΜΑΤΟΣ ΕΙΝΑΙ: </a:t>
            </a:r>
            <a:endParaRPr lang="en-US" sz="1600" b="1" dirty="0">
              <a:solidFill>
                <a:srgbClr val="FF0000"/>
              </a:solidFill>
              <a:latin typeface="Arial" pitchFamily="34" charset="0"/>
              <a:cs typeface="Arial" pitchFamily="34" charset="0"/>
            </a:endParaRPr>
          </a:p>
          <a:p>
            <a:pPr marL="0" indent="0">
              <a:buNone/>
            </a:pPr>
            <a:r>
              <a:rPr lang="el-GR" sz="2000" b="1" dirty="0">
                <a:solidFill>
                  <a:srgbClr val="FF0000"/>
                </a:solidFill>
                <a:latin typeface="Arial" pitchFamily="34" charset="0"/>
                <a:cs typeface="Arial" pitchFamily="34" charset="0"/>
              </a:rPr>
              <a:t>α) </a:t>
            </a:r>
            <a:r>
              <a:rPr lang="el-GR" sz="2000" b="1" u="sng" dirty="0">
                <a:solidFill>
                  <a:srgbClr val="FF0000"/>
                </a:solidFill>
                <a:latin typeface="Arial" pitchFamily="34" charset="0"/>
                <a:cs typeface="Arial" pitchFamily="34" charset="0"/>
              </a:rPr>
              <a:t>Ο ΣΥΜΠΥΚΝΩΤΗΣ Η ΨΥΓΕΙΟ</a:t>
            </a:r>
            <a:r>
              <a:rPr lang="el-GR" sz="2000" b="1" dirty="0">
                <a:latin typeface="Arial" pitchFamily="34" charset="0"/>
                <a:cs typeface="Arial" pitchFamily="34" charset="0"/>
              </a:rPr>
              <a:t>. ΕΙΝΑΙ ΕΝΑΛΛΑΚΤΗΣ ΘΕΡΜΟΤΗΤΑΣ ΚΑΙ ΧΡΗΣΙΜΕΥΕΙ ΓΙΑ ΤΗ ΣΥΜΠΥΚΝΩΣΗ ΤΩΝ ΕΞΑΤΜΙΣΕΩΝ. ΕΧΕΙ ΕΙΔΙΚΗ ΔΙΑΜΟΡΦΩΣΗ ΓΙΑ ΤΗΝ ΑΠΑΓΩΓΗ ΤΟΥ ΑΕΡΑ ΚΑΙ ΤΗ ΔΗΜΙΟΥΡΓΙΑ ΥΨΗΛΟΥ ΚΕΝΟΥ. ΕΚΤΟΣ ΑΠΟ ΤΟ ΨΥΓΕΙΟ ΑΥΤΟ, ΠΟΥ ΛΕΓΕΤΑΙ ΚΑΙ ΚΥΡΙΟ ΨΥΓΕΙΟ, ΣΤΙΣ ΜΕΓΑΛΕΣ ΕΓΚΑΤΑΣΤΑΣΕΙΣ ΧΡΗΣΙΜΟΠΟΙΕΙΤΑΙ ΚΑΙ ΒΟΗΘΗΤΙΚΟ ΨΥΓΕΙΟ ΓΙΑ ΤΗΝ ΕΞΥΠΗΡΕΤΗΣΗ ΤΩΝ ΣΤΡΟΒΙΛΟΗΛΕΚΤΡΙΚΩΝ ΚΑΙ ΤΩΝ ΒΟΗΘΗΤΙΚΩΝ ΜΗΧΑΝΗΜΑΤΩΝ «ΕΝ ΟΡΜΩ», ΩΣΤΕ ΝΑ ΜΗ ΧΡΗΣΙΜΟΠΟΙΕΙΤΑΙ ΓΙ'ΑΥΤΟ ΤΟ ΣΚΟΠΟ ΤΟ ΚΥΡΙΟ ΨΥΓΕΙΟ. </a:t>
            </a:r>
            <a:endParaRPr lang="en-US" sz="2000" b="1" dirty="0">
              <a:latin typeface="Arial" pitchFamily="34" charset="0"/>
              <a:cs typeface="Arial" pitchFamily="34" charset="0"/>
            </a:endParaRPr>
          </a:p>
          <a:p>
            <a:pPr marL="0" indent="0">
              <a:buNone/>
            </a:pPr>
            <a:r>
              <a:rPr lang="el-GR" sz="2000" b="1" dirty="0">
                <a:solidFill>
                  <a:srgbClr val="FF0000"/>
                </a:solidFill>
                <a:latin typeface="Arial" pitchFamily="34" charset="0"/>
                <a:cs typeface="Arial" pitchFamily="34" charset="0"/>
              </a:rPr>
              <a:t>β) </a:t>
            </a:r>
            <a:r>
              <a:rPr lang="el-GR" sz="2000" b="1" u="sng" dirty="0">
                <a:solidFill>
                  <a:srgbClr val="FF0000"/>
                </a:solidFill>
                <a:latin typeface="Arial" pitchFamily="34" charset="0"/>
                <a:cs typeface="Arial" pitchFamily="34" charset="0"/>
              </a:rPr>
              <a:t>ΑΝΤΛΙΑ ΣΥΜΠΥΚΝΩΜΑΤΟΣ Η ΚΑΙ ΑΕΡΑΝΤΛΙΑ</a:t>
            </a:r>
            <a:r>
              <a:rPr lang="el-GR" sz="2000" b="1" dirty="0">
                <a:latin typeface="Arial" pitchFamily="34" charset="0"/>
                <a:cs typeface="Arial" pitchFamily="34" charset="0"/>
              </a:rPr>
              <a:t>. ΑΝΑΡΡΟΦΑ ΤΟ ΣΥΜΠΥΚΝΩΜΑ ΤΟΥ ΨΥΓΕΙΟΥ ΚΑΙ ΤΟ ΚΑΤΑΘΛΙΒΕΙ ΔΙΑΜΕΣΟΥ ΔΙΑΦΟΡΩΝ ΕΝΑΛΛΑΚΤΩΝ ΘΕΡΜΟΤΗΤΑΣ ΠΡΟΣ ΤΗΝ ΕΞΑΕΡΙΣΤΙΚΗ ΔΕΞΑΜΕΝΗ (</a:t>
            </a:r>
            <a:r>
              <a:rPr lang="en-US" sz="2000" b="1" dirty="0">
                <a:latin typeface="Arial" pitchFamily="34" charset="0"/>
                <a:cs typeface="Arial" pitchFamily="34" charset="0"/>
              </a:rPr>
              <a:t>D</a:t>
            </a:r>
            <a:r>
              <a:rPr lang="el-GR" sz="2000" b="1" dirty="0">
                <a:latin typeface="Arial" pitchFamily="34" charset="0"/>
                <a:cs typeface="Arial" pitchFamily="34" charset="0"/>
              </a:rPr>
              <a:t>ΡΤ). ΕΙΝΑΙ ΚΑΤΑ ΚΑΝΟΝΑ ΠΕΡΙΣΤΡΟΦΙΚΗ ΦΥΓΟΚΕΝΤΡΙΚΗ ΑΝΤΛΙΑ, ΕΝΩ ΠΑΛΑΙΟΤΕΡΑ ΧΡΗΣΙΜΟΠΟΙΗΘΗΚΑΝ ΚΑΙ ΕΜΒΟΛΟΦΟΡΕΣ ΕΙΔΙΚΟΥ ΤΥΠΟΥ ΟΠΩΣ Η</a:t>
            </a:r>
            <a:r>
              <a:rPr lang="el-GR" sz="2000" b="1" cap="small" dirty="0">
                <a:latin typeface="Arial" pitchFamily="34" charset="0"/>
                <a:cs typeface="Arial" pitchFamily="34" charset="0"/>
              </a:rPr>
              <a:t> </a:t>
            </a:r>
            <a:r>
              <a:rPr lang="en-US" sz="2000" b="1" cap="small" dirty="0">
                <a:latin typeface="Arial" pitchFamily="34" charset="0"/>
                <a:cs typeface="Arial" pitchFamily="34" charset="0"/>
              </a:rPr>
              <a:t>W</a:t>
            </a:r>
            <a:r>
              <a:rPr lang="en-US" sz="2000" b="1" dirty="0">
                <a:latin typeface="Arial" pitchFamily="34" charset="0"/>
                <a:cs typeface="Arial" pitchFamily="34" charset="0"/>
              </a:rPr>
              <a:t>eir</a:t>
            </a:r>
            <a:r>
              <a:rPr lang="en-US" sz="2000" b="1" cap="small" dirty="0">
                <a:latin typeface="Arial" pitchFamily="34" charset="0"/>
                <a:cs typeface="Arial" pitchFamily="34" charset="0"/>
              </a:rPr>
              <a:t>-P</a:t>
            </a:r>
            <a:r>
              <a:rPr lang="en-US" sz="2000" b="1" dirty="0">
                <a:latin typeface="Arial" pitchFamily="34" charset="0"/>
                <a:cs typeface="Arial" pitchFamily="34" charset="0"/>
              </a:rPr>
              <a:t>aragon</a:t>
            </a:r>
            <a:r>
              <a:rPr lang="el-GR" sz="2000" b="1" cap="small" dirty="0">
                <a:latin typeface="Arial" pitchFamily="34" charset="0"/>
                <a:cs typeface="Arial" pitchFamily="34" charset="0"/>
              </a:rPr>
              <a:t>,</a:t>
            </a:r>
            <a:r>
              <a:rPr lang="el-GR" sz="2000" b="1" dirty="0">
                <a:latin typeface="Arial" pitchFamily="34" charset="0"/>
                <a:cs typeface="Arial" pitchFamily="34" charset="0"/>
              </a:rPr>
              <a:t> η Η </a:t>
            </a:r>
            <a:r>
              <a:rPr lang="en-US" sz="2000" b="1" dirty="0">
                <a:latin typeface="Arial" pitchFamily="34" charset="0"/>
                <a:cs typeface="Arial" pitchFamily="34" charset="0"/>
              </a:rPr>
              <a:t>Dual Air Pump</a:t>
            </a:r>
            <a:r>
              <a:rPr lang="el-GR" sz="2000" b="1" dirty="0">
                <a:latin typeface="Arial" pitchFamily="34" charset="0"/>
                <a:cs typeface="Arial" pitchFamily="34" charset="0"/>
              </a:rPr>
              <a:t>. ΒΟΗΘΗΤΙΚΗ ΑΝΤΛΙΑ ΣΥΜΠΥΚΝΩΜΑΤΟΣ ΧΡΗΣΙΜΟΠΟΙΕΙΤΑΙ ΓΙΑ ΤΟ ΒΟΗΘΗΤΙΚΟ ΨΥΓΕΙΟ. </a:t>
            </a:r>
            <a:endParaRPr lang="en-US" sz="2000" b="1" dirty="0">
              <a:latin typeface="Arial" pitchFamily="34" charset="0"/>
              <a:cs typeface="Arial" pitchFamily="34" charset="0"/>
            </a:endParaRP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chemeClr val="bg1"/>
                </a:solidFill>
                <a:latin typeface="Arial" pitchFamily="34" charset="0"/>
                <a:cs typeface="Arial" pitchFamily="34" charset="0"/>
              </a:rPr>
              <a:t>ΔΙΚΤΥΟ ΤΡΟΦΟΔΟΤΙΚΟΥ ΝΕΡΟΥ</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000" b="1" dirty="0">
                <a:solidFill>
                  <a:srgbClr val="FF0000"/>
                </a:solidFill>
                <a:latin typeface="Arial" pitchFamily="34" charset="0"/>
                <a:cs typeface="Arial" pitchFamily="34" charset="0"/>
              </a:rPr>
              <a:t>γ) </a:t>
            </a:r>
            <a:r>
              <a:rPr lang="el-GR" sz="2000" b="1" u="sng" dirty="0">
                <a:solidFill>
                  <a:srgbClr val="FF0000"/>
                </a:solidFill>
                <a:latin typeface="Arial" pitchFamily="34" charset="0"/>
                <a:cs typeface="Arial" pitchFamily="34" charset="0"/>
              </a:rPr>
              <a:t>ΑΝΤΛΙΑ ΚΥΚΛΟΦΟΡΙΑΣ</a:t>
            </a:r>
            <a:r>
              <a:rPr lang="el-GR" sz="2000" b="1" dirty="0">
                <a:latin typeface="Arial" pitchFamily="34" charset="0"/>
                <a:cs typeface="Arial" pitchFamily="34" charset="0"/>
              </a:rPr>
              <a:t>. ΕΙΝΑΙ ΦΥΓΟΚΕΝΤΡΙΚΗ Η ΕΛΙΚΟΦΟΡΑ ΚΑΙ ΠΑΡΕΧΕΙ ΘΑΛΑΣΣΙΝΟ ΝΕΡΟ ΓΙΑ ΤΗΝ ΨΥΞΗ ΤΩΝ ΕΞΑΤΜΙΣΕΩΝ ΣΤΟ ΨΥΓΕΙΟ, ΥΠΟ ΤΟ ΝΟΗΜΑ ΟΤΙ Η ΟΛΗ ΔΙΑΔΙΚΑΣΙΑ ΤΗΣ ΣΥΜΠΥΚΝΩΣΕΩΣ ΑΠΟΤΕΛΕΙ ΚΑΙ ΑΥΤΗ ΜΕΡΟΣ ΤΟΥ ΤΡΟΦΟΔΟΤΙΚΟΥ ΣΥΣΤΗΜΑΤΟΣ. ΣΥΝΗΘΩΣ ΕΧΕΙ ΔΙΑΚΛΑΔΩΣΗ ΓΙΑ ΤΗΝ ΠΑΡΟΧΗ ΝΕΡΟΥ ΨΥΞΕΩΣ ΚΑΙ ΠΡΟΣ ΤΑ ΨΥΓΕΙΑ ΤΩΝ ΣΤΡΟΒΙΛΟΚΙΝΗΤΩΝ ΗΛΕΚΤΡΟΓΕΝΝΗΤΡΙΩΝ Η ΚΑΙ ΤΟΥ ΨΥΓΕΙΟΥ ΕΛΑΙΟΥ. ΒΟΗΘΗΤΙΚΗ ΑΝΤΛΙΑ ΚΥΚΛΟΦΟΡΙΑΣ ΧΡΗΣΙΜΟΠΟΙΕΙΤΑΙ ΓΙΑ ΤΟ ΒΟΗΘΗΤΙΚΟ ΨΥΓΕΙΟ.</a:t>
            </a:r>
          </a:p>
          <a:p>
            <a:pPr marL="0" indent="0">
              <a:buNone/>
            </a:pPr>
            <a:r>
              <a:rPr lang="el-GR" sz="2000" b="1" dirty="0">
                <a:solidFill>
                  <a:srgbClr val="FF0000"/>
                </a:solidFill>
                <a:latin typeface="Arial" pitchFamily="34" charset="0"/>
                <a:cs typeface="Arial" pitchFamily="34" charset="0"/>
              </a:rPr>
              <a:t>δ) </a:t>
            </a:r>
            <a:r>
              <a:rPr lang="el-GR" sz="2000" b="1" u="sng" dirty="0">
                <a:solidFill>
                  <a:srgbClr val="FF0000"/>
                </a:solidFill>
                <a:latin typeface="Arial" pitchFamily="34" charset="0"/>
                <a:cs typeface="Arial" pitchFamily="34" charset="0"/>
              </a:rPr>
              <a:t>ΕΚΧΥΤΗΡΕΣ ΚΕΝΟΥ</a:t>
            </a:r>
            <a:r>
              <a:rPr lang="el-GR" sz="2000" b="1" dirty="0">
                <a:latin typeface="Arial" pitchFamily="34" charset="0"/>
                <a:cs typeface="Arial" pitchFamily="34" charset="0"/>
              </a:rPr>
              <a:t>. ΕΙΝΑΙ ΣΥΣΚΕΥΕΣ ΜΕ ΤΙΣ ΟΠΟΙΕΣ ΑΠΑΓΟΝΤΑΙ ΑΠΟ ΤΟ ΚΥΡΙΟ ΨΥΓΕΙΟ ΟΙ ΜΗ ΣΥΜΠΥΚΝΩΘΕΙΣΕΣ ΕΞΑΤΜΙΣΕΙΣ ΚΑΙ ΚΥΡΙΩΣ Ο ΑΕΡΑΣ Ο ΟΠΟΙΟΣ ΑΠΟ ΔΙΑΦΟΡΕΣ ΟΔΟΥΣ ΜΠΟΡΕΙ ΝΑ ΕΙΣΕΡΧΕΤΑΙ ΣΤΟ ΨΥΓΕΙΟ. ΚΑΙ ΟΙ ΜΕΝ ΕΞΑΤΥΙΣΕΙΣ ΟΔ</a:t>
            </a:r>
            <a:r>
              <a:rPr lang="en-US" sz="2000" b="1" dirty="0">
                <a:latin typeface="Arial" pitchFamily="34" charset="0"/>
                <a:cs typeface="Arial" pitchFamily="34" charset="0"/>
              </a:rPr>
              <a:t>H</a:t>
            </a:r>
            <a:r>
              <a:rPr lang="el-GR" sz="2000" b="1" dirty="0">
                <a:latin typeface="Arial" pitchFamily="34" charset="0"/>
                <a:cs typeface="Arial" pitchFamily="34" charset="0"/>
              </a:rPr>
              <a:t>ΓΟΥΝΤΑΙ ΣΤΟ ΨΥΓΕΙΟ ΕΚΧΥΤΗΡΩΝ ΚΑΙ ΣΥΜΠΥΚΝΩΝΟΝΤΑΙ ΣΕ ΝΕΡΟ, Ο ΟΕ ΑΕΡΑΣ ΕΞΑΓΕΤΑΙ ΠΡΟΣ ΤΗΝ ΑΤΜΟΣΦΑΙΡΑ. ΒΟΗΘΗΤΙΚΟ ΣΥΓΚΡΟΤΗΜΑ ΕΚΧΥΤΗΡΩΝ ΧΡΗΣΙΜΟΠΟΙΕΙΤΑΙ ΓΙΑ ΤΗ ΛΕΙΤΟΥΡΓΙΑ ΤΟΥ ΒΟΗΘΗΤΙΚΟΥ ΨΥΓΕΙΟΥ. </a:t>
            </a:r>
            <a:endParaRPr lang="en-US" sz="2000" b="1" u="sng" dirty="0">
              <a:latin typeface="Arial" pitchFamily="34" charset="0"/>
              <a:cs typeface="Arial" pitchFamily="34" charset="0"/>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chemeClr val="bg1"/>
                </a:solidFill>
                <a:latin typeface="Arial" pitchFamily="34" charset="0"/>
                <a:cs typeface="Arial" pitchFamily="34" charset="0"/>
              </a:rPr>
              <a:t>ΔΙΚΤΥΟ ΤΡΟΦΟΔΟΤΙΚΟΥ ΝΕΡΟΥ</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800" b="1" dirty="0">
                <a:solidFill>
                  <a:srgbClr val="FF0000"/>
                </a:solidFill>
                <a:latin typeface="Arial" pitchFamily="34" charset="0"/>
                <a:cs typeface="Arial" pitchFamily="34" charset="0"/>
              </a:rPr>
              <a:t>ε) </a:t>
            </a:r>
            <a:r>
              <a:rPr lang="el-GR" sz="1800" b="1" u="sng" dirty="0">
                <a:solidFill>
                  <a:srgbClr val="FF0000"/>
                </a:solidFill>
                <a:latin typeface="Arial" pitchFamily="34" charset="0"/>
                <a:cs typeface="Arial" pitchFamily="34" charset="0"/>
              </a:rPr>
              <a:t>ΕΞΑΕΡΙΣΤΙΚΗ ΤΡΟΦΟΔΟΤΙΚΗ ΔΕΞΑΜΕΝΗ </a:t>
            </a:r>
            <a:r>
              <a:rPr lang="el-GR" sz="1800" b="1" dirty="0">
                <a:latin typeface="Arial" pitchFamily="34" charset="0"/>
                <a:cs typeface="Arial" pitchFamily="34" charset="0"/>
              </a:rPr>
              <a:t>(</a:t>
            </a:r>
            <a:r>
              <a:rPr lang="en-US" sz="1800" b="1" dirty="0">
                <a:latin typeface="Arial" pitchFamily="34" charset="0"/>
                <a:cs typeface="Arial" pitchFamily="34" charset="0"/>
              </a:rPr>
              <a:t>De-aerating feed tank DFT</a:t>
            </a:r>
            <a:r>
              <a:rPr lang="el-GR" sz="1800" b="1" dirty="0">
                <a:latin typeface="Arial" pitchFamily="34" charset="0"/>
                <a:cs typeface="Arial" pitchFamily="34" charset="0"/>
              </a:rPr>
              <a:t>). ΕΙΝΑΙ ΔΕΞΑΜΕΝΗ ΚΑΤΑΛΛΗΛΗΣ ΔΙΑΜΟΡΦΩΣΕΩΣ, ΟΠΟΥ ΤΟ ΤΡΟΦΟΔΟΤΙΚΟ ΝΕΡΟ ΚΑΤΑΘΛΙΒΟΜΕΝΟ ΑΠΟ ΤΗΝ ΑΝΤΛΙΑ ΣΥΜΠΥΚΝΩΜΑΤΟΣ ΠΡΟΘΕΡΜΑΙΝΕΤΑΙ ΜΕ ΑΝΑΜΙΞΗ ΜΕ ΑΤΜΟ ΚΑΙ ΟΠΟΥ ΣΥΓΧΡΟΝΩΣ ΑΠΟΧΩΡΙΖΕΤΑΙ ΚΑΙ ΑΠΑΓΕΤΑΙ ΑΠΟ ΑΥΤΟ Ο ΑΝΑΜΙΓΜΕΝΟΣ Σ' ΑΥΤΟ ΑΕΡΑΣ ΚΑΙ ΑΛΛΑ ΑΕΡΙΑ. ΛΕΓΕΤΑΙ ΚΑΙ ΘΕΡΜΟΔΟΧΕΙΟ. </a:t>
            </a:r>
          </a:p>
          <a:p>
            <a:pPr marL="0" indent="0">
              <a:buNone/>
            </a:pPr>
            <a:r>
              <a:rPr lang="el-GR" sz="1800" b="1" dirty="0">
                <a:solidFill>
                  <a:srgbClr val="FF0000"/>
                </a:solidFill>
                <a:latin typeface="Arial" pitchFamily="34" charset="0"/>
                <a:cs typeface="Arial" pitchFamily="34" charset="0"/>
              </a:rPr>
              <a:t>στ) </a:t>
            </a:r>
            <a:r>
              <a:rPr lang="el-GR" sz="1800" b="1" u="sng" dirty="0">
                <a:solidFill>
                  <a:srgbClr val="FF0000"/>
                </a:solidFill>
                <a:latin typeface="Arial" pitchFamily="34" charset="0"/>
                <a:cs typeface="Arial" pitchFamily="34" charset="0"/>
              </a:rPr>
              <a:t>ΕΝΑΛΛΑΚΤΕΣ ΘΕΡΜΟΤΗΤΑΣ</a:t>
            </a:r>
            <a:r>
              <a:rPr lang="el-GR" sz="1800" b="1" dirty="0">
                <a:latin typeface="Arial" pitchFamily="34" charset="0"/>
                <a:cs typeface="Arial" pitchFamily="34" charset="0"/>
              </a:rPr>
              <a:t>. ΕΙΝΑΙ ΠΡΟΘΕΡΜΑΝΤΗΡΕΣ ΤΡΟΦΟΔΟΤΙΚΟΥ ΝΕΡ</a:t>
            </a:r>
            <a:r>
              <a:rPr lang="en-US" sz="1800" b="1" dirty="0">
                <a:latin typeface="Arial" pitchFamily="34" charset="0"/>
                <a:cs typeface="Arial" pitchFamily="34" charset="0"/>
              </a:rPr>
              <a:t>O</a:t>
            </a:r>
            <a:r>
              <a:rPr lang="el-GR" sz="1800" b="1" dirty="0">
                <a:latin typeface="Arial" pitchFamily="34" charset="0"/>
                <a:cs typeface="Arial" pitchFamily="34" charset="0"/>
              </a:rPr>
              <a:t>Υ </a:t>
            </a:r>
            <a:r>
              <a:rPr lang="en-US" sz="1800" b="1" dirty="0">
                <a:latin typeface="Arial" pitchFamily="34" charset="0"/>
                <a:cs typeface="Arial" pitchFamily="34" charset="0"/>
              </a:rPr>
              <a:t>(</a:t>
            </a:r>
            <a:r>
              <a:rPr lang="el-GR" sz="1800" b="1" dirty="0">
                <a:latin typeface="Arial" pitchFamily="34" charset="0"/>
                <a:cs typeface="Arial" pitchFamily="34" charset="0"/>
              </a:rPr>
              <a:t>ΣΥΜΠΥΚΝΩΜΑΤΟΣ) ΚΑΙ ΤΡΟΦΟΔΟΤΟΥΝΤΑΙ ΓΙΑ ΤΗΝ ΠΡΟΘΕΡΜΑΝΣΗ ΜΕ ΑΤΜΟ ΕΞΑΤΜΙΣΕΩΝ Η ΑΤΜΟ Ο ΟΠΟΙΟΣ ΔΙΑΦΕΥΓΕΙ ΑΠΟ ΤΟΥΣ ΣΤΥΠΕΙΟΘΛΙΠΤΕΣ ΤΩΝ ΣΤΡΟΒΙΛΩΝ Υ.Π., Η ΜΕ ΑΤΜΟ ΑΠΟΜΑΣΤΕΥΣΕΩΣ. ΤΟΠΟΘΕΤΟΥΝΤΑΙ ΣΕ ΣΕΙΡΑ ΠΡΙΝ Η ΚΑΙ ΜΕΤΑ ΤΗΝ ΕΞΑΕΡΙΣΤΙΚΗ ΔΕΞΑΜΕΝΗ ΩΣΤΕ ΝΑ ΠΡΑΓΜΑΤΟΠΟΙΕΙΤΑΙ Η ΠΟΛΥΣΤΑΔΙΑΚΗ ΠΡΟΘΕΡΜΑΝΣΗ ΜΕΧΡΙ ΚΑΙ 5 ΒΑΘΜΙΔΩΝ (ΣΤΑΔΙΑ). ΜΕΤΑΞΥ ΤΩΝ ΒΑΘΜΙΔΩΝ ΤΟΠΟΘΕΤΟΥΝΤΑΙ ΑΝΤΛΙΕΣ ΔΙΑΚΙΝΗΣΕΩΣ ΤΩΝ ΥΓΡΩΝ ΠΟΥ ΔΗΜΙΟΥΡΓΟΥΝΤΑΙ ΣΕ ΚΑΘΕ ΠΡΟΘΕΡΜΑΝΤΗΡΑ. ΑΥΤΕΣ ΑΝΑΡΡΟΦΟΥΝ ΤΑ ΥΓΡΑ ΠΟΥ ΠΡΟΕΡΧΟΝΤΑΙ ΑΠΟ ΤΗ ΣΥΜΠΥΚΝΩΣΗ ΤΟΥ ΑΤΜΟΥ ΘΕΡΜΑΝΣΕΩΣ ΚΑΙ ΤΑ ΚΑΤΑΘΛΙΒΟΥΝ ΣΤΗ ΣΩΛΗΝΩΣΗ ΤΟΥ ΣΥΜΠΥΚΝΩΜΑΤΟΣ ΠΟΥ ΕΞΕΡΧΕΤΑΙ ΑΠΟ ΤΟΝ ΠΡΟΘΕΡΜΑΝΤΗΡΑ ΠΡΟΤΟΥ ΑΥΤΟ ΕΙΣΕΛΘΕΙ ΣΤΟΝ ΠΡΟΘΕΡΜΑΝΤΗΡΑ ΤΗΣ ΕΠΟΜΕΝΗΣ ΒΑΘΜΙΔΑΣ. </a:t>
            </a:r>
            <a:endParaRPr lang="en-US" sz="1800" b="1" u="sng" dirty="0">
              <a:latin typeface="Arial" pitchFamily="34" charset="0"/>
              <a:cs typeface="Arial" pitchFamily="34" charset="0"/>
            </a:endParaRP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pPr lvl="0"/>
            <a:r>
              <a:rPr lang="el-GR" sz="2400" b="1" u="sng" dirty="0">
                <a:solidFill>
                  <a:schemeClr val="bg1"/>
                </a:solidFill>
                <a:latin typeface="Arial" pitchFamily="34" charset="0"/>
                <a:cs typeface="Arial" pitchFamily="34" charset="0"/>
              </a:rPr>
              <a:t>ΔΙΚΤΥΟ ΤΡΟΦΟΔΟΤΙΚΟΥ ΝΕΡΟΥ</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100" b="1" dirty="0">
                <a:solidFill>
                  <a:srgbClr val="FF0000"/>
                </a:solidFill>
                <a:latin typeface="Arial" pitchFamily="34" charset="0"/>
                <a:cs typeface="Arial" pitchFamily="34" charset="0"/>
              </a:rPr>
              <a:t>ζ) </a:t>
            </a:r>
            <a:r>
              <a:rPr lang="el-GR" sz="2100" b="1" u="sng" dirty="0">
                <a:solidFill>
                  <a:srgbClr val="FF0000"/>
                </a:solidFill>
                <a:latin typeface="Arial" pitchFamily="34" charset="0"/>
                <a:cs typeface="Arial" pitchFamily="34" charset="0"/>
              </a:rPr>
              <a:t>ΤΡΟΦΟΔΟΤΙΚΗ ΑΝΤΛΙΑ</a:t>
            </a:r>
            <a:r>
              <a:rPr lang="el-GR" sz="2100" b="1" dirty="0">
                <a:latin typeface="Arial" pitchFamily="34" charset="0"/>
                <a:cs typeface="Arial" pitchFamily="34" charset="0"/>
              </a:rPr>
              <a:t>. ΕΙΝΑΙ ΦΥΓΟΚΕΝΤΡΙΚΗ ΑΝΤΛΙΑ ΠΟΥ ΑΝΑΡΡΟΦΑ ΤΟ ΝΕΡΟ ΑΠΟ ΤΗΝ ΕΞΑΕΡΙΣΤΙΚΗ ΔΕΞΑΜΕΝΗ ΚΑΙ ΤΟ ΚΑΤΑΘΛΙΒΕΙ ΠΡΟΣ ΤΟ ΛΕΒΗΤΑ. ΕΙΝΑΙ ΤΥΠΟΥ </a:t>
            </a:r>
            <a:r>
              <a:rPr lang="en-US" sz="2100" b="1" dirty="0">
                <a:latin typeface="Arial" pitchFamily="34" charset="0"/>
                <a:cs typeface="Arial" pitchFamily="34" charset="0"/>
              </a:rPr>
              <a:t>Coffin</a:t>
            </a:r>
            <a:r>
              <a:rPr lang="el-GR" sz="2100" b="1" dirty="0">
                <a:latin typeface="Arial" pitchFamily="34" charset="0"/>
                <a:cs typeface="Arial" pitchFamily="34" charset="0"/>
              </a:rPr>
              <a:t> η </a:t>
            </a:r>
            <a:r>
              <a:rPr lang="en-US" sz="2100" b="1" dirty="0">
                <a:latin typeface="Arial" pitchFamily="34" charset="0"/>
                <a:cs typeface="Arial" pitchFamily="34" charset="0"/>
              </a:rPr>
              <a:t>Weir-water lubricated</a:t>
            </a:r>
            <a:r>
              <a:rPr lang="el-GR" sz="2100" b="1" dirty="0">
                <a:latin typeface="Arial" pitchFamily="34" charset="0"/>
                <a:cs typeface="Arial" pitchFamily="34" charset="0"/>
              </a:rPr>
              <a:t> ΚΛΠ. ΟΝΟΜΑΖΕΤΑΙ </a:t>
            </a:r>
            <a:r>
              <a:rPr lang="el-GR" sz="2100" b="1" dirty="0">
                <a:solidFill>
                  <a:srgbClr val="FF0000"/>
                </a:solidFill>
                <a:latin typeface="Arial" pitchFamily="34" charset="0"/>
                <a:cs typeface="Arial" pitchFamily="34" charset="0"/>
              </a:rPr>
              <a:t>ΚΥΡΙΑ ΤΡΟΦΟΔΟΤΙΚΗ ΑΝΤΛΙΑ </a:t>
            </a:r>
            <a:r>
              <a:rPr lang="el-GR" sz="2100" b="1" dirty="0">
                <a:latin typeface="Arial" pitchFamily="34" charset="0"/>
                <a:cs typeface="Arial" pitchFamily="34" charset="0"/>
              </a:rPr>
              <a:t>(</a:t>
            </a:r>
            <a:r>
              <a:rPr lang="en-US" sz="2100" b="1" dirty="0">
                <a:latin typeface="Arial" pitchFamily="34" charset="0"/>
                <a:cs typeface="Arial" pitchFamily="34" charset="0"/>
              </a:rPr>
              <a:t>Main feed water pump</a:t>
            </a:r>
            <a:r>
              <a:rPr lang="el-GR" sz="2100" b="1" dirty="0">
                <a:latin typeface="Arial" pitchFamily="34" charset="0"/>
                <a:cs typeface="Arial" pitchFamily="34" charset="0"/>
              </a:rPr>
              <a:t>) ΣΕ ΑΝΤΙΔΙΑΣΤΟΛΗ ΠΡΟΣ ΤΗΝ </a:t>
            </a:r>
            <a:r>
              <a:rPr lang="el-GR" sz="2100" b="1" dirty="0">
                <a:solidFill>
                  <a:srgbClr val="FF0000"/>
                </a:solidFill>
                <a:latin typeface="Arial" pitchFamily="34" charset="0"/>
                <a:cs typeface="Arial" pitchFamily="34" charset="0"/>
              </a:rPr>
              <a:t>ΕΝΙΣΧΥΤΙΚΗ ΑΝΤΛΙΑ ΤΡΟΦΟΔΟΤΗΣΕΩΣ </a:t>
            </a:r>
            <a:r>
              <a:rPr lang="el-GR" sz="2100" b="1" dirty="0">
                <a:latin typeface="Arial" pitchFamily="34" charset="0"/>
                <a:cs typeface="Arial" pitchFamily="34" charset="0"/>
              </a:rPr>
              <a:t>(</a:t>
            </a:r>
            <a:r>
              <a:rPr lang="en-US" sz="2100" b="1" dirty="0">
                <a:latin typeface="Arial" pitchFamily="34" charset="0"/>
                <a:cs typeface="Arial" pitchFamily="34" charset="0"/>
              </a:rPr>
              <a:t>Booster feed pump</a:t>
            </a:r>
            <a:r>
              <a:rPr lang="el-GR" sz="2100" b="1" dirty="0">
                <a:latin typeface="Arial" pitchFamily="34" charset="0"/>
                <a:cs typeface="Arial" pitchFamily="34" charset="0"/>
              </a:rPr>
              <a:t>) Η ΟΠΟΙΑ ΣΕ ΕΓΚΑΤΑΣΤΑΣΕΙΣ ΥΨΗΛΗΣ ΠΙΕΣΕΩΣ ΑΝΑΡΡΟΦΑ ΑΠΟ ΤΗΝ </a:t>
            </a:r>
            <a:r>
              <a:rPr lang="en-US" sz="2100" b="1" dirty="0">
                <a:latin typeface="Arial" pitchFamily="34" charset="0"/>
                <a:cs typeface="Arial" pitchFamily="34" charset="0"/>
              </a:rPr>
              <a:t>DFT</a:t>
            </a:r>
            <a:r>
              <a:rPr lang="el-GR" sz="2100" b="1" dirty="0">
                <a:latin typeface="Arial" pitchFamily="34" charset="0"/>
                <a:cs typeface="Arial" pitchFamily="34" charset="0"/>
              </a:rPr>
              <a:t> ΚΑΙ ΚΑΤΑΘΛΙΒΕΙ ΣΤΗΝ ΑΝΑΡΡΟΦΗΣΗ ΤΗΣ ΚΥΡΙΑΣ ΤΡΟΦΟΔΟΤΙΚΗΣ ΑΝΤΛΙΑΣ.</a:t>
            </a:r>
          </a:p>
          <a:p>
            <a:pPr marL="0" indent="0">
              <a:buNone/>
            </a:pPr>
            <a:r>
              <a:rPr lang="el-GR" sz="2100" b="1" dirty="0">
                <a:solidFill>
                  <a:srgbClr val="FF0000"/>
                </a:solidFill>
                <a:latin typeface="Arial" pitchFamily="34" charset="0"/>
                <a:cs typeface="Arial" pitchFamily="34" charset="0"/>
              </a:rPr>
              <a:t>η) </a:t>
            </a:r>
            <a:r>
              <a:rPr lang="el-GR" sz="2100" b="1" u="sng" dirty="0">
                <a:solidFill>
                  <a:srgbClr val="FF0000"/>
                </a:solidFill>
                <a:latin typeface="Arial" pitchFamily="34" charset="0"/>
                <a:cs typeface="Arial" pitchFamily="34" charset="0"/>
              </a:rPr>
              <a:t>ΠΡΟΘΕΡΜΑΝΤΗΡΑΣ ΤΡΟΦΟΔΟΤΙΚΟΥ ΝΕΡΟΥ</a:t>
            </a:r>
            <a:r>
              <a:rPr lang="el-GR" sz="2100" b="1" dirty="0">
                <a:latin typeface="Arial" pitchFamily="34" charset="0"/>
                <a:cs typeface="Arial" pitchFamily="34" charset="0"/>
              </a:rPr>
              <a:t>: ΑΥΤΟΣ ΤΟΠΟΘΕΤΕΙΤΑΙ ΣΤΗ ΣΩΛΗΝΩΣΗ ΚΑΤΑΘΛΙΨΕΩΣ ΤΗΣ ΚΥΡΙΑΣ ΤΡΟΦΟΔΟΤΙΚΗΣ ΑΝΤΛΙΑΣ. Σ' ΑΥΤΟΝ ΤΟ ΝΕΡΟ ΘΕΡΜΑΙΝΕΤΑΙ ΜΕ ΤΙΣ ΕΞΑΤΜΙΣΕΙΣ Η ΜΕ ΤΟΝ ΑΤΜΟ, ΠΡΙΝ ΕΙΣΕΛΘΕΙ ΣΤΟΝ ΟΙΚΟΝΟΜΗΤΗΡΑ ΤΟΥ ΛΕΒΗΤΑ ΟΠΟΥ ΠΑΙΡΝΕΙ ΚΑΙ ΤΗΝ ΤΕΛΙΚΗ ΘΕΡΜΟΚΡΑΣΙΑ ΠΡΟΘΕΡΜΑΝΣΕΩΣ ΤΟΥ ΑΠΟ ΤΗ ΘΕΡΜΟΤΗΤΑ ΤΩΝ ΚΑΥΣΑΕΡΙΩΝ ΤΟΥ ΛΕΒΗΤΑ.</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a:solidFill>
                  <a:srgbClr val="FFFF00"/>
                </a:solidFill>
                <a:latin typeface="Arial" pitchFamily="34" charset="0"/>
                <a:cs typeface="Arial" pitchFamily="34" charset="0"/>
              </a:rPr>
              <a:t>ΤΟ ΔΙΚΤΥΟ ΛΙΠΑΝΣΕΩΣ</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800" b="1" dirty="0">
                <a:latin typeface="Arial" pitchFamily="34" charset="0"/>
                <a:cs typeface="Arial" pitchFamily="34" charset="0"/>
              </a:rPr>
              <a:t>ΑΥΤΟ ΧΡΗΣΙΜΕΥΕΙ ΓΙΑ ΤΗΝ ΚΥΚΛΟΦΟΡΙΑ ΤΟΥ ΕΛΑΙΟΥ ΛΙΠΑΝΣΕΩΣ ΣΤΑ ΤΡΙΒΟΜΕΝΑ ΜΕΡΗ ΤΟΥ ΣΤΡΟΒΙΛΟΥ, ΔΗΛΑΔΗ ΤΡΙΒΕΙΣ ΕΔΡΑΣΕΩΣ, ΤΡΙΒΕΙΣ ΙΣΟΡΡΟΠΗΣΕΩΣ ΚΑΙ ΣΥΝΗΘΩΣ ΚΑΙ ΤΟΥΣ ΜΕΙΩΤΗΡΕΣ ΣΤΡΟΦΩΝ ΑΝ ΔΕΝ ΠΡΟΒΛΕΠΕΤΑΙ ΙΔΙΑΙΤΕΡΟ ΔΙΚΤΥΟ ΓΙ' ΑΥΤΟΥΣ. ΕΦΟΔΙΑΖΕΤΑΙ ΜΕ ΤΑ ΑΝΑΓΚΑΙΑ ΕΞΑΡΤΗΜΑΤΑ ΠΑΡΑΚΟΛΟΥΘΗΣΕΩΣ ΚΑΙ ΕΛΕΓΧΟΥ ΟΠΩΣ, ΕΛΑΙΟΔΕΙΚΤΕΣ ΡΟΗΣ ΕΛΑΙΟΥ, ΘΕΡΜΟΜΕΤΡΑ, ΘΛΙΒΟΜΕΤΡΑ, ΔΙΑΤΑΞΗ ΣΥΝΑΓΕΡΜΟΥ ΧΑΜΗΛΗΣ ΠΙΕΣΕΩΣ ΕΛΑΙΟΥ, ΑΣΦΑΛΙΣΤΙΚΕΣ ΒΑΛΒΙΔΕΣ ΚΛΠ.</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a:solidFill>
                  <a:schemeClr val="bg1"/>
                </a:solidFill>
                <a:latin typeface="Arial" pitchFamily="34" charset="0"/>
                <a:cs typeface="Arial" pitchFamily="34" charset="0"/>
              </a:rPr>
              <a:t>ΤΟ ΔΙΚΤΥΟ ΛΙΠΑΝΣΕΩΣ</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1600" b="1" dirty="0">
                <a:latin typeface="Arial" pitchFamily="34" charset="0"/>
                <a:cs typeface="Arial" pitchFamily="34" charset="0"/>
              </a:rPr>
              <a:t>ΤΑ ΜΗΧΑΝΗΜΑΤΑ ΚΑΙ ΟΙ ΣΥΣΚΕΥΕΣ ΕΞΑΛΛΟΥ ΠΟΥ ΕΞΥΠΗΡΕΤΟΥΝ ΤΟ ΔΙΚΤΥΟ ΑΥΤΟ ΕΙΝΑΙ: </a:t>
            </a:r>
          </a:p>
          <a:p>
            <a:pPr marL="0" indent="0">
              <a:buNone/>
            </a:pPr>
            <a:r>
              <a:rPr lang="el-GR" sz="1600" b="1" dirty="0">
                <a:solidFill>
                  <a:srgbClr val="FF0000"/>
                </a:solidFill>
                <a:latin typeface="Arial" pitchFamily="34" charset="0"/>
                <a:cs typeface="Arial" pitchFamily="34" charset="0"/>
              </a:rPr>
              <a:t>α) </a:t>
            </a:r>
            <a:r>
              <a:rPr lang="el-GR" sz="1600" b="1" dirty="0">
                <a:latin typeface="Arial" pitchFamily="34" charset="0"/>
                <a:cs typeface="Arial" pitchFamily="34" charset="0"/>
              </a:rPr>
              <a:t>ΟΙ ΔΕΞΑΜΕΝΕΣ ΕΛΑΙΟΥ ΤΡΟΦΟΔΟΤΗΣΕΩΣ, ΕΦΕΔΡΙΚΗ ΚΑΙ ΠΕΡΙΣΥΛΛΟΓΗΣ. </a:t>
            </a:r>
          </a:p>
          <a:p>
            <a:pPr marL="0" indent="0">
              <a:buNone/>
            </a:pPr>
            <a:r>
              <a:rPr lang="el-GR" sz="1600" b="1" dirty="0">
                <a:solidFill>
                  <a:srgbClr val="FF0000"/>
                </a:solidFill>
                <a:latin typeface="Arial" pitchFamily="34" charset="0"/>
                <a:cs typeface="Arial" pitchFamily="34" charset="0"/>
              </a:rPr>
              <a:t>β</a:t>
            </a:r>
            <a:r>
              <a:rPr lang="el-GR" sz="1600" b="1" dirty="0">
                <a:latin typeface="Arial" pitchFamily="34" charset="0"/>
                <a:cs typeface="Arial" pitchFamily="34" charset="0"/>
              </a:rPr>
              <a:t>) Η ΑΝΤΛΙΑ ΛΙΠΑΝΣΕΩΣ ΣΥΝΗΘΩΣ ΘΕΤΙΚΗΣ ΕΚΤΟΠΙΣΕΩΣ (ΓΡΑΝΑΖΩΤΗ). </a:t>
            </a:r>
          </a:p>
          <a:p>
            <a:pPr marL="0" indent="0">
              <a:buNone/>
            </a:pPr>
            <a:r>
              <a:rPr lang="el-GR" sz="1600" b="1" dirty="0">
                <a:solidFill>
                  <a:srgbClr val="FF0000"/>
                </a:solidFill>
                <a:latin typeface="Arial" pitchFamily="34" charset="0"/>
                <a:cs typeface="Arial" pitchFamily="34" charset="0"/>
              </a:rPr>
              <a:t>γ) </a:t>
            </a:r>
            <a:r>
              <a:rPr lang="el-GR" sz="1600" b="1" dirty="0">
                <a:latin typeface="Arial" pitchFamily="34" charset="0"/>
                <a:cs typeface="Arial" pitchFamily="34" charset="0"/>
              </a:rPr>
              <a:t>Ο ΨΥΚΤΗΡΑΣ ΕΛΑΙΟΥ ΓΙΑ ΤΗΝ ΨΥΞΗ ΤΟΥ ΛΑΔΙΟΥ ΜΕ ΝΕΡΟ ΑΠΟ ΙΔΙΑΙΤΕΡΗ ΑΝΤΛΙΑ ΨΥΞΕΩΣ Η ΚΑΙ ΑΠΟ ΔΙΑΚΛΑΔΩΣΗ ΤΗΣ ΑΝΤΛΙΑΣ ΚΥΚΛΟΦΟΡΙΑΣ.</a:t>
            </a:r>
          </a:p>
          <a:p>
            <a:pPr marL="0" indent="0">
              <a:buNone/>
            </a:pPr>
            <a:r>
              <a:rPr lang="el-GR" sz="1600" b="1" dirty="0">
                <a:solidFill>
                  <a:srgbClr val="FF0000"/>
                </a:solidFill>
                <a:latin typeface="Arial" pitchFamily="34" charset="0"/>
                <a:cs typeface="Arial" pitchFamily="34" charset="0"/>
              </a:rPr>
              <a:t>δ) </a:t>
            </a:r>
            <a:r>
              <a:rPr lang="el-GR" sz="1600" b="1" dirty="0">
                <a:latin typeface="Arial" pitchFamily="34" charset="0"/>
                <a:cs typeface="Arial" pitchFamily="34" charset="0"/>
              </a:rPr>
              <a:t>Ο ΠΡΟΘΕΡΜΑΝΤΗΡΑΣ ΕΛΑΙΟΥ ΓΙΑ ΤΗΝ ΠΡΟΘΕΡΜΑΝΣΗ ΚΑΙ ΚΥΚΛΟΦΟΡΙΑ ΤΟΥ ΛΑΔΙΟΥ ΚΑΤΑ ΤΗΝ ΠΡΟΕΤΟΙΜΑΣΙΑ ΤΗΣ ΜΗΧΑΝΗΣ.</a:t>
            </a:r>
          </a:p>
          <a:p>
            <a:pPr marL="0" indent="0">
              <a:buNone/>
            </a:pPr>
            <a:r>
              <a:rPr lang="el-GR" sz="1600" b="1" dirty="0">
                <a:latin typeface="Arial" pitchFamily="34" charset="0"/>
                <a:cs typeface="Arial" pitchFamily="34" charset="0"/>
              </a:rPr>
              <a:t>ΣΕ ΟΡΙΣΜΕΝΕΣ ΕΓΚΑΤΑΣΤΑΣΕΙΣ ΩΣ ΠΡΟΘΕΡΜΑΝΤΗΡΑΣ ΕΛΑΙΟΥ ΧΡΗΣΙΜΟΠΟΙΕΙΤΑΙ ΜΕ ΚΑΤΑΛΛΗΛΟΥΣ ΧΕΙΡΙΣΜΟΥΣ ΤΟ ΨΥΓΕΙΟ ΕΛΑΙΟΥ. ΣΤΗΝ ΠΕΡΙΠΤΩΣΗ ΑΥΤΗ ΟΤΑΝ ΤΟ ΛΑΔΙ ΦΘΑΣΕΙ ΣΤΗ ΘΕΡΜΟΚΡΑΣΙΑ ΛΕΙΤΟΥΡΓΙΑΣ 40°-45°</a:t>
            </a:r>
            <a:r>
              <a:rPr lang="en-US" sz="1600" b="1" dirty="0">
                <a:latin typeface="Arial" pitchFamily="34" charset="0"/>
                <a:cs typeface="Arial" pitchFamily="34" charset="0"/>
              </a:rPr>
              <a:t>C</a:t>
            </a:r>
            <a:r>
              <a:rPr lang="el-GR" sz="1600" b="1" dirty="0">
                <a:latin typeface="Arial" pitchFamily="34" charset="0"/>
                <a:cs typeface="Arial" pitchFamily="34" charset="0"/>
              </a:rPr>
              <a:t> ΔΙΑΚΟΠΤΕΤΑΙ Η ΘΕΡΜΑΝΣΗ ΤΟΥ ΚΑΙ ΤΟ ΔΙΚΤΥΟ ΛΙΠΑΝΣΕΩΣ ΑΠΟΚΑΘΙΣΤΑΤΑΙ ΜΕ ΨΥΞΗ ΓΙΑ ΤΗΝ ΚΑΝΟΝΙΚΗ ΛΕΙΤΟΥΡΓΙΑ ΤΗΣ ΜΗΧΑΝΗΣ. </a:t>
            </a:r>
          </a:p>
          <a:p>
            <a:pPr marL="0" indent="0">
              <a:buNone/>
            </a:pPr>
            <a:r>
              <a:rPr lang="el-GR" sz="1600" b="1" dirty="0">
                <a:solidFill>
                  <a:srgbClr val="FF0000"/>
                </a:solidFill>
                <a:latin typeface="Arial" pitchFamily="34" charset="0"/>
                <a:cs typeface="Arial" pitchFamily="34" charset="0"/>
              </a:rPr>
              <a:t>ε) </a:t>
            </a:r>
            <a:r>
              <a:rPr lang="el-GR" sz="1600" b="1" dirty="0">
                <a:latin typeface="Arial" pitchFamily="34" charset="0"/>
                <a:cs typeface="Arial" pitchFamily="34" charset="0"/>
              </a:rPr>
              <a:t>ΦΙΛΤΡΑ ΕΛΑΙΟΥ. ΓΙΑ ΤΗΝ ΚΑΤΑΚΡΑΤΗΣΗ ΔΙΑΦΟΡΩΝ ΑΚΑΘΑΡΣΙΩΝ ΠΟΥ ΜΠΟΡΕΙ ΝΑ ΠΕΡΙΕΧΟΝΤΑΙ ΜΕΣΑ Σ' ΑΥΤΟ. </a:t>
            </a:r>
          </a:p>
          <a:p>
            <a:pPr marL="0" indent="0">
              <a:buNone/>
            </a:pPr>
            <a:r>
              <a:rPr lang="el-GR" sz="1600" b="1" dirty="0">
                <a:solidFill>
                  <a:srgbClr val="FF0000"/>
                </a:solidFill>
                <a:latin typeface="Arial" pitchFamily="34" charset="0"/>
                <a:cs typeface="Arial" pitchFamily="34" charset="0"/>
              </a:rPr>
              <a:t>στ) </a:t>
            </a:r>
            <a:r>
              <a:rPr lang="el-GR" sz="1600" b="1" dirty="0">
                <a:latin typeface="Arial" pitchFamily="34" charset="0"/>
                <a:cs typeface="Arial" pitchFamily="34" charset="0"/>
              </a:rPr>
              <a:t>ΟΙ ΦΥΓΟΚΕΝΤΡΙΚΟΙ ΔΙΑΧΩΡΙΣΤΕΣ (</a:t>
            </a:r>
            <a:r>
              <a:rPr lang="en-US" sz="1600" b="1" dirty="0">
                <a:latin typeface="Arial" pitchFamily="34" charset="0"/>
                <a:cs typeface="Arial" pitchFamily="34" charset="0"/>
              </a:rPr>
              <a:t>Centrifugal separators</a:t>
            </a:r>
            <a:r>
              <a:rPr lang="el-GR" sz="1600" b="1" dirty="0">
                <a:latin typeface="Arial" pitchFamily="34" charset="0"/>
                <a:cs typeface="Arial" pitchFamily="34" charset="0"/>
              </a:rPr>
              <a:t>). ΕΙΝΑΙ ΜΗΧΑΝΗΜΑΤΑ ΠΟΥ ΧΡΗΣΙΜΕΥΟΥΝ ΓΙΑ ΤΟΝ ΚΑΘΑΡΙΣΜΟ ΤΟΥ ΕΛΑΙΟΥ ΛΙΠΑΝΣΕΩΣ ΜΕ ΦΥΓΟΚΕΝΤΡΙΣΗ ΑΠΟ ΤΟ ΝΕΡΟ ΚΑΙ ΤΙΣ ΑΚΑΘΑΡΣΙΕΣ ΠΟΥ ΜΠΟΡΕΙ ΑΥΤΟ ΝΑ ΠΕΡΙΕΧΕΙ. ΟΙ ΠΕΡΙΣΣΟΤΕΡΟ ΣΕ ΧΡΗΣΗ ΣΤΑ ΠΛΟΙΑ ΔΙΑΧΩΡΙΣΤΕΣ ΕΙΝΑΙ ΤΥΠΟΥ </a:t>
            </a:r>
            <a:r>
              <a:rPr lang="en-US" sz="1600" b="1" dirty="0">
                <a:latin typeface="Arial" pitchFamily="34" charset="0"/>
                <a:cs typeface="Arial" pitchFamily="34" charset="0"/>
              </a:rPr>
              <a:t>de Laval, </a:t>
            </a:r>
            <a:r>
              <a:rPr lang="en-US" sz="1600" b="1" dirty="0" err="1">
                <a:latin typeface="Arial" pitchFamily="34" charset="0"/>
                <a:cs typeface="Arial" pitchFamily="34" charset="0"/>
              </a:rPr>
              <a:t>Sharpless</a:t>
            </a:r>
            <a:r>
              <a:rPr lang="en-US" sz="1600" b="1" dirty="0">
                <a:latin typeface="Arial" pitchFamily="34" charset="0"/>
                <a:cs typeface="Arial" pitchFamily="34" charset="0"/>
              </a:rPr>
              <a:t>, </a:t>
            </a:r>
            <a:r>
              <a:rPr lang="en-US" sz="1600" b="1" dirty="0" err="1">
                <a:latin typeface="Arial" pitchFamily="34" charset="0"/>
                <a:cs typeface="Arial" pitchFamily="34" charset="0"/>
              </a:rPr>
              <a:t>Gravitrol</a:t>
            </a:r>
            <a:r>
              <a:rPr lang="en-US" sz="1600" b="1" dirty="0">
                <a:latin typeface="Arial" pitchFamily="34" charset="0"/>
                <a:cs typeface="Arial" pitchFamily="34" charset="0"/>
              </a:rPr>
              <a:t>, </a:t>
            </a:r>
            <a:r>
              <a:rPr lang="en-US" sz="1600" b="1" dirty="0" err="1">
                <a:latin typeface="Arial" pitchFamily="34" charset="0"/>
                <a:cs typeface="Arial" pitchFamily="34" charset="0"/>
              </a:rPr>
              <a:t>Thrige</a:t>
            </a:r>
            <a:r>
              <a:rPr lang="en-US" sz="1600" b="1" dirty="0">
                <a:latin typeface="Arial" pitchFamily="34" charset="0"/>
                <a:cs typeface="Arial" pitchFamily="34" charset="0"/>
              </a:rPr>
              <a:t>-Titan, </a:t>
            </a:r>
            <a:r>
              <a:rPr lang="en-US" sz="1600" b="1" dirty="0" err="1">
                <a:latin typeface="Arial" pitchFamily="34" charset="0"/>
                <a:cs typeface="Arial" pitchFamily="34" charset="0"/>
              </a:rPr>
              <a:t>Westfallia</a:t>
            </a:r>
            <a:r>
              <a:rPr lang="el-GR" sz="1600" b="1" dirty="0">
                <a:latin typeface="Arial" pitchFamily="34" charset="0"/>
                <a:cs typeface="Arial" pitchFamily="34" charset="0"/>
              </a:rPr>
              <a:t> ΚΛΠ.</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8000" contrast="48000"/>
          </a:blip>
          <a:stretch>
            <a:fillRect/>
          </a:stretch>
        </p:blipFill>
        <p:spPr bwMode="auto">
          <a:xfrm rot="60000">
            <a:off x="827584" y="1700808"/>
            <a:ext cx="7500989" cy="3891067"/>
          </a:xfrm>
          <a:prstGeom prst="rect">
            <a:avLst/>
          </a:prstGeom>
          <a:noFill/>
          <a:ln w="9525">
            <a:noFill/>
            <a:miter lim="800000"/>
            <a:headEnd/>
            <a:tailEnd/>
          </a:ln>
        </p:spPr>
      </p:pic>
      <p:sp>
        <p:nvSpPr>
          <p:cNvPr id="6" name="TextBox 5"/>
          <p:cNvSpPr txBox="1"/>
          <p:nvPr/>
        </p:nvSpPr>
        <p:spPr>
          <a:xfrm>
            <a:off x="2843808" y="5229200"/>
            <a:ext cx="4717574" cy="369332"/>
          </a:xfrm>
          <a:prstGeom prst="rect">
            <a:avLst/>
          </a:prstGeom>
          <a:noFill/>
        </p:spPr>
        <p:txBody>
          <a:bodyPr wrap="none" rtlCol="0">
            <a:spAutoFit/>
          </a:bodyPr>
          <a:lstStyle/>
          <a:p>
            <a:r>
              <a:rPr lang="el-GR" b="1" dirty="0">
                <a:latin typeface="Arial Black" pitchFamily="34" charset="0"/>
              </a:rPr>
              <a:t>ΠΤΕΡΥΓΩΣΗ ΣΤΡΟΒΙΛΟΥ </a:t>
            </a:r>
            <a:r>
              <a:rPr lang="en-US" b="1" dirty="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400" b="1" u="sng" dirty="0">
                <a:solidFill>
                  <a:srgbClr val="FFFF00"/>
                </a:solidFill>
                <a:latin typeface="Arial" pitchFamily="34" charset="0"/>
                <a:cs typeface="Arial" pitchFamily="34" charset="0"/>
              </a:rPr>
              <a:t>ΤΟ ΔΙΚΤΥΟ ΨΥΞΕΩΣ</a:t>
            </a:r>
          </a:p>
        </p:txBody>
      </p:sp>
      <p:sp>
        <p:nvSpPr>
          <p:cNvPr id="3" name="Content Placeholder 2"/>
          <p:cNvSpPr>
            <a:spLocks noGrp="1"/>
          </p:cNvSpPr>
          <p:nvPr>
            <p:ph idx="1"/>
          </p:nvPr>
        </p:nvSpPr>
        <p:spPr>
          <a:xfrm>
            <a:off x="214282" y="1071546"/>
            <a:ext cx="8715436" cy="5500726"/>
          </a:xfrm>
        </p:spPr>
        <p:txBody>
          <a:bodyPr>
            <a:noAutofit/>
          </a:bodyPr>
          <a:lstStyle/>
          <a:p>
            <a:pPr marL="0" indent="0">
              <a:buNone/>
            </a:pPr>
            <a:r>
              <a:rPr lang="el-GR" sz="2400" b="1" dirty="0">
                <a:latin typeface="Arial" pitchFamily="34" charset="0"/>
                <a:cs typeface="Arial" pitchFamily="34" charset="0"/>
              </a:rPr>
              <a:t>ΧΡΗΣΙΜΕΥΕΙ ΓΙΑ ΤΗΝ ΠΑΡΟΧΗ ΘΑΛΑΣΣΙΝΟΥ ΝΕΡΟΥ ΓΙΑ ΤΗΝ ΨΥΞΗ ΤΩΝ ΕΞΑΤΜΙΣΕΩΝ ΣΤΟ ΣΥΜΠΥΚΝΩΤΗ, ΣΤΑ ΒΟΗΘΗΤΙΚΑ ΨΥΓΕΙΑ, ΣΤΟΥΣ ΨΥΚΤΗΡΕΣ ΒΟΗΘΗΤΙΚΩΝ ΜΗΧΑΝΗΜΑΤΩΝ, ΣΤΟΥΣ ΕΚΧΥΤΗΡΕΣ ΥΓΡΩΝ ΚΑΙ ΣΤΟΥΣ ΨΥΚΤΗΡΕΣ ΕΛΑΙΟΥ ΛΙΠΑΝΣΕΩΣ.</a:t>
            </a:r>
          </a:p>
          <a:p>
            <a:pPr marL="0" indent="0">
              <a:buNone/>
            </a:pPr>
            <a:r>
              <a:rPr lang="el-GR" sz="2400" b="1" dirty="0">
                <a:latin typeface="Arial" pitchFamily="34" charset="0"/>
                <a:cs typeface="Arial" pitchFamily="34" charset="0"/>
              </a:rPr>
              <a:t>ΕΞΥΠΗΡΕΤΕΙΤΑΙ ΑΠΟ ΤΙΣ ΠΙΟ ΠΑΝΩ ΣΥΣΚΕΥΕΣ, ΤΗΝ ΑΝΤΛΙΑ ΚΥΚΛΟΦΟΡΙΑΣ ΚΑΙ ΤΗΝ ΑΝΤΛΙΑ ΘΑΛΑΣΣΙΝΟΥ ΝΕΡΟΥ.</a:t>
            </a:r>
          </a:p>
          <a:p>
            <a:pPr marL="0" indent="0">
              <a:buNone/>
            </a:pPr>
            <a:r>
              <a:rPr lang="el-GR" sz="2400" b="1" dirty="0">
                <a:latin typeface="Arial" pitchFamily="34" charset="0"/>
                <a:cs typeface="Arial" pitchFamily="34" charset="0"/>
              </a:rPr>
              <a:t>ΤΟ ΔΙΚΤΥΟ ΨΥΞΕΩΣ ΜΕ ΚΑΤΑΛΛΗΛΕΣ ΔΙΑΚΛΑΔΩΣΕΙΣ ΠΑΡΕΧΕΙ ΘΑΛΑΣΣΙΝΟ ΝΕΡΟ ΓΙΑ ΤΗΝ ΨΥΞΗ ΜΕ ΚΑΤΑΙΟΝΙΣΜΟ (ΚΑΤΑΒΡΕΓΜΑ) ΚΑΙ ΤΩΝ ΤΡΙΒΕΩΝ ΤΟΥ ΣΤΡΟΒΙΛΟΥ ΤΟΥ ΩΣΤΙΚΟΥ ΤΡΙΒΕΑ ΚΑΙ ΤΩΝ ΤΡΙΒΕΩΝ ΤΗΣ ΠΡΟΕΚΤΑΣΕΩΣ (ΤΟΥ ΕΝΔΙΑΜΕΣΟΥ ΑΞΟΝΑ) ΣΤΗΝ ΠΕΡΙΠΤΩΣΗ ΥΠΕΡΘΕΡΜΑΝΣΕΩΣ ΤΟΥΣ.</a:t>
            </a:r>
          </a:p>
          <a:p>
            <a:pPr marL="0" indent="0">
              <a:buNone/>
            </a:pPr>
            <a:br>
              <a:rPr lang="el-GR" sz="2400" b="1" dirty="0">
                <a:latin typeface="Arial" pitchFamily="34" charset="0"/>
                <a:cs typeface="Arial" pitchFamily="34" charset="0"/>
              </a:rPr>
            </a:br>
            <a:endParaRPr lang="en-US" sz="2400" b="1" u="sng" dirty="0">
              <a:latin typeface="Arial" pitchFamily="34" charset="0"/>
              <a:cs typeface="Arial" pitchFamily="34" charset="0"/>
            </a:endParaRP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33</a:t>
            </a:r>
            <a:endParaRPr lang="en-US" sz="30000" b="1" dirty="0">
              <a:solidFill>
                <a:srgbClr val="FF0000"/>
              </a:solidFill>
              <a:latin typeface="Arial Black" pitchFamily="34" charset="0"/>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ΤΡΙΑΚΟΣΤΟ ΤΡΙΤΟ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4800" b="1" u="sng" dirty="0">
                <a:latin typeface="Arial" pitchFamily="34" charset="0"/>
                <a:cs typeface="Arial" pitchFamily="34" charset="0"/>
              </a:rPr>
              <a:t>ΧΕΙΡΙΣΜΟΙ-ΕΠΙΘΕΩΡΗΣΕΙΣ ΚΑΙ ΕΛΕΓΧΟΙ-ΑΝΩΜΑΛΙΕΣ-ΒΛΑΒΕΣ-ΤΕΧΝΙΚΕΣ ΕΡΓΑΣΙΕΣ-ΗΜΕΡΟΛΟΓΙΟ ΚΑΙ ΜΗΤΡΩΟ</a:t>
            </a:r>
            <a:endParaRPr lang="en-US" sz="48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spcBef>
                <a:spcPts val="0"/>
              </a:spcBef>
              <a:buNone/>
            </a:pPr>
            <a:endParaRPr lang="en-US" sz="1900" b="1" dirty="0">
              <a:solidFill>
                <a:srgbClr val="7030A0"/>
              </a:solidFill>
              <a:latin typeface="Arial" pitchFamily="34" charset="0"/>
              <a:cs typeface="Arial" pitchFamily="34" charset="0"/>
            </a:endParaRPr>
          </a:p>
          <a:p>
            <a:pPr marL="0" indent="0">
              <a:spcBef>
                <a:spcPts val="0"/>
              </a:spcBef>
              <a:buNone/>
            </a:pPr>
            <a:endParaRPr lang="en-US" sz="1900" b="1" dirty="0">
              <a:solidFill>
                <a:srgbClr val="7030A0"/>
              </a:solidFill>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ΕΛΕΓΧΟΣ ΕΓΚΑΤΑΣΤΑΣΕΩΣ ΠΡΙΝ ΑΠΟ ΤΗΝ ΕΝΑΡΞΗ ΠΡΟΘΕΡΜΑΝΣΕΩΣ</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a:p>
            <a:pPr marL="514350" indent="-514350">
              <a:spcBef>
                <a:spcPts val="0"/>
              </a:spcBef>
              <a:buClr>
                <a:srgbClr val="FF0000"/>
              </a:buClr>
              <a:buFont typeface="+mj-lt"/>
              <a:buAutoNum type="arabicParenR"/>
            </a:pP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ΠΡΟΘΕΡΜΑΝΣΗ — ΣΤΡΕΨΗ ΚΥΡΙΩΝ ΣΤΡΟΒΙΛΩΝ</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p>
          <a:p>
            <a:pPr marL="514350" indent="-514350">
              <a:spcBef>
                <a:spcPts val="0"/>
              </a:spcBef>
              <a:buClr>
                <a:srgbClr val="FF0000"/>
              </a:buClr>
              <a:buFont typeface="+mj-lt"/>
              <a:buAutoNum type="arabicParenR"/>
            </a:pP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ΕΝΑΡΞΗ ΤΑΞΙΔΙΟΥ ΣΤΗΝ ΑΝΟΙΚΤΗ ΘΑΛΑΣΣΑ.</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ΠΡΙΝ ΑΠΟ ΤΗΝ ΕΙΣΟΔΟ ΣΕ ΛΙΜΑΝΙ.</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514350" indent="-514350">
              <a:spcBef>
                <a:spcPts val="0"/>
              </a:spcBef>
              <a:buClr>
                <a:srgbClr val="FF0000"/>
              </a:buClr>
              <a:buFont typeface="+mj-lt"/>
              <a:buAutoNum type="arabicParenR"/>
            </a:pPr>
            <a:r>
              <a:rPr lang="el-G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ΑΠΟΜΟΝΩΣΗ ΣΤΡΟΒΙΛΩΝ.</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0" indent="0">
              <a:spcBef>
                <a:spcPts val="0"/>
              </a:spcBef>
              <a:buNone/>
            </a:pPr>
            <a:endParaRPr lang="en-US" sz="1900" b="1" u="sng" dirty="0">
              <a:solidFill>
                <a:srgbClr val="7030A0"/>
              </a:solidFill>
              <a:latin typeface="Arial" pitchFamily="34" charset="0"/>
              <a:cs typeface="Arial" pitchFamily="34" charset="0"/>
            </a:endParaRPr>
          </a:p>
          <a:p>
            <a:pPr marL="0" indent="0">
              <a:spcBef>
                <a:spcPts val="0"/>
              </a:spcBef>
              <a:buNone/>
            </a:pPr>
            <a:endParaRPr lang="el-GR" sz="1900" b="1" u="sng" dirty="0">
              <a:solidFill>
                <a:srgbClr val="7030A0"/>
              </a:solidFill>
              <a:latin typeface="Arial" pitchFamily="34" charset="0"/>
              <a:cs typeface="Arial" pitchFamily="34" charset="0"/>
            </a:endParaRP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rgbClr val="92D050"/>
          </a:solidFill>
        </p:spPr>
        <p:txBody>
          <a:bodyPr>
            <a:normAutofit lnSpcReduction="10000"/>
          </a:bodyPr>
          <a:lstStyle/>
          <a:p>
            <a:pPr marL="0" indent="0">
              <a:spcBef>
                <a:spcPts val="0"/>
              </a:spcBef>
              <a:buNone/>
            </a:pPr>
            <a:r>
              <a:rPr lang="el-GR" sz="1900" b="1" u="sng" dirty="0">
                <a:solidFill>
                  <a:srgbClr val="7030A0"/>
                </a:solidFill>
                <a:latin typeface="Arial" pitchFamily="34" charset="0"/>
                <a:cs typeface="Arial" pitchFamily="34" charset="0"/>
              </a:rPr>
              <a:t>ΕΛΕΓΧΟΣ ΕΓΚΑΤΑΣΤΑΣΕΩΣ ΠΡΙΝ ΑΠΟ ΤΗΝ ΕΝΑΡΞΗ ΠΡΟΘΕΡΜΑΝΣΕΩΣ</a:t>
            </a:r>
            <a:endParaRPr lang="en-US" sz="1900" b="1" u="sng" dirty="0">
              <a:solidFill>
                <a:srgbClr val="7030A0"/>
              </a:solidFill>
              <a:latin typeface="Arial" pitchFamily="34" charset="0"/>
              <a:cs typeface="Arial" pitchFamily="34" charset="0"/>
            </a:endParaRPr>
          </a:p>
          <a:p>
            <a:pPr marL="0" indent="0">
              <a:spcBef>
                <a:spcPts val="0"/>
              </a:spcBef>
              <a:buNone/>
            </a:pPr>
            <a:endParaRPr lang="el-GR" sz="1900" b="1" u="sng" dirty="0">
              <a:solidFill>
                <a:schemeClr val="bg1"/>
              </a:solidFill>
              <a:latin typeface="Arial" pitchFamily="34" charset="0"/>
              <a:cs typeface="Arial" pitchFamily="34" charset="0"/>
            </a:endParaRPr>
          </a:p>
          <a:p>
            <a:pPr marL="0" indent="0">
              <a:spcBef>
                <a:spcPts val="0"/>
              </a:spcBef>
              <a:buNone/>
            </a:pPr>
            <a:r>
              <a:rPr lang="el-GR" sz="1800" b="1" dirty="0">
                <a:solidFill>
                  <a:schemeClr val="bg1"/>
                </a:solidFill>
                <a:latin typeface="Arial" pitchFamily="34" charset="0"/>
                <a:cs typeface="Arial" pitchFamily="34" charset="0"/>
              </a:rPr>
              <a:t>ΟΤΑΝ Ο ΚΥΡΙΟΣ ΑΤΜΟΦΡΑΚΤΗΣ ΤΟΥ Η ΤΩΝ ΛΕΒΗΤΩΝ ΕΙΝΑΙ ΚΛΕΙΣΤΟΣ ΚΑΙ Ο ΚΥΡΙΟΣ ΑΤΜΑΓΩΓΟΣ ΕΙΝΑΙ ΚΕΝΟΣ ΑΠΟ ΑΤΜΟ ΚΑΙ ΚΡΥΟΣ, ΤΟΤΕ ΕΚΤΕΛΟΥΝΤΑΙ ΟΙ ΑΚΟΛΟΥΘΟΙ ΕΛΕΓΧΟΙ ΚΑΙ ΚΙΝΗΣΕΙΣ:</a:t>
            </a:r>
          </a:p>
          <a:p>
            <a:pPr>
              <a:buClr>
                <a:srgbClr val="FF0000"/>
              </a:buClr>
              <a:buFont typeface="+mj-lt"/>
              <a:buAutoNum type="arabicPeriod"/>
            </a:pPr>
            <a:r>
              <a:rPr lang="el-GR" sz="1800" b="1" dirty="0">
                <a:solidFill>
                  <a:schemeClr val="bg1"/>
                </a:solidFill>
                <a:latin typeface="Arial" pitchFamily="34" charset="0"/>
                <a:cs typeface="Arial" pitchFamily="34" charset="0"/>
              </a:rPr>
              <a:t>ΜΕΤΡΗΣΗ ΕΛΕΥΘΕΡΙΩΝ.</a:t>
            </a:r>
          </a:p>
          <a:p>
            <a:pPr>
              <a:buClr>
                <a:srgbClr val="FF0000"/>
              </a:buClr>
              <a:buFont typeface="+mj-lt"/>
              <a:buAutoNum type="arabicPeriod"/>
            </a:pPr>
            <a:r>
              <a:rPr lang="el-GR" sz="1800" b="1" dirty="0">
                <a:solidFill>
                  <a:schemeClr val="bg1"/>
                </a:solidFill>
                <a:latin typeface="Arial" pitchFamily="34" charset="0"/>
                <a:cs typeface="Arial" pitchFamily="34" charset="0"/>
              </a:rPr>
              <a:t>ΕΛΕΓΧΟΣ ΤΗΣ ΑΞΟΝΙΚΗΣ ΘΕΣΕΩΣ ΤΟΥ ΣΤΡΟΦΕΙΟΥ ΑΠΟ ΤΑ ΕΝΔΕΙΚΤΙΚΑ ΣΗΜΕΙΑ ΤΟΥ ΣΤΡΟΒΙΛΟΥ Η ΤΟΥ ΑΞΟΝΑ ΤΟΥ ΚΕΝΤΡΙΚΟΥ ΤΡΟΧΟΥ.</a:t>
            </a:r>
          </a:p>
          <a:p>
            <a:pPr>
              <a:buClr>
                <a:srgbClr val="FF0000"/>
              </a:buClr>
              <a:buFont typeface="+mj-lt"/>
              <a:buAutoNum type="arabicPeriod"/>
            </a:pPr>
            <a:r>
              <a:rPr lang="el-GR" sz="1800" b="1" dirty="0">
                <a:solidFill>
                  <a:schemeClr val="bg1"/>
                </a:solidFill>
                <a:latin typeface="Arial" pitchFamily="34" charset="0"/>
                <a:cs typeface="Arial" pitchFamily="34" charset="0"/>
              </a:rPr>
              <a:t>ΑΝΟΙΓΜΑ ΟΛΩΝ ΤΩΝ ΧΕΙΡΙΣΤΗΡΙΩΝ ΚΑΙ ΣΤΗ ΣΥΝΕΧΕΙΑ ΧΑΛΑΡΟ ΚΛΕΙΣΙΜΟ.</a:t>
            </a:r>
          </a:p>
          <a:p>
            <a:pPr>
              <a:buClr>
                <a:srgbClr val="FF0000"/>
              </a:buClr>
              <a:buFont typeface="+mj-lt"/>
              <a:buAutoNum type="arabicPeriod"/>
            </a:pPr>
            <a:r>
              <a:rPr lang="el-GR" sz="1800" b="1" dirty="0">
                <a:solidFill>
                  <a:schemeClr val="bg1"/>
                </a:solidFill>
                <a:latin typeface="Arial" pitchFamily="34" charset="0"/>
                <a:cs typeface="Arial" pitchFamily="34" charset="0"/>
              </a:rPr>
              <a:t>ΧΕΙΡΙΣΜΟΣ ΤΩΝ ΒΑΛΒΙΔΩΝ ΠΡΟΦΥΣΙΩΝ ΣΤΡΟΒΙΛΟΥ.</a:t>
            </a:r>
          </a:p>
          <a:p>
            <a:pPr>
              <a:buClr>
                <a:srgbClr val="FF0000"/>
              </a:buClr>
              <a:buFont typeface="+mj-lt"/>
              <a:buAutoNum type="arabicPeriod"/>
            </a:pPr>
            <a:r>
              <a:rPr lang="el-GR" sz="1800" b="1" dirty="0">
                <a:solidFill>
                  <a:schemeClr val="bg1"/>
                </a:solidFill>
                <a:latin typeface="Arial" pitchFamily="34" charset="0"/>
                <a:cs typeface="Arial" pitchFamily="34" charset="0"/>
              </a:rPr>
              <a:t>ΕΞΥΔΑΤΩΣΗ ΔΕΞΑΜΕΝΩΝ ΛΑΔΙΟΥ.</a:t>
            </a:r>
          </a:p>
          <a:p>
            <a:pPr>
              <a:buClr>
                <a:srgbClr val="FF0000"/>
              </a:buClr>
              <a:buFont typeface="+mj-lt"/>
              <a:buAutoNum type="arabicPeriod"/>
            </a:pPr>
            <a:r>
              <a:rPr lang="el-GR" sz="1800" b="1" dirty="0">
                <a:solidFill>
                  <a:schemeClr val="bg1"/>
                </a:solidFill>
                <a:latin typeface="Arial" pitchFamily="34" charset="0"/>
                <a:cs typeface="Arial" pitchFamily="34" charset="0"/>
              </a:rPr>
              <a:t>ΚΑΘΑΡΙΣΜΟΣ ΦΙΛΤΡΩΝ ΛΑΔΙΟΥ ΚΑΙ ΤΩΝ ΦΙΛΤΡΩΝ ΑΝΑΡΡΟΦΗΣΕΩΣ ΚΥΤΩΝ. ΘΕΡΜΑΝΣΗ ΛΑΔΙΟΥ ΑΝ ΑΠΑΙΤΕΙΤΑΙ.</a:t>
            </a:r>
          </a:p>
          <a:p>
            <a:pPr>
              <a:buClr>
                <a:srgbClr val="FF0000"/>
              </a:buClr>
              <a:buFont typeface="+mj-lt"/>
              <a:buAutoNum type="arabicPeriod"/>
            </a:pPr>
            <a:r>
              <a:rPr lang="el-GR" sz="1800" b="1" dirty="0">
                <a:solidFill>
                  <a:schemeClr val="bg1"/>
                </a:solidFill>
                <a:latin typeface="Arial" pitchFamily="34" charset="0"/>
                <a:cs typeface="Arial" pitchFamily="34" charset="0"/>
              </a:rPr>
              <a:t>ΕΠΙΘΕΩΡΗΣΗ ΠΕΔΙΛΩΝ ΓΙΑ ΝΑ ΕΛΕΓΧΘΕΙ Η ΕΛΕΥΘΕΡΗ ΚΙΝΗΣΗ ΤΟΥΣ. </a:t>
            </a:r>
          </a:p>
          <a:p>
            <a:pPr>
              <a:buClr>
                <a:srgbClr val="FF0000"/>
              </a:buClr>
              <a:buFont typeface="+mj-lt"/>
              <a:buAutoNum type="arabicPeriod"/>
            </a:pPr>
            <a:r>
              <a:rPr lang="el-GR" sz="1800" b="1" dirty="0">
                <a:solidFill>
                  <a:schemeClr val="bg1"/>
                </a:solidFill>
                <a:latin typeface="Arial" pitchFamily="34" charset="0"/>
                <a:cs typeface="Arial" pitchFamily="34" charset="0"/>
              </a:rPr>
              <a:t>ΧΑΛΑΡΩΣΗ ΣΤΥΠΕΙΟΘΛΙΠΤΩΝ ΣΤΕΓΑΝΟΤΗΤΑΣ ΕΛΙΚΟΦΟΡΟΥ ΑΞΟΝΑ. </a:t>
            </a:r>
          </a:p>
          <a:p>
            <a:pPr>
              <a:buClr>
                <a:srgbClr val="FF0000"/>
              </a:buClr>
              <a:buFont typeface="+mj-lt"/>
              <a:buAutoNum type="arabicPeriod"/>
            </a:pPr>
            <a:r>
              <a:rPr lang="el-GR" sz="1800" b="1" dirty="0">
                <a:solidFill>
                  <a:schemeClr val="bg1"/>
                </a:solidFill>
                <a:latin typeface="Arial" pitchFamily="34" charset="0"/>
                <a:cs typeface="Arial" pitchFamily="34" charset="0"/>
              </a:rPr>
              <a:t>ΕΚΚΙΝΗΣΗ ΑΝΤΛΙΑΣ ΛΙΠΑΝΣΕΩΣ ΚΑΙ ΕΛΕΓΧΟΣ ΡΟΗΣ ΣΤΟΥΣ ΤΡΙΒΕΙΣ ΒΑΣΕΩΣ ΚΑΙ ΤΡΙΒΕΙΣ ΙΣΟΡΡΟΠΗΣΕΩΣ. ΕΛΕΓΧΟΣ ΣΤΕΓΑΝΟΤΗΤΑΣ ΔΙΚΤΥΟΥ. </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rgbClr val="92D050"/>
          </a:solidFill>
        </p:spPr>
        <p:txBody>
          <a:bodyPr>
            <a:normAutofit/>
          </a:bodyPr>
          <a:lstStyle/>
          <a:p>
            <a:pPr marL="0" indent="0">
              <a:spcBef>
                <a:spcPts val="0"/>
              </a:spcBef>
              <a:buNone/>
            </a:pPr>
            <a:r>
              <a:rPr lang="el-GR" sz="1900" b="1" u="sng" dirty="0">
                <a:solidFill>
                  <a:srgbClr val="7030A0"/>
                </a:solidFill>
                <a:latin typeface="Arial" pitchFamily="34" charset="0"/>
                <a:cs typeface="Arial" pitchFamily="34" charset="0"/>
              </a:rPr>
              <a:t>ΕΛΕΓΧΟΣ ΕΓΚΑΤΑΣΤΑΣΕΩΣ ΠΡΙΝ ΑΠΟ ΤΗΝ ΕΝΑΡΞΗ ΠΡΟΘΕΡΜΑΝΣΕΩΣ</a:t>
            </a:r>
          </a:p>
          <a:p>
            <a:pPr marL="0" indent="0">
              <a:spcBef>
                <a:spcPts val="0"/>
              </a:spcBef>
              <a:buNone/>
            </a:pPr>
            <a:endParaRPr lang="el-GR" sz="1900" b="1" u="sng" dirty="0">
              <a:solidFill>
                <a:schemeClr val="bg1"/>
              </a:solidFill>
              <a:latin typeface="Arial" pitchFamily="34" charset="0"/>
              <a:cs typeface="Arial" pitchFamily="34" charset="0"/>
            </a:endParaRPr>
          </a:p>
          <a:p>
            <a:pPr>
              <a:buClr>
                <a:srgbClr val="FF0000"/>
              </a:buClr>
              <a:buFont typeface="+mj-lt"/>
              <a:buAutoNum type="arabicPeriod" startAt="10"/>
            </a:pPr>
            <a:r>
              <a:rPr lang="el-GR" sz="1800" b="1" dirty="0">
                <a:solidFill>
                  <a:schemeClr val="bg1"/>
                </a:solidFill>
                <a:latin typeface="Arial" pitchFamily="34" charset="0"/>
                <a:cs typeface="Arial" pitchFamily="34" charset="0"/>
              </a:rPr>
              <a:t>ΑΝΟΙΓΜΑ ΕΙΣΑΓΩΓΗΣ ΚΑΙ ΕΞΑΓΩΓΗΣ ΘΑΛΑΣΣΑΣ.</a:t>
            </a:r>
          </a:p>
          <a:p>
            <a:pPr>
              <a:buClr>
                <a:srgbClr val="FF0000"/>
              </a:buClr>
              <a:buFont typeface="+mj-lt"/>
              <a:buAutoNum type="arabicPeriod" startAt="10"/>
            </a:pPr>
            <a:r>
              <a:rPr lang="el-GR" sz="1800" b="1" dirty="0">
                <a:solidFill>
                  <a:schemeClr val="bg1"/>
                </a:solidFill>
                <a:latin typeface="Arial" pitchFamily="34" charset="0"/>
                <a:cs typeface="Arial" pitchFamily="34" charset="0"/>
              </a:rPr>
              <a:t>ΑΝΟΙΓΜΑ ΤΩΝ ΥΓΡΩΝ ΤΩΝ ΣΤΡΟΒΙΛΩΝ. ΠΡΕΠΕΙ ΝΑ ΜΕΙΝΟΥΝ ΑΝΟΙΚΤΑ ΚΑΙ ΝΑ ΚΛΕΙΣΟΥΝ ΜΕΤΑ ΤΟΝ ΑΠΟΠΛΟΥ.</a:t>
            </a:r>
          </a:p>
          <a:p>
            <a:pPr>
              <a:buClr>
                <a:srgbClr val="FF0000"/>
              </a:buClr>
              <a:buFont typeface="+mj-lt"/>
              <a:buAutoNum type="arabicPeriod" startAt="10"/>
            </a:pPr>
            <a:r>
              <a:rPr lang="el-GR" sz="1800" b="1" dirty="0">
                <a:solidFill>
                  <a:schemeClr val="bg1"/>
                </a:solidFill>
                <a:latin typeface="Arial" pitchFamily="34" charset="0"/>
                <a:cs typeface="Arial" pitchFamily="34" charset="0"/>
              </a:rPr>
              <a:t>ΔΟΚΙΜΗ ΣΕΙΡΗΝΑΣ ΠΤΩΣΕΩΣ ΛΑΔΙΟΥ (ΕΦΟΣΟΝ ΥΠΑΡΧΕΙ).</a:t>
            </a:r>
          </a:p>
          <a:p>
            <a:pPr>
              <a:buClr>
                <a:srgbClr val="FF0000"/>
              </a:buClr>
              <a:buFont typeface="+mj-lt"/>
              <a:buAutoNum type="arabicPeriod" startAt="10"/>
            </a:pPr>
            <a:r>
              <a:rPr lang="el-GR" sz="1800" b="1" dirty="0">
                <a:solidFill>
                  <a:schemeClr val="bg1"/>
                </a:solidFill>
                <a:latin typeface="Arial" pitchFamily="34" charset="0"/>
                <a:cs typeface="Arial" pitchFamily="34" charset="0"/>
              </a:rPr>
              <a:t>ΑΝΟΙΓΜΑ ΤΗΣ ΒΑΛΒΙΔΑΣ ΒΡΑΧΥΚΥΚΛΩΣΕΩΣ (</a:t>
            </a:r>
            <a:r>
              <a:rPr lang="en-US" sz="1800" b="1" dirty="0">
                <a:solidFill>
                  <a:schemeClr val="bg1"/>
                </a:solidFill>
                <a:latin typeface="Arial" pitchFamily="34" charset="0"/>
                <a:cs typeface="Arial" pitchFamily="34" charset="0"/>
              </a:rPr>
              <a:t>BY-PASS</a:t>
            </a:r>
            <a:r>
              <a:rPr lang="el-GR" sz="1800" b="1" dirty="0">
                <a:solidFill>
                  <a:schemeClr val="bg1"/>
                </a:solidFill>
                <a:latin typeface="Arial" pitchFamily="34" charset="0"/>
                <a:cs typeface="Arial" pitchFamily="34" charset="0"/>
              </a:rPr>
              <a:t>) ΤΟΥ ΚΥΡΙΟΥ ΑΤΜΑΓΩΓΟ ΚΑΤΑ ΜΙΑ ΣΤΡΟΦΗ ΚΑΙ ΠΡΟΘΕΡΜΑΝΣΗ ΚΥΡΙΟΥ ΑΤΜΑΓΩΓΟΥ.</a:t>
            </a:r>
          </a:p>
          <a:p>
            <a:pPr>
              <a:buClr>
                <a:srgbClr val="FF0000"/>
              </a:buClr>
              <a:buFont typeface="+mj-lt"/>
              <a:buAutoNum type="arabicPeriod" startAt="10"/>
            </a:pPr>
            <a:r>
              <a:rPr lang="el-GR" sz="1800" b="1" dirty="0">
                <a:solidFill>
                  <a:schemeClr val="bg1"/>
                </a:solidFill>
                <a:latin typeface="Arial" pitchFamily="34" charset="0"/>
                <a:cs typeface="Arial" pitchFamily="34" charset="0"/>
              </a:rPr>
              <a:t>ΑΝΟΙΓΜΑ ΒΑΛΒΙΔΑΣ ΒΡΑΧΥΚΥΚΛΩΣΕΩΣ (</a:t>
            </a:r>
            <a:r>
              <a:rPr lang="en-US" sz="1800" b="1" dirty="0">
                <a:solidFill>
                  <a:schemeClr val="bg1"/>
                </a:solidFill>
                <a:latin typeface="Arial" pitchFamily="34" charset="0"/>
                <a:cs typeface="Arial" pitchFamily="34" charset="0"/>
              </a:rPr>
              <a:t>BY-PASS</a:t>
            </a:r>
            <a:r>
              <a:rPr lang="el-GR" sz="1800" b="1" dirty="0">
                <a:solidFill>
                  <a:schemeClr val="bg1"/>
                </a:solidFill>
                <a:latin typeface="Arial" pitchFamily="34" charset="0"/>
                <a:cs typeface="Arial" pitchFamily="34" charset="0"/>
              </a:rPr>
              <a:t>) ΚΑΙ ΥΓΡΩΝ ΤΟΥ ΑΤΜΟΦΡΑΚΤΗ ΜΗΧΑΝΟΣΤΑΣΙΟΥ.</a:t>
            </a:r>
          </a:p>
          <a:p>
            <a:pPr>
              <a:buClr>
                <a:srgbClr val="FF0000"/>
              </a:buClr>
              <a:buFont typeface="+mj-lt"/>
              <a:buAutoNum type="arabicPeriod" startAt="10"/>
            </a:pPr>
            <a:r>
              <a:rPr lang="el-GR" sz="1800" b="1" dirty="0">
                <a:solidFill>
                  <a:schemeClr val="bg1"/>
                </a:solidFill>
                <a:latin typeface="Arial" pitchFamily="34" charset="0"/>
                <a:cs typeface="Arial" pitchFamily="34" charset="0"/>
              </a:rPr>
              <a:t>ΕΛΕΓΧΟΣ ΑΥΤΟΚΛΕΙΣΤΩΝ ΒΑΛΒΙΔΩΝ ΜΕ ΤΟ ΧΕΡΙ ΑΝ ΕΙΝΑΙ ΔΥΝΑΤΟΣ. </a:t>
            </a:r>
          </a:p>
          <a:p>
            <a:pPr>
              <a:buClr>
                <a:srgbClr val="FF0000"/>
              </a:buClr>
              <a:buFont typeface="+mj-lt"/>
              <a:buAutoNum type="arabicPeriod" startAt="10"/>
            </a:pPr>
            <a:r>
              <a:rPr lang="el-GR" sz="1800" b="1" dirty="0">
                <a:solidFill>
                  <a:schemeClr val="bg1"/>
                </a:solidFill>
                <a:latin typeface="Arial" pitchFamily="34" charset="0"/>
                <a:cs typeface="Arial" pitchFamily="34" charset="0"/>
              </a:rPr>
              <a:t>ΔΟΚΙΜΗ </a:t>
            </a:r>
            <a:r>
              <a:rPr lang="el-GR" sz="1800" b="1" dirty="0">
                <a:solidFill>
                  <a:srgbClr val="FF0000"/>
                </a:solidFill>
                <a:latin typeface="Arial" pitchFamily="34" charset="0"/>
                <a:cs typeface="Arial" pitchFamily="34" charset="0"/>
              </a:rPr>
              <a:t>ΤΗΛΕΓΟΑΩΟΥ</a:t>
            </a:r>
            <a:r>
              <a:rPr lang="el-GR" sz="1800" b="1" dirty="0">
                <a:solidFill>
                  <a:schemeClr val="bg1"/>
                </a:solidFill>
                <a:latin typeface="Arial" pitchFamily="34" charset="0"/>
                <a:cs typeface="Arial" pitchFamily="34" charset="0"/>
              </a:rPr>
              <a:t> ΜΗΧΑΝΟΣΤΑΣΙΟΥ.</a:t>
            </a:r>
          </a:p>
          <a:p>
            <a:pPr>
              <a:buClr>
                <a:srgbClr val="FF0000"/>
              </a:buClr>
              <a:buFont typeface="+mj-lt"/>
              <a:buAutoNum type="arabicPeriod" startAt="10"/>
            </a:pPr>
            <a:r>
              <a:rPr lang="el-GR" sz="1800" b="1" dirty="0">
                <a:solidFill>
                  <a:schemeClr val="bg1"/>
                </a:solidFill>
                <a:latin typeface="Arial" pitchFamily="34" charset="0"/>
                <a:cs typeface="Arial" pitchFamily="34" charset="0"/>
              </a:rPr>
              <a:t>ΚΑΤΑΧΩΡΗΣΗ ΕΝΔΕΙΞΕΩΝ ΣΤΡΟΦΟΜΕΤΡΗΤΩΝ ΣΤΟ ΗΜΕΡΟΛΟΓΙΟ.</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a:solidFill>
                  <a:srgbClr val="7030A0"/>
                </a:solidFill>
                <a:latin typeface="Arial" pitchFamily="34" charset="0"/>
                <a:cs typeface="Arial" pitchFamily="34" charset="0"/>
              </a:rPr>
              <a:t>ΠΡΟΘΕΡΜΑΝΣΗ — ΣΤΡΕΨΗ ΚΥΡΙΩΝ ΣΤΡΟΒΙΛΩΝ</a:t>
            </a:r>
          </a:p>
          <a:p>
            <a:pPr marL="0" indent="0">
              <a:buNone/>
            </a:pPr>
            <a:r>
              <a:rPr lang="el-GR" sz="2000" b="1" dirty="0">
                <a:solidFill>
                  <a:schemeClr val="bg1"/>
                </a:solidFill>
                <a:latin typeface="Arial" pitchFamily="34" charset="0"/>
                <a:cs typeface="Arial" pitchFamily="34" charset="0"/>
              </a:rPr>
              <a:t>ΟΙ ΑΚΟΛΟΥΘΕΣ ΚΙΝΗΣΕΙΣ ΕΚΤΕΛΟΥΝΤΑΙ ΣΤΗ ΣΥΝΕΧΕΙΑ ΓΙΑ ΤΗΝ ΠΡΟΘΕΡΜΑΝΣΗ ΚΑΙ ΣΤΡΕΨΗ ΤΩΝ ΚΥΡΙΩΝ ΣΤΡΟΒΙΛΩΝ.</a:t>
            </a:r>
          </a:p>
          <a:p>
            <a:pPr algn="ctr">
              <a:buNone/>
            </a:pPr>
            <a:r>
              <a:rPr lang="el-GR" sz="2000" b="1" u="sng" dirty="0">
                <a:solidFill>
                  <a:srgbClr val="FF0000"/>
                </a:solidFill>
                <a:latin typeface="Arial" pitchFamily="34" charset="0"/>
                <a:cs typeface="Arial" pitchFamily="34" charset="0"/>
              </a:rPr>
              <a:t>ΣΤΡΕΨΗ ΣΤΡΟΒΙΛΩΝ</a:t>
            </a:r>
          </a:p>
          <a:p>
            <a:pPr marL="457200" lvl="0" indent="-457200">
              <a:buClr>
                <a:srgbClr val="FF0000"/>
              </a:buClr>
              <a:buFont typeface="+mj-lt"/>
              <a:buAutoNum type="arabicPeriod"/>
            </a:pPr>
            <a:r>
              <a:rPr lang="el-GR" sz="2000" b="1" dirty="0">
                <a:solidFill>
                  <a:schemeClr val="bg1"/>
                </a:solidFill>
                <a:latin typeface="Arial" pitchFamily="34" charset="0"/>
                <a:cs typeface="Arial" pitchFamily="34" charset="0"/>
              </a:rPr>
              <a:t>ΕΛΕΓΧΟΣ ΣΤΑΘΜΗΣ ΛΑΔΙΟΥ. ΕΞΥΔΑΤΩΣΗ.</a:t>
            </a:r>
          </a:p>
          <a:p>
            <a:pPr marL="457200" lvl="0" indent="-457200">
              <a:buClr>
                <a:srgbClr val="FF0000"/>
              </a:buClr>
              <a:buFont typeface="+mj-lt"/>
              <a:buAutoNum type="arabicPeriod"/>
            </a:pPr>
            <a:r>
              <a:rPr lang="el-GR" sz="2000" b="1" dirty="0">
                <a:solidFill>
                  <a:schemeClr val="bg1"/>
                </a:solidFill>
                <a:latin typeface="Arial" pitchFamily="34" charset="0"/>
                <a:cs typeface="Arial" pitchFamily="34" charset="0"/>
              </a:rPr>
              <a:t>ΕΛΕΓΧΟΣ ΘΕΡΜΟΚΡΑΣΙΑΣ ΛΑΔΙΟΥ, ΘΕΡΜΑΝΣΗ ΛΑΔΙΟΥ, ΑΝ Η ΘΕΡΜΟΚΡΑΣΙΑ ΤΟΥ ΕΙΝΑΙ ΚΑΤΩ ΑΠΟ 21°</a:t>
            </a:r>
            <a:r>
              <a:rPr lang="en-US" sz="2000" b="1" dirty="0">
                <a:solidFill>
                  <a:schemeClr val="bg1"/>
                </a:solidFill>
                <a:latin typeface="Arial" pitchFamily="34" charset="0"/>
                <a:cs typeface="Arial" pitchFamily="34" charset="0"/>
              </a:rPr>
              <a:t>C</a:t>
            </a:r>
            <a:r>
              <a:rPr lang="el-GR" sz="2000" b="1" dirty="0">
                <a:solidFill>
                  <a:schemeClr val="bg1"/>
                </a:solidFill>
                <a:latin typeface="Arial" pitchFamily="34" charset="0"/>
                <a:cs typeface="Arial" pitchFamily="34" charset="0"/>
              </a:rPr>
              <a:t>.</a:t>
            </a:r>
          </a:p>
          <a:p>
            <a:pPr marL="457200" lvl="0" indent="-457200">
              <a:buClr>
                <a:srgbClr val="FF0000"/>
              </a:buClr>
              <a:buFont typeface="+mj-lt"/>
              <a:buAutoNum type="arabicPeriod"/>
            </a:pPr>
            <a:r>
              <a:rPr lang="el-GR" sz="2000" b="1" dirty="0">
                <a:solidFill>
                  <a:schemeClr val="bg1"/>
                </a:solidFill>
                <a:latin typeface="Arial" pitchFamily="34" charset="0"/>
                <a:cs typeface="Arial" pitchFamily="34" charset="0"/>
              </a:rPr>
              <a:t>ΕΛΕΓΧΟΣ ΚΑΛΗΣ ΛΕΙΤΟΥΡΓΙΑΣ ΑΝΤΛΙΑΣ ΛΙΠΑΝΣΕΩΣ. ΠΑΡΑΚΟΛΟΥΘΗΣΗ ΠΙΕΣΕΩΣ ΚΑΤΑΘΛΙΨΕΩΣ (2,0-2,2 ΣΤΟΝ ΚΥΡΙΟ ΑΓΩΓΟ ΕΙΣΑΓΩΓΗΣ, 3,5 </a:t>
            </a:r>
            <a:r>
              <a:rPr lang="en-US" sz="2000" b="1" dirty="0">
                <a:solidFill>
                  <a:schemeClr val="bg1"/>
                </a:solidFill>
                <a:latin typeface="Arial" pitchFamily="34" charset="0"/>
                <a:cs typeface="Arial" pitchFamily="34" charset="0"/>
              </a:rPr>
              <a:t>bar</a:t>
            </a:r>
            <a:r>
              <a:rPr lang="el-GR" sz="2000" b="1" dirty="0">
                <a:solidFill>
                  <a:schemeClr val="bg1"/>
                </a:solidFill>
                <a:latin typeface="Arial" pitchFamily="34" charset="0"/>
                <a:cs typeface="Arial" pitchFamily="34" charset="0"/>
              </a:rPr>
              <a:t> ΕΛΑΧΙΣΤΟ ΠΡΟΣ ΤΑ ΧΕΙΡΙΣΤΗΡΙΑ).</a:t>
            </a:r>
          </a:p>
          <a:p>
            <a:pPr marL="457200" lvl="0" indent="-457200">
              <a:buClr>
                <a:srgbClr val="FF0000"/>
              </a:buClr>
              <a:buFont typeface="+mj-lt"/>
              <a:buAutoNum type="arabicPeriod"/>
            </a:pPr>
            <a:r>
              <a:rPr lang="el-GR" sz="2000" b="1" dirty="0">
                <a:solidFill>
                  <a:schemeClr val="bg1"/>
                </a:solidFill>
                <a:latin typeface="Arial" pitchFamily="34" charset="0"/>
                <a:cs typeface="Arial" pitchFamily="34" charset="0"/>
              </a:rPr>
              <a:t>ΕΠΙΒΕΒΑΙΩΣΗ ΤΩΝ ΑΞΟΝΙΚΩΝ ΘΕΣΕΩΝ ΤΩΝ ΣΤΡΟΦΕΙΩΝ ΤΩΝ ΣΤΡΟΒΙΛΩΝ ΚΑΙ ΤΟΥ ΤΡΟΧΟΥ ΤΗΣ ΜΕΙΩΣΕΩΣ ΤΟΥ ΜΕΙΩΤΗΡΑ.</a:t>
            </a:r>
          </a:p>
          <a:p>
            <a:pPr marL="457200" lvl="0" indent="-457200">
              <a:buClr>
                <a:srgbClr val="FF0000"/>
              </a:buClr>
              <a:buFont typeface="+mj-lt"/>
              <a:buAutoNum type="arabicPeriod"/>
            </a:pPr>
            <a:r>
              <a:rPr lang="el-GR" sz="2000" b="1" dirty="0">
                <a:solidFill>
                  <a:schemeClr val="bg1"/>
                </a:solidFill>
                <a:latin typeface="Arial" pitchFamily="34" charset="0"/>
                <a:cs typeface="Arial" pitchFamily="34" charset="0"/>
              </a:rPr>
              <a:t>ΕΠΙΒΕΒΑΙΩΣΗ ΟΤΙ ΤΑ ΥΓΡΑ ΤΩΝ ΣΤΡΟΒΙΛΩΝ ΕΙΝΑΙ ΑΝΟΙΚΤΑ.</a:t>
            </a:r>
          </a:p>
          <a:p>
            <a:pPr marL="457200" lvl="0" indent="-457200">
              <a:buClr>
                <a:srgbClr val="FF0000"/>
              </a:buClr>
              <a:buFont typeface="+mj-lt"/>
              <a:buAutoNum type="arabicPeriod"/>
            </a:pPr>
            <a:r>
              <a:rPr lang="el-GR" sz="2000" b="1" dirty="0">
                <a:solidFill>
                  <a:schemeClr val="bg1"/>
                </a:solidFill>
                <a:latin typeface="Arial" pitchFamily="34" charset="0"/>
                <a:cs typeface="Arial" pitchFamily="34" charset="0"/>
              </a:rPr>
              <a:t>ΚΡΙΚΟΣ ΕΝΤΟΣ. ΕΝΑΡΞΗ ΣΤΡΕΨΕΩΣ ΣΤΡΟΒΙΛΩΝ.</a:t>
            </a:r>
          </a:p>
          <a:p>
            <a:pPr marL="0" indent="0">
              <a:lnSpc>
                <a:spcPts val="2880"/>
              </a:lnSpc>
              <a:spcBef>
                <a:spcPts val="0"/>
              </a:spcBef>
              <a:buNone/>
            </a:pPr>
            <a:endParaRPr lang="en-US" sz="1800" b="1" u="sng" dirty="0">
              <a:solidFill>
                <a:schemeClr val="bg1"/>
              </a:solidFill>
              <a:latin typeface="Arial" pitchFamily="34" charset="0"/>
              <a:cs typeface="Arial" pitchFamily="34" charset="0"/>
            </a:endParaRP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a:solidFill>
                  <a:srgbClr val="7030A0"/>
                </a:solidFill>
                <a:latin typeface="Arial" pitchFamily="34" charset="0"/>
                <a:cs typeface="Arial" pitchFamily="34" charset="0"/>
              </a:rPr>
              <a:t>ΠΡΟΘΕΡΜΑΝΣΗ — ΣΤΡΕΨΗ ΚΥΡΙΩΝ ΣΤΡΟΒΙΛΩΝ</a:t>
            </a:r>
            <a:endParaRPr lang="en-US" sz="2000" b="1" u="sng" dirty="0">
              <a:solidFill>
                <a:srgbClr val="7030A0"/>
              </a:solidFill>
              <a:latin typeface="Arial" pitchFamily="34" charset="0"/>
              <a:cs typeface="Arial" pitchFamily="34" charset="0"/>
            </a:endParaRPr>
          </a:p>
          <a:p>
            <a:pPr algn="ctr">
              <a:buNone/>
            </a:pPr>
            <a:endParaRPr lang="el-GR" sz="2000" b="1" u="sng" dirty="0">
              <a:solidFill>
                <a:srgbClr val="FF0000"/>
              </a:solidFill>
              <a:latin typeface="Arial" pitchFamily="34" charset="0"/>
              <a:cs typeface="Arial" pitchFamily="34" charset="0"/>
            </a:endParaRPr>
          </a:p>
          <a:p>
            <a:pPr algn="ctr">
              <a:buNone/>
            </a:pPr>
            <a:r>
              <a:rPr lang="el-GR" sz="2400" b="1" u="sng" dirty="0">
                <a:solidFill>
                  <a:srgbClr val="FF0000"/>
                </a:solidFill>
                <a:latin typeface="Arial" pitchFamily="34" charset="0"/>
                <a:cs typeface="Arial" pitchFamily="34" charset="0"/>
              </a:rPr>
              <a:t>ΥΨΩΣΗ ΚΕΝΟΥ</a:t>
            </a:r>
            <a:endParaRPr lang="en-US" sz="2400" b="1" u="sng" dirty="0">
              <a:solidFill>
                <a:srgbClr val="FF0000"/>
              </a:solidFill>
              <a:latin typeface="Arial" pitchFamily="34" charset="0"/>
              <a:cs typeface="Arial" pitchFamily="34" charset="0"/>
            </a:endParaRPr>
          </a:p>
          <a:p>
            <a:pPr algn="ctr">
              <a:buNone/>
            </a:pPr>
            <a:endParaRPr lang="el-GR" sz="2000" b="1" u="sng" dirty="0">
              <a:solidFill>
                <a:srgbClr val="FF0000"/>
              </a:solidFill>
              <a:latin typeface="Arial" pitchFamily="34" charset="0"/>
              <a:cs typeface="Arial" pitchFamily="34" charset="0"/>
            </a:endParaRPr>
          </a:p>
          <a:p>
            <a:pPr marL="457200" lvl="0" indent="-457200">
              <a:buClr>
                <a:srgbClr val="FF0000"/>
              </a:buClr>
              <a:buFont typeface="+mj-lt"/>
              <a:buAutoNum type="arabicPeriod" startAt="7"/>
            </a:pPr>
            <a:r>
              <a:rPr lang="el-GR" sz="2000" b="1" dirty="0">
                <a:solidFill>
                  <a:schemeClr val="bg1"/>
                </a:solidFill>
                <a:latin typeface="Arial" pitchFamily="34" charset="0"/>
                <a:cs typeface="Arial" pitchFamily="34" charset="0"/>
              </a:rPr>
              <a:t>ΛΕΙΤΟΥΡΓΙΑ ΑΝΤΛΙΑΣ ΚΥΚΛΟΦΟΡΙΑΣ. ΚΥΚΛΟΦΟΡΙΑ ΝΕΡΟΥ ΣΤΟ ΨΥΓΕΙΟ ΓΙΑ ΤΗΝ ΨΥΞΗ ΤΟΥ.</a:t>
            </a:r>
          </a:p>
          <a:p>
            <a:pPr marL="457200" lvl="0" indent="-457200">
              <a:buClr>
                <a:srgbClr val="FF0000"/>
              </a:buClr>
              <a:buFont typeface="+mj-lt"/>
              <a:buAutoNum type="arabicPeriod" startAt="7"/>
            </a:pPr>
            <a:r>
              <a:rPr lang="el-GR" sz="2000" b="1" dirty="0">
                <a:solidFill>
                  <a:schemeClr val="bg1"/>
                </a:solidFill>
                <a:latin typeface="Arial" pitchFamily="34" charset="0"/>
                <a:cs typeface="Arial" pitchFamily="34" charset="0"/>
              </a:rPr>
              <a:t>ΕΛΕΓΧΟΣ ΟΤΙ Η ΒΑΛΒΙΔΑ ΕΠΑΝΑΚΥΚΛΟΦΟΡΙΑΣ ΣΥΜΠΥΚΝΩΜΑΤΟΣ ΕΙΝΑΙ ΑΝΟΙΚΤΗ.</a:t>
            </a:r>
          </a:p>
          <a:p>
            <a:pPr marL="457200" lvl="0" indent="-457200">
              <a:buClr>
                <a:srgbClr val="FF0000"/>
              </a:buClr>
              <a:buFont typeface="+mj-lt"/>
              <a:buAutoNum type="arabicPeriod" startAt="7"/>
            </a:pPr>
            <a:r>
              <a:rPr lang="el-GR" sz="2000" b="1" dirty="0">
                <a:solidFill>
                  <a:schemeClr val="bg1"/>
                </a:solidFill>
                <a:latin typeface="Arial" pitchFamily="34" charset="0"/>
                <a:cs typeface="Arial" pitchFamily="34" charset="0"/>
              </a:rPr>
              <a:t>ΛΕΙΤΟΥΡΓΙΑ ΑΝΤΛΙΑΣ ΣΥΜΠΥΚΝΩΜΑΤΟΣ. ΕΛΕΓΧΟΣ ΑΝ ΤΑ ΤΖΙΦΑΡΙΑ (ΕΚΧΥΤΗΡΕΣ ΑΕΡΑ) ΨΥΧΟΝΤΑΙ. ΕΝΑΡΞΗ ΑΝΑΡΡΟΦΗΣΕΩΣ ΤΟΥΣ ΑΠΟ ΤΟ ΨΥΓΕΙΟ.</a:t>
            </a:r>
          </a:p>
          <a:p>
            <a:pPr marL="457200" indent="-457200">
              <a:buClr>
                <a:srgbClr val="FF0000"/>
              </a:buClr>
              <a:buFont typeface="+mj-lt"/>
              <a:buAutoNum type="arabicPeriod" startAt="7"/>
            </a:pPr>
            <a:r>
              <a:rPr lang="el-GR" sz="2000" b="1" dirty="0">
                <a:solidFill>
                  <a:schemeClr val="bg1"/>
                </a:solidFill>
                <a:latin typeface="Arial" pitchFamily="34" charset="0"/>
                <a:cs typeface="Arial" pitchFamily="34" charset="0"/>
              </a:rPr>
              <a:t>ΕΙΣΑΓΩΓΗ ΑΤΜΟΥ ΣΤΙΣ ΣΥΣΚΕΥΕΣ ΣΤΕΓΑΝΟΤΗΤΑΣ (ΚΟΛΑΡΑ). ΡΥΘΜΙΣΗ ΑΝΑΡΡΟΦΗΣΕΩΣ ΑΤΜΟΥ ΑΠΟ ΤΑ ΚΟΛΑΡΑ. ΥΨΩΣΗ ΚΕΝΟΥ ΣΤΗΝ ΕΠΙΘΥΜΗΤΗ ΤΙΜΗ ΣΤΟ ΨΥΓΕΙΟ.</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a:solidFill>
                  <a:srgbClr val="7030A0"/>
                </a:solidFill>
                <a:latin typeface="Arial" pitchFamily="34" charset="0"/>
                <a:cs typeface="Arial" pitchFamily="34" charset="0"/>
              </a:rPr>
              <a:t>ΠΡΟΘΕΡΜΑΝΣΗ — ΣΤΡΕΨΗ ΚΥΡΙΩΝ ΣΤΡΟΒΙΛΩΝ</a:t>
            </a:r>
            <a:endParaRPr lang="en-US" sz="2000" b="1" u="sng" dirty="0">
              <a:solidFill>
                <a:srgbClr val="7030A0"/>
              </a:solidFill>
              <a:latin typeface="Arial" pitchFamily="34" charset="0"/>
              <a:cs typeface="Arial" pitchFamily="34" charset="0"/>
            </a:endParaRPr>
          </a:p>
          <a:p>
            <a:pPr algn="ctr">
              <a:buNone/>
            </a:pPr>
            <a:endParaRPr lang="el-GR" sz="2000" b="1" u="sng" dirty="0">
              <a:solidFill>
                <a:srgbClr val="FF0000"/>
              </a:solidFill>
              <a:latin typeface="Arial" pitchFamily="34" charset="0"/>
              <a:cs typeface="Arial" pitchFamily="34" charset="0"/>
            </a:endParaRPr>
          </a:p>
          <a:p>
            <a:pPr algn="ctr">
              <a:buNone/>
            </a:pPr>
            <a:r>
              <a:rPr lang="el-GR" sz="2400" b="1" u="sng" dirty="0">
                <a:solidFill>
                  <a:srgbClr val="FF0000"/>
                </a:solidFill>
                <a:latin typeface="Arial" pitchFamily="34" charset="0"/>
                <a:cs typeface="Arial" pitchFamily="34" charset="0"/>
              </a:rPr>
              <a:t>ΘΕΡΜΑΝΣΗ ΑΤΜΑΓΩΓΟΥ ΚΑΙ ΧΕΙΡΙΣΤΗΡΙΩΝ</a:t>
            </a:r>
            <a:endParaRPr lang="en-US" sz="2400" b="1" u="sng" dirty="0">
              <a:solidFill>
                <a:srgbClr val="FF0000"/>
              </a:solidFill>
              <a:latin typeface="Arial" pitchFamily="34" charset="0"/>
              <a:cs typeface="Arial" pitchFamily="34" charset="0"/>
            </a:endParaRPr>
          </a:p>
          <a:p>
            <a:pPr algn="ctr">
              <a:buNone/>
            </a:pPr>
            <a:endParaRPr lang="el-GR" sz="2400" b="1" u="sng" dirty="0">
              <a:solidFill>
                <a:srgbClr val="FF0000"/>
              </a:solidFill>
              <a:latin typeface="Arial" pitchFamily="34" charset="0"/>
              <a:cs typeface="Arial" pitchFamily="34" charset="0"/>
            </a:endParaRPr>
          </a:p>
          <a:p>
            <a:pPr marL="914400" lvl="1" indent="-457200">
              <a:buClr>
                <a:srgbClr val="FF0000"/>
              </a:buClr>
              <a:buFont typeface="+mj-lt"/>
              <a:buAutoNum type="arabicPeriod" startAt="11"/>
            </a:pPr>
            <a:r>
              <a:rPr lang="el-GR" sz="2400" b="1" dirty="0">
                <a:solidFill>
                  <a:schemeClr val="bg1"/>
                </a:solidFill>
                <a:latin typeface="Arial" pitchFamily="34" charset="0"/>
                <a:cs typeface="Arial" pitchFamily="34" charset="0"/>
              </a:rPr>
              <a:t>ΑΝΟΙΓΜΑ ΟΛΩΝ ΤΩΝ ΥΓΡΩΝ ΣΤΟΥΣ ΑΤΜΑΓΩΓΟΥΣ ΜΕΧΡΙ ΚΑΙ ΤΑ ΧΕΙΡΙΣΤΗΡΙΑ.</a:t>
            </a:r>
          </a:p>
          <a:p>
            <a:pPr marL="914400" lvl="1" indent="-457200">
              <a:buClr>
                <a:srgbClr val="FF0000"/>
              </a:buClr>
              <a:buFont typeface="+mj-lt"/>
              <a:buAutoNum type="arabicPeriod" startAt="11"/>
            </a:pPr>
            <a:r>
              <a:rPr lang="el-GR" sz="2400" b="1" dirty="0">
                <a:solidFill>
                  <a:schemeClr val="bg1"/>
                </a:solidFill>
                <a:latin typeface="Arial" pitchFamily="34" charset="0"/>
                <a:cs typeface="Arial" pitchFamily="34" charset="0"/>
              </a:rPr>
              <a:t>ΑΝΟΙΓΜΑ ΚΥΡΙΩΝ ΑΤΜΟΦΡΑΚΤΩΝ ΛΕΒΗΤΑ.</a:t>
            </a:r>
          </a:p>
          <a:p>
            <a:pPr marL="914400" lvl="1" indent="-457200">
              <a:buClr>
                <a:srgbClr val="FF0000"/>
              </a:buClr>
              <a:buFont typeface="+mj-lt"/>
              <a:buAutoNum type="arabicPeriod" startAt="11"/>
            </a:pPr>
            <a:r>
              <a:rPr lang="el-GR" sz="2400" b="1" dirty="0">
                <a:solidFill>
                  <a:schemeClr val="bg1"/>
                </a:solidFill>
                <a:latin typeface="Arial" pitchFamily="34" charset="0"/>
                <a:cs typeface="Arial" pitchFamily="34" charset="0"/>
              </a:rPr>
              <a:t>ΠΑΡΑΚΟΛΟΥΘΗΣΗ ΠΡΟΘΕΡΜΑΝΣΕΩΣ.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0" name="Picture 9" descr="http://www.marineengineering.org.uk/stmturb/blade8.gif"/>
          <p:cNvPicPr/>
          <p:nvPr/>
        </p:nvPicPr>
        <p:blipFill>
          <a:blip r:embed="rId3" cstate="print"/>
          <a:srcRect/>
          <a:stretch>
            <a:fillRect/>
          </a:stretch>
        </p:blipFill>
        <p:spPr bwMode="auto">
          <a:xfrm>
            <a:off x="1259632" y="1700808"/>
            <a:ext cx="7488832" cy="4680520"/>
          </a:xfrm>
          <a:prstGeom prst="rect">
            <a:avLst/>
          </a:prstGeom>
          <a:noFill/>
          <a:ln w="9525">
            <a:noFill/>
            <a:miter lim="800000"/>
            <a:headEnd/>
            <a:tailEnd/>
          </a:ln>
        </p:spPr>
      </p:pic>
      <p:sp>
        <p:nvSpPr>
          <p:cNvPr id="690177" name="Rectangle 1"/>
          <p:cNvSpPr>
            <a:spLocks noGrp="1" noChangeArrowheads="1"/>
          </p:cNvSpPr>
          <p:nvPr>
            <p:ph sz="half" idx="1"/>
          </p:nvPr>
        </p:nvSpPr>
        <p:spPr bwMode="auto">
          <a:xfrm>
            <a:off x="2915816" y="1166078"/>
            <a:ext cx="374441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dirty="0">
                <a:ln>
                  <a:noFill/>
                </a:ln>
                <a:solidFill>
                  <a:srgbClr val="000000"/>
                </a:solidFill>
                <a:effectLst/>
                <a:latin typeface="Verdana" pitchFamily="34" charset="0"/>
                <a:ea typeface="Times New Roman" pitchFamily="18" charset="0"/>
                <a:cs typeface="Times New Roman" pitchFamily="18" charset="0"/>
              </a:rPr>
              <a:t>Parsons Impulse-Reaction</a:t>
            </a:r>
            <a:endParaRPr kumimoji="0" lang="el-GR"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000" b="1" u="sng" dirty="0">
                <a:solidFill>
                  <a:srgbClr val="7030A0"/>
                </a:solidFill>
                <a:latin typeface="Arial" pitchFamily="34" charset="0"/>
                <a:cs typeface="Arial" pitchFamily="34" charset="0"/>
              </a:rPr>
              <a:t>ΠΡΟΘΕΡΜΑΝΣΗ — ΣΤΡΕΨΗ ΚΥΡΙΩΝ ΣΤΡΟΒΙΛΩΝ</a:t>
            </a:r>
            <a:endParaRPr lang="en-US" sz="2000" b="1" u="sng" dirty="0">
              <a:solidFill>
                <a:srgbClr val="7030A0"/>
              </a:solidFill>
              <a:latin typeface="Arial" pitchFamily="34" charset="0"/>
              <a:cs typeface="Arial" pitchFamily="34" charset="0"/>
            </a:endParaRPr>
          </a:p>
          <a:p>
            <a:pPr algn="ctr">
              <a:buNone/>
            </a:pPr>
            <a:endParaRPr lang="el-GR" sz="2000" b="1" u="sng" dirty="0">
              <a:solidFill>
                <a:srgbClr val="FF0000"/>
              </a:solidFill>
              <a:latin typeface="Arial" pitchFamily="34" charset="0"/>
              <a:cs typeface="Arial" pitchFamily="34" charset="0"/>
            </a:endParaRPr>
          </a:p>
          <a:p>
            <a:pPr algn="ctr">
              <a:buNone/>
            </a:pPr>
            <a:r>
              <a:rPr lang="el-GR" sz="2800" b="1" u="sng" dirty="0">
                <a:solidFill>
                  <a:srgbClr val="FF0000"/>
                </a:solidFill>
                <a:latin typeface="Arial" pitchFamily="34" charset="0"/>
                <a:cs typeface="Arial" pitchFamily="34" charset="0"/>
              </a:rPr>
              <a:t>ΠΡΟΘΕΡΜΑΝΣΗ ΣΤΡΟΒΙΛΩΝ</a:t>
            </a:r>
            <a:endParaRPr lang="en-US" sz="2800" b="1" u="sng" dirty="0">
              <a:solidFill>
                <a:srgbClr val="FF0000"/>
              </a:solidFill>
              <a:latin typeface="Arial" pitchFamily="34" charset="0"/>
              <a:cs typeface="Arial" pitchFamily="34" charset="0"/>
            </a:endParaRPr>
          </a:p>
          <a:p>
            <a:pPr algn="ctr">
              <a:buNone/>
            </a:pPr>
            <a:endParaRPr lang="el-GR" sz="2800" b="1" u="sng" dirty="0">
              <a:solidFill>
                <a:srgbClr val="FF0000"/>
              </a:solidFill>
              <a:latin typeface="Arial" pitchFamily="34" charset="0"/>
              <a:cs typeface="Arial" pitchFamily="34" charset="0"/>
            </a:endParaRPr>
          </a:p>
          <a:p>
            <a:pPr marL="971550" lvl="1" indent="-514350">
              <a:buClr>
                <a:srgbClr val="FF0000"/>
              </a:buClr>
              <a:buFont typeface="+mj-lt"/>
              <a:buAutoNum type="arabicPeriod" startAt="14"/>
            </a:pPr>
            <a:r>
              <a:rPr lang="el-GR" sz="2400" b="1" dirty="0">
                <a:solidFill>
                  <a:schemeClr val="bg1"/>
                </a:solidFill>
                <a:latin typeface="Arial" pitchFamily="34" charset="0"/>
                <a:cs typeface="Arial" pitchFamily="34" charset="0"/>
              </a:rPr>
              <a:t>ΕΙΣΑΓΩΓΗ ΑΤΜΟΥ ΣΤΟΥΣ ΣΤΡΟΒΙΛΟΥΣ ΑΠΟ ΤΟΝ ΑΤΜΑΓΩΓΟ </a:t>
            </a:r>
            <a:r>
              <a:rPr lang="en-US" sz="2400" b="1" dirty="0">
                <a:solidFill>
                  <a:schemeClr val="bg1"/>
                </a:solidFill>
                <a:latin typeface="Arial" pitchFamily="34" charset="0"/>
                <a:cs typeface="Arial" pitchFamily="34" charset="0"/>
              </a:rPr>
              <a:t>BY-PASS </a:t>
            </a:r>
            <a:r>
              <a:rPr lang="el-GR" sz="2400" b="1" dirty="0">
                <a:solidFill>
                  <a:schemeClr val="bg1"/>
                </a:solidFill>
                <a:latin typeface="Arial" pitchFamily="34" charset="0"/>
                <a:cs typeface="Arial" pitchFamily="34" charset="0"/>
              </a:rPr>
              <a:t>ΤΩΝ ΧΕΙΡΙΣΤΗΡΙΩΝ.</a:t>
            </a:r>
          </a:p>
          <a:p>
            <a:pPr marL="971550" lvl="1" indent="-514350">
              <a:buClr>
                <a:srgbClr val="FF0000"/>
              </a:buClr>
              <a:buFont typeface="+mj-lt"/>
              <a:buAutoNum type="arabicPeriod" startAt="14"/>
            </a:pPr>
            <a:r>
              <a:rPr lang="el-GR" sz="2400" b="1" dirty="0">
                <a:solidFill>
                  <a:schemeClr val="bg1"/>
                </a:solidFill>
                <a:latin typeface="Arial" pitchFamily="34" charset="0"/>
                <a:cs typeface="Arial" pitchFamily="34" charset="0"/>
              </a:rPr>
              <a:t>ΑΝΟΙΓΜΑ ΤΩΝ ΕΠΙΣΤΟΜΙΩΝ ΟΜΑΔΩΝ ΠΡΟΦΥΣΙΩΝ.</a:t>
            </a:r>
          </a:p>
          <a:p>
            <a:pPr marL="971550" lvl="1" indent="-514350">
              <a:buClr>
                <a:srgbClr val="FF0000"/>
              </a:buClr>
              <a:buFont typeface="+mj-lt"/>
              <a:buAutoNum type="arabicPeriod" startAt="14"/>
            </a:pPr>
            <a:r>
              <a:rPr lang="el-GR" sz="2400" b="1" dirty="0">
                <a:solidFill>
                  <a:schemeClr val="bg1"/>
                </a:solidFill>
                <a:latin typeface="Arial" pitchFamily="34" charset="0"/>
                <a:cs typeface="Arial" pitchFamily="34" charset="0"/>
              </a:rPr>
              <a:t>ΠΑΡΑΚΟΛΟΥΘΗΣΗ ΠΡΟΘΕΡΜΑΝΣΕΩΣ, ΠΟΥ ΠΡΕΠΕΙ ΝΑ ΚΡΑΤΗΣΕΙ ΤΟΥΛΑΧΙΣΤΟΝ 4 ΩΡΕΣ.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fontScale="70000" lnSpcReduction="20000"/>
          </a:bodyPr>
          <a:lstStyle/>
          <a:p>
            <a:pPr algn="ctr">
              <a:buNone/>
            </a:pPr>
            <a:r>
              <a:rPr lang="el-GR" sz="2900" b="1" u="sng" dirty="0">
                <a:solidFill>
                  <a:srgbClr val="7030A0"/>
                </a:solidFill>
                <a:latin typeface="Arial" pitchFamily="34" charset="0"/>
                <a:cs typeface="Arial" pitchFamily="34" charset="0"/>
              </a:rPr>
              <a:t>ΠΡΟΘΕΡΜΑΝΣΗ — ΣΤΡΕΨΗ ΚΥΡΙΩΝ ΣΤΡΟΒΙΛΩΝ</a:t>
            </a:r>
            <a:endParaRPr lang="en-US" sz="2900" b="1" u="sng" dirty="0">
              <a:solidFill>
                <a:srgbClr val="7030A0"/>
              </a:solidFill>
              <a:latin typeface="Arial" pitchFamily="34" charset="0"/>
              <a:cs typeface="Arial" pitchFamily="34" charset="0"/>
            </a:endParaRPr>
          </a:p>
          <a:p>
            <a:pPr algn="ctr">
              <a:buNone/>
            </a:pPr>
            <a:endParaRPr lang="el-GR" sz="2000" b="1" u="sng" dirty="0">
              <a:solidFill>
                <a:srgbClr val="FF0000"/>
              </a:solidFill>
              <a:latin typeface="Arial" pitchFamily="34" charset="0"/>
              <a:cs typeface="Arial" pitchFamily="34" charset="0"/>
            </a:endParaRPr>
          </a:p>
          <a:p>
            <a:pPr algn="ctr">
              <a:buNone/>
            </a:pPr>
            <a:r>
              <a:rPr lang="el-GR" sz="3400" b="1" u="sng" dirty="0">
                <a:solidFill>
                  <a:srgbClr val="FF0000"/>
                </a:solidFill>
                <a:latin typeface="Arial" pitchFamily="34" charset="0"/>
                <a:cs typeface="Arial" pitchFamily="34" charset="0"/>
              </a:rPr>
              <a:t>ΣΤΡΕΨΗ ΜΕ ΑΤΜΟ</a:t>
            </a:r>
            <a:endParaRPr lang="en-US" sz="3400" b="1" u="sng" dirty="0">
              <a:solidFill>
                <a:srgbClr val="FF0000"/>
              </a:solidFill>
              <a:latin typeface="Arial" pitchFamily="34" charset="0"/>
              <a:cs typeface="Arial" pitchFamily="34" charset="0"/>
            </a:endParaRPr>
          </a:p>
          <a:p>
            <a:pPr algn="ctr">
              <a:buNone/>
            </a:pPr>
            <a:endParaRPr lang="el-GR" sz="2600" b="1" u="sng" dirty="0">
              <a:solidFill>
                <a:srgbClr val="FF0000"/>
              </a:solidFill>
              <a:latin typeface="Arial" pitchFamily="34" charset="0"/>
              <a:cs typeface="Arial" pitchFamily="34" charset="0"/>
            </a:endParaRPr>
          </a:p>
          <a:p>
            <a:pPr marL="971550" lvl="1" indent="-514350">
              <a:buClr>
                <a:srgbClr val="FF0000"/>
              </a:buClr>
              <a:buFont typeface="+mj-lt"/>
              <a:buAutoNum type="arabicPeriod" startAt="17"/>
            </a:pPr>
            <a:r>
              <a:rPr lang="el-GR" b="1" dirty="0">
                <a:solidFill>
                  <a:schemeClr val="bg1"/>
                </a:solidFill>
                <a:latin typeface="Arial" pitchFamily="34" charset="0"/>
                <a:cs typeface="Arial" pitchFamily="34" charset="0"/>
              </a:rPr>
              <a:t>ΚΡΑΤΗΣΗ ΚΑΙ ΑΠΟΣΥΝΔΕΣΗ ΚΡΙΚΩΝ ΣΤΡΕΨΕΩΣ ΚΑΙ ΑΣΦΑΛΙΣΗ ΤΟΥΣ ΣΤΗ ΘΕΣΗ «ΕΚΤΟΣ».</a:t>
            </a:r>
          </a:p>
          <a:p>
            <a:pPr marL="971550" lvl="1" indent="-514350">
              <a:buClr>
                <a:srgbClr val="FF0000"/>
              </a:buClr>
              <a:buFont typeface="+mj-lt"/>
              <a:buAutoNum type="arabicPeriod" startAt="17"/>
            </a:pPr>
            <a:r>
              <a:rPr lang="el-GR" b="1" dirty="0">
                <a:solidFill>
                  <a:schemeClr val="bg1"/>
                </a:solidFill>
                <a:latin typeface="Arial" pitchFamily="34" charset="0"/>
                <a:cs typeface="Arial" pitchFamily="34" charset="0"/>
              </a:rPr>
              <a:t>ΤΟΠΟΘΕΤΗΣΗ (ΟΠΛΙΣΗ) ΑΥΤΟΜΑΤΙΣΜΩΝ ΣΤΗ ΘΕΣΗ ΛΕΙΤΟΥΡΓΙΑΣ. ΟΙ ΕΝΔΕΙΚΤΙΚΕΣ ΛΥΧΝΙΕΣ ΦΩΤΙΖΟΝΤΑΙ ΕΛΑΦΡΟΤΑΤΑ.</a:t>
            </a:r>
          </a:p>
          <a:p>
            <a:pPr marL="971550" lvl="1" indent="-514350">
              <a:buClr>
                <a:srgbClr val="FF0000"/>
              </a:buClr>
              <a:buFont typeface="+mj-lt"/>
              <a:buAutoNum type="arabicPeriod" startAt="17"/>
            </a:pPr>
            <a:r>
              <a:rPr lang="el-GR" b="1" dirty="0">
                <a:solidFill>
                  <a:schemeClr val="bg1"/>
                </a:solidFill>
                <a:latin typeface="Arial" pitchFamily="34" charset="0"/>
                <a:cs typeface="Arial" pitchFamily="34" charset="0"/>
              </a:rPr>
              <a:t>ΑΝΟΙΓΜΑ ΧΕΙΡΙΣΤΗΡΙΟΥ ΚΑΙ ΑΜΕΣΩΣ ΔΟΚΙΜΑΣΤΙΚΗ ΕΝΕΡΓΟΠΟΙΗΣΗ ΤΟΥ ΑΥΤΟΜΑΤΙΣΜΟΥ ΓΙΑ ΕΠΕΙΓΟΝ ΚΛΕΙΣΙΜΟ ΧΕΙΡΙΣΤΗΡΙΟΥ.</a:t>
            </a:r>
          </a:p>
          <a:p>
            <a:pPr marL="971550" lvl="1" indent="-514350">
              <a:buClr>
                <a:srgbClr val="FF0000"/>
              </a:buClr>
              <a:buFont typeface="+mj-lt"/>
              <a:buAutoNum type="arabicPeriod" startAt="17"/>
            </a:pPr>
            <a:r>
              <a:rPr lang="el-GR" b="1" dirty="0">
                <a:solidFill>
                  <a:schemeClr val="bg1"/>
                </a:solidFill>
                <a:latin typeface="Arial" pitchFamily="34" charset="0"/>
                <a:cs typeface="Arial" pitchFamily="34" charset="0"/>
              </a:rPr>
              <a:t>ΕΠΑΝΟΠΛΙΣΜΟΣ ΑΥΤΟΜΑΤΙΣΜΩΝ.</a:t>
            </a:r>
          </a:p>
          <a:p>
            <a:pPr marL="971550" lvl="1" indent="-514350">
              <a:buClr>
                <a:srgbClr val="FF0000"/>
              </a:buClr>
              <a:buFont typeface="+mj-lt"/>
              <a:buAutoNum type="arabicPeriod" startAt="17"/>
            </a:pPr>
            <a:r>
              <a:rPr lang="el-GR" b="1" dirty="0">
                <a:solidFill>
                  <a:schemeClr val="bg1"/>
                </a:solidFill>
                <a:latin typeface="Arial" pitchFamily="34" charset="0"/>
                <a:cs typeface="Arial" pitchFamily="34" charset="0"/>
              </a:rPr>
              <a:t>ΑΝ ΟΙ ΣΥΝΘΗΚΕΣ ΑΓΚΥΡΟΒΟΛΙΑΣ Η ΠΡΟΣΔΕΣΕΩΣ ΤΟ ΕΠΙΤΡΕΠΟΥΝ, ΣΤΡΕΨΗ ΠΡΟΣΩ-ΑΝΑΠΟΔΑ ΤΩΝ ΣΤΡΟΒΙΛΩΝ ΜΕ ΑΤΜΟ, ΑΦΟΥ ΕΙΔΟΠΟΙΗΘΕΙ Η ΓΕΦΥΡΑ.</a:t>
            </a:r>
          </a:p>
          <a:p>
            <a:pPr marL="971550" lvl="1" indent="-514350">
              <a:buClr>
                <a:srgbClr val="FF0000"/>
              </a:buClr>
              <a:buFont typeface="+mj-lt"/>
              <a:buAutoNum type="arabicPeriod" startAt="17"/>
            </a:pPr>
            <a:r>
              <a:rPr lang="el-GR" b="1" dirty="0">
                <a:solidFill>
                  <a:schemeClr val="bg1"/>
                </a:solidFill>
                <a:latin typeface="Arial" pitchFamily="34" charset="0"/>
                <a:cs typeface="Arial" pitchFamily="34" charset="0"/>
              </a:rPr>
              <a:t>ΟΤΑΝ Η ΘΕΡΜΟΚΡΑΣΙΑ ΤΟΥ ΛΑΔΙΟΥ ΦΘΑΣΕΙ ΤΟΥΣ 40°</a:t>
            </a:r>
            <a:r>
              <a:rPr lang="en-US" b="1" dirty="0">
                <a:solidFill>
                  <a:schemeClr val="bg1"/>
                </a:solidFill>
                <a:latin typeface="Arial" pitchFamily="34" charset="0"/>
                <a:cs typeface="Arial" pitchFamily="34" charset="0"/>
              </a:rPr>
              <a:t>C</a:t>
            </a:r>
            <a:r>
              <a:rPr lang="el-GR" b="1" dirty="0">
                <a:solidFill>
                  <a:schemeClr val="bg1"/>
                </a:solidFill>
                <a:latin typeface="Arial" pitchFamily="34" charset="0"/>
                <a:cs typeface="Arial" pitchFamily="34" charset="0"/>
              </a:rPr>
              <a:t>, ΕΠΙΤΡΕΠΕΤΑΙ Η ΕΙΣΑΓΩΓΗ ΝΕΡΟΥ ΣΤΟ ΨΥΓΕΙΟ ΛΑΔΙΟΥ.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a:bodyPr>
          <a:lstStyle/>
          <a:p>
            <a:pPr algn="ctr">
              <a:buNone/>
            </a:pPr>
            <a:r>
              <a:rPr lang="el-GR" sz="2400" b="1" u="sng" dirty="0">
                <a:solidFill>
                  <a:srgbClr val="7030A0"/>
                </a:solidFill>
                <a:latin typeface="Arial" pitchFamily="34" charset="0"/>
                <a:cs typeface="Arial" pitchFamily="34" charset="0"/>
              </a:rPr>
              <a:t>ΠΡΟΘΕΡΜΑΝΣΗ — ΣΤΡΕΨΗ ΚΥΡΙΩΝ ΣΤΡΟΒΙΛΩΝ</a:t>
            </a:r>
            <a:endParaRPr lang="en-US" sz="2400" b="1" u="sng" dirty="0">
              <a:solidFill>
                <a:srgbClr val="7030A0"/>
              </a:solidFill>
              <a:latin typeface="Arial" pitchFamily="34" charset="0"/>
              <a:cs typeface="Arial" pitchFamily="34" charset="0"/>
            </a:endParaRPr>
          </a:p>
          <a:p>
            <a:pPr algn="ctr">
              <a:buNone/>
            </a:pPr>
            <a:endParaRPr lang="el-GR" sz="2000" b="1" u="sng" dirty="0">
              <a:solidFill>
                <a:srgbClr val="FF0000"/>
              </a:solidFill>
              <a:latin typeface="Arial" pitchFamily="34" charset="0"/>
              <a:cs typeface="Arial" pitchFamily="34" charset="0"/>
            </a:endParaRPr>
          </a:p>
          <a:p>
            <a:pPr algn="ctr">
              <a:buNone/>
            </a:pPr>
            <a:r>
              <a:rPr lang="el-GR" sz="2800" b="1" u="sng" dirty="0">
                <a:solidFill>
                  <a:srgbClr val="FF0000"/>
                </a:solidFill>
                <a:latin typeface="Arial" pitchFamily="34" charset="0"/>
                <a:cs typeface="Arial" pitchFamily="34" charset="0"/>
              </a:rPr>
              <a:t>ΣΕ ΑΝΑΜΟΝΗ ΔΙΑΤΑΓΩΝ</a:t>
            </a:r>
            <a:endParaRPr lang="en-US" sz="2800" b="1" u="sng" dirty="0">
              <a:solidFill>
                <a:srgbClr val="FF0000"/>
              </a:solidFill>
              <a:latin typeface="Arial" pitchFamily="34" charset="0"/>
              <a:cs typeface="Arial" pitchFamily="34" charset="0"/>
            </a:endParaRPr>
          </a:p>
          <a:p>
            <a:pPr algn="ctr">
              <a:buNone/>
            </a:pPr>
            <a:endParaRPr lang="el-GR" sz="2800" b="1" u="sng" dirty="0">
              <a:solidFill>
                <a:srgbClr val="FF0000"/>
              </a:solidFill>
              <a:latin typeface="Arial" pitchFamily="34" charset="0"/>
              <a:cs typeface="Arial" pitchFamily="34" charset="0"/>
            </a:endParaRPr>
          </a:p>
          <a:p>
            <a:pPr marL="971550" lvl="1" indent="-514350">
              <a:buClr>
                <a:srgbClr val="FF0000"/>
              </a:buClr>
              <a:buFont typeface="+mj-lt"/>
              <a:buAutoNum type="arabicPeriod" startAt="23"/>
            </a:pPr>
            <a:r>
              <a:rPr lang="el-GR" sz="2600" b="1" dirty="0">
                <a:solidFill>
                  <a:schemeClr val="bg1"/>
                </a:solidFill>
                <a:latin typeface="Arial" pitchFamily="34" charset="0"/>
                <a:cs typeface="Arial" pitchFamily="34" charset="0"/>
              </a:rPr>
              <a:t>ΟΙ ΣΤΡΟΒΙΛΟΙ ΚΙΝΟΥΝΤΑΙ ΜΕ ΑΤΜΟ ΚΑΙ ΜΕ ΤΙΣ ΛΙΓΟΤΕΡΕΣ ΣΤΡΟΦΕΣ ΕΝΑΛΛΑΚΤΙΚΑ, ΜΙΑ ΠΡΟΣΩ ΚΑΙ ΜΙΑ ΑΝΑΠΟΔΑ. ΑΠΑΓΟΡΕΥΕΤΑΙ ΝΑ ΜΕΝΟΥΝ ΟΙ ΣΤΡΟΒΙΛΟΙ ΑΚΙΝΗΤΟΙ ΠΑΡΑΠΑΝΩ ΑΠΟ 5 </a:t>
            </a:r>
            <a:r>
              <a:rPr lang="en-US" sz="2600" b="1" dirty="0">
                <a:solidFill>
                  <a:schemeClr val="bg1"/>
                </a:solidFill>
                <a:latin typeface="Arial" pitchFamily="34" charset="0"/>
                <a:cs typeface="Arial" pitchFamily="34" charset="0"/>
              </a:rPr>
              <a:t>min</a:t>
            </a:r>
            <a:r>
              <a:rPr lang="el-GR" sz="2600" b="1" dirty="0">
                <a:solidFill>
                  <a:schemeClr val="bg1"/>
                </a:solidFill>
                <a:latin typeface="Arial" pitchFamily="34" charset="0"/>
                <a:cs typeface="Arial" pitchFamily="34" charset="0"/>
              </a:rPr>
              <a:t>, ΓΙΑΤΙ ΘΑ ΚΟΛΛΗΣΟΥΝ ΑΠΟ ΤΙΣ ΑΝΟΜΟΙΟΜΟΡΦΕΣ ΔΙΑΣΤΟΛΕΣ ΚΑΙ ΣΥΣΤΟΛΕΣ.</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6">
              <a:lumMod val="60000"/>
              <a:lumOff val="40000"/>
            </a:schemeClr>
          </a:solidFill>
        </p:spPr>
        <p:txBody>
          <a:bodyPr>
            <a:normAutofit fontScale="85000" lnSpcReduction="10000"/>
          </a:bodyPr>
          <a:lstStyle/>
          <a:p>
            <a:pPr algn="ctr">
              <a:buNone/>
            </a:pPr>
            <a:r>
              <a:rPr lang="el-GR" sz="2600" b="1" u="sng" dirty="0">
                <a:solidFill>
                  <a:srgbClr val="7030A0"/>
                </a:solidFill>
                <a:latin typeface="Arial" pitchFamily="34" charset="0"/>
                <a:cs typeface="Arial" pitchFamily="34" charset="0"/>
              </a:rPr>
              <a:t>ΠΡΟΘΕΡΜΑΝΣΗ — ΣΤΡΕΨΗ ΚΥΡΙΩΝ ΣΤΡΟΒΙΛΩΝ</a:t>
            </a:r>
            <a:endParaRPr lang="en-US" sz="2600" b="1" u="sng" dirty="0">
              <a:solidFill>
                <a:srgbClr val="7030A0"/>
              </a:solidFill>
              <a:latin typeface="Arial" pitchFamily="34" charset="0"/>
              <a:cs typeface="Arial" pitchFamily="34" charset="0"/>
            </a:endParaRPr>
          </a:p>
          <a:p>
            <a:pPr algn="ctr">
              <a:buNone/>
            </a:pPr>
            <a:endParaRPr lang="el-GR" sz="2000" b="1" u="sng" dirty="0">
              <a:solidFill>
                <a:srgbClr val="FF0000"/>
              </a:solidFill>
              <a:latin typeface="Arial" pitchFamily="34" charset="0"/>
              <a:cs typeface="Arial" pitchFamily="34" charset="0"/>
            </a:endParaRPr>
          </a:p>
          <a:p>
            <a:pPr algn="ctr">
              <a:buNone/>
            </a:pPr>
            <a:r>
              <a:rPr lang="el-GR" b="1" u="sng" dirty="0">
                <a:solidFill>
                  <a:srgbClr val="FF0000"/>
                </a:solidFill>
                <a:latin typeface="Arial" pitchFamily="34" charset="0"/>
                <a:cs typeface="Arial" pitchFamily="34" charset="0"/>
              </a:rPr>
              <a:t>ΧΕΙΡΙΣΜΟΙ</a:t>
            </a:r>
          </a:p>
          <a:p>
            <a:pPr marL="971550" lvl="1" indent="-514350">
              <a:buClr>
                <a:srgbClr val="FF0000"/>
              </a:buClr>
              <a:buFont typeface="+mj-lt"/>
              <a:buAutoNum type="arabicPeriod" startAt="24"/>
            </a:pPr>
            <a:r>
              <a:rPr lang="el-GR" b="1" dirty="0">
                <a:solidFill>
                  <a:schemeClr val="bg1"/>
                </a:solidFill>
                <a:latin typeface="Arial" pitchFamily="34" charset="0"/>
                <a:cs typeface="Arial" pitchFamily="34" charset="0"/>
              </a:rPr>
              <a:t>ΠΛΗΡΗΣ ΠΙΕΣΗ ΑΤΜΟΥ ΛΕΒΗΤΑ ΠΡΕΠΕΙ ΝΑ ΥΠΑΡΧΕΙ ΠΙΣΩ ΑΠΟ ΤΑ ΧΕΙΡΙΣΤΗΡΙΑ ΚΑΙ Η ΠΙΕΣΗ ΤΟΥ ΑΤΜΟΥ ΤΩΝ ΚΟΛΑΡΩΝ ΝΑ ΕΙΝΑΙ ΣΤΑΘΕΡΗ</a:t>
            </a:r>
            <a:r>
              <a:rPr lang="en-US" b="1" dirty="0">
                <a:solidFill>
                  <a:schemeClr val="bg1"/>
                </a:solidFill>
                <a:latin typeface="Arial" pitchFamily="34" charset="0"/>
                <a:cs typeface="Arial" pitchFamily="34" charset="0"/>
              </a:rPr>
              <a:t>.</a:t>
            </a:r>
            <a:endParaRPr lang="el-GR" b="1" dirty="0">
              <a:solidFill>
                <a:schemeClr val="bg1"/>
              </a:solidFill>
              <a:latin typeface="Arial" pitchFamily="34" charset="0"/>
              <a:cs typeface="Arial" pitchFamily="34" charset="0"/>
            </a:endParaRPr>
          </a:p>
          <a:p>
            <a:pPr marL="971550" lvl="1" indent="-514350">
              <a:buClr>
                <a:srgbClr val="FF0000"/>
              </a:buClr>
              <a:buFont typeface="+mj-lt"/>
              <a:buAutoNum type="arabicPeriod" startAt="24"/>
            </a:pPr>
            <a:r>
              <a:rPr lang="el-GR" b="1" dirty="0">
                <a:solidFill>
                  <a:schemeClr val="bg1"/>
                </a:solidFill>
                <a:latin typeface="Arial" pitchFamily="34" charset="0"/>
                <a:cs typeface="Arial" pitchFamily="34" charset="0"/>
              </a:rPr>
              <a:t>ΔΙΑΤΗΡΕΙΤΑΙ ΤΟ ΨΗΛΟΤΕΡΟ ΔΥΝΑΤΟ ΚΕΝΟ. ΑΝ ΜΕΣΑ ΣΕ 5 </a:t>
            </a:r>
            <a:r>
              <a:rPr lang="en-US" b="1" dirty="0">
                <a:solidFill>
                  <a:schemeClr val="bg1"/>
                </a:solidFill>
                <a:latin typeface="Arial" pitchFamily="34" charset="0"/>
                <a:cs typeface="Arial" pitchFamily="34" charset="0"/>
              </a:rPr>
              <a:t>min</a:t>
            </a:r>
            <a:r>
              <a:rPr lang="el-GR" b="1" dirty="0">
                <a:solidFill>
                  <a:schemeClr val="bg1"/>
                </a:solidFill>
                <a:latin typeface="Arial" pitchFamily="34" charset="0"/>
                <a:cs typeface="Arial" pitchFamily="34" charset="0"/>
              </a:rPr>
              <a:t> ΔΕΝ ΛΗΦΘΕΙ ΔΙΑΤΑΓΗ ΚΙΝΗΣΕΩΣ ΑΠΟ ΤΗ ΓΕΦΥΡΑ, Ο ΧΕΙΡΙΣΤΗΣ ΕΝΕΡΓΕΙ ΟΠΩΣ ΣΤΟ </a:t>
            </a:r>
            <a:r>
              <a:rPr lang="en-US" b="1" dirty="0">
                <a:solidFill>
                  <a:schemeClr val="bg1"/>
                </a:solidFill>
                <a:latin typeface="Arial" pitchFamily="34" charset="0"/>
                <a:cs typeface="Arial" pitchFamily="34" charset="0"/>
              </a:rPr>
              <a:t>(</a:t>
            </a:r>
            <a:r>
              <a:rPr lang="el-GR" b="1" dirty="0">
                <a:solidFill>
                  <a:srgbClr val="FF0000"/>
                </a:solidFill>
                <a:latin typeface="Arial" pitchFamily="34" charset="0"/>
                <a:cs typeface="Arial" pitchFamily="34" charset="0"/>
              </a:rPr>
              <a:t>23</a:t>
            </a:r>
            <a:r>
              <a:rPr lang="en-US" b="1" dirty="0">
                <a:solidFill>
                  <a:schemeClr val="bg1"/>
                </a:solidFill>
                <a:latin typeface="Arial" pitchFamily="34" charset="0"/>
                <a:cs typeface="Arial" pitchFamily="34" charset="0"/>
              </a:rPr>
              <a:t>).</a:t>
            </a:r>
            <a:endParaRPr lang="el-GR" b="1" dirty="0">
              <a:solidFill>
                <a:schemeClr val="bg1"/>
              </a:solidFill>
              <a:latin typeface="Arial" pitchFamily="34" charset="0"/>
              <a:cs typeface="Arial" pitchFamily="34" charset="0"/>
            </a:endParaRPr>
          </a:p>
          <a:p>
            <a:pPr marL="971550" lvl="1" indent="-514350">
              <a:buClr>
                <a:srgbClr val="FF0000"/>
              </a:buClr>
              <a:buFont typeface="+mj-lt"/>
              <a:buAutoNum type="arabicPeriod" startAt="24"/>
            </a:pPr>
            <a:r>
              <a:rPr lang="el-GR" b="1" dirty="0">
                <a:solidFill>
                  <a:schemeClr val="bg1"/>
                </a:solidFill>
                <a:latin typeface="Arial" pitchFamily="34" charset="0"/>
                <a:cs typeface="Arial" pitchFamily="34" charset="0"/>
              </a:rPr>
              <a:t>ΚΑΤΑ ΤΗ ΔΙΑΡΚΕΙΑ ΤΩΝ ΧΕΙΡΙΣΜΩΝ Η ΒΑΛΒΙΔΑ ΤΗΣ ΑΝΑΚΥΚΛΟΦΟΡΙΑΣ ΣΥΜΠΥΚΝΩΜΑΤΟΣ ΠΡΕΠΕΙ ΝΑ ΜΕΝΕΙ ΑΝΟΙΚΤΗ.</a:t>
            </a:r>
          </a:p>
          <a:p>
            <a:pPr marL="971550" lvl="1" indent="-514350">
              <a:buClr>
                <a:srgbClr val="FF0000"/>
              </a:buClr>
              <a:buFont typeface="+mj-lt"/>
              <a:buAutoNum type="arabicPeriod" startAt="24"/>
            </a:pPr>
            <a:r>
              <a:rPr lang="el-GR" b="1" dirty="0">
                <a:solidFill>
                  <a:schemeClr val="bg1"/>
                </a:solidFill>
                <a:latin typeface="Arial" pitchFamily="34" charset="0"/>
                <a:cs typeface="Arial" pitchFamily="34" charset="0"/>
              </a:rPr>
              <a:t>ΜΕΤΑ ΤΗΝ ΕΚΚΙΝΗΣΗ, ΕΛΕΓΧΟΣ ΟΤΙ Η ΠΑΡΟΧΗ ΛΑΔΙΟΥ ΣΤΟ ΜΕΙΩΤΗΡΑ ΕΙΝΑΙ ΚΑΝΟΝΙΚΗ.</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bg1">
              <a:lumMod val="65000"/>
            </a:schemeClr>
          </a:solidFill>
        </p:spPr>
        <p:txBody>
          <a:bodyPr>
            <a:normAutofit fontScale="92500"/>
          </a:bodyPr>
          <a:lstStyle/>
          <a:p>
            <a:pPr algn="ctr">
              <a:buNone/>
            </a:pPr>
            <a:r>
              <a:rPr lang="el-GR" sz="2200" b="1" u="sng" dirty="0">
                <a:solidFill>
                  <a:srgbClr val="7030A0"/>
                </a:solidFill>
                <a:latin typeface="Arial" pitchFamily="34" charset="0"/>
                <a:cs typeface="Arial" pitchFamily="34" charset="0"/>
              </a:rPr>
              <a:t>ΕΝΑΡΞΗ ΤΑΞΙΔΙΟΥ ΣΤΗΝ ΑΝΟΙΚΤΗ ΘΑΛΑΣΣΑ</a:t>
            </a:r>
            <a:endParaRPr lang="en-US" sz="2200" b="1" u="sng" dirty="0">
              <a:solidFill>
                <a:srgbClr val="7030A0"/>
              </a:solidFill>
              <a:latin typeface="Arial" pitchFamily="34" charset="0"/>
              <a:cs typeface="Arial" pitchFamily="34" charset="0"/>
            </a:endParaRPr>
          </a:p>
          <a:p>
            <a:pPr algn="ctr">
              <a:buNone/>
            </a:pPr>
            <a:endParaRPr lang="en-US" sz="2000" b="1" u="sng" dirty="0">
              <a:solidFill>
                <a:srgbClr val="7030A0"/>
              </a:solidFill>
              <a:latin typeface="Arial" pitchFamily="34" charset="0"/>
              <a:cs typeface="Arial" pitchFamily="34" charset="0"/>
            </a:endParaRPr>
          </a:p>
          <a:p>
            <a:pPr marL="457200" lvl="2" indent="-457200">
              <a:lnSpc>
                <a:spcPts val="2400"/>
              </a:lnSpc>
              <a:spcBef>
                <a:spcPts val="0"/>
              </a:spcBef>
              <a:buClr>
                <a:srgbClr val="FF0000"/>
              </a:buClr>
              <a:buFont typeface="+mj-lt"/>
              <a:buAutoNum type="arabicPeriod"/>
            </a:pPr>
            <a:r>
              <a:rPr lang="el-GR" b="1" dirty="0">
                <a:latin typeface="Arial" pitchFamily="34" charset="0"/>
                <a:cs typeface="Arial" pitchFamily="34" charset="0"/>
              </a:rPr>
              <a:t>ΚΛΕΙΝΟΝΤΑΙ ΤΑ ΥΓΡΑ ΤΩΝ ΣΤΡΟΒΙΛΩΝ (ΑΝ ΕΙΝΑΙ ΧΕΙΡΟΚΙΝΗΤΑ).</a:t>
            </a:r>
          </a:p>
          <a:p>
            <a:pPr marL="457200" lvl="2" indent="-457200">
              <a:lnSpc>
                <a:spcPts val="2400"/>
              </a:lnSpc>
              <a:spcBef>
                <a:spcPts val="0"/>
              </a:spcBef>
              <a:buClr>
                <a:srgbClr val="FF0000"/>
              </a:buClr>
              <a:buFont typeface="+mj-lt"/>
              <a:buAutoNum type="arabicPeriod"/>
            </a:pPr>
            <a:r>
              <a:rPr lang="el-GR" b="1" dirty="0">
                <a:latin typeface="Arial" pitchFamily="34" charset="0"/>
                <a:cs typeface="Arial" pitchFamily="34" charset="0"/>
              </a:rPr>
              <a:t>ΕΛΕΓΧΕΤΑΙ ΤΟ ΚΑΛΟ ΚΛΕΙΣΙΜΟ ΤΟΥ ΧΕΙΡΙΣΤΗΡΙΟΥ ΑΝΑΠΟΔΑ ΚΑΙ ΤΗΣ ΒΑΛΒΙΔΑΣ ΛΑΝΘΑΣΜΕΝΟΥ ΧΕΙΡΙΣΜΟΥ</a:t>
            </a:r>
            <a:r>
              <a:rPr lang="en-US" b="1" dirty="0">
                <a:latin typeface="Arial" pitchFamily="34" charset="0"/>
                <a:cs typeface="Arial" pitchFamily="34" charset="0"/>
              </a:rPr>
              <a:t>.</a:t>
            </a:r>
            <a:r>
              <a:rPr lang="el-GR" b="1" dirty="0">
                <a:latin typeface="Arial" pitchFamily="34" charset="0"/>
                <a:cs typeface="Arial" pitchFamily="34" charset="0"/>
              </a:rPr>
              <a:t> ΤΟ ΘΛΙΒΟΜΕΤΡΟ, ΠΟΥ ΜΕΤΡΑ ΤΗΝ ΠΙΕΣΗ ΤΟΥ ΜΕΤΑΞΥ ΤΟΥΣ ΧΩΡΟΥ, ΠΡΕΠΕΙ ΝΑ ΔΕΙΧΝΕΙ ΚΕΝΟ. ΚΛΕΙΝΟΝΤΑΙ ΟΙ ΒΑΛΒΙΔΕΣ ΟΣΩΝ ΠΡΟΦΥΣΙΩΝ ΔΕΝ ΕΙΝΑΙ ΑΠΑΡΑΙΤΗΤΑ ΓΙΑ ΤΗΝ ΕΠΙΤΕΥΞΗ ΤΗΣ ΕΠΙΘΥΜΗΤΗΣ ΤΑΧΥΤΗΤΑΣ.</a:t>
            </a:r>
          </a:p>
          <a:p>
            <a:pPr marL="457200" lvl="2" indent="-457200">
              <a:lnSpc>
                <a:spcPts val="2400"/>
              </a:lnSpc>
              <a:spcBef>
                <a:spcPts val="0"/>
              </a:spcBef>
              <a:buClr>
                <a:srgbClr val="FF0000"/>
              </a:buClr>
              <a:buFont typeface="+mj-lt"/>
              <a:buAutoNum type="arabicPeriod"/>
            </a:pPr>
            <a:r>
              <a:rPr lang="el-GR" b="1" dirty="0">
                <a:latin typeface="Arial" pitchFamily="34" charset="0"/>
                <a:cs typeface="Arial" pitchFamily="34" charset="0"/>
              </a:rPr>
              <a:t>ΚΛΕΙΝΕΤΑΙ Η ΒΑΛΒΙΔΑ ΕΠΑΝΑΚΥΚΛΟΦΟΡΙΑΣ ΣΥΜΠΥΚΝΩΜΑΤΟΣ (ΑΝ ΔΕΝ ΕΙΝΑΙ ΑΥΤΟΜΑΤΗ).</a:t>
            </a:r>
          </a:p>
          <a:p>
            <a:pPr marL="457200" lvl="2" indent="-457200">
              <a:lnSpc>
                <a:spcPts val="2400"/>
              </a:lnSpc>
              <a:spcBef>
                <a:spcPts val="0"/>
              </a:spcBef>
              <a:buClr>
                <a:srgbClr val="FF0000"/>
              </a:buClr>
              <a:buFont typeface="+mj-lt"/>
              <a:buAutoNum type="arabicPeriod"/>
            </a:pPr>
            <a:r>
              <a:rPr lang="el-GR" b="1" dirty="0">
                <a:latin typeface="Arial" pitchFamily="34" charset="0"/>
                <a:cs typeface="Arial" pitchFamily="34" charset="0"/>
              </a:rPr>
              <a:t>ΕΞΥΔΑΤΩΝΟΝΤΑΙ ΟΙ ΑΠΟΜΑΣΤΕΥΣΕΙΣ ΚΑΙ ΑΝΟΙΓΟΝΤΑΙ ΑΡΓΑ-ΑΡΓΑ.</a:t>
            </a:r>
          </a:p>
          <a:p>
            <a:pPr marL="457200" lvl="2" indent="-457200">
              <a:lnSpc>
                <a:spcPts val="2400"/>
              </a:lnSpc>
              <a:spcBef>
                <a:spcPts val="0"/>
              </a:spcBef>
              <a:buClr>
                <a:srgbClr val="FF0000"/>
              </a:buClr>
              <a:buFont typeface="+mj-lt"/>
              <a:buAutoNum type="arabicPeriod"/>
            </a:pPr>
            <a:r>
              <a:rPr lang="el-GR" b="1" dirty="0">
                <a:latin typeface="Arial" pitchFamily="34" charset="0"/>
                <a:cs typeface="Arial" pitchFamily="34" charset="0"/>
              </a:rPr>
              <a:t>ΕΠΙΤΕΥΞΗ ΤΟΥ ΜΕΓΙΣΤΟΥ ΔΥΝΑΤΟΥ ΚΕΝΟΥ ΧΩΡΙΣ ΕΞΟΔΟ ΥΠΕΡΒΟΛΙΚΟΥ ΑΤΜΟΥ ΣΤΟ ΜΗΧΑΝΟΣΤΑΣΙΟ ΑΠΟ ΤΑ ΚΟΛΑΡΑ.</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bg1">
              <a:lumMod val="65000"/>
            </a:schemeClr>
          </a:solidFill>
        </p:spPr>
        <p:txBody>
          <a:bodyPr>
            <a:normAutofit fontScale="77500" lnSpcReduction="20000"/>
          </a:bodyPr>
          <a:lstStyle/>
          <a:p>
            <a:pPr algn="ctr">
              <a:buNone/>
            </a:pPr>
            <a:r>
              <a:rPr lang="el-GR" sz="2600" b="1" u="sng" dirty="0">
                <a:solidFill>
                  <a:srgbClr val="7030A0"/>
                </a:solidFill>
                <a:latin typeface="Arial" pitchFamily="34" charset="0"/>
                <a:cs typeface="Arial" pitchFamily="34" charset="0"/>
              </a:rPr>
              <a:t>ΕΝΑΡΞΗ ΤΑΞΙΔΙΟΥ ΣΤΗΝ ΑΝΟΙΚΤΗ ΘΑΛΑΣΣΑ</a:t>
            </a:r>
            <a:endParaRPr lang="en-US" sz="2600" b="1" u="sng" dirty="0">
              <a:solidFill>
                <a:srgbClr val="7030A0"/>
              </a:solidFill>
              <a:latin typeface="Arial" pitchFamily="34" charset="0"/>
              <a:cs typeface="Arial" pitchFamily="34" charset="0"/>
            </a:endParaRPr>
          </a:p>
          <a:p>
            <a:pPr algn="ctr">
              <a:buNone/>
            </a:pPr>
            <a:endParaRPr lang="en-US" sz="2000" b="1" u="sng" dirty="0">
              <a:solidFill>
                <a:srgbClr val="7030A0"/>
              </a:solidFill>
              <a:latin typeface="Arial" pitchFamily="34" charset="0"/>
              <a:cs typeface="Arial" pitchFamily="34" charset="0"/>
            </a:endParaRPr>
          </a:p>
          <a:p>
            <a:pPr marL="457200" lvl="2" indent="-457200">
              <a:lnSpc>
                <a:spcPts val="2400"/>
              </a:lnSpc>
              <a:spcBef>
                <a:spcPts val="0"/>
              </a:spcBef>
              <a:buClr>
                <a:srgbClr val="FF0000"/>
              </a:buClr>
              <a:buFont typeface="+mj-lt"/>
              <a:buAutoNum type="arabicPeriod" startAt="6"/>
            </a:pPr>
            <a:r>
              <a:rPr lang="el-GR" b="1" dirty="0">
                <a:latin typeface="Arial" pitchFamily="34" charset="0"/>
                <a:cs typeface="Arial" pitchFamily="34" charset="0"/>
              </a:rPr>
              <a:t>ΕΚΤΟΣ ΑΠΟ ΠΕΡΙΠΤΩΣΕΙΣ ΑΝΑΓΚΗΣ, ΤΑΧΥΤΗΤΕΣ ΜΕΓΑΛΥΤΕΡΕΣ ΑΠΟ 75% ΤΗΣ ΜΕΓΙΣΤΗΣ ΤΑΧΥΤΗΤΑΣ (</a:t>
            </a:r>
            <a:r>
              <a:rPr lang="en-US" b="1" dirty="0">
                <a:solidFill>
                  <a:srgbClr val="FF0000"/>
                </a:solidFill>
                <a:latin typeface="Arial" pitchFamily="34" charset="0"/>
                <a:cs typeface="Arial" pitchFamily="34" charset="0"/>
              </a:rPr>
              <a:t>FULL SPEED</a:t>
            </a:r>
            <a:r>
              <a:rPr lang="el-GR" b="1" dirty="0">
                <a:latin typeface="Arial" pitchFamily="34" charset="0"/>
                <a:cs typeface="Arial" pitchFamily="34" charset="0"/>
              </a:rPr>
              <a:t>) ΠΡΕΠΕΙ ΝΑ ΕΠΙΤΥΓΧΑΝΟΝΤΑΙ ΒΑΘΜΙΑΙΑ ΚΑΙ ΜΕΣΑ ΣΕ ΜΙΣΗ ΩΡΑ ΤΟΥΛΑΧΙΣΤΟΝ.</a:t>
            </a:r>
          </a:p>
          <a:p>
            <a:pPr marL="457200" lvl="2" indent="-457200">
              <a:lnSpc>
                <a:spcPts val="2400"/>
              </a:lnSpc>
              <a:spcBef>
                <a:spcPts val="0"/>
              </a:spcBef>
              <a:buClr>
                <a:srgbClr val="FF0000"/>
              </a:buClr>
              <a:buFont typeface="+mj-lt"/>
              <a:buAutoNum type="arabicPeriod" startAt="6"/>
            </a:pPr>
            <a:r>
              <a:rPr lang="el-GR" b="1" dirty="0">
                <a:latin typeface="Arial" pitchFamily="34" charset="0"/>
                <a:cs typeface="Arial" pitchFamily="34" charset="0"/>
              </a:rPr>
              <a:t>ΣΤΑ ΑΥΤΟΜΑΤΟΠΟΙΗΜΕΝΑ ΠΛΟΙΑ, ΑΝ ΤΟ ΧΕΙΡΙΣΤΗΡΙΟ ΚΛΕΙΣΕΙ ΛΟΓΩ ΑΝΑΓΚΗΣ, Η ΟΔΗΓΟΣ ΒΑΛΒΙΔΑ ΤΟΥ ΣΕΡΒΟΚΙΝΗΤΗΡΑ ΠΡΕΠΕΙ ΝΑ ΜΕΤΑΚΙΝΗΘΕΙ ΣΤΗ ΘΕΣΗ «ΚΛΕΙΣΤΟ», ΠΡΙΝ ΑΠΟ ΤΗΝ ΕΠΑΝΑΤΑΞΗ ΤΟΥ ΣΥΣΤΗΜΑΤΟΣ ΑΝΑΓΚΗΣ. Μ' ΑΥΤΟ ΤΟΝ ΤΡΟΠΟ ΑΠΟΦΕΥΓΕΤΑΙ ΞΑΦΝΙΚΗ ΕΙΣΟΔΟΣ ΑΤΜΟΥ ΣΤΟΥΣ ΣΤΡΟΒΙΛΟΥΣ.</a:t>
            </a:r>
          </a:p>
          <a:p>
            <a:pPr marL="457200" lvl="2" indent="-457200">
              <a:lnSpc>
                <a:spcPts val="2400"/>
              </a:lnSpc>
              <a:spcBef>
                <a:spcPts val="0"/>
              </a:spcBef>
              <a:buClr>
                <a:srgbClr val="FF0000"/>
              </a:buClr>
              <a:buFont typeface="+mj-lt"/>
              <a:buAutoNum type="arabicPeriod" startAt="6"/>
            </a:pPr>
            <a:r>
              <a:rPr lang="el-GR" b="1" dirty="0">
                <a:latin typeface="Arial" pitchFamily="34" charset="0"/>
                <a:cs typeface="Arial" pitchFamily="34" charset="0"/>
              </a:rPr>
              <a:t>ΟΙ ΣΤΡΟΒΙΛΟΙ ΠΡΕΠΕΙ ΝΑ ΚΡΑΤΗΘΟΥΝ ΑΜΕΣΩΣ, ΑΝ ΤΟ ΣΥΣΤΗΜΑ ΚΡΑΤΗΣΕΩΣ ΑΝΑΓΚΗΣ ΕΝΕΡΓΟΠΟΙΗΘΕΙ.</a:t>
            </a:r>
          </a:p>
          <a:p>
            <a:pPr marL="457200" lvl="2" indent="-457200">
              <a:lnSpc>
                <a:spcPts val="2400"/>
              </a:lnSpc>
              <a:spcBef>
                <a:spcPts val="0"/>
              </a:spcBef>
              <a:buClr>
                <a:srgbClr val="FF0000"/>
              </a:buClr>
              <a:buFont typeface="+mj-lt"/>
              <a:buAutoNum type="arabicPeriod" startAt="6"/>
            </a:pPr>
            <a:r>
              <a:rPr lang="el-GR" b="1" dirty="0">
                <a:latin typeface="Arial" pitchFamily="34" charset="0"/>
                <a:cs typeface="Arial" pitchFamily="34" charset="0"/>
              </a:rPr>
              <a:t>ΟΙ ΣΤΡΟΒΙΛΟΙ ΠΡΕΠΕΙ ΝΑ ΚΡΑΤΗΘΟΥΝ ΑΜΕΣΩΣ ΑΝ Η ΠΑΡΟΧΗ ΛΑΔΙΟΥ ΣΤΑΜΑΤΗΣΕΙ.</a:t>
            </a:r>
            <a:endParaRPr lang="en-US" b="1" dirty="0">
              <a:latin typeface="Arial" pitchFamily="34" charset="0"/>
              <a:cs typeface="Arial" pitchFamily="34" charset="0"/>
            </a:endParaRPr>
          </a:p>
          <a:p>
            <a:pPr marL="457200" lvl="2" indent="-457200">
              <a:lnSpc>
                <a:spcPts val="2400"/>
              </a:lnSpc>
              <a:spcBef>
                <a:spcPts val="0"/>
              </a:spcBef>
              <a:buClr>
                <a:srgbClr val="FF0000"/>
              </a:buClr>
              <a:buFont typeface="+mj-lt"/>
              <a:buAutoNum type="arabicPeriod" startAt="6"/>
            </a:pPr>
            <a:r>
              <a:rPr lang="el-GR" b="1" dirty="0">
                <a:latin typeface="Arial" pitchFamily="34" charset="0"/>
                <a:cs typeface="Arial" pitchFamily="34" charset="0"/>
              </a:rPr>
              <a:t>ΑΝ ΟΙ ΣΤΡΟΒΙΛΟΙ ΣΤΡΕΦΟΥΝ ΣΕ ΠΛΗΡΗ ΤΑΧΥΤΗΤΑ ΚΑΙ ΔΙΑΤΑΧΘΕΙ ΑΝΑΠΟΔΑ, ΤΟ ΧΕΙΡΙΣΤΗΡΙΟ ΤΟΥ ΑΝΑΠΟΔΑ ΠΡΕΠΕΙ ΝΑ ΑΝΟΙΧΘΕΙ ΑΦΟΥ ΟΙ ΣΤΡΟΦΕΣ ΠΕΣΟΥΝ ΚΑΤΩ ΑΠΟ ΤΟ 60% ΤΟΥ ΜΕΓΙΣΤΟΥ ΦΟΡΤΙΟΥ.</a:t>
            </a:r>
          </a:p>
          <a:p>
            <a:pPr marL="0" indent="0">
              <a:lnSpc>
                <a:spcPts val="2880"/>
              </a:lnSpc>
              <a:spcBef>
                <a:spcPts val="0"/>
              </a:spcBef>
              <a:buNone/>
            </a:pPr>
            <a:endParaRPr lang="en-US" sz="1800" b="1" u="sng" dirty="0">
              <a:latin typeface="Arial" pitchFamily="34" charset="0"/>
              <a:cs typeface="Arial" pitchFamily="34" charset="0"/>
            </a:endParaRP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5">
              <a:lumMod val="60000"/>
              <a:lumOff val="40000"/>
            </a:schemeClr>
          </a:solidFill>
        </p:spPr>
        <p:txBody>
          <a:bodyPr>
            <a:normAutofit/>
          </a:bodyPr>
          <a:lstStyle/>
          <a:p>
            <a:pPr algn="ctr">
              <a:buNone/>
            </a:pPr>
            <a:r>
              <a:rPr lang="el-GR" sz="2000" b="1" u="sng" dirty="0">
                <a:solidFill>
                  <a:srgbClr val="7030A0"/>
                </a:solidFill>
                <a:latin typeface="Arial" pitchFamily="34" charset="0"/>
                <a:cs typeface="Arial" pitchFamily="34" charset="0"/>
              </a:rPr>
              <a:t>ΠΡΙΝ ΑΠΟ ΤΗΝ ΕΙΣΟΔΟ ΣΕ ΛΙΜΑΝΙ</a:t>
            </a:r>
            <a:endParaRPr lang="en-US" sz="2000" b="1" u="sng" dirty="0">
              <a:solidFill>
                <a:srgbClr val="7030A0"/>
              </a:solidFill>
              <a:latin typeface="Arial" pitchFamily="34" charset="0"/>
              <a:cs typeface="Arial" pitchFamily="34" charset="0"/>
            </a:endParaRPr>
          </a:p>
          <a:p>
            <a:pPr marL="457200" indent="-457200" algn="ctr">
              <a:buClr>
                <a:srgbClr val="FF0000"/>
              </a:buClr>
              <a:buFont typeface="+mj-lt"/>
              <a:buAutoNum type="arabicPeriod"/>
            </a:pPr>
            <a:endParaRPr lang="en-US" sz="2400" b="1" u="sng" dirty="0">
              <a:solidFill>
                <a:srgbClr val="7030A0"/>
              </a:solidFill>
              <a:latin typeface="Arial" pitchFamily="34" charset="0"/>
              <a:cs typeface="Arial" pitchFamily="34" charset="0"/>
            </a:endParaRPr>
          </a:p>
          <a:p>
            <a:pPr marL="457200" lvl="3" indent="-457200">
              <a:buClr>
                <a:srgbClr val="FF0000"/>
              </a:buClr>
              <a:buFont typeface="+mj-lt"/>
              <a:buAutoNum type="arabicPeriod"/>
            </a:pPr>
            <a:r>
              <a:rPr lang="el-GR" sz="2400" b="1" dirty="0">
                <a:latin typeface="Arial" pitchFamily="34" charset="0"/>
                <a:cs typeface="Arial" pitchFamily="34" charset="0"/>
              </a:rPr>
              <a:t>ΚΙΝΕΙΤΑΙ ΤΟ ΧΕΙΡΙΣΤΗΡΙΟ ΕΛΑΦΡΑ ΔΕΞΙΑ-ΑΡΙΣΤΕΡΑ ΓΙΑ ΝΑ ΕΠΙΒΕΒΑΙΩΘΕΙ ΟΤΙ ΔΕΝ ΚΟΛΛΗΣΕ Η ΒΑΛΒΙΔΑ.</a:t>
            </a:r>
          </a:p>
          <a:p>
            <a:pPr marL="457200" lvl="3" indent="-457200">
              <a:buClr>
                <a:srgbClr val="FF0000"/>
              </a:buClr>
              <a:buFont typeface="+mj-lt"/>
              <a:buAutoNum type="arabicPeriod"/>
            </a:pPr>
            <a:r>
              <a:rPr lang="el-GR" sz="2400" b="1" dirty="0">
                <a:latin typeface="Arial" pitchFamily="34" charset="0"/>
                <a:cs typeface="Arial" pitchFamily="34" charset="0"/>
              </a:rPr>
              <a:t>ΚΛΕΙΝΟΝΤΑΙ ΟΙ ΑΠΟΜΑΣΤΕΥΣΕΙΣ (ΑΝ ΔΕΝ ΕΙΝΑΙ ΑΥΤΟΜΑΤΕΣ).</a:t>
            </a:r>
          </a:p>
          <a:p>
            <a:pPr marL="457200" lvl="3" indent="-457200">
              <a:buClr>
                <a:srgbClr val="FF0000"/>
              </a:buClr>
              <a:buFont typeface="+mj-lt"/>
              <a:buAutoNum type="arabicPeriod"/>
            </a:pPr>
            <a:r>
              <a:rPr lang="el-GR" sz="2400" b="1" dirty="0">
                <a:latin typeface="Arial" pitchFamily="34" charset="0"/>
                <a:cs typeface="Arial" pitchFamily="34" charset="0"/>
              </a:rPr>
              <a:t>ΑΝΟΙΓΕΤΑΙ Η ΕΠΑΝΑΚΥΚΛΟΦΟΡΙΑ ΤΟΥ ΣΥΜΠΥΚΝΩΜΑΤΟΣ (ΑΝ ΔΕΝ ΕΙΝΑΙ ΑΥΤΟΜΑΤΗ).</a:t>
            </a:r>
          </a:p>
          <a:p>
            <a:pPr marL="457200" lvl="3" indent="-457200">
              <a:buClr>
                <a:srgbClr val="FF0000"/>
              </a:buClr>
              <a:buFont typeface="+mj-lt"/>
              <a:buAutoNum type="arabicPeriod"/>
            </a:pPr>
            <a:r>
              <a:rPr lang="el-GR" sz="2400" b="1" dirty="0">
                <a:latin typeface="Arial" pitchFamily="34" charset="0"/>
                <a:cs typeface="Arial" pitchFamily="34" charset="0"/>
              </a:rPr>
              <a:t>ΑΝΟΙΓΟΝΤΑΙ ΤΑ ΥΓΡΑ ΤΩΝ ΣΤΡΟΒΙΛΩΝ (ΑΝ ΔΕΝ ΕΙΝΑΙ ΑΥΤΟΜΑΤΑ).</a:t>
            </a:r>
          </a:p>
          <a:p>
            <a:pPr marL="457200" lvl="3" indent="-457200">
              <a:buClr>
                <a:srgbClr val="FF0000"/>
              </a:buClr>
              <a:buFont typeface="+mj-lt"/>
              <a:buAutoNum type="arabicPeriod"/>
            </a:pPr>
            <a:r>
              <a:rPr lang="el-GR" sz="2400" b="1" dirty="0">
                <a:latin typeface="Arial" pitchFamily="34" charset="0"/>
                <a:cs typeface="Arial" pitchFamily="34" charset="0"/>
              </a:rPr>
              <a:t>ΑΝΟΙΓΟΝΤΑΙ ΟΛΕΣ ΟΙ ΟΜΑΔΕΣ ΠΡΟΦΥΣΙΩΝ ΓΙΑ ΤΗΝ ΑΠΟΦΥΓΗ ΥΔΡΟΘΥΛΑΚΩΝ ΚΑΤΑ ΤΟΥΣ ΧΕΙΡΙΣΜΟΥΣ.</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ΠΡΟΕΤΟΙΜΑΣΙΑ — ΠΛΟΥΣ — ΑΠΟΜΟΝΩΣΗ</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a:solidFill>
            <a:schemeClr val="accent4">
              <a:lumMod val="60000"/>
              <a:lumOff val="40000"/>
            </a:schemeClr>
          </a:solidFill>
        </p:spPr>
        <p:txBody>
          <a:bodyPr>
            <a:normAutofit fontScale="55000" lnSpcReduction="20000"/>
          </a:bodyPr>
          <a:lstStyle/>
          <a:p>
            <a:pPr algn="ctr">
              <a:buNone/>
            </a:pPr>
            <a:r>
              <a:rPr lang="el-GR" sz="2000" dirty="0"/>
              <a:t> </a:t>
            </a:r>
            <a:r>
              <a:rPr lang="el-GR" sz="3600" b="1" u="sng" dirty="0">
                <a:solidFill>
                  <a:srgbClr val="7030A0"/>
                </a:solidFill>
                <a:latin typeface="Arial" pitchFamily="34" charset="0"/>
                <a:cs typeface="Arial" pitchFamily="34" charset="0"/>
              </a:rPr>
              <a:t>ΑΠΟΜΟΝΩΣΗ ΣΤΡΟΒΙΛΩΝ</a:t>
            </a:r>
            <a:endParaRPr lang="en-US" sz="3600" b="1" u="sng" dirty="0">
              <a:solidFill>
                <a:srgbClr val="7030A0"/>
              </a:solidFill>
              <a:latin typeface="Arial" pitchFamily="34" charset="0"/>
              <a:cs typeface="Arial" pitchFamily="34" charset="0"/>
            </a:endParaRPr>
          </a:p>
          <a:p>
            <a:pPr algn="ctr">
              <a:buNone/>
            </a:pPr>
            <a:endParaRPr lang="en-US" sz="2400" b="1" u="sng" dirty="0">
              <a:solidFill>
                <a:srgbClr val="7030A0"/>
              </a:solidFill>
              <a:latin typeface="Arial" pitchFamily="34" charset="0"/>
              <a:cs typeface="Arial" pitchFamily="34" charset="0"/>
            </a:endParaRPr>
          </a:p>
          <a:p>
            <a:pPr marL="514350" lvl="4" indent="-514350">
              <a:buClr>
                <a:srgbClr val="FF0000"/>
              </a:buClr>
              <a:buFont typeface="+mj-lt"/>
              <a:buAutoNum type="arabicPeriod"/>
            </a:pPr>
            <a:r>
              <a:rPr lang="el-GR" sz="3100" b="1" dirty="0">
                <a:latin typeface="Arial" pitchFamily="34" charset="0"/>
                <a:cs typeface="Arial" pitchFamily="34" charset="0"/>
              </a:rPr>
              <a:t>ΚΛΕΙΝΟΝΤΑΙ ΤΑ ΧΕΙΡΙΣΤΗΡΙΑ ΚΑΙ ΟΙ ΚΥΡΙΟΙ ΑΤΜΟΦΡΑΚΤΕΣ ΤΩΝ ΛΕΒΗΤΩΝ. ΑΝ ΥΠΑΡΧΟΥΝ ΑΥΤΟΜΑΤΙΣΜΟΙ ΕΝΕΡΓΟΠΟΙΟΥΝΤΑΙ ΜΕ ΤΟ ΧΕΡΙ.</a:t>
            </a:r>
          </a:p>
          <a:p>
            <a:pPr marL="514350" lvl="4" indent="-514350">
              <a:buClr>
                <a:srgbClr val="FF0000"/>
              </a:buClr>
              <a:buFont typeface="+mj-lt"/>
              <a:buAutoNum type="arabicPeriod"/>
            </a:pPr>
            <a:r>
              <a:rPr lang="el-GR" sz="3100" b="1" dirty="0">
                <a:latin typeface="Arial" pitchFamily="34" charset="0"/>
                <a:cs typeface="Arial" pitchFamily="34" charset="0"/>
              </a:rPr>
              <a:t>ΕΠΙΒΕΒΑΙΩΣΗ ΟΤΙ ΤΑ ΥΓΡΑ ΤΩΝ ΣΤΡΟΒΙΛΩΝ ΕΙΝΑΙ ΑΝΟΙΚΤΑ.</a:t>
            </a:r>
          </a:p>
          <a:p>
            <a:pPr marL="514350" lvl="4" indent="-514350">
              <a:buClr>
                <a:srgbClr val="FF0000"/>
              </a:buClr>
              <a:buFont typeface="+mj-lt"/>
              <a:buAutoNum type="arabicPeriod"/>
            </a:pPr>
            <a:r>
              <a:rPr lang="el-GR" sz="3100" b="1" dirty="0">
                <a:latin typeface="Arial" pitchFamily="34" charset="0"/>
                <a:cs typeface="Arial" pitchFamily="34" charset="0"/>
              </a:rPr>
              <a:t>ΤΙΘΕΤΑΙ Ο ΚΡΙΚΟΣ «ΕΝΤΟΣ».</a:t>
            </a:r>
          </a:p>
          <a:p>
            <a:pPr marL="514350" lvl="4" indent="-514350">
              <a:buClr>
                <a:srgbClr val="FF0000"/>
              </a:buClr>
              <a:buFont typeface="+mj-lt"/>
              <a:buAutoNum type="arabicPeriod"/>
            </a:pPr>
            <a:r>
              <a:rPr lang="el-GR" sz="3100" b="1" dirty="0">
                <a:latin typeface="Arial" pitchFamily="34" charset="0"/>
                <a:cs typeface="Arial" pitchFamily="34" charset="0"/>
              </a:rPr>
              <a:t>ΚΛΕΙΝΕΤΑΙ Ο ΑΤΜΟΣ ΠΡΟΣ ΤΑ ΚΟΛΑΡΑ.</a:t>
            </a:r>
          </a:p>
          <a:p>
            <a:pPr marL="514350" lvl="4" indent="-514350">
              <a:buClr>
                <a:srgbClr val="FF0000"/>
              </a:buClr>
              <a:buFont typeface="+mj-lt"/>
              <a:buAutoNum type="arabicPeriod"/>
            </a:pPr>
            <a:r>
              <a:rPr lang="el-GR" sz="3100" b="1" dirty="0">
                <a:latin typeface="Arial" pitchFamily="34" charset="0"/>
                <a:cs typeface="Arial" pitchFamily="34" charset="0"/>
              </a:rPr>
              <a:t>ΣΥΝΕΧΙΖΕΤΑΙ Η ΛΕΙΤΟΥΡΓΙΑ ΤΩΝ ΕΚΧΥΤΗΡΩΝ ΚΕΝΟΥ ΓΙΑ ΛΙΓΟ.</a:t>
            </a:r>
          </a:p>
          <a:p>
            <a:pPr marL="514350" lvl="4" indent="-514350">
              <a:buClr>
                <a:srgbClr val="FF0000"/>
              </a:buClr>
              <a:buFont typeface="+mj-lt"/>
              <a:buAutoNum type="arabicPeriod"/>
            </a:pPr>
            <a:r>
              <a:rPr lang="el-GR" sz="3100" b="1" dirty="0">
                <a:latin typeface="Arial" pitchFamily="34" charset="0"/>
                <a:cs typeface="Arial" pitchFamily="34" charset="0"/>
              </a:rPr>
              <a:t>ΣΥΝΕΧΙΖΕΤΑΙ Η ΣΤΡΕΨΗ ΜΕ ΤΟΝ ΚΡΙΚΟ, ΜΕΧΡΙ ΝΑ ΚΡΥΩΣΟΥΝ ΟΙ ΣΤΡΟΒΙΛΟΙ (ΣΥΝΗΘΩΣ 2 ΩΡΕΣ ΓΙΑ ΕΥΚΡΑΤΑ ΚΛΙΜΑΤΑ). Η ΘΕΡΜΟΚΡΑΣΙΑ ΤΟΥ ΛΑΔΙΟΥ ΣΤΗΝ ΕΙΣΑΓΩΓΗ ΣΤΟΥΣ ΤΡΙΒΕΙΣ ΔΕΝ ΠΡΕΠΕΙ ΝΑ ΕΙΝΑΙ ΜΙΚΡΟΤΕΡΗ ΑΠΟ 35°</a:t>
            </a:r>
            <a:r>
              <a:rPr lang="en-US" sz="3100" b="1" dirty="0">
                <a:latin typeface="Arial" pitchFamily="34" charset="0"/>
                <a:cs typeface="Arial" pitchFamily="34" charset="0"/>
              </a:rPr>
              <a:t>C</a:t>
            </a:r>
            <a:r>
              <a:rPr lang="el-GR" sz="3100" b="1" dirty="0">
                <a:latin typeface="Arial" pitchFamily="34" charset="0"/>
                <a:cs typeface="Arial" pitchFamily="34" charset="0"/>
              </a:rPr>
              <a:t>. Η ΜΙΚΡΟΤΕΡΗ ΘΕΡΜΟΚΡΑΣΙΑ ΠΟΥ ΕΙΝΑΙ ΕΠΙΤΡΕΠΤΗ ΚΑΙ ΜΟΝΟ ΣΕ ΠΕΡΙΠΤΩΣΗ ΑΝΑΓΚΗΣ ΕΙΝΑΙ 21°</a:t>
            </a:r>
            <a:r>
              <a:rPr lang="en-US" sz="3100" b="1" dirty="0">
                <a:latin typeface="Arial" pitchFamily="34" charset="0"/>
                <a:cs typeface="Arial" pitchFamily="34" charset="0"/>
              </a:rPr>
              <a:t>C</a:t>
            </a:r>
            <a:r>
              <a:rPr lang="el-GR" sz="3100" b="1" dirty="0">
                <a:latin typeface="Arial" pitchFamily="34" charset="0"/>
                <a:cs typeface="Arial" pitchFamily="34" charset="0"/>
              </a:rPr>
              <a:t>.</a:t>
            </a:r>
          </a:p>
          <a:p>
            <a:pPr marL="514350" lvl="4" indent="-514350">
              <a:buClr>
                <a:srgbClr val="FF0000"/>
              </a:buClr>
              <a:buFont typeface="+mj-lt"/>
              <a:buAutoNum type="arabicPeriod"/>
            </a:pPr>
            <a:r>
              <a:rPr lang="el-GR" sz="3100" b="1" dirty="0">
                <a:latin typeface="Arial" pitchFamily="34" charset="0"/>
                <a:cs typeface="Arial" pitchFamily="34" charset="0"/>
              </a:rPr>
              <a:t>ΟΤΑΝ ΨΥΧΘΟΥΝ ΟΙ ΣΤΡΟΒΙΛΟΙ, ΤΟΤΕ ΚΡΑΤΟΥΝΤΑΙ Η ΑΝΤΛΙΑ ΚΥΚΛΟΦΟΡΙΑΣ, ΤΑ ΤΖΙΦΑΡΙΑ ΚΑΙ Η ΑΝΤΛΙΑ ΣΥΜΠΥΚΝΩΜΑΤΟΣ ΚΑΙ ΚΛΕΙΝΕΤΑΙ Η ΒΑΛΒΙΔΑ ΕΠΑΝΑΚΥΚΛΟΦΟΡΙΑΣ ΤΟΥ ΣΥΜΠΥΚΝΩΜΑΤΟΣ, ΓΙΑΤΙ ΑΛΛΟΙΩΣ ΤΟ ΨΥΓΕΙΟ ΘΑ ΓΕΜΙΣΕΙ ΣΥΜΠΥΚΝΩΜΑ.</a:t>
            </a:r>
          </a:p>
          <a:p>
            <a:pPr marL="514350" lvl="4" indent="-514350">
              <a:buClr>
                <a:srgbClr val="FF0000"/>
              </a:buClr>
              <a:buFont typeface="+mj-lt"/>
              <a:buAutoNum type="arabicPeriod"/>
            </a:pPr>
            <a:r>
              <a:rPr lang="el-GR" sz="3100" b="1" dirty="0">
                <a:latin typeface="Arial" pitchFamily="34" charset="0"/>
                <a:cs typeface="Arial" pitchFamily="34" charset="0"/>
              </a:rPr>
              <a:t>ΤΙΘΕΤΑΙ Ο ΚΡΙΚΟΣ «ΕΚΤΟΣ».</a:t>
            </a:r>
          </a:p>
          <a:p>
            <a:pPr marL="514350" lvl="4" indent="-514350">
              <a:buClr>
                <a:srgbClr val="FF0000"/>
              </a:buClr>
              <a:buFont typeface="+mj-lt"/>
              <a:buAutoNum type="arabicPeriod"/>
            </a:pPr>
            <a:r>
              <a:rPr lang="el-GR" sz="3100" b="1" dirty="0">
                <a:latin typeface="Arial" pitchFamily="34" charset="0"/>
                <a:cs typeface="Arial" pitchFamily="34" charset="0"/>
              </a:rPr>
              <a:t>ΚΡΑΤΗΣΗ ΑΝΤΛΙΑΣ ΛΙΠΑΝΣΕΩΣ. ΚΛΕΙΣΙΜΟ ΤΩΝ ΕΠΙΣΤΟΜΙΩΝ ΝΕΡΟΥ ΤΟΥ ΨΥΓΕΙΟΥ ΛΑΔΙΟΥ.</a:t>
            </a:r>
            <a:endParaRPr lang="en-US" sz="3100" b="1" dirty="0">
              <a:latin typeface="Arial" pitchFamily="34" charset="0"/>
              <a:cs typeface="Arial" pitchFamily="34" charset="0"/>
            </a:endParaRPr>
          </a:p>
          <a:p>
            <a:pPr marL="514350" lvl="4" indent="-514350">
              <a:buClr>
                <a:srgbClr val="FF0000"/>
              </a:buClr>
              <a:buFont typeface="+mj-lt"/>
              <a:buAutoNum type="arabicPeriod"/>
            </a:pPr>
            <a:r>
              <a:rPr lang="el-GR" sz="3100" b="1" dirty="0">
                <a:latin typeface="Arial" pitchFamily="34" charset="0"/>
                <a:cs typeface="Arial" pitchFamily="34" charset="0"/>
              </a:rPr>
              <a:t> ΛΕΙΤΟΥΡΓΙΑ ΔΙΚΤΥΟΥ ΛΙΠΑΝΣΕΩΣ ΚΑΘΗΜΕΡΙΝΑ ΚΑΙ ΣΤΡΕΨΗ ΤΩΝ ΣΤΡΟΒΙΛΩΝ ΚΑΤΑ 1</a:t>
            </a:r>
            <a:r>
              <a:rPr lang="el-GR" sz="3100" b="1" baseline="30000" dirty="0">
                <a:latin typeface="Arial" pitchFamily="34" charset="0"/>
                <a:cs typeface="Arial" pitchFamily="34" charset="0"/>
              </a:rPr>
              <a:t>1</a:t>
            </a:r>
            <a:r>
              <a:rPr lang="el-GR" sz="3100" b="1" dirty="0">
                <a:latin typeface="Arial" pitchFamily="34" charset="0"/>
                <a:cs typeface="Arial" pitchFamily="34" charset="0"/>
              </a:rPr>
              <a:t>/</a:t>
            </a:r>
            <a:r>
              <a:rPr lang="el-GR" sz="3100" b="1" baseline="-25000" dirty="0">
                <a:latin typeface="Arial" pitchFamily="34" charset="0"/>
                <a:cs typeface="Arial" pitchFamily="34" charset="0"/>
              </a:rPr>
              <a:t>4</a:t>
            </a:r>
            <a:r>
              <a:rPr lang="el-GR" sz="3100" b="1" dirty="0">
                <a:latin typeface="Arial" pitchFamily="34" charset="0"/>
                <a:cs typeface="Arial" pitchFamily="34" charset="0"/>
              </a:rPr>
              <a:t> ΤΗΣ ΣΤΡΟΦΗΣ.</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ΕΙΔΙΚΟΙ ΧΕΙΡΙΣΜΟΙ ΣΤΡΟΒΙΛΟΓΕΝΝΗΤΡΙΑΣ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Autofit/>
          </a:bodyPr>
          <a:lstStyle/>
          <a:p>
            <a:pPr marL="0" indent="0">
              <a:lnSpc>
                <a:spcPct val="120000"/>
              </a:lnSpc>
              <a:buNone/>
            </a:pPr>
            <a:r>
              <a:rPr lang="el-GR" sz="1600" b="1" dirty="0">
                <a:latin typeface="Arial" pitchFamily="34" charset="0"/>
                <a:cs typeface="Arial" pitchFamily="34" charset="0"/>
              </a:rPr>
              <a:t>ΓΙΑ ΤΙΣ ΣΤΡΟΒΙΛΟΓΕΝΝΗΤΡΙΕΣ, ΟΠΩΣ ΚΑΙ ΓΙΑ ΤΟΥΣ ΣΤΡΟΒΙΛΟΥΣ ΤΩΝ ΜΕΓΑΛΩΝ ΑΝΤΛΙΩΝ, ΕΦΟΣΟΝ ΔΕΝ ΥΠΑΡΧΟΥΝ ΟΔΗΓΙΕΣ ΤΟΥ ΚΑΤΑΣΚΕΥΑΣΤΗ ΑΚΟΛΟΥΘΟΥΝΤΑΙ ΤΑ ΠΑΡΑΚΑΤΩ:</a:t>
            </a:r>
          </a:p>
          <a:p>
            <a:pPr marL="457200" lvl="5" indent="-457200">
              <a:lnSpc>
                <a:spcPct val="120000"/>
              </a:lnSpc>
              <a:buClr>
                <a:srgbClr val="FF0000"/>
              </a:buClr>
              <a:buFont typeface="+mj-lt"/>
              <a:buAutoNum type="arabicPeriod"/>
            </a:pPr>
            <a:r>
              <a:rPr lang="el-GR" sz="1600" b="1" dirty="0">
                <a:latin typeface="Arial" pitchFamily="34" charset="0"/>
                <a:cs typeface="Arial" pitchFamily="34" charset="0"/>
              </a:rPr>
              <a:t>ΔΟΚΙΜΗ ΜΗΧΑΝΙΣΜΟΥ ΥΠΕΡΤΑΧΥΝΣΕΩΣ ΚΑΙ ΤΗΣ ΤΗΛΕΚΙΝΗΣΕΩΣ ΤΟΥ.</a:t>
            </a:r>
          </a:p>
          <a:p>
            <a:pPr marL="457200" lvl="5" indent="-457200">
              <a:lnSpc>
                <a:spcPct val="120000"/>
              </a:lnSpc>
              <a:buClr>
                <a:srgbClr val="FF0000"/>
              </a:buClr>
              <a:buFont typeface="+mj-lt"/>
              <a:buAutoNum type="arabicPeriod"/>
            </a:pPr>
            <a:r>
              <a:rPr lang="el-GR" sz="1600" b="1" dirty="0">
                <a:latin typeface="Arial" pitchFamily="34" charset="0"/>
                <a:cs typeface="Arial" pitchFamily="34" charset="0"/>
              </a:rPr>
              <a:t>ΕΛΕΓΧΟΣ ΡΥΘΜΙΣΤΩΝ ΣΤΡΟΦΩΝ ΤΟΥ ΣΤΡΟΒΙΛΟΥ, ΤΟΥ ΡΥΘΜΙΣΤΗ ΦΟΡΤΙΟΥ (</a:t>
            </a:r>
            <a:r>
              <a:rPr lang="en-US" sz="1600" b="1" dirty="0">
                <a:latin typeface="Arial" pitchFamily="34" charset="0"/>
                <a:cs typeface="Arial" pitchFamily="34" charset="0"/>
              </a:rPr>
              <a:t>LOAD LIMIT</a:t>
            </a:r>
            <a:r>
              <a:rPr lang="el-GR" sz="1600" b="1" dirty="0">
                <a:latin typeface="Arial" pitchFamily="34" charset="0"/>
                <a:cs typeface="Arial" pitchFamily="34" charset="0"/>
              </a:rPr>
              <a:t>) ΚΑΙ ΤΟΥ ΣΥΣΤΗΜΑΤΟΣ ΜΟΧΛΩΝ ΤΟΥΣ.</a:t>
            </a:r>
          </a:p>
          <a:p>
            <a:pPr marL="457200" lvl="5" indent="-457200">
              <a:lnSpc>
                <a:spcPct val="120000"/>
              </a:lnSpc>
              <a:buClr>
                <a:srgbClr val="FF0000"/>
              </a:buClr>
              <a:buFont typeface="+mj-lt"/>
              <a:buAutoNum type="arabicPeriod"/>
            </a:pPr>
            <a:r>
              <a:rPr lang="el-GR" sz="1600" b="1" dirty="0">
                <a:latin typeface="Arial" pitchFamily="34" charset="0"/>
                <a:cs typeface="Arial" pitchFamily="34" charset="0"/>
              </a:rPr>
              <a:t>ΕΛΕΓΧΟΣ ΠΙΕΣΕΩΣ ΛΑΔΙΟΥ ΣΤΟΥΣ ΜΗΧΑΝΙΣΜΟΥΣ ΡΥΘΜΙΣΤΩΝ.</a:t>
            </a:r>
          </a:p>
          <a:p>
            <a:pPr marL="514350" indent="-514350">
              <a:lnSpc>
                <a:spcPct val="120000"/>
              </a:lnSpc>
              <a:buClr>
                <a:srgbClr val="FF0000"/>
              </a:buClr>
              <a:buFont typeface="+mj-lt"/>
              <a:buAutoNum type="arabicPeriod" startAt="4"/>
            </a:pPr>
            <a:r>
              <a:rPr lang="el-GR" sz="1600" b="1" dirty="0">
                <a:latin typeface="Arial" pitchFamily="34" charset="0"/>
                <a:cs typeface="Arial" pitchFamily="34" charset="0"/>
              </a:rPr>
              <a:t>ΜΕ ΤΟ ΡΥΘΜΙΣΤΗ ΦΟΡΤΙΟΥ ΣΤΗΝ ΕΛΑΧΙΣΤΗ ΘΕΣΗ ΤΟΥ, ΑΝΟΙΓΕΤΑΙ ΤΟ ΧΕΙΡΙΣΤΗΡΙΟ ΓΡΗΓΟΡΑ, ΩΣΤΕ ΤΟ ΣΤΡΟΦΕΙΟ ΤΟΥ ΣΤΡΟΒΙΛΟΥ ΝΑ ΑΡΧΙΣΕΙ ΝΑ ΣΤΡΕΦΕΙ. ΑΜΕΣΟ</a:t>
            </a:r>
            <a:r>
              <a:rPr lang="en-US" sz="1600" b="1" dirty="0">
                <a:latin typeface="Arial" pitchFamily="34" charset="0"/>
                <a:cs typeface="Arial" pitchFamily="34" charset="0"/>
              </a:rPr>
              <a:t> </a:t>
            </a:r>
            <a:r>
              <a:rPr lang="el-GR" sz="1600" b="1" dirty="0">
                <a:latin typeface="Arial" pitchFamily="34" charset="0"/>
                <a:cs typeface="Arial" pitchFamily="34" charset="0"/>
              </a:rPr>
              <a:t>ΚΛΕΙΣΙΜΟ ΤΟΥ ΧΕΙΡΙΣΤΗΡΙΟΥ ΑΠΟ ΤΟ ΜΗΧΑΝΙΣΜΟ ΥΠΕΡΤΑΧΥΝΣΕΩΣ. ΑΝ Η ΛΕΙΤΟΥΡΓΙΑ ΕΙΝΑΙ ΟΜΑΛΗ, ΕΠΑΝΟΠΛΙΣΜΟΣ ΜΗΧΑΝΙΣΜΟΥ ΥΠΕΡΤΑΧΥΝΣΕΩΣ ΚΑΙ ΕΛΑΦΡΟ ΑΝΟΙΓΜΑ ΧΕΙΡΙΣΤΗΡΙΟΥ, ΩΣΤΕ ΝΑ ΣΤΡΕΨΕΙ ΤΟ ΣΤΡΟΦΕΙΟ ΜΕ ΤΑΧΥΤΗΤΑ 100 ΣΤΡΟΦΩΝ ΑΝΑ ΛΕΠΤΟ ΕΠΙ 15 ΛΕΠΤΑ. ΑΥΞΗΣΗ ΤΗΣ ΤΑΧΥΤΗΤΑΣ ΩΣ ΤΙΣ ΣΤΡΟΦΕΣ ΑΦΟΡΤΗΣ ΛΕΙΤΟΥΡΓΙΑΣ (</a:t>
            </a:r>
            <a:r>
              <a:rPr lang="en-US" sz="1600" b="1" dirty="0">
                <a:latin typeface="Arial" pitchFamily="34" charset="0"/>
                <a:cs typeface="Arial" pitchFamily="34" charset="0"/>
              </a:rPr>
              <a:t>IDLING SPEED</a:t>
            </a:r>
            <a:r>
              <a:rPr lang="el-GR" sz="1600" b="1" dirty="0">
                <a:latin typeface="Arial" pitchFamily="34" charset="0"/>
                <a:cs typeface="Arial" pitchFamily="34" charset="0"/>
              </a:rPr>
              <a:t>), ΓΙΑ ΤΗΝ ΚΑΝΟΝΙΚΗ ΑΦΟΡΤΗ ΤΑΧΥΤΗΤΑ. ΟΤΑΝ Ο ΡΥΘΜΙΣΤΗΣ ΤΑΧΥΤΗΤΑΣ ΕΠΕΜΒΕΙ, ΠΛΗΡΕΣ ΑΝΟΙΓΜΑ ΤΟΥ ΧΕΙΡΙΣΤΗΡΙΟΥ. ΕΚΤΟΣ ΑΠΟ ΠΕΡΙΠΤΩΣΗ ΑΝΑΓΚΗΣ, Η ΛΕΙΤΟΥΡΓΙΑ ΑΥΤΗ ΤΟΥ ΣΤΡΟΒΙΛΟΥ ΝΑ ΣΥΝΕΧΙΣΘΕΙ ΕΠΙ 30' ΤΟΥΛΑΧΙΣΤΟΝ, ΠΡΙΝ ΑΠΟ ΤΗ ΦΟΡΤΩΣΗ ΤΗΣ ΓΕΝΝΗΤΡΙΑΣ.</a:t>
            </a:r>
          </a:p>
          <a:p>
            <a:pPr marL="457200" lvl="5" indent="-457200">
              <a:buClr>
                <a:srgbClr val="FF0000"/>
              </a:buClr>
              <a:buFont typeface="+mj-lt"/>
              <a:buAutoNum type="arabicPeriod"/>
            </a:pPr>
            <a:endParaRPr lang="el-GR" sz="1600" b="1" dirty="0">
              <a:latin typeface="Arial" pitchFamily="34" charset="0"/>
              <a:cs typeface="Arial" pitchFamily="34" charset="0"/>
            </a:endParaRP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400" b="1" u="sng" dirty="0">
                <a:latin typeface="Arial" pitchFamily="34" charset="0"/>
                <a:cs typeface="Arial" pitchFamily="34" charset="0"/>
              </a:rPr>
              <a:t>ΧΕΙΡΙΣΜΟΙ </a:t>
            </a:r>
            <a:br>
              <a:rPr lang="el-GR" sz="2400" b="1" u="sng" dirty="0">
                <a:latin typeface="Arial" pitchFamily="34" charset="0"/>
                <a:cs typeface="Arial" pitchFamily="34" charset="0"/>
              </a:rPr>
            </a:br>
            <a:r>
              <a:rPr lang="el-GR" sz="2400" b="1" u="sng" dirty="0">
                <a:latin typeface="Arial" pitchFamily="34" charset="0"/>
                <a:cs typeface="Arial" pitchFamily="34" charset="0"/>
              </a:rPr>
              <a:t>ΕΙΔΙΚΟΙ ΧΕΙΡΙΣΜΟΙ ΣΤΡΟΒΙΛΟΓΕΝΝΗΤΡΙΑΣ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fontScale="70000" lnSpcReduction="20000"/>
          </a:bodyPr>
          <a:lstStyle/>
          <a:p>
            <a:pPr marL="514350" lvl="0" indent="-514350">
              <a:buClr>
                <a:srgbClr val="FF0000"/>
              </a:buClr>
              <a:buFont typeface="+mj-lt"/>
              <a:buAutoNum type="arabicPeriod" startAt="4"/>
            </a:pPr>
            <a:endParaRPr lang="en-US" b="1" dirty="0">
              <a:latin typeface="Arial" pitchFamily="34" charset="0"/>
              <a:cs typeface="Arial" pitchFamily="34" charset="0"/>
            </a:endParaRPr>
          </a:p>
          <a:p>
            <a:pPr marL="514350" lvl="0" indent="-514350">
              <a:buClr>
                <a:srgbClr val="FF0000"/>
              </a:buClr>
              <a:buFont typeface="+mj-lt"/>
              <a:buAutoNum type="arabicPeriod" startAt="5"/>
            </a:pPr>
            <a:r>
              <a:rPr lang="el-GR" b="1" dirty="0">
                <a:latin typeface="Arial" pitchFamily="34" charset="0"/>
                <a:cs typeface="Arial" pitchFamily="34" charset="0"/>
              </a:rPr>
              <a:t>ΔΟΚΙΜΗ ΤΩΝ ΑΣΦΑΛΙΣΤΙΚΩΝ ΔΙΑΤΑΞΕΩΝ, ΑΝ ΜΠΟΡΕΙ ΝΑ ΕΚΤΕΛΕΣΘΕΙ ΧΩΡΙΣ ΥΠΕΡΒΑΣΗ ΤΗΣ ΚΑΝΟΝΙΚΗΣ ΤΑΧΥΤΗΤΑΣ ΠΟΥ ΑΝΑΓΡΑΦΕΤΑΙ ΣΤΗΝ ΠΙΝΑΚΙΔΑ. Η ΔΟΚΙΜΗ ΥΠΕΡΤΑΧΥΝΣΕΩΣ, 10% ΠΑΝΩ ΑΠΟ ΤΗΝ ΑΝΑΓΡΑΦΟΜΕΝΗ ΤΑΧΥΤΗΤΑ ΔΕΝ ΠΡΕΠΕΙ ΝΑ ΓΙΝΕΤΑΙ ΕΦΟΣΟΝ ΔΙΑΡΚΕΙ Η ΠΕΡΙΟΔΟΣ ΠΡΟΘΕΡΜΑΝΣΕΩΣ.</a:t>
            </a:r>
          </a:p>
          <a:p>
            <a:pPr marL="514350" lvl="0" indent="-514350">
              <a:buClr>
                <a:srgbClr val="FF0000"/>
              </a:buClr>
              <a:buFont typeface="+mj-lt"/>
              <a:buAutoNum type="arabicPeriod" startAt="5"/>
            </a:pPr>
            <a:r>
              <a:rPr lang="el-GR" b="1" dirty="0">
                <a:latin typeface="Arial" pitchFamily="34" charset="0"/>
                <a:cs typeface="Arial" pitchFamily="34" charset="0"/>
              </a:rPr>
              <a:t>ΕΛΕΓΧΟΣ ΣΤΡΟΦΟΜΕΤΡΩΝ ΚΑΙ ΕΝΔΕΙΚΤΩΝ ΤΑΧΥΤΗΤΑΣ.</a:t>
            </a:r>
          </a:p>
          <a:p>
            <a:pPr marL="514350" lvl="0" indent="-514350">
              <a:buClr>
                <a:srgbClr val="FF0000"/>
              </a:buClr>
              <a:buFont typeface="+mj-lt"/>
              <a:buAutoNum type="arabicPeriod" startAt="5"/>
            </a:pPr>
            <a:r>
              <a:rPr lang="el-GR" b="1" dirty="0">
                <a:latin typeface="Arial" pitchFamily="34" charset="0"/>
                <a:cs typeface="Arial" pitchFamily="34" charset="0"/>
              </a:rPr>
              <a:t>ΔΟΚΙΜΗ ΤΩΝ ΡΥΘΜΙΣΤΩΝ ΣΤΡΟΦΩΝ, ΜΕ ΚΙΝΗΣΗ ΤΟΥ ΡΥΘΜΙΣΤΙΚΟΥ ΜΟΧΛΟΥ ΚΑΙ ΠΑΡΑΚΟΛΟΥΘΗΣΗ ΤΩΝ ΕΝΔΕΙΞΕΩΝ ΤΩΝ ΣΤΡΟΦΟΜΕΤΡΩΝ, ΓΙΑ ΝΑ ΕΞΑΚΡΙΒΩΘΕΙ ΑΝ Ο ΣΤΡΟΒΙΛΟΣ ΑΝΑΠΤΥΣΣΕΙ ΚΑΙ ΜΕΙΩΝΕΙ ΤΗΝ ΤΑΧΥΤΗΤΑ ΑΝΤΑΠΟΚΡΙΝΟΜΕΝΟΣ ΠΡΟΣ ΤΗΝ ΚΙΝΗΣΗ ΤΟΥ ΜΟΧΛΟΥ. ΚΙΝΗΣΗ ΤΟΥ ΡΥΘΜΙΣΤΙΚΟΥ ΜΟΧΛΟΥ ΑΠΟ ΤΗΝ ΑΝΩΤΑΤΗ ΘΕΣΗ ΤΟΥ ΣΤΗΝ ΚΑΤΩΤΑΤΗ ΚΑΙ ΕΠΑΝΑΦΟΡΑ.</a:t>
            </a:r>
          </a:p>
          <a:p>
            <a:pPr marL="457200" lvl="5" indent="-457200">
              <a:buClr>
                <a:srgbClr val="FF0000"/>
              </a:buClr>
              <a:buFont typeface="+mj-lt"/>
              <a:buAutoNum type="arabicPeriod"/>
            </a:pPr>
            <a:endParaRPr lang="el-GR" b="1" dirty="0">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r>
              <a:rPr lang="el-GR" sz="2000" b="1" u="sng" dirty="0">
                <a:solidFill>
                  <a:schemeClr val="tx1"/>
                </a:solidFill>
                <a:latin typeface="Arial Black" pitchFamily="34" charset="0"/>
              </a:rPr>
              <a:t>ΣΤΟΥΣ ΜΙΚΤΟΥΣ ΣΤΡΟΒΙΛΟΥΣ ΔΡΑΣΕΩΣ - </a:t>
            </a:r>
            <a:r>
              <a:rPr lang="en-US" sz="2000" b="1" u="sng" dirty="0">
                <a:solidFill>
                  <a:schemeClr val="tx1"/>
                </a:solidFill>
                <a:latin typeface="Arial Black" pitchFamily="34" charset="0"/>
              </a:rPr>
              <a:t>ANTI</a:t>
            </a:r>
            <a:r>
              <a:rPr lang="el-GR" sz="2000" b="1" u="sng" dirty="0">
                <a:solidFill>
                  <a:schemeClr val="tx1"/>
                </a:solidFill>
                <a:latin typeface="Arial Black" pitchFamily="34" charset="0"/>
              </a:rPr>
              <a:t>ΔΡΑΣΕΩΣ</a:t>
            </a:r>
            <a:endParaRPr lang="en-US" sz="2000" b="1" u="sng" dirty="0">
              <a:solidFill>
                <a:schemeClr val="tx1"/>
              </a:solidFill>
              <a:latin typeface="Arial Black" pitchFamily="34" charset="0"/>
            </a:endParaRPr>
          </a:p>
          <a:p>
            <a:pPr>
              <a:lnSpc>
                <a:spcPct val="120000"/>
              </a:lnSpc>
              <a:spcBef>
                <a:spcPts val="600"/>
              </a:spcBef>
            </a:pPr>
            <a:endParaRPr lang="en-US" sz="1700" b="1" u="sng" dirty="0">
              <a:solidFill>
                <a:schemeClr val="tx1"/>
              </a:solidFill>
              <a:latin typeface="Arial Black" pitchFamily="34" charset="0"/>
            </a:endParaRPr>
          </a:p>
          <a:p>
            <a:pPr algn="l">
              <a:lnSpc>
                <a:spcPct val="120000"/>
              </a:lnSpc>
              <a:spcBef>
                <a:spcPts val="600"/>
              </a:spcBef>
            </a:pPr>
            <a:r>
              <a:rPr lang="el-GR" sz="2400" b="1" dirty="0">
                <a:solidFill>
                  <a:schemeClr val="tx1"/>
                </a:solidFill>
                <a:latin typeface="Arial Black" pitchFamily="34" charset="0"/>
              </a:rPr>
              <a:t>ΜΕ ΣΥΝΔΥΑΣΜΟ ΤΩΝ ΠΡΟΗΓΟΥΜΕΝΩΝ ΠΕΡΙΠΤΩΣΕΩΝ ΠΕΡΙΛΑΜΒΑΝΟΥΝ ΑΥΤΟΙ ΕΝΑ ΤΜΗΜΑ ΔΡΑΣΕΩΣ ΚΑΙ ΣΥΝΕΧΕΙΑ ΕΝΑ ΤΜΗΜΑ ΑΝΤΙΔΡΑΣΕΩΣ.</a:t>
            </a:r>
          </a:p>
          <a:p>
            <a:pPr algn="l">
              <a:lnSpc>
                <a:spcPct val="120000"/>
              </a:lnSpc>
              <a:spcBef>
                <a:spcPts val="600"/>
              </a:spcBef>
            </a:pPr>
            <a:endParaRPr lang="el-GR" sz="2400" b="1" dirty="0">
              <a:solidFill>
                <a:schemeClr val="tx1"/>
              </a:solidFill>
              <a:latin typeface="Arial Black" pitchFamily="34" charset="0"/>
            </a:endParaRPr>
          </a:p>
          <a:p>
            <a:pPr algn="l">
              <a:lnSpc>
                <a:spcPct val="120000"/>
              </a:lnSpc>
              <a:spcBef>
                <a:spcPts val="600"/>
              </a:spcBef>
            </a:pPr>
            <a:r>
              <a:rPr lang="el-GR" sz="2400" b="1" dirty="0">
                <a:solidFill>
                  <a:schemeClr val="tx1"/>
                </a:solidFill>
                <a:latin typeface="Arial Black" pitchFamily="34" charset="0"/>
              </a:rPr>
              <a:t>ΜΙΚΤΟ ΣΤΡΟΒΙΛΟ </a:t>
            </a:r>
            <a:r>
              <a:rPr lang="en-US" sz="2400" b="1" dirty="0">
                <a:solidFill>
                  <a:srgbClr val="FF0000"/>
                </a:solidFill>
                <a:latin typeface="Arial Black" pitchFamily="34" charset="0"/>
              </a:rPr>
              <a:t>CURTIS – PARSON’S</a:t>
            </a:r>
            <a:r>
              <a:rPr lang="en-US" sz="2400" b="1" dirty="0">
                <a:solidFill>
                  <a:schemeClr val="tx1"/>
                </a:solidFill>
                <a:latin typeface="Arial Black" pitchFamily="34" charset="0"/>
              </a:rPr>
              <a:t>.</a:t>
            </a:r>
          </a:p>
          <a:p>
            <a:pPr>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ΕΛΕΓΧΟΙ</a:t>
            </a:r>
            <a:br>
              <a:rPr lang="el-GR" sz="2000" b="1" u="sng" dirty="0">
                <a:latin typeface="Arial" pitchFamily="34" charset="0"/>
                <a:cs typeface="Arial" pitchFamily="34" charset="0"/>
              </a:rPr>
            </a:br>
            <a:r>
              <a:rPr lang="el-GR" sz="2000" b="1" u="sng" dirty="0">
                <a:latin typeface="Arial" pitchFamily="34" charset="0"/>
                <a:cs typeface="Arial" pitchFamily="34" charset="0"/>
              </a:rPr>
              <a:t>ΕΡΓΑΣΙΕΣ ΚΑΙ ΜΕΤΡΗΣΕΙΣ ΚΑΤΑ ΤΗ ΔΙΑΡΚΕΙΑ ΤΗΣ ΦΥΛΑΚΗΣ</a:t>
            </a:r>
            <a:endParaRPr lang="en-US" sz="20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buNone/>
            </a:pPr>
            <a:r>
              <a:rPr lang="el-GR" sz="2000" b="1" dirty="0">
                <a:latin typeface="Arial" pitchFamily="34" charset="0"/>
                <a:cs typeface="Arial" pitchFamily="34" charset="0"/>
              </a:rPr>
              <a:t>ΚΑΤΑ ΤΗ ΔΙΑΡΚΕΙΑ ΤΗΣ ΚΑΘΕ ΦΥΛΑΚΗΣ (4ΩΡΙΑΣ) ΕΚΤΕΛΟΥΝΤΑΙ ΤΑ</a:t>
            </a:r>
            <a:r>
              <a:rPr lang="en-US" sz="2000" b="1" dirty="0">
                <a:latin typeface="Arial" pitchFamily="34" charset="0"/>
                <a:cs typeface="Arial" pitchFamily="34" charset="0"/>
              </a:rPr>
              <a:t> </a:t>
            </a:r>
            <a:r>
              <a:rPr lang="el-GR" sz="2000" b="1" dirty="0">
                <a:latin typeface="Arial" pitchFamily="34" charset="0"/>
                <a:cs typeface="Arial" pitchFamily="34" charset="0"/>
              </a:rPr>
              <a:t>ΑΚΟΛΟΥΘΑ:</a:t>
            </a:r>
            <a:endParaRPr lang="en-US" sz="2000" b="1" dirty="0">
              <a:latin typeface="Arial" pitchFamily="34" charset="0"/>
              <a:cs typeface="Arial" pitchFamily="34" charset="0"/>
            </a:endParaRPr>
          </a:p>
          <a:p>
            <a:pPr>
              <a:buNone/>
            </a:pPr>
            <a:endParaRPr lang="en-US" sz="2000" b="1" dirty="0">
              <a:latin typeface="Arial" pitchFamily="34" charset="0"/>
              <a:cs typeface="Arial" pitchFamily="34" charset="0"/>
            </a:endParaRPr>
          </a:p>
          <a:p>
            <a:pPr marL="457200" indent="-457200">
              <a:buClr>
                <a:srgbClr val="FF0000"/>
              </a:buClr>
              <a:buFont typeface="+mj-lt"/>
              <a:buAutoNum type="arabicPeriod"/>
            </a:pPr>
            <a:r>
              <a:rPr lang="el-GR" sz="2000" b="1" dirty="0">
                <a:latin typeface="Arial" pitchFamily="34" charset="0"/>
                <a:cs typeface="Arial" pitchFamily="34" charset="0"/>
              </a:rPr>
              <a:t>ΕΔΡΑΝΑ</a:t>
            </a:r>
            <a:r>
              <a:rPr lang="en-US" sz="2000" b="1" dirty="0">
                <a:latin typeface="Arial" pitchFamily="34" charset="0"/>
                <a:cs typeface="Arial" pitchFamily="34" charset="0"/>
              </a:rPr>
              <a:t>.</a:t>
            </a:r>
            <a:endParaRPr lang="el-GR" sz="2000" b="1" dirty="0">
              <a:latin typeface="Arial" pitchFamily="34" charset="0"/>
              <a:cs typeface="Arial" pitchFamily="34" charset="0"/>
            </a:endParaRPr>
          </a:p>
          <a:p>
            <a:pPr marL="457200" indent="-457200">
              <a:buClr>
                <a:srgbClr val="FF0000"/>
              </a:buClr>
              <a:buFont typeface="+mj-lt"/>
              <a:buAutoNum type="arabicPeriod"/>
            </a:pPr>
            <a:r>
              <a:rPr lang="el-GR" sz="2000" b="1" dirty="0">
                <a:latin typeface="Arial" pitchFamily="34" charset="0"/>
                <a:cs typeface="Arial" pitchFamily="34" charset="0"/>
              </a:rPr>
              <a:t>ΕΛΑΙΟΔΕΙΚΤΕΣ</a:t>
            </a:r>
            <a:r>
              <a:rPr lang="en-US" sz="2000" b="1" dirty="0">
                <a:latin typeface="Arial" pitchFamily="34" charset="0"/>
                <a:cs typeface="Arial" pitchFamily="34" charset="0"/>
              </a:rPr>
              <a:t>.</a:t>
            </a:r>
          </a:p>
          <a:p>
            <a:pPr marL="457200" indent="-457200">
              <a:buClr>
                <a:srgbClr val="FF0000"/>
              </a:buClr>
              <a:buFont typeface="+mj-lt"/>
              <a:buAutoNum type="arabicPeriod"/>
            </a:pPr>
            <a:r>
              <a:rPr lang="el-GR" sz="2000" b="1" dirty="0">
                <a:latin typeface="Arial" pitchFamily="34" charset="0"/>
                <a:cs typeface="Arial" pitchFamily="34" charset="0"/>
              </a:rPr>
              <a:t>ΔΑΚΤΥΛΙΟΙ ΜΕΤΡΗΣΕΩΝ</a:t>
            </a:r>
            <a:r>
              <a:rPr lang="en-US" sz="2000" b="1" dirty="0">
                <a:latin typeface="Arial" pitchFamily="34" charset="0"/>
                <a:cs typeface="Arial" pitchFamily="34" charset="0"/>
              </a:rPr>
              <a:t>.</a:t>
            </a:r>
            <a:endParaRPr lang="el-GR" sz="2000" b="1" dirty="0">
              <a:latin typeface="Arial" pitchFamily="34" charset="0"/>
              <a:cs typeface="Arial" pitchFamily="34" charset="0"/>
            </a:endParaRPr>
          </a:p>
          <a:p>
            <a:pPr marL="457200" indent="-457200">
              <a:buClr>
                <a:srgbClr val="FF0000"/>
              </a:buClr>
              <a:buFont typeface="+mj-lt"/>
              <a:buAutoNum type="arabicPeriod"/>
            </a:pPr>
            <a:r>
              <a:rPr lang="el-GR" sz="2000" b="1" dirty="0">
                <a:latin typeface="Arial" pitchFamily="34" charset="0"/>
                <a:cs typeface="Arial" pitchFamily="34" charset="0"/>
              </a:rPr>
              <a:t>ΘΛΙΒΟΜΕΤΡΑ</a:t>
            </a:r>
            <a:r>
              <a:rPr lang="en-US" sz="2000" b="1" dirty="0">
                <a:latin typeface="Arial" pitchFamily="34" charset="0"/>
                <a:cs typeface="Arial" pitchFamily="34" charset="0"/>
              </a:rPr>
              <a:t>.</a:t>
            </a:r>
            <a:endParaRPr lang="el-GR" sz="2000" b="1" dirty="0">
              <a:latin typeface="Arial" pitchFamily="34" charset="0"/>
              <a:cs typeface="Arial" pitchFamily="34" charset="0"/>
            </a:endParaRPr>
          </a:p>
          <a:p>
            <a:pPr marL="457200" indent="-457200">
              <a:buClr>
                <a:srgbClr val="FF0000"/>
              </a:buClr>
              <a:buFont typeface="+mj-lt"/>
              <a:buAutoNum type="arabicPeriod"/>
            </a:pPr>
            <a:r>
              <a:rPr lang="el-GR" sz="2000" b="1" dirty="0">
                <a:latin typeface="Arial" pitchFamily="34" charset="0"/>
                <a:cs typeface="Arial" pitchFamily="34" charset="0"/>
              </a:rPr>
              <a:t>ΕΝΣΦΑΙΡΟΙ ΩΣΤΙΚΟΙ ΤΡΙΒΕΙΣ ΚΑΙ ΣΦΑΙΡΟΤΡΙΒΕΙΣ (ΑΚΤΙΝΙΚΗΣ ΦΟΡΤΙΣΕΩΣ)</a:t>
            </a:r>
            <a:r>
              <a:rPr lang="en-US" sz="2000" b="1" dirty="0">
                <a:latin typeface="Arial" pitchFamily="34" charset="0"/>
                <a:cs typeface="Arial" pitchFamily="34" charset="0"/>
              </a:rPr>
              <a:t>.</a:t>
            </a:r>
            <a:r>
              <a:rPr lang="el-GR" sz="2000" b="1" dirty="0">
                <a:latin typeface="Arial" pitchFamily="34" charset="0"/>
                <a:cs typeface="Arial" pitchFamily="34" charset="0"/>
              </a:rPr>
              <a:t> </a:t>
            </a:r>
            <a:endParaRPr lang="en-US" sz="2000" b="1" dirty="0">
              <a:latin typeface="Arial" pitchFamily="34" charset="0"/>
              <a:cs typeface="Arial" pitchFamily="34" charset="0"/>
            </a:endParaRPr>
          </a:p>
          <a:p>
            <a:pPr marL="457200" indent="-457200">
              <a:buClr>
                <a:srgbClr val="FF0000"/>
              </a:buClr>
              <a:buFont typeface="+mj-lt"/>
              <a:buAutoNum type="arabicPeriod"/>
            </a:pPr>
            <a:r>
              <a:rPr lang="el-GR" sz="2000" b="1" dirty="0">
                <a:latin typeface="Arial" pitchFamily="34" charset="0"/>
                <a:cs typeface="Arial" pitchFamily="34" charset="0"/>
              </a:rPr>
              <a:t>ΜΕΡΗ ΤΟΥ ΣΤΡΟΒΙΛΟΥ ΥΠΟ ΚΕΝΟ</a:t>
            </a:r>
            <a:r>
              <a:rPr lang="en-US" sz="2000" b="1" dirty="0">
                <a:latin typeface="Arial" pitchFamily="34" charset="0"/>
                <a:cs typeface="Arial" pitchFamily="34" charset="0"/>
              </a:rPr>
              <a:t>.</a:t>
            </a:r>
            <a:endParaRPr lang="el-GR" sz="2000" b="1" dirty="0">
              <a:latin typeface="Arial" pitchFamily="34" charset="0"/>
              <a:cs typeface="Arial" pitchFamily="34" charset="0"/>
            </a:endParaRPr>
          </a:p>
          <a:p>
            <a:pPr marL="457200" indent="-457200">
              <a:buClr>
                <a:srgbClr val="FF0000"/>
              </a:buClr>
              <a:buFont typeface="+mj-lt"/>
              <a:buAutoNum type="arabicPeriod"/>
            </a:pPr>
            <a:r>
              <a:rPr lang="el-GR" sz="2000" b="1" dirty="0">
                <a:latin typeface="Arial" pitchFamily="34" charset="0"/>
                <a:cs typeface="Arial" pitchFamily="34" charset="0"/>
              </a:rPr>
              <a:t>ΧΕΙΡΟΣΤΡΟΦΑΛΟΙ, ΣΕΡΒΟΚΙΝΗΤΗΡΕΣ, ΒΑΛΒΙΔΕΣ-ΟΔΗΓΟΙ ΧΕΙΡΙΣΤΗΡΙΩΝ</a:t>
            </a:r>
            <a:r>
              <a:rPr lang="en-US" sz="2000" b="1" dirty="0">
                <a:latin typeface="Arial" pitchFamily="34" charset="0"/>
                <a:cs typeface="Arial" pitchFamily="34" charset="0"/>
              </a:rPr>
              <a:t>.</a:t>
            </a:r>
          </a:p>
          <a:p>
            <a:pPr marL="457200" indent="-457200">
              <a:buClr>
                <a:srgbClr val="FF0000"/>
              </a:buClr>
              <a:buFont typeface="+mj-lt"/>
              <a:buAutoNum type="arabicPeriod"/>
            </a:pPr>
            <a:r>
              <a:rPr lang="el-GR" sz="2000" b="1" dirty="0">
                <a:latin typeface="Arial" pitchFamily="34" charset="0"/>
                <a:cs typeface="Arial" pitchFamily="34" charset="0"/>
              </a:rPr>
              <a:t>ΕΚΧΥΤΗΡΕΣ ΚΕΝΟΥ</a:t>
            </a:r>
            <a:r>
              <a:rPr lang="en-US" sz="2000" b="1" dirty="0">
                <a:latin typeface="Arial" pitchFamily="34" charset="0"/>
                <a:cs typeface="Arial" pitchFamily="34" charset="0"/>
              </a:rPr>
              <a:t>.</a:t>
            </a:r>
            <a:endParaRPr lang="el-GR" sz="2000" b="1" dirty="0">
              <a:latin typeface="Arial" pitchFamily="34" charset="0"/>
              <a:cs typeface="Arial" pitchFamily="34" charset="0"/>
            </a:endParaRPr>
          </a:p>
          <a:p>
            <a:pPr marL="457200" indent="-457200">
              <a:buClr>
                <a:srgbClr val="FF0000"/>
              </a:buClr>
              <a:buFont typeface="+mj-lt"/>
              <a:buAutoNum type="arabicPeriod"/>
            </a:pPr>
            <a:r>
              <a:rPr lang="el-GR" sz="2000" b="1" dirty="0">
                <a:latin typeface="Arial" pitchFamily="34" charset="0"/>
                <a:cs typeface="Arial" pitchFamily="34" charset="0"/>
              </a:rPr>
              <a:t>ΕΛΑΙΟΔΕΞΑΜΕΝΗ</a:t>
            </a:r>
            <a:r>
              <a:rPr lang="en-US" sz="2000" b="1" dirty="0">
                <a:latin typeface="Arial" pitchFamily="34" charset="0"/>
                <a:cs typeface="Arial" pitchFamily="34" charset="0"/>
              </a:rPr>
              <a:t>.</a:t>
            </a:r>
            <a:endParaRPr lang="el-GR" sz="2000" b="1" dirty="0">
              <a:latin typeface="Arial" pitchFamily="34" charset="0"/>
              <a:cs typeface="Arial" pitchFamily="34" charset="0"/>
            </a:endParaRPr>
          </a:p>
          <a:p>
            <a:endParaRPr lang="el-GR" sz="2000" dirty="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00108"/>
            <a:ext cx="3714776" cy="5643602"/>
          </a:xfrm>
        </p:spPr>
        <p:txBody>
          <a:bodyPr>
            <a:noAutofit/>
          </a:bodyPr>
          <a:lstStyle/>
          <a:p>
            <a:pPr marL="457200" indent="-457200">
              <a:buClr>
                <a:srgbClr val="FF0000"/>
              </a:buClr>
              <a:buFont typeface="+mj-lt"/>
              <a:buAutoNum type="arabicPeriod"/>
            </a:pPr>
            <a:r>
              <a:rPr lang="el-GR" sz="1400" b="1" dirty="0">
                <a:latin typeface="Arial" pitchFamily="34" charset="0"/>
                <a:cs typeface="Arial" pitchFamily="34" charset="0"/>
              </a:rPr>
              <a:t>ΕΔΡΑΝΑ</a:t>
            </a:r>
            <a:r>
              <a:rPr lang="en-US" sz="1400" b="1" dirty="0">
                <a:latin typeface="Arial" pitchFamily="34" charset="0"/>
                <a:cs typeface="Arial" pitchFamily="34" charset="0"/>
              </a:rPr>
              <a:t>.</a:t>
            </a:r>
          </a:p>
          <a:p>
            <a:pPr marL="457200" indent="-457200">
              <a:buClr>
                <a:srgbClr val="FF0000"/>
              </a:buClr>
              <a:buFont typeface="+mj-lt"/>
              <a:buAutoNum type="arabicPeriod"/>
            </a:pPr>
            <a:endParaRPr lang="en-US" sz="1400" b="1" dirty="0">
              <a:latin typeface="Arial" pitchFamily="34" charset="0"/>
              <a:cs typeface="Arial" pitchFamily="34" charset="0"/>
            </a:endParaRPr>
          </a:p>
          <a:p>
            <a:pPr marL="457200" indent="-457200">
              <a:buClr>
                <a:srgbClr val="FF0000"/>
              </a:buClr>
              <a:buFont typeface="+mj-lt"/>
              <a:buAutoNum type="arabicPeriod"/>
            </a:pPr>
            <a:endParaRPr lang="en-US" sz="1400" b="1" dirty="0">
              <a:latin typeface="Arial" pitchFamily="34" charset="0"/>
              <a:cs typeface="Arial" pitchFamily="34" charset="0"/>
            </a:endParaRPr>
          </a:p>
          <a:p>
            <a:pPr marL="457200" indent="-457200">
              <a:buClr>
                <a:srgbClr val="FF0000"/>
              </a:buClr>
              <a:buFont typeface="+mj-lt"/>
              <a:buAutoNum type="arabicPeriod"/>
            </a:pPr>
            <a:endParaRPr lang="en-US" sz="1400" b="1" dirty="0">
              <a:latin typeface="Arial" pitchFamily="34" charset="0"/>
              <a:cs typeface="Arial" pitchFamily="34" charset="0"/>
            </a:endParaRPr>
          </a:p>
          <a:p>
            <a:pPr marL="457200" indent="-457200">
              <a:buClr>
                <a:srgbClr val="FF0000"/>
              </a:buClr>
              <a:buFont typeface="+mj-lt"/>
              <a:buAutoNum type="arabicPeriod"/>
            </a:pPr>
            <a:endParaRPr lang="en-US" sz="1400" b="1" dirty="0">
              <a:latin typeface="Arial" pitchFamily="34" charset="0"/>
              <a:cs typeface="Arial" pitchFamily="34" charset="0"/>
            </a:endParaRPr>
          </a:p>
          <a:p>
            <a:pPr marL="457200" indent="-457200">
              <a:buClr>
                <a:srgbClr val="FF0000"/>
              </a:buClr>
              <a:buFont typeface="+mj-lt"/>
              <a:buAutoNum type="arabicPeriod"/>
            </a:pPr>
            <a:endParaRPr lang="el-GR" sz="1400" b="1" dirty="0">
              <a:latin typeface="Arial" pitchFamily="34" charset="0"/>
              <a:cs typeface="Arial" pitchFamily="34" charset="0"/>
            </a:endParaRPr>
          </a:p>
          <a:p>
            <a:pPr marL="457200" indent="-457200">
              <a:buClr>
                <a:srgbClr val="FF0000"/>
              </a:buClr>
              <a:buFont typeface="+mj-lt"/>
              <a:buAutoNum type="arabicPeriod"/>
            </a:pPr>
            <a:r>
              <a:rPr lang="el-GR" sz="1400" b="1" dirty="0">
                <a:latin typeface="Arial" pitchFamily="34" charset="0"/>
                <a:cs typeface="Arial" pitchFamily="34" charset="0"/>
              </a:rPr>
              <a:t>ΕΛΑΙΟΔΕΙΚΤΕΣ</a:t>
            </a:r>
            <a:r>
              <a:rPr lang="en-US" sz="1400" b="1" dirty="0">
                <a:latin typeface="Arial" pitchFamily="34" charset="0"/>
                <a:cs typeface="Arial" pitchFamily="34" charset="0"/>
              </a:rPr>
              <a:t>.</a:t>
            </a:r>
          </a:p>
          <a:p>
            <a:pPr marL="457200" indent="-457200">
              <a:buClr>
                <a:srgbClr val="FF0000"/>
              </a:buClr>
              <a:buFont typeface="+mj-lt"/>
              <a:buAutoNum type="arabicPeriod"/>
            </a:pPr>
            <a:r>
              <a:rPr lang="el-GR" sz="1400" b="1" dirty="0">
                <a:latin typeface="Arial" pitchFamily="34" charset="0"/>
                <a:cs typeface="Arial" pitchFamily="34" charset="0"/>
              </a:rPr>
              <a:t>ΔΑΚΤΥΛΙΟΙ ΜΕΤΡΗΣΕΩΝ</a:t>
            </a:r>
            <a:r>
              <a:rPr lang="en-US" sz="1400" b="1" dirty="0">
                <a:latin typeface="Arial" pitchFamily="34" charset="0"/>
                <a:cs typeface="Arial" pitchFamily="34" charset="0"/>
              </a:rPr>
              <a:t>.</a:t>
            </a:r>
          </a:p>
          <a:p>
            <a:pPr marL="457200" indent="-457200">
              <a:buClr>
                <a:srgbClr val="FF0000"/>
              </a:buClr>
              <a:buFont typeface="+mj-lt"/>
              <a:buAutoNum type="arabicPeriod"/>
            </a:pPr>
            <a:endParaRPr lang="el-GR" sz="1400" b="1" dirty="0">
              <a:latin typeface="Arial" pitchFamily="34" charset="0"/>
              <a:cs typeface="Arial" pitchFamily="34" charset="0"/>
            </a:endParaRPr>
          </a:p>
          <a:p>
            <a:pPr marL="457200" indent="-457200">
              <a:buClr>
                <a:srgbClr val="FF0000"/>
              </a:buClr>
              <a:buFont typeface="+mj-lt"/>
              <a:buAutoNum type="arabicPeriod"/>
            </a:pPr>
            <a:r>
              <a:rPr lang="el-GR" sz="1400" b="1" dirty="0">
                <a:latin typeface="Arial" pitchFamily="34" charset="0"/>
                <a:cs typeface="Arial" pitchFamily="34" charset="0"/>
              </a:rPr>
              <a:t>ΘΛΙΒΟΜΕΤΡΑ</a:t>
            </a:r>
            <a:r>
              <a:rPr lang="en-US" sz="1400" b="1" dirty="0">
                <a:latin typeface="Arial" pitchFamily="34" charset="0"/>
                <a:cs typeface="Arial" pitchFamily="34" charset="0"/>
              </a:rPr>
              <a:t>.</a:t>
            </a:r>
            <a:endParaRPr lang="el-GR" sz="1400" b="1" dirty="0">
              <a:latin typeface="Arial" pitchFamily="34" charset="0"/>
              <a:cs typeface="Arial" pitchFamily="34" charset="0"/>
            </a:endParaRPr>
          </a:p>
          <a:p>
            <a:pPr marL="457200" indent="-457200">
              <a:buClr>
                <a:srgbClr val="FF0000"/>
              </a:buClr>
              <a:buFont typeface="+mj-lt"/>
              <a:buAutoNum type="arabicPeriod"/>
            </a:pPr>
            <a:r>
              <a:rPr lang="el-GR" sz="1400" b="1" dirty="0">
                <a:latin typeface="Arial" pitchFamily="34" charset="0"/>
                <a:cs typeface="Arial" pitchFamily="34" charset="0"/>
              </a:rPr>
              <a:t>ΕΝΣΦΑΙΡΟΙ ΩΣΤΙΚΟΙ ΤΡΙΒΕΙΣ ΚΑΙ ΣΦΑΙΡΟΤΡΙΒΕΙΣ (ΑΚΤΙΝΙΚΗΣ ΦΟΡΤΙΣΕΩΣ)</a:t>
            </a:r>
            <a:r>
              <a:rPr lang="en-US" sz="1400" b="1" dirty="0">
                <a:latin typeface="Arial" pitchFamily="34" charset="0"/>
                <a:cs typeface="Arial" pitchFamily="34" charset="0"/>
              </a:rPr>
              <a:t>.</a:t>
            </a:r>
            <a:r>
              <a:rPr lang="el-GR" sz="1400" b="1" dirty="0">
                <a:latin typeface="Arial" pitchFamily="34" charset="0"/>
                <a:cs typeface="Arial" pitchFamily="34" charset="0"/>
              </a:rPr>
              <a:t> </a:t>
            </a:r>
            <a:endParaRPr lang="en-US" sz="1400" b="1" dirty="0">
              <a:latin typeface="Arial" pitchFamily="34" charset="0"/>
              <a:cs typeface="Arial" pitchFamily="34" charset="0"/>
            </a:endParaRPr>
          </a:p>
          <a:p>
            <a:pPr marL="457200" indent="-457200">
              <a:buClr>
                <a:srgbClr val="FF0000"/>
              </a:buClr>
              <a:buFont typeface="+mj-lt"/>
              <a:buAutoNum type="arabicPeriod"/>
            </a:pPr>
            <a:r>
              <a:rPr lang="el-GR" sz="1400" b="1" dirty="0">
                <a:latin typeface="Arial" pitchFamily="34" charset="0"/>
                <a:cs typeface="Arial" pitchFamily="34" charset="0"/>
              </a:rPr>
              <a:t>ΜΕΡΗ ΤΟΥ ΣΤΡΟΒΙΛΟΥ ΥΠΟ ΚΕΝΟ</a:t>
            </a:r>
            <a:r>
              <a:rPr lang="en-US" sz="1400" b="1" dirty="0">
                <a:latin typeface="Arial" pitchFamily="34" charset="0"/>
                <a:cs typeface="Arial" pitchFamily="34" charset="0"/>
              </a:rPr>
              <a:t>.</a:t>
            </a:r>
            <a:endParaRPr lang="el-GR" sz="1400" b="1" dirty="0">
              <a:latin typeface="Arial" pitchFamily="34" charset="0"/>
              <a:cs typeface="Arial" pitchFamily="34" charset="0"/>
            </a:endParaRPr>
          </a:p>
          <a:p>
            <a:pPr marL="457200" indent="-457200">
              <a:buClr>
                <a:srgbClr val="FF0000"/>
              </a:buClr>
              <a:buFont typeface="+mj-lt"/>
              <a:buAutoNum type="arabicPeriod"/>
            </a:pPr>
            <a:r>
              <a:rPr lang="el-GR" sz="1400" b="1" dirty="0">
                <a:latin typeface="Arial" pitchFamily="34" charset="0"/>
                <a:cs typeface="Arial" pitchFamily="34" charset="0"/>
              </a:rPr>
              <a:t>ΧΕΙΡΟΣΤΡΟΦΑΛΟΙ, ΣΕΡΒΟΚΙΝΗΤΗΡΕΣ, ΒΑΛΒΙΔΕΣ-ΟΔΗΓΟΙ ΧΕΙΡΙΣΤΗΡΙΩΝ</a:t>
            </a:r>
            <a:r>
              <a:rPr lang="en-US" sz="1400" b="1" dirty="0">
                <a:latin typeface="Arial" pitchFamily="34" charset="0"/>
                <a:cs typeface="Arial" pitchFamily="34" charset="0"/>
              </a:rPr>
              <a:t>.</a:t>
            </a:r>
          </a:p>
          <a:p>
            <a:pPr marL="457200" indent="-457200">
              <a:buClr>
                <a:srgbClr val="FF0000"/>
              </a:buClr>
              <a:buFont typeface="+mj-lt"/>
              <a:buAutoNum type="arabicPeriod"/>
            </a:pPr>
            <a:r>
              <a:rPr lang="el-GR" sz="1400" b="1" dirty="0">
                <a:latin typeface="Arial" pitchFamily="34" charset="0"/>
                <a:cs typeface="Arial" pitchFamily="34" charset="0"/>
              </a:rPr>
              <a:t>ΕΚΧΥΤΗΡΕΣ ΚΕΝΟΥ</a:t>
            </a:r>
            <a:r>
              <a:rPr lang="en-US" sz="1400" b="1" dirty="0">
                <a:latin typeface="Arial" pitchFamily="34" charset="0"/>
                <a:cs typeface="Arial" pitchFamily="34" charset="0"/>
              </a:rPr>
              <a:t>.</a:t>
            </a:r>
          </a:p>
          <a:p>
            <a:pPr marL="457200" indent="-457200">
              <a:buClr>
                <a:srgbClr val="FF0000"/>
              </a:buClr>
              <a:buFont typeface="+mj-lt"/>
              <a:buAutoNum type="arabicPeriod"/>
            </a:pPr>
            <a:endParaRPr lang="en-US" sz="1400" b="1" dirty="0">
              <a:latin typeface="Arial" pitchFamily="34" charset="0"/>
              <a:cs typeface="Arial" pitchFamily="34" charset="0"/>
            </a:endParaRPr>
          </a:p>
          <a:p>
            <a:pPr marL="457200" indent="-457200">
              <a:buClr>
                <a:srgbClr val="FF0000"/>
              </a:buClr>
              <a:buFont typeface="+mj-lt"/>
              <a:buAutoNum type="arabicPeriod"/>
            </a:pPr>
            <a:endParaRPr lang="en-US" sz="1400" b="1" dirty="0">
              <a:latin typeface="Arial" pitchFamily="34" charset="0"/>
              <a:cs typeface="Arial" pitchFamily="34" charset="0"/>
            </a:endParaRPr>
          </a:p>
          <a:p>
            <a:pPr marL="457200" indent="-457200">
              <a:buClr>
                <a:srgbClr val="FF0000"/>
              </a:buClr>
              <a:buFont typeface="+mj-lt"/>
              <a:buAutoNum type="arabicPeriod"/>
            </a:pPr>
            <a:endParaRPr lang="el-GR" sz="1400" b="1" dirty="0">
              <a:latin typeface="Arial" pitchFamily="34" charset="0"/>
              <a:cs typeface="Arial" pitchFamily="34" charset="0"/>
            </a:endParaRPr>
          </a:p>
          <a:p>
            <a:pPr marL="457200" indent="-457200">
              <a:buClr>
                <a:srgbClr val="FF0000"/>
              </a:buClr>
              <a:buFont typeface="+mj-lt"/>
              <a:buAutoNum type="arabicPeriod"/>
            </a:pPr>
            <a:r>
              <a:rPr lang="el-GR" sz="1400" b="1" dirty="0">
                <a:latin typeface="Arial" pitchFamily="34" charset="0"/>
                <a:cs typeface="Arial" pitchFamily="34" charset="0"/>
              </a:rPr>
              <a:t>ΕΛΑΙΟΔΕΞΑΜΕΝΗ</a:t>
            </a:r>
            <a:r>
              <a:rPr lang="en-US" sz="1400" b="1" dirty="0">
                <a:latin typeface="Arial" pitchFamily="34" charset="0"/>
                <a:cs typeface="Arial" pitchFamily="34" charset="0"/>
              </a:rPr>
              <a:t>.</a:t>
            </a:r>
            <a:endParaRPr lang="el-GR" sz="1400" b="1" dirty="0">
              <a:latin typeface="Arial" pitchFamily="34" charset="0"/>
              <a:cs typeface="Arial" pitchFamily="34" charset="0"/>
            </a:endParaRPr>
          </a:p>
          <a:p>
            <a:endParaRPr lang="el-GR" dirty="0"/>
          </a:p>
        </p:txBody>
      </p:sp>
      <p:sp>
        <p:nvSpPr>
          <p:cNvPr id="4" name="Content Placeholder 3"/>
          <p:cNvSpPr>
            <a:spLocks noGrp="1"/>
          </p:cNvSpPr>
          <p:nvPr>
            <p:ph sz="half" idx="2"/>
          </p:nvPr>
        </p:nvSpPr>
        <p:spPr>
          <a:xfrm>
            <a:off x="4000496" y="1000108"/>
            <a:ext cx="4929222" cy="5572164"/>
          </a:xfrm>
        </p:spPr>
        <p:txBody>
          <a:bodyPr>
            <a:noAutofit/>
          </a:bodyPr>
          <a:lstStyle/>
          <a:p>
            <a:pPr marL="514350" indent="-514350">
              <a:buClr>
                <a:srgbClr val="FF0000"/>
              </a:buClr>
              <a:buFont typeface="+mj-lt"/>
              <a:buAutoNum type="arabicPeriod"/>
            </a:pPr>
            <a:r>
              <a:rPr lang="el-GR" sz="1400" b="1" dirty="0">
                <a:latin typeface="Arial" pitchFamily="34" charset="0"/>
                <a:cs typeface="Arial" pitchFamily="34" charset="0"/>
              </a:rPr>
              <a:t>ΕΛΕΓΧΟΣ ΕΝΔΕΙΞΕΩΣ ΥΠΕΡΘΕΡΜΑΝΣΕΩΣ. ΡΥΘΜΙΣΗ ΨΥΞΕΩΣ ΛΑΔΙΟΥ, ΩΣΤΕ Η ΘΕΡΜΟΚΡΑΣΙΑ ΕΙΣΟΔΟΥ ΤΟΥ ΣΤΑ ΕΔΡΑΝΑ ΝΑ ΕΙΝΑΙ 40°-</a:t>
            </a:r>
            <a:r>
              <a:rPr lang="en-US" sz="1400" b="1" dirty="0">
                <a:latin typeface="Arial" pitchFamily="34" charset="0"/>
                <a:cs typeface="Arial" pitchFamily="34" charset="0"/>
              </a:rPr>
              <a:t> </a:t>
            </a:r>
            <a:r>
              <a:rPr lang="el-GR" sz="1400" b="1" dirty="0">
                <a:latin typeface="Arial" pitchFamily="34" charset="0"/>
                <a:cs typeface="Arial" pitchFamily="34" charset="0"/>
              </a:rPr>
              <a:t>45°</a:t>
            </a:r>
            <a:r>
              <a:rPr lang="en-US" sz="1400" b="1" dirty="0">
                <a:latin typeface="Arial" pitchFamily="34" charset="0"/>
                <a:cs typeface="Arial" pitchFamily="34" charset="0"/>
              </a:rPr>
              <a:t>C</a:t>
            </a:r>
            <a:r>
              <a:rPr lang="el-GR" sz="1400" b="1" dirty="0">
                <a:latin typeface="Arial" pitchFamily="34" charset="0"/>
                <a:cs typeface="Arial" pitchFamily="34" charset="0"/>
              </a:rPr>
              <a:t>. ΕΛΕΓΧΟΣ ΟΤΙ ΟΙ ΘΕΡΜΟΚΡΑΣΙΕΣ ΠΑΡΑΜΕΝΟΥΝ ΣΤΑΘΕΡΕΣ. ΑΝ ΕΝΑ ΕΔΡΑΝΟ ΠΑΡΟΥΣΙΑΣΕΙ ΘΕΡΜΟΚΡΑΣΙΑ ΠΑΝΩ ΑΠΟ 70°</a:t>
            </a:r>
            <a:r>
              <a:rPr lang="en-US" sz="1400" b="1" dirty="0">
                <a:latin typeface="Arial" pitchFamily="34" charset="0"/>
                <a:cs typeface="Arial" pitchFamily="34" charset="0"/>
              </a:rPr>
              <a:t>C</a:t>
            </a:r>
            <a:r>
              <a:rPr lang="el-GR" sz="1400" b="1" dirty="0">
                <a:latin typeface="Arial" pitchFamily="34" charset="0"/>
                <a:cs typeface="Arial" pitchFamily="34" charset="0"/>
              </a:rPr>
              <a:t> ΕΛΕΓΧΟΝΤΑΙ ΤΑ ΑΙΤΙΑ. </a:t>
            </a:r>
            <a:endParaRPr lang="en-US" sz="1400" b="1" dirty="0">
              <a:latin typeface="Arial" pitchFamily="34" charset="0"/>
              <a:cs typeface="Arial" pitchFamily="34" charset="0"/>
            </a:endParaRPr>
          </a:p>
          <a:p>
            <a:pPr marL="514350" indent="-514350">
              <a:buClr>
                <a:srgbClr val="FF0000"/>
              </a:buClr>
              <a:buFont typeface="+mj-lt"/>
              <a:buAutoNum type="arabicPeriod"/>
            </a:pPr>
            <a:r>
              <a:rPr lang="el-GR" sz="1400" b="1" dirty="0">
                <a:latin typeface="Arial" pitchFamily="34" charset="0"/>
                <a:cs typeface="Arial" pitchFamily="34" charset="0"/>
              </a:rPr>
              <a:t>ΕΛΕΓΧΟΣ ΡΟΗΣ ΛΑΔΙΟΥ.</a:t>
            </a:r>
          </a:p>
          <a:p>
            <a:pPr marL="514350" indent="-514350">
              <a:buClr>
                <a:srgbClr val="FF0000"/>
              </a:buClr>
              <a:buFont typeface="+mj-lt"/>
              <a:buAutoNum type="arabicPeriod"/>
            </a:pPr>
            <a:r>
              <a:rPr lang="el-GR" sz="1400" b="1" dirty="0">
                <a:latin typeface="Arial" pitchFamily="34" charset="0"/>
                <a:cs typeface="Arial" pitchFamily="34" charset="0"/>
              </a:rPr>
              <a:t>ΕΛΕΓΧΟΣ ΑΞΟΝΙΚΗΣ ΕΛΕΥΘΕΡΙΑΣ ΣΤΡΟΒΙΛΩΝ ΚΑΙ ΚΕΝΤΡΙΚΟΥ ΤΡΟΧΟΥ ΜΕΙΩΤΗΡΑ. </a:t>
            </a:r>
            <a:endParaRPr lang="en-US" sz="1400" b="1" dirty="0">
              <a:latin typeface="Arial" pitchFamily="34" charset="0"/>
              <a:cs typeface="Arial" pitchFamily="34" charset="0"/>
            </a:endParaRPr>
          </a:p>
          <a:p>
            <a:pPr marL="514350" indent="-514350">
              <a:buClr>
                <a:srgbClr val="FF0000"/>
              </a:buClr>
              <a:buFont typeface="+mj-lt"/>
              <a:buAutoNum type="arabicPeriod"/>
            </a:pPr>
            <a:r>
              <a:rPr lang="el-GR" sz="1400" b="1" dirty="0">
                <a:latin typeface="Arial" pitchFamily="34" charset="0"/>
                <a:cs typeface="Arial" pitchFamily="34" charset="0"/>
              </a:rPr>
              <a:t>ΕΛΕΓΧΟΣ ΠΙΕΣΕΩΝ.</a:t>
            </a:r>
          </a:p>
          <a:p>
            <a:pPr marL="514350" indent="-514350">
              <a:buClr>
                <a:srgbClr val="FF0000"/>
              </a:buClr>
              <a:buFont typeface="+mj-lt"/>
              <a:buAutoNum type="arabicPeriod"/>
            </a:pPr>
            <a:r>
              <a:rPr lang="el-GR" sz="1400" b="1" dirty="0">
                <a:latin typeface="Arial" pitchFamily="34" charset="0"/>
                <a:cs typeface="Arial" pitchFamily="34" charset="0"/>
              </a:rPr>
              <a:t>ΕΛΕΓΧΟΣ ΜΕ ΤΗΝ ΑΚΟΗ, ΓΙΑ ΝΑ ΔΙΑΠΙΣΤΩΘΕΙ ΤΥΧΟΝ ΑΝΩΜΑΛΙΑ Η ΒΛΑΒΗ Σ'ΑΥΤΟΥΣ.</a:t>
            </a:r>
            <a:endParaRPr lang="en-US" sz="1400" b="1" dirty="0">
              <a:latin typeface="Arial" pitchFamily="34" charset="0"/>
              <a:cs typeface="Arial" pitchFamily="34" charset="0"/>
            </a:endParaRPr>
          </a:p>
          <a:p>
            <a:pPr marL="514350" indent="-514350">
              <a:buClr>
                <a:srgbClr val="FF0000"/>
              </a:buClr>
              <a:buFont typeface="+mj-lt"/>
              <a:buAutoNum type="arabicPeriod"/>
            </a:pPr>
            <a:endParaRPr lang="el-GR" sz="1400" b="1" dirty="0">
              <a:latin typeface="Arial" pitchFamily="34" charset="0"/>
              <a:cs typeface="Arial" pitchFamily="34" charset="0"/>
            </a:endParaRPr>
          </a:p>
          <a:p>
            <a:pPr marL="514350" indent="-514350">
              <a:buClr>
                <a:srgbClr val="FF0000"/>
              </a:buClr>
              <a:buFont typeface="+mj-lt"/>
              <a:buAutoNum type="arabicPeriod"/>
            </a:pPr>
            <a:r>
              <a:rPr lang="el-GR" sz="1400" b="1" dirty="0">
                <a:latin typeface="Arial" pitchFamily="34" charset="0"/>
                <a:cs typeface="Arial" pitchFamily="34" charset="0"/>
              </a:rPr>
              <a:t>ΕΛΕΓΧΟΣ ΓΙΑ ΔΙΑΡΡΟΕΣ ΑΕΡΑ.</a:t>
            </a:r>
          </a:p>
          <a:p>
            <a:pPr marL="514350" indent="-514350">
              <a:buClr>
                <a:srgbClr val="FF0000"/>
              </a:buClr>
              <a:buFont typeface="+mj-lt"/>
              <a:buAutoNum type="arabicPeriod"/>
            </a:pPr>
            <a:r>
              <a:rPr lang="el-GR" sz="1400" b="1" dirty="0">
                <a:latin typeface="Arial" pitchFamily="34" charset="0"/>
                <a:cs typeface="Arial" pitchFamily="34" charset="0"/>
              </a:rPr>
              <a:t>ΚΙΝΗΣΗ ΕΛΑΦΡΩΣ ΔΕΞΙΑ-ΑΡΙΣΤΕΡΑ Η ΠΑΝΩ-ΚΑΤΩ Γ ΙΑ ΝΑ ΕΠΙΒΕΒΑΙΩΘΕΙ ΟΤΙ ΔΕΝ ΕΧΟΥΝ ΚΟΛΛΗΣΕΙ. </a:t>
            </a:r>
            <a:endParaRPr lang="en-US" sz="1400" b="1" dirty="0">
              <a:latin typeface="Arial" pitchFamily="34" charset="0"/>
              <a:cs typeface="Arial" pitchFamily="34" charset="0"/>
            </a:endParaRPr>
          </a:p>
          <a:p>
            <a:pPr marL="514350" indent="-514350">
              <a:buClr>
                <a:srgbClr val="FF0000"/>
              </a:buClr>
              <a:buFont typeface="+mj-lt"/>
              <a:buAutoNum type="arabicPeriod"/>
            </a:pPr>
            <a:r>
              <a:rPr lang="el-GR" sz="1400" b="1" dirty="0">
                <a:latin typeface="Arial" pitchFamily="34" charset="0"/>
                <a:cs typeface="Arial" pitchFamily="34" charset="0"/>
              </a:rPr>
              <a:t>ΡΥΘΜΙΣΗ ΠΙΕΣΕΩΣ ΑΤΜΟΥ ΚΑΙ ΘΕΡΜΟΚΡΑΣΙΩΝ</a:t>
            </a:r>
            <a:r>
              <a:rPr lang="en-US" sz="1400" b="1" dirty="0">
                <a:latin typeface="Arial" pitchFamily="34" charset="0"/>
                <a:cs typeface="Arial" pitchFamily="34" charset="0"/>
              </a:rPr>
              <a:t> </a:t>
            </a:r>
            <a:r>
              <a:rPr lang="el-GR" sz="1400" b="1" dirty="0">
                <a:latin typeface="Arial" pitchFamily="34" charset="0"/>
                <a:cs typeface="Arial" pitchFamily="34" charset="0"/>
              </a:rPr>
              <a:t>ΕΙΣΟΔΟΥ-ΕΞΟΔΟΥ ΣΥΜΠΥΚΝΩΜΑΤΟΣ, ΩΣΤΕ ΝΑ ΕΠΙΤΥΓΧΑΝΕΤΑΙ ΟΙΚΟΝΟΜΙΑ ΑΤΜΟΥ ΧΩΡΙΣ ΜΕΙΩΣΗ ΤΟΥ</a:t>
            </a:r>
            <a:r>
              <a:rPr lang="en-US" sz="1400" b="1" dirty="0">
                <a:latin typeface="Arial" pitchFamily="34" charset="0"/>
                <a:cs typeface="Arial" pitchFamily="34" charset="0"/>
              </a:rPr>
              <a:t> </a:t>
            </a:r>
            <a:r>
              <a:rPr lang="el-GR" sz="1400" b="1" dirty="0">
                <a:latin typeface="Arial" pitchFamily="34" charset="0"/>
                <a:cs typeface="Arial" pitchFamily="34" charset="0"/>
              </a:rPr>
              <a:t>ΚΕΝΟΥ.</a:t>
            </a:r>
          </a:p>
          <a:p>
            <a:pPr marL="514350" indent="-514350">
              <a:buClr>
                <a:srgbClr val="FF0000"/>
              </a:buClr>
              <a:buFont typeface="+mj-lt"/>
              <a:buAutoNum type="arabicPeriod"/>
            </a:pPr>
            <a:r>
              <a:rPr lang="el-GR" sz="1400" b="1" dirty="0">
                <a:latin typeface="Arial" pitchFamily="34" charset="0"/>
                <a:cs typeface="Arial" pitchFamily="34" charset="0"/>
              </a:rPr>
              <a:t>ΕΞΑΚΡΙΒΩΣΗ ΣΤΑΘΜΗΣ.</a:t>
            </a:r>
          </a:p>
          <a:p>
            <a:pPr>
              <a:buNone/>
            </a:pPr>
            <a:endParaRPr lang="en-US" b="1" dirty="0">
              <a:latin typeface="Arial" pitchFamily="34" charset="0"/>
              <a:cs typeface="Arial" pitchFamily="34" charset="0"/>
            </a:endParaRPr>
          </a:p>
          <a:p>
            <a:pPr>
              <a:buNone/>
            </a:pPr>
            <a:endParaRPr lang="el-GR" b="1" dirty="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ΕΛΕΓΧΟΙ</a:t>
            </a:r>
            <a:br>
              <a:rPr lang="el-GR" sz="2000" b="1" u="sng" dirty="0">
                <a:latin typeface="Arial" pitchFamily="34" charset="0"/>
                <a:cs typeface="Arial" pitchFamily="34" charset="0"/>
              </a:rPr>
            </a:br>
            <a:r>
              <a:rPr lang="el-GR" sz="2000" b="1" u="sng" dirty="0">
                <a:latin typeface="Arial" pitchFamily="34" charset="0"/>
                <a:cs typeface="Arial" pitchFamily="34" charset="0"/>
              </a:rPr>
              <a:t>ΕΡΓΑΣΙΕΣ ΚΑΙ ΜΕΤΡΗΣΕΙΣ ΚΑΤΑ ΤΗ ΔΙΑΡΚΕΙΑ ΤΗΣ ΦΥΛΑΚΗΣ</a:t>
            </a:r>
            <a:endParaRPr lang="en-US" sz="2000" b="1" u="sng" dirty="0">
              <a:latin typeface="Arial" pitchFamily="34" charset="0"/>
              <a:cs typeface="Arial" pitchFamily="34" charset="0"/>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00108"/>
            <a:ext cx="2000264" cy="5643602"/>
          </a:xfrm>
        </p:spPr>
        <p:txBody>
          <a:bodyPr>
            <a:noAutofit/>
          </a:bodyPr>
          <a:lstStyle/>
          <a:p>
            <a:pPr>
              <a:buClr>
                <a:srgbClr val="FF0000"/>
              </a:buClr>
              <a:buFont typeface="+mj-lt"/>
              <a:buAutoNum type="arabicPeriod"/>
            </a:pPr>
            <a:endParaRPr lang="en-US" sz="1800" b="1" dirty="0">
              <a:latin typeface="Arial" pitchFamily="34" charset="0"/>
              <a:cs typeface="Arial" pitchFamily="34" charset="0"/>
            </a:endParaRPr>
          </a:p>
          <a:p>
            <a:pPr>
              <a:buClr>
                <a:srgbClr val="FF0000"/>
              </a:buClr>
              <a:buFont typeface="+mj-lt"/>
              <a:buAutoNum type="arabicPeriod"/>
            </a:pPr>
            <a:endParaRPr lang="en-US" sz="1800" b="1" dirty="0">
              <a:latin typeface="Arial" pitchFamily="34" charset="0"/>
              <a:cs typeface="Arial" pitchFamily="34" charset="0"/>
            </a:endParaRPr>
          </a:p>
          <a:p>
            <a:pPr>
              <a:buClr>
                <a:srgbClr val="FF0000"/>
              </a:buClr>
              <a:buFont typeface="+mj-lt"/>
              <a:buAutoNum type="arabicPeriod"/>
            </a:pPr>
            <a:r>
              <a:rPr lang="el-GR" sz="1800" b="1" dirty="0">
                <a:latin typeface="Arial" pitchFamily="34" charset="0"/>
                <a:cs typeface="Arial" pitchFamily="34" charset="0"/>
              </a:rPr>
              <a:t>ΚΑΘΕ ΜΕΡΑ</a:t>
            </a:r>
            <a:endParaRPr lang="en-US" sz="1800" b="1" dirty="0">
              <a:latin typeface="Arial" pitchFamily="34" charset="0"/>
              <a:cs typeface="Arial" pitchFamily="34" charset="0"/>
            </a:endParaRPr>
          </a:p>
          <a:p>
            <a:pPr>
              <a:buClr>
                <a:srgbClr val="FF0000"/>
              </a:buClr>
              <a:buFont typeface="+mj-lt"/>
              <a:buAutoNum type="arabicPeriod"/>
            </a:pPr>
            <a:endParaRPr lang="en-US" sz="1800" b="1" dirty="0">
              <a:latin typeface="Arial" pitchFamily="34" charset="0"/>
              <a:cs typeface="Arial" pitchFamily="34" charset="0"/>
            </a:endParaRPr>
          </a:p>
          <a:p>
            <a:pPr>
              <a:buClr>
                <a:srgbClr val="FF0000"/>
              </a:buClr>
              <a:buFont typeface="+mj-lt"/>
              <a:buAutoNum type="arabicPeriod"/>
            </a:pPr>
            <a:endParaRPr lang="en-US" sz="1800" b="1" dirty="0">
              <a:latin typeface="Arial" pitchFamily="34" charset="0"/>
              <a:cs typeface="Arial" pitchFamily="34" charset="0"/>
            </a:endParaRPr>
          </a:p>
          <a:p>
            <a:pPr>
              <a:buClr>
                <a:srgbClr val="FF0000"/>
              </a:buClr>
              <a:buFont typeface="+mj-lt"/>
              <a:buAutoNum type="arabicPeriod"/>
            </a:pPr>
            <a:endParaRPr lang="en-US" sz="1800" b="1" dirty="0">
              <a:latin typeface="Arial" pitchFamily="34" charset="0"/>
              <a:cs typeface="Arial" pitchFamily="34" charset="0"/>
            </a:endParaRPr>
          </a:p>
          <a:p>
            <a:pPr>
              <a:buClr>
                <a:srgbClr val="FF0000"/>
              </a:buClr>
              <a:buFont typeface="+mj-lt"/>
              <a:buAutoNum type="arabicPeriod"/>
            </a:pPr>
            <a:endParaRPr lang="en-US" sz="1800" dirty="0">
              <a:latin typeface="Arial" pitchFamily="34" charset="0"/>
              <a:cs typeface="Arial" pitchFamily="34" charset="0"/>
            </a:endParaRPr>
          </a:p>
          <a:p>
            <a:pPr>
              <a:buClr>
                <a:srgbClr val="FF0000"/>
              </a:buClr>
              <a:buFont typeface="+mj-lt"/>
              <a:buAutoNum type="arabicPeriod"/>
            </a:pPr>
            <a:endParaRPr lang="en-US" sz="1800" dirty="0">
              <a:latin typeface="Arial" pitchFamily="34" charset="0"/>
              <a:cs typeface="Arial" pitchFamily="34" charset="0"/>
            </a:endParaRPr>
          </a:p>
          <a:p>
            <a:pPr>
              <a:buClr>
                <a:srgbClr val="FF0000"/>
              </a:buClr>
              <a:buFont typeface="+mj-lt"/>
              <a:buAutoNum type="arabicPeriod"/>
            </a:pPr>
            <a:endParaRPr lang="en-US" sz="1800" dirty="0">
              <a:latin typeface="Arial" pitchFamily="34" charset="0"/>
              <a:cs typeface="Arial" pitchFamily="34" charset="0"/>
            </a:endParaRPr>
          </a:p>
          <a:p>
            <a:pPr>
              <a:buClr>
                <a:srgbClr val="FF0000"/>
              </a:buClr>
              <a:buFont typeface="+mj-lt"/>
              <a:buAutoNum type="arabicPeriod"/>
            </a:pPr>
            <a:endParaRPr lang="en-US" sz="1800" dirty="0">
              <a:latin typeface="Arial" pitchFamily="34" charset="0"/>
              <a:cs typeface="Arial" pitchFamily="34" charset="0"/>
            </a:endParaRPr>
          </a:p>
          <a:p>
            <a:pPr>
              <a:buClr>
                <a:srgbClr val="FF0000"/>
              </a:buClr>
              <a:buFont typeface="+mj-lt"/>
              <a:buAutoNum type="arabicPeriod"/>
            </a:pPr>
            <a:endParaRPr lang="el-GR" sz="1800" dirty="0">
              <a:latin typeface="Arial" pitchFamily="34" charset="0"/>
              <a:cs typeface="Arial" pitchFamily="34" charset="0"/>
            </a:endParaRPr>
          </a:p>
          <a:p>
            <a:pPr>
              <a:buClr>
                <a:srgbClr val="FF0000"/>
              </a:buClr>
              <a:buFont typeface="+mj-lt"/>
              <a:buAutoNum type="arabicPeriod" startAt="2"/>
            </a:pPr>
            <a:r>
              <a:rPr lang="el-GR" sz="1800" b="1" dirty="0">
                <a:latin typeface="Arial" pitchFamily="34" charset="0"/>
                <a:cs typeface="Arial" pitchFamily="34" charset="0"/>
              </a:rPr>
              <a:t>ΚΑΘΕ ΒΔΟΜΑΔΑ</a:t>
            </a:r>
            <a:endParaRPr lang="en-US" sz="1800" b="1" dirty="0">
              <a:latin typeface="Arial" pitchFamily="34" charset="0"/>
              <a:cs typeface="Arial" pitchFamily="34" charset="0"/>
            </a:endParaRPr>
          </a:p>
          <a:p>
            <a:pPr>
              <a:buClr>
                <a:srgbClr val="FF0000"/>
              </a:buClr>
              <a:buFont typeface="+mj-lt"/>
              <a:buAutoNum type="arabicPeriod" startAt="2"/>
            </a:pPr>
            <a:endParaRPr lang="en-US" sz="1800" b="1" dirty="0">
              <a:latin typeface="Arial" pitchFamily="34" charset="0"/>
              <a:cs typeface="Arial" pitchFamily="34" charset="0"/>
            </a:endParaRPr>
          </a:p>
          <a:p>
            <a:pPr>
              <a:buClr>
                <a:srgbClr val="FF0000"/>
              </a:buClr>
              <a:buFont typeface="+mj-lt"/>
              <a:buAutoNum type="arabicPeriod" startAt="2"/>
            </a:pPr>
            <a:endParaRPr lang="en-US" sz="1800" b="1" dirty="0">
              <a:latin typeface="Arial" pitchFamily="34" charset="0"/>
              <a:cs typeface="Arial" pitchFamily="34" charset="0"/>
            </a:endParaRPr>
          </a:p>
          <a:p>
            <a:pPr>
              <a:buClr>
                <a:srgbClr val="FF0000"/>
              </a:buClr>
              <a:buFont typeface="+mj-lt"/>
              <a:buAutoNum type="arabicPeriod" startAt="2"/>
            </a:pPr>
            <a:endParaRPr lang="el-GR" sz="1800" b="1" dirty="0">
              <a:latin typeface="Arial" pitchFamily="34" charset="0"/>
              <a:cs typeface="Arial" pitchFamily="34" charset="0"/>
            </a:endParaRPr>
          </a:p>
          <a:p>
            <a:pPr>
              <a:buClr>
                <a:srgbClr val="FF0000"/>
              </a:buClr>
              <a:buFont typeface="+mj-lt"/>
              <a:buAutoNum type="arabicPeriod" startAt="2"/>
            </a:pPr>
            <a:r>
              <a:rPr lang="el-GR" sz="1800" b="1" dirty="0">
                <a:latin typeface="Arial" pitchFamily="34" charset="0"/>
                <a:cs typeface="Arial" pitchFamily="34" charset="0"/>
              </a:rPr>
              <a:t>ΚΑΘΕ ΜΗΝΑ</a:t>
            </a:r>
          </a:p>
          <a:p>
            <a:endParaRPr lang="el-GR" dirty="0"/>
          </a:p>
        </p:txBody>
      </p:sp>
      <p:sp>
        <p:nvSpPr>
          <p:cNvPr id="4" name="Content Placeholder 3"/>
          <p:cNvSpPr>
            <a:spLocks noGrp="1"/>
          </p:cNvSpPr>
          <p:nvPr>
            <p:ph sz="half" idx="2"/>
          </p:nvPr>
        </p:nvSpPr>
        <p:spPr>
          <a:xfrm>
            <a:off x="2285984" y="1000108"/>
            <a:ext cx="3429024" cy="5572164"/>
          </a:xfrm>
        </p:spPr>
        <p:txBody>
          <a:bodyPr>
            <a:noAutofit/>
          </a:bodyPr>
          <a:lstStyle/>
          <a:p>
            <a:pPr>
              <a:buNone/>
            </a:pPr>
            <a:r>
              <a:rPr lang="el-GR" sz="1300" b="1" dirty="0">
                <a:solidFill>
                  <a:srgbClr val="FF0000"/>
                </a:solidFill>
                <a:latin typeface="Arial" pitchFamily="34" charset="0"/>
                <a:cs typeface="Arial" pitchFamily="34" charset="0"/>
              </a:rPr>
              <a:t>1</a:t>
            </a:r>
            <a:r>
              <a:rPr lang="el-GR" sz="1400" b="1" dirty="0">
                <a:solidFill>
                  <a:srgbClr val="FF0000"/>
                </a:solidFill>
                <a:latin typeface="Arial" pitchFamily="34" charset="0"/>
                <a:cs typeface="Arial" pitchFamily="34" charset="0"/>
              </a:rPr>
              <a:t>) </a:t>
            </a:r>
            <a:r>
              <a:rPr lang="el-GR" sz="1400" b="1" dirty="0">
                <a:latin typeface="Arial" pitchFamily="34" charset="0"/>
                <a:cs typeface="Arial" pitchFamily="34" charset="0"/>
              </a:rPr>
              <a:t>ΣΤΡΕΨΗ ΣΤΡΟΒΙΛΟΥ ΚΑΤΑ 1</a:t>
            </a:r>
            <a:r>
              <a:rPr lang="el-GR" sz="1400" b="1" baseline="30000" dirty="0">
                <a:latin typeface="Arial" pitchFamily="34" charset="0"/>
                <a:cs typeface="Arial" pitchFamily="34" charset="0"/>
              </a:rPr>
              <a:t>1</a:t>
            </a:r>
            <a:r>
              <a:rPr lang="el-GR" sz="1400" b="1" dirty="0">
                <a:latin typeface="Arial" pitchFamily="34" charset="0"/>
                <a:cs typeface="Arial" pitchFamily="34" charset="0"/>
              </a:rPr>
              <a:t>/</a:t>
            </a:r>
            <a:r>
              <a:rPr lang="el-GR" sz="1400" b="1" baseline="-25000" dirty="0">
                <a:latin typeface="Arial" pitchFamily="34" charset="0"/>
                <a:cs typeface="Arial" pitchFamily="34" charset="0"/>
              </a:rPr>
              <a:t>4</a:t>
            </a:r>
            <a:r>
              <a:rPr lang="el-GR" sz="1400" b="1" dirty="0">
                <a:latin typeface="Arial" pitchFamily="34" charset="0"/>
                <a:cs typeface="Arial" pitchFamily="34" charset="0"/>
              </a:rPr>
              <a:t> ΣΤΡΟΦΗΣ ΤΟΥ ΚΡΙΚΟΥ.</a:t>
            </a:r>
          </a:p>
          <a:p>
            <a:pPr>
              <a:buNone/>
            </a:pPr>
            <a:r>
              <a:rPr lang="el-GR" sz="1400" b="1" dirty="0">
                <a:solidFill>
                  <a:srgbClr val="FF0000"/>
                </a:solidFill>
                <a:latin typeface="Arial" pitchFamily="34" charset="0"/>
                <a:cs typeface="Arial" pitchFamily="34" charset="0"/>
              </a:rPr>
              <a:t>2) </a:t>
            </a:r>
            <a:r>
              <a:rPr lang="el-GR" sz="1400" b="1" dirty="0">
                <a:latin typeface="Arial" pitchFamily="34" charset="0"/>
                <a:cs typeface="Arial" pitchFamily="34" charset="0"/>
              </a:rPr>
              <a:t>ΚΥΚΛΟΦΟΡΙΑ ΛΑΔΙΟΥ ΣΤΟ ΔΙΚΤΥΟ ΛΙΠΑΝΣΕΩΣ.</a:t>
            </a:r>
            <a:endParaRPr lang="en-US" sz="1400" b="1" dirty="0">
              <a:latin typeface="Arial" pitchFamily="34" charset="0"/>
              <a:cs typeface="Arial" pitchFamily="34" charset="0"/>
            </a:endParaRPr>
          </a:p>
          <a:p>
            <a:pPr>
              <a:buNone/>
            </a:pPr>
            <a:endParaRPr lang="en-US" sz="1400" b="1" dirty="0">
              <a:latin typeface="Arial" pitchFamily="34" charset="0"/>
              <a:cs typeface="Arial" pitchFamily="34" charset="0"/>
            </a:endParaRPr>
          </a:p>
          <a:p>
            <a:pPr>
              <a:buNone/>
            </a:pPr>
            <a:endParaRPr lang="en-US" sz="1400" b="1" dirty="0">
              <a:latin typeface="Arial" pitchFamily="34" charset="0"/>
              <a:cs typeface="Arial" pitchFamily="34" charset="0"/>
            </a:endParaRPr>
          </a:p>
          <a:p>
            <a:pPr>
              <a:buNone/>
            </a:pPr>
            <a:endParaRPr lang="el-GR" sz="1400" b="1" dirty="0">
              <a:latin typeface="Arial" pitchFamily="34" charset="0"/>
              <a:cs typeface="Arial" pitchFamily="34" charset="0"/>
            </a:endParaRPr>
          </a:p>
          <a:p>
            <a:pPr>
              <a:buNone/>
            </a:pPr>
            <a:r>
              <a:rPr lang="el-GR" sz="1400" b="1" dirty="0">
                <a:solidFill>
                  <a:srgbClr val="FF0000"/>
                </a:solidFill>
                <a:latin typeface="Arial" pitchFamily="34" charset="0"/>
                <a:cs typeface="Arial" pitchFamily="34" charset="0"/>
              </a:rPr>
              <a:t>3) </a:t>
            </a:r>
            <a:r>
              <a:rPr lang="el-GR" sz="1400" b="1" dirty="0">
                <a:latin typeface="Arial" pitchFamily="34" charset="0"/>
                <a:cs typeface="Arial" pitchFamily="34" charset="0"/>
              </a:rPr>
              <a:t>ΛΕΙΤΟΥΡΓΙΑ ΕΓΧΥΤΗΡΑ ΚΕΝΟΥ ΓΙΑ 30' Η ΚΑΙ ΠΕΡΙΣΣΟΤΕΡΟ, ΑΝ ΑΠΑΙΤΕΙΤΑΙ ΑΠΟ ΥΠΑΡΧΟΥΣΕΣ ΕΙΔΙΚΕΣ ΣΥΝΘΗΚΕΣ ΟΠΩΣ ΔΙΑΡΡΟΗ ΑΤΜΟΦΡΑΚΤΗ ΚΛΠ.</a:t>
            </a:r>
            <a:endParaRPr lang="en-US" sz="1400" b="1" dirty="0">
              <a:latin typeface="Arial" pitchFamily="34" charset="0"/>
              <a:cs typeface="Arial" pitchFamily="34" charset="0"/>
            </a:endParaRPr>
          </a:p>
          <a:p>
            <a:pPr>
              <a:buNone/>
            </a:pPr>
            <a:endParaRPr lang="el-GR" sz="1400" b="1" dirty="0">
              <a:latin typeface="Arial" pitchFamily="34" charset="0"/>
              <a:cs typeface="Arial" pitchFamily="34" charset="0"/>
            </a:endParaRPr>
          </a:p>
          <a:p>
            <a:pPr>
              <a:buClr>
                <a:srgbClr val="FF0000"/>
              </a:buClr>
              <a:buAutoNum type="arabicParenR"/>
            </a:pPr>
            <a:r>
              <a:rPr lang="el-GR" sz="1400" b="1" dirty="0">
                <a:latin typeface="Arial" pitchFamily="34" charset="0"/>
                <a:cs typeface="Arial" pitchFamily="34" charset="0"/>
              </a:rPr>
              <a:t>ΛΕΙΤΟΥΡΓΙΑ ΑΠΟΧΩΡΙΣΤΗ ΛΑΔΙΟΥ.</a:t>
            </a:r>
            <a:endParaRPr lang="en-US" sz="1400" b="1" dirty="0">
              <a:latin typeface="Arial" pitchFamily="34" charset="0"/>
              <a:cs typeface="Arial" pitchFamily="34" charset="0"/>
            </a:endParaRPr>
          </a:p>
          <a:p>
            <a:pPr>
              <a:buAutoNum type="arabicParenR"/>
            </a:pPr>
            <a:endParaRPr lang="el-GR" sz="1400" b="1" dirty="0">
              <a:latin typeface="Arial" pitchFamily="34" charset="0"/>
              <a:cs typeface="Arial" pitchFamily="34" charset="0"/>
            </a:endParaRPr>
          </a:p>
          <a:p>
            <a:pPr>
              <a:buNone/>
            </a:pPr>
            <a:r>
              <a:rPr lang="el-GR" sz="1400" b="1" dirty="0">
                <a:solidFill>
                  <a:srgbClr val="FF0000"/>
                </a:solidFill>
                <a:latin typeface="Arial" pitchFamily="34" charset="0"/>
                <a:cs typeface="Arial" pitchFamily="34" charset="0"/>
              </a:rPr>
              <a:t>2) </a:t>
            </a:r>
            <a:r>
              <a:rPr lang="el-GR" sz="1400" b="1" dirty="0">
                <a:latin typeface="Arial" pitchFamily="34" charset="0"/>
                <a:cs typeface="Arial" pitchFamily="34" charset="0"/>
              </a:rPr>
              <a:t>ΒΑΛΒΙΔΕΣ, ΚΡΟΥΝΟΙ, ΕΝΩΣΕΙΣ ΣΤΕΓΑΝΟΤΗΤΑΣ ΑΤΜΟΥ, ΔΙΚΤΥΟ ΕΞΑΤΜΙΣΕΩΝ ΚΑΙ ΥΓΡΩΝ.</a:t>
            </a:r>
          </a:p>
          <a:p>
            <a:pPr>
              <a:buNone/>
            </a:pPr>
            <a:r>
              <a:rPr lang="el-GR" sz="1400" b="1" dirty="0">
                <a:solidFill>
                  <a:srgbClr val="FF0000"/>
                </a:solidFill>
                <a:latin typeface="Arial" pitchFamily="34" charset="0"/>
                <a:cs typeface="Arial" pitchFamily="34" charset="0"/>
              </a:rPr>
              <a:t>3) </a:t>
            </a:r>
            <a:r>
              <a:rPr lang="el-GR" sz="1400" b="1" dirty="0">
                <a:latin typeface="Arial" pitchFamily="34" charset="0"/>
                <a:cs typeface="Arial" pitchFamily="34" charset="0"/>
              </a:rPr>
              <a:t>ΧΕΙΡΙΣΜΟΣ ΚΑΙ ΛΙΠΑΝΣΗ ΧΕΙΡΙΣΤΗΡΙΟΥ.</a:t>
            </a:r>
          </a:p>
          <a:p>
            <a:pPr>
              <a:buNone/>
            </a:pPr>
            <a:r>
              <a:rPr lang="el-GR" sz="1400" b="1" dirty="0">
                <a:solidFill>
                  <a:srgbClr val="FF0000"/>
                </a:solidFill>
                <a:latin typeface="Arial" pitchFamily="34" charset="0"/>
                <a:cs typeface="Arial" pitchFamily="34" charset="0"/>
              </a:rPr>
              <a:t>1) </a:t>
            </a:r>
            <a:r>
              <a:rPr lang="el-GR" sz="1400" b="1" dirty="0">
                <a:latin typeface="Arial" pitchFamily="34" charset="0"/>
                <a:cs typeface="Arial" pitchFamily="34" charset="0"/>
              </a:rPr>
              <a:t>ΧΕΙΡΙΣΜΟΣ ΚΑΙ ΛΙΠΑΝΣΗ, ΑΝ ΕΙΝΑΙ ΔΥΝΑΤΟΝ ΤΩΝ ΕΠΙΣΤΟΜΙΩΝ ΠΟΥ ΔΕΝ ΧΡΗΣΙΜΟΠΟΙΟΥΝΤΑΙ.</a:t>
            </a:r>
          </a:p>
          <a:p>
            <a:pPr>
              <a:buNone/>
            </a:pPr>
            <a:endParaRPr lang="en-US" b="1" dirty="0">
              <a:latin typeface="Arial" pitchFamily="34" charset="0"/>
              <a:cs typeface="Arial" pitchFamily="34" charset="0"/>
            </a:endParaRPr>
          </a:p>
          <a:p>
            <a:pPr>
              <a:buNone/>
            </a:pPr>
            <a:endParaRPr lang="el-GR" b="1" dirty="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ΕΛΕΓΧΟΙ</a:t>
            </a:r>
            <a:br>
              <a:rPr lang="el-GR" sz="2000" b="1" u="sng" dirty="0">
                <a:latin typeface="Arial" pitchFamily="34" charset="0"/>
                <a:cs typeface="Arial" pitchFamily="34" charset="0"/>
              </a:rPr>
            </a:br>
            <a:r>
              <a:rPr lang="el-GR" sz="2000" b="1" u="sng" dirty="0">
                <a:latin typeface="Arial" pitchFamily="34" charset="0"/>
                <a:cs typeface="Arial" pitchFamily="34" charset="0"/>
              </a:rPr>
              <a:t>ΣΤΡΕΨΗ ΚΑΙ ΕΡΓΑΣΙΕΣ ΜΑΚΡΟΧΡΟΝΙΑ ΑΚΙΝΗΣΙΑ</a:t>
            </a:r>
            <a:endParaRPr lang="en-US" sz="2000" b="1" u="sng" dirty="0">
              <a:latin typeface="Arial" pitchFamily="34" charset="0"/>
              <a:cs typeface="Arial" pitchFamily="34" charset="0"/>
            </a:endParaRPr>
          </a:p>
        </p:txBody>
      </p:sp>
      <p:sp>
        <p:nvSpPr>
          <p:cNvPr id="6" name="TextBox 5"/>
          <p:cNvSpPr txBox="1"/>
          <p:nvPr/>
        </p:nvSpPr>
        <p:spPr>
          <a:xfrm>
            <a:off x="6072199" y="1000108"/>
            <a:ext cx="2643206" cy="5755422"/>
          </a:xfrm>
          <a:prstGeom prst="rect">
            <a:avLst/>
          </a:prstGeom>
          <a:noFill/>
        </p:spPr>
        <p:txBody>
          <a:bodyPr wrap="square" rtlCol="0">
            <a:spAutoFit/>
          </a:bodyPr>
          <a:lstStyle/>
          <a:p>
            <a:pPr>
              <a:buClr>
                <a:srgbClr val="FF0000"/>
              </a:buClr>
              <a:buFont typeface="Arial" pitchFamily="34" charset="0"/>
              <a:buChar char="•"/>
            </a:pPr>
            <a:r>
              <a:rPr lang="el-GR" sz="1400" b="1" dirty="0">
                <a:latin typeface="Arial" pitchFamily="34" charset="0"/>
                <a:cs typeface="Arial" pitchFamily="34" charset="0"/>
              </a:rPr>
              <a:t>ΑΠΟΦΥΓΗ ΕΠΙΚΟΛΛΗΣΕΩΣ.</a:t>
            </a:r>
            <a:endParaRPr lang="en-US" sz="1400" b="1" dirty="0">
              <a:latin typeface="Arial" pitchFamily="34" charset="0"/>
              <a:cs typeface="Arial" pitchFamily="34" charset="0"/>
            </a:endParaRPr>
          </a:p>
          <a:p>
            <a:pPr>
              <a:buClr>
                <a:srgbClr val="FF0000"/>
              </a:buClr>
              <a:buFont typeface="Arial" pitchFamily="34" charset="0"/>
              <a:buChar char="•"/>
            </a:pPr>
            <a:endParaRPr lang="en-US" sz="1400" b="1" dirty="0">
              <a:latin typeface="Arial" pitchFamily="34" charset="0"/>
              <a:cs typeface="Arial" pitchFamily="34" charset="0"/>
            </a:endParaRPr>
          </a:p>
          <a:p>
            <a:pPr>
              <a:buClr>
                <a:srgbClr val="FF0000"/>
              </a:buClr>
              <a:buFont typeface="Arial" pitchFamily="34" charset="0"/>
              <a:buChar char="•"/>
            </a:pPr>
            <a:r>
              <a:rPr lang="el-GR" sz="1400" b="1" dirty="0">
                <a:latin typeface="Arial" pitchFamily="34" charset="0"/>
                <a:cs typeface="Arial" pitchFamily="34" charset="0"/>
              </a:rPr>
              <a:t>ΑΠΟΦΥΓΗ ΣΥΣΣΩΡΕΥΣΕΩΣ ΝΕΡΟΥ ΚΑΙ ΑΚΑΘΑΡΣΙΩΝ ΣΕ ΘΥΛΑΚΕΣ ΚΑΙ ΓΙΑ ΤΗΝ ΕΞΑΣΦΑΛΙΣΗ ΜΕΜΒΡΑΝΗΣ ΛΑΔΙΟΥ ΚΑΤΑ ΤΗ ΣΤΡΕΨΗ.</a:t>
            </a:r>
            <a:endParaRPr lang="en-US" sz="1400" b="1" dirty="0">
              <a:latin typeface="Arial" pitchFamily="34" charset="0"/>
              <a:cs typeface="Arial" pitchFamily="34" charset="0"/>
            </a:endParaRPr>
          </a:p>
          <a:p>
            <a:pPr>
              <a:buClr>
                <a:srgbClr val="FF0000"/>
              </a:buClr>
              <a:buFont typeface="Arial" pitchFamily="34" charset="0"/>
              <a:buChar char="•"/>
            </a:pPr>
            <a:endParaRPr lang="el-GR" sz="1400" b="1" dirty="0">
              <a:latin typeface="Arial" pitchFamily="34" charset="0"/>
              <a:cs typeface="Arial" pitchFamily="34" charset="0"/>
            </a:endParaRPr>
          </a:p>
          <a:p>
            <a:pPr>
              <a:buClr>
                <a:srgbClr val="FF0000"/>
              </a:buClr>
              <a:buFont typeface="Arial" pitchFamily="34" charset="0"/>
              <a:buChar char="•"/>
            </a:pPr>
            <a:r>
              <a:rPr lang="el-GR" sz="1400" b="1" dirty="0">
                <a:latin typeface="Arial" pitchFamily="34" charset="0"/>
                <a:cs typeface="Arial" pitchFamily="34" charset="0"/>
              </a:rPr>
              <a:t>ΑΦΑΙΡΕΣΗ ΥΓΡΑΣΙΑΣ ΠΟΥ ΥΠΑΡΧΕΙ ΣΤΟΥΣ ΣΤΡΟΒΙΛΟΥΣ (ΕΦΟΣΟΝ ΥΠΑΡΧΕΙ ΑΤΜΟΣ, ΑΛΛΙΩΣ ΜΕ ΠΕΠΙΕΣΜΕΝΟ ΑΕΡΑ).</a:t>
            </a:r>
            <a:endParaRPr lang="en-US" sz="1400" b="1" dirty="0">
              <a:latin typeface="Arial" pitchFamily="34" charset="0"/>
              <a:cs typeface="Arial" pitchFamily="34" charset="0"/>
            </a:endParaRPr>
          </a:p>
          <a:p>
            <a:pPr>
              <a:buClr>
                <a:srgbClr val="FF0000"/>
              </a:buClr>
              <a:buFont typeface="Arial" pitchFamily="34" charset="0"/>
              <a:buChar char="•"/>
            </a:pPr>
            <a:endParaRPr lang="el-GR" sz="1400" b="1" dirty="0">
              <a:latin typeface="Arial" pitchFamily="34" charset="0"/>
              <a:cs typeface="Arial" pitchFamily="34" charset="0"/>
            </a:endParaRPr>
          </a:p>
          <a:p>
            <a:pPr>
              <a:buClr>
                <a:srgbClr val="FF0000"/>
              </a:buClr>
              <a:buFont typeface="Arial" pitchFamily="34" charset="0"/>
              <a:buChar char="•"/>
            </a:pPr>
            <a:r>
              <a:rPr lang="el-GR" sz="1400" b="1" dirty="0">
                <a:latin typeface="Arial" pitchFamily="34" charset="0"/>
                <a:cs typeface="Arial" pitchFamily="34" charset="0"/>
              </a:rPr>
              <a:t>ΑΠΟΦΥΓΗ ΑΝΑΜΙΞΕΩΣ ΝΕΡΟΥ ΜΕ ΤΟ ΛΑΔΙ ΠΟΥ ΠΑΡΕΧΕΤΑΙ ΣΤΑ ΕΔΡΑΝΑ.</a:t>
            </a:r>
            <a:endParaRPr lang="en-US" sz="1400" b="1" dirty="0">
              <a:latin typeface="Arial" pitchFamily="34" charset="0"/>
              <a:cs typeface="Arial" pitchFamily="34" charset="0"/>
            </a:endParaRPr>
          </a:p>
          <a:p>
            <a:pPr>
              <a:buClr>
                <a:srgbClr val="FF0000"/>
              </a:buClr>
              <a:buFont typeface="Arial" pitchFamily="34" charset="0"/>
              <a:buChar char="•"/>
            </a:pPr>
            <a:endParaRPr lang="el-GR" sz="1400" b="1" dirty="0">
              <a:latin typeface="Arial" pitchFamily="34" charset="0"/>
              <a:cs typeface="Arial" pitchFamily="34" charset="0"/>
            </a:endParaRPr>
          </a:p>
          <a:p>
            <a:pPr>
              <a:buClr>
                <a:srgbClr val="FF0000"/>
              </a:buClr>
              <a:buFont typeface="Arial" pitchFamily="34" charset="0"/>
              <a:buChar char="•"/>
            </a:pPr>
            <a:r>
              <a:rPr lang="el-GR" sz="1400" b="1" dirty="0">
                <a:latin typeface="Arial" pitchFamily="34" charset="0"/>
                <a:cs typeface="Arial" pitchFamily="34" charset="0"/>
              </a:rPr>
              <a:t>ΕΛΕΓΧΟΣ ΣΤΕΓΑΝΟΤΗΤΑΣ.</a:t>
            </a:r>
            <a:endParaRPr lang="en-US" sz="1400" b="1" dirty="0">
              <a:latin typeface="Arial" pitchFamily="34" charset="0"/>
              <a:cs typeface="Arial" pitchFamily="34" charset="0"/>
            </a:endParaRPr>
          </a:p>
          <a:p>
            <a:pPr>
              <a:buClr>
                <a:srgbClr val="FF0000"/>
              </a:buClr>
              <a:buFont typeface="Arial" pitchFamily="34" charset="0"/>
              <a:buChar char="•"/>
            </a:pPr>
            <a:endParaRPr lang="en-US" sz="1400" b="1" dirty="0">
              <a:latin typeface="Arial" pitchFamily="34" charset="0"/>
              <a:cs typeface="Arial" pitchFamily="34" charset="0"/>
            </a:endParaRPr>
          </a:p>
          <a:p>
            <a:pPr>
              <a:buClr>
                <a:srgbClr val="FF0000"/>
              </a:buClr>
              <a:buFont typeface="Arial" pitchFamily="34" charset="0"/>
              <a:buChar char="•"/>
            </a:pPr>
            <a:endParaRPr lang="el-GR" sz="1400" b="1" dirty="0">
              <a:latin typeface="Arial" pitchFamily="34" charset="0"/>
              <a:cs typeface="Arial" pitchFamily="34" charset="0"/>
            </a:endParaRPr>
          </a:p>
          <a:p>
            <a:pPr>
              <a:buClr>
                <a:srgbClr val="FF0000"/>
              </a:buClr>
              <a:buFont typeface="Arial" pitchFamily="34" charset="0"/>
              <a:buChar char="•"/>
            </a:pPr>
            <a:r>
              <a:rPr lang="el-GR" sz="1400" b="1" dirty="0">
                <a:latin typeface="Arial" pitchFamily="34" charset="0"/>
                <a:cs typeface="Arial" pitchFamily="34" charset="0"/>
              </a:rPr>
              <a:t>ΑΠΟΦΥΓΗ ΕΠΙΚΟΛΛΗΣΕΩΣ.</a:t>
            </a:r>
            <a:endParaRPr lang="en-US" sz="1400" b="1" dirty="0">
              <a:latin typeface="Arial" pitchFamily="34" charset="0"/>
              <a:cs typeface="Arial" pitchFamily="34" charset="0"/>
            </a:endParaRPr>
          </a:p>
          <a:p>
            <a:pPr>
              <a:buClr>
                <a:srgbClr val="FF0000"/>
              </a:buClr>
              <a:buFont typeface="Arial" pitchFamily="34" charset="0"/>
              <a:buChar char="•"/>
            </a:pPr>
            <a:endParaRPr lang="en-US" sz="1400" b="1" dirty="0">
              <a:latin typeface="Arial" pitchFamily="34" charset="0"/>
              <a:cs typeface="Arial" pitchFamily="34" charset="0"/>
            </a:endParaRPr>
          </a:p>
          <a:p>
            <a:pPr>
              <a:buClr>
                <a:srgbClr val="FF0000"/>
              </a:buClr>
              <a:buFont typeface="Arial" pitchFamily="34" charset="0"/>
              <a:buChar char="•"/>
            </a:pPr>
            <a:endParaRPr lang="el-GR" sz="1400" b="1" dirty="0">
              <a:latin typeface="Arial" pitchFamily="34" charset="0"/>
              <a:cs typeface="Arial" pitchFamily="34" charset="0"/>
            </a:endParaRPr>
          </a:p>
          <a:p>
            <a:pPr>
              <a:buClr>
                <a:srgbClr val="FF0000"/>
              </a:buClr>
              <a:buFont typeface="Arial" pitchFamily="34" charset="0"/>
              <a:buChar char="•"/>
            </a:pPr>
            <a:r>
              <a:rPr lang="el-GR" sz="1400" b="1" dirty="0">
                <a:latin typeface="Arial" pitchFamily="34" charset="0"/>
                <a:cs typeface="Arial" pitchFamily="34" charset="0"/>
              </a:rPr>
              <a:t>ΑΠΟΦΥΓΗ ΕΠΙΚΟΛΛΗΣΕΩΣ.</a:t>
            </a:r>
          </a:p>
          <a:p>
            <a:endParaRPr lang="el-GR"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2844" y="1000108"/>
            <a:ext cx="4429156" cy="5643602"/>
          </a:xfrm>
        </p:spPr>
        <p:txBody>
          <a:bodyPr>
            <a:noAutofit/>
          </a:bodyPr>
          <a:lstStyle/>
          <a:p>
            <a:pPr marL="180000" indent="-180000">
              <a:buClr>
                <a:srgbClr val="FF0000"/>
              </a:buClr>
              <a:buFont typeface="+mj-lt"/>
              <a:buAutoNum type="arabicPeriod"/>
            </a:pPr>
            <a:r>
              <a:rPr lang="el-GR" sz="1300" b="1" dirty="0">
                <a:latin typeface="Arial" pitchFamily="34" charset="0"/>
                <a:cs typeface="Arial" pitchFamily="34" charset="0"/>
              </a:rPr>
              <a:t>ΕΠΙΘΕΩΡΗΣΗ ΑΓΩΓΟΥ ΕΞΑΓΩΓΗΣ ΚΑΙ ΤΩΝ ΤΕΛΕΥΤΑΙΩΝ ΣΕΙΡΩΝ ΠΤΕΡΥΓΩΣΕΩΝ ΣΤΡΟΒΙΛΟΥ Χ.Π. ΜΕΣΩ ΤΩΝ ΘΥΡΙΔΩΝ ΕΠΙΘΕΩΡΗΣΕΩΣ.</a:t>
            </a:r>
          </a:p>
          <a:p>
            <a:pPr marL="180000" indent="-180000">
              <a:buClr>
                <a:srgbClr val="FF0000"/>
              </a:buClr>
              <a:buFont typeface="+mj-lt"/>
              <a:buAutoNum type="arabicPeriod"/>
            </a:pPr>
            <a:r>
              <a:rPr lang="el-GR" sz="1300" b="1" dirty="0">
                <a:latin typeface="Arial" pitchFamily="34" charset="0"/>
                <a:cs typeface="Arial" pitchFamily="34" charset="0"/>
              </a:rPr>
              <a:t>ΕΛΕΓΧΟΣ ΤΩΝ ΚΟΧΛΙΩΝ ΣΥΝΑΡΜΟΓΗΣ ΚΑΙ ΤΩΝ ΑΝΤΙΔΟΝΙΣΤΙΚΩΝ ΣΤΗΡΙΓΜΑΤΩΝ ΜΕ ΣΦΥΡΙ.</a:t>
            </a:r>
          </a:p>
          <a:p>
            <a:pPr marL="180000" indent="-180000">
              <a:buClr>
                <a:srgbClr val="FF0000"/>
              </a:buClr>
              <a:buFont typeface="+mj-lt"/>
              <a:buAutoNum type="arabicPeriod"/>
            </a:pPr>
            <a:r>
              <a:rPr lang="el-GR" sz="1300" b="1" dirty="0">
                <a:latin typeface="Arial" pitchFamily="34" charset="0"/>
                <a:cs typeface="Arial" pitchFamily="34" charset="0"/>
              </a:rPr>
              <a:t>ΚΑΘΑΡΙΣΜΟΣ ΦΙΛΤΡΩΝ ΑΤΜΟΥ.</a:t>
            </a:r>
          </a:p>
          <a:p>
            <a:pPr marL="180000" indent="-180000">
              <a:buClr>
                <a:srgbClr val="FF0000"/>
              </a:buClr>
              <a:buFont typeface="+mj-lt"/>
              <a:buAutoNum type="arabicPeriod"/>
            </a:pPr>
            <a:r>
              <a:rPr lang="el-GR" sz="1300" b="1" dirty="0">
                <a:latin typeface="Arial" pitchFamily="34" charset="0"/>
                <a:cs typeface="Arial" pitchFamily="34" charset="0"/>
              </a:rPr>
              <a:t>ΕΞΑΡΜΟΣΗ ΘΥΡΙΔΩΝ ΕΠΙΘΕΩΡΗΣΕΩΣ ΤΟΥ ΣΤΡΟΒΙΛΟΥ.</a:t>
            </a:r>
          </a:p>
          <a:p>
            <a:pPr marL="180000" indent="-180000">
              <a:buClr>
                <a:srgbClr val="FF0000"/>
              </a:buClr>
              <a:buFont typeface="+mj-lt"/>
              <a:buAutoNum type="arabicPeriod"/>
            </a:pPr>
            <a:r>
              <a:rPr lang="el-GR" sz="1300" b="1" dirty="0">
                <a:latin typeface="Arial" pitchFamily="34" charset="0"/>
                <a:cs typeface="Arial" pitchFamily="34" charset="0"/>
              </a:rPr>
              <a:t>ΠΛΙΝΘΙΑ ΤΡΙΒΕΩΝ ΙΣΟΡΡΟΠΗΣΕΩΣ ΚΑΙ ΚΑΤΑΣΤΑΣΗ ΕΠΙΦΑΝΕΙΩΝ ΤΡΙΒΗΣ.</a:t>
            </a:r>
          </a:p>
          <a:p>
            <a:pPr marL="180000" indent="-180000">
              <a:buClr>
                <a:srgbClr val="FF0000"/>
              </a:buClr>
              <a:buFont typeface="+mj-lt"/>
              <a:buAutoNum type="arabicPeriod"/>
            </a:pPr>
            <a:r>
              <a:rPr lang="el-GR" sz="1300" b="1" dirty="0">
                <a:latin typeface="Arial" pitchFamily="34" charset="0"/>
                <a:cs typeface="Arial" pitchFamily="34" charset="0"/>
              </a:rPr>
              <a:t>ΕΜΦΥΣΗΣΗ ΑΕΡΑ ΣΤΟΝ ΩΣΤΙΚΟ ΤΡΙΒΕΑ ΜΕΤΑ ΤΗΝ ΕΠΙΘΕΩΡΗΣΗ ΤΟΥ.</a:t>
            </a:r>
          </a:p>
          <a:p>
            <a:pPr marL="180000" indent="-180000">
              <a:buClr>
                <a:srgbClr val="FF0000"/>
              </a:buClr>
              <a:buFont typeface="+mj-lt"/>
              <a:buAutoNum type="arabicPeriod"/>
            </a:pPr>
            <a:r>
              <a:rPr lang="el-GR" sz="1300" b="1" dirty="0">
                <a:latin typeface="Arial" pitchFamily="34" charset="0"/>
                <a:cs typeface="Arial" pitchFamily="34" charset="0"/>
              </a:rPr>
              <a:t>ΚΥΡΙΑ ΕΔΡΑΝΑ ΓΙΑ ΤΟΝ ΕΛΕΓΧΟ ΕΛΕΥΘΕΡΙΩΝ, ΚΑΤΑΣΤΑΣΕΩΣ ΚΟΜΒΙΩΝ ΚΑΙ ΕΠΙΦΑΝΕΙΩΝ ΤΡΙΒΗΣ.</a:t>
            </a:r>
          </a:p>
          <a:p>
            <a:pPr marL="180000" indent="-180000">
              <a:buClr>
                <a:srgbClr val="FF0000"/>
              </a:buClr>
              <a:buFont typeface="+mj-lt"/>
              <a:buAutoNum type="arabicPeriod"/>
            </a:pPr>
            <a:r>
              <a:rPr lang="el-GR" sz="1300" b="1" dirty="0">
                <a:latin typeface="Arial" pitchFamily="34" charset="0"/>
                <a:cs typeface="Arial" pitchFamily="34" charset="0"/>
              </a:rPr>
              <a:t>ΡΥΘΜΙΣΗ ΘΛΙΒΟΜΕΤΡΩΝ ΚΑΙ ΟΡΓΑΝΩΝ. </a:t>
            </a:r>
            <a:endParaRPr lang="en-US" sz="1300" b="1" dirty="0">
              <a:latin typeface="Arial" pitchFamily="34" charset="0"/>
              <a:cs typeface="Arial" pitchFamily="34" charset="0"/>
            </a:endParaRPr>
          </a:p>
          <a:p>
            <a:pPr marL="180000" indent="-180000">
              <a:buClr>
                <a:srgbClr val="FF0000"/>
              </a:buClr>
              <a:buFont typeface="+mj-lt"/>
              <a:buAutoNum type="arabicPeriod"/>
            </a:pPr>
            <a:r>
              <a:rPr lang="el-GR" sz="1300" b="1" dirty="0">
                <a:latin typeface="Arial" pitchFamily="34" charset="0"/>
                <a:cs typeface="Arial" pitchFamily="34" charset="0"/>
              </a:rPr>
              <a:t>ΑΓΩΓΟΣ ΕΞΑΓΩΓΗΣ ΣΤΡΟΒΙΛΟΥ Υ.Π.</a:t>
            </a:r>
          </a:p>
          <a:p>
            <a:pPr marL="180000" indent="-180000">
              <a:buClr>
                <a:srgbClr val="FF0000"/>
              </a:buClr>
              <a:buFont typeface="+mj-lt"/>
              <a:buAutoNum type="arabicPeriod"/>
            </a:pPr>
            <a:r>
              <a:rPr lang="el-GR" sz="1300" b="1" dirty="0">
                <a:latin typeface="Arial" pitchFamily="34" charset="0"/>
                <a:cs typeface="Arial" pitchFamily="34" charset="0"/>
              </a:rPr>
              <a:t>ΔΟΚΙΜΗ ΚΑΙ ΡΥΘΜΙΣΗ ΑΣΦΑΛΙΣΤΙΚΩΝ ΚΑΙ ΧΕΙΡΙΣΤΙΚΩΝ ΒΑΛΒΙΔΩΝ.</a:t>
            </a:r>
          </a:p>
          <a:p>
            <a:pPr marL="180000" indent="-180000">
              <a:buClr>
                <a:srgbClr val="FF0000"/>
              </a:buClr>
              <a:buFont typeface="+mj-lt"/>
              <a:buAutoNum type="arabicPeriod"/>
            </a:pPr>
            <a:r>
              <a:rPr lang="el-GR" sz="1300" b="1" dirty="0">
                <a:latin typeface="Arial" pitchFamily="34" charset="0"/>
                <a:cs typeface="Arial" pitchFamily="34" charset="0"/>
              </a:rPr>
              <a:t>ΕΠΙΘΕΩΡΗΣΗ ΘΕΣΕΩΝ ΠΡΟΣΑΡΜΟΓΗΣ ΚΑΙ ΚΑΤΑΣΤΑΣΕΩΝ ΒΑΡΩΝ ΖΥΓΟΣΤΑΘΜΙΣΕΩΣ ΑΠΟ ΤΙΣ ΘΥΡΙΔΕΣ ΕΠΙΘΕΩΡΗΣΕΩΣ.</a:t>
            </a:r>
          </a:p>
          <a:p>
            <a:pPr marL="180000" indent="-180000">
              <a:buClr>
                <a:srgbClr val="FF0000"/>
              </a:buClr>
              <a:buFont typeface="+mj-lt"/>
              <a:buAutoNum type="arabicPeriod"/>
            </a:pPr>
            <a:r>
              <a:rPr lang="el-GR" sz="1300" b="1" dirty="0">
                <a:latin typeface="Arial" pitchFamily="34" charset="0"/>
                <a:cs typeface="Arial" pitchFamily="34" charset="0"/>
              </a:rPr>
              <a:t>ΠΑΡΕΜΒΥΣΜΑΤΑ ΣΥΣΚΕΥΩΝ ΣΤΕΓΑΝΟΤΗΤΑΣ ΓΙΑ ΕΛΕΓΧΟ ΦΘΟΡΑΣ.</a:t>
            </a:r>
          </a:p>
          <a:p>
            <a:pPr marL="180000" indent="-180000">
              <a:buClr>
                <a:srgbClr val="FF0000"/>
              </a:buClr>
              <a:buFont typeface="+mj-lt"/>
              <a:buAutoNum type="arabicPeriod"/>
            </a:pPr>
            <a:r>
              <a:rPr lang="el-GR" sz="1300" b="1" dirty="0">
                <a:latin typeface="Arial" pitchFamily="34" charset="0"/>
                <a:cs typeface="Arial" pitchFamily="34" charset="0"/>
              </a:rPr>
              <a:t>ΕΛΑΙΟΔΕΞΑΜΕΝΗ.</a:t>
            </a:r>
          </a:p>
        </p:txBody>
      </p:sp>
      <p:sp>
        <p:nvSpPr>
          <p:cNvPr id="4" name="Content Placeholder 3"/>
          <p:cNvSpPr>
            <a:spLocks noGrp="1"/>
          </p:cNvSpPr>
          <p:nvPr>
            <p:ph sz="half" idx="2"/>
          </p:nvPr>
        </p:nvSpPr>
        <p:spPr>
          <a:xfrm>
            <a:off x="4572000" y="1000108"/>
            <a:ext cx="4357718" cy="5572164"/>
          </a:xfrm>
        </p:spPr>
        <p:txBody>
          <a:bodyPr>
            <a:noAutofit/>
          </a:bodyPr>
          <a:lstStyle/>
          <a:p>
            <a:pPr marL="180000" indent="-180000">
              <a:buClr>
                <a:srgbClr val="FF0000"/>
              </a:buClr>
              <a:buFont typeface="+mj-lt"/>
              <a:buAutoNum type="arabicPeriod"/>
            </a:pPr>
            <a:r>
              <a:rPr lang="el-GR" sz="1300" b="1" dirty="0">
                <a:latin typeface="Arial" pitchFamily="34" charset="0"/>
                <a:cs typeface="Arial" pitchFamily="34" charset="0"/>
              </a:rPr>
              <a:t>ΑΝΙΧΝΕΥΣΗ ΔΙΑΒΡΩΣΕΩΝ ΚΑΙ ΑΛΛΩΝ ΕΛΑΤΤΩΜΑΤΩΝ</a:t>
            </a:r>
            <a:r>
              <a:rPr lang="el-GR" sz="1300" dirty="0"/>
              <a:t>.</a:t>
            </a:r>
          </a:p>
          <a:p>
            <a:pPr marL="180000" indent="-180000">
              <a:buClr>
                <a:srgbClr val="FF0000"/>
              </a:buClr>
              <a:buFont typeface="+mj-lt"/>
              <a:buAutoNum type="arabicPeriod"/>
            </a:pPr>
            <a:r>
              <a:rPr lang="el-GR" sz="1300" b="1" dirty="0">
                <a:latin typeface="Arial" pitchFamily="34" charset="0"/>
                <a:cs typeface="Arial" pitchFamily="34" charset="0"/>
              </a:rPr>
              <a:t>ΔΙΑΠΙΣΤΩΣΗ ΣΤΕΡΕΟΤΗΤΑΣ.</a:t>
            </a:r>
          </a:p>
          <a:p>
            <a:pPr marL="180000" indent="-180000">
              <a:buClr>
                <a:srgbClr val="FF0000"/>
              </a:buClr>
              <a:buFont typeface="+mj-lt"/>
              <a:buAutoNum type="arabicPeriod"/>
            </a:pPr>
            <a:r>
              <a:rPr lang="el-GR" sz="1300" b="1" dirty="0">
                <a:latin typeface="Arial" pitchFamily="34" charset="0"/>
                <a:cs typeface="Arial" pitchFamily="34" charset="0"/>
              </a:rPr>
              <a:t>ΕΞΑΣΦΑΛΙΣΗ ΑΠΟ ΤΗΝ ΕΙΣΟΔΟ ΞΕΝΩΝ ΣΩΜΑΤΩΝ ΣΤΟ ΣΤΡΟΒΙΛΟ.</a:t>
            </a:r>
          </a:p>
          <a:p>
            <a:pPr marL="180000" indent="-180000">
              <a:buClr>
                <a:srgbClr val="FF0000"/>
              </a:buClr>
              <a:buFont typeface="+mj-lt"/>
              <a:buAutoNum type="arabicPeriod"/>
            </a:pPr>
            <a:r>
              <a:rPr lang="el-GR" sz="1300" b="1" dirty="0">
                <a:latin typeface="Arial" pitchFamily="34" charset="0"/>
                <a:cs typeface="Arial" pitchFamily="34" charset="0"/>
              </a:rPr>
              <a:t>ΑΝΙΧΝΕΥΣΗ ΧΑΛΑΡΩΝ ΠΤΕΡΥΓΙΩΝ Η ΤΑΙΝΙΟΔΕΣΜΩΝ ΚΑΙ ΔΙΑΒΡΩΣΕΩΝ.</a:t>
            </a:r>
          </a:p>
          <a:p>
            <a:pPr marL="180000" indent="-180000">
              <a:buClr>
                <a:srgbClr val="FF0000"/>
              </a:buClr>
              <a:buFont typeface="+mj-lt"/>
              <a:buAutoNum type="arabicPeriod"/>
            </a:pPr>
            <a:r>
              <a:rPr lang="el-GR" sz="1300" b="1" dirty="0">
                <a:latin typeface="Arial" pitchFamily="34" charset="0"/>
                <a:cs typeface="Arial" pitchFamily="34" charset="0"/>
              </a:rPr>
              <a:t>ΓΙΑ ΝΑ ΕΞΑΣΦΑΛΙΣΘΟΥΝ ΟΙ ΚΑΝΟΝΙΚΕΣ ΘΕΣΕΙΣ ΤΩΝ ΣΤΡΟΦΕΙΩΝ.</a:t>
            </a:r>
          </a:p>
          <a:p>
            <a:pPr marL="180000" indent="-180000">
              <a:buClr>
                <a:srgbClr val="FF0000"/>
              </a:buClr>
              <a:buFont typeface="+mj-lt"/>
              <a:buAutoNum type="arabicPeriod"/>
            </a:pPr>
            <a:r>
              <a:rPr lang="el-GR" sz="1300" b="1" dirty="0">
                <a:latin typeface="Arial" pitchFamily="34" charset="0"/>
                <a:cs typeface="Arial" pitchFamily="34" charset="0"/>
              </a:rPr>
              <a:t>ΓΙΑ ΝΑ ΑΠΟΦΕΥΧΘΕΙ Η ΠΑΡΑΜΟΝΗ ΞΕΝΩΝ ΣΩΜΑΤΩΝ ΜΕΣΑ ΣΤΟΥΣ ΩΣΤΙΚΟΥΣ ΤΡΙΒΕΙΣ.</a:t>
            </a:r>
          </a:p>
          <a:p>
            <a:pPr marL="180000" indent="-180000">
              <a:buClr>
                <a:srgbClr val="FF0000"/>
              </a:buClr>
              <a:buFont typeface="+mj-lt"/>
              <a:buAutoNum type="arabicPeriod"/>
            </a:pPr>
            <a:r>
              <a:rPr lang="el-GR" sz="1300" b="1" dirty="0">
                <a:latin typeface="Arial" pitchFamily="34" charset="0"/>
                <a:cs typeface="Arial" pitchFamily="34" charset="0"/>
              </a:rPr>
              <a:t>ΕΛΕΓΧΟΣ ΑΚΤΙΝΙΚΗΣ ΕΛΕΥΘΕΡΙΑΣ (ΜΕΤΡΗΣΗ ΠΤΩΣΕΩΣ).</a:t>
            </a:r>
          </a:p>
          <a:p>
            <a:pPr marL="180000" indent="-180000">
              <a:buClr>
                <a:srgbClr val="FF0000"/>
              </a:buClr>
              <a:buFont typeface="+mj-lt"/>
              <a:buAutoNum type="arabicPeriod"/>
            </a:pPr>
            <a:r>
              <a:rPr lang="el-GR" sz="1300" b="1" dirty="0">
                <a:latin typeface="Arial" pitchFamily="34" charset="0"/>
                <a:cs typeface="Arial" pitchFamily="34" charset="0"/>
              </a:rPr>
              <a:t>ΕΞΑΣΦΑΛΙΣΗ ΟΡΘΩΝ ΕΝΔΕΙΞΕΩΝ.</a:t>
            </a:r>
          </a:p>
          <a:p>
            <a:pPr marL="180000" indent="-180000">
              <a:buClr>
                <a:srgbClr val="FF0000"/>
              </a:buClr>
              <a:buFont typeface="+mj-lt"/>
              <a:buAutoNum type="arabicPeriod"/>
            </a:pPr>
            <a:r>
              <a:rPr lang="el-GR" sz="1300" b="1" dirty="0">
                <a:latin typeface="Arial" pitchFamily="34" charset="0"/>
                <a:cs typeface="Arial" pitchFamily="34" charset="0"/>
              </a:rPr>
              <a:t>ΕΛΕΓΧΟΣ ΣΤΕΓΑΝΟΤΗΤΑΣ ΜΕ ΑΝΙΧΝΕΥΣΗ ΔΙΑΒΡΩΣΕΩΝ ΚΑΙ ΧΑΛΑΡΟΤΗΤΑ ΚΟΧΛΙΩΝ.</a:t>
            </a:r>
          </a:p>
          <a:p>
            <a:pPr marL="180000" indent="-180000">
              <a:buClr>
                <a:srgbClr val="FF0000"/>
              </a:buClr>
              <a:buFont typeface="+mj-lt"/>
              <a:buAutoNum type="arabicPeriod"/>
            </a:pPr>
            <a:r>
              <a:rPr lang="el-GR" sz="1300" b="1" dirty="0">
                <a:latin typeface="Arial" pitchFamily="34" charset="0"/>
                <a:cs typeface="Arial" pitchFamily="34" charset="0"/>
              </a:rPr>
              <a:t>ΕΞΑΣΦΑΛΙΣΗ ΤΗΣ ΚΑΝΟΝΙΚΗΣ ΠΡΟΣΤΑΣΙΑΣ ΑΠΟ ΤΙΣ ΑΥΞΗΣΕΙΣ ΠΙΕΣΕΩΝ.</a:t>
            </a:r>
          </a:p>
          <a:p>
            <a:pPr marL="180000" indent="-180000">
              <a:buClr>
                <a:srgbClr val="FF0000"/>
              </a:buClr>
              <a:buFont typeface="+mj-lt"/>
              <a:buAutoNum type="arabicPeriod"/>
            </a:pPr>
            <a:r>
              <a:rPr lang="el-GR" sz="1300" b="1" dirty="0">
                <a:latin typeface="Arial" pitchFamily="34" charset="0"/>
                <a:cs typeface="Arial" pitchFamily="34" charset="0"/>
              </a:rPr>
              <a:t>ΕΛΕΓΧΟΣ ΔΙΑΒΡΩΣΕΩΣ (ΜΗΧΑΝΙΚΗΣ ΚΑΙ ΧΗΜΙΚΗΣ) Η ΑΛΛΩΝ ΑΝΩΜΑΛΙΩΝ.</a:t>
            </a:r>
          </a:p>
          <a:p>
            <a:pPr marL="180000" indent="-180000">
              <a:buClr>
                <a:srgbClr val="FF0000"/>
              </a:buClr>
              <a:buFont typeface="+mj-lt"/>
              <a:buAutoNum type="arabicPeriod"/>
            </a:pPr>
            <a:r>
              <a:rPr lang="el-GR" sz="1300" b="1" dirty="0">
                <a:latin typeface="Arial" pitchFamily="34" charset="0"/>
                <a:cs typeface="Arial" pitchFamily="34" charset="0"/>
              </a:rPr>
              <a:t>ΕΞΑΣΦΑΛΙΣΗ ΔΙΑΤΗΡΗΣΕΩΣ ΤΗΣ ΑΠΑΙΤΟΥΜΕΝΗΣ ΣΤΕΓΑΝΟΤΗΤΑΣ. ΕΚΤΕΛΕΙΤΑΙ ΟΤΑΝ ΕΙΝΑΙ ΔΥΝΑΤΗ Η ΕΠΙΘΕΩΡΗΣΗ ΧΩΡΙΣ ΑΝΥΨΩΣΗ ΤΟΥ ΚΕΛΥΦΟΥΣ ΤΟΥ ΣΤΡΟΒΙΛΟΥ.</a:t>
            </a:r>
          </a:p>
          <a:p>
            <a:pPr marL="180000" indent="-180000">
              <a:buClr>
                <a:srgbClr val="FF0000"/>
              </a:buClr>
              <a:buFont typeface="+mj-lt"/>
              <a:buAutoNum type="arabicPeriod"/>
            </a:pPr>
            <a:r>
              <a:rPr lang="el-GR" sz="1300" b="1" dirty="0">
                <a:latin typeface="Arial" pitchFamily="34" charset="0"/>
                <a:cs typeface="Arial" pitchFamily="34" charset="0"/>
              </a:rPr>
              <a:t>ΕΚΚΕΝΩΣΗ ΚΑΙ ΚΑΘΑΡΙΣΜΟΣ.</a:t>
            </a:r>
          </a:p>
          <a:p>
            <a:pPr marL="0" indent="0">
              <a:buNone/>
            </a:pPr>
            <a:endParaRPr lang="el-GR" sz="1400" b="1" dirty="0">
              <a:latin typeface="Arial" pitchFamily="34" charset="0"/>
              <a:cs typeface="Arial" pitchFamily="34" charset="0"/>
            </a:endParaRPr>
          </a:p>
          <a:p>
            <a:pPr>
              <a:buNone/>
            </a:pPr>
            <a:endParaRPr lang="el-GR" sz="1400" b="1" dirty="0">
              <a:latin typeface="Arial" pitchFamily="34" charset="0"/>
              <a:cs typeface="Arial" pitchFamily="34" charset="0"/>
            </a:endParaRPr>
          </a:p>
          <a:p>
            <a:pPr>
              <a:buNone/>
            </a:pPr>
            <a:endParaRPr lang="en-US" b="1" dirty="0">
              <a:latin typeface="Arial" pitchFamily="34" charset="0"/>
              <a:cs typeface="Arial" pitchFamily="34" charset="0"/>
            </a:endParaRPr>
          </a:p>
          <a:p>
            <a:pPr>
              <a:buNone/>
            </a:pPr>
            <a:endParaRPr lang="el-GR" b="1" dirty="0">
              <a:latin typeface="Arial" pitchFamily="34" charset="0"/>
              <a:cs typeface="Arial" pitchFamily="34" charset="0"/>
            </a:endParaRPr>
          </a:p>
          <a:p>
            <a:pPr>
              <a:buNone/>
            </a:pPr>
            <a:endParaRPr lang="el-GR" dirty="0"/>
          </a:p>
        </p:txBody>
      </p:sp>
      <p:sp>
        <p:nvSpPr>
          <p:cNvPr id="5"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ΕΠΙΘΕΩΡΗΣΕΙΣ ΚΑΙ ΕΛΕΓΧΟΙ</a:t>
            </a:r>
            <a:br>
              <a:rPr lang="el-GR" sz="2000" b="1" u="sng" dirty="0">
                <a:latin typeface="Arial" pitchFamily="34" charset="0"/>
                <a:cs typeface="Arial" pitchFamily="34" charset="0"/>
              </a:rPr>
            </a:br>
            <a:r>
              <a:rPr lang="el-GR" sz="2000" b="1" u="sng" dirty="0">
                <a:latin typeface="Arial" pitchFamily="34" charset="0"/>
                <a:cs typeface="Arial" pitchFamily="34" charset="0"/>
              </a:rPr>
              <a:t>ΕΡΓΑΣΙΕΣ ΚΑΤΑ ΤΟ ΔΕΞΑΜΕΝΙΣΜΟ</a:t>
            </a:r>
            <a:endParaRPr lang="en-US" sz="2000" b="1" u="sng" dirty="0">
              <a:latin typeface="Arial" pitchFamily="34" charset="0"/>
              <a:cs typeface="Arial" pitchFamily="34" charset="0"/>
            </a:endParaRP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ΒΛΑΒΕΣ - ΑΝΩΜΑΛΙΕΣ</a:t>
            </a:r>
            <a:br>
              <a:rPr lang="el-GR" sz="2000" b="1" u="sng" dirty="0">
                <a:latin typeface="Arial" pitchFamily="34" charset="0"/>
                <a:cs typeface="Arial" pitchFamily="34" charset="0"/>
              </a:rPr>
            </a:br>
            <a:r>
              <a:rPr lang="el-GR" sz="1600" b="1" u="sng" dirty="0">
                <a:latin typeface="Arial" pitchFamily="34" charset="0"/>
                <a:cs typeface="Arial" pitchFamily="34" charset="0"/>
              </a:rPr>
              <a:t>ΚΥΡΙΟΤΕΡΕΣ ΒΛΑΒΕΣ ΚΑΙ ΑΝΩΜΑΛΙΕΣ ΑΤΜΟΣΤΡΟΒΙΛΩΝ ΚΑΙ ΔΥΝΑΤΟΤΗΤΕΣ ΕΠΙΣΚΕΥΗΣ Η ΑΠΟΚΑΤΑΣΤΑΣΕΩΣ ΤΟΥΣ ΚΑΤΑ ΤΟΝ ΠΛΟΥ Η ΣΤΟ ΛΙΜΑΝΙ</a:t>
            </a:r>
            <a:endParaRPr lang="en-US" sz="16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643602"/>
          </a:xfrm>
        </p:spPr>
        <p:txBody>
          <a:bodyPr>
            <a:noAutofit/>
          </a:bodyPr>
          <a:lstStyle/>
          <a:p>
            <a:pPr marL="0" indent="0">
              <a:buNone/>
            </a:pPr>
            <a:r>
              <a:rPr lang="el-GR" sz="1700" b="1" dirty="0">
                <a:latin typeface="Arial" pitchFamily="34" charset="0"/>
                <a:cs typeface="Arial" pitchFamily="34" charset="0"/>
              </a:rPr>
              <a:t>Ο ΣΤΡΟΒΙΛΟΣ ΠΑΡΟΥΣΙΑΖΕΙ ΜΙΚΡΗ ΠΙΘΑΝΟΤΗΤΑ ΒΛΑΒΩΝ. </a:t>
            </a:r>
          </a:p>
          <a:p>
            <a:pPr marL="0" indent="0">
              <a:buNone/>
            </a:pPr>
            <a:r>
              <a:rPr lang="el-GR" sz="1700" b="1" dirty="0">
                <a:latin typeface="Arial" pitchFamily="34" charset="0"/>
                <a:cs typeface="Arial" pitchFamily="34" charset="0"/>
              </a:rPr>
              <a:t>ΣΕ ΕΝΑ ΚΑΛΑ ΣΧΕΔΙΑΣΜΕΝΟ ΚΑΙ ΚΑΤΑΣΚΕΥΑΣΜΕΝΟ ΣΤΡΟΒΙΛΟ, ΠΟΥ ΤΟΝ ΧΕΙΡΙΖΟΜΕΘΑ ΜΕ ΠΡΟΣΟΧΗ ΚΑΙ ΤΟΝ ΣΥΝΤΗΡΟΥΜΕ ΜΕ ΕΠΙΜΕΛΕΙΑ, ΟΙ ΒΛΑΒΕΣ ΚΑΙ ΑΝΩΜΑΛΙΕΣ ΕΙΝΑΙ ΣΠΑΝΙΕΣ. </a:t>
            </a:r>
          </a:p>
          <a:p>
            <a:pPr marL="0" indent="0">
              <a:buNone/>
            </a:pPr>
            <a:r>
              <a:rPr lang="el-GR" sz="1700" b="1" dirty="0">
                <a:latin typeface="Arial" pitchFamily="34" charset="0"/>
                <a:cs typeface="Arial" pitchFamily="34" charset="0"/>
              </a:rPr>
              <a:t>ΟΤΑΝ ΟΜΩΣ ΣΥΜΒΟΥΝ, ΕΙΝΑΙ ΣΥΝΗΘΩΣ ΣΟΒΑΡΟΤΑΤΕΣ.</a:t>
            </a:r>
          </a:p>
          <a:p>
            <a:pPr marL="0" indent="0">
              <a:buNone/>
            </a:pPr>
            <a:r>
              <a:rPr lang="el-GR" sz="1700" b="1" dirty="0">
                <a:latin typeface="Arial" pitchFamily="34" charset="0"/>
                <a:cs typeface="Arial" pitchFamily="34" charset="0"/>
              </a:rPr>
              <a:t>ΟΙ ΠΙΘΑΝΕΣ ΒΛΑΒΕΣ ΤΟΥ ΣΤΡΟΒΙΛΟΥ ΟΦΕΙΛΟΝΤΑΙ ΕΙΤΕ ΣΤΗΝ ΚΑΤΑΣΚΕΥΗ ΤΟΥ ΕΙΤΕ ΣΤΟΝ ΧΕΙΡΙΣΜΟ ΚΑΙ ΤΗ ΣΥΝΤΗΡΗΣΗ ΤΟΥ. </a:t>
            </a:r>
          </a:p>
          <a:p>
            <a:pPr marL="0" indent="0">
              <a:buNone/>
            </a:pPr>
            <a:r>
              <a:rPr lang="el-GR" sz="1700" b="1" dirty="0">
                <a:latin typeface="Arial" pitchFamily="34" charset="0"/>
                <a:cs typeface="Arial" pitchFamily="34" charset="0"/>
              </a:rPr>
              <a:t>ΑΥΤΕΣ ΣΕ ΓΕΝΙΚΕΣ ΓΡΑΜΜΕΣ ΕΙΝΑΙ:</a:t>
            </a:r>
          </a:p>
          <a:p>
            <a:pPr>
              <a:buNone/>
            </a:pPr>
            <a:r>
              <a:rPr lang="el-GR" sz="1800" b="1" dirty="0">
                <a:solidFill>
                  <a:srgbClr val="FF0000"/>
                </a:solidFill>
                <a:latin typeface="Arial" pitchFamily="34" charset="0"/>
                <a:cs typeface="Arial" pitchFamily="34" charset="0"/>
              </a:rPr>
              <a:t>α) ΣΤΡΕΒΛΩΣΗ ΣΤΡΟΦΕΙΟΥ.</a:t>
            </a:r>
          </a:p>
          <a:p>
            <a:pPr>
              <a:buNone/>
            </a:pPr>
            <a:r>
              <a:rPr lang="el-GR" sz="1800" b="1" dirty="0">
                <a:solidFill>
                  <a:srgbClr val="FF0000"/>
                </a:solidFill>
                <a:latin typeface="Arial" pitchFamily="34" charset="0"/>
                <a:cs typeface="Arial" pitchFamily="34" charset="0"/>
              </a:rPr>
              <a:t>β) ΔΟΝΗΣΕΙΣ ΚΑΙ ΑΣΥΝΗΘΕΙΣ ΘΟΡΥΒΟΙ.</a:t>
            </a:r>
          </a:p>
          <a:p>
            <a:pPr>
              <a:buNone/>
            </a:pPr>
            <a:r>
              <a:rPr lang="el-GR" sz="1800" b="1" dirty="0">
                <a:solidFill>
                  <a:srgbClr val="FF0000"/>
                </a:solidFill>
                <a:latin typeface="Arial" pitchFamily="34" charset="0"/>
                <a:cs typeface="Arial" pitchFamily="34" charset="0"/>
              </a:rPr>
              <a:t>γ) ΕΠΑΦΗ ΜΕΤΑΞΥ ΣΤΑΘΕΡΩΝ ΚΑΙ ΚΙΝΗΤΩΝ ΜΕΡΩΝ.</a:t>
            </a:r>
          </a:p>
          <a:p>
            <a:pPr>
              <a:buNone/>
            </a:pPr>
            <a:r>
              <a:rPr lang="el-GR" sz="1800" b="1" dirty="0">
                <a:solidFill>
                  <a:srgbClr val="FF0000"/>
                </a:solidFill>
                <a:latin typeface="Arial" pitchFamily="34" charset="0"/>
                <a:cs typeface="Arial" pitchFamily="34" charset="0"/>
              </a:rPr>
              <a:t>δ) ΠΡΟΒΟΛΗ ΥΔΑΤΟΣ.</a:t>
            </a:r>
          </a:p>
          <a:p>
            <a:pPr>
              <a:buNone/>
            </a:pPr>
            <a:r>
              <a:rPr lang="el-GR" sz="1800" b="1" dirty="0">
                <a:solidFill>
                  <a:srgbClr val="FF0000"/>
                </a:solidFill>
                <a:latin typeface="Arial" pitchFamily="34" charset="0"/>
                <a:cs typeface="Arial" pitchFamily="34" charset="0"/>
              </a:rPr>
              <a:t>ε) ΞΕΝΟ ΣΩΜΑ ΜΕΣΑ ΣΤΟ ΣΤΡΟΒΙΛΟ.</a:t>
            </a:r>
          </a:p>
          <a:p>
            <a:pPr>
              <a:buNone/>
            </a:pPr>
            <a:r>
              <a:rPr lang="el-GR" sz="1800" b="1" dirty="0">
                <a:solidFill>
                  <a:srgbClr val="FF0000"/>
                </a:solidFill>
                <a:latin typeface="Arial" pitchFamily="34" charset="0"/>
                <a:cs typeface="Arial" pitchFamily="34" charset="0"/>
              </a:rPr>
              <a:t>στ) ΘΕΡΜΑΝΣΗ ΤΡΙΒΕΑ.</a:t>
            </a:r>
          </a:p>
          <a:p>
            <a:pPr>
              <a:buNone/>
            </a:pPr>
            <a:r>
              <a:rPr lang="el-GR" sz="1800" b="1" dirty="0">
                <a:solidFill>
                  <a:srgbClr val="FF0000"/>
                </a:solidFill>
                <a:latin typeface="Arial" pitchFamily="34" charset="0"/>
                <a:cs typeface="Arial" pitchFamily="34" charset="0"/>
              </a:rPr>
              <a:t>ζ) ΦΘΟΡΑ ΣΥΣΚΕΥΩΝ ΣΤΕΓΑΝΟΤΗΤΑΣ.</a:t>
            </a:r>
          </a:p>
          <a:p>
            <a:pPr>
              <a:buNone/>
            </a:pPr>
            <a:r>
              <a:rPr lang="el-GR" sz="1800" b="1" dirty="0">
                <a:solidFill>
                  <a:srgbClr val="FF0000"/>
                </a:solidFill>
                <a:latin typeface="Arial" pitchFamily="34" charset="0"/>
                <a:cs typeface="Arial" pitchFamily="34" charset="0"/>
              </a:rPr>
              <a:t>η) ΠΤΩΣΗ ΚΕΝΟΥ.</a:t>
            </a:r>
          </a:p>
          <a:p>
            <a:pPr>
              <a:buNone/>
            </a:pPr>
            <a:r>
              <a:rPr lang="el-GR" sz="1800" b="1" dirty="0">
                <a:solidFill>
                  <a:srgbClr val="FF0000"/>
                </a:solidFill>
                <a:latin typeface="Arial" pitchFamily="34" charset="0"/>
                <a:cs typeface="Arial" pitchFamily="34" charset="0"/>
              </a:rPr>
              <a:t>θ) ΒΛΑΒΕΣ ΜΕΙΩΤΗΡΩΝ.</a:t>
            </a:r>
          </a:p>
          <a:p>
            <a:pPr>
              <a:buNone/>
            </a:pPr>
            <a:r>
              <a:rPr lang="el-GR" sz="1800" b="1" dirty="0">
                <a:solidFill>
                  <a:srgbClr val="FF0000"/>
                </a:solidFill>
                <a:latin typeface="Arial" pitchFamily="34" charset="0"/>
                <a:cs typeface="Arial" pitchFamily="34" charset="0"/>
              </a:rPr>
              <a:t>ι) ΒΛΑΒΕΣ ΑΤΡΑΚΤΟΥ.</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a:solidFill>
                  <a:schemeClr val="bg1"/>
                </a:solidFill>
                <a:latin typeface="Arial" pitchFamily="34" charset="0"/>
                <a:cs typeface="Arial" pitchFamily="34" charset="0"/>
              </a:rPr>
              <a:t>ΒΛΑΒΕΣ - ΑΝΩΜΑΛΙΕΣ</a:t>
            </a:r>
            <a:br>
              <a:rPr lang="el-GR" sz="20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lnSpcReduction="10000"/>
          </a:bodyPr>
          <a:lstStyle/>
          <a:p>
            <a:pPr>
              <a:buNone/>
            </a:pPr>
            <a:endParaRPr lang="el-GR" sz="2800" b="1" dirty="0">
              <a:latin typeface="Arial" pitchFamily="34" charset="0"/>
              <a:cs typeface="Arial" pitchFamily="34" charset="0"/>
            </a:endParaRPr>
          </a:p>
          <a:p>
            <a:pPr>
              <a:buNone/>
            </a:pPr>
            <a:r>
              <a:rPr lang="el-GR" sz="2800" b="1" dirty="0">
                <a:latin typeface="Arial" pitchFamily="34" charset="0"/>
                <a:cs typeface="Arial" pitchFamily="34" charset="0"/>
              </a:rPr>
              <a:t>α) </a:t>
            </a:r>
            <a:r>
              <a:rPr lang="el-GR" sz="2800" b="1" dirty="0">
                <a:solidFill>
                  <a:srgbClr val="FF0000"/>
                </a:solidFill>
                <a:latin typeface="Arial" pitchFamily="34" charset="0"/>
                <a:cs typeface="Arial" pitchFamily="34" charset="0"/>
              </a:rPr>
              <a:t>ΠΛΗΜΜΕΛΗΣ ΛΕΙΤΟΥΡΓΙΑ ΚΑΙ ΚΑΚΗ ΑΠΟΔΟΣΗ ΤΩΝ ΕΚΧΥΤΗΡΩΝ.</a:t>
            </a:r>
          </a:p>
          <a:p>
            <a:pPr>
              <a:buNone/>
            </a:pPr>
            <a:endParaRPr lang="el-GR" sz="2800" b="1" dirty="0">
              <a:solidFill>
                <a:srgbClr val="FF0000"/>
              </a:solidFill>
              <a:latin typeface="Arial" pitchFamily="34" charset="0"/>
              <a:cs typeface="Arial" pitchFamily="34" charset="0"/>
            </a:endParaRPr>
          </a:p>
          <a:p>
            <a:pPr>
              <a:buNone/>
            </a:pPr>
            <a:r>
              <a:rPr lang="el-GR" sz="2800" b="1" dirty="0">
                <a:latin typeface="Arial" pitchFamily="34" charset="0"/>
                <a:cs typeface="Arial" pitchFamily="34" charset="0"/>
              </a:rPr>
              <a:t>β) </a:t>
            </a:r>
            <a:r>
              <a:rPr lang="el-GR" sz="2800" b="1" dirty="0">
                <a:solidFill>
                  <a:srgbClr val="FF0000"/>
                </a:solidFill>
                <a:latin typeface="Arial" pitchFamily="34" charset="0"/>
                <a:cs typeface="Arial" pitchFamily="34" charset="0"/>
              </a:rPr>
              <a:t>ΕΙΣΟΔΟΣ ΑΕΡΑ ΑΠΟ ΤΟΥΣ ΣΤΥΠΕΙΟΘΛΙΠΤΕΣ.</a:t>
            </a:r>
          </a:p>
          <a:p>
            <a:pPr>
              <a:buNone/>
            </a:pPr>
            <a:endParaRPr lang="el-GR" sz="2800" b="1" dirty="0">
              <a:solidFill>
                <a:srgbClr val="FF0000"/>
              </a:solidFill>
              <a:latin typeface="Arial" pitchFamily="34" charset="0"/>
              <a:cs typeface="Arial" pitchFamily="34" charset="0"/>
            </a:endParaRPr>
          </a:p>
          <a:p>
            <a:pPr>
              <a:buNone/>
            </a:pPr>
            <a:r>
              <a:rPr lang="el-GR" sz="2800" b="1" dirty="0">
                <a:latin typeface="Arial" pitchFamily="34" charset="0"/>
                <a:cs typeface="Arial" pitchFamily="34" charset="0"/>
              </a:rPr>
              <a:t>γ) </a:t>
            </a:r>
            <a:r>
              <a:rPr lang="el-GR" sz="2800" b="1" dirty="0">
                <a:solidFill>
                  <a:srgbClr val="FF0000"/>
                </a:solidFill>
                <a:latin typeface="Arial" pitchFamily="34" charset="0"/>
                <a:cs typeface="Arial" pitchFamily="34" charset="0"/>
              </a:rPr>
              <a:t>ΕΙΣΟΔΟΣ ΑΕΡΑ ΣΤΟ ΨΥΓΕΙΟ.</a:t>
            </a:r>
          </a:p>
          <a:p>
            <a:pPr>
              <a:buNone/>
            </a:pPr>
            <a:endParaRPr lang="el-GR" sz="2800" b="1" dirty="0">
              <a:solidFill>
                <a:srgbClr val="FF0000"/>
              </a:solidFill>
              <a:latin typeface="Arial" pitchFamily="34" charset="0"/>
              <a:cs typeface="Arial" pitchFamily="34" charset="0"/>
            </a:endParaRPr>
          </a:p>
          <a:p>
            <a:pPr>
              <a:buNone/>
            </a:pPr>
            <a:r>
              <a:rPr lang="el-GR" sz="2800" b="1" dirty="0">
                <a:latin typeface="Arial" pitchFamily="34" charset="0"/>
                <a:cs typeface="Arial" pitchFamily="34" charset="0"/>
              </a:rPr>
              <a:t>δ) </a:t>
            </a:r>
            <a:r>
              <a:rPr lang="el-GR" sz="2800" b="1" dirty="0">
                <a:solidFill>
                  <a:srgbClr val="FF0000"/>
                </a:solidFill>
                <a:latin typeface="Arial" pitchFamily="34" charset="0"/>
                <a:cs typeface="Arial" pitchFamily="34" charset="0"/>
              </a:rPr>
              <a:t>ΘΕΡΜΑΝΣΗ ΤΟΥ ΨΥΓΕΙΟΥ.</a:t>
            </a:r>
          </a:p>
          <a:p>
            <a:pPr>
              <a:buNone/>
            </a:pPr>
            <a:endParaRPr lang="el-GR" sz="2800" b="1" dirty="0">
              <a:solidFill>
                <a:srgbClr val="FF0000"/>
              </a:solidFill>
              <a:latin typeface="Arial" pitchFamily="34" charset="0"/>
              <a:cs typeface="Arial" pitchFamily="34" charset="0"/>
            </a:endParaRPr>
          </a:p>
          <a:p>
            <a:pPr>
              <a:buNone/>
            </a:pPr>
            <a:r>
              <a:rPr lang="el-GR" sz="2800" b="1" dirty="0">
                <a:latin typeface="Arial" pitchFamily="34" charset="0"/>
                <a:cs typeface="Arial" pitchFamily="34" charset="0"/>
              </a:rPr>
              <a:t>ε) </a:t>
            </a:r>
            <a:r>
              <a:rPr lang="el-GR" sz="2800" b="1" dirty="0">
                <a:solidFill>
                  <a:srgbClr val="FF0000"/>
                </a:solidFill>
                <a:latin typeface="Arial" pitchFamily="34" charset="0"/>
                <a:cs typeface="Arial" pitchFamily="34" charset="0"/>
              </a:rPr>
              <a:t>ΥΨΗΛΗ ΣΤΑΘΜΗ ΣΤΟ ΨΥΓΕΙΟ.</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a:solidFill>
                  <a:schemeClr val="bg1"/>
                </a:solidFill>
                <a:latin typeface="Arial" pitchFamily="34" charset="0"/>
                <a:cs typeface="Arial" pitchFamily="34" charset="0"/>
              </a:rPr>
              <a:t>ΒΛΑΒΕΣ - ΑΝΩΜΑΛΙΕΣ</a:t>
            </a:r>
            <a:br>
              <a:rPr lang="el-GR" sz="20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000" b="1" dirty="0">
                <a:latin typeface="Arial" pitchFamily="34" charset="0"/>
                <a:cs typeface="Arial" pitchFamily="34" charset="0"/>
              </a:rPr>
              <a:t>α) </a:t>
            </a:r>
            <a:r>
              <a:rPr lang="el-GR" sz="2000" b="1" u="sng" dirty="0">
                <a:solidFill>
                  <a:srgbClr val="FF0000"/>
                </a:solidFill>
                <a:latin typeface="Arial" pitchFamily="34" charset="0"/>
                <a:cs typeface="Arial" pitchFamily="34" charset="0"/>
              </a:rPr>
              <a:t>ΠΛΗΜΜΕΛΗΣ ΛΕΙΤΟΥΡΓΙΑ ΚΑΙ ΚΑΚΗ ΑΠΟΔΟΣΗ ΤΩΝ ΕΚΧΥΤΗΡΩΝ.</a:t>
            </a:r>
          </a:p>
          <a:p>
            <a:pPr>
              <a:buNone/>
            </a:pPr>
            <a:endParaRPr lang="el-GR" sz="2000" b="1" u="sng" dirty="0">
              <a:solidFill>
                <a:srgbClr val="FF0000"/>
              </a:solidFill>
              <a:latin typeface="Arial" pitchFamily="34" charset="0"/>
              <a:cs typeface="Arial" pitchFamily="34" charset="0"/>
            </a:endParaRPr>
          </a:p>
          <a:p>
            <a:pPr marL="0" indent="0">
              <a:buNone/>
            </a:pPr>
            <a:r>
              <a:rPr lang="el-GR" sz="2400" b="1" dirty="0">
                <a:latin typeface="Arial" pitchFamily="34" charset="0"/>
                <a:cs typeface="Arial" pitchFamily="34" charset="0"/>
              </a:rPr>
              <a:t>ΜΠΟΡΕΙ ΝΑ ΠΡΟΕΡΧΕΤΑΙ ΑΠΟ ΤΥΧΑΙΑ ΕΜΦΡΑΞΗ ΤΩΝ ΠΡΟΣΤΟΜΙΩΝ, η ΘΕΡΜΑΝΣΗ ΤΟΥΣ, η ΑΠΟ ΑΝΤΙΚΑΝΟΝΙΚΟ ΧΕΙΡΙΣΜΟ ΤΩΝ ΕΠΙΣΤΟΜΙΩΝ ΥΓΡΩΝ, η ΤΕΛΟΣ ΑΠΟ ΑΝΕΠΑΡΚΕΙΑ ΤΟΥ ΑΤΜΟΥ ΠΟΥ ΧΟΡΗΓΕΙΤΑΙ ΣΤΟΥΣ ΕΚΧΥΤΗΡΕΣ. </a:t>
            </a:r>
          </a:p>
          <a:p>
            <a:pPr marL="0" indent="0">
              <a:buNone/>
            </a:pPr>
            <a:r>
              <a:rPr lang="el-GR" sz="2400" b="1" dirty="0">
                <a:latin typeface="Arial" pitchFamily="34" charset="0"/>
                <a:cs typeface="Arial" pitchFamily="34" charset="0"/>
              </a:rPr>
              <a:t>ΓΙΑ ΤΗ ΘΕΡΑΠΕΙΑ ΤΗΣ ΑΝΩΜΑΛΙΑΣ ΕΞΑΡΜΟΖΟΝΤΑΙ ΚΑΙ ΚΑΘΑΡΙΖΟΝΤΑΙ ΤΑ ΠΡΟΣΤΟΜΙΑ, ΚΑΘΑΡΙΖΟΝΤΑΙ ΟΙ ΔΕΣΜΕΣ ΤΩΝ ΑΥΛΩΝ ΤΩΝ ΕΝΔΙΑΜΕΣΩΝ ΚΑΙ ΤΟΥ ΤΕΛΙΚΟΥ ΨΥΓΕΙΟΥ Η ΑΥΞΑΝΕΤΑΙ Η ΨΥΞΗ Η Ο ΧΟΡΗΓΟΥΜΕΝΟΣ ΑΤΜΟΣ ΕΚΧΥΤΗΡΩΝ, ΑΝΑΛΟΓΑ ΔΗΛΑΔΗ ΜΕ ΤΟ ΑΙΤΙΟ ΠΟΥ ΠΡΟΚΑΛΕΣΕ ΤΗΝ ΑΝΩΜΑΛΙΑ.</a:t>
            </a:r>
          </a:p>
          <a:p>
            <a:pPr>
              <a:buNone/>
            </a:pPr>
            <a:endParaRPr lang="el-GR" sz="2000" b="1" dirty="0">
              <a:solidFill>
                <a:srgbClr val="FF0000"/>
              </a:solidFill>
              <a:latin typeface="Arial" pitchFamily="34" charset="0"/>
              <a:cs typeface="Arial" pitchFamily="34" charset="0"/>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a:solidFill>
                  <a:schemeClr val="bg1"/>
                </a:solidFill>
                <a:latin typeface="Arial" pitchFamily="34" charset="0"/>
                <a:cs typeface="Arial" pitchFamily="34" charset="0"/>
              </a:rPr>
              <a:t>ΒΛΑΒΕΣ - ΑΝΩΜΑΛΙΕΣ</a:t>
            </a:r>
            <a:br>
              <a:rPr lang="el-GR" sz="20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a:latin typeface="Arial" pitchFamily="34" charset="0"/>
                <a:cs typeface="Arial" pitchFamily="34" charset="0"/>
              </a:rPr>
              <a:t>β) </a:t>
            </a:r>
            <a:r>
              <a:rPr lang="el-GR" sz="2800" b="1" u="sng" dirty="0">
                <a:solidFill>
                  <a:srgbClr val="FF0000"/>
                </a:solidFill>
                <a:latin typeface="Arial" pitchFamily="34" charset="0"/>
                <a:cs typeface="Arial" pitchFamily="34" charset="0"/>
              </a:rPr>
              <a:t>ΕΙΣΟΔΟΣ ΑΕΡΑ ΑΠΟ ΤΟΥΣ ΣΤΥΠΕΙΟΘΛΙΠΤΕΣ.</a:t>
            </a:r>
          </a:p>
          <a:p>
            <a:pPr>
              <a:buNone/>
            </a:pPr>
            <a:endParaRPr lang="el-GR" sz="2800" b="1" u="sng" dirty="0">
              <a:solidFill>
                <a:srgbClr val="FF0000"/>
              </a:solidFill>
              <a:latin typeface="Arial" pitchFamily="34" charset="0"/>
              <a:cs typeface="Arial" pitchFamily="34" charset="0"/>
            </a:endParaRPr>
          </a:p>
          <a:p>
            <a:pPr marL="0" indent="0">
              <a:buNone/>
            </a:pPr>
            <a:r>
              <a:rPr lang="el-GR" sz="2800" b="1" dirty="0">
                <a:latin typeface="Arial" pitchFamily="34" charset="0"/>
                <a:cs typeface="Arial" pitchFamily="34" charset="0"/>
              </a:rPr>
              <a:t>ΟΦΕΙΛΕΤΑΙ ΣΤΗΝ ΕΛΑΤΤΩΜΕΝΗ ΠΑΡΟΧΗ ΑΤΜΟΥ ΣΤΟΥΣ ΣΤΥΠΕΙΟΘΛΙΠΤΕΣ ΚΑΙ ΑΝΤΙΜΕΤΩΠΙΖΕΤΑΙ ΜΕ ΜΕΓΑΛΥΤΕΡΗ ΠΑΡΟΧΗ ΑΤΜΟΥ Σ' ΑΥΤΟΥΣ. ΜΕΤΑ ΤΗΝ ΚΡΑΤΗΣΗ ΤΟΥ ΣΤΡΟΒΙΛΟΥ ΕΠΙΘΕΩΡΟΥΝΤΑΙ ΚΑΙ ΕΠΙΣΚΕΥΑΖΟΝΤΑΙ ΟΙ ΛΑΒΥΡΙΝΘΟΙ ΤΟΥΣ ΚΑΙ ΕΦΑΡΜΟΖΟΝΤΑΙ ΤΑ ΑΝΘΡΑΚΟΠΑΡΕΜΒΥΣΜΑΤΑ ΤΟΥΣ, ΚΥΡΙΩΣ ΣΤΟΥΣ ΣΤΡΟΒΙΛΟΥΣ Χ.Π. ΚΑΙ ΣΤΟΥΣ ΑΝΑΠΟΔΑ.</a:t>
            </a:r>
          </a:p>
          <a:p>
            <a:pPr>
              <a:buNone/>
            </a:pPr>
            <a:endParaRPr lang="el-GR" sz="2800" b="1" dirty="0">
              <a:solidFill>
                <a:srgbClr val="FF0000"/>
              </a:solidFill>
              <a:latin typeface="Arial" pitchFamily="34" charset="0"/>
              <a:cs typeface="Arial" pitchFamily="34" charset="0"/>
            </a:endParaRP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a:solidFill>
                  <a:schemeClr val="bg1"/>
                </a:solidFill>
                <a:latin typeface="Arial" pitchFamily="34" charset="0"/>
                <a:cs typeface="Arial" pitchFamily="34" charset="0"/>
              </a:rPr>
              <a:t>ΒΛΑΒΕΣ - ΑΝΩΜΑΛΙΕΣ</a:t>
            </a:r>
            <a:br>
              <a:rPr lang="el-GR" sz="20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a:latin typeface="Arial" pitchFamily="34" charset="0"/>
                <a:cs typeface="Arial" pitchFamily="34" charset="0"/>
              </a:rPr>
              <a:t>γ) </a:t>
            </a:r>
            <a:r>
              <a:rPr lang="el-GR" sz="2800" b="1" u="sng" dirty="0">
                <a:solidFill>
                  <a:srgbClr val="FF0000"/>
                </a:solidFill>
                <a:latin typeface="Arial" pitchFamily="34" charset="0"/>
                <a:cs typeface="Arial" pitchFamily="34" charset="0"/>
              </a:rPr>
              <a:t>ΕΙΣΟΔΟΣ ΑΕΡΑ ΣΤΟ ΨΥΓΕΙΟ</a:t>
            </a:r>
            <a:r>
              <a:rPr lang="el-GR" sz="2800" b="1" dirty="0">
                <a:solidFill>
                  <a:srgbClr val="FF0000"/>
                </a:solidFill>
                <a:latin typeface="Arial" pitchFamily="34" charset="0"/>
                <a:cs typeface="Arial" pitchFamily="34" charset="0"/>
              </a:rPr>
              <a:t>.</a:t>
            </a:r>
          </a:p>
          <a:p>
            <a:pPr>
              <a:buNone/>
            </a:pPr>
            <a:endParaRPr lang="el-GR" sz="2800" b="1" dirty="0">
              <a:solidFill>
                <a:srgbClr val="FF0000"/>
              </a:solidFill>
              <a:latin typeface="Arial" pitchFamily="34" charset="0"/>
              <a:cs typeface="Arial" pitchFamily="34" charset="0"/>
            </a:endParaRPr>
          </a:p>
          <a:p>
            <a:pPr marL="0" indent="0">
              <a:buClr>
                <a:srgbClr val="FF0000"/>
              </a:buClr>
              <a:buNone/>
            </a:pPr>
            <a:r>
              <a:rPr lang="el-GR" sz="2400" b="1" dirty="0">
                <a:latin typeface="Arial" pitchFamily="34" charset="0"/>
                <a:cs typeface="Arial" pitchFamily="34" charset="0"/>
              </a:rPr>
              <a:t>ΜΠΟΡΕΙ ΝΑ ΠΡΟΕΛΘΕΙ ΑΠΟ ΑΝΤΙΚΑΝΟΝΙΚΟ ΑΝΟΙΓΜΑ ΚΡΟΥΝΩΝ, ΑΠΟ ΤΥΧΟΝ ΡΩΓΜΗ ΣΤΟ ΨΥΓΕΙΟ Η ΚΑΚΗ ΕΦΑΡΜΟΓΗ ΕΝΩΣΕΩΣ ΣΤΕΓΑΝΟΤΗΤΑΣ ΤΟΥ ΕΙΤΕ ΑΠΟ ΤΟΥΣ ΕΞΑΤΜΙΣΤΙΚΟΥΣ ΑΓΩΓΟΥΣ ΤΩΝ ΒΟΗΘΗΤΙΚΩΝ ΜΗΧΑΝΗΜΑΤΩΝ ΠΟΥ ΔΕΝ ΛΕΙΤΟΥΡΓΟΥΝ, ΕΙΤΕ ΤΕΛΟΣ ΑΠΟ ΤΟ ΣΩΛΗΝΑ ΤΟΥ ΜΙΚΤΟΥ, ΟΤΑΝ ΑΥΤΟΣ ΠΑΡΟΥΣΙΑΖΕΙ ΑΠΩΛΕΙΑ Η ΕΧΕΙ ΕΞΑΝΤΛΗΘΕΙ ΤΟ ΝΕΡΟ ΤΗΣ ΤΡΟΦΟΔΟΤΙΚΗΣ ΔΕΞΑΜΕΝΗΣ. Η ΕΡΕΥΝΑ ΤΗΣ ΚΑΛΗΣ ΣΤΕΓΑΝΟΤΗΤΑΣ ΤΟΥ ΨΥΓΕΙΟΥ ΟΤΑΝ ΕΧΕΙ ΥΨΗΛΟ ΚΕΝΟ ΜΕ ΤΗ ΒΟΗΘΕΙΑ ΦΛΟΓΑΣ ΚΕΡΙΟΥ ΔΙΝΕΙ ΚΑΛΑ ΑΠΟΤΕΛΕΣΜΑΤΑ.</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a:solidFill>
                  <a:schemeClr val="bg1"/>
                </a:solidFill>
                <a:latin typeface="Arial" pitchFamily="34" charset="0"/>
                <a:cs typeface="Arial" pitchFamily="34" charset="0"/>
              </a:rPr>
              <a:t>ΒΛΑΒΕΣ - ΑΝΩΜΑΛΙΕΣ</a:t>
            </a:r>
            <a:br>
              <a:rPr lang="el-GR" sz="20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a:latin typeface="Arial" pitchFamily="34" charset="0"/>
                <a:cs typeface="Arial" pitchFamily="34" charset="0"/>
              </a:rPr>
              <a:t>δ) </a:t>
            </a:r>
            <a:r>
              <a:rPr lang="el-GR" sz="2800" b="1" u="sng" dirty="0">
                <a:solidFill>
                  <a:srgbClr val="FF0000"/>
                </a:solidFill>
                <a:latin typeface="Arial" pitchFamily="34" charset="0"/>
                <a:cs typeface="Arial" pitchFamily="34" charset="0"/>
              </a:rPr>
              <a:t>ΘΕΡΜΑΝΣΗ ΤΟΥ ΨΥΓΕΙΟΥ.</a:t>
            </a:r>
          </a:p>
          <a:p>
            <a:pPr>
              <a:buNone/>
            </a:pPr>
            <a:endParaRPr lang="el-GR" sz="2800" b="1" u="sng" dirty="0">
              <a:solidFill>
                <a:srgbClr val="FF0000"/>
              </a:solidFill>
              <a:latin typeface="Arial" pitchFamily="34" charset="0"/>
              <a:cs typeface="Arial" pitchFamily="34" charset="0"/>
            </a:endParaRPr>
          </a:p>
          <a:p>
            <a:pPr marL="0" indent="0">
              <a:buClr>
                <a:srgbClr val="FF0000"/>
              </a:buClr>
              <a:buNone/>
            </a:pPr>
            <a:r>
              <a:rPr lang="el-GR" sz="2800" b="1" dirty="0">
                <a:latin typeface="Arial" pitchFamily="34" charset="0"/>
                <a:cs typeface="Arial" pitchFamily="34" charset="0"/>
              </a:rPr>
              <a:t>ΜΠΟΡΕΙ ΝΑ ΟΦΕΙΛΕΤΑΙ ΣΕ ΑΝΕΠΑΡΚΗ ΨΥΞΗ, ΡΥΠΑΡΟΥΣ ΑΥΛΟΥΣ, ΑΠΩΛΕΙΑ ΑΠΟ ΤΟ ΧΕΙΡΙΣΤΗΡΙΟ ΤΟΥ ΑΝΑΠΟΔΑ, ΚΑΙ ΑΠΩΛΕΙΑ ΑΠΟ ΤΗΝ ΑΘΟΡΥΒΗ ΕΞΑΤΜΙΣΗ. ΟΤΑΝ ΕΚΔΗΛΩΘΕΙ, ΓΙΑ ΝΑ ΑΝΤΙΜΕΤΩΠΙΣΘΕΙ ΑΥΞΑΝΕΤΑΙ Η ΨΥΞΗ, ΚΑΘΑΡΙΖΕΤΑΙ ΤΟ ΨΥΓΕΙΟ ΚΑΙ ΣΤΕΓΑΝΟΠΟΙΕΙΤΑΙ Η ΒΑΛΒΙΔΑ ΤΟΥ ΑΝΑΠΟΔΑ Η ΤΗΣ ΑΘΟΡΥΒΗΣ ΕΞΑΤΜΙΣΕΩΣ, ΑΝΑΛΟΓΑ.</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16" name="Picture 15" descr="File:Turbines impulse v reaction.png">
            <a:hlinkClick r:id="rId3"/>
          </p:cNvPr>
          <p:cNvPicPr/>
          <p:nvPr/>
        </p:nvPicPr>
        <p:blipFill>
          <a:blip r:embed="rId4" cstate="print">
            <a:lum bright="-21000" contrast="32000"/>
          </a:blip>
          <a:stretch>
            <a:fillRect/>
          </a:stretch>
        </p:blipFill>
        <p:spPr bwMode="auto">
          <a:xfrm rot="120000">
            <a:off x="813373" y="2046673"/>
            <a:ext cx="7500989" cy="3443076"/>
          </a:xfrm>
          <a:prstGeom prst="rect">
            <a:avLst/>
          </a:prstGeom>
          <a:noFill/>
          <a:ln w="9525">
            <a:noFill/>
            <a:miter lim="800000"/>
            <a:headEnd/>
            <a:tailEnd/>
          </a:ln>
        </p:spPr>
      </p:pic>
      <p:sp>
        <p:nvSpPr>
          <p:cNvPr id="6" name="TextBox 5"/>
          <p:cNvSpPr txBox="1"/>
          <p:nvPr/>
        </p:nvSpPr>
        <p:spPr>
          <a:xfrm>
            <a:off x="1187624" y="5589240"/>
            <a:ext cx="7051610" cy="369332"/>
          </a:xfrm>
          <a:prstGeom prst="rect">
            <a:avLst/>
          </a:prstGeom>
          <a:noFill/>
        </p:spPr>
        <p:txBody>
          <a:bodyPr wrap="none" rtlCol="0">
            <a:spAutoFit/>
          </a:bodyPr>
          <a:lstStyle/>
          <a:p>
            <a:r>
              <a:rPr lang="el-GR" b="1" dirty="0">
                <a:latin typeface="Arial Black" pitchFamily="34" charset="0"/>
              </a:rPr>
              <a:t>ΠΤΕΡΥΓΩΣΗ </a:t>
            </a:r>
            <a:r>
              <a:rPr lang="en-US" b="1" dirty="0">
                <a:latin typeface="Arial Black" pitchFamily="34" charset="0"/>
              </a:rPr>
              <a:t>MIKTOY </a:t>
            </a:r>
            <a:r>
              <a:rPr lang="el-GR" b="1" dirty="0">
                <a:latin typeface="Arial Black" pitchFamily="34" charset="0"/>
              </a:rPr>
              <a:t>ΣΤΡΟΒΙΛΟΥ </a:t>
            </a:r>
            <a:r>
              <a:rPr lang="en-US" b="1" dirty="0">
                <a:solidFill>
                  <a:srgbClr val="FF0000"/>
                </a:solidFill>
                <a:latin typeface="Arial Black" pitchFamily="34" charset="0"/>
              </a:rPr>
              <a:t>CURTIS</a:t>
            </a:r>
            <a:r>
              <a:rPr lang="el-GR" b="1" dirty="0">
                <a:solidFill>
                  <a:srgbClr val="FF0000"/>
                </a:solidFill>
                <a:latin typeface="Arial Black" pitchFamily="34" charset="0"/>
              </a:rPr>
              <a:t> </a:t>
            </a:r>
            <a:r>
              <a:rPr lang="en-US" b="1" dirty="0">
                <a:solidFill>
                  <a:srgbClr val="FF0000"/>
                </a:solidFill>
                <a:latin typeface="Arial Black" pitchFamily="34" charset="0"/>
              </a:rPr>
              <a:t>–</a:t>
            </a:r>
            <a:r>
              <a:rPr lang="el-GR" b="1" dirty="0">
                <a:solidFill>
                  <a:srgbClr val="FF0000"/>
                </a:solidFill>
                <a:latin typeface="Arial Black" pitchFamily="34" charset="0"/>
              </a:rPr>
              <a:t> </a:t>
            </a:r>
            <a:r>
              <a:rPr lang="en-US" b="1" dirty="0">
                <a:solidFill>
                  <a:srgbClr val="FF0000"/>
                </a:solidFill>
                <a:latin typeface="Arial Black" pitchFamily="34" charset="0"/>
              </a:rPr>
              <a:t>PARSON’S</a:t>
            </a:r>
            <a:endParaRPr lang="el-GR" b="1" dirty="0">
              <a:solidFill>
                <a:srgbClr val="FF0000"/>
              </a:solidFill>
              <a:latin typeface="Arial Black" pitchFamily="34" charset="0"/>
            </a:endParaRP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7030A0"/>
          </a:solidFill>
        </p:spPr>
        <p:txBody>
          <a:bodyPr>
            <a:noAutofit/>
          </a:bodyPr>
          <a:lstStyle/>
          <a:p>
            <a:r>
              <a:rPr lang="el-GR" sz="2000" b="1" u="sng" dirty="0">
                <a:solidFill>
                  <a:schemeClr val="bg1"/>
                </a:solidFill>
                <a:latin typeface="Arial" pitchFamily="34" charset="0"/>
                <a:cs typeface="Arial" pitchFamily="34" charset="0"/>
              </a:rPr>
              <a:t>ΒΛΑΒΕΣ - ΑΝΩΜΑΛΙΕΣ</a:t>
            </a:r>
            <a:br>
              <a:rPr lang="el-GR" sz="2000" b="1" u="sng" dirty="0">
                <a:solidFill>
                  <a:schemeClr val="bg1"/>
                </a:solidFill>
                <a:latin typeface="Arial" pitchFamily="34" charset="0"/>
                <a:cs typeface="Arial" pitchFamily="34" charset="0"/>
              </a:rPr>
            </a:br>
            <a:r>
              <a:rPr lang="el-GR" sz="2400" b="1" u="sng" dirty="0">
                <a:solidFill>
                  <a:schemeClr val="bg1"/>
                </a:solidFill>
                <a:latin typeface="Arial" pitchFamily="34" charset="0"/>
                <a:cs typeface="Arial" pitchFamily="34" charset="0"/>
              </a:rPr>
              <a:t>ΠΤΩΣΗ ΚΕΝΟΥ</a:t>
            </a:r>
            <a:endParaRPr lang="en-US" sz="2400" b="1" u="sng" dirty="0">
              <a:solidFill>
                <a:schemeClr val="bg1"/>
              </a:solidFill>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a:buNone/>
            </a:pPr>
            <a:r>
              <a:rPr lang="el-GR" sz="2800" b="1" dirty="0">
                <a:latin typeface="Arial" pitchFamily="34" charset="0"/>
                <a:cs typeface="Arial" pitchFamily="34" charset="0"/>
              </a:rPr>
              <a:t>ε) </a:t>
            </a:r>
            <a:r>
              <a:rPr lang="el-GR" sz="2800" b="1" u="sng" dirty="0">
                <a:solidFill>
                  <a:srgbClr val="FF0000"/>
                </a:solidFill>
                <a:latin typeface="Arial" pitchFamily="34" charset="0"/>
                <a:cs typeface="Arial" pitchFamily="34" charset="0"/>
              </a:rPr>
              <a:t>ΥΨΗΛΗ ΣΤΑΘΜΗ ΣΤΟ ΨΥΓΕΙΟ.</a:t>
            </a:r>
          </a:p>
          <a:p>
            <a:pPr marL="0" lvl="0" indent="0">
              <a:buClr>
                <a:srgbClr val="FF0000"/>
              </a:buClr>
              <a:buNone/>
            </a:pPr>
            <a:endParaRPr lang="el-GR" sz="2000" b="1" dirty="0">
              <a:latin typeface="Arial" pitchFamily="34" charset="0"/>
              <a:cs typeface="Arial" pitchFamily="34" charset="0"/>
            </a:endParaRPr>
          </a:p>
          <a:p>
            <a:pPr marL="0" indent="0">
              <a:buClr>
                <a:srgbClr val="FF0000"/>
              </a:buClr>
              <a:buNone/>
            </a:pPr>
            <a:r>
              <a:rPr lang="el-GR" sz="2800" b="1" dirty="0">
                <a:latin typeface="Arial" pitchFamily="34" charset="0"/>
                <a:cs typeface="Arial" pitchFamily="34" charset="0"/>
              </a:rPr>
              <a:t>ΠΟΛΥ ΠΙΘΑΝΟ ΝΑ ΟΦΕΙΛΕΤΑΙ ΣΕ ΑΝΤΙΚΑΝΟΝΙΚΗ ΛΕΙΤΟΥΡΓΙΑ ΤΟΥ ΡΥΘΜΙΣΤΗ ΣΤΑΘΜΗΣ. ΣΤΗΝ ΠΕΡΙΠΤΩΣΗ ΑΥΤΗ ΠΡΕΠΕΙ ΝΑ ΕΛΕΓΧΘΕΙ ΚΑΙ ΝΑ ΑΠΟΚΑΤΑΣΤΑΘΕΙ Η ΚΑΝΟΝΙΚΗ ΛΕΙΤΟΥΡΓΙΑ ΤΟΥ ΡΥΘΜΙΣΤΗ.</a:t>
            </a:r>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ΒΛΑΒΕΣ - ΑΝΩΜΑΛΙΕΣ</a:t>
            </a:r>
            <a:br>
              <a:rPr lang="el-GR" sz="2000" b="1" u="sng" dirty="0">
                <a:latin typeface="Arial" pitchFamily="34" charset="0"/>
                <a:cs typeface="Arial" pitchFamily="34" charset="0"/>
              </a:rPr>
            </a:br>
            <a:r>
              <a:rPr lang="el-GR" sz="2400" b="1" u="sng" dirty="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fontScale="92500"/>
          </a:bodyPr>
          <a:lstStyle/>
          <a:p>
            <a:pPr marL="180000" indent="-180000">
              <a:buClr>
                <a:srgbClr val="FF0000"/>
              </a:buClr>
              <a:buFont typeface="Wingdings" pitchFamily="2" charset="2"/>
              <a:buChar char="Ø"/>
            </a:pPr>
            <a:r>
              <a:rPr lang="el-GR" sz="2400" b="1" dirty="0">
                <a:latin typeface="Arial" pitchFamily="34" charset="0"/>
                <a:cs typeface="Arial" pitchFamily="34" charset="0"/>
              </a:rPr>
              <a:t>ΟΤΑΝ ΛΟΓΩ ΒΛΑΒΗΣ ΕΙΝΑΙ ΑΔΥΝΑΤΗ ΣΤΟΥΣ ΣΤΡΟΒΙΛΟΥΣ ΠΡΟΩΣΕΩΣ Η ΛΕΙΤΟΥΡΓΙΑ ΤΟΥ ΕΝΟΣ ΣΤΡΟΒΙΛΟΥ Η ΤΟΥ ΕΝΟΣ ΠΗΝΙΟΥ ΤΟΥ ΜΕΙΩΤΗΡΑ, ΤΟΤΕ ΑΝΑΓΚΑΣΤΙΚΑ ΑΠΟΜΟΝΩΝΕΤΑΙ ΤΟ ΤΜΗΜΑ ΠΟΥ ΕΠΑΘΕ ΤΗ ΒΛΑΒΗ ΚΑΙ Η ΕΓΚΑΤΑΣΤΑΣΗ ΒΕΒΑΙΑ ΑΠΟΔΙΔΕΙ ΤΗ ΜΙΣΗ ΠΕΡΙΠΟΥ ΙΠΠΟΔΥΝΑΜΗ ΤΗΣ.</a:t>
            </a:r>
          </a:p>
          <a:p>
            <a:pPr marL="180000" indent="-180000">
              <a:buClr>
                <a:srgbClr val="FF0000"/>
              </a:buClr>
              <a:buFont typeface="Wingdings" pitchFamily="2" charset="2"/>
              <a:buChar char="Ø"/>
            </a:pPr>
            <a:r>
              <a:rPr lang="el-GR" sz="2400" b="1" dirty="0">
                <a:latin typeface="Arial" pitchFamily="34" charset="0"/>
                <a:cs typeface="Arial" pitchFamily="34" charset="0"/>
              </a:rPr>
              <a:t>ΚΑΤ' ΑΥΤΗΝ ΤΗ ΛΕΙΤΟΥΡΓΙΑ ΑΝΑΓΚΗΣ ΕΞΑΚΟΛΟΥΘΕΙ ΣΤΟ ΣΤΡΟΒΙΛΟ ΠΟΥ ΕΠΑΘΕ ΒΛΑΒΗ ΝΑ ΛΕΙΤΟΥΡΓΕΙ ΤΟ ΣΥΣΤΗΜΑ ΑΠΟΜΑΣΤΕΥΣΕΩΣ ΚΑΙ ΕΞΑΓΩΓΗΣ, ΓΙΑ ΝΑ ΔΙΑΤΗΡΗΘΕΙ ΤΟ ΚΕΝΟ.</a:t>
            </a:r>
          </a:p>
          <a:p>
            <a:pPr marL="180000" indent="-180000">
              <a:buClr>
                <a:srgbClr val="FF0000"/>
              </a:buClr>
              <a:buFont typeface="Wingdings" pitchFamily="2" charset="2"/>
              <a:buChar char="Ø"/>
            </a:pPr>
            <a:r>
              <a:rPr lang="el-GR" sz="2400" b="1" dirty="0">
                <a:latin typeface="Arial" pitchFamily="34" charset="0"/>
                <a:cs typeface="Arial" pitchFamily="34" charset="0"/>
              </a:rPr>
              <a:t>ΟΙ ΟΔΗΓΙΕΣ ΤΩΝ ΚΑΤΑΣΚΕΥΑΣΤΩΝ ΕΙΝΑΙ ΛΟΓΙΚΟ ΝΑ ΔΙΑΦΕΡΟΥΝ, ΑΝΑΛΟΓΑ ΜΕ ΤΙΣ ΛΕΠΤΟΜΕΡΕΙΕΣ ΤΗΣ ΚΑΤΑΣΚΕΥΗΣ ΚΑΘΕ ΣΥΓΚΡΟΤΗΜΑΤΟΣ ΣΤΡΟΒΙΛΩΝ ΠΡΟΩΣΕΩΣ. ΠΡΕΠΕΙ ΟΜΩΣ ΠΑΝΤΟΤΕ ΝΑ ΛΑΜΒΑΝΟΝΤΑΙ ΥΠΟΨΗ ΟΙ ΠΑΡΑΚΑΤΩ ΓΕΝΙΚΟΙ ΠΕΡΙΟΡΙΣΜΟΙ:</a:t>
            </a:r>
          </a:p>
          <a:p>
            <a:endParaRPr lang="el-GR" sz="1600" dirty="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ΒΛΑΒΕΣ - ΑΝΩΜΑΛΙΕΣ</a:t>
            </a:r>
            <a:br>
              <a:rPr lang="el-GR" sz="2000" b="1" u="sng" dirty="0">
                <a:latin typeface="Arial" pitchFamily="34" charset="0"/>
                <a:cs typeface="Arial" pitchFamily="34" charset="0"/>
              </a:rPr>
            </a:br>
            <a:r>
              <a:rPr lang="el-GR" sz="2400" b="1" u="sng" dirty="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lnSpcReduction="10000"/>
          </a:bodyPr>
          <a:lstStyle/>
          <a:p>
            <a:pPr marL="0" indent="0">
              <a:buNone/>
            </a:pPr>
            <a:r>
              <a:rPr lang="el-GR" sz="2000" b="1" dirty="0">
                <a:solidFill>
                  <a:srgbClr val="FF0000"/>
                </a:solidFill>
                <a:latin typeface="Arial" pitchFamily="34" charset="0"/>
                <a:cs typeface="Arial" pitchFamily="34" charset="0"/>
              </a:rPr>
              <a:t>α) </a:t>
            </a:r>
            <a:r>
              <a:rPr lang="el-GR" sz="2000" b="1" dirty="0">
                <a:latin typeface="Arial" pitchFamily="34" charset="0"/>
                <a:cs typeface="Arial" pitchFamily="34" charset="0"/>
              </a:rPr>
              <a:t>ΛΕΙΤΟΥΡΓΙΑ ΤΗΣ ΕΓΚΑΤΑΣΤΑΣΕΩΣ ΠΡΟΩΣΕΩΣ ΣΕ ΧΑΜΗΛΕΣ ΣΤΡΟΦΕΣ ΕΛΙΚΑΣ ΠΡΕΠΕΙ ΝΑ ΑΠΟΦΕΥΓΕΤΑΙ.</a:t>
            </a:r>
          </a:p>
          <a:p>
            <a:pPr marL="0" indent="0">
              <a:buNone/>
            </a:pPr>
            <a:endParaRPr lang="el-GR" sz="2000" b="1" dirty="0">
              <a:latin typeface="Arial" pitchFamily="34" charset="0"/>
              <a:cs typeface="Arial" pitchFamily="34" charset="0"/>
            </a:endParaRPr>
          </a:p>
          <a:p>
            <a:pPr marL="0" indent="0">
              <a:buNone/>
            </a:pPr>
            <a:r>
              <a:rPr lang="el-GR" sz="2000" b="1" dirty="0">
                <a:solidFill>
                  <a:srgbClr val="FF0000"/>
                </a:solidFill>
                <a:latin typeface="Arial" pitchFamily="34" charset="0"/>
                <a:cs typeface="Arial" pitchFamily="34" charset="0"/>
              </a:rPr>
              <a:t>β) </a:t>
            </a:r>
            <a:r>
              <a:rPr lang="el-GR" sz="2000" b="1" dirty="0">
                <a:latin typeface="Arial" pitchFamily="34" charset="0"/>
                <a:cs typeface="Arial" pitchFamily="34" charset="0"/>
              </a:rPr>
              <a:t>ΠΡΕΠΕΙ ΟΙ ΣΤΡΟΦΕΣ ΤΗΣ ΕΛΙΚΑΣ ΝΑ ΜΗΝ ΥΠΕΡΒΑΙΝΟΥΝ ΤΟ 67% ΠΕΡΙΠΟΥ ΤΟΥ ΜΕΓΙΣΤΟΥ ΑΡΙΘΜΟΥ ΣΤΡΟΦΩΝ ΠΡΟΣΩ, ΑΝ ΛΕΙΤΟΥΡΓΕΙ Ο ΣΤΡΟΒΙΛΟΣ Χ.Π. ΜΟΝΟ, ΚΑΙ ΤΟ 74% ΠΕΡΙΠΟΥ ΑΝ ΛΕΙΤΟΥΡΓΕΙ Ο ΣΤΡΟΒΙΛΟΣ Υ.Π. ΜΟΝΟ. </a:t>
            </a:r>
          </a:p>
          <a:p>
            <a:pPr marL="0" indent="0">
              <a:buNone/>
            </a:pPr>
            <a:endParaRPr lang="el-GR" sz="2000" b="1" dirty="0">
              <a:latin typeface="Arial" pitchFamily="34" charset="0"/>
              <a:cs typeface="Arial" pitchFamily="34" charset="0"/>
            </a:endParaRPr>
          </a:p>
          <a:p>
            <a:pPr marL="0" indent="0">
              <a:buNone/>
            </a:pPr>
            <a:r>
              <a:rPr lang="el-GR" sz="2000" b="1" dirty="0">
                <a:solidFill>
                  <a:srgbClr val="FF0000"/>
                </a:solidFill>
                <a:latin typeface="Arial" pitchFamily="34" charset="0"/>
                <a:cs typeface="Arial" pitchFamily="34" charset="0"/>
              </a:rPr>
              <a:t>γ) </a:t>
            </a:r>
            <a:r>
              <a:rPr lang="el-GR" sz="2000" b="1" dirty="0">
                <a:latin typeface="Arial" pitchFamily="34" charset="0"/>
                <a:cs typeface="Arial" pitchFamily="34" charset="0"/>
              </a:rPr>
              <a:t>ΟΤΑΝ Η ΕΓΚΑΤΑΣΤΑΣΗ ΛΕΙΤΟΥΡΓΕΙ ΣΕ ΑΝΩΜΑΛΕΣ ΣΥΝΘΗΚΕΣ, ΠΡΕΠΕΙ ΝΑ ΕΞΑΣΚΕΙΤΑΙ ΑΥΞΗΜΕΝΗ ΕΠΙΒΛΕΨΗ ΚΑΤΑ ΤΗ ΛΕΙΤΟΥΡΓΙΑ. ΚΥΡΙΩΣ ΠΑΡΑΚΟΛΟΥΘΟΥΝΤΑΙ ΠΡΟΣΕΚΤΙΚΑ ΟΙ ΘΕΡΜΟΚΡΑΣΙΕΣ ΚΑΙ ΟΙ ΠΙΕΣΕΙΣ ΤΟΥ ΣΤΡΟΒΙΛΟΥ ΚΑΙ ΤΟΥ ΨΥΓΕΙΟΥ. </a:t>
            </a:r>
          </a:p>
          <a:p>
            <a:pPr marL="0" indent="0">
              <a:buNone/>
            </a:pPr>
            <a:endParaRPr lang="el-GR" sz="2000" b="1" dirty="0">
              <a:latin typeface="Arial" pitchFamily="34" charset="0"/>
              <a:cs typeface="Arial" pitchFamily="34" charset="0"/>
            </a:endParaRPr>
          </a:p>
          <a:p>
            <a:pPr marL="0" indent="0">
              <a:buNone/>
            </a:pPr>
            <a:r>
              <a:rPr lang="el-GR" sz="2000" b="1" dirty="0">
                <a:solidFill>
                  <a:srgbClr val="FF0000"/>
                </a:solidFill>
                <a:latin typeface="Arial" pitchFamily="34" charset="0"/>
                <a:cs typeface="Arial" pitchFamily="34" charset="0"/>
              </a:rPr>
              <a:t>δ) </a:t>
            </a:r>
            <a:r>
              <a:rPr lang="el-GR" sz="2000" b="1" dirty="0">
                <a:latin typeface="Arial" pitchFamily="34" charset="0"/>
                <a:cs typeface="Arial" pitchFamily="34" charset="0"/>
              </a:rPr>
              <a:t>ΑΝ ΕΧΕΙ ΑΦΑΙΡΕΘΕΙ ΠΗΝΙΟ ΤΟΥ ΜΕΙΩΤΗΡΑ ΚΑΙ ΔΕΝ ΕΧΕΙ ΠΩΜΑΤΙΣΘΕΙ Η ΑΝΤΙΣΤΟΙΧΗ ΠΑΡΟΧΗ ΛΑΔΙΟΥ, ΠΡΕΠΕΙ Η ΠΙΕΣΗ ΤΟΥ ΛΑΔΙΟΥ Σ' ΟΛΟ ΤΟ ΣΥΓΚΡΟΤΗΜΑ ΤΟΥ ΜΕΙΩΤΗΡΑ ΝΑ ΠΑΡΑΚΟΛΟΥΘΕΙΤΑΙ ΠΡΟΣΕΚΤΙΚΑ. </a:t>
            </a:r>
          </a:p>
          <a:p>
            <a:endParaRPr lang="el-GR" sz="1600" dirty="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42852"/>
            <a:ext cx="8715436" cy="785818"/>
          </a:xfrm>
          <a:solidFill>
            <a:srgbClr val="FFFF00"/>
          </a:solidFill>
        </p:spPr>
        <p:txBody>
          <a:bodyPr>
            <a:noAutofit/>
          </a:bodyPr>
          <a:lstStyle/>
          <a:p>
            <a:r>
              <a:rPr lang="el-GR" sz="2000" b="1" u="sng" dirty="0">
                <a:latin typeface="Arial" pitchFamily="34" charset="0"/>
                <a:cs typeface="Arial" pitchFamily="34" charset="0"/>
              </a:rPr>
              <a:t>ΒΛΑΒΕΣ - ΑΝΩΜΑΛΙΕΣ</a:t>
            </a:r>
            <a:br>
              <a:rPr lang="el-GR" sz="2000" b="1" u="sng" dirty="0">
                <a:latin typeface="Arial" pitchFamily="34" charset="0"/>
                <a:cs typeface="Arial" pitchFamily="34" charset="0"/>
              </a:rPr>
            </a:br>
            <a:r>
              <a:rPr lang="el-GR" sz="2400" b="1" u="sng" dirty="0">
                <a:latin typeface="Arial" pitchFamily="34" charset="0"/>
                <a:cs typeface="Arial" pitchFamily="34" charset="0"/>
              </a:rPr>
              <a:t>ΛΕΙΤΟΥΡΓΙΑ ΑΝΑΓΚΗΣ</a:t>
            </a:r>
            <a:endParaRPr lang="en-US" sz="2400" b="1" u="sng" dirty="0">
              <a:latin typeface="Arial" pitchFamily="34" charset="0"/>
              <a:cs typeface="Arial" pitchFamily="34" charset="0"/>
            </a:endParaRPr>
          </a:p>
        </p:txBody>
      </p:sp>
      <p:sp>
        <p:nvSpPr>
          <p:cNvPr id="3" name="Content Placeholder 2"/>
          <p:cNvSpPr>
            <a:spLocks noGrp="1"/>
          </p:cNvSpPr>
          <p:nvPr>
            <p:ph idx="1"/>
          </p:nvPr>
        </p:nvSpPr>
        <p:spPr>
          <a:xfrm>
            <a:off x="214282" y="1071546"/>
            <a:ext cx="8715436" cy="5500726"/>
          </a:xfrm>
        </p:spPr>
        <p:txBody>
          <a:bodyPr>
            <a:normAutofit/>
          </a:bodyPr>
          <a:lstStyle/>
          <a:p>
            <a:pPr marL="0" indent="0">
              <a:buNone/>
            </a:pPr>
            <a:r>
              <a:rPr lang="el-GR" sz="1800" b="1" dirty="0">
                <a:solidFill>
                  <a:srgbClr val="FF0000"/>
                </a:solidFill>
                <a:latin typeface="Arial" pitchFamily="34" charset="0"/>
                <a:cs typeface="Arial" pitchFamily="34" charset="0"/>
              </a:rPr>
              <a:t>ε) </a:t>
            </a:r>
            <a:r>
              <a:rPr lang="el-GR" sz="1800" b="1" dirty="0">
                <a:latin typeface="Arial" pitchFamily="34" charset="0"/>
                <a:cs typeface="Arial" pitchFamily="34" charset="0"/>
              </a:rPr>
              <a:t>ΑΝ ΕΧΕΙ ΑΦΑΙΡΕΘΕΙ ΠΗΝΙΟ ΤΟΥ ΜΕΙΩΤΗΡΑ, ΤΟΤΕ ΘΑ ΑΛΛΟΙΩΘΟΥΝ ΤΑ ΔΕΔΟΜΕΝΑ ΤΩΝ ΣΤΡΕΠΤΙΚΩΝ ΡΟΠΩΝ ΚΑΙ ΚΡΑΔΑΣΜΩΝ ΤΟΥ ΣΤΡΟΒΙΛΟΥ, ΤΟΥ ΜΕΙΩΤΗΡΑ ΚΑΙ ΤΗΣ ΑΤΡΑΚΤΟΥ, ΚΑΘΩΣ ΚΑΙ Η ΚΡΙΣΙΜΗ ΤΑΧΥΤΗΤΑ ΤΗΣ ΕΓΚΑΤΑΣΤΑΣΕΩΣ. ΕΤΣΙ Η ΠΡΟΣΟΧΗ ΤΟΥ ΧΕΙΡΙΣΤΗ ΠΡΕΠΕΙ ΝΑ ΕΙΝΑΙ ΜΕΓΑΛΗ ΜΗ ΤΥΧΟΝ ΠΑΡΟΥΣΙΑΣΘΟΥΝ ΚΡΑΔΑΣΜΟΙ ΣΕ ΤΑΧΥΤΗΤΕΣ ΠΟΥ ΠΟΤΕ ΑΛΛΟΤΕ ΔΕΝ ΕΙΧΑΝ ΠΑΡΟΥΣΙΑΣΘΕΙ. </a:t>
            </a:r>
          </a:p>
          <a:p>
            <a:pPr marL="0" indent="0">
              <a:buNone/>
            </a:pPr>
            <a:endParaRPr lang="el-GR" sz="1800" b="1" dirty="0">
              <a:latin typeface="Arial" pitchFamily="34" charset="0"/>
              <a:cs typeface="Arial" pitchFamily="34" charset="0"/>
            </a:endParaRPr>
          </a:p>
          <a:p>
            <a:pPr marL="0" indent="0">
              <a:buNone/>
            </a:pPr>
            <a:r>
              <a:rPr lang="el-GR" sz="1800" b="1" dirty="0">
                <a:solidFill>
                  <a:srgbClr val="FF0000"/>
                </a:solidFill>
                <a:latin typeface="Arial" pitchFamily="34" charset="0"/>
                <a:cs typeface="Arial" pitchFamily="34" charset="0"/>
              </a:rPr>
              <a:t>στ) </a:t>
            </a:r>
            <a:r>
              <a:rPr lang="el-GR" sz="1800" b="1" dirty="0">
                <a:latin typeface="Arial" pitchFamily="34" charset="0"/>
                <a:cs typeface="Arial" pitchFamily="34" charset="0"/>
              </a:rPr>
              <a:t>ΑΝ ΕΡΓΑΖΕΤΑΙ ΜΟΝΟ Ο ΣΤΡΟΒΙΛΟΣ Υ.Π. (Ο ΣΤΡΟΒΙΛΟΣ Χ.Π. ΕΧΕΙ ΑΠΟΜΟΝΩΘΕΙ) ΤΟΤΕ ΟΙ ΚΑΤΑΣΚΕΥΑΣΤΕΣ ΠΡΟΒΛΕΠΟΥΝ ΔΙΑΤΑΞΗ ΠΟΥ ΑΠΑΓΟΡΕΥΕΙ ΤΗΝ ΕΝΕΡΓΕΙΑ ΤΟΥ ΠΛΗΡΟΥΣ ΚΕΝΟΥ ΣΤΟ ΤΕΛΕΥΤΑΙΟ ΔΙΑΦΡΑΓΜΑ ΤΟΥ ΣΤΡΟΒΙΛΟΥ, ΠΟΥ ΘΑ ΕΙΧΕ ΩΣ ΑΠΟΤΕΛΕΣΜΑ ΤΗΝ ΥΠΕΡΦΟΡΤΩΣΗ ΤΟΥ. </a:t>
            </a:r>
          </a:p>
          <a:p>
            <a:pPr marL="0" indent="0">
              <a:buNone/>
            </a:pPr>
            <a:endParaRPr lang="el-GR" sz="1800" b="1" dirty="0">
              <a:latin typeface="Arial" pitchFamily="34" charset="0"/>
              <a:cs typeface="Arial" pitchFamily="34" charset="0"/>
            </a:endParaRPr>
          </a:p>
          <a:p>
            <a:pPr marL="0" indent="0">
              <a:buNone/>
            </a:pPr>
            <a:r>
              <a:rPr lang="el-GR" sz="1800" b="1" dirty="0">
                <a:solidFill>
                  <a:srgbClr val="FF0000"/>
                </a:solidFill>
                <a:latin typeface="Arial" pitchFamily="34" charset="0"/>
                <a:cs typeface="Arial" pitchFamily="34" charset="0"/>
              </a:rPr>
              <a:t>ζ) </a:t>
            </a:r>
            <a:r>
              <a:rPr lang="el-GR" sz="1800" b="1" dirty="0">
                <a:latin typeface="Arial" pitchFamily="34" charset="0"/>
                <a:cs typeface="Arial" pitchFamily="34" charset="0"/>
              </a:rPr>
              <a:t>ΟΡΙΣΜΕΝΟΙ ΚΑΤΑΣΚΕΥΑΣΤΕΣ, ΕΚΤΟΣ ΑΠΟ ΤΑ ΦΟΡΗΤΑ ΚΟΜΜΑΤΙΑ ΑΤΜΑΓΩΓΩΝ, ΤΙΣ ΤΥΦΛΕΣ ΦΛΑΝΤΖΕΣ ΚΑΙ ΤΟΥΣ ΔΙΣΚΟΥΣ ΠΕΡΙΟΡΙΣΜΟΥ ΡΟΗΣ, ΕΦΟΔΙΑΖΟΥΝ ΤΙΣ ΕΓΚΑΤΑΣΤΑΣΕΙΣ ΚΑΙ ΜΕ ΑΚΡΟΦΥΣΙΑ ΝΕΡΟΥ, ΩΣΤΕ ΝΕΡΟ ΝΑ ΨΕΚΑΖΕΤΑΙ ΣΤΟΝ ΑΤΜΟ ΠΡΙΝ ΑΠΟ ΤΗΝ ΕΙΣΟΔΟ ΤΟΥ ΣΤΟ ΨΥΓΕΙΟ ΚΑΙ ΕΤΣΙ ΤΟ ΤΕΛΕΥΤΑΙΟ ΝΑ ΠΡΟΣΤΑΤΕΥΕΤΑΙ. </a:t>
            </a:r>
          </a:p>
          <a:p>
            <a:endParaRPr lang="el-GR" sz="1600" dirty="0"/>
          </a:p>
          <a:p>
            <a:pPr marL="0" lvl="0" indent="0">
              <a:buClr>
                <a:srgbClr val="FF0000"/>
              </a:buClr>
              <a:buNone/>
            </a:pPr>
            <a:endParaRPr lang="el-GR" sz="2000" b="1" dirty="0">
              <a:latin typeface="Arial" pitchFamily="34" charset="0"/>
              <a:cs typeface="Arial" pitchFamily="34" charset="0"/>
            </a:endParaRP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500066"/>
          </a:xfrm>
        </p:spPr>
        <p:txBody>
          <a:bodyPr>
            <a:normAutofit fontScale="90000"/>
          </a:bodyPr>
          <a:lstStyle/>
          <a:p>
            <a:br>
              <a:rPr lang="en-US" sz="2000" b="1" u="sng" dirty="0"/>
            </a:br>
            <a:r>
              <a:rPr lang="el-GR" sz="2200" b="1" u="sng" dirty="0"/>
              <a:t>ΥΛΗ ΜΑΘΗΜΑΤΟΣ</a:t>
            </a:r>
            <a:r>
              <a:rPr lang="en-US" sz="2200" b="1" u="sng" dirty="0"/>
              <a:t> </a:t>
            </a:r>
            <a:r>
              <a:rPr lang="el-GR" sz="2200" b="1" u="sng" dirty="0"/>
              <a:t>ΑΤΜΟΣΤΡΟΒΙΛΟΙ – Δ</a:t>
            </a:r>
            <a:r>
              <a:rPr lang="en-US" sz="2200" b="1" u="sng" dirty="0"/>
              <a:t>’</a:t>
            </a:r>
            <a:r>
              <a:rPr lang="el-GR" sz="2200" b="1" u="sng" dirty="0"/>
              <a:t> ΕΞΑΜΗΝΟ</a:t>
            </a:r>
            <a:br>
              <a:rPr lang="en-US" sz="1600" dirty="0"/>
            </a:br>
            <a:endParaRPr lang="en-US" sz="1600" b="1" u="sng" dirty="0"/>
          </a:p>
        </p:txBody>
      </p:sp>
      <p:sp>
        <p:nvSpPr>
          <p:cNvPr id="3" name="Content Placeholder 2"/>
          <p:cNvSpPr>
            <a:spLocks noGrp="1"/>
          </p:cNvSpPr>
          <p:nvPr>
            <p:ph idx="1"/>
          </p:nvPr>
        </p:nvSpPr>
        <p:spPr>
          <a:xfrm>
            <a:off x="142844" y="642918"/>
            <a:ext cx="8786874" cy="6000792"/>
          </a:xfrm>
        </p:spPr>
        <p:txBody>
          <a:bodyPr>
            <a:normAutofit lnSpcReduction="10000"/>
          </a:bodyPr>
          <a:lstStyle/>
          <a:p>
            <a:r>
              <a:rPr lang="el-GR" b="1" u="sng" dirty="0">
                <a:solidFill>
                  <a:srgbClr val="FF0000"/>
                </a:solidFill>
              </a:rPr>
              <a:t>ΚΕΦ. 15 </a:t>
            </a:r>
            <a:r>
              <a:rPr lang="el-GR" b="1" dirty="0"/>
              <a:t>: </a:t>
            </a:r>
            <a:r>
              <a:rPr lang="en-US" b="1" dirty="0"/>
              <a:t>      </a:t>
            </a:r>
            <a:r>
              <a:rPr lang="el-GR" b="1" dirty="0"/>
              <a:t>ΟΛΟ</a:t>
            </a:r>
            <a:endParaRPr lang="en-US" dirty="0"/>
          </a:p>
          <a:p>
            <a:r>
              <a:rPr lang="el-GR" b="1" u="sng" dirty="0">
                <a:solidFill>
                  <a:srgbClr val="FF0000"/>
                </a:solidFill>
              </a:rPr>
              <a:t>ΚΕΦ. 16</a:t>
            </a:r>
            <a:r>
              <a:rPr lang="el-GR" b="1" dirty="0"/>
              <a:t>:</a:t>
            </a:r>
            <a:r>
              <a:rPr lang="el-GR" b="1" dirty="0">
                <a:cs typeface="Arial" pitchFamily="34" charset="0"/>
              </a:rPr>
              <a:t>        ΟΛΟ</a:t>
            </a:r>
            <a:endParaRPr lang="en-US" dirty="0"/>
          </a:p>
          <a:p>
            <a:r>
              <a:rPr lang="el-GR" b="1" u="sng" dirty="0">
                <a:solidFill>
                  <a:srgbClr val="FF0000"/>
                </a:solidFill>
              </a:rPr>
              <a:t>ΚΕΦ. 17</a:t>
            </a:r>
            <a:r>
              <a:rPr lang="el-GR" b="1" dirty="0"/>
              <a:t>:</a:t>
            </a:r>
            <a:r>
              <a:rPr lang="en-US" b="1" dirty="0"/>
              <a:t>       </a:t>
            </a:r>
            <a:r>
              <a:rPr lang="el-GR" b="1" dirty="0">
                <a:cs typeface="Arial" pitchFamily="34" charset="0"/>
              </a:rPr>
              <a:t> ΟΛΟ      </a:t>
            </a:r>
            <a:endParaRPr lang="en-US" dirty="0"/>
          </a:p>
          <a:p>
            <a:r>
              <a:rPr lang="el-GR" b="1" u="sng" dirty="0">
                <a:solidFill>
                  <a:srgbClr val="FF0000"/>
                </a:solidFill>
              </a:rPr>
              <a:t>ΚΕΦ. 18</a:t>
            </a:r>
            <a:r>
              <a:rPr lang="el-GR" b="1" dirty="0"/>
              <a:t>:        ΟΛΟ</a:t>
            </a:r>
          </a:p>
          <a:p>
            <a:r>
              <a:rPr lang="el-GR" b="1" u="sng" dirty="0">
                <a:solidFill>
                  <a:srgbClr val="FF0000"/>
                </a:solidFill>
              </a:rPr>
              <a:t>ΚΕΦ. 19</a:t>
            </a:r>
            <a:r>
              <a:rPr lang="el-GR" b="1" dirty="0"/>
              <a:t>:        ΟΛΟ</a:t>
            </a:r>
          </a:p>
          <a:p>
            <a:r>
              <a:rPr lang="el-GR" b="1" u="sng" dirty="0">
                <a:solidFill>
                  <a:srgbClr val="FF0000"/>
                </a:solidFill>
              </a:rPr>
              <a:t>ΚΕΦ. 25</a:t>
            </a:r>
            <a:r>
              <a:rPr lang="el-GR" b="1" dirty="0">
                <a:solidFill>
                  <a:srgbClr val="FF0000"/>
                </a:solidFill>
              </a:rPr>
              <a:t> </a:t>
            </a:r>
            <a:r>
              <a:rPr lang="el-GR" b="1" dirty="0"/>
              <a:t>:       25.1, 25.2</a:t>
            </a:r>
            <a:r>
              <a:rPr lang="en-US" b="1" dirty="0"/>
              <a:t>.2</a:t>
            </a:r>
            <a:endParaRPr lang="en-US" dirty="0"/>
          </a:p>
          <a:p>
            <a:r>
              <a:rPr lang="el-GR" b="1" u="sng" dirty="0">
                <a:solidFill>
                  <a:srgbClr val="FF0000"/>
                </a:solidFill>
              </a:rPr>
              <a:t>ΚΕΦ. 27</a:t>
            </a:r>
            <a:r>
              <a:rPr lang="el-GR" b="1" dirty="0"/>
              <a:t>: </a:t>
            </a:r>
            <a:r>
              <a:rPr lang="en-US" b="1" dirty="0"/>
              <a:t>       27.4, 27.5, 27.11(a)</a:t>
            </a:r>
            <a:endParaRPr lang="el-GR" b="1" u="sng" dirty="0"/>
          </a:p>
          <a:p>
            <a:r>
              <a:rPr lang="el-GR" b="1" u="sng" dirty="0">
                <a:solidFill>
                  <a:srgbClr val="FF0000"/>
                </a:solidFill>
              </a:rPr>
              <a:t>ΚΕΦ. 28</a:t>
            </a:r>
            <a:r>
              <a:rPr lang="el-GR" b="1" dirty="0">
                <a:solidFill>
                  <a:srgbClr val="FF0000"/>
                </a:solidFill>
              </a:rPr>
              <a:t> </a:t>
            </a:r>
            <a:r>
              <a:rPr lang="el-GR" b="1" dirty="0"/>
              <a:t>:</a:t>
            </a:r>
            <a:r>
              <a:rPr lang="en-US" b="1" dirty="0"/>
              <a:t>       28.1, 28.2, 28.2.1, 28.2.2</a:t>
            </a:r>
          </a:p>
          <a:p>
            <a:r>
              <a:rPr lang="el-GR" b="1" u="sng" dirty="0">
                <a:solidFill>
                  <a:srgbClr val="FF0000"/>
                </a:solidFill>
              </a:rPr>
              <a:t>ΚΕΦ. 2</a:t>
            </a:r>
            <a:r>
              <a:rPr lang="en-US" b="1" u="sng" dirty="0">
                <a:solidFill>
                  <a:srgbClr val="FF0000"/>
                </a:solidFill>
              </a:rPr>
              <a:t>9</a:t>
            </a:r>
            <a:r>
              <a:rPr lang="el-GR" b="1" dirty="0">
                <a:solidFill>
                  <a:srgbClr val="FF0000"/>
                </a:solidFill>
              </a:rPr>
              <a:t> </a:t>
            </a:r>
            <a:r>
              <a:rPr lang="el-GR" b="1" dirty="0"/>
              <a:t>:</a:t>
            </a:r>
            <a:r>
              <a:rPr lang="en-US" b="1" dirty="0"/>
              <a:t>       29.1,29.2</a:t>
            </a:r>
            <a:endParaRPr lang="el-GR" b="1" dirty="0"/>
          </a:p>
          <a:p>
            <a:r>
              <a:rPr lang="el-GR" b="1" u="sng" dirty="0">
                <a:solidFill>
                  <a:srgbClr val="FF0000"/>
                </a:solidFill>
              </a:rPr>
              <a:t>ΚΕΦ. 32</a:t>
            </a:r>
            <a:r>
              <a:rPr lang="el-GR" b="1" dirty="0">
                <a:solidFill>
                  <a:srgbClr val="FF0000"/>
                </a:solidFill>
              </a:rPr>
              <a:t> </a:t>
            </a:r>
            <a:r>
              <a:rPr lang="el-GR" b="1" dirty="0"/>
              <a:t>:</a:t>
            </a:r>
            <a:r>
              <a:rPr lang="en-US" b="1" dirty="0"/>
              <a:t>       O</a:t>
            </a:r>
            <a:r>
              <a:rPr lang="el-GR" b="1" dirty="0"/>
              <a:t>ΛΟ</a:t>
            </a:r>
          </a:p>
          <a:p>
            <a:r>
              <a:rPr lang="el-GR" b="1" u="sng" dirty="0">
                <a:solidFill>
                  <a:srgbClr val="FF0000"/>
                </a:solidFill>
              </a:rPr>
              <a:t>ΚΕΦ. 33</a:t>
            </a:r>
            <a:r>
              <a:rPr lang="el-GR" b="1" dirty="0">
                <a:solidFill>
                  <a:srgbClr val="FF0000"/>
                </a:solidFill>
              </a:rPr>
              <a:t> </a:t>
            </a:r>
            <a:r>
              <a:rPr lang="el-GR" b="1" dirty="0"/>
              <a:t>:       33.7</a:t>
            </a:r>
            <a:endParaRPr lang="el-GR" sz="2400" b="1" dirty="0">
              <a:solidFill>
                <a:srgbClr val="FF0000"/>
              </a:solidFill>
            </a:endParaRPr>
          </a:p>
          <a:p>
            <a:pPr>
              <a:buNone/>
            </a:pPr>
            <a:endParaRPr lang="en-US" sz="2000" dirty="0"/>
          </a:p>
          <a:p>
            <a:pPr>
              <a:buNone/>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l-GR" sz="1700" b="1" u="sng" dirty="0">
              <a:solidFill>
                <a:schemeClr val="tx1"/>
              </a:solidFill>
              <a:latin typeface="Arial Black" pitchFamily="34" charset="0"/>
            </a:endParaRPr>
          </a:p>
          <a:p>
            <a:pPr algn="l">
              <a:lnSpc>
                <a:spcPct val="120000"/>
              </a:lnSpc>
              <a:spcBef>
                <a:spcPts val="600"/>
              </a:spcBef>
            </a:pPr>
            <a:endParaRPr lang="el-GR" sz="2400" b="1" dirty="0">
              <a:solidFill>
                <a:schemeClr val="tx1"/>
              </a:solidFill>
              <a:latin typeface="Arial Black" pitchFamily="34" charset="0"/>
            </a:endParaRPr>
          </a:p>
          <a:p>
            <a:pPr algn="l">
              <a:lnSpc>
                <a:spcPct val="120000"/>
              </a:lnSpc>
              <a:spcBef>
                <a:spcPts val="600"/>
              </a:spcBef>
            </a:pPr>
            <a:r>
              <a:rPr lang="el-GR" sz="2400" b="1" dirty="0">
                <a:solidFill>
                  <a:schemeClr val="tx1"/>
                </a:solidFill>
                <a:latin typeface="Arial Black" pitchFamily="34" charset="0"/>
              </a:rPr>
              <a:t>Η ΜΕΘΟΔΟΣ ΤΗΣ ΔΙΑΒΑΘΜΙΣΕΩΣ ΕΞΑΣΦΑΛΙΖΕΙ ΣΥΓΧΡΟΝΩΣ ΚΑΙ ΜΕΓΑΛΗ </a:t>
            </a:r>
            <a:r>
              <a:rPr lang="el-GR" sz="2400" b="1" dirty="0">
                <a:solidFill>
                  <a:srgbClr val="FF0000"/>
                </a:solidFill>
                <a:latin typeface="Arial Black" pitchFamily="34" charset="0"/>
              </a:rPr>
              <a:t>ΣΥΝΟΛΙΚΗ ΕΚΤΟΝΩΣΗ </a:t>
            </a:r>
            <a:r>
              <a:rPr lang="el-GR" sz="2400" b="1" dirty="0">
                <a:solidFill>
                  <a:schemeClr val="tx1"/>
                </a:solidFill>
                <a:latin typeface="Arial Black" pitchFamily="34" charset="0"/>
              </a:rPr>
              <a:t>ΤΟΥ ΑΤΜΟΥ, ΜΕ ΑΠΟΤΕΛΕΣΜΑ ΤΗΝ ΥΨΗΛΗ ΑΠΟΔΟΣΗ ΤΟΥ ΣΤΡΟΒΙΛΟΥ, ΑΛΛΑ ΚΑΙ </a:t>
            </a:r>
            <a:r>
              <a:rPr lang="el-GR" sz="2400" b="1" dirty="0">
                <a:solidFill>
                  <a:srgbClr val="FF0000"/>
                </a:solidFill>
                <a:latin typeface="Arial Black" pitchFamily="34" charset="0"/>
              </a:rPr>
              <a:t>ΕΛΑΤΤΩΣΗ ΤΗΣ ΤΑΧΥΤΗΤΑΣ </a:t>
            </a:r>
            <a:r>
              <a:rPr lang="el-GR" sz="2400" b="1" dirty="0">
                <a:solidFill>
                  <a:schemeClr val="tx1"/>
                </a:solidFill>
                <a:latin typeface="Arial Black" pitchFamily="34" charset="0"/>
              </a:rPr>
              <a:t>ΠΕΡΙΣΤΡΟΦΗΣ ΤΟΥ ΣΕ ΕΠΙΤΡΕΠΟΜΕΝΑ ΟΡΙΑ.</a:t>
            </a:r>
            <a:endParaRPr lang="en-US" sz="2400" b="1" dirty="0">
              <a:solidFill>
                <a:schemeClr val="tx1"/>
              </a:solidFill>
              <a:latin typeface="Arial Black" pitchFamily="34" charset="0"/>
            </a:endParaRPr>
          </a:p>
          <a:p>
            <a:pPr>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Black" pitchFamily="34" charset="0"/>
              </a:rPr>
              <a:t>Η ΔΙΑΒΑΘΜΙΣΗ ΣΤΟΥΣ ΣΤΡΟΒΙΛΟΥΣ </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4282" y="1071546"/>
            <a:ext cx="8643998" cy="142876"/>
          </a:xfrm>
        </p:spPr>
        <p:txBody>
          <a:bodyPr>
            <a:normAutofit fontScale="85000" lnSpcReduction="20000"/>
          </a:bodyPr>
          <a:lstStyle/>
          <a:p>
            <a:pPr algn="ctr">
              <a:buNone/>
            </a:pPr>
            <a:r>
              <a:rPr lang="en-US" sz="500" b="1" dirty="0"/>
              <a:t>.</a:t>
            </a:r>
          </a:p>
        </p:txBody>
      </p:sp>
      <p:sp>
        <p:nvSpPr>
          <p:cNvPr id="5" name="Title 1"/>
          <p:cNvSpPr>
            <a:spLocks noGrp="1"/>
          </p:cNvSpPr>
          <p:nvPr>
            <p:ph type="title"/>
          </p:nvPr>
        </p:nvSpPr>
        <p:spPr>
          <a:xfrm>
            <a:off x="285720" y="214290"/>
            <a:ext cx="8572560" cy="714380"/>
          </a:xfrm>
          <a:solidFill>
            <a:srgbClr val="7030A0"/>
          </a:solidFill>
          <a:effectLst/>
        </p:spPr>
        <p:txBody>
          <a:bodyPr>
            <a:normAutofit/>
          </a:bodyPr>
          <a:lstStyle/>
          <a:p>
            <a:r>
              <a:rPr lang="el-GR" sz="2400" b="1" u="sng" dirty="0">
                <a:solidFill>
                  <a:schemeClr val="bg1"/>
                </a:solidFill>
                <a:latin typeface="Arial" pitchFamily="34" charset="0"/>
                <a:cs typeface="Arial" pitchFamily="34" charset="0"/>
              </a:rPr>
              <a:t>ΛΕΒΗΤΑΣ </a:t>
            </a:r>
            <a:r>
              <a:rPr lang="en-US" sz="2400" b="1" u="sng" dirty="0">
                <a:solidFill>
                  <a:schemeClr val="bg1"/>
                </a:solidFill>
                <a:latin typeface="Arial" pitchFamily="34" charset="0"/>
                <a:cs typeface="Arial" pitchFamily="34" charset="0"/>
              </a:rPr>
              <a:t> </a:t>
            </a:r>
            <a:r>
              <a:rPr lang="el-GR" sz="2400" b="1" u="sng" dirty="0">
                <a:solidFill>
                  <a:schemeClr val="bg1"/>
                </a:solidFill>
                <a:latin typeface="Arial" pitchFamily="34" charset="0"/>
                <a:cs typeface="Arial" pitchFamily="34" charset="0"/>
              </a:rPr>
              <a:t>ΔΥΟ ΕΣΤΙΩΝ ΤΥΠΟΥ </a:t>
            </a:r>
            <a:r>
              <a:rPr lang="en-US" sz="2400" b="1" u="sng" dirty="0">
                <a:solidFill>
                  <a:schemeClr val="bg1"/>
                </a:solidFill>
                <a:latin typeface="Arial" pitchFamily="34" charset="0"/>
                <a:cs typeface="Arial" pitchFamily="34" charset="0"/>
              </a:rPr>
              <a:t>Foster - Wheeler </a:t>
            </a:r>
          </a:p>
        </p:txBody>
      </p:sp>
      <p:sp>
        <p:nvSpPr>
          <p:cNvPr id="9" name="Title 1"/>
          <p:cNvSpPr txBox="1">
            <a:spLocks/>
          </p:cNvSpPr>
          <p:nvPr/>
        </p:nvSpPr>
        <p:spPr>
          <a:xfrm>
            <a:off x="285750" y="214313"/>
            <a:ext cx="8572500" cy="714357"/>
          </a:xfrm>
          <a:prstGeom prst="rect">
            <a:avLst/>
          </a:prstGeom>
          <a:solidFill>
            <a:srgbClr val="7030A0"/>
          </a:solidFill>
          <a:effectLst/>
        </p:spPr>
        <p:txBody>
          <a:bodyPr vert="horz" lIns="91440" tIns="45720" rIns="91440" bIns="45720" rtlCol="0" anchor="ctr">
            <a:normAutofit fontScale="97500"/>
          </a:bodyPr>
          <a:lstStyle/>
          <a:p>
            <a:pPr lvl="0" algn="ctr">
              <a:spcBef>
                <a:spcPct val="0"/>
              </a:spcBef>
              <a:defRPr/>
            </a:pPr>
            <a:r>
              <a:rPr lang="el-GR" sz="2400" b="1" u="sng" dirty="0">
                <a:solidFill>
                  <a:schemeClr val="bg1"/>
                </a:solidFill>
                <a:latin typeface="Arial Black" pitchFamily="34" charset="0"/>
              </a:rPr>
              <a:t>Η ΔΙΑΒΑΘΜΙΣΗ ΣΤΟΥΣ ΣΤΡΟΒΙΛΟΥΣ </a:t>
            </a:r>
            <a:endParaRPr kumimoji="0" lang="en-US" sz="2400" b="1" i="0" u="sng" strike="noStrike" kern="1200" cap="none" spc="0" normalizeH="0" baseline="0" noProof="0" dirty="0">
              <a:ln>
                <a:noFill/>
              </a:ln>
              <a:solidFill>
                <a:schemeClr val="bg1"/>
              </a:solidFill>
              <a:effectLst/>
              <a:uLnTx/>
              <a:uFillTx/>
              <a:latin typeface="Arial Black" pitchFamily="34" charset="0"/>
              <a:ea typeface="+mj-ea"/>
              <a:cs typeface="Arial" pitchFamily="34" charset="0"/>
            </a:endParaRPr>
          </a:p>
        </p:txBody>
      </p:sp>
      <p:pic>
        <p:nvPicPr>
          <p:cNvPr id="688130" name="Picture 2" descr="http://www.power-technology.com/projects/flamanvillenuclear/images/1-steam-turbine.jpg"/>
          <p:cNvPicPr>
            <a:picLocks noChangeAspect="1" noChangeArrowheads="1"/>
          </p:cNvPicPr>
          <p:nvPr/>
        </p:nvPicPr>
        <p:blipFill>
          <a:blip r:embed="rId3" cstate="print"/>
          <a:srcRect/>
          <a:stretch>
            <a:fillRect/>
          </a:stretch>
        </p:blipFill>
        <p:spPr bwMode="auto">
          <a:xfrm>
            <a:off x="1043608" y="1484784"/>
            <a:ext cx="7056784" cy="432048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n-US" sz="30000" b="1" dirty="0">
                <a:solidFill>
                  <a:srgbClr val="FF0000"/>
                </a:solidFill>
                <a:latin typeface="Arial Black" pitchFamily="34" charset="0"/>
              </a:rPr>
              <a:t>15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ΔΕΚΑΤΟ ΠΕΜΠΤΟ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ΔΕΚΑΤΟ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a:latin typeface="Arial" pitchFamily="34" charset="0"/>
                <a:cs typeface="Arial" pitchFamily="34" charset="0"/>
              </a:rPr>
              <a:t>ΠΤΕΡΥΓΙΑ – ΠΡΟΣΔΙΟΡΙΣΜΟΣ ΜΕΓΕΘΟΥΣ ΠΤΕΡΥΓΩΣΕΩΣ</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endParaRPr lang="el-GR" sz="1700" b="1" u="sng" dirty="0">
              <a:solidFill>
                <a:schemeClr val="tx1"/>
              </a:solidFill>
              <a:latin typeface="Arial Black" pitchFamily="34" charset="0"/>
            </a:endParaRPr>
          </a:p>
          <a:p>
            <a:pPr algn="l"/>
            <a:r>
              <a:rPr lang="el-GR" sz="4000" b="1" dirty="0">
                <a:solidFill>
                  <a:schemeClr val="tx1"/>
                </a:solidFill>
                <a:latin typeface="Arial" pitchFamily="34" charset="0"/>
                <a:cs typeface="Arial" pitchFamily="34" charset="0"/>
              </a:rPr>
              <a:t>ΤΑ ΠΤΕΡΥΓΙΑ ΤΩΝ ΣΤΡΟΒΙΛΩΝ ΔΙΑΚΡΙΝΟΝΤΑΙ ΣΕ ΣΤΑΘΕΡΑ ΚΑΙ ΚΙΝΗΤΑ, ΠΟΥ ΤΟΠΟΘΕΤΟΥΝΤΑΙ ΜΕ ΤΙΣ ΑΥΛΑΚΕΣ ΤΟΥΣ ΑΝΤΙΘΕΤΑ ΜΕΤΑΞΥ ΤΟΥΣ ΚΑΙ ΕΙΝΑΙ ΕΙΤΕ </a:t>
            </a:r>
            <a:r>
              <a:rPr lang="el-GR" sz="4000" b="1" i="1" dirty="0">
                <a:solidFill>
                  <a:srgbClr val="FF0000"/>
                </a:solidFill>
                <a:latin typeface="Arial" pitchFamily="34" charset="0"/>
                <a:cs typeface="Arial" pitchFamily="34" charset="0"/>
              </a:rPr>
              <a:t>ΔΡΑΣΕΩΣ</a:t>
            </a:r>
            <a:r>
              <a:rPr lang="el-GR" sz="4000" b="1" dirty="0">
                <a:solidFill>
                  <a:schemeClr val="tx1"/>
                </a:solidFill>
                <a:latin typeface="Arial" pitchFamily="34" charset="0"/>
                <a:cs typeface="Arial" pitchFamily="34" charset="0"/>
              </a:rPr>
              <a:t> ΕΙΤΕ</a:t>
            </a:r>
            <a:r>
              <a:rPr lang="el-GR" sz="4000" b="1" i="1" dirty="0">
                <a:solidFill>
                  <a:schemeClr val="tx1"/>
                </a:solidFill>
                <a:latin typeface="Arial" pitchFamily="34" charset="0"/>
                <a:cs typeface="Arial" pitchFamily="34" charset="0"/>
              </a:rPr>
              <a:t> </a:t>
            </a:r>
            <a:r>
              <a:rPr lang="el-GR" sz="4000" b="1" i="1" dirty="0">
                <a:solidFill>
                  <a:srgbClr val="FF0000"/>
                </a:solidFill>
                <a:latin typeface="Arial" pitchFamily="34" charset="0"/>
                <a:cs typeface="Arial" pitchFamily="34" charset="0"/>
              </a:rPr>
              <a:t>ΑΝΤΙΔΡΑΣΕΩΣ</a:t>
            </a:r>
            <a:r>
              <a:rPr lang="el-GR" sz="4000" b="1" i="1" dirty="0">
                <a:solidFill>
                  <a:schemeClr val="tx1"/>
                </a:solidFill>
                <a:latin typeface="Arial" pitchFamily="34" charset="0"/>
                <a:cs typeface="Arial" pitchFamily="34" charset="0"/>
              </a:rPr>
              <a:t>.</a:t>
            </a:r>
            <a:endParaRPr lang="el-GR" sz="4000" b="1" dirty="0">
              <a:solidFill>
                <a:schemeClr val="tx1"/>
              </a:solidFill>
              <a:latin typeface="Arial" pitchFamily="34" charset="0"/>
              <a:cs typeface="Arial" pitchFamily="34" charset="0"/>
            </a:endParaRPr>
          </a:p>
          <a:p>
            <a:pPr algn="l">
              <a:lnSpc>
                <a:spcPct val="120000"/>
              </a:lnSpc>
              <a:spcBef>
                <a:spcPts val="600"/>
              </a:spcBef>
            </a:pPr>
            <a:endParaRPr lang="en-US" sz="1700" b="1" u="sng" dirty="0">
              <a:solidFill>
                <a:schemeClr val="tx1"/>
              </a:solidFill>
              <a:latin typeface="Arial Black" pitchFamily="34" charset="0"/>
            </a:endParaRPr>
          </a:p>
          <a:p>
            <a:pPr>
              <a:lnSpc>
                <a:spcPct val="120000"/>
              </a:lnSpc>
              <a:spcBef>
                <a:spcPts val="600"/>
              </a:spcBef>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pic>
        <p:nvPicPr>
          <p:cNvPr id="2050" name="Picture 2" descr="http://upload.wikimedia.org/wikipedia/commons/thumb/3/36/TurbineBlades.jpg/220px-TurbineBlades.jpg">
            <a:hlinkClick r:id="rId3"/>
          </p:cNvPr>
          <p:cNvPicPr>
            <a:picLocks noChangeAspect="1" noChangeArrowheads="1"/>
          </p:cNvPicPr>
          <p:nvPr/>
        </p:nvPicPr>
        <p:blipFill>
          <a:blip r:embed="rId4" cstate="print"/>
          <a:srcRect/>
          <a:stretch>
            <a:fillRect/>
          </a:stretch>
        </p:blipFill>
        <p:spPr bwMode="auto">
          <a:xfrm>
            <a:off x="827584" y="1412776"/>
            <a:ext cx="7560840" cy="482453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a:solidFill>
                  <a:srgbClr val="FF0000"/>
                </a:solidFill>
                <a:latin typeface="Arial" pitchFamily="34" charset="0"/>
                <a:cs typeface="Arial" pitchFamily="34" charset="0"/>
              </a:rPr>
              <a:t>α) ΤΑ ΣΤΑΘΕΡΑ ΠΤΕΡΥΓΙΑ ΔΡΑΣΕΩΣ</a:t>
            </a:r>
          </a:p>
          <a:p>
            <a:pPr algn="l"/>
            <a:endParaRPr lang="el-GR" sz="1200" b="1" u="sng" dirty="0">
              <a:solidFill>
                <a:srgbClr val="FF0000"/>
              </a:solidFill>
              <a:latin typeface="Arial" pitchFamily="34" charset="0"/>
              <a:cs typeface="Arial" pitchFamily="34" charset="0"/>
            </a:endParaRPr>
          </a:p>
          <a:p>
            <a:pPr algn="l"/>
            <a:r>
              <a:rPr lang="el-GR" sz="2500" b="1" dirty="0">
                <a:solidFill>
                  <a:schemeClr val="tx1"/>
                </a:solidFill>
                <a:latin typeface="Arial" pitchFamily="34" charset="0"/>
                <a:cs typeface="Arial" pitchFamily="34" charset="0"/>
              </a:rPr>
              <a:t>ΤΟΠΟΘΕΤΟΥΝΤΑΙ </a:t>
            </a:r>
            <a:r>
              <a:rPr lang="el-GR" sz="2500" b="1" dirty="0">
                <a:solidFill>
                  <a:srgbClr val="FF0000"/>
                </a:solidFill>
                <a:latin typeface="Arial" pitchFamily="34" charset="0"/>
                <a:cs typeface="Arial" pitchFamily="34" charset="0"/>
              </a:rPr>
              <a:t>ΣΤΟ ΚΕΛΥΦΟΣ </a:t>
            </a:r>
            <a:r>
              <a:rPr lang="el-GR" sz="2500" b="1" dirty="0">
                <a:solidFill>
                  <a:schemeClr val="tx1"/>
                </a:solidFill>
                <a:latin typeface="Arial" pitchFamily="34" charset="0"/>
                <a:cs typeface="Arial" pitchFamily="34" charset="0"/>
              </a:rPr>
              <a:t>(ΣΕ ΤΟΞΟ ΠΕΡΙΦΕΡΕΙΑΣ ΑΝΤΙΣΤΟΙΧΟ ΠΡΟΣ ΤΟ ΤΟΞΟ ΠΡΟΣΒΟΛΗΣ η ΕΓΧΥΣΕΩΣ), ΜΕΤΑΞΥ ΤΩΝ ΚΙΝΗΤΩΝ ΠΤΕΡΥΓΙΩΝ ΤΩΝ ΣΤΡΟΒΙΛΩΝ </a:t>
            </a:r>
            <a:r>
              <a:rPr lang="en-US" sz="2500" b="1" dirty="0">
                <a:solidFill>
                  <a:srgbClr val="FF0000"/>
                </a:solidFill>
                <a:latin typeface="Arial" pitchFamily="34" charset="0"/>
                <a:cs typeface="Arial" pitchFamily="34" charset="0"/>
              </a:rPr>
              <a:t>CURTIS</a:t>
            </a:r>
            <a:r>
              <a:rPr lang="el-GR" sz="2500" b="1" dirty="0">
                <a:solidFill>
                  <a:schemeClr val="tx1"/>
                </a:solidFill>
                <a:latin typeface="Arial" pitchFamily="34" charset="0"/>
                <a:cs typeface="Arial" pitchFamily="34" charset="0"/>
              </a:rPr>
              <a:t>. ΜΕΣΑ ΣΤΙΣ ΑΥΛΑΚΕΣ ΤΟΥΣ </a:t>
            </a:r>
            <a:r>
              <a:rPr lang="el-GR" sz="2500" b="1" dirty="0">
                <a:solidFill>
                  <a:srgbClr val="FF0000"/>
                </a:solidFill>
                <a:latin typeface="Arial" pitchFamily="34" charset="0"/>
                <a:cs typeface="Arial" pitchFamily="34" charset="0"/>
              </a:rPr>
              <a:t>Ο ΑΤΜΟΣ ΔΕΝ ΜΕΤΑΒΑΛΛΕΙ ΚΑΤΑΣΤΑΣΗ ΑΛΛΑ ΜΟΝΟ ΔΙΕΥΘΥΝΣΗ</a:t>
            </a:r>
            <a:r>
              <a:rPr lang="el-GR" sz="2500" b="1" dirty="0">
                <a:solidFill>
                  <a:schemeClr val="tx1"/>
                </a:solidFill>
                <a:latin typeface="Arial" pitchFamily="34" charset="0"/>
                <a:cs typeface="Arial" pitchFamily="34" charset="0"/>
              </a:rPr>
              <a:t> ΓΙΑ ΝΑ ΕΙΣΕΛΘΕΙ ΣΤΑ ΚΙΝΗΤΑ ΠΤΕΡΥΓΙΑ ΔΡΑΣΕΩΣ ΤΗΣ ΣΕΙΡΑΣ ΠΟΥ ΑΚΟΛΟΥΘΕΙ. ΓΙ' ΑΥΤΟ Η ΑΥΛΑΚΑ ΤΩΝ ΣΤΑΘΕΡΩΝ ΠΤΕΡΥΓΙΩΝ ΔΡΑΣΕΩΣ ΕΧΕΙ ΣΤΑΘΕΡΗ ΔΙΑΤΟΜΗ</a:t>
            </a:r>
            <a:r>
              <a:rPr lang="en-US" sz="2500" b="1" baseline="30000" dirty="0">
                <a:solidFill>
                  <a:schemeClr val="tx1"/>
                </a:solidFill>
                <a:latin typeface="Arial" pitchFamily="34" charset="0"/>
                <a:cs typeface="Arial" pitchFamily="34" charset="0"/>
              </a:rPr>
              <a:t> </a:t>
            </a:r>
            <a:r>
              <a:rPr lang="el-GR" sz="2500" b="1" dirty="0">
                <a:solidFill>
                  <a:schemeClr val="tx1"/>
                </a:solidFill>
                <a:latin typeface="Arial" pitchFamily="34" charset="0"/>
                <a:cs typeface="Arial" pitchFamily="34" charset="0"/>
              </a:rPr>
              <a:t>ΟΝΟΜΑΖΟΝΤΑΙ ΕΠΙΣΗΣ ΚΑΙ</a:t>
            </a:r>
            <a:r>
              <a:rPr lang="el-GR" sz="2500" b="1" i="1" dirty="0">
                <a:solidFill>
                  <a:schemeClr val="tx1"/>
                </a:solidFill>
                <a:latin typeface="Arial" pitchFamily="34" charset="0"/>
                <a:cs typeface="Arial" pitchFamily="34" charset="0"/>
              </a:rPr>
              <a:t> </a:t>
            </a:r>
            <a:r>
              <a:rPr lang="el-GR" sz="2500" b="1" dirty="0">
                <a:solidFill>
                  <a:srgbClr val="FF0000"/>
                </a:solidFill>
                <a:latin typeface="Arial" pitchFamily="34" charset="0"/>
                <a:cs typeface="Arial" pitchFamily="34" charset="0"/>
              </a:rPr>
              <a:t>ΟΔΗΓΗΤΙΚΑ</a:t>
            </a:r>
            <a:r>
              <a:rPr lang="el-GR" sz="2500" b="1" dirty="0">
                <a:solidFill>
                  <a:schemeClr val="tx1"/>
                </a:solidFill>
                <a:latin typeface="Arial" pitchFamily="34" charset="0"/>
                <a:cs typeface="Arial" pitchFamily="34" charset="0"/>
              </a:rPr>
              <a:t> ΠΤΕΡΥΓΙΑ.</a:t>
            </a:r>
          </a:p>
          <a:p>
            <a:pPr algn="l">
              <a:lnSpc>
                <a:spcPct val="120000"/>
              </a:lnSpc>
              <a:spcBef>
                <a:spcPts val="600"/>
              </a:spcBef>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a:solidFill>
                  <a:srgbClr val="FF0000"/>
                </a:solidFill>
                <a:latin typeface="Arial" pitchFamily="34" charset="0"/>
                <a:cs typeface="Arial" pitchFamily="34" charset="0"/>
              </a:rPr>
              <a:t>α) ΤΑ ΣΤΑΘΕΡΑ ΠΤΕΡΥΓΙΑ ΔΡΑΣΕΩΣ</a:t>
            </a:r>
          </a:p>
          <a:p>
            <a:pPr algn="l"/>
            <a:endParaRPr lang="el-GR" sz="1200" b="1" u="sng" dirty="0">
              <a:solidFill>
                <a:srgbClr val="FF0000"/>
              </a:solidFill>
              <a:latin typeface="Arial" pitchFamily="34" charset="0"/>
              <a:cs typeface="Arial" pitchFamily="34" charset="0"/>
            </a:endParaRPr>
          </a:p>
          <a:p>
            <a:pPr algn="l">
              <a:lnSpc>
                <a:spcPct val="120000"/>
              </a:lnSpc>
              <a:spcBef>
                <a:spcPts val="600"/>
              </a:spcBef>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pic>
        <p:nvPicPr>
          <p:cNvPr id="5" name="Picture 4" descr="File:Turbines impulse v reaction.png">
            <a:hlinkClick r:id="rId3"/>
          </p:cNvPr>
          <p:cNvPicPr/>
          <p:nvPr/>
        </p:nvPicPr>
        <p:blipFill>
          <a:blip r:embed="rId4" cstate="print">
            <a:lum bright="-22000" contrast="38000"/>
          </a:blip>
          <a:stretch>
            <a:fillRect/>
          </a:stretch>
        </p:blipFill>
        <p:spPr bwMode="auto">
          <a:xfrm rot="-60000">
            <a:off x="1928795" y="1844824"/>
            <a:ext cx="5072098" cy="4727448"/>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a:solidFill>
                  <a:srgbClr val="FF0000"/>
                </a:solidFill>
                <a:latin typeface="Arial" pitchFamily="34" charset="0"/>
                <a:cs typeface="Arial" pitchFamily="34" charset="0"/>
              </a:rPr>
              <a:t>β) ΤΑ ΚΙΝΗΤΑ ΠΤΕΡΥΓΙΑ ΔΡΑΣΕΩΣ</a:t>
            </a:r>
            <a:endParaRPr lang="en-US" sz="2500" b="1" u="sng" dirty="0">
              <a:solidFill>
                <a:srgbClr val="FF0000"/>
              </a:solidFill>
              <a:latin typeface="Arial" pitchFamily="34" charset="0"/>
              <a:cs typeface="Arial" pitchFamily="34" charset="0"/>
            </a:endParaRPr>
          </a:p>
          <a:p>
            <a:pPr algn="l"/>
            <a:endParaRPr lang="el-GR" sz="1200" b="1" u="sng" dirty="0">
              <a:solidFill>
                <a:srgbClr val="FF0000"/>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ΧΡΗΣΙΜΟΠΟΙΟΥΝΤΑΙ ΣΕ ΣΤΡΟΒΙΛΟΥΣ ΔΡΑΣΕΩΣ </a:t>
            </a:r>
            <a:r>
              <a:rPr lang="en-US" sz="2800" b="1" dirty="0">
                <a:solidFill>
                  <a:srgbClr val="FF0000"/>
                </a:solidFill>
                <a:latin typeface="Arial" pitchFamily="34" charset="0"/>
                <a:cs typeface="Arial" pitchFamily="34" charset="0"/>
              </a:rPr>
              <a:t>CURTIS</a:t>
            </a:r>
            <a:r>
              <a:rPr lang="el-GR" sz="2800" b="1" dirty="0">
                <a:solidFill>
                  <a:schemeClr val="tx1"/>
                </a:solidFill>
                <a:latin typeface="Arial" pitchFamily="34" charset="0"/>
                <a:cs typeface="Arial" pitchFamily="34" charset="0"/>
              </a:rPr>
              <a:t>, </a:t>
            </a:r>
            <a:r>
              <a:rPr lang="en-US" sz="2800" b="1" dirty="0">
                <a:solidFill>
                  <a:srgbClr val="FF0000"/>
                </a:solidFill>
                <a:latin typeface="Arial" pitchFamily="34" charset="0"/>
                <a:cs typeface="Arial" pitchFamily="34" charset="0"/>
              </a:rPr>
              <a:t>RATEAU</a:t>
            </a:r>
            <a:r>
              <a:rPr lang="el-GR" sz="2800" b="1" dirty="0">
                <a:solidFill>
                  <a:schemeClr val="tx1"/>
                </a:solidFill>
                <a:latin typeface="Arial" pitchFamily="34" charset="0"/>
                <a:cs typeface="Arial" pitchFamily="34" charset="0"/>
              </a:rPr>
              <a:t> ΚΛΠ. ΚΑΙ ΕΙΝΑΙ ΟΜΟΙΑ ΠΡΟΣ ΤΑ ΑΚΙΝΗΤΑ, ΔΗΛΑΔΗ ΜΕ ΑΥΛΑΚΑ ΣΤΑΘΕΡΗΣ ΔΙΑΤΟΜΗΣ. </a:t>
            </a:r>
            <a:endParaRPr lang="en-US" sz="2800" b="1" dirty="0">
              <a:solidFill>
                <a:schemeClr val="tx1"/>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Σ' ΑΥΤΑ </a:t>
            </a:r>
            <a:r>
              <a:rPr lang="el-GR" sz="2800" b="1" dirty="0">
                <a:solidFill>
                  <a:srgbClr val="FF0000"/>
                </a:solidFill>
                <a:latin typeface="Arial" pitchFamily="34" charset="0"/>
                <a:cs typeface="Arial" pitchFamily="34" charset="0"/>
              </a:rPr>
              <a:t>Η ΠΙΕΣΗ ΤΟΥ ΑΤΜΟΥ ΠΑΡΑΜΕΝΕΙ ΣΤΑΘΕΡΗ </a:t>
            </a:r>
            <a:r>
              <a:rPr lang="en-US" sz="2800" b="1" dirty="0">
                <a:solidFill>
                  <a:srgbClr val="FF0000"/>
                </a:solidFill>
                <a:latin typeface="Arial" pitchFamily="34" charset="0"/>
                <a:cs typeface="Arial" pitchFamily="34" charset="0"/>
              </a:rPr>
              <a:t>OM</a:t>
            </a:r>
            <a:r>
              <a:rPr lang="el-GR" sz="2800" b="1" dirty="0">
                <a:solidFill>
                  <a:srgbClr val="FF0000"/>
                </a:solidFill>
                <a:latin typeface="Arial" pitchFamily="34" charset="0"/>
                <a:cs typeface="Arial" pitchFamily="34" charset="0"/>
              </a:rPr>
              <a:t>ΩΣ Η  ΤΑΧΥΤΗΤΑ ΤΟΥ ΕΛΑΤΤΩΝΕΤΑΙ </a:t>
            </a:r>
            <a:r>
              <a:rPr lang="el-GR" sz="2800" b="1" dirty="0">
                <a:solidFill>
                  <a:schemeClr val="tx1"/>
                </a:solidFill>
                <a:latin typeface="Arial" pitchFamily="34" charset="0"/>
                <a:cs typeface="Arial" pitchFamily="34" charset="0"/>
              </a:rPr>
              <a:t>ΛΟΓΩ ΠΑΡΑΓΩΓΗΣ ΤΟΥ ΕΡΓΟΥ ΔΡΑΣΕΩΣ.</a:t>
            </a:r>
          </a:p>
          <a:p>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a:solidFill>
                  <a:srgbClr val="FF0000"/>
                </a:solidFill>
                <a:latin typeface="Arial" pitchFamily="34" charset="0"/>
                <a:cs typeface="Arial" pitchFamily="34" charset="0"/>
              </a:rPr>
              <a:t>β) ΤΑ ΚΙΝΗΤΑ ΠΤΕΡΥΓΙΑ ΔΡΑΣΕΩΣ</a:t>
            </a:r>
          </a:p>
          <a:p>
            <a:pPr algn="l"/>
            <a:endParaRPr lang="el-GR" sz="1200" b="1" u="sng" dirty="0">
              <a:solidFill>
                <a:srgbClr val="FF0000"/>
              </a:solidFill>
              <a:latin typeface="Arial" pitchFamily="34" charset="0"/>
              <a:cs typeface="Arial" pitchFamily="34" charset="0"/>
            </a:endParaRPr>
          </a:p>
          <a:p>
            <a:pPr algn="l">
              <a:lnSpc>
                <a:spcPct val="120000"/>
              </a:lnSpc>
              <a:spcBef>
                <a:spcPts val="600"/>
              </a:spcBef>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pic>
        <p:nvPicPr>
          <p:cNvPr id="3074" name="Picture 2" descr="C:\Users\Fadi\Desktop\3.png"/>
          <p:cNvPicPr>
            <a:picLocks noChangeAspect="1" noChangeArrowheads="1"/>
          </p:cNvPicPr>
          <p:nvPr/>
        </p:nvPicPr>
        <p:blipFill>
          <a:blip r:embed="rId3" cstate="print"/>
          <a:srcRect/>
          <a:stretch>
            <a:fillRect/>
          </a:stretch>
        </p:blipFill>
        <p:spPr bwMode="auto">
          <a:xfrm>
            <a:off x="251520" y="1916832"/>
            <a:ext cx="2664296" cy="3096344"/>
          </a:xfrm>
          <a:prstGeom prst="rect">
            <a:avLst/>
          </a:prstGeom>
          <a:noFill/>
        </p:spPr>
      </p:pic>
      <p:pic>
        <p:nvPicPr>
          <p:cNvPr id="3075" name="Picture 3" descr="C:\Users\Fadi\Desktop\4.png"/>
          <p:cNvPicPr>
            <a:picLocks noChangeAspect="1" noChangeArrowheads="1"/>
          </p:cNvPicPr>
          <p:nvPr/>
        </p:nvPicPr>
        <p:blipFill>
          <a:blip r:embed="rId4" cstate="print"/>
          <a:srcRect/>
          <a:stretch>
            <a:fillRect/>
          </a:stretch>
        </p:blipFill>
        <p:spPr bwMode="auto">
          <a:xfrm>
            <a:off x="3419872" y="2564904"/>
            <a:ext cx="5472608" cy="2808312"/>
          </a:xfrm>
          <a:prstGeom prst="rect">
            <a:avLst/>
          </a:prstGeom>
          <a:noFill/>
        </p:spPr>
      </p:pic>
      <p:sp>
        <p:nvSpPr>
          <p:cNvPr id="7" name="TextBox 6"/>
          <p:cNvSpPr txBox="1"/>
          <p:nvPr/>
        </p:nvSpPr>
        <p:spPr>
          <a:xfrm>
            <a:off x="5292080" y="5301208"/>
            <a:ext cx="1655197" cy="523220"/>
          </a:xfrm>
          <a:prstGeom prst="rect">
            <a:avLst/>
          </a:prstGeom>
          <a:noFill/>
        </p:spPr>
        <p:txBody>
          <a:bodyPr wrap="none" rtlCol="0">
            <a:spAutoFit/>
          </a:bodyPr>
          <a:lstStyle/>
          <a:p>
            <a:r>
              <a:rPr lang="en-US" sz="2800" b="1" dirty="0">
                <a:solidFill>
                  <a:srgbClr val="FF0000"/>
                </a:solidFill>
                <a:latin typeface="Arial" pitchFamily="34" charset="0"/>
                <a:cs typeface="Arial" pitchFamily="34" charset="0"/>
              </a:rPr>
              <a:t>RATEAU</a:t>
            </a:r>
            <a:endParaRPr lang="el-GR" sz="2800" b="1" dirty="0">
              <a:solidFill>
                <a:srgbClr val="FF0000"/>
              </a:solidFill>
              <a:latin typeface="Arial" pitchFamily="34" charset="0"/>
              <a:cs typeface="Arial" pitchFamily="34" charset="0"/>
            </a:endParaRPr>
          </a:p>
        </p:txBody>
      </p:sp>
      <p:sp>
        <p:nvSpPr>
          <p:cNvPr id="8" name="TextBox 7"/>
          <p:cNvSpPr txBox="1"/>
          <p:nvPr/>
        </p:nvSpPr>
        <p:spPr>
          <a:xfrm>
            <a:off x="899592" y="5301208"/>
            <a:ext cx="1521570" cy="523220"/>
          </a:xfrm>
          <a:prstGeom prst="rect">
            <a:avLst/>
          </a:prstGeom>
          <a:noFill/>
        </p:spPr>
        <p:txBody>
          <a:bodyPr wrap="none" rtlCol="0">
            <a:spAutoFit/>
          </a:bodyPr>
          <a:lstStyle/>
          <a:p>
            <a:r>
              <a:rPr lang="en-US" sz="2800" b="1" dirty="0">
                <a:solidFill>
                  <a:srgbClr val="FF0000"/>
                </a:solidFill>
                <a:latin typeface="Arial" pitchFamily="34" charset="0"/>
                <a:cs typeface="Arial" pitchFamily="34" charset="0"/>
              </a:rPr>
              <a:t>CURTIS</a:t>
            </a:r>
            <a:endParaRPr lang="el-GR" sz="2800" b="1" dirty="0">
              <a:solidFill>
                <a:srgbClr val="FF0000"/>
              </a:solidFill>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a:solidFill>
                  <a:srgbClr val="FF0000"/>
                </a:solidFill>
                <a:latin typeface="Arial" pitchFamily="34" charset="0"/>
                <a:cs typeface="Arial" pitchFamily="34" charset="0"/>
              </a:rPr>
              <a:t>γ) ΤΑ ΣΤΑΘΕΡΑ ΠΤΕΡΥΓΙΑ ΑΝΤΙΔΡΑΣΕΩΣ</a:t>
            </a:r>
          </a:p>
          <a:p>
            <a:pPr algn="l"/>
            <a:endParaRPr lang="el-GR" sz="1200" b="1" u="sng" dirty="0">
              <a:solidFill>
                <a:srgbClr val="FF0000"/>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ΠΡΟΣΑΡΜΟΖΟΝΤΑΙ ΣΤΟ ΚΕΛΥΦΟΣ ΣΕ ΟΛΗ ΤΗΝ ΠΕΡΙΦΕΡΕΙΑ, ΕΙΝΑΙ </a:t>
            </a:r>
            <a:r>
              <a:rPr lang="el-GR" sz="2800" b="1" dirty="0">
                <a:solidFill>
                  <a:srgbClr val="FF0000"/>
                </a:solidFill>
                <a:latin typeface="Arial" pitchFamily="34" charset="0"/>
                <a:cs typeface="Arial" pitchFamily="34" charset="0"/>
              </a:rPr>
              <a:t>ΕΚΤΟΝΩΤΙΚΑ</a:t>
            </a:r>
            <a:r>
              <a:rPr lang="el-GR" sz="2800" b="1" dirty="0">
                <a:solidFill>
                  <a:schemeClr val="tx1"/>
                </a:solidFill>
                <a:latin typeface="Arial" pitchFamily="34" charset="0"/>
                <a:cs typeface="Arial" pitchFamily="34" charset="0"/>
              </a:rPr>
              <a:t> ΚΑΙ ΕΝΕΡΓΟΥΝ ΩΣ ΠΡΟΦΥΣΙΑ. ΜΕΣΑ Σ' ΑΥΤΑ </a:t>
            </a:r>
            <a:r>
              <a:rPr lang="el-GR" sz="2800" b="1" dirty="0">
                <a:solidFill>
                  <a:srgbClr val="FF0000"/>
                </a:solidFill>
                <a:latin typeface="Arial" pitchFamily="34" charset="0"/>
                <a:cs typeface="Arial" pitchFamily="34" charset="0"/>
              </a:rPr>
              <a:t>Ο ΑΤΜΟΣ ΑΠΟΚΤΑ ΥΨΗΛΗ ΤΑΧΥΤΗΤΑ ΚΑΙ ΤΗΝ ΚΑΤΑΛΛΗΛΗ ΚΑΤΕΥΘΥΝΣΗ</a:t>
            </a:r>
            <a:r>
              <a:rPr lang="el-GR" sz="2800" b="1" dirty="0">
                <a:solidFill>
                  <a:schemeClr val="tx1"/>
                </a:solidFill>
                <a:latin typeface="Arial" pitchFamily="34" charset="0"/>
                <a:cs typeface="Arial" pitchFamily="34" charset="0"/>
              </a:rPr>
              <a:t>. ΟΙ ΑΥΛΑΚΕΣ ΤΟΥΣ ΕΧΟΥΝ ΤΗ ΜΟΡΦΗ </a:t>
            </a:r>
            <a:r>
              <a:rPr lang="el-GR" sz="2800" b="1" u="sng" dirty="0">
                <a:solidFill>
                  <a:srgbClr val="FF0000"/>
                </a:solidFill>
                <a:latin typeface="Arial" pitchFamily="34" charset="0"/>
                <a:cs typeface="Arial" pitchFamily="34" charset="0"/>
              </a:rPr>
              <a:t>ΣΥΓΚΛΙΝΟΝΤΟΣ ΠΡΟΦΥΣΙΟΥ</a:t>
            </a:r>
            <a:r>
              <a:rPr lang="el-GR" sz="2800" b="1" dirty="0">
                <a:solidFill>
                  <a:schemeClr val="tx1"/>
                </a:solidFill>
                <a:latin typeface="Arial" pitchFamily="34" charset="0"/>
                <a:cs typeface="Arial" pitchFamily="34" charset="0"/>
              </a:rPr>
              <a:t>, ΓΙ' ΑΥΤΟ ΚΑΙ Η ΤΑΧΥΤΗΤΑ ΠΟΥ ΑΠΟΚΤΑ Ο ΑΤΜΟΣ ΕΚΕΙ ΔΕΝ ΥΠΕΡΒΑΙΝΕΙ ΤΗΝ ΤΙΜΗ ΤΗΣ ΚΡΙΣΙΜΗΣ. ΣΕ ΚΑΘΕ ΣΕΙΡΑ ΣΤΑΘΕΡΩΝ ΠΤΕΡΥΓΙΩΝ ΑΝΤΙΔΡΑΣΕΩΣ ΑΝΤΙΣΤΟΙΧΕΙ ΜΙΑ ΣΕΙΡΑ ΚΙΝΗΤΩΝ ΠΤΕΡΥΓΙΩΝ ΑΝΤΙΔΡΑΣΕΩΣ ΠΟΥ ΤΗΝ ΑΚΟΛΟΥΘΕΙ.</a:t>
            </a:r>
          </a:p>
          <a:p>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500" b="1" u="sng" dirty="0">
                <a:solidFill>
                  <a:srgbClr val="FF0000"/>
                </a:solidFill>
                <a:latin typeface="Arial" pitchFamily="34" charset="0"/>
                <a:cs typeface="Arial" pitchFamily="34" charset="0"/>
              </a:rPr>
              <a:t>δ) ΤΑ ΚΙΝΗΤΑ ΠΤΕΡΥΓΙΑ ΑΝΤΙΔΡΑΣΕΩΣ</a:t>
            </a:r>
          </a:p>
          <a:p>
            <a:pPr algn="l"/>
            <a:endParaRPr lang="el-GR" sz="1200" b="1" u="sng" dirty="0">
              <a:solidFill>
                <a:srgbClr val="FF0000"/>
              </a:solidFill>
              <a:latin typeface="Arial" pitchFamily="34" charset="0"/>
              <a:cs typeface="Arial" pitchFamily="34" charset="0"/>
            </a:endParaRPr>
          </a:p>
          <a:p>
            <a:pPr algn="l"/>
            <a:r>
              <a:rPr lang="el-GR" sz="2600" b="1" dirty="0">
                <a:solidFill>
                  <a:schemeClr val="tx1"/>
                </a:solidFill>
                <a:latin typeface="Arial" pitchFamily="34" charset="0"/>
                <a:cs typeface="Arial" pitchFamily="34" charset="0"/>
              </a:rPr>
              <a:t>ΕΙΝΑΙ ΟΜΟΙΑ ΜΕ ΤΑ ΣΤΑΘΕΡΑ, ΔΗΛΑΔΗ ΕΧΟΥΝ ΜΟΡΦΗ ΣΥΓΚΛΙΝΟΝΤΟΣ ΠΡΟΦΥΣΙΟΥ ΚΑΙ ΤΟΠΟΘΕΤΟΥΝΤΑΙ ΣΕ ΠΕΡΙΦΕΡΕΙΑΚΕΣ ΣΕΙΡΕΣ ΕΠΑΝΩ ΣΤΟ ΤΥΜΠΑΝΟ ΣΕ ΑΝΤΙΣΤΟΙΧΙΑ ΠΡΟΣ ΤΙΣ ΚΙΝΗΤΕΣ ΠΤΕΡΥΓΩΣΕΙΣ. ΜΕΣΑ Σ' ΑΥΤΑ </a:t>
            </a:r>
            <a:r>
              <a:rPr lang="el-GR" sz="2600" b="1" dirty="0">
                <a:solidFill>
                  <a:srgbClr val="FF0000"/>
                </a:solidFill>
                <a:latin typeface="Arial" pitchFamily="34" charset="0"/>
                <a:cs typeface="Arial" pitchFamily="34" charset="0"/>
              </a:rPr>
              <a:t>Ο ΑΤΜΟΣ ΕΝΕΡΓΕΙ ΜΕ ΤΗΝ ΤΑΧΥΤΗΤΑ ΤΟΥ ΚΑΙ ΠΑΡΑΓΕΙ</a:t>
            </a:r>
            <a:r>
              <a:rPr lang="el-GR" sz="2600" b="1" i="1" dirty="0">
                <a:solidFill>
                  <a:srgbClr val="FF0000"/>
                </a:solidFill>
                <a:latin typeface="Arial" pitchFamily="34" charset="0"/>
                <a:cs typeface="Arial" pitchFamily="34" charset="0"/>
              </a:rPr>
              <a:t> </a:t>
            </a:r>
            <a:r>
              <a:rPr lang="el-GR" sz="2600" b="1" u="sng" dirty="0">
                <a:solidFill>
                  <a:srgbClr val="FF0000"/>
                </a:solidFill>
                <a:latin typeface="Arial" pitchFamily="34" charset="0"/>
                <a:cs typeface="Arial" pitchFamily="34" charset="0"/>
              </a:rPr>
              <a:t>ΕΡΓΟ ΔΡΑΣΕΩΣ</a:t>
            </a:r>
            <a:r>
              <a:rPr lang="el-GR" sz="2600" b="1" i="1" dirty="0">
                <a:solidFill>
                  <a:schemeClr val="tx1"/>
                </a:solidFill>
                <a:latin typeface="Arial" pitchFamily="34" charset="0"/>
                <a:cs typeface="Arial" pitchFamily="34" charset="0"/>
              </a:rPr>
              <a:t>.</a:t>
            </a:r>
            <a:r>
              <a:rPr lang="el-GR" sz="2600" b="1" dirty="0">
                <a:solidFill>
                  <a:schemeClr val="tx1"/>
                </a:solidFill>
                <a:latin typeface="Arial" pitchFamily="34" charset="0"/>
                <a:cs typeface="Arial" pitchFamily="34" charset="0"/>
              </a:rPr>
              <a:t> ΣΥΓΧΡΟΝΩΣ ΟΜΩΣ </a:t>
            </a:r>
            <a:r>
              <a:rPr lang="el-GR" sz="2600" b="1" dirty="0">
                <a:solidFill>
                  <a:srgbClr val="FF0000"/>
                </a:solidFill>
                <a:latin typeface="Arial" pitchFamily="34" charset="0"/>
                <a:cs typeface="Arial" pitchFamily="34" charset="0"/>
              </a:rPr>
              <a:t>ΕΚΤΟΝΩΝΕΤΑΙ ΚΑΙ ΠΑΡΑΓΕΙ ΚΑΙ ΕΡΓΟ </a:t>
            </a:r>
            <a:r>
              <a:rPr lang="el-GR" sz="2600" b="1" u="sng" dirty="0">
                <a:solidFill>
                  <a:srgbClr val="FF0000"/>
                </a:solidFill>
                <a:latin typeface="Arial" pitchFamily="34" charset="0"/>
                <a:cs typeface="Arial" pitchFamily="34" charset="0"/>
              </a:rPr>
              <a:t>ΑΝΤΙΔΡΑΣΕΩΣ</a:t>
            </a:r>
            <a:r>
              <a:rPr lang="el-GR" sz="2600" b="1" dirty="0">
                <a:solidFill>
                  <a:srgbClr val="FF0000"/>
                </a:solidFill>
                <a:latin typeface="Arial" pitchFamily="34" charset="0"/>
                <a:cs typeface="Arial" pitchFamily="34" charset="0"/>
              </a:rPr>
              <a:t> ΚΑΙ ΑΠΟΚΤΑ ΠΑΛΙ ΜΕΓΑΛΗ ΤΑΧΥΤΗΤΑ</a:t>
            </a:r>
            <a:r>
              <a:rPr lang="el-GR" sz="2600" b="1" dirty="0">
                <a:solidFill>
                  <a:schemeClr val="tx1"/>
                </a:solidFill>
                <a:latin typeface="Arial" pitchFamily="34" charset="0"/>
                <a:cs typeface="Arial" pitchFamily="34" charset="0"/>
              </a:rPr>
              <a:t>, ΜΕ ΤΗΝ ΟΠΟΙΑ ΘΑ ΕΙΣΕΛΘΕΙ ΣΤΑ ΣΤΑΘΕΡΑ ΠΤΕΡΥΓΙΑ ΤΗΣ ΣΕΙΡΑΣ ΠΟΥ ΑΚΟΛΟΥΘΕΙ. </a:t>
            </a:r>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r>
              <a:rPr lang="el-GR" sz="2500" b="1" u="sng" dirty="0">
                <a:solidFill>
                  <a:srgbClr val="FF0000"/>
                </a:solidFill>
                <a:latin typeface="Arial" pitchFamily="34" charset="0"/>
                <a:cs typeface="Arial" pitchFamily="34" charset="0"/>
              </a:rPr>
              <a:t>ΤΑ ΣΤΑΘΕΡΑ ΚΑΙ ΚΙΝΗΤΑ ΠΤΕΡΥΓΙΑ ΑΝΤΙΔΡΑΣΕΩΣ</a:t>
            </a:r>
          </a:p>
          <a:p>
            <a:pPr algn="l"/>
            <a:endParaRPr lang="el-GR" sz="1200" b="1" u="sng" dirty="0">
              <a:solidFill>
                <a:srgbClr val="FF0000"/>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pic>
        <p:nvPicPr>
          <p:cNvPr id="5" name="Picture 4" descr="File:Turbines impulse v reaction.png">
            <a:hlinkClick r:id="rId3"/>
          </p:cNvPr>
          <p:cNvPicPr/>
          <p:nvPr/>
        </p:nvPicPr>
        <p:blipFill>
          <a:blip r:embed="rId4" cstate="print">
            <a:lum bright="-28000" contrast="48000"/>
          </a:blip>
          <a:stretch>
            <a:fillRect/>
          </a:stretch>
        </p:blipFill>
        <p:spPr bwMode="auto">
          <a:xfrm rot="60000">
            <a:off x="716951" y="1909983"/>
            <a:ext cx="7500989" cy="389106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9940"/>
            <a:ext cx="8501122" cy="6429420"/>
          </a:xfrm>
          <a:solidFill>
            <a:srgbClr val="FFFF00"/>
          </a:solidFill>
        </p:spPr>
        <p:txBody>
          <a:bodyPr>
            <a:noAutofit/>
          </a:bodyPr>
          <a:lstStyle/>
          <a:p>
            <a:br>
              <a:rPr lang="el-GR" sz="6600" b="1" u="sng" dirty="0">
                <a:solidFill>
                  <a:srgbClr val="FF0000"/>
                </a:solidFill>
                <a:latin typeface="Arial" pitchFamily="34" charset="0"/>
                <a:cs typeface="Arial" pitchFamily="34" charset="0"/>
              </a:rPr>
            </a:br>
            <a:r>
              <a:rPr lang="el-GR" sz="7200" b="1" u="sng" dirty="0">
                <a:solidFill>
                  <a:srgbClr val="FF0000"/>
                </a:solidFill>
                <a:latin typeface="Arial" pitchFamily="34" charset="0"/>
                <a:cs typeface="Arial" pitchFamily="34" charset="0"/>
              </a:rPr>
              <a:t>ΠΡΟΚΑΤΑΡΚΤΙΚΕΣ ΓΝΩΣΕΙΣ</a:t>
            </a:r>
            <a:br>
              <a:rPr lang="en-US" sz="6600" b="1" u="sng" dirty="0">
                <a:solidFill>
                  <a:srgbClr val="FF0000"/>
                </a:solidFill>
                <a:latin typeface="Arial" pitchFamily="34" charset="0"/>
                <a:cs typeface="Arial" pitchFamily="34" charset="0"/>
              </a:rPr>
            </a:br>
            <a:endParaRPr lang="en-US" sz="6600" b="1" u="sng" dirty="0">
              <a:solidFill>
                <a:srgbClr val="FF0000"/>
              </a:solidFill>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25406"/>
          </a:xfrm>
        </p:spPr>
        <p:txBody>
          <a:bodyPr>
            <a:noAutofit/>
          </a:bodyPr>
          <a:lstStyle/>
          <a:p>
            <a:endParaRPr lang="en-US" sz="1400" b="1" i="1" dirty="0">
              <a:solidFill>
                <a:schemeClr val="tx1"/>
              </a:solidFill>
              <a:latin typeface="Arial" pitchFamily="34" charset="0"/>
              <a:cs typeface="Arial" pitchFamily="34" charset="0"/>
            </a:endParaRPr>
          </a:p>
          <a:p>
            <a:pPr algn="l"/>
            <a:r>
              <a:rPr lang="el-GR" sz="2000" b="1" u="sng" dirty="0">
                <a:solidFill>
                  <a:srgbClr val="FF0000"/>
                </a:solidFill>
                <a:latin typeface="Arial" pitchFamily="34" charset="0"/>
                <a:cs typeface="Arial" pitchFamily="34" charset="0"/>
              </a:rPr>
              <a:t>ΜΕΣΗ ΔΙΑΜΕΤΡΟΣ </a:t>
            </a:r>
            <a:r>
              <a:rPr lang="el-GR" sz="2000" b="1" dirty="0">
                <a:solidFill>
                  <a:schemeClr val="tx1"/>
                </a:solidFill>
                <a:latin typeface="Arial" pitchFamily="34" charset="0"/>
                <a:cs typeface="Arial" pitchFamily="34" charset="0"/>
              </a:rPr>
              <a:t>ΠΤΕΡΥΓΩΣΕΩΣ </a:t>
            </a:r>
            <a:r>
              <a:rPr lang="en-US" sz="2000" b="1" dirty="0">
                <a:solidFill>
                  <a:srgbClr val="FF0000"/>
                </a:solidFill>
                <a:latin typeface="Arial" pitchFamily="34" charset="0"/>
                <a:cs typeface="Arial" pitchFamily="34" charset="0"/>
              </a:rPr>
              <a:t>D</a:t>
            </a:r>
            <a:r>
              <a:rPr lang="el-GR" sz="2000" b="1" baseline="-25000" dirty="0">
                <a:solidFill>
                  <a:srgbClr val="FF0000"/>
                </a:solidFill>
                <a:latin typeface="Arial" pitchFamily="34" charset="0"/>
                <a:cs typeface="Arial" pitchFamily="34" charset="0"/>
              </a:rPr>
              <a:t>μ</a:t>
            </a:r>
            <a:r>
              <a:rPr lang="el-GR"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ΚΑΛΕΙΤΑΙ </a:t>
            </a:r>
            <a:r>
              <a:rPr lang="el-GR" sz="2000" b="1" dirty="0">
                <a:solidFill>
                  <a:srgbClr val="FF0000"/>
                </a:solidFill>
                <a:latin typeface="Arial" pitchFamily="34" charset="0"/>
                <a:cs typeface="Arial" pitchFamily="34" charset="0"/>
              </a:rPr>
              <a:t>Η ΔΙΑΜΕΤΡΟΣ ΤΗΣ ΦΑΝΤΑΣΤΙΚΗΣ ΠΕΡΙΦΕΡΕΙΑΣ</a:t>
            </a:r>
            <a:r>
              <a:rPr lang="el-GR" sz="2000" b="1" dirty="0">
                <a:solidFill>
                  <a:schemeClr val="tx1"/>
                </a:solidFill>
                <a:latin typeface="Arial" pitchFamily="34" charset="0"/>
                <a:cs typeface="Arial" pitchFamily="34" charset="0"/>
              </a:rPr>
              <a:t>, ΠΟΥ ΔΙΕΡΧΕΤΑΙ ΑΠΟ ΤΟ ΜΕΣΟ ΥΨΟΣ ΤΩΝ ΠΤΕΡΥΓΙΩΝ ΤΗΣ ΠΤΕΡΥΓΩΣΕΩΣ.  ΣΤΟ ΑΡΙΣΤΕΡΟ ΣΧΗΜΑ ΠΑΡΙΣΤΑΝΕΙ ΤΗ ΜΕΣΗ ΔΙΑΜΕΤΡΟ ΜΙΑΣ </a:t>
            </a:r>
            <a:r>
              <a:rPr lang="el-GR" sz="2000" b="1" dirty="0">
                <a:solidFill>
                  <a:srgbClr val="FF0000"/>
                </a:solidFill>
                <a:latin typeface="Arial" pitchFamily="34" charset="0"/>
                <a:cs typeface="Arial" pitchFamily="34" charset="0"/>
              </a:rPr>
              <a:t>ΚΙΝΗΤΗΣ</a:t>
            </a:r>
            <a:r>
              <a:rPr lang="el-GR" sz="2000" b="1" dirty="0">
                <a:solidFill>
                  <a:schemeClr val="tx1"/>
                </a:solidFill>
                <a:latin typeface="Arial" pitchFamily="34" charset="0"/>
                <a:cs typeface="Arial" pitchFamily="34" charset="0"/>
              </a:rPr>
              <a:t> ΠΤΕΡΥΓΩΣΕΩΣ ΚΑΙ ΤΟ ΔΕΞΙ ΣΧΗΜΑ ΜΙΑΣ </a:t>
            </a:r>
            <a:r>
              <a:rPr lang="el-GR" sz="2000" b="1" dirty="0">
                <a:solidFill>
                  <a:srgbClr val="FF0000"/>
                </a:solidFill>
                <a:latin typeface="Arial" pitchFamily="34" charset="0"/>
                <a:cs typeface="Arial" pitchFamily="34" charset="0"/>
              </a:rPr>
              <a:t>ΣΤΑΘΕΡΗΣ</a:t>
            </a:r>
            <a:r>
              <a:rPr lang="el-GR" sz="2000" b="1" dirty="0">
                <a:solidFill>
                  <a:schemeClr val="tx1"/>
                </a:solidFill>
                <a:latin typeface="Arial" pitchFamily="34" charset="0"/>
                <a:cs typeface="Arial" pitchFamily="34" charset="0"/>
              </a:rPr>
              <a:t>.</a:t>
            </a:r>
          </a:p>
          <a:p>
            <a:pPr algn="l"/>
            <a:endParaRPr lang="el-GR" sz="2500" b="1" u="sng" dirty="0">
              <a:solidFill>
                <a:srgbClr val="FF0000"/>
              </a:solidFill>
              <a:latin typeface="Arial" pitchFamily="34" charset="0"/>
              <a:cs typeface="Arial" pitchFamily="34" charset="0"/>
            </a:endParaRPr>
          </a:p>
          <a:p>
            <a:pPr algn="l"/>
            <a:endParaRPr lang="el-GR" sz="1200" b="1" u="sng" dirty="0">
              <a:solidFill>
                <a:srgbClr val="FF0000"/>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1331640" y="3212976"/>
            <a:ext cx="6552728" cy="316835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25806"/>
          </a:xfrm>
        </p:spPr>
        <p:txBody>
          <a:bodyPr>
            <a:noAutofit/>
          </a:bodyPr>
          <a:lstStyle/>
          <a:p>
            <a:endParaRPr lang="en-US" sz="1400" b="1" i="1" dirty="0">
              <a:solidFill>
                <a:schemeClr val="tx1"/>
              </a:solidFill>
              <a:latin typeface="Arial" pitchFamily="34" charset="0"/>
              <a:cs typeface="Arial" pitchFamily="34" charset="0"/>
            </a:endParaRPr>
          </a:p>
          <a:p>
            <a:pPr algn="l"/>
            <a:r>
              <a:rPr lang="el-GR" sz="2200" b="1" dirty="0">
                <a:solidFill>
                  <a:schemeClr val="tx1"/>
                </a:solidFill>
                <a:latin typeface="Arial" pitchFamily="34" charset="0"/>
                <a:cs typeface="Arial" pitchFamily="34" charset="0"/>
              </a:rPr>
              <a:t>ΕΝΑ ΣΟΒΑΡΟ ΛΕΙΤΟΥΡΓΙΚΟ ΧΑΡΑΚΤΗΡΙΣΤΙΚΟ ΤΩΝ ΠΤΕΡΥΓΙΩΝ ΕΙΝΑΙ ΤΑ ΚΑΛΟΥΜΕΝΑ </a:t>
            </a:r>
            <a:r>
              <a:rPr lang="el-GR" sz="2200" b="1" dirty="0">
                <a:solidFill>
                  <a:srgbClr val="FF0000"/>
                </a:solidFill>
                <a:latin typeface="Arial" pitchFamily="34" charset="0"/>
                <a:cs typeface="Arial" pitchFamily="34" charset="0"/>
              </a:rPr>
              <a:t>ΔΙΑΚΕΝΑ ΠΤΕΡΥΓΙΩΝ</a:t>
            </a:r>
            <a:r>
              <a:rPr lang="el-GR" sz="2200" b="1" i="1" dirty="0">
                <a:solidFill>
                  <a:schemeClr val="tx1"/>
                </a:solidFill>
                <a:latin typeface="Arial" pitchFamily="34" charset="0"/>
                <a:cs typeface="Arial" pitchFamily="34" charset="0"/>
              </a:rPr>
              <a:t>.</a:t>
            </a:r>
          </a:p>
          <a:p>
            <a:pPr marL="252000" indent="-252000" algn="l">
              <a:buClr>
                <a:srgbClr val="FF0000"/>
              </a:buClr>
              <a:buFont typeface="Wingdings" pitchFamily="2" charset="2"/>
              <a:buChar char="Ø"/>
            </a:pPr>
            <a:r>
              <a:rPr lang="el-GR" sz="2200" b="1" dirty="0">
                <a:solidFill>
                  <a:schemeClr val="tx1"/>
                </a:solidFill>
                <a:latin typeface="Arial" pitchFamily="34" charset="0"/>
                <a:cs typeface="Arial" pitchFamily="34" charset="0"/>
              </a:rPr>
              <a:t>ΜΕΤΑΞΥ ΤΩΝ ΣΤΑΘΕΡΩΝ ΚΑΙ ΚΙΝΗΤΩΝ ΠΤΕΡΥΓΙΩΝ ΑΦΗΝΟΝΤΑΙ ΠΑΝΤΟΤΕ</a:t>
            </a:r>
            <a:r>
              <a:rPr lang="el-GR" sz="2200" b="1" i="1" dirty="0">
                <a:solidFill>
                  <a:schemeClr val="tx1"/>
                </a:solidFill>
                <a:latin typeface="Arial" pitchFamily="34" charset="0"/>
                <a:cs typeface="Arial" pitchFamily="34" charset="0"/>
              </a:rPr>
              <a:t> </a:t>
            </a:r>
            <a:r>
              <a:rPr lang="el-GR" sz="2200" b="1" dirty="0">
                <a:solidFill>
                  <a:srgbClr val="FF0000"/>
                </a:solidFill>
                <a:latin typeface="Arial" pitchFamily="34" charset="0"/>
                <a:cs typeface="Arial" pitchFamily="34" charset="0"/>
              </a:rPr>
              <a:t>ΕΛΕΥΘΕΡΙΕΣ</a:t>
            </a:r>
            <a:r>
              <a:rPr lang="el-GR" sz="2200" b="1" dirty="0">
                <a:solidFill>
                  <a:schemeClr val="tx1"/>
                </a:solidFill>
                <a:latin typeface="Arial" pitchFamily="34" charset="0"/>
                <a:cs typeface="Arial" pitchFamily="34" charset="0"/>
              </a:rPr>
              <a:t> η </a:t>
            </a:r>
            <a:r>
              <a:rPr lang="el-GR" sz="2200" b="1" dirty="0">
                <a:solidFill>
                  <a:srgbClr val="FF0000"/>
                </a:solidFill>
                <a:latin typeface="Arial" pitchFamily="34" charset="0"/>
                <a:cs typeface="Arial" pitchFamily="34" charset="0"/>
              </a:rPr>
              <a:t>ΔΙΑΚΕΝΑ</a:t>
            </a:r>
            <a:r>
              <a:rPr lang="el-GR" sz="2200" b="1" i="1" dirty="0">
                <a:solidFill>
                  <a:schemeClr val="tx1"/>
                </a:solidFill>
                <a:latin typeface="Arial" pitchFamily="34" charset="0"/>
                <a:cs typeface="Arial" pitchFamily="34" charset="0"/>
              </a:rPr>
              <a:t>,</a:t>
            </a:r>
            <a:r>
              <a:rPr lang="el-GR" sz="2200" b="1" dirty="0">
                <a:solidFill>
                  <a:schemeClr val="tx1"/>
                </a:solidFill>
                <a:latin typeface="Arial" pitchFamily="34" charset="0"/>
                <a:cs typeface="Arial" pitchFamily="34" charset="0"/>
              </a:rPr>
              <a:t> ΚΑΤΑ ΤΗΝ ΕΝΝΟΙΑ ΤΟΥ ΑΞΟΝΑ ΤΟΥ ΣΤΡΟΒΙΛΟΥ, ΓΙΑ ΛΟΓΟΥΣ ΑΣΦΑΛΕΙΑΣ. ΕΤΣΙ ΚΑΤΑ ΤΗ ΛΕΙΤΟΥΡΓΙΑ ΔΕΝ ΚΤΥΠΟΥΝ ΤΑ ΚΙΝΗΤΑ ΜΕ ΤΑ ΣΤΑΘΕΡΑ ΠΤΕΡΥΓΙΑ. ΓΙ' ΑΥΤΟ ΤΑ ΔΙΑΚΕΝΑ ΑΥΤΑ ΚΑΛΟΥΝΤΑΙ</a:t>
            </a:r>
            <a:r>
              <a:rPr lang="el-GR" sz="2200" b="1" i="1" dirty="0">
                <a:solidFill>
                  <a:schemeClr val="tx1"/>
                </a:solidFill>
                <a:latin typeface="Arial" pitchFamily="34" charset="0"/>
                <a:cs typeface="Arial" pitchFamily="34" charset="0"/>
              </a:rPr>
              <a:t> </a:t>
            </a:r>
            <a:r>
              <a:rPr lang="el-GR" sz="2200" b="1" dirty="0">
                <a:solidFill>
                  <a:srgbClr val="FF0000"/>
                </a:solidFill>
                <a:latin typeface="Arial" pitchFamily="34" charset="0"/>
                <a:cs typeface="Arial" pitchFamily="34" charset="0"/>
              </a:rPr>
              <a:t>ΑΞΟΝΙΚΑ</a:t>
            </a:r>
            <a:r>
              <a:rPr lang="el-GR" sz="2200" b="1" i="1" dirty="0">
                <a:solidFill>
                  <a:schemeClr val="tx1"/>
                </a:solidFill>
                <a:latin typeface="Arial" pitchFamily="34" charset="0"/>
                <a:cs typeface="Arial" pitchFamily="34" charset="0"/>
              </a:rPr>
              <a:t>.</a:t>
            </a:r>
            <a:endParaRPr lang="el-GR" sz="2200" b="1" dirty="0">
              <a:solidFill>
                <a:schemeClr val="tx1"/>
              </a:solidFill>
              <a:latin typeface="Arial" pitchFamily="34" charset="0"/>
              <a:cs typeface="Arial" pitchFamily="34" charset="0"/>
            </a:endParaRPr>
          </a:p>
          <a:p>
            <a:pPr marL="252000" indent="-252000" algn="l">
              <a:buClr>
                <a:srgbClr val="FF0000"/>
              </a:buClr>
              <a:buFont typeface="Wingdings" pitchFamily="2" charset="2"/>
              <a:buChar char="Ø"/>
            </a:pPr>
            <a:r>
              <a:rPr lang="el-GR" sz="2200" b="1" dirty="0">
                <a:solidFill>
                  <a:schemeClr val="tx1"/>
                </a:solidFill>
                <a:latin typeface="Arial" pitchFamily="34" charset="0"/>
                <a:cs typeface="Arial" pitchFamily="34" charset="0"/>
              </a:rPr>
              <a:t>ΓΙΑ ΛΟΓΟΥΣ ΑΣΦΑΛΕΙΑΣ ΠΑΛΙ ΚΑΙ ΓΙΑ ΝΑ ΜΗ ΚΤΥΠΟΥΝ ΟΙ ΚΟΡΥΦΕΣ ΤΩΝ ΚΙΝΗΤΩΝ ΠΤΕΡΥΓΙΩΝ ΣΤΟ ΚΕΛΥΦΟΣ Η ΟΙ ΚΟΡΥΦΕΣ ΤΩΝ ΣΤΑΘΕΡΩΝ ΠΤΕΡΥΓΙΩΝ ΣΤΟ ΣΤΡΟΦΕΙΟ, ΑΦΗΝΟΝΤΑΙ ΑΝΤΙΣΤΟΙΧΕΣ</a:t>
            </a:r>
            <a:r>
              <a:rPr lang="el-GR" sz="2200" b="1" i="1" dirty="0">
                <a:solidFill>
                  <a:schemeClr val="tx1"/>
                </a:solidFill>
                <a:latin typeface="Arial" pitchFamily="34" charset="0"/>
                <a:cs typeface="Arial" pitchFamily="34" charset="0"/>
              </a:rPr>
              <a:t> </a:t>
            </a:r>
            <a:r>
              <a:rPr lang="el-GR" sz="2200" b="1" dirty="0">
                <a:solidFill>
                  <a:srgbClr val="FF0000"/>
                </a:solidFill>
                <a:latin typeface="Arial" pitchFamily="34" charset="0"/>
                <a:cs typeface="Arial" pitchFamily="34" charset="0"/>
              </a:rPr>
              <a:t>ΕΛΕΥΘΕΡΙΕΣ</a:t>
            </a:r>
            <a:r>
              <a:rPr lang="el-GR" sz="2200" b="1" dirty="0">
                <a:solidFill>
                  <a:schemeClr val="tx1"/>
                </a:solidFill>
                <a:latin typeface="Arial" pitchFamily="34" charset="0"/>
                <a:cs typeface="Arial" pitchFamily="34" charset="0"/>
              </a:rPr>
              <a:t> η </a:t>
            </a:r>
            <a:r>
              <a:rPr lang="el-GR" sz="2200" b="1" dirty="0">
                <a:solidFill>
                  <a:srgbClr val="FF0000"/>
                </a:solidFill>
                <a:latin typeface="Arial" pitchFamily="34" charset="0"/>
                <a:cs typeface="Arial" pitchFamily="34" charset="0"/>
              </a:rPr>
              <a:t>ΔΙΑΚΕΝΑ</a:t>
            </a:r>
            <a:r>
              <a:rPr lang="el-GR" sz="2200" b="1" dirty="0">
                <a:solidFill>
                  <a:schemeClr val="tx1"/>
                </a:solidFill>
                <a:latin typeface="Arial" pitchFamily="34" charset="0"/>
                <a:cs typeface="Arial" pitchFamily="34" charset="0"/>
              </a:rPr>
              <a:t> ΚΑΤΑ ΤΗΝ ΕΝΝΟΙΑ ΤΗΣ ΑΚΤΙΝΑΣ ΤΗΣ ΠΕΡΙΦΕΡΕΙΑΣ ΤΗΣ ΠΤΕΡΥΓΩΣΕΩΣ. ΤΑ ΔΙΑΚΕΝΑ ΑΥΤΑ ΚΑΛΟΥΝΤΑΙ</a:t>
            </a:r>
            <a:r>
              <a:rPr lang="el-GR" sz="2200" b="1" i="1" dirty="0">
                <a:solidFill>
                  <a:schemeClr val="tx1"/>
                </a:solidFill>
                <a:latin typeface="Arial" pitchFamily="34" charset="0"/>
                <a:cs typeface="Arial" pitchFamily="34" charset="0"/>
              </a:rPr>
              <a:t> </a:t>
            </a:r>
            <a:r>
              <a:rPr lang="el-GR" sz="2200" b="1" dirty="0">
                <a:solidFill>
                  <a:srgbClr val="FF0000"/>
                </a:solidFill>
                <a:latin typeface="Arial" pitchFamily="34" charset="0"/>
                <a:cs typeface="Arial" pitchFamily="34" charset="0"/>
              </a:rPr>
              <a:t>ΑΚΤΙΝΙΚΑ</a:t>
            </a:r>
            <a:r>
              <a:rPr lang="el-GR" sz="2200" b="1" i="1" dirty="0">
                <a:solidFill>
                  <a:schemeClr val="tx1"/>
                </a:solidFill>
                <a:latin typeface="Arial" pitchFamily="34" charset="0"/>
                <a:cs typeface="Arial" pitchFamily="34" charset="0"/>
              </a:rPr>
              <a:t>.</a:t>
            </a:r>
            <a:endParaRPr lang="el-GR" sz="2200" b="1" dirty="0">
              <a:solidFill>
                <a:schemeClr val="tx1"/>
              </a:solidFill>
              <a:latin typeface="Arial" pitchFamily="34" charset="0"/>
              <a:cs typeface="Arial" pitchFamily="34" charset="0"/>
            </a:endParaRPr>
          </a:p>
          <a:p>
            <a:pPr algn="l"/>
            <a:endParaRPr lang="el-GR" sz="2500" b="1" u="sng" dirty="0">
              <a:solidFill>
                <a:srgbClr val="FF0000"/>
              </a:solidFill>
              <a:latin typeface="Arial" pitchFamily="34" charset="0"/>
              <a:cs typeface="Arial" pitchFamily="34" charset="0"/>
            </a:endParaRPr>
          </a:p>
          <a:p>
            <a:pPr algn="l"/>
            <a:endParaRPr lang="el-GR" sz="1200" b="1" u="sng" dirty="0">
              <a:solidFill>
                <a:srgbClr val="FF0000"/>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4680520" cy="5525806"/>
          </a:xfrm>
        </p:spPr>
        <p:txBody>
          <a:bodyPr>
            <a:noAutofit/>
          </a:bodyPr>
          <a:lstStyle/>
          <a:p>
            <a:pPr algn="l"/>
            <a:endParaRPr lang="el-GR" sz="2800" b="1" dirty="0">
              <a:solidFill>
                <a:schemeClr val="tx1"/>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ΤΟ ΣΧΗΜΑ ΠΑΡΙΣΤΑΝΕΙ ΤΟ ΣΤΡΟΦΕΙΟ, ΤΟ ΚΕΛΥΦΟΣ, ΤΙΣ ΣΤΑΘΕΡΕΣ ΚΑΙ ΤΙΣ ΚΙΝΗΤΕΣ ΠΤΕΡΥΓΩΣΕΙΣ. Σ' ΑΥΤΟ ΧΑΡΑΚΤΗΡΙΖΟΝΤΑΙ ΤΑ ΑΞΟΝΙΚΑ ΔΙΑΚΕΝΑ ΜΕ ΤΟ ΣΥΜΒΟΛΟ</a:t>
            </a:r>
            <a:r>
              <a:rPr lang="el-GR" sz="2800" b="1" i="1" dirty="0">
                <a:solidFill>
                  <a:schemeClr val="tx1"/>
                </a:solidFill>
                <a:latin typeface="Arial" pitchFamily="34" charset="0"/>
                <a:cs typeface="Arial" pitchFamily="34" charset="0"/>
              </a:rPr>
              <a:t> </a:t>
            </a:r>
            <a:r>
              <a:rPr lang="el-GR" sz="2800" b="1" dirty="0">
                <a:solidFill>
                  <a:srgbClr val="FF0000"/>
                </a:solidFill>
                <a:latin typeface="Arial" pitchFamily="34" charset="0"/>
                <a:cs typeface="Arial" pitchFamily="34" charset="0"/>
              </a:rPr>
              <a:t>ΑΞ</a:t>
            </a:r>
            <a:r>
              <a:rPr lang="el-GR" sz="2800" b="1" i="1" dirty="0">
                <a:solidFill>
                  <a:schemeClr val="tx1"/>
                </a:solidFill>
                <a:latin typeface="Arial" pitchFamily="34" charset="0"/>
                <a:cs typeface="Arial" pitchFamily="34" charset="0"/>
              </a:rPr>
              <a:t> </a:t>
            </a:r>
            <a:r>
              <a:rPr lang="el-GR" sz="2800" b="1" dirty="0">
                <a:solidFill>
                  <a:schemeClr val="tx1"/>
                </a:solidFill>
                <a:latin typeface="Arial" pitchFamily="34" charset="0"/>
                <a:cs typeface="Arial" pitchFamily="34" charset="0"/>
              </a:rPr>
              <a:t>ΚΑΙ ΤΑ ΑΚΤΙΝΙΚΑ ΜΕ ΤΟ ΣΥΜΒΟΛΟ</a:t>
            </a:r>
            <a:r>
              <a:rPr lang="el-GR" sz="2800" b="1" i="1" dirty="0">
                <a:solidFill>
                  <a:schemeClr val="tx1"/>
                </a:solidFill>
                <a:latin typeface="Arial" pitchFamily="34" charset="0"/>
                <a:cs typeface="Arial" pitchFamily="34" charset="0"/>
              </a:rPr>
              <a:t> </a:t>
            </a:r>
            <a:r>
              <a:rPr lang="el-GR" sz="2800" b="1" dirty="0">
                <a:solidFill>
                  <a:srgbClr val="FF0000"/>
                </a:solidFill>
                <a:latin typeface="Arial" pitchFamily="34" charset="0"/>
                <a:cs typeface="Arial" pitchFamily="34" charset="0"/>
              </a:rPr>
              <a:t>ΑΚ</a:t>
            </a:r>
            <a:r>
              <a:rPr lang="el-GR" sz="2800" b="1" i="1" dirty="0">
                <a:solidFill>
                  <a:schemeClr val="tx1"/>
                </a:solidFill>
                <a:latin typeface="Arial" pitchFamily="34" charset="0"/>
                <a:cs typeface="Arial" pitchFamily="34" charset="0"/>
              </a:rPr>
              <a:t>.</a:t>
            </a:r>
          </a:p>
          <a:p>
            <a:pPr algn="l"/>
            <a:endParaRPr lang="el-GR" sz="1600" b="1" dirty="0">
              <a:solidFill>
                <a:schemeClr val="tx1"/>
              </a:solidFill>
              <a:latin typeface="Arial" pitchFamily="34" charset="0"/>
              <a:cs typeface="Arial" pitchFamily="34" charset="0"/>
            </a:endParaRPr>
          </a:p>
          <a:p>
            <a:pPr algn="l"/>
            <a:endParaRPr lang="el-GR" sz="2500" b="1" u="sng" dirty="0">
              <a:solidFill>
                <a:srgbClr val="FF0000"/>
              </a:solidFill>
              <a:latin typeface="Arial" pitchFamily="34" charset="0"/>
              <a:cs typeface="Arial" pitchFamily="34" charset="0"/>
            </a:endParaRPr>
          </a:p>
          <a:p>
            <a:pPr algn="l"/>
            <a:endParaRPr lang="el-GR" sz="1200" b="1" u="sng" dirty="0">
              <a:solidFill>
                <a:srgbClr val="FF0000"/>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5292080" y="1700808"/>
            <a:ext cx="3362325" cy="391477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52736"/>
            <a:ext cx="4680520" cy="5616624"/>
          </a:xfrm>
        </p:spPr>
        <p:txBody>
          <a:bodyPr>
            <a:noAutofit/>
          </a:bodyPr>
          <a:lstStyle/>
          <a:p>
            <a:pPr algn="l"/>
            <a:r>
              <a:rPr lang="el-GR" sz="2000" b="1" dirty="0">
                <a:solidFill>
                  <a:schemeClr val="tx1"/>
                </a:solidFill>
                <a:latin typeface="Arial" pitchFamily="34" charset="0"/>
                <a:cs typeface="Arial" pitchFamily="34" charset="0"/>
              </a:rPr>
              <a:t>Η </a:t>
            </a:r>
            <a:r>
              <a:rPr lang="el-GR" sz="2000" b="1" dirty="0">
                <a:solidFill>
                  <a:srgbClr val="FF0000"/>
                </a:solidFill>
                <a:latin typeface="Arial" pitchFamily="34" charset="0"/>
                <a:cs typeface="Arial" pitchFamily="34" charset="0"/>
              </a:rPr>
              <a:t>ΔΙΑΤΗΡΗΣΗ ΤΩΝ ΔΙΑΚΕΝΩΝ </a:t>
            </a:r>
            <a:r>
              <a:rPr lang="el-GR" sz="2000" b="1" dirty="0">
                <a:solidFill>
                  <a:schemeClr val="tx1"/>
                </a:solidFill>
                <a:latin typeface="Arial" pitchFamily="34" charset="0"/>
                <a:cs typeface="Arial" pitchFamily="34" charset="0"/>
              </a:rPr>
              <a:t>ΣΤΗΝ ΚΑΝΟΝΙΚΗ ΤΟΥΣ ΤΙΜΗ, ΩΣΤΕ </a:t>
            </a:r>
            <a:r>
              <a:rPr lang="el-GR" sz="2000" b="1" u="sng" dirty="0">
                <a:solidFill>
                  <a:schemeClr val="accent6">
                    <a:lumMod val="50000"/>
                  </a:schemeClr>
                </a:solidFill>
                <a:latin typeface="Arial" pitchFamily="34" charset="0"/>
                <a:cs typeface="Arial" pitchFamily="34" charset="0"/>
              </a:rPr>
              <a:t>ΝΑ ΜΗΝ ΥΠΑΡΧΕΙ ΚΙΝΔΥΝΟΣ ΝΑ ΠΡΟΣΚΡΟΥΣΟΥΝ ΤΑ ΚΙΝΗΤΑ ΜΕ ΤΑ ΣΤΑΘΕΡΑ ΠΤΕΡΥΓΙΑ</a:t>
            </a:r>
            <a:r>
              <a:rPr lang="el-GR" sz="2000" b="1" dirty="0">
                <a:solidFill>
                  <a:schemeClr val="tx1"/>
                </a:solidFill>
                <a:latin typeface="Arial" pitchFamily="34" charset="0"/>
                <a:cs typeface="Arial" pitchFamily="34" charset="0"/>
              </a:rPr>
              <a:t>, ΕΠΙΤΥΓΧΑΝΕΤΑΙ ΜΕ ΤΟΝ </a:t>
            </a:r>
            <a:r>
              <a:rPr lang="el-GR" sz="2000" b="1" dirty="0">
                <a:solidFill>
                  <a:srgbClr val="FF0000"/>
                </a:solidFill>
                <a:latin typeface="Arial" pitchFamily="34" charset="0"/>
                <a:cs typeface="Arial" pitchFamily="34" charset="0"/>
              </a:rPr>
              <a:t>ΤΡΙΒΕΑ ΙΣΟΡΡΟΠΗΣΕΩΣ </a:t>
            </a:r>
            <a:r>
              <a:rPr lang="el-GR" sz="2000" b="1" dirty="0">
                <a:solidFill>
                  <a:schemeClr val="tx1"/>
                </a:solidFill>
                <a:latin typeface="Arial" pitchFamily="34" charset="0"/>
                <a:cs typeface="Arial" pitchFamily="34" charset="0"/>
              </a:rPr>
              <a:t>ΓΙΑ ΤΑ ΑΞΟΝΙΚΑ ΚΑΙ ΜΕ ΤΟΥΣ</a:t>
            </a:r>
            <a:r>
              <a:rPr lang="el-GR" sz="2000" b="1" i="1" dirty="0">
                <a:solidFill>
                  <a:schemeClr val="tx1"/>
                </a:solidFill>
                <a:latin typeface="Arial" pitchFamily="34" charset="0"/>
                <a:cs typeface="Arial" pitchFamily="34" charset="0"/>
              </a:rPr>
              <a:t> </a:t>
            </a:r>
            <a:r>
              <a:rPr lang="el-GR" sz="2000" b="1" dirty="0">
                <a:solidFill>
                  <a:srgbClr val="FF0000"/>
                </a:solidFill>
                <a:latin typeface="Arial" pitchFamily="34" charset="0"/>
                <a:cs typeface="Arial" pitchFamily="34" charset="0"/>
              </a:rPr>
              <a:t>ΤΡΙΒΕΙΣ ΕΔΡΑΣΕΩΣ </a:t>
            </a:r>
            <a:r>
              <a:rPr lang="el-GR" sz="2000" b="1" dirty="0">
                <a:solidFill>
                  <a:schemeClr val="tx1"/>
                </a:solidFill>
                <a:latin typeface="Arial" pitchFamily="34" charset="0"/>
                <a:cs typeface="Arial" pitchFamily="34" charset="0"/>
              </a:rPr>
              <a:t>ΓΙΑ ΤΑ</a:t>
            </a:r>
            <a:r>
              <a:rPr lang="el-GR" sz="2000" b="1" i="1" dirty="0">
                <a:solidFill>
                  <a:schemeClr val="tx1"/>
                </a:solidFill>
                <a:latin typeface="Arial" pitchFamily="34" charset="0"/>
                <a:cs typeface="Arial" pitchFamily="34" charset="0"/>
              </a:rPr>
              <a:t> </a:t>
            </a:r>
            <a:r>
              <a:rPr lang="el-GR" sz="2000" b="1" dirty="0">
                <a:solidFill>
                  <a:schemeClr val="tx1"/>
                </a:solidFill>
                <a:latin typeface="Arial" pitchFamily="34" charset="0"/>
                <a:cs typeface="Arial" pitchFamily="34" charset="0"/>
              </a:rPr>
              <a:t>ΑΚΤΙΝΙΚΑ</a:t>
            </a:r>
            <a:r>
              <a:rPr lang="el-GR" sz="2000" b="1" i="1" dirty="0">
                <a:solidFill>
                  <a:schemeClr val="tx1"/>
                </a:solidFill>
                <a:latin typeface="Arial" pitchFamily="34" charset="0"/>
                <a:cs typeface="Arial" pitchFamily="34" charset="0"/>
              </a:rPr>
              <a:t>. </a:t>
            </a:r>
            <a:endParaRPr lang="en-US" sz="2000" b="1" i="1" dirty="0">
              <a:solidFill>
                <a:schemeClr val="tx1"/>
              </a:solidFill>
              <a:latin typeface="Arial" pitchFamily="34" charset="0"/>
              <a:cs typeface="Arial" pitchFamily="34" charset="0"/>
            </a:endParaRPr>
          </a:p>
          <a:p>
            <a:pPr algn="l"/>
            <a:r>
              <a:rPr lang="el-GR" sz="2000" b="1" dirty="0">
                <a:solidFill>
                  <a:schemeClr val="tx1"/>
                </a:solidFill>
                <a:latin typeface="Arial" pitchFamily="34" charset="0"/>
                <a:cs typeface="Arial" pitchFamily="34" charset="0"/>
              </a:rPr>
              <a:t>ΑΥΤΟ ΕΧΕΙ ΙΔΙΑΙΤΕΡΗ ΣΗΜΑΣΙΑ ΑΝ ΛΑΒΟ</a:t>
            </a:r>
            <a:r>
              <a:rPr lang="en-US" sz="2000" b="1" dirty="0">
                <a:solidFill>
                  <a:schemeClr val="tx1"/>
                </a:solidFill>
                <a:latin typeface="Arial" pitchFamily="34" charset="0"/>
                <a:cs typeface="Arial" pitchFamily="34" charset="0"/>
              </a:rPr>
              <a:t>Y</a:t>
            </a:r>
            <a:r>
              <a:rPr lang="el-GR" sz="2000" b="1" dirty="0">
                <a:solidFill>
                  <a:schemeClr val="tx1"/>
                </a:solidFill>
                <a:latin typeface="Arial" pitchFamily="34" charset="0"/>
                <a:cs typeface="Arial" pitchFamily="34" charset="0"/>
              </a:rPr>
              <a:t>ΜΕ ΥΠΟΨΗ ΜΑΣ ΟΤΙ Ο ΣΤΡΟΒΙΛΟΣ ΠΕΡΙΣΤΡΕΦΕΤΑΙ ΜΕ ΤΑΧΥΤΗΤΑ ΧΙΛΙΑΔΩΝ ΣΤΡΟΦΩΝ ΤΟ ΛΕΠΤΟ ΚΑΙ ΣΥΝΕΠΩΣ ΤΥΧΟΝ ΕΠΑΦΗ ΤΩΝ ΚΙΝΗΤΩΝ ΜΕ ΤΑ ΣΤΑΘΕΡΑ ΠΤΕΡΥΓΙΑ ΜΠΟΡΕΙ ΝΑ ΠΡΟΚΑΛΕΣΕΙ ΟΛΟΚΛΗΡΩΤΙΚΗ ΚΑΤΑΣΤΡΟΦΗ ΤΗΣ ΠΤΕΡΥΓΩΣΕΩΣ.</a:t>
            </a:r>
          </a:p>
          <a:p>
            <a:pPr algn="l"/>
            <a:endParaRPr lang="el-GR" sz="2500" b="1" u="sng" dirty="0">
              <a:solidFill>
                <a:srgbClr val="FF0000"/>
              </a:solidFill>
              <a:latin typeface="Arial" pitchFamily="34" charset="0"/>
              <a:cs typeface="Arial" pitchFamily="34" charset="0"/>
            </a:endParaRPr>
          </a:p>
          <a:p>
            <a:pPr algn="l"/>
            <a:endParaRPr lang="el-GR" sz="1200" b="1" u="sng" dirty="0">
              <a:solidFill>
                <a:srgbClr val="FF0000"/>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400" b="1" u="sng" dirty="0">
                <a:solidFill>
                  <a:schemeClr val="bg1"/>
                </a:solidFill>
                <a:latin typeface="Arial" pitchFamily="34" charset="0"/>
                <a:cs typeface="Arial" pitchFamily="34" charset="0"/>
              </a:rPr>
              <a:t>ΣΤΑΘΕΡΑ ΚΙΝΗΤΑ ΠΤΕΡΥΓΙΑ ΔΡΑΣΕΩΣ ΚΑΙ ΑΝΤΙΔΡΑΣΕΩΣ</a:t>
            </a:r>
            <a:br>
              <a:rPr lang="el-GR" sz="2400" b="1" dirty="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5292080" y="1700808"/>
            <a:ext cx="3362325" cy="3914775"/>
          </a:xfrm>
          <a:prstGeom prst="rect">
            <a:avLst/>
          </a:prstGeom>
          <a:noFill/>
        </p:spPr>
      </p:pic>
      <p:sp>
        <p:nvSpPr>
          <p:cNvPr id="5" name="TextBox 4"/>
          <p:cNvSpPr txBox="1"/>
          <p:nvPr/>
        </p:nvSpPr>
        <p:spPr>
          <a:xfrm>
            <a:off x="179512" y="2708920"/>
            <a:ext cx="4392488" cy="369332"/>
          </a:xfrm>
          <a:prstGeom prst="rect">
            <a:avLst/>
          </a:prstGeom>
          <a:noFill/>
        </p:spPr>
        <p:txBody>
          <a:bodyPr wrap="square" rtlCol="0">
            <a:spAutoFit/>
          </a:bodyPr>
          <a:lstStyle/>
          <a:p>
            <a:endParaRPr lang="el-GR" dirty="0"/>
          </a:p>
        </p:txBody>
      </p:sp>
      <p:sp>
        <p:nvSpPr>
          <p:cNvPr id="6" name="Rectangle 5"/>
          <p:cNvSpPr/>
          <p:nvPr/>
        </p:nvSpPr>
        <p:spPr>
          <a:xfrm>
            <a:off x="179512" y="2636912"/>
            <a:ext cx="4392488" cy="122413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endParaRPr lang="el-GR" sz="1200" b="1" u="sng" dirty="0">
              <a:solidFill>
                <a:srgbClr val="FF0000"/>
              </a:solidFill>
              <a:latin typeface="Arial" pitchFamily="34" charset="0"/>
              <a:cs typeface="Arial" pitchFamily="34" charset="0"/>
            </a:endParaRPr>
          </a:p>
          <a:p>
            <a:pPr algn="l"/>
            <a:r>
              <a:rPr lang="el-GR" sz="2600" b="1" dirty="0">
                <a:solidFill>
                  <a:schemeClr val="tx1"/>
                </a:solidFill>
                <a:latin typeface="Arial" pitchFamily="34" charset="0"/>
                <a:cs typeface="Arial" pitchFamily="34" charset="0"/>
              </a:rPr>
              <a:t>ΤΑ ΠΤΕΡΥΓΙΑ ΠΡΕΠΕΙ ΝΑ ΑΝΤΕΧΟΥΝ ΣΤΙΣ ΔΥΝΑΜΕΙΣ ΠΟΥ ΕΞΑΣΚΟΥΝΤΑΙ ΠΑΝΩ Σ' ΑΥΤΑ ΚΑΙ ΝΑ ΕΧΟΥΝ ΤΕΤΟΙΑ ΜΟΡΦΗ, ΩΣΤΕ ΝΑ ΠΡΑΓΜΑΤΟΠΟΙΕΙΤΑΙ </a:t>
            </a:r>
            <a:r>
              <a:rPr lang="el-GR" sz="2600" b="1" dirty="0">
                <a:solidFill>
                  <a:srgbClr val="FF0000"/>
                </a:solidFill>
                <a:latin typeface="Arial" pitchFamily="34" charset="0"/>
                <a:cs typeface="Arial" pitchFamily="34" charset="0"/>
              </a:rPr>
              <a:t>Η ΜΕΓΑΛΥΤΕΡΗ ΔΥΝΑΤΗ ΑΠΟΔΟΣΗ</a:t>
            </a:r>
            <a:r>
              <a:rPr lang="el-GR" sz="2600" b="1" dirty="0">
                <a:solidFill>
                  <a:schemeClr val="tx1"/>
                </a:solidFill>
                <a:latin typeface="Arial" pitchFamily="34" charset="0"/>
                <a:cs typeface="Arial" pitchFamily="34" charset="0"/>
              </a:rPr>
              <a:t>, ΔΗΛΑΔΗ ΝΑ ΕΧΟ</a:t>
            </a:r>
            <a:r>
              <a:rPr lang="en-US" sz="2600" b="1" dirty="0">
                <a:solidFill>
                  <a:schemeClr val="tx1"/>
                </a:solidFill>
                <a:latin typeface="Arial" pitchFamily="34" charset="0"/>
                <a:cs typeface="Arial" pitchFamily="34" charset="0"/>
              </a:rPr>
              <a:t>Y</a:t>
            </a:r>
            <a:r>
              <a:rPr lang="el-GR" sz="2600" b="1" dirty="0">
                <a:solidFill>
                  <a:schemeClr val="tx1"/>
                </a:solidFill>
                <a:latin typeface="Arial" pitchFamily="34" charset="0"/>
                <a:cs typeface="Arial" pitchFamily="34" charset="0"/>
              </a:rPr>
              <a:t>ΜΕ ΤΙΣ </a:t>
            </a:r>
            <a:r>
              <a:rPr lang="el-GR" sz="2600" b="1" dirty="0">
                <a:solidFill>
                  <a:srgbClr val="FF0000"/>
                </a:solidFill>
                <a:latin typeface="Arial" pitchFamily="34" charset="0"/>
                <a:cs typeface="Arial" pitchFamily="34" charset="0"/>
              </a:rPr>
              <a:t>ΜΙΚΡΟΤΕΡΕΣ ΔΥΝΑΤΕΣ ΑΠΩΛΕΙΕΣ</a:t>
            </a:r>
            <a:r>
              <a:rPr lang="el-GR" sz="2600" b="1" dirty="0">
                <a:solidFill>
                  <a:schemeClr val="tx1"/>
                </a:solidFill>
                <a:latin typeface="Arial" pitchFamily="34" charset="0"/>
                <a:cs typeface="Arial" pitchFamily="34" charset="0"/>
              </a:rPr>
              <a:t>. </a:t>
            </a:r>
          </a:p>
          <a:p>
            <a:pPr algn="l"/>
            <a:r>
              <a:rPr lang="el-GR" sz="2600" b="1" dirty="0">
                <a:solidFill>
                  <a:schemeClr val="tx1"/>
                </a:solidFill>
                <a:latin typeface="Arial" pitchFamily="34" charset="0"/>
                <a:cs typeface="Arial" pitchFamily="34" charset="0"/>
              </a:rPr>
              <a:t>ΣΤΗΝ ΚΑΤΑΣΚΕΥΗ ΚΑΙ ΠΡΟΣΔΙΟΡΙΣΜΟ ΤΟΥ ΜΕΓΕΘΟΥΣ ΤΩΝ ΠΤΕΡΥΓΙΩΝ ΣΥΜΒΑΛΛΟΥΝ ΟΥΣΙΑΣΤΙΚΑ ΟΙ ΣΧΕΤΙΚΟΙ ΥΠΟΛΟΓΙΣΜΟΙ ΚΑΙ Η ΠΕΙΡΑ ΠΡΟΗΓΟΥΜΕΝΩΝ ΕΠΙΤΥΧΩΝ ΚΑΤΑΣΚΕΥΩΝ.</a:t>
            </a:r>
          </a:p>
          <a:p>
            <a:pPr algn="l"/>
            <a:endParaRPr lang="el-GR" sz="2600" b="1" dirty="0">
              <a:solidFill>
                <a:schemeClr val="tx1"/>
              </a:solidFill>
              <a:latin typeface="Arial" pitchFamily="34" charset="0"/>
              <a:cs typeface="Arial" pitchFamily="34" charset="0"/>
            </a:endParaRPr>
          </a:p>
          <a:p>
            <a:r>
              <a:rPr lang="el-GR" sz="2600" b="1" u="sng" dirty="0">
                <a:solidFill>
                  <a:schemeClr val="tx1"/>
                </a:solidFill>
                <a:latin typeface="Arial" pitchFamily="34" charset="0"/>
                <a:cs typeface="Arial" pitchFamily="34" charset="0"/>
              </a:rPr>
              <a:t>ΤΑ ΣΤΟΙΧΕΙΑ ΑΥΤΑ ΕΙΝΑΙ: </a:t>
            </a:r>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r>
              <a:rPr lang="el-GR" sz="2600" b="1" u="sng" dirty="0">
                <a:solidFill>
                  <a:schemeClr val="tx1"/>
                </a:solidFill>
                <a:latin typeface="Arial" pitchFamily="34" charset="0"/>
                <a:cs typeface="Arial" pitchFamily="34" charset="0"/>
              </a:rPr>
              <a:t>ΤΑ ΣΤΟΙΧΕΙΑ ΑΥΤΑ ΕΙΝΑΙ: </a:t>
            </a:r>
          </a:p>
          <a:p>
            <a:endParaRPr lang="el-GR" sz="2600" b="1" u="sng" dirty="0">
              <a:solidFill>
                <a:schemeClr val="tx1"/>
              </a:solidFill>
              <a:latin typeface="Arial" pitchFamily="34" charset="0"/>
              <a:cs typeface="Arial" pitchFamily="34" charset="0"/>
            </a:endParaRPr>
          </a:p>
          <a:p>
            <a:pPr algn="l"/>
            <a:r>
              <a:rPr lang="el-GR" sz="2800" b="1" dirty="0">
                <a:solidFill>
                  <a:srgbClr val="FF0000"/>
                </a:solidFill>
                <a:latin typeface="Arial" pitchFamily="34" charset="0"/>
                <a:cs typeface="Arial" pitchFamily="34" charset="0"/>
              </a:rPr>
              <a:t> α) </a:t>
            </a:r>
            <a:r>
              <a:rPr lang="el-GR" sz="2800" b="1" dirty="0">
                <a:solidFill>
                  <a:schemeClr val="tx1"/>
                </a:solidFill>
                <a:latin typeface="Arial" pitchFamily="34" charset="0"/>
                <a:cs typeface="Arial" pitchFamily="34" charset="0"/>
              </a:rPr>
              <a:t>ΓΩΝΙΑ ΕΙΣΟΔΟΥ (ΕΙΣΡΟΗΣ). </a:t>
            </a:r>
          </a:p>
          <a:p>
            <a:pPr algn="l"/>
            <a:r>
              <a:rPr lang="el-GR" sz="2800" b="1" dirty="0">
                <a:solidFill>
                  <a:srgbClr val="FF0000"/>
                </a:solidFill>
                <a:latin typeface="Arial" pitchFamily="34" charset="0"/>
                <a:cs typeface="Arial" pitchFamily="34" charset="0"/>
              </a:rPr>
              <a:t> β) </a:t>
            </a:r>
            <a:r>
              <a:rPr lang="el-GR" sz="2800" b="1" dirty="0">
                <a:solidFill>
                  <a:schemeClr val="tx1"/>
                </a:solidFill>
                <a:latin typeface="Arial" pitchFamily="34" charset="0"/>
                <a:cs typeface="Arial" pitchFamily="34" charset="0"/>
              </a:rPr>
              <a:t>ΓΩΝΙΑ ΕΞΟΔΟΥ (ΕΚΡΟΗΣ).</a:t>
            </a:r>
          </a:p>
          <a:p>
            <a:pPr algn="l"/>
            <a:r>
              <a:rPr lang="el-GR" sz="2800" b="1" dirty="0">
                <a:solidFill>
                  <a:srgbClr val="FF0000"/>
                </a:solidFill>
                <a:latin typeface="Arial" pitchFamily="34" charset="0"/>
                <a:cs typeface="Arial" pitchFamily="34" charset="0"/>
              </a:rPr>
              <a:t> γ) </a:t>
            </a:r>
            <a:r>
              <a:rPr lang="el-GR" sz="2800" b="1" dirty="0">
                <a:solidFill>
                  <a:schemeClr val="tx1"/>
                </a:solidFill>
                <a:latin typeface="Arial" pitchFamily="34" charset="0"/>
                <a:cs typeface="Arial" pitchFamily="34" charset="0"/>
              </a:rPr>
              <a:t>ΒΗΜΑ ΠΤΕΡΥΓΩΣΕΩΣ.</a:t>
            </a:r>
          </a:p>
          <a:p>
            <a:pPr algn="l"/>
            <a:r>
              <a:rPr lang="el-GR" sz="2800" b="1" dirty="0">
                <a:solidFill>
                  <a:srgbClr val="FF0000"/>
                </a:solidFill>
                <a:latin typeface="Arial" pitchFamily="34" charset="0"/>
                <a:cs typeface="Arial" pitchFamily="34" charset="0"/>
              </a:rPr>
              <a:t> δ) </a:t>
            </a:r>
            <a:r>
              <a:rPr lang="el-GR" sz="2800" b="1" dirty="0">
                <a:solidFill>
                  <a:schemeClr val="tx1"/>
                </a:solidFill>
                <a:latin typeface="Arial" pitchFamily="34" charset="0"/>
                <a:cs typeface="Arial" pitchFamily="34" charset="0"/>
              </a:rPr>
              <a:t>ΠΛΑΤΟΣ ΠΤΕΡΥΓΙΟΥ.</a:t>
            </a:r>
          </a:p>
          <a:p>
            <a:pPr algn="l"/>
            <a:r>
              <a:rPr lang="el-GR" sz="2800" b="1" dirty="0">
                <a:solidFill>
                  <a:srgbClr val="FF0000"/>
                </a:solidFill>
                <a:latin typeface="Arial" pitchFamily="34" charset="0"/>
                <a:cs typeface="Arial" pitchFamily="34" charset="0"/>
              </a:rPr>
              <a:t>  ε) </a:t>
            </a:r>
            <a:r>
              <a:rPr lang="el-GR" sz="2800" b="1" dirty="0">
                <a:solidFill>
                  <a:schemeClr val="tx1"/>
                </a:solidFill>
                <a:latin typeface="Arial" pitchFamily="34" charset="0"/>
                <a:cs typeface="Arial" pitchFamily="34" charset="0"/>
              </a:rPr>
              <a:t>ΜΗΚΟΣ (η ΥΨΟΣ) ΠΤΕΡΥΓΙΩΝ.</a:t>
            </a:r>
          </a:p>
          <a:p>
            <a:pPr algn="l"/>
            <a:r>
              <a:rPr lang="el-GR" sz="2800" b="1" dirty="0">
                <a:solidFill>
                  <a:srgbClr val="FF0000"/>
                </a:solidFill>
                <a:latin typeface="Arial" pitchFamily="34" charset="0"/>
                <a:cs typeface="Arial" pitchFamily="34" charset="0"/>
              </a:rPr>
              <a:t>στ) </a:t>
            </a:r>
            <a:r>
              <a:rPr lang="el-GR" sz="2800" b="1" dirty="0">
                <a:solidFill>
                  <a:schemeClr val="tx1"/>
                </a:solidFill>
                <a:latin typeface="Arial" pitchFamily="34" charset="0"/>
                <a:cs typeface="Arial" pitchFamily="34" charset="0"/>
              </a:rPr>
              <a:t>ΠΛΑΤΟΣ ΑΥΛΑΚΑΣ ΚΑΙ ΑΝΑΛΟΓΙΑ ΑΥΛΑΚΑΣ </a:t>
            </a:r>
          </a:p>
          <a:p>
            <a:pPr algn="l"/>
            <a:r>
              <a:rPr lang="el-GR" sz="2800" b="1" dirty="0">
                <a:solidFill>
                  <a:schemeClr val="tx1"/>
                </a:solidFill>
                <a:latin typeface="Arial" pitchFamily="34" charset="0"/>
                <a:cs typeface="Arial" pitchFamily="34" charset="0"/>
              </a:rPr>
              <a:t>      ΠΡΟΣ ΒΗΜΑ.</a:t>
            </a:r>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a:solidFill>
                  <a:srgbClr val="FF0000"/>
                </a:solidFill>
                <a:latin typeface="Arial" pitchFamily="34" charset="0"/>
                <a:cs typeface="Arial" pitchFamily="34" charset="0"/>
              </a:rPr>
              <a:t>α) </a:t>
            </a:r>
            <a:r>
              <a:rPr lang="el-GR" sz="2800" b="1" u="sng" dirty="0">
                <a:solidFill>
                  <a:schemeClr val="tx1"/>
                </a:solidFill>
                <a:latin typeface="Arial" pitchFamily="34" charset="0"/>
                <a:cs typeface="Arial" pitchFamily="34" charset="0"/>
              </a:rPr>
              <a:t>ΓΩΝΙΑ ΕΙΣΟΔΟΥ</a:t>
            </a:r>
            <a:r>
              <a:rPr lang="el-GR" sz="2800" b="1" dirty="0">
                <a:solidFill>
                  <a:schemeClr val="tx1"/>
                </a:solidFill>
                <a:latin typeface="Arial" pitchFamily="34" charset="0"/>
                <a:cs typeface="Arial" pitchFamily="34" charset="0"/>
              </a:rPr>
              <a:t> </a:t>
            </a:r>
            <a:r>
              <a:rPr lang="el-GR" sz="2800" b="1" u="sng" dirty="0">
                <a:solidFill>
                  <a:srgbClr val="FF0000"/>
                </a:solidFill>
                <a:latin typeface="Arial" pitchFamily="34" charset="0"/>
                <a:cs typeface="Arial" pitchFamily="34" charset="0"/>
              </a:rPr>
              <a:t>β</a:t>
            </a:r>
            <a:r>
              <a:rPr lang="el-GR" sz="1600" b="1" u="sng" dirty="0">
                <a:solidFill>
                  <a:srgbClr val="FF0000"/>
                </a:solidFill>
                <a:latin typeface="Arial" pitchFamily="34" charset="0"/>
                <a:cs typeface="Arial" pitchFamily="34" charset="0"/>
              </a:rPr>
              <a:t>1</a:t>
            </a:r>
            <a:r>
              <a:rPr lang="el-GR" sz="2800" b="1" dirty="0">
                <a:solidFill>
                  <a:srgbClr val="FF0000"/>
                </a:solidFill>
                <a:latin typeface="Arial" pitchFamily="34" charset="0"/>
                <a:cs typeface="Arial" pitchFamily="34" charset="0"/>
              </a:rPr>
              <a:t> </a:t>
            </a:r>
            <a:r>
              <a:rPr lang="el-GR" sz="2800" b="1" u="sng" dirty="0">
                <a:solidFill>
                  <a:schemeClr val="tx1"/>
                </a:solidFill>
                <a:latin typeface="Arial" pitchFamily="34" charset="0"/>
                <a:cs typeface="Arial" pitchFamily="34" charset="0"/>
              </a:rPr>
              <a:t>(ΕΙΣΡΟΗΣ) </a:t>
            </a:r>
          </a:p>
          <a:p>
            <a:pPr algn="l"/>
            <a:endParaRPr lang="el-GR" sz="2800" b="1" u="sng" dirty="0">
              <a:solidFill>
                <a:schemeClr val="tx1"/>
              </a:solidFill>
              <a:latin typeface="Arial" pitchFamily="34" charset="0"/>
              <a:cs typeface="Arial" pitchFamily="34" charset="0"/>
            </a:endParaRPr>
          </a:p>
          <a:p>
            <a:pPr algn="l"/>
            <a:r>
              <a:rPr lang="el-GR" sz="2800" b="1" dirty="0">
                <a:solidFill>
                  <a:schemeClr val="tx1"/>
                </a:solidFill>
                <a:latin typeface="Arial" pitchFamily="34" charset="0"/>
                <a:cs typeface="Arial" pitchFamily="34" charset="0"/>
              </a:rPr>
              <a:t>ΕΙΝΑΙ Η ΓΩΝΙΑ ΠΟΥ ΑΝΤΙΣΤΟΙΧΕΙ ΣΤΟ ΚΥΡΤΟ ΜΕΡΟΣ ΤΟΥ ΠΤΕΡΥΓΙΟΥ. </a:t>
            </a:r>
          </a:p>
          <a:p>
            <a:pPr algn="l"/>
            <a:r>
              <a:rPr lang="el-GR" sz="2800" b="1" dirty="0">
                <a:solidFill>
                  <a:schemeClr val="tx1"/>
                </a:solidFill>
                <a:latin typeface="Arial" pitchFamily="34" charset="0"/>
                <a:cs typeface="Arial" pitchFamily="34" charset="0"/>
              </a:rPr>
              <a:t>Η ΓΩΝΙΑ ΑΥΤΗ ΠΡΕΠΕΙ ΝΑ ΕΙΝΑΙ ΤΕΤΟΙΑ, ΩΣΤΕ Ο ΕΙΣΕΡΧΟΜΕΝΟΣ ΣΤΟ</a:t>
            </a:r>
            <a:r>
              <a:rPr lang="el-GR" sz="2800" b="1" i="1" dirty="0">
                <a:solidFill>
                  <a:schemeClr val="tx1"/>
                </a:solidFill>
                <a:latin typeface="Arial" pitchFamily="34" charset="0"/>
                <a:cs typeface="Arial" pitchFamily="34" charset="0"/>
              </a:rPr>
              <a:t> </a:t>
            </a:r>
            <a:r>
              <a:rPr lang="el-GR" sz="2800" b="1" i="1" dirty="0">
                <a:solidFill>
                  <a:srgbClr val="FF0000"/>
                </a:solidFill>
                <a:latin typeface="Arial" pitchFamily="34" charset="0"/>
                <a:cs typeface="Arial" pitchFamily="34" charset="0"/>
              </a:rPr>
              <a:t>ΚΙΝΟΥΜΕΝΟ</a:t>
            </a:r>
            <a:r>
              <a:rPr lang="el-GR" sz="2800" b="1" dirty="0">
                <a:solidFill>
                  <a:schemeClr val="tx1"/>
                </a:solidFill>
                <a:latin typeface="Arial" pitchFamily="34" charset="0"/>
                <a:cs typeface="Arial" pitchFamily="34" charset="0"/>
              </a:rPr>
              <a:t> ΠΤΕΡΥΓΙΟ ΑΤΜΟΣ</a:t>
            </a:r>
            <a:r>
              <a:rPr lang="el-GR" sz="2800" b="1" i="1" dirty="0">
                <a:solidFill>
                  <a:schemeClr val="tx1"/>
                </a:solidFill>
                <a:latin typeface="Arial" pitchFamily="34" charset="0"/>
                <a:cs typeface="Arial" pitchFamily="34" charset="0"/>
              </a:rPr>
              <a:t> </a:t>
            </a:r>
            <a:r>
              <a:rPr lang="el-GR" sz="2800" b="1" i="1" dirty="0">
                <a:solidFill>
                  <a:srgbClr val="FF0000"/>
                </a:solidFill>
                <a:latin typeface="Arial" pitchFamily="34" charset="0"/>
                <a:cs typeface="Arial" pitchFamily="34" charset="0"/>
              </a:rPr>
              <a:t>ΝΑ ΜΕΝΕΙ</a:t>
            </a:r>
            <a:r>
              <a:rPr lang="el-GR" sz="2800" b="1" dirty="0">
                <a:solidFill>
                  <a:srgbClr val="FF0000"/>
                </a:solidFill>
                <a:latin typeface="Arial" pitchFamily="34" charset="0"/>
                <a:cs typeface="Arial" pitchFamily="34" charset="0"/>
              </a:rPr>
              <a:t> </a:t>
            </a:r>
            <a:r>
              <a:rPr lang="el-GR" sz="2800" b="1" dirty="0">
                <a:solidFill>
                  <a:schemeClr val="tx1"/>
                </a:solidFill>
                <a:latin typeface="Arial" pitchFamily="34" charset="0"/>
                <a:cs typeface="Arial" pitchFamily="34" charset="0"/>
              </a:rPr>
              <a:t>ΣΤΑ ΠΤΕΡΥΓΙΑ, ΑΛΛΑ ΝΑ ΑΚΟΛΟΥΘΕΙ ΚΑΤΑ ΤΟ ΔΥΝΑΤΟ ΕΦΑΠΤΟΜΕΝΗ ΠΡΟΣ ΤΙΣ ΠΛΕΥΡΕΣ ΠΟΡΕΙΑ. ΕΤΣΙ ΑΠΟΦΕΥΓΕΤΑΙ Η ΑΠΩΛΕΙΑ ΕΡΓΟΥ ΛΟΓΩ ΚΡΟΥΣΕΩΝ.</a:t>
            </a: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a:solidFill>
                  <a:srgbClr val="FF0000"/>
                </a:solidFill>
                <a:latin typeface="Arial" pitchFamily="34" charset="0"/>
                <a:cs typeface="Arial" pitchFamily="34" charset="0"/>
              </a:rPr>
              <a:t>α) </a:t>
            </a:r>
            <a:r>
              <a:rPr lang="el-GR" sz="2800" b="1" u="sng" dirty="0">
                <a:solidFill>
                  <a:schemeClr val="tx1"/>
                </a:solidFill>
                <a:latin typeface="Arial" pitchFamily="34" charset="0"/>
                <a:cs typeface="Arial" pitchFamily="34" charset="0"/>
              </a:rPr>
              <a:t>ΓΩΝΙΑ ΕΙΣΟΔΟΥ</a:t>
            </a:r>
            <a:r>
              <a:rPr lang="el-GR" sz="2800" b="1" dirty="0">
                <a:solidFill>
                  <a:schemeClr val="tx1"/>
                </a:solidFill>
                <a:latin typeface="Arial" pitchFamily="34" charset="0"/>
                <a:cs typeface="Arial" pitchFamily="34" charset="0"/>
              </a:rPr>
              <a:t> </a:t>
            </a:r>
            <a:r>
              <a:rPr lang="el-GR" sz="2800" b="1" u="sng" dirty="0">
                <a:solidFill>
                  <a:srgbClr val="FF0000"/>
                </a:solidFill>
                <a:latin typeface="Arial" pitchFamily="34" charset="0"/>
                <a:cs typeface="Arial" pitchFamily="34" charset="0"/>
              </a:rPr>
              <a:t>β</a:t>
            </a:r>
            <a:r>
              <a:rPr lang="el-GR" sz="1600" b="1" u="sng" dirty="0">
                <a:solidFill>
                  <a:srgbClr val="FF0000"/>
                </a:solidFill>
                <a:latin typeface="Arial" pitchFamily="34" charset="0"/>
                <a:cs typeface="Arial" pitchFamily="34" charset="0"/>
              </a:rPr>
              <a:t>1</a:t>
            </a:r>
            <a:r>
              <a:rPr lang="el-GR" sz="2800" b="1" dirty="0">
                <a:solidFill>
                  <a:srgbClr val="FF0000"/>
                </a:solidFill>
                <a:latin typeface="Arial" pitchFamily="34" charset="0"/>
                <a:cs typeface="Arial" pitchFamily="34" charset="0"/>
              </a:rPr>
              <a:t> </a:t>
            </a:r>
            <a:r>
              <a:rPr lang="el-GR" sz="2800" b="1" u="sng" dirty="0">
                <a:solidFill>
                  <a:schemeClr val="tx1"/>
                </a:solidFill>
                <a:latin typeface="Arial" pitchFamily="34" charset="0"/>
                <a:cs typeface="Arial" pitchFamily="34" charset="0"/>
              </a:rPr>
              <a:t>(ΕΙΣΡΟΗΣ)</a:t>
            </a:r>
            <a:r>
              <a:rPr lang="el-GR" sz="2000" b="1" u="sng" dirty="0">
                <a:solidFill>
                  <a:schemeClr val="tx1"/>
                </a:solidFill>
                <a:latin typeface="Arial" pitchFamily="34" charset="0"/>
                <a:cs typeface="Arial" pitchFamily="34" charset="0"/>
              </a:rPr>
              <a:t>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9283126">
            <a:off x="3176602" y="296023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a:solidFill>
                  <a:srgbClr val="FF0000"/>
                </a:solidFill>
                <a:latin typeface="Arial" pitchFamily="34" charset="0"/>
                <a:cs typeface="Arial" pitchFamily="34" charset="0"/>
              </a:rPr>
              <a:t>α) </a:t>
            </a:r>
            <a:r>
              <a:rPr lang="el-GR" sz="2800" b="1" u="sng" dirty="0">
                <a:solidFill>
                  <a:schemeClr val="tx1"/>
                </a:solidFill>
                <a:latin typeface="Arial" pitchFamily="34" charset="0"/>
                <a:cs typeface="Arial" pitchFamily="34" charset="0"/>
              </a:rPr>
              <a:t>ΓΩΝΙΑ ΕΙΣΟΔΟΥ</a:t>
            </a:r>
            <a:r>
              <a:rPr lang="el-GR" sz="2800" b="1" dirty="0">
                <a:solidFill>
                  <a:schemeClr val="tx1"/>
                </a:solidFill>
                <a:latin typeface="Arial" pitchFamily="34" charset="0"/>
                <a:cs typeface="Arial" pitchFamily="34" charset="0"/>
              </a:rPr>
              <a:t> </a:t>
            </a:r>
            <a:r>
              <a:rPr lang="el-GR" sz="2800" b="1" u="sng" dirty="0">
                <a:solidFill>
                  <a:srgbClr val="FF0000"/>
                </a:solidFill>
                <a:latin typeface="Arial" pitchFamily="34" charset="0"/>
                <a:cs typeface="Arial" pitchFamily="34" charset="0"/>
              </a:rPr>
              <a:t>β</a:t>
            </a:r>
            <a:r>
              <a:rPr lang="el-GR" sz="1600" b="1" u="sng" dirty="0">
                <a:solidFill>
                  <a:srgbClr val="FF0000"/>
                </a:solidFill>
                <a:latin typeface="Arial" pitchFamily="34" charset="0"/>
                <a:cs typeface="Arial" pitchFamily="34" charset="0"/>
              </a:rPr>
              <a:t>1</a:t>
            </a:r>
            <a:r>
              <a:rPr lang="el-GR" sz="2800" b="1" dirty="0">
                <a:solidFill>
                  <a:srgbClr val="FF0000"/>
                </a:solidFill>
                <a:latin typeface="Arial" pitchFamily="34" charset="0"/>
                <a:cs typeface="Arial" pitchFamily="34" charset="0"/>
              </a:rPr>
              <a:t> </a:t>
            </a:r>
            <a:r>
              <a:rPr lang="el-GR" sz="2800" b="1" u="sng" dirty="0">
                <a:solidFill>
                  <a:schemeClr val="tx1"/>
                </a:solidFill>
                <a:latin typeface="Arial" pitchFamily="34" charset="0"/>
                <a:cs typeface="Arial" pitchFamily="34" charset="0"/>
              </a:rPr>
              <a:t>(ΕΙΣΡΟΗΣ)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5" name="Right Arrow 4"/>
          <p:cNvSpPr/>
          <p:nvPr/>
        </p:nvSpPr>
        <p:spPr>
          <a:xfrm>
            <a:off x="4427984" y="191683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
        <p:nvSpPr>
          <p:cNvPr id="6" name="Rectangle 5"/>
          <p:cNvSpPr/>
          <p:nvPr/>
        </p:nvSpPr>
        <p:spPr>
          <a:xfrm>
            <a:off x="4644008" y="5949280"/>
            <a:ext cx="3382786" cy="369332"/>
          </a:xfrm>
          <a:prstGeom prst="rect">
            <a:avLst/>
          </a:prstGeom>
          <a:solidFill>
            <a:srgbClr val="FFFF00"/>
          </a:solidFill>
        </p:spPr>
        <p:txBody>
          <a:bodyPr wrap="none">
            <a:spAutoFit/>
          </a:bodyPr>
          <a:lstStyle/>
          <a:p>
            <a:r>
              <a:rPr lang="el-GR" b="1" dirty="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a:solidFill>
                  <a:srgbClr val="FF0000"/>
                </a:solidFill>
                <a:latin typeface="Arial" pitchFamily="34" charset="0"/>
                <a:cs typeface="Arial" pitchFamily="34" charset="0"/>
              </a:rPr>
              <a:t>β) </a:t>
            </a:r>
            <a:r>
              <a:rPr lang="el-GR" sz="2800" b="1" u="sng" dirty="0">
                <a:solidFill>
                  <a:schemeClr val="tx1"/>
                </a:solidFill>
                <a:latin typeface="Arial" pitchFamily="34" charset="0"/>
                <a:cs typeface="Arial" pitchFamily="34" charset="0"/>
              </a:rPr>
              <a:t>ΓΩΝΙΑ ΕΞΟΔΟΥ</a:t>
            </a:r>
            <a:r>
              <a:rPr lang="el-GR" sz="2800" b="1" dirty="0">
                <a:solidFill>
                  <a:schemeClr val="tx1"/>
                </a:solidFill>
                <a:latin typeface="Arial" pitchFamily="34" charset="0"/>
                <a:cs typeface="Arial" pitchFamily="34" charset="0"/>
              </a:rPr>
              <a:t> </a:t>
            </a:r>
            <a:r>
              <a:rPr lang="el-GR" sz="2800" b="1" u="sng" dirty="0">
                <a:solidFill>
                  <a:srgbClr val="FF0000"/>
                </a:solidFill>
                <a:latin typeface="Arial" pitchFamily="34" charset="0"/>
                <a:cs typeface="Arial" pitchFamily="34" charset="0"/>
              </a:rPr>
              <a:t>β</a:t>
            </a:r>
            <a:r>
              <a:rPr lang="el-GR" sz="1600" b="1" u="sng" dirty="0">
                <a:solidFill>
                  <a:srgbClr val="FF0000"/>
                </a:solidFill>
                <a:latin typeface="Arial" pitchFamily="34" charset="0"/>
                <a:cs typeface="Arial" pitchFamily="34" charset="0"/>
              </a:rPr>
              <a:t>2</a:t>
            </a:r>
            <a:r>
              <a:rPr lang="el-GR" sz="2800" b="1" dirty="0">
                <a:solidFill>
                  <a:schemeClr val="tx1"/>
                </a:solidFill>
                <a:latin typeface="Arial" pitchFamily="34" charset="0"/>
                <a:cs typeface="Arial" pitchFamily="34" charset="0"/>
              </a:rPr>
              <a:t> </a:t>
            </a:r>
            <a:r>
              <a:rPr lang="el-GR" sz="2800" b="1" u="sng" dirty="0">
                <a:solidFill>
                  <a:schemeClr val="tx1"/>
                </a:solidFill>
                <a:latin typeface="Arial" pitchFamily="34" charset="0"/>
                <a:cs typeface="Arial" pitchFamily="34" charset="0"/>
              </a:rPr>
              <a:t>(ΕΚΡΟΗΣ)</a:t>
            </a:r>
          </a:p>
          <a:p>
            <a:pPr algn="l"/>
            <a:endParaRPr lang="el-GR" sz="2800" dirty="0"/>
          </a:p>
          <a:p>
            <a:pPr algn="l"/>
            <a:r>
              <a:rPr lang="el-GR" sz="3600" b="1" dirty="0">
                <a:solidFill>
                  <a:schemeClr val="tx1"/>
                </a:solidFill>
                <a:latin typeface="Arial" pitchFamily="34" charset="0"/>
                <a:cs typeface="Arial" pitchFamily="34" charset="0"/>
              </a:rPr>
              <a:t>ΓΙΑ ΚΑΝΟΝΙΚΕΣ ΣΥΝΘΗΚΕΣ ΟΙΚΟΝΟΜΙΚΗΣ ΛΕΙΤΟΥΡΓΙΑΣ ΠΡΕΠΕΙ ΟΙ </a:t>
            </a:r>
            <a:r>
              <a:rPr lang="el-GR" sz="3600" b="1" dirty="0">
                <a:solidFill>
                  <a:srgbClr val="FF0000"/>
                </a:solidFill>
                <a:latin typeface="Arial" pitchFamily="34" charset="0"/>
                <a:cs typeface="Arial" pitchFamily="34" charset="0"/>
              </a:rPr>
              <a:t>ΓΩΝΙΕΣ ΕΚΡΟΗΣ ΝΑ ΕΙΝΑΙ ΟΣΟ ΤΟ ΔΥΝΑΤΟ ΜΙΚΡΟΤΕΡΕΣ</a:t>
            </a:r>
            <a:r>
              <a:rPr lang="el-GR" sz="3600" b="1" dirty="0">
                <a:solidFill>
                  <a:schemeClr val="tx1"/>
                </a:solidFill>
                <a:latin typeface="Arial" pitchFamily="34" charset="0"/>
                <a:cs typeface="Arial" pitchFamily="34" charset="0"/>
              </a:rPr>
              <a:t>. ΑΥΤΟ ΟΜΩΣ ΣΥΝΕΠΑΓΕΤΑΙ ΜΕΓΑΛΑ ΜΗΚΗ ΠΤΕΡΥΓΙΩΝ. </a:t>
            </a:r>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buClr>
                <a:srgbClr val="FF0000"/>
              </a:buClr>
              <a:buFont typeface="Wingdings" pitchFamily="2" charset="2"/>
              <a:buChar char="q"/>
            </a:pPr>
            <a:r>
              <a:rPr lang="el-GR" sz="2800" b="1" dirty="0">
                <a:solidFill>
                  <a:schemeClr val="tx1"/>
                </a:solidFill>
                <a:latin typeface="Arial Black" pitchFamily="34" charset="0"/>
              </a:rPr>
              <a:t>Ο ΑΤΜΟΣΤΡΟΒΙΛΟΣ ΕΙΝΑΙ ΜΗΧΑΝΗ ΕΞΩΤΕΡΙΚΗΣ ΚΑΥΣΕΩΣ.</a:t>
            </a:r>
          </a:p>
          <a:p>
            <a:pPr algn="l">
              <a:buClr>
                <a:srgbClr val="FF0000"/>
              </a:buClr>
              <a:buFont typeface="Wingdings" pitchFamily="2" charset="2"/>
              <a:buChar char="q"/>
            </a:pPr>
            <a:endParaRPr lang="el-GR" sz="2800" b="1" dirty="0">
              <a:solidFill>
                <a:schemeClr val="tx1"/>
              </a:solidFill>
              <a:latin typeface="Arial Black" pitchFamily="34" charset="0"/>
            </a:endParaRPr>
          </a:p>
          <a:p>
            <a:pPr algn="l">
              <a:buClr>
                <a:srgbClr val="FF0000"/>
              </a:buClr>
              <a:buFont typeface="Wingdings" pitchFamily="2" charset="2"/>
              <a:buChar char="q"/>
            </a:pPr>
            <a:r>
              <a:rPr lang="el-GR" sz="2800" b="1" dirty="0">
                <a:solidFill>
                  <a:schemeClr val="tx1"/>
                </a:solidFill>
                <a:latin typeface="Arial Black" pitchFamily="34" charset="0"/>
              </a:rPr>
              <a:t>ΣΤΗΝ ΟΠΟΙΑ ΩΣ ΕΡΓΑΖΟΜΕΝΗ ΟΥΣΙΑ ΧΡΗΣΙΜΟΠΟΙΕΙΤΑΙ ΤΟ ΝΕΡΟ-ΑΤΜΟΣ.</a:t>
            </a:r>
          </a:p>
          <a:p>
            <a:pPr algn="l">
              <a:buClr>
                <a:srgbClr val="FF0000"/>
              </a:buClr>
              <a:buFont typeface="Wingdings" pitchFamily="2" charset="2"/>
              <a:buChar char="q"/>
            </a:pPr>
            <a:endParaRPr lang="el-GR" sz="2800" b="1" dirty="0">
              <a:solidFill>
                <a:schemeClr val="tx1"/>
              </a:solidFill>
              <a:latin typeface="Arial Black" pitchFamily="34" charset="0"/>
            </a:endParaRPr>
          </a:p>
          <a:p>
            <a:pPr algn="l">
              <a:buClr>
                <a:srgbClr val="FF0000"/>
              </a:buClr>
              <a:buFont typeface="Wingdings" pitchFamily="2" charset="2"/>
              <a:buChar char="q"/>
            </a:pPr>
            <a:r>
              <a:rPr lang="el-GR" sz="2800" b="1" dirty="0">
                <a:solidFill>
                  <a:schemeClr val="tx1"/>
                </a:solidFill>
                <a:latin typeface="Arial Black" pitchFamily="34" charset="0"/>
              </a:rPr>
              <a:t>ΠΟΥ ΟΠΩΣ ΓΝΩΡΙΖΟΜΕ ΥΠΟΒΑΛΛΕΤΑΙ ΣΕ ΠΡΟΚΑΘΟΡΙΣΜΕΝΕΣ ΜΕΤΑΒΟΛΕΣ ΓΙΑ ΤΗΝ ΠΡΑΓΜΑΤΟΠΟΙΗΣΗ ΤΟΥ ΚΥΚΛΟΥ ΛΕΙΤΟΥΡΓΙΑΣ ΤΟΥ.</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a:solidFill>
                  <a:srgbClr val="FF0000"/>
                </a:solidFill>
                <a:latin typeface="Arial" pitchFamily="34" charset="0"/>
                <a:cs typeface="Arial" pitchFamily="34" charset="0"/>
              </a:rPr>
              <a:t>β) </a:t>
            </a:r>
            <a:r>
              <a:rPr lang="el-GR" sz="2800" b="1" u="sng" dirty="0">
                <a:solidFill>
                  <a:schemeClr val="tx1"/>
                </a:solidFill>
                <a:latin typeface="Arial" pitchFamily="34" charset="0"/>
                <a:cs typeface="Arial" pitchFamily="34" charset="0"/>
              </a:rPr>
              <a:t>ΓΩΝΙΑ ΕΞΟΔΟΥ</a:t>
            </a:r>
            <a:r>
              <a:rPr lang="el-GR" sz="2800" b="1" dirty="0">
                <a:solidFill>
                  <a:schemeClr val="tx1"/>
                </a:solidFill>
                <a:latin typeface="Arial" pitchFamily="34" charset="0"/>
                <a:cs typeface="Arial" pitchFamily="34" charset="0"/>
              </a:rPr>
              <a:t> </a:t>
            </a:r>
            <a:r>
              <a:rPr lang="el-GR" sz="2800" b="1" u="sng" dirty="0">
                <a:solidFill>
                  <a:srgbClr val="FF0000"/>
                </a:solidFill>
                <a:latin typeface="Arial" pitchFamily="34" charset="0"/>
                <a:cs typeface="Arial" pitchFamily="34" charset="0"/>
              </a:rPr>
              <a:t>β</a:t>
            </a:r>
            <a:r>
              <a:rPr lang="el-GR" sz="1600" b="1" u="sng" dirty="0">
                <a:solidFill>
                  <a:srgbClr val="FF0000"/>
                </a:solidFill>
                <a:latin typeface="Arial" pitchFamily="34" charset="0"/>
                <a:cs typeface="Arial" pitchFamily="34" charset="0"/>
              </a:rPr>
              <a:t>2</a:t>
            </a:r>
            <a:r>
              <a:rPr lang="el-GR" sz="2800" b="1" dirty="0">
                <a:solidFill>
                  <a:schemeClr val="tx1"/>
                </a:solidFill>
                <a:latin typeface="Arial" pitchFamily="34" charset="0"/>
                <a:cs typeface="Arial" pitchFamily="34" charset="0"/>
              </a:rPr>
              <a:t> </a:t>
            </a:r>
            <a:r>
              <a:rPr lang="el-GR" sz="2800" b="1" u="sng" dirty="0">
                <a:solidFill>
                  <a:schemeClr val="tx1"/>
                </a:solidFill>
                <a:latin typeface="Arial" pitchFamily="34" charset="0"/>
                <a:cs typeface="Arial" pitchFamily="34" charset="0"/>
              </a:rPr>
              <a:t>(ΕΚΡΟΗΣ)</a:t>
            </a:r>
          </a:p>
          <a:p>
            <a:pPr algn="l"/>
            <a:r>
              <a:rPr lang="el-GR" sz="2000" b="1" u="sng" dirty="0">
                <a:solidFill>
                  <a:schemeClr val="tx1"/>
                </a:solidFill>
                <a:latin typeface="Arial" pitchFamily="34" charset="0"/>
                <a:cs typeface="Arial" pitchFamily="34" charset="0"/>
              </a:rPr>
              <a:t>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2843302">
            <a:off x="4335765" y="502954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a:solidFill>
                  <a:srgbClr val="FF0000"/>
                </a:solidFill>
                <a:latin typeface="Arial" pitchFamily="34" charset="0"/>
                <a:cs typeface="Arial" pitchFamily="34" charset="0"/>
              </a:rPr>
              <a:t>β) </a:t>
            </a:r>
            <a:r>
              <a:rPr lang="el-GR" sz="2800" b="1" u="sng" dirty="0">
                <a:solidFill>
                  <a:schemeClr val="tx1"/>
                </a:solidFill>
                <a:latin typeface="Arial" pitchFamily="34" charset="0"/>
                <a:cs typeface="Arial" pitchFamily="34" charset="0"/>
              </a:rPr>
              <a:t>ΓΩΝΙΑ ΕΞΟΔΟΥ</a:t>
            </a:r>
            <a:r>
              <a:rPr lang="el-GR" sz="2800" b="1" dirty="0">
                <a:solidFill>
                  <a:schemeClr val="tx1"/>
                </a:solidFill>
                <a:latin typeface="Arial" pitchFamily="34" charset="0"/>
                <a:cs typeface="Arial" pitchFamily="34" charset="0"/>
              </a:rPr>
              <a:t> </a:t>
            </a:r>
            <a:r>
              <a:rPr lang="el-GR" sz="2800" b="1" u="sng" dirty="0">
                <a:solidFill>
                  <a:srgbClr val="FF0000"/>
                </a:solidFill>
                <a:latin typeface="Arial" pitchFamily="34" charset="0"/>
                <a:cs typeface="Arial" pitchFamily="34" charset="0"/>
              </a:rPr>
              <a:t>β</a:t>
            </a:r>
            <a:r>
              <a:rPr lang="el-GR" sz="1600" b="1" u="sng" dirty="0">
                <a:solidFill>
                  <a:srgbClr val="FF0000"/>
                </a:solidFill>
                <a:latin typeface="Arial" pitchFamily="34" charset="0"/>
                <a:cs typeface="Arial" pitchFamily="34" charset="0"/>
              </a:rPr>
              <a:t>2</a:t>
            </a:r>
            <a:r>
              <a:rPr lang="el-GR" sz="2800" b="1" dirty="0">
                <a:solidFill>
                  <a:schemeClr val="tx1"/>
                </a:solidFill>
                <a:latin typeface="Arial" pitchFamily="34" charset="0"/>
                <a:cs typeface="Arial" pitchFamily="34" charset="0"/>
              </a:rPr>
              <a:t> </a:t>
            </a:r>
            <a:r>
              <a:rPr lang="el-GR" sz="2800" b="1" u="sng" dirty="0">
                <a:solidFill>
                  <a:schemeClr val="tx1"/>
                </a:solidFill>
                <a:latin typeface="Arial" pitchFamily="34" charset="0"/>
                <a:cs typeface="Arial" pitchFamily="34" charset="0"/>
              </a:rPr>
              <a:t>(ΕΚΡΟΗΣ)</a:t>
            </a:r>
          </a:p>
          <a:p>
            <a:pPr algn="l"/>
            <a:r>
              <a:rPr lang="el-GR" sz="2800" b="1" u="sng" dirty="0">
                <a:solidFill>
                  <a:schemeClr val="tx1"/>
                </a:solidFill>
                <a:latin typeface="Arial" pitchFamily="34" charset="0"/>
                <a:cs typeface="Arial" pitchFamily="34" charset="0"/>
              </a:rPr>
              <a:t>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20560589">
            <a:off x="1957667" y="5651909"/>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4644008" y="5949280"/>
            <a:ext cx="3382786" cy="369332"/>
          </a:xfrm>
          <a:prstGeom prst="rect">
            <a:avLst/>
          </a:prstGeom>
          <a:solidFill>
            <a:srgbClr val="FFFF00"/>
          </a:solidFill>
        </p:spPr>
        <p:txBody>
          <a:bodyPr wrap="none">
            <a:spAutoFit/>
          </a:bodyPr>
          <a:lstStyle/>
          <a:p>
            <a:r>
              <a:rPr lang="el-GR" b="1" dirty="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a:solidFill>
                  <a:srgbClr val="FF0000"/>
                </a:solidFill>
                <a:latin typeface="Arial" pitchFamily="34" charset="0"/>
                <a:cs typeface="Arial" pitchFamily="34" charset="0"/>
              </a:rPr>
              <a:t>γ) </a:t>
            </a:r>
            <a:r>
              <a:rPr lang="el-GR" sz="2800" b="1" u="sng" dirty="0">
                <a:solidFill>
                  <a:schemeClr val="tx1"/>
                </a:solidFill>
                <a:latin typeface="Arial" pitchFamily="34" charset="0"/>
                <a:cs typeface="Arial" pitchFamily="34" charset="0"/>
              </a:rPr>
              <a:t>ΒΗΜΑ ΠΤΕΡΥΓΩΣΕΩΣ</a:t>
            </a:r>
            <a:r>
              <a:rPr lang="en-US" sz="2800" b="1" dirty="0">
                <a:solidFill>
                  <a:schemeClr val="tx1"/>
                </a:solidFill>
                <a:latin typeface="Arial" pitchFamily="34" charset="0"/>
                <a:cs typeface="Arial" pitchFamily="34" charset="0"/>
              </a:rPr>
              <a:t> </a:t>
            </a:r>
            <a:r>
              <a:rPr lang="en-US" sz="2800" b="1" u="sng" dirty="0">
                <a:solidFill>
                  <a:srgbClr val="FF0000"/>
                </a:solidFill>
                <a:latin typeface="Arial" pitchFamily="34" charset="0"/>
                <a:cs typeface="Arial" pitchFamily="34" charset="0"/>
              </a:rPr>
              <a:t>t</a:t>
            </a:r>
            <a:endParaRPr lang="el-GR" sz="2800" b="1" u="sng" dirty="0">
              <a:solidFill>
                <a:schemeClr val="tx1"/>
              </a:solidFill>
              <a:latin typeface="Arial" pitchFamily="34" charset="0"/>
              <a:cs typeface="Arial" pitchFamily="34" charset="0"/>
            </a:endParaRPr>
          </a:p>
          <a:p>
            <a:pPr algn="l"/>
            <a:endParaRPr lang="el-GR" sz="2800" b="1" u="sng" dirty="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800" b="1" dirty="0">
                <a:solidFill>
                  <a:schemeClr val="tx1"/>
                </a:solidFill>
                <a:latin typeface="Arial" pitchFamily="34" charset="0"/>
                <a:cs typeface="Arial" pitchFamily="34" charset="0"/>
              </a:rPr>
              <a:t>Ο ΑΡΙΘΜΟΣ ΤΩΝ ΠΤΕΡΥΓΙΩΝ ΚΑΘΕ ΣΕΙΡΑΣ ΚΑΘΟΡΙΖΕΤΑΙ ΣΥΝΗΘΩΣ ΑΠΟ ΤΗΝ ΠΕΙΡΑ ΚΑΙ ΤΑ ΔΕΔΟΜΕΝΑ ΤΟΥ ΕΡΓΟΣΤΑΣΙΟΥ ΚΑΤΑΣΚΕΥΗΣ ΤΟΥ ΣΤΡΟΒΙΛΟΥ. </a:t>
            </a:r>
          </a:p>
          <a:p>
            <a:pPr marL="432000" indent="-457200" algn="l">
              <a:buClr>
                <a:srgbClr val="FF0000"/>
              </a:buClr>
              <a:buFont typeface="Wingdings" pitchFamily="2" charset="2"/>
              <a:buChar char="Ø"/>
            </a:pPr>
            <a:r>
              <a:rPr lang="el-GR" sz="2800" b="1" dirty="0">
                <a:solidFill>
                  <a:schemeClr val="tx1"/>
                </a:solidFill>
                <a:latin typeface="Arial" pitchFamily="34" charset="0"/>
                <a:cs typeface="Arial" pitchFamily="34" charset="0"/>
              </a:rPr>
              <a:t>Ο ΑΡΙΘΜΟΣ ΤΩΝ ΠΤΕΡΥΓΙΩΝ ΕΧΕΙ ΑΜΕΣΗ ΣΧΕΣΗ ΜΕ ΤΟ ΒΗΜΑ ΤΗΣ ΠΤΕΡΥΓΩΣΕΩΣ.</a:t>
            </a:r>
          </a:p>
          <a:p>
            <a:pPr marL="432000" indent="-457200" algn="l">
              <a:buClr>
                <a:srgbClr val="FF0000"/>
              </a:buClr>
              <a:buFont typeface="Wingdings" pitchFamily="2" charset="2"/>
              <a:buChar char="Ø"/>
            </a:pPr>
            <a:r>
              <a:rPr lang="el-GR" sz="2800" b="1" dirty="0">
                <a:solidFill>
                  <a:schemeClr val="tx1"/>
                </a:solidFill>
                <a:latin typeface="Arial" pitchFamily="34" charset="0"/>
                <a:cs typeface="Arial" pitchFamily="34" charset="0"/>
              </a:rPr>
              <a:t>ΜΕΓΑΛΟΣ ΑΡΙΘΜΟΣ ΠΤΕΡΥΓΙΩΝ ΣΤΗΝ ΙΔΙΑ ΣΕΙΡΑ ΑΥΞΑΝΕΙ ΤΙΣ ΤΡΙΒΕΣ ΚΑΤΑ ΤΗΝ ΔΙΟΔΟ ΤΟΥ ΑΤΜΟΥ.</a:t>
            </a:r>
          </a:p>
          <a:p>
            <a:pPr algn="l"/>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54"/>
          </a:xfrm>
        </p:spPr>
        <p:txBody>
          <a:bodyPr>
            <a:noAutofit/>
          </a:bodyPr>
          <a:lstStyle/>
          <a:p>
            <a:pPr algn="l"/>
            <a:r>
              <a:rPr lang="el-GR" sz="2800" b="1" dirty="0">
                <a:solidFill>
                  <a:srgbClr val="FF0000"/>
                </a:solidFill>
                <a:latin typeface="Arial" pitchFamily="34" charset="0"/>
                <a:cs typeface="Arial" pitchFamily="34" charset="0"/>
              </a:rPr>
              <a:t>γ) </a:t>
            </a:r>
            <a:r>
              <a:rPr lang="el-GR" sz="2800" b="1" u="sng" dirty="0">
                <a:solidFill>
                  <a:schemeClr val="tx1"/>
                </a:solidFill>
                <a:latin typeface="Arial" pitchFamily="34" charset="0"/>
                <a:cs typeface="Arial" pitchFamily="34" charset="0"/>
              </a:rPr>
              <a:t>ΒΗΜΑ ΠΤΕΡΥΓΩΣΕΩΣ</a:t>
            </a:r>
            <a:r>
              <a:rPr lang="en-US" sz="2800" b="1" dirty="0">
                <a:solidFill>
                  <a:schemeClr val="tx1"/>
                </a:solidFill>
                <a:latin typeface="Arial" pitchFamily="34" charset="0"/>
                <a:cs typeface="Arial" pitchFamily="34" charset="0"/>
              </a:rPr>
              <a:t> </a:t>
            </a:r>
            <a:r>
              <a:rPr lang="en-US" sz="2800" b="1" u="sng" dirty="0">
                <a:solidFill>
                  <a:srgbClr val="FF0000"/>
                </a:solidFill>
                <a:latin typeface="Arial" pitchFamily="34" charset="0"/>
                <a:cs typeface="Arial" pitchFamily="34" charset="0"/>
              </a:rPr>
              <a:t>t</a:t>
            </a:r>
            <a:endParaRPr lang="el-GR" sz="2800" b="1" u="sng" dirty="0">
              <a:solidFill>
                <a:schemeClr val="tx1"/>
              </a:solidFill>
              <a:latin typeface="Arial" pitchFamily="34" charset="0"/>
              <a:cs typeface="Arial" pitchFamily="34" charset="0"/>
            </a:endParaRPr>
          </a:p>
          <a:p>
            <a:pPr algn="l"/>
            <a:r>
              <a:rPr lang="el-GR" sz="2000" b="1" u="sng" dirty="0">
                <a:solidFill>
                  <a:schemeClr val="tx1"/>
                </a:solidFill>
                <a:latin typeface="Arial" pitchFamily="34" charset="0"/>
                <a:cs typeface="Arial" pitchFamily="34" charset="0"/>
              </a:rPr>
              <a:t>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564167">
            <a:off x="3332573" y="167511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a:solidFill>
                  <a:srgbClr val="FF0000"/>
                </a:solidFill>
                <a:latin typeface="Arial" pitchFamily="34" charset="0"/>
                <a:cs typeface="Arial" pitchFamily="34" charset="0"/>
              </a:rPr>
              <a:t>γ) </a:t>
            </a:r>
            <a:r>
              <a:rPr lang="el-GR" sz="2800" b="1" u="sng" dirty="0">
                <a:solidFill>
                  <a:schemeClr val="tx1"/>
                </a:solidFill>
                <a:latin typeface="Arial" pitchFamily="34" charset="0"/>
                <a:cs typeface="Arial" pitchFamily="34" charset="0"/>
              </a:rPr>
              <a:t>ΒΗΜΑ ΠΤΕΡΥΓΩΣΕΩΣ</a:t>
            </a:r>
            <a:r>
              <a:rPr lang="en-US" sz="2800" b="1" dirty="0">
                <a:solidFill>
                  <a:schemeClr val="tx1"/>
                </a:solidFill>
                <a:latin typeface="Arial" pitchFamily="34" charset="0"/>
                <a:cs typeface="Arial" pitchFamily="34" charset="0"/>
              </a:rPr>
              <a:t> </a:t>
            </a:r>
            <a:r>
              <a:rPr lang="en-US" sz="2800" b="1" u="sng" dirty="0">
                <a:solidFill>
                  <a:srgbClr val="FF0000"/>
                </a:solidFill>
                <a:latin typeface="Arial" pitchFamily="34" charset="0"/>
                <a:cs typeface="Arial" pitchFamily="34" charset="0"/>
              </a:rPr>
              <a:t>t</a:t>
            </a:r>
            <a:endParaRPr lang="el-GR" sz="2800" b="1" u="sng" dirty="0">
              <a:solidFill>
                <a:schemeClr val="tx1"/>
              </a:solidFill>
              <a:latin typeface="Arial" pitchFamily="34" charset="0"/>
              <a:cs typeface="Arial" pitchFamily="34" charset="0"/>
            </a:endParaRPr>
          </a:p>
          <a:p>
            <a:pPr algn="l"/>
            <a:r>
              <a:rPr lang="el-GR" sz="2800" b="1" u="sng" dirty="0">
                <a:solidFill>
                  <a:schemeClr val="tx1"/>
                </a:solidFill>
                <a:latin typeface="Arial" pitchFamily="34" charset="0"/>
                <a:cs typeface="Arial" pitchFamily="34" charset="0"/>
              </a:rPr>
              <a:t>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7" name="Right Arrow 6"/>
          <p:cNvSpPr/>
          <p:nvPr/>
        </p:nvSpPr>
        <p:spPr>
          <a:xfrm rot="1382056">
            <a:off x="1547664" y="5805264"/>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572000" y="5877272"/>
            <a:ext cx="3382786" cy="369332"/>
          </a:xfrm>
          <a:prstGeom prst="rect">
            <a:avLst/>
          </a:prstGeom>
          <a:solidFill>
            <a:srgbClr val="FFFF00"/>
          </a:solidFill>
        </p:spPr>
        <p:txBody>
          <a:bodyPr wrap="none">
            <a:spAutoFit/>
          </a:bodyPr>
          <a:lstStyle/>
          <a:p>
            <a:r>
              <a:rPr lang="el-GR" b="1" dirty="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a:solidFill>
                  <a:srgbClr val="FF0000"/>
                </a:solidFill>
                <a:latin typeface="Arial" pitchFamily="34" charset="0"/>
                <a:cs typeface="Arial" pitchFamily="34" charset="0"/>
              </a:rPr>
              <a:t>δ) </a:t>
            </a:r>
            <a:r>
              <a:rPr lang="el-GR" sz="2800" b="1" u="sng" dirty="0">
                <a:solidFill>
                  <a:schemeClr val="tx1"/>
                </a:solidFill>
                <a:latin typeface="Arial" pitchFamily="34" charset="0"/>
                <a:cs typeface="Arial" pitchFamily="34" charset="0"/>
              </a:rPr>
              <a:t>ΠΛΑΤΟΣ ΠΤΕΡΥΓΙΟΥ</a:t>
            </a:r>
            <a:r>
              <a:rPr lang="el-GR" sz="2800" b="1" dirty="0">
                <a:solidFill>
                  <a:srgbClr val="FF0000"/>
                </a:solidFill>
                <a:latin typeface="Arial" pitchFamily="34" charset="0"/>
                <a:cs typeface="Arial" pitchFamily="34" charset="0"/>
              </a:rPr>
              <a:t> </a:t>
            </a:r>
            <a:r>
              <a:rPr lang="en-US" sz="2800" b="1" u="sng" dirty="0">
                <a:solidFill>
                  <a:srgbClr val="FF0000"/>
                </a:solidFill>
                <a:latin typeface="Arial" pitchFamily="34" charset="0"/>
                <a:cs typeface="Arial" pitchFamily="34" charset="0"/>
              </a:rPr>
              <a:t>b</a:t>
            </a:r>
          </a:p>
          <a:p>
            <a:pPr algn="l"/>
            <a:endParaRPr lang="en-US" sz="2800" dirty="0"/>
          </a:p>
          <a:p>
            <a:pPr algn="l"/>
            <a:r>
              <a:rPr lang="el-GR" sz="2800" b="1" dirty="0">
                <a:solidFill>
                  <a:schemeClr val="tx1"/>
                </a:solidFill>
                <a:latin typeface="Arial" pitchFamily="34" charset="0"/>
                <a:cs typeface="Arial" pitchFamily="34" charset="0"/>
              </a:rPr>
              <a:t>ΤΟ ΠΛΑΤΟΣ ΤΩΝ ΠΤΕΡΥΓΙΩΝ ΠΡΟΚΥΠΤΕΙ ΑΠΟ ΤΗ ΣΧΕΔΙΑΣΗ ΤΟΥΣ ΚΑΙ ΣΥΓΚΕΚΡΙΜΕΝΑ ΑΠΟ ΤΙΣ ΣΥΝΘΗΚΕΣ ΑΝΤΟΧΗΣ ΤΟΥΣ ΣΤΙΣ ΚΟΠΩΣΕΙΣ. ΟΠΩΣ ΕΙΝΑΙ ΦΥΣΙΚΟ, ΜΕΓΑΛΥΤΕΡΑ ΣΕ ΜΗΚΟΣ ΠΤΕΡΥΓΙΑ ΑΠΑΙΤΟΥΝ ΚΑΙ ΜΕΓΑΛΥΤΕΡΟ ΠΛΑΤΟΣ, ΓΙ' ΑΥΤΟ ΤΑ ΔΥΟ ΣΤΟΙΧΕΙΑ, ΜΗΚΟΣ ΠΤΕΡΥΓΙΟΥ ΚΑΙ ΠΛΑΤΟΣ, ΕΧΟΥΝ ΑΜΕΣΗ ΣΥΝΔΕΣΗ ΜΕΤΑΞΥ ΤΟΥΣ.</a:t>
            </a:r>
          </a:p>
          <a:p>
            <a:pPr algn="l"/>
            <a:endParaRPr lang="el-GR" sz="2800" b="1"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a:solidFill>
                  <a:srgbClr val="FF0000"/>
                </a:solidFill>
                <a:latin typeface="Arial" pitchFamily="34" charset="0"/>
                <a:cs typeface="Arial" pitchFamily="34" charset="0"/>
              </a:rPr>
              <a:t>δ) </a:t>
            </a:r>
            <a:r>
              <a:rPr lang="el-GR" sz="2800" b="1" u="sng" dirty="0">
                <a:solidFill>
                  <a:schemeClr val="tx1"/>
                </a:solidFill>
                <a:latin typeface="Arial" pitchFamily="34" charset="0"/>
                <a:cs typeface="Arial" pitchFamily="34" charset="0"/>
              </a:rPr>
              <a:t>ΠΛΑΤΟΣ ΠΤΕΡΥΓΙΟΥ</a:t>
            </a:r>
            <a:r>
              <a:rPr lang="el-GR" sz="2800" b="1" dirty="0">
                <a:solidFill>
                  <a:srgbClr val="FF0000"/>
                </a:solidFill>
                <a:latin typeface="Arial" pitchFamily="34" charset="0"/>
                <a:cs typeface="Arial" pitchFamily="34" charset="0"/>
              </a:rPr>
              <a:t> </a:t>
            </a:r>
            <a:r>
              <a:rPr lang="en-US" sz="2800" b="1" u="sng" dirty="0">
                <a:solidFill>
                  <a:srgbClr val="FF0000"/>
                </a:solidFill>
                <a:latin typeface="Arial" pitchFamily="34" charset="0"/>
                <a:cs typeface="Arial" pitchFamily="34" charset="0"/>
              </a:rPr>
              <a:t>b</a:t>
            </a:r>
          </a:p>
          <a:p>
            <a:pPr algn="l"/>
            <a:r>
              <a:rPr lang="el-GR" sz="2000" b="1" u="sng" dirty="0">
                <a:solidFill>
                  <a:schemeClr val="tx1"/>
                </a:solidFill>
                <a:latin typeface="Arial" pitchFamily="34" charset="0"/>
                <a:cs typeface="Arial" pitchFamily="34" charset="0"/>
              </a:rPr>
              <a:t>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10800000">
            <a:off x="6948264" y="3861048"/>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629262"/>
          </a:xfrm>
        </p:spPr>
        <p:txBody>
          <a:bodyPr>
            <a:noAutofit/>
          </a:bodyPr>
          <a:lstStyle/>
          <a:p>
            <a:pPr algn="l"/>
            <a:r>
              <a:rPr lang="el-GR" sz="2800" b="1" dirty="0">
                <a:solidFill>
                  <a:srgbClr val="FF0000"/>
                </a:solidFill>
                <a:latin typeface="Arial" pitchFamily="34" charset="0"/>
                <a:cs typeface="Arial" pitchFamily="34" charset="0"/>
              </a:rPr>
              <a:t>δ) </a:t>
            </a:r>
            <a:r>
              <a:rPr lang="el-GR" sz="2800" b="1" u="sng" dirty="0">
                <a:solidFill>
                  <a:schemeClr val="tx1"/>
                </a:solidFill>
                <a:latin typeface="Arial" pitchFamily="34" charset="0"/>
                <a:cs typeface="Arial" pitchFamily="34" charset="0"/>
              </a:rPr>
              <a:t>ΠΛΑΤΟΣ ΠΤΕΡΥΓΙΟΥ</a:t>
            </a:r>
            <a:r>
              <a:rPr lang="el-GR" sz="2800" b="1" dirty="0">
                <a:solidFill>
                  <a:srgbClr val="FF0000"/>
                </a:solidFill>
                <a:latin typeface="Arial" pitchFamily="34" charset="0"/>
                <a:cs typeface="Arial" pitchFamily="34" charset="0"/>
              </a:rPr>
              <a:t> </a:t>
            </a:r>
            <a:r>
              <a:rPr lang="en-US" sz="2800" b="1" u="sng" dirty="0">
                <a:solidFill>
                  <a:srgbClr val="FF0000"/>
                </a:solidFill>
                <a:latin typeface="Arial" pitchFamily="34" charset="0"/>
                <a:cs typeface="Arial" pitchFamily="34" charset="0"/>
              </a:rPr>
              <a:t>b</a:t>
            </a:r>
          </a:p>
          <a:p>
            <a:pPr algn="l"/>
            <a:r>
              <a:rPr lang="el-GR" sz="2800" b="1" u="sng" dirty="0">
                <a:solidFill>
                  <a:schemeClr val="tx1"/>
                </a:solidFill>
                <a:latin typeface="Arial" pitchFamily="34" charset="0"/>
                <a:cs typeface="Arial" pitchFamily="34" charset="0"/>
              </a:rPr>
              <a:t>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10800000">
            <a:off x="7740352" y="3933056"/>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572000" y="5877272"/>
            <a:ext cx="3382786" cy="369332"/>
          </a:xfrm>
          <a:prstGeom prst="rect">
            <a:avLst/>
          </a:prstGeom>
          <a:solidFill>
            <a:srgbClr val="FFFF00"/>
          </a:solidFill>
        </p:spPr>
        <p:txBody>
          <a:bodyPr wrap="none">
            <a:spAutoFit/>
          </a:bodyPr>
          <a:lstStyle/>
          <a:p>
            <a:r>
              <a:rPr lang="el-GR" b="1" dirty="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800" b="1" dirty="0">
                <a:solidFill>
                  <a:srgbClr val="FF0000"/>
                </a:solidFill>
                <a:latin typeface="Arial" pitchFamily="34" charset="0"/>
                <a:cs typeface="Arial" pitchFamily="34" charset="0"/>
              </a:rPr>
              <a:t>ε) </a:t>
            </a:r>
            <a:r>
              <a:rPr lang="el-GR" sz="2800" b="1" u="sng" dirty="0">
                <a:solidFill>
                  <a:schemeClr val="tx1"/>
                </a:solidFill>
                <a:latin typeface="Arial" pitchFamily="34" charset="0"/>
                <a:cs typeface="Arial" pitchFamily="34" charset="0"/>
              </a:rPr>
              <a:t>ΜΗΚΟΣ (η ΥΨΟΣ) ΠΤΕΡΥΓΙΩΝ</a:t>
            </a:r>
          </a:p>
          <a:p>
            <a:pPr algn="l"/>
            <a:endParaRPr lang="el-GR" sz="1600" b="1" u="sng" dirty="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600" b="1" dirty="0">
                <a:solidFill>
                  <a:schemeClr val="tx1"/>
                </a:solidFill>
                <a:latin typeface="Arial" pitchFamily="34" charset="0"/>
                <a:cs typeface="Arial" pitchFamily="34" charset="0"/>
              </a:rPr>
              <a:t>ΓΙΑ ΤΟ </a:t>
            </a:r>
            <a:r>
              <a:rPr lang="el-GR" sz="2600" b="1" dirty="0">
                <a:solidFill>
                  <a:srgbClr val="FF0000"/>
                </a:solidFill>
                <a:latin typeface="Arial" pitchFamily="34" charset="0"/>
                <a:cs typeface="Arial" pitchFamily="34" charset="0"/>
              </a:rPr>
              <a:t>ΜΗΚΟΣ</a:t>
            </a:r>
            <a:r>
              <a:rPr lang="el-GR" sz="2600" b="1" dirty="0">
                <a:solidFill>
                  <a:schemeClr val="tx1"/>
                </a:solidFill>
                <a:latin typeface="Arial" pitchFamily="34" charset="0"/>
                <a:cs typeface="Arial" pitchFamily="34" charset="0"/>
              </a:rPr>
              <a:t> ΤΟΥ ΠΤΕΡΥΓΙΟΥ ΥΠΑΡΧΟΥΝ </a:t>
            </a:r>
            <a:r>
              <a:rPr lang="el-GR" sz="2600" b="1" dirty="0">
                <a:solidFill>
                  <a:srgbClr val="FF0000"/>
                </a:solidFill>
                <a:latin typeface="Arial" pitchFamily="34" charset="0"/>
                <a:cs typeface="Arial" pitchFamily="34" charset="0"/>
              </a:rPr>
              <a:t>ΟΡΙΑ ΕΠΙΤΡΕΠΟΜΕΝΟΥ ΜΕΓΙΣΤΟΥ ΚΑΙ ΕΛΑΧΙΣΤΟΥ ΜΗΚΟΥΣ</a:t>
            </a:r>
            <a:r>
              <a:rPr lang="el-GR" sz="2600" b="1" dirty="0">
                <a:solidFill>
                  <a:schemeClr val="tx1"/>
                </a:solidFill>
                <a:latin typeface="Arial" pitchFamily="34" charset="0"/>
                <a:cs typeface="Arial" pitchFamily="34" charset="0"/>
              </a:rPr>
              <a:t> ΤΟΥ.</a:t>
            </a:r>
          </a:p>
          <a:p>
            <a:pPr marL="432000" indent="-457200" algn="l">
              <a:buClr>
                <a:srgbClr val="FF0000"/>
              </a:buClr>
              <a:buFont typeface="Wingdings" pitchFamily="2" charset="2"/>
              <a:buChar char="Ø"/>
            </a:pPr>
            <a:r>
              <a:rPr lang="el-GR" sz="2600" b="1" dirty="0">
                <a:solidFill>
                  <a:srgbClr val="7030A0"/>
                </a:solidFill>
                <a:latin typeface="Arial" pitchFamily="34" charset="0"/>
                <a:cs typeface="Arial" pitchFamily="34" charset="0"/>
              </a:rPr>
              <a:t>ΩΣ ΠΡΟΣ ΤΟ ΜΕΓΙΣΤΟ ΜΗΚΟΣ </a:t>
            </a:r>
            <a:r>
              <a:rPr lang="el-GR" sz="2600" b="1" dirty="0">
                <a:solidFill>
                  <a:schemeClr val="tx1"/>
                </a:solidFill>
                <a:latin typeface="Arial" pitchFamily="34" charset="0"/>
                <a:cs typeface="Arial" pitchFamily="34" charset="0"/>
              </a:rPr>
              <a:t>ΛΑΜΒΑΝΕΤΑΙ ΥΠΟΨΗ Η ΑΝΑΛΟΓΙΑ ΒΗΜΑΤΟΣ ΚΑΙ ΜΗΚΟΥΣ ΓΙΑ ΤΗΝ ΚΑΝΟΝΙΚΗ ΡΟΗ ΑΤΜΟΥ, ΚΑΙ Η ΑΝΑΛΟΓΙΑ ΔΙΑΜΕΤΡΟΥ ΣΤΡΟΦΕΙΟΥ ΚΑΙ ΜΗΚΟΥΣ ΓΙΑ ΤΗΝ ΑΝΤΟΧΗ ΤΟΥ ΠΤΕΡΥΓΙΟΥ</a:t>
            </a:r>
            <a:r>
              <a:rPr lang="en-US" sz="2600" b="1" dirty="0">
                <a:solidFill>
                  <a:schemeClr val="tx1"/>
                </a:solidFill>
                <a:latin typeface="Arial" pitchFamily="34" charset="0"/>
                <a:cs typeface="Arial" pitchFamily="34" charset="0"/>
              </a:rPr>
              <a:t>.</a:t>
            </a:r>
            <a:endParaRPr lang="el-GR" sz="2600" b="1" dirty="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600" b="1" dirty="0">
                <a:solidFill>
                  <a:schemeClr val="tx1"/>
                </a:solidFill>
                <a:latin typeface="Arial" pitchFamily="34" charset="0"/>
                <a:cs typeface="Arial" pitchFamily="34" charset="0"/>
              </a:rPr>
              <a:t>ΤΟ ΑΚΡΙΒΕΣ ΠΑΝΤΩΣ ΜΗΚΟΣ ΤΟΥ ΠΤΕΡΥΓΙΟΥ ΥΠΟΛΟΓΙΖΕΤΑΙ ΚΑΤΑ ΤΟ ΘΕΡΜΙΚΟ ΥΠΟΛΟΓΙΣΜΟ ΤΟΥ ΣΤΡΟΒΙΛΟΥ.</a:t>
            </a: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773278"/>
          </a:xfrm>
        </p:spPr>
        <p:txBody>
          <a:bodyPr>
            <a:noAutofit/>
          </a:bodyPr>
          <a:lstStyle/>
          <a:p>
            <a:pPr algn="l"/>
            <a:r>
              <a:rPr lang="el-GR" sz="2800" b="1" dirty="0">
                <a:solidFill>
                  <a:srgbClr val="FF0000"/>
                </a:solidFill>
                <a:latin typeface="Arial" pitchFamily="34" charset="0"/>
                <a:cs typeface="Arial" pitchFamily="34" charset="0"/>
              </a:rPr>
              <a:t>ε) </a:t>
            </a:r>
            <a:r>
              <a:rPr lang="el-GR" sz="2800" b="1" u="sng" dirty="0">
                <a:solidFill>
                  <a:schemeClr val="tx1"/>
                </a:solidFill>
                <a:latin typeface="Arial" pitchFamily="34" charset="0"/>
                <a:cs typeface="Arial" pitchFamily="34" charset="0"/>
              </a:rPr>
              <a:t>ΜΗΚΟΣ (η ΥΨΟΣ) ΠΤΕΡΥΓΙΩΝ</a:t>
            </a:r>
          </a:p>
          <a:p>
            <a:pPr algn="l"/>
            <a:endParaRPr lang="el-GR" sz="16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1027" name="Picture 3" descr="C:\Users\Fadi\Desktop\1.png"/>
          <p:cNvPicPr>
            <a:picLocks noChangeAspect="1" noChangeArrowheads="1"/>
          </p:cNvPicPr>
          <p:nvPr/>
        </p:nvPicPr>
        <p:blipFill>
          <a:blip r:embed="rId3" cstate="print">
            <a:lum bright="-14000" contrast="32000"/>
          </a:blip>
          <a:srcRect/>
          <a:stretch>
            <a:fillRect/>
          </a:stretch>
        </p:blipFill>
        <p:spPr bwMode="auto">
          <a:xfrm>
            <a:off x="2699792" y="1988840"/>
            <a:ext cx="3816424" cy="453650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marL="180000" indent="-180000" algn="l">
              <a:buClr>
                <a:srgbClr val="FF0000"/>
              </a:buClr>
              <a:buFont typeface="Wingdings" pitchFamily="2" charset="2"/>
              <a:buChar char="q"/>
            </a:pPr>
            <a:r>
              <a:rPr lang="el-GR" sz="2400" b="1" dirty="0">
                <a:solidFill>
                  <a:schemeClr val="tx1"/>
                </a:solidFill>
                <a:latin typeface="Arial Black" pitchFamily="34" charset="0"/>
              </a:rPr>
              <a:t>Ο ΑΤΜΟΣΤΡΟΒΙΛΟΣ (</a:t>
            </a:r>
            <a:r>
              <a:rPr lang="el-GR" sz="2400" b="1" dirty="0">
                <a:solidFill>
                  <a:srgbClr val="FF0000"/>
                </a:solidFill>
                <a:latin typeface="Arial Black" pitchFamily="34" charset="0"/>
              </a:rPr>
              <a:t>ΤΟΥΡΜΠΙΝΑ</a:t>
            </a:r>
            <a:r>
              <a:rPr lang="el-GR" sz="2400" b="1" dirty="0">
                <a:solidFill>
                  <a:schemeClr val="tx1"/>
                </a:solidFill>
                <a:latin typeface="Arial Black" pitchFamily="34" charset="0"/>
              </a:rPr>
              <a:t>)</a:t>
            </a:r>
            <a:r>
              <a:rPr lang="el-GR" sz="2400" b="1" dirty="0">
                <a:solidFill>
                  <a:srgbClr val="002060"/>
                </a:solidFill>
                <a:latin typeface="Arial Black" pitchFamily="34" charset="0"/>
              </a:rPr>
              <a:t> </a:t>
            </a:r>
            <a:r>
              <a:rPr lang="el-GR" sz="2400" b="1" dirty="0">
                <a:solidFill>
                  <a:schemeClr val="tx1"/>
                </a:solidFill>
                <a:latin typeface="Arial Black" pitchFamily="34" charset="0"/>
              </a:rPr>
              <a:t>ΧΑΡΑΚΤΗΡΙΖΕΤΑΙ ΩΣ ΠΕΡΙΣΤΡΟΦΙΚΗ ΑΤΜΟΜΗΧΑΝΗ ΑΠΟ ΤΗΝ ΚΙΝΗΣΗ ΤΟΥ ΒΑΣΙΚΟΥ ΜΕΡΟΥΣ ΤΟΥ, ΠΟΥ ΕΙΝΑΙ ΤΟ </a:t>
            </a:r>
            <a:r>
              <a:rPr lang="el-GR" sz="2400" b="1" dirty="0">
                <a:solidFill>
                  <a:srgbClr val="FF0000"/>
                </a:solidFill>
                <a:latin typeface="Arial Black" pitchFamily="34" charset="0"/>
              </a:rPr>
              <a:t>ΣΤΡΟΦΕΙΟ</a:t>
            </a:r>
            <a:r>
              <a:rPr lang="el-GR" sz="2400" b="1" dirty="0">
                <a:solidFill>
                  <a:srgbClr val="002060"/>
                </a:solidFill>
                <a:latin typeface="Arial Black" pitchFamily="34" charset="0"/>
              </a:rPr>
              <a:t>.</a:t>
            </a:r>
          </a:p>
          <a:p>
            <a:pPr marL="180000" indent="-180000" algn="l">
              <a:buClr>
                <a:srgbClr val="FF0000"/>
              </a:buClr>
              <a:buFont typeface="Wingdings" pitchFamily="2" charset="2"/>
              <a:buChar char="q"/>
            </a:pPr>
            <a:endParaRPr lang="el-GR" sz="2400" b="1" dirty="0">
              <a:solidFill>
                <a:srgbClr val="002060"/>
              </a:solidFill>
              <a:latin typeface="Arial Black" pitchFamily="34" charset="0"/>
            </a:endParaRPr>
          </a:p>
          <a:p>
            <a:pPr marL="180000" indent="-180000" algn="l">
              <a:buClr>
                <a:srgbClr val="FF0000"/>
              </a:buClr>
              <a:buFont typeface="Wingdings" pitchFamily="2" charset="2"/>
              <a:buChar char="q"/>
            </a:pPr>
            <a:r>
              <a:rPr lang="el-GR" sz="2400" b="1" dirty="0">
                <a:solidFill>
                  <a:schemeClr val="tx1"/>
                </a:solidFill>
                <a:latin typeface="Arial Black" pitchFamily="34" charset="0"/>
              </a:rPr>
              <a:t>Η ΕΚΜΕΤΑΛΛΕΥΣΗ ΤΗΣ ΕΝΕΡΓΕΙΑΣ ΤΟΥ ΑΤΜΟΥ ΑΠΟ ΤΟΝ ΑΤΜΟΣΤΡΟΒΙΛΟ ΕΙΝΑΙ ΑΠΟΔΟΤΙΚΟΤΕΡΗ ΑΠ' ΟΣΟ ΣΤΗΝ ΠΑΛΙΝΔΡΟΜΙΚΗ ΑΤΜΟΜΗΧΑΝΗ ΚΑΙ ΑΥΤΟ ΟΦΕΙΛΕΤΑΙ ΣΤΗ ΧΡΗΣΗ ΥΨΗΛΟΤΕΡΩΝ ΠΙΕΣΕΩΝ, ΥΨΗΛΟΥ ΚΕΝΟΥ ΚΑΙ ΜΕΓΑΛΥΤΕΡΗΣ ΕΚΤΟΝΩΣΕΩΣ.</a:t>
            </a:r>
          </a:p>
        </p:txBody>
      </p:sp>
      <p:sp>
        <p:nvSpPr>
          <p:cNvPr id="4" name="Title 1"/>
          <p:cNvSpPr>
            <a:spLocks noGrp="1"/>
          </p:cNvSpPr>
          <p:nvPr>
            <p:ph type="ctrTitle"/>
          </p:nvPr>
        </p:nvSpPr>
        <p:spPr>
          <a:xfrm>
            <a:off x="285750" y="214313"/>
            <a:ext cx="8572500" cy="714357"/>
          </a:xfrm>
          <a:solidFill>
            <a:srgbClr val="7030A0"/>
          </a:solidFill>
          <a:effectLst/>
        </p:spPr>
        <p:txBody>
          <a:bodyPr>
            <a:normAutofit/>
          </a:bodyPr>
          <a:lstStyle/>
          <a:p>
            <a:r>
              <a:rPr lang="el-GR" sz="2400" b="1" u="sng" dirty="0">
                <a:solidFill>
                  <a:schemeClr val="bg1"/>
                </a:solidFill>
                <a:latin typeface="Arial Black" pitchFamily="34" charset="0"/>
              </a:rPr>
              <a:t>ΓΕΝΙΚΑ</a:t>
            </a:r>
            <a:endParaRPr lang="en-US" sz="2400" b="1" u="sng" dirty="0">
              <a:solidFill>
                <a:schemeClr val="bg1"/>
              </a:solidFill>
              <a:latin typeface="Arial Black" pitchFamily="34" charset="0"/>
              <a:cs typeface="Arial"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a:solidFill>
                  <a:srgbClr val="FF0000"/>
                </a:solidFill>
                <a:latin typeface="Arial" pitchFamily="34" charset="0"/>
                <a:cs typeface="Arial" pitchFamily="34" charset="0"/>
              </a:rPr>
              <a:t>στ) </a:t>
            </a:r>
            <a:r>
              <a:rPr lang="el-GR" sz="2000" b="1" u="sng" dirty="0">
                <a:solidFill>
                  <a:schemeClr val="tx1"/>
                </a:solidFill>
                <a:latin typeface="Arial" pitchFamily="34" charset="0"/>
                <a:cs typeface="Arial" pitchFamily="34" charset="0"/>
              </a:rPr>
              <a:t>ΠΛΑΤΟΣ ΑΥΛΑΚΑΣ</a:t>
            </a:r>
            <a:r>
              <a:rPr lang="en-US" sz="2000" b="1" dirty="0">
                <a:solidFill>
                  <a:schemeClr val="tx1"/>
                </a:solidFill>
                <a:latin typeface="Arial" pitchFamily="34" charset="0"/>
                <a:cs typeface="Arial" pitchFamily="34" charset="0"/>
              </a:rPr>
              <a:t> </a:t>
            </a:r>
            <a:r>
              <a:rPr lang="en-US" sz="2000" b="1" u="sng" dirty="0">
                <a:solidFill>
                  <a:srgbClr val="FF0000"/>
                </a:solidFill>
                <a:latin typeface="Arial" pitchFamily="34" charset="0"/>
                <a:cs typeface="Arial" pitchFamily="34" charset="0"/>
              </a:rPr>
              <a:t>b</a:t>
            </a:r>
            <a:r>
              <a:rPr lang="en-US" sz="1400" b="1" u="sng" dirty="0">
                <a:solidFill>
                  <a:srgbClr val="FF0000"/>
                </a:solidFill>
                <a:latin typeface="Arial" pitchFamily="34" charset="0"/>
                <a:cs typeface="Arial" pitchFamily="34" charset="0"/>
              </a:rPr>
              <a:t>2</a:t>
            </a:r>
            <a:r>
              <a:rPr lang="el-GR" sz="2000" b="1" dirty="0">
                <a:solidFill>
                  <a:schemeClr val="tx1"/>
                </a:solidFill>
                <a:latin typeface="Arial" pitchFamily="34" charset="0"/>
                <a:cs typeface="Arial" pitchFamily="34" charset="0"/>
              </a:rPr>
              <a:t> </a:t>
            </a:r>
            <a:r>
              <a:rPr lang="el-GR" sz="2000" b="1" u="sng" dirty="0">
                <a:solidFill>
                  <a:schemeClr val="tx1"/>
                </a:solidFill>
                <a:latin typeface="Arial" pitchFamily="34" charset="0"/>
                <a:cs typeface="Arial" pitchFamily="34" charset="0"/>
              </a:rPr>
              <a:t>ΚΑΙ ΑΝΑΛΟΓΙΑ ΑΥΛΑΚΑΣ ΠΡΟΣ ΒΗΜΑ</a:t>
            </a:r>
            <a:br>
              <a:rPr lang="el-GR" sz="2800" dirty="0"/>
            </a:br>
            <a:endParaRPr lang="en-US" sz="2800" dirty="0"/>
          </a:p>
          <a:p>
            <a:pPr marL="432000" indent="-457200" algn="l">
              <a:buClr>
                <a:srgbClr val="FF0000"/>
              </a:buClr>
              <a:buFont typeface="Wingdings" pitchFamily="2" charset="2"/>
              <a:buChar char="Ø"/>
            </a:pPr>
            <a:r>
              <a:rPr lang="el-GR" sz="2400" b="1" dirty="0">
                <a:solidFill>
                  <a:schemeClr val="tx1"/>
                </a:solidFill>
                <a:latin typeface="Arial" pitchFamily="34" charset="0"/>
                <a:cs typeface="Arial" pitchFamily="34" charset="0"/>
              </a:rPr>
              <a:t>ΤΟ ΠΛΑΤΟΣ ΤΗΣ ΑΥΛΑΚΑΣ </a:t>
            </a:r>
            <a:r>
              <a:rPr lang="en-US" sz="2400" b="1" dirty="0">
                <a:solidFill>
                  <a:schemeClr val="tx1"/>
                </a:solidFill>
                <a:latin typeface="Arial" pitchFamily="34" charset="0"/>
                <a:cs typeface="Arial" pitchFamily="34" charset="0"/>
              </a:rPr>
              <a:t>b</a:t>
            </a:r>
            <a:r>
              <a:rPr lang="el-GR" sz="2400" b="1" baseline="-25000" dirty="0">
                <a:solidFill>
                  <a:schemeClr val="tx1"/>
                </a:solidFill>
                <a:latin typeface="Arial" pitchFamily="34" charset="0"/>
                <a:cs typeface="Arial" pitchFamily="34" charset="0"/>
              </a:rPr>
              <a:t>2</a:t>
            </a:r>
            <a:r>
              <a:rPr lang="el-GR" sz="2400" b="1" dirty="0">
                <a:solidFill>
                  <a:schemeClr val="tx1"/>
                </a:solidFill>
                <a:latin typeface="Arial" pitchFamily="34" charset="0"/>
                <a:cs typeface="Arial" pitchFamily="34" charset="0"/>
              </a:rPr>
              <a:t> ΕΙΝΑΙ Η ΑΠΟΣΤΑΣΗ ΜΕΤΑΞΥ ΤΩΝ ΠΛΕΥΡΩΝ ΔΥΟ ΣΥΝΕΧΩΝ ΠΤΕΡΥΓΙΩΝ ΚΑΤΑ ΤΗΝ ΚΑΘΕΤΗ ΠΑΝΩ ΣΤΗ ΓΡΑΜΜΗ ΡΟΗΣ ΤΟΥ ΑΤΜΟΥ. </a:t>
            </a:r>
            <a:endParaRPr lang="en-US" sz="2400" b="1" dirty="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a:solidFill>
                  <a:schemeClr val="tx1"/>
                </a:solidFill>
                <a:latin typeface="Arial" pitchFamily="34" charset="0"/>
                <a:cs typeface="Arial" pitchFamily="34" charset="0"/>
              </a:rPr>
              <a:t>ΤΟ ΠΛΑΤΟΣ ΑΥΤΟ </a:t>
            </a:r>
            <a:r>
              <a:rPr lang="el-GR" sz="2400" b="1" dirty="0">
                <a:solidFill>
                  <a:srgbClr val="FF0000"/>
                </a:solidFill>
                <a:latin typeface="Arial" pitchFamily="34" charset="0"/>
                <a:cs typeface="Arial" pitchFamily="34" charset="0"/>
              </a:rPr>
              <a:t>ΕΙΝΑΙ ΣΤΑΘΕΡΟ ΓΙΑ ΤΑ ΠΤΕΡΥΓΙΑ ΔΡΑΣΕΩΣ</a:t>
            </a:r>
            <a:r>
              <a:rPr lang="el-GR" sz="2400" b="1" dirty="0">
                <a:solidFill>
                  <a:schemeClr val="tx1"/>
                </a:solidFill>
                <a:latin typeface="Arial" pitchFamily="34" charset="0"/>
                <a:cs typeface="Arial" pitchFamily="34" charset="0"/>
              </a:rPr>
              <a:t>. </a:t>
            </a:r>
            <a:endParaRPr lang="en-US" sz="2400" b="1" dirty="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a:solidFill>
                  <a:schemeClr val="tx1"/>
                </a:solidFill>
                <a:latin typeface="Arial" pitchFamily="34" charset="0"/>
                <a:cs typeface="Arial" pitchFamily="34" charset="0"/>
              </a:rPr>
              <a:t>ΣΕ ΠΟΛΛΕΣ ΠΕΡΙΠΤΩΣΕΙΣ ΤΟ ΠΛΑΤΟΣ ΑΥΤΟ ΕΙΝΑΙ ΣΤΗΝ ΑΡΧΗ ΛΙΓΟ ΜΕΓΑΛΥΤΕΡΟ ΓΙΑ ΝΑ ΑΠΟΦΕΥΓΕΤΑΙ ΔΥΣΑΡΕΣΤΗ ΚΙΝΗΤΙΚΗ ΔΡΑΣΗ ΤΟΥ ΑΤΜΟΥ ΣΤΗ ΡΑΧΗ ΤΩΝ ΠΤΕΡΥΓΙΩΝ.</a:t>
            </a:r>
          </a:p>
          <a:p>
            <a:pPr algn="l"/>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845286"/>
          </a:xfrm>
        </p:spPr>
        <p:txBody>
          <a:bodyPr>
            <a:noAutofit/>
          </a:bodyPr>
          <a:lstStyle/>
          <a:p>
            <a:pPr algn="l"/>
            <a:r>
              <a:rPr lang="el-GR" sz="2000" b="1" dirty="0">
                <a:solidFill>
                  <a:srgbClr val="FF0000"/>
                </a:solidFill>
                <a:latin typeface="Arial" pitchFamily="34" charset="0"/>
                <a:cs typeface="Arial" pitchFamily="34" charset="0"/>
              </a:rPr>
              <a:t>στ) </a:t>
            </a:r>
            <a:r>
              <a:rPr lang="el-GR" sz="2000" b="1" u="sng" dirty="0">
                <a:solidFill>
                  <a:schemeClr val="tx1"/>
                </a:solidFill>
                <a:latin typeface="Arial" pitchFamily="34" charset="0"/>
                <a:cs typeface="Arial" pitchFamily="34" charset="0"/>
              </a:rPr>
              <a:t>ΠΛΑΤΟΣ ΑΥΛΑΚΑΣ</a:t>
            </a:r>
            <a:r>
              <a:rPr lang="en-US" sz="2000" b="1" dirty="0">
                <a:solidFill>
                  <a:schemeClr val="tx1"/>
                </a:solidFill>
                <a:latin typeface="Arial" pitchFamily="34" charset="0"/>
                <a:cs typeface="Arial" pitchFamily="34" charset="0"/>
              </a:rPr>
              <a:t> </a:t>
            </a:r>
            <a:r>
              <a:rPr lang="en-US" sz="2000" b="1" u="sng" dirty="0">
                <a:solidFill>
                  <a:srgbClr val="FF0000"/>
                </a:solidFill>
                <a:latin typeface="Arial" pitchFamily="34" charset="0"/>
                <a:cs typeface="Arial" pitchFamily="34" charset="0"/>
              </a:rPr>
              <a:t>b</a:t>
            </a:r>
            <a:r>
              <a:rPr lang="en-US" sz="1400" b="1" u="sng" dirty="0">
                <a:solidFill>
                  <a:srgbClr val="FF0000"/>
                </a:solidFill>
                <a:latin typeface="Arial" pitchFamily="34" charset="0"/>
                <a:cs typeface="Arial" pitchFamily="34" charset="0"/>
              </a:rPr>
              <a:t>2</a:t>
            </a:r>
            <a:r>
              <a:rPr lang="el-GR" sz="2000" b="1" dirty="0">
                <a:solidFill>
                  <a:schemeClr val="tx1"/>
                </a:solidFill>
                <a:latin typeface="Arial" pitchFamily="34" charset="0"/>
                <a:cs typeface="Arial" pitchFamily="34" charset="0"/>
              </a:rPr>
              <a:t> </a:t>
            </a:r>
            <a:r>
              <a:rPr lang="el-GR" sz="2000" b="1" u="sng" dirty="0">
                <a:solidFill>
                  <a:schemeClr val="tx1"/>
                </a:solidFill>
                <a:latin typeface="Arial" pitchFamily="34" charset="0"/>
                <a:cs typeface="Arial" pitchFamily="34" charset="0"/>
              </a:rPr>
              <a:t>ΚΑΙ ΑΝΑΛΟΓΙΑ ΑΥΛΑΚΑΣ ΠΡΟΣ ΒΗΜΑ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2050" name="Picture 2" descr="C:\Users\Fadi\Desktop\2.png"/>
          <p:cNvPicPr>
            <a:picLocks noChangeAspect="1" noChangeArrowheads="1"/>
          </p:cNvPicPr>
          <p:nvPr/>
        </p:nvPicPr>
        <p:blipFill>
          <a:blip r:embed="rId3" cstate="print"/>
          <a:srcRect/>
          <a:stretch>
            <a:fillRect/>
          </a:stretch>
        </p:blipFill>
        <p:spPr bwMode="auto">
          <a:xfrm>
            <a:off x="2123728" y="2132856"/>
            <a:ext cx="5019675" cy="4486275"/>
          </a:xfrm>
          <a:prstGeom prst="rect">
            <a:avLst/>
          </a:prstGeom>
          <a:noFill/>
        </p:spPr>
      </p:pic>
      <p:sp>
        <p:nvSpPr>
          <p:cNvPr id="7" name="TextBox 6"/>
          <p:cNvSpPr txBox="1"/>
          <p:nvPr/>
        </p:nvSpPr>
        <p:spPr>
          <a:xfrm>
            <a:off x="2627784" y="6093296"/>
            <a:ext cx="2448272" cy="369332"/>
          </a:xfrm>
          <a:prstGeom prst="rect">
            <a:avLst/>
          </a:prstGeom>
          <a:solidFill>
            <a:srgbClr val="FFFF00"/>
          </a:solidFill>
        </p:spPr>
        <p:txBody>
          <a:bodyPr wrap="square" rtlCol="0">
            <a:spAutoFit/>
          </a:bodyPr>
          <a:lstStyle/>
          <a:p>
            <a:r>
              <a:rPr lang="el-GR" b="1" dirty="0">
                <a:solidFill>
                  <a:srgbClr val="FF0000"/>
                </a:solidFill>
                <a:latin typeface="Arial" pitchFamily="34" charset="0"/>
                <a:cs typeface="Arial" pitchFamily="34" charset="0"/>
              </a:rPr>
              <a:t>ΠΤΕΡΥΓΙΑ ΔΡΑΣΕΩΣ</a:t>
            </a:r>
            <a:endParaRPr lang="el-GR" dirty="0"/>
          </a:p>
        </p:txBody>
      </p:sp>
      <p:sp>
        <p:nvSpPr>
          <p:cNvPr id="8" name="Right Arrow 7"/>
          <p:cNvSpPr/>
          <p:nvPr/>
        </p:nvSpPr>
        <p:spPr>
          <a:xfrm rot="4038928">
            <a:off x="2982864" y="387551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ight Arrow 8"/>
          <p:cNvSpPr/>
          <p:nvPr/>
        </p:nvSpPr>
        <p:spPr>
          <a:xfrm rot="12024159">
            <a:off x="5993938" y="5888598"/>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a:solidFill>
                  <a:srgbClr val="FF0000"/>
                </a:solidFill>
                <a:latin typeface="Arial" pitchFamily="34" charset="0"/>
                <a:cs typeface="Arial" pitchFamily="34" charset="0"/>
              </a:rPr>
              <a:t>στ) </a:t>
            </a:r>
            <a:r>
              <a:rPr lang="el-GR" sz="2000" b="1" u="sng" dirty="0">
                <a:solidFill>
                  <a:schemeClr val="tx1"/>
                </a:solidFill>
                <a:latin typeface="Arial" pitchFamily="34" charset="0"/>
                <a:cs typeface="Arial" pitchFamily="34" charset="0"/>
              </a:rPr>
              <a:t>ΠΛΑΤΟΣ ΑΥΛΑΚΑΣ</a:t>
            </a:r>
            <a:r>
              <a:rPr lang="en-US" sz="2000" b="1" dirty="0">
                <a:solidFill>
                  <a:schemeClr val="tx1"/>
                </a:solidFill>
                <a:latin typeface="Arial" pitchFamily="34" charset="0"/>
                <a:cs typeface="Arial" pitchFamily="34" charset="0"/>
              </a:rPr>
              <a:t> </a:t>
            </a:r>
            <a:r>
              <a:rPr lang="en-US" sz="2000" b="1" u="sng" dirty="0">
                <a:solidFill>
                  <a:srgbClr val="FF0000"/>
                </a:solidFill>
                <a:latin typeface="Arial" pitchFamily="34" charset="0"/>
                <a:cs typeface="Arial" pitchFamily="34" charset="0"/>
              </a:rPr>
              <a:t>b</a:t>
            </a:r>
            <a:r>
              <a:rPr lang="en-US" sz="1400" b="1" u="sng" dirty="0">
                <a:solidFill>
                  <a:srgbClr val="FF0000"/>
                </a:solidFill>
                <a:latin typeface="Arial" pitchFamily="34" charset="0"/>
                <a:cs typeface="Arial" pitchFamily="34" charset="0"/>
              </a:rPr>
              <a:t>2</a:t>
            </a:r>
            <a:r>
              <a:rPr lang="el-GR" sz="2000" b="1" dirty="0">
                <a:solidFill>
                  <a:schemeClr val="tx1"/>
                </a:solidFill>
                <a:latin typeface="Arial" pitchFamily="34" charset="0"/>
                <a:cs typeface="Arial" pitchFamily="34" charset="0"/>
              </a:rPr>
              <a:t> </a:t>
            </a:r>
            <a:r>
              <a:rPr lang="el-GR" sz="2000" b="1" u="sng" dirty="0">
                <a:solidFill>
                  <a:schemeClr val="tx1"/>
                </a:solidFill>
                <a:latin typeface="Arial" pitchFamily="34" charset="0"/>
                <a:cs typeface="Arial" pitchFamily="34" charset="0"/>
              </a:rPr>
              <a:t>ΚΑΙ ΑΝΑΛΟΓΙΑ ΑΥΛΑΚΑΣ ΠΡΟΣ ΒΗΜΑ</a:t>
            </a:r>
            <a:br>
              <a:rPr lang="el-GR" sz="2800" dirty="0"/>
            </a:br>
            <a:endParaRPr lang="en-US" sz="2800" dirty="0"/>
          </a:p>
          <a:p>
            <a:pPr marL="432000" indent="-457200" algn="l">
              <a:buClr>
                <a:srgbClr val="FF0000"/>
              </a:buClr>
              <a:buFont typeface="Wingdings" pitchFamily="2" charset="2"/>
              <a:buChar char="Ø"/>
            </a:pPr>
            <a:r>
              <a:rPr lang="el-GR" sz="2400" b="1" dirty="0">
                <a:solidFill>
                  <a:schemeClr val="tx1"/>
                </a:solidFill>
                <a:latin typeface="Arial" pitchFamily="34" charset="0"/>
                <a:cs typeface="Arial" pitchFamily="34" charset="0"/>
              </a:rPr>
              <a:t>ΣΤΟΥΣ </a:t>
            </a:r>
            <a:r>
              <a:rPr lang="el-GR" sz="2400" b="1" dirty="0">
                <a:solidFill>
                  <a:srgbClr val="FF0000"/>
                </a:solidFill>
                <a:latin typeface="Arial" pitchFamily="34" charset="0"/>
                <a:cs typeface="Arial" pitchFamily="34" charset="0"/>
              </a:rPr>
              <a:t>ΣΤΡΟΒΙΛΟΥΣ ΑΝΤΙΔΡΑΣΕΩΣ </a:t>
            </a:r>
            <a:r>
              <a:rPr lang="el-GR" sz="2400" b="1" dirty="0">
                <a:solidFill>
                  <a:schemeClr val="tx1"/>
                </a:solidFill>
                <a:latin typeface="Arial" pitchFamily="34" charset="0"/>
                <a:cs typeface="Arial" pitchFamily="34" charset="0"/>
              </a:rPr>
              <a:t>ΩΣ ΠΛΑΤΟΣ ΑΥΛΑΚΟΣ ΘΕΩΡΕΙΤΑΙ </a:t>
            </a:r>
            <a:r>
              <a:rPr lang="el-GR" sz="2400" b="1" dirty="0">
                <a:solidFill>
                  <a:srgbClr val="FF0000"/>
                </a:solidFill>
                <a:latin typeface="Arial" pitchFamily="34" charset="0"/>
                <a:cs typeface="Arial" pitchFamily="34" charset="0"/>
              </a:rPr>
              <a:t>Η ΤΕΛΙΚΗ ΑΠΟΣΤΑΣΗ ΚΑΤΑ ΤΗΝ ΕΞΟΔΟ</a:t>
            </a:r>
            <a:r>
              <a:rPr lang="el-GR" sz="2400" b="1" dirty="0">
                <a:solidFill>
                  <a:schemeClr val="tx1"/>
                </a:solidFill>
                <a:latin typeface="Arial" pitchFamily="34" charset="0"/>
                <a:cs typeface="Arial" pitchFamily="34" charset="0"/>
              </a:rPr>
              <a:t>, ΠΟΥ ΕΙΝΑΙ ΚΑΙ Η ΕΛΑΧΙΣΤΗ ΤΗΣ ΟΛΗΣ ΑΥΛΑΚΑΣ ΛΟΓΩ ΤΗΣ ΣΥΓΚΛΙΝΟΥΣΑΣ ΔΙΑΤΟΜΗΣ. </a:t>
            </a:r>
            <a:endParaRPr lang="en-US" sz="2400" b="1" dirty="0">
              <a:solidFill>
                <a:schemeClr val="tx1"/>
              </a:solidFill>
              <a:latin typeface="Arial" pitchFamily="34" charset="0"/>
              <a:cs typeface="Arial" pitchFamily="34" charset="0"/>
            </a:endParaRPr>
          </a:p>
          <a:p>
            <a:pPr marL="432000" indent="-457200" algn="l">
              <a:buClr>
                <a:srgbClr val="FF0000"/>
              </a:buClr>
              <a:buFont typeface="Wingdings" pitchFamily="2" charset="2"/>
              <a:buChar char="Ø"/>
            </a:pPr>
            <a:r>
              <a:rPr lang="el-GR" sz="2400" b="1" dirty="0">
                <a:solidFill>
                  <a:schemeClr val="tx1"/>
                </a:solidFill>
                <a:latin typeface="Arial" pitchFamily="34" charset="0"/>
                <a:cs typeface="Arial" pitchFamily="34" charset="0"/>
              </a:rPr>
              <a:t>ΤΟ ΠΛΑΤΟΣ ΤΗΣ ΑΥΛΑΚΑΣ (Η ΑΚΟΜΗ ΑΚΡΙΒΕΣΤΕΡΑ Ο ΛΟΓΟΣ </a:t>
            </a:r>
            <a:r>
              <a:rPr lang="en-US" sz="2400" b="1" dirty="0">
                <a:solidFill>
                  <a:srgbClr val="FF0000"/>
                </a:solidFill>
                <a:latin typeface="Arial" pitchFamily="34" charset="0"/>
                <a:cs typeface="Arial" pitchFamily="34" charset="0"/>
              </a:rPr>
              <a:t>b</a:t>
            </a:r>
            <a:r>
              <a:rPr lang="el-GR" sz="2400" b="1" baseline="-25000" dirty="0">
                <a:solidFill>
                  <a:srgbClr val="FF0000"/>
                </a:solidFill>
                <a:latin typeface="Arial" pitchFamily="34" charset="0"/>
                <a:cs typeface="Arial" pitchFamily="34" charset="0"/>
              </a:rPr>
              <a:t>2</a:t>
            </a:r>
            <a:r>
              <a:rPr lang="en-US" sz="2400" b="1" dirty="0">
                <a:solidFill>
                  <a:srgbClr val="FF0000"/>
                </a:solidFill>
                <a:latin typeface="Arial" pitchFamily="34" charset="0"/>
                <a:cs typeface="Arial" pitchFamily="34" charset="0"/>
              </a:rPr>
              <a:t>/t</a:t>
            </a:r>
            <a:r>
              <a:rPr lang="el-GR" sz="2400" b="1" dirty="0">
                <a:solidFill>
                  <a:schemeClr val="tx1"/>
                </a:solidFill>
                <a:latin typeface="Arial" pitchFamily="34" charset="0"/>
                <a:cs typeface="Arial" pitchFamily="34" charset="0"/>
              </a:rPr>
              <a:t>) ΚΑΤΑ ΤΟΝ ΥΠΟΛΟΓΙΣΜΟ ΜΑΣ ΠΡΟΣΔΙΟΡΙΖΕΙ ΤΟ ΜΗΚΟΣ ΤΟΥ ΠΤΕΡΥΓΙΟΥ, ΜΙΑ ΚΑΙ ΠΡΕΠΕΙ ΝΑ ΕΞΑΣΦΑΛΙΣΘΕΙ Η ΑΠΑΙΤΟΥΜΕΝΗ ΕΠΙΦΑΝΕΙΑ ΕΞΟΔΟΥ ΤΟΥ ΑΤΜΟΥ</a:t>
            </a:r>
            <a:r>
              <a:rPr lang="en-US" sz="2400" b="1" dirty="0">
                <a:solidFill>
                  <a:schemeClr val="tx1"/>
                </a:solidFill>
                <a:latin typeface="Arial" pitchFamily="34" charset="0"/>
                <a:cs typeface="Arial" pitchFamily="34" charset="0"/>
              </a:rPr>
              <a:t>.</a:t>
            </a:r>
            <a:r>
              <a:rPr lang="el-GR" sz="2400" b="1" dirty="0">
                <a:solidFill>
                  <a:schemeClr val="tx1"/>
                </a:solidFill>
                <a:latin typeface="Arial" pitchFamily="34" charset="0"/>
                <a:cs typeface="Arial" pitchFamily="34" charset="0"/>
              </a:rPr>
              <a:t> </a:t>
            </a: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485246"/>
          </a:xfrm>
        </p:spPr>
        <p:txBody>
          <a:bodyPr>
            <a:noAutofit/>
          </a:bodyPr>
          <a:lstStyle/>
          <a:p>
            <a:pPr algn="l"/>
            <a:r>
              <a:rPr lang="el-GR" sz="2000" b="1" dirty="0">
                <a:solidFill>
                  <a:srgbClr val="FF0000"/>
                </a:solidFill>
                <a:latin typeface="Arial" pitchFamily="34" charset="0"/>
                <a:cs typeface="Arial" pitchFamily="34" charset="0"/>
              </a:rPr>
              <a:t>στ) </a:t>
            </a:r>
            <a:r>
              <a:rPr lang="el-GR" sz="2000" b="1" u="sng" dirty="0">
                <a:solidFill>
                  <a:schemeClr val="tx1"/>
                </a:solidFill>
                <a:latin typeface="Arial" pitchFamily="34" charset="0"/>
                <a:cs typeface="Arial" pitchFamily="34" charset="0"/>
              </a:rPr>
              <a:t>ΠΛΑΤΟΣ ΑΥΛΑΚΑΣ</a:t>
            </a:r>
            <a:r>
              <a:rPr lang="en-US" sz="2000" b="1" u="sng" dirty="0">
                <a:solidFill>
                  <a:schemeClr val="tx1"/>
                </a:solidFill>
                <a:latin typeface="Arial" pitchFamily="34" charset="0"/>
                <a:cs typeface="Arial" pitchFamily="34" charset="0"/>
              </a:rPr>
              <a:t> </a:t>
            </a:r>
            <a:r>
              <a:rPr lang="en-US" sz="2000" b="1" u="sng" dirty="0">
                <a:solidFill>
                  <a:srgbClr val="FF0000"/>
                </a:solidFill>
                <a:latin typeface="Arial" pitchFamily="34" charset="0"/>
                <a:cs typeface="Arial" pitchFamily="34" charset="0"/>
              </a:rPr>
              <a:t>b</a:t>
            </a:r>
            <a:r>
              <a:rPr lang="en-US" sz="1400" b="1" u="sng" dirty="0">
                <a:solidFill>
                  <a:srgbClr val="FF0000"/>
                </a:solidFill>
                <a:latin typeface="Arial" pitchFamily="34" charset="0"/>
                <a:cs typeface="Arial" pitchFamily="34" charset="0"/>
              </a:rPr>
              <a:t>2</a:t>
            </a:r>
            <a:r>
              <a:rPr lang="el-GR" sz="2000" b="1" u="sng" dirty="0">
                <a:solidFill>
                  <a:schemeClr val="tx1"/>
                </a:solidFill>
                <a:latin typeface="Arial" pitchFamily="34" charset="0"/>
                <a:cs typeface="Arial" pitchFamily="34" charset="0"/>
              </a:rPr>
              <a:t> ΚΑΙ ΑΝΑΛΟΓΙΑ ΑΥΛΑΚΑΣ ΠΡΟΣ ΒΗΜΑ </a:t>
            </a:r>
          </a:p>
          <a:p>
            <a:pPr algn="l"/>
            <a:endParaRPr lang="el-GR" sz="2800" b="1" u="sng" dirty="0">
              <a:solidFill>
                <a:schemeClr val="tx1"/>
              </a:solidFill>
              <a:latin typeface="Arial" pitchFamily="34" charset="0"/>
              <a:cs typeface="Arial" pitchFamily="34" charset="0"/>
            </a:endParaRPr>
          </a:p>
          <a:p>
            <a:pPr algn="l"/>
            <a:br>
              <a:rPr lang="el-GR" sz="2800" dirty="0"/>
            </a:b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ΠΡΟΣΔΙΟΡΙΣΜΟΣ ΜΕΓΕΘΟΥΣ ΤΩΝ ΠΤΕΡΥΓΩΣΕΩΝ</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ΣΤΟΙΧΕΙΑ ΠΤΕΡΥΓΙΩΝ</a:t>
            </a:r>
            <a:br>
              <a:rPr lang="el-GR" sz="2400" b="1" dirty="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683568" y="1772816"/>
            <a:ext cx="7776864" cy="4752528"/>
          </a:xfrm>
          <a:prstGeom prst="rect">
            <a:avLst/>
          </a:prstGeom>
          <a:noFill/>
        </p:spPr>
      </p:pic>
      <p:sp>
        <p:nvSpPr>
          <p:cNvPr id="6" name="Right Arrow 5"/>
          <p:cNvSpPr/>
          <p:nvPr/>
        </p:nvSpPr>
        <p:spPr>
          <a:xfrm rot="9225537">
            <a:off x="4268683" y="4556432"/>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p:cNvSpPr txBox="1"/>
          <p:nvPr/>
        </p:nvSpPr>
        <p:spPr>
          <a:xfrm>
            <a:off x="4788024" y="5805264"/>
            <a:ext cx="3382786" cy="369332"/>
          </a:xfrm>
          <a:prstGeom prst="rect">
            <a:avLst/>
          </a:prstGeom>
          <a:solidFill>
            <a:srgbClr val="FFFF00"/>
          </a:solidFill>
        </p:spPr>
        <p:txBody>
          <a:bodyPr wrap="none" rtlCol="0">
            <a:spAutoFit/>
          </a:bodyPr>
          <a:lstStyle/>
          <a:p>
            <a:r>
              <a:rPr lang="el-GR" b="1" dirty="0">
                <a:solidFill>
                  <a:srgbClr val="FF0000"/>
                </a:solidFill>
                <a:latin typeface="Arial" pitchFamily="34" charset="0"/>
                <a:cs typeface="Arial" pitchFamily="34" charset="0"/>
              </a:rPr>
              <a:t>ΣΤΡΟΒΙΛΟΥΣ ΑΝΤΙΔΡΑΣΕΩΣ </a:t>
            </a:r>
            <a:endParaRPr lang="el-G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7290" y="1000108"/>
            <a:ext cx="6726375" cy="4708981"/>
          </a:xfrm>
          <a:prstGeom prst="rect">
            <a:avLst/>
          </a:prstGeom>
          <a:solidFill>
            <a:srgbClr val="00B0F0"/>
          </a:solidFill>
        </p:spPr>
        <p:txBody>
          <a:bodyPr wrap="square" rtlCol="0">
            <a:spAutoFit/>
          </a:bodyPr>
          <a:lstStyle/>
          <a:p>
            <a:pPr algn="ctr"/>
            <a:r>
              <a:rPr lang="el-GR" sz="30000" b="1" dirty="0">
                <a:solidFill>
                  <a:srgbClr val="FF0000"/>
                </a:solidFill>
                <a:latin typeface="Arial Black" pitchFamily="34" charset="0"/>
              </a:rPr>
              <a:t>16</a:t>
            </a:r>
            <a:endParaRPr lang="en-US" sz="30000" b="1" dirty="0">
              <a:solidFill>
                <a:srgbClr val="FF0000"/>
              </a:solidFill>
              <a:latin typeface="Arial Black"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357430"/>
            <a:ext cx="8501122" cy="2286016"/>
          </a:xfrm>
          <a:blipFill>
            <a:blip r:embed="rId3" cstate="print"/>
            <a:tile tx="0" ty="0" sx="100000" sy="100000" flip="none" algn="tl"/>
          </a:blipFill>
        </p:spPr>
        <p:txBody>
          <a:bodyPr>
            <a:noAutofit/>
          </a:bodyPr>
          <a:lstStyle/>
          <a:p>
            <a:br>
              <a:rPr lang="el-GR" sz="6600" b="1" u="sng" dirty="0">
                <a:solidFill>
                  <a:schemeClr val="bg1"/>
                </a:solidFill>
                <a:latin typeface="Arial" pitchFamily="34" charset="0"/>
                <a:cs typeface="Arial" pitchFamily="34" charset="0"/>
              </a:rPr>
            </a:br>
            <a:r>
              <a:rPr lang="el-GR" sz="6600" b="1" u="sng" dirty="0">
                <a:solidFill>
                  <a:schemeClr val="bg1"/>
                </a:solidFill>
                <a:latin typeface="Arial" pitchFamily="34" charset="0"/>
                <a:cs typeface="Arial" pitchFamily="34" charset="0"/>
              </a:rPr>
              <a:t>ΚΕΦΑΛΑΙΟ </a:t>
            </a:r>
            <a:r>
              <a:rPr lang="en-US" sz="6600" b="1" u="sng" dirty="0">
                <a:solidFill>
                  <a:schemeClr val="bg1"/>
                </a:solidFill>
                <a:latin typeface="Arial" pitchFamily="34" charset="0"/>
                <a:cs typeface="Arial" pitchFamily="34" charset="0"/>
              </a:rPr>
              <a:t> </a:t>
            </a:r>
            <a:r>
              <a:rPr lang="el-GR" sz="6600" b="1" u="sng" dirty="0">
                <a:solidFill>
                  <a:schemeClr val="bg1"/>
                </a:solidFill>
                <a:latin typeface="Arial" pitchFamily="34" charset="0"/>
                <a:cs typeface="Arial" pitchFamily="34" charset="0"/>
              </a:rPr>
              <a:t>ΔΕΚΑΤΟ ΕΚΤΟ</a:t>
            </a:r>
            <a:br>
              <a:rPr lang="en-US" sz="6600" b="1" u="sng" dirty="0">
                <a:solidFill>
                  <a:schemeClr val="bg1"/>
                </a:solidFill>
                <a:latin typeface="Arial" pitchFamily="34" charset="0"/>
                <a:cs typeface="Arial" pitchFamily="34" charset="0"/>
              </a:rPr>
            </a:br>
            <a:endParaRPr lang="en-US" sz="6600" b="1" u="sng" dirty="0">
              <a:solidFill>
                <a:schemeClr val="bg1"/>
              </a:solidFill>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1481"/>
            <a:ext cx="7772400" cy="5857915"/>
          </a:xfrm>
          <a:solidFill>
            <a:srgbClr val="FFFF00"/>
          </a:solidFill>
        </p:spPr>
        <p:txBody>
          <a:bodyPr>
            <a:normAutofit/>
          </a:bodyPr>
          <a:lstStyle/>
          <a:p>
            <a:r>
              <a:rPr lang="el-GR" sz="6600" b="1" u="sng" dirty="0">
                <a:latin typeface="Arial" pitchFamily="34" charset="0"/>
                <a:cs typeface="Arial" pitchFamily="34" charset="0"/>
              </a:rPr>
              <a:t>ΠΕΡΙΓΡΑΦΗ ΑΤΜΟΣΤΡΟΒΙΛΩΝ</a:t>
            </a:r>
            <a:endParaRPr lang="en-US" sz="6600" b="1" u="sng" dirty="0">
              <a:latin typeface="Arial" pitchFamily="34" charset="0"/>
              <a:cs typeface="Arial" pitchFamily="34" charset="0"/>
            </a:endParaRPr>
          </a:p>
        </p:txBody>
      </p:sp>
      <p:sp>
        <p:nvSpPr>
          <p:cNvPr id="3" name="Subtitle 2"/>
          <p:cNvSpPr>
            <a:spLocks noGrp="1"/>
          </p:cNvSpPr>
          <p:nvPr>
            <p:ph type="subTitle" idx="1"/>
          </p:nvPr>
        </p:nvSpPr>
        <p:spPr>
          <a:xfrm flipV="1">
            <a:off x="642910" y="6500834"/>
            <a:ext cx="7858180" cy="142876"/>
          </a:xfrm>
          <a:solidFill>
            <a:schemeClr val="bg1"/>
          </a:solidFill>
        </p:spPr>
        <p:txBody>
          <a:bodyPr>
            <a:noAutofit/>
          </a:bodyPr>
          <a:lstStyle/>
          <a:p>
            <a:r>
              <a:rPr lang="el-GR" sz="100" dirty="0">
                <a:solidFill>
                  <a:schemeClr val="bg1"/>
                </a:solidFill>
              </a:rPr>
              <a:t>.</a:t>
            </a:r>
          </a:p>
          <a:p>
            <a:endParaRPr lang="el-GR" sz="100" dirty="0">
              <a:solidFill>
                <a:schemeClr val="bg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200" b="1" dirty="0">
                <a:solidFill>
                  <a:schemeClr val="tx1"/>
                </a:solidFill>
                <a:latin typeface="Arial" pitchFamily="34" charset="0"/>
                <a:cs typeface="Arial" pitchFamily="34" charset="0"/>
              </a:rPr>
              <a:t>ΟΙ ΑΤΜΟΣΤΡΟΒΙΛΟΙ ΚΑΤΑΤΑΣΣΟΝΤΑΙ ΣΤΙΣ ΑΚΟΛΟΥΘΕΣ ΚΑΤΗΓΟΡΙΕΣ ΑΝΑΛΟΓΑ ΜΕ ΤΑ ΔΙΑΦΟΡΑ ΧΑΡΑΚΤΗΡΙΣΤΙΚΑ ΤΟΥΣ:</a:t>
            </a:r>
          </a:p>
          <a:p>
            <a:pPr algn="l"/>
            <a:endParaRPr lang="el-GR" sz="2200" b="1" dirty="0">
              <a:solidFill>
                <a:schemeClr val="tx1"/>
              </a:solidFill>
              <a:latin typeface="Arial" pitchFamily="34" charset="0"/>
              <a:cs typeface="Arial" pitchFamily="34" charset="0"/>
            </a:endParaRPr>
          </a:p>
          <a:p>
            <a:pPr marL="457200" indent="-457200" algn="l">
              <a:buClr>
                <a:srgbClr val="FF0000"/>
              </a:buClr>
              <a:buFont typeface="+mj-lt"/>
              <a:buAutoNum type="arabicPeriod"/>
            </a:pPr>
            <a:r>
              <a:rPr lang="el-GR" sz="2200" b="1" dirty="0">
                <a:solidFill>
                  <a:schemeClr val="tx1"/>
                </a:solidFill>
                <a:latin typeface="Arial" pitchFamily="34" charset="0"/>
                <a:cs typeface="Arial" pitchFamily="34" charset="0"/>
              </a:rPr>
              <a:t>ΑΝΑΛΟΓΑ ΜΕ ΤΗΝ ΑΡΧΗ ΣΤΗΝ ΟΠΟΙΑ ΣΤΗΡΙΖΕΤΑΙ Η ΛΕΙΤΟΥΡΓΙΑ.</a:t>
            </a:r>
          </a:p>
          <a:p>
            <a:pPr marL="457200" indent="-457200" algn="l">
              <a:buClr>
                <a:srgbClr val="FF0000"/>
              </a:buClr>
              <a:buFont typeface="+mj-lt"/>
              <a:buAutoNum type="arabicPeriod"/>
            </a:pPr>
            <a:r>
              <a:rPr lang="el-GR" sz="2200" b="1" dirty="0">
                <a:solidFill>
                  <a:schemeClr val="tx1"/>
                </a:solidFill>
                <a:latin typeface="Arial" pitchFamily="34" charset="0"/>
                <a:cs typeface="Arial" pitchFamily="34" charset="0"/>
              </a:rPr>
              <a:t>ΑΝΑΛΟΓΑ ΜΕ ΤΗ ΘΕΣΗ ΤΟΥ ΑΞΟΝΑ ΤΟΥΣ.</a:t>
            </a:r>
          </a:p>
          <a:p>
            <a:pPr marL="457200" indent="-457200" algn="l">
              <a:buClr>
                <a:srgbClr val="FF0000"/>
              </a:buClr>
              <a:buFont typeface="+mj-lt"/>
              <a:buAutoNum type="arabicPeriod"/>
            </a:pPr>
            <a:r>
              <a:rPr lang="el-GR" sz="2200" b="1" dirty="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buFont typeface="+mj-lt"/>
              <a:buAutoNum type="arabicPeriod"/>
            </a:pPr>
            <a:r>
              <a:rPr lang="el-GR" sz="2200" b="1" dirty="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buFont typeface="+mj-lt"/>
              <a:buAutoNum type="arabicPeriod"/>
            </a:pPr>
            <a:r>
              <a:rPr lang="el-GR" sz="2200" b="1" dirty="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buFont typeface="+mj-lt"/>
              <a:buAutoNum type="arabicPeriod"/>
            </a:pPr>
            <a:r>
              <a:rPr lang="el-GR" sz="2200" b="1" dirty="0">
                <a:solidFill>
                  <a:schemeClr val="tx1"/>
                </a:solidFill>
                <a:latin typeface="Arial" pitchFamily="34" charset="0"/>
                <a:cs typeface="Arial" pitchFamily="34" charset="0"/>
              </a:rPr>
              <a:t>ΑΝΑΛΟΓΑ ΜΕ ΤΟΝ ΠΡΟΟΡΙΣΜΟ ΤΟΥΣ ΣΤΑ ΠΛΟΙΑ.   </a:t>
            </a: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rgbClr val="FFFF00"/>
                </a:solidFill>
                <a:latin typeface="Arial" pitchFamily="34" charset="0"/>
                <a:cs typeface="Arial" pitchFamily="34" charset="0"/>
              </a:rPr>
              <a:t>ΚΑΤΑΤΑΞΗ ΤΩΝ ΑΤΜΟΣΤΡΟΒΙΛΩΝ</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a:pPr>
            <a:r>
              <a:rPr lang="el-GR" sz="2000" b="1" u="sng" dirty="0">
                <a:solidFill>
                  <a:schemeClr val="tx1"/>
                </a:solidFill>
                <a:latin typeface="Arial" pitchFamily="34" charset="0"/>
                <a:cs typeface="Arial" pitchFamily="34" charset="0"/>
              </a:rPr>
              <a:t>ΑΝΑΛΟΓΑ ΜΕ ΤΗΝ ΑΡΧΗ ΣΤΗΝ ΟΠΟΙΑ ΣΤΗΡΙΖΕΤΑΙ Η ΛΕΙΤΟΥΡΓΙΑ</a:t>
            </a:r>
            <a:br>
              <a:rPr lang="el-GR" sz="1800" dirty="0">
                <a:latin typeface="Arial Black" pitchFamily="34" charset="0"/>
              </a:rPr>
            </a:br>
            <a:endParaRPr lang="el-GR" sz="1800" dirty="0">
              <a:solidFill>
                <a:schemeClr val="tx1"/>
              </a:solidFill>
              <a:latin typeface="Arial Black" pitchFamily="34" charset="0"/>
            </a:endParaRPr>
          </a:p>
          <a:p>
            <a:pPr lvl="0" algn="l"/>
            <a:r>
              <a:rPr lang="el-GR" sz="2400" b="1" dirty="0">
                <a:solidFill>
                  <a:schemeClr val="tx1"/>
                </a:solidFill>
                <a:latin typeface="Arial" pitchFamily="34" charset="0"/>
                <a:cs typeface="Arial" pitchFamily="34" charset="0"/>
              </a:rPr>
              <a:t>ΔΙΑΚΡΙΝΟΝΤΑΙ ΣΕ ΣΤΡΟΒΙΛΟΥΣ:</a:t>
            </a:r>
          </a:p>
          <a:p>
            <a:pPr algn="l"/>
            <a:r>
              <a:rPr lang="el-GR" sz="2400" b="1" dirty="0">
                <a:solidFill>
                  <a:srgbClr val="FF0000"/>
                </a:solidFill>
                <a:latin typeface="Arial" pitchFamily="34" charset="0"/>
                <a:cs typeface="Arial" pitchFamily="34" charset="0"/>
              </a:rPr>
              <a:t>α) </a:t>
            </a:r>
            <a:r>
              <a:rPr lang="el-GR" sz="2400" b="1" dirty="0">
                <a:solidFill>
                  <a:schemeClr val="tx1"/>
                </a:solidFill>
                <a:latin typeface="Arial" pitchFamily="34" charset="0"/>
                <a:cs typeface="Arial" pitchFamily="34" charset="0"/>
              </a:rPr>
              <a:t>ΔΡΑΣΕΩΣ.</a:t>
            </a:r>
          </a:p>
          <a:p>
            <a:pPr algn="l"/>
            <a:r>
              <a:rPr lang="el-GR" sz="2400" b="1" dirty="0">
                <a:solidFill>
                  <a:srgbClr val="FF0000"/>
                </a:solidFill>
                <a:latin typeface="Arial" pitchFamily="34" charset="0"/>
                <a:cs typeface="Arial" pitchFamily="34" charset="0"/>
              </a:rPr>
              <a:t>β) </a:t>
            </a:r>
            <a:r>
              <a:rPr lang="el-GR" sz="2400" b="1" dirty="0">
                <a:solidFill>
                  <a:schemeClr val="tx1"/>
                </a:solidFill>
                <a:latin typeface="Arial" pitchFamily="34" charset="0"/>
                <a:cs typeface="Arial" pitchFamily="34" charset="0"/>
              </a:rPr>
              <a:t>ΑΝΤΙΔΡΑΣΕΩΣ. </a:t>
            </a:r>
          </a:p>
          <a:p>
            <a:pPr algn="l"/>
            <a:r>
              <a:rPr lang="el-GR" sz="2400" b="1" dirty="0">
                <a:solidFill>
                  <a:srgbClr val="FF0000"/>
                </a:solidFill>
                <a:latin typeface="Arial" pitchFamily="34" charset="0"/>
                <a:cs typeface="Arial" pitchFamily="34" charset="0"/>
              </a:rPr>
              <a:t>γ) </a:t>
            </a:r>
            <a:r>
              <a:rPr lang="el-GR" sz="2400" b="1" dirty="0">
                <a:solidFill>
                  <a:schemeClr val="tx1"/>
                </a:solidFill>
                <a:latin typeface="Arial" pitchFamily="34" charset="0"/>
                <a:cs typeface="Arial" pitchFamily="34" charset="0"/>
              </a:rPr>
              <a:t>ΜΙΚΤΟΥΣ.</a:t>
            </a:r>
          </a:p>
          <a:p>
            <a:pPr algn="l"/>
            <a:endParaRPr lang="el-GR" sz="2400" b="1" dirty="0">
              <a:solidFill>
                <a:schemeClr val="tx1"/>
              </a:solidFill>
              <a:latin typeface="Arial" pitchFamily="34" charset="0"/>
              <a:cs typeface="Arial" pitchFamily="34" charset="0"/>
            </a:endParaRPr>
          </a:p>
          <a:p>
            <a:pPr algn="l"/>
            <a:r>
              <a:rPr lang="el-GR" sz="2400" b="1" dirty="0">
                <a:solidFill>
                  <a:schemeClr val="tx1"/>
                </a:solidFill>
                <a:latin typeface="Arial" pitchFamily="34" charset="0"/>
                <a:cs typeface="Arial" pitchFamily="34" charset="0"/>
              </a:rPr>
              <a:t>ΟΙ ΣΤΡΟΒΙΛΟΙ ΔΡΑΣΕΩΣ ΠΑΛΙ ΔΙΑΚΡΙΝΟΝΤΑΙ ΣΕ ΤΡΙΑ ΕΙΔΗ:</a:t>
            </a:r>
          </a:p>
          <a:p>
            <a:pPr marL="457200" lvl="0" indent="-457200" algn="l">
              <a:buClr>
                <a:srgbClr val="FF0000"/>
              </a:buClr>
              <a:buFont typeface="+mj-lt"/>
              <a:buAutoNum type="arabicParenR"/>
            </a:pPr>
            <a:r>
              <a:rPr lang="el-GR" sz="2400" b="1" dirty="0">
                <a:solidFill>
                  <a:schemeClr val="tx1"/>
                </a:solidFill>
                <a:latin typeface="Arial" pitchFamily="34" charset="0"/>
                <a:cs typeface="Arial" pitchFamily="34" charset="0"/>
              </a:rPr>
              <a:t>ΔΡΑΣΕΩΣ ΜΕ ΔΙΑΒΑΘΜΙΣΗ ΤΗΣ ΤΑΧΥΤΗΤΑΣ.</a:t>
            </a:r>
          </a:p>
          <a:p>
            <a:pPr marL="457200" lvl="0" indent="-457200" algn="l">
              <a:buClr>
                <a:srgbClr val="FF0000"/>
              </a:buClr>
              <a:buFont typeface="+mj-lt"/>
              <a:buAutoNum type="arabicParenR"/>
            </a:pPr>
            <a:r>
              <a:rPr lang="el-GR" sz="2400" b="1" dirty="0">
                <a:solidFill>
                  <a:schemeClr val="tx1"/>
                </a:solidFill>
                <a:latin typeface="Arial" pitchFamily="34" charset="0"/>
                <a:cs typeface="Arial" pitchFamily="34" charset="0"/>
              </a:rPr>
              <a:t>ΔΡΑΣΕΩΣ ΜΕ ΔΙΑΒΑΘΜΙΣΗ ΤΗΣ ΠΙΕΣΕΩΣ. </a:t>
            </a:r>
          </a:p>
          <a:p>
            <a:pPr marL="457200" lvl="0" indent="-457200" algn="l">
              <a:buClr>
                <a:srgbClr val="FF0000"/>
              </a:buClr>
              <a:buFont typeface="+mj-lt"/>
              <a:buAutoNum type="arabicParenR"/>
            </a:pPr>
            <a:r>
              <a:rPr lang="el-GR" sz="2400" b="1" dirty="0">
                <a:solidFill>
                  <a:schemeClr val="tx1"/>
                </a:solidFill>
                <a:latin typeface="Arial" pitchFamily="34" charset="0"/>
                <a:cs typeface="Arial" pitchFamily="34" charset="0"/>
              </a:rPr>
              <a:t>ΚΑΙ ΣΥΝΘΕΤΟΥΣ ΜΕ ΔΙΑΒΑΘΜΙΣΗ ΠΙΕΣΕΩΣ ΚΑΙ ΤΑΧΥΤΗΤΑΣ.</a:t>
            </a:r>
          </a:p>
          <a:p>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2"/>
            </a:pPr>
            <a:r>
              <a:rPr lang="el-GR" sz="2200" b="1" u="sng" dirty="0">
                <a:solidFill>
                  <a:schemeClr val="tx1"/>
                </a:solidFill>
                <a:latin typeface="Arial" pitchFamily="34" charset="0"/>
                <a:cs typeface="Arial" pitchFamily="34" charset="0"/>
              </a:rPr>
              <a:t>ΑΝΑΛΟΓΑ ΜΕ ΤΗ ΘΕΣΗ ΤΟΥ ΑΞΟΝΑ ΤΟΥΣ</a:t>
            </a:r>
          </a:p>
          <a:p>
            <a:pPr marL="457200" indent="-457200" algn="l">
              <a:buClr>
                <a:srgbClr val="FF0000"/>
              </a:buClr>
            </a:pPr>
            <a:br>
              <a:rPr lang="el-GR" sz="1800" dirty="0">
                <a:latin typeface="Arial Black" pitchFamily="34" charset="0"/>
              </a:rPr>
            </a:br>
            <a:endParaRPr lang="el-GR" sz="1800" dirty="0">
              <a:solidFill>
                <a:schemeClr val="tx1"/>
              </a:solidFill>
              <a:latin typeface="Arial Black" pitchFamily="34" charset="0"/>
            </a:endParaRPr>
          </a:p>
          <a:p>
            <a:pPr marL="457200" indent="-457200" algn="l">
              <a:buClr>
                <a:srgbClr val="FF0000"/>
              </a:buClr>
            </a:pPr>
            <a:r>
              <a:rPr lang="el-GR" sz="3600" b="1" dirty="0">
                <a:solidFill>
                  <a:schemeClr val="tx1"/>
                </a:solidFill>
                <a:latin typeface="Arial" pitchFamily="34" charset="0"/>
                <a:cs typeface="Arial" pitchFamily="34" charset="0"/>
              </a:rPr>
              <a:t>ΔΙΑΚΡΙΝΟΝΤΑΙ ΣΕ: </a:t>
            </a:r>
          </a:p>
          <a:p>
            <a:pPr marL="457200" indent="-457200" algn="l">
              <a:buClr>
                <a:srgbClr val="FF0000"/>
              </a:buClr>
            </a:pPr>
            <a:endParaRPr lang="el-GR" sz="3600" b="1" dirty="0">
              <a:solidFill>
                <a:schemeClr val="tx1"/>
              </a:solidFill>
              <a:latin typeface="Arial" pitchFamily="34" charset="0"/>
              <a:cs typeface="Arial" pitchFamily="34" charset="0"/>
            </a:endParaRPr>
          </a:p>
          <a:p>
            <a:pPr marL="457200" indent="-457200" algn="l">
              <a:buClr>
                <a:srgbClr val="FF0000"/>
              </a:buClr>
            </a:pPr>
            <a:r>
              <a:rPr lang="el-GR" sz="3600" b="1" dirty="0">
                <a:solidFill>
                  <a:srgbClr val="FF0000"/>
                </a:solidFill>
                <a:latin typeface="Arial" pitchFamily="34" charset="0"/>
                <a:cs typeface="Arial" pitchFamily="34" charset="0"/>
              </a:rPr>
              <a:t>α) </a:t>
            </a:r>
            <a:r>
              <a:rPr lang="el-GR" sz="3600" b="1" dirty="0">
                <a:solidFill>
                  <a:schemeClr val="tx1"/>
                </a:solidFill>
                <a:latin typeface="Arial" pitchFamily="34" charset="0"/>
                <a:cs typeface="Arial" pitchFamily="34" charset="0"/>
              </a:rPr>
              <a:t>ΟΡΙΖΟΝΤΙΟΥΣ.</a:t>
            </a:r>
          </a:p>
          <a:p>
            <a:pPr marL="457200" indent="-457200" algn="l">
              <a:buClr>
                <a:srgbClr val="FF0000"/>
              </a:buClr>
            </a:pPr>
            <a:endParaRPr lang="el-GR" sz="3600" b="1" dirty="0">
              <a:solidFill>
                <a:schemeClr val="tx1"/>
              </a:solidFill>
              <a:latin typeface="Arial" pitchFamily="34" charset="0"/>
              <a:cs typeface="Arial" pitchFamily="34" charset="0"/>
            </a:endParaRPr>
          </a:p>
          <a:p>
            <a:pPr algn="l"/>
            <a:r>
              <a:rPr lang="el-GR" sz="3600" b="1" dirty="0">
                <a:solidFill>
                  <a:srgbClr val="FF0000"/>
                </a:solidFill>
                <a:latin typeface="Arial" pitchFamily="34" charset="0"/>
                <a:cs typeface="Arial" pitchFamily="34" charset="0"/>
              </a:rPr>
              <a:t>β) </a:t>
            </a:r>
            <a:r>
              <a:rPr lang="el-GR" sz="3600" b="1" dirty="0">
                <a:solidFill>
                  <a:schemeClr val="tx1"/>
                </a:solidFill>
                <a:latin typeface="Arial" pitchFamily="34" charset="0"/>
                <a:cs typeface="Arial" pitchFamily="34" charset="0"/>
              </a:rPr>
              <a:t>ΚΑΤΑΚΟΡΥΦΟΥΣ.</a:t>
            </a: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a:solidFill>
                <a:schemeClr val="tx1"/>
              </a:solidFill>
              <a:latin typeface="Arial Black" pitchFamily="34" charset="0"/>
            </a:endParaRPr>
          </a:p>
          <a:p>
            <a:pPr algn="l"/>
            <a:endParaRPr lang="el-GR" sz="2400" b="1" dirty="0">
              <a:solidFill>
                <a:schemeClr val="tx1"/>
              </a:solidFill>
              <a:latin typeface="Arial Black" pitchFamily="34" charset="0"/>
            </a:endParaRPr>
          </a:p>
          <a:p>
            <a:pPr algn="l"/>
            <a:r>
              <a:rPr lang="el-GR" sz="2400" b="1" dirty="0">
                <a:solidFill>
                  <a:schemeClr val="tx1"/>
                </a:solidFill>
                <a:latin typeface="Arial Black" pitchFamily="34" charset="0"/>
              </a:rPr>
              <a:t>ΑΠΟ ΤΗ ΦΥΣΙΚΗ ΕΙΝΑΙ ΓΝΩΣΤΟ ΤΟ ΑΞΙΩΜΑ ΤΗΣ ΔΡΑΣΕΩΣ-ΑΝΤΙΔΡΑΣΕΩΣ, ΚΑΤΑ ΤΟ ΟΠΟΙΟ ΓΙΑ ΚΑΘΕ ΔΥΝΑΜΗ Η ΔΡΑΣΗ, ΥΠΑΡΧΕΙ ΠΑΝΤΟΤΕ ΜΙΑ ΔΥΝΑΜΗ ΙΣΗ ΚΑΙ ΑΝΤΙΘΕΤΗ ΑΠΟ ΑΥΤΗΝ, Η ΑΝΤΙΔΡΑΣΗ.</a:t>
            </a:r>
          </a:p>
          <a:p>
            <a:pPr algn="l"/>
            <a:endParaRPr lang="el-GR" sz="2400" b="1" dirty="0">
              <a:solidFill>
                <a:schemeClr val="tx1"/>
              </a:solidFill>
              <a:latin typeface="Arial Black" pitchFamily="34" charset="0"/>
            </a:endParaRPr>
          </a:p>
          <a:p>
            <a:pPr algn="l"/>
            <a:r>
              <a:rPr lang="el-GR" sz="2400" b="1" dirty="0">
                <a:solidFill>
                  <a:schemeClr val="tx1"/>
                </a:solidFill>
                <a:latin typeface="Arial Black" pitchFamily="34" charset="0"/>
              </a:rPr>
              <a:t>ΟΙ ΟΡΟΙ ΑΥΤΟΙ ΧΡΗΣΙΜΟΠΟΙΟΥΝΤΑΙ ΚΑΙ ΣΤΟΥΣ ΑΤΜΟΣΤΡΟΒΙΛΟΥ.</a:t>
            </a:r>
          </a:p>
          <a:p>
            <a:pPr algn="l"/>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a:solidFill>
                  <a:schemeClr val="bg1"/>
                </a:solidFill>
                <a:latin typeface="Arial Black" pitchFamily="34" charset="0"/>
              </a:rPr>
              <a:t> </a:t>
            </a:r>
            <a:r>
              <a:rPr lang="el-GR" sz="2400" b="1" u="sng" dirty="0">
                <a:solidFill>
                  <a:schemeClr val="bg1"/>
                </a:solidFill>
                <a:latin typeface="Arial Black" pitchFamily="34" charset="0"/>
              </a:rPr>
              <a:t>Η ΕΝΝΟΙΑ ΤΗΣ ΔΡΑΣΕΩΣ ΚΑΙ ΑΝΤΙΔΡΑΣΕΩΣ ΣΤΟΥΣ ΑΤΜΟΣΤΡΟΒΙΛΟΥΣ</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3"/>
            </a:pPr>
            <a:r>
              <a:rPr lang="el-GR" sz="1800" b="1" u="sng" dirty="0">
                <a:solidFill>
                  <a:schemeClr val="tx1"/>
                </a:solidFill>
                <a:latin typeface="Arial" pitchFamily="34" charset="0"/>
                <a:cs typeface="Arial" pitchFamily="34" charset="0"/>
              </a:rPr>
              <a:t>ΑΝΑΛΟΓΑ ΜΕ ΤΗ ΔΙΕΥΘΥΝΣΗ ΡΟΗΣ ΤΟΥ ΑΤΜΟΥ ΣΤΟ ΕΣΩΤΕΡΙΚΟ ΤΟΥΣ</a:t>
            </a:r>
          </a:p>
          <a:p>
            <a:pPr marL="457200" indent="-457200" algn="l">
              <a:buClr>
                <a:srgbClr val="FF0000"/>
              </a:buClr>
            </a:pPr>
            <a:r>
              <a:rPr lang="el-GR" sz="1800" b="1" dirty="0">
                <a:solidFill>
                  <a:schemeClr val="tx1"/>
                </a:solidFill>
                <a:latin typeface="Arial" pitchFamily="34" charset="0"/>
                <a:cs typeface="Arial" pitchFamily="34" charset="0"/>
              </a:rPr>
              <a:t>ΚΑΤΑΤΑΣΣΟΝΤΑΙ ΣΕ:</a:t>
            </a:r>
          </a:p>
          <a:p>
            <a:pPr marL="342900" indent="-342900" algn="l">
              <a:buClr>
                <a:srgbClr val="FF0000"/>
              </a:buClr>
              <a:buFont typeface="+mj-lt"/>
              <a:buAutoNum type="alphaLcParenR"/>
            </a:pPr>
            <a:r>
              <a:rPr lang="el-GR" sz="1800" b="1" u="sng" dirty="0">
                <a:solidFill>
                  <a:srgbClr val="FF0000"/>
                </a:solidFill>
                <a:latin typeface="Arial" pitchFamily="34" charset="0"/>
                <a:cs typeface="Arial" pitchFamily="34" charset="0"/>
              </a:rPr>
              <a:t>ΣΤΡΟΒΙΛΟΥΣ ΜΕ ΑΞΟΝΙΚΗ ΡΟΗ</a:t>
            </a:r>
            <a:r>
              <a:rPr lang="el-GR" sz="1800" b="1" dirty="0">
                <a:solidFill>
                  <a:schemeClr val="tx1"/>
                </a:solidFill>
                <a:latin typeface="Arial" pitchFamily="34" charset="0"/>
                <a:cs typeface="Arial" pitchFamily="34" charset="0"/>
              </a:rPr>
              <a:t>, ΟΤΑΝ Ο ΑΤΜΟΣ, ΑΠΟ ΤΗΝ ΕΙΣΟΔΟ ΤΟΥ ΣΤΟ ΣΤΡΟΒΙΛΟ ΕΩΣ ΤΗΝ ΕΞΟΔΟ ΤΟΥ, </a:t>
            </a:r>
            <a:r>
              <a:rPr lang="el-GR" sz="1800" b="1" dirty="0">
                <a:solidFill>
                  <a:srgbClr val="FF0000"/>
                </a:solidFill>
                <a:latin typeface="Arial" pitchFamily="34" charset="0"/>
                <a:cs typeface="Arial" pitchFamily="34" charset="0"/>
              </a:rPr>
              <a:t>ΡΕΕΙ ΠΑΡΑΛΛΗΛΑ ΠΡΟΣ ΤΟΝ ΑΞΟΝΑ ΤΟΥ ΣΤΡΟΒΙΛΟΥ</a:t>
            </a:r>
            <a:r>
              <a:rPr lang="el-GR" sz="1800" b="1" dirty="0">
                <a:solidFill>
                  <a:schemeClr val="tx1"/>
                </a:solidFill>
                <a:latin typeface="Arial" pitchFamily="34" charset="0"/>
                <a:cs typeface="Arial" pitchFamily="34" charset="0"/>
              </a:rPr>
              <a:t>.                                                                              ΑΥΤΟΙ ΠΑΛΙ ΥΠΟΔΙΑΙΡΟΥΝΤΑΙ: ΣΕ </a:t>
            </a:r>
            <a:r>
              <a:rPr lang="el-GR" sz="1800" b="1" dirty="0">
                <a:solidFill>
                  <a:srgbClr val="FF0000"/>
                </a:solidFill>
                <a:latin typeface="Arial" pitchFamily="34" charset="0"/>
                <a:cs typeface="Arial" pitchFamily="34" charset="0"/>
              </a:rPr>
              <a:t>ΑΠΛΗΣ ΡΟΗΣ</a:t>
            </a:r>
            <a:r>
              <a:rPr lang="el-GR" sz="1800" b="1" dirty="0">
                <a:solidFill>
                  <a:schemeClr val="tx1"/>
                </a:solidFill>
                <a:latin typeface="Arial" pitchFamily="34" charset="0"/>
                <a:cs typeface="Arial" pitchFamily="34" charset="0"/>
              </a:rPr>
              <a:t>, ΟΤΑΝ ΑΥΤΗ ΠΡΑΓΜΑΤΟΠΟΙΕΙΤΑΙ ΚΑΤΑ ΜΙΑ ΔΙΕΥΘΥΝΣΗ ΜΟΝΟ, ΔΗΛΑΔΗ ΑΠΟ ΤΟ ΕΝΑ ΑΚΡΟ ΤΗΣ ΕΙΣΟΔΟΥ ΠΡΟΣ ΤΟ ΑΛΛΟ ΤΗΣ ΕΞΟΔΟΥ ΚΑΙ </a:t>
            </a:r>
            <a:r>
              <a:rPr lang="el-GR" sz="1800" b="1" dirty="0">
                <a:solidFill>
                  <a:srgbClr val="FF0000"/>
                </a:solidFill>
                <a:latin typeface="Arial" pitchFamily="34" charset="0"/>
                <a:cs typeface="Arial" pitchFamily="34" charset="0"/>
              </a:rPr>
              <a:t>ΔΙΠΛΗΣ ΡΟΗΣ</a:t>
            </a:r>
            <a:r>
              <a:rPr lang="el-GR" sz="1800" b="1" dirty="0">
                <a:solidFill>
                  <a:schemeClr val="tx1"/>
                </a:solidFill>
                <a:latin typeface="Arial" pitchFamily="34" charset="0"/>
                <a:cs typeface="Arial" pitchFamily="34" charset="0"/>
              </a:rPr>
              <a:t>, ΟΤΑΝ ΠΡΑΓΜΑΤΟΠΟΙΕΙΤΑΙ ΚΑΤΑ ΔΥΟ ΔΙΕΥΘΥΝΣΕΙΣ ΑΝΤΙΘΕΤΕΣ ΜΕΤΑΞΥ ΤΟΥΣ, ΔΗΛΑΔΗ ΟΤΑΝ Ο ΑΤΜΟΣ ΕΙΣΕΡΧΕΤΑΙ ΣΤΟ ΜΕΣΟ ΤΟΥ ΑΞΟΝΑ ΤΟΥ ΣΤΡΟΒΙΛΟΥ ΚΑΙ ΡΕΕΙ ΠΡΟΣ ΤΑ ΔΥΟ ΑΚΡΑ Η ΑΝΤΙΣΤΡΟΦΑ.</a:t>
            </a:r>
          </a:p>
          <a:p>
            <a:pPr marL="342900" indent="-342900" algn="l">
              <a:buClr>
                <a:srgbClr val="FF0000"/>
              </a:buClr>
              <a:buFont typeface="+mj-lt"/>
              <a:buAutoNum type="alphaLcParenR"/>
            </a:pPr>
            <a:r>
              <a:rPr lang="el-GR" sz="1800" b="1" u="sng" dirty="0">
                <a:solidFill>
                  <a:srgbClr val="FF0000"/>
                </a:solidFill>
                <a:latin typeface="Arial" pitchFamily="34" charset="0"/>
                <a:cs typeface="Arial" pitchFamily="34" charset="0"/>
              </a:rPr>
              <a:t>ΣΤΡΟΒΙΛΟΥΣ ΑΚΤΙΝΙΚΗΣ ΡΟΗΣ</a:t>
            </a:r>
            <a:r>
              <a:rPr lang="el-GR" sz="1800" b="1" dirty="0">
                <a:solidFill>
                  <a:schemeClr val="tx1"/>
                </a:solidFill>
                <a:latin typeface="Arial" pitchFamily="34" charset="0"/>
                <a:cs typeface="Arial" pitchFamily="34" charset="0"/>
              </a:rPr>
              <a:t>, ΣΤΟΥΣ ΟΠΟΙΟΥΣ Ο ΑΤΜΟΣ ΡΕΕΙ ΑΚΤΙΝΙΚΑ, ΔΗΛΑΔΗ ΚΑΤΑ ΔΙΕΥΘΥΝΣΗ ΚΑΘΕΤΗ ΠΡΟΣ ΤΟΝ ΑΞΟΝΑ ΤΟΥ ΣΤΡΟΒΙΛΟΥ ΑΠΟ ΤΟ ΚΕΝΤΡΟ ΠΡΟΣ ΤΗΝ ΠΕΡΙΦΕΡΕΙΑ ΤΟΥ η ΑΝΤΙΣΤΡΟΦΑ.</a:t>
            </a:r>
          </a:p>
          <a:p>
            <a:pPr marL="342900" indent="-342900" algn="l">
              <a:buClr>
                <a:srgbClr val="FF0000"/>
              </a:buClr>
              <a:buFont typeface="+mj-lt"/>
              <a:buAutoNum type="alphaLcParenR"/>
            </a:pPr>
            <a:r>
              <a:rPr lang="el-GR" sz="1800" b="1" u="sng" dirty="0">
                <a:solidFill>
                  <a:srgbClr val="FF0000"/>
                </a:solidFill>
                <a:latin typeface="Arial" pitchFamily="34" charset="0"/>
                <a:cs typeface="Arial" pitchFamily="34" charset="0"/>
              </a:rPr>
              <a:t>ΣΤΡΟΒΙΛΟΥΣ ΠΕΡΙΦΕΡΕΙΑΚΗΣ </a:t>
            </a:r>
            <a:r>
              <a:rPr lang="el-GR" sz="1800" b="1" dirty="0">
                <a:solidFill>
                  <a:schemeClr val="tx1"/>
                </a:solidFill>
                <a:latin typeface="Arial" pitchFamily="34" charset="0"/>
                <a:cs typeface="Arial" pitchFamily="34" charset="0"/>
              </a:rPr>
              <a:t>η </a:t>
            </a:r>
            <a:r>
              <a:rPr lang="el-GR" sz="1800" b="1" u="sng" dirty="0">
                <a:solidFill>
                  <a:srgbClr val="FF0000"/>
                </a:solidFill>
                <a:latin typeface="Arial" pitchFamily="34" charset="0"/>
                <a:cs typeface="Arial" pitchFamily="34" charset="0"/>
              </a:rPr>
              <a:t>ΕΦΑΠΤΟΜΕΝΙΚΗΣ ΡΟΗΣ</a:t>
            </a:r>
            <a:r>
              <a:rPr lang="el-GR" sz="1800" b="1" dirty="0">
                <a:solidFill>
                  <a:schemeClr val="tx1"/>
                </a:solidFill>
                <a:latin typeface="Arial" pitchFamily="34" charset="0"/>
                <a:cs typeface="Arial" pitchFamily="34" charset="0"/>
              </a:rPr>
              <a:t>, ΟΤΑΝ Η ΡΟΗ ΤΟΥ ΑΤΜΟΥ ΑΚΟΛΟΥΘΕΙ ΤΗ ΔΙΕΥΘΥΝΣΗ ΤΗΣ ΕΦΑΠΤΟΜΕΝΗΣ ΤΗΣ ΠΕΡΙΦΕΡΕΙΑΣ ΤΟΥ ΤΡΟΧΟΥ.</a:t>
            </a:r>
          </a:p>
          <a:p>
            <a:pPr marL="457200" indent="-457200" algn="l">
              <a:buClr>
                <a:srgbClr val="FF0000"/>
              </a:buClr>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4"/>
            </a:pPr>
            <a:r>
              <a:rPr lang="el-GR" sz="1900" b="1" u="sng" dirty="0">
                <a:solidFill>
                  <a:schemeClr val="tx1"/>
                </a:solidFill>
                <a:latin typeface="Arial" pitchFamily="34" charset="0"/>
                <a:cs typeface="Arial" pitchFamily="34" charset="0"/>
              </a:rPr>
              <a:t>ΑΝΑΛΟΓΑ ΜΕ ΤΗΝ ΠΙΕΣΗ ΤΟΥ ΑΤΜΟΥ ΜΕ ΤΟΝ ΟΠΟΙΟ ΛΕΙΤΟΥΡΓΟΥΝ</a:t>
            </a:r>
          </a:p>
          <a:p>
            <a:pPr marL="457200" indent="-457200" algn="l">
              <a:buClr>
                <a:srgbClr val="FF0000"/>
              </a:buClr>
            </a:pPr>
            <a:r>
              <a:rPr lang="el-GR" sz="2000" b="1" dirty="0">
                <a:solidFill>
                  <a:schemeClr val="tx1"/>
                </a:solidFill>
                <a:latin typeface="Arial" pitchFamily="34" charset="0"/>
                <a:cs typeface="Arial" pitchFamily="34" charset="0"/>
              </a:rPr>
              <a:t>ΔΙΑΚΡΙΝΟΝΤΑΙ ΣΕ: </a:t>
            </a:r>
          </a:p>
          <a:p>
            <a:pPr marL="457200" indent="-457200" algn="l">
              <a:buClr>
                <a:srgbClr val="FF0000"/>
              </a:buClr>
            </a:pPr>
            <a:endParaRPr lang="el-GR" sz="2000" b="1" dirty="0">
              <a:solidFill>
                <a:schemeClr val="tx1"/>
              </a:solidFill>
              <a:latin typeface="Arial" pitchFamily="34" charset="0"/>
              <a:cs typeface="Arial" pitchFamily="34" charset="0"/>
            </a:endParaRPr>
          </a:p>
          <a:p>
            <a:pPr marL="457200" indent="-457200" algn="l">
              <a:buClr>
                <a:srgbClr val="FF0000"/>
              </a:buClr>
            </a:pPr>
            <a:r>
              <a:rPr lang="el-GR" sz="2000" b="1" dirty="0">
                <a:solidFill>
                  <a:srgbClr val="FF0000"/>
                </a:solidFill>
                <a:latin typeface="Arial" pitchFamily="34" charset="0"/>
                <a:cs typeface="Arial" pitchFamily="34" charset="0"/>
              </a:rPr>
              <a:t>α) ΥΨΗΛΗΣ ΠΙΕΣΕΩΣ </a:t>
            </a:r>
            <a:r>
              <a:rPr lang="el-GR" sz="2000" b="1" dirty="0">
                <a:solidFill>
                  <a:schemeClr val="tx1"/>
                </a:solidFill>
                <a:latin typeface="Arial" pitchFamily="34" charset="0"/>
                <a:cs typeface="Arial" pitchFamily="34" charset="0"/>
              </a:rPr>
              <a:t>(Υ.Π.), ΠΟΥ ΤΡΟΦΟΔΟΤΟΥΝΤΑΙ ΜΕ ΑΤΜΟ</a:t>
            </a:r>
          </a:p>
          <a:p>
            <a:pPr marL="457200" indent="-457200" algn="l">
              <a:buClr>
                <a:srgbClr val="FF0000"/>
              </a:buClr>
            </a:pPr>
            <a:r>
              <a:rPr lang="el-GR" sz="2000" b="1" dirty="0">
                <a:solidFill>
                  <a:schemeClr val="tx1"/>
                </a:solidFill>
                <a:latin typeface="Arial" pitchFamily="34" charset="0"/>
                <a:cs typeface="Arial" pitchFamily="34" charset="0"/>
              </a:rPr>
              <a:t>     ΑΠΕΥΘΕΙΑΣ ΑΠΟ ΤΟ ΛΕΒΗΤΑ.</a:t>
            </a:r>
          </a:p>
          <a:p>
            <a:pPr algn="l"/>
            <a:r>
              <a:rPr lang="el-GR" sz="2000" b="1" dirty="0">
                <a:solidFill>
                  <a:srgbClr val="FF0000"/>
                </a:solidFill>
                <a:latin typeface="Arial" pitchFamily="34" charset="0"/>
                <a:cs typeface="Arial" pitchFamily="34" charset="0"/>
              </a:rPr>
              <a:t>β) ΜΕΣΗΣ ΠΙΕΣΕΩΣ </a:t>
            </a:r>
            <a:r>
              <a:rPr lang="el-GR" sz="2000" b="1" dirty="0">
                <a:solidFill>
                  <a:schemeClr val="tx1"/>
                </a:solidFill>
                <a:latin typeface="Arial" pitchFamily="34" charset="0"/>
                <a:cs typeface="Arial" pitchFamily="34" charset="0"/>
              </a:rPr>
              <a:t>(Μ.Π.), ΠΟΥ ΛΕΙΤΟΥΡΓΟΥΝ ΜΕ ΤΟΝ ΑΤΜΟ</a:t>
            </a:r>
          </a:p>
          <a:p>
            <a:pPr algn="l"/>
            <a:r>
              <a:rPr lang="el-GR" sz="2000" b="1" dirty="0">
                <a:solidFill>
                  <a:schemeClr val="tx1"/>
                </a:solidFill>
                <a:latin typeface="Arial" pitchFamily="34" charset="0"/>
                <a:cs typeface="Arial" pitchFamily="34" charset="0"/>
              </a:rPr>
              <a:t>     ΕΞΑΓΩΓΗΣ ΤΟΥ ΣΤΡΟΒΙΛΟΥ Υ.Π.</a:t>
            </a:r>
            <a:br>
              <a:rPr lang="el-GR" sz="2000" b="1" dirty="0">
                <a:solidFill>
                  <a:schemeClr val="tx1"/>
                </a:solidFill>
                <a:latin typeface="Arial" pitchFamily="34" charset="0"/>
                <a:cs typeface="Arial" pitchFamily="34" charset="0"/>
              </a:rPr>
            </a:br>
            <a:r>
              <a:rPr lang="el-GR" sz="2000" b="1" dirty="0">
                <a:solidFill>
                  <a:srgbClr val="FF0000"/>
                </a:solidFill>
                <a:latin typeface="Arial" pitchFamily="34" charset="0"/>
                <a:cs typeface="Arial" pitchFamily="34" charset="0"/>
              </a:rPr>
              <a:t>γ) ΧΑΜΗΛΗΣ ΠΙΕΣΕΩΣ </a:t>
            </a:r>
            <a:r>
              <a:rPr lang="el-GR" sz="2000" b="1" dirty="0">
                <a:solidFill>
                  <a:schemeClr val="tx1"/>
                </a:solidFill>
                <a:latin typeface="Arial" pitchFamily="34" charset="0"/>
                <a:cs typeface="Arial" pitchFamily="34" charset="0"/>
              </a:rPr>
              <a:t>(Χ.Π.), ΠΟΥ ΛΕΙΤΟΥΡΓΟΥΝ ΜΕ ΤΟΝ ΑΤΜΟ</a:t>
            </a:r>
          </a:p>
          <a:p>
            <a:pPr algn="l"/>
            <a:r>
              <a:rPr lang="el-GR" sz="2000" b="1" dirty="0">
                <a:solidFill>
                  <a:schemeClr val="tx1"/>
                </a:solidFill>
                <a:latin typeface="Arial" pitchFamily="34" charset="0"/>
                <a:cs typeface="Arial" pitchFamily="34" charset="0"/>
              </a:rPr>
              <a:t>     ΕΞΑΓΩΓΗΣ ΤΟΥ ΣΤΡΟΒΙΛΟΥ Μ.Π. ΚΑΙ ΕΞΑΓΟΥΝ ΠΡΟΣ ΤΟ ΨΥΓΕΙΟ. </a:t>
            </a:r>
          </a:p>
          <a:p>
            <a:pPr algn="l"/>
            <a:r>
              <a:rPr lang="el-GR" sz="2000" b="1" dirty="0">
                <a:solidFill>
                  <a:srgbClr val="FF0000"/>
                </a:solidFill>
                <a:latin typeface="Arial" pitchFamily="34" charset="0"/>
                <a:cs typeface="Arial" pitchFamily="34" charset="0"/>
              </a:rPr>
              <a:t>δ) ΣΤΡΟΒΙΛΟΙ ΕΞΑΤΜΙΣΕΩΝ</a:t>
            </a:r>
            <a:r>
              <a:rPr lang="el-GR" sz="2000" b="1" dirty="0">
                <a:solidFill>
                  <a:schemeClr val="tx1"/>
                </a:solidFill>
                <a:latin typeface="Arial" pitchFamily="34" charset="0"/>
                <a:cs typeface="Arial" pitchFamily="34" charset="0"/>
              </a:rPr>
              <a:t>, ΠΟΥ ΛΕΙΤΟΥΡΓΟΥΝ ΜΕ ΤΗΝ ΕΞΑΤΜΙΣΗ</a:t>
            </a:r>
          </a:p>
          <a:p>
            <a:pPr algn="l"/>
            <a:r>
              <a:rPr lang="el-GR" sz="2000" b="1" dirty="0">
                <a:solidFill>
                  <a:schemeClr val="tx1"/>
                </a:solidFill>
                <a:latin typeface="Arial" pitchFamily="34" charset="0"/>
                <a:cs typeface="Arial" pitchFamily="34" charset="0"/>
              </a:rPr>
              <a:t>    ΤΗΣ ΠΑΛΙΝΔΡΟΜΙΚΗΣ ΜΗΧΑΝΗΣ ΚΑΙ ΕΞΑΓΟΥΝ ΠΡΟΣ ΤΟ ΨΥΓΕΙΟ. </a:t>
            </a:r>
          </a:p>
          <a:p>
            <a:pPr algn="l"/>
            <a:r>
              <a:rPr lang="el-GR" sz="2000" b="1" dirty="0">
                <a:solidFill>
                  <a:schemeClr val="tx1"/>
                </a:solidFill>
                <a:latin typeface="Arial" pitchFamily="34" charset="0"/>
                <a:cs typeface="Arial" pitchFamily="34" charset="0"/>
              </a:rPr>
              <a:t>    ΑΥΤΟΙ ΕΚΜΕΤΑΛΛΕΥΟΝΤΑΙ ΚΑΙ ΑΞΙΟΠΟΙΟΥΝ ΤΟ ΥΨΗΛΟ ΑΚΟΜΗ</a:t>
            </a:r>
          </a:p>
          <a:p>
            <a:pPr algn="l"/>
            <a:r>
              <a:rPr lang="el-GR" sz="2000" b="1" dirty="0">
                <a:solidFill>
                  <a:schemeClr val="tx1"/>
                </a:solidFill>
                <a:latin typeface="Arial" pitchFamily="34" charset="0"/>
                <a:cs typeface="Arial" pitchFamily="34" charset="0"/>
              </a:rPr>
              <a:t>    ΘΕΡΜΙΚΟ ΠΕΡΙΕΧΟΜΕΝΟ (ΕΝΘΑΛΠΙΑ) ΤΟΥ ΑΤΜΟΥ ΕΞΑΓΩΓΗΣ ΤΗΣ</a:t>
            </a:r>
          </a:p>
          <a:p>
            <a:pPr algn="l"/>
            <a:r>
              <a:rPr lang="el-GR" sz="2000" b="1" dirty="0">
                <a:solidFill>
                  <a:schemeClr val="tx1"/>
                </a:solidFill>
                <a:latin typeface="Arial" pitchFamily="34" charset="0"/>
                <a:cs typeface="Arial" pitchFamily="34" charset="0"/>
              </a:rPr>
              <a:t>    ΠΑΛΙΝΔΡΟΜΙΚΗΣ ΜΗΧΑΝΗΣ ΛΟΓΩ ΤΗΣ ΑΤΕΛΟΥΣ ΕΚΤΟΝΩΣΕΩΣ </a:t>
            </a:r>
          </a:p>
          <a:p>
            <a:pPr algn="l"/>
            <a:r>
              <a:rPr lang="el-GR" sz="2000" b="1" dirty="0">
                <a:solidFill>
                  <a:schemeClr val="tx1"/>
                </a:solidFill>
                <a:latin typeface="Arial" pitchFamily="34" charset="0"/>
                <a:cs typeface="Arial" pitchFamily="34" charset="0"/>
              </a:rPr>
              <a:t>    Σ‘ΑΥΤΗΝ.</a:t>
            </a:r>
          </a:p>
          <a:p>
            <a:pPr marL="457200" indent="-457200" algn="l">
              <a:buClr>
                <a:srgbClr val="FF0000"/>
              </a:buClr>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933518"/>
          </a:xfrm>
        </p:spPr>
        <p:txBody>
          <a:bodyPr>
            <a:noAutofit/>
          </a:bodyPr>
          <a:lstStyle/>
          <a:p>
            <a:pPr marL="457200" indent="-457200" algn="l">
              <a:buClr>
                <a:srgbClr val="FF0000"/>
              </a:buClr>
              <a:buFont typeface="+mj-lt"/>
              <a:buAutoNum type="arabicPeriod" startAt="4"/>
            </a:pPr>
            <a:r>
              <a:rPr lang="el-GR" sz="1900" b="1" u="sng" dirty="0">
                <a:solidFill>
                  <a:schemeClr val="tx1"/>
                </a:solidFill>
                <a:latin typeface="Arial" pitchFamily="34" charset="0"/>
                <a:cs typeface="Arial" pitchFamily="34" charset="0"/>
              </a:rPr>
              <a:t>ΑΝΑΛΟΓΑ ΜΕ ΤΗΝ ΠΙΕΣΗ ΤΟΥ ΑΤΜΟΥ ΜΕ ΤΟΝ ΟΠΟΙΟ ΛΕΙΤΟΥΡΓΟΥΝ</a:t>
            </a:r>
          </a:p>
          <a:p>
            <a:pPr algn="l"/>
            <a:r>
              <a:rPr lang="el-GR" sz="1700" b="1" dirty="0">
                <a:solidFill>
                  <a:schemeClr val="tx1"/>
                </a:solidFill>
                <a:latin typeface="Arial" pitchFamily="34" charset="0"/>
                <a:cs typeface="Arial" pitchFamily="34" charset="0"/>
              </a:rPr>
              <a:t>ΟΤΑΝ ΣΕ ΜΙΑ ΕΓΚΑΤΑΣΤΑΣΗ ΥΠΑΡΧΟΥΝ ΔΥΟ ΜΟΝΟ ΣΤΡΟΒΙΛΟΙ ΜΕ ΔΙΑΔΟΧΙΚΗ ΕΝΕΡΓΕΙΑ ΤΟΥ ΑΤΜΟΥ, ΤΟΤΕ Ο ΕΝΑΣ ΧΑΡΑΚΤΗΡΙΖΕΤΑΙ ΩΣ Υ.Π. ΚΑΙ Ο ΔΕΥΤΕΡΟΣ Χ.Π. </a:t>
            </a:r>
            <a:endParaRPr lang="en-US" sz="1700" b="1" dirty="0">
              <a:solidFill>
                <a:schemeClr val="tx1"/>
              </a:solidFill>
              <a:latin typeface="Arial" pitchFamily="34" charset="0"/>
              <a:cs typeface="Arial" pitchFamily="34" charset="0"/>
            </a:endParaRPr>
          </a:p>
          <a:p>
            <a:pPr algn="l"/>
            <a:r>
              <a:rPr lang="el-GR" sz="1700" b="1" dirty="0">
                <a:solidFill>
                  <a:schemeClr val="tx1"/>
                </a:solidFill>
                <a:latin typeface="Arial" pitchFamily="34" charset="0"/>
                <a:cs typeface="Arial" pitchFamily="34" charset="0"/>
              </a:rPr>
              <a:t>ΣΕ ΜΙΑ ΝΑΥΤΙΚΗ ΕΓΚΑΤΑΣΤΑΣΗ ΜΠΟΡΕΙ ΟΙ ΣΤΡΟΒΙΛΟΙ Υ.Π. — Μ.Π. — Χ.Π. ΝΑ ΕΧΟΥΝ ΤΟΥΣ ΑΞΟΝΕΣ ΤΟΥΣ ΕΝΩΜΕΝΟΥΣ ΣΕ ΜΙΑ ΕΥΘΕΙΑ η ΟΠΩΣ ΛΕΜΕ, ΚΑΤΑ ΤΟ ΣΥΣΤΗΜΑ </a:t>
            </a:r>
            <a:r>
              <a:rPr lang="en-US" sz="1700" b="1" dirty="0">
                <a:solidFill>
                  <a:srgbClr val="FF0000"/>
                </a:solidFill>
                <a:latin typeface="Arial" pitchFamily="34" charset="0"/>
                <a:cs typeface="Arial" pitchFamily="34" charset="0"/>
              </a:rPr>
              <a:t>TANDEM</a:t>
            </a:r>
            <a:r>
              <a:rPr lang="el-GR" sz="1700" b="1" dirty="0">
                <a:solidFill>
                  <a:schemeClr val="tx1"/>
                </a:solidFill>
                <a:latin typeface="Arial" pitchFamily="34" charset="0"/>
                <a:cs typeface="Arial" pitchFamily="34" charset="0"/>
              </a:rPr>
              <a:t>. </a:t>
            </a:r>
          </a:p>
          <a:p>
            <a:pPr algn="l"/>
            <a:r>
              <a:rPr lang="el-GR" sz="1700" b="1" dirty="0">
                <a:solidFill>
                  <a:schemeClr val="tx1"/>
                </a:solidFill>
                <a:latin typeface="Arial" pitchFamily="34" charset="0"/>
                <a:cs typeface="Arial" pitchFamily="34" charset="0"/>
              </a:rPr>
              <a:t>ΜΠΟΡΕΙ ΕΠΙΣΗΣ ΝΑ ΕΧΟΥΝ ΤΟΥΣ ΑΞΟΝΕΣ ΤΟΥΣ ΠΑΡΑΛΛΗΛΟΥΣ ΚΑΙ ΣΥΝΔΕΜΕΝΟΥΣ ΜΕΤΑΞΥ ΤΟΥΣ ΜΕ ΟΔΟΝΤΩΤΟΥΣ ΤΡΟΧΟΥΣ ΣΤΟΝ ΚΟΙΝΟ ΕΛΙΚΟΦΟΡΟ ΑΞΟΝΑ, ΠΟΥ ΠΕΡΙΣΤΡΕΦΕΙ ΤΗΝ ΕΛΙΚΑ.</a:t>
            </a:r>
          </a:p>
          <a:p>
            <a:pPr marL="457200" indent="-457200" algn="l">
              <a:buClr>
                <a:srgbClr val="FF0000"/>
              </a:buClr>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lum bright="-14000" contrast="41000"/>
          </a:blip>
          <a:srcRect/>
          <a:stretch>
            <a:fillRect/>
          </a:stretch>
        </p:blipFill>
        <p:spPr bwMode="auto">
          <a:xfrm>
            <a:off x="179512" y="4005064"/>
            <a:ext cx="4464496" cy="2592288"/>
          </a:xfrm>
          <a:prstGeom prst="rect">
            <a:avLst/>
          </a:prstGeom>
          <a:noFill/>
        </p:spPr>
      </p:pic>
      <p:pic>
        <p:nvPicPr>
          <p:cNvPr id="1027" name="Picture 3" descr="C:\Users\Fadi\Desktop\2.png"/>
          <p:cNvPicPr>
            <a:picLocks noChangeAspect="1" noChangeArrowheads="1"/>
          </p:cNvPicPr>
          <p:nvPr/>
        </p:nvPicPr>
        <p:blipFill>
          <a:blip r:embed="rId4" cstate="print">
            <a:lum bright="-19000" contrast="36000"/>
          </a:blip>
          <a:srcRect/>
          <a:stretch>
            <a:fillRect/>
          </a:stretch>
        </p:blipFill>
        <p:spPr bwMode="auto">
          <a:xfrm>
            <a:off x="4716016" y="4581128"/>
            <a:ext cx="4248472" cy="1224136"/>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2573478"/>
          </a:xfrm>
        </p:spPr>
        <p:txBody>
          <a:bodyPr>
            <a:noAutofit/>
          </a:bodyPr>
          <a:lstStyle/>
          <a:p>
            <a:pPr algn="l"/>
            <a:r>
              <a:rPr lang="el-GR" sz="1600" b="1" dirty="0">
                <a:solidFill>
                  <a:schemeClr val="tx1"/>
                </a:solidFill>
                <a:latin typeface="Arial" pitchFamily="34" charset="0"/>
                <a:cs typeface="Arial" pitchFamily="34" charset="0"/>
              </a:rPr>
              <a:t>ΣΤΟ ΣΧΗΜΑ ΔΙΑΚΡΙΝΟΥΜΕ ΕΠΙΣΗΣ ΟΤΙ ΣΤΟ ΠΡΥΜΝΑΙΟ ΑΚΡΟ ΤΟΥ ΣΤΡΟΒΙΛΟΥ ΔΙΠΛΗΣ ΡΟΗΣ ΤΗΣ Χ.Π. ΕΙΝΑΙ ΠΡΟΣΑΡΜΟΣΜΕΝΟΣ Ο ΣΤΡΟΒΙΛΟΣ ΤΟΥ </a:t>
            </a:r>
            <a:r>
              <a:rPr lang="el-GR" sz="1600" b="1" dirty="0">
                <a:solidFill>
                  <a:srgbClr val="FF0000"/>
                </a:solidFill>
                <a:latin typeface="Arial" pitchFamily="34" charset="0"/>
                <a:cs typeface="Arial" pitchFamily="34" charset="0"/>
              </a:rPr>
              <a:t>ΑΝΑΠΟΔΑ</a:t>
            </a:r>
            <a:r>
              <a:rPr lang="el-GR" sz="1600" b="1" dirty="0">
                <a:solidFill>
                  <a:schemeClr val="tx1"/>
                </a:solidFill>
                <a:latin typeface="Arial" pitchFamily="34" charset="0"/>
                <a:cs typeface="Arial" pitchFamily="34" charset="0"/>
              </a:rPr>
              <a:t> (ΜΕ ΠΤΕΡΥΓΩΣΗ ΑΝΤΙΘΕΤΗΣ ΦΟΡΑΣ ΑΠΟ ΑΥΤΗΝ ΤΟΥ ΠΡΟΣΩ) ΓΙΑ ΤΗΝ ΑΝΑΠΟΔΙΣΗ ΤΟΥ ΠΛΟΙΟΥ. ΣΤΟ ΙΔΙΟ ΣΧΗΜΑ ΦΑΙΝΕΤΑΙ ΕΠΙΣΗΣ Ο </a:t>
            </a:r>
            <a:r>
              <a:rPr lang="el-GR" sz="1600" b="1" dirty="0">
                <a:solidFill>
                  <a:srgbClr val="FF0000"/>
                </a:solidFill>
                <a:latin typeface="Arial" pitchFamily="34" charset="0"/>
                <a:cs typeface="Arial" pitchFamily="34" charset="0"/>
              </a:rPr>
              <a:t>ΩΣΤΙΚΟΣ ΤΡΙΒΕΑΣ </a:t>
            </a:r>
            <a:r>
              <a:rPr lang="el-GR" sz="1600" b="1" dirty="0">
                <a:solidFill>
                  <a:schemeClr val="tx1"/>
                </a:solidFill>
                <a:latin typeface="Arial" pitchFamily="34" charset="0"/>
                <a:cs typeface="Arial" pitchFamily="34" charset="0"/>
              </a:rPr>
              <a:t>ΚΑΙ ΤΟ </a:t>
            </a:r>
            <a:r>
              <a:rPr lang="el-GR" sz="1600" b="1" dirty="0">
                <a:solidFill>
                  <a:srgbClr val="FF0000"/>
                </a:solidFill>
                <a:latin typeface="Arial" pitchFamily="34" charset="0"/>
                <a:cs typeface="Arial" pitchFamily="34" charset="0"/>
              </a:rPr>
              <a:t>ΨΥΓΕΙΟ</a:t>
            </a:r>
            <a:r>
              <a:rPr lang="el-GR" sz="1600" b="1" dirty="0">
                <a:solidFill>
                  <a:schemeClr val="tx1"/>
                </a:solidFill>
                <a:latin typeface="Arial" pitchFamily="34" charset="0"/>
                <a:cs typeface="Arial" pitchFamily="34" charset="0"/>
              </a:rPr>
              <a:t> ΚΡΕΜΑΣΤΟ ΚΑΤΩ ΑΠΟ ΤΟ ΣΤΡΟΒΙΛΟ Χ.Π. ΑΞΙΟΣΗΜΕΙΩΤΟ ΕΔΩ ΕΙΝΑΙ ΟΤΙ ΜΕ ΤΟΥΣ ΟΔΟΝΤΩΤΟΥΣ ΤΡΟΧΟΥΣ (ΜΙΚΡΗΣ ΚΑΙ ΜΕΓΑΛΗΣ ΔΙΑΜΕΤΡΟΥ) η</a:t>
            </a:r>
            <a:r>
              <a:rPr lang="el-GR" sz="1600" b="1" i="1" dirty="0">
                <a:solidFill>
                  <a:schemeClr val="tx1"/>
                </a:solidFill>
                <a:latin typeface="Arial" pitchFamily="34" charset="0"/>
                <a:cs typeface="Arial" pitchFamily="34" charset="0"/>
              </a:rPr>
              <a:t> </a:t>
            </a:r>
            <a:r>
              <a:rPr lang="el-GR" sz="1600" b="1" dirty="0">
                <a:solidFill>
                  <a:srgbClr val="FF0000"/>
                </a:solidFill>
                <a:latin typeface="Arial" pitchFamily="34" charset="0"/>
                <a:cs typeface="Arial" pitchFamily="34" charset="0"/>
              </a:rPr>
              <a:t>ΜΕΙΩΤΗΡΕΣ ΣΤΡΟΦΩΝ</a:t>
            </a:r>
            <a:r>
              <a:rPr lang="el-GR" sz="1600" b="1" dirty="0">
                <a:solidFill>
                  <a:schemeClr val="tx1"/>
                </a:solidFill>
                <a:latin typeface="Arial" pitchFamily="34" charset="0"/>
                <a:cs typeface="Arial" pitchFamily="34" charset="0"/>
              </a:rPr>
              <a:t> ΕΠΙΤΥΓΧΑΝΕΤΑΙ Η ΕΛΑΤΤΩΣΗ ΤΗΣ ΤΑΧΥΤΗΤΑΣ ΠΕΡΙΣΤΡΟΦΗΣ ΤΟΥ ΕΛΙΚΟΦΟΡΟΥ ΑΞΟΝΑ. ΕΤΣΙ ΔΙΑΤΗΡΕΙΤΑΙ ΥΨΗΛΟΣ ΑΡΙΘΜΟΣ ΣΤΡΟΦΩΝ ΤΩΝ ΣΤΡΟΒΙΛΩΝ, ΠΟΥ ΧΡΕΙΑΖΕΤΑΙ ΓΙΑ ΤΗΝ ΥΨΗΛΗ ΤΟΥΣ ΑΠΟΔΟΣΗ, ΚΑΙ ΧΑΜΗΛΟΣ ΤΗΣ ΕΛΙΚΑΣ, ΠΟΥ ΠΑΛΙ ΧΡΕΙΑΖΕΤΑΙ ΓΙΑ ΤΗΝ ΥΨΗΛΗ ΑΠΟΔΟΣΗ ΤΗΣ.</a:t>
            </a:r>
          </a:p>
          <a:p>
            <a:pPr marL="457200" indent="-457200" algn="l">
              <a:buClr>
                <a:srgbClr val="FF0000"/>
              </a:buClr>
            </a:pPr>
            <a:br>
              <a:rPr lang="el-GR" sz="1800" dirty="0">
                <a:latin typeface="Arial Black" pitchFamily="34" charset="0"/>
              </a:rPr>
            </a:b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pic>
        <p:nvPicPr>
          <p:cNvPr id="2050" name="Picture 2" descr="C:\Users\Fadi\Desktop\3.png"/>
          <p:cNvPicPr>
            <a:picLocks noChangeAspect="1" noChangeArrowheads="1"/>
          </p:cNvPicPr>
          <p:nvPr/>
        </p:nvPicPr>
        <p:blipFill>
          <a:blip r:embed="rId3" cstate="print">
            <a:lum bright="-20000" contrast="30000"/>
          </a:blip>
          <a:srcRect/>
          <a:stretch>
            <a:fillRect/>
          </a:stretch>
        </p:blipFill>
        <p:spPr bwMode="auto">
          <a:xfrm>
            <a:off x="2699792" y="3861048"/>
            <a:ext cx="4210050" cy="2752725"/>
          </a:xfrm>
          <a:prstGeom prst="rect">
            <a:avLst/>
          </a:prstGeom>
          <a:noFill/>
        </p:spPr>
      </p:pic>
      <p:sp>
        <p:nvSpPr>
          <p:cNvPr id="5" name="TextBox 4"/>
          <p:cNvSpPr txBox="1"/>
          <p:nvPr/>
        </p:nvSpPr>
        <p:spPr>
          <a:xfrm>
            <a:off x="1547664" y="3789040"/>
            <a:ext cx="1469248" cy="338554"/>
          </a:xfrm>
          <a:prstGeom prst="rect">
            <a:avLst/>
          </a:prstGeom>
          <a:noFill/>
        </p:spPr>
        <p:txBody>
          <a:bodyPr wrap="none" rtlCol="0">
            <a:spAutoFit/>
          </a:bodyPr>
          <a:lstStyle/>
          <a:p>
            <a:r>
              <a:rPr lang="el-GR" sz="1600" b="1" dirty="0">
                <a:solidFill>
                  <a:srgbClr val="FF0000"/>
                </a:solidFill>
              </a:rPr>
              <a:t>ΑΤΜΟΣ ΠΡΟΣΩ</a:t>
            </a:r>
          </a:p>
        </p:txBody>
      </p:sp>
      <p:sp>
        <p:nvSpPr>
          <p:cNvPr id="6" name="TextBox 5"/>
          <p:cNvSpPr txBox="1"/>
          <p:nvPr/>
        </p:nvSpPr>
        <p:spPr>
          <a:xfrm>
            <a:off x="3419872" y="6381328"/>
            <a:ext cx="1749197" cy="338554"/>
          </a:xfrm>
          <a:prstGeom prst="rect">
            <a:avLst/>
          </a:prstGeom>
          <a:noFill/>
        </p:spPr>
        <p:txBody>
          <a:bodyPr wrap="none" rtlCol="0">
            <a:spAutoFit/>
          </a:bodyPr>
          <a:lstStyle/>
          <a:p>
            <a:r>
              <a:rPr lang="el-GR" sz="1600" b="1" dirty="0">
                <a:solidFill>
                  <a:srgbClr val="FF0000"/>
                </a:solidFill>
              </a:rPr>
              <a:t>ΑΤΜΟΣ ΑΝΑΠΟΔΑ</a:t>
            </a:r>
          </a:p>
        </p:txBody>
      </p:sp>
      <p:cxnSp>
        <p:nvCxnSpPr>
          <p:cNvPr id="8" name="Straight Connector 7"/>
          <p:cNvCxnSpPr/>
          <p:nvPr/>
        </p:nvCxnSpPr>
        <p:spPr>
          <a:xfrm>
            <a:off x="3995936" y="6309320"/>
            <a:ext cx="0"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55776" y="6237312"/>
            <a:ext cx="833883" cy="338554"/>
          </a:xfrm>
          <a:prstGeom prst="rect">
            <a:avLst/>
          </a:prstGeom>
          <a:noFill/>
        </p:spPr>
        <p:txBody>
          <a:bodyPr wrap="none" rtlCol="0">
            <a:spAutoFit/>
          </a:bodyPr>
          <a:lstStyle/>
          <a:p>
            <a:r>
              <a:rPr lang="el-GR" sz="1600" b="1" dirty="0">
                <a:solidFill>
                  <a:srgbClr val="FF0000"/>
                </a:solidFill>
              </a:rPr>
              <a:t>ΨΥΓΕΙΟ</a:t>
            </a:r>
          </a:p>
        </p:txBody>
      </p:sp>
      <p:sp>
        <p:nvSpPr>
          <p:cNvPr id="11" name="TextBox 10"/>
          <p:cNvSpPr txBox="1"/>
          <p:nvPr/>
        </p:nvSpPr>
        <p:spPr>
          <a:xfrm>
            <a:off x="3851920" y="3789040"/>
            <a:ext cx="1522276" cy="338554"/>
          </a:xfrm>
          <a:prstGeom prst="rect">
            <a:avLst/>
          </a:prstGeom>
          <a:noFill/>
        </p:spPr>
        <p:txBody>
          <a:bodyPr wrap="none" rtlCol="0">
            <a:spAutoFit/>
          </a:bodyPr>
          <a:lstStyle/>
          <a:p>
            <a:r>
              <a:rPr lang="el-GR" sz="1600" b="1" dirty="0">
                <a:solidFill>
                  <a:srgbClr val="FF0000"/>
                </a:solidFill>
              </a:rPr>
              <a:t>ΣΤΡΟΒΙΛΟΣ Υ.Π.</a:t>
            </a:r>
          </a:p>
        </p:txBody>
      </p:sp>
      <p:cxnSp>
        <p:nvCxnSpPr>
          <p:cNvPr id="13" name="Straight Connector 12"/>
          <p:cNvCxnSpPr/>
          <p:nvPr/>
        </p:nvCxnSpPr>
        <p:spPr>
          <a:xfrm flipH="1">
            <a:off x="2483768" y="5949280"/>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1600" y="5517232"/>
            <a:ext cx="1523174" cy="584775"/>
          </a:xfrm>
          <a:prstGeom prst="rect">
            <a:avLst/>
          </a:prstGeom>
          <a:noFill/>
        </p:spPr>
        <p:txBody>
          <a:bodyPr wrap="none" rtlCol="0">
            <a:spAutoFit/>
          </a:bodyPr>
          <a:lstStyle/>
          <a:p>
            <a:r>
              <a:rPr lang="el-GR" sz="1600" b="1" dirty="0">
                <a:solidFill>
                  <a:srgbClr val="FF0000"/>
                </a:solidFill>
              </a:rPr>
              <a:t>ΤΡΙΒΕΑΣ</a:t>
            </a:r>
          </a:p>
          <a:p>
            <a:r>
              <a:rPr lang="el-GR" sz="1600" b="1" dirty="0">
                <a:solidFill>
                  <a:srgbClr val="FF0000"/>
                </a:solidFill>
              </a:rPr>
              <a:t>ΙΣΟΡΡΟΠΗΣΕΩΣ</a:t>
            </a:r>
          </a:p>
        </p:txBody>
      </p:sp>
      <p:cxnSp>
        <p:nvCxnSpPr>
          <p:cNvPr id="17" name="Straight Connector 16"/>
          <p:cNvCxnSpPr/>
          <p:nvPr/>
        </p:nvCxnSpPr>
        <p:spPr>
          <a:xfrm flipH="1">
            <a:off x="1979712" y="4725144"/>
            <a:ext cx="1152128" cy="9361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716016" y="6165304"/>
            <a:ext cx="4320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148064" y="6021288"/>
            <a:ext cx="2093458" cy="338554"/>
          </a:xfrm>
          <a:prstGeom prst="rect">
            <a:avLst/>
          </a:prstGeom>
          <a:noFill/>
        </p:spPr>
        <p:txBody>
          <a:bodyPr wrap="none" rtlCol="0">
            <a:spAutoFit/>
          </a:bodyPr>
          <a:lstStyle/>
          <a:p>
            <a:r>
              <a:rPr lang="el-GR" sz="1600" b="1" dirty="0">
                <a:solidFill>
                  <a:srgbClr val="FF0000"/>
                </a:solidFill>
              </a:rPr>
              <a:t>ΣΤΡΟΒΙΛΟΣ ΑΝΑΠΟΔΑ</a:t>
            </a:r>
          </a:p>
        </p:txBody>
      </p:sp>
      <p:sp>
        <p:nvSpPr>
          <p:cNvPr id="22" name="TextBox 21"/>
          <p:cNvSpPr txBox="1"/>
          <p:nvPr/>
        </p:nvSpPr>
        <p:spPr>
          <a:xfrm>
            <a:off x="6300192" y="4437112"/>
            <a:ext cx="1660134" cy="338554"/>
          </a:xfrm>
          <a:prstGeom prst="rect">
            <a:avLst/>
          </a:prstGeom>
          <a:noFill/>
        </p:spPr>
        <p:txBody>
          <a:bodyPr wrap="none" rtlCol="0">
            <a:spAutoFit/>
          </a:bodyPr>
          <a:lstStyle/>
          <a:p>
            <a:r>
              <a:rPr lang="el-GR" sz="1600" b="1" dirty="0">
                <a:solidFill>
                  <a:srgbClr val="FF0000"/>
                </a:solidFill>
              </a:rPr>
              <a:t>ΩΣΤΙΚΟΣ ΤΡΙΒΕΑΣ</a:t>
            </a:r>
          </a:p>
        </p:txBody>
      </p:sp>
      <p:sp>
        <p:nvSpPr>
          <p:cNvPr id="23" name="TextBox 22"/>
          <p:cNvSpPr txBox="1"/>
          <p:nvPr/>
        </p:nvSpPr>
        <p:spPr>
          <a:xfrm>
            <a:off x="6156176" y="5229200"/>
            <a:ext cx="2118593" cy="338554"/>
          </a:xfrm>
          <a:prstGeom prst="rect">
            <a:avLst/>
          </a:prstGeom>
          <a:noFill/>
        </p:spPr>
        <p:txBody>
          <a:bodyPr wrap="none" rtlCol="0">
            <a:spAutoFit/>
          </a:bodyPr>
          <a:lstStyle/>
          <a:p>
            <a:r>
              <a:rPr lang="el-GR" sz="1600" b="1" dirty="0">
                <a:solidFill>
                  <a:srgbClr val="FF0000"/>
                </a:solidFill>
              </a:rPr>
              <a:t>ΕΛΙΚΟΦΟΡΟΣ ΑΞΟΝΑΣ</a:t>
            </a:r>
          </a:p>
        </p:txBody>
      </p:sp>
      <p:sp>
        <p:nvSpPr>
          <p:cNvPr id="24" name="TextBox 23"/>
          <p:cNvSpPr txBox="1"/>
          <p:nvPr/>
        </p:nvSpPr>
        <p:spPr>
          <a:xfrm>
            <a:off x="4644008" y="5805264"/>
            <a:ext cx="1252266" cy="338554"/>
          </a:xfrm>
          <a:prstGeom prst="rect">
            <a:avLst/>
          </a:prstGeom>
          <a:noFill/>
        </p:spPr>
        <p:txBody>
          <a:bodyPr wrap="none" rtlCol="0">
            <a:spAutoFit/>
          </a:bodyPr>
          <a:lstStyle/>
          <a:p>
            <a:r>
              <a:rPr lang="el-GR" sz="1600" b="1" dirty="0">
                <a:solidFill>
                  <a:srgbClr val="FF0000"/>
                </a:solidFill>
              </a:rPr>
              <a:t>ΣΥΝΔΕΣΜΟΣ</a:t>
            </a:r>
          </a:p>
        </p:txBody>
      </p:sp>
      <p:sp>
        <p:nvSpPr>
          <p:cNvPr id="25" name="TextBox 24"/>
          <p:cNvSpPr txBox="1"/>
          <p:nvPr/>
        </p:nvSpPr>
        <p:spPr>
          <a:xfrm>
            <a:off x="5580112" y="3645024"/>
            <a:ext cx="1975862" cy="338554"/>
          </a:xfrm>
          <a:prstGeom prst="rect">
            <a:avLst/>
          </a:prstGeom>
          <a:noFill/>
        </p:spPr>
        <p:txBody>
          <a:bodyPr wrap="none" rtlCol="0">
            <a:spAutoFit/>
          </a:bodyPr>
          <a:lstStyle/>
          <a:p>
            <a:r>
              <a:rPr lang="el-GR" sz="1600" b="1" dirty="0">
                <a:solidFill>
                  <a:srgbClr val="FF0000"/>
                </a:solidFill>
              </a:rPr>
              <a:t>ΜΙΚΡΟΣ ΤΡΟΧΟΣ Υ.Π.</a:t>
            </a:r>
          </a:p>
        </p:txBody>
      </p:sp>
      <p:cxnSp>
        <p:nvCxnSpPr>
          <p:cNvPr id="29" name="Straight Connector 28"/>
          <p:cNvCxnSpPr/>
          <p:nvPr/>
        </p:nvCxnSpPr>
        <p:spPr>
          <a:xfrm flipV="1">
            <a:off x="5580112" y="4005064"/>
            <a:ext cx="216024" cy="216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724128" y="4221088"/>
            <a:ext cx="576064"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228184" y="4005064"/>
            <a:ext cx="1499257" cy="338554"/>
          </a:xfrm>
          <a:prstGeom prst="rect">
            <a:avLst/>
          </a:prstGeom>
          <a:noFill/>
        </p:spPr>
        <p:txBody>
          <a:bodyPr wrap="none" rtlCol="0">
            <a:spAutoFit/>
          </a:bodyPr>
          <a:lstStyle/>
          <a:p>
            <a:r>
              <a:rPr lang="el-GR" sz="1600" b="1" dirty="0">
                <a:solidFill>
                  <a:srgbClr val="FF0000"/>
                </a:solidFill>
              </a:rPr>
              <a:t>ΜΕΓΑΣ ΤΡΟΧΟΣ</a:t>
            </a:r>
          </a:p>
        </p:txBody>
      </p:sp>
      <p:cxnSp>
        <p:nvCxnSpPr>
          <p:cNvPr id="38" name="Straight Connector 37"/>
          <p:cNvCxnSpPr/>
          <p:nvPr/>
        </p:nvCxnSpPr>
        <p:spPr>
          <a:xfrm>
            <a:off x="5796136" y="5805264"/>
            <a:ext cx="72008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516216" y="5733256"/>
            <a:ext cx="2005806" cy="338554"/>
          </a:xfrm>
          <a:prstGeom prst="rect">
            <a:avLst/>
          </a:prstGeom>
          <a:noFill/>
        </p:spPr>
        <p:txBody>
          <a:bodyPr wrap="none" rtlCol="0">
            <a:spAutoFit/>
          </a:bodyPr>
          <a:lstStyle/>
          <a:p>
            <a:r>
              <a:rPr lang="el-GR" sz="1600" b="1" dirty="0">
                <a:solidFill>
                  <a:srgbClr val="FF0000"/>
                </a:solidFill>
              </a:rPr>
              <a:t>ΜΙΚΡΟΣ ΤΡΟΧΟΣ Χ.Π.</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lgn="l">
              <a:buClr>
                <a:srgbClr val="FF0000"/>
              </a:buClr>
              <a:buFont typeface="+mj-lt"/>
              <a:buAutoNum type="arabicPeriod" startAt="5"/>
            </a:pPr>
            <a:r>
              <a:rPr lang="el-GR" sz="1700" b="1" u="sng" dirty="0">
                <a:solidFill>
                  <a:schemeClr val="tx1"/>
                </a:solidFill>
                <a:latin typeface="Arial" pitchFamily="34" charset="0"/>
                <a:cs typeface="Arial" pitchFamily="34" charset="0"/>
              </a:rPr>
              <a:t>ΑΝΑΛΟΓΑ ΜΕ ΤΗΝ ΠΙΕΣΗ ΤΟΥ ΑΤΜΟΥ ΣΤΗΝ ΕΞΟΔΟ ΤΟΥ ΑΠΟ ΤΟ ΣΤΡΟΒΙΛΟ</a:t>
            </a:r>
          </a:p>
          <a:p>
            <a:pPr marL="457200" indent="-457200" algn="l">
              <a:buClr>
                <a:srgbClr val="FF0000"/>
              </a:buClr>
            </a:pPr>
            <a:r>
              <a:rPr lang="el-GR" sz="2800" b="1" dirty="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a:solidFill>
                <a:schemeClr val="tx1"/>
              </a:solidFill>
              <a:latin typeface="Arial" pitchFamily="34" charset="0"/>
              <a:cs typeface="Arial" pitchFamily="34" charset="0"/>
            </a:endParaRPr>
          </a:p>
          <a:p>
            <a:pPr algn="l">
              <a:spcBef>
                <a:spcPts val="0"/>
              </a:spcBef>
            </a:pPr>
            <a:r>
              <a:rPr lang="el-GR" sz="2700" b="1" dirty="0">
                <a:solidFill>
                  <a:srgbClr val="FF0000"/>
                </a:solidFill>
                <a:latin typeface="Arial" pitchFamily="34" charset="0"/>
                <a:cs typeface="Arial" pitchFamily="34" charset="0"/>
              </a:rPr>
              <a:t>α) </a:t>
            </a:r>
            <a:r>
              <a:rPr lang="el-GR" sz="2700" b="1" dirty="0">
                <a:solidFill>
                  <a:schemeClr val="tx1"/>
                </a:solidFill>
                <a:latin typeface="Arial" pitchFamily="34" charset="0"/>
                <a:cs typeface="Arial" pitchFamily="34" charset="0"/>
              </a:rPr>
              <a:t>ΣΤΡΟΒΙΛΟΥΣ ΜΕ </a:t>
            </a:r>
            <a:r>
              <a:rPr lang="el-GR" sz="2700" b="1" dirty="0">
                <a:solidFill>
                  <a:srgbClr val="FF0000"/>
                </a:solidFill>
                <a:latin typeface="Arial" pitchFamily="34" charset="0"/>
                <a:cs typeface="Arial" pitchFamily="34" charset="0"/>
              </a:rPr>
              <a:t>ΕΛΕΥΘΕΡΗ ΕΞΑΤΜΙΣΗ</a:t>
            </a:r>
            <a:r>
              <a:rPr lang="el-GR" sz="2700" b="1" dirty="0">
                <a:solidFill>
                  <a:schemeClr val="tx1"/>
                </a:solidFill>
                <a:latin typeface="Arial" pitchFamily="34" charset="0"/>
                <a:cs typeface="Arial" pitchFamily="34" charset="0"/>
              </a:rPr>
              <a:t>,</a:t>
            </a:r>
          </a:p>
          <a:p>
            <a:pPr algn="l">
              <a:spcBef>
                <a:spcPts val="0"/>
              </a:spcBef>
            </a:pPr>
            <a:r>
              <a:rPr lang="el-GR" sz="2700" b="1" dirty="0">
                <a:solidFill>
                  <a:schemeClr val="tx1"/>
                </a:solidFill>
                <a:latin typeface="Arial" pitchFamily="34" charset="0"/>
                <a:cs typeface="Arial" pitchFamily="34" charset="0"/>
              </a:rPr>
              <a:t>     ΠΟΥ ΕΞΑΓΟΥΝ ΣΤΗΝ ΑΤΜΟΣΦΑΙΡΑ.</a:t>
            </a:r>
          </a:p>
          <a:p>
            <a:pPr algn="l">
              <a:spcBef>
                <a:spcPts val="0"/>
              </a:spcBef>
            </a:pPr>
            <a:r>
              <a:rPr lang="el-GR" sz="2700" b="1" dirty="0">
                <a:solidFill>
                  <a:schemeClr val="tx1"/>
                </a:solidFill>
                <a:latin typeface="Arial" pitchFamily="34" charset="0"/>
                <a:cs typeface="Arial" pitchFamily="34" charset="0"/>
              </a:rPr>
              <a:t> </a:t>
            </a:r>
          </a:p>
          <a:p>
            <a:pPr algn="l">
              <a:spcBef>
                <a:spcPts val="0"/>
              </a:spcBef>
            </a:pPr>
            <a:r>
              <a:rPr lang="el-GR" sz="2700" b="1" dirty="0">
                <a:solidFill>
                  <a:srgbClr val="FF0000"/>
                </a:solidFill>
                <a:latin typeface="Arial" pitchFamily="34" charset="0"/>
                <a:cs typeface="Arial" pitchFamily="34" charset="0"/>
              </a:rPr>
              <a:t>β) </a:t>
            </a:r>
            <a:r>
              <a:rPr lang="el-GR" sz="2700" b="1" dirty="0">
                <a:solidFill>
                  <a:schemeClr val="tx1"/>
                </a:solidFill>
                <a:latin typeface="Arial" pitchFamily="34" charset="0"/>
                <a:cs typeface="Arial" pitchFamily="34" charset="0"/>
              </a:rPr>
              <a:t>ΣΤΡΟΒΙΛΟΥΣ </a:t>
            </a:r>
            <a:r>
              <a:rPr lang="el-GR" sz="2700" b="1" dirty="0">
                <a:solidFill>
                  <a:srgbClr val="FF0000"/>
                </a:solidFill>
                <a:latin typeface="Arial" pitchFamily="34" charset="0"/>
                <a:cs typeface="Arial" pitchFamily="34" charset="0"/>
              </a:rPr>
              <a:t>ΑΝΤΙΘΛΙΨΕΩΣ</a:t>
            </a:r>
            <a:r>
              <a:rPr lang="el-GR" sz="2700" b="1" dirty="0">
                <a:solidFill>
                  <a:schemeClr val="tx1"/>
                </a:solidFill>
                <a:latin typeface="Arial" pitchFamily="34" charset="0"/>
                <a:cs typeface="Arial" pitchFamily="34" charset="0"/>
              </a:rPr>
              <a:t>, ΠΟΥ</a:t>
            </a:r>
          </a:p>
          <a:p>
            <a:pPr algn="l">
              <a:spcBef>
                <a:spcPts val="0"/>
              </a:spcBef>
            </a:pPr>
            <a:r>
              <a:rPr lang="el-GR" sz="2700" b="1" dirty="0">
                <a:solidFill>
                  <a:schemeClr val="tx1"/>
                </a:solidFill>
                <a:latin typeface="Arial" pitchFamily="34" charset="0"/>
                <a:cs typeface="Arial" pitchFamily="34" charset="0"/>
              </a:rPr>
              <a:t>     ΕΞΑΓΟΥΝ ΤΟΝ ΑΤΜΟ ΣΕ ΔΙΚΤΥΟ ΠΟΥ</a:t>
            </a:r>
          </a:p>
          <a:p>
            <a:pPr algn="l">
              <a:spcBef>
                <a:spcPts val="0"/>
              </a:spcBef>
            </a:pPr>
            <a:r>
              <a:rPr lang="el-GR" sz="2700" b="1" dirty="0">
                <a:solidFill>
                  <a:schemeClr val="tx1"/>
                </a:solidFill>
                <a:latin typeface="Arial" pitchFamily="34" charset="0"/>
                <a:cs typeface="Arial" pitchFamily="34" charset="0"/>
              </a:rPr>
              <a:t>     ΕΞΥΠΗΡΕΤΕΙ ΔΙΑΦΟΡΕΣ ΣΥΣΚΕΥΕΣ,</a:t>
            </a:r>
          </a:p>
          <a:p>
            <a:pPr algn="l">
              <a:spcBef>
                <a:spcPts val="0"/>
              </a:spcBef>
            </a:pPr>
            <a:r>
              <a:rPr lang="el-GR" sz="2700" b="1" dirty="0">
                <a:solidFill>
                  <a:schemeClr val="tx1"/>
                </a:solidFill>
                <a:latin typeface="Arial" pitchFamily="34" charset="0"/>
                <a:cs typeface="Arial" pitchFamily="34" charset="0"/>
              </a:rPr>
              <a:t>     ΟΠΩΣ Π.Χ. ΤΑ ΘΕΡΜΑΝΤΙΚΑ ΣΩΜΑΤΑ. </a:t>
            </a:r>
          </a:p>
          <a:p>
            <a:pPr algn="l">
              <a:spcBef>
                <a:spcPts val="0"/>
              </a:spcBef>
            </a:pPr>
            <a:endParaRPr lang="el-GR" sz="2700" b="1" dirty="0">
              <a:solidFill>
                <a:schemeClr val="tx1"/>
              </a:solidFill>
              <a:latin typeface="Arial" pitchFamily="34" charset="0"/>
              <a:cs typeface="Arial" pitchFamily="34" charset="0"/>
            </a:endParaRPr>
          </a:p>
          <a:p>
            <a:pPr algn="l">
              <a:spcBef>
                <a:spcPts val="0"/>
              </a:spcBef>
            </a:pPr>
            <a:r>
              <a:rPr lang="el-GR" sz="2700" b="1" dirty="0">
                <a:solidFill>
                  <a:srgbClr val="FF0000"/>
                </a:solidFill>
                <a:latin typeface="Arial" pitchFamily="34" charset="0"/>
                <a:cs typeface="Arial" pitchFamily="34" charset="0"/>
              </a:rPr>
              <a:t>γ) </a:t>
            </a:r>
            <a:r>
              <a:rPr lang="el-GR" sz="2700" b="1" dirty="0">
                <a:solidFill>
                  <a:schemeClr val="tx1"/>
                </a:solidFill>
                <a:latin typeface="Arial" pitchFamily="34" charset="0"/>
                <a:cs typeface="Arial" pitchFamily="34" charset="0"/>
              </a:rPr>
              <a:t>ΣΤΡΟΒΙΛΟΥΣ </a:t>
            </a:r>
            <a:r>
              <a:rPr lang="el-GR" sz="2700" b="1" dirty="0">
                <a:solidFill>
                  <a:srgbClr val="FF0000"/>
                </a:solidFill>
                <a:latin typeface="Arial" pitchFamily="34" charset="0"/>
                <a:cs typeface="Arial" pitchFamily="34" charset="0"/>
              </a:rPr>
              <a:t>ΚΕΝΟΥ</a:t>
            </a:r>
            <a:r>
              <a:rPr lang="el-GR" sz="2700" b="1" dirty="0">
                <a:solidFill>
                  <a:schemeClr val="tx1"/>
                </a:solidFill>
                <a:latin typeface="Arial" pitchFamily="34" charset="0"/>
                <a:cs typeface="Arial" pitchFamily="34" charset="0"/>
              </a:rPr>
              <a:t>, ΠΟΥ ΕΞΑΓΟΥΝ</a:t>
            </a:r>
          </a:p>
          <a:p>
            <a:pPr algn="l">
              <a:spcBef>
                <a:spcPts val="0"/>
              </a:spcBef>
            </a:pPr>
            <a:r>
              <a:rPr lang="el-GR" sz="2700" b="1" dirty="0">
                <a:solidFill>
                  <a:schemeClr val="tx1"/>
                </a:solidFill>
                <a:latin typeface="Arial" pitchFamily="34" charset="0"/>
                <a:cs typeface="Arial" pitchFamily="34" charset="0"/>
              </a:rPr>
              <a:t>     ΠΡΟΣ ΤΟ ΣΥΜΠΥΚΝΩΤΗ Η ΨΥΓΕΙΟ.</a:t>
            </a:r>
          </a:p>
          <a:p>
            <a:pPr marL="457200" indent="-457200" algn="l">
              <a:buClr>
                <a:srgbClr val="FF0000"/>
              </a:buClr>
            </a:pPr>
            <a:endParaRPr lang="el-GR" sz="1800" dirty="0">
              <a:solidFill>
                <a:schemeClr val="tx1"/>
              </a:solidFill>
              <a:latin typeface="Arial Black" pitchFamily="34" charset="0"/>
            </a:endParaRPr>
          </a:p>
          <a:p>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457200" indent="-457200">
              <a:buClr>
                <a:srgbClr val="FF0000"/>
              </a:buClr>
              <a:buFont typeface="+mj-lt"/>
              <a:buAutoNum type="arabicPeriod" startAt="6"/>
            </a:pPr>
            <a:r>
              <a:rPr lang="el-GR" sz="2200" b="1" u="sng" dirty="0">
                <a:solidFill>
                  <a:schemeClr val="tx1"/>
                </a:solidFill>
                <a:latin typeface="Arial" pitchFamily="34" charset="0"/>
                <a:cs typeface="Arial" pitchFamily="34" charset="0"/>
              </a:rPr>
              <a:t>ΑΝΑΛΟΓΑ ΜΕ ΤΟΝ ΠΡΟΟΡΙΣΜΟ ΤΟΥΣ ΣΤΑ ΠΛΟΙΑ</a:t>
            </a:r>
          </a:p>
          <a:p>
            <a:pPr marL="457200" indent="-457200" algn="l">
              <a:buClr>
                <a:srgbClr val="FF0000"/>
              </a:buClr>
            </a:pPr>
            <a:r>
              <a:rPr lang="el-GR" sz="2800" b="1" dirty="0">
                <a:solidFill>
                  <a:schemeClr val="tx1"/>
                </a:solidFill>
                <a:latin typeface="Arial" pitchFamily="34" charset="0"/>
                <a:cs typeface="Arial" pitchFamily="34" charset="0"/>
              </a:rPr>
              <a:t>ΔΙΑΚΡΙΝΟΝΤΑΙ ΣΕ:</a:t>
            </a:r>
          </a:p>
          <a:p>
            <a:pPr marL="457200" indent="-457200" algn="l">
              <a:buClr>
                <a:srgbClr val="FF0000"/>
              </a:buClr>
            </a:pPr>
            <a:endParaRPr lang="el-GR" sz="2800" b="1" dirty="0">
              <a:solidFill>
                <a:schemeClr val="tx1"/>
              </a:solidFill>
              <a:latin typeface="Arial" pitchFamily="34" charset="0"/>
              <a:cs typeface="Arial" pitchFamily="34" charset="0"/>
            </a:endParaRPr>
          </a:p>
          <a:p>
            <a:pPr algn="l">
              <a:spcBef>
                <a:spcPts val="0"/>
              </a:spcBef>
            </a:pPr>
            <a:r>
              <a:rPr lang="el-GR" sz="2800" b="1" dirty="0">
                <a:solidFill>
                  <a:srgbClr val="FF0000"/>
                </a:solidFill>
                <a:latin typeface="Arial" pitchFamily="34" charset="0"/>
                <a:cs typeface="Arial" pitchFamily="34" charset="0"/>
              </a:rPr>
              <a:t>α) ΚΥΡΙΟΥΣ </a:t>
            </a:r>
            <a:r>
              <a:rPr lang="el-GR" sz="2800" b="1" dirty="0">
                <a:solidFill>
                  <a:schemeClr val="tx1"/>
                </a:solidFill>
                <a:latin typeface="Arial" pitchFamily="34" charset="0"/>
                <a:cs typeface="Arial" pitchFamily="34" charset="0"/>
              </a:rPr>
              <a:t>η </a:t>
            </a:r>
            <a:r>
              <a:rPr lang="el-GR" sz="2800" b="1" dirty="0">
                <a:solidFill>
                  <a:srgbClr val="FF0000"/>
                </a:solidFill>
                <a:latin typeface="Arial" pitchFamily="34" charset="0"/>
                <a:cs typeface="Arial" pitchFamily="34" charset="0"/>
              </a:rPr>
              <a:t>ΠΡΟΩΣΤΗΡΙΟΥΣ</a:t>
            </a:r>
            <a:r>
              <a:rPr lang="el-GR" sz="2800" b="1" dirty="0">
                <a:solidFill>
                  <a:schemeClr val="tx1"/>
                </a:solidFill>
                <a:latin typeface="Arial" pitchFamily="34" charset="0"/>
                <a:cs typeface="Arial" pitchFamily="34" charset="0"/>
              </a:rPr>
              <a:t>, ΠΟΥ</a:t>
            </a:r>
          </a:p>
          <a:p>
            <a:pPr algn="l">
              <a:spcBef>
                <a:spcPts val="0"/>
              </a:spcBef>
            </a:pPr>
            <a:r>
              <a:rPr lang="el-GR" sz="2800" b="1" dirty="0">
                <a:solidFill>
                  <a:schemeClr val="tx1"/>
                </a:solidFill>
                <a:latin typeface="Arial" pitchFamily="34" charset="0"/>
                <a:cs typeface="Arial" pitchFamily="34" charset="0"/>
              </a:rPr>
              <a:t>    ΧΡΗΣΙΜΟΠΟΙΟΥΝΤΑΙ ΓΙΑ ΤΗΝ ΠΡΟΩΣΗ ΤΟΥ</a:t>
            </a:r>
          </a:p>
          <a:p>
            <a:pPr algn="l">
              <a:spcBef>
                <a:spcPts val="0"/>
              </a:spcBef>
            </a:pPr>
            <a:r>
              <a:rPr lang="el-GR" sz="2800" b="1" dirty="0">
                <a:solidFill>
                  <a:schemeClr val="tx1"/>
                </a:solidFill>
                <a:latin typeface="Arial" pitchFamily="34" charset="0"/>
                <a:cs typeface="Arial" pitchFamily="34" charset="0"/>
              </a:rPr>
              <a:t>    ΠΛΟΙΟΥ.</a:t>
            </a:r>
          </a:p>
          <a:p>
            <a:pPr algn="l">
              <a:spcBef>
                <a:spcPts val="0"/>
              </a:spcBef>
            </a:pPr>
            <a:endParaRPr lang="el-GR" sz="2800" b="1" dirty="0">
              <a:solidFill>
                <a:schemeClr val="tx1"/>
              </a:solidFill>
              <a:latin typeface="Arial" pitchFamily="34" charset="0"/>
              <a:cs typeface="Arial" pitchFamily="34" charset="0"/>
            </a:endParaRPr>
          </a:p>
          <a:p>
            <a:pPr algn="l">
              <a:spcBef>
                <a:spcPts val="0"/>
              </a:spcBef>
            </a:pPr>
            <a:r>
              <a:rPr lang="el-GR" sz="2800" b="1" dirty="0">
                <a:solidFill>
                  <a:srgbClr val="FF0000"/>
                </a:solidFill>
                <a:latin typeface="Arial" pitchFamily="34" charset="0"/>
                <a:cs typeface="Arial" pitchFamily="34" charset="0"/>
              </a:rPr>
              <a:t>β) ΒΟΗΘΗΤΙΚΟΥΣ</a:t>
            </a:r>
            <a:r>
              <a:rPr lang="el-GR" sz="2800" b="1" dirty="0">
                <a:solidFill>
                  <a:schemeClr val="tx1"/>
                </a:solidFill>
                <a:latin typeface="Arial" pitchFamily="34" charset="0"/>
                <a:cs typeface="Arial" pitchFamily="34" charset="0"/>
              </a:rPr>
              <a:t>, ΠΟΥ ΚΙΝΟΥΝ ΤΑ ΔΙΑΦΟΡΑ</a:t>
            </a:r>
          </a:p>
          <a:p>
            <a:pPr algn="l">
              <a:spcBef>
                <a:spcPts val="0"/>
              </a:spcBef>
            </a:pPr>
            <a:r>
              <a:rPr lang="el-GR" sz="2800" b="1" dirty="0">
                <a:solidFill>
                  <a:schemeClr val="tx1"/>
                </a:solidFill>
                <a:latin typeface="Arial" pitchFamily="34" charset="0"/>
                <a:cs typeface="Arial" pitchFamily="34" charset="0"/>
              </a:rPr>
              <a:t>    ΜΗΧΑΝΗΜΑΤΑ ΤΟΥ ΠΛΟΙΟΥ, ΑΝΤΛΙΕΣ,</a:t>
            </a:r>
          </a:p>
          <a:p>
            <a:pPr algn="l">
              <a:spcBef>
                <a:spcPts val="0"/>
              </a:spcBef>
            </a:pPr>
            <a:r>
              <a:rPr lang="el-GR" sz="2800" b="1" dirty="0">
                <a:solidFill>
                  <a:schemeClr val="tx1"/>
                </a:solidFill>
                <a:latin typeface="Arial" pitchFamily="34" charset="0"/>
                <a:cs typeface="Arial" pitchFamily="34" charset="0"/>
              </a:rPr>
              <a:t>    ΑΕΡΟΣΥΜΠΙΕΣΤΕΣ, ΗΛΕΚΤΡΟΓΕΝΝΗΤΡΙΕΣ,</a:t>
            </a:r>
          </a:p>
          <a:p>
            <a:pPr algn="l">
              <a:spcBef>
                <a:spcPts val="0"/>
              </a:spcBef>
            </a:pPr>
            <a:r>
              <a:rPr lang="el-GR" sz="2800" b="1" dirty="0">
                <a:solidFill>
                  <a:schemeClr val="tx1"/>
                </a:solidFill>
                <a:latin typeface="Arial" pitchFamily="34" charset="0"/>
                <a:cs typeface="Arial" pitchFamily="34" charset="0"/>
              </a:rPr>
              <a:t>    ΑΝΕΜΙΣΤΗΡΕΣ ΚΛΠ.</a:t>
            </a:r>
            <a:br>
              <a:rPr lang="el-GR" sz="6000" dirty="0"/>
            </a:br>
            <a:endParaRPr lang="el-GR" sz="60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700" b="1" u="sng" dirty="0">
                <a:solidFill>
                  <a:schemeClr val="bg1"/>
                </a:solidFill>
                <a:latin typeface="Arial" pitchFamily="34" charset="0"/>
                <a:cs typeface="Arial" pitchFamily="34" charset="0"/>
              </a:rPr>
              <a:t>ΚΑΤΑΤΑΞΗ ΤΩΝ ΑΤΜΟΣΤΡΟΒΙΛΩΝ</a:t>
            </a:r>
            <a:br>
              <a:rPr lang="el-GR" sz="2400" b="1" dirty="0"/>
            </a:br>
            <a:endParaRPr lang="el-GR" sz="2400" b="1" u="sng" dirty="0">
              <a:solidFill>
                <a:schemeClr val="bg1"/>
              </a:solidFill>
              <a:latin typeface="Arial Black"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2000" b="1" dirty="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2000" b="1" dirty="0">
                <a:solidFill>
                  <a:srgbClr val="FF0000"/>
                </a:solidFill>
                <a:latin typeface="Arial" pitchFamily="34" charset="0"/>
                <a:cs typeface="Arial" pitchFamily="34" charset="0"/>
              </a:rPr>
              <a:t>ΠΙΕΣΕΩΣ-ΤΑΧΥΤΗΤΑΣ</a:t>
            </a:r>
            <a:r>
              <a:rPr lang="el-GR" sz="2000" b="1" dirty="0">
                <a:solidFill>
                  <a:schemeClr val="tx1"/>
                </a:solidFill>
                <a:latin typeface="Arial" pitchFamily="34" charset="0"/>
                <a:cs typeface="Arial" pitchFamily="34" charset="0"/>
              </a:rPr>
              <a:t>. </a:t>
            </a:r>
          </a:p>
          <a:p>
            <a:pPr algn="l"/>
            <a:r>
              <a:rPr lang="el-GR" sz="2000" b="1" dirty="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2000" b="1" dirty="0">
                <a:solidFill>
                  <a:schemeClr val="tx1"/>
                </a:solidFill>
                <a:latin typeface="Arial" pitchFamily="34" charset="0"/>
                <a:cs typeface="Arial" pitchFamily="34" charset="0"/>
              </a:rPr>
              <a:t>ΓΙΑ ΝΑ ΧΑΡΑΞΟΜΕ ΤΟ ΔΙΑΓΡΑΜΜΑ </a:t>
            </a:r>
            <a:r>
              <a:rPr lang="en-US" sz="2000" b="1" dirty="0">
                <a:solidFill>
                  <a:srgbClr val="FF0000"/>
                </a:solidFill>
                <a:latin typeface="Arial" pitchFamily="34" charset="0"/>
                <a:cs typeface="Arial" pitchFamily="34" charset="0"/>
              </a:rPr>
              <a:t>p</a:t>
            </a:r>
            <a:r>
              <a:rPr lang="el-GR" sz="2000" b="1" dirty="0">
                <a:solidFill>
                  <a:srgbClr val="FF0000"/>
                </a:solidFill>
                <a:latin typeface="Arial" pitchFamily="34" charset="0"/>
                <a:cs typeface="Arial" pitchFamily="34" charset="0"/>
              </a:rPr>
              <a:t>-</a:t>
            </a:r>
            <a:r>
              <a:rPr lang="en-US" sz="2000" b="1" dirty="0">
                <a:solidFill>
                  <a:srgbClr val="FF0000"/>
                </a:solidFill>
                <a:latin typeface="Arial" pitchFamily="34" charset="0"/>
                <a:cs typeface="Arial" pitchFamily="34" charset="0"/>
              </a:rPr>
              <a:t>c</a:t>
            </a:r>
            <a:r>
              <a:rPr lang="el-GR"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2000" b="1" dirty="0">
                <a:solidFill>
                  <a:srgbClr val="FF0000"/>
                </a:solidFill>
                <a:latin typeface="Arial" pitchFamily="34" charset="0"/>
                <a:cs typeface="Arial" pitchFamily="34" charset="0"/>
              </a:rPr>
              <a:t>(I)</a:t>
            </a:r>
            <a:r>
              <a:rPr lang="el-GR" sz="2000" b="1" dirty="0">
                <a:solidFill>
                  <a:schemeClr val="tx1"/>
                </a:solidFill>
                <a:latin typeface="Arial" pitchFamily="34" charset="0"/>
                <a:cs typeface="Arial" pitchFamily="34" charset="0"/>
              </a:rPr>
              <a:t> ΚΑΙ ΚΑΤΟΨΗ </a:t>
            </a:r>
            <a:r>
              <a:rPr lang="el-GR" sz="2000" b="1" dirty="0">
                <a:solidFill>
                  <a:srgbClr val="FF0000"/>
                </a:solidFill>
                <a:latin typeface="Arial" pitchFamily="34" charset="0"/>
                <a:cs typeface="Arial" pitchFamily="34" charset="0"/>
              </a:rPr>
              <a:t>(ΙΙ). </a:t>
            </a:r>
            <a:r>
              <a:rPr lang="el-GR" sz="2000" b="1" dirty="0">
                <a:solidFill>
                  <a:schemeClr val="tx1"/>
                </a:solidFill>
                <a:latin typeface="Arial" pitchFamily="34" charset="0"/>
                <a:cs typeface="Arial" pitchFamily="34" charset="0"/>
              </a:rPr>
              <a:t>ΚΑΤΩ ΑΠΟ ΑΥΤΕΣ ΧΑΡΑΖΟΜΕ ΤΗΝ ΚΑΜΠΥΛΗ ΜΕΤΑΒΟΛΩΝ ΤΗΣ ΠΙΕΣΕΩΣ </a:t>
            </a:r>
            <a:r>
              <a:rPr lang="el-GR" sz="2000" b="1" dirty="0">
                <a:solidFill>
                  <a:srgbClr val="FF0000"/>
                </a:solidFill>
                <a:latin typeface="Arial" pitchFamily="34" charset="0"/>
                <a:cs typeface="Arial" pitchFamily="34" charset="0"/>
              </a:rPr>
              <a:t>(ΙΙΙ) </a:t>
            </a:r>
            <a:r>
              <a:rPr lang="el-GR" sz="2000" b="1" dirty="0">
                <a:solidFill>
                  <a:schemeClr val="tx1"/>
                </a:solidFill>
                <a:latin typeface="Arial" pitchFamily="34" charset="0"/>
                <a:cs typeface="Arial" pitchFamily="34" charset="0"/>
              </a:rPr>
              <a:t>ΚΑΙ ΤΗΝ ΚΑΜΠΥΛΗ ΤΗΣ ΜΕΤΑΒΟΛΗΣ ΤΗΣ ΤΑΧΥΤΗΤΑΣ </a:t>
            </a:r>
            <a:r>
              <a:rPr lang="el-GR" sz="2000" b="1" dirty="0">
                <a:solidFill>
                  <a:srgbClr val="FF0000"/>
                </a:solidFill>
                <a:latin typeface="Arial" pitchFamily="34" charset="0"/>
                <a:cs typeface="Arial" pitchFamily="34" charset="0"/>
              </a:rPr>
              <a:t>(Ι</a:t>
            </a:r>
            <a:r>
              <a:rPr lang="en-US" sz="2000" b="1" dirty="0">
                <a:solidFill>
                  <a:srgbClr val="FF0000"/>
                </a:solidFill>
                <a:latin typeface="Arial" pitchFamily="34" charset="0"/>
                <a:cs typeface="Arial" pitchFamily="34" charset="0"/>
              </a:rPr>
              <a:t>V</a:t>
            </a:r>
            <a:r>
              <a:rPr lang="el-GR" sz="2000" b="1" dirty="0">
                <a:solidFill>
                  <a:srgbClr val="FF0000"/>
                </a:solidFill>
                <a:latin typeface="Arial" pitchFamily="34" charset="0"/>
                <a:cs typeface="Arial" pitchFamily="34" charset="0"/>
              </a:rPr>
              <a:t>) </a:t>
            </a:r>
            <a:r>
              <a:rPr lang="el-GR" sz="2000" b="1" dirty="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2000" b="1" dirty="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rgbClr val="FFFF00"/>
                </a:solidFill>
                <a:latin typeface="Arial" pitchFamily="34" charset="0"/>
                <a:cs typeface="Arial" pitchFamily="34" charset="0"/>
              </a:rPr>
              <a:t>ΑΤΜΟΣΤΡΟΒΙΛΟΙ ΔΡΑΣΕΩΣ </a:t>
            </a:r>
            <a:br>
              <a:rPr lang="el-GR" sz="2200" b="1" u="sng" dirty="0">
                <a:solidFill>
                  <a:srgbClr val="FFFF00"/>
                </a:solidFill>
                <a:latin typeface="Arial" pitchFamily="34" charset="0"/>
                <a:cs typeface="Arial" pitchFamily="34" charset="0"/>
              </a:rPr>
            </a:br>
            <a:r>
              <a:rPr lang="el-GR" sz="2200" b="1" u="sng" dirty="0">
                <a:solidFill>
                  <a:srgbClr val="FFFF00"/>
                </a:solidFill>
                <a:latin typeface="Arial" pitchFamily="34" charset="0"/>
                <a:cs typeface="Arial" pitchFamily="34" charset="0"/>
              </a:rPr>
              <a:t>ΔΙΑΓΡΑΜΜΑ ΠΙΕΣΕΩΝ — ΤΑΧΥΤΗΤΩΝ</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4392488" cy="5572164"/>
          </a:xfrm>
        </p:spPr>
        <p:txBody>
          <a:bodyPr>
            <a:noAutofit/>
          </a:bodyPr>
          <a:lstStyle/>
          <a:p>
            <a:pPr algn="l"/>
            <a:r>
              <a:rPr lang="el-GR" sz="1400" b="1" dirty="0">
                <a:solidFill>
                  <a:schemeClr val="tx1"/>
                </a:solidFill>
                <a:latin typeface="Arial" pitchFamily="34" charset="0"/>
                <a:cs typeface="Arial" pitchFamily="34" charset="0"/>
              </a:rPr>
              <a:t>ΓΙΑ ΤΗΝ ΠΕΡΙΓΡΑΦΗ ΚΑΙ ΤΗ ΜΕΛΕΤΗ ΤΟΥΣ ΔΙΑΦΟΡΟΥΣ ΑΝΤΙΠΡΟΣΩΠΕΥΤΙΚΟΥΣ ΣΤΡΟΒΙΛΟΥΣ ΔΡΑΣΕΩΣ ΧΡΗΣΙΜΟΠΟΙΟΥΜΕ ΤΟ ΛΕΓΟΜΕΝΟ ΔΙΑΓΡΑΜΜΑ </a:t>
            </a:r>
            <a:r>
              <a:rPr lang="el-GR" sz="1400" b="1" dirty="0">
                <a:solidFill>
                  <a:srgbClr val="FF0000"/>
                </a:solidFill>
                <a:latin typeface="Arial" pitchFamily="34" charset="0"/>
                <a:cs typeface="Arial" pitchFamily="34" charset="0"/>
              </a:rPr>
              <a:t>ΠΙΕΣΕΩΣ-ΤΑΧΥΤΗΤΑΣ</a:t>
            </a:r>
            <a:r>
              <a:rPr lang="el-GR" sz="1400" b="1" dirty="0">
                <a:solidFill>
                  <a:schemeClr val="tx1"/>
                </a:solidFill>
                <a:latin typeface="Arial" pitchFamily="34" charset="0"/>
                <a:cs typeface="Arial" pitchFamily="34" charset="0"/>
              </a:rPr>
              <a:t>. </a:t>
            </a:r>
          </a:p>
          <a:p>
            <a:pPr algn="l"/>
            <a:r>
              <a:rPr lang="el-GR" sz="1400" b="1" dirty="0">
                <a:solidFill>
                  <a:schemeClr val="tx1"/>
                </a:solidFill>
                <a:latin typeface="Arial" pitchFamily="34" charset="0"/>
                <a:cs typeface="Arial" pitchFamily="34" charset="0"/>
              </a:rPr>
              <a:t>ΑΥΤΟ ΕΙΝΑΙ ΚΑΤΙ ΑΝΑΛΟΓΟ ΠΡΟΣ ΤΟ ΔΥΝΑΜΟΔΕΙΚΤΙΚΟ ΔΙΑΓΡΑΜΜΟ ΤΗΣ ΠΑΛΙΝΔΡΟΜΙΚΗΣ ΑΤΜΟΜΗΧΑΝΗΣ, ΕΧΕΙ ΟΜΩΣ ΘΕΩΡΗΤΙΚΗ ΜΟΝΟ ΑΞΙΑ, ΓΙΑΤΙ ΔΕΝ ΥΠΑΡΧΕ ΟΡΓΑΝΟ ΑΝΑΛΟΓΟ ΠΡΟΣ ΤΟ ΔΥΝΑΥΟΔΕΙΚΤΗ ΤΗΣ ΠΑΛΙΝΔΡΟΜΙΚΗΣ ΜΗΧΑΝΗΣ, ΠΟΥ ΝΑ ΜΑΣ ΔΙΝΕΙ ΤΟ ΔΙΑΓΡΑΜΜΑ ΠΙΕΣΕΩΣ-ΤΑΧΥΤΗΤΑΣ ΚΑΤΑ ΤΗ ΛΕΙΤΟΥΡΓΙΑ ΤΟΥ ΣΤΡΟΒΙΛΟΥ.</a:t>
            </a:r>
          </a:p>
          <a:p>
            <a:pPr algn="l"/>
            <a:r>
              <a:rPr lang="el-GR" sz="1400" b="1" dirty="0">
                <a:solidFill>
                  <a:schemeClr val="tx1"/>
                </a:solidFill>
                <a:latin typeface="Arial" pitchFamily="34" charset="0"/>
                <a:cs typeface="Arial" pitchFamily="34" charset="0"/>
              </a:rPr>
              <a:t>ΓΙΑ ΝΑ ΧΑΡΑΞΟΜΕ ΤΟ ΔΙΑΓΡΑΜΜΑ </a:t>
            </a:r>
            <a:r>
              <a:rPr lang="en-US" sz="1400" b="1" dirty="0">
                <a:solidFill>
                  <a:srgbClr val="FF0000"/>
                </a:solidFill>
                <a:latin typeface="Arial" pitchFamily="34" charset="0"/>
                <a:cs typeface="Arial" pitchFamily="34" charset="0"/>
              </a:rPr>
              <a:t>p</a:t>
            </a:r>
            <a:r>
              <a:rPr lang="el-GR" sz="1400" b="1" dirty="0">
                <a:solidFill>
                  <a:srgbClr val="FF0000"/>
                </a:solidFill>
                <a:latin typeface="Arial" pitchFamily="34" charset="0"/>
                <a:cs typeface="Arial" pitchFamily="34" charset="0"/>
              </a:rPr>
              <a:t>-</a:t>
            </a:r>
            <a:r>
              <a:rPr lang="en-US" sz="1400" b="1" dirty="0">
                <a:solidFill>
                  <a:srgbClr val="FF0000"/>
                </a:solidFill>
                <a:latin typeface="Arial" pitchFamily="34" charset="0"/>
                <a:cs typeface="Arial" pitchFamily="34" charset="0"/>
              </a:rPr>
              <a:t>c</a:t>
            </a:r>
            <a:r>
              <a:rPr lang="el-GR" sz="1400" b="1" dirty="0">
                <a:solidFill>
                  <a:srgbClr val="FF0000"/>
                </a:solidFill>
                <a:latin typeface="Arial" pitchFamily="34" charset="0"/>
                <a:cs typeface="Arial" pitchFamily="34" charset="0"/>
              </a:rPr>
              <a:t> </a:t>
            </a:r>
            <a:r>
              <a:rPr lang="el-GR" sz="1400" b="1" dirty="0">
                <a:solidFill>
                  <a:schemeClr val="tx1"/>
                </a:solidFill>
                <a:latin typeface="Arial" pitchFamily="34" charset="0"/>
                <a:cs typeface="Arial" pitchFamily="34" charset="0"/>
              </a:rPr>
              <a:t>ΧΡΗΣΙΜΟΠΟΙΟΥΜΕ ΤΗ ΜΕΘΟΔΟ ΤΟΥ ΣΧΗΜΑΤΟΣ ΠΟΥ ΕΙΚΟΝΙΖΕΙ ΑΠΛΟ ΣΤΡΟΒΙΛΟ ΔΡΑΣΕΩΣ ΣΕ ΗΜΙΤΟΜΗ </a:t>
            </a:r>
            <a:r>
              <a:rPr lang="el-GR" sz="1400" b="1" dirty="0">
                <a:solidFill>
                  <a:srgbClr val="FF0000"/>
                </a:solidFill>
                <a:latin typeface="Arial" pitchFamily="34" charset="0"/>
                <a:cs typeface="Arial" pitchFamily="34" charset="0"/>
              </a:rPr>
              <a:t>(I) </a:t>
            </a:r>
            <a:r>
              <a:rPr lang="el-GR" sz="1400" b="1" dirty="0">
                <a:solidFill>
                  <a:schemeClr val="tx1"/>
                </a:solidFill>
                <a:latin typeface="Arial" pitchFamily="34" charset="0"/>
                <a:cs typeface="Arial" pitchFamily="34" charset="0"/>
              </a:rPr>
              <a:t>ΚΑΙ ΚΑΤΟΨΗ </a:t>
            </a:r>
            <a:r>
              <a:rPr lang="el-GR" sz="1400" b="1" dirty="0">
                <a:solidFill>
                  <a:srgbClr val="FF0000"/>
                </a:solidFill>
                <a:latin typeface="Arial" pitchFamily="34" charset="0"/>
                <a:cs typeface="Arial" pitchFamily="34" charset="0"/>
              </a:rPr>
              <a:t>(ΙΙ)</a:t>
            </a:r>
            <a:r>
              <a:rPr lang="el-GR" sz="1400" b="1" dirty="0">
                <a:solidFill>
                  <a:schemeClr val="tx1"/>
                </a:solidFill>
                <a:latin typeface="Arial" pitchFamily="34" charset="0"/>
                <a:cs typeface="Arial" pitchFamily="34" charset="0"/>
              </a:rPr>
              <a:t>. ΚΑΤΩ ΑΠΟ ΑΥΤΕΣ ΧΑΡΑΖΟΜΕ ΤΗΝ ΚΑΜΠΥΛΗ ΜΕΤΑΒΟΛΩΝ ΤΗΣ ΠΙΕΣΕΩΣ </a:t>
            </a:r>
            <a:r>
              <a:rPr lang="el-GR" sz="1400" b="1" dirty="0">
                <a:solidFill>
                  <a:srgbClr val="FF0000"/>
                </a:solidFill>
                <a:latin typeface="Arial" pitchFamily="34" charset="0"/>
                <a:cs typeface="Arial" pitchFamily="34" charset="0"/>
              </a:rPr>
              <a:t>(ΙΙΙ) </a:t>
            </a:r>
            <a:r>
              <a:rPr lang="el-GR" sz="1400" b="1" dirty="0">
                <a:solidFill>
                  <a:schemeClr val="tx1"/>
                </a:solidFill>
                <a:latin typeface="Arial" pitchFamily="34" charset="0"/>
                <a:cs typeface="Arial" pitchFamily="34" charset="0"/>
              </a:rPr>
              <a:t>ΚΑΙ ΤΗΝ ΚΑΜΠΥΛΗ ΤΗΣ ΜΕΤΑΒΟΛΗΣ ΤΗΣ ΤΑΧΥΤΗΤΑΣ</a:t>
            </a:r>
            <a:r>
              <a:rPr lang="el-GR" sz="1400" b="1" dirty="0">
                <a:solidFill>
                  <a:srgbClr val="FF0000"/>
                </a:solidFill>
                <a:latin typeface="Arial" pitchFamily="34" charset="0"/>
                <a:cs typeface="Arial" pitchFamily="34" charset="0"/>
              </a:rPr>
              <a:t> (Ι</a:t>
            </a:r>
            <a:r>
              <a:rPr lang="en-US" sz="1400" b="1" dirty="0">
                <a:solidFill>
                  <a:srgbClr val="FF0000"/>
                </a:solidFill>
                <a:latin typeface="Arial" pitchFamily="34" charset="0"/>
                <a:cs typeface="Arial" pitchFamily="34" charset="0"/>
              </a:rPr>
              <a:t>V</a:t>
            </a:r>
            <a:r>
              <a:rPr lang="el-GR" sz="1400" b="1" dirty="0">
                <a:solidFill>
                  <a:srgbClr val="FF0000"/>
                </a:solidFill>
                <a:latin typeface="Arial" pitchFamily="34" charset="0"/>
                <a:cs typeface="Arial" pitchFamily="34" charset="0"/>
              </a:rPr>
              <a:t>) </a:t>
            </a:r>
            <a:r>
              <a:rPr lang="el-GR" sz="1400" b="1" dirty="0">
                <a:solidFill>
                  <a:schemeClr val="tx1"/>
                </a:solidFill>
                <a:latin typeface="Arial" pitchFamily="34" charset="0"/>
                <a:cs typeface="Arial" pitchFamily="34" charset="0"/>
              </a:rPr>
              <a:t>ΚΑΤΑ ΜΗΚΟΣ ΤΗΣ ΦΛΕΒΑΣ ΤΟΥ ΑΤΜΟΥ, ΠΟΥ ΡΕΕΙ ΑΠΟ ΤΗΝ ΕΙΣΟΔΟ ΠΡΟΣ ΤΗΝ ΕΞΟΔΟ.</a:t>
            </a:r>
          </a:p>
          <a:p>
            <a:pPr algn="l"/>
            <a:r>
              <a:rPr lang="el-GR" sz="1400" b="1" dirty="0">
                <a:solidFill>
                  <a:schemeClr val="tx1"/>
                </a:solidFill>
                <a:latin typeface="Arial" pitchFamily="34" charset="0"/>
                <a:cs typeface="Arial" pitchFamily="34" charset="0"/>
              </a:rPr>
              <a:t>ΔΙΑΚΡΙΝΟΝΤΑΙ ΣΤΟ ΣΧΗΜΑ ΤΟ ΚΕΛΥΦΟΣ ΜΕ ΤΟ ΑΚΡΟΦΥΣΙΟ ΚΑΙ Ο ΤΡΟΧΟΣ ΜΕ ΤΑ ΠΤΕΡΥΓΙΑ. </a:t>
            </a:r>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3075" name="Picture 3" descr="C:\Users\Fadi\Desktop\4.png"/>
          <p:cNvPicPr>
            <a:picLocks noChangeAspect="1" noChangeArrowheads="1"/>
          </p:cNvPicPr>
          <p:nvPr/>
        </p:nvPicPr>
        <p:blipFill>
          <a:blip r:embed="rId3" cstate="print">
            <a:lum bright="-16000" contrast="31000"/>
          </a:blip>
          <a:srcRect/>
          <a:stretch>
            <a:fillRect/>
          </a:stretch>
        </p:blipFill>
        <p:spPr bwMode="auto">
          <a:xfrm>
            <a:off x="5292080" y="1052736"/>
            <a:ext cx="2016224" cy="5544616"/>
          </a:xfrm>
          <a:prstGeom prst="rect">
            <a:avLst/>
          </a:prstGeom>
          <a:noFill/>
        </p:spPr>
      </p:pic>
      <p:sp>
        <p:nvSpPr>
          <p:cNvPr id="6" name="TextBox 5"/>
          <p:cNvSpPr txBox="1"/>
          <p:nvPr/>
        </p:nvSpPr>
        <p:spPr>
          <a:xfrm>
            <a:off x="5004048" y="1484784"/>
            <a:ext cx="245580" cy="369332"/>
          </a:xfrm>
          <a:prstGeom prst="rect">
            <a:avLst/>
          </a:prstGeom>
          <a:noFill/>
        </p:spPr>
        <p:txBody>
          <a:bodyPr wrap="none" rtlCol="0">
            <a:spAutoFit/>
          </a:bodyPr>
          <a:lstStyle/>
          <a:p>
            <a:r>
              <a:rPr lang="en-US" b="1" dirty="0">
                <a:solidFill>
                  <a:srgbClr val="FF0000"/>
                </a:solidFill>
              </a:rPr>
              <a:t>I</a:t>
            </a:r>
            <a:endParaRPr lang="el-GR" b="1" dirty="0">
              <a:solidFill>
                <a:srgbClr val="FF0000"/>
              </a:solidFill>
            </a:endParaRPr>
          </a:p>
        </p:txBody>
      </p:sp>
      <p:sp>
        <p:nvSpPr>
          <p:cNvPr id="7" name="TextBox 6"/>
          <p:cNvSpPr txBox="1"/>
          <p:nvPr/>
        </p:nvSpPr>
        <p:spPr>
          <a:xfrm>
            <a:off x="5004048" y="3212976"/>
            <a:ext cx="306494" cy="369332"/>
          </a:xfrm>
          <a:prstGeom prst="rect">
            <a:avLst/>
          </a:prstGeom>
          <a:noFill/>
        </p:spPr>
        <p:txBody>
          <a:bodyPr wrap="none" rtlCol="0">
            <a:spAutoFit/>
          </a:bodyPr>
          <a:lstStyle/>
          <a:p>
            <a:r>
              <a:rPr lang="en-US" b="1" dirty="0">
                <a:solidFill>
                  <a:srgbClr val="FF0000"/>
                </a:solidFill>
              </a:rPr>
              <a:t>II</a:t>
            </a:r>
            <a:endParaRPr lang="el-GR" b="1" dirty="0">
              <a:solidFill>
                <a:srgbClr val="FF0000"/>
              </a:solidFill>
            </a:endParaRPr>
          </a:p>
        </p:txBody>
      </p:sp>
      <p:sp>
        <p:nvSpPr>
          <p:cNvPr id="8" name="TextBox 7"/>
          <p:cNvSpPr txBox="1"/>
          <p:nvPr/>
        </p:nvSpPr>
        <p:spPr>
          <a:xfrm>
            <a:off x="4860032" y="4437112"/>
            <a:ext cx="367408" cy="369332"/>
          </a:xfrm>
          <a:prstGeom prst="rect">
            <a:avLst/>
          </a:prstGeom>
          <a:noFill/>
        </p:spPr>
        <p:txBody>
          <a:bodyPr wrap="none" rtlCol="0">
            <a:spAutoFit/>
          </a:bodyPr>
          <a:lstStyle/>
          <a:p>
            <a:r>
              <a:rPr lang="en-US" b="1" dirty="0">
                <a:solidFill>
                  <a:srgbClr val="FF0000"/>
                </a:solidFill>
              </a:rPr>
              <a:t>III</a:t>
            </a:r>
            <a:endParaRPr lang="el-GR" b="1" dirty="0">
              <a:solidFill>
                <a:srgbClr val="FF0000"/>
              </a:solidFill>
            </a:endParaRPr>
          </a:p>
        </p:txBody>
      </p:sp>
      <p:sp>
        <p:nvSpPr>
          <p:cNvPr id="9" name="TextBox 8"/>
          <p:cNvSpPr txBox="1"/>
          <p:nvPr/>
        </p:nvSpPr>
        <p:spPr>
          <a:xfrm>
            <a:off x="4860032" y="5661248"/>
            <a:ext cx="381836" cy="369332"/>
          </a:xfrm>
          <a:prstGeom prst="rect">
            <a:avLst/>
          </a:prstGeom>
          <a:noFill/>
        </p:spPr>
        <p:txBody>
          <a:bodyPr wrap="none" rtlCol="0">
            <a:spAutoFit/>
          </a:bodyPr>
          <a:lstStyle/>
          <a:p>
            <a:r>
              <a:rPr lang="en-US" b="1" dirty="0">
                <a:solidFill>
                  <a:srgbClr val="FF0000"/>
                </a:solidFill>
              </a:rPr>
              <a:t>IV</a:t>
            </a:r>
            <a:endParaRPr lang="el-GR" b="1" dirty="0">
              <a:solidFill>
                <a:srgbClr val="FF0000"/>
              </a:solidFill>
            </a:endParaRPr>
          </a:p>
        </p:txBody>
      </p:sp>
      <p:sp>
        <p:nvSpPr>
          <p:cNvPr id="10" name="TextBox 9"/>
          <p:cNvSpPr txBox="1"/>
          <p:nvPr/>
        </p:nvSpPr>
        <p:spPr>
          <a:xfrm>
            <a:off x="6876256" y="2708920"/>
            <a:ext cx="784446" cy="307777"/>
          </a:xfrm>
          <a:prstGeom prst="rect">
            <a:avLst/>
          </a:prstGeom>
          <a:noFill/>
        </p:spPr>
        <p:txBody>
          <a:bodyPr wrap="none" rtlCol="0">
            <a:spAutoFit/>
          </a:bodyPr>
          <a:lstStyle/>
          <a:p>
            <a:r>
              <a:rPr lang="el-GR" sz="1400" b="1" dirty="0">
                <a:solidFill>
                  <a:srgbClr val="FF0000"/>
                </a:solidFill>
              </a:rPr>
              <a:t>ΤΡΟΧΟΣ</a:t>
            </a:r>
          </a:p>
        </p:txBody>
      </p:sp>
      <p:sp>
        <p:nvSpPr>
          <p:cNvPr id="11" name="TextBox 10"/>
          <p:cNvSpPr txBox="1"/>
          <p:nvPr/>
        </p:nvSpPr>
        <p:spPr>
          <a:xfrm>
            <a:off x="6876256" y="3212976"/>
            <a:ext cx="893450" cy="307777"/>
          </a:xfrm>
          <a:prstGeom prst="rect">
            <a:avLst/>
          </a:prstGeom>
          <a:noFill/>
        </p:spPr>
        <p:txBody>
          <a:bodyPr wrap="none" rtlCol="0">
            <a:spAutoFit/>
          </a:bodyPr>
          <a:lstStyle/>
          <a:p>
            <a:r>
              <a:rPr lang="el-GR" sz="1400" b="1" dirty="0">
                <a:solidFill>
                  <a:srgbClr val="FF0000"/>
                </a:solidFill>
              </a:rPr>
              <a:t>ΠΤΕΡΥΓΙΑ</a:t>
            </a:r>
          </a:p>
        </p:txBody>
      </p:sp>
      <p:sp>
        <p:nvSpPr>
          <p:cNvPr id="12" name="TextBox 11"/>
          <p:cNvSpPr txBox="1"/>
          <p:nvPr/>
        </p:nvSpPr>
        <p:spPr>
          <a:xfrm>
            <a:off x="6745330" y="3717032"/>
            <a:ext cx="2122119" cy="523220"/>
          </a:xfrm>
          <a:prstGeom prst="rect">
            <a:avLst/>
          </a:prstGeom>
          <a:noFill/>
        </p:spPr>
        <p:txBody>
          <a:bodyPr wrap="none" rtlCol="0">
            <a:spAutoFit/>
          </a:bodyPr>
          <a:lstStyle/>
          <a:p>
            <a:r>
              <a:rPr lang="el-GR" sz="1400" b="1" dirty="0">
                <a:solidFill>
                  <a:srgbClr val="FF0000"/>
                </a:solidFill>
              </a:rPr>
              <a:t>ΑΠΟΛΥΤΗ ΠΙΕΣΗ ΛΕΒΗΤΑ</a:t>
            </a:r>
          </a:p>
          <a:p>
            <a:r>
              <a:rPr lang="el-GR" sz="1400" b="1" dirty="0">
                <a:solidFill>
                  <a:srgbClr val="FF0000"/>
                </a:solidFill>
              </a:rPr>
              <a:t>ΕΙΣΟΔΟΥ ΣΤΟ ΑΚΡΟΦΥΣΙΟ</a:t>
            </a:r>
          </a:p>
        </p:txBody>
      </p:sp>
      <p:sp>
        <p:nvSpPr>
          <p:cNvPr id="13" name="TextBox 12"/>
          <p:cNvSpPr txBox="1"/>
          <p:nvPr/>
        </p:nvSpPr>
        <p:spPr>
          <a:xfrm>
            <a:off x="6830161" y="4293096"/>
            <a:ext cx="2048638" cy="523220"/>
          </a:xfrm>
          <a:prstGeom prst="rect">
            <a:avLst/>
          </a:prstGeom>
          <a:noFill/>
        </p:spPr>
        <p:txBody>
          <a:bodyPr wrap="none" rtlCol="0">
            <a:spAutoFit/>
          </a:bodyPr>
          <a:lstStyle/>
          <a:p>
            <a:r>
              <a:rPr lang="el-GR" sz="1400" b="1" dirty="0">
                <a:solidFill>
                  <a:srgbClr val="FF0000"/>
                </a:solidFill>
              </a:rPr>
              <a:t>ΑΠΟΛΥΤΗ ΠΙΕΣΗ ΕΞΟΔΟΥ</a:t>
            </a:r>
          </a:p>
          <a:p>
            <a:r>
              <a:rPr lang="el-GR" sz="1400" b="1" dirty="0">
                <a:solidFill>
                  <a:srgbClr val="FF0000"/>
                </a:solidFill>
              </a:rPr>
              <a:t>ΑΠΟ ΤΟ ΑΚΡΟΦΥΣΙΟ </a:t>
            </a:r>
          </a:p>
        </p:txBody>
      </p:sp>
      <p:sp>
        <p:nvSpPr>
          <p:cNvPr id="14" name="TextBox 13"/>
          <p:cNvSpPr txBox="1"/>
          <p:nvPr/>
        </p:nvSpPr>
        <p:spPr>
          <a:xfrm>
            <a:off x="6804248" y="4797152"/>
            <a:ext cx="2100896" cy="307777"/>
          </a:xfrm>
          <a:prstGeom prst="rect">
            <a:avLst/>
          </a:prstGeom>
          <a:noFill/>
        </p:spPr>
        <p:txBody>
          <a:bodyPr wrap="none" rtlCol="0">
            <a:spAutoFit/>
          </a:bodyPr>
          <a:lstStyle/>
          <a:p>
            <a:r>
              <a:rPr lang="el-GR" sz="1400" b="1" dirty="0">
                <a:solidFill>
                  <a:srgbClr val="FF0000"/>
                </a:solidFill>
              </a:rPr>
              <a:t>ΑΠΟΛΥΤΗ ΠΙΕΣΗ ΨΥΓΕΙΟΥ</a:t>
            </a:r>
          </a:p>
        </p:txBody>
      </p:sp>
      <p:sp>
        <p:nvSpPr>
          <p:cNvPr id="15" name="TextBox 14"/>
          <p:cNvSpPr txBox="1"/>
          <p:nvPr/>
        </p:nvSpPr>
        <p:spPr>
          <a:xfrm>
            <a:off x="6783610" y="5229200"/>
            <a:ext cx="2360390" cy="523220"/>
          </a:xfrm>
          <a:prstGeom prst="rect">
            <a:avLst/>
          </a:prstGeom>
          <a:noFill/>
        </p:spPr>
        <p:txBody>
          <a:bodyPr wrap="none" rtlCol="0">
            <a:spAutoFit/>
          </a:bodyPr>
          <a:lstStyle/>
          <a:p>
            <a:r>
              <a:rPr lang="el-GR" sz="1400" b="1" dirty="0">
                <a:solidFill>
                  <a:srgbClr val="FF0000"/>
                </a:solidFill>
              </a:rPr>
              <a:t>ΑΠΟΛΥΤΗ ΤΑΧΥΤΗΤΑ ΕΞΟΔΟΥ</a:t>
            </a:r>
          </a:p>
          <a:p>
            <a:r>
              <a:rPr lang="el-GR" sz="1400" b="1" dirty="0">
                <a:solidFill>
                  <a:srgbClr val="FF0000"/>
                </a:solidFill>
              </a:rPr>
              <a:t>ΑΠΟ ΤΟ ΑΚΡΟΦΥΣΙΟ</a:t>
            </a:r>
          </a:p>
        </p:txBody>
      </p:sp>
      <p:sp>
        <p:nvSpPr>
          <p:cNvPr id="16" name="TextBox 15"/>
          <p:cNvSpPr txBox="1"/>
          <p:nvPr/>
        </p:nvSpPr>
        <p:spPr>
          <a:xfrm>
            <a:off x="6783610" y="5733256"/>
            <a:ext cx="2360390" cy="523220"/>
          </a:xfrm>
          <a:prstGeom prst="rect">
            <a:avLst/>
          </a:prstGeom>
          <a:noFill/>
        </p:spPr>
        <p:txBody>
          <a:bodyPr wrap="none" rtlCol="0">
            <a:spAutoFit/>
          </a:bodyPr>
          <a:lstStyle/>
          <a:p>
            <a:r>
              <a:rPr lang="el-GR" sz="1400" b="1" dirty="0">
                <a:solidFill>
                  <a:srgbClr val="FF0000"/>
                </a:solidFill>
              </a:rPr>
              <a:t>ΑΠΟΛΥΤΗ ΤΑΧΥΤΗΤΑ ΕΞΟΔΟΥ</a:t>
            </a:r>
          </a:p>
          <a:p>
            <a:r>
              <a:rPr lang="el-GR" sz="1400" b="1" dirty="0">
                <a:solidFill>
                  <a:srgbClr val="FF0000"/>
                </a:solidFill>
              </a:rPr>
              <a:t>ΑΠΟ ΤΑ ΠΤΕΡΥΓΙΑ</a:t>
            </a:r>
          </a:p>
        </p:txBody>
      </p:sp>
      <p:sp>
        <p:nvSpPr>
          <p:cNvPr id="17" name="TextBox 16"/>
          <p:cNvSpPr txBox="1"/>
          <p:nvPr/>
        </p:nvSpPr>
        <p:spPr>
          <a:xfrm>
            <a:off x="6738726" y="6334780"/>
            <a:ext cx="2405274" cy="523220"/>
          </a:xfrm>
          <a:prstGeom prst="rect">
            <a:avLst/>
          </a:prstGeom>
          <a:noFill/>
        </p:spPr>
        <p:txBody>
          <a:bodyPr wrap="none" rtlCol="0">
            <a:spAutoFit/>
          </a:bodyPr>
          <a:lstStyle/>
          <a:p>
            <a:r>
              <a:rPr lang="el-GR" sz="1400" b="1" dirty="0">
                <a:solidFill>
                  <a:srgbClr val="FF0000"/>
                </a:solidFill>
              </a:rPr>
              <a:t>ΑΠΟΛΥΤΗ ΤΑΧΥΤΗΤΑ ΕΙΣΟΔΟΥ</a:t>
            </a:r>
          </a:p>
          <a:p>
            <a:r>
              <a:rPr lang="el-GR" sz="1400" b="1" dirty="0">
                <a:solidFill>
                  <a:srgbClr val="FF0000"/>
                </a:solidFill>
              </a:rPr>
              <a:t>ΣΤΟ ΑΚΡΟΦΥΣΙΟ</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marL="216000" indent="-216000" algn="l">
              <a:buClr>
                <a:srgbClr val="FF0000"/>
              </a:buClr>
              <a:buFont typeface="Wingdings" pitchFamily="2" charset="2"/>
              <a:buChar char="Ø"/>
            </a:pPr>
            <a:r>
              <a:rPr lang="el-GR" sz="2600" b="1" dirty="0">
                <a:solidFill>
                  <a:schemeClr val="tx1"/>
                </a:solidFill>
                <a:latin typeface="Arial" pitchFamily="34" charset="0"/>
                <a:cs typeface="Arial" pitchFamily="34" charset="0"/>
              </a:rPr>
              <a:t>ΑΠΟ ΤΗ ΜΕΛΕΤΗ ΤΗΣ </a:t>
            </a:r>
            <a:r>
              <a:rPr lang="el-GR" sz="2600" b="1" dirty="0">
                <a:solidFill>
                  <a:srgbClr val="FF0000"/>
                </a:solidFill>
                <a:latin typeface="Arial" pitchFamily="34" charset="0"/>
                <a:cs typeface="Arial" pitchFamily="34" charset="0"/>
              </a:rPr>
              <a:t>ΚΑΜΠΥΛΗΣ ΠΙΕΣΕΩΣ </a:t>
            </a:r>
            <a:r>
              <a:rPr lang="el-GR" sz="2600" b="1" dirty="0">
                <a:solidFill>
                  <a:schemeClr val="tx1"/>
                </a:solidFill>
                <a:latin typeface="Arial" pitchFamily="34" charset="0"/>
                <a:cs typeface="Arial" pitchFamily="34" charset="0"/>
              </a:rPr>
              <a:t>ΣΥΜΠΕΡΑΙΝΟΥΜΕ ΟΤΙ Η ΠΙΕΣΗ ΤΟΥ ΑΤΜΟΥ ΕΛΑΤΤΩΝΕΤΑΙ ΒΑΘΜΙΑΙΑ ΑΠΟ ΤΗΝ ΕΙΣΟΔΟ ΣΤΟ ΑΚΡΟΦΥΣΙΟ ΩΣ ΤΗΝ ΕΞΟΔΟ ΤΟΥ ΑΠΟ ΑΥΤΟ. Ο ΑΤΜΟΣ ΔΗΛΑΔΗ ΜΕΣΑ ΣΤΟ ΑΚΡΟΦΥΣΙΟ ΥΦΙΣΤΑΤΑΙ ΤΗ ΓΝΩΣΤΗ ΜΑΣ </a:t>
            </a:r>
            <a:r>
              <a:rPr lang="el-GR" sz="2600" b="1" dirty="0">
                <a:solidFill>
                  <a:srgbClr val="FF0000"/>
                </a:solidFill>
                <a:latin typeface="Arial" pitchFamily="34" charset="0"/>
                <a:cs typeface="Arial" pitchFamily="34" charset="0"/>
              </a:rPr>
              <a:t>ΕΚΤΟΝΩΣΗ ΤΟΥ</a:t>
            </a:r>
            <a:r>
              <a:rPr lang="el-GR" sz="2600" b="1" dirty="0">
                <a:solidFill>
                  <a:schemeClr val="tx1"/>
                </a:solidFill>
                <a:latin typeface="Arial" pitchFamily="34" charset="0"/>
                <a:cs typeface="Arial" pitchFamily="34" charset="0"/>
              </a:rPr>
              <a:t>.</a:t>
            </a:r>
          </a:p>
          <a:p>
            <a:pPr marL="216000" indent="-216000" algn="l">
              <a:buClr>
                <a:srgbClr val="FF0000"/>
              </a:buClr>
              <a:buFont typeface="Wingdings" pitchFamily="2" charset="2"/>
              <a:buChar char="Ø"/>
            </a:pPr>
            <a:r>
              <a:rPr lang="el-GR" sz="2600" b="1" dirty="0">
                <a:solidFill>
                  <a:schemeClr val="tx1"/>
                </a:solidFill>
                <a:latin typeface="Arial" pitchFamily="34" charset="0"/>
                <a:cs typeface="Arial" pitchFamily="34" charset="0"/>
              </a:rPr>
              <a:t>ΣΥΜΠΕΡΑΙΝΟΜΕ ΕΠΙΣΗΣ ΟΤΙ ΚΑΤΑ ΤΗ </a:t>
            </a:r>
            <a:r>
              <a:rPr lang="el-GR" sz="2600" b="1" dirty="0">
                <a:solidFill>
                  <a:srgbClr val="FF0000"/>
                </a:solidFill>
                <a:latin typeface="Arial" pitchFamily="34" charset="0"/>
                <a:cs typeface="Arial" pitchFamily="34" charset="0"/>
              </a:rPr>
              <a:t>ΔΙΟΔΟ ΤΟΥ ΑΤΜΟΥ ΜΕΣΑ ΑΠΟ ΤΙΣ ΑΥΛΑΚΕΣ</a:t>
            </a:r>
            <a:r>
              <a:rPr lang="el-GR" sz="2600" b="1" dirty="0">
                <a:solidFill>
                  <a:schemeClr val="tx1"/>
                </a:solidFill>
                <a:latin typeface="Arial" pitchFamily="34" charset="0"/>
                <a:cs typeface="Arial" pitchFamily="34" charset="0"/>
              </a:rPr>
              <a:t> ΜΕΤΑΞΥ ΤΩΝ ΠΤΕΡΥΓΙΩΝ Η </a:t>
            </a:r>
            <a:r>
              <a:rPr lang="el-GR" sz="2600" b="1" dirty="0">
                <a:solidFill>
                  <a:srgbClr val="FF0000"/>
                </a:solidFill>
                <a:latin typeface="Arial" pitchFamily="34" charset="0"/>
                <a:cs typeface="Arial" pitchFamily="34" charset="0"/>
              </a:rPr>
              <a:t>ΠΙΕΣΗ ΠΑΡΑΜΕΝΕΙ ΣΤΑΘΕΡΗ</a:t>
            </a:r>
            <a:r>
              <a:rPr lang="el-GR" sz="2600" b="1" dirty="0">
                <a:solidFill>
                  <a:schemeClr val="tx1"/>
                </a:solidFill>
                <a:latin typeface="Arial" pitchFamily="34" charset="0"/>
                <a:cs typeface="Arial" pitchFamily="34" charset="0"/>
              </a:rPr>
              <a:t>. ΑΥΤΟ ΓΙΑΤΙ ΤΑ ΠΤΕΡΥΓΙΑ ΔΡΑΣΕΩΣ ΣΧΗΜΑΤΙΖΟΥΝ ΑΥΛΑΚΕΣ ΜΕ ΣΤΑΘΕΡΗ ΔΙΑΤΟΜΗ, ΜΕΣΑ ΣΤΙΣ ΟΠΟΙΕΣ ΔΕΝ ΕΚΤΟΝΩΝΕΤΑΙ Ο ΑΤΜΟΣ. ΜΕ ΤΗ ΣΤΑΘΕΡΗ ΑΥΤΗ ΠΙΕΣΗ Ο ΑΤΜΟΣ ΠΗΓΑΙΝΕΙ ΣΤΟ ΨΥΓΕΙΟ. </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p:spPr>
        <p:txBody>
          <a:bodyPr>
            <a:noAutofit/>
          </a:bodyPr>
          <a:lstStyle/>
          <a:p>
            <a:pPr algn="l"/>
            <a:r>
              <a:rPr lang="el-GR" sz="3000" b="1" dirty="0">
                <a:solidFill>
                  <a:schemeClr val="tx1"/>
                </a:solidFill>
                <a:latin typeface="Arial" pitchFamily="34" charset="0"/>
                <a:cs typeface="Arial" pitchFamily="34" charset="0"/>
              </a:rPr>
              <a:t>ΑΠΟ ΤΗ ΜΕΛΕΤΗ ΤΗΣ </a:t>
            </a:r>
            <a:r>
              <a:rPr lang="el-GR" sz="3000" b="1" dirty="0">
                <a:solidFill>
                  <a:srgbClr val="FF0000"/>
                </a:solidFill>
                <a:latin typeface="Arial" pitchFamily="34" charset="0"/>
                <a:cs typeface="Arial" pitchFamily="34" charset="0"/>
              </a:rPr>
              <a:t>ΚΑΜΠΥΛΗΣ ΤΗΣ ΤΑΧΥΤΗΤΑΣ </a:t>
            </a:r>
            <a:r>
              <a:rPr lang="el-GR" sz="3000" b="1" dirty="0">
                <a:solidFill>
                  <a:schemeClr val="tx1"/>
                </a:solidFill>
                <a:latin typeface="Arial" pitchFamily="34" charset="0"/>
                <a:cs typeface="Arial" pitchFamily="34" charset="0"/>
              </a:rPr>
              <a:t>ΔΙΑΠΙΣΤΩΝΟΥΜΕ </a:t>
            </a:r>
            <a:r>
              <a:rPr lang="el-GR" sz="3000" b="1" dirty="0">
                <a:solidFill>
                  <a:srgbClr val="FF0000"/>
                </a:solidFill>
                <a:latin typeface="Arial" pitchFamily="34" charset="0"/>
                <a:cs typeface="Arial" pitchFamily="34" charset="0"/>
              </a:rPr>
              <a:t>ΟΤΙ Η ΤΑΧΥΤΗΤΑ ΤΟΥ ΑΤΜΟΥ ΜΕΓΑΛΩΝΕΙ ΠΡΟΟΔΕΥΤΙΚΑ </a:t>
            </a:r>
            <a:r>
              <a:rPr lang="el-GR" sz="3000" b="1" dirty="0">
                <a:solidFill>
                  <a:schemeClr val="tx1"/>
                </a:solidFill>
                <a:latin typeface="Arial" pitchFamily="34" charset="0"/>
                <a:cs typeface="Arial" pitchFamily="34" charset="0"/>
              </a:rPr>
              <a:t>ΚΑΘΩΣ Ο ΑΤΜΟΣ </a:t>
            </a:r>
            <a:r>
              <a:rPr lang="el-GR" sz="3000" b="1" dirty="0">
                <a:solidFill>
                  <a:srgbClr val="FF0000"/>
                </a:solidFill>
                <a:latin typeface="Arial" pitchFamily="34" charset="0"/>
                <a:cs typeface="Arial" pitchFamily="34" charset="0"/>
              </a:rPr>
              <a:t>ΠΕΡΝΑ ΑΠΟ ΤΟ ΑΚΡΟΦΥΣΙΟ</a:t>
            </a:r>
            <a:r>
              <a:rPr lang="el-GR" sz="3000" b="1" dirty="0">
                <a:solidFill>
                  <a:schemeClr val="tx1"/>
                </a:solidFill>
                <a:latin typeface="Arial" pitchFamily="34" charset="0"/>
                <a:cs typeface="Arial" pitchFamily="34" charset="0"/>
              </a:rPr>
              <a:t>. ΑΥΤΟ ΣΥΜΒΑΙΝΕΙ ΓΙΑΤΙ, </a:t>
            </a:r>
            <a:r>
              <a:rPr lang="el-GR" sz="3000" b="1" dirty="0">
                <a:solidFill>
                  <a:srgbClr val="FF0000"/>
                </a:solidFill>
                <a:latin typeface="Arial" pitchFamily="34" charset="0"/>
                <a:cs typeface="Arial" pitchFamily="34" charset="0"/>
              </a:rPr>
              <a:t>Ο ΑΤΜΟΣ ΜΕΣΑ ΣΤΟ ΑΚΡΟΦΥΣΙΟ ΕΚΤΟΝΩΝΕΤΑΙ </a:t>
            </a:r>
            <a:r>
              <a:rPr lang="el-GR" sz="3000" b="1" dirty="0">
                <a:solidFill>
                  <a:schemeClr val="tx1"/>
                </a:solidFill>
                <a:latin typeface="Arial" pitchFamily="34" charset="0"/>
                <a:cs typeface="Arial" pitchFamily="34" charset="0"/>
              </a:rPr>
              <a:t>ΚΑΙ </a:t>
            </a:r>
            <a:r>
              <a:rPr lang="el-GR" sz="3000" b="1" u="sng" dirty="0">
                <a:solidFill>
                  <a:srgbClr val="7030A0"/>
                </a:solidFill>
                <a:latin typeface="Arial" pitchFamily="34" charset="0"/>
                <a:cs typeface="Arial" pitchFamily="34" charset="0"/>
              </a:rPr>
              <a:t>ΧΑΝΕΙ ΔΥΝΑΜΙΚΗ ΚΑΙ ΘΕΡΜΙΚΗ ΕΝΕΡΓΕΙΑ</a:t>
            </a:r>
            <a:r>
              <a:rPr lang="el-GR" sz="3000" b="1" dirty="0">
                <a:solidFill>
                  <a:schemeClr val="tx1"/>
                </a:solidFill>
                <a:latin typeface="Arial" pitchFamily="34" charset="0"/>
                <a:cs typeface="Arial" pitchFamily="34" charset="0"/>
              </a:rPr>
              <a:t>, </a:t>
            </a:r>
            <a:r>
              <a:rPr lang="el-GR" sz="3000" b="1" u="sng" dirty="0">
                <a:solidFill>
                  <a:srgbClr val="7030A0"/>
                </a:solidFill>
                <a:latin typeface="Arial" pitchFamily="34" charset="0"/>
                <a:cs typeface="Arial" pitchFamily="34" charset="0"/>
              </a:rPr>
              <a:t>ΠΟΥ ΜΕΤΑΤΡΕΠΕΤΑΙ ΣΕ ΚΙΝΗΤΙΚΗ</a:t>
            </a:r>
            <a:r>
              <a:rPr lang="el-GR" sz="3000" b="1" dirty="0">
                <a:solidFill>
                  <a:schemeClr val="tx1"/>
                </a:solidFill>
                <a:latin typeface="Arial" pitchFamily="34" charset="0"/>
                <a:cs typeface="Arial" pitchFamily="34" charset="0"/>
              </a:rPr>
              <a:t> </a:t>
            </a:r>
            <a:r>
              <a:rPr lang="el-GR" sz="3000" b="1" dirty="0">
                <a:solidFill>
                  <a:srgbClr val="FF0000"/>
                </a:solidFill>
                <a:latin typeface="Arial" pitchFamily="34" charset="0"/>
                <a:cs typeface="Arial" pitchFamily="34" charset="0"/>
              </a:rPr>
              <a:t>ΑΥΞΑΝΟΝΤΑΣ ΤΗΝ ΤΑΧΥΤΗΤΑ ΤΟΥ</a:t>
            </a:r>
            <a:r>
              <a:rPr lang="el-GR" sz="3000" b="1" dirty="0">
                <a:solidFill>
                  <a:schemeClr val="tx1"/>
                </a:solidFill>
                <a:latin typeface="Arial" pitchFamily="34" charset="0"/>
                <a:cs typeface="Arial" pitchFamily="34" charset="0"/>
              </a:rPr>
              <a:t>. ΤΗ ΜΕΓΑΛΥΤΕΡΗ ΤΙΜΗ ΤΑΧΥΤΗΤΑΣ ΕΧΕΙ Ο ΑΤΜΟΣ ΚΑΤΑ ΤΗΝ ΕΞΟΔΟ ΤΟΥ ΑΠΟ ΤΑ ΑΚΡΟΦΥΣΙΑ.</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142984"/>
            <a:ext cx="8572560" cy="5429288"/>
          </a:xfrm>
        </p:spPr>
        <p:txBody>
          <a:bodyPr>
            <a:normAutofit/>
          </a:bodyPr>
          <a:lstStyle/>
          <a:p>
            <a:pPr algn="l"/>
            <a:endParaRPr lang="el-GR" sz="2400" b="1" dirty="0">
              <a:solidFill>
                <a:schemeClr val="tx1"/>
              </a:solidFill>
            </a:endParaRPr>
          </a:p>
          <a:p>
            <a:pPr algn="l"/>
            <a:endParaRPr lang="el-GR" sz="2400" b="1" dirty="0">
              <a:solidFill>
                <a:schemeClr val="tx1"/>
              </a:solidFill>
            </a:endParaRPr>
          </a:p>
          <a:p>
            <a:pPr algn="l"/>
            <a:r>
              <a:rPr lang="el-GR" sz="2400" b="1" dirty="0">
                <a:solidFill>
                  <a:schemeClr val="tx1"/>
                </a:solidFill>
                <a:latin typeface="Arial Black" pitchFamily="34" charset="0"/>
              </a:rPr>
              <a:t>ΜΕ ΤΟΝ ΟΡΟ </a:t>
            </a:r>
            <a:r>
              <a:rPr lang="el-GR" sz="2400" b="1" dirty="0">
                <a:solidFill>
                  <a:srgbClr val="FF0000"/>
                </a:solidFill>
                <a:latin typeface="Arial Black" pitchFamily="34" charset="0"/>
              </a:rPr>
              <a:t>ΔΡΑΣΗ</a:t>
            </a:r>
            <a:r>
              <a:rPr lang="el-GR" sz="2400" b="1" dirty="0">
                <a:solidFill>
                  <a:schemeClr val="tx1"/>
                </a:solidFill>
                <a:latin typeface="Arial Black" pitchFamily="34" charset="0"/>
              </a:rPr>
              <a:t> ΕΝΝΟΟΥΜΕ ΤΗΝ </a:t>
            </a:r>
            <a:r>
              <a:rPr lang="el-GR" sz="2400" b="1" dirty="0">
                <a:solidFill>
                  <a:srgbClr val="FF0000"/>
                </a:solidFill>
                <a:latin typeface="Arial Black" pitchFamily="34" charset="0"/>
              </a:rPr>
              <a:t>ΩΘΗΣΗ</a:t>
            </a:r>
            <a:r>
              <a:rPr lang="el-GR" sz="2400" b="1" dirty="0">
                <a:solidFill>
                  <a:schemeClr val="tx1"/>
                </a:solidFill>
                <a:latin typeface="Arial Black" pitchFamily="34" charset="0"/>
              </a:rPr>
              <a:t> Η </a:t>
            </a:r>
            <a:r>
              <a:rPr lang="el-GR" sz="2400" b="1" dirty="0">
                <a:solidFill>
                  <a:srgbClr val="FF0000"/>
                </a:solidFill>
                <a:latin typeface="Arial Black" pitchFamily="34" charset="0"/>
              </a:rPr>
              <a:t>ΔΥΝΑΜΗ</a:t>
            </a:r>
            <a:r>
              <a:rPr lang="el-GR" sz="2400" b="1" dirty="0">
                <a:solidFill>
                  <a:schemeClr val="tx1"/>
                </a:solidFill>
                <a:latin typeface="Arial Black" pitchFamily="34" charset="0"/>
              </a:rPr>
              <a:t>, ΠΟΥ ΑΣΚΕΙ Ο ΑΤΜΟΣ ΟΤΑΝ ΠΡΟΣΒΑΛΛΕΙ ΜΕ ΜΕΓΑΛΗ ΤΑΧΥΤΗΤΑ ΤΑ ΠΤΕΡΥΓΙΑ ΕΝΟΣ ΠΕΡΙΣΤΡΕΦΟΜΕΝΟΥ ΤΡΟΧΟΥ. ΑΥΤΗ ΤΗΝ ΤΑΧΥΤΗΤΑ ΤΗΝ ΕΧΕΙ ΑΠΟΚΤΗΣΕΙ Ο ΑΤΜΟΣ ΠΡΟΗΓΟΥΜΕΝΩΣ ΜΕ ΤΗΝ ΕΚΤΟΝΩΣΗ ΤΟΥ ΣΕ ΕΙΔΙΚΑ ΟΡΓΑΝΑ Η ΣΤΟΜΙΑ, ΠΟΥ ΟΝΟΜΑΖΟΝΤΑΙ </a:t>
            </a:r>
            <a:r>
              <a:rPr lang="el-GR" sz="2400" b="1" dirty="0">
                <a:solidFill>
                  <a:srgbClr val="FF0000"/>
                </a:solidFill>
                <a:latin typeface="Arial Black" pitchFamily="34" charset="0"/>
              </a:rPr>
              <a:t>ΠΡΟΦΥΣΙΑ </a:t>
            </a:r>
            <a:r>
              <a:rPr lang="el-GR" sz="2400" b="1" dirty="0">
                <a:solidFill>
                  <a:schemeClr val="tx1"/>
                </a:solidFill>
                <a:latin typeface="Arial Black" pitchFamily="34" charset="0"/>
              </a:rPr>
              <a:t>η</a:t>
            </a:r>
            <a:r>
              <a:rPr lang="el-GR" sz="2400" b="1" dirty="0">
                <a:solidFill>
                  <a:srgbClr val="FF0000"/>
                </a:solidFill>
                <a:latin typeface="Arial Black" pitchFamily="34" charset="0"/>
              </a:rPr>
              <a:t> ΑΚΡΟΦΥΣΙΑ</a:t>
            </a:r>
            <a:r>
              <a:rPr lang="el-GR" sz="2400" b="1" dirty="0">
                <a:solidFill>
                  <a:schemeClr val="tx1"/>
                </a:solidFill>
                <a:latin typeface="Arial Black" pitchFamily="34" charset="0"/>
              </a:rPr>
              <a:t>.</a:t>
            </a:r>
          </a:p>
          <a:p>
            <a:pPr algn="l"/>
            <a:endParaRPr lang="el-GR" sz="2400" b="1" dirty="0">
              <a:solidFill>
                <a:schemeClr val="tx1"/>
              </a:solidFill>
            </a:endParaRPr>
          </a:p>
          <a:p>
            <a:br>
              <a:rPr lang="el-GR" sz="2400" dirty="0"/>
            </a:br>
            <a:endParaRPr lang="el-GR" sz="24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a:normAutofit fontScale="90000"/>
          </a:bodyPr>
          <a:lstStyle/>
          <a:p>
            <a:r>
              <a:rPr lang="el-GR" sz="2400" b="1" dirty="0">
                <a:solidFill>
                  <a:schemeClr val="bg1"/>
                </a:solidFill>
                <a:latin typeface="Arial Black" pitchFamily="34" charset="0"/>
              </a:rPr>
              <a:t> </a:t>
            </a:r>
            <a:r>
              <a:rPr lang="el-GR" sz="2400" b="1" u="sng" dirty="0">
                <a:solidFill>
                  <a:schemeClr val="bg1"/>
                </a:solidFill>
                <a:latin typeface="Arial Black" pitchFamily="34" charset="0"/>
              </a:rPr>
              <a:t>Η ΕΝΝΟΙΑ ΤΗΣ ΔΡΑΣΕΩΣ ΚΑΙ ΑΝΤΙΔΡΑΣΕΩΣ ΣΤΟΥΣ ΑΤΜΟΣΤΡΟΒΙΛΟΥΣ</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3725606"/>
          </a:xfrm>
        </p:spPr>
        <p:txBody>
          <a:bodyPr>
            <a:noAutofit/>
          </a:bodyPr>
          <a:lstStyle/>
          <a:p>
            <a:pPr algn="l"/>
            <a:r>
              <a:rPr lang="el-GR" sz="2300" b="1" dirty="0">
                <a:solidFill>
                  <a:schemeClr val="tx1"/>
                </a:solidFill>
                <a:latin typeface="Arial" pitchFamily="34" charset="0"/>
                <a:cs typeface="Arial" pitchFamily="34" charset="0"/>
              </a:rPr>
              <a:t>ΠΑΡΑΤΗΡΟΥΜΕ ΟΤΙ </a:t>
            </a:r>
            <a:r>
              <a:rPr lang="el-GR" sz="2300" b="1" dirty="0">
                <a:solidFill>
                  <a:srgbClr val="FF0000"/>
                </a:solidFill>
                <a:latin typeface="Arial" pitchFamily="34" charset="0"/>
                <a:cs typeface="Arial" pitchFamily="34" charset="0"/>
              </a:rPr>
              <a:t>ΜΕΣΑ ΣΤΑ ΚΙΝΗΤΑ ΠΤΕΡΥΓΙΑ </a:t>
            </a:r>
            <a:r>
              <a:rPr lang="el-GR" sz="2300" b="1" dirty="0">
                <a:solidFill>
                  <a:schemeClr val="tx1"/>
                </a:solidFill>
                <a:latin typeface="Arial" pitchFamily="34" charset="0"/>
                <a:cs typeface="Arial" pitchFamily="34" charset="0"/>
              </a:rPr>
              <a:t>(Π.Χ. ΘΕΣΕΙΣ 6 ΚΑΙ 7) </a:t>
            </a:r>
            <a:r>
              <a:rPr lang="el-GR" sz="2300" b="1" dirty="0">
                <a:solidFill>
                  <a:srgbClr val="FF0000"/>
                </a:solidFill>
                <a:latin typeface="Arial" pitchFamily="34" charset="0"/>
                <a:cs typeface="Arial" pitchFamily="34" charset="0"/>
              </a:rPr>
              <a:t>Η ΤΑΧΥΤΗΤΑ ΕΛΑΤΤΩΝΕΤΑΙ ΠΡΟΟΔΕΥΤΙΚΑ</a:t>
            </a:r>
            <a:r>
              <a:rPr lang="el-GR" sz="2300" b="1" dirty="0">
                <a:solidFill>
                  <a:schemeClr val="tx1"/>
                </a:solidFill>
                <a:latin typeface="Arial" pitchFamily="34" charset="0"/>
                <a:cs typeface="Arial" pitchFamily="34" charset="0"/>
              </a:rPr>
              <a:t>. </a:t>
            </a:r>
          </a:p>
          <a:p>
            <a:pPr algn="l"/>
            <a:r>
              <a:rPr lang="el-GR" sz="2300" b="1" dirty="0">
                <a:solidFill>
                  <a:schemeClr val="tx1"/>
                </a:solidFill>
                <a:latin typeface="Arial" pitchFamily="34" charset="0"/>
                <a:cs typeface="Arial" pitchFamily="34" charset="0"/>
              </a:rPr>
              <a:t>ΑΥΤΟ ΣΥΜΒΑΙΝΕΙ </a:t>
            </a:r>
            <a:r>
              <a:rPr lang="el-GR" sz="2300" b="1" u="sng" dirty="0">
                <a:solidFill>
                  <a:srgbClr val="7030A0"/>
                </a:solidFill>
                <a:latin typeface="Arial" pitchFamily="34" charset="0"/>
                <a:cs typeface="Arial" pitchFamily="34" charset="0"/>
              </a:rPr>
              <a:t>ΓΙΑΤΙ ΜΕΣΑ ΣΤΑ ΚΙΝΗΤΑ ΠΤΕΡΥΓΙΑ ΑΝΑΠΤΥΣΣΕΤΑΙ ΤΟ ΕΡΓΟ ΤΗΣ ΔΡΑΣΕΩΣ ΜΕ ΔΑΠΑΝΗ ΤΗΣ ΚΙΝΗΤΙΚΗΣ ΕΝΕΡΓΕΙΑΣ</a:t>
            </a:r>
            <a:r>
              <a:rPr lang="el-GR" sz="2300" b="1" dirty="0">
                <a:solidFill>
                  <a:schemeClr val="tx1"/>
                </a:solidFill>
                <a:latin typeface="Arial" pitchFamily="34" charset="0"/>
                <a:cs typeface="Arial" pitchFamily="34" charset="0"/>
              </a:rPr>
              <a:t>, </a:t>
            </a:r>
            <a:r>
              <a:rPr lang="el-GR" sz="2300" b="1" u="sng" dirty="0">
                <a:solidFill>
                  <a:srgbClr val="0070C0"/>
                </a:solidFill>
                <a:latin typeface="Arial" pitchFamily="34" charset="0"/>
                <a:cs typeface="Arial" pitchFamily="34" charset="0"/>
              </a:rPr>
              <a:t>ΠΟΥ ΜΕΤΡΕΙΤΑΙ ΜΕ ΤΗΝ ΠΤΩΣΗ ΤΗΣ ΤΑΧΥΤΗΤΑΣ ΤΟΥ ΑΤΜΟΥ</a:t>
            </a:r>
            <a:r>
              <a:rPr lang="el-GR" sz="2300" b="1" dirty="0">
                <a:solidFill>
                  <a:schemeClr val="tx1"/>
                </a:solidFill>
                <a:latin typeface="Arial" pitchFamily="34" charset="0"/>
                <a:cs typeface="Arial" pitchFamily="34" charset="0"/>
              </a:rPr>
              <a:t>, ΠΟΥ ΕΧΕΙ ΤΗ ΜΙΚΡΟΤΕΡΗ ΤΙΜΗ ΤΗ ΣΤΙΓΜΗ ΤΗΣ ΕΞΟΔΟΥ ΤΟΥ ΑΠΟ ΤΑ ΚΙΝΗΤΑ ΠΤΕΡΥΓΙΑ. </a:t>
            </a:r>
          </a:p>
          <a:p>
            <a:pPr algn="l"/>
            <a:r>
              <a:rPr lang="el-GR" sz="2300" b="1" dirty="0">
                <a:solidFill>
                  <a:schemeClr val="tx1"/>
                </a:solidFill>
                <a:latin typeface="Arial" pitchFamily="34" charset="0"/>
                <a:cs typeface="Arial" pitchFamily="34" charset="0"/>
              </a:rPr>
              <a:t>ΜΕ ΤΗ </a:t>
            </a:r>
            <a:r>
              <a:rPr lang="el-GR" sz="2300" b="1" dirty="0">
                <a:solidFill>
                  <a:srgbClr val="FF0000"/>
                </a:solidFill>
                <a:latin typeface="Arial" pitchFamily="34" charset="0"/>
                <a:cs typeface="Arial" pitchFamily="34" charset="0"/>
              </a:rPr>
              <a:t>ΣΤΑΘΕΡΗ</a:t>
            </a:r>
            <a:r>
              <a:rPr lang="el-GR" sz="2300" b="1" dirty="0">
                <a:solidFill>
                  <a:schemeClr val="tx1"/>
                </a:solidFill>
                <a:latin typeface="Arial" pitchFamily="34" charset="0"/>
                <a:cs typeface="Arial" pitchFamily="34" charset="0"/>
              </a:rPr>
              <a:t> ΑΥΤΗ </a:t>
            </a:r>
            <a:r>
              <a:rPr lang="el-GR" sz="2300" b="1" dirty="0">
                <a:solidFill>
                  <a:srgbClr val="FF0000"/>
                </a:solidFill>
                <a:latin typeface="Arial" pitchFamily="34" charset="0"/>
                <a:cs typeface="Arial" pitchFamily="34" charset="0"/>
              </a:rPr>
              <a:t>ΤΑΧΥΤΗΤΑ</a:t>
            </a:r>
            <a:r>
              <a:rPr lang="el-GR" sz="2300" b="1" dirty="0">
                <a:solidFill>
                  <a:schemeClr val="tx1"/>
                </a:solidFill>
                <a:latin typeface="Arial" pitchFamily="34" charset="0"/>
                <a:cs typeface="Arial" pitchFamily="34" charset="0"/>
              </a:rPr>
              <a:t> Ο ΑΤΜΟΣ ΟΔΕΥΕΙ ΤΕΛΙΚΑ </a:t>
            </a:r>
            <a:r>
              <a:rPr lang="el-GR" sz="2300" b="1" dirty="0">
                <a:solidFill>
                  <a:srgbClr val="FF0000"/>
                </a:solidFill>
                <a:latin typeface="Arial" pitchFamily="34" charset="0"/>
                <a:cs typeface="Arial" pitchFamily="34" charset="0"/>
              </a:rPr>
              <a:t>ΠΡΟΣ ΤΟ ΨΥΓΕΙΟ</a:t>
            </a:r>
            <a:r>
              <a:rPr lang="el-GR" sz="2300" b="1" dirty="0">
                <a:solidFill>
                  <a:schemeClr val="tx1"/>
                </a:solidFill>
                <a:latin typeface="Arial" pitchFamily="34" charset="0"/>
                <a:cs typeface="Arial" pitchFamily="34" charset="0"/>
              </a:rPr>
              <a:t>.</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sp>
        <p:nvSpPr>
          <p:cNvPr id="5" name="TextBox 4"/>
          <p:cNvSpPr txBox="1"/>
          <p:nvPr/>
        </p:nvSpPr>
        <p:spPr>
          <a:xfrm>
            <a:off x="179513" y="4797152"/>
            <a:ext cx="8640960" cy="1846659"/>
          </a:xfrm>
          <a:prstGeom prst="rect">
            <a:avLst/>
          </a:prstGeom>
          <a:solidFill>
            <a:srgbClr val="FFFF00"/>
          </a:solidFill>
        </p:spPr>
        <p:txBody>
          <a:bodyPr wrap="square" rtlCol="0">
            <a:spAutoFit/>
          </a:bodyPr>
          <a:lstStyle/>
          <a:p>
            <a:r>
              <a:rPr lang="el-GR" sz="2100" b="1" dirty="0">
                <a:latin typeface="Arial" pitchFamily="34" charset="0"/>
                <a:cs typeface="Arial" pitchFamily="34" charset="0"/>
              </a:rPr>
              <a:t>ΑΡΑ Η ΚΑΜΠΥΛΗ ΤΗΣ ΠΙΕΣΕΩΣ ΜΑΣ ΔΕΙΧΝΕΙ ΠΩΣ ΠΕΦΤΕΙ Η </a:t>
            </a:r>
            <a:endParaRPr lang="en-US" sz="2100" b="1" dirty="0">
              <a:latin typeface="Arial" pitchFamily="34" charset="0"/>
              <a:cs typeface="Arial" pitchFamily="34" charset="0"/>
            </a:endParaRPr>
          </a:p>
          <a:p>
            <a:r>
              <a:rPr lang="el-GR" sz="2100" b="1" dirty="0">
                <a:latin typeface="Arial" pitchFamily="34" charset="0"/>
                <a:cs typeface="Arial" pitchFamily="34" charset="0"/>
              </a:rPr>
              <a:t>ΠΙΕΣΗ ΜΕΣΑ ΣΤΟ ΑΚΡΟΦΥΣΙΟ, ΕΝΩ ΠΑΡΑΜΕΝΕΙ ΣΤΑΘΕΡΗ ΜΕΣΑ </a:t>
            </a:r>
            <a:endParaRPr lang="en-US" sz="2100" b="1" dirty="0">
              <a:latin typeface="Arial" pitchFamily="34" charset="0"/>
              <a:cs typeface="Arial" pitchFamily="34" charset="0"/>
            </a:endParaRPr>
          </a:p>
          <a:p>
            <a:r>
              <a:rPr lang="el-GR" sz="2100" b="1" dirty="0">
                <a:latin typeface="Arial" pitchFamily="34" charset="0"/>
                <a:cs typeface="Arial" pitchFamily="34" charset="0"/>
              </a:rPr>
              <a:t>ΣΤΗΝ ΠΤΕΡΥΓΩΣΗ ΚΑΙ Η ΚΑΜΠΥΛΗ ΤΗΣ ΤΑΧΥΤΗΤΑΣ ΠΩΣ </a:t>
            </a:r>
            <a:endParaRPr lang="en-US" sz="2100" b="1" dirty="0">
              <a:latin typeface="Arial" pitchFamily="34" charset="0"/>
              <a:cs typeface="Arial" pitchFamily="34" charset="0"/>
            </a:endParaRPr>
          </a:p>
          <a:p>
            <a:r>
              <a:rPr lang="el-GR" sz="2100" b="1" dirty="0">
                <a:latin typeface="Arial" pitchFamily="34" charset="0"/>
                <a:cs typeface="Arial" pitchFamily="34" charset="0"/>
              </a:rPr>
              <a:t>ΑΝΕΡΧΕΤΑΙ Η ΤΑΧΥΤΗΤΑ ΜΕΣΑ ΣΤΟ ΑΚΡΟΦΥΣΙΟ ΚΑΙ </a:t>
            </a:r>
            <a:endParaRPr lang="en-US" sz="2100" b="1" dirty="0">
              <a:latin typeface="Arial" pitchFamily="34" charset="0"/>
              <a:cs typeface="Arial" pitchFamily="34" charset="0"/>
            </a:endParaRPr>
          </a:p>
          <a:p>
            <a:r>
              <a:rPr lang="el-GR" sz="2100" b="1" dirty="0">
                <a:latin typeface="Arial" pitchFamily="34" charset="0"/>
                <a:cs typeface="Arial" pitchFamily="34" charset="0"/>
              </a:rPr>
              <a:t>ΕΛΑΤΤΩΝΕΤΑΙ ΜΕΣΑ ΣΤΗΝ ΚΙΝΗΤΗ ΠΤΕΡΥΓΩΣΗ.</a:t>
            </a:r>
          </a:p>
          <a:p>
            <a:endParaRPr lang="el-GR" sz="90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rgbClr val="FFFF00"/>
          </a:solidFill>
        </p:spPr>
        <p:txBody>
          <a:bodyPr>
            <a:noAutofit/>
          </a:bodyPr>
          <a:lstStyle/>
          <a:p>
            <a:pPr algn="l"/>
            <a:endParaRPr lang="el-GR" sz="4200" b="1" dirty="0">
              <a:solidFill>
                <a:srgbClr val="FF0000"/>
              </a:solidFill>
              <a:latin typeface="Arial" pitchFamily="34" charset="0"/>
              <a:cs typeface="Arial" pitchFamily="34" charset="0"/>
            </a:endParaRPr>
          </a:p>
          <a:p>
            <a:pPr algn="l"/>
            <a:r>
              <a:rPr lang="el-GR" sz="4200" b="1" dirty="0">
                <a:solidFill>
                  <a:srgbClr val="FF0000"/>
                </a:solidFill>
                <a:latin typeface="Arial" pitchFamily="34" charset="0"/>
                <a:cs typeface="Arial" pitchFamily="34" charset="0"/>
              </a:rPr>
              <a:t>ΤΗΝ ΙΔΙΑ ΜΕΘΟΔΟ ΧΑΡΑΞΕΩΣ ΤΟΥ ΔΙΑΓΡΑΜΜΑΤΟΣ ΠΙΕΣΕΩΣ-ΤΑΧΥΤΗΤΑΣ ΧΡΗΣΙΜΟΠΟΙΟΥΜΕ ΚΑΙ ΣΤΟΥΣ ΣΤΡΟΒΙΛΟΥΣ ΤΩΝ ΔΙΑΦΟΡΩΝ ΑΛΛΩΝ ΚΑΤΗΓΟΡΙΩΝ ΔΡΑΣΕΩΣ η ΑΝΤΙΔΡΑΣΕΩΣ.</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100" b="1" dirty="0">
                <a:solidFill>
                  <a:schemeClr val="tx1"/>
                </a:solidFill>
                <a:latin typeface="Arial" pitchFamily="34" charset="0"/>
                <a:cs typeface="Arial" pitchFamily="34" charset="0"/>
              </a:rPr>
              <a:t>ΣΤΟΥΣ </a:t>
            </a:r>
            <a:r>
              <a:rPr lang="el-GR" sz="2100" b="1" dirty="0">
                <a:solidFill>
                  <a:srgbClr val="FF0000"/>
                </a:solidFill>
                <a:latin typeface="Arial" pitchFamily="34" charset="0"/>
                <a:cs typeface="Arial" pitchFamily="34" charset="0"/>
              </a:rPr>
              <a:t>ΣΤΡΟΒΙΛΟΥΣ ΔΡΑΣΕΩΣ </a:t>
            </a:r>
            <a:r>
              <a:rPr lang="el-GR" sz="2100" b="1" dirty="0">
                <a:solidFill>
                  <a:schemeClr val="tx1"/>
                </a:solidFill>
                <a:latin typeface="Arial" pitchFamily="34" charset="0"/>
                <a:cs typeface="Arial" pitchFamily="34" charset="0"/>
              </a:rPr>
              <a:t>ΠΑΡΑΤΗΡΟΥΜΕ ΟΤΙ ΜΕΡΟΣ ΤΟΥ ΑΤΜΟΥ ΠΟΥ ΒΓΑΙΝΕΙ ΑΠΟ ΤΑ ΑΚΡΟΦΥΣΙΑ, ΠΕΡΝΑ ΑΠΟ ΤΑ ΑΞΟΝΙΚΑ ΔΙΑΚΕΝΑ ΠΡΟΣ ΤΟ ΧΩΡΟ </a:t>
            </a:r>
            <a:r>
              <a:rPr lang="el-GR" sz="2100" b="1" dirty="0">
                <a:solidFill>
                  <a:srgbClr val="FF0000"/>
                </a:solidFill>
                <a:latin typeface="Arial" pitchFamily="34" charset="0"/>
                <a:cs typeface="Arial" pitchFamily="34" charset="0"/>
              </a:rPr>
              <a:t>α</a:t>
            </a:r>
            <a:r>
              <a:rPr lang="el-GR" sz="2100" b="1" dirty="0">
                <a:solidFill>
                  <a:schemeClr val="tx1"/>
                </a:solidFill>
                <a:latin typeface="Arial" pitchFamily="34" charset="0"/>
                <a:cs typeface="Arial" pitchFamily="34" charset="0"/>
              </a:rPr>
              <a:t> ΜΕΤΑΞΥ ΤΡΟΧΟΥ ΚΑΙ ΠΡΟΣΟΨΕΩΣ ΤΟΥ ΚΕΛΥΦΟΥΣ. ΕΠΙΣΗΣ ΕΝΑ ΜΕΡΟΣ ΤΟΥ ΑΤΜΟΥ ΠΟΥ ΒΓΑΙΝΕΙ ΑΠΟ ΤΟ ΣΤΡΟΒΙΛΟ ΕΙΣΕΡΧΕΤΑΙ ΣΤΟ ΧΩΡΟ </a:t>
            </a:r>
            <a:r>
              <a:rPr lang="el-GR" sz="2100" b="1" dirty="0">
                <a:solidFill>
                  <a:srgbClr val="FF0000"/>
                </a:solidFill>
                <a:latin typeface="Arial" pitchFamily="34" charset="0"/>
                <a:cs typeface="Arial" pitchFamily="34" charset="0"/>
              </a:rPr>
              <a:t>β</a:t>
            </a:r>
            <a:r>
              <a:rPr lang="el-GR" sz="2100" b="1" dirty="0">
                <a:solidFill>
                  <a:schemeClr val="tx1"/>
                </a:solidFill>
                <a:latin typeface="Arial" pitchFamily="34" charset="0"/>
                <a:cs typeface="Arial" pitchFamily="34" charset="0"/>
              </a:rPr>
              <a:t> ΜΕΤΑΞΥ ΤΟΥ ΤΡΟΧΟΥ ΚΑΙ ΤΟΥ ΠΥΘΜΕΝΑ ΤΟΥ ΚΕΛΥΦΟΥΣ. Ο ΑΤΜΟΣ ΣΤΟΥΣ ΧΩΡΟΥΣ </a:t>
            </a:r>
            <a:r>
              <a:rPr lang="el-GR" sz="2100" b="1" dirty="0">
                <a:solidFill>
                  <a:srgbClr val="FF0000"/>
                </a:solidFill>
                <a:latin typeface="Arial" pitchFamily="34" charset="0"/>
                <a:cs typeface="Arial" pitchFamily="34" charset="0"/>
              </a:rPr>
              <a:t>α</a:t>
            </a:r>
            <a:r>
              <a:rPr lang="el-GR" sz="2100" b="1" dirty="0">
                <a:solidFill>
                  <a:schemeClr val="tx1"/>
                </a:solidFill>
                <a:latin typeface="Arial" pitchFamily="34" charset="0"/>
                <a:cs typeface="Arial" pitchFamily="34" charset="0"/>
              </a:rPr>
              <a:t> ΚΑΙ </a:t>
            </a:r>
            <a:r>
              <a:rPr lang="el-GR" sz="2100" b="1" dirty="0">
                <a:solidFill>
                  <a:srgbClr val="FF0000"/>
                </a:solidFill>
                <a:latin typeface="Arial" pitchFamily="34" charset="0"/>
                <a:cs typeface="Arial" pitchFamily="34" charset="0"/>
              </a:rPr>
              <a:t>β</a:t>
            </a:r>
            <a:r>
              <a:rPr lang="el-GR" sz="2100" b="1" dirty="0">
                <a:solidFill>
                  <a:schemeClr val="tx1"/>
                </a:solidFill>
                <a:latin typeface="Arial" pitchFamily="34" charset="0"/>
                <a:cs typeface="Arial" pitchFamily="34" charset="0"/>
              </a:rPr>
              <a:t> ΑΣΚΕΙ ΠΙΕΣΗ ΣΤΟΝ ΤΡΟΧΟ ΚΑΙ ΣΤΟ ΚΕΛΥΦΟΣ. ΟΙ ΠΙΕΣΕΙΣ ΑΥΤΕΣ, ΠΟΥ ΕΞΑΣΚΟΥΝΤΑΙ ΣΤΟΝ ΤΡΟΧΟ, ΕΧΟΥΝ ΤΑ ΕΞΗΣ ΑΠΟΤΕΛΕΣΜΑΤΑ:</a:t>
            </a:r>
          </a:p>
          <a:p>
            <a:pPr marL="216000" lvl="0" indent="-216000" algn="l">
              <a:buClr>
                <a:srgbClr val="FF0000"/>
              </a:buClr>
              <a:buFont typeface="Wingdings" pitchFamily="2" charset="2"/>
              <a:buChar char="Ø"/>
            </a:pPr>
            <a:r>
              <a:rPr lang="el-GR" sz="2100" b="1" dirty="0">
                <a:solidFill>
                  <a:schemeClr val="tx1"/>
                </a:solidFill>
                <a:latin typeface="Arial" pitchFamily="34" charset="0"/>
                <a:cs typeface="Arial" pitchFamily="34" charset="0"/>
              </a:rPr>
              <a:t>Η ΠΙΕΣΗ ΣΤΟ ΧΩΡΟ </a:t>
            </a:r>
            <a:r>
              <a:rPr lang="el-GR" sz="2100" b="1" dirty="0">
                <a:solidFill>
                  <a:srgbClr val="FF0000"/>
                </a:solidFill>
                <a:latin typeface="Arial" pitchFamily="34" charset="0"/>
                <a:cs typeface="Arial" pitchFamily="34" charset="0"/>
              </a:rPr>
              <a:t>α</a:t>
            </a:r>
            <a:r>
              <a:rPr lang="el-GR" sz="2100" b="1" dirty="0">
                <a:solidFill>
                  <a:schemeClr val="tx1"/>
                </a:solidFill>
                <a:latin typeface="Arial" pitchFamily="34" charset="0"/>
                <a:cs typeface="Arial" pitchFamily="34" charset="0"/>
              </a:rPr>
              <a:t> ΠΟΛΛΑΠΛΑΣΙΑΖΟΜΕΝΗ ΕΠΙ ΤΗΝ ΕΠΙΦΑΝΕΙΑ ΤΟΥ ΤΡΟΧΟΥ ΔΗΜΙΟΥΡΓΕΙ ΜΙΑ ΔΥΝΑΜΗ </a:t>
            </a:r>
            <a:r>
              <a:rPr lang="el-GR" sz="2100" b="1" dirty="0">
                <a:solidFill>
                  <a:srgbClr val="FF0000"/>
                </a:solidFill>
                <a:latin typeface="Arial" pitchFamily="34" charset="0"/>
                <a:cs typeface="Arial" pitchFamily="34" charset="0"/>
              </a:rPr>
              <a:t>Δα</a:t>
            </a:r>
            <a:r>
              <a:rPr lang="el-GR" sz="2100" b="1" dirty="0">
                <a:solidFill>
                  <a:schemeClr val="tx1"/>
                </a:solidFill>
                <a:latin typeface="Arial" pitchFamily="34" charset="0"/>
                <a:cs typeface="Arial" pitchFamily="34" charset="0"/>
              </a:rPr>
              <a:t>, Η ΟΠΟΙΑ ΣΠΡΩΧΝΕΙ ΤΟ ΣΤΡΟΦΕΙΟ ΚΑΤΑ ΤΗ ΔΙΕΥΘΥΝΣΗ ΡΟΗΣ ΤΟΥ ΑΤΜΟΥ.</a:t>
            </a:r>
          </a:p>
          <a:p>
            <a:pPr marL="216000" lvl="0" indent="-216000" algn="l">
              <a:buClr>
                <a:srgbClr val="FF0000"/>
              </a:buClr>
              <a:buFont typeface="Wingdings" pitchFamily="2" charset="2"/>
              <a:buChar char="Ø"/>
            </a:pPr>
            <a:r>
              <a:rPr lang="el-GR" sz="2100" b="1" dirty="0">
                <a:solidFill>
                  <a:schemeClr val="tx1"/>
                </a:solidFill>
                <a:latin typeface="Arial" pitchFamily="34" charset="0"/>
                <a:cs typeface="Arial" pitchFamily="34" charset="0"/>
              </a:rPr>
              <a:t>Η ΠΙΕΣΗ ΣΤΟ ΧΩΡΟ </a:t>
            </a:r>
            <a:r>
              <a:rPr lang="el-GR" sz="2100" b="1" dirty="0">
                <a:solidFill>
                  <a:srgbClr val="FF0000"/>
                </a:solidFill>
                <a:latin typeface="Arial" pitchFamily="34" charset="0"/>
                <a:cs typeface="Arial" pitchFamily="34" charset="0"/>
              </a:rPr>
              <a:t>β</a:t>
            </a:r>
            <a:r>
              <a:rPr lang="el-GR" sz="2100" b="1" dirty="0">
                <a:solidFill>
                  <a:schemeClr val="tx1"/>
                </a:solidFill>
                <a:latin typeface="Arial" pitchFamily="34" charset="0"/>
                <a:cs typeface="Arial" pitchFamily="34" charset="0"/>
              </a:rPr>
              <a:t> ΔΗΜΙΟΥΡΓΕΙ ΚΑΤΑ ΤΟΝ ΙΔΙΟ ΤΡΟΠΟ ΜΙΑ ΔΥΝΑΜΗ </a:t>
            </a:r>
            <a:r>
              <a:rPr lang="el-GR" sz="2100" b="1" dirty="0">
                <a:solidFill>
                  <a:srgbClr val="FF0000"/>
                </a:solidFill>
                <a:latin typeface="Arial" pitchFamily="34" charset="0"/>
                <a:cs typeface="Arial" pitchFamily="34" charset="0"/>
              </a:rPr>
              <a:t>Δβ</a:t>
            </a:r>
            <a:r>
              <a:rPr lang="el-GR" sz="2100" b="1" dirty="0">
                <a:solidFill>
                  <a:schemeClr val="tx1"/>
                </a:solidFill>
                <a:latin typeface="Arial" pitchFamily="34" charset="0"/>
                <a:cs typeface="Arial" pitchFamily="34" charset="0"/>
              </a:rPr>
              <a:t> ΑΝΤΙΘΕΤΗ ΑΠΟ ΤΗ </a:t>
            </a:r>
            <a:r>
              <a:rPr lang="el-GR" sz="2100" b="1" dirty="0">
                <a:solidFill>
                  <a:srgbClr val="FF0000"/>
                </a:solidFill>
                <a:latin typeface="Arial" pitchFamily="34" charset="0"/>
                <a:cs typeface="Arial" pitchFamily="34" charset="0"/>
              </a:rPr>
              <a:t>Δα</a:t>
            </a:r>
            <a:r>
              <a:rPr lang="el-GR" sz="2100" b="1" dirty="0">
                <a:solidFill>
                  <a:schemeClr val="tx1"/>
                </a:solidFill>
                <a:latin typeface="Arial" pitchFamily="34" charset="0"/>
                <a:cs typeface="Arial" pitchFamily="34" charset="0"/>
              </a:rPr>
              <a:t>, Η ΟΠΟΙΑ ΣΠΡΩΧΝΕΙ ΤΟ ΣΤΡΟΦΕΙΟ ΚΑΤΑ ΔΙΕΥΘΥΝΣΗ ΑΝΤΙΘΕΤΗ ΑΠΟ ΤΗ ΡΟΗ ΤΟΥ ΑΤΜΟΥ.</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1700" b="1" dirty="0">
                <a:solidFill>
                  <a:schemeClr val="tx1"/>
                </a:solidFill>
                <a:latin typeface="Arial" pitchFamily="34" charset="0"/>
                <a:cs typeface="Arial" pitchFamily="34" charset="0"/>
              </a:rPr>
              <a:t>ΕΠΕΙΔΗ Η ΕΜΠΡΟΣ ΚΑΙ Η ΠΙΣΩ ΕΠΙΦΑΝΕΙΑ ΤΟΥ ΤΡΟΧΟΥ ΕΙΝΑΙ ΙΣΕΣ ΑΛΛΑ ΚΑΙ ΟΙ ΠΙΕΣΕΙΣ ΣΤΟΥΣ ΧΩΡΟΥΣ </a:t>
            </a:r>
            <a:r>
              <a:rPr lang="el-GR" sz="1700" b="1" dirty="0">
                <a:solidFill>
                  <a:srgbClr val="FF0000"/>
                </a:solidFill>
                <a:latin typeface="Arial" pitchFamily="34" charset="0"/>
                <a:cs typeface="Arial" pitchFamily="34" charset="0"/>
              </a:rPr>
              <a:t>α</a:t>
            </a:r>
            <a:r>
              <a:rPr lang="el-GR" sz="1700" b="1" dirty="0">
                <a:solidFill>
                  <a:schemeClr val="tx1"/>
                </a:solidFill>
                <a:latin typeface="Arial" pitchFamily="34" charset="0"/>
                <a:cs typeface="Arial" pitchFamily="34" charset="0"/>
              </a:rPr>
              <a:t> ΚΑΙ </a:t>
            </a:r>
            <a:r>
              <a:rPr lang="el-GR" sz="1700" b="1" dirty="0">
                <a:solidFill>
                  <a:srgbClr val="FF0000"/>
                </a:solidFill>
                <a:latin typeface="Arial" pitchFamily="34" charset="0"/>
                <a:cs typeface="Arial" pitchFamily="34" charset="0"/>
              </a:rPr>
              <a:t>β</a:t>
            </a:r>
            <a:r>
              <a:rPr lang="el-GR" sz="1700" b="1" dirty="0">
                <a:solidFill>
                  <a:schemeClr val="tx1"/>
                </a:solidFill>
                <a:latin typeface="Arial" pitchFamily="34" charset="0"/>
                <a:cs typeface="Arial" pitchFamily="34" charset="0"/>
              </a:rPr>
              <a:t> ΕΙΝΑΙ ΕΠΙΣΗΣ ΙΣΕΣ, ΕΠΕΤΑΙ ΟΤΙ ΟΙ ΔΥΝΑΜΕΙΣ </a:t>
            </a:r>
            <a:r>
              <a:rPr lang="el-GR" sz="1700" b="1" dirty="0">
                <a:solidFill>
                  <a:srgbClr val="FF0000"/>
                </a:solidFill>
                <a:latin typeface="Arial" pitchFamily="34" charset="0"/>
                <a:cs typeface="Arial" pitchFamily="34" charset="0"/>
              </a:rPr>
              <a:t>Δα</a:t>
            </a:r>
            <a:r>
              <a:rPr lang="el-GR" sz="1700" b="1" dirty="0">
                <a:solidFill>
                  <a:schemeClr val="tx1"/>
                </a:solidFill>
                <a:latin typeface="Arial" pitchFamily="34" charset="0"/>
                <a:cs typeface="Arial" pitchFamily="34" charset="0"/>
              </a:rPr>
              <a:t> ΚΑΙ </a:t>
            </a:r>
            <a:r>
              <a:rPr lang="el-GR" sz="1700" b="1" dirty="0">
                <a:solidFill>
                  <a:srgbClr val="FF0000"/>
                </a:solidFill>
                <a:latin typeface="Arial" pitchFamily="34" charset="0"/>
                <a:cs typeface="Arial" pitchFamily="34" charset="0"/>
              </a:rPr>
              <a:t>Δβ</a:t>
            </a:r>
            <a:r>
              <a:rPr lang="el-GR" sz="1700" b="1" dirty="0">
                <a:solidFill>
                  <a:schemeClr val="tx1"/>
                </a:solidFill>
                <a:latin typeface="Arial" pitchFamily="34" charset="0"/>
                <a:cs typeface="Arial" pitchFamily="34" charset="0"/>
              </a:rPr>
              <a:t> ΕΙΝΑΙ ΙΣΕΣ ΚΑΙ ΑΝΤΙΘΕΤΕΣ ΚΑΙ ΕΞΟΥΔΕΤΕΡΩΝΟΥΝ Η ΜΙΑ ΤΗΝ ΑΛΛΗ. </a:t>
            </a:r>
          </a:p>
          <a:p>
            <a:pPr algn="l"/>
            <a:r>
              <a:rPr lang="el-GR" sz="1700" b="1" dirty="0">
                <a:solidFill>
                  <a:schemeClr val="tx1"/>
                </a:solidFill>
                <a:latin typeface="Arial" pitchFamily="34" charset="0"/>
                <a:cs typeface="Arial" pitchFamily="34" charset="0"/>
              </a:rPr>
              <a:t>ΣΤΗΝ ΠΡΑΓΜΑΤΙΚΟΤΗΤΑ ΟΜΩΣ Η ΠΙΕΣΗ ΣΤΟ ΧΩΡΟ </a:t>
            </a:r>
            <a:r>
              <a:rPr lang="el-GR" sz="1700" b="1" dirty="0">
                <a:solidFill>
                  <a:srgbClr val="FF0000"/>
                </a:solidFill>
                <a:latin typeface="Arial" pitchFamily="34" charset="0"/>
                <a:cs typeface="Arial" pitchFamily="34" charset="0"/>
              </a:rPr>
              <a:t>β</a:t>
            </a:r>
            <a:r>
              <a:rPr lang="el-GR" sz="1700" b="1" dirty="0">
                <a:solidFill>
                  <a:schemeClr val="tx1"/>
                </a:solidFill>
                <a:latin typeface="Arial" pitchFamily="34" charset="0"/>
                <a:cs typeface="Arial" pitchFamily="34" charset="0"/>
              </a:rPr>
              <a:t> ΕΙΝΑΙ ΛΙΓΟ ΜΙΚΡΟΤΕΡΗ ΑΠΟ ΤΗΝ ΠΙΕΣΗ ΣΤΟ ΧΩΡΟ </a:t>
            </a:r>
            <a:r>
              <a:rPr lang="el-GR" sz="1700" b="1" dirty="0">
                <a:solidFill>
                  <a:srgbClr val="FF0000"/>
                </a:solidFill>
                <a:latin typeface="Arial" pitchFamily="34" charset="0"/>
                <a:cs typeface="Arial" pitchFamily="34" charset="0"/>
              </a:rPr>
              <a:t>α</a:t>
            </a:r>
            <a:r>
              <a:rPr lang="el-GR" sz="1700" b="1" dirty="0">
                <a:solidFill>
                  <a:schemeClr val="tx1"/>
                </a:solidFill>
                <a:latin typeface="Arial" pitchFamily="34" charset="0"/>
                <a:cs typeface="Arial" pitchFamily="34" charset="0"/>
              </a:rPr>
              <a:t> ΓΙΑΤΙ ΥΠΑΡΧΟΥΝ ΟΡΙΣΜΕΝΕΣ ΜΙΚΡΕΣ ΑΠΩΛΕΙΕΣ ΛΟΓΩ ΤΡΙΒΗΣ ΤΟΥ ΑΤΜΟΥ ΚΑΘΩΣ ΠΕΡΝΑ ΑΠΟ ΤΑ ΠΤΕΡΥΓΙΑ. </a:t>
            </a:r>
          </a:p>
          <a:p>
            <a:pPr algn="l"/>
            <a:r>
              <a:rPr lang="el-GR" sz="1700" b="1" dirty="0">
                <a:solidFill>
                  <a:schemeClr val="tx1"/>
                </a:solidFill>
                <a:latin typeface="Arial" pitchFamily="34" charset="0"/>
                <a:cs typeface="Arial" pitchFamily="34" charset="0"/>
              </a:rPr>
              <a:t>ΕΤΣΙ ΣΤΗΝ ΠΡΑΓΜΑΤΙΚΟΤΗΤΑ Η </a:t>
            </a:r>
            <a:r>
              <a:rPr lang="el-GR" sz="1700" b="1" dirty="0">
                <a:solidFill>
                  <a:srgbClr val="FF0000"/>
                </a:solidFill>
                <a:latin typeface="Arial" pitchFamily="34" charset="0"/>
                <a:cs typeface="Arial" pitchFamily="34" charset="0"/>
              </a:rPr>
              <a:t>Δα</a:t>
            </a:r>
            <a:r>
              <a:rPr lang="el-GR" sz="1700" b="1" dirty="0">
                <a:solidFill>
                  <a:schemeClr val="tx1"/>
                </a:solidFill>
                <a:latin typeface="Arial" pitchFamily="34" charset="0"/>
                <a:cs typeface="Arial" pitchFamily="34" charset="0"/>
              </a:rPr>
              <a:t> ΕΙΝΑΙ ΛΙΓΟ ΜΕΓΑΛΥΤΕΡΗ ΑΠΟ ΤΗ </a:t>
            </a:r>
            <a:r>
              <a:rPr lang="el-GR" sz="1700" b="1" dirty="0">
                <a:solidFill>
                  <a:srgbClr val="FF0000"/>
                </a:solidFill>
                <a:latin typeface="Arial" pitchFamily="34" charset="0"/>
                <a:cs typeface="Arial" pitchFamily="34" charset="0"/>
              </a:rPr>
              <a:t>Δβ</a:t>
            </a:r>
            <a:r>
              <a:rPr lang="el-GR" sz="1700" b="1" dirty="0">
                <a:solidFill>
                  <a:schemeClr val="tx1"/>
                </a:solidFill>
                <a:latin typeface="Arial" pitchFamily="34" charset="0"/>
                <a:cs typeface="Arial" pitchFamily="34" charset="0"/>
              </a:rPr>
              <a:t> ΚΑΙ Η ΔΙΑΦΟΡΑ (</a:t>
            </a:r>
            <a:r>
              <a:rPr lang="el-GR" sz="1700" b="1" dirty="0">
                <a:solidFill>
                  <a:srgbClr val="FF0000"/>
                </a:solidFill>
                <a:latin typeface="Arial" pitchFamily="34" charset="0"/>
                <a:cs typeface="Arial" pitchFamily="34" charset="0"/>
              </a:rPr>
              <a:t>Δα</a:t>
            </a:r>
            <a:r>
              <a:rPr lang="el-GR" sz="1700" b="1" dirty="0">
                <a:solidFill>
                  <a:schemeClr val="tx1"/>
                </a:solidFill>
                <a:latin typeface="Arial" pitchFamily="34" charset="0"/>
                <a:cs typeface="Arial" pitchFamily="34" charset="0"/>
              </a:rPr>
              <a:t> </a:t>
            </a:r>
            <a:r>
              <a:rPr lang="el-GR" sz="1700" b="1" dirty="0">
                <a:solidFill>
                  <a:srgbClr val="FF0000"/>
                </a:solidFill>
                <a:latin typeface="Arial" pitchFamily="34" charset="0"/>
                <a:cs typeface="Arial" pitchFamily="34" charset="0"/>
              </a:rPr>
              <a:t>—</a:t>
            </a:r>
            <a:r>
              <a:rPr lang="el-GR" sz="1700" b="1" dirty="0">
                <a:solidFill>
                  <a:schemeClr val="tx1"/>
                </a:solidFill>
                <a:latin typeface="Arial" pitchFamily="34" charset="0"/>
                <a:cs typeface="Arial" pitchFamily="34" charset="0"/>
              </a:rPr>
              <a:t> </a:t>
            </a:r>
            <a:r>
              <a:rPr lang="el-GR" sz="1700" b="1" dirty="0">
                <a:solidFill>
                  <a:srgbClr val="FF0000"/>
                </a:solidFill>
                <a:latin typeface="Arial" pitchFamily="34" charset="0"/>
                <a:cs typeface="Arial" pitchFamily="34" charset="0"/>
              </a:rPr>
              <a:t>Δβ</a:t>
            </a:r>
            <a:r>
              <a:rPr lang="el-GR" sz="1700" b="1" dirty="0">
                <a:solidFill>
                  <a:schemeClr val="tx1"/>
                </a:solidFill>
                <a:latin typeface="Arial" pitchFamily="34" charset="0"/>
                <a:cs typeface="Arial" pitchFamily="34" charset="0"/>
              </a:rPr>
              <a:t>) ΕΙΝΑΙ ΜΙΑ ΔΥΝΑΜΗ ΠΟΥ ΣΠΡΩΧΝΕΙ ΛΙΓΟ ΤΟ ΣΤΡΟΒΙΛΟ, ΚΑΘΩΣ ΛΕΙΤΟΥΡΓΕΙ, ΚΑΤΑ ΤΗ ΔΙΕΥΘΥΝΣΗ ΤΗΣ ΡΟΗΣ ΤΟΥ ΑΤΜΟΥ. Η ΔΥΝΑΜΗ ΑΥΤΗ ΟΝΟΜΑΖΕΤΑΙ </a:t>
            </a:r>
            <a:r>
              <a:rPr lang="el-GR" sz="1700" b="1" u="sng" dirty="0">
                <a:solidFill>
                  <a:srgbClr val="FF0000"/>
                </a:solidFill>
                <a:latin typeface="Arial" pitchFamily="34" charset="0"/>
                <a:cs typeface="Arial" pitchFamily="34" charset="0"/>
              </a:rPr>
              <a:t>ΑΞΟΝΙΚΗ ΩΘΗΣΗ</a:t>
            </a:r>
            <a:r>
              <a:rPr lang="el-GR" sz="1700" b="1" dirty="0">
                <a:solidFill>
                  <a:schemeClr val="tx1"/>
                </a:solidFill>
                <a:latin typeface="Arial" pitchFamily="34" charset="0"/>
                <a:cs typeface="Arial" pitchFamily="34" charset="0"/>
              </a:rPr>
              <a:t>.</a:t>
            </a:r>
          </a:p>
          <a:p>
            <a:pPr algn="l"/>
            <a:r>
              <a:rPr lang="el-GR" sz="1700" b="1" dirty="0">
                <a:solidFill>
                  <a:schemeClr val="tx1"/>
                </a:solidFill>
                <a:latin typeface="Arial" pitchFamily="34" charset="0"/>
                <a:cs typeface="Arial" pitchFamily="34" charset="0"/>
              </a:rPr>
              <a:t>ΤΗΝ ΑΞΟΝΙΚΗ ΩΘΗΣΗ ΤΟΥ ΣΤΡΟΦΕΙΟΥ ΤΗΝ ΕΞΟΥΔΕΤΕΡΩΝΟΥΜΕ ΑΝ ΕΞΙΣΩΣΟΥΜΕ ΤΙΣ ΠΙΕΣΕΙΣ ΣΤΟΥΣ ΧΩΡΟΥΣ </a:t>
            </a:r>
            <a:r>
              <a:rPr lang="el-GR" sz="1700" b="1" dirty="0">
                <a:solidFill>
                  <a:srgbClr val="FF0000"/>
                </a:solidFill>
                <a:latin typeface="Arial" pitchFamily="34" charset="0"/>
                <a:cs typeface="Arial" pitchFamily="34" charset="0"/>
              </a:rPr>
              <a:t>α</a:t>
            </a:r>
            <a:r>
              <a:rPr lang="el-GR" sz="1700" b="1" dirty="0">
                <a:solidFill>
                  <a:schemeClr val="tx1"/>
                </a:solidFill>
                <a:latin typeface="Arial" pitchFamily="34" charset="0"/>
                <a:cs typeface="Arial" pitchFamily="34" charset="0"/>
              </a:rPr>
              <a:t> ΚΑΙ </a:t>
            </a:r>
            <a:r>
              <a:rPr lang="el-GR" sz="1700" b="1" dirty="0">
                <a:solidFill>
                  <a:srgbClr val="FF0000"/>
                </a:solidFill>
                <a:latin typeface="Arial" pitchFamily="34" charset="0"/>
                <a:cs typeface="Arial" pitchFamily="34" charset="0"/>
              </a:rPr>
              <a:t>β</a:t>
            </a:r>
            <a:r>
              <a:rPr lang="el-GR" sz="1700" b="1" dirty="0">
                <a:solidFill>
                  <a:schemeClr val="tx1"/>
                </a:solidFill>
                <a:latin typeface="Arial" pitchFamily="34" charset="0"/>
                <a:cs typeface="Arial" pitchFamily="34" charset="0"/>
              </a:rPr>
              <a:t>. ΑΥΤΟ ΤΟ ΕΠΙΤΥΓΧΑΝΟΜΕ ΑΝΟΙΓΟΝΤΑΣ ΠΕΡΙΦΕΡΕΙΑΚΑ ΜΕΡΙΚΕΣ </a:t>
            </a:r>
            <a:r>
              <a:rPr lang="el-GR" sz="1700" b="1" dirty="0">
                <a:solidFill>
                  <a:srgbClr val="FF0000"/>
                </a:solidFill>
                <a:latin typeface="Arial" pitchFamily="34" charset="0"/>
                <a:cs typeface="Arial" pitchFamily="34" charset="0"/>
              </a:rPr>
              <a:t>ΤΡΥΠΕΣ Ο</a:t>
            </a:r>
            <a:r>
              <a:rPr lang="el-GR" sz="1700" b="1" dirty="0">
                <a:solidFill>
                  <a:schemeClr val="tx1"/>
                </a:solidFill>
                <a:latin typeface="Arial" pitchFamily="34" charset="0"/>
                <a:cs typeface="Arial" pitchFamily="34" charset="0"/>
              </a:rPr>
              <a:t> ΣΤΗ ΜΕΣΗ ΠΕΡΙΠΟΥ ΔΙΑΜΕΤΡΟ ΤΟΥ ΤΡΟΧΟΥ, ΩΣΤΕ ΝΑ ΣΥΓΚΟΙΝΩΝΟΥΝ ΜΕΤΑΞΥ ΤΟΥΣ ΟΙ ΔΥΟ ΧΩΡΟΙ. </a:t>
            </a:r>
          </a:p>
          <a:p>
            <a:pPr algn="l"/>
            <a:r>
              <a:rPr lang="el-GR" sz="1700" b="1" dirty="0">
                <a:solidFill>
                  <a:schemeClr val="tx1"/>
                </a:solidFill>
                <a:latin typeface="Arial" pitchFamily="34" charset="0"/>
                <a:cs typeface="Arial" pitchFamily="34" charset="0"/>
              </a:rPr>
              <a:t>ΟΤΑΝ Η ΑΞΟΝΙΚΗ ΩΘΗΣΗ ΕΙΝΑΙ ΜΙΚΡΗ, ΤΟΤΕ ΔΕΝ ΑΝΟΙΓΟΜΕ ΤΡΥΠΕΣ, ΑΛΛΑ ΤΟΠΟΘΕΤΟΥΜΕ ΣΤΗ ΜΙΑ ΑΚΡΗ ΤΟΥ ΑΞΟΝΑ ΕΝΑΝ Η ΠΕΡΙΣΣΟΤΕΡΟΥΣ </a:t>
            </a:r>
            <a:r>
              <a:rPr lang="el-GR" sz="1700" b="1" dirty="0">
                <a:solidFill>
                  <a:srgbClr val="FF0000"/>
                </a:solidFill>
                <a:latin typeface="Arial" pitchFamily="34" charset="0"/>
                <a:cs typeface="Arial" pitchFamily="34" charset="0"/>
              </a:rPr>
              <a:t>ΩΣΤΙΚΟΥΣ ΔΑΚΤΥΛΙΟΥΣ</a:t>
            </a:r>
            <a:r>
              <a:rPr lang="el-GR" sz="1700" b="1" dirty="0">
                <a:solidFill>
                  <a:schemeClr val="tx1"/>
                </a:solidFill>
                <a:latin typeface="Arial" pitchFamily="34" charset="0"/>
                <a:cs typeface="Arial" pitchFamily="34" charset="0"/>
              </a:rPr>
              <a:t> η ΕΝΑΝ </a:t>
            </a:r>
            <a:r>
              <a:rPr lang="el-GR" sz="1700" b="1" dirty="0">
                <a:solidFill>
                  <a:srgbClr val="FF0000"/>
                </a:solidFill>
                <a:latin typeface="Arial" pitchFamily="34" charset="0"/>
                <a:cs typeface="Arial" pitchFamily="34" charset="0"/>
              </a:rPr>
              <a:t>ΕΝΣΦΑΙΡΟ ΤΡΙΒΕΑ ΑΞΟΝΙΚΗΣ ΩΣΕΩΣ</a:t>
            </a:r>
            <a:r>
              <a:rPr lang="el-GR" sz="1700" b="1" dirty="0">
                <a:solidFill>
                  <a:schemeClr val="tx1"/>
                </a:solidFill>
                <a:latin typeface="Arial" pitchFamily="34" charset="0"/>
                <a:cs typeface="Arial" pitchFamily="34" charset="0"/>
              </a:rPr>
              <a:t>, ΟΙ ΟΠΟΙΟΙ ΤΗΝ ΑΠΟΡΡΟΦΟΥΝ ΕΥΚΟΛΑ. ΤΟΝ ΤΡΙΒΕΑ ΑΥΤΟ ΜΕ ΤΟΥΣ ΔΑΚΤΥΛΙΟΥΣ ΩΣΕΩΣ η ΚΑΙ ΤΟΝ ΕΝΣΦΑΙΡΟ ΤΡΙΒΕΑ ΤΟΝ ΟΝΟΜΑΖΟΜΕ ΓΕΝΙΚΟΤΕΡΑ </a:t>
            </a:r>
            <a:r>
              <a:rPr lang="el-GR" sz="1700" b="1" u="sng" dirty="0">
                <a:solidFill>
                  <a:srgbClr val="FF0000"/>
                </a:solidFill>
                <a:latin typeface="Arial" pitchFamily="34" charset="0"/>
                <a:cs typeface="Arial" pitchFamily="34" charset="0"/>
              </a:rPr>
              <a:t>ΤΡΙΒΕΑ ΙΣΟΡΡΟΠΗΣΕΩΣ</a:t>
            </a:r>
            <a:r>
              <a:rPr lang="el-GR" sz="1700" b="1" dirty="0">
                <a:solidFill>
                  <a:schemeClr val="tx1"/>
                </a:solidFill>
                <a:latin typeface="Arial" pitchFamily="34" charset="0"/>
                <a:cs typeface="Arial" pitchFamily="34" charset="0"/>
              </a:rPr>
              <a:t>.</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ΑΤΜΟΣΤΡΟΒΙΛΟΙ ΔΡΑΣΕΩΣ </a:t>
            </a:r>
            <a:br>
              <a:rPr lang="el-GR" sz="2200" b="1" u="sng" dirty="0">
                <a:solidFill>
                  <a:schemeClr val="bg1"/>
                </a:solidFill>
                <a:latin typeface="Arial" pitchFamily="34" charset="0"/>
                <a:cs typeface="Arial" pitchFamily="34" charset="0"/>
              </a:rPr>
            </a:br>
            <a:r>
              <a:rPr lang="el-GR" sz="2200" b="1" u="sng" dirty="0">
                <a:solidFill>
                  <a:schemeClr val="bg1"/>
                </a:solidFill>
                <a:latin typeface="Arial" pitchFamily="34" charset="0"/>
                <a:cs typeface="Arial" pitchFamily="34" charset="0"/>
              </a:rPr>
              <a:t>ΔΙΑΓΡΑΜΜΑ ΠΙΕΣΕΩΝ — ΤΑΧΥΤΗΤΩΝ</a:t>
            </a:r>
            <a:br>
              <a:rPr lang="el-GR" sz="2400" b="1" dirty="0">
                <a:solidFill>
                  <a:schemeClr val="bg1"/>
                </a:solidFill>
              </a:rPr>
            </a:br>
            <a:endParaRPr lang="el-GR" sz="2400" b="1" u="sng" dirty="0">
              <a:solidFill>
                <a:schemeClr val="bg1"/>
              </a:solidFill>
              <a:latin typeface="Arial Black" pitchFamily="34" charset="0"/>
            </a:endParaRPr>
          </a:p>
        </p:txBody>
      </p:sp>
      <p:pic>
        <p:nvPicPr>
          <p:cNvPr id="1026" name="Picture 2" descr="C:\Users\Fadi\Desktop\1.png"/>
          <p:cNvPicPr>
            <a:picLocks noChangeAspect="1" noChangeArrowheads="1"/>
          </p:cNvPicPr>
          <p:nvPr/>
        </p:nvPicPr>
        <p:blipFill>
          <a:blip r:embed="rId3" cstate="print"/>
          <a:srcRect/>
          <a:stretch>
            <a:fillRect/>
          </a:stretch>
        </p:blipFill>
        <p:spPr bwMode="auto">
          <a:xfrm>
            <a:off x="2195736" y="1124744"/>
            <a:ext cx="4176464" cy="5328592"/>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000" b="1" dirty="0">
                <a:solidFill>
                  <a:schemeClr val="tx1"/>
                </a:solidFill>
                <a:latin typeface="Arial" pitchFamily="34" charset="0"/>
                <a:cs typeface="Arial" pitchFamily="34" charset="0"/>
              </a:rPr>
              <a:t>Ο ΑΤΜΟΣΤΡΟΒΙΛΟΣ ΑΥΤΟΣ ΦΕΡΕΙ ΤΟ ΟΝΟΜΑ ΤΟΥ ΣΟΥΗΔΟΥ ΜΗΧΑΝΙΚΟΥ </a:t>
            </a:r>
            <a:r>
              <a:rPr lang="en-US" sz="2000" b="1" dirty="0">
                <a:solidFill>
                  <a:schemeClr val="tx1"/>
                </a:solidFill>
                <a:latin typeface="Arial" pitchFamily="34" charset="0"/>
                <a:cs typeface="Arial" pitchFamily="34" charset="0"/>
              </a:rPr>
              <a:t>de Laval </a:t>
            </a:r>
            <a:r>
              <a:rPr lang="el-GR" sz="2000" b="1" dirty="0">
                <a:solidFill>
                  <a:schemeClr val="tx1"/>
                </a:solidFill>
                <a:latin typeface="Arial" pitchFamily="34" charset="0"/>
                <a:cs typeface="Arial" pitchFamily="34" charset="0"/>
              </a:rPr>
              <a:t>ΠΟΥ ΤΟΝ ΕΦΕΥΡΕ ΚΑΙ ΑΠΟΤΕΛΕΙ ΤΗΝ ΑΠΛΟΥΣΤΕΡΗ ΜΟΡΦΗ ΣΤΡΟΒΙΛΟΥ ΔΡΑΣΕΩΣ. ΑΠΟΤΕΛΕΙΤΑΙ ΑΠΟ ΕΝΑΝ </a:t>
            </a:r>
            <a:r>
              <a:rPr lang="el-GR" sz="2000" b="1" dirty="0">
                <a:solidFill>
                  <a:srgbClr val="FF0000"/>
                </a:solidFill>
                <a:latin typeface="Arial" pitchFamily="34" charset="0"/>
                <a:cs typeface="Arial" pitchFamily="34" charset="0"/>
              </a:rPr>
              <a:t>ΤΡΟΧΟ η ΔΙΣΚΟ </a:t>
            </a:r>
            <a:r>
              <a:rPr lang="el-GR" sz="2000" b="1" dirty="0">
                <a:solidFill>
                  <a:schemeClr val="tx1"/>
                </a:solidFill>
                <a:latin typeface="Arial" pitchFamily="34" charset="0"/>
                <a:cs typeface="Arial" pitchFamily="34" charset="0"/>
              </a:rPr>
              <a:t>ΠΟΥ ΣΤΕΡΕΩΝΕΤΑΙ ΣΤΟΝ ΑΞΟΝΑ ΚΑΙ ΦΕΡΕΙ ΣΤΗΝ ΠΕΡΙΦΕΡΕΙΑ ΤΟΥ ΜΙΑ </a:t>
            </a:r>
            <a:r>
              <a:rPr lang="el-GR" sz="2000" b="1" dirty="0">
                <a:solidFill>
                  <a:srgbClr val="FF0000"/>
                </a:solidFill>
                <a:latin typeface="Arial" pitchFamily="34" charset="0"/>
                <a:cs typeface="Arial" pitchFamily="34" charset="0"/>
              </a:rPr>
              <a:t>ΠΤΕΡΥΓΩΣΗ ΔΡΑΣΕΩΣ</a:t>
            </a:r>
            <a:r>
              <a:rPr lang="el-GR" sz="2000" b="1" dirty="0">
                <a:solidFill>
                  <a:schemeClr val="tx1"/>
                </a:solidFill>
                <a:latin typeface="Arial" pitchFamily="34" charset="0"/>
                <a:cs typeface="Arial" pitchFamily="34" charset="0"/>
              </a:rPr>
              <a:t>.</a:t>
            </a:r>
          </a:p>
          <a:p>
            <a:pPr algn="l"/>
            <a:r>
              <a:rPr lang="el-GR" sz="2000" b="1" dirty="0">
                <a:solidFill>
                  <a:schemeClr val="tx1"/>
                </a:solidFill>
                <a:latin typeface="Arial" pitchFamily="34" charset="0"/>
                <a:cs typeface="Arial" pitchFamily="34" charset="0"/>
              </a:rPr>
              <a:t>ΤΟ ΚΕΛΥΦΟΣ ΤΟΥ ΣΤΡΟΒΙΛΟΥ ΑΥΤΟΥ ΥΠΟΔΙΑΙΡΕΙΤΑΙ ΑΠΟ ΤΟ ΟΡΙΖΟΝΤΙΟ ΕΠΙΠΕΔΟ ΠΟΥ ΠΕΡΝΑ ΑΠΟ ΤΟΝ ΑΞΟΝΑ ΣΕ ΔΥΟ </a:t>
            </a:r>
            <a:r>
              <a:rPr lang="el-GR" sz="2000" b="1" dirty="0">
                <a:solidFill>
                  <a:srgbClr val="FF0000"/>
                </a:solidFill>
                <a:latin typeface="Arial" pitchFamily="34" charset="0"/>
                <a:cs typeface="Arial" pitchFamily="34" charset="0"/>
              </a:rPr>
              <a:t>ΗΜΙΚΕΛΥΦΗ</a:t>
            </a:r>
            <a:r>
              <a:rPr lang="el-GR" sz="2000" b="1" dirty="0">
                <a:solidFill>
                  <a:schemeClr val="tx1"/>
                </a:solidFill>
                <a:latin typeface="Arial" pitchFamily="34" charset="0"/>
                <a:cs typeface="Arial" pitchFamily="34" charset="0"/>
              </a:rPr>
              <a:t>, ΤΟ ΠΑΝΩ ΚΑΙ ΤΟ ΚΑΤΩ. ΤΟ ΚΑΤΩ ΗΜΙΚΕΛΥΦΟΣ ΣΤΗΡΙΖΕΤΑΙ ΣΤΗ ΒΑΣΗ ΤΗΣ ΕΓΚΑΤΑΣΤΑΣΕΩΣ ΤΟΥ ΣΤΡΟΒΙΛΟΥ ΚΑΙ ΕΧΕΙ ΠΕΡΙΑΥΧΕΝΙΟ, ΩΣΤΕ ΤΑ ΔΥΟ ΗΜΙΚΕΛΥΦΗ ΝΑ ΣΥΝΔΕΟΝΤΑΙ ΜΕ ΑΠΟΛΥΤΗ ΕΦΑΡΜΟΓΗ ΤΩΝ ΠΕΡΙΑΥΧΕΝΙΩΝ ΚΑΙ ΝΑ ΣΥΣΦΙΓΓΟΝΤΑΙ ΜΕ ΚΟΧΛΙΕΣ ΚΑΙ ΠΕΡΙΚΟΧΛΙΑ Σ' ΕΝΑ ΣΩΜΑ.</a:t>
            </a:r>
          </a:p>
          <a:p>
            <a:pPr algn="l"/>
            <a:r>
              <a:rPr lang="el-GR" sz="2000" b="1" dirty="0">
                <a:solidFill>
                  <a:schemeClr val="tx1"/>
                </a:solidFill>
                <a:latin typeface="Arial" pitchFamily="34" charset="0"/>
                <a:cs typeface="Arial" pitchFamily="34" charset="0"/>
              </a:rPr>
              <a:t>ΣΤΑ ΔΥΟ ΑΚΡΑ ΤΟΥ ΚΕΛΥΦΟΥΣ ΣΧΗΜΑΤΙΖΟΝΤΑΙ ΔΥΟ ΤΡΥΠΕΣ ΑΠΟ ΤΙΣ ΟΠΟΙΕΣ ΠΕΡΝΑ Ο ΑΞΟΝΑΣ. ΕΚΕΙ, ΟΠΟΥ Ο ΑΞΟΝΑΣ ΔΙΑΠΕΡΝΑ ΤΟ ΚΕΛΥΦΟΣ, ΥΠΑΡΧΕΙ ΣΥΣΤΗΜΑ ΣΤΕΓΑΝΟΤΗΤΑΣ, ΩΣΤΕ ΝΑ ΜΗ ΣΥΓΚΟΙΝΩΝΕΙ ΤΟ ΕΣΩΤΕΡΙΚΟ ΤΟΥ ΣΤΡΟΒΙΛΟΥ ΜΕ ΤΟΝ ΑΤΜΟΣΦΑΙΡΙΚΟ ΑΕΡΑ.</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rgbClr val="FFFF00"/>
                </a:solidFill>
                <a:latin typeface="Arial" pitchFamily="34" charset="0"/>
                <a:cs typeface="Arial" pitchFamily="34" charset="0"/>
              </a:rPr>
              <a:t>ΑΠΛΟΣ ΑΤΜΟΣΤΡΟΒΙΛΟΣ ΔΡΑΣΕΩΣ ΧΩΡΙΣ ΔΙΑΒΑΘΜΙΣΗ</a:t>
            </a:r>
            <a:br>
              <a:rPr lang="en-US" sz="2200" b="1" u="sng" dirty="0">
                <a:solidFill>
                  <a:srgbClr val="FFFF00"/>
                </a:solidFill>
                <a:latin typeface="Arial" pitchFamily="34" charset="0"/>
                <a:cs typeface="Arial" pitchFamily="34" charset="0"/>
              </a:rPr>
            </a:br>
            <a:r>
              <a:rPr lang="el-GR" sz="3100" b="1" u="sng" dirty="0">
                <a:solidFill>
                  <a:srgbClr val="FFFF00"/>
                </a:solidFill>
                <a:latin typeface="Arial" pitchFamily="34" charset="0"/>
                <a:cs typeface="Arial" pitchFamily="34" charset="0"/>
              </a:rPr>
              <a:t>(</a:t>
            </a:r>
            <a:r>
              <a:rPr lang="en-US" sz="3100" b="1" u="sng" dirty="0">
                <a:solidFill>
                  <a:srgbClr val="FFFF00"/>
                </a:solidFill>
                <a:latin typeface="Arial" pitchFamily="34" charset="0"/>
                <a:cs typeface="Arial" pitchFamily="34" charset="0"/>
              </a:rPr>
              <a:t>de Laval</a:t>
            </a:r>
            <a:r>
              <a:rPr lang="el-GR" sz="3100" b="1" u="sng" dirty="0">
                <a:solidFill>
                  <a:srgbClr val="FFFF00"/>
                </a:solidFill>
                <a:latin typeface="Arial" pitchFamily="34" charset="0"/>
                <a:cs typeface="Arial" pitchFamily="34" charset="0"/>
              </a:rPr>
              <a:t>)</a:t>
            </a:r>
            <a:br>
              <a:rPr lang="el-GR" sz="2400" b="1" dirty="0">
                <a:solidFill>
                  <a:srgbClr val="FFFF00"/>
                </a:solidFill>
              </a:rPr>
            </a:br>
            <a:endParaRPr lang="el-GR" sz="2400" b="1" u="sng" dirty="0">
              <a:solidFill>
                <a:srgbClr val="FFFF00"/>
              </a:solidFill>
              <a:latin typeface="Arial Black"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u="sng" dirty="0">
                <a:solidFill>
                  <a:srgbClr val="FF0000"/>
                </a:solidFill>
                <a:latin typeface="Arial" pitchFamily="34" charset="0"/>
                <a:cs typeface="Arial" pitchFamily="34" charset="0"/>
              </a:rPr>
              <a:t>Ο ΑΞΟΝΑΣ</a:t>
            </a:r>
            <a:r>
              <a:rPr lang="el-GR" sz="2200" b="1" dirty="0">
                <a:solidFill>
                  <a:schemeClr val="tx1"/>
                </a:solidFill>
                <a:latin typeface="Arial" pitchFamily="34" charset="0"/>
                <a:cs typeface="Arial" pitchFamily="34" charset="0"/>
              </a:rPr>
              <a:t> ΕΔΡΑΖΕΤΑΙ ΚΑΙ ΠΕΡΙΣΤΡΕΦΕΤΑΙ ΠΑΝΩ ΣΤΟΥΣ ΤΡΙΒΕΙΣ, ΠΟΥ ΤΟΠΟΘΕΤΟΥΝΤΑΙ ΣΕ ΔΥΟ ΚΑΤΑΛΛΗΛΕΣ ΥΠΟΔΟΧΕΣ ΤΟΥ ΚΕΛΥΦΟΥΣ.</a:t>
            </a:r>
          </a:p>
          <a:p>
            <a:pPr algn="l"/>
            <a:r>
              <a:rPr lang="el-GR" sz="2200" b="1" u="sng" dirty="0">
                <a:solidFill>
                  <a:srgbClr val="FF0000"/>
                </a:solidFill>
                <a:latin typeface="Arial" pitchFamily="34" charset="0"/>
                <a:cs typeface="Arial" pitchFamily="34" charset="0"/>
              </a:rPr>
              <a:t>ΤΟ ΚΕΛΥΦΟΣ</a:t>
            </a:r>
            <a:r>
              <a:rPr lang="el-GR" sz="2200" b="1" dirty="0">
                <a:solidFill>
                  <a:schemeClr val="tx1"/>
                </a:solidFill>
                <a:latin typeface="Arial" pitchFamily="34" charset="0"/>
                <a:cs typeface="Arial" pitchFamily="34" charset="0"/>
              </a:rPr>
              <a:t> ΣΤΟ ΕΝΑ ΑΚΡΟ ΤΟΥ ΕΧΕΙ ΤΟ ΚΙΒΩΤΙΟ ΕΙΣΑΓΩΓΗΣ ΤΟΥ ΑΤΜΟΥ ΚΑΙ ΜΙΑ ΣΕΙΡΑ ΑΠΟ ΑΚΡΟΦΥΣΙΑ ΤΟΠΟΘΕΤΗΜΕΝΑ ΣΕ ΕΝΑ ΤΟΞΟ η ΣΕ ΠΕΡΙΣΣΟΤΕΡΑ ΜΙΚΡΑ ΧΩΡΙΣΤΑ ΜΕΤΑΞΥ ΤΟΥΣ. </a:t>
            </a:r>
            <a:endParaRPr lang="en-US" sz="2200" b="1" dirty="0">
              <a:solidFill>
                <a:schemeClr val="tx1"/>
              </a:solidFill>
              <a:latin typeface="Arial" pitchFamily="34" charset="0"/>
              <a:cs typeface="Arial" pitchFamily="34" charset="0"/>
            </a:endParaRPr>
          </a:p>
          <a:p>
            <a:pPr algn="l"/>
            <a:r>
              <a:rPr lang="el-GR" sz="2200" b="1" u="sng" dirty="0">
                <a:solidFill>
                  <a:srgbClr val="FF0000"/>
                </a:solidFill>
                <a:latin typeface="Arial" pitchFamily="34" charset="0"/>
                <a:cs typeface="Arial" pitchFamily="34" charset="0"/>
              </a:rPr>
              <a:t>ΤΑ ΑΚΡΟΦΥΣΙΑ</a:t>
            </a:r>
            <a:r>
              <a:rPr lang="el-GR" sz="2200" b="1" dirty="0">
                <a:solidFill>
                  <a:schemeClr val="tx1"/>
                </a:solidFill>
                <a:latin typeface="Arial" pitchFamily="34" charset="0"/>
                <a:cs typeface="Arial" pitchFamily="34" charset="0"/>
              </a:rPr>
              <a:t> ΕΙΝΑΙ </a:t>
            </a:r>
            <a:r>
              <a:rPr lang="el-GR" sz="2200" b="1" dirty="0">
                <a:solidFill>
                  <a:srgbClr val="FF0000"/>
                </a:solidFill>
                <a:latin typeface="Arial" pitchFamily="34" charset="0"/>
                <a:cs typeface="Arial" pitchFamily="34" charset="0"/>
              </a:rPr>
              <a:t>ΣΥΓΚΛΙΝΟΝΤΑ-ΑΠΟΚΛΙΝΟΝΤΑ</a:t>
            </a:r>
            <a:r>
              <a:rPr lang="el-GR" sz="2200" b="1" dirty="0">
                <a:solidFill>
                  <a:schemeClr val="tx1"/>
                </a:solidFill>
                <a:latin typeface="Arial" pitchFamily="34" charset="0"/>
                <a:cs typeface="Arial" pitchFamily="34" charset="0"/>
              </a:rPr>
              <a:t>. ΣΤΟ ΑΛΛΟ ΑΚΡΟ ΤΟΥ ΚΕΛΥΦΟΥΣ ΔΙΑΜΟΡΦΩΝΕΤΑΙ Ο ΟΧΕΤΟΣ ΤΩΝ ΕΞΑΤΜΙΣΕΩΝ ΤΟΥ ΣΤΡΟΒΙΛΟΥ, Ο ΟΠΟΙΟΣ ΤΙΣ ΟΔΗΓΕΙ ΣΤΟ ΨΥΓΕΙΟ.</a:t>
            </a:r>
          </a:p>
          <a:p>
            <a:pPr algn="l"/>
            <a:r>
              <a:rPr lang="el-GR" sz="1900" b="1" dirty="0">
                <a:solidFill>
                  <a:schemeClr val="tx1"/>
                </a:solidFill>
                <a:latin typeface="Arial" pitchFamily="34" charset="0"/>
                <a:cs typeface="Arial" pitchFamily="34" charset="0"/>
              </a:rPr>
              <a:t>Η ΛΕΙΤΟΥΡΓΙΑ ΤΟΥ ΣΤΡΟΒΙΛΟΥ ΑΥΤΟΥ ΕΙΝΑΙ ΑΠΛΗ.</a:t>
            </a:r>
          </a:p>
          <a:p>
            <a:pPr algn="l"/>
            <a:r>
              <a:rPr lang="el-GR" sz="1900" b="1" dirty="0">
                <a:solidFill>
                  <a:schemeClr val="tx1"/>
                </a:solidFill>
                <a:latin typeface="Arial" pitchFamily="34" charset="0"/>
                <a:cs typeface="Arial" pitchFamily="34" charset="0"/>
              </a:rPr>
              <a:t>ΣΤΟ ΣΤΡΟΒΙΛΟ ΑΥΤΟ ΑΜΕΣΩΣ ΜΟΛΙΣ ΑΝΟΙΞΟΥΜΕ ΤΟΝ ΑΤΜΟΦΡΑΚΤΗ Ο ΑΤΜΟΣ ΜΠΑΙΝΕΙ ΣΤΟ ΑΤΜΟΚΙΒΩΤΙΟ, ΠΕΡΝΑ ΑΠΟ ΤΑ ΑΚΡΟΦΥΣΙΑ ΚΑΙ ΜΕΤΑ ΠΗΓΑΙΝΕΙ ΣΤΑ ΑΥΛΑΚΙΑ ΜΕΤΑΞΥ ΤΩΝ ΠΤΕΡΥΓΙΩΝ ΟΠΟΥ, ΟΠΩΣ ΞΕΡΟΥΜΕ, ΠΑΡΑΓΕΙ ΤΟ ΕΡΓΟ ΔΡΑΣΕΩΣ.</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ΑΠΛΟΣ ΑΤΜΟΣΤΡΟΒΙΛΟΣ ΔΡΑΣΕΩΣ ΧΩΡΙΣ ΔΙΑΒΑΘΜΙΣΗ</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de Laval</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400" b="1" dirty="0">
                <a:solidFill>
                  <a:schemeClr val="tx1"/>
                </a:solidFill>
                <a:latin typeface="Arial" pitchFamily="34" charset="0"/>
                <a:cs typeface="Arial" pitchFamily="34" charset="0"/>
              </a:rPr>
              <a:t>Ο ΣΤΡΟΒΙΛΟΣ ΑΥΤΟΣ ΛΕΓΕΤΑΙ </a:t>
            </a:r>
            <a:r>
              <a:rPr lang="el-GR" sz="2400" b="1" dirty="0">
                <a:solidFill>
                  <a:srgbClr val="FF0000"/>
                </a:solidFill>
                <a:latin typeface="Arial" pitchFamily="34" charset="0"/>
                <a:cs typeface="Arial" pitchFamily="34" charset="0"/>
              </a:rPr>
              <a:t>ΣΤΡΟΒΙΛΟΣ ΔΡΑΣΕΩΣ ΜΕ ΜΙΑ ΒΑΘΜΙΔΑ ΤΑΧΥΤΗΤΑΣ</a:t>
            </a:r>
            <a:r>
              <a:rPr lang="el-GR" sz="2400" b="1" dirty="0">
                <a:solidFill>
                  <a:schemeClr val="tx1"/>
                </a:solidFill>
                <a:latin typeface="Arial" pitchFamily="34" charset="0"/>
                <a:cs typeface="Arial" pitchFamily="34" charset="0"/>
              </a:rPr>
              <a:t>.</a:t>
            </a:r>
          </a:p>
          <a:p>
            <a:pPr algn="l"/>
            <a:r>
              <a:rPr lang="el-GR" sz="2400" b="1" dirty="0">
                <a:solidFill>
                  <a:schemeClr val="tx1"/>
                </a:solidFill>
                <a:latin typeface="Arial" pitchFamily="34" charset="0"/>
                <a:cs typeface="Arial" pitchFamily="34" charset="0"/>
              </a:rPr>
              <a:t>ΟΤΑΝ Η ΔΙΑΦΟΡΑ ΠΙΕΣΕΩΣ ΕΙΣΑΓΩΓΗΣ ΚΑΙ ΕΞΑΓΩΓΗΣ ΤΟΥ ΑΤΜΟΥ ΕΙΝΑΙ ΜΕΓΑΛΗ, ΑΝΑΠΤΥΣΣΕΙ ΠΟΛΥ ΜΕΓΑΛΗ ΤΑΧΥΤΗΤΑ, ΜΕΧΡΙ ΚΑΙ 25000 </a:t>
            </a:r>
            <a:r>
              <a:rPr lang="en-US" sz="2400" b="1" dirty="0">
                <a:solidFill>
                  <a:schemeClr val="tx1"/>
                </a:solidFill>
                <a:latin typeface="Arial" pitchFamily="34" charset="0"/>
                <a:cs typeface="Arial" pitchFamily="34" charset="0"/>
              </a:rPr>
              <a:t>rpm</a:t>
            </a:r>
            <a:r>
              <a:rPr lang="el-GR" sz="2400" b="1" dirty="0">
                <a:solidFill>
                  <a:schemeClr val="tx1"/>
                </a:solidFill>
                <a:latin typeface="Arial" pitchFamily="34" charset="0"/>
                <a:cs typeface="Arial" pitchFamily="34" charset="0"/>
              </a:rPr>
              <a:t>. Η ΤΑΧΥΤΗΤΑ ΑΥΤΗ ΕΙΝΑΙ ΥΠΕΡΒΟΛΙΚΗ ΓΙΑ ΤΙΣ ΠΡΑΚΤΙΚΕΣ ΕΦΑΡΜΟΓΕΣ ΚΑΙ ΓΙ' ΑΥΤΟ Ο ΤΡΟΧΟΣ ΧΡΗΣΙΜΟΠΟΙΕΙΤΑΙ ΕΛΑΧΙΣΤΑ ΚΑΙ ΓΙΑ ΤΗΝ ΚΙΝΗΣΗ ΜΙΚΡΩΝ ΜΟΝΟ ΒΟΗΘΗΤΙΚΩΝ ΜΗΧΑΝΗΜΑΤΩΝ. ΟΤΑΝ ΠΡΕΠΕΙ ΝΑ ΚΙΝΕΙΤΑΙ ΤΟ ΜΗΧΑΝΗΜΑ ΜΕ ΜΙΚΡΟΤΕΡΟ ΑΡΙΘΜΟ ΣΤΡΟΦΩΝ, ΠΑΡΕΜΒΑΛΛΕΤΑΙ ΜΕΤΑΞΥ ΤΟΥ ΣΤΡΟΒΙΛΟΥ ΚΑΙ ΤΟΥ ΜΗΧΑΝΗΜΑΤΟΣ (ΑΝΤΛΙΑΣ, ΑΝΕΜΙΣΤΗΡΑ ΚΛΠ.) ΣΥΣΤΗΜΑ ΜΕΤΑΔΟΣΕΩΣ ΜΕΙΩΜΕΝΗΣ ΤΑΧΥΤΗΤΑΣ ΜΕ ΟΔΟΝΤΩΤΟΥΣ ΤΡΟΧΟΥΣ, ΤΟ ΟΠΟΙΟ ΟΝΟΜΑΖΕΤΑΙ ΜΕΙΩΤΗΡΑΣ ΣΤΡΟΦΩΝ η ΤΑΧΥΤΗΤΑΣ.</a:t>
            </a:r>
          </a:p>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ΑΠΛΟΣ ΑΤΜΟΣΤΡΟΒΙΛΟΣ ΔΡΑΣΕΩΣ ΧΩΡΙΣ ΔΙΑΒΑΘΜΙΣΗ</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de Laval</a:t>
            </a:r>
            <a:r>
              <a:rPr lang="el-GR" sz="3100" b="1" u="sng" dirty="0">
                <a:solidFill>
                  <a:schemeClr val="bg1"/>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197214"/>
          </a:xfrm>
          <a:solidFill>
            <a:schemeClr val="bg1"/>
          </a:solidFill>
        </p:spPr>
        <p:txBody>
          <a:bodyPr>
            <a:noAutofit/>
          </a:bodyPr>
          <a:lstStyle/>
          <a:p>
            <a:pPr algn="l"/>
            <a:br>
              <a:rPr lang="el-GR" sz="1800" dirty="0"/>
            </a:br>
            <a:endParaRPr lang="el-GR" sz="1800" b="1" dirty="0">
              <a:solidFill>
                <a:srgbClr val="002060"/>
              </a:solidFill>
              <a:latin typeface="Arial Black"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chemeClr val="bg1"/>
                </a:solidFill>
                <a:latin typeface="Arial" pitchFamily="34" charset="0"/>
                <a:cs typeface="Arial" pitchFamily="34" charset="0"/>
              </a:rPr>
              <a:t>ΑΠΛΟΣ ΑΤΜΟΣΤΡΟΒΙΛΟΣ ΔΡΑΣΕΩΣ ΧΩΡΙΣ ΔΙΑΒΑΘΜΙΣΗ</a:t>
            </a:r>
            <a:br>
              <a:rPr lang="en-US" sz="2200" b="1" u="sng" dirty="0">
                <a:solidFill>
                  <a:schemeClr val="bg1"/>
                </a:solidFill>
                <a:latin typeface="Arial" pitchFamily="34" charset="0"/>
                <a:cs typeface="Arial" pitchFamily="34" charset="0"/>
              </a:rPr>
            </a:br>
            <a:r>
              <a:rPr lang="el-GR" sz="3100" b="1" u="sng" dirty="0">
                <a:solidFill>
                  <a:schemeClr val="bg1"/>
                </a:solidFill>
                <a:latin typeface="Arial" pitchFamily="34" charset="0"/>
                <a:cs typeface="Arial" pitchFamily="34" charset="0"/>
              </a:rPr>
              <a:t>(</a:t>
            </a:r>
            <a:r>
              <a:rPr lang="en-US" sz="3100" b="1" u="sng" dirty="0">
                <a:solidFill>
                  <a:schemeClr val="bg1"/>
                </a:solidFill>
                <a:latin typeface="Arial" pitchFamily="34" charset="0"/>
                <a:cs typeface="Arial" pitchFamily="34" charset="0"/>
              </a:rPr>
              <a:t>de Laval</a:t>
            </a:r>
            <a:r>
              <a:rPr lang="el-GR" sz="3100" b="1" u="sng" dirty="0">
                <a:solidFill>
                  <a:schemeClr val="bg1"/>
                </a:solidFill>
                <a:latin typeface="Arial" pitchFamily="34" charset="0"/>
                <a:cs typeface="Arial" pitchFamily="34" charset="0"/>
              </a:rPr>
              <a:t>) </a:t>
            </a:r>
            <a:br>
              <a:rPr lang="el-GR" sz="2400" b="1" dirty="0">
                <a:solidFill>
                  <a:schemeClr val="bg1"/>
                </a:solidFill>
              </a:rPr>
            </a:br>
            <a:endParaRPr lang="el-GR" sz="2400" b="1" u="sng" dirty="0">
              <a:solidFill>
                <a:schemeClr val="bg1"/>
              </a:solidFill>
              <a:latin typeface="Arial Black" pitchFamily="34" charset="0"/>
            </a:endParaRPr>
          </a:p>
        </p:txBody>
      </p:sp>
      <p:pic>
        <p:nvPicPr>
          <p:cNvPr id="2051" name="Picture 3" descr="C:\Users\Fadi\Desktop\1.png"/>
          <p:cNvPicPr>
            <a:picLocks noChangeAspect="1" noChangeArrowheads="1"/>
          </p:cNvPicPr>
          <p:nvPr/>
        </p:nvPicPr>
        <p:blipFill>
          <a:blip r:embed="rId3" cstate="print"/>
          <a:srcRect/>
          <a:stretch>
            <a:fillRect/>
          </a:stretch>
        </p:blipFill>
        <p:spPr bwMode="auto">
          <a:xfrm>
            <a:off x="395536" y="1268760"/>
            <a:ext cx="4426074" cy="5328592"/>
          </a:xfrm>
          <a:prstGeom prst="rect">
            <a:avLst/>
          </a:prstGeom>
          <a:noFill/>
        </p:spPr>
      </p:pic>
      <p:sp>
        <p:nvSpPr>
          <p:cNvPr id="13" name="TextBox 12"/>
          <p:cNvSpPr txBox="1"/>
          <p:nvPr/>
        </p:nvSpPr>
        <p:spPr>
          <a:xfrm>
            <a:off x="1187624" y="980728"/>
            <a:ext cx="1416478"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ΑΚΡΟΦΥΣΙΟ</a:t>
            </a:r>
          </a:p>
        </p:txBody>
      </p:sp>
      <p:sp>
        <p:nvSpPr>
          <p:cNvPr id="14" name="TextBox 13"/>
          <p:cNvSpPr txBox="1"/>
          <p:nvPr/>
        </p:nvSpPr>
        <p:spPr>
          <a:xfrm>
            <a:off x="251520" y="1340768"/>
            <a:ext cx="1208985" cy="584775"/>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ΕΙΣΑΓΩΓΗ</a:t>
            </a:r>
          </a:p>
          <a:p>
            <a:r>
              <a:rPr lang="el-GR" sz="1600" b="1" dirty="0">
                <a:solidFill>
                  <a:srgbClr val="FF0000"/>
                </a:solidFill>
                <a:latin typeface="Arial" pitchFamily="34" charset="0"/>
                <a:cs typeface="Arial" pitchFamily="34" charset="0"/>
              </a:rPr>
              <a:t>ΑΤΜΟΥ</a:t>
            </a:r>
          </a:p>
        </p:txBody>
      </p:sp>
      <p:sp>
        <p:nvSpPr>
          <p:cNvPr id="15" name="TextBox 14"/>
          <p:cNvSpPr txBox="1"/>
          <p:nvPr/>
        </p:nvSpPr>
        <p:spPr>
          <a:xfrm>
            <a:off x="2267744" y="1412776"/>
            <a:ext cx="1927194"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ΕΞΑΓΩΓΗ ΑΤΜΟΥ</a:t>
            </a:r>
          </a:p>
        </p:txBody>
      </p:sp>
      <p:sp>
        <p:nvSpPr>
          <p:cNvPr id="16" name="TextBox 15"/>
          <p:cNvSpPr txBox="1"/>
          <p:nvPr/>
        </p:nvSpPr>
        <p:spPr>
          <a:xfrm>
            <a:off x="4788024" y="2492896"/>
            <a:ext cx="1194558"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ΠΤΕΡΥΓΙΑ</a:t>
            </a:r>
          </a:p>
        </p:txBody>
      </p:sp>
      <p:cxnSp>
        <p:nvCxnSpPr>
          <p:cNvPr id="18" name="Straight Connector 17"/>
          <p:cNvCxnSpPr>
            <a:endCxn id="16" idx="1"/>
          </p:cNvCxnSpPr>
          <p:nvPr/>
        </p:nvCxnSpPr>
        <p:spPr>
          <a:xfrm flipV="1">
            <a:off x="3707904" y="2662173"/>
            <a:ext cx="1080120" cy="1187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88024" y="2852936"/>
            <a:ext cx="1026243"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ΤΡΟΧΟΣ</a:t>
            </a:r>
          </a:p>
        </p:txBody>
      </p:sp>
      <p:cxnSp>
        <p:nvCxnSpPr>
          <p:cNvPr id="21" name="Straight Connector 20"/>
          <p:cNvCxnSpPr>
            <a:endCxn id="19" idx="1"/>
          </p:cNvCxnSpPr>
          <p:nvPr/>
        </p:nvCxnSpPr>
        <p:spPr>
          <a:xfrm>
            <a:off x="3707904" y="2996952"/>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88024" y="3140968"/>
            <a:ext cx="2919389"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ΟΠΕΣ ΕΞΙΣΩΣΕΩΣ ΠΙΕΣΕΩΣ</a:t>
            </a:r>
          </a:p>
        </p:txBody>
      </p:sp>
      <p:cxnSp>
        <p:nvCxnSpPr>
          <p:cNvPr id="24" name="Straight Connector 23"/>
          <p:cNvCxnSpPr>
            <a:endCxn id="22" idx="1"/>
          </p:cNvCxnSpPr>
          <p:nvPr/>
        </p:nvCxnSpPr>
        <p:spPr>
          <a:xfrm>
            <a:off x="3707904" y="3284984"/>
            <a:ext cx="1080120" cy="2526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07904" y="3645024"/>
            <a:ext cx="1296144" cy="3600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076056" y="3933056"/>
            <a:ext cx="1042273"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ΑΞΟΝΑΣ</a:t>
            </a:r>
          </a:p>
        </p:txBody>
      </p:sp>
      <p:sp>
        <p:nvSpPr>
          <p:cNvPr id="35" name="TextBox 34"/>
          <p:cNvSpPr txBox="1"/>
          <p:nvPr/>
        </p:nvSpPr>
        <p:spPr>
          <a:xfrm>
            <a:off x="5076056" y="4797152"/>
            <a:ext cx="968535" cy="338554"/>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ΤΡΙΒΕΙΣ</a:t>
            </a:r>
          </a:p>
        </p:txBody>
      </p:sp>
      <p:cxnSp>
        <p:nvCxnSpPr>
          <p:cNvPr id="37" name="Straight Connector 36"/>
          <p:cNvCxnSpPr>
            <a:endCxn id="35" idx="1"/>
          </p:cNvCxnSpPr>
          <p:nvPr/>
        </p:nvCxnSpPr>
        <p:spPr>
          <a:xfrm>
            <a:off x="3347864" y="4869160"/>
            <a:ext cx="1728192" cy="9726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60032" y="5229200"/>
            <a:ext cx="1778949" cy="584775"/>
          </a:xfrm>
          <a:prstGeom prst="rect">
            <a:avLst/>
          </a:prstGeom>
          <a:noFill/>
        </p:spPr>
        <p:txBody>
          <a:bodyPr wrap="none" rtlCol="0">
            <a:spAutoFit/>
          </a:bodyPr>
          <a:lstStyle/>
          <a:p>
            <a:r>
              <a:rPr lang="el-GR" sz="1600" b="1" dirty="0">
                <a:solidFill>
                  <a:srgbClr val="FF0000"/>
                </a:solidFill>
                <a:latin typeface="Arial" pitchFamily="34" charset="0"/>
                <a:cs typeface="Arial" pitchFamily="34" charset="0"/>
              </a:rPr>
              <a:t>ΣΥΣΤΗΜΑ </a:t>
            </a:r>
          </a:p>
          <a:p>
            <a:r>
              <a:rPr lang="el-GR" sz="1600" b="1" dirty="0">
                <a:solidFill>
                  <a:srgbClr val="FF0000"/>
                </a:solidFill>
                <a:latin typeface="Arial" pitchFamily="34" charset="0"/>
                <a:cs typeface="Arial" pitchFamily="34" charset="0"/>
              </a:rPr>
              <a:t>ΣΤΕΓΑΝΟΤΗΤΑΣ</a:t>
            </a:r>
          </a:p>
        </p:txBody>
      </p:sp>
      <p:cxnSp>
        <p:nvCxnSpPr>
          <p:cNvPr id="40" name="Straight Connector 39"/>
          <p:cNvCxnSpPr/>
          <p:nvPr/>
        </p:nvCxnSpPr>
        <p:spPr>
          <a:xfrm>
            <a:off x="1331640" y="3212976"/>
            <a:ext cx="3456384" cy="2304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499992" y="6021288"/>
            <a:ext cx="2760692" cy="461665"/>
          </a:xfrm>
          <a:prstGeom prst="rect">
            <a:avLst/>
          </a:prstGeom>
          <a:noFill/>
        </p:spPr>
        <p:txBody>
          <a:bodyPr wrap="none" rtlCol="0">
            <a:spAutoFit/>
          </a:bodyPr>
          <a:lstStyle/>
          <a:p>
            <a:r>
              <a:rPr lang="el-GR" sz="2400" b="1" dirty="0">
                <a:solidFill>
                  <a:srgbClr val="FF0000"/>
                </a:solidFill>
                <a:latin typeface="Arial" pitchFamily="34" charset="0"/>
                <a:cs typeface="Arial" pitchFamily="34" charset="0"/>
              </a:rPr>
              <a:t>ΤΡΟΧΟΣ </a:t>
            </a:r>
            <a:r>
              <a:rPr lang="en-US" sz="2400" b="1" dirty="0">
                <a:solidFill>
                  <a:srgbClr val="FF0000"/>
                </a:solidFill>
                <a:latin typeface="Arial" pitchFamily="34" charset="0"/>
                <a:cs typeface="Arial" pitchFamily="34" charset="0"/>
              </a:rPr>
              <a:t>de Laval</a:t>
            </a:r>
            <a:endParaRPr lang="el-GR" sz="2400" b="1" dirty="0">
              <a:solidFill>
                <a:srgbClr val="FF0000"/>
              </a:solidFill>
              <a:latin typeface="Arial" pitchFamily="34" charset="0"/>
              <a:cs typeface="Arial"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071546"/>
            <a:ext cx="8784976" cy="5572164"/>
          </a:xfrm>
          <a:solidFill>
            <a:schemeClr val="bg1"/>
          </a:solidFill>
        </p:spPr>
        <p:txBody>
          <a:bodyPr>
            <a:noAutofit/>
          </a:bodyPr>
          <a:lstStyle/>
          <a:p>
            <a:pPr algn="l"/>
            <a:r>
              <a:rPr lang="el-GR" sz="2200" b="1" dirty="0">
                <a:solidFill>
                  <a:schemeClr val="tx1"/>
                </a:solidFill>
                <a:latin typeface="Arial" pitchFamily="34" charset="0"/>
                <a:cs typeface="Arial" pitchFamily="34" charset="0"/>
              </a:rPr>
              <a:t>ΣΤΟ ΣΤΡΟΒΙΛΟ ΑΥΤΟ </a:t>
            </a:r>
            <a:r>
              <a:rPr lang="el-GR" sz="2200" b="1" dirty="0">
                <a:solidFill>
                  <a:srgbClr val="FF0000"/>
                </a:solidFill>
                <a:latin typeface="Arial" pitchFamily="34" charset="0"/>
                <a:cs typeface="Arial" pitchFamily="34" charset="0"/>
              </a:rPr>
              <a:t>Η ΤΑΧΥΤΗΤΑ ΔΙΑΒΑΘΜΙΖΕΤΑΙ </a:t>
            </a:r>
            <a:r>
              <a:rPr lang="el-GR" sz="2200" b="1" dirty="0">
                <a:solidFill>
                  <a:schemeClr val="tx1"/>
                </a:solidFill>
                <a:latin typeface="Arial" pitchFamily="34" charset="0"/>
                <a:cs typeface="Arial" pitchFamily="34" charset="0"/>
              </a:rPr>
              <a:t>ΑΠΟ 2 ΜΕΧΡΙ 5 ΦΟΡΕΣ ΚΑΙ ΑΝΑΛΟΓΑ ΧΑΡΑΚΤΗΡΙΖΕΤΑΙ ΩΣ ΣΤΡΟΒΙΛΟΣ ΔΡΑΣΕΩΣ 2,3,4,5 ΔΙΑΒΑΘΜΙΣΕΩΝ ΤΑΧΥΤΗΤΑΣ.</a:t>
            </a:r>
          </a:p>
          <a:p>
            <a:pPr algn="l"/>
            <a:r>
              <a:rPr lang="el-GR" sz="2200" b="1" u="sng" dirty="0">
                <a:solidFill>
                  <a:srgbClr val="FF0000"/>
                </a:solidFill>
                <a:latin typeface="Arial" pitchFamily="34" charset="0"/>
                <a:cs typeface="Arial" pitchFamily="34" charset="0"/>
              </a:rPr>
              <a:t>ΤΟ ΣΤΡΟΦΕΙΟ</a:t>
            </a:r>
            <a:r>
              <a:rPr lang="el-GR" sz="2200" b="1" dirty="0">
                <a:solidFill>
                  <a:schemeClr val="tx1"/>
                </a:solidFill>
                <a:latin typeface="Arial" pitchFamily="34" charset="0"/>
                <a:cs typeface="Arial" pitchFamily="34" charset="0"/>
              </a:rPr>
              <a:t> ΤΟΥ ΑΠΟΤΕΛΕΙΤΑΙ ΑΠΟ ΑΞΟΝΑ ΜΕ ΕΝΑΝ ΤΡΟΧΟ, Ο ΟΠΟΙΟΣ ΦΕΡΕΙ Σ'ΟΛΗ ΤΗΝ ΠΕΡΙΦΕΡΕΙΑ ΤΟΥ ΔΥΟ ΣΕΙΡΕΣ ΚΙΝΗΤΩΝ ΠΤΕΡΥΓΙΩΝ ΔΡΑΣΕΩΣ. ΤΟ ΚΕΛΥΦΟΣ ΠΑΛΙ ΑΠΟΤΕΛΕΙΤΑΙ ΑΠΟ ΔΥΟ ΗΜΙΚΕΛΥΦΗ. ΣΤΗΝ ΠΛΕΥΡΑ ΕΙΣΟΔΟΥ ΤΟΥ ΑΤΜΟΥ ΥΠΑΡΧΟΥΝ</a:t>
            </a:r>
            <a:r>
              <a:rPr lang="el-GR" sz="2200" b="1" u="sng" dirty="0">
                <a:solidFill>
                  <a:srgbClr val="FF0000"/>
                </a:solidFill>
                <a:latin typeface="Arial" pitchFamily="34" charset="0"/>
                <a:cs typeface="Arial" pitchFamily="34" charset="0"/>
              </a:rPr>
              <a:t> ΜΙΑ η ΠΕΡΙΣΣΟΤΕΡΕΣ ΟΜΑΔΕΣ ΑΚΡΟΦΥΣΙΩΝ</a:t>
            </a:r>
            <a:r>
              <a:rPr lang="el-GR" sz="2200" b="1" dirty="0">
                <a:solidFill>
                  <a:schemeClr val="tx1"/>
                </a:solidFill>
                <a:latin typeface="Arial" pitchFamily="34" charset="0"/>
                <a:cs typeface="Arial" pitchFamily="34" charset="0"/>
              </a:rPr>
              <a:t> Σ' ΕΝΑ ΤΟΞΟ η ΚΑΙ ΣΕ ΟΛΗ ΤΗΝ ΠΕΡΙΦΕΡΕΙΑ. ΣΤΗΝ ΑΛΛΗ ΠΛΕΥΡΑ ΤΟΥ ΒΡΙΣΚΕΤΑΙ Η ΕΞΑΓΩΓΗ ΤΟΥ ΑΤΜΟΥ ΠΡΟΣ ΤΟ ΨΥΓΕΙΟ. ΥΠΑΡΧΕΙ ΕΠΙΣΗΣ ΚΑΙ </a:t>
            </a:r>
            <a:r>
              <a:rPr lang="el-GR" sz="2200" b="1" u="sng" dirty="0">
                <a:solidFill>
                  <a:srgbClr val="FF0000"/>
                </a:solidFill>
                <a:latin typeface="Arial" pitchFamily="34" charset="0"/>
                <a:cs typeface="Arial" pitchFamily="34" charset="0"/>
              </a:rPr>
              <a:t>ΜΙΑ ΣΕΙΡΑ ΣΤΑΘΕΡΩΝ ΠΤΕΡΥΓΙΩΝ ΔΡΑΣΕΩΣ</a:t>
            </a:r>
            <a:r>
              <a:rPr lang="el-GR" sz="2200" b="1" dirty="0">
                <a:solidFill>
                  <a:schemeClr val="tx1"/>
                </a:solidFill>
                <a:latin typeface="Arial" pitchFamily="34" charset="0"/>
                <a:cs typeface="Arial" pitchFamily="34" charset="0"/>
              </a:rPr>
              <a:t>, ΠΟΥ ΣΤΕΡΕΩΝΟΝΤΑΙ ΣΤΗΝ ΚΟΙΛΟΤΗΤΑ ΤΟΥ ΚΕΛΥΦΟΥΣ. ΤΑ ΠΤΕΡΥΓΙΑ ΑΥΤΑ ΤΟΠΟΘΕΤΟΥΝΤΑΙ ΑΝΤΙΘΕΤΑ ΠΡΟΣ ΤΑ ΚΙΝΗΤΑ, ΓΙΑ ΝΑ ΟΔΗΓΟΥΝ ΤΟΝ ΑΤΜΟ ΠΡΟΣ ΤΗΝ ΟΡΘΗ ΚΑΤΕΥΘΥΝΣΗ.</a:t>
            </a:r>
          </a:p>
          <a:p>
            <a:pPr algn="l"/>
            <a:br>
              <a:rPr lang="el-GR" sz="1600" b="1" dirty="0">
                <a:solidFill>
                  <a:schemeClr val="tx1"/>
                </a:solidFill>
                <a:latin typeface="Arial" pitchFamily="34" charset="0"/>
                <a:cs typeface="Arial" pitchFamily="34" charset="0"/>
              </a:rPr>
            </a:br>
            <a:endParaRPr lang="el-GR" sz="1600" b="1" dirty="0">
              <a:solidFill>
                <a:schemeClr val="tx1"/>
              </a:solidFill>
              <a:latin typeface="Arial" pitchFamily="34" charset="0"/>
              <a:cs typeface="Arial" pitchFamily="34" charset="0"/>
            </a:endParaRPr>
          </a:p>
        </p:txBody>
      </p:sp>
      <p:sp>
        <p:nvSpPr>
          <p:cNvPr id="4" name="Title 1"/>
          <p:cNvSpPr>
            <a:spLocks noGrp="1"/>
          </p:cNvSpPr>
          <p:nvPr>
            <p:ph type="ctrTitle"/>
          </p:nvPr>
        </p:nvSpPr>
        <p:spPr>
          <a:xfrm>
            <a:off x="285750" y="214313"/>
            <a:ext cx="8572500" cy="714357"/>
          </a:xfrm>
          <a:solidFill>
            <a:srgbClr val="7030A0"/>
          </a:solidFill>
          <a:effectLst/>
        </p:spPr>
        <p:txBody>
          <a:bodyPr tIns="396000" anchor="ctr">
            <a:normAutofit fontScale="90000"/>
          </a:bodyPr>
          <a:lstStyle/>
          <a:p>
            <a:r>
              <a:rPr lang="el-GR" sz="2200" b="1" u="sng" dirty="0">
                <a:solidFill>
                  <a:srgbClr val="FFFF00"/>
                </a:solidFill>
                <a:latin typeface="Arial" pitchFamily="34" charset="0"/>
                <a:cs typeface="Arial" pitchFamily="34" charset="0"/>
              </a:rPr>
              <a:t>ΑΤΜΟΣΤΡΟΒΙΛΟΣ ΔΡΑΣΕΩΣ ΜΕ ΒΑΘΜΙΔΕΣ ΤΑΧΥΤΗΤΑΣ</a:t>
            </a:r>
            <a:br>
              <a:rPr lang="en-US" sz="2200" b="1" u="sng" dirty="0">
                <a:solidFill>
                  <a:srgbClr val="FFFF00"/>
                </a:solidFill>
                <a:latin typeface="Arial" pitchFamily="34" charset="0"/>
                <a:cs typeface="Arial" pitchFamily="34" charset="0"/>
              </a:rPr>
            </a:br>
            <a:r>
              <a:rPr lang="el-GR" sz="3100" b="1" u="sng" dirty="0">
                <a:solidFill>
                  <a:srgbClr val="FFFF00"/>
                </a:solidFill>
                <a:latin typeface="Arial" pitchFamily="34" charset="0"/>
                <a:cs typeface="Arial" pitchFamily="34" charset="0"/>
              </a:rPr>
              <a:t>(</a:t>
            </a:r>
            <a:r>
              <a:rPr lang="en-US" sz="3100" b="1" u="sng" dirty="0">
                <a:solidFill>
                  <a:srgbClr val="FFFF00"/>
                </a:solidFill>
                <a:latin typeface="Arial" pitchFamily="34" charset="0"/>
                <a:cs typeface="Arial" pitchFamily="34" charset="0"/>
              </a:rPr>
              <a:t>Curtis</a:t>
            </a:r>
            <a:r>
              <a:rPr lang="el-GR" sz="3100" b="1" u="sng" dirty="0">
                <a:solidFill>
                  <a:srgbClr val="FFFF00"/>
                </a:solidFill>
                <a:latin typeface="Arial" pitchFamily="34" charset="0"/>
                <a:cs typeface="Arial" pitchFamily="34" charset="0"/>
              </a:rPr>
              <a:t>)</a:t>
            </a:r>
            <a:br>
              <a:rPr lang="el-GR" sz="2400" b="1" dirty="0">
                <a:solidFill>
                  <a:schemeClr val="bg1"/>
                </a:solidFill>
              </a:rPr>
            </a:br>
            <a:endParaRPr lang="el-GR" sz="2400" b="1" u="sng" dirty="0">
              <a:solidFill>
                <a:schemeClr val="bg1"/>
              </a:solidFill>
              <a:latin typeface="Arial Black"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8781</TotalTime>
  <Words>28672</Words>
  <Application>Microsoft Office PowerPoint</Application>
  <PresentationFormat>Προβολή στην οθόνη (4:3)</PresentationFormat>
  <Paragraphs>2599</Paragraphs>
  <Slides>354</Slides>
  <Notes>351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354</vt:i4>
      </vt:variant>
    </vt:vector>
  </HeadingPairs>
  <TitlesOfParts>
    <vt:vector size="360" baseType="lpstr">
      <vt:lpstr>Arial</vt:lpstr>
      <vt:lpstr>Arial Black</vt:lpstr>
      <vt:lpstr>Calibri</vt:lpstr>
      <vt:lpstr>Verdana</vt:lpstr>
      <vt:lpstr>Wingdings</vt:lpstr>
      <vt:lpstr>Office Theme</vt:lpstr>
      <vt:lpstr>ΑΤΜΟΣΤΡΟΒΙΛΟΙ</vt:lpstr>
      <vt:lpstr>Δ 2  SLIDE:   0     ΠΡΟΟΔΟΣ 00-00-14  </vt:lpstr>
      <vt:lpstr>Παρουσίαση του PowerPoint</vt:lpstr>
      <vt:lpstr> ΚΕΦΑΛΑΙΟ ΔΕΚΑΤΟ </vt:lpstr>
      <vt:lpstr> ΠΡΟΚΑΤΑΡΚΤΙΚΕΣ ΓΝΩΣΕΙΣ </vt:lpstr>
      <vt:lpstr>ΓΕΝΙΚΑ</vt:lpstr>
      <vt:lpstr>ΓΕΝΙΚΑ</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Η ΕΝΝΟΙΑ ΤΗΣ ΔΡΑΣΕΩΣ ΚΑΙ ΑΝΤΙΔΡΑΣΕΩΣ ΣΤΟΥΣ ΑΤΜΟΣΤΡΟΒΙΛΟΥΣ</vt:lpstr>
      <vt:lpstr> Η ΕΝΝΟΙΑ ΤΗΣ ΔΡΑΣΕΩΣ ΚΑΙ ΑΝΤΙΔΡΑΣΕΩΣ ΣΤΟΥΣ ΑΤΜΟΣΤΡΟΒΙΛΟΥΣ</vt:lpstr>
      <vt:lpstr>ΛΕΒΗΤΑΣ  ΔΥΟ ΕΣΤΙΩΝ ΤΥΠΟΥ Foster - Wheeler </vt:lpstr>
      <vt:lpstr> ΟΙ ΔΥΟ ΒΑΣΙΚΕΣ ΚΑΤΗΓΟΡΙΕΣ ΤΩΝ ΑΤΜΟΣΤΡΟΒΙΛΩΝ </vt:lpstr>
      <vt:lpstr> ΟΙ ΔΥΟ ΒΑΣΙΚΕΣ ΚΑΤΗΓΟΡΙΕΣ ΤΩΝ ΑΤΜΟΣΤΡΟΒΙΛΩΝ </vt:lpstr>
      <vt:lpstr> ΟΙ ΔΥΟ ΒΑΣΙΚΕΣ ΚΑΤΗΓΟΡΙΕΣ ΤΩΝ ΑΤΜΟΣΤΡΟΒΙΛΩΝ </vt:lpstr>
      <vt:lpstr> Η ΔΙΑΒΑΘΜΙΣΗ ΣΤΟΥΣ ΣΤΡΟΒΙΛΟΥΣ  </vt:lpstr>
      <vt:lpstr> Η ΔΙΑΒΑΘΜΙΣΗ ΣΤΟΥΣ ΣΤΡΟΒΙΛΟΥΣ  </vt:lpstr>
      <vt:lpstr> Η ΔΙΑΒΑΘΜΙΣΗ ΣΤΟΥΣ ΣΤΡΟΒΙΛΟΥΣ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ΛΕΒΗΤΑΣ  ΔΥΟ ΕΣΤΙΩΝ ΤΥΠΟΥ Foster - Wheeler </vt:lpstr>
      <vt:lpstr>Η ΔΙΑΒΑΘΜΙΣΗ ΣΤΟΥΣ ΣΤΡΟΒΙΛΟΥΣ  </vt:lpstr>
      <vt:lpstr>ΛΕΒΗΤΑΣ  ΔΥΟ ΕΣΤΙΩΝ ΤΥΠΟΥ Foster - Wheeler </vt:lpstr>
      <vt:lpstr>Η ΔΙΑΒΑΘΜΙΣΗ ΣΤΟΥΣ ΣΤΡΟΒΙΛΟΥΣ  </vt:lpstr>
      <vt:lpstr>ΛΕΒΗΤΑΣ  ΔΥΟ ΕΣΤΙΩΝ ΤΥΠΟΥ Foster - Wheeler </vt:lpstr>
      <vt:lpstr>Παρουσίαση του PowerPoint</vt:lpstr>
      <vt:lpstr> ΚΕΦΑΛΑΙΟ  ΔΕΚΑΤΟ ΠΕΜΠΤΟ </vt:lpstr>
      <vt:lpstr>ΠΤΕΡΥΓΙΑ – ΠΡΟΣΔΙΟΡΙΣΜΟΣ ΜΕΓΕΘΟΥΣ ΠΤΕΡΥΓΩΣΕΩΣ</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ΣΤΑΘΕΡΑ ΚΙΝΗΤΑ ΠΤΕΡΥΓΙΑ ΔΡΑΣΕΩΣ ΚΑΙ ΑΝΤΙΔΡΑΣΕΩΣ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ΠΡΟΣΔΙΟΡΙΣΜΟΣ ΜΕΓΕΘΟΥΣ ΤΩΝ ΠΤΕΡΥΓΩΣΕΩΝ ΣΤΟΙΧΕΙΑ ΠΤΕΡΥΓΙΩΝ </vt:lpstr>
      <vt:lpstr>Παρουσίαση του PowerPoint</vt:lpstr>
      <vt:lpstr> ΚΕΦΑΛΑΙΟ  ΔΕΚΑΤΟ ΕΚΤΟ </vt:lpstr>
      <vt:lpstr>ΠΕΡΙΓΡΑΦΗ ΑΤΜΟΣΤΡΟΒΙΛΩΝ</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ΚΑΤΑΤΑΞΗ ΤΩΝ ΑΤΜΟΣΤΡΟΒΙΛΩΝ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ΑΤΜΟΣΤΡΟΒΙΛΟΙ ΔΡΑΣΕΩΣ  ΔΙΑΓΡΑΜΜΑ ΠΙΕΣΕΩΝ — ΤΑΧΥΤΗΤΩΝ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ΑΠΛΟΣ ΑΤΜΟΣΤΡΟΒΙΛΟΣ ΔΡΑΣΕΩΣ ΧΩΡΙΣ ΔΙΑΒΑΘΜΙΣΗ (de Laval)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ΑΤΜΟΣΤΡΟΒΙΛΟΣ ΔΡΑΣΕΩΣ ΜΕ ΒΑΘΜΙΔΕΣ ΤΑΧΥΤΗΤΑΣ (Curtis) </vt:lpstr>
      <vt:lpstr>ΠΟΛΛΑΠΛΟΣ ΣΤΡΟΒΙΛΟΣ (Curtis)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ΑΤΜΟΣΤΡΟΒΙΛΟΣ ΔΡΑΣΕΩΣ ΜΕ ΔΙΑΒΑΘΜΙΣΗ ΤΗΣ ΠΙΕΣΕΩΣ (Rateau)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ΣΥΝΘΕΤΟΣ ΑΤΜΟΣΤΡΟΒΙΛΟΣ ΔΡΑΣΕΩΣ ΜΕ ΒΑΘΜΙΔΕΣ ΠΙΕΣΕΩΣ ΚΑΙ ΤΑΧΥΤΗΤΑΣ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ΑΤΜΟΣΤΡΟΒΙΛΟΣ ΑΝΤΙΔΡΑΣΕΩΣ ΔΙΑΓΡΑΜΜΑ ΠΙΕΣΕΩΣ-ΤΑΧΥΤΗΤΩΝ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ΜΙΚΤΟΥ ΤΥΠΟΥ ΔΡΑΣΕΩΣ-ΑΝΤΙΔΡΑΣΕΩΣ (Curtis-Parson’s) ΔΙΑΓΡΑΜΜΑ ΠΙΕΣΕΩΝ-ΤΑΧΥΤΗΤΩΝ </vt:lpstr>
      <vt:lpstr> ΑΤΜΟΣΤΡΟΒΙΛΟΙ ΑΚΤΙΝΙΚΗΣ ΚΑΙ ΠΕΡΙΦΕΡΕΙΑΚΗΣ ΡΟΗΣ </vt:lpstr>
      <vt:lpstr>Ο ΑΤΜΟΣΤΡΟΒΙΛΟΣ ΑΚΤΙΝΙΚΗΣ ΡΟΗΣ </vt:lpstr>
      <vt:lpstr>Ο ΑΤΜΟΣΤΡΟΒΙΛΟΣ ΑΚΤΙΝΙΚΗΣ ΡΟΗΣ </vt:lpstr>
      <vt:lpstr>Ο ΑΤΜΟΣΤΡΟΒΙΛΟΣ ΑΚΤΙΝΙΚΗΣ ΡΟΗΣ </vt:lpstr>
      <vt:lpstr> Ο ΑΤΜΟΣΤΡΟΒΙΛΟΣ ΕΦΑΠΤΟΜΕΝΙΚΗΣ η ΕΛΙΚΟΕΙΔΟΥΣ ΡΟΗΣ </vt:lpstr>
      <vt:lpstr> Ο ΑΤΜΟΣΤΡΟΒΙΛΟΣ ΕΦΑΠΤΟΜΕΝΙΚΗΣ η ΕΛΙΚΟΕΙΔΟΥΣ ΡΟΗΣ </vt:lpstr>
      <vt:lpstr> Ο ΑΤΜΟΣΤΡΟΒΙΛΟΣ ΕΦΑΠΤΟΜΕΝΙΚΗΣ η ΕΛΙΚΟΕΙΔΟΥΣ ΡΟΗΣ </vt:lpstr>
      <vt:lpstr> ΣΤΡΟΒΙΛΟΣ ΑΝΑΠΟΔΗΣΕΩΣ (ΑΝΑΠΟΔΑ) </vt:lpstr>
      <vt:lpstr> ΣΤΡΟΒΙΛΟΣ ΑΝΑΠΟΔΗΣΕΩΣ (ΑΝΑΠΟΔΑ) </vt:lpstr>
      <vt:lpstr> ΣΤΡΟΒΙΛΟΣ ΑΝΑΠΟΔΗΣΕΩΣ (ΑΝΑΠΟΔΑ) </vt:lpstr>
      <vt:lpstr> ΣΤΡΟΒΙΛΟΣ ΑΝΑΠΟΔΗΣΕΩΣ (ΑΝΑΠΟΔΑ) </vt:lpstr>
      <vt:lpstr> ΣΤΡΟΒΙΛΟΣ ΑΝΑΠΟΔΗΣΕΩΣ (ΑΝΑΠΟΔΑ)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 ΣΤΡΟΒΙΛΟΣ ΠΟΡΕΙΑΣ η ΔΙΑΔΡΟΜΩΝ (CRUISING TURBINE) </vt:lpstr>
      <vt:lpstr>.</vt:lpstr>
      <vt:lpstr>Παρουσίαση του PowerPoint</vt:lpstr>
      <vt:lpstr> ΚΕΦΑΛΑΙΟ  ΔΕΚΑΤΟ ΕΒΔΟΜΟ </vt:lpstr>
      <vt:lpstr>ΑΤΜΟΣΤΡΟΒΙΛΟΙ ΒΟΗΘΗΤΙΚΩΝ ΜΗΧΑΝΗΜΑΤΩΝ</vt:lpstr>
      <vt:lpstr> ΓΕΝΙΚΑ </vt:lpstr>
      <vt:lpstr> ΓΕΝΙΚΑ </vt:lpstr>
      <vt:lpstr> ΓΕΝΙΚΑ </vt:lpstr>
      <vt:lpstr> ΓΕΝΙΚΑ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ΑΤΜΟΣΤΡΟΒΙΛΟΙ ΗΛΕΚΤΡΟΓΕΝΝΗΤΡΙΑΣ ΔΥΝΑΜΕΩΣ ΚΑΙ ΦΩΤΙΣΜΟΥ </vt:lpstr>
      <vt:lpstr> ΑΤΜΟΣΤΡΟΒΙΛΟΣ ΑΝΤΛΙΑΣ ΚΥΚΛΟΦΟΡΙΑΣ ΚΥΡΙΟΥ ΨΥΓΕΙΟΥ </vt:lpstr>
      <vt:lpstr> ΑΤΜΟΣΤΡΟΒΙΛΟΣ ΑΝΤΛΙΑΣ ΚΥΚΛΟΦΟΡΙΑΣ ΚΥΡΙΟΥ ΨΥΓΕΙΟΥ </vt:lpstr>
      <vt:lpstr> ΑΤΜΟΣΤΡΟΒΙΛΟΣ ΑΝΤΛΙΑΣ ΤΡΟΦΟΔΟΤΗΣΕΩΣ ΛΕΒΗΤΩΝ </vt:lpstr>
      <vt:lpstr> ΑΤΜΟΣΤΡΟΒΙΛΟΣ ΑΝΤΛΙΑΣ ΚΥΚΛΟΦΟΡΙΑΣ ΚΥΡΙΟΥ ΨΥΓΕΙΟΥ </vt:lpstr>
      <vt:lpstr>Παρουσίαση του PowerPoint</vt:lpstr>
      <vt:lpstr> ΚΕΦΑΛΑΙΟ  ΔΕΚΑΤΟ ΟΓΔΟΟ </vt:lpstr>
      <vt:lpstr>Η ΙΣΧΥΣ η ΙΠΠΟΔΥΝΑΜΗ ΤΩΝ ΑΤΜΟΣΤΡΟΒΙΛΩΝ</vt:lpstr>
      <vt:lpstr> ΓΕΝΙΚΑ </vt:lpstr>
      <vt:lpstr> ΓΕΝΙΚΑ </vt:lpstr>
      <vt:lpstr> ΘΕΩΡΗΤΙΚΗ ΙΣΧΥΣ </vt:lpstr>
      <vt:lpstr> ΘΕΩΡΗΤΙΚΗ ΙΣΧΥΣ </vt:lpstr>
      <vt:lpstr>MΟΝΑΔΑ</vt:lpstr>
      <vt:lpstr> ΘΕΩΡΗΤΙΚΗ ΙΣΧΥΣ </vt:lpstr>
      <vt:lpstr> ΘΕΩΡΗΤΙΚΗ ΙΣΧΥΣ </vt:lpstr>
      <vt:lpstr>ΠΑΡΑΔΕΙΓΜΑ ΣΤΟ ΒΙΒΛΙΟ (ΛΑΘΟΣ)  </vt:lpstr>
      <vt:lpstr>ΠΑΡΑΔΕΙΓΜΑ ΣΩΣΤΟ </vt:lpstr>
      <vt:lpstr> ΠΕΡΙΦΕΡΕΙΑΚΗ ΙΣΧΥΣ </vt:lpstr>
      <vt:lpstr> ΕΣΩΤΕΡΙΚΗ Η ΕΝΔΕΙΚΤΙΚΗ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ΠΡΑΓΜΑΤΙΚΗ ΙΣΧΥΣ </vt:lpstr>
      <vt:lpstr>Παρουσίαση του PowerPoint</vt:lpstr>
      <vt:lpstr> ΚΕΦΑΛΑΙΟ  ΔΕΚΑΤΟ ΕΝΑΤΟ </vt:lpstr>
      <vt:lpstr>ΚΑΤΑΝΑΛΩΣΗ ΤΩΝ ΑΤΜΟΣΤΡΟΒΙΛΩΝ</vt:lpstr>
      <vt:lpstr>Η ΚΑΤΑΝΑΛΩΣΗ ΤΟΥ ΣΤΡΟΒΙΛΟΥ ΣΕ ΑΤΜΟ  </vt:lpstr>
      <vt:lpstr>Η ΚΑΤΑΝΑΛΩΣΗ ΤΟΥ ΣΤΡΟΒΙΛΟΥ ΣΕ ΑΤΜΟ  </vt:lpstr>
      <vt:lpstr>Η ΚΑΤΑΝΑΛΩΣΗ ΤΟΥ ΣΤΡΟΒΙΛΟΥ ΣΕ ΑΤΜΟ  </vt:lpstr>
      <vt:lpstr>Η ΚΑΤΑΝΑΛΩΣΗ ΤΟΥ ΣΤΡΟΒΙΛΟΥ ΣΕ ΑΤΜΟ  </vt:lpstr>
      <vt:lpstr>Η ΕΙΔΙΚΗ ΚΑΤΑΝΑΛΩΣΗ ΤΩΝ ΑΤΜΟΣΤΡΟΒΙΛΩΝ ΣΕ ΚΑΥΣΙΜΑ </vt:lpstr>
      <vt:lpstr>Η ΕΙΔΙΚΗ ΚΑΤΑΝΑΛΩΣΗ ΤΩΝ ΑΤΜΟΣΤΡΟΒΙΛΩΝ ΣΕ ΚΑΥΣΙΜΑ  </vt:lpstr>
      <vt:lpstr>Η ΕΙΔΙΚΗ ΚΑΤΑΝΑΛΩΣΗ ΤΩΝ ΑΤΜΟΣΤΡΟΒΙΛΩΝ ΣΕ ΚΑΥΣΙΜΑ  </vt:lpstr>
      <vt:lpstr>Η ΕΙΔΙΚΗ ΚΑΤΑΝΑΛΩΣΗ ΤΩΝ ΑΤΜΟΣΤΡΟΒΙΛΩΝ ΣΕ ΚΑΥΣΙΜΑ  </vt:lpstr>
      <vt:lpstr>ΣΥΓΚΡΙΣΗ ΤΩΝ ΑΤΜΟΣΤΡΟΒΙΛΩΝ ΜΕ ΤΙΣ ΑΛΛΕΣ ΘΕΡΜΙΚΕΣ ΜΗΧΑΝΕΣ ΩΣ ΠΡΟΣ ΤΗΝ ΚΑΤΑΝΑΛΩΣΗ ΚΑΥΣΙΜΟΥ ΚΑΙ ΤΗ ΣΥΝΟΛΙΚΗ ΑΠΟΔΟΣΗ </vt:lpstr>
      <vt:lpstr>ΣΥΓΚΡΙΣΗ ΤΩΝ ΑΤΜΟΣΤΡΟΒΙΛΩΝ ΜΕ ΤΙΣ ΑΛΛΕΣ ΘΕΡΜΙΚΕΣ ΜΗΧΑΝΕΣ ΩΣ ΠΡΟΣ ΤΗΝ ΚΑΤΑΝΑΛΩΣΗ ΚΑΥΣΙΜΟΥ ΚΑΙ ΤΗ ΣΥΝΟΛΙΚΗ ΑΠΟΔΟΣΗ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ΣΤΟΙΧΕΙΑ ΠΟΥ ΕΠΗΡΕΑΖΟΥΝ ΤΗΝ ΚΑΤΑΝΑΛΩΣΗ ΤΟΥ ΑΤΜΟΥ ΣΤΟΥΣ ΣΤΡΟΒΙΛΟΥΣ </vt:lpstr>
      <vt:lpstr>AΣΚΗΣΕΙΣ (1) </vt:lpstr>
      <vt:lpstr>AΣΚΗΣΕΙΣ (1) </vt:lpstr>
      <vt:lpstr>AΣΚΗΣΕΙΣ (2) </vt:lpstr>
      <vt:lpstr>AΣΚΗΣΕΙΣ (2) </vt:lpstr>
      <vt:lpstr>AΣΚΗΣΕΙΣ (3) </vt:lpstr>
      <vt:lpstr>AΣΚΗΣΕΙΣ (3) </vt:lpstr>
      <vt:lpstr>Παρουσίαση του PowerPoint</vt:lpstr>
      <vt:lpstr> ΚΕΦΑΛΑΙΟ  ΕΙΚΟΣΤΟ ΠΕΜΠΤΟ </vt:lpstr>
      <vt:lpstr>ΤΡΙΒΕΙΣ ΑΤΜΟΣΤΡΟΒΙΛΩΝ</vt:lpstr>
      <vt:lpstr>ΓΕΝΙΚΑ </vt:lpstr>
      <vt:lpstr>ΤΡΙΒΕΙΣ ΕΔΡΑΣΕΩΣ </vt:lpstr>
      <vt:lpstr>ΤΡΙΒΕΙΣ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ΜΕΤΡΗΣΗ ΤΗΣ ΦΘΟΡΑΣ ΤΩΝ ΤΡΙΒΕΩΝ ΕΔΡΑΣΕΩΣ </vt:lpstr>
      <vt:lpstr>Παρουσίαση του PowerPoint</vt:lpstr>
      <vt:lpstr> ΚΕΦΑΛΑΙΟ  ΕΙΚΟΣΤΟ ΕΒΔΟΜΟ </vt:lpstr>
      <vt:lpstr>ΕΞΑΡΤΗΜΑΤΑ ΚΑΙ ΟΡΓΑΝΑ ΕΛΕΓΧΟΥ ΚΑΙ ΑΣΦΑΛΕΙΑΣ ΤΗΣ ΛΕΙΤΟΥΡΓΙΑΣ ΤΩΝ ΑΤΜΟΣΤΡΟΒΙΛΩΝ</vt:lpstr>
      <vt:lpstr>ΕΞΑΡΤΗΜΑΤΑ ΚΑΙ ΟΡΓΑΝΑ ΕΛΕΓΧΟΥ ΚΑΙ ΑΣΦΑΛΕΙΑΣ ΤΗΣ ΛΕΙΤΟΥΡΓΙΑΣ ΤΩΝ ΑΤΜΟΣΤΡΟΒΙΛΩΝ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ΚΑΤΑΜΕΡΙΣΜΟΥ ΤΗΣ ΠΑΡΟΧΗΣ ΣΤΑ ΚΑΤΑ ΟΜΑΔΕΣ ΠΡΟΦΥΣΙΑ </vt:lpstr>
      <vt:lpstr>ΒΑΛΒΙΔΕΣ ΒΡΑΧΥΚΥΚΛΩΣΕΩΣ (BY-PASS) </vt:lpstr>
      <vt:lpstr>ΒΑΛΒΙΔΕΣ ΒΡΑΧΥΚΥΚΛΩΣΕΩΣ (BY-PASS) </vt:lpstr>
      <vt:lpstr>ΒΑΛΒΙΔΕΣ ΒΡΑΧΥΚΥΚΛΩΣΕΩΣ (BY-PASS) </vt:lpstr>
      <vt:lpstr>ΒΑΛΒΙΔΕΣ ΒΡΑΧΥΚΥΚΛΩΣΕΩΣ (BY-PASS) </vt:lpstr>
      <vt:lpstr>ΒΑΛΒΙΔΕΣ ΒΡΑΧΥΚΥΚΛΩΣΕΩΣ (BY-PASS) </vt:lpstr>
      <vt:lpstr>ΑΤΜΟΠΑΓΙΔΕΣ </vt:lpstr>
      <vt:lpstr>ΑΤΜΟΠΑΓΙΔΕΣ </vt:lpstr>
      <vt:lpstr>ΑΤΜΟΠΑΓΙΔΕΣ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ΜΕΙΩΤΗΡΕΣ ΑΤΜΟΥ </vt:lpstr>
      <vt:lpstr>Παρουσίαση του PowerPoint</vt:lpstr>
      <vt:lpstr> ΚΕΦΑΛΑΙΟ  ΕΙΚΟΣΤΟ ΟΓΔΟΟ </vt:lpstr>
      <vt:lpstr>ΑΥΤΟΜΑΤΟΙ ΡΥΘΜΙΣΤΕΣ ΣΤΡΟΦΩΝ ΚΑΙ ΑΥΤΟΜΑΤΟΙ ΔΙΑΚΟΠΤΕΣ</vt:lpstr>
      <vt:lpstr>ΓΕΝΙΚΑ</vt:lpstr>
      <vt:lpstr>ΓΕΝΙΚΑ</vt:lpstr>
      <vt:lpstr>Ο ΡΥΘΜΙΣΤΗΣ ΣΤΡΟΦΩΝ (GOVERNOR)</vt:lpstr>
      <vt:lpstr>Ο ΡΥΘΜΙΣΤΗΣ ΣΤΡΟΦΩΝ (GOVERNOR)</vt:lpstr>
      <vt:lpstr>Ο ΡΥΘΜΙΣΤΗΣ ΣΤΡΟΦΩΝ (GOVERNOR)</vt:lpstr>
      <vt:lpstr>Ο ΜΗΧΑΝΙΚΟΣ ΡΥΘΜΙΣΤΗΣ ΣΤΡΟΦΩΝ</vt:lpstr>
      <vt:lpstr>Ο ΜΗΧΑΝΙΚΟΣ ΡΥΘΜΙΣΤΗΣ ΣΤΡΟΦΩΝ</vt:lpstr>
      <vt:lpstr>Ο ΜΗΧΑΝΙΚΟΣ ΡΥΘΜΙΣΤΗΣ ΣΤΡΟΦΩΝ</vt:lpstr>
      <vt:lpstr>Ο ΜΗΧΑΝΙΚΟΣ ΡΥΘΜΙΣΤΗΣ ΣΤΡΟΦΩΝ</vt:lpstr>
      <vt:lpstr>Ο ΕΛΑΙΟΔΥΝΑΜΙΚΟΣ ΡΥΘΜΙΣΤΗΣ ΣΤΡΟΦΩΝ.</vt:lpstr>
      <vt:lpstr>Ο ΕΛΑΙΟΔΥΝΑΜΙΚΟΣ ΡΥΘΜΙΣΤΗΣ ΣΤΡΟΦΩΝ.</vt:lpstr>
      <vt:lpstr>Ο ΕΛΑΙΟΔΥΝΑΜΙΚΟΣ ΡΥΘΜΙΣΤΗΣ ΣΤΡΟΦΩΝ.</vt:lpstr>
      <vt:lpstr>Ο ΕΛΑΙΟΔΥΝΑΜΙΚΟΣ ΡΥΘΜΙΣΤΗΣ ΣΤΡΟΦΩΝ.</vt:lpstr>
      <vt:lpstr>ΑΥΤΟΜΑΤΟΣ ΔΙΑΚΟΠΤΗΣ ΥΠΕΡΤΑΧΥΣΕΩΣ  (OVERSPEED TRIP)</vt:lpstr>
      <vt:lpstr>ΑΥΤΟΜΑΤΟΣ ΔΙΑΚΟΠΤΗΣ ΥΠΕΡΤΑΧΥΣΕΩΣ  (OVERSPEED TRIP)</vt:lpstr>
      <vt:lpstr>ΑΥΤΟΜΑΤΟΣ ΔΙΑΚΟΠΤΗΣ ΥΠΕΡΤΑΧΥΣΕΩΣ  (OVERSPEED TRIP)</vt:lpstr>
      <vt:lpstr>ΑΥΤΟΜΑΤΟΙ ΔΙΑΚΟΠΤΕΣ ΛΟΓΩ ΠΤΩΣΕΩΣ ΠΙΕΣΕΩΣ ΤΟΥ ΛΑΔΙΟΥ</vt:lpstr>
      <vt:lpstr>ΑΥΤΟΜΑΤΟΙ ΔΙΑΚΟΠΤΕΣ ΛΟΓΩ ΠΤΩΣΕΩΣ ΠΙΕΣΕΩΣ ΤΟΥ ΛΑΔΙΟΥ</vt:lpstr>
      <vt:lpstr>ΑΥΤΟΜΑΤΟΣ ΔΙΑΚΟΠΤΗΣ ΚΕΝΟΥ</vt:lpstr>
      <vt:lpstr>ΑΥΤΟΜΑΤΟΣ ΔΙΑΚΟΠΤΗΣ ΚΕΝΟΥ</vt:lpstr>
      <vt:lpstr>ΑΥΤΟΜΑΤΟΣ ΔΙΑΚΟΠΤΗΣ ΚΕΝΟΥ</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ΑΥΤΟΜΑΤΟΣ ΜΗΧΑΝΙΣΜΟΣ ΕΛΕΓΧΟΥ ΗΛΕΚΤΡΟΓΕΝΝΗΤΡΙΑΣ</vt:lpstr>
      <vt:lpstr>Παρουσίαση του PowerPoint</vt:lpstr>
      <vt:lpstr> ΚΕΦΑΛΑΙΟ  ΤΡΙΑΚΟΣΤΟ ΔΕΥΤΕΡΟ </vt:lpstr>
      <vt:lpstr>ΔΙΚΤΥΑ ΚΑΙ ΣΥΝΑΦΗ ΜΗΧΑΝΗΜΑΤΑ ΚΑΙ ΣΥΣΚΕΥΕΣ ΤΩΝ ΑΤΜΟΣΤΡΟΒΙΛΩΝ</vt:lpstr>
      <vt:lpstr>ΓΕΝΙΚΑ - ΟΡΙΣΜΟΙ</vt:lpstr>
      <vt:lpstr>ΓΕΝΙΚΑ - ΟΡΙΣΜΟΙ</vt:lpstr>
      <vt:lpstr>ΔΙΚΤΥΟ ΑΤΜΟΥ</vt:lpstr>
      <vt:lpstr>ΔΙΚΤΥΟ ΑΠΟΜΑΣΤΕΥΣΕΩΣ</vt:lpstr>
      <vt:lpstr>ΔΙΚΤΥΟ ΑΤΜΟΥ ΣΤΥΠΕΙΟΘΛΙΠΤΩΝ η ΛΑΒΥΡΙΝΘΩΝ</vt:lpstr>
      <vt:lpstr>ΔΙΚΤΥΟ ΥΓΡΩΝ - DRAIN</vt:lpstr>
      <vt:lpstr>ΔΙΚΤΥΟ ΤΡΟΦΟΔΟΤΙΚΟΥ ΝΕΡΟΥ</vt:lpstr>
      <vt:lpstr>ΔΙΚΤΥΟ ΤΡΟΦΟΔΟΤΙΚΟΥ ΝΕΡΟΥ</vt:lpstr>
      <vt:lpstr>ΔΙΚΤΥΟ ΤΡΟΦΟΔΟΤΙΚΟΥ ΝΕΡΟΥ</vt:lpstr>
      <vt:lpstr>ΔΙΚΤΥΟ ΤΡΟΦΟΔΟΤΙΚΟΥ ΝΕΡΟΥ</vt:lpstr>
      <vt:lpstr>ΔΙΚΤΥΟ ΤΡΟΦΟΔΟΤΙΚΟΥ ΝΕΡΟΥ</vt:lpstr>
      <vt:lpstr>ΤΟ ΔΙΚΤΥΟ ΛΙΠΑΝΣΕΩΣ</vt:lpstr>
      <vt:lpstr>ΤΟ ΔΙΚΤΥΟ ΛΙΠΑΝΣΕΩΣ</vt:lpstr>
      <vt:lpstr>ΤΟ ΔΙΚΤΥΟ ΨΥΞΕΩΣ</vt:lpstr>
      <vt:lpstr>Παρουσίαση του PowerPoint</vt:lpstr>
      <vt:lpstr> ΚΕΦΑΛΑΙΟ  ΤΡΙΑΚΟΣΤΟ ΤΡΙΤΟ </vt:lpstr>
      <vt:lpstr>ΧΕΙΡΙΣΜΟΙ-ΕΠΙΘΕΩΡΗΣΕΙΣ ΚΑΙ ΕΛΕΓΧΟΙ-ΑΝΩΜΑΛΙΕΣ-ΒΛΑΒΕΣ-ΤΕΧΝΙΚΕΣ ΕΡΓΑΣΙΕΣ-ΗΜΕΡΟΛΟΓΙΟ ΚΑΙ ΜΗΤΡΩΟ</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ΠΡΟΕΤΟΙΜΑΣΙΑ — ΠΛΟΥΣ — ΑΠΟΜΟΝΩΣΗ</vt:lpstr>
      <vt:lpstr>ΧΕΙΡΙΣΜΟΙ  ΕΙΔΙΚΟΙ ΧΕΙΡΙΣΜΟΙ ΣΤΡΟΒΙΛΟΓΕΝΝΗΤΡΙΑΣ</vt:lpstr>
      <vt:lpstr>ΧΕΙΡΙΣΜΟΙ  ΕΙΔΙΚΟΙ ΧΕΙΡΙΣΜΟΙ ΣΤΡΟΒΙΛΟΓΕΝΝΗΤΡΙΑΣ</vt:lpstr>
      <vt:lpstr>ΕΠΙΘΕΩΡΗΣΕΙΣ ΚΑΙ ΕΛΕΓΧΟΙ ΕΡΓΑΣΙΕΣ ΚΑΙ ΜΕΤΡΗΣΕΙΣ ΚΑΤΑ ΤΗ ΔΙΑΡΚΕΙΑ ΤΗΣ ΦΥΛΑΚΗΣ</vt:lpstr>
      <vt:lpstr>ΕΠΙΘΕΩΡΗΣΕΙΣ ΚΑΙ ΕΛΕΓΧΟΙ ΕΡΓΑΣΙΕΣ ΚΑΙ ΜΕΤΡΗΣΕΙΣ ΚΑΤΑ ΤΗ ΔΙΑΡΚΕΙΑ ΤΗΣ ΦΥΛΑΚΗΣ</vt:lpstr>
      <vt:lpstr>ΕΠΙΘΕΩΡΗΣΕΙΣ ΚΑΙ ΕΛΕΓΧΟΙ ΣΤΡΕΨΗ ΚΑΙ ΕΡΓΑΣΙΕΣ ΜΑΚΡΟΧΡΟΝΙΑ ΑΚΙΝΗΣΙΑ</vt:lpstr>
      <vt:lpstr>ΕΠΙΘΕΩΡΗΣΕΙΣ ΚΑΙ ΕΛΕΓΧΟΙ ΕΡΓΑΣΙΕΣ ΚΑΤΑ ΤΟ ΔΕΞΑΜΕΝΙΣΜΟ</vt:lpstr>
      <vt:lpstr>ΒΛΑΒΕΣ - ΑΝΩΜΑΛΙΕΣ ΚΥΡΙΟΤΕΡΕΣ ΒΛΑΒΕΣ ΚΑΙ ΑΝΩΜΑΛΙΕΣ ΑΤΜΟΣΤΡΟΒΙΛΩΝ ΚΑΙ ΔΥΝΑΤΟΤΗΤΕΣ ΕΠΙΣΚΕΥΗΣ Η ΑΠΟΚΑΤΑΣΤΑΣΕΩΣ ΤΟΥΣ ΚΑΤΑ ΤΟΝ ΠΛΟΥ Η ΣΤΟ ΛΙΜΑΝΙ</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ΠΤΩΣΗ ΚΕΝΟΥ</vt:lpstr>
      <vt:lpstr>ΒΛΑΒΕΣ - ΑΝΩΜΑΛΙΕΣ ΛΕΙΤΟΥΡΓΙΑ ΑΝΑΓΚΗΣ</vt:lpstr>
      <vt:lpstr>ΒΛΑΒΕΣ - ΑΝΩΜΑΛΙΕΣ ΛΕΙΤΟΥΡΓΙΑ ΑΝΑΓΚΗΣ</vt:lpstr>
      <vt:lpstr>ΒΛΑΒΕΣ - ΑΝΩΜΑΛΙΕΣ ΛΕΙΤΟΥΡΓΙΑ ΑΝΑΓΚΗΣ</vt:lpstr>
      <vt:lpstr> ΥΛΗ ΜΑΘΗΜΑΤΟΣ ΑΤΜΟΣΤΡΟΒΙΛΟΙ – Δ’ ΕΞΑΜΗΝΟ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Fadi</dc:creator>
  <cp:lastModifiedBy>Γιωργος Χιλιτιδης</cp:lastModifiedBy>
  <cp:revision>743</cp:revision>
  <dcterms:created xsi:type="dcterms:W3CDTF">2011-06-02T10:00:14Z</dcterms:created>
  <dcterms:modified xsi:type="dcterms:W3CDTF">2022-05-16T15:56:45Z</dcterms:modified>
</cp:coreProperties>
</file>