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0" r:id="rId4"/>
    <p:sldId id="301" r:id="rId5"/>
    <p:sldId id="302" r:id="rId6"/>
    <p:sldId id="303" r:id="rId7"/>
    <p:sldId id="304" r:id="rId8"/>
    <p:sldId id="306" r:id="rId9"/>
    <p:sldId id="305" r:id="rId10"/>
    <p:sldId id="307" r:id="rId11"/>
    <p:sldId id="308" r:id="rId12"/>
    <p:sldId id="309" r:id="rId13"/>
    <p:sldId id="310" r:id="rId14"/>
    <p:sldId id="311" r:id="rId15"/>
    <p:sldId id="312" r:id="rId16"/>
    <p:sldId id="315" r:id="rId17"/>
    <p:sldId id="313" r:id="rId18"/>
    <p:sldId id="314"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48" autoAdjust="0"/>
    <p:restoredTop sz="94660"/>
  </p:normalViewPr>
  <p:slideViewPr>
    <p:cSldViewPr snapToGrid="0">
      <p:cViewPr>
        <p:scale>
          <a:sx n="88" d="100"/>
          <a:sy n="88" d="100"/>
        </p:scale>
        <p:origin x="-55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4T22:55:25.193"/>
    </inkml:context>
    <inkml:brush xml:id="br0">
      <inkml:brushProperty name="width" value="0.035" units="cm"/>
      <inkml:brushProperty name="height" value="0.035" units="cm"/>
      <inkml:brushProperty name="color" value="#FF0066"/>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4T22:55:25.193"/>
    </inkml:context>
    <inkml:brush xml:id="br0">
      <inkml:brushProperty name="width" value="0.035" units="cm"/>
      <inkml:brushProperty name="height" value="0.035" units="cm"/>
      <inkml:brushProperty name="color" value="#FF0066"/>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0:02:04.211"/>
    </inkml:context>
    <inkml:brush xml:id="br0">
      <inkml:brushProperty name="width" value="0.035" units="cm"/>
      <inkml:brushProperty name="height" value="0.035" units="cm"/>
      <inkml:brushProperty name="color" value="#FF0066"/>
    </inkml:brush>
  </inkml:definitions>
  <inkml:trace contextRef="#ctx0" brushRef="#br0">700 48 24575,'0'-1'0,"-1"0"0,1 1 0,0-1 0,-1 0 0,1 1 0,0-1 0,-1 0 0,1 1 0,-1-1 0,1 1 0,-1-1 0,1 1 0,-1-1 0,1 1 0,-1-1 0,0 1 0,1 0 0,-1-1 0,0 1 0,1 0 0,-1-1 0,0 1 0,1 0 0,-1 0 0,0 0 0,0 0 0,-1-1 0,-23-2 0,22 3 0,-4 0 0,-1 1 0,1-1 0,0 1 0,0 0 0,0 1 0,0 0 0,0 0 0,-9 4 0,-2 2 0,-30 19 0,-33 16 0,60-30 0,12-9 0,1 1 0,0 0 0,-11 11 0,-10 3 0,24-16 0,0-1 0,1 1 0,0 0 0,0 0 0,-1 1 0,-3 3 0,1 3 0,-1-1 0,1 1 0,1 0 0,0 1 0,0 0 0,-5 17 0,-5 7 0,-38 61 0,45-80 0,-11 28 0,-7 14 0,21-45 0,1 0 0,0 0 0,1 1 0,0 0 0,1 0 0,0 0 0,0 15 0,-7 32 0,6-33 0,0-1 0,3 0 0,2 55 0,1-19 0,-4 27 0,4 99 0,2-170 0,1 1 0,0 0 0,1-1 0,15 32 0,-8-26 0,-8-15 0,-1 0 0,0 1 0,0-1 0,2 12 0,-4-13 0,1 1 0,-1-2 0,2 1 0,-1 0 0,1-1 0,0 1 0,1-1 0,0 0 0,1 0 0,-1-1 0,12 11 0,14 25 0,-26-36 0,-1 1 0,1-1 0,1-1 0,-1 1 0,1-1 0,0 0 0,1 0 0,10 7 0,-9-7 0,1-1 0,1 0 0,-1 0 0,0-1 0,1 0 0,0-1 0,0 0 0,0 0 0,0-1 0,1 0 0,10-1 0,11 1 0,57 12 0,-60-9 0,1 0 0,39 0 0,396-6 0,-451 0 0,0 0 0,0-1 0,-1-1 0,1 0 0,0-1 0,-1-1 0,0 0 0,0 0 0,-1-1 0,17-11 0,-25 13 0,1-1 0,-1 1 0,0-1 0,-1 1 0,1-1 0,-1 0 0,0-1 0,-1 1 0,5-11 0,6-11 0,-8 16 0,0 0 0,-1-1 0,0 0 0,0 0 0,-2 0 0,1-1 0,-2 1 0,1 0 0,-2-1 0,0-14 0,2-29 0,5 9 0,-4 33 0,0 0 0,0-19 0,-4-11 0,0 22 0,1-1 0,1 1 0,1 0 0,6-23 0,-4 21 0,-1 0 0,-1-1 0,-2 1 0,-2-32 0,1-1 0,0 41 0,-1 1 0,-1 0 0,0 0 0,-6-17 0,-5-30 0,9 40 0,-13-41 0,10 42 0,-7-43 0,12 54 0,0 0 0,0-1 0,-1 1 0,0 0 0,-1 1 0,0-1 0,-12-16 0,11 17 0,-25-53 0,0-16 0,23 66 0,0 0 0,-14-15 0,-14-20 0,29 36 0,-1 2 0,0-1 0,-17-15 0,15 16 0,1-1 0,0 0 0,-9-12 0,15 17 0,-1 1 0,-1-1 0,1 1 0,-1 0 0,1 1 0,-1-1 0,0 1 0,-1 0 0,-9-5 0,-12-7 0,12 7 0,-1 0 0,0 2 0,0 0 0,0 0 0,-1 2 0,0 0 0,0 1 0,0 0 0,-31 0 0,23 2 0,-41-8 0,60 8 0,-5-1 0,-1 0 0,1 1 0,-1 1 0,1 0 0,-23 3 0,28-2 0,-1 0 0,1 1 0,0 0 0,0 0 0,0 1 0,0 0 0,1 0 0,-1 0 0,1 0 0,0 1 0,0 0 0,-6 6 0,3-4 0,0 1 0,0-2 0,-1 1 0,0-1 0,0 0 0,0-1 0,-11 4 0,8-4 0,1 1 0,1 0 0,-1 1 0,-15 10 0,-35 31 0,56-43 0,0 1 0,1 0 0,0 0 0,0 0 0,0 1 0,1-1 0,-5 10 0,-5 9 0,-5 4 0,-29 50 0,44-70 0,1 0 0,-1 1 0,1-1 0,1 1 0,-2 15 0,-2 14 0,0-8 0,2 0 0,1 1 0,4 52 0,0-15 0,-1-18 0,-2 55 0,-7-63 0,0 9 0,0 8 0,5-43 0,-1 32 0,3 12 0,3 97 0,12-79 0,-11-66 0,0 0 0,0-1 0,1 1 0,1-1 0,0 0 0,0 0 0,1-1 0,0 0 0,1 0 0,0 0 0,13 13 0,-17-19 0,0-1 0,-1 1 0,1 0 0,-1-1 0,0 1 0,0 0 0,2 8 0,-3-8 0,0 0 0,1 0 0,0 0 0,-1-1 0,1 1 0,1-1 0,-1 1 0,0-1 0,6 6 0,2-1 0,1 0 0,0-1 0,0 0 0,1-1 0,20 8 0,7 5 0,-17-7 0,-16-8 0,0-1 0,1 1 0,-1-1 0,14 4 0,3-2 0,1-1 0,0 0 0,0-2 0,35-1 0,483-2 0,-537 1 0,0 0 0,-1-1 0,1 0 0,-1 0 0,1 0 0,-1-1 0,0 0 0,1 1 0,-1-2 0,0 1 0,0 0 0,0-1 0,-1 0 0,1 1 0,-1-2 0,6-5 0,-3 4 0,1-1 0,0 1 0,0 0 0,8-5 0,19-4 0,-24 10 0,0 0 0,-1 0 0,9-6 0,4-4 0,-13 9 0,0 0 0,-1-1 0,11-9 0,10-4 0,-26 18 0,0 0 0,-1 0 0,1-1 0,0 1 0,-1-1 0,1 0 0,-1 0 0,0 0 0,0 0 0,1 0 0,-1-1 0,0 1 0,-1 0 0,1-1 0,2-4 0,1-6 0,10-21 0,16-56 0,-26 71 0,-1-1 0,0 1 0,-2-1 0,1-27 0,-2-11 0,-3-54 0,0 100 0,0 1 0,-1 0 0,0 0 0,-1 1 0,-6-14 0,4 12 0,1-1 0,-6-24 0,5 16 0,0 0 0,-1 1 0,-19-35 0,19 39 0,1 2 0,1 0 0,1 0 0,0-1 0,-2-15 0,1 4 0,-2 2 0,0 1 0,-2 1 0,-21-40 0,15 32 0,7 13 0,-8-33 0,11 35 0,1 0 0,-2 1 0,-10-21 0,-26-50 0,12 22 0,20 46 0,-20-26 0,-4-6 0,28 41 0,-1 1 0,0 1 0,0-1 0,0 1 0,-1 1 0,0-1 0,0 1 0,-1 1 0,-9-5 0,3 1 0,-1 0 0,1 1 0,-2 0 0,1 2 0,-1-1 0,0 2 0,0 0 0,-1 1 0,1 1 0,-33 0 0,31 2 0,-34-7 0,-15 0 0,63 7 0,-25-1 0,-33 5 0,53-3 0,0 1 0,0 0 0,0 1 0,0 0 0,0 1 0,0 0 0,-8 5 0,-87 41 0,73-34 0,25-13 0,0 0 0,-1 1 0,1 0 0,1 0 0,-7 6 0,-55 49 0,61-52 0,0 1 0,0 0 0,-12 17 0,-9 11 0,22-28 0,0-1 0,1 1 0,0 0 0,0 1 0,1-1 0,0 1 0,1 0 0,0 0 0,0 0 0,1 1 0,0-1 0,0 0 0,1 13 0,-15 72 0,2-16 0,8-44 0,2-18 0,2 0 0,-2 26 0,4-13 0,1-9 0,-2 0 0,0-1 0,-7 39 0,4-32 0,1 0 0,1 0 0,1 0 0,3 34 0,0 2 0,-2-53 0,1 0 0,0 0 0,1 0 0,0 0 0,0 0 0,8 16 0,-3-5 0,-2 1 0,0-1 0,-1 1 0,2 39 0,-4-34 0,0-16 0,0 0 0,1 0 0,0-1 0,0 1 0,5 9 0,8 22 0,20 57 0,-3-7 0,-31-87 0,0 0 0,1 0 0,-1 0 0,1 0 0,0 0 0,0-1 0,0 1 0,0-1 0,1 1 0,-1-1 0,7 4 0,-5-3 0,0 0 0,0 0 0,0 1 0,8 10 0,-11-12 0,0 0 0,1 0 0,-1 0 0,1 0 0,0 0 0,0-1 0,0 0 0,0 1 0,0-1 0,0 0 0,1 0 0,-1-1 0,1 1 0,6 1 0,3 0 0,0-1 0,0 0 0,14 0 0,-15-2 0,-1 1 0,0 1 0,1-1 0,14 6 0,-12-3 0,0 0 0,1-1 0,-1 0 0,27 0 0,61-4 0,-35-1 0,-55 2 0,9 1 0,-1-2 0,0 0 0,37-7 0,-3 0 0,-43 7 0,1 0 0,-1-1 0,0 0 0,0 0 0,10-5 0,12-3 0,-29 9 0,0 1 0,0-1 0,0 0 0,0-1 0,0 1 0,-1-1 0,1 0 0,0 0 0,-1 0 0,1 0 0,-1 0 0,0-1 0,1 0 0,-1 1 0,4-7 0,4-7 0,-4 8 0,-1-1 0,0 0 0,0 0 0,-1-1 0,-1 1 0,7-20 0,19-67 0,-25 83 0,1 0 0,0 1 0,0 0 0,2 0 0,10-14 0,-12 18 0,0-1 0,-1 0 0,0 0 0,0 0 0,3-11 0,9-18 0,-17 37 0,0 1 0,0-1 0,1 1 0,-1 0 0,0-1 0,0 1 0,0-1 0,1 1 0,-1 0 0,0-1 0,0 1 0,1-1 0,-1 1 0,0 0 0,1-1 0,-1 1 0,0 0 0,1 0 0,-1-1 0,1 1 0,-1 0 0,0 0 0,1 0 0,-1-1 0,1 1 0,-1 0 0,1 0 0,-1 0 0,1 0 0,-1 0 0,1 0 0,-1 0 0,1 0 0,0 1 0,0-1 0,0 1 0,-1 0 0,1 0 0,0-1 0,-1 1 0,1 0 0,-1 0 0,1 0 0,-1 0 0,1 0 0,-1 0 0,1 1 0,7 35 0,0 20 0,-5-39 0,2 34 0,-6 151 0,0-299 0,3-105 0,12 104 0,-8 67 0,-1 1 0,1-47 0,-7 39 0,1-50 0,0 86 0,0 0 0,0 0 0,0 0 0,0 0 0,0 0 0,0 0 0,1 0 0,-1 0 0,0 0 0,0 0 0,1 0 0,-1 0 0,1 0 0,-1 1 0,1-1 0,-1 0 0,1 0 0,-1 0 0,1 0 0,0 1 0,-1-1 0,1 0 0,0 1 0,0-1 0,0 0 0,-1 1 0,1-1 0,0 1 0,0-1 0,0 1 0,0 0 0,0-1 0,0 1 0,0 0 0,0 0 0,0 0 0,0 0 0,0 0 0,0 0 0,0 0 0,0 0 0,0 0 0,0 0 0,0 0 0,0 0 0,0 1 0,0-1 0,0 1 0,0-1 0,0 0 0,0 1 0,-1-1 0,2 2 0,2 0 0,0 0 0,0 1 0,0 0 0,0 0 0,0 0 0,-1 0 0,1 0 0,-1 1 0,0 0 0,3 5 0,23 51 0,26 33 0,-37-60 0,1-1 0,25 31 0,-44-62 0,1-1 0,0 1 0,0 0 0,0 0 0,-1 0 0,1 0 0,0 0 0,-1 0 0,1 0 0,-1 0 0,1 1 0,-1-1 0,0 0 0,0 0 0,1 0 0,-1 0 0,0 1 0,0-1 0,0 0 0,0 0 0,0 0 0,0 1 0,0-1 0,-1 0 0,1 0 0,-1 2 0,1-3 0,-1 1 0,1-1 0,0 0 0,-1 1 0,1-1 0,-1 0 0,1 0 0,0 1 0,-1-1 0,1 0 0,-1 0 0,1 0 0,-1 1 0,1-1 0,-1 0 0,1 0 0,-1 0 0,1 0 0,-1 0 0,1 0 0,-1 0 0,0 0 0,-18-9 0,13 3 0,1 0 0,0 1 0,0-2 0,0 1 0,1-1 0,-1 0 0,-2-7 0,-16-24 0,-12-5 0,33 40 0,-1-1 0,1 0 0,0 0 0,0 0 0,0 0 0,0 0 0,-1-6 0,2 5 0,-1 0 0,1 1 0,-1-1 0,-1 1 0,1-1 0,-3-3 0,-9-6 0,12 12 0,0-1 0,-1 1 0,1 0 0,0-1 0,0 1 0,0-1 0,-2-5 0,6 7 0,5 5 0,6 7 0,-9-5 0,0 1 0,0 0 0,-1 1 0,0-1 0,-1 1 0,3 8 0,6 19 0,0-14 0,-9-17 0,1 1 0,-1-1 0,0 1 0,0 0 0,0 0 0,-1 0 0,1 0 0,0 9 0,-2-14 0,0 1 0,0-1 0,0 0 0,0 1 0,0-1 0,0 1 0,0-1 0,0 0 0,0 1 0,0-1 0,0 0 0,-1 1 0,1-1 0,0 0 0,0 0 0,0 1 0,-1-1 0,1 0 0,0 1 0,0-1 0,0 0 0,-1 0 0,1 1 0,0-1 0,-1 0 0,1 0 0,0 0 0,-1 0 0,1 1 0,0-1 0,0 0 0,-1 0 0,-13-2 0,-10-13 0,10 6 0,14 9 0,0 0 0,0 0 0,0 0 0,0 0 0,0 0 0,-1 0 0,1 0 0,0 0 0,0 0 0,0-1 0,0 1 0,0 0 0,-1 0 0,1 0 0,0 0 0,0 0 0,0 0 0,0 0 0,0 0 0,-1 0 0,1 1 0,0-1 0,0 0 0,0 0 0,0 0 0,0 0 0,-1 0 0,1 0 0,0 0 0,0 0 0,0 0 0,0 0 0,0 0 0,0 1 0,0-1 0,0 0 0,-1 0 0,1 0 0,0 0 0,0 0 0,0 1 0,4 23 0,-3-21 0,4 20 0,-2 1 0,-1 0 0,0 0 0,-2 0 0,-4 40 0,3-57 0,-1 0 0,1 0 0,-1-1 0,-5 13 0,6-17 0,1-1 0,0 1 0,-1-1 0,0 0 0,1 1 0,-1-1 0,0 0 0,0 0 0,0 1 0,0-1 0,0 0 0,0 0 0,0 0 0,0 0 0,0 0 0,-1 0 0,1 0 0,0-1 0,-1 1 0,1 0 0,0-1 0,-1 1 0,1-1 0,-1 1 0,1-1 0,-1 0 0,-2 1 0,3-2 0,0 0 0,0 1 0,-1-1 0,1 0 0,0 0 0,0 0 0,0 0 0,0 0 0,0 0 0,0 0 0,1 0 0,-1-1 0,0 1 0,0 0 0,1 0 0,-1-1 0,1 1 0,-1 0 0,0-3 0,-7-30 0,7 31 0,-1-11 0,0-1 0,1-24 0,-1 49 0,0 0 0,0-1 0,-1 1 0,0-1 0,-1 0 0,0 0 0,0 0 0,-1 0 0,0-1 0,0 0 0,-14 15 0,16-19 0,-1 1 0,0 1 0,1-1 0,0 0 0,-3 8 0,3-6 0,0-2 0,0 1 0,0 0 0,-8 9 0,3-7 0,-1 0 0,0-1 0,0 0 0,0-1 0,-1 1 0,0-2 0,0 1 0,0-2 0,-1 1 0,0-1 0,-11 2 0,-57 15 0,47-11 0,-43 6 0,43-11 0,9-1 0,0-1 0,-23 0 0,-326-4 0,356 0 0,0-2 0,0 0 0,1-1 0,0 0 0,-1-1 0,1-1 0,-17-10 0,-2 1 0,20 9 0,0-2 0,-14-10 0,-4-1 0,19 9 0,0 0 0,1-1 0,0 0 0,0-1 0,1 0 0,1-1 0,0 0 0,-8-16 0,18 29 0,-26-31 0,20 25 0,0 0 0,1 0 0,0-1 0,1 0 0,-5-7 0,-24-49 0,26 49 0,0-1 0,2 0 0,-1-1 0,2 1 0,0-1 0,0 0 0,0-20 0,1-175 0,5 113 0,-2-196 0,0 288 0,1 0 0,-1 0 0,1 1 0,1-1 0,-1 0 0,1 1 0,0 0 0,0-1 0,1 1 0,3-7 0,6-5 0,21-26 0,4-6 0,1-6 0,-24 29 0,-13 23 0,0 0 0,1 0 0,-1 0 0,1 0 0,-1 0 0,1 1 0,0-1 0,0 0 0,0 1 0,1-1 0,3-3 0,-5 6 0,-1 1 0,0-1 0,1 0 0,-1 0 0,0 0 0,1 0 0,-1 0 0,0 0 0,1 0 0,-1 1 0,0-1 0,0 0 0,1 0 0,-1 0 0,0 1 0,0-1 0,1 0 0,-1 0 0,0 1 0,0-1 0,0 0 0,0 1 0,1-1 0,-1 0 0,0 0 0,0 1 0,0-1 0,0 0 0,0 1 0,0-1 0,0 0 0,0 1 0,0-1 0,0 0 0,0 1 0,0-1 0,0 0 0,0 1 0,0 0 0,1 16 0,-1-16 0,-1 22 0,0-1 0,-9 39 0,9-51 0,-9 37 0,-18 54 0,-11-15 0,8 6 0,30-88 0,-1 0 0,-1 0 0,1 0 0,-1 0 0,1-1 0,-1 1 0,-4 2 0,5-3 0,-1 0 0,0 0 0,1 0 0,0 0 0,-1 0 0,1 0 0,0 1 0,1-1 0,-1 1 0,-2 6 0,3 5 0,-1 0 0,2-1 0,1 22 0,-1-32 0,-1-307 0,3 193 0,-1 139 0,9 56 0,-5-38 0,3 17 0,-7-60 0,6 21 0,-2 0 0,-1 0 0,2 44 0,-6-63-273,0 0 0,1 0 0,0 0 0,2 10 0,0-6-6553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00:07:23.714"/>
    </inkml:context>
    <inkml:brush xml:id="br0">
      <inkml:brushProperty name="width" value="0.035" units="cm"/>
      <inkml:brushProperty name="height" value="0.035" units="cm"/>
      <inkml:brushProperty name="color" value="#FF0066"/>
    </inkml:brush>
  </inkml:definitions>
  <inkml:trace contextRef="#ctx0" brushRef="#br0">64 113 24575,'-1'87'0,"3"90"0,13-99 0,6 16 0,-13-66 0,-2 1 0,-1-1 0,3 56 0,-8-67 0,2-1 0,4 22 0,1-1 0,-1 3 0,-2-25 0,-2 1 0,1 21 0,-3 909 0,-1-934 0,0 0 0,-5 21 0,4-25 0,0-1 0,1 1 0,0-1 0,0 1 0,1 0 0,0 0 0,0-1 0,1 1 0,2 14 0,0-13 0,0-1 0,0 1 0,8 14 0,-9-19 0,0-1 0,0 0 0,1 0 0,-1-1 0,1 1 0,0 0 0,0-1 0,0 0 0,0 1 0,0-1 0,0 0 0,4 1 0,48 29 0,-48-26 0,1-1 0,1 0 0,-1 0 0,1-1 0,0 0 0,0 0 0,0-1 0,0 0 0,1-1 0,17 3 0,31 2 0,-40-4 0,30 1 0,-4-5 0,67-10 0,-74 8 0,0 1 0,41 4 0,49-3 0,-76-6 0,-32 4 0,35-3 0,0 0 0,-45 4 0,-1 0 0,1 1 0,-1 0 0,1 1 0,0 0 0,-1 0 0,16 3 0,104 20 0,-106-21 0,43 0 0,-46-2 0,0 0 0,0 2 0,26 4 0,-19-2 0,0-1 0,1-1 0,-1-1 0,48-6 0,-72 5 0,-1 0 0,1-1 0,0 1 0,-1-1 0,1 1 0,-1-1 0,1 0 0,-1 1 0,1-1 0,-1 0 0,0 0 0,1 0 0,-1 0 0,0 0 0,0-1 0,1 1 0,-1 0 0,0 0 0,0-1 0,-1 1 0,1-1 0,0 1 0,0-1 0,-1 1 0,1-1 0,-1 0 0,1 1 0,-1-1 0,0 1 0,1-4 0,0-7 0,-1 1 0,0-1 0,-2-18 0,0 9 0,0-444 0,3 248 0,0 205 0,0 1 0,5-22 0,3-19 0,-9 29 0,0 5 0,1 1 0,0-1 0,6-21 0,-3 13 0,-1-1 0,-1 1 0,-1 0 0,-3-33 0,0-4 0,2 43 0,1-12 0,-2-1 0,-9-52 0,-9-11 0,7 1 0,8 64 0,0 0 0,3 1 0,3-52 0,-1 13 0,0 15 0,-2-61 0,0 104 0,-1 0 0,0 1 0,0-1 0,-1 1 0,-5-12 0,6 20 0,1 0 0,-1 0 0,0 0 0,0 0 0,1 0 0,-1 0 0,-1 1 0,1-1 0,0 1 0,0 0 0,0-1 0,-1 1 0,1 0 0,-5-1 0,-42-9 0,28 6 0,2 2 0,0 0 0,-26 0 0,25 2 0,0 0 0,-20-5 0,23 3 0,-34-2 0,34 5 0,1-2 0,-22-4 0,21 3 0,0 1 0,1 0 0,-19 2 0,19 0 0,-1-1 0,0-1 0,-18-3 0,9 0 0,-1 2 0,1 1 0,0 1 0,-33 4 0,-3-2 0,-434-1 0,480 1 0,1 1 0,-22 5 0,-3 0 0,0 0 0,25-4 0,-1-1 0,-21 2 0,21-5 0,11 1 0,0 0 0,0 0 0,0 0 0,0 1 0,-8 1 0,11-1 0,1-1 0,-1 1 0,1-1 0,-1 1 0,1 0 0,0 0 0,-1 0 0,1 0 0,0 0 0,0 0 0,0 0 0,-1 1 0,1-1 0,0 0 0,1 1 0,-1-1 0,0 1 0,0-1 0,1 0 0,-1 1 0,0 2 0,-5 23 0,1 0 0,1 0 0,2 0 0,1 0 0,4 48 0,-2-5 0,-1 395 0,0-454 0,-2 1 0,-4 20 0,-2 21 0,7 418 0,2-229 0,0-231 0,0 1 0,6 20 0,1 21 0,-1 6 0,-4-43 0,2 32 0,-5-17 0,-1-12 0,1 1 0,1-1 0,8 39 0,-4-20 0,-6-34 0,1 0 0,1 0 0,-1 0 0,0 0 0,1 0 0,0 0 0,0-1 0,0 1 0,0 0 0,1 0 0,0-1 0,-1 1 0,1-1 0,1 1 0,-1-1 0,0 0 0,4 4 0,2 1 0,0-1 0,1 0 0,-1 0 0,1-1 0,0-1 0,1 1 0,-1-1 0,21 6 0,-15-6 0,0 0 0,0-1 0,1-1 0,-1 0 0,1-1 0,16 1 0,557-4 0,-574 0 0,-1 0 0,19-5 0,-18 3 0,0 1 0,17-1 0,26 2 0,100 3 0,-111 6 0,-33-6 0,1 1 0,18-1 0,277-2 0,-308 0 0,1 0 0,-1 0 0,0 0 0,0-1 0,0 1 0,1-1 0,-1 1 0,0-1 0,0 0 0,0 1 0,0-1 0,0 0 0,0-1 0,0 1 0,0 0 0,-1 0 0,1-1 0,0 1 0,2-4 0,-1 0 0,1-1 0,-1 0 0,0 0 0,0 0 0,2-8 0,-1 4 0,-2 1 0,1 0 0,-1 0 0,-1-1 0,0 1 0,0-1 0,-2-17 0,1 16 0,0 0 0,0 0 0,1 0 0,4-17 0,0 1 0,-1 1 0,-1-1 0,-2 0 0,-3-53 0,0 13 0,3-1064 0,-1 1117 0,2-1 0,3-17 0,-2 17 0,-1 0 0,1-17 0,-4-247 0,2 274 0,-1 1 0,-1 0 0,1-1 0,-1 1 0,1 0 0,-1 0 0,0-1 0,-1 1 0,1 0 0,-1 0 0,-2-4 0,2 6 0,1 0 0,-1 0 0,1 0 0,-1 1 0,0-1 0,0 1 0,0-1 0,0 1 0,0 0 0,0-1 0,-1 1 0,1 0 0,0 0 0,-1 1 0,1-1 0,0 0 0,-1 1 0,1 0 0,-1-1 0,-3 1 0,-85 2 0,57-1 0,-44-2 0,32-7 0,32 5 0,1 1 0,-22-1 0,-694 3 0,715 0 0,-1-2 0,-18-3 0,18 2 0,0 1 0,-16-1 0,-6 3 0,16 1 0,0-1 0,0-1 0,0-1 0,-20-5 0,17 3 0,0 0 0,-1 2 0,1 1 0,-29 3 0,26-1 0,0-1 0,0-1 0,-30-6 0,51 6 0,-12-3 0,16 3 0,12 0 0,426 2 0,-417-2 0,32-6 0,-32 4 0,32-2 0,32 7 0,65-3 0,-102-7 0,-32 5 0,0 1 0,21-1 0,32 1 0,113 5 0,-133 4 0,-34-4 0,1-1 0,21 2 0,27-6 0,46 3 0,-102 0 0,0 0 0,0 0 0,0 0 0,0 1 0,8 4 0,-14-6 0,1 0 0,-1 0 0,0 0 0,0 0 0,0 1 0,0-1 0,0 0 0,0 0 0,0 0 0,0 1 0,0-1 0,0 0 0,1 0 0,-1 0 0,0 1 0,0-1 0,0 0 0,0 0 0,0 0 0,-1 1 0,1-1 0,0 0 0,0 0 0,0 0 0,0 1 0,0-1 0,0 0 0,0 0 0,0 0 0,0 0 0,0 1 0,-1-1 0,1 0 0,0 0 0,0 0 0,0 0 0,0 1 0,0-1 0,-1 0 0,1 0 0,0 0 0,0 0 0,0 0 0,-1 0 0,1 0 0,0 0 0,0 0 0,0 0 0,-1 0 0,1 0 0,0 1 0,0-1 0,-1-1 0,-10 7 0,-9-2 0,0-1 0,0-1 0,1-1 0,-1-1 0,-26-2 0,-10 0 0,-919 2 0,955 1 0,-37 7 0,10-1 0,33-6 0,1 1 0,-1 1 0,1-1 0,-1 2 0,-14 5 0,25-7 0,-1 0 0,0 0 0,1 0 0,0 0 0,-1 1 0,1-1 0,0 1 0,0 0 0,0 0 0,0 0 0,1 0 0,0 0 0,-1 1 0,1-1 0,0 1 0,0-1 0,1 1 0,-1 0 0,1 0 0,0 0 0,-2 7 0,-14 79 0,11-53 0,2-21 0,2-1 0,-2 26 0,5 6 0,11 77 0,-9-96 0,-1 0 0,-3 35 0,1 34 0,7-51 0,-4-31 0,0-1 0,-1 19 0,-1-20 0,0-1 0,5 19 0,2 22 0,-7-40 0,1-1 0,0 0 0,1 1 0,6 15 0,4 17 0,-8-19 0,0 0 0,-2 0 0,1 36 0,-4-45 0,0 3 0,-1 1 0,0 0 0,-7 31 0,-15 64 0,22-106 0,0 0 0,-1 0 0,-1-1 0,0 1 0,0-1 0,-1 0 0,-9 18 0,13-27 0,0 0 0,-1 0 0,1 1 0,0-1 0,0 0 0,0 0 0,-1 0 0,1 1 0,0-1 0,0 0 0,-1 0 0,1 0 0,0 0 0,-1 0 0,1 1 0,0-1 0,0 0 0,-1 0 0,1 0 0,0 0 0,-1 0 0,1 0 0,0 0 0,-1 0 0,1 0 0,0 0 0,0 0 0,-1 0 0,1 0 0,0-1 0,-1 1 0,1 0 0,0 0 0,0 0 0,-1 0 0,1 0 0,0-1 0,0 1 0,-1 0 0,1 0 0,0 0 0,0-1 0,0 1 0,-1 0 0,1 0 0,0-1 0,0 1 0,0 0 0,0 0 0,-1-1 0,1 1 0,0 0 0,0-1 0,0 1 0,0 0 0,0 0 0,0-1 0,0 1 0,0-1 0,-8-25 0,7 20 0,-18-67 0,12 40 0,-17-47 0,4 35 0,9 20 0,-8-26 0,14 35 0,1 0 0,1 0 0,0 0 0,1-1 0,0-23 0,2-7 0,2-46 0,-2 90 0,1 1 0,0-1 0,0 1 0,0-1 0,0 1 0,0-1 0,1 1 0,-1 0 0,1 0 0,-1 0 0,1 0 0,0 0 0,0 0 0,4-3 0,-6 4 0,1 1 0,-1-1 0,1 1 0,0-1 0,0 1 0,-1-1 0,1 1 0,0-1 0,0 1 0,-1 0 0,1-1 0,0 1 0,0 0 0,0 0 0,0-1 0,-1 1 0,1 0 0,0 0 0,0 0 0,0 0 0,0 0 0,0 1 0,-1-1 0,1 0 0,0 0 0,0 0 0,0 1 0,0-1 0,-1 0 0,1 1 0,0-1 0,0 1 0,-1-1 0,1 1 0,0-1 0,-1 1 0,1 0 0,-1-1 0,1 1 0,-1 0 0,1-1 0,-1 1 0,1 0 0,-1 0 0,1-1 0,-1 1 0,0 1 0,14 35 0,-3 1 0,10 52 0,-17-69 0,-2-12 0,3 12 0,-1 0 0,-1 1 0,1 27 0,-5-26 0,2 10 0,-2 0 0,-9 50 0,5-45 0,2 0 0,1 1 0,4 46 0,0-7 0,-2 263 0,1-331 22,0 0-1,1 1 1,0-1-1,0 0 1,6 12-1,-5-11-394,1 0-1,-1 0 1,2 22-1,-4-20-6452</inkml:trace>
</inkml:ink>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7C7533-C864-71F4-4B2C-7E8CC31E729D}"/>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9446"/>
                    </a14:imgEffect>
                    <a14:imgEffect>
                      <a14:saturation sat="108000"/>
                    </a14:imgEffect>
                    <a14:imgEffect>
                      <a14:brightnessContrast contrast="14000"/>
                    </a14:imgEffect>
                  </a14:imgLayer>
                </a14:imgProps>
              </a:ext>
              <a:ext uri="{28A0092B-C50C-407E-A947-70E740481C1C}">
                <a14:useLocalDpi xmlns:a14="http://schemas.microsoft.com/office/drawing/2010/main" val="0"/>
              </a:ext>
            </a:extLst>
          </a:blip>
          <a:stretch>
            <a:fillRect/>
          </a:stretch>
        </p:blipFill>
        <p:spPr>
          <a:xfrm>
            <a:off x="0" y="1"/>
            <a:ext cx="11241510" cy="6858000"/>
          </a:xfrm>
          <a:prstGeom prst="rect">
            <a:avLst/>
          </a:prstGeom>
        </p:spPr>
      </p:pic>
      <p:sp>
        <p:nvSpPr>
          <p:cNvPr id="9" name="Rectangle 8">
            <a:extLst>
              <a:ext uri="{FF2B5EF4-FFF2-40B4-BE49-F238E27FC236}">
                <a16:creationId xmlns:a16="http://schemas.microsoft.com/office/drawing/2014/main" id="{6E91612B-E446-2D15-4A8A-9C92CD369B1C}"/>
              </a:ext>
            </a:extLst>
          </p:cNvPr>
          <p:cNvSpPr/>
          <p:nvPr userDrawn="1"/>
        </p:nvSpPr>
        <p:spPr>
          <a:xfrm>
            <a:off x="11180417" y="0"/>
            <a:ext cx="1011583"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FF055-2B8E-9DD7-F254-454787975381}"/>
              </a:ext>
            </a:extLst>
          </p:cNvPr>
          <p:cNvSpPr>
            <a:spLocks noGrp="1"/>
          </p:cNvSpPr>
          <p:nvPr>
            <p:ph type="ctrTitle"/>
          </p:nvPr>
        </p:nvSpPr>
        <p:spPr>
          <a:xfrm>
            <a:off x="344556" y="1798225"/>
            <a:ext cx="10676835" cy="1293950"/>
          </a:xfrm>
        </p:spPr>
        <p:txBody>
          <a:bodyPr anchor="b">
            <a:normAutofit/>
          </a:bodyPr>
          <a:lstStyle>
            <a:lvl1pPr algn="ctr">
              <a:defRPr sz="5400" b="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0271E03-C713-B4F8-700C-E8C4CAC20AAE}"/>
              </a:ext>
            </a:extLst>
          </p:cNvPr>
          <p:cNvSpPr>
            <a:spLocks noGrp="1"/>
          </p:cNvSpPr>
          <p:nvPr>
            <p:ph type="subTitle" idx="1"/>
          </p:nvPr>
        </p:nvSpPr>
        <p:spPr>
          <a:xfrm>
            <a:off x="1462157" y="5551143"/>
            <a:ext cx="9144000" cy="625474"/>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7788A63-3F46-794E-203A-82913968A49E}"/>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5" name="Footer Placeholder 4">
            <a:extLst>
              <a:ext uri="{FF2B5EF4-FFF2-40B4-BE49-F238E27FC236}">
                <a16:creationId xmlns:a16="http://schemas.microsoft.com/office/drawing/2014/main" id="{640D19BB-8CBC-DC43-A62F-E9696B71F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4AFAD-EAA9-75F8-F91E-AC131CCBD0A7}"/>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1037975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11C735-A907-BD2C-C181-119097FD195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699F6C-BE5C-16B7-F0D1-E733A2C396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B75E71-C168-7A73-F7A9-C00FFF613B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D7C4F-9CC0-908A-304F-DAD159215928}"/>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5" name="Footer Placeholder 4">
            <a:extLst>
              <a:ext uri="{FF2B5EF4-FFF2-40B4-BE49-F238E27FC236}">
                <a16:creationId xmlns:a16="http://schemas.microsoft.com/office/drawing/2014/main" id="{3F3ACBFD-B471-DCBF-D905-E92E86B44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AA0EB-2265-5219-2797-AE6038E84D55}"/>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37486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1B075E-2210-0956-17EB-8B1BC6D0BAB8}"/>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a:extLst>
              <a:ext uri="{FF2B5EF4-FFF2-40B4-BE49-F238E27FC236}">
                <a16:creationId xmlns:a16="http://schemas.microsoft.com/office/drawing/2014/main" id="{28C9D6F0-470D-714A-49D6-12D0AD1555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524D0-3113-2185-9E4E-0F133D4717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09022-FA99-D4CC-379B-8DAE63F6DD8D}"/>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5" name="Footer Placeholder 4">
            <a:extLst>
              <a:ext uri="{FF2B5EF4-FFF2-40B4-BE49-F238E27FC236}">
                <a16:creationId xmlns:a16="http://schemas.microsoft.com/office/drawing/2014/main" id="{C9046666-C0CB-E54F-B1E5-CB94F4940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5ABA4-476C-4E71-ED27-7A9DB71480D8}"/>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258874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2E6211-CECA-A254-D4E8-B5CF3B6027D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5114"/>
            <a:ext cx="12192000" cy="6852886"/>
          </a:xfrm>
          <a:prstGeom prst="rect">
            <a:avLst/>
          </a:prstGeom>
          <a:effectLst>
            <a:outerShdw blurRad="50800" dist="50800" dir="5400000" algn="ctr" rotWithShape="0">
              <a:srgbClr val="000000">
                <a:alpha val="0"/>
              </a:srgbClr>
            </a:outerShdw>
          </a:effectLst>
        </p:spPr>
      </p:pic>
      <p:sp>
        <p:nvSpPr>
          <p:cNvPr id="2" name="Title 1">
            <a:extLst>
              <a:ext uri="{FF2B5EF4-FFF2-40B4-BE49-F238E27FC236}">
                <a16:creationId xmlns:a16="http://schemas.microsoft.com/office/drawing/2014/main" id="{69608570-E2FD-800D-8DD9-F6154609A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542846-5580-6B9B-0C9A-0C1560890E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B25F6-2624-0FA9-F441-3D9555B3FEA4}"/>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5" name="Footer Placeholder 4">
            <a:extLst>
              <a:ext uri="{FF2B5EF4-FFF2-40B4-BE49-F238E27FC236}">
                <a16:creationId xmlns:a16="http://schemas.microsoft.com/office/drawing/2014/main" id="{DB3E21A2-745D-FF4C-045E-6DA916746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0F0DC-E9C5-0652-5ABF-91A88587D115}"/>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172855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0C7097-9A20-AC77-5165-12DD589DAC3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3E8128-D40F-4731-1459-8B14ED925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51B55-4B10-17A5-1FCD-147E0DE66E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EC31B-CCAC-43E4-53E2-E556EFDAC248}"/>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5" name="Footer Placeholder 4">
            <a:extLst>
              <a:ext uri="{FF2B5EF4-FFF2-40B4-BE49-F238E27FC236}">
                <a16:creationId xmlns:a16="http://schemas.microsoft.com/office/drawing/2014/main" id="{5C88D550-75F8-2508-E447-D49BC7BFE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1AE97-3EAB-0AB0-DC40-9D09B07C2D50}"/>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2456872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762A0-1E79-D9E5-4640-DD99E39DF2AB}"/>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1DF345-5684-087F-3BAE-32CC209C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60631-BAED-2D52-1958-EE1C3A255A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151331-69BE-EBAD-DB16-F95F421125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7F27BB-9B9D-373E-6983-144166184B55}"/>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6" name="Footer Placeholder 5">
            <a:extLst>
              <a:ext uri="{FF2B5EF4-FFF2-40B4-BE49-F238E27FC236}">
                <a16:creationId xmlns:a16="http://schemas.microsoft.com/office/drawing/2014/main" id="{FAA9F789-8FC8-C4B9-7810-A027CE4A0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D934B-2CFB-F7D6-3518-B0F9711A26A8}"/>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577147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E986DF-D819-FEDC-F36A-D900F4B91BD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AA3851-A4DA-867D-E179-7876E3C9FA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302E4-F19A-8F8B-D9F5-93CC9EA7C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A157E6-9A7E-3EF4-4CD7-699A3A6580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3A0B5-F68E-A6F1-CB4E-9457D62771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CFFAE-6D45-E748-2AC3-F17916344B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3A38A9-0105-CB72-94EC-BC01DCA7112C}"/>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8" name="Footer Placeholder 7">
            <a:extLst>
              <a:ext uri="{FF2B5EF4-FFF2-40B4-BE49-F238E27FC236}">
                <a16:creationId xmlns:a16="http://schemas.microsoft.com/office/drawing/2014/main" id="{84DA539E-E8FA-1427-04BE-AD2013B6D5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D6C44C-19BB-51F6-2F0A-8A2FD123D915}"/>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352951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924C4C-99FC-6957-4AEB-ACBC1C2C25B5}"/>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D90A32-E31A-37D3-C899-12C73B41EA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A32B5B-D082-00AD-8925-721CB81E8669}"/>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4" name="Footer Placeholder 3">
            <a:extLst>
              <a:ext uri="{FF2B5EF4-FFF2-40B4-BE49-F238E27FC236}">
                <a16:creationId xmlns:a16="http://schemas.microsoft.com/office/drawing/2014/main" id="{D605FE30-B5FE-4A49-BF11-A3264ECC74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8A997-5A47-4F8A-75C5-BF719D0036CE}"/>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271147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F2322F-7FA7-BE17-90A7-15FB3066D7D8}"/>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31DBC84F-DA65-46EB-170A-5239EE7EB93F}"/>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3" name="Footer Placeholder 2">
            <a:extLst>
              <a:ext uri="{FF2B5EF4-FFF2-40B4-BE49-F238E27FC236}">
                <a16:creationId xmlns:a16="http://schemas.microsoft.com/office/drawing/2014/main" id="{74E80692-CFFE-7656-9EAB-8E9E9C85C7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69D65B-9C9B-F759-D725-4C1D24D622F2}"/>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3854492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7FB14E-AC7D-D149-5AF7-4CBC51821E5E}"/>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E39EA1-F53D-FD05-0BBC-5A708A146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22A61-B5E0-45D8-D427-8369EF173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4DDA8-9586-89F2-2900-FA37D7965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64F2E-B045-D191-4074-6C93C8A8DFCF}"/>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6" name="Footer Placeholder 5">
            <a:extLst>
              <a:ext uri="{FF2B5EF4-FFF2-40B4-BE49-F238E27FC236}">
                <a16:creationId xmlns:a16="http://schemas.microsoft.com/office/drawing/2014/main" id="{6752181D-391D-B963-6E0E-3C3869680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94CD0-4397-DC08-8CB9-DFA5FB66C4B9}"/>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370526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E672EC-E4A6-1B8B-3DFC-15A0DA4E5435}"/>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84F220-C118-A123-78B0-A7D5E35C3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2DAFCA-AECB-A36D-068C-572C51024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D7676D-2058-D706-BF6B-B0BD3D8C7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B0F0A-BAAF-673C-1241-180E93DC9A29}"/>
              </a:ext>
            </a:extLst>
          </p:cNvPr>
          <p:cNvSpPr>
            <a:spLocks noGrp="1"/>
          </p:cNvSpPr>
          <p:nvPr>
            <p:ph type="dt" sz="half" idx="10"/>
          </p:nvPr>
        </p:nvSpPr>
        <p:spPr/>
        <p:txBody>
          <a:bodyPr/>
          <a:lstStyle/>
          <a:p>
            <a:fld id="{2430EAD0-B0AC-4EDC-B0A6-6D1022512D6C}" type="datetimeFigureOut">
              <a:rPr lang="en-US" smtClean="0"/>
              <a:t>3/20/2024</a:t>
            </a:fld>
            <a:endParaRPr lang="en-US"/>
          </a:p>
        </p:txBody>
      </p:sp>
      <p:sp>
        <p:nvSpPr>
          <p:cNvPr id="6" name="Footer Placeholder 5">
            <a:extLst>
              <a:ext uri="{FF2B5EF4-FFF2-40B4-BE49-F238E27FC236}">
                <a16:creationId xmlns:a16="http://schemas.microsoft.com/office/drawing/2014/main" id="{1B36D8ED-F567-2C85-925A-54C6CFF87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A2A06-B3B8-1EED-F2A3-61F988D041B8}"/>
              </a:ext>
            </a:extLst>
          </p:cNvPr>
          <p:cNvSpPr>
            <a:spLocks noGrp="1"/>
          </p:cNvSpPr>
          <p:nvPr>
            <p:ph type="sldNum" sz="quarter" idx="12"/>
          </p:nvPr>
        </p:nvSpPr>
        <p:spPr/>
        <p:txBody>
          <a:bodyPr/>
          <a:lstStyle/>
          <a:p>
            <a:fld id="{3553E249-AAE9-4DDD-8FB0-708BBFFD330B}" type="slidenum">
              <a:rPr lang="en-US" smtClean="0"/>
              <a:t>‹#›</a:t>
            </a:fld>
            <a:endParaRPr lang="en-US"/>
          </a:p>
        </p:txBody>
      </p:sp>
    </p:spTree>
    <p:extLst>
      <p:ext uri="{BB962C8B-B14F-4D97-AF65-F5344CB8AC3E}">
        <p14:creationId xmlns:p14="http://schemas.microsoft.com/office/powerpoint/2010/main" val="177818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3E295-14E5-C6BC-BE7A-CB45C6A2D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55FC48-3C58-5AA0-F6A1-86C011029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2CB46-45DD-8BC5-B7E7-626F9464D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30EAD0-B0AC-4EDC-B0A6-6D1022512D6C}" type="datetimeFigureOut">
              <a:rPr lang="en-US" smtClean="0"/>
              <a:t>3/20/2024</a:t>
            </a:fld>
            <a:endParaRPr lang="en-US"/>
          </a:p>
        </p:txBody>
      </p:sp>
      <p:sp>
        <p:nvSpPr>
          <p:cNvPr id="5" name="Footer Placeholder 4">
            <a:extLst>
              <a:ext uri="{FF2B5EF4-FFF2-40B4-BE49-F238E27FC236}">
                <a16:creationId xmlns:a16="http://schemas.microsoft.com/office/drawing/2014/main" id="{916B3079-9AB3-E845-4BF4-2ED8CC022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257E8B-5893-AFE8-DC51-EFCD48ED0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3E249-AAE9-4DDD-8FB0-708BBFFD330B}" type="slidenum">
              <a:rPr lang="en-US" smtClean="0"/>
              <a:t>‹#›</a:t>
            </a:fld>
            <a:endParaRPr lang="en-US"/>
          </a:p>
        </p:txBody>
      </p:sp>
    </p:spTree>
    <p:extLst>
      <p:ext uri="{BB962C8B-B14F-4D97-AF65-F5344CB8AC3E}">
        <p14:creationId xmlns:p14="http://schemas.microsoft.com/office/powerpoint/2010/main" val="378933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customXml" Target="../ink/ink4.xml"/><Relationship Id="rId5" Type="http://schemas.openxmlformats.org/officeDocument/2006/relationships/image" Target="../media/image16.png"/><Relationship Id="rId4" Type="http://schemas.openxmlformats.org/officeDocument/2006/relationships/customXml" Target="../ink/ink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48E4-5469-8730-AD68-50E778C82FFE}"/>
              </a:ext>
            </a:extLst>
          </p:cNvPr>
          <p:cNvSpPr>
            <a:spLocks noGrp="1"/>
          </p:cNvSpPr>
          <p:nvPr>
            <p:ph type="ctrTitle"/>
          </p:nvPr>
        </p:nvSpPr>
        <p:spPr>
          <a:xfrm>
            <a:off x="4766365" y="2505009"/>
            <a:ext cx="5080000" cy="1293950"/>
          </a:xfrm>
        </p:spPr>
        <p:txBody>
          <a:bodyPr/>
          <a:lstStyle/>
          <a:p>
            <a:r>
              <a:rPr lang="en-US" b="1" dirty="0"/>
              <a:t>RADAR</a:t>
            </a:r>
          </a:p>
        </p:txBody>
      </p:sp>
      <p:sp>
        <p:nvSpPr>
          <p:cNvPr id="3" name="Subtitle 2">
            <a:extLst>
              <a:ext uri="{FF2B5EF4-FFF2-40B4-BE49-F238E27FC236}">
                <a16:creationId xmlns:a16="http://schemas.microsoft.com/office/drawing/2014/main" id="{F0FE157A-E77D-F688-9463-6FCD1CB65A8B}"/>
              </a:ext>
            </a:extLst>
          </p:cNvPr>
          <p:cNvSpPr>
            <a:spLocks noGrp="1"/>
          </p:cNvSpPr>
          <p:nvPr>
            <p:ph type="subTitle" idx="1"/>
          </p:nvPr>
        </p:nvSpPr>
        <p:spPr>
          <a:xfrm>
            <a:off x="3033230" y="5842691"/>
            <a:ext cx="8575675" cy="625474"/>
          </a:xfrm>
        </p:spPr>
        <p:txBody>
          <a:bodyPr>
            <a:normAutofit/>
          </a:bodyPr>
          <a:lstStyle/>
          <a:p>
            <a:r>
              <a:rPr lang="el-GR" dirty="0"/>
              <a:t>ΠΑΡΕΜΒΟΛΕΣ – ΠΡΟΒΛΗΜΑΤΑ ΔΙΑΚΡΙΣΗΣ ΣΤΟΧΩΝ</a:t>
            </a:r>
            <a:r>
              <a:rPr lang="en-US" dirty="0"/>
              <a:t> </a:t>
            </a:r>
            <a:r>
              <a:rPr lang="el-GR" dirty="0"/>
              <a:t>– ΨΕΥΔΟΗΧΩ. </a:t>
            </a:r>
            <a:endParaRPr lang="en-US" dirty="0"/>
          </a:p>
        </p:txBody>
      </p:sp>
    </p:spTree>
    <p:extLst>
      <p:ext uri="{BB962C8B-B14F-4D97-AF65-F5344CB8AC3E}">
        <p14:creationId xmlns:p14="http://schemas.microsoft.com/office/powerpoint/2010/main" val="785633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318B8-7A24-B017-1DD3-62FCAC9AFF50}"/>
              </a:ext>
            </a:extLst>
          </p:cNvPr>
          <p:cNvSpPr>
            <a:spLocks noGrp="1"/>
          </p:cNvSpPr>
          <p:nvPr>
            <p:ph sz="half" idx="1"/>
          </p:nvPr>
        </p:nvSpPr>
        <p:spPr>
          <a:xfrm>
            <a:off x="235975" y="825910"/>
            <a:ext cx="6181680" cy="5351053"/>
          </a:xfrm>
        </p:spPr>
        <p:txBody>
          <a:bodyPr/>
          <a:lstStyle/>
          <a:p>
            <a:r>
              <a:rPr lang="el-GR" dirty="0"/>
              <a:t>Γενικά, η απόκριση των θαλασσίων επιστροφών είναι λιγότερο εμφανής σε </a:t>
            </a:r>
            <a:r>
              <a:rPr lang="en-US" dirty="0"/>
              <a:t>Radar </a:t>
            </a:r>
            <a:r>
              <a:rPr lang="el-GR" dirty="0"/>
              <a:t>που λειτουργούν στην μπάντα εκπομπής  S από ό,τι στα X </a:t>
            </a:r>
            <a:r>
              <a:rPr lang="en-US" dirty="0"/>
              <a:t>band radars</a:t>
            </a:r>
            <a:r>
              <a:rPr lang="el-GR" dirty="0"/>
              <a:t>. Η σχέση μεταξύ του μήκους κύματος και θαλασσίων επιστροφών είναι δύσκολο να περιγραφεί και απαιτεί πολύπλοκο μαθηματικό λογισμό. </a:t>
            </a:r>
            <a:endParaRPr lang="en-US" dirty="0"/>
          </a:p>
        </p:txBody>
      </p:sp>
      <p:pic>
        <p:nvPicPr>
          <p:cNvPr id="7" name="Content Placeholder 6">
            <a:extLst>
              <a:ext uri="{FF2B5EF4-FFF2-40B4-BE49-F238E27FC236}">
                <a16:creationId xmlns:a16="http://schemas.microsoft.com/office/drawing/2014/main" id="{1B0EAE3A-3A35-286B-0580-060453FEAB9D}"/>
              </a:ext>
            </a:extLst>
          </p:cNvPr>
          <p:cNvPicPr>
            <a:picLocks noGrp="1" noChangeAspect="1"/>
          </p:cNvPicPr>
          <p:nvPr>
            <p:ph sz="half" idx="2"/>
          </p:nvPr>
        </p:nvPicPr>
        <p:blipFill>
          <a:blip r:embed="rId2"/>
          <a:stretch>
            <a:fillRect/>
          </a:stretch>
        </p:blipFill>
        <p:spPr bwMode="auto">
          <a:xfrm>
            <a:off x="6608611" y="1137732"/>
            <a:ext cx="4867390" cy="486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60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318B8-7A24-B017-1DD3-62FCAC9AFF50}"/>
              </a:ext>
            </a:extLst>
          </p:cNvPr>
          <p:cNvSpPr>
            <a:spLocks noGrp="1"/>
          </p:cNvSpPr>
          <p:nvPr>
            <p:ph sz="half" idx="1"/>
          </p:nvPr>
        </p:nvSpPr>
        <p:spPr>
          <a:xfrm>
            <a:off x="269685" y="1002890"/>
            <a:ext cx="5750115" cy="5174073"/>
          </a:xfrm>
        </p:spPr>
        <p:txBody>
          <a:bodyPr>
            <a:normAutofit lnSpcReduction="10000"/>
          </a:bodyPr>
          <a:lstStyle/>
          <a:p>
            <a:r>
              <a:rPr lang="el-GR" dirty="0"/>
              <a:t>Η επιλογή </a:t>
            </a:r>
            <a:r>
              <a:rPr lang="en-US" dirty="0"/>
              <a:t>Long Pulse</a:t>
            </a:r>
            <a:r>
              <a:rPr lang="el-GR" dirty="0"/>
              <a:t> αντί για </a:t>
            </a:r>
            <a:r>
              <a:rPr lang="en-US" dirty="0"/>
              <a:t>Short Pulse </a:t>
            </a:r>
            <a:r>
              <a:rPr lang="el-GR" dirty="0"/>
              <a:t>συνήθως βελτιώνει την απεικόνιση οποιουδήποτε στόχου και οι θαλάσσιες επιστροφές δεν αποτελεί εξαίρεση σε αυτόν τον κανόνα. </a:t>
            </a:r>
          </a:p>
          <a:p>
            <a:r>
              <a:rPr lang="el-GR" dirty="0"/>
              <a:t>Έτσι, εάν οι επιθυμητοί προς απεικόνιση στόχοι καλυφθούν ως αποτέλεσμα έντονων θαλάσσιων επιστροφών,</a:t>
            </a:r>
            <a:r>
              <a:rPr lang="en-US" dirty="0"/>
              <a:t> </a:t>
            </a:r>
            <a:r>
              <a:rPr lang="el-GR" dirty="0"/>
              <a:t>επιλέγοντας μεγαλύτερο παλμό είναι δυνατή η μείωση των αρνητικών αποτελεσμάτων των επιστροφών.</a:t>
            </a:r>
            <a:endParaRPr lang="en-US" dirty="0"/>
          </a:p>
        </p:txBody>
      </p:sp>
      <p:pic>
        <p:nvPicPr>
          <p:cNvPr id="6" name="Content Placeholder 5">
            <a:extLst>
              <a:ext uri="{FF2B5EF4-FFF2-40B4-BE49-F238E27FC236}">
                <a16:creationId xmlns:a16="http://schemas.microsoft.com/office/drawing/2014/main" id="{B0A8BF37-46CE-1CB7-6734-FAD4D4FA2191}"/>
              </a:ext>
            </a:extLst>
          </p:cNvPr>
          <p:cNvPicPr>
            <a:picLocks noGrp="1" noChangeAspect="1"/>
          </p:cNvPicPr>
          <p:nvPr>
            <p:ph sz="half" idx="2"/>
          </p:nvPr>
        </p:nvPicPr>
        <p:blipFill>
          <a:blip r:embed="rId2"/>
          <a:stretch>
            <a:fillRect/>
          </a:stretch>
        </p:blipFill>
        <p:spPr>
          <a:xfrm>
            <a:off x="6019800" y="2208202"/>
            <a:ext cx="6076073" cy="2544992"/>
          </a:xfrm>
        </p:spPr>
      </p:pic>
    </p:spTree>
    <p:extLst>
      <p:ext uri="{BB962C8B-B14F-4D97-AF65-F5344CB8AC3E}">
        <p14:creationId xmlns:p14="http://schemas.microsoft.com/office/powerpoint/2010/main" val="1692971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318B8-7A24-B017-1DD3-62FCAC9AFF50}"/>
              </a:ext>
            </a:extLst>
          </p:cNvPr>
          <p:cNvSpPr>
            <a:spLocks noGrp="1"/>
          </p:cNvSpPr>
          <p:nvPr>
            <p:ph sz="half" idx="1"/>
          </p:nvPr>
        </p:nvSpPr>
        <p:spPr>
          <a:xfrm>
            <a:off x="269685" y="2140622"/>
            <a:ext cx="5750115" cy="2734773"/>
          </a:xfrm>
        </p:spPr>
        <p:txBody>
          <a:bodyPr>
            <a:normAutofit/>
          </a:bodyPr>
          <a:lstStyle/>
          <a:p>
            <a:r>
              <a:rPr lang="el-GR" dirty="0"/>
              <a:t>Οι θαλάσσιες επιστροφές από την προσήνεμη πλευρά του πλοίου είναι πιο έντονες καθώς τα κύματα εμφανίζουν μεγαλύτερη προσπίπτουσα στο ηλεκτρομαγνητικό κύμα επιφάνεια.</a:t>
            </a:r>
            <a:endParaRPr lang="en-US" dirty="0"/>
          </a:p>
        </p:txBody>
      </p:sp>
      <p:pic>
        <p:nvPicPr>
          <p:cNvPr id="5" name="Content Placeholder 6">
            <a:extLst>
              <a:ext uri="{FF2B5EF4-FFF2-40B4-BE49-F238E27FC236}">
                <a16:creationId xmlns:a16="http://schemas.microsoft.com/office/drawing/2014/main" id="{D9406E90-966A-9AF2-0826-3E0CA48F20F6}"/>
              </a:ext>
            </a:extLst>
          </p:cNvPr>
          <p:cNvPicPr>
            <a:picLocks noGrp="1" noChangeAspect="1"/>
          </p:cNvPicPr>
          <p:nvPr>
            <p:ph sz="half" idx="2"/>
          </p:nvPr>
        </p:nvPicPr>
        <p:blipFill>
          <a:blip r:embed="rId2"/>
          <a:stretch>
            <a:fillRect/>
          </a:stretch>
        </p:blipFill>
        <p:spPr bwMode="auto">
          <a:xfrm>
            <a:off x="6603980" y="547798"/>
            <a:ext cx="5279005" cy="527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318B8-7A24-B017-1DD3-62FCAC9AFF50}"/>
              </a:ext>
            </a:extLst>
          </p:cNvPr>
          <p:cNvSpPr>
            <a:spLocks noGrp="1"/>
          </p:cNvSpPr>
          <p:nvPr>
            <p:ph sz="half" idx="1"/>
          </p:nvPr>
        </p:nvSpPr>
        <p:spPr>
          <a:xfrm>
            <a:off x="269685" y="1306286"/>
            <a:ext cx="5750115" cy="4858540"/>
          </a:xfrm>
        </p:spPr>
        <p:txBody>
          <a:bodyPr>
            <a:normAutofit fontScale="92500" lnSpcReduction="10000"/>
          </a:bodyPr>
          <a:lstStyle/>
          <a:p>
            <a:r>
              <a:rPr lang="el-GR" dirty="0"/>
              <a:t>Όπως θα δούμε είναι δυνατό να απομειώσουμε το γενικό σήμα λήψης / απεικόνισης του </a:t>
            </a:r>
            <a:r>
              <a:rPr lang="en-US" dirty="0"/>
              <a:t>Radar </a:t>
            </a:r>
            <a:r>
              <a:rPr lang="el-GR" dirty="0"/>
              <a:t>μειώνοντας το ποσοστό κέρδους (</a:t>
            </a:r>
            <a:r>
              <a:rPr lang="en-US" dirty="0"/>
              <a:t>Gain</a:t>
            </a:r>
            <a:r>
              <a:rPr lang="el-GR" dirty="0"/>
              <a:t>) ενίσχυσης στην διάταξη του ενισχυτή του δέκτη.</a:t>
            </a:r>
          </a:p>
          <a:p>
            <a:r>
              <a:rPr lang="el-GR" dirty="0"/>
              <a:t>Αυτό όμως έχει σαν αποτέλεσμα την συνολική </a:t>
            </a:r>
            <a:r>
              <a:rPr lang="el-GR" dirty="0" err="1"/>
              <a:t>απομείωση</a:t>
            </a:r>
            <a:r>
              <a:rPr lang="el-GR" dirty="0"/>
              <a:t> του σήματος συνολικά στην κλίμακα του </a:t>
            </a:r>
            <a:r>
              <a:rPr lang="en-US" dirty="0"/>
              <a:t>Radar.</a:t>
            </a:r>
          </a:p>
          <a:p>
            <a:r>
              <a:rPr lang="el-GR" dirty="0"/>
              <a:t>Οι θαλάσσιες επιστροφές όμως έχουν αντίκτυπο στις μικρότερες –έως 5 </a:t>
            </a:r>
            <a:r>
              <a:rPr lang="el-GR" dirty="0" err="1"/>
              <a:t>ν.μ</a:t>
            </a:r>
            <a:r>
              <a:rPr lang="el-GR" dirty="0"/>
              <a:t>.- αποστάσεις. Μειώνοντας την συνολική ενίσχυση του σήματος, μειώνουμε και την συνολική απεικονιστική ικανότητα του </a:t>
            </a:r>
            <a:r>
              <a:rPr lang="en-US" dirty="0"/>
              <a:t>Radar</a:t>
            </a:r>
            <a:r>
              <a:rPr lang="el-GR" dirty="0"/>
              <a:t>.  </a:t>
            </a:r>
            <a:endParaRPr lang="en-US" dirty="0"/>
          </a:p>
        </p:txBody>
      </p:sp>
      <p:sp>
        <p:nvSpPr>
          <p:cNvPr id="9" name="TextBox 8">
            <a:extLst>
              <a:ext uri="{FF2B5EF4-FFF2-40B4-BE49-F238E27FC236}">
                <a16:creationId xmlns:a16="http://schemas.microsoft.com/office/drawing/2014/main" id="{FB9CF0D6-2DFF-8789-AC9B-645BBCD75735}"/>
              </a:ext>
            </a:extLst>
          </p:cNvPr>
          <p:cNvSpPr txBox="1"/>
          <p:nvPr/>
        </p:nvSpPr>
        <p:spPr>
          <a:xfrm>
            <a:off x="404527" y="154565"/>
            <a:ext cx="9094028" cy="1077218"/>
          </a:xfrm>
          <a:prstGeom prst="rect">
            <a:avLst/>
          </a:prstGeom>
          <a:noFill/>
        </p:spPr>
        <p:txBody>
          <a:bodyPr wrap="none" rtlCol="0">
            <a:spAutoFit/>
          </a:bodyPr>
          <a:lstStyle/>
          <a:p>
            <a:r>
              <a:rPr lang="el-GR" sz="3200" dirty="0"/>
              <a:t>Απομείωση αποτελεσμάτων Θαλασσίων επιστροφών</a:t>
            </a:r>
            <a:endParaRPr lang="en-US" sz="3200" dirty="0"/>
          </a:p>
          <a:p>
            <a:r>
              <a:rPr lang="en-US" sz="3200" dirty="0"/>
              <a:t>(Anti Clutter Sea adjustment)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E4380343-D9F7-A1AE-C6FC-B4A0FCF0AE73}"/>
                  </a:ext>
                </a:extLst>
              </p14:cNvPr>
              <p14:cNvContentPartPr/>
              <p14:nvPr/>
            </p14:nvContentPartPr>
            <p14:xfrm>
              <a:off x="1331414" y="2043611"/>
              <a:ext cx="360" cy="360"/>
            </p14:xfrm>
          </p:contentPart>
        </mc:Choice>
        <mc:Fallback xmlns="">
          <p:pic>
            <p:nvPicPr>
              <p:cNvPr id="13" name="Ink 12">
                <a:extLst>
                  <a:ext uri="{FF2B5EF4-FFF2-40B4-BE49-F238E27FC236}">
                    <a16:creationId xmlns:a16="http://schemas.microsoft.com/office/drawing/2014/main" id="{E4380343-D9F7-A1AE-C6FC-B4A0FCF0AE73}"/>
                  </a:ext>
                </a:extLst>
              </p:cNvPr>
              <p:cNvPicPr/>
              <p:nvPr/>
            </p:nvPicPr>
            <p:blipFill>
              <a:blip r:embed="rId5"/>
              <a:stretch>
                <a:fillRect/>
              </a:stretch>
            </p:blipFill>
            <p:spPr>
              <a:xfrm>
                <a:off x="1325294" y="2037491"/>
                <a:ext cx="12600" cy="12600"/>
              </a:xfrm>
              <a:prstGeom prst="rect">
                <a:avLst/>
              </a:prstGeom>
            </p:spPr>
          </p:pic>
        </mc:Fallback>
      </mc:AlternateContent>
      <p:pic>
        <p:nvPicPr>
          <p:cNvPr id="16" name="gain_adjust_cropped">
            <a:hlinkClick r:id="" action="ppaction://media"/>
            <a:extLst>
              <a:ext uri="{FF2B5EF4-FFF2-40B4-BE49-F238E27FC236}">
                <a16:creationId xmlns:a16="http://schemas.microsoft.com/office/drawing/2014/main" id="{2A7094D2-DEF8-64FB-6899-5640A5B4EEFA}"/>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394158" y="1158610"/>
            <a:ext cx="5393315" cy="5122153"/>
          </a:xfrm>
        </p:spPr>
      </p:pic>
    </p:spTree>
    <p:extLst>
      <p:ext uri="{BB962C8B-B14F-4D97-AF65-F5344CB8AC3E}">
        <p14:creationId xmlns:p14="http://schemas.microsoft.com/office/powerpoint/2010/main" val="37664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318B8-7A24-B017-1DD3-62FCAC9AFF50}"/>
              </a:ext>
            </a:extLst>
          </p:cNvPr>
          <p:cNvSpPr>
            <a:spLocks noGrp="1"/>
          </p:cNvSpPr>
          <p:nvPr>
            <p:ph sz="half" idx="1"/>
          </p:nvPr>
        </p:nvSpPr>
        <p:spPr>
          <a:xfrm>
            <a:off x="269685" y="1306286"/>
            <a:ext cx="5750115" cy="4858540"/>
          </a:xfrm>
        </p:spPr>
        <p:txBody>
          <a:bodyPr>
            <a:normAutofit fontScale="85000" lnSpcReduction="20000"/>
          </a:bodyPr>
          <a:lstStyle/>
          <a:p>
            <a:r>
              <a:rPr lang="el-GR" dirty="0"/>
              <a:t>Ουσιαστικά, το πρόβλημα είναι ότι η μείωση του </a:t>
            </a:r>
            <a:r>
              <a:rPr lang="en-US" dirty="0"/>
              <a:t>gain</a:t>
            </a:r>
            <a:r>
              <a:rPr lang="el-GR" dirty="0"/>
              <a:t> μειώνει ομοιόμορφα σε όλη την ακτίνα της βάσης χρόνου την ενίσχυση, ενώ οι επιστροφές είναι ισχυρότερες σε κοντινές αποστάσεις και εξασθενούν στην μεγαλύτερη εμβέλεια.</a:t>
            </a:r>
          </a:p>
          <a:p>
            <a:r>
              <a:rPr lang="el-GR" dirty="0"/>
              <a:t> Το </a:t>
            </a:r>
            <a:r>
              <a:rPr lang="el-GR" dirty="0" err="1"/>
              <a:t>sea</a:t>
            </a:r>
            <a:r>
              <a:rPr lang="el-GR" dirty="0"/>
              <a:t> </a:t>
            </a:r>
            <a:r>
              <a:rPr lang="el-GR" dirty="0" err="1"/>
              <a:t>clutter</a:t>
            </a:r>
            <a:r>
              <a:rPr lang="el-GR" dirty="0"/>
              <a:t> </a:t>
            </a:r>
            <a:r>
              <a:rPr lang="el-GR" dirty="0" err="1"/>
              <a:t>control</a:t>
            </a:r>
            <a:r>
              <a:rPr lang="el-GR" dirty="0"/>
              <a:t> είναι ένας εξειδικευμένος τύπος ελέγχου του κέρδους (</a:t>
            </a:r>
            <a:r>
              <a:rPr lang="en-US" dirty="0"/>
              <a:t>gain) </a:t>
            </a:r>
            <a:r>
              <a:rPr lang="el-GR" dirty="0"/>
              <a:t>που μειώνει το </a:t>
            </a:r>
            <a:r>
              <a:rPr lang="en-US" dirty="0"/>
              <a:t>gain</a:t>
            </a:r>
            <a:r>
              <a:rPr lang="el-GR" dirty="0"/>
              <a:t> στην αρχή της κάθε ακτίνας σάρωσης και το αποκαθιστά με το χρόνο καθώς γράφεται κάθε ακτινική γραμμή. </a:t>
            </a:r>
          </a:p>
          <a:p>
            <a:r>
              <a:rPr lang="el-GR" dirty="0"/>
              <a:t>Ο έλεγχος αυτός, του ποσοστού καταστολής του κέρδους επιτρέπει έτσι την εφαρμογή σταδιακής ποσότητας </a:t>
            </a:r>
            <a:r>
              <a:rPr lang="el-GR" dirty="0" err="1"/>
              <a:t>απομείωσης</a:t>
            </a:r>
            <a:r>
              <a:rPr lang="el-GR" dirty="0"/>
              <a:t>.</a:t>
            </a:r>
          </a:p>
          <a:p>
            <a:r>
              <a:rPr lang="el-GR" dirty="0"/>
              <a:t> </a:t>
            </a:r>
            <a:endParaRPr lang="en-US" dirty="0"/>
          </a:p>
        </p:txBody>
      </p:sp>
      <p:sp>
        <p:nvSpPr>
          <p:cNvPr id="9" name="TextBox 8">
            <a:extLst>
              <a:ext uri="{FF2B5EF4-FFF2-40B4-BE49-F238E27FC236}">
                <a16:creationId xmlns:a16="http://schemas.microsoft.com/office/drawing/2014/main" id="{FB9CF0D6-2DFF-8789-AC9B-645BBCD75735}"/>
              </a:ext>
            </a:extLst>
          </p:cNvPr>
          <p:cNvSpPr txBox="1"/>
          <p:nvPr/>
        </p:nvSpPr>
        <p:spPr>
          <a:xfrm>
            <a:off x="404527" y="154565"/>
            <a:ext cx="9094028" cy="1077218"/>
          </a:xfrm>
          <a:prstGeom prst="rect">
            <a:avLst/>
          </a:prstGeom>
          <a:noFill/>
        </p:spPr>
        <p:txBody>
          <a:bodyPr wrap="none" rtlCol="0">
            <a:spAutoFit/>
          </a:bodyPr>
          <a:lstStyle/>
          <a:p>
            <a:r>
              <a:rPr lang="el-GR" sz="3200" dirty="0"/>
              <a:t>Απομείωση αποτελεσμάτων Θαλασσίων επιστροφών</a:t>
            </a:r>
            <a:endParaRPr lang="en-US" sz="3200" dirty="0"/>
          </a:p>
          <a:p>
            <a:r>
              <a:rPr lang="en-US" sz="3200" dirty="0"/>
              <a:t>(Anti Clutter Sea adjustment)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E4380343-D9F7-A1AE-C6FC-B4A0FCF0AE73}"/>
                  </a:ext>
                </a:extLst>
              </p14:cNvPr>
              <p14:cNvContentPartPr/>
              <p14:nvPr/>
            </p14:nvContentPartPr>
            <p14:xfrm>
              <a:off x="1331414" y="2043611"/>
              <a:ext cx="360" cy="360"/>
            </p14:xfrm>
          </p:contentPart>
        </mc:Choice>
        <mc:Fallback xmlns="">
          <p:pic>
            <p:nvPicPr>
              <p:cNvPr id="13" name="Ink 12">
                <a:extLst>
                  <a:ext uri="{FF2B5EF4-FFF2-40B4-BE49-F238E27FC236}">
                    <a16:creationId xmlns:a16="http://schemas.microsoft.com/office/drawing/2014/main" id="{E4380343-D9F7-A1AE-C6FC-B4A0FCF0AE73}"/>
                  </a:ext>
                </a:extLst>
              </p:cNvPr>
              <p:cNvPicPr/>
              <p:nvPr/>
            </p:nvPicPr>
            <p:blipFill>
              <a:blip r:embed="rId5"/>
              <a:stretch>
                <a:fillRect/>
              </a:stretch>
            </p:blipFill>
            <p:spPr>
              <a:xfrm>
                <a:off x="1325294" y="2037491"/>
                <a:ext cx="12600" cy="12600"/>
              </a:xfrm>
              <a:prstGeom prst="rect">
                <a:avLst/>
              </a:prstGeom>
            </p:spPr>
          </p:pic>
        </mc:Fallback>
      </mc:AlternateContent>
      <p:pic>
        <p:nvPicPr>
          <p:cNvPr id="5" name="sea_clutter_adjust">
            <a:hlinkClick r:id="" action="ppaction://media"/>
            <a:extLst>
              <a:ext uri="{FF2B5EF4-FFF2-40B4-BE49-F238E27FC236}">
                <a16:creationId xmlns:a16="http://schemas.microsoft.com/office/drawing/2014/main" id="{0BF75FB1-711A-08F9-9D61-6FC43FAF949B}"/>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347272" y="961791"/>
            <a:ext cx="5583333" cy="5304166"/>
          </a:xfrm>
        </p:spPr>
      </p:pic>
    </p:spTree>
    <p:extLst>
      <p:ext uri="{BB962C8B-B14F-4D97-AF65-F5344CB8AC3E}">
        <p14:creationId xmlns:p14="http://schemas.microsoft.com/office/powerpoint/2010/main" val="3789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E7E284C-A2DA-AB21-C478-F1D606169FC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0" y="3367031"/>
            <a:ext cx="6096000" cy="3314998"/>
          </a:xfrm>
        </p:spPr>
      </p:pic>
      <p:pic>
        <p:nvPicPr>
          <p:cNvPr id="6" name="Content Placeholder 5">
            <a:extLst>
              <a:ext uri="{FF2B5EF4-FFF2-40B4-BE49-F238E27FC236}">
                <a16:creationId xmlns:a16="http://schemas.microsoft.com/office/drawing/2014/main" id="{C5F90AC4-E36C-7E77-6B6A-F5B34048CC12}"/>
              </a:ext>
            </a:extLst>
          </p:cNvPr>
          <p:cNvPicPr>
            <a:picLocks noGrp="1" noChangeAspect="1"/>
          </p:cNvPicPr>
          <p:nvPr>
            <p:ph sz="half" idx="2"/>
          </p:nvPr>
        </p:nvPicPr>
        <p:blipFill>
          <a:blip r:embed="rId3"/>
          <a:stretch>
            <a:fillRect/>
          </a:stretch>
        </p:blipFill>
        <p:spPr>
          <a:xfrm>
            <a:off x="6019800" y="739481"/>
            <a:ext cx="6107722" cy="2627550"/>
          </a:xfr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76B5312-FD2F-E422-376E-5B20BFF70FC0}"/>
                  </a:ext>
                </a:extLst>
              </p14:cNvPr>
              <p14:cNvContentPartPr/>
              <p14:nvPr/>
            </p14:nvContentPartPr>
            <p14:xfrm>
              <a:off x="8696976" y="1027906"/>
              <a:ext cx="600120" cy="631800"/>
            </p14:xfrm>
          </p:contentPart>
        </mc:Choice>
        <mc:Fallback xmlns="">
          <p:pic>
            <p:nvPicPr>
              <p:cNvPr id="7" name="Ink 6">
                <a:extLst>
                  <a:ext uri="{FF2B5EF4-FFF2-40B4-BE49-F238E27FC236}">
                    <a16:creationId xmlns:a16="http://schemas.microsoft.com/office/drawing/2014/main" id="{976B5312-FD2F-E422-376E-5B20BFF70FC0}"/>
                  </a:ext>
                </a:extLst>
              </p:cNvPr>
              <p:cNvPicPr/>
              <p:nvPr/>
            </p:nvPicPr>
            <p:blipFill>
              <a:blip r:embed="rId5"/>
              <a:stretch>
                <a:fillRect/>
              </a:stretch>
            </p:blipFill>
            <p:spPr>
              <a:xfrm>
                <a:off x="8690856" y="1021786"/>
                <a:ext cx="612360" cy="64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D17DD1B9-42AE-0963-3749-90CB7A384B57}"/>
                  </a:ext>
                </a:extLst>
              </p14:cNvPr>
              <p14:cNvContentPartPr/>
              <p14:nvPr/>
            </p14:nvContentPartPr>
            <p14:xfrm>
              <a:off x="8552063" y="4219042"/>
              <a:ext cx="653400" cy="794880"/>
            </p14:xfrm>
          </p:contentPart>
        </mc:Choice>
        <mc:Fallback xmlns="">
          <p:pic>
            <p:nvPicPr>
              <p:cNvPr id="10" name="Ink 9">
                <a:extLst>
                  <a:ext uri="{FF2B5EF4-FFF2-40B4-BE49-F238E27FC236}">
                    <a16:creationId xmlns:a16="http://schemas.microsoft.com/office/drawing/2014/main" id="{D17DD1B9-42AE-0963-3749-90CB7A384B57}"/>
                  </a:ext>
                </a:extLst>
              </p:cNvPr>
              <p:cNvPicPr/>
              <p:nvPr/>
            </p:nvPicPr>
            <p:blipFill>
              <a:blip r:embed="rId7"/>
              <a:stretch>
                <a:fillRect/>
              </a:stretch>
            </p:blipFill>
            <p:spPr>
              <a:xfrm>
                <a:off x="8545943" y="4212922"/>
                <a:ext cx="665640" cy="807120"/>
              </a:xfrm>
              <a:prstGeom prst="rect">
                <a:avLst/>
              </a:prstGeom>
            </p:spPr>
          </p:pic>
        </mc:Fallback>
      </mc:AlternateContent>
      <p:sp>
        <p:nvSpPr>
          <p:cNvPr id="12" name="TextBox 11">
            <a:extLst>
              <a:ext uri="{FF2B5EF4-FFF2-40B4-BE49-F238E27FC236}">
                <a16:creationId xmlns:a16="http://schemas.microsoft.com/office/drawing/2014/main" id="{3C20C0B3-CC48-5D61-702B-5775CFD8E66C}"/>
              </a:ext>
            </a:extLst>
          </p:cNvPr>
          <p:cNvSpPr txBox="1"/>
          <p:nvPr/>
        </p:nvSpPr>
        <p:spPr>
          <a:xfrm>
            <a:off x="262054" y="1226633"/>
            <a:ext cx="4984595" cy="1477328"/>
          </a:xfrm>
          <a:prstGeom prst="rect">
            <a:avLst/>
          </a:prstGeom>
          <a:noFill/>
        </p:spPr>
        <p:txBody>
          <a:bodyPr wrap="square" rtlCol="0">
            <a:spAutoFit/>
          </a:bodyPr>
          <a:lstStyle/>
          <a:p>
            <a:r>
              <a:rPr lang="el-GR" dirty="0"/>
              <a:t>Το ποσό της αρχικής καταστολής του κέρδους (</a:t>
            </a:r>
            <a:r>
              <a:rPr lang="en-US" dirty="0"/>
              <a:t>gain)</a:t>
            </a:r>
            <a:r>
              <a:rPr lang="el-GR" dirty="0"/>
              <a:t> είναι μεταβλητό και μπορεί να ρυθμιστεί από εμάς με την χρήση του ρυθμιστικού </a:t>
            </a:r>
            <a:r>
              <a:rPr lang="en-US" dirty="0"/>
              <a:t>A/C sea </a:t>
            </a:r>
            <a:r>
              <a:rPr lang="el-GR" dirty="0"/>
              <a:t>ή </a:t>
            </a:r>
            <a:r>
              <a:rPr lang="en-US" dirty="0"/>
              <a:t>Sea Clutter</a:t>
            </a:r>
            <a:r>
              <a:rPr lang="el-GR" dirty="0"/>
              <a:t> που υπάρχει σε όλες τις συσκευές </a:t>
            </a:r>
            <a:r>
              <a:rPr lang="en-US" dirty="0"/>
              <a:t>Radar.</a:t>
            </a:r>
          </a:p>
        </p:txBody>
      </p:sp>
      <p:sp>
        <p:nvSpPr>
          <p:cNvPr id="13" name="TextBox 12">
            <a:extLst>
              <a:ext uri="{FF2B5EF4-FFF2-40B4-BE49-F238E27FC236}">
                <a16:creationId xmlns:a16="http://schemas.microsoft.com/office/drawing/2014/main" id="{DADD620D-425C-64D9-CDB0-7C74D400507F}"/>
              </a:ext>
            </a:extLst>
          </p:cNvPr>
          <p:cNvSpPr txBox="1"/>
          <p:nvPr/>
        </p:nvSpPr>
        <p:spPr>
          <a:xfrm>
            <a:off x="224096" y="2741714"/>
            <a:ext cx="5647021" cy="2031325"/>
          </a:xfrm>
          <a:prstGeom prst="rect">
            <a:avLst/>
          </a:prstGeom>
          <a:noFill/>
        </p:spPr>
        <p:txBody>
          <a:bodyPr wrap="square" rtlCol="0">
            <a:spAutoFit/>
          </a:bodyPr>
          <a:lstStyle/>
          <a:p>
            <a:r>
              <a:rPr lang="el-GR" dirty="0"/>
              <a:t>Στις σύγχρονες συσκευές </a:t>
            </a:r>
            <a:r>
              <a:rPr lang="en-US" dirty="0"/>
              <a:t>Radar </a:t>
            </a:r>
            <a:r>
              <a:rPr lang="el-GR" dirty="0"/>
              <a:t>το </a:t>
            </a:r>
            <a:r>
              <a:rPr lang="en-US" dirty="0"/>
              <a:t>Sea Clutter</a:t>
            </a:r>
            <a:r>
              <a:rPr lang="el-GR" dirty="0"/>
              <a:t> μπορεί να</a:t>
            </a:r>
          </a:p>
          <a:p>
            <a:r>
              <a:rPr lang="el-GR" dirty="0"/>
              <a:t>τεθεί και σε αυτόματη λειτουργία όπου η συσκευή</a:t>
            </a:r>
          </a:p>
          <a:p>
            <a:r>
              <a:rPr lang="el-GR" dirty="0"/>
              <a:t>ρυθμίζει αυτόματα το ποσοστό του περιορισμού του </a:t>
            </a:r>
          </a:p>
          <a:p>
            <a:r>
              <a:rPr lang="el-GR" dirty="0"/>
              <a:t>κέρδους με άλλες φορές ικανοποιητικά αποτελέσματα κι </a:t>
            </a:r>
          </a:p>
          <a:p>
            <a:r>
              <a:rPr lang="el-GR" dirty="0"/>
              <a:t>άλλες φορές όχι, οπότε η παρέμβαση του χειριστή κρίνεται απαραίτητη για την ορθή απεικόνιση των στόχων. </a:t>
            </a:r>
            <a:endParaRPr lang="en-US" dirty="0"/>
          </a:p>
        </p:txBody>
      </p:sp>
    </p:spTree>
    <p:extLst>
      <p:ext uri="{BB962C8B-B14F-4D97-AF65-F5344CB8AC3E}">
        <p14:creationId xmlns:p14="http://schemas.microsoft.com/office/powerpoint/2010/main" val="233647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E169-2FE3-A004-AC2A-54D647748260}"/>
              </a:ext>
            </a:extLst>
          </p:cNvPr>
          <p:cNvSpPr>
            <a:spLocks noGrp="1"/>
          </p:cNvSpPr>
          <p:nvPr>
            <p:ph type="title"/>
          </p:nvPr>
        </p:nvSpPr>
        <p:spPr/>
        <p:txBody>
          <a:bodyPr/>
          <a:lstStyle/>
          <a:p>
            <a:r>
              <a:rPr lang="en-US" b="1" dirty="0"/>
              <a:t>Rain Clutter</a:t>
            </a:r>
          </a:p>
        </p:txBody>
      </p:sp>
      <p:pic>
        <p:nvPicPr>
          <p:cNvPr id="4" name="Content Placeholder 10">
            <a:extLst>
              <a:ext uri="{FF2B5EF4-FFF2-40B4-BE49-F238E27FC236}">
                <a16:creationId xmlns:a16="http://schemas.microsoft.com/office/drawing/2014/main" id="{49EF99F2-FE4B-6EFE-4ABD-54EFBFB603C6}"/>
              </a:ext>
            </a:extLst>
          </p:cNvPr>
          <p:cNvPicPr>
            <a:picLocks noGrp="1" noChangeAspect="1"/>
          </p:cNvPicPr>
          <p:nvPr>
            <p:ph idx="1"/>
          </p:nvPr>
        </p:nvPicPr>
        <p:blipFill>
          <a:blip r:embed="rId2"/>
          <a:stretch>
            <a:fillRect/>
          </a:stretch>
        </p:blipFill>
        <p:spPr>
          <a:xfrm>
            <a:off x="2889849" y="1690688"/>
            <a:ext cx="4941873" cy="4941873"/>
          </a:xfrm>
        </p:spPr>
      </p:pic>
    </p:spTree>
    <p:extLst>
      <p:ext uri="{BB962C8B-B14F-4D97-AF65-F5344CB8AC3E}">
        <p14:creationId xmlns:p14="http://schemas.microsoft.com/office/powerpoint/2010/main" val="2374192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CCD443E-307A-D86C-ED93-C1ACAEEA6385}"/>
              </a:ext>
            </a:extLst>
          </p:cNvPr>
          <p:cNvPicPr>
            <a:picLocks noGrp="1" noChangeAspect="1"/>
          </p:cNvPicPr>
          <p:nvPr>
            <p:ph sz="half" idx="2"/>
          </p:nvPr>
        </p:nvPicPr>
        <p:blipFill>
          <a:blip r:embed="rId2"/>
          <a:stretch>
            <a:fillRect/>
          </a:stretch>
        </p:blipFill>
        <p:spPr>
          <a:xfrm>
            <a:off x="6261234" y="785244"/>
            <a:ext cx="5719073" cy="5719073"/>
          </a:xfrm>
        </p:spPr>
      </p:pic>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284672" y="1354347"/>
            <a:ext cx="5735128" cy="4822616"/>
          </a:xfrm>
        </p:spPr>
        <p:txBody>
          <a:bodyPr/>
          <a:lstStyle/>
          <a:p>
            <a:r>
              <a:rPr lang="el-GR" dirty="0"/>
              <a:t>Οι παλμοί που εκπέμπονται από την κεραία του </a:t>
            </a:r>
            <a:r>
              <a:rPr lang="en-US" dirty="0"/>
              <a:t>Radar </a:t>
            </a:r>
            <a:r>
              <a:rPr lang="el-GR" dirty="0"/>
              <a:t>σε περιοχή όπου βρέχει θα </a:t>
            </a:r>
            <a:r>
              <a:rPr lang="el-GR" dirty="0" err="1"/>
              <a:t>ανακλασθούν</a:t>
            </a:r>
            <a:r>
              <a:rPr lang="el-GR" dirty="0"/>
              <a:t> από τις σταγόνες και θα επιστρέψουν στην κεραία του </a:t>
            </a:r>
            <a:r>
              <a:rPr lang="en-US" dirty="0"/>
              <a:t>Radar </a:t>
            </a:r>
            <a:r>
              <a:rPr lang="el-GR" dirty="0"/>
              <a:t>ως </a:t>
            </a:r>
            <a:r>
              <a:rPr lang="el-GR" dirty="0" err="1"/>
              <a:t>ηχώς</a:t>
            </a:r>
            <a:r>
              <a:rPr lang="el-GR" dirty="0"/>
              <a:t>.</a:t>
            </a:r>
          </a:p>
          <a:p>
            <a:r>
              <a:rPr lang="el-GR" dirty="0"/>
              <a:t>Η πυκνή αυτή ηχώ προκαλεί έντονη αύξηση της φωτεινότητας σε όλη την περιοχή βροχής, το οποίο εμποδίζει την διάκριση των στόχων που βρίσκονται εκεί.</a:t>
            </a:r>
            <a:endParaRPr lang="en-US" dirty="0"/>
          </a:p>
        </p:txBody>
      </p:sp>
    </p:spTree>
    <p:extLst>
      <p:ext uri="{BB962C8B-B14F-4D97-AF65-F5344CB8AC3E}">
        <p14:creationId xmlns:p14="http://schemas.microsoft.com/office/powerpoint/2010/main" val="1474862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4E8C6B-4576-0FE2-5216-3670D94D191B}"/>
              </a:ext>
            </a:extLst>
          </p:cNvPr>
          <p:cNvPicPr>
            <a:picLocks noGrp="1" noChangeAspect="1"/>
          </p:cNvPicPr>
          <p:nvPr>
            <p:ph sz="half" idx="2"/>
          </p:nvPr>
        </p:nvPicPr>
        <p:blipFill>
          <a:blip r:embed="rId2"/>
          <a:stretch>
            <a:fillRect/>
          </a:stretch>
        </p:blipFill>
        <p:spPr>
          <a:xfrm>
            <a:off x="6543137" y="155673"/>
            <a:ext cx="4602191" cy="2129275"/>
          </a:xfrm>
        </p:spPr>
      </p:pic>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284672" y="543464"/>
            <a:ext cx="5735128" cy="5633499"/>
          </a:xfrm>
        </p:spPr>
        <p:txBody>
          <a:bodyPr>
            <a:normAutofit fontScale="92500" lnSpcReduction="20000"/>
          </a:bodyPr>
          <a:lstStyle/>
          <a:p>
            <a:r>
              <a:rPr lang="el-GR" dirty="0"/>
              <a:t>Για να περιοριστεί το φαινόμενο της ηχώ λόγω βροχής χρησιμοποιούμε το ρυθμιστικό </a:t>
            </a:r>
            <a:r>
              <a:rPr lang="en-US" dirty="0"/>
              <a:t>anticlutter rain</a:t>
            </a:r>
            <a:r>
              <a:rPr lang="el-GR" dirty="0"/>
              <a:t> ώστε να περιορίσουμε το μήκος παλμών των επιστροφών.</a:t>
            </a:r>
          </a:p>
          <a:p>
            <a:r>
              <a:rPr lang="el-GR" dirty="0"/>
              <a:t>Επειδή όπως βλέπουμε και στις διπλανές εικόνες το ρυθμιστικό επιδρά έντονα στο πλάτος των παλμών των επιστροφών, η υπερβολική τιμή ρύθμισης του έχει σαν αποτέλεσμα να εμφανίζονται μόνο τα μετωπικά περιγράμματα της βροχής, των στόχων και των ακτών. </a:t>
            </a:r>
          </a:p>
          <a:p>
            <a:r>
              <a:rPr lang="el-GR" dirty="0"/>
              <a:t>Το συγκεκριμένο ρυθμιστικό θα πρέπει να χρησιμοποιείται με φειδώ αφού εύκολα μπορεί και να «εξαφανίσει» στόχους. </a:t>
            </a:r>
            <a:endParaRPr lang="en-US" dirty="0"/>
          </a:p>
        </p:txBody>
      </p:sp>
      <p:pic>
        <p:nvPicPr>
          <p:cNvPr id="7" name="Picture 6">
            <a:extLst>
              <a:ext uri="{FF2B5EF4-FFF2-40B4-BE49-F238E27FC236}">
                <a16:creationId xmlns:a16="http://schemas.microsoft.com/office/drawing/2014/main" id="{6C3B45BE-B918-8F1B-7FC8-BE3565B293B6}"/>
              </a:ext>
            </a:extLst>
          </p:cNvPr>
          <p:cNvPicPr>
            <a:picLocks noChangeAspect="1"/>
          </p:cNvPicPr>
          <p:nvPr/>
        </p:nvPicPr>
        <p:blipFill>
          <a:blip r:embed="rId3"/>
          <a:stretch>
            <a:fillRect/>
          </a:stretch>
        </p:blipFill>
        <p:spPr>
          <a:xfrm>
            <a:off x="6096000" y="2307730"/>
            <a:ext cx="4202704" cy="2915850"/>
          </a:xfrm>
          <a:prstGeom prst="rect">
            <a:avLst/>
          </a:prstGeom>
        </p:spPr>
      </p:pic>
      <p:pic>
        <p:nvPicPr>
          <p:cNvPr id="9" name="Picture 8">
            <a:extLst>
              <a:ext uri="{FF2B5EF4-FFF2-40B4-BE49-F238E27FC236}">
                <a16:creationId xmlns:a16="http://schemas.microsoft.com/office/drawing/2014/main" id="{B85B3D77-D353-9001-AD46-E10036CCFE22}"/>
              </a:ext>
            </a:extLst>
          </p:cNvPr>
          <p:cNvPicPr>
            <a:picLocks noChangeAspect="1"/>
          </p:cNvPicPr>
          <p:nvPr/>
        </p:nvPicPr>
        <p:blipFill>
          <a:blip r:embed="rId4"/>
          <a:stretch>
            <a:fillRect/>
          </a:stretch>
        </p:blipFill>
        <p:spPr>
          <a:xfrm>
            <a:off x="8048444" y="4340486"/>
            <a:ext cx="4081935" cy="2447226"/>
          </a:xfrm>
          <a:prstGeom prst="rect">
            <a:avLst/>
          </a:prstGeom>
        </p:spPr>
      </p:pic>
    </p:spTree>
    <p:extLst>
      <p:ext uri="{BB962C8B-B14F-4D97-AF65-F5344CB8AC3E}">
        <p14:creationId xmlns:p14="http://schemas.microsoft.com/office/powerpoint/2010/main" val="369022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E169-2FE3-A004-AC2A-54D647748260}"/>
              </a:ext>
            </a:extLst>
          </p:cNvPr>
          <p:cNvSpPr>
            <a:spLocks noGrp="1"/>
          </p:cNvSpPr>
          <p:nvPr>
            <p:ph type="title"/>
          </p:nvPr>
        </p:nvSpPr>
        <p:spPr/>
        <p:txBody>
          <a:bodyPr/>
          <a:lstStyle/>
          <a:p>
            <a:r>
              <a:rPr lang="en-US" b="1" dirty="0"/>
              <a:t>Shadow Areas &amp; Blind Sectors</a:t>
            </a:r>
          </a:p>
        </p:txBody>
      </p:sp>
      <p:pic>
        <p:nvPicPr>
          <p:cNvPr id="7" name="Content Placeholder 6">
            <a:extLst>
              <a:ext uri="{FF2B5EF4-FFF2-40B4-BE49-F238E27FC236}">
                <a16:creationId xmlns:a16="http://schemas.microsoft.com/office/drawing/2014/main" id="{7553D221-92C8-9F73-FE50-9F2F23A00303}"/>
              </a:ext>
            </a:extLst>
          </p:cNvPr>
          <p:cNvPicPr>
            <a:picLocks noGrp="1" noChangeAspect="1"/>
          </p:cNvPicPr>
          <p:nvPr>
            <p:ph idx="1"/>
          </p:nvPr>
        </p:nvPicPr>
        <p:blipFill>
          <a:blip r:embed="rId2"/>
          <a:stretch>
            <a:fillRect/>
          </a:stretch>
        </p:blipFill>
        <p:spPr>
          <a:xfrm rot="16602539">
            <a:off x="3984535" y="-115273"/>
            <a:ext cx="3536924" cy="8780909"/>
          </a:xfrm>
        </p:spPr>
      </p:pic>
    </p:spTree>
    <p:extLst>
      <p:ext uri="{BB962C8B-B14F-4D97-AF65-F5344CB8AC3E}">
        <p14:creationId xmlns:p14="http://schemas.microsoft.com/office/powerpoint/2010/main" val="98049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0A5C-5424-565B-EDDF-963D07E77715}"/>
              </a:ext>
            </a:extLst>
          </p:cNvPr>
          <p:cNvSpPr>
            <a:spLocks noGrp="1"/>
          </p:cNvSpPr>
          <p:nvPr>
            <p:ph type="title"/>
          </p:nvPr>
        </p:nvSpPr>
        <p:spPr/>
        <p:txBody>
          <a:bodyPr/>
          <a:lstStyle/>
          <a:p>
            <a:r>
              <a:rPr lang="el-GR" dirty="0"/>
              <a:t>ΑΝΤΙΚΕΙΜΕΝΑ ΤΗΣ ΠΑΡΟΥΣΙΑΣΗΣ:</a:t>
            </a:r>
            <a:endParaRPr lang="en-US" dirty="0"/>
          </a:p>
        </p:txBody>
      </p:sp>
      <p:sp>
        <p:nvSpPr>
          <p:cNvPr id="3" name="Content Placeholder 2">
            <a:extLst>
              <a:ext uri="{FF2B5EF4-FFF2-40B4-BE49-F238E27FC236}">
                <a16:creationId xmlns:a16="http://schemas.microsoft.com/office/drawing/2014/main" id="{25E24980-4662-323D-5A49-DB1AC4733C05}"/>
              </a:ext>
            </a:extLst>
          </p:cNvPr>
          <p:cNvSpPr>
            <a:spLocks noGrp="1"/>
          </p:cNvSpPr>
          <p:nvPr>
            <p:ph idx="1"/>
          </p:nvPr>
        </p:nvSpPr>
        <p:spPr>
          <a:xfrm>
            <a:off x="600765" y="1825624"/>
            <a:ext cx="10897705" cy="4704077"/>
          </a:xfrm>
        </p:spPr>
        <p:txBody>
          <a:bodyPr/>
          <a:lstStyle/>
          <a:p>
            <a:pPr>
              <a:lnSpc>
                <a:spcPct val="150000"/>
              </a:lnSpc>
            </a:pPr>
            <a:r>
              <a:rPr lang="el-GR" dirty="0"/>
              <a:t>Εξωτερικές Ανεπιθύμητες επιδράσεις .</a:t>
            </a:r>
          </a:p>
          <a:p>
            <a:pPr>
              <a:lnSpc>
                <a:spcPct val="150000"/>
              </a:lnSpc>
            </a:pPr>
            <a:r>
              <a:rPr lang="el-GR" dirty="0"/>
              <a:t>Αποτελέσματα των άνω</a:t>
            </a:r>
            <a:r>
              <a:rPr lang="en-US" dirty="0"/>
              <a:t>.</a:t>
            </a:r>
          </a:p>
          <a:p>
            <a:pPr>
              <a:lnSpc>
                <a:spcPct val="150000"/>
              </a:lnSpc>
            </a:pPr>
            <a:r>
              <a:rPr lang="el-GR" dirty="0"/>
              <a:t>Ψευδοηχώ.</a:t>
            </a:r>
          </a:p>
          <a:p>
            <a:pPr marL="0" indent="0">
              <a:lnSpc>
                <a:spcPct val="150000"/>
              </a:lnSpc>
              <a:buNone/>
            </a:pPr>
            <a:endParaRPr lang="en-US" dirty="0"/>
          </a:p>
        </p:txBody>
      </p:sp>
    </p:spTree>
    <p:extLst>
      <p:ext uri="{BB962C8B-B14F-4D97-AF65-F5344CB8AC3E}">
        <p14:creationId xmlns:p14="http://schemas.microsoft.com/office/powerpoint/2010/main" val="3957075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531223" y="5268685"/>
            <a:ext cx="10946674" cy="1282746"/>
          </a:xfrm>
        </p:spPr>
        <p:txBody>
          <a:bodyPr>
            <a:normAutofit fontScale="92500"/>
          </a:bodyPr>
          <a:lstStyle/>
          <a:p>
            <a:r>
              <a:rPr lang="el-GR" dirty="0"/>
              <a:t>Η παρουσία </a:t>
            </a:r>
            <a:r>
              <a:rPr lang="el-GR" dirty="0" err="1"/>
              <a:t>υπερκατασκευών</a:t>
            </a:r>
            <a:r>
              <a:rPr lang="el-GR" dirty="0"/>
              <a:t>, καθώς και κοντινών στόχων μεγάλου όγκου δημιουργεί </a:t>
            </a:r>
            <a:r>
              <a:rPr lang="el-GR" b="1" dirty="0"/>
              <a:t>τομείς σκιάς</a:t>
            </a:r>
            <a:r>
              <a:rPr lang="el-GR" dirty="0"/>
              <a:t> στους οποίους πιθανό ένας στόχος να ανιχνευθεί λόγω περίθλασης (</a:t>
            </a:r>
            <a:r>
              <a:rPr lang="en-US" dirty="0"/>
              <a:t>signal bouncing) </a:t>
            </a:r>
            <a:r>
              <a:rPr lang="el-GR" dirty="0"/>
              <a:t>μέρους του ηλεκτρομαγνητικού σήματος. </a:t>
            </a:r>
            <a:endParaRPr lang="en-US" dirty="0"/>
          </a:p>
        </p:txBody>
      </p:sp>
      <p:pic>
        <p:nvPicPr>
          <p:cNvPr id="4" name="shadow_blind">
            <a:hlinkClick r:id="" action="ppaction://media"/>
            <a:extLst>
              <a:ext uri="{FF2B5EF4-FFF2-40B4-BE49-F238E27FC236}">
                <a16:creationId xmlns:a16="http://schemas.microsoft.com/office/drawing/2014/main" id="{3980F0D1-6096-538A-881B-DE3D6E59E78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914400" y="174443"/>
            <a:ext cx="8762274" cy="4928779"/>
          </a:xfrm>
        </p:spPr>
      </p:pic>
    </p:spTree>
    <p:extLst>
      <p:ext uri="{BB962C8B-B14F-4D97-AF65-F5344CB8AC3E}">
        <p14:creationId xmlns:p14="http://schemas.microsoft.com/office/powerpoint/2010/main" val="32695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531223" y="5268685"/>
            <a:ext cx="10946674" cy="1282746"/>
          </a:xfrm>
        </p:spPr>
        <p:txBody>
          <a:bodyPr>
            <a:normAutofit fontScale="92500" lnSpcReduction="20000"/>
          </a:bodyPr>
          <a:lstStyle/>
          <a:p>
            <a:r>
              <a:rPr lang="el-GR" dirty="0"/>
              <a:t>Στην ίδια περίπτωση η περιοχή περί τον άξονα των </a:t>
            </a:r>
            <a:r>
              <a:rPr lang="el-GR" dirty="0" err="1"/>
              <a:t>υπερκατασκευών</a:t>
            </a:r>
            <a:r>
              <a:rPr lang="el-GR" dirty="0"/>
              <a:t> δεν θα μεταφέρει καθόλου ηλεκτρομαγνητική ενέργεια δημιουργώντας έναν σκοτεινό τομέα. Οτιδήποτε βρίσκεται σε αυτόν τον σκοτεινό τομέα δεν θα ανιχνευθεί.</a:t>
            </a:r>
            <a:endParaRPr lang="en-US" dirty="0"/>
          </a:p>
        </p:txBody>
      </p:sp>
      <p:pic>
        <p:nvPicPr>
          <p:cNvPr id="4" name="shadow_blind">
            <a:hlinkClick r:id="" action="ppaction://media"/>
            <a:extLst>
              <a:ext uri="{FF2B5EF4-FFF2-40B4-BE49-F238E27FC236}">
                <a16:creationId xmlns:a16="http://schemas.microsoft.com/office/drawing/2014/main" id="{3980F0D1-6096-538A-881B-DE3D6E59E78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914400" y="174443"/>
            <a:ext cx="8762274" cy="4928779"/>
          </a:xfrm>
        </p:spPr>
      </p:pic>
    </p:spTree>
    <p:extLst>
      <p:ext uri="{BB962C8B-B14F-4D97-AF65-F5344CB8AC3E}">
        <p14:creationId xmlns:p14="http://schemas.microsoft.com/office/powerpoint/2010/main" val="2024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531223" y="5268685"/>
            <a:ext cx="10946674" cy="1282746"/>
          </a:xfrm>
        </p:spPr>
        <p:txBody>
          <a:bodyPr>
            <a:normAutofit fontScale="77500" lnSpcReduction="20000"/>
          </a:bodyPr>
          <a:lstStyle/>
          <a:p>
            <a:pPr marL="0" indent="0">
              <a:buNone/>
            </a:pPr>
            <a:r>
              <a:rPr lang="el-GR" dirty="0"/>
              <a:t>Κατά την κατασκευή του πλοίου αφού γίνει μελέτη τοποθέτησης της κεραίας ώστε να τοποθετηθεί σε κατάλληλο ύψος και να μην εμποδίζεται κατά την λειτουργία της καθώς και να υπάρχουν οι ελάχιστες </a:t>
            </a:r>
            <a:r>
              <a:rPr lang="el-GR" dirty="0" err="1"/>
              <a:t>υπερκατασκευές</a:t>
            </a:r>
            <a:r>
              <a:rPr lang="el-GR" dirty="0"/>
              <a:t> που να εμποδίζουν την διάδοση των ηλεκτρομαγνητικών κυμάτων γίνεται και μέτρηση των σκοτεινών τομέων και των τομέων σκιάς.</a:t>
            </a:r>
            <a:endParaRPr lang="en-US" dirty="0"/>
          </a:p>
        </p:txBody>
      </p:sp>
      <p:pic>
        <p:nvPicPr>
          <p:cNvPr id="4" name="shadow_blind">
            <a:hlinkClick r:id="" action="ppaction://media"/>
            <a:extLst>
              <a:ext uri="{FF2B5EF4-FFF2-40B4-BE49-F238E27FC236}">
                <a16:creationId xmlns:a16="http://schemas.microsoft.com/office/drawing/2014/main" id="{3980F0D1-6096-538A-881B-DE3D6E59E78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914400" y="174443"/>
            <a:ext cx="8762274" cy="4928779"/>
          </a:xfrm>
        </p:spPr>
      </p:pic>
    </p:spTree>
    <p:extLst>
      <p:ext uri="{BB962C8B-B14F-4D97-AF65-F5344CB8AC3E}">
        <p14:creationId xmlns:p14="http://schemas.microsoft.com/office/powerpoint/2010/main" val="42727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5268685"/>
            <a:ext cx="11843657" cy="1282746"/>
          </a:xfrm>
        </p:spPr>
        <p:txBody>
          <a:bodyPr>
            <a:normAutofit fontScale="92500" lnSpcReduction="20000"/>
          </a:bodyPr>
          <a:lstStyle/>
          <a:p>
            <a:pPr marL="0" indent="0">
              <a:buNone/>
            </a:pPr>
            <a:r>
              <a:rPr lang="el-GR" dirty="0"/>
              <a:t>Ο συνηθέστερος τρόπος μέτρησης των τομέων αυτών είναι παρατηρώντας σε πολύ χαμηλή κλίμακα τις θαλάσσιες επιστροφές σε λίγο ταραγμένη θάλασσα και μακριά από στεριές. Στα σημεία που δεν εμφανίζονται θαλάσσιες επιστροφές έχουμε και τους σκοτεινούς τομείς</a:t>
            </a:r>
            <a:endParaRPr lang="en-US" dirty="0"/>
          </a:p>
        </p:txBody>
      </p:sp>
      <p:pic>
        <p:nvPicPr>
          <p:cNvPr id="4" name="shadow_blind">
            <a:hlinkClick r:id="" action="ppaction://media"/>
            <a:extLst>
              <a:ext uri="{FF2B5EF4-FFF2-40B4-BE49-F238E27FC236}">
                <a16:creationId xmlns:a16="http://schemas.microsoft.com/office/drawing/2014/main" id="{3980F0D1-6096-538A-881B-DE3D6E59E78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914400" y="174443"/>
            <a:ext cx="8762274" cy="4928779"/>
          </a:xfrm>
        </p:spPr>
      </p:pic>
    </p:spTree>
    <p:extLst>
      <p:ext uri="{BB962C8B-B14F-4D97-AF65-F5344CB8AC3E}">
        <p14:creationId xmlns:p14="http://schemas.microsoft.com/office/powerpoint/2010/main" val="23873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5268685"/>
            <a:ext cx="11843657" cy="1282746"/>
          </a:xfrm>
        </p:spPr>
        <p:txBody>
          <a:bodyPr>
            <a:normAutofit/>
          </a:bodyPr>
          <a:lstStyle/>
          <a:p>
            <a:pPr marL="0" indent="0">
              <a:buNone/>
            </a:pPr>
            <a:r>
              <a:rPr lang="el-GR" dirty="0"/>
              <a:t>Η δεύτερη μέθοδος απαιτεί την αργή στροφή του πλοίου γύρω από ένα σημαντήρα ο οποίος βρίσκεται 1ΝΜ από το πλοίο </a:t>
            </a:r>
            <a:r>
              <a:rPr lang="el-GR" sz="2000" dirty="0"/>
              <a:t>(ακριβής περιγραφή σελ.41 §3.4.4).</a:t>
            </a:r>
            <a:endParaRPr lang="en-US" sz="2000" dirty="0"/>
          </a:p>
        </p:txBody>
      </p:sp>
      <p:pic>
        <p:nvPicPr>
          <p:cNvPr id="4" name="shadow_blind">
            <a:hlinkClick r:id="" action="ppaction://media"/>
            <a:extLst>
              <a:ext uri="{FF2B5EF4-FFF2-40B4-BE49-F238E27FC236}">
                <a16:creationId xmlns:a16="http://schemas.microsoft.com/office/drawing/2014/main" id="{3980F0D1-6096-538A-881B-DE3D6E59E78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914400" y="174443"/>
            <a:ext cx="8762274" cy="4928779"/>
          </a:xfrm>
        </p:spPr>
      </p:pic>
    </p:spTree>
    <p:extLst>
      <p:ext uri="{BB962C8B-B14F-4D97-AF65-F5344CB8AC3E}">
        <p14:creationId xmlns:p14="http://schemas.microsoft.com/office/powerpoint/2010/main" val="21788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1402081"/>
            <a:ext cx="6026331" cy="2026920"/>
          </a:xfrm>
        </p:spPr>
        <p:txBody>
          <a:bodyPr>
            <a:normAutofit/>
          </a:bodyPr>
          <a:lstStyle/>
          <a:p>
            <a:pPr marL="0" indent="0">
              <a:buNone/>
            </a:pPr>
            <a:r>
              <a:rPr lang="el-GR" sz="2000" dirty="0"/>
              <a:t>Ως σημαντικότερος τομέας σκιάς θεωρείται αυτός ο οποίος δημιουργείται από τον πρωραίο ιστό όταν η κεραία είναι τοποθετημένη στο διάμηκες του πλοίου.</a:t>
            </a:r>
            <a:endParaRPr lang="en-US" sz="2000" dirty="0"/>
          </a:p>
        </p:txBody>
      </p:sp>
      <p:pic>
        <p:nvPicPr>
          <p:cNvPr id="7" name="Content Placeholder 6">
            <a:extLst>
              <a:ext uri="{FF2B5EF4-FFF2-40B4-BE49-F238E27FC236}">
                <a16:creationId xmlns:a16="http://schemas.microsoft.com/office/drawing/2014/main" id="{E8E293D1-0F5D-5F20-AF19-A561AF57B589}"/>
              </a:ext>
            </a:extLst>
          </p:cNvPr>
          <p:cNvPicPr>
            <a:picLocks noGrp="1" noChangeAspect="1"/>
          </p:cNvPicPr>
          <p:nvPr>
            <p:ph sz="half" idx="2"/>
          </p:nvPr>
        </p:nvPicPr>
        <p:blipFill>
          <a:blip r:embed="rId2"/>
          <a:stretch>
            <a:fillRect/>
          </a:stretch>
        </p:blipFill>
        <p:spPr>
          <a:xfrm>
            <a:off x="7768046" y="138864"/>
            <a:ext cx="2708366" cy="6412567"/>
          </a:xfrm>
        </p:spPr>
      </p:pic>
    </p:spTree>
    <p:extLst>
      <p:ext uri="{BB962C8B-B14F-4D97-AF65-F5344CB8AC3E}">
        <p14:creationId xmlns:p14="http://schemas.microsoft.com/office/powerpoint/2010/main" val="164093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E169-2FE3-A004-AC2A-54D647748260}"/>
              </a:ext>
            </a:extLst>
          </p:cNvPr>
          <p:cNvSpPr>
            <a:spLocks noGrp="1"/>
          </p:cNvSpPr>
          <p:nvPr>
            <p:ph type="title"/>
          </p:nvPr>
        </p:nvSpPr>
        <p:spPr/>
        <p:txBody>
          <a:bodyPr/>
          <a:lstStyle/>
          <a:p>
            <a:r>
              <a:rPr lang="el-GR" b="1" dirty="0"/>
              <a:t>Παρεμβολές από άλλα </a:t>
            </a:r>
            <a:r>
              <a:rPr lang="en-US" b="1" dirty="0"/>
              <a:t>Radar</a:t>
            </a:r>
          </a:p>
        </p:txBody>
      </p:sp>
      <p:pic>
        <p:nvPicPr>
          <p:cNvPr id="6" name="Picture 5">
            <a:extLst>
              <a:ext uri="{FF2B5EF4-FFF2-40B4-BE49-F238E27FC236}">
                <a16:creationId xmlns:a16="http://schemas.microsoft.com/office/drawing/2014/main" id="{27ADBB29-56DB-E846-6C53-E792AE4087C4}"/>
              </a:ext>
            </a:extLst>
          </p:cNvPr>
          <p:cNvPicPr>
            <a:picLocks noChangeAspect="1"/>
          </p:cNvPicPr>
          <p:nvPr/>
        </p:nvPicPr>
        <p:blipFill>
          <a:blip r:embed="rId2"/>
          <a:stretch>
            <a:fillRect/>
          </a:stretch>
        </p:blipFill>
        <p:spPr>
          <a:xfrm>
            <a:off x="3204753" y="1534539"/>
            <a:ext cx="7754437" cy="5081017"/>
          </a:xfrm>
          <a:prstGeom prst="rect">
            <a:avLst/>
          </a:prstGeom>
        </p:spPr>
      </p:pic>
    </p:spTree>
    <p:extLst>
      <p:ext uri="{BB962C8B-B14F-4D97-AF65-F5344CB8AC3E}">
        <p14:creationId xmlns:p14="http://schemas.microsoft.com/office/powerpoint/2010/main" val="3788000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1402081"/>
            <a:ext cx="6026331" cy="4774882"/>
          </a:xfrm>
        </p:spPr>
        <p:txBody>
          <a:bodyPr>
            <a:normAutofit/>
          </a:bodyPr>
          <a:lstStyle/>
          <a:p>
            <a:pPr marL="0" indent="0">
              <a:buNone/>
            </a:pPr>
            <a:r>
              <a:rPr lang="el-GR" sz="2000" dirty="0"/>
              <a:t>Δεδομένου ότι οι παλμοί ενός </a:t>
            </a:r>
            <a:r>
              <a:rPr lang="en-US" sz="2000" dirty="0"/>
              <a:t>Radar </a:t>
            </a:r>
            <a:r>
              <a:rPr lang="el-GR" sz="2000" dirty="0"/>
              <a:t>έχουν ένα μεγάλο εύρος απόκλισης από την κεντρική συχνότητα (της τάξης των ±5 </a:t>
            </a:r>
            <a:r>
              <a:rPr lang="en-US" sz="2000" dirty="0" err="1"/>
              <a:t>Mhz</a:t>
            </a:r>
            <a:r>
              <a:rPr lang="el-GR" sz="2000" dirty="0"/>
              <a:t>) ενώ το εύρος ευαισθησίας του δέκτη είναι κι αυτό της τάξης των ±10 </a:t>
            </a:r>
            <a:r>
              <a:rPr lang="en-US" sz="2000" dirty="0" err="1"/>
              <a:t>Mhz</a:t>
            </a:r>
            <a:r>
              <a:rPr lang="el-GR" sz="2000" dirty="0"/>
              <a:t> </a:t>
            </a:r>
            <a:r>
              <a:rPr lang="el-GR" sz="2000" dirty="0" err="1"/>
              <a:t>δίναται</a:t>
            </a:r>
            <a:r>
              <a:rPr lang="el-GR" sz="2000" dirty="0"/>
              <a:t>  με την παρουσία παραπλήσιων </a:t>
            </a:r>
            <a:r>
              <a:rPr lang="en-US" sz="2000" dirty="0"/>
              <a:t>Radar </a:t>
            </a:r>
            <a:r>
              <a:rPr lang="el-GR" sz="2000" dirty="0"/>
              <a:t>να παρουσιαστούν παρεμβολές οι οποίες είναι ουσιαστικά απευθείας λήψη των παλμών των παραπλήσιων </a:t>
            </a:r>
            <a:r>
              <a:rPr lang="en-US" sz="2000" dirty="0"/>
              <a:t>Radar.</a:t>
            </a:r>
          </a:p>
          <a:p>
            <a:pPr marL="0" indent="0">
              <a:buNone/>
            </a:pPr>
            <a:endParaRPr lang="en-US" sz="2000" dirty="0"/>
          </a:p>
          <a:p>
            <a:pPr marL="0" indent="0">
              <a:buNone/>
            </a:pPr>
            <a:r>
              <a:rPr lang="el-GR" sz="2000" dirty="0"/>
              <a:t>Τα αποτελέσματα αυτών των παρεμβολών είναι να δημιουργείται έντονα απεικονιστικά ίχνη ίσα με το μήκος παλμού των έτερων </a:t>
            </a:r>
            <a:r>
              <a:rPr lang="en-US" sz="2000" dirty="0"/>
              <a:t>radar.</a:t>
            </a:r>
          </a:p>
        </p:txBody>
      </p:sp>
      <p:pic>
        <p:nvPicPr>
          <p:cNvPr id="4" name="Content Placeholder 3">
            <a:extLst>
              <a:ext uri="{FF2B5EF4-FFF2-40B4-BE49-F238E27FC236}">
                <a16:creationId xmlns:a16="http://schemas.microsoft.com/office/drawing/2014/main" id="{EAE874B5-5841-7064-766A-37C58A6F5AF5}"/>
              </a:ext>
            </a:extLst>
          </p:cNvPr>
          <p:cNvPicPr>
            <a:picLocks noGrp="1" noChangeAspect="1"/>
          </p:cNvPicPr>
          <p:nvPr>
            <p:ph sz="half" idx="2"/>
          </p:nvPr>
        </p:nvPicPr>
        <p:blipFill>
          <a:blip r:embed="rId2"/>
          <a:stretch>
            <a:fillRect/>
          </a:stretch>
        </p:blipFill>
        <p:spPr>
          <a:xfrm>
            <a:off x="6703423" y="1816018"/>
            <a:ext cx="5181600" cy="3395191"/>
          </a:xfrm>
          <a:prstGeom prst="rect">
            <a:avLst/>
          </a:prstGeom>
        </p:spPr>
      </p:pic>
    </p:spTree>
    <p:extLst>
      <p:ext uri="{BB962C8B-B14F-4D97-AF65-F5344CB8AC3E}">
        <p14:creationId xmlns:p14="http://schemas.microsoft.com/office/powerpoint/2010/main" val="381669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1402081"/>
            <a:ext cx="6026331" cy="4774882"/>
          </a:xfrm>
        </p:spPr>
        <p:txBody>
          <a:bodyPr>
            <a:normAutofit/>
          </a:bodyPr>
          <a:lstStyle/>
          <a:p>
            <a:pPr marL="0" indent="0">
              <a:buNone/>
            </a:pPr>
            <a:r>
              <a:rPr lang="el-GR" sz="2000" dirty="0"/>
              <a:t>Ο βασικότερος τρόπος να μετριάσουμε τις εν λόγω παρεμβολές είναι χρησιμοποιώντας την επιλογή </a:t>
            </a:r>
            <a:r>
              <a:rPr lang="en-US" sz="2000" b="1" dirty="0"/>
              <a:t>Interference Reject</a:t>
            </a:r>
            <a:r>
              <a:rPr lang="el-GR" sz="2000" dirty="0"/>
              <a:t> (</a:t>
            </a:r>
            <a:r>
              <a:rPr lang="en-US" sz="2000" b="1" dirty="0"/>
              <a:t>IR</a:t>
            </a:r>
            <a:r>
              <a:rPr lang="en-US" sz="2000" dirty="0"/>
              <a:t>) </a:t>
            </a:r>
            <a:r>
              <a:rPr lang="el-GR" sz="2000" dirty="0"/>
              <a:t>από το μενού του </a:t>
            </a:r>
            <a:r>
              <a:rPr lang="en-US" sz="2000" dirty="0"/>
              <a:t>radar</a:t>
            </a:r>
            <a:r>
              <a:rPr lang="el-GR" sz="2000" dirty="0"/>
              <a:t>.</a:t>
            </a:r>
            <a:endParaRPr lang="en-US" sz="2000" dirty="0"/>
          </a:p>
          <a:p>
            <a:pPr marL="0" indent="0">
              <a:buNone/>
            </a:pPr>
            <a:endParaRPr lang="en-US" sz="2000" dirty="0"/>
          </a:p>
          <a:p>
            <a:pPr marL="0" indent="0">
              <a:buNone/>
            </a:pPr>
            <a:r>
              <a:rPr lang="el-GR" sz="2000" dirty="0"/>
              <a:t>Μία δεύτερη πρακτική είναι η διακοπή για μικρό χρονικό διάστημα της κεραίας έτσι ώστε να διαφοροποιηθούν οι γωνίες της δέσμης ακτινοβολίας λόγω του συγχρονισμού περιστροφής των κεραιών. </a:t>
            </a:r>
            <a:endParaRPr lang="en-US" sz="2000" dirty="0"/>
          </a:p>
        </p:txBody>
      </p:sp>
      <p:pic>
        <p:nvPicPr>
          <p:cNvPr id="6" name="interference">
            <a:hlinkClick r:id="" action="ppaction://media"/>
            <a:extLst>
              <a:ext uri="{FF2B5EF4-FFF2-40B4-BE49-F238E27FC236}">
                <a16:creationId xmlns:a16="http://schemas.microsoft.com/office/drawing/2014/main" id="{D3A266A8-2A9D-666E-6E4C-5ACF454F7B1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988837" y="2325461"/>
            <a:ext cx="6052939" cy="3404778"/>
          </a:xfrm>
        </p:spPr>
      </p:pic>
    </p:spTree>
    <p:extLst>
      <p:ext uri="{BB962C8B-B14F-4D97-AF65-F5344CB8AC3E}">
        <p14:creationId xmlns:p14="http://schemas.microsoft.com/office/powerpoint/2010/main" val="25237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209006"/>
            <a:ext cx="5016137" cy="6470467"/>
          </a:xfrm>
        </p:spPr>
        <p:txBody>
          <a:bodyPr>
            <a:normAutofit/>
          </a:bodyPr>
          <a:lstStyle/>
          <a:p>
            <a:pPr marL="0" indent="0">
              <a:buNone/>
            </a:pPr>
            <a:r>
              <a:rPr lang="el-GR" sz="2000" dirty="0"/>
              <a:t>Σε περιπτώσεις που άλλο πλοίο περάσει σε κοντινή απόσταση από το πλοίο μας είναι δυνατό να παρουσιαστεί πολλαπλή ηχώ η οποία παρουσιάζεται σε ίδια διόπτευση με την αρχική ηχώ και σε απόσταση 2Χ, 3Χ </a:t>
            </a:r>
            <a:r>
              <a:rPr lang="el-GR" sz="2000" dirty="0" err="1"/>
              <a:t>κλπ</a:t>
            </a:r>
            <a:r>
              <a:rPr lang="el-GR" sz="2000" dirty="0"/>
              <a:t> από την αρχική ηχώ.</a:t>
            </a:r>
          </a:p>
          <a:p>
            <a:pPr marL="0" indent="0">
              <a:buNone/>
            </a:pPr>
            <a:endParaRPr lang="el-GR" sz="2000" dirty="0"/>
          </a:p>
          <a:p>
            <a:pPr marL="0" indent="0">
              <a:buNone/>
            </a:pPr>
            <a:r>
              <a:rPr lang="el-GR" sz="2000" dirty="0"/>
              <a:t>Η πολλαπλή ηχώ αυτή είναι αποτέλεσμα της πολλαπλής / διαδοχικής αντανάκλασης του κύματος στο πλησίον πλοίο.</a:t>
            </a:r>
          </a:p>
          <a:p>
            <a:pPr marL="0" indent="0">
              <a:buNone/>
            </a:pPr>
            <a:endParaRPr lang="el-GR" sz="2000" dirty="0"/>
          </a:p>
          <a:p>
            <a:pPr marL="0" indent="0">
              <a:buNone/>
            </a:pPr>
            <a:r>
              <a:rPr lang="el-GR" sz="2000" dirty="0"/>
              <a:t>Η κάθε διαδοχική ηχώ απεικονίζεται ασθενέστερη από την προηγούμενη.</a:t>
            </a:r>
          </a:p>
          <a:p>
            <a:pPr marL="0" indent="0">
              <a:buNone/>
            </a:pPr>
            <a:endParaRPr lang="el-GR" sz="2000" dirty="0"/>
          </a:p>
          <a:p>
            <a:pPr marL="0" indent="0">
              <a:buNone/>
            </a:pPr>
            <a:r>
              <a:rPr lang="el-GR" sz="2000" dirty="0"/>
              <a:t>Για να μειώσουμε τις συνέπειες της πολλαπλής ηχώ μειώνουμε το </a:t>
            </a:r>
            <a:r>
              <a:rPr lang="en-US" sz="2000" dirty="0"/>
              <a:t>gain </a:t>
            </a:r>
            <a:r>
              <a:rPr lang="el-GR" sz="2000" dirty="0"/>
              <a:t>(κέρδος) του δέκτη του </a:t>
            </a:r>
            <a:r>
              <a:rPr lang="en-US" sz="2000" dirty="0"/>
              <a:t>radar.</a:t>
            </a:r>
            <a:endParaRPr lang="el-GR" sz="2000" dirty="0"/>
          </a:p>
        </p:txBody>
      </p:sp>
      <p:pic>
        <p:nvPicPr>
          <p:cNvPr id="4" name="multi_echo">
            <a:hlinkClick r:id="" action="ppaction://media"/>
            <a:extLst>
              <a:ext uri="{FF2B5EF4-FFF2-40B4-BE49-F238E27FC236}">
                <a16:creationId xmlns:a16="http://schemas.microsoft.com/office/drawing/2014/main" id="{BB44F263-FBEA-F6F9-02F8-A2AACEA008E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231674" y="1341392"/>
            <a:ext cx="6888964" cy="3875042"/>
          </a:xfrm>
        </p:spPr>
      </p:pic>
      <p:sp>
        <p:nvSpPr>
          <p:cNvPr id="7" name="TextBox 6">
            <a:extLst>
              <a:ext uri="{FF2B5EF4-FFF2-40B4-BE49-F238E27FC236}">
                <a16:creationId xmlns:a16="http://schemas.microsoft.com/office/drawing/2014/main" id="{C0BA8DD0-F233-22AB-861E-9126BD77CE32}"/>
              </a:ext>
            </a:extLst>
          </p:cNvPr>
          <p:cNvSpPr txBox="1"/>
          <p:nvPr/>
        </p:nvSpPr>
        <p:spPr>
          <a:xfrm>
            <a:off x="6461760" y="418011"/>
            <a:ext cx="4158061" cy="584775"/>
          </a:xfrm>
          <a:prstGeom prst="rect">
            <a:avLst/>
          </a:prstGeom>
          <a:noFill/>
        </p:spPr>
        <p:txBody>
          <a:bodyPr wrap="none" rtlCol="0">
            <a:spAutoFit/>
          </a:bodyPr>
          <a:lstStyle/>
          <a:p>
            <a:r>
              <a:rPr lang="el-GR" sz="3200" b="1" dirty="0"/>
              <a:t>Πολλαπλή </a:t>
            </a:r>
            <a:r>
              <a:rPr lang="el-GR" sz="3200" b="1" dirty="0" err="1"/>
              <a:t>Ψευδοηχώς</a:t>
            </a:r>
            <a:r>
              <a:rPr lang="el-GR" dirty="0"/>
              <a:t> </a:t>
            </a:r>
            <a:endParaRPr lang="en-US" dirty="0"/>
          </a:p>
        </p:txBody>
      </p:sp>
    </p:spTree>
    <p:extLst>
      <p:ext uri="{BB962C8B-B14F-4D97-AF65-F5344CB8AC3E}">
        <p14:creationId xmlns:p14="http://schemas.microsoft.com/office/powerpoint/2010/main" val="41331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0A5C-5424-565B-EDDF-963D07E77715}"/>
              </a:ext>
            </a:extLst>
          </p:cNvPr>
          <p:cNvSpPr>
            <a:spLocks noGrp="1"/>
          </p:cNvSpPr>
          <p:nvPr>
            <p:ph type="title"/>
          </p:nvPr>
        </p:nvSpPr>
        <p:spPr/>
        <p:txBody>
          <a:bodyPr>
            <a:normAutofit fontScale="90000"/>
          </a:bodyPr>
          <a:lstStyle/>
          <a:p>
            <a:r>
              <a:rPr lang="el-GR" dirty="0"/>
              <a:t>ΠΟΥ ΟΦΕΙΛΟΝΤΑΙ ΟΙ ΕΞΩΤΕΡΙΚΕΣ ΕΠΙΔΡΑΣΕΙΣ ΟΙ ΟΠΟΙΕΣ ΜΕΙΩΝΟΥΝ ΤΗΝ ΛΕΙΤΟΥΡΓΙΚΗ ΙΚΑΝΟΤΗΤΑ ΤΗΣ ΣΥΣΚΕΥΗΣ </a:t>
            </a:r>
            <a:r>
              <a:rPr lang="en-US" dirty="0"/>
              <a:t>RADAR</a:t>
            </a:r>
            <a:r>
              <a:rPr lang="el-GR" dirty="0"/>
              <a:t>:</a:t>
            </a:r>
            <a:endParaRPr lang="en-US" dirty="0"/>
          </a:p>
        </p:txBody>
      </p:sp>
      <p:sp>
        <p:nvSpPr>
          <p:cNvPr id="3" name="Content Placeholder 2">
            <a:extLst>
              <a:ext uri="{FF2B5EF4-FFF2-40B4-BE49-F238E27FC236}">
                <a16:creationId xmlns:a16="http://schemas.microsoft.com/office/drawing/2014/main" id="{25E24980-4662-323D-5A49-DB1AC4733C05}"/>
              </a:ext>
            </a:extLst>
          </p:cNvPr>
          <p:cNvSpPr>
            <a:spLocks noGrp="1"/>
          </p:cNvSpPr>
          <p:nvPr>
            <p:ph idx="1"/>
          </p:nvPr>
        </p:nvSpPr>
        <p:spPr>
          <a:xfrm>
            <a:off x="600765" y="2814835"/>
            <a:ext cx="10897705" cy="3714866"/>
          </a:xfrm>
        </p:spPr>
        <p:txBody>
          <a:bodyPr/>
          <a:lstStyle/>
          <a:p>
            <a:pPr>
              <a:lnSpc>
                <a:spcPct val="150000"/>
              </a:lnSpc>
            </a:pPr>
            <a:r>
              <a:rPr lang="el-GR" dirty="0"/>
              <a:t>ΚΑΙΡΙΚΑ ΑΙΤΙΑ.</a:t>
            </a:r>
          </a:p>
          <a:p>
            <a:pPr>
              <a:lnSpc>
                <a:spcPct val="150000"/>
              </a:lnSpc>
            </a:pPr>
            <a:r>
              <a:rPr lang="el-GR" dirty="0"/>
              <a:t>ΤΕΧΝΙΚΑ ΑΙΤΙΑ</a:t>
            </a:r>
            <a:r>
              <a:rPr lang="en-US" dirty="0"/>
              <a:t>.</a:t>
            </a:r>
          </a:p>
          <a:p>
            <a:pPr marL="0" indent="0">
              <a:lnSpc>
                <a:spcPct val="150000"/>
              </a:lnSpc>
              <a:buNone/>
            </a:pPr>
            <a:endParaRPr lang="en-US" dirty="0"/>
          </a:p>
        </p:txBody>
      </p:sp>
    </p:spTree>
    <p:extLst>
      <p:ext uri="{BB962C8B-B14F-4D97-AF65-F5344CB8AC3E}">
        <p14:creationId xmlns:p14="http://schemas.microsoft.com/office/powerpoint/2010/main" val="2698671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4D13DA-AA36-74D5-97E8-266BBD18BB86}"/>
              </a:ext>
            </a:extLst>
          </p:cNvPr>
          <p:cNvSpPr>
            <a:spLocks noGrp="1"/>
          </p:cNvSpPr>
          <p:nvPr>
            <p:ph sz="half" idx="1"/>
          </p:nvPr>
        </p:nvSpPr>
        <p:spPr>
          <a:xfrm>
            <a:off x="148046" y="209006"/>
            <a:ext cx="5016137" cy="6470467"/>
          </a:xfrm>
        </p:spPr>
        <p:txBody>
          <a:bodyPr>
            <a:normAutofit/>
          </a:bodyPr>
          <a:lstStyle/>
          <a:p>
            <a:pPr marL="0" indent="0">
              <a:buNone/>
            </a:pPr>
            <a:r>
              <a:rPr lang="el-GR" sz="2000" dirty="0"/>
              <a:t>Η ανάκλαση των ηλεκτρομαγνητικών κυμάτων των πλευρικών λοβών εκπομπής της κεραίας, δημιουργεί σειρά </a:t>
            </a:r>
            <a:r>
              <a:rPr lang="el-GR" sz="2000" dirty="0" err="1"/>
              <a:t>ψευδοηχών</a:t>
            </a:r>
            <a:r>
              <a:rPr lang="el-GR" sz="2000" dirty="0"/>
              <a:t> οι οποίες παρουσιάζονται σαν τόξο με ίδια απόσταση  με αυτή του πραγματικού στόχου.</a:t>
            </a:r>
          </a:p>
          <a:p>
            <a:pPr marL="0" indent="0">
              <a:buNone/>
            </a:pPr>
            <a:r>
              <a:rPr lang="el-GR" sz="2000" dirty="0"/>
              <a:t>Η γωνία που θα παρουσιαστεί η </a:t>
            </a:r>
            <a:r>
              <a:rPr lang="el-GR" sz="2000" dirty="0" err="1"/>
              <a:t>ψευδοηχώς</a:t>
            </a:r>
            <a:r>
              <a:rPr lang="el-GR" sz="2000" dirty="0"/>
              <a:t> είναι η γωνία την οποία έχει εκείνος ο λοβός που δημιουργεί την ανάκλαση.</a:t>
            </a:r>
            <a:endParaRPr lang="en-US" sz="2000" dirty="0"/>
          </a:p>
          <a:p>
            <a:pPr marL="0" indent="0">
              <a:buNone/>
            </a:pPr>
            <a:r>
              <a:rPr lang="el-GR" sz="2000" dirty="0"/>
              <a:t>Συνήθως αυτού του είδους η ψευδοηχώ παρουσιάζεται σε στόχους σε μικρή απόσταση (κάτω των 5 </a:t>
            </a:r>
            <a:r>
              <a:rPr lang="el-GR" sz="2000" dirty="0" err="1"/>
              <a:t>ν.μ</a:t>
            </a:r>
            <a:r>
              <a:rPr lang="el-GR" sz="2000" dirty="0"/>
              <a:t>.) από το </a:t>
            </a:r>
            <a:r>
              <a:rPr lang="en-US" sz="2000" dirty="0"/>
              <a:t>radar </a:t>
            </a:r>
            <a:r>
              <a:rPr lang="el-GR" sz="2000" dirty="0"/>
              <a:t>και μπορεί να μειωθεί  ρυθμίζοντας το </a:t>
            </a:r>
            <a:r>
              <a:rPr lang="en-US" sz="2000" dirty="0"/>
              <a:t>anticlutter sea. </a:t>
            </a:r>
            <a:endParaRPr lang="el-GR" sz="2000" dirty="0"/>
          </a:p>
        </p:txBody>
      </p:sp>
      <p:sp>
        <p:nvSpPr>
          <p:cNvPr id="7" name="TextBox 6">
            <a:extLst>
              <a:ext uri="{FF2B5EF4-FFF2-40B4-BE49-F238E27FC236}">
                <a16:creationId xmlns:a16="http://schemas.microsoft.com/office/drawing/2014/main" id="{C0BA8DD0-F233-22AB-861E-9126BD77CE32}"/>
              </a:ext>
            </a:extLst>
          </p:cNvPr>
          <p:cNvSpPr txBox="1"/>
          <p:nvPr/>
        </p:nvSpPr>
        <p:spPr>
          <a:xfrm>
            <a:off x="5231674" y="418011"/>
            <a:ext cx="6592644" cy="861774"/>
          </a:xfrm>
          <a:prstGeom prst="rect">
            <a:avLst/>
          </a:prstGeom>
          <a:noFill/>
        </p:spPr>
        <p:txBody>
          <a:bodyPr wrap="square" rtlCol="0">
            <a:spAutoFit/>
          </a:bodyPr>
          <a:lstStyle/>
          <a:p>
            <a:r>
              <a:rPr lang="el-GR" sz="3200" b="1" dirty="0"/>
              <a:t>Ψευδοηχώ Πλευρικών Λοβών</a:t>
            </a:r>
            <a:r>
              <a:rPr lang="el-GR" dirty="0"/>
              <a:t>  </a:t>
            </a:r>
            <a:r>
              <a:rPr lang="en-US" dirty="0"/>
              <a:t>(Side Lobe False Echoes)</a:t>
            </a:r>
          </a:p>
        </p:txBody>
      </p:sp>
      <p:pic>
        <p:nvPicPr>
          <p:cNvPr id="8" name="Content Placeholder 7">
            <a:extLst>
              <a:ext uri="{FF2B5EF4-FFF2-40B4-BE49-F238E27FC236}">
                <a16:creationId xmlns:a16="http://schemas.microsoft.com/office/drawing/2014/main" id="{0DC7DC27-9856-5C68-CFE4-8A1E56E51F6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23857" y="1266427"/>
            <a:ext cx="5181600" cy="1868905"/>
          </a:xfrm>
        </p:spPr>
      </p:pic>
      <p:pic>
        <p:nvPicPr>
          <p:cNvPr id="10" name="Picture 9">
            <a:extLst>
              <a:ext uri="{FF2B5EF4-FFF2-40B4-BE49-F238E27FC236}">
                <a16:creationId xmlns:a16="http://schemas.microsoft.com/office/drawing/2014/main" id="{D361C5D7-83B5-764D-F708-9CD009451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521" y="3812448"/>
            <a:ext cx="3930976" cy="2972924"/>
          </a:xfrm>
          <a:prstGeom prst="rect">
            <a:avLst/>
          </a:prstGeom>
        </p:spPr>
      </p:pic>
      <p:pic>
        <p:nvPicPr>
          <p:cNvPr id="12" name="Picture 11">
            <a:extLst>
              <a:ext uri="{FF2B5EF4-FFF2-40B4-BE49-F238E27FC236}">
                <a16:creationId xmlns:a16="http://schemas.microsoft.com/office/drawing/2014/main" id="{862875B2-103F-128A-A519-1916FD3EB35A}"/>
              </a:ext>
            </a:extLst>
          </p:cNvPr>
          <p:cNvPicPr>
            <a:picLocks noChangeAspect="1"/>
          </p:cNvPicPr>
          <p:nvPr/>
        </p:nvPicPr>
        <p:blipFill>
          <a:blip r:embed="rId4"/>
          <a:stretch>
            <a:fillRect/>
          </a:stretch>
        </p:blipFill>
        <p:spPr>
          <a:xfrm>
            <a:off x="2743200" y="3852057"/>
            <a:ext cx="2918816" cy="3005944"/>
          </a:xfrm>
          <a:prstGeom prst="rect">
            <a:avLst/>
          </a:prstGeom>
        </p:spPr>
      </p:pic>
    </p:spTree>
    <p:extLst>
      <p:ext uri="{BB962C8B-B14F-4D97-AF65-F5344CB8AC3E}">
        <p14:creationId xmlns:p14="http://schemas.microsoft.com/office/powerpoint/2010/main" val="1664769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EF6B-348D-061F-429A-0502209FF326}"/>
              </a:ext>
            </a:extLst>
          </p:cNvPr>
          <p:cNvSpPr>
            <a:spLocks noGrp="1"/>
          </p:cNvSpPr>
          <p:nvPr>
            <p:ph type="title"/>
          </p:nvPr>
        </p:nvSpPr>
        <p:spPr/>
        <p:txBody>
          <a:bodyPr/>
          <a:lstStyle/>
          <a:p>
            <a:r>
              <a:rPr lang="el-GR" dirty="0" err="1"/>
              <a:t>Ηχώς</a:t>
            </a:r>
            <a:r>
              <a:rPr lang="el-GR" dirty="0"/>
              <a:t> επόμενης διαδρομής.</a:t>
            </a:r>
            <a:endParaRPr lang="en-US" dirty="0"/>
          </a:p>
        </p:txBody>
      </p:sp>
      <p:sp>
        <p:nvSpPr>
          <p:cNvPr id="3" name="Content Placeholder 2">
            <a:extLst>
              <a:ext uri="{FF2B5EF4-FFF2-40B4-BE49-F238E27FC236}">
                <a16:creationId xmlns:a16="http://schemas.microsoft.com/office/drawing/2014/main" id="{3B48D60D-5CB7-CF7C-8CAE-1C3BE6DAD164}"/>
              </a:ext>
            </a:extLst>
          </p:cNvPr>
          <p:cNvSpPr>
            <a:spLocks noGrp="1"/>
          </p:cNvSpPr>
          <p:nvPr>
            <p:ph sz="half" idx="1"/>
          </p:nvPr>
        </p:nvSpPr>
        <p:spPr>
          <a:xfrm>
            <a:off x="838200" y="1825625"/>
            <a:ext cx="10404566" cy="4351338"/>
          </a:xfrm>
        </p:spPr>
        <p:txBody>
          <a:bodyPr>
            <a:normAutofit fontScale="77500" lnSpcReduction="20000"/>
          </a:bodyPr>
          <a:lstStyle/>
          <a:p>
            <a:r>
              <a:rPr lang="el-GR" dirty="0"/>
              <a:t>Μία αρκετά σπάνια περίπτωση </a:t>
            </a:r>
            <a:r>
              <a:rPr lang="el-GR" dirty="0" err="1"/>
              <a:t>ψευδοηχούς</a:t>
            </a:r>
            <a:r>
              <a:rPr lang="el-GR" dirty="0"/>
              <a:t> είναι η περίπτωση της </a:t>
            </a:r>
            <a:r>
              <a:rPr lang="el-GR" dirty="0" err="1"/>
              <a:t>ηχούς</a:t>
            </a:r>
            <a:r>
              <a:rPr lang="el-GR" dirty="0"/>
              <a:t> δεύτερης διαδρομής (</a:t>
            </a:r>
            <a:r>
              <a:rPr lang="en-US" dirty="0"/>
              <a:t>second trace echo)</a:t>
            </a:r>
            <a:r>
              <a:rPr lang="el-GR" dirty="0"/>
              <a:t> όπου </a:t>
            </a:r>
            <a:r>
              <a:rPr lang="el-GR" dirty="0" err="1"/>
              <a:t>δίναται</a:t>
            </a:r>
            <a:r>
              <a:rPr lang="el-GR" dirty="0"/>
              <a:t> να εμφανιστεί </a:t>
            </a:r>
            <a:r>
              <a:rPr lang="el-GR" dirty="0" err="1"/>
              <a:t>ηχώς</a:t>
            </a:r>
            <a:r>
              <a:rPr lang="el-GR" dirty="0"/>
              <a:t> στόχου αρκετά μακρύτερου από την περιοχή ανίχνευσης του </a:t>
            </a:r>
            <a:r>
              <a:rPr lang="en-US" dirty="0"/>
              <a:t>radar </a:t>
            </a:r>
            <a:r>
              <a:rPr lang="el-GR" dirty="0"/>
              <a:t>ο οποίος όμως θα απεικονίζεται σε κοντινή απόσταση.</a:t>
            </a:r>
            <a:endParaRPr lang="en-US" dirty="0"/>
          </a:p>
          <a:p>
            <a:r>
              <a:rPr lang="el-GR" dirty="0"/>
              <a:t>Για να παρουσιαστεί τέτοιο φαινόμενο θα πρέπει να ικανοποιούνται οι παρακάτω προϋποθέσεις:</a:t>
            </a:r>
          </a:p>
          <a:p>
            <a:pPr marL="514350" indent="-514350">
              <a:buFont typeface="+mj-lt"/>
              <a:buAutoNum type="arabicPeriod"/>
            </a:pPr>
            <a:r>
              <a:rPr lang="el-GR" dirty="0"/>
              <a:t>Να βρισκόμαστε σε περιοχή με </a:t>
            </a:r>
            <a:r>
              <a:rPr lang="el-GR" dirty="0" err="1"/>
              <a:t>υπερδιαθλαστικές</a:t>
            </a:r>
            <a:r>
              <a:rPr lang="el-GR" dirty="0"/>
              <a:t> ατμοσφαιρικές συνθήκες.</a:t>
            </a:r>
          </a:p>
          <a:p>
            <a:pPr marL="514350" indent="-514350">
              <a:buFont typeface="+mj-lt"/>
              <a:buAutoNum type="arabicPeriod"/>
            </a:pPr>
            <a:r>
              <a:rPr lang="el-GR" dirty="0"/>
              <a:t>Ο στόχος να βρίσκεται σε απόσταση εκτός της μεγαλύτερης δυνατής απόστασης ανίχνευσης του </a:t>
            </a:r>
            <a:r>
              <a:rPr lang="en-US" dirty="0"/>
              <a:t>radar</a:t>
            </a:r>
            <a:r>
              <a:rPr lang="el-GR" dirty="0"/>
              <a:t> αλλά που να ορίζεται ακριβώς επάνω στην συχνότητα επανάληψης παλμού (</a:t>
            </a:r>
            <a:r>
              <a:rPr lang="en-US" dirty="0"/>
              <a:t>PRF</a:t>
            </a:r>
            <a:r>
              <a:rPr lang="el-GR" dirty="0"/>
              <a:t>).</a:t>
            </a:r>
          </a:p>
          <a:p>
            <a:pPr marL="0" indent="0">
              <a:buNone/>
            </a:pPr>
            <a:endParaRPr lang="el-GR" dirty="0"/>
          </a:p>
          <a:p>
            <a:pPr marL="0" indent="0">
              <a:buNone/>
            </a:pPr>
            <a:r>
              <a:rPr lang="el-GR" dirty="0"/>
              <a:t>Τα χαρακτηριστικά της συγκεκριμένης </a:t>
            </a:r>
            <a:r>
              <a:rPr lang="el-GR" dirty="0" err="1"/>
              <a:t>ψευδοηχούς</a:t>
            </a:r>
            <a:r>
              <a:rPr lang="el-GR" dirty="0"/>
              <a:t> είναι τα εξής: 1. αλλάζοντας την κλίμακα του </a:t>
            </a:r>
            <a:r>
              <a:rPr lang="en-US" dirty="0"/>
              <a:t>Radar </a:t>
            </a:r>
            <a:r>
              <a:rPr lang="el-GR" dirty="0"/>
              <a:t>αλλάζει και η απόσταση της ενώ, 2. επειδή συμβαίνει σε περιοχές με εξαιρετική ορατότητα, είναι εύκολο να γίνει αντιληπτή με την σύγκριση ένδειξης </a:t>
            </a:r>
            <a:r>
              <a:rPr lang="en-US" dirty="0"/>
              <a:t>radar </a:t>
            </a:r>
            <a:r>
              <a:rPr lang="el-GR" dirty="0"/>
              <a:t>με οπτική παρατήρηση.   </a:t>
            </a:r>
            <a:endParaRPr lang="en-US" dirty="0"/>
          </a:p>
        </p:txBody>
      </p:sp>
    </p:spTree>
    <p:extLst>
      <p:ext uri="{BB962C8B-B14F-4D97-AF65-F5344CB8AC3E}">
        <p14:creationId xmlns:p14="http://schemas.microsoft.com/office/powerpoint/2010/main" val="303759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2069-247A-BA44-69AB-0F2F830678BF}"/>
              </a:ext>
            </a:extLst>
          </p:cNvPr>
          <p:cNvSpPr>
            <a:spLocks noGrp="1"/>
          </p:cNvSpPr>
          <p:nvPr>
            <p:ph type="title"/>
          </p:nvPr>
        </p:nvSpPr>
        <p:spPr/>
        <p:txBody>
          <a:bodyPr/>
          <a:lstStyle/>
          <a:p>
            <a:r>
              <a:rPr lang="el-GR" dirty="0"/>
              <a:t>Θαλάσσιες Επιστροφές</a:t>
            </a:r>
            <a:endParaRPr lang="en-US" dirty="0"/>
          </a:p>
        </p:txBody>
      </p:sp>
      <p:sp>
        <p:nvSpPr>
          <p:cNvPr id="3" name="Content Placeholder 2">
            <a:extLst>
              <a:ext uri="{FF2B5EF4-FFF2-40B4-BE49-F238E27FC236}">
                <a16:creationId xmlns:a16="http://schemas.microsoft.com/office/drawing/2014/main" id="{42B9D14A-F21D-F1D7-F13F-B784C3ACA02C}"/>
              </a:ext>
            </a:extLst>
          </p:cNvPr>
          <p:cNvSpPr>
            <a:spLocks noGrp="1"/>
          </p:cNvSpPr>
          <p:nvPr>
            <p:ph sz="half" idx="1"/>
          </p:nvPr>
        </p:nvSpPr>
        <p:spPr>
          <a:xfrm>
            <a:off x="240188" y="1825625"/>
            <a:ext cx="5779612" cy="4351338"/>
          </a:xfrm>
        </p:spPr>
        <p:txBody>
          <a:bodyPr/>
          <a:lstStyle/>
          <a:p>
            <a:r>
              <a:rPr lang="el-GR" dirty="0"/>
              <a:t>Το συχνότερο πρόβλημα που συμβάλει στην μείωση της απεικονιστικής ευκρίνειας ενός </a:t>
            </a:r>
            <a:r>
              <a:rPr lang="en-US" dirty="0"/>
              <a:t>Radar </a:t>
            </a:r>
            <a:r>
              <a:rPr lang="el-GR" dirty="0"/>
              <a:t>είναι οι θαλάσσιες επιστροφές.</a:t>
            </a:r>
          </a:p>
          <a:p>
            <a:r>
              <a:rPr lang="el-GR" dirty="0"/>
              <a:t>Όταν το ηλεκτρομαγνητικό σήμα του </a:t>
            </a:r>
            <a:r>
              <a:rPr lang="en-US" dirty="0"/>
              <a:t>Radar </a:t>
            </a:r>
            <a:r>
              <a:rPr lang="el-GR" dirty="0"/>
              <a:t>ανακλαστεί στην επιφάνεια της θάλασσας επιστρέφει στην κεραία του ραντάρ προκαλώντας παρεμβολές στην απεικόνιση.</a:t>
            </a:r>
            <a:endParaRPr lang="en-US" dirty="0"/>
          </a:p>
        </p:txBody>
      </p:sp>
      <p:pic>
        <p:nvPicPr>
          <p:cNvPr id="6" name="Content Placeholder 5">
            <a:extLst>
              <a:ext uri="{FF2B5EF4-FFF2-40B4-BE49-F238E27FC236}">
                <a16:creationId xmlns:a16="http://schemas.microsoft.com/office/drawing/2014/main" id="{96A8CB34-8297-D9B7-CFAC-887B0561DAC2}"/>
              </a:ext>
            </a:extLst>
          </p:cNvPr>
          <p:cNvPicPr>
            <a:picLocks noGrp="1" noChangeAspect="1"/>
          </p:cNvPicPr>
          <p:nvPr>
            <p:ph sz="half" idx="2"/>
          </p:nvPr>
        </p:nvPicPr>
        <p:blipFill>
          <a:blip r:embed="rId2"/>
          <a:stretch>
            <a:fillRect/>
          </a:stretch>
        </p:blipFill>
        <p:spPr>
          <a:xfrm>
            <a:off x="6464738" y="1416883"/>
            <a:ext cx="5148563" cy="4955707"/>
          </a:xfrm>
        </p:spPr>
      </p:pic>
    </p:spTree>
    <p:extLst>
      <p:ext uri="{BB962C8B-B14F-4D97-AF65-F5344CB8AC3E}">
        <p14:creationId xmlns:p14="http://schemas.microsoft.com/office/powerpoint/2010/main" val="383260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2069-247A-BA44-69AB-0F2F830678B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2B9D14A-F21D-F1D7-F13F-B784C3ACA02C}"/>
              </a:ext>
            </a:extLst>
          </p:cNvPr>
          <p:cNvSpPr>
            <a:spLocks noGrp="1"/>
          </p:cNvSpPr>
          <p:nvPr>
            <p:ph sz="half" idx="1"/>
          </p:nvPr>
        </p:nvSpPr>
        <p:spPr>
          <a:xfrm>
            <a:off x="240188" y="1825625"/>
            <a:ext cx="5779612" cy="4351338"/>
          </a:xfrm>
        </p:spPr>
        <p:txBody>
          <a:bodyPr/>
          <a:lstStyle/>
          <a:p>
            <a:r>
              <a:rPr lang="el-GR" dirty="0"/>
              <a:t>Στα σύγχρονα </a:t>
            </a:r>
            <a:r>
              <a:rPr lang="en-US" dirty="0"/>
              <a:t>Radar </a:t>
            </a:r>
            <a:r>
              <a:rPr lang="el-GR" dirty="0"/>
              <a:t>έχουν αναπτυχθεί σύνθετες τεχνικές</a:t>
            </a:r>
            <a:r>
              <a:rPr lang="en-US" dirty="0"/>
              <a:t> </a:t>
            </a:r>
            <a:r>
              <a:rPr lang="el-GR" dirty="0"/>
              <a:t>ακόμη και με αλγόριθμους ασαφούς λογικής </a:t>
            </a:r>
            <a:r>
              <a:rPr lang="en-US" dirty="0"/>
              <a:t>(fuzzy logic)</a:t>
            </a:r>
            <a:r>
              <a:rPr lang="el-GR" dirty="0"/>
              <a:t> οι οποίες προσπαθούν να περιορίσουν τις συνέπειες μείωσης της απεικονιστικής ικανότητας των </a:t>
            </a:r>
            <a:r>
              <a:rPr lang="en-US" dirty="0"/>
              <a:t>Radar.</a:t>
            </a:r>
            <a:r>
              <a:rPr lang="el-GR" dirty="0"/>
              <a:t> </a:t>
            </a:r>
            <a:endParaRPr lang="en-US" dirty="0"/>
          </a:p>
        </p:txBody>
      </p:sp>
      <p:pic>
        <p:nvPicPr>
          <p:cNvPr id="8" name="Content Placeholder 7">
            <a:extLst>
              <a:ext uri="{FF2B5EF4-FFF2-40B4-BE49-F238E27FC236}">
                <a16:creationId xmlns:a16="http://schemas.microsoft.com/office/drawing/2014/main" id="{00A4F764-109E-2CB3-595D-7BF026AFF21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1324127"/>
            <a:ext cx="5651793" cy="4681958"/>
          </a:xfrm>
        </p:spPr>
      </p:pic>
    </p:spTree>
    <p:extLst>
      <p:ext uri="{BB962C8B-B14F-4D97-AF65-F5344CB8AC3E}">
        <p14:creationId xmlns:p14="http://schemas.microsoft.com/office/powerpoint/2010/main" val="2387564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2069-247A-BA44-69AB-0F2F830678BF}"/>
              </a:ext>
            </a:extLst>
          </p:cNvPr>
          <p:cNvSpPr>
            <a:spLocks noGrp="1"/>
          </p:cNvSpPr>
          <p:nvPr>
            <p:ph type="title"/>
          </p:nvPr>
        </p:nvSpPr>
        <p:spPr/>
        <p:txBody>
          <a:bodyPr/>
          <a:lstStyle/>
          <a:p>
            <a:r>
              <a:rPr lang="el-GR" dirty="0"/>
              <a:t>Θαλάσσιες Επιστροφές</a:t>
            </a:r>
            <a:endParaRPr lang="en-US" dirty="0"/>
          </a:p>
        </p:txBody>
      </p:sp>
      <p:pic>
        <p:nvPicPr>
          <p:cNvPr id="6" name="Echo Average function">
            <a:hlinkClick r:id="" action="ppaction://media"/>
            <a:extLst>
              <a:ext uri="{FF2B5EF4-FFF2-40B4-BE49-F238E27FC236}">
                <a16:creationId xmlns:a16="http://schemas.microsoft.com/office/drawing/2014/main" id="{F91B8DED-87CF-F9FD-BC0C-02068C149EA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15913" y="1372010"/>
            <a:ext cx="9073414" cy="5103640"/>
          </a:xfrm>
        </p:spPr>
      </p:pic>
    </p:spTree>
    <p:extLst>
      <p:ext uri="{BB962C8B-B14F-4D97-AF65-F5344CB8AC3E}">
        <p14:creationId xmlns:p14="http://schemas.microsoft.com/office/powerpoint/2010/main" val="26604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D7C2-38D2-9744-8346-C71729C461CF}"/>
              </a:ext>
            </a:extLst>
          </p:cNvPr>
          <p:cNvSpPr>
            <a:spLocks noGrp="1"/>
          </p:cNvSpPr>
          <p:nvPr>
            <p:ph type="title"/>
          </p:nvPr>
        </p:nvSpPr>
        <p:spPr/>
        <p:txBody>
          <a:bodyPr/>
          <a:lstStyle/>
          <a:p>
            <a:r>
              <a:rPr lang="el-GR" dirty="0"/>
              <a:t>Από τι εξαρτάται η απεικόνιση των Θαλάσσιων επιστροφών;</a:t>
            </a:r>
            <a:endParaRPr lang="en-US" dirty="0"/>
          </a:p>
        </p:txBody>
      </p:sp>
      <p:sp>
        <p:nvSpPr>
          <p:cNvPr id="3" name="Content Placeholder 2">
            <a:extLst>
              <a:ext uri="{FF2B5EF4-FFF2-40B4-BE49-F238E27FC236}">
                <a16:creationId xmlns:a16="http://schemas.microsoft.com/office/drawing/2014/main" id="{41BF4D4F-F64B-874B-D84E-02B99D0B3DA5}"/>
              </a:ext>
            </a:extLst>
          </p:cNvPr>
          <p:cNvSpPr>
            <a:spLocks noGrp="1"/>
          </p:cNvSpPr>
          <p:nvPr>
            <p:ph sz="half" idx="1"/>
          </p:nvPr>
        </p:nvSpPr>
        <p:spPr>
          <a:xfrm>
            <a:off x="269685" y="1825625"/>
            <a:ext cx="6265957" cy="4790080"/>
          </a:xfrm>
        </p:spPr>
        <p:txBody>
          <a:bodyPr>
            <a:normAutofit fontScale="92500" lnSpcReduction="10000"/>
          </a:bodyPr>
          <a:lstStyle/>
          <a:p>
            <a:r>
              <a:rPr lang="el-GR" dirty="0"/>
              <a:t>Από την κατάσταση θαλάσσης προκαλείται αύξηση ή μείωση των θαλασσίων επιστροφών. </a:t>
            </a:r>
          </a:p>
          <a:p>
            <a:r>
              <a:rPr lang="el-GR" dirty="0"/>
              <a:t>Η ένταση δε της απεικόνισης τους εξαρτάται από:</a:t>
            </a:r>
          </a:p>
          <a:p>
            <a:r>
              <a:rPr lang="el-GR" dirty="0"/>
              <a:t>Το ύψος της Κεραίας</a:t>
            </a:r>
            <a:endParaRPr lang="en-US" dirty="0"/>
          </a:p>
          <a:p>
            <a:r>
              <a:rPr lang="el-GR" dirty="0"/>
              <a:t>Την απόσταση των κυμάτων από το πλοίο</a:t>
            </a:r>
            <a:endParaRPr lang="en-US" dirty="0"/>
          </a:p>
          <a:p>
            <a:r>
              <a:rPr lang="el-GR" dirty="0"/>
              <a:t>Η συχνότητα εκπομπής</a:t>
            </a:r>
            <a:endParaRPr lang="en-US" dirty="0"/>
          </a:p>
          <a:p>
            <a:r>
              <a:rPr lang="el-GR" dirty="0"/>
              <a:t>Το μήκος παλμού.</a:t>
            </a:r>
          </a:p>
          <a:p>
            <a:r>
              <a:rPr lang="el-GR" dirty="0"/>
              <a:t>Το ύψος των κυμάτων</a:t>
            </a:r>
            <a:r>
              <a:rPr lang="en-US" dirty="0"/>
              <a:t>.</a:t>
            </a:r>
          </a:p>
          <a:p>
            <a:r>
              <a:rPr lang="el-GR" dirty="0"/>
              <a:t>Την θέση των κυμάτων ως προς το πλοίο.</a:t>
            </a:r>
          </a:p>
        </p:txBody>
      </p:sp>
      <p:pic>
        <p:nvPicPr>
          <p:cNvPr id="6" name="Content Placeholder 5">
            <a:extLst>
              <a:ext uri="{FF2B5EF4-FFF2-40B4-BE49-F238E27FC236}">
                <a16:creationId xmlns:a16="http://schemas.microsoft.com/office/drawing/2014/main" id="{3D5184B2-C711-1DE3-E91C-11E50714B090}"/>
              </a:ext>
            </a:extLst>
          </p:cNvPr>
          <p:cNvPicPr>
            <a:picLocks noGrp="1" noChangeAspect="1"/>
          </p:cNvPicPr>
          <p:nvPr>
            <p:ph sz="half" idx="2"/>
          </p:nvPr>
        </p:nvPicPr>
        <p:blipFill>
          <a:blip r:embed="rId2"/>
          <a:stretch>
            <a:fillRect/>
          </a:stretch>
        </p:blipFill>
        <p:spPr>
          <a:xfrm>
            <a:off x="6699982" y="1578830"/>
            <a:ext cx="4188541" cy="4918323"/>
          </a:xfrm>
        </p:spPr>
      </p:pic>
    </p:spTree>
    <p:extLst>
      <p:ext uri="{BB962C8B-B14F-4D97-AF65-F5344CB8AC3E}">
        <p14:creationId xmlns:p14="http://schemas.microsoft.com/office/powerpoint/2010/main" val="210321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BF4D4F-F64B-874B-D84E-02B99D0B3DA5}"/>
              </a:ext>
            </a:extLst>
          </p:cNvPr>
          <p:cNvSpPr>
            <a:spLocks noGrp="1"/>
          </p:cNvSpPr>
          <p:nvPr>
            <p:ph sz="half" idx="1"/>
          </p:nvPr>
        </p:nvSpPr>
        <p:spPr>
          <a:xfrm>
            <a:off x="269685" y="3392129"/>
            <a:ext cx="11648466" cy="2784834"/>
          </a:xfrm>
        </p:spPr>
        <p:txBody>
          <a:bodyPr>
            <a:normAutofit lnSpcReduction="10000"/>
          </a:bodyPr>
          <a:lstStyle/>
          <a:p>
            <a:r>
              <a:rPr lang="el-GR" dirty="0"/>
              <a:t>Το ύψος της κεραίας έχει ισχυρή επίδραση στην απεικόνιση των θαλασσίων επιστροφών.</a:t>
            </a:r>
          </a:p>
          <a:p>
            <a:r>
              <a:rPr lang="el-GR" dirty="0"/>
              <a:t>Όσο υψηλότερη είναι η θέση της κεραίας τόσο εντονότερο το φαινόμενο</a:t>
            </a:r>
            <a:r>
              <a:rPr lang="en-US" dirty="0"/>
              <a:t>.</a:t>
            </a:r>
          </a:p>
          <a:p>
            <a:r>
              <a:rPr lang="el-GR" dirty="0"/>
              <a:t>Το αυξημένο ύψος της κεραίας επεκτείνει την ακτίνα των θαλασσίων επιστροφών που εμφανίζεται στην οθόνη και επίσης το εύρος εντός του οποίου οι ηχώ από θαλάσσιες επιστροφές θα προκαλέσουν </a:t>
            </a:r>
            <a:r>
              <a:rPr lang="el-GR" dirty="0" err="1"/>
              <a:t>κορέσμό</a:t>
            </a:r>
            <a:r>
              <a:rPr lang="el-GR" dirty="0"/>
              <a:t> σήματος στον δέκτη ή την οθόνη.</a:t>
            </a:r>
            <a:endParaRPr lang="en-US" dirty="0"/>
          </a:p>
        </p:txBody>
      </p:sp>
      <p:pic>
        <p:nvPicPr>
          <p:cNvPr id="8" name="Content Placeholder 7">
            <a:extLst>
              <a:ext uri="{FF2B5EF4-FFF2-40B4-BE49-F238E27FC236}">
                <a16:creationId xmlns:a16="http://schemas.microsoft.com/office/drawing/2014/main" id="{795346E7-B417-87A9-19CD-94C5B25EA68C}"/>
              </a:ext>
            </a:extLst>
          </p:cNvPr>
          <p:cNvPicPr>
            <a:picLocks noGrp="1" noChangeAspect="1"/>
          </p:cNvPicPr>
          <p:nvPr>
            <p:ph sz="half" idx="2"/>
          </p:nvPr>
        </p:nvPicPr>
        <p:blipFill>
          <a:blip r:embed="rId2"/>
          <a:stretch>
            <a:fillRect/>
          </a:stretch>
        </p:blipFill>
        <p:spPr>
          <a:xfrm>
            <a:off x="396099" y="408741"/>
            <a:ext cx="11522052" cy="2591502"/>
          </a:xfrm>
        </p:spPr>
      </p:pic>
    </p:spTree>
    <p:extLst>
      <p:ext uri="{BB962C8B-B14F-4D97-AF65-F5344CB8AC3E}">
        <p14:creationId xmlns:p14="http://schemas.microsoft.com/office/powerpoint/2010/main" val="281041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5DAE4-43DA-BB06-13FF-F35DFA926314}"/>
              </a:ext>
            </a:extLst>
          </p:cNvPr>
          <p:cNvSpPr>
            <a:spLocks noGrp="1"/>
          </p:cNvSpPr>
          <p:nvPr>
            <p:ph sz="half" idx="1"/>
          </p:nvPr>
        </p:nvSpPr>
        <p:spPr>
          <a:xfrm>
            <a:off x="838200" y="4344453"/>
            <a:ext cx="9839632" cy="1832510"/>
          </a:xfrm>
        </p:spPr>
        <p:txBody>
          <a:bodyPr>
            <a:normAutofit fontScale="92500" lnSpcReduction="10000"/>
          </a:bodyPr>
          <a:lstStyle/>
          <a:p>
            <a:r>
              <a:rPr lang="el-GR" dirty="0"/>
              <a:t>Το φαινόμενο της επιστροφής της ηχώ εμφανίζει τα μεγαλύτερα του αποτελέσματα σε μικρή απόσταση από το πλοίο όπως φαίνεται και στην πιο πάνω εικόνα.</a:t>
            </a:r>
          </a:p>
          <a:p>
            <a:r>
              <a:rPr lang="el-GR" dirty="0"/>
              <a:t>Σε αποστάσεις άνω των πέντε (5) μιλίων το φαινόμενο είναι αμελητέο.</a:t>
            </a:r>
            <a:endParaRPr lang="en-US" dirty="0"/>
          </a:p>
        </p:txBody>
      </p:sp>
      <p:pic>
        <p:nvPicPr>
          <p:cNvPr id="6" name="Content Placeholder 5">
            <a:extLst>
              <a:ext uri="{FF2B5EF4-FFF2-40B4-BE49-F238E27FC236}">
                <a16:creationId xmlns:a16="http://schemas.microsoft.com/office/drawing/2014/main" id="{8A99B286-527A-4677-4CAA-AFD1BA7737D2}"/>
              </a:ext>
            </a:extLst>
          </p:cNvPr>
          <p:cNvPicPr>
            <a:picLocks noGrp="1" noChangeAspect="1"/>
          </p:cNvPicPr>
          <p:nvPr>
            <p:ph sz="half" idx="2"/>
          </p:nvPr>
        </p:nvPicPr>
        <p:blipFill>
          <a:blip r:embed="rId2"/>
          <a:stretch>
            <a:fillRect/>
          </a:stretch>
        </p:blipFill>
        <p:spPr>
          <a:xfrm>
            <a:off x="494949" y="771086"/>
            <a:ext cx="11104566" cy="2789596"/>
          </a:xfrm>
        </p:spPr>
      </p:pic>
    </p:spTree>
    <p:extLst>
      <p:ext uri="{BB962C8B-B14F-4D97-AF65-F5344CB8AC3E}">
        <p14:creationId xmlns:p14="http://schemas.microsoft.com/office/powerpoint/2010/main" val="2973224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TotalTime>
  <Words>1482</Words>
  <Application>Microsoft Office PowerPoint</Application>
  <PresentationFormat>Widescreen</PresentationFormat>
  <Paragraphs>88</Paragraphs>
  <Slides>31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Verdana</vt:lpstr>
      <vt:lpstr>Office Theme</vt:lpstr>
      <vt:lpstr>RADAR</vt:lpstr>
      <vt:lpstr>ΑΝΤΙΚΕΙΜΕΝΑ ΤΗΣ ΠΑΡΟΥΣΙΑΣΗΣ:</vt:lpstr>
      <vt:lpstr>ΠΟΥ ΟΦΕΙΛΟΝΤΑΙ ΟΙ ΕΞΩΤΕΡΙΚΕΣ ΕΠΙΔΡΑΣΕΙΣ ΟΙ ΟΠΟΙΕΣ ΜΕΙΩΝΟΥΝ ΤΗΝ ΛΕΙΤΟΥΡΓΙΚΗ ΙΚΑΝΟΤΗΤΑ ΤΗΣ ΣΥΣΚΕΥΗΣ RADAR:</vt:lpstr>
      <vt:lpstr>Θαλάσσιες Επιστροφές</vt:lpstr>
      <vt:lpstr>PowerPoint Presentation</vt:lpstr>
      <vt:lpstr>Θαλάσσιες Επιστροφές</vt:lpstr>
      <vt:lpstr>Από τι εξαρτάται η απεικόνιση των Θαλάσσιων επιστροφών;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Rain Clutter</vt:lpstr>
      <vt:lpstr>PowerPoint Presentation</vt:lpstr>
      <vt:lpstr>PowerPoint Presentation</vt:lpstr>
      <vt:lpstr>Shadow Areas &amp; Blind Sectors</vt:lpstr>
      <vt:lpstr>PowerPoint Presentation</vt:lpstr>
      <vt:lpstr>PowerPoint Presentation</vt:lpstr>
      <vt:lpstr>PowerPoint Presentation</vt:lpstr>
      <vt:lpstr>PowerPoint Presentation</vt:lpstr>
      <vt:lpstr>PowerPoint Presentation</vt:lpstr>
      <vt:lpstr>PowerPoint Presentation</vt:lpstr>
      <vt:lpstr>Παρεμβολές από άλλα Radar</vt:lpstr>
      <vt:lpstr>PowerPoint Presentation</vt:lpstr>
      <vt:lpstr>PowerPoint Presentation</vt:lpstr>
      <vt:lpstr>PowerPoint Presentation</vt:lpstr>
      <vt:lpstr>PowerPoint Presentation</vt:lpstr>
      <vt:lpstr>Ηχώς επόμενης διαδρομής.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Θρασύβουλος Κοτσιφάκης</dc:creator>
  <cp:lastModifiedBy>Θρασύβουλος Κοτσιφάκης</cp:lastModifiedBy>
  <cp:revision>16</cp:revision>
  <dcterms:created xsi:type="dcterms:W3CDTF">2024-02-27T20:09:17Z</dcterms:created>
  <dcterms:modified xsi:type="dcterms:W3CDTF">2024-03-20T00:05:25Z</dcterms:modified>
</cp:coreProperties>
</file>